
<file path=[Content_Types].xml><?xml version="1.0" encoding="utf-8"?>
<Types xmlns="http://schemas.openxmlformats.org/package/2006/content-types">
  <Default Extension="xml" ContentType="application/xml"/>
  <Default Extension="doc" ContentType="application/msword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embeddings/oleObject1.bin" ContentType="application/vnd.openxmlformats-officedocument.oleObject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notesSlides/notesSlide193.xml" ContentType="application/vnd.openxmlformats-officedocument.presentationml.notesSlide+xml"/>
  <Override PartName="/ppt/notesSlides/notesSlide194.xml" ContentType="application/vnd.openxmlformats-officedocument.presentationml.notesSlide+xml"/>
  <Override PartName="/ppt/notesSlides/notesSlide195.xml" ContentType="application/vnd.openxmlformats-officedocument.presentationml.notesSlide+xml"/>
  <Override PartName="/ppt/notesSlides/notesSlide196.xml" ContentType="application/vnd.openxmlformats-officedocument.presentationml.notesSlide+xml"/>
  <Override PartName="/ppt/notesSlides/notesSlide197.xml" ContentType="application/vnd.openxmlformats-officedocument.presentationml.notesSlide+xml"/>
  <Override PartName="/ppt/notesSlides/notesSlide198.xml" ContentType="application/vnd.openxmlformats-officedocument.presentationml.notesSlide+xml"/>
  <Override PartName="/ppt/notesSlides/notesSlide199.xml" ContentType="application/vnd.openxmlformats-officedocument.presentationml.notesSlide+xml"/>
  <Override PartName="/ppt/notesSlides/notesSlide200.xml" ContentType="application/vnd.openxmlformats-officedocument.presentationml.notesSlide+xml"/>
  <Override PartName="/ppt/notesSlides/notesSlide201.xml" ContentType="application/vnd.openxmlformats-officedocument.presentationml.notesSlide+xml"/>
  <Override PartName="/ppt/notesSlides/notesSlide202.xml" ContentType="application/vnd.openxmlformats-officedocument.presentationml.notesSlide+xml"/>
  <Override PartName="/ppt/notesSlides/notesSlide203.xml" ContentType="application/vnd.openxmlformats-officedocument.presentationml.notesSlide+xml"/>
  <Override PartName="/ppt/notesSlides/notesSlide204.xml" ContentType="application/vnd.openxmlformats-officedocument.presentationml.notesSlide+xml"/>
  <Override PartName="/ppt/notesSlides/notesSlide205.xml" ContentType="application/vnd.openxmlformats-officedocument.presentationml.notesSlide+xml"/>
  <Override PartName="/ppt/notesSlides/notesSlide206.xml" ContentType="application/vnd.openxmlformats-officedocument.presentationml.notesSlide+xml"/>
  <Override PartName="/ppt/notesSlides/notesSlide207.xml" ContentType="application/vnd.openxmlformats-officedocument.presentationml.notesSlide+xml"/>
  <Override PartName="/ppt/notesSlides/notesSlide208.xml" ContentType="application/vnd.openxmlformats-officedocument.presentationml.notesSlide+xml"/>
  <Override PartName="/ppt/notesSlides/notesSlide209.xml" ContentType="application/vnd.openxmlformats-officedocument.presentationml.notesSlide+xml"/>
  <Override PartName="/ppt/notesSlides/notesSlide210.xml" ContentType="application/vnd.openxmlformats-officedocument.presentationml.notesSlide+xml"/>
  <Override PartName="/ppt/notesSlides/notesSlide211.xml" ContentType="application/vnd.openxmlformats-officedocument.presentationml.notesSlide+xml"/>
  <Override PartName="/ppt/notesSlides/notesSlide212.xml" ContentType="application/vnd.openxmlformats-officedocument.presentationml.notesSlide+xml"/>
  <Override PartName="/ppt/notesSlides/notesSlide213.xml" ContentType="application/vnd.openxmlformats-officedocument.presentationml.notesSlide+xml"/>
  <Override PartName="/ppt/notesSlides/notesSlide214.xml" ContentType="application/vnd.openxmlformats-officedocument.presentationml.notesSlide+xml"/>
  <Override PartName="/ppt/notesSlides/notesSlide215.xml" ContentType="application/vnd.openxmlformats-officedocument.presentationml.notesSlide+xml"/>
  <Override PartName="/ppt/notesSlides/notesSlide216.xml" ContentType="application/vnd.openxmlformats-officedocument.presentationml.notesSlide+xml"/>
  <Override PartName="/ppt/notesSlides/notesSlide217.xml" ContentType="application/vnd.openxmlformats-officedocument.presentationml.notesSlide+xml"/>
  <Override PartName="/ppt/notesSlides/notesSlide218.xml" ContentType="application/vnd.openxmlformats-officedocument.presentationml.notesSlide+xml"/>
  <Override PartName="/ppt/notesSlides/notesSlide219.xml" ContentType="application/vnd.openxmlformats-officedocument.presentationml.notesSlide+xml"/>
  <Override PartName="/ppt/notesSlides/notesSlide220.xml" ContentType="application/vnd.openxmlformats-officedocument.presentationml.notesSlide+xml"/>
  <Override PartName="/ppt/notesSlides/notesSlide221.xml" ContentType="application/vnd.openxmlformats-officedocument.presentationml.notesSlide+xml"/>
  <Override PartName="/ppt/notesSlides/notesSlide222.xml" ContentType="application/vnd.openxmlformats-officedocument.presentationml.notesSlide+xml"/>
  <Override PartName="/ppt/notesSlides/notesSlide223.xml" ContentType="application/vnd.openxmlformats-officedocument.presentationml.notesSlide+xml"/>
  <Override PartName="/ppt/notesSlides/notesSlide224.xml" ContentType="application/vnd.openxmlformats-officedocument.presentationml.notesSlide+xml"/>
  <Override PartName="/ppt/notesSlides/notesSlide225.xml" ContentType="application/vnd.openxmlformats-officedocument.presentationml.notesSlide+xml"/>
  <Override PartName="/ppt/notesSlides/notesSlide226.xml" ContentType="application/vnd.openxmlformats-officedocument.presentationml.notesSlide+xml"/>
  <Override PartName="/ppt/notesSlides/notesSlide227.xml" ContentType="application/vnd.openxmlformats-officedocument.presentationml.notesSlide+xml"/>
  <Override PartName="/ppt/notesSlides/notesSlide228.xml" ContentType="application/vnd.openxmlformats-officedocument.presentationml.notesSlide+xml"/>
  <Override PartName="/ppt/notesSlides/notesSlide229.xml" ContentType="application/vnd.openxmlformats-officedocument.presentationml.notesSlide+xml"/>
  <Override PartName="/ppt/notesSlides/notesSlide230.xml" ContentType="application/vnd.openxmlformats-officedocument.presentationml.notesSlide+xml"/>
  <Override PartName="/ppt/notesSlides/notesSlide231.xml" ContentType="application/vnd.openxmlformats-officedocument.presentationml.notesSlide+xml"/>
  <Override PartName="/ppt/notesSlides/notesSlide232.xml" ContentType="application/vnd.openxmlformats-officedocument.presentationml.notesSlide+xml"/>
  <Override PartName="/ppt/notesSlides/notesSlide233.xml" ContentType="application/vnd.openxmlformats-officedocument.presentationml.notesSlide+xml"/>
  <Override PartName="/ppt/notesSlides/notesSlide234.xml" ContentType="application/vnd.openxmlformats-officedocument.presentationml.notesSlide+xml"/>
  <Override PartName="/ppt/notesSlides/notesSlide235.xml" ContentType="application/vnd.openxmlformats-officedocument.presentationml.notesSlide+xml"/>
  <Override PartName="/ppt/notesSlides/notesSlide236.xml" ContentType="application/vnd.openxmlformats-officedocument.presentationml.notesSlide+xml"/>
  <Override PartName="/ppt/notesSlides/notesSlide237.xml" ContentType="application/vnd.openxmlformats-officedocument.presentationml.notesSlide+xml"/>
  <Override PartName="/ppt/notesSlides/notesSlide238.xml" ContentType="application/vnd.openxmlformats-officedocument.presentationml.notesSlide+xml"/>
  <Override PartName="/ppt/notesSlides/notesSlide239.xml" ContentType="application/vnd.openxmlformats-officedocument.presentationml.notesSlide+xml"/>
  <Override PartName="/ppt/notesSlides/notesSlide240.xml" ContentType="application/vnd.openxmlformats-officedocument.presentationml.notesSlide+xml"/>
  <Override PartName="/ppt/notesSlides/notesSlide241.xml" ContentType="application/vnd.openxmlformats-officedocument.presentationml.notesSlide+xml"/>
  <Override PartName="/ppt/notesSlides/notesSlide242.xml" ContentType="application/vnd.openxmlformats-officedocument.presentationml.notesSlide+xml"/>
  <Override PartName="/ppt/notesSlides/notesSlide243.xml" ContentType="application/vnd.openxmlformats-officedocument.presentationml.notesSlide+xml"/>
  <Override PartName="/ppt/notesSlides/notesSlide244.xml" ContentType="application/vnd.openxmlformats-officedocument.presentationml.notesSlide+xml"/>
  <Override PartName="/ppt/notesSlides/notesSlide245.xml" ContentType="application/vnd.openxmlformats-officedocument.presentationml.notesSlide+xml"/>
  <Override PartName="/ppt/notesSlides/notesSlide246.xml" ContentType="application/vnd.openxmlformats-officedocument.presentationml.notesSlide+xml"/>
  <Override PartName="/ppt/notesSlides/notesSlide247.xml" ContentType="application/vnd.openxmlformats-officedocument.presentationml.notesSlide+xml"/>
  <Override PartName="/ppt/notesSlides/notesSlide2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25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  <p:sldId id="386" r:id="rId132"/>
    <p:sldId id="387" r:id="rId133"/>
    <p:sldId id="388" r:id="rId134"/>
    <p:sldId id="389" r:id="rId135"/>
    <p:sldId id="390" r:id="rId136"/>
    <p:sldId id="391" r:id="rId137"/>
    <p:sldId id="392" r:id="rId138"/>
    <p:sldId id="393" r:id="rId139"/>
    <p:sldId id="394" r:id="rId140"/>
    <p:sldId id="395" r:id="rId141"/>
    <p:sldId id="396" r:id="rId142"/>
    <p:sldId id="397" r:id="rId143"/>
    <p:sldId id="398" r:id="rId144"/>
    <p:sldId id="399" r:id="rId145"/>
    <p:sldId id="400" r:id="rId146"/>
    <p:sldId id="401" r:id="rId147"/>
    <p:sldId id="402" r:id="rId148"/>
    <p:sldId id="403" r:id="rId149"/>
    <p:sldId id="404" r:id="rId150"/>
    <p:sldId id="405" r:id="rId151"/>
    <p:sldId id="406" r:id="rId152"/>
    <p:sldId id="407" r:id="rId153"/>
    <p:sldId id="408" r:id="rId154"/>
    <p:sldId id="409" r:id="rId155"/>
    <p:sldId id="410" r:id="rId156"/>
    <p:sldId id="411" r:id="rId157"/>
    <p:sldId id="412" r:id="rId158"/>
    <p:sldId id="413" r:id="rId159"/>
    <p:sldId id="414" r:id="rId160"/>
    <p:sldId id="415" r:id="rId161"/>
    <p:sldId id="416" r:id="rId162"/>
    <p:sldId id="417" r:id="rId163"/>
    <p:sldId id="418" r:id="rId164"/>
    <p:sldId id="419" r:id="rId165"/>
    <p:sldId id="420" r:id="rId166"/>
    <p:sldId id="421" r:id="rId167"/>
    <p:sldId id="422" r:id="rId168"/>
    <p:sldId id="423" r:id="rId169"/>
    <p:sldId id="424" r:id="rId170"/>
    <p:sldId id="425" r:id="rId171"/>
    <p:sldId id="426" r:id="rId172"/>
    <p:sldId id="427" r:id="rId173"/>
    <p:sldId id="428" r:id="rId174"/>
    <p:sldId id="429" r:id="rId175"/>
    <p:sldId id="430" r:id="rId176"/>
    <p:sldId id="431" r:id="rId177"/>
    <p:sldId id="432" r:id="rId178"/>
    <p:sldId id="433" r:id="rId179"/>
    <p:sldId id="434" r:id="rId180"/>
    <p:sldId id="435" r:id="rId181"/>
    <p:sldId id="436" r:id="rId182"/>
    <p:sldId id="437" r:id="rId183"/>
    <p:sldId id="438" r:id="rId184"/>
    <p:sldId id="439" r:id="rId185"/>
    <p:sldId id="440" r:id="rId186"/>
    <p:sldId id="441" r:id="rId187"/>
    <p:sldId id="442" r:id="rId188"/>
    <p:sldId id="443" r:id="rId189"/>
    <p:sldId id="444" r:id="rId190"/>
    <p:sldId id="445" r:id="rId191"/>
    <p:sldId id="446" r:id="rId192"/>
    <p:sldId id="447" r:id="rId193"/>
    <p:sldId id="448" r:id="rId194"/>
    <p:sldId id="449" r:id="rId195"/>
    <p:sldId id="450" r:id="rId196"/>
    <p:sldId id="451" r:id="rId197"/>
    <p:sldId id="452" r:id="rId198"/>
    <p:sldId id="453" r:id="rId199"/>
    <p:sldId id="454" r:id="rId200"/>
    <p:sldId id="455" r:id="rId201"/>
    <p:sldId id="456" r:id="rId202"/>
    <p:sldId id="457" r:id="rId203"/>
    <p:sldId id="458" r:id="rId204"/>
    <p:sldId id="459" r:id="rId205"/>
    <p:sldId id="460" r:id="rId206"/>
    <p:sldId id="461" r:id="rId207"/>
    <p:sldId id="462" r:id="rId208"/>
    <p:sldId id="463" r:id="rId209"/>
    <p:sldId id="464" r:id="rId210"/>
    <p:sldId id="465" r:id="rId211"/>
    <p:sldId id="466" r:id="rId212"/>
    <p:sldId id="467" r:id="rId213"/>
    <p:sldId id="468" r:id="rId214"/>
    <p:sldId id="469" r:id="rId215"/>
    <p:sldId id="470" r:id="rId216"/>
    <p:sldId id="471" r:id="rId217"/>
    <p:sldId id="472" r:id="rId218"/>
    <p:sldId id="473" r:id="rId219"/>
    <p:sldId id="474" r:id="rId220"/>
    <p:sldId id="475" r:id="rId221"/>
    <p:sldId id="476" r:id="rId222"/>
    <p:sldId id="477" r:id="rId223"/>
    <p:sldId id="478" r:id="rId224"/>
    <p:sldId id="479" r:id="rId225"/>
    <p:sldId id="480" r:id="rId226"/>
    <p:sldId id="481" r:id="rId227"/>
    <p:sldId id="482" r:id="rId228"/>
    <p:sldId id="504" r:id="rId229"/>
    <p:sldId id="484" r:id="rId230"/>
    <p:sldId id="485" r:id="rId231"/>
    <p:sldId id="486" r:id="rId232"/>
    <p:sldId id="487" r:id="rId233"/>
    <p:sldId id="488" r:id="rId234"/>
    <p:sldId id="489" r:id="rId235"/>
    <p:sldId id="490" r:id="rId236"/>
    <p:sldId id="491" r:id="rId237"/>
    <p:sldId id="492" r:id="rId238"/>
    <p:sldId id="493" r:id="rId239"/>
    <p:sldId id="494" r:id="rId240"/>
    <p:sldId id="495" r:id="rId241"/>
    <p:sldId id="496" r:id="rId242"/>
    <p:sldId id="497" r:id="rId243"/>
    <p:sldId id="498" r:id="rId244"/>
    <p:sldId id="499" r:id="rId245"/>
    <p:sldId id="500" r:id="rId246"/>
    <p:sldId id="501" r:id="rId247"/>
    <p:sldId id="502" r:id="rId248"/>
    <p:sldId id="503" r:id="rId249"/>
    <p:sldId id="505" r:id="rId250"/>
  </p:sldIdLst>
  <p:sldSz cx="9144000" cy="6858000" type="screen4x3"/>
  <p:notesSz cx="6858000" cy="9144000"/>
  <p:defaultTextStyle>
    <a:defPPr>
      <a:defRPr lang="en-GB"/>
    </a:defPPr>
    <a:lvl1pPr algn="l" defTabSz="449263" rtl="0" eaLnBrk="0" fontAlgn="base" hangingPunct="0">
      <a:spcBef>
        <a:spcPct val="0"/>
      </a:spcBef>
      <a:spcAft>
        <a:spcPct val="0"/>
      </a:spcAft>
      <a:defRPr sz="2400" kern="1200">
        <a:solidFill>
          <a:schemeClr val="bg1"/>
        </a:solidFill>
        <a:latin typeface="Arial" charset="0"/>
        <a:ea typeface="ＭＳ Ｐゴシック" charset="0"/>
        <a:cs typeface="ＭＳ Ｐゴシック" charset="0"/>
      </a:defRPr>
    </a:lvl1pPr>
    <a:lvl2pPr marL="742950" indent="-285750" algn="l" defTabSz="449263" rtl="0" eaLnBrk="0" fontAlgn="base" hangingPunct="0">
      <a:spcBef>
        <a:spcPct val="0"/>
      </a:spcBef>
      <a:spcAft>
        <a:spcPct val="0"/>
      </a:spcAft>
      <a:defRPr sz="2400" kern="1200">
        <a:solidFill>
          <a:schemeClr val="bg1"/>
        </a:solidFill>
        <a:latin typeface="Arial" charset="0"/>
        <a:ea typeface="ＭＳ Ｐゴシック" charset="0"/>
        <a:cs typeface="ＭＳ Ｐゴシック" charset="0"/>
      </a:defRPr>
    </a:lvl2pPr>
    <a:lvl3pPr marL="1143000" indent="-228600" algn="l" defTabSz="449263" rtl="0" eaLnBrk="0" fontAlgn="base" hangingPunct="0">
      <a:spcBef>
        <a:spcPct val="0"/>
      </a:spcBef>
      <a:spcAft>
        <a:spcPct val="0"/>
      </a:spcAft>
      <a:defRPr sz="2400" kern="1200">
        <a:solidFill>
          <a:schemeClr val="bg1"/>
        </a:solidFill>
        <a:latin typeface="Arial" charset="0"/>
        <a:ea typeface="ＭＳ Ｐゴシック" charset="0"/>
        <a:cs typeface="ＭＳ Ｐゴシック" charset="0"/>
      </a:defRPr>
    </a:lvl3pPr>
    <a:lvl4pPr marL="1600200" indent="-228600" algn="l" defTabSz="449263" rtl="0" eaLnBrk="0" fontAlgn="base" hangingPunct="0">
      <a:spcBef>
        <a:spcPct val="0"/>
      </a:spcBef>
      <a:spcAft>
        <a:spcPct val="0"/>
      </a:spcAft>
      <a:defRPr sz="2400" kern="1200">
        <a:solidFill>
          <a:schemeClr val="bg1"/>
        </a:solidFill>
        <a:latin typeface="Arial" charset="0"/>
        <a:ea typeface="ＭＳ Ｐゴシック" charset="0"/>
        <a:cs typeface="ＭＳ Ｐゴシック" charset="0"/>
      </a:defRPr>
    </a:lvl4pPr>
    <a:lvl5pPr marL="2057400" indent="-228600" algn="l" defTabSz="449263" rtl="0" eaLnBrk="0" fontAlgn="base" hangingPunct="0">
      <a:spcBef>
        <a:spcPct val="0"/>
      </a:spcBef>
      <a:spcAft>
        <a:spcPct val="0"/>
      </a:spcAft>
      <a:defRPr sz="2400" kern="1200">
        <a:solidFill>
          <a:schemeClr val="bg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400" kern="1200">
        <a:solidFill>
          <a:schemeClr val="bg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400" kern="1200">
        <a:solidFill>
          <a:schemeClr val="bg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400" kern="1200">
        <a:solidFill>
          <a:schemeClr val="bg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400" kern="1200">
        <a:solidFill>
          <a:schemeClr val="bg1"/>
        </a:solidFill>
        <a:latin typeface="Arial" charset="0"/>
        <a:ea typeface="ＭＳ Ｐゴシック" charset="0"/>
        <a:cs typeface="ＭＳ Ｐゴシック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31" d="100"/>
          <a:sy n="131" d="100"/>
        </p:scale>
        <p:origin x="-120" y="-1336"/>
      </p:cViewPr>
      <p:guideLst>
        <p:guide orient="horz" pos="2160"/>
        <p:guide pos="2880"/>
      </p:guideLst>
    </p:cSldViewPr>
  </p:slideViewPr>
  <p:outlineViewPr>
    <p:cViewPr varScale="1">
      <p:scale>
        <a:sx n="170" d="200"/>
        <a:sy n="170" d="200"/>
      </p:scale>
      <p:origin x="-780" y="-8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75" d="100"/>
        <a:sy n="175" d="100"/>
      </p:scale>
      <p:origin x="0" y="28808"/>
    </p:cViewPr>
  </p:sorter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170" Type="http://schemas.openxmlformats.org/officeDocument/2006/relationships/slide" Target="slides/slide169.xml"/><Relationship Id="rId171" Type="http://schemas.openxmlformats.org/officeDocument/2006/relationships/slide" Target="slides/slide170.xml"/><Relationship Id="rId172" Type="http://schemas.openxmlformats.org/officeDocument/2006/relationships/slide" Target="slides/slide171.xml"/><Relationship Id="rId173" Type="http://schemas.openxmlformats.org/officeDocument/2006/relationships/slide" Target="slides/slide172.xml"/><Relationship Id="rId174" Type="http://schemas.openxmlformats.org/officeDocument/2006/relationships/slide" Target="slides/slide173.xml"/><Relationship Id="rId175" Type="http://schemas.openxmlformats.org/officeDocument/2006/relationships/slide" Target="slides/slide174.xml"/><Relationship Id="rId176" Type="http://schemas.openxmlformats.org/officeDocument/2006/relationships/slide" Target="slides/slide175.xml"/><Relationship Id="rId177" Type="http://schemas.openxmlformats.org/officeDocument/2006/relationships/slide" Target="slides/slide176.xml"/><Relationship Id="rId178" Type="http://schemas.openxmlformats.org/officeDocument/2006/relationships/slide" Target="slides/slide177.xml"/><Relationship Id="rId179" Type="http://schemas.openxmlformats.org/officeDocument/2006/relationships/slide" Target="slides/slide17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200" Type="http://schemas.openxmlformats.org/officeDocument/2006/relationships/slide" Target="slides/slide199.xml"/><Relationship Id="rId201" Type="http://schemas.openxmlformats.org/officeDocument/2006/relationships/slide" Target="slides/slide200.xml"/><Relationship Id="rId202" Type="http://schemas.openxmlformats.org/officeDocument/2006/relationships/slide" Target="slides/slide201.xml"/><Relationship Id="rId203" Type="http://schemas.openxmlformats.org/officeDocument/2006/relationships/slide" Target="slides/slide202.xml"/><Relationship Id="rId204" Type="http://schemas.openxmlformats.org/officeDocument/2006/relationships/slide" Target="slides/slide203.xml"/><Relationship Id="rId205" Type="http://schemas.openxmlformats.org/officeDocument/2006/relationships/slide" Target="slides/slide204.xml"/><Relationship Id="rId206" Type="http://schemas.openxmlformats.org/officeDocument/2006/relationships/slide" Target="slides/slide205.xml"/><Relationship Id="rId207" Type="http://schemas.openxmlformats.org/officeDocument/2006/relationships/slide" Target="slides/slide206.xml"/><Relationship Id="rId208" Type="http://schemas.openxmlformats.org/officeDocument/2006/relationships/slide" Target="slides/slide207.xml"/><Relationship Id="rId209" Type="http://schemas.openxmlformats.org/officeDocument/2006/relationships/slide" Target="slides/slide20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180" Type="http://schemas.openxmlformats.org/officeDocument/2006/relationships/slide" Target="slides/slide179.xml"/><Relationship Id="rId181" Type="http://schemas.openxmlformats.org/officeDocument/2006/relationships/slide" Target="slides/slide180.xml"/><Relationship Id="rId182" Type="http://schemas.openxmlformats.org/officeDocument/2006/relationships/slide" Target="slides/slide181.xml"/><Relationship Id="rId183" Type="http://schemas.openxmlformats.org/officeDocument/2006/relationships/slide" Target="slides/slide182.xml"/><Relationship Id="rId184" Type="http://schemas.openxmlformats.org/officeDocument/2006/relationships/slide" Target="slides/slide183.xml"/><Relationship Id="rId185" Type="http://schemas.openxmlformats.org/officeDocument/2006/relationships/slide" Target="slides/slide184.xml"/><Relationship Id="rId186" Type="http://schemas.openxmlformats.org/officeDocument/2006/relationships/slide" Target="slides/slide185.xml"/><Relationship Id="rId187" Type="http://schemas.openxmlformats.org/officeDocument/2006/relationships/slide" Target="slides/slide186.xml"/><Relationship Id="rId188" Type="http://schemas.openxmlformats.org/officeDocument/2006/relationships/slide" Target="slides/slide187.xml"/><Relationship Id="rId189" Type="http://schemas.openxmlformats.org/officeDocument/2006/relationships/slide" Target="slides/slide18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210" Type="http://schemas.openxmlformats.org/officeDocument/2006/relationships/slide" Target="slides/slide209.xml"/><Relationship Id="rId211" Type="http://schemas.openxmlformats.org/officeDocument/2006/relationships/slide" Target="slides/slide210.xml"/><Relationship Id="rId212" Type="http://schemas.openxmlformats.org/officeDocument/2006/relationships/slide" Target="slides/slide211.xml"/><Relationship Id="rId213" Type="http://schemas.openxmlformats.org/officeDocument/2006/relationships/slide" Target="slides/slide212.xml"/><Relationship Id="rId214" Type="http://schemas.openxmlformats.org/officeDocument/2006/relationships/slide" Target="slides/slide213.xml"/><Relationship Id="rId215" Type="http://schemas.openxmlformats.org/officeDocument/2006/relationships/slide" Target="slides/slide214.xml"/><Relationship Id="rId216" Type="http://schemas.openxmlformats.org/officeDocument/2006/relationships/slide" Target="slides/slide215.xml"/><Relationship Id="rId217" Type="http://schemas.openxmlformats.org/officeDocument/2006/relationships/slide" Target="slides/slide216.xml"/><Relationship Id="rId218" Type="http://schemas.openxmlformats.org/officeDocument/2006/relationships/slide" Target="slides/slide217.xml"/><Relationship Id="rId219" Type="http://schemas.openxmlformats.org/officeDocument/2006/relationships/slide" Target="slides/slide21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90" Type="http://schemas.openxmlformats.org/officeDocument/2006/relationships/slide" Target="slides/slide189.xml"/><Relationship Id="rId191" Type="http://schemas.openxmlformats.org/officeDocument/2006/relationships/slide" Target="slides/slide190.xml"/><Relationship Id="rId192" Type="http://schemas.openxmlformats.org/officeDocument/2006/relationships/slide" Target="slides/slide191.xml"/><Relationship Id="rId193" Type="http://schemas.openxmlformats.org/officeDocument/2006/relationships/slide" Target="slides/slide192.xml"/><Relationship Id="rId194" Type="http://schemas.openxmlformats.org/officeDocument/2006/relationships/slide" Target="slides/slide193.xml"/><Relationship Id="rId195" Type="http://schemas.openxmlformats.org/officeDocument/2006/relationships/slide" Target="slides/slide194.xml"/><Relationship Id="rId196" Type="http://schemas.openxmlformats.org/officeDocument/2006/relationships/slide" Target="slides/slide195.xml"/><Relationship Id="rId197" Type="http://schemas.openxmlformats.org/officeDocument/2006/relationships/slide" Target="slides/slide196.xml"/><Relationship Id="rId198" Type="http://schemas.openxmlformats.org/officeDocument/2006/relationships/slide" Target="slides/slide197.xml"/><Relationship Id="rId199" Type="http://schemas.openxmlformats.org/officeDocument/2006/relationships/slide" Target="slides/slide19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220" Type="http://schemas.openxmlformats.org/officeDocument/2006/relationships/slide" Target="slides/slide219.xml"/><Relationship Id="rId221" Type="http://schemas.openxmlformats.org/officeDocument/2006/relationships/slide" Target="slides/slide220.xml"/><Relationship Id="rId222" Type="http://schemas.openxmlformats.org/officeDocument/2006/relationships/slide" Target="slides/slide221.xml"/><Relationship Id="rId223" Type="http://schemas.openxmlformats.org/officeDocument/2006/relationships/slide" Target="slides/slide222.xml"/><Relationship Id="rId224" Type="http://schemas.openxmlformats.org/officeDocument/2006/relationships/slide" Target="slides/slide223.xml"/><Relationship Id="rId225" Type="http://schemas.openxmlformats.org/officeDocument/2006/relationships/slide" Target="slides/slide224.xml"/><Relationship Id="rId226" Type="http://schemas.openxmlformats.org/officeDocument/2006/relationships/slide" Target="slides/slide225.xml"/><Relationship Id="rId227" Type="http://schemas.openxmlformats.org/officeDocument/2006/relationships/slide" Target="slides/slide226.xml"/><Relationship Id="rId228" Type="http://schemas.openxmlformats.org/officeDocument/2006/relationships/slide" Target="slides/slide227.xml"/><Relationship Id="rId229" Type="http://schemas.openxmlformats.org/officeDocument/2006/relationships/slide" Target="slides/slide228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Relationship Id="rId142" Type="http://schemas.openxmlformats.org/officeDocument/2006/relationships/slide" Target="slides/slide141.xml"/><Relationship Id="rId143" Type="http://schemas.openxmlformats.org/officeDocument/2006/relationships/slide" Target="slides/slide142.xml"/><Relationship Id="rId144" Type="http://schemas.openxmlformats.org/officeDocument/2006/relationships/slide" Target="slides/slide143.xml"/><Relationship Id="rId145" Type="http://schemas.openxmlformats.org/officeDocument/2006/relationships/slide" Target="slides/slide144.xml"/><Relationship Id="rId146" Type="http://schemas.openxmlformats.org/officeDocument/2006/relationships/slide" Target="slides/slide145.xml"/><Relationship Id="rId147" Type="http://schemas.openxmlformats.org/officeDocument/2006/relationships/slide" Target="slides/slide146.xml"/><Relationship Id="rId148" Type="http://schemas.openxmlformats.org/officeDocument/2006/relationships/slide" Target="slides/slide147.xml"/><Relationship Id="rId149" Type="http://schemas.openxmlformats.org/officeDocument/2006/relationships/slide" Target="slides/slide148.xml"/><Relationship Id="rId230" Type="http://schemas.openxmlformats.org/officeDocument/2006/relationships/slide" Target="slides/slide229.xml"/><Relationship Id="rId231" Type="http://schemas.openxmlformats.org/officeDocument/2006/relationships/slide" Target="slides/slide230.xml"/><Relationship Id="rId232" Type="http://schemas.openxmlformats.org/officeDocument/2006/relationships/slide" Target="slides/slide231.xml"/><Relationship Id="rId233" Type="http://schemas.openxmlformats.org/officeDocument/2006/relationships/slide" Target="slides/slide232.xml"/><Relationship Id="rId234" Type="http://schemas.openxmlformats.org/officeDocument/2006/relationships/slide" Target="slides/slide233.xml"/><Relationship Id="rId235" Type="http://schemas.openxmlformats.org/officeDocument/2006/relationships/slide" Target="slides/slide234.xml"/><Relationship Id="rId236" Type="http://schemas.openxmlformats.org/officeDocument/2006/relationships/slide" Target="slides/slide235.xml"/><Relationship Id="rId237" Type="http://schemas.openxmlformats.org/officeDocument/2006/relationships/slide" Target="slides/slide236.xml"/><Relationship Id="rId238" Type="http://schemas.openxmlformats.org/officeDocument/2006/relationships/slide" Target="slides/slide237.xml"/><Relationship Id="rId239" Type="http://schemas.openxmlformats.org/officeDocument/2006/relationships/slide" Target="slides/slide2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50" Type="http://schemas.openxmlformats.org/officeDocument/2006/relationships/slide" Target="slides/slide149.xml"/><Relationship Id="rId151" Type="http://schemas.openxmlformats.org/officeDocument/2006/relationships/slide" Target="slides/slide150.xml"/><Relationship Id="rId152" Type="http://schemas.openxmlformats.org/officeDocument/2006/relationships/slide" Target="slides/slide151.xml"/><Relationship Id="rId153" Type="http://schemas.openxmlformats.org/officeDocument/2006/relationships/slide" Target="slides/slide152.xml"/><Relationship Id="rId154" Type="http://schemas.openxmlformats.org/officeDocument/2006/relationships/slide" Target="slides/slide153.xml"/><Relationship Id="rId155" Type="http://schemas.openxmlformats.org/officeDocument/2006/relationships/slide" Target="slides/slide154.xml"/><Relationship Id="rId156" Type="http://schemas.openxmlformats.org/officeDocument/2006/relationships/slide" Target="slides/slide155.xml"/><Relationship Id="rId157" Type="http://schemas.openxmlformats.org/officeDocument/2006/relationships/slide" Target="slides/slide156.xml"/><Relationship Id="rId158" Type="http://schemas.openxmlformats.org/officeDocument/2006/relationships/slide" Target="slides/slide157.xml"/><Relationship Id="rId159" Type="http://schemas.openxmlformats.org/officeDocument/2006/relationships/slide" Target="slides/slide158.xml"/><Relationship Id="rId240" Type="http://schemas.openxmlformats.org/officeDocument/2006/relationships/slide" Target="slides/slide239.xml"/><Relationship Id="rId241" Type="http://schemas.openxmlformats.org/officeDocument/2006/relationships/slide" Target="slides/slide240.xml"/><Relationship Id="rId242" Type="http://schemas.openxmlformats.org/officeDocument/2006/relationships/slide" Target="slides/slide241.xml"/><Relationship Id="rId243" Type="http://schemas.openxmlformats.org/officeDocument/2006/relationships/slide" Target="slides/slide242.xml"/><Relationship Id="rId244" Type="http://schemas.openxmlformats.org/officeDocument/2006/relationships/slide" Target="slides/slide243.xml"/><Relationship Id="rId245" Type="http://schemas.openxmlformats.org/officeDocument/2006/relationships/slide" Target="slides/slide244.xml"/><Relationship Id="rId246" Type="http://schemas.openxmlformats.org/officeDocument/2006/relationships/slide" Target="slides/slide245.xml"/><Relationship Id="rId247" Type="http://schemas.openxmlformats.org/officeDocument/2006/relationships/slide" Target="slides/slide246.xml"/><Relationship Id="rId248" Type="http://schemas.openxmlformats.org/officeDocument/2006/relationships/slide" Target="slides/slide247.xml"/><Relationship Id="rId249" Type="http://schemas.openxmlformats.org/officeDocument/2006/relationships/slide" Target="slides/slide2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60" Type="http://schemas.openxmlformats.org/officeDocument/2006/relationships/slide" Target="slides/slide159.xml"/><Relationship Id="rId161" Type="http://schemas.openxmlformats.org/officeDocument/2006/relationships/slide" Target="slides/slide160.xml"/><Relationship Id="rId162" Type="http://schemas.openxmlformats.org/officeDocument/2006/relationships/slide" Target="slides/slide161.xml"/><Relationship Id="rId163" Type="http://schemas.openxmlformats.org/officeDocument/2006/relationships/slide" Target="slides/slide162.xml"/><Relationship Id="rId164" Type="http://schemas.openxmlformats.org/officeDocument/2006/relationships/slide" Target="slides/slide163.xml"/><Relationship Id="rId165" Type="http://schemas.openxmlformats.org/officeDocument/2006/relationships/slide" Target="slides/slide164.xml"/><Relationship Id="rId166" Type="http://schemas.openxmlformats.org/officeDocument/2006/relationships/slide" Target="slides/slide165.xml"/><Relationship Id="rId167" Type="http://schemas.openxmlformats.org/officeDocument/2006/relationships/slide" Target="slides/slide166.xml"/><Relationship Id="rId168" Type="http://schemas.openxmlformats.org/officeDocument/2006/relationships/slide" Target="slides/slide167.xml"/><Relationship Id="rId169" Type="http://schemas.openxmlformats.org/officeDocument/2006/relationships/slide" Target="slides/slide168.xml"/><Relationship Id="rId250" Type="http://schemas.openxmlformats.org/officeDocument/2006/relationships/slide" Target="slides/slide249.xml"/><Relationship Id="rId251" Type="http://schemas.openxmlformats.org/officeDocument/2006/relationships/notesMaster" Target="notesMasters/notesMaster1.xml"/><Relationship Id="rId252" Type="http://schemas.openxmlformats.org/officeDocument/2006/relationships/printerSettings" Target="printerSettings/printerSettings1.bin"/><Relationship Id="rId253" Type="http://schemas.openxmlformats.org/officeDocument/2006/relationships/presProps" Target="presProps.xml"/><Relationship Id="rId254" Type="http://schemas.openxmlformats.org/officeDocument/2006/relationships/viewProps" Target="viewProps.xml"/><Relationship Id="rId255" Type="http://schemas.openxmlformats.org/officeDocument/2006/relationships/theme" Target="theme/theme1.xml"/><Relationship Id="rId256" Type="http://schemas.openxmlformats.org/officeDocument/2006/relationships/tableStyles" Target="tableStyles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AutoShape 1"/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endParaRPr lang="en-US"/>
          </a:p>
        </p:txBody>
      </p:sp>
      <p:sp>
        <p:nvSpPr>
          <p:cNvPr id="2051" name="Text Box 2"/>
          <p:cNvSpPr txBox="1"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endParaRPr lang="en-US"/>
          </a:p>
        </p:txBody>
      </p:sp>
      <p:sp>
        <p:nvSpPr>
          <p:cNvPr id="2052" name="Text Box 3"/>
          <p:cNvSpPr txBox="1">
            <a:spLocks noChangeArrowheads="1"/>
          </p:cNvSpPr>
          <p:nvPr/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endParaRPr lang="en-US"/>
          </a:p>
        </p:txBody>
      </p:sp>
      <p:sp>
        <p:nvSpPr>
          <p:cNvPr id="2053" name="Rectangle 4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4588" y="687388"/>
            <a:ext cx="4567237" cy="3424237"/>
          </a:xfrm>
          <a:prstGeom prst="rect">
            <a:avLst/>
          </a:prstGeom>
          <a:noFill/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" name="Rectangle 5">
            <a:extLst>
              <a:ext uri="{FF2B5EF4-FFF2-40B4-BE49-F238E27FC236}"/>
            </a:extLst>
          </p:cNvPr>
          <p:cNvSpPr>
            <a:spLocks noGrp="1" noChangeArrowheads="1"/>
          </p:cNvSpPr>
          <p:nvPr>
            <p:ph type="body"/>
          </p:nvPr>
        </p:nvSpPr>
        <p:spPr bwMode="auto">
          <a:xfrm>
            <a:off x="914400" y="4343400"/>
            <a:ext cx="5027613" cy="4113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160" tIns="46080" rIns="92160" bIns="4608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 noProof="0"/>
          </a:p>
        </p:txBody>
      </p:sp>
      <p:sp>
        <p:nvSpPr>
          <p:cNvPr id="2055" name="Text Box 6"/>
          <p:cNvSpPr txBox="1">
            <a:spLocks noChangeArrowheads="1"/>
          </p:cNvSpPr>
          <p:nvPr/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endParaRPr lang="en-US"/>
          </a:p>
        </p:txBody>
      </p:sp>
      <p:sp>
        <p:nvSpPr>
          <p:cNvPr id="3" name="Rectangle 7">
            <a:extLst>
              <a:ext uri="{FF2B5EF4-FFF2-40B4-BE49-F238E27FC236}"/>
            </a:extLst>
          </p:cNvPr>
          <p:cNvSpPr>
            <a:spLocks noGrp="1" noChangeArrowheads="1"/>
          </p:cNvSpPr>
          <p:nvPr>
            <p:ph type="sldNum"/>
          </p:nvPr>
        </p:nvSpPr>
        <p:spPr bwMode="auto">
          <a:xfrm>
            <a:off x="3886200" y="8686800"/>
            <a:ext cx="2970213" cy="45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160" tIns="46080" rIns="92160" bIns="46080" numCol="1" anchor="b" anchorCtr="0" compatLnSpc="1">
            <a:prstTxWarp prst="textNoShape">
              <a:avLst/>
            </a:prstTxWarp>
          </a:bodyPr>
          <a:lstStyle>
            <a:lvl1pPr algn="r"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</a:defRPr>
            </a:lvl1pPr>
          </a:lstStyle>
          <a:p>
            <a:pPr>
              <a:defRPr/>
            </a:pPr>
            <a:fld id="{DCD6DA86-5417-3E41-B719-98526ECFEA80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083329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panose="02020603050405020304" pitchFamily="18" charset="0"/>
        <a:ea typeface="ＭＳ Ｐゴシック" charset="0"/>
        <a:cs typeface="ＭＳ Ｐゴシック" charset="0"/>
      </a:defRPr>
    </a:lvl1pPr>
    <a:lvl2pPr marL="742950" indent="-28575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panose="02020603050405020304" pitchFamily="18" charset="0"/>
        <a:ea typeface="ＭＳ Ｐゴシック" charset="0"/>
        <a:cs typeface="+mn-cs"/>
      </a:defRPr>
    </a:lvl2pPr>
    <a:lvl3pPr marL="11430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panose="02020603050405020304" pitchFamily="18" charset="0"/>
        <a:ea typeface="ＭＳ Ｐゴシック" charset="0"/>
        <a:cs typeface="+mn-cs"/>
      </a:defRPr>
    </a:lvl3pPr>
    <a:lvl4pPr marL="16002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panose="02020603050405020304" pitchFamily="18" charset="0"/>
        <a:ea typeface="ＭＳ Ｐゴシック" charset="0"/>
        <a:cs typeface="+mn-cs"/>
      </a:defRPr>
    </a:lvl4pPr>
    <a:lvl5pPr marL="20574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panose="02020603050405020304" pitchFamily="18" charset="0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0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0.xml"/></Relationships>
</file>

<file path=ppt/notesSlides/_rels/notesSlide10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1.xml"/></Relationships>
</file>

<file path=ppt/notesSlides/_rels/notesSlide10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2.xml"/></Relationships>
</file>

<file path=ppt/notesSlides/_rels/notesSlide10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3.xml"/></Relationships>
</file>

<file path=ppt/notesSlides/_rels/notesSlide10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4.xml"/></Relationships>
</file>

<file path=ppt/notesSlides/_rels/notesSlide10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5.xml"/></Relationships>
</file>

<file path=ppt/notesSlides/_rels/notesSlide10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6.xml"/></Relationships>
</file>

<file path=ppt/notesSlides/_rels/notesSlide10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7.xml"/></Relationships>
</file>

<file path=ppt/notesSlides/_rels/notesSlide10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8.xml"/></Relationships>
</file>

<file path=ppt/notesSlides/_rels/notesSlide10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9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0.xml"/></Relationships>
</file>

<file path=ppt/notesSlides/_rels/notesSlide1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1.xml"/></Relationships>
</file>

<file path=ppt/notesSlides/_rels/notesSlide1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2.xml"/></Relationships>
</file>

<file path=ppt/notesSlides/_rels/notesSlide1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3.xml"/></Relationships>
</file>

<file path=ppt/notesSlides/_rels/notesSlide1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4.xml"/></Relationships>
</file>

<file path=ppt/notesSlides/_rels/notesSlide1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5.xml"/></Relationships>
</file>

<file path=ppt/notesSlides/_rels/notesSlide1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6.xml"/></Relationships>
</file>

<file path=ppt/notesSlides/_rels/notesSlide1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7.xml"/></Relationships>
</file>

<file path=ppt/notesSlides/_rels/notesSlide1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8.xml"/></Relationships>
</file>

<file path=ppt/notesSlides/_rels/notesSlide1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9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0.xml"/></Relationships>
</file>

<file path=ppt/notesSlides/_rels/notesSlide1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1.xml"/></Relationships>
</file>

<file path=ppt/notesSlides/_rels/notesSlide1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2.xml"/></Relationships>
</file>

<file path=ppt/notesSlides/_rels/notesSlide1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3.xml"/></Relationships>
</file>

<file path=ppt/notesSlides/_rels/notesSlide1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4.xml"/></Relationships>
</file>

<file path=ppt/notesSlides/_rels/notesSlide1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5.xml"/></Relationships>
</file>

<file path=ppt/notesSlides/_rels/notesSlide1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6.xml"/></Relationships>
</file>

<file path=ppt/notesSlides/_rels/notesSlide1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7.xml"/></Relationships>
</file>

<file path=ppt/notesSlides/_rels/notesSlide1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8.xml"/></Relationships>
</file>

<file path=ppt/notesSlides/_rels/notesSlide1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9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0.xml"/></Relationships>
</file>

<file path=ppt/notesSlides/_rels/notesSlide1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1.xml"/></Relationships>
</file>

<file path=ppt/notesSlides/_rels/notesSlide1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2.xml"/></Relationships>
</file>

<file path=ppt/notesSlides/_rels/notesSlide1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3.xml"/></Relationships>
</file>

<file path=ppt/notesSlides/_rels/notesSlide1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4.xml"/></Relationships>
</file>

<file path=ppt/notesSlides/_rels/notesSlide1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5.xml"/></Relationships>
</file>

<file path=ppt/notesSlides/_rels/notesSlide1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6.xml"/></Relationships>
</file>

<file path=ppt/notesSlides/_rels/notesSlide1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7.xml"/></Relationships>
</file>

<file path=ppt/notesSlides/_rels/notesSlide1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8.xml"/></Relationships>
</file>

<file path=ppt/notesSlides/_rels/notesSlide1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9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0.xml"/></Relationships>
</file>

<file path=ppt/notesSlides/_rels/notesSlide1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1.xml"/></Relationships>
</file>

<file path=ppt/notesSlides/_rels/notesSlide1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2.xml"/></Relationships>
</file>

<file path=ppt/notesSlides/_rels/notesSlide1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3.xml"/></Relationships>
</file>

<file path=ppt/notesSlides/_rels/notesSlide1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4.xml"/></Relationships>
</file>

<file path=ppt/notesSlides/_rels/notesSlide1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5.xml"/></Relationships>
</file>

<file path=ppt/notesSlides/_rels/notesSlide1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6.xml"/></Relationships>
</file>

<file path=ppt/notesSlides/_rels/notesSlide1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7.xml"/></Relationships>
</file>

<file path=ppt/notesSlides/_rels/notesSlide1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8.xml"/></Relationships>
</file>

<file path=ppt/notesSlides/_rels/notesSlide1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9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0.xml"/></Relationships>
</file>

<file path=ppt/notesSlides/_rels/notesSlide1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1.xml"/></Relationships>
</file>

<file path=ppt/notesSlides/_rels/notesSlide1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2.xml"/></Relationships>
</file>

<file path=ppt/notesSlides/_rels/notesSlide1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3.xml"/></Relationships>
</file>

<file path=ppt/notesSlides/_rels/notesSlide1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4.xml"/></Relationships>
</file>

<file path=ppt/notesSlides/_rels/notesSlide1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5.xml"/></Relationships>
</file>

<file path=ppt/notesSlides/_rels/notesSlide1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6.xml"/></Relationships>
</file>

<file path=ppt/notesSlides/_rels/notesSlide1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7.xml"/></Relationships>
</file>

<file path=ppt/notesSlides/_rels/notesSlide1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8.xml"/></Relationships>
</file>

<file path=ppt/notesSlides/_rels/notesSlide1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9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0.xml"/></Relationships>
</file>

<file path=ppt/notesSlides/_rels/notesSlide1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1.xml"/></Relationships>
</file>

<file path=ppt/notesSlides/_rels/notesSlide1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2.xml"/></Relationships>
</file>

<file path=ppt/notesSlides/_rels/notesSlide1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3.xml"/></Relationships>
</file>

<file path=ppt/notesSlides/_rels/notesSlide1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4.xml"/></Relationships>
</file>

<file path=ppt/notesSlides/_rels/notesSlide1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5.xml"/></Relationships>
</file>

<file path=ppt/notesSlides/_rels/notesSlide16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6.xml"/></Relationships>
</file>

<file path=ppt/notesSlides/_rels/notesSlide16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7.xml"/></Relationships>
</file>

<file path=ppt/notesSlides/_rels/notesSlide16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8.xml"/></Relationships>
</file>

<file path=ppt/notesSlides/_rels/notesSlide16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9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0.xml"/></Relationships>
</file>

<file path=ppt/notesSlides/_rels/notesSlide17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1.xml"/></Relationships>
</file>

<file path=ppt/notesSlides/_rels/notesSlide17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2.xml"/></Relationships>
</file>

<file path=ppt/notesSlides/_rels/notesSlide17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3.xml"/></Relationships>
</file>

<file path=ppt/notesSlides/_rels/notesSlide17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4.xml"/></Relationships>
</file>

<file path=ppt/notesSlides/_rels/notesSlide17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5.xml"/></Relationships>
</file>

<file path=ppt/notesSlides/_rels/notesSlide17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6.xml"/></Relationships>
</file>

<file path=ppt/notesSlides/_rels/notesSlide17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7.xml"/></Relationships>
</file>

<file path=ppt/notesSlides/_rels/notesSlide17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8.xml"/></Relationships>
</file>

<file path=ppt/notesSlides/_rels/notesSlide17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9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0.xml"/></Relationships>
</file>

<file path=ppt/notesSlides/_rels/notesSlide18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1.xml"/></Relationships>
</file>

<file path=ppt/notesSlides/_rels/notesSlide18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2.xml"/></Relationships>
</file>

<file path=ppt/notesSlides/_rels/notesSlide18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3.xml"/></Relationships>
</file>

<file path=ppt/notesSlides/_rels/notesSlide18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4.xml"/></Relationships>
</file>

<file path=ppt/notesSlides/_rels/notesSlide18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5.xml"/></Relationships>
</file>

<file path=ppt/notesSlides/_rels/notesSlide18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6.xml"/></Relationships>
</file>

<file path=ppt/notesSlides/_rels/notesSlide18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7.xml"/></Relationships>
</file>

<file path=ppt/notesSlides/_rels/notesSlide18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8.xml"/></Relationships>
</file>

<file path=ppt/notesSlides/_rels/notesSlide18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9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0.xml"/></Relationships>
</file>

<file path=ppt/notesSlides/_rels/notesSlide19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1.xml"/></Relationships>
</file>

<file path=ppt/notesSlides/_rels/notesSlide19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2.xml"/></Relationships>
</file>

<file path=ppt/notesSlides/_rels/notesSlide19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3.xml"/></Relationships>
</file>

<file path=ppt/notesSlides/_rels/notesSlide19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4.xml"/></Relationships>
</file>

<file path=ppt/notesSlides/_rels/notesSlide19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5.xml"/></Relationships>
</file>

<file path=ppt/notesSlides/_rels/notesSlide19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6.xml"/></Relationships>
</file>

<file path=ppt/notesSlides/_rels/notesSlide19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7.xml"/></Relationships>
</file>

<file path=ppt/notesSlides/_rels/notesSlide19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8.xml"/></Relationships>
</file>

<file path=ppt/notesSlides/_rels/notesSlide19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0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0.xml"/></Relationships>
</file>

<file path=ppt/notesSlides/_rels/notesSlide20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1.xml"/></Relationships>
</file>

<file path=ppt/notesSlides/_rels/notesSlide20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2.xml"/></Relationships>
</file>

<file path=ppt/notesSlides/_rels/notesSlide20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3.xml"/></Relationships>
</file>

<file path=ppt/notesSlides/_rels/notesSlide20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4.xml"/></Relationships>
</file>

<file path=ppt/notesSlides/_rels/notesSlide20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5.xml"/></Relationships>
</file>

<file path=ppt/notesSlides/_rels/notesSlide20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6.xml"/></Relationships>
</file>

<file path=ppt/notesSlides/_rels/notesSlide20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7.xml"/></Relationships>
</file>

<file path=ppt/notesSlides/_rels/notesSlide20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8.xml"/></Relationships>
</file>

<file path=ppt/notesSlides/_rels/notesSlide20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9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0.xml"/></Relationships>
</file>

<file path=ppt/notesSlides/_rels/notesSlide2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1.xml"/></Relationships>
</file>

<file path=ppt/notesSlides/_rels/notesSlide2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2.xml"/></Relationships>
</file>

<file path=ppt/notesSlides/_rels/notesSlide2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3.xml"/></Relationships>
</file>

<file path=ppt/notesSlides/_rels/notesSlide2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4.xml"/></Relationships>
</file>

<file path=ppt/notesSlides/_rels/notesSlide2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5.xml"/></Relationships>
</file>

<file path=ppt/notesSlides/_rels/notesSlide2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6.xml"/></Relationships>
</file>

<file path=ppt/notesSlides/_rels/notesSlide2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7.xml"/></Relationships>
</file>

<file path=ppt/notesSlides/_rels/notesSlide2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8.xml"/></Relationships>
</file>

<file path=ppt/notesSlides/_rels/notesSlide2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9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0.xml"/></Relationships>
</file>

<file path=ppt/notesSlides/_rels/notesSlide2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1.xml"/></Relationships>
</file>

<file path=ppt/notesSlides/_rels/notesSlide2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2.xml"/></Relationships>
</file>

<file path=ppt/notesSlides/_rels/notesSlide2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3.xml"/></Relationships>
</file>

<file path=ppt/notesSlides/_rels/notesSlide2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4.xml"/></Relationships>
</file>

<file path=ppt/notesSlides/_rels/notesSlide2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5.xml"/></Relationships>
</file>

<file path=ppt/notesSlides/_rels/notesSlide2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6.xml"/></Relationships>
</file>

<file path=ppt/notesSlides/_rels/notesSlide2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7.xml"/></Relationships>
</file>

<file path=ppt/notesSlides/_rels/notesSlide2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8.xml"/></Relationships>
</file>

<file path=ppt/notesSlides/_rels/notesSlide2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9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0.xml"/></Relationships>
</file>

<file path=ppt/notesSlides/_rels/notesSlide2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1.xml"/></Relationships>
</file>

<file path=ppt/notesSlides/_rels/notesSlide2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2.xml"/></Relationships>
</file>

<file path=ppt/notesSlides/_rels/notesSlide2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3.xml"/></Relationships>
</file>

<file path=ppt/notesSlides/_rels/notesSlide2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4.xml"/></Relationships>
</file>

<file path=ppt/notesSlides/_rels/notesSlide2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5.xml"/></Relationships>
</file>

<file path=ppt/notesSlides/_rels/notesSlide2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6.xml"/></Relationships>
</file>

<file path=ppt/notesSlides/_rels/notesSlide2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7.xml"/></Relationships>
</file>

<file path=ppt/notesSlides/_rels/notesSlide2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8.xml"/></Relationships>
</file>

<file path=ppt/notesSlides/_rels/notesSlide2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9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0.xml"/></Relationships>
</file>

<file path=ppt/notesSlides/_rels/notesSlide2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1.xml"/></Relationships>
</file>

<file path=ppt/notesSlides/_rels/notesSlide2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2.xml"/></Relationships>
</file>

<file path=ppt/notesSlides/_rels/notesSlide2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3.xml"/></Relationships>
</file>

<file path=ppt/notesSlides/_rels/notesSlide2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4.xml"/></Relationships>
</file>

<file path=ppt/notesSlides/_rels/notesSlide2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5.xml"/></Relationships>
</file>

<file path=ppt/notesSlides/_rels/notesSlide2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6.xml"/></Relationships>
</file>

<file path=ppt/notesSlides/_rels/notesSlide2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7.xml"/></Relationships>
</file>

<file path=ppt/notesSlides/_rels/notesSlide2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8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6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6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6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6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7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7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7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7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7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7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7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7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8.xml"/></Relationships>
</file>

<file path=ppt/notesSlides/_rels/notesSlide7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0.xml"/></Relationships>
</file>

<file path=ppt/notesSlides/_rels/notesSlide8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1.xml"/></Relationships>
</file>

<file path=ppt/notesSlides/_rels/notesSlide8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2.xml"/></Relationships>
</file>

<file path=ppt/notesSlides/_rels/notesSlide8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3.xml"/></Relationships>
</file>

<file path=ppt/notesSlides/_rels/notesSlide8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4.xml"/></Relationships>
</file>

<file path=ppt/notesSlides/_rels/notesSlide8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5.xml"/></Relationships>
</file>

<file path=ppt/notesSlides/_rels/notesSlide8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6.xml"/></Relationships>
</file>

<file path=ppt/notesSlides/_rels/notesSlide8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7.xml"/></Relationships>
</file>

<file path=ppt/notesSlides/_rels/notesSlide8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8.xml"/></Relationships>
</file>

<file path=ppt/notesSlides/_rels/notesSlide8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0.xml"/></Relationships>
</file>

<file path=ppt/notesSlides/_rels/notesSlide9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1.xml"/></Relationships>
</file>

<file path=ppt/notesSlides/_rels/notesSlide9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2.xml"/></Relationships>
</file>

<file path=ppt/notesSlides/_rels/notesSlide9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3.xml"/></Relationships>
</file>

<file path=ppt/notesSlides/_rels/notesSlide9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4.xml"/></Relationships>
</file>

<file path=ppt/notesSlides/_rels/notesSlide9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5.xml"/></Relationships>
</file>

<file path=ppt/notesSlides/_rels/notesSlide9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6.xml"/></Relationships>
</file>

<file path=ppt/notesSlides/_rels/notesSlide9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7.xml"/></Relationships>
</file>

<file path=ppt/notesSlides/_rels/notesSlide9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8.xml"/></Relationships>
</file>

<file path=ppt/notesSlides/_rels/notesSlide9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7"/>
          <p:cNvSpPr>
            <a:spLocks noGrp="1" noChangeArrowheads="1"/>
          </p:cNvSpPr>
          <p:nvPr>
            <p:ph type="sldNum" sz="quarter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defRPr/>
            </a:pPr>
            <a:fld id="{FB04A8B3-651E-CF49-8213-A92C00A02503}" type="slidenum">
              <a:rPr lang="en-GB" smtClean="0"/>
              <a:pPr>
                <a:defRPr/>
              </a:pPr>
              <a:t>1</a:t>
            </a:fld>
            <a:endParaRPr lang="en-GB" smtClean="0"/>
          </a:p>
        </p:txBody>
      </p:sp>
      <p:sp>
        <p:nvSpPr>
          <p:cNvPr id="4099" name="Text Box 1"/>
          <p:cNvSpPr txBox="1"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2160" tIns="46080" rIns="92160" bIns="46080"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r" eaLnBrk="1" hangingPunct="1">
              <a:buSzPct val="100000"/>
              <a:defRPr/>
            </a:pPr>
            <a:fld id="{737A8B5D-D45D-4544-A52B-D777FDB12ECD}" type="slidenum">
              <a:rPr lang="en-GB" smtClean="0">
                <a:solidFill>
                  <a:srgbClr val="FFFFFF"/>
                </a:solidFill>
              </a:rPr>
              <a:pPr algn="r" eaLnBrk="1" hangingPunct="1">
                <a:buSzPct val="100000"/>
                <a:defRPr/>
              </a:pPr>
              <a:t>1</a:t>
            </a:fld>
            <a:endParaRPr lang="en-GB" smtClean="0">
              <a:solidFill>
                <a:srgbClr val="FFFFFF"/>
              </a:solidFill>
            </a:endParaRPr>
          </a:p>
        </p:txBody>
      </p:sp>
      <p:sp>
        <p:nvSpPr>
          <p:cNvPr id="4100" name="Text Box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7388"/>
            <a:ext cx="4568825" cy="3425825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101" name="Text Box 3"/>
          <p:cNvSpPr txBox="1">
            <a:spLocks noChangeArrowheads="1"/>
          </p:cNvSpPr>
          <p:nvPr/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>
            <a:spLocks noGrp="1" noChangeArrowheads="1"/>
          </p:cNvSpPr>
          <p:nvPr>
            <p:ph type="sldNum" sz="quarter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defRPr/>
            </a:pPr>
            <a:fld id="{FD5E91A8-D4B0-184F-B360-F3D3942112D5}" type="slidenum">
              <a:rPr lang="en-GB" smtClean="0"/>
              <a:pPr>
                <a:defRPr/>
              </a:pPr>
              <a:t>10</a:t>
            </a:fld>
            <a:endParaRPr lang="en-GB" smtClean="0"/>
          </a:p>
        </p:txBody>
      </p:sp>
      <p:sp>
        <p:nvSpPr>
          <p:cNvPr id="22531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7388"/>
            <a:ext cx="4568825" cy="3425825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2532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0" name="Rectangle 7"/>
          <p:cNvSpPr>
            <a:spLocks noGrp="1" noChangeArrowheads="1"/>
          </p:cNvSpPr>
          <p:nvPr>
            <p:ph type="sldNum" sz="quarter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defRPr/>
            </a:pPr>
            <a:fld id="{BB54125E-61AE-5344-A790-C50AC6AA59D7}" type="slidenum">
              <a:rPr lang="en-GB" smtClean="0"/>
              <a:pPr>
                <a:defRPr/>
              </a:pPr>
              <a:t>100</a:t>
            </a:fld>
            <a:endParaRPr lang="en-GB" smtClean="0"/>
          </a:p>
        </p:txBody>
      </p:sp>
      <p:sp>
        <p:nvSpPr>
          <p:cNvPr id="206851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7388"/>
            <a:ext cx="4568825" cy="3425825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06852" name="Text Box 2"/>
          <p:cNvSpPr txBox="1">
            <a:spLocks noChangeArrowheads="1"/>
          </p:cNvSpPr>
          <p:nvPr/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endParaRPr lang="en-US"/>
          </a:p>
        </p:txBody>
      </p:sp>
      <p:sp>
        <p:nvSpPr>
          <p:cNvPr id="206853" name="Text Box 3"/>
          <p:cNvSpPr txBox="1"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2160" tIns="46080" rIns="92160" bIns="46080"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r" eaLnBrk="1" hangingPunct="1">
              <a:buSzPct val="100000"/>
              <a:defRPr/>
            </a:pPr>
            <a:fld id="{CF662813-0FBC-9E4A-8CC5-B11D7CE17D8B}" type="slidenum">
              <a:rPr lang="en-GB" smtClean="0">
                <a:solidFill>
                  <a:srgbClr val="FFFFFF"/>
                </a:solidFill>
              </a:rPr>
              <a:pPr algn="r" eaLnBrk="1" hangingPunct="1">
                <a:buSzPct val="100000"/>
                <a:defRPr/>
              </a:pPr>
              <a:t>100</a:t>
            </a:fld>
            <a:endParaRPr lang="en-GB" smtClean="0">
              <a:solidFill>
                <a:srgbClr val="FFFFFF"/>
              </a:solidFill>
            </a:endParaRPr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98" name="Rectangle 7"/>
          <p:cNvSpPr>
            <a:spLocks noGrp="1" noChangeArrowheads="1"/>
          </p:cNvSpPr>
          <p:nvPr>
            <p:ph type="sldNum" sz="quarter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defRPr/>
            </a:pPr>
            <a:fld id="{1BC28387-2D10-2848-B5E7-4409D1A5E348}" type="slidenum">
              <a:rPr lang="en-GB" smtClean="0"/>
              <a:pPr>
                <a:defRPr/>
              </a:pPr>
              <a:t>101</a:t>
            </a:fld>
            <a:endParaRPr lang="en-GB" smtClean="0"/>
          </a:p>
        </p:txBody>
      </p:sp>
      <p:sp>
        <p:nvSpPr>
          <p:cNvPr id="208899" name="Text Box 1"/>
          <p:cNvSpPr txBox="1"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2160" tIns="46080" rIns="92160" bIns="46080"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r" eaLnBrk="1" hangingPunct="1">
              <a:buSzPct val="100000"/>
              <a:defRPr/>
            </a:pPr>
            <a:fld id="{9FBB90AF-C87E-404B-BE93-DF1535104C31}" type="slidenum">
              <a:rPr lang="en-GB" smtClean="0">
                <a:solidFill>
                  <a:srgbClr val="FFFFFF"/>
                </a:solidFill>
              </a:rPr>
              <a:pPr algn="r" eaLnBrk="1" hangingPunct="1">
                <a:buSzPct val="100000"/>
                <a:defRPr/>
              </a:pPr>
              <a:t>101</a:t>
            </a:fld>
            <a:endParaRPr lang="en-GB" smtClean="0">
              <a:solidFill>
                <a:srgbClr val="FFFFFF"/>
              </a:solidFill>
            </a:endParaRPr>
          </a:p>
        </p:txBody>
      </p:sp>
      <p:sp>
        <p:nvSpPr>
          <p:cNvPr id="208900" name="Text Box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7388"/>
            <a:ext cx="4568825" cy="3425825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08901" name="Text Box 3"/>
          <p:cNvSpPr txBox="1">
            <a:spLocks noChangeArrowheads="1"/>
          </p:cNvSpPr>
          <p:nvPr/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endParaRPr 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46" name="Rectangle 7"/>
          <p:cNvSpPr>
            <a:spLocks noGrp="1" noChangeArrowheads="1"/>
          </p:cNvSpPr>
          <p:nvPr>
            <p:ph type="sldNum" sz="quarter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defRPr/>
            </a:pPr>
            <a:fld id="{3210BA75-219F-2A49-89F8-C61C548CB3B2}" type="slidenum">
              <a:rPr lang="en-GB" smtClean="0"/>
              <a:pPr>
                <a:defRPr/>
              </a:pPr>
              <a:t>102</a:t>
            </a:fld>
            <a:endParaRPr lang="en-GB" smtClean="0"/>
          </a:p>
        </p:txBody>
      </p:sp>
      <p:sp>
        <p:nvSpPr>
          <p:cNvPr id="210947" name="Text Box 1"/>
          <p:cNvSpPr txBox="1"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2160" tIns="46080" rIns="92160" bIns="46080"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r" eaLnBrk="1" hangingPunct="1">
              <a:buSzPct val="100000"/>
              <a:defRPr/>
            </a:pPr>
            <a:fld id="{4D8453D5-9FFE-4346-9A61-ABC782102C13}" type="slidenum">
              <a:rPr lang="en-GB" smtClean="0">
                <a:solidFill>
                  <a:srgbClr val="FFFFFF"/>
                </a:solidFill>
              </a:rPr>
              <a:pPr algn="r" eaLnBrk="1" hangingPunct="1">
                <a:buSzPct val="100000"/>
                <a:defRPr/>
              </a:pPr>
              <a:t>102</a:t>
            </a:fld>
            <a:endParaRPr lang="en-GB" smtClean="0">
              <a:solidFill>
                <a:srgbClr val="FFFFFF"/>
              </a:solidFill>
            </a:endParaRPr>
          </a:p>
        </p:txBody>
      </p:sp>
      <p:sp>
        <p:nvSpPr>
          <p:cNvPr id="210948" name="Text Box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7388"/>
            <a:ext cx="4568825" cy="3425825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10949" name="Text Box 3"/>
          <p:cNvSpPr txBox="1">
            <a:spLocks noChangeArrowheads="1"/>
          </p:cNvSpPr>
          <p:nvPr/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endParaRPr 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94" name="Rectangle 7"/>
          <p:cNvSpPr>
            <a:spLocks noGrp="1" noChangeArrowheads="1"/>
          </p:cNvSpPr>
          <p:nvPr>
            <p:ph type="sldNum" sz="quarter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defRPr/>
            </a:pPr>
            <a:fld id="{E2045AB7-3F39-8D44-B729-E35D78520661}" type="slidenum">
              <a:rPr lang="en-GB" smtClean="0"/>
              <a:pPr>
                <a:defRPr/>
              </a:pPr>
              <a:t>103</a:t>
            </a:fld>
            <a:endParaRPr lang="en-GB" smtClean="0"/>
          </a:p>
        </p:txBody>
      </p:sp>
      <p:sp>
        <p:nvSpPr>
          <p:cNvPr id="212995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7388"/>
            <a:ext cx="4568825" cy="3425825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12996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42" name="Rectangle 7"/>
          <p:cNvSpPr>
            <a:spLocks noGrp="1" noChangeArrowheads="1"/>
          </p:cNvSpPr>
          <p:nvPr>
            <p:ph type="sldNum" sz="quarter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defRPr/>
            </a:pPr>
            <a:fld id="{41C5F01C-2DE2-4A4D-97A5-6307AF013826}" type="slidenum">
              <a:rPr lang="en-GB" smtClean="0"/>
              <a:pPr>
                <a:defRPr/>
              </a:pPr>
              <a:t>104</a:t>
            </a:fld>
            <a:endParaRPr lang="en-GB" smtClean="0"/>
          </a:p>
        </p:txBody>
      </p:sp>
      <p:sp>
        <p:nvSpPr>
          <p:cNvPr id="215043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7388"/>
            <a:ext cx="4568825" cy="3425825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15044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90" name="Rectangle 7"/>
          <p:cNvSpPr>
            <a:spLocks noGrp="1" noChangeArrowheads="1"/>
          </p:cNvSpPr>
          <p:nvPr>
            <p:ph type="sldNum" sz="quarter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defRPr/>
            </a:pPr>
            <a:fld id="{4232F34A-B4BF-4942-B655-4E390519A73D}" type="slidenum">
              <a:rPr lang="en-GB" smtClean="0"/>
              <a:pPr>
                <a:defRPr/>
              </a:pPr>
              <a:t>105</a:t>
            </a:fld>
            <a:endParaRPr lang="en-GB" smtClean="0"/>
          </a:p>
        </p:txBody>
      </p:sp>
      <p:sp>
        <p:nvSpPr>
          <p:cNvPr id="217091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7388"/>
            <a:ext cx="4568825" cy="3425825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17092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8" name="Rectangle 7"/>
          <p:cNvSpPr>
            <a:spLocks noGrp="1" noChangeArrowheads="1"/>
          </p:cNvSpPr>
          <p:nvPr>
            <p:ph type="sldNum" sz="quarter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defRPr/>
            </a:pPr>
            <a:fld id="{BAACBDD4-CDB8-4745-A0A7-34426327A1A2}" type="slidenum">
              <a:rPr lang="en-GB" smtClean="0"/>
              <a:pPr>
                <a:defRPr/>
              </a:pPr>
              <a:t>106</a:t>
            </a:fld>
            <a:endParaRPr lang="en-GB" smtClean="0"/>
          </a:p>
        </p:txBody>
      </p:sp>
      <p:sp>
        <p:nvSpPr>
          <p:cNvPr id="219139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7388"/>
            <a:ext cx="4568825" cy="3425825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19140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86" name="Rectangle 7"/>
          <p:cNvSpPr>
            <a:spLocks noGrp="1" noChangeArrowheads="1"/>
          </p:cNvSpPr>
          <p:nvPr>
            <p:ph type="sldNum" sz="quarter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defRPr/>
            </a:pPr>
            <a:fld id="{D14F95F1-B12C-C246-91A7-91059346FB94}" type="slidenum">
              <a:rPr lang="en-GB" smtClean="0"/>
              <a:pPr>
                <a:defRPr/>
              </a:pPr>
              <a:t>107</a:t>
            </a:fld>
            <a:endParaRPr lang="en-GB" smtClean="0"/>
          </a:p>
        </p:txBody>
      </p:sp>
      <p:sp>
        <p:nvSpPr>
          <p:cNvPr id="221187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7388"/>
            <a:ext cx="4568825" cy="3425825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21188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234" name="Rectangle 7"/>
          <p:cNvSpPr>
            <a:spLocks noGrp="1" noChangeArrowheads="1"/>
          </p:cNvSpPr>
          <p:nvPr>
            <p:ph type="sldNum" sz="quarter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defRPr/>
            </a:pPr>
            <a:fld id="{D2580D1C-B7EA-FF44-9527-999E9608A042}" type="slidenum">
              <a:rPr lang="en-GB" smtClean="0"/>
              <a:pPr>
                <a:defRPr/>
              </a:pPr>
              <a:t>108</a:t>
            </a:fld>
            <a:endParaRPr lang="en-GB" smtClean="0"/>
          </a:p>
        </p:txBody>
      </p:sp>
      <p:sp>
        <p:nvSpPr>
          <p:cNvPr id="223235" name="Text Box 1"/>
          <p:cNvSpPr txBox="1"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2160" tIns="46080" rIns="92160" bIns="46080"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r" eaLnBrk="1" hangingPunct="1">
              <a:buSzPct val="100000"/>
              <a:defRPr/>
            </a:pPr>
            <a:fld id="{067DE0F4-4AFD-2C4D-BE25-14FDA8B54258}" type="slidenum">
              <a:rPr lang="en-GB" smtClean="0">
                <a:solidFill>
                  <a:srgbClr val="FFFFFF"/>
                </a:solidFill>
              </a:rPr>
              <a:pPr algn="r" eaLnBrk="1" hangingPunct="1">
                <a:buSzPct val="100000"/>
                <a:defRPr/>
              </a:pPr>
              <a:t>108</a:t>
            </a:fld>
            <a:endParaRPr lang="en-GB" smtClean="0">
              <a:solidFill>
                <a:srgbClr val="FFFFFF"/>
              </a:solidFill>
            </a:endParaRPr>
          </a:p>
        </p:txBody>
      </p:sp>
      <p:sp>
        <p:nvSpPr>
          <p:cNvPr id="223236" name="Text Box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7388"/>
            <a:ext cx="4568825" cy="3425825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23237" name="Text Box 3"/>
          <p:cNvSpPr txBox="1">
            <a:spLocks noChangeArrowheads="1"/>
          </p:cNvSpPr>
          <p:nvPr/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endParaRPr 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82" name="Rectangle 7"/>
          <p:cNvSpPr>
            <a:spLocks noGrp="1" noChangeArrowheads="1"/>
          </p:cNvSpPr>
          <p:nvPr>
            <p:ph type="sldNum" sz="quarter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defRPr/>
            </a:pPr>
            <a:fld id="{FC2287CA-3ECB-5E42-8FDA-61D8B00B9C48}" type="slidenum">
              <a:rPr lang="en-GB" smtClean="0"/>
              <a:pPr>
                <a:defRPr/>
              </a:pPr>
              <a:t>109</a:t>
            </a:fld>
            <a:endParaRPr lang="en-GB" smtClean="0"/>
          </a:p>
        </p:txBody>
      </p:sp>
      <p:sp>
        <p:nvSpPr>
          <p:cNvPr id="225283" name="Text Box 1"/>
          <p:cNvSpPr txBox="1"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2160" tIns="46080" rIns="92160" bIns="46080"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r" eaLnBrk="1" hangingPunct="1">
              <a:buSzPct val="100000"/>
              <a:defRPr/>
            </a:pPr>
            <a:fld id="{C05DAFFE-3619-3147-A0B3-52E0929A25A1}" type="slidenum">
              <a:rPr lang="en-GB" smtClean="0">
                <a:solidFill>
                  <a:srgbClr val="FFFFFF"/>
                </a:solidFill>
              </a:rPr>
              <a:pPr algn="r" eaLnBrk="1" hangingPunct="1">
                <a:buSzPct val="100000"/>
                <a:defRPr/>
              </a:pPr>
              <a:t>109</a:t>
            </a:fld>
            <a:endParaRPr lang="en-GB" smtClean="0">
              <a:solidFill>
                <a:srgbClr val="FFFFFF"/>
              </a:solidFill>
            </a:endParaRPr>
          </a:p>
        </p:txBody>
      </p:sp>
      <p:sp>
        <p:nvSpPr>
          <p:cNvPr id="225284" name="Text Box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7388"/>
            <a:ext cx="4568825" cy="3425825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25285" name="Text Box 3"/>
          <p:cNvSpPr txBox="1">
            <a:spLocks noChangeArrowheads="1"/>
          </p:cNvSpPr>
          <p:nvPr/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defRPr/>
            </a:pPr>
            <a:fld id="{527028F4-CC6B-8F4E-A415-E8DBA8DC7C26}" type="slidenum">
              <a:rPr lang="en-GB" smtClean="0"/>
              <a:pPr>
                <a:defRPr/>
              </a:pPr>
              <a:t>11</a:t>
            </a:fld>
            <a:endParaRPr lang="en-GB" smtClean="0"/>
          </a:p>
        </p:txBody>
      </p:sp>
      <p:sp>
        <p:nvSpPr>
          <p:cNvPr id="24579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7388"/>
            <a:ext cx="4568825" cy="3425825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4580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330" name="Rectangle 7"/>
          <p:cNvSpPr>
            <a:spLocks noGrp="1" noChangeArrowheads="1"/>
          </p:cNvSpPr>
          <p:nvPr>
            <p:ph type="sldNum" sz="quarter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defRPr/>
            </a:pPr>
            <a:fld id="{99F77ED3-AE0F-854F-8B9D-F3EB4960A961}" type="slidenum">
              <a:rPr lang="en-GB" smtClean="0"/>
              <a:pPr>
                <a:defRPr/>
              </a:pPr>
              <a:t>110</a:t>
            </a:fld>
            <a:endParaRPr lang="en-GB" smtClean="0"/>
          </a:p>
        </p:txBody>
      </p:sp>
      <p:sp>
        <p:nvSpPr>
          <p:cNvPr id="227331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7388"/>
            <a:ext cx="4568825" cy="3425825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27332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8" name="Rectangle 7"/>
          <p:cNvSpPr>
            <a:spLocks noGrp="1" noChangeArrowheads="1"/>
          </p:cNvSpPr>
          <p:nvPr>
            <p:ph type="sldNum" sz="quarter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defRPr/>
            </a:pPr>
            <a:fld id="{A18E55A6-DB54-544D-9E9A-24824C36609C}" type="slidenum">
              <a:rPr lang="en-GB" smtClean="0"/>
              <a:pPr>
                <a:defRPr/>
              </a:pPr>
              <a:t>111</a:t>
            </a:fld>
            <a:endParaRPr lang="en-GB" smtClean="0"/>
          </a:p>
        </p:txBody>
      </p:sp>
      <p:sp>
        <p:nvSpPr>
          <p:cNvPr id="229379" name="Text Box 1"/>
          <p:cNvSpPr txBox="1"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2160" tIns="46080" rIns="92160" bIns="46080"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r" eaLnBrk="1" hangingPunct="1">
              <a:buSzPct val="100000"/>
              <a:defRPr/>
            </a:pPr>
            <a:fld id="{84D7F688-B6D7-714D-A301-F7EF0D9EE0E1}" type="slidenum">
              <a:rPr lang="en-GB" smtClean="0">
                <a:solidFill>
                  <a:srgbClr val="FFFFFF"/>
                </a:solidFill>
              </a:rPr>
              <a:pPr algn="r" eaLnBrk="1" hangingPunct="1">
                <a:buSzPct val="100000"/>
                <a:defRPr/>
              </a:pPr>
              <a:t>111</a:t>
            </a:fld>
            <a:endParaRPr lang="en-GB" smtClean="0">
              <a:solidFill>
                <a:srgbClr val="FFFFFF"/>
              </a:solidFill>
            </a:endParaRPr>
          </a:p>
        </p:txBody>
      </p:sp>
      <p:sp>
        <p:nvSpPr>
          <p:cNvPr id="229380" name="Text Box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7388"/>
            <a:ext cx="4568825" cy="3425825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29381" name="Text Box 3"/>
          <p:cNvSpPr txBox="1">
            <a:spLocks noChangeArrowheads="1"/>
          </p:cNvSpPr>
          <p:nvPr/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endParaRPr 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426" name="Rectangle 7"/>
          <p:cNvSpPr>
            <a:spLocks noGrp="1" noChangeArrowheads="1"/>
          </p:cNvSpPr>
          <p:nvPr>
            <p:ph type="sldNum" sz="quarter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defRPr/>
            </a:pPr>
            <a:fld id="{5D6511B0-6B72-984F-9721-7184CCEE5C15}" type="slidenum">
              <a:rPr lang="en-GB" smtClean="0"/>
              <a:pPr>
                <a:defRPr/>
              </a:pPr>
              <a:t>112</a:t>
            </a:fld>
            <a:endParaRPr lang="en-GB" smtClean="0"/>
          </a:p>
        </p:txBody>
      </p:sp>
      <p:sp>
        <p:nvSpPr>
          <p:cNvPr id="231427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7388"/>
            <a:ext cx="4568825" cy="3425825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31428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74" name="Rectangle 7"/>
          <p:cNvSpPr>
            <a:spLocks noGrp="1" noChangeArrowheads="1"/>
          </p:cNvSpPr>
          <p:nvPr>
            <p:ph type="sldNum" sz="quarter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defRPr/>
            </a:pPr>
            <a:fld id="{769446B9-87D0-1C4D-B679-58FA89875ECE}" type="slidenum">
              <a:rPr lang="en-GB" smtClean="0"/>
              <a:pPr>
                <a:defRPr/>
              </a:pPr>
              <a:t>113</a:t>
            </a:fld>
            <a:endParaRPr lang="en-GB" smtClean="0"/>
          </a:p>
        </p:txBody>
      </p:sp>
      <p:sp>
        <p:nvSpPr>
          <p:cNvPr id="233475" name="Text Box 1"/>
          <p:cNvSpPr txBox="1"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2160" tIns="46080" rIns="92160" bIns="46080"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r" eaLnBrk="1" hangingPunct="1">
              <a:buSzPct val="100000"/>
              <a:defRPr/>
            </a:pPr>
            <a:fld id="{2AA43774-9D27-1846-B0CA-624F59E027D4}" type="slidenum">
              <a:rPr lang="en-GB" smtClean="0">
                <a:solidFill>
                  <a:srgbClr val="FFFFFF"/>
                </a:solidFill>
              </a:rPr>
              <a:pPr algn="r" eaLnBrk="1" hangingPunct="1">
                <a:buSzPct val="100000"/>
                <a:defRPr/>
              </a:pPr>
              <a:t>113</a:t>
            </a:fld>
            <a:endParaRPr lang="en-GB" smtClean="0">
              <a:solidFill>
                <a:srgbClr val="FFFFFF"/>
              </a:solidFill>
            </a:endParaRPr>
          </a:p>
        </p:txBody>
      </p:sp>
      <p:sp>
        <p:nvSpPr>
          <p:cNvPr id="233476" name="Text Box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7388"/>
            <a:ext cx="4568825" cy="3425825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33477" name="Text Box 3"/>
          <p:cNvSpPr txBox="1">
            <a:spLocks noChangeArrowheads="1"/>
          </p:cNvSpPr>
          <p:nvPr/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endParaRPr 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22" name="Rectangle 7"/>
          <p:cNvSpPr>
            <a:spLocks noGrp="1" noChangeArrowheads="1"/>
          </p:cNvSpPr>
          <p:nvPr>
            <p:ph type="sldNum" sz="quarter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defRPr/>
            </a:pPr>
            <a:fld id="{EABFFAC9-4236-2C44-BAE7-10C49F86273E}" type="slidenum">
              <a:rPr lang="en-GB" smtClean="0"/>
              <a:pPr>
                <a:defRPr/>
              </a:pPr>
              <a:t>114</a:t>
            </a:fld>
            <a:endParaRPr lang="en-GB" smtClean="0"/>
          </a:p>
        </p:txBody>
      </p:sp>
      <p:sp>
        <p:nvSpPr>
          <p:cNvPr id="235523" name="Text Box 1"/>
          <p:cNvSpPr txBox="1"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2160" tIns="46080" rIns="92160" bIns="46080"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r" eaLnBrk="1" hangingPunct="1">
              <a:buSzPct val="100000"/>
              <a:defRPr/>
            </a:pPr>
            <a:fld id="{28CD61A5-3CC6-7B4F-93EE-ABEADDD96DFB}" type="slidenum">
              <a:rPr lang="en-GB" smtClean="0">
                <a:solidFill>
                  <a:srgbClr val="FFFFFF"/>
                </a:solidFill>
              </a:rPr>
              <a:pPr algn="r" eaLnBrk="1" hangingPunct="1">
                <a:buSzPct val="100000"/>
                <a:defRPr/>
              </a:pPr>
              <a:t>114</a:t>
            </a:fld>
            <a:endParaRPr lang="en-GB" smtClean="0">
              <a:solidFill>
                <a:srgbClr val="FFFFFF"/>
              </a:solidFill>
            </a:endParaRPr>
          </a:p>
        </p:txBody>
      </p:sp>
      <p:sp>
        <p:nvSpPr>
          <p:cNvPr id="235524" name="Text Box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7388"/>
            <a:ext cx="4568825" cy="3425825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35525" name="Text Box 3"/>
          <p:cNvSpPr txBox="1">
            <a:spLocks noChangeArrowheads="1"/>
          </p:cNvSpPr>
          <p:nvPr/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endParaRPr 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Rectangle 7"/>
          <p:cNvSpPr>
            <a:spLocks noGrp="1" noChangeArrowheads="1"/>
          </p:cNvSpPr>
          <p:nvPr>
            <p:ph type="sldNum" sz="quarter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defRPr/>
            </a:pPr>
            <a:fld id="{48B8DCBA-E787-3E40-AC78-5E3124D777BC}" type="slidenum">
              <a:rPr lang="en-GB" smtClean="0"/>
              <a:pPr>
                <a:defRPr/>
              </a:pPr>
              <a:t>115</a:t>
            </a:fld>
            <a:endParaRPr lang="en-GB" smtClean="0"/>
          </a:p>
        </p:txBody>
      </p:sp>
      <p:sp>
        <p:nvSpPr>
          <p:cNvPr id="237571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7388"/>
            <a:ext cx="4568825" cy="3425825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37572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618" name="Rectangle 7"/>
          <p:cNvSpPr>
            <a:spLocks noGrp="1" noChangeArrowheads="1"/>
          </p:cNvSpPr>
          <p:nvPr>
            <p:ph type="sldNum" sz="quarter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defRPr/>
            </a:pPr>
            <a:fld id="{95DF63D4-32F7-D54A-BCB4-55742591CBC6}" type="slidenum">
              <a:rPr lang="en-GB" smtClean="0"/>
              <a:pPr>
                <a:defRPr/>
              </a:pPr>
              <a:t>116</a:t>
            </a:fld>
            <a:endParaRPr lang="en-GB" smtClean="0"/>
          </a:p>
        </p:txBody>
      </p:sp>
      <p:sp>
        <p:nvSpPr>
          <p:cNvPr id="239619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7388"/>
            <a:ext cx="4568825" cy="3425825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39620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666" name="Rectangle 7"/>
          <p:cNvSpPr>
            <a:spLocks noGrp="1" noChangeArrowheads="1"/>
          </p:cNvSpPr>
          <p:nvPr>
            <p:ph type="sldNum" sz="quarter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defRPr/>
            </a:pPr>
            <a:fld id="{19CFE145-3D39-B94C-B071-1DFF1717F73C}" type="slidenum">
              <a:rPr lang="en-GB" smtClean="0"/>
              <a:pPr>
                <a:defRPr/>
              </a:pPr>
              <a:t>117</a:t>
            </a:fld>
            <a:endParaRPr lang="en-GB" smtClean="0"/>
          </a:p>
        </p:txBody>
      </p:sp>
      <p:sp>
        <p:nvSpPr>
          <p:cNvPr id="241667" name="Text Box 1"/>
          <p:cNvSpPr txBox="1"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2160" tIns="46080" rIns="92160" bIns="46080"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r" eaLnBrk="1" hangingPunct="1">
              <a:buSzPct val="100000"/>
              <a:defRPr/>
            </a:pPr>
            <a:fld id="{2B54EA3F-AE41-5C43-A651-8B81B66BDC0C}" type="slidenum">
              <a:rPr lang="en-GB" smtClean="0">
                <a:solidFill>
                  <a:srgbClr val="FFFFFF"/>
                </a:solidFill>
              </a:rPr>
              <a:pPr algn="r" eaLnBrk="1" hangingPunct="1">
                <a:buSzPct val="100000"/>
                <a:defRPr/>
              </a:pPr>
              <a:t>117</a:t>
            </a:fld>
            <a:endParaRPr lang="en-GB" smtClean="0">
              <a:solidFill>
                <a:srgbClr val="FFFFFF"/>
              </a:solidFill>
            </a:endParaRPr>
          </a:p>
        </p:txBody>
      </p:sp>
      <p:sp>
        <p:nvSpPr>
          <p:cNvPr id="241668" name="Text Box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7388"/>
            <a:ext cx="4568825" cy="3425825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41669" name="Text Box 3"/>
          <p:cNvSpPr txBox="1">
            <a:spLocks noChangeArrowheads="1"/>
          </p:cNvSpPr>
          <p:nvPr/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endParaRPr 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714" name="Rectangle 7"/>
          <p:cNvSpPr>
            <a:spLocks noGrp="1" noChangeArrowheads="1"/>
          </p:cNvSpPr>
          <p:nvPr>
            <p:ph type="sldNum" sz="quarter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defRPr/>
            </a:pPr>
            <a:fld id="{0E729EED-AD95-4E4C-8607-56527F210CC9}" type="slidenum">
              <a:rPr lang="en-GB" smtClean="0"/>
              <a:pPr>
                <a:defRPr/>
              </a:pPr>
              <a:t>118</a:t>
            </a:fld>
            <a:endParaRPr lang="en-GB" smtClean="0"/>
          </a:p>
        </p:txBody>
      </p:sp>
      <p:sp>
        <p:nvSpPr>
          <p:cNvPr id="243715" name="Text Box 1"/>
          <p:cNvSpPr txBox="1"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2160" tIns="46080" rIns="92160" bIns="46080"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r" eaLnBrk="1" hangingPunct="1">
              <a:buSzPct val="100000"/>
              <a:defRPr/>
            </a:pPr>
            <a:fld id="{89967F91-4740-734E-9B9E-EB73A49681E2}" type="slidenum">
              <a:rPr lang="en-GB" smtClean="0">
                <a:solidFill>
                  <a:srgbClr val="FFFFFF"/>
                </a:solidFill>
              </a:rPr>
              <a:pPr algn="r" eaLnBrk="1" hangingPunct="1">
                <a:buSzPct val="100000"/>
                <a:defRPr/>
              </a:pPr>
              <a:t>118</a:t>
            </a:fld>
            <a:endParaRPr lang="en-GB" smtClean="0">
              <a:solidFill>
                <a:srgbClr val="FFFFFF"/>
              </a:solidFill>
            </a:endParaRPr>
          </a:p>
        </p:txBody>
      </p:sp>
      <p:sp>
        <p:nvSpPr>
          <p:cNvPr id="243716" name="Text Box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7388"/>
            <a:ext cx="4568825" cy="3425825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43717" name="Text Box 3"/>
          <p:cNvSpPr txBox="1">
            <a:spLocks noChangeArrowheads="1"/>
          </p:cNvSpPr>
          <p:nvPr/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endParaRPr 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62" name="Rectangle 7"/>
          <p:cNvSpPr>
            <a:spLocks noGrp="1" noChangeArrowheads="1"/>
          </p:cNvSpPr>
          <p:nvPr>
            <p:ph type="sldNum" sz="quarter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defRPr/>
            </a:pPr>
            <a:fld id="{0449BF22-F36A-5C47-A90B-3C3539712398}" type="slidenum">
              <a:rPr lang="en-GB" smtClean="0"/>
              <a:pPr>
                <a:defRPr/>
              </a:pPr>
              <a:t>119</a:t>
            </a:fld>
            <a:endParaRPr lang="en-GB" smtClean="0"/>
          </a:p>
        </p:txBody>
      </p:sp>
      <p:sp>
        <p:nvSpPr>
          <p:cNvPr id="245763" name="Text Box 1"/>
          <p:cNvSpPr txBox="1"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2160" tIns="46080" rIns="92160" bIns="46080"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r" eaLnBrk="1" hangingPunct="1">
              <a:buSzPct val="100000"/>
              <a:defRPr/>
            </a:pPr>
            <a:fld id="{CEE95754-B12B-2B40-B5D0-4109D26B5CC6}" type="slidenum">
              <a:rPr lang="en-GB" smtClean="0">
                <a:solidFill>
                  <a:srgbClr val="FFFFFF"/>
                </a:solidFill>
              </a:rPr>
              <a:pPr algn="r" eaLnBrk="1" hangingPunct="1">
                <a:buSzPct val="100000"/>
                <a:defRPr/>
              </a:pPr>
              <a:t>119</a:t>
            </a:fld>
            <a:endParaRPr lang="en-GB" smtClean="0">
              <a:solidFill>
                <a:srgbClr val="FFFFFF"/>
              </a:solidFill>
            </a:endParaRPr>
          </a:p>
        </p:txBody>
      </p:sp>
      <p:sp>
        <p:nvSpPr>
          <p:cNvPr id="245764" name="Text Box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7388"/>
            <a:ext cx="4568825" cy="3425825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45765" name="Text Box 3"/>
          <p:cNvSpPr txBox="1">
            <a:spLocks noChangeArrowheads="1"/>
          </p:cNvSpPr>
          <p:nvPr/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defRPr/>
            </a:pPr>
            <a:fld id="{BB9FD636-4122-0E47-B9DE-A7BFB27F84FA}" type="slidenum">
              <a:rPr lang="en-GB" smtClean="0"/>
              <a:pPr>
                <a:defRPr/>
              </a:pPr>
              <a:t>12</a:t>
            </a:fld>
            <a:endParaRPr lang="en-GB" smtClean="0"/>
          </a:p>
        </p:txBody>
      </p:sp>
      <p:sp>
        <p:nvSpPr>
          <p:cNvPr id="26627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7388"/>
            <a:ext cx="4568825" cy="3425825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6628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10" name="Rectangle 7"/>
          <p:cNvSpPr>
            <a:spLocks noGrp="1" noChangeArrowheads="1"/>
          </p:cNvSpPr>
          <p:nvPr>
            <p:ph type="sldNum" sz="quarter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defRPr/>
            </a:pPr>
            <a:fld id="{E5DB9A6E-C03E-BF4D-83F3-2DBC7927F4FD}" type="slidenum">
              <a:rPr lang="en-GB" smtClean="0"/>
              <a:pPr>
                <a:defRPr/>
              </a:pPr>
              <a:t>120</a:t>
            </a:fld>
            <a:endParaRPr lang="en-GB" smtClean="0"/>
          </a:p>
        </p:txBody>
      </p:sp>
      <p:sp>
        <p:nvSpPr>
          <p:cNvPr id="247811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7388"/>
            <a:ext cx="4568825" cy="3425825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47812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58" name="Rectangle 7"/>
          <p:cNvSpPr>
            <a:spLocks noGrp="1" noChangeArrowheads="1"/>
          </p:cNvSpPr>
          <p:nvPr>
            <p:ph type="sldNum" sz="quarter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defRPr/>
            </a:pPr>
            <a:fld id="{C691FCD1-09E2-6A4A-8A8A-AF2FDB5CB702}" type="slidenum">
              <a:rPr lang="en-GB" smtClean="0"/>
              <a:pPr>
                <a:defRPr/>
              </a:pPr>
              <a:t>121</a:t>
            </a:fld>
            <a:endParaRPr lang="en-GB" smtClean="0"/>
          </a:p>
        </p:txBody>
      </p:sp>
      <p:sp>
        <p:nvSpPr>
          <p:cNvPr id="249859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7388"/>
            <a:ext cx="4568825" cy="3425825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49860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906" name="Rectangle 7"/>
          <p:cNvSpPr>
            <a:spLocks noGrp="1" noChangeArrowheads="1"/>
          </p:cNvSpPr>
          <p:nvPr>
            <p:ph type="sldNum" sz="quarter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defRPr/>
            </a:pPr>
            <a:fld id="{0DB2C769-82C9-4342-A6B2-B93FFBE67642}" type="slidenum">
              <a:rPr lang="en-GB" smtClean="0"/>
              <a:pPr>
                <a:defRPr/>
              </a:pPr>
              <a:t>122</a:t>
            </a:fld>
            <a:endParaRPr lang="en-GB" smtClean="0"/>
          </a:p>
        </p:txBody>
      </p:sp>
      <p:sp>
        <p:nvSpPr>
          <p:cNvPr id="251907" name="Text Box 1"/>
          <p:cNvSpPr txBox="1"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2160" tIns="46080" rIns="92160" bIns="46080"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r" eaLnBrk="1" hangingPunct="1">
              <a:buSzPct val="100000"/>
              <a:defRPr/>
            </a:pPr>
            <a:fld id="{8C0D3BCB-A2E6-0F45-8CCB-21CD64A60174}" type="slidenum">
              <a:rPr lang="en-GB" smtClean="0">
                <a:solidFill>
                  <a:srgbClr val="FFFFFF"/>
                </a:solidFill>
              </a:rPr>
              <a:pPr algn="r" eaLnBrk="1" hangingPunct="1">
                <a:buSzPct val="100000"/>
                <a:defRPr/>
              </a:pPr>
              <a:t>122</a:t>
            </a:fld>
            <a:endParaRPr lang="en-GB" smtClean="0">
              <a:solidFill>
                <a:srgbClr val="FFFFFF"/>
              </a:solidFill>
            </a:endParaRPr>
          </a:p>
        </p:txBody>
      </p:sp>
      <p:sp>
        <p:nvSpPr>
          <p:cNvPr id="251908" name="Text Box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7388"/>
            <a:ext cx="4568825" cy="3425825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51909" name="Text Box 3"/>
          <p:cNvSpPr txBox="1">
            <a:spLocks noChangeArrowheads="1"/>
          </p:cNvSpPr>
          <p:nvPr/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endParaRPr lang="en-US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954" name="Rectangle 7"/>
          <p:cNvSpPr>
            <a:spLocks noGrp="1" noChangeArrowheads="1"/>
          </p:cNvSpPr>
          <p:nvPr>
            <p:ph type="sldNum" sz="quarter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defRPr/>
            </a:pPr>
            <a:fld id="{B7090178-BD1F-8240-88BF-EDEA028DE95C}" type="slidenum">
              <a:rPr lang="en-GB" smtClean="0"/>
              <a:pPr>
                <a:defRPr/>
              </a:pPr>
              <a:t>123</a:t>
            </a:fld>
            <a:endParaRPr lang="en-GB" smtClean="0"/>
          </a:p>
        </p:txBody>
      </p:sp>
      <p:sp>
        <p:nvSpPr>
          <p:cNvPr id="253955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7388"/>
            <a:ext cx="4568825" cy="3425825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53956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02" name="Rectangle 7"/>
          <p:cNvSpPr>
            <a:spLocks noGrp="1" noChangeArrowheads="1"/>
          </p:cNvSpPr>
          <p:nvPr>
            <p:ph type="sldNum" sz="quarter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defRPr/>
            </a:pPr>
            <a:fld id="{923E2A90-592B-5241-B893-9EBEF6935729}" type="slidenum">
              <a:rPr lang="en-GB" smtClean="0"/>
              <a:pPr>
                <a:defRPr/>
              </a:pPr>
              <a:t>124</a:t>
            </a:fld>
            <a:endParaRPr lang="en-GB" smtClean="0"/>
          </a:p>
        </p:txBody>
      </p:sp>
      <p:sp>
        <p:nvSpPr>
          <p:cNvPr id="256003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7388"/>
            <a:ext cx="4568825" cy="3425825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56004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050" name="Rectangle 7"/>
          <p:cNvSpPr>
            <a:spLocks noGrp="1" noChangeArrowheads="1"/>
          </p:cNvSpPr>
          <p:nvPr>
            <p:ph type="sldNum" sz="quarter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defRPr/>
            </a:pPr>
            <a:fld id="{BE3762BF-AD95-AF47-8419-98861F9DAFE7}" type="slidenum">
              <a:rPr lang="en-GB" smtClean="0"/>
              <a:pPr>
                <a:defRPr/>
              </a:pPr>
              <a:t>125</a:t>
            </a:fld>
            <a:endParaRPr lang="en-GB" smtClean="0"/>
          </a:p>
        </p:txBody>
      </p:sp>
      <p:sp>
        <p:nvSpPr>
          <p:cNvPr id="258051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7388"/>
            <a:ext cx="4568825" cy="3425825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58052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098" name="Rectangle 7"/>
          <p:cNvSpPr>
            <a:spLocks noGrp="1" noChangeArrowheads="1"/>
          </p:cNvSpPr>
          <p:nvPr>
            <p:ph type="sldNum" sz="quarter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defRPr/>
            </a:pPr>
            <a:fld id="{BF222F09-E331-A54D-AC8B-CDE085B8232A}" type="slidenum">
              <a:rPr lang="en-GB" smtClean="0"/>
              <a:pPr>
                <a:defRPr/>
              </a:pPr>
              <a:t>126</a:t>
            </a:fld>
            <a:endParaRPr lang="en-GB" smtClean="0"/>
          </a:p>
        </p:txBody>
      </p:sp>
      <p:sp>
        <p:nvSpPr>
          <p:cNvPr id="260099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7388"/>
            <a:ext cx="4568825" cy="3425825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60100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146" name="Rectangle 7"/>
          <p:cNvSpPr>
            <a:spLocks noGrp="1" noChangeArrowheads="1"/>
          </p:cNvSpPr>
          <p:nvPr>
            <p:ph type="sldNum" sz="quarter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defRPr/>
            </a:pPr>
            <a:fld id="{E88258C9-132D-674A-BD92-F0FA4FE8B8A2}" type="slidenum">
              <a:rPr lang="en-GB" smtClean="0"/>
              <a:pPr>
                <a:defRPr/>
              </a:pPr>
              <a:t>127</a:t>
            </a:fld>
            <a:endParaRPr lang="en-GB" smtClean="0"/>
          </a:p>
        </p:txBody>
      </p:sp>
      <p:sp>
        <p:nvSpPr>
          <p:cNvPr id="262147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7388"/>
            <a:ext cx="4568825" cy="3425825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62148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194" name="Rectangle 7"/>
          <p:cNvSpPr>
            <a:spLocks noGrp="1" noChangeArrowheads="1"/>
          </p:cNvSpPr>
          <p:nvPr>
            <p:ph type="sldNum" sz="quarter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defRPr/>
            </a:pPr>
            <a:fld id="{DAB26BF9-6859-0F42-954E-EAD36E5CF080}" type="slidenum">
              <a:rPr lang="en-GB" smtClean="0"/>
              <a:pPr>
                <a:defRPr/>
              </a:pPr>
              <a:t>128</a:t>
            </a:fld>
            <a:endParaRPr lang="en-GB" smtClean="0"/>
          </a:p>
        </p:txBody>
      </p:sp>
      <p:sp>
        <p:nvSpPr>
          <p:cNvPr id="264195" name="Text Box 1"/>
          <p:cNvSpPr txBox="1"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2160" tIns="46080" rIns="92160" bIns="46080"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r" eaLnBrk="1" hangingPunct="1">
              <a:buSzPct val="100000"/>
              <a:defRPr/>
            </a:pPr>
            <a:fld id="{66110C37-B028-3944-B557-034B022F0C30}" type="slidenum">
              <a:rPr lang="en-GB" smtClean="0">
                <a:solidFill>
                  <a:srgbClr val="FFFFFF"/>
                </a:solidFill>
              </a:rPr>
              <a:pPr algn="r" eaLnBrk="1" hangingPunct="1">
                <a:buSzPct val="100000"/>
                <a:defRPr/>
              </a:pPr>
              <a:t>128</a:t>
            </a:fld>
            <a:endParaRPr lang="en-GB" smtClean="0">
              <a:solidFill>
                <a:srgbClr val="FFFFFF"/>
              </a:solidFill>
            </a:endParaRPr>
          </a:p>
        </p:txBody>
      </p:sp>
      <p:sp>
        <p:nvSpPr>
          <p:cNvPr id="264196" name="Text Box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7388"/>
            <a:ext cx="4568825" cy="3425825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64197" name="Text Box 3"/>
          <p:cNvSpPr txBox="1">
            <a:spLocks noChangeArrowheads="1"/>
          </p:cNvSpPr>
          <p:nvPr/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endParaRPr lang="en-US"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42" name="Rectangle 7"/>
          <p:cNvSpPr>
            <a:spLocks noGrp="1" noChangeArrowheads="1"/>
          </p:cNvSpPr>
          <p:nvPr>
            <p:ph type="sldNum" sz="quarter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defRPr/>
            </a:pPr>
            <a:fld id="{907BED36-12DE-0C46-B23E-449C800149E3}" type="slidenum">
              <a:rPr lang="en-GB" smtClean="0"/>
              <a:pPr>
                <a:defRPr/>
              </a:pPr>
              <a:t>129</a:t>
            </a:fld>
            <a:endParaRPr lang="en-GB" smtClean="0"/>
          </a:p>
        </p:txBody>
      </p:sp>
      <p:sp>
        <p:nvSpPr>
          <p:cNvPr id="266243" name="Text Box 1"/>
          <p:cNvSpPr txBox="1"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2160" tIns="46080" rIns="92160" bIns="46080"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r" eaLnBrk="1" hangingPunct="1">
              <a:buSzPct val="100000"/>
              <a:defRPr/>
            </a:pPr>
            <a:fld id="{0CCEDA3B-1AD3-AD46-8C69-D2639CD32770}" type="slidenum">
              <a:rPr lang="en-GB" smtClean="0">
                <a:solidFill>
                  <a:srgbClr val="FFFFFF"/>
                </a:solidFill>
              </a:rPr>
              <a:pPr algn="r" eaLnBrk="1" hangingPunct="1">
                <a:buSzPct val="100000"/>
                <a:defRPr/>
              </a:pPr>
              <a:t>129</a:t>
            </a:fld>
            <a:endParaRPr lang="en-GB" smtClean="0">
              <a:solidFill>
                <a:srgbClr val="FFFFFF"/>
              </a:solidFill>
            </a:endParaRPr>
          </a:p>
        </p:txBody>
      </p:sp>
      <p:sp>
        <p:nvSpPr>
          <p:cNvPr id="266244" name="Text Box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7388"/>
            <a:ext cx="4568825" cy="3425825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66245" name="Text Box 3"/>
          <p:cNvSpPr txBox="1">
            <a:spLocks noChangeArrowheads="1"/>
          </p:cNvSpPr>
          <p:nvPr/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/>
          <p:cNvSpPr>
            <a:spLocks noGrp="1" noChangeArrowheads="1"/>
          </p:cNvSpPr>
          <p:nvPr>
            <p:ph type="sldNum" sz="quarter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defRPr/>
            </a:pPr>
            <a:fld id="{4678DABA-694C-7A4D-8CC1-870FC04BCE43}" type="slidenum">
              <a:rPr lang="en-GB" smtClean="0"/>
              <a:pPr>
                <a:defRPr/>
              </a:pPr>
              <a:t>13</a:t>
            </a:fld>
            <a:endParaRPr lang="en-GB" smtClean="0"/>
          </a:p>
        </p:txBody>
      </p:sp>
      <p:sp>
        <p:nvSpPr>
          <p:cNvPr id="28675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7388"/>
            <a:ext cx="4568825" cy="3425825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8676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290" name="Rectangle 7"/>
          <p:cNvSpPr>
            <a:spLocks noGrp="1" noChangeArrowheads="1"/>
          </p:cNvSpPr>
          <p:nvPr>
            <p:ph type="sldNum" sz="quarter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defRPr/>
            </a:pPr>
            <a:fld id="{BAE11240-CE94-0949-ADA2-DB4F42804B48}" type="slidenum">
              <a:rPr lang="en-GB" smtClean="0"/>
              <a:pPr>
                <a:defRPr/>
              </a:pPr>
              <a:t>130</a:t>
            </a:fld>
            <a:endParaRPr lang="en-GB" smtClean="0"/>
          </a:p>
        </p:txBody>
      </p:sp>
      <p:sp>
        <p:nvSpPr>
          <p:cNvPr id="268291" name="Text Box 1"/>
          <p:cNvSpPr txBox="1"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2160" tIns="46080" rIns="92160" bIns="46080"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r" eaLnBrk="1" hangingPunct="1">
              <a:buSzPct val="100000"/>
              <a:defRPr/>
            </a:pPr>
            <a:fld id="{EE1AE736-F67C-DD47-9C29-4DE1E1869C26}" type="slidenum">
              <a:rPr lang="en-GB" smtClean="0">
                <a:solidFill>
                  <a:srgbClr val="FFFFFF"/>
                </a:solidFill>
              </a:rPr>
              <a:pPr algn="r" eaLnBrk="1" hangingPunct="1">
                <a:buSzPct val="100000"/>
                <a:defRPr/>
              </a:pPr>
              <a:t>130</a:t>
            </a:fld>
            <a:endParaRPr lang="en-GB" smtClean="0">
              <a:solidFill>
                <a:srgbClr val="FFFFFF"/>
              </a:solidFill>
            </a:endParaRPr>
          </a:p>
        </p:txBody>
      </p:sp>
      <p:sp>
        <p:nvSpPr>
          <p:cNvPr id="268292" name="Text Box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7388"/>
            <a:ext cx="4568825" cy="3425825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68293" name="Text Box 3"/>
          <p:cNvSpPr txBox="1">
            <a:spLocks noChangeArrowheads="1"/>
          </p:cNvSpPr>
          <p:nvPr/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endParaRPr lang="en-US"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338" name="Rectangle 7"/>
          <p:cNvSpPr>
            <a:spLocks noGrp="1" noChangeArrowheads="1"/>
          </p:cNvSpPr>
          <p:nvPr>
            <p:ph type="sldNum" sz="quarter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defRPr/>
            </a:pPr>
            <a:fld id="{DA9BF287-58F8-684D-B169-A5C43A17DC8A}" type="slidenum">
              <a:rPr lang="en-GB" smtClean="0"/>
              <a:pPr>
                <a:defRPr/>
              </a:pPr>
              <a:t>131</a:t>
            </a:fld>
            <a:endParaRPr lang="en-GB" smtClean="0"/>
          </a:p>
        </p:txBody>
      </p:sp>
      <p:sp>
        <p:nvSpPr>
          <p:cNvPr id="270339" name="Text Box 1"/>
          <p:cNvSpPr txBox="1"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2160" tIns="46080" rIns="92160" bIns="46080"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r" eaLnBrk="1" hangingPunct="1">
              <a:buSzPct val="100000"/>
              <a:defRPr/>
            </a:pPr>
            <a:fld id="{14FC155C-701C-F343-81AD-003D7E749071}" type="slidenum">
              <a:rPr lang="en-GB" smtClean="0">
                <a:solidFill>
                  <a:srgbClr val="FFFFFF"/>
                </a:solidFill>
              </a:rPr>
              <a:pPr algn="r" eaLnBrk="1" hangingPunct="1">
                <a:buSzPct val="100000"/>
                <a:defRPr/>
              </a:pPr>
              <a:t>131</a:t>
            </a:fld>
            <a:endParaRPr lang="en-GB" smtClean="0">
              <a:solidFill>
                <a:srgbClr val="FFFFFF"/>
              </a:solidFill>
            </a:endParaRPr>
          </a:p>
        </p:txBody>
      </p:sp>
      <p:sp>
        <p:nvSpPr>
          <p:cNvPr id="270340" name="Text Box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7388"/>
            <a:ext cx="4568825" cy="3425825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70341" name="Text Box 3"/>
          <p:cNvSpPr txBox="1">
            <a:spLocks noChangeArrowheads="1"/>
          </p:cNvSpPr>
          <p:nvPr/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endParaRPr lang="en-US"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386" name="Rectangle 7"/>
          <p:cNvSpPr>
            <a:spLocks noGrp="1" noChangeArrowheads="1"/>
          </p:cNvSpPr>
          <p:nvPr>
            <p:ph type="sldNum" sz="quarter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defRPr/>
            </a:pPr>
            <a:fld id="{61473E55-E993-0843-9027-6BE8A7247E5B}" type="slidenum">
              <a:rPr lang="en-GB" smtClean="0"/>
              <a:pPr>
                <a:defRPr/>
              </a:pPr>
              <a:t>132</a:t>
            </a:fld>
            <a:endParaRPr lang="en-GB" smtClean="0"/>
          </a:p>
        </p:txBody>
      </p:sp>
      <p:sp>
        <p:nvSpPr>
          <p:cNvPr id="272387" name="Text Box 1"/>
          <p:cNvSpPr txBox="1"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2160" tIns="46080" rIns="92160" bIns="46080"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r" eaLnBrk="1" hangingPunct="1">
              <a:buSzPct val="100000"/>
              <a:defRPr/>
            </a:pPr>
            <a:fld id="{53241A77-8F9A-DB42-989C-6038EB02FC7A}" type="slidenum">
              <a:rPr lang="en-GB" smtClean="0">
                <a:solidFill>
                  <a:srgbClr val="FFFFFF"/>
                </a:solidFill>
              </a:rPr>
              <a:pPr algn="r" eaLnBrk="1" hangingPunct="1">
                <a:buSzPct val="100000"/>
                <a:defRPr/>
              </a:pPr>
              <a:t>132</a:t>
            </a:fld>
            <a:endParaRPr lang="en-GB" smtClean="0">
              <a:solidFill>
                <a:srgbClr val="FFFFFF"/>
              </a:solidFill>
            </a:endParaRPr>
          </a:p>
        </p:txBody>
      </p:sp>
      <p:sp>
        <p:nvSpPr>
          <p:cNvPr id="272388" name="Text Box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7388"/>
            <a:ext cx="4568825" cy="3425825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72389" name="Text Box 3"/>
          <p:cNvSpPr txBox="1">
            <a:spLocks noChangeArrowheads="1"/>
          </p:cNvSpPr>
          <p:nvPr/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endParaRPr lang="en-US"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434" name="Rectangle 7"/>
          <p:cNvSpPr>
            <a:spLocks noGrp="1" noChangeArrowheads="1"/>
          </p:cNvSpPr>
          <p:nvPr>
            <p:ph type="sldNum" sz="quarter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defRPr/>
            </a:pPr>
            <a:fld id="{0E245D07-2AAA-D047-98D5-09D07F62AC5E}" type="slidenum">
              <a:rPr lang="en-GB" smtClean="0"/>
              <a:pPr>
                <a:defRPr/>
              </a:pPr>
              <a:t>133</a:t>
            </a:fld>
            <a:endParaRPr lang="en-GB" smtClean="0"/>
          </a:p>
        </p:txBody>
      </p:sp>
      <p:sp>
        <p:nvSpPr>
          <p:cNvPr id="274435" name="Text Box 1"/>
          <p:cNvSpPr txBox="1"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2160" tIns="46080" rIns="92160" bIns="46080"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r" eaLnBrk="1" hangingPunct="1">
              <a:buSzPct val="100000"/>
              <a:defRPr/>
            </a:pPr>
            <a:fld id="{5690B361-7D7F-1044-B731-96A10DAA0C55}" type="slidenum">
              <a:rPr lang="en-GB" smtClean="0">
                <a:solidFill>
                  <a:srgbClr val="FFFFFF"/>
                </a:solidFill>
              </a:rPr>
              <a:pPr algn="r" eaLnBrk="1" hangingPunct="1">
                <a:buSzPct val="100000"/>
                <a:defRPr/>
              </a:pPr>
              <a:t>133</a:t>
            </a:fld>
            <a:endParaRPr lang="en-GB" smtClean="0">
              <a:solidFill>
                <a:srgbClr val="FFFFFF"/>
              </a:solidFill>
            </a:endParaRPr>
          </a:p>
        </p:txBody>
      </p:sp>
      <p:sp>
        <p:nvSpPr>
          <p:cNvPr id="274436" name="Text Box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7388"/>
            <a:ext cx="4568825" cy="3425825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74437" name="Text Box 3"/>
          <p:cNvSpPr txBox="1">
            <a:spLocks noChangeArrowheads="1"/>
          </p:cNvSpPr>
          <p:nvPr/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endParaRPr lang="en-US"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82" name="Rectangle 7"/>
          <p:cNvSpPr>
            <a:spLocks noGrp="1" noChangeArrowheads="1"/>
          </p:cNvSpPr>
          <p:nvPr>
            <p:ph type="sldNum" sz="quarter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defRPr/>
            </a:pPr>
            <a:fld id="{88C11283-D7EA-9A40-BC27-63A1512F0A37}" type="slidenum">
              <a:rPr lang="en-GB" smtClean="0"/>
              <a:pPr>
                <a:defRPr/>
              </a:pPr>
              <a:t>134</a:t>
            </a:fld>
            <a:endParaRPr lang="en-GB" smtClean="0"/>
          </a:p>
        </p:txBody>
      </p:sp>
      <p:sp>
        <p:nvSpPr>
          <p:cNvPr id="276483" name="Text Box 1"/>
          <p:cNvSpPr txBox="1"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2160" tIns="46080" rIns="92160" bIns="46080"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r" eaLnBrk="1" hangingPunct="1">
              <a:buSzPct val="100000"/>
              <a:defRPr/>
            </a:pPr>
            <a:fld id="{3DE6676A-11B6-224A-AD68-69470B445C31}" type="slidenum">
              <a:rPr lang="en-GB" smtClean="0">
                <a:solidFill>
                  <a:srgbClr val="FFFFFF"/>
                </a:solidFill>
              </a:rPr>
              <a:pPr algn="r" eaLnBrk="1" hangingPunct="1">
                <a:buSzPct val="100000"/>
                <a:defRPr/>
              </a:pPr>
              <a:t>134</a:t>
            </a:fld>
            <a:endParaRPr lang="en-GB" smtClean="0">
              <a:solidFill>
                <a:srgbClr val="FFFFFF"/>
              </a:solidFill>
            </a:endParaRPr>
          </a:p>
        </p:txBody>
      </p:sp>
      <p:sp>
        <p:nvSpPr>
          <p:cNvPr id="276484" name="Text Box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7388"/>
            <a:ext cx="4568825" cy="3425825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76485" name="Text Box 3"/>
          <p:cNvSpPr txBox="1">
            <a:spLocks noChangeArrowheads="1"/>
          </p:cNvSpPr>
          <p:nvPr/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endParaRPr lang="en-US"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530" name="Rectangle 7"/>
          <p:cNvSpPr>
            <a:spLocks noGrp="1" noChangeArrowheads="1"/>
          </p:cNvSpPr>
          <p:nvPr>
            <p:ph type="sldNum" sz="quarter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defRPr/>
            </a:pPr>
            <a:fld id="{121AD9AE-A137-B646-9032-BD9A0592B0E1}" type="slidenum">
              <a:rPr lang="en-GB" smtClean="0"/>
              <a:pPr>
                <a:defRPr/>
              </a:pPr>
              <a:t>135</a:t>
            </a:fld>
            <a:endParaRPr lang="en-GB" smtClean="0"/>
          </a:p>
        </p:txBody>
      </p:sp>
      <p:sp>
        <p:nvSpPr>
          <p:cNvPr id="278531" name="Text Box 1"/>
          <p:cNvSpPr txBox="1"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2160" tIns="46080" rIns="92160" bIns="46080"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r" eaLnBrk="1" hangingPunct="1">
              <a:buSzPct val="100000"/>
              <a:defRPr/>
            </a:pPr>
            <a:fld id="{7422F219-C6E0-0B43-AE46-6525485D4613}" type="slidenum">
              <a:rPr lang="en-GB" smtClean="0">
                <a:solidFill>
                  <a:srgbClr val="FFFFFF"/>
                </a:solidFill>
              </a:rPr>
              <a:pPr algn="r" eaLnBrk="1" hangingPunct="1">
                <a:buSzPct val="100000"/>
                <a:defRPr/>
              </a:pPr>
              <a:t>135</a:t>
            </a:fld>
            <a:endParaRPr lang="en-GB" smtClean="0">
              <a:solidFill>
                <a:srgbClr val="FFFFFF"/>
              </a:solidFill>
            </a:endParaRPr>
          </a:p>
        </p:txBody>
      </p:sp>
      <p:sp>
        <p:nvSpPr>
          <p:cNvPr id="278532" name="Text Box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7388"/>
            <a:ext cx="4568825" cy="3425825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78533" name="Text Box 3"/>
          <p:cNvSpPr txBox="1">
            <a:spLocks noChangeArrowheads="1"/>
          </p:cNvSpPr>
          <p:nvPr/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endParaRPr lang="en-US"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578" name="Rectangle 7"/>
          <p:cNvSpPr>
            <a:spLocks noGrp="1" noChangeArrowheads="1"/>
          </p:cNvSpPr>
          <p:nvPr>
            <p:ph type="sldNum" sz="quarter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defRPr/>
            </a:pPr>
            <a:fld id="{70FA2F87-A406-8949-A1EF-04057FB5F034}" type="slidenum">
              <a:rPr lang="en-GB" smtClean="0"/>
              <a:pPr>
                <a:defRPr/>
              </a:pPr>
              <a:t>136</a:t>
            </a:fld>
            <a:endParaRPr lang="en-GB" smtClean="0"/>
          </a:p>
        </p:txBody>
      </p:sp>
      <p:sp>
        <p:nvSpPr>
          <p:cNvPr id="280579" name="Text Box 1"/>
          <p:cNvSpPr txBox="1"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2160" tIns="46080" rIns="92160" bIns="46080"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r" eaLnBrk="1" hangingPunct="1">
              <a:buSzPct val="100000"/>
              <a:defRPr/>
            </a:pPr>
            <a:fld id="{46CE423F-6EF0-1943-82F7-E511223B4C10}" type="slidenum">
              <a:rPr lang="en-GB" smtClean="0">
                <a:solidFill>
                  <a:srgbClr val="FFFFFF"/>
                </a:solidFill>
              </a:rPr>
              <a:pPr algn="r" eaLnBrk="1" hangingPunct="1">
                <a:buSzPct val="100000"/>
                <a:defRPr/>
              </a:pPr>
              <a:t>136</a:t>
            </a:fld>
            <a:endParaRPr lang="en-GB" smtClean="0">
              <a:solidFill>
                <a:srgbClr val="FFFFFF"/>
              </a:solidFill>
            </a:endParaRPr>
          </a:p>
        </p:txBody>
      </p:sp>
      <p:sp>
        <p:nvSpPr>
          <p:cNvPr id="280580" name="Text Box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7388"/>
            <a:ext cx="4568825" cy="3425825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80581" name="Text Box 3"/>
          <p:cNvSpPr txBox="1">
            <a:spLocks noChangeArrowheads="1"/>
          </p:cNvSpPr>
          <p:nvPr/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endParaRPr lang="en-US"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626" name="Rectangle 7"/>
          <p:cNvSpPr>
            <a:spLocks noGrp="1" noChangeArrowheads="1"/>
          </p:cNvSpPr>
          <p:nvPr>
            <p:ph type="sldNum" sz="quarter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defRPr/>
            </a:pPr>
            <a:fld id="{1B5F10EF-D277-D441-8DF3-54E3D6230484}" type="slidenum">
              <a:rPr lang="en-GB" smtClean="0"/>
              <a:pPr>
                <a:defRPr/>
              </a:pPr>
              <a:t>137</a:t>
            </a:fld>
            <a:endParaRPr lang="en-GB" smtClean="0"/>
          </a:p>
        </p:txBody>
      </p:sp>
      <p:sp>
        <p:nvSpPr>
          <p:cNvPr id="282627" name="Text Box 1"/>
          <p:cNvSpPr txBox="1"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2160" tIns="46080" rIns="92160" bIns="46080"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r" eaLnBrk="1" hangingPunct="1">
              <a:buSzPct val="100000"/>
              <a:defRPr/>
            </a:pPr>
            <a:fld id="{897311AA-3BE4-974D-B5E0-27031DE7F321}" type="slidenum">
              <a:rPr lang="en-GB" smtClean="0">
                <a:solidFill>
                  <a:srgbClr val="FFFFFF"/>
                </a:solidFill>
              </a:rPr>
              <a:pPr algn="r" eaLnBrk="1" hangingPunct="1">
                <a:buSzPct val="100000"/>
                <a:defRPr/>
              </a:pPr>
              <a:t>137</a:t>
            </a:fld>
            <a:endParaRPr lang="en-GB" smtClean="0">
              <a:solidFill>
                <a:srgbClr val="FFFFFF"/>
              </a:solidFill>
            </a:endParaRPr>
          </a:p>
        </p:txBody>
      </p:sp>
      <p:sp>
        <p:nvSpPr>
          <p:cNvPr id="282628" name="Text Box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7388"/>
            <a:ext cx="4568825" cy="3425825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82629" name="Text Box 3"/>
          <p:cNvSpPr txBox="1">
            <a:spLocks noChangeArrowheads="1"/>
          </p:cNvSpPr>
          <p:nvPr/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endParaRPr lang="en-US"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74" name="Rectangle 7"/>
          <p:cNvSpPr>
            <a:spLocks noGrp="1" noChangeArrowheads="1"/>
          </p:cNvSpPr>
          <p:nvPr>
            <p:ph type="sldNum" sz="quarter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defRPr/>
            </a:pPr>
            <a:fld id="{225EC276-724B-B147-B95C-E683CAFBE0F3}" type="slidenum">
              <a:rPr lang="en-GB" smtClean="0"/>
              <a:pPr>
                <a:defRPr/>
              </a:pPr>
              <a:t>138</a:t>
            </a:fld>
            <a:endParaRPr lang="en-GB" smtClean="0"/>
          </a:p>
        </p:txBody>
      </p:sp>
      <p:sp>
        <p:nvSpPr>
          <p:cNvPr id="284675" name="Text Box 1"/>
          <p:cNvSpPr txBox="1"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2160" tIns="46080" rIns="92160" bIns="46080"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r" eaLnBrk="1" hangingPunct="1">
              <a:buSzPct val="100000"/>
              <a:defRPr/>
            </a:pPr>
            <a:fld id="{DE38F2F3-25A3-5A43-9D0B-F7B8E9605D17}" type="slidenum">
              <a:rPr lang="en-GB" smtClean="0">
                <a:solidFill>
                  <a:srgbClr val="FFFFFF"/>
                </a:solidFill>
              </a:rPr>
              <a:pPr algn="r" eaLnBrk="1" hangingPunct="1">
                <a:buSzPct val="100000"/>
                <a:defRPr/>
              </a:pPr>
              <a:t>138</a:t>
            </a:fld>
            <a:endParaRPr lang="en-GB" smtClean="0">
              <a:solidFill>
                <a:srgbClr val="FFFFFF"/>
              </a:solidFill>
            </a:endParaRPr>
          </a:p>
        </p:txBody>
      </p:sp>
      <p:sp>
        <p:nvSpPr>
          <p:cNvPr id="284676" name="Text Box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7388"/>
            <a:ext cx="4568825" cy="3425825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84677" name="Text Box 3"/>
          <p:cNvSpPr txBox="1">
            <a:spLocks noChangeArrowheads="1"/>
          </p:cNvSpPr>
          <p:nvPr/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endParaRPr lang="en-US"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22" name="Rectangle 7"/>
          <p:cNvSpPr>
            <a:spLocks noGrp="1" noChangeArrowheads="1"/>
          </p:cNvSpPr>
          <p:nvPr>
            <p:ph type="sldNum" sz="quarter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defRPr/>
            </a:pPr>
            <a:fld id="{84D2B73E-282D-D842-AA3C-F0527D22C5DF}" type="slidenum">
              <a:rPr lang="en-GB" smtClean="0"/>
              <a:pPr>
                <a:defRPr/>
              </a:pPr>
              <a:t>139</a:t>
            </a:fld>
            <a:endParaRPr lang="en-GB" smtClean="0"/>
          </a:p>
        </p:txBody>
      </p:sp>
      <p:sp>
        <p:nvSpPr>
          <p:cNvPr id="286723" name="Text Box 1"/>
          <p:cNvSpPr txBox="1"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2160" tIns="46080" rIns="92160" bIns="46080"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r" eaLnBrk="1" hangingPunct="1">
              <a:buSzPct val="100000"/>
              <a:defRPr/>
            </a:pPr>
            <a:fld id="{DF487A62-E891-9541-9060-8D5130A13C27}" type="slidenum">
              <a:rPr lang="en-GB" smtClean="0">
                <a:solidFill>
                  <a:srgbClr val="FFFFFF"/>
                </a:solidFill>
              </a:rPr>
              <a:pPr algn="r" eaLnBrk="1" hangingPunct="1">
                <a:buSzPct val="100000"/>
                <a:defRPr/>
              </a:pPr>
              <a:t>139</a:t>
            </a:fld>
            <a:endParaRPr lang="en-GB" smtClean="0">
              <a:solidFill>
                <a:srgbClr val="FFFFFF"/>
              </a:solidFill>
            </a:endParaRPr>
          </a:p>
        </p:txBody>
      </p:sp>
      <p:sp>
        <p:nvSpPr>
          <p:cNvPr id="286724" name="Text Box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7388"/>
            <a:ext cx="4568825" cy="3425825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86725" name="Text Box 3"/>
          <p:cNvSpPr txBox="1">
            <a:spLocks noChangeArrowheads="1"/>
          </p:cNvSpPr>
          <p:nvPr/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defRPr/>
            </a:pPr>
            <a:fld id="{9C9EE501-23EF-F34B-9659-D1DA8FD346F9}" type="slidenum">
              <a:rPr lang="en-GB" smtClean="0"/>
              <a:pPr>
                <a:defRPr/>
              </a:pPr>
              <a:t>14</a:t>
            </a:fld>
            <a:endParaRPr lang="en-GB" smtClean="0"/>
          </a:p>
        </p:txBody>
      </p:sp>
      <p:sp>
        <p:nvSpPr>
          <p:cNvPr id="30723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7388"/>
            <a:ext cx="4568825" cy="3425825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0724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770" name="Rectangle 7"/>
          <p:cNvSpPr>
            <a:spLocks noGrp="1" noChangeArrowheads="1"/>
          </p:cNvSpPr>
          <p:nvPr>
            <p:ph type="sldNum" sz="quarter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defRPr/>
            </a:pPr>
            <a:fld id="{5927CA71-13F9-A145-99EE-CE3DBFF24968}" type="slidenum">
              <a:rPr lang="en-GB" smtClean="0"/>
              <a:pPr>
                <a:defRPr/>
              </a:pPr>
              <a:t>140</a:t>
            </a:fld>
            <a:endParaRPr lang="en-GB" smtClean="0"/>
          </a:p>
        </p:txBody>
      </p:sp>
      <p:sp>
        <p:nvSpPr>
          <p:cNvPr id="288771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7388"/>
            <a:ext cx="4568825" cy="3425825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88772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818" name="Rectangle 7"/>
          <p:cNvSpPr>
            <a:spLocks noGrp="1" noChangeArrowheads="1"/>
          </p:cNvSpPr>
          <p:nvPr>
            <p:ph type="sldNum" sz="quarter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defRPr/>
            </a:pPr>
            <a:fld id="{08469D68-CF61-0C41-AB74-1D9245A8BAAD}" type="slidenum">
              <a:rPr lang="en-GB" smtClean="0"/>
              <a:pPr>
                <a:defRPr/>
              </a:pPr>
              <a:t>141</a:t>
            </a:fld>
            <a:endParaRPr lang="en-GB" smtClean="0"/>
          </a:p>
        </p:txBody>
      </p:sp>
      <p:sp>
        <p:nvSpPr>
          <p:cNvPr id="290819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7388"/>
            <a:ext cx="4568825" cy="3425825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90820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66" name="Rectangle 7"/>
          <p:cNvSpPr>
            <a:spLocks noGrp="1" noChangeArrowheads="1"/>
          </p:cNvSpPr>
          <p:nvPr>
            <p:ph type="sldNum" sz="quarter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defRPr/>
            </a:pPr>
            <a:fld id="{41E67135-2EE1-0545-956C-73EE120FD454}" type="slidenum">
              <a:rPr lang="en-GB" smtClean="0"/>
              <a:pPr>
                <a:defRPr/>
              </a:pPr>
              <a:t>142</a:t>
            </a:fld>
            <a:endParaRPr lang="en-GB" smtClean="0"/>
          </a:p>
        </p:txBody>
      </p:sp>
      <p:sp>
        <p:nvSpPr>
          <p:cNvPr id="292867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7388"/>
            <a:ext cx="4568825" cy="3425825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92868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914" name="Rectangle 7"/>
          <p:cNvSpPr>
            <a:spLocks noGrp="1" noChangeArrowheads="1"/>
          </p:cNvSpPr>
          <p:nvPr>
            <p:ph type="sldNum" sz="quarter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defRPr/>
            </a:pPr>
            <a:fld id="{1944C4D3-11DA-2845-BC39-F96ED4A514F5}" type="slidenum">
              <a:rPr lang="en-GB" smtClean="0"/>
              <a:pPr>
                <a:defRPr/>
              </a:pPr>
              <a:t>143</a:t>
            </a:fld>
            <a:endParaRPr lang="en-GB" smtClean="0"/>
          </a:p>
        </p:txBody>
      </p:sp>
      <p:sp>
        <p:nvSpPr>
          <p:cNvPr id="294915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7388"/>
            <a:ext cx="4568825" cy="3425825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94916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62" name="Rectangle 7"/>
          <p:cNvSpPr>
            <a:spLocks noGrp="1" noChangeArrowheads="1"/>
          </p:cNvSpPr>
          <p:nvPr>
            <p:ph type="sldNum" sz="quarter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defRPr/>
            </a:pPr>
            <a:fld id="{18442116-8C86-F748-8379-7C610DE69D35}" type="slidenum">
              <a:rPr lang="en-GB" smtClean="0"/>
              <a:pPr>
                <a:defRPr/>
              </a:pPr>
              <a:t>144</a:t>
            </a:fld>
            <a:endParaRPr lang="en-GB" smtClean="0"/>
          </a:p>
        </p:txBody>
      </p:sp>
      <p:sp>
        <p:nvSpPr>
          <p:cNvPr id="296963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7388"/>
            <a:ext cx="4568825" cy="3425825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96964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010" name="Rectangle 7"/>
          <p:cNvSpPr>
            <a:spLocks noGrp="1" noChangeArrowheads="1"/>
          </p:cNvSpPr>
          <p:nvPr>
            <p:ph type="sldNum" sz="quarter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defRPr/>
            </a:pPr>
            <a:fld id="{1260E987-4C33-AE4F-8F32-40B1F47A49C6}" type="slidenum">
              <a:rPr lang="en-GB" smtClean="0"/>
              <a:pPr>
                <a:defRPr/>
              </a:pPr>
              <a:t>145</a:t>
            </a:fld>
            <a:endParaRPr lang="en-GB" smtClean="0"/>
          </a:p>
        </p:txBody>
      </p:sp>
      <p:sp>
        <p:nvSpPr>
          <p:cNvPr id="299011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7388"/>
            <a:ext cx="4568825" cy="3425825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99012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058" name="Rectangle 7"/>
          <p:cNvSpPr>
            <a:spLocks noGrp="1" noChangeArrowheads="1"/>
          </p:cNvSpPr>
          <p:nvPr>
            <p:ph type="sldNum" sz="quarter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defRPr/>
            </a:pPr>
            <a:fld id="{CAAA0DE2-B75D-1E42-B483-208379F39058}" type="slidenum">
              <a:rPr lang="en-GB" smtClean="0"/>
              <a:pPr>
                <a:defRPr/>
              </a:pPr>
              <a:t>146</a:t>
            </a:fld>
            <a:endParaRPr lang="en-GB" smtClean="0"/>
          </a:p>
        </p:txBody>
      </p:sp>
      <p:sp>
        <p:nvSpPr>
          <p:cNvPr id="301059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7388"/>
            <a:ext cx="4568825" cy="3425825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01060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06" name="Rectangle 7"/>
          <p:cNvSpPr>
            <a:spLocks noGrp="1" noChangeArrowheads="1"/>
          </p:cNvSpPr>
          <p:nvPr>
            <p:ph type="sldNum" sz="quarter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defRPr/>
            </a:pPr>
            <a:fld id="{2C5B6296-9FEB-FE4A-9302-28A1691C27F7}" type="slidenum">
              <a:rPr lang="en-GB" smtClean="0"/>
              <a:pPr>
                <a:defRPr/>
              </a:pPr>
              <a:t>147</a:t>
            </a:fld>
            <a:endParaRPr lang="en-GB" smtClean="0"/>
          </a:p>
        </p:txBody>
      </p:sp>
      <p:sp>
        <p:nvSpPr>
          <p:cNvPr id="303107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7388"/>
            <a:ext cx="4568825" cy="3425825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03108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154" name="Rectangle 7"/>
          <p:cNvSpPr>
            <a:spLocks noGrp="1" noChangeArrowheads="1"/>
          </p:cNvSpPr>
          <p:nvPr>
            <p:ph type="sldNum" sz="quarter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defRPr/>
            </a:pPr>
            <a:fld id="{FB20D653-BE94-CB4F-86A4-69ABA1E0CEE1}" type="slidenum">
              <a:rPr lang="en-GB" smtClean="0"/>
              <a:pPr>
                <a:defRPr/>
              </a:pPr>
              <a:t>148</a:t>
            </a:fld>
            <a:endParaRPr lang="en-GB" smtClean="0"/>
          </a:p>
        </p:txBody>
      </p:sp>
      <p:sp>
        <p:nvSpPr>
          <p:cNvPr id="305155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7388"/>
            <a:ext cx="4568825" cy="3425825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05156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02" name="Rectangle 7"/>
          <p:cNvSpPr>
            <a:spLocks noGrp="1" noChangeArrowheads="1"/>
          </p:cNvSpPr>
          <p:nvPr>
            <p:ph type="sldNum" sz="quarter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defRPr/>
            </a:pPr>
            <a:fld id="{DE0CC823-7406-8E48-8406-634D2DFF35B8}" type="slidenum">
              <a:rPr lang="en-GB" smtClean="0"/>
              <a:pPr>
                <a:defRPr/>
              </a:pPr>
              <a:t>149</a:t>
            </a:fld>
            <a:endParaRPr lang="en-GB" smtClean="0"/>
          </a:p>
        </p:txBody>
      </p:sp>
      <p:sp>
        <p:nvSpPr>
          <p:cNvPr id="307203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7388"/>
            <a:ext cx="4568825" cy="3425825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07204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>
            <a:spLocks noGrp="1" noChangeArrowheads="1"/>
          </p:cNvSpPr>
          <p:nvPr>
            <p:ph type="sldNum" sz="quarter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defRPr/>
            </a:pPr>
            <a:fld id="{2AB1805F-B72A-1D4B-B920-8BEEAADEF204}" type="slidenum">
              <a:rPr lang="en-GB" smtClean="0"/>
              <a:pPr>
                <a:defRPr/>
              </a:pPr>
              <a:t>15</a:t>
            </a:fld>
            <a:endParaRPr lang="en-GB" smtClean="0"/>
          </a:p>
        </p:txBody>
      </p:sp>
      <p:sp>
        <p:nvSpPr>
          <p:cNvPr id="32771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7388"/>
            <a:ext cx="4568825" cy="3425825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2772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250" name="Rectangle 7"/>
          <p:cNvSpPr>
            <a:spLocks noGrp="1" noChangeArrowheads="1"/>
          </p:cNvSpPr>
          <p:nvPr>
            <p:ph type="sldNum" sz="quarter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defRPr/>
            </a:pPr>
            <a:fld id="{88E5F1BA-996B-A348-9604-65D19602E2BB}" type="slidenum">
              <a:rPr lang="en-GB" smtClean="0"/>
              <a:pPr>
                <a:defRPr/>
              </a:pPr>
              <a:t>150</a:t>
            </a:fld>
            <a:endParaRPr lang="en-GB" smtClean="0"/>
          </a:p>
        </p:txBody>
      </p:sp>
      <p:sp>
        <p:nvSpPr>
          <p:cNvPr id="309251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7388"/>
            <a:ext cx="4568825" cy="3425825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09252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298" name="Rectangle 7"/>
          <p:cNvSpPr>
            <a:spLocks noGrp="1" noChangeArrowheads="1"/>
          </p:cNvSpPr>
          <p:nvPr>
            <p:ph type="sldNum" sz="quarter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defRPr/>
            </a:pPr>
            <a:fld id="{06EE0FE4-1340-4F49-AF46-ED2BEF906801}" type="slidenum">
              <a:rPr lang="en-GB" smtClean="0"/>
              <a:pPr>
                <a:defRPr/>
              </a:pPr>
              <a:t>151</a:t>
            </a:fld>
            <a:endParaRPr lang="en-GB" smtClean="0"/>
          </a:p>
        </p:txBody>
      </p:sp>
      <p:sp>
        <p:nvSpPr>
          <p:cNvPr id="311299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7388"/>
            <a:ext cx="4568825" cy="3425825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11300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346" name="Rectangle 7"/>
          <p:cNvSpPr>
            <a:spLocks noGrp="1" noChangeArrowheads="1"/>
          </p:cNvSpPr>
          <p:nvPr>
            <p:ph type="sldNum" sz="quarter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defRPr/>
            </a:pPr>
            <a:fld id="{73500869-B33F-DD4C-A19E-0C8EE6A18324}" type="slidenum">
              <a:rPr lang="en-GB" smtClean="0"/>
              <a:pPr>
                <a:defRPr/>
              </a:pPr>
              <a:t>152</a:t>
            </a:fld>
            <a:endParaRPr lang="en-GB" smtClean="0"/>
          </a:p>
        </p:txBody>
      </p:sp>
      <p:sp>
        <p:nvSpPr>
          <p:cNvPr id="313347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7388"/>
            <a:ext cx="4568825" cy="3425825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13348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394" name="Rectangle 7"/>
          <p:cNvSpPr>
            <a:spLocks noGrp="1" noChangeArrowheads="1"/>
          </p:cNvSpPr>
          <p:nvPr>
            <p:ph type="sldNum" sz="quarter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defRPr/>
            </a:pPr>
            <a:fld id="{3AFE31C6-8253-454B-87F2-9E3160B1A25B}" type="slidenum">
              <a:rPr lang="en-GB" smtClean="0"/>
              <a:pPr>
                <a:defRPr/>
              </a:pPr>
              <a:t>153</a:t>
            </a:fld>
            <a:endParaRPr lang="en-GB" smtClean="0"/>
          </a:p>
        </p:txBody>
      </p:sp>
      <p:sp>
        <p:nvSpPr>
          <p:cNvPr id="315395" name="Text Box 1"/>
          <p:cNvSpPr txBox="1"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2160" tIns="46080" rIns="92160" bIns="46080"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r" eaLnBrk="1" hangingPunct="1">
              <a:buSzPct val="100000"/>
              <a:defRPr/>
            </a:pPr>
            <a:fld id="{426BD8EF-9658-0C4F-B2A4-35D189F92ABE}" type="slidenum">
              <a:rPr lang="en-GB" smtClean="0">
                <a:solidFill>
                  <a:srgbClr val="FFFFFF"/>
                </a:solidFill>
              </a:rPr>
              <a:pPr algn="r" eaLnBrk="1" hangingPunct="1">
                <a:buSzPct val="100000"/>
                <a:defRPr/>
              </a:pPr>
              <a:t>153</a:t>
            </a:fld>
            <a:endParaRPr lang="en-GB" smtClean="0">
              <a:solidFill>
                <a:srgbClr val="FFFFFF"/>
              </a:solidFill>
            </a:endParaRPr>
          </a:p>
        </p:txBody>
      </p:sp>
      <p:sp>
        <p:nvSpPr>
          <p:cNvPr id="315396" name="Text Box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7388"/>
            <a:ext cx="4568825" cy="3425825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15397" name="Text Box 3"/>
          <p:cNvSpPr txBox="1">
            <a:spLocks noChangeArrowheads="1"/>
          </p:cNvSpPr>
          <p:nvPr/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endParaRPr lang="en-US"/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42" name="Rectangle 7"/>
          <p:cNvSpPr>
            <a:spLocks noGrp="1" noChangeArrowheads="1"/>
          </p:cNvSpPr>
          <p:nvPr>
            <p:ph type="sldNum" sz="quarter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defRPr/>
            </a:pPr>
            <a:fld id="{A63432CF-76BB-E848-BA9E-ED32DFA6FBCE}" type="slidenum">
              <a:rPr lang="en-GB" smtClean="0"/>
              <a:pPr>
                <a:defRPr/>
              </a:pPr>
              <a:t>154</a:t>
            </a:fld>
            <a:endParaRPr lang="en-GB" smtClean="0"/>
          </a:p>
        </p:txBody>
      </p:sp>
      <p:sp>
        <p:nvSpPr>
          <p:cNvPr id="317443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7388"/>
            <a:ext cx="4568825" cy="3425825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17444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490" name="Rectangle 7"/>
          <p:cNvSpPr>
            <a:spLocks noGrp="1" noChangeArrowheads="1"/>
          </p:cNvSpPr>
          <p:nvPr>
            <p:ph type="sldNum" sz="quarter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defRPr/>
            </a:pPr>
            <a:fld id="{C83E414F-56B4-434C-87A0-635B287539D8}" type="slidenum">
              <a:rPr lang="en-GB" smtClean="0"/>
              <a:pPr>
                <a:defRPr/>
              </a:pPr>
              <a:t>155</a:t>
            </a:fld>
            <a:endParaRPr lang="en-GB" smtClean="0"/>
          </a:p>
        </p:txBody>
      </p:sp>
      <p:sp>
        <p:nvSpPr>
          <p:cNvPr id="319491" name="Text Box 1"/>
          <p:cNvSpPr txBox="1"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2160" tIns="46080" rIns="92160" bIns="46080"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r" eaLnBrk="1" hangingPunct="1">
              <a:buSzPct val="100000"/>
              <a:defRPr/>
            </a:pPr>
            <a:fld id="{F1CE873E-7478-CA4F-919B-0343AE073945}" type="slidenum">
              <a:rPr lang="en-GB" smtClean="0">
                <a:solidFill>
                  <a:srgbClr val="FFFFFF"/>
                </a:solidFill>
              </a:rPr>
              <a:pPr algn="r" eaLnBrk="1" hangingPunct="1">
                <a:buSzPct val="100000"/>
                <a:defRPr/>
              </a:pPr>
              <a:t>155</a:t>
            </a:fld>
            <a:endParaRPr lang="en-GB" smtClean="0">
              <a:solidFill>
                <a:srgbClr val="FFFFFF"/>
              </a:solidFill>
            </a:endParaRPr>
          </a:p>
        </p:txBody>
      </p:sp>
      <p:sp>
        <p:nvSpPr>
          <p:cNvPr id="319492" name="Text Box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7388"/>
            <a:ext cx="4568825" cy="3425825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19493" name="Text Box 3"/>
          <p:cNvSpPr txBox="1">
            <a:spLocks noChangeArrowheads="1"/>
          </p:cNvSpPr>
          <p:nvPr/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endParaRPr lang="en-US"/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38" name="Rectangle 7"/>
          <p:cNvSpPr>
            <a:spLocks noGrp="1" noChangeArrowheads="1"/>
          </p:cNvSpPr>
          <p:nvPr>
            <p:ph type="sldNum" sz="quarter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defRPr/>
            </a:pPr>
            <a:fld id="{6BC257CF-CD3B-0F48-AF20-BC793AC97296}" type="slidenum">
              <a:rPr lang="en-GB" smtClean="0"/>
              <a:pPr>
                <a:defRPr/>
              </a:pPr>
              <a:t>156</a:t>
            </a:fld>
            <a:endParaRPr lang="en-GB" smtClean="0"/>
          </a:p>
        </p:txBody>
      </p:sp>
      <p:sp>
        <p:nvSpPr>
          <p:cNvPr id="321539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7388"/>
            <a:ext cx="4568825" cy="3425825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21540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86" name="Rectangle 7"/>
          <p:cNvSpPr>
            <a:spLocks noGrp="1" noChangeArrowheads="1"/>
          </p:cNvSpPr>
          <p:nvPr>
            <p:ph type="sldNum" sz="quarter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defRPr/>
            </a:pPr>
            <a:fld id="{A809F79A-CED7-EF40-8F5F-747B240A31CD}" type="slidenum">
              <a:rPr lang="en-GB" smtClean="0"/>
              <a:pPr>
                <a:defRPr/>
              </a:pPr>
              <a:t>157</a:t>
            </a:fld>
            <a:endParaRPr lang="en-GB" smtClean="0"/>
          </a:p>
        </p:txBody>
      </p:sp>
      <p:sp>
        <p:nvSpPr>
          <p:cNvPr id="323587" name="Text Box 1"/>
          <p:cNvSpPr txBox="1"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2160" tIns="46080" rIns="92160" bIns="46080"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r" eaLnBrk="1" hangingPunct="1">
              <a:buSzPct val="100000"/>
              <a:defRPr/>
            </a:pPr>
            <a:fld id="{19347C5D-2C17-C241-B07C-13283947A69B}" type="slidenum">
              <a:rPr lang="en-GB" smtClean="0">
                <a:solidFill>
                  <a:srgbClr val="FFFFFF"/>
                </a:solidFill>
              </a:rPr>
              <a:pPr algn="r" eaLnBrk="1" hangingPunct="1">
                <a:buSzPct val="100000"/>
                <a:defRPr/>
              </a:pPr>
              <a:t>157</a:t>
            </a:fld>
            <a:endParaRPr lang="en-GB" smtClean="0">
              <a:solidFill>
                <a:srgbClr val="FFFFFF"/>
              </a:solidFill>
            </a:endParaRPr>
          </a:p>
        </p:txBody>
      </p:sp>
      <p:sp>
        <p:nvSpPr>
          <p:cNvPr id="323588" name="Text Box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7388"/>
            <a:ext cx="4568825" cy="3425825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23589" name="Text Box 3"/>
          <p:cNvSpPr txBox="1">
            <a:spLocks noChangeArrowheads="1"/>
          </p:cNvSpPr>
          <p:nvPr/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endParaRPr lang="en-US"/>
          </a:p>
        </p:txBody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634" name="Rectangle 7"/>
          <p:cNvSpPr>
            <a:spLocks noGrp="1" noChangeArrowheads="1"/>
          </p:cNvSpPr>
          <p:nvPr>
            <p:ph type="sldNum" sz="quarter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defRPr/>
            </a:pPr>
            <a:fld id="{6870BFE0-A70D-C343-90F6-0C631A4F7E4B}" type="slidenum">
              <a:rPr lang="en-GB" smtClean="0"/>
              <a:pPr>
                <a:defRPr/>
              </a:pPr>
              <a:t>158</a:t>
            </a:fld>
            <a:endParaRPr lang="en-GB" smtClean="0"/>
          </a:p>
        </p:txBody>
      </p:sp>
      <p:sp>
        <p:nvSpPr>
          <p:cNvPr id="325635" name="Text Box 1"/>
          <p:cNvSpPr txBox="1"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2160" tIns="46080" rIns="92160" bIns="46080"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r" eaLnBrk="1" hangingPunct="1">
              <a:buSzPct val="100000"/>
              <a:defRPr/>
            </a:pPr>
            <a:fld id="{29EBA844-CC60-F64C-985A-1F59FF6E345B}" type="slidenum">
              <a:rPr lang="en-GB" smtClean="0">
                <a:solidFill>
                  <a:srgbClr val="FFFFFF"/>
                </a:solidFill>
              </a:rPr>
              <a:pPr algn="r" eaLnBrk="1" hangingPunct="1">
                <a:buSzPct val="100000"/>
                <a:defRPr/>
              </a:pPr>
              <a:t>158</a:t>
            </a:fld>
            <a:endParaRPr lang="en-GB" smtClean="0">
              <a:solidFill>
                <a:srgbClr val="FFFFFF"/>
              </a:solidFill>
            </a:endParaRPr>
          </a:p>
        </p:txBody>
      </p:sp>
      <p:sp>
        <p:nvSpPr>
          <p:cNvPr id="325636" name="Text Box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7388"/>
            <a:ext cx="4568825" cy="3425825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25637" name="Text Box 3"/>
          <p:cNvSpPr txBox="1">
            <a:spLocks noChangeArrowheads="1"/>
          </p:cNvSpPr>
          <p:nvPr/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endParaRPr lang="en-US"/>
          </a:p>
        </p:txBody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82" name="Rectangle 7"/>
          <p:cNvSpPr>
            <a:spLocks noGrp="1" noChangeArrowheads="1"/>
          </p:cNvSpPr>
          <p:nvPr>
            <p:ph type="sldNum" sz="quarter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defRPr/>
            </a:pPr>
            <a:fld id="{7930DA85-64E5-F74A-9509-6ECA878060CA}" type="slidenum">
              <a:rPr lang="en-GB" smtClean="0"/>
              <a:pPr>
                <a:defRPr/>
              </a:pPr>
              <a:t>159</a:t>
            </a:fld>
            <a:endParaRPr lang="en-GB" smtClean="0"/>
          </a:p>
        </p:txBody>
      </p:sp>
      <p:sp>
        <p:nvSpPr>
          <p:cNvPr id="327683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7388"/>
            <a:ext cx="4568825" cy="3425825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27684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/>
          <p:cNvSpPr>
            <a:spLocks noGrp="1" noChangeArrowheads="1"/>
          </p:cNvSpPr>
          <p:nvPr>
            <p:ph type="sldNum" sz="quarter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defRPr/>
            </a:pPr>
            <a:fld id="{1711B449-906B-E943-9481-21CCDCF0C14F}" type="slidenum">
              <a:rPr lang="en-GB" smtClean="0"/>
              <a:pPr>
                <a:defRPr/>
              </a:pPr>
              <a:t>16</a:t>
            </a:fld>
            <a:endParaRPr lang="en-GB" smtClean="0"/>
          </a:p>
        </p:txBody>
      </p:sp>
      <p:sp>
        <p:nvSpPr>
          <p:cNvPr id="34819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7388"/>
            <a:ext cx="4568825" cy="3425825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4820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730" name="Rectangle 7"/>
          <p:cNvSpPr>
            <a:spLocks noGrp="1" noChangeArrowheads="1"/>
          </p:cNvSpPr>
          <p:nvPr>
            <p:ph type="sldNum" sz="quarter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defRPr/>
            </a:pPr>
            <a:fld id="{B0C8C4A1-1D7D-3B4E-93BE-F0ED8B52F9A2}" type="slidenum">
              <a:rPr lang="en-GB" smtClean="0"/>
              <a:pPr>
                <a:defRPr/>
              </a:pPr>
              <a:t>160</a:t>
            </a:fld>
            <a:endParaRPr lang="en-GB" smtClean="0"/>
          </a:p>
        </p:txBody>
      </p:sp>
      <p:sp>
        <p:nvSpPr>
          <p:cNvPr id="329731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7388"/>
            <a:ext cx="4568825" cy="3425825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29732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78" name="Rectangle 7"/>
          <p:cNvSpPr>
            <a:spLocks noGrp="1" noChangeArrowheads="1"/>
          </p:cNvSpPr>
          <p:nvPr>
            <p:ph type="sldNum" sz="quarter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defRPr/>
            </a:pPr>
            <a:fld id="{B8D2F124-DEF2-7B43-AED4-CA2C0E17DFF5}" type="slidenum">
              <a:rPr lang="en-GB" smtClean="0"/>
              <a:pPr>
                <a:defRPr/>
              </a:pPr>
              <a:t>161</a:t>
            </a:fld>
            <a:endParaRPr lang="en-GB" smtClean="0"/>
          </a:p>
        </p:txBody>
      </p:sp>
      <p:sp>
        <p:nvSpPr>
          <p:cNvPr id="331779" name="Text Box 1"/>
          <p:cNvSpPr txBox="1"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2160" tIns="46080" rIns="92160" bIns="46080"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r" eaLnBrk="1" hangingPunct="1">
              <a:buSzPct val="100000"/>
              <a:defRPr/>
            </a:pPr>
            <a:fld id="{7B10D91C-1F13-944C-BDEC-AAE3B4BE1C48}" type="slidenum">
              <a:rPr lang="en-GB" smtClean="0">
                <a:solidFill>
                  <a:srgbClr val="FFFFFF"/>
                </a:solidFill>
              </a:rPr>
              <a:pPr algn="r" eaLnBrk="1" hangingPunct="1">
                <a:buSzPct val="100000"/>
                <a:defRPr/>
              </a:pPr>
              <a:t>161</a:t>
            </a:fld>
            <a:endParaRPr lang="en-GB" smtClean="0">
              <a:solidFill>
                <a:srgbClr val="FFFFFF"/>
              </a:solidFill>
            </a:endParaRPr>
          </a:p>
        </p:txBody>
      </p:sp>
      <p:sp>
        <p:nvSpPr>
          <p:cNvPr id="331780" name="Text Box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7388"/>
            <a:ext cx="4568825" cy="3425825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31781" name="Text Box 3"/>
          <p:cNvSpPr txBox="1">
            <a:spLocks noChangeArrowheads="1"/>
          </p:cNvSpPr>
          <p:nvPr/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endParaRPr lang="en-US"/>
          </a:p>
        </p:txBody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26" name="Rectangle 7"/>
          <p:cNvSpPr>
            <a:spLocks noGrp="1" noChangeArrowheads="1"/>
          </p:cNvSpPr>
          <p:nvPr>
            <p:ph type="sldNum" sz="quarter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defRPr/>
            </a:pPr>
            <a:fld id="{D45319B7-5883-9B49-B8D4-9E42ACEB1804}" type="slidenum">
              <a:rPr lang="en-GB" smtClean="0"/>
              <a:pPr>
                <a:defRPr/>
              </a:pPr>
              <a:t>162</a:t>
            </a:fld>
            <a:endParaRPr lang="en-GB" smtClean="0"/>
          </a:p>
        </p:txBody>
      </p:sp>
      <p:sp>
        <p:nvSpPr>
          <p:cNvPr id="333827" name="Text Box 1"/>
          <p:cNvSpPr txBox="1"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2160" tIns="46080" rIns="92160" bIns="46080"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r" eaLnBrk="1" hangingPunct="1">
              <a:buSzPct val="100000"/>
              <a:defRPr/>
            </a:pPr>
            <a:fld id="{DF6F64E6-AB99-AB4B-BF11-0070739C3D22}" type="slidenum">
              <a:rPr lang="en-GB" smtClean="0">
                <a:solidFill>
                  <a:srgbClr val="FFFFFF"/>
                </a:solidFill>
              </a:rPr>
              <a:pPr algn="r" eaLnBrk="1" hangingPunct="1">
                <a:buSzPct val="100000"/>
                <a:defRPr/>
              </a:pPr>
              <a:t>162</a:t>
            </a:fld>
            <a:endParaRPr lang="en-GB" smtClean="0">
              <a:solidFill>
                <a:srgbClr val="FFFFFF"/>
              </a:solidFill>
            </a:endParaRPr>
          </a:p>
        </p:txBody>
      </p:sp>
      <p:sp>
        <p:nvSpPr>
          <p:cNvPr id="333828" name="Text Box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7388"/>
            <a:ext cx="4568825" cy="3425825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33829" name="Text Box 3"/>
          <p:cNvSpPr txBox="1">
            <a:spLocks noChangeArrowheads="1"/>
          </p:cNvSpPr>
          <p:nvPr/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endParaRPr lang="en-US"/>
          </a:p>
        </p:txBody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74" name="Rectangle 7"/>
          <p:cNvSpPr>
            <a:spLocks noGrp="1" noChangeArrowheads="1"/>
          </p:cNvSpPr>
          <p:nvPr>
            <p:ph type="sldNum" sz="quarter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defRPr/>
            </a:pPr>
            <a:fld id="{2C331488-4A97-B84D-894C-B3F07F93317C}" type="slidenum">
              <a:rPr lang="en-GB" smtClean="0"/>
              <a:pPr>
                <a:defRPr/>
              </a:pPr>
              <a:t>163</a:t>
            </a:fld>
            <a:endParaRPr lang="en-GB" smtClean="0"/>
          </a:p>
        </p:txBody>
      </p:sp>
      <p:sp>
        <p:nvSpPr>
          <p:cNvPr id="335875" name="Text Box 1"/>
          <p:cNvSpPr txBox="1"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2160" tIns="46080" rIns="92160" bIns="46080"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r" eaLnBrk="1" hangingPunct="1">
              <a:buSzPct val="100000"/>
              <a:defRPr/>
            </a:pPr>
            <a:fld id="{87DF9EB3-3F3C-8741-A19D-DB86653E13DB}" type="slidenum">
              <a:rPr lang="en-GB" smtClean="0">
                <a:solidFill>
                  <a:srgbClr val="FFFFFF"/>
                </a:solidFill>
              </a:rPr>
              <a:pPr algn="r" eaLnBrk="1" hangingPunct="1">
                <a:buSzPct val="100000"/>
                <a:defRPr/>
              </a:pPr>
              <a:t>163</a:t>
            </a:fld>
            <a:endParaRPr lang="en-GB" smtClean="0">
              <a:solidFill>
                <a:srgbClr val="FFFFFF"/>
              </a:solidFill>
            </a:endParaRPr>
          </a:p>
        </p:txBody>
      </p:sp>
      <p:sp>
        <p:nvSpPr>
          <p:cNvPr id="335876" name="Text Box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7388"/>
            <a:ext cx="4568825" cy="3425825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35877" name="Text Box 3"/>
          <p:cNvSpPr txBox="1">
            <a:spLocks noChangeArrowheads="1"/>
          </p:cNvSpPr>
          <p:nvPr/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endParaRPr lang="en-US"/>
          </a:p>
        </p:txBody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22" name="Rectangle 7"/>
          <p:cNvSpPr>
            <a:spLocks noGrp="1" noChangeArrowheads="1"/>
          </p:cNvSpPr>
          <p:nvPr>
            <p:ph type="sldNum" sz="quarter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defRPr/>
            </a:pPr>
            <a:fld id="{8EE414E9-4A94-0946-A061-D5FD53ED4195}" type="slidenum">
              <a:rPr lang="en-GB" smtClean="0"/>
              <a:pPr>
                <a:defRPr/>
              </a:pPr>
              <a:t>164</a:t>
            </a:fld>
            <a:endParaRPr lang="en-GB" smtClean="0"/>
          </a:p>
        </p:txBody>
      </p:sp>
      <p:sp>
        <p:nvSpPr>
          <p:cNvPr id="337923" name="Text Box 1"/>
          <p:cNvSpPr txBox="1"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2160" tIns="46080" rIns="92160" bIns="46080"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r" eaLnBrk="1" hangingPunct="1">
              <a:buSzPct val="100000"/>
              <a:defRPr/>
            </a:pPr>
            <a:fld id="{02B9B18E-D096-A74A-B2D4-9EDE0CD1DBA0}" type="slidenum">
              <a:rPr lang="en-GB" smtClean="0">
                <a:solidFill>
                  <a:srgbClr val="FFFFFF"/>
                </a:solidFill>
              </a:rPr>
              <a:pPr algn="r" eaLnBrk="1" hangingPunct="1">
                <a:buSzPct val="100000"/>
                <a:defRPr/>
              </a:pPr>
              <a:t>164</a:t>
            </a:fld>
            <a:endParaRPr lang="en-GB" smtClean="0">
              <a:solidFill>
                <a:srgbClr val="FFFFFF"/>
              </a:solidFill>
            </a:endParaRPr>
          </a:p>
        </p:txBody>
      </p:sp>
      <p:sp>
        <p:nvSpPr>
          <p:cNvPr id="337924" name="Text Box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7388"/>
            <a:ext cx="4568825" cy="3425825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37925" name="Text Box 3"/>
          <p:cNvSpPr txBox="1">
            <a:spLocks noChangeArrowheads="1"/>
          </p:cNvSpPr>
          <p:nvPr/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endParaRPr lang="en-US"/>
          </a:p>
        </p:txBody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70" name="Rectangle 7"/>
          <p:cNvSpPr>
            <a:spLocks noGrp="1" noChangeArrowheads="1"/>
          </p:cNvSpPr>
          <p:nvPr>
            <p:ph type="sldNum" sz="quarter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defRPr/>
            </a:pPr>
            <a:fld id="{72A04060-E3A9-BB44-A0B9-E80C181D5917}" type="slidenum">
              <a:rPr lang="en-GB" smtClean="0"/>
              <a:pPr>
                <a:defRPr/>
              </a:pPr>
              <a:t>165</a:t>
            </a:fld>
            <a:endParaRPr lang="en-GB" smtClean="0"/>
          </a:p>
        </p:txBody>
      </p:sp>
      <p:sp>
        <p:nvSpPr>
          <p:cNvPr id="339971" name="Text Box 1"/>
          <p:cNvSpPr txBox="1"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2160" tIns="46080" rIns="92160" bIns="46080"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r" eaLnBrk="1" hangingPunct="1">
              <a:buSzPct val="100000"/>
              <a:defRPr/>
            </a:pPr>
            <a:fld id="{09F2A99A-D013-0B46-A07A-5F8AD7BBADD5}" type="slidenum">
              <a:rPr lang="en-GB" smtClean="0">
                <a:solidFill>
                  <a:srgbClr val="FFFFFF"/>
                </a:solidFill>
              </a:rPr>
              <a:pPr algn="r" eaLnBrk="1" hangingPunct="1">
                <a:buSzPct val="100000"/>
                <a:defRPr/>
              </a:pPr>
              <a:t>165</a:t>
            </a:fld>
            <a:endParaRPr lang="en-GB" smtClean="0">
              <a:solidFill>
                <a:srgbClr val="FFFFFF"/>
              </a:solidFill>
            </a:endParaRPr>
          </a:p>
        </p:txBody>
      </p:sp>
      <p:sp>
        <p:nvSpPr>
          <p:cNvPr id="339972" name="Text Box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7388"/>
            <a:ext cx="4568825" cy="3425825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39973" name="Text Box 3"/>
          <p:cNvSpPr txBox="1">
            <a:spLocks noChangeArrowheads="1"/>
          </p:cNvSpPr>
          <p:nvPr/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endParaRPr lang="en-US"/>
          </a:p>
        </p:txBody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018" name="Rectangle 7"/>
          <p:cNvSpPr>
            <a:spLocks noGrp="1" noChangeArrowheads="1"/>
          </p:cNvSpPr>
          <p:nvPr>
            <p:ph type="sldNum" sz="quarter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defRPr/>
            </a:pPr>
            <a:fld id="{E55A7DF2-A785-8F42-8C37-4B0C204A277B}" type="slidenum">
              <a:rPr lang="en-GB" smtClean="0"/>
              <a:pPr>
                <a:defRPr/>
              </a:pPr>
              <a:t>166</a:t>
            </a:fld>
            <a:endParaRPr lang="en-GB" smtClean="0"/>
          </a:p>
        </p:txBody>
      </p:sp>
      <p:sp>
        <p:nvSpPr>
          <p:cNvPr id="342019" name="Text Box 1"/>
          <p:cNvSpPr txBox="1"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2160" tIns="46080" rIns="92160" bIns="46080"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r" eaLnBrk="1" hangingPunct="1">
              <a:buSzPct val="100000"/>
              <a:defRPr/>
            </a:pPr>
            <a:fld id="{6CE7F873-A8FA-4541-A0F5-422C0F2B7E9D}" type="slidenum">
              <a:rPr lang="en-GB" smtClean="0">
                <a:solidFill>
                  <a:srgbClr val="FFFFFF"/>
                </a:solidFill>
              </a:rPr>
              <a:pPr algn="r" eaLnBrk="1" hangingPunct="1">
                <a:buSzPct val="100000"/>
                <a:defRPr/>
              </a:pPr>
              <a:t>166</a:t>
            </a:fld>
            <a:endParaRPr lang="en-GB" smtClean="0">
              <a:solidFill>
                <a:srgbClr val="FFFFFF"/>
              </a:solidFill>
            </a:endParaRPr>
          </a:p>
        </p:txBody>
      </p:sp>
      <p:sp>
        <p:nvSpPr>
          <p:cNvPr id="342020" name="Text Box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7388"/>
            <a:ext cx="4568825" cy="3425825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42021" name="Text Box 3"/>
          <p:cNvSpPr txBox="1">
            <a:spLocks noChangeArrowheads="1"/>
          </p:cNvSpPr>
          <p:nvPr/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endParaRPr lang="en-US"/>
          </a:p>
        </p:txBody>
      </p:sp>
    </p:spTree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066" name="Rectangle 7"/>
          <p:cNvSpPr>
            <a:spLocks noGrp="1" noChangeArrowheads="1"/>
          </p:cNvSpPr>
          <p:nvPr>
            <p:ph type="sldNum" sz="quarter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defRPr/>
            </a:pPr>
            <a:fld id="{E0B55032-285D-CE4A-811A-C8393A2927BA}" type="slidenum">
              <a:rPr lang="en-GB" smtClean="0"/>
              <a:pPr>
                <a:defRPr/>
              </a:pPr>
              <a:t>167</a:t>
            </a:fld>
            <a:endParaRPr lang="en-GB" smtClean="0"/>
          </a:p>
        </p:txBody>
      </p:sp>
      <p:sp>
        <p:nvSpPr>
          <p:cNvPr id="344067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7388"/>
            <a:ext cx="4568825" cy="3425825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44068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114" name="Rectangle 7"/>
          <p:cNvSpPr>
            <a:spLocks noGrp="1" noChangeArrowheads="1"/>
          </p:cNvSpPr>
          <p:nvPr>
            <p:ph type="sldNum" sz="quarter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defRPr/>
            </a:pPr>
            <a:fld id="{DFFFC0C6-7176-6946-8971-224CB9B8C97A}" type="slidenum">
              <a:rPr lang="en-GB" smtClean="0"/>
              <a:pPr>
                <a:defRPr/>
              </a:pPr>
              <a:t>168</a:t>
            </a:fld>
            <a:endParaRPr lang="en-GB" smtClean="0"/>
          </a:p>
        </p:txBody>
      </p:sp>
      <p:sp>
        <p:nvSpPr>
          <p:cNvPr id="346115" name="Text Box 1"/>
          <p:cNvSpPr txBox="1"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2160" tIns="46080" rIns="92160" bIns="46080"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r" eaLnBrk="1" hangingPunct="1">
              <a:buSzPct val="100000"/>
              <a:defRPr/>
            </a:pPr>
            <a:fld id="{4192C669-4AAC-3740-ACF9-1CA86A2690B4}" type="slidenum">
              <a:rPr lang="en-GB" smtClean="0">
                <a:solidFill>
                  <a:srgbClr val="FFFFFF"/>
                </a:solidFill>
              </a:rPr>
              <a:pPr algn="r" eaLnBrk="1" hangingPunct="1">
                <a:buSzPct val="100000"/>
                <a:defRPr/>
              </a:pPr>
              <a:t>168</a:t>
            </a:fld>
            <a:endParaRPr lang="en-GB" smtClean="0">
              <a:solidFill>
                <a:srgbClr val="FFFFFF"/>
              </a:solidFill>
            </a:endParaRPr>
          </a:p>
        </p:txBody>
      </p:sp>
      <p:sp>
        <p:nvSpPr>
          <p:cNvPr id="346116" name="Text Box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7388"/>
            <a:ext cx="4568825" cy="3425825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46117" name="Text Box 3"/>
          <p:cNvSpPr txBox="1">
            <a:spLocks noChangeArrowheads="1"/>
          </p:cNvSpPr>
          <p:nvPr/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endParaRPr lang="en-US"/>
          </a:p>
        </p:txBody>
      </p:sp>
    </p:spTree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62" name="Rectangle 7"/>
          <p:cNvSpPr>
            <a:spLocks noGrp="1" noChangeArrowheads="1"/>
          </p:cNvSpPr>
          <p:nvPr>
            <p:ph type="sldNum" sz="quarter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defRPr/>
            </a:pPr>
            <a:fld id="{C7020806-9742-9D49-86C8-F594F0F5E8FB}" type="slidenum">
              <a:rPr lang="en-GB" smtClean="0"/>
              <a:pPr>
                <a:defRPr/>
              </a:pPr>
              <a:t>169</a:t>
            </a:fld>
            <a:endParaRPr lang="en-GB" smtClean="0"/>
          </a:p>
        </p:txBody>
      </p:sp>
      <p:sp>
        <p:nvSpPr>
          <p:cNvPr id="348163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7388"/>
            <a:ext cx="4568825" cy="3425825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48164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/>
          <p:cNvSpPr>
            <a:spLocks noGrp="1" noChangeArrowheads="1"/>
          </p:cNvSpPr>
          <p:nvPr>
            <p:ph type="sldNum" sz="quarter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defRPr/>
            </a:pPr>
            <a:fld id="{B8D52FB0-8213-7E4E-B32C-9CC8F32B9031}" type="slidenum">
              <a:rPr lang="en-GB" smtClean="0"/>
              <a:pPr>
                <a:defRPr/>
              </a:pPr>
              <a:t>17</a:t>
            </a:fld>
            <a:endParaRPr lang="en-GB" smtClean="0"/>
          </a:p>
        </p:txBody>
      </p:sp>
      <p:sp>
        <p:nvSpPr>
          <p:cNvPr id="36867" name="Text Box 1"/>
          <p:cNvSpPr txBox="1"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2160" tIns="46080" rIns="92160" bIns="46080"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r" eaLnBrk="1" hangingPunct="1">
              <a:buSzPct val="100000"/>
              <a:defRPr/>
            </a:pPr>
            <a:fld id="{A8238E98-BC29-334E-A1B7-48023D76C230}" type="slidenum">
              <a:rPr lang="en-GB" smtClean="0">
                <a:solidFill>
                  <a:srgbClr val="FFFFFF"/>
                </a:solidFill>
              </a:rPr>
              <a:pPr algn="r" eaLnBrk="1" hangingPunct="1">
                <a:buSzPct val="100000"/>
                <a:defRPr/>
              </a:pPr>
              <a:t>17</a:t>
            </a:fld>
            <a:endParaRPr lang="en-GB" smtClean="0">
              <a:solidFill>
                <a:srgbClr val="FFFFFF"/>
              </a:solidFill>
            </a:endParaRPr>
          </a:p>
        </p:txBody>
      </p:sp>
      <p:sp>
        <p:nvSpPr>
          <p:cNvPr id="36868" name="Text Box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7388"/>
            <a:ext cx="4568825" cy="3425825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6869" name="Text Box 3"/>
          <p:cNvSpPr txBox="1">
            <a:spLocks noChangeArrowheads="1"/>
          </p:cNvSpPr>
          <p:nvPr/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endParaRPr lang="en-US"/>
          </a:p>
        </p:txBody>
      </p:sp>
    </p:spTree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210" name="Rectangle 7"/>
          <p:cNvSpPr>
            <a:spLocks noGrp="1" noChangeArrowheads="1"/>
          </p:cNvSpPr>
          <p:nvPr>
            <p:ph type="sldNum" sz="quarter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defRPr/>
            </a:pPr>
            <a:fld id="{13599367-C4BB-BD4F-AF1E-CBBD02FFFEDA}" type="slidenum">
              <a:rPr lang="en-GB" smtClean="0"/>
              <a:pPr>
                <a:defRPr/>
              </a:pPr>
              <a:t>170</a:t>
            </a:fld>
            <a:endParaRPr lang="en-GB" smtClean="0"/>
          </a:p>
        </p:txBody>
      </p:sp>
      <p:sp>
        <p:nvSpPr>
          <p:cNvPr id="350211" name="Text Box 1"/>
          <p:cNvSpPr txBox="1"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2160" tIns="46080" rIns="92160" bIns="46080"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r" eaLnBrk="1" hangingPunct="1">
              <a:buSzPct val="100000"/>
              <a:defRPr/>
            </a:pPr>
            <a:fld id="{642B560D-3D9B-6045-A78D-4B18DB9B1C88}" type="slidenum">
              <a:rPr lang="en-GB" smtClean="0">
                <a:solidFill>
                  <a:srgbClr val="FFFFFF"/>
                </a:solidFill>
              </a:rPr>
              <a:pPr algn="r" eaLnBrk="1" hangingPunct="1">
                <a:buSzPct val="100000"/>
                <a:defRPr/>
              </a:pPr>
              <a:t>170</a:t>
            </a:fld>
            <a:endParaRPr lang="en-GB" smtClean="0">
              <a:solidFill>
                <a:srgbClr val="FFFFFF"/>
              </a:solidFill>
            </a:endParaRPr>
          </a:p>
        </p:txBody>
      </p:sp>
      <p:sp>
        <p:nvSpPr>
          <p:cNvPr id="350212" name="Text Box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7388"/>
            <a:ext cx="4568825" cy="3425825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50213" name="Text Box 3"/>
          <p:cNvSpPr txBox="1">
            <a:spLocks noChangeArrowheads="1"/>
          </p:cNvSpPr>
          <p:nvPr/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endParaRPr lang="en-US"/>
          </a:p>
        </p:txBody>
      </p:sp>
    </p:spTree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258" name="Rectangle 7"/>
          <p:cNvSpPr>
            <a:spLocks noGrp="1" noChangeArrowheads="1"/>
          </p:cNvSpPr>
          <p:nvPr>
            <p:ph type="sldNum" sz="quarter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defRPr/>
            </a:pPr>
            <a:fld id="{ADA293F2-6B0C-6449-83B8-5723EE4E00D6}" type="slidenum">
              <a:rPr lang="en-GB" smtClean="0"/>
              <a:pPr>
                <a:defRPr/>
              </a:pPr>
              <a:t>171</a:t>
            </a:fld>
            <a:endParaRPr lang="en-GB" smtClean="0"/>
          </a:p>
        </p:txBody>
      </p:sp>
      <p:sp>
        <p:nvSpPr>
          <p:cNvPr id="352259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7388"/>
            <a:ext cx="4568825" cy="3425825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52260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306" name="Rectangle 7"/>
          <p:cNvSpPr>
            <a:spLocks noGrp="1" noChangeArrowheads="1"/>
          </p:cNvSpPr>
          <p:nvPr>
            <p:ph type="sldNum" sz="quarter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defRPr/>
            </a:pPr>
            <a:fld id="{0A54AD4C-AC0B-674E-A4C9-2B5B3FD8D5C8}" type="slidenum">
              <a:rPr lang="en-GB" smtClean="0"/>
              <a:pPr>
                <a:defRPr/>
              </a:pPr>
              <a:t>172</a:t>
            </a:fld>
            <a:endParaRPr lang="en-GB" smtClean="0"/>
          </a:p>
        </p:txBody>
      </p:sp>
      <p:sp>
        <p:nvSpPr>
          <p:cNvPr id="354307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7388"/>
            <a:ext cx="4568825" cy="3425825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54308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354" name="Rectangle 7"/>
          <p:cNvSpPr>
            <a:spLocks noGrp="1" noChangeArrowheads="1"/>
          </p:cNvSpPr>
          <p:nvPr>
            <p:ph type="sldNum" sz="quarter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defRPr/>
            </a:pPr>
            <a:fld id="{725A92F4-B931-4B41-8CFD-C5B4CFCC7407}" type="slidenum">
              <a:rPr lang="en-GB" smtClean="0"/>
              <a:pPr>
                <a:defRPr/>
              </a:pPr>
              <a:t>173</a:t>
            </a:fld>
            <a:endParaRPr lang="en-GB" smtClean="0"/>
          </a:p>
        </p:txBody>
      </p:sp>
      <p:sp>
        <p:nvSpPr>
          <p:cNvPr id="356355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7388"/>
            <a:ext cx="4568825" cy="3425825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56356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02" name="Rectangle 7"/>
          <p:cNvSpPr>
            <a:spLocks noGrp="1" noChangeArrowheads="1"/>
          </p:cNvSpPr>
          <p:nvPr>
            <p:ph type="sldNum" sz="quarter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defRPr/>
            </a:pPr>
            <a:fld id="{3BCAF9CC-D1C6-7B47-B5E6-58C698CEC7F8}" type="slidenum">
              <a:rPr lang="en-GB" smtClean="0"/>
              <a:pPr>
                <a:defRPr/>
              </a:pPr>
              <a:t>174</a:t>
            </a:fld>
            <a:endParaRPr lang="en-GB" smtClean="0"/>
          </a:p>
        </p:txBody>
      </p:sp>
      <p:sp>
        <p:nvSpPr>
          <p:cNvPr id="358403" name="Text Box 1"/>
          <p:cNvSpPr txBox="1"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2160" tIns="46080" rIns="92160" bIns="46080"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r" eaLnBrk="1" hangingPunct="1">
              <a:buSzPct val="100000"/>
              <a:defRPr/>
            </a:pPr>
            <a:fld id="{801A33CF-3ED6-8445-B60A-DE617208F5CD}" type="slidenum">
              <a:rPr lang="en-GB" smtClean="0">
                <a:solidFill>
                  <a:srgbClr val="FFFFFF"/>
                </a:solidFill>
              </a:rPr>
              <a:pPr algn="r" eaLnBrk="1" hangingPunct="1">
                <a:buSzPct val="100000"/>
                <a:defRPr/>
              </a:pPr>
              <a:t>174</a:t>
            </a:fld>
            <a:endParaRPr lang="en-GB" smtClean="0">
              <a:solidFill>
                <a:srgbClr val="FFFFFF"/>
              </a:solidFill>
            </a:endParaRPr>
          </a:p>
        </p:txBody>
      </p:sp>
      <p:sp>
        <p:nvSpPr>
          <p:cNvPr id="358404" name="Text Box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7388"/>
            <a:ext cx="4568825" cy="3425825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58405" name="Text Box 3"/>
          <p:cNvSpPr txBox="1">
            <a:spLocks noChangeArrowheads="1"/>
          </p:cNvSpPr>
          <p:nvPr/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endParaRPr lang="en-US"/>
          </a:p>
        </p:txBody>
      </p:sp>
    </p:spTree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450" name="Rectangle 7"/>
          <p:cNvSpPr>
            <a:spLocks noGrp="1" noChangeArrowheads="1"/>
          </p:cNvSpPr>
          <p:nvPr>
            <p:ph type="sldNum" sz="quarter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defRPr/>
            </a:pPr>
            <a:fld id="{E34E7F8A-1D1A-4B41-B8FD-5780A0940F3D}" type="slidenum">
              <a:rPr lang="en-GB" smtClean="0"/>
              <a:pPr>
                <a:defRPr/>
              </a:pPr>
              <a:t>175</a:t>
            </a:fld>
            <a:endParaRPr lang="en-GB" smtClean="0"/>
          </a:p>
        </p:txBody>
      </p:sp>
      <p:sp>
        <p:nvSpPr>
          <p:cNvPr id="360451" name="Text Box 1"/>
          <p:cNvSpPr txBox="1"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2160" tIns="46080" rIns="92160" bIns="46080"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r" eaLnBrk="1" hangingPunct="1">
              <a:buSzPct val="100000"/>
              <a:defRPr/>
            </a:pPr>
            <a:fld id="{086107B1-B0AC-314D-B64E-04A82DDF3D45}" type="slidenum">
              <a:rPr lang="en-GB" smtClean="0">
                <a:solidFill>
                  <a:srgbClr val="FFFFFF"/>
                </a:solidFill>
              </a:rPr>
              <a:pPr algn="r" eaLnBrk="1" hangingPunct="1">
                <a:buSzPct val="100000"/>
                <a:defRPr/>
              </a:pPr>
              <a:t>175</a:t>
            </a:fld>
            <a:endParaRPr lang="en-GB" smtClean="0">
              <a:solidFill>
                <a:srgbClr val="FFFFFF"/>
              </a:solidFill>
            </a:endParaRPr>
          </a:p>
        </p:txBody>
      </p:sp>
      <p:sp>
        <p:nvSpPr>
          <p:cNvPr id="360452" name="Text Box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7388"/>
            <a:ext cx="4568825" cy="3425825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60453" name="Text Box 3"/>
          <p:cNvSpPr txBox="1">
            <a:spLocks noChangeArrowheads="1"/>
          </p:cNvSpPr>
          <p:nvPr/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endParaRPr lang="en-US"/>
          </a:p>
        </p:txBody>
      </p:sp>
    </p:spTree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498" name="Rectangle 7"/>
          <p:cNvSpPr>
            <a:spLocks noGrp="1" noChangeArrowheads="1"/>
          </p:cNvSpPr>
          <p:nvPr>
            <p:ph type="sldNum" sz="quarter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defRPr/>
            </a:pPr>
            <a:fld id="{0F3906A3-4F7B-8740-A9A1-C18844259AB6}" type="slidenum">
              <a:rPr lang="en-GB" smtClean="0"/>
              <a:pPr>
                <a:defRPr/>
              </a:pPr>
              <a:t>176</a:t>
            </a:fld>
            <a:endParaRPr lang="en-GB" smtClean="0"/>
          </a:p>
        </p:txBody>
      </p:sp>
      <p:sp>
        <p:nvSpPr>
          <p:cNvPr id="362499" name="Text Box 1"/>
          <p:cNvSpPr txBox="1"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2160" tIns="46080" rIns="92160" bIns="46080"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r" eaLnBrk="1" hangingPunct="1">
              <a:buSzPct val="100000"/>
              <a:defRPr/>
            </a:pPr>
            <a:fld id="{A2EFC662-B54A-A644-96B0-944F310015D8}" type="slidenum">
              <a:rPr lang="en-GB" smtClean="0">
                <a:solidFill>
                  <a:srgbClr val="FFFFFF"/>
                </a:solidFill>
              </a:rPr>
              <a:pPr algn="r" eaLnBrk="1" hangingPunct="1">
                <a:buSzPct val="100000"/>
                <a:defRPr/>
              </a:pPr>
              <a:t>176</a:t>
            </a:fld>
            <a:endParaRPr lang="en-GB" smtClean="0">
              <a:solidFill>
                <a:srgbClr val="FFFFFF"/>
              </a:solidFill>
            </a:endParaRPr>
          </a:p>
        </p:txBody>
      </p:sp>
      <p:sp>
        <p:nvSpPr>
          <p:cNvPr id="362500" name="Text Box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7388"/>
            <a:ext cx="4568825" cy="3425825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62501" name="Text Box 3"/>
          <p:cNvSpPr txBox="1">
            <a:spLocks noChangeArrowheads="1"/>
          </p:cNvSpPr>
          <p:nvPr/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endParaRPr lang="en-US"/>
          </a:p>
        </p:txBody>
      </p:sp>
    </p:spTree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546" name="Rectangle 7"/>
          <p:cNvSpPr>
            <a:spLocks noGrp="1" noChangeArrowheads="1"/>
          </p:cNvSpPr>
          <p:nvPr>
            <p:ph type="sldNum" sz="quarter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defRPr/>
            </a:pPr>
            <a:fld id="{8CB6556D-593A-1E40-B603-D5830634B975}" type="slidenum">
              <a:rPr lang="en-GB" smtClean="0"/>
              <a:pPr>
                <a:defRPr/>
              </a:pPr>
              <a:t>177</a:t>
            </a:fld>
            <a:endParaRPr lang="en-GB" smtClean="0"/>
          </a:p>
        </p:txBody>
      </p:sp>
      <p:sp>
        <p:nvSpPr>
          <p:cNvPr id="364547" name="Text Box 1"/>
          <p:cNvSpPr txBox="1"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2160" tIns="46080" rIns="92160" bIns="46080"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r" eaLnBrk="1" hangingPunct="1">
              <a:buSzPct val="100000"/>
              <a:defRPr/>
            </a:pPr>
            <a:fld id="{75D733B1-FFC6-4948-9447-5CF4009C78A8}" type="slidenum">
              <a:rPr lang="en-GB" smtClean="0">
                <a:solidFill>
                  <a:srgbClr val="FFFFFF"/>
                </a:solidFill>
              </a:rPr>
              <a:pPr algn="r" eaLnBrk="1" hangingPunct="1">
                <a:buSzPct val="100000"/>
                <a:defRPr/>
              </a:pPr>
              <a:t>177</a:t>
            </a:fld>
            <a:endParaRPr lang="en-GB" smtClean="0">
              <a:solidFill>
                <a:srgbClr val="FFFFFF"/>
              </a:solidFill>
            </a:endParaRPr>
          </a:p>
        </p:txBody>
      </p:sp>
      <p:sp>
        <p:nvSpPr>
          <p:cNvPr id="364548" name="Text Box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7388"/>
            <a:ext cx="4568825" cy="3425825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64549" name="Text Box 3"/>
          <p:cNvSpPr txBox="1">
            <a:spLocks noChangeArrowheads="1"/>
          </p:cNvSpPr>
          <p:nvPr/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endParaRPr lang="en-US"/>
          </a:p>
        </p:txBody>
      </p:sp>
    </p:spTree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594" name="Rectangle 7"/>
          <p:cNvSpPr>
            <a:spLocks noGrp="1" noChangeArrowheads="1"/>
          </p:cNvSpPr>
          <p:nvPr>
            <p:ph type="sldNum" sz="quarter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defRPr/>
            </a:pPr>
            <a:fld id="{5DAE3DCC-0844-154D-865A-84A2D1DB2AC3}" type="slidenum">
              <a:rPr lang="en-GB" smtClean="0"/>
              <a:pPr>
                <a:defRPr/>
              </a:pPr>
              <a:t>178</a:t>
            </a:fld>
            <a:endParaRPr lang="en-GB" smtClean="0"/>
          </a:p>
        </p:txBody>
      </p:sp>
      <p:sp>
        <p:nvSpPr>
          <p:cNvPr id="366595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7388"/>
            <a:ext cx="4568825" cy="3425825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66596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42" name="Rectangle 7"/>
          <p:cNvSpPr>
            <a:spLocks noGrp="1" noChangeArrowheads="1"/>
          </p:cNvSpPr>
          <p:nvPr>
            <p:ph type="sldNum" sz="quarter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defRPr/>
            </a:pPr>
            <a:fld id="{D1B7ECC2-A8AD-7246-8076-35795A3054CB}" type="slidenum">
              <a:rPr lang="en-GB" smtClean="0"/>
              <a:pPr>
                <a:defRPr/>
              </a:pPr>
              <a:t>179</a:t>
            </a:fld>
            <a:endParaRPr lang="en-GB" smtClean="0"/>
          </a:p>
        </p:txBody>
      </p:sp>
      <p:sp>
        <p:nvSpPr>
          <p:cNvPr id="368643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7388"/>
            <a:ext cx="4568825" cy="3425825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68644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/>
          <p:cNvSpPr>
            <a:spLocks noGrp="1" noChangeArrowheads="1"/>
          </p:cNvSpPr>
          <p:nvPr>
            <p:ph type="sldNum" sz="quarter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defRPr/>
            </a:pPr>
            <a:fld id="{3EA933EA-54E4-A544-AF53-7C80DA6315D5}" type="slidenum">
              <a:rPr lang="en-GB" smtClean="0"/>
              <a:pPr>
                <a:defRPr/>
              </a:pPr>
              <a:t>18</a:t>
            </a:fld>
            <a:endParaRPr lang="en-GB" smtClean="0"/>
          </a:p>
        </p:txBody>
      </p:sp>
      <p:sp>
        <p:nvSpPr>
          <p:cNvPr id="38915" name="Text Box 1"/>
          <p:cNvSpPr txBox="1"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2160" tIns="46080" rIns="92160" bIns="46080"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r" eaLnBrk="1" hangingPunct="1">
              <a:buSzPct val="100000"/>
              <a:defRPr/>
            </a:pPr>
            <a:fld id="{F6907215-9774-744B-A2CE-B8847AF4EE64}" type="slidenum">
              <a:rPr lang="en-GB" smtClean="0">
                <a:solidFill>
                  <a:srgbClr val="FFFFFF"/>
                </a:solidFill>
              </a:rPr>
              <a:pPr algn="r" eaLnBrk="1" hangingPunct="1">
                <a:buSzPct val="100000"/>
                <a:defRPr/>
              </a:pPr>
              <a:t>18</a:t>
            </a:fld>
            <a:endParaRPr lang="en-GB" smtClean="0">
              <a:solidFill>
                <a:srgbClr val="FFFFFF"/>
              </a:solidFill>
            </a:endParaRPr>
          </a:p>
        </p:txBody>
      </p:sp>
      <p:sp>
        <p:nvSpPr>
          <p:cNvPr id="38916" name="Text Box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7388"/>
            <a:ext cx="4568825" cy="3425825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8917" name="Text Box 3"/>
          <p:cNvSpPr txBox="1">
            <a:spLocks noChangeArrowheads="1"/>
          </p:cNvSpPr>
          <p:nvPr/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endParaRPr lang="en-US"/>
          </a:p>
        </p:txBody>
      </p:sp>
    </p:spTree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690" name="Rectangle 7"/>
          <p:cNvSpPr>
            <a:spLocks noGrp="1" noChangeArrowheads="1"/>
          </p:cNvSpPr>
          <p:nvPr>
            <p:ph type="sldNum" sz="quarter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defRPr/>
            </a:pPr>
            <a:fld id="{819C3507-1AE5-3E49-92A3-4226E9D3DF12}" type="slidenum">
              <a:rPr lang="en-GB" smtClean="0"/>
              <a:pPr>
                <a:defRPr/>
              </a:pPr>
              <a:t>180</a:t>
            </a:fld>
            <a:endParaRPr lang="en-GB" smtClean="0"/>
          </a:p>
        </p:txBody>
      </p:sp>
      <p:sp>
        <p:nvSpPr>
          <p:cNvPr id="370691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7388"/>
            <a:ext cx="4568825" cy="3425825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70692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738" name="Rectangle 7"/>
          <p:cNvSpPr>
            <a:spLocks noGrp="1" noChangeArrowheads="1"/>
          </p:cNvSpPr>
          <p:nvPr>
            <p:ph type="sldNum" sz="quarter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defRPr/>
            </a:pPr>
            <a:fld id="{B4528EE5-388C-234E-92E9-DAE097B71757}" type="slidenum">
              <a:rPr lang="en-GB" smtClean="0"/>
              <a:pPr>
                <a:defRPr/>
              </a:pPr>
              <a:t>181</a:t>
            </a:fld>
            <a:endParaRPr lang="en-GB" smtClean="0"/>
          </a:p>
        </p:txBody>
      </p:sp>
      <p:sp>
        <p:nvSpPr>
          <p:cNvPr id="372739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7388"/>
            <a:ext cx="4568825" cy="3425825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72740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786" name="Rectangle 7"/>
          <p:cNvSpPr>
            <a:spLocks noGrp="1" noChangeArrowheads="1"/>
          </p:cNvSpPr>
          <p:nvPr>
            <p:ph type="sldNum" sz="quarter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defRPr/>
            </a:pPr>
            <a:fld id="{E1585DF9-27B2-D649-8921-ED4BCEEC1288}" type="slidenum">
              <a:rPr lang="en-GB" smtClean="0"/>
              <a:pPr>
                <a:defRPr/>
              </a:pPr>
              <a:t>182</a:t>
            </a:fld>
            <a:endParaRPr lang="en-GB" smtClean="0"/>
          </a:p>
        </p:txBody>
      </p:sp>
      <p:sp>
        <p:nvSpPr>
          <p:cNvPr id="374787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7388"/>
            <a:ext cx="4568825" cy="3425825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74788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834" name="Rectangle 7"/>
          <p:cNvSpPr>
            <a:spLocks noGrp="1" noChangeArrowheads="1"/>
          </p:cNvSpPr>
          <p:nvPr>
            <p:ph type="sldNum" sz="quarter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defRPr/>
            </a:pPr>
            <a:fld id="{B9AC001D-4F24-6445-8945-B84822A77296}" type="slidenum">
              <a:rPr lang="en-GB" smtClean="0"/>
              <a:pPr>
                <a:defRPr/>
              </a:pPr>
              <a:t>183</a:t>
            </a:fld>
            <a:endParaRPr lang="en-GB" smtClean="0"/>
          </a:p>
        </p:txBody>
      </p:sp>
      <p:sp>
        <p:nvSpPr>
          <p:cNvPr id="376835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7388"/>
            <a:ext cx="4568825" cy="3425825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76836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82" name="Rectangle 7"/>
          <p:cNvSpPr>
            <a:spLocks noGrp="1" noChangeArrowheads="1"/>
          </p:cNvSpPr>
          <p:nvPr>
            <p:ph type="sldNum" sz="quarter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defRPr/>
            </a:pPr>
            <a:fld id="{A8A4D5B1-9416-C548-8E06-EA4BBA4DE97C}" type="slidenum">
              <a:rPr lang="en-GB" smtClean="0"/>
              <a:pPr>
                <a:defRPr/>
              </a:pPr>
              <a:t>184</a:t>
            </a:fld>
            <a:endParaRPr lang="en-GB" smtClean="0"/>
          </a:p>
        </p:txBody>
      </p:sp>
      <p:sp>
        <p:nvSpPr>
          <p:cNvPr id="378883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7388"/>
            <a:ext cx="4568825" cy="3425825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78884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930" name="Rectangle 7"/>
          <p:cNvSpPr>
            <a:spLocks noGrp="1" noChangeArrowheads="1"/>
          </p:cNvSpPr>
          <p:nvPr>
            <p:ph type="sldNum" sz="quarter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defRPr/>
            </a:pPr>
            <a:fld id="{D21E2E59-3E43-3C4B-BABF-3AEDAD9429FE}" type="slidenum">
              <a:rPr lang="en-GB" smtClean="0"/>
              <a:pPr>
                <a:defRPr/>
              </a:pPr>
              <a:t>185</a:t>
            </a:fld>
            <a:endParaRPr lang="en-GB" smtClean="0"/>
          </a:p>
        </p:txBody>
      </p:sp>
      <p:sp>
        <p:nvSpPr>
          <p:cNvPr id="380931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7388"/>
            <a:ext cx="4568825" cy="3425825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80932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978" name="Rectangle 7"/>
          <p:cNvSpPr>
            <a:spLocks noGrp="1" noChangeArrowheads="1"/>
          </p:cNvSpPr>
          <p:nvPr>
            <p:ph type="sldNum" sz="quarter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defRPr/>
            </a:pPr>
            <a:fld id="{C55403E6-EC9C-1347-9D02-05FBF27D829C}" type="slidenum">
              <a:rPr lang="en-GB" smtClean="0"/>
              <a:pPr>
                <a:defRPr/>
              </a:pPr>
              <a:t>186</a:t>
            </a:fld>
            <a:endParaRPr lang="en-GB" smtClean="0"/>
          </a:p>
        </p:txBody>
      </p:sp>
      <p:sp>
        <p:nvSpPr>
          <p:cNvPr id="382979" name="Text Box 1"/>
          <p:cNvSpPr txBox="1"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2160" tIns="46080" rIns="92160" bIns="46080"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r" eaLnBrk="1" hangingPunct="1">
              <a:buSzPct val="100000"/>
              <a:defRPr/>
            </a:pPr>
            <a:fld id="{66C48580-71E2-8D45-88DD-A809087664FF}" type="slidenum">
              <a:rPr lang="en-GB" smtClean="0">
                <a:solidFill>
                  <a:srgbClr val="FFFFFF"/>
                </a:solidFill>
              </a:rPr>
              <a:pPr algn="r" eaLnBrk="1" hangingPunct="1">
                <a:buSzPct val="100000"/>
                <a:defRPr/>
              </a:pPr>
              <a:t>186</a:t>
            </a:fld>
            <a:endParaRPr lang="en-GB" smtClean="0">
              <a:solidFill>
                <a:srgbClr val="FFFFFF"/>
              </a:solidFill>
            </a:endParaRPr>
          </a:p>
        </p:txBody>
      </p:sp>
      <p:sp>
        <p:nvSpPr>
          <p:cNvPr id="382980" name="Text Box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7388"/>
            <a:ext cx="4568825" cy="3425825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82981" name="Text Box 3"/>
          <p:cNvSpPr txBox="1">
            <a:spLocks noChangeArrowheads="1"/>
          </p:cNvSpPr>
          <p:nvPr/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endParaRPr lang="en-US"/>
          </a:p>
        </p:txBody>
      </p:sp>
    </p:spTree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026" name="Rectangle 7"/>
          <p:cNvSpPr>
            <a:spLocks noGrp="1" noChangeArrowheads="1"/>
          </p:cNvSpPr>
          <p:nvPr>
            <p:ph type="sldNum" sz="quarter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defRPr/>
            </a:pPr>
            <a:fld id="{1862CB97-F29A-7F48-ABFB-2E01D9FC4EDB}" type="slidenum">
              <a:rPr lang="en-GB" smtClean="0"/>
              <a:pPr>
                <a:defRPr/>
              </a:pPr>
              <a:t>187</a:t>
            </a:fld>
            <a:endParaRPr lang="en-GB" smtClean="0"/>
          </a:p>
        </p:txBody>
      </p:sp>
      <p:sp>
        <p:nvSpPr>
          <p:cNvPr id="385027" name="Text Box 1"/>
          <p:cNvSpPr txBox="1"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2160" tIns="46080" rIns="92160" bIns="46080"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r" eaLnBrk="1" hangingPunct="1">
              <a:buSzPct val="100000"/>
              <a:defRPr/>
            </a:pPr>
            <a:fld id="{E0B187C0-1B3B-8042-805E-B66BB1262939}" type="slidenum">
              <a:rPr lang="en-GB" smtClean="0">
                <a:solidFill>
                  <a:srgbClr val="FFFFFF"/>
                </a:solidFill>
              </a:rPr>
              <a:pPr algn="r" eaLnBrk="1" hangingPunct="1">
                <a:buSzPct val="100000"/>
                <a:defRPr/>
              </a:pPr>
              <a:t>187</a:t>
            </a:fld>
            <a:endParaRPr lang="en-GB" smtClean="0">
              <a:solidFill>
                <a:srgbClr val="FFFFFF"/>
              </a:solidFill>
            </a:endParaRPr>
          </a:p>
        </p:txBody>
      </p:sp>
      <p:sp>
        <p:nvSpPr>
          <p:cNvPr id="385028" name="Text Box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7388"/>
            <a:ext cx="4568825" cy="3425825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85029" name="Text Box 3"/>
          <p:cNvSpPr txBox="1">
            <a:spLocks noChangeArrowheads="1"/>
          </p:cNvSpPr>
          <p:nvPr/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endParaRPr lang="en-US"/>
          </a:p>
        </p:txBody>
      </p:sp>
    </p:spTree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074" name="Rectangle 7"/>
          <p:cNvSpPr>
            <a:spLocks noGrp="1" noChangeArrowheads="1"/>
          </p:cNvSpPr>
          <p:nvPr>
            <p:ph type="sldNum" sz="quarter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defRPr/>
            </a:pPr>
            <a:fld id="{FAEC91A5-387D-1E45-AD84-4B2450520AB2}" type="slidenum">
              <a:rPr lang="en-GB" smtClean="0"/>
              <a:pPr>
                <a:defRPr/>
              </a:pPr>
              <a:t>188</a:t>
            </a:fld>
            <a:endParaRPr lang="en-GB" smtClean="0"/>
          </a:p>
        </p:txBody>
      </p:sp>
      <p:sp>
        <p:nvSpPr>
          <p:cNvPr id="387075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7388"/>
            <a:ext cx="4568825" cy="3425825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87076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22" name="Rectangle 7"/>
          <p:cNvSpPr>
            <a:spLocks noGrp="1" noChangeArrowheads="1"/>
          </p:cNvSpPr>
          <p:nvPr>
            <p:ph type="sldNum" sz="quarter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defRPr/>
            </a:pPr>
            <a:fld id="{454228A0-583B-274B-9E62-6A6A6C52B610}" type="slidenum">
              <a:rPr lang="en-GB" smtClean="0"/>
              <a:pPr>
                <a:defRPr/>
              </a:pPr>
              <a:t>189</a:t>
            </a:fld>
            <a:endParaRPr lang="en-GB" smtClean="0"/>
          </a:p>
        </p:txBody>
      </p:sp>
      <p:sp>
        <p:nvSpPr>
          <p:cNvPr id="389123" name="Text Box 1"/>
          <p:cNvSpPr txBox="1"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2160" tIns="46080" rIns="92160" bIns="46080"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r" eaLnBrk="1" hangingPunct="1">
              <a:buSzPct val="100000"/>
              <a:defRPr/>
            </a:pPr>
            <a:fld id="{BB9B0634-95AF-3247-A322-944BF357518F}" type="slidenum">
              <a:rPr lang="en-GB" smtClean="0">
                <a:solidFill>
                  <a:srgbClr val="FFFFFF"/>
                </a:solidFill>
              </a:rPr>
              <a:pPr algn="r" eaLnBrk="1" hangingPunct="1">
                <a:buSzPct val="100000"/>
                <a:defRPr/>
              </a:pPr>
              <a:t>189</a:t>
            </a:fld>
            <a:endParaRPr lang="en-GB" smtClean="0">
              <a:solidFill>
                <a:srgbClr val="FFFFFF"/>
              </a:solidFill>
            </a:endParaRPr>
          </a:p>
        </p:txBody>
      </p:sp>
      <p:sp>
        <p:nvSpPr>
          <p:cNvPr id="389124" name="Text Box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7388"/>
            <a:ext cx="4568825" cy="3425825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89125" name="Text Box 3"/>
          <p:cNvSpPr txBox="1">
            <a:spLocks noChangeArrowheads="1"/>
          </p:cNvSpPr>
          <p:nvPr/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defRPr/>
            </a:pPr>
            <a:fld id="{3964C37D-767F-4348-BD4A-081A8B193A2E}" type="slidenum">
              <a:rPr lang="en-GB" smtClean="0"/>
              <a:pPr>
                <a:defRPr/>
              </a:pPr>
              <a:t>19</a:t>
            </a:fld>
            <a:endParaRPr lang="en-GB" smtClean="0"/>
          </a:p>
        </p:txBody>
      </p:sp>
      <p:sp>
        <p:nvSpPr>
          <p:cNvPr id="40963" name="Text Box 1"/>
          <p:cNvSpPr txBox="1"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2160" tIns="46080" rIns="92160" bIns="46080"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r" eaLnBrk="1" hangingPunct="1">
              <a:buSzPct val="100000"/>
              <a:defRPr/>
            </a:pPr>
            <a:fld id="{4B607EE7-477F-3941-BBEF-A8640A2DC054}" type="slidenum">
              <a:rPr lang="en-GB" smtClean="0">
                <a:solidFill>
                  <a:srgbClr val="FFFFFF"/>
                </a:solidFill>
              </a:rPr>
              <a:pPr algn="r" eaLnBrk="1" hangingPunct="1">
                <a:buSzPct val="100000"/>
                <a:defRPr/>
              </a:pPr>
              <a:t>19</a:t>
            </a:fld>
            <a:endParaRPr lang="en-GB" smtClean="0">
              <a:solidFill>
                <a:srgbClr val="FFFFFF"/>
              </a:solidFill>
            </a:endParaRPr>
          </a:p>
        </p:txBody>
      </p:sp>
      <p:sp>
        <p:nvSpPr>
          <p:cNvPr id="40964" name="Text Box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7388"/>
            <a:ext cx="4568825" cy="3425825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0965" name="Text Box 3"/>
          <p:cNvSpPr txBox="1">
            <a:spLocks noChangeArrowheads="1"/>
          </p:cNvSpPr>
          <p:nvPr/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endParaRPr lang="en-US"/>
          </a:p>
        </p:txBody>
      </p:sp>
    </p:spTree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170" name="Rectangle 7"/>
          <p:cNvSpPr>
            <a:spLocks noGrp="1" noChangeArrowheads="1"/>
          </p:cNvSpPr>
          <p:nvPr>
            <p:ph type="sldNum" sz="quarter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defRPr/>
            </a:pPr>
            <a:fld id="{6EF8F09D-4DDE-5E4B-A643-1569A4ED1083}" type="slidenum">
              <a:rPr lang="en-GB" smtClean="0"/>
              <a:pPr>
                <a:defRPr/>
              </a:pPr>
              <a:t>190</a:t>
            </a:fld>
            <a:endParaRPr lang="en-GB" smtClean="0"/>
          </a:p>
        </p:txBody>
      </p:sp>
      <p:sp>
        <p:nvSpPr>
          <p:cNvPr id="391171" name="Text Box 1"/>
          <p:cNvSpPr txBox="1"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2160" tIns="46080" rIns="92160" bIns="46080"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r" eaLnBrk="1" hangingPunct="1">
              <a:buSzPct val="100000"/>
              <a:defRPr/>
            </a:pPr>
            <a:fld id="{DDBF1A38-C7F0-5B40-9B09-FB46685C06F8}" type="slidenum">
              <a:rPr lang="en-GB" smtClean="0">
                <a:solidFill>
                  <a:srgbClr val="FFFFFF"/>
                </a:solidFill>
              </a:rPr>
              <a:pPr algn="r" eaLnBrk="1" hangingPunct="1">
                <a:buSzPct val="100000"/>
                <a:defRPr/>
              </a:pPr>
              <a:t>190</a:t>
            </a:fld>
            <a:endParaRPr lang="en-GB" smtClean="0">
              <a:solidFill>
                <a:srgbClr val="FFFFFF"/>
              </a:solidFill>
            </a:endParaRPr>
          </a:p>
        </p:txBody>
      </p:sp>
      <p:sp>
        <p:nvSpPr>
          <p:cNvPr id="391172" name="Text Box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7388"/>
            <a:ext cx="4568825" cy="3425825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91173" name="Text Box 3"/>
          <p:cNvSpPr txBox="1">
            <a:spLocks noChangeArrowheads="1"/>
          </p:cNvSpPr>
          <p:nvPr/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endParaRPr lang="en-US"/>
          </a:p>
        </p:txBody>
      </p:sp>
    </p:spTree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218" name="Rectangle 7"/>
          <p:cNvSpPr>
            <a:spLocks noGrp="1" noChangeArrowheads="1"/>
          </p:cNvSpPr>
          <p:nvPr>
            <p:ph type="sldNum" sz="quarter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defRPr/>
            </a:pPr>
            <a:fld id="{201554A1-BF85-6E40-BAED-28BF7E49C279}" type="slidenum">
              <a:rPr lang="en-GB" smtClean="0"/>
              <a:pPr>
                <a:defRPr/>
              </a:pPr>
              <a:t>191</a:t>
            </a:fld>
            <a:endParaRPr lang="en-GB" smtClean="0"/>
          </a:p>
        </p:txBody>
      </p:sp>
      <p:sp>
        <p:nvSpPr>
          <p:cNvPr id="393219" name="Text Box 1"/>
          <p:cNvSpPr txBox="1"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2160" tIns="46080" rIns="92160" bIns="46080"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r" eaLnBrk="1" hangingPunct="1">
              <a:buSzPct val="100000"/>
              <a:defRPr/>
            </a:pPr>
            <a:fld id="{DA25B93F-5CAF-0247-8442-B378518F56E4}" type="slidenum">
              <a:rPr lang="en-GB" smtClean="0">
                <a:solidFill>
                  <a:srgbClr val="FFFFFF"/>
                </a:solidFill>
              </a:rPr>
              <a:pPr algn="r" eaLnBrk="1" hangingPunct="1">
                <a:buSzPct val="100000"/>
                <a:defRPr/>
              </a:pPr>
              <a:t>191</a:t>
            </a:fld>
            <a:endParaRPr lang="en-GB" smtClean="0">
              <a:solidFill>
                <a:srgbClr val="FFFFFF"/>
              </a:solidFill>
            </a:endParaRPr>
          </a:p>
        </p:txBody>
      </p:sp>
      <p:sp>
        <p:nvSpPr>
          <p:cNvPr id="393220" name="Text Box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7388"/>
            <a:ext cx="4568825" cy="3425825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93221" name="Text Box 3"/>
          <p:cNvSpPr txBox="1">
            <a:spLocks noChangeArrowheads="1"/>
          </p:cNvSpPr>
          <p:nvPr/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endParaRPr lang="en-US"/>
          </a:p>
        </p:txBody>
      </p:sp>
    </p:spTree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266" name="Rectangle 7"/>
          <p:cNvSpPr>
            <a:spLocks noGrp="1" noChangeArrowheads="1"/>
          </p:cNvSpPr>
          <p:nvPr>
            <p:ph type="sldNum" sz="quarter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defRPr/>
            </a:pPr>
            <a:fld id="{4B187BED-A474-264B-A3ED-2E306475845B}" type="slidenum">
              <a:rPr lang="en-GB" smtClean="0"/>
              <a:pPr>
                <a:defRPr/>
              </a:pPr>
              <a:t>192</a:t>
            </a:fld>
            <a:endParaRPr lang="en-GB" smtClean="0"/>
          </a:p>
        </p:txBody>
      </p:sp>
      <p:sp>
        <p:nvSpPr>
          <p:cNvPr id="395267" name="Text Box 1"/>
          <p:cNvSpPr txBox="1"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2160" tIns="46080" rIns="92160" bIns="46080"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r" eaLnBrk="1" hangingPunct="1">
              <a:buSzPct val="100000"/>
              <a:defRPr/>
            </a:pPr>
            <a:fld id="{52EFCC1C-7390-644F-BE13-EC242BDB2C94}" type="slidenum">
              <a:rPr lang="en-GB" smtClean="0">
                <a:solidFill>
                  <a:srgbClr val="FFFFFF"/>
                </a:solidFill>
              </a:rPr>
              <a:pPr algn="r" eaLnBrk="1" hangingPunct="1">
                <a:buSzPct val="100000"/>
                <a:defRPr/>
              </a:pPr>
              <a:t>192</a:t>
            </a:fld>
            <a:endParaRPr lang="en-GB" smtClean="0">
              <a:solidFill>
                <a:srgbClr val="FFFFFF"/>
              </a:solidFill>
            </a:endParaRPr>
          </a:p>
        </p:txBody>
      </p:sp>
      <p:sp>
        <p:nvSpPr>
          <p:cNvPr id="395268" name="Text Box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7388"/>
            <a:ext cx="4568825" cy="3425825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95269" name="Text Box 3"/>
          <p:cNvSpPr txBox="1">
            <a:spLocks noChangeArrowheads="1"/>
          </p:cNvSpPr>
          <p:nvPr/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endParaRPr lang="en-US"/>
          </a:p>
        </p:txBody>
      </p:sp>
    </p:spTree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314" name="Rectangle 7"/>
          <p:cNvSpPr>
            <a:spLocks noGrp="1" noChangeArrowheads="1"/>
          </p:cNvSpPr>
          <p:nvPr>
            <p:ph type="sldNum" sz="quarter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defRPr/>
            </a:pPr>
            <a:fld id="{A1DE1F08-FF2E-E743-96D4-AF4C7E09D04C}" type="slidenum">
              <a:rPr lang="en-GB" smtClean="0"/>
              <a:pPr>
                <a:defRPr/>
              </a:pPr>
              <a:t>193</a:t>
            </a:fld>
            <a:endParaRPr lang="en-GB" smtClean="0"/>
          </a:p>
        </p:txBody>
      </p:sp>
      <p:sp>
        <p:nvSpPr>
          <p:cNvPr id="397315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7388"/>
            <a:ext cx="4568825" cy="3425825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97316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62" name="Rectangle 7"/>
          <p:cNvSpPr>
            <a:spLocks noGrp="1" noChangeArrowheads="1"/>
          </p:cNvSpPr>
          <p:nvPr>
            <p:ph type="sldNum" sz="quarter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defRPr/>
            </a:pPr>
            <a:fld id="{5B9B370F-47E7-F544-84FE-816859A18356}" type="slidenum">
              <a:rPr lang="en-GB" smtClean="0"/>
              <a:pPr>
                <a:defRPr/>
              </a:pPr>
              <a:t>194</a:t>
            </a:fld>
            <a:endParaRPr lang="en-GB" smtClean="0"/>
          </a:p>
        </p:txBody>
      </p:sp>
      <p:sp>
        <p:nvSpPr>
          <p:cNvPr id="399363" name="Text Box 1"/>
          <p:cNvSpPr txBox="1"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2160" tIns="46080" rIns="92160" bIns="46080"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r" eaLnBrk="1" hangingPunct="1">
              <a:buSzPct val="100000"/>
              <a:defRPr/>
            </a:pPr>
            <a:fld id="{0741A189-7B57-414C-82AD-9137E75D2B1C}" type="slidenum">
              <a:rPr lang="en-GB" smtClean="0">
                <a:solidFill>
                  <a:srgbClr val="FFFFFF"/>
                </a:solidFill>
              </a:rPr>
              <a:pPr algn="r" eaLnBrk="1" hangingPunct="1">
                <a:buSzPct val="100000"/>
                <a:defRPr/>
              </a:pPr>
              <a:t>194</a:t>
            </a:fld>
            <a:endParaRPr lang="en-GB" smtClean="0">
              <a:solidFill>
                <a:srgbClr val="FFFFFF"/>
              </a:solidFill>
            </a:endParaRPr>
          </a:p>
        </p:txBody>
      </p:sp>
      <p:sp>
        <p:nvSpPr>
          <p:cNvPr id="399364" name="Text Box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7388"/>
            <a:ext cx="4568825" cy="3425825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99365" name="Text Box 3"/>
          <p:cNvSpPr txBox="1">
            <a:spLocks noChangeArrowheads="1"/>
          </p:cNvSpPr>
          <p:nvPr/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endParaRPr lang="en-US"/>
          </a:p>
        </p:txBody>
      </p:sp>
    </p:spTree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410" name="Rectangle 7"/>
          <p:cNvSpPr>
            <a:spLocks noGrp="1" noChangeArrowheads="1"/>
          </p:cNvSpPr>
          <p:nvPr>
            <p:ph type="sldNum" sz="quarter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defRPr/>
            </a:pPr>
            <a:fld id="{DA345881-9385-E048-AFA4-65E4DF2E7597}" type="slidenum">
              <a:rPr lang="en-GB" smtClean="0"/>
              <a:pPr>
                <a:defRPr/>
              </a:pPr>
              <a:t>195</a:t>
            </a:fld>
            <a:endParaRPr lang="en-GB" smtClean="0"/>
          </a:p>
        </p:txBody>
      </p:sp>
      <p:sp>
        <p:nvSpPr>
          <p:cNvPr id="401411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7388"/>
            <a:ext cx="4568825" cy="3425825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01412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458" name="Rectangle 7"/>
          <p:cNvSpPr>
            <a:spLocks noGrp="1" noChangeArrowheads="1"/>
          </p:cNvSpPr>
          <p:nvPr>
            <p:ph type="sldNum" sz="quarter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defRPr/>
            </a:pPr>
            <a:fld id="{B78E6EEB-C33E-B84F-89C3-8A95AE765CF3}" type="slidenum">
              <a:rPr lang="en-GB" smtClean="0"/>
              <a:pPr>
                <a:defRPr/>
              </a:pPr>
              <a:t>196</a:t>
            </a:fld>
            <a:endParaRPr lang="en-GB" smtClean="0"/>
          </a:p>
        </p:txBody>
      </p:sp>
      <p:sp>
        <p:nvSpPr>
          <p:cNvPr id="403459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7388"/>
            <a:ext cx="4568825" cy="3425825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03460" name="Text Box 2"/>
          <p:cNvSpPr txBox="1">
            <a:spLocks noChangeArrowheads="1"/>
          </p:cNvSpPr>
          <p:nvPr/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endParaRPr lang="en-US"/>
          </a:p>
        </p:txBody>
      </p:sp>
      <p:sp>
        <p:nvSpPr>
          <p:cNvPr id="403461" name="Text Box 3"/>
          <p:cNvSpPr txBox="1"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2160" tIns="46080" rIns="92160" bIns="46080"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r" eaLnBrk="1" hangingPunct="1">
              <a:buSzPct val="100000"/>
              <a:defRPr/>
            </a:pPr>
            <a:fld id="{EBC78206-9B37-F04A-8FC8-8A30A6C0DBD8}" type="slidenum">
              <a:rPr lang="en-GB" smtClean="0">
                <a:solidFill>
                  <a:srgbClr val="FFFFFF"/>
                </a:solidFill>
              </a:rPr>
              <a:pPr algn="r" eaLnBrk="1" hangingPunct="1">
                <a:buSzPct val="100000"/>
                <a:defRPr/>
              </a:pPr>
              <a:t>196</a:t>
            </a:fld>
            <a:endParaRPr lang="en-GB" smtClean="0">
              <a:solidFill>
                <a:srgbClr val="FFFFFF"/>
              </a:solidFill>
            </a:endParaRPr>
          </a:p>
        </p:txBody>
      </p:sp>
    </p:spTree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506" name="Rectangle 7"/>
          <p:cNvSpPr>
            <a:spLocks noGrp="1" noChangeArrowheads="1"/>
          </p:cNvSpPr>
          <p:nvPr>
            <p:ph type="sldNum" sz="quarter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defRPr/>
            </a:pPr>
            <a:fld id="{12A6B5B0-EE9A-A148-9A12-CFC596885097}" type="slidenum">
              <a:rPr lang="en-GB" smtClean="0"/>
              <a:pPr>
                <a:defRPr/>
              </a:pPr>
              <a:t>197</a:t>
            </a:fld>
            <a:endParaRPr lang="en-GB" smtClean="0"/>
          </a:p>
        </p:txBody>
      </p:sp>
      <p:sp>
        <p:nvSpPr>
          <p:cNvPr id="405507" name="Text Box 1"/>
          <p:cNvSpPr txBox="1"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2160" tIns="46080" rIns="92160" bIns="46080"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r" eaLnBrk="1" hangingPunct="1">
              <a:buSzPct val="100000"/>
              <a:defRPr/>
            </a:pPr>
            <a:fld id="{D94FDE17-9D2D-C245-94E8-B06821AB8107}" type="slidenum">
              <a:rPr lang="en-GB" smtClean="0">
                <a:solidFill>
                  <a:srgbClr val="FFFFFF"/>
                </a:solidFill>
              </a:rPr>
              <a:pPr algn="r" eaLnBrk="1" hangingPunct="1">
                <a:buSzPct val="100000"/>
                <a:defRPr/>
              </a:pPr>
              <a:t>197</a:t>
            </a:fld>
            <a:endParaRPr lang="en-GB" smtClean="0">
              <a:solidFill>
                <a:srgbClr val="FFFFFF"/>
              </a:solidFill>
            </a:endParaRPr>
          </a:p>
        </p:txBody>
      </p:sp>
      <p:sp>
        <p:nvSpPr>
          <p:cNvPr id="405508" name="Text Box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7388"/>
            <a:ext cx="4568825" cy="3425825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05509" name="Text Box 3"/>
          <p:cNvSpPr txBox="1">
            <a:spLocks noChangeArrowheads="1"/>
          </p:cNvSpPr>
          <p:nvPr/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endParaRPr lang="en-US"/>
          </a:p>
        </p:txBody>
      </p:sp>
    </p:spTree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554" name="Rectangle 7"/>
          <p:cNvSpPr>
            <a:spLocks noGrp="1" noChangeArrowheads="1"/>
          </p:cNvSpPr>
          <p:nvPr>
            <p:ph type="sldNum" sz="quarter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defRPr/>
            </a:pPr>
            <a:fld id="{EEF3E015-C966-7F48-BC77-57278676CE74}" type="slidenum">
              <a:rPr lang="en-GB" smtClean="0"/>
              <a:pPr>
                <a:defRPr/>
              </a:pPr>
              <a:t>198</a:t>
            </a:fld>
            <a:endParaRPr lang="en-GB" smtClean="0"/>
          </a:p>
        </p:txBody>
      </p:sp>
      <p:sp>
        <p:nvSpPr>
          <p:cNvPr id="407555" name="Text Box 1"/>
          <p:cNvSpPr txBox="1"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2160" tIns="46080" rIns="92160" bIns="46080"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r" eaLnBrk="1" hangingPunct="1">
              <a:buSzPct val="100000"/>
              <a:defRPr/>
            </a:pPr>
            <a:fld id="{64B72885-D0D5-FF4D-AE98-69891F819E86}" type="slidenum">
              <a:rPr lang="en-GB" smtClean="0">
                <a:solidFill>
                  <a:srgbClr val="FFFFFF"/>
                </a:solidFill>
              </a:rPr>
              <a:pPr algn="r" eaLnBrk="1" hangingPunct="1">
                <a:buSzPct val="100000"/>
                <a:defRPr/>
              </a:pPr>
              <a:t>198</a:t>
            </a:fld>
            <a:endParaRPr lang="en-GB" smtClean="0">
              <a:solidFill>
                <a:srgbClr val="FFFFFF"/>
              </a:solidFill>
            </a:endParaRPr>
          </a:p>
        </p:txBody>
      </p:sp>
      <p:sp>
        <p:nvSpPr>
          <p:cNvPr id="407556" name="Text Box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7388"/>
            <a:ext cx="4568825" cy="3425825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07557" name="Text Box 3"/>
          <p:cNvSpPr txBox="1">
            <a:spLocks noChangeArrowheads="1"/>
          </p:cNvSpPr>
          <p:nvPr/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endParaRPr lang="en-US"/>
          </a:p>
        </p:txBody>
      </p:sp>
    </p:spTree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02" name="Rectangle 7"/>
          <p:cNvSpPr>
            <a:spLocks noGrp="1" noChangeArrowheads="1"/>
          </p:cNvSpPr>
          <p:nvPr>
            <p:ph type="sldNum" sz="quarter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defRPr/>
            </a:pPr>
            <a:fld id="{3DA11C7D-BE17-2F41-95F7-8A79D95C8714}" type="slidenum">
              <a:rPr lang="en-GB" smtClean="0"/>
              <a:pPr>
                <a:defRPr/>
              </a:pPr>
              <a:t>199</a:t>
            </a:fld>
            <a:endParaRPr lang="en-GB" smtClean="0"/>
          </a:p>
        </p:txBody>
      </p:sp>
      <p:sp>
        <p:nvSpPr>
          <p:cNvPr id="409603" name="Text Box 1"/>
          <p:cNvSpPr txBox="1"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2160" tIns="46080" rIns="92160" bIns="46080"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r" eaLnBrk="1" hangingPunct="1">
              <a:buSzPct val="100000"/>
              <a:defRPr/>
            </a:pPr>
            <a:fld id="{11BF91A9-BB0B-F440-8ABE-ACFA89CA0FCF}" type="slidenum">
              <a:rPr lang="en-GB" smtClean="0">
                <a:solidFill>
                  <a:srgbClr val="FFFFFF"/>
                </a:solidFill>
              </a:rPr>
              <a:pPr algn="r" eaLnBrk="1" hangingPunct="1">
                <a:buSzPct val="100000"/>
                <a:defRPr/>
              </a:pPr>
              <a:t>199</a:t>
            </a:fld>
            <a:endParaRPr lang="en-GB" smtClean="0">
              <a:solidFill>
                <a:srgbClr val="FFFFFF"/>
              </a:solidFill>
            </a:endParaRPr>
          </a:p>
        </p:txBody>
      </p:sp>
      <p:sp>
        <p:nvSpPr>
          <p:cNvPr id="409604" name="Text Box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7388"/>
            <a:ext cx="4568825" cy="3425825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09605" name="Text Box 3"/>
          <p:cNvSpPr txBox="1">
            <a:spLocks noChangeArrowheads="1"/>
          </p:cNvSpPr>
          <p:nvPr/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/>
          <p:cNvSpPr>
            <a:spLocks noGrp="1" noChangeArrowheads="1"/>
          </p:cNvSpPr>
          <p:nvPr>
            <p:ph type="sldNum" sz="quarter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defRPr/>
            </a:pPr>
            <a:fld id="{F7C9730B-4E39-3B4F-9203-6B8781CC262C}" type="slidenum">
              <a:rPr lang="en-GB" smtClean="0"/>
              <a:pPr>
                <a:defRPr/>
              </a:pPr>
              <a:t>2</a:t>
            </a:fld>
            <a:endParaRPr lang="en-GB" smtClean="0"/>
          </a:p>
        </p:txBody>
      </p:sp>
      <p:sp>
        <p:nvSpPr>
          <p:cNvPr id="6147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7388"/>
            <a:ext cx="4568825" cy="3425825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148" name="Text Box 2"/>
          <p:cNvSpPr txBox="1">
            <a:spLocks noChangeArrowheads="1"/>
          </p:cNvSpPr>
          <p:nvPr/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endParaRPr lang="en-US"/>
          </a:p>
        </p:txBody>
      </p:sp>
      <p:sp>
        <p:nvSpPr>
          <p:cNvPr id="6149" name="Text Box 3"/>
          <p:cNvSpPr txBox="1"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2160" tIns="46080" rIns="92160" bIns="46080"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r" eaLnBrk="1" hangingPunct="1">
              <a:buSzPct val="100000"/>
              <a:defRPr/>
            </a:pPr>
            <a:fld id="{E57D6F3F-FC03-1546-ABE7-A45A09CEAD27}" type="slidenum">
              <a:rPr lang="en-GB" smtClean="0">
                <a:solidFill>
                  <a:srgbClr val="FFFFFF"/>
                </a:solidFill>
              </a:rPr>
              <a:pPr algn="r" eaLnBrk="1" hangingPunct="1">
                <a:buSzPct val="100000"/>
                <a:defRPr/>
              </a:pPr>
              <a:t>2</a:t>
            </a:fld>
            <a:endParaRPr lang="en-GB" smtClean="0">
              <a:solidFill>
                <a:srgbClr val="FFFFFF"/>
              </a:solidFill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defRPr/>
            </a:pPr>
            <a:fld id="{79EEA303-DBAA-784C-B78A-FEA7B609693F}" type="slidenum">
              <a:rPr lang="en-GB" smtClean="0"/>
              <a:pPr>
                <a:defRPr/>
              </a:pPr>
              <a:t>20</a:t>
            </a:fld>
            <a:endParaRPr lang="en-GB" smtClean="0"/>
          </a:p>
        </p:txBody>
      </p:sp>
      <p:sp>
        <p:nvSpPr>
          <p:cNvPr id="43011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7388"/>
            <a:ext cx="4568825" cy="3425825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3012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650" name="Rectangle 7"/>
          <p:cNvSpPr>
            <a:spLocks noGrp="1" noChangeArrowheads="1"/>
          </p:cNvSpPr>
          <p:nvPr>
            <p:ph type="sldNum" sz="quarter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defRPr/>
            </a:pPr>
            <a:fld id="{4845EDD7-538F-EA4E-8F89-82510408F8F8}" type="slidenum">
              <a:rPr lang="en-GB" smtClean="0"/>
              <a:pPr>
                <a:defRPr/>
              </a:pPr>
              <a:t>200</a:t>
            </a:fld>
            <a:endParaRPr lang="en-GB" smtClean="0"/>
          </a:p>
        </p:txBody>
      </p:sp>
      <p:sp>
        <p:nvSpPr>
          <p:cNvPr id="411651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7388"/>
            <a:ext cx="4568825" cy="3425825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11652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698" name="Rectangle 7"/>
          <p:cNvSpPr>
            <a:spLocks noGrp="1" noChangeArrowheads="1"/>
          </p:cNvSpPr>
          <p:nvPr>
            <p:ph type="sldNum" sz="quarter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defRPr/>
            </a:pPr>
            <a:fld id="{A97AC365-45FD-2240-A765-59832F8B4A83}" type="slidenum">
              <a:rPr lang="en-GB" smtClean="0"/>
              <a:pPr>
                <a:defRPr/>
              </a:pPr>
              <a:t>201</a:t>
            </a:fld>
            <a:endParaRPr lang="en-GB" smtClean="0"/>
          </a:p>
        </p:txBody>
      </p:sp>
      <p:sp>
        <p:nvSpPr>
          <p:cNvPr id="413699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7388"/>
            <a:ext cx="4568825" cy="3425825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13700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746" name="Rectangle 7"/>
          <p:cNvSpPr>
            <a:spLocks noGrp="1" noChangeArrowheads="1"/>
          </p:cNvSpPr>
          <p:nvPr>
            <p:ph type="sldNum" sz="quarter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defRPr/>
            </a:pPr>
            <a:fld id="{D282DC58-A9CB-0E4F-A5A9-18E013B3FF17}" type="slidenum">
              <a:rPr lang="en-GB" smtClean="0"/>
              <a:pPr>
                <a:defRPr/>
              </a:pPr>
              <a:t>202</a:t>
            </a:fld>
            <a:endParaRPr lang="en-GB" smtClean="0"/>
          </a:p>
        </p:txBody>
      </p:sp>
      <p:sp>
        <p:nvSpPr>
          <p:cNvPr id="415747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7388"/>
            <a:ext cx="4568825" cy="3425825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15748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794" name="Rectangle 7"/>
          <p:cNvSpPr>
            <a:spLocks noGrp="1" noChangeArrowheads="1"/>
          </p:cNvSpPr>
          <p:nvPr>
            <p:ph type="sldNum" sz="quarter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defRPr/>
            </a:pPr>
            <a:fld id="{2FE97B32-B400-804B-AB15-F09D29B0FAEE}" type="slidenum">
              <a:rPr lang="en-GB" smtClean="0"/>
              <a:pPr>
                <a:defRPr/>
              </a:pPr>
              <a:t>203</a:t>
            </a:fld>
            <a:endParaRPr lang="en-GB" smtClean="0"/>
          </a:p>
        </p:txBody>
      </p:sp>
      <p:sp>
        <p:nvSpPr>
          <p:cNvPr id="417795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7388"/>
            <a:ext cx="4568825" cy="3425825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17796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42" name="Rectangle 7"/>
          <p:cNvSpPr>
            <a:spLocks noGrp="1" noChangeArrowheads="1"/>
          </p:cNvSpPr>
          <p:nvPr>
            <p:ph type="sldNum" sz="quarter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defRPr/>
            </a:pPr>
            <a:fld id="{B4D0404C-F490-D347-95DB-7556B212AE46}" type="slidenum">
              <a:rPr lang="en-GB" smtClean="0"/>
              <a:pPr>
                <a:defRPr/>
              </a:pPr>
              <a:t>204</a:t>
            </a:fld>
            <a:endParaRPr lang="en-GB" smtClean="0"/>
          </a:p>
        </p:txBody>
      </p:sp>
      <p:sp>
        <p:nvSpPr>
          <p:cNvPr id="419843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7388"/>
            <a:ext cx="4568825" cy="3425825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19844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890" name="Rectangle 7"/>
          <p:cNvSpPr>
            <a:spLocks noGrp="1" noChangeArrowheads="1"/>
          </p:cNvSpPr>
          <p:nvPr>
            <p:ph type="sldNum" sz="quarter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defRPr/>
            </a:pPr>
            <a:fld id="{FEB30B6D-65C7-B644-B4FC-CA465E3A4348}" type="slidenum">
              <a:rPr lang="en-GB" smtClean="0"/>
              <a:pPr>
                <a:defRPr/>
              </a:pPr>
              <a:t>205</a:t>
            </a:fld>
            <a:endParaRPr lang="en-GB" smtClean="0"/>
          </a:p>
        </p:txBody>
      </p:sp>
      <p:sp>
        <p:nvSpPr>
          <p:cNvPr id="421891" name="Text Box 1"/>
          <p:cNvSpPr txBox="1"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2160" tIns="46080" rIns="92160" bIns="46080"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r" eaLnBrk="1" hangingPunct="1">
              <a:buSzPct val="100000"/>
              <a:defRPr/>
            </a:pPr>
            <a:fld id="{5815E279-AE72-854B-99AE-1690F9004F4D}" type="slidenum">
              <a:rPr lang="en-GB" smtClean="0">
                <a:solidFill>
                  <a:srgbClr val="FFFFFF"/>
                </a:solidFill>
              </a:rPr>
              <a:pPr algn="r" eaLnBrk="1" hangingPunct="1">
                <a:buSzPct val="100000"/>
                <a:defRPr/>
              </a:pPr>
              <a:t>205</a:t>
            </a:fld>
            <a:endParaRPr lang="en-GB" smtClean="0">
              <a:solidFill>
                <a:srgbClr val="FFFFFF"/>
              </a:solidFill>
            </a:endParaRPr>
          </a:p>
        </p:txBody>
      </p:sp>
      <p:sp>
        <p:nvSpPr>
          <p:cNvPr id="421892" name="Text Box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7388"/>
            <a:ext cx="4568825" cy="3425825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21893" name="Text Box 3"/>
          <p:cNvSpPr txBox="1">
            <a:spLocks noChangeArrowheads="1"/>
          </p:cNvSpPr>
          <p:nvPr/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endParaRPr lang="en-US"/>
          </a:p>
        </p:txBody>
      </p:sp>
    </p:spTree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938" name="Rectangle 7"/>
          <p:cNvSpPr>
            <a:spLocks noGrp="1" noChangeArrowheads="1"/>
          </p:cNvSpPr>
          <p:nvPr>
            <p:ph type="sldNum" sz="quarter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defRPr/>
            </a:pPr>
            <a:fld id="{3BAEC586-9FF0-6642-B4B0-3DA1829C47D0}" type="slidenum">
              <a:rPr lang="en-GB" smtClean="0"/>
              <a:pPr>
                <a:defRPr/>
              </a:pPr>
              <a:t>206</a:t>
            </a:fld>
            <a:endParaRPr lang="en-GB" smtClean="0"/>
          </a:p>
        </p:txBody>
      </p:sp>
      <p:sp>
        <p:nvSpPr>
          <p:cNvPr id="423939" name="Text Box 1"/>
          <p:cNvSpPr txBox="1"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2160" tIns="46080" rIns="92160" bIns="46080"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r" eaLnBrk="1" hangingPunct="1">
              <a:buSzPct val="100000"/>
              <a:defRPr/>
            </a:pPr>
            <a:fld id="{0541D240-5642-E542-AF02-D31E8142E8D5}" type="slidenum">
              <a:rPr lang="en-GB" smtClean="0">
                <a:solidFill>
                  <a:srgbClr val="FFFFFF"/>
                </a:solidFill>
              </a:rPr>
              <a:pPr algn="r" eaLnBrk="1" hangingPunct="1">
                <a:buSzPct val="100000"/>
                <a:defRPr/>
              </a:pPr>
              <a:t>206</a:t>
            </a:fld>
            <a:endParaRPr lang="en-GB" smtClean="0">
              <a:solidFill>
                <a:srgbClr val="FFFFFF"/>
              </a:solidFill>
            </a:endParaRPr>
          </a:p>
        </p:txBody>
      </p:sp>
      <p:sp>
        <p:nvSpPr>
          <p:cNvPr id="423940" name="Text Box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7388"/>
            <a:ext cx="4568825" cy="3425825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23941" name="Text Box 3"/>
          <p:cNvSpPr txBox="1">
            <a:spLocks noChangeArrowheads="1"/>
          </p:cNvSpPr>
          <p:nvPr/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endParaRPr lang="en-US"/>
          </a:p>
        </p:txBody>
      </p:sp>
    </p:spTree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986" name="Rectangle 7"/>
          <p:cNvSpPr>
            <a:spLocks noGrp="1" noChangeArrowheads="1"/>
          </p:cNvSpPr>
          <p:nvPr>
            <p:ph type="sldNum" sz="quarter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defRPr/>
            </a:pPr>
            <a:fld id="{2489DC90-535E-FC44-97AD-F02847781D42}" type="slidenum">
              <a:rPr lang="en-GB" smtClean="0"/>
              <a:pPr>
                <a:defRPr/>
              </a:pPr>
              <a:t>207</a:t>
            </a:fld>
            <a:endParaRPr lang="en-GB" smtClean="0"/>
          </a:p>
        </p:txBody>
      </p:sp>
      <p:sp>
        <p:nvSpPr>
          <p:cNvPr id="425987" name="Text Box 1"/>
          <p:cNvSpPr txBox="1"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2160" tIns="46080" rIns="92160" bIns="46080"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r" eaLnBrk="1" hangingPunct="1">
              <a:buSzPct val="100000"/>
              <a:defRPr/>
            </a:pPr>
            <a:fld id="{75B7D5E8-3D56-4D43-81C1-2708FC980B7D}" type="slidenum">
              <a:rPr lang="en-GB" smtClean="0">
                <a:solidFill>
                  <a:srgbClr val="FFFFFF"/>
                </a:solidFill>
              </a:rPr>
              <a:pPr algn="r" eaLnBrk="1" hangingPunct="1">
                <a:buSzPct val="100000"/>
                <a:defRPr/>
              </a:pPr>
              <a:t>207</a:t>
            </a:fld>
            <a:endParaRPr lang="en-GB" smtClean="0">
              <a:solidFill>
                <a:srgbClr val="FFFFFF"/>
              </a:solidFill>
            </a:endParaRPr>
          </a:p>
        </p:txBody>
      </p:sp>
      <p:sp>
        <p:nvSpPr>
          <p:cNvPr id="425988" name="Text Box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7388"/>
            <a:ext cx="4568825" cy="3425825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25989" name="Text Box 3"/>
          <p:cNvSpPr txBox="1">
            <a:spLocks noChangeArrowheads="1"/>
          </p:cNvSpPr>
          <p:nvPr/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endParaRPr lang="en-US"/>
          </a:p>
        </p:txBody>
      </p:sp>
    </p:spTree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034" name="Rectangle 7"/>
          <p:cNvSpPr>
            <a:spLocks noGrp="1" noChangeArrowheads="1"/>
          </p:cNvSpPr>
          <p:nvPr>
            <p:ph type="sldNum" sz="quarter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defRPr/>
            </a:pPr>
            <a:fld id="{2A6AB805-4043-3B49-88B0-E6AF8AC9F150}" type="slidenum">
              <a:rPr lang="en-GB" smtClean="0"/>
              <a:pPr>
                <a:defRPr/>
              </a:pPr>
              <a:t>208</a:t>
            </a:fld>
            <a:endParaRPr lang="en-GB" smtClean="0"/>
          </a:p>
        </p:txBody>
      </p:sp>
      <p:sp>
        <p:nvSpPr>
          <p:cNvPr id="428035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7388"/>
            <a:ext cx="4568825" cy="3425825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28036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2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82" name="Rectangle 7"/>
          <p:cNvSpPr>
            <a:spLocks noGrp="1" noChangeArrowheads="1"/>
          </p:cNvSpPr>
          <p:nvPr>
            <p:ph type="sldNum" sz="quarter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defRPr/>
            </a:pPr>
            <a:fld id="{23C2A227-4D90-874B-87B3-C55FDAB0AE3D}" type="slidenum">
              <a:rPr lang="en-GB" smtClean="0"/>
              <a:pPr>
                <a:defRPr/>
              </a:pPr>
              <a:t>209</a:t>
            </a:fld>
            <a:endParaRPr lang="en-GB" smtClean="0"/>
          </a:p>
        </p:txBody>
      </p:sp>
      <p:sp>
        <p:nvSpPr>
          <p:cNvPr id="430083" name="Text Box 1"/>
          <p:cNvSpPr txBox="1"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2160" tIns="46080" rIns="92160" bIns="46080"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r" eaLnBrk="1" hangingPunct="1">
              <a:buSzPct val="100000"/>
              <a:defRPr/>
            </a:pPr>
            <a:fld id="{70A0BFD2-E77C-9D42-8CA3-8F5033218E3E}" type="slidenum">
              <a:rPr lang="en-GB" smtClean="0">
                <a:solidFill>
                  <a:srgbClr val="FFFFFF"/>
                </a:solidFill>
              </a:rPr>
              <a:pPr algn="r" eaLnBrk="1" hangingPunct="1">
                <a:buSzPct val="100000"/>
                <a:defRPr/>
              </a:pPr>
              <a:t>209</a:t>
            </a:fld>
            <a:endParaRPr lang="en-GB" smtClean="0">
              <a:solidFill>
                <a:srgbClr val="FFFFFF"/>
              </a:solidFill>
            </a:endParaRPr>
          </a:p>
        </p:txBody>
      </p:sp>
      <p:sp>
        <p:nvSpPr>
          <p:cNvPr id="430084" name="Text Box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7388"/>
            <a:ext cx="4568825" cy="3425825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30085" name="Text Box 3"/>
          <p:cNvSpPr txBox="1">
            <a:spLocks noChangeArrowheads="1"/>
          </p:cNvSpPr>
          <p:nvPr/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/>
          <p:cNvSpPr>
            <a:spLocks noGrp="1" noChangeArrowheads="1"/>
          </p:cNvSpPr>
          <p:nvPr>
            <p:ph type="sldNum" sz="quarter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defRPr/>
            </a:pPr>
            <a:fld id="{1D3FC2F9-EEA4-054A-BD99-87E94B590C70}" type="slidenum">
              <a:rPr lang="en-GB" smtClean="0"/>
              <a:pPr>
                <a:defRPr/>
              </a:pPr>
              <a:t>21</a:t>
            </a:fld>
            <a:endParaRPr lang="en-GB" smtClean="0"/>
          </a:p>
        </p:txBody>
      </p:sp>
      <p:sp>
        <p:nvSpPr>
          <p:cNvPr id="45059" name="Text Box 1"/>
          <p:cNvSpPr txBox="1"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2160" tIns="46080" rIns="92160" bIns="46080"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r" eaLnBrk="1" hangingPunct="1">
              <a:buSzPct val="100000"/>
              <a:defRPr/>
            </a:pPr>
            <a:fld id="{3A13E01C-8203-6343-8264-799775775954}" type="slidenum">
              <a:rPr lang="en-GB" smtClean="0">
                <a:solidFill>
                  <a:srgbClr val="FFFFFF"/>
                </a:solidFill>
              </a:rPr>
              <a:pPr algn="r" eaLnBrk="1" hangingPunct="1">
                <a:buSzPct val="100000"/>
                <a:defRPr/>
              </a:pPr>
              <a:t>21</a:t>
            </a:fld>
            <a:endParaRPr lang="en-GB" smtClean="0">
              <a:solidFill>
                <a:srgbClr val="FFFFFF"/>
              </a:solidFill>
            </a:endParaRPr>
          </a:p>
        </p:txBody>
      </p:sp>
      <p:sp>
        <p:nvSpPr>
          <p:cNvPr id="45060" name="Text Box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7388"/>
            <a:ext cx="4568825" cy="3425825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5061" name="Text Box 3"/>
          <p:cNvSpPr txBox="1">
            <a:spLocks noChangeArrowheads="1"/>
          </p:cNvSpPr>
          <p:nvPr/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endParaRPr lang="en-US"/>
          </a:p>
        </p:txBody>
      </p:sp>
    </p:spTree>
  </p:cSld>
  <p:clrMapOvr>
    <a:masterClrMapping/>
  </p:clrMapOvr>
</p:notes>
</file>

<file path=ppt/notesSlides/notesSlide2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130" name="Rectangle 7"/>
          <p:cNvSpPr>
            <a:spLocks noGrp="1" noChangeArrowheads="1"/>
          </p:cNvSpPr>
          <p:nvPr>
            <p:ph type="sldNum" sz="quarter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defRPr/>
            </a:pPr>
            <a:fld id="{50023A83-E32A-504B-878B-9916E48E7192}" type="slidenum">
              <a:rPr lang="en-GB" smtClean="0"/>
              <a:pPr>
                <a:defRPr/>
              </a:pPr>
              <a:t>210</a:t>
            </a:fld>
            <a:endParaRPr lang="en-GB" smtClean="0"/>
          </a:p>
        </p:txBody>
      </p:sp>
      <p:sp>
        <p:nvSpPr>
          <p:cNvPr id="432131" name="Text Box 1"/>
          <p:cNvSpPr txBox="1"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2160" tIns="46080" rIns="92160" bIns="46080"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r" eaLnBrk="1" hangingPunct="1">
              <a:buSzPct val="100000"/>
              <a:defRPr/>
            </a:pPr>
            <a:fld id="{65E6F4E4-870A-7248-87B4-8E248128D89F}" type="slidenum">
              <a:rPr lang="en-GB" smtClean="0">
                <a:solidFill>
                  <a:srgbClr val="FFFFFF"/>
                </a:solidFill>
              </a:rPr>
              <a:pPr algn="r" eaLnBrk="1" hangingPunct="1">
                <a:buSzPct val="100000"/>
                <a:defRPr/>
              </a:pPr>
              <a:t>210</a:t>
            </a:fld>
            <a:endParaRPr lang="en-GB" smtClean="0">
              <a:solidFill>
                <a:srgbClr val="FFFFFF"/>
              </a:solidFill>
            </a:endParaRPr>
          </a:p>
        </p:txBody>
      </p:sp>
      <p:sp>
        <p:nvSpPr>
          <p:cNvPr id="432132" name="Text Box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7388"/>
            <a:ext cx="4568825" cy="3425825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32133" name="Text Box 3"/>
          <p:cNvSpPr txBox="1">
            <a:spLocks noChangeArrowheads="1"/>
          </p:cNvSpPr>
          <p:nvPr/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endParaRPr lang="en-US"/>
          </a:p>
        </p:txBody>
      </p:sp>
    </p:spTree>
  </p:cSld>
  <p:clrMapOvr>
    <a:masterClrMapping/>
  </p:clrMapOvr>
</p:notes>
</file>

<file path=ppt/notesSlides/notesSlide2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178" name="Rectangle 7"/>
          <p:cNvSpPr>
            <a:spLocks noGrp="1" noChangeArrowheads="1"/>
          </p:cNvSpPr>
          <p:nvPr>
            <p:ph type="sldNum" sz="quarter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defRPr/>
            </a:pPr>
            <a:fld id="{1C5F1AEB-A2B1-F749-98BB-4A1C3E6EF869}" type="slidenum">
              <a:rPr lang="en-GB" smtClean="0"/>
              <a:pPr>
                <a:defRPr/>
              </a:pPr>
              <a:t>211</a:t>
            </a:fld>
            <a:endParaRPr lang="en-GB" smtClean="0"/>
          </a:p>
        </p:txBody>
      </p:sp>
      <p:sp>
        <p:nvSpPr>
          <p:cNvPr id="434179" name="Text Box 1"/>
          <p:cNvSpPr txBox="1"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2160" tIns="46080" rIns="92160" bIns="46080"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r" eaLnBrk="1" hangingPunct="1">
              <a:buSzPct val="100000"/>
              <a:defRPr/>
            </a:pPr>
            <a:fld id="{8737EB2B-41CD-2A47-9DC5-C1CCD198D1C8}" type="slidenum">
              <a:rPr lang="en-GB" smtClean="0">
                <a:solidFill>
                  <a:srgbClr val="FFFFFF"/>
                </a:solidFill>
              </a:rPr>
              <a:pPr algn="r" eaLnBrk="1" hangingPunct="1">
                <a:buSzPct val="100000"/>
                <a:defRPr/>
              </a:pPr>
              <a:t>211</a:t>
            </a:fld>
            <a:endParaRPr lang="en-GB" smtClean="0">
              <a:solidFill>
                <a:srgbClr val="FFFFFF"/>
              </a:solidFill>
            </a:endParaRPr>
          </a:p>
        </p:txBody>
      </p:sp>
      <p:sp>
        <p:nvSpPr>
          <p:cNvPr id="434180" name="Text Box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7388"/>
            <a:ext cx="4568825" cy="3425825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34181" name="Text Box 3"/>
          <p:cNvSpPr txBox="1">
            <a:spLocks noChangeArrowheads="1"/>
          </p:cNvSpPr>
          <p:nvPr/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endParaRPr lang="en-US"/>
          </a:p>
        </p:txBody>
      </p:sp>
    </p:spTree>
  </p:cSld>
  <p:clrMapOvr>
    <a:masterClrMapping/>
  </p:clrMapOvr>
</p:notes>
</file>

<file path=ppt/notesSlides/notesSlide2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226" name="Rectangle 7"/>
          <p:cNvSpPr>
            <a:spLocks noGrp="1" noChangeArrowheads="1"/>
          </p:cNvSpPr>
          <p:nvPr>
            <p:ph type="sldNum" sz="quarter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defRPr/>
            </a:pPr>
            <a:fld id="{1461EECC-4FB0-834B-BE0E-ABD2C2789C57}" type="slidenum">
              <a:rPr lang="en-GB" smtClean="0"/>
              <a:pPr>
                <a:defRPr/>
              </a:pPr>
              <a:t>212</a:t>
            </a:fld>
            <a:endParaRPr lang="en-GB" smtClean="0"/>
          </a:p>
        </p:txBody>
      </p:sp>
      <p:sp>
        <p:nvSpPr>
          <p:cNvPr id="436227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7388"/>
            <a:ext cx="4568825" cy="3425825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36228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2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274" name="Rectangle 7"/>
          <p:cNvSpPr>
            <a:spLocks noGrp="1" noChangeArrowheads="1"/>
          </p:cNvSpPr>
          <p:nvPr>
            <p:ph type="sldNum" sz="quarter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defRPr/>
            </a:pPr>
            <a:fld id="{941D2E78-33A6-AB4B-BBDC-4B3B8BCF4989}" type="slidenum">
              <a:rPr lang="en-GB" smtClean="0"/>
              <a:pPr>
                <a:defRPr/>
              </a:pPr>
              <a:t>213</a:t>
            </a:fld>
            <a:endParaRPr lang="en-GB" smtClean="0"/>
          </a:p>
        </p:txBody>
      </p:sp>
      <p:sp>
        <p:nvSpPr>
          <p:cNvPr id="438275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7388"/>
            <a:ext cx="4568825" cy="3425825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38276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2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22" name="Rectangle 7"/>
          <p:cNvSpPr>
            <a:spLocks noGrp="1" noChangeArrowheads="1"/>
          </p:cNvSpPr>
          <p:nvPr>
            <p:ph type="sldNum" sz="quarter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defRPr/>
            </a:pPr>
            <a:fld id="{0323BB08-FC8A-4946-874E-69F9CB149DE5}" type="slidenum">
              <a:rPr lang="en-GB" smtClean="0"/>
              <a:pPr>
                <a:defRPr/>
              </a:pPr>
              <a:t>214</a:t>
            </a:fld>
            <a:endParaRPr lang="en-GB" smtClean="0"/>
          </a:p>
        </p:txBody>
      </p:sp>
      <p:sp>
        <p:nvSpPr>
          <p:cNvPr id="440323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7388"/>
            <a:ext cx="4568825" cy="3425825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40324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2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370" name="Rectangle 7"/>
          <p:cNvSpPr>
            <a:spLocks noGrp="1" noChangeArrowheads="1"/>
          </p:cNvSpPr>
          <p:nvPr>
            <p:ph type="sldNum" sz="quarter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defRPr/>
            </a:pPr>
            <a:fld id="{053B1602-670D-7842-8A20-EBA4DAC10DFD}" type="slidenum">
              <a:rPr lang="en-GB" smtClean="0"/>
              <a:pPr>
                <a:defRPr/>
              </a:pPr>
              <a:t>215</a:t>
            </a:fld>
            <a:endParaRPr lang="en-GB" smtClean="0"/>
          </a:p>
        </p:txBody>
      </p:sp>
      <p:sp>
        <p:nvSpPr>
          <p:cNvPr id="442371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7388"/>
            <a:ext cx="4568825" cy="3425825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42372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2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7"/>
          <p:cNvSpPr>
            <a:spLocks noGrp="1" noChangeArrowheads="1"/>
          </p:cNvSpPr>
          <p:nvPr>
            <p:ph type="sldNum" sz="quarter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defRPr/>
            </a:pPr>
            <a:fld id="{B48722BB-5A9E-7E42-B244-B54C81DC9D06}" type="slidenum">
              <a:rPr lang="en-GB" smtClean="0"/>
              <a:pPr>
                <a:defRPr/>
              </a:pPr>
              <a:t>216</a:t>
            </a:fld>
            <a:endParaRPr lang="en-GB" smtClean="0"/>
          </a:p>
        </p:txBody>
      </p:sp>
      <p:sp>
        <p:nvSpPr>
          <p:cNvPr id="444419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7388"/>
            <a:ext cx="4568825" cy="3425825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44420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2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466" name="Rectangle 7"/>
          <p:cNvSpPr>
            <a:spLocks noGrp="1" noChangeArrowheads="1"/>
          </p:cNvSpPr>
          <p:nvPr>
            <p:ph type="sldNum" sz="quarter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defRPr/>
            </a:pPr>
            <a:fld id="{2DA50127-6255-534E-8FDC-5ECF3DE799C7}" type="slidenum">
              <a:rPr lang="en-GB" smtClean="0"/>
              <a:pPr>
                <a:defRPr/>
              </a:pPr>
              <a:t>217</a:t>
            </a:fld>
            <a:endParaRPr lang="en-GB" smtClean="0"/>
          </a:p>
        </p:txBody>
      </p:sp>
      <p:sp>
        <p:nvSpPr>
          <p:cNvPr id="446467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7388"/>
            <a:ext cx="4568825" cy="3425825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46468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2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514" name="Rectangle 7"/>
          <p:cNvSpPr>
            <a:spLocks noGrp="1" noChangeArrowheads="1"/>
          </p:cNvSpPr>
          <p:nvPr>
            <p:ph type="sldNum" sz="quarter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defRPr/>
            </a:pPr>
            <a:fld id="{29F17335-3C77-034F-980D-C023A5B3905E}" type="slidenum">
              <a:rPr lang="en-GB" smtClean="0"/>
              <a:pPr>
                <a:defRPr/>
              </a:pPr>
              <a:t>218</a:t>
            </a:fld>
            <a:endParaRPr lang="en-GB" smtClean="0"/>
          </a:p>
        </p:txBody>
      </p:sp>
      <p:sp>
        <p:nvSpPr>
          <p:cNvPr id="448515" name="Text Box 1"/>
          <p:cNvSpPr txBox="1"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2160" tIns="46080" rIns="92160" bIns="46080"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r" eaLnBrk="1" hangingPunct="1">
              <a:buSzPct val="100000"/>
              <a:defRPr/>
            </a:pPr>
            <a:fld id="{D62E4178-E3A7-5746-BD12-171F1328532D}" type="slidenum">
              <a:rPr lang="en-GB" smtClean="0">
                <a:solidFill>
                  <a:srgbClr val="FFFFFF"/>
                </a:solidFill>
              </a:rPr>
              <a:pPr algn="r" eaLnBrk="1" hangingPunct="1">
                <a:buSzPct val="100000"/>
                <a:defRPr/>
              </a:pPr>
              <a:t>218</a:t>
            </a:fld>
            <a:endParaRPr lang="en-GB" smtClean="0">
              <a:solidFill>
                <a:srgbClr val="FFFFFF"/>
              </a:solidFill>
            </a:endParaRPr>
          </a:p>
        </p:txBody>
      </p:sp>
      <p:sp>
        <p:nvSpPr>
          <p:cNvPr id="448516" name="Text Box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7388"/>
            <a:ext cx="4568825" cy="3425825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48517" name="Text Box 3"/>
          <p:cNvSpPr txBox="1">
            <a:spLocks noChangeArrowheads="1"/>
          </p:cNvSpPr>
          <p:nvPr/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endParaRPr lang="en-US"/>
          </a:p>
        </p:txBody>
      </p:sp>
    </p:spTree>
  </p:cSld>
  <p:clrMapOvr>
    <a:masterClrMapping/>
  </p:clrMapOvr>
</p:notes>
</file>

<file path=ppt/notesSlides/notesSlide2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62" name="Rectangle 7"/>
          <p:cNvSpPr>
            <a:spLocks noGrp="1" noChangeArrowheads="1"/>
          </p:cNvSpPr>
          <p:nvPr>
            <p:ph type="sldNum" sz="quarter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defRPr/>
            </a:pPr>
            <a:fld id="{0E7C264B-31FC-C541-A928-8D507C2AF8E4}" type="slidenum">
              <a:rPr lang="en-GB" smtClean="0"/>
              <a:pPr>
                <a:defRPr/>
              </a:pPr>
              <a:t>219</a:t>
            </a:fld>
            <a:endParaRPr lang="en-GB" smtClean="0"/>
          </a:p>
        </p:txBody>
      </p:sp>
      <p:sp>
        <p:nvSpPr>
          <p:cNvPr id="450563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7388"/>
            <a:ext cx="4568825" cy="3425825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50564" name="Text Box 2"/>
          <p:cNvSpPr txBox="1">
            <a:spLocks noChangeArrowheads="1"/>
          </p:cNvSpPr>
          <p:nvPr/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endParaRPr lang="en-US"/>
          </a:p>
        </p:txBody>
      </p:sp>
      <p:sp>
        <p:nvSpPr>
          <p:cNvPr id="450565" name="Text Box 3"/>
          <p:cNvSpPr txBox="1"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2160" tIns="46080" rIns="92160" bIns="46080"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r" eaLnBrk="1" hangingPunct="1">
              <a:buSzPct val="100000"/>
              <a:defRPr/>
            </a:pPr>
            <a:fld id="{D5052540-05BE-7F40-9673-28B04605C603}" type="slidenum">
              <a:rPr lang="en-GB" smtClean="0">
                <a:solidFill>
                  <a:srgbClr val="FFFFFF"/>
                </a:solidFill>
              </a:rPr>
              <a:pPr algn="r" eaLnBrk="1" hangingPunct="1">
                <a:buSzPct val="100000"/>
                <a:defRPr/>
              </a:pPr>
              <a:t>219</a:t>
            </a:fld>
            <a:endParaRPr lang="en-GB" smtClean="0">
              <a:solidFill>
                <a:srgbClr val="FFFFFF"/>
              </a:solidFill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/>
          <p:cNvSpPr>
            <a:spLocks noGrp="1" noChangeArrowheads="1"/>
          </p:cNvSpPr>
          <p:nvPr>
            <p:ph type="sldNum" sz="quarter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defRPr/>
            </a:pPr>
            <a:fld id="{71558B19-98AC-EB4C-B884-374827C1FA1E}" type="slidenum">
              <a:rPr lang="en-GB" smtClean="0"/>
              <a:pPr>
                <a:defRPr/>
              </a:pPr>
              <a:t>22</a:t>
            </a:fld>
            <a:endParaRPr lang="en-GB" smtClean="0"/>
          </a:p>
        </p:txBody>
      </p:sp>
      <p:sp>
        <p:nvSpPr>
          <p:cNvPr id="47107" name="Text Box 1"/>
          <p:cNvSpPr txBox="1"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2160" tIns="46080" rIns="92160" bIns="46080"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r" eaLnBrk="1" hangingPunct="1">
              <a:buSzPct val="100000"/>
              <a:defRPr/>
            </a:pPr>
            <a:fld id="{2299124D-92E2-6549-A535-7B73BA568CAA}" type="slidenum">
              <a:rPr lang="en-GB" smtClean="0">
                <a:solidFill>
                  <a:srgbClr val="FFFFFF"/>
                </a:solidFill>
              </a:rPr>
              <a:pPr algn="r" eaLnBrk="1" hangingPunct="1">
                <a:buSzPct val="100000"/>
                <a:defRPr/>
              </a:pPr>
              <a:t>22</a:t>
            </a:fld>
            <a:endParaRPr lang="en-GB" smtClean="0">
              <a:solidFill>
                <a:srgbClr val="FFFFFF"/>
              </a:solidFill>
            </a:endParaRPr>
          </a:p>
        </p:txBody>
      </p:sp>
      <p:sp>
        <p:nvSpPr>
          <p:cNvPr id="47108" name="Text Box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7388"/>
            <a:ext cx="4568825" cy="3425825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7109" name="Text Box 3"/>
          <p:cNvSpPr txBox="1">
            <a:spLocks noChangeArrowheads="1"/>
          </p:cNvSpPr>
          <p:nvPr/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endParaRPr lang="en-US"/>
          </a:p>
        </p:txBody>
      </p:sp>
    </p:spTree>
  </p:cSld>
  <p:clrMapOvr>
    <a:masterClrMapping/>
  </p:clrMapOvr>
</p:notes>
</file>

<file path=ppt/notesSlides/notesSlide2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610" name="Rectangle 7"/>
          <p:cNvSpPr>
            <a:spLocks noGrp="1" noChangeArrowheads="1"/>
          </p:cNvSpPr>
          <p:nvPr>
            <p:ph type="sldNum" sz="quarter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defRPr/>
            </a:pPr>
            <a:fld id="{C34C2BC5-123D-224E-AA88-2FDD5D2B3FA9}" type="slidenum">
              <a:rPr lang="en-GB" smtClean="0"/>
              <a:pPr>
                <a:defRPr/>
              </a:pPr>
              <a:t>220</a:t>
            </a:fld>
            <a:endParaRPr lang="en-GB" smtClean="0"/>
          </a:p>
        </p:txBody>
      </p:sp>
      <p:sp>
        <p:nvSpPr>
          <p:cNvPr id="452611" name="Text Box 1"/>
          <p:cNvSpPr txBox="1"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2160" tIns="46080" rIns="92160" bIns="46080"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r" eaLnBrk="1" hangingPunct="1">
              <a:buSzPct val="100000"/>
              <a:defRPr/>
            </a:pPr>
            <a:fld id="{D8A3C75A-6FE5-6B4D-B99E-2DC11B0CFD12}" type="slidenum">
              <a:rPr lang="en-GB" smtClean="0">
                <a:solidFill>
                  <a:srgbClr val="FFFFFF"/>
                </a:solidFill>
              </a:rPr>
              <a:pPr algn="r" eaLnBrk="1" hangingPunct="1">
                <a:buSzPct val="100000"/>
                <a:defRPr/>
              </a:pPr>
              <a:t>220</a:t>
            </a:fld>
            <a:endParaRPr lang="en-GB" smtClean="0">
              <a:solidFill>
                <a:srgbClr val="FFFFFF"/>
              </a:solidFill>
            </a:endParaRPr>
          </a:p>
        </p:txBody>
      </p:sp>
      <p:sp>
        <p:nvSpPr>
          <p:cNvPr id="452612" name="Text Box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7388"/>
            <a:ext cx="4568825" cy="3425825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52613" name="Text Box 3"/>
          <p:cNvSpPr txBox="1">
            <a:spLocks noChangeArrowheads="1"/>
          </p:cNvSpPr>
          <p:nvPr/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endParaRPr lang="en-US"/>
          </a:p>
        </p:txBody>
      </p:sp>
    </p:spTree>
  </p:cSld>
  <p:clrMapOvr>
    <a:masterClrMapping/>
  </p:clrMapOvr>
</p:notes>
</file>

<file path=ppt/notesSlides/notesSlide2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658" name="Rectangle 7"/>
          <p:cNvSpPr>
            <a:spLocks noGrp="1" noChangeArrowheads="1"/>
          </p:cNvSpPr>
          <p:nvPr>
            <p:ph type="sldNum" sz="quarter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defRPr/>
            </a:pPr>
            <a:fld id="{18E58ECB-900C-084A-85A2-70E2A779804F}" type="slidenum">
              <a:rPr lang="en-GB" smtClean="0"/>
              <a:pPr>
                <a:defRPr/>
              </a:pPr>
              <a:t>221</a:t>
            </a:fld>
            <a:endParaRPr lang="en-GB" smtClean="0"/>
          </a:p>
        </p:txBody>
      </p:sp>
      <p:sp>
        <p:nvSpPr>
          <p:cNvPr id="454659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7388"/>
            <a:ext cx="4568825" cy="3425825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54660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2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706" name="Rectangle 7"/>
          <p:cNvSpPr>
            <a:spLocks noGrp="1" noChangeArrowheads="1"/>
          </p:cNvSpPr>
          <p:nvPr>
            <p:ph type="sldNum" sz="quarter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defRPr/>
            </a:pPr>
            <a:fld id="{26A5F15C-621E-7346-B224-B7ABC8620647}" type="slidenum">
              <a:rPr lang="en-GB" smtClean="0"/>
              <a:pPr>
                <a:defRPr/>
              </a:pPr>
              <a:t>222</a:t>
            </a:fld>
            <a:endParaRPr lang="en-GB" smtClean="0"/>
          </a:p>
        </p:txBody>
      </p:sp>
      <p:sp>
        <p:nvSpPr>
          <p:cNvPr id="456707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7388"/>
            <a:ext cx="4568825" cy="3425825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56708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2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754" name="Rectangle 7"/>
          <p:cNvSpPr>
            <a:spLocks noGrp="1" noChangeArrowheads="1"/>
          </p:cNvSpPr>
          <p:nvPr>
            <p:ph type="sldNum" sz="quarter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defRPr/>
            </a:pPr>
            <a:fld id="{B16498C4-BD3B-6241-866D-15FB79795B98}" type="slidenum">
              <a:rPr lang="en-GB" smtClean="0"/>
              <a:pPr>
                <a:defRPr/>
              </a:pPr>
              <a:t>223</a:t>
            </a:fld>
            <a:endParaRPr lang="en-GB" smtClean="0"/>
          </a:p>
        </p:txBody>
      </p:sp>
      <p:sp>
        <p:nvSpPr>
          <p:cNvPr id="458755" name="Text Box 1"/>
          <p:cNvSpPr txBox="1"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2160" tIns="46080" rIns="92160" bIns="46080"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r" eaLnBrk="1" hangingPunct="1">
              <a:buSzPct val="100000"/>
              <a:defRPr/>
            </a:pPr>
            <a:fld id="{206D3725-47DC-7946-9DDF-8B1754EFBC47}" type="slidenum">
              <a:rPr lang="en-GB" smtClean="0">
                <a:solidFill>
                  <a:srgbClr val="FFFFFF"/>
                </a:solidFill>
              </a:rPr>
              <a:pPr algn="r" eaLnBrk="1" hangingPunct="1">
                <a:buSzPct val="100000"/>
                <a:defRPr/>
              </a:pPr>
              <a:t>223</a:t>
            </a:fld>
            <a:endParaRPr lang="en-GB" smtClean="0">
              <a:solidFill>
                <a:srgbClr val="FFFFFF"/>
              </a:solidFill>
            </a:endParaRPr>
          </a:p>
        </p:txBody>
      </p:sp>
      <p:sp>
        <p:nvSpPr>
          <p:cNvPr id="458756" name="Text Box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7388"/>
            <a:ext cx="4568825" cy="3425825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58757" name="Text Box 3"/>
          <p:cNvSpPr txBox="1">
            <a:spLocks noChangeArrowheads="1"/>
          </p:cNvSpPr>
          <p:nvPr/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endParaRPr lang="en-US"/>
          </a:p>
        </p:txBody>
      </p:sp>
    </p:spTree>
  </p:cSld>
  <p:clrMapOvr>
    <a:masterClrMapping/>
  </p:clrMapOvr>
</p:notes>
</file>

<file path=ppt/notesSlides/notesSlide2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02" name="Rectangle 7"/>
          <p:cNvSpPr>
            <a:spLocks noGrp="1" noChangeArrowheads="1"/>
          </p:cNvSpPr>
          <p:nvPr>
            <p:ph type="sldNum" sz="quarter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defRPr/>
            </a:pPr>
            <a:fld id="{EA83AFF3-6D91-3841-8B3D-F2EA4F390432}" type="slidenum">
              <a:rPr lang="en-GB" smtClean="0"/>
              <a:pPr>
                <a:defRPr/>
              </a:pPr>
              <a:t>224</a:t>
            </a:fld>
            <a:endParaRPr lang="en-GB" smtClean="0"/>
          </a:p>
        </p:txBody>
      </p:sp>
      <p:sp>
        <p:nvSpPr>
          <p:cNvPr id="460803" name="Text Box 1"/>
          <p:cNvSpPr txBox="1"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2160" tIns="46080" rIns="92160" bIns="46080"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r" eaLnBrk="1" hangingPunct="1">
              <a:buSzPct val="100000"/>
              <a:defRPr/>
            </a:pPr>
            <a:fld id="{DE44CA4D-93A9-B74E-835E-5612F6DE0B32}" type="slidenum">
              <a:rPr lang="en-GB" smtClean="0">
                <a:solidFill>
                  <a:srgbClr val="FFFFFF"/>
                </a:solidFill>
              </a:rPr>
              <a:pPr algn="r" eaLnBrk="1" hangingPunct="1">
                <a:buSzPct val="100000"/>
                <a:defRPr/>
              </a:pPr>
              <a:t>224</a:t>
            </a:fld>
            <a:endParaRPr lang="en-GB" smtClean="0">
              <a:solidFill>
                <a:srgbClr val="FFFFFF"/>
              </a:solidFill>
            </a:endParaRPr>
          </a:p>
        </p:txBody>
      </p:sp>
      <p:sp>
        <p:nvSpPr>
          <p:cNvPr id="460804" name="Text Box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7388"/>
            <a:ext cx="4568825" cy="3425825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60805" name="Text Box 3"/>
          <p:cNvSpPr txBox="1">
            <a:spLocks noChangeArrowheads="1"/>
          </p:cNvSpPr>
          <p:nvPr/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endParaRPr lang="en-US"/>
          </a:p>
        </p:txBody>
      </p:sp>
    </p:spTree>
  </p:cSld>
  <p:clrMapOvr>
    <a:masterClrMapping/>
  </p:clrMapOvr>
</p:notes>
</file>

<file path=ppt/notesSlides/notesSlide2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850" name="Rectangle 7"/>
          <p:cNvSpPr>
            <a:spLocks noGrp="1" noChangeArrowheads="1"/>
          </p:cNvSpPr>
          <p:nvPr>
            <p:ph type="sldNum" sz="quarter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defRPr/>
            </a:pPr>
            <a:fld id="{0DFDA7EF-125C-F04D-A75D-2E82025364B7}" type="slidenum">
              <a:rPr lang="en-GB" smtClean="0"/>
              <a:pPr>
                <a:defRPr/>
              </a:pPr>
              <a:t>225</a:t>
            </a:fld>
            <a:endParaRPr lang="en-GB" smtClean="0"/>
          </a:p>
        </p:txBody>
      </p:sp>
      <p:sp>
        <p:nvSpPr>
          <p:cNvPr id="462851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7388"/>
            <a:ext cx="4568825" cy="3425825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62852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2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898" name="Rectangle 7"/>
          <p:cNvSpPr>
            <a:spLocks noGrp="1" noChangeArrowheads="1"/>
          </p:cNvSpPr>
          <p:nvPr>
            <p:ph type="sldNum" sz="quarter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defRPr/>
            </a:pPr>
            <a:fld id="{D94A61A4-8EBF-464B-9726-3F64E2D1D855}" type="slidenum">
              <a:rPr lang="en-GB" smtClean="0"/>
              <a:pPr>
                <a:defRPr/>
              </a:pPr>
              <a:t>226</a:t>
            </a:fld>
            <a:endParaRPr lang="en-GB" smtClean="0"/>
          </a:p>
        </p:txBody>
      </p:sp>
      <p:sp>
        <p:nvSpPr>
          <p:cNvPr id="464899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7388"/>
            <a:ext cx="4568825" cy="3425825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64900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2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946" name="Rectangle 7"/>
          <p:cNvSpPr>
            <a:spLocks noGrp="1" noChangeArrowheads="1"/>
          </p:cNvSpPr>
          <p:nvPr>
            <p:ph type="sldNum" sz="quarter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defRPr/>
            </a:pPr>
            <a:fld id="{A4DF97FA-1581-4043-ACC5-3E7BE0E139E4}" type="slidenum">
              <a:rPr lang="en-GB" smtClean="0"/>
              <a:pPr>
                <a:defRPr/>
              </a:pPr>
              <a:t>227</a:t>
            </a:fld>
            <a:endParaRPr lang="en-GB" smtClean="0"/>
          </a:p>
        </p:txBody>
      </p:sp>
      <p:sp>
        <p:nvSpPr>
          <p:cNvPr id="466947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7388"/>
            <a:ext cx="4568825" cy="3425825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66948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2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994" name="Rectangle 7"/>
          <p:cNvSpPr>
            <a:spLocks noGrp="1" noChangeArrowheads="1"/>
          </p:cNvSpPr>
          <p:nvPr>
            <p:ph type="sldNum" sz="quarter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defRPr/>
            </a:pPr>
            <a:fld id="{0B876A7D-96FC-E542-A6DD-BBE99617ED67}" type="slidenum">
              <a:rPr lang="en-GB" smtClean="0"/>
              <a:pPr>
                <a:defRPr/>
              </a:pPr>
              <a:t>228</a:t>
            </a:fld>
            <a:endParaRPr lang="en-GB" smtClean="0"/>
          </a:p>
        </p:txBody>
      </p:sp>
      <p:sp>
        <p:nvSpPr>
          <p:cNvPr id="468995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7388"/>
            <a:ext cx="4568825" cy="3425825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68996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2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42" name="Rectangle 7"/>
          <p:cNvSpPr>
            <a:spLocks noGrp="1" noChangeArrowheads="1"/>
          </p:cNvSpPr>
          <p:nvPr>
            <p:ph type="sldNum" sz="quarter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defRPr/>
            </a:pPr>
            <a:fld id="{5B0A4459-68ED-124F-BB35-BA92B8079ECA}" type="slidenum">
              <a:rPr lang="en-GB" smtClean="0"/>
              <a:pPr>
                <a:defRPr/>
              </a:pPr>
              <a:t>229</a:t>
            </a:fld>
            <a:endParaRPr lang="en-GB" smtClean="0"/>
          </a:p>
        </p:txBody>
      </p:sp>
      <p:sp>
        <p:nvSpPr>
          <p:cNvPr id="471043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7388"/>
            <a:ext cx="4568825" cy="3425825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71044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/>
          <p:cNvSpPr>
            <a:spLocks noGrp="1" noChangeArrowheads="1"/>
          </p:cNvSpPr>
          <p:nvPr>
            <p:ph type="sldNum" sz="quarter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defRPr/>
            </a:pPr>
            <a:fld id="{DF69A502-17F6-C440-816B-D0F43CB0B41F}" type="slidenum">
              <a:rPr lang="en-GB" smtClean="0"/>
              <a:pPr>
                <a:defRPr/>
              </a:pPr>
              <a:t>23</a:t>
            </a:fld>
            <a:endParaRPr lang="en-GB" smtClean="0"/>
          </a:p>
        </p:txBody>
      </p:sp>
      <p:sp>
        <p:nvSpPr>
          <p:cNvPr id="49155" name="Text Box 1"/>
          <p:cNvSpPr txBox="1"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2160" tIns="46080" rIns="92160" bIns="46080"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r" eaLnBrk="1" hangingPunct="1">
              <a:buSzPct val="100000"/>
              <a:defRPr/>
            </a:pPr>
            <a:fld id="{8953C0AE-6351-E64D-86EF-A06B923F18F6}" type="slidenum">
              <a:rPr lang="en-GB" smtClean="0">
                <a:solidFill>
                  <a:srgbClr val="FFFFFF"/>
                </a:solidFill>
              </a:rPr>
              <a:pPr algn="r" eaLnBrk="1" hangingPunct="1">
                <a:buSzPct val="100000"/>
                <a:defRPr/>
              </a:pPr>
              <a:t>23</a:t>
            </a:fld>
            <a:endParaRPr lang="en-GB" smtClean="0">
              <a:solidFill>
                <a:srgbClr val="FFFFFF"/>
              </a:solidFill>
            </a:endParaRPr>
          </a:p>
        </p:txBody>
      </p:sp>
      <p:sp>
        <p:nvSpPr>
          <p:cNvPr id="49156" name="Text Box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7388"/>
            <a:ext cx="4568825" cy="3425825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9157" name="Text Box 3"/>
          <p:cNvSpPr txBox="1">
            <a:spLocks noChangeArrowheads="1"/>
          </p:cNvSpPr>
          <p:nvPr/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endParaRPr lang="en-US"/>
          </a:p>
        </p:txBody>
      </p:sp>
    </p:spTree>
  </p:cSld>
  <p:clrMapOvr>
    <a:masterClrMapping/>
  </p:clrMapOvr>
</p:notes>
</file>

<file path=ppt/notesSlides/notesSlide2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090" name="Rectangle 7"/>
          <p:cNvSpPr>
            <a:spLocks noGrp="1" noChangeArrowheads="1"/>
          </p:cNvSpPr>
          <p:nvPr>
            <p:ph type="sldNum" sz="quarter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defRPr/>
            </a:pPr>
            <a:fld id="{9E494E1D-0938-3E40-B737-A19CD0789297}" type="slidenum">
              <a:rPr lang="en-GB" smtClean="0"/>
              <a:pPr>
                <a:defRPr/>
              </a:pPr>
              <a:t>230</a:t>
            </a:fld>
            <a:endParaRPr lang="en-GB" smtClean="0"/>
          </a:p>
        </p:txBody>
      </p:sp>
      <p:sp>
        <p:nvSpPr>
          <p:cNvPr id="473091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7388"/>
            <a:ext cx="4568825" cy="3425825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73092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2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138" name="Rectangle 7"/>
          <p:cNvSpPr>
            <a:spLocks noGrp="1" noChangeArrowheads="1"/>
          </p:cNvSpPr>
          <p:nvPr>
            <p:ph type="sldNum" sz="quarter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defRPr/>
            </a:pPr>
            <a:fld id="{C8E53406-ABE3-A441-A7C1-0D7E1829C621}" type="slidenum">
              <a:rPr lang="en-GB" smtClean="0"/>
              <a:pPr>
                <a:defRPr/>
              </a:pPr>
              <a:t>231</a:t>
            </a:fld>
            <a:endParaRPr lang="en-GB" smtClean="0"/>
          </a:p>
        </p:txBody>
      </p:sp>
      <p:sp>
        <p:nvSpPr>
          <p:cNvPr id="475139" name="Text Box 1"/>
          <p:cNvSpPr txBox="1"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2160" tIns="46080" rIns="92160" bIns="46080"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r" eaLnBrk="1" hangingPunct="1">
              <a:buSzPct val="100000"/>
              <a:defRPr/>
            </a:pPr>
            <a:fld id="{C30C361D-07AB-5947-BAC0-3F73055749D0}" type="slidenum">
              <a:rPr lang="en-GB" smtClean="0">
                <a:solidFill>
                  <a:srgbClr val="FFFFFF"/>
                </a:solidFill>
              </a:rPr>
              <a:pPr algn="r" eaLnBrk="1" hangingPunct="1">
                <a:buSzPct val="100000"/>
                <a:defRPr/>
              </a:pPr>
              <a:t>231</a:t>
            </a:fld>
            <a:endParaRPr lang="en-GB" smtClean="0">
              <a:solidFill>
                <a:srgbClr val="FFFFFF"/>
              </a:solidFill>
            </a:endParaRPr>
          </a:p>
        </p:txBody>
      </p:sp>
      <p:sp>
        <p:nvSpPr>
          <p:cNvPr id="475140" name="Text Box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7388"/>
            <a:ext cx="4568825" cy="3425825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75141" name="Text Box 3"/>
          <p:cNvSpPr txBox="1">
            <a:spLocks noChangeArrowheads="1"/>
          </p:cNvSpPr>
          <p:nvPr/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endParaRPr lang="en-US"/>
          </a:p>
        </p:txBody>
      </p:sp>
    </p:spTree>
  </p:cSld>
  <p:clrMapOvr>
    <a:masterClrMapping/>
  </p:clrMapOvr>
</p:notes>
</file>

<file path=ppt/notesSlides/notesSlide2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186" name="Rectangle 7"/>
          <p:cNvSpPr>
            <a:spLocks noGrp="1" noChangeArrowheads="1"/>
          </p:cNvSpPr>
          <p:nvPr>
            <p:ph type="sldNum" sz="quarter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defRPr/>
            </a:pPr>
            <a:fld id="{8FC7F57E-079E-E14D-8EA7-5498EF535F7C}" type="slidenum">
              <a:rPr lang="en-GB" smtClean="0"/>
              <a:pPr>
                <a:defRPr/>
              </a:pPr>
              <a:t>232</a:t>
            </a:fld>
            <a:endParaRPr lang="en-GB" smtClean="0"/>
          </a:p>
        </p:txBody>
      </p:sp>
      <p:sp>
        <p:nvSpPr>
          <p:cNvPr id="477187" name="Text Box 1"/>
          <p:cNvSpPr txBox="1"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2160" tIns="46080" rIns="92160" bIns="46080"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r" eaLnBrk="1" hangingPunct="1">
              <a:buSzPct val="100000"/>
              <a:defRPr/>
            </a:pPr>
            <a:fld id="{C888EEDE-E321-514B-A314-13F44FBF5537}" type="slidenum">
              <a:rPr lang="en-GB" smtClean="0">
                <a:solidFill>
                  <a:srgbClr val="FFFFFF"/>
                </a:solidFill>
              </a:rPr>
              <a:pPr algn="r" eaLnBrk="1" hangingPunct="1">
                <a:buSzPct val="100000"/>
                <a:defRPr/>
              </a:pPr>
              <a:t>232</a:t>
            </a:fld>
            <a:endParaRPr lang="en-GB" smtClean="0">
              <a:solidFill>
                <a:srgbClr val="FFFFFF"/>
              </a:solidFill>
            </a:endParaRPr>
          </a:p>
        </p:txBody>
      </p:sp>
      <p:sp>
        <p:nvSpPr>
          <p:cNvPr id="477188" name="Text Box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7388"/>
            <a:ext cx="4568825" cy="3425825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77189" name="Text Box 3"/>
          <p:cNvSpPr txBox="1">
            <a:spLocks noChangeArrowheads="1"/>
          </p:cNvSpPr>
          <p:nvPr/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endParaRPr lang="en-US"/>
          </a:p>
        </p:txBody>
      </p:sp>
    </p:spTree>
  </p:cSld>
  <p:clrMapOvr>
    <a:masterClrMapping/>
  </p:clrMapOvr>
</p:notes>
</file>

<file path=ppt/notesSlides/notesSlide2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234" name="Rectangle 7"/>
          <p:cNvSpPr>
            <a:spLocks noGrp="1" noChangeArrowheads="1"/>
          </p:cNvSpPr>
          <p:nvPr>
            <p:ph type="sldNum" sz="quarter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defRPr/>
            </a:pPr>
            <a:fld id="{E9839C83-0C2A-7345-9E51-63B8F6288433}" type="slidenum">
              <a:rPr lang="en-GB" smtClean="0"/>
              <a:pPr>
                <a:defRPr/>
              </a:pPr>
              <a:t>233</a:t>
            </a:fld>
            <a:endParaRPr lang="en-GB" smtClean="0"/>
          </a:p>
        </p:txBody>
      </p:sp>
      <p:sp>
        <p:nvSpPr>
          <p:cNvPr id="479235" name="Text Box 1"/>
          <p:cNvSpPr txBox="1"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2160" tIns="46080" rIns="92160" bIns="46080"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r" eaLnBrk="1" hangingPunct="1">
              <a:buSzPct val="100000"/>
              <a:defRPr/>
            </a:pPr>
            <a:fld id="{3B34E108-8F91-6B4F-8415-831B9B40E823}" type="slidenum">
              <a:rPr lang="en-GB" smtClean="0">
                <a:solidFill>
                  <a:srgbClr val="FFFFFF"/>
                </a:solidFill>
              </a:rPr>
              <a:pPr algn="r" eaLnBrk="1" hangingPunct="1">
                <a:buSzPct val="100000"/>
                <a:defRPr/>
              </a:pPr>
              <a:t>233</a:t>
            </a:fld>
            <a:endParaRPr lang="en-GB" smtClean="0">
              <a:solidFill>
                <a:srgbClr val="FFFFFF"/>
              </a:solidFill>
            </a:endParaRPr>
          </a:p>
        </p:txBody>
      </p:sp>
      <p:sp>
        <p:nvSpPr>
          <p:cNvPr id="479236" name="Text Box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7388"/>
            <a:ext cx="4568825" cy="3425825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79237" name="Text Box 3"/>
          <p:cNvSpPr txBox="1">
            <a:spLocks noChangeArrowheads="1"/>
          </p:cNvSpPr>
          <p:nvPr/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endParaRPr lang="en-US"/>
          </a:p>
        </p:txBody>
      </p:sp>
    </p:spTree>
  </p:cSld>
  <p:clrMapOvr>
    <a:masterClrMapping/>
  </p:clrMapOvr>
</p:notes>
</file>

<file path=ppt/notesSlides/notesSlide2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82" name="Rectangle 7"/>
          <p:cNvSpPr>
            <a:spLocks noGrp="1" noChangeArrowheads="1"/>
          </p:cNvSpPr>
          <p:nvPr>
            <p:ph type="sldNum" sz="quarter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defRPr/>
            </a:pPr>
            <a:fld id="{913B59C4-20DB-BD4F-983B-3700EB4465F7}" type="slidenum">
              <a:rPr lang="en-GB" smtClean="0"/>
              <a:pPr>
                <a:defRPr/>
              </a:pPr>
              <a:t>234</a:t>
            </a:fld>
            <a:endParaRPr lang="en-GB" smtClean="0"/>
          </a:p>
        </p:txBody>
      </p:sp>
      <p:sp>
        <p:nvSpPr>
          <p:cNvPr id="481283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7388"/>
            <a:ext cx="4568825" cy="3425825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81284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2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330" name="Rectangle 7"/>
          <p:cNvSpPr>
            <a:spLocks noGrp="1" noChangeArrowheads="1"/>
          </p:cNvSpPr>
          <p:nvPr>
            <p:ph type="sldNum" sz="quarter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defRPr/>
            </a:pPr>
            <a:fld id="{F16E34E7-0453-B94F-B4E8-85BB8BC47C48}" type="slidenum">
              <a:rPr lang="en-GB" smtClean="0"/>
              <a:pPr>
                <a:defRPr/>
              </a:pPr>
              <a:t>235</a:t>
            </a:fld>
            <a:endParaRPr lang="en-GB" smtClean="0"/>
          </a:p>
        </p:txBody>
      </p:sp>
      <p:sp>
        <p:nvSpPr>
          <p:cNvPr id="483331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7388"/>
            <a:ext cx="4568825" cy="3425825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83332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2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378" name="Rectangle 7"/>
          <p:cNvSpPr>
            <a:spLocks noGrp="1" noChangeArrowheads="1"/>
          </p:cNvSpPr>
          <p:nvPr>
            <p:ph type="sldNum" sz="quarter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defRPr/>
            </a:pPr>
            <a:fld id="{DD2936C0-DCC1-E344-9F78-5CABA37B372C}" type="slidenum">
              <a:rPr lang="en-GB" smtClean="0"/>
              <a:pPr>
                <a:defRPr/>
              </a:pPr>
              <a:t>236</a:t>
            </a:fld>
            <a:endParaRPr lang="en-GB" smtClean="0"/>
          </a:p>
        </p:txBody>
      </p:sp>
      <p:sp>
        <p:nvSpPr>
          <p:cNvPr id="485379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7388"/>
            <a:ext cx="4568825" cy="3425825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85380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2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426" name="Rectangle 7"/>
          <p:cNvSpPr>
            <a:spLocks noGrp="1" noChangeArrowheads="1"/>
          </p:cNvSpPr>
          <p:nvPr>
            <p:ph type="sldNum" sz="quarter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defRPr/>
            </a:pPr>
            <a:fld id="{FE049614-E062-8542-BA10-EC05007264DE}" type="slidenum">
              <a:rPr lang="en-GB" smtClean="0"/>
              <a:pPr>
                <a:defRPr/>
              </a:pPr>
              <a:t>237</a:t>
            </a:fld>
            <a:endParaRPr lang="en-GB" smtClean="0"/>
          </a:p>
        </p:txBody>
      </p:sp>
      <p:sp>
        <p:nvSpPr>
          <p:cNvPr id="487427" name="Text Box 1"/>
          <p:cNvSpPr txBox="1"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2160" tIns="46080" rIns="92160" bIns="46080"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r" eaLnBrk="1" hangingPunct="1">
              <a:buSzPct val="100000"/>
              <a:defRPr/>
            </a:pPr>
            <a:fld id="{49DD1C91-9B6F-3C48-A51A-6AF2727B303B}" type="slidenum">
              <a:rPr lang="en-GB" smtClean="0">
                <a:solidFill>
                  <a:srgbClr val="FFFFFF"/>
                </a:solidFill>
              </a:rPr>
              <a:pPr algn="r" eaLnBrk="1" hangingPunct="1">
                <a:buSzPct val="100000"/>
                <a:defRPr/>
              </a:pPr>
              <a:t>237</a:t>
            </a:fld>
            <a:endParaRPr lang="en-GB" smtClean="0">
              <a:solidFill>
                <a:srgbClr val="FFFFFF"/>
              </a:solidFill>
            </a:endParaRPr>
          </a:p>
        </p:txBody>
      </p:sp>
      <p:sp>
        <p:nvSpPr>
          <p:cNvPr id="487428" name="Text Box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7388"/>
            <a:ext cx="4568825" cy="3425825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87429" name="Text Box 3"/>
          <p:cNvSpPr txBox="1">
            <a:spLocks noChangeArrowheads="1"/>
          </p:cNvSpPr>
          <p:nvPr/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endParaRPr lang="en-US"/>
          </a:p>
        </p:txBody>
      </p:sp>
    </p:spTree>
  </p:cSld>
  <p:clrMapOvr>
    <a:masterClrMapping/>
  </p:clrMapOvr>
</p:notes>
</file>

<file path=ppt/notesSlides/notesSlide2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474" name="Rectangle 7"/>
          <p:cNvSpPr>
            <a:spLocks noGrp="1" noChangeArrowheads="1"/>
          </p:cNvSpPr>
          <p:nvPr>
            <p:ph type="sldNum" sz="quarter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defRPr/>
            </a:pPr>
            <a:fld id="{3F8AB3DD-7830-B74E-B9DF-73F570EAAD8B}" type="slidenum">
              <a:rPr lang="en-GB" smtClean="0"/>
              <a:pPr>
                <a:defRPr/>
              </a:pPr>
              <a:t>238</a:t>
            </a:fld>
            <a:endParaRPr lang="en-GB" smtClean="0"/>
          </a:p>
        </p:txBody>
      </p:sp>
      <p:sp>
        <p:nvSpPr>
          <p:cNvPr id="489475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7388"/>
            <a:ext cx="4568825" cy="3425825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89476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2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22" name="Rectangle 7"/>
          <p:cNvSpPr>
            <a:spLocks noGrp="1" noChangeArrowheads="1"/>
          </p:cNvSpPr>
          <p:nvPr>
            <p:ph type="sldNum" sz="quarter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defRPr/>
            </a:pPr>
            <a:fld id="{12C4E97B-6DF8-E442-BA30-E5F1E14D0803}" type="slidenum">
              <a:rPr lang="en-GB" smtClean="0"/>
              <a:pPr>
                <a:defRPr/>
              </a:pPr>
              <a:t>239</a:t>
            </a:fld>
            <a:endParaRPr lang="en-GB" smtClean="0"/>
          </a:p>
        </p:txBody>
      </p:sp>
      <p:sp>
        <p:nvSpPr>
          <p:cNvPr id="491523" name="Text Box 1"/>
          <p:cNvSpPr txBox="1"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2160" tIns="46080" rIns="92160" bIns="46080"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r" eaLnBrk="1" hangingPunct="1">
              <a:buSzPct val="100000"/>
              <a:defRPr/>
            </a:pPr>
            <a:fld id="{9209D064-7F74-5643-8B80-EEACFC374F09}" type="slidenum">
              <a:rPr lang="en-GB" smtClean="0">
                <a:solidFill>
                  <a:srgbClr val="FFFFFF"/>
                </a:solidFill>
              </a:rPr>
              <a:pPr algn="r" eaLnBrk="1" hangingPunct="1">
                <a:buSzPct val="100000"/>
                <a:defRPr/>
              </a:pPr>
              <a:t>239</a:t>
            </a:fld>
            <a:endParaRPr lang="en-GB" smtClean="0">
              <a:solidFill>
                <a:srgbClr val="FFFFFF"/>
              </a:solidFill>
            </a:endParaRPr>
          </a:p>
        </p:txBody>
      </p:sp>
      <p:sp>
        <p:nvSpPr>
          <p:cNvPr id="491524" name="Text Box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7388"/>
            <a:ext cx="4568825" cy="3425825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91525" name="Text Box 3"/>
          <p:cNvSpPr txBox="1">
            <a:spLocks noChangeArrowheads="1"/>
          </p:cNvSpPr>
          <p:nvPr/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/>
          <p:cNvSpPr>
            <a:spLocks noGrp="1" noChangeArrowheads="1"/>
          </p:cNvSpPr>
          <p:nvPr>
            <p:ph type="sldNum" sz="quarter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defRPr/>
            </a:pPr>
            <a:fld id="{710F0F6D-41ED-5842-9221-783267AA4BB5}" type="slidenum">
              <a:rPr lang="en-GB" smtClean="0"/>
              <a:pPr>
                <a:defRPr/>
              </a:pPr>
              <a:t>24</a:t>
            </a:fld>
            <a:endParaRPr lang="en-GB" smtClean="0"/>
          </a:p>
        </p:txBody>
      </p:sp>
      <p:sp>
        <p:nvSpPr>
          <p:cNvPr id="51203" name="Text Box 1"/>
          <p:cNvSpPr txBox="1"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2160" tIns="46080" rIns="92160" bIns="46080"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r" eaLnBrk="1" hangingPunct="1">
              <a:buSzPct val="100000"/>
              <a:defRPr/>
            </a:pPr>
            <a:fld id="{DE9A6E8E-1104-0F48-B37D-6FAE692E169B}" type="slidenum">
              <a:rPr lang="en-GB" smtClean="0">
                <a:solidFill>
                  <a:srgbClr val="FFFFFF"/>
                </a:solidFill>
              </a:rPr>
              <a:pPr algn="r" eaLnBrk="1" hangingPunct="1">
                <a:buSzPct val="100000"/>
                <a:defRPr/>
              </a:pPr>
              <a:t>24</a:t>
            </a:fld>
            <a:endParaRPr lang="en-GB" smtClean="0">
              <a:solidFill>
                <a:srgbClr val="FFFFFF"/>
              </a:solidFill>
            </a:endParaRPr>
          </a:p>
        </p:txBody>
      </p:sp>
      <p:sp>
        <p:nvSpPr>
          <p:cNvPr id="51204" name="Text Box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7388"/>
            <a:ext cx="4568825" cy="3425825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1205" name="Text Box 3"/>
          <p:cNvSpPr txBox="1">
            <a:spLocks noChangeArrowheads="1"/>
          </p:cNvSpPr>
          <p:nvPr/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endParaRPr lang="en-US"/>
          </a:p>
        </p:txBody>
      </p:sp>
    </p:spTree>
  </p:cSld>
  <p:clrMapOvr>
    <a:masterClrMapping/>
  </p:clrMapOvr>
</p:notes>
</file>

<file path=ppt/notesSlides/notesSlide2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570" name="Rectangle 7"/>
          <p:cNvSpPr>
            <a:spLocks noGrp="1" noChangeArrowheads="1"/>
          </p:cNvSpPr>
          <p:nvPr>
            <p:ph type="sldNum" sz="quarter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defRPr/>
            </a:pPr>
            <a:fld id="{F9532F98-6305-D74B-961D-ADEC8935A3E7}" type="slidenum">
              <a:rPr lang="en-GB" smtClean="0"/>
              <a:pPr>
                <a:defRPr/>
              </a:pPr>
              <a:t>240</a:t>
            </a:fld>
            <a:endParaRPr lang="en-GB" smtClean="0"/>
          </a:p>
        </p:txBody>
      </p:sp>
      <p:sp>
        <p:nvSpPr>
          <p:cNvPr id="493571" name="Text Box 1"/>
          <p:cNvSpPr txBox="1"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2160" tIns="46080" rIns="92160" bIns="46080"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r" eaLnBrk="1" hangingPunct="1">
              <a:buSzPct val="100000"/>
              <a:defRPr/>
            </a:pPr>
            <a:fld id="{F31D5A35-D6BB-554E-B105-1BC12BE03308}" type="slidenum">
              <a:rPr lang="en-GB" smtClean="0">
                <a:solidFill>
                  <a:srgbClr val="FFFFFF"/>
                </a:solidFill>
              </a:rPr>
              <a:pPr algn="r" eaLnBrk="1" hangingPunct="1">
                <a:buSzPct val="100000"/>
                <a:defRPr/>
              </a:pPr>
              <a:t>240</a:t>
            </a:fld>
            <a:endParaRPr lang="en-GB" smtClean="0">
              <a:solidFill>
                <a:srgbClr val="FFFFFF"/>
              </a:solidFill>
            </a:endParaRPr>
          </a:p>
        </p:txBody>
      </p:sp>
      <p:sp>
        <p:nvSpPr>
          <p:cNvPr id="493572" name="Text Box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7388"/>
            <a:ext cx="4568825" cy="3425825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93573" name="Text Box 3"/>
          <p:cNvSpPr txBox="1">
            <a:spLocks noChangeArrowheads="1"/>
          </p:cNvSpPr>
          <p:nvPr/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endParaRPr lang="en-US"/>
          </a:p>
        </p:txBody>
      </p:sp>
    </p:spTree>
  </p:cSld>
  <p:clrMapOvr>
    <a:masterClrMapping/>
  </p:clrMapOvr>
</p:notes>
</file>

<file path=ppt/notesSlides/notesSlide2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618" name="Rectangle 7"/>
          <p:cNvSpPr>
            <a:spLocks noGrp="1" noChangeArrowheads="1"/>
          </p:cNvSpPr>
          <p:nvPr>
            <p:ph type="sldNum" sz="quarter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defRPr/>
            </a:pPr>
            <a:fld id="{1A1D76FA-5532-FF4B-A4DB-EA1BEFF6C85E}" type="slidenum">
              <a:rPr lang="en-GB" smtClean="0"/>
              <a:pPr>
                <a:defRPr/>
              </a:pPr>
              <a:t>241</a:t>
            </a:fld>
            <a:endParaRPr lang="en-GB" smtClean="0"/>
          </a:p>
        </p:txBody>
      </p:sp>
      <p:sp>
        <p:nvSpPr>
          <p:cNvPr id="495619" name="Text Box 1"/>
          <p:cNvSpPr txBox="1"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2160" tIns="46080" rIns="92160" bIns="46080"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r" eaLnBrk="1" hangingPunct="1">
              <a:buSzPct val="100000"/>
              <a:defRPr/>
            </a:pPr>
            <a:fld id="{8DF6B9B9-FC95-AC41-979C-6CF6B32A3072}" type="slidenum">
              <a:rPr lang="en-GB" smtClean="0">
                <a:solidFill>
                  <a:srgbClr val="FFFFFF"/>
                </a:solidFill>
              </a:rPr>
              <a:pPr algn="r" eaLnBrk="1" hangingPunct="1">
                <a:buSzPct val="100000"/>
                <a:defRPr/>
              </a:pPr>
              <a:t>241</a:t>
            </a:fld>
            <a:endParaRPr lang="en-GB" smtClean="0">
              <a:solidFill>
                <a:srgbClr val="FFFFFF"/>
              </a:solidFill>
            </a:endParaRPr>
          </a:p>
        </p:txBody>
      </p:sp>
      <p:sp>
        <p:nvSpPr>
          <p:cNvPr id="495620" name="Text Box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7388"/>
            <a:ext cx="4568825" cy="3425825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95621" name="Text Box 3"/>
          <p:cNvSpPr txBox="1">
            <a:spLocks noChangeArrowheads="1"/>
          </p:cNvSpPr>
          <p:nvPr/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endParaRPr lang="en-US"/>
          </a:p>
        </p:txBody>
      </p:sp>
    </p:spTree>
  </p:cSld>
  <p:clrMapOvr>
    <a:masterClrMapping/>
  </p:clrMapOvr>
</p:notes>
</file>

<file path=ppt/notesSlides/notesSlide2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666" name="Rectangle 7"/>
          <p:cNvSpPr>
            <a:spLocks noGrp="1" noChangeArrowheads="1"/>
          </p:cNvSpPr>
          <p:nvPr>
            <p:ph type="sldNum" sz="quarter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defRPr/>
            </a:pPr>
            <a:fld id="{B7A4E5E0-AF57-8A48-A69A-060D5BA1E887}" type="slidenum">
              <a:rPr lang="en-GB" smtClean="0"/>
              <a:pPr>
                <a:defRPr/>
              </a:pPr>
              <a:t>242</a:t>
            </a:fld>
            <a:endParaRPr lang="en-GB" smtClean="0"/>
          </a:p>
        </p:txBody>
      </p:sp>
      <p:sp>
        <p:nvSpPr>
          <p:cNvPr id="497667" name="Text Box 1"/>
          <p:cNvSpPr txBox="1"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2160" tIns="46080" rIns="92160" bIns="46080"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r" eaLnBrk="1" hangingPunct="1">
              <a:buSzPct val="100000"/>
              <a:defRPr/>
            </a:pPr>
            <a:fld id="{FF20D40F-3841-E14F-B77C-8B11115BE2C5}" type="slidenum">
              <a:rPr lang="en-GB" smtClean="0">
                <a:solidFill>
                  <a:srgbClr val="FFFFFF"/>
                </a:solidFill>
              </a:rPr>
              <a:pPr algn="r" eaLnBrk="1" hangingPunct="1">
                <a:buSzPct val="100000"/>
                <a:defRPr/>
              </a:pPr>
              <a:t>242</a:t>
            </a:fld>
            <a:endParaRPr lang="en-GB" smtClean="0">
              <a:solidFill>
                <a:srgbClr val="FFFFFF"/>
              </a:solidFill>
            </a:endParaRPr>
          </a:p>
        </p:txBody>
      </p:sp>
      <p:sp>
        <p:nvSpPr>
          <p:cNvPr id="497668" name="Text Box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7388"/>
            <a:ext cx="4568825" cy="3425825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97669" name="Text Box 3"/>
          <p:cNvSpPr txBox="1">
            <a:spLocks noChangeArrowheads="1"/>
          </p:cNvSpPr>
          <p:nvPr/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endParaRPr lang="en-US"/>
          </a:p>
        </p:txBody>
      </p:sp>
    </p:spTree>
  </p:cSld>
  <p:clrMapOvr>
    <a:masterClrMapping/>
  </p:clrMapOvr>
</p:notes>
</file>

<file path=ppt/notesSlides/notesSlide2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714" name="Rectangle 7"/>
          <p:cNvSpPr>
            <a:spLocks noGrp="1" noChangeArrowheads="1"/>
          </p:cNvSpPr>
          <p:nvPr>
            <p:ph type="sldNum" sz="quarter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defRPr/>
            </a:pPr>
            <a:fld id="{F667ECBA-D0D8-124A-ABD8-686CD816CF31}" type="slidenum">
              <a:rPr lang="en-GB" smtClean="0"/>
              <a:pPr>
                <a:defRPr/>
              </a:pPr>
              <a:t>243</a:t>
            </a:fld>
            <a:endParaRPr lang="en-GB" smtClean="0"/>
          </a:p>
        </p:txBody>
      </p:sp>
      <p:sp>
        <p:nvSpPr>
          <p:cNvPr id="499715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7388"/>
            <a:ext cx="4568825" cy="3425825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99716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2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62" name="Rectangle 7"/>
          <p:cNvSpPr>
            <a:spLocks noGrp="1" noChangeArrowheads="1"/>
          </p:cNvSpPr>
          <p:nvPr>
            <p:ph type="sldNum" sz="quarter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defRPr/>
            </a:pPr>
            <a:fld id="{9508A4AF-96D4-1141-8804-F3D006316392}" type="slidenum">
              <a:rPr lang="en-GB" smtClean="0"/>
              <a:pPr>
                <a:defRPr/>
              </a:pPr>
              <a:t>244</a:t>
            </a:fld>
            <a:endParaRPr lang="en-GB" smtClean="0"/>
          </a:p>
        </p:txBody>
      </p:sp>
      <p:sp>
        <p:nvSpPr>
          <p:cNvPr id="501763" name="Text Box 1"/>
          <p:cNvSpPr txBox="1"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2160" tIns="46080" rIns="92160" bIns="46080"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r" eaLnBrk="1" hangingPunct="1">
              <a:buSzPct val="100000"/>
              <a:defRPr/>
            </a:pPr>
            <a:fld id="{33D29B93-6D5E-374D-8B95-98F46DF6174E}" type="slidenum">
              <a:rPr lang="en-GB" smtClean="0">
                <a:solidFill>
                  <a:srgbClr val="FFFFFF"/>
                </a:solidFill>
              </a:rPr>
              <a:pPr algn="r" eaLnBrk="1" hangingPunct="1">
                <a:buSzPct val="100000"/>
                <a:defRPr/>
              </a:pPr>
              <a:t>244</a:t>
            </a:fld>
            <a:endParaRPr lang="en-GB" smtClean="0">
              <a:solidFill>
                <a:srgbClr val="FFFFFF"/>
              </a:solidFill>
            </a:endParaRPr>
          </a:p>
        </p:txBody>
      </p:sp>
      <p:sp>
        <p:nvSpPr>
          <p:cNvPr id="501764" name="Text Box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7388"/>
            <a:ext cx="4568825" cy="3425825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01765" name="Text Box 3"/>
          <p:cNvSpPr txBox="1">
            <a:spLocks noChangeArrowheads="1"/>
          </p:cNvSpPr>
          <p:nvPr/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endParaRPr lang="en-US"/>
          </a:p>
        </p:txBody>
      </p:sp>
    </p:spTree>
  </p:cSld>
  <p:clrMapOvr>
    <a:masterClrMapping/>
  </p:clrMapOvr>
</p:notes>
</file>

<file path=ppt/notesSlides/notesSlide2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810" name="Rectangle 7"/>
          <p:cNvSpPr>
            <a:spLocks noGrp="1" noChangeArrowheads="1"/>
          </p:cNvSpPr>
          <p:nvPr>
            <p:ph type="sldNum" sz="quarter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defRPr/>
            </a:pPr>
            <a:fld id="{1E5E6B7B-4664-4B4F-BDA2-6E165089122A}" type="slidenum">
              <a:rPr lang="en-GB" smtClean="0"/>
              <a:pPr>
                <a:defRPr/>
              </a:pPr>
              <a:t>245</a:t>
            </a:fld>
            <a:endParaRPr lang="en-GB" smtClean="0"/>
          </a:p>
        </p:txBody>
      </p:sp>
      <p:sp>
        <p:nvSpPr>
          <p:cNvPr id="503811" name="Text Box 1"/>
          <p:cNvSpPr txBox="1"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2160" tIns="46080" rIns="92160" bIns="46080"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r" eaLnBrk="1" hangingPunct="1">
              <a:buSzPct val="100000"/>
              <a:defRPr/>
            </a:pPr>
            <a:fld id="{DC1D75D8-7301-B344-85D5-81807CC46B4E}" type="slidenum">
              <a:rPr lang="en-GB" smtClean="0">
                <a:solidFill>
                  <a:srgbClr val="FFFFFF"/>
                </a:solidFill>
              </a:rPr>
              <a:pPr algn="r" eaLnBrk="1" hangingPunct="1">
                <a:buSzPct val="100000"/>
                <a:defRPr/>
              </a:pPr>
              <a:t>245</a:t>
            </a:fld>
            <a:endParaRPr lang="en-GB" smtClean="0">
              <a:solidFill>
                <a:srgbClr val="FFFFFF"/>
              </a:solidFill>
            </a:endParaRPr>
          </a:p>
        </p:txBody>
      </p:sp>
      <p:sp>
        <p:nvSpPr>
          <p:cNvPr id="503812" name="Text Box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7388"/>
            <a:ext cx="4568825" cy="3425825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03813" name="Text Box 3"/>
          <p:cNvSpPr txBox="1">
            <a:spLocks noChangeArrowheads="1"/>
          </p:cNvSpPr>
          <p:nvPr/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endParaRPr lang="en-US"/>
          </a:p>
        </p:txBody>
      </p:sp>
    </p:spTree>
  </p:cSld>
  <p:clrMapOvr>
    <a:masterClrMapping/>
  </p:clrMapOvr>
</p:notes>
</file>

<file path=ppt/notesSlides/notesSlide2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858" name="Rectangle 7"/>
          <p:cNvSpPr>
            <a:spLocks noGrp="1" noChangeArrowheads="1"/>
          </p:cNvSpPr>
          <p:nvPr>
            <p:ph type="sldNum" sz="quarter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defRPr/>
            </a:pPr>
            <a:fld id="{27EEE7CC-99AA-1B48-86AB-875737F02672}" type="slidenum">
              <a:rPr lang="en-GB" smtClean="0"/>
              <a:pPr>
                <a:defRPr/>
              </a:pPr>
              <a:t>246</a:t>
            </a:fld>
            <a:endParaRPr lang="en-GB" smtClean="0"/>
          </a:p>
        </p:txBody>
      </p:sp>
      <p:sp>
        <p:nvSpPr>
          <p:cNvPr id="505859" name="Text Box 1"/>
          <p:cNvSpPr txBox="1"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2160" tIns="46080" rIns="92160" bIns="46080"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r" eaLnBrk="1" hangingPunct="1">
              <a:buSzPct val="100000"/>
              <a:defRPr/>
            </a:pPr>
            <a:fld id="{3231BDF9-0CC7-A24C-808B-54268E26C95D}" type="slidenum">
              <a:rPr lang="en-GB" smtClean="0">
                <a:solidFill>
                  <a:srgbClr val="FFFFFF"/>
                </a:solidFill>
              </a:rPr>
              <a:pPr algn="r" eaLnBrk="1" hangingPunct="1">
                <a:buSzPct val="100000"/>
                <a:defRPr/>
              </a:pPr>
              <a:t>246</a:t>
            </a:fld>
            <a:endParaRPr lang="en-GB" smtClean="0">
              <a:solidFill>
                <a:srgbClr val="FFFFFF"/>
              </a:solidFill>
            </a:endParaRPr>
          </a:p>
        </p:txBody>
      </p:sp>
      <p:sp>
        <p:nvSpPr>
          <p:cNvPr id="505860" name="Text Box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7388"/>
            <a:ext cx="4568825" cy="3425825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05861" name="Text Box 3"/>
          <p:cNvSpPr txBox="1">
            <a:spLocks noChangeArrowheads="1"/>
          </p:cNvSpPr>
          <p:nvPr/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endParaRPr lang="en-US"/>
          </a:p>
        </p:txBody>
      </p:sp>
    </p:spTree>
  </p:cSld>
  <p:clrMapOvr>
    <a:masterClrMapping/>
  </p:clrMapOvr>
</p:notes>
</file>

<file path=ppt/notesSlides/notesSlide2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906" name="Rectangle 7"/>
          <p:cNvSpPr>
            <a:spLocks noGrp="1" noChangeArrowheads="1"/>
          </p:cNvSpPr>
          <p:nvPr>
            <p:ph type="sldNum" sz="quarter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defRPr/>
            </a:pPr>
            <a:fld id="{543E5D57-17A4-744B-816D-8DC2BE81B557}" type="slidenum">
              <a:rPr lang="en-GB" smtClean="0"/>
              <a:pPr>
                <a:defRPr/>
              </a:pPr>
              <a:t>247</a:t>
            </a:fld>
            <a:endParaRPr lang="en-GB" smtClean="0"/>
          </a:p>
        </p:txBody>
      </p:sp>
      <p:sp>
        <p:nvSpPr>
          <p:cNvPr id="507907" name="Text Box 1"/>
          <p:cNvSpPr txBox="1"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2160" tIns="46080" rIns="92160" bIns="46080"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r" eaLnBrk="1" hangingPunct="1">
              <a:buSzPct val="100000"/>
              <a:defRPr/>
            </a:pPr>
            <a:fld id="{8970FBDA-8522-6744-AE07-9FE93EB9036B}" type="slidenum">
              <a:rPr lang="en-GB" smtClean="0">
                <a:solidFill>
                  <a:srgbClr val="FFFFFF"/>
                </a:solidFill>
              </a:rPr>
              <a:pPr algn="r" eaLnBrk="1" hangingPunct="1">
                <a:buSzPct val="100000"/>
                <a:defRPr/>
              </a:pPr>
              <a:t>247</a:t>
            </a:fld>
            <a:endParaRPr lang="en-GB" smtClean="0">
              <a:solidFill>
                <a:srgbClr val="FFFFFF"/>
              </a:solidFill>
            </a:endParaRPr>
          </a:p>
        </p:txBody>
      </p:sp>
      <p:sp>
        <p:nvSpPr>
          <p:cNvPr id="507908" name="Text Box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7388"/>
            <a:ext cx="4568825" cy="3425825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07909" name="Text Box 3"/>
          <p:cNvSpPr txBox="1">
            <a:spLocks noChangeArrowheads="1"/>
          </p:cNvSpPr>
          <p:nvPr/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endParaRPr lang="en-US"/>
          </a:p>
        </p:txBody>
      </p:sp>
    </p:spTree>
  </p:cSld>
  <p:clrMapOvr>
    <a:masterClrMapping/>
  </p:clrMapOvr>
</p:notes>
</file>

<file path=ppt/notesSlides/notesSlide2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954" name="Rectangle 7"/>
          <p:cNvSpPr>
            <a:spLocks noGrp="1" noChangeArrowheads="1"/>
          </p:cNvSpPr>
          <p:nvPr>
            <p:ph type="sldNum" sz="quarter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defRPr/>
            </a:pPr>
            <a:fld id="{35AFDB60-1503-5446-AB25-0A91BA5F251E}" type="slidenum">
              <a:rPr lang="en-GB" smtClean="0"/>
              <a:pPr>
                <a:defRPr/>
              </a:pPr>
              <a:t>248</a:t>
            </a:fld>
            <a:endParaRPr lang="en-GB" smtClean="0"/>
          </a:p>
        </p:txBody>
      </p:sp>
      <p:sp>
        <p:nvSpPr>
          <p:cNvPr id="509955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7388"/>
            <a:ext cx="4568825" cy="3425825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09956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defRPr/>
            </a:pPr>
            <a:fld id="{8E4EEB63-F57D-6145-B559-829CE9AAAA58}" type="slidenum">
              <a:rPr lang="en-GB" smtClean="0"/>
              <a:pPr>
                <a:defRPr/>
              </a:pPr>
              <a:t>25</a:t>
            </a:fld>
            <a:endParaRPr lang="en-GB" smtClean="0"/>
          </a:p>
        </p:txBody>
      </p:sp>
      <p:sp>
        <p:nvSpPr>
          <p:cNvPr id="53251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7388"/>
            <a:ext cx="4568825" cy="3425825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3252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defRPr/>
            </a:pPr>
            <a:fld id="{DAE7BD1C-0C36-9246-AAD3-7C38D452FB7B}" type="slidenum">
              <a:rPr lang="en-GB" smtClean="0"/>
              <a:pPr>
                <a:defRPr/>
              </a:pPr>
              <a:t>26</a:t>
            </a:fld>
            <a:endParaRPr lang="en-GB" smtClean="0"/>
          </a:p>
        </p:txBody>
      </p:sp>
      <p:sp>
        <p:nvSpPr>
          <p:cNvPr id="55299" name="Text Box 1"/>
          <p:cNvSpPr txBox="1"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2160" tIns="46080" rIns="92160" bIns="46080"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r" eaLnBrk="1" hangingPunct="1">
              <a:buSzPct val="100000"/>
              <a:defRPr/>
            </a:pPr>
            <a:fld id="{BEF5418A-3D56-F845-B50D-3F3C6C1C6FD7}" type="slidenum">
              <a:rPr lang="en-GB" smtClean="0">
                <a:solidFill>
                  <a:srgbClr val="FFFFFF"/>
                </a:solidFill>
              </a:rPr>
              <a:pPr algn="r" eaLnBrk="1" hangingPunct="1">
                <a:buSzPct val="100000"/>
                <a:defRPr/>
              </a:pPr>
              <a:t>26</a:t>
            </a:fld>
            <a:endParaRPr lang="en-GB" smtClean="0">
              <a:solidFill>
                <a:srgbClr val="FFFFFF"/>
              </a:solidFill>
            </a:endParaRPr>
          </a:p>
        </p:txBody>
      </p:sp>
      <p:sp>
        <p:nvSpPr>
          <p:cNvPr id="55300" name="Text Box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7388"/>
            <a:ext cx="4568825" cy="3425825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5301" name="Text Box 3"/>
          <p:cNvSpPr txBox="1">
            <a:spLocks noChangeArrowheads="1"/>
          </p:cNvSpPr>
          <p:nvPr/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/>
          <p:cNvSpPr>
            <a:spLocks noGrp="1" noChangeArrowheads="1"/>
          </p:cNvSpPr>
          <p:nvPr>
            <p:ph type="sldNum" sz="quarter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defRPr/>
            </a:pPr>
            <a:fld id="{533E4917-A7CC-2642-918E-D77CECB4C3F0}" type="slidenum">
              <a:rPr lang="en-GB" smtClean="0"/>
              <a:pPr>
                <a:defRPr/>
              </a:pPr>
              <a:t>27</a:t>
            </a:fld>
            <a:endParaRPr lang="en-GB" smtClean="0"/>
          </a:p>
        </p:txBody>
      </p:sp>
      <p:sp>
        <p:nvSpPr>
          <p:cNvPr id="57347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7388"/>
            <a:ext cx="4568825" cy="3425825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7348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defRPr/>
            </a:pPr>
            <a:fld id="{6D163AC4-4F66-3C40-9234-86738CC0D587}" type="slidenum">
              <a:rPr lang="en-GB" smtClean="0"/>
              <a:pPr>
                <a:defRPr/>
              </a:pPr>
              <a:t>28</a:t>
            </a:fld>
            <a:endParaRPr lang="en-GB" smtClean="0"/>
          </a:p>
        </p:txBody>
      </p:sp>
      <p:sp>
        <p:nvSpPr>
          <p:cNvPr id="59395" name="Text Box 1"/>
          <p:cNvSpPr txBox="1"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2160" tIns="46080" rIns="92160" bIns="46080"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r" eaLnBrk="1" hangingPunct="1">
              <a:buSzPct val="100000"/>
              <a:defRPr/>
            </a:pPr>
            <a:fld id="{A5FA6CE3-3252-FA45-BFC3-10C926368628}" type="slidenum">
              <a:rPr lang="en-GB" smtClean="0">
                <a:solidFill>
                  <a:srgbClr val="FFFFFF"/>
                </a:solidFill>
              </a:rPr>
              <a:pPr algn="r" eaLnBrk="1" hangingPunct="1">
                <a:buSzPct val="100000"/>
                <a:defRPr/>
              </a:pPr>
              <a:t>28</a:t>
            </a:fld>
            <a:endParaRPr lang="en-GB" smtClean="0">
              <a:solidFill>
                <a:srgbClr val="FFFFFF"/>
              </a:solidFill>
            </a:endParaRPr>
          </a:p>
        </p:txBody>
      </p:sp>
      <p:sp>
        <p:nvSpPr>
          <p:cNvPr id="59396" name="Text Box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7388"/>
            <a:ext cx="4568825" cy="3425825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9397" name="Text Box 3"/>
          <p:cNvSpPr txBox="1">
            <a:spLocks noChangeArrowheads="1"/>
          </p:cNvSpPr>
          <p:nvPr/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7"/>
          <p:cNvSpPr>
            <a:spLocks noGrp="1" noChangeArrowheads="1"/>
          </p:cNvSpPr>
          <p:nvPr>
            <p:ph type="sldNum" sz="quarter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defRPr/>
            </a:pPr>
            <a:fld id="{F4436096-6D9D-464F-845A-0E736247F71F}" type="slidenum">
              <a:rPr lang="en-GB" smtClean="0"/>
              <a:pPr>
                <a:defRPr/>
              </a:pPr>
              <a:t>29</a:t>
            </a:fld>
            <a:endParaRPr lang="en-GB" smtClean="0"/>
          </a:p>
        </p:txBody>
      </p:sp>
      <p:sp>
        <p:nvSpPr>
          <p:cNvPr id="61443" name="Text Box 1"/>
          <p:cNvSpPr txBox="1"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2160" tIns="46080" rIns="92160" bIns="46080"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r" eaLnBrk="1" hangingPunct="1">
              <a:buSzPct val="100000"/>
              <a:defRPr/>
            </a:pPr>
            <a:fld id="{11DF3159-F99B-D441-BCA5-7FC50A0EC851}" type="slidenum">
              <a:rPr lang="en-GB" smtClean="0">
                <a:solidFill>
                  <a:srgbClr val="FFFFFF"/>
                </a:solidFill>
              </a:rPr>
              <a:pPr algn="r" eaLnBrk="1" hangingPunct="1">
                <a:buSzPct val="100000"/>
                <a:defRPr/>
              </a:pPr>
              <a:t>29</a:t>
            </a:fld>
            <a:endParaRPr lang="en-GB" smtClean="0">
              <a:solidFill>
                <a:srgbClr val="FFFFFF"/>
              </a:solidFill>
            </a:endParaRPr>
          </a:p>
        </p:txBody>
      </p:sp>
      <p:sp>
        <p:nvSpPr>
          <p:cNvPr id="61444" name="Text Box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7388"/>
            <a:ext cx="4568825" cy="3425825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1445" name="Text Box 3"/>
          <p:cNvSpPr txBox="1">
            <a:spLocks noChangeArrowheads="1"/>
          </p:cNvSpPr>
          <p:nvPr/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>
            <a:spLocks noGrp="1" noChangeArrowheads="1"/>
          </p:cNvSpPr>
          <p:nvPr>
            <p:ph type="sldNum" sz="quarter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defRPr/>
            </a:pPr>
            <a:fld id="{CBBCFDBC-D2E9-2340-B748-7A1E811205DD}" type="slidenum">
              <a:rPr lang="en-GB" smtClean="0"/>
              <a:pPr>
                <a:defRPr/>
              </a:pPr>
              <a:t>3</a:t>
            </a:fld>
            <a:endParaRPr lang="en-GB" smtClean="0"/>
          </a:p>
        </p:txBody>
      </p:sp>
      <p:sp>
        <p:nvSpPr>
          <p:cNvPr id="8195" name="Text Box 1"/>
          <p:cNvSpPr txBox="1"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2160" tIns="46080" rIns="92160" bIns="46080"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r" eaLnBrk="1" hangingPunct="1">
              <a:buSzPct val="100000"/>
              <a:defRPr/>
            </a:pPr>
            <a:fld id="{DED97A5E-9FED-214B-862D-BF0EA7DA25FD}" type="slidenum">
              <a:rPr lang="en-GB" smtClean="0">
                <a:solidFill>
                  <a:srgbClr val="FFFFFF"/>
                </a:solidFill>
              </a:rPr>
              <a:pPr algn="r" eaLnBrk="1" hangingPunct="1">
                <a:buSzPct val="100000"/>
                <a:defRPr/>
              </a:pPr>
              <a:t>3</a:t>
            </a:fld>
            <a:endParaRPr lang="en-GB" smtClean="0">
              <a:solidFill>
                <a:srgbClr val="FFFFFF"/>
              </a:solidFill>
            </a:endParaRPr>
          </a:p>
        </p:txBody>
      </p:sp>
      <p:sp>
        <p:nvSpPr>
          <p:cNvPr id="8196" name="Text Box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7388"/>
            <a:ext cx="4568825" cy="3425825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197" name="Text Box 3"/>
          <p:cNvSpPr txBox="1">
            <a:spLocks noChangeArrowheads="1"/>
          </p:cNvSpPr>
          <p:nvPr/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defRPr/>
            </a:pPr>
            <a:fld id="{B77E56A6-1DDF-084B-A8B4-3ACE06305D08}" type="slidenum">
              <a:rPr lang="en-GB" smtClean="0"/>
              <a:pPr>
                <a:defRPr/>
              </a:pPr>
              <a:t>30</a:t>
            </a:fld>
            <a:endParaRPr lang="en-GB" smtClean="0"/>
          </a:p>
        </p:txBody>
      </p:sp>
      <p:sp>
        <p:nvSpPr>
          <p:cNvPr id="63491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7388"/>
            <a:ext cx="4568825" cy="3425825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3492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defRPr/>
            </a:pPr>
            <a:fld id="{FF666BFA-AD32-334C-9342-36928BF3CD93}" type="slidenum">
              <a:rPr lang="en-GB" smtClean="0"/>
              <a:pPr>
                <a:defRPr/>
              </a:pPr>
              <a:t>31</a:t>
            </a:fld>
            <a:endParaRPr lang="en-GB" smtClean="0"/>
          </a:p>
        </p:txBody>
      </p:sp>
      <p:sp>
        <p:nvSpPr>
          <p:cNvPr id="65539" name="Text Box 1"/>
          <p:cNvSpPr txBox="1"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2160" tIns="46080" rIns="92160" bIns="46080"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r" eaLnBrk="1" hangingPunct="1">
              <a:buSzPct val="100000"/>
              <a:defRPr/>
            </a:pPr>
            <a:fld id="{418A2A09-4DEB-BB4C-AEC3-E6207610BAF3}" type="slidenum">
              <a:rPr lang="en-GB" smtClean="0">
                <a:solidFill>
                  <a:srgbClr val="FFFFFF"/>
                </a:solidFill>
              </a:rPr>
              <a:pPr algn="r" eaLnBrk="1" hangingPunct="1">
                <a:buSzPct val="100000"/>
                <a:defRPr/>
              </a:pPr>
              <a:t>31</a:t>
            </a:fld>
            <a:endParaRPr lang="en-GB" smtClean="0">
              <a:solidFill>
                <a:srgbClr val="FFFFFF"/>
              </a:solidFill>
            </a:endParaRPr>
          </a:p>
        </p:txBody>
      </p:sp>
      <p:sp>
        <p:nvSpPr>
          <p:cNvPr id="65540" name="Text Box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7388"/>
            <a:ext cx="4568825" cy="3425825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5541" name="Text Box 3"/>
          <p:cNvSpPr txBox="1">
            <a:spLocks noChangeArrowheads="1"/>
          </p:cNvSpPr>
          <p:nvPr/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defRPr/>
            </a:pPr>
            <a:fld id="{39FE9D1C-9862-B441-9B84-325662C37FA3}" type="slidenum">
              <a:rPr lang="en-GB" smtClean="0"/>
              <a:pPr>
                <a:defRPr/>
              </a:pPr>
              <a:t>32</a:t>
            </a:fld>
            <a:endParaRPr lang="en-GB" smtClean="0"/>
          </a:p>
        </p:txBody>
      </p:sp>
      <p:sp>
        <p:nvSpPr>
          <p:cNvPr id="67587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7388"/>
            <a:ext cx="4568825" cy="3425825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7588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/>
          <p:cNvSpPr>
            <a:spLocks noGrp="1" noChangeArrowheads="1"/>
          </p:cNvSpPr>
          <p:nvPr>
            <p:ph type="sldNum" sz="quarter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defRPr/>
            </a:pPr>
            <a:fld id="{269E0577-419C-1D41-AA0E-D74CEC36854A}" type="slidenum">
              <a:rPr lang="en-GB" smtClean="0"/>
              <a:pPr>
                <a:defRPr/>
              </a:pPr>
              <a:t>33</a:t>
            </a:fld>
            <a:endParaRPr lang="en-GB" smtClean="0"/>
          </a:p>
        </p:txBody>
      </p:sp>
      <p:sp>
        <p:nvSpPr>
          <p:cNvPr id="69635" name="Text Box 1"/>
          <p:cNvSpPr txBox="1"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2160" tIns="46080" rIns="92160" bIns="46080"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r" eaLnBrk="1" hangingPunct="1">
              <a:buSzPct val="100000"/>
              <a:defRPr/>
            </a:pPr>
            <a:fld id="{8FCAAFE0-9DD7-F046-AD5E-F0A45957046A}" type="slidenum">
              <a:rPr lang="en-GB" smtClean="0">
                <a:solidFill>
                  <a:srgbClr val="FFFFFF"/>
                </a:solidFill>
              </a:rPr>
              <a:pPr algn="r" eaLnBrk="1" hangingPunct="1">
                <a:buSzPct val="100000"/>
                <a:defRPr/>
              </a:pPr>
              <a:t>33</a:t>
            </a:fld>
            <a:endParaRPr lang="en-GB" smtClean="0">
              <a:solidFill>
                <a:srgbClr val="FFFFFF"/>
              </a:solidFill>
            </a:endParaRPr>
          </a:p>
        </p:txBody>
      </p:sp>
      <p:sp>
        <p:nvSpPr>
          <p:cNvPr id="69636" name="Text Box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7388"/>
            <a:ext cx="4568825" cy="3425825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9637" name="Text Box 3"/>
          <p:cNvSpPr txBox="1">
            <a:spLocks noChangeArrowheads="1"/>
          </p:cNvSpPr>
          <p:nvPr/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defRPr/>
            </a:pPr>
            <a:fld id="{0C400AD1-A8F5-0143-83F7-92106BA50401}" type="slidenum">
              <a:rPr lang="en-GB" smtClean="0"/>
              <a:pPr>
                <a:defRPr/>
              </a:pPr>
              <a:t>34</a:t>
            </a:fld>
            <a:endParaRPr lang="en-GB" smtClean="0"/>
          </a:p>
        </p:txBody>
      </p:sp>
      <p:sp>
        <p:nvSpPr>
          <p:cNvPr id="71683" name="Text Box 1"/>
          <p:cNvSpPr txBox="1"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2160" tIns="46080" rIns="92160" bIns="46080"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r" eaLnBrk="1" hangingPunct="1">
              <a:buSzPct val="100000"/>
              <a:defRPr/>
            </a:pPr>
            <a:fld id="{538EE8E2-8A48-E24A-B941-3E0F55CFBC51}" type="slidenum">
              <a:rPr lang="en-GB" smtClean="0">
                <a:solidFill>
                  <a:srgbClr val="FFFFFF"/>
                </a:solidFill>
              </a:rPr>
              <a:pPr algn="r" eaLnBrk="1" hangingPunct="1">
                <a:buSzPct val="100000"/>
                <a:defRPr/>
              </a:pPr>
              <a:t>34</a:t>
            </a:fld>
            <a:endParaRPr lang="en-GB" smtClean="0">
              <a:solidFill>
                <a:srgbClr val="FFFFFF"/>
              </a:solidFill>
            </a:endParaRPr>
          </a:p>
        </p:txBody>
      </p:sp>
      <p:sp>
        <p:nvSpPr>
          <p:cNvPr id="71684" name="Text Box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7388"/>
            <a:ext cx="4568825" cy="3425825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71685" name="Text Box 3"/>
          <p:cNvSpPr txBox="1">
            <a:spLocks noChangeArrowheads="1"/>
          </p:cNvSpPr>
          <p:nvPr/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7"/>
          <p:cNvSpPr>
            <a:spLocks noGrp="1" noChangeArrowheads="1"/>
          </p:cNvSpPr>
          <p:nvPr>
            <p:ph type="sldNum" sz="quarter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defRPr/>
            </a:pPr>
            <a:fld id="{44B65D15-2A8B-4546-8475-4C4CC00AF8A8}" type="slidenum">
              <a:rPr lang="en-GB" smtClean="0"/>
              <a:pPr>
                <a:defRPr/>
              </a:pPr>
              <a:t>35</a:t>
            </a:fld>
            <a:endParaRPr lang="en-GB" smtClean="0"/>
          </a:p>
        </p:txBody>
      </p:sp>
      <p:sp>
        <p:nvSpPr>
          <p:cNvPr id="73731" name="Text Box 1"/>
          <p:cNvSpPr txBox="1"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2160" tIns="46080" rIns="92160" bIns="46080"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r" eaLnBrk="1" hangingPunct="1">
              <a:buSzPct val="100000"/>
              <a:defRPr/>
            </a:pPr>
            <a:fld id="{8974E711-3D32-AA44-9BBD-82A583E6CEBA}" type="slidenum">
              <a:rPr lang="en-GB" smtClean="0">
                <a:solidFill>
                  <a:srgbClr val="FFFFFF"/>
                </a:solidFill>
              </a:rPr>
              <a:pPr algn="r" eaLnBrk="1" hangingPunct="1">
                <a:buSzPct val="100000"/>
                <a:defRPr/>
              </a:pPr>
              <a:t>35</a:t>
            </a:fld>
            <a:endParaRPr lang="en-GB" smtClean="0">
              <a:solidFill>
                <a:srgbClr val="FFFFFF"/>
              </a:solidFill>
            </a:endParaRPr>
          </a:p>
        </p:txBody>
      </p:sp>
      <p:sp>
        <p:nvSpPr>
          <p:cNvPr id="73732" name="Text Box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7388"/>
            <a:ext cx="4568825" cy="3425825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73733" name="Text Box 3"/>
          <p:cNvSpPr txBox="1">
            <a:spLocks noChangeArrowheads="1"/>
          </p:cNvSpPr>
          <p:nvPr/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/>
          <p:cNvSpPr>
            <a:spLocks noGrp="1" noChangeArrowheads="1"/>
          </p:cNvSpPr>
          <p:nvPr>
            <p:ph type="sldNum" sz="quarter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defRPr/>
            </a:pPr>
            <a:fld id="{519CB76C-0646-B043-9EE3-D9F8D1FA001F}" type="slidenum">
              <a:rPr lang="en-GB" smtClean="0"/>
              <a:pPr>
                <a:defRPr/>
              </a:pPr>
              <a:t>36</a:t>
            </a:fld>
            <a:endParaRPr lang="en-GB" smtClean="0"/>
          </a:p>
        </p:txBody>
      </p:sp>
      <p:sp>
        <p:nvSpPr>
          <p:cNvPr id="75779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7388"/>
            <a:ext cx="4568825" cy="3425825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75780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7"/>
          <p:cNvSpPr>
            <a:spLocks noGrp="1" noChangeArrowheads="1"/>
          </p:cNvSpPr>
          <p:nvPr>
            <p:ph type="sldNum" sz="quarter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defRPr/>
            </a:pPr>
            <a:fld id="{A38C6CDF-74CE-F74D-AA22-00E99EFF6BD8}" type="slidenum">
              <a:rPr lang="en-GB" smtClean="0"/>
              <a:pPr>
                <a:defRPr/>
              </a:pPr>
              <a:t>37</a:t>
            </a:fld>
            <a:endParaRPr lang="en-GB" smtClean="0"/>
          </a:p>
        </p:txBody>
      </p:sp>
      <p:sp>
        <p:nvSpPr>
          <p:cNvPr id="77827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7388"/>
            <a:ext cx="4568825" cy="3425825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77828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>
            <a:spLocks noGrp="1" noChangeArrowheads="1"/>
          </p:cNvSpPr>
          <p:nvPr>
            <p:ph type="sldNum" sz="quarter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defRPr/>
            </a:pPr>
            <a:fld id="{BA60975A-C6EB-D140-BED0-3D5D9D762EF1}" type="slidenum">
              <a:rPr lang="en-GB" smtClean="0"/>
              <a:pPr>
                <a:defRPr/>
              </a:pPr>
              <a:t>38</a:t>
            </a:fld>
            <a:endParaRPr lang="en-GB" smtClean="0"/>
          </a:p>
        </p:txBody>
      </p:sp>
      <p:sp>
        <p:nvSpPr>
          <p:cNvPr id="79875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7388"/>
            <a:ext cx="4568825" cy="3425825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79876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/>
          <p:cNvSpPr>
            <a:spLocks noGrp="1" noChangeArrowheads="1"/>
          </p:cNvSpPr>
          <p:nvPr>
            <p:ph type="sldNum" sz="quarter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defRPr/>
            </a:pPr>
            <a:fld id="{1FC9F7AB-641B-2341-9176-8E8D6D35CEB4}" type="slidenum">
              <a:rPr lang="en-GB" smtClean="0"/>
              <a:pPr>
                <a:defRPr/>
              </a:pPr>
              <a:t>39</a:t>
            </a:fld>
            <a:endParaRPr lang="en-GB" smtClean="0"/>
          </a:p>
        </p:txBody>
      </p:sp>
      <p:sp>
        <p:nvSpPr>
          <p:cNvPr id="81923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7388"/>
            <a:ext cx="4568825" cy="3425825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1924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7"/>
          <p:cNvSpPr>
            <a:spLocks noGrp="1" noChangeArrowheads="1"/>
          </p:cNvSpPr>
          <p:nvPr>
            <p:ph type="sldNum" sz="quarter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defRPr/>
            </a:pPr>
            <a:fld id="{33D6837A-7428-CB42-8824-587CA5EFFACC}" type="slidenum">
              <a:rPr lang="en-GB" smtClean="0"/>
              <a:pPr>
                <a:defRPr/>
              </a:pPr>
              <a:t>4</a:t>
            </a:fld>
            <a:endParaRPr lang="en-GB" smtClean="0"/>
          </a:p>
        </p:txBody>
      </p:sp>
      <p:sp>
        <p:nvSpPr>
          <p:cNvPr id="10243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7388"/>
            <a:ext cx="4568825" cy="3425825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244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/>
          <p:cNvSpPr>
            <a:spLocks noGrp="1" noChangeArrowheads="1"/>
          </p:cNvSpPr>
          <p:nvPr>
            <p:ph type="sldNum" sz="quarter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defRPr/>
            </a:pPr>
            <a:fld id="{D182C7FC-F383-9847-A386-D6E05B48EACD}" type="slidenum">
              <a:rPr lang="en-GB" smtClean="0"/>
              <a:pPr>
                <a:defRPr/>
              </a:pPr>
              <a:t>40</a:t>
            </a:fld>
            <a:endParaRPr lang="en-GB" smtClean="0"/>
          </a:p>
        </p:txBody>
      </p:sp>
      <p:sp>
        <p:nvSpPr>
          <p:cNvPr id="83971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7388"/>
            <a:ext cx="4568825" cy="3425825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3972" name="Text Box 2"/>
          <p:cNvSpPr txBox="1">
            <a:spLocks noChangeArrowheads="1"/>
          </p:cNvSpPr>
          <p:nvPr/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endParaRPr lang="en-US"/>
          </a:p>
        </p:txBody>
      </p:sp>
      <p:sp>
        <p:nvSpPr>
          <p:cNvPr id="83973" name="Text Box 3"/>
          <p:cNvSpPr txBox="1"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2160" tIns="46080" rIns="92160" bIns="46080"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r" eaLnBrk="1" hangingPunct="1">
              <a:buSzPct val="100000"/>
              <a:defRPr/>
            </a:pPr>
            <a:fld id="{2405CB2E-35CB-9149-BD79-E5C05FAE855B}" type="slidenum">
              <a:rPr lang="en-GB" smtClean="0">
                <a:solidFill>
                  <a:srgbClr val="FFFFFF"/>
                </a:solidFill>
              </a:rPr>
              <a:pPr algn="r" eaLnBrk="1" hangingPunct="1">
                <a:buSzPct val="100000"/>
                <a:defRPr/>
              </a:pPr>
              <a:t>40</a:t>
            </a:fld>
            <a:endParaRPr lang="en-GB" smtClean="0">
              <a:solidFill>
                <a:srgbClr val="FFFFFF"/>
              </a:solidFill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7"/>
          <p:cNvSpPr>
            <a:spLocks noGrp="1" noChangeArrowheads="1"/>
          </p:cNvSpPr>
          <p:nvPr>
            <p:ph type="sldNum" sz="quarter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defRPr/>
            </a:pPr>
            <a:fld id="{70070EAA-8DF4-004D-B37B-7B494575D263}" type="slidenum">
              <a:rPr lang="en-GB" smtClean="0"/>
              <a:pPr>
                <a:defRPr/>
              </a:pPr>
              <a:t>41</a:t>
            </a:fld>
            <a:endParaRPr lang="en-GB" smtClean="0"/>
          </a:p>
        </p:txBody>
      </p:sp>
      <p:sp>
        <p:nvSpPr>
          <p:cNvPr id="86019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7388"/>
            <a:ext cx="4568825" cy="3425825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6020" name="Text Box 2"/>
          <p:cNvSpPr txBox="1">
            <a:spLocks noChangeArrowheads="1"/>
          </p:cNvSpPr>
          <p:nvPr/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endParaRPr lang="en-US"/>
          </a:p>
        </p:txBody>
      </p:sp>
      <p:sp>
        <p:nvSpPr>
          <p:cNvPr id="86021" name="Text Box 3"/>
          <p:cNvSpPr txBox="1"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2160" tIns="46080" rIns="92160" bIns="46080"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r" eaLnBrk="1" hangingPunct="1">
              <a:buSzPct val="100000"/>
              <a:defRPr/>
            </a:pPr>
            <a:fld id="{23BD4A21-20DD-2B4E-95DA-E10D60470D1C}" type="slidenum">
              <a:rPr lang="en-GB" smtClean="0">
                <a:solidFill>
                  <a:srgbClr val="FFFFFF"/>
                </a:solidFill>
              </a:rPr>
              <a:pPr algn="r" eaLnBrk="1" hangingPunct="1">
                <a:buSzPct val="100000"/>
                <a:defRPr/>
              </a:pPr>
              <a:t>41</a:t>
            </a:fld>
            <a:endParaRPr lang="en-GB" smtClean="0">
              <a:solidFill>
                <a:srgbClr val="FFFFFF"/>
              </a:solidFill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>
            <a:spLocks noGrp="1" noChangeArrowheads="1"/>
          </p:cNvSpPr>
          <p:nvPr>
            <p:ph type="sldNum" sz="quarter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defRPr/>
            </a:pPr>
            <a:fld id="{A48784C3-4C46-8047-B4A4-92A01DB9522B}" type="slidenum">
              <a:rPr lang="en-GB" smtClean="0"/>
              <a:pPr>
                <a:defRPr/>
              </a:pPr>
              <a:t>42</a:t>
            </a:fld>
            <a:endParaRPr lang="en-GB" smtClean="0"/>
          </a:p>
        </p:txBody>
      </p:sp>
      <p:sp>
        <p:nvSpPr>
          <p:cNvPr id="88067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7388"/>
            <a:ext cx="4568825" cy="3425825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8068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7"/>
          <p:cNvSpPr>
            <a:spLocks noGrp="1" noChangeArrowheads="1"/>
          </p:cNvSpPr>
          <p:nvPr>
            <p:ph type="sldNum" sz="quarter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defRPr/>
            </a:pPr>
            <a:fld id="{59BC4403-F3F5-DF49-85D8-AC607AEA7026}" type="slidenum">
              <a:rPr lang="en-GB" smtClean="0"/>
              <a:pPr>
                <a:defRPr/>
              </a:pPr>
              <a:t>43</a:t>
            </a:fld>
            <a:endParaRPr lang="en-GB" smtClean="0"/>
          </a:p>
        </p:txBody>
      </p:sp>
      <p:sp>
        <p:nvSpPr>
          <p:cNvPr id="90115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7388"/>
            <a:ext cx="4568825" cy="3425825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0116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7"/>
          <p:cNvSpPr>
            <a:spLocks noGrp="1" noChangeArrowheads="1"/>
          </p:cNvSpPr>
          <p:nvPr>
            <p:ph type="sldNum" sz="quarter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defRPr/>
            </a:pPr>
            <a:fld id="{70C1AB70-7BCF-7E43-93DC-1126D12E8E5F}" type="slidenum">
              <a:rPr lang="en-GB" smtClean="0"/>
              <a:pPr>
                <a:defRPr/>
              </a:pPr>
              <a:t>44</a:t>
            </a:fld>
            <a:endParaRPr lang="en-GB" smtClean="0"/>
          </a:p>
        </p:txBody>
      </p:sp>
      <p:sp>
        <p:nvSpPr>
          <p:cNvPr id="92163" name="Text Box 1"/>
          <p:cNvSpPr txBox="1"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2160" tIns="46080" rIns="92160" bIns="46080"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r" eaLnBrk="1" hangingPunct="1">
              <a:buSzPct val="100000"/>
              <a:defRPr/>
            </a:pPr>
            <a:fld id="{014950F0-9969-4E4B-8985-74D5D1E49739}" type="slidenum">
              <a:rPr lang="en-GB" smtClean="0">
                <a:solidFill>
                  <a:srgbClr val="FFFFFF"/>
                </a:solidFill>
              </a:rPr>
              <a:pPr algn="r" eaLnBrk="1" hangingPunct="1">
                <a:buSzPct val="100000"/>
                <a:defRPr/>
              </a:pPr>
              <a:t>44</a:t>
            </a:fld>
            <a:endParaRPr lang="en-GB" smtClean="0">
              <a:solidFill>
                <a:srgbClr val="FFFFFF"/>
              </a:solidFill>
            </a:endParaRPr>
          </a:p>
        </p:txBody>
      </p:sp>
      <p:sp>
        <p:nvSpPr>
          <p:cNvPr id="92164" name="Text Box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7388"/>
            <a:ext cx="4568825" cy="3425825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2165" name="Text Box 3"/>
          <p:cNvSpPr txBox="1">
            <a:spLocks noChangeArrowheads="1"/>
          </p:cNvSpPr>
          <p:nvPr/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endParaRPr 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>
            <a:spLocks noGrp="1" noChangeArrowheads="1"/>
          </p:cNvSpPr>
          <p:nvPr>
            <p:ph type="sldNum" sz="quarter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defRPr/>
            </a:pPr>
            <a:fld id="{1CB2F0C7-6080-814D-B563-F872E1321AFE}" type="slidenum">
              <a:rPr lang="en-GB" smtClean="0"/>
              <a:pPr>
                <a:defRPr/>
              </a:pPr>
              <a:t>45</a:t>
            </a:fld>
            <a:endParaRPr lang="en-GB" smtClean="0"/>
          </a:p>
        </p:txBody>
      </p:sp>
      <p:sp>
        <p:nvSpPr>
          <p:cNvPr id="94211" name="Text Box 1"/>
          <p:cNvSpPr txBox="1"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2160" tIns="46080" rIns="92160" bIns="46080"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r" eaLnBrk="1" hangingPunct="1">
              <a:buSzPct val="100000"/>
              <a:defRPr/>
            </a:pPr>
            <a:fld id="{C6A2FB38-297D-BE48-8FE5-2D37890930EC}" type="slidenum">
              <a:rPr lang="en-GB" smtClean="0">
                <a:solidFill>
                  <a:srgbClr val="FFFFFF"/>
                </a:solidFill>
              </a:rPr>
              <a:pPr algn="r" eaLnBrk="1" hangingPunct="1">
                <a:buSzPct val="100000"/>
                <a:defRPr/>
              </a:pPr>
              <a:t>45</a:t>
            </a:fld>
            <a:endParaRPr lang="en-GB" smtClean="0">
              <a:solidFill>
                <a:srgbClr val="FFFFFF"/>
              </a:solidFill>
            </a:endParaRPr>
          </a:p>
        </p:txBody>
      </p:sp>
      <p:sp>
        <p:nvSpPr>
          <p:cNvPr id="94212" name="Text Box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7388"/>
            <a:ext cx="4568825" cy="3425825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4213" name="Text Box 3"/>
          <p:cNvSpPr txBox="1">
            <a:spLocks noChangeArrowheads="1"/>
          </p:cNvSpPr>
          <p:nvPr/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endParaRPr 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7"/>
          <p:cNvSpPr>
            <a:spLocks noGrp="1" noChangeArrowheads="1"/>
          </p:cNvSpPr>
          <p:nvPr>
            <p:ph type="sldNum" sz="quarter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defRPr/>
            </a:pPr>
            <a:fld id="{51EBC782-1B6F-7C4E-8821-F42BB82A1AE8}" type="slidenum">
              <a:rPr lang="en-GB" smtClean="0"/>
              <a:pPr>
                <a:defRPr/>
              </a:pPr>
              <a:t>46</a:t>
            </a:fld>
            <a:endParaRPr lang="en-GB" smtClean="0"/>
          </a:p>
        </p:txBody>
      </p:sp>
      <p:sp>
        <p:nvSpPr>
          <p:cNvPr id="96259" name="Text Box 1"/>
          <p:cNvSpPr txBox="1"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2160" tIns="46080" rIns="92160" bIns="46080"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r" eaLnBrk="1" hangingPunct="1">
              <a:buSzPct val="100000"/>
              <a:defRPr/>
            </a:pPr>
            <a:fld id="{ED286D6D-CE6D-024A-B308-75E5D0BD0C06}" type="slidenum">
              <a:rPr lang="en-GB" smtClean="0">
                <a:solidFill>
                  <a:srgbClr val="FFFFFF"/>
                </a:solidFill>
              </a:rPr>
              <a:pPr algn="r" eaLnBrk="1" hangingPunct="1">
                <a:buSzPct val="100000"/>
                <a:defRPr/>
              </a:pPr>
              <a:t>46</a:t>
            </a:fld>
            <a:endParaRPr lang="en-GB" smtClean="0">
              <a:solidFill>
                <a:srgbClr val="FFFFFF"/>
              </a:solidFill>
            </a:endParaRPr>
          </a:p>
        </p:txBody>
      </p:sp>
      <p:sp>
        <p:nvSpPr>
          <p:cNvPr id="96260" name="Text Box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7388"/>
            <a:ext cx="4568825" cy="3425825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6261" name="Text Box 3"/>
          <p:cNvSpPr txBox="1">
            <a:spLocks noChangeArrowheads="1"/>
          </p:cNvSpPr>
          <p:nvPr/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endParaRPr 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/>
          <p:cNvSpPr>
            <a:spLocks noGrp="1" noChangeArrowheads="1"/>
          </p:cNvSpPr>
          <p:nvPr>
            <p:ph type="sldNum" sz="quarter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defRPr/>
            </a:pPr>
            <a:fld id="{1312BE22-BF80-2D4C-8EEA-2559223040C6}" type="slidenum">
              <a:rPr lang="en-GB" smtClean="0"/>
              <a:pPr>
                <a:defRPr/>
              </a:pPr>
              <a:t>47</a:t>
            </a:fld>
            <a:endParaRPr lang="en-GB" smtClean="0"/>
          </a:p>
        </p:txBody>
      </p:sp>
      <p:sp>
        <p:nvSpPr>
          <p:cNvPr id="98307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7388"/>
            <a:ext cx="4568825" cy="3425825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8308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7"/>
          <p:cNvSpPr>
            <a:spLocks noGrp="1" noChangeArrowheads="1"/>
          </p:cNvSpPr>
          <p:nvPr>
            <p:ph type="sldNum" sz="quarter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defRPr/>
            </a:pPr>
            <a:fld id="{C6CE3A72-8C2A-DE42-8831-2C30C1B36715}" type="slidenum">
              <a:rPr lang="en-GB" smtClean="0"/>
              <a:pPr>
                <a:defRPr/>
              </a:pPr>
              <a:t>48</a:t>
            </a:fld>
            <a:endParaRPr lang="en-GB" smtClean="0"/>
          </a:p>
        </p:txBody>
      </p:sp>
      <p:sp>
        <p:nvSpPr>
          <p:cNvPr id="100355" name="Text Box 1"/>
          <p:cNvSpPr txBox="1"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2160" tIns="46080" rIns="92160" bIns="46080"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r" eaLnBrk="1" hangingPunct="1">
              <a:buSzPct val="100000"/>
              <a:defRPr/>
            </a:pPr>
            <a:fld id="{7122ECDF-506C-B949-AEFE-70FCEB9816CD}" type="slidenum">
              <a:rPr lang="en-GB" smtClean="0">
                <a:solidFill>
                  <a:srgbClr val="FFFFFF"/>
                </a:solidFill>
              </a:rPr>
              <a:pPr algn="r" eaLnBrk="1" hangingPunct="1">
                <a:buSzPct val="100000"/>
                <a:defRPr/>
              </a:pPr>
              <a:t>48</a:t>
            </a:fld>
            <a:endParaRPr lang="en-GB" smtClean="0">
              <a:solidFill>
                <a:srgbClr val="FFFFFF"/>
              </a:solidFill>
            </a:endParaRPr>
          </a:p>
        </p:txBody>
      </p:sp>
      <p:sp>
        <p:nvSpPr>
          <p:cNvPr id="100356" name="Text Box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7388"/>
            <a:ext cx="4568825" cy="3425825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0357" name="Text Box 3"/>
          <p:cNvSpPr txBox="1">
            <a:spLocks noChangeArrowheads="1"/>
          </p:cNvSpPr>
          <p:nvPr/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endParaRPr 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/>
          <p:cNvSpPr>
            <a:spLocks noGrp="1" noChangeArrowheads="1"/>
          </p:cNvSpPr>
          <p:nvPr>
            <p:ph type="sldNum" sz="quarter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defRPr/>
            </a:pPr>
            <a:fld id="{6A2970BB-9251-7D4B-8DA8-D4C958682E72}" type="slidenum">
              <a:rPr lang="en-GB" smtClean="0"/>
              <a:pPr>
                <a:defRPr/>
              </a:pPr>
              <a:t>49</a:t>
            </a:fld>
            <a:endParaRPr lang="en-GB" smtClean="0"/>
          </a:p>
        </p:txBody>
      </p:sp>
      <p:sp>
        <p:nvSpPr>
          <p:cNvPr id="102403" name="Text Box 1"/>
          <p:cNvSpPr txBox="1"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2160" tIns="46080" rIns="92160" bIns="46080"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r" eaLnBrk="1" hangingPunct="1">
              <a:buSzPct val="100000"/>
              <a:defRPr/>
            </a:pPr>
            <a:fld id="{6E3C360D-100D-594C-93D7-2ED8BC1804D6}" type="slidenum">
              <a:rPr lang="en-GB" smtClean="0">
                <a:solidFill>
                  <a:srgbClr val="FFFFFF"/>
                </a:solidFill>
              </a:rPr>
              <a:pPr algn="r" eaLnBrk="1" hangingPunct="1">
                <a:buSzPct val="100000"/>
                <a:defRPr/>
              </a:pPr>
              <a:t>49</a:t>
            </a:fld>
            <a:endParaRPr lang="en-GB" smtClean="0">
              <a:solidFill>
                <a:srgbClr val="FFFFFF"/>
              </a:solidFill>
            </a:endParaRPr>
          </a:p>
        </p:txBody>
      </p:sp>
      <p:sp>
        <p:nvSpPr>
          <p:cNvPr id="102404" name="Text Box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7388"/>
            <a:ext cx="4568825" cy="3425825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2405" name="Text Box 3"/>
          <p:cNvSpPr txBox="1">
            <a:spLocks noChangeArrowheads="1"/>
          </p:cNvSpPr>
          <p:nvPr/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defRPr/>
            </a:pPr>
            <a:fld id="{5C5B81FF-E080-3542-9858-1136C3F67C6F}" type="slidenum">
              <a:rPr lang="en-GB" smtClean="0"/>
              <a:pPr>
                <a:defRPr/>
              </a:pPr>
              <a:t>5</a:t>
            </a:fld>
            <a:endParaRPr lang="en-GB" smtClean="0"/>
          </a:p>
        </p:txBody>
      </p:sp>
      <p:sp>
        <p:nvSpPr>
          <p:cNvPr id="12291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7388"/>
            <a:ext cx="4568825" cy="3425825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292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7"/>
          <p:cNvSpPr>
            <a:spLocks noGrp="1" noChangeArrowheads="1"/>
          </p:cNvSpPr>
          <p:nvPr>
            <p:ph type="sldNum" sz="quarter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defRPr/>
            </a:pPr>
            <a:fld id="{3BD15F02-E922-B942-840C-51BA6EBCAF3E}" type="slidenum">
              <a:rPr lang="en-GB" smtClean="0"/>
              <a:pPr>
                <a:defRPr/>
              </a:pPr>
              <a:t>50</a:t>
            </a:fld>
            <a:endParaRPr lang="en-GB" smtClean="0"/>
          </a:p>
        </p:txBody>
      </p:sp>
      <p:sp>
        <p:nvSpPr>
          <p:cNvPr id="104451" name="Text Box 1"/>
          <p:cNvSpPr txBox="1"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2160" tIns="46080" rIns="92160" bIns="46080"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r" eaLnBrk="1" hangingPunct="1">
              <a:buSzPct val="100000"/>
              <a:defRPr/>
            </a:pPr>
            <a:fld id="{2A6DC0EA-E4D5-384F-BB43-8F0EDD093F29}" type="slidenum">
              <a:rPr lang="en-GB" smtClean="0">
                <a:solidFill>
                  <a:srgbClr val="FFFFFF"/>
                </a:solidFill>
              </a:rPr>
              <a:pPr algn="r" eaLnBrk="1" hangingPunct="1">
                <a:buSzPct val="100000"/>
                <a:defRPr/>
              </a:pPr>
              <a:t>50</a:t>
            </a:fld>
            <a:endParaRPr lang="en-GB" smtClean="0">
              <a:solidFill>
                <a:srgbClr val="FFFFFF"/>
              </a:solidFill>
            </a:endParaRPr>
          </a:p>
        </p:txBody>
      </p:sp>
      <p:sp>
        <p:nvSpPr>
          <p:cNvPr id="104452" name="Text Box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7388"/>
            <a:ext cx="4568825" cy="3425825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4453" name="Text Box 3"/>
          <p:cNvSpPr txBox="1">
            <a:spLocks noChangeArrowheads="1"/>
          </p:cNvSpPr>
          <p:nvPr/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endParaRPr 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7"/>
          <p:cNvSpPr>
            <a:spLocks noGrp="1" noChangeArrowheads="1"/>
          </p:cNvSpPr>
          <p:nvPr>
            <p:ph type="sldNum" sz="quarter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defRPr/>
            </a:pPr>
            <a:fld id="{4C748A6A-C805-1A4E-A651-6D6AB45E280F}" type="slidenum">
              <a:rPr lang="en-GB" smtClean="0"/>
              <a:pPr>
                <a:defRPr/>
              </a:pPr>
              <a:t>51</a:t>
            </a:fld>
            <a:endParaRPr lang="en-GB" smtClean="0"/>
          </a:p>
        </p:txBody>
      </p:sp>
      <p:sp>
        <p:nvSpPr>
          <p:cNvPr id="106499" name="Text Box 1"/>
          <p:cNvSpPr txBox="1"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2160" tIns="46080" rIns="92160" bIns="46080"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r" eaLnBrk="1" hangingPunct="1">
              <a:buSzPct val="100000"/>
              <a:defRPr/>
            </a:pPr>
            <a:fld id="{B8749630-7A69-184C-86A7-8D24CBC28F35}" type="slidenum">
              <a:rPr lang="en-GB" smtClean="0">
                <a:solidFill>
                  <a:srgbClr val="FFFFFF"/>
                </a:solidFill>
              </a:rPr>
              <a:pPr algn="r" eaLnBrk="1" hangingPunct="1">
                <a:buSzPct val="100000"/>
                <a:defRPr/>
              </a:pPr>
              <a:t>51</a:t>
            </a:fld>
            <a:endParaRPr lang="en-GB" smtClean="0">
              <a:solidFill>
                <a:srgbClr val="FFFFFF"/>
              </a:solidFill>
            </a:endParaRPr>
          </a:p>
        </p:txBody>
      </p:sp>
      <p:sp>
        <p:nvSpPr>
          <p:cNvPr id="106500" name="Text Box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7388"/>
            <a:ext cx="4568825" cy="3425825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6501" name="Text Box 3"/>
          <p:cNvSpPr txBox="1">
            <a:spLocks noChangeArrowheads="1"/>
          </p:cNvSpPr>
          <p:nvPr/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endParaRPr 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7"/>
          <p:cNvSpPr>
            <a:spLocks noGrp="1" noChangeArrowheads="1"/>
          </p:cNvSpPr>
          <p:nvPr>
            <p:ph type="sldNum" sz="quarter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defRPr/>
            </a:pPr>
            <a:fld id="{0103E989-44E8-2346-9A65-4C7BF9C75435}" type="slidenum">
              <a:rPr lang="en-GB" smtClean="0"/>
              <a:pPr>
                <a:defRPr/>
              </a:pPr>
              <a:t>52</a:t>
            </a:fld>
            <a:endParaRPr lang="en-GB" smtClean="0"/>
          </a:p>
        </p:txBody>
      </p:sp>
      <p:sp>
        <p:nvSpPr>
          <p:cNvPr id="108547" name="Text Box 1"/>
          <p:cNvSpPr txBox="1"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2160" tIns="46080" rIns="92160" bIns="46080"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r" eaLnBrk="1" hangingPunct="1">
              <a:buSzPct val="100000"/>
              <a:defRPr/>
            </a:pPr>
            <a:fld id="{5834E033-F70A-424F-9F8D-AE5EABDB4708}" type="slidenum">
              <a:rPr lang="en-GB" smtClean="0">
                <a:solidFill>
                  <a:srgbClr val="FFFFFF"/>
                </a:solidFill>
              </a:rPr>
              <a:pPr algn="r" eaLnBrk="1" hangingPunct="1">
                <a:buSzPct val="100000"/>
                <a:defRPr/>
              </a:pPr>
              <a:t>52</a:t>
            </a:fld>
            <a:endParaRPr lang="en-GB" smtClean="0">
              <a:solidFill>
                <a:srgbClr val="FFFFFF"/>
              </a:solidFill>
            </a:endParaRPr>
          </a:p>
        </p:txBody>
      </p:sp>
      <p:sp>
        <p:nvSpPr>
          <p:cNvPr id="108548" name="Text Box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7388"/>
            <a:ext cx="4568825" cy="3425825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8549" name="Text Box 3"/>
          <p:cNvSpPr txBox="1">
            <a:spLocks noChangeArrowheads="1"/>
          </p:cNvSpPr>
          <p:nvPr/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endParaRPr 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7"/>
          <p:cNvSpPr>
            <a:spLocks noGrp="1" noChangeArrowheads="1"/>
          </p:cNvSpPr>
          <p:nvPr>
            <p:ph type="sldNum" sz="quarter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defRPr/>
            </a:pPr>
            <a:fld id="{1FA57880-1773-9640-A286-665EB9A169BD}" type="slidenum">
              <a:rPr lang="en-GB" smtClean="0"/>
              <a:pPr>
                <a:defRPr/>
              </a:pPr>
              <a:t>53</a:t>
            </a:fld>
            <a:endParaRPr lang="en-GB" smtClean="0"/>
          </a:p>
        </p:txBody>
      </p:sp>
      <p:sp>
        <p:nvSpPr>
          <p:cNvPr id="110595" name="Text Box 1"/>
          <p:cNvSpPr txBox="1"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2160" tIns="46080" rIns="92160" bIns="46080"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r" eaLnBrk="1" hangingPunct="1">
              <a:buSzPct val="100000"/>
              <a:defRPr/>
            </a:pPr>
            <a:fld id="{2D524F85-B078-9C41-BED5-69DFAB327D1C}" type="slidenum">
              <a:rPr lang="en-GB" smtClean="0">
                <a:solidFill>
                  <a:srgbClr val="FFFFFF"/>
                </a:solidFill>
              </a:rPr>
              <a:pPr algn="r" eaLnBrk="1" hangingPunct="1">
                <a:buSzPct val="100000"/>
                <a:defRPr/>
              </a:pPr>
              <a:t>53</a:t>
            </a:fld>
            <a:endParaRPr lang="en-GB" smtClean="0">
              <a:solidFill>
                <a:srgbClr val="FFFFFF"/>
              </a:solidFill>
            </a:endParaRPr>
          </a:p>
        </p:txBody>
      </p:sp>
      <p:sp>
        <p:nvSpPr>
          <p:cNvPr id="110596" name="Text Box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7388"/>
            <a:ext cx="4568825" cy="3425825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0597" name="Text Box 3"/>
          <p:cNvSpPr txBox="1">
            <a:spLocks noChangeArrowheads="1"/>
          </p:cNvSpPr>
          <p:nvPr/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endParaRPr 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7"/>
          <p:cNvSpPr>
            <a:spLocks noGrp="1" noChangeArrowheads="1"/>
          </p:cNvSpPr>
          <p:nvPr>
            <p:ph type="sldNum" sz="quarter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defRPr/>
            </a:pPr>
            <a:fld id="{8650BF9C-30AC-654C-AC28-659BBC4C5AF7}" type="slidenum">
              <a:rPr lang="en-GB" smtClean="0"/>
              <a:pPr>
                <a:defRPr/>
              </a:pPr>
              <a:t>54</a:t>
            </a:fld>
            <a:endParaRPr lang="en-GB" smtClean="0"/>
          </a:p>
        </p:txBody>
      </p:sp>
      <p:sp>
        <p:nvSpPr>
          <p:cNvPr id="112643" name="Text Box 1"/>
          <p:cNvSpPr txBox="1"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2160" tIns="46080" rIns="92160" bIns="46080"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r" eaLnBrk="1" hangingPunct="1">
              <a:buSzPct val="100000"/>
              <a:defRPr/>
            </a:pPr>
            <a:fld id="{E046E18C-C603-ED4E-BFA8-C95BA4A82D88}" type="slidenum">
              <a:rPr lang="en-GB" smtClean="0">
                <a:solidFill>
                  <a:srgbClr val="FFFFFF"/>
                </a:solidFill>
              </a:rPr>
              <a:pPr algn="r" eaLnBrk="1" hangingPunct="1">
                <a:buSzPct val="100000"/>
                <a:defRPr/>
              </a:pPr>
              <a:t>54</a:t>
            </a:fld>
            <a:endParaRPr lang="en-GB" smtClean="0">
              <a:solidFill>
                <a:srgbClr val="FFFFFF"/>
              </a:solidFill>
            </a:endParaRPr>
          </a:p>
        </p:txBody>
      </p:sp>
      <p:sp>
        <p:nvSpPr>
          <p:cNvPr id="112644" name="Text Box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7388"/>
            <a:ext cx="4568825" cy="3425825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2645" name="Text Box 3"/>
          <p:cNvSpPr txBox="1">
            <a:spLocks noChangeArrowheads="1"/>
          </p:cNvSpPr>
          <p:nvPr/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endParaRPr 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7"/>
          <p:cNvSpPr>
            <a:spLocks noGrp="1" noChangeArrowheads="1"/>
          </p:cNvSpPr>
          <p:nvPr>
            <p:ph type="sldNum" sz="quarter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defRPr/>
            </a:pPr>
            <a:fld id="{9D7D2652-E627-B442-BFF1-7415B5945CA4}" type="slidenum">
              <a:rPr lang="en-GB" smtClean="0"/>
              <a:pPr>
                <a:defRPr/>
              </a:pPr>
              <a:t>55</a:t>
            </a:fld>
            <a:endParaRPr lang="en-GB" smtClean="0"/>
          </a:p>
        </p:txBody>
      </p:sp>
      <p:sp>
        <p:nvSpPr>
          <p:cNvPr id="114691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7388"/>
            <a:ext cx="4568825" cy="3425825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4692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7"/>
          <p:cNvSpPr>
            <a:spLocks noGrp="1" noChangeArrowheads="1"/>
          </p:cNvSpPr>
          <p:nvPr>
            <p:ph type="sldNum" sz="quarter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defRPr/>
            </a:pPr>
            <a:fld id="{40F066B9-9FA3-264D-9BE1-AD58DEE8C215}" type="slidenum">
              <a:rPr lang="en-GB" smtClean="0"/>
              <a:pPr>
                <a:defRPr/>
              </a:pPr>
              <a:t>56</a:t>
            </a:fld>
            <a:endParaRPr lang="en-GB" smtClean="0"/>
          </a:p>
        </p:txBody>
      </p:sp>
      <p:sp>
        <p:nvSpPr>
          <p:cNvPr id="116739" name="Text Box 1"/>
          <p:cNvSpPr txBox="1"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2160" tIns="46080" rIns="92160" bIns="46080"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r" eaLnBrk="1" hangingPunct="1">
              <a:buSzPct val="100000"/>
              <a:defRPr/>
            </a:pPr>
            <a:fld id="{1CD80D8F-FC87-AD4D-AC73-A81B040A6CCE}" type="slidenum">
              <a:rPr lang="en-GB" smtClean="0">
                <a:solidFill>
                  <a:srgbClr val="FFFFFF"/>
                </a:solidFill>
              </a:rPr>
              <a:pPr algn="r" eaLnBrk="1" hangingPunct="1">
                <a:buSzPct val="100000"/>
                <a:defRPr/>
              </a:pPr>
              <a:t>56</a:t>
            </a:fld>
            <a:endParaRPr lang="en-GB" smtClean="0">
              <a:solidFill>
                <a:srgbClr val="FFFFFF"/>
              </a:solidFill>
            </a:endParaRPr>
          </a:p>
        </p:txBody>
      </p:sp>
      <p:sp>
        <p:nvSpPr>
          <p:cNvPr id="116740" name="Text Box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7388"/>
            <a:ext cx="4568825" cy="3425825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6741" name="Text Box 3"/>
          <p:cNvSpPr txBox="1">
            <a:spLocks noChangeArrowheads="1"/>
          </p:cNvSpPr>
          <p:nvPr/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endParaRPr 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7"/>
          <p:cNvSpPr>
            <a:spLocks noGrp="1" noChangeArrowheads="1"/>
          </p:cNvSpPr>
          <p:nvPr>
            <p:ph type="sldNum" sz="quarter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defRPr/>
            </a:pPr>
            <a:fld id="{3CEC4FB9-794D-F544-9222-BC203A1FEA32}" type="slidenum">
              <a:rPr lang="en-GB" smtClean="0"/>
              <a:pPr>
                <a:defRPr/>
              </a:pPr>
              <a:t>57</a:t>
            </a:fld>
            <a:endParaRPr lang="en-GB" smtClean="0"/>
          </a:p>
        </p:txBody>
      </p:sp>
      <p:sp>
        <p:nvSpPr>
          <p:cNvPr id="118787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7388"/>
            <a:ext cx="4568825" cy="3425825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8788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7"/>
          <p:cNvSpPr>
            <a:spLocks noGrp="1" noChangeArrowheads="1"/>
          </p:cNvSpPr>
          <p:nvPr>
            <p:ph type="sldNum" sz="quarter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defRPr/>
            </a:pPr>
            <a:fld id="{813D23C8-0460-0949-ADDE-F65E3D8694CE}" type="slidenum">
              <a:rPr lang="en-GB" smtClean="0"/>
              <a:pPr>
                <a:defRPr/>
              </a:pPr>
              <a:t>58</a:t>
            </a:fld>
            <a:endParaRPr lang="en-GB" smtClean="0"/>
          </a:p>
        </p:txBody>
      </p:sp>
      <p:sp>
        <p:nvSpPr>
          <p:cNvPr id="120835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7388"/>
            <a:ext cx="4568825" cy="3425825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0836" name="Text Box 2"/>
          <p:cNvSpPr txBox="1">
            <a:spLocks noChangeArrowheads="1"/>
          </p:cNvSpPr>
          <p:nvPr/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endParaRPr lang="en-US"/>
          </a:p>
        </p:txBody>
      </p:sp>
      <p:sp>
        <p:nvSpPr>
          <p:cNvPr id="120837" name="Text Box 3"/>
          <p:cNvSpPr txBox="1"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2160" tIns="46080" rIns="92160" bIns="46080"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r" eaLnBrk="1" hangingPunct="1">
              <a:buSzPct val="100000"/>
              <a:defRPr/>
            </a:pPr>
            <a:fld id="{87153F48-2293-2C43-B398-087A2E54764A}" type="slidenum">
              <a:rPr lang="en-GB" smtClean="0">
                <a:solidFill>
                  <a:srgbClr val="FFFFFF"/>
                </a:solidFill>
              </a:rPr>
              <a:pPr algn="r" eaLnBrk="1" hangingPunct="1">
                <a:buSzPct val="100000"/>
                <a:defRPr/>
              </a:pPr>
              <a:t>58</a:t>
            </a:fld>
            <a:endParaRPr lang="en-GB" smtClean="0">
              <a:solidFill>
                <a:srgbClr val="FFFFFF"/>
              </a:solidFill>
            </a:endParaRP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7"/>
          <p:cNvSpPr>
            <a:spLocks noGrp="1" noChangeArrowheads="1"/>
          </p:cNvSpPr>
          <p:nvPr>
            <p:ph type="sldNum" sz="quarter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defRPr/>
            </a:pPr>
            <a:fld id="{B76AEEA7-1B1A-C44D-868F-D84AA8351010}" type="slidenum">
              <a:rPr lang="en-GB" smtClean="0"/>
              <a:pPr>
                <a:defRPr/>
              </a:pPr>
              <a:t>59</a:t>
            </a:fld>
            <a:endParaRPr lang="en-GB" smtClean="0"/>
          </a:p>
        </p:txBody>
      </p:sp>
      <p:sp>
        <p:nvSpPr>
          <p:cNvPr id="122883" name="Text Box 1"/>
          <p:cNvSpPr txBox="1"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2160" tIns="46080" rIns="92160" bIns="46080"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r" eaLnBrk="1" hangingPunct="1">
              <a:buSzPct val="100000"/>
              <a:defRPr/>
            </a:pPr>
            <a:fld id="{F3484093-6157-B04F-9434-8E553C298978}" type="slidenum">
              <a:rPr lang="en-GB" smtClean="0">
                <a:solidFill>
                  <a:srgbClr val="FFFFFF"/>
                </a:solidFill>
              </a:rPr>
              <a:pPr algn="r" eaLnBrk="1" hangingPunct="1">
                <a:buSzPct val="100000"/>
                <a:defRPr/>
              </a:pPr>
              <a:t>59</a:t>
            </a:fld>
            <a:endParaRPr lang="en-GB" smtClean="0">
              <a:solidFill>
                <a:srgbClr val="FFFFFF"/>
              </a:solidFill>
            </a:endParaRPr>
          </a:p>
        </p:txBody>
      </p:sp>
      <p:sp>
        <p:nvSpPr>
          <p:cNvPr id="122884" name="Text Box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7388"/>
            <a:ext cx="4568825" cy="3425825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2885" name="Text Box 3"/>
          <p:cNvSpPr txBox="1">
            <a:spLocks noChangeArrowheads="1"/>
          </p:cNvSpPr>
          <p:nvPr/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/>
          <p:cNvSpPr>
            <a:spLocks noGrp="1" noChangeArrowheads="1"/>
          </p:cNvSpPr>
          <p:nvPr>
            <p:ph type="sldNum" sz="quarter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defRPr/>
            </a:pPr>
            <a:fld id="{B98ED979-2A56-6C4C-854C-B350470614FF}" type="slidenum">
              <a:rPr lang="en-GB" smtClean="0"/>
              <a:pPr>
                <a:defRPr/>
              </a:pPr>
              <a:t>6</a:t>
            </a:fld>
            <a:endParaRPr lang="en-GB" smtClean="0"/>
          </a:p>
        </p:txBody>
      </p:sp>
      <p:sp>
        <p:nvSpPr>
          <p:cNvPr id="14339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7388"/>
            <a:ext cx="4568825" cy="3425825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340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7"/>
          <p:cNvSpPr>
            <a:spLocks noGrp="1" noChangeArrowheads="1"/>
          </p:cNvSpPr>
          <p:nvPr>
            <p:ph type="sldNum" sz="quarter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defRPr/>
            </a:pPr>
            <a:fld id="{BD7EC6A3-F6E5-8143-9DFE-407CF80C9396}" type="slidenum">
              <a:rPr lang="en-GB" smtClean="0"/>
              <a:pPr>
                <a:defRPr/>
              </a:pPr>
              <a:t>60</a:t>
            </a:fld>
            <a:endParaRPr lang="en-GB" smtClean="0"/>
          </a:p>
        </p:txBody>
      </p:sp>
      <p:sp>
        <p:nvSpPr>
          <p:cNvPr id="124931" name="Text Box 1"/>
          <p:cNvSpPr txBox="1"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2160" tIns="46080" rIns="92160" bIns="46080"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r" eaLnBrk="1" hangingPunct="1">
              <a:buSzPct val="100000"/>
              <a:defRPr/>
            </a:pPr>
            <a:fld id="{D06E589C-B923-F440-B6DD-38184A0DE2F2}" type="slidenum">
              <a:rPr lang="en-GB" smtClean="0">
                <a:solidFill>
                  <a:srgbClr val="FFFFFF"/>
                </a:solidFill>
              </a:rPr>
              <a:pPr algn="r" eaLnBrk="1" hangingPunct="1">
                <a:buSzPct val="100000"/>
                <a:defRPr/>
              </a:pPr>
              <a:t>60</a:t>
            </a:fld>
            <a:endParaRPr lang="en-GB" smtClean="0">
              <a:solidFill>
                <a:srgbClr val="FFFFFF"/>
              </a:solidFill>
            </a:endParaRPr>
          </a:p>
        </p:txBody>
      </p:sp>
      <p:sp>
        <p:nvSpPr>
          <p:cNvPr id="124932" name="Text Box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7388"/>
            <a:ext cx="4568825" cy="3425825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4933" name="Text Box 3"/>
          <p:cNvSpPr txBox="1">
            <a:spLocks noChangeArrowheads="1"/>
          </p:cNvSpPr>
          <p:nvPr/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endParaRPr 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/>
          <p:cNvSpPr>
            <a:spLocks noGrp="1" noChangeArrowheads="1"/>
          </p:cNvSpPr>
          <p:nvPr>
            <p:ph type="sldNum" sz="quarter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defRPr/>
            </a:pPr>
            <a:fld id="{1898F902-D59B-5142-B51B-F44E03463095}" type="slidenum">
              <a:rPr lang="en-GB" smtClean="0"/>
              <a:pPr>
                <a:defRPr/>
              </a:pPr>
              <a:t>61</a:t>
            </a:fld>
            <a:endParaRPr lang="en-GB" smtClean="0"/>
          </a:p>
        </p:txBody>
      </p:sp>
      <p:sp>
        <p:nvSpPr>
          <p:cNvPr id="126979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7388"/>
            <a:ext cx="4568825" cy="3425825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6980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7"/>
          <p:cNvSpPr>
            <a:spLocks noGrp="1" noChangeArrowheads="1"/>
          </p:cNvSpPr>
          <p:nvPr>
            <p:ph type="sldNum" sz="quarter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defRPr/>
            </a:pPr>
            <a:fld id="{D8A63FDD-018C-414B-8748-88B936D281B3}" type="slidenum">
              <a:rPr lang="en-GB" smtClean="0"/>
              <a:pPr>
                <a:defRPr/>
              </a:pPr>
              <a:t>62</a:t>
            </a:fld>
            <a:endParaRPr lang="en-GB" smtClean="0"/>
          </a:p>
        </p:txBody>
      </p:sp>
      <p:sp>
        <p:nvSpPr>
          <p:cNvPr id="129027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7388"/>
            <a:ext cx="4568825" cy="3425825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9028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7"/>
          <p:cNvSpPr>
            <a:spLocks noGrp="1" noChangeArrowheads="1"/>
          </p:cNvSpPr>
          <p:nvPr>
            <p:ph type="sldNum" sz="quarter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defRPr/>
            </a:pPr>
            <a:fld id="{36D88577-7431-5945-A37E-F69CA6AF65B5}" type="slidenum">
              <a:rPr lang="en-GB" smtClean="0"/>
              <a:pPr>
                <a:defRPr/>
              </a:pPr>
              <a:t>63</a:t>
            </a:fld>
            <a:endParaRPr lang="en-GB" smtClean="0"/>
          </a:p>
        </p:txBody>
      </p:sp>
      <p:sp>
        <p:nvSpPr>
          <p:cNvPr id="131075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7388"/>
            <a:ext cx="4568825" cy="3425825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1076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7"/>
          <p:cNvSpPr>
            <a:spLocks noGrp="1" noChangeArrowheads="1"/>
          </p:cNvSpPr>
          <p:nvPr>
            <p:ph type="sldNum" sz="quarter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defRPr/>
            </a:pPr>
            <a:fld id="{32B3A32A-55CE-EE45-ADDA-A6817FF6115B}" type="slidenum">
              <a:rPr lang="en-GB" smtClean="0"/>
              <a:pPr>
                <a:defRPr/>
              </a:pPr>
              <a:t>64</a:t>
            </a:fld>
            <a:endParaRPr lang="en-GB" smtClean="0"/>
          </a:p>
        </p:txBody>
      </p:sp>
      <p:sp>
        <p:nvSpPr>
          <p:cNvPr id="133123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7388"/>
            <a:ext cx="4568825" cy="3425825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3124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7"/>
          <p:cNvSpPr>
            <a:spLocks noGrp="1" noChangeArrowheads="1"/>
          </p:cNvSpPr>
          <p:nvPr>
            <p:ph type="sldNum" sz="quarter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defRPr/>
            </a:pPr>
            <a:fld id="{69B17DBB-C846-A84C-B7C5-92F3BE64F00A}" type="slidenum">
              <a:rPr lang="en-GB" smtClean="0"/>
              <a:pPr>
                <a:defRPr/>
              </a:pPr>
              <a:t>65</a:t>
            </a:fld>
            <a:endParaRPr lang="en-GB" smtClean="0"/>
          </a:p>
        </p:txBody>
      </p:sp>
      <p:sp>
        <p:nvSpPr>
          <p:cNvPr id="135171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7388"/>
            <a:ext cx="4568825" cy="3425825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5172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7"/>
          <p:cNvSpPr>
            <a:spLocks noGrp="1" noChangeArrowheads="1"/>
          </p:cNvSpPr>
          <p:nvPr>
            <p:ph type="sldNum" sz="quarter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defRPr/>
            </a:pPr>
            <a:fld id="{5459F7E1-BA95-2741-90FA-A3780476883C}" type="slidenum">
              <a:rPr lang="en-GB" smtClean="0"/>
              <a:pPr>
                <a:defRPr/>
              </a:pPr>
              <a:t>66</a:t>
            </a:fld>
            <a:endParaRPr lang="en-GB" smtClean="0"/>
          </a:p>
        </p:txBody>
      </p:sp>
      <p:sp>
        <p:nvSpPr>
          <p:cNvPr id="137219" name="Text Box 1"/>
          <p:cNvSpPr txBox="1"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2160" tIns="46080" rIns="92160" bIns="46080"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r" eaLnBrk="1" hangingPunct="1">
              <a:buSzPct val="100000"/>
              <a:defRPr/>
            </a:pPr>
            <a:fld id="{7D634E19-CF3C-DE44-A356-DB752636B044}" type="slidenum">
              <a:rPr lang="en-GB" smtClean="0">
                <a:solidFill>
                  <a:srgbClr val="FFFFFF"/>
                </a:solidFill>
              </a:rPr>
              <a:pPr algn="r" eaLnBrk="1" hangingPunct="1">
                <a:buSzPct val="100000"/>
                <a:defRPr/>
              </a:pPr>
              <a:t>66</a:t>
            </a:fld>
            <a:endParaRPr lang="en-GB" smtClean="0">
              <a:solidFill>
                <a:srgbClr val="FFFFFF"/>
              </a:solidFill>
            </a:endParaRPr>
          </a:p>
        </p:txBody>
      </p:sp>
      <p:sp>
        <p:nvSpPr>
          <p:cNvPr id="137220" name="Text Box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7388"/>
            <a:ext cx="4568825" cy="3425825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7221" name="Text Box 3"/>
          <p:cNvSpPr txBox="1">
            <a:spLocks noChangeArrowheads="1"/>
          </p:cNvSpPr>
          <p:nvPr/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endParaRPr 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7"/>
          <p:cNvSpPr>
            <a:spLocks noGrp="1" noChangeArrowheads="1"/>
          </p:cNvSpPr>
          <p:nvPr>
            <p:ph type="sldNum" sz="quarter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defRPr/>
            </a:pPr>
            <a:fld id="{C7F20A18-D054-CF4D-9308-6928FD29659C}" type="slidenum">
              <a:rPr lang="en-GB" smtClean="0"/>
              <a:pPr>
                <a:defRPr/>
              </a:pPr>
              <a:t>67</a:t>
            </a:fld>
            <a:endParaRPr lang="en-GB" smtClean="0"/>
          </a:p>
        </p:txBody>
      </p:sp>
      <p:sp>
        <p:nvSpPr>
          <p:cNvPr id="139267" name="Text Box 1"/>
          <p:cNvSpPr txBox="1"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2160" tIns="46080" rIns="92160" bIns="46080"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r" eaLnBrk="1" hangingPunct="1">
              <a:buSzPct val="100000"/>
              <a:defRPr/>
            </a:pPr>
            <a:fld id="{C8CD2DA7-D710-9244-B5E5-2A51ECFDCB47}" type="slidenum">
              <a:rPr lang="en-GB" smtClean="0">
                <a:solidFill>
                  <a:srgbClr val="FFFFFF"/>
                </a:solidFill>
              </a:rPr>
              <a:pPr algn="r" eaLnBrk="1" hangingPunct="1">
                <a:buSzPct val="100000"/>
                <a:defRPr/>
              </a:pPr>
              <a:t>67</a:t>
            </a:fld>
            <a:endParaRPr lang="en-GB" smtClean="0">
              <a:solidFill>
                <a:srgbClr val="FFFFFF"/>
              </a:solidFill>
            </a:endParaRPr>
          </a:p>
        </p:txBody>
      </p:sp>
      <p:sp>
        <p:nvSpPr>
          <p:cNvPr id="139268" name="Text Box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7388"/>
            <a:ext cx="4568825" cy="3425825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9269" name="Text Box 3"/>
          <p:cNvSpPr txBox="1">
            <a:spLocks noChangeArrowheads="1"/>
          </p:cNvSpPr>
          <p:nvPr/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endParaRPr 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7"/>
          <p:cNvSpPr>
            <a:spLocks noGrp="1" noChangeArrowheads="1"/>
          </p:cNvSpPr>
          <p:nvPr>
            <p:ph type="sldNum" sz="quarter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defRPr/>
            </a:pPr>
            <a:fld id="{C0F2D9C8-D9C7-134A-BD7F-85A4BBA9933B}" type="slidenum">
              <a:rPr lang="en-GB" smtClean="0"/>
              <a:pPr>
                <a:defRPr/>
              </a:pPr>
              <a:t>68</a:t>
            </a:fld>
            <a:endParaRPr lang="en-GB" smtClean="0"/>
          </a:p>
        </p:txBody>
      </p:sp>
      <p:sp>
        <p:nvSpPr>
          <p:cNvPr id="141315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7388"/>
            <a:ext cx="4568825" cy="3425825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1316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Rectangle 7"/>
          <p:cNvSpPr>
            <a:spLocks noGrp="1" noChangeArrowheads="1"/>
          </p:cNvSpPr>
          <p:nvPr>
            <p:ph type="sldNum" sz="quarter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defRPr/>
            </a:pPr>
            <a:fld id="{BBF01214-9C60-2C45-9DB2-2A48CF1C399A}" type="slidenum">
              <a:rPr lang="en-GB" smtClean="0"/>
              <a:pPr>
                <a:defRPr/>
              </a:pPr>
              <a:t>69</a:t>
            </a:fld>
            <a:endParaRPr lang="en-GB" smtClean="0"/>
          </a:p>
        </p:txBody>
      </p:sp>
      <p:sp>
        <p:nvSpPr>
          <p:cNvPr id="143363" name="Text Box 1"/>
          <p:cNvSpPr txBox="1"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2160" tIns="46080" rIns="92160" bIns="46080"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r" eaLnBrk="1" hangingPunct="1">
              <a:buSzPct val="100000"/>
              <a:defRPr/>
            </a:pPr>
            <a:fld id="{1D7BBDEA-3512-4A40-A121-16644A3A373B}" type="slidenum">
              <a:rPr lang="en-GB" smtClean="0">
                <a:solidFill>
                  <a:srgbClr val="FFFFFF"/>
                </a:solidFill>
              </a:rPr>
              <a:pPr algn="r" eaLnBrk="1" hangingPunct="1">
                <a:buSzPct val="100000"/>
                <a:defRPr/>
              </a:pPr>
              <a:t>69</a:t>
            </a:fld>
            <a:endParaRPr lang="en-GB" smtClean="0">
              <a:solidFill>
                <a:srgbClr val="FFFFFF"/>
              </a:solidFill>
            </a:endParaRPr>
          </a:p>
        </p:txBody>
      </p:sp>
      <p:sp>
        <p:nvSpPr>
          <p:cNvPr id="143364" name="Text Box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7388"/>
            <a:ext cx="4568825" cy="3425825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3365" name="Text Box 3"/>
          <p:cNvSpPr txBox="1">
            <a:spLocks noChangeArrowheads="1"/>
          </p:cNvSpPr>
          <p:nvPr/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7"/>
          <p:cNvSpPr>
            <a:spLocks noGrp="1" noChangeArrowheads="1"/>
          </p:cNvSpPr>
          <p:nvPr>
            <p:ph type="sldNum" sz="quarter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defRPr/>
            </a:pPr>
            <a:fld id="{17BC83E8-E835-C241-9027-76EB7B5B538C}" type="slidenum">
              <a:rPr lang="en-GB" smtClean="0"/>
              <a:pPr>
                <a:defRPr/>
              </a:pPr>
              <a:t>7</a:t>
            </a:fld>
            <a:endParaRPr lang="en-GB" smtClean="0"/>
          </a:p>
        </p:txBody>
      </p:sp>
      <p:sp>
        <p:nvSpPr>
          <p:cNvPr id="16387" name="Text Box 1"/>
          <p:cNvSpPr txBox="1"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2160" tIns="46080" rIns="92160" bIns="46080"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r" eaLnBrk="1" hangingPunct="1">
              <a:buSzPct val="100000"/>
              <a:defRPr/>
            </a:pPr>
            <a:fld id="{6EF811EE-A204-4540-AD9A-EEFF627A5593}" type="slidenum">
              <a:rPr lang="en-GB" smtClean="0">
                <a:solidFill>
                  <a:srgbClr val="FFFFFF"/>
                </a:solidFill>
              </a:rPr>
              <a:pPr algn="r" eaLnBrk="1" hangingPunct="1">
                <a:buSzPct val="100000"/>
                <a:defRPr/>
              </a:pPr>
              <a:t>7</a:t>
            </a:fld>
            <a:endParaRPr lang="en-GB" smtClean="0">
              <a:solidFill>
                <a:srgbClr val="FFFFFF"/>
              </a:solidFill>
            </a:endParaRPr>
          </a:p>
        </p:txBody>
      </p:sp>
      <p:sp>
        <p:nvSpPr>
          <p:cNvPr id="16388" name="Text Box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7388"/>
            <a:ext cx="4568825" cy="3425825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6389" name="Text Box 3"/>
          <p:cNvSpPr txBox="1">
            <a:spLocks noChangeArrowheads="1"/>
          </p:cNvSpPr>
          <p:nvPr/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endParaRPr 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Rectangle 7"/>
          <p:cNvSpPr>
            <a:spLocks noGrp="1" noChangeArrowheads="1"/>
          </p:cNvSpPr>
          <p:nvPr>
            <p:ph type="sldNum" sz="quarter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defRPr/>
            </a:pPr>
            <a:fld id="{2B113DD9-9CDE-1D4B-826D-F2BC9A6436AC}" type="slidenum">
              <a:rPr lang="en-GB" smtClean="0"/>
              <a:pPr>
                <a:defRPr/>
              </a:pPr>
              <a:t>70</a:t>
            </a:fld>
            <a:endParaRPr lang="en-GB" smtClean="0"/>
          </a:p>
        </p:txBody>
      </p:sp>
      <p:sp>
        <p:nvSpPr>
          <p:cNvPr id="145411" name="Text Box 1"/>
          <p:cNvSpPr txBox="1"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2160" tIns="46080" rIns="92160" bIns="46080"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r" eaLnBrk="1" hangingPunct="1">
              <a:buSzPct val="100000"/>
              <a:defRPr/>
            </a:pPr>
            <a:fld id="{93AB49D7-035A-3A42-91AB-54904FC2983E}" type="slidenum">
              <a:rPr lang="en-GB" smtClean="0">
                <a:solidFill>
                  <a:srgbClr val="FFFFFF"/>
                </a:solidFill>
              </a:rPr>
              <a:pPr algn="r" eaLnBrk="1" hangingPunct="1">
                <a:buSzPct val="100000"/>
                <a:defRPr/>
              </a:pPr>
              <a:t>70</a:t>
            </a:fld>
            <a:endParaRPr lang="en-GB" smtClean="0">
              <a:solidFill>
                <a:srgbClr val="FFFFFF"/>
              </a:solidFill>
            </a:endParaRPr>
          </a:p>
        </p:txBody>
      </p:sp>
      <p:sp>
        <p:nvSpPr>
          <p:cNvPr id="145412" name="Text Box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7388"/>
            <a:ext cx="4568825" cy="3425825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5413" name="Text Box 3"/>
          <p:cNvSpPr txBox="1">
            <a:spLocks noChangeArrowheads="1"/>
          </p:cNvSpPr>
          <p:nvPr/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endParaRPr 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Rectangle 7"/>
          <p:cNvSpPr>
            <a:spLocks noGrp="1" noChangeArrowheads="1"/>
          </p:cNvSpPr>
          <p:nvPr>
            <p:ph type="sldNum" sz="quarter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defRPr/>
            </a:pPr>
            <a:fld id="{623AFB4C-BE93-4E4D-B46D-63F67A4D4D2A}" type="slidenum">
              <a:rPr lang="en-GB" smtClean="0"/>
              <a:pPr>
                <a:defRPr/>
              </a:pPr>
              <a:t>71</a:t>
            </a:fld>
            <a:endParaRPr lang="en-GB" smtClean="0"/>
          </a:p>
        </p:txBody>
      </p:sp>
      <p:sp>
        <p:nvSpPr>
          <p:cNvPr id="147459" name="Text Box 1"/>
          <p:cNvSpPr txBox="1"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2160" tIns="46080" rIns="92160" bIns="46080"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r" eaLnBrk="1" hangingPunct="1">
              <a:buSzPct val="100000"/>
              <a:defRPr/>
            </a:pPr>
            <a:fld id="{06E77500-0EA5-654C-8E46-11BF9DCE1342}" type="slidenum">
              <a:rPr lang="en-GB" smtClean="0">
                <a:solidFill>
                  <a:srgbClr val="FFFFFF"/>
                </a:solidFill>
              </a:rPr>
              <a:pPr algn="r" eaLnBrk="1" hangingPunct="1">
                <a:buSzPct val="100000"/>
                <a:defRPr/>
              </a:pPr>
              <a:t>71</a:t>
            </a:fld>
            <a:endParaRPr lang="en-GB" smtClean="0">
              <a:solidFill>
                <a:srgbClr val="FFFFFF"/>
              </a:solidFill>
            </a:endParaRPr>
          </a:p>
        </p:txBody>
      </p:sp>
      <p:sp>
        <p:nvSpPr>
          <p:cNvPr id="147460" name="Text Box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7388"/>
            <a:ext cx="4568825" cy="3425825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7461" name="Text Box 3"/>
          <p:cNvSpPr txBox="1">
            <a:spLocks noChangeArrowheads="1"/>
          </p:cNvSpPr>
          <p:nvPr/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endParaRPr 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7"/>
          <p:cNvSpPr>
            <a:spLocks noGrp="1" noChangeArrowheads="1"/>
          </p:cNvSpPr>
          <p:nvPr>
            <p:ph type="sldNum" sz="quarter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defRPr/>
            </a:pPr>
            <a:fld id="{A78566DA-E06A-2140-9FE6-FFCE8C361B79}" type="slidenum">
              <a:rPr lang="en-GB" smtClean="0"/>
              <a:pPr>
                <a:defRPr/>
              </a:pPr>
              <a:t>72</a:t>
            </a:fld>
            <a:endParaRPr lang="en-GB" smtClean="0"/>
          </a:p>
        </p:txBody>
      </p:sp>
      <p:sp>
        <p:nvSpPr>
          <p:cNvPr id="149507" name="Text Box 1"/>
          <p:cNvSpPr txBox="1"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2160" tIns="46080" rIns="92160" bIns="46080"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r" eaLnBrk="1" hangingPunct="1">
              <a:buSzPct val="100000"/>
              <a:defRPr/>
            </a:pPr>
            <a:fld id="{C3F0299D-8C4B-3343-87D6-16D0537F8CE3}" type="slidenum">
              <a:rPr lang="en-GB" smtClean="0">
                <a:solidFill>
                  <a:srgbClr val="FFFFFF"/>
                </a:solidFill>
              </a:rPr>
              <a:pPr algn="r" eaLnBrk="1" hangingPunct="1">
                <a:buSzPct val="100000"/>
                <a:defRPr/>
              </a:pPr>
              <a:t>72</a:t>
            </a:fld>
            <a:endParaRPr lang="en-GB" smtClean="0">
              <a:solidFill>
                <a:srgbClr val="FFFFFF"/>
              </a:solidFill>
            </a:endParaRPr>
          </a:p>
        </p:txBody>
      </p:sp>
      <p:sp>
        <p:nvSpPr>
          <p:cNvPr id="149508" name="Text Box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7388"/>
            <a:ext cx="4568825" cy="3425825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9509" name="Text Box 3"/>
          <p:cNvSpPr txBox="1">
            <a:spLocks noChangeArrowheads="1"/>
          </p:cNvSpPr>
          <p:nvPr/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endParaRPr 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Rectangle 7"/>
          <p:cNvSpPr>
            <a:spLocks noGrp="1" noChangeArrowheads="1"/>
          </p:cNvSpPr>
          <p:nvPr>
            <p:ph type="sldNum" sz="quarter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defRPr/>
            </a:pPr>
            <a:fld id="{9643376F-0549-7E48-9718-2BC9AC5AB18C}" type="slidenum">
              <a:rPr lang="en-GB" smtClean="0"/>
              <a:pPr>
                <a:defRPr/>
              </a:pPr>
              <a:t>73</a:t>
            </a:fld>
            <a:endParaRPr lang="en-GB" smtClean="0"/>
          </a:p>
        </p:txBody>
      </p:sp>
      <p:sp>
        <p:nvSpPr>
          <p:cNvPr id="151555" name="Text Box 1"/>
          <p:cNvSpPr txBox="1"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2160" tIns="46080" rIns="92160" bIns="46080"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r" eaLnBrk="1" hangingPunct="1">
              <a:buSzPct val="100000"/>
              <a:defRPr/>
            </a:pPr>
            <a:fld id="{E789ED07-A3F4-8245-AF09-BC15E973479B}" type="slidenum">
              <a:rPr lang="en-GB" smtClean="0">
                <a:solidFill>
                  <a:srgbClr val="FFFFFF"/>
                </a:solidFill>
              </a:rPr>
              <a:pPr algn="r" eaLnBrk="1" hangingPunct="1">
                <a:buSzPct val="100000"/>
                <a:defRPr/>
              </a:pPr>
              <a:t>73</a:t>
            </a:fld>
            <a:endParaRPr lang="en-GB" smtClean="0">
              <a:solidFill>
                <a:srgbClr val="FFFFFF"/>
              </a:solidFill>
            </a:endParaRPr>
          </a:p>
        </p:txBody>
      </p:sp>
      <p:sp>
        <p:nvSpPr>
          <p:cNvPr id="151556" name="Text Box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7388"/>
            <a:ext cx="4568825" cy="3425825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51557" name="Text Box 3"/>
          <p:cNvSpPr txBox="1">
            <a:spLocks noChangeArrowheads="1"/>
          </p:cNvSpPr>
          <p:nvPr/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endParaRPr 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7"/>
          <p:cNvSpPr>
            <a:spLocks noGrp="1" noChangeArrowheads="1"/>
          </p:cNvSpPr>
          <p:nvPr>
            <p:ph type="sldNum" sz="quarter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defRPr/>
            </a:pPr>
            <a:fld id="{6493E196-241C-D240-AE77-23EA53C89379}" type="slidenum">
              <a:rPr lang="en-GB" smtClean="0"/>
              <a:pPr>
                <a:defRPr/>
              </a:pPr>
              <a:t>74</a:t>
            </a:fld>
            <a:endParaRPr lang="en-GB" smtClean="0"/>
          </a:p>
        </p:txBody>
      </p:sp>
      <p:sp>
        <p:nvSpPr>
          <p:cNvPr id="153603" name="Text Box 1"/>
          <p:cNvSpPr txBox="1"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2160" tIns="46080" rIns="92160" bIns="46080"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r" eaLnBrk="1" hangingPunct="1">
              <a:buSzPct val="100000"/>
              <a:defRPr/>
            </a:pPr>
            <a:fld id="{9946D69E-EB30-C94C-9615-1435E0161AAA}" type="slidenum">
              <a:rPr lang="en-GB" smtClean="0">
                <a:solidFill>
                  <a:srgbClr val="FFFFFF"/>
                </a:solidFill>
              </a:rPr>
              <a:pPr algn="r" eaLnBrk="1" hangingPunct="1">
                <a:buSzPct val="100000"/>
                <a:defRPr/>
              </a:pPr>
              <a:t>74</a:t>
            </a:fld>
            <a:endParaRPr lang="en-GB" smtClean="0">
              <a:solidFill>
                <a:srgbClr val="FFFFFF"/>
              </a:solidFill>
            </a:endParaRPr>
          </a:p>
        </p:txBody>
      </p:sp>
      <p:sp>
        <p:nvSpPr>
          <p:cNvPr id="153604" name="Text Box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7388"/>
            <a:ext cx="4568825" cy="3425825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53605" name="Text Box 3"/>
          <p:cNvSpPr txBox="1">
            <a:spLocks noChangeArrowheads="1"/>
          </p:cNvSpPr>
          <p:nvPr/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endParaRPr 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Rectangle 7"/>
          <p:cNvSpPr>
            <a:spLocks noGrp="1" noChangeArrowheads="1"/>
          </p:cNvSpPr>
          <p:nvPr>
            <p:ph type="sldNum" sz="quarter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defRPr/>
            </a:pPr>
            <a:fld id="{EDFB8EE3-4EC6-B440-AD9E-08EEFFA4A0D3}" type="slidenum">
              <a:rPr lang="en-GB" smtClean="0"/>
              <a:pPr>
                <a:defRPr/>
              </a:pPr>
              <a:t>75</a:t>
            </a:fld>
            <a:endParaRPr lang="en-GB" smtClean="0"/>
          </a:p>
        </p:txBody>
      </p:sp>
      <p:sp>
        <p:nvSpPr>
          <p:cNvPr id="155651" name="Text Box 1"/>
          <p:cNvSpPr txBox="1"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2160" tIns="46080" rIns="92160" bIns="46080"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r" eaLnBrk="1" hangingPunct="1">
              <a:buSzPct val="100000"/>
              <a:defRPr/>
            </a:pPr>
            <a:fld id="{39F3D22B-2E74-B142-8D3A-40F5DE897FE0}" type="slidenum">
              <a:rPr lang="en-GB" smtClean="0">
                <a:solidFill>
                  <a:srgbClr val="FFFFFF"/>
                </a:solidFill>
              </a:rPr>
              <a:pPr algn="r" eaLnBrk="1" hangingPunct="1">
                <a:buSzPct val="100000"/>
                <a:defRPr/>
              </a:pPr>
              <a:t>75</a:t>
            </a:fld>
            <a:endParaRPr lang="en-GB" smtClean="0">
              <a:solidFill>
                <a:srgbClr val="FFFFFF"/>
              </a:solidFill>
            </a:endParaRPr>
          </a:p>
        </p:txBody>
      </p:sp>
      <p:sp>
        <p:nvSpPr>
          <p:cNvPr id="155652" name="Text Box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7388"/>
            <a:ext cx="4568825" cy="3425825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55653" name="Text Box 3"/>
          <p:cNvSpPr txBox="1">
            <a:spLocks noChangeArrowheads="1"/>
          </p:cNvSpPr>
          <p:nvPr/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endParaRPr 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Rectangle 7"/>
          <p:cNvSpPr>
            <a:spLocks noGrp="1" noChangeArrowheads="1"/>
          </p:cNvSpPr>
          <p:nvPr>
            <p:ph type="sldNum" sz="quarter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defRPr/>
            </a:pPr>
            <a:fld id="{1C9F96BC-850C-184B-8E65-8F53C194FC02}" type="slidenum">
              <a:rPr lang="en-GB" smtClean="0"/>
              <a:pPr>
                <a:defRPr/>
              </a:pPr>
              <a:t>76</a:t>
            </a:fld>
            <a:endParaRPr lang="en-GB" smtClean="0"/>
          </a:p>
        </p:txBody>
      </p:sp>
      <p:sp>
        <p:nvSpPr>
          <p:cNvPr id="157699" name="Text Box 1"/>
          <p:cNvSpPr txBox="1"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2160" tIns="46080" rIns="92160" bIns="46080"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r" eaLnBrk="1" hangingPunct="1">
              <a:buSzPct val="100000"/>
              <a:defRPr/>
            </a:pPr>
            <a:fld id="{2D3E2340-0DC2-CC46-8B70-DDC68C348A5A}" type="slidenum">
              <a:rPr lang="en-GB" smtClean="0">
                <a:solidFill>
                  <a:srgbClr val="FFFFFF"/>
                </a:solidFill>
              </a:rPr>
              <a:pPr algn="r" eaLnBrk="1" hangingPunct="1">
                <a:buSzPct val="100000"/>
                <a:defRPr/>
              </a:pPr>
              <a:t>76</a:t>
            </a:fld>
            <a:endParaRPr lang="en-GB" smtClean="0">
              <a:solidFill>
                <a:srgbClr val="FFFFFF"/>
              </a:solidFill>
            </a:endParaRPr>
          </a:p>
        </p:txBody>
      </p:sp>
      <p:sp>
        <p:nvSpPr>
          <p:cNvPr id="157700" name="Text Box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7388"/>
            <a:ext cx="4568825" cy="3425825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57701" name="Text Box 3"/>
          <p:cNvSpPr txBox="1">
            <a:spLocks noChangeArrowheads="1"/>
          </p:cNvSpPr>
          <p:nvPr/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endParaRPr 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7"/>
          <p:cNvSpPr>
            <a:spLocks noGrp="1" noChangeArrowheads="1"/>
          </p:cNvSpPr>
          <p:nvPr>
            <p:ph type="sldNum" sz="quarter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defRPr/>
            </a:pPr>
            <a:fld id="{23AEDDA1-05DF-584F-A39B-AE4CA662DE6F}" type="slidenum">
              <a:rPr lang="en-GB" smtClean="0"/>
              <a:pPr>
                <a:defRPr/>
              </a:pPr>
              <a:t>77</a:t>
            </a:fld>
            <a:endParaRPr lang="en-GB" smtClean="0"/>
          </a:p>
        </p:txBody>
      </p:sp>
      <p:sp>
        <p:nvSpPr>
          <p:cNvPr id="159747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7388"/>
            <a:ext cx="4568825" cy="3425825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59748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Rectangle 7"/>
          <p:cNvSpPr>
            <a:spLocks noGrp="1" noChangeArrowheads="1"/>
          </p:cNvSpPr>
          <p:nvPr>
            <p:ph type="sldNum" sz="quarter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defRPr/>
            </a:pPr>
            <a:fld id="{76A89B2F-8653-AA47-9D3F-A6042229D6D4}" type="slidenum">
              <a:rPr lang="en-GB" smtClean="0"/>
              <a:pPr>
                <a:defRPr/>
              </a:pPr>
              <a:t>78</a:t>
            </a:fld>
            <a:endParaRPr lang="en-GB" smtClean="0"/>
          </a:p>
        </p:txBody>
      </p:sp>
      <p:sp>
        <p:nvSpPr>
          <p:cNvPr id="161795" name="Text Box 1"/>
          <p:cNvSpPr txBox="1"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2160" tIns="46080" rIns="92160" bIns="46080"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r" eaLnBrk="1" hangingPunct="1">
              <a:buSzPct val="100000"/>
              <a:defRPr/>
            </a:pPr>
            <a:fld id="{DF6A6312-69E9-8A4F-BE6A-5C58DDAE6412}" type="slidenum">
              <a:rPr lang="en-GB" smtClean="0">
                <a:solidFill>
                  <a:srgbClr val="FFFFFF"/>
                </a:solidFill>
              </a:rPr>
              <a:pPr algn="r" eaLnBrk="1" hangingPunct="1">
                <a:buSzPct val="100000"/>
                <a:defRPr/>
              </a:pPr>
              <a:t>78</a:t>
            </a:fld>
            <a:endParaRPr lang="en-GB" smtClean="0">
              <a:solidFill>
                <a:srgbClr val="FFFFFF"/>
              </a:solidFill>
            </a:endParaRPr>
          </a:p>
        </p:txBody>
      </p:sp>
      <p:sp>
        <p:nvSpPr>
          <p:cNvPr id="161796" name="Text Box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7388"/>
            <a:ext cx="4568825" cy="3425825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61797" name="Text Box 3"/>
          <p:cNvSpPr txBox="1">
            <a:spLocks noChangeArrowheads="1"/>
          </p:cNvSpPr>
          <p:nvPr/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endParaRPr 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Rectangle 7"/>
          <p:cNvSpPr>
            <a:spLocks noGrp="1" noChangeArrowheads="1"/>
          </p:cNvSpPr>
          <p:nvPr>
            <p:ph type="sldNum" sz="quarter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defRPr/>
            </a:pPr>
            <a:fld id="{33871ABC-6446-0A40-A5E3-9E44C468FCBE}" type="slidenum">
              <a:rPr lang="en-GB" smtClean="0"/>
              <a:pPr>
                <a:defRPr/>
              </a:pPr>
              <a:t>79</a:t>
            </a:fld>
            <a:endParaRPr lang="en-GB" smtClean="0"/>
          </a:p>
        </p:txBody>
      </p:sp>
      <p:sp>
        <p:nvSpPr>
          <p:cNvPr id="163843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7388"/>
            <a:ext cx="4568825" cy="3425825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63844" name="Text Box 2"/>
          <p:cNvSpPr txBox="1">
            <a:spLocks noChangeArrowheads="1"/>
          </p:cNvSpPr>
          <p:nvPr/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endParaRPr lang="en-US"/>
          </a:p>
        </p:txBody>
      </p:sp>
      <p:sp>
        <p:nvSpPr>
          <p:cNvPr id="163845" name="Text Box 3"/>
          <p:cNvSpPr txBox="1"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2160" tIns="46080" rIns="92160" bIns="46080"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r" eaLnBrk="1" hangingPunct="1">
              <a:buSzPct val="100000"/>
              <a:defRPr/>
            </a:pPr>
            <a:fld id="{2BDA9B3B-B110-5145-9A6D-E168DD6D7950}" type="slidenum">
              <a:rPr lang="en-GB" smtClean="0">
                <a:solidFill>
                  <a:srgbClr val="FFFFFF"/>
                </a:solidFill>
              </a:rPr>
              <a:pPr algn="r" eaLnBrk="1" hangingPunct="1">
                <a:buSzPct val="100000"/>
                <a:defRPr/>
              </a:pPr>
              <a:t>79</a:t>
            </a:fld>
            <a:endParaRPr lang="en-GB" smtClean="0">
              <a:solidFill>
                <a:srgbClr val="FFFFFF"/>
              </a:solidFill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defRPr/>
            </a:pPr>
            <a:fld id="{9F849823-ED42-AF4D-A3D8-5B5DEA645EBC}" type="slidenum">
              <a:rPr lang="en-GB" smtClean="0"/>
              <a:pPr>
                <a:defRPr/>
              </a:pPr>
              <a:t>8</a:t>
            </a:fld>
            <a:endParaRPr lang="en-GB" smtClean="0"/>
          </a:p>
        </p:txBody>
      </p:sp>
      <p:sp>
        <p:nvSpPr>
          <p:cNvPr id="18435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7388"/>
            <a:ext cx="4568825" cy="3425825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8436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Rectangle 7"/>
          <p:cNvSpPr>
            <a:spLocks noGrp="1" noChangeArrowheads="1"/>
          </p:cNvSpPr>
          <p:nvPr>
            <p:ph type="sldNum" sz="quarter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defRPr/>
            </a:pPr>
            <a:fld id="{BF742277-B9CE-CB46-8EE3-54A4BCC9E406}" type="slidenum">
              <a:rPr lang="en-GB" smtClean="0"/>
              <a:pPr>
                <a:defRPr/>
              </a:pPr>
              <a:t>80</a:t>
            </a:fld>
            <a:endParaRPr lang="en-GB" smtClean="0"/>
          </a:p>
        </p:txBody>
      </p:sp>
      <p:sp>
        <p:nvSpPr>
          <p:cNvPr id="165891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7388"/>
            <a:ext cx="4568825" cy="3425825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65892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8" name="Rectangle 7"/>
          <p:cNvSpPr>
            <a:spLocks noGrp="1" noChangeArrowheads="1"/>
          </p:cNvSpPr>
          <p:nvPr>
            <p:ph type="sldNum" sz="quarter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defRPr/>
            </a:pPr>
            <a:fld id="{A123E378-B85B-8C41-9804-E30535C5B473}" type="slidenum">
              <a:rPr lang="en-GB" smtClean="0"/>
              <a:pPr>
                <a:defRPr/>
              </a:pPr>
              <a:t>81</a:t>
            </a:fld>
            <a:endParaRPr lang="en-GB" smtClean="0"/>
          </a:p>
        </p:txBody>
      </p:sp>
      <p:sp>
        <p:nvSpPr>
          <p:cNvPr id="167939" name="Text Box 1"/>
          <p:cNvSpPr txBox="1"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2160" tIns="46080" rIns="92160" bIns="46080"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r" eaLnBrk="1" hangingPunct="1">
              <a:buSzPct val="100000"/>
              <a:defRPr/>
            </a:pPr>
            <a:fld id="{E3E98BB9-FE29-8C42-A1F6-D8C25BAE6218}" type="slidenum">
              <a:rPr lang="en-GB" smtClean="0">
                <a:solidFill>
                  <a:srgbClr val="FFFFFF"/>
                </a:solidFill>
              </a:rPr>
              <a:pPr algn="r" eaLnBrk="1" hangingPunct="1">
                <a:buSzPct val="100000"/>
                <a:defRPr/>
              </a:pPr>
              <a:t>81</a:t>
            </a:fld>
            <a:endParaRPr lang="en-GB" smtClean="0">
              <a:solidFill>
                <a:srgbClr val="FFFFFF"/>
              </a:solidFill>
            </a:endParaRPr>
          </a:p>
        </p:txBody>
      </p:sp>
      <p:sp>
        <p:nvSpPr>
          <p:cNvPr id="167940" name="Text Box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7388"/>
            <a:ext cx="4568825" cy="3425825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67941" name="Text Box 3"/>
          <p:cNvSpPr txBox="1">
            <a:spLocks noChangeArrowheads="1"/>
          </p:cNvSpPr>
          <p:nvPr/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endParaRPr 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Rectangle 7"/>
          <p:cNvSpPr>
            <a:spLocks noGrp="1" noChangeArrowheads="1"/>
          </p:cNvSpPr>
          <p:nvPr>
            <p:ph type="sldNum" sz="quarter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defRPr/>
            </a:pPr>
            <a:fld id="{5941ADDF-EB04-0146-9A94-26628D1563C3}" type="slidenum">
              <a:rPr lang="en-GB" smtClean="0"/>
              <a:pPr>
                <a:defRPr/>
              </a:pPr>
              <a:t>82</a:t>
            </a:fld>
            <a:endParaRPr lang="en-GB" smtClean="0"/>
          </a:p>
        </p:txBody>
      </p:sp>
      <p:sp>
        <p:nvSpPr>
          <p:cNvPr id="169987" name="Text Box 1"/>
          <p:cNvSpPr txBox="1"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2160" tIns="46080" rIns="92160" bIns="46080"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r" eaLnBrk="1" hangingPunct="1">
              <a:buSzPct val="100000"/>
              <a:defRPr/>
            </a:pPr>
            <a:fld id="{C804869B-630E-A74C-AFB0-889C7CF5CFB7}" type="slidenum">
              <a:rPr lang="en-GB" smtClean="0">
                <a:solidFill>
                  <a:srgbClr val="FFFFFF"/>
                </a:solidFill>
              </a:rPr>
              <a:pPr algn="r" eaLnBrk="1" hangingPunct="1">
                <a:buSzPct val="100000"/>
                <a:defRPr/>
              </a:pPr>
              <a:t>82</a:t>
            </a:fld>
            <a:endParaRPr lang="en-GB" smtClean="0">
              <a:solidFill>
                <a:srgbClr val="FFFFFF"/>
              </a:solidFill>
            </a:endParaRPr>
          </a:p>
        </p:txBody>
      </p:sp>
      <p:sp>
        <p:nvSpPr>
          <p:cNvPr id="169988" name="Text Box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7388"/>
            <a:ext cx="4568825" cy="3425825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69989" name="Text Box 3"/>
          <p:cNvSpPr txBox="1">
            <a:spLocks noChangeArrowheads="1"/>
          </p:cNvSpPr>
          <p:nvPr/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endParaRPr 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Rectangle 7"/>
          <p:cNvSpPr>
            <a:spLocks noGrp="1" noChangeArrowheads="1"/>
          </p:cNvSpPr>
          <p:nvPr>
            <p:ph type="sldNum" sz="quarter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defRPr/>
            </a:pPr>
            <a:fld id="{4ED8FBDE-97E8-7949-8F15-C2D953E17D59}" type="slidenum">
              <a:rPr lang="en-GB" smtClean="0"/>
              <a:pPr>
                <a:defRPr/>
              </a:pPr>
              <a:t>83</a:t>
            </a:fld>
            <a:endParaRPr lang="en-GB" smtClean="0"/>
          </a:p>
        </p:txBody>
      </p:sp>
      <p:sp>
        <p:nvSpPr>
          <p:cNvPr id="172035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7388"/>
            <a:ext cx="4568825" cy="3425825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72036" name="Text Box 2"/>
          <p:cNvSpPr txBox="1">
            <a:spLocks noChangeArrowheads="1"/>
          </p:cNvSpPr>
          <p:nvPr/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endParaRPr lang="en-US"/>
          </a:p>
        </p:txBody>
      </p:sp>
      <p:sp>
        <p:nvSpPr>
          <p:cNvPr id="172037" name="Text Box 3"/>
          <p:cNvSpPr txBox="1"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2160" tIns="46080" rIns="92160" bIns="46080"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r" eaLnBrk="1" hangingPunct="1">
              <a:buSzPct val="100000"/>
              <a:defRPr/>
            </a:pPr>
            <a:fld id="{E7C8FCDB-CCF4-6346-9901-5CB5977E738C}" type="slidenum">
              <a:rPr lang="en-GB" smtClean="0">
                <a:solidFill>
                  <a:srgbClr val="FFFFFF"/>
                </a:solidFill>
              </a:rPr>
              <a:pPr algn="r" eaLnBrk="1" hangingPunct="1">
                <a:buSzPct val="100000"/>
                <a:defRPr/>
              </a:pPr>
              <a:t>83</a:t>
            </a:fld>
            <a:endParaRPr lang="en-GB" smtClean="0">
              <a:solidFill>
                <a:srgbClr val="FFFFFF"/>
              </a:solidFill>
            </a:endParaRPr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2" name="Rectangle 7"/>
          <p:cNvSpPr>
            <a:spLocks noGrp="1" noChangeArrowheads="1"/>
          </p:cNvSpPr>
          <p:nvPr>
            <p:ph type="sldNum" sz="quarter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defRPr/>
            </a:pPr>
            <a:fld id="{6354302A-52B9-7B44-9582-7F856FA1F423}" type="slidenum">
              <a:rPr lang="en-GB" smtClean="0"/>
              <a:pPr>
                <a:defRPr/>
              </a:pPr>
              <a:t>84</a:t>
            </a:fld>
            <a:endParaRPr lang="en-GB" smtClean="0"/>
          </a:p>
        </p:txBody>
      </p:sp>
      <p:sp>
        <p:nvSpPr>
          <p:cNvPr id="174083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7388"/>
            <a:ext cx="4568825" cy="3425825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74084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Rectangle 7"/>
          <p:cNvSpPr>
            <a:spLocks noGrp="1" noChangeArrowheads="1"/>
          </p:cNvSpPr>
          <p:nvPr>
            <p:ph type="sldNum" sz="quarter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defRPr/>
            </a:pPr>
            <a:fld id="{6699EE13-8788-CD4E-BFE7-696C3E7220AE}" type="slidenum">
              <a:rPr lang="en-GB" smtClean="0"/>
              <a:pPr>
                <a:defRPr/>
              </a:pPr>
              <a:t>85</a:t>
            </a:fld>
            <a:endParaRPr lang="en-GB" smtClean="0"/>
          </a:p>
        </p:txBody>
      </p:sp>
      <p:sp>
        <p:nvSpPr>
          <p:cNvPr id="176131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7388"/>
            <a:ext cx="4568825" cy="3425825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76132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78" name="Rectangle 7"/>
          <p:cNvSpPr>
            <a:spLocks noGrp="1" noChangeArrowheads="1"/>
          </p:cNvSpPr>
          <p:nvPr>
            <p:ph type="sldNum" sz="quarter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defRPr/>
            </a:pPr>
            <a:fld id="{B7A440D8-6AB7-6F45-AD07-468222E8C4C6}" type="slidenum">
              <a:rPr lang="en-GB" smtClean="0"/>
              <a:pPr>
                <a:defRPr/>
              </a:pPr>
              <a:t>86</a:t>
            </a:fld>
            <a:endParaRPr lang="en-GB" smtClean="0"/>
          </a:p>
        </p:txBody>
      </p:sp>
      <p:sp>
        <p:nvSpPr>
          <p:cNvPr id="178179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7388"/>
            <a:ext cx="4568825" cy="3425825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78180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Rectangle 7"/>
          <p:cNvSpPr>
            <a:spLocks noGrp="1" noChangeArrowheads="1"/>
          </p:cNvSpPr>
          <p:nvPr>
            <p:ph type="sldNum" sz="quarter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defRPr/>
            </a:pPr>
            <a:fld id="{016D67B3-09DD-774A-96D7-423B640BEB64}" type="slidenum">
              <a:rPr lang="en-GB" smtClean="0"/>
              <a:pPr>
                <a:defRPr/>
              </a:pPr>
              <a:t>87</a:t>
            </a:fld>
            <a:endParaRPr lang="en-GB" smtClean="0"/>
          </a:p>
        </p:txBody>
      </p:sp>
      <p:sp>
        <p:nvSpPr>
          <p:cNvPr id="180227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7388"/>
            <a:ext cx="4568825" cy="3425825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80228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74" name="Rectangle 7"/>
          <p:cNvSpPr>
            <a:spLocks noGrp="1" noChangeArrowheads="1"/>
          </p:cNvSpPr>
          <p:nvPr>
            <p:ph type="sldNum" sz="quarter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defRPr/>
            </a:pPr>
            <a:fld id="{BF8CEA9D-2954-B843-BD07-1F7457324792}" type="slidenum">
              <a:rPr lang="en-GB" smtClean="0"/>
              <a:pPr>
                <a:defRPr/>
              </a:pPr>
              <a:t>88</a:t>
            </a:fld>
            <a:endParaRPr lang="en-GB" smtClean="0"/>
          </a:p>
        </p:txBody>
      </p:sp>
      <p:sp>
        <p:nvSpPr>
          <p:cNvPr id="182275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7388"/>
            <a:ext cx="4568825" cy="3425825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82276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22" name="Rectangle 7"/>
          <p:cNvSpPr>
            <a:spLocks noGrp="1" noChangeArrowheads="1"/>
          </p:cNvSpPr>
          <p:nvPr>
            <p:ph type="sldNum" sz="quarter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defRPr/>
            </a:pPr>
            <a:fld id="{FC490407-DC07-064D-8D4C-F8D62A9694A6}" type="slidenum">
              <a:rPr lang="en-GB" smtClean="0"/>
              <a:pPr>
                <a:defRPr/>
              </a:pPr>
              <a:t>89</a:t>
            </a:fld>
            <a:endParaRPr lang="en-GB" smtClean="0"/>
          </a:p>
        </p:txBody>
      </p:sp>
      <p:sp>
        <p:nvSpPr>
          <p:cNvPr id="184323" name="Text Box 1"/>
          <p:cNvSpPr txBox="1"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2160" tIns="46080" rIns="92160" bIns="46080"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r" eaLnBrk="1" hangingPunct="1">
              <a:buSzPct val="100000"/>
              <a:defRPr/>
            </a:pPr>
            <a:fld id="{F68C125C-9CC5-284A-B896-1199A83E6D51}" type="slidenum">
              <a:rPr lang="en-GB" smtClean="0">
                <a:solidFill>
                  <a:srgbClr val="FFFFFF"/>
                </a:solidFill>
              </a:rPr>
              <a:pPr algn="r" eaLnBrk="1" hangingPunct="1">
                <a:buSzPct val="100000"/>
                <a:defRPr/>
              </a:pPr>
              <a:t>89</a:t>
            </a:fld>
            <a:endParaRPr lang="en-GB" smtClean="0">
              <a:solidFill>
                <a:srgbClr val="FFFFFF"/>
              </a:solidFill>
            </a:endParaRPr>
          </a:p>
        </p:txBody>
      </p:sp>
      <p:sp>
        <p:nvSpPr>
          <p:cNvPr id="184324" name="Text Box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7388"/>
            <a:ext cx="4568825" cy="3425825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84325" name="Text Box 3"/>
          <p:cNvSpPr txBox="1">
            <a:spLocks noChangeArrowheads="1"/>
          </p:cNvSpPr>
          <p:nvPr/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/>
          <p:cNvSpPr>
            <a:spLocks noGrp="1" noChangeArrowheads="1"/>
          </p:cNvSpPr>
          <p:nvPr>
            <p:ph type="sldNum" sz="quarter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defRPr/>
            </a:pPr>
            <a:fld id="{E25E51EF-32D8-F247-AEEE-29E775A28696}" type="slidenum">
              <a:rPr lang="en-GB" smtClean="0"/>
              <a:pPr>
                <a:defRPr/>
              </a:pPr>
              <a:t>9</a:t>
            </a:fld>
            <a:endParaRPr lang="en-GB" smtClean="0"/>
          </a:p>
        </p:txBody>
      </p:sp>
      <p:sp>
        <p:nvSpPr>
          <p:cNvPr id="20483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7388"/>
            <a:ext cx="4568825" cy="3425825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0484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70" name="Rectangle 7"/>
          <p:cNvSpPr>
            <a:spLocks noGrp="1" noChangeArrowheads="1"/>
          </p:cNvSpPr>
          <p:nvPr>
            <p:ph type="sldNum" sz="quarter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defRPr/>
            </a:pPr>
            <a:fld id="{12ADEF98-A039-704A-9293-9735FAFBC68D}" type="slidenum">
              <a:rPr lang="en-GB" smtClean="0"/>
              <a:pPr>
                <a:defRPr/>
              </a:pPr>
              <a:t>90</a:t>
            </a:fld>
            <a:endParaRPr lang="en-GB" smtClean="0"/>
          </a:p>
        </p:txBody>
      </p:sp>
      <p:sp>
        <p:nvSpPr>
          <p:cNvPr id="186371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7388"/>
            <a:ext cx="4568825" cy="3425825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86372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18" name="Rectangle 7"/>
          <p:cNvSpPr>
            <a:spLocks noGrp="1" noChangeArrowheads="1"/>
          </p:cNvSpPr>
          <p:nvPr>
            <p:ph type="sldNum" sz="quarter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defRPr/>
            </a:pPr>
            <a:fld id="{B080BC03-1E15-9149-8F91-EC0D2EA9C4BF}" type="slidenum">
              <a:rPr lang="en-GB" smtClean="0"/>
              <a:pPr>
                <a:defRPr/>
              </a:pPr>
              <a:t>91</a:t>
            </a:fld>
            <a:endParaRPr lang="en-GB" smtClean="0"/>
          </a:p>
        </p:txBody>
      </p:sp>
      <p:sp>
        <p:nvSpPr>
          <p:cNvPr id="188419" name="Text Box 1"/>
          <p:cNvSpPr txBox="1"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2160" tIns="46080" rIns="92160" bIns="46080"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r" eaLnBrk="1" hangingPunct="1">
              <a:buSzPct val="100000"/>
              <a:defRPr/>
            </a:pPr>
            <a:fld id="{FA3F4DE8-2019-6245-91DF-93DAFB7AE22E}" type="slidenum">
              <a:rPr lang="en-GB" smtClean="0">
                <a:solidFill>
                  <a:srgbClr val="FFFFFF"/>
                </a:solidFill>
              </a:rPr>
              <a:pPr algn="r" eaLnBrk="1" hangingPunct="1">
                <a:buSzPct val="100000"/>
                <a:defRPr/>
              </a:pPr>
              <a:t>91</a:t>
            </a:fld>
            <a:endParaRPr lang="en-GB" smtClean="0">
              <a:solidFill>
                <a:srgbClr val="FFFFFF"/>
              </a:solidFill>
            </a:endParaRPr>
          </a:p>
        </p:txBody>
      </p:sp>
      <p:sp>
        <p:nvSpPr>
          <p:cNvPr id="188420" name="Text Box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7388"/>
            <a:ext cx="4568825" cy="3425825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88421" name="Text Box 3"/>
          <p:cNvSpPr txBox="1">
            <a:spLocks noChangeArrowheads="1"/>
          </p:cNvSpPr>
          <p:nvPr/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endParaRPr 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6" name="Rectangle 7"/>
          <p:cNvSpPr>
            <a:spLocks noGrp="1" noChangeArrowheads="1"/>
          </p:cNvSpPr>
          <p:nvPr>
            <p:ph type="sldNum" sz="quarter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defRPr/>
            </a:pPr>
            <a:fld id="{D7CE6E54-AF73-704D-911F-2A64897892FF}" type="slidenum">
              <a:rPr lang="en-GB" smtClean="0"/>
              <a:pPr>
                <a:defRPr/>
              </a:pPr>
              <a:t>92</a:t>
            </a:fld>
            <a:endParaRPr lang="en-GB" smtClean="0"/>
          </a:p>
        </p:txBody>
      </p:sp>
      <p:sp>
        <p:nvSpPr>
          <p:cNvPr id="190467" name="Text Box 1"/>
          <p:cNvSpPr txBox="1"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2160" tIns="46080" rIns="92160" bIns="46080"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r" eaLnBrk="1" hangingPunct="1">
              <a:buSzPct val="100000"/>
              <a:defRPr/>
            </a:pPr>
            <a:fld id="{2AD1FB63-A8AE-9B42-A1D2-D86A9BC4229A}" type="slidenum">
              <a:rPr lang="en-GB" smtClean="0">
                <a:solidFill>
                  <a:srgbClr val="FFFFFF"/>
                </a:solidFill>
              </a:rPr>
              <a:pPr algn="r" eaLnBrk="1" hangingPunct="1">
                <a:buSzPct val="100000"/>
                <a:defRPr/>
              </a:pPr>
              <a:t>92</a:t>
            </a:fld>
            <a:endParaRPr lang="en-GB" smtClean="0">
              <a:solidFill>
                <a:srgbClr val="FFFFFF"/>
              </a:solidFill>
            </a:endParaRPr>
          </a:p>
        </p:txBody>
      </p:sp>
      <p:sp>
        <p:nvSpPr>
          <p:cNvPr id="190468" name="Text Box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7388"/>
            <a:ext cx="4568825" cy="3425825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90469" name="Text Box 3"/>
          <p:cNvSpPr txBox="1">
            <a:spLocks noChangeArrowheads="1"/>
          </p:cNvSpPr>
          <p:nvPr/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endParaRPr 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14" name="Rectangle 7"/>
          <p:cNvSpPr>
            <a:spLocks noGrp="1" noChangeArrowheads="1"/>
          </p:cNvSpPr>
          <p:nvPr>
            <p:ph type="sldNum" sz="quarter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defRPr/>
            </a:pPr>
            <a:fld id="{39456443-8068-9D4A-8636-99602ABA001D}" type="slidenum">
              <a:rPr lang="en-GB" smtClean="0"/>
              <a:pPr>
                <a:defRPr/>
              </a:pPr>
              <a:t>93</a:t>
            </a:fld>
            <a:endParaRPr lang="en-GB" smtClean="0"/>
          </a:p>
        </p:txBody>
      </p:sp>
      <p:sp>
        <p:nvSpPr>
          <p:cNvPr id="192515" name="Text Box 1"/>
          <p:cNvSpPr txBox="1"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2160" tIns="46080" rIns="92160" bIns="46080"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r" eaLnBrk="1" hangingPunct="1">
              <a:buSzPct val="100000"/>
              <a:defRPr/>
            </a:pPr>
            <a:fld id="{93EF9756-95BE-BC41-9B2A-FA54A1BDC4BC}" type="slidenum">
              <a:rPr lang="en-GB" smtClean="0">
                <a:solidFill>
                  <a:srgbClr val="FFFFFF"/>
                </a:solidFill>
              </a:rPr>
              <a:pPr algn="r" eaLnBrk="1" hangingPunct="1">
                <a:buSzPct val="100000"/>
                <a:defRPr/>
              </a:pPr>
              <a:t>93</a:t>
            </a:fld>
            <a:endParaRPr lang="en-GB" smtClean="0">
              <a:solidFill>
                <a:srgbClr val="FFFFFF"/>
              </a:solidFill>
            </a:endParaRPr>
          </a:p>
        </p:txBody>
      </p:sp>
      <p:sp>
        <p:nvSpPr>
          <p:cNvPr id="192516" name="Text Box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7388"/>
            <a:ext cx="4568825" cy="3425825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92517" name="Text Box 3"/>
          <p:cNvSpPr txBox="1">
            <a:spLocks noChangeArrowheads="1"/>
          </p:cNvSpPr>
          <p:nvPr/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endParaRPr 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Rectangle 7"/>
          <p:cNvSpPr>
            <a:spLocks noGrp="1" noChangeArrowheads="1"/>
          </p:cNvSpPr>
          <p:nvPr>
            <p:ph type="sldNum" sz="quarter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defRPr/>
            </a:pPr>
            <a:fld id="{D244465A-B6BA-234F-A580-1E0EBAB1FE9C}" type="slidenum">
              <a:rPr lang="en-GB" smtClean="0"/>
              <a:pPr>
                <a:defRPr/>
              </a:pPr>
              <a:t>94</a:t>
            </a:fld>
            <a:endParaRPr lang="en-GB" smtClean="0"/>
          </a:p>
        </p:txBody>
      </p:sp>
      <p:sp>
        <p:nvSpPr>
          <p:cNvPr id="194563" name="Text Box 1"/>
          <p:cNvSpPr txBox="1"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2160" tIns="46080" rIns="92160" bIns="46080"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r" eaLnBrk="1" hangingPunct="1">
              <a:buSzPct val="100000"/>
              <a:defRPr/>
            </a:pPr>
            <a:fld id="{9603C94C-563C-2B44-9899-2600D0F8341A}" type="slidenum">
              <a:rPr lang="en-GB" smtClean="0">
                <a:solidFill>
                  <a:srgbClr val="FFFFFF"/>
                </a:solidFill>
              </a:rPr>
              <a:pPr algn="r" eaLnBrk="1" hangingPunct="1">
                <a:buSzPct val="100000"/>
                <a:defRPr/>
              </a:pPr>
              <a:t>94</a:t>
            </a:fld>
            <a:endParaRPr lang="en-GB" smtClean="0">
              <a:solidFill>
                <a:srgbClr val="FFFFFF"/>
              </a:solidFill>
            </a:endParaRPr>
          </a:p>
        </p:txBody>
      </p:sp>
      <p:sp>
        <p:nvSpPr>
          <p:cNvPr id="194564" name="Text Box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7388"/>
            <a:ext cx="4568825" cy="3425825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94565" name="Text Box 3"/>
          <p:cNvSpPr txBox="1">
            <a:spLocks noChangeArrowheads="1"/>
          </p:cNvSpPr>
          <p:nvPr/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endParaRPr 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10" name="Rectangle 7"/>
          <p:cNvSpPr>
            <a:spLocks noGrp="1" noChangeArrowheads="1"/>
          </p:cNvSpPr>
          <p:nvPr>
            <p:ph type="sldNum" sz="quarter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defRPr/>
            </a:pPr>
            <a:fld id="{BC39AD7E-0423-0A45-80B2-875D67D1E992}" type="slidenum">
              <a:rPr lang="en-GB" smtClean="0"/>
              <a:pPr>
                <a:defRPr/>
              </a:pPr>
              <a:t>95</a:t>
            </a:fld>
            <a:endParaRPr lang="en-GB" smtClean="0"/>
          </a:p>
        </p:txBody>
      </p:sp>
      <p:sp>
        <p:nvSpPr>
          <p:cNvPr id="196611" name="Text Box 1"/>
          <p:cNvSpPr txBox="1"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2160" tIns="46080" rIns="92160" bIns="46080"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r" eaLnBrk="1" hangingPunct="1">
              <a:buSzPct val="100000"/>
              <a:defRPr/>
            </a:pPr>
            <a:fld id="{E3691A21-9D6E-474E-BAFF-09C4E859A38C}" type="slidenum">
              <a:rPr lang="en-GB" smtClean="0">
                <a:solidFill>
                  <a:srgbClr val="FFFFFF"/>
                </a:solidFill>
              </a:rPr>
              <a:pPr algn="r" eaLnBrk="1" hangingPunct="1">
                <a:buSzPct val="100000"/>
                <a:defRPr/>
              </a:pPr>
              <a:t>95</a:t>
            </a:fld>
            <a:endParaRPr lang="en-GB" smtClean="0">
              <a:solidFill>
                <a:srgbClr val="FFFFFF"/>
              </a:solidFill>
            </a:endParaRPr>
          </a:p>
        </p:txBody>
      </p:sp>
      <p:sp>
        <p:nvSpPr>
          <p:cNvPr id="196612" name="Text Box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7388"/>
            <a:ext cx="4568825" cy="3425825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96613" name="Text Box 3"/>
          <p:cNvSpPr txBox="1">
            <a:spLocks noChangeArrowheads="1"/>
          </p:cNvSpPr>
          <p:nvPr/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endParaRPr 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58" name="Rectangle 7"/>
          <p:cNvSpPr>
            <a:spLocks noGrp="1" noChangeArrowheads="1"/>
          </p:cNvSpPr>
          <p:nvPr>
            <p:ph type="sldNum" sz="quarter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defRPr/>
            </a:pPr>
            <a:fld id="{BCB8B7CA-7479-604E-816E-74DFEB238E5D}" type="slidenum">
              <a:rPr lang="en-GB" smtClean="0"/>
              <a:pPr>
                <a:defRPr/>
              </a:pPr>
              <a:t>96</a:t>
            </a:fld>
            <a:endParaRPr lang="en-GB" smtClean="0"/>
          </a:p>
        </p:txBody>
      </p:sp>
      <p:sp>
        <p:nvSpPr>
          <p:cNvPr id="198659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7388"/>
            <a:ext cx="4568825" cy="3425825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98660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Rectangle 7"/>
          <p:cNvSpPr>
            <a:spLocks noGrp="1" noChangeArrowheads="1"/>
          </p:cNvSpPr>
          <p:nvPr>
            <p:ph type="sldNum" sz="quarter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defRPr/>
            </a:pPr>
            <a:fld id="{4129EBD3-2779-5A45-B6D7-3E5E4FF12C7B}" type="slidenum">
              <a:rPr lang="en-GB" smtClean="0"/>
              <a:pPr>
                <a:defRPr/>
              </a:pPr>
              <a:t>97</a:t>
            </a:fld>
            <a:endParaRPr lang="en-GB" smtClean="0"/>
          </a:p>
        </p:txBody>
      </p:sp>
      <p:sp>
        <p:nvSpPr>
          <p:cNvPr id="200707" name="Text Box 1"/>
          <p:cNvSpPr txBox="1"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2160" tIns="46080" rIns="92160" bIns="46080"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r" eaLnBrk="1" hangingPunct="1">
              <a:buSzPct val="100000"/>
              <a:defRPr/>
            </a:pPr>
            <a:fld id="{32511FCF-CE1F-AD41-8356-83AC80A2DFBF}" type="slidenum">
              <a:rPr lang="en-GB" smtClean="0">
                <a:solidFill>
                  <a:srgbClr val="FFFFFF"/>
                </a:solidFill>
              </a:rPr>
              <a:pPr algn="r" eaLnBrk="1" hangingPunct="1">
                <a:buSzPct val="100000"/>
                <a:defRPr/>
              </a:pPr>
              <a:t>97</a:t>
            </a:fld>
            <a:endParaRPr lang="en-GB" smtClean="0">
              <a:solidFill>
                <a:srgbClr val="FFFFFF"/>
              </a:solidFill>
            </a:endParaRPr>
          </a:p>
        </p:txBody>
      </p:sp>
      <p:sp>
        <p:nvSpPr>
          <p:cNvPr id="200708" name="Text Box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7388"/>
            <a:ext cx="4568825" cy="3425825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00709" name="Text Box 3"/>
          <p:cNvSpPr txBox="1">
            <a:spLocks noChangeArrowheads="1"/>
          </p:cNvSpPr>
          <p:nvPr/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endParaRPr 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54" name="Rectangle 7"/>
          <p:cNvSpPr>
            <a:spLocks noGrp="1" noChangeArrowheads="1"/>
          </p:cNvSpPr>
          <p:nvPr>
            <p:ph type="sldNum" sz="quarter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defRPr/>
            </a:pPr>
            <a:fld id="{39908678-D71F-2C42-9B14-B628707907F0}" type="slidenum">
              <a:rPr lang="en-GB" smtClean="0"/>
              <a:pPr>
                <a:defRPr/>
              </a:pPr>
              <a:t>98</a:t>
            </a:fld>
            <a:endParaRPr lang="en-GB" smtClean="0"/>
          </a:p>
        </p:txBody>
      </p:sp>
      <p:sp>
        <p:nvSpPr>
          <p:cNvPr id="202755" name="Text Box 1"/>
          <p:cNvSpPr txBox="1"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2160" tIns="46080" rIns="92160" bIns="46080"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r" eaLnBrk="1" hangingPunct="1">
              <a:buSzPct val="100000"/>
              <a:defRPr/>
            </a:pPr>
            <a:fld id="{968F5C29-2F48-3E41-82FD-3F0B9DA53252}" type="slidenum">
              <a:rPr lang="en-GB" smtClean="0">
                <a:solidFill>
                  <a:srgbClr val="FFFFFF"/>
                </a:solidFill>
              </a:rPr>
              <a:pPr algn="r" eaLnBrk="1" hangingPunct="1">
                <a:buSzPct val="100000"/>
                <a:defRPr/>
              </a:pPr>
              <a:t>98</a:t>
            </a:fld>
            <a:endParaRPr lang="en-GB" smtClean="0">
              <a:solidFill>
                <a:srgbClr val="FFFFFF"/>
              </a:solidFill>
            </a:endParaRPr>
          </a:p>
        </p:txBody>
      </p:sp>
      <p:sp>
        <p:nvSpPr>
          <p:cNvPr id="202756" name="Text Box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7388"/>
            <a:ext cx="4568825" cy="3425825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02757" name="Text Box 3"/>
          <p:cNvSpPr txBox="1">
            <a:spLocks noChangeArrowheads="1"/>
          </p:cNvSpPr>
          <p:nvPr/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endParaRPr 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02" name="Rectangle 7"/>
          <p:cNvSpPr>
            <a:spLocks noGrp="1" noChangeArrowheads="1"/>
          </p:cNvSpPr>
          <p:nvPr>
            <p:ph type="sldNum" sz="quarter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defRPr/>
            </a:pPr>
            <a:fld id="{A2989365-8862-4F49-9E2B-65D742BD99F2}" type="slidenum">
              <a:rPr lang="en-GB" smtClean="0"/>
              <a:pPr>
                <a:defRPr/>
              </a:pPr>
              <a:t>99</a:t>
            </a:fld>
            <a:endParaRPr lang="en-GB" smtClean="0"/>
          </a:p>
        </p:txBody>
      </p:sp>
      <p:sp>
        <p:nvSpPr>
          <p:cNvPr id="204803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7388"/>
            <a:ext cx="4568825" cy="3425825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04804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/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/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6803832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/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019757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/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11925" y="457200"/>
            <a:ext cx="1944688" cy="563721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/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77863" y="457200"/>
            <a:ext cx="5681662" cy="5637213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871468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/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729629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/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114240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/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7863" y="1981200"/>
            <a:ext cx="3813175" cy="41132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/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3438" y="1981200"/>
            <a:ext cx="3813175" cy="41132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075665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/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/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/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/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558087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260129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182552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/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318290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/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080437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0A0A2D"/>
            </a:gs>
            <a:gs pos="100000">
              <a:srgbClr val="1F1F8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endParaRPr lang="en-US"/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77863" y="457200"/>
            <a:ext cx="7770812" cy="1141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0360" tIns="44280" rIns="90360" bIns="4428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title text format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77863" y="1981200"/>
            <a:ext cx="7778750" cy="4113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0360" tIns="44280" rIns="90360" bIns="4428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outline text format</a:t>
            </a:r>
          </a:p>
          <a:p>
            <a:pPr lvl="1"/>
            <a:r>
              <a:rPr lang="en-GB"/>
              <a:t>Second Outline Level</a:t>
            </a:r>
          </a:p>
          <a:p>
            <a:pPr lvl="2"/>
            <a:r>
              <a:rPr lang="en-GB"/>
              <a:t>Third Outline Level</a:t>
            </a:r>
          </a:p>
          <a:p>
            <a:pPr lvl="3"/>
            <a:r>
              <a:rPr lang="en-GB"/>
              <a:t>Fourth Outline Level</a:t>
            </a:r>
          </a:p>
          <a:p>
            <a:pPr lvl="4"/>
            <a:r>
              <a:rPr lang="en-GB"/>
              <a:t>Fifth Outline Level</a:t>
            </a:r>
          </a:p>
          <a:p>
            <a:pPr lvl="4"/>
            <a:r>
              <a:rPr lang="en-GB"/>
              <a:t>Sixth Outline Level</a:t>
            </a:r>
          </a:p>
          <a:p>
            <a:pPr lvl="4"/>
            <a:r>
              <a:rPr lang="en-GB"/>
              <a:t>Seventh Outline Level</a:t>
            </a:r>
          </a:p>
        </p:txBody>
      </p:sp>
      <p:sp>
        <p:nvSpPr>
          <p:cNvPr id="2" name="Text Box 4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8450263" y="6457950"/>
            <a:ext cx="715962" cy="398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buSzPct val="100000"/>
              <a:defRPr/>
            </a:pPr>
            <a:r>
              <a:rPr lang="en-US" altLang="en-US" sz="2000">
                <a:latin typeface="Georgia" panose="02040502050405020303" pitchFamily="18" charset="0"/>
                <a:cs typeface="+mn-cs"/>
              </a:rPr>
              <a:t>PTC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5400" kern="1200">
          <a:solidFill>
            <a:srgbClr val="FFFF00"/>
          </a:solidFill>
          <a:latin typeface="+mj-lt"/>
          <a:ea typeface="+mj-ea"/>
          <a:cs typeface="ＭＳ Ｐゴシック" charset="0"/>
        </a:defRPr>
      </a:lvl1pPr>
      <a:lvl2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5400">
          <a:solidFill>
            <a:srgbClr val="FFFF00"/>
          </a:solidFill>
          <a:latin typeface="Arial" panose="020B0604020202020204" pitchFamily="34" charset="0"/>
          <a:ea typeface="ＭＳ Ｐゴシック" panose="020B0600070205080204" pitchFamily="34" charset="-128"/>
          <a:cs typeface="ＭＳ Ｐゴシック" charset="0"/>
        </a:defRPr>
      </a:lvl2pPr>
      <a:lvl3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5400">
          <a:solidFill>
            <a:srgbClr val="FFFF00"/>
          </a:solidFill>
          <a:latin typeface="Arial" panose="020B0604020202020204" pitchFamily="34" charset="0"/>
          <a:ea typeface="ＭＳ Ｐゴシック" panose="020B0600070205080204" pitchFamily="34" charset="-128"/>
          <a:cs typeface="ＭＳ Ｐゴシック" charset="0"/>
        </a:defRPr>
      </a:lvl3pPr>
      <a:lvl4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5400">
          <a:solidFill>
            <a:srgbClr val="FFFF00"/>
          </a:solidFill>
          <a:latin typeface="Arial" panose="020B0604020202020204" pitchFamily="34" charset="0"/>
          <a:ea typeface="ＭＳ Ｐゴシック" panose="020B0600070205080204" pitchFamily="34" charset="-128"/>
          <a:cs typeface="ＭＳ Ｐゴシック" charset="0"/>
        </a:defRPr>
      </a:lvl4pPr>
      <a:lvl5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5400">
          <a:solidFill>
            <a:srgbClr val="FFFF00"/>
          </a:solidFill>
          <a:latin typeface="Arial" panose="020B0604020202020204" pitchFamily="34" charset="0"/>
          <a:ea typeface="ＭＳ Ｐゴシック" panose="020B0600070205080204" pitchFamily="34" charset="-128"/>
          <a:cs typeface="ＭＳ Ｐゴシック" charset="0"/>
        </a:defRPr>
      </a:lvl5pPr>
      <a:lvl6pPr marL="25146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5400">
          <a:solidFill>
            <a:srgbClr val="FFFF00"/>
          </a:solidFill>
          <a:latin typeface="Arial" panose="020B0604020202020204" pitchFamily="34" charset="0"/>
          <a:ea typeface="ＭＳ Ｐゴシック" panose="020B0600070205080204" pitchFamily="34" charset="-128"/>
        </a:defRPr>
      </a:lvl6pPr>
      <a:lvl7pPr marL="29718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5400">
          <a:solidFill>
            <a:srgbClr val="FFFF00"/>
          </a:solidFill>
          <a:latin typeface="Arial" panose="020B0604020202020204" pitchFamily="34" charset="0"/>
          <a:ea typeface="ＭＳ Ｐゴシック" panose="020B0600070205080204" pitchFamily="34" charset="-128"/>
        </a:defRPr>
      </a:lvl7pPr>
      <a:lvl8pPr marL="34290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5400">
          <a:solidFill>
            <a:srgbClr val="FFFF00"/>
          </a:solidFill>
          <a:latin typeface="Arial" panose="020B0604020202020204" pitchFamily="34" charset="0"/>
          <a:ea typeface="ＭＳ Ｐゴシック" panose="020B0600070205080204" pitchFamily="34" charset="-128"/>
        </a:defRPr>
      </a:lvl8pPr>
      <a:lvl9pPr marL="38862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5400">
          <a:solidFill>
            <a:srgbClr val="FFFF00"/>
          </a:solidFill>
          <a:latin typeface="Arial" panose="020B0604020202020204" pitchFamily="34" charset="0"/>
          <a:ea typeface="ＭＳ Ｐゴシック" panose="020B0600070205080204" pitchFamily="34" charset="-128"/>
        </a:defRPr>
      </a:lvl9pPr>
    </p:titleStyle>
    <p:bodyStyle>
      <a:lvl1pPr marL="342900" indent="-342900" algn="l" defTabSz="449263" rtl="0" eaLnBrk="0" fontAlgn="base" hangingPunct="0">
        <a:spcBef>
          <a:spcPts val="9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 kern="1200">
          <a:solidFill>
            <a:srgbClr val="FFFFFF"/>
          </a:solidFill>
          <a:latin typeface="+mn-lt"/>
          <a:ea typeface="+mn-ea"/>
          <a:cs typeface="ＭＳ Ｐゴシック" charset="0"/>
        </a:defRPr>
      </a:lvl1pPr>
      <a:lvl2pPr marL="742950" indent="-285750" algn="l" defTabSz="449263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200" kern="1200">
          <a:solidFill>
            <a:srgbClr val="FFFFFF"/>
          </a:solidFill>
          <a:latin typeface="+mn-lt"/>
          <a:ea typeface="+mn-ea"/>
          <a:cs typeface="+mn-cs"/>
        </a:defRPr>
      </a:lvl2pPr>
      <a:lvl3pPr marL="1143000" indent="-228600" algn="l" defTabSz="449263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 kern="1200">
          <a:solidFill>
            <a:srgbClr val="FFFFFF"/>
          </a:solidFill>
          <a:latin typeface="+mn-lt"/>
          <a:ea typeface="+mn-ea"/>
          <a:cs typeface="+mn-cs"/>
        </a:defRPr>
      </a:lvl3pPr>
      <a:lvl4pPr marL="1600200" indent="-228600" algn="l" defTabSz="449263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400" kern="1200">
          <a:solidFill>
            <a:srgbClr val="FFFFFF"/>
          </a:solidFill>
          <a:latin typeface="+mn-lt"/>
          <a:ea typeface="+mn-ea"/>
          <a:cs typeface="+mn-cs"/>
        </a:defRPr>
      </a:lvl4pPr>
      <a:lvl5pPr marL="2057400" indent="-228600" algn="l" defTabSz="449263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400" kern="1200">
          <a:solidFill>
            <a:srgbClr val="FFFFFF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19.png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1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4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5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6.xml"/><Relationship Id="rId3" Type="http://schemas.openxmlformats.org/officeDocument/2006/relationships/image" Target="../media/image20.jpeg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7.xml"/><Relationship Id="rId3" Type="http://schemas.openxmlformats.org/officeDocument/2006/relationships/image" Target="../media/image20.jpeg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8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0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1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4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5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6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7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8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0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1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3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4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5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6.xml"/><Relationship Id="rId3" Type="http://schemas.openxmlformats.org/officeDocument/2006/relationships/image" Target="../media/image23.jpeg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7.xml"/><Relationship Id="rId3" Type="http://schemas.openxmlformats.org/officeDocument/2006/relationships/image" Target="../media/image23.jpeg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8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0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1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3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4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5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jpe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6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7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8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0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1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3.xml"/><Relationship Id="rId3" Type="http://schemas.openxmlformats.org/officeDocument/2006/relationships/image" Target="../media/image26.jpeg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4.xml"/><Relationship Id="rId3" Type="http://schemas.openxmlformats.org/officeDocument/2006/relationships/image" Target="../media/image26.jpeg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5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6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7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8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0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1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3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4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5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6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7.xml"/><Relationship Id="rId3" Type="http://schemas.openxmlformats.org/officeDocument/2006/relationships/image" Target="../media/image27.jpeg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8.xml"/><Relationship Id="rId3" Type="http://schemas.openxmlformats.org/officeDocument/2006/relationships/image" Target="../media/image28.jpeg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0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1.xml"/><Relationship Id="rId3" Type="http://schemas.openxmlformats.org/officeDocument/2006/relationships/image" Target="../media/image29.png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2.xml"/><Relationship Id="rId3" Type="http://schemas.openxmlformats.org/officeDocument/2006/relationships/image" Target="../media/image30.png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3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4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5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6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7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8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0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1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2.xml"/><Relationship Id="rId3" Type="http://schemas.openxmlformats.org/officeDocument/2006/relationships/image" Target="../media/image31.jpeg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3.xml"/><Relationship Id="rId3" Type="http://schemas.openxmlformats.org/officeDocument/2006/relationships/image" Target="../media/image31.jpeg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4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5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6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7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8.xml"/><Relationship Id="rId3" Type="http://schemas.openxmlformats.org/officeDocument/2006/relationships/image" Target="../media/image32.jpeg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0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1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3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4.xml"/><Relationship Id="rId3" Type="http://schemas.openxmlformats.org/officeDocument/2006/relationships/image" Target="../media/image33.jpeg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5.xml"/><Relationship Id="rId3" Type="http://schemas.openxmlformats.org/officeDocument/2006/relationships/image" Target="../media/image33.jpeg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6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7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8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0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1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2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3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4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5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6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7.xml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4" Type="http://schemas.openxmlformats.org/officeDocument/2006/relationships/image" Target="../media/image35.jpe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8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0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1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2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3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4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5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6.xml"/><Relationship Id="rId3" Type="http://schemas.openxmlformats.org/officeDocument/2006/relationships/image" Target="../media/image36.png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7.xml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8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0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1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2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3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4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5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6.xml"/><Relationship Id="rId3" Type="http://schemas.openxmlformats.org/officeDocument/2006/relationships/image" Target="../media/image39.jpeg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7.xml"/><Relationship Id="rId3" Type="http://schemas.openxmlformats.org/officeDocument/2006/relationships/image" Target="../media/image40.jpeg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8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0.xml"/></Relationships>
</file>

<file path=ppt/slides/_rels/slide2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4" Type="http://schemas.openxmlformats.org/officeDocument/2006/relationships/image" Target="../media/image42.jpe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1.xml"/></Relationships>
</file>

<file path=ppt/slides/_rels/slide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4" Type="http://schemas.openxmlformats.org/officeDocument/2006/relationships/image" Target="../media/image44.jpe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2.xml"/></Relationships>
</file>

<file path=ppt/slides/_rels/slide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4" Type="http://schemas.openxmlformats.org/officeDocument/2006/relationships/image" Target="../media/image46.jpe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3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4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5.xml"/><Relationship Id="rId3" Type="http://schemas.openxmlformats.org/officeDocument/2006/relationships/image" Target="../media/image47.jpeg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6.xml"/><Relationship Id="rId3" Type="http://schemas.openxmlformats.org/officeDocument/2006/relationships/image" Target="../media/image48.jpeg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7.xml"/><Relationship Id="rId3" Type="http://schemas.openxmlformats.org/officeDocument/2006/relationships/image" Target="../media/image49.jpeg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8.xml"/><Relationship Id="rId3" Type="http://schemas.openxmlformats.org/officeDocument/2006/relationships/image" Target="../media/image50.jpeg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0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1.xml"/><Relationship Id="rId3" Type="http://schemas.openxmlformats.org/officeDocument/2006/relationships/image" Target="../media/image51.jpeg"/></Relationships>
</file>

<file path=ppt/slides/_rels/slide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4" Type="http://schemas.openxmlformats.org/officeDocument/2006/relationships/image" Target="../media/image53.jpe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2.xml"/></Relationships>
</file>

<file path=ppt/slides/_rels/slide2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4" Type="http://schemas.openxmlformats.org/officeDocument/2006/relationships/image" Target="../media/image55.jpe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3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4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5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6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7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8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0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1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2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3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4.xml"/></Relationships>
</file>

<file path=ppt/slides/_rels/slide2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4" Type="http://schemas.openxmlformats.org/officeDocument/2006/relationships/image" Target="../media/image57.jpe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5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6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7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8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58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.jpe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4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jpeg"/><Relationship Id="rId5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9.jpe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10.jpe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4.xml"/><Relationship Id="rId4" Type="http://schemas.openxmlformats.org/officeDocument/2006/relationships/oleObject" Target="../embeddings/oleObject1.bin"/><Relationship Id="rId5" Type="http://schemas.openxmlformats.org/officeDocument/2006/relationships/oleObject" Target="../embeddings/Microsoft_Word_97_-_2004_Document1.doc"/><Relationship Id="rId6" Type="http://schemas.openxmlformats.org/officeDocument/2006/relationships/image" Target="../media/image11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8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0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4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5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6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12.jpe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12.jpe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0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10.jpe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3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4" Type="http://schemas.openxmlformats.org/officeDocument/2006/relationships/image" Target="../media/image14.png"/><Relationship Id="rId5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4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5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4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6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18.jpeg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8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Text Box 1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685800" y="2886075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2160" tIns="46080" rIns="92160" bIns="460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buSzPct val="100000"/>
              <a:defRPr/>
            </a:pPr>
            <a:r>
              <a:rPr lang="en-GB" sz="80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Primary Trauma</a:t>
            </a:r>
            <a:br>
              <a:rPr lang="en-GB" sz="80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</a:br>
            <a:r>
              <a:rPr lang="en-GB" sz="80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Care</a:t>
            </a:r>
          </a:p>
        </p:txBody>
      </p:sp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0" y="6491288"/>
            <a:ext cx="295275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800">
                <a:solidFill>
                  <a:srgbClr val="FFFFFF"/>
                </a:solidFill>
                <a:latin typeface="Times New Roman" charset="0"/>
              </a:rPr>
              <a:t>1</a:t>
            </a:r>
          </a:p>
        </p:txBody>
      </p:sp>
      <p:grpSp>
        <p:nvGrpSpPr>
          <p:cNvPr id="3075" name="Group 3"/>
          <p:cNvGrpSpPr>
            <a:grpSpLocks/>
          </p:cNvGrpSpPr>
          <p:nvPr/>
        </p:nvGrpSpPr>
        <p:grpSpPr bwMode="auto">
          <a:xfrm>
            <a:off x="168275" y="77788"/>
            <a:ext cx="4408488" cy="915987"/>
            <a:chOff x="106" y="49"/>
            <a:chExt cx="2777" cy="577"/>
          </a:xfrm>
        </p:grpSpPr>
        <p:sp>
          <p:nvSpPr>
            <p:cNvPr id="3076" name="Text Box 4"/>
            <p:cNvSpPr txBox="1">
              <a:spLocks noChangeArrowheads="1"/>
            </p:cNvSpPr>
            <p:nvPr/>
          </p:nvSpPr>
          <p:spPr bwMode="auto">
            <a:xfrm>
              <a:off x="106" y="49"/>
              <a:ext cx="1022" cy="5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3600">
                  <a:solidFill>
                    <a:srgbClr val="FFFFFF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3200">
                  <a:solidFill>
                    <a:srgbClr val="FFFFFF"/>
                  </a:solidFill>
                  <a:latin typeface="Arial" charset="0"/>
                  <a:ea typeface="ＭＳ Ｐゴシック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800">
                  <a:solidFill>
                    <a:srgbClr val="FFFFFF"/>
                  </a:solidFill>
                  <a:latin typeface="Arial" charset="0"/>
                  <a:ea typeface="ＭＳ Ｐゴシック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FFFFFF"/>
                  </a:solidFill>
                  <a:latin typeface="Arial" charset="0"/>
                  <a:ea typeface="ＭＳ Ｐゴシック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FFFFFF"/>
                  </a:solidFill>
                  <a:latin typeface="Arial" charset="0"/>
                  <a:ea typeface="ＭＳ Ｐゴシック" charset="0"/>
                </a:defRPr>
              </a:lvl5pPr>
              <a:lvl6pPr defTabSz="449263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FFFFFF"/>
                  </a:solidFill>
                  <a:latin typeface="Arial" charset="0"/>
                  <a:ea typeface="ＭＳ Ｐゴシック" charset="0"/>
                </a:defRPr>
              </a:lvl6pPr>
              <a:lvl7pPr defTabSz="449263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FFFFFF"/>
                  </a:solidFill>
                  <a:latin typeface="Arial" charset="0"/>
                  <a:ea typeface="ＭＳ Ｐゴシック" charset="0"/>
                </a:defRPr>
              </a:lvl7pPr>
              <a:lvl8pPr defTabSz="449263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FFFFFF"/>
                  </a:solidFill>
                  <a:latin typeface="Arial" charset="0"/>
                  <a:ea typeface="ＭＳ Ｐゴシック" charset="0"/>
                </a:defRPr>
              </a:lvl8pPr>
              <a:lvl9pPr defTabSz="449263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FFFFFF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>
                <a:buSzPct val="100000"/>
                <a:defRPr/>
              </a:pPr>
              <a:r>
                <a:rPr lang="en-US" sz="5400" smtClean="0">
                  <a:latin typeface="Georgia" charset="0"/>
                </a:rPr>
                <a:t>PTC</a:t>
              </a:r>
            </a:p>
          </p:txBody>
        </p:sp>
        <p:sp>
          <p:nvSpPr>
            <p:cNvPr id="3077" name="Text Box 5"/>
            <p:cNvSpPr txBox="1">
              <a:spLocks noChangeArrowheads="1"/>
            </p:cNvSpPr>
            <p:nvPr/>
          </p:nvSpPr>
          <p:spPr bwMode="auto">
            <a:xfrm>
              <a:off x="970" y="120"/>
              <a:ext cx="1913" cy="46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3600">
                  <a:solidFill>
                    <a:srgbClr val="FFFFFF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3200">
                  <a:solidFill>
                    <a:srgbClr val="FFFFFF"/>
                  </a:solidFill>
                  <a:latin typeface="Arial" charset="0"/>
                  <a:ea typeface="ＭＳ Ｐゴシック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800">
                  <a:solidFill>
                    <a:srgbClr val="FFFFFF"/>
                  </a:solidFill>
                  <a:latin typeface="Arial" charset="0"/>
                  <a:ea typeface="ＭＳ Ｐゴシック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FFFFFF"/>
                  </a:solidFill>
                  <a:latin typeface="Arial" charset="0"/>
                  <a:ea typeface="ＭＳ Ｐゴシック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FFFFFF"/>
                  </a:solidFill>
                  <a:latin typeface="Arial" charset="0"/>
                  <a:ea typeface="ＭＳ Ｐゴシック" charset="0"/>
                </a:defRPr>
              </a:lvl5pPr>
              <a:lvl6pPr defTabSz="449263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FFFFFF"/>
                  </a:solidFill>
                  <a:latin typeface="Arial" charset="0"/>
                  <a:ea typeface="ＭＳ Ｐゴシック" charset="0"/>
                </a:defRPr>
              </a:lvl6pPr>
              <a:lvl7pPr defTabSz="449263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FFFFFF"/>
                  </a:solidFill>
                  <a:latin typeface="Arial" charset="0"/>
                  <a:ea typeface="ＭＳ Ｐゴシック" charset="0"/>
                </a:defRPr>
              </a:lvl7pPr>
              <a:lvl8pPr defTabSz="449263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FFFFFF"/>
                  </a:solidFill>
                  <a:latin typeface="Arial" charset="0"/>
                  <a:ea typeface="ＭＳ Ｐゴシック" charset="0"/>
                </a:defRPr>
              </a:lvl8pPr>
              <a:lvl9pPr defTabSz="449263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FFFFFF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>
                <a:buSzPct val="100000"/>
                <a:defRPr/>
              </a:pPr>
              <a:r>
                <a:rPr lang="en-US" sz="2100" smtClean="0">
                  <a:latin typeface="Times New Roman" charset="0"/>
                  <a:cs typeface="Times New Roman" charset="0"/>
                </a:rPr>
                <a:t>Primary Trauma Care</a:t>
              </a:r>
            </a:p>
            <a:p>
              <a:pPr eaLnBrk="1" hangingPunct="1">
                <a:buSzPct val="100000"/>
                <a:defRPr/>
              </a:pPr>
              <a:r>
                <a:rPr lang="en-US" sz="2100" smtClean="0">
                  <a:latin typeface="Times New Roman" charset="0"/>
                  <a:cs typeface="Times New Roman" charset="0"/>
                </a:rPr>
                <a:t>Foundation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Text Box 1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677863" y="4572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360" tIns="44280" rIns="90360" bIns="442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buSzPct val="100000"/>
              <a:defRPr/>
            </a:pPr>
            <a:r>
              <a:rPr lang="en-US" sz="54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PTC System</a:t>
            </a:r>
          </a:p>
        </p:txBody>
      </p:sp>
      <p:sp>
        <p:nvSpPr>
          <p:cNvPr id="12290" name="Text Box 2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677863" y="1789113"/>
            <a:ext cx="7780337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360" tIns="44280" rIns="90360" bIns="44280"/>
          <a:lstStyle>
            <a:lvl1pPr marL="341313" indent="-341313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1363" indent="-284163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ts val="700"/>
              </a:spcBef>
              <a:buClr>
                <a:srgbClr val="FFFF00"/>
              </a:buClr>
              <a:buSzPct val="100000"/>
              <a:buFont typeface="Times New Roman" panose="02020603050405020304" pitchFamily="18" charset="0"/>
              <a:buChar char="•"/>
              <a:defRPr/>
            </a:pPr>
            <a:r>
              <a:rPr lang="en-US" altLang="en-US" sz="360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cs typeface="+mn-cs"/>
              </a:rPr>
              <a:t>Stabilisation</a:t>
            </a:r>
            <a:r>
              <a:rPr lang="en-US" altLang="en-US" sz="3600">
                <a:effectLst>
                  <a:outerShdw blurRad="38100" dist="38100" dir="2700000" algn="tl">
                    <a:srgbClr val="000000"/>
                  </a:outerShdw>
                </a:effectLst>
                <a:cs typeface="+mn-cs"/>
              </a:rPr>
              <a:t> </a:t>
            </a:r>
            <a:r>
              <a:rPr lang="en-US" altLang="en-US" sz="2800">
                <a:effectLst>
                  <a:outerShdw blurRad="38100" dist="38100" dir="2700000" algn="tl">
                    <a:srgbClr val="000000"/>
                  </a:outerShdw>
                </a:effectLst>
                <a:cs typeface="+mn-cs"/>
              </a:rPr>
              <a:t>includes</a:t>
            </a:r>
          </a:p>
          <a:p>
            <a:pPr lvl="1" eaLnBrk="1" hangingPunct="1">
              <a:spcBef>
                <a:spcPts val="700"/>
              </a:spcBef>
              <a:buClr>
                <a:srgbClr val="FFFFFF"/>
              </a:buClr>
              <a:buSzPct val="100000"/>
              <a:buFont typeface="Times New Roman" panose="02020603050405020304" pitchFamily="18" charset="0"/>
              <a:buChar char="•"/>
              <a:defRPr/>
            </a:pPr>
            <a:r>
              <a:rPr lang="en-US" altLang="en-US" sz="2800">
                <a:effectLst>
                  <a:outerShdw blurRad="38100" dist="38100" dir="2700000" algn="tl">
                    <a:srgbClr val="000000"/>
                  </a:outerShdw>
                </a:effectLst>
                <a:cs typeface="+mn-cs"/>
              </a:rPr>
              <a:t>re-assessment</a:t>
            </a:r>
          </a:p>
          <a:p>
            <a:pPr lvl="1" eaLnBrk="1" hangingPunct="1">
              <a:spcBef>
                <a:spcPts val="700"/>
              </a:spcBef>
              <a:buClr>
                <a:srgbClr val="FFFFFF"/>
              </a:buClr>
              <a:buSzPct val="100000"/>
              <a:buFont typeface="Times New Roman" panose="02020603050405020304" pitchFamily="18" charset="0"/>
              <a:buChar char="•"/>
              <a:defRPr/>
            </a:pPr>
            <a:r>
              <a:rPr lang="en-US" altLang="en-US" sz="2800">
                <a:effectLst>
                  <a:outerShdw blurRad="38100" dist="38100" dir="2700000" algn="tl">
                    <a:srgbClr val="000000"/>
                  </a:outerShdw>
                </a:effectLst>
                <a:cs typeface="+mn-cs"/>
              </a:rPr>
              <a:t>optimisation</a:t>
            </a:r>
          </a:p>
          <a:p>
            <a:pPr lvl="1" eaLnBrk="1" hangingPunct="1">
              <a:spcBef>
                <a:spcPts val="700"/>
              </a:spcBef>
              <a:buClr>
                <a:srgbClr val="FFFFFF"/>
              </a:buClr>
              <a:buSzPct val="100000"/>
              <a:buFont typeface="Times New Roman" panose="02020603050405020304" pitchFamily="18" charset="0"/>
              <a:buChar char="•"/>
              <a:defRPr/>
            </a:pPr>
            <a:r>
              <a:rPr lang="en-US" altLang="en-US" sz="2800">
                <a:effectLst>
                  <a:outerShdw blurRad="38100" dist="38100" dir="2700000" algn="tl">
                    <a:srgbClr val="000000"/>
                  </a:outerShdw>
                </a:effectLst>
                <a:cs typeface="+mn-cs"/>
              </a:rPr>
              <a:t>documentation</a:t>
            </a:r>
          </a:p>
          <a:p>
            <a:pPr lvl="1" eaLnBrk="1" hangingPunct="1">
              <a:spcBef>
                <a:spcPts val="700"/>
              </a:spcBef>
              <a:buClr>
                <a:srgbClr val="FFFFFF"/>
              </a:buClr>
              <a:buSzPct val="100000"/>
              <a:buFont typeface="Times New Roman" panose="02020603050405020304" pitchFamily="18" charset="0"/>
              <a:buChar char="•"/>
              <a:defRPr/>
            </a:pPr>
            <a:r>
              <a:rPr lang="en-US" altLang="en-US" sz="2800">
                <a:effectLst>
                  <a:outerShdw blurRad="38100" dist="38100" dir="2700000" algn="tl">
                    <a:srgbClr val="000000"/>
                  </a:outerShdw>
                </a:effectLst>
                <a:cs typeface="+mn-cs"/>
              </a:rPr>
              <a:t>communication</a:t>
            </a:r>
          </a:p>
          <a:p>
            <a:pPr lvl="1" eaLnBrk="1" hangingPunct="1">
              <a:spcBef>
                <a:spcPts val="700"/>
              </a:spcBef>
              <a:buClr>
                <a:srgbClr val="FFFFFF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en-US" altLang="en-US" sz="2800">
              <a:effectLst>
                <a:outerShdw blurRad="38100" dist="38100" dir="2700000" algn="tl">
                  <a:srgbClr val="000000"/>
                </a:outerShdw>
              </a:effectLst>
              <a:cs typeface="+mn-cs"/>
            </a:endParaRPr>
          </a:p>
          <a:p>
            <a:pPr marL="342900" eaLnBrk="1" hangingPunct="1">
              <a:spcBef>
                <a:spcPts val="900"/>
              </a:spcBef>
              <a:buSzPct val="100000"/>
              <a:defRPr/>
            </a:pPr>
            <a:r>
              <a:rPr lang="en-US" altLang="en-US" sz="3600">
                <a:effectLst>
                  <a:outerShdw blurRad="38100" dist="38100" dir="2700000" algn="tl">
                    <a:srgbClr val="000000"/>
                  </a:outerShdw>
                </a:effectLst>
                <a:cs typeface="+mn-cs"/>
              </a:rPr>
              <a:t>when stable</a:t>
            </a:r>
          </a:p>
          <a:p>
            <a:pPr eaLnBrk="1" hangingPunct="1">
              <a:spcBef>
                <a:spcPts val="900"/>
              </a:spcBef>
              <a:buClr>
                <a:srgbClr val="FFFF00"/>
              </a:buClr>
              <a:buSzPct val="100000"/>
              <a:buFont typeface="Times New Roman" panose="02020603050405020304" pitchFamily="18" charset="0"/>
              <a:buChar char="•"/>
              <a:defRPr/>
            </a:pPr>
            <a:r>
              <a:rPr lang="en-US" altLang="en-US" sz="360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cs typeface="+mn-cs"/>
              </a:rPr>
              <a:t>Transfer for definitive care</a:t>
            </a:r>
          </a:p>
          <a:p>
            <a:pPr eaLnBrk="1" hangingPunct="1">
              <a:spcBef>
                <a:spcPts val="900"/>
              </a:spcBef>
              <a:buClr>
                <a:srgbClr val="FFFF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en-US" altLang="en-US" sz="3600"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  <a:cs typeface="+mn-cs"/>
            </a:endParaRPr>
          </a:p>
        </p:txBody>
      </p:sp>
      <p:sp>
        <p:nvSpPr>
          <p:cNvPr id="21507" name="Rectangle 3"/>
          <p:cNvSpPr>
            <a:spLocks noChangeArrowheads="1"/>
          </p:cNvSpPr>
          <p:nvPr/>
        </p:nvSpPr>
        <p:spPr bwMode="auto">
          <a:xfrm>
            <a:off x="4763" y="6473825"/>
            <a:ext cx="409575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800">
                <a:solidFill>
                  <a:srgbClr val="FFFFFF"/>
                </a:solidFill>
                <a:latin typeface="Times New Roman" charset="0"/>
              </a:rPr>
              <a:t>10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49" name="Text Box 1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677863" y="4572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360" tIns="44280" rIns="90360" bIns="442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buSzPct val="100000"/>
              <a:defRPr/>
            </a:pPr>
            <a:r>
              <a:rPr lang="en-GB" sz="54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Chest Injuries</a:t>
            </a:r>
            <a:br>
              <a:rPr lang="en-GB" sz="54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</a:br>
            <a:r>
              <a:rPr lang="en-GB" sz="40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Flail Chest</a:t>
            </a:r>
          </a:p>
        </p:txBody>
      </p:sp>
      <p:sp>
        <p:nvSpPr>
          <p:cNvPr id="205826" name="Text Box 2"/>
          <p:cNvSpPr txBox="1">
            <a:spLocks noChangeArrowheads="1"/>
          </p:cNvSpPr>
          <p:nvPr/>
        </p:nvSpPr>
        <p:spPr bwMode="auto">
          <a:xfrm>
            <a:off x="522288" y="2257425"/>
            <a:ext cx="6100762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360" tIns="44280" rIns="90360" bIns="44280"/>
          <a:lstStyle>
            <a:lvl1pPr marL="341313" indent="-341313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36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32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2pPr>
            <a:lvl3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8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3pPr>
            <a:lvl4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4pPr>
            <a:lvl5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5pPr>
            <a:lvl6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6pPr>
            <a:lvl7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7pPr>
            <a:lvl8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8pPr>
            <a:lvl9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Clr>
                <a:srgbClr val="FFFFFF"/>
              </a:buClr>
              <a:buSzPct val="60000"/>
              <a:buFont typeface="Arial" charset="0"/>
              <a:buChar char="•"/>
              <a:defRPr/>
            </a:pPr>
            <a:r>
              <a:rPr lang="en-GB" sz="3200" smtClean="0"/>
              <a:t>Unstable segment</a:t>
            </a:r>
          </a:p>
          <a:p>
            <a:pPr eaLnBrk="1" hangingPunct="1">
              <a:buClr>
                <a:srgbClr val="FFFFFF"/>
              </a:buClr>
              <a:buSzPct val="60000"/>
              <a:buFont typeface="Arial" charset="0"/>
              <a:buChar char="•"/>
              <a:defRPr/>
            </a:pPr>
            <a:r>
              <a:rPr lang="en-GB" sz="3200" smtClean="0"/>
              <a:t>Paradoxical movement with ventilation</a:t>
            </a:r>
          </a:p>
          <a:p>
            <a:pPr eaLnBrk="1" hangingPunct="1">
              <a:buClr>
                <a:srgbClr val="FFFFFF"/>
              </a:buClr>
              <a:buSzPct val="60000"/>
              <a:buFont typeface="Arial" charset="0"/>
              <a:buChar char="•"/>
              <a:defRPr/>
            </a:pPr>
            <a:r>
              <a:rPr lang="en-GB" sz="3200" smtClean="0"/>
              <a:t>Severe respiratory distress may result</a:t>
            </a:r>
          </a:p>
          <a:p>
            <a:pPr eaLnBrk="1" hangingPunct="1">
              <a:buClr>
                <a:srgbClr val="FFFFFF"/>
              </a:buClr>
              <a:buSzPct val="60000"/>
              <a:buFont typeface="Arial" charset="0"/>
              <a:buChar char="•"/>
              <a:defRPr/>
            </a:pPr>
            <a:r>
              <a:rPr lang="en-GB" sz="3200" smtClean="0"/>
              <a:t>Adequate analgesia is vital</a:t>
            </a:r>
          </a:p>
          <a:p>
            <a:pPr eaLnBrk="1" hangingPunct="1">
              <a:buClr>
                <a:srgbClr val="FFFFFF"/>
              </a:buClr>
              <a:buSzPct val="60000"/>
              <a:buFont typeface="Arial" charset="0"/>
              <a:buChar char="•"/>
              <a:defRPr/>
            </a:pPr>
            <a:r>
              <a:rPr lang="en-GB" sz="3200" smtClean="0"/>
              <a:t>Give oxygen </a:t>
            </a:r>
          </a:p>
          <a:p>
            <a:pPr eaLnBrk="1" hangingPunct="1">
              <a:buClr>
                <a:srgbClr val="FFFFFF"/>
              </a:buClr>
              <a:buSzPct val="60000"/>
              <a:buFont typeface="Arial" charset="0"/>
              <a:buChar char="•"/>
              <a:defRPr/>
            </a:pPr>
            <a:r>
              <a:rPr lang="en-GB" sz="3200" smtClean="0"/>
              <a:t>Consider assisted ventilation</a:t>
            </a:r>
          </a:p>
        </p:txBody>
      </p:sp>
      <p:sp>
        <p:nvSpPr>
          <p:cNvPr id="205827" name="Rectangle 3"/>
          <p:cNvSpPr>
            <a:spLocks noChangeArrowheads="1"/>
          </p:cNvSpPr>
          <p:nvPr/>
        </p:nvSpPr>
        <p:spPr bwMode="auto">
          <a:xfrm>
            <a:off x="0" y="6473825"/>
            <a:ext cx="523875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800">
                <a:solidFill>
                  <a:srgbClr val="FFFFFF"/>
                </a:solidFill>
                <a:latin typeface="Times New Roman" charset="0"/>
              </a:rPr>
              <a:t>100</a:t>
            </a:r>
          </a:p>
        </p:txBody>
      </p:sp>
      <p:grpSp>
        <p:nvGrpSpPr>
          <p:cNvPr id="205828" name="Group 4"/>
          <p:cNvGrpSpPr>
            <a:grpSpLocks/>
          </p:cNvGrpSpPr>
          <p:nvPr/>
        </p:nvGrpSpPr>
        <p:grpSpPr bwMode="auto">
          <a:xfrm>
            <a:off x="6413500" y="2782888"/>
            <a:ext cx="2449513" cy="2855912"/>
            <a:chOff x="4040" y="1753"/>
            <a:chExt cx="1543" cy="1799"/>
          </a:xfrm>
        </p:grpSpPr>
        <p:pic>
          <p:nvPicPr>
            <p:cNvPr id="205829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40" y="1753"/>
              <a:ext cx="1476" cy="17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sp>
          <p:nvSpPr>
            <p:cNvPr id="205830" name="AutoShape 6"/>
            <p:cNvSpPr>
              <a:spLocks noChangeArrowheads="1"/>
            </p:cNvSpPr>
            <p:nvPr/>
          </p:nvSpPr>
          <p:spPr bwMode="auto">
            <a:xfrm rot="-840000">
              <a:off x="5132" y="2285"/>
              <a:ext cx="429" cy="233"/>
            </a:xfrm>
            <a:prstGeom prst="leftRightArrow">
              <a:avLst>
                <a:gd name="adj1" fmla="val 50000"/>
                <a:gd name="adj2" fmla="val 50437"/>
              </a:avLst>
            </a:prstGeom>
            <a:gradFill rotWithShape="0">
              <a:gsLst>
                <a:gs pos="0">
                  <a:srgbClr val="00AD7B"/>
                </a:gs>
                <a:gs pos="100000">
                  <a:srgbClr val="00E9A6"/>
                </a:gs>
              </a:gsLst>
              <a:lin ang="15360000" scaled="1"/>
            </a:gradFill>
            <a:ln w="9360" cap="sq">
              <a:solidFill>
                <a:srgbClr val="00CC98"/>
              </a:solidFill>
              <a:miter lim="800000"/>
              <a:headEnd/>
              <a:tailEnd/>
            </a:ln>
            <a:effectLst>
              <a:outerShdw blurRad="63500" dist="23040" dir="5400000" algn="ctr" rotWithShape="0">
                <a:srgbClr val="000000">
                  <a:alpha val="35036"/>
                </a:srgbClr>
              </a:outerShdw>
            </a:effectLst>
          </p:spPr>
          <p:txBody>
            <a:bodyPr wrap="none" anchor="ctr"/>
            <a:lstStyle/>
            <a:p>
              <a:pPr eaLnBrk="1" hangingPunct="1"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en-US"/>
            </a:p>
          </p:txBody>
        </p:sp>
      </p:grp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3" name="Text Box 1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677863" y="4572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2160" tIns="46080" rIns="92160" bIns="460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buSzPct val="100000"/>
              <a:defRPr/>
            </a:pPr>
            <a:r>
              <a:rPr lang="en-GB" sz="54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Chest Injuries</a:t>
            </a:r>
            <a:br>
              <a:rPr lang="en-GB" sz="54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</a:br>
            <a:r>
              <a:rPr lang="en-GB" sz="40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Myocardial Contusion</a:t>
            </a:r>
          </a:p>
        </p:txBody>
      </p:sp>
      <p:sp>
        <p:nvSpPr>
          <p:cNvPr id="207874" name="Text Box 2"/>
          <p:cNvSpPr txBox="1">
            <a:spLocks noChangeArrowheads="1"/>
          </p:cNvSpPr>
          <p:nvPr/>
        </p:nvSpPr>
        <p:spPr bwMode="auto">
          <a:xfrm>
            <a:off x="677863" y="2554288"/>
            <a:ext cx="7874000" cy="3222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2160" tIns="46080" rIns="92160" bIns="46080"/>
          <a:lstStyle>
            <a:lvl1pPr marL="341313" indent="-341313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36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32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2pPr>
            <a:lvl3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8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3pPr>
            <a:lvl4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4pPr>
            <a:lvl5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5pPr>
            <a:lvl6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6pPr>
            <a:lvl7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7pPr>
            <a:lvl8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8pPr>
            <a:lvl9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ts val="900"/>
              </a:spcBef>
              <a:buClr>
                <a:srgbClr val="FFFFFF"/>
              </a:buClr>
              <a:buSzPct val="60000"/>
              <a:buFont typeface="Times New Roman" charset="0"/>
              <a:buChar char="•"/>
              <a:defRPr/>
            </a:pPr>
            <a:r>
              <a:rPr lang="en-GB" smtClean="0"/>
              <a:t>Common in blunt trauma</a:t>
            </a:r>
          </a:p>
          <a:p>
            <a:pPr eaLnBrk="1" hangingPunct="1">
              <a:spcBef>
                <a:spcPts val="900"/>
              </a:spcBef>
              <a:buClr>
                <a:srgbClr val="FFFFFF"/>
              </a:buClr>
              <a:buSzPct val="60000"/>
              <a:buFont typeface="Times New Roman" charset="0"/>
              <a:buChar char="•"/>
              <a:defRPr/>
            </a:pPr>
            <a:r>
              <a:rPr lang="en-GB" smtClean="0"/>
              <a:t>May mimic myocardial infarction</a:t>
            </a:r>
          </a:p>
          <a:p>
            <a:pPr eaLnBrk="1" hangingPunct="1">
              <a:spcBef>
                <a:spcPts val="900"/>
              </a:spcBef>
              <a:buClr>
                <a:srgbClr val="FFFFFF"/>
              </a:buClr>
              <a:buSzPct val="60000"/>
              <a:buFont typeface="Times New Roman" charset="0"/>
              <a:buChar char="•"/>
              <a:defRPr/>
            </a:pPr>
            <a:r>
              <a:rPr lang="en-GB" smtClean="0"/>
              <a:t>Can cause sudden death</a:t>
            </a:r>
          </a:p>
          <a:p>
            <a:pPr eaLnBrk="1" hangingPunct="1">
              <a:spcBef>
                <a:spcPts val="900"/>
              </a:spcBef>
              <a:buClr>
                <a:srgbClr val="FFFFFF"/>
              </a:buClr>
              <a:buSzPct val="60000"/>
              <a:buFont typeface="Times New Roman" charset="0"/>
              <a:buChar char="•"/>
              <a:defRPr/>
            </a:pPr>
            <a:r>
              <a:rPr lang="en-GB" smtClean="0"/>
              <a:t>ECG monitoring</a:t>
            </a:r>
          </a:p>
        </p:txBody>
      </p:sp>
      <p:sp>
        <p:nvSpPr>
          <p:cNvPr id="207875" name="Rectangle 3"/>
          <p:cNvSpPr>
            <a:spLocks noChangeArrowheads="1"/>
          </p:cNvSpPr>
          <p:nvPr/>
        </p:nvSpPr>
        <p:spPr bwMode="auto">
          <a:xfrm>
            <a:off x="0" y="6473825"/>
            <a:ext cx="523875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800">
                <a:solidFill>
                  <a:srgbClr val="FFFFFF"/>
                </a:solidFill>
                <a:latin typeface="Times New Roman" charset="0"/>
              </a:rPr>
              <a:t>101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7" name="Text Box 1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677863" y="4572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2160" tIns="46080" rIns="92160" bIns="460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buSzPct val="100000"/>
              <a:defRPr/>
            </a:pPr>
            <a:r>
              <a:rPr lang="en-GB" sz="54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Chest Injuries</a:t>
            </a:r>
            <a:br>
              <a:rPr lang="en-GB" sz="54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</a:br>
            <a:r>
              <a:rPr lang="en-GB" sz="40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Other Injuries</a:t>
            </a:r>
          </a:p>
        </p:txBody>
      </p:sp>
      <p:sp>
        <p:nvSpPr>
          <p:cNvPr id="209922" name="Text Box 2"/>
          <p:cNvSpPr txBox="1">
            <a:spLocks noChangeArrowheads="1"/>
          </p:cNvSpPr>
          <p:nvPr/>
        </p:nvSpPr>
        <p:spPr bwMode="auto">
          <a:xfrm>
            <a:off x="677863" y="2413000"/>
            <a:ext cx="8301037" cy="3886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2160" tIns="46080" rIns="92160" bIns="46080"/>
          <a:lstStyle>
            <a:lvl1pPr marL="341313" indent="-341313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36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32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2pPr>
            <a:lvl3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8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3pPr>
            <a:lvl4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4pPr>
            <a:lvl5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5pPr>
            <a:lvl6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6pPr>
            <a:lvl7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7pPr>
            <a:lvl8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8pPr>
            <a:lvl9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ts val="900"/>
              </a:spcBef>
              <a:buClr>
                <a:srgbClr val="FFFFFF"/>
              </a:buClr>
              <a:buSzPct val="100000"/>
              <a:buFont typeface="Times New Roman" charset="0"/>
              <a:buChar char="•"/>
              <a:defRPr/>
            </a:pPr>
            <a:r>
              <a:rPr lang="en-GB" smtClean="0"/>
              <a:t>Pericardial tamponade</a:t>
            </a:r>
          </a:p>
          <a:p>
            <a:pPr eaLnBrk="1" hangingPunct="1">
              <a:spcBef>
                <a:spcPts val="900"/>
              </a:spcBef>
              <a:buClr>
                <a:srgbClr val="FFFFFF"/>
              </a:buClr>
              <a:buSzPct val="100000"/>
              <a:buFont typeface="Times New Roman" charset="0"/>
              <a:buChar char="•"/>
              <a:defRPr/>
            </a:pPr>
            <a:r>
              <a:rPr lang="en-GB" smtClean="0"/>
              <a:t>Thoracic great vessel injury</a:t>
            </a:r>
          </a:p>
          <a:p>
            <a:pPr eaLnBrk="1" hangingPunct="1">
              <a:spcBef>
                <a:spcPts val="900"/>
              </a:spcBef>
              <a:buClr>
                <a:srgbClr val="FFFFFF"/>
              </a:buClr>
              <a:buSzPct val="100000"/>
              <a:buFont typeface="Times New Roman" charset="0"/>
              <a:buChar char="•"/>
              <a:defRPr/>
            </a:pPr>
            <a:r>
              <a:rPr lang="en-GB" smtClean="0"/>
              <a:t>Rupture of trachea or major bronchus</a:t>
            </a:r>
          </a:p>
          <a:p>
            <a:pPr eaLnBrk="1" hangingPunct="1">
              <a:spcBef>
                <a:spcPts val="900"/>
              </a:spcBef>
              <a:buClr>
                <a:srgbClr val="FFFFFF"/>
              </a:buClr>
              <a:buSzPct val="100000"/>
              <a:buFont typeface="Times New Roman" charset="0"/>
              <a:buChar char="•"/>
              <a:defRPr/>
            </a:pPr>
            <a:r>
              <a:rPr lang="en-GB" smtClean="0"/>
              <a:t>Oesophageal trauma</a:t>
            </a:r>
          </a:p>
          <a:p>
            <a:pPr eaLnBrk="1" hangingPunct="1">
              <a:spcBef>
                <a:spcPts val="900"/>
              </a:spcBef>
              <a:buClr>
                <a:srgbClr val="FFFFFF"/>
              </a:buClr>
              <a:buSzPct val="100000"/>
              <a:buFont typeface="Times New Roman" charset="0"/>
              <a:buChar char="•"/>
              <a:defRPr/>
            </a:pPr>
            <a:r>
              <a:rPr lang="en-GB" smtClean="0"/>
              <a:t>Diaphragmatic injury</a:t>
            </a:r>
          </a:p>
        </p:txBody>
      </p:sp>
      <p:sp>
        <p:nvSpPr>
          <p:cNvPr id="209923" name="Rectangle 3"/>
          <p:cNvSpPr>
            <a:spLocks noChangeArrowheads="1"/>
          </p:cNvSpPr>
          <p:nvPr/>
        </p:nvSpPr>
        <p:spPr bwMode="auto">
          <a:xfrm>
            <a:off x="-12700" y="6473825"/>
            <a:ext cx="523875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800">
                <a:solidFill>
                  <a:srgbClr val="FFFFFF"/>
                </a:solidFill>
                <a:latin typeface="Times New Roman" charset="0"/>
              </a:rPr>
              <a:t>102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1" name="Text Box 1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3930650" y="1641475"/>
            <a:ext cx="1471613" cy="3584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SzPct val="100000"/>
              <a:defRPr/>
            </a:pPr>
            <a:r>
              <a:rPr lang="en-GB" sz="229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charset="0"/>
              </a:rPr>
              <a:t>?</a:t>
            </a:r>
          </a:p>
        </p:txBody>
      </p:sp>
      <p:sp>
        <p:nvSpPr>
          <p:cNvPr id="107522" name="Rectangle 2">
            <a:extLst>
              <a:ext uri="{FF2B5EF4-FFF2-40B4-BE49-F238E27FC236}"/>
            </a:extLst>
          </p:cNvPr>
          <p:cNvSpPr>
            <a:spLocks noChangeArrowheads="1"/>
          </p:cNvSpPr>
          <p:nvPr/>
        </p:nvSpPr>
        <p:spPr bwMode="auto">
          <a:xfrm>
            <a:off x="677863" y="4572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360" tIns="44280" rIns="90360" bIns="44280" anchor="ctr"/>
          <a:lstStyle/>
          <a:p>
            <a:pPr algn="ctr"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660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Chest Injuries</a:t>
            </a:r>
          </a:p>
        </p:txBody>
      </p:sp>
      <p:sp>
        <p:nvSpPr>
          <p:cNvPr id="211971" name="Rectangle 3"/>
          <p:cNvSpPr>
            <a:spLocks noChangeArrowheads="1"/>
          </p:cNvSpPr>
          <p:nvPr/>
        </p:nvSpPr>
        <p:spPr bwMode="auto">
          <a:xfrm>
            <a:off x="0" y="6473825"/>
            <a:ext cx="523875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800">
                <a:solidFill>
                  <a:srgbClr val="FFFFFF"/>
                </a:solidFill>
                <a:latin typeface="Times New Roman" charset="0"/>
              </a:rPr>
              <a:t>103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16165D"/>
            </a:gs>
            <a:gs pos="100000">
              <a:srgbClr val="6E000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5" name="Text Box 1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677863" y="4572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360" tIns="44280" rIns="90360" bIns="442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buSzPct val="100000"/>
              <a:defRPr/>
            </a:pPr>
            <a:r>
              <a:rPr lang="en-GB" sz="66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Chest Injuries</a:t>
            </a:r>
          </a:p>
        </p:txBody>
      </p:sp>
      <p:sp>
        <p:nvSpPr>
          <p:cNvPr id="108546" name="Text Box 2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677863" y="2305050"/>
            <a:ext cx="7780337" cy="3790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360" tIns="44280" rIns="90360" bIns="44280"/>
          <a:lstStyle>
            <a:lvl1pPr marL="342900" indent="-341313"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ts val="900"/>
              </a:spcBef>
              <a:buSzPct val="100000"/>
              <a:defRPr/>
            </a:pPr>
            <a:r>
              <a:rPr lang="en-US" altLang="en-US" sz="3600">
                <a:solidFill>
                  <a:srgbClr val="FFFF00"/>
                </a:solidFill>
                <a:cs typeface="+mn-cs"/>
              </a:rPr>
              <a:t>Summary</a:t>
            </a:r>
          </a:p>
          <a:p>
            <a:pPr marL="341313" indent="-339725" eaLnBrk="1" hangingPunct="1">
              <a:spcBef>
                <a:spcPts val="900"/>
              </a:spcBef>
              <a:buClr>
                <a:srgbClr val="FFFFFF"/>
              </a:buClr>
              <a:buSzPct val="100000"/>
              <a:buFont typeface="Times New Roman" panose="02020603050405020304" pitchFamily="18" charset="0"/>
              <a:buChar char="•"/>
              <a:defRPr/>
            </a:pPr>
            <a:r>
              <a:rPr lang="en-US" altLang="en-US" sz="3600">
                <a:cs typeface="+mn-cs"/>
              </a:rPr>
              <a:t>Management starts with Primary Survey (ABCDE)</a:t>
            </a:r>
          </a:p>
          <a:p>
            <a:pPr marL="341313" indent="-339725" eaLnBrk="1" hangingPunct="1">
              <a:spcBef>
                <a:spcPts val="900"/>
              </a:spcBef>
              <a:buClr>
                <a:srgbClr val="FFFFFF"/>
              </a:buClr>
              <a:buSzPct val="100000"/>
              <a:buFont typeface="Times New Roman" panose="02020603050405020304" pitchFamily="18" charset="0"/>
              <a:buChar char="•"/>
              <a:defRPr/>
            </a:pPr>
            <a:r>
              <a:rPr lang="en-US" altLang="en-US" sz="3600">
                <a:cs typeface="+mn-cs"/>
              </a:rPr>
              <a:t>Recognise and treat life threatening injuries</a:t>
            </a:r>
          </a:p>
          <a:p>
            <a:pPr marL="341313" indent="-339725" eaLnBrk="1" hangingPunct="1">
              <a:spcBef>
                <a:spcPts val="900"/>
              </a:spcBef>
              <a:buClr>
                <a:srgbClr val="FFFFFF"/>
              </a:buClr>
              <a:buSzPct val="100000"/>
              <a:buFont typeface="Times New Roman" panose="02020603050405020304" pitchFamily="18" charset="0"/>
              <a:buChar char="•"/>
              <a:defRPr/>
            </a:pPr>
            <a:r>
              <a:rPr lang="en-US" altLang="en-US" sz="3600">
                <a:cs typeface="+mn-cs"/>
              </a:rPr>
              <a:t>Most chest injuries do not need surgery</a:t>
            </a:r>
          </a:p>
        </p:txBody>
      </p:sp>
      <p:sp>
        <p:nvSpPr>
          <p:cNvPr id="214020" name="Rectangle 3"/>
          <p:cNvSpPr>
            <a:spLocks noChangeArrowheads="1"/>
          </p:cNvSpPr>
          <p:nvPr/>
        </p:nvSpPr>
        <p:spPr bwMode="auto">
          <a:xfrm>
            <a:off x="36513" y="6473825"/>
            <a:ext cx="523875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800">
                <a:solidFill>
                  <a:srgbClr val="FFFFFF"/>
                </a:solidFill>
                <a:latin typeface="Times New Roman" charset="0"/>
              </a:rPr>
              <a:t>104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16165D"/>
            </a:gs>
            <a:gs pos="100000">
              <a:srgbClr val="00520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69" name="Text Box 1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677863" y="10287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360" tIns="44280" rIns="90360" bIns="442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buSzPct val="100000"/>
              <a:defRPr/>
            </a:pPr>
            <a:r>
              <a:rPr lang="en-GB" sz="66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Abdominal and Pelvic Trauma</a:t>
            </a:r>
          </a:p>
        </p:txBody>
      </p:sp>
      <p:sp>
        <p:nvSpPr>
          <p:cNvPr id="109570" name="Text Box 2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685800" y="2895600"/>
            <a:ext cx="7772400" cy="3238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360" tIns="44280" rIns="90360" bIns="44280"/>
          <a:lstStyle>
            <a:lvl1pPr marL="342900" indent="-341313"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ts val="900"/>
              </a:spcBef>
              <a:buSzPct val="100000"/>
              <a:defRPr/>
            </a:pPr>
            <a:r>
              <a:rPr lang="en-US" altLang="en-US" sz="3600">
                <a:solidFill>
                  <a:srgbClr val="FFFF00"/>
                </a:solidFill>
                <a:cs typeface="+mn-cs"/>
              </a:rPr>
              <a:t>At the end you will</a:t>
            </a:r>
          </a:p>
          <a:p>
            <a:pPr marL="341313" indent="-339725" eaLnBrk="1" hangingPunct="1">
              <a:spcBef>
                <a:spcPts val="900"/>
              </a:spcBef>
              <a:buClr>
                <a:srgbClr val="FFFFFF"/>
              </a:buClr>
              <a:buSzPct val="100000"/>
              <a:buFont typeface="Times New Roman" panose="02020603050405020304" pitchFamily="18" charset="0"/>
              <a:buChar char="•"/>
              <a:defRPr/>
            </a:pPr>
            <a:r>
              <a:rPr lang="en-US" altLang="en-US" sz="3600">
                <a:cs typeface="+mn-cs"/>
              </a:rPr>
              <a:t>be able to recognise life threatening abdominal and pelvic injuries</a:t>
            </a:r>
          </a:p>
          <a:p>
            <a:pPr marL="341313" indent="-339725" eaLnBrk="1" hangingPunct="1">
              <a:spcBef>
                <a:spcPts val="900"/>
              </a:spcBef>
              <a:buClr>
                <a:srgbClr val="FFFFFF"/>
              </a:buClr>
              <a:buSzPct val="100000"/>
              <a:buFont typeface="Times New Roman" panose="02020603050405020304" pitchFamily="18" charset="0"/>
              <a:buChar char="•"/>
              <a:defRPr/>
            </a:pPr>
            <a:r>
              <a:rPr lang="en-US" altLang="en-US" sz="3600">
                <a:cs typeface="+mn-cs"/>
              </a:rPr>
              <a:t>understand the principles of management of abdominal injuries</a:t>
            </a:r>
          </a:p>
          <a:p>
            <a:pPr marL="341313" indent="-339725" eaLnBrk="1" hangingPunct="1">
              <a:spcBef>
                <a:spcPts val="900"/>
              </a:spcBef>
              <a:buClr>
                <a:srgbClr val="FFFFFF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en-US" altLang="en-US" sz="3600">
              <a:cs typeface="+mn-cs"/>
            </a:endParaRPr>
          </a:p>
        </p:txBody>
      </p:sp>
      <p:sp>
        <p:nvSpPr>
          <p:cNvPr id="216068" name="Rectangle 3"/>
          <p:cNvSpPr>
            <a:spLocks noChangeArrowheads="1"/>
          </p:cNvSpPr>
          <p:nvPr/>
        </p:nvSpPr>
        <p:spPr bwMode="auto">
          <a:xfrm>
            <a:off x="36513" y="6473825"/>
            <a:ext cx="523875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800">
                <a:solidFill>
                  <a:srgbClr val="FFFFFF"/>
                </a:solidFill>
                <a:latin typeface="Times New Roman" charset="0"/>
              </a:rPr>
              <a:t>105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9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3" name="Text Box 1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677863" y="4572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360" tIns="44280" rIns="90360" bIns="442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buSzPct val="100000"/>
              <a:defRPr/>
            </a:pPr>
            <a:r>
              <a:rPr lang="en-US" sz="54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Abdominal Scenario</a:t>
            </a:r>
          </a:p>
        </p:txBody>
      </p:sp>
      <p:sp>
        <p:nvSpPr>
          <p:cNvPr id="218114" name="Text Box 2"/>
          <p:cNvSpPr txBox="1">
            <a:spLocks noChangeArrowheads="1"/>
          </p:cNvSpPr>
          <p:nvPr/>
        </p:nvSpPr>
        <p:spPr bwMode="auto">
          <a:xfrm>
            <a:off x="346075" y="1981200"/>
            <a:ext cx="5503863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360" tIns="44280" rIns="90360" bIns="44280"/>
          <a:lstStyle>
            <a:lvl1pPr marL="84138" indent="14288">
              <a:tabLst>
                <a:tab pos="654050" algn="l"/>
                <a:tab pos="1568450" algn="l"/>
                <a:tab pos="2482850" algn="l"/>
                <a:tab pos="3397250" algn="l"/>
                <a:tab pos="4311650" algn="l"/>
                <a:tab pos="5226050" algn="l"/>
                <a:tab pos="6140450" algn="l"/>
                <a:tab pos="7054850" algn="l"/>
                <a:tab pos="7969250" algn="l"/>
                <a:tab pos="8883650" algn="l"/>
                <a:tab pos="9798050" algn="l"/>
              </a:tabLst>
              <a:defRPr sz="36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654050" algn="l"/>
                <a:tab pos="1568450" algn="l"/>
                <a:tab pos="2482850" algn="l"/>
                <a:tab pos="3397250" algn="l"/>
                <a:tab pos="4311650" algn="l"/>
                <a:tab pos="5226050" algn="l"/>
                <a:tab pos="6140450" algn="l"/>
                <a:tab pos="7054850" algn="l"/>
                <a:tab pos="7969250" algn="l"/>
                <a:tab pos="8883650" algn="l"/>
                <a:tab pos="9798050" algn="l"/>
              </a:tabLst>
              <a:defRPr sz="32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2pPr>
            <a:lvl3pPr>
              <a:tabLst>
                <a:tab pos="654050" algn="l"/>
                <a:tab pos="1568450" algn="l"/>
                <a:tab pos="2482850" algn="l"/>
                <a:tab pos="3397250" algn="l"/>
                <a:tab pos="4311650" algn="l"/>
                <a:tab pos="5226050" algn="l"/>
                <a:tab pos="6140450" algn="l"/>
                <a:tab pos="7054850" algn="l"/>
                <a:tab pos="7969250" algn="l"/>
                <a:tab pos="8883650" algn="l"/>
                <a:tab pos="9798050" algn="l"/>
              </a:tabLst>
              <a:defRPr sz="28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3pPr>
            <a:lvl4pPr>
              <a:tabLst>
                <a:tab pos="654050" algn="l"/>
                <a:tab pos="1568450" algn="l"/>
                <a:tab pos="2482850" algn="l"/>
                <a:tab pos="3397250" algn="l"/>
                <a:tab pos="4311650" algn="l"/>
                <a:tab pos="5226050" algn="l"/>
                <a:tab pos="6140450" algn="l"/>
                <a:tab pos="7054850" algn="l"/>
                <a:tab pos="7969250" algn="l"/>
                <a:tab pos="8883650" algn="l"/>
                <a:tab pos="979805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4pPr>
            <a:lvl5pPr>
              <a:tabLst>
                <a:tab pos="654050" algn="l"/>
                <a:tab pos="1568450" algn="l"/>
                <a:tab pos="2482850" algn="l"/>
                <a:tab pos="3397250" algn="l"/>
                <a:tab pos="4311650" algn="l"/>
                <a:tab pos="5226050" algn="l"/>
                <a:tab pos="6140450" algn="l"/>
                <a:tab pos="7054850" algn="l"/>
                <a:tab pos="7969250" algn="l"/>
                <a:tab pos="8883650" algn="l"/>
                <a:tab pos="979805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5pPr>
            <a:lvl6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654050" algn="l"/>
                <a:tab pos="1568450" algn="l"/>
                <a:tab pos="2482850" algn="l"/>
                <a:tab pos="3397250" algn="l"/>
                <a:tab pos="4311650" algn="l"/>
                <a:tab pos="5226050" algn="l"/>
                <a:tab pos="6140450" algn="l"/>
                <a:tab pos="7054850" algn="l"/>
                <a:tab pos="7969250" algn="l"/>
                <a:tab pos="8883650" algn="l"/>
                <a:tab pos="979805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6pPr>
            <a:lvl7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654050" algn="l"/>
                <a:tab pos="1568450" algn="l"/>
                <a:tab pos="2482850" algn="l"/>
                <a:tab pos="3397250" algn="l"/>
                <a:tab pos="4311650" algn="l"/>
                <a:tab pos="5226050" algn="l"/>
                <a:tab pos="6140450" algn="l"/>
                <a:tab pos="7054850" algn="l"/>
                <a:tab pos="7969250" algn="l"/>
                <a:tab pos="8883650" algn="l"/>
                <a:tab pos="979805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7pPr>
            <a:lvl8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654050" algn="l"/>
                <a:tab pos="1568450" algn="l"/>
                <a:tab pos="2482850" algn="l"/>
                <a:tab pos="3397250" algn="l"/>
                <a:tab pos="4311650" algn="l"/>
                <a:tab pos="5226050" algn="l"/>
                <a:tab pos="6140450" algn="l"/>
                <a:tab pos="7054850" algn="l"/>
                <a:tab pos="7969250" algn="l"/>
                <a:tab pos="8883650" algn="l"/>
                <a:tab pos="979805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8pPr>
            <a:lvl9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654050" algn="l"/>
                <a:tab pos="1568450" algn="l"/>
                <a:tab pos="2482850" algn="l"/>
                <a:tab pos="3397250" algn="l"/>
                <a:tab pos="4311650" algn="l"/>
                <a:tab pos="5226050" algn="l"/>
                <a:tab pos="6140450" algn="l"/>
                <a:tab pos="7054850" algn="l"/>
                <a:tab pos="7969250" algn="l"/>
                <a:tab pos="8883650" algn="l"/>
                <a:tab pos="979805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ts val="800"/>
              </a:spcBef>
              <a:buSzPct val="100000"/>
              <a:defRPr/>
            </a:pPr>
            <a:r>
              <a:rPr lang="en-US" sz="3200" smtClean="0"/>
              <a:t>A 20-year-old man gets into a fight while drinking at a local bar.  He is brought to your hospital after being stabbed in the abdomen with a knife.  </a:t>
            </a:r>
          </a:p>
          <a:p>
            <a:pPr eaLnBrk="1" hangingPunct="1">
              <a:spcBef>
                <a:spcPts val="800"/>
              </a:spcBef>
              <a:buSzPct val="100000"/>
              <a:defRPr/>
            </a:pPr>
            <a:r>
              <a:rPr lang="en-US" sz="3200" smtClean="0"/>
              <a:t>On arrival, he is pale and sweaty.</a:t>
            </a:r>
          </a:p>
          <a:p>
            <a:pPr eaLnBrk="1" hangingPunct="1">
              <a:spcBef>
                <a:spcPts val="800"/>
              </a:spcBef>
              <a:buSzPct val="100000"/>
              <a:defRPr/>
            </a:pPr>
            <a:endParaRPr lang="en-US" sz="3200" smtClean="0"/>
          </a:p>
        </p:txBody>
      </p:sp>
      <p:pic>
        <p:nvPicPr>
          <p:cNvPr id="2181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174" r="17184"/>
          <a:stretch>
            <a:fillRect/>
          </a:stretch>
        </p:blipFill>
        <p:spPr bwMode="auto">
          <a:xfrm>
            <a:off x="5240338" y="2108200"/>
            <a:ext cx="3727450" cy="3629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-17174" r="17184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218116" name="Rectangle 4"/>
          <p:cNvSpPr>
            <a:spLocks noChangeArrowheads="1"/>
          </p:cNvSpPr>
          <p:nvPr/>
        </p:nvSpPr>
        <p:spPr bwMode="auto">
          <a:xfrm>
            <a:off x="0" y="6473825"/>
            <a:ext cx="523875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800">
                <a:solidFill>
                  <a:srgbClr val="FFFFFF"/>
                </a:solidFill>
                <a:latin typeface="Times New Roman" charset="0"/>
              </a:rPr>
              <a:t>106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7" name="Text Box 1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677863" y="4572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360" tIns="44280" rIns="90360" bIns="442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buSzPct val="100000"/>
              <a:defRPr/>
            </a:pPr>
            <a:r>
              <a:rPr lang="en-US" sz="54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Scenario Questions</a:t>
            </a:r>
          </a:p>
        </p:txBody>
      </p:sp>
      <p:sp>
        <p:nvSpPr>
          <p:cNvPr id="220162" name="Text Box 2"/>
          <p:cNvSpPr txBox="1">
            <a:spLocks noChangeArrowheads="1"/>
          </p:cNvSpPr>
          <p:nvPr/>
        </p:nvSpPr>
        <p:spPr bwMode="auto">
          <a:xfrm>
            <a:off x="282575" y="1981200"/>
            <a:ext cx="5438775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360" tIns="44280" rIns="90360" bIns="44280"/>
          <a:lstStyle>
            <a:lvl1pPr marL="341313" indent="-341313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36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32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2pPr>
            <a:lvl3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8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3pPr>
            <a:lvl4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4pPr>
            <a:lvl5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5pPr>
            <a:lvl6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6pPr>
            <a:lvl7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7pPr>
            <a:lvl8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8pPr>
            <a:lvl9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ts val="800"/>
              </a:spcBef>
              <a:buClr>
                <a:srgbClr val="FFFFFF"/>
              </a:buClr>
              <a:buSzPct val="100000"/>
              <a:buFont typeface="Times New Roman" charset="0"/>
              <a:buChar char="•"/>
              <a:defRPr/>
            </a:pPr>
            <a:r>
              <a:rPr lang="en-US" sz="3200" smtClean="0"/>
              <a:t>What would you do first?</a:t>
            </a:r>
          </a:p>
          <a:p>
            <a:pPr eaLnBrk="1" hangingPunct="1">
              <a:spcBef>
                <a:spcPts val="800"/>
              </a:spcBef>
              <a:buClr>
                <a:srgbClr val="FFFFFF"/>
              </a:buClr>
              <a:buSzPct val="100000"/>
              <a:buFont typeface="Times New Roman" charset="0"/>
              <a:buChar char="•"/>
              <a:defRPr/>
            </a:pPr>
            <a:r>
              <a:rPr lang="en-US" sz="3200" smtClean="0"/>
              <a:t>What are the possible sites of injuries?</a:t>
            </a:r>
          </a:p>
          <a:p>
            <a:pPr eaLnBrk="1" hangingPunct="1">
              <a:spcBef>
                <a:spcPts val="800"/>
              </a:spcBef>
              <a:buClr>
                <a:srgbClr val="FFFFFF"/>
              </a:buClr>
              <a:buSzPct val="100000"/>
              <a:buFont typeface="Times New Roman" charset="0"/>
              <a:buChar char="•"/>
              <a:defRPr/>
            </a:pPr>
            <a:r>
              <a:rPr lang="en-US" sz="3200" smtClean="0"/>
              <a:t>How would you assess and manage the patient?</a:t>
            </a:r>
          </a:p>
          <a:p>
            <a:pPr eaLnBrk="1" hangingPunct="1">
              <a:spcBef>
                <a:spcPts val="800"/>
              </a:spcBef>
              <a:buClr>
                <a:srgbClr val="FFFFFF"/>
              </a:buClr>
              <a:buSzPct val="100000"/>
              <a:buFont typeface="Times New Roman" charset="0"/>
              <a:buNone/>
              <a:defRPr/>
            </a:pPr>
            <a:endParaRPr lang="en-US" sz="3200" smtClean="0"/>
          </a:p>
        </p:txBody>
      </p:sp>
      <p:pic>
        <p:nvPicPr>
          <p:cNvPr id="22016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174" r="17184"/>
          <a:stretch>
            <a:fillRect/>
          </a:stretch>
        </p:blipFill>
        <p:spPr bwMode="auto">
          <a:xfrm>
            <a:off x="5240338" y="2108200"/>
            <a:ext cx="3727450" cy="3629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-17174" r="17184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220164" name="Rectangle 4"/>
          <p:cNvSpPr>
            <a:spLocks noChangeArrowheads="1"/>
          </p:cNvSpPr>
          <p:nvPr/>
        </p:nvSpPr>
        <p:spPr bwMode="auto">
          <a:xfrm>
            <a:off x="0" y="6473825"/>
            <a:ext cx="523875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800">
                <a:solidFill>
                  <a:srgbClr val="FFFFFF"/>
                </a:solidFill>
                <a:latin typeface="Times New Roman" charset="0"/>
              </a:rPr>
              <a:t>107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Text Box 1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677863" y="4572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2160" tIns="46080" rIns="92160" bIns="460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buSzPct val="100000"/>
              <a:defRPr/>
            </a:pPr>
            <a:r>
              <a:rPr lang="en-GB" sz="54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Abdominal Trauma</a:t>
            </a:r>
            <a:br>
              <a:rPr lang="en-GB" sz="54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</a:br>
            <a:r>
              <a:rPr lang="en-GB" sz="40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Initial Assessment</a:t>
            </a:r>
          </a:p>
        </p:txBody>
      </p:sp>
      <p:sp>
        <p:nvSpPr>
          <p:cNvPr id="222210" name="Rectangle 2"/>
          <p:cNvSpPr>
            <a:spLocks noChangeArrowheads="1"/>
          </p:cNvSpPr>
          <p:nvPr/>
        </p:nvSpPr>
        <p:spPr bwMode="auto">
          <a:xfrm>
            <a:off x="0" y="6473825"/>
            <a:ext cx="523875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800">
                <a:solidFill>
                  <a:srgbClr val="FFFFFF"/>
                </a:solidFill>
                <a:latin typeface="Times New Roman" charset="0"/>
              </a:rPr>
              <a:t>108</a:t>
            </a:r>
          </a:p>
        </p:txBody>
      </p:sp>
      <p:sp>
        <p:nvSpPr>
          <p:cNvPr id="222211" name="Text Box 3"/>
          <p:cNvSpPr txBox="1">
            <a:spLocks noChangeArrowheads="1"/>
          </p:cNvSpPr>
          <p:nvPr/>
        </p:nvSpPr>
        <p:spPr bwMode="auto">
          <a:xfrm>
            <a:off x="677863" y="2178050"/>
            <a:ext cx="7780337" cy="3917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360" tIns="44280" rIns="90360" bIns="44280"/>
          <a:lstStyle>
            <a:lvl1pPr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36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32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2pPr>
            <a:lvl3pPr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28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3pPr>
            <a:lvl4pPr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4pPr>
            <a:lvl5pPr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5pPr>
            <a:lvl6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6pPr>
            <a:lvl7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7pPr>
            <a:lvl8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8pPr>
            <a:lvl9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ts val="900"/>
              </a:spcBef>
              <a:buSzPct val="100000"/>
              <a:defRPr/>
            </a:pPr>
            <a:r>
              <a:rPr lang="en-GB" b="1" dirty="0" smtClean="0">
                <a:solidFill>
                  <a:srgbClr val="FDFFEE"/>
                </a:solidFill>
              </a:rPr>
              <a:t>Primary Survey</a:t>
            </a:r>
          </a:p>
          <a:p>
            <a:pPr marL="446088" indent="-446088" eaLnBrk="1" hangingPunct="1">
              <a:spcBef>
                <a:spcPts val="900"/>
              </a:spcBef>
              <a:buClr>
                <a:srgbClr val="FDFFEE"/>
              </a:buClr>
              <a:buSzPct val="100000"/>
              <a:buFont typeface="Arial"/>
              <a:buChar char="•"/>
              <a:tabLst>
                <a:tab pos="446088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/>
            </a:pPr>
            <a:r>
              <a:rPr lang="en-GB" dirty="0" smtClean="0">
                <a:solidFill>
                  <a:srgbClr val="FDFFEE"/>
                </a:solidFill>
              </a:rPr>
              <a:t>Airway + Cervical spine control </a:t>
            </a:r>
          </a:p>
          <a:p>
            <a:pPr marL="446088" indent="-446088" eaLnBrk="1" hangingPunct="1">
              <a:spcBef>
                <a:spcPts val="900"/>
              </a:spcBef>
              <a:buClr>
                <a:srgbClr val="FFFFFF"/>
              </a:buClr>
              <a:buSzPct val="100000"/>
              <a:buFont typeface="Arial"/>
              <a:buChar char="•"/>
              <a:tabLst>
                <a:tab pos="446088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/>
            </a:pPr>
            <a:r>
              <a:rPr lang="en-GB" dirty="0" smtClean="0"/>
              <a:t>Breathing</a:t>
            </a:r>
          </a:p>
          <a:p>
            <a:pPr marL="446088" indent="-446088" eaLnBrk="1" hangingPunct="1">
              <a:spcBef>
                <a:spcPts val="900"/>
              </a:spcBef>
              <a:buClr>
                <a:srgbClr val="FFFFFF"/>
              </a:buClr>
              <a:buSzPct val="100000"/>
              <a:buFont typeface="Arial"/>
              <a:buChar char="•"/>
              <a:tabLst>
                <a:tab pos="446088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/>
            </a:pPr>
            <a:r>
              <a:rPr lang="en-GB" dirty="0" smtClean="0"/>
              <a:t>Circulation</a:t>
            </a:r>
          </a:p>
          <a:p>
            <a:pPr marL="446088" indent="-446088" eaLnBrk="1" hangingPunct="1">
              <a:spcBef>
                <a:spcPts val="900"/>
              </a:spcBef>
              <a:buClr>
                <a:srgbClr val="FFFFFF"/>
              </a:buClr>
              <a:buSzPct val="100000"/>
              <a:buFont typeface="Arial"/>
              <a:buChar char="•"/>
              <a:tabLst>
                <a:tab pos="446088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/>
            </a:pPr>
            <a:r>
              <a:rPr lang="en-GB" dirty="0" smtClean="0"/>
              <a:t>Disability</a:t>
            </a:r>
          </a:p>
          <a:p>
            <a:pPr marL="446088" indent="-446088" eaLnBrk="1" hangingPunct="1">
              <a:spcBef>
                <a:spcPts val="900"/>
              </a:spcBef>
              <a:buClr>
                <a:srgbClr val="FFFFFF"/>
              </a:buClr>
              <a:buSzPct val="100000"/>
              <a:buFont typeface="Arial"/>
              <a:buChar char="•"/>
              <a:tabLst>
                <a:tab pos="446088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/>
            </a:pPr>
            <a:r>
              <a:rPr lang="en-GB" dirty="0" smtClean="0"/>
              <a:t>Exposure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Text Box 1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677863" y="4572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2160" tIns="46080" rIns="92160" bIns="460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buSzPct val="100000"/>
              <a:defRPr/>
            </a:pPr>
            <a:r>
              <a:rPr lang="en-GB" sz="54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Abdominal Trauma</a:t>
            </a:r>
          </a:p>
        </p:txBody>
      </p:sp>
      <p:sp>
        <p:nvSpPr>
          <p:cNvPr id="224258" name="Text Box 2"/>
          <p:cNvSpPr txBox="1">
            <a:spLocks noChangeArrowheads="1"/>
          </p:cNvSpPr>
          <p:nvPr/>
        </p:nvSpPr>
        <p:spPr bwMode="auto">
          <a:xfrm>
            <a:off x="677863" y="2209800"/>
            <a:ext cx="7780337" cy="3886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2160" tIns="46080" rIns="92160" bIns="46080"/>
          <a:lstStyle>
            <a:lvl1pPr marL="341313" indent="-341313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36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32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2pPr>
            <a:lvl3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8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3pPr>
            <a:lvl4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4pPr>
            <a:lvl5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5pPr>
            <a:lvl6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6pPr>
            <a:lvl7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7pPr>
            <a:lvl8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8pPr>
            <a:lvl9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ts val="900"/>
              </a:spcBef>
              <a:buClr>
                <a:srgbClr val="FFFFFF"/>
              </a:buClr>
              <a:buSzPct val="60000"/>
              <a:buFont typeface="Times New Roman" charset="0"/>
              <a:buChar char="•"/>
              <a:defRPr/>
            </a:pPr>
            <a:r>
              <a:rPr lang="en-GB" smtClean="0"/>
              <a:t>Common cause of shock</a:t>
            </a:r>
          </a:p>
          <a:p>
            <a:pPr eaLnBrk="1" hangingPunct="1">
              <a:spcBef>
                <a:spcPts val="900"/>
              </a:spcBef>
              <a:buClr>
                <a:srgbClr val="FFFFFF"/>
              </a:buClr>
              <a:buSzPct val="60000"/>
              <a:buFont typeface="Times New Roman" charset="0"/>
              <a:buChar char="•"/>
              <a:defRPr/>
            </a:pPr>
            <a:r>
              <a:rPr lang="en-GB" smtClean="0"/>
              <a:t>Site of hidden bleeding</a:t>
            </a:r>
          </a:p>
          <a:p>
            <a:pPr eaLnBrk="1" hangingPunct="1">
              <a:spcBef>
                <a:spcPts val="900"/>
              </a:spcBef>
              <a:buClr>
                <a:srgbClr val="FFFFFF"/>
              </a:buClr>
              <a:buSzPct val="60000"/>
              <a:buFont typeface="Times New Roman" charset="0"/>
              <a:buChar char="•"/>
              <a:defRPr/>
            </a:pPr>
            <a:r>
              <a:rPr lang="en-GB" smtClean="0"/>
              <a:t>Assessment can be difficult</a:t>
            </a:r>
          </a:p>
          <a:p>
            <a:pPr eaLnBrk="1" hangingPunct="1">
              <a:spcBef>
                <a:spcPts val="900"/>
              </a:spcBef>
              <a:buClr>
                <a:srgbClr val="FFFFFF"/>
              </a:buClr>
              <a:buSzPct val="60000"/>
              <a:buFont typeface="Times New Roman" charset="0"/>
              <a:buChar char="•"/>
              <a:defRPr/>
            </a:pPr>
            <a:r>
              <a:rPr lang="en-GB" smtClean="0"/>
              <a:t>Reassess frequently</a:t>
            </a:r>
          </a:p>
          <a:p>
            <a:pPr eaLnBrk="1" hangingPunct="1">
              <a:spcBef>
                <a:spcPts val="900"/>
              </a:spcBef>
              <a:buClr>
                <a:srgbClr val="FFFFFF"/>
              </a:buClr>
              <a:buSzPct val="60000"/>
              <a:buFont typeface="Times New Roman" charset="0"/>
              <a:buChar char="•"/>
              <a:defRPr/>
            </a:pPr>
            <a:r>
              <a:rPr lang="en-GB" smtClean="0"/>
              <a:t>Involve surgeon early</a:t>
            </a:r>
          </a:p>
        </p:txBody>
      </p:sp>
      <p:sp>
        <p:nvSpPr>
          <p:cNvPr id="224259" name="Rectangle 3"/>
          <p:cNvSpPr>
            <a:spLocks noChangeArrowheads="1"/>
          </p:cNvSpPr>
          <p:nvPr/>
        </p:nvSpPr>
        <p:spPr bwMode="auto">
          <a:xfrm>
            <a:off x="-12700" y="6473825"/>
            <a:ext cx="523875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800">
                <a:solidFill>
                  <a:srgbClr val="FFFFFF"/>
                </a:solidFill>
                <a:latin typeface="Times New Roman" charset="0"/>
              </a:rPr>
              <a:t>109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Text Box 1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677863" y="4572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360" tIns="44280" rIns="90360" bIns="442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buSzPct val="100000"/>
              <a:defRPr/>
            </a:pPr>
            <a:r>
              <a:rPr lang="en-GB" sz="54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PTC System</a:t>
            </a:r>
          </a:p>
        </p:txBody>
      </p:sp>
      <p:sp>
        <p:nvSpPr>
          <p:cNvPr id="13314" name="Text Box 2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3667125" y="1981200"/>
            <a:ext cx="1808163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360" tIns="44280" rIns="90360" bIns="44280"/>
          <a:lstStyle>
            <a:lvl1pPr marL="342900" indent="-341313"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SzPct val="100000"/>
              <a:defRPr/>
            </a:pPr>
            <a:r>
              <a:rPr lang="en-GB" sz="229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charset="0"/>
              </a:rPr>
              <a:t>?</a:t>
            </a:r>
          </a:p>
        </p:txBody>
      </p:sp>
      <p:sp>
        <p:nvSpPr>
          <p:cNvPr id="23555" name="Rectangle 3"/>
          <p:cNvSpPr>
            <a:spLocks noChangeArrowheads="1"/>
          </p:cNvSpPr>
          <p:nvPr/>
        </p:nvSpPr>
        <p:spPr bwMode="auto">
          <a:xfrm>
            <a:off x="20638" y="6397625"/>
            <a:ext cx="40005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800">
                <a:solidFill>
                  <a:srgbClr val="FFFFFF"/>
                </a:solidFill>
                <a:latin typeface="Times New Roman" charset="0"/>
              </a:rPr>
              <a:t>11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89" name="Text Box 1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677863" y="4572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360" tIns="44280" rIns="90360" bIns="442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buSzPct val="100000"/>
              <a:defRPr/>
            </a:pPr>
            <a:r>
              <a:rPr lang="en-US" sz="48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Abdominal Trauma</a:t>
            </a:r>
            <a:br>
              <a:rPr lang="en-US" sz="48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</a:br>
            <a:r>
              <a:rPr lang="en-US" sz="40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Categories</a:t>
            </a:r>
          </a:p>
        </p:txBody>
      </p:sp>
      <p:sp>
        <p:nvSpPr>
          <p:cNvPr id="226306" name="Text Box 2"/>
          <p:cNvSpPr txBox="1">
            <a:spLocks noChangeArrowheads="1"/>
          </p:cNvSpPr>
          <p:nvPr/>
        </p:nvSpPr>
        <p:spPr bwMode="auto">
          <a:xfrm>
            <a:off x="677863" y="1981200"/>
            <a:ext cx="7780337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360" tIns="44280" rIns="90360" bIns="44280"/>
          <a:lstStyle>
            <a:lvl1pPr marL="341313" indent="-341313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36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32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2pPr>
            <a:lvl3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8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3pPr>
            <a:lvl4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4pPr>
            <a:lvl5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5pPr>
            <a:lvl6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6pPr>
            <a:lvl7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7pPr>
            <a:lvl8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8pPr>
            <a:lvl9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ts val="900"/>
              </a:spcBef>
              <a:buClr>
                <a:srgbClr val="FFFFFF"/>
              </a:buClr>
              <a:buSzPct val="100000"/>
              <a:buFont typeface="Times New Roman" charset="0"/>
              <a:buChar char="•"/>
              <a:defRPr/>
            </a:pPr>
            <a:r>
              <a:rPr lang="en-US" smtClean="0"/>
              <a:t>Penetrating</a:t>
            </a:r>
          </a:p>
          <a:p>
            <a:pPr lvl="2" eaLnBrk="1" hangingPunct="1">
              <a:spcBef>
                <a:spcPts val="700"/>
              </a:spcBef>
              <a:buClr>
                <a:srgbClr val="FFFFFF"/>
              </a:buClr>
              <a:buSzPct val="100000"/>
              <a:buFont typeface="Arial" charset="0"/>
              <a:buChar char="•"/>
              <a:defRPr/>
            </a:pPr>
            <a:r>
              <a:rPr lang="en-US" smtClean="0"/>
              <a:t>gunshot, stabbing</a:t>
            </a:r>
          </a:p>
          <a:p>
            <a:pPr lvl="2" eaLnBrk="1" hangingPunct="1">
              <a:spcBef>
                <a:spcPts val="700"/>
              </a:spcBef>
              <a:buClr>
                <a:srgbClr val="FFFFFF"/>
              </a:buClr>
              <a:buSzPct val="100000"/>
              <a:buFont typeface="Arial" charset="0"/>
              <a:buChar char="•"/>
              <a:defRPr/>
            </a:pPr>
            <a:r>
              <a:rPr lang="en-US" smtClean="0"/>
              <a:t>consider early laparotomy</a:t>
            </a:r>
          </a:p>
          <a:p>
            <a:pPr eaLnBrk="1" hangingPunct="1">
              <a:spcBef>
                <a:spcPts val="900"/>
              </a:spcBef>
              <a:buClr>
                <a:srgbClr val="FFFFFF"/>
              </a:buClr>
              <a:buSzPct val="100000"/>
              <a:buFont typeface="Times New Roman" charset="0"/>
              <a:buChar char="•"/>
              <a:defRPr/>
            </a:pPr>
            <a:r>
              <a:rPr lang="en-US" smtClean="0"/>
              <a:t>Non-penetrating (blunt)</a:t>
            </a:r>
          </a:p>
          <a:p>
            <a:pPr lvl="2" eaLnBrk="1" hangingPunct="1">
              <a:spcBef>
                <a:spcPts val="700"/>
              </a:spcBef>
              <a:buClr>
                <a:srgbClr val="FFFFFF"/>
              </a:buClr>
              <a:buSzPct val="100000"/>
              <a:buFont typeface="Arial" charset="0"/>
              <a:buChar char="•"/>
              <a:defRPr/>
            </a:pPr>
            <a:r>
              <a:rPr lang="en-US" smtClean="0"/>
              <a:t>car crash</a:t>
            </a:r>
          </a:p>
          <a:p>
            <a:pPr lvl="2" eaLnBrk="1" hangingPunct="1">
              <a:spcBef>
                <a:spcPts val="700"/>
              </a:spcBef>
              <a:buClr>
                <a:srgbClr val="FFFFFF"/>
              </a:buClr>
              <a:buSzPct val="100000"/>
              <a:buFont typeface="Arial" charset="0"/>
              <a:buChar char="•"/>
              <a:defRPr/>
            </a:pPr>
            <a:r>
              <a:rPr lang="en-US" smtClean="0"/>
              <a:t>may also need laparotomy</a:t>
            </a:r>
          </a:p>
        </p:txBody>
      </p:sp>
      <p:sp>
        <p:nvSpPr>
          <p:cNvPr id="226307" name="Rectangle 3"/>
          <p:cNvSpPr>
            <a:spLocks noChangeArrowheads="1"/>
          </p:cNvSpPr>
          <p:nvPr/>
        </p:nvSpPr>
        <p:spPr bwMode="auto">
          <a:xfrm>
            <a:off x="0" y="6473825"/>
            <a:ext cx="51435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800">
                <a:solidFill>
                  <a:srgbClr val="FFFFFF"/>
                </a:solidFill>
                <a:latin typeface="Times New Roman" charset="0"/>
              </a:rPr>
              <a:t>110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3" name="Text Box 1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685800" y="762000"/>
            <a:ext cx="7772400" cy="144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2160" tIns="46080" rIns="92160" bIns="460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buSzPct val="100000"/>
              <a:defRPr/>
            </a:pPr>
            <a:r>
              <a:rPr lang="en-GB" sz="54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Abdominal Trauma</a:t>
            </a:r>
            <a:br>
              <a:rPr lang="en-GB" sz="54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</a:br>
            <a:r>
              <a:rPr lang="en-GB" sz="40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Site of injury</a:t>
            </a:r>
          </a:p>
        </p:txBody>
      </p:sp>
      <p:sp>
        <p:nvSpPr>
          <p:cNvPr id="115714" name="Text Box 2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1009650" y="2743200"/>
            <a:ext cx="7329488" cy="3657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2160" tIns="46080" rIns="92160" bIns="46080"/>
          <a:lstStyle>
            <a:lvl1pPr marL="341313" indent="-341313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ts val="900"/>
              </a:spcBef>
              <a:buClr>
                <a:srgbClr val="FFFFFF"/>
              </a:buClr>
              <a:buSzPct val="60000"/>
              <a:buFont typeface="Times New Roman" panose="02020603050405020304" pitchFamily="18" charset="0"/>
              <a:buChar char="•"/>
              <a:defRPr/>
            </a:pPr>
            <a:r>
              <a:rPr lang="en-GB" altLang="en-US" sz="3600">
                <a:cs typeface="+mn-cs"/>
              </a:rPr>
              <a:t>Liver</a:t>
            </a:r>
          </a:p>
          <a:p>
            <a:pPr eaLnBrk="1" hangingPunct="1">
              <a:lnSpc>
                <a:spcPct val="90000"/>
              </a:lnSpc>
              <a:spcBef>
                <a:spcPts val="900"/>
              </a:spcBef>
              <a:buClr>
                <a:srgbClr val="FFFFFF"/>
              </a:buClr>
              <a:buSzPct val="60000"/>
              <a:buFont typeface="Times New Roman" panose="02020603050405020304" pitchFamily="18" charset="0"/>
              <a:buChar char="•"/>
              <a:defRPr/>
            </a:pPr>
            <a:r>
              <a:rPr lang="en-GB" altLang="en-US" sz="3600">
                <a:cs typeface="+mn-cs"/>
              </a:rPr>
              <a:t>Spleen</a:t>
            </a:r>
          </a:p>
          <a:p>
            <a:pPr eaLnBrk="1" hangingPunct="1">
              <a:lnSpc>
                <a:spcPct val="90000"/>
              </a:lnSpc>
              <a:spcBef>
                <a:spcPts val="900"/>
              </a:spcBef>
              <a:buClr>
                <a:srgbClr val="FFFFFF"/>
              </a:buClr>
              <a:buSzPct val="60000"/>
              <a:buFont typeface="Times New Roman" panose="02020603050405020304" pitchFamily="18" charset="0"/>
              <a:buChar char="•"/>
              <a:defRPr/>
            </a:pPr>
            <a:r>
              <a:rPr lang="en-GB" altLang="en-US" sz="3600">
                <a:cs typeface="+mn-cs"/>
              </a:rPr>
              <a:t>Gastrointestinal tract</a:t>
            </a:r>
          </a:p>
          <a:p>
            <a:pPr eaLnBrk="1" hangingPunct="1">
              <a:lnSpc>
                <a:spcPct val="90000"/>
              </a:lnSpc>
              <a:spcBef>
                <a:spcPts val="900"/>
              </a:spcBef>
              <a:buClr>
                <a:srgbClr val="FFFFFF"/>
              </a:buClr>
              <a:buSzPct val="60000"/>
              <a:buFont typeface="Times New Roman" panose="02020603050405020304" pitchFamily="18" charset="0"/>
              <a:buChar char="•"/>
              <a:defRPr/>
            </a:pPr>
            <a:r>
              <a:rPr lang="en-GB" altLang="en-US" sz="3600">
                <a:cs typeface="+mn-cs"/>
              </a:rPr>
              <a:t>Pancreas</a:t>
            </a:r>
          </a:p>
          <a:p>
            <a:pPr eaLnBrk="1" hangingPunct="1">
              <a:lnSpc>
                <a:spcPct val="90000"/>
              </a:lnSpc>
              <a:spcBef>
                <a:spcPts val="900"/>
              </a:spcBef>
              <a:buClr>
                <a:srgbClr val="FFFFFF"/>
              </a:buClr>
              <a:buSzPct val="60000"/>
              <a:buFont typeface="Times New Roman" panose="02020603050405020304" pitchFamily="18" charset="0"/>
              <a:buChar char="•"/>
              <a:defRPr/>
            </a:pPr>
            <a:r>
              <a:rPr lang="en-GB" altLang="en-US" sz="3600">
                <a:cs typeface="+mn-cs"/>
              </a:rPr>
              <a:t>Kidney and urinary tract		</a:t>
            </a:r>
          </a:p>
          <a:p>
            <a:pPr marL="342900" eaLnBrk="1" hangingPunct="1">
              <a:lnSpc>
                <a:spcPct val="90000"/>
              </a:lnSpc>
              <a:spcBef>
                <a:spcPts val="900"/>
              </a:spcBef>
              <a:buSzPct val="100000"/>
              <a:defRPr/>
            </a:pPr>
            <a:r>
              <a:rPr lang="en-GB" altLang="en-US" sz="3600">
                <a:cs typeface="+mn-cs"/>
              </a:rPr>
              <a:t>		</a:t>
            </a:r>
          </a:p>
        </p:txBody>
      </p:sp>
      <p:sp>
        <p:nvSpPr>
          <p:cNvPr id="228355" name="Rectangle 3"/>
          <p:cNvSpPr>
            <a:spLocks noChangeArrowheads="1"/>
          </p:cNvSpPr>
          <p:nvPr/>
        </p:nvSpPr>
        <p:spPr bwMode="auto">
          <a:xfrm>
            <a:off x="-12700" y="6473825"/>
            <a:ext cx="504825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800">
                <a:solidFill>
                  <a:srgbClr val="FFFFFF"/>
                </a:solidFill>
                <a:latin typeface="Times New Roman" charset="0"/>
              </a:rPr>
              <a:t>111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7" name="Text Box 1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677863" y="4572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360" tIns="44280" rIns="90360" bIns="442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buSzPct val="100000"/>
              <a:defRPr/>
            </a:pPr>
            <a:r>
              <a:rPr lang="en-GB" sz="54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Abdominal Trauma</a:t>
            </a:r>
            <a:r>
              <a:rPr lang="en-GB" sz="36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br>
              <a:rPr lang="en-GB" sz="36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</a:br>
            <a:r>
              <a:rPr lang="en-GB" sz="40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Remember</a:t>
            </a:r>
          </a:p>
        </p:txBody>
      </p:sp>
      <p:sp>
        <p:nvSpPr>
          <p:cNvPr id="230402" name="Text Box 2"/>
          <p:cNvSpPr txBox="1">
            <a:spLocks noChangeArrowheads="1"/>
          </p:cNvSpPr>
          <p:nvPr/>
        </p:nvSpPr>
        <p:spPr bwMode="auto">
          <a:xfrm>
            <a:off x="677863" y="2590800"/>
            <a:ext cx="7780337" cy="350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360" tIns="44280" rIns="90360" bIns="44280"/>
          <a:lstStyle>
            <a:lvl1pPr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36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32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2pPr>
            <a:lvl3pPr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28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3pPr>
            <a:lvl4pPr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4pPr>
            <a:lvl5pPr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5pPr>
            <a:lvl6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6pPr>
            <a:lvl7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7pPr>
            <a:lvl8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8pPr>
            <a:lvl9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ts val="900"/>
              </a:spcBef>
              <a:buSzPct val="100000"/>
              <a:defRPr/>
            </a:pPr>
            <a:r>
              <a:rPr lang="en-GB" smtClean="0"/>
              <a:t>Intra-peritoneal cavity extends into thorax up to 4th intercostal</a:t>
            </a:r>
            <a:r>
              <a:rPr lang="en-GB" i="1" smtClean="0"/>
              <a:t> </a:t>
            </a:r>
            <a:r>
              <a:rPr lang="en-GB" smtClean="0"/>
              <a:t>space</a:t>
            </a:r>
          </a:p>
        </p:txBody>
      </p:sp>
      <p:sp>
        <p:nvSpPr>
          <p:cNvPr id="230403" name="Rectangle 3"/>
          <p:cNvSpPr>
            <a:spLocks noChangeArrowheads="1"/>
          </p:cNvSpPr>
          <p:nvPr/>
        </p:nvSpPr>
        <p:spPr bwMode="auto">
          <a:xfrm>
            <a:off x="-12700" y="6473825"/>
            <a:ext cx="51435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800">
                <a:solidFill>
                  <a:srgbClr val="FFFFFF"/>
                </a:solidFill>
                <a:latin typeface="Times New Roman" charset="0"/>
              </a:rPr>
              <a:t>112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1" name="Text Box 1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677863" y="4572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2160" tIns="46080" rIns="92160" bIns="460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buSzPct val="100000"/>
              <a:defRPr/>
            </a:pPr>
            <a:r>
              <a:rPr lang="en-GB" sz="54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Abdominal Trauma</a:t>
            </a:r>
            <a:br>
              <a:rPr lang="en-GB" sz="54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</a:br>
            <a:r>
              <a:rPr lang="en-GB" sz="40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Look</a:t>
            </a:r>
          </a:p>
        </p:txBody>
      </p:sp>
      <p:sp>
        <p:nvSpPr>
          <p:cNvPr id="232450" name="Text Box 2"/>
          <p:cNvSpPr txBox="1">
            <a:spLocks noChangeArrowheads="1"/>
          </p:cNvSpPr>
          <p:nvPr/>
        </p:nvSpPr>
        <p:spPr bwMode="auto">
          <a:xfrm>
            <a:off x="906463" y="2209800"/>
            <a:ext cx="8085137" cy="3886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2160" tIns="46080" rIns="92160" bIns="46080"/>
          <a:lstStyle>
            <a:lvl1pPr marL="341313" indent="-341313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36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32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2pPr>
            <a:lvl3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8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3pPr>
            <a:lvl4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4pPr>
            <a:lvl5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5pPr>
            <a:lvl6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6pPr>
            <a:lvl7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7pPr>
            <a:lvl8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8pPr>
            <a:lvl9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ts val="900"/>
              </a:spcBef>
              <a:buClr>
                <a:srgbClr val="FFFFFF"/>
              </a:buClr>
              <a:buSzPct val="60000"/>
              <a:buFont typeface="Times New Roman" charset="0"/>
              <a:buChar char="•"/>
              <a:defRPr/>
            </a:pPr>
            <a:r>
              <a:rPr lang="en-GB" smtClean="0"/>
              <a:t>Lacerations</a:t>
            </a:r>
          </a:p>
          <a:p>
            <a:pPr eaLnBrk="1" hangingPunct="1">
              <a:spcBef>
                <a:spcPts val="900"/>
              </a:spcBef>
              <a:buClr>
                <a:srgbClr val="FFFFFF"/>
              </a:buClr>
              <a:buSzPct val="60000"/>
              <a:buFont typeface="Times New Roman" charset="0"/>
              <a:buChar char="•"/>
              <a:defRPr/>
            </a:pPr>
            <a:r>
              <a:rPr lang="en-GB" smtClean="0"/>
              <a:t>Penetrating injury</a:t>
            </a:r>
          </a:p>
          <a:p>
            <a:pPr eaLnBrk="1" hangingPunct="1">
              <a:spcBef>
                <a:spcPts val="900"/>
              </a:spcBef>
              <a:buClr>
                <a:srgbClr val="FFFFFF"/>
              </a:buClr>
              <a:buSzPct val="60000"/>
              <a:buFont typeface="Times New Roman" charset="0"/>
              <a:buChar char="•"/>
              <a:defRPr/>
            </a:pPr>
            <a:r>
              <a:rPr lang="en-GB" smtClean="0"/>
              <a:t>Distension </a:t>
            </a:r>
          </a:p>
          <a:p>
            <a:pPr eaLnBrk="1" hangingPunct="1">
              <a:spcBef>
                <a:spcPts val="900"/>
              </a:spcBef>
              <a:buClr>
                <a:srgbClr val="FFFFFF"/>
              </a:buClr>
              <a:buSzPct val="60000"/>
              <a:buFont typeface="Times New Roman" charset="0"/>
              <a:buChar char="•"/>
              <a:defRPr/>
            </a:pPr>
            <a:r>
              <a:rPr lang="en-GB" smtClean="0"/>
              <a:t>Bruising may indicate significant injury</a:t>
            </a:r>
          </a:p>
          <a:p>
            <a:pPr eaLnBrk="1" hangingPunct="1">
              <a:spcBef>
                <a:spcPts val="900"/>
              </a:spcBef>
              <a:buClr>
                <a:srgbClr val="FFFFFF"/>
              </a:buClr>
              <a:buSzPct val="60000"/>
              <a:buFont typeface="Times New Roman" charset="0"/>
              <a:buChar char="•"/>
              <a:defRPr/>
            </a:pPr>
            <a:r>
              <a:rPr lang="en-GB" smtClean="0"/>
              <a:t>Perineum &amp; external urethral meatus</a:t>
            </a:r>
          </a:p>
        </p:txBody>
      </p:sp>
      <p:sp>
        <p:nvSpPr>
          <p:cNvPr id="232451" name="Rectangle 3"/>
          <p:cNvSpPr>
            <a:spLocks noChangeArrowheads="1"/>
          </p:cNvSpPr>
          <p:nvPr/>
        </p:nvSpPr>
        <p:spPr bwMode="auto">
          <a:xfrm>
            <a:off x="0" y="6473825"/>
            <a:ext cx="51435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800">
                <a:solidFill>
                  <a:srgbClr val="FFFFFF"/>
                </a:solidFill>
                <a:latin typeface="Times New Roman" charset="0"/>
              </a:rPr>
              <a:t>113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5" name="Text Box 1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677863" y="4572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2160" tIns="46080" rIns="92160" bIns="460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buSzPct val="100000"/>
              <a:defRPr/>
            </a:pPr>
            <a:r>
              <a:rPr lang="en-GB" sz="54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Abdominal Trauma</a:t>
            </a:r>
            <a:br>
              <a:rPr lang="en-GB" sz="54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</a:br>
            <a:r>
              <a:rPr lang="en-GB" sz="40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Feel</a:t>
            </a:r>
          </a:p>
        </p:txBody>
      </p:sp>
      <p:sp>
        <p:nvSpPr>
          <p:cNvPr id="234498" name="Text Box 2"/>
          <p:cNvSpPr txBox="1">
            <a:spLocks noChangeArrowheads="1"/>
          </p:cNvSpPr>
          <p:nvPr/>
        </p:nvSpPr>
        <p:spPr bwMode="auto">
          <a:xfrm>
            <a:off x="898525" y="2393950"/>
            <a:ext cx="7551738" cy="3657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2160" tIns="46080" rIns="92160" bIns="46080"/>
          <a:lstStyle>
            <a:lvl1pPr marL="341313" indent="-341313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36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32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2pPr>
            <a:lvl3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8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3pPr>
            <a:lvl4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4pPr>
            <a:lvl5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5pPr>
            <a:lvl6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6pPr>
            <a:lvl7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7pPr>
            <a:lvl8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8pPr>
            <a:lvl9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ts val="900"/>
              </a:spcBef>
              <a:buClr>
                <a:srgbClr val="FFFFFF"/>
              </a:buClr>
              <a:buSzPct val="60000"/>
              <a:buFont typeface="Times New Roman" charset="0"/>
              <a:buChar char="•"/>
              <a:defRPr/>
            </a:pPr>
            <a:r>
              <a:rPr lang="en-GB" smtClean="0"/>
              <a:t>Be gentle </a:t>
            </a:r>
          </a:p>
          <a:p>
            <a:pPr eaLnBrk="1" hangingPunct="1">
              <a:spcBef>
                <a:spcPts val="900"/>
              </a:spcBef>
              <a:buClr>
                <a:srgbClr val="FFFFFF"/>
              </a:buClr>
              <a:buSzPct val="60000"/>
              <a:buFont typeface="Times New Roman" charset="0"/>
              <a:buChar char="•"/>
              <a:defRPr/>
            </a:pPr>
            <a:r>
              <a:rPr lang="en-GB" smtClean="0"/>
              <a:t>Tenderness</a:t>
            </a:r>
          </a:p>
          <a:p>
            <a:pPr eaLnBrk="1" hangingPunct="1">
              <a:spcBef>
                <a:spcPts val="900"/>
              </a:spcBef>
              <a:buClr>
                <a:srgbClr val="FFFFFF"/>
              </a:buClr>
              <a:buSzPct val="60000"/>
              <a:buFont typeface="Times New Roman" charset="0"/>
              <a:buChar char="•"/>
              <a:defRPr/>
            </a:pPr>
            <a:r>
              <a:rPr lang="en-GB" smtClean="0"/>
              <a:t>Rigidity</a:t>
            </a:r>
          </a:p>
          <a:p>
            <a:pPr eaLnBrk="1" hangingPunct="1">
              <a:spcBef>
                <a:spcPts val="900"/>
              </a:spcBef>
              <a:buClr>
                <a:srgbClr val="FFFFFF"/>
              </a:buClr>
              <a:buSzPct val="60000"/>
              <a:buFont typeface="Times New Roman" charset="0"/>
              <a:buChar char="•"/>
              <a:defRPr/>
            </a:pPr>
            <a:r>
              <a:rPr lang="en-GB" smtClean="0"/>
              <a:t>Rectal and vaginal examination</a:t>
            </a:r>
          </a:p>
        </p:txBody>
      </p:sp>
      <p:sp>
        <p:nvSpPr>
          <p:cNvPr id="234499" name="Rectangle 3"/>
          <p:cNvSpPr>
            <a:spLocks noChangeArrowheads="1"/>
          </p:cNvSpPr>
          <p:nvPr/>
        </p:nvSpPr>
        <p:spPr bwMode="auto">
          <a:xfrm>
            <a:off x="0" y="6473825"/>
            <a:ext cx="51435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800">
                <a:solidFill>
                  <a:srgbClr val="FFFFFF"/>
                </a:solidFill>
                <a:latin typeface="Times New Roman" charset="0"/>
              </a:rPr>
              <a:t>114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09" name="Text Box 1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677863" y="4572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360" tIns="44280" rIns="90360" bIns="442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buSzPct val="100000"/>
              <a:defRPr/>
            </a:pPr>
            <a:r>
              <a:rPr lang="en-GB" sz="54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Abdominal Trauma</a:t>
            </a:r>
            <a:br>
              <a:rPr lang="en-GB" sz="54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</a:br>
            <a:r>
              <a:rPr lang="en-GB" sz="40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Listen</a:t>
            </a:r>
          </a:p>
        </p:txBody>
      </p:sp>
      <p:sp>
        <p:nvSpPr>
          <p:cNvPr id="236546" name="Text Box 2"/>
          <p:cNvSpPr txBox="1">
            <a:spLocks noChangeArrowheads="1"/>
          </p:cNvSpPr>
          <p:nvPr/>
        </p:nvSpPr>
        <p:spPr bwMode="auto">
          <a:xfrm>
            <a:off x="677863" y="2532063"/>
            <a:ext cx="7780337" cy="3563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360" tIns="44280" rIns="90360" bIns="44280"/>
          <a:lstStyle>
            <a:lvl1pPr marL="341313" indent="-341313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36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32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2pPr>
            <a:lvl3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8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3pPr>
            <a:lvl4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4pPr>
            <a:lvl5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5pPr>
            <a:lvl6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6pPr>
            <a:lvl7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7pPr>
            <a:lvl8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8pPr>
            <a:lvl9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ts val="900"/>
              </a:spcBef>
              <a:buClr>
                <a:srgbClr val="FFFFFF"/>
              </a:buClr>
              <a:buSzPct val="100000"/>
              <a:buFont typeface="Times New Roman" charset="0"/>
              <a:buChar char="•"/>
              <a:defRPr/>
            </a:pPr>
            <a:r>
              <a:rPr lang="en-US" smtClean="0"/>
              <a:t>Bowel sounds in the chest</a:t>
            </a:r>
          </a:p>
          <a:p>
            <a:pPr eaLnBrk="1" hangingPunct="1">
              <a:spcBef>
                <a:spcPts val="900"/>
              </a:spcBef>
              <a:buClr>
                <a:srgbClr val="FFFFFF"/>
              </a:buClr>
              <a:buSzPct val="100000"/>
              <a:buFont typeface="Times New Roman" charset="0"/>
              <a:buNone/>
              <a:defRPr/>
            </a:pPr>
            <a:endParaRPr lang="en-US" smtClean="0"/>
          </a:p>
          <a:p>
            <a:pPr eaLnBrk="1" hangingPunct="1">
              <a:spcBef>
                <a:spcPts val="900"/>
              </a:spcBef>
              <a:buClr>
                <a:srgbClr val="FFFFFF"/>
              </a:buClr>
              <a:buSzPct val="100000"/>
              <a:buFont typeface="Times New Roman" charset="0"/>
              <a:buChar char="•"/>
              <a:defRPr/>
            </a:pPr>
            <a:r>
              <a:rPr lang="en-US" smtClean="0"/>
              <a:t>Suspect diaphragmatic injury</a:t>
            </a:r>
          </a:p>
        </p:txBody>
      </p:sp>
      <p:sp>
        <p:nvSpPr>
          <p:cNvPr id="236547" name="Rectangle 3"/>
          <p:cNvSpPr>
            <a:spLocks noChangeArrowheads="1"/>
          </p:cNvSpPr>
          <p:nvPr/>
        </p:nvSpPr>
        <p:spPr bwMode="auto">
          <a:xfrm>
            <a:off x="0" y="6473825"/>
            <a:ext cx="51435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800">
                <a:solidFill>
                  <a:srgbClr val="FFFFFF"/>
                </a:solidFill>
                <a:latin typeface="Times New Roman" charset="0"/>
              </a:rPr>
              <a:t>115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3" name="Text Box 1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677863" y="4572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360" tIns="44280" rIns="90360" bIns="442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buSzPct val="100000"/>
              <a:defRPr/>
            </a:pPr>
            <a:r>
              <a:rPr lang="en-GB" sz="54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Abdominal Trauma</a:t>
            </a:r>
            <a:br>
              <a:rPr lang="en-GB" sz="54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</a:br>
            <a:r>
              <a:rPr lang="en-GB" sz="40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Management</a:t>
            </a:r>
          </a:p>
        </p:txBody>
      </p:sp>
      <p:sp>
        <p:nvSpPr>
          <p:cNvPr id="238594" name="Text Box 2"/>
          <p:cNvSpPr txBox="1">
            <a:spLocks noChangeArrowheads="1"/>
          </p:cNvSpPr>
          <p:nvPr/>
        </p:nvSpPr>
        <p:spPr bwMode="auto">
          <a:xfrm>
            <a:off x="1028700" y="2486025"/>
            <a:ext cx="7429500" cy="3886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360" tIns="44280" rIns="90360" bIns="44280"/>
          <a:lstStyle>
            <a:lvl1pPr marL="341313" indent="-341313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36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32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2pPr>
            <a:lvl3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8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3pPr>
            <a:lvl4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4pPr>
            <a:lvl5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5pPr>
            <a:lvl6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6pPr>
            <a:lvl7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7pPr>
            <a:lvl8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8pPr>
            <a:lvl9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ts val="900"/>
              </a:spcBef>
              <a:buClr>
                <a:srgbClr val="FFFFFF"/>
              </a:buClr>
              <a:buSzPct val="100000"/>
              <a:buFont typeface="Times New Roman" charset="0"/>
              <a:buChar char="•"/>
              <a:defRPr/>
            </a:pPr>
            <a:r>
              <a:rPr lang="en-US" smtClean="0"/>
              <a:t>Oxygen and fluid resuscitation</a:t>
            </a:r>
          </a:p>
          <a:p>
            <a:pPr eaLnBrk="1" hangingPunct="1">
              <a:lnSpc>
                <a:spcPct val="90000"/>
              </a:lnSpc>
              <a:spcBef>
                <a:spcPts val="900"/>
              </a:spcBef>
              <a:buClr>
                <a:srgbClr val="FFFFFF"/>
              </a:buClr>
              <a:buSzPct val="100000"/>
              <a:buFont typeface="Times New Roman" charset="0"/>
              <a:buChar char="•"/>
              <a:defRPr/>
            </a:pPr>
            <a:r>
              <a:rPr lang="en-US" smtClean="0"/>
              <a:t>Diagnose bleeding and/or organ injury</a:t>
            </a:r>
          </a:p>
          <a:p>
            <a:pPr eaLnBrk="1" hangingPunct="1">
              <a:lnSpc>
                <a:spcPct val="90000"/>
              </a:lnSpc>
              <a:spcBef>
                <a:spcPts val="900"/>
              </a:spcBef>
              <a:buClr>
                <a:srgbClr val="FFFFFF"/>
              </a:buClr>
              <a:buSzPct val="100000"/>
              <a:buFont typeface="Times New Roman" charset="0"/>
              <a:buChar char="•"/>
              <a:defRPr/>
            </a:pPr>
            <a:r>
              <a:rPr lang="en-US" smtClean="0"/>
              <a:t>Early surgical referral</a:t>
            </a:r>
          </a:p>
          <a:p>
            <a:pPr eaLnBrk="1" hangingPunct="1">
              <a:lnSpc>
                <a:spcPct val="90000"/>
              </a:lnSpc>
              <a:spcBef>
                <a:spcPts val="900"/>
              </a:spcBef>
              <a:buClr>
                <a:srgbClr val="FFFFFF"/>
              </a:buClr>
              <a:buSzPct val="100000"/>
              <a:buFont typeface="Times New Roman" charset="0"/>
              <a:buChar char="•"/>
              <a:defRPr/>
            </a:pPr>
            <a:r>
              <a:rPr lang="en-US" smtClean="0"/>
              <a:t>Pain relief</a:t>
            </a:r>
          </a:p>
        </p:txBody>
      </p:sp>
      <p:sp>
        <p:nvSpPr>
          <p:cNvPr id="238595" name="Rectangle 3"/>
          <p:cNvSpPr>
            <a:spLocks noChangeArrowheads="1"/>
          </p:cNvSpPr>
          <p:nvPr/>
        </p:nvSpPr>
        <p:spPr bwMode="auto">
          <a:xfrm>
            <a:off x="0" y="6488113"/>
            <a:ext cx="51435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800">
                <a:solidFill>
                  <a:srgbClr val="FFFFFF"/>
                </a:solidFill>
                <a:latin typeface="Times New Roman" charset="0"/>
              </a:rPr>
              <a:t>116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7" name="Text Box 1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677863" y="4572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2160" tIns="46080" rIns="92160" bIns="460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buSzPct val="100000"/>
              <a:defRPr/>
            </a:pPr>
            <a:r>
              <a:rPr lang="en-GB" sz="54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Abdominal Trauma</a:t>
            </a:r>
            <a:br>
              <a:rPr lang="en-GB" sz="54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</a:br>
            <a:r>
              <a:rPr lang="en-GB" sz="40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Management</a:t>
            </a:r>
          </a:p>
        </p:txBody>
      </p:sp>
      <p:sp>
        <p:nvSpPr>
          <p:cNvPr id="121858" name="Text Box 2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677863" y="2362200"/>
            <a:ext cx="7780337" cy="3733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2160" tIns="46080" rIns="92160" bIns="46080"/>
          <a:lstStyle>
            <a:lvl1pPr marL="341313" indent="-341313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1363" indent="-284163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ts val="900"/>
              </a:spcBef>
              <a:buClr>
                <a:srgbClr val="FFFFFF"/>
              </a:buClr>
              <a:buSzPct val="60000"/>
              <a:buFont typeface="Times New Roman" panose="02020603050405020304" pitchFamily="18" charset="0"/>
              <a:buChar char="•"/>
              <a:defRPr/>
            </a:pPr>
            <a:r>
              <a:rPr lang="en-GB" altLang="en-US" sz="3600">
                <a:cs typeface="+mn-cs"/>
              </a:rPr>
              <a:t>Gastric decompression and aspiration</a:t>
            </a:r>
          </a:p>
          <a:p>
            <a:pPr lvl="1" eaLnBrk="1" hangingPunct="1">
              <a:spcBef>
                <a:spcPts val="800"/>
              </a:spcBef>
              <a:buClr>
                <a:srgbClr val="FFFFFF"/>
              </a:buClr>
              <a:buSzPct val="100000"/>
              <a:buFont typeface="Times New Roman" panose="02020603050405020304" pitchFamily="18" charset="0"/>
              <a:buChar char="•"/>
              <a:defRPr/>
            </a:pPr>
            <a:r>
              <a:rPr lang="en-GB" altLang="en-US" sz="3200">
                <a:cs typeface="+mn-cs"/>
              </a:rPr>
              <a:t>especially in children</a:t>
            </a:r>
          </a:p>
          <a:p>
            <a:pPr lvl="1" eaLnBrk="1" hangingPunct="1">
              <a:spcBef>
                <a:spcPts val="800"/>
              </a:spcBef>
              <a:buClr>
                <a:srgbClr val="FFFFFF"/>
              </a:buClr>
              <a:buSzPct val="100000"/>
              <a:buFont typeface="Times New Roman" panose="02020603050405020304" pitchFamily="18" charset="0"/>
              <a:buChar char="•"/>
              <a:defRPr/>
            </a:pPr>
            <a:r>
              <a:rPr lang="en-GB" altLang="en-US" sz="3200">
                <a:cs typeface="+mn-cs"/>
              </a:rPr>
              <a:t>look for blood</a:t>
            </a:r>
          </a:p>
          <a:p>
            <a:pPr eaLnBrk="1" hangingPunct="1">
              <a:spcBef>
                <a:spcPts val="900"/>
              </a:spcBef>
              <a:buClr>
                <a:srgbClr val="FFFFFF"/>
              </a:buClr>
              <a:buSzPct val="60000"/>
              <a:buFont typeface="Times New Roman" panose="02020603050405020304" pitchFamily="18" charset="0"/>
              <a:buChar char="•"/>
              <a:defRPr/>
            </a:pPr>
            <a:r>
              <a:rPr lang="en-GB" altLang="en-US" sz="3600">
                <a:cs typeface="+mn-cs"/>
              </a:rPr>
              <a:t>Urinary catheterisation</a:t>
            </a:r>
          </a:p>
          <a:p>
            <a:pPr lvl="1" eaLnBrk="1" hangingPunct="1">
              <a:spcBef>
                <a:spcPts val="800"/>
              </a:spcBef>
              <a:buClr>
                <a:srgbClr val="FFFFFF"/>
              </a:buClr>
              <a:buSzPct val="100000"/>
              <a:buFont typeface="Times New Roman" panose="02020603050405020304" pitchFamily="18" charset="0"/>
              <a:buChar char="•"/>
              <a:defRPr/>
            </a:pPr>
            <a:r>
              <a:rPr lang="en-GB" altLang="en-US" sz="3200">
                <a:cs typeface="+mn-cs"/>
              </a:rPr>
              <a:t>after exclusion of urethral trauma</a:t>
            </a:r>
          </a:p>
          <a:p>
            <a:pPr lvl="1" indent="-282575" eaLnBrk="1" hangingPunct="1">
              <a:spcBef>
                <a:spcPts val="800"/>
              </a:spcBef>
              <a:buSzPct val="100000"/>
              <a:defRPr/>
            </a:pPr>
            <a:endParaRPr lang="en-GB" altLang="en-US" sz="3200">
              <a:cs typeface="+mn-cs"/>
            </a:endParaRPr>
          </a:p>
          <a:p>
            <a:pPr marL="342900" eaLnBrk="1" hangingPunct="1">
              <a:spcBef>
                <a:spcPts val="900"/>
              </a:spcBef>
              <a:buSzPct val="100000"/>
              <a:defRPr/>
            </a:pPr>
            <a:endParaRPr lang="en-GB" altLang="en-US" sz="3600">
              <a:cs typeface="+mn-cs"/>
            </a:endParaRPr>
          </a:p>
        </p:txBody>
      </p:sp>
      <p:sp>
        <p:nvSpPr>
          <p:cNvPr id="240643" name="Rectangle 3"/>
          <p:cNvSpPr>
            <a:spLocks noChangeArrowheads="1"/>
          </p:cNvSpPr>
          <p:nvPr/>
        </p:nvSpPr>
        <p:spPr bwMode="auto">
          <a:xfrm>
            <a:off x="-12700" y="6473825"/>
            <a:ext cx="51435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800">
                <a:solidFill>
                  <a:srgbClr val="FFFFFF"/>
                </a:solidFill>
                <a:latin typeface="Times New Roman" charset="0"/>
              </a:rPr>
              <a:t>117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1" name="Text Box 1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512763" y="609600"/>
            <a:ext cx="7945437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2160" tIns="46080" rIns="92160" bIns="460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buSzPct val="100000"/>
              <a:defRPr/>
            </a:pPr>
            <a:r>
              <a:rPr lang="en-GB" sz="54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Abdominal Trauma</a:t>
            </a:r>
            <a:br>
              <a:rPr lang="en-GB" sz="54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</a:br>
            <a:r>
              <a:rPr lang="en-GB" sz="40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What is surgeon</a:t>
            </a:r>
            <a:r>
              <a:rPr lang="en-US" sz="40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’</a:t>
            </a:r>
            <a:r>
              <a:rPr lang="en-GB" sz="40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s role?</a:t>
            </a:r>
          </a:p>
        </p:txBody>
      </p:sp>
      <p:sp>
        <p:nvSpPr>
          <p:cNvPr id="242690" name="Text Box 2"/>
          <p:cNvSpPr txBox="1">
            <a:spLocks noChangeArrowheads="1"/>
          </p:cNvSpPr>
          <p:nvPr/>
        </p:nvSpPr>
        <p:spPr bwMode="auto">
          <a:xfrm>
            <a:off x="800100" y="2495550"/>
            <a:ext cx="7105650" cy="3851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2160" tIns="46080" rIns="92160" bIns="46080"/>
          <a:lstStyle>
            <a:lvl1pPr marL="341313" indent="-341313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36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1363" indent="-284163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32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2pPr>
            <a:lvl3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8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3pPr>
            <a:lvl4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4pPr>
            <a:lvl5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5pPr>
            <a:lvl6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6pPr>
            <a:lvl7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7pPr>
            <a:lvl8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8pPr>
            <a:lvl9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ts val="900"/>
              </a:spcBef>
              <a:buClr>
                <a:srgbClr val="FFFFFF"/>
              </a:buClr>
              <a:buSzPct val="60000"/>
              <a:buFont typeface="Times New Roman" charset="0"/>
              <a:buChar char="•"/>
              <a:defRPr/>
            </a:pPr>
            <a:r>
              <a:rPr lang="en-GB" smtClean="0"/>
              <a:t>Early surgical advice</a:t>
            </a:r>
          </a:p>
          <a:p>
            <a:pPr eaLnBrk="1" hangingPunct="1">
              <a:lnSpc>
                <a:spcPct val="90000"/>
              </a:lnSpc>
              <a:spcBef>
                <a:spcPts val="900"/>
              </a:spcBef>
              <a:buClr>
                <a:srgbClr val="FFFFFF"/>
              </a:buClr>
              <a:buSzPct val="60000"/>
              <a:buFont typeface="Times New Roman" charset="0"/>
              <a:buChar char="•"/>
              <a:defRPr/>
            </a:pPr>
            <a:r>
              <a:rPr lang="en-GB" smtClean="0"/>
              <a:t>Penetrating trauma</a:t>
            </a:r>
          </a:p>
          <a:p>
            <a:pPr eaLnBrk="1" hangingPunct="1">
              <a:lnSpc>
                <a:spcPct val="90000"/>
              </a:lnSpc>
              <a:spcBef>
                <a:spcPts val="900"/>
              </a:spcBef>
              <a:buClr>
                <a:srgbClr val="FFFFFF"/>
              </a:buClr>
              <a:buSzPct val="60000"/>
              <a:buFont typeface="Times New Roman" charset="0"/>
              <a:buChar char="•"/>
              <a:defRPr/>
            </a:pPr>
            <a:r>
              <a:rPr lang="en-GB" smtClean="0"/>
              <a:t>Haemodynamic instability with</a:t>
            </a:r>
          </a:p>
          <a:p>
            <a:pPr lvl="1" eaLnBrk="1" hangingPunct="1">
              <a:lnSpc>
                <a:spcPct val="90000"/>
              </a:lnSpc>
              <a:spcBef>
                <a:spcPts val="800"/>
              </a:spcBef>
              <a:buClr>
                <a:srgbClr val="FFFFFF"/>
              </a:buClr>
              <a:buSzPct val="60000"/>
              <a:buFont typeface="Times New Roman" charset="0"/>
              <a:buChar char="•"/>
              <a:defRPr/>
            </a:pPr>
            <a:r>
              <a:rPr lang="en-GB" smtClean="0"/>
              <a:t>obvious intra-abdominal injury </a:t>
            </a:r>
          </a:p>
          <a:p>
            <a:pPr lvl="1" eaLnBrk="1" hangingPunct="1">
              <a:lnSpc>
                <a:spcPct val="90000"/>
              </a:lnSpc>
              <a:spcBef>
                <a:spcPts val="800"/>
              </a:spcBef>
              <a:buClr>
                <a:srgbClr val="FFFFFF"/>
              </a:buClr>
              <a:buSzPct val="60000"/>
              <a:buFont typeface="Times New Roman" charset="0"/>
              <a:buChar char="•"/>
              <a:defRPr/>
            </a:pPr>
            <a:r>
              <a:rPr lang="en-GB" smtClean="0"/>
              <a:t>no other obvious cause</a:t>
            </a:r>
          </a:p>
        </p:txBody>
      </p:sp>
      <p:sp>
        <p:nvSpPr>
          <p:cNvPr id="242691" name="Rectangle 3"/>
          <p:cNvSpPr>
            <a:spLocks noChangeArrowheads="1"/>
          </p:cNvSpPr>
          <p:nvPr/>
        </p:nvSpPr>
        <p:spPr bwMode="auto">
          <a:xfrm>
            <a:off x="0" y="6473825"/>
            <a:ext cx="51435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800">
                <a:solidFill>
                  <a:srgbClr val="FFFFFF"/>
                </a:solidFill>
                <a:latin typeface="Times New Roman" charset="0"/>
              </a:rPr>
              <a:t>118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5" name="Text Box 1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677863" y="4572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2160" tIns="46080" rIns="92160" bIns="460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buSzPct val="100000"/>
              <a:defRPr/>
            </a:pPr>
            <a:r>
              <a:rPr lang="en-GB" sz="54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Pelvic Trauma</a:t>
            </a:r>
          </a:p>
        </p:txBody>
      </p:sp>
      <p:sp>
        <p:nvSpPr>
          <p:cNvPr id="244738" name="Text Box 2"/>
          <p:cNvSpPr txBox="1">
            <a:spLocks noChangeArrowheads="1"/>
          </p:cNvSpPr>
          <p:nvPr/>
        </p:nvSpPr>
        <p:spPr bwMode="auto">
          <a:xfrm>
            <a:off x="436563" y="2687638"/>
            <a:ext cx="5759450" cy="3789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2160" tIns="46080" rIns="92160" bIns="46080"/>
          <a:lstStyle>
            <a:lvl1pPr marL="341313" indent="-341313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36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32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2pPr>
            <a:lvl3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8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3pPr>
            <a:lvl4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4pPr>
            <a:lvl5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5pPr>
            <a:lvl6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6pPr>
            <a:lvl7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7pPr>
            <a:lvl8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8pPr>
            <a:lvl9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ts val="800"/>
              </a:spcBef>
              <a:buClr>
                <a:srgbClr val="FFFFFF"/>
              </a:buClr>
              <a:buSzPct val="60000"/>
              <a:buFont typeface="Times New Roman" charset="0"/>
              <a:buChar char="•"/>
              <a:defRPr/>
            </a:pPr>
            <a:r>
              <a:rPr lang="en-GB" sz="3200" smtClean="0"/>
              <a:t>Potential massive bleeding</a:t>
            </a:r>
          </a:p>
          <a:p>
            <a:pPr eaLnBrk="1" hangingPunct="1">
              <a:lnSpc>
                <a:spcPct val="90000"/>
              </a:lnSpc>
              <a:spcBef>
                <a:spcPts val="800"/>
              </a:spcBef>
              <a:buClr>
                <a:srgbClr val="FFFFFF"/>
              </a:buClr>
              <a:buSzPct val="60000"/>
              <a:buFont typeface="Times New Roman" charset="0"/>
              <a:buNone/>
              <a:defRPr/>
            </a:pPr>
            <a:endParaRPr lang="en-GB" sz="3200" smtClean="0"/>
          </a:p>
          <a:p>
            <a:pPr eaLnBrk="1" hangingPunct="1">
              <a:lnSpc>
                <a:spcPct val="90000"/>
              </a:lnSpc>
              <a:spcBef>
                <a:spcPts val="800"/>
              </a:spcBef>
              <a:buClr>
                <a:srgbClr val="FFFFFF"/>
              </a:buClr>
              <a:buSzPct val="60000"/>
              <a:buFont typeface="Times New Roman" charset="0"/>
              <a:buChar char="•"/>
              <a:defRPr/>
            </a:pPr>
            <a:r>
              <a:rPr lang="en-GB" sz="3200" smtClean="0"/>
              <a:t>Immobilisation / Pelvic sling</a:t>
            </a:r>
          </a:p>
          <a:p>
            <a:pPr eaLnBrk="1" hangingPunct="1">
              <a:lnSpc>
                <a:spcPct val="90000"/>
              </a:lnSpc>
              <a:spcBef>
                <a:spcPts val="800"/>
              </a:spcBef>
              <a:buClr>
                <a:srgbClr val="FFFFFF"/>
              </a:buClr>
              <a:buSzPct val="60000"/>
              <a:buFont typeface="Times New Roman" charset="0"/>
              <a:buNone/>
              <a:defRPr/>
            </a:pPr>
            <a:endParaRPr lang="en-GB" sz="3200" smtClean="0"/>
          </a:p>
          <a:p>
            <a:pPr eaLnBrk="1" hangingPunct="1">
              <a:lnSpc>
                <a:spcPct val="90000"/>
              </a:lnSpc>
              <a:spcBef>
                <a:spcPts val="800"/>
              </a:spcBef>
              <a:buClr>
                <a:srgbClr val="FFFFFF"/>
              </a:buClr>
              <a:buSzPct val="60000"/>
              <a:buFont typeface="Times New Roman" charset="0"/>
              <a:buChar char="•"/>
              <a:defRPr/>
            </a:pPr>
            <a:r>
              <a:rPr lang="en-GB" sz="3200" smtClean="0"/>
              <a:t>Consider genito-urinary injury</a:t>
            </a:r>
          </a:p>
        </p:txBody>
      </p:sp>
      <p:sp>
        <p:nvSpPr>
          <p:cNvPr id="244739" name="Rectangle 3"/>
          <p:cNvSpPr>
            <a:spLocks noChangeArrowheads="1"/>
          </p:cNvSpPr>
          <p:nvPr/>
        </p:nvSpPr>
        <p:spPr bwMode="auto">
          <a:xfrm>
            <a:off x="0" y="6473825"/>
            <a:ext cx="51435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800">
                <a:solidFill>
                  <a:srgbClr val="FFFFFF"/>
                </a:solidFill>
                <a:latin typeface="Times New Roman" charset="0"/>
              </a:rPr>
              <a:t>119</a:t>
            </a:r>
          </a:p>
        </p:txBody>
      </p:sp>
      <p:pic>
        <p:nvPicPr>
          <p:cNvPr id="24474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973" r="6992"/>
          <a:stretch>
            <a:fillRect/>
          </a:stretch>
        </p:blipFill>
        <p:spPr bwMode="auto">
          <a:xfrm>
            <a:off x="6359525" y="2114550"/>
            <a:ext cx="2386013" cy="2332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-6973" r="6992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24474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3988" y="4516438"/>
            <a:ext cx="2241550" cy="1844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16165D"/>
            </a:gs>
            <a:gs pos="100000">
              <a:srgbClr val="6E000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ext Box 1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677863" y="4572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360" tIns="44280" rIns="90360" bIns="442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buSzPct val="100000"/>
              <a:defRPr/>
            </a:pPr>
            <a:r>
              <a:rPr lang="en-GB" sz="54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PTC System</a:t>
            </a:r>
            <a:br>
              <a:rPr lang="en-GB" sz="54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</a:br>
            <a:r>
              <a:rPr lang="en-GB" sz="40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Summary</a:t>
            </a:r>
          </a:p>
        </p:txBody>
      </p:sp>
      <p:sp>
        <p:nvSpPr>
          <p:cNvPr id="14338" name="Text Box 2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677863" y="1981200"/>
            <a:ext cx="7780337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360" tIns="44280" rIns="90360" bIns="44280"/>
          <a:lstStyle>
            <a:lvl1pPr marL="342900" indent="-341313"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ts val="900"/>
              </a:spcBef>
              <a:buSzPct val="100000"/>
              <a:defRPr/>
            </a:pPr>
            <a:r>
              <a:rPr lang="en-GB" altLang="en-US" sz="3600" b="1">
                <a:cs typeface="+mn-cs"/>
              </a:rPr>
              <a:t>PTC </a:t>
            </a:r>
            <a:r>
              <a:rPr lang="en-GB" altLang="en-US" sz="3600">
                <a:cs typeface="+mn-cs"/>
              </a:rPr>
              <a:t>offers</a:t>
            </a:r>
          </a:p>
          <a:p>
            <a:pPr marL="341313" indent="-339725" eaLnBrk="1" hangingPunct="1">
              <a:lnSpc>
                <a:spcPct val="120000"/>
              </a:lnSpc>
              <a:spcBef>
                <a:spcPts val="900"/>
              </a:spcBef>
              <a:buClr>
                <a:srgbClr val="FFFFFF"/>
              </a:buClr>
              <a:buSzPct val="100000"/>
              <a:buFont typeface="Times New Roman" panose="02020603050405020304" pitchFamily="18" charset="0"/>
              <a:buChar char="•"/>
              <a:defRPr/>
            </a:pPr>
            <a:r>
              <a:rPr lang="en-GB" altLang="en-US" sz="3600">
                <a:cs typeface="+mn-cs"/>
              </a:rPr>
              <a:t>a systematic approach </a:t>
            </a:r>
          </a:p>
          <a:p>
            <a:pPr marL="341313" indent="-339725" eaLnBrk="1" hangingPunct="1">
              <a:lnSpc>
                <a:spcPct val="110000"/>
              </a:lnSpc>
              <a:spcBef>
                <a:spcPts val="900"/>
              </a:spcBef>
              <a:buClr>
                <a:srgbClr val="FFFFFF"/>
              </a:buClr>
              <a:buSzPct val="100000"/>
              <a:buFont typeface="Times New Roman" panose="02020603050405020304" pitchFamily="18" charset="0"/>
              <a:buChar char="•"/>
              <a:defRPr/>
            </a:pPr>
            <a:r>
              <a:rPr lang="en-GB" altLang="en-US" sz="3600">
                <a:cs typeface="+mn-cs"/>
              </a:rPr>
              <a:t>rapid assessment and treatment of the injured patient</a:t>
            </a:r>
          </a:p>
          <a:p>
            <a:pPr marL="341313" indent="-339725" eaLnBrk="1" hangingPunct="1">
              <a:lnSpc>
                <a:spcPct val="110000"/>
              </a:lnSpc>
              <a:spcBef>
                <a:spcPts val="900"/>
              </a:spcBef>
              <a:buClr>
                <a:srgbClr val="FFFFFF"/>
              </a:buClr>
              <a:buSzPct val="100000"/>
              <a:buFont typeface="Times New Roman" panose="02020603050405020304" pitchFamily="18" charset="0"/>
              <a:buChar char="•"/>
              <a:defRPr/>
            </a:pPr>
            <a:r>
              <a:rPr lang="en-GB" altLang="en-US" sz="3600">
                <a:cs typeface="+mn-cs"/>
              </a:rPr>
              <a:t>adaptability to all healthcare environments</a:t>
            </a:r>
          </a:p>
        </p:txBody>
      </p:sp>
      <p:sp>
        <p:nvSpPr>
          <p:cNvPr id="25604" name="Rectangle 3"/>
          <p:cNvSpPr>
            <a:spLocks noChangeArrowheads="1"/>
          </p:cNvSpPr>
          <p:nvPr/>
        </p:nvSpPr>
        <p:spPr bwMode="auto">
          <a:xfrm>
            <a:off x="0" y="6473825"/>
            <a:ext cx="409575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800">
                <a:solidFill>
                  <a:srgbClr val="FFFFFF"/>
                </a:solidFill>
                <a:latin typeface="Times New Roman" charset="0"/>
              </a:rPr>
              <a:t>12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29" name="Text Box 1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677863" y="4572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360" tIns="44280" rIns="90360" bIns="442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buSzPct val="100000"/>
              <a:defRPr/>
            </a:pPr>
            <a:r>
              <a:rPr lang="en-US" sz="48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Pelvic Trauma</a:t>
            </a:r>
            <a:br>
              <a:rPr lang="en-US" sz="48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</a:br>
            <a:r>
              <a:rPr lang="en-US" sz="40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Assessment</a:t>
            </a:r>
          </a:p>
        </p:txBody>
      </p:sp>
      <p:sp>
        <p:nvSpPr>
          <p:cNvPr id="246786" name="Text Box 2"/>
          <p:cNvSpPr txBox="1">
            <a:spLocks noChangeArrowheads="1"/>
          </p:cNvSpPr>
          <p:nvPr/>
        </p:nvSpPr>
        <p:spPr bwMode="auto">
          <a:xfrm>
            <a:off x="677863" y="1981200"/>
            <a:ext cx="7780337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360" tIns="44280" rIns="90360" bIns="44280"/>
          <a:lstStyle>
            <a:lvl1pPr marL="341313" indent="-341313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36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1363" indent="-284163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32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2pPr>
            <a:lvl3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8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3pPr>
            <a:lvl4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4pPr>
            <a:lvl5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5pPr>
            <a:lvl6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6pPr>
            <a:lvl7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7pPr>
            <a:lvl8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8pPr>
            <a:lvl9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ts val="900"/>
              </a:spcBef>
              <a:buClr>
                <a:srgbClr val="FFFFFF"/>
              </a:buClr>
              <a:buSzPct val="100000"/>
              <a:buFont typeface="Times New Roman" charset="0"/>
              <a:buChar char="•"/>
              <a:defRPr/>
            </a:pPr>
            <a:r>
              <a:rPr lang="en-US" smtClean="0"/>
              <a:t>ABC</a:t>
            </a:r>
          </a:p>
          <a:p>
            <a:pPr eaLnBrk="1" hangingPunct="1">
              <a:lnSpc>
                <a:spcPct val="90000"/>
              </a:lnSpc>
              <a:spcBef>
                <a:spcPts val="900"/>
              </a:spcBef>
              <a:buClr>
                <a:srgbClr val="FFFFFF"/>
              </a:buClr>
              <a:buSzPct val="100000"/>
              <a:buFont typeface="Times New Roman" charset="0"/>
              <a:buChar char="•"/>
              <a:defRPr/>
            </a:pPr>
            <a:r>
              <a:rPr lang="en-US" smtClean="0"/>
              <a:t>Bruising, tenderness, abnormal movement, crepitus (grating)</a:t>
            </a:r>
          </a:p>
          <a:p>
            <a:pPr eaLnBrk="1" hangingPunct="1">
              <a:lnSpc>
                <a:spcPct val="90000"/>
              </a:lnSpc>
              <a:spcBef>
                <a:spcPts val="900"/>
              </a:spcBef>
              <a:buClr>
                <a:srgbClr val="FFFFFF"/>
              </a:buClr>
              <a:buSzPct val="100000"/>
              <a:buFont typeface="Times New Roman" charset="0"/>
              <a:buChar char="•"/>
              <a:defRPr/>
            </a:pPr>
            <a:r>
              <a:rPr lang="en-US" smtClean="0"/>
              <a:t>Bleeding from penis</a:t>
            </a:r>
          </a:p>
          <a:p>
            <a:pPr eaLnBrk="1" hangingPunct="1">
              <a:lnSpc>
                <a:spcPct val="90000"/>
              </a:lnSpc>
              <a:spcBef>
                <a:spcPts val="900"/>
              </a:spcBef>
              <a:buClr>
                <a:srgbClr val="FFFFFF"/>
              </a:buClr>
              <a:buSzPct val="100000"/>
              <a:buFont typeface="Times New Roman" charset="0"/>
              <a:buChar char="•"/>
              <a:defRPr/>
            </a:pPr>
            <a:r>
              <a:rPr lang="en-US" smtClean="0"/>
              <a:t>Rectal examination</a:t>
            </a:r>
          </a:p>
          <a:p>
            <a:pPr lvl="1" eaLnBrk="1" hangingPunct="1">
              <a:lnSpc>
                <a:spcPct val="90000"/>
              </a:lnSpc>
              <a:spcBef>
                <a:spcPts val="800"/>
              </a:spcBef>
              <a:buClr>
                <a:srgbClr val="FFFFFF"/>
              </a:buClr>
              <a:buSzPct val="100000"/>
              <a:buFont typeface="Times New Roman" charset="0"/>
              <a:buChar char="•"/>
              <a:defRPr/>
            </a:pPr>
            <a:r>
              <a:rPr lang="en-US" smtClean="0"/>
              <a:t>bleeding</a:t>
            </a:r>
          </a:p>
          <a:p>
            <a:pPr lvl="1" eaLnBrk="1" hangingPunct="1">
              <a:lnSpc>
                <a:spcPct val="90000"/>
              </a:lnSpc>
              <a:spcBef>
                <a:spcPts val="800"/>
              </a:spcBef>
              <a:buClr>
                <a:srgbClr val="FFFFFF"/>
              </a:buClr>
              <a:buSzPct val="100000"/>
              <a:buFont typeface="Times New Roman" charset="0"/>
              <a:buChar char="•"/>
              <a:defRPr/>
            </a:pPr>
            <a:r>
              <a:rPr lang="en-US" smtClean="0"/>
              <a:t>high prostate</a:t>
            </a:r>
          </a:p>
          <a:p>
            <a:pPr eaLnBrk="1" hangingPunct="1">
              <a:lnSpc>
                <a:spcPct val="90000"/>
              </a:lnSpc>
              <a:spcBef>
                <a:spcPts val="900"/>
              </a:spcBef>
              <a:buClr>
                <a:srgbClr val="FFFFFF"/>
              </a:buClr>
              <a:buSzPct val="100000"/>
              <a:buFont typeface="Times New Roman" charset="0"/>
              <a:buChar char="•"/>
              <a:defRPr/>
            </a:pPr>
            <a:r>
              <a:rPr lang="en-US" smtClean="0"/>
              <a:t>Pelvic X-ray</a:t>
            </a:r>
          </a:p>
        </p:txBody>
      </p:sp>
      <p:sp>
        <p:nvSpPr>
          <p:cNvPr id="246787" name="Rectangle 3"/>
          <p:cNvSpPr>
            <a:spLocks noChangeArrowheads="1"/>
          </p:cNvSpPr>
          <p:nvPr/>
        </p:nvSpPr>
        <p:spPr bwMode="auto">
          <a:xfrm>
            <a:off x="0" y="6473825"/>
            <a:ext cx="523875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800">
                <a:solidFill>
                  <a:srgbClr val="FFFFFF"/>
                </a:solidFill>
                <a:latin typeface="Times New Roman" charset="0"/>
              </a:rPr>
              <a:t>120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3" name="Text Box 1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677863" y="4572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360" tIns="44280" rIns="90360" bIns="442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buSzPct val="100000"/>
              <a:defRPr/>
            </a:pPr>
            <a:r>
              <a:rPr lang="en-US" sz="48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Pelvic Trauma</a:t>
            </a:r>
            <a:br>
              <a:rPr lang="en-US" sz="48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</a:br>
            <a:r>
              <a:rPr lang="en-US" sz="40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Management</a:t>
            </a:r>
          </a:p>
        </p:txBody>
      </p:sp>
      <p:sp>
        <p:nvSpPr>
          <p:cNvPr id="248834" name="Text Box 2"/>
          <p:cNvSpPr txBox="1">
            <a:spLocks noChangeArrowheads="1"/>
          </p:cNvSpPr>
          <p:nvPr/>
        </p:nvSpPr>
        <p:spPr bwMode="auto">
          <a:xfrm>
            <a:off x="677863" y="1981200"/>
            <a:ext cx="7780337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360" tIns="44280" rIns="90360" bIns="44280"/>
          <a:lstStyle>
            <a:lvl1pPr marL="341313" indent="-341313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36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32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2pPr>
            <a:lvl3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8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3pPr>
            <a:lvl4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4pPr>
            <a:lvl5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5pPr>
            <a:lvl6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6pPr>
            <a:lvl7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7pPr>
            <a:lvl8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8pPr>
            <a:lvl9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ts val="900"/>
              </a:spcBef>
              <a:buClr>
                <a:srgbClr val="FFFFFF"/>
              </a:buClr>
              <a:buSzPct val="100000"/>
              <a:buFont typeface="Times New Roman" charset="0"/>
              <a:buChar char="•"/>
              <a:defRPr/>
            </a:pPr>
            <a:r>
              <a:rPr lang="en-US" smtClean="0"/>
              <a:t>ABC</a:t>
            </a:r>
          </a:p>
          <a:p>
            <a:pPr eaLnBrk="1" hangingPunct="1">
              <a:spcBef>
                <a:spcPts val="900"/>
              </a:spcBef>
              <a:buClr>
                <a:srgbClr val="FFFFFF"/>
              </a:buClr>
              <a:buSzPct val="100000"/>
              <a:buFont typeface="Times New Roman" charset="0"/>
              <a:buChar char="•"/>
              <a:defRPr/>
            </a:pPr>
            <a:r>
              <a:rPr lang="en-US" smtClean="0"/>
              <a:t>Pelvic binder, tie legs together </a:t>
            </a:r>
          </a:p>
          <a:p>
            <a:pPr eaLnBrk="1" hangingPunct="1">
              <a:spcBef>
                <a:spcPts val="900"/>
              </a:spcBef>
              <a:buClr>
                <a:srgbClr val="FFFFFF"/>
              </a:buClr>
              <a:buSzPct val="100000"/>
              <a:buFont typeface="Times New Roman" charset="0"/>
              <a:buChar char="•"/>
              <a:defRPr/>
            </a:pPr>
            <a:r>
              <a:rPr lang="en-US" smtClean="0"/>
              <a:t>Early blood transfusion if shocked</a:t>
            </a:r>
          </a:p>
          <a:p>
            <a:pPr eaLnBrk="1" hangingPunct="1">
              <a:spcBef>
                <a:spcPts val="900"/>
              </a:spcBef>
              <a:buClr>
                <a:srgbClr val="FFFFFF"/>
              </a:buClr>
              <a:buSzPct val="100000"/>
              <a:buFont typeface="Times New Roman" charset="0"/>
              <a:buChar char="•"/>
              <a:defRPr/>
            </a:pPr>
            <a:r>
              <a:rPr lang="en-US" smtClean="0"/>
              <a:t>Early surgical assessment</a:t>
            </a:r>
          </a:p>
          <a:p>
            <a:pPr eaLnBrk="1" hangingPunct="1">
              <a:spcBef>
                <a:spcPts val="900"/>
              </a:spcBef>
              <a:buClr>
                <a:srgbClr val="FFFFFF"/>
              </a:buClr>
              <a:buSzPct val="100000"/>
              <a:buFont typeface="Times New Roman" charset="0"/>
              <a:buChar char="•"/>
              <a:defRPr/>
            </a:pPr>
            <a:r>
              <a:rPr lang="en-US" smtClean="0"/>
              <a:t>Pain relief</a:t>
            </a:r>
          </a:p>
        </p:txBody>
      </p:sp>
      <p:sp>
        <p:nvSpPr>
          <p:cNvPr id="248835" name="Rectangle 3"/>
          <p:cNvSpPr>
            <a:spLocks noChangeArrowheads="1"/>
          </p:cNvSpPr>
          <p:nvPr/>
        </p:nvSpPr>
        <p:spPr bwMode="auto">
          <a:xfrm>
            <a:off x="0" y="6473825"/>
            <a:ext cx="523875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800">
                <a:solidFill>
                  <a:srgbClr val="FFFFFF"/>
                </a:solidFill>
                <a:latin typeface="Times New Roman" charset="0"/>
              </a:rPr>
              <a:t>121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7" name="Text Box 1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677863" y="700088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2160" tIns="46080" rIns="92160" bIns="460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buSzPct val="100000"/>
              <a:defRPr/>
            </a:pPr>
            <a:r>
              <a:rPr lang="en-GB" sz="54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Abdominal and Pelvic Trauma</a:t>
            </a:r>
            <a:br>
              <a:rPr lang="en-GB" sz="54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</a:br>
            <a:r>
              <a:rPr lang="en-GB" sz="40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Special Investigations</a:t>
            </a:r>
          </a:p>
        </p:txBody>
      </p:sp>
      <p:sp>
        <p:nvSpPr>
          <p:cNvPr id="250882" name="Text Box 2"/>
          <p:cNvSpPr txBox="1">
            <a:spLocks noChangeArrowheads="1"/>
          </p:cNvSpPr>
          <p:nvPr/>
        </p:nvSpPr>
        <p:spPr bwMode="auto">
          <a:xfrm>
            <a:off x="933450" y="2740025"/>
            <a:ext cx="7524750" cy="3733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2160" tIns="46080" rIns="92160" bIns="46080"/>
          <a:lstStyle>
            <a:lvl1pPr marL="341313" indent="-341313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36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32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2pPr>
            <a:lvl3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8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3pPr>
            <a:lvl4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4pPr>
            <a:lvl5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5pPr>
            <a:lvl6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6pPr>
            <a:lvl7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7pPr>
            <a:lvl8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8pPr>
            <a:lvl9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ts val="900"/>
              </a:spcBef>
              <a:buClr>
                <a:srgbClr val="FDFFEE"/>
              </a:buClr>
              <a:buSzPct val="60000"/>
              <a:buFont typeface="Times New Roman" charset="0"/>
              <a:buChar char="•"/>
              <a:defRPr/>
            </a:pPr>
            <a:r>
              <a:rPr lang="en-GB" smtClean="0">
                <a:solidFill>
                  <a:srgbClr val="FDFFEE"/>
                </a:solidFill>
              </a:rPr>
              <a:t>Diagnostic peritoneal lavage</a:t>
            </a:r>
          </a:p>
          <a:p>
            <a:pPr eaLnBrk="1" hangingPunct="1">
              <a:spcBef>
                <a:spcPts val="900"/>
              </a:spcBef>
              <a:buClr>
                <a:srgbClr val="FFFFFF"/>
              </a:buClr>
              <a:buSzPct val="60000"/>
              <a:buFont typeface="Times New Roman" charset="0"/>
              <a:buChar char="•"/>
              <a:defRPr/>
            </a:pPr>
            <a:r>
              <a:rPr lang="en-GB" smtClean="0"/>
              <a:t>Ultrasound scan (FAST) </a:t>
            </a:r>
          </a:p>
          <a:p>
            <a:pPr eaLnBrk="1" hangingPunct="1">
              <a:spcBef>
                <a:spcPts val="900"/>
              </a:spcBef>
              <a:buClr>
                <a:srgbClr val="FFFFFF"/>
              </a:buClr>
              <a:buSzPct val="60000"/>
              <a:buFont typeface="Times New Roman" charset="0"/>
              <a:buChar char="•"/>
              <a:defRPr/>
            </a:pPr>
            <a:r>
              <a:rPr lang="en-GB" smtClean="0"/>
              <a:t>CT scan</a:t>
            </a:r>
          </a:p>
          <a:p>
            <a:pPr eaLnBrk="1" hangingPunct="1">
              <a:spcBef>
                <a:spcPts val="900"/>
              </a:spcBef>
              <a:buClr>
                <a:srgbClr val="FFFFFF"/>
              </a:buClr>
              <a:buSzPct val="60000"/>
              <a:buFont typeface="Times New Roman" charset="0"/>
              <a:buChar char="•"/>
              <a:defRPr/>
            </a:pPr>
            <a:r>
              <a:rPr lang="en-GB" smtClean="0"/>
              <a:t>Contrast X-rays of urinary tract</a:t>
            </a:r>
          </a:p>
        </p:txBody>
      </p:sp>
      <p:sp>
        <p:nvSpPr>
          <p:cNvPr id="250883" name="Rectangle 3"/>
          <p:cNvSpPr>
            <a:spLocks noChangeArrowheads="1"/>
          </p:cNvSpPr>
          <p:nvPr/>
        </p:nvSpPr>
        <p:spPr bwMode="auto">
          <a:xfrm>
            <a:off x="-12700" y="6473825"/>
            <a:ext cx="523875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800">
                <a:solidFill>
                  <a:srgbClr val="FFFFFF"/>
                </a:solidFill>
                <a:latin typeface="Times New Roman" charset="0"/>
              </a:rPr>
              <a:t>122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1" name="Text Box 1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4100513" y="1870075"/>
            <a:ext cx="1471612" cy="3584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SzPct val="100000"/>
              <a:defRPr/>
            </a:pPr>
            <a:r>
              <a:rPr lang="en-GB" sz="229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charset="0"/>
              </a:rPr>
              <a:t>?</a:t>
            </a:r>
          </a:p>
        </p:txBody>
      </p:sp>
      <p:sp>
        <p:nvSpPr>
          <p:cNvPr id="128002" name="Rectangle 2">
            <a:extLst>
              <a:ext uri="{FF2B5EF4-FFF2-40B4-BE49-F238E27FC236}"/>
            </a:extLst>
          </p:cNvPr>
          <p:cNvSpPr>
            <a:spLocks noChangeArrowheads="1"/>
          </p:cNvSpPr>
          <p:nvPr/>
        </p:nvSpPr>
        <p:spPr bwMode="auto">
          <a:xfrm>
            <a:off x="677863" y="727075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360" tIns="44280" rIns="90360" bIns="44280" anchor="ctr"/>
          <a:lstStyle/>
          <a:p>
            <a:pPr algn="ctr"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660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Abdominal and Pelvic Trauma</a:t>
            </a:r>
          </a:p>
        </p:txBody>
      </p:sp>
      <p:sp>
        <p:nvSpPr>
          <p:cNvPr id="252931" name="Rectangle 3"/>
          <p:cNvSpPr>
            <a:spLocks noChangeArrowheads="1"/>
          </p:cNvSpPr>
          <p:nvPr/>
        </p:nvSpPr>
        <p:spPr bwMode="auto">
          <a:xfrm>
            <a:off x="0" y="6488113"/>
            <a:ext cx="523875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800">
                <a:solidFill>
                  <a:srgbClr val="FFFFFF"/>
                </a:solidFill>
                <a:latin typeface="Times New Roman" charset="0"/>
              </a:rPr>
              <a:t>123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16165D"/>
            </a:gs>
            <a:gs pos="100000">
              <a:srgbClr val="6E000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5" name="Text Box 1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677863" y="606425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360" tIns="44280" rIns="90360" bIns="442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buSzPct val="100000"/>
              <a:defRPr/>
            </a:pPr>
            <a:r>
              <a:rPr lang="en-GB" sz="66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Abdominal and Pelvic Trauma</a:t>
            </a:r>
          </a:p>
        </p:txBody>
      </p:sp>
      <p:sp>
        <p:nvSpPr>
          <p:cNvPr id="129026" name="Text Box 2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669925" y="2492375"/>
            <a:ext cx="7780338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360" tIns="44280" rIns="90360" bIns="44280"/>
          <a:lstStyle>
            <a:lvl1pPr marL="342900" indent="-341313"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ts val="900"/>
              </a:spcBef>
              <a:buSzPct val="60000"/>
              <a:defRPr/>
            </a:pPr>
            <a:r>
              <a:rPr lang="en-GB" altLang="en-US" sz="3600">
                <a:solidFill>
                  <a:srgbClr val="FFFF00"/>
                </a:solidFill>
                <a:cs typeface="+mn-cs"/>
              </a:rPr>
              <a:t>Summary</a:t>
            </a:r>
          </a:p>
          <a:p>
            <a:pPr marL="341313" indent="-339725" eaLnBrk="1" hangingPunct="1">
              <a:lnSpc>
                <a:spcPct val="90000"/>
              </a:lnSpc>
              <a:spcBef>
                <a:spcPts val="900"/>
              </a:spcBef>
              <a:buClr>
                <a:srgbClr val="FFFFFF"/>
              </a:buClr>
              <a:buSzPct val="60000"/>
              <a:buFont typeface="Times New Roman" panose="02020603050405020304" pitchFamily="18" charset="0"/>
              <a:buChar char="•"/>
              <a:defRPr/>
            </a:pPr>
            <a:r>
              <a:rPr lang="en-GB" altLang="en-US" sz="3600">
                <a:cs typeface="+mn-cs"/>
              </a:rPr>
              <a:t>Common site of injury</a:t>
            </a:r>
          </a:p>
          <a:p>
            <a:pPr marL="341313" indent="-339725" eaLnBrk="1" hangingPunct="1">
              <a:lnSpc>
                <a:spcPct val="90000"/>
              </a:lnSpc>
              <a:spcBef>
                <a:spcPts val="900"/>
              </a:spcBef>
              <a:buClr>
                <a:srgbClr val="FFFFFF"/>
              </a:buClr>
              <a:buSzPct val="60000"/>
              <a:buFont typeface="Times New Roman" panose="02020603050405020304" pitchFamily="18" charset="0"/>
              <a:buChar char="•"/>
              <a:defRPr/>
            </a:pPr>
            <a:r>
              <a:rPr lang="en-GB" altLang="en-US" sz="3600">
                <a:cs typeface="+mn-cs"/>
              </a:rPr>
              <a:t>Assessment can be difficult</a:t>
            </a:r>
          </a:p>
          <a:p>
            <a:pPr marL="341313" indent="-339725" eaLnBrk="1" hangingPunct="1">
              <a:lnSpc>
                <a:spcPct val="90000"/>
              </a:lnSpc>
              <a:spcBef>
                <a:spcPts val="900"/>
              </a:spcBef>
              <a:buClr>
                <a:srgbClr val="FFFFFF"/>
              </a:buClr>
              <a:buSzPct val="60000"/>
              <a:buFont typeface="Times New Roman" panose="02020603050405020304" pitchFamily="18" charset="0"/>
              <a:buChar char="•"/>
              <a:defRPr/>
            </a:pPr>
            <a:r>
              <a:rPr lang="en-GB" altLang="en-US" sz="3600">
                <a:cs typeface="+mn-cs"/>
              </a:rPr>
              <a:t>Site of hidden bleeding</a:t>
            </a:r>
          </a:p>
          <a:p>
            <a:pPr marL="341313" indent="-339725" eaLnBrk="1" hangingPunct="1">
              <a:lnSpc>
                <a:spcPct val="90000"/>
              </a:lnSpc>
              <a:spcBef>
                <a:spcPts val="900"/>
              </a:spcBef>
              <a:buClr>
                <a:srgbClr val="FFFFFF"/>
              </a:buClr>
              <a:buSzPct val="60000"/>
              <a:buFont typeface="Times New Roman" panose="02020603050405020304" pitchFamily="18" charset="0"/>
              <a:buChar char="•"/>
              <a:defRPr/>
            </a:pPr>
            <a:r>
              <a:rPr lang="en-GB" altLang="en-US" sz="3600">
                <a:cs typeface="+mn-cs"/>
              </a:rPr>
              <a:t>Continual reassessment important</a:t>
            </a:r>
          </a:p>
          <a:p>
            <a:pPr marL="341313" indent="-339725" eaLnBrk="1" hangingPunct="1">
              <a:lnSpc>
                <a:spcPct val="90000"/>
              </a:lnSpc>
              <a:spcBef>
                <a:spcPts val="900"/>
              </a:spcBef>
              <a:buClr>
                <a:srgbClr val="FFFFFF"/>
              </a:buClr>
              <a:buSzPct val="60000"/>
              <a:buFont typeface="Times New Roman" panose="02020603050405020304" pitchFamily="18" charset="0"/>
              <a:buChar char="•"/>
              <a:defRPr/>
            </a:pPr>
            <a:r>
              <a:rPr lang="en-GB" altLang="en-US" sz="3600">
                <a:cs typeface="+mn-cs"/>
              </a:rPr>
              <a:t>Seek early surgical consultation</a:t>
            </a:r>
          </a:p>
        </p:txBody>
      </p:sp>
      <p:sp>
        <p:nvSpPr>
          <p:cNvPr id="254980" name="Rectangle 3"/>
          <p:cNvSpPr>
            <a:spLocks noChangeArrowheads="1"/>
          </p:cNvSpPr>
          <p:nvPr/>
        </p:nvSpPr>
        <p:spPr bwMode="auto">
          <a:xfrm>
            <a:off x="0" y="6488113"/>
            <a:ext cx="523875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800">
                <a:solidFill>
                  <a:srgbClr val="FFFFFF"/>
                </a:solidFill>
                <a:latin typeface="Times New Roman" charset="0"/>
              </a:rPr>
              <a:t>124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16165D"/>
            </a:gs>
            <a:gs pos="100000">
              <a:srgbClr val="00520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49" name="Text Box 1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677863" y="10287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360" tIns="44280" rIns="90360" bIns="442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buSzPct val="100000"/>
              <a:defRPr/>
            </a:pPr>
            <a:r>
              <a:rPr lang="en-GB" sz="66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Limb Trauma</a:t>
            </a:r>
          </a:p>
        </p:txBody>
      </p:sp>
      <p:sp>
        <p:nvSpPr>
          <p:cNvPr id="130050" name="Text Box 2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677863" y="2933700"/>
            <a:ext cx="7780337" cy="297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360" tIns="44280" rIns="90360" bIns="44280"/>
          <a:lstStyle>
            <a:lvl1pPr marL="342900" indent="-341313"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ts val="900"/>
              </a:spcBef>
              <a:buSzPct val="100000"/>
              <a:defRPr/>
            </a:pPr>
            <a:r>
              <a:rPr lang="en-US" altLang="en-US" sz="3600">
                <a:solidFill>
                  <a:srgbClr val="FFFF00"/>
                </a:solidFill>
                <a:cs typeface="+mn-cs"/>
              </a:rPr>
              <a:t>At the end you will</a:t>
            </a:r>
          </a:p>
          <a:p>
            <a:pPr marL="341313" indent="-339725" eaLnBrk="1" hangingPunct="1">
              <a:lnSpc>
                <a:spcPct val="90000"/>
              </a:lnSpc>
              <a:spcBef>
                <a:spcPts val="900"/>
              </a:spcBef>
              <a:buClr>
                <a:srgbClr val="FFFFFF"/>
              </a:buClr>
              <a:buSzPct val="100000"/>
              <a:buFont typeface="Times New Roman" panose="02020603050405020304" pitchFamily="18" charset="0"/>
              <a:buChar char="•"/>
              <a:defRPr/>
            </a:pPr>
            <a:r>
              <a:rPr lang="en-US" altLang="en-US" sz="3600">
                <a:cs typeface="+mn-cs"/>
              </a:rPr>
              <a:t>understand the structured approach to the patient with limb injury</a:t>
            </a:r>
          </a:p>
          <a:p>
            <a:pPr marL="341313" indent="-339725" eaLnBrk="1" hangingPunct="1">
              <a:lnSpc>
                <a:spcPct val="90000"/>
              </a:lnSpc>
              <a:spcBef>
                <a:spcPts val="900"/>
              </a:spcBef>
              <a:buClr>
                <a:srgbClr val="FFFFFF"/>
              </a:buClr>
              <a:buSzPct val="100000"/>
              <a:buFont typeface="Times New Roman" panose="02020603050405020304" pitchFamily="18" charset="0"/>
              <a:buChar char="•"/>
              <a:defRPr/>
            </a:pPr>
            <a:r>
              <a:rPr lang="en-US" altLang="en-US" sz="3600">
                <a:cs typeface="+mn-cs"/>
              </a:rPr>
              <a:t>be able to treat limb injuries and prevent further injury</a:t>
            </a:r>
          </a:p>
          <a:p>
            <a:pPr marL="341313" indent="-339725" eaLnBrk="1" hangingPunct="1">
              <a:lnSpc>
                <a:spcPct val="90000"/>
              </a:lnSpc>
              <a:spcBef>
                <a:spcPts val="900"/>
              </a:spcBef>
              <a:buClr>
                <a:srgbClr val="FFFFFF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en-US" altLang="en-US" sz="3600">
              <a:cs typeface="+mn-cs"/>
            </a:endParaRPr>
          </a:p>
        </p:txBody>
      </p:sp>
      <p:sp>
        <p:nvSpPr>
          <p:cNvPr id="257028" name="Rectangle 3"/>
          <p:cNvSpPr>
            <a:spLocks noChangeArrowheads="1"/>
          </p:cNvSpPr>
          <p:nvPr/>
        </p:nvSpPr>
        <p:spPr bwMode="auto">
          <a:xfrm>
            <a:off x="0" y="6473825"/>
            <a:ext cx="523875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800">
                <a:solidFill>
                  <a:srgbClr val="FFFFFF"/>
                </a:solidFill>
                <a:latin typeface="Times New Roman" charset="0"/>
              </a:rPr>
              <a:t>125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0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3" name="Text Box 1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677863" y="4572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360" tIns="44280" rIns="90360" bIns="442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buSzPct val="100000"/>
              <a:defRPr/>
            </a:pPr>
            <a:r>
              <a:rPr lang="en-US" sz="54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Scenario</a:t>
            </a:r>
          </a:p>
        </p:txBody>
      </p:sp>
      <p:sp>
        <p:nvSpPr>
          <p:cNvPr id="259074" name="Text Box 2"/>
          <p:cNvSpPr txBox="1">
            <a:spLocks noChangeArrowheads="1"/>
          </p:cNvSpPr>
          <p:nvPr/>
        </p:nvSpPr>
        <p:spPr bwMode="auto">
          <a:xfrm>
            <a:off x="398463" y="1981200"/>
            <a:ext cx="4865687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360" tIns="44280" rIns="90360" bIns="44280"/>
          <a:lstStyle>
            <a:lvl1pPr marL="184150" indent="1588">
              <a:tabLst>
                <a:tab pos="754063" algn="l"/>
                <a:tab pos="1668463" algn="l"/>
                <a:tab pos="2582863" algn="l"/>
                <a:tab pos="3497263" algn="l"/>
                <a:tab pos="4411663" algn="l"/>
                <a:tab pos="5326063" algn="l"/>
                <a:tab pos="6240463" algn="l"/>
                <a:tab pos="7154863" algn="l"/>
                <a:tab pos="8069263" algn="l"/>
                <a:tab pos="8983663" algn="l"/>
                <a:tab pos="9898063" algn="l"/>
              </a:tabLst>
              <a:defRPr sz="36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754063" algn="l"/>
                <a:tab pos="1668463" algn="l"/>
                <a:tab pos="2582863" algn="l"/>
                <a:tab pos="3497263" algn="l"/>
                <a:tab pos="4411663" algn="l"/>
                <a:tab pos="5326063" algn="l"/>
                <a:tab pos="6240463" algn="l"/>
                <a:tab pos="7154863" algn="l"/>
                <a:tab pos="8069263" algn="l"/>
                <a:tab pos="8983663" algn="l"/>
                <a:tab pos="9898063" algn="l"/>
              </a:tabLst>
              <a:defRPr sz="32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2pPr>
            <a:lvl3pPr>
              <a:tabLst>
                <a:tab pos="754063" algn="l"/>
                <a:tab pos="1668463" algn="l"/>
                <a:tab pos="2582863" algn="l"/>
                <a:tab pos="3497263" algn="l"/>
                <a:tab pos="4411663" algn="l"/>
                <a:tab pos="5326063" algn="l"/>
                <a:tab pos="6240463" algn="l"/>
                <a:tab pos="7154863" algn="l"/>
                <a:tab pos="8069263" algn="l"/>
                <a:tab pos="8983663" algn="l"/>
                <a:tab pos="9898063" algn="l"/>
              </a:tabLst>
              <a:defRPr sz="28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3pPr>
            <a:lvl4pPr>
              <a:tabLst>
                <a:tab pos="754063" algn="l"/>
                <a:tab pos="1668463" algn="l"/>
                <a:tab pos="2582863" algn="l"/>
                <a:tab pos="3497263" algn="l"/>
                <a:tab pos="4411663" algn="l"/>
                <a:tab pos="5326063" algn="l"/>
                <a:tab pos="6240463" algn="l"/>
                <a:tab pos="7154863" algn="l"/>
                <a:tab pos="8069263" algn="l"/>
                <a:tab pos="8983663" algn="l"/>
                <a:tab pos="9898063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4pPr>
            <a:lvl5pPr>
              <a:tabLst>
                <a:tab pos="754063" algn="l"/>
                <a:tab pos="1668463" algn="l"/>
                <a:tab pos="2582863" algn="l"/>
                <a:tab pos="3497263" algn="l"/>
                <a:tab pos="4411663" algn="l"/>
                <a:tab pos="5326063" algn="l"/>
                <a:tab pos="6240463" algn="l"/>
                <a:tab pos="7154863" algn="l"/>
                <a:tab pos="8069263" algn="l"/>
                <a:tab pos="8983663" algn="l"/>
                <a:tab pos="9898063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5pPr>
            <a:lvl6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54063" algn="l"/>
                <a:tab pos="1668463" algn="l"/>
                <a:tab pos="2582863" algn="l"/>
                <a:tab pos="3497263" algn="l"/>
                <a:tab pos="4411663" algn="l"/>
                <a:tab pos="5326063" algn="l"/>
                <a:tab pos="6240463" algn="l"/>
                <a:tab pos="7154863" algn="l"/>
                <a:tab pos="8069263" algn="l"/>
                <a:tab pos="8983663" algn="l"/>
                <a:tab pos="9898063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6pPr>
            <a:lvl7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54063" algn="l"/>
                <a:tab pos="1668463" algn="l"/>
                <a:tab pos="2582863" algn="l"/>
                <a:tab pos="3497263" algn="l"/>
                <a:tab pos="4411663" algn="l"/>
                <a:tab pos="5326063" algn="l"/>
                <a:tab pos="6240463" algn="l"/>
                <a:tab pos="7154863" algn="l"/>
                <a:tab pos="8069263" algn="l"/>
                <a:tab pos="8983663" algn="l"/>
                <a:tab pos="9898063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7pPr>
            <a:lvl8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54063" algn="l"/>
                <a:tab pos="1668463" algn="l"/>
                <a:tab pos="2582863" algn="l"/>
                <a:tab pos="3497263" algn="l"/>
                <a:tab pos="4411663" algn="l"/>
                <a:tab pos="5326063" algn="l"/>
                <a:tab pos="6240463" algn="l"/>
                <a:tab pos="7154863" algn="l"/>
                <a:tab pos="8069263" algn="l"/>
                <a:tab pos="8983663" algn="l"/>
                <a:tab pos="9898063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8pPr>
            <a:lvl9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54063" algn="l"/>
                <a:tab pos="1668463" algn="l"/>
                <a:tab pos="2582863" algn="l"/>
                <a:tab pos="3497263" algn="l"/>
                <a:tab pos="4411663" algn="l"/>
                <a:tab pos="5326063" algn="l"/>
                <a:tab pos="6240463" algn="l"/>
                <a:tab pos="7154863" algn="l"/>
                <a:tab pos="8069263" algn="l"/>
                <a:tab pos="8983663" algn="l"/>
                <a:tab pos="9898063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ts val="800"/>
              </a:spcBef>
              <a:buSzPct val="100000"/>
              <a:defRPr/>
            </a:pPr>
            <a:r>
              <a:rPr lang="en-US" sz="3200" smtClean="0"/>
              <a:t>A 35 year old man is brought to your hospital after standing on a landmine</a:t>
            </a:r>
          </a:p>
          <a:p>
            <a:pPr eaLnBrk="1" hangingPunct="1">
              <a:spcBef>
                <a:spcPts val="800"/>
              </a:spcBef>
              <a:buSzPct val="100000"/>
              <a:defRPr/>
            </a:pPr>
            <a:endParaRPr lang="en-US" sz="3200" smtClean="0"/>
          </a:p>
        </p:txBody>
      </p:sp>
      <p:pic>
        <p:nvPicPr>
          <p:cNvPr id="259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0038" y="1981200"/>
            <a:ext cx="3636962" cy="286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259076" name="Rectangle 4"/>
          <p:cNvSpPr>
            <a:spLocks noChangeArrowheads="1"/>
          </p:cNvSpPr>
          <p:nvPr/>
        </p:nvSpPr>
        <p:spPr bwMode="auto">
          <a:xfrm>
            <a:off x="0" y="6473825"/>
            <a:ext cx="523875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800">
                <a:solidFill>
                  <a:srgbClr val="FFFFFF"/>
                </a:solidFill>
                <a:latin typeface="Times New Roman" charset="0"/>
              </a:rPr>
              <a:t>126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7" name="Text Box 1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677863" y="4572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360" tIns="44280" rIns="90360" bIns="442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buSzPct val="100000"/>
              <a:defRPr/>
            </a:pPr>
            <a:r>
              <a:rPr lang="en-US" sz="54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Scenario Questions</a:t>
            </a:r>
          </a:p>
        </p:txBody>
      </p:sp>
      <p:sp>
        <p:nvSpPr>
          <p:cNvPr id="261122" name="Text Box 2"/>
          <p:cNvSpPr txBox="1">
            <a:spLocks noChangeArrowheads="1"/>
          </p:cNvSpPr>
          <p:nvPr/>
        </p:nvSpPr>
        <p:spPr bwMode="auto">
          <a:xfrm>
            <a:off x="230188" y="1981200"/>
            <a:ext cx="4924425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360" tIns="44280" rIns="90360" bIns="44280"/>
          <a:lstStyle>
            <a:lvl1pPr marL="341313" indent="-341313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36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32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2pPr>
            <a:lvl3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8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3pPr>
            <a:lvl4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4pPr>
            <a:lvl5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5pPr>
            <a:lvl6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6pPr>
            <a:lvl7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7pPr>
            <a:lvl8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8pPr>
            <a:lvl9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ts val="800"/>
              </a:spcBef>
              <a:buClr>
                <a:srgbClr val="FFFFFF"/>
              </a:buClr>
              <a:buSzPct val="100000"/>
              <a:buFont typeface="Times New Roman" charset="0"/>
              <a:buChar char="•"/>
              <a:defRPr/>
            </a:pPr>
            <a:r>
              <a:rPr lang="en-US" sz="3200" smtClean="0"/>
              <a:t>What would you do first?</a:t>
            </a:r>
          </a:p>
          <a:p>
            <a:pPr eaLnBrk="1" hangingPunct="1">
              <a:spcBef>
                <a:spcPts val="800"/>
              </a:spcBef>
              <a:buClr>
                <a:srgbClr val="FFFFFF"/>
              </a:buClr>
              <a:buSzPct val="100000"/>
              <a:buFont typeface="Times New Roman" charset="0"/>
              <a:buNone/>
              <a:defRPr/>
            </a:pPr>
            <a:endParaRPr lang="en-US" sz="3200" smtClean="0"/>
          </a:p>
          <a:p>
            <a:pPr eaLnBrk="1" hangingPunct="1">
              <a:spcBef>
                <a:spcPts val="800"/>
              </a:spcBef>
              <a:buClr>
                <a:srgbClr val="FFFFFF"/>
              </a:buClr>
              <a:buSzPct val="100000"/>
              <a:buFont typeface="Times New Roman" charset="0"/>
              <a:buChar char="•"/>
              <a:defRPr/>
            </a:pPr>
            <a:r>
              <a:rPr lang="en-US" sz="3200" smtClean="0"/>
              <a:t>Outline your approach to limb examination.</a:t>
            </a:r>
          </a:p>
        </p:txBody>
      </p:sp>
      <p:pic>
        <p:nvPicPr>
          <p:cNvPr id="261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0038" y="1981200"/>
            <a:ext cx="3636962" cy="286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261124" name="Rectangle 4"/>
          <p:cNvSpPr>
            <a:spLocks noChangeArrowheads="1"/>
          </p:cNvSpPr>
          <p:nvPr/>
        </p:nvSpPr>
        <p:spPr bwMode="auto">
          <a:xfrm>
            <a:off x="0" y="6473825"/>
            <a:ext cx="523875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800">
                <a:solidFill>
                  <a:srgbClr val="FFFFFF"/>
                </a:solidFill>
                <a:latin typeface="Times New Roman" charset="0"/>
              </a:rPr>
              <a:t>127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1" name="Text Box 1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677863" y="4572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2160" tIns="46080" rIns="92160" bIns="460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buSzPct val="100000"/>
              <a:defRPr/>
            </a:pPr>
            <a:r>
              <a:rPr lang="en-GB" sz="54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Limb Trauma</a:t>
            </a:r>
            <a:br>
              <a:rPr lang="en-GB" sz="54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</a:br>
            <a:r>
              <a:rPr lang="en-GB" sz="40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Initial Assessment</a:t>
            </a:r>
          </a:p>
        </p:txBody>
      </p:sp>
      <p:sp>
        <p:nvSpPr>
          <p:cNvPr id="263170" name="Rectangle 2"/>
          <p:cNvSpPr>
            <a:spLocks noChangeArrowheads="1"/>
          </p:cNvSpPr>
          <p:nvPr/>
        </p:nvSpPr>
        <p:spPr bwMode="auto">
          <a:xfrm>
            <a:off x="0" y="6473825"/>
            <a:ext cx="523875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800">
                <a:solidFill>
                  <a:srgbClr val="FFFFFF"/>
                </a:solidFill>
                <a:latin typeface="Times New Roman" charset="0"/>
              </a:rPr>
              <a:t>128</a:t>
            </a:r>
          </a:p>
        </p:txBody>
      </p:sp>
      <p:sp>
        <p:nvSpPr>
          <p:cNvPr id="263171" name="Text Box 3"/>
          <p:cNvSpPr txBox="1">
            <a:spLocks noChangeArrowheads="1"/>
          </p:cNvSpPr>
          <p:nvPr/>
        </p:nvSpPr>
        <p:spPr bwMode="auto">
          <a:xfrm>
            <a:off x="677863" y="2178050"/>
            <a:ext cx="7780337" cy="3917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360" tIns="44280" rIns="90360" bIns="44280"/>
          <a:lstStyle>
            <a:lvl1pPr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36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32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2pPr>
            <a:lvl3pPr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28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3pPr>
            <a:lvl4pPr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4pPr>
            <a:lvl5pPr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5pPr>
            <a:lvl6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6pPr>
            <a:lvl7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7pPr>
            <a:lvl8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8pPr>
            <a:lvl9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ts val="900"/>
              </a:spcBef>
              <a:buSzPct val="100000"/>
              <a:defRPr/>
            </a:pPr>
            <a:r>
              <a:rPr lang="en-GB" b="1" dirty="0" smtClean="0"/>
              <a:t>Primary Survey</a:t>
            </a:r>
          </a:p>
          <a:p>
            <a:pPr marL="446088" indent="-446088" eaLnBrk="1" hangingPunct="1">
              <a:spcBef>
                <a:spcPts val="900"/>
              </a:spcBef>
              <a:buClr>
                <a:srgbClr val="FFFFFF"/>
              </a:buClr>
              <a:buSzPct val="100000"/>
              <a:buFont typeface="Times New Roman" charset="0"/>
              <a:buChar char="•"/>
              <a:defRPr/>
            </a:pPr>
            <a:r>
              <a:rPr lang="en-GB" dirty="0" smtClean="0"/>
              <a:t>Airway + Cervical spine control </a:t>
            </a:r>
          </a:p>
          <a:p>
            <a:pPr marL="446088" indent="-446088" eaLnBrk="1" hangingPunct="1">
              <a:spcBef>
                <a:spcPts val="900"/>
              </a:spcBef>
              <a:buClr>
                <a:srgbClr val="FFFFFF"/>
              </a:buClr>
              <a:buSzPct val="100000"/>
              <a:buFont typeface="Times New Roman" charset="0"/>
              <a:buChar char="•"/>
              <a:defRPr/>
            </a:pPr>
            <a:r>
              <a:rPr lang="en-GB" dirty="0" smtClean="0"/>
              <a:t>Breathing</a:t>
            </a:r>
          </a:p>
          <a:p>
            <a:pPr marL="446088" indent="-446088" eaLnBrk="1" hangingPunct="1">
              <a:spcBef>
                <a:spcPts val="900"/>
              </a:spcBef>
              <a:buClr>
                <a:srgbClr val="FFFFFF"/>
              </a:buClr>
              <a:buSzPct val="100000"/>
              <a:buFont typeface="Times New Roman" charset="0"/>
              <a:buChar char="•"/>
              <a:defRPr/>
            </a:pPr>
            <a:r>
              <a:rPr lang="en-GB" dirty="0" smtClean="0"/>
              <a:t>Circulation</a:t>
            </a:r>
          </a:p>
          <a:p>
            <a:pPr marL="446088" indent="-446088" eaLnBrk="1" hangingPunct="1">
              <a:spcBef>
                <a:spcPts val="900"/>
              </a:spcBef>
              <a:buClr>
                <a:srgbClr val="FFFFFF"/>
              </a:buClr>
              <a:buSzPct val="100000"/>
              <a:buFont typeface="Times New Roman" charset="0"/>
              <a:buChar char="•"/>
              <a:defRPr/>
            </a:pPr>
            <a:r>
              <a:rPr lang="en-GB" dirty="0" smtClean="0"/>
              <a:t>Disability</a:t>
            </a:r>
          </a:p>
          <a:p>
            <a:pPr marL="446088" indent="-446088" eaLnBrk="1" hangingPunct="1">
              <a:spcBef>
                <a:spcPts val="900"/>
              </a:spcBef>
              <a:buClr>
                <a:srgbClr val="FFFFFF"/>
              </a:buClr>
              <a:buSzPct val="100000"/>
              <a:buFont typeface="Times New Roman" charset="0"/>
              <a:buChar char="•"/>
              <a:defRPr/>
            </a:pPr>
            <a:r>
              <a:rPr lang="en-GB" dirty="0" smtClean="0"/>
              <a:t>Exposure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5" name="Text Box 1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677863" y="4572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2160" tIns="46080" rIns="92160" bIns="460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buSzPct val="100000"/>
              <a:defRPr/>
            </a:pPr>
            <a:r>
              <a:rPr lang="en-GB" sz="54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Limb Trauma</a:t>
            </a:r>
          </a:p>
        </p:txBody>
      </p:sp>
      <p:sp>
        <p:nvSpPr>
          <p:cNvPr id="265218" name="Text Box 2"/>
          <p:cNvSpPr txBox="1">
            <a:spLocks noChangeArrowheads="1"/>
          </p:cNvSpPr>
          <p:nvPr/>
        </p:nvSpPr>
        <p:spPr bwMode="auto">
          <a:xfrm>
            <a:off x="677863" y="2438400"/>
            <a:ext cx="8261350" cy="396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2160" tIns="46080" rIns="92160" bIns="46080"/>
          <a:lstStyle>
            <a:lvl1pPr marL="341313" indent="-341313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36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32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2pPr>
            <a:lvl3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8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3pPr>
            <a:lvl4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4pPr>
            <a:lvl5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5pPr>
            <a:lvl6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6pPr>
            <a:lvl7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7pPr>
            <a:lvl8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8pPr>
            <a:lvl9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ts val="900"/>
              </a:spcBef>
              <a:buClr>
                <a:srgbClr val="FFFFFF"/>
              </a:buClr>
              <a:buSzPct val="60000"/>
              <a:buFont typeface="Times New Roman" charset="0"/>
              <a:buChar char="•"/>
              <a:defRPr/>
            </a:pPr>
            <a:r>
              <a:rPr lang="en-GB" smtClean="0"/>
              <a:t>Peripheral haemorrhage is a preventable cause of early death</a:t>
            </a:r>
          </a:p>
          <a:p>
            <a:pPr eaLnBrk="1" hangingPunct="1">
              <a:spcBef>
                <a:spcPts val="900"/>
              </a:spcBef>
              <a:buClr>
                <a:srgbClr val="FFFFFF"/>
              </a:buClr>
              <a:buSzPct val="60000"/>
              <a:buFont typeface="Times New Roman" charset="0"/>
              <a:buChar char="•"/>
              <a:defRPr/>
            </a:pPr>
            <a:r>
              <a:rPr lang="en-GB" smtClean="0"/>
              <a:t>Infection of limb wounds is a cause of morbidity and mortality</a:t>
            </a:r>
          </a:p>
          <a:p>
            <a:pPr eaLnBrk="1" hangingPunct="1">
              <a:spcBef>
                <a:spcPts val="900"/>
              </a:spcBef>
              <a:buClr>
                <a:srgbClr val="FFFFFF"/>
              </a:buClr>
              <a:buSzPct val="60000"/>
              <a:buFont typeface="Times New Roman" charset="0"/>
              <a:buChar char="•"/>
              <a:defRPr/>
            </a:pPr>
            <a:r>
              <a:rPr lang="en-GB" smtClean="0"/>
              <a:t>Early treatment reduces late disability</a:t>
            </a:r>
          </a:p>
          <a:p>
            <a:pPr eaLnBrk="1" hangingPunct="1">
              <a:spcBef>
                <a:spcPts val="900"/>
              </a:spcBef>
              <a:buClr>
                <a:srgbClr val="FFFFFF"/>
              </a:buClr>
              <a:buSzPct val="60000"/>
              <a:buFont typeface="Times New Roman" charset="0"/>
              <a:buNone/>
              <a:defRPr/>
            </a:pPr>
            <a:endParaRPr lang="en-GB" smtClean="0"/>
          </a:p>
        </p:txBody>
      </p:sp>
      <p:sp>
        <p:nvSpPr>
          <p:cNvPr id="265219" name="Rectangle 3"/>
          <p:cNvSpPr>
            <a:spLocks noChangeArrowheads="1"/>
          </p:cNvSpPr>
          <p:nvPr/>
        </p:nvSpPr>
        <p:spPr bwMode="auto">
          <a:xfrm>
            <a:off x="0" y="6473825"/>
            <a:ext cx="523875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800">
                <a:solidFill>
                  <a:srgbClr val="FFFFFF"/>
                </a:solidFill>
                <a:latin typeface="Times New Roman" charset="0"/>
              </a:rPr>
              <a:t>129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16165D"/>
            </a:gs>
            <a:gs pos="100000">
              <a:srgbClr val="00520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ext Box 1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677863" y="10287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360" tIns="44280" rIns="90360" bIns="442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buSzPct val="100000"/>
              <a:defRPr/>
            </a:pPr>
            <a:r>
              <a:rPr lang="en-GB" sz="66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Primary Survey</a:t>
            </a:r>
          </a:p>
        </p:txBody>
      </p:sp>
      <p:sp>
        <p:nvSpPr>
          <p:cNvPr id="15362" name="Text Box 2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685800" y="2914650"/>
            <a:ext cx="7772400" cy="348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360" tIns="44280" rIns="90360" bIns="44280"/>
          <a:lstStyle>
            <a:lvl1pPr marL="342900" indent="-341313"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ts val="900"/>
              </a:spcBef>
              <a:buSzPct val="100000"/>
              <a:defRPr/>
            </a:pPr>
            <a:r>
              <a:rPr lang="en-US" altLang="en-US" sz="3600">
                <a:solidFill>
                  <a:srgbClr val="FFFF00"/>
                </a:solidFill>
                <a:cs typeface="+mn-cs"/>
              </a:rPr>
              <a:t>At the end you will</a:t>
            </a:r>
          </a:p>
          <a:p>
            <a:pPr marL="341313" indent="-339725" eaLnBrk="1" hangingPunct="1">
              <a:spcBef>
                <a:spcPts val="900"/>
              </a:spcBef>
              <a:buClr>
                <a:srgbClr val="FFFFFF"/>
              </a:buClr>
              <a:buSzPct val="100000"/>
              <a:buFont typeface="Times New Roman" panose="02020603050405020304" pitchFamily="18" charset="0"/>
              <a:buChar char="•"/>
              <a:defRPr/>
            </a:pPr>
            <a:r>
              <a:rPr lang="en-US" altLang="en-US" sz="3600">
                <a:cs typeface="+mn-cs"/>
              </a:rPr>
              <a:t>understand the elements of the Primary Survey</a:t>
            </a:r>
          </a:p>
          <a:p>
            <a:pPr marL="341313" indent="-339725" eaLnBrk="1" hangingPunct="1">
              <a:spcBef>
                <a:spcPts val="900"/>
              </a:spcBef>
              <a:buClr>
                <a:srgbClr val="FFFFFF"/>
              </a:buClr>
              <a:buSzPct val="100000"/>
              <a:buFont typeface="Times New Roman" panose="02020603050405020304" pitchFamily="18" charset="0"/>
              <a:buChar char="•"/>
              <a:defRPr/>
            </a:pPr>
            <a:r>
              <a:rPr lang="en-US" altLang="en-US" sz="3600">
                <a:cs typeface="+mn-cs"/>
              </a:rPr>
              <a:t>know when to perform the Primary Survey</a:t>
            </a:r>
          </a:p>
        </p:txBody>
      </p:sp>
      <p:sp>
        <p:nvSpPr>
          <p:cNvPr id="27652" name="Rectangle 3"/>
          <p:cNvSpPr>
            <a:spLocks noChangeArrowheads="1"/>
          </p:cNvSpPr>
          <p:nvPr/>
        </p:nvSpPr>
        <p:spPr bwMode="auto">
          <a:xfrm>
            <a:off x="0" y="6473825"/>
            <a:ext cx="409575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800">
                <a:solidFill>
                  <a:srgbClr val="FFFFFF"/>
                </a:solidFill>
                <a:latin typeface="Times New Roman" charset="0"/>
              </a:rPr>
              <a:t>13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69" name="Text Box 1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677863" y="4572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2160" tIns="46080" rIns="92160" bIns="460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buSzPct val="100000"/>
              <a:defRPr/>
            </a:pPr>
            <a:r>
              <a:rPr lang="en-GB" sz="54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Limb Trauma</a:t>
            </a:r>
            <a:br>
              <a:rPr lang="en-GB" sz="54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</a:br>
            <a:r>
              <a:rPr lang="en-GB" sz="40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Assessment</a:t>
            </a:r>
          </a:p>
        </p:txBody>
      </p:sp>
      <p:sp>
        <p:nvSpPr>
          <p:cNvPr id="267266" name="Text Box 2"/>
          <p:cNvSpPr txBox="1">
            <a:spLocks noChangeArrowheads="1"/>
          </p:cNvSpPr>
          <p:nvPr/>
        </p:nvSpPr>
        <p:spPr bwMode="auto">
          <a:xfrm>
            <a:off x="677863" y="2209800"/>
            <a:ext cx="7780337" cy="3886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2160" tIns="46080" rIns="92160" bIns="46080"/>
          <a:lstStyle>
            <a:lvl1pPr marL="341313" indent="-341313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36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1363" indent="-284163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32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2pPr>
            <a:lvl3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8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3pPr>
            <a:lvl4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4pPr>
            <a:lvl5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5pPr>
            <a:lvl6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6pPr>
            <a:lvl7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7pPr>
            <a:lvl8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8pPr>
            <a:lvl9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ts val="800"/>
              </a:spcBef>
              <a:buClr>
                <a:srgbClr val="FFFFFF"/>
              </a:buClr>
              <a:buSzPct val="60000"/>
              <a:buFont typeface="Times New Roman" charset="0"/>
              <a:buChar char="•"/>
              <a:defRPr/>
            </a:pPr>
            <a:r>
              <a:rPr lang="en-GB" sz="3200" smtClean="0"/>
              <a:t>ABC</a:t>
            </a:r>
          </a:p>
          <a:p>
            <a:pPr eaLnBrk="1" hangingPunct="1">
              <a:spcBef>
                <a:spcPts val="800"/>
              </a:spcBef>
              <a:buClr>
                <a:srgbClr val="FFFFFF"/>
              </a:buClr>
              <a:buSzPct val="60000"/>
              <a:buFont typeface="Times New Roman" charset="0"/>
              <a:buChar char="•"/>
              <a:defRPr/>
            </a:pPr>
            <a:r>
              <a:rPr lang="en-GB" sz="3200" smtClean="0"/>
              <a:t>Look: </a:t>
            </a:r>
          </a:p>
          <a:p>
            <a:pPr lvl="1" eaLnBrk="1" hangingPunct="1">
              <a:spcBef>
                <a:spcPts val="700"/>
              </a:spcBef>
              <a:buClr>
                <a:srgbClr val="FFFFFF"/>
              </a:buClr>
              <a:buSzPct val="60000"/>
              <a:buFont typeface="Times New Roman" charset="0"/>
              <a:buChar char="•"/>
              <a:defRPr/>
            </a:pPr>
            <a:r>
              <a:rPr lang="en-GB" sz="2800" smtClean="0"/>
              <a:t>colour, deformity, wounds, swelling</a:t>
            </a:r>
          </a:p>
          <a:p>
            <a:pPr eaLnBrk="1" hangingPunct="1">
              <a:spcBef>
                <a:spcPts val="800"/>
              </a:spcBef>
              <a:buClr>
                <a:srgbClr val="FFFFFF"/>
              </a:buClr>
              <a:buSzPct val="60000"/>
              <a:buFont typeface="Times New Roman" charset="0"/>
              <a:buChar char="•"/>
              <a:defRPr/>
            </a:pPr>
            <a:r>
              <a:rPr lang="en-GB" sz="3200" smtClean="0"/>
              <a:t>Feel: </a:t>
            </a:r>
          </a:p>
          <a:p>
            <a:pPr lvl="1" eaLnBrk="1" hangingPunct="1">
              <a:spcBef>
                <a:spcPts val="700"/>
              </a:spcBef>
              <a:buClr>
                <a:srgbClr val="FFFFFF"/>
              </a:buClr>
              <a:buSzPct val="60000"/>
              <a:buFont typeface="Times New Roman" charset="0"/>
              <a:buChar char="•"/>
              <a:defRPr/>
            </a:pPr>
            <a:r>
              <a:rPr lang="en-GB" sz="2800" smtClean="0"/>
              <a:t>tenderness, crepitus, temperature, movement, distal pulses, sensation</a:t>
            </a:r>
          </a:p>
          <a:p>
            <a:pPr eaLnBrk="1" hangingPunct="1">
              <a:spcBef>
                <a:spcPts val="800"/>
              </a:spcBef>
              <a:buClr>
                <a:srgbClr val="FFFFFF"/>
              </a:buClr>
              <a:buSzPct val="60000"/>
              <a:buFont typeface="Times New Roman" charset="0"/>
              <a:buChar char="•"/>
              <a:defRPr/>
            </a:pPr>
            <a:r>
              <a:rPr lang="en-GB" sz="3200" smtClean="0"/>
              <a:t>Move: </a:t>
            </a:r>
          </a:p>
          <a:p>
            <a:pPr lvl="1" eaLnBrk="1" hangingPunct="1">
              <a:spcBef>
                <a:spcPts val="700"/>
              </a:spcBef>
              <a:buClr>
                <a:srgbClr val="FFFFFF"/>
              </a:buClr>
              <a:buSzPct val="60000"/>
              <a:buFont typeface="Times New Roman" charset="0"/>
              <a:buChar char="•"/>
              <a:defRPr/>
            </a:pPr>
            <a:r>
              <a:rPr lang="en-GB" sz="2800" smtClean="0"/>
              <a:t>active and passive</a:t>
            </a:r>
          </a:p>
          <a:p>
            <a:pPr eaLnBrk="1" hangingPunct="1">
              <a:spcBef>
                <a:spcPts val="700"/>
              </a:spcBef>
              <a:buClr>
                <a:srgbClr val="FFFFFF"/>
              </a:buClr>
              <a:buSzPct val="60000"/>
              <a:buFont typeface="Symbol" charset="0"/>
              <a:buNone/>
              <a:defRPr/>
            </a:pPr>
            <a:endParaRPr lang="en-GB" sz="2800" smtClean="0"/>
          </a:p>
        </p:txBody>
      </p:sp>
      <p:sp>
        <p:nvSpPr>
          <p:cNvPr id="267267" name="Rectangle 3"/>
          <p:cNvSpPr>
            <a:spLocks noChangeArrowheads="1"/>
          </p:cNvSpPr>
          <p:nvPr/>
        </p:nvSpPr>
        <p:spPr bwMode="auto">
          <a:xfrm>
            <a:off x="0" y="6473825"/>
            <a:ext cx="523875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800">
                <a:solidFill>
                  <a:srgbClr val="FFFFFF"/>
                </a:solidFill>
                <a:latin typeface="Times New Roman" charset="0"/>
              </a:rPr>
              <a:t>130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3" name="Text Box 1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677863" y="4572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2160" tIns="46080" rIns="92160" bIns="460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buSzPct val="100000"/>
              <a:defRPr/>
            </a:pPr>
            <a:r>
              <a:rPr lang="en-GB" sz="54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Limb Trauma</a:t>
            </a:r>
            <a:br>
              <a:rPr lang="en-GB" sz="54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</a:br>
            <a:r>
              <a:rPr lang="en-GB" sz="40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Management</a:t>
            </a:r>
          </a:p>
        </p:txBody>
      </p:sp>
      <p:sp>
        <p:nvSpPr>
          <p:cNvPr id="269314" name="Text Box 2"/>
          <p:cNvSpPr txBox="1">
            <a:spLocks noChangeArrowheads="1"/>
          </p:cNvSpPr>
          <p:nvPr/>
        </p:nvSpPr>
        <p:spPr bwMode="auto">
          <a:xfrm>
            <a:off x="677863" y="2286000"/>
            <a:ext cx="7780337" cy="381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2160" tIns="46080" rIns="92160" bIns="46080"/>
          <a:lstStyle>
            <a:lvl1pPr marL="341313" indent="-341313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36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32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2pPr>
            <a:lvl3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8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3pPr>
            <a:lvl4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4pPr>
            <a:lvl5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5pPr>
            <a:lvl6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6pPr>
            <a:lvl7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7pPr>
            <a:lvl8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8pPr>
            <a:lvl9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ts val="900"/>
              </a:spcBef>
              <a:buClr>
                <a:srgbClr val="FFFFFF"/>
              </a:buClr>
              <a:buSzPct val="60000"/>
              <a:buFont typeface="Times New Roman" charset="0"/>
              <a:buChar char="•"/>
              <a:defRPr/>
            </a:pPr>
            <a:r>
              <a:rPr lang="en-GB" smtClean="0"/>
              <a:t>ABC</a:t>
            </a:r>
          </a:p>
          <a:p>
            <a:pPr eaLnBrk="1" hangingPunct="1">
              <a:lnSpc>
                <a:spcPct val="90000"/>
              </a:lnSpc>
              <a:spcBef>
                <a:spcPts val="900"/>
              </a:spcBef>
              <a:buClr>
                <a:srgbClr val="FFFFFF"/>
              </a:buClr>
              <a:buSzPct val="60000"/>
              <a:buFont typeface="Times New Roman" charset="0"/>
              <a:buChar char="•"/>
              <a:defRPr/>
            </a:pPr>
            <a:r>
              <a:rPr lang="en-GB" smtClean="0"/>
              <a:t>Control haemorrhage </a:t>
            </a:r>
          </a:p>
          <a:p>
            <a:pPr eaLnBrk="1" hangingPunct="1">
              <a:lnSpc>
                <a:spcPct val="90000"/>
              </a:lnSpc>
              <a:spcBef>
                <a:spcPts val="900"/>
              </a:spcBef>
              <a:buClr>
                <a:srgbClr val="FFFFFF"/>
              </a:buClr>
              <a:buSzPct val="60000"/>
              <a:buFont typeface="Times New Roman" charset="0"/>
              <a:buChar char="•"/>
              <a:defRPr/>
            </a:pPr>
            <a:r>
              <a:rPr lang="en-GB" smtClean="0"/>
              <a:t>Maintain peripheral perfusion</a:t>
            </a:r>
          </a:p>
          <a:p>
            <a:pPr eaLnBrk="1" hangingPunct="1">
              <a:lnSpc>
                <a:spcPct val="90000"/>
              </a:lnSpc>
              <a:spcBef>
                <a:spcPts val="900"/>
              </a:spcBef>
              <a:buClr>
                <a:srgbClr val="FFFFFF"/>
              </a:buClr>
              <a:buSzPct val="60000"/>
              <a:buFont typeface="Times New Roman" charset="0"/>
              <a:buChar char="•"/>
              <a:defRPr/>
            </a:pPr>
            <a:r>
              <a:rPr lang="en-GB" smtClean="0"/>
              <a:t>Prevent skin necrosis and infection</a:t>
            </a:r>
          </a:p>
          <a:p>
            <a:pPr eaLnBrk="1" hangingPunct="1">
              <a:lnSpc>
                <a:spcPct val="90000"/>
              </a:lnSpc>
              <a:spcBef>
                <a:spcPts val="900"/>
              </a:spcBef>
              <a:buClr>
                <a:srgbClr val="FFFFFF"/>
              </a:buClr>
              <a:buSzPct val="60000"/>
              <a:buFont typeface="Times New Roman" charset="0"/>
              <a:buChar char="•"/>
              <a:defRPr/>
            </a:pPr>
            <a:r>
              <a:rPr lang="en-GB" smtClean="0"/>
              <a:t>Prevent damage to peripheral nerves</a:t>
            </a:r>
          </a:p>
        </p:txBody>
      </p:sp>
      <p:sp>
        <p:nvSpPr>
          <p:cNvPr id="269315" name="Rectangle 3"/>
          <p:cNvSpPr>
            <a:spLocks noChangeArrowheads="1"/>
          </p:cNvSpPr>
          <p:nvPr/>
        </p:nvSpPr>
        <p:spPr bwMode="auto">
          <a:xfrm>
            <a:off x="0" y="6488113"/>
            <a:ext cx="523875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800">
                <a:solidFill>
                  <a:srgbClr val="FFFFFF"/>
                </a:solidFill>
                <a:latin typeface="Times New Roman" charset="0"/>
              </a:rPr>
              <a:t>131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7" name="Text Box 1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677863" y="4572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2160" tIns="46080" rIns="92160" bIns="460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buSzPct val="100000"/>
              <a:defRPr/>
            </a:pPr>
            <a:r>
              <a:rPr lang="en-GB" sz="54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Limb Trauma</a:t>
            </a:r>
            <a:br>
              <a:rPr lang="en-GB" sz="54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</a:br>
            <a:r>
              <a:rPr lang="en-GB" sz="40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Control of haemorrhage</a:t>
            </a:r>
          </a:p>
        </p:txBody>
      </p:sp>
      <p:sp>
        <p:nvSpPr>
          <p:cNvPr id="271362" name="Text Box 2"/>
          <p:cNvSpPr txBox="1">
            <a:spLocks noChangeArrowheads="1"/>
          </p:cNvSpPr>
          <p:nvPr/>
        </p:nvSpPr>
        <p:spPr bwMode="auto">
          <a:xfrm>
            <a:off x="677863" y="2247900"/>
            <a:ext cx="7780337" cy="3848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2160" tIns="46080" rIns="92160" bIns="46080"/>
          <a:lstStyle>
            <a:lvl1pPr marL="341313" indent="-341313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36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1363" indent="-284163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32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2pPr>
            <a:lvl3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8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3pPr>
            <a:lvl4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4pPr>
            <a:lvl5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5pPr>
            <a:lvl6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6pPr>
            <a:lvl7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7pPr>
            <a:lvl8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8pPr>
            <a:lvl9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ts val="900"/>
              </a:spcBef>
              <a:buClr>
                <a:srgbClr val="FFFFFF"/>
              </a:buClr>
              <a:buSzPct val="60000"/>
              <a:buFont typeface="Times New Roman" charset="0"/>
              <a:buChar char="•"/>
              <a:defRPr/>
            </a:pPr>
            <a:r>
              <a:rPr lang="en-GB" smtClean="0"/>
              <a:t>Direct pressure preferable</a:t>
            </a:r>
          </a:p>
          <a:p>
            <a:pPr eaLnBrk="1" hangingPunct="1">
              <a:spcBef>
                <a:spcPts val="900"/>
              </a:spcBef>
              <a:buClr>
                <a:srgbClr val="FFFFFF"/>
              </a:buClr>
              <a:buSzPct val="60000"/>
              <a:buFont typeface="Times New Roman" charset="0"/>
              <a:buChar char="•"/>
              <a:defRPr/>
            </a:pPr>
            <a:r>
              <a:rPr lang="en-GB" smtClean="0"/>
              <a:t>Traction and immobilisation will reduce bleeding</a:t>
            </a:r>
          </a:p>
          <a:p>
            <a:pPr eaLnBrk="1" hangingPunct="1">
              <a:spcBef>
                <a:spcPts val="900"/>
              </a:spcBef>
              <a:buClr>
                <a:srgbClr val="FFFFFF"/>
              </a:buClr>
              <a:buSzPct val="60000"/>
              <a:buFont typeface="Times New Roman" charset="0"/>
              <a:buChar char="•"/>
              <a:defRPr/>
            </a:pPr>
            <a:r>
              <a:rPr lang="en-GB" smtClean="0"/>
              <a:t>Tourniquet </a:t>
            </a:r>
          </a:p>
          <a:p>
            <a:pPr lvl="1" eaLnBrk="1" hangingPunct="1">
              <a:spcBef>
                <a:spcPts val="800"/>
              </a:spcBef>
              <a:buClr>
                <a:srgbClr val="FFFFFF"/>
              </a:buClr>
              <a:buSzPct val="60000"/>
              <a:buFont typeface="Times New Roman" charset="0"/>
              <a:buChar char="•"/>
              <a:defRPr/>
            </a:pPr>
            <a:r>
              <a:rPr lang="en-GB" smtClean="0"/>
              <a:t>only if all else fails</a:t>
            </a:r>
            <a:r>
              <a:rPr lang="en-GB" i="1" smtClean="0"/>
              <a:t> </a:t>
            </a:r>
          </a:p>
          <a:p>
            <a:pPr lvl="1" eaLnBrk="1" hangingPunct="1">
              <a:spcBef>
                <a:spcPts val="800"/>
              </a:spcBef>
              <a:buClr>
                <a:srgbClr val="FFFFFF"/>
              </a:buClr>
              <a:buSzPct val="60000"/>
              <a:buFont typeface="Times New Roman" charset="0"/>
              <a:buChar char="•"/>
              <a:defRPr/>
            </a:pPr>
            <a:r>
              <a:rPr lang="en-GB" smtClean="0"/>
              <a:t>release as soon as possible</a:t>
            </a:r>
          </a:p>
          <a:p>
            <a:pPr eaLnBrk="1" hangingPunct="1">
              <a:spcBef>
                <a:spcPts val="900"/>
              </a:spcBef>
              <a:buClr>
                <a:srgbClr val="FFFFFF"/>
              </a:buClr>
              <a:buSzPct val="60000"/>
              <a:buFont typeface="Symbol" charset="0"/>
              <a:buNone/>
              <a:defRPr/>
            </a:pPr>
            <a:endParaRPr lang="en-GB" smtClean="0"/>
          </a:p>
        </p:txBody>
      </p:sp>
      <p:sp>
        <p:nvSpPr>
          <p:cNvPr id="271363" name="Rectangle 3"/>
          <p:cNvSpPr>
            <a:spLocks noChangeArrowheads="1"/>
          </p:cNvSpPr>
          <p:nvPr/>
        </p:nvSpPr>
        <p:spPr bwMode="auto">
          <a:xfrm>
            <a:off x="-12700" y="6473825"/>
            <a:ext cx="523875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800">
                <a:solidFill>
                  <a:srgbClr val="FFFFFF"/>
                </a:solidFill>
                <a:latin typeface="Times New Roman" charset="0"/>
              </a:rPr>
              <a:t>132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1" name="Text Box 1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677863" y="4572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2160" tIns="46080" rIns="92160" bIns="460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buSzPct val="100000"/>
              <a:defRPr/>
            </a:pPr>
            <a:r>
              <a:rPr lang="en-GB" sz="54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Limb Trauma</a:t>
            </a:r>
            <a:r>
              <a:rPr lang="en-GB" sz="40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/>
            </a:r>
            <a:br>
              <a:rPr lang="en-GB" sz="40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</a:br>
            <a:r>
              <a:rPr lang="en-GB" sz="40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Management</a:t>
            </a:r>
          </a:p>
        </p:txBody>
      </p:sp>
      <p:sp>
        <p:nvSpPr>
          <p:cNvPr id="273410" name="Text Box 2"/>
          <p:cNvSpPr txBox="1">
            <a:spLocks noChangeArrowheads="1"/>
          </p:cNvSpPr>
          <p:nvPr/>
        </p:nvSpPr>
        <p:spPr bwMode="auto">
          <a:xfrm>
            <a:off x="677863" y="2209800"/>
            <a:ext cx="7772400" cy="419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2160" tIns="46080" rIns="92160" bIns="46080"/>
          <a:lstStyle>
            <a:lvl1pPr marL="341313" indent="-341313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36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32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2pPr>
            <a:lvl3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8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3pPr>
            <a:lvl4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4pPr>
            <a:lvl5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5pPr>
            <a:lvl6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6pPr>
            <a:lvl7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7pPr>
            <a:lvl8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8pPr>
            <a:lvl9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ts val="900"/>
              </a:spcBef>
              <a:buClr>
                <a:srgbClr val="FFFFFF"/>
              </a:buClr>
              <a:buSzPct val="60000"/>
              <a:buFont typeface="Times New Roman" charset="0"/>
              <a:buChar char="•"/>
              <a:defRPr/>
            </a:pPr>
            <a:r>
              <a:rPr lang="en-GB" smtClean="0"/>
              <a:t>Analgesia</a:t>
            </a:r>
          </a:p>
          <a:p>
            <a:pPr eaLnBrk="1" hangingPunct="1">
              <a:spcBef>
                <a:spcPts val="900"/>
              </a:spcBef>
              <a:buClr>
                <a:srgbClr val="FFFFFF"/>
              </a:buClr>
              <a:buSzPct val="60000"/>
              <a:buFont typeface="Times New Roman" charset="0"/>
              <a:buChar char="•"/>
              <a:defRPr/>
            </a:pPr>
            <a:r>
              <a:rPr lang="en-GB" smtClean="0"/>
              <a:t>Sterile wound dressing</a:t>
            </a:r>
          </a:p>
          <a:p>
            <a:pPr eaLnBrk="1" hangingPunct="1">
              <a:spcBef>
                <a:spcPts val="900"/>
              </a:spcBef>
              <a:buClr>
                <a:srgbClr val="FFFFFF"/>
              </a:buClr>
              <a:buSzPct val="60000"/>
              <a:buFont typeface="Times New Roman" charset="0"/>
              <a:buChar char="•"/>
              <a:defRPr/>
            </a:pPr>
            <a:r>
              <a:rPr lang="en-GB" smtClean="0"/>
              <a:t>Align fractures</a:t>
            </a:r>
          </a:p>
          <a:p>
            <a:pPr eaLnBrk="1" hangingPunct="1">
              <a:spcBef>
                <a:spcPts val="900"/>
              </a:spcBef>
              <a:buClr>
                <a:srgbClr val="FFFFFF"/>
              </a:buClr>
              <a:buSzPct val="60000"/>
              <a:buFont typeface="Times New Roman" charset="0"/>
              <a:buChar char="•"/>
              <a:defRPr/>
            </a:pPr>
            <a:r>
              <a:rPr lang="en-GB" smtClean="0"/>
              <a:t>Splint and immobilise </a:t>
            </a:r>
          </a:p>
          <a:p>
            <a:pPr eaLnBrk="1" hangingPunct="1">
              <a:spcBef>
                <a:spcPts val="900"/>
              </a:spcBef>
              <a:buClr>
                <a:srgbClr val="FFFFFF"/>
              </a:buClr>
              <a:buSzPct val="60000"/>
              <a:buFont typeface="Times New Roman" charset="0"/>
              <a:buChar char="•"/>
              <a:defRPr/>
            </a:pPr>
            <a:r>
              <a:rPr lang="en-GB" smtClean="0"/>
              <a:t>Traction if appropriate</a:t>
            </a:r>
          </a:p>
          <a:p>
            <a:pPr eaLnBrk="1" hangingPunct="1">
              <a:spcBef>
                <a:spcPts val="900"/>
              </a:spcBef>
              <a:buClr>
                <a:srgbClr val="FFFFFF"/>
              </a:buClr>
              <a:buSzPct val="60000"/>
              <a:buFont typeface="Symbol" charset="0"/>
              <a:buNone/>
              <a:defRPr/>
            </a:pPr>
            <a:endParaRPr lang="en-GB" smtClean="0"/>
          </a:p>
        </p:txBody>
      </p:sp>
      <p:sp>
        <p:nvSpPr>
          <p:cNvPr id="273411" name="Rectangle 3"/>
          <p:cNvSpPr>
            <a:spLocks noChangeArrowheads="1"/>
          </p:cNvSpPr>
          <p:nvPr/>
        </p:nvSpPr>
        <p:spPr bwMode="auto">
          <a:xfrm>
            <a:off x="0" y="6473825"/>
            <a:ext cx="523875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800">
                <a:solidFill>
                  <a:srgbClr val="FFFFFF"/>
                </a:solidFill>
                <a:latin typeface="Times New Roman" charset="0"/>
              </a:rPr>
              <a:t>133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5" name="Text Box 1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677863" y="4572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2160" tIns="46080" rIns="92160" bIns="460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buSzPct val="100000"/>
              <a:defRPr/>
            </a:pPr>
            <a:r>
              <a:rPr lang="en-GB" sz="54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Limb Trauma</a:t>
            </a:r>
            <a:br>
              <a:rPr lang="en-GB" sz="54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</a:br>
            <a:r>
              <a:rPr lang="en-GB" sz="40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Compartment syndrome</a:t>
            </a:r>
          </a:p>
        </p:txBody>
      </p:sp>
      <p:sp>
        <p:nvSpPr>
          <p:cNvPr id="275458" name="Text Box 2"/>
          <p:cNvSpPr txBox="1">
            <a:spLocks noChangeArrowheads="1"/>
          </p:cNvSpPr>
          <p:nvPr/>
        </p:nvSpPr>
        <p:spPr bwMode="auto">
          <a:xfrm>
            <a:off x="677863" y="2451100"/>
            <a:ext cx="7780337" cy="3352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2160" tIns="46080" rIns="92160" bIns="46080"/>
          <a:lstStyle>
            <a:lvl1pPr marL="341313" indent="-341313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36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32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2pPr>
            <a:lvl3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8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3pPr>
            <a:lvl4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4pPr>
            <a:lvl5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5pPr>
            <a:lvl6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6pPr>
            <a:lvl7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7pPr>
            <a:lvl8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8pPr>
            <a:lvl9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ts val="900"/>
              </a:spcBef>
              <a:buClr>
                <a:srgbClr val="FFFFFF"/>
              </a:buClr>
              <a:buSzPct val="60000"/>
              <a:buFont typeface="Times New Roman" charset="0"/>
              <a:buChar char="•"/>
              <a:defRPr/>
            </a:pPr>
            <a:r>
              <a:rPr lang="en-GB" smtClean="0"/>
              <a:t>Due to </a:t>
            </a:r>
            <a:r>
              <a:rPr lang="en-GB" smtClean="0">
                <a:cs typeface="Arial" charset="0"/>
              </a:rPr>
              <a:t>↑</a:t>
            </a:r>
            <a:r>
              <a:rPr lang="en-GB" smtClean="0"/>
              <a:t> pressure in fascial compartments</a:t>
            </a:r>
          </a:p>
          <a:p>
            <a:pPr eaLnBrk="1" hangingPunct="1">
              <a:lnSpc>
                <a:spcPct val="90000"/>
              </a:lnSpc>
              <a:spcBef>
                <a:spcPts val="900"/>
              </a:spcBef>
              <a:buClr>
                <a:srgbClr val="FFFFFF"/>
              </a:buClr>
              <a:buSzPct val="60000"/>
              <a:buFont typeface="Times New Roman" charset="0"/>
              <a:buChar char="•"/>
              <a:defRPr/>
            </a:pPr>
            <a:r>
              <a:rPr lang="en-GB" smtClean="0"/>
              <a:t>Causes compression of vessels and nerves</a:t>
            </a:r>
          </a:p>
          <a:p>
            <a:pPr eaLnBrk="1" hangingPunct="1">
              <a:lnSpc>
                <a:spcPct val="90000"/>
              </a:lnSpc>
              <a:spcBef>
                <a:spcPts val="900"/>
              </a:spcBef>
              <a:buClr>
                <a:srgbClr val="FFFFFF"/>
              </a:buClr>
              <a:buSzPct val="60000"/>
              <a:buFont typeface="Times New Roman" charset="0"/>
              <a:buChar char="•"/>
              <a:defRPr/>
            </a:pPr>
            <a:r>
              <a:rPr lang="en-GB" smtClean="0"/>
              <a:t>May result in peripheral nerve damage and muscle necrosis</a:t>
            </a:r>
          </a:p>
        </p:txBody>
      </p:sp>
      <p:sp>
        <p:nvSpPr>
          <p:cNvPr id="275459" name="Rectangle 3"/>
          <p:cNvSpPr>
            <a:spLocks noChangeArrowheads="1"/>
          </p:cNvSpPr>
          <p:nvPr/>
        </p:nvSpPr>
        <p:spPr bwMode="auto">
          <a:xfrm>
            <a:off x="0" y="6486525"/>
            <a:ext cx="523875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800">
                <a:solidFill>
                  <a:srgbClr val="FFFFFF"/>
                </a:solidFill>
                <a:latin typeface="Times New Roman" charset="0"/>
              </a:rPr>
              <a:t>134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89" name="Text Box 1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677863" y="4572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2160" tIns="46080" rIns="92160" bIns="460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buSzPct val="100000"/>
              <a:defRPr/>
            </a:pPr>
            <a:r>
              <a:rPr lang="en-GB" sz="54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Limb Trauma</a:t>
            </a:r>
            <a:br>
              <a:rPr lang="en-GB" sz="54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</a:br>
            <a:r>
              <a:rPr lang="en-GB" sz="40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Compartment syndrome</a:t>
            </a:r>
          </a:p>
        </p:txBody>
      </p:sp>
      <p:sp>
        <p:nvSpPr>
          <p:cNvPr id="277506" name="Text Box 2"/>
          <p:cNvSpPr txBox="1">
            <a:spLocks noChangeArrowheads="1"/>
          </p:cNvSpPr>
          <p:nvPr/>
        </p:nvSpPr>
        <p:spPr bwMode="auto">
          <a:xfrm>
            <a:off x="669925" y="2408238"/>
            <a:ext cx="8342313" cy="396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2160" tIns="46080" rIns="92160" bIns="46080"/>
          <a:lstStyle>
            <a:lvl1pPr marL="341313" indent="-341313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36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32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2pPr>
            <a:lvl3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8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3pPr>
            <a:lvl4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4pPr>
            <a:lvl5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5pPr>
            <a:lvl6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6pPr>
            <a:lvl7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7pPr>
            <a:lvl8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8pPr>
            <a:lvl9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ts val="900"/>
              </a:spcBef>
              <a:buClr>
                <a:srgbClr val="FFFF00"/>
              </a:buClr>
              <a:buSzPct val="60000"/>
              <a:buFont typeface="Times New Roman" charset="0"/>
              <a:buChar char="•"/>
              <a:defRPr/>
            </a:pPr>
            <a:r>
              <a:rPr lang="en-GB" smtClean="0">
                <a:solidFill>
                  <a:srgbClr val="FFFF00"/>
                </a:solidFill>
              </a:rPr>
              <a:t>Pain </a:t>
            </a:r>
            <a:r>
              <a:rPr lang="en-GB" smtClean="0">
                <a:solidFill>
                  <a:srgbClr val="FDFFEE"/>
                </a:solidFill>
              </a:rPr>
              <a:t>especially on passive movement</a:t>
            </a:r>
          </a:p>
          <a:p>
            <a:pPr eaLnBrk="1" hangingPunct="1">
              <a:spcBef>
                <a:spcPts val="900"/>
              </a:spcBef>
              <a:buClr>
                <a:srgbClr val="FFFFFF"/>
              </a:buClr>
              <a:buSzPct val="60000"/>
              <a:buFont typeface="Times New Roman" charset="0"/>
              <a:buChar char="•"/>
              <a:defRPr/>
            </a:pPr>
            <a:r>
              <a:rPr lang="en-GB" smtClean="0"/>
              <a:t>Oedema / swelling</a:t>
            </a:r>
          </a:p>
          <a:p>
            <a:pPr eaLnBrk="1" hangingPunct="1">
              <a:spcBef>
                <a:spcPts val="900"/>
              </a:spcBef>
              <a:buClr>
                <a:srgbClr val="FFFFFF"/>
              </a:buClr>
              <a:buSzPct val="60000"/>
              <a:buFont typeface="Times New Roman" charset="0"/>
              <a:buChar char="•"/>
              <a:defRPr/>
            </a:pPr>
            <a:r>
              <a:rPr lang="en-GB" smtClean="0"/>
              <a:t>Decreased sensation</a:t>
            </a:r>
          </a:p>
          <a:p>
            <a:pPr eaLnBrk="1" hangingPunct="1">
              <a:spcBef>
                <a:spcPts val="900"/>
              </a:spcBef>
              <a:buClr>
                <a:srgbClr val="FFFFFF"/>
              </a:buClr>
              <a:buSzPct val="60000"/>
              <a:buFont typeface="Times New Roman" charset="0"/>
              <a:buChar char="•"/>
              <a:defRPr/>
            </a:pPr>
            <a:r>
              <a:rPr lang="en-GB" smtClean="0"/>
              <a:t>Muscle weakness</a:t>
            </a:r>
          </a:p>
          <a:p>
            <a:pPr eaLnBrk="1" hangingPunct="1">
              <a:spcBef>
                <a:spcPts val="900"/>
              </a:spcBef>
              <a:buClr>
                <a:srgbClr val="FFFF00"/>
              </a:buClr>
              <a:buSzPct val="60000"/>
              <a:buFont typeface="Times New Roman" charset="0"/>
              <a:buChar char="•"/>
              <a:defRPr/>
            </a:pPr>
            <a:r>
              <a:rPr lang="en-GB" smtClean="0">
                <a:solidFill>
                  <a:srgbClr val="FFFF00"/>
                </a:solidFill>
                <a:cs typeface="Arial" charset="0"/>
              </a:rPr>
              <a:t>↓ </a:t>
            </a:r>
            <a:r>
              <a:rPr lang="en-GB" smtClean="0">
                <a:solidFill>
                  <a:srgbClr val="FFFF00"/>
                </a:solidFill>
              </a:rPr>
              <a:t>pulses and </a:t>
            </a:r>
            <a:r>
              <a:rPr lang="en-GB" smtClean="0">
                <a:solidFill>
                  <a:srgbClr val="FFFF00"/>
                </a:solidFill>
                <a:cs typeface="Arial" charset="0"/>
              </a:rPr>
              <a:t>↓</a:t>
            </a:r>
            <a:r>
              <a:rPr lang="en-GB" smtClean="0">
                <a:solidFill>
                  <a:srgbClr val="FFFF00"/>
                </a:solidFill>
              </a:rPr>
              <a:t> sensation </a:t>
            </a:r>
            <a:r>
              <a:rPr lang="en-GB" u="sng" smtClean="0">
                <a:solidFill>
                  <a:srgbClr val="FFFF00"/>
                </a:solidFill>
              </a:rPr>
              <a:t>late</a:t>
            </a:r>
            <a:r>
              <a:rPr lang="en-GB" smtClean="0">
                <a:solidFill>
                  <a:srgbClr val="FFFF00"/>
                </a:solidFill>
              </a:rPr>
              <a:t> signs</a:t>
            </a:r>
          </a:p>
        </p:txBody>
      </p:sp>
      <p:sp>
        <p:nvSpPr>
          <p:cNvPr id="277507" name="Rectangle 3"/>
          <p:cNvSpPr>
            <a:spLocks noChangeArrowheads="1"/>
          </p:cNvSpPr>
          <p:nvPr/>
        </p:nvSpPr>
        <p:spPr bwMode="auto">
          <a:xfrm>
            <a:off x="0" y="6488113"/>
            <a:ext cx="523875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800">
                <a:solidFill>
                  <a:srgbClr val="FFFFFF"/>
                </a:solidFill>
                <a:latin typeface="Times New Roman" charset="0"/>
              </a:rPr>
              <a:t>135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3" name="Text Box 1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677863" y="4572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2160" tIns="46080" rIns="92160" bIns="460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buSzPct val="100000"/>
              <a:defRPr/>
            </a:pPr>
            <a:r>
              <a:rPr lang="en-GB" sz="54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Limb Trauma</a:t>
            </a:r>
            <a:br>
              <a:rPr lang="en-GB" sz="54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</a:br>
            <a:r>
              <a:rPr lang="en-GB" sz="40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Compartment syndrome</a:t>
            </a:r>
          </a:p>
        </p:txBody>
      </p:sp>
      <p:sp>
        <p:nvSpPr>
          <p:cNvPr id="279554" name="Text Box 2"/>
          <p:cNvSpPr txBox="1">
            <a:spLocks noChangeArrowheads="1"/>
          </p:cNvSpPr>
          <p:nvPr/>
        </p:nvSpPr>
        <p:spPr bwMode="auto">
          <a:xfrm>
            <a:off x="677863" y="2381250"/>
            <a:ext cx="7780337" cy="2590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2160" tIns="46080" rIns="92160" bIns="46080"/>
          <a:lstStyle>
            <a:lvl1pPr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36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32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2pPr>
            <a:lvl3pPr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28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3pPr>
            <a:lvl4pPr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4pPr>
            <a:lvl5pPr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5pPr>
            <a:lvl6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6pPr>
            <a:lvl7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7pPr>
            <a:lvl8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8pPr>
            <a:lvl9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ts val="900"/>
              </a:spcBef>
              <a:buSzPct val="100000"/>
              <a:defRPr/>
            </a:pPr>
            <a:r>
              <a:rPr lang="en-GB" smtClean="0">
                <a:solidFill>
                  <a:srgbClr val="FFFF00"/>
                </a:solidFill>
              </a:rPr>
              <a:t>Management</a:t>
            </a:r>
          </a:p>
          <a:p>
            <a:pPr eaLnBrk="1" hangingPunct="1">
              <a:spcBef>
                <a:spcPts val="900"/>
              </a:spcBef>
              <a:buClr>
                <a:srgbClr val="FFFFFF"/>
              </a:buClr>
              <a:buSzPct val="100000"/>
              <a:buFont typeface="Times New Roman" charset="0"/>
              <a:buChar char="•"/>
              <a:defRPr/>
            </a:pPr>
            <a:r>
              <a:rPr lang="en-GB" smtClean="0"/>
              <a:t>Early diagnosis</a:t>
            </a:r>
          </a:p>
          <a:p>
            <a:pPr eaLnBrk="1" hangingPunct="1">
              <a:spcBef>
                <a:spcPts val="900"/>
              </a:spcBef>
              <a:buClr>
                <a:srgbClr val="FFFFFF"/>
              </a:buClr>
              <a:buSzPct val="100000"/>
              <a:buFont typeface="Times New Roman" charset="0"/>
              <a:buChar char="•"/>
              <a:defRPr/>
            </a:pPr>
            <a:r>
              <a:rPr lang="en-GB" smtClean="0"/>
              <a:t>Early fasciotomy</a:t>
            </a:r>
          </a:p>
        </p:txBody>
      </p:sp>
      <p:sp>
        <p:nvSpPr>
          <p:cNvPr id="279555" name="Rectangle 3"/>
          <p:cNvSpPr>
            <a:spLocks noChangeArrowheads="1"/>
          </p:cNvSpPr>
          <p:nvPr/>
        </p:nvSpPr>
        <p:spPr bwMode="auto">
          <a:xfrm>
            <a:off x="0" y="6488113"/>
            <a:ext cx="523875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800">
                <a:solidFill>
                  <a:srgbClr val="FFFFFF"/>
                </a:solidFill>
                <a:latin typeface="Times New Roman" charset="0"/>
              </a:rPr>
              <a:t>136</a:t>
            </a:r>
          </a:p>
        </p:txBody>
      </p:sp>
      <p:pic>
        <p:nvPicPr>
          <p:cNvPr id="27955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039"/>
          <a:stretch>
            <a:fillRect/>
          </a:stretch>
        </p:blipFill>
        <p:spPr bwMode="auto">
          <a:xfrm>
            <a:off x="5186363" y="4352925"/>
            <a:ext cx="2900362" cy="1935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-10039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27955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9888" y="1973263"/>
            <a:ext cx="2636837" cy="19351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7" name="Text Box 1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677863" y="4572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2160" tIns="46080" rIns="92160" bIns="460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buSzPct val="100000"/>
              <a:defRPr/>
            </a:pPr>
            <a:r>
              <a:rPr lang="en-GB" sz="54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Limb Trauma</a:t>
            </a:r>
            <a:br>
              <a:rPr lang="en-GB" sz="54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</a:br>
            <a:r>
              <a:rPr lang="en-GB" sz="40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Open Fractures</a:t>
            </a:r>
          </a:p>
        </p:txBody>
      </p:sp>
      <p:sp>
        <p:nvSpPr>
          <p:cNvPr id="281602" name="Text Box 2"/>
          <p:cNvSpPr txBox="1">
            <a:spLocks noChangeArrowheads="1"/>
          </p:cNvSpPr>
          <p:nvPr/>
        </p:nvSpPr>
        <p:spPr bwMode="auto">
          <a:xfrm>
            <a:off x="677863" y="2276475"/>
            <a:ext cx="7780337" cy="3771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2160" tIns="46080" rIns="92160" bIns="46080"/>
          <a:lstStyle>
            <a:lvl1pPr marL="341313" indent="-341313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36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32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2pPr>
            <a:lvl3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8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3pPr>
            <a:lvl4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4pPr>
            <a:lvl5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5pPr>
            <a:lvl6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6pPr>
            <a:lvl7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7pPr>
            <a:lvl8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8pPr>
            <a:lvl9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ts val="900"/>
              </a:spcBef>
              <a:buClr>
                <a:srgbClr val="FFFFFF"/>
              </a:buClr>
              <a:buSzPct val="60000"/>
              <a:buFont typeface="Times New Roman" charset="0"/>
              <a:buChar char="•"/>
              <a:defRPr/>
            </a:pPr>
            <a:r>
              <a:rPr lang="en-GB" smtClean="0"/>
              <a:t>Consider wound near a fracture to be communicating</a:t>
            </a:r>
          </a:p>
          <a:p>
            <a:pPr eaLnBrk="1" hangingPunct="1">
              <a:lnSpc>
                <a:spcPct val="90000"/>
              </a:lnSpc>
              <a:spcBef>
                <a:spcPts val="900"/>
              </a:spcBef>
              <a:buClr>
                <a:srgbClr val="FFFFFF"/>
              </a:buClr>
              <a:buSzPct val="60000"/>
              <a:buFont typeface="Times New Roman" charset="0"/>
              <a:buChar char="•"/>
              <a:defRPr/>
            </a:pPr>
            <a:r>
              <a:rPr lang="en-GB" smtClean="0"/>
              <a:t>Stop external bleeding</a:t>
            </a:r>
          </a:p>
          <a:p>
            <a:pPr eaLnBrk="1" hangingPunct="1">
              <a:lnSpc>
                <a:spcPct val="90000"/>
              </a:lnSpc>
              <a:spcBef>
                <a:spcPts val="900"/>
              </a:spcBef>
              <a:buClr>
                <a:srgbClr val="FFFFFF"/>
              </a:buClr>
              <a:buSzPct val="60000"/>
              <a:buFont typeface="Times New Roman" charset="0"/>
              <a:buChar char="•"/>
              <a:defRPr/>
            </a:pPr>
            <a:r>
              <a:rPr lang="en-GB" smtClean="0"/>
              <a:t>Splint and immobilise</a:t>
            </a:r>
          </a:p>
          <a:p>
            <a:pPr eaLnBrk="1" hangingPunct="1">
              <a:lnSpc>
                <a:spcPct val="90000"/>
              </a:lnSpc>
              <a:spcBef>
                <a:spcPts val="900"/>
              </a:spcBef>
              <a:buClr>
                <a:srgbClr val="FFFFFF"/>
              </a:buClr>
              <a:buSzPct val="60000"/>
              <a:buFont typeface="Times New Roman" charset="0"/>
              <a:buChar char="•"/>
              <a:defRPr/>
            </a:pPr>
            <a:r>
              <a:rPr lang="en-GB" smtClean="0"/>
              <a:t>Sterile dressing</a:t>
            </a:r>
          </a:p>
          <a:p>
            <a:pPr eaLnBrk="1" hangingPunct="1">
              <a:lnSpc>
                <a:spcPct val="90000"/>
              </a:lnSpc>
              <a:spcBef>
                <a:spcPts val="900"/>
              </a:spcBef>
              <a:buClr>
                <a:srgbClr val="FFFFFF"/>
              </a:buClr>
              <a:buSzPct val="60000"/>
              <a:buFont typeface="Times New Roman" charset="0"/>
              <a:buChar char="•"/>
              <a:defRPr/>
            </a:pPr>
            <a:r>
              <a:rPr lang="en-GB" smtClean="0"/>
              <a:t>Relieve pain</a:t>
            </a:r>
          </a:p>
          <a:p>
            <a:pPr eaLnBrk="1" hangingPunct="1">
              <a:lnSpc>
                <a:spcPct val="90000"/>
              </a:lnSpc>
              <a:spcBef>
                <a:spcPts val="900"/>
              </a:spcBef>
              <a:buClr>
                <a:srgbClr val="FFFFFF"/>
              </a:buClr>
              <a:buSzPct val="60000"/>
              <a:buFont typeface="Times New Roman" charset="0"/>
              <a:buChar char="•"/>
              <a:defRPr/>
            </a:pPr>
            <a:r>
              <a:rPr lang="en-GB" smtClean="0"/>
              <a:t>Tetanus prophylaxis and antibiotics</a:t>
            </a:r>
          </a:p>
        </p:txBody>
      </p:sp>
      <p:sp>
        <p:nvSpPr>
          <p:cNvPr id="281603" name="Rectangle 3"/>
          <p:cNvSpPr>
            <a:spLocks noChangeArrowheads="1"/>
          </p:cNvSpPr>
          <p:nvPr/>
        </p:nvSpPr>
        <p:spPr bwMode="auto">
          <a:xfrm>
            <a:off x="-12700" y="6473825"/>
            <a:ext cx="523875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800">
                <a:solidFill>
                  <a:srgbClr val="FFFFFF"/>
                </a:solidFill>
                <a:latin typeface="Times New Roman" charset="0"/>
              </a:rPr>
              <a:t>137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1" name="Text Box 1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677863" y="188913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360" tIns="44280" rIns="90360" bIns="442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buSzPct val="100000"/>
              <a:defRPr/>
            </a:pPr>
            <a:r>
              <a:rPr lang="en-GB" sz="54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Limb Trauma</a:t>
            </a:r>
            <a:br>
              <a:rPr lang="en-GB" sz="54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</a:br>
            <a:r>
              <a:rPr lang="en-GB" sz="40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Crush injuries</a:t>
            </a:r>
          </a:p>
        </p:txBody>
      </p:sp>
      <p:sp>
        <p:nvSpPr>
          <p:cNvPr id="283650" name="Text Box 2"/>
          <p:cNvSpPr txBox="1">
            <a:spLocks noChangeArrowheads="1"/>
          </p:cNvSpPr>
          <p:nvPr/>
        </p:nvSpPr>
        <p:spPr bwMode="auto">
          <a:xfrm>
            <a:off x="474663" y="1998663"/>
            <a:ext cx="8107362" cy="438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360" tIns="44280" rIns="90360" bIns="44280"/>
          <a:lstStyle>
            <a:lvl1pPr marL="341313" indent="-341313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36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1363" indent="-284163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32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2pPr>
            <a:lvl3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8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3pPr>
            <a:lvl4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4pPr>
            <a:lvl5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5pPr>
            <a:lvl6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6pPr>
            <a:lvl7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7pPr>
            <a:lvl8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8pPr>
            <a:lvl9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ts val="900"/>
              </a:spcBef>
              <a:buClr>
                <a:srgbClr val="FFFFFF"/>
              </a:buClr>
              <a:buSzPct val="60000"/>
              <a:buFont typeface="Times New Roman" charset="0"/>
              <a:buChar char="•"/>
              <a:defRPr/>
            </a:pPr>
            <a:r>
              <a:rPr lang="en-GB" smtClean="0"/>
              <a:t>Lower extremities more frequently</a:t>
            </a:r>
          </a:p>
          <a:p>
            <a:pPr eaLnBrk="1" hangingPunct="1">
              <a:spcBef>
                <a:spcPts val="900"/>
              </a:spcBef>
              <a:buClr>
                <a:srgbClr val="FFFFFF"/>
              </a:buClr>
              <a:buSzPct val="60000"/>
              <a:buFont typeface="Times New Roman" charset="0"/>
              <a:buChar char="•"/>
              <a:defRPr/>
            </a:pPr>
            <a:r>
              <a:rPr lang="en-GB" smtClean="0"/>
              <a:t>Pre-hospital scenario:</a:t>
            </a:r>
          </a:p>
          <a:p>
            <a:pPr lvl="1" eaLnBrk="1" hangingPunct="1">
              <a:spcBef>
                <a:spcPts val="800"/>
              </a:spcBef>
              <a:buClr>
                <a:srgbClr val="FFFFFF"/>
              </a:buClr>
              <a:buSzPct val="60000"/>
              <a:buFont typeface="Times New Roman" charset="0"/>
              <a:buChar char="•"/>
              <a:defRPr/>
            </a:pPr>
            <a:r>
              <a:rPr lang="en-GB" smtClean="0"/>
              <a:t>building or cave collapse</a:t>
            </a:r>
          </a:p>
          <a:p>
            <a:pPr lvl="1" eaLnBrk="1" hangingPunct="1">
              <a:spcBef>
                <a:spcPts val="800"/>
              </a:spcBef>
              <a:buClr>
                <a:srgbClr val="FFFFFF"/>
              </a:buClr>
              <a:buSzPct val="60000"/>
              <a:buFont typeface="Times New Roman" charset="0"/>
              <a:buChar char="•"/>
              <a:defRPr/>
            </a:pPr>
            <a:r>
              <a:rPr lang="en-GB" smtClean="0"/>
              <a:t>earthquake</a:t>
            </a:r>
          </a:p>
          <a:p>
            <a:pPr lvl="1" eaLnBrk="1" hangingPunct="1">
              <a:spcBef>
                <a:spcPts val="800"/>
              </a:spcBef>
              <a:buClr>
                <a:srgbClr val="FFFFFF"/>
              </a:buClr>
              <a:buSzPct val="60000"/>
              <a:buFont typeface="Times New Roman" charset="0"/>
              <a:buChar char="•"/>
              <a:defRPr/>
            </a:pPr>
            <a:r>
              <a:rPr lang="en-GB" smtClean="0"/>
              <a:t>explosions</a:t>
            </a:r>
          </a:p>
          <a:p>
            <a:pPr eaLnBrk="1" hangingPunct="1">
              <a:spcBef>
                <a:spcPts val="900"/>
              </a:spcBef>
              <a:buClr>
                <a:srgbClr val="FFFFFF"/>
              </a:buClr>
              <a:buSzPct val="60000"/>
              <a:buFont typeface="Times New Roman" charset="0"/>
              <a:buChar char="•"/>
              <a:defRPr/>
            </a:pPr>
            <a:r>
              <a:rPr lang="en-GB" smtClean="0"/>
              <a:t>Traumatic amputation is the most severe immediate complication</a:t>
            </a:r>
          </a:p>
        </p:txBody>
      </p:sp>
      <p:sp>
        <p:nvSpPr>
          <p:cNvPr id="283651" name="Rectangle 3"/>
          <p:cNvSpPr>
            <a:spLocks noChangeArrowheads="1"/>
          </p:cNvSpPr>
          <p:nvPr/>
        </p:nvSpPr>
        <p:spPr bwMode="auto">
          <a:xfrm>
            <a:off x="0" y="6473825"/>
            <a:ext cx="523875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800">
                <a:solidFill>
                  <a:srgbClr val="FFFFFF"/>
                </a:solidFill>
                <a:latin typeface="Times New Roman" charset="0"/>
              </a:rPr>
              <a:t>138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5" name="Text Box 1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677863" y="188913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360" tIns="44280" rIns="90360" bIns="442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buSzPct val="100000"/>
              <a:defRPr/>
            </a:pPr>
            <a:r>
              <a:rPr lang="en-GB" sz="54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Limb Trauma</a:t>
            </a:r>
            <a:br>
              <a:rPr lang="en-GB" sz="54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</a:br>
            <a:r>
              <a:rPr lang="en-GB" sz="40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Crush Syndrome</a:t>
            </a:r>
          </a:p>
        </p:txBody>
      </p:sp>
      <p:sp>
        <p:nvSpPr>
          <p:cNvPr id="285698" name="Text Box 2"/>
          <p:cNvSpPr txBox="1">
            <a:spLocks noChangeArrowheads="1"/>
          </p:cNvSpPr>
          <p:nvPr/>
        </p:nvSpPr>
        <p:spPr bwMode="auto">
          <a:xfrm>
            <a:off x="474663" y="1998663"/>
            <a:ext cx="8393112" cy="438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360" tIns="44280" rIns="90360" bIns="44280"/>
          <a:lstStyle>
            <a:lvl1pPr marL="341313" indent="-341313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36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32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2pPr>
            <a:lvl3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8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3pPr>
            <a:lvl4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4pPr>
            <a:lvl5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5pPr>
            <a:lvl6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6pPr>
            <a:lvl7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7pPr>
            <a:lvl8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8pPr>
            <a:lvl9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ts val="900"/>
              </a:spcBef>
              <a:buClr>
                <a:srgbClr val="FFFFFF"/>
              </a:buClr>
              <a:buSzPct val="60000"/>
              <a:buFont typeface="Times New Roman" charset="0"/>
              <a:buChar char="•"/>
              <a:defRPr/>
            </a:pPr>
            <a:r>
              <a:rPr lang="en-GB" smtClean="0"/>
              <a:t>From large skeletal muscle destruction</a:t>
            </a:r>
          </a:p>
          <a:p>
            <a:pPr eaLnBrk="1" hangingPunct="1">
              <a:spcBef>
                <a:spcPts val="900"/>
              </a:spcBef>
              <a:buClr>
                <a:srgbClr val="FFFFFF"/>
              </a:buClr>
              <a:buSzPct val="60000"/>
              <a:buFont typeface="Times New Roman" charset="0"/>
              <a:buChar char="•"/>
              <a:defRPr/>
            </a:pPr>
            <a:r>
              <a:rPr lang="en-GB" smtClean="0"/>
              <a:t>Limb swollen, tense and pulseless</a:t>
            </a:r>
          </a:p>
          <a:p>
            <a:pPr eaLnBrk="1" hangingPunct="1">
              <a:spcBef>
                <a:spcPts val="900"/>
              </a:spcBef>
              <a:buClr>
                <a:srgbClr val="FFFFFF"/>
              </a:buClr>
              <a:buSzPct val="60000"/>
              <a:buFont typeface="Times New Roman" charset="0"/>
              <a:buChar char="•"/>
              <a:defRPr/>
            </a:pPr>
            <a:r>
              <a:rPr lang="en-GB" smtClean="0"/>
              <a:t>Tea-coloured urine</a:t>
            </a:r>
          </a:p>
          <a:p>
            <a:pPr eaLnBrk="1" hangingPunct="1">
              <a:spcBef>
                <a:spcPts val="900"/>
              </a:spcBef>
              <a:buClr>
                <a:srgbClr val="FFFFFF"/>
              </a:buClr>
              <a:buSzPct val="60000"/>
              <a:buFont typeface="Times New Roman" charset="0"/>
              <a:buChar char="•"/>
              <a:defRPr/>
            </a:pPr>
            <a:r>
              <a:rPr lang="en-GB" smtClean="0"/>
              <a:t>Shock and renal failure</a:t>
            </a:r>
          </a:p>
          <a:p>
            <a:pPr eaLnBrk="1" hangingPunct="1">
              <a:spcBef>
                <a:spcPts val="900"/>
              </a:spcBef>
              <a:buClr>
                <a:srgbClr val="FFFFFF"/>
              </a:buClr>
              <a:buSzPct val="60000"/>
              <a:buFont typeface="Times New Roman" charset="0"/>
              <a:buChar char="•"/>
              <a:defRPr/>
            </a:pPr>
            <a:r>
              <a:rPr lang="en-GB" smtClean="0"/>
              <a:t>Early aggressive IV fluids </a:t>
            </a:r>
          </a:p>
          <a:p>
            <a:pPr eaLnBrk="1" hangingPunct="1">
              <a:spcBef>
                <a:spcPts val="900"/>
              </a:spcBef>
              <a:buClr>
                <a:srgbClr val="FFFFFF"/>
              </a:buClr>
              <a:buSzPct val="60000"/>
              <a:buFont typeface="Times New Roman" charset="0"/>
              <a:buChar char="•"/>
              <a:defRPr/>
            </a:pPr>
            <a:r>
              <a:rPr lang="en-GB" smtClean="0"/>
              <a:t>Urine alkalinization</a:t>
            </a:r>
          </a:p>
        </p:txBody>
      </p:sp>
      <p:sp>
        <p:nvSpPr>
          <p:cNvPr id="285699" name="Rectangle 3"/>
          <p:cNvSpPr>
            <a:spLocks noChangeArrowheads="1"/>
          </p:cNvSpPr>
          <p:nvPr/>
        </p:nvSpPr>
        <p:spPr bwMode="auto">
          <a:xfrm>
            <a:off x="0" y="6473825"/>
            <a:ext cx="523875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800">
                <a:solidFill>
                  <a:srgbClr val="FFFFFF"/>
                </a:solidFill>
                <a:latin typeface="Times New Roman" charset="0"/>
              </a:rPr>
              <a:t>139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ext Box 1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677863" y="4572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360" tIns="44280" rIns="90360" bIns="442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buSzPct val="100000"/>
              <a:defRPr/>
            </a:pPr>
            <a:r>
              <a:rPr lang="en-GB" sz="54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Primary Survey</a:t>
            </a:r>
          </a:p>
        </p:txBody>
      </p:sp>
      <p:sp>
        <p:nvSpPr>
          <p:cNvPr id="29698" name="Text Box 2"/>
          <p:cNvSpPr txBox="1">
            <a:spLocks noChangeArrowheads="1"/>
          </p:cNvSpPr>
          <p:nvPr/>
        </p:nvSpPr>
        <p:spPr bwMode="auto">
          <a:xfrm>
            <a:off x="677863" y="1981200"/>
            <a:ext cx="7780337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360" tIns="44280" rIns="90360" bIns="44280"/>
          <a:lstStyle>
            <a:lvl1pPr marL="341313" indent="-341313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36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32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2pPr>
            <a:lvl3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8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3pPr>
            <a:lvl4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4pPr>
            <a:lvl5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5pPr>
            <a:lvl6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6pPr>
            <a:lvl7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7pPr>
            <a:lvl8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8pPr>
            <a:lvl9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ts val="900"/>
              </a:spcBef>
              <a:buClr>
                <a:srgbClr val="FFFFFF"/>
              </a:buClr>
              <a:buSzPct val="100000"/>
              <a:buFont typeface="Times New Roman" charset="0"/>
              <a:buChar char="•"/>
              <a:defRPr/>
            </a:pPr>
            <a:r>
              <a:rPr lang="en-GB" smtClean="0"/>
              <a:t>Systematic examination to detect life threatening injuries</a:t>
            </a:r>
          </a:p>
          <a:p>
            <a:pPr eaLnBrk="1" hangingPunct="1">
              <a:spcBef>
                <a:spcPts val="900"/>
              </a:spcBef>
              <a:buClr>
                <a:srgbClr val="FFFFFF"/>
              </a:buClr>
              <a:buSzPct val="100000"/>
              <a:buFont typeface="Times New Roman" charset="0"/>
              <a:buChar char="•"/>
              <a:defRPr/>
            </a:pPr>
            <a:r>
              <a:rPr lang="en-GB" smtClean="0"/>
              <a:t>Rapid - 5 minutes</a:t>
            </a:r>
          </a:p>
          <a:p>
            <a:pPr eaLnBrk="1" hangingPunct="1">
              <a:spcBef>
                <a:spcPts val="900"/>
              </a:spcBef>
              <a:buClr>
                <a:srgbClr val="FFFFFF"/>
              </a:buClr>
              <a:buSzPct val="100000"/>
              <a:buFont typeface="Times New Roman" charset="0"/>
              <a:buChar char="•"/>
              <a:defRPr/>
            </a:pPr>
            <a:r>
              <a:rPr lang="en-GB" smtClean="0"/>
              <a:t>Treat as you find</a:t>
            </a:r>
          </a:p>
          <a:p>
            <a:pPr eaLnBrk="1" hangingPunct="1">
              <a:spcBef>
                <a:spcPts val="900"/>
              </a:spcBef>
              <a:buClr>
                <a:srgbClr val="FFFFFF"/>
              </a:buClr>
              <a:buSzPct val="100000"/>
              <a:buFont typeface="Times New Roman" charset="0"/>
              <a:buChar char="•"/>
              <a:defRPr/>
            </a:pPr>
            <a:r>
              <a:rPr lang="en-GB" smtClean="0"/>
              <a:t>Repeat if unstable</a:t>
            </a:r>
          </a:p>
          <a:p>
            <a:pPr eaLnBrk="1" hangingPunct="1">
              <a:spcBef>
                <a:spcPts val="900"/>
              </a:spcBef>
              <a:buClr>
                <a:srgbClr val="FFFFFF"/>
              </a:buClr>
              <a:buSzPct val="100000"/>
              <a:buFont typeface="Times New Roman" charset="0"/>
              <a:buChar char="•"/>
              <a:defRPr/>
            </a:pPr>
            <a:r>
              <a:rPr lang="en-GB" smtClean="0"/>
              <a:t>Universal precautions</a:t>
            </a:r>
            <a:r>
              <a:rPr lang="en-GB" smtClean="0">
                <a:solidFill>
                  <a:srgbClr val="FF0000"/>
                </a:solidFill>
              </a:rPr>
              <a:t> </a:t>
            </a:r>
          </a:p>
          <a:p>
            <a:pPr eaLnBrk="1" hangingPunct="1">
              <a:spcBef>
                <a:spcPts val="900"/>
              </a:spcBef>
              <a:buClr>
                <a:srgbClr val="FF0000"/>
              </a:buClr>
              <a:buSzPct val="100000"/>
              <a:buFont typeface="Times New Roman" charset="0"/>
              <a:buNone/>
              <a:defRPr/>
            </a:pPr>
            <a:endParaRPr lang="en-GB" smtClean="0">
              <a:solidFill>
                <a:srgbClr val="FF0000"/>
              </a:solidFill>
            </a:endParaRPr>
          </a:p>
        </p:txBody>
      </p:sp>
      <p:sp>
        <p:nvSpPr>
          <p:cNvPr id="29699" name="Text Box 3"/>
          <p:cNvSpPr txBox="1">
            <a:spLocks noChangeArrowheads="1"/>
          </p:cNvSpPr>
          <p:nvPr/>
        </p:nvSpPr>
        <p:spPr bwMode="auto">
          <a:xfrm>
            <a:off x="-92075" y="6518275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endParaRPr lang="en-US"/>
          </a:p>
        </p:txBody>
      </p:sp>
      <p:sp>
        <p:nvSpPr>
          <p:cNvPr id="29700" name="Rectangle 4"/>
          <p:cNvSpPr>
            <a:spLocks noChangeArrowheads="1"/>
          </p:cNvSpPr>
          <p:nvPr/>
        </p:nvSpPr>
        <p:spPr bwMode="auto">
          <a:xfrm>
            <a:off x="0" y="6473825"/>
            <a:ext cx="409575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800">
                <a:solidFill>
                  <a:srgbClr val="FFFFFF"/>
                </a:solidFill>
                <a:latin typeface="Times New Roman" charset="0"/>
              </a:rPr>
              <a:t>14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09" name="Text Box 1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677863" y="4572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360" tIns="44280" rIns="90360" bIns="442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buSzPct val="100000"/>
              <a:defRPr/>
            </a:pPr>
            <a:r>
              <a:rPr lang="en-GB" sz="66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Limb Trauma</a:t>
            </a:r>
          </a:p>
        </p:txBody>
      </p:sp>
      <p:sp>
        <p:nvSpPr>
          <p:cNvPr id="145410" name="Text Box 2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3586163" y="1927225"/>
            <a:ext cx="1766887" cy="3584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SzPct val="100000"/>
              <a:defRPr/>
            </a:pPr>
            <a:r>
              <a:rPr lang="en-GB" sz="229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charset="0"/>
              </a:rPr>
              <a:t>?</a:t>
            </a:r>
          </a:p>
        </p:txBody>
      </p:sp>
      <p:sp>
        <p:nvSpPr>
          <p:cNvPr id="287747" name="Rectangle 3"/>
          <p:cNvSpPr>
            <a:spLocks noChangeArrowheads="1"/>
          </p:cNvSpPr>
          <p:nvPr/>
        </p:nvSpPr>
        <p:spPr bwMode="auto">
          <a:xfrm>
            <a:off x="0" y="6473825"/>
            <a:ext cx="523875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800">
                <a:solidFill>
                  <a:srgbClr val="FFFFFF"/>
                </a:solidFill>
                <a:latin typeface="Times New Roman" charset="0"/>
              </a:rPr>
              <a:t>140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16165D"/>
            </a:gs>
            <a:gs pos="100000">
              <a:srgbClr val="6E000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3" name="Text Box 1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677863" y="4572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360" tIns="44280" rIns="90360" bIns="442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buSzPct val="100000"/>
              <a:defRPr/>
            </a:pPr>
            <a:r>
              <a:rPr lang="en-GB" sz="66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Limb Trauma</a:t>
            </a:r>
          </a:p>
        </p:txBody>
      </p:sp>
      <p:sp>
        <p:nvSpPr>
          <p:cNvPr id="146434" name="Text Box 2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677863" y="2743200"/>
            <a:ext cx="8466137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360" tIns="44280" rIns="90360" bIns="44280"/>
          <a:lstStyle>
            <a:lvl1pPr marL="342900" indent="-341313"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ts val="900"/>
              </a:spcBef>
              <a:buSzPct val="100000"/>
              <a:defRPr/>
            </a:pPr>
            <a:r>
              <a:rPr lang="en-US" altLang="en-US" sz="3600">
                <a:solidFill>
                  <a:srgbClr val="FFFF00"/>
                </a:solidFill>
                <a:cs typeface="+mn-cs"/>
              </a:rPr>
              <a:t>Summary</a:t>
            </a:r>
          </a:p>
          <a:p>
            <a:pPr marL="341313" indent="-339725" eaLnBrk="1" hangingPunct="1">
              <a:spcBef>
                <a:spcPts val="900"/>
              </a:spcBef>
              <a:buClr>
                <a:srgbClr val="FFFFFF"/>
              </a:buClr>
              <a:buSzPct val="100000"/>
              <a:buFont typeface="Times New Roman" panose="02020603050405020304" pitchFamily="18" charset="0"/>
              <a:buChar char="•"/>
              <a:defRPr/>
            </a:pPr>
            <a:r>
              <a:rPr lang="en-US" altLang="en-US" sz="3600">
                <a:cs typeface="+mn-cs"/>
              </a:rPr>
              <a:t>Early treatment will prevent disability</a:t>
            </a:r>
          </a:p>
          <a:p>
            <a:pPr marL="341313" indent="-339725" eaLnBrk="1" hangingPunct="1">
              <a:spcBef>
                <a:spcPts val="900"/>
              </a:spcBef>
              <a:buClr>
                <a:srgbClr val="FFFFFF"/>
              </a:buClr>
              <a:buSzPct val="100000"/>
              <a:buFont typeface="Times New Roman" panose="02020603050405020304" pitchFamily="18" charset="0"/>
              <a:buChar char="•"/>
              <a:defRPr/>
            </a:pPr>
            <a:r>
              <a:rPr lang="en-US" altLang="en-US" sz="3600">
                <a:cs typeface="+mn-cs"/>
              </a:rPr>
              <a:t>Avoid tourniquets if possible</a:t>
            </a:r>
          </a:p>
          <a:p>
            <a:pPr marL="341313" indent="-339725" eaLnBrk="1" hangingPunct="1">
              <a:spcBef>
                <a:spcPts val="900"/>
              </a:spcBef>
              <a:buClr>
                <a:srgbClr val="FFFFFF"/>
              </a:buClr>
              <a:buSzPct val="100000"/>
              <a:buFont typeface="Times New Roman" panose="02020603050405020304" pitchFamily="18" charset="0"/>
              <a:buChar char="•"/>
              <a:defRPr/>
            </a:pPr>
            <a:r>
              <a:rPr lang="en-US" altLang="en-US" sz="3600">
                <a:cs typeface="+mn-cs"/>
              </a:rPr>
              <a:t>Beware compartment syndrome</a:t>
            </a:r>
          </a:p>
          <a:p>
            <a:pPr marL="341313" indent="-339725" eaLnBrk="1" hangingPunct="1">
              <a:spcBef>
                <a:spcPts val="900"/>
              </a:spcBef>
              <a:buClr>
                <a:srgbClr val="FFFFFF"/>
              </a:buClr>
              <a:buSzPct val="100000"/>
              <a:buFont typeface="Times New Roman" panose="02020603050405020304" pitchFamily="18" charset="0"/>
              <a:buChar char="•"/>
              <a:defRPr/>
            </a:pPr>
            <a:r>
              <a:rPr lang="en-US" altLang="en-US" sz="3600">
                <a:cs typeface="+mn-cs"/>
              </a:rPr>
              <a:t>Analgesia</a:t>
            </a:r>
          </a:p>
        </p:txBody>
      </p:sp>
      <p:sp>
        <p:nvSpPr>
          <p:cNvPr id="289796" name="Rectangle 3"/>
          <p:cNvSpPr>
            <a:spLocks noChangeArrowheads="1"/>
          </p:cNvSpPr>
          <p:nvPr/>
        </p:nvSpPr>
        <p:spPr bwMode="auto">
          <a:xfrm>
            <a:off x="-12700" y="6473825"/>
            <a:ext cx="523875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800">
                <a:solidFill>
                  <a:srgbClr val="FFFFFF"/>
                </a:solidFill>
                <a:latin typeface="Times New Roman" charset="0"/>
              </a:rPr>
              <a:t>141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16165D"/>
            </a:gs>
            <a:gs pos="100000">
              <a:srgbClr val="00520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7" name="Text Box 1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685800" y="10287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360" tIns="44280" rIns="90360" bIns="442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buSzPct val="100000"/>
              <a:defRPr/>
            </a:pPr>
            <a:r>
              <a:rPr lang="en-GB" sz="66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Head Trauma</a:t>
            </a:r>
          </a:p>
        </p:txBody>
      </p:sp>
      <p:sp>
        <p:nvSpPr>
          <p:cNvPr id="147458" name="Text Box 2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677863" y="3162300"/>
            <a:ext cx="7780337" cy="2476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360" tIns="44280" rIns="90360" bIns="44280"/>
          <a:lstStyle>
            <a:lvl1pPr marL="342900" indent="-341313"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ts val="900"/>
              </a:spcBef>
              <a:buSzPct val="100000"/>
              <a:defRPr/>
            </a:pPr>
            <a:r>
              <a:rPr lang="en-US" altLang="en-US" sz="3600">
                <a:solidFill>
                  <a:srgbClr val="FFFF00"/>
                </a:solidFill>
                <a:cs typeface="+mn-cs"/>
              </a:rPr>
              <a:t>At the end you will</a:t>
            </a:r>
          </a:p>
          <a:p>
            <a:pPr marL="341313" indent="-339725" eaLnBrk="1" hangingPunct="1">
              <a:lnSpc>
                <a:spcPct val="90000"/>
              </a:lnSpc>
              <a:spcBef>
                <a:spcPts val="900"/>
              </a:spcBef>
              <a:buClr>
                <a:srgbClr val="FFFFFF"/>
              </a:buClr>
              <a:buSzPct val="100000"/>
              <a:buFont typeface="Times New Roman" panose="02020603050405020304" pitchFamily="18" charset="0"/>
              <a:buChar char="•"/>
              <a:defRPr/>
            </a:pPr>
            <a:r>
              <a:rPr lang="en-US" altLang="en-US" sz="3600">
                <a:cs typeface="+mn-cs"/>
              </a:rPr>
              <a:t>understand the structured approach to the patient with head trauma</a:t>
            </a:r>
          </a:p>
          <a:p>
            <a:pPr marL="341313" indent="-339725" eaLnBrk="1" hangingPunct="1">
              <a:lnSpc>
                <a:spcPct val="90000"/>
              </a:lnSpc>
              <a:spcBef>
                <a:spcPts val="900"/>
              </a:spcBef>
              <a:buClr>
                <a:srgbClr val="FFFFFF"/>
              </a:buClr>
              <a:buSzPct val="100000"/>
              <a:buFont typeface="Times New Roman" panose="02020603050405020304" pitchFamily="18" charset="0"/>
              <a:buChar char="•"/>
              <a:defRPr/>
            </a:pPr>
            <a:r>
              <a:rPr lang="en-US" altLang="en-US" sz="3600">
                <a:cs typeface="+mn-cs"/>
              </a:rPr>
              <a:t>be able to identify serious and life-threatening head injuries</a:t>
            </a:r>
          </a:p>
        </p:txBody>
      </p:sp>
      <p:sp>
        <p:nvSpPr>
          <p:cNvPr id="291844" name="Rectangle 3"/>
          <p:cNvSpPr>
            <a:spLocks noChangeArrowheads="1"/>
          </p:cNvSpPr>
          <p:nvPr/>
        </p:nvSpPr>
        <p:spPr bwMode="auto">
          <a:xfrm>
            <a:off x="0" y="6473825"/>
            <a:ext cx="523875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800">
                <a:solidFill>
                  <a:srgbClr val="FFFFFF"/>
                </a:solidFill>
                <a:latin typeface="Times New Roman" charset="0"/>
              </a:rPr>
              <a:t>142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7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1" name="Text Box 1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677863" y="4572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360" tIns="44280" rIns="90360" bIns="442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buSzPct val="100000"/>
              <a:defRPr/>
            </a:pPr>
            <a:r>
              <a:rPr lang="en-US" sz="54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Scenario</a:t>
            </a:r>
          </a:p>
        </p:txBody>
      </p:sp>
      <p:sp>
        <p:nvSpPr>
          <p:cNvPr id="293890" name="Text Box 2"/>
          <p:cNvSpPr txBox="1">
            <a:spLocks noChangeArrowheads="1"/>
          </p:cNvSpPr>
          <p:nvPr/>
        </p:nvSpPr>
        <p:spPr bwMode="auto">
          <a:xfrm>
            <a:off x="246063" y="1981200"/>
            <a:ext cx="5129212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360" tIns="44280" rIns="90360" bIns="44280"/>
          <a:lstStyle>
            <a:lvl1pPr marL="84138" indent="14288">
              <a:tabLst>
                <a:tab pos="84138" algn="l"/>
                <a:tab pos="998538" algn="l"/>
                <a:tab pos="1912938" algn="l"/>
                <a:tab pos="2827338" algn="l"/>
                <a:tab pos="3741738" algn="l"/>
                <a:tab pos="4656138" algn="l"/>
                <a:tab pos="5570538" algn="l"/>
                <a:tab pos="6484938" algn="l"/>
                <a:tab pos="7399338" algn="l"/>
                <a:tab pos="8313738" algn="l"/>
                <a:tab pos="9228138" algn="l"/>
                <a:tab pos="10142538" algn="l"/>
              </a:tabLst>
              <a:defRPr sz="36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84138" algn="l"/>
                <a:tab pos="998538" algn="l"/>
                <a:tab pos="1912938" algn="l"/>
                <a:tab pos="2827338" algn="l"/>
                <a:tab pos="3741738" algn="l"/>
                <a:tab pos="4656138" algn="l"/>
                <a:tab pos="5570538" algn="l"/>
                <a:tab pos="6484938" algn="l"/>
                <a:tab pos="7399338" algn="l"/>
                <a:tab pos="8313738" algn="l"/>
                <a:tab pos="9228138" algn="l"/>
                <a:tab pos="10142538" algn="l"/>
              </a:tabLst>
              <a:defRPr sz="32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2pPr>
            <a:lvl3pPr>
              <a:tabLst>
                <a:tab pos="84138" algn="l"/>
                <a:tab pos="998538" algn="l"/>
                <a:tab pos="1912938" algn="l"/>
                <a:tab pos="2827338" algn="l"/>
                <a:tab pos="3741738" algn="l"/>
                <a:tab pos="4656138" algn="l"/>
                <a:tab pos="5570538" algn="l"/>
                <a:tab pos="6484938" algn="l"/>
                <a:tab pos="7399338" algn="l"/>
                <a:tab pos="8313738" algn="l"/>
                <a:tab pos="9228138" algn="l"/>
                <a:tab pos="10142538" algn="l"/>
              </a:tabLst>
              <a:defRPr sz="28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3pPr>
            <a:lvl4pPr>
              <a:tabLst>
                <a:tab pos="84138" algn="l"/>
                <a:tab pos="998538" algn="l"/>
                <a:tab pos="1912938" algn="l"/>
                <a:tab pos="2827338" algn="l"/>
                <a:tab pos="3741738" algn="l"/>
                <a:tab pos="4656138" algn="l"/>
                <a:tab pos="5570538" algn="l"/>
                <a:tab pos="6484938" algn="l"/>
                <a:tab pos="7399338" algn="l"/>
                <a:tab pos="8313738" algn="l"/>
                <a:tab pos="9228138" algn="l"/>
                <a:tab pos="10142538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4pPr>
            <a:lvl5pPr>
              <a:tabLst>
                <a:tab pos="84138" algn="l"/>
                <a:tab pos="998538" algn="l"/>
                <a:tab pos="1912938" algn="l"/>
                <a:tab pos="2827338" algn="l"/>
                <a:tab pos="3741738" algn="l"/>
                <a:tab pos="4656138" algn="l"/>
                <a:tab pos="5570538" algn="l"/>
                <a:tab pos="6484938" algn="l"/>
                <a:tab pos="7399338" algn="l"/>
                <a:tab pos="8313738" algn="l"/>
                <a:tab pos="9228138" algn="l"/>
                <a:tab pos="10142538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5pPr>
            <a:lvl6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84138" algn="l"/>
                <a:tab pos="998538" algn="l"/>
                <a:tab pos="1912938" algn="l"/>
                <a:tab pos="2827338" algn="l"/>
                <a:tab pos="3741738" algn="l"/>
                <a:tab pos="4656138" algn="l"/>
                <a:tab pos="5570538" algn="l"/>
                <a:tab pos="6484938" algn="l"/>
                <a:tab pos="7399338" algn="l"/>
                <a:tab pos="8313738" algn="l"/>
                <a:tab pos="9228138" algn="l"/>
                <a:tab pos="10142538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6pPr>
            <a:lvl7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84138" algn="l"/>
                <a:tab pos="998538" algn="l"/>
                <a:tab pos="1912938" algn="l"/>
                <a:tab pos="2827338" algn="l"/>
                <a:tab pos="3741738" algn="l"/>
                <a:tab pos="4656138" algn="l"/>
                <a:tab pos="5570538" algn="l"/>
                <a:tab pos="6484938" algn="l"/>
                <a:tab pos="7399338" algn="l"/>
                <a:tab pos="8313738" algn="l"/>
                <a:tab pos="9228138" algn="l"/>
                <a:tab pos="10142538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7pPr>
            <a:lvl8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84138" algn="l"/>
                <a:tab pos="998538" algn="l"/>
                <a:tab pos="1912938" algn="l"/>
                <a:tab pos="2827338" algn="l"/>
                <a:tab pos="3741738" algn="l"/>
                <a:tab pos="4656138" algn="l"/>
                <a:tab pos="5570538" algn="l"/>
                <a:tab pos="6484938" algn="l"/>
                <a:tab pos="7399338" algn="l"/>
                <a:tab pos="8313738" algn="l"/>
                <a:tab pos="9228138" algn="l"/>
                <a:tab pos="10142538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8pPr>
            <a:lvl9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84138" algn="l"/>
                <a:tab pos="998538" algn="l"/>
                <a:tab pos="1912938" algn="l"/>
                <a:tab pos="2827338" algn="l"/>
                <a:tab pos="3741738" algn="l"/>
                <a:tab pos="4656138" algn="l"/>
                <a:tab pos="5570538" algn="l"/>
                <a:tab pos="6484938" algn="l"/>
                <a:tab pos="7399338" algn="l"/>
                <a:tab pos="8313738" algn="l"/>
                <a:tab pos="9228138" algn="l"/>
                <a:tab pos="10142538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ts val="800"/>
              </a:spcBef>
              <a:buSzPct val="100000"/>
              <a:defRPr/>
            </a:pPr>
            <a:r>
              <a:rPr lang="en-US" sz="3200" smtClean="0"/>
              <a:t>A 25-year-old man has been hit by a car.  On arrival at your hospital, he is unconscious and his breathing is noisy.</a:t>
            </a:r>
          </a:p>
          <a:p>
            <a:pPr eaLnBrk="1" hangingPunct="1">
              <a:spcBef>
                <a:spcPts val="800"/>
              </a:spcBef>
              <a:buSzPct val="100000"/>
              <a:defRPr/>
            </a:pPr>
            <a:endParaRPr lang="en-US" sz="3200" smtClean="0"/>
          </a:p>
        </p:txBody>
      </p:sp>
      <p:sp>
        <p:nvSpPr>
          <p:cNvPr id="293891" name="Rectangle 3"/>
          <p:cNvSpPr>
            <a:spLocks noChangeArrowheads="1"/>
          </p:cNvSpPr>
          <p:nvPr/>
        </p:nvSpPr>
        <p:spPr bwMode="auto">
          <a:xfrm>
            <a:off x="0" y="6473825"/>
            <a:ext cx="523875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800">
                <a:solidFill>
                  <a:srgbClr val="FFFFFF"/>
                </a:solidFill>
                <a:latin typeface="Times New Roman" charset="0"/>
              </a:rPr>
              <a:t>143</a:t>
            </a:r>
          </a:p>
        </p:txBody>
      </p:sp>
      <p:pic>
        <p:nvPicPr>
          <p:cNvPr id="29389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2450" y="2116138"/>
            <a:ext cx="3297238" cy="337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5" name="Text Box 1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677863" y="4572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360" tIns="44280" rIns="90360" bIns="442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buSzPct val="100000"/>
              <a:defRPr/>
            </a:pPr>
            <a:r>
              <a:rPr lang="en-US" sz="54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Scenario Questions</a:t>
            </a:r>
          </a:p>
        </p:txBody>
      </p:sp>
      <p:sp>
        <p:nvSpPr>
          <p:cNvPr id="295938" name="Text Box 2"/>
          <p:cNvSpPr txBox="1">
            <a:spLocks noChangeArrowheads="1"/>
          </p:cNvSpPr>
          <p:nvPr/>
        </p:nvSpPr>
        <p:spPr bwMode="auto">
          <a:xfrm>
            <a:off x="190500" y="1981200"/>
            <a:ext cx="5275263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360" tIns="44280" rIns="90360" bIns="44280"/>
          <a:lstStyle>
            <a:lvl1pPr marL="341313" indent="-341313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36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32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2pPr>
            <a:lvl3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8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3pPr>
            <a:lvl4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4pPr>
            <a:lvl5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5pPr>
            <a:lvl6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6pPr>
            <a:lvl7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7pPr>
            <a:lvl8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8pPr>
            <a:lvl9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ts val="800"/>
              </a:spcBef>
              <a:buClr>
                <a:srgbClr val="FFFFFF"/>
              </a:buClr>
              <a:buSzPct val="100000"/>
              <a:buFont typeface="Times New Roman" charset="0"/>
              <a:buChar char="•"/>
              <a:defRPr/>
            </a:pPr>
            <a:r>
              <a:rPr lang="en-US" sz="3200" smtClean="0"/>
              <a:t>What will you do first?</a:t>
            </a:r>
          </a:p>
          <a:p>
            <a:pPr eaLnBrk="1" hangingPunct="1">
              <a:spcBef>
                <a:spcPts val="800"/>
              </a:spcBef>
              <a:buClr>
                <a:srgbClr val="FFFFFF"/>
              </a:buClr>
              <a:buSzPct val="100000"/>
              <a:buFont typeface="Times New Roman" charset="0"/>
              <a:buChar char="•"/>
              <a:defRPr/>
            </a:pPr>
            <a:r>
              <a:rPr lang="en-US" sz="3200" smtClean="0"/>
              <a:t>What are the priorities in managing him?</a:t>
            </a:r>
          </a:p>
          <a:p>
            <a:pPr eaLnBrk="1" hangingPunct="1">
              <a:spcBef>
                <a:spcPts val="800"/>
              </a:spcBef>
              <a:buClr>
                <a:srgbClr val="FFFFFF"/>
              </a:buClr>
              <a:buSzPct val="100000"/>
              <a:buFont typeface="Times New Roman" charset="0"/>
              <a:buChar char="•"/>
              <a:defRPr/>
            </a:pPr>
            <a:r>
              <a:rPr lang="en-US" sz="3200" smtClean="0"/>
              <a:t>What are you trying to prevent?</a:t>
            </a:r>
          </a:p>
        </p:txBody>
      </p:sp>
      <p:pic>
        <p:nvPicPr>
          <p:cNvPr id="2959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2450" y="2116138"/>
            <a:ext cx="3297238" cy="337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295940" name="Rectangle 4"/>
          <p:cNvSpPr>
            <a:spLocks noChangeArrowheads="1"/>
          </p:cNvSpPr>
          <p:nvPr/>
        </p:nvSpPr>
        <p:spPr bwMode="auto">
          <a:xfrm>
            <a:off x="0" y="6473825"/>
            <a:ext cx="523875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800">
                <a:solidFill>
                  <a:srgbClr val="FFFFFF"/>
                </a:solidFill>
                <a:latin typeface="Times New Roman" charset="0"/>
              </a:rPr>
              <a:t>144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29" name="Text Box 1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677863" y="4572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360" tIns="44280" rIns="90360" bIns="442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buSzPct val="100000"/>
              <a:defRPr/>
            </a:pPr>
            <a:r>
              <a:rPr lang="en-GB" sz="54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Head Trauma</a:t>
            </a:r>
            <a:br>
              <a:rPr lang="en-GB" sz="54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</a:br>
            <a:r>
              <a:rPr lang="en-GB" sz="40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Approach</a:t>
            </a:r>
          </a:p>
        </p:txBody>
      </p:sp>
      <p:sp>
        <p:nvSpPr>
          <p:cNvPr id="297986" name="Rectangle 2"/>
          <p:cNvSpPr>
            <a:spLocks noChangeArrowheads="1"/>
          </p:cNvSpPr>
          <p:nvPr/>
        </p:nvSpPr>
        <p:spPr bwMode="auto">
          <a:xfrm>
            <a:off x="0" y="6473825"/>
            <a:ext cx="523875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800">
                <a:solidFill>
                  <a:srgbClr val="FFFFFF"/>
                </a:solidFill>
                <a:latin typeface="Times New Roman" charset="0"/>
              </a:rPr>
              <a:t>145</a:t>
            </a:r>
          </a:p>
        </p:txBody>
      </p:sp>
      <p:sp>
        <p:nvSpPr>
          <p:cNvPr id="297987" name="Text Box 3"/>
          <p:cNvSpPr txBox="1">
            <a:spLocks noChangeArrowheads="1"/>
          </p:cNvSpPr>
          <p:nvPr/>
        </p:nvSpPr>
        <p:spPr bwMode="auto">
          <a:xfrm>
            <a:off x="677863" y="2178050"/>
            <a:ext cx="7780337" cy="3917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360" tIns="44280" rIns="90360" bIns="44280"/>
          <a:lstStyle>
            <a:lvl1pPr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36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32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2pPr>
            <a:lvl3pPr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28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3pPr>
            <a:lvl4pPr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4pPr>
            <a:lvl5pPr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5pPr>
            <a:lvl6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6pPr>
            <a:lvl7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7pPr>
            <a:lvl8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8pPr>
            <a:lvl9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ts val="900"/>
              </a:spcBef>
              <a:buSzPct val="100000"/>
              <a:defRPr/>
            </a:pPr>
            <a:r>
              <a:rPr lang="en-GB" b="1" dirty="0" smtClean="0">
                <a:solidFill>
                  <a:srgbClr val="FDFFEE"/>
                </a:solidFill>
              </a:rPr>
              <a:t>Primary Survey</a:t>
            </a:r>
          </a:p>
          <a:p>
            <a:pPr marL="446088" indent="-446088" eaLnBrk="1" hangingPunct="1">
              <a:spcBef>
                <a:spcPts val="900"/>
              </a:spcBef>
              <a:buClr>
                <a:srgbClr val="FDFFEE"/>
              </a:buClr>
              <a:buSzPct val="100000"/>
              <a:buFont typeface="Times New Roman" charset="0"/>
              <a:buChar char="•"/>
              <a:defRPr/>
            </a:pPr>
            <a:r>
              <a:rPr lang="en-GB" dirty="0" smtClean="0">
                <a:solidFill>
                  <a:srgbClr val="FDFFEE"/>
                </a:solidFill>
              </a:rPr>
              <a:t>Airway + Cervical spine control </a:t>
            </a:r>
          </a:p>
          <a:p>
            <a:pPr marL="446088" indent="-446088" eaLnBrk="1" hangingPunct="1">
              <a:spcBef>
                <a:spcPts val="900"/>
              </a:spcBef>
              <a:buClr>
                <a:srgbClr val="FFFFFF"/>
              </a:buClr>
              <a:buSzPct val="100000"/>
              <a:buFont typeface="Times New Roman" charset="0"/>
              <a:buChar char="•"/>
              <a:defRPr/>
            </a:pPr>
            <a:r>
              <a:rPr lang="en-GB" dirty="0" smtClean="0"/>
              <a:t>Breathing</a:t>
            </a:r>
          </a:p>
          <a:p>
            <a:pPr marL="446088" indent="-446088" eaLnBrk="1" hangingPunct="1">
              <a:spcBef>
                <a:spcPts val="900"/>
              </a:spcBef>
              <a:buClr>
                <a:srgbClr val="FFFFFF"/>
              </a:buClr>
              <a:buSzPct val="100000"/>
              <a:buFont typeface="Times New Roman" charset="0"/>
              <a:buChar char="•"/>
              <a:defRPr/>
            </a:pPr>
            <a:r>
              <a:rPr lang="en-GB" dirty="0" smtClean="0"/>
              <a:t>Circulation</a:t>
            </a:r>
          </a:p>
          <a:p>
            <a:pPr marL="446088" indent="-446088" eaLnBrk="1" hangingPunct="1">
              <a:spcBef>
                <a:spcPts val="900"/>
              </a:spcBef>
              <a:buClr>
                <a:srgbClr val="FFFFFF"/>
              </a:buClr>
              <a:buSzPct val="100000"/>
              <a:buFont typeface="Times New Roman" charset="0"/>
              <a:buChar char="•"/>
              <a:defRPr/>
            </a:pPr>
            <a:r>
              <a:rPr lang="en-GB" dirty="0" smtClean="0"/>
              <a:t>Disability (AVPU, Pupils)</a:t>
            </a:r>
          </a:p>
          <a:p>
            <a:pPr marL="446088" indent="-446088" eaLnBrk="1" hangingPunct="1">
              <a:spcBef>
                <a:spcPts val="900"/>
              </a:spcBef>
              <a:buClr>
                <a:srgbClr val="FFFFFF"/>
              </a:buClr>
              <a:buSzPct val="100000"/>
              <a:buFont typeface="Times New Roman" charset="0"/>
              <a:buChar char="•"/>
              <a:defRPr/>
            </a:pPr>
            <a:r>
              <a:rPr lang="en-GB" dirty="0" smtClean="0"/>
              <a:t>Exposure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3" name="Text Box 1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677863" y="4572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360" tIns="44280" rIns="90360" bIns="442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buSzPct val="100000"/>
              <a:defRPr/>
            </a:pPr>
            <a:r>
              <a:rPr lang="en-US" sz="54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Head Trauma</a:t>
            </a:r>
          </a:p>
        </p:txBody>
      </p:sp>
      <p:sp>
        <p:nvSpPr>
          <p:cNvPr id="300034" name="Text Box 2"/>
          <p:cNvSpPr txBox="1">
            <a:spLocks noChangeArrowheads="1"/>
          </p:cNvSpPr>
          <p:nvPr/>
        </p:nvSpPr>
        <p:spPr bwMode="auto">
          <a:xfrm>
            <a:off x="677863" y="1981200"/>
            <a:ext cx="8075612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360" tIns="44280" rIns="90360" bIns="44280"/>
          <a:lstStyle>
            <a:lvl1pPr marL="341313" indent="-341313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36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32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2pPr>
            <a:lvl3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8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3pPr>
            <a:lvl4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4pPr>
            <a:lvl5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5pPr>
            <a:lvl6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6pPr>
            <a:lvl7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7pPr>
            <a:lvl8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8pPr>
            <a:lvl9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ts val="800"/>
              </a:spcBef>
              <a:buClr>
                <a:srgbClr val="FFFFFF"/>
              </a:buClr>
              <a:buSzPct val="100000"/>
              <a:buFont typeface="Times New Roman" charset="0"/>
              <a:buChar char="•"/>
              <a:defRPr/>
            </a:pPr>
            <a:r>
              <a:rPr lang="en-US" sz="3200" smtClean="0"/>
              <a:t>Common cause of trauma death</a:t>
            </a:r>
          </a:p>
          <a:p>
            <a:pPr eaLnBrk="1" hangingPunct="1">
              <a:lnSpc>
                <a:spcPct val="90000"/>
              </a:lnSpc>
              <a:spcBef>
                <a:spcPts val="800"/>
              </a:spcBef>
              <a:buClr>
                <a:srgbClr val="FFFFFF"/>
              </a:buClr>
              <a:buSzPct val="100000"/>
              <a:buFont typeface="Times New Roman" charset="0"/>
              <a:buChar char="•"/>
              <a:defRPr/>
            </a:pPr>
            <a:r>
              <a:rPr lang="en-US" sz="3200" smtClean="0"/>
              <a:t>Initial management does not depend on CT and neurosurgeon </a:t>
            </a:r>
          </a:p>
          <a:p>
            <a:pPr eaLnBrk="1" hangingPunct="1">
              <a:lnSpc>
                <a:spcPct val="90000"/>
              </a:lnSpc>
              <a:spcBef>
                <a:spcPts val="800"/>
              </a:spcBef>
              <a:buClr>
                <a:srgbClr val="FFFFFF"/>
              </a:buClr>
              <a:buSzPct val="100000"/>
              <a:buFont typeface="Times New Roman" charset="0"/>
              <a:buChar char="•"/>
              <a:defRPr/>
            </a:pPr>
            <a:r>
              <a:rPr lang="en-US" sz="3200" smtClean="0"/>
              <a:t>High risk of C-spine injury</a:t>
            </a:r>
          </a:p>
          <a:p>
            <a:pPr eaLnBrk="1" hangingPunct="1">
              <a:spcBef>
                <a:spcPts val="800"/>
              </a:spcBef>
              <a:buClr>
                <a:srgbClr val="FFFFFF"/>
              </a:buClr>
              <a:buSzPct val="60000"/>
              <a:buFont typeface="Times New Roman" charset="0"/>
              <a:buChar char="•"/>
              <a:defRPr/>
            </a:pPr>
            <a:r>
              <a:rPr lang="en-GB" sz="3200" smtClean="0"/>
              <a:t>Hypoxia and hypotension double mortality            </a:t>
            </a:r>
          </a:p>
          <a:p>
            <a:pPr eaLnBrk="1" hangingPunct="1">
              <a:spcBef>
                <a:spcPts val="800"/>
              </a:spcBef>
              <a:buClr>
                <a:srgbClr val="FFFF00"/>
              </a:buClr>
              <a:buSzPct val="60000"/>
              <a:buFont typeface="Times New Roman" charset="0"/>
              <a:buChar char="•"/>
              <a:defRPr/>
            </a:pPr>
            <a:r>
              <a:rPr lang="en-GB" sz="3200" smtClean="0">
                <a:solidFill>
                  <a:srgbClr val="FFFF00"/>
                </a:solidFill>
              </a:rPr>
              <a:t>Avoid any further injury to the brain</a:t>
            </a:r>
          </a:p>
          <a:p>
            <a:pPr eaLnBrk="1" hangingPunct="1">
              <a:lnSpc>
                <a:spcPct val="90000"/>
              </a:lnSpc>
              <a:spcBef>
                <a:spcPts val="800"/>
              </a:spcBef>
              <a:buClr>
                <a:srgbClr val="FFFFFF"/>
              </a:buClr>
              <a:buSzPct val="100000"/>
              <a:buFont typeface="Times New Roman" charset="0"/>
              <a:buNone/>
              <a:defRPr/>
            </a:pPr>
            <a:endParaRPr lang="en-US" sz="3200" smtClean="0"/>
          </a:p>
          <a:p>
            <a:pPr eaLnBrk="1" hangingPunct="1">
              <a:lnSpc>
                <a:spcPct val="90000"/>
              </a:lnSpc>
              <a:spcBef>
                <a:spcPts val="800"/>
              </a:spcBef>
              <a:buClr>
                <a:srgbClr val="FFFFFF"/>
              </a:buClr>
              <a:buSzPct val="100000"/>
              <a:buFont typeface="Times New Roman" charset="0"/>
              <a:buNone/>
              <a:defRPr/>
            </a:pPr>
            <a:endParaRPr lang="en-US" sz="3200" smtClean="0"/>
          </a:p>
        </p:txBody>
      </p:sp>
      <p:sp>
        <p:nvSpPr>
          <p:cNvPr id="300035" name="Rectangle 3"/>
          <p:cNvSpPr>
            <a:spLocks noChangeArrowheads="1"/>
          </p:cNvSpPr>
          <p:nvPr/>
        </p:nvSpPr>
        <p:spPr bwMode="auto">
          <a:xfrm>
            <a:off x="0" y="6473825"/>
            <a:ext cx="523875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800">
                <a:solidFill>
                  <a:srgbClr val="FFFFFF"/>
                </a:solidFill>
                <a:latin typeface="Times New Roman" charset="0"/>
              </a:rPr>
              <a:t>146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7" name="Text Box 1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677863" y="4572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360" tIns="44280" rIns="90360" bIns="442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buSzPct val="100000"/>
              <a:defRPr/>
            </a:pPr>
            <a:r>
              <a:rPr lang="en-US" sz="54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Head Trauma</a:t>
            </a:r>
            <a:br>
              <a:rPr lang="en-US" sz="54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</a:br>
            <a:r>
              <a:rPr lang="en-US" sz="40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Types of Brain Injury</a:t>
            </a:r>
          </a:p>
        </p:txBody>
      </p:sp>
      <p:sp>
        <p:nvSpPr>
          <p:cNvPr id="302082" name="Text Box 2"/>
          <p:cNvSpPr txBox="1">
            <a:spLocks noChangeArrowheads="1"/>
          </p:cNvSpPr>
          <p:nvPr/>
        </p:nvSpPr>
        <p:spPr bwMode="auto">
          <a:xfrm>
            <a:off x="669925" y="2359025"/>
            <a:ext cx="7780338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360" tIns="44280" rIns="90360" bIns="44280"/>
          <a:lstStyle>
            <a:lvl1pPr marL="341313" indent="-341313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36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1363" indent="-284163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32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2pPr>
            <a:lvl3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8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3pPr>
            <a:lvl4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4pPr>
            <a:lvl5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5pPr>
            <a:lvl6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6pPr>
            <a:lvl7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7pPr>
            <a:lvl8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8pPr>
            <a:lvl9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ts val="900"/>
              </a:spcBef>
              <a:buClr>
                <a:srgbClr val="FFFF00"/>
              </a:buClr>
              <a:buSzPct val="100000"/>
              <a:buFont typeface="Times New Roman" charset="0"/>
              <a:buChar char="•"/>
              <a:defRPr/>
            </a:pPr>
            <a:r>
              <a:rPr lang="en-US" smtClean="0">
                <a:solidFill>
                  <a:srgbClr val="FFFF00"/>
                </a:solidFill>
              </a:rPr>
              <a:t>Primary brain injury</a:t>
            </a:r>
          </a:p>
          <a:p>
            <a:pPr lvl="1" eaLnBrk="1" hangingPunct="1">
              <a:spcBef>
                <a:spcPts val="800"/>
              </a:spcBef>
              <a:buClr>
                <a:srgbClr val="FFFFFF"/>
              </a:buClr>
              <a:buSzPct val="100000"/>
              <a:buFont typeface="Times New Roman" charset="0"/>
              <a:buChar char="•"/>
              <a:defRPr/>
            </a:pPr>
            <a:r>
              <a:rPr lang="en-US" smtClean="0"/>
              <a:t>occurs at time of accident</a:t>
            </a:r>
          </a:p>
          <a:p>
            <a:pPr eaLnBrk="1" hangingPunct="1">
              <a:spcBef>
                <a:spcPts val="450"/>
              </a:spcBef>
              <a:buClr>
                <a:srgbClr val="FFFFFF"/>
              </a:buClr>
              <a:buSzPct val="100000"/>
              <a:buFont typeface="Times New Roman" charset="0"/>
              <a:buNone/>
              <a:defRPr/>
            </a:pPr>
            <a:endParaRPr lang="en-US" sz="1800" smtClean="0"/>
          </a:p>
          <a:p>
            <a:pPr lvl="1" eaLnBrk="1" hangingPunct="1">
              <a:spcBef>
                <a:spcPts val="800"/>
              </a:spcBef>
              <a:buClr>
                <a:srgbClr val="FFFFFF"/>
              </a:buClr>
              <a:buSzPct val="60000"/>
              <a:buFont typeface="Symbol" charset="0"/>
              <a:buChar char=""/>
              <a:defRPr/>
            </a:pPr>
            <a:r>
              <a:rPr lang="en-GB" smtClean="0"/>
              <a:t>Diffuse axonal injury</a:t>
            </a:r>
          </a:p>
          <a:p>
            <a:pPr lvl="2" eaLnBrk="1" hangingPunct="1">
              <a:spcBef>
                <a:spcPts val="700"/>
              </a:spcBef>
              <a:buClr>
                <a:srgbClr val="FFFFFF"/>
              </a:buClr>
              <a:buSzPct val="60000"/>
              <a:buFont typeface="Arial" charset="0"/>
              <a:buChar char="•"/>
              <a:defRPr/>
            </a:pPr>
            <a:r>
              <a:rPr lang="en-GB" smtClean="0"/>
              <a:t>acceleration and deceleration</a:t>
            </a:r>
          </a:p>
          <a:p>
            <a:pPr lvl="1" eaLnBrk="1" hangingPunct="1">
              <a:spcBef>
                <a:spcPts val="800"/>
              </a:spcBef>
              <a:buClr>
                <a:srgbClr val="FFFFFF"/>
              </a:buClr>
              <a:buSzPct val="60000"/>
              <a:buFont typeface="Symbol" charset="0"/>
              <a:buChar char=""/>
              <a:defRPr/>
            </a:pPr>
            <a:r>
              <a:rPr lang="en-GB" smtClean="0"/>
              <a:t>Cerebral contusion</a:t>
            </a:r>
          </a:p>
          <a:p>
            <a:pPr lvl="1" eaLnBrk="1" hangingPunct="1">
              <a:spcBef>
                <a:spcPts val="800"/>
              </a:spcBef>
              <a:buClr>
                <a:srgbClr val="FFFFFF"/>
              </a:buClr>
              <a:buSzPct val="60000"/>
              <a:buFont typeface="Symbol" charset="0"/>
              <a:buChar char=""/>
              <a:defRPr/>
            </a:pPr>
            <a:r>
              <a:rPr lang="en-GB" smtClean="0"/>
              <a:t>Penetrating injury </a:t>
            </a:r>
          </a:p>
        </p:txBody>
      </p:sp>
      <p:sp>
        <p:nvSpPr>
          <p:cNvPr id="302083" name="Rectangle 3"/>
          <p:cNvSpPr>
            <a:spLocks noChangeArrowheads="1"/>
          </p:cNvSpPr>
          <p:nvPr/>
        </p:nvSpPr>
        <p:spPr bwMode="auto">
          <a:xfrm>
            <a:off x="0" y="6473825"/>
            <a:ext cx="523875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800">
                <a:solidFill>
                  <a:srgbClr val="FFFFFF"/>
                </a:solidFill>
                <a:latin typeface="Times New Roman" charset="0"/>
              </a:rPr>
              <a:t>147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1" name="Text Box 1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677863" y="4572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360" tIns="44280" rIns="90360" bIns="442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buSzPct val="100000"/>
              <a:defRPr/>
            </a:pPr>
            <a:r>
              <a:rPr lang="en-US" sz="54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Head Trauma</a:t>
            </a:r>
            <a:br>
              <a:rPr lang="en-US" sz="54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</a:br>
            <a:r>
              <a:rPr lang="en-US" sz="40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Types of Brain Injury</a:t>
            </a:r>
          </a:p>
        </p:txBody>
      </p:sp>
      <p:sp>
        <p:nvSpPr>
          <p:cNvPr id="304130" name="Text Box 2"/>
          <p:cNvSpPr txBox="1">
            <a:spLocks noChangeArrowheads="1"/>
          </p:cNvSpPr>
          <p:nvPr/>
        </p:nvSpPr>
        <p:spPr bwMode="auto">
          <a:xfrm>
            <a:off x="677863" y="2116138"/>
            <a:ext cx="7780337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360" tIns="44280" rIns="90360" bIns="44280"/>
          <a:lstStyle>
            <a:lvl1pPr marL="341313" indent="-341313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36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1363" indent="-284163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32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2pPr>
            <a:lvl3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8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3pPr>
            <a:lvl4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4pPr>
            <a:lvl5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5pPr>
            <a:lvl6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6pPr>
            <a:lvl7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7pPr>
            <a:lvl8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8pPr>
            <a:lvl9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ts val="900"/>
              </a:spcBef>
              <a:buClr>
                <a:srgbClr val="8585E0"/>
              </a:buClr>
              <a:buSzPct val="100000"/>
              <a:buFont typeface="Times New Roman" charset="0"/>
              <a:buChar char="•"/>
              <a:defRPr/>
            </a:pPr>
            <a:r>
              <a:rPr lang="en-US" smtClean="0">
                <a:solidFill>
                  <a:srgbClr val="8585E0"/>
                </a:solidFill>
              </a:rPr>
              <a:t>Primary brain injury</a:t>
            </a:r>
          </a:p>
          <a:p>
            <a:pPr lvl="1" eaLnBrk="1" hangingPunct="1">
              <a:spcBef>
                <a:spcPts val="800"/>
              </a:spcBef>
              <a:buClr>
                <a:srgbClr val="8585E0"/>
              </a:buClr>
              <a:buSzPct val="100000"/>
              <a:buFont typeface="Times New Roman" charset="0"/>
              <a:buChar char="•"/>
              <a:defRPr/>
            </a:pPr>
            <a:r>
              <a:rPr lang="en-US" smtClean="0">
                <a:solidFill>
                  <a:srgbClr val="8585E0"/>
                </a:solidFill>
              </a:rPr>
              <a:t>occurs at time of accident</a:t>
            </a:r>
          </a:p>
          <a:p>
            <a:pPr lvl="1" eaLnBrk="1" hangingPunct="1">
              <a:spcBef>
                <a:spcPts val="800"/>
              </a:spcBef>
              <a:buClr>
                <a:srgbClr val="8585E0"/>
              </a:buClr>
              <a:buSzPct val="100000"/>
              <a:buFont typeface="Times New Roman" charset="0"/>
              <a:buNone/>
              <a:defRPr/>
            </a:pPr>
            <a:endParaRPr lang="en-US" smtClean="0">
              <a:solidFill>
                <a:srgbClr val="8585E0"/>
              </a:solidFill>
            </a:endParaRPr>
          </a:p>
          <a:p>
            <a:pPr eaLnBrk="1" hangingPunct="1">
              <a:spcBef>
                <a:spcPts val="900"/>
              </a:spcBef>
              <a:buClr>
                <a:srgbClr val="FFFF00"/>
              </a:buClr>
              <a:buSzPct val="100000"/>
              <a:buFont typeface="Times New Roman" charset="0"/>
              <a:buChar char="•"/>
              <a:defRPr/>
            </a:pPr>
            <a:r>
              <a:rPr lang="en-US" smtClean="0">
                <a:solidFill>
                  <a:srgbClr val="FFFF00"/>
                </a:solidFill>
              </a:rPr>
              <a:t>Secondary brain injury</a:t>
            </a:r>
          </a:p>
          <a:p>
            <a:pPr lvl="1" eaLnBrk="1" hangingPunct="1">
              <a:spcBef>
                <a:spcPts val="800"/>
              </a:spcBef>
              <a:buClr>
                <a:srgbClr val="FFFFFF"/>
              </a:buClr>
              <a:buSzPct val="100000"/>
              <a:buFont typeface="Times New Roman" charset="0"/>
              <a:buChar char="•"/>
              <a:defRPr/>
            </a:pPr>
            <a:r>
              <a:rPr lang="en-US" smtClean="0"/>
              <a:t>occurs after accident</a:t>
            </a:r>
          </a:p>
          <a:p>
            <a:pPr lvl="1" eaLnBrk="1" hangingPunct="1">
              <a:spcBef>
                <a:spcPts val="800"/>
              </a:spcBef>
              <a:buClr>
                <a:srgbClr val="FFFFFF"/>
              </a:buClr>
              <a:buSzPct val="100000"/>
              <a:buFont typeface="Times New Roman" charset="0"/>
              <a:buChar char="•"/>
              <a:defRPr/>
            </a:pPr>
            <a:r>
              <a:rPr lang="en-US" smtClean="0"/>
              <a:t>may be preventable</a:t>
            </a:r>
          </a:p>
        </p:txBody>
      </p:sp>
      <p:sp>
        <p:nvSpPr>
          <p:cNvPr id="304131" name="Rectangle 3"/>
          <p:cNvSpPr>
            <a:spLocks noChangeArrowheads="1"/>
          </p:cNvSpPr>
          <p:nvPr/>
        </p:nvSpPr>
        <p:spPr bwMode="auto">
          <a:xfrm>
            <a:off x="0" y="6473825"/>
            <a:ext cx="523875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800">
                <a:solidFill>
                  <a:srgbClr val="FFFFFF"/>
                </a:solidFill>
                <a:latin typeface="Times New Roman" charset="0"/>
              </a:rPr>
              <a:t>148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5" name="Text Box 1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677863" y="4572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360" tIns="44280" rIns="90360" bIns="442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buSzPct val="100000"/>
              <a:defRPr/>
            </a:pPr>
            <a:r>
              <a:rPr lang="en-US" sz="54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Head Trauma</a:t>
            </a:r>
            <a:br>
              <a:rPr lang="en-US" sz="54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</a:br>
            <a:r>
              <a:rPr lang="en-US" sz="40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What causes secondary injury?</a:t>
            </a:r>
          </a:p>
        </p:txBody>
      </p:sp>
      <p:sp>
        <p:nvSpPr>
          <p:cNvPr id="306178" name="Text Box 2"/>
          <p:cNvSpPr txBox="1">
            <a:spLocks noChangeArrowheads="1"/>
          </p:cNvSpPr>
          <p:nvPr/>
        </p:nvSpPr>
        <p:spPr bwMode="auto">
          <a:xfrm>
            <a:off x="669925" y="2244725"/>
            <a:ext cx="7780338" cy="3851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360" tIns="44280" rIns="90360" bIns="44280"/>
          <a:lstStyle>
            <a:lvl1pPr marL="341313" indent="-341313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36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1363" indent="-284163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32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2pPr>
            <a:lvl3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8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3pPr>
            <a:lvl4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4pPr>
            <a:lvl5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5pPr>
            <a:lvl6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6pPr>
            <a:lvl7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7pPr>
            <a:lvl8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8pPr>
            <a:lvl9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ts val="900"/>
              </a:spcBef>
              <a:buClr>
                <a:srgbClr val="FFFFFF"/>
              </a:buClr>
              <a:buSzPct val="100000"/>
              <a:buFont typeface="Times New Roman" charset="0"/>
              <a:buChar char="•"/>
              <a:defRPr/>
            </a:pPr>
            <a:r>
              <a:rPr lang="en-GB" smtClean="0">
                <a:cs typeface="Arial" charset="0"/>
              </a:rPr>
              <a:t>Reduced brain blood flow</a:t>
            </a:r>
          </a:p>
          <a:p>
            <a:pPr eaLnBrk="1" hangingPunct="1">
              <a:spcBef>
                <a:spcPts val="900"/>
              </a:spcBef>
              <a:buClr>
                <a:srgbClr val="FDFFEE"/>
              </a:buClr>
              <a:buSzPct val="100000"/>
              <a:buFont typeface="Times New Roman" charset="0"/>
              <a:buChar char="•"/>
              <a:defRPr/>
            </a:pPr>
            <a:r>
              <a:rPr lang="en-GB" smtClean="0">
                <a:solidFill>
                  <a:srgbClr val="FDFFEE"/>
                </a:solidFill>
                <a:cs typeface="Arial" charset="0"/>
              </a:rPr>
              <a:t>Reduced brain oxygen supply</a:t>
            </a:r>
          </a:p>
          <a:p>
            <a:pPr eaLnBrk="1" hangingPunct="1">
              <a:spcBef>
                <a:spcPts val="900"/>
              </a:spcBef>
              <a:buClr>
                <a:srgbClr val="FDFFEE"/>
              </a:buClr>
              <a:buSzPct val="100000"/>
              <a:buFont typeface="Times New Roman" charset="0"/>
              <a:buChar char="•"/>
              <a:defRPr/>
            </a:pPr>
            <a:r>
              <a:rPr lang="en-GB" smtClean="0">
                <a:solidFill>
                  <a:srgbClr val="FDFFEE"/>
                </a:solidFill>
                <a:cs typeface="Arial" charset="0"/>
              </a:rPr>
              <a:t>Increased brain oxygen use</a:t>
            </a:r>
          </a:p>
          <a:p>
            <a:pPr lvl="1" eaLnBrk="1" hangingPunct="1">
              <a:spcBef>
                <a:spcPts val="800"/>
              </a:spcBef>
              <a:buClr>
                <a:srgbClr val="FFFFFF"/>
              </a:buClr>
              <a:buSzPct val="100000"/>
              <a:buFont typeface="Times New Roman" charset="0"/>
              <a:buChar char="•"/>
              <a:defRPr/>
            </a:pPr>
            <a:r>
              <a:rPr lang="en-US" smtClean="0"/>
              <a:t>fever, seizures</a:t>
            </a:r>
          </a:p>
          <a:p>
            <a:pPr eaLnBrk="1" hangingPunct="1">
              <a:lnSpc>
                <a:spcPct val="90000"/>
              </a:lnSpc>
              <a:spcBef>
                <a:spcPts val="800"/>
              </a:spcBef>
              <a:buClr>
                <a:srgbClr val="FFFFFF"/>
              </a:buClr>
              <a:buSzPct val="100000"/>
              <a:buFont typeface="Times New Roman" charset="0"/>
              <a:buChar char="•"/>
              <a:defRPr/>
            </a:pPr>
            <a:r>
              <a:rPr lang="en-US" smtClean="0"/>
              <a:t>Other</a:t>
            </a:r>
            <a:r>
              <a:rPr lang="en-US" sz="3200" smtClean="0"/>
              <a:t> causes</a:t>
            </a:r>
          </a:p>
          <a:p>
            <a:pPr lvl="1" eaLnBrk="1" hangingPunct="1">
              <a:lnSpc>
                <a:spcPct val="90000"/>
              </a:lnSpc>
              <a:spcBef>
                <a:spcPts val="700"/>
              </a:spcBef>
              <a:buClr>
                <a:srgbClr val="FFFFFF"/>
              </a:buClr>
              <a:buSzPct val="100000"/>
              <a:buFont typeface="Times New Roman" charset="0"/>
              <a:buChar char="•"/>
              <a:defRPr/>
            </a:pPr>
            <a:r>
              <a:rPr lang="en-US" sz="2800" smtClean="0"/>
              <a:t>low blood sugar </a:t>
            </a:r>
          </a:p>
        </p:txBody>
      </p:sp>
      <p:sp>
        <p:nvSpPr>
          <p:cNvPr id="306179" name="Rectangle 3"/>
          <p:cNvSpPr>
            <a:spLocks noChangeArrowheads="1"/>
          </p:cNvSpPr>
          <p:nvPr/>
        </p:nvSpPr>
        <p:spPr bwMode="auto">
          <a:xfrm>
            <a:off x="0" y="6473825"/>
            <a:ext cx="523875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800">
                <a:solidFill>
                  <a:srgbClr val="FFFFFF"/>
                </a:solidFill>
                <a:latin typeface="Times New Roman" charset="0"/>
              </a:rPr>
              <a:t>149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ext Box 1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677863" y="4572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360" tIns="44280" rIns="90360" bIns="442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buSzPct val="100000"/>
              <a:defRPr/>
            </a:pPr>
            <a:r>
              <a:rPr lang="en-GB" sz="54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Primary Survey</a:t>
            </a:r>
          </a:p>
        </p:txBody>
      </p:sp>
      <p:sp>
        <p:nvSpPr>
          <p:cNvPr id="31746" name="Text Box 2"/>
          <p:cNvSpPr txBox="1">
            <a:spLocks noChangeArrowheads="1"/>
          </p:cNvSpPr>
          <p:nvPr/>
        </p:nvSpPr>
        <p:spPr bwMode="auto">
          <a:xfrm>
            <a:off x="677863" y="1981200"/>
            <a:ext cx="7780337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360" tIns="44280" rIns="90360" bIns="44280"/>
          <a:lstStyle>
            <a:lvl1pPr marL="341313" indent="-341313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36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32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2pPr>
            <a:lvl3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8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3pPr>
            <a:lvl4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4pPr>
            <a:lvl5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5pPr>
            <a:lvl6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6pPr>
            <a:lvl7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7pPr>
            <a:lvl8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8pPr>
            <a:lvl9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ts val="900"/>
              </a:spcBef>
              <a:buClr>
                <a:srgbClr val="FDFFEE"/>
              </a:buClr>
              <a:buSzPct val="100000"/>
              <a:buFont typeface="Times New Roman" charset="0"/>
              <a:buChar char="•"/>
              <a:defRPr/>
            </a:pPr>
            <a:r>
              <a:rPr lang="en-GB" smtClean="0">
                <a:solidFill>
                  <a:srgbClr val="FDFFEE"/>
                </a:solidFill>
              </a:rPr>
              <a:t>Airway + Cervical spine control </a:t>
            </a:r>
          </a:p>
          <a:p>
            <a:pPr eaLnBrk="1" hangingPunct="1">
              <a:spcBef>
                <a:spcPts val="900"/>
              </a:spcBef>
              <a:buClr>
                <a:srgbClr val="FFFFFF"/>
              </a:buClr>
              <a:buSzPct val="100000"/>
              <a:buFont typeface="Times New Roman" charset="0"/>
              <a:buChar char="•"/>
              <a:defRPr/>
            </a:pPr>
            <a:r>
              <a:rPr lang="en-GB" smtClean="0"/>
              <a:t>Breathing</a:t>
            </a:r>
          </a:p>
          <a:p>
            <a:pPr eaLnBrk="1" hangingPunct="1">
              <a:spcBef>
                <a:spcPts val="900"/>
              </a:spcBef>
              <a:buClr>
                <a:srgbClr val="FFFFFF"/>
              </a:buClr>
              <a:buSzPct val="100000"/>
              <a:buFont typeface="Times New Roman" charset="0"/>
              <a:buChar char="•"/>
              <a:defRPr/>
            </a:pPr>
            <a:r>
              <a:rPr lang="en-GB" smtClean="0"/>
              <a:t>Circulation</a:t>
            </a:r>
          </a:p>
          <a:p>
            <a:pPr eaLnBrk="1" hangingPunct="1">
              <a:spcBef>
                <a:spcPts val="900"/>
              </a:spcBef>
              <a:buClr>
                <a:srgbClr val="FFFFFF"/>
              </a:buClr>
              <a:buSzPct val="100000"/>
              <a:buFont typeface="Times New Roman" charset="0"/>
              <a:buChar char="•"/>
              <a:defRPr/>
            </a:pPr>
            <a:r>
              <a:rPr lang="en-GB" smtClean="0"/>
              <a:t>Disability</a:t>
            </a:r>
          </a:p>
          <a:p>
            <a:pPr eaLnBrk="1" hangingPunct="1">
              <a:spcBef>
                <a:spcPts val="900"/>
              </a:spcBef>
              <a:buClr>
                <a:srgbClr val="FFFFFF"/>
              </a:buClr>
              <a:buSzPct val="100000"/>
              <a:buFont typeface="Times New Roman" charset="0"/>
              <a:buChar char="•"/>
              <a:defRPr/>
            </a:pPr>
            <a:r>
              <a:rPr lang="en-GB" smtClean="0"/>
              <a:t>Exposure</a:t>
            </a:r>
          </a:p>
        </p:txBody>
      </p:sp>
      <p:sp>
        <p:nvSpPr>
          <p:cNvPr id="31747" name="Rectangle 3"/>
          <p:cNvSpPr>
            <a:spLocks noChangeArrowheads="1"/>
          </p:cNvSpPr>
          <p:nvPr/>
        </p:nvSpPr>
        <p:spPr bwMode="auto">
          <a:xfrm>
            <a:off x="20638" y="6473825"/>
            <a:ext cx="409575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800">
                <a:solidFill>
                  <a:srgbClr val="FFFFFF"/>
                </a:solidFill>
                <a:latin typeface="Times New Roman" charset="0"/>
              </a:rPr>
              <a:t>15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49" name="Text Box 1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677863" y="4572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360" tIns="44280" rIns="90360" bIns="442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buSzPct val="100000"/>
              <a:defRPr/>
            </a:pPr>
            <a:r>
              <a:rPr lang="en-US" sz="54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Head Trauma</a:t>
            </a:r>
            <a:br>
              <a:rPr lang="en-US" sz="54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</a:br>
            <a:r>
              <a:rPr lang="en-US" sz="40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What controls brain blood flow?</a:t>
            </a:r>
          </a:p>
        </p:txBody>
      </p:sp>
      <p:sp>
        <p:nvSpPr>
          <p:cNvPr id="308226" name="Text Box 2"/>
          <p:cNvSpPr txBox="1">
            <a:spLocks noChangeArrowheads="1"/>
          </p:cNvSpPr>
          <p:nvPr/>
        </p:nvSpPr>
        <p:spPr bwMode="auto">
          <a:xfrm>
            <a:off x="998538" y="5413375"/>
            <a:ext cx="7780337" cy="682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360" tIns="44280" rIns="90360" bIns="44280"/>
          <a:lstStyle>
            <a:lvl1pPr marL="341313" indent="-341313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36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32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2pPr>
            <a:lvl3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8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3pPr>
            <a:lvl4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4pPr>
            <a:lvl5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5pPr>
            <a:lvl6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6pPr>
            <a:lvl7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7pPr>
            <a:lvl8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8pPr>
            <a:lvl9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ts val="800"/>
              </a:spcBef>
              <a:buClr>
                <a:srgbClr val="FFFFFF"/>
              </a:buClr>
              <a:buSzPct val="100000"/>
              <a:buFont typeface="Times New Roman" charset="0"/>
              <a:buChar char="•"/>
              <a:defRPr/>
            </a:pPr>
            <a:r>
              <a:rPr lang="en-US" sz="3200" smtClean="0"/>
              <a:t>If ICP rises or MAP falls, brain blood flow falls</a:t>
            </a:r>
          </a:p>
        </p:txBody>
      </p:sp>
      <p:sp>
        <p:nvSpPr>
          <p:cNvPr id="308227" name="Rectangle 3"/>
          <p:cNvSpPr>
            <a:spLocks noChangeArrowheads="1"/>
          </p:cNvSpPr>
          <p:nvPr/>
        </p:nvSpPr>
        <p:spPr bwMode="auto">
          <a:xfrm>
            <a:off x="0" y="6473825"/>
            <a:ext cx="523875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800">
                <a:solidFill>
                  <a:srgbClr val="FFFFFF"/>
                </a:solidFill>
                <a:latin typeface="Times New Roman" charset="0"/>
              </a:rPr>
              <a:t>150</a:t>
            </a:r>
          </a:p>
        </p:txBody>
      </p:sp>
      <p:sp>
        <p:nvSpPr>
          <p:cNvPr id="308228" name="Text Box 4"/>
          <p:cNvSpPr txBox="1">
            <a:spLocks noChangeArrowheads="1"/>
          </p:cNvSpPr>
          <p:nvPr/>
        </p:nvSpPr>
        <p:spPr bwMode="auto">
          <a:xfrm>
            <a:off x="1892300" y="3167063"/>
            <a:ext cx="4857750" cy="1847850"/>
          </a:xfrm>
          <a:prstGeom prst="rect">
            <a:avLst/>
          </a:prstGeom>
          <a:solidFill>
            <a:srgbClr val="262699"/>
          </a:solidFill>
          <a:ln w="28440" cap="sq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6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5pPr>
            <a:lvl6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6pPr>
            <a:lvl7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7pPr>
            <a:lvl8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8pPr>
            <a:lvl9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lnSpc>
                <a:spcPct val="90000"/>
              </a:lnSpc>
              <a:buSzPct val="100000"/>
              <a:defRPr/>
            </a:pPr>
            <a:r>
              <a:rPr lang="en-GB" smtClean="0">
                <a:solidFill>
                  <a:srgbClr val="FFFF00"/>
                </a:solidFill>
              </a:rPr>
              <a:t>CPP = MAP – ICP</a:t>
            </a:r>
          </a:p>
          <a:p>
            <a:pPr algn="ctr" eaLnBrk="1" hangingPunct="1">
              <a:lnSpc>
                <a:spcPct val="90000"/>
              </a:lnSpc>
              <a:buSzPct val="100000"/>
              <a:defRPr/>
            </a:pPr>
            <a:endParaRPr lang="en-GB" sz="1600" smtClean="0"/>
          </a:p>
          <a:p>
            <a:pPr algn="ctr" eaLnBrk="1" hangingPunct="1">
              <a:lnSpc>
                <a:spcPct val="90000"/>
              </a:lnSpc>
              <a:buSzPct val="100000"/>
              <a:defRPr/>
            </a:pPr>
            <a:r>
              <a:rPr lang="en-GB" sz="2400" smtClean="0"/>
              <a:t>CPP = cerebral perfusion pressure</a:t>
            </a:r>
          </a:p>
          <a:p>
            <a:pPr algn="ctr" eaLnBrk="1" hangingPunct="1">
              <a:lnSpc>
                <a:spcPct val="90000"/>
              </a:lnSpc>
              <a:buSzPct val="100000"/>
              <a:defRPr/>
            </a:pPr>
            <a:r>
              <a:rPr lang="en-GB" sz="2400" smtClean="0"/>
              <a:t>MAP = mean arterial pressure</a:t>
            </a:r>
          </a:p>
          <a:p>
            <a:pPr algn="ctr" eaLnBrk="1" hangingPunct="1">
              <a:lnSpc>
                <a:spcPct val="90000"/>
              </a:lnSpc>
              <a:buSzPct val="100000"/>
              <a:defRPr/>
            </a:pPr>
            <a:r>
              <a:rPr lang="en-GB" sz="2400" smtClean="0"/>
              <a:t>ICP = intracranial pressure</a:t>
            </a:r>
          </a:p>
        </p:txBody>
      </p:sp>
      <p:sp>
        <p:nvSpPr>
          <p:cNvPr id="308229" name="Text Box 5"/>
          <p:cNvSpPr txBox="1">
            <a:spLocks noChangeArrowheads="1"/>
          </p:cNvSpPr>
          <p:nvPr/>
        </p:nvSpPr>
        <p:spPr bwMode="auto">
          <a:xfrm>
            <a:off x="998538" y="2184400"/>
            <a:ext cx="7780337" cy="71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2160" tIns="46080" rIns="92160" bIns="46080"/>
          <a:lstStyle>
            <a:lvl1pPr marL="341313" indent="-341313"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 sz="36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 sz="32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2pPr>
            <a:lvl3pPr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 sz="28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3pPr>
            <a:lvl4pPr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4pPr>
            <a:lvl5pPr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5pPr>
            <a:lvl6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6pPr>
            <a:lvl7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7pPr>
            <a:lvl8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8pPr>
            <a:lvl9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ts val="800"/>
              </a:spcBef>
              <a:buClr>
                <a:srgbClr val="FFFFFF"/>
              </a:buClr>
              <a:buSzPct val="100000"/>
              <a:buFont typeface="Times New Roman" charset="0"/>
              <a:buChar char="•"/>
              <a:defRPr/>
            </a:pPr>
            <a:r>
              <a:rPr lang="en-GB" sz="3200" smtClean="0"/>
              <a:t>Skull is a closed space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3" name="Text Box 1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677863" y="4572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360" tIns="44280" rIns="90360" bIns="442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buSzPct val="100000"/>
              <a:defRPr/>
            </a:pPr>
            <a:r>
              <a:rPr lang="en-US" sz="54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Head Trauma</a:t>
            </a:r>
            <a:br>
              <a:rPr lang="en-US" sz="54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</a:br>
            <a:r>
              <a:rPr lang="en-US" sz="40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What causes secondary injury?</a:t>
            </a:r>
          </a:p>
        </p:txBody>
      </p:sp>
      <p:sp>
        <p:nvSpPr>
          <p:cNvPr id="310274" name="Text Box 2"/>
          <p:cNvSpPr txBox="1">
            <a:spLocks noChangeArrowheads="1"/>
          </p:cNvSpPr>
          <p:nvPr/>
        </p:nvSpPr>
        <p:spPr bwMode="auto">
          <a:xfrm>
            <a:off x="669925" y="1981200"/>
            <a:ext cx="7780338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360" tIns="44280" rIns="90360" bIns="44280"/>
          <a:lstStyle>
            <a:lvl1pPr marL="341313" indent="-341313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36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1363" indent="-284163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32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2pPr>
            <a:lvl3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8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3pPr>
            <a:lvl4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4pPr>
            <a:lvl5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5pPr>
            <a:lvl6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6pPr>
            <a:lvl7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7pPr>
            <a:lvl8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8pPr>
            <a:lvl9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ts val="900"/>
              </a:spcBef>
              <a:buClr>
                <a:srgbClr val="FFFFFF"/>
              </a:buClr>
              <a:buSzPct val="100000"/>
              <a:buFont typeface="Times New Roman" charset="0"/>
              <a:buChar char="•"/>
              <a:defRPr/>
            </a:pPr>
            <a:r>
              <a:rPr lang="en-GB" smtClean="0">
                <a:cs typeface="Arial" charset="0"/>
              </a:rPr>
              <a:t>What increases </a:t>
            </a:r>
            <a:r>
              <a:rPr lang="en-GB" smtClean="0">
                <a:solidFill>
                  <a:srgbClr val="FDFFEE"/>
                </a:solidFill>
                <a:cs typeface="Arial" charset="0"/>
              </a:rPr>
              <a:t>ICP?</a:t>
            </a:r>
          </a:p>
          <a:p>
            <a:pPr lvl="1" eaLnBrk="1" hangingPunct="1">
              <a:lnSpc>
                <a:spcPct val="90000"/>
              </a:lnSpc>
              <a:spcBef>
                <a:spcPts val="700"/>
              </a:spcBef>
              <a:buClr>
                <a:srgbClr val="FDFFEE"/>
              </a:buClr>
              <a:buSzPct val="100000"/>
              <a:buFont typeface="Times New Roman" charset="0"/>
              <a:buChar char="•"/>
              <a:defRPr/>
            </a:pPr>
            <a:r>
              <a:rPr lang="en-US" sz="2800" smtClean="0">
                <a:solidFill>
                  <a:srgbClr val="FDFFEE"/>
                </a:solidFill>
              </a:rPr>
              <a:t>low blood O</a:t>
            </a:r>
            <a:r>
              <a:rPr lang="en-US" sz="2800" baseline="-25000" smtClean="0">
                <a:solidFill>
                  <a:srgbClr val="FDFFEE"/>
                </a:solidFill>
              </a:rPr>
              <a:t>2</a:t>
            </a:r>
          </a:p>
          <a:p>
            <a:pPr lvl="1" eaLnBrk="1" hangingPunct="1">
              <a:lnSpc>
                <a:spcPct val="90000"/>
              </a:lnSpc>
              <a:spcBef>
                <a:spcPts val="700"/>
              </a:spcBef>
              <a:buClr>
                <a:srgbClr val="FDFFEE"/>
              </a:buClr>
              <a:buSzPct val="100000"/>
              <a:buFont typeface="Times New Roman" charset="0"/>
              <a:buChar char="•"/>
              <a:defRPr/>
            </a:pPr>
            <a:r>
              <a:rPr lang="en-US" sz="2800" smtClean="0">
                <a:solidFill>
                  <a:srgbClr val="FDFFEE"/>
                </a:solidFill>
              </a:rPr>
              <a:t>high blood CO</a:t>
            </a:r>
            <a:r>
              <a:rPr lang="en-US" sz="2800" baseline="-25000" smtClean="0">
                <a:solidFill>
                  <a:srgbClr val="FDFFEE"/>
                </a:solidFill>
              </a:rPr>
              <a:t>2</a:t>
            </a:r>
            <a:r>
              <a:rPr lang="en-US" sz="2800" smtClean="0">
                <a:solidFill>
                  <a:srgbClr val="FDFFEE"/>
                </a:solidFill>
              </a:rPr>
              <a:t> </a:t>
            </a:r>
          </a:p>
          <a:p>
            <a:pPr lvl="1" eaLnBrk="1" hangingPunct="1">
              <a:lnSpc>
                <a:spcPct val="90000"/>
              </a:lnSpc>
              <a:spcBef>
                <a:spcPts val="700"/>
              </a:spcBef>
              <a:buClr>
                <a:srgbClr val="FDFFEE"/>
              </a:buClr>
              <a:buSzPct val="100000"/>
              <a:buFont typeface="Times New Roman" charset="0"/>
              <a:buChar char="•"/>
              <a:defRPr/>
            </a:pPr>
            <a:r>
              <a:rPr lang="en-US" sz="2800" smtClean="0">
                <a:solidFill>
                  <a:srgbClr val="FDFFEE"/>
                </a:solidFill>
              </a:rPr>
              <a:t>haematoma or brain swelling</a:t>
            </a:r>
          </a:p>
          <a:p>
            <a:pPr lvl="1" eaLnBrk="1" hangingPunct="1">
              <a:lnSpc>
                <a:spcPct val="90000"/>
              </a:lnSpc>
              <a:spcBef>
                <a:spcPts val="700"/>
              </a:spcBef>
              <a:buClr>
                <a:srgbClr val="FDFFEE"/>
              </a:buClr>
              <a:buSzPct val="100000"/>
              <a:buFont typeface="Times New Roman" charset="0"/>
              <a:buChar char="•"/>
              <a:defRPr/>
            </a:pPr>
            <a:r>
              <a:rPr lang="en-US" sz="2800" smtClean="0">
                <a:solidFill>
                  <a:srgbClr val="FDFFEE"/>
                </a:solidFill>
              </a:rPr>
              <a:t>head down position</a:t>
            </a:r>
          </a:p>
          <a:p>
            <a:pPr lvl="1" eaLnBrk="1" hangingPunct="1">
              <a:lnSpc>
                <a:spcPct val="90000"/>
              </a:lnSpc>
              <a:spcBef>
                <a:spcPts val="350"/>
              </a:spcBef>
              <a:buClr>
                <a:srgbClr val="FDFFEE"/>
              </a:buClr>
              <a:buSzPct val="100000"/>
              <a:buFont typeface="Times New Roman" charset="0"/>
              <a:buNone/>
              <a:defRPr/>
            </a:pPr>
            <a:endParaRPr lang="en-US" sz="1400" smtClean="0">
              <a:solidFill>
                <a:srgbClr val="FDFFEE"/>
              </a:solidFill>
            </a:endParaRPr>
          </a:p>
          <a:p>
            <a:pPr eaLnBrk="1" hangingPunct="1">
              <a:lnSpc>
                <a:spcPct val="90000"/>
              </a:lnSpc>
              <a:spcBef>
                <a:spcPts val="900"/>
              </a:spcBef>
              <a:buClr>
                <a:srgbClr val="FFFFFF"/>
              </a:buClr>
              <a:buSzPct val="100000"/>
              <a:buFont typeface="Times New Roman" charset="0"/>
              <a:buChar char="•"/>
              <a:defRPr/>
            </a:pPr>
            <a:r>
              <a:rPr lang="en-GB" smtClean="0">
                <a:cs typeface="Arial" charset="0"/>
              </a:rPr>
              <a:t>What reduces </a:t>
            </a:r>
            <a:r>
              <a:rPr lang="en-US" smtClean="0"/>
              <a:t>MAP?</a:t>
            </a:r>
          </a:p>
          <a:p>
            <a:pPr lvl="1" eaLnBrk="1" hangingPunct="1">
              <a:lnSpc>
                <a:spcPct val="90000"/>
              </a:lnSpc>
              <a:spcBef>
                <a:spcPts val="700"/>
              </a:spcBef>
              <a:buClr>
                <a:srgbClr val="FFFFFF"/>
              </a:buClr>
              <a:buSzPct val="100000"/>
              <a:buFont typeface="Times New Roman" charset="0"/>
              <a:buChar char="•"/>
              <a:defRPr/>
            </a:pPr>
            <a:r>
              <a:rPr lang="en-US" sz="2800" smtClean="0"/>
              <a:t>haemorrhage </a:t>
            </a:r>
          </a:p>
          <a:p>
            <a:pPr eaLnBrk="1" hangingPunct="1">
              <a:lnSpc>
                <a:spcPct val="90000"/>
              </a:lnSpc>
              <a:spcBef>
                <a:spcPts val="700"/>
              </a:spcBef>
              <a:buClr>
                <a:srgbClr val="FFFFFF"/>
              </a:buClr>
              <a:buSzPct val="100000"/>
              <a:buFont typeface="Times New Roman" charset="0"/>
              <a:buNone/>
              <a:defRPr/>
            </a:pPr>
            <a:endParaRPr lang="en-US" sz="2800" smtClean="0"/>
          </a:p>
        </p:txBody>
      </p:sp>
      <p:sp>
        <p:nvSpPr>
          <p:cNvPr id="310275" name="Rectangle 3"/>
          <p:cNvSpPr>
            <a:spLocks noChangeArrowheads="1"/>
          </p:cNvSpPr>
          <p:nvPr/>
        </p:nvSpPr>
        <p:spPr bwMode="auto">
          <a:xfrm>
            <a:off x="0" y="6473825"/>
            <a:ext cx="523875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800">
                <a:solidFill>
                  <a:srgbClr val="FFFFFF"/>
                </a:solidFill>
                <a:latin typeface="Times New Roman" charset="0"/>
              </a:rPr>
              <a:t>151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7" name="Text Box 1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434975" y="457200"/>
            <a:ext cx="8345488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360" tIns="44280" rIns="90360" bIns="442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buSzPct val="100000"/>
              <a:defRPr/>
            </a:pPr>
            <a:r>
              <a:rPr lang="en-US" sz="48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Head Trauma</a:t>
            </a:r>
            <a:br>
              <a:rPr lang="en-US" sz="48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</a:br>
            <a:r>
              <a:rPr lang="en-US" sz="40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Prevention of secondary injury</a:t>
            </a:r>
          </a:p>
        </p:txBody>
      </p:sp>
      <p:graphicFrame>
        <p:nvGraphicFramePr>
          <p:cNvPr id="157698" name="Group 2">
            <a:extLst>
              <a:ext uri="{FF2B5EF4-FFF2-40B4-BE49-F238E27FC236}"/>
            </a:extLst>
          </p:cNvPr>
          <p:cNvGraphicFramePr>
            <a:graphicFrameLocks noGrp="1"/>
          </p:cNvGraphicFramePr>
          <p:nvPr/>
        </p:nvGraphicFramePr>
        <p:xfrm>
          <a:off x="1393825" y="2255838"/>
          <a:ext cx="6370638" cy="3503612"/>
        </p:xfrm>
        <a:graphic>
          <a:graphicData uri="http://schemas.openxmlformats.org/drawingml/2006/table">
            <a:tbl>
              <a:tblPr/>
              <a:tblGrid>
                <a:gridCol w="3427413">
                  <a:extLst>
                    <a:ext uri="{9D8B030D-6E8A-4147-A177-3AD203B41FA5}"/>
                  </a:extLst>
                </a:gridCol>
                <a:gridCol w="2943225">
                  <a:extLst>
                    <a:ext uri="{9D8B030D-6E8A-4147-A177-3AD203B41FA5}"/>
                  </a:extLst>
                </a:gridCol>
              </a:tblGrid>
              <a:tr h="876300">
                <a:tc>
                  <a:txBody>
                    <a:bodyPr/>
                    <a:lstStyle>
                      <a:lvl1pPr eaLnBrk="0" hangingPunct="0">
                        <a:spcBef>
                          <a:spcPts val="9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320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eaLnBrk="0" hangingPunct="0">
                        <a:spcBef>
                          <a:spcPts val="8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80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eaLnBrk="0" hangingPunct="0">
                        <a:spcBef>
                          <a:spcPts val="7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eaLnBrk="0" hangingPunct="0">
                        <a:spcBef>
                          <a:spcPts val="6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eaLnBrk="0" hangingPunct="0">
                        <a:spcBef>
                          <a:spcPts val="6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49263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49263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49263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49263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1">
                        <a:lnSpc>
                          <a:spcPct val="94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32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</a:rPr>
                        <a:t>Cause</a:t>
                      </a:r>
                    </a:p>
                  </a:txBody>
                  <a:tcPr marT="69912" horzOverflow="overflow">
                    <a:lnL w="136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90000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ts val="9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320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eaLnBrk="0" hangingPunct="0">
                        <a:spcBef>
                          <a:spcPts val="8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80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eaLnBrk="0" hangingPunct="0">
                        <a:spcBef>
                          <a:spcPts val="7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eaLnBrk="0" hangingPunct="0">
                        <a:spcBef>
                          <a:spcPts val="6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eaLnBrk="0" hangingPunct="0">
                        <a:spcBef>
                          <a:spcPts val="6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49263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49263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49263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49263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1">
                        <a:lnSpc>
                          <a:spcPct val="94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32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</a:rPr>
                        <a:t>Management</a:t>
                      </a:r>
                    </a:p>
                  </a:txBody>
                  <a:tcPr marT="69912" horzOverflow="overflow">
                    <a:lnL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90000"/>
                    </a:solidFill>
                  </a:tcPr>
                </a:tc>
                <a:extLst>
                  <a:ext uri="{0D108BD9-81ED-4DB2-BD59-A6C34878D82A}"/>
                </a:extLst>
              </a:tr>
              <a:tr h="876300">
                <a:tc>
                  <a:txBody>
                    <a:bodyPr/>
                    <a:lstStyle>
                      <a:lvl1pPr eaLnBrk="0" hangingPunct="0">
                        <a:spcBef>
                          <a:spcPts val="9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320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eaLnBrk="0" hangingPunct="0">
                        <a:spcBef>
                          <a:spcPts val="8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80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eaLnBrk="0" hangingPunct="0">
                        <a:spcBef>
                          <a:spcPts val="7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eaLnBrk="0" hangingPunct="0">
                        <a:spcBef>
                          <a:spcPts val="6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eaLnBrk="0" hangingPunct="0">
                        <a:spcBef>
                          <a:spcPts val="6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49263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49263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49263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49263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1">
                        <a:lnSpc>
                          <a:spcPct val="94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3200" b="0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</a:rPr>
                        <a:t>Low blood O</a:t>
                      </a:r>
                      <a:r>
                        <a:rPr kumimoji="0" lang="en-US" altLang="en-US" sz="3200" b="0" i="0" u="none" strike="noStrike" cap="none" normalizeH="0" baseline="-2500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</a:rPr>
                        <a:t>2</a:t>
                      </a:r>
                    </a:p>
                  </a:txBody>
                  <a:tcPr marT="69912" horzOverflow="overflow">
                    <a:lnL w="136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ts val="9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320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eaLnBrk="0" hangingPunct="0">
                        <a:spcBef>
                          <a:spcPts val="8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80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eaLnBrk="0" hangingPunct="0">
                        <a:spcBef>
                          <a:spcPts val="7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eaLnBrk="0" hangingPunct="0">
                        <a:spcBef>
                          <a:spcPts val="6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eaLnBrk="0" hangingPunct="0">
                        <a:spcBef>
                          <a:spcPts val="6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49263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49263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49263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49263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1">
                        <a:lnSpc>
                          <a:spcPct val="94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3200" b="0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</a:rPr>
                        <a:t>Airway</a:t>
                      </a:r>
                    </a:p>
                  </a:txBody>
                  <a:tcPr marT="69912" horzOverflow="overflow">
                    <a:lnL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874713">
                <a:tc>
                  <a:txBody>
                    <a:bodyPr/>
                    <a:lstStyle>
                      <a:lvl1pPr eaLnBrk="0" hangingPunct="0">
                        <a:spcBef>
                          <a:spcPts val="9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320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eaLnBrk="0" hangingPunct="0">
                        <a:spcBef>
                          <a:spcPts val="8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80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eaLnBrk="0" hangingPunct="0">
                        <a:spcBef>
                          <a:spcPts val="7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eaLnBrk="0" hangingPunct="0">
                        <a:spcBef>
                          <a:spcPts val="6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eaLnBrk="0" hangingPunct="0">
                        <a:spcBef>
                          <a:spcPts val="6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49263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49263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49263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49263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1">
                        <a:lnSpc>
                          <a:spcPct val="94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3200" b="0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</a:rPr>
                        <a:t>High blood CO</a:t>
                      </a:r>
                      <a:r>
                        <a:rPr kumimoji="0" lang="en-US" altLang="en-US" sz="3200" b="0" i="0" u="none" strike="noStrike" cap="none" normalizeH="0" baseline="-2500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</a:rPr>
                        <a:t>2</a:t>
                      </a:r>
                    </a:p>
                  </a:txBody>
                  <a:tcPr marT="69912" horzOverflow="overflow">
                    <a:lnL w="136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ts val="9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320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eaLnBrk="0" hangingPunct="0">
                        <a:spcBef>
                          <a:spcPts val="8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80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eaLnBrk="0" hangingPunct="0">
                        <a:spcBef>
                          <a:spcPts val="7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eaLnBrk="0" hangingPunct="0">
                        <a:spcBef>
                          <a:spcPts val="6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eaLnBrk="0" hangingPunct="0">
                        <a:spcBef>
                          <a:spcPts val="6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49263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49263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49263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49263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1">
                        <a:lnSpc>
                          <a:spcPct val="94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3200" b="0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</a:rPr>
                        <a:t>Breathing</a:t>
                      </a:r>
                    </a:p>
                  </a:txBody>
                  <a:tcPr marT="69912" horzOverflow="overflow">
                    <a:lnL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876300">
                <a:tc>
                  <a:txBody>
                    <a:bodyPr/>
                    <a:lstStyle>
                      <a:lvl1pPr eaLnBrk="0" hangingPunct="0">
                        <a:spcBef>
                          <a:spcPts val="9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320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eaLnBrk="0" hangingPunct="0">
                        <a:spcBef>
                          <a:spcPts val="8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80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eaLnBrk="0" hangingPunct="0">
                        <a:spcBef>
                          <a:spcPts val="7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eaLnBrk="0" hangingPunct="0">
                        <a:spcBef>
                          <a:spcPts val="6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eaLnBrk="0" hangingPunct="0">
                        <a:spcBef>
                          <a:spcPts val="6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49263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49263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49263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49263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1">
                        <a:lnSpc>
                          <a:spcPct val="94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3200" b="0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</a:rPr>
                        <a:t>Low BP</a:t>
                      </a:r>
                    </a:p>
                  </a:txBody>
                  <a:tcPr marT="69912" horzOverflow="overflow">
                    <a:lnL w="136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ts val="9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320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eaLnBrk="0" hangingPunct="0">
                        <a:spcBef>
                          <a:spcPts val="8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80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eaLnBrk="0" hangingPunct="0">
                        <a:spcBef>
                          <a:spcPts val="7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eaLnBrk="0" hangingPunct="0">
                        <a:spcBef>
                          <a:spcPts val="6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eaLnBrk="0" hangingPunct="0">
                        <a:spcBef>
                          <a:spcPts val="6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49263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49263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49263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49263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1">
                        <a:lnSpc>
                          <a:spcPct val="94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3200" b="0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</a:rPr>
                        <a:t>Circulation</a:t>
                      </a:r>
                    </a:p>
                  </a:txBody>
                  <a:tcPr marT="69912" horzOverflow="overflow">
                    <a:lnL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</a:tbl>
          </a:graphicData>
        </a:graphic>
      </p:graphicFrame>
      <p:sp>
        <p:nvSpPr>
          <p:cNvPr id="312339" name="Rectangle 33"/>
          <p:cNvSpPr>
            <a:spLocks noChangeArrowheads="1"/>
          </p:cNvSpPr>
          <p:nvPr/>
        </p:nvSpPr>
        <p:spPr bwMode="auto">
          <a:xfrm>
            <a:off x="0" y="6473825"/>
            <a:ext cx="523875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800">
                <a:solidFill>
                  <a:srgbClr val="FFFFFF"/>
                </a:solidFill>
                <a:latin typeface="Times New Roman" charset="0"/>
              </a:rPr>
              <a:t>152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1" name="Text Box 1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677863" y="4572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2160" tIns="46080" rIns="92160" bIns="460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buSzPct val="100000"/>
              <a:defRPr/>
            </a:pPr>
            <a:r>
              <a:rPr lang="en-GB" sz="54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Head Trauma </a:t>
            </a:r>
            <a:br>
              <a:rPr lang="en-GB" sz="54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</a:br>
            <a:r>
              <a:rPr lang="en-GB" sz="40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Examination</a:t>
            </a:r>
          </a:p>
        </p:txBody>
      </p:sp>
      <p:sp>
        <p:nvSpPr>
          <p:cNvPr id="314370" name="Text Box 2"/>
          <p:cNvSpPr txBox="1">
            <a:spLocks noChangeArrowheads="1"/>
          </p:cNvSpPr>
          <p:nvPr/>
        </p:nvSpPr>
        <p:spPr bwMode="auto">
          <a:xfrm>
            <a:off x="677863" y="2286000"/>
            <a:ext cx="8358187" cy="381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2160" tIns="46080" rIns="92160" bIns="46080"/>
          <a:lstStyle>
            <a:lvl1pPr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36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32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2pPr>
            <a:lvl3pPr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28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3pPr>
            <a:lvl4pPr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4pPr>
            <a:lvl5pPr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5pPr>
            <a:lvl6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6pPr>
            <a:lvl7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7pPr>
            <a:lvl8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8pPr>
            <a:lvl9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ts val="900"/>
              </a:spcBef>
              <a:buSzPct val="60000"/>
              <a:defRPr/>
            </a:pPr>
            <a:r>
              <a:rPr lang="en-GB" dirty="0" smtClean="0">
                <a:solidFill>
                  <a:srgbClr val="FFFF00"/>
                </a:solidFill>
              </a:rPr>
              <a:t>Glasgow Coma Score (GCS)</a:t>
            </a:r>
          </a:p>
          <a:p>
            <a:pPr marL="446088" indent="-446088" eaLnBrk="1" hangingPunct="1">
              <a:spcBef>
                <a:spcPts val="900"/>
              </a:spcBef>
              <a:buClr>
                <a:srgbClr val="FFFFFF"/>
              </a:buClr>
              <a:buSzPct val="60000"/>
              <a:buFont typeface="Arial"/>
              <a:buChar char="•"/>
              <a:tabLst>
                <a:tab pos="358775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/>
            </a:pPr>
            <a:r>
              <a:rPr lang="en-GB" dirty="0" smtClean="0"/>
              <a:t>Grades severity of head injury</a:t>
            </a:r>
          </a:p>
          <a:p>
            <a:pPr marL="446088" indent="-446088" eaLnBrk="1" hangingPunct="1">
              <a:spcBef>
                <a:spcPts val="900"/>
              </a:spcBef>
              <a:buClr>
                <a:srgbClr val="FFFFFF"/>
              </a:buClr>
              <a:buSzPct val="60000"/>
              <a:buFont typeface="Arial"/>
              <a:buChar char="•"/>
              <a:tabLst>
                <a:tab pos="358775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/>
            </a:pPr>
            <a:r>
              <a:rPr lang="en-GB" dirty="0" smtClean="0"/>
              <a:t>Score out of 15</a:t>
            </a:r>
          </a:p>
          <a:p>
            <a:pPr marL="446088" indent="-446088" eaLnBrk="1" hangingPunct="1">
              <a:spcBef>
                <a:spcPts val="900"/>
              </a:spcBef>
              <a:buClr>
                <a:srgbClr val="FFFFFF"/>
              </a:buClr>
              <a:buSzPct val="60000"/>
              <a:buFont typeface="Arial"/>
              <a:buChar char="•"/>
              <a:tabLst>
                <a:tab pos="358775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/>
            </a:pPr>
            <a:r>
              <a:rPr lang="en-GB" dirty="0" smtClean="0"/>
              <a:t>Trend of GCS over time most useful</a:t>
            </a:r>
          </a:p>
          <a:p>
            <a:pPr marL="446088" indent="-446088" eaLnBrk="1" hangingPunct="1">
              <a:spcBef>
                <a:spcPts val="900"/>
              </a:spcBef>
              <a:buClr>
                <a:srgbClr val="FFFFFF"/>
              </a:buClr>
              <a:buSzPct val="60000"/>
              <a:buFont typeface="Arial"/>
              <a:buChar char="•"/>
              <a:tabLst>
                <a:tab pos="358775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/>
            </a:pPr>
            <a:r>
              <a:rPr lang="en-GB" dirty="0" smtClean="0"/>
              <a:t>Also important to describe responses</a:t>
            </a:r>
          </a:p>
        </p:txBody>
      </p:sp>
      <p:sp>
        <p:nvSpPr>
          <p:cNvPr id="314371" name="Rectangle 3"/>
          <p:cNvSpPr>
            <a:spLocks noChangeArrowheads="1"/>
          </p:cNvSpPr>
          <p:nvPr/>
        </p:nvSpPr>
        <p:spPr bwMode="auto">
          <a:xfrm>
            <a:off x="0" y="6473825"/>
            <a:ext cx="523875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800">
                <a:solidFill>
                  <a:srgbClr val="FFFFFF"/>
                </a:solidFill>
                <a:latin typeface="Times New Roman" charset="0"/>
              </a:rPr>
              <a:t>153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5" name="Text Box 1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677863" y="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360" tIns="44280" rIns="90360" bIns="442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buSzPct val="100000"/>
              <a:defRPr/>
            </a:pPr>
            <a:r>
              <a:rPr lang="en-US" sz="40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Glasgow Coma Scale (GCS)</a:t>
            </a:r>
          </a:p>
        </p:txBody>
      </p:sp>
      <p:graphicFrame>
        <p:nvGraphicFramePr>
          <p:cNvPr id="159746" name="Group 2">
            <a:extLst>
              <a:ext uri="{FF2B5EF4-FFF2-40B4-BE49-F238E27FC236}"/>
            </a:extLst>
          </p:cNvPr>
          <p:cNvGraphicFramePr>
            <a:graphicFrameLocks noGrp="1"/>
          </p:cNvGraphicFramePr>
          <p:nvPr/>
        </p:nvGraphicFramePr>
        <p:xfrm>
          <a:off x="973138" y="1331913"/>
          <a:ext cx="7191375" cy="5110162"/>
        </p:xfrm>
        <a:graphic>
          <a:graphicData uri="http://schemas.openxmlformats.org/drawingml/2006/table">
            <a:tbl>
              <a:tblPr/>
              <a:tblGrid>
                <a:gridCol w="3025775">
                  <a:extLst>
                    <a:ext uri="{9D8B030D-6E8A-4147-A177-3AD203B41FA5}"/>
                  </a:extLst>
                </a:gridCol>
                <a:gridCol w="3316287">
                  <a:extLst>
                    <a:ext uri="{9D8B030D-6E8A-4147-A177-3AD203B41FA5}"/>
                  </a:extLst>
                </a:gridCol>
                <a:gridCol w="849313">
                  <a:extLst>
                    <a:ext uri="{9D8B030D-6E8A-4147-A177-3AD203B41FA5}"/>
                  </a:extLst>
                </a:gridCol>
              </a:tblGrid>
              <a:tr h="336550">
                <a:tc rowSpan="4">
                  <a:txBody>
                    <a:bodyPr/>
                    <a:lstStyle>
                      <a:lvl1pPr eaLnBrk="0" hangingPunct="0">
                        <a:spcBef>
                          <a:spcPts val="9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320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eaLnBrk="0" hangingPunct="0">
                        <a:spcBef>
                          <a:spcPts val="8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80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eaLnBrk="0" hangingPunct="0">
                        <a:spcBef>
                          <a:spcPts val="7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eaLnBrk="0" hangingPunct="0">
                        <a:spcBef>
                          <a:spcPts val="6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eaLnBrk="0" hangingPunct="0">
                        <a:spcBef>
                          <a:spcPts val="6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49263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49263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49263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49263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1">
                        <a:lnSpc>
                          <a:spcPct val="94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</a:rPr>
                        <a:t>Eye Opening (4)</a:t>
                      </a:r>
                    </a:p>
                  </a:txBody>
                  <a:tcPr marT="61920" marB="46800" horzOverflow="overflow">
                    <a:lnL w="5760" cap="flat" cmpd="sng" algn="ctr">
                      <a:solidFill>
                        <a:srgbClr val="2D2D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5760" cap="flat" cmpd="sng" algn="ctr">
                      <a:solidFill>
                        <a:srgbClr val="2D2D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2D2D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ts val="9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320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eaLnBrk="0" hangingPunct="0">
                        <a:spcBef>
                          <a:spcPts val="8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80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eaLnBrk="0" hangingPunct="0">
                        <a:spcBef>
                          <a:spcPts val="7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eaLnBrk="0" hangingPunct="0">
                        <a:spcBef>
                          <a:spcPts val="6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eaLnBrk="0" hangingPunct="0">
                        <a:spcBef>
                          <a:spcPts val="6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49263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49263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49263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49263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1">
                        <a:lnSpc>
                          <a:spcPct val="94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FDFFEE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</a:rPr>
                        <a:t>Spontaneously</a:t>
                      </a:r>
                    </a:p>
                  </a:txBody>
                  <a:tcPr marT="58896" marB="46800" horzOverflow="overflow">
                    <a:lnL>
                      <a:noFill/>
                    </a:lnL>
                    <a:lnR>
                      <a:noFill/>
                    </a:lnR>
                    <a:lnT w="5760" cap="flat" cmpd="sng" algn="ctr">
                      <a:solidFill>
                        <a:srgbClr val="2D2D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2D2D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ts val="9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320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eaLnBrk="0" hangingPunct="0">
                        <a:spcBef>
                          <a:spcPts val="8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80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eaLnBrk="0" hangingPunct="0">
                        <a:spcBef>
                          <a:spcPts val="7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eaLnBrk="0" hangingPunct="0">
                        <a:spcBef>
                          <a:spcPts val="6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eaLnBrk="0" hangingPunct="0">
                        <a:spcBef>
                          <a:spcPts val="6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49263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49263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49263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49263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1">
                        <a:lnSpc>
                          <a:spcPct val="94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FDFFEE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</a:rPr>
                        <a:t>4</a:t>
                      </a:r>
                    </a:p>
                  </a:txBody>
                  <a:tcPr marT="58896" marB="46800" horzOverflow="overflow">
                    <a:lnL>
                      <a:noFill/>
                    </a:lnL>
                    <a:lnR w="5760" cap="flat" cmpd="sng" algn="ctr">
                      <a:solidFill>
                        <a:srgbClr val="2D2D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2D2D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2D2D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FF"/>
                    </a:solidFill>
                  </a:tcPr>
                </a:tc>
                <a:extLst>
                  <a:ext uri="{0D108BD9-81ED-4DB2-BD59-A6C34878D82A}"/>
                </a:extLst>
              </a:tr>
              <a:tr h="33655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 eaLnBrk="0" hangingPunct="0">
                        <a:spcBef>
                          <a:spcPts val="9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320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eaLnBrk="0" hangingPunct="0">
                        <a:spcBef>
                          <a:spcPts val="8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80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eaLnBrk="0" hangingPunct="0">
                        <a:spcBef>
                          <a:spcPts val="7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eaLnBrk="0" hangingPunct="0">
                        <a:spcBef>
                          <a:spcPts val="6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eaLnBrk="0" hangingPunct="0">
                        <a:spcBef>
                          <a:spcPts val="6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49263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49263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49263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49263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1">
                        <a:lnSpc>
                          <a:spcPct val="94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FDFFEE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</a:rPr>
                        <a:t>To voice</a:t>
                      </a:r>
                    </a:p>
                  </a:txBody>
                  <a:tcPr marT="58896" marB="46800" horzOverflow="overflow">
                    <a:lnL>
                      <a:noFill/>
                    </a:lnL>
                    <a:lnR>
                      <a:noFill/>
                    </a:lnR>
                    <a:lnT w="5760" cap="flat" cmpd="sng" algn="ctr">
                      <a:solidFill>
                        <a:srgbClr val="2D2D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2D2D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ts val="9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320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eaLnBrk="0" hangingPunct="0">
                        <a:spcBef>
                          <a:spcPts val="8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80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eaLnBrk="0" hangingPunct="0">
                        <a:spcBef>
                          <a:spcPts val="7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eaLnBrk="0" hangingPunct="0">
                        <a:spcBef>
                          <a:spcPts val="6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eaLnBrk="0" hangingPunct="0">
                        <a:spcBef>
                          <a:spcPts val="6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49263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49263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49263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49263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1">
                        <a:lnSpc>
                          <a:spcPct val="94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FDFFEE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</a:rPr>
                        <a:t>3</a:t>
                      </a:r>
                    </a:p>
                  </a:txBody>
                  <a:tcPr marT="58896" marB="46800" horzOverflow="overflow">
                    <a:lnL>
                      <a:noFill/>
                    </a:lnL>
                    <a:lnR w="5760" cap="flat" cmpd="sng" algn="ctr">
                      <a:solidFill>
                        <a:srgbClr val="2D2D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2D2D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2D2D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FF"/>
                    </a:solidFill>
                  </a:tcPr>
                </a:tc>
                <a:extLst>
                  <a:ext uri="{0D108BD9-81ED-4DB2-BD59-A6C34878D82A}"/>
                </a:extLst>
              </a:tr>
              <a:tr h="33655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 eaLnBrk="0" hangingPunct="0">
                        <a:spcBef>
                          <a:spcPts val="9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320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eaLnBrk="0" hangingPunct="0">
                        <a:spcBef>
                          <a:spcPts val="8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80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eaLnBrk="0" hangingPunct="0">
                        <a:spcBef>
                          <a:spcPts val="7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eaLnBrk="0" hangingPunct="0">
                        <a:spcBef>
                          <a:spcPts val="6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eaLnBrk="0" hangingPunct="0">
                        <a:spcBef>
                          <a:spcPts val="6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49263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49263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49263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49263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1">
                        <a:lnSpc>
                          <a:spcPct val="94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FDFFEE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</a:rPr>
                        <a:t>To pain</a:t>
                      </a:r>
                    </a:p>
                  </a:txBody>
                  <a:tcPr marT="58896" marB="46800" horzOverflow="overflow">
                    <a:lnL>
                      <a:noFill/>
                    </a:lnL>
                    <a:lnR>
                      <a:noFill/>
                    </a:lnR>
                    <a:lnT w="5760" cap="flat" cmpd="sng" algn="ctr">
                      <a:solidFill>
                        <a:srgbClr val="2D2D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2D2D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ts val="9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320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eaLnBrk="0" hangingPunct="0">
                        <a:spcBef>
                          <a:spcPts val="8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80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eaLnBrk="0" hangingPunct="0">
                        <a:spcBef>
                          <a:spcPts val="7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eaLnBrk="0" hangingPunct="0">
                        <a:spcBef>
                          <a:spcPts val="6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eaLnBrk="0" hangingPunct="0">
                        <a:spcBef>
                          <a:spcPts val="6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49263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49263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49263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49263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1">
                        <a:lnSpc>
                          <a:spcPct val="94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FDFFEE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</a:rPr>
                        <a:t>2</a:t>
                      </a:r>
                    </a:p>
                  </a:txBody>
                  <a:tcPr marT="58896" marB="46800" horzOverflow="overflow">
                    <a:lnL>
                      <a:noFill/>
                    </a:lnL>
                    <a:lnR w="5760" cap="flat" cmpd="sng" algn="ctr">
                      <a:solidFill>
                        <a:srgbClr val="2D2D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2D2D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2D2D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FF"/>
                    </a:solidFill>
                  </a:tcPr>
                </a:tc>
                <a:extLst>
                  <a:ext uri="{0D108BD9-81ED-4DB2-BD59-A6C34878D82A}"/>
                </a:extLst>
              </a:tr>
              <a:tr h="39846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 eaLnBrk="0" hangingPunct="0">
                        <a:spcBef>
                          <a:spcPts val="9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320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eaLnBrk="0" hangingPunct="0">
                        <a:spcBef>
                          <a:spcPts val="8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80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eaLnBrk="0" hangingPunct="0">
                        <a:spcBef>
                          <a:spcPts val="7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eaLnBrk="0" hangingPunct="0">
                        <a:spcBef>
                          <a:spcPts val="6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eaLnBrk="0" hangingPunct="0">
                        <a:spcBef>
                          <a:spcPts val="6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49263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49263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49263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49263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1">
                        <a:lnSpc>
                          <a:spcPct val="94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FDFFEE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</a:rPr>
                        <a:t>None </a:t>
                      </a:r>
                    </a:p>
                  </a:txBody>
                  <a:tcPr marT="58896" marB="46800" horzOverflow="overflow">
                    <a:lnL>
                      <a:noFill/>
                    </a:lnL>
                    <a:lnR>
                      <a:noFill/>
                    </a:lnR>
                    <a:lnT w="5760" cap="flat" cmpd="sng" algn="ctr">
                      <a:solidFill>
                        <a:srgbClr val="2D2D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2D2D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ts val="9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320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eaLnBrk="0" hangingPunct="0">
                        <a:spcBef>
                          <a:spcPts val="8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80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eaLnBrk="0" hangingPunct="0">
                        <a:spcBef>
                          <a:spcPts val="7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eaLnBrk="0" hangingPunct="0">
                        <a:spcBef>
                          <a:spcPts val="6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eaLnBrk="0" hangingPunct="0">
                        <a:spcBef>
                          <a:spcPts val="6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49263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49263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49263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49263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1">
                        <a:lnSpc>
                          <a:spcPct val="94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FDFFEE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</a:rPr>
                        <a:t>1</a:t>
                      </a:r>
                    </a:p>
                  </a:txBody>
                  <a:tcPr marT="58896" marB="46800" horzOverflow="overflow">
                    <a:lnL>
                      <a:noFill/>
                    </a:lnL>
                    <a:lnR w="5760" cap="flat" cmpd="sng" algn="ctr">
                      <a:solidFill>
                        <a:srgbClr val="2D2D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2D2D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2D2D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FF"/>
                    </a:solidFill>
                  </a:tcPr>
                </a:tc>
                <a:extLst>
                  <a:ext uri="{0D108BD9-81ED-4DB2-BD59-A6C34878D82A}"/>
                </a:extLst>
              </a:tr>
              <a:tr h="336550">
                <a:tc rowSpan="5">
                  <a:txBody>
                    <a:bodyPr/>
                    <a:lstStyle>
                      <a:lvl1pPr eaLnBrk="0" hangingPunct="0">
                        <a:spcBef>
                          <a:spcPts val="9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320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eaLnBrk="0" hangingPunct="0">
                        <a:spcBef>
                          <a:spcPts val="8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80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eaLnBrk="0" hangingPunct="0">
                        <a:spcBef>
                          <a:spcPts val="7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eaLnBrk="0" hangingPunct="0">
                        <a:spcBef>
                          <a:spcPts val="6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eaLnBrk="0" hangingPunct="0">
                        <a:spcBef>
                          <a:spcPts val="6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49263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49263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49263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49263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1">
                        <a:lnSpc>
                          <a:spcPct val="94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</a:rPr>
                        <a:t>Verbal (5)</a:t>
                      </a:r>
                    </a:p>
                  </a:txBody>
                  <a:tcPr marT="61920" marB="46800" horzOverflow="overflow">
                    <a:lnL w="5760" cap="flat" cmpd="sng" algn="ctr">
                      <a:solidFill>
                        <a:srgbClr val="2D2D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5760" cap="flat" cmpd="sng" algn="ctr">
                      <a:solidFill>
                        <a:srgbClr val="2D2D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2D2D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E0000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ts val="9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320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eaLnBrk="0" hangingPunct="0">
                        <a:spcBef>
                          <a:spcPts val="8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80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eaLnBrk="0" hangingPunct="0">
                        <a:spcBef>
                          <a:spcPts val="7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eaLnBrk="0" hangingPunct="0">
                        <a:spcBef>
                          <a:spcPts val="6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eaLnBrk="0" hangingPunct="0">
                        <a:spcBef>
                          <a:spcPts val="6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49263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49263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49263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49263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1">
                        <a:lnSpc>
                          <a:spcPct val="94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FDFFEE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</a:rPr>
                        <a:t>Normal</a:t>
                      </a:r>
                    </a:p>
                  </a:txBody>
                  <a:tcPr marT="58896" marB="46800" horzOverflow="overflow">
                    <a:lnL>
                      <a:noFill/>
                    </a:lnL>
                    <a:lnR>
                      <a:noFill/>
                    </a:lnR>
                    <a:lnT w="5760" cap="flat" cmpd="sng" algn="ctr">
                      <a:solidFill>
                        <a:srgbClr val="2D2D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2D2D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E0000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ts val="9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320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eaLnBrk="0" hangingPunct="0">
                        <a:spcBef>
                          <a:spcPts val="8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80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eaLnBrk="0" hangingPunct="0">
                        <a:spcBef>
                          <a:spcPts val="7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eaLnBrk="0" hangingPunct="0">
                        <a:spcBef>
                          <a:spcPts val="6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eaLnBrk="0" hangingPunct="0">
                        <a:spcBef>
                          <a:spcPts val="6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49263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49263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49263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49263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1">
                        <a:lnSpc>
                          <a:spcPct val="94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FDFFEE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</a:rPr>
                        <a:t>5</a:t>
                      </a:r>
                    </a:p>
                  </a:txBody>
                  <a:tcPr marT="58896" marB="46800" horzOverflow="overflow">
                    <a:lnL>
                      <a:noFill/>
                    </a:lnL>
                    <a:lnR w="5760" cap="flat" cmpd="sng" algn="ctr">
                      <a:solidFill>
                        <a:srgbClr val="2D2D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2D2D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2D2D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E0000"/>
                    </a:solidFill>
                  </a:tcPr>
                </a:tc>
                <a:extLst>
                  <a:ext uri="{0D108BD9-81ED-4DB2-BD59-A6C34878D82A}"/>
                </a:extLst>
              </a:tr>
              <a:tr h="33655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 eaLnBrk="0" hangingPunct="0">
                        <a:spcBef>
                          <a:spcPts val="9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320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eaLnBrk="0" hangingPunct="0">
                        <a:spcBef>
                          <a:spcPts val="8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80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eaLnBrk="0" hangingPunct="0">
                        <a:spcBef>
                          <a:spcPts val="7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eaLnBrk="0" hangingPunct="0">
                        <a:spcBef>
                          <a:spcPts val="6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eaLnBrk="0" hangingPunct="0">
                        <a:spcBef>
                          <a:spcPts val="6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49263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49263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49263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49263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1">
                        <a:lnSpc>
                          <a:spcPct val="94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FDFFEE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</a:rPr>
                        <a:t>Confused talk</a:t>
                      </a:r>
                    </a:p>
                  </a:txBody>
                  <a:tcPr marT="58896" marB="46800" horzOverflow="overflow">
                    <a:lnL>
                      <a:noFill/>
                    </a:lnL>
                    <a:lnR>
                      <a:noFill/>
                    </a:lnR>
                    <a:lnT w="5760" cap="flat" cmpd="sng" algn="ctr">
                      <a:solidFill>
                        <a:srgbClr val="2D2D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2D2D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E0000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ts val="9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320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eaLnBrk="0" hangingPunct="0">
                        <a:spcBef>
                          <a:spcPts val="8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80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eaLnBrk="0" hangingPunct="0">
                        <a:spcBef>
                          <a:spcPts val="7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eaLnBrk="0" hangingPunct="0">
                        <a:spcBef>
                          <a:spcPts val="6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eaLnBrk="0" hangingPunct="0">
                        <a:spcBef>
                          <a:spcPts val="6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49263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49263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49263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49263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1">
                        <a:lnSpc>
                          <a:spcPct val="94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FDFFEE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</a:rPr>
                        <a:t>4</a:t>
                      </a:r>
                    </a:p>
                  </a:txBody>
                  <a:tcPr marT="58896" marB="46800" horzOverflow="overflow">
                    <a:lnL>
                      <a:noFill/>
                    </a:lnL>
                    <a:lnR w="5760" cap="flat" cmpd="sng" algn="ctr">
                      <a:solidFill>
                        <a:srgbClr val="2D2D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2D2D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2D2D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E0000"/>
                    </a:solidFill>
                  </a:tcPr>
                </a:tc>
                <a:extLst>
                  <a:ext uri="{0D108BD9-81ED-4DB2-BD59-A6C34878D82A}"/>
                </a:extLst>
              </a:tr>
              <a:tr h="33655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 eaLnBrk="0" hangingPunct="0">
                        <a:spcBef>
                          <a:spcPts val="9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320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eaLnBrk="0" hangingPunct="0">
                        <a:spcBef>
                          <a:spcPts val="8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80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eaLnBrk="0" hangingPunct="0">
                        <a:spcBef>
                          <a:spcPts val="7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eaLnBrk="0" hangingPunct="0">
                        <a:spcBef>
                          <a:spcPts val="6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eaLnBrk="0" hangingPunct="0">
                        <a:spcBef>
                          <a:spcPts val="6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49263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49263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49263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49263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1">
                        <a:lnSpc>
                          <a:spcPct val="94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FDFFEE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</a:rPr>
                        <a:t>Inappropriate words</a:t>
                      </a:r>
                    </a:p>
                  </a:txBody>
                  <a:tcPr marT="58896" marB="46800" horzOverflow="overflow">
                    <a:lnL>
                      <a:noFill/>
                    </a:lnL>
                    <a:lnR>
                      <a:noFill/>
                    </a:lnR>
                    <a:lnT w="5760" cap="flat" cmpd="sng" algn="ctr">
                      <a:solidFill>
                        <a:srgbClr val="2D2D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2D2D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E0000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ts val="9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320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eaLnBrk="0" hangingPunct="0">
                        <a:spcBef>
                          <a:spcPts val="8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80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eaLnBrk="0" hangingPunct="0">
                        <a:spcBef>
                          <a:spcPts val="7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eaLnBrk="0" hangingPunct="0">
                        <a:spcBef>
                          <a:spcPts val="6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eaLnBrk="0" hangingPunct="0">
                        <a:spcBef>
                          <a:spcPts val="6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49263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49263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49263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49263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1">
                        <a:lnSpc>
                          <a:spcPct val="94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FDFFEE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</a:rPr>
                        <a:t>3</a:t>
                      </a:r>
                    </a:p>
                  </a:txBody>
                  <a:tcPr marT="58896" marB="46800" horzOverflow="overflow">
                    <a:lnL>
                      <a:noFill/>
                    </a:lnL>
                    <a:lnR w="5760" cap="flat" cmpd="sng" algn="ctr">
                      <a:solidFill>
                        <a:srgbClr val="2D2D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2D2D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2D2D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E0000"/>
                    </a:solidFill>
                  </a:tcPr>
                </a:tc>
                <a:extLst>
                  <a:ext uri="{0D108BD9-81ED-4DB2-BD59-A6C34878D82A}"/>
                </a:extLst>
              </a:tr>
              <a:tr h="33655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 eaLnBrk="0" hangingPunct="0">
                        <a:spcBef>
                          <a:spcPts val="9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320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eaLnBrk="0" hangingPunct="0">
                        <a:spcBef>
                          <a:spcPts val="8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80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eaLnBrk="0" hangingPunct="0">
                        <a:spcBef>
                          <a:spcPts val="7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eaLnBrk="0" hangingPunct="0">
                        <a:spcBef>
                          <a:spcPts val="6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eaLnBrk="0" hangingPunct="0">
                        <a:spcBef>
                          <a:spcPts val="6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49263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49263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49263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49263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1">
                        <a:lnSpc>
                          <a:spcPct val="94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FDFFEE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</a:rPr>
                        <a:t>Inappropriate sounds</a:t>
                      </a:r>
                    </a:p>
                  </a:txBody>
                  <a:tcPr marT="58896" marB="46800" horzOverflow="overflow">
                    <a:lnL>
                      <a:noFill/>
                    </a:lnL>
                    <a:lnR>
                      <a:noFill/>
                    </a:lnR>
                    <a:lnT w="5760" cap="flat" cmpd="sng" algn="ctr">
                      <a:solidFill>
                        <a:srgbClr val="2D2D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2D2D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E0000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ts val="9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320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eaLnBrk="0" hangingPunct="0">
                        <a:spcBef>
                          <a:spcPts val="8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80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eaLnBrk="0" hangingPunct="0">
                        <a:spcBef>
                          <a:spcPts val="7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eaLnBrk="0" hangingPunct="0">
                        <a:spcBef>
                          <a:spcPts val="6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eaLnBrk="0" hangingPunct="0">
                        <a:spcBef>
                          <a:spcPts val="6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49263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49263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49263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49263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1">
                        <a:lnSpc>
                          <a:spcPct val="94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FDFFEE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</a:rPr>
                        <a:t>2</a:t>
                      </a:r>
                    </a:p>
                  </a:txBody>
                  <a:tcPr marT="58896" marB="46800" horzOverflow="overflow">
                    <a:lnL>
                      <a:noFill/>
                    </a:lnL>
                    <a:lnR w="5760" cap="flat" cmpd="sng" algn="ctr">
                      <a:solidFill>
                        <a:srgbClr val="2D2D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2D2D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2D2D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E0000"/>
                    </a:solidFill>
                  </a:tcPr>
                </a:tc>
                <a:extLst>
                  <a:ext uri="{0D108BD9-81ED-4DB2-BD59-A6C34878D82A}"/>
                </a:extLst>
              </a:tr>
              <a:tr h="33655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 eaLnBrk="0" hangingPunct="0">
                        <a:spcBef>
                          <a:spcPts val="9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320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eaLnBrk="0" hangingPunct="0">
                        <a:spcBef>
                          <a:spcPts val="8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80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eaLnBrk="0" hangingPunct="0">
                        <a:spcBef>
                          <a:spcPts val="7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eaLnBrk="0" hangingPunct="0">
                        <a:spcBef>
                          <a:spcPts val="6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eaLnBrk="0" hangingPunct="0">
                        <a:spcBef>
                          <a:spcPts val="6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49263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49263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49263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49263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1">
                        <a:lnSpc>
                          <a:spcPct val="94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FDFFEE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</a:rPr>
                        <a:t>None</a:t>
                      </a:r>
                    </a:p>
                  </a:txBody>
                  <a:tcPr marT="58896" marB="46800" horzOverflow="overflow">
                    <a:lnL>
                      <a:noFill/>
                    </a:lnL>
                    <a:lnR>
                      <a:noFill/>
                    </a:lnR>
                    <a:lnT w="5760" cap="flat" cmpd="sng" algn="ctr">
                      <a:solidFill>
                        <a:srgbClr val="2D2D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2D2D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E0000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ts val="9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320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eaLnBrk="0" hangingPunct="0">
                        <a:spcBef>
                          <a:spcPts val="8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80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eaLnBrk="0" hangingPunct="0">
                        <a:spcBef>
                          <a:spcPts val="7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eaLnBrk="0" hangingPunct="0">
                        <a:spcBef>
                          <a:spcPts val="6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eaLnBrk="0" hangingPunct="0">
                        <a:spcBef>
                          <a:spcPts val="6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49263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49263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49263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49263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1">
                        <a:lnSpc>
                          <a:spcPct val="94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FDFFEE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</a:rPr>
                        <a:t>1</a:t>
                      </a:r>
                    </a:p>
                  </a:txBody>
                  <a:tcPr marT="58896" marB="46800" horzOverflow="overflow">
                    <a:lnL>
                      <a:noFill/>
                    </a:lnL>
                    <a:lnR w="5760" cap="flat" cmpd="sng" algn="ctr">
                      <a:solidFill>
                        <a:srgbClr val="2D2D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2D2D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2D2D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E0000"/>
                    </a:solidFill>
                  </a:tcPr>
                </a:tc>
                <a:extLst>
                  <a:ext uri="{0D108BD9-81ED-4DB2-BD59-A6C34878D82A}"/>
                </a:extLst>
              </a:tr>
              <a:tr h="336550">
                <a:tc rowSpan="6">
                  <a:txBody>
                    <a:bodyPr/>
                    <a:lstStyle>
                      <a:lvl1pPr eaLnBrk="0" hangingPunct="0">
                        <a:spcBef>
                          <a:spcPts val="9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320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eaLnBrk="0" hangingPunct="0">
                        <a:spcBef>
                          <a:spcPts val="8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80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eaLnBrk="0" hangingPunct="0">
                        <a:spcBef>
                          <a:spcPts val="7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eaLnBrk="0" hangingPunct="0">
                        <a:spcBef>
                          <a:spcPts val="6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eaLnBrk="0" hangingPunct="0">
                        <a:spcBef>
                          <a:spcPts val="6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49263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49263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49263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49263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1">
                        <a:lnSpc>
                          <a:spcPct val="94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</a:rPr>
                        <a:t>Best Motor Response (6)</a:t>
                      </a:r>
                    </a:p>
                  </a:txBody>
                  <a:tcPr marT="61920" marB="46800" horzOverflow="overflow">
                    <a:lnL w="5760" cap="flat" cmpd="sng" algn="ctr">
                      <a:solidFill>
                        <a:srgbClr val="2D2D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5760" cap="flat" cmpd="sng" algn="ctr">
                      <a:solidFill>
                        <a:srgbClr val="2D2D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2D2D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D3C1F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ts val="9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320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eaLnBrk="0" hangingPunct="0">
                        <a:spcBef>
                          <a:spcPts val="8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80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eaLnBrk="0" hangingPunct="0">
                        <a:spcBef>
                          <a:spcPts val="7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eaLnBrk="0" hangingPunct="0">
                        <a:spcBef>
                          <a:spcPts val="6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eaLnBrk="0" hangingPunct="0">
                        <a:spcBef>
                          <a:spcPts val="6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49263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49263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49263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49263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1">
                        <a:lnSpc>
                          <a:spcPct val="94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FDFFEE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</a:rPr>
                        <a:t>Obeys commands</a:t>
                      </a:r>
                    </a:p>
                  </a:txBody>
                  <a:tcPr marT="58896" marB="46800" horzOverflow="overflow">
                    <a:lnL>
                      <a:noFill/>
                    </a:lnL>
                    <a:lnR>
                      <a:noFill/>
                    </a:lnR>
                    <a:lnT w="5760" cap="flat" cmpd="sng" algn="ctr">
                      <a:solidFill>
                        <a:srgbClr val="2D2D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2D2D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D3C1F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ts val="9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320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eaLnBrk="0" hangingPunct="0">
                        <a:spcBef>
                          <a:spcPts val="8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80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eaLnBrk="0" hangingPunct="0">
                        <a:spcBef>
                          <a:spcPts val="7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eaLnBrk="0" hangingPunct="0">
                        <a:spcBef>
                          <a:spcPts val="6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eaLnBrk="0" hangingPunct="0">
                        <a:spcBef>
                          <a:spcPts val="6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49263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49263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49263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49263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1">
                        <a:lnSpc>
                          <a:spcPct val="94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FDFFEE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</a:rPr>
                        <a:t>6</a:t>
                      </a:r>
                    </a:p>
                  </a:txBody>
                  <a:tcPr marT="58896" marB="46800" horzOverflow="overflow">
                    <a:lnL>
                      <a:noFill/>
                    </a:lnL>
                    <a:lnR w="5760" cap="flat" cmpd="sng" algn="ctr">
                      <a:solidFill>
                        <a:srgbClr val="2D2D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2D2D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2D2D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D3C1F"/>
                    </a:solidFill>
                  </a:tcPr>
                </a:tc>
                <a:extLst>
                  <a:ext uri="{0D108BD9-81ED-4DB2-BD59-A6C34878D82A}"/>
                </a:extLst>
              </a:tr>
              <a:tr h="33655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 eaLnBrk="0" hangingPunct="0">
                        <a:spcBef>
                          <a:spcPts val="9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320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eaLnBrk="0" hangingPunct="0">
                        <a:spcBef>
                          <a:spcPts val="8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80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eaLnBrk="0" hangingPunct="0">
                        <a:spcBef>
                          <a:spcPts val="7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eaLnBrk="0" hangingPunct="0">
                        <a:spcBef>
                          <a:spcPts val="6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eaLnBrk="0" hangingPunct="0">
                        <a:spcBef>
                          <a:spcPts val="6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49263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49263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49263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49263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1">
                        <a:lnSpc>
                          <a:spcPct val="94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FDFFEE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</a:rPr>
                        <a:t>Localises pain</a:t>
                      </a:r>
                    </a:p>
                  </a:txBody>
                  <a:tcPr marT="58896" marB="46800" horzOverflow="overflow">
                    <a:lnL>
                      <a:noFill/>
                    </a:lnL>
                    <a:lnR>
                      <a:noFill/>
                    </a:lnR>
                    <a:lnT w="5760" cap="flat" cmpd="sng" algn="ctr">
                      <a:solidFill>
                        <a:srgbClr val="2D2D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2D2D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D3C1F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ts val="9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320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eaLnBrk="0" hangingPunct="0">
                        <a:spcBef>
                          <a:spcPts val="8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80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eaLnBrk="0" hangingPunct="0">
                        <a:spcBef>
                          <a:spcPts val="7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eaLnBrk="0" hangingPunct="0">
                        <a:spcBef>
                          <a:spcPts val="6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eaLnBrk="0" hangingPunct="0">
                        <a:spcBef>
                          <a:spcPts val="6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49263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49263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49263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49263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1">
                        <a:lnSpc>
                          <a:spcPct val="94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FDFFEE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</a:rPr>
                        <a:t>5</a:t>
                      </a:r>
                    </a:p>
                  </a:txBody>
                  <a:tcPr marT="58896" marB="46800" horzOverflow="overflow">
                    <a:lnL>
                      <a:noFill/>
                    </a:lnL>
                    <a:lnR w="5760" cap="flat" cmpd="sng" algn="ctr">
                      <a:solidFill>
                        <a:srgbClr val="2D2D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2D2D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2D2D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D3C1F"/>
                    </a:solidFill>
                  </a:tcPr>
                </a:tc>
                <a:extLst>
                  <a:ext uri="{0D108BD9-81ED-4DB2-BD59-A6C34878D82A}"/>
                </a:extLst>
              </a:tr>
              <a:tr h="33655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 eaLnBrk="0" hangingPunct="0">
                        <a:spcBef>
                          <a:spcPts val="9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320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eaLnBrk="0" hangingPunct="0">
                        <a:spcBef>
                          <a:spcPts val="8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80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eaLnBrk="0" hangingPunct="0">
                        <a:spcBef>
                          <a:spcPts val="7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eaLnBrk="0" hangingPunct="0">
                        <a:spcBef>
                          <a:spcPts val="6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eaLnBrk="0" hangingPunct="0">
                        <a:spcBef>
                          <a:spcPts val="6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49263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49263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49263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49263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1">
                        <a:lnSpc>
                          <a:spcPct val="94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FDFFEE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</a:rPr>
                        <a:t>Flexes limbs normally to pain</a:t>
                      </a:r>
                    </a:p>
                  </a:txBody>
                  <a:tcPr marT="58896" marB="46800" horzOverflow="overflow">
                    <a:lnL>
                      <a:noFill/>
                    </a:lnL>
                    <a:lnR>
                      <a:noFill/>
                    </a:lnR>
                    <a:lnT w="5760" cap="flat" cmpd="sng" algn="ctr">
                      <a:solidFill>
                        <a:srgbClr val="2D2D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2D2D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D3C1F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ts val="9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320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eaLnBrk="0" hangingPunct="0">
                        <a:spcBef>
                          <a:spcPts val="8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80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eaLnBrk="0" hangingPunct="0">
                        <a:spcBef>
                          <a:spcPts val="7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eaLnBrk="0" hangingPunct="0">
                        <a:spcBef>
                          <a:spcPts val="6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eaLnBrk="0" hangingPunct="0">
                        <a:spcBef>
                          <a:spcPts val="6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49263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49263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49263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49263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1">
                        <a:lnSpc>
                          <a:spcPct val="94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FDFFEE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</a:rPr>
                        <a:t>4</a:t>
                      </a:r>
                    </a:p>
                  </a:txBody>
                  <a:tcPr marT="58896" marB="46800" horzOverflow="overflow">
                    <a:lnL>
                      <a:noFill/>
                    </a:lnL>
                    <a:lnR w="5760" cap="flat" cmpd="sng" algn="ctr">
                      <a:solidFill>
                        <a:srgbClr val="2D2D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2D2D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2D2D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D3C1F"/>
                    </a:solidFill>
                  </a:tcPr>
                </a:tc>
                <a:extLst>
                  <a:ext uri="{0D108BD9-81ED-4DB2-BD59-A6C34878D82A}"/>
                </a:extLst>
              </a:tr>
              <a:tr h="33655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 eaLnBrk="0" hangingPunct="0">
                        <a:spcBef>
                          <a:spcPts val="9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320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eaLnBrk="0" hangingPunct="0">
                        <a:spcBef>
                          <a:spcPts val="8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80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eaLnBrk="0" hangingPunct="0">
                        <a:spcBef>
                          <a:spcPts val="7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eaLnBrk="0" hangingPunct="0">
                        <a:spcBef>
                          <a:spcPts val="6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eaLnBrk="0" hangingPunct="0">
                        <a:spcBef>
                          <a:spcPts val="6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49263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49263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49263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49263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1">
                        <a:lnSpc>
                          <a:spcPct val="94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FDFFEE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</a:rPr>
                        <a:t>Flexes limbs abnormally to pain</a:t>
                      </a:r>
                    </a:p>
                  </a:txBody>
                  <a:tcPr marT="58896" marB="46800" horzOverflow="overflow">
                    <a:lnL>
                      <a:noFill/>
                    </a:lnL>
                    <a:lnR>
                      <a:noFill/>
                    </a:lnR>
                    <a:lnT w="5760" cap="flat" cmpd="sng" algn="ctr">
                      <a:solidFill>
                        <a:srgbClr val="2D2D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2D2D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D3C1F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ts val="9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320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eaLnBrk="0" hangingPunct="0">
                        <a:spcBef>
                          <a:spcPts val="8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80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eaLnBrk="0" hangingPunct="0">
                        <a:spcBef>
                          <a:spcPts val="7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eaLnBrk="0" hangingPunct="0">
                        <a:spcBef>
                          <a:spcPts val="6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eaLnBrk="0" hangingPunct="0">
                        <a:spcBef>
                          <a:spcPts val="6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49263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49263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49263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49263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1">
                        <a:lnSpc>
                          <a:spcPct val="94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FDFFEE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</a:rPr>
                        <a:t>3</a:t>
                      </a:r>
                    </a:p>
                  </a:txBody>
                  <a:tcPr marT="58896" marB="46800" horzOverflow="overflow">
                    <a:lnL>
                      <a:noFill/>
                    </a:lnL>
                    <a:lnR w="5760" cap="flat" cmpd="sng" algn="ctr">
                      <a:solidFill>
                        <a:srgbClr val="2D2D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2D2D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2D2D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D3C1F"/>
                    </a:solidFill>
                  </a:tcPr>
                </a:tc>
                <a:extLst>
                  <a:ext uri="{0D108BD9-81ED-4DB2-BD59-A6C34878D82A}"/>
                </a:extLst>
              </a:tr>
              <a:tr h="33655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 eaLnBrk="0" hangingPunct="0">
                        <a:spcBef>
                          <a:spcPts val="9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320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eaLnBrk="0" hangingPunct="0">
                        <a:spcBef>
                          <a:spcPts val="8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80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eaLnBrk="0" hangingPunct="0">
                        <a:spcBef>
                          <a:spcPts val="7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eaLnBrk="0" hangingPunct="0">
                        <a:spcBef>
                          <a:spcPts val="6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eaLnBrk="0" hangingPunct="0">
                        <a:spcBef>
                          <a:spcPts val="6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49263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49263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49263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49263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1">
                        <a:lnSpc>
                          <a:spcPct val="94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FDFFEE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</a:rPr>
                        <a:t>Extends limbs to pain</a:t>
                      </a:r>
                    </a:p>
                  </a:txBody>
                  <a:tcPr marT="58896" marB="46800" horzOverflow="overflow">
                    <a:lnL>
                      <a:noFill/>
                    </a:lnL>
                    <a:lnR>
                      <a:noFill/>
                    </a:lnR>
                    <a:lnT w="5760" cap="flat" cmpd="sng" algn="ctr">
                      <a:solidFill>
                        <a:srgbClr val="2D2D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2D2D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D3C1F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ts val="9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320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eaLnBrk="0" hangingPunct="0">
                        <a:spcBef>
                          <a:spcPts val="8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80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eaLnBrk="0" hangingPunct="0">
                        <a:spcBef>
                          <a:spcPts val="7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eaLnBrk="0" hangingPunct="0">
                        <a:spcBef>
                          <a:spcPts val="6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eaLnBrk="0" hangingPunct="0">
                        <a:spcBef>
                          <a:spcPts val="6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49263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49263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49263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49263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1">
                        <a:lnSpc>
                          <a:spcPct val="94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FDFFEE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</a:rPr>
                        <a:t>2</a:t>
                      </a:r>
                    </a:p>
                  </a:txBody>
                  <a:tcPr marT="58896" marB="46800" horzOverflow="overflow">
                    <a:lnL>
                      <a:noFill/>
                    </a:lnL>
                    <a:lnR w="5760" cap="flat" cmpd="sng" algn="ctr">
                      <a:solidFill>
                        <a:srgbClr val="2D2D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2D2D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2D2D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D3C1F"/>
                    </a:solidFill>
                  </a:tcPr>
                </a:tc>
                <a:extLst>
                  <a:ext uri="{0D108BD9-81ED-4DB2-BD59-A6C34878D82A}"/>
                </a:extLst>
              </a:tr>
              <a:tr h="33655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 eaLnBrk="0" hangingPunct="0">
                        <a:spcBef>
                          <a:spcPts val="9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320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eaLnBrk="0" hangingPunct="0">
                        <a:spcBef>
                          <a:spcPts val="8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80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eaLnBrk="0" hangingPunct="0">
                        <a:spcBef>
                          <a:spcPts val="7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eaLnBrk="0" hangingPunct="0">
                        <a:spcBef>
                          <a:spcPts val="6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eaLnBrk="0" hangingPunct="0">
                        <a:spcBef>
                          <a:spcPts val="6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49263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49263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49263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49263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1">
                        <a:lnSpc>
                          <a:spcPct val="94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FDFFEE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</a:rPr>
                        <a:t>None </a:t>
                      </a:r>
                    </a:p>
                  </a:txBody>
                  <a:tcPr marT="58896" marB="46800" horzOverflow="overflow">
                    <a:lnL>
                      <a:noFill/>
                    </a:lnL>
                    <a:lnR>
                      <a:noFill/>
                    </a:lnR>
                    <a:lnT w="5760" cap="flat" cmpd="sng" algn="ctr">
                      <a:solidFill>
                        <a:srgbClr val="2D2D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2D2D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D3C1F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ts val="9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320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eaLnBrk="0" hangingPunct="0">
                        <a:spcBef>
                          <a:spcPts val="8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80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eaLnBrk="0" hangingPunct="0">
                        <a:spcBef>
                          <a:spcPts val="7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eaLnBrk="0" hangingPunct="0">
                        <a:spcBef>
                          <a:spcPts val="6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eaLnBrk="0" hangingPunct="0">
                        <a:spcBef>
                          <a:spcPts val="6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49263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49263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49263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49263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1">
                        <a:lnSpc>
                          <a:spcPct val="94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FDFFEE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</a:rPr>
                        <a:t>1</a:t>
                      </a:r>
                    </a:p>
                  </a:txBody>
                  <a:tcPr marT="58896" marB="46800" horzOverflow="overflow">
                    <a:lnL>
                      <a:noFill/>
                    </a:lnL>
                    <a:lnR w="5760" cap="flat" cmpd="sng" algn="ctr">
                      <a:solidFill>
                        <a:srgbClr val="2D2D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2D2D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2D2D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D3C1F"/>
                    </a:solidFill>
                  </a:tcPr>
                </a:tc>
                <a:extLst>
                  <a:ext uri="{0D108BD9-81ED-4DB2-BD59-A6C34878D82A}"/>
                </a:extLst>
              </a:tr>
            </a:tbl>
          </a:graphicData>
        </a:graphic>
      </p:graphicFrame>
      <p:sp>
        <p:nvSpPr>
          <p:cNvPr id="316470" name="Rectangle 90"/>
          <p:cNvSpPr>
            <a:spLocks noChangeArrowheads="1"/>
          </p:cNvSpPr>
          <p:nvPr/>
        </p:nvSpPr>
        <p:spPr bwMode="auto">
          <a:xfrm>
            <a:off x="0" y="6473825"/>
            <a:ext cx="523875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800">
                <a:solidFill>
                  <a:srgbClr val="FFFFFF"/>
                </a:solidFill>
                <a:latin typeface="Times New Roman" charset="0"/>
              </a:rPr>
              <a:t>154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69" name="Text Box 1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677863" y="4572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2160" tIns="46080" rIns="92160" bIns="460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buSzPct val="100000"/>
              <a:defRPr/>
            </a:pPr>
            <a:r>
              <a:rPr lang="en-GB" sz="54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Head Trauma </a:t>
            </a:r>
            <a:br>
              <a:rPr lang="en-GB" sz="54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</a:br>
            <a:r>
              <a:rPr lang="en-GB" sz="40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Severity of Head Injury</a:t>
            </a:r>
          </a:p>
        </p:txBody>
      </p:sp>
      <p:sp>
        <p:nvSpPr>
          <p:cNvPr id="318466" name="Text Box 2"/>
          <p:cNvSpPr txBox="1">
            <a:spLocks noChangeArrowheads="1"/>
          </p:cNvSpPr>
          <p:nvPr/>
        </p:nvSpPr>
        <p:spPr bwMode="auto">
          <a:xfrm>
            <a:off x="1131888" y="2590800"/>
            <a:ext cx="7326312" cy="350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2160" tIns="46080" rIns="92160" bIns="46080"/>
          <a:lstStyle>
            <a:lvl1pPr indent="-341313">
              <a:tabLst>
                <a:tab pos="34290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36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34290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32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2pPr>
            <a:lvl3pPr>
              <a:tabLst>
                <a:tab pos="34290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8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3pPr>
            <a:lvl4pPr>
              <a:tabLst>
                <a:tab pos="34290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4pPr>
            <a:lvl5pPr>
              <a:tabLst>
                <a:tab pos="34290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5pPr>
            <a:lvl6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34290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6pPr>
            <a:lvl7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34290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7pPr>
            <a:lvl8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34290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8pPr>
            <a:lvl9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34290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9pPr>
          </a:lstStyle>
          <a:p>
            <a:pPr marL="342900" eaLnBrk="1" hangingPunct="1">
              <a:spcBef>
                <a:spcPts val="900"/>
              </a:spcBef>
              <a:buSzPct val="100000"/>
              <a:defRPr/>
            </a:pPr>
            <a:r>
              <a:rPr lang="en-GB" smtClean="0"/>
              <a:t>Severe			GCS </a:t>
            </a:r>
            <a:r>
              <a:rPr lang="en-GB" smtClean="0">
                <a:cs typeface="Arial" charset="0"/>
              </a:rPr>
              <a:t>≤</a:t>
            </a:r>
            <a:r>
              <a:rPr lang="en-GB" smtClean="0"/>
              <a:t>8</a:t>
            </a:r>
          </a:p>
          <a:p>
            <a:pPr marL="342900" eaLnBrk="1" hangingPunct="1">
              <a:spcBef>
                <a:spcPts val="900"/>
              </a:spcBef>
              <a:buSzPct val="100000"/>
              <a:defRPr/>
            </a:pPr>
            <a:r>
              <a:rPr lang="en-GB" smtClean="0"/>
              <a:t>Moderate		GCS 9-12</a:t>
            </a:r>
          </a:p>
          <a:p>
            <a:pPr marL="342900" eaLnBrk="1" hangingPunct="1">
              <a:spcBef>
                <a:spcPts val="900"/>
              </a:spcBef>
              <a:buSzPct val="100000"/>
              <a:defRPr/>
            </a:pPr>
            <a:r>
              <a:rPr lang="en-GB" smtClean="0"/>
              <a:t>Minor			GCS 13-15</a:t>
            </a:r>
          </a:p>
        </p:txBody>
      </p:sp>
      <p:sp>
        <p:nvSpPr>
          <p:cNvPr id="318467" name="Rectangle 3"/>
          <p:cNvSpPr>
            <a:spLocks noChangeArrowheads="1"/>
          </p:cNvSpPr>
          <p:nvPr/>
        </p:nvSpPr>
        <p:spPr bwMode="auto">
          <a:xfrm>
            <a:off x="36513" y="6473825"/>
            <a:ext cx="523875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800">
                <a:solidFill>
                  <a:srgbClr val="FFFFFF"/>
                </a:solidFill>
                <a:latin typeface="Times New Roman" charset="0"/>
              </a:rPr>
              <a:t>155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3" name="Text Box 1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677863" y="4572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360" tIns="44280" rIns="90360" bIns="442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buSzPct val="100000"/>
              <a:defRPr/>
            </a:pPr>
            <a:r>
              <a:rPr lang="en-GB" sz="54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Head Trauma</a:t>
            </a:r>
            <a:br>
              <a:rPr lang="en-GB" sz="54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</a:br>
            <a:r>
              <a:rPr lang="en-GB" sz="40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Examination</a:t>
            </a:r>
          </a:p>
        </p:txBody>
      </p:sp>
      <p:sp>
        <p:nvSpPr>
          <p:cNvPr id="320514" name="Rectangle 2"/>
          <p:cNvSpPr>
            <a:spLocks noChangeArrowheads="1"/>
          </p:cNvSpPr>
          <p:nvPr/>
        </p:nvSpPr>
        <p:spPr bwMode="auto">
          <a:xfrm>
            <a:off x="36513" y="6473825"/>
            <a:ext cx="523875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800">
                <a:solidFill>
                  <a:srgbClr val="FFFFFF"/>
                </a:solidFill>
                <a:latin typeface="Times New Roman" charset="0"/>
              </a:rPr>
              <a:t>156</a:t>
            </a:r>
          </a:p>
        </p:txBody>
      </p:sp>
      <p:sp>
        <p:nvSpPr>
          <p:cNvPr id="161795" name="Text Box 3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677863" y="2178050"/>
            <a:ext cx="7780337" cy="3917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360" tIns="44280" rIns="90360" bIns="44280"/>
          <a:lstStyle>
            <a:lvl1pPr marL="341313" indent="-341313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1363" indent="-284163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ts val="900"/>
              </a:spcBef>
              <a:buClr>
                <a:srgbClr val="8585E0"/>
              </a:buClr>
              <a:buSzPct val="100000"/>
              <a:buFont typeface="Times New Roman" panose="02020603050405020304" pitchFamily="18" charset="0"/>
              <a:buChar char="•"/>
              <a:defRPr/>
            </a:pPr>
            <a:r>
              <a:rPr lang="en-GB" altLang="en-US" sz="3600" dirty="0">
                <a:solidFill>
                  <a:srgbClr val="8585E0"/>
                </a:solidFill>
                <a:cs typeface="+mn-cs"/>
              </a:rPr>
              <a:t>Glasgow Coma Score</a:t>
            </a:r>
          </a:p>
          <a:p>
            <a:pPr eaLnBrk="1" hangingPunct="1">
              <a:spcBef>
                <a:spcPts val="900"/>
              </a:spcBef>
              <a:buClr>
                <a:srgbClr val="FDFFEE"/>
              </a:buClr>
              <a:buSzPct val="100000"/>
              <a:buFont typeface="Times New Roman" panose="02020603050405020304" pitchFamily="18" charset="0"/>
              <a:buChar char="•"/>
              <a:defRPr/>
            </a:pPr>
            <a:r>
              <a:rPr lang="en-GB" altLang="en-US" sz="3600" dirty="0">
                <a:solidFill>
                  <a:srgbClr val="FDFFEE"/>
                </a:solidFill>
                <a:cs typeface="+mn-cs"/>
              </a:rPr>
              <a:t>Pupils</a:t>
            </a:r>
          </a:p>
          <a:p>
            <a:pPr lvl="1" eaLnBrk="1" hangingPunct="1">
              <a:spcBef>
                <a:spcPts val="800"/>
              </a:spcBef>
              <a:buClr>
                <a:srgbClr val="FFFFFF"/>
              </a:buClr>
              <a:buSzPct val="60000"/>
              <a:buFont typeface="Times New Roman" panose="02020603050405020304" pitchFamily="18" charset="0"/>
              <a:buChar char="•"/>
              <a:defRPr/>
            </a:pPr>
            <a:r>
              <a:rPr lang="en-GB" altLang="en-US" sz="3200" dirty="0">
                <a:cs typeface="+mn-cs"/>
              </a:rPr>
              <a:t>size</a:t>
            </a:r>
          </a:p>
          <a:p>
            <a:pPr lvl="1" eaLnBrk="1" hangingPunct="1">
              <a:spcBef>
                <a:spcPts val="800"/>
              </a:spcBef>
              <a:buClr>
                <a:srgbClr val="FFFFFF"/>
              </a:buClr>
              <a:buSzPct val="60000"/>
              <a:buFont typeface="Times New Roman" panose="02020603050405020304" pitchFamily="18" charset="0"/>
              <a:buChar char="•"/>
              <a:defRPr/>
            </a:pPr>
            <a:r>
              <a:rPr lang="en-GB" altLang="en-US" sz="3200" dirty="0">
                <a:cs typeface="+mn-cs"/>
              </a:rPr>
              <a:t>reactivity</a:t>
            </a:r>
          </a:p>
          <a:p>
            <a:pPr lvl="1" eaLnBrk="1" hangingPunct="1">
              <a:spcBef>
                <a:spcPts val="800"/>
              </a:spcBef>
              <a:buClr>
                <a:srgbClr val="FFFFFF"/>
              </a:buClr>
              <a:buSzPct val="60000"/>
              <a:buFont typeface="Times New Roman" panose="02020603050405020304" pitchFamily="18" charset="0"/>
              <a:buChar char="•"/>
              <a:defRPr/>
            </a:pPr>
            <a:r>
              <a:rPr lang="en-GB" altLang="en-US" sz="3200" dirty="0">
                <a:cs typeface="+mn-cs"/>
              </a:rPr>
              <a:t>equality</a:t>
            </a:r>
          </a:p>
          <a:p>
            <a:pPr marL="342900" eaLnBrk="1" hangingPunct="1">
              <a:spcBef>
                <a:spcPts val="900"/>
              </a:spcBef>
              <a:buSzPct val="100000"/>
              <a:defRPr/>
            </a:pPr>
            <a:endParaRPr lang="en-GB" altLang="en-US" sz="3600" dirty="0">
              <a:cs typeface="+mn-cs"/>
            </a:endParaRP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7" name="Text Box 1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677863" y="4572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2160" tIns="46080" rIns="92160" bIns="460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buSzPct val="100000"/>
              <a:defRPr/>
            </a:pPr>
            <a:r>
              <a:rPr lang="en-GB" sz="54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Head Trauma </a:t>
            </a:r>
            <a:br>
              <a:rPr lang="en-GB" sz="54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</a:br>
            <a:r>
              <a:rPr lang="en-GB" sz="40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Bilateral Dilated Pupils</a:t>
            </a:r>
          </a:p>
        </p:txBody>
      </p:sp>
      <p:sp>
        <p:nvSpPr>
          <p:cNvPr id="162818" name="Text Box 2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685800" y="1905000"/>
            <a:ext cx="7870825" cy="480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2160" tIns="46080" rIns="92160" bIns="46080"/>
          <a:lstStyle>
            <a:lvl1pPr marL="342900" indent="-341313"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1363" indent="-284163"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ts val="900"/>
              </a:spcBef>
              <a:buSzPct val="100000"/>
              <a:defRPr/>
            </a:pPr>
            <a:endParaRPr lang="en-GB" altLang="en-US" sz="3600">
              <a:cs typeface="+mn-cs"/>
            </a:endParaRPr>
          </a:p>
          <a:p>
            <a:pPr marL="341313" indent="-339725" eaLnBrk="1" hangingPunct="1">
              <a:lnSpc>
                <a:spcPct val="90000"/>
              </a:lnSpc>
              <a:spcBef>
                <a:spcPts val="900"/>
              </a:spcBef>
              <a:buClr>
                <a:srgbClr val="FFFF00"/>
              </a:buClr>
              <a:buSzPct val="100000"/>
              <a:buFont typeface="Times New Roman" panose="02020603050405020304" pitchFamily="18" charset="0"/>
              <a:buChar char="•"/>
              <a:defRPr/>
            </a:pPr>
            <a:r>
              <a:rPr lang="en-GB" altLang="en-US" sz="3600">
                <a:solidFill>
                  <a:srgbClr val="FFFF00"/>
                </a:solidFill>
                <a:cs typeface="+mn-cs"/>
              </a:rPr>
              <a:t>Bilateral</a:t>
            </a:r>
            <a:r>
              <a:rPr lang="en-GB" altLang="en-US" sz="3600">
                <a:solidFill>
                  <a:srgbClr val="FDFFEE"/>
                </a:solidFill>
                <a:cs typeface="+mn-cs"/>
              </a:rPr>
              <a:t> fixed, dilated, unresponsive</a:t>
            </a:r>
          </a:p>
          <a:p>
            <a:pPr marL="341313" indent="-339725" eaLnBrk="1" hangingPunct="1">
              <a:lnSpc>
                <a:spcPct val="90000"/>
              </a:lnSpc>
              <a:spcBef>
                <a:spcPts val="900"/>
              </a:spcBef>
              <a:buClr>
                <a:srgbClr val="FDFFEE"/>
              </a:buClr>
              <a:buSzPct val="100000"/>
              <a:buFont typeface="Times New Roman" panose="02020603050405020304" pitchFamily="18" charset="0"/>
              <a:buChar char="•"/>
              <a:defRPr/>
            </a:pPr>
            <a:r>
              <a:rPr lang="en-GB" altLang="en-US" sz="3600">
                <a:solidFill>
                  <a:srgbClr val="FDFFEE"/>
                </a:solidFill>
                <a:cs typeface="+mn-cs"/>
              </a:rPr>
              <a:t>Causes</a:t>
            </a:r>
          </a:p>
          <a:p>
            <a:pPr lvl="1" eaLnBrk="1" hangingPunct="1">
              <a:lnSpc>
                <a:spcPct val="90000"/>
              </a:lnSpc>
              <a:spcBef>
                <a:spcPts val="800"/>
              </a:spcBef>
              <a:buClr>
                <a:srgbClr val="FFFFFF"/>
              </a:buClr>
              <a:buSzPct val="60000"/>
              <a:buFont typeface="Times New Roman" panose="02020603050405020304" pitchFamily="18" charset="0"/>
              <a:buChar char="•"/>
              <a:defRPr/>
            </a:pPr>
            <a:r>
              <a:rPr lang="en-GB" altLang="en-US" sz="3200">
                <a:cs typeface="+mn-cs"/>
              </a:rPr>
              <a:t>severe hypoxia</a:t>
            </a:r>
          </a:p>
          <a:p>
            <a:pPr lvl="1" eaLnBrk="1" hangingPunct="1">
              <a:lnSpc>
                <a:spcPct val="90000"/>
              </a:lnSpc>
              <a:spcBef>
                <a:spcPts val="800"/>
              </a:spcBef>
              <a:buClr>
                <a:srgbClr val="FFFFFF"/>
              </a:buClr>
              <a:buSzPct val="60000"/>
              <a:buFont typeface="Times New Roman" panose="02020603050405020304" pitchFamily="18" charset="0"/>
              <a:buChar char="•"/>
              <a:defRPr/>
            </a:pPr>
            <a:r>
              <a:rPr lang="en-GB" altLang="en-US" sz="3200">
                <a:cs typeface="+mn-cs"/>
              </a:rPr>
              <a:t>hypothermia</a:t>
            </a:r>
          </a:p>
          <a:p>
            <a:pPr lvl="1" eaLnBrk="1" hangingPunct="1">
              <a:lnSpc>
                <a:spcPct val="90000"/>
              </a:lnSpc>
              <a:spcBef>
                <a:spcPts val="800"/>
              </a:spcBef>
              <a:buClr>
                <a:srgbClr val="FFFFFF"/>
              </a:buClr>
              <a:buSzPct val="60000"/>
              <a:buFont typeface="Times New Roman" panose="02020603050405020304" pitchFamily="18" charset="0"/>
              <a:buChar char="•"/>
              <a:defRPr/>
            </a:pPr>
            <a:r>
              <a:rPr lang="en-GB" altLang="en-US" sz="3200">
                <a:cs typeface="+mn-cs"/>
              </a:rPr>
              <a:t>seizures</a:t>
            </a:r>
          </a:p>
          <a:p>
            <a:pPr eaLnBrk="1" hangingPunct="1">
              <a:lnSpc>
                <a:spcPct val="90000"/>
              </a:lnSpc>
              <a:spcBef>
                <a:spcPts val="900"/>
              </a:spcBef>
              <a:buSzPct val="100000"/>
              <a:defRPr/>
            </a:pPr>
            <a:endParaRPr lang="en-GB" altLang="en-US" sz="3600" u="sng">
              <a:solidFill>
                <a:srgbClr val="FFFF00"/>
              </a:solidFill>
              <a:cs typeface="+mn-cs"/>
            </a:endParaRPr>
          </a:p>
          <a:p>
            <a:pPr eaLnBrk="1" hangingPunct="1">
              <a:lnSpc>
                <a:spcPct val="90000"/>
              </a:lnSpc>
              <a:spcBef>
                <a:spcPts val="900"/>
              </a:spcBef>
              <a:buSzPct val="100000"/>
              <a:defRPr/>
            </a:pPr>
            <a:endParaRPr lang="en-GB" altLang="en-US" sz="3600" u="sng">
              <a:solidFill>
                <a:srgbClr val="FFFF00"/>
              </a:solidFill>
              <a:cs typeface="+mn-cs"/>
            </a:endParaRPr>
          </a:p>
        </p:txBody>
      </p:sp>
      <p:sp>
        <p:nvSpPr>
          <p:cNvPr id="322563" name="Rectangle 3"/>
          <p:cNvSpPr>
            <a:spLocks noChangeArrowheads="1"/>
          </p:cNvSpPr>
          <p:nvPr/>
        </p:nvSpPr>
        <p:spPr bwMode="auto">
          <a:xfrm>
            <a:off x="-12700" y="6473825"/>
            <a:ext cx="523875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800">
                <a:solidFill>
                  <a:srgbClr val="FFFFFF"/>
                </a:solidFill>
                <a:latin typeface="Times New Roman" charset="0"/>
              </a:rPr>
              <a:t>157</a:t>
            </a:r>
          </a:p>
        </p:txBody>
      </p:sp>
      <p:pic>
        <p:nvPicPr>
          <p:cNvPr id="32256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9863" y="5797550"/>
            <a:ext cx="3571875" cy="676275"/>
          </a:xfrm>
          <a:prstGeom prst="rect">
            <a:avLst/>
          </a:prstGeom>
          <a:noFill/>
          <a:ln w="38160" cap="sq">
            <a:solidFill>
              <a:srgbClr val="FFFF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1" name="Text Box 1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677863" y="4572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2160" tIns="46080" rIns="92160" bIns="460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buSzPct val="100000"/>
              <a:defRPr/>
            </a:pPr>
            <a:r>
              <a:rPr lang="en-GB" sz="54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Head Trauma </a:t>
            </a:r>
            <a:br>
              <a:rPr lang="en-GB" sz="54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</a:br>
            <a:r>
              <a:rPr lang="en-GB" sz="40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Unilateral Dilated Pupil</a:t>
            </a:r>
          </a:p>
        </p:txBody>
      </p:sp>
      <p:sp>
        <p:nvSpPr>
          <p:cNvPr id="163842" name="Text Box 2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685800" y="1905000"/>
            <a:ext cx="8166100" cy="480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2160" tIns="46080" rIns="92160" bIns="46080"/>
          <a:lstStyle>
            <a:lvl1pPr marL="342900" indent="-341313"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1363" indent="-284163"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ts val="900"/>
              </a:spcBef>
              <a:buSzPct val="100000"/>
              <a:defRPr/>
            </a:pPr>
            <a:endParaRPr lang="en-GB" altLang="en-US" sz="3600">
              <a:cs typeface="+mn-cs"/>
            </a:endParaRPr>
          </a:p>
          <a:p>
            <a:pPr marL="341313" indent="-339725" eaLnBrk="1" hangingPunct="1">
              <a:lnSpc>
                <a:spcPct val="90000"/>
              </a:lnSpc>
              <a:spcBef>
                <a:spcPts val="900"/>
              </a:spcBef>
              <a:buClr>
                <a:srgbClr val="FFFF00"/>
              </a:buClr>
              <a:buSzPct val="100000"/>
              <a:buFont typeface="Times New Roman" panose="02020603050405020304" pitchFamily="18" charset="0"/>
              <a:buChar char="•"/>
              <a:defRPr/>
            </a:pPr>
            <a:r>
              <a:rPr lang="en-GB" altLang="en-US" sz="3600">
                <a:solidFill>
                  <a:srgbClr val="FFFF00"/>
                </a:solidFill>
                <a:cs typeface="+mn-cs"/>
              </a:rPr>
              <a:t>Unilateral</a:t>
            </a:r>
            <a:r>
              <a:rPr lang="en-GB" altLang="en-US" sz="3600">
                <a:solidFill>
                  <a:srgbClr val="FDFFEE"/>
                </a:solidFill>
                <a:cs typeface="+mn-cs"/>
              </a:rPr>
              <a:t> fixed, dilated, unresponsive</a:t>
            </a:r>
          </a:p>
          <a:p>
            <a:pPr marL="341313" indent="-339725" eaLnBrk="1" hangingPunct="1">
              <a:lnSpc>
                <a:spcPct val="90000"/>
              </a:lnSpc>
              <a:spcBef>
                <a:spcPts val="900"/>
              </a:spcBef>
              <a:buClr>
                <a:srgbClr val="FDFFEE"/>
              </a:buClr>
              <a:buSzPct val="60000"/>
              <a:buFont typeface="Times New Roman" panose="02020603050405020304" pitchFamily="18" charset="0"/>
              <a:buChar char="•"/>
              <a:defRPr/>
            </a:pPr>
            <a:r>
              <a:rPr lang="en-GB" altLang="en-US" sz="3600">
                <a:solidFill>
                  <a:srgbClr val="FDFFEE"/>
                </a:solidFill>
                <a:cs typeface="+mn-cs"/>
              </a:rPr>
              <a:t>Causes</a:t>
            </a:r>
          </a:p>
          <a:p>
            <a:pPr lvl="1" eaLnBrk="1" hangingPunct="1">
              <a:lnSpc>
                <a:spcPct val="90000"/>
              </a:lnSpc>
              <a:spcBef>
                <a:spcPts val="800"/>
              </a:spcBef>
              <a:buClr>
                <a:srgbClr val="FDFFEE"/>
              </a:buClr>
              <a:buSzPct val="60000"/>
              <a:buFont typeface="Times New Roman" panose="02020603050405020304" pitchFamily="18" charset="0"/>
              <a:buChar char="•"/>
              <a:defRPr/>
            </a:pPr>
            <a:r>
              <a:rPr lang="en-GB" altLang="en-US" sz="3200">
                <a:solidFill>
                  <a:srgbClr val="FDFFEE"/>
                </a:solidFill>
                <a:cs typeface="+mn-cs"/>
              </a:rPr>
              <a:t>expanding </a:t>
            </a:r>
            <a:r>
              <a:rPr lang="en-GB" altLang="en-US" sz="3200">
                <a:cs typeface="+mn-cs"/>
              </a:rPr>
              <a:t>lesion on same side</a:t>
            </a:r>
          </a:p>
          <a:p>
            <a:pPr lvl="1" eaLnBrk="1" hangingPunct="1">
              <a:lnSpc>
                <a:spcPct val="90000"/>
              </a:lnSpc>
              <a:spcBef>
                <a:spcPts val="800"/>
              </a:spcBef>
              <a:buClr>
                <a:srgbClr val="FFFFFF"/>
              </a:buClr>
              <a:buSzPct val="60000"/>
              <a:buFont typeface="Times New Roman" panose="02020603050405020304" pitchFamily="18" charset="0"/>
              <a:buChar char="•"/>
              <a:defRPr/>
            </a:pPr>
            <a:r>
              <a:rPr lang="en-GB" altLang="en-US" sz="3200">
                <a:cs typeface="+mn-cs"/>
              </a:rPr>
              <a:t>tentorial herniation</a:t>
            </a:r>
          </a:p>
          <a:p>
            <a:pPr eaLnBrk="1" hangingPunct="1">
              <a:lnSpc>
                <a:spcPct val="90000"/>
              </a:lnSpc>
              <a:spcBef>
                <a:spcPts val="800"/>
              </a:spcBef>
              <a:buSzPct val="100000"/>
              <a:defRPr/>
            </a:pPr>
            <a:endParaRPr lang="en-GB" altLang="en-US" sz="3200">
              <a:cs typeface="+mn-cs"/>
            </a:endParaRPr>
          </a:p>
        </p:txBody>
      </p:sp>
      <p:sp>
        <p:nvSpPr>
          <p:cNvPr id="324611" name="Rectangle 3"/>
          <p:cNvSpPr>
            <a:spLocks noChangeArrowheads="1"/>
          </p:cNvSpPr>
          <p:nvPr/>
        </p:nvSpPr>
        <p:spPr bwMode="auto">
          <a:xfrm>
            <a:off x="-12700" y="6473825"/>
            <a:ext cx="523875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800">
                <a:solidFill>
                  <a:srgbClr val="FFFFFF"/>
                </a:solidFill>
                <a:latin typeface="Times New Roman" charset="0"/>
              </a:rPr>
              <a:t>158</a:t>
            </a:r>
          </a:p>
        </p:txBody>
      </p:sp>
      <p:pic>
        <p:nvPicPr>
          <p:cNvPr id="32461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5738" y="5716588"/>
            <a:ext cx="3540125" cy="669925"/>
          </a:xfrm>
          <a:prstGeom prst="rect">
            <a:avLst/>
          </a:prstGeom>
          <a:noFill/>
          <a:ln w="38160" cap="sq">
            <a:solidFill>
              <a:srgbClr val="FFFF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5" name="Text Box 1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677863" y="4572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360" tIns="44280" rIns="90360" bIns="442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buSzPct val="100000"/>
              <a:defRPr/>
            </a:pPr>
            <a:r>
              <a:rPr lang="en-GB" sz="54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Head Trauma</a:t>
            </a:r>
            <a:br>
              <a:rPr lang="en-GB" sz="54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</a:br>
            <a:r>
              <a:rPr lang="en-GB" sz="40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Examination</a:t>
            </a:r>
          </a:p>
        </p:txBody>
      </p:sp>
      <p:sp>
        <p:nvSpPr>
          <p:cNvPr id="326658" name="Rectangle 2"/>
          <p:cNvSpPr>
            <a:spLocks noChangeArrowheads="1"/>
          </p:cNvSpPr>
          <p:nvPr/>
        </p:nvSpPr>
        <p:spPr bwMode="auto">
          <a:xfrm>
            <a:off x="0" y="6473825"/>
            <a:ext cx="523875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800">
                <a:solidFill>
                  <a:srgbClr val="FFFFFF"/>
                </a:solidFill>
                <a:latin typeface="Times New Roman" charset="0"/>
              </a:rPr>
              <a:t>159</a:t>
            </a:r>
          </a:p>
        </p:txBody>
      </p:sp>
      <p:sp>
        <p:nvSpPr>
          <p:cNvPr id="326659" name="Text Box 3"/>
          <p:cNvSpPr txBox="1">
            <a:spLocks noChangeArrowheads="1"/>
          </p:cNvSpPr>
          <p:nvPr/>
        </p:nvSpPr>
        <p:spPr bwMode="auto">
          <a:xfrm>
            <a:off x="677863" y="2178050"/>
            <a:ext cx="7780337" cy="3917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360" tIns="44280" rIns="90360" bIns="44280"/>
          <a:lstStyle>
            <a:lvl1pPr marL="341313" indent="-341313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36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32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2pPr>
            <a:lvl3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8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3pPr>
            <a:lvl4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4pPr>
            <a:lvl5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5pPr>
            <a:lvl6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6pPr>
            <a:lvl7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7pPr>
            <a:lvl8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8pPr>
            <a:lvl9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ts val="900"/>
              </a:spcBef>
              <a:buClr>
                <a:srgbClr val="ADADEB"/>
              </a:buClr>
              <a:buSzPct val="100000"/>
              <a:buFont typeface="Times New Roman" charset="0"/>
              <a:buChar char="•"/>
              <a:defRPr/>
            </a:pPr>
            <a:r>
              <a:rPr lang="en-GB" smtClean="0">
                <a:solidFill>
                  <a:srgbClr val="ADADEB"/>
                </a:solidFill>
              </a:rPr>
              <a:t>Glasgow Coma Score</a:t>
            </a:r>
          </a:p>
          <a:p>
            <a:pPr eaLnBrk="1" hangingPunct="1">
              <a:spcBef>
                <a:spcPts val="900"/>
              </a:spcBef>
              <a:buClr>
                <a:srgbClr val="ADADEB"/>
              </a:buClr>
              <a:buSzPct val="100000"/>
              <a:buFont typeface="Times New Roman" charset="0"/>
              <a:buChar char="•"/>
              <a:defRPr/>
            </a:pPr>
            <a:r>
              <a:rPr lang="en-GB" smtClean="0">
                <a:solidFill>
                  <a:srgbClr val="ADADEB"/>
                </a:solidFill>
              </a:rPr>
              <a:t>Pupils</a:t>
            </a:r>
          </a:p>
          <a:p>
            <a:pPr eaLnBrk="1" hangingPunct="1">
              <a:spcBef>
                <a:spcPts val="900"/>
              </a:spcBef>
              <a:buClr>
                <a:srgbClr val="FDFFEE"/>
              </a:buClr>
              <a:buSzPct val="100000"/>
              <a:buFont typeface="Times New Roman" charset="0"/>
              <a:buChar char="•"/>
              <a:defRPr/>
            </a:pPr>
            <a:r>
              <a:rPr lang="en-GB" smtClean="0">
                <a:solidFill>
                  <a:srgbClr val="FDFFEE"/>
                </a:solidFill>
              </a:rPr>
              <a:t>Lateralising signs</a:t>
            </a:r>
          </a:p>
          <a:p>
            <a:pPr eaLnBrk="1" hangingPunct="1">
              <a:spcBef>
                <a:spcPts val="900"/>
              </a:spcBef>
              <a:buClr>
                <a:srgbClr val="FDFFEE"/>
              </a:buClr>
              <a:buSzPct val="100000"/>
              <a:buFont typeface="Times New Roman" charset="0"/>
              <a:buChar char="•"/>
              <a:defRPr/>
            </a:pPr>
            <a:r>
              <a:rPr lang="en-GB" smtClean="0">
                <a:solidFill>
                  <a:srgbClr val="FDFFEE"/>
                </a:solidFill>
              </a:rPr>
              <a:t>Breathing pattern</a:t>
            </a:r>
          </a:p>
          <a:p>
            <a:pPr eaLnBrk="1" hangingPunct="1">
              <a:spcBef>
                <a:spcPts val="900"/>
              </a:spcBef>
              <a:buClr>
                <a:srgbClr val="FDFFEE"/>
              </a:buClr>
              <a:buSzPct val="100000"/>
              <a:buFont typeface="Times New Roman" charset="0"/>
              <a:buChar char="•"/>
              <a:defRPr/>
            </a:pPr>
            <a:r>
              <a:rPr lang="en-GB" smtClean="0">
                <a:solidFill>
                  <a:srgbClr val="FDFFEE"/>
                </a:solidFill>
              </a:rPr>
              <a:t>Posture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Text Box 1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360" tIns="44280" rIns="90360" bIns="442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buSzPct val="100000"/>
              <a:defRPr/>
            </a:pPr>
            <a:r>
              <a:rPr lang="en-GB" sz="72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A</a:t>
            </a:r>
          </a:p>
        </p:txBody>
      </p:sp>
      <p:sp>
        <p:nvSpPr>
          <p:cNvPr id="33794" name="Text Box 2"/>
          <p:cNvSpPr txBox="1">
            <a:spLocks noChangeArrowheads="1"/>
          </p:cNvSpPr>
          <p:nvPr/>
        </p:nvSpPr>
        <p:spPr bwMode="auto"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360" tIns="44280" rIns="90360" bIns="4428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6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5pPr>
            <a:lvl6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6pPr>
            <a:lvl7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7pPr>
            <a:lvl8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8pPr>
            <a:lvl9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ts val="900"/>
              </a:spcBef>
              <a:buSzPct val="100000"/>
              <a:defRPr/>
            </a:pPr>
            <a:r>
              <a:rPr lang="en-GB" smtClean="0"/>
              <a:t>Airway and Cervical spine</a:t>
            </a:r>
          </a:p>
        </p:txBody>
      </p:sp>
      <p:sp>
        <p:nvSpPr>
          <p:cNvPr id="33795" name="Rectangle 3"/>
          <p:cNvSpPr>
            <a:spLocks noChangeArrowheads="1"/>
          </p:cNvSpPr>
          <p:nvPr/>
        </p:nvSpPr>
        <p:spPr bwMode="auto">
          <a:xfrm>
            <a:off x="-12700" y="6473825"/>
            <a:ext cx="409575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800">
                <a:solidFill>
                  <a:srgbClr val="FFFFFF"/>
                </a:solidFill>
                <a:latin typeface="Times New Roman" charset="0"/>
              </a:rPr>
              <a:t>16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89" name="Text Box 1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677863" y="4572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360" tIns="44280" rIns="90360" bIns="442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buSzPct val="100000"/>
              <a:defRPr/>
            </a:pPr>
            <a:r>
              <a:rPr lang="en-US" sz="54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Head Trauma</a:t>
            </a:r>
            <a:br>
              <a:rPr lang="en-US" sz="54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</a:br>
            <a:r>
              <a:rPr lang="en-US" sz="40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Intracranial Bleeding</a:t>
            </a:r>
          </a:p>
        </p:txBody>
      </p:sp>
      <p:sp>
        <p:nvSpPr>
          <p:cNvPr id="328706" name="Text Box 2"/>
          <p:cNvSpPr txBox="1">
            <a:spLocks noChangeArrowheads="1"/>
          </p:cNvSpPr>
          <p:nvPr/>
        </p:nvSpPr>
        <p:spPr bwMode="auto">
          <a:xfrm>
            <a:off x="677863" y="2095500"/>
            <a:ext cx="7964487" cy="400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360" tIns="44280" rIns="90360" bIns="44280"/>
          <a:lstStyle>
            <a:lvl1pPr marL="341313" indent="-341313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36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32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2pPr>
            <a:lvl3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8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3pPr>
            <a:lvl4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4pPr>
            <a:lvl5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5pPr>
            <a:lvl6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6pPr>
            <a:lvl7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7pPr>
            <a:lvl8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8pPr>
            <a:lvl9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ts val="900"/>
              </a:spcBef>
              <a:buClr>
                <a:srgbClr val="FFFFFF"/>
              </a:buClr>
              <a:buSzPct val="100000"/>
              <a:buFont typeface="Times New Roman" charset="0"/>
              <a:buChar char="•"/>
              <a:defRPr/>
            </a:pPr>
            <a:r>
              <a:rPr lang="en-US" smtClean="0"/>
              <a:t>May be life-threatening</a:t>
            </a:r>
          </a:p>
          <a:p>
            <a:pPr eaLnBrk="1" hangingPunct="1">
              <a:spcBef>
                <a:spcPts val="900"/>
              </a:spcBef>
              <a:buClr>
                <a:srgbClr val="FFFFFF"/>
              </a:buClr>
              <a:buSzPct val="100000"/>
              <a:buFont typeface="Times New Roman" charset="0"/>
              <a:buChar char="•"/>
              <a:defRPr/>
            </a:pPr>
            <a:r>
              <a:rPr lang="en-US" smtClean="0"/>
              <a:t>Diagnose during Primary Survey</a:t>
            </a:r>
          </a:p>
          <a:p>
            <a:pPr eaLnBrk="1" hangingPunct="1">
              <a:spcBef>
                <a:spcPts val="900"/>
              </a:spcBef>
              <a:buClr>
                <a:srgbClr val="FFFFFF"/>
              </a:buClr>
              <a:buSzPct val="100000"/>
              <a:buFont typeface="Times New Roman" charset="0"/>
              <a:buChar char="•"/>
              <a:defRPr/>
            </a:pPr>
            <a:r>
              <a:rPr lang="en-US" smtClean="0"/>
              <a:t>May require surgical decompression</a:t>
            </a:r>
          </a:p>
        </p:txBody>
      </p:sp>
      <p:sp>
        <p:nvSpPr>
          <p:cNvPr id="328707" name="Rectangle 3"/>
          <p:cNvSpPr>
            <a:spLocks noChangeArrowheads="1"/>
          </p:cNvSpPr>
          <p:nvPr/>
        </p:nvSpPr>
        <p:spPr bwMode="auto">
          <a:xfrm>
            <a:off x="0" y="6473825"/>
            <a:ext cx="523875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800">
                <a:solidFill>
                  <a:srgbClr val="FFFFFF"/>
                </a:solidFill>
                <a:latin typeface="Times New Roman" charset="0"/>
              </a:rPr>
              <a:t>160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3" name="Text Box 1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677863" y="4572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360" tIns="44280" rIns="90360" bIns="442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buSzPct val="100000"/>
              <a:defRPr/>
            </a:pPr>
            <a:r>
              <a:rPr lang="en-GB" sz="54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Head Trauma</a:t>
            </a:r>
            <a:br>
              <a:rPr lang="en-GB" sz="54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</a:br>
            <a:r>
              <a:rPr lang="en-GB" sz="40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Acute extradural haematoma</a:t>
            </a:r>
            <a:br>
              <a:rPr lang="en-GB" sz="40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</a:br>
            <a:endParaRPr lang="en-GB" sz="4000" smtClean="0"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330754" name="Text Box 2"/>
          <p:cNvSpPr txBox="1">
            <a:spLocks noChangeArrowheads="1"/>
          </p:cNvSpPr>
          <p:nvPr/>
        </p:nvSpPr>
        <p:spPr bwMode="auto">
          <a:xfrm>
            <a:off x="327025" y="2163763"/>
            <a:ext cx="5516563" cy="381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360" tIns="44280" rIns="90360" bIns="44280"/>
          <a:lstStyle>
            <a:lvl1pPr marL="341313" indent="-341313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36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32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2pPr>
            <a:lvl3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8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3pPr>
            <a:lvl4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4pPr>
            <a:lvl5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5pPr>
            <a:lvl6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6pPr>
            <a:lvl7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7pPr>
            <a:lvl8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8pPr>
            <a:lvl9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ts val="800"/>
              </a:spcBef>
              <a:buClr>
                <a:srgbClr val="FFFFFF"/>
              </a:buClr>
              <a:buSzPct val="60000"/>
              <a:buFont typeface="Times New Roman" charset="0"/>
              <a:buChar char="•"/>
              <a:defRPr/>
            </a:pPr>
            <a:r>
              <a:rPr lang="en-GB" sz="3200" smtClean="0"/>
              <a:t>LOC </a:t>
            </a:r>
            <a:r>
              <a:rPr lang="en-GB" sz="3200" smtClean="0">
                <a:latin typeface="Symbol" charset="0"/>
              </a:rPr>
              <a:t></a:t>
            </a:r>
            <a:r>
              <a:rPr lang="en-GB" sz="3200" smtClean="0"/>
              <a:t> lucid interval </a:t>
            </a:r>
            <a:r>
              <a:rPr lang="en-GB" sz="3200" smtClean="0">
                <a:latin typeface="Symbol" charset="0"/>
              </a:rPr>
              <a:t></a:t>
            </a:r>
            <a:r>
              <a:rPr lang="en-GB" sz="3200" smtClean="0"/>
              <a:t> deterioration</a:t>
            </a:r>
          </a:p>
          <a:p>
            <a:pPr eaLnBrk="1" hangingPunct="1">
              <a:spcBef>
                <a:spcPts val="800"/>
              </a:spcBef>
              <a:buClr>
                <a:srgbClr val="FFFFFF"/>
              </a:buClr>
              <a:buSzPct val="60000"/>
              <a:buFont typeface="Times New Roman" charset="0"/>
              <a:buChar char="•"/>
              <a:defRPr/>
            </a:pPr>
            <a:r>
              <a:rPr lang="en-GB" sz="3200" smtClean="0"/>
              <a:t>Middle meningeal artery bleed</a:t>
            </a:r>
          </a:p>
          <a:p>
            <a:pPr eaLnBrk="1" hangingPunct="1">
              <a:spcBef>
                <a:spcPts val="800"/>
              </a:spcBef>
              <a:buClr>
                <a:srgbClr val="FFFFFF"/>
              </a:buClr>
              <a:buSzPct val="60000"/>
              <a:buFont typeface="Times New Roman" charset="0"/>
              <a:buChar char="•"/>
              <a:defRPr/>
            </a:pPr>
            <a:r>
              <a:rPr lang="en-GB" sz="3200" smtClean="0"/>
              <a:t>Overlying skull fracture</a:t>
            </a:r>
          </a:p>
          <a:p>
            <a:pPr eaLnBrk="1" hangingPunct="1">
              <a:spcBef>
                <a:spcPts val="800"/>
              </a:spcBef>
              <a:buClr>
                <a:srgbClr val="FFFFFF"/>
              </a:buClr>
              <a:buSzPct val="60000"/>
              <a:buFont typeface="Times New Roman" charset="0"/>
              <a:buChar char="•"/>
              <a:defRPr/>
            </a:pPr>
            <a:r>
              <a:rPr lang="en-GB" sz="3200" smtClean="0"/>
              <a:t>Contralateral hemiparesis</a:t>
            </a:r>
          </a:p>
          <a:p>
            <a:pPr eaLnBrk="1" hangingPunct="1">
              <a:spcBef>
                <a:spcPts val="800"/>
              </a:spcBef>
              <a:buClr>
                <a:srgbClr val="FFFFFF"/>
              </a:buClr>
              <a:buSzPct val="60000"/>
              <a:buFont typeface="Times New Roman" charset="0"/>
              <a:buChar char="•"/>
              <a:defRPr/>
            </a:pPr>
            <a:r>
              <a:rPr lang="en-GB" sz="3200" smtClean="0"/>
              <a:t>Fixed pupil on side of injury</a:t>
            </a:r>
          </a:p>
        </p:txBody>
      </p:sp>
      <p:grpSp>
        <p:nvGrpSpPr>
          <p:cNvPr id="330755" name="Group 3"/>
          <p:cNvGrpSpPr>
            <a:grpSpLocks/>
          </p:cNvGrpSpPr>
          <p:nvPr/>
        </p:nvGrpSpPr>
        <p:grpSpPr bwMode="auto">
          <a:xfrm>
            <a:off x="5843588" y="2163763"/>
            <a:ext cx="2935287" cy="3211512"/>
            <a:chOff x="3681" y="1363"/>
            <a:chExt cx="1849" cy="2023"/>
          </a:xfrm>
        </p:grpSpPr>
        <p:sp>
          <p:nvSpPr>
            <p:cNvPr id="330757" name="Rectangle 4"/>
            <p:cNvSpPr>
              <a:spLocks noChangeArrowheads="1"/>
            </p:cNvSpPr>
            <p:nvPr/>
          </p:nvSpPr>
          <p:spPr bwMode="auto">
            <a:xfrm>
              <a:off x="3681" y="1363"/>
              <a:ext cx="1849" cy="2023"/>
            </a:xfrm>
            <a:prstGeom prst="rect">
              <a:avLst/>
            </a:prstGeom>
            <a:solidFill>
              <a:srgbClr val="161616"/>
            </a:solidFill>
            <a:ln w="12600" cap="sq">
              <a:solidFill>
                <a:srgbClr val="FFFFFF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en-US"/>
            </a:p>
          </p:txBody>
        </p:sp>
        <p:pic>
          <p:nvPicPr>
            <p:cNvPr id="330758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720000">
              <a:off x="3841" y="1498"/>
              <a:ext cx="1529" cy="17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</p:grpSp>
      <p:sp>
        <p:nvSpPr>
          <p:cNvPr id="330756" name="Rectangle 6"/>
          <p:cNvSpPr>
            <a:spLocks noChangeArrowheads="1"/>
          </p:cNvSpPr>
          <p:nvPr/>
        </p:nvSpPr>
        <p:spPr bwMode="auto">
          <a:xfrm>
            <a:off x="0" y="6473825"/>
            <a:ext cx="523875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800">
                <a:solidFill>
                  <a:srgbClr val="FFFFFF"/>
                </a:solidFill>
                <a:latin typeface="Times New Roman" charset="0"/>
              </a:rPr>
              <a:t>161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7" name="Text Box 1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503238" y="457200"/>
            <a:ext cx="8053387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360" tIns="44280" rIns="90360" bIns="442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buSzPct val="100000"/>
              <a:defRPr/>
            </a:pPr>
            <a:r>
              <a:rPr lang="en-GB" sz="54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Head Trauma</a:t>
            </a:r>
            <a:br>
              <a:rPr lang="en-GB" sz="54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</a:br>
            <a:r>
              <a:rPr lang="en-GB" sz="40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Acute subdural haematoma</a:t>
            </a:r>
          </a:p>
        </p:txBody>
      </p:sp>
      <p:sp>
        <p:nvSpPr>
          <p:cNvPr id="332802" name="Text Box 2"/>
          <p:cNvSpPr txBox="1">
            <a:spLocks noChangeArrowheads="1"/>
          </p:cNvSpPr>
          <p:nvPr/>
        </p:nvSpPr>
        <p:spPr bwMode="auto">
          <a:xfrm>
            <a:off x="503238" y="2036763"/>
            <a:ext cx="5257800" cy="3930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360" tIns="44280" rIns="90360" bIns="44280"/>
          <a:lstStyle>
            <a:lvl1pPr marL="341313" indent="-341313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36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32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2pPr>
            <a:lvl3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8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3pPr>
            <a:lvl4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4pPr>
            <a:lvl5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5pPr>
            <a:lvl6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6pPr>
            <a:lvl7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7pPr>
            <a:lvl8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8pPr>
            <a:lvl9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ts val="800"/>
              </a:spcBef>
              <a:buClr>
                <a:srgbClr val="FFFFFF"/>
              </a:buClr>
              <a:buSzPct val="60000"/>
              <a:buFont typeface="Times New Roman" charset="0"/>
              <a:buChar char="•"/>
              <a:defRPr/>
            </a:pPr>
            <a:r>
              <a:rPr lang="en-GB" sz="3200" smtClean="0"/>
              <a:t>Tearing of bridging vein between cortex and dura</a:t>
            </a:r>
          </a:p>
          <a:p>
            <a:pPr eaLnBrk="1" hangingPunct="1">
              <a:spcBef>
                <a:spcPts val="800"/>
              </a:spcBef>
              <a:buClr>
                <a:srgbClr val="FFFFFF"/>
              </a:buClr>
              <a:buSzPct val="60000"/>
              <a:buFont typeface="Times New Roman" charset="0"/>
              <a:buChar char="•"/>
              <a:defRPr/>
            </a:pPr>
            <a:r>
              <a:rPr lang="en-GB" sz="3200" smtClean="0"/>
              <a:t>Usually no lucid interval</a:t>
            </a:r>
          </a:p>
          <a:p>
            <a:pPr eaLnBrk="1" hangingPunct="1">
              <a:spcBef>
                <a:spcPts val="800"/>
              </a:spcBef>
              <a:buClr>
                <a:srgbClr val="FFFFFF"/>
              </a:buClr>
              <a:buSzPct val="60000"/>
              <a:buFont typeface="Times New Roman" charset="0"/>
              <a:buChar char="•"/>
              <a:defRPr/>
            </a:pPr>
            <a:r>
              <a:rPr lang="en-GB" sz="3200" smtClean="0"/>
              <a:t>Underlying brain injury</a:t>
            </a:r>
          </a:p>
          <a:p>
            <a:pPr eaLnBrk="1" hangingPunct="1">
              <a:spcBef>
                <a:spcPts val="800"/>
              </a:spcBef>
              <a:buClr>
                <a:srgbClr val="FFFFFF"/>
              </a:buClr>
              <a:buSzPct val="60000"/>
              <a:buFont typeface="Times New Roman" charset="0"/>
              <a:buChar char="•"/>
              <a:defRPr/>
            </a:pPr>
            <a:r>
              <a:rPr lang="en-GB" sz="3200" smtClean="0"/>
              <a:t>Worse prognosis than extradural haematoma</a:t>
            </a:r>
          </a:p>
        </p:txBody>
      </p:sp>
      <p:grpSp>
        <p:nvGrpSpPr>
          <p:cNvPr id="332803" name="Group 3"/>
          <p:cNvGrpSpPr>
            <a:grpSpLocks/>
          </p:cNvGrpSpPr>
          <p:nvPr/>
        </p:nvGrpSpPr>
        <p:grpSpPr bwMode="auto">
          <a:xfrm>
            <a:off x="5843588" y="2163763"/>
            <a:ext cx="2935287" cy="3211512"/>
            <a:chOff x="3681" y="1363"/>
            <a:chExt cx="1849" cy="2023"/>
          </a:xfrm>
        </p:grpSpPr>
        <p:sp>
          <p:nvSpPr>
            <p:cNvPr id="332805" name="Rectangle 4"/>
            <p:cNvSpPr>
              <a:spLocks noChangeArrowheads="1"/>
            </p:cNvSpPr>
            <p:nvPr/>
          </p:nvSpPr>
          <p:spPr bwMode="auto">
            <a:xfrm>
              <a:off x="3681" y="1363"/>
              <a:ext cx="1849" cy="2023"/>
            </a:xfrm>
            <a:prstGeom prst="rect">
              <a:avLst/>
            </a:prstGeom>
            <a:solidFill>
              <a:srgbClr val="161616"/>
            </a:solidFill>
            <a:ln w="12600" cap="sq">
              <a:solidFill>
                <a:srgbClr val="FFFFFF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en-US"/>
            </a:p>
          </p:txBody>
        </p:sp>
        <p:pic>
          <p:nvPicPr>
            <p:cNvPr id="332806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85" y="1568"/>
              <a:ext cx="1335" cy="165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</p:grpSp>
      <p:sp>
        <p:nvSpPr>
          <p:cNvPr id="332804" name="Rectangle 6"/>
          <p:cNvSpPr>
            <a:spLocks noChangeArrowheads="1"/>
          </p:cNvSpPr>
          <p:nvPr/>
        </p:nvSpPr>
        <p:spPr bwMode="auto">
          <a:xfrm>
            <a:off x="0" y="6473825"/>
            <a:ext cx="523875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800">
                <a:solidFill>
                  <a:srgbClr val="FFFFFF"/>
                </a:solidFill>
                <a:latin typeface="Times New Roman" charset="0"/>
              </a:rPr>
              <a:t>162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1" name="Text Box 1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406400" y="609600"/>
            <a:ext cx="83058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360" tIns="44280" rIns="90360" bIns="442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buSzPct val="100000"/>
              <a:defRPr/>
            </a:pPr>
            <a:r>
              <a:rPr lang="en-GB" sz="54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Head Trauma</a:t>
            </a:r>
            <a:br>
              <a:rPr lang="en-GB" sz="54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</a:br>
            <a:r>
              <a:rPr lang="en-GB" sz="40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Other injuries</a:t>
            </a:r>
          </a:p>
        </p:txBody>
      </p:sp>
      <p:sp>
        <p:nvSpPr>
          <p:cNvPr id="168962" name="Text Box 2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876300" y="2206625"/>
            <a:ext cx="7581900" cy="3860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360" tIns="44280" rIns="90360" bIns="44280"/>
          <a:lstStyle>
            <a:lvl1pPr marL="341313" indent="-341313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ts val="900"/>
              </a:spcBef>
              <a:buClr>
                <a:srgbClr val="FFFFFF"/>
              </a:buClr>
              <a:buSzPct val="60000"/>
              <a:buFont typeface="Times New Roman" panose="02020603050405020304" pitchFamily="18" charset="0"/>
              <a:buChar char="•"/>
              <a:defRPr/>
            </a:pPr>
            <a:r>
              <a:rPr lang="en-GB" altLang="en-US" sz="3600">
                <a:cs typeface="+mn-cs"/>
              </a:rPr>
              <a:t>Cerebral contusion (bruising)</a:t>
            </a:r>
          </a:p>
          <a:p>
            <a:pPr eaLnBrk="1" hangingPunct="1">
              <a:lnSpc>
                <a:spcPct val="90000"/>
              </a:lnSpc>
              <a:spcBef>
                <a:spcPts val="900"/>
              </a:spcBef>
              <a:buClr>
                <a:srgbClr val="FFFFFF"/>
              </a:buClr>
              <a:buSzPct val="60000"/>
              <a:buFont typeface="Times New Roman" panose="02020603050405020304" pitchFamily="18" charset="0"/>
              <a:buChar char="•"/>
              <a:defRPr/>
            </a:pPr>
            <a:r>
              <a:rPr lang="en-GB" altLang="en-US" sz="3600">
                <a:cs typeface="+mn-cs"/>
              </a:rPr>
              <a:t>Depressed skull fracture</a:t>
            </a:r>
          </a:p>
          <a:p>
            <a:pPr eaLnBrk="1" hangingPunct="1">
              <a:lnSpc>
                <a:spcPct val="90000"/>
              </a:lnSpc>
              <a:spcBef>
                <a:spcPts val="900"/>
              </a:spcBef>
              <a:buClr>
                <a:srgbClr val="FFFFFF"/>
              </a:buClr>
              <a:buSzPct val="60000"/>
              <a:buFont typeface="Times New Roman" panose="02020603050405020304" pitchFamily="18" charset="0"/>
              <a:buChar char="•"/>
              <a:defRPr/>
            </a:pPr>
            <a:r>
              <a:rPr lang="en-GB" altLang="en-US" sz="3600">
                <a:cs typeface="+mn-cs"/>
              </a:rPr>
              <a:t>Base of skull fracture</a:t>
            </a:r>
          </a:p>
          <a:p>
            <a:pPr eaLnBrk="1" hangingPunct="1">
              <a:lnSpc>
                <a:spcPct val="90000"/>
              </a:lnSpc>
              <a:spcBef>
                <a:spcPts val="900"/>
              </a:spcBef>
              <a:buClr>
                <a:srgbClr val="FFFFFF"/>
              </a:buClr>
              <a:buSzPct val="60000"/>
              <a:buFont typeface="Times New Roman" panose="02020603050405020304" pitchFamily="18" charset="0"/>
              <a:buChar char="•"/>
              <a:defRPr/>
            </a:pPr>
            <a:r>
              <a:rPr lang="en-GB" altLang="en-US" sz="3600">
                <a:cs typeface="+mn-cs"/>
              </a:rPr>
              <a:t>Diffuse brain injury</a:t>
            </a:r>
          </a:p>
          <a:p>
            <a:pPr eaLnBrk="1" hangingPunct="1">
              <a:lnSpc>
                <a:spcPct val="90000"/>
              </a:lnSpc>
              <a:spcBef>
                <a:spcPts val="900"/>
              </a:spcBef>
              <a:buClr>
                <a:srgbClr val="FFFFFF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en-GB" altLang="en-US" sz="3600">
              <a:cs typeface="+mn-cs"/>
            </a:endParaRPr>
          </a:p>
          <a:p>
            <a:pPr marL="342900" eaLnBrk="1" hangingPunct="1">
              <a:lnSpc>
                <a:spcPct val="90000"/>
              </a:lnSpc>
              <a:spcBef>
                <a:spcPts val="900"/>
              </a:spcBef>
              <a:buSzPct val="100000"/>
              <a:defRPr/>
            </a:pPr>
            <a:r>
              <a:rPr lang="en-GB" altLang="en-US" sz="3600">
                <a:cs typeface="+mn-cs"/>
              </a:rPr>
              <a:t>May not require neurosurgery</a:t>
            </a:r>
          </a:p>
        </p:txBody>
      </p:sp>
      <p:sp>
        <p:nvSpPr>
          <p:cNvPr id="334851" name="Rectangle 3"/>
          <p:cNvSpPr>
            <a:spLocks noChangeArrowheads="1"/>
          </p:cNvSpPr>
          <p:nvPr/>
        </p:nvSpPr>
        <p:spPr bwMode="auto">
          <a:xfrm>
            <a:off x="0" y="6473825"/>
            <a:ext cx="523875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800">
                <a:solidFill>
                  <a:srgbClr val="FFFFFF"/>
                </a:solidFill>
                <a:latin typeface="Times New Roman" charset="0"/>
              </a:rPr>
              <a:t>163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897" name="Text Box 1"/>
          <p:cNvSpPr txBox="1">
            <a:spLocks noChangeArrowheads="1"/>
          </p:cNvSpPr>
          <p:nvPr/>
        </p:nvSpPr>
        <p:spPr bwMode="auto">
          <a:xfrm>
            <a:off x="677863" y="2209800"/>
            <a:ext cx="7780337" cy="2895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2160" tIns="46080" rIns="92160" bIns="46080"/>
          <a:lstStyle>
            <a:lvl1pPr indent="-341313"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36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32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2pPr>
            <a:lvl3pPr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8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3pPr>
            <a:lvl4pPr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4pPr>
            <a:lvl5pPr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5pPr>
            <a:lvl6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6pPr>
            <a:lvl7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7pPr>
            <a:lvl8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8pPr>
            <a:lvl9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9pPr>
          </a:lstStyle>
          <a:p>
            <a:pPr marL="342900" eaLnBrk="1" hangingPunct="1">
              <a:lnSpc>
                <a:spcPct val="90000"/>
              </a:lnSpc>
              <a:spcBef>
                <a:spcPts val="900"/>
              </a:spcBef>
              <a:buSzPct val="100000"/>
              <a:defRPr/>
            </a:pPr>
            <a:r>
              <a:rPr lang="en-GB" smtClean="0"/>
              <a:t>Airway</a:t>
            </a:r>
          </a:p>
          <a:p>
            <a:pPr marL="342900" eaLnBrk="1" hangingPunct="1">
              <a:lnSpc>
                <a:spcPct val="90000"/>
              </a:lnSpc>
              <a:spcBef>
                <a:spcPts val="900"/>
              </a:spcBef>
              <a:buSzPct val="100000"/>
              <a:defRPr/>
            </a:pPr>
            <a:r>
              <a:rPr lang="en-GB" smtClean="0"/>
              <a:t>Breathing (ventilation)</a:t>
            </a:r>
          </a:p>
          <a:p>
            <a:pPr marL="342900" eaLnBrk="1" hangingPunct="1">
              <a:lnSpc>
                <a:spcPct val="90000"/>
              </a:lnSpc>
              <a:spcBef>
                <a:spcPts val="900"/>
              </a:spcBef>
              <a:buSzPct val="100000"/>
              <a:defRPr/>
            </a:pPr>
            <a:r>
              <a:rPr lang="en-GB" smtClean="0"/>
              <a:t>Circulation</a:t>
            </a:r>
          </a:p>
          <a:p>
            <a:pPr marL="342900" eaLnBrk="1" hangingPunct="1">
              <a:lnSpc>
                <a:spcPct val="90000"/>
              </a:lnSpc>
              <a:spcBef>
                <a:spcPts val="900"/>
              </a:spcBef>
              <a:buSzPct val="100000"/>
              <a:defRPr/>
            </a:pPr>
            <a:r>
              <a:rPr lang="en-GB" smtClean="0"/>
              <a:t>             +  </a:t>
            </a:r>
          </a:p>
          <a:p>
            <a:pPr marL="342900" eaLnBrk="1" hangingPunct="1">
              <a:lnSpc>
                <a:spcPct val="90000"/>
              </a:lnSpc>
              <a:spcBef>
                <a:spcPts val="900"/>
              </a:spcBef>
              <a:buSzPct val="100000"/>
              <a:defRPr/>
            </a:pPr>
            <a:r>
              <a:rPr lang="en-GB" smtClean="0"/>
              <a:t>Avoid </a:t>
            </a:r>
            <a:r>
              <a:rPr lang="en-GB" smtClean="0">
                <a:cs typeface="Arial" charset="0"/>
              </a:rPr>
              <a:t>↑ </a:t>
            </a:r>
            <a:r>
              <a:rPr lang="en-GB" smtClean="0"/>
              <a:t>ICP</a:t>
            </a:r>
          </a:p>
          <a:p>
            <a:pPr marL="342900" eaLnBrk="1" hangingPunct="1">
              <a:lnSpc>
                <a:spcPct val="90000"/>
              </a:lnSpc>
              <a:spcBef>
                <a:spcPts val="400"/>
              </a:spcBef>
              <a:buSzPct val="100000"/>
              <a:defRPr/>
            </a:pPr>
            <a:endParaRPr lang="en-GB" sz="1600" smtClean="0"/>
          </a:p>
          <a:p>
            <a:pPr marL="342900" algn="ctr" eaLnBrk="1" hangingPunct="1">
              <a:lnSpc>
                <a:spcPct val="90000"/>
              </a:lnSpc>
              <a:spcBef>
                <a:spcPts val="900"/>
              </a:spcBef>
              <a:buSzPct val="100000"/>
              <a:defRPr/>
            </a:pPr>
            <a:r>
              <a:rPr lang="en-GB" smtClean="0">
                <a:solidFill>
                  <a:srgbClr val="FFFF00"/>
                </a:solidFill>
              </a:rPr>
              <a:t>Aim to prevent secondary injury</a:t>
            </a:r>
          </a:p>
        </p:txBody>
      </p:sp>
      <p:sp>
        <p:nvSpPr>
          <p:cNvPr id="169986" name="Text Box 2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677863" y="4572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2160" tIns="46080" rIns="92160" bIns="460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buSzPct val="100000"/>
              <a:defRPr/>
            </a:pPr>
            <a:r>
              <a:rPr lang="en-GB" sz="54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Head Trauma</a:t>
            </a:r>
            <a:br>
              <a:rPr lang="en-GB" sz="54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</a:br>
            <a:r>
              <a:rPr lang="en-GB" sz="40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Management</a:t>
            </a:r>
          </a:p>
        </p:txBody>
      </p:sp>
      <p:sp>
        <p:nvSpPr>
          <p:cNvPr id="336899" name="Rectangle 3"/>
          <p:cNvSpPr>
            <a:spLocks noChangeArrowheads="1"/>
          </p:cNvSpPr>
          <p:nvPr/>
        </p:nvSpPr>
        <p:spPr bwMode="auto">
          <a:xfrm>
            <a:off x="0" y="6488113"/>
            <a:ext cx="523875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800">
                <a:solidFill>
                  <a:srgbClr val="FFFFFF"/>
                </a:solidFill>
                <a:latin typeface="Times New Roman" charset="0"/>
              </a:rPr>
              <a:t>164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09" name="Text Box 1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677863" y="4572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2160" tIns="46080" rIns="92160" bIns="460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buSzPct val="100000"/>
              <a:defRPr/>
            </a:pPr>
            <a:r>
              <a:rPr lang="en-GB" sz="54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Head Trauma</a:t>
            </a:r>
            <a:br>
              <a:rPr lang="en-GB" sz="54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</a:br>
            <a:r>
              <a:rPr lang="en-GB" sz="40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Severe (GCS&lt;8)</a:t>
            </a:r>
          </a:p>
        </p:txBody>
      </p:sp>
      <p:sp>
        <p:nvSpPr>
          <p:cNvPr id="338946" name="Text Box 2"/>
          <p:cNvSpPr txBox="1">
            <a:spLocks noChangeArrowheads="1"/>
          </p:cNvSpPr>
          <p:nvPr/>
        </p:nvSpPr>
        <p:spPr bwMode="auto">
          <a:xfrm>
            <a:off x="677863" y="2362200"/>
            <a:ext cx="7780337" cy="3733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2160" tIns="46080" rIns="92160" bIns="46080"/>
          <a:lstStyle>
            <a:lvl1pPr marL="341313" indent="-341313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36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32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2pPr>
            <a:lvl3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8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3pPr>
            <a:lvl4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4pPr>
            <a:lvl5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5pPr>
            <a:lvl6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6pPr>
            <a:lvl7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7pPr>
            <a:lvl8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8pPr>
            <a:lvl9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ts val="900"/>
              </a:spcBef>
              <a:buClr>
                <a:srgbClr val="FFFFFF"/>
              </a:buClr>
              <a:buSzPct val="60000"/>
              <a:buFont typeface="Times New Roman" charset="0"/>
              <a:buChar char="•"/>
              <a:defRPr/>
            </a:pPr>
            <a:r>
              <a:rPr lang="en-GB" smtClean="0"/>
              <a:t>Intubate</a:t>
            </a:r>
          </a:p>
          <a:p>
            <a:pPr eaLnBrk="1" hangingPunct="1">
              <a:spcBef>
                <a:spcPts val="900"/>
              </a:spcBef>
              <a:buClr>
                <a:srgbClr val="FFFFFF"/>
              </a:buClr>
              <a:buSzPct val="60000"/>
              <a:buFont typeface="Times New Roman" charset="0"/>
              <a:buChar char="•"/>
              <a:defRPr/>
            </a:pPr>
            <a:r>
              <a:rPr lang="en-GB" smtClean="0"/>
              <a:t>Good oxygenation</a:t>
            </a:r>
          </a:p>
          <a:p>
            <a:pPr eaLnBrk="1" hangingPunct="1">
              <a:spcBef>
                <a:spcPts val="700"/>
              </a:spcBef>
              <a:buClr>
                <a:srgbClr val="FFFFFF"/>
              </a:buClr>
              <a:buSzPct val="60000"/>
              <a:buFont typeface="Times New Roman" charset="0"/>
              <a:buChar char="•"/>
              <a:defRPr/>
            </a:pPr>
            <a:r>
              <a:rPr lang="en-GB" smtClean="0"/>
              <a:t>Normal CO</a:t>
            </a:r>
            <a:r>
              <a:rPr lang="en-GB" sz="2800" baseline="-25000" smtClean="0"/>
              <a:t>2</a:t>
            </a:r>
          </a:p>
          <a:p>
            <a:pPr eaLnBrk="1" hangingPunct="1">
              <a:spcBef>
                <a:spcPts val="900"/>
              </a:spcBef>
              <a:buClr>
                <a:srgbClr val="FFFFFF"/>
              </a:buClr>
              <a:buSzPct val="60000"/>
              <a:buFont typeface="Times New Roman" charset="0"/>
              <a:buChar char="•"/>
              <a:defRPr/>
            </a:pPr>
            <a:r>
              <a:rPr lang="en-GB" smtClean="0"/>
              <a:t>Treat hypotension with fluid</a:t>
            </a:r>
          </a:p>
          <a:p>
            <a:pPr eaLnBrk="1" hangingPunct="1">
              <a:spcBef>
                <a:spcPts val="900"/>
              </a:spcBef>
              <a:buClr>
                <a:srgbClr val="FFFFFF"/>
              </a:buClr>
              <a:buSzPct val="60000"/>
              <a:buFont typeface="Times New Roman" charset="0"/>
              <a:buChar char="•"/>
              <a:defRPr/>
            </a:pPr>
            <a:r>
              <a:rPr lang="en-GB" smtClean="0"/>
              <a:t>Sedation +/- paralysis</a:t>
            </a:r>
          </a:p>
        </p:txBody>
      </p:sp>
      <p:sp>
        <p:nvSpPr>
          <p:cNvPr id="338947" name="Rectangle 3"/>
          <p:cNvSpPr>
            <a:spLocks noChangeArrowheads="1"/>
          </p:cNvSpPr>
          <p:nvPr/>
        </p:nvSpPr>
        <p:spPr bwMode="auto">
          <a:xfrm>
            <a:off x="0" y="6494463"/>
            <a:ext cx="523875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800">
                <a:solidFill>
                  <a:srgbClr val="FFFFFF"/>
                </a:solidFill>
                <a:latin typeface="Times New Roman" charset="0"/>
              </a:rPr>
              <a:t>165</a:t>
            </a:r>
          </a:p>
        </p:txBody>
      </p:sp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3" name="Text Box 1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677863" y="4572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2160" tIns="46080" rIns="92160" bIns="460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buSzPct val="100000"/>
              <a:defRPr/>
            </a:pPr>
            <a:r>
              <a:rPr lang="en-GB" sz="54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Head Trauma</a:t>
            </a:r>
            <a:br>
              <a:rPr lang="en-GB" sz="54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</a:br>
            <a:r>
              <a:rPr lang="en-GB" sz="40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Severe (GCS&lt;8)</a:t>
            </a:r>
          </a:p>
        </p:txBody>
      </p:sp>
      <p:sp>
        <p:nvSpPr>
          <p:cNvPr id="340994" name="Text Box 2"/>
          <p:cNvSpPr txBox="1">
            <a:spLocks noChangeArrowheads="1"/>
          </p:cNvSpPr>
          <p:nvPr/>
        </p:nvSpPr>
        <p:spPr bwMode="auto">
          <a:xfrm>
            <a:off x="990600" y="2438400"/>
            <a:ext cx="7467600" cy="3657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2160" tIns="46080" rIns="92160" bIns="46080"/>
          <a:lstStyle>
            <a:lvl1pPr marL="341313" indent="-341313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36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32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2pPr>
            <a:lvl3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8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3pPr>
            <a:lvl4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4pPr>
            <a:lvl5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5pPr>
            <a:lvl6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6pPr>
            <a:lvl7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7pPr>
            <a:lvl8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8pPr>
            <a:lvl9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ts val="900"/>
              </a:spcBef>
              <a:buClr>
                <a:srgbClr val="FFFFFF"/>
              </a:buClr>
              <a:buSzPct val="60000"/>
              <a:buFont typeface="Times New Roman" charset="0"/>
              <a:buChar char="•"/>
              <a:defRPr/>
            </a:pPr>
            <a:r>
              <a:rPr lang="en-GB" smtClean="0"/>
              <a:t>Nurse head up 20</a:t>
            </a:r>
            <a:r>
              <a:rPr lang="en-GB" baseline="30000" smtClean="0"/>
              <a:t>o</a:t>
            </a:r>
          </a:p>
          <a:p>
            <a:pPr eaLnBrk="1" hangingPunct="1">
              <a:spcBef>
                <a:spcPts val="900"/>
              </a:spcBef>
              <a:buClr>
                <a:srgbClr val="FFFFFF"/>
              </a:buClr>
              <a:buSzPct val="60000"/>
              <a:buFont typeface="Times New Roman" charset="0"/>
              <a:buChar char="•"/>
              <a:defRPr/>
            </a:pPr>
            <a:r>
              <a:rPr lang="en-GB" smtClean="0"/>
              <a:t>Prevent hyperthermia</a:t>
            </a:r>
          </a:p>
          <a:p>
            <a:pPr eaLnBrk="1" hangingPunct="1">
              <a:spcBef>
                <a:spcPts val="900"/>
              </a:spcBef>
              <a:buClr>
                <a:srgbClr val="FFFFFF"/>
              </a:buClr>
              <a:buSzPct val="60000"/>
              <a:buFont typeface="Times New Roman" charset="0"/>
              <a:buChar char="•"/>
              <a:defRPr/>
            </a:pPr>
            <a:r>
              <a:rPr lang="en-GB" smtClean="0"/>
              <a:t>Complete secondary survey</a:t>
            </a:r>
          </a:p>
          <a:p>
            <a:pPr eaLnBrk="1" hangingPunct="1">
              <a:spcBef>
                <a:spcPts val="900"/>
              </a:spcBef>
              <a:buClr>
                <a:srgbClr val="FFFFFF"/>
              </a:buClr>
              <a:buSzPct val="60000"/>
              <a:buFont typeface="Times New Roman" charset="0"/>
              <a:buChar char="•"/>
              <a:defRPr/>
            </a:pPr>
            <a:r>
              <a:rPr lang="en-GB" smtClean="0"/>
              <a:t>Reassess frequently </a:t>
            </a:r>
          </a:p>
        </p:txBody>
      </p:sp>
      <p:sp>
        <p:nvSpPr>
          <p:cNvPr id="340995" name="Rectangle 3"/>
          <p:cNvSpPr>
            <a:spLocks noChangeArrowheads="1"/>
          </p:cNvSpPr>
          <p:nvPr/>
        </p:nvSpPr>
        <p:spPr bwMode="auto">
          <a:xfrm>
            <a:off x="-12700" y="6473825"/>
            <a:ext cx="523875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800">
                <a:solidFill>
                  <a:srgbClr val="FFFFFF"/>
                </a:solidFill>
                <a:latin typeface="Times New Roman" charset="0"/>
              </a:rPr>
              <a:t>166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7" name="Text Box 1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677863" y="4572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360" tIns="44280" rIns="90360" bIns="442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buSzPct val="100000"/>
              <a:defRPr/>
            </a:pPr>
            <a:r>
              <a:rPr lang="en-US" sz="54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Head Trauma</a:t>
            </a:r>
            <a:br>
              <a:rPr lang="en-US" sz="54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</a:br>
            <a:r>
              <a:rPr lang="en-US" sz="40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Secondary Survey</a:t>
            </a:r>
          </a:p>
        </p:txBody>
      </p:sp>
      <p:sp>
        <p:nvSpPr>
          <p:cNvPr id="343042" name="Text Box 2"/>
          <p:cNvSpPr txBox="1">
            <a:spLocks noChangeArrowheads="1"/>
          </p:cNvSpPr>
          <p:nvPr/>
        </p:nvSpPr>
        <p:spPr bwMode="auto">
          <a:xfrm>
            <a:off x="677863" y="2227263"/>
            <a:ext cx="8137525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360" tIns="44280" rIns="90360" bIns="44280"/>
          <a:lstStyle>
            <a:lvl1pPr marL="341313" indent="-341313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36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1363" indent="-284163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32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2pPr>
            <a:lvl3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8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3pPr>
            <a:lvl4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4pPr>
            <a:lvl5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5pPr>
            <a:lvl6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6pPr>
            <a:lvl7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7pPr>
            <a:lvl8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8pPr>
            <a:lvl9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ts val="900"/>
              </a:spcBef>
              <a:buClr>
                <a:srgbClr val="FFFFFF"/>
              </a:buClr>
              <a:buSzPct val="100000"/>
              <a:buFont typeface="Times New Roman" charset="0"/>
              <a:buChar char="•"/>
              <a:defRPr/>
            </a:pPr>
            <a:r>
              <a:rPr lang="en-US" smtClean="0"/>
              <a:t>Repeated examination and GCS</a:t>
            </a:r>
          </a:p>
          <a:p>
            <a:pPr eaLnBrk="1" hangingPunct="1">
              <a:lnSpc>
                <a:spcPct val="80000"/>
              </a:lnSpc>
              <a:spcBef>
                <a:spcPts val="900"/>
              </a:spcBef>
              <a:buClr>
                <a:srgbClr val="FFFFFF"/>
              </a:buClr>
              <a:buSzPct val="100000"/>
              <a:buFont typeface="Times New Roman" charset="0"/>
              <a:buChar char="•"/>
              <a:defRPr/>
            </a:pPr>
            <a:r>
              <a:rPr lang="en-US" smtClean="0"/>
              <a:t>Head and neck</a:t>
            </a:r>
          </a:p>
          <a:p>
            <a:pPr lvl="1" eaLnBrk="1" hangingPunct="1">
              <a:lnSpc>
                <a:spcPct val="80000"/>
              </a:lnSpc>
              <a:spcBef>
                <a:spcPts val="800"/>
              </a:spcBef>
              <a:buClr>
                <a:srgbClr val="FFFFFF"/>
              </a:buClr>
              <a:buSzPct val="100000"/>
              <a:buFont typeface="Times New Roman" charset="0"/>
              <a:buChar char="•"/>
              <a:defRPr/>
            </a:pPr>
            <a:r>
              <a:rPr lang="en-US" smtClean="0"/>
              <a:t>lacerations, bruising, pupils, eardrums</a:t>
            </a:r>
          </a:p>
          <a:p>
            <a:pPr lvl="1" eaLnBrk="1" hangingPunct="1">
              <a:lnSpc>
                <a:spcPct val="80000"/>
              </a:lnSpc>
              <a:spcBef>
                <a:spcPts val="800"/>
              </a:spcBef>
              <a:buClr>
                <a:srgbClr val="FFFFFF"/>
              </a:buClr>
              <a:buSzPct val="100000"/>
              <a:buFont typeface="Times New Roman" charset="0"/>
              <a:buChar char="•"/>
              <a:defRPr/>
            </a:pPr>
            <a:r>
              <a:rPr lang="en-US" smtClean="0"/>
              <a:t>scalp</a:t>
            </a:r>
          </a:p>
          <a:p>
            <a:pPr eaLnBrk="1" hangingPunct="1">
              <a:lnSpc>
                <a:spcPct val="80000"/>
              </a:lnSpc>
              <a:spcBef>
                <a:spcPts val="900"/>
              </a:spcBef>
              <a:buClr>
                <a:srgbClr val="FFFFFF"/>
              </a:buClr>
              <a:buSzPct val="100000"/>
              <a:buFont typeface="Times New Roman" charset="0"/>
              <a:buChar char="•"/>
              <a:defRPr/>
            </a:pPr>
            <a:r>
              <a:rPr lang="en-US" smtClean="0"/>
              <a:t>Limbs</a:t>
            </a:r>
          </a:p>
          <a:p>
            <a:pPr lvl="1" eaLnBrk="1" hangingPunct="1">
              <a:lnSpc>
                <a:spcPct val="80000"/>
              </a:lnSpc>
              <a:spcBef>
                <a:spcPts val="800"/>
              </a:spcBef>
              <a:buClr>
                <a:srgbClr val="FFFFFF"/>
              </a:buClr>
              <a:buSzPct val="100000"/>
              <a:buFont typeface="Times New Roman" charset="0"/>
              <a:buChar char="•"/>
              <a:defRPr/>
            </a:pPr>
            <a:r>
              <a:rPr lang="en-US" smtClean="0"/>
              <a:t>movement, power, reflexes, sensation</a:t>
            </a:r>
          </a:p>
        </p:txBody>
      </p:sp>
      <p:sp>
        <p:nvSpPr>
          <p:cNvPr id="343043" name="Rectangle 3"/>
          <p:cNvSpPr>
            <a:spLocks noChangeArrowheads="1"/>
          </p:cNvSpPr>
          <p:nvPr/>
        </p:nvSpPr>
        <p:spPr bwMode="auto">
          <a:xfrm>
            <a:off x="0" y="6473825"/>
            <a:ext cx="523875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800">
                <a:solidFill>
                  <a:srgbClr val="FFFFFF"/>
                </a:solidFill>
                <a:latin typeface="Times New Roman" charset="0"/>
              </a:rPr>
              <a:t>167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1" name="Text Box 1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677863" y="4572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2160" tIns="46080" rIns="92160" bIns="460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buSzPct val="100000"/>
              <a:defRPr/>
            </a:pPr>
            <a:r>
              <a:rPr lang="en-GB" sz="54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Head Trauma</a:t>
            </a:r>
            <a:br>
              <a:rPr lang="en-GB" sz="54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</a:br>
            <a:r>
              <a:rPr lang="en-GB" sz="40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Beware</a:t>
            </a:r>
          </a:p>
        </p:txBody>
      </p:sp>
      <p:sp>
        <p:nvSpPr>
          <p:cNvPr id="345090" name="Text Box 2"/>
          <p:cNvSpPr txBox="1">
            <a:spLocks noChangeArrowheads="1"/>
          </p:cNvSpPr>
          <p:nvPr/>
        </p:nvSpPr>
        <p:spPr bwMode="auto">
          <a:xfrm>
            <a:off x="677863" y="2274888"/>
            <a:ext cx="7780337" cy="3829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2160" tIns="46080" rIns="92160" bIns="46080"/>
          <a:lstStyle>
            <a:lvl1pPr marL="341313" indent="-341313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36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1363" indent="-284163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32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2pPr>
            <a:lvl3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8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3pPr>
            <a:lvl4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4pPr>
            <a:lvl5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5pPr>
            <a:lvl6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6pPr>
            <a:lvl7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7pPr>
            <a:lvl8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8pPr>
            <a:lvl9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ts val="900"/>
              </a:spcBef>
              <a:buClr>
                <a:srgbClr val="FFFFFF"/>
              </a:buClr>
              <a:buSzPct val="60000"/>
              <a:buFont typeface="Times New Roman" charset="0"/>
              <a:buChar char="•"/>
              <a:defRPr/>
            </a:pPr>
            <a:r>
              <a:rPr lang="en-GB" smtClean="0"/>
              <a:t>Deteriorating conscious state</a:t>
            </a:r>
          </a:p>
          <a:p>
            <a:pPr eaLnBrk="1" hangingPunct="1">
              <a:spcBef>
                <a:spcPts val="900"/>
              </a:spcBef>
              <a:buClr>
                <a:srgbClr val="FFFFFF"/>
              </a:buClr>
              <a:buSzPct val="60000"/>
              <a:buFont typeface="Times New Roman" charset="0"/>
              <a:buChar char="•"/>
              <a:defRPr/>
            </a:pPr>
            <a:r>
              <a:rPr lang="en-GB" smtClean="0"/>
              <a:t>Penetrating injury</a:t>
            </a:r>
          </a:p>
          <a:p>
            <a:pPr eaLnBrk="1" hangingPunct="1">
              <a:spcBef>
                <a:spcPts val="900"/>
              </a:spcBef>
              <a:buClr>
                <a:srgbClr val="FFFFFF"/>
              </a:buClr>
              <a:buSzPct val="60000"/>
              <a:buFont typeface="Times New Roman" charset="0"/>
              <a:buChar char="•"/>
              <a:defRPr/>
            </a:pPr>
            <a:r>
              <a:rPr lang="en-GB" smtClean="0"/>
              <a:t>Focal neurological signs</a:t>
            </a:r>
          </a:p>
          <a:p>
            <a:pPr lvl="1" eaLnBrk="1" hangingPunct="1">
              <a:spcBef>
                <a:spcPts val="800"/>
              </a:spcBef>
              <a:buClr>
                <a:srgbClr val="FFFFFF"/>
              </a:buClr>
              <a:buSzPct val="100000"/>
              <a:buFont typeface="Times New Roman" charset="0"/>
              <a:buChar char="•"/>
              <a:defRPr/>
            </a:pPr>
            <a:r>
              <a:rPr lang="en-GB" smtClean="0"/>
              <a:t>unequal, dilated pupils</a:t>
            </a:r>
          </a:p>
          <a:p>
            <a:pPr lvl="1" eaLnBrk="1" hangingPunct="1">
              <a:spcBef>
                <a:spcPts val="800"/>
              </a:spcBef>
              <a:buClr>
                <a:srgbClr val="FFFFFF"/>
              </a:buClr>
              <a:buSzPct val="100000"/>
              <a:buFont typeface="Times New Roman" charset="0"/>
              <a:buChar char="•"/>
              <a:defRPr/>
            </a:pPr>
            <a:r>
              <a:rPr lang="en-GB" smtClean="0"/>
              <a:t>seizures</a:t>
            </a:r>
          </a:p>
          <a:p>
            <a:pPr lvl="1" eaLnBrk="1" hangingPunct="1">
              <a:spcBef>
                <a:spcPts val="800"/>
              </a:spcBef>
              <a:buClr>
                <a:srgbClr val="FFFFFF"/>
              </a:buClr>
              <a:buSzPct val="100000"/>
              <a:buFont typeface="Times New Roman" charset="0"/>
              <a:buChar char="•"/>
              <a:defRPr/>
            </a:pPr>
            <a:r>
              <a:rPr lang="en-GB" smtClean="0"/>
              <a:t>posturing</a:t>
            </a:r>
          </a:p>
        </p:txBody>
      </p:sp>
      <p:sp>
        <p:nvSpPr>
          <p:cNvPr id="345091" name="Rectangle 3"/>
          <p:cNvSpPr>
            <a:spLocks noChangeArrowheads="1"/>
          </p:cNvSpPr>
          <p:nvPr/>
        </p:nvSpPr>
        <p:spPr bwMode="auto">
          <a:xfrm>
            <a:off x="-12700" y="6473825"/>
            <a:ext cx="523875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800">
                <a:solidFill>
                  <a:srgbClr val="FFFFFF"/>
                </a:solidFill>
                <a:latin typeface="Times New Roman" charset="0"/>
              </a:rPr>
              <a:t>168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5" name="Text Box 1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677863" y="4572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360" tIns="44280" rIns="90360" bIns="442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buSzPct val="100000"/>
              <a:defRPr/>
            </a:pPr>
            <a:r>
              <a:rPr lang="en-GB" sz="66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Head Trauma</a:t>
            </a:r>
          </a:p>
        </p:txBody>
      </p:sp>
      <p:sp>
        <p:nvSpPr>
          <p:cNvPr id="175106" name="Text Box 2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677863" y="1981200"/>
            <a:ext cx="7780337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360" tIns="44280" rIns="90360" bIns="44280"/>
          <a:lstStyle>
            <a:lvl1pPr marL="342900" indent="-341313"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ts val="5725"/>
              </a:spcBef>
              <a:buSzPct val="100000"/>
              <a:defRPr/>
            </a:pPr>
            <a:r>
              <a:rPr lang="en-GB" sz="229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charset="0"/>
              </a:rPr>
              <a:t>?</a:t>
            </a:r>
          </a:p>
        </p:txBody>
      </p:sp>
      <p:sp>
        <p:nvSpPr>
          <p:cNvPr id="347139" name="Rectangle 3"/>
          <p:cNvSpPr>
            <a:spLocks noChangeArrowheads="1"/>
          </p:cNvSpPr>
          <p:nvPr/>
        </p:nvSpPr>
        <p:spPr bwMode="auto">
          <a:xfrm>
            <a:off x="-12700" y="6473825"/>
            <a:ext cx="523875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800">
                <a:solidFill>
                  <a:srgbClr val="FFFFFF"/>
                </a:solidFill>
                <a:latin typeface="Times New Roman" charset="0"/>
              </a:rPr>
              <a:t>169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ext Box 1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677863" y="4572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2160" tIns="46080" rIns="92160" bIns="460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buSzPct val="100000"/>
              <a:defRPr/>
            </a:pPr>
            <a:r>
              <a:rPr lang="en-GB" sz="54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Airway</a:t>
            </a:r>
            <a:r>
              <a:rPr lang="en-GB" sz="48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/>
            </a:r>
            <a:br>
              <a:rPr lang="en-GB" sz="48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</a:br>
            <a:r>
              <a:rPr lang="en-GB" sz="44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Assessment</a:t>
            </a:r>
          </a:p>
        </p:txBody>
      </p:sp>
      <p:sp>
        <p:nvSpPr>
          <p:cNvPr id="35842" name="Text Box 2"/>
          <p:cNvSpPr txBox="1">
            <a:spLocks noChangeArrowheads="1"/>
          </p:cNvSpPr>
          <p:nvPr/>
        </p:nvSpPr>
        <p:spPr bwMode="auto">
          <a:xfrm>
            <a:off x="914400" y="2743200"/>
            <a:ext cx="7188200" cy="3657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2160" tIns="46080" rIns="92160" bIns="46080"/>
          <a:lstStyle>
            <a:lvl1pPr marL="341313" indent="-341313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36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1363" indent="-284163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32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2pPr>
            <a:lvl3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8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3pPr>
            <a:lvl4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4pPr>
            <a:lvl5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5pPr>
            <a:lvl6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6pPr>
            <a:lvl7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7pPr>
            <a:lvl8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8pPr>
            <a:lvl9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ts val="1100"/>
              </a:spcBef>
              <a:buClr>
                <a:srgbClr val="FFFFFF"/>
              </a:buClr>
              <a:buSzPct val="60000"/>
              <a:buFont typeface="Times New Roman" charset="0"/>
              <a:buChar char="•"/>
              <a:defRPr/>
            </a:pPr>
            <a:r>
              <a:rPr lang="en-GB" sz="4400" smtClean="0"/>
              <a:t>Can the patient talk?</a:t>
            </a:r>
          </a:p>
          <a:p>
            <a:pPr eaLnBrk="1" hangingPunct="1">
              <a:spcBef>
                <a:spcPts val="1100"/>
              </a:spcBef>
              <a:buClr>
                <a:srgbClr val="FFFFFF"/>
              </a:buClr>
              <a:buSzPct val="60000"/>
              <a:buFont typeface="Times New Roman" charset="0"/>
              <a:buChar char="•"/>
              <a:defRPr/>
            </a:pPr>
            <a:r>
              <a:rPr lang="en-GB" sz="4400" smtClean="0"/>
              <a:t>Look, feel, listen</a:t>
            </a:r>
          </a:p>
          <a:p>
            <a:pPr lvl="1" eaLnBrk="1" hangingPunct="1">
              <a:spcBef>
                <a:spcPts val="800"/>
              </a:spcBef>
              <a:buClr>
                <a:srgbClr val="FFFFFF"/>
              </a:buClr>
              <a:buSzPct val="60000"/>
              <a:buFont typeface="Times New Roman" charset="0"/>
              <a:buChar char="•"/>
              <a:defRPr/>
            </a:pPr>
            <a:r>
              <a:rPr lang="en-GB" smtClean="0"/>
              <a:t>colour, conscious state</a:t>
            </a:r>
          </a:p>
          <a:p>
            <a:pPr lvl="1" eaLnBrk="1" hangingPunct="1">
              <a:spcBef>
                <a:spcPts val="800"/>
              </a:spcBef>
              <a:buClr>
                <a:srgbClr val="FFFFFF"/>
              </a:buClr>
              <a:buSzPct val="60000"/>
              <a:buFont typeface="Times New Roman" charset="0"/>
              <a:buChar char="•"/>
              <a:defRPr/>
            </a:pPr>
            <a:r>
              <a:rPr lang="en-GB" smtClean="0"/>
              <a:t>accessory muscle use</a:t>
            </a:r>
          </a:p>
          <a:p>
            <a:pPr lvl="1" eaLnBrk="1" hangingPunct="1">
              <a:spcBef>
                <a:spcPts val="800"/>
              </a:spcBef>
              <a:buClr>
                <a:srgbClr val="FFFFFF"/>
              </a:buClr>
              <a:buSzPct val="60000"/>
              <a:buFont typeface="Times New Roman" charset="0"/>
              <a:buChar char="•"/>
              <a:defRPr/>
            </a:pPr>
            <a:r>
              <a:rPr lang="en-GB" smtClean="0"/>
              <a:t>sounds</a:t>
            </a:r>
          </a:p>
        </p:txBody>
      </p:sp>
      <p:sp>
        <p:nvSpPr>
          <p:cNvPr id="35843" name="Rectangle 3"/>
          <p:cNvSpPr>
            <a:spLocks noChangeArrowheads="1"/>
          </p:cNvSpPr>
          <p:nvPr/>
        </p:nvSpPr>
        <p:spPr bwMode="auto">
          <a:xfrm>
            <a:off x="0" y="6473825"/>
            <a:ext cx="409575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800">
                <a:solidFill>
                  <a:srgbClr val="FFFFFF"/>
                </a:solidFill>
                <a:latin typeface="Times New Roman" charset="0"/>
              </a:rPr>
              <a:t>17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16165D"/>
            </a:gs>
            <a:gs pos="100000">
              <a:srgbClr val="6E000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29" name="Text Box 1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677863" y="4572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2160" tIns="46080" rIns="92160" bIns="460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buSzPct val="100000"/>
              <a:defRPr/>
            </a:pPr>
            <a:r>
              <a:rPr lang="en-GB" sz="66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Head Trauma</a:t>
            </a:r>
          </a:p>
        </p:txBody>
      </p:sp>
      <p:sp>
        <p:nvSpPr>
          <p:cNvPr id="349187" name="Text Box 2"/>
          <p:cNvSpPr txBox="1">
            <a:spLocks noChangeArrowheads="1"/>
          </p:cNvSpPr>
          <p:nvPr/>
        </p:nvSpPr>
        <p:spPr bwMode="auto">
          <a:xfrm>
            <a:off x="677863" y="2408238"/>
            <a:ext cx="7780337" cy="396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2160" tIns="46080" rIns="92160" bIns="46080"/>
          <a:lstStyle>
            <a:lvl1pPr marL="342900" indent="-341313"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ts val="900"/>
              </a:spcBef>
              <a:buSzPct val="60000"/>
            </a:pPr>
            <a:r>
              <a:rPr lang="en-GB" sz="3600">
                <a:solidFill>
                  <a:srgbClr val="FFFF00"/>
                </a:solidFill>
              </a:rPr>
              <a:t>Summary</a:t>
            </a:r>
          </a:p>
          <a:p>
            <a:pPr eaLnBrk="1" hangingPunct="1">
              <a:lnSpc>
                <a:spcPct val="90000"/>
              </a:lnSpc>
              <a:spcBef>
                <a:spcPts val="900"/>
              </a:spcBef>
              <a:buClr>
                <a:srgbClr val="FFFFFF"/>
              </a:buClr>
              <a:buSzPct val="60000"/>
              <a:buFont typeface="Times New Roman" charset="0"/>
              <a:buChar char="•"/>
            </a:pPr>
            <a:r>
              <a:rPr lang="en-GB" sz="3600">
                <a:solidFill>
                  <a:srgbClr val="FFFFFF"/>
                </a:solidFill>
              </a:rPr>
              <a:t>ABCs</a:t>
            </a:r>
          </a:p>
          <a:p>
            <a:pPr eaLnBrk="1" hangingPunct="1">
              <a:lnSpc>
                <a:spcPct val="90000"/>
              </a:lnSpc>
              <a:spcBef>
                <a:spcPts val="900"/>
              </a:spcBef>
              <a:buClr>
                <a:srgbClr val="FFFFFF"/>
              </a:buClr>
              <a:buSzPct val="60000"/>
              <a:buFont typeface="Times New Roman" charset="0"/>
              <a:buChar char="•"/>
            </a:pPr>
            <a:r>
              <a:rPr lang="en-GB" sz="3600">
                <a:solidFill>
                  <a:srgbClr val="FFFFFF"/>
                </a:solidFill>
              </a:rPr>
              <a:t>Isolated head trauma doesn</a:t>
            </a:r>
            <a:r>
              <a:rPr lang="en-US" sz="3600">
                <a:solidFill>
                  <a:srgbClr val="FFFFFF"/>
                </a:solidFill>
              </a:rPr>
              <a:t>’</a:t>
            </a:r>
            <a:r>
              <a:rPr lang="en-GB" altLang="ja-JP" sz="3600">
                <a:solidFill>
                  <a:srgbClr val="FFFFFF"/>
                </a:solidFill>
              </a:rPr>
              <a:t>t cause hypotension </a:t>
            </a:r>
          </a:p>
          <a:p>
            <a:pPr eaLnBrk="1" hangingPunct="1">
              <a:lnSpc>
                <a:spcPct val="90000"/>
              </a:lnSpc>
              <a:spcBef>
                <a:spcPts val="900"/>
              </a:spcBef>
              <a:buClr>
                <a:srgbClr val="FFFFFF"/>
              </a:buClr>
              <a:buSzPct val="60000"/>
              <a:buFont typeface="Times New Roman" charset="0"/>
              <a:buChar char="•"/>
            </a:pPr>
            <a:r>
              <a:rPr lang="en-GB" sz="3600">
                <a:solidFill>
                  <a:srgbClr val="FFFFFF"/>
                </a:solidFill>
              </a:rPr>
              <a:t>Look for other injuries</a:t>
            </a:r>
          </a:p>
          <a:p>
            <a:pPr eaLnBrk="1" hangingPunct="1">
              <a:lnSpc>
                <a:spcPct val="90000"/>
              </a:lnSpc>
              <a:spcBef>
                <a:spcPts val="900"/>
              </a:spcBef>
              <a:buClr>
                <a:srgbClr val="FFFFFF"/>
              </a:buClr>
              <a:buSzPct val="60000"/>
              <a:buFont typeface="Times New Roman" charset="0"/>
              <a:buChar char="•"/>
            </a:pPr>
            <a:r>
              <a:rPr lang="en-GB" sz="3600">
                <a:solidFill>
                  <a:srgbClr val="FFFFFF"/>
                </a:solidFill>
              </a:rPr>
              <a:t>Prevent secondary injury</a:t>
            </a:r>
          </a:p>
          <a:p>
            <a:pPr eaLnBrk="1" hangingPunct="1">
              <a:lnSpc>
                <a:spcPct val="90000"/>
              </a:lnSpc>
              <a:spcBef>
                <a:spcPts val="900"/>
              </a:spcBef>
              <a:buClr>
                <a:srgbClr val="FFFFFF"/>
              </a:buClr>
              <a:buSzPct val="60000"/>
              <a:buFont typeface="Times New Roman" charset="0"/>
              <a:buChar char="•"/>
            </a:pPr>
            <a:r>
              <a:rPr lang="en-GB" sz="3600">
                <a:solidFill>
                  <a:srgbClr val="FFFFFF"/>
                </a:solidFill>
              </a:rPr>
              <a:t>Deterioration </a:t>
            </a:r>
            <a:r>
              <a:rPr lang="en-GB" sz="3600">
                <a:solidFill>
                  <a:srgbClr val="FFFFFF"/>
                </a:solidFill>
                <a:cs typeface="Arial" charset="0"/>
              </a:rPr>
              <a:t>→ </a:t>
            </a:r>
            <a:r>
              <a:rPr lang="en-GB" sz="3600">
                <a:solidFill>
                  <a:srgbClr val="FFFFFF"/>
                </a:solidFill>
              </a:rPr>
              <a:t>reassess</a:t>
            </a:r>
          </a:p>
        </p:txBody>
      </p:sp>
      <p:sp>
        <p:nvSpPr>
          <p:cNvPr id="349188" name="Rectangle 3"/>
          <p:cNvSpPr>
            <a:spLocks noChangeArrowheads="1"/>
          </p:cNvSpPr>
          <p:nvPr/>
        </p:nvSpPr>
        <p:spPr bwMode="auto">
          <a:xfrm>
            <a:off x="-12700" y="6473825"/>
            <a:ext cx="523875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800">
                <a:solidFill>
                  <a:srgbClr val="FFFFFF"/>
                </a:solidFill>
                <a:latin typeface="Times New Roman" charset="0"/>
              </a:rPr>
              <a:t>170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16165D"/>
            </a:gs>
            <a:gs pos="100000">
              <a:srgbClr val="00520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3" name="Text Box 1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685800" y="12573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360" tIns="44280" rIns="90360" bIns="442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buSzPct val="100000"/>
              <a:defRPr/>
            </a:pPr>
            <a:r>
              <a:rPr lang="en-GB" sz="66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Spinal Trauma</a:t>
            </a:r>
          </a:p>
        </p:txBody>
      </p:sp>
      <p:sp>
        <p:nvSpPr>
          <p:cNvPr id="177154" name="Text Box 2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685800" y="3105150"/>
            <a:ext cx="7772400" cy="3067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360" tIns="44280" rIns="90360" bIns="44280"/>
          <a:lstStyle>
            <a:lvl1pPr marL="342900" indent="-341313"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ts val="900"/>
              </a:spcBef>
              <a:buSzPct val="100000"/>
              <a:defRPr/>
            </a:pPr>
            <a:r>
              <a:rPr lang="en-US" altLang="en-US" sz="3600">
                <a:solidFill>
                  <a:srgbClr val="FFFF00"/>
                </a:solidFill>
                <a:cs typeface="+mn-cs"/>
              </a:rPr>
              <a:t>At the end you will</a:t>
            </a:r>
          </a:p>
          <a:p>
            <a:pPr marL="341313" indent="-339725" eaLnBrk="1" hangingPunct="1">
              <a:lnSpc>
                <a:spcPct val="90000"/>
              </a:lnSpc>
              <a:spcBef>
                <a:spcPts val="900"/>
              </a:spcBef>
              <a:buClr>
                <a:srgbClr val="FFFFFF"/>
              </a:buClr>
              <a:buSzPct val="100000"/>
              <a:buFont typeface="Times New Roman" panose="02020603050405020304" pitchFamily="18" charset="0"/>
              <a:buChar char="•"/>
              <a:defRPr/>
            </a:pPr>
            <a:r>
              <a:rPr lang="en-US" altLang="en-US" sz="3600">
                <a:cs typeface="+mn-cs"/>
              </a:rPr>
              <a:t>understand the structured approach to the patient with spinal trauma</a:t>
            </a:r>
          </a:p>
          <a:p>
            <a:pPr marL="341313" indent="-339725" eaLnBrk="1" hangingPunct="1">
              <a:lnSpc>
                <a:spcPct val="90000"/>
              </a:lnSpc>
              <a:spcBef>
                <a:spcPts val="900"/>
              </a:spcBef>
              <a:buClr>
                <a:srgbClr val="FFFFFF"/>
              </a:buClr>
              <a:buSzPct val="100000"/>
              <a:buFont typeface="Times New Roman" panose="02020603050405020304" pitchFamily="18" charset="0"/>
              <a:buChar char="•"/>
              <a:defRPr/>
            </a:pPr>
            <a:r>
              <a:rPr lang="en-US" altLang="en-US" sz="3600">
                <a:cs typeface="+mn-cs"/>
              </a:rPr>
              <a:t>be able to identify serious and life-threatening spinal injuries</a:t>
            </a:r>
          </a:p>
        </p:txBody>
      </p:sp>
      <p:sp>
        <p:nvSpPr>
          <p:cNvPr id="351236" name="Rectangle 3"/>
          <p:cNvSpPr>
            <a:spLocks noChangeArrowheads="1"/>
          </p:cNvSpPr>
          <p:nvPr/>
        </p:nvSpPr>
        <p:spPr bwMode="auto">
          <a:xfrm>
            <a:off x="0" y="6473825"/>
            <a:ext cx="523875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800">
                <a:solidFill>
                  <a:srgbClr val="FFFFFF"/>
                </a:solidFill>
                <a:latin typeface="Times New Roman" charset="0"/>
              </a:rPr>
              <a:t>171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7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77" name="Text Box 1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677863" y="4572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360" tIns="44280" rIns="90360" bIns="442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buSzPct val="100000"/>
              <a:defRPr/>
            </a:pPr>
            <a:r>
              <a:rPr lang="en-US" sz="54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Scenario</a:t>
            </a:r>
          </a:p>
        </p:txBody>
      </p:sp>
      <p:sp>
        <p:nvSpPr>
          <p:cNvPr id="353282" name="Text Box 2"/>
          <p:cNvSpPr txBox="1">
            <a:spLocks noChangeArrowheads="1"/>
          </p:cNvSpPr>
          <p:nvPr/>
        </p:nvSpPr>
        <p:spPr bwMode="auto">
          <a:xfrm>
            <a:off x="530225" y="1981200"/>
            <a:ext cx="5351463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360" tIns="44280" rIns="90360" bIns="44280"/>
          <a:lstStyle>
            <a:lvl1pPr indent="14288"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36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32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2pPr>
            <a:lvl3pPr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28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3pPr>
            <a:lvl4pPr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4pPr>
            <a:lvl5pPr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5pPr>
            <a:lvl6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6pPr>
            <a:lvl7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7pPr>
            <a:lvl8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8pPr>
            <a:lvl9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ts val="800"/>
              </a:spcBef>
              <a:buSzPct val="100000"/>
              <a:defRPr/>
            </a:pPr>
            <a:r>
              <a:rPr lang="en-US" sz="3200" smtClean="0"/>
              <a:t>An 18-year-old man is stabbed in a fight.  He is breathing fast, and complaining of back pain and is unable to move or feel his legs.</a:t>
            </a:r>
          </a:p>
          <a:p>
            <a:pPr eaLnBrk="1" hangingPunct="1">
              <a:spcBef>
                <a:spcPts val="800"/>
              </a:spcBef>
              <a:buSzPct val="100000"/>
              <a:defRPr/>
            </a:pPr>
            <a:endParaRPr lang="en-US" sz="3200" smtClean="0"/>
          </a:p>
        </p:txBody>
      </p:sp>
      <p:pic>
        <p:nvPicPr>
          <p:cNvPr id="35328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415" r="16435"/>
          <a:stretch>
            <a:fillRect/>
          </a:stretch>
        </p:blipFill>
        <p:spPr bwMode="auto">
          <a:xfrm>
            <a:off x="5375275" y="1981200"/>
            <a:ext cx="3074988" cy="3125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-16415" r="16435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353284" name="Rectangle 4"/>
          <p:cNvSpPr>
            <a:spLocks noChangeArrowheads="1"/>
          </p:cNvSpPr>
          <p:nvPr/>
        </p:nvSpPr>
        <p:spPr bwMode="auto">
          <a:xfrm>
            <a:off x="0" y="6473825"/>
            <a:ext cx="523875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800">
                <a:solidFill>
                  <a:srgbClr val="FFFFFF"/>
                </a:solidFill>
                <a:latin typeface="Times New Roman" charset="0"/>
              </a:rPr>
              <a:t>172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01" name="Text Box 1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677863" y="4572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360" tIns="44280" rIns="90360" bIns="442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buSzPct val="100000"/>
              <a:defRPr/>
            </a:pPr>
            <a:r>
              <a:rPr lang="en-US" sz="54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Scenario Questions</a:t>
            </a:r>
          </a:p>
        </p:txBody>
      </p:sp>
      <p:sp>
        <p:nvSpPr>
          <p:cNvPr id="355330" name="Text Box 2"/>
          <p:cNvSpPr txBox="1">
            <a:spLocks noChangeArrowheads="1"/>
          </p:cNvSpPr>
          <p:nvPr/>
        </p:nvSpPr>
        <p:spPr bwMode="auto">
          <a:xfrm>
            <a:off x="257175" y="1981200"/>
            <a:ext cx="573405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360" tIns="44280" rIns="90360" bIns="44280"/>
          <a:lstStyle>
            <a:lvl1pPr marL="341313" indent="-341313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36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32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2pPr>
            <a:lvl3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8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3pPr>
            <a:lvl4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4pPr>
            <a:lvl5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5pPr>
            <a:lvl6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6pPr>
            <a:lvl7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7pPr>
            <a:lvl8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8pPr>
            <a:lvl9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ts val="800"/>
              </a:spcBef>
              <a:buClr>
                <a:srgbClr val="FFFFFF"/>
              </a:buClr>
              <a:buSzPct val="100000"/>
              <a:buFont typeface="Times New Roman" charset="0"/>
              <a:buChar char="•"/>
              <a:defRPr/>
            </a:pPr>
            <a:r>
              <a:rPr lang="en-US" sz="3200" smtClean="0"/>
              <a:t>What would you do first?</a:t>
            </a:r>
          </a:p>
          <a:p>
            <a:pPr eaLnBrk="1" hangingPunct="1">
              <a:spcBef>
                <a:spcPts val="800"/>
              </a:spcBef>
              <a:buClr>
                <a:srgbClr val="FFFFFF"/>
              </a:buClr>
              <a:buSzPct val="100000"/>
              <a:buFont typeface="Times New Roman" charset="0"/>
              <a:buChar char="•"/>
              <a:defRPr/>
            </a:pPr>
            <a:r>
              <a:rPr lang="en-US" sz="3200" smtClean="0"/>
              <a:t>How would you examine this man’s back?</a:t>
            </a:r>
          </a:p>
          <a:p>
            <a:pPr eaLnBrk="1" hangingPunct="1">
              <a:spcBef>
                <a:spcPts val="800"/>
              </a:spcBef>
              <a:buClr>
                <a:srgbClr val="FFFFFF"/>
              </a:buClr>
              <a:buSzPct val="100000"/>
              <a:buFont typeface="Times New Roman" charset="0"/>
              <a:buChar char="•"/>
              <a:defRPr/>
            </a:pPr>
            <a:r>
              <a:rPr lang="en-US" sz="3200" smtClean="0"/>
              <a:t>What are the signs of a spinal cord injury?</a:t>
            </a:r>
          </a:p>
        </p:txBody>
      </p:sp>
      <p:pic>
        <p:nvPicPr>
          <p:cNvPr id="35533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415" r="16435"/>
          <a:stretch>
            <a:fillRect/>
          </a:stretch>
        </p:blipFill>
        <p:spPr bwMode="auto">
          <a:xfrm>
            <a:off x="5786438" y="1981200"/>
            <a:ext cx="3074987" cy="3125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-16415" r="16435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355332" name="Rectangle 4"/>
          <p:cNvSpPr>
            <a:spLocks noChangeArrowheads="1"/>
          </p:cNvSpPr>
          <p:nvPr/>
        </p:nvSpPr>
        <p:spPr bwMode="auto">
          <a:xfrm>
            <a:off x="0" y="6473825"/>
            <a:ext cx="523875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800">
                <a:solidFill>
                  <a:srgbClr val="FFFFFF"/>
                </a:solidFill>
                <a:latin typeface="Times New Roman" charset="0"/>
              </a:rPr>
              <a:t>173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5" name="Text Box 1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677863" y="4572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2160" tIns="46080" rIns="92160" bIns="460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buSzPct val="100000"/>
              <a:defRPr/>
            </a:pPr>
            <a:r>
              <a:rPr lang="en-GB" sz="54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Spinal Trauma</a:t>
            </a:r>
            <a:br>
              <a:rPr lang="en-GB" sz="54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</a:br>
            <a:r>
              <a:rPr lang="en-GB" sz="40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Initial Assessment</a:t>
            </a:r>
          </a:p>
        </p:txBody>
      </p:sp>
      <p:sp>
        <p:nvSpPr>
          <p:cNvPr id="357378" name="Rectangle 2"/>
          <p:cNvSpPr>
            <a:spLocks noChangeArrowheads="1"/>
          </p:cNvSpPr>
          <p:nvPr/>
        </p:nvSpPr>
        <p:spPr bwMode="auto">
          <a:xfrm>
            <a:off x="0" y="6491288"/>
            <a:ext cx="523875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800">
                <a:solidFill>
                  <a:srgbClr val="FFFFFF"/>
                </a:solidFill>
                <a:latin typeface="Times New Roman" charset="0"/>
              </a:rPr>
              <a:t>174</a:t>
            </a:r>
          </a:p>
        </p:txBody>
      </p:sp>
      <p:sp>
        <p:nvSpPr>
          <p:cNvPr id="357379" name="Text Box 3"/>
          <p:cNvSpPr txBox="1">
            <a:spLocks noChangeArrowheads="1"/>
          </p:cNvSpPr>
          <p:nvPr/>
        </p:nvSpPr>
        <p:spPr bwMode="auto">
          <a:xfrm>
            <a:off x="677863" y="2178050"/>
            <a:ext cx="7780337" cy="3917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360" tIns="44280" rIns="90360" bIns="44280"/>
          <a:lstStyle>
            <a:lvl1pPr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36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32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2pPr>
            <a:lvl3pPr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28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3pPr>
            <a:lvl4pPr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4pPr>
            <a:lvl5pPr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5pPr>
            <a:lvl6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6pPr>
            <a:lvl7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7pPr>
            <a:lvl8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8pPr>
            <a:lvl9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ts val="900"/>
              </a:spcBef>
              <a:buSzPct val="100000"/>
              <a:defRPr/>
            </a:pPr>
            <a:r>
              <a:rPr lang="en-GB" b="1" dirty="0" smtClean="0">
                <a:solidFill>
                  <a:srgbClr val="FDFFEE"/>
                </a:solidFill>
              </a:rPr>
              <a:t>Primary Survey</a:t>
            </a:r>
          </a:p>
          <a:p>
            <a:pPr marL="446088" indent="-446088" eaLnBrk="1" hangingPunct="1">
              <a:spcBef>
                <a:spcPts val="900"/>
              </a:spcBef>
              <a:buClr>
                <a:srgbClr val="FDFFEE"/>
              </a:buClr>
              <a:buSzPct val="100000"/>
              <a:buFont typeface="Times New Roman" charset="0"/>
              <a:buChar char="•"/>
              <a:defRPr/>
            </a:pPr>
            <a:r>
              <a:rPr lang="en-GB" dirty="0" smtClean="0">
                <a:solidFill>
                  <a:srgbClr val="FDFFEE"/>
                </a:solidFill>
              </a:rPr>
              <a:t>Airway + Cervical spine protection</a:t>
            </a:r>
          </a:p>
          <a:p>
            <a:pPr marL="446088" indent="-446088" eaLnBrk="1" hangingPunct="1">
              <a:spcBef>
                <a:spcPts val="900"/>
              </a:spcBef>
              <a:buClr>
                <a:srgbClr val="FFFFFF"/>
              </a:buClr>
              <a:buSzPct val="100000"/>
              <a:buFont typeface="Times New Roman" charset="0"/>
              <a:buChar char="•"/>
              <a:defRPr/>
            </a:pPr>
            <a:r>
              <a:rPr lang="en-GB" dirty="0" smtClean="0"/>
              <a:t>Breathing</a:t>
            </a:r>
          </a:p>
          <a:p>
            <a:pPr marL="446088" indent="-446088" eaLnBrk="1" hangingPunct="1">
              <a:spcBef>
                <a:spcPts val="900"/>
              </a:spcBef>
              <a:buClr>
                <a:srgbClr val="FFFFFF"/>
              </a:buClr>
              <a:buSzPct val="100000"/>
              <a:buFont typeface="Times New Roman" charset="0"/>
              <a:buChar char="•"/>
              <a:defRPr/>
            </a:pPr>
            <a:r>
              <a:rPr lang="en-GB" dirty="0" smtClean="0"/>
              <a:t>Circulation</a:t>
            </a:r>
          </a:p>
          <a:p>
            <a:pPr marL="446088" indent="-446088" eaLnBrk="1" hangingPunct="1">
              <a:spcBef>
                <a:spcPts val="900"/>
              </a:spcBef>
              <a:buClr>
                <a:srgbClr val="FFFFFF"/>
              </a:buClr>
              <a:buSzPct val="100000"/>
              <a:buFont typeface="Times New Roman" charset="0"/>
              <a:buChar char="•"/>
              <a:defRPr/>
            </a:pPr>
            <a:r>
              <a:rPr lang="en-GB" dirty="0" smtClean="0"/>
              <a:t>Disability</a:t>
            </a:r>
          </a:p>
          <a:p>
            <a:pPr marL="446088" indent="-446088" eaLnBrk="1" hangingPunct="1">
              <a:spcBef>
                <a:spcPts val="900"/>
              </a:spcBef>
              <a:buClr>
                <a:srgbClr val="FFFFFF"/>
              </a:buClr>
              <a:buSzPct val="100000"/>
              <a:buFont typeface="Times New Roman" charset="0"/>
              <a:buChar char="•"/>
              <a:defRPr/>
            </a:pPr>
            <a:r>
              <a:rPr lang="en-GB" dirty="0" smtClean="0"/>
              <a:t>Exposure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425" name="Text Box 1"/>
          <p:cNvSpPr txBox="1">
            <a:spLocks noChangeArrowheads="1"/>
          </p:cNvSpPr>
          <p:nvPr/>
        </p:nvSpPr>
        <p:spPr bwMode="auto">
          <a:xfrm>
            <a:off x="669925" y="1974850"/>
            <a:ext cx="8175625" cy="403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2160" tIns="46080" rIns="92160" bIns="46080"/>
          <a:lstStyle>
            <a:lvl1pPr marL="341313" indent="-341313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36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1363" indent="-284163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32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2pPr>
            <a:lvl3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8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3pPr>
            <a:lvl4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4pPr>
            <a:lvl5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5pPr>
            <a:lvl6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6pPr>
            <a:lvl7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7pPr>
            <a:lvl8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8pPr>
            <a:lvl9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ts val="800"/>
              </a:spcBef>
              <a:buClr>
                <a:srgbClr val="FFFFFF"/>
              </a:buClr>
              <a:buSzPct val="60000"/>
              <a:buFont typeface="Times New Roman" charset="0"/>
              <a:buChar char="•"/>
              <a:defRPr/>
            </a:pPr>
            <a:r>
              <a:rPr lang="en-GB" sz="3200" smtClean="0"/>
              <a:t>Mechanism of injury</a:t>
            </a:r>
          </a:p>
          <a:p>
            <a:pPr eaLnBrk="1" hangingPunct="1">
              <a:spcBef>
                <a:spcPts val="800"/>
              </a:spcBef>
              <a:buClr>
                <a:srgbClr val="FFFFFF"/>
              </a:buClr>
              <a:buSzPct val="60000"/>
              <a:buFont typeface="Times New Roman" charset="0"/>
              <a:buChar char="•"/>
              <a:defRPr/>
            </a:pPr>
            <a:r>
              <a:rPr lang="en-GB" sz="3200" smtClean="0"/>
              <a:t>Head injury</a:t>
            </a:r>
          </a:p>
          <a:p>
            <a:pPr eaLnBrk="1" hangingPunct="1">
              <a:spcBef>
                <a:spcPts val="800"/>
              </a:spcBef>
              <a:buClr>
                <a:srgbClr val="FFFFFF"/>
              </a:buClr>
              <a:buSzPct val="60000"/>
              <a:buFont typeface="Times New Roman" charset="0"/>
              <a:buChar char="•"/>
              <a:defRPr/>
            </a:pPr>
            <a:r>
              <a:rPr lang="en-GB" sz="3200" smtClean="0"/>
              <a:t>Difficulty in breathing</a:t>
            </a:r>
          </a:p>
          <a:p>
            <a:pPr lvl="1" eaLnBrk="1" hangingPunct="1">
              <a:spcBef>
                <a:spcPts val="700"/>
              </a:spcBef>
              <a:buClr>
                <a:srgbClr val="FFFFFF"/>
              </a:buClr>
              <a:buSzPct val="60000"/>
              <a:buFont typeface="Times New Roman" charset="0"/>
              <a:buChar char="•"/>
              <a:defRPr/>
            </a:pPr>
            <a:r>
              <a:rPr lang="en-GB" sz="2800" smtClean="0"/>
              <a:t>paradoxical or diaphragmatic</a:t>
            </a:r>
          </a:p>
          <a:p>
            <a:pPr eaLnBrk="1" hangingPunct="1">
              <a:spcBef>
                <a:spcPts val="800"/>
              </a:spcBef>
              <a:buClr>
                <a:srgbClr val="FFFFFF"/>
              </a:buClr>
              <a:buSzPct val="60000"/>
              <a:buFont typeface="Times New Roman" charset="0"/>
              <a:buChar char="•"/>
              <a:defRPr/>
            </a:pPr>
            <a:r>
              <a:rPr lang="en-GB" sz="3200" smtClean="0"/>
              <a:t>Flaccid limbs and no reflexes</a:t>
            </a:r>
          </a:p>
          <a:p>
            <a:pPr lvl="1" eaLnBrk="1" hangingPunct="1">
              <a:spcBef>
                <a:spcPts val="700"/>
              </a:spcBef>
              <a:buClr>
                <a:srgbClr val="FFFFFF"/>
              </a:buClr>
              <a:buSzPct val="60000"/>
              <a:buFont typeface="Times New Roman" charset="0"/>
              <a:buChar char="•"/>
              <a:defRPr/>
            </a:pPr>
            <a:r>
              <a:rPr lang="en-GB" sz="2800" smtClean="0"/>
              <a:t>check anal sphincter</a:t>
            </a:r>
          </a:p>
          <a:p>
            <a:pPr eaLnBrk="1" hangingPunct="1">
              <a:spcBef>
                <a:spcPts val="800"/>
              </a:spcBef>
              <a:buClr>
                <a:srgbClr val="FFFFFF"/>
              </a:buClr>
              <a:buSzPct val="60000"/>
              <a:buFont typeface="Times New Roman" charset="0"/>
              <a:buChar char="•"/>
              <a:defRPr/>
            </a:pPr>
            <a:r>
              <a:rPr lang="en-GB" sz="3200" smtClean="0"/>
              <a:t>Hypotension with bradycardia (without hypovolaemia)</a:t>
            </a:r>
          </a:p>
        </p:txBody>
      </p:sp>
      <p:sp>
        <p:nvSpPr>
          <p:cNvPr id="359426" name="Rectangle 2"/>
          <p:cNvSpPr>
            <a:spLocks noChangeArrowheads="1"/>
          </p:cNvSpPr>
          <p:nvPr/>
        </p:nvSpPr>
        <p:spPr bwMode="auto">
          <a:xfrm>
            <a:off x="-12700" y="6473825"/>
            <a:ext cx="523875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800">
                <a:solidFill>
                  <a:srgbClr val="FFFFFF"/>
                </a:solidFill>
                <a:latin typeface="Times New Roman" charset="0"/>
              </a:rPr>
              <a:t>175</a:t>
            </a:r>
          </a:p>
        </p:txBody>
      </p:sp>
      <p:sp>
        <p:nvSpPr>
          <p:cNvPr id="181251" name="Text Box 3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298450" y="457200"/>
            <a:ext cx="85471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360" tIns="44280" rIns="90360" bIns="442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buSzPct val="100000"/>
              <a:defRPr/>
            </a:pPr>
            <a:r>
              <a:rPr lang="en-US" sz="54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Spinal Trauma</a:t>
            </a:r>
            <a:br>
              <a:rPr lang="en-US" sz="54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</a:br>
            <a:r>
              <a:rPr lang="en-US" sz="28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Clinical findings suggesting cervical cord injury 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73" name="Text Box 1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677863" y="4572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2160" tIns="46080" rIns="92160" bIns="460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buSzPct val="100000"/>
              <a:defRPr/>
            </a:pPr>
            <a:r>
              <a:rPr lang="en-GB" sz="54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Spinal Trauma</a:t>
            </a:r>
            <a:br>
              <a:rPr lang="en-GB" sz="54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</a:br>
            <a:r>
              <a:rPr lang="en-GB" sz="40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Secondary  survey</a:t>
            </a:r>
          </a:p>
        </p:txBody>
      </p:sp>
      <p:sp>
        <p:nvSpPr>
          <p:cNvPr id="361474" name="Text Box 2"/>
          <p:cNvSpPr txBox="1">
            <a:spLocks noChangeArrowheads="1"/>
          </p:cNvSpPr>
          <p:nvPr/>
        </p:nvSpPr>
        <p:spPr bwMode="auto">
          <a:xfrm>
            <a:off x="677863" y="2209800"/>
            <a:ext cx="7772400" cy="3886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2160" tIns="46080" rIns="92160" bIns="46080"/>
          <a:lstStyle>
            <a:lvl1pPr marL="341313" indent="-341313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36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1363" indent="-284163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32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2pPr>
            <a:lvl3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8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3pPr>
            <a:lvl4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4pPr>
            <a:lvl5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5pPr>
            <a:lvl6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6pPr>
            <a:lvl7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7pPr>
            <a:lvl8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8pPr>
            <a:lvl9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ts val="900"/>
              </a:spcBef>
              <a:buClr>
                <a:srgbClr val="FFFFFF"/>
              </a:buClr>
              <a:buSzPct val="60000"/>
              <a:buFont typeface="Times New Roman" charset="0"/>
              <a:buChar char="•"/>
              <a:defRPr/>
            </a:pPr>
            <a:r>
              <a:rPr lang="en-GB" smtClean="0"/>
              <a:t>Examine in neutral position</a:t>
            </a:r>
          </a:p>
          <a:p>
            <a:pPr eaLnBrk="1" hangingPunct="1">
              <a:spcBef>
                <a:spcPts val="900"/>
              </a:spcBef>
              <a:buClr>
                <a:srgbClr val="FFFFFF"/>
              </a:buClr>
              <a:buSzPct val="60000"/>
              <a:buFont typeface="Times New Roman" charset="0"/>
              <a:buChar char="•"/>
              <a:defRPr/>
            </a:pPr>
            <a:r>
              <a:rPr lang="en-GB" smtClean="0"/>
              <a:t>Log-roll to examine back</a:t>
            </a:r>
          </a:p>
          <a:p>
            <a:pPr eaLnBrk="1" hangingPunct="1">
              <a:spcBef>
                <a:spcPts val="900"/>
              </a:spcBef>
              <a:buClr>
                <a:srgbClr val="FFFFFF"/>
              </a:buClr>
              <a:buSzPct val="60000"/>
              <a:buFont typeface="Times New Roman" charset="0"/>
              <a:buChar char="•"/>
              <a:defRPr/>
            </a:pPr>
            <a:r>
              <a:rPr lang="en-GB" smtClean="0"/>
              <a:t>Immobilise</a:t>
            </a:r>
          </a:p>
          <a:p>
            <a:pPr lvl="1" eaLnBrk="1" hangingPunct="1">
              <a:spcBef>
                <a:spcPts val="800"/>
              </a:spcBef>
              <a:buClr>
                <a:srgbClr val="FFFFFF"/>
              </a:buClr>
              <a:buSzPct val="60000"/>
              <a:buFont typeface="Times New Roman" charset="0"/>
              <a:buChar char="•"/>
              <a:defRPr/>
            </a:pPr>
            <a:r>
              <a:rPr lang="en-GB" smtClean="0"/>
              <a:t>stiff neck collar</a:t>
            </a:r>
          </a:p>
          <a:p>
            <a:pPr lvl="1" eaLnBrk="1" hangingPunct="1">
              <a:spcBef>
                <a:spcPts val="800"/>
              </a:spcBef>
              <a:buClr>
                <a:srgbClr val="FFFFFF"/>
              </a:buClr>
              <a:buSzPct val="60000"/>
              <a:buFont typeface="Times New Roman" charset="0"/>
              <a:buChar char="•"/>
              <a:defRPr/>
            </a:pPr>
            <a:r>
              <a:rPr lang="en-GB" smtClean="0"/>
              <a:t>sandbags + tapes</a:t>
            </a:r>
          </a:p>
          <a:p>
            <a:pPr lvl="1" eaLnBrk="1" hangingPunct="1">
              <a:spcBef>
                <a:spcPts val="800"/>
              </a:spcBef>
              <a:buClr>
                <a:srgbClr val="FFFFFF"/>
              </a:buClr>
              <a:buSzPct val="60000"/>
              <a:buFont typeface="Times New Roman" charset="0"/>
              <a:buChar char="•"/>
              <a:defRPr/>
            </a:pPr>
            <a:r>
              <a:rPr lang="en-GB" smtClean="0"/>
              <a:t>in-line immobilisation</a:t>
            </a:r>
          </a:p>
        </p:txBody>
      </p:sp>
      <p:sp>
        <p:nvSpPr>
          <p:cNvPr id="361475" name="Rectangle 3"/>
          <p:cNvSpPr>
            <a:spLocks noChangeArrowheads="1"/>
          </p:cNvSpPr>
          <p:nvPr/>
        </p:nvSpPr>
        <p:spPr bwMode="auto">
          <a:xfrm>
            <a:off x="0" y="6494463"/>
            <a:ext cx="523875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800">
                <a:solidFill>
                  <a:srgbClr val="FFFFFF"/>
                </a:solidFill>
                <a:latin typeface="Times New Roman" charset="0"/>
              </a:rPr>
              <a:t>176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97" name="Text Box 1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677863" y="4572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2160" tIns="46080" rIns="92160" bIns="460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buSzPct val="100000"/>
              <a:defRPr/>
            </a:pPr>
            <a:r>
              <a:rPr lang="en-GB" sz="54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Spinal Trauma</a:t>
            </a:r>
            <a:br>
              <a:rPr lang="en-GB" sz="54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</a:br>
            <a:r>
              <a:rPr lang="en-GB" sz="40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Secondary  survey</a:t>
            </a:r>
          </a:p>
        </p:txBody>
      </p:sp>
      <p:sp>
        <p:nvSpPr>
          <p:cNvPr id="363522" name="Text Box 2"/>
          <p:cNvSpPr txBox="1">
            <a:spLocks noChangeArrowheads="1"/>
          </p:cNvSpPr>
          <p:nvPr/>
        </p:nvSpPr>
        <p:spPr bwMode="auto">
          <a:xfrm>
            <a:off x="677863" y="2514600"/>
            <a:ext cx="7780337" cy="3581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2160" tIns="46080" rIns="92160" bIns="46080"/>
          <a:lstStyle>
            <a:lvl1pPr marL="341313" indent="-341313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36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32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2pPr>
            <a:lvl3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8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3pPr>
            <a:lvl4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4pPr>
            <a:lvl5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5pPr>
            <a:lvl6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6pPr>
            <a:lvl7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7pPr>
            <a:lvl8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8pPr>
            <a:lvl9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ts val="900"/>
              </a:spcBef>
              <a:buClr>
                <a:srgbClr val="FFFFFF"/>
              </a:buClr>
              <a:buSzPct val="60000"/>
              <a:buFont typeface="Times New Roman" charset="0"/>
              <a:buChar char="•"/>
              <a:defRPr/>
            </a:pPr>
            <a:r>
              <a:rPr lang="en-GB" smtClean="0"/>
              <a:t>Local tenderness</a:t>
            </a:r>
          </a:p>
          <a:p>
            <a:pPr eaLnBrk="1" hangingPunct="1">
              <a:spcBef>
                <a:spcPts val="900"/>
              </a:spcBef>
              <a:buClr>
                <a:srgbClr val="FFFFFF"/>
              </a:buClr>
              <a:buSzPct val="60000"/>
              <a:buFont typeface="Times New Roman" charset="0"/>
              <a:buChar char="•"/>
              <a:defRPr/>
            </a:pPr>
            <a:r>
              <a:rPr lang="en-GB" smtClean="0"/>
              <a:t>Swelling</a:t>
            </a:r>
          </a:p>
          <a:p>
            <a:pPr eaLnBrk="1" hangingPunct="1">
              <a:spcBef>
                <a:spcPts val="900"/>
              </a:spcBef>
              <a:buClr>
                <a:srgbClr val="FFFFFF"/>
              </a:buClr>
              <a:buSzPct val="60000"/>
              <a:buFont typeface="Times New Roman" charset="0"/>
              <a:buChar char="•"/>
              <a:defRPr/>
            </a:pPr>
            <a:r>
              <a:rPr lang="en-GB" smtClean="0"/>
              <a:t>Deformity and stepping</a:t>
            </a:r>
          </a:p>
        </p:txBody>
      </p:sp>
      <p:sp>
        <p:nvSpPr>
          <p:cNvPr id="363523" name="Rectangle 3"/>
          <p:cNvSpPr>
            <a:spLocks noChangeArrowheads="1"/>
          </p:cNvSpPr>
          <p:nvPr/>
        </p:nvSpPr>
        <p:spPr bwMode="auto">
          <a:xfrm>
            <a:off x="0" y="6488113"/>
            <a:ext cx="523875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800">
                <a:solidFill>
                  <a:srgbClr val="FFFFFF"/>
                </a:solidFill>
                <a:latin typeface="Times New Roman" charset="0"/>
              </a:rPr>
              <a:t>177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21" name="Text Box 1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677863" y="4572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360" tIns="44280" rIns="90360" bIns="442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buSzPct val="100000"/>
              <a:defRPr/>
            </a:pPr>
            <a:r>
              <a:rPr lang="en-GB" sz="54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Spinal Trauma </a:t>
            </a:r>
            <a:br>
              <a:rPr lang="en-GB" sz="54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</a:br>
            <a:r>
              <a:rPr lang="en-GB" sz="40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Assessment of level</a:t>
            </a:r>
          </a:p>
        </p:txBody>
      </p:sp>
      <p:sp>
        <p:nvSpPr>
          <p:cNvPr id="365570" name="Text Box 2"/>
          <p:cNvSpPr txBox="1">
            <a:spLocks noChangeArrowheads="1"/>
          </p:cNvSpPr>
          <p:nvPr/>
        </p:nvSpPr>
        <p:spPr bwMode="auto">
          <a:xfrm>
            <a:off x="603250" y="2179638"/>
            <a:ext cx="7780338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360" tIns="44280" rIns="90360" bIns="44280"/>
          <a:lstStyle>
            <a:lvl1pPr marL="341313" indent="-341313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36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1363" indent="-284163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32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2pPr>
            <a:lvl3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8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3pPr>
            <a:lvl4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4pPr>
            <a:lvl5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5pPr>
            <a:lvl6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6pPr>
            <a:lvl7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7pPr>
            <a:lvl8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8pPr>
            <a:lvl9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ts val="900"/>
              </a:spcBef>
              <a:buClr>
                <a:srgbClr val="FFFFFF"/>
              </a:buClr>
              <a:buSzPct val="100000"/>
              <a:buFont typeface="Times New Roman" charset="0"/>
              <a:buChar char="•"/>
              <a:defRPr/>
            </a:pPr>
            <a:r>
              <a:rPr lang="en-GB" smtClean="0"/>
              <a:t>Motor response</a:t>
            </a:r>
          </a:p>
          <a:p>
            <a:pPr eaLnBrk="1" hangingPunct="1">
              <a:lnSpc>
                <a:spcPct val="90000"/>
              </a:lnSpc>
              <a:spcBef>
                <a:spcPts val="900"/>
              </a:spcBef>
              <a:buClr>
                <a:srgbClr val="FFFFFF"/>
              </a:buClr>
              <a:buSzPct val="100000"/>
              <a:buFont typeface="Times New Roman" charset="0"/>
              <a:buChar char="•"/>
              <a:defRPr/>
            </a:pPr>
            <a:r>
              <a:rPr lang="en-GB" smtClean="0"/>
              <a:t>Sensory response</a:t>
            </a:r>
          </a:p>
          <a:p>
            <a:pPr lvl="1" eaLnBrk="1" hangingPunct="1">
              <a:lnSpc>
                <a:spcPct val="90000"/>
              </a:lnSpc>
              <a:spcBef>
                <a:spcPts val="800"/>
              </a:spcBef>
              <a:buClr>
                <a:srgbClr val="FFFFFF"/>
              </a:buClr>
              <a:buSzPct val="100000"/>
              <a:buFont typeface="Times New Roman" charset="0"/>
              <a:buChar char="•"/>
              <a:defRPr/>
            </a:pPr>
            <a:r>
              <a:rPr lang="en-GB" smtClean="0"/>
              <a:t>especially sacral sparing</a:t>
            </a:r>
          </a:p>
          <a:p>
            <a:pPr eaLnBrk="1" hangingPunct="1">
              <a:lnSpc>
                <a:spcPct val="90000"/>
              </a:lnSpc>
              <a:spcBef>
                <a:spcPts val="900"/>
              </a:spcBef>
              <a:buClr>
                <a:srgbClr val="FFFFFF"/>
              </a:buClr>
              <a:buSzPct val="100000"/>
              <a:buFont typeface="Times New Roman" charset="0"/>
              <a:buChar char="•"/>
              <a:defRPr/>
            </a:pPr>
            <a:r>
              <a:rPr lang="en-GB" smtClean="0"/>
              <a:t>Reflexes</a:t>
            </a:r>
          </a:p>
          <a:p>
            <a:pPr eaLnBrk="1" hangingPunct="1">
              <a:lnSpc>
                <a:spcPct val="90000"/>
              </a:lnSpc>
              <a:spcBef>
                <a:spcPts val="900"/>
              </a:spcBef>
              <a:buClr>
                <a:srgbClr val="FFFFFF"/>
              </a:buClr>
              <a:buSzPct val="100000"/>
              <a:buFont typeface="Times New Roman" charset="0"/>
              <a:buChar char="•"/>
              <a:defRPr/>
            </a:pPr>
            <a:r>
              <a:rPr lang="en-GB" smtClean="0"/>
              <a:t>Autonomic function</a:t>
            </a:r>
          </a:p>
          <a:p>
            <a:pPr lvl="1" eaLnBrk="1" hangingPunct="1">
              <a:lnSpc>
                <a:spcPct val="90000"/>
              </a:lnSpc>
              <a:spcBef>
                <a:spcPts val="800"/>
              </a:spcBef>
              <a:buClr>
                <a:srgbClr val="FFFFFF"/>
              </a:buClr>
              <a:buSzPct val="100000"/>
              <a:buFont typeface="Times New Roman" charset="0"/>
              <a:buChar char="•"/>
              <a:defRPr/>
            </a:pPr>
            <a:r>
              <a:rPr lang="en-GB" smtClean="0"/>
              <a:t>bowel control</a:t>
            </a:r>
          </a:p>
          <a:p>
            <a:pPr lvl="1" eaLnBrk="1" hangingPunct="1">
              <a:lnSpc>
                <a:spcPct val="90000"/>
              </a:lnSpc>
              <a:spcBef>
                <a:spcPts val="800"/>
              </a:spcBef>
              <a:buClr>
                <a:srgbClr val="FFFFFF"/>
              </a:buClr>
              <a:buSzPct val="100000"/>
              <a:buFont typeface="Times New Roman" charset="0"/>
              <a:buChar char="•"/>
              <a:defRPr/>
            </a:pPr>
            <a:r>
              <a:rPr lang="en-GB" smtClean="0"/>
              <a:t>bladder control</a:t>
            </a:r>
          </a:p>
        </p:txBody>
      </p:sp>
      <p:sp>
        <p:nvSpPr>
          <p:cNvPr id="365571" name="Rectangle 3"/>
          <p:cNvSpPr>
            <a:spLocks noChangeArrowheads="1"/>
          </p:cNvSpPr>
          <p:nvPr/>
        </p:nvSpPr>
        <p:spPr bwMode="auto">
          <a:xfrm>
            <a:off x="0" y="6505575"/>
            <a:ext cx="523875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800">
                <a:solidFill>
                  <a:srgbClr val="FFFFFF"/>
                </a:solidFill>
                <a:latin typeface="Times New Roman" charset="0"/>
              </a:rPr>
              <a:t>178</a:t>
            </a:r>
          </a:p>
        </p:txBody>
      </p:sp>
      <p:pic>
        <p:nvPicPr>
          <p:cNvPr id="36557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7025" y="1885950"/>
            <a:ext cx="2328863" cy="4587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5" name="Text Box 1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677863" y="4572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360" tIns="44280" rIns="90360" bIns="442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buSzPct val="100000"/>
              <a:defRPr/>
            </a:pPr>
            <a:r>
              <a:rPr lang="en-GB" sz="54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Spinal Trauma </a:t>
            </a:r>
            <a:br>
              <a:rPr lang="en-GB" sz="54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</a:br>
            <a:r>
              <a:rPr lang="en-GB" sz="40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Beware</a:t>
            </a:r>
          </a:p>
        </p:txBody>
      </p:sp>
      <p:sp>
        <p:nvSpPr>
          <p:cNvPr id="367618" name="Text Box 2"/>
          <p:cNvSpPr txBox="1">
            <a:spLocks noChangeArrowheads="1"/>
          </p:cNvSpPr>
          <p:nvPr/>
        </p:nvSpPr>
        <p:spPr bwMode="auto">
          <a:xfrm>
            <a:off x="677863" y="2359025"/>
            <a:ext cx="8186737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360" tIns="44280" rIns="90360" bIns="44280"/>
          <a:lstStyle>
            <a:lvl1pPr marL="341313" indent="-341313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36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627063" indent="-269875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32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2pPr>
            <a:lvl3pPr marL="627063" indent="-269875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8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3pPr>
            <a:lvl4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4pPr>
            <a:lvl5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5pPr>
            <a:lvl6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6pPr>
            <a:lvl7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7pPr>
            <a:lvl8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8pPr>
            <a:lvl9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ts val="900"/>
              </a:spcBef>
              <a:buClr>
                <a:srgbClr val="FFFFFF"/>
              </a:buClr>
              <a:buSzPct val="100000"/>
              <a:buFont typeface="Times New Roman" charset="0"/>
              <a:buChar char="•"/>
              <a:defRPr/>
            </a:pPr>
            <a:r>
              <a:rPr lang="en-GB" smtClean="0"/>
              <a:t>Inadequate breathing</a:t>
            </a:r>
          </a:p>
          <a:p>
            <a:pPr eaLnBrk="1" hangingPunct="1">
              <a:spcBef>
                <a:spcPts val="900"/>
              </a:spcBef>
              <a:buClr>
                <a:srgbClr val="FFFFFF"/>
              </a:buClr>
              <a:buSzPct val="100000"/>
              <a:buFont typeface="Times New Roman" charset="0"/>
              <a:buChar char="•"/>
              <a:defRPr/>
            </a:pPr>
            <a:r>
              <a:rPr lang="en-US" smtClean="0"/>
              <a:t>Look for other injuries</a:t>
            </a:r>
          </a:p>
          <a:p>
            <a:pPr lvl="2" eaLnBrk="1" hangingPunct="1">
              <a:spcBef>
                <a:spcPts val="700"/>
              </a:spcBef>
              <a:buClr>
                <a:srgbClr val="FFFFFF"/>
              </a:buClr>
              <a:buSzPct val="100000"/>
              <a:buFont typeface="Arial" charset="0"/>
              <a:buChar char="•"/>
              <a:defRPr/>
            </a:pPr>
            <a:r>
              <a:rPr lang="en-US" smtClean="0"/>
              <a:t>do not assume low BP is due to spinal injury </a:t>
            </a:r>
          </a:p>
          <a:p>
            <a:pPr lvl="2" eaLnBrk="1" hangingPunct="1">
              <a:spcBef>
                <a:spcPts val="700"/>
              </a:spcBef>
              <a:buClr>
                <a:srgbClr val="FFFFFF"/>
              </a:buClr>
              <a:buSzPct val="100000"/>
              <a:buFont typeface="Arial" charset="0"/>
              <a:buChar char="•"/>
              <a:defRPr/>
            </a:pPr>
            <a:r>
              <a:rPr lang="en-US" smtClean="0"/>
              <a:t>high risk of chest and abdomen injuries</a:t>
            </a:r>
          </a:p>
          <a:p>
            <a:pPr lvl="1" eaLnBrk="1" hangingPunct="1">
              <a:lnSpc>
                <a:spcPct val="90000"/>
              </a:lnSpc>
              <a:spcBef>
                <a:spcPts val="700"/>
              </a:spcBef>
              <a:buClr>
                <a:srgbClr val="FFFFFF"/>
              </a:buClr>
              <a:buSzPct val="100000"/>
              <a:buFont typeface="Times New Roman" charset="0"/>
              <a:buChar char="•"/>
              <a:defRPr/>
            </a:pPr>
            <a:r>
              <a:rPr lang="en-GB" sz="2800" smtClean="0"/>
              <a:t>difficult assessment of abdomen</a:t>
            </a:r>
          </a:p>
          <a:p>
            <a:pPr lvl="1" eaLnBrk="1" hangingPunct="1">
              <a:lnSpc>
                <a:spcPct val="90000"/>
              </a:lnSpc>
              <a:spcBef>
                <a:spcPts val="700"/>
              </a:spcBef>
              <a:buClr>
                <a:srgbClr val="FFFFFF"/>
              </a:buClr>
              <a:buSzPct val="100000"/>
              <a:buFont typeface="Times New Roman" charset="0"/>
              <a:buChar char="•"/>
              <a:defRPr/>
            </a:pPr>
            <a:r>
              <a:rPr lang="en-GB" sz="2800" smtClean="0"/>
              <a:t>hidden compartment syndrome</a:t>
            </a:r>
          </a:p>
        </p:txBody>
      </p:sp>
      <p:sp>
        <p:nvSpPr>
          <p:cNvPr id="367619" name="Rectangle 3"/>
          <p:cNvSpPr>
            <a:spLocks noChangeArrowheads="1"/>
          </p:cNvSpPr>
          <p:nvPr/>
        </p:nvSpPr>
        <p:spPr bwMode="auto">
          <a:xfrm>
            <a:off x="0" y="6494463"/>
            <a:ext cx="523875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800">
                <a:solidFill>
                  <a:srgbClr val="FFFFFF"/>
                </a:solidFill>
                <a:latin typeface="Times New Roman" charset="0"/>
              </a:rPr>
              <a:t>179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Text Box 1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677863" y="4572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2160" tIns="46080" rIns="92160" bIns="460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buSzPct val="100000"/>
              <a:defRPr/>
            </a:pPr>
            <a:r>
              <a:rPr lang="en-GB" sz="54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Airway</a:t>
            </a:r>
            <a:br>
              <a:rPr lang="en-GB" sz="54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</a:br>
            <a:r>
              <a:rPr lang="en-GB" sz="44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Beware</a:t>
            </a:r>
          </a:p>
        </p:txBody>
      </p:sp>
      <p:sp>
        <p:nvSpPr>
          <p:cNvPr id="37890" name="Text Box 2"/>
          <p:cNvSpPr txBox="1">
            <a:spLocks noChangeArrowheads="1"/>
          </p:cNvSpPr>
          <p:nvPr/>
        </p:nvSpPr>
        <p:spPr bwMode="auto">
          <a:xfrm>
            <a:off x="677863" y="2438400"/>
            <a:ext cx="7780337" cy="4402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2160" tIns="46080" rIns="92160" bIns="46080"/>
          <a:lstStyle>
            <a:lvl1pPr marL="341313" indent="-341313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36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32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2pPr>
            <a:lvl3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8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3pPr>
            <a:lvl4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4pPr>
            <a:lvl5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5pPr>
            <a:lvl6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6pPr>
            <a:lvl7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7pPr>
            <a:lvl8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8pPr>
            <a:lvl9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ts val="900"/>
              </a:spcBef>
              <a:buClr>
                <a:srgbClr val="FDFFEE"/>
              </a:buClr>
              <a:buSzPct val="60000"/>
              <a:buFont typeface="Times New Roman" charset="0"/>
              <a:buChar char="•"/>
              <a:defRPr/>
            </a:pPr>
            <a:r>
              <a:rPr lang="en-GB" smtClean="0">
                <a:solidFill>
                  <a:srgbClr val="FDFFEE"/>
                </a:solidFill>
              </a:rPr>
              <a:t>Airway obstruction</a:t>
            </a:r>
          </a:p>
          <a:p>
            <a:pPr eaLnBrk="1" hangingPunct="1">
              <a:lnSpc>
                <a:spcPct val="90000"/>
              </a:lnSpc>
              <a:spcBef>
                <a:spcPts val="900"/>
              </a:spcBef>
              <a:buClr>
                <a:srgbClr val="FDFFEE"/>
              </a:buClr>
              <a:buSzPct val="60000"/>
              <a:buFont typeface="Times New Roman" charset="0"/>
              <a:buNone/>
              <a:defRPr/>
            </a:pPr>
            <a:endParaRPr lang="en-GB" smtClean="0">
              <a:solidFill>
                <a:srgbClr val="FDFFEE"/>
              </a:solidFill>
            </a:endParaRPr>
          </a:p>
          <a:p>
            <a:pPr eaLnBrk="1" hangingPunct="1">
              <a:lnSpc>
                <a:spcPct val="90000"/>
              </a:lnSpc>
              <a:spcBef>
                <a:spcPts val="900"/>
              </a:spcBef>
              <a:buClr>
                <a:srgbClr val="FDFFEE"/>
              </a:buClr>
              <a:buSzPct val="60000"/>
              <a:buFont typeface="Times New Roman" charset="0"/>
              <a:buChar char="•"/>
              <a:defRPr/>
            </a:pPr>
            <a:r>
              <a:rPr lang="en-GB" smtClean="0">
                <a:solidFill>
                  <a:srgbClr val="FDFFEE"/>
                </a:solidFill>
              </a:rPr>
              <a:t>Breathing difficulties with chest injuries </a:t>
            </a:r>
          </a:p>
          <a:p>
            <a:pPr eaLnBrk="1" hangingPunct="1">
              <a:lnSpc>
                <a:spcPct val="90000"/>
              </a:lnSpc>
              <a:spcBef>
                <a:spcPts val="900"/>
              </a:spcBef>
              <a:buClr>
                <a:srgbClr val="FDFFEE"/>
              </a:buClr>
              <a:buSzPct val="60000"/>
              <a:buFont typeface="Times New Roman" charset="0"/>
              <a:buNone/>
              <a:defRPr/>
            </a:pPr>
            <a:endParaRPr lang="en-GB" smtClean="0">
              <a:solidFill>
                <a:srgbClr val="FDFFEE"/>
              </a:solidFill>
            </a:endParaRPr>
          </a:p>
          <a:p>
            <a:pPr eaLnBrk="1" hangingPunct="1">
              <a:lnSpc>
                <a:spcPct val="90000"/>
              </a:lnSpc>
              <a:spcBef>
                <a:spcPts val="900"/>
              </a:spcBef>
              <a:buClr>
                <a:srgbClr val="FDFFEE"/>
              </a:buClr>
              <a:buSzPct val="60000"/>
              <a:buFont typeface="Times New Roman" charset="0"/>
              <a:buChar char="•"/>
              <a:defRPr/>
            </a:pPr>
            <a:r>
              <a:rPr lang="en-GB" smtClean="0">
                <a:solidFill>
                  <a:srgbClr val="FDFFEE"/>
                </a:solidFill>
              </a:rPr>
              <a:t>Cervical spine injury</a:t>
            </a:r>
          </a:p>
        </p:txBody>
      </p:sp>
      <p:sp>
        <p:nvSpPr>
          <p:cNvPr id="37891" name="Rectangle 3"/>
          <p:cNvSpPr>
            <a:spLocks noChangeArrowheads="1"/>
          </p:cNvSpPr>
          <p:nvPr/>
        </p:nvSpPr>
        <p:spPr bwMode="auto">
          <a:xfrm>
            <a:off x="0" y="6473825"/>
            <a:ext cx="409575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800">
                <a:solidFill>
                  <a:srgbClr val="FFFFFF"/>
                </a:solidFill>
                <a:latin typeface="Times New Roman" charset="0"/>
              </a:rPr>
              <a:t>18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69" name="Text Box 1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677863" y="4572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360" tIns="44280" rIns="90360" bIns="442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buSzPct val="100000"/>
              <a:defRPr/>
            </a:pPr>
            <a:r>
              <a:rPr lang="en-GB" sz="54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Spinal Trauma</a:t>
            </a:r>
            <a:br>
              <a:rPr lang="en-GB" sz="54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</a:br>
            <a:r>
              <a:rPr lang="en-GB" sz="40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Transport</a:t>
            </a:r>
          </a:p>
        </p:txBody>
      </p:sp>
      <p:sp>
        <p:nvSpPr>
          <p:cNvPr id="369666" name="Text Box 2"/>
          <p:cNvSpPr txBox="1">
            <a:spLocks noChangeArrowheads="1"/>
          </p:cNvSpPr>
          <p:nvPr/>
        </p:nvSpPr>
        <p:spPr bwMode="auto">
          <a:xfrm>
            <a:off x="685800" y="2200275"/>
            <a:ext cx="7635875" cy="3790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360" tIns="44280" rIns="90360" bIns="44280"/>
          <a:lstStyle>
            <a:lvl1pPr marL="341313" indent="-341313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36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32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2pPr>
            <a:lvl3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8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3pPr>
            <a:lvl4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4pPr>
            <a:lvl5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5pPr>
            <a:lvl6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6pPr>
            <a:lvl7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7pPr>
            <a:lvl8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8pPr>
            <a:lvl9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ts val="900"/>
              </a:spcBef>
              <a:buClr>
                <a:srgbClr val="FFFFFF"/>
              </a:buClr>
              <a:buSzPct val="100000"/>
              <a:buFont typeface="Times New Roman" charset="0"/>
              <a:buChar char="•"/>
              <a:defRPr/>
            </a:pPr>
            <a:r>
              <a:rPr lang="en-US" smtClean="0"/>
              <a:t>Stabilise spine prior to movement</a:t>
            </a:r>
          </a:p>
          <a:p>
            <a:pPr eaLnBrk="1" hangingPunct="1">
              <a:spcBef>
                <a:spcPts val="900"/>
              </a:spcBef>
              <a:buClr>
                <a:srgbClr val="FFFFFF"/>
              </a:buClr>
              <a:buSzPct val="100000"/>
              <a:buFont typeface="Times New Roman" charset="0"/>
              <a:buChar char="•"/>
              <a:defRPr/>
            </a:pPr>
            <a:r>
              <a:rPr lang="en-US" smtClean="0"/>
              <a:t>Never transport in sitting or prone position</a:t>
            </a:r>
          </a:p>
          <a:p>
            <a:pPr eaLnBrk="1" hangingPunct="1">
              <a:spcBef>
                <a:spcPts val="900"/>
              </a:spcBef>
              <a:buClr>
                <a:srgbClr val="FFFFFF"/>
              </a:buClr>
              <a:buSzPct val="100000"/>
              <a:buFont typeface="Times New Roman" charset="0"/>
              <a:buChar char="•"/>
              <a:defRPr/>
            </a:pPr>
            <a:r>
              <a:rPr lang="en-US" smtClean="0"/>
              <a:t>Log roll for transfer</a:t>
            </a:r>
          </a:p>
          <a:p>
            <a:pPr eaLnBrk="1" hangingPunct="1">
              <a:spcBef>
                <a:spcPts val="900"/>
              </a:spcBef>
              <a:buClr>
                <a:srgbClr val="FFFFFF"/>
              </a:buClr>
              <a:buSzPct val="100000"/>
              <a:buFont typeface="Times New Roman" charset="0"/>
              <a:buChar char="•"/>
              <a:defRPr/>
            </a:pPr>
            <a:r>
              <a:rPr lang="en-US" smtClean="0"/>
              <a:t>10% have a second spinal fracture</a:t>
            </a:r>
          </a:p>
        </p:txBody>
      </p:sp>
      <p:sp>
        <p:nvSpPr>
          <p:cNvPr id="369667" name="Rectangle 3"/>
          <p:cNvSpPr>
            <a:spLocks noChangeArrowheads="1"/>
          </p:cNvSpPr>
          <p:nvPr/>
        </p:nvSpPr>
        <p:spPr bwMode="auto">
          <a:xfrm>
            <a:off x="0" y="6494463"/>
            <a:ext cx="523875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800">
                <a:solidFill>
                  <a:srgbClr val="FFFFFF"/>
                </a:solidFill>
                <a:latin typeface="Times New Roman" charset="0"/>
              </a:rPr>
              <a:t>180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3" name="Rectangle 1">
            <a:extLst>
              <a:ext uri="{FF2B5EF4-FFF2-40B4-BE49-F238E27FC236}"/>
            </a:extLst>
          </p:cNvPr>
          <p:cNvSpPr>
            <a:spLocks noChangeArrowheads="1"/>
          </p:cNvSpPr>
          <p:nvPr/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2160" tIns="46080" rIns="92160" bIns="46080" anchor="ctr"/>
          <a:lstStyle/>
          <a:p>
            <a:pPr algn="ctr"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660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Spinal Trauma</a:t>
            </a:r>
          </a:p>
        </p:txBody>
      </p:sp>
      <p:sp>
        <p:nvSpPr>
          <p:cNvPr id="187394" name="Text Box 2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3813175" y="1984375"/>
            <a:ext cx="1768475" cy="3584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SzPct val="100000"/>
              <a:defRPr/>
            </a:pPr>
            <a:r>
              <a:rPr lang="en-GB" sz="229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charset="0"/>
              </a:rPr>
              <a:t>?</a:t>
            </a:r>
          </a:p>
        </p:txBody>
      </p:sp>
      <p:sp>
        <p:nvSpPr>
          <p:cNvPr id="371715" name="Rectangle 3"/>
          <p:cNvSpPr>
            <a:spLocks noChangeArrowheads="1"/>
          </p:cNvSpPr>
          <p:nvPr/>
        </p:nvSpPr>
        <p:spPr bwMode="auto">
          <a:xfrm>
            <a:off x="-12700" y="6473825"/>
            <a:ext cx="523875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800">
                <a:solidFill>
                  <a:srgbClr val="FFFFFF"/>
                </a:solidFill>
                <a:latin typeface="Times New Roman" charset="0"/>
              </a:rPr>
              <a:t>181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16165D"/>
            </a:gs>
            <a:gs pos="100000">
              <a:srgbClr val="6E000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17" name="Text Box 1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677863" y="4572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360" tIns="44280" rIns="90360" bIns="442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buSzPct val="100000"/>
              <a:defRPr/>
            </a:pPr>
            <a:r>
              <a:rPr lang="en-GB" sz="66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Spinal Trauma</a:t>
            </a:r>
          </a:p>
        </p:txBody>
      </p:sp>
      <p:sp>
        <p:nvSpPr>
          <p:cNvPr id="188418" name="Text Box 2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685800" y="24003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360" tIns="44280" rIns="90360" bIns="44280"/>
          <a:lstStyle>
            <a:lvl1pPr marL="342900" indent="-341313"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ts val="900"/>
              </a:spcBef>
              <a:buSzPct val="100000"/>
              <a:defRPr/>
            </a:pPr>
            <a:r>
              <a:rPr lang="en-US" altLang="en-US" sz="3600">
                <a:solidFill>
                  <a:srgbClr val="FFFF00"/>
                </a:solidFill>
                <a:cs typeface="+mn-cs"/>
              </a:rPr>
              <a:t>Summary</a:t>
            </a:r>
          </a:p>
          <a:p>
            <a:pPr marL="341313" indent="-339725" eaLnBrk="1" hangingPunct="1">
              <a:spcBef>
                <a:spcPts val="900"/>
              </a:spcBef>
              <a:buClr>
                <a:srgbClr val="FFFFFF"/>
              </a:buClr>
              <a:buSzPct val="100000"/>
              <a:buFont typeface="Times New Roman" panose="02020603050405020304" pitchFamily="18" charset="0"/>
              <a:buChar char="•"/>
              <a:defRPr/>
            </a:pPr>
            <a:r>
              <a:rPr lang="en-US" altLang="en-US" sz="3600">
                <a:cs typeface="+mn-cs"/>
              </a:rPr>
              <a:t>Initial management is ABC</a:t>
            </a:r>
          </a:p>
          <a:p>
            <a:pPr marL="341313" indent="-339725" eaLnBrk="1" hangingPunct="1">
              <a:spcBef>
                <a:spcPts val="900"/>
              </a:spcBef>
              <a:buClr>
                <a:srgbClr val="FFFFFF"/>
              </a:buClr>
              <a:buSzPct val="100000"/>
              <a:buFont typeface="Times New Roman" panose="02020603050405020304" pitchFamily="18" charset="0"/>
              <a:buChar char="•"/>
              <a:defRPr/>
            </a:pPr>
            <a:r>
              <a:rPr lang="en-US" altLang="en-US" sz="3600">
                <a:cs typeface="+mn-cs"/>
              </a:rPr>
              <a:t>Immobilise until injury is excluded</a:t>
            </a:r>
          </a:p>
          <a:p>
            <a:pPr marL="341313" indent="-339725" eaLnBrk="1" hangingPunct="1">
              <a:spcBef>
                <a:spcPts val="900"/>
              </a:spcBef>
              <a:buClr>
                <a:srgbClr val="FFFFFF"/>
              </a:buClr>
              <a:buSzPct val="100000"/>
              <a:buFont typeface="Times New Roman" panose="02020603050405020304" pitchFamily="18" charset="0"/>
              <a:buChar char="•"/>
              <a:defRPr/>
            </a:pPr>
            <a:r>
              <a:rPr lang="en-US" altLang="en-US" sz="3600">
                <a:cs typeface="+mn-cs"/>
              </a:rPr>
              <a:t>Thorough neurological examination</a:t>
            </a:r>
          </a:p>
        </p:txBody>
      </p:sp>
      <p:sp>
        <p:nvSpPr>
          <p:cNvPr id="373764" name="Rectangle 3"/>
          <p:cNvSpPr>
            <a:spLocks noChangeArrowheads="1"/>
          </p:cNvSpPr>
          <p:nvPr/>
        </p:nvSpPr>
        <p:spPr bwMode="auto">
          <a:xfrm>
            <a:off x="0" y="6494463"/>
            <a:ext cx="523875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800">
                <a:solidFill>
                  <a:srgbClr val="FFFFFF"/>
                </a:solidFill>
                <a:latin typeface="Times New Roman" charset="0"/>
              </a:rPr>
              <a:t>182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16165D"/>
            </a:gs>
            <a:gs pos="100000">
              <a:srgbClr val="00520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1" name="Text Box 1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677863" y="10287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360" tIns="44280" rIns="90360" bIns="442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buSzPct val="100000"/>
              <a:defRPr/>
            </a:pPr>
            <a:r>
              <a:rPr lang="en-GB" sz="66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Trauma in Children</a:t>
            </a:r>
          </a:p>
        </p:txBody>
      </p:sp>
      <p:sp>
        <p:nvSpPr>
          <p:cNvPr id="189442" name="Text Box 2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677863" y="2743200"/>
            <a:ext cx="8062912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360" tIns="44280" rIns="90360" bIns="44280"/>
          <a:lstStyle>
            <a:lvl1pPr marL="342900" indent="-341313"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ts val="900"/>
              </a:spcBef>
              <a:buSzPct val="100000"/>
              <a:defRPr/>
            </a:pPr>
            <a:r>
              <a:rPr lang="en-US" altLang="en-US" sz="3600">
                <a:solidFill>
                  <a:srgbClr val="FFFF00"/>
                </a:solidFill>
                <a:cs typeface="+mn-cs"/>
              </a:rPr>
              <a:t>At the end you will</a:t>
            </a:r>
          </a:p>
          <a:p>
            <a:pPr marL="341313" indent="-339725" eaLnBrk="1" hangingPunct="1">
              <a:lnSpc>
                <a:spcPct val="90000"/>
              </a:lnSpc>
              <a:spcBef>
                <a:spcPts val="900"/>
              </a:spcBef>
              <a:buClr>
                <a:srgbClr val="FFFFFF"/>
              </a:buClr>
              <a:buSzPct val="100000"/>
              <a:buFont typeface="Times New Roman" panose="02020603050405020304" pitchFamily="18" charset="0"/>
              <a:buChar char="•"/>
              <a:defRPr/>
            </a:pPr>
            <a:r>
              <a:rPr lang="en-US" altLang="en-US" sz="3600">
                <a:cs typeface="+mn-cs"/>
              </a:rPr>
              <a:t>understand the structured approach to the injured child</a:t>
            </a:r>
          </a:p>
          <a:p>
            <a:pPr marL="341313" indent="-339725" eaLnBrk="1" hangingPunct="1">
              <a:lnSpc>
                <a:spcPct val="90000"/>
              </a:lnSpc>
              <a:spcBef>
                <a:spcPts val="900"/>
              </a:spcBef>
              <a:buClr>
                <a:srgbClr val="FFFFFF"/>
              </a:buClr>
              <a:buSzPct val="100000"/>
              <a:buFont typeface="Times New Roman" panose="02020603050405020304" pitchFamily="18" charset="0"/>
              <a:buChar char="•"/>
              <a:defRPr/>
            </a:pPr>
            <a:r>
              <a:rPr lang="en-US" altLang="en-US" sz="3600">
                <a:cs typeface="+mn-cs"/>
              </a:rPr>
              <a:t>recognise the physiological, anatomical and psychological differences between children and adults</a:t>
            </a:r>
          </a:p>
        </p:txBody>
      </p:sp>
      <p:sp>
        <p:nvSpPr>
          <p:cNvPr id="375812" name="Rectangle 3"/>
          <p:cNvSpPr>
            <a:spLocks noChangeArrowheads="1"/>
          </p:cNvSpPr>
          <p:nvPr/>
        </p:nvSpPr>
        <p:spPr bwMode="auto">
          <a:xfrm>
            <a:off x="0" y="6473825"/>
            <a:ext cx="523875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800">
                <a:solidFill>
                  <a:srgbClr val="FFFFFF"/>
                </a:solidFill>
                <a:latin typeface="Times New Roman" charset="0"/>
              </a:rPr>
              <a:t>183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9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5" name="Text Box 1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677863" y="4572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360" tIns="44280" rIns="90360" bIns="442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buSzPct val="100000"/>
              <a:defRPr/>
            </a:pPr>
            <a:r>
              <a:rPr lang="en-US" sz="54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Scenario</a:t>
            </a:r>
          </a:p>
        </p:txBody>
      </p:sp>
      <p:sp>
        <p:nvSpPr>
          <p:cNvPr id="377858" name="Text Box 2"/>
          <p:cNvSpPr txBox="1">
            <a:spLocks noChangeArrowheads="1"/>
          </p:cNvSpPr>
          <p:nvPr/>
        </p:nvSpPr>
        <p:spPr bwMode="auto">
          <a:xfrm>
            <a:off x="677863" y="1981200"/>
            <a:ext cx="5159375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360" tIns="44280" rIns="90360" bIns="44280"/>
          <a:lstStyle>
            <a:lvl1pPr marL="84138" indent="14288">
              <a:tabLst>
                <a:tab pos="654050" algn="l"/>
                <a:tab pos="1568450" algn="l"/>
                <a:tab pos="2482850" algn="l"/>
                <a:tab pos="3397250" algn="l"/>
                <a:tab pos="4311650" algn="l"/>
                <a:tab pos="5226050" algn="l"/>
                <a:tab pos="6140450" algn="l"/>
                <a:tab pos="7054850" algn="l"/>
                <a:tab pos="7969250" algn="l"/>
                <a:tab pos="8883650" algn="l"/>
                <a:tab pos="9798050" algn="l"/>
              </a:tabLst>
              <a:defRPr sz="36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654050" algn="l"/>
                <a:tab pos="1568450" algn="l"/>
                <a:tab pos="2482850" algn="l"/>
                <a:tab pos="3397250" algn="l"/>
                <a:tab pos="4311650" algn="l"/>
                <a:tab pos="5226050" algn="l"/>
                <a:tab pos="6140450" algn="l"/>
                <a:tab pos="7054850" algn="l"/>
                <a:tab pos="7969250" algn="l"/>
                <a:tab pos="8883650" algn="l"/>
                <a:tab pos="9798050" algn="l"/>
              </a:tabLst>
              <a:defRPr sz="32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2pPr>
            <a:lvl3pPr>
              <a:tabLst>
                <a:tab pos="654050" algn="l"/>
                <a:tab pos="1568450" algn="l"/>
                <a:tab pos="2482850" algn="l"/>
                <a:tab pos="3397250" algn="l"/>
                <a:tab pos="4311650" algn="l"/>
                <a:tab pos="5226050" algn="l"/>
                <a:tab pos="6140450" algn="l"/>
                <a:tab pos="7054850" algn="l"/>
                <a:tab pos="7969250" algn="l"/>
                <a:tab pos="8883650" algn="l"/>
                <a:tab pos="9798050" algn="l"/>
              </a:tabLst>
              <a:defRPr sz="28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3pPr>
            <a:lvl4pPr>
              <a:tabLst>
                <a:tab pos="654050" algn="l"/>
                <a:tab pos="1568450" algn="l"/>
                <a:tab pos="2482850" algn="l"/>
                <a:tab pos="3397250" algn="l"/>
                <a:tab pos="4311650" algn="l"/>
                <a:tab pos="5226050" algn="l"/>
                <a:tab pos="6140450" algn="l"/>
                <a:tab pos="7054850" algn="l"/>
                <a:tab pos="7969250" algn="l"/>
                <a:tab pos="8883650" algn="l"/>
                <a:tab pos="979805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4pPr>
            <a:lvl5pPr>
              <a:tabLst>
                <a:tab pos="654050" algn="l"/>
                <a:tab pos="1568450" algn="l"/>
                <a:tab pos="2482850" algn="l"/>
                <a:tab pos="3397250" algn="l"/>
                <a:tab pos="4311650" algn="l"/>
                <a:tab pos="5226050" algn="l"/>
                <a:tab pos="6140450" algn="l"/>
                <a:tab pos="7054850" algn="l"/>
                <a:tab pos="7969250" algn="l"/>
                <a:tab pos="8883650" algn="l"/>
                <a:tab pos="979805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5pPr>
            <a:lvl6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654050" algn="l"/>
                <a:tab pos="1568450" algn="l"/>
                <a:tab pos="2482850" algn="l"/>
                <a:tab pos="3397250" algn="l"/>
                <a:tab pos="4311650" algn="l"/>
                <a:tab pos="5226050" algn="l"/>
                <a:tab pos="6140450" algn="l"/>
                <a:tab pos="7054850" algn="l"/>
                <a:tab pos="7969250" algn="l"/>
                <a:tab pos="8883650" algn="l"/>
                <a:tab pos="979805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6pPr>
            <a:lvl7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654050" algn="l"/>
                <a:tab pos="1568450" algn="l"/>
                <a:tab pos="2482850" algn="l"/>
                <a:tab pos="3397250" algn="l"/>
                <a:tab pos="4311650" algn="l"/>
                <a:tab pos="5226050" algn="l"/>
                <a:tab pos="6140450" algn="l"/>
                <a:tab pos="7054850" algn="l"/>
                <a:tab pos="7969250" algn="l"/>
                <a:tab pos="8883650" algn="l"/>
                <a:tab pos="979805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7pPr>
            <a:lvl8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654050" algn="l"/>
                <a:tab pos="1568450" algn="l"/>
                <a:tab pos="2482850" algn="l"/>
                <a:tab pos="3397250" algn="l"/>
                <a:tab pos="4311650" algn="l"/>
                <a:tab pos="5226050" algn="l"/>
                <a:tab pos="6140450" algn="l"/>
                <a:tab pos="7054850" algn="l"/>
                <a:tab pos="7969250" algn="l"/>
                <a:tab pos="8883650" algn="l"/>
                <a:tab pos="979805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8pPr>
            <a:lvl9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654050" algn="l"/>
                <a:tab pos="1568450" algn="l"/>
                <a:tab pos="2482850" algn="l"/>
                <a:tab pos="3397250" algn="l"/>
                <a:tab pos="4311650" algn="l"/>
                <a:tab pos="5226050" algn="l"/>
                <a:tab pos="6140450" algn="l"/>
                <a:tab pos="7054850" algn="l"/>
                <a:tab pos="7969250" algn="l"/>
                <a:tab pos="8883650" algn="l"/>
                <a:tab pos="979805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ts val="900"/>
              </a:spcBef>
              <a:buSzPct val="100000"/>
              <a:defRPr/>
            </a:pPr>
            <a:r>
              <a:rPr lang="en-AU" smtClean="0"/>
              <a:t>A 6-year-old boy falls from a tree. He is drowsy and confused when he is brought to hospital. He has a swollen right forearm.</a:t>
            </a:r>
          </a:p>
        </p:txBody>
      </p:sp>
      <p:sp>
        <p:nvSpPr>
          <p:cNvPr id="377859" name="Rectangle 3"/>
          <p:cNvSpPr>
            <a:spLocks noChangeArrowheads="1"/>
          </p:cNvSpPr>
          <p:nvPr/>
        </p:nvSpPr>
        <p:spPr bwMode="auto">
          <a:xfrm>
            <a:off x="0" y="6473825"/>
            <a:ext cx="523875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800">
                <a:solidFill>
                  <a:srgbClr val="FFFFFF"/>
                </a:solidFill>
                <a:latin typeface="Times New Roman" charset="0"/>
              </a:rPr>
              <a:t>184</a:t>
            </a:r>
          </a:p>
        </p:txBody>
      </p:sp>
      <p:pic>
        <p:nvPicPr>
          <p:cNvPr id="37786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7625" y="1600200"/>
            <a:ext cx="2052638" cy="4983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89" name="Text Box 1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677863" y="4572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360" tIns="44280" rIns="90360" bIns="442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buSzPct val="100000"/>
              <a:defRPr/>
            </a:pPr>
            <a:r>
              <a:rPr lang="en-US" sz="54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Scenario Questions</a:t>
            </a:r>
          </a:p>
        </p:txBody>
      </p:sp>
      <p:sp>
        <p:nvSpPr>
          <p:cNvPr id="379906" name="Text Box 2"/>
          <p:cNvSpPr txBox="1">
            <a:spLocks noChangeArrowheads="1"/>
          </p:cNvSpPr>
          <p:nvPr/>
        </p:nvSpPr>
        <p:spPr bwMode="auto">
          <a:xfrm>
            <a:off x="677863" y="1981200"/>
            <a:ext cx="5605462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360" tIns="44280" rIns="90360" bIns="44280"/>
          <a:lstStyle>
            <a:lvl1pPr marL="341313" indent="-341313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36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32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2pPr>
            <a:lvl3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8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3pPr>
            <a:lvl4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4pPr>
            <a:lvl5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5pPr>
            <a:lvl6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6pPr>
            <a:lvl7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7pPr>
            <a:lvl8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8pPr>
            <a:lvl9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ts val="900"/>
              </a:spcBef>
              <a:buClr>
                <a:srgbClr val="FFFFFF"/>
              </a:buClr>
              <a:buSzPct val="100000"/>
              <a:buFont typeface="Times New Roman" charset="0"/>
              <a:buChar char="•"/>
              <a:defRPr/>
            </a:pPr>
            <a:r>
              <a:rPr lang="en-US" smtClean="0"/>
              <a:t>What would you do first?</a:t>
            </a:r>
          </a:p>
          <a:p>
            <a:pPr eaLnBrk="1" hangingPunct="1">
              <a:spcBef>
                <a:spcPts val="900"/>
              </a:spcBef>
              <a:buClr>
                <a:srgbClr val="FFFFFF"/>
              </a:buClr>
              <a:buSzPct val="100000"/>
              <a:buFont typeface="Times New Roman" charset="0"/>
              <a:buNone/>
              <a:defRPr/>
            </a:pPr>
            <a:endParaRPr lang="en-US" smtClean="0"/>
          </a:p>
          <a:p>
            <a:pPr eaLnBrk="1" hangingPunct="1">
              <a:spcBef>
                <a:spcPts val="900"/>
              </a:spcBef>
              <a:buClr>
                <a:srgbClr val="FFFFFF"/>
              </a:buClr>
              <a:buSzPct val="100000"/>
              <a:buFont typeface="Times New Roman" charset="0"/>
              <a:buChar char="•"/>
              <a:defRPr/>
            </a:pPr>
            <a:r>
              <a:rPr lang="en-US" smtClean="0"/>
              <a:t>What differences are there in trauma in children?</a:t>
            </a:r>
          </a:p>
        </p:txBody>
      </p:sp>
      <p:pic>
        <p:nvPicPr>
          <p:cNvPr id="37990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7625" y="1600200"/>
            <a:ext cx="2052638" cy="4983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379908" name="Rectangle 4"/>
          <p:cNvSpPr>
            <a:spLocks noChangeArrowheads="1"/>
          </p:cNvSpPr>
          <p:nvPr/>
        </p:nvSpPr>
        <p:spPr bwMode="auto">
          <a:xfrm>
            <a:off x="0" y="6473825"/>
            <a:ext cx="523875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800">
                <a:solidFill>
                  <a:srgbClr val="FFFFFF"/>
                </a:solidFill>
                <a:latin typeface="Times New Roman" charset="0"/>
              </a:rPr>
              <a:t>185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13" name="Text Box 1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677863" y="4572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2160" tIns="46080" rIns="92160" bIns="460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buSzPct val="100000"/>
              <a:defRPr/>
            </a:pPr>
            <a:r>
              <a:rPr lang="en-GB" sz="54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Trauma in Children</a:t>
            </a:r>
            <a:br>
              <a:rPr lang="en-GB" sz="54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</a:br>
            <a:r>
              <a:rPr lang="en-GB" sz="40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Initial Assessment</a:t>
            </a:r>
          </a:p>
        </p:txBody>
      </p:sp>
      <p:sp>
        <p:nvSpPr>
          <p:cNvPr id="381954" name="Rectangle 2"/>
          <p:cNvSpPr>
            <a:spLocks noChangeArrowheads="1"/>
          </p:cNvSpPr>
          <p:nvPr/>
        </p:nvSpPr>
        <p:spPr bwMode="auto">
          <a:xfrm>
            <a:off x="0" y="6491288"/>
            <a:ext cx="523875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800">
                <a:solidFill>
                  <a:srgbClr val="FFFFFF"/>
                </a:solidFill>
                <a:latin typeface="Times New Roman" charset="0"/>
              </a:rPr>
              <a:t>186</a:t>
            </a:r>
          </a:p>
        </p:txBody>
      </p:sp>
      <p:sp>
        <p:nvSpPr>
          <p:cNvPr id="381955" name="Text Box 3"/>
          <p:cNvSpPr txBox="1">
            <a:spLocks noChangeArrowheads="1"/>
          </p:cNvSpPr>
          <p:nvPr/>
        </p:nvSpPr>
        <p:spPr bwMode="auto">
          <a:xfrm>
            <a:off x="677863" y="2178050"/>
            <a:ext cx="7780337" cy="3629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360" tIns="44280" rIns="90360" bIns="44280"/>
          <a:lstStyle>
            <a:lvl1pPr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36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32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2pPr>
            <a:lvl3pPr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28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3pPr>
            <a:lvl4pPr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4pPr>
            <a:lvl5pPr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5pPr>
            <a:lvl6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6pPr>
            <a:lvl7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7pPr>
            <a:lvl8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8pPr>
            <a:lvl9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ts val="800"/>
              </a:spcBef>
              <a:buSzPct val="100000"/>
              <a:defRPr/>
            </a:pPr>
            <a:r>
              <a:rPr lang="en-GB" sz="3200" b="1" dirty="0" smtClean="0">
                <a:solidFill>
                  <a:srgbClr val="FDFFEE"/>
                </a:solidFill>
              </a:rPr>
              <a:t>Primary Survey</a:t>
            </a:r>
          </a:p>
          <a:p>
            <a:pPr marL="446088" indent="-446088" eaLnBrk="1" hangingPunct="1">
              <a:spcBef>
                <a:spcPts val="800"/>
              </a:spcBef>
              <a:buClr>
                <a:srgbClr val="FDFFEE"/>
              </a:buClr>
              <a:buSzPct val="100000"/>
              <a:buFont typeface="Times New Roman" charset="0"/>
              <a:buChar char="•"/>
              <a:defRPr/>
            </a:pPr>
            <a:r>
              <a:rPr lang="en-GB" sz="3200" dirty="0" smtClean="0">
                <a:solidFill>
                  <a:srgbClr val="FDFFEE"/>
                </a:solidFill>
              </a:rPr>
              <a:t>Airway + Cervical spine protection</a:t>
            </a:r>
          </a:p>
          <a:p>
            <a:pPr marL="446088" indent="-446088" eaLnBrk="1" hangingPunct="1">
              <a:spcBef>
                <a:spcPts val="800"/>
              </a:spcBef>
              <a:buClr>
                <a:srgbClr val="FFFFFF"/>
              </a:buClr>
              <a:buSzPct val="100000"/>
              <a:buFont typeface="Times New Roman" charset="0"/>
              <a:buChar char="•"/>
              <a:defRPr/>
            </a:pPr>
            <a:r>
              <a:rPr lang="en-GB" sz="3200" dirty="0" smtClean="0"/>
              <a:t>Breathing</a:t>
            </a:r>
          </a:p>
          <a:p>
            <a:pPr marL="446088" indent="-446088" eaLnBrk="1" hangingPunct="1">
              <a:spcBef>
                <a:spcPts val="800"/>
              </a:spcBef>
              <a:buClr>
                <a:srgbClr val="FFFFFF"/>
              </a:buClr>
              <a:buSzPct val="100000"/>
              <a:buFont typeface="Times New Roman" charset="0"/>
              <a:buChar char="•"/>
              <a:defRPr/>
            </a:pPr>
            <a:r>
              <a:rPr lang="en-GB" sz="3200" dirty="0" smtClean="0"/>
              <a:t>Circulation</a:t>
            </a:r>
          </a:p>
          <a:p>
            <a:pPr marL="446088" indent="-446088" eaLnBrk="1" hangingPunct="1">
              <a:spcBef>
                <a:spcPts val="800"/>
              </a:spcBef>
              <a:buClr>
                <a:srgbClr val="FFFFFF"/>
              </a:buClr>
              <a:buSzPct val="100000"/>
              <a:buFont typeface="Times New Roman" charset="0"/>
              <a:buChar char="•"/>
              <a:defRPr/>
            </a:pPr>
            <a:r>
              <a:rPr lang="en-GB" sz="3200" dirty="0" smtClean="0"/>
              <a:t>Disability</a:t>
            </a:r>
          </a:p>
          <a:p>
            <a:pPr marL="446088" indent="-446088" eaLnBrk="1" hangingPunct="1">
              <a:spcBef>
                <a:spcPts val="800"/>
              </a:spcBef>
              <a:buClr>
                <a:srgbClr val="FFFFFF"/>
              </a:buClr>
              <a:buSzPct val="100000"/>
              <a:buFont typeface="Times New Roman" charset="0"/>
              <a:buChar char="•"/>
              <a:defRPr/>
            </a:pPr>
            <a:r>
              <a:rPr lang="en-GB" sz="3200" dirty="0" smtClean="0"/>
              <a:t>Exposure</a:t>
            </a:r>
          </a:p>
        </p:txBody>
      </p:sp>
      <p:sp>
        <p:nvSpPr>
          <p:cNvPr id="192516" name="Text Box 4"/>
          <p:cNvSpPr txBox="1">
            <a:spLocks noChangeArrowheads="1"/>
          </p:cNvSpPr>
          <p:nvPr/>
        </p:nvSpPr>
        <p:spPr bwMode="auto">
          <a:xfrm>
            <a:off x="685800" y="5845175"/>
            <a:ext cx="7772400" cy="642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6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5pPr>
            <a:lvl6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6pPr>
            <a:lvl7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7pPr>
            <a:lvl8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8pPr>
            <a:lvl9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buSzPct val="100000"/>
              <a:defRPr/>
            </a:pPr>
            <a:r>
              <a:rPr lang="en-GB" smtClean="0">
                <a:solidFill>
                  <a:srgbClr val="FFFF00"/>
                </a:solidFill>
              </a:rPr>
              <a:t>The same for children as for adults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37" name="Text Box 1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677863" y="4572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2160" tIns="46080" rIns="92160" bIns="460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buSzPct val="100000"/>
              <a:defRPr/>
            </a:pPr>
            <a:r>
              <a:rPr lang="en-GB" sz="54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Trauma in Children</a:t>
            </a:r>
            <a:r>
              <a:rPr lang="en-GB" sz="60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br>
              <a:rPr lang="en-GB" sz="60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</a:br>
            <a:r>
              <a:rPr lang="en-GB" sz="40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Children vs Adults</a:t>
            </a:r>
          </a:p>
        </p:txBody>
      </p:sp>
      <p:sp>
        <p:nvSpPr>
          <p:cNvPr id="193538" name="Text Box 2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677863" y="2247900"/>
            <a:ext cx="7653337" cy="2628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2160" tIns="46080" rIns="92160" bIns="46080"/>
          <a:lstStyle>
            <a:lvl1pPr marL="341313" indent="-341313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ts val="900"/>
              </a:spcBef>
              <a:buClr>
                <a:srgbClr val="FFFFFF"/>
              </a:buClr>
              <a:buSzPct val="60000"/>
              <a:buFont typeface="Times New Roman" panose="02020603050405020304" pitchFamily="18" charset="0"/>
              <a:buChar char="•"/>
              <a:defRPr/>
            </a:pPr>
            <a:r>
              <a:rPr lang="en-GB" altLang="en-US" sz="3600">
                <a:cs typeface="+mn-cs"/>
              </a:rPr>
              <a:t>Anatomical differences (especially airway)</a:t>
            </a:r>
          </a:p>
          <a:p>
            <a:pPr eaLnBrk="1" hangingPunct="1">
              <a:lnSpc>
                <a:spcPct val="90000"/>
              </a:lnSpc>
              <a:spcBef>
                <a:spcPts val="900"/>
              </a:spcBef>
              <a:buClr>
                <a:srgbClr val="FFFFFF"/>
              </a:buClr>
              <a:buSzPct val="60000"/>
              <a:buFont typeface="Times New Roman" panose="02020603050405020304" pitchFamily="18" charset="0"/>
              <a:buChar char="•"/>
              <a:defRPr/>
            </a:pPr>
            <a:r>
              <a:rPr lang="en-GB" altLang="en-US" sz="3600">
                <a:cs typeface="+mn-cs"/>
              </a:rPr>
              <a:t>Physiological differences</a:t>
            </a:r>
          </a:p>
          <a:p>
            <a:pPr eaLnBrk="1" hangingPunct="1">
              <a:lnSpc>
                <a:spcPct val="90000"/>
              </a:lnSpc>
              <a:spcBef>
                <a:spcPts val="900"/>
              </a:spcBef>
              <a:buClr>
                <a:srgbClr val="FFFFFF"/>
              </a:buClr>
              <a:buSzPct val="60000"/>
              <a:buFont typeface="Times New Roman" panose="02020603050405020304" pitchFamily="18" charset="0"/>
              <a:buChar char="•"/>
              <a:defRPr/>
            </a:pPr>
            <a:r>
              <a:rPr lang="en-GB" altLang="en-US" sz="3600">
                <a:cs typeface="+mn-cs"/>
              </a:rPr>
              <a:t>Psychological differences</a:t>
            </a:r>
          </a:p>
          <a:p>
            <a:pPr eaLnBrk="1" hangingPunct="1">
              <a:lnSpc>
                <a:spcPct val="90000"/>
              </a:lnSpc>
              <a:spcBef>
                <a:spcPts val="900"/>
              </a:spcBef>
              <a:buClr>
                <a:srgbClr val="FFFFFF"/>
              </a:buClr>
              <a:buSzPct val="60000"/>
              <a:buFont typeface="Times New Roman" panose="02020603050405020304" pitchFamily="18" charset="0"/>
              <a:buNone/>
              <a:defRPr/>
            </a:pPr>
            <a:endParaRPr lang="en-GB" altLang="en-US" sz="3600">
              <a:cs typeface="+mn-cs"/>
            </a:endParaRPr>
          </a:p>
          <a:p>
            <a:pPr marL="342900" algn="ctr" eaLnBrk="1" hangingPunct="1">
              <a:lnSpc>
                <a:spcPct val="90000"/>
              </a:lnSpc>
              <a:spcBef>
                <a:spcPts val="900"/>
              </a:spcBef>
              <a:buSzPct val="60000"/>
              <a:defRPr/>
            </a:pPr>
            <a:r>
              <a:rPr lang="en-GB" altLang="en-US" sz="3600">
                <a:solidFill>
                  <a:srgbClr val="FFFF00"/>
                </a:solidFill>
                <a:cs typeface="+mn-cs"/>
              </a:rPr>
              <a:t>Trauma management principles are the same</a:t>
            </a:r>
          </a:p>
          <a:p>
            <a:pPr marL="342900" eaLnBrk="1" hangingPunct="1">
              <a:lnSpc>
                <a:spcPct val="90000"/>
              </a:lnSpc>
              <a:spcBef>
                <a:spcPts val="900"/>
              </a:spcBef>
              <a:buSzPct val="60000"/>
              <a:defRPr/>
            </a:pPr>
            <a:endParaRPr lang="en-GB" altLang="en-US" sz="3600">
              <a:solidFill>
                <a:srgbClr val="FFFF00"/>
              </a:solidFill>
              <a:cs typeface="+mn-cs"/>
            </a:endParaRPr>
          </a:p>
        </p:txBody>
      </p:sp>
      <p:sp>
        <p:nvSpPr>
          <p:cNvPr id="384003" name="Rectangle 3"/>
          <p:cNvSpPr>
            <a:spLocks noChangeArrowheads="1"/>
          </p:cNvSpPr>
          <p:nvPr/>
        </p:nvSpPr>
        <p:spPr bwMode="auto">
          <a:xfrm>
            <a:off x="-12700" y="6473825"/>
            <a:ext cx="523875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800">
                <a:solidFill>
                  <a:srgbClr val="FFFFFF"/>
                </a:solidFill>
                <a:latin typeface="Times New Roman" charset="0"/>
              </a:rPr>
              <a:t>187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1" name="Text Box 1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677863" y="4572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360" tIns="44280" rIns="90360" bIns="442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buSzPct val="100000"/>
              <a:defRPr/>
            </a:pPr>
            <a:r>
              <a:rPr lang="en-GB" sz="54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Trauma in Children</a:t>
            </a:r>
            <a:r>
              <a:rPr lang="en-GB" sz="60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/>
            </a:r>
            <a:br>
              <a:rPr lang="en-GB" sz="60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</a:br>
            <a:r>
              <a:rPr lang="en-GB" sz="40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Psychological Differences</a:t>
            </a:r>
          </a:p>
        </p:txBody>
      </p:sp>
      <p:sp>
        <p:nvSpPr>
          <p:cNvPr id="386050" name="Text Box 2"/>
          <p:cNvSpPr txBox="1">
            <a:spLocks noChangeArrowheads="1"/>
          </p:cNvSpPr>
          <p:nvPr/>
        </p:nvSpPr>
        <p:spPr bwMode="auto">
          <a:xfrm>
            <a:off x="677863" y="2457450"/>
            <a:ext cx="7772400" cy="3638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360" tIns="44280" rIns="90360" bIns="44280"/>
          <a:lstStyle>
            <a:lvl1pPr marL="341313" indent="-341313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36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32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2pPr>
            <a:lvl3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8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3pPr>
            <a:lvl4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4pPr>
            <a:lvl5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5pPr>
            <a:lvl6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6pPr>
            <a:lvl7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7pPr>
            <a:lvl8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8pPr>
            <a:lvl9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ts val="900"/>
              </a:spcBef>
              <a:buClr>
                <a:srgbClr val="FFFFFF"/>
              </a:buClr>
              <a:buSzPct val="100000"/>
              <a:buFont typeface="Times New Roman" charset="0"/>
              <a:buChar char="•"/>
              <a:defRPr/>
            </a:pPr>
            <a:r>
              <a:rPr lang="en-US" smtClean="0"/>
              <a:t>Distress may not be due to pain</a:t>
            </a:r>
          </a:p>
          <a:p>
            <a:pPr eaLnBrk="1" hangingPunct="1">
              <a:spcBef>
                <a:spcPts val="900"/>
              </a:spcBef>
              <a:buClr>
                <a:srgbClr val="FFFFFF"/>
              </a:buClr>
              <a:buSzPct val="100000"/>
              <a:buFont typeface="Times New Roman" charset="0"/>
              <a:buChar char="•"/>
              <a:defRPr/>
            </a:pPr>
            <a:r>
              <a:rPr lang="en-US" smtClean="0"/>
              <a:t>Unhappy child is difficult to assess</a:t>
            </a:r>
          </a:p>
          <a:p>
            <a:pPr eaLnBrk="1" hangingPunct="1">
              <a:spcBef>
                <a:spcPts val="900"/>
              </a:spcBef>
              <a:buClr>
                <a:srgbClr val="FFFFFF"/>
              </a:buClr>
              <a:buSzPct val="100000"/>
              <a:buFont typeface="Times New Roman" charset="0"/>
              <a:buChar char="•"/>
              <a:defRPr/>
            </a:pPr>
            <a:r>
              <a:rPr lang="en-US" smtClean="0"/>
              <a:t>Consider parental presence at all times</a:t>
            </a:r>
          </a:p>
        </p:txBody>
      </p:sp>
      <p:sp>
        <p:nvSpPr>
          <p:cNvPr id="386051" name="Rectangle 3"/>
          <p:cNvSpPr>
            <a:spLocks noChangeArrowheads="1"/>
          </p:cNvSpPr>
          <p:nvPr/>
        </p:nvSpPr>
        <p:spPr bwMode="auto">
          <a:xfrm>
            <a:off x="-12700" y="6473825"/>
            <a:ext cx="523875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800">
                <a:solidFill>
                  <a:srgbClr val="FFFFFF"/>
                </a:solidFill>
                <a:latin typeface="Times New Roman" charset="0"/>
              </a:rPr>
              <a:t>188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5" name="Text Box 1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677863" y="4572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2160" tIns="46080" rIns="92160" bIns="460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buSzPct val="100000"/>
              <a:defRPr/>
            </a:pPr>
            <a:r>
              <a:rPr lang="en-GB" sz="54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Trauma in Children</a:t>
            </a:r>
            <a:r>
              <a:rPr lang="en-GB" sz="60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br>
              <a:rPr lang="en-GB" sz="60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</a:br>
            <a:r>
              <a:rPr lang="en-GB" sz="40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Anatomical differences</a:t>
            </a:r>
          </a:p>
        </p:txBody>
      </p:sp>
      <p:sp>
        <p:nvSpPr>
          <p:cNvPr id="388098" name="Text Box 2"/>
          <p:cNvSpPr txBox="1">
            <a:spLocks noChangeArrowheads="1"/>
          </p:cNvSpPr>
          <p:nvPr/>
        </p:nvSpPr>
        <p:spPr bwMode="auto">
          <a:xfrm>
            <a:off x="677863" y="2514600"/>
            <a:ext cx="7780337" cy="3581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2160" tIns="46080" rIns="92160" bIns="46080"/>
          <a:lstStyle>
            <a:lvl1pPr marL="341313" indent="-341313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36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32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2pPr>
            <a:lvl3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8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3pPr>
            <a:lvl4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4pPr>
            <a:lvl5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5pPr>
            <a:lvl6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6pPr>
            <a:lvl7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7pPr>
            <a:lvl8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8pPr>
            <a:lvl9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ts val="900"/>
              </a:spcBef>
              <a:buClr>
                <a:srgbClr val="FFFFFF"/>
              </a:buClr>
              <a:buSzPct val="60000"/>
              <a:buFont typeface="Times New Roman" charset="0"/>
              <a:buChar char="•"/>
              <a:defRPr/>
            </a:pPr>
            <a:r>
              <a:rPr lang="en-GB" smtClean="0"/>
              <a:t>Large surface area to volume ratio</a:t>
            </a:r>
          </a:p>
          <a:p>
            <a:pPr eaLnBrk="1" hangingPunct="1">
              <a:lnSpc>
                <a:spcPct val="90000"/>
              </a:lnSpc>
              <a:spcBef>
                <a:spcPts val="900"/>
              </a:spcBef>
              <a:buClr>
                <a:srgbClr val="FFFFFF"/>
              </a:buClr>
              <a:buSzPct val="60000"/>
              <a:buFont typeface="Times New Roman" charset="0"/>
              <a:buNone/>
              <a:defRPr/>
            </a:pPr>
            <a:endParaRPr lang="en-GB" smtClean="0"/>
          </a:p>
          <a:p>
            <a:pPr eaLnBrk="1" hangingPunct="1">
              <a:lnSpc>
                <a:spcPct val="90000"/>
              </a:lnSpc>
              <a:spcBef>
                <a:spcPts val="900"/>
              </a:spcBef>
              <a:buClr>
                <a:srgbClr val="FFFFFF"/>
              </a:buClr>
              <a:buSzPct val="60000"/>
              <a:buFont typeface="Times New Roman" charset="0"/>
              <a:buChar char="•"/>
              <a:defRPr/>
            </a:pPr>
            <a:r>
              <a:rPr lang="en-GB" smtClean="0"/>
              <a:t>Minimise exposure to prevent hypothermia</a:t>
            </a:r>
          </a:p>
          <a:p>
            <a:pPr eaLnBrk="1" hangingPunct="1">
              <a:lnSpc>
                <a:spcPct val="90000"/>
              </a:lnSpc>
              <a:spcBef>
                <a:spcPts val="900"/>
              </a:spcBef>
              <a:buClr>
                <a:srgbClr val="FFFFFF"/>
              </a:buClr>
              <a:buSzPct val="60000"/>
              <a:buFont typeface="Times New Roman" charset="0"/>
              <a:buNone/>
              <a:defRPr/>
            </a:pPr>
            <a:endParaRPr lang="en-GB" smtClean="0"/>
          </a:p>
          <a:p>
            <a:pPr eaLnBrk="1" hangingPunct="1">
              <a:lnSpc>
                <a:spcPct val="90000"/>
              </a:lnSpc>
              <a:spcBef>
                <a:spcPts val="900"/>
              </a:spcBef>
              <a:buClr>
                <a:srgbClr val="FFFFFF"/>
              </a:buClr>
              <a:buSzPct val="60000"/>
              <a:buFont typeface="Times New Roman" charset="0"/>
              <a:buChar char="•"/>
              <a:defRPr/>
            </a:pPr>
            <a:r>
              <a:rPr lang="en-GB" smtClean="0"/>
              <a:t>Weight </a:t>
            </a:r>
            <a:r>
              <a:rPr lang="en-GB" smtClean="0">
                <a:latin typeface="Symbol" charset="0"/>
              </a:rPr>
              <a:t></a:t>
            </a:r>
            <a:r>
              <a:rPr lang="en-GB" smtClean="0"/>
              <a:t> (age + 4) x 2</a:t>
            </a:r>
          </a:p>
        </p:txBody>
      </p:sp>
      <p:sp>
        <p:nvSpPr>
          <p:cNvPr id="388099" name="Rectangle 3"/>
          <p:cNvSpPr>
            <a:spLocks noChangeArrowheads="1"/>
          </p:cNvSpPr>
          <p:nvPr/>
        </p:nvSpPr>
        <p:spPr bwMode="auto">
          <a:xfrm>
            <a:off x="0" y="6473825"/>
            <a:ext cx="523875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800">
                <a:solidFill>
                  <a:srgbClr val="FFFFFF"/>
                </a:solidFill>
                <a:latin typeface="Times New Roman" charset="0"/>
              </a:rPr>
              <a:t>189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Text Box 1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677863" y="4572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2160" tIns="46080" rIns="92160" bIns="460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buSzPct val="100000"/>
              <a:defRPr/>
            </a:pPr>
            <a:r>
              <a:rPr lang="en-GB" sz="54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Airway</a:t>
            </a:r>
            <a:r>
              <a:rPr lang="en-GB" sz="60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/>
            </a:r>
            <a:br>
              <a:rPr lang="en-GB" sz="60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</a:br>
            <a:r>
              <a:rPr lang="en-GB" sz="44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Management</a:t>
            </a:r>
          </a:p>
        </p:txBody>
      </p:sp>
      <p:sp>
        <p:nvSpPr>
          <p:cNvPr id="39938" name="Text Box 2"/>
          <p:cNvSpPr txBox="1">
            <a:spLocks noChangeArrowheads="1"/>
          </p:cNvSpPr>
          <p:nvPr/>
        </p:nvSpPr>
        <p:spPr bwMode="auto">
          <a:xfrm>
            <a:off x="965200" y="2314575"/>
            <a:ext cx="7493000" cy="303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2160" tIns="46080" rIns="92160" bIns="46080"/>
          <a:lstStyle>
            <a:lvl1pPr marL="341313" indent="-341313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36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32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2pPr>
            <a:lvl3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8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3pPr>
            <a:lvl4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4pPr>
            <a:lvl5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5pPr>
            <a:lvl6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6pPr>
            <a:lvl7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7pPr>
            <a:lvl8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8pPr>
            <a:lvl9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ts val="900"/>
              </a:spcBef>
              <a:buClr>
                <a:srgbClr val="FFFFFF"/>
              </a:buClr>
              <a:buSzPct val="60000"/>
              <a:buFont typeface="Times New Roman" charset="0"/>
              <a:buChar char="•"/>
              <a:defRPr/>
            </a:pPr>
            <a:r>
              <a:rPr lang="en-GB" smtClean="0"/>
              <a:t>Clear mouth </a:t>
            </a:r>
          </a:p>
          <a:p>
            <a:pPr eaLnBrk="1" hangingPunct="1">
              <a:spcBef>
                <a:spcPts val="900"/>
              </a:spcBef>
              <a:buClr>
                <a:srgbClr val="FFFFFF"/>
              </a:buClr>
              <a:buSzPct val="60000"/>
              <a:buFont typeface="Times New Roman" charset="0"/>
              <a:buChar char="•"/>
              <a:defRPr/>
            </a:pPr>
            <a:r>
              <a:rPr lang="en-GB" smtClean="0"/>
              <a:t>Basic airway</a:t>
            </a:r>
          </a:p>
          <a:p>
            <a:pPr eaLnBrk="1" hangingPunct="1">
              <a:spcBef>
                <a:spcPts val="900"/>
              </a:spcBef>
              <a:buClr>
                <a:srgbClr val="FFFFFF"/>
              </a:buClr>
              <a:buSzPct val="60000"/>
              <a:buFont typeface="Times New Roman" charset="0"/>
              <a:buChar char="•"/>
              <a:defRPr/>
            </a:pPr>
            <a:r>
              <a:rPr lang="en-GB" smtClean="0"/>
              <a:t>Advanced airway</a:t>
            </a:r>
          </a:p>
          <a:p>
            <a:pPr eaLnBrk="1" hangingPunct="1">
              <a:spcBef>
                <a:spcPts val="900"/>
              </a:spcBef>
              <a:buClr>
                <a:srgbClr val="FDFFEE"/>
              </a:buClr>
              <a:buSzPct val="60000"/>
              <a:buFont typeface="Times New Roman" charset="0"/>
              <a:buChar char="•"/>
              <a:defRPr/>
            </a:pPr>
            <a:r>
              <a:rPr lang="en-GB" smtClean="0">
                <a:solidFill>
                  <a:srgbClr val="FDFFEE"/>
                </a:solidFill>
              </a:rPr>
              <a:t>Cervical spine protection</a:t>
            </a:r>
          </a:p>
        </p:txBody>
      </p:sp>
      <p:sp>
        <p:nvSpPr>
          <p:cNvPr id="39939" name="Rectangle 3"/>
          <p:cNvSpPr>
            <a:spLocks noChangeArrowheads="1"/>
          </p:cNvSpPr>
          <p:nvPr/>
        </p:nvSpPr>
        <p:spPr bwMode="auto">
          <a:xfrm>
            <a:off x="0" y="6488113"/>
            <a:ext cx="409575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800">
                <a:solidFill>
                  <a:srgbClr val="FFFFFF"/>
                </a:solidFill>
                <a:latin typeface="Times New Roman" charset="0"/>
              </a:rPr>
              <a:t>19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09" name="Text Box 1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677863" y="4572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2160" tIns="46080" rIns="92160" bIns="460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buSzPct val="100000"/>
              <a:defRPr/>
            </a:pPr>
            <a:r>
              <a:rPr lang="en-GB" sz="54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Trauma in Children</a:t>
            </a:r>
            <a:r>
              <a:rPr lang="en-GB" sz="60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br>
              <a:rPr lang="en-GB" sz="60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</a:br>
            <a:r>
              <a:rPr lang="en-GB" sz="40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Airway differences</a:t>
            </a:r>
          </a:p>
        </p:txBody>
      </p:sp>
      <p:sp>
        <p:nvSpPr>
          <p:cNvPr id="390146" name="Text Box 2"/>
          <p:cNvSpPr txBox="1">
            <a:spLocks noChangeArrowheads="1"/>
          </p:cNvSpPr>
          <p:nvPr/>
        </p:nvSpPr>
        <p:spPr bwMode="auto">
          <a:xfrm>
            <a:off x="677863" y="2533650"/>
            <a:ext cx="7780337" cy="3562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2160" tIns="46080" rIns="92160" bIns="46080"/>
          <a:lstStyle>
            <a:lvl1pPr marL="341313" indent="-341313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36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32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2pPr>
            <a:lvl3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8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3pPr>
            <a:lvl4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4pPr>
            <a:lvl5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5pPr>
            <a:lvl6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6pPr>
            <a:lvl7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7pPr>
            <a:lvl8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8pPr>
            <a:lvl9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ts val="900"/>
              </a:spcBef>
              <a:buClr>
                <a:srgbClr val="FDFFEE"/>
              </a:buClr>
              <a:buSzPct val="60000"/>
              <a:buFont typeface="Times New Roman" charset="0"/>
              <a:buChar char="•"/>
              <a:defRPr/>
            </a:pPr>
            <a:r>
              <a:rPr lang="en-GB" smtClean="0">
                <a:solidFill>
                  <a:srgbClr val="FDFFEE"/>
                </a:solidFill>
              </a:rPr>
              <a:t>Head + tongue larger</a:t>
            </a:r>
          </a:p>
          <a:p>
            <a:pPr eaLnBrk="1" hangingPunct="1">
              <a:spcBef>
                <a:spcPts val="900"/>
              </a:spcBef>
              <a:buClr>
                <a:srgbClr val="FDFFEE"/>
              </a:buClr>
              <a:buSzPct val="60000"/>
              <a:buFont typeface="Times New Roman" charset="0"/>
              <a:buChar char="•"/>
              <a:defRPr/>
            </a:pPr>
            <a:r>
              <a:rPr lang="en-GB" smtClean="0">
                <a:solidFill>
                  <a:srgbClr val="FDFFEE"/>
                </a:solidFill>
              </a:rPr>
              <a:t>Nose breathing in small babies</a:t>
            </a:r>
          </a:p>
          <a:p>
            <a:pPr eaLnBrk="1" hangingPunct="1">
              <a:spcBef>
                <a:spcPts val="900"/>
              </a:spcBef>
              <a:buClr>
                <a:srgbClr val="FDFFEE"/>
              </a:buClr>
              <a:buSzPct val="60000"/>
              <a:buFont typeface="Times New Roman" charset="0"/>
              <a:buChar char="•"/>
              <a:defRPr/>
            </a:pPr>
            <a:r>
              <a:rPr lang="en-GB" smtClean="0">
                <a:solidFill>
                  <a:srgbClr val="FDFFEE"/>
                </a:solidFill>
              </a:rPr>
              <a:t>Larynx higher + epiglottis bigger </a:t>
            </a:r>
          </a:p>
          <a:p>
            <a:pPr eaLnBrk="1" hangingPunct="1">
              <a:spcBef>
                <a:spcPts val="900"/>
              </a:spcBef>
              <a:buClr>
                <a:srgbClr val="FDFFEE"/>
              </a:buClr>
              <a:buSzPct val="60000"/>
              <a:buFont typeface="Times New Roman" charset="0"/>
              <a:buChar char="•"/>
              <a:defRPr/>
            </a:pPr>
            <a:r>
              <a:rPr lang="en-GB" smtClean="0">
                <a:solidFill>
                  <a:srgbClr val="FDFFEE"/>
                </a:solidFill>
              </a:rPr>
              <a:t>Cricoid is narrowest part of airway</a:t>
            </a:r>
          </a:p>
          <a:p>
            <a:pPr eaLnBrk="1" hangingPunct="1">
              <a:spcBef>
                <a:spcPts val="900"/>
              </a:spcBef>
              <a:buClr>
                <a:srgbClr val="FDFFEE"/>
              </a:buClr>
              <a:buSzPct val="60000"/>
              <a:buFont typeface="Times New Roman" charset="0"/>
              <a:buChar char="•"/>
              <a:defRPr/>
            </a:pPr>
            <a:r>
              <a:rPr lang="en-GB" smtClean="0">
                <a:solidFill>
                  <a:srgbClr val="FDFFEE"/>
                </a:solidFill>
              </a:rPr>
              <a:t>Particularly in children &lt; 4 years</a:t>
            </a:r>
          </a:p>
        </p:txBody>
      </p:sp>
      <p:sp>
        <p:nvSpPr>
          <p:cNvPr id="390147" name="Rectangle 3"/>
          <p:cNvSpPr>
            <a:spLocks noChangeArrowheads="1"/>
          </p:cNvSpPr>
          <p:nvPr/>
        </p:nvSpPr>
        <p:spPr bwMode="auto">
          <a:xfrm>
            <a:off x="0" y="6488113"/>
            <a:ext cx="523875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800">
                <a:solidFill>
                  <a:srgbClr val="FFFFFF"/>
                </a:solidFill>
                <a:latin typeface="Times New Roman" charset="0"/>
              </a:rPr>
              <a:t>190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3" name="Text Box 1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677863" y="4572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2160" tIns="46080" rIns="92160" bIns="460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buSzPct val="100000"/>
              <a:defRPr/>
            </a:pPr>
            <a:r>
              <a:rPr lang="en-GB" sz="54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Trauma in Children</a:t>
            </a:r>
            <a:r>
              <a:rPr lang="en-GB" sz="60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br>
              <a:rPr lang="en-GB" sz="60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</a:br>
            <a:r>
              <a:rPr lang="en-GB" sz="40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Airway differences</a:t>
            </a:r>
          </a:p>
        </p:txBody>
      </p:sp>
      <p:sp>
        <p:nvSpPr>
          <p:cNvPr id="392194" name="Text Box 2"/>
          <p:cNvSpPr txBox="1">
            <a:spLocks noChangeArrowheads="1"/>
          </p:cNvSpPr>
          <p:nvPr/>
        </p:nvSpPr>
        <p:spPr bwMode="auto">
          <a:xfrm>
            <a:off x="677863" y="2686050"/>
            <a:ext cx="7780337" cy="3409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2160" tIns="46080" rIns="92160" bIns="46080"/>
          <a:lstStyle>
            <a:lvl1pPr marL="341313" indent="-341313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36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32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2pPr>
            <a:lvl3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8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3pPr>
            <a:lvl4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4pPr>
            <a:lvl5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5pPr>
            <a:lvl6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6pPr>
            <a:lvl7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7pPr>
            <a:lvl8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8pPr>
            <a:lvl9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ts val="900"/>
              </a:spcBef>
              <a:buClr>
                <a:srgbClr val="FFFFFF"/>
              </a:buClr>
              <a:buSzPct val="60000"/>
              <a:buFont typeface="Times New Roman" charset="0"/>
              <a:buChar char="•"/>
              <a:defRPr/>
            </a:pPr>
            <a:r>
              <a:rPr lang="en-GB" smtClean="0"/>
              <a:t>Uncuffed endotracheal tubes preferred in small children</a:t>
            </a:r>
          </a:p>
          <a:p>
            <a:pPr eaLnBrk="1" hangingPunct="1">
              <a:spcBef>
                <a:spcPts val="900"/>
              </a:spcBef>
              <a:buClr>
                <a:srgbClr val="FFFFFF"/>
              </a:buClr>
              <a:buSzPct val="60000"/>
              <a:buFont typeface="Times New Roman" charset="0"/>
              <a:buChar char="•"/>
              <a:defRPr/>
            </a:pPr>
            <a:r>
              <a:rPr lang="en-GB" smtClean="0"/>
              <a:t>ETT size = Age/4 + 4</a:t>
            </a:r>
          </a:p>
          <a:p>
            <a:pPr eaLnBrk="1" hangingPunct="1">
              <a:spcBef>
                <a:spcPts val="900"/>
              </a:spcBef>
              <a:buClr>
                <a:srgbClr val="FFFFFF"/>
              </a:buClr>
              <a:buSzPct val="60000"/>
              <a:buFont typeface="Times New Roman" charset="0"/>
              <a:buChar char="•"/>
              <a:defRPr/>
            </a:pPr>
            <a:r>
              <a:rPr lang="en-GB" smtClean="0"/>
              <a:t>Child</a:t>
            </a:r>
            <a:r>
              <a:rPr lang="en-US" smtClean="0"/>
              <a:t>’</a:t>
            </a:r>
            <a:r>
              <a:rPr lang="en-GB" smtClean="0"/>
              <a:t>s little finger or nostril</a:t>
            </a:r>
          </a:p>
        </p:txBody>
      </p:sp>
      <p:sp>
        <p:nvSpPr>
          <p:cNvPr id="392195" name="Rectangle 3"/>
          <p:cNvSpPr>
            <a:spLocks noChangeArrowheads="1"/>
          </p:cNvSpPr>
          <p:nvPr/>
        </p:nvSpPr>
        <p:spPr bwMode="auto">
          <a:xfrm>
            <a:off x="-12700" y="6473825"/>
            <a:ext cx="523875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800">
                <a:solidFill>
                  <a:srgbClr val="FFFFFF"/>
                </a:solidFill>
                <a:latin typeface="Times New Roman" charset="0"/>
              </a:rPr>
              <a:t>191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57" name="Text Box 1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677863" y="4572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2160" tIns="46080" rIns="92160" bIns="460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buSzPct val="100000"/>
              <a:defRPr/>
            </a:pPr>
            <a:r>
              <a:rPr lang="en-GB" sz="54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Trauma in Children</a:t>
            </a:r>
            <a:r>
              <a:rPr lang="en-GB" sz="60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br>
              <a:rPr lang="en-GB" sz="60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</a:br>
            <a:r>
              <a:rPr lang="en-GB" sz="40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Breathing differences</a:t>
            </a:r>
          </a:p>
        </p:txBody>
      </p:sp>
      <p:sp>
        <p:nvSpPr>
          <p:cNvPr id="394242" name="Text Box 2"/>
          <p:cNvSpPr txBox="1">
            <a:spLocks noChangeArrowheads="1"/>
          </p:cNvSpPr>
          <p:nvPr/>
        </p:nvSpPr>
        <p:spPr bwMode="auto">
          <a:xfrm>
            <a:off x="677863" y="2781300"/>
            <a:ext cx="7780337" cy="3314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2160" tIns="46080" rIns="92160" bIns="46080"/>
          <a:lstStyle>
            <a:lvl1pPr marL="341313" indent="-341313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36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32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2pPr>
            <a:lvl3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8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3pPr>
            <a:lvl4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4pPr>
            <a:lvl5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5pPr>
            <a:lvl6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6pPr>
            <a:lvl7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7pPr>
            <a:lvl8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8pPr>
            <a:lvl9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ts val="900"/>
              </a:spcBef>
              <a:buClr>
                <a:srgbClr val="FFFFFF"/>
              </a:buClr>
              <a:buSzPct val="60000"/>
              <a:buFont typeface="Times New Roman" charset="0"/>
              <a:buChar char="•"/>
              <a:defRPr/>
            </a:pPr>
            <a:r>
              <a:rPr lang="en-GB" smtClean="0"/>
              <a:t>Air swallowing common in distressed children</a:t>
            </a:r>
          </a:p>
          <a:p>
            <a:pPr eaLnBrk="1" hangingPunct="1">
              <a:spcBef>
                <a:spcPts val="900"/>
              </a:spcBef>
              <a:buClr>
                <a:srgbClr val="FFFFFF"/>
              </a:buClr>
              <a:buSzPct val="60000"/>
              <a:buFont typeface="Times New Roman" charset="0"/>
              <a:buChar char="•"/>
              <a:defRPr/>
            </a:pPr>
            <a:r>
              <a:rPr lang="en-GB" smtClean="0"/>
              <a:t>Gastric distension compromises lung function</a:t>
            </a:r>
          </a:p>
          <a:p>
            <a:pPr eaLnBrk="1" hangingPunct="1">
              <a:spcBef>
                <a:spcPts val="900"/>
              </a:spcBef>
              <a:buClr>
                <a:srgbClr val="FFFFFF"/>
              </a:buClr>
              <a:buSzPct val="60000"/>
              <a:buFont typeface="Times New Roman" charset="0"/>
              <a:buChar char="•"/>
              <a:defRPr/>
            </a:pPr>
            <a:r>
              <a:rPr lang="en-GB" smtClean="0"/>
              <a:t>Gastric decompression useful</a:t>
            </a:r>
          </a:p>
        </p:txBody>
      </p:sp>
      <p:sp>
        <p:nvSpPr>
          <p:cNvPr id="394243" name="Rectangle 3"/>
          <p:cNvSpPr>
            <a:spLocks noChangeArrowheads="1"/>
          </p:cNvSpPr>
          <p:nvPr/>
        </p:nvSpPr>
        <p:spPr bwMode="auto">
          <a:xfrm>
            <a:off x="0" y="6473825"/>
            <a:ext cx="523875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800">
                <a:solidFill>
                  <a:srgbClr val="FFFFFF"/>
                </a:solidFill>
                <a:latin typeface="Times New Roman" charset="0"/>
              </a:rPr>
              <a:t>192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81" name="Text Box 1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677863" y="4572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360" tIns="44280" rIns="90360" bIns="442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buSzPct val="100000"/>
              <a:defRPr/>
            </a:pPr>
            <a:r>
              <a:rPr lang="en-GB" sz="54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Trauma in Children</a:t>
            </a:r>
            <a:r>
              <a:rPr lang="en-GB" sz="60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br>
              <a:rPr lang="en-GB" sz="60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</a:br>
            <a:r>
              <a:rPr lang="en-GB" sz="40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Circulation Differences</a:t>
            </a:r>
          </a:p>
        </p:txBody>
      </p:sp>
      <p:sp>
        <p:nvSpPr>
          <p:cNvPr id="396290" name="Text Box 2"/>
          <p:cNvSpPr txBox="1">
            <a:spLocks noChangeArrowheads="1"/>
          </p:cNvSpPr>
          <p:nvPr/>
        </p:nvSpPr>
        <p:spPr bwMode="auto">
          <a:xfrm>
            <a:off x="685800" y="2743200"/>
            <a:ext cx="8228013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360" tIns="44280" rIns="90360" bIns="44280"/>
          <a:lstStyle>
            <a:lvl1pPr marL="341313" indent="-341313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36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32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2pPr>
            <a:lvl3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8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3pPr>
            <a:lvl4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4pPr>
            <a:lvl5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5pPr>
            <a:lvl6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6pPr>
            <a:lvl7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7pPr>
            <a:lvl8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8pPr>
            <a:lvl9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ts val="900"/>
              </a:spcBef>
              <a:buClr>
                <a:srgbClr val="FFFFFF"/>
              </a:buClr>
              <a:buSzPct val="100000"/>
              <a:buFont typeface="Times New Roman" charset="0"/>
              <a:buChar char="•"/>
              <a:defRPr/>
            </a:pPr>
            <a:r>
              <a:rPr lang="en-US" smtClean="0"/>
              <a:t>Normal values vary with age</a:t>
            </a:r>
          </a:p>
          <a:p>
            <a:pPr eaLnBrk="1" hangingPunct="1">
              <a:spcBef>
                <a:spcPts val="900"/>
              </a:spcBef>
              <a:buClr>
                <a:srgbClr val="FFFFFF"/>
              </a:buClr>
              <a:buSzPct val="100000"/>
              <a:buFont typeface="Times New Roman" charset="0"/>
              <a:buChar char="•"/>
              <a:defRPr/>
            </a:pPr>
            <a:r>
              <a:rPr lang="en-US" smtClean="0"/>
              <a:t>Wide range of normal BP + heart rate</a:t>
            </a:r>
          </a:p>
          <a:p>
            <a:pPr eaLnBrk="1" hangingPunct="1">
              <a:spcBef>
                <a:spcPts val="900"/>
              </a:spcBef>
              <a:buClr>
                <a:srgbClr val="FFFFFF"/>
              </a:buClr>
              <a:buSzPct val="100000"/>
              <a:buFont typeface="Times New Roman" charset="0"/>
              <a:buChar char="•"/>
              <a:defRPr/>
            </a:pPr>
            <a:r>
              <a:rPr lang="en-US" smtClean="0"/>
              <a:t>Capillary refill very useful sign</a:t>
            </a:r>
          </a:p>
        </p:txBody>
      </p:sp>
      <p:sp>
        <p:nvSpPr>
          <p:cNvPr id="396291" name="Rectangle 3"/>
          <p:cNvSpPr>
            <a:spLocks noChangeArrowheads="1"/>
          </p:cNvSpPr>
          <p:nvPr/>
        </p:nvSpPr>
        <p:spPr bwMode="auto">
          <a:xfrm>
            <a:off x="-12700" y="6473825"/>
            <a:ext cx="523875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800">
                <a:solidFill>
                  <a:srgbClr val="FFFFFF"/>
                </a:solidFill>
                <a:latin typeface="Times New Roman" charset="0"/>
              </a:rPr>
              <a:t>193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5" name="Text Box 1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677863" y="4572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2160" tIns="46080" rIns="92160" bIns="460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buSzPct val="100000"/>
              <a:defRPr/>
            </a:pPr>
            <a:r>
              <a:rPr lang="en-GB" sz="54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Trauma in Children</a:t>
            </a:r>
            <a:r>
              <a:rPr lang="en-GB" sz="60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br>
              <a:rPr lang="en-GB" sz="60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</a:br>
            <a:r>
              <a:rPr lang="en-GB" sz="40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Circulation differences - Shock</a:t>
            </a:r>
          </a:p>
        </p:txBody>
      </p:sp>
      <p:sp>
        <p:nvSpPr>
          <p:cNvPr id="398338" name="Text Box 2"/>
          <p:cNvSpPr txBox="1">
            <a:spLocks noChangeArrowheads="1"/>
          </p:cNvSpPr>
          <p:nvPr/>
        </p:nvSpPr>
        <p:spPr bwMode="auto">
          <a:xfrm>
            <a:off x="677863" y="2316163"/>
            <a:ext cx="7780337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2160" tIns="46080" rIns="92160" bIns="46080"/>
          <a:lstStyle>
            <a:lvl1pPr marL="341313" indent="-341313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36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32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2pPr>
            <a:lvl3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8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3pPr>
            <a:lvl4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4pPr>
            <a:lvl5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5pPr>
            <a:lvl6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6pPr>
            <a:lvl7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7pPr>
            <a:lvl8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8pPr>
            <a:lvl9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ts val="900"/>
              </a:spcBef>
              <a:buClr>
                <a:srgbClr val="FFFFFF"/>
              </a:buClr>
              <a:buSzPct val="60000"/>
              <a:buFont typeface="Times New Roman" charset="0"/>
              <a:buChar char="•"/>
              <a:defRPr/>
            </a:pPr>
            <a:r>
              <a:rPr lang="en-GB" smtClean="0"/>
              <a:t>Tachycardia</a:t>
            </a:r>
          </a:p>
          <a:p>
            <a:pPr eaLnBrk="1" hangingPunct="1">
              <a:lnSpc>
                <a:spcPct val="90000"/>
              </a:lnSpc>
              <a:spcBef>
                <a:spcPts val="900"/>
              </a:spcBef>
              <a:buClr>
                <a:srgbClr val="FFFFFF"/>
              </a:buClr>
              <a:buSzPct val="60000"/>
              <a:buFont typeface="Times New Roman" charset="0"/>
              <a:buChar char="•"/>
              <a:defRPr/>
            </a:pPr>
            <a:r>
              <a:rPr lang="en-GB" smtClean="0"/>
              <a:t>Weak pulse</a:t>
            </a:r>
          </a:p>
          <a:p>
            <a:pPr eaLnBrk="1" hangingPunct="1">
              <a:lnSpc>
                <a:spcPct val="90000"/>
              </a:lnSpc>
              <a:spcBef>
                <a:spcPts val="900"/>
              </a:spcBef>
              <a:buClr>
                <a:srgbClr val="FFFFFF"/>
              </a:buClr>
              <a:buSzPct val="60000"/>
              <a:buFont typeface="Times New Roman" charset="0"/>
              <a:buChar char="•"/>
              <a:defRPr/>
            </a:pPr>
            <a:r>
              <a:rPr lang="en-GB" smtClean="0"/>
              <a:t>Capillary refill &gt; 2 seconds</a:t>
            </a:r>
          </a:p>
          <a:p>
            <a:pPr eaLnBrk="1" hangingPunct="1">
              <a:lnSpc>
                <a:spcPct val="90000"/>
              </a:lnSpc>
              <a:spcBef>
                <a:spcPts val="900"/>
              </a:spcBef>
              <a:buClr>
                <a:srgbClr val="FFFFFF"/>
              </a:buClr>
              <a:buSzPct val="60000"/>
              <a:buFont typeface="Times New Roman" charset="0"/>
              <a:buChar char="•"/>
              <a:defRPr/>
            </a:pPr>
            <a:r>
              <a:rPr lang="en-GB" smtClean="0"/>
              <a:t>Tachypnoea</a:t>
            </a:r>
          </a:p>
          <a:p>
            <a:pPr eaLnBrk="1" hangingPunct="1">
              <a:lnSpc>
                <a:spcPct val="90000"/>
              </a:lnSpc>
              <a:spcBef>
                <a:spcPts val="900"/>
              </a:spcBef>
              <a:buClr>
                <a:srgbClr val="FFFFFF"/>
              </a:buClr>
              <a:buSzPct val="60000"/>
              <a:buFont typeface="Times New Roman" charset="0"/>
              <a:buChar char="•"/>
              <a:defRPr/>
            </a:pPr>
            <a:r>
              <a:rPr lang="en-GB" smtClean="0"/>
              <a:t>Agitation</a:t>
            </a:r>
          </a:p>
          <a:p>
            <a:pPr eaLnBrk="1" hangingPunct="1">
              <a:lnSpc>
                <a:spcPct val="90000"/>
              </a:lnSpc>
              <a:spcBef>
                <a:spcPts val="900"/>
              </a:spcBef>
              <a:buClr>
                <a:srgbClr val="FFFFFF"/>
              </a:buClr>
              <a:buSzPct val="60000"/>
              <a:buFont typeface="Times New Roman" charset="0"/>
              <a:buChar char="•"/>
              <a:defRPr/>
            </a:pPr>
            <a:r>
              <a:rPr lang="en-GB" smtClean="0"/>
              <a:t>Drowsiness</a:t>
            </a:r>
          </a:p>
          <a:p>
            <a:pPr eaLnBrk="1" hangingPunct="1">
              <a:lnSpc>
                <a:spcPct val="90000"/>
              </a:lnSpc>
              <a:spcBef>
                <a:spcPts val="900"/>
              </a:spcBef>
              <a:buClr>
                <a:srgbClr val="FFFFFF"/>
              </a:buClr>
              <a:buSzPct val="60000"/>
              <a:buFont typeface="Times New Roman" charset="0"/>
              <a:buChar char="•"/>
              <a:defRPr/>
            </a:pPr>
            <a:r>
              <a:rPr lang="en-GB" smtClean="0">
                <a:cs typeface="Arial" charset="0"/>
              </a:rPr>
              <a:t>↓</a:t>
            </a:r>
            <a:r>
              <a:rPr lang="en-GB" smtClean="0"/>
              <a:t> Urine output</a:t>
            </a:r>
          </a:p>
        </p:txBody>
      </p:sp>
      <p:sp>
        <p:nvSpPr>
          <p:cNvPr id="398339" name="Rectangle 3"/>
          <p:cNvSpPr>
            <a:spLocks noChangeArrowheads="1"/>
          </p:cNvSpPr>
          <p:nvPr/>
        </p:nvSpPr>
        <p:spPr bwMode="auto">
          <a:xfrm>
            <a:off x="0" y="6473825"/>
            <a:ext cx="523875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800">
                <a:solidFill>
                  <a:srgbClr val="FFFFFF"/>
                </a:solidFill>
                <a:latin typeface="Times New Roman" charset="0"/>
              </a:rPr>
              <a:t>194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729" name="Text Box 1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685800" y="436563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360" tIns="44280" rIns="90360" bIns="442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buSzPct val="100000"/>
              <a:defRPr/>
            </a:pPr>
            <a:r>
              <a:rPr lang="en-GB" sz="54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Trauma in Children</a:t>
            </a:r>
            <a:r>
              <a:rPr lang="en-GB" sz="48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/>
            </a:r>
            <a:br>
              <a:rPr lang="en-GB" sz="48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</a:br>
            <a:r>
              <a:rPr lang="en-GB" sz="40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Haemodynamic Changes</a:t>
            </a:r>
          </a:p>
        </p:txBody>
      </p:sp>
      <p:sp>
        <p:nvSpPr>
          <p:cNvPr id="400386" name="Line 2"/>
          <p:cNvSpPr>
            <a:spLocks noChangeShapeType="1"/>
          </p:cNvSpPr>
          <p:nvPr/>
        </p:nvSpPr>
        <p:spPr bwMode="auto">
          <a:xfrm>
            <a:off x="2133600" y="2286000"/>
            <a:ext cx="1588" cy="2971800"/>
          </a:xfrm>
          <a:prstGeom prst="line">
            <a:avLst/>
          </a:prstGeom>
          <a:noFill/>
          <a:ln w="38160" cap="sq">
            <a:solidFill>
              <a:srgbClr val="FFFF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00387" name="Line 3"/>
          <p:cNvSpPr>
            <a:spLocks noChangeShapeType="1"/>
          </p:cNvSpPr>
          <p:nvPr/>
        </p:nvSpPr>
        <p:spPr bwMode="auto">
          <a:xfrm>
            <a:off x="2133600" y="5257800"/>
            <a:ext cx="6477000" cy="1588"/>
          </a:xfrm>
          <a:prstGeom prst="line">
            <a:avLst/>
          </a:prstGeom>
          <a:noFill/>
          <a:ln w="38160" cap="sq">
            <a:solidFill>
              <a:srgbClr val="FFFF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00388" name="Text Box 4"/>
          <p:cNvSpPr txBox="1">
            <a:spLocks noChangeArrowheads="1"/>
          </p:cNvSpPr>
          <p:nvPr/>
        </p:nvSpPr>
        <p:spPr bwMode="auto">
          <a:xfrm>
            <a:off x="1965325" y="5222875"/>
            <a:ext cx="4752975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6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5pPr>
            <a:lvl6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6pPr>
            <a:lvl7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7pPr>
            <a:lvl8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8pPr>
            <a:lvl9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SzPct val="100000"/>
              <a:defRPr/>
            </a:pPr>
            <a:r>
              <a:rPr lang="en-GB" sz="2400" smtClean="0"/>
              <a:t>    5       15	 25	 35	 45	</a:t>
            </a:r>
          </a:p>
        </p:txBody>
      </p:sp>
      <p:sp>
        <p:nvSpPr>
          <p:cNvPr id="400389" name="Text Box 5"/>
          <p:cNvSpPr txBox="1">
            <a:spLocks noChangeArrowheads="1"/>
          </p:cNvSpPr>
          <p:nvPr/>
        </p:nvSpPr>
        <p:spPr bwMode="auto">
          <a:xfrm>
            <a:off x="3048000" y="5864225"/>
            <a:ext cx="3716338" cy="58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6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5pPr>
            <a:lvl6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6pPr>
            <a:lvl7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7pPr>
            <a:lvl8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8pPr>
            <a:lvl9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SzPct val="100000"/>
              <a:defRPr/>
            </a:pPr>
            <a:r>
              <a:rPr lang="en-GB" sz="3200" smtClean="0">
                <a:solidFill>
                  <a:srgbClr val="FFFF00"/>
                </a:solidFill>
              </a:rPr>
              <a:t>Percent Blood Loss</a:t>
            </a:r>
          </a:p>
        </p:txBody>
      </p:sp>
      <p:grpSp>
        <p:nvGrpSpPr>
          <p:cNvPr id="201734" name="Group 6"/>
          <p:cNvGrpSpPr>
            <a:grpSpLocks/>
          </p:cNvGrpSpPr>
          <p:nvPr/>
        </p:nvGrpSpPr>
        <p:grpSpPr bwMode="auto">
          <a:xfrm>
            <a:off x="2133600" y="2632075"/>
            <a:ext cx="5591175" cy="2166938"/>
            <a:chOff x="1344" y="1658"/>
            <a:chExt cx="3522" cy="1365"/>
          </a:xfrm>
        </p:grpSpPr>
        <p:sp>
          <p:nvSpPr>
            <p:cNvPr id="400403" name="Text Box 7"/>
            <p:cNvSpPr txBox="1">
              <a:spLocks noChangeArrowheads="1"/>
            </p:cNvSpPr>
            <p:nvPr/>
          </p:nvSpPr>
          <p:spPr bwMode="auto">
            <a:xfrm>
              <a:off x="3825" y="1658"/>
              <a:ext cx="1041" cy="2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3600">
                  <a:solidFill>
                    <a:srgbClr val="FFFFFF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3200">
                  <a:solidFill>
                    <a:srgbClr val="FFFFFF"/>
                  </a:solidFill>
                  <a:latin typeface="Arial" charset="0"/>
                  <a:ea typeface="ＭＳ Ｐゴシック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800">
                  <a:solidFill>
                    <a:srgbClr val="FFFFFF"/>
                  </a:solidFill>
                  <a:latin typeface="Arial" charset="0"/>
                  <a:ea typeface="ＭＳ Ｐゴシック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FFFFFF"/>
                  </a:solidFill>
                  <a:latin typeface="Arial" charset="0"/>
                  <a:ea typeface="ＭＳ Ｐゴシック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FFFFFF"/>
                  </a:solidFill>
                  <a:latin typeface="Arial" charset="0"/>
                  <a:ea typeface="ＭＳ Ｐゴシック" charset="0"/>
                </a:defRPr>
              </a:lvl5pPr>
              <a:lvl6pPr defTabSz="449263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FFFFFF"/>
                  </a:solidFill>
                  <a:latin typeface="Arial" charset="0"/>
                  <a:ea typeface="ＭＳ Ｐゴシック" charset="0"/>
                </a:defRPr>
              </a:lvl6pPr>
              <a:lvl7pPr defTabSz="449263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FFFFFF"/>
                  </a:solidFill>
                  <a:latin typeface="Arial" charset="0"/>
                  <a:ea typeface="ＭＳ Ｐゴシック" charset="0"/>
                </a:defRPr>
              </a:lvl7pPr>
              <a:lvl8pPr defTabSz="449263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FFFFFF"/>
                  </a:solidFill>
                  <a:latin typeface="Arial" charset="0"/>
                  <a:ea typeface="ＭＳ Ｐゴシック" charset="0"/>
                </a:defRPr>
              </a:lvl8pPr>
              <a:lvl9pPr defTabSz="449263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FFFFFF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>
                <a:buSzPct val="100000"/>
                <a:defRPr/>
              </a:pPr>
              <a:r>
                <a:rPr lang="en-GB" sz="2400" smtClean="0">
                  <a:solidFill>
                    <a:srgbClr val="00FFFF"/>
                  </a:solidFill>
                </a:rPr>
                <a:t>Heart Rate</a:t>
              </a:r>
            </a:p>
          </p:txBody>
        </p:sp>
        <p:sp>
          <p:nvSpPr>
            <p:cNvPr id="400404" name="Line 8"/>
            <p:cNvSpPr>
              <a:spLocks noChangeShapeType="1"/>
            </p:cNvSpPr>
            <p:nvPr/>
          </p:nvSpPr>
          <p:spPr bwMode="auto">
            <a:xfrm flipV="1">
              <a:off x="1344" y="1823"/>
              <a:ext cx="1103" cy="433"/>
            </a:xfrm>
            <a:prstGeom prst="line">
              <a:avLst/>
            </a:prstGeom>
            <a:noFill/>
            <a:ln w="38160" cap="sq">
              <a:solidFill>
                <a:srgbClr val="00FF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400405" name="Line 9"/>
            <p:cNvSpPr>
              <a:spLocks noChangeShapeType="1"/>
            </p:cNvSpPr>
            <p:nvPr/>
          </p:nvSpPr>
          <p:spPr bwMode="auto">
            <a:xfrm flipV="1">
              <a:off x="2448" y="1679"/>
              <a:ext cx="1007" cy="145"/>
            </a:xfrm>
            <a:prstGeom prst="line">
              <a:avLst/>
            </a:prstGeom>
            <a:noFill/>
            <a:ln w="38160" cap="sq">
              <a:solidFill>
                <a:srgbClr val="00FF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400406" name="Line 10"/>
            <p:cNvSpPr>
              <a:spLocks noChangeShapeType="1"/>
            </p:cNvSpPr>
            <p:nvPr/>
          </p:nvSpPr>
          <p:spPr bwMode="auto">
            <a:xfrm>
              <a:off x="3408" y="1680"/>
              <a:ext cx="1199" cy="1343"/>
            </a:xfrm>
            <a:prstGeom prst="line">
              <a:avLst/>
            </a:prstGeom>
            <a:noFill/>
            <a:ln w="38160" cap="sq">
              <a:solidFill>
                <a:srgbClr val="00FF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</p:grpSp>
      <p:grpSp>
        <p:nvGrpSpPr>
          <p:cNvPr id="201739" name="Group 11"/>
          <p:cNvGrpSpPr>
            <a:grpSpLocks/>
          </p:cNvGrpSpPr>
          <p:nvPr/>
        </p:nvGrpSpPr>
        <p:grpSpPr bwMode="auto">
          <a:xfrm>
            <a:off x="2209800" y="3122613"/>
            <a:ext cx="4951413" cy="1752600"/>
            <a:chOff x="1392" y="1967"/>
            <a:chExt cx="3119" cy="1104"/>
          </a:xfrm>
        </p:grpSpPr>
        <p:sp>
          <p:nvSpPr>
            <p:cNvPr id="400400" name="Text Box 12"/>
            <p:cNvSpPr txBox="1">
              <a:spLocks noChangeArrowheads="1"/>
            </p:cNvSpPr>
            <p:nvPr/>
          </p:nvSpPr>
          <p:spPr bwMode="auto">
            <a:xfrm>
              <a:off x="2208" y="1967"/>
              <a:ext cx="1424" cy="2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3600">
                  <a:solidFill>
                    <a:srgbClr val="FFFFFF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3200">
                  <a:solidFill>
                    <a:srgbClr val="FFFFFF"/>
                  </a:solidFill>
                  <a:latin typeface="Arial" charset="0"/>
                  <a:ea typeface="ＭＳ Ｐゴシック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800">
                  <a:solidFill>
                    <a:srgbClr val="FFFFFF"/>
                  </a:solidFill>
                  <a:latin typeface="Arial" charset="0"/>
                  <a:ea typeface="ＭＳ Ｐゴシック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FFFFFF"/>
                  </a:solidFill>
                  <a:latin typeface="Arial" charset="0"/>
                  <a:ea typeface="ＭＳ Ｐゴシック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FFFFFF"/>
                  </a:solidFill>
                  <a:latin typeface="Arial" charset="0"/>
                  <a:ea typeface="ＭＳ Ｐゴシック" charset="0"/>
                </a:defRPr>
              </a:lvl5pPr>
              <a:lvl6pPr defTabSz="449263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FFFFFF"/>
                  </a:solidFill>
                  <a:latin typeface="Arial" charset="0"/>
                  <a:ea typeface="ＭＳ Ｐゴシック" charset="0"/>
                </a:defRPr>
              </a:lvl6pPr>
              <a:lvl7pPr defTabSz="449263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FFFFFF"/>
                  </a:solidFill>
                  <a:latin typeface="Arial" charset="0"/>
                  <a:ea typeface="ＭＳ Ｐゴシック" charset="0"/>
                </a:defRPr>
              </a:lvl7pPr>
              <a:lvl8pPr defTabSz="449263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FFFFFF"/>
                  </a:solidFill>
                  <a:latin typeface="Arial" charset="0"/>
                  <a:ea typeface="ＭＳ Ｐゴシック" charset="0"/>
                </a:defRPr>
              </a:lvl8pPr>
              <a:lvl9pPr defTabSz="449263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FFFFFF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>
                <a:buSzPct val="100000"/>
                <a:defRPr/>
              </a:pPr>
              <a:r>
                <a:rPr lang="en-GB" sz="2400" smtClean="0">
                  <a:solidFill>
                    <a:srgbClr val="FF9900"/>
                  </a:solidFill>
                </a:rPr>
                <a:t>Blood Pressure</a:t>
              </a:r>
            </a:p>
          </p:txBody>
        </p:sp>
        <p:sp>
          <p:nvSpPr>
            <p:cNvPr id="400401" name="Line 13"/>
            <p:cNvSpPr>
              <a:spLocks noChangeShapeType="1"/>
            </p:cNvSpPr>
            <p:nvPr/>
          </p:nvSpPr>
          <p:spPr bwMode="auto">
            <a:xfrm>
              <a:off x="1392" y="2256"/>
              <a:ext cx="2159" cy="47"/>
            </a:xfrm>
            <a:prstGeom prst="line">
              <a:avLst/>
            </a:prstGeom>
            <a:noFill/>
            <a:ln w="38160" cap="sq">
              <a:solidFill>
                <a:srgbClr val="FF99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400402" name="Line 14"/>
            <p:cNvSpPr>
              <a:spLocks noChangeShapeType="1"/>
            </p:cNvSpPr>
            <p:nvPr/>
          </p:nvSpPr>
          <p:spPr bwMode="auto">
            <a:xfrm>
              <a:off x="3504" y="2304"/>
              <a:ext cx="1007" cy="767"/>
            </a:xfrm>
            <a:prstGeom prst="line">
              <a:avLst/>
            </a:prstGeom>
            <a:noFill/>
            <a:ln w="38160" cap="sq">
              <a:solidFill>
                <a:srgbClr val="FF99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</p:grpSp>
      <p:grpSp>
        <p:nvGrpSpPr>
          <p:cNvPr id="201743" name="Group 15"/>
          <p:cNvGrpSpPr>
            <a:grpSpLocks/>
          </p:cNvGrpSpPr>
          <p:nvPr/>
        </p:nvGrpSpPr>
        <p:grpSpPr bwMode="auto">
          <a:xfrm>
            <a:off x="2133600" y="3581400"/>
            <a:ext cx="5103813" cy="1598613"/>
            <a:chOff x="1344" y="2256"/>
            <a:chExt cx="3215" cy="1007"/>
          </a:xfrm>
        </p:grpSpPr>
        <p:sp>
          <p:nvSpPr>
            <p:cNvPr id="400397" name="Text Box 16"/>
            <p:cNvSpPr txBox="1">
              <a:spLocks noChangeArrowheads="1"/>
            </p:cNvSpPr>
            <p:nvPr/>
          </p:nvSpPr>
          <p:spPr bwMode="auto">
            <a:xfrm>
              <a:off x="1680" y="2591"/>
              <a:ext cx="1404" cy="2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3600">
                  <a:solidFill>
                    <a:srgbClr val="FFFFFF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3200">
                  <a:solidFill>
                    <a:srgbClr val="FFFFFF"/>
                  </a:solidFill>
                  <a:latin typeface="Arial" charset="0"/>
                  <a:ea typeface="ＭＳ Ｐゴシック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800">
                  <a:solidFill>
                    <a:srgbClr val="FFFFFF"/>
                  </a:solidFill>
                  <a:latin typeface="Arial" charset="0"/>
                  <a:ea typeface="ＭＳ Ｐゴシック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FFFFFF"/>
                  </a:solidFill>
                  <a:latin typeface="Arial" charset="0"/>
                  <a:ea typeface="ＭＳ Ｐゴシック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FFFFFF"/>
                  </a:solidFill>
                  <a:latin typeface="Arial" charset="0"/>
                  <a:ea typeface="ＭＳ Ｐゴシック" charset="0"/>
                </a:defRPr>
              </a:lvl5pPr>
              <a:lvl6pPr defTabSz="449263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FFFFFF"/>
                  </a:solidFill>
                  <a:latin typeface="Arial" charset="0"/>
                  <a:ea typeface="ＭＳ Ｐゴシック" charset="0"/>
                </a:defRPr>
              </a:lvl6pPr>
              <a:lvl7pPr defTabSz="449263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FFFFFF"/>
                  </a:solidFill>
                  <a:latin typeface="Arial" charset="0"/>
                  <a:ea typeface="ＭＳ Ｐゴシック" charset="0"/>
                </a:defRPr>
              </a:lvl7pPr>
              <a:lvl8pPr defTabSz="449263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FFFFFF"/>
                  </a:solidFill>
                  <a:latin typeface="Arial" charset="0"/>
                  <a:ea typeface="ＭＳ Ｐゴシック" charset="0"/>
                </a:defRPr>
              </a:lvl8pPr>
              <a:lvl9pPr defTabSz="449263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FFFFFF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>
                <a:buSzPct val="100000"/>
                <a:defRPr/>
              </a:pPr>
              <a:r>
                <a:rPr lang="en-GB" sz="2400" smtClean="0">
                  <a:solidFill>
                    <a:srgbClr val="FF3300"/>
                  </a:solidFill>
                </a:rPr>
                <a:t>Cardiac Output</a:t>
              </a:r>
            </a:p>
          </p:txBody>
        </p:sp>
        <p:sp>
          <p:nvSpPr>
            <p:cNvPr id="400398" name="Line 17"/>
            <p:cNvSpPr>
              <a:spLocks noChangeShapeType="1"/>
            </p:cNvSpPr>
            <p:nvPr/>
          </p:nvSpPr>
          <p:spPr bwMode="auto">
            <a:xfrm>
              <a:off x="1344" y="2256"/>
              <a:ext cx="1343" cy="191"/>
            </a:xfrm>
            <a:prstGeom prst="line">
              <a:avLst/>
            </a:prstGeom>
            <a:noFill/>
            <a:ln w="38160" cap="sq">
              <a:solidFill>
                <a:srgbClr val="FF33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400399" name="Line 18"/>
            <p:cNvSpPr>
              <a:spLocks noChangeShapeType="1"/>
            </p:cNvSpPr>
            <p:nvPr/>
          </p:nvSpPr>
          <p:spPr bwMode="auto">
            <a:xfrm>
              <a:off x="2688" y="2448"/>
              <a:ext cx="1871" cy="815"/>
            </a:xfrm>
            <a:prstGeom prst="line">
              <a:avLst/>
            </a:prstGeom>
            <a:noFill/>
            <a:ln w="38160" cap="sq">
              <a:solidFill>
                <a:srgbClr val="FF33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</p:grpSp>
      <p:grpSp>
        <p:nvGrpSpPr>
          <p:cNvPr id="201747" name="Group 19"/>
          <p:cNvGrpSpPr>
            <a:grpSpLocks/>
          </p:cNvGrpSpPr>
          <p:nvPr/>
        </p:nvGrpSpPr>
        <p:grpSpPr bwMode="auto">
          <a:xfrm>
            <a:off x="2133600" y="1976438"/>
            <a:ext cx="4324350" cy="1527175"/>
            <a:chOff x="1344" y="1245"/>
            <a:chExt cx="2724" cy="962"/>
          </a:xfrm>
        </p:grpSpPr>
        <p:sp>
          <p:nvSpPr>
            <p:cNvPr id="400395" name="Freeform 20"/>
            <p:cNvSpPr>
              <a:spLocks noChangeArrowheads="1"/>
            </p:cNvSpPr>
            <p:nvPr/>
          </p:nvSpPr>
          <p:spPr bwMode="auto">
            <a:xfrm flipV="1">
              <a:off x="1344" y="1536"/>
              <a:ext cx="2724" cy="671"/>
            </a:xfrm>
            <a:custGeom>
              <a:avLst/>
              <a:gdLst>
                <a:gd name="T0" fmla="*/ 0 w 2487"/>
                <a:gd name="T1" fmla="*/ 0 h 1829"/>
                <a:gd name="T2" fmla="*/ 2147483647 w 2487"/>
                <a:gd name="T3" fmla="*/ 5235796 h 1829"/>
                <a:gd name="T4" fmla="*/ 2147483647 w 2487"/>
                <a:gd name="T5" fmla="*/ 5235796 h 1829"/>
                <a:gd name="T6" fmla="*/ 2147483647 w 2487"/>
                <a:gd name="T7" fmla="*/ 5235796 h 1829"/>
                <a:gd name="T8" fmla="*/ 2147483647 w 2487"/>
                <a:gd name="T9" fmla="*/ 5235796 h 1829"/>
                <a:gd name="T10" fmla="*/ 2147483647 w 2487"/>
                <a:gd name="T11" fmla="*/ 5235796 h 182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487"/>
                <a:gd name="T19" fmla="*/ 0 h 1829"/>
                <a:gd name="T20" fmla="*/ 2487 w 2487"/>
                <a:gd name="T21" fmla="*/ 1829 h 182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487" h="1829">
                  <a:moveTo>
                    <a:pt x="0" y="0"/>
                  </a:moveTo>
                  <a:cubicBezTo>
                    <a:pt x="108" y="356"/>
                    <a:pt x="216" y="713"/>
                    <a:pt x="365" y="969"/>
                  </a:cubicBezTo>
                  <a:cubicBezTo>
                    <a:pt x="514" y="1225"/>
                    <a:pt x="658" y="1414"/>
                    <a:pt x="896" y="1536"/>
                  </a:cubicBezTo>
                  <a:cubicBezTo>
                    <a:pt x="1134" y="1658"/>
                    <a:pt x="1616" y="1666"/>
                    <a:pt x="1792" y="1701"/>
                  </a:cubicBezTo>
                  <a:cubicBezTo>
                    <a:pt x="1968" y="1736"/>
                    <a:pt x="1840" y="1726"/>
                    <a:pt x="1956" y="1747"/>
                  </a:cubicBezTo>
                  <a:cubicBezTo>
                    <a:pt x="2072" y="1768"/>
                    <a:pt x="2394" y="1817"/>
                    <a:pt x="2487" y="1829"/>
                  </a:cubicBezTo>
                </a:path>
              </a:pathLst>
            </a:custGeom>
            <a:noFill/>
            <a:ln w="38160" cap="sq">
              <a:solidFill>
                <a:srgbClr val="FFFF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0396" name="Text Box 21"/>
            <p:cNvSpPr txBox="1">
              <a:spLocks noChangeArrowheads="1"/>
            </p:cNvSpPr>
            <p:nvPr/>
          </p:nvSpPr>
          <p:spPr bwMode="auto">
            <a:xfrm>
              <a:off x="2354" y="1245"/>
              <a:ext cx="1680" cy="2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3600">
                  <a:solidFill>
                    <a:srgbClr val="FFFFFF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3200">
                  <a:solidFill>
                    <a:srgbClr val="FFFFFF"/>
                  </a:solidFill>
                  <a:latin typeface="Arial" charset="0"/>
                  <a:ea typeface="ＭＳ Ｐゴシック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800">
                  <a:solidFill>
                    <a:srgbClr val="FFFFFF"/>
                  </a:solidFill>
                  <a:latin typeface="Arial" charset="0"/>
                  <a:ea typeface="ＭＳ Ｐゴシック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FFFFFF"/>
                  </a:solidFill>
                  <a:latin typeface="Arial" charset="0"/>
                  <a:ea typeface="ＭＳ Ｐゴシック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FFFFFF"/>
                  </a:solidFill>
                  <a:latin typeface="Arial" charset="0"/>
                  <a:ea typeface="ＭＳ Ｐゴシック" charset="0"/>
                </a:defRPr>
              </a:lvl5pPr>
              <a:lvl6pPr defTabSz="449263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FFFFFF"/>
                  </a:solidFill>
                  <a:latin typeface="Arial" charset="0"/>
                  <a:ea typeface="ＭＳ Ｐゴシック" charset="0"/>
                </a:defRPr>
              </a:lvl6pPr>
              <a:lvl7pPr defTabSz="449263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FFFFFF"/>
                  </a:solidFill>
                  <a:latin typeface="Arial" charset="0"/>
                  <a:ea typeface="ＭＳ Ｐゴシック" charset="0"/>
                </a:defRPr>
              </a:lvl7pPr>
              <a:lvl8pPr defTabSz="449263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FFFFFF"/>
                  </a:solidFill>
                  <a:latin typeface="Arial" charset="0"/>
                  <a:ea typeface="ＭＳ Ｐゴシック" charset="0"/>
                </a:defRPr>
              </a:lvl8pPr>
              <a:lvl9pPr defTabSz="449263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FFFFFF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>
                <a:buSzPct val="100000"/>
                <a:defRPr/>
              </a:pPr>
              <a:r>
                <a:rPr lang="en-US" sz="2400" smtClean="0">
                  <a:solidFill>
                    <a:srgbClr val="FFFF00"/>
                  </a:solidFill>
                </a:rPr>
                <a:t>Capillary refill time</a:t>
              </a:r>
            </a:p>
          </p:txBody>
        </p:sp>
      </p:grpSp>
      <p:sp>
        <p:nvSpPr>
          <p:cNvPr id="400394" name="Rectangle 22"/>
          <p:cNvSpPr>
            <a:spLocks noChangeArrowheads="1"/>
          </p:cNvSpPr>
          <p:nvPr/>
        </p:nvSpPr>
        <p:spPr bwMode="auto">
          <a:xfrm>
            <a:off x="0" y="6473825"/>
            <a:ext cx="523875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800">
                <a:solidFill>
                  <a:srgbClr val="FFFFFF"/>
                </a:solidFill>
                <a:latin typeface="Times New Roman" charset="0"/>
              </a:rPr>
              <a:t>195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 additive="repl">
                                        <p:cTn id="7" dur="500"/>
                                        <p:tgtEl>
                                          <p:spTgt spid="2017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 additive="repl">
                                        <p:cTn id="12" dur="500"/>
                                        <p:tgtEl>
                                          <p:spTgt spid="2017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 additive="repl">
                                        <p:cTn id="17" dur="500"/>
                                        <p:tgtEl>
                                          <p:spTgt spid="2017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22" dur="500"/>
                                        <p:tgtEl>
                                          <p:spTgt spid="2017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53" name="Text Box 1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677863" y="4572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360" tIns="44280" rIns="90360" bIns="442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buSzPct val="100000"/>
              <a:defRPr/>
            </a:pPr>
            <a:r>
              <a:rPr lang="en-GB" sz="54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Trauma in Children</a:t>
            </a:r>
            <a:br>
              <a:rPr lang="en-GB" sz="54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</a:br>
            <a:r>
              <a:rPr lang="en-GB" sz="40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Circulation Differences</a:t>
            </a:r>
          </a:p>
        </p:txBody>
      </p:sp>
      <p:sp>
        <p:nvSpPr>
          <p:cNvPr id="402434" name="Text Box 2"/>
          <p:cNvSpPr txBox="1">
            <a:spLocks noChangeArrowheads="1"/>
          </p:cNvSpPr>
          <p:nvPr/>
        </p:nvSpPr>
        <p:spPr bwMode="auto">
          <a:xfrm>
            <a:off x="677863" y="2474913"/>
            <a:ext cx="8035925" cy="3797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360" tIns="44280" rIns="90360" bIns="44280"/>
          <a:lstStyle>
            <a:lvl1pPr marL="341313" indent="-341313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36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32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2pPr>
            <a:lvl3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8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3pPr>
            <a:lvl4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4pPr>
            <a:lvl5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5pPr>
            <a:lvl6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6pPr>
            <a:lvl7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7pPr>
            <a:lvl8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8pPr>
            <a:lvl9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ts val="900"/>
              </a:spcBef>
              <a:buClr>
                <a:srgbClr val="FFFFFF"/>
              </a:buClr>
              <a:buSzPct val="100000"/>
              <a:buFont typeface="Times New Roman" charset="0"/>
              <a:buChar char="•"/>
              <a:defRPr/>
            </a:pPr>
            <a:r>
              <a:rPr lang="en-GB" smtClean="0"/>
              <a:t>Hypotension is a late sign in children </a:t>
            </a:r>
          </a:p>
          <a:p>
            <a:pPr eaLnBrk="1" hangingPunct="1">
              <a:spcBef>
                <a:spcPts val="900"/>
              </a:spcBef>
              <a:buClr>
                <a:srgbClr val="FFFFFF"/>
              </a:buClr>
              <a:buSzPct val="100000"/>
              <a:buFont typeface="Times New Roman" charset="0"/>
              <a:buNone/>
              <a:defRPr/>
            </a:pPr>
            <a:endParaRPr lang="en-GB" smtClean="0"/>
          </a:p>
          <a:p>
            <a:pPr eaLnBrk="1" hangingPunct="1">
              <a:spcBef>
                <a:spcPts val="900"/>
              </a:spcBef>
              <a:buClr>
                <a:srgbClr val="FFFFFF"/>
              </a:buClr>
              <a:buSzPct val="100000"/>
              <a:buFont typeface="Times New Roman" charset="0"/>
              <a:buChar char="•"/>
              <a:defRPr/>
            </a:pPr>
            <a:r>
              <a:rPr lang="en-GB" smtClean="0"/>
              <a:t>Great reserve to compensate</a:t>
            </a:r>
          </a:p>
        </p:txBody>
      </p:sp>
      <p:sp>
        <p:nvSpPr>
          <p:cNvPr id="402435" name="Rectangle 3"/>
          <p:cNvSpPr>
            <a:spLocks noChangeArrowheads="1"/>
          </p:cNvSpPr>
          <p:nvPr/>
        </p:nvSpPr>
        <p:spPr bwMode="auto">
          <a:xfrm>
            <a:off x="-12700" y="6473825"/>
            <a:ext cx="523875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800">
                <a:solidFill>
                  <a:srgbClr val="FFFFFF"/>
                </a:solidFill>
                <a:latin typeface="Times New Roman" charset="0"/>
              </a:rPr>
              <a:t>196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777" name="Text Box 1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677863" y="4572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2160" tIns="46080" rIns="92160" bIns="460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buSzPct val="100000"/>
              <a:defRPr/>
            </a:pPr>
            <a:r>
              <a:rPr lang="en-GB" sz="54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Trauma in Children</a:t>
            </a:r>
            <a:r>
              <a:rPr lang="en-GB" sz="60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br>
              <a:rPr lang="en-GB" sz="60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</a:br>
            <a:r>
              <a:rPr lang="en-GB" sz="40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Circulation differences</a:t>
            </a:r>
          </a:p>
        </p:txBody>
      </p:sp>
      <p:sp>
        <p:nvSpPr>
          <p:cNvPr id="203778" name="Text Box 2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4491038" y="2286000"/>
            <a:ext cx="3813175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2160" tIns="46080" rIns="92160" bIns="46080"/>
          <a:lstStyle>
            <a:lvl1pPr marL="341313" indent="-341313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ts val="800"/>
              </a:spcBef>
              <a:buClr>
                <a:srgbClr val="FFFFFF"/>
              </a:buClr>
              <a:buSzPct val="60000"/>
              <a:buFont typeface="Times New Roman" panose="02020603050405020304" pitchFamily="18" charset="0"/>
              <a:buChar char="•"/>
              <a:defRPr/>
            </a:pPr>
            <a:r>
              <a:rPr lang="en-GB" altLang="en-US" sz="3200">
                <a:cs typeface="+mn-cs"/>
              </a:rPr>
              <a:t>Femoral artery </a:t>
            </a:r>
          </a:p>
          <a:p>
            <a:pPr eaLnBrk="1" hangingPunct="1">
              <a:lnSpc>
                <a:spcPct val="90000"/>
              </a:lnSpc>
              <a:spcBef>
                <a:spcPts val="800"/>
              </a:spcBef>
              <a:buClr>
                <a:srgbClr val="FFFFFF"/>
              </a:buClr>
              <a:buSzPct val="60000"/>
              <a:buFont typeface="Times New Roman" panose="02020603050405020304" pitchFamily="18" charset="0"/>
              <a:buChar char="•"/>
              <a:defRPr/>
            </a:pPr>
            <a:r>
              <a:rPr lang="en-GB" altLang="en-US" sz="3200">
                <a:cs typeface="+mn-cs"/>
              </a:rPr>
              <a:t>Brachial artery</a:t>
            </a:r>
          </a:p>
          <a:p>
            <a:pPr marL="342900" eaLnBrk="1" hangingPunct="1">
              <a:lnSpc>
                <a:spcPct val="90000"/>
              </a:lnSpc>
              <a:spcBef>
                <a:spcPts val="800"/>
              </a:spcBef>
              <a:buSzPct val="60000"/>
              <a:defRPr/>
            </a:pPr>
            <a:endParaRPr lang="en-GB" altLang="en-US" sz="3200">
              <a:cs typeface="+mn-cs"/>
            </a:endParaRPr>
          </a:p>
          <a:p>
            <a:pPr eaLnBrk="1" hangingPunct="1">
              <a:lnSpc>
                <a:spcPct val="90000"/>
              </a:lnSpc>
              <a:spcBef>
                <a:spcPts val="800"/>
              </a:spcBef>
              <a:buClr>
                <a:srgbClr val="FFFFFF"/>
              </a:buClr>
              <a:buSzPct val="60000"/>
              <a:buFont typeface="Times New Roman" panose="02020603050405020304" pitchFamily="18" charset="0"/>
              <a:buChar char="•"/>
              <a:defRPr/>
            </a:pPr>
            <a:r>
              <a:rPr lang="en-GB" altLang="en-US" sz="3200">
                <a:cs typeface="+mn-cs"/>
              </a:rPr>
              <a:t>Avoid CVCs</a:t>
            </a:r>
          </a:p>
          <a:p>
            <a:pPr eaLnBrk="1" hangingPunct="1">
              <a:lnSpc>
                <a:spcPct val="90000"/>
              </a:lnSpc>
              <a:spcBef>
                <a:spcPts val="800"/>
              </a:spcBef>
              <a:buClr>
                <a:srgbClr val="FFFFFF"/>
              </a:buClr>
              <a:buSzPct val="60000"/>
              <a:buFont typeface="Times New Roman" panose="02020603050405020304" pitchFamily="18" charset="0"/>
              <a:buChar char="•"/>
              <a:defRPr/>
            </a:pPr>
            <a:r>
              <a:rPr lang="en-GB" altLang="en-US" sz="3200">
                <a:cs typeface="+mn-cs"/>
              </a:rPr>
              <a:t>Intraosseous</a:t>
            </a:r>
          </a:p>
          <a:p>
            <a:pPr eaLnBrk="1" hangingPunct="1">
              <a:lnSpc>
                <a:spcPct val="90000"/>
              </a:lnSpc>
              <a:spcBef>
                <a:spcPts val="800"/>
              </a:spcBef>
              <a:buClr>
                <a:srgbClr val="FFFFFF"/>
              </a:buClr>
              <a:buSzPct val="60000"/>
              <a:buFont typeface="Times New Roman" panose="02020603050405020304" pitchFamily="18" charset="0"/>
              <a:buChar char="•"/>
              <a:defRPr/>
            </a:pPr>
            <a:r>
              <a:rPr lang="en-GB" altLang="en-US" sz="3200">
                <a:cs typeface="+mn-cs"/>
              </a:rPr>
              <a:t>Long saphenous vein (ankle)</a:t>
            </a:r>
          </a:p>
          <a:p>
            <a:pPr eaLnBrk="1" hangingPunct="1">
              <a:lnSpc>
                <a:spcPct val="90000"/>
              </a:lnSpc>
              <a:spcBef>
                <a:spcPts val="800"/>
              </a:spcBef>
              <a:buClr>
                <a:srgbClr val="FFFFFF"/>
              </a:buClr>
              <a:buSzPct val="60000"/>
              <a:buFont typeface="Times New Roman" panose="02020603050405020304" pitchFamily="18" charset="0"/>
              <a:buChar char="•"/>
              <a:defRPr/>
            </a:pPr>
            <a:r>
              <a:rPr lang="en-GB" altLang="en-US" sz="3200">
                <a:cs typeface="+mn-cs"/>
              </a:rPr>
              <a:t>Femoral vein</a:t>
            </a:r>
          </a:p>
        </p:txBody>
      </p:sp>
      <p:sp>
        <p:nvSpPr>
          <p:cNvPr id="404483" name="Text Box 3"/>
          <p:cNvSpPr txBox="1">
            <a:spLocks noChangeArrowheads="1"/>
          </p:cNvSpPr>
          <p:nvPr/>
        </p:nvSpPr>
        <p:spPr bwMode="auto">
          <a:xfrm>
            <a:off x="677863" y="2286000"/>
            <a:ext cx="3813175" cy="381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2160" tIns="46080" rIns="92160" bIns="46080"/>
          <a:lstStyle>
            <a:lvl1pPr indent="-341313"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36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32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2pPr>
            <a:lvl3pPr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8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3pPr>
            <a:lvl4pPr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4pPr>
            <a:lvl5pPr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5pPr>
            <a:lvl6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6pPr>
            <a:lvl7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7pPr>
            <a:lvl8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8pPr>
            <a:lvl9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9pPr>
          </a:lstStyle>
          <a:p>
            <a:pPr marL="342900" eaLnBrk="1" hangingPunct="1">
              <a:spcBef>
                <a:spcPts val="900"/>
              </a:spcBef>
              <a:buSzPct val="100000"/>
              <a:defRPr/>
            </a:pPr>
            <a:r>
              <a:rPr lang="en-GB" smtClean="0"/>
              <a:t>Pulse palpation</a:t>
            </a:r>
          </a:p>
          <a:p>
            <a:pPr marL="342900" eaLnBrk="1" hangingPunct="1">
              <a:spcBef>
                <a:spcPts val="900"/>
              </a:spcBef>
              <a:buSzPct val="100000"/>
              <a:defRPr/>
            </a:pPr>
            <a:endParaRPr lang="en-GB" smtClean="0"/>
          </a:p>
          <a:p>
            <a:pPr marL="342900" eaLnBrk="1" hangingPunct="1">
              <a:spcBef>
                <a:spcPts val="900"/>
              </a:spcBef>
              <a:buSzPct val="100000"/>
              <a:defRPr/>
            </a:pPr>
            <a:endParaRPr lang="en-GB" smtClean="0"/>
          </a:p>
          <a:p>
            <a:pPr marL="342900" eaLnBrk="1" hangingPunct="1">
              <a:spcBef>
                <a:spcPts val="900"/>
              </a:spcBef>
              <a:buSzPct val="100000"/>
              <a:defRPr/>
            </a:pPr>
            <a:endParaRPr lang="en-GB" smtClean="0"/>
          </a:p>
          <a:p>
            <a:pPr marL="342900" eaLnBrk="1" hangingPunct="1">
              <a:spcBef>
                <a:spcPts val="900"/>
              </a:spcBef>
              <a:buSzPct val="100000"/>
              <a:defRPr/>
            </a:pPr>
            <a:r>
              <a:rPr lang="en-GB" smtClean="0"/>
              <a:t>IV Cannulation</a:t>
            </a:r>
          </a:p>
        </p:txBody>
      </p:sp>
      <p:sp>
        <p:nvSpPr>
          <p:cNvPr id="404484" name="Rectangle 4"/>
          <p:cNvSpPr>
            <a:spLocks noChangeArrowheads="1"/>
          </p:cNvSpPr>
          <p:nvPr/>
        </p:nvSpPr>
        <p:spPr bwMode="auto">
          <a:xfrm>
            <a:off x="-12700" y="6473825"/>
            <a:ext cx="523875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800">
                <a:solidFill>
                  <a:srgbClr val="FFFFFF"/>
                </a:solidFill>
                <a:latin typeface="Times New Roman" charset="0"/>
              </a:rPr>
              <a:t>197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01" name="Text Box 1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677863" y="4572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2160" tIns="46080" rIns="92160" bIns="460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buSzPct val="100000"/>
              <a:defRPr/>
            </a:pPr>
            <a:r>
              <a:rPr lang="en-GB" sz="54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Trauma in Children </a:t>
            </a:r>
            <a:br>
              <a:rPr lang="en-GB" sz="54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</a:br>
            <a:r>
              <a:rPr lang="en-GB" sz="40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Intraosseous Access</a:t>
            </a:r>
          </a:p>
        </p:txBody>
      </p:sp>
      <p:sp>
        <p:nvSpPr>
          <p:cNvPr id="406530" name="Text Box 2"/>
          <p:cNvSpPr txBox="1">
            <a:spLocks noChangeArrowheads="1"/>
          </p:cNvSpPr>
          <p:nvPr/>
        </p:nvSpPr>
        <p:spPr bwMode="auto">
          <a:xfrm>
            <a:off x="134938" y="2197100"/>
            <a:ext cx="6289675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2160" tIns="46080" rIns="92160" bIns="46080"/>
          <a:lstStyle>
            <a:lvl1pPr marL="341313" indent="-341313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36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32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2pPr>
            <a:lvl3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8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3pPr>
            <a:lvl4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4pPr>
            <a:lvl5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5pPr>
            <a:lvl6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6pPr>
            <a:lvl7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7pPr>
            <a:lvl8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8pPr>
            <a:lvl9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ts val="800"/>
              </a:spcBef>
              <a:buClr>
                <a:srgbClr val="FFFFFF"/>
              </a:buClr>
              <a:buSzPct val="60000"/>
              <a:buFont typeface="Times New Roman" charset="0"/>
              <a:buChar char="•"/>
              <a:defRPr/>
            </a:pPr>
            <a:r>
              <a:rPr lang="en-GB" sz="3200" smtClean="0"/>
              <a:t>Relatively safe + effective</a:t>
            </a:r>
          </a:p>
          <a:p>
            <a:pPr eaLnBrk="1" hangingPunct="1">
              <a:lnSpc>
                <a:spcPct val="90000"/>
              </a:lnSpc>
              <a:spcBef>
                <a:spcPts val="800"/>
              </a:spcBef>
              <a:buClr>
                <a:srgbClr val="FFFFFF"/>
              </a:buClr>
              <a:buSzPct val="60000"/>
              <a:buFont typeface="Times New Roman" charset="0"/>
              <a:buChar char="•"/>
              <a:defRPr/>
            </a:pPr>
            <a:r>
              <a:rPr lang="en-GB" sz="3200" smtClean="0"/>
              <a:t>Anteromedial aspect of tibia below tibial tuberosity</a:t>
            </a:r>
          </a:p>
          <a:p>
            <a:pPr eaLnBrk="1" hangingPunct="1">
              <a:lnSpc>
                <a:spcPct val="90000"/>
              </a:lnSpc>
              <a:spcBef>
                <a:spcPts val="800"/>
              </a:spcBef>
              <a:buClr>
                <a:srgbClr val="FFFFFF"/>
              </a:buClr>
              <a:buSzPct val="60000"/>
              <a:buFont typeface="Times New Roman" charset="0"/>
              <a:buChar char="•"/>
              <a:defRPr/>
            </a:pPr>
            <a:r>
              <a:rPr lang="en-GB" sz="3200" smtClean="0"/>
              <a:t>Other long bones</a:t>
            </a:r>
          </a:p>
          <a:p>
            <a:pPr eaLnBrk="1" hangingPunct="1">
              <a:lnSpc>
                <a:spcPct val="90000"/>
              </a:lnSpc>
              <a:spcBef>
                <a:spcPts val="800"/>
              </a:spcBef>
              <a:buClr>
                <a:srgbClr val="FFFFFF"/>
              </a:buClr>
              <a:buSzPct val="60000"/>
              <a:buFont typeface="Times New Roman" charset="0"/>
              <a:buChar char="•"/>
              <a:defRPr/>
            </a:pPr>
            <a:r>
              <a:rPr lang="en-GB" sz="3200" smtClean="0"/>
              <a:t>Avoid epiphyseal growth plate</a:t>
            </a:r>
          </a:p>
          <a:p>
            <a:pPr eaLnBrk="1" hangingPunct="1">
              <a:lnSpc>
                <a:spcPct val="90000"/>
              </a:lnSpc>
              <a:spcBef>
                <a:spcPts val="450"/>
              </a:spcBef>
              <a:buClr>
                <a:srgbClr val="FFFFFF"/>
              </a:buClr>
              <a:buSzPct val="60000"/>
              <a:buFont typeface="Times New Roman" charset="0"/>
              <a:buNone/>
              <a:defRPr/>
            </a:pPr>
            <a:endParaRPr lang="en-GB" sz="1800" smtClean="0"/>
          </a:p>
          <a:p>
            <a:pPr eaLnBrk="1" hangingPunct="1">
              <a:lnSpc>
                <a:spcPct val="90000"/>
              </a:lnSpc>
              <a:spcBef>
                <a:spcPts val="800"/>
              </a:spcBef>
              <a:buClr>
                <a:srgbClr val="FFFFFF"/>
              </a:buClr>
              <a:buSzPct val="60000"/>
              <a:buFont typeface="Times New Roman" charset="0"/>
              <a:buChar char="•"/>
              <a:defRPr/>
            </a:pPr>
            <a:r>
              <a:rPr lang="en-GB" sz="3200" smtClean="0"/>
              <a:t>Intraosseous needle or large spinal needle</a:t>
            </a:r>
          </a:p>
        </p:txBody>
      </p:sp>
      <p:sp>
        <p:nvSpPr>
          <p:cNvPr id="406531" name="Rectangle 3"/>
          <p:cNvSpPr>
            <a:spLocks noChangeArrowheads="1"/>
          </p:cNvSpPr>
          <p:nvPr/>
        </p:nvSpPr>
        <p:spPr bwMode="auto">
          <a:xfrm>
            <a:off x="0" y="6473825"/>
            <a:ext cx="523875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800">
                <a:solidFill>
                  <a:srgbClr val="FFFFFF"/>
                </a:solidFill>
                <a:latin typeface="Times New Roman" charset="0"/>
              </a:rPr>
              <a:t>198</a:t>
            </a:r>
          </a:p>
        </p:txBody>
      </p:sp>
      <p:pic>
        <p:nvPicPr>
          <p:cNvPr id="40653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6488" y="4586288"/>
            <a:ext cx="2830512" cy="1885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40653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6488" y="2197100"/>
            <a:ext cx="2830512" cy="2284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5" name="Text Box 1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677863" y="4572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2160" tIns="46080" rIns="92160" bIns="460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buSzPct val="100000"/>
              <a:defRPr/>
            </a:pPr>
            <a:r>
              <a:rPr lang="en-GB" sz="54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Trauma in Children </a:t>
            </a:r>
            <a:br>
              <a:rPr lang="en-GB" sz="54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</a:br>
            <a:r>
              <a:rPr lang="en-GB" sz="40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Fluid Resuscitation</a:t>
            </a:r>
          </a:p>
        </p:txBody>
      </p:sp>
      <p:sp>
        <p:nvSpPr>
          <p:cNvPr id="408578" name="Text Box 2"/>
          <p:cNvSpPr txBox="1">
            <a:spLocks noChangeArrowheads="1"/>
          </p:cNvSpPr>
          <p:nvPr/>
        </p:nvSpPr>
        <p:spPr bwMode="auto">
          <a:xfrm>
            <a:off x="677863" y="2343150"/>
            <a:ext cx="7780337" cy="3752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2160" tIns="46080" rIns="92160" bIns="46080"/>
          <a:lstStyle>
            <a:lvl1pPr marL="341313" indent="-341313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36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32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2pPr>
            <a:lvl3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8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3pPr>
            <a:lvl4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4pPr>
            <a:lvl5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5pPr>
            <a:lvl6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6pPr>
            <a:lvl7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7pPr>
            <a:lvl8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8pPr>
            <a:lvl9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ts val="900"/>
              </a:spcBef>
              <a:buClr>
                <a:srgbClr val="FFFFFF"/>
              </a:buClr>
              <a:buSzPct val="60000"/>
              <a:buFont typeface="Times New Roman" charset="0"/>
              <a:buChar char="•"/>
              <a:defRPr/>
            </a:pPr>
            <a:r>
              <a:rPr lang="en-GB" smtClean="0"/>
              <a:t>Initial bolus 20ml/kg</a:t>
            </a:r>
          </a:p>
          <a:p>
            <a:pPr eaLnBrk="1" hangingPunct="1">
              <a:lnSpc>
                <a:spcPct val="90000"/>
              </a:lnSpc>
              <a:spcBef>
                <a:spcPts val="900"/>
              </a:spcBef>
              <a:buClr>
                <a:srgbClr val="FFFFFF"/>
              </a:buClr>
              <a:buSzPct val="60000"/>
              <a:buFont typeface="Times New Roman" charset="0"/>
              <a:buChar char="•"/>
              <a:defRPr/>
            </a:pPr>
            <a:r>
              <a:rPr lang="en-GB" smtClean="0"/>
              <a:t>Second bolus 20ml/kg</a:t>
            </a:r>
          </a:p>
          <a:p>
            <a:pPr eaLnBrk="1" hangingPunct="1">
              <a:lnSpc>
                <a:spcPct val="90000"/>
              </a:lnSpc>
              <a:spcBef>
                <a:spcPts val="900"/>
              </a:spcBef>
              <a:buClr>
                <a:srgbClr val="FFFFFF"/>
              </a:buClr>
              <a:buSzPct val="60000"/>
              <a:buFont typeface="Times New Roman" charset="0"/>
              <a:buChar char="•"/>
              <a:defRPr/>
            </a:pPr>
            <a:r>
              <a:rPr lang="en-GB" smtClean="0"/>
              <a:t>If no response give blood 10ml/Kg</a:t>
            </a:r>
          </a:p>
          <a:p>
            <a:pPr eaLnBrk="1" hangingPunct="1">
              <a:lnSpc>
                <a:spcPct val="90000"/>
              </a:lnSpc>
              <a:spcBef>
                <a:spcPts val="900"/>
              </a:spcBef>
              <a:buClr>
                <a:srgbClr val="FFFFFF"/>
              </a:buClr>
              <a:buSzPct val="60000"/>
              <a:buFont typeface="Times New Roman" charset="0"/>
              <a:buChar char="•"/>
              <a:defRPr/>
            </a:pPr>
            <a:r>
              <a:rPr lang="en-GB" smtClean="0"/>
              <a:t>Aim for urine output 1-2 ml/kg/hour in infant</a:t>
            </a:r>
          </a:p>
          <a:p>
            <a:pPr eaLnBrk="1" hangingPunct="1">
              <a:lnSpc>
                <a:spcPct val="90000"/>
              </a:lnSpc>
              <a:spcBef>
                <a:spcPts val="900"/>
              </a:spcBef>
              <a:buClr>
                <a:srgbClr val="FFFFFF"/>
              </a:buClr>
              <a:buSzPct val="60000"/>
              <a:buFont typeface="Times New Roman" charset="0"/>
              <a:buChar char="•"/>
              <a:defRPr/>
            </a:pPr>
            <a:r>
              <a:rPr lang="en-GB" smtClean="0"/>
              <a:t>Warm fluids if possible</a:t>
            </a:r>
          </a:p>
        </p:txBody>
      </p:sp>
      <p:sp>
        <p:nvSpPr>
          <p:cNvPr id="408579" name="Rectangle 3"/>
          <p:cNvSpPr>
            <a:spLocks noChangeArrowheads="1"/>
          </p:cNvSpPr>
          <p:nvPr/>
        </p:nvSpPr>
        <p:spPr bwMode="auto">
          <a:xfrm>
            <a:off x="-12700" y="6473825"/>
            <a:ext cx="523875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800">
                <a:solidFill>
                  <a:srgbClr val="FFFFFF"/>
                </a:solidFill>
                <a:latin typeface="Times New Roman" charset="0"/>
              </a:rPr>
              <a:t>199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Text Box 1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677863" y="2794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360" tIns="44280" rIns="90360" bIns="442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buSzPct val="100000"/>
              <a:defRPr/>
            </a:pPr>
            <a:r>
              <a:rPr lang="en-GB" sz="54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What is PTC?</a:t>
            </a:r>
          </a:p>
        </p:txBody>
      </p:sp>
      <p:sp>
        <p:nvSpPr>
          <p:cNvPr id="5122" name="Text Box 2"/>
          <p:cNvSpPr txBox="1">
            <a:spLocks noChangeArrowheads="1"/>
          </p:cNvSpPr>
          <p:nvPr/>
        </p:nvSpPr>
        <p:spPr bwMode="auto">
          <a:xfrm>
            <a:off x="290513" y="1773238"/>
            <a:ext cx="8159750" cy="3575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360" tIns="44280" rIns="90360" bIns="44280"/>
          <a:lstStyle>
            <a:lvl1pPr indent="-69850"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36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32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2pPr>
            <a:lvl3pPr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8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3pPr>
            <a:lvl4pPr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4pPr>
            <a:lvl5pPr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5pPr>
            <a:lvl6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6pPr>
            <a:lvl7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7pPr>
            <a:lvl8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8pPr>
            <a:lvl9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9pPr>
          </a:lstStyle>
          <a:p>
            <a:pPr marL="342900" algn="ctr" eaLnBrk="1" hangingPunct="1">
              <a:lnSpc>
                <a:spcPct val="140000"/>
              </a:lnSpc>
              <a:spcBef>
                <a:spcPts val="1000"/>
              </a:spcBef>
              <a:buSzPct val="100000"/>
              <a:defRPr/>
            </a:pPr>
            <a:r>
              <a:rPr lang="en-GB" sz="4000" b="1" smtClean="0"/>
              <a:t>Primary Trauma Care</a:t>
            </a:r>
            <a:r>
              <a:rPr lang="en-GB" sz="4000" smtClean="0"/>
              <a:t> </a:t>
            </a:r>
          </a:p>
          <a:p>
            <a:pPr marL="342900" algn="ctr" eaLnBrk="1" hangingPunct="1">
              <a:spcBef>
                <a:spcPts val="1000"/>
              </a:spcBef>
              <a:buSzPct val="100000"/>
              <a:defRPr/>
            </a:pPr>
            <a:r>
              <a:rPr lang="en-GB" sz="4000" smtClean="0"/>
              <a:t>is a</a:t>
            </a:r>
          </a:p>
          <a:p>
            <a:pPr marL="342900" algn="ctr" eaLnBrk="1" hangingPunct="1">
              <a:spcBef>
                <a:spcPts val="1000"/>
              </a:spcBef>
              <a:buSzPct val="100000"/>
              <a:defRPr/>
            </a:pPr>
            <a:r>
              <a:rPr lang="en-GB" sz="4000" smtClean="0"/>
              <a:t>2 day course </a:t>
            </a:r>
          </a:p>
          <a:p>
            <a:pPr marL="342900" algn="ctr" eaLnBrk="1" hangingPunct="1">
              <a:spcBef>
                <a:spcPts val="1000"/>
              </a:spcBef>
              <a:buSzPct val="100000"/>
              <a:defRPr/>
            </a:pPr>
            <a:r>
              <a:rPr lang="en-GB" sz="4000" smtClean="0"/>
              <a:t>training health professionals </a:t>
            </a:r>
          </a:p>
          <a:p>
            <a:pPr marL="342900" algn="ctr" eaLnBrk="1" hangingPunct="1">
              <a:spcBef>
                <a:spcPts val="1000"/>
              </a:spcBef>
              <a:buSzPct val="100000"/>
              <a:defRPr/>
            </a:pPr>
            <a:r>
              <a:rPr lang="en-GB" sz="4000" smtClean="0"/>
              <a:t>in acute management of the severely injured patient.</a:t>
            </a:r>
          </a:p>
          <a:p>
            <a:pPr marL="342900" algn="ctr" eaLnBrk="1" hangingPunct="1">
              <a:spcBef>
                <a:spcPts val="1000"/>
              </a:spcBef>
              <a:buSzPct val="100000"/>
              <a:defRPr/>
            </a:pPr>
            <a:endParaRPr lang="en-GB" sz="4000" smtClean="0"/>
          </a:p>
          <a:p>
            <a:pPr marL="342900" algn="ctr" eaLnBrk="1" hangingPunct="1">
              <a:spcBef>
                <a:spcPts val="1000"/>
              </a:spcBef>
              <a:buSzPct val="100000"/>
              <a:defRPr/>
            </a:pPr>
            <a:r>
              <a:rPr lang="en-GB" sz="4000" smtClean="0"/>
              <a:t>  </a:t>
            </a:r>
          </a:p>
        </p:txBody>
      </p:sp>
      <p:sp>
        <p:nvSpPr>
          <p:cNvPr id="5123" name="Rectangle 3"/>
          <p:cNvSpPr>
            <a:spLocks noChangeArrowheads="1"/>
          </p:cNvSpPr>
          <p:nvPr/>
        </p:nvSpPr>
        <p:spPr bwMode="auto">
          <a:xfrm>
            <a:off x="0" y="6491288"/>
            <a:ext cx="295275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800">
                <a:solidFill>
                  <a:srgbClr val="FFFFFF"/>
                </a:solidFill>
                <a:latin typeface="Times New Roman" charset="0"/>
              </a:rPr>
              <a:t>2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Text Box 1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360" tIns="44280" rIns="90360" bIns="442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buSzPct val="100000"/>
              <a:defRPr/>
            </a:pPr>
            <a:r>
              <a:rPr lang="en-GB" sz="72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B</a:t>
            </a:r>
          </a:p>
        </p:txBody>
      </p:sp>
      <p:sp>
        <p:nvSpPr>
          <p:cNvPr id="41986" name="Text Box 2"/>
          <p:cNvSpPr txBox="1">
            <a:spLocks noChangeArrowheads="1"/>
          </p:cNvSpPr>
          <p:nvPr/>
        </p:nvSpPr>
        <p:spPr bwMode="auto"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360" tIns="44280" rIns="90360" bIns="44280"/>
          <a:lstStyle>
            <a:lvl1pPr indent="-341313"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  <a:defRPr sz="36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  <a:defRPr sz="32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2pPr>
            <a:lvl3pPr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  <a:defRPr sz="28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3pPr>
            <a:lvl4pPr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4pPr>
            <a:lvl5pPr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5pPr>
            <a:lvl6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6pPr>
            <a:lvl7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7pPr>
            <a:lvl8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8pPr>
            <a:lvl9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9pPr>
          </a:lstStyle>
          <a:p>
            <a:pPr marL="342900" algn="ctr" eaLnBrk="1" hangingPunct="1">
              <a:spcBef>
                <a:spcPts val="900"/>
              </a:spcBef>
              <a:buSzPct val="100000"/>
              <a:defRPr/>
            </a:pPr>
            <a:r>
              <a:rPr lang="en-GB" smtClean="0"/>
              <a:t>Breathing</a:t>
            </a:r>
          </a:p>
        </p:txBody>
      </p:sp>
      <p:sp>
        <p:nvSpPr>
          <p:cNvPr id="41987" name="Rectangle 3"/>
          <p:cNvSpPr>
            <a:spLocks noChangeArrowheads="1"/>
          </p:cNvSpPr>
          <p:nvPr/>
        </p:nvSpPr>
        <p:spPr bwMode="auto">
          <a:xfrm>
            <a:off x="0" y="6473825"/>
            <a:ext cx="409575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800">
                <a:solidFill>
                  <a:srgbClr val="FFFFFF"/>
                </a:solidFill>
                <a:latin typeface="Times New Roman" charset="0"/>
              </a:rPr>
              <a:t>20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49" name="Text Box 1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3998913" y="2060575"/>
            <a:ext cx="1754187" cy="3584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SzPct val="100000"/>
              <a:defRPr/>
            </a:pPr>
            <a:r>
              <a:rPr lang="en-GB" sz="229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charset="0"/>
              </a:rPr>
              <a:t>?</a:t>
            </a:r>
          </a:p>
        </p:txBody>
      </p:sp>
      <p:sp>
        <p:nvSpPr>
          <p:cNvPr id="206850" name="Rectangle 2">
            <a:extLst>
              <a:ext uri="{FF2B5EF4-FFF2-40B4-BE49-F238E27FC236}"/>
            </a:extLst>
          </p:cNvPr>
          <p:cNvSpPr>
            <a:spLocks noChangeArrowheads="1"/>
          </p:cNvSpPr>
          <p:nvPr/>
        </p:nvSpPr>
        <p:spPr bwMode="auto">
          <a:xfrm>
            <a:off x="677863" y="4572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360" tIns="44280" rIns="90360" bIns="44280" anchor="ctr"/>
          <a:lstStyle/>
          <a:p>
            <a:pPr algn="ctr"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660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Trauma in Children</a:t>
            </a:r>
          </a:p>
        </p:txBody>
      </p:sp>
      <p:sp>
        <p:nvSpPr>
          <p:cNvPr id="410627" name="Rectangle 3"/>
          <p:cNvSpPr>
            <a:spLocks noChangeArrowheads="1"/>
          </p:cNvSpPr>
          <p:nvPr/>
        </p:nvSpPr>
        <p:spPr bwMode="auto">
          <a:xfrm>
            <a:off x="-12700" y="6473825"/>
            <a:ext cx="523875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800">
                <a:solidFill>
                  <a:srgbClr val="FFFFFF"/>
                </a:solidFill>
                <a:latin typeface="Times New Roman" charset="0"/>
              </a:rPr>
              <a:t>200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16165D"/>
            </a:gs>
            <a:gs pos="100000">
              <a:srgbClr val="6E000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73" name="Text Box 1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677863" y="4572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360" tIns="44280" rIns="90360" bIns="442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buSzPct val="100000"/>
              <a:defRPr/>
            </a:pPr>
            <a:r>
              <a:rPr lang="en-GB" sz="66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Trauma in Children</a:t>
            </a:r>
          </a:p>
        </p:txBody>
      </p:sp>
      <p:sp>
        <p:nvSpPr>
          <p:cNvPr id="207874" name="Text Box 2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677863" y="2381250"/>
            <a:ext cx="7780337" cy="3714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360" tIns="44280" rIns="90360" bIns="44280"/>
          <a:lstStyle>
            <a:lvl1pPr marL="342900" indent="-341313"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ts val="900"/>
              </a:spcBef>
              <a:buSzPct val="100000"/>
              <a:defRPr/>
            </a:pPr>
            <a:r>
              <a:rPr lang="en-US" altLang="en-US" sz="3600">
                <a:solidFill>
                  <a:srgbClr val="FFFF00"/>
                </a:solidFill>
                <a:cs typeface="+mn-cs"/>
              </a:rPr>
              <a:t>Summary</a:t>
            </a:r>
          </a:p>
          <a:p>
            <a:pPr marL="341313" indent="-339725" eaLnBrk="1" hangingPunct="1">
              <a:spcBef>
                <a:spcPts val="900"/>
              </a:spcBef>
              <a:buClr>
                <a:srgbClr val="FFFFFF"/>
              </a:buClr>
              <a:buSzPct val="100000"/>
              <a:buFont typeface="Times New Roman" panose="02020603050405020304" pitchFamily="18" charset="0"/>
              <a:buChar char="•"/>
              <a:defRPr/>
            </a:pPr>
            <a:r>
              <a:rPr lang="en-US" altLang="en-US" sz="3600">
                <a:cs typeface="+mn-cs"/>
              </a:rPr>
              <a:t>Same management principles as adults</a:t>
            </a:r>
          </a:p>
          <a:p>
            <a:pPr marL="341313" indent="-339725" eaLnBrk="1" hangingPunct="1">
              <a:spcBef>
                <a:spcPts val="900"/>
              </a:spcBef>
              <a:buClr>
                <a:srgbClr val="FFFFFF"/>
              </a:buClr>
              <a:buSzPct val="100000"/>
              <a:buFont typeface="Times New Roman" panose="02020603050405020304" pitchFamily="18" charset="0"/>
              <a:buChar char="•"/>
              <a:defRPr/>
            </a:pPr>
            <a:r>
              <a:rPr lang="en-US" altLang="en-US" sz="3600">
                <a:cs typeface="+mn-cs"/>
              </a:rPr>
              <a:t>Remember anatomical, physiological and psychological differences  </a:t>
            </a:r>
          </a:p>
        </p:txBody>
      </p:sp>
      <p:sp>
        <p:nvSpPr>
          <p:cNvPr id="412676" name="Rectangle 3"/>
          <p:cNvSpPr>
            <a:spLocks noChangeArrowheads="1"/>
          </p:cNvSpPr>
          <p:nvPr/>
        </p:nvSpPr>
        <p:spPr bwMode="auto">
          <a:xfrm>
            <a:off x="0" y="6486525"/>
            <a:ext cx="523875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800">
                <a:solidFill>
                  <a:srgbClr val="FFFFFF"/>
                </a:solidFill>
                <a:latin typeface="Times New Roman" charset="0"/>
              </a:rPr>
              <a:t>201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16165D"/>
            </a:gs>
            <a:gs pos="100000">
              <a:srgbClr val="00520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97" name="Text Box 1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347663" y="1028700"/>
            <a:ext cx="8570912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360" tIns="44280" rIns="90360" bIns="442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buSzPct val="100000"/>
              <a:defRPr/>
            </a:pPr>
            <a:r>
              <a:rPr lang="en-GB" sz="66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Trauma in Pregnancy</a:t>
            </a:r>
          </a:p>
        </p:txBody>
      </p:sp>
      <p:sp>
        <p:nvSpPr>
          <p:cNvPr id="208898" name="Text Box 2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677863" y="2590800"/>
            <a:ext cx="7780337" cy="342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360" tIns="44280" rIns="90360" bIns="44280"/>
          <a:lstStyle>
            <a:lvl1pPr marL="342900" indent="-341313"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ts val="900"/>
              </a:spcBef>
              <a:buSzPct val="100000"/>
              <a:defRPr/>
            </a:pPr>
            <a:r>
              <a:rPr lang="en-US" altLang="en-US" sz="3600">
                <a:solidFill>
                  <a:srgbClr val="FFFF00"/>
                </a:solidFill>
                <a:cs typeface="+mn-cs"/>
              </a:rPr>
              <a:t>At the end you will</a:t>
            </a:r>
          </a:p>
          <a:p>
            <a:pPr marL="341313" indent="-339725" eaLnBrk="1" hangingPunct="1">
              <a:lnSpc>
                <a:spcPct val="90000"/>
              </a:lnSpc>
              <a:spcBef>
                <a:spcPts val="900"/>
              </a:spcBef>
              <a:buClr>
                <a:srgbClr val="FFFFFF"/>
              </a:buClr>
              <a:buSzPct val="100000"/>
              <a:buFont typeface="Times New Roman" panose="02020603050405020304" pitchFamily="18" charset="0"/>
              <a:buChar char="•"/>
              <a:defRPr/>
            </a:pPr>
            <a:r>
              <a:rPr lang="en-US" altLang="en-US" sz="3600">
                <a:cs typeface="+mn-cs"/>
              </a:rPr>
              <a:t>understand the structured approach to the injured pregnant woman</a:t>
            </a:r>
          </a:p>
          <a:p>
            <a:pPr marL="341313" indent="-339725" eaLnBrk="1" hangingPunct="1">
              <a:lnSpc>
                <a:spcPct val="90000"/>
              </a:lnSpc>
              <a:spcBef>
                <a:spcPts val="900"/>
              </a:spcBef>
              <a:buClr>
                <a:srgbClr val="FFFFFF"/>
              </a:buClr>
              <a:buSzPct val="100000"/>
              <a:buFont typeface="Times New Roman" panose="02020603050405020304" pitchFamily="18" charset="0"/>
              <a:buChar char="•"/>
              <a:defRPr/>
            </a:pPr>
            <a:r>
              <a:rPr lang="en-US" altLang="en-US" sz="3600">
                <a:cs typeface="+mn-cs"/>
              </a:rPr>
              <a:t>be able to recognise the physiological and anatomical changes in pregnancy that influence management</a:t>
            </a:r>
          </a:p>
        </p:txBody>
      </p:sp>
      <p:sp>
        <p:nvSpPr>
          <p:cNvPr id="414724" name="Rectangle 3"/>
          <p:cNvSpPr>
            <a:spLocks noChangeArrowheads="1"/>
          </p:cNvSpPr>
          <p:nvPr/>
        </p:nvSpPr>
        <p:spPr bwMode="auto">
          <a:xfrm>
            <a:off x="0" y="6473825"/>
            <a:ext cx="523875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800">
                <a:solidFill>
                  <a:srgbClr val="FFFFFF"/>
                </a:solidFill>
                <a:latin typeface="Times New Roman" charset="0"/>
              </a:rPr>
              <a:t>202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8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21" name="Text Box 1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677863" y="4572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360" tIns="44280" rIns="90360" bIns="442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buSzPct val="100000"/>
              <a:defRPr/>
            </a:pPr>
            <a:r>
              <a:rPr lang="en-US" sz="54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Scenario</a:t>
            </a:r>
          </a:p>
        </p:txBody>
      </p:sp>
      <p:sp>
        <p:nvSpPr>
          <p:cNvPr id="416770" name="Text Box 2"/>
          <p:cNvSpPr txBox="1">
            <a:spLocks noChangeArrowheads="1"/>
          </p:cNvSpPr>
          <p:nvPr/>
        </p:nvSpPr>
        <p:spPr bwMode="auto">
          <a:xfrm>
            <a:off x="782638" y="2182813"/>
            <a:ext cx="7427912" cy="3913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360" tIns="44280" rIns="90360" bIns="44280"/>
          <a:lstStyle>
            <a:lvl1pPr marL="185738">
              <a:tabLst>
                <a:tab pos="755650" algn="l"/>
                <a:tab pos="1670050" algn="l"/>
                <a:tab pos="2584450" algn="l"/>
                <a:tab pos="3498850" algn="l"/>
                <a:tab pos="4413250" algn="l"/>
                <a:tab pos="5327650" algn="l"/>
                <a:tab pos="6242050" algn="l"/>
                <a:tab pos="7156450" algn="l"/>
                <a:tab pos="8070850" algn="l"/>
                <a:tab pos="8985250" algn="l"/>
                <a:tab pos="9899650" algn="l"/>
              </a:tabLst>
              <a:defRPr sz="36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755650" algn="l"/>
                <a:tab pos="1670050" algn="l"/>
                <a:tab pos="2584450" algn="l"/>
                <a:tab pos="3498850" algn="l"/>
                <a:tab pos="4413250" algn="l"/>
                <a:tab pos="5327650" algn="l"/>
                <a:tab pos="6242050" algn="l"/>
                <a:tab pos="7156450" algn="l"/>
                <a:tab pos="8070850" algn="l"/>
                <a:tab pos="8985250" algn="l"/>
                <a:tab pos="9899650" algn="l"/>
              </a:tabLst>
              <a:defRPr sz="32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2pPr>
            <a:lvl3pPr>
              <a:tabLst>
                <a:tab pos="755650" algn="l"/>
                <a:tab pos="1670050" algn="l"/>
                <a:tab pos="2584450" algn="l"/>
                <a:tab pos="3498850" algn="l"/>
                <a:tab pos="4413250" algn="l"/>
                <a:tab pos="5327650" algn="l"/>
                <a:tab pos="6242050" algn="l"/>
                <a:tab pos="7156450" algn="l"/>
                <a:tab pos="8070850" algn="l"/>
                <a:tab pos="8985250" algn="l"/>
                <a:tab pos="9899650" algn="l"/>
              </a:tabLst>
              <a:defRPr sz="28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3pPr>
            <a:lvl4pPr>
              <a:tabLst>
                <a:tab pos="755650" algn="l"/>
                <a:tab pos="1670050" algn="l"/>
                <a:tab pos="2584450" algn="l"/>
                <a:tab pos="3498850" algn="l"/>
                <a:tab pos="4413250" algn="l"/>
                <a:tab pos="5327650" algn="l"/>
                <a:tab pos="6242050" algn="l"/>
                <a:tab pos="7156450" algn="l"/>
                <a:tab pos="8070850" algn="l"/>
                <a:tab pos="8985250" algn="l"/>
                <a:tab pos="989965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4pPr>
            <a:lvl5pPr>
              <a:tabLst>
                <a:tab pos="755650" algn="l"/>
                <a:tab pos="1670050" algn="l"/>
                <a:tab pos="2584450" algn="l"/>
                <a:tab pos="3498850" algn="l"/>
                <a:tab pos="4413250" algn="l"/>
                <a:tab pos="5327650" algn="l"/>
                <a:tab pos="6242050" algn="l"/>
                <a:tab pos="7156450" algn="l"/>
                <a:tab pos="8070850" algn="l"/>
                <a:tab pos="8985250" algn="l"/>
                <a:tab pos="989965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5pPr>
            <a:lvl6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55650" algn="l"/>
                <a:tab pos="1670050" algn="l"/>
                <a:tab pos="2584450" algn="l"/>
                <a:tab pos="3498850" algn="l"/>
                <a:tab pos="4413250" algn="l"/>
                <a:tab pos="5327650" algn="l"/>
                <a:tab pos="6242050" algn="l"/>
                <a:tab pos="7156450" algn="l"/>
                <a:tab pos="8070850" algn="l"/>
                <a:tab pos="8985250" algn="l"/>
                <a:tab pos="989965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6pPr>
            <a:lvl7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55650" algn="l"/>
                <a:tab pos="1670050" algn="l"/>
                <a:tab pos="2584450" algn="l"/>
                <a:tab pos="3498850" algn="l"/>
                <a:tab pos="4413250" algn="l"/>
                <a:tab pos="5327650" algn="l"/>
                <a:tab pos="6242050" algn="l"/>
                <a:tab pos="7156450" algn="l"/>
                <a:tab pos="8070850" algn="l"/>
                <a:tab pos="8985250" algn="l"/>
                <a:tab pos="989965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7pPr>
            <a:lvl8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55650" algn="l"/>
                <a:tab pos="1670050" algn="l"/>
                <a:tab pos="2584450" algn="l"/>
                <a:tab pos="3498850" algn="l"/>
                <a:tab pos="4413250" algn="l"/>
                <a:tab pos="5327650" algn="l"/>
                <a:tab pos="6242050" algn="l"/>
                <a:tab pos="7156450" algn="l"/>
                <a:tab pos="8070850" algn="l"/>
                <a:tab pos="8985250" algn="l"/>
                <a:tab pos="989965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8pPr>
            <a:lvl9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55650" algn="l"/>
                <a:tab pos="1670050" algn="l"/>
                <a:tab pos="2584450" algn="l"/>
                <a:tab pos="3498850" algn="l"/>
                <a:tab pos="4413250" algn="l"/>
                <a:tab pos="5327650" algn="l"/>
                <a:tab pos="6242050" algn="l"/>
                <a:tab pos="7156450" algn="l"/>
                <a:tab pos="8070850" algn="l"/>
                <a:tab pos="8985250" algn="l"/>
                <a:tab pos="989965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ts val="800"/>
              </a:spcBef>
              <a:buSzPct val="100000"/>
              <a:defRPr/>
            </a:pPr>
            <a:r>
              <a:rPr lang="en-AU" sz="3200" smtClean="0"/>
              <a:t>A 25 year old women is the driver in a car accident.  She was not wearing a seatbelt.  She is 34 weeks pregnant.</a:t>
            </a:r>
          </a:p>
          <a:p>
            <a:pPr eaLnBrk="1" hangingPunct="1">
              <a:lnSpc>
                <a:spcPct val="90000"/>
              </a:lnSpc>
              <a:spcBef>
                <a:spcPts val="800"/>
              </a:spcBef>
              <a:buSzPct val="100000"/>
              <a:defRPr/>
            </a:pPr>
            <a:r>
              <a:rPr lang="en-AU" sz="3200" smtClean="0"/>
              <a:t>On arrival in hospital she is complaining of severe abdominal pain.</a:t>
            </a:r>
          </a:p>
          <a:p>
            <a:pPr eaLnBrk="1" hangingPunct="1">
              <a:lnSpc>
                <a:spcPct val="90000"/>
              </a:lnSpc>
              <a:spcBef>
                <a:spcPts val="800"/>
              </a:spcBef>
              <a:buSzPct val="100000"/>
              <a:defRPr/>
            </a:pPr>
            <a:endParaRPr lang="en-AU" sz="3200" smtClean="0"/>
          </a:p>
        </p:txBody>
      </p:sp>
      <p:sp>
        <p:nvSpPr>
          <p:cNvPr id="416771" name="Rectangle 3"/>
          <p:cNvSpPr>
            <a:spLocks noChangeArrowheads="1"/>
          </p:cNvSpPr>
          <p:nvPr/>
        </p:nvSpPr>
        <p:spPr bwMode="auto">
          <a:xfrm>
            <a:off x="0" y="6473825"/>
            <a:ext cx="523875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800">
                <a:solidFill>
                  <a:srgbClr val="FFFFFF"/>
                </a:solidFill>
                <a:latin typeface="Times New Roman" charset="0"/>
              </a:rPr>
              <a:t>203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45" name="Text Box 1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677863" y="4572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360" tIns="44280" rIns="90360" bIns="442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buSzPct val="100000"/>
              <a:defRPr/>
            </a:pPr>
            <a:r>
              <a:rPr lang="en-US" sz="54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Scenario Questions</a:t>
            </a:r>
          </a:p>
        </p:txBody>
      </p:sp>
      <p:sp>
        <p:nvSpPr>
          <p:cNvPr id="418818" name="Text Box 2"/>
          <p:cNvSpPr txBox="1">
            <a:spLocks noChangeArrowheads="1"/>
          </p:cNvSpPr>
          <p:nvPr/>
        </p:nvSpPr>
        <p:spPr bwMode="auto">
          <a:xfrm>
            <a:off x="677863" y="1981200"/>
            <a:ext cx="7780337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360" tIns="44280" rIns="90360" bIns="44280"/>
          <a:lstStyle>
            <a:lvl1pPr marL="341313" indent="-341313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36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32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2pPr>
            <a:lvl3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8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3pPr>
            <a:lvl4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4pPr>
            <a:lvl5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5pPr>
            <a:lvl6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6pPr>
            <a:lvl7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7pPr>
            <a:lvl8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8pPr>
            <a:lvl9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ts val="900"/>
              </a:spcBef>
              <a:buClr>
                <a:srgbClr val="FFFFFF"/>
              </a:buClr>
              <a:buSzPct val="100000"/>
              <a:buFont typeface="Times New Roman" charset="0"/>
              <a:buNone/>
              <a:defRPr/>
            </a:pPr>
            <a:endParaRPr lang="en-US" smtClean="0"/>
          </a:p>
          <a:p>
            <a:pPr eaLnBrk="1" hangingPunct="1">
              <a:spcBef>
                <a:spcPts val="900"/>
              </a:spcBef>
              <a:buClr>
                <a:srgbClr val="FFFFFF"/>
              </a:buClr>
              <a:buSzPct val="100000"/>
              <a:buFont typeface="Times New Roman" charset="0"/>
              <a:buChar char="•"/>
              <a:defRPr/>
            </a:pPr>
            <a:r>
              <a:rPr lang="en-US" smtClean="0"/>
              <a:t>What would you do first?</a:t>
            </a:r>
          </a:p>
          <a:p>
            <a:pPr eaLnBrk="1" hangingPunct="1">
              <a:spcBef>
                <a:spcPts val="900"/>
              </a:spcBef>
              <a:buClr>
                <a:srgbClr val="FFFFFF"/>
              </a:buClr>
              <a:buSzPct val="100000"/>
              <a:buFont typeface="Times New Roman" charset="0"/>
              <a:buChar char="•"/>
              <a:defRPr/>
            </a:pPr>
            <a:r>
              <a:rPr lang="en-US" smtClean="0"/>
              <a:t>What differences are there in trauma in a pregnant woman??</a:t>
            </a:r>
          </a:p>
        </p:txBody>
      </p:sp>
      <p:sp>
        <p:nvSpPr>
          <p:cNvPr id="418819" name="Rectangle 3"/>
          <p:cNvSpPr>
            <a:spLocks noChangeArrowheads="1"/>
          </p:cNvSpPr>
          <p:nvPr/>
        </p:nvSpPr>
        <p:spPr bwMode="auto">
          <a:xfrm>
            <a:off x="0" y="6473825"/>
            <a:ext cx="523875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800">
                <a:solidFill>
                  <a:srgbClr val="FFFFFF"/>
                </a:solidFill>
                <a:latin typeface="Times New Roman" charset="0"/>
              </a:rPr>
              <a:t>204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969" name="Text Box 1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677863" y="4572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2160" tIns="46080" rIns="92160" bIns="460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buSzPct val="100000"/>
              <a:defRPr/>
            </a:pPr>
            <a:r>
              <a:rPr lang="en-GB" sz="54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Trauma in Pregnancy</a:t>
            </a:r>
            <a:br>
              <a:rPr lang="en-GB" sz="54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</a:br>
            <a:r>
              <a:rPr lang="en-GB" sz="40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Primary survey</a:t>
            </a:r>
          </a:p>
        </p:txBody>
      </p:sp>
      <p:sp>
        <p:nvSpPr>
          <p:cNvPr id="420866" name="Rectangle 2"/>
          <p:cNvSpPr>
            <a:spLocks noChangeArrowheads="1"/>
          </p:cNvSpPr>
          <p:nvPr/>
        </p:nvSpPr>
        <p:spPr bwMode="auto">
          <a:xfrm>
            <a:off x="0" y="6491288"/>
            <a:ext cx="523875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800">
                <a:solidFill>
                  <a:srgbClr val="FFFFFF"/>
                </a:solidFill>
                <a:latin typeface="Times New Roman" charset="0"/>
              </a:rPr>
              <a:t>205</a:t>
            </a:r>
          </a:p>
        </p:txBody>
      </p:sp>
      <p:sp>
        <p:nvSpPr>
          <p:cNvPr id="211971" name="Text Box 3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681038" y="2111375"/>
            <a:ext cx="8310562" cy="3917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360" tIns="44280" rIns="90360" bIns="44280"/>
          <a:lstStyle>
            <a:lvl1pPr marL="341313" indent="-341313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ts val="900"/>
              </a:spcBef>
              <a:buClr>
                <a:srgbClr val="FFFFFF"/>
              </a:buClr>
              <a:buSzPct val="100000"/>
              <a:buFont typeface="Times New Roman" panose="02020603050405020304" pitchFamily="18" charset="0"/>
              <a:buChar char="•"/>
              <a:defRPr/>
            </a:pPr>
            <a:r>
              <a:rPr lang="en-GB" altLang="en-US" sz="3600">
                <a:cs typeface="+mn-cs"/>
              </a:rPr>
              <a:t>Airway </a:t>
            </a:r>
            <a:r>
              <a:rPr lang="en-GB" altLang="en-US" sz="3600">
                <a:solidFill>
                  <a:srgbClr val="FDFFEE"/>
                </a:solidFill>
                <a:cs typeface="+mn-cs"/>
              </a:rPr>
              <a:t>+ Cervical spine control </a:t>
            </a:r>
          </a:p>
          <a:p>
            <a:pPr eaLnBrk="1" hangingPunct="1">
              <a:spcBef>
                <a:spcPts val="900"/>
              </a:spcBef>
              <a:buClr>
                <a:srgbClr val="FFFFFF"/>
              </a:buClr>
              <a:buSzPct val="100000"/>
              <a:buFont typeface="Times New Roman" panose="02020603050405020304" pitchFamily="18" charset="0"/>
              <a:buChar char="•"/>
              <a:defRPr/>
            </a:pPr>
            <a:r>
              <a:rPr lang="en-GB" altLang="en-US" sz="3600">
                <a:cs typeface="+mn-cs"/>
              </a:rPr>
              <a:t>Breathing</a:t>
            </a:r>
          </a:p>
          <a:p>
            <a:pPr eaLnBrk="1" hangingPunct="1">
              <a:spcBef>
                <a:spcPts val="900"/>
              </a:spcBef>
              <a:buClr>
                <a:srgbClr val="FFFFFF"/>
              </a:buClr>
              <a:buSzPct val="100000"/>
              <a:buFont typeface="Times New Roman" panose="02020603050405020304" pitchFamily="18" charset="0"/>
              <a:buChar char="•"/>
              <a:defRPr/>
            </a:pPr>
            <a:r>
              <a:rPr lang="en-GB" altLang="en-US" sz="3600">
                <a:cs typeface="+mn-cs"/>
              </a:rPr>
              <a:t>Circulation + uterine displacement</a:t>
            </a:r>
          </a:p>
          <a:p>
            <a:pPr eaLnBrk="1" hangingPunct="1">
              <a:spcBef>
                <a:spcPts val="900"/>
              </a:spcBef>
              <a:buClr>
                <a:srgbClr val="FFFFFF"/>
              </a:buClr>
              <a:buSzPct val="100000"/>
              <a:buFont typeface="Times New Roman" panose="02020603050405020304" pitchFamily="18" charset="0"/>
              <a:buChar char="•"/>
              <a:defRPr/>
            </a:pPr>
            <a:r>
              <a:rPr lang="en-GB" altLang="en-US" sz="3600">
                <a:cs typeface="+mn-cs"/>
              </a:rPr>
              <a:t>Disability   </a:t>
            </a:r>
          </a:p>
          <a:p>
            <a:pPr eaLnBrk="1" hangingPunct="1">
              <a:spcBef>
                <a:spcPts val="900"/>
              </a:spcBef>
              <a:buClr>
                <a:srgbClr val="FFFFFF"/>
              </a:buClr>
              <a:buSzPct val="100000"/>
              <a:buFont typeface="Times New Roman" panose="02020603050405020304" pitchFamily="18" charset="0"/>
              <a:buChar char="•"/>
              <a:defRPr/>
            </a:pPr>
            <a:r>
              <a:rPr lang="en-GB" altLang="en-US" sz="3600">
                <a:cs typeface="+mn-cs"/>
              </a:rPr>
              <a:t>Exposure</a:t>
            </a:r>
          </a:p>
          <a:p>
            <a:pPr marL="342900" eaLnBrk="1" hangingPunct="1">
              <a:spcBef>
                <a:spcPts val="900"/>
              </a:spcBef>
              <a:buSzPct val="100000"/>
              <a:defRPr/>
            </a:pPr>
            <a:endParaRPr lang="en-GB" altLang="en-US" sz="3600">
              <a:cs typeface="+mn-cs"/>
            </a:endParaRPr>
          </a:p>
        </p:txBody>
      </p:sp>
      <p:sp>
        <p:nvSpPr>
          <p:cNvPr id="211972" name="Rectangle 4"/>
          <p:cNvSpPr>
            <a:spLocks noChangeArrowheads="1"/>
          </p:cNvSpPr>
          <p:nvPr/>
        </p:nvSpPr>
        <p:spPr bwMode="auto">
          <a:xfrm>
            <a:off x="677863" y="5797550"/>
            <a:ext cx="7772400" cy="642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/>
          <a:p>
            <a:pPr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600">
                <a:solidFill>
                  <a:srgbClr val="FFFF00"/>
                </a:solidFill>
              </a:rPr>
              <a:t>Same in pregnant as in non-pregnant</a:t>
            </a:r>
          </a:p>
        </p:txBody>
      </p:sp>
      <p:sp>
        <p:nvSpPr>
          <p:cNvPr id="211973" name="Text Box 5"/>
          <p:cNvSpPr txBox="1">
            <a:spLocks noChangeArrowheads="1"/>
          </p:cNvSpPr>
          <p:nvPr/>
        </p:nvSpPr>
        <p:spPr bwMode="auto">
          <a:xfrm>
            <a:off x="3500438" y="4113213"/>
            <a:ext cx="4378325" cy="642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6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5pPr>
            <a:lvl6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6pPr>
            <a:lvl7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7pPr>
            <a:lvl8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8pPr>
            <a:lvl9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SzPct val="100000"/>
              <a:defRPr/>
            </a:pPr>
            <a:r>
              <a:rPr lang="en-US" smtClean="0">
                <a:solidFill>
                  <a:srgbClr val="FFFF00"/>
                </a:solidFill>
              </a:rPr>
              <a:t>Diagnose pregnancy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93" name="Text Box 1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677863" y="4572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2160" tIns="46080" rIns="92160" bIns="460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buSzPct val="100000"/>
              <a:defRPr/>
            </a:pPr>
            <a:r>
              <a:rPr lang="en-GB" sz="54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Trauma in Pregnancy </a:t>
            </a:r>
            <a:br>
              <a:rPr lang="en-GB" sz="54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</a:br>
            <a:r>
              <a:rPr lang="en-GB" sz="40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Anatomy - Fundal height</a:t>
            </a:r>
          </a:p>
        </p:txBody>
      </p:sp>
      <p:sp>
        <p:nvSpPr>
          <p:cNvPr id="422914" name="Text Box 2"/>
          <p:cNvSpPr txBox="1">
            <a:spLocks noChangeArrowheads="1"/>
          </p:cNvSpPr>
          <p:nvPr/>
        </p:nvSpPr>
        <p:spPr bwMode="auto">
          <a:xfrm>
            <a:off x="411163" y="2635250"/>
            <a:ext cx="6080125" cy="342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2160" tIns="46080" rIns="92160" bIns="46080"/>
          <a:lstStyle>
            <a:lvl1pPr indent="-341313"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36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32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2pPr>
            <a:lvl3pPr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8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3pPr>
            <a:lvl4pPr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4pPr>
            <a:lvl5pPr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5pPr>
            <a:lvl6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6pPr>
            <a:lvl7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7pPr>
            <a:lvl8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8pPr>
            <a:lvl9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9pPr>
          </a:lstStyle>
          <a:p>
            <a:pPr marL="342900" eaLnBrk="1" hangingPunct="1">
              <a:spcBef>
                <a:spcPts val="900"/>
              </a:spcBef>
              <a:buSzPct val="100000"/>
              <a:defRPr/>
            </a:pPr>
            <a:r>
              <a:rPr lang="en-GB" smtClean="0"/>
              <a:t>12 weeks    symphysis pubis</a:t>
            </a:r>
          </a:p>
          <a:p>
            <a:pPr marL="342900" eaLnBrk="1" hangingPunct="1">
              <a:spcBef>
                <a:spcPts val="900"/>
              </a:spcBef>
              <a:buSzPct val="100000"/>
              <a:defRPr/>
            </a:pPr>
            <a:r>
              <a:rPr lang="en-GB" smtClean="0"/>
              <a:t>20 weeks    umbilicus</a:t>
            </a:r>
          </a:p>
          <a:p>
            <a:pPr marL="342900" eaLnBrk="1" hangingPunct="1">
              <a:spcBef>
                <a:spcPts val="900"/>
              </a:spcBef>
              <a:buSzPct val="100000"/>
              <a:defRPr/>
            </a:pPr>
            <a:r>
              <a:rPr lang="en-GB" smtClean="0"/>
              <a:t>36 weeks    xiphoid</a:t>
            </a:r>
          </a:p>
        </p:txBody>
      </p:sp>
      <p:sp>
        <p:nvSpPr>
          <p:cNvPr id="422915" name="Rectangle 3"/>
          <p:cNvSpPr>
            <a:spLocks noChangeArrowheads="1"/>
          </p:cNvSpPr>
          <p:nvPr/>
        </p:nvSpPr>
        <p:spPr bwMode="auto">
          <a:xfrm>
            <a:off x="-12700" y="6473825"/>
            <a:ext cx="523875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800">
                <a:solidFill>
                  <a:srgbClr val="FFFFFF"/>
                </a:solidFill>
                <a:latin typeface="Times New Roman" charset="0"/>
              </a:rPr>
              <a:t>206</a:t>
            </a:r>
          </a:p>
        </p:txBody>
      </p:sp>
      <p:pic>
        <p:nvPicPr>
          <p:cNvPr id="42291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3050" y="2635250"/>
            <a:ext cx="2428875" cy="2665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17" name="Text Box 1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677863" y="4572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2160" tIns="46080" rIns="92160" bIns="460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buSzPct val="100000"/>
              <a:defRPr/>
            </a:pPr>
            <a:r>
              <a:rPr lang="en-GB" sz="54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Trauma in Pregnancy </a:t>
            </a:r>
            <a:r>
              <a:rPr lang="en-GB" sz="40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Physiological changes</a:t>
            </a:r>
          </a:p>
        </p:txBody>
      </p:sp>
      <p:sp>
        <p:nvSpPr>
          <p:cNvPr id="424962" name="Text Box 2"/>
          <p:cNvSpPr txBox="1">
            <a:spLocks noChangeArrowheads="1"/>
          </p:cNvSpPr>
          <p:nvPr/>
        </p:nvSpPr>
        <p:spPr bwMode="auto">
          <a:xfrm>
            <a:off x="677863" y="2305050"/>
            <a:ext cx="7780337" cy="3790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2160" tIns="46080" rIns="92160" bIns="46080"/>
          <a:lstStyle>
            <a:lvl1pPr marL="341313" indent="-341313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36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32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2pPr>
            <a:lvl3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8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3pPr>
            <a:lvl4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4pPr>
            <a:lvl5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5pPr>
            <a:lvl6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6pPr>
            <a:lvl7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7pPr>
            <a:lvl8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8pPr>
            <a:lvl9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ts val="900"/>
              </a:spcBef>
              <a:buClr>
                <a:srgbClr val="FFFFFF"/>
              </a:buClr>
              <a:buSzPct val="60000"/>
              <a:buFont typeface="Times New Roman" charset="0"/>
              <a:buChar char="•"/>
              <a:defRPr/>
            </a:pPr>
            <a:r>
              <a:rPr lang="en-GB" smtClean="0"/>
              <a:t>Tidal volume </a:t>
            </a:r>
            <a:r>
              <a:rPr lang="en-GB" smtClean="0">
                <a:cs typeface="Arial" charset="0"/>
              </a:rPr>
              <a:t>↑</a:t>
            </a:r>
          </a:p>
          <a:p>
            <a:pPr eaLnBrk="1" hangingPunct="1">
              <a:lnSpc>
                <a:spcPct val="90000"/>
              </a:lnSpc>
              <a:spcBef>
                <a:spcPts val="900"/>
              </a:spcBef>
              <a:buClr>
                <a:srgbClr val="FFFFFF"/>
              </a:buClr>
              <a:buSzPct val="60000"/>
              <a:buFont typeface="Times New Roman" charset="0"/>
              <a:buChar char="•"/>
              <a:defRPr/>
            </a:pPr>
            <a:r>
              <a:rPr lang="en-GB" smtClean="0"/>
              <a:t>Cardiac output </a:t>
            </a:r>
            <a:r>
              <a:rPr lang="en-GB" smtClean="0">
                <a:cs typeface="Arial" charset="0"/>
              </a:rPr>
              <a:t>↑</a:t>
            </a:r>
            <a:r>
              <a:rPr lang="en-GB" smtClean="0"/>
              <a:t> 30%</a:t>
            </a:r>
          </a:p>
          <a:p>
            <a:pPr eaLnBrk="1" hangingPunct="1">
              <a:lnSpc>
                <a:spcPct val="90000"/>
              </a:lnSpc>
              <a:spcBef>
                <a:spcPts val="900"/>
              </a:spcBef>
              <a:buClr>
                <a:srgbClr val="FFFFFF"/>
              </a:buClr>
              <a:buSzPct val="60000"/>
              <a:buFont typeface="Times New Roman" charset="0"/>
              <a:buChar char="•"/>
              <a:defRPr/>
            </a:pPr>
            <a:r>
              <a:rPr lang="en-GB" smtClean="0"/>
              <a:t>Blood volume </a:t>
            </a:r>
            <a:r>
              <a:rPr lang="en-GB" smtClean="0">
                <a:cs typeface="Arial" charset="0"/>
              </a:rPr>
              <a:t>↑</a:t>
            </a:r>
            <a:r>
              <a:rPr lang="en-GB" smtClean="0"/>
              <a:t> 40%</a:t>
            </a:r>
          </a:p>
          <a:p>
            <a:pPr eaLnBrk="1" hangingPunct="1">
              <a:lnSpc>
                <a:spcPct val="90000"/>
              </a:lnSpc>
              <a:spcBef>
                <a:spcPts val="900"/>
              </a:spcBef>
              <a:buClr>
                <a:srgbClr val="FFFFFF"/>
              </a:buClr>
              <a:buSzPct val="60000"/>
              <a:buFont typeface="Times New Roman" charset="0"/>
              <a:buChar char="•"/>
              <a:defRPr/>
            </a:pPr>
            <a:r>
              <a:rPr lang="en-GB" smtClean="0"/>
              <a:t>BP </a:t>
            </a:r>
            <a:r>
              <a:rPr lang="en-GB" sz="3200" smtClean="0">
                <a:cs typeface="Arial" charset="0"/>
              </a:rPr>
              <a:t>↓</a:t>
            </a:r>
            <a:r>
              <a:rPr lang="en-GB" smtClean="0"/>
              <a:t> 15mmHg in second trimester</a:t>
            </a:r>
          </a:p>
          <a:p>
            <a:pPr eaLnBrk="1" hangingPunct="1">
              <a:lnSpc>
                <a:spcPct val="90000"/>
              </a:lnSpc>
              <a:spcBef>
                <a:spcPts val="900"/>
              </a:spcBef>
              <a:buClr>
                <a:srgbClr val="FFFFFF"/>
              </a:buClr>
              <a:buSzPct val="60000"/>
              <a:buFont typeface="Times New Roman" charset="0"/>
              <a:buChar char="•"/>
              <a:defRPr/>
            </a:pPr>
            <a:r>
              <a:rPr lang="en-GB" smtClean="0"/>
              <a:t>HR </a:t>
            </a:r>
            <a:r>
              <a:rPr lang="en-GB" smtClean="0">
                <a:cs typeface="Arial" charset="0"/>
              </a:rPr>
              <a:t>↑</a:t>
            </a:r>
            <a:r>
              <a:rPr lang="en-GB" smtClean="0"/>
              <a:t> 10-15</a:t>
            </a:r>
          </a:p>
        </p:txBody>
      </p:sp>
      <p:sp>
        <p:nvSpPr>
          <p:cNvPr id="424963" name="Rectangle 3"/>
          <p:cNvSpPr>
            <a:spLocks noChangeArrowheads="1"/>
          </p:cNvSpPr>
          <p:nvPr/>
        </p:nvSpPr>
        <p:spPr bwMode="auto">
          <a:xfrm>
            <a:off x="0" y="6473825"/>
            <a:ext cx="523875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800">
                <a:solidFill>
                  <a:srgbClr val="FFFFFF"/>
                </a:solidFill>
                <a:latin typeface="Times New Roman" charset="0"/>
              </a:rPr>
              <a:t>207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41" name="Text Box 1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677863" y="4572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360" tIns="44280" rIns="90360" bIns="442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buSzPct val="100000"/>
              <a:defRPr/>
            </a:pPr>
            <a:r>
              <a:rPr lang="en-US" sz="48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Trauma in Pregnancy</a:t>
            </a:r>
            <a:br>
              <a:rPr lang="en-US" sz="48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</a:br>
            <a:r>
              <a:rPr lang="en-US" sz="40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Aortocaval compression</a:t>
            </a:r>
          </a:p>
        </p:txBody>
      </p:sp>
      <p:sp>
        <p:nvSpPr>
          <p:cNvPr id="427010" name="Text Box 2"/>
          <p:cNvSpPr txBox="1">
            <a:spLocks noChangeArrowheads="1"/>
          </p:cNvSpPr>
          <p:nvPr/>
        </p:nvSpPr>
        <p:spPr bwMode="auto">
          <a:xfrm>
            <a:off x="307975" y="1981200"/>
            <a:ext cx="5659438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360" tIns="44280" rIns="90360" bIns="44280"/>
          <a:lstStyle>
            <a:lvl1pPr marL="341313" indent="-341313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36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32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2pPr>
            <a:lvl3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8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3pPr>
            <a:lvl4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4pPr>
            <a:lvl5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5pPr>
            <a:lvl6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6pPr>
            <a:lvl7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7pPr>
            <a:lvl8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8pPr>
            <a:lvl9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ts val="700"/>
              </a:spcBef>
              <a:buClr>
                <a:srgbClr val="FFFFFF"/>
              </a:buClr>
              <a:buSzPct val="100000"/>
              <a:buFont typeface="Times New Roman" charset="0"/>
              <a:buChar char="•"/>
              <a:defRPr/>
            </a:pPr>
            <a:r>
              <a:rPr lang="en-US" sz="2800" smtClean="0"/>
              <a:t>From 20 weeks</a:t>
            </a:r>
          </a:p>
          <a:p>
            <a:pPr eaLnBrk="1" hangingPunct="1">
              <a:lnSpc>
                <a:spcPct val="90000"/>
              </a:lnSpc>
              <a:spcBef>
                <a:spcPts val="700"/>
              </a:spcBef>
              <a:buClr>
                <a:srgbClr val="FFFFFF"/>
              </a:buClr>
              <a:buSzPct val="100000"/>
              <a:buFont typeface="Times New Roman" charset="0"/>
              <a:buChar char="•"/>
              <a:defRPr/>
            </a:pPr>
            <a:r>
              <a:rPr lang="en-US" sz="2800" smtClean="0"/>
              <a:t>Uterus presses on vena cava when lying flat on back</a:t>
            </a:r>
          </a:p>
          <a:p>
            <a:pPr eaLnBrk="1" hangingPunct="1">
              <a:lnSpc>
                <a:spcPct val="90000"/>
              </a:lnSpc>
              <a:spcBef>
                <a:spcPts val="700"/>
              </a:spcBef>
              <a:buClr>
                <a:srgbClr val="FFFFFF"/>
              </a:buClr>
              <a:buSzPct val="100000"/>
              <a:buFont typeface="Times New Roman" charset="0"/>
              <a:buNone/>
              <a:defRPr/>
            </a:pPr>
            <a:endParaRPr lang="en-US" sz="2800" smtClean="0"/>
          </a:p>
          <a:p>
            <a:pPr eaLnBrk="1" hangingPunct="1">
              <a:lnSpc>
                <a:spcPct val="90000"/>
              </a:lnSpc>
              <a:spcBef>
                <a:spcPts val="700"/>
              </a:spcBef>
              <a:buClr>
                <a:srgbClr val="FFFFFF"/>
              </a:buClr>
              <a:buSzPct val="100000"/>
              <a:buFont typeface="Times New Roman" charset="0"/>
              <a:buNone/>
              <a:defRPr/>
            </a:pPr>
            <a:endParaRPr lang="en-US" sz="2800" smtClean="0"/>
          </a:p>
          <a:p>
            <a:pPr eaLnBrk="1" hangingPunct="1">
              <a:lnSpc>
                <a:spcPct val="90000"/>
              </a:lnSpc>
              <a:spcBef>
                <a:spcPts val="700"/>
              </a:spcBef>
              <a:buClr>
                <a:srgbClr val="FFFFFF"/>
              </a:buClr>
              <a:buSzPct val="100000"/>
              <a:buFont typeface="Times New Roman" charset="0"/>
              <a:buChar char="•"/>
              <a:defRPr/>
            </a:pPr>
            <a:r>
              <a:rPr lang="en-US" sz="2800" smtClean="0"/>
              <a:t>Relieved by left lateral tilt or pulling uterus to left side</a:t>
            </a:r>
          </a:p>
          <a:p>
            <a:pPr eaLnBrk="1" hangingPunct="1">
              <a:lnSpc>
                <a:spcPct val="90000"/>
              </a:lnSpc>
              <a:spcBef>
                <a:spcPts val="700"/>
              </a:spcBef>
              <a:buClr>
                <a:srgbClr val="FFFFFF"/>
              </a:buClr>
              <a:buSzPct val="100000"/>
              <a:buFont typeface="Times New Roman" charset="0"/>
              <a:buChar char="•"/>
              <a:defRPr/>
            </a:pPr>
            <a:r>
              <a:rPr lang="en-US" sz="2800" smtClean="0"/>
              <a:t>Avoid twisting spine</a:t>
            </a:r>
          </a:p>
        </p:txBody>
      </p:sp>
      <p:pic>
        <p:nvPicPr>
          <p:cNvPr id="4270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7413" y="1981200"/>
            <a:ext cx="2798762" cy="218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42701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45" t="17575" r="16917" b="23747"/>
          <a:stretch>
            <a:fillRect/>
          </a:stretch>
        </p:blipFill>
        <p:spPr bwMode="auto">
          <a:xfrm>
            <a:off x="5967413" y="4325938"/>
            <a:ext cx="2798762" cy="2217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13245" t="17575" r="16917" b="23747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427013" name="Rectangle 5"/>
          <p:cNvSpPr>
            <a:spLocks noChangeArrowheads="1"/>
          </p:cNvSpPr>
          <p:nvPr/>
        </p:nvSpPr>
        <p:spPr bwMode="auto">
          <a:xfrm>
            <a:off x="-12700" y="6473825"/>
            <a:ext cx="523875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800">
                <a:solidFill>
                  <a:srgbClr val="FFFFFF"/>
                </a:solidFill>
                <a:latin typeface="Times New Roman" charset="0"/>
              </a:rPr>
              <a:t>208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65" name="Text Box 1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677863" y="4572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2160" tIns="46080" rIns="92160" bIns="460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buSzPct val="100000"/>
              <a:defRPr/>
            </a:pPr>
            <a:r>
              <a:rPr lang="en-GB" sz="54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Trauma in Pregnancy </a:t>
            </a:r>
            <a:br>
              <a:rPr lang="en-GB" sz="54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</a:br>
            <a:r>
              <a:rPr lang="en-GB" sz="40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Primary Survey Issues</a:t>
            </a:r>
          </a:p>
        </p:txBody>
      </p:sp>
      <p:sp>
        <p:nvSpPr>
          <p:cNvPr id="429058" name="Text Box 2"/>
          <p:cNvSpPr txBox="1">
            <a:spLocks noChangeArrowheads="1"/>
          </p:cNvSpPr>
          <p:nvPr/>
        </p:nvSpPr>
        <p:spPr bwMode="auto">
          <a:xfrm>
            <a:off x="677863" y="1979613"/>
            <a:ext cx="7780337" cy="3676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2160" tIns="46080" rIns="92160" bIns="46080"/>
          <a:lstStyle>
            <a:lvl1pPr marL="341313" indent="-341313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36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1363" indent="-284163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32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2pPr>
            <a:lvl3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8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3pPr>
            <a:lvl4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4pPr>
            <a:lvl5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5pPr>
            <a:lvl6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6pPr>
            <a:lvl7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7pPr>
            <a:lvl8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8pPr>
            <a:lvl9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ts val="900"/>
              </a:spcBef>
              <a:buClr>
                <a:srgbClr val="FFFFFF"/>
              </a:buClr>
              <a:buSzPct val="60000"/>
              <a:buFont typeface="Times New Roman" charset="0"/>
              <a:buChar char="•"/>
              <a:defRPr/>
            </a:pPr>
            <a:r>
              <a:rPr lang="en-GB" smtClean="0"/>
              <a:t>Airway</a:t>
            </a:r>
          </a:p>
          <a:p>
            <a:pPr lvl="1" eaLnBrk="1" hangingPunct="1">
              <a:lnSpc>
                <a:spcPct val="90000"/>
              </a:lnSpc>
              <a:spcBef>
                <a:spcPts val="800"/>
              </a:spcBef>
              <a:buClr>
                <a:srgbClr val="FFFFFF"/>
              </a:buClr>
              <a:buSzPct val="60000"/>
              <a:buFont typeface="Times New Roman" charset="0"/>
              <a:buChar char="•"/>
              <a:defRPr/>
            </a:pPr>
            <a:r>
              <a:rPr lang="en-GB" smtClean="0"/>
              <a:t>aspiration risk</a:t>
            </a:r>
          </a:p>
          <a:p>
            <a:pPr eaLnBrk="1" hangingPunct="1">
              <a:lnSpc>
                <a:spcPct val="90000"/>
              </a:lnSpc>
              <a:spcBef>
                <a:spcPts val="900"/>
              </a:spcBef>
              <a:buClr>
                <a:srgbClr val="FFFFFF"/>
              </a:buClr>
              <a:buSzPct val="60000"/>
              <a:buFont typeface="Times New Roman" charset="0"/>
              <a:buChar char="•"/>
              <a:defRPr/>
            </a:pPr>
            <a:r>
              <a:rPr lang="en-GB" smtClean="0"/>
              <a:t>Breathing</a:t>
            </a:r>
          </a:p>
          <a:p>
            <a:pPr lvl="1" eaLnBrk="1" hangingPunct="1">
              <a:lnSpc>
                <a:spcPct val="90000"/>
              </a:lnSpc>
              <a:spcBef>
                <a:spcPts val="800"/>
              </a:spcBef>
              <a:buClr>
                <a:srgbClr val="FFFFFF"/>
              </a:buClr>
              <a:buSzPct val="60000"/>
              <a:buFont typeface="Times New Roman" charset="0"/>
              <a:buChar char="•"/>
              <a:defRPr/>
            </a:pPr>
            <a:r>
              <a:rPr lang="en-GB" smtClean="0"/>
              <a:t>difficult ventilation</a:t>
            </a:r>
          </a:p>
          <a:p>
            <a:pPr lvl="1" eaLnBrk="1" hangingPunct="1">
              <a:lnSpc>
                <a:spcPct val="90000"/>
              </a:lnSpc>
              <a:spcBef>
                <a:spcPts val="800"/>
              </a:spcBef>
              <a:buClr>
                <a:srgbClr val="FFFFFF"/>
              </a:buClr>
              <a:buSzPct val="60000"/>
              <a:buFont typeface="Times New Roman" charset="0"/>
              <a:buChar char="•"/>
              <a:defRPr/>
            </a:pPr>
            <a:r>
              <a:rPr lang="en-GB" smtClean="0"/>
              <a:t>reduced FRC</a:t>
            </a:r>
          </a:p>
          <a:p>
            <a:pPr eaLnBrk="1" hangingPunct="1">
              <a:lnSpc>
                <a:spcPct val="90000"/>
              </a:lnSpc>
              <a:spcBef>
                <a:spcPts val="900"/>
              </a:spcBef>
              <a:buClr>
                <a:srgbClr val="FFFFFF"/>
              </a:buClr>
              <a:buSzPct val="60000"/>
              <a:buFont typeface="Times New Roman" charset="0"/>
              <a:buChar char="•"/>
              <a:defRPr/>
            </a:pPr>
            <a:r>
              <a:rPr lang="en-GB" smtClean="0"/>
              <a:t>Circulation</a:t>
            </a:r>
          </a:p>
          <a:p>
            <a:pPr lvl="1" eaLnBrk="1" hangingPunct="1">
              <a:lnSpc>
                <a:spcPct val="90000"/>
              </a:lnSpc>
              <a:spcBef>
                <a:spcPts val="800"/>
              </a:spcBef>
              <a:buClr>
                <a:srgbClr val="FFFFFF"/>
              </a:buClr>
              <a:buSzPct val="60000"/>
              <a:buFont typeface="Times New Roman" charset="0"/>
              <a:buChar char="•"/>
              <a:defRPr/>
            </a:pPr>
            <a:r>
              <a:rPr lang="en-GB" smtClean="0"/>
              <a:t>aortocaval compression</a:t>
            </a:r>
          </a:p>
          <a:p>
            <a:pPr lvl="1" eaLnBrk="1" hangingPunct="1">
              <a:lnSpc>
                <a:spcPct val="90000"/>
              </a:lnSpc>
              <a:spcBef>
                <a:spcPts val="800"/>
              </a:spcBef>
              <a:buClr>
                <a:srgbClr val="FFFFFF"/>
              </a:buClr>
              <a:buSzPct val="60000"/>
              <a:buFont typeface="Times New Roman" charset="0"/>
              <a:buChar char="•"/>
              <a:defRPr/>
            </a:pPr>
            <a:r>
              <a:rPr lang="en-GB" smtClean="0"/>
              <a:t>tolerate blood loss</a:t>
            </a:r>
          </a:p>
          <a:p>
            <a:pPr eaLnBrk="1" hangingPunct="1">
              <a:lnSpc>
                <a:spcPct val="90000"/>
              </a:lnSpc>
              <a:spcBef>
                <a:spcPts val="900"/>
              </a:spcBef>
              <a:buClr>
                <a:srgbClr val="FFFFFF"/>
              </a:buClr>
              <a:buSzPct val="60000"/>
              <a:buFont typeface="Symbol" charset="0"/>
              <a:buNone/>
              <a:defRPr/>
            </a:pPr>
            <a:endParaRPr lang="en-GB" smtClean="0"/>
          </a:p>
        </p:txBody>
      </p:sp>
      <p:sp>
        <p:nvSpPr>
          <p:cNvPr id="429059" name="Rectangle 3"/>
          <p:cNvSpPr>
            <a:spLocks noChangeArrowheads="1"/>
          </p:cNvSpPr>
          <p:nvPr/>
        </p:nvSpPr>
        <p:spPr bwMode="auto">
          <a:xfrm>
            <a:off x="-12700" y="6473825"/>
            <a:ext cx="523875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800">
                <a:solidFill>
                  <a:srgbClr val="FFFFFF"/>
                </a:solidFill>
                <a:latin typeface="Times New Roman" charset="0"/>
              </a:rPr>
              <a:t>209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Text Box 1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677863" y="4572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2160" tIns="46080" rIns="92160" bIns="460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buSzPct val="100000"/>
              <a:defRPr/>
            </a:pPr>
            <a:r>
              <a:rPr lang="en-GB" sz="54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Breathing</a:t>
            </a:r>
            <a:br>
              <a:rPr lang="en-GB" sz="54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</a:br>
            <a:r>
              <a:rPr lang="en-GB" sz="44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Assessment</a:t>
            </a:r>
          </a:p>
        </p:txBody>
      </p:sp>
      <p:sp>
        <p:nvSpPr>
          <p:cNvPr id="44034" name="Text Box 2"/>
          <p:cNvSpPr txBox="1">
            <a:spLocks noChangeArrowheads="1"/>
          </p:cNvSpPr>
          <p:nvPr/>
        </p:nvSpPr>
        <p:spPr bwMode="auto">
          <a:xfrm>
            <a:off x="1038225" y="2417763"/>
            <a:ext cx="7412038" cy="3768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2160" tIns="46080" rIns="92160" bIns="46080"/>
          <a:lstStyle>
            <a:lvl1pPr marL="341313" indent="-341313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36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32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2pPr>
            <a:lvl3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8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3pPr>
            <a:lvl4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4pPr>
            <a:lvl5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5pPr>
            <a:lvl6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6pPr>
            <a:lvl7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7pPr>
            <a:lvl8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8pPr>
            <a:lvl9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ts val="1100"/>
              </a:spcBef>
              <a:buClr>
                <a:srgbClr val="FFFFFF"/>
              </a:buClr>
              <a:buSzPct val="60000"/>
              <a:buFont typeface="Times New Roman" charset="0"/>
              <a:buChar char="•"/>
              <a:defRPr/>
            </a:pPr>
            <a:r>
              <a:rPr lang="en-GB" sz="4400" smtClean="0"/>
              <a:t>Is the breathing normal?</a:t>
            </a:r>
          </a:p>
          <a:p>
            <a:pPr eaLnBrk="1" hangingPunct="1">
              <a:spcBef>
                <a:spcPts val="1100"/>
              </a:spcBef>
              <a:buClr>
                <a:srgbClr val="FFFFFF"/>
              </a:buClr>
              <a:buSzPct val="60000"/>
              <a:buFont typeface="Times New Roman" charset="0"/>
              <a:buChar char="•"/>
              <a:defRPr/>
            </a:pPr>
            <a:r>
              <a:rPr lang="en-GB" sz="4400" smtClean="0"/>
              <a:t>Are there chest injuries?</a:t>
            </a:r>
          </a:p>
          <a:p>
            <a:pPr eaLnBrk="1" hangingPunct="1">
              <a:spcBef>
                <a:spcPts val="1100"/>
              </a:spcBef>
              <a:buClr>
                <a:srgbClr val="FFFFFF"/>
              </a:buClr>
              <a:buSzPct val="60000"/>
              <a:buFont typeface="Times New Roman" charset="0"/>
              <a:buChar char="•"/>
              <a:defRPr/>
            </a:pPr>
            <a:r>
              <a:rPr lang="en-GB" sz="4400" smtClean="0"/>
              <a:t>Look, feel and listen</a:t>
            </a:r>
          </a:p>
          <a:p>
            <a:pPr eaLnBrk="1" hangingPunct="1">
              <a:spcBef>
                <a:spcPts val="1100"/>
              </a:spcBef>
              <a:buClr>
                <a:srgbClr val="FFFFFF"/>
              </a:buClr>
              <a:buSzPct val="60000"/>
              <a:buFont typeface="Times New Roman" charset="0"/>
              <a:buNone/>
              <a:defRPr/>
            </a:pPr>
            <a:endParaRPr lang="en-GB" sz="4400" smtClean="0"/>
          </a:p>
        </p:txBody>
      </p:sp>
      <p:sp>
        <p:nvSpPr>
          <p:cNvPr id="44035" name="Rectangle 3"/>
          <p:cNvSpPr>
            <a:spLocks noChangeArrowheads="1"/>
          </p:cNvSpPr>
          <p:nvPr/>
        </p:nvSpPr>
        <p:spPr bwMode="auto">
          <a:xfrm>
            <a:off x="20638" y="6473825"/>
            <a:ext cx="409575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800">
                <a:solidFill>
                  <a:srgbClr val="FFFFFF"/>
                </a:solidFill>
                <a:latin typeface="Times New Roman" charset="0"/>
              </a:rPr>
              <a:t>21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89" name="Text Box 1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677863" y="4572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2160" tIns="46080" rIns="92160" bIns="460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buSzPct val="100000"/>
              <a:defRPr/>
            </a:pPr>
            <a:r>
              <a:rPr lang="en-GB" sz="54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Trauma in Pregnancy </a:t>
            </a:r>
            <a:br>
              <a:rPr lang="en-GB" sz="54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</a:br>
            <a:r>
              <a:rPr lang="en-GB" sz="40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Other Issues</a:t>
            </a:r>
          </a:p>
        </p:txBody>
      </p:sp>
      <p:sp>
        <p:nvSpPr>
          <p:cNvPr id="431106" name="Text Box 2"/>
          <p:cNvSpPr txBox="1">
            <a:spLocks noChangeArrowheads="1"/>
          </p:cNvSpPr>
          <p:nvPr/>
        </p:nvSpPr>
        <p:spPr bwMode="auto">
          <a:xfrm>
            <a:off x="677863" y="2419350"/>
            <a:ext cx="7780337" cy="3676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2160" tIns="46080" rIns="92160" bIns="46080"/>
          <a:lstStyle>
            <a:lvl1pPr marL="341313" indent="-341313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36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32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2pPr>
            <a:lvl3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8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3pPr>
            <a:lvl4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4pPr>
            <a:lvl5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5pPr>
            <a:lvl6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6pPr>
            <a:lvl7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7pPr>
            <a:lvl8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8pPr>
            <a:lvl9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ts val="900"/>
              </a:spcBef>
              <a:buClr>
                <a:srgbClr val="FFFFFF"/>
              </a:buClr>
              <a:buSzPct val="60000"/>
              <a:buFont typeface="Times New Roman" charset="0"/>
              <a:buChar char="•"/>
              <a:defRPr/>
            </a:pPr>
            <a:r>
              <a:rPr lang="en-GB" smtClean="0"/>
              <a:t>Uterine irritability and premature labour</a:t>
            </a:r>
          </a:p>
          <a:p>
            <a:pPr eaLnBrk="1" hangingPunct="1">
              <a:lnSpc>
                <a:spcPct val="90000"/>
              </a:lnSpc>
              <a:spcBef>
                <a:spcPts val="900"/>
              </a:spcBef>
              <a:buClr>
                <a:srgbClr val="FFFFFF"/>
              </a:buClr>
              <a:buSzPct val="60000"/>
              <a:buFont typeface="Times New Roman" charset="0"/>
              <a:buChar char="•"/>
              <a:defRPr/>
            </a:pPr>
            <a:r>
              <a:rPr lang="en-GB" smtClean="0"/>
              <a:t>Rupture of uterus (partial or complete)</a:t>
            </a:r>
          </a:p>
          <a:p>
            <a:pPr eaLnBrk="1" hangingPunct="1">
              <a:lnSpc>
                <a:spcPct val="90000"/>
              </a:lnSpc>
              <a:spcBef>
                <a:spcPts val="900"/>
              </a:spcBef>
              <a:buClr>
                <a:srgbClr val="FFFFFF"/>
              </a:buClr>
              <a:buSzPct val="60000"/>
              <a:buFont typeface="Times New Roman" charset="0"/>
              <a:buChar char="•"/>
              <a:defRPr/>
            </a:pPr>
            <a:r>
              <a:rPr lang="en-GB" smtClean="0"/>
              <a:t>Placental separation </a:t>
            </a:r>
          </a:p>
          <a:p>
            <a:pPr eaLnBrk="1" hangingPunct="1">
              <a:lnSpc>
                <a:spcPct val="90000"/>
              </a:lnSpc>
              <a:spcBef>
                <a:spcPts val="900"/>
              </a:spcBef>
              <a:buClr>
                <a:srgbClr val="FFFFFF"/>
              </a:buClr>
              <a:buSzPct val="60000"/>
              <a:buFont typeface="Times New Roman" charset="0"/>
              <a:buChar char="•"/>
              <a:defRPr/>
            </a:pPr>
            <a:r>
              <a:rPr lang="en-GB" smtClean="0"/>
              <a:t>Pelvic fractures may result in severe blood loss</a:t>
            </a:r>
          </a:p>
          <a:p>
            <a:pPr eaLnBrk="1" hangingPunct="1">
              <a:lnSpc>
                <a:spcPct val="90000"/>
              </a:lnSpc>
              <a:spcBef>
                <a:spcPts val="900"/>
              </a:spcBef>
              <a:buClr>
                <a:srgbClr val="FFFFFF"/>
              </a:buClr>
              <a:buSzPct val="60000"/>
              <a:buFont typeface="Symbol" charset="0"/>
              <a:buNone/>
              <a:defRPr/>
            </a:pPr>
            <a:endParaRPr lang="en-GB" smtClean="0"/>
          </a:p>
        </p:txBody>
      </p:sp>
      <p:sp>
        <p:nvSpPr>
          <p:cNvPr id="431107" name="Rectangle 3"/>
          <p:cNvSpPr>
            <a:spLocks noChangeArrowheads="1"/>
          </p:cNvSpPr>
          <p:nvPr/>
        </p:nvSpPr>
        <p:spPr bwMode="auto">
          <a:xfrm>
            <a:off x="-12700" y="6473825"/>
            <a:ext cx="523875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800">
                <a:solidFill>
                  <a:srgbClr val="FFFFFF"/>
                </a:solidFill>
                <a:latin typeface="Times New Roman" charset="0"/>
              </a:rPr>
              <a:t>210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3" name="Text Box 1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677863" y="4572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2160" tIns="46080" rIns="92160" bIns="460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buSzPct val="100000"/>
              <a:defRPr/>
            </a:pPr>
            <a:r>
              <a:rPr lang="en-GB" sz="54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Trauma in Pregnancy </a:t>
            </a:r>
            <a:r>
              <a:rPr lang="en-GB" sz="40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Management</a:t>
            </a:r>
          </a:p>
        </p:txBody>
      </p:sp>
      <p:sp>
        <p:nvSpPr>
          <p:cNvPr id="433154" name="Text Box 2"/>
          <p:cNvSpPr txBox="1">
            <a:spLocks noChangeArrowheads="1"/>
          </p:cNvSpPr>
          <p:nvPr/>
        </p:nvSpPr>
        <p:spPr bwMode="auto">
          <a:xfrm>
            <a:off x="677863" y="2457450"/>
            <a:ext cx="7780337" cy="3638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2160" tIns="46080" rIns="92160" bIns="46080"/>
          <a:lstStyle>
            <a:lvl1pPr marL="341313" indent="-341313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36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32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2pPr>
            <a:lvl3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8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3pPr>
            <a:lvl4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4pPr>
            <a:lvl5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5pPr>
            <a:lvl6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6pPr>
            <a:lvl7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7pPr>
            <a:lvl8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8pPr>
            <a:lvl9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ts val="900"/>
              </a:spcBef>
              <a:buClr>
                <a:srgbClr val="FFFFFF"/>
              </a:buClr>
              <a:buSzPct val="60000"/>
              <a:buFont typeface="Times New Roman" charset="0"/>
              <a:buChar char="•"/>
              <a:defRPr/>
            </a:pPr>
            <a:r>
              <a:rPr lang="en-GB" smtClean="0"/>
              <a:t>ABCDE of mother</a:t>
            </a:r>
          </a:p>
          <a:p>
            <a:pPr eaLnBrk="1" hangingPunct="1">
              <a:lnSpc>
                <a:spcPct val="90000"/>
              </a:lnSpc>
              <a:spcBef>
                <a:spcPts val="900"/>
              </a:spcBef>
              <a:buClr>
                <a:srgbClr val="FFFF00"/>
              </a:buClr>
              <a:buSzPct val="60000"/>
              <a:buFont typeface="Times New Roman" charset="0"/>
              <a:buChar char="•"/>
              <a:defRPr/>
            </a:pPr>
            <a:r>
              <a:rPr lang="en-GB" smtClean="0">
                <a:solidFill>
                  <a:srgbClr val="FFFF00"/>
                </a:solidFill>
              </a:rPr>
              <a:t>Left lateral tilt</a:t>
            </a:r>
          </a:p>
          <a:p>
            <a:pPr eaLnBrk="1" hangingPunct="1">
              <a:lnSpc>
                <a:spcPct val="90000"/>
              </a:lnSpc>
              <a:spcBef>
                <a:spcPts val="900"/>
              </a:spcBef>
              <a:buClr>
                <a:srgbClr val="FFFFFF"/>
              </a:buClr>
              <a:buSzPct val="60000"/>
              <a:buFont typeface="Times New Roman" charset="0"/>
              <a:buChar char="•"/>
              <a:defRPr/>
            </a:pPr>
            <a:r>
              <a:rPr lang="en-GB" smtClean="0"/>
              <a:t>Secondary survey</a:t>
            </a:r>
          </a:p>
        </p:txBody>
      </p:sp>
      <p:sp>
        <p:nvSpPr>
          <p:cNvPr id="433155" name="Rectangle 3"/>
          <p:cNvSpPr>
            <a:spLocks noChangeArrowheads="1"/>
          </p:cNvSpPr>
          <p:nvPr/>
        </p:nvSpPr>
        <p:spPr bwMode="auto">
          <a:xfrm>
            <a:off x="36513" y="6473825"/>
            <a:ext cx="51435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800">
                <a:solidFill>
                  <a:srgbClr val="FFFFFF"/>
                </a:solidFill>
                <a:latin typeface="Times New Roman" charset="0"/>
              </a:rPr>
              <a:t>211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7" name="Text Box 1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677863" y="4572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360" tIns="44280" rIns="90360" bIns="442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buSzPct val="100000"/>
              <a:defRPr/>
            </a:pPr>
            <a:r>
              <a:rPr lang="en-US" sz="48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Trauma in Pregnancy</a:t>
            </a:r>
            <a:br>
              <a:rPr lang="en-US" sz="48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</a:br>
            <a:r>
              <a:rPr lang="en-US" sz="40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Secondary Survey</a:t>
            </a:r>
          </a:p>
        </p:txBody>
      </p:sp>
      <p:sp>
        <p:nvSpPr>
          <p:cNvPr id="435202" name="Text Box 2"/>
          <p:cNvSpPr txBox="1">
            <a:spLocks noChangeArrowheads="1"/>
          </p:cNvSpPr>
          <p:nvPr/>
        </p:nvSpPr>
        <p:spPr bwMode="auto">
          <a:xfrm>
            <a:off x="677863" y="1981200"/>
            <a:ext cx="7780337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360" tIns="44280" rIns="90360" bIns="44280"/>
          <a:lstStyle>
            <a:lvl1pPr marL="341313" indent="-341313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36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32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2pPr>
            <a:lvl3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8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3pPr>
            <a:lvl4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4pPr>
            <a:lvl5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5pPr>
            <a:lvl6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6pPr>
            <a:lvl7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7pPr>
            <a:lvl8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8pPr>
            <a:lvl9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ts val="800"/>
              </a:spcBef>
              <a:buClr>
                <a:srgbClr val="FFFFFF"/>
              </a:buClr>
              <a:buSzPct val="100000"/>
              <a:buFont typeface="Times New Roman" charset="0"/>
              <a:buChar char="•"/>
              <a:defRPr/>
            </a:pPr>
            <a:r>
              <a:rPr lang="en-US" sz="3200" smtClean="0"/>
              <a:t>Abdomen</a:t>
            </a:r>
          </a:p>
          <a:p>
            <a:pPr lvl="2" eaLnBrk="1" hangingPunct="1">
              <a:lnSpc>
                <a:spcPct val="90000"/>
              </a:lnSpc>
              <a:spcBef>
                <a:spcPts val="700"/>
              </a:spcBef>
              <a:buClr>
                <a:srgbClr val="FFFFFF"/>
              </a:buClr>
              <a:buSzPct val="100000"/>
              <a:buFont typeface="Arial" charset="0"/>
              <a:buChar char="•"/>
              <a:defRPr/>
            </a:pPr>
            <a:r>
              <a:rPr lang="en-US" smtClean="0"/>
              <a:t>fundal height</a:t>
            </a:r>
          </a:p>
          <a:p>
            <a:pPr lvl="2" eaLnBrk="1" hangingPunct="1">
              <a:lnSpc>
                <a:spcPct val="90000"/>
              </a:lnSpc>
              <a:spcBef>
                <a:spcPts val="700"/>
              </a:spcBef>
              <a:buClr>
                <a:srgbClr val="FFFFFF"/>
              </a:buClr>
              <a:buSzPct val="100000"/>
              <a:buFont typeface="Arial" charset="0"/>
              <a:buChar char="•"/>
              <a:defRPr/>
            </a:pPr>
            <a:r>
              <a:rPr lang="en-US" smtClean="0"/>
              <a:t>uterus tenderness, contractions, fetal movement and heart rate</a:t>
            </a:r>
          </a:p>
          <a:p>
            <a:pPr eaLnBrk="1" hangingPunct="1">
              <a:lnSpc>
                <a:spcPct val="90000"/>
              </a:lnSpc>
              <a:spcBef>
                <a:spcPts val="800"/>
              </a:spcBef>
              <a:buClr>
                <a:srgbClr val="FFFFFF"/>
              </a:buClr>
              <a:buSzPct val="100000"/>
              <a:buFont typeface="Times New Roman" charset="0"/>
              <a:buChar char="•"/>
              <a:defRPr/>
            </a:pPr>
            <a:r>
              <a:rPr lang="en-US" sz="3200" smtClean="0"/>
              <a:t>Involve obstetrician early</a:t>
            </a:r>
          </a:p>
          <a:p>
            <a:pPr lvl="2" eaLnBrk="1" hangingPunct="1">
              <a:lnSpc>
                <a:spcPct val="90000"/>
              </a:lnSpc>
              <a:spcBef>
                <a:spcPts val="700"/>
              </a:spcBef>
              <a:buClr>
                <a:srgbClr val="FFFFFF"/>
              </a:buClr>
              <a:buSzPct val="100000"/>
              <a:buFont typeface="Arial" charset="0"/>
              <a:buChar char="•"/>
              <a:defRPr/>
            </a:pPr>
            <a:r>
              <a:rPr lang="en-US" smtClean="0"/>
              <a:t>gentle speculum examination?</a:t>
            </a:r>
          </a:p>
          <a:p>
            <a:pPr lvl="2" eaLnBrk="1" hangingPunct="1">
              <a:lnSpc>
                <a:spcPct val="90000"/>
              </a:lnSpc>
              <a:spcBef>
                <a:spcPts val="700"/>
              </a:spcBef>
              <a:buClr>
                <a:srgbClr val="FFFFFF"/>
              </a:buClr>
              <a:buSzPct val="100000"/>
              <a:buFont typeface="Arial" charset="0"/>
              <a:buChar char="•"/>
              <a:defRPr/>
            </a:pPr>
            <a:r>
              <a:rPr lang="en-US" smtClean="0"/>
              <a:t>caesarean section may be needed</a:t>
            </a:r>
          </a:p>
          <a:p>
            <a:pPr eaLnBrk="1" hangingPunct="1">
              <a:lnSpc>
                <a:spcPct val="90000"/>
              </a:lnSpc>
              <a:spcBef>
                <a:spcPts val="800"/>
              </a:spcBef>
              <a:buClr>
                <a:srgbClr val="FFFFFF"/>
              </a:buClr>
              <a:buSzPct val="100000"/>
              <a:buFont typeface="Times New Roman" charset="0"/>
              <a:buChar char="•"/>
              <a:defRPr/>
            </a:pPr>
            <a:r>
              <a:rPr lang="en-US" sz="3200" smtClean="0"/>
              <a:t>Monitor fetal heart rate</a:t>
            </a:r>
          </a:p>
          <a:p>
            <a:pPr eaLnBrk="1" hangingPunct="1">
              <a:lnSpc>
                <a:spcPct val="90000"/>
              </a:lnSpc>
              <a:spcBef>
                <a:spcPts val="800"/>
              </a:spcBef>
              <a:buClr>
                <a:srgbClr val="FFFFFF"/>
              </a:buClr>
              <a:buSzPct val="100000"/>
              <a:buFont typeface="Times New Roman" charset="0"/>
              <a:buChar char="•"/>
              <a:defRPr/>
            </a:pPr>
            <a:r>
              <a:rPr lang="en-US" sz="3200" smtClean="0"/>
              <a:t>Reassess mother frequently</a:t>
            </a:r>
          </a:p>
        </p:txBody>
      </p:sp>
      <p:sp>
        <p:nvSpPr>
          <p:cNvPr id="435203" name="Rectangle 3"/>
          <p:cNvSpPr>
            <a:spLocks noChangeArrowheads="1"/>
          </p:cNvSpPr>
          <p:nvPr/>
        </p:nvSpPr>
        <p:spPr bwMode="auto">
          <a:xfrm>
            <a:off x="-12700" y="6473825"/>
            <a:ext cx="523875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800">
                <a:solidFill>
                  <a:srgbClr val="FFFFFF"/>
                </a:solidFill>
                <a:latin typeface="Times New Roman" charset="0"/>
              </a:rPr>
              <a:t>212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249" name="Rectangle 1"/>
          <p:cNvSpPr>
            <a:spLocks noChangeArrowheads="1"/>
          </p:cNvSpPr>
          <p:nvPr/>
        </p:nvSpPr>
        <p:spPr bwMode="auto">
          <a:xfrm>
            <a:off x="319088" y="609600"/>
            <a:ext cx="8534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2160" tIns="46080" rIns="92160" bIns="46080" anchor="ctr"/>
          <a:lstStyle/>
          <a:p>
            <a:pPr algn="ctr"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6600">
                <a:solidFill>
                  <a:srgbClr val="FFFF00"/>
                </a:solidFill>
              </a:rPr>
              <a:t>Trauma in Pregnancy</a:t>
            </a:r>
          </a:p>
        </p:txBody>
      </p:sp>
      <p:sp>
        <p:nvSpPr>
          <p:cNvPr id="220162" name="Text Box 2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4016375" y="1774825"/>
            <a:ext cx="1736725" cy="3584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SzPct val="100000"/>
              <a:defRPr/>
            </a:pPr>
            <a:r>
              <a:rPr lang="en-GB" sz="229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charset="0"/>
              </a:rPr>
              <a:t>?</a:t>
            </a:r>
          </a:p>
        </p:txBody>
      </p:sp>
      <p:sp>
        <p:nvSpPr>
          <p:cNvPr id="437251" name="Rectangle 3"/>
          <p:cNvSpPr>
            <a:spLocks noChangeArrowheads="1"/>
          </p:cNvSpPr>
          <p:nvPr/>
        </p:nvSpPr>
        <p:spPr bwMode="auto">
          <a:xfrm>
            <a:off x="0" y="6473825"/>
            <a:ext cx="523875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800">
                <a:solidFill>
                  <a:srgbClr val="FFFFFF"/>
                </a:solidFill>
                <a:latin typeface="Times New Roman" charset="0"/>
              </a:rPr>
              <a:t>213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16165D"/>
            </a:gs>
            <a:gs pos="100000">
              <a:srgbClr val="6E000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85" name="Text Box 1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333375" y="457200"/>
            <a:ext cx="85852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360" tIns="44280" rIns="90360" bIns="442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buSzPct val="100000"/>
              <a:defRPr/>
            </a:pPr>
            <a:r>
              <a:rPr lang="en-GB" sz="66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Trauma in Pregnancy</a:t>
            </a:r>
            <a:r>
              <a:rPr lang="en-GB" sz="54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</a:p>
        </p:txBody>
      </p:sp>
      <p:sp>
        <p:nvSpPr>
          <p:cNvPr id="221186" name="Text Box 2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677863" y="2241550"/>
            <a:ext cx="7780337" cy="3086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360" tIns="44280" rIns="90360" bIns="44280"/>
          <a:lstStyle>
            <a:lvl1pPr marL="342900" indent="-341313"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ts val="900"/>
              </a:spcBef>
              <a:buSzPct val="60000"/>
              <a:defRPr/>
            </a:pPr>
            <a:r>
              <a:rPr lang="en-GB" altLang="en-US" sz="3600">
                <a:solidFill>
                  <a:srgbClr val="FFFF00"/>
                </a:solidFill>
                <a:cs typeface="+mn-cs"/>
              </a:rPr>
              <a:t>Summary</a:t>
            </a:r>
          </a:p>
          <a:p>
            <a:pPr marL="341313" indent="-339725" eaLnBrk="1" hangingPunct="1">
              <a:lnSpc>
                <a:spcPct val="90000"/>
              </a:lnSpc>
              <a:spcBef>
                <a:spcPts val="900"/>
              </a:spcBef>
              <a:buClr>
                <a:srgbClr val="FFFFFF"/>
              </a:buClr>
              <a:buSzPct val="60000"/>
              <a:buFont typeface="Times New Roman" panose="02020603050405020304" pitchFamily="18" charset="0"/>
              <a:buChar char="•"/>
              <a:defRPr/>
            </a:pPr>
            <a:r>
              <a:rPr lang="en-GB" altLang="en-US" sz="3600">
                <a:cs typeface="+mn-cs"/>
              </a:rPr>
              <a:t>Important anatomical and physiological considerations</a:t>
            </a:r>
          </a:p>
          <a:p>
            <a:pPr marL="341313" indent="-339725" eaLnBrk="1" hangingPunct="1">
              <a:lnSpc>
                <a:spcPct val="90000"/>
              </a:lnSpc>
              <a:spcBef>
                <a:spcPts val="900"/>
              </a:spcBef>
              <a:buClr>
                <a:srgbClr val="FFFFFF"/>
              </a:buClr>
              <a:buSzPct val="60000"/>
              <a:buFont typeface="Times New Roman" panose="02020603050405020304" pitchFamily="18" charset="0"/>
              <a:buChar char="•"/>
              <a:defRPr/>
            </a:pPr>
            <a:r>
              <a:rPr lang="en-GB" altLang="en-US" sz="3600">
                <a:cs typeface="+mn-cs"/>
              </a:rPr>
              <a:t>Resuscitation of the mother is also resuscitation of the baby</a:t>
            </a:r>
          </a:p>
          <a:p>
            <a:pPr marL="341313" indent="-339725" eaLnBrk="1" hangingPunct="1">
              <a:lnSpc>
                <a:spcPct val="90000"/>
              </a:lnSpc>
              <a:spcBef>
                <a:spcPts val="900"/>
              </a:spcBef>
              <a:buClr>
                <a:srgbClr val="FFFFFF"/>
              </a:buClr>
              <a:buSzPct val="60000"/>
              <a:buFont typeface="Times New Roman" panose="02020603050405020304" pitchFamily="18" charset="0"/>
              <a:buChar char="•"/>
              <a:defRPr/>
            </a:pPr>
            <a:r>
              <a:rPr lang="en-GB" altLang="en-US" sz="3600">
                <a:cs typeface="+mn-cs"/>
              </a:rPr>
              <a:t>Trauma management principles are the same</a:t>
            </a:r>
          </a:p>
          <a:p>
            <a:pPr marL="341313" indent="-339725" eaLnBrk="1" hangingPunct="1">
              <a:lnSpc>
                <a:spcPct val="90000"/>
              </a:lnSpc>
              <a:spcBef>
                <a:spcPts val="900"/>
              </a:spcBef>
              <a:buClr>
                <a:srgbClr val="FFFFFF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en-GB" altLang="en-US" sz="3600">
              <a:cs typeface="+mn-cs"/>
            </a:endParaRPr>
          </a:p>
        </p:txBody>
      </p:sp>
      <p:sp>
        <p:nvSpPr>
          <p:cNvPr id="439300" name="Rectangle 3"/>
          <p:cNvSpPr>
            <a:spLocks noChangeArrowheads="1"/>
          </p:cNvSpPr>
          <p:nvPr/>
        </p:nvSpPr>
        <p:spPr bwMode="auto">
          <a:xfrm>
            <a:off x="12700" y="6473825"/>
            <a:ext cx="523875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800">
                <a:solidFill>
                  <a:srgbClr val="FFFFFF"/>
                </a:solidFill>
                <a:latin typeface="Times New Roman" charset="0"/>
              </a:rPr>
              <a:t>214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16165D"/>
            </a:gs>
            <a:gs pos="100000">
              <a:srgbClr val="00520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209" name="Text Box 1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677863" y="10287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360" tIns="44280" rIns="90360" bIns="442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buSzPct val="100000"/>
              <a:defRPr/>
            </a:pPr>
            <a:r>
              <a:rPr lang="en-US" sz="66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Burns</a:t>
            </a:r>
          </a:p>
        </p:txBody>
      </p:sp>
      <p:sp>
        <p:nvSpPr>
          <p:cNvPr id="222210" name="Text Box 2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677863" y="2686050"/>
            <a:ext cx="7780337" cy="2647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360" tIns="44280" rIns="90360" bIns="44280"/>
          <a:lstStyle>
            <a:lvl1pPr marL="342900" indent="-341313"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ts val="900"/>
              </a:spcBef>
              <a:buSzPct val="100000"/>
              <a:defRPr/>
            </a:pPr>
            <a:r>
              <a:rPr lang="en-US" altLang="en-US" sz="3600">
                <a:solidFill>
                  <a:srgbClr val="FFFF00"/>
                </a:solidFill>
                <a:cs typeface="+mn-cs"/>
              </a:rPr>
              <a:t>At the end you will</a:t>
            </a:r>
          </a:p>
          <a:p>
            <a:pPr marL="341313" indent="-339725" eaLnBrk="1" hangingPunct="1">
              <a:lnSpc>
                <a:spcPct val="90000"/>
              </a:lnSpc>
              <a:spcBef>
                <a:spcPts val="900"/>
              </a:spcBef>
              <a:buClr>
                <a:srgbClr val="FFFFFF"/>
              </a:buClr>
              <a:buSzPct val="100000"/>
              <a:buFont typeface="Times New Roman" panose="02020603050405020304" pitchFamily="18" charset="0"/>
              <a:buChar char="•"/>
              <a:defRPr/>
            </a:pPr>
            <a:r>
              <a:rPr lang="en-US" altLang="en-US" sz="3600">
                <a:cs typeface="+mn-cs"/>
              </a:rPr>
              <a:t>understand the structured approach to the burned patient</a:t>
            </a:r>
          </a:p>
          <a:p>
            <a:pPr marL="341313" indent="-339725" eaLnBrk="1" hangingPunct="1">
              <a:lnSpc>
                <a:spcPct val="90000"/>
              </a:lnSpc>
              <a:spcBef>
                <a:spcPts val="900"/>
              </a:spcBef>
              <a:buClr>
                <a:srgbClr val="FFFFFF"/>
              </a:buClr>
              <a:buSzPct val="100000"/>
              <a:buFont typeface="Times New Roman" panose="02020603050405020304" pitchFamily="18" charset="0"/>
              <a:buChar char="•"/>
              <a:defRPr/>
            </a:pPr>
            <a:r>
              <a:rPr lang="en-US" altLang="en-US" sz="3600">
                <a:cs typeface="+mn-cs"/>
              </a:rPr>
              <a:t>recognise and treat the consequences of severe burns</a:t>
            </a:r>
          </a:p>
        </p:txBody>
      </p:sp>
      <p:sp>
        <p:nvSpPr>
          <p:cNvPr id="441348" name="Rectangle 3"/>
          <p:cNvSpPr>
            <a:spLocks noChangeArrowheads="1"/>
          </p:cNvSpPr>
          <p:nvPr/>
        </p:nvSpPr>
        <p:spPr bwMode="auto">
          <a:xfrm>
            <a:off x="-12700" y="6473825"/>
            <a:ext cx="523875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800">
                <a:solidFill>
                  <a:srgbClr val="FFFFFF"/>
                </a:solidFill>
                <a:latin typeface="Times New Roman" charset="0"/>
              </a:rPr>
              <a:t>215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2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233" name="Text Box 1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677863" y="4572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360" tIns="44280" rIns="90360" bIns="442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buSzPct val="100000"/>
              <a:defRPr/>
            </a:pPr>
            <a:r>
              <a:rPr lang="en-US" sz="54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Scenario</a:t>
            </a:r>
          </a:p>
        </p:txBody>
      </p:sp>
      <p:sp>
        <p:nvSpPr>
          <p:cNvPr id="443394" name="Text Box 2"/>
          <p:cNvSpPr txBox="1">
            <a:spLocks noChangeArrowheads="1"/>
          </p:cNvSpPr>
          <p:nvPr/>
        </p:nvSpPr>
        <p:spPr bwMode="auto">
          <a:xfrm>
            <a:off x="342900" y="1981200"/>
            <a:ext cx="4706938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360" tIns="44280" rIns="90360" bIns="44280"/>
          <a:lstStyle>
            <a:lvl1pPr marL="185738">
              <a:tabLst>
                <a:tab pos="755650" algn="l"/>
                <a:tab pos="1670050" algn="l"/>
                <a:tab pos="2584450" algn="l"/>
                <a:tab pos="3498850" algn="l"/>
                <a:tab pos="4413250" algn="l"/>
                <a:tab pos="5327650" algn="l"/>
                <a:tab pos="6242050" algn="l"/>
                <a:tab pos="7156450" algn="l"/>
                <a:tab pos="8070850" algn="l"/>
                <a:tab pos="8985250" algn="l"/>
                <a:tab pos="9899650" algn="l"/>
              </a:tabLst>
              <a:defRPr sz="36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755650" algn="l"/>
                <a:tab pos="1670050" algn="l"/>
                <a:tab pos="2584450" algn="l"/>
                <a:tab pos="3498850" algn="l"/>
                <a:tab pos="4413250" algn="l"/>
                <a:tab pos="5327650" algn="l"/>
                <a:tab pos="6242050" algn="l"/>
                <a:tab pos="7156450" algn="l"/>
                <a:tab pos="8070850" algn="l"/>
                <a:tab pos="8985250" algn="l"/>
                <a:tab pos="9899650" algn="l"/>
              </a:tabLst>
              <a:defRPr sz="32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2pPr>
            <a:lvl3pPr>
              <a:tabLst>
                <a:tab pos="755650" algn="l"/>
                <a:tab pos="1670050" algn="l"/>
                <a:tab pos="2584450" algn="l"/>
                <a:tab pos="3498850" algn="l"/>
                <a:tab pos="4413250" algn="l"/>
                <a:tab pos="5327650" algn="l"/>
                <a:tab pos="6242050" algn="l"/>
                <a:tab pos="7156450" algn="l"/>
                <a:tab pos="8070850" algn="l"/>
                <a:tab pos="8985250" algn="l"/>
                <a:tab pos="9899650" algn="l"/>
              </a:tabLst>
              <a:defRPr sz="28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3pPr>
            <a:lvl4pPr>
              <a:tabLst>
                <a:tab pos="755650" algn="l"/>
                <a:tab pos="1670050" algn="l"/>
                <a:tab pos="2584450" algn="l"/>
                <a:tab pos="3498850" algn="l"/>
                <a:tab pos="4413250" algn="l"/>
                <a:tab pos="5327650" algn="l"/>
                <a:tab pos="6242050" algn="l"/>
                <a:tab pos="7156450" algn="l"/>
                <a:tab pos="8070850" algn="l"/>
                <a:tab pos="8985250" algn="l"/>
                <a:tab pos="989965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4pPr>
            <a:lvl5pPr>
              <a:tabLst>
                <a:tab pos="755650" algn="l"/>
                <a:tab pos="1670050" algn="l"/>
                <a:tab pos="2584450" algn="l"/>
                <a:tab pos="3498850" algn="l"/>
                <a:tab pos="4413250" algn="l"/>
                <a:tab pos="5327650" algn="l"/>
                <a:tab pos="6242050" algn="l"/>
                <a:tab pos="7156450" algn="l"/>
                <a:tab pos="8070850" algn="l"/>
                <a:tab pos="8985250" algn="l"/>
                <a:tab pos="989965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5pPr>
            <a:lvl6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55650" algn="l"/>
                <a:tab pos="1670050" algn="l"/>
                <a:tab pos="2584450" algn="l"/>
                <a:tab pos="3498850" algn="l"/>
                <a:tab pos="4413250" algn="l"/>
                <a:tab pos="5327650" algn="l"/>
                <a:tab pos="6242050" algn="l"/>
                <a:tab pos="7156450" algn="l"/>
                <a:tab pos="8070850" algn="l"/>
                <a:tab pos="8985250" algn="l"/>
                <a:tab pos="989965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6pPr>
            <a:lvl7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55650" algn="l"/>
                <a:tab pos="1670050" algn="l"/>
                <a:tab pos="2584450" algn="l"/>
                <a:tab pos="3498850" algn="l"/>
                <a:tab pos="4413250" algn="l"/>
                <a:tab pos="5327650" algn="l"/>
                <a:tab pos="6242050" algn="l"/>
                <a:tab pos="7156450" algn="l"/>
                <a:tab pos="8070850" algn="l"/>
                <a:tab pos="8985250" algn="l"/>
                <a:tab pos="989965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7pPr>
            <a:lvl8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55650" algn="l"/>
                <a:tab pos="1670050" algn="l"/>
                <a:tab pos="2584450" algn="l"/>
                <a:tab pos="3498850" algn="l"/>
                <a:tab pos="4413250" algn="l"/>
                <a:tab pos="5327650" algn="l"/>
                <a:tab pos="6242050" algn="l"/>
                <a:tab pos="7156450" algn="l"/>
                <a:tab pos="8070850" algn="l"/>
                <a:tab pos="8985250" algn="l"/>
                <a:tab pos="989965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8pPr>
            <a:lvl9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55650" algn="l"/>
                <a:tab pos="1670050" algn="l"/>
                <a:tab pos="2584450" algn="l"/>
                <a:tab pos="3498850" algn="l"/>
                <a:tab pos="4413250" algn="l"/>
                <a:tab pos="5327650" algn="l"/>
                <a:tab pos="6242050" algn="l"/>
                <a:tab pos="7156450" algn="l"/>
                <a:tab pos="8070850" algn="l"/>
                <a:tab pos="8985250" algn="l"/>
                <a:tab pos="989965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ts val="800"/>
              </a:spcBef>
              <a:buSzPct val="100000"/>
              <a:defRPr/>
            </a:pPr>
            <a:r>
              <a:rPr lang="en-US" sz="3200" smtClean="0"/>
              <a:t>A 22-year-old woman is cooking dinner when her kerosene stove explodes.  She is brought to your hospital with severe burns to her face, neck, upper chest and left arm.</a:t>
            </a:r>
          </a:p>
          <a:p>
            <a:pPr eaLnBrk="1" hangingPunct="1">
              <a:spcBef>
                <a:spcPts val="800"/>
              </a:spcBef>
              <a:buSzPct val="100000"/>
              <a:defRPr/>
            </a:pPr>
            <a:endParaRPr lang="en-US" sz="3200" smtClean="0"/>
          </a:p>
        </p:txBody>
      </p:sp>
      <p:sp>
        <p:nvSpPr>
          <p:cNvPr id="443395" name="Rectangle 3"/>
          <p:cNvSpPr>
            <a:spLocks noChangeArrowheads="1"/>
          </p:cNvSpPr>
          <p:nvPr/>
        </p:nvSpPr>
        <p:spPr bwMode="auto">
          <a:xfrm>
            <a:off x="-12700" y="6473825"/>
            <a:ext cx="523875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800">
                <a:solidFill>
                  <a:srgbClr val="FFFFFF"/>
                </a:solidFill>
                <a:latin typeface="Times New Roman" charset="0"/>
              </a:rPr>
              <a:t>216</a:t>
            </a:r>
          </a:p>
        </p:txBody>
      </p:sp>
      <p:pic>
        <p:nvPicPr>
          <p:cNvPr id="44339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2088" y="2159000"/>
            <a:ext cx="3722687" cy="3162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257" name="Text Box 1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677863" y="4572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360" tIns="44280" rIns="90360" bIns="442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buSzPct val="100000"/>
              <a:defRPr/>
            </a:pPr>
            <a:r>
              <a:rPr lang="en-US" sz="54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Scenario Questions</a:t>
            </a:r>
          </a:p>
        </p:txBody>
      </p:sp>
      <p:sp>
        <p:nvSpPr>
          <p:cNvPr id="445442" name="Text Box 2"/>
          <p:cNvSpPr txBox="1">
            <a:spLocks noChangeArrowheads="1"/>
          </p:cNvSpPr>
          <p:nvPr/>
        </p:nvSpPr>
        <p:spPr bwMode="auto">
          <a:xfrm>
            <a:off x="230188" y="1981200"/>
            <a:ext cx="5094287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360" tIns="44280" rIns="90360" bIns="44280"/>
          <a:lstStyle>
            <a:lvl1pPr marL="341313" indent="-341313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36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32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2pPr>
            <a:lvl3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8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3pPr>
            <a:lvl4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4pPr>
            <a:lvl5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5pPr>
            <a:lvl6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6pPr>
            <a:lvl7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7pPr>
            <a:lvl8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8pPr>
            <a:lvl9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ts val="800"/>
              </a:spcBef>
              <a:buClr>
                <a:srgbClr val="FFFFFF"/>
              </a:buClr>
              <a:buSzPct val="100000"/>
              <a:buFont typeface="Times New Roman" charset="0"/>
              <a:buChar char="•"/>
              <a:defRPr/>
            </a:pPr>
            <a:r>
              <a:rPr lang="en-US" sz="3200" smtClean="0"/>
              <a:t>What would you do first?</a:t>
            </a:r>
          </a:p>
          <a:p>
            <a:pPr eaLnBrk="1" hangingPunct="1">
              <a:spcBef>
                <a:spcPts val="800"/>
              </a:spcBef>
              <a:buClr>
                <a:srgbClr val="FFFFFF"/>
              </a:buClr>
              <a:buSzPct val="100000"/>
              <a:buFont typeface="Times New Roman" charset="0"/>
              <a:buChar char="•"/>
              <a:defRPr/>
            </a:pPr>
            <a:r>
              <a:rPr lang="en-US" sz="3200" smtClean="0"/>
              <a:t>What are the complications of burn injuries?</a:t>
            </a:r>
          </a:p>
          <a:p>
            <a:pPr eaLnBrk="1" hangingPunct="1">
              <a:spcBef>
                <a:spcPts val="800"/>
              </a:spcBef>
              <a:buClr>
                <a:srgbClr val="FFFFFF"/>
              </a:buClr>
              <a:buSzPct val="100000"/>
              <a:buFont typeface="Times New Roman" charset="0"/>
              <a:buChar char="•"/>
              <a:defRPr/>
            </a:pPr>
            <a:r>
              <a:rPr lang="en-US" sz="3200" smtClean="0"/>
              <a:t>How are these treated?</a:t>
            </a:r>
          </a:p>
        </p:txBody>
      </p:sp>
      <p:pic>
        <p:nvPicPr>
          <p:cNvPr id="4454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4475" y="2159000"/>
            <a:ext cx="3678238" cy="3162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445444" name="Rectangle 4"/>
          <p:cNvSpPr>
            <a:spLocks noChangeArrowheads="1"/>
          </p:cNvSpPr>
          <p:nvPr/>
        </p:nvSpPr>
        <p:spPr bwMode="auto">
          <a:xfrm>
            <a:off x="0" y="6473825"/>
            <a:ext cx="523875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800">
                <a:solidFill>
                  <a:srgbClr val="FFFFFF"/>
                </a:solidFill>
                <a:latin typeface="Times New Roman" charset="0"/>
              </a:rPr>
              <a:t>217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81" name="Text Box 1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677863" y="4572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2160" tIns="46080" rIns="92160" bIns="460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buSzPct val="100000"/>
              <a:defRPr/>
            </a:pPr>
            <a:r>
              <a:rPr lang="en-GB" sz="54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Burns</a:t>
            </a:r>
            <a:br>
              <a:rPr lang="en-GB" sz="54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</a:br>
            <a:r>
              <a:rPr lang="en-GB" sz="40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Primary survey</a:t>
            </a:r>
          </a:p>
        </p:txBody>
      </p:sp>
      <p:sp>
        <p:nvSpPr>
          <p:cNvPr id="447490" name="Rectangle 2"/>
          <p:cNvSpPr>
            <a:spLocks noChangeArrowheads="1"/>
          </p:cNvSpPr>
          <p:nvPr/>
        </p:nvSpPr>
        <p:spPr bwMode="auto">
          <a:xfrm>
            <a:off x="0" y="6491288"/>
            <a:ext cx="523875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800">
                <a:solidFill>
                  <a:srgbClr val="FFFFFF"/>
                </a:solidFill>
                <a:latin typeface="Times New Roman" charset="0"/>
              </a:rPr>
              <a:t>218</a:t>
            </a:r>
          </a:p>
        </p:txBody>
      </p:sp>
      <p:sp>
        <p:nvSpPr>
          <p:cNvPr id="447491" name="Text Box 3"/>
          <p:cNvSpPr txBox="1">
            <a:spLocks noChangeArrowheads="1"/>
          </p:cNvSpPr>
          <p:nvPr/>
        </p:nvSpPr>
        <p:spPr bwMode="auto">
          <a:xfrm>
            <a:off x="677863" y="2178050"/>
            <a:ext cx="7780337" cy="3917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360" tIns="44280" rIns="90360" bIns="44280"/>
          <a:lstStyle>
            <a:lvl1pPr marL="341313" indent="-341313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36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32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2pPr>
            <a:lvl3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8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3pPr>
            <a:lvl4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4pPr>
            <a:lvl5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5pPr>
            <a:lvl6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6pPr>
            <a:lvl7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7pPr>
            <a:lvl8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8pPr>
            <a:lvl9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ts val="900"/>
              </a:spcBef>
              <a:buClr>
                <a:srgbClr val="FFFFFF"/>
              </a:buClr>
              <a:buSzPct val="100000"/>
              <a:buFont typeface="Times New Roman" charset="0"/>
              <a:buChar char="•"/>
              <a:defRPr/>
            </a:pPr>
            <a:r>
              <a:rPr lang="en-GB" smtClean="0"/>
              <a:t>Airway + Cervical spine control </a:t>
            </a:r>
          </a:p>
          <a:p>
            <a:pPr eaLnBrk="1" hangingPunct="1">
              <a:spcBef>
                <a:spcPts val="900"/>
              </a:spcBef>
              <a:buClr>
                <a:srgbClr val="FFFFFF"/>
              </a:buClr>
              <a:buSzPct val="100000"/>
              <a:buFont typeface="Times New Roman" charset="0"/>
              <a:buChar char="•"/>
              <a:defRPr/>
            </a:pPr>
            <a:r>
              <a:rPr lang="en-GB" smtClean="0"/>
              <a:t>Breathing</a:t>
            </a:r>
          </a:p>
          <a:p>
            <a:pPr eaLnBrk="1" hangingPunct="1">
              <a:spcBef>
                <a:spcPts val="900"/>
              </a:spcBef>
              <a:buClr>
                <a:srgbClr val="FFFFFF"/>
              </a:buClr>
              <a:buSzPct val="100000"/>
              <a:buFont typeface="Times New Roman" charset="0"/>
              <a:buChar char="•"/>
              <a:defRPr/>
            </a:pPr>
            <a:r>
              <a:rPr lang="en-GB" smtClean="0"/>
              <a:t>Circulation</a:t>
            </a:r>
          </a:p>
          <a:p>
            <a:pPr eaLnBrk="1" hangingPunct="1">
              <a:spcBef>
                <a:spcPts val="900"/>
              </a:spcBef>
              <a:buClr>
                <a:srgbClr val="FFFFFF"/>
              </a:buClr>
              <a:buSzPct val="100000"/>
              <a:buFont typeface="Times New Roman" charset="0"/>
              <a:buChar char="•"/>
              <a:defRPr/>
            </a:pPr>
            <a:r>
              <a:rPr lang="en-GB" smtClean="0"/>
              <a:t>Disability</a:t>
            </a:r>
          </a:p>
          <a:p>
            <a:pPr eaLnBrk="1" hangingPunct="1">
              <a:spcBef>
                <a:spcPts val="900"/>
              </a:spcBef>
              <a:buClr>
                <a:srgbClr val="FFFFFF"/>
              </a:buClr>
              <a:buSzPct val="100000"/>
              <a:buFont typeface="Times New Roman" charset="0"/>
              <a:buChar char="•"/>
              <a:defRPr/>
            </a:pPr>
            <a:r>
              <a:rPr lang="en-GB" smtClean="0"/>
              <a:t>Exposure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05" name="Text Box 1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685800" y="36195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360" tIns="44280" rIns="90360" bIns="442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buSzPct val="100000"/>
              <a:defRPr/>
            </a:pPr>
            <a:r>
              <a:rPr lang="en-US" sz="54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Burns</a:t>
            </a:r>
            <a:br>
              <a:rPr lang="en-US" sz="54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</a:br>
            <a:r>
              <a:rPr lang="en-US" sz="40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Approach</a:t>
            </a:r>
          </a:p>
        </p:txBody>
      </p:sp>
      <p:sp>
        <p:nvSpPr>
          <p:cNvPr id="449538" name="Text Box 2"/>
          <p:cNvSpPr txBox="1">
            <a:spLocks noChangeArrowheads="1"/>
          </p:cNvSpPr>
          <p:nvPr/>
        </p:nvSpPr>
        <p:spPr bwMode="auto">
          <a:xfrm>
            <a:off x="936625" y="1985963"/>
            <a:ext cx="7653338" cy="3771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360" tIns="44280" rIns="90360" bIns="44280"/>
          <a:lstStyle>
            <a:lvl1pPr marL="341313" indent="-341313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36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32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2pPr>
            <a:lvl3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8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3pPr>
            <a:lvl4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4pPr>
            <a:lvl5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5pPr>
            <a:lvl6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6pPr>
            <a:lvl7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7pPr>
            <a:lvl8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8pPr>
            <a:lvl9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ts val="900"/>
              </a:spcBef>
              <a:buClr>
                <a:srgbClr val="FFFFFF"/>
              </a:buClr>
              <a:buSzPct val="60000"/>
              <a:buFont typeface="Times New Roman" charset="0"/>
              <a:buChar char="•"/>
              <a:defRPr/>
            </a:pPr>
            <a:r>
              <a:rPr lang="en-GB" smtClean="0"/>
              <a:t>Stop the burning</a:t>
            </a:r>
          </a:p>
          <a:p>
            <a:pPr eaLnBrk="1" hangingPunct="1">
              <a:spcBef>
                <a:spcPts val="900"/>
              </a:spcBef>
              <a:buClr>
                <a:srgbClr val="FFFFFF"/>
              </a:buClr>
              <a:buSzPct val="60000"/>
              <a:buFont typeface="Times New Roman" charset="0"/>
              <a:buChar char="•"/>
              <a:defRPr/>
            </a:pPr>
            <a:r>
              <a:rPr lang="en-GB" smtClean="0"/>
              <a:t>ABCDE</a:t>
            </a:r>
          </a:p>
          <a:p>
            <a:pPr eaLnBrk="1" hangingPunct="1">
              <a:spcBef>
                <a:spcPts val="900"/>
              </a:spcBef>
              <a:buClr>
                <a:srgbClr val="FFFFFF"/>
              </a:buClr>
              <a:buSzPct val="60000"/>
              <a:buFont typeface="Times New Roman" charset="0"/>
              <a:buChar char="•"/>
              <a:defRPr/>
            </a:pPr>
            <a:r>
              <a:rPr lang="en-GB" smtClean="0"/>
              <a:t>Good IV access</a:t>
            </a:r>
          </a:p>
          <a:p>
            <a:pPr eaLnBrk="1" hangingPunct="1">
              <a:spcBef>
                <a:spcPts val="900"/>
              </a:spcBef>
              <a:buClr>
                <a:srgbClr val="FFFFFF"/>
              </a:buClr>
              <a:buSzPct val="60000"/>
              <a:buFont typeface="Times New Roman" charset="0"/>
              <a:buChar char="•"/>
              <a:defRPr/>
            </a:pPr>
            <a:r>
              <a:rPr lang="en-GB" smtClean="0"/>
              <a:t>Determine area of burn</a:t>
            </a:r>
          </a:p>
          <a:p>
            <a:pPr eaLnBrk="1" hangingPunct="1">
              <a:spcBef>
                <a:spcPts val="900"/>
              </a:spcBef>
              <a:buClr>
                <a:srgbClr val="FFFFFF"/>
              </a:buClr>
              <a:buSzPct val="60000"/>
              <a:buFont typeface="Times New Roman" charset="0"/>
              <a:buChar char="•"/>
              <a:defRPr/>
            </a:pPr>
            <a:r>
              <a:rPr lang="en-GB" smtClean="0"/>
              <a:t>Early fluid replacement</a:t>
            </a:r>
          </a:p>
          <a:p>
            <a:pPr eaLnBrk="1" hangingPunct="1">
              <a:spcBef>
                <a:spcPts val="900"/>
              </a:spcBef>
              <a:buClr>
                <a:srgbClr val="FFFFFF"/>
              </a:buClr>
              <a:buSzPct val="60000"/>
              <a:buFont typeface="Times New Roman" charset="0"/>
              <a:buChar char="•"/>
              <a:defRPr/>
            </a:pPr>
            <a:r>
              <a:rPr lang="en-GB" smtClean="0"/>
              <a:t>Pain relief</a:t>
            </a:r>
          </a:p>
          <a:p>
            <a:pPr eaLnBrk="1" hangingPunct="1">
              <a:spcBef>
                <a:spcPts val="900"/>
              </a:spcBef>
              <a:buClr>
                <a:srgbClr val="FFFFFF"/>
              </a:buClr>
              <a:buSzPct val="60000"/>
              <a:buFont typeface="Times New Roman" charset="0"/>
              <a:buChar char="•"/>
              <a:defRPr/>
            </a:pPr>
            <a:r>
              <a:rPr lang="en-GB" smtClean="0"/>
              <a:t>Prevent hypothermia</a:t>
            </a:r>
          </a:p>
          <a:p>
            <a:pPr eaLnBrk="1" hangingPunct="1">
              <a:spcBef>
                <a:spcPts val="900"/>
              </a:spcBef>
              <a:buClr>
                <a:srgbClr val="FFFFFF"/>
              </a:buClr>
              <a:buSzPct val="100000"/>
              <a:buFont typeface="Times New Roman" charset="0"/>
              <a:buNone/>
              <a:defRPr/>
            </a:pPr>
            <a:endParaRPr lang="en-GB" smtClean="0"/>
          </a:p>
        </p:txBody>
      </p:sp>
      <p:sp>
        <p:nvSpPr>
          <p:cNvPr id="449539" name="Rectangle 3"/>
          <p:cNvSpPr>
            <a:spLocks noChangeArrowheads="1"/>
          </p:cNvSpPr>
          <p:nvPr/>
        </p:nvSpPr>
        <p:spPr bwMode="auto">
          <a:xfrm>
            <a:off x="-12700" y="6473825"/>
            <a:ext cx="523875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800">
                <a:solidFill>
                  <a:srgbClr val="FFFFFF"/>
                </a:solidFill>
                <a:latin typeface="Times New Roman" charset="0"/>
              </a:rPr>
              <a:t>219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677863" y="4572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2160" tIns="46080" rIns="92160" bIns="460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buSzPct val="100000"/>
              <a:defRPr/>
            </a:pPr>
            <a:r>
              <a:rPr lang="en-GB" sz="54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Breathing</a:t>
            </a:r>
            <a:br>
              <a:rPr lang="en-GB" sz="54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</a:br>
            <a:r>
              <a:rPr lang="en-GB" sz="44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Assessment</a:t>
            </a:r>
          </a:p>
        </p:txBody>
      </p:sp>
      <p:sp>
        <p:nvSpPr>
          <p:cNvPr id="24578" name="Text Box 2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1038225" y="2314575"/>
            <a:ext cx="7412038" cy="4394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2160" tIns="46080" rIns="92160" bIns="46080"/>
          <a:lstStyle>
            <a:lvl1pPr marL="341313" indent="-341313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ts val="900"/>
              </a:spcBef>
              <a:buClr>
                <a:srgbClr val="FFFFFF"/>
              </a:buClr>
              <a:buSzPct val="60000"/>
              <a:buFont typeface="Times New Roman" panose="02020603050405020304" pitchFamily="18" charset="0"/>
              <a:buChar char="•"/>
              <a:defRPr/>
            </a:pPr>
            <a:r>
              <a:rPr lang="en-GB" altLang="en-US" sz="3600" dirty="0">
                <a:cs typeface="+mn-cs"/>
              </a:rPr>
              <a:t>Air / Chest movement</a:t>
            </a:r>
          </a:p>
          <a:p>
            <a:pPr eaLnBrk="1" hangingPunct="1">
              <a:spcBef>
                <a:spcPts val="900"/>
              </a:spcBef>
              <a:buClr>
                <a:srgbClr val="FFFFFF"/>
              </a:buClr>
              <a:buSzPct val="60000"/>
              <a:buFont typeface="Times New Roman" panose="02020603050405020304" pitchFamily="18" charset="0"/>
              <a:buChar char="•"/>
              <a:defRPr/>
            </a:pPr>
            <a:r>
              <a:rPr lang="en-GB" altLang="en-US" sz="3600" dirty="0">
                <a:cs typeface="+mn-cs"/>
              </a:rPr>
              <a:t>Respiratory rate</a:t>
            </a:r>
          </a:p>
          <a:p>
            <a:pPr eaLnBrk="1" hangingPunct="1">
              <a:spcBef>
                <a:spcPts val="900"/>
              </a:spcBef>
              <a:buClr>
                <a:srgbClr val="FFFFFF"/>
              </a:buClr>
              <a:buSzPct val="60000"/>
              <a:buFont typeface="Times New Roman" panose="02020603050405020304" pitchFamily="18" charset="0"/>
              <a:buChar char="•"/>
              <a:defRPr/>
            </a:pPr>
            <a:r>
              <a:rPr lang="en-GB" altLang="en-US" sz="3600" dirty="0">
                <a:cs typeface="+mn-cs"/>
              </a:rPr>
              <a:t>Tracheal deviation </a:t>
            </a:r>
          </a:p>
          <a:p>
            <a:pPr eaLnBrk="1" hangingPunct="1">
              <a:spcBef>
                <a:spcPts val="900"/>
              </a:spcBef>
              <a:buClr>
                <a:srgbClr val="FFFFFF"/>
              </a:buClr>
              <a:buSzPct val="60000"/>
              <a:buFont typeface="Times New Roman" panose="02020603050405020304" pitchFamily="18" charset="0"/>
              <a:buChar char="•"/>
              <a:defRPr/>
            </a:pPr>
            <a:r>
              <a:rPr lang="en-GB" altLang="en-US" sz="3600" dirty="0">
                <a:cs typeface="+mn-cs"/>
              </a:rPr>
              <a:t>Accessory muscle use </a:t>
            </a:r>
          </a:p>
          <a:p>
            <a:pPr eaLnBrk="1" hangingPunct="1">
              <a:spcBef>
                <a:spcPts val="900"/>
              </a:spcBef>
              <a:buClr>
                <a:srgbClr val="FFFFFF"/>
              </a:buClr>
              <a:buSzPct val="60000"/>
              <a:buFont typeface="Times New Roman" panose="02020603050405020304" pitchFamily="18" charset="0"/>
              <a:buChar char="•"/>
              <a:defRPr/>
            </a:pPr>
            <a:r>
              <a:rPr lang="en-GB" altLang="en-US" sz="3600" dirty="0">
                <a:cs typeface="+mn-cs"/>
              </a:rPr>
              <a:t>Percussion / Auscultation </a:t>
            </a:r>
          </a:p>
          <a:p>
            <a:pPr marL="342900" eaLnBrk="1" hangingPunct="1">
              <a:spcBef>
                <a:spcPts val="900"/>
              </a:spcBef>
              <a:buSzPct val="60000"/>
              <a:defRPr/>
            </a:pPr>
            <a:endParaRPr lang="en-GB" altLang="en-US" sz="3600" dirty="0">
              <a:cs typeface="+mn-cs"/>
            </a:endParaRPr>
          </a:p>
        </p:txBody>
      </p:sp>
      <p:sp>
        <p:nvSpPr>
          <p:cNvPr id="46083" name="Rectangle 3"/>
          <p:cNvSpPr>
            <a:spLocks noChangeArrowheads="1"/>
          </p:cNvSpPr>
          <p:nvPr/>
        </p:nvSpPr>
        <p:spPr bwMode="auto">
          <a:xfrm>
            <a:off x="20638" y="6473825"/>
            <a:ext cx="409575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800">
                <a:solidFill>
                  <a:srgbClr val="FFFFFF"/>
                </a:solidFill>
                <a:latin typeface="Times New Roman" charset="0"/>
              </a:rPr>
              <a:t>22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329" name="Text Box 1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677863" y="4572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2160" tIns="46080" rIns="92160" bIns="460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buSzPct val="100000"/>
              <a:defRPr/>
            </a:pPr>
            <a:r>
              <a:rPr lang="en-US" sz="60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Burns</a:t>
            </a:r>
            <a:br>
              <a:rPr lang="en-US" sz="60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</a:br>
            <a:r>
              <a:rPr lang="en-GB" sz="40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Mortality</a:t>
            </a:r>
          </a:p>
        </p:txBody>
      </p:sp>
      <p:sp>
        <p:nvSpPr>
          <p:cNvPr id="227330" name="Text Box 2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677863" y="1981200"/>
            <a:ext cx="3813175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2160" tIns="46080" rIns="92160" bIns="46080"/>
          <a:lstStyle>
            <a:lvl1pPr marL="341313" indent="-341313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ts val="900"/>
              </a:spcBef>
              <a:buClr>
                <a:srgbClr val="FFFFFF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en-GB" altLang="en-US" sz="3600">
              <a:cs typeface="+mn-cs"/>
            </a:endParaRPr>
          </a:p>
          <a:p>
            <a:pPr marL="342900" eaLnBrk="1" hangingPunct="1">
              <a:spcBef>
                <a:spcPts val="1000"/>
              </a:spcBef>
              <a:buSzPct val="100000"/>
              <a:defRPr/>
            </a:pPr>
            <a:r>
              <a:rPr lang="en-GB" altLang="en-US" sz="4000">
                <a:cs typeface="+mn-cs"/>
              </a:rPr>
              <a:t>Early death</a:t>
            </a:r>
          </a:p>
          <a:p>
            <a:pPr eaLnBrk="1" hangingPunct="1">
              <a:spcBef>
                <a:spcPts val="1000"/>
              </a:spcBef>
              <a:buClr>
                <a:srgbClr val="FFFFFF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en-GB" altLang="en-US" sz="4000">
              <a:cs typeface="+mn-cs"/>
            </a:endParaRPr>
          </a:p>
          <a:p>
            <a:pPr eaLnBrk="1" hangingPunct="1">
              <a:spcBef>
                <a:spcPts val="1000"/>
              </a:spcBef>
              <a:buClr>
                <a:srgbClr val="FFFFFF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en-GB" altLang="en-US" sz="4000">
              <a:cs typeface="+mn-cs"/>
            </a:endParaRPr>
          </a:p>
          <a:p>
            <a:pPr marL="342900" eaLnBrk="1" hangingPunct="1">
              <a:spcBef>
                <a:spcPts val="200"/>
              </a:spcBef>
              <a:buSzPct val="100000"/>
              <a:defRPr/>
            </a:pPr>
            <a:endParaRPr lang="en-GB" altLang="en-US" sz="800">
              <a:cs typeface="+mn-cs"/>
            </a:endParaRPr>
          </a:p>
          <a:p>
            <a:pPr marL="342900" eaLnBrk="1" hangingPunct="1">
              <a:spcBef>
                <a:spcPts val="1000"/>
              </a:spcBef>
              <a:buSzPct val="100000"/>
              <a:defRPr/>
            </a:pPr>
            <a:r>
              <a:rPr lang="en-GB" altLang="en-US" sz="4000">
                <a:cs typeface="+mn-cs"/>
              </a:rPr>
              <a:t>Late death</a:t>
            </a:r>
          </a:p>
        </p:txBody>
      </p:sp>
      <p:sp>
        <p:nvSpPr>
          <p:cNvPr id="451587" name="Text Box 3"/>
          <p:cNvSpPr txBox="1">
            <a:spLocks noChangeArrowheads="1"/>
          </p:cNvSpPr>
          <p:nvPr/>
        </p:nvSpPr>
        <p:spPr bwMode="auto">
          <a:xfrm>
            <a:off x="3744913" y="2227263"/>
            <a:ext cx="4713287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2160" tIns="46080" rIns="92160" bIns="46080"/>
          <a:lstStyle>
            <a:lvl1pPr marL="341313" indent="-341313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36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1363" indent="-284163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32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2pPr>
            <a:lvl3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8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3pPr>
            <a:lvl4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4pPr>
            <a:lvl5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5pPr>
            <a:lvl6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6pPr>
            <a:lvl7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7pPr>
            <a:lvl8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8pPr>
            <a:lvl9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9pPr>
          </a:lstStyle>
          <a:p>
            <a:pPr lvl="1" eaLnBrk="1" hangingPunct="1">
              <a:spcBef>
                <a:spcPts val="800"/>
              </a:spcBef>
              <a:buClr>
                <a:srgbClr val="FFFFFF"/>
              </a:buClr>
              <a:buSzPct val="100000"/>
              <a:buFont typeface="Times New Roman" charset="0"/>
              <a:buChar char="•"/>
              <a:defRPr/>
            </a:pPr>
            <a:r>
              <a:rPr lang="en-GB" smtClean="0"/>
              <a:t>airway obstruction</a:t>
            </a:r>
          </a:p>
          <a:p>
            <a:pPr lvl="1" eaLnBrk="1" hangingPunct="1">
              <a:spcBef>
                <a:spcPts val="800"/>
              </a:spcBef>
              <a:buClr>
                <a:srgbClr val="FFFFFF"/>
              </a:buClr>
              <a:buSzPct val="100000"/>
              <a:buFont typeface="Times New Roman" charset="0"/>
              <a:buChar char="•"/>
              <a:defRPr/>
            </a:pPr>
            <a:r>
              <a:rPr lang="en-GB" smtClean="0"/>
              <a:t>respiratory failure</a:t>
            </a:r>
          </a:p>
          <a:p>
            <a:pPr lvl="1" eaLnBrk="1" hangingPunct="1">
              <a:spcBef>
                <a:spcPts val="800"/>
              </a:spcBef>
              <a:buClr>
                <a:srgbClr val="FFFFFF"/>
              </a:buClr>
              <a:buSzPct val="100000"/>
              <a:buFont typeface="Times New Roman" charset="0"/>
              <a:buChar char="•"/>
              <a:defRPr/>
            </a:pPr>
            <a:r>
              <a:rPr lang="en-GB" smtClean="0"/>
              <a:t>shock</a:t>
            </a:r>
          </a:p>
          <a:p>
            <a:pPr lvl="1" eaLnBrk="1" hangingPunct="1">
              <a:spcBef>
                <a:spcPts val="800"/>
              </a:spcBef>
              <a:buClr>
                <a:srgbClr val="FFFFFF"/>
              </a:buClr>
              <a:buSzPct val="100000"/>
              <a:buFont typeface="Times New Roman" charset="0"/>
              <a:buChar char="•"/>
              <a:defRPr/>
            </a:pPr>
            <a:r>
              <a:rPr lang="en-GB" smtClean="0"/>
              <a:t>other injuries</a:t>
            </a:r>
          </a:p>
          <a:p>
            <a:pPr eaLnBrk="1" hangingPunct="1">
              <a:spcBef>
                <a:spcPts val="250"/>
              </a:spcBef>
              <a:buClr>
                <a:srgbClr val="FFFFFF"/>
              </a:buClr>
              <a:buSzPct val="100000"/>
              <a:buFont typeface="Times New Roman" charset="0"/>
              <a:buNone/>
              <a:defRPr/>
            </a:pPr>
            <a:endParaRPr lang="en-GB" sz="1000" smtClean="0"/>
          </a:p>
          <a:p>
            <a:pPr lvl="1" eaLnBrk="1" hangingPunct="1">
              <a:spcBef>
                <a:spcPts val="800"/>
              </a:spcBef>
              <a:buClr>
                <a:srgbClr val="FFFFFF"/>
              </a:buClr>
              <a:buSzPct val="100000"/>
              <a:buFont typeface="Times New Roman" charset="0"/>
              <a:buChar char="•"/>
              <a:defRPr/>
            </a:pPr>
            <a:r>
              <a:rPr lang="en-GB" smtClean="0"/>
              <a:t>renal failure</a:t>
            </a:r>
          </a:p>
          <a:p>
            <a:pPr lvl="1" eaLnBrk="1" hangingPunct="1">
              <a:spcBef>
                <a:spcPts val="800"/>
              </a:spcBef>
              <a:buClr>
                <a:srgbClr val="FFFFFF"/>
              </a:buClr>
              <a:buSzPct val="100000"/>
              <a:buFont typeface="Times New Roman" charset="0"/>
              <a:buChar char="•"/>
              <a:defRPr/>
            </a:pPr>
            <a:r>
              <a:rPr lang="en-GB" smtClean="0"/>
              <a:t>sepsis</a:t>
            </a:r>
          </a:p>
          <a:p>
            <a:pPr lvl="1" eaLnBrk="1" hangingPunct="1">
              <a:spcBef>
                <a:spcPts val="800"/>
              </a:spcBef>
              <a:buClr>
                <a:srgbClr val="FFFFFF"/>
              </a:buClr>
              <a:buSzPct val="100000"/>
              <a:buFont typeface="Times New Roman" charset="0"/>
              <a:buChar char="•"/>
              <a:defRPr/>
            </a:pPr>
            <a:r>
              <a:rPr lang="en-GB" smtClean="0"/>
              <a:t>multiple organ failure</a:t>
            </a:r>
          </a:p>
        </p:txBody>
      </p:sp>
      <p:sp>
        <p:nvSpPr>
          <p:cNvPr id="451588" name="Rectangle 4"/>
          <p:cNvSpPr>
            <a:spLocks noChangeArrowheads="1"/>
          </p:cNvSpPr>
          <p:nvPr/>
        </p:nvSpPr>
        <p:spPr bwMode="auto">
          <a:xfrm>
            <a:off x="-12700" y="6473825"/>
            <a:ext cx="523875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800">
                <a:solidFill>
                  <a:srgbClr val="FFFFFF"/>
                </a:solidFill>
                <a:latin typeface="Times New Roman" charset="0"/>
              </a:rPr>
              <a:t>220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353" name="Text Box 1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677863" y="4572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360" tIns="44280" rIns="90360" bIns="442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buSzPct val="100000"/>
              <a:defRPr/>
            </a:pPr>
            <a:r>
              <a:rPr lang="en-US" sz="60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Burns</a:t>
            </a:r>
            <a:br>
              <a:rPr lang="en-US" sz="60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</a:br>
            <a:r>
              <a:rPr lang="en-US" sz="40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Airway</a:t>
            </a:r>
          </a:p>
        </p:txBody>
      </p:sp>
      <p:sp>
        <p:nvSpPr>
          <p:cNvPr id="228354" name="Text Box 2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677863" y="2343150"/>
            <a:ext cx="5997575" cy="3752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360" tIns="44280" rIns="90360" bIns="44280"/>
          <a:lstStyle>
            <a:lvl1pPr marL="342900" indent="-341313"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ts val="900"/>
              </a:spcBef>
              <a:buSzPct val="60000"/>
              <a:defRPr/>
            </a:pPr>
            <a:r>
              <a:rPr lang="en-GB" altLang="en-US" sz="3600">
                <a:solidFill>
                  <a:srgbClr val="FFFF00"/>
                </a:solidFill>
                <a:cs typeface="+mn-cs"/>
              </a:rPr>
              <a:t>Consider early intubation</a:t>
            </a:r>
          </a:p>
          <a:p>
            <a:pPr marL="341313" indent="-339725" eaLnBrk="1" hangingPunct="1">
              <a:spcBef>
                <a:spcPts val="900"/>
              </a:spcBef>
              <a:buClr>
                <a:srgbClr val="FFFFFF"/>
              </a:buClr>
              <a:buSzPct val="60000"/>
              <a:buFont typeface="Times New Roman" panose="02020603050405020304" pitchFamily="18" charset="0"/>
              <a:buChar char="•"/>
              <a:defRPr/>
            </a:pPr>
            <a:r>
              <a:rPr lang="en-GB" altLang="en-US" sz="3600">
                <a:cs typeface="Arial" panose="020B0604020202020204" pitchFamily="34" charset="0"/>
              </a:rPr>
              <a:t>↑</a:t>
            </a:r>
            <a:r>
              <a:rPr lang="en-GB" altLang="en-US" sz="3600">
                <a:cs typeface="+mn-cs"/>
              </a:rPr>
              <a:t> Hoarseness</a:t>
            </a:r>
          </a:p>
          <a:p>
            <a:pPr marL="341313" indent="-339725" eaLnBrk="1" hangingPunct="1">
              <a:spcBef>
                <a:spcPts val="900"/>
              </a:spcBef>
              <a:buClr>
                <a:srgbClr val="FFFFFF"/>
              </a:buClr>
              <a:buSzPct val="60000"/>
              <a:buFont typeface="Times New Roman" panose="02020603050405020304" pitchFamily="18" charset="0"/>
              <a:buChar char="•"/>
              <a:defRPr/>
            </a:pPr>
            <a:r>
              <a:rPr lang="en-GB" altLang="en-US" sz="3600">
                <a:cs typeface="+mn-cs"/>
              </a:rPr>
              <a:t>Difficulty swallowing secretions</a:t>
            </a:r>
          </a:p>
          <a:p>
            <a:pPr marL="341313" indent="-339725" eaLnBrk="1" hangingPunct="1">
              <a:spcBef>
                <a:spcPts val="900"/>
              </a:spcBef>
              <a:buClr>
                <a:srgbClr val="FFFFFF"/>
              </a:buClr>
              <a:buSzPct val="60000"/>
              <a:buFont typeface="Times New Roman" panose="02020603050405020304" pitchFamily="18" charset="0"/>
              <a:buChar char="•"/>
              <a:defRPr/>
            </a:pPr>
            <a:r>
              <a:rPr lang="en-GB" altLang="en-US" sz="3600">
                <a:cs typeface="Arial" panose="020B0604020202020204" pitchFamily="34" charset="0"/>
              </a:rPr>
              <a:t>↑</a:t>
            </a:r>
            <a:r>
              <a:rPr lang="en-GB" altLang="en-US" sz="3600">
                <a:cs typeface="+mn-cs"/>
              </a:rPr>
              <a:t> Respiratory distress </a:t>
            </a:r>
          </a:p>
          <a:p>
            <a:pPr marL="341313" indent="-339725" eaLnBrk="1" hangingPunct="1">
              <a:spcBef>
                <a:spcPts val="900"/>
              </a:spcBef>
              <a:buClr>
                <a:srgbClr val="FFFFFF"/>
              </a:buClr>
              <a:buSzPct val="60000"/>
              <a:buFont typeface="Times New Roman" panose="02020603050405020304" pitchFamily="18" charset="0"/>
              <a:buChar char="•"/>
              <a:defRPr/>
            </a:pPr>
            <a:r>
              <a:rPr lang="en-GB" altLang="en-US" sz="3600">
                <a:cs typeface="+mn-cs"/>
              </a:rPr>
              <a:t>Transfer required</a:t>
            </a:r>
          </a:p>
        </p:txBody>
      </p:sp>
      <p:sp>
        <p:nvSpPr>
          <p:cNvPr id="453635" name="Rectangle 3"/>
          <p:cNvSpPr>
            <a:spLocks noChangeArrowheads="1"/>
          </p:cNvSpPr>
          <p:nvPr/>
        </p:nvSpPr>
        <p:spPr bwMode="auto">
          <a:xfrm>
            <a:off x="0" y="6488113"/>
            <a:ext cx="523875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800">
                <a:solidFill>
                  <a:srgbClr val="FFFFFF"/>
                </a:solidFill>
                <a:latin typeface="Times New Roman" charset="0"/>
              </a:rPr>
              <a:t>221</a:t>
            </a:r>
          </a:p>
        </p:txBody>
      </p:sp>
      <p:pic>
        <p:nvPicPr>
          <p:cNvPr id="45363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5150" y="4219575"/>
            <a:ext cx="1857375" cy="1876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45363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5438" y="2343150"/>
            <a:ext cx="2098675" cy="1406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5681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8113" y="2330450"/>
            <a:ext cx="2876550" cy="2767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229378" name="Text Box 2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677863" y="180975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360" tIns="44280" rIns="90360" bIns="442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buSzPct val="100000"/>
              <a:defRPr/>
            </a:pPr>
            <a:r>
              <a:rPr lang="en-US" sz="44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Swelling after burn</a:t>
            </a:r>
          </a:p>
        </p:txBody>
      </p:sp>
      <p:sp>
        <p:nvSpPr>
          <p:cNvPr id="455683" name="Rectangle 3"/>
          <p:cNvSpPr>
            <a:spLocks noChangeArrowheads="1"/>
          </p:cNvSpPr>
          <p:nvPr/>
        </p:nvSpPr>
        <p:spPr bwMode="auto">
          <a:xfrm>
            <a:off x="-12700" y="6473825"/>
            <a:ext cx="523875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800">
                <a:solidFill>
                  <a:srgbClr val="FFFFFF"/>
                </a:solidFill>
                <a:latin typeface="Times New Roman" charset="0"/>
              </a:rPr>
              <a:t>222</a:t>
            </a:r>
          </a:p>
        </p:txBody>
      </p:sp>
      <p:pic>
        <p:nvPicPr>
          <p:cNvPr id="45568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3463" y="2330450"/>
            <a:ext cx="3206750" cy="2767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01" name="Text Box 1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677863" y="4572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2160" tIns="46080" rIns="92160" bIns="460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buSzPct val="100000"/>
              <a:defRPr/>
            </a:pPr>
            <a:r>
              <a:rPr lang="en-US" sz="54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Burns</a:t>
            </a:r>
            <a:r>
              <a:rPr lang="en-US" sz="60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/>
            </a:r>
            <a:br>
              <a:rPr lang="en-US" sz="60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</a:br>
            <a:r>
              <a:rPr lang="en-GB" sz="40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Breathing</a:t>
            </a:r>
          </a:p>
        </p:txBody>
      </p:sp>
      <p:sp>
        <p:nvSpPr>
          <p:cNvPr id="230402" name="Text Box 2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282575" y="2247900"/>
            <a:ext cx="6042025" cy="2686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2160" tIns="46080" rIns="92160" bIns="46080"/>
          <a:lstStyle>
            <a:lvl1pPr marL="342900" indent="-341313"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ts val="900"/>
              </a:spcBef>
              <a:buSzPct val="60000"/>
              <a:defRPr/>
            </a:pPr>
            <a:r>
              <a:rPr lang="en-GB" altLang="en-US" sz="3600">
                <a:solidFill>
                  <a:srgbClr val="FFFF00"/>
                </a:solidFill>
                <a:cs typeface="+mn-cs"/>
              </a:rPr>
              <a:t>Suspect inhalational injury</a:t>
            </a:r>
          </a:p>
          <a:p>
            <a:pPr marL="341313" indent="-339725" eaLnBrk="1" hangingPunct="1">
              <a:lnSpc>
                <a:spcPct val="90000"/>
              </a:lnSpc>
              <a:spcBef>
                <a:spcPts val="900"/>
              </a:spcBef>
              <a:buClr>
                <a:srgbClr val="FFFFFF"/>
              </a:buClr>
              <a:buSzPct val="60000"/>
              <a:buFont typeface="Times New Roman" panose="02020603050405020304" pitchFamily="18" charset="0"/>
              <a:buChar char="•"/>
              <a:defRPr/>
            </a:pPr>
            <a:r>
              <a:rPr lang="en-GB" altLang="en-US" sz="3600">
                <a:cs typeface="+mn-cs"/>
              </a:rPr>
              <a:t>Fire in enclosed space </a:t>
            </a:r>
          </a:p>
          <a:p>
            <a:pPr marL="341313" indent="-339725" eaLnBrk="1" hangingPunct="1">
              <a:lnSpc>
                <a:spcPct val="90000"/>
              </a:lnSpc>
              <a:spcBef>
                <a:spcPts val="900"/>
              </a:spcBef>
              <a:buClr>
                <a:srgbClr val="FFFFFF"/>
              </a:buClr>
              <a:buSzPct val="60000"/>
              <a:buFont typeface="Times New Roman" panose="02020603050405020304" pitchFamily="18" charset="0"/>
              <a:buChar char="•"/>
              <a:defRPr/>
            </a:pPr>
            <a:r>
              <a:rPr lang="en-GB" altLang="en-US" sz="3600">
                <a:cs typeface="+mn-cs"/>
              </a:rPr>
              <a:t>Burns around mouth, face, nasal hair</a:t>
            </a:r>
          </a:p>
          <a:p>
            <a:pPr marL="341313" indent="-339725" eaLnBrk="1" hangingPunct="1">
              <a:lnSpc>
                <a:spcPct val="90000"/>
              </a:lnSpc>
              <a:spcBef>
                <a:spcPts val="900"/>
              </a:spcBef>
              <a:buClr>
                <a:srgbClr val="FFFFFF"/>
              </a:buClr>
              <a:buSzPct val="60000"/>
              <a:buFont typeface="Times New Roman" panose="02020603050405020304" pitchFamily="18" charset="0"/>
              <a:buChar char="•"/>
              <a:defRPr/>
            </a:pPr>
            <a:r>
              <a:rPr lang="en-GB" altLang="en-US" sz="3600">
                <a:cs typeface="+mn-cs"/>
              </a:rPr>
              <a:t>Respiratory distress</a:t>
            </a:r>
          </a:p>
          <a:p>
            <a:pPr marL="341313" indent="-339725" eaLnBrk="1" hangingPunct="1">
              <a:lnSpc>
                <a:spcPct val="90000"/>
              </a:lnSpc>
              <a:spcBef>
                <a:spcPts val="900"/>
              </a:spcBef>
              <a:buClr>
                <a:srgbClr val="FFFFFF"/>
              </a:buClr>
              <a:buSzPct val="60000"/>
              <a:buFont typeface="Times New Roman" panose="02020603050405020304" pitchFamily="18" charset="0"/>
              <a:buChar char="•"/>
              <a:defRPr/>
            </a:pPr>
            <a:r>
              <a:rPr lang="en-GB" altLang="en-US" sz="3600">
                <a:cs typeface="+mn-cs"/>
              </a:rPr>
              <a:t>Hoarseness, cough, stridor</a:t>
            </a:r>
          </a:p>
          <a:p>
            <a:pPr marL="341313" indent="-339725" eaLnBrk="1" hangingPunct="1">
              <a:lnSpc>
                <a:spcPct val="90000"/>
              </a:lnSpc>
              <a:spcBef>
                <a:spcPts val="900"/>
              </a:spcBef>
              <a:buClr>
                <a:srgbClr val="FFFFFF"/>
              </a:buClr>
              <a:buSzPct val="60000"/>
              <a:buFont typeface="Times New Roman" panose="02020603050405020304" pitchFamily="18" charset="0"/>
              <a:buChar char="•"/>
              <a:defRPr/>
            </a:pPr>
            <a:r>
              <a:rPr lang="en-GB" altLang="en-US" sz="3600">
                <a:cs typeface="+mn-cs"/>
              </a:rPr>
              <a:t>Black carbon in sputum</a:t>
            </a:r>
          </a:p>
        </p:txBody>
      </p:sp>
      <p:sp>
        <p:nvSpPr>
          <p:cNvPr id="457731" name="Rectangle 3"/>
          <p:cNvSpPr>
            <a:spLocks noChangeArrowheads="1"/>
          </p:cNvSpPr>
          <p:nvPr/>
        </p:nvSpPr>
        <p:spPr bwMode="auto">
          <a:xfrm>
            <a:off x="0" y="6473825"/>
            <a:ext cx="523875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800">
                <a:solidFill>
                  <a:srgbClr val="FFFFFF"/>
                </a:solidFill>
                <a:latin typeface="Times New Roman" charset="0"/>
              </a:rPr>
              <a:t>223</a:t>
            </a:r>
          </a:p>
        </p:txBody>
      </p:sp>
      <p:pic>
        <p:nvPicPr>
          <p:cNvPr id="45773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3350" y="2074863"/>
            <a:ext cx="2366963" cy="1952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45773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1763" y="4276725"/>
            <a:ext cx="2368550" cy="2197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425" name="Text Box 1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677863" y="4572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2160" tIns="46080" rIns="92160" bIns="460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buSzPct val="100000"/>
              <a:defRPr/>
            </a:pPr>
            <a:r>
              <a:rPr lang="en-US" sz="54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Burns</a:t>
            </a:r>
            <a:r>
              <a:rPr lang="en-US" sz="60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/>
            </a:r>
            <a:br>
              <a:rPr lang="en-US" sz="60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</a:br>
            <a:r>
              <a:rPr lang="en-GB" sz="40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Circulation</a:t>
            </a:r>
          </a:p>
        </p:txBody>
      </p:sp>
      <p:sp>
        <p:nvSpPr>
          <p:cNvPr id="459778" name="Text Box 2"/>
          <p:cNvSpPr txBox="1">
            <a:spLocks noChangeArrowheads="1"/>
          </p:cNvSpPr>
          <p:nvPr/>
        </p:nvSpPr>
        <p:spPr bwMode="auto">
          <a:xfrm>
            <a:off x="677863" y="2343150"/>
            <a:ext cx="7780337" cy="3752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2160" tIns="46080" rIns="92160" bIns="46080"/>
          <a:lstStyle>
            <a:lvl1pPr marL="341313" indent="-341313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36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32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2pPr>
            <a:lvl3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8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3pPr>
            <a:lvl4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4pPr>
            <a:lvl5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5pPr>
            <a:lvl6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6pPr>
            <a:lvl7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7pPr>
            <a:lvl8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8pPr>
            <a:lvl9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ts val="900"/>
              </a:spcBef>
              <a:buClr>
                <a:srgbClr val="FFFFFF"/>
              </a:buClr>
              <a:buSzPct val="60000"/>
              <a:buFont typeface="Times New Roman" charset="0"/>
              <a:buChar char="•"/>
              <a:defRPr/>
            </a:pPr>
            <a:r>
              <a:rPr lang="en-GB" smtClean="0"/>
              <a:t>Treat shock</a:t>
            </a:r>
          </a:p>
          <a:p>
            <a:pPr eaLnBrk="1" hangingPunct="1">
              <a:lnSpc>
                <a:spcPct val="90000"/>
              </a:lnSpc>
              <a:spcBef>
                <a:spcPts val="900"/>
              </a:spcBef>
              <a:buClr>
                <a:srgbClr val="FFFFFF"/>
              </a:buClr>
              <a:buSzPct val="60000"/>
              <a:buFont typeface="Times New Roman" charset="0"/>
              <a:buChar char="•"/>
              <a:defRPr/>
            </a:pPr>
            <a:r>
              <a:rPr lang="en-GB" smtClean="0"/>
              <a:t>Calculate fluids from size of burn</a:t>
            </a:r>
          </a:p>
          <a:p>
            <a:pPr eaLnBrk="1" hangingPunct="1">
              <a:lnSpc>
                <a:spcPct val="90000"/>
              </a:lnSpc>
              <a:spcBef>
                <a:spcPts val="900"/>
              </a:spcBef>
              <a:buClr>
                <a:srgbClr val="FFFFFF"/>
              </a:buClr>
              <a:buSzPct val="60000"/>
              <a:buFont typeface="Times New Roman" charset="0"/>
              <a:buChar char="•"/>
              <a:defRPr/>
            </a:pPr>
            <a:r>
              <a:rPr lang="en-GB" smtClean="0"/>
              <a:t>Oral rehydration possible in smaller burns when no iv access</a:t>
            </a:r>
          </a:p>
          <a:p>
            <a:pPr eaLnBrk="1" hangingPunct="1">
              <a:lnSpc>
                <a:spcPct val="90000"/>
              </a:lnSpc>
              <a:spcBef>
                <a:spcPts val="900"/>
              </a:spcBef>
              <a:buClr>
                <a:srgbClr val="FFFFFF"/>
              </a:buClr>
              <a:buSzPct val="60000"/>
              <a:buFont typeface="Times New Roman" charset="0"/>
              <a:buChar char="•"/>
              <a:defRPr/>
            </a:pPr>
            <a:r>
              <a:rPr lang="en-GB" smtClean="0"/>
              <a:t>Maintain urinary output 0.5-1.0 ml/kg/hr (more if electrical burn)</a:t>
            </a:r>
          </a:p>
        </p:txBody>
      </p:sp>
      <p:sp>
        <p:nvSpPr>
          <p:cNvPr id="459779" name="Rectangle 3"/>
          <p:cNvSpPr>
            <a:spLocks noChangeArrowheads="1"/>
          </p:cNvSpPr>
          <p:nvPr/>
        </p:nvSpPr>
        <p:spPr bwMode="auto">
          <a:xfrm>
            <a:off x="-12700" y="6473825"/>
            <a:ext cx="523875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800">
                <a:solidFill>
                  <a:srgbClr val="FFFFFF"/>
                </a:solidFill>
                <a:latin typeface="Times New Roman" charset="0"/>
              </a:rPr>
              <a:t>224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449" name="Text Box 1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677863" y="4572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360" tIns="44280" rIns="90360" bIns="442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buSzPct val="100000"/>
              <a:defRPr/>
            </a:pPr>
            <a:r>
              <a:rPr lang="en-GB" sz="54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Burns</a:t>
            </a:r>
            <a:br>
              <a:rPr lang="en-GB" sz="54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</a:br>
            <a:r>
              <a:rPr lang="en-GB" sz="40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Assessment of depth</a:t>
            </a:r>
          </a:p>
        </p:txBody>
      </p:sp>
      <p:sp>
        <p:nvSpPr>
          <p:cNvPr id="461826" name="Text Box 2"/>
          <p:cNvSpPr txBox="1">
            <a:spLocks noChangeArrowheads="1"/>
          </p:cNvSpPr>
          <p:nvPr/>
        </p:nvSpPr>
        <p:spPr bwMode="auto">
          <a:xfrm>
            <a:off x="295275" y="1947863"/>
            <a:ext cx="8607425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360" tIns="44280" rIns="90360" bIns="44280"/>
          <a:lstStyle>
            <a:lvl1pPr marL="341313" indent="-341313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36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32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2pPr>
            <a:lvl3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8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3pPr>
            <a:lvl4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4pPr>
            <a:lvl5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5pPr>
            <a:lvl6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6pPr>
            <a:lvl7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7pPr>
            <a:lvl8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8pPr>
            <a:lvl9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ts val="900"/>
              </a:spcBef>
              <a:buClr>
                <a:srgbClr val="FFFFFF"/>
              </a:buClr>
              <a:buSzPct val="100000"/>
              <a:buFont typeface="Times New Roman" charset="0"/>
              <a:buChar char="•"/>
              <a:defRPr/>
            </a:pPr>
            <a:r>
              <a:rPr lang="en-GB" smtClean="0"/>
              <a:t>Superficial: pain, erythema, no blisters</a:t>
            </a:r>
          </a:p>
          <a:p>
            <a:pPr eaLnBrk="1" hangingPunct="1">
              <a:lnSpc>
                <a:spcPct val="90000"/>
              </a:lnSpc>
              <a:spcBef>
                <a:spcPts val="900"/>
              </a:spcBef>
              <a:buClr>
                <a:srgbClr val="FFFFFF"/>
              </a:buClr>
              <a:buSzPct val="100000"/>
              <a:buFont typeface="Times New Roman" charset="0"/>
              <a:buNone/>
              <a:defRPr/>
            </a:pPr>
            <a:endParaRPr lang="en-GB" smtClean="0"/>
          </a:p>
        </p:txBody>
      </p:sp>
      <p:sp>
        <p:nvSpPr>
          <p:cNvPr id="461827" name="Rectangle 3"/>
          <p:cNvSpPr>
            <a:spLocks noChangeArrowheads="1"/>
          </p:cNvSpPr>
          <p:nvPr/>
        </p:nvSpPr>
        <p:spPr bwMode="auto">
          <a:xfrm>
            <a:off x="-12700" y="6473825"/>
            <a:ext cx="523875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800">
                <a:solidFill>
                  <a:srgbClr val="FFFFFF"/>
                </a:solidFill>
                <a:latin typeface="Times New Roman" charset="0"/>
              </a:rPr>
              <a:t>225</a:t>
            </a:r>
          </a:p>
        </p:txBody>
      </p:sp>
      <p:pic>
        <p:nvPicPr>
          <p:cNvPr id="2324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8063" y="3309938"/>
            <a:ext cx="3114675" cy="3140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grpSp>
        <p:nvGrpSpPr>
          <p:cNvPr id="461829" name="Group 5"/>
          <p:cNvGrpSpPr>
            <a:grpSpLocks/>
          </p:cNvGrpSpPr>
          <p:nvPr/>
        </p:nvGrpSpPr>
        <p:grpSpPr bwMode="auto">
          <a:xfrm>
            <a:off x="946150" y="3302000"/>
            <a:ext cx="2540000" cy="3138488"/>
            <a:chOff x="596" y="2080"/>
            <a:chExt cx="1600" cy="1977"/>
          </a:xfrm>
        </p:grpSpPr>
        <p:sp>
          <p:nvSpPr>
            <p:cNvPr id="461831" name="Rectangle 6"/>
            <p:cNvSpPr>
              <a:spLocks noChangeArrowheads="1"/>
            </p:cNvSpPr>
            <p:nvPr/>
          </p:nvSpPr>
          <p:spPr bwMode="auto">
            <a:xfrm>
              <a:off x="617" y="2080"/>
              <a:ext cx="1567" cy="1968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FFFFFF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en-US"/>
            </a:p>
          </p:txBody>
        </p:sp>
        <p:grpSp>
          <p:nvGrpSpPr>
            <p:cNvPr id="461832" name="Group 7"/>
            <p:cNvGrpSpPr>
              <a:grpSpLocks/>
            </p:cNvGrpSpPr>
            <p:nvPr/>
          </p:nvGrpSpPr>
          <p:grpSpPr bwMode="auto">
            <a:xfrm>
              <a:off x="596" y="2096"/>
              <a:ext cx="1600" cy="1960"/>
              <a:chOff x="596" y="2096"/>
              <a:chExt cx="1600" cy="1960"/>
            </a:xfrm>
          </p:grpSpPr>
          <p:sp>
            <p:nvSpPr>
              <p:cNvPr id="461833" name="Rectangle 8"/>
              <p:cNvSpPr>
                <a:spLocks noChangeArrowheads="1"/>
              </p:cNvSpPr>
              <p:nvPr/>
            </p:nvSpPr>
            <p:spPr bwMode="auto">
              <a:xfrm>
                <a:off x="613" y="2096"/>
                <a:ext cx="1583" cy="195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 hangingPunct="1">
                  <a:buClr>
                    <a:srgbClr val="000000"/>
                  </a:buClr>
                  <a:buSzPct val="100000"/>
                  <a:buFont typeface="Times New Roman" charset="0"/>
                  <a:buNone/>
                  <a:defRPr/>
                </a:pPr>
                <a:endParaRPr lang="en-US"/>
              </a:p>
            </p:txBody>
          </p:sp>
          <p:grpSp>
            <p:nvGrpSpPr>
              <p:cNvPr id="461834" name="Group 9"/>
              <p:cNvGrpSpPr>
                <a:grpSpLocks/>
              </p:cNvGrpSpPr>
              <p:nvPr/>
            </p:nvGrpSpPr>
            <p:grpSpPr bwMode="auto">
              <a:xfrm>
                <a:off x="596" y="2838"/>
                <a:ext cx="1597" cy="1218"/>
                <a:chOff x="596" y="2838"/>
                <a:chExt cx="1597" cy="1218"/>
              </a:xfrm>
            </p:grpSpPr>
            <p:sp>
              <p:nvSpPr>
                <p:cNvPr id="462409" name="Freeform 10"/>
                <p:cNvSpPr>
                  <a:spLocks noChangeArrowheads="1"/>
                </p:cNvSpPr>
                <p:nvPr/>
              </p:nvSpPr>
              <p:spPr bwMode="auto">
                <a:xfrm>
                  <a:off x="617" y="2943"/>
                  <a:ext cx="1576" cy="1113"/>
                </a:xfrm>
                <a:custGeom>
                  <a:avLst/>
                  <a:gdLst>
                    <a:gd name="T0" fmla="*/ 191564 w 1136"/>
                    <a:gd name="T1" fmla="*/ 4217659 h 643"/>
                    <a:gd name="T2" fmla="*/ 145830 w 1136"/>
                    <a:gd name="T3" fmla="*/ 4222251 h 643"/>
                    <a:gd name="T4" fmla="*/ 32917 w 1136"/>
                    <a:gd name="T5" fmla="*/ 4209877 h 643"/>
                    <a:gd name="T6" fmla="*/ 32917 w 1136"/>
                    <a:gd name="T7" fmla="*/ 3690654 h 643"/>
                    <a:gd name="T8" fmla="*/ 27719 w 1136"/>
                    <a:gd name="T9" fmla="*/ 2749313 h 643"/>
                    <a:gd name="T10" fmla="*/ 22755 w 1136"/>
                    <a:gd name="T11" fmla="*/ 1919837 h 643"/>
                    <a:gd name="T12" fmla="*/ 10187 w 1136"/>
                    <a:gd name="T13" fmla="*/ 816945 h 643"/>
                    <a:gd name="T14" fmla="*/ 10187 w 1136"/>
                    <a:gd name="T15" fmla="*/ 111899 h 643"/>
                    <a:gd name="T16" fmla="*/ 68530 w 1136"/>
                    <a:gd name="T17" fmla="*/ 31547 h 643"/>
                    <a:gd name="T18" fmla="*/ 723610 w 1136"/>
                    <a:gd name="T19" fmla="*/ 74339 h 643"/>
                    <a:gd name="T20" fmla="*/ 1246083 w 1136"/>
                    <a:gd name="T21" fmla="*/ 41096 h 643"/>
                    <a:gd name="T22" fmla="*/ 1288752 w 1136"/>
                    <a:gd name="T23" fmla="*/ 7022 h 643"/>
                    <a:gd name="T24" fmla="*/ 1948795 w 1136"/>
                    <a:gd name="T25" fmla="*/ 7022 h 643"/>
                    <a:gd name="T26" fmla="*/ 1972517 w 1136"/>
                    <a:gd name="T27" fmla="*/ 48467 h 643"/>
                    <a:gd name="T28" fmla="*/ 1986756 w 1136"/>
                    <a:gd name="T29" fmla="*/ 1602746 h 643"/>
                    <a:gd name="T30" fmla="*/ 1986756 w 1136"/>
                    <a:gd name="T31" fmla="*/ 2041843 h 643"/>
                    <a:gd name="T32" fmla="*/ 1991703 w 1136"/>
                    <a:gd name="T33" fmla="*/ 3778883 h 643"/>
                    <a:gd name="T34" fmla="*/ 1988782 w 1136"/>
                    <a:gd name="T35" fmla="*/ 3956286 h 643"/>
                    <a:gd name="T36" fmla="*/ 1981544 w 1136"/>
                    <a:gd name="T37" fmla="*/ 4116355 h 643"/>
                    <a:gd name="T38" fmla="*/ 1400037 w 1136"/>
                    <a:gd name="T39" fmla="*/ 4165770 h 643"/>
                    <a:gd name="T40" fmla="*/ 1069401 w 1136"/>
                    <a:gd name="T41" fmla="*/ 4186590 h 643"/>
                    <a:gd name="T42" fmla="*/ 754645 w 1136"/>
                    <a:gd name="T43" fmla="*/ 4202567 h 643"/>
                    <a:gd name="T44" fmla="*/ 191564 w 1136"/>
                    <a:gd name="T45" fmla="*/ 4217659 h 643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</a:gdLst>
                  <a:ahLst/>
                  <a:cxnLst>
                    <a:cxn ang="T46">
                      <a:pos x="T0" y="T1"/>
                    </a:cxn>
                    <a:cxn ang="T47">
                      <a:pos x="T2" y="T3"/>
                    </a:cxn>
                    <a:cxn ang="T48">
                      <a:pos x="T4" y="T5"/>
                    </a:cxn>
                    <a:cxn ang="T49">
                      <a:pos x="T6" y="T7"/>
                    </a:cxn>
                    <a:cxn ang="T50">
                      <a:pos x="T8" y="T9"/>
                    </a:cxn>
                    <a:cxn ang="T51">
                      <a:pos x="T10" y="T11"/>
                    </a:cxn>
                    <a:cxn ang="T52">
                      <a:pos x="T12" y="T13"/>
                    </a:cxn>
                    <a:cxn ang="T53">
                      <a:pos x="T14" y="T15"/>
                    </a:cxn>
                    <a:cxn ang="T54">
                      <a:pos x="T16" y="T17"/>
                    </a:cxn>
                    <a:cxn ang="T55">
                      <a:pos x="T18" y="T19"/>
                    </a:cxn>
                    <a:cxn ang="T56">
                      <a:pos x="T20" y="T21"/>
                    </a:cxn>
                    <a:cxn ang="T57">
                      <a:pos x="T22" y="T23"/>
                    </a:cxn>
                    <a:cxn ang="T58">
                      <a:pos x="T24" y="T25"/>
                    </a:cxn>
                    <a:cxn ang="T59">
                      <a:pos x="T26" y="T27"/>
                    </a:cxn>
                    <a:cxn ang="T60">
                      <a:pos x="T28" y="T29"/>
                    </a:cxn>
                    <a:cxn ang="T61">
                      <a:pos x="T30" y="T31"/>
                    </a:cxn>
                    <a:cxn ang="T62">
                      <a:pos x="T32" y="T33"/>
                    </a:cxn>
                    <a:cxn ang="T63">
                      <a:pos x="T34" y="T35"/>
                    </a:cxn>
                    <a:cxn ang="T64">
                      <a:pos x="T36" y="T37"/>
                    </a:cxn>
                    <a:cxn ang="T65">
                      <a:pos x="T38" y="T39"/>
                    </a:cxn>
                    <a:cxn ang="T66">
                      <a:pos x="T40" y="T41"/>
                    </a:cxn>
                    <a:cxn ang="T67">
                      <a:pos x="T42" y="T43"/>
                    </a:cxn>
                    <a:cxn ang="T68">
                      <a:pos x="T44" y="T45"/>
                    </a:cxn>
                  </a:cxnLst>
                  <a:rect l="0" t="0" r="r" b="b"/>
                  <a:pathLst>
                    <a:path w="1136" h="643">
                      <a:moveTo>
                        <a:pt x="109" y="635"/>
                      </a:moveTo>
                      <a:cubicBezTo>
                        <a:pt x="112" y="633"/>
                        <a:pt x="87" y="638"/>
                        <a:pt x="83" y="636"/>
                      </a:cubicBezTo>
                      <a:cubicBezTo>
                        <a:pt x="69" y="632"/>
                        <a:pt x="19" y="643"/>
                        <a:pt x="19" y="634"/>
                      </a:cubicBezTo>
                      <a:cubicBezTo>
                        <a:pt x="19" y="615"/>
                        <a:pt x="18" y="582"/>
                        <a:pt x="19" y="556"/>
                      </a:cubicBezTo>
                      <a:cubicBezTo>
                        <a:pt x="20" y="512"/>
                        <a:pt x="15" y="457"/>
                        <a:pt x="16" y="414"/>
                      </a:cubicBezTo>
                      <a:cubicBezTo>
                        <a:pt x="17" y="384"/>
                        <a:pt x="14" y="318"/>
                        <a:pt x="13" y="289"/>
                      </a:cubicBezTo>
                      <a:cubicBezTo>
                        <a:pt x="10" y="234"/>
                        <a:pt x="9" y="193"/>
                        <a:pt x="6" y="123"/>
                      </a:cubicBezTo>
                      <a:cubicBezTo>
                        <a:pt x="5" y="88"/>
                        <a:pt x="0" y="49"/>
                        <a:pt x="6" y="17"/>
                      </a:cubicBezTo>
                      <a:cubicBezTo>
                        <a:pt x="8" y="11"/>
                        <a:pt x="30" y="4"/>
                        <a:pt x="39" y="5"/>
                      </a:cubicBezTo>
                      <a:cubicBezTo>
                        <a:pt x="164" y="10"/>
                        <a:pt x="287" y="19"/>
                        <a:pt x="412" y="11"/>
                      </a:cubicBezTo>
                      <a:cubicBezTo>
                        <a:pt x="512" y="3"/>
                        <a:pt x="611" y="8"/>
                        <a:pt x="710" y="6"/>
                      </a:cubicBezTo>
                      <a:cubicBezTo>
                        <a:pt x="718" y="5"/>
                        <a:pt x="726" y="2"/>
                        <a:pt x="734" y="1"/>
                      </a:cubicBezTo>
                      <a:cubicBezTo>
                        <a:pt x="859" y="0"/>
                        <a:pt x="985" y="1"/>
                        <a:pt x="1110" y="1"/>
                      </a:cubicBezTo>
                      <a:cubicBezTo>
                        <a:pt x="1110" y="7"/>
                        <a:pt x="1124" y="6"/>
                        <a:pt x="1124" y="7"/>
                      </a:cubicBezTo>
                      <a:cubicBezTo>
                        <a:pt x="1129" y="89"/>
                        <a:pt x="1128" y="159"/>
                        <a:pt x="1132" y="241"/>
                      </a:cubicBezTo>
                      <a:cubicBezTo>
                        <a:pt x="1133" y="264"/>
                        <a:pt x="1132" y="284"/>
                        <a:pt x="1132" y="307"/>
                      </a:cubicBezTo>
                      <a:cubicBezTo>
                        <a:pt x="1134" y="392"/>
                        <a:pt x="1135" y="482"/>
                        <a:pt x="1135" y="569"/>
                      </a:cubicBezTo>
                      <a:cubicBezTo>
                        <a:pt x="1135" y="578"/>
                        <a:pt x="1135" y="588"/>
                        <a:pt x="1133" y="596"/>
                      </a:cubicBezTo>
                      <a:cubicBezTo>
                        <a:pt x="1132" y="605"/>
                        <a:pt x="1136" y="620"/>
                        <a:pt x="1129" y="620"/>
                      </a:cubicBezTo>
                      <a:cubicBezTo>
                        <a:pt x="1021" y="625"/>
                        <a:pt x="906" y="622"/>
                        <a:pt x="798" y="627"/>
                      </a:cubicBezTo>
                      <a:cubicBezTo>
                        <a:pt x="734" y="630"/>
                        <a:pt x="684" y="631"/>
                        <a:pt x="609" y="630"/>
                      </a:cubicBezTo>
                      <a:cubicBezTo>
                        <a:pt x="555" y="629"/>
                        <a:pt x="483" y="630"/>
                        <a:pt x="430" y="633"/>
                      </a:cubicBezTo>
                      <a:cubicBezTo>
                        <a:pt x="324" y="638"/>
                        <a:pt x="214" y="627"/>
                        <a:pt x="109" y="635"/>
                      </a:cubicBezTo>
                      <a:close/>
                    </a:path>
                  </a:pathLst>
                </a:custGeom>
                <a:solidFill>
                  <a:srgbClr val="A1ABD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410" name="Freeform 12"/>
                <p:cNvSpPr>
                  <a:spLocks noChangeArrowheads="1"/>
                </p:cNvSpPr>
                <p:nvPr/>
              </p:nvSpPr>
              <p:spPr bwMode="auto">
                <a:xfrm>
                  <a:off x="638" y="3650"/>
                  <a:ext cx="1555" cy="402"/>
                </a:xfrm>
                <a:custGeom>
                  <a:avLst/>
                  <a:gdLst>
                    <a:gd name="T0" fmla="*/ 1857 w 1121"/>
                    <a:gd name="T1" fmla="*/ 245617 h 233"/>
                    <a:gd name="T2" fmla="*/ 1857 w 1121"/>
                    <a:gd name="T3" fmla="*/ 409581 h 233"/>
                    <a:gd name="T4" fmla="*/ 7729 w 1121"/>
                    <a:gd name="T5" fmla="*/ 1087803 h 233"/>
                    <a:gd name="T6" fmla="*/ 7729 w 1121"/>
                    <a:gd name="T7" fmla="*/ 1457240 h 233"/>
                    <a:gd name="T8" fmla="*/ 119046 w 1121"/>
                    <a:gd name="T9" fmla="*/ 1468837 h 233"/>
                    <a:gd name="T10" fmla="*/ 164733 w 1121"/>
                    <a:gd name="T11" fmla="*/ 1466622 h 233"/>
                    <a:gd name="T12" fmla="*/ 727644 w 1121"/>
                    <a:gd name="T13" fmla="*/ 1450266 h 233"/>
                    <a:gd name="T14" fmla="*/ 1040248 w 1121"/>
                    <a:gd name="T15" fmla="*/ 1438011 h 233"/>
                    <a:gd name="T16" fmla="*/ 1370771 w 1121"/>
                    <a:gd name="T17" fmla="*/ 1427140 h 233"/>
                    <a:gd name="T18" fmla="*/ 1950819 w 1121"/>
                    <a:gd name="T19" fmla="*/ 1395354 h 233"/>
                    <a:gd name="T20" fmla="*/ 1958577 w 1121"/>
                    <a:gd name="T21" fmla="*/ 1280589 h 233"/>
                    <a:gd name="T22" fmla="*/ 1961008 w 1121"/>
                    <a:gd name="T23" fmla="*/ 1149654 h 233"/>
                    <a:gd name="T24" fmla="*/ 1958577 w 1121"/>
                    <a:gd name="T25" fmla="*/ 115848 h 233"/>
                    <a:gd name="T26" fmla="*/ 1923098 w 1121"/>
                    <a:gd name="T27" fmla="*/ 119862 h 233"/>
                    <a:gd name="T28" fmla="*/ 1880537 w 1121"/>
                    <a:gd name="T29" fmla="*/ 97857 h 233"/>
                    <a:gd name="T30" fmla="*/ 1840861 w 1121"/>
                    <a:gd name="T31" fmla="*/ 59374 h 233"/>
                    <a:gd name="T32" fmla="*/ 1793352 w 1121"/>
                    <a:gd name="T33" fmla="*/ 6867 h 233"/>
                    <a:gd name="T34" fmla="*/ 1749647 w 1121"/>
                    <a:gd name="T35" fmla="*/ 11278 h 233"/>
                    <a:gd name="T36" fmla="*/ 1682928 w 1121"/>
                    <a:gd name="T37" fmla="*/ 47131 h 233"/>
                    <a:gd name="T38" fmla="*/ 1625671 w 1121"/>
                    <a:gd name="T39" fmla="*/ 108987 h 233"/>
                    <a:gd name="T40" fmla="*/ 1579952 w 1121"/>
                    <a:gd name="T41" fmla="*/ 90415 h 233"/>
                    <a:gd name="T42" fmla="*/ 1540470 w 1121"/>
                    <a:gd name="T43" fmla="*/ 108987 h 233"/>
                    <a:gd name="T44" fmla="*/ 1480088 w 1121"/>
                    <a:gd name="T45" fmla="*/ 102034 h 233"/>
                    <a:gd name="T46" fmla="*/ 1236189 w 1121"/>
                    <a:gd name="T47" fmla="*/ 137177 h 233"/>
                    <a:gd name="T48" fmla="*/ 1187428 w 1121"/>
                    <a:gd name="T49" fmla="*/ 161271 h 233"/>
                    <a:gd name="T50" fmla="*/ 1140117 w 1121"/>
                    <a:gd name="T51" fmla="*/ 168153 h 233"/>
                    <a:gd name="T52" fmla="*/ 1100350 w 1121"/>
                    <a:gd name="T53" fmla="*/ 115848 h 233"/>
                    <a:gd name="T54" fmla="*/ 1071560 w 1121"/>
                    <a:gd name="T55" fmla="*/ 70293 h 233"/>
                    <a:gd name="T56" fmla="*/ 1024830 w 1121"/>
                    <a:gd name="T57" fmla="*/ 30652 h 233"/>
                    <a:gd name="T58" fmla="*/ 987456 w 1121"/>
                    <a:gd name="T59" fmla="*/ 11278 h 233"/>
                    <a:gd name="T60" fmla="*/ 858198 w 1121"/>
                    <a:gd name="T61" fmla="*/ 119862 h 233"/>
                    <a:gd name="T62" fmla="*/ 822054 w 1121"/>
                    <a:gd name="T63" fmla="*/ 108987 h 233"/>
                    <a:gd name="T64" fmla="*/ 709732 w 1121"/>
                    <a:gd name="T65" fmla="*/ 61901 h 233"/>
                    <a:gd name="T66" fmla="*/ 622610 w 1121"/>
                    <a:gd name="T67" fmla="*/ 70293 h 233"/>
                    <a:gd name="T68" fmla="*/ 282486 w 1121"/>
                    <a:gd name="T69" fmla="*/ 245617 h 233"/>
                    <a:gd name="T70" fmla="*/ 231812 w 1121"/>
                    <a:gd name="T71" fmla="*/ 245617 h 233"/>
                    <a:gd name="T72" fmla="*/ 178502 w 1121"/>
                    <a:gd name="T73" fmla="*/ 172327 h 233"/>
                    <a:gd name="T74" fmla="*/ 126123 w 1121"/>
                    <a:gd name="T75" fmla="*/ 139534 h 233"/>
                    <a:gd name="T76" fmla="*/ 50610 w 1121"/>
                    <a:gd name="T77" fmla="*/ 179620 h 233"/>
                    <a:gd name="T78" fmla="*/ 1857 w 1121"/>
                    <a:gd name="T79" fmla="*/ 245617 h 233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</a:gdLst>
                  <a:ahLst/>
                  <a:cxnLst>
                    <a:cxn ang="T80">
                      <a:pos x="T0" y="T1"/>
                    </a:cxn>
                    <a:cxn ang="T81">
                      <a:pos x="T2" y="T3"/>
                    </a:cxn>
                    <a:cxn ang="T82">
                      <a:pos x="T4" y="T5"/>
                    </a:cxn>
                    <a:cxn ang="T83">
                      <a:pos x="T6" y="T7"/>
                    </a:cxn>
                    <a:cxn ang="T84">
                      <a:pos x="T8" y="T9"/>
                    </a:cxn>
                    <a:cxn ang="T85">
                      <a:pos x="T10" y="T11"/>
                    </a:cxn>
                    <a:cxn ang="T86">
                      <a:pos x="T12" y="T13"/>
                    </a:cxn>
                    <a:cxn ang="T87">
                      <a:pos x="T14" y="T15"/>
                    </a:cxn>
                    <a:cxn ang="T88">
                      <a:pos x="T16" y="T17"/>
                    </a:cxn>
                    <a:cxn ang="T89">
                      <a:pos x="T18" y="T19"/>
                    </a:cxn>
                    <a:cxn ang="T90">
                      <a:pos x="T20" y="T21"/>
                    </a:cxn>
                    <a:cxn ang="T91">
                      <a:pos x="T22" y="T23"/>
                    </a:cxn>
                    <a:cxn ang="T92">
                      <a:pos x="T24" y="T25"/>
                    </a:cxn>
                    <a:cxn ang="T93">
                      <a:pos x="T26" y="T27"/>
                    </a:cxn>
                    <a:cxn ang="T94">
                      <a:pos x="T28" y="T29"/>
                    </a:cxn>
                    <a:cxn ang="T95">
                      <a:pos x="T30" y="T31"/>
                    </a:cxn>
                    <a:cxn ang="T96">
                      <a:pos x="T32" y="T33"/>
                    </a:cxn>
                    <a:cxn ang="T97">
                      <a:pos x="T34" y="T35"/>
                    </a:cxn>
                    <a:cxn ang="T98">
                      <a:pos x="T36" y="T37"/>
                    </a:cxn>
                    <a:cxn ang="T99">
                      <a:pos x="T38" y="T39"/>
                    </a:cxn>
                    <a:cxn ang="T100">
                      <a:pos x="T40" y="T41"/>
                    </a:cxn>
                    <a:cxn ang="T101">
                      <a:pos x="T42" y="T43"/>
                    </a:cxn>
                    <a:cxn ang="T102">
                      <a:pos x="T44" y="T45"/>
                    </a:cxn>
                    <a:cxn ang="T103">
                      <a:pos x="T46" y="T47"/>
                    </a:cxn>
                    <a:cxn ang="T104">
                      <a:pos x="T48" y="T49"/>
                    </a:cxn>
                    <a:cxn ang="T105">
                      <a:pos x="T50" y="T51"/>
                    </a:cxn>
                    <a:cxn ang="T106">
                      <a:pos x="T52" y="T53"/>
                    </a:cxn>
                    <a:cxn ang="T107">
                      <a:pos x="T54" y="T55"/>
                    </a:cxn>
                    <a:cxn ang="T108">
                      <a:pos x="T56" y="T57"/>
                    </a:cxn>
                    <a:cxn ang="T109">
                      <a:pos x="T58" y="T59"/>
                    </a:cxn>
                    <a:cxn ang="T110">
                      <a:pos x="T60" y="T61"/>
                    </a:cxn>
                    <a:cxn ang="T111">
                      <a:pos x="T62" y="T63"/>
                    </a:cxn>
                    <a:cxn ang="T112">
                      <a:pos x="T64" y="T65"/>
                    </a:cxn>
                    <a:cxn ang="T113">
                      <a:pos x="T66" y="T67"/>
                    </a:cxn>
                    <a:cxn ang="T114">
                      <a:pos x="T68" y="T69"/>
                    </a:cxn>
                    <a:cxn ang="T115">
                      <a:pos x="T70" y="T71"/>
                    </a:cxn>
                    <a:cxn ang="T116">
                      <a:pos x="T72" y="T73"/>
                    </a:cxn>
                    <a:cxn ang="T117">
                      <a:pos x="T74" y="T75"/>
                    </a:cxn>
                    <a:cxn ang="T118">
                      <a:pos x="T76" y="T77"/>
                    </a:cxn>
                    <a:cxn ang="T119">
                      <a:pos x="T78" y="T79"/>
                    </a:cxn>
                  </a:cxnLst>
                  <a:rect l="0" t="0" r="r" b="b"/>
                  <a:pathLst>
                    <a:path w="1121" h="233">
                      <a:moveTo>
                        <a:pt x="1" y="38"/>
                      </a:moveTo>
                      <a:cubicBezTo>
                        <a:pt x="1" y="48"/>
                        <a:pt x="1" y="58"/>
                        <a:pt x="1" y="64"/>
                      </a:cubicBezTo>
                      <a:cubicBezTo>
                        <a:pt x="0" y="97"/>
                        <a:pt x="5" y="137"/>
                        <a:pt x="4" y="169"/>
                      </a:cubicBezTo>
                      <a:cubicBezTo>
                        <a:pt x="3" y="188"/>
                        <a:pt x="4" y="213"/>
                        <a:pt x="4" y="227"/>
                      </a:cubicBezTo>
                      <a:cubicBezTo>
                        <a:pt x="4" y="233"/>
                        <a:pt x="54" y="226"/>
                        <a:pt x="68" y="229"/>
                      </a:cubicBezTo>
                      <a:cubicBezTo>
                        <a:pt x="72" y="230"/>
                        <a:pt x="97" y="226"/>
                        <a:pt x="94" y="228"/>
                      </a:cubicBezTo>
                      <a:cubicBezTo>
                        <a:pt x="199" y="222"/>
                        <a:pt x="309" y="230"/>
                        <a:pt x="415" y="226"/>
                      </a:cubicBezTo>
                      <a:cubicBezTo>
                        <a:pt x="468" y="224"/>
                        <a:pt x="540" y="223"/>
                        <a:pt x="594" y="224"/>
                      </a:cubicBezTo>
                      <a:cubicBezTo>
                        <a:pt x="669" y="224"/>
                        <a:pt x="719" y="224"/>
                        <a:pt x="783" y="222"/>
                      </a:cubicBezTo>
                      <a:cubicBezTo>
                        <a:pt x="891" y="218"/>
                        <a:pt x="1006" y="220"/>
                        <a:pt x="1114" y="217"/>
                      </a:cubicBezTo>
                      <a:cubicBezTo>
                        <a:pt x="1121" y="217"/>
                        <a:pt x="1117" y="206"/>
                        <a:pt x="1118" y="199"/>
                      </a:cubicBezTo>
                      <a:cubicBezTo>
                        <a:pt x="1120" y="193"/>
                        <a:pt x="1120" y="186"/>
                        <a:pt x="1120" y="179"/>
                      </a:cubicBezTo>
                      <a:cubicBezTo>
                        <a:pt x="1120" y="126"/>
                        <a:pt x="1119" y="71"/>
                        <a:pt x="1118" y="18"/>
                      </a:cubicBezTo>
                      <a:cubicBezTo>
                        <a:pt x="1112" y="19"/>
                        <a:pt x="1105" y="19"/>
                        <a:pt x="1098" y="19"/>
                      </a:cubicBezTo>
                      <a:cubicBezTo>
                        <a:pt x="1090" y="18"/>
                        <a:pt x="1082" y="16"/>
                        <a:pt x="1074" y="15"/>
                      </a:cubicBezTo>
                      <a:cubicBezTo>
                        <a:pt x="1067" y="13"/>
                        <a:pt x="1059" y="11"/>
                        <a:pt x="1051" y="9"/>
                      </a:cubicBezTo>
                      <a:cubicBezTo>
                        <a:pt x="1042" y="7"/>
                        <a:pt x="1034" y="3"/>
                        <a:pt x="1024" y="1"/>
                      </a:cubicBezTo>
                      <a:cubicBezTo>
                        <a:pt x="1016" y="0"/>
                        <a:pt x="1007" y="2"/>
                        <a:pt x="999" y="2"/>
                      </a:cubicBezTo>
                      <a:cubicBezTo>
                        <a:pt x="986" y="4"/>
                        <a:pt x="974" y="4"/>
                        <a:pt x="961" y="7"/>
                      </a:cubicBezTo>
                      <a:cubicBezTo>
                        <a:pt x="949" y="9"/>
                        <a:pt x="940" y="16"/>
                        <a:pt x="928" y="17"/>
                      </a:cubicBezTo>
                      <a:cubicBezTo>
                        <a:pt x="919" y="18"/>
                        <a:pt x="911" y="14"/>
                        <a:pt x="902" y="14"/>
                      </a:cubicBezTo>
                      <a:cubicBezTo>
                        <a:pt x="894" y="14"/>
                        <a:pt x="887" y="17"/>
                        <a:pt x="880" y="17"/>
                      </a:cubicBezTo>
                      <a:cubicBezTo>
                        <a:pt x="868" y="18"/>
                        <a:pt x="857" y="16"/>
                        <a:pt x="845" y="16"/>
                      </a:cubicBezTo>
                      <a:cubicBezTo>
                        <a:pt x="799" y="17"/>
                        <a:pt x="752" y="18"/>
                        <a:pt x="706" y="21"/>
                      </a:cubicBezTo>
                      <a:cubicBezTo>
                        <a:pt x="696" y="21"/>
                        <a:pt x="687" y="24"/>
                        <a:pt x="678" y="25"/>
                      </a:cubicBezTo>
                      <a:cubicBezTo>
                        <a:pt x="669" y="26"/>
                        <a:pt x="660" y="27"/>
                        <a:pt x="651" y="26"/>
                      </a:cubicBezTo>
                      <a:cubicBezTo>
                        <a:pt x="643" y="25"/>
                        <a:pt x="635" y="21"/>
                        <a:pt x="628" y="18"/>
                      </a:cubicBezTo>
                      <a:cubicBezTo>
                        <a:pt x="622" y="16"/>
                        <a:pt x="618" y="13"/>
                        <a:pt x="612" y="11"/>
                      </a:cubicBezTo>
                      <a:cubicBezTo>
                        <a:pt x="603" y="8"/>
                        <a:pt x="594" y="7"/>
                        <a:pt x="585" y="5"/>
                      </a:cubicBezTo>
                      <a:cubicBezTo>
                        <a:pt x="578" y="4"/>
                        <a:pt x="571" y="1"/>
                        <a:pt x="564" y="2"/>
                      </a:cubicBezTo>
                      <a:cubicBezTo>
                        <a:pt x="538" y="6"/>
                        <a:pt x="515" y="15"/>
                        <a:pt x="490" y="19"/>
                      </a:cubicBezTo>
                      <a:cubicBezTo>
                        <a:pt x="483" y="20"/>
                        <a:pt x="476" y="18"/>
                        <a:pt x="469" y="17"/>
                      </a:cubicBezTo>
                      <a:cubicBezTo>
                        <a:pt x="448" y="15"/>
                        <a:pt x="427" y="11"/>
                        <a:pt x="405" y="10"/>
                      </a:cubicBezTo>
                      <a:cubicBezTo>
                        <a:pt x="388" y="9"/>
                        <a:pt x="371" y="9"/>
                        <a:pt x="355" y="11"/>
                      </a:cubicBezTo>
                      <a:cubicBezTo>
                        <a:pt x="290" y="19"/>
                        <a:pt x="226" y="31"/>
                        <a:pt x="161" y="38"/>
                      </a:cubicBezTo>
                      <a:cubicBezTo>
                        <a:pt x="152" y="40"/>
                        <a:pt x="142" y="40"/>
                        <a:pt x="132" y="38"/>
                      </a:cubicBezTo>
                      <a:cubicBezTo>
                        <a:pt x="121" y="36"/>
                        <a:pt x="113" y="30"/>
                        <a:pt x="102" y="27"/>
                      </a:cubicBezTo>
                      <a:cubicBezTo>
                        <a:pt x="93" y="25"/>
                        <a:pt x="83" y="22"/>
                        <a:pt x="72" y="22"/>
                      </a:cubicBezTo>
                      <a:cubicBezTo>
                        <a:pt x="58" y="22"/>
                        <a:pt x="43" y="25"/>
                        <a:pt x="29" y="28"/>
                      </a:cubicBezTo>
                      <a:cubicBezTo>
                        <a:pt x="19" y="30"/>
                        <a:pt x="10" y="35"/>
                        <a:pt x="1" y="38"/>
                      </a:cubicBezTo>
                      <a:close/>
                    </a:path>
                  </a:pathLst>
                </a:custGeom>
                <a:solidFill>
                  <a:srgbClr val="B79D4B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411" name="Freeform 14"/>
                <p:cNvSpPr>
                  <a:spLocks noChangeArrowheads="1"/>
                </p:cNvSpPr>
                <p:nvPr/>
              </p:nvSpPr>
              <p:spPr bwMode="auto">
                <a:xfrm>
                  <a:off x="617" y="2839"/>
                  <a:ext cx="1559" cy="76"/>
                </a:xfrm>
                <a:custGeom>
                  <a:avLst/>
                  <a:gdLst>
                    <a:gd name="T0" fmla="*/ 1927471 w 1125"/>
                    <a:gd name="T1" fmla="*/ 293132 h 44"/>
                    <a:gd name="T2" fmla="*/ 1949126 w 1125"/>
                    <a:gd name="T3" fmla="*/ 279074 h 44"/>
                    <a:gd name="T4" fmla="*/ 1900047 w 1125"/>
                    <a:gd name="T5" fmla="*/ 114114 h 44"/>
                    <a:gd name="T6" fmla="*/ 1712085 w 1125"/>
                    <a:gd name="T7" fmla="*/ 93141 h 44"/>
                    <a:gd name="T8" fmla="*/ 1323375 w 1125"/>
                    <a:gd name="T9" fmla="*/ 56128 h 44"/>
                    <a:gd name="T10" fmla="*/ 1262621 w 1125"/>
                    <a:gd name="T11" fmla="*/ 33841 h 44"/>
                    <a:gd name="T12" fmla="*/ 476652 w 1125"/>
                    <a:gd name="T13" fmla="*/ 20401 h 44"/>
                    <a:gd name="T14" fmla="*/ 437666 w 1125"/>
                    <a:gd name="T15" fmla="*/ 42111 h 44"/>
                    <a:gd name="T16" fmla="*/ 279083 w 1125"/>
                    <a:gd name="T17" fmla="*/ 69865 h 44"/>
                    <a:gd name="T18" fmla="*/ 213474 w 1125"/>
                    <a:gd name="T19" fmla="*/ 103458 h 44"/>
                    <a:gd name="T20" fmla="*/ 95501 w 1125"/>
                    <a:gd name="T21" fmla="*/ 115929 h 44"/>
                    <a:gd name="T22" fmla="*/ 5022 w 1125"/>
                    <a:gd name="T23" fmla="*/ 134297 h 44"/>
                    <a:gd name="T24" fmla="*/ 7686 w 1125"/>
                    <a:gd name="T25" fmla="*/ 273027 h 44"/>
                    <a:gd name="T26" fmla="*/ 938844 w 1125"/>
                    <a:gd name="T27" fmla="*/ 284781 h 44"/>
                    <a:gd name="T28" fmla="*/ 1068853 w 1125"/>
                    <a:gd name="T29" fmla="*/ 265376 h 44"/>
                    <a:gd name="T30" fmla="*/ 1099234 w 1125"/>
                    <a:gd name="T31" fmla="*/ 242673 h 44"/>
                    <a:gd name="T32" fmla="*/ 1167583 w 1125"/>
                    <a:gd name="T33" fmla="*/ 230372 h 44"/>
                    <a:gd name="T34" fmla="*/ 1287166 w 1125"/>
                    <a:gd name="T35" fmla="*/ 230372 h 44"/>
                    <a:gd name="T36" fmla="*/ 1679389 w 1125"/>
                    <a:gd name="T37" fmla="*/ 284781 h 44"/>
                    <a:gd name="T38" fmla="*/ 1694497 w 1125"/>
                    <a:gd name="T39" fmla="*/ 265376 h 44"/>
                    <a:gd name="T40" fmla="*/ 1927471 w 1125"/>
                    <a:gd name="T41" fmla="*/ 293132 h 44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</a:gdLst>
                  <a:ahLst/>
                  <a:cxnLst>
                    <a:cxn ang="T42">
                      <a:pos x="T0" y="T1"/>
                    </a:cxn>
                    <a:cxn ang="T43">
                      <a:pos x="T2" y="T3"/>
                    </a:cxn>
                    <a:cxn ang="T44">
                      <a:pos x="T4" y="T5"/>
                    </a:cxn>
                    <a:cxn ang="T45">
                      <a:pos x="T6" y="T7"/>
                    </a:cxn>
                    <a:cxn ang="T46">
                      <a:pos x="T8" y="T9"/>
                    </a:cxn>
                    <a:cxn ang="T47">
                      <a:pos x="T10" y="T11"/>
                    </a:cxn>
                    <a:cxn ang="T48">
                      <a:pos x="T12" y="T13"/>
                    </a:cxn>
                    <a:cxn ang="T49">
                      <a:pos x="T14" y="T15"/>
                    </a:cxn>
                    <a:cxn ang="T50">
                      <a:pos x="T16" y="T17"/>
                    </a:cxn>
                    <a:cxn ang="T51">
                      <a:pos x="T18" y="T19"/>
                    </a:cxn>
                    <a:cxn ang="T52">
                      <a:pos x="T20" y="T21"/>
                    </a:cxn>
                    <a:cxn ang="T53">
                      <a:pos x="T22" y="T23"/>
                    </a:cxn>
                    <a:cxn ang="T54">
                      <a:pos x="T24" y="T25"/>
                    </a:cxn>
                    <a:cxn ang="T55">
                      <a:pos x="T26" y="T27"/>
                    </a:cxn>
                    <a:cxn ang="T56">
                      <a:pos x="T28" y="T29"/>
                    </a:cxn>
                    <a:cxn ang="T57">
                      <a:pos x="T30" y="T31"/>
                    </a:cxn>
                    <a:cxn ang="T58">
                      <a:pos x="T32" y="T33"/>
                    </a:cxn>
                    <a:cxn ang="T59">
                      <a:pos x="T34" y="T35"/>
                    </a:cxn>
                    <a:cxn ang="T60">
                      <a:pos x="T36" y="T37"/>
                    </a:cxn>
                    <a:cxn ang="T61">
                      <a:pos x="T38" y="T39"/>
                    </a:cxn>
                    <a:cxn ang="T62">
                      <a:pos x="T40" y="T41"/>
                    </a:cxn>
                  </a:cxnLst>
                  <a:rect l="0" t="0" r="r" b="b"/>
                  <a:pathLst>
                    <a:path w="1125" h="44">
                      <a:moveTo>
                        <a:pt x="1111" y="42"/>
                      </a:moveTo>
                      <a:cubicBezTo>
                        <a:pt x="1116" y="42"/>
                        <a:pt x="1124" y="44"/>
                        <a:pt x="1124" y="40"/>
                      </a:cubicBezTo>
                      <a:cubicBezTo>
                        <a:pt x="1125" y="14"/>
                        <a:pt x="1121" y="17"/>
                        <a:pt x="1095" y="16"/>
                      </a:cubicBezTo>
                      <a:cubicBezTo>
                        <a:pt x="1060" y="15"/>
                        <a:pt x="1022" y="14"/>
                        <a:pt x="987" y="13"/>
                      </a:cubicBezTo>
                      <a:cubicBezTo>
                        <a:pt x="913" y="11"/>
                        <a:pt x="838" y="10"/>
                        <a:pt x="763" y="8"/>
                      </a:cubicBezTo>
                      <a:cubicBezTo>
                        <a:pt x="752" y="8"/>
                        <a:pt x="739" y="5"/>
                        <a:pt x="728" y="5"/>
                      </a:cubicBezTo>
                      <a:cubicBezTo>
                        <a:pt x="576" y="3"/>
                        <a:pt x="426" y="0"/>
                        <a:pt x="275" y="3"/>
                      </a:cubicBezTo>
                      <a:cubicBezTo>
                        <a:pt x="267" y="4"/>
                        <a:pt x="260" y="6"/>
                        <a:pt x="252" y="6"/>
                      </a:cubicBezTo>
                      <a:cubicBezTo>
                        <a:pt x="222" y="8"/>
                        <a:pt x="191" y="7"/>
                        <a:pt x="161" y="10"/>
                      </a:cubicBezTo>
                      <a:cubicBezTo>
                        <a:pt x="148" y="11"/>
                        <a:pt x="136" y="14"/>
                        <a:pt x="123" y="15"/>
                      </a:cubicBezTo>
                      <a:cubicBezTo>
                        <a:pt x="100" y="18"/>
                        <a:pt x="78" y="14"/>
                        <a:pt x="55" y="17"/>
                      </a:cubicBezTo>
                      <a:cubicBezTo>
                        <a:pt x="39" y="19"/>
                        <a:pt x="14" y="9"/>
                        <a:pt x="3" y="19"/>
                      </a:cubicBezTo>
                      <a:cubicBezTo>
                        <a:pt x="1" y="20"/>
                        <a:pt x="0" y="39"/>
                        <a:pt x="4" y="39"/>
                      </a:cubicBezTo>
                      <a:cubicBezTo>
                        <a:pt x="183" y="33"/>
                        <a:pt x="364" y="43"/>
                        <a:pt x="541" y="41"/>
                      </a:cubicBezTo>
                      <a:cubicBezTo>
                        <a:pt x="566" y="41"/>
                        <a:pt x="591" y="39"/>
                        <a:pt x="616" y="38"/>
                      </a:cubicBezTo>
                      <a:cubicBezTo>
                        <a:pt x="622" y="38"/>
                        <a:pt x="628" y="35"/>
                        <a:pt x="634" y="35"/>
                      </a:cubicBezTo>
                      <a:cubicBezTo>
                        <a:pt x="647" y="35"/>
                        <a:pt x="660" y="34"/>
                        <a:pt x="673" y="33"/>
                      </a:cubicBezTo>
                      <a:cubicBezTo>
                        <a:pt x="696" y="31"/>
                        <a:pt x="719" y="30"/>
                        <a:pt x="742" y="33"/>
                      </a:cubicBezTo>
                      <a:cubicBezTo>
                        <a:pt x="818" y="41"/>
                        <a:pt x="893" y="43"/>
                        <a:pt x="968" y="41"/>
                      </a:cubicBezTo>
                      <a:cubicBezTo>
                        <a:pt x="971" y="41"/>
                        <a:pt x="974" y="38"/>
                        <a:pt x="977" y="38"/>
                      </a:cubicBezTo>
                      <a:cubicBezTo>
                        <a:pt x="1022" y="34"/>
                        <a:pt x="1066" y="42"/>
                        <a:pt x="1111" y="42"/>
                      </a:cubicBezTo>
                      <a:close/>
                    </a:path>
                  </a:pathLst>
                </a:custGeom>
                <a:solidFill>
                  <a:srgbClr val="F6A39B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412" name="Freeform 16"/>
                <p:cNvSpPr>
                  <a:spLocks noChangeArrowheads="1"/>
                </p:cNvSpPr>
                <p:nvPr/>
              </p:nvSpPr>
              <p:spPr bwMode="auto">
                <a:xfrm>
                  <a:off x="621" y="2862"/>
                  <a:ext cx="1557" cy="125"/>
                </a:xfrm>
                <a:custGeom>
                  <a:avLst/>
                  <a:gdLst>
                    <a:gd name="T0" fmla="*/ 1921063 w 1123"/>
                    <a:gd name="T1" fmla="*/ 424233 h 73"/>
                    <a:gd name="T2" fmla="*/ 1924614 w 1123"/>
                    <a:gd name="T3" fmla="*/ 405402 h 73"/>
                    <a:gd name="T4" fmla="*/ 1946940 w 1123"/>
                    <a:gd name="T5" fmla="*/ 411127 h 73"/>
                    <a:gd name="T6" fmla="*/ 1954099 w 1123"/>
                    <a:gd name="T7" fmla="*/ 322774 h 73"/>
                    <a:gd name="T8" fmla="*/ 1954099 w 1123"/>
                    <a:gd name="T9" fmla="*/ 225587 h 73"/>
                    <a:gd name="T10" fmla="*/ 1949049 w 1123"/>
                    <a:gd name="T11" fmla="*/ 108889 h 73"/>
                    <a:gd name="T12" fmla="*/ 1839363 w 1123"/>
                    <a:gd name="T13" fmla="*/ 102010 h 73"/>
                    <a:gd name="T14" fmla="*/ 1745763 w 1123"/>
                    <a:gd name="T15" fmla="*/ 83485 h 73"/>
                    <a:gd name="T16" fmla="*/ 1586449 w 1123"/>
                    <a:gd name="T17" fmla="*/ 77533 h 73"/>
                    <a:gd name="T18" fmla="*/ 1504407 w 1123"/>
                    <a:gd name="T19" fmla="*/ 58108 h 73"/>
                    <a:gd name="T20" fmla="*/ 1460523 w 1123"/>
                    <a:gd name="T21" fmla="*/ 58108 h 73"/>
                    <a:gd name="T22" fmla="*/ 1307546 w 1123"/>
                    <a:gd name="T23" fmla="*/ 54827 h 73"/>
                    <a:gd name="T24" fmla="*/ 1178759 w 1123"/>
                    <a:gd name="T25" fmla="*/ 28687 h 73"/>
                    <a:gd name="T26" fmla="*/ 824370 w 1123"/>
                    <a:gd name="T27" fmla="*/ 10620 h 73"/>
                    <a:gd name="T28" fmla="*/ 824370 w 1123"/>
                    <a:gd name="T29" fmla="*/ 10620 h 73"/>
                    <a:gd name="T30" fmla="*/ 625756 w 1123"/>
                    <a:gd name="T31" fmla="*/ 0 h 73"/>
                    <a:gd name="T32" fmla="*/ 509390 w 1123"/>
                    <a:gd name="T33" fmla="*/ 6447 h 73"/>
                    <a:gd name="T34" fmla="*/ 459168 w 1123"/>
                    <a:gd name="T35" fmla="*/ 44207 h 73"/>
                    <a:gd name="T36" fmla="*/ 371097 w 1123"/>
                    <a:gd name="T37" fmla="*/ 28687 h 73"/>
                    <a:gd name="T38" fmla="*/ 188469 w 1123"/>
                    <a:gd name="T39" fmla="*/ 95512 h 73"/>
                    <a:gd name="T40" fmla="*/ 12704 w 1123"/>
                    <a:gd name="T41" fmla="*/ 127449 h 73"/>
                    <a:gd name="T42" fmla="*/ 1855 w 1123"/>
                    <a:gd name="T43" fmla="*/ 156979 h 73"/>
                    <a:gd name="T44" fmla="*/ 1855 w 1123"/>
                    <a:gd name="T45" fmla="*/ 250106 h 73"/>
                    <a:gd name="T46" fmla="*/ 1855 w 1123"/>
                    <a:gd name="T47" fmla="*/ 411127 h 73"/>
                    <a:gd name="T48" fmla="*/ 1855 w 1123"/>
                    <a:gd name="T49" fmla="*/ 424233 h 73"/>
                    <a:gd name="T50" fmla="*/ 357238 w 1123"/>
                    <a:gd name="T51" fmla="*/ 424233 h 73"/>
                    <a:gd name="T52" fmla="*/ 359442 w 1123"/>
                    <a:gd name="T53" fmla="*/ 417885 h 73"/>
                    <a:gd name="T54" fmla="*/ 374913 w 1123"/>
                    <a:gd name="T55" fmla="*/ 424233 h 73"/>
                    <a:gd name="T56" fmla="*/ 730441 w 1123"/>
                    <a:gd name="T57" fmla="*/ 424233 h 73"/>
                    <a:gd name="T58" fmla="*/ 740677 w 1123"/>
                    <a:gd name="T59" fmla="*/ 370827 h 73"/>
                    <a:gd name="T60" fmla="*/ 768187 w 1123"/>
                    <a:gd name="T61" fmla="*/ 370827 h 73"/>
                    <a:gd name="T62" fmla="*/ 772882 w 1123"/>
                    <a:gd name="T63" fmla="*/ 424233 h 73"/>
                    <a:gd name="T64" fmla="*/ 892197 w 1123"/>
                    <a:gd name="T65" fmla="*/ 424233 h 73"/>
                    <a:gd name="T66" fmla="*/ 896208 w 1123"/>
                    <a:gd name="T67" fmla="*/ 411127 h 73"/>
                    <a:gd name="T68" fmla="*/ 905118 w 1123"/>
                    <a:gd name="T69" fmla="*/ 424233 h 73"/>
                    <a:gd name="T70" fmla="*/ 926749 w 1123"/>
                    <a:gd name="T71" fmla="*/ 424233 h 73"/>
                    <a:gd name="T72" fmla="*/ 931123 w 1123"/>
                    <a:gd name="T73" fmla="*/ 411127 h 73"/>
                    <a:gd name="T74" fmla="*/ 939787 w 1123"/>
                    <a:gd name="T75" fmla="*/ 411127 h 73"/>
                    <a:gd name="T76" fmla="*/ 941704 w 1123"/>
                    <a:gd name="T77" fmla="*/ 424233 h 73"/>
                    <a:gd name="T78" fmla="*/ 1089685 w 1123"/>
                    <a:gd name="T79" fmla="*/ 424233 h 73"/>
                    <a:gd name="T80" fmla="*/ 1095996 w 1123"/>
                    <a:gd name="T81" fmla="*/ 405402 h 73"/>
                    <a:gd name="T82" fmla="*/ 1101071 w 1123"/>
                    <a:gd name="T83" fmla="*/ 424233 h 73"/>
                    <a:gd name="T84" fmla="*/ 1173662 w 1123"/>
                    <a:gd name="T85" fmla="*/ 424233 h 73"/>
                    <a:gd name="T86" fmla="*/ 1179163 w 1123"/>
                    <a:gd name="T87" fmla="*/ 424233 h 73"/>
                    <a:gd name="T88" fmla="*/ 1380470 w 1123"/>
                    <a:gd name="T89" fmla="*/ 424233 h 73"/>
                    <a:gd name="T90" fmla="*/ 1383939 w 1123"/>
                    <a:gd name="T91" fmla="*/ 405402 h 73"/>
                    <a:gd name="T92" fmla="*/ 1396750 w 1123"/>
                    <a:gd name="T93" fmla="*/ 417885 h 73"/>
                    <a:gd name="T94" fmla="*/ 1396750 w 1123"/>
                    <a:gd name="T95" fmla="*/ 424233 h 73"/>
                    <a:gd name="T96" fmla="*/ 1514559 w 1123"/>
                    <a:gd name="T97" fmla="*/ 424233 h 73"/>
                    <a:gd name="T98" fmla="*/ 1522420 w 1123"/>
                    <a:gd name="T99" fmla="*/ 405402 h 73"/>
                    <a:gd name="T100" fmla="*/ 1528358 w 1123"/>
                    <a:gd name="T101" fmla="*/ 405402 h 73"/>
                    <a:gd name="T102" fmla="*/ 1533689 w 1123"/>
                    <a:gd name="T103" fmla="*/ 424233 h 73"/>
                    <a:gd name="T104" fmla="*/ 1597293 w 1123"/>
                    <a:gd name="T105" fmla="*/ 424233 h 73"/>
                    <a:gd name="T106" fmla="*/ 1598423 w 1123"/>
                    <a:gd name="T107" fmla="*/ 381908 h 73"/>
                    <a:gd name="T108" fmla="*/ 1613989 w 1123"/>
                    <a:gd name="T109" fmla="*/ 424233 h 73"/>
                    <a:gd name="T110" fmla="*/ 1650976 w 1123"/>
                    <a:gd name="T111" fmla="*/ 424233 h 73"/>
                    <a:gd name="T112" fmla="*/ 1657577 w 1123"/>
                    <a:gd name="T113" fmla="*/ 333693 h 73"/>
                    <a:gd name="T114" fmla="*/ 1670325 w 1123"/>
                    <a:gd name="T115" fmla="*/ 360533 h 73"/>
                    <a:gd name="T116" fmla="*/ 1675429 w 1123"/>
                    <a:gd name="T117" fmla="*/ 424233 h 73"/>
                    <a:gd name="T118" fmla="*/ 1730933 w 1123"/>
                    <a:gd name="T119" fmla="*/ 424233 h 73"/>
                    <a:gd name="T120" fmla="*/ 1730933 w 1123"/>
                    <a:gd name="T121" fmla="*/ 417885 h 73"/>
                    <a:gd name="T122" fmla="*/ 1737484 w 1123"/>
                    <a:gd name="T123" fmla="*/ 424233 h 73"/>
                    <a:gd name="T124" fmla="*/ 1921063 w 1123"/>
                    <a:gd name="T125" fmla="*/ 424233 h 73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60000 65536"/>
                    <a:gd name="T184" fmla="*/ 0 60000 65536"/>
                    <a:gd name="T185" fmla="*/ 0 60000 65536"/>
                    <a:gd name="T186" fmla="*/ 0 60000 65536"/>
                    <a:gd name="T187" fmla="*/ 0 60000 65536"/>
                    <a:gd name="T188" fmla="*/ 0 60000 65536"/>
                  </a:gdLst>
                  <a:ahLst/>
                  <a:cxnLst>
                    <a:cxn ang="T126">
                      <a:pos x="T0" y="T1"/>
                    </a:cxn>
                    <a:cxn ang="T127">
                      <a:pos x="T2" y="T3"/>
                    </a:cxn>
                    <a:cxn ang="T128">
                      <a:pos x="T4" y="T5"/>
                    </a:cxn>
                    <a:cxn ang="T129">
                      <a:pos x="T6" y="T7"/>
                    </a:cxn>
                    <a:cxn ang="T130">
                      <a:pos x="T8" y="T9"/>
                    </a:cxn>
                    <a:cxn ang="T131">
                      <a:pos x="T10" y="T11"/>
                    </a:cxn>
                    <a:cxn ang="T132">
                      <a:pos x="T12" y="T13"/>
                    </a:cxn>
                    <a:cxn ang="T133">
                      <a:pos x="T14" y="T15"/>
                    </a:cxn>
                    <a:cxn ang="T134">
                      <a:pos x="T16" y="T17"/>
                    </a:cxn>
                    <a:cxn ang="T135">
                      <a:pos x="T18" y="T19"/>
                    </a:cxn>
                    <a:cxn ang="T136">
                      <a:pos x="T20" y="T21"/>
                    </a:cxn>
                    <a:cxn ang="T137">
                      <a:pos x="T22" y="T23"/>
                    </a:cxn>
                    <a:cxn ang="T138">
                      <a:pos x="T24" y="T25"/>
                    </a:cxn>
                    <a:cxn ang="T139">
                      <a:pos x="T26" y="T27"/>
                    </a:cxn>
                    <a:cxn ang="T140">
                      <a:pos x="T28" y="T29"/>
                    </a:cxn>
                    <a:cxn ang="T141">
                      <a:pos x="T30" y="T31"/>
                    </a:cxn>
                    <a:cxn ang="T142">
                      <a:pos x="T32" y="T33"/>
                    </a:cxn>
                    <a:cxn ang="T143">
                      <a:pos x="T34" y="T35"/>
                    </a:cxn>
                    <a:cxn ang="T144">
                      <a:pos x="T36" y="T37"/>
                    </a:cxn>
                    <a:cxn ang="T145">
                      <a:pos x="T38" y="T39"/>
                    </a:cxn>
                    <a:cxn ang="T146">
                      <a:pos x="T40" y="T41"/>
                    </a:cxn>
                    <a:cxn ang="T147">
                      <a:pos x="T42" y="T43"/>
                    </a:cxn>
                    <a:cxn ang="T148">
                      <a:pos x="T44" y="T45"/>
                    </a:cxn>
                    <a:cxn ang="T149">
                      <a:pos x="T46" y="T47"/>
                    </a:cxn>
                    <a:cxn ang="T150">
                      <a:pos x="T48" y="T49"/>
                    </a:cxn>
                    <a:cxn ang="T151">
                      <a:pos x="T50" y="T51"/>
                    </a:cxn>
                    <a:cxn ang="T152">
                      <a:pos x="T52" y="T53"/>
                    </a:cxn>
                    <a:cxn ang="T153">
                      <a:pos x="T54" y="T55"/>
                    </a:cxn>
                    <a:cxn ang="T154">
                      <a:pos x="T56" y="T57"/>
                    </a:cxn>
                    <a:cxn ang="T155">
                      <a:pos x="T58" y="T59"/>
                    </a:cxn>
                    <a:cxn ang="T156">
                      <a:pos x="T60" y="T61"/>
                    </a:cxn>
                    <a:cxn ang="T157">
                      <a:pos x="T62" y="T63"/>
                    </a:cxn>
                    <a:cxn ang="T158">
                      <a:pos x="T64" y="T65"/>
                    </a:cxn>
                    <a:cxn ang="T159">
                      <a:pos x="T66" y="T67"/>
                    </a:cxn>
                    <a:cxn ang="T160">
                      <a:pos x="T68" y="T69"/>
                    </a:cxn>
                    <a:cxn ang="T161">
                      <a:pos x="T70" y="T71"/>
                    </a:cxn>
                    <a:cxn ang="T162">
                      <a:pos x="T72" y="T73"/>
                    </a:cxn>
                    <a:cxn ang="T163">
                      <a:pos x="T74" y="T75"/>
                    </a:cxn>
                    <a:cxn ang="T164">
                      <a:pos x="T76" y="T77"/>
                    </a:cxn>
                    <a:cxn ang="T165">
                      <a:pos x="T78" y="T79"/>
                    </a:cxn>
                    <a:cxn ang="T166">
                      <a:pos x="T80" y="T81"/>
                    </a:cxn>
                    <a:cxn ang="T167">
                      <a:pos x="T82" y="T83"/>
                    </a:cxn>
                    <a:cxn ang="T168">
                      <a:pos x="T84" y="T85"/>
                    </a:cxn>
                    <a:cxn ang="T169">
                      <a:pos x="T86" y="T87"/>
                    </a:cxn>
                    <a:cxn ang="T170">
                      <a:pos x="T88" y="T89"/>
                    </a:cxn>
                    <a:cxn ang="T171">
                      <a:pos x="T90" y="T91"/>
                    </a:cxn>
                    <a:cxn ang="T172">
                      <a:pos x="T92" y="T93"/>
                    </a:cxn>
                    <a:cxn ang="T173">
                      <a:pos x="T94" y="T95"/>
                    </a:cxn>
                    <a:cxn ang="T174">
                      <a:pos x="T96" y="T97"/>
                    </a:cxn>
                    <a:cxn ang="T175">
                      <a:pos x="T98" y="T99"/>
                    </a:cxn>
                    <a:cxn ang="T176">
                      <a:pos x="T100" y="T101"/>
                    </a:cxn>
                    <a:cxn ang="T177">
                      <a:pos x="T102" y="T103"/>
                    </a:cxn>
                    <a:cxn ang="T178">
                      <a:pos x="T104" y="T105"/>
                    </a:cxn>
                    <a:cxn ang="T179">
                      <a:pos x="T106" y="T107"/>
                    </a:cxn>
                    <a:cxn ang="T180">
                      <a:pos x="T108" y="T109"/>
                    </a:cxn>
                    <a:cxn ang="T181">
                      <a:pos x="T110" y="T111"/>
                    </a:cxn>
                    <a:cxn ang="T182">
                      <a:pos x="T112" y="T113"/>
                    </a:cxn>
                    <a:cxn ang="T183">
                      <a:pos x="T114" y="T115"/>
                    </a:cxn>
                    <a:cxn ang="T184">
                      <a:pos x="T116" y="T117"/>
                    </a:cxn>
                    <a:cxn ang="T185">
                      <a:pos x="T118" y="T119"/>
                    </a:cxn>
                    <a:cxn ang="T186">
                      <a:pos x="T120" y="T121"/>
                    </a:cxn>
                    <a:cxn ang="T187">
                      <a:pos x="T122" y="T123"/>
                    </a:cxn>
                    <a:cxn ang="T188">
                      <a:pos x="T124" y="T125"/>
                    </a:cxn>
                  </a:cxnLst>
                  <a:rect l="0" t="0" r="r" b="b"/>
                  <a:pathLst>
                    <a:path w="1123" h="73">
                      <a:moveTo>
                        <a:pt x="1102" y="71"/>
                      </a:moveTo>
                      <a:cubicBezTo>
                        <a:pt x="1103" y="70"/>
                        <a:pt x="1103" y="69"/>
                        <a:pt x="1104" y="68"/>
                      </a:cubicBezTo>
                      <a:cubicBezTo>
                        <a:pt x="1109" y="60"/>
                        <a:pt x="1111" y="73"/>
                        <a:pt x="1117" y="69"/>
                      </a:cubicBezTo>
                      <a:cubicBezTo>
                        <a:pt x="1121" y="67"/>
                        <a:pt x="1123" y="59"/>
                        <a:pt x="1121" y="54"/>
                      </a:cubicBezTo>
                      <a:cubicBezTo>
                        <a:pt x="1118" y="49"/>
                        <a:pt x="1123" y="43"/>
                        <a:pt x="1121" y="38"/>
                      </a:cubicBezTo>
                      <a:cubicBezTo>
                        <a:pt x="1119" y="33"/>
                        <a:pt x="1123" y="21"/>
                        <a:pt x="1118" y="18"/>
                      </a:cubicBezTo>
                      <a:cubicBezTo>
                        <a:pt x="1100" y="10"/>
                        <a:pt x="1074" y="20"/>
                        <a:pt x="1055" y="17"/>
                      </a:cubicBezTo>
                      <a:cubicBezTo>
                        <a:pt x="1037" y="15"/>
                        <a:pt x="1019" y="15"/>
                        <a:pt x="1002" y="14"/>
                      </a:cubicBezTo>
                      <a:cubicBezTo>
                        <a:pt x="971" y="13"/>
                        <a:pt x="940" y="12"/>
                        <a:pt x="910" y="13"/>
                      </a:cubicBezTo>
                      <a:cubicBezTo>
                        <a:pt x="894" y="14"/>
                        <a:pt x="878" y="11"/>
                        <a:pt x="863" y="10"/>
                      </a:cubicBezTo>
                      <a:cubicBezTo>
                        <a:pt x="854" y="9"/>
                        <a:pt x="847" y="10"/>
                        <a:pt x="838" y="10"/>
                      </a:cubicBezTo>
                      <a:cubicBezTo>
                        <a:pt x="809" y="12"/>
                        <a:pt x="779" y="2"/>
                        <a:pt x="750" y="9"/>
                      </a:cubicBezTo>
                      <a:cubicBezTo>
                        <a:pt x="722" y="10"/>
                        <a:pt x="700" y="3"/>
                        <a:pt x="676" y="5"/>
                      </a:cubicBezTo>
                      <a:cubicBezTo>
                        <a:pt x="651" y="7"/>
                        <a:pt x="464" y="2"/>
                        <a:pt x="473" y="2"/>
                      </a:cubicBezTo>
                      <a:cubicBezTo>
                        <a:pt x="435" y="7"/>
                        <a:pt x="398" y="1"/>
                        <a:pt x="359" y="0"/>
                      </a:cubicBezTo>
                      <a:cubicBezTo>
                        <a:pt x="336" y="1"/>
                        <a:pt x="314" y="1"/>
                        <a:pt x="292" y="1"/>
                      </a:cubicBezTo>
                      <a:cubicBezTo>
                        <a:pt x="283" y="2"/>
                        <a:pt x="273" y="7"/>
                        <a:pt x="263" y="7"/>
                      </a:cubicBezTo>
                      <a:cubicBezTo>
                        <a:pt x="247" y="7"/>
                        <a:pt x="230" y="3"/>
                        <a:pt x="213" y="5"/>
                      </a:cubicBezTo>
                      <a:cubicBezTo>
                        <a:pt x="178" y="7"/>
                        <a:pt x="143" y="13"/>
                        <a:pt x="108" y="16"/>
                      </a:cubicBezTo>
                      <a:cubicBezTo>
                        <a:pt x="74" y="19"/>
                        <a:pt x="40" y="12"/>
                        <a:pt x="7" y="21"/>
                      </a:cubicBezTo>
                      <a:cubicBezTo>
                        <a:pt x="6" y="22"/>
                        <a:pt x="3" y="24"/>
                        <a:pt x="1" y="26"/>
                      </a:cubicBezTo>
                      <a:cubicBezTo>
                        <a:pt x="2" y="31"/>
                        <a:pt x="0" y="37"/>
                        <a:pt x="1" y="42"/>
                      </a:cubicBezTo>
                      <a:cubicBezTo>
                        <a:pt x="1" y="51"/>
                        <a:pt x="1" y="57"/>
                        <a:pt x="1" y="69"/>
                      </a:cubicBezTo>
                      <a:cubicBezTo>
                        <a:pt x="1" y="69"/>
                        <a:pt x="1" y="70"/>
                        <a:pt x="1" y="71"/>
                      </a:cubicBezTo>
                      <a:lnTo>
                        <a:pt x="205" y="71"/>
                      </a:lnTo>
                      <a:cubicBezTo>
                        <a:pt x="206" y="71"/>
                        <a:pt x="206" y="71"/>
                        <a:pt x="206" y="70"/>
                      </a:cubicBezTo>
                      <a:cubicBezTo>
                        <a:pt x="209" y="68"/>
                        <a:pt x="212" y="69"/>
                        <a:pt x="215" y="71"/>
                      </a:cubicBezTo>
                      <a:lnTo>
                        <a:pt x="419" y="71"/>
                      </a:lnTo>
                      <a:cubicBezTo>
                        <a:pt x="421" y="68"/>
                        <a:pt x="423" y="65"/>
                        <a:pt x="425" y="62"/>
                      </a:cubicBezTo>
                      <a:cubicBezTo>
                        <a:pt x="429" y="58"/>
                        <a:pt x="438" y="57"/>
                        <a:pt x="441" y="62"/>
                      </a:cubicBezTo>
                      <a:cubicBezTo>
                        <a:pt x="442" y="65"/>
                        <a:pt x="443" y="68"/>
                        <a:pt x="443" y="71"/>
                      </a:cubicBezTo>
                      <a:lnTo>
                        <a:pt x="512" y="71"/>
                      </a:lnTo>
                      <a:cubicBezTo>
                        <a:pt x="513" y="70"/>
                        <a:pt x="513" y="69"/>
                        <a:pt x="514" y="69"/>
                      </a:cubicBezTo>
                      <a:cubicBezTo>
                        <a:pt x="514" y="69"/>
                        <a:pt x="516" y="70"/>
                        <a:pt x="519" y="71"/>
                      </a:cubicBezTo>
                      <a:lnTo>
                        <a:pt x="532" y="71"/>
                      </a:lnTo>
                      <a:cubicBezTo>
                        <a:pt x="533" y="70"/>
                        <a:pt x="533" y="70"/>
                        <a:pt x="534" y="69"/>
                      </a:cubicBezTo>
                      <a:cubicBezTo>
                        <a:pt x="535" y="69"/>
                        <a:pt x="538" y="69"/>
                        <a:pt x="539" y="69"/>
                      </a:cubicBezTo>
                      <a:cubicBezTo>
                        <a:pt x="539" y="70"/>
                        <a:pt x="539" y="70"/>
                        <a:pt x="540" y="71"/>
                      </a:cubicBezTo>
                      <a:lnTo>
                        <a:pt x="625" y="71"/>
                      </a:lnTo>
                      <a:cubicBezTo>
                        <a:pt x="626" y="70"/>
                        <a:pt x="628" y="69"/>
                        <a:pt x="629" y="68"/>
                      </a:cubicBezTo>
                      <a:cubicBezTo>
                        <a:pt x="630" y="69"/>
                        <a:pt x="631" y="70"/>
                        <a:pt x="632" y="71"/>
                      </a:cubicBezTo>
                      <a:lnTo>
                        <a:pt x="673" y="71"/>
                      </a:lnTo>
                      <a:cubicBezTo>
                        <a:pt x="674" y="70"/>
                        <a:pt x="675" y="70"/>
                        <a:pt x="677" y="71"/>
                      </a:cubicBezTo>
                      <a:lnTo>
                        <a:pt x="792" y="71"/>
                      </a:lnTo>
                      <a:cubicBezTo>
                        <a:pt x="793" y="70"/>
                        <a:pt x="793" y="69"/>
                        <a:pt x="794" y="68"/>
                      </a:cubicBezTo>
                      <a:cubicBezTo>
                        <a:pt x="795" y="67"/>
                        <a:pt x="799" y="68"/>
                        <a:pt x="801" y="70"/>
                      </a:cubicBezTo>
                      <a:cubicBezTo>
                        <a:pt x="801" y="70"/>
                        <a:pt x="801" y="71"/>
                        <a:pt x="801" y="71"/>
                      </a:cubicBezTo>
                      <a:lnTo>
                        <a:pt x="869" y="71"/>
                      </a:lnTo>
                      <a:cubicBezTo>
                        <a:pt x="870" y="69"/>
                        <a:pt x="871" y="69"/>
                        <a:pt x="873" y="68"/>
                      </a:cubicBezTo>
                      <a:cubicBezTo>
                        <a:pt x="874" y="67"/>
                        <a:pt x="876" y="67"/>
                        <a:pt x="877" y="68"/>
                      </a:cubicBezTo>
                      <a:cubicBezTo>
                        <a:pt x="878" y="69"/>
                        <a:pt x="879" y="70"/>
                        <a:pt x="880" y="71"/>
                      </a:cubicBezTo>
                      <a:lnTo>
                        <a:pt x="916" y="71"/>
                      </a:lnTo>
                      <a:cubicBezTo>
                        <a:pt x="916" y="69"/>
                        <a:pt x="917" y="66"/>
                        <a:pt x="917" y="64"/>
                      </a:cubicBezTo>
                      <a:cubicBezTo>
                        <a:pt x="921" y="65"/>
                        <a:pt x="924" y="68"/>
                        <a:pt x="926" y="71"/>
                      </a:cubicBezTo>
                      <a:lnTo>
                        <a:pt x="947" y="71"/>
                      </a:lnTo>
                      <a:cubicBezTo>
                        <a:pt x="947" y="66"/>
                        <a:pt x="948" y="59"/>
                        <a:pt x="951" y="56"/>
                      </a:cubicBezTo>
                      <a:cubicBezTo>
                        <a:pt x="953" y="53"/>
                        <a:pt x="956" y="58"/>
                        <a:pt x="958" y="60"/>
                      </a:cubicBezTo>
                      <a:cubicBezTo>
                        <a:pt x="959" y="63"/>
                        <a:pt x="960" y="67"/>
                        <a:pt x="961" y="71"/>
                      </a:cubicBezTo>
                      <a:lnTo>
                        <a:pt x="993" y="71"/>
                      </a:lnTo>
                      <a:cubicBezTo>
                        <a:pt x="993" y="71"/>
                        <a:pt x="993" y="70"/>
                        <a:pt x="993" y="70"/>
                      </a:cubicBezTo>
                      <a:cubicBezTo>
                        <a:pt x="995" y="69"/>
                        <a:pt x="997" y="69"/>
                        <a:pt x="997" y="71"/>
                      </a:cubicBezTo>
                      <a:lnTo>
                        <a:pt x="1102" y="71"/>
                      </a:lnTo>
                      <a:close/>
                    </a:path>
                  </a:pathLst>
                </a:custGeom>
                <a:solidFill>
                  <a:srgbClr val="F7C4C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413" name="Freeform 17"/>
                <p:cNvSpPr>
                  <a:spLocks noChangeArrowheads="1"/>
                </p:cNvSpPr>
                <p:nvPr/>
              </p:nvSpPr>
              <p:spPr bwMode="auto">
                <a:xfrm>
                  <a:off x="621" y="2985"/>
                  <a:ext cx="283" cy="63"/>
                </a:xfrm>
                <a:custGeom>
                  <a:avLst/>
                  <a:gdLst>
                    <a:gd name="T0" fmla="*/ 1804 w 205"/>
                    <a:gd name="T1" fmla="*/ 0 h 37"/>
                    <a:gd name="T2" fmla="*/ 4908 w 205"/>
                    <a:gd name="T3" fmla="*/ 46843 h 37"/>
                    <a:gd name="T4" fmla="*/ 18612 w 205"/>
                    <a:gd name="T5" fmla="*/ 90551 h 37"/>
                    <a:gd name="T6" fmla="*/ 88477 w 205"/>
                    <a:gd name="T7" fmla="*/ 83810 h 37"/>
                    <a:gd name="T8" fmla="*/ 133490 w 205"/>
                    <a:gd name="T9" fmla="*/ 118489 h 37"/>
                    <a:gd name="T10" fmla="*/ 147034 w 205"/>
                    <a:gd name="T11" fmla="*/ 145438 h 37"/>
                    <a:gd name="T12" fmla="*/ 156888 w 205"/>
                    <a:gd name="T13" fmla="*/ 34703 h 37"/>
                    <a:gd name="T14" fmla="*/ 166124 w 205"/>
                    <a:gd name="T15" fmla="*/ 46843 h 37"/>
                    <a:gd name="T16" fmla="*/ 212011 w 205"/>
                    <a:gd name="T17" fmla="*/ 162080 h 37"/>
                    <a:gd name="T18" fmla="*/ 235408 w 205"/>
                    <a:gd name="T19" fmla="*/ 111605 h 37"/>
                    <a:gd name="T20" fmla="*/ 256311 w 205"/>
                    <a:gd name="T21" fmla="*/ 111605 h 37"/>
                    <a:gd name="T22" fmla="*/ 313393 w 205"/>
                    <a:gd name="T23" fmla="*/ 190347 h 37"/>
                    <a:gd name="T24" fmla="*/ 347062 w 205"/>
                    <a:gd name="T25" fmla="*/ 0 h 37"/>
                    <a:gd name="T26" fmla="*/ 1804 w 205"/>
                    <a:gd name="T27" fmla="*/ 0 h 37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</a:gdLst>
                  <a:ahLst/>
                  <a:cxnLst>
                    <a:cxn ang="T28">
                      <a:pos x="T0" y="T1"/>
                    </a:cxn>
                    <a:cxn ang="T29">
                      <a:pos x="T2" y="T3"/>
                    </a:cxn>
                    <a:cxn ang="T30">
                      <a:pos x="T4" y="T5"/>
                    </a:cxn>
                    <a:cxn ang="T31">
                      <a:pos x="T6" y="T7"/>
                    </a:cxn>
                    <a:cxn ang="T32">
                      <a:pos x="T8" y="T9"/>
                    </a:cxn>
                    <a:cxn ang="T33">
                      <a:pos x="T10" y="T11"/>
                    </a:cxn>
                    <a:cxn ang="T34">
                      <a:pos x="T12" y="T13"/>
                    </a:cxn>
                    <a:cxn ang="T35">
                      <a:pos x="T14" y="T15"/>
                    </a:cxn>
                    <a:cxn ang="T36">
                      <a:pos x="T16" y="T17"/>
                    </a:cxn>
                    <a:cxn ang="T37">
                      <a:pos x="T18" y="T19"/>
                    </a:cxn>
                    <a:cxn ang="T38">
                      <a:pos x="T20" y="T21"/>
                    </a:cxn>
                    <a:cxn ang="T39">
                      <a:pos x="T22" y="T23"/>
                    </a:cxn>
                    <a:cxn ang="T40">
                      <a:pos x="T24" y="T25"/>
                    </a:cxn>
                    <a:cxn ang="T41">
                      <a:pos x="T26" y="T27"/>
                    </a:cxn>
                  </a:cxnLst>
                  <a:rect l="0" t="0" r="r" b="b"/>
                  <a:pathLst>
                    <a:path w="205" h="37">
                      <a:moveTo>
                        <a:pt x="1" y="0"/>
                      </a:moveTo>
                      <a:cubicBezTo>
                        <a:pt x="0" y="5"/>
                        <a:pt x="3" y="9"/>
                        <a:pt x="3" y="8"/>
                      </a:cubicBezTo>
                      <a:cubicBezTo>
                        <a:pt x="6" y="11"/>
                        <a:pt x="7" y="15"/>
                        <a:pt x="11" y="15"/>
                      </a:cubicBezTo>
                      <a:cubicBezTo>
                        <a:pt x="25" y="16"/>
                        <a:pt x="38" y="16"/>
                        <a:pt x="52" y="14"/>
                      </a:cubicBezTo>
                      <a:cubicBezTo>
                        <a:pt x="62" y="12"/>
                        <a:pt x="69" y="19"/>
                        <a:pt x="79" y="20"/>
                      </a:cubicBezTo>
                      <a:cubicBezTo>
                        <a:pt x="85" y="21"/>
                        <a:pt x="86" y="22"/>
                        <a:pt x="87" y="24"/>
                      </a:cubicBezTo>
                      <a:cubicBezTo>
                        <a:pt x="88" y="22"/>
                        <a:pt x="89" y="13"/>
                        <a:pt x="93" y="6"/>
                      </a:cubicBezTo>
                      <a:cubicBezTo>
                        <a:pt x="93" y="5"/>
                        <a:pt x="97" y="7"/>
                        <a:pt x="98" y="8"/>
                      </a:cubicBezTo>
                      <a:cubicBezTo>
                        <a:pt x="106" y="16"/>
                        <a:pt x="112" y="26"/>
                        <a:pt x="125" y="27"/>
                      </a:cubicBezTo>
                      <a:cubicBezTo>
                        <a:pt x="130" y="27"/>
                        <a:pt x="134" y="20"/>
                        <a:pt x="139" y="19"/>
                      </a:cubicBezTo>
                      <a:cubicBezTo>
                        <a:pt x="142" y="18"/>
                        <a:pt x="146" y="17"/>
                        <a:pt x="151" y="19"/>
                      </a:cubicBezTo>
                      <a:cubicBezTo>
                        <a:pt x="162" y="26"/>
                        <a:pt x="173" y="37"/>
                        <a:pt x="185" y="32"/>
                      </a:cubicBezTo>
                      <a:cubicBezTo>
                        <a:pt x="198" y="26"/>
                        <a:pt x="195" y="9"/>
                        <a:pt x="205" y="0"/>
                      </a:cubicBez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F7C4C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414" name="Freeform 18"/>
                <p:cNvSpPr>
                  <a:spLocks noChangeArrowheads="1"/>
                </p:cNvSpPr>
                <p:nvPr/>
              </p:nvSpPr>
              <p:spPr bwMode="auto">
                <a:xfrm>
                  <a:off x="920" y="2983"/>
                  <a:ext cx="281" cy="143"/>
                </a:xfrm>
                <a:custGeom>
                  <a:avLst/>
                  <a:gdLst>
                    <a:gd name="T0" fmla="*/ 0 w 204"/>
                    <a:gd name="T1" fmla="*/ 6828 h 83"/>
                    <a:gd name="T2" fmla="*/ 4817 w 204"/>
                    <a:gd name="T3" fmla="*/ 50691 h 83"/>
                    <a:gd name="T4" fmla="*/ 25088 w 204"/>
                    <a:gd name="T5" fmla="*/ 460110 h 83"/>
                    <a:gd name="T6" fmla="*/ 30980 w 204"/>
                    <a:gd name="T7" fmla="*/ 460110 h 83"/>
                    <a:gd name="T8" fmla="*/ 71421 w 204"/>
                    <a:gd name="T9" fmla="*/ 537999 h 83"/>
                    <a:gd name="T10" fmla="*/ 91372 w 204"/>
                    <a:gd name="T11" fmla="*/ 460110 h 83"/>
                    <a:gd name="T12" fmla="*/ 107309 w 204"/>
                    <a:gd name="T13" fmla="*/ 138097 h 83"/>
                    <a:gd name="T14" fmla="*/ 131965 w 204"/>
                    <a:gd name="T15" fmla="*/ 50691 h 83"/>
                    <a:gd name="T16" fmla="*/ 189094 w 204"/>
                    <a:gd name="T17" fmla="*/ 187709 h 83"/>
                    <a:gd name="T18" fmla="*/ 221878 w 204"/>
                    <a:gd name="T19" fmla="*/ 91036 h 83"/>
                    <a:gd name="T20" fmla="*/ 231588 w 204"/>
                    <a:gd name="T21" fmla="*/ 91036 h 83"/>
                    <a:gd name="T22" fmla="*/ 297386 w 204"/>
                    <a:gd name="T23" fmla="*/ 168885 h 83"/>
                    <a:gd name="T24" fmla="*/ 337007 w 204"/>
                    <a:gd name="T25" fmla="*/ 6828 h 83"/>
                    <a:gd name="T26" fmla="*/ 0 w 204"/>
                    <a:gd name="T27" fmla="*/ 6828 h 83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</a:gdLst>
                  <a:ahLst/>
                  <a:cxnLst>
                    <a:cxn ang="T28">
                      <a:pos x="T0" y="T1"/>
                    </a:cxn>
                    <a:cxn ang="T29">
                      <a:pos x="T2" y="T3"/>
                    </a:cxn>
                    <a:cxn ang="T30">
                      <a:pos x="T4" y="T5"/>
                    </a:cxn>
                    <a:cxn ang="T31">
                      <a:pos x="T6" y="T7"/>
                    </a:cxn>
                    <a:cxn ang="T32">
                      <a:pos x="T8" y="T9"/>
                    </a:cxn>
                    <a:cxn ang="T33">
                      <a:pos x="T10" y="T11"/>
                    </a:cxn>
                    <a:cxn ang="T34">
                      <a:pos x="T12" y="T13"/>
                    </a:cxn>
                    <a:cxn ang="T35">
                      <a:pos x="T14" y="T15"/>
                    </a:cxn>
                    <a:cxn ang="T36">
                      <a:pos x="T16" y="T17"/>
                    </a:cxn>
                    <a:cxn ang="T37">
                      <a:pos x="T18" y="T19"/>
                    </a:cxn>
                    <a:cxn ang="T38">
                      <a:pos x="T20" y="T21"/>
                    </a:cxn>
                    <a:cxn ang="T39">
                      <a:pos x="T22" y="T23"/>
                    </a:cxn>
                    <a:cxn ang="T40">
                      <a:pos x="T24" y="T25"/>
                    </a:cxn>
                    <a:cxn ang="T41">
                      <a:pos x="T26" y="T27"/>
                    </a:cxn>
                  </a:cxnLst>
                  <a:rect l="0" t="0" r="r" b="b"/>
                  <a:pathLst>
                    <a:path w="204" h="83">
                      <a:moveTo>
                        <a:pt x="0" y="1"/>
                      </a:moveTo>
                      <a:cubicBezTo>
                        <a:pt x="2" y="3"/>
                        <a:pt x="3" y="5"/>
                        <a:pt x="3" y="8"/>
                      </a:cubicBezTo>
                      <a:cubicBezTo>
                        <a:pt x="7" y="24"/>
                        <a:pt x="9" y="71"/>
                        <a:pt x="15" y="71"/>
                      </a:cubicBezTo>
                      <a:lnTo>
                        <a:pt x="19" y="71"/>
                      </a:lnTo>
                      <a:lnTo>
                        <a:pt x="43" y="83"/>
                      </a:lnTo>
                      <a:lnTo>
                        <a:pt x="55" y="71"/>
                      </a:lnTo>
                      <a:cubicBezTo>
                        <a:pt x="59" y="52"/>
                        <a:pt x="60" y="39"/>
                        <a:pt x="65" y="21"/>
                      </a:cubicBezTo>
                      <a:cubicBezTo>
                        <a:pt x="67" y="15"/>
                        <a:pt x="71" y="0"/>
                        <a:pt x="80" y="8"/>
                      </a:cubicBezTo>
                      <a:cubicBezTo>
                        <a:pt x="90" y="16"/>
                        <a:pt x="97" y="33"/>
                        <a:pt x="114" y="29"/>
                      </a:cubicBezTo>
                      <a:cubicBezTo>
                        <a:pt x="123" y="27"/>
                        <a:pt x="126" y="18"/>
                        <a:pt x="134" y="14"/>
                      </a:cubicBezTo>
                      <a:cubicBezTo>
                        <a:pt x="136" y="13"/>
                        <a:pt x="139" y="13"/>
                        <a:pt x="140" y="14"/>
                      </a:cubicBezTo>
                      <a:cubicBezTo>
                        <a:pt x="152" y="22"/>
                        <a:pt x="165" y="30"/>
                        <a:pt x="180" y="26"/>
                      </a:cubicBezTo>
                      <a:cubicBezTo>
                        <a:pt x="195" y="23"/>
                        <a:pt x="199" y="12"/>
                        <a:pt x="204" y="1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7C4C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415" name="Freeform 19"/>
                <p:cNvSpPr>
                  <a:spLocks noChangeArrowheads="1"/>
                </p:cNvSpPr>
                <p:nvPr/>
              </p:nvSpPr>
              <p:spPr bwMode="auto">
                <a:xfrm>
                  <a:off x="1236" y="2985"/>
                  <a:ext cx="94" cy="26"/>
                </a:xfrm>
                <a:custGeom>
                  <a:avLst/>
                  <a:gdLst>
                    <a:gd name="T0" fmla="*/ 0 w 69"/>
                    <a:gd name="T1" fmla="*/ 0 h 16"/>
                    <a:gd name="T2" fmla="*/ 1578 w 69"/>
                    <a:gd name="T3" fmla="*/ 56352 h 16"/>
                    <a:gd name="T4" fmla="*/ 34822 w 69"/>
                    <a:gd name="T5" fmla="*/ 7072 h 16"/>
                    <a:gd name="T6" fmla="*/ 45624 w 69"/>
                    <a:gd name="T7" fmla="*/ 42094 h 16"/>
                    <a:gd name="T8" fmla="*/ 65521 w 69"/>
                    <a:gd name="T9" fmla="*/ 11492 h 16"/>
                    <a:gd name="T10" fmla="*/ 81794 w 69"/>
                    <a:gd name="T11" fmla="*/ 30347 h 16"/>
                    <a:gd name="T12" fmla="*/ 100160 w 69"/>
                    <a:gd name="T13" fmla="*/ 0 h 16"/>
                    <a:gd name="T14" fmla="*/ 0 w 69"/>
                    <a:gd name="T15" fmla="*/ 0 h 1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69" h="16">
                      <a:moveTo>
                        <a:pt x="0" y="0"/>
                      </a:moveTo>
                      <a:cubicBezTo>
                        <a:pt x="1" y="5"/>
                        <a:pt x="1" y="10"/>
                        <a:pt x="1" y="15"/>
                      </a:cubicBezTo>
                      <a:cubicBezTo>
                        <a:pt x="10" y="16"/>
                        <a:pt x="18" y="8"/>
                        <a:pt x="24" y="2"/>
                      </a:cubicBezTo>
                      <a:cubicBezTo>
                        <a:pt x="25" y="5"/>
                        <a:pt x="28" y="9"/>
                        <a:pt x="31" y="11"/>
                      </a:cubicBezTo>
                      <a:cubicBezTo>
                        <a:pt x="37" y="14"/>
                        <a:pt x="40" y="6"/>
                        <a:pt x="45" y="3"/>
                      </a:cubicBezTo>
                      <a:cubicBezTo>
                        <a:pt x="46" y="9"/>
                        <a:pt x="52" y="7"/>
                        <a:pt x="56" y="8"/>
                      </a:cubicBezTo>
                      <a:cubicBezTo>
                        <a:pt x="64" y="10"/>
                        <a:pt x="66" y="4"/>
                        <a:pt x="69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7C4C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416" name="Freeform 20"/>
                <p:cNvSpPr>
                  <a:spLocks noChangeArrowheads="1"/>
                </p:cNvSpPr>
                <p:nvPr/>
              </p:nvSpPr>
              <p:spPr bwMode="auto">
                <a:xfrm>
                  <a:off x="1371" y="2985"/>
                  <a:ext cx="117" cy="63"/>
                </a:xfrm>
                <a:custGeom>
                  <a:avLst/>
                  <a:gdLst>
                    <a:gd name="T0" fmla="*/ 0 w 85"/>
                    <a:gd name="T1" fmla="*/ 0 h 37"/>
                    <a:gd name="T2" fmla="*/ 32878 w 85"/>
                    <a:gd name="T3" fmla="*/ 65537 h 37"/>
                    <a:gd name="T4" fmla="*/ 43177 w 85"/>
                    <a:gd name="T5" fmla="*/ 184013 h 37"/>
                    <a:gd name="T6" fmla="*/ 62964 w 85"/>
                    <a:gd name="T7" fmla="*/ 221777 h 37"/>
                    <a:gd name="T8" fmla="*/ 72230 w 85"/>
                    <a:gd name="T9" fmla="*/ 184013 h 37"/>
                    <a:gd name="T10" fmla="*/ 120046 w 85"/>
                    <a:gd name="T11" fmla="*/ 77226 h 37"/>
                    <a:gd name="T12" fmla="*/ 140009 w 85"/>
                    <a:gd name="T13" fmla="*/ 0 h 37"/>
                    <a:gd name="T14" fmla="*/ 0 w 85"/>
                    <a:gd name="T15" fmla="*/ 0 h 37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85" h="37">
                      <a:moveTo>
                        <a:pt x="0" y="0"/>
                      </a:moveTo>
                      <a:cubicBezTo>
                        <a:pt x="6" y="6"/>
                        <a:pt x="16" y="5"/>
                        <a:pt x="20" y="11"/>
                      </a:cubicBezTo>
                      <a:cubicBezTo>
                        <a:pt x="24" y="16"/>
                        <a:pt x="21" y="25"/>
                        <a:pt x="26" y="31"/>
                      </a:cubicBezTo>
                      <a:cubicBezTo>
                        <a:pt x="28" y="34"/>
                        <a:pt x="33" y="37"/>
                        <a:pt x="38" y="37"/>
                      </a:cubicBezTo>
                      <a:cubicBezTo>
                        <a:pt x="42" y="36"/>
                        <a:pt x="43" y="33"/>
                        <a:pt x="44" y="31"/>
                      </a:cubicBezTo>
                      <a:cubicBezTo>
                        <a:pt x="53" y="22"/>
                        <a:pt x="61" y="17"/>
                        <a:pt x="73" y="13"/>
                      </a:cubicBezTo>
                      <a:cubicBezTo>
                        <a:pt x="79" y="11"/>
                        <a:pt x="81" y="4"/>
                        <a:pt x="8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7C4C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417" name="Freeform 21"/>
                <p:cNvSpPr>
                  <a:spLocks noChangeArrowheads="1"/>
                </p:cNvSpPr>
                <p:nvPr/>
              </p:nvSpPr>
              <p:spPr bwMode="auto">
                <a:xfrm>
                  <a:off x="1498" y="2985"/>
                  <a:ext cx="56" cy="50"/>
                </a:xfrm>
                <a:custGeom>
                  <a:avLst/>
                  <a:gdLst>
                    <a:gd name="T0" fmla="*/ 0 w 41"/>
                    <a:gd name="T1" fmla="*/ 0 h 30"/>
                    <a:gd name="T2" fmla="*/ 22400 w 41"/>
                    <a:gd name="T3" fmla="*/ 133450 h 30"/>
                    <a:gd name="T4" fmla="*/ 28290 w 41"/>
                    <a:gd name="T5" fmla="*/ 136862 h 30"/>
                    <a:gd name="T6" fmla="*/ 52454 w 41"/>
                    <a:gd name="T7" fmla="*/ 83783 h 30"/>
                    <a:gd name="T8" fmla="*/ 61615 w 41"/>
                    <a:gd name="T9" fmla="*/ 13888 h 30"/>
                    <a:gd name="T10" fmla="*/ 69432 w 41"/>
                    <a:gd name="T11" fmla="*/ 0 h 30"/>
                    <a:gd name="T12" fmla="*/ 0 w 41"/>
                    <a:gd name="T13" fmla="*/ 0 h 30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41" h="30">
                      <a:moveTo>
                        <a:pt x="0" y="0"/>
                      </a:moveTo>
                      <a:cubicBezTo>
                        <a:pt x="7" y="8"/>
                        <a:pt x="4" y="20"/>
                        <a:pt x="13" y="28"/>
                      </a:cubicBezTo>
                      <a:cubicBezTo>
                        <a:pt x="14" y="29"/>
                        <a:pt x="16" y="30"/>
                        <a:pt x="17" y="29"/>
                      </a:cubicBezTo>
                      <a:cubicBezTo>
                        <a:pt x="22" y="25"/>
                        <a:pt x="26" y="22"/>
                        <a:pt x="31" y="18"/>
                      </a:cubicBezTo>
                      <a:cubicBezTo>
                        <a:pt x="35" y="14"/>
                        <a:pt x="32" y="8"/>
                        <a:pt x="36" y="3"/>
                      </a:cubicBezTo>
                      <a:cubicBezTo>
                        <a:pt x="37" y="1"/>
                        <a:pt x="39" y="0"/>
                        <a:pt x="41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7C4C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418" name="Freeform 22"/>
                <p:cNvSpPr>
                  <a:spLocks noChangeArrowheads="1"/>
                </p:cNvSpPr>
                <p:nvPr/>
              </p:nvSpPr>
              <p:spPr bwMode="auto">
                <a:xfrm>
                  <a:off x="1560" y="2973"/>
                  <a:ext cx="159" cy="78"/>
                </a:xfrm>
                <a:custGeom>
                  <a:avLst/>
                  <a:gdLst>
                    <a:gd name="T0" fmla="*/ 0 w 115"/>
                    <a:gd name="T1" fmla="*/ 53338 h 45"/>
                    <a:gd name="T2" fmla="*/ 15941 w 115"/>
                    <a:gd name="T3" fmla="*/ 100024 h 45"/>
                    <a:gd name="T4" fmla="*/ 12914 w 115"/>
                    <a:gd name="T5" fmla="*/ 254615 h 45"/>
                    <a:gd name="T6" fmla="*/ 32700 w 115"/>
                    <a:gd name="T7" fmla="*/ 327118 h 45"/>
                    <a:gd name="T8" fmla="*/ 61839 w 115"/>
                    <a:gd name="T9" fmla="*/ 290406 h 45"/>
                    <a:gd name="T10" fmla="*/ 85660 w 115"/>
                    <a:gd name="T11" fmla="*/ 100024 h 45"/>
                    <a:gd name="T12" fmla="*/ 129607 w 115"/>
                    <a:gd name="T13" fmla="*/ 100024 h 45"/>
                    <a:gd name="T14" fmla="*/ 201103 w 115"/>
                    <a:gd name="T15" fmla="*/ 53338 h 45"/>
                    <a:gd name="T16" fmla="*/ 0 w 115"/>
                    <a:gd name="T17" fmla="*/ 53338 h 4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15" h="45">
                      <a:moveTo>
                        <a:pt x="0" y="7"/>
                      </a:moveTo>
                      <a:cubicBezTo>
                        <a:pt x="4" y="8"/>
                        <a:pt x="7" y="10"/>
                        <a:pt x="9" y="13"/>
                      </a:cubicBezTo>
                      <a:cubicBezTo>
                        <a:pt x="12" y="20"/>
                        <a:pt x="4" y="27"/>
                        <a:pt x="7" y="34"/>
                      </a:cubicBezTo>
                      <a:cubicBezTo>
                        <a:pt x="9" y="39"/>
                        <a:pt x="13" y="43"/>
                        <a:pt x="19" y="44"/>
                      </a:cubicBezTo>
                      <a:cubicBezTo>
                        <a:pt x="24" y="45"/>
                        <a:pt x="30" y="42"/>
                        <a:pt x="35" y="39"/>
                      </a:cubicBezTo>
                      <a:cubicBezTo>
                        <a:pt x="45" y="34"/>
                        <a:pt x="44" y="22"/>
                        <a:pt x="49" y="13"/>
                      </a:cubicBezTo>
                      <a:cubicBezTo>
                        <a:pt x="57" y="0"/>
                        <a:pt x="76" y="18"/>
                        <a:pt x="74" y="13"/>
                      </a:cubicBezTo>
                      <a:cubicBezTo>
                        <a:pt x="84" y="33"/>
                        <a:pt x="107" y="16"/>
                        <a:pt x="115" y="7"/>
                      </a:cubicBezTo>
                      <a:lnTo>
                        <a:pt x="0" y="7"/>
                      </a:lnTo>
                      <a:close/>
                    </a:path>
                  </a:pathLst>
                </a:custGeom>
                <a:solidFill>
                  <a:srgbClr val="F7C4C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419" name="Freeform 23"/>
                <p:cNvSpPr>
                  <a:spLocks noChangeArrowheads="1"/>
                </p:cNvSpPr>
                <p:nvPr/>
              </p:nvSpPr>
              <p:spPr bwMode="auto">
                <a:xfrm>
                  <a:off x="1732" y="2985"/>
                  <a:ext cx="93" cy="30"/>
                </a:xfrm>
                <a:custGeom>
                  <a:avLst/>
                  <a:gdLst>
                    <a:gd name="T0" fmla="*/ 0 w 68"/>
                    <a:gd name="T1" fmla="*/ 0 h 18"/>
                    <a:gd name="T2" fmla="*/ 17394 w 68"/>
                    <a:gd name="T3" fmla="*/ 70255 h 18"/>
                    <a:gd name="T4" fmla="*/ 52102 w 68"/>
                    <a:gd name="T5" fmla="*/ 10245 h 18"/>
                    <a:gd name="T6" fmla="*/ 61265 w 68"/>
                    <a:gd name="T7" fmla="*/ 6147 h 18"/>
                    <a:gd name="T8" fmla="*/ 85817 w 68"/>
                    <a:gd name="T9" fmla="*/ 79050 h 18"/>
                    <a:gd name="T10" fmla="*/ 107407 w 68"/>
                    <a:gd name="T11" fmla="*/ 0 h 18"/>
                    <a:gd name="T12" fmla="*/ 0 w 68"/>
                    <a:gd name="T13" fmla="*/ 0 h 18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68" h="18">
                      <a:moveTo>
                        <a:pt x="0" y="0"/>
                      </a:moveTo>
                      <a:cubicBezTo>
                        <a:pt x="3" y="4"/>
                        <a:pt x="7" y="9"/>
                        <a:pt x="11" y="12"/>
                      </a:cubicBezTo>
                      <a:cubicBezTo>
                        <a:pt x="20" y="18"/>
                        <a:pt x="29" y="11"/>
                        <a:pt x="33" y="2"/>
                      </a:cubicBezTo>
                      <a:cubicBezTo>
                        <a:pt x="33" y="1"/>
                        <a:pt x="37" y="1"/>
                        <a:pt x="39" y="1"/>
                      </a:cubicBezTo>
                      <a:cubicBezTo>
                        <a:pt x="46" y="2"/>
                        <a:pt x="48" y="11"/>
                        <a:pt x="54" y="13"/>
                      </a:cubicBezTo>
                      <a:cubicBezTo>
                        <a:pt x="64" y="16"/>
                        <a:pt x="64" y="6"/>
                        <a:pt x="68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7C4C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420" name="Freeform 24"/>
                <p:cNvSpPr>
                  <a:spLocks noChangeArrowheads="1"/>
                </p:cNvSpPr>
                <p:nvPr/>
              </p:nvSpPr>
              <p:spPr bwMode="auto">
                <a:xfrm>
                  <a:off x="1842" y="2985"/>
                  <a:ext cx="49" cy="31"/>
                </a:xfrm>
                <a:custGeom>
                  <a:avLst/>
                  <a:gdLst>
                    <a:gd name="T0" fmla="*/ 0 w 36"/>
                    <a:gd name="T1" fmla="*/ 0 h 19"/>
                    <a:gd name="T2" fmla="*/ 18772 w 36"/>
                    <a:gd name="T3" fmla="*/ 52424 h 19"/>
                    <a:gd name="T4" fmla="*/ 52161 w 36"/>
                    <a:gd name="T5" fmla="*/ 60365 h 19"/>
                    <a:gd name="T6" fmla="*/ 63141 w 36"/>
                    <a:gd name="T7" fmla="*/ 0 h 19"/>
                    <a:gd name="T8" fmla="*/ 0 w 36"/>
                    <a:gd name="T9" fmla="*/ 0 h 1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6" h="19">
                      <a:moveTo>
                        <a:pt x="0" y="0"/>
                      </a:moveTo>
                      <a:cubicBezTo>
                        <a:pt x="4" y="4"/>
                        <a:pt x="6" y="10"/>
                        <a:pt x="11" y="13"/>
                      </a:cubicBezTo>
                      <a:cubicBezTo>
                        <a:pt x="16" y="17"/>
                        <a:pt x="26" y="19"/>
                        <a:pt x="30" y="15"/>
                      </a:cubicBezTo>
                      <a:cubicBezTo>
                        <a:pt x="34" y="11"/>
                        <a:pt x="35" y="5"/>
                        <a:pt x="36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7C4C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421" name="Freeform 25"/>
                <p:cNvSpPr>
                  <a:spLocks noChangeArrowheads="1"/>
                </p:cNvSpPr>
                <p:nvPr/>
              </p:nvSpPr>
              <p:spPr bwMode="auto">
                <a:xfrm>
                  <a:off x="1906" y="2985"/>
                  <a:ext cx="28" cy="23"/>
                </a:xfrm>
                <a:custGeom>
                  <a:avLst/>
                  <a:gdLst>
                    <a:gd name="T0" fmla="*/ 0 w 21"/>
                    <a:gd name="T1" fmla="*/ 0 h 14"/>
                    <a:gd name="T2" fmla="*/ 16591 w 21"/>
                    <a:gd name="T3" fmla="*/ 56388 h 14"/>
                    <a:gd name="T4" fmla="*/ 32513 w 21"/>
                    <a:gd name="T5" fmla="*/ 0 h 14"/>
                    <a:gd name="T6" fmla="*/ 0 w 21"/>
                    <a:gd name="T7" fmla="*/ 0 h 14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21" h="14">
                      <a:moveTo>
                        <a:pt x="0" y="0"/>
                      </a:moveTo>
                      <a:cubicBezTo>
                        <a:pt x="4" y="5"/>
                        <a:pt x="6" y="11"/>
                        <a:pt x="11" y="12"/>
                      </a:cubicBezTo>
                      <a:cubicBezTo>
                        <a:pt x="19" y="14"/>
                        <a:pt x="20" y="7"/>
                        <a:pt x="21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7C4C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422" name="Freeform 26"/>
                <p:cNvSpPr>
                  <a:spLocks noChangeArrowheads="1"/>
                </p:cNvSpPr>
                <p:nvPr/>
              </p:nvSpPr>
              <p:spPr bwMode="auto">
                <a:xfrm>
                  <a:off x="1955" y="2985"/>
                  <a:ext cx="43" cy="47"/>
                </a:xfrm>
                <a:custGeom>
                  <a:avLst/>
                  <a:gdLst>
                    <a:gd name="T0" fmla="*/ 0 w 32"/>
                    <a:gd name="T1" fmla="*/ 0 h 28"/>
                    <a:gd name="T2" fmla="*/ 25392 w 32"/>
                    <a:gd name="T3" fmla="*/ 138685 h 28"/>
                    <a:gd name="T4" fmla="*/ 48746 w 32"/>
                    <a:gd name="T5" fmla="*/ 0 h 28"/>
                    <a:gd name="T6" fmla="*/ 0 w 32"/>
                    <a:gd name="T7" fmla="*/ 0 h 28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32" h="28">
                      <a:moveTo>
                        <a:pt x="0" y="0"/>
                      </a:moveTo>
                      <a:cubicBezTo>
                        <a:pt x="2" y="11"/>
                        <a:pt x="4" y="23"/>
                        <a:pt x="17" y="26"/>
                      </a:cubicBezTo>
                      <a:cubicBezTo>
                        <a:pt x="30" y="28"/>
                        <a:pt x="24" y="6"/>
                        <a:pt x="32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7C4C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423" name="Freeform 27"/>
                <p:cNvSpPr>
                  <a:spLocks noChangeArrowheads="1"/>
                </p:cNvSpPr>
                <p:nvPr/>
              </p:nvSpPr>
              <p:spPr bwMode="auto">
                <a:xfrm>
                  <a:off x="2004" y="2983"/>
                  <a:ext cx="144" cy="34"/>
                </a:xfrm>
                <a:custGeom>
                  <a:avLst/>
                  <a:gdLst>
                    <a:gd name="T0" fmla="*/ 0 w 105"/>
                    <a:gd name="T1" fmla="*/ 6309 h 20"/>
                    <a:gd name="T2" fmla="*/ 7200 w 105"/>
                    <a:gd name="T3" fmla="*/ 77076 h 20"/>
                    <a:gd name="T4" fmla="*/ 47021 w 105"/>
                    <a:gd name="T5" fmla="*/ 10407 h 20"/>
                    <a:gd name="T6" fmla="*/ 69718 w 105"/>
                    <a:gd name="T7" fmla="*/ 83929 h 20"/>
                    <a:gd name="T8" fmla="*/ 89328 w 105"/>
                    <a:gd name="T9" fmla="*/ 71759 h 20"/>
                    <a:gd name="T10" fmla="*/ 107656 w 105"/>
                    <a:gd name="T11" fmla="*/ 6309 h 20"/>
                    <a:gd name="T12" fmla="*/ 160135 w 105"/>
                    <a:gd name="T13" fmla="*/ 71759 h 20"/>
                    <a:gd name="T14" fmla="*/ 169743 w 105"/>
                    <a:gd name="T15" fmla="*/ 6309 h 20"/>
                    <a:gd name="T16" fmla="*/ 0 w 105"/>
                    <a:gd name="T17" fmla="*/ 6309 h 20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20">
                      <a:moveTo>
                        <a:pt x="0" y="1"/>
                      </a:moveTo>
                      <a:cubicBezTo>
                        <a:pt x="2" y="4"/>
                        <a:pt x="2" y="11"/>
                        <a:pt x="4" y="13"/>
                      </a:cubicBezTo>
                      <a:cubicBezTo>
                        <a:pt x="14" y="20"/>
                        <a:pt x="20" y="4"/>
                        <a:pt x="29" y="2"/>
                      </a:cubicBezTo>
                      <a:cubicBezTo>
                        <a:pt x="35" y="0"/>
                        <a:pt x="35" y="12"/>
                        <a:pt x="43" y="14"/>
                      </a:cubicBezTo>
                      <a:cubicBezTo>
                        <a:pt x="48" y="15"/>
                        <a:pt x="51" y="12"/>
                        <a:pt x="55" y="12"/>
                      </a:cubicBezTo>
                      <a:cubicBezTo>
                        <a:pt x="55" y="6"/>
                        <a:pt x="63" y="0"/>
                        <a:pt x="67" y="1"/>
                      </a:cubicBezTo>
                      <a:cubicBezTo>
                        <a:pt x="78" y="5"/>
                        <a:pt x="88" y="19"/>
                        <a:pt x="99" y="12"/>
                      </a:cubicBezTo>
                      <a:cubicBezTo>
                        <a:pt x="102" y="11"/>
                        <a:pt x="103" y="5"/>
                        <a:pt x="105" y="1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7C4C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424" name="Freeform 29"/>
                <p:cNvSpPr>
                  <a:spLocks noChangeArrowheads="1"/>
                </p:cNvSpPr>
                <p:nvPr/>
              </p:nvSpPr>
              <p:spPr bwMode="auto">
                <a:xfrm>
                  <a:off x="1247" y="2859"/>
                  <a:ext cx="935" cy="127"/>
                </a:xfrm>
                <a:custGeom>
                  <a:avLst/>
                  <a:gdLst>
                    <a:gd name="T0" fmla="*/ 1165956 w 675"/>
                    <a:gd name="T1" fmla="*/ 404289 h 74"/>
                    <a:gd name="T2" fmla="*/ 1151477 w 675"/>
                    <a:gd name="T3" fmla="*/ 402686 h 74"/>
                    <a:gd name="T4" fmla="*/ 1165956 w 675"/>
                    <a:gd name="T5" fmla="*/ 404289 h 74"/>
                    <a:gd name="T6" fmla="*/ 1151477 w 675"/>
                    <a:gd name="T7" fmla="*/ 350384 h 74"/>
                    <a:gd name="T8" fmla="*/ 1151477 w 675"/>
                    <a:gd name="T9" fmla="*/ 350384 h 74"/>
                    <a:gd name="T10" fmla="*/ 1165956 w 675"/>
                    <a:gd name="T11" fmla="*/ 350384 h 74"/>
                    <a:gd name="T12" fmla="*/ 1151766 w 675"/>
                    <a:gd name="T13" fmla="*/ 258085 h 74"/>
                    <a:gd name="T14" fmla="*/ 1151766 w 675"/>
                    <a:gd name="T15" fmla="*/ 307857 h 74"/>
                    <a:gd name="T16" fmla="*/ 1159432 w 675"/>
                    <a:gd name="T17" fmla="*/ 251414 h 74"/>
                    <a:gd name="T18" fmla="*/ 1151766 w 675"/>
                    <a:gd name="T19" fmla="*/ 258085 h 74"/>
                    <a:gd name="T20" fmla="*/ 1151766 w 675"/>
                    <a:gd name="T21" fmla="*/ 258085 h 74"/>
                    <a:gd name="T22" fmla="*/ 1159432 w 675"/>
                    <a:gd name="T23" fmla="*/ 244255 h 74"/>
                    <a:gd name="T24" fmla="*/ 1151766 w 675"/>
                    <a:gd name="T25" fmla="*/ 192940 h 74"/>
                    <a:gd name="T26" fmla="*/ 1151766 w 675"/>
                    <a:gd name="T27" fmla="*/ 258085 h 74"/>
                    <a:gd name="T28" fmla="*/ 1163043 w 675"/>
                    <a:gd name="T29" fmla="*/ 133506 h 74"/>
                    <a:gd name="T30" fmla="*/ 1151766 w 675"/>
                    <a:gd name="T31" fmla="*/ 156536 h 74"/>
                    <a:gd name="T32" fmla="*/ 1151766 w 675"/>
                    <a:gd name="T33" fmla="*/ 156536 h 74"/>
                    <a:gd name="T34" fmla="*/ 1086953 w 675"/>
                    <a:gd name="T35" fmla="*/ 87875 h 74"/>
                    <a:gd name="T36" fmla="*/ 1088462 w 675"/>
                    <a:gd name="T37" fmla="*/ 133506 h 74"/>
                    <a:gd name="T38" fmla="*/ 1086953 w 675"/>
                    <a:gd name="T39" fmla="*/ 87875 h 74"/>
                    <a:gd name="T40" fmla="*/ 1047581 w 675"/>
                    <a:gd name="T41" fmla="*/ 94943 h 74"/>
                    <a:gd name="T42" fmla="*/ 1043331 w 675"/>
                    <a:gd name="T43" fmla="*/ 135349 h 74"/>
                    <a:gd name="T44" fmla="*/ 1045017 w 675"/>
                    <a:gd name="T45" fmla="*/ 94943 h 74"/>
                    <a:gd name="T46" fmla="*/ 954156 w 675"/>
                    <a:gd name="T47" fmla="*/ 117020 h 74"/>
                    <a:gd name="T48" fmla="*/ 963567 w 675"/>
                    <a:gd name="T49" fmla="*/ 124232 h 74"/>
                    <a:gd name="T50" fmla="*/ 954156 w 675"/>
                    <a:gd name="T51" fmla="*/ 98909 h 74"/>
                    <a:gd name="T52" fmla="*/ 952312 w 675"/>
                    <a:gd name="T53" fmla="*/ 117020 h 74"/>
                    <a:gd name="T54" fmla="*/ 954156 w 675"/>
                    <a:gd name="T55" fmla="*/ 117020 h 74"/>
                    <a:gd name="T56" fmla="*/ 924968 w 675"/>
                    <a:gd name="T57" fmla="*/ 75356 h 74"/>
                    <a:gd name="T58" fmla="*/ 924968 w 675"/>
                    <a:gd name="T59" fmla="*/ 117020 h 74"/>
                    <a:gd name="T60" fmla="*/ 924968 w 675"/>
                    <a:gd name="T61" fmla="*/ 75356 h 74"/>
                    <a:gd name="T62" fmla="*/ 794380 w 675"/>
                    <a:gd name="T63" fmla="*/ 113277 h 74"/>
                    <a:gd name="T64" fmla="*/ 794380 w 675"/>
                    <a:gd name="T65" fmla="*/ 113277 h 74"/>
                    <a:gd name="T66" fmla="*/ 792302 w 675"/>
                    <a:gd name="T67" fmla="*/ 68707 h 74"/>
                    <a:gd name="T68" fmla="*/ 740656 w 675"/>
                    <a:gd name="T69" fmla="*/ 57586 h 74"/>
                    <a:gd name="T70" fmla="*/ 738826 w 675"/>
                    <a:gd name="T71" fmla="*/ 98909 h 74"/>
                    <a:gd name="T72" fmla="*/ 740656 w 675"/>
                    <a:gd name="T73" fmla="*/ 57586 h 74"/>
                    <a:gd name="T74" fmla="*/ 711451 w 675"/>
                    <a:gd name="T75" fmla="*/ 94943 h 74"/>
                    <a:gd name="T76" fmla="*/ 711451 w 675"/>
                    <a:gd name="T77" fmla="*/ 94943 h 74"/>
                    <a:gd name="T78" fmla="*/ 712825 w 675"/>
                    <a:gd name="T79" fmla="*/ 49118 h 74"/>
                    <a:gd name="T80" fmla="*/ 669686 w 675"/>
                    <a:gd name="T81" fmla="*/ 94943 h 74"/>
                    <a:gd name="T82" fmla="*/ 671683 w 675"/>
                    <a:gd name="T83" fmla="*/ 94943 h 74"/>
                    <a:gd name="T84" fmla="*/ 669686 w 675"/>
                    <a:gd name="T85" fmla="*/ 75356 h 74"/>
                    <a:gd name="T86" fmla="*/ 607958 w 675"/>
                    <a:gd name="T87" fmla="*/ 87875 h 74"/>
                    <a:gd name="T88" fmla="*/ 671683 w 675"/>
                    <a:gd name="T89" fmla="*/ 94943 h 74"/>
                    <a:gd name="T90" fmla="*/ 515745 w 675"/>
                    <a:gd name="T91" fmla="*/ 49118 h 74"/>
                    <a:gd name="T92" fmla="*/ 519203 w 675"/>
                    <a:gd name="T93" fmla="*/ 87875 h 74"/>
                    <a:gd name="T94" fmla="*/ 517608 w 675"/>
                    <a:gd name="T95" fmla="*/ 68707 h 74"/>
                    <a:gd name="T96" fmla="*/ 453137 w 675"/>
                    <a:gd name="T97" fmla="*/ 75356 h 74"/>
                    <a:gd name="T98" fmla="*/ 517608 w 675"/>
                    <a:gd name="T99" fmla="*/ 87875 h 74"/>
                    <a:gd name="T100" fmla="*/ 387204 w 675"/>
                    <a:gd name="T101" fmla="*/ 18061 h 74"/>
                    <a:gd name="T102" fmla="*/ 387204 w 675"/>
                    <a:gd name="T103" fmla="*/ 18061 h 74"/>
                    <a:gd name="T104" fmla="*/ 387204 w 675"/>
                    <a:gd name="T105" fmla="*/ 18061 h 74"/>
                    <a:gd name="T106" fmla="*/ 98830 w 675"/>
                    <a:gd name="T107" fmla="*/ 6637 h 74"/>
                    <a:gd name="T108" fmla="*/ 98830 w 675"/>
                    <a:gd name="T109" fmla="*/ 49118 h 74"/>
                    <a:gd name="T110" fmla="*/ 98830 w 675"/>
                    <a:gd name="T111" fmla="*/ 6637 h 74"/>
                    <a:gd name="T112" fmla="*/ 37027 w 675"/>
                    <a:gd name="T113" fmla="*/ 0 h 74"/>
                    <a:gd name="T114" fmla="*/ 53621 w 675"/>
                    <a:gd name="T115" fmla="*/ 45713 h 74"/>
                    <a:gd name="T116" fmla="*/ 37439 w 675"/>
                    <a:gd name="T117" fmla="*/ 18061 h 74"/>
                    <a:gd name="T118" fmla="*/ 37439 w 675"/>
                    <a:gd name="T119" fmla="*/ 0 h 74"/>
                    <a:gd name="T120" fmla="*/ 37027 w 675"/>
                    <a:gd name="T121" fmla="*/ 0 h 74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</a:gdLst>
                  <a:ahLst/>
                  <a:cxnLst>
                    <a:cxn ang="T122">
                      <a:pos x="T0" y="T1"/>
                    </a:cxn>
                    <a:cxn ang="T123">
                      <a:pos x="T2" y="T3"/>
                    </a:cxn>
                    <a:cxn ang="T124">
                      <a:pos x="T4" y="T5"/>
                    </a:cxn>
                    <a:cxn ang="T125">
                      <a:pos x="T6" y="T7"/>
                    </a:cxn>
                    <a:cxn ang="T126">
                      <a:pos x="T8" y="T9"/>
                    </a:cxn>
                    <a:cxn ang="T127">
                      <a:pos x="T10" y="T11"/>
                    </a:cxn>
                    <a:cxn ang="T128">
                      <a:pos x="T12" y="T13"/>
                    </a:cxn>
                    <a:cxn ang="T129">
                      <a:pos x="T14" y="T15"/>
                    </a:cxn>
                    <a:cxn ang="T130">
                      <a:pos x="T16" y="T17"/>
                    </a:cxn>
                    <a:cxn ang="T131">
                      <a:pos x="T18" y="T19"/>
                    </a:cxn>
                    <a:cxn ang="T132">
                      <a:pos x="T20" y="T21"/>
                    </a:cxn>
                    <a:cxn ang="T133">
                      <a:pos x="T22" y="T23"/>
                    </a:cxn>
                    <a:cxn ang="T134">
                      <a:pos x="T24" y="T25"/>
                    </a:cxn>
                    <a:cxn ang="T135">
                      <a:pos x="T26" y="T27"/>
                    </a:cxn>
                    <a:cxn ang="T136">
                      <a:pos x="T28" y="T29"/>
                    </a:cxn>
                    <a:cxn ang="T137">
                      <a:pos x="T30" y="T31"/>
                    </a:cxn>
                    <a:cxn ang="T138">
                      <a:pos x="T32" y="T33"/>
                    </a:cxn>
                    <a:cxn ang="T139">
                      <a:pos x="T34" y="T35"/>
                    </a:cxn>
                    <a:cxn ang="T140">
                      <a:pos x="T36" y="T37"/>
                    </a:cxn>
                    <a:cxn ang="T141">
                      <a:pos x="T38" y="T39"/>
                    </a:cxn>
                    <a:cxn ang="T142">
                      <a:pos x="T40" y="T41"/>
                    </a:cxn>
                    <a:cxn ang="T143">
                      <a:pos x="T42" y="T43"/>
                    </a:cxn>
                    <a:cxn ang="T144">
                      <a:pos x="T44" y="T45"/>
                    </a:cxn>
                    <a:cxn ang="T145">
                      <a:pos x="T46" y="T47"/>
                    </a:cxn>
                    <a:cxn ang="T146">
                      <a:pos x="T48" y="T49"/>
                    </a:cxn>
                    <a:cxn ang="T147">
                      <a:pos x="T50" y="T51"/>
                    </a:cxn>
                    <a:cxn ang="T148">
                      <a:pos x="T52" y="T53"/>
                    </a:cxn>
                    <a:cxn ang="T149">
                      <a:pos x="T54" y="T55"/>
                    </a:cxn>
                    <a:cxn ang="T150">
                      <a:pos x="T56" y="T57"/>
                    </a:cxn>
                    <a:cxn ang="T151">
                      <a:pos x="T58" y="T59"/>
                    </a:cxn>
                    <a:cxn ang="T152">
                      <a:pos x="T60" y="T61"/>
                    </a:cxn>
                    <a:cxn ang="T153">
                      <a:pos x="T62" y="T63"/>
                    </a:cxn>
                    <a:cxn ang="T154">
                      <a:pos x="T64" y="T65"/>
                    </a:cxn>
                    <a:cxn ang="T155">
                      <a:pos x="T66" y="T67"/>
                    </a:cxn>
                    <a:cxn ang="T156">
                      <a:pos x="T68" y="T69"/>
                    </a:cxn>
                    <a:cxn ang="T157">
                      <a:pos x="T70" y="T71"/>
                    </a:cxn>
                    <a:cxn ang="T158">
                      <a:pos x="T72" y="T73"/>
                    </a:cxn>
                    <a:cxn ang="T159">
                      <a:pos x="T74" y="T75"/>
                    </a:cxn>
                    <a:cxn ang="T160">
                      <a:pos x="T76" y="T77"/>
                    </a:cxn>
                    <a:cxn ang="T161">
                      <a:pos x="T78" y="T79"/>
                    </a:cxn>
                    <a:cxn ang="T162">
                      <a:pos x="T80" y="T81"/>
                    </a:cxn>
                    <a:cxn ang="T163">
                      <a:pos x="T82" y="T83"/>
                    </a:cxn>
                    <a:cxn ang="T164">
                      <a:pos x="T84" y="T85"/>
                    </a:cxn>
                    <a:cxn ang="T165">
                      <a:pos x="T86" y="T87"/>
                    </a:cxn>
                    <a:cxn ang="T166">
                      <a:pos x="T88" y="T89"/>
                    </a:cxn>
                    <a:cxn ang="T167">
                      <a:pos x="T90" y="T91"/>
                    </a:cxn>
                    <a:cxn ang="T168">
                      <a:pos x="T92" y="T93"/>
                    </a:cxn>
                    <a:cxn ang="T169">
                      <a:pos x="T94" y="T95"/>
                    </a:cxn>
                    <a:cxn ang="T170">
                      <a:pos x="T96" y="T97"/>
                    </a:cxn>
                    <a:cxn ang="T171">
                      <a:pos x="T98" y="T99"/>
                    </a:cxn>
                    <a:cxn ang="T172">
                      <a:pos x="T100" y="T101"/>
                    </a:cxn>
                    <a:cxn ang="T173">
                      <a:pos x="T102" y="T103"/>
                    </a:cxn>
                    <a:cxn ang="T174">
                      <a:pos x="T104" y="T105"/>
                    </a:cxn>
                    <a:cxn ang="T175">
                      <a:pos x="T106" y="T107"/>
                    </a:cxn>
                    <a:cxn ang="T176">
                      <a:pos x="T108" y="T109"/>
                    </a:cxn>
                    <a:cxn ang="T177">
                      <a:pos x="T110" y="T111"/>
                    </a:cxn>
                    <a:cxn ang="T178">
                      <a:pos x="T112" y="T113"/>
                    </a:cxn>
                    <a:cxn ang="T179">
                      <a:pos x="T114" y="T115"/>
                    </a:cxn>
                    <a:cxn ang="T180">
                      <a:pos x="T116" y="T117"/>
                    </a:cxn>
                    <a:cxn ang="T181">
                      <a:pos x="T118" y="T119"/>
                    </a:cxn>
                    <a:cxn ang="T182">
                      <a:pos x="T120" y="T121"/>
                    </a:cxn>
                  </a:cxnLst>
                  <a:rect l="0" t="0" r="r" b="b"/>
                  <a:pathLst>
                    <a:path w="675" h="74">
                      <a:moveTo>
                        <a:pt x="664" y="68"/>
                      </a:moveTo>
                      <a:cubicBezTo>
                        <a:pt x="665" y="67"/>
                        <a:pt x="665" y="66"/>
                        <a:pt x="665" y="64"/>
                      </a:cubicBezTo>
                      <a:lnTo>
                        <a:pt x="674" y="65"/>
                      </a:lnTo>
                      <a:cubicBezTo>
                        <a:pt x="673" y="68"/>
                        <a:pt x="672" y="72"/>
                        <a:pt x="668" y="74"/>
                      </a:cubicBezTo>
                      <a:lnTo>
                        <a:pt x="664" y="68"/>
                      </a:lnTo>
                      <a:close/>
                      <a:moveTo>
                        <a:pt x="665" y="64"/>
                      </a:moveTo>
                      <a:cubicBezTo>
                        <a:pt x="666" y="61"/>
                        <a:pt x="666" y="59"/>
                        <a:pt x="665" y="56"/>
                      </a:cubicBezTo>
                      <a:lnTo>
                        <a:pt x="674" y="55"/>
                      </a:lnTo>
                      <a:cubicBezTo>
                        <a:pt x="674" y="59"/>
                        <a:pt x="674" y="62"/>
                        <a:pt x="674" y="65"/>
                      </a:cubicBezTo>
                      <a:lnTo>
                        <a:pt x="665" y="64"/>
                      </a:lnTo>
                      <a:close/>
                      <a:moveTo>
                        <a:pt x="665" y="56"/>
                      </a:moveTo>
                      <a:lnTo>
                        <a:pt x="665" y="56"/>
                      </a:lnTo>
                      <a:lnTo>
                        <a:pt x="670" y="56"/>
                      </a:lnTo>
                      <a:lnTo>
                        <a:pt x="665" y="56"/>
                      </a:lnTo>
                      <a:close/>
                      <a:moveTo>
                        <a:pt x="665" y="56"/>
                      </a:moveTo>
                      <a:cubicBezTo>
                        <a:pt x="665" y="53"/>
                        <a:pt x="666" y="51"/>
                        <a:pt x="666" y="49"/>
                      </a:cubicBezTo>
                      <a:lnTo>
                        <a:pt x="674" y="50"/>
                      </a:lnTo>
                      <a:cubicBezTo>
                        <a:pt x="674" y="52"/>
                        <a:pt x="674" y="54"/>
                        <a:pt x="674" y="56"/>
                      </a:cubicBezTo>
                      <a:lnTo>
                        <a:pt x="665" y="56"/>
                      </a:lnTo>
                      <a:close/>
                      <a:moveTo>
                        <a:pt x="666" y="49"/>
                      </a:moveTo>
                      <a:cubicBezTo>
                        <a:pt x="666" y="46"/>
                        <a:pt x="667" y="43"/>
                        <a:pt x="666" y="41"/>
                      </a:cubicBezTo>
                      <a:lnTo>
                        <a:pt x="674" y="38"/>
                      </a:lnTo>
                      <a:cubicBezTo>
                        <a:pt x="675" y="43"/>
                        <a:pt x="675" y="46"/>
                        <a:pt x="674" y="50"/>
                      </a:cubicBezTo>
                      <a:lnTo>
                        <a:pt x="666" y="49"/>
                      </a:lnTo>
                      <a:close/>
                      <a:moveTo>
                        <a:pt x="674" y="38"/>
                      </a:moveTo>
                      <a:lnTo>
                        <a:pt x="674" y="38"/>
                      </a:lnTo>
                      <a:lnTo>
                        <a:pt x="670" y="40"/>
                      </a:lnTo>
                      <a:lnTo>
                        <a:pt x="674" y="38"/>
                      </a:lnTo>
                      <a:close/>
                      <a:moveTo>
                        <a:pt x="666" y="41"/>
                      </a:moveTo>
                      <a:lnTo>
                        <a:pt x="666" y="41"/>
                      </a:lnTo>
                      <a:lnTo>
                        <a:pt x="674" y="38"/>
                      </a:lnTo>
                      <a:lnTo>
                        <a:pt x="666" y="41"/>
                      </a:lnTo>
                      <a:close/>
                      <a:moveTo>
                        <a:pt x="666" y="41"/>
                      </a:moveTo>
                      <a:lnTo>
                        <a:pt x="666" y="41"/>
                      </a:lnTo>
                      <a:lnTo>
                        <a:pt x="670" y="39"/>
                      </a:lnTo>
                      <a:lnTo>
                        <a:pt x="666" y="41"/>
                      </a:lnTo>
                      <a:close/>
                      <a:moveTo>
                        <a:pt x="666" y="41"/>
                      </a:moveTo>
                      <a:cubicBezTo>
                        <a:pt x="665" y="37"/>
                        <a:pt x="665" y="34"/>
                        <a:pt x="666" y="31"/>
                      </a:cubicBezTo>
                      <a:lnTo>
                        <a:pt x="674" y="31"/>
                      </a:lnTo>
                      <a:cubicBezTo>
                        <a:pt x="674" y="34"/>
                        <a:pt x="673" y="37"/>
                        <a:pt x="674" y="38"/>
                      </a:cubicBezTo>
                      <a:lnTo>
                        <a:pt x="666" y="41"/>
                      </a:lnTo>
                      <a:close/>
                      <a:moveTo>
                        <a:pt x="666" y="31"/>
                      </a:moveTo>
                      <a:cubicBezTo>
                        <a:pt x="666" y="28"/>
                        <a:pt x="666" y="26"/>
                        <a:pt x="666" y="25"/>
                      </a:cubicBezTo>
                      <a:lnTo>
                        <a:pt x="672" y="21"/>
                      </a:lnTo>
                      <a:cubicBezTo>
                        <a:pt x="675" y="23"/>
                        <a:pt x="674" y="27"/>
                        <a:pt x="674" y="31"/>
                      </a:cubicBezTo>
                      <a:lnTo>
                        <a:pt x="666" y="31"/>
                      </a:lnTo>
                      <a:close/>
                      <a:moveTo>
                        <a:pt x="666" y="25"/>
                      </a:moveTo>
                      <a:lnTo>
                        <a:pt x="665" y="25"/>
                      </a:lnTo>
                      <a:lnTo>
                        <a:pt x="669" y="23"/>
                      </a:lnTo>
                      <a:lnTo>
                        <a:pt x="666" y="25"/>
                      </a:lnTo>
                      <a:close/>
                      <a:moveTo>
                        <a:pt x="665" y="25"/>
                      </a:moveTo>
                      <a:cubicBezTo>
                        <a:pt x="659" y="19"/>
                        <a:pt x="644" y="20"/>
                        <a:pt x="629" y="21"/>
                      </a:cubicBezTo>
                      <a:lnTo>
                        <a:pt x="628" y="14"/>
                      </a:lnTo>
                      <a:cubicBezTo>
                        <a:pt x="645" y="13"/>
                        <a:pt x="663" y="11"/>
                        <a:pt x="672" y="21"/>
                      </a:cubicBezTo>
                      <a:lnTo>
                        <a:pt x="665" y="25"/>
                      </a:lnTo>
                      <a:close/>
                      <a:moveTo>
                        <a:pt x="629" y="21"/>
                      </a:moveTo>
                      <a:cubicBezTo>
                        <a:pt x="620" y="22"/>
                        <a:pt x="611" y="23"/>
                        <a:pt x="603" y="22"/>
                      </a:cubicBezTo>
                      <a:lnTo>
                        <a:pt x="605" y="15"/>
                      </a:lnTo>
                      <a:cubicBezTo>
                        <a:pt x="611" y="16"/>
                        <a:pt x="620" y="15"/>
                        <a:pt x="628" y="14"/>
                      </a:cubicBezTo>
                      <a:lnTo>
                        <a:pt x="629" y="21"/>
                      </a:lnTo>
                      <a:close/>
                      <a:moveTo>
                        <a:pt x="604" y="15"/>
                      </a:moveTo>
                      <a:lnTo>
                        <a:pt x="605" y="15"/>
                      </a:lnTo>
                      <a:lnTo>
                        <a:pt x="604" y="19"/>
                      </a:lnTo>
                      <a:lnTo>
                        <a:pt x="604" y="15"/>
                      </a:lnTo>
                      <a:close/>
                      <a:moveTo>
                        <a:pt x="603" y="22"/>
                      </a:moveTo>
                      <a:cubicBezTo>
                        <a:pt x="588" y="20"/>
                        <a:pt x="573" y="20"/>
                        <a:pt x="557" y="20"/>
                      </a:cubicBezTo>
                      <a:lnTo>
                        <a:pt x="557" y="12"/>
                      </a:lnTo>
                      <a:cubicBezTo>
                        <a:pt x="573" y="13"/>
                        <a:pt x="589" y="13"/>
                        <a:pt x="604" y="15"/>
                      </a:cubicBezTo>
                      <a:lnTo>
                        <a:pt x="603" y="22"/>
                      </a:lnTo>
                      <a:close/>
                      <a:moveTo>
                        <a:pt x="557" y="20"/>
                      </a:moveTo>
                      <a:cubicBezTo>
                        <a:pt x="555" y="19"/>
                        <a:pt x="553" y="19"/>
                        <a:pt x="551" y="19"/>
                      </a:cubicBezTo>
                      <a:lnTo>
                        <a:pt x="551" y="12"/>
                      </a:lnTo>
                      <a:cubicBezTo>
                        <a:pt x="553" y="12"/>
                        <a:pt x="555" y="12"/>
                        <a:pt x="557" y="12"/>
                      </a:cubicBezTo>
                      <a:lnTo>
                        <a:pt x="557" y="20"/>
                      </a:lnTo>
                      <a:close/>
                      <a:moveTo>
                        <a:pt x="551" y="19"/>
                      </a:moveTo>
                      <a:lnTo>
                        <a:pt x="551" y="19"/>
                      </a:lnTo>
                      <a:lnTo>
                        <a:pt x="551" y="16"/>
                      </a:lnTo>
                      <a:lnTo>
                        <a:pt x="551" y="19"/>
                      </a:lnTo>
                      <a:close/>
                      <a:moveTo>
                        <a:pt x="551" y="19"/>
                      </a:moveTo>
                      <a:lnTo>
                        <a:pt x="550" y="19"/>
                      </a:lnTo>
                      <a:lnTo>
                        <a:pt x="551" y="12"/>
                      </a:lnTo>
                      <a:lnTo>
                        <a:pt x="551" y="19"/>
                      </a:lnTo>
                      <a:close/>
                      <a:moveTo>
                        <a:pt x="550" y="19"/>
                      </a:moveTo>
                      <a:cubicBezTo>
                        <a:pt x="545" y="19"/>
                        <a:pt x="539" y="19"/>
                        <a:pt x="534" y="19"/>
                      </a:cubicBezTo>
                      <a:lnTo>
                        <a:pt x="534" y="12"/>
                      </a:lnTo>
                      <a:cubicBezTo>
                        <a:pt x="540" y="12"/>
                        <a:pt x="545" y="12"/>
                        <a:pt x="551" y="12"/>
                      </a:cubicBezTo>
                      <a:lnTo>
                        <a:pt x="550" y="19"/>
                      </a:lnTo>
                      <a:close/>
                      <a:moveTo>
                        <a:pt x="534" y="19"/>
                      </a:moveTo>
                      <a:cubicBezTo>
                        <a:pt x="509" y="18"/>
                        <a:pt x="484" y="17"/>
                        <a:pt x="459" y="18"/>
                      </a:cubicBezTo>
                      <a:lnTo>
                        <a:pt x="458" y="11"/>
                      </a:lnTo>
                      <a:cubicBezTo>
                        <a:pt x="484" y="10"/>
                        <a:pt x="509" y="11"/>
                        <a:pt x="534" y="12"/>
                      </a:cubicBezTo>
                      <a:lnTo>
                        <a:pt x="534" y="19"/>
                      </a:lnTo>
                      <a:close/>
                      <a:moveTo>
                        <a:pt x="459" y="18"/>
                      </a:moveTo>
                      <a:lnTo>
                        <a:pt x="459" y="18"/>
                      </a:lnTo>
                      <a:lnTo>
                        <a:pt x="459" y="15"/>
                      </a:lnTo>
                      <a:lnTo>
                        <a:pt x="459" y="18"/>
                      </a:lnTo>
                      <a:close/>
                      <a:moveTo>
                        <a:pt x="459" y="18"/>
                      </a:moveTo>
                      <a:cubicBezTo>
                        <a:pt x="448" y="19"/>
                        <a:pt x="437" y="18"/>
                        <a:pt x="427" y="16"/>
                      </a:cubicBezTo>
                      <a:lnTo>
                        <a:pt x="428" y="9"/>
                      </a:lnTo>
                      <a:cubicBezTo>
                        <a:pt x="438" y="10"/>
                        <a:pt x="448" y="11"/>
                        <a:pt x="458" y="11"/>
                      </a:cubicBezTo>
                      <a:lnTo>
                        <a:pt x="459" y="18"/>
                      </a:lnTo>
                      <a:close/>
                      <a:moveTo>
                        <a:pt x="428" y="9"/>
                      </a:moveTo>
                      <a:lnTo>
                        <a:pt x="428" y="9"/>
                      </a:lnTo>
                      <a:lnTo>
                        <a:pt x="427" y="13"/>
                      </a:lnTo>
                      <a:lnTo>
                        <a:pt x="428" y="9"/>
                      </a:lnTo>
                      <a:close/>
                      <a:moveTo>
                        <a:pt x="427" y="16"/>
                      </a:moveTo>
                      <a:cubicBezTo>
                        <a:pt x="422" y="16"/>
                        <a:pt x="417" y="15"/>
                        <a:pt x="411" y="15"/>
                      </a:cubicBezTo>
                      <a:lnTo>
                        <a:pt x="412" y="8"/>
                      </a:lnTo>
                      <a:cubicBezTo>
                        <a:pt x="417" y="8"/>
                        <a:pt x="423" y="9"/>
                        <a:pt x="428" y="9"/>
                      </a:cubicBezTo>
                      <a:lnTo>
                        <a:pt x="427" y="16"/>
                      </a:lnTo>
                      <a:close/>
                      <a:moveTo>
                        <a:pt x="411" y="15"/>
                      </a:moveTo>
                      <a:lnTo>
                        <a:pt x="411" y="15"/>
                      </a:lnTo>
                      <a:lnTo>
                        <a:pt x="412" y="12"/>
                      </a:lnTo>
                      <a:lnTo>
                        <a:pt x="411" y="15"/>
                      </a:lnTo>
                      <a:close/>
                      <a:moveTo>
                        <a:pt x="411" y="15"/>
                      </a:moveTo>
                      <a:cubicBezTo>
                        <a:pt x="403" y="14"/>
                        <a:pt x="396" y="15"/>
                        <a:pt x="388" y="15"/>
                      </a:cubicBezTo>
                      <a:lnTo>
                        <a:pt x="387" y="8"/>
                      </a:lnTo>
                      <a:cubicBezTo>
                        <a:pt x="396" y="8"/>
                        <a:pt x="404" y="7"/>
                        <a:pt x="412" y="8"/>
                      </a:cubicBezTo>
                      <a:lnTo>
                        <a:pt x="411" y="15"/>
                      </a:lnTo>
                      <a:close/>
                      <a:moveTo>
                        <a:pt x="388" y="15"/>
                      </a:moveTo>
                      <a:lnTo>
                        <a:pt x="387" y="15"/>
                      </a:lnTo>
                      <a:lnTo>
                        <a:pt x="387" y="8"/>
                      </a:lnTo>
                      <a:lnTo>
                        <a:pt x="388" y="15"/>
                      </a:lnTo>
                      <a:close/>
                      <a:moveTo>
                        <a:pt x="387" y="8"/>
                      </a:moveTo>
                      <a:lnTo>
                        <a:pt x="387" y="8"/>
                      </a:lnTo>
                      <a:lnTo>
                        <a:pt x="387" y="12"/>
                      </a:lnTo>
                      <a:lnTo>
                        <a:pt x="387" y="8"/>
                      </a:lnTo>
                      <a:close/>
                      <a:moveTo>
                        <a:pt x="388" y="15"/>
                      </a:moveTo>
                      <a:cubicBezTo>
                        <a:pt x="375" y="16"/>
                        <a:pt x="363" y="15"/>
                        <a:pt x="351" y="14"/>
                      </a:cubicBezTo>
                      <a:lnTo>
                        <a:pt x="352" y="7"/>
                      </a:lnTo>
                      <a:cubicBezTo>
                        <a:pt x="364" y="8"/>
                        <a:pt x="376" y="9"/>
                        <a:pt x="387" y="8"/>
                      </a:cubicBezTo>
                      <a:lnTo>
                        <a:pt x="388" y="15"/>
                      </a:lnTo>
                      <a:close/>
                      <a:moveTo>
                        <a:pt x="351" y="14"/>
                      </a:moveTo>
                      <a:cubicBezTo>
                        <a:pt x="334" y="12"/>
                        <a:pt x="317" y="10"/>
                        <a:pt x="300" y="14"/>
                      </a:cubicBezTo>
                      <a:lnTo>
                        <a:pt x="298" y="8"/>
                      </a:lnTo>
                      <a:cubicBezTo>
                        <a:pt x="316" y="3"/>
                        <a:pt x="334" y="5"/>
                        <a:pt x="352" y="7"/>
                      </a:cubicBezTo>
                      <a:lnTo>
                        <a:pt x="351" y="14"/>
                      </a:lnTo>
                      <a:close/>
                      <a:moveTo>
                        <a:pt x="300" y="14"/>
                      </a:moveTo>
                      <a:lnTo>
                        <a:pt x="299" y="14"/>
                      </a:lnTo>
                      <a:lnTo>
                        <a:pt x="299" y="11"/>
                      </a:lnTo>
                      <a:lnTo>
                        <a:pt x="300" y="14"/>
                      </a:lnTo>
                      <a:close/>
                      <a:moveTo>
                        <a:pt x="299" y="14"/>
                      </a:moveTo>
                      <a:cubicBezTo>
                        <a:pt x="285" y="15"/>
                        <a:pt x="273" y="13"/>
                        <a:pt x="262" y="12"/>
                      </a:cubicBezTo>
                      <a:lnTo>
                        <a:pt x="263" y="5"/>
                      </a:lnTo>
                      <a:cubicBezTo>
                        <a:pt x="274" y="6"/>
                        <a:pt x="286" y="8"/>
                        <a:pt x="299" y="7"/>
                      </a:cubicBezTo>
                      <a:lnTo>
                        <a:pt x="299" y="14"/>
                      </a:lnTo>
                      <a:close/>
                      <a:moveTo>
                        <a:pt x="262" y="12"/>
                      </a:moveTo>
                      <a:cubicBezTo>
                        <a:pt x="249" y="10"/>
                        <a:pt x="237" y="9"/>
                        <a:pt x="225" y="10"/>
                      </a:cubicBezTo>
                      <a:lnTo>
                        <a:pt x="224" y="3"/>
                      </a:lnTo>
                      <a:cubicBezTo>
                        <a:pt x="238" y="2"/>
                        <a:pt x="250" y="3"/>
                        <a:pt x="263" y="5"/>
                      </a:cubicBezTo>
                      <a:lnTo>
                        <a:pt x="262" y="12"/>
                      </a:lnTo>
                      <a:close/>
                      <a:moveTo>
                        <a:pt x="224" y="3"/>
                      </a:moveTo>
                      <a:lnTo>
                        <a:pt x="224" y="3"/>
                      </a:lnTo>
                      <a:lnTo>
                        <a:pt x="225" y="6"/>
                      </a:lnTo>
                      <a:lnTo>
                        <a:pt x="224" y="3"/>
                      </a:lnTo>
                      <a:close/>
                      <a:moveTo>
                        <a:pt x="225" y="10"/>
                      </a:moveTo>
                      <a:cubicBezTo>
                        <a:pt x="208" y="12"/>
                        <a:pt x="110" y="10"/>
                        <a:pt x="57" y="8"/>
                      </a:cubicBezTo>
                      <a:lnTo>
                        <a:pt x="57" y="1"/>
                      </a:lnTo>
                      <a:cubicBezTo>
                        <a:pt x="110" y="3"/>
                        <a:pt x="207" y="4"/>
                        <a:pt x="224" y="3"/>
                      </a:cubicBezTo>
                      <a:lnTo>
                        <a:pt x="225" y="10"/>
                      </a:lnTo>
                      <a:close/>
                      <a:moveTo>
                        <a:pt x="57" y="8"/>
                      </a:moveTo>
                      <a:cubicBezTo>
                        <a:pt x="46" y="8"/>
                        <a:pt x="37" y="8"/>
                        <a:pt x="31" y="7"/>
                      </a:cubicBezTo>
                      <a:lnTo>
                        <a:pt x="31" y="0"/>
                      </a:lnTo>
                      <a:cubicBezTo>
                        <a:pt x="38" y="1"/>
                        <a:pt x="46" y="1"/>
                        <a:pt x="57" y="1"/>
                      </a:cubicBezTo>
                      <a:lnTo>
                        <a:pt x="57" y="8"/>
                      </a:lnTo>
                      <a:close/>
                      <a:moveTo>
                        <a:pt x="31" y="7"/>
                      </a:moveTo>
                      <a:cubicBezTo>
                        <a:pt x="5" y="7"/>
                        <a:pt x="0" y="4"/>
                        <a:pt x="21" y="0"/>
                      </a:cubicBezTo>
                      <a:lnTo>
                        <a:pt x="23" y="7"/>
                      </a:lnTo>
                      <a:cubicBezTo>
                        <a:pt x="3" y="11"/>
                        <a:pt x="18" y="0"/>
                        <a:pt x="31" y="0"/>
                      </a:cubicBezTo>
                      <a:lnTo>
                        <a:pt x="31" y="7"/>
                      </a:lnTo>
                      <a:close/>
                      <a:moveTo>
                        <a:pt x="23" y="7"/>
                      </a:moveTo>
                      <a:lnTo>
                        <a:pt x="23" y="7"/>
                      </a:lnTo>
                      <a:lnTo>
                        <a:pt x="22" y="3"/>
                      </a:lnTo>
                      <a:lnTo>
                        <a:pt x="23" y="7"/>
                      </a:lnTo>
                      <a:close/>
                      <a:moveTo>
                        <a:pt x="21" y="0"/>
                      </a:moveTo>
                      <a:cubicBezTo>
                        <a:pt x="21" y="0"/>
                        <a:pt x="22" y="0"/>
                        <a:pt x="22" y="0"/>
                      </a:cubicBezTo>
                      <a:lnTo>
                        <a:pt x="23" y="7"/>
                      </a:lnTo>
                      <a:cubicBezTo>
                        <a:pt x="22" y="7"/>
                        <a:pt x="23" y="7"/>
                        <a:pt x="23" y="7"/>
                      </a:cubicBezTo>
                      <a:lnTo>
                        <a:pt x="21" y="0"/>
                      </a:lnTo>
                      <a:close/>
                    </a:path>
                  </a:pathLst>
                </a:custGeom>
                <a:solidFill>
                  <a:srgbClr val="F7C4C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425" name="Freeform 30"/>
                <p:cNvSpPr>
                  <a:spLocks noChangeArrowheads="1"/>
                </p:cNvSpPr>
                <p:nvPr/>
              </p:nvSpPr>
              <p:spPr bwMode="auto">
                <a:xfrm>
                  <a:off x="1269" y="2859"/>
                  <a:ext cx="909" cy="118"/>
                </a:xfrm>
                <a:custGeom>
                  <a:avLst/>
                  <a:gdLst>
                    <a:gd name="T0" fmla="*/ 1138498 w 656"/>
                    <a:gd name="T1" fmla="*/ 353379 h 69"/>
                    <a:gd name="T2" fmla="*/ 1133840 w 656"/>
                    <a:gd name="T3" fmla="*/ 353379 h 69"/>
                    <a:gd name="T4" fmla="*/ 1138498 w 656"/>
                    <a:gd name="T5" fmla="*/ 353379 h 69"/>
                    <a:gd name="T6" fmla="*/ 1133840 w 656"/>
                    <a:gd name="T7" fmla="*/ 302184 h 69"/>
                    <a:gd name="T8" fmla="*/ 1133840 w 656"/>
                    <a:gd name="T9" fmla="*/ 302184 h 69"/>
                    <a:gd name="T10" fmla="*/ 1138498 w 656"/>
                    <a:gd name="T11" fmla="*/ 302184 h 69"/>
                    <a:gd name="T12" fmla="*/ 1133840 w 656"/>
                    <a:gd name="T13" fmla="*/ 212730 h 69"/>
                    <a:gd name="T14" fmla="*/ 1133840 w 656"/>
                    <a:gd name="T15" fmla="*/ 266364 h 69"/>
                    <a:gd name="T16" fmla="*/ 1135618 w 656"/>
                    <a:gd name="T17" fmla="*/ 212730 h 69"/>
                    <a:gd name="T18" fmla="*/ 1133840 w 656"/>
                    <a:gd name="T19" fmla="*/ 212730 h 69"/>
                    <a:gd name="T20" fmla="*/ 1133840 w 656"/>
                    <a:gd name="T21" fmla="*/ 212730 h 69"/>
                    <a:gd name="T22" fmla="*/ 1135618 w 656"/>
                    <a:gd name="T23" fmla="*/ 212730 h 69"/>
                    <a:gd name="T24" fmla="*/ 1133840 w 656"/>
                    <a:gd name="T25" fmla="*/ 162636 h 69"/>
                    <a:gd name="T26" fmla="*/ 1133840 w 656"/>
                    <a:gd name="T27" fmla="*/ 212730 h 69"/>
                    <a:gd name="T28" fmla="*/ 1135618 w 656"/>
                    <a:gd name="T29" fmla="*/ 113714 h 69"/>
                    <a:gd name="T30" fmla="*/ 1132690 w 656"/>
                    <a:gd name="T31" fmla="*/ 119344 h 69"/>
                    <a:gd name="T32" fmla="*/ 1132690 w 656"/>
                    <a:gd name="T33" fmla="*/ 119344 h 69"/>
                    <a:gd name="T34" fmla="*/ 1064440 w 656"/>
                    <a:gd name="T35" fmla="*/ 80452 h 69"/>
                    <a:gd name="T36" fmla="*/ 1064440 w 656"/>
                    <a:gd name="T37" fmla="*/ 90656 h 69"/>
                    <a:gd name="T38" fmla="*/ 1064440 w 656"/>
                    <a:gd name="T39" fmla="*/ 80452 h 69"/>
                    <a:gd name="T40" fmla="*/ 1021206 w 656"/>
                    <a:gd name="T41" fmla="*/ 86901 h 69"/>
                    <a:gd name="T42" fmla="*/ 1021206 w 656"/>
                    <a:gd name="T43" fmla="*/ 97010 h 69"/>
                    <a:gd name="T44" fmla="*/ 1021206 w 656"/>
                    <a:gd name="T45" fmla="*/ 86901 h 69"/>
                    <a:gd name="T46" fmla="*/ 929493 w 656"/>
                    <a:gd name="T47" fmla="*/ 80452 h 69"/>
                    <a:gd name="T48" fmla="*/ 940513 w 656"/>
                    <a:gd name="T49" fmla="*/ 80452 h 69"/>
                    <a:gd name="T50" fmla="*/ 929493 w 656"/>
                    <a:gd name="T51" fmla="*/ 72873 h 69"/>
                    <a:gd name="T52" fmla="*/ 929493 w 656"/>
                    <a:gd name="T53" fmla="*/ 80452 h 69"/>
                    <a:gd name="T54" fmla="*/ 929493 w 656"/>
                    <a:gd name="T55" fmla="*/ 80452 h 69"/>
                    <a:gd name="T56" fmla="*/ 899943 w 656"/>
                    <a:gd name="T57" fmla="*/ 69435 h 69"/>
                    <a:gd name="T58" fmla="*/ 899943 w 656"/>
                    <a:gd name="T59" fmla="*/ 80452 h 69"/>
                    <a:gd name="T60" fmla="*/ 899943 w 656"/>
                    <a:gd name="T61" fmla="*/ 69435 h 69"/>
                    <a:gd name="T62" fmla="*/ 768873 w 656"/>
                    <a:gd name="T63" fmla="*/ 72873 h 69"/>
                    <a:gd name="T64" fmla="*/ 768873 w 656"/>
                    <a:gd name="T65" fmla="*/ 72873 h 69"/>
                    <a:gd name="T66" fmla="*/ 768873 w 656"/>
                    <a:gd name="T67" fmla="*/ 60633 h 69"/>
                    <a:gd name="T68" fmla="*/ 714870 w 656"/>
                    <a:gd name="T69" fmla="*/ 55366 h 69"/>
                    <a:gd name="T70" fmla="*/ 687430 w 656"/>
                    <a:gd name="T71" fmla="*/ 55366 h 69"/>
                    <a:gd name="T72" fmla="*/ 714870 w 656"/>
                    <a:gd name="T73" fmla="*/ 60633 h 69"/>
                    <a:gd name="T74" fmla="*/ 687430 w 656"/>
                    <a:gd name="T75" fmla="*/ 53056 h 69"/>
                    <a:gd name="T76" fmla="*/ 645354 w 656"/>
                    <a:gd name="T77" fmla="*/ 55366 h 69"/>
                    <a:gd name="T78" fmla="*/ 687430 w 656"/>
                    <a:gd name="T79" fmla="*/ 55366 h 69"/>
                    <a:gd name="T80" fmla="*/ 645354 w 656"/>
                    <a:gd name="T81" fmla="*/ 44491 h 69"/>
                    <a:gd name="T82" fmla="*/ 645354 w 656"/>
                    <a:gd name="T83" fmla="*/ 44491 h 69"/>
                    <a:gd name="T84" fmla="*/ 645354 w 656"/>
                    <a:gd name="T85" fmla="*/ 44491 h 69"/>
                    <a:gd name="T86" fmla="*/ 583202 w 656"/>
                    <a:gd name="T87" fmla="*/ 37020 h 69"/>
                    <a:gd name="T88" fmla="*/ 583202 w 656"/>
                    <a:gd name="T89" fmla="*/ 44491 h 69"/>
                    <a:gd name="T90" fmla="*/ 583202 w 656"/>
                    <a:gd name="T91" fmla="*/ 37020 h 69"/>
                    <a:gd name="T92" fmla="*/ 490501 w 656"/>
                    <a:gd name="T93" fmla="*/ 53056 h 69"/>
                    <a:gd name="T94" fmla="*/ 490501 w 656"/>
                    <a:gd name="T95" fmla="*/ 53056 h 69"/>
                    <a:gd name="T96" fmla="*/ 428614 w 656"/>
                    <a:gd name="T97" fmla="*/ 27164 h 69"/>
                    <a:gd name="T98" fmla="*/ 428614 w 656"/>
                    <a:gd name="T99" fmla="*/ 37020 h 69"/>
                    <a:gd name="T100" fmla="*/ 428614 w 656"/>
                    <a:gd name="T101" fmla="*/ 27164 h 69"/>
                    <a:gd name="T102" fmla="*/ 362335 w 656"/>
                    <a:gd name="T103" fmla="*/ 16585 h 69"/>
                    <a:gd name="T104" fmla="*/ 362335 w 656"/>
                    <a:gd name="T105" fmla="*/ 27164 h 69"/>
                    <a:gd name="T106" fmla="*/ 362335 w 656"/>
                    <a:gd name="T107" fmla="*/ 16585 h 69"/>
                    <a:gd name="T108" fmla="*/ 26361 w 656"/>
                    <a:gd name="T109" fmla="*/ 10136 h 69"/>
                    <a:gd name="T110" fmla="*/ 69848 w 656"/>
                    <a:gd name="T111" fmla="*/ 16585 h 69"/>
                    <a:gd name="T112" fmla="*/ 10111 w 656"/>
                    <a:gd name="T113" fmla="*/ 10136 h 69"/>
                    <a:gd name="T114" fmla="*/ 10111 w 656"/>
                    <a:gd name="T115" fmla="*/ 10136 h 69"/>
                    <a:gd name="T116" fmla="*/ 10111 w 656"/>
                    <a:gd name="T117" fmla="*/ 10136 h 69"/>
                    <a:gd name="T118" fmla="*/ 10111 w 656"/>
                    <a:gd name="T119" fmla="*/ 10136 h 69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</a:gdLst>
                  <a:ahLst/>
                  <a:cxnLst>
                    <a:cxn ang="T120">
                      <a:pos x="T0" y="T1"/>
                    </a:cxn>
                    <a:cxn ang="T121">
                      <a:pos x="T2" y="T3"/>
                    </a:cxn>
                    <a:cxn ang="T122">
                      <a:pos x="T4" y="T5"/>
                    </a:cxn>
                    <a:cxn ang="T123">
                      <a:pos x="T6" y="T7"/>
                    </a:cxn>
                    <a:cxn ang="T124">
                      <a:pos x="T8" y="T9"/>
                    </a:cxn>
                    <a:cxn ang="T125">
                      <a:pos x="T10" y="T11"/>
                    </a:cxn>
                    <a:cxn ang="T126">
                      <a:pos x="T12" y="T13"/>
                    </a:cxn>
                    <a:cxn ang="T127">
                      <a:pos x="T14" y="T15"/>
                    </a:cxn>
                    <a:cxn ang="T128">
                      <a:pos x="T16" y="T17"/>
                    </a:cxn>
                    <a:cxn ang="T129">
                      <a:pos x="T18" y="T19"/>
                    </a:cxn>
                    <a:cxn ang="T130">
                      <a:pos x="T20" y="T21"/>
                    </a:cxn>
                    <a:cxn ang="T131">
                      <a:pos x="T22" y="T23"/>
                    </a:cxn>
                    <a:cxn ang="T132">
                      <a:pos x="T24" y="T25"/>
                    </a:cxn>
                    <a:cxn ang="T133">
                      <a:pos x="T26" y="T27"/>
                    </a:cxn>
                    <a:cxn ang="T134">
                      <a:pos x="T28" y="T29"/>
                    </a:cxn>
                    <a:cxn ang="T135">
                      <a:pos x="T30" y="T31"/>
                    </a:cxn>
                    <a:cxn ang="T136">
                      <a:pos x="T32" y="T33"/>
                    </a:cxn>
                    <a:cxn ang="T137">
                      <a:pos x="T34" y="T35"/>
                    </a:cxn>
                    <a:cxn ang="T138">
                      <a:pos x="T36" y="T37"/>
                    </a:cxn>
                    <a:cxn ang="T139">
                      <a:pos x="T38" y="T39"/>
                    </a:cxn>
                    <a:cxn ang="T140">
                      <a:pos x="T40" y="T41"/>
                    </a:cxn>
                    <a:cxn ang="T141">
                      <a:pos x="T42" y="T43"/>
                    </a:cxn>
                    <a:cxn ang="T142">
                      <a:pos x="T44" y="T45"/>
                    </a:cxn>
                    <a:cxn ang="T143">
                      <a:pos x="T46" y="T47"/>
                    </a:cxn>
                    <a:cxn ang="T144">
                      <a:pos x="T48" y="T49"/>
                    </a:cxn>
                    <a:cxn ang="T145">
                      <a:pos x="T50" y="T51"/>
                    </a:cxn>
                    <a:cxn ang="T146">
                      <a:pos x="T52" y="T53"/>
                    </a:cxn>
                    <a:cxn ang="T147">
                      <a:pos x="T54" y="T55"/>
                    </a:cxn>
                    <a:cxn ang="T148">
                      <a:pos x="T56" y="T57"/>
                    </a:cxn>
                    <a:cxn ang="T149">
                      <a:pos x="T58" y="T59"/>
                    </a:cxn>
                    <a:cxn ang="T150">
                      <a:pos x="T60" y="T61"/>
                    </a:cxn>
                    <a:cxn ang="T151">
                      <a:pos x="T62" y="T63"/>
                    </a:cxn>
                    <a:cxn ang="T152">
                      <a:pos x="T64" y="T65"/>
                    </a:cxn>
                    <a:cxn ang="T153">
                      <a:pos x="T66" y="T67"/>
                    </a:cxn>
                    <a:cxn ang="T154">
                      <a:pos x="T68" y="T69"/>
                    </a:cxn>
                    <a:cxn ang="T155">
                      <a:pos x="T70" y="T71"/>
                    </a:cxn>
                    <a:cxn ang="T156">
                      <a:pos x="T72" y="T73"/>
                    </a:cxn>
                    <a:cxn ang="T157">
                      <a:pos x="T74" y="T75"/>
                    </a:cxn>
                    <a:cxn ang="T158">
                      <a:pos x="T76" y="T77"/>
                    </a:cxn>
                    <a:cxn ang="T159">
                      <a:pos x="T78" y="T79"/>
                    </a:cxn>
                    <a:cxn ang="T160">
                      <a:pos x="T80" y="T81"/>
                    </a:cxn>
                    <a:cxn ang="T161">
                      <a:pos x="T82" y="T83"/>
                    </a:cxn>
                    <a:cxn ang="T162">
                      <a:pos x="T84" y="T85"/>
                    </a:cxn>
                    <a:cxn ang="T163">
                      <a:pos x="T86" y="T87"/>
                    </a:cxn>
                    <a:cxn ang="T164">
                      <a:pos x="T88" y="T89"/>
                    </a:cxn>
                    <a:cxn ang="T165">
                      <a:pos x="T90" y="T91"/>
                    </a:cxn>
                    <a:cxn ang="T166">
                      <a:pos x="T92" y="T93"/>
                    </a:cxn>
                    <a:cxn ang="T167">
                      <a:pos x="T94" y="T95"/>
                    </a:cxn>
                    <a:cxn ang="T168">
                      <a:pos x="T96" y="T97"/>
                    </a:cxn>
                    <a:cxn ang="T169">
                      <a:pos x="T98" y="T99"/>
                    </a:cxn>
                    <a:cxn ang="T170">
                      <a:pos x="T100" y="T101"/>
                    </a:cxn>
                    <a:cxn ang="T171">
                      <a:pos x="T102" y="T103"/>
                    </a:cxn>
                    <a:cxn ang="T172">
                      <a:pos x="T104" y="T105"/>
                    </a:cxn>
                    <a:cxn ang="T173">
                      <a:pos x="T106" y="T107"/>
                    </a:cxn>
                    <a:cxn ang="T174">
                      <a:pos x="T108" y="T109"/>
                    </a:cxn>
                    <a:cxn ang="T175">
                      <a:pos x="T110" y="T111"/>
                    </a:cxn>
                    <a:cxn ang="T176">
                      <a:pos x="T112" y="T113"/>
                    </a:cxn>
                    <a:cxn ang="T177">
                      <a:pos x="T114" y="T115"/>
                    </a:cxn>
                    <a:cxn ang="T178">
                      <a:pos x="T116" y="T117"/>
                    </a:cxn>
                    <a:cxn ang="T179">
                      <a:pos x="T118" y="T119"/>
                    </a:cxn>
                  </a:cxnLst>
                  <a:rect l="0" t="0" r="r" b="b"/>
                  <a:pathLst>
                    <a:path w="656" h="69">
                      <a:moveTo>
                        <a:pt x="649" y="67"/>
                      </a:moveTo>
                      <a:cubicBezTo>
                        <a:pt x="651" y="66"/>
                        <a:pt x="652" y="64"/>
                        <a:pt x="652" y="62"/>
                      </a:cubicBezTo>
                      <a:lnTo>
                        <a:pt x="654" y="62"/>
                      </a:lnTo>
                      <a:cubicBezTo>
                        <a:pt x="654" y="65"/>
                        <a:pt x="652" y="67"/>
                        <a:pt x="650" y="69"/>
                      </a:cubicBezTo>
                      <a:lnTo>
                        <a:pt x="649" y="67"/>
                      </a:lnTo>
                      <a:close/>
                      <a:moveTo>
                        <a:pt x="652" y="62"/>
                      </a:moveTo>
                      <a:cubicBezTo>
                        <a:pt x="652" y="59"/>
                        <a:pt x="652" y="56"/>
                        <a:pt x="652" y="53"/>
                      </a:cubicBezTo>
                      <a:lnTo>
                        <a:pt x="654" y="53"/>
                      </a:lnTo>
                      <a:cubicBezTo>
                        <a:pt x="654" y="56"/>
                        <a:pt x="654" y="59"/>
                        <a:pt x="654" y="62"/>
                      </a:cubicBezTo>
                      <a:lnTo>
                        <a:pt x="652" y="62"/>
                      </a:lnTo>
                      <a:close/>
                      <a:moveTo>
                        <a:pt x="652" y="53"/>
                      </a:moveTo>
                      <a:lnTo>
                        <a:pt x="652" y="53"/>
                      </a:lnTo>
                      <a:lnTo>
                        <a:pt x="653" y="53"/>
                      </a:lnTo>
                      <a:lnTo>
                        <a:pt x="652" y="53"/>
                      </a:lnTo>
                      <a:close/>
                      <a:moveTo>
                        <a:pt x="652" y="53"/>
                      </a:moveTo>
                      <a:cubicBezTo>
                        <a:pt x="652" y="51"/>
                        <a:pt x="652" y="49"/>
                        <a:pt x="652" y="47"/>
                      </a:cubicBezTo>
                      <a:lnTo>
                        <a:pt x="655" y="47"/>
                      </a:lnTo>
                      <a:cubicBezTo>
                        <a:pt x="654" y="49"/>
                        <a:pt x="654" y="51"/>
                        <a:pt x="654" y="53"/>
                      </a:cubicBezTo>
                      <a:lnTo>
                        <a:pt x="652" y="53"/>
                      </a:lnTo>
                      <a:close/>
                      <a:moveTo>
                        <a:pt x="652" y="47"/>
                      </a:moveTo>
                      <a:cubicBezTo>
                        <a:pt x="653" y="44"/>
                        <a:pt x="654" y="40"/>
                        <a:pt x="652" y="37"/>
                      </a:cubicBezTo>
                      <a:lnTo>
                        <a:pt x="654" y="37"/>
                      </a:lnTo>
                      <a:cubicBezTo>
                        <a:pt x="656" y="40"/>
                        <a:pt x="655" y="44"/>
                        <a:pt x="655" y="47"/>
                      </a:cubicBezTo>
                      <a:lnTo>
                        <a:pt x="652" y="47"/>
                      </a:lnTo>
                      <a:close/>
                      <a:moveTo>
                        <a:pt x="654" y="37"/>
                      </a:moveTo>
                      <a:lnTo>
                        <a:pt x="654" y="37"/>
                      </a:lnTo>
                      <a:lnTo>
                        <a:pt x="653" y="37"/>
                      </a:lnTo>
                      <a:lnTo>
                        <a:pt x="654" y="37"/>
                      </a:lnTo>
                      <a:close/>
                      <a:moveTo>
                        <a:pt x="652" y="37"/>
                      </a:moveTo>
                      <a:lnTo>
                        <a:pt x="652" y="37"/>
                      </a:lnTo>
                      <a:lnTo>
                        <a:pt x="654" y="37"/>
                      </a:lnTo>
                      <a:lnTo>
                        <a:pt x="652" y="37"/>
                      </a:lnTo>
                      <a:close/>
                      <a:moveTo>
                        <a:pt x="652" y="37"/>
                      </a:moveTo>
                      <a:lnTo>
                        <a:pt x="652" y="37"/>
                      </a:lnTo>
                      <a:lnTo>
                        <a:pt x="653" y="37"/>
                      </a:lnTo>
                      <a:lnTo>
                        <a:pt x="652" y="37"/>
                      </a:lnTo>
                      <a:close/>
                      <a:moveTo>
                        <a:pt x="652" y="37"/>
                      </a:moveTo>
                      <a:cubicBezTo>
                        <a:pt x="651" y="35"/>
                        <a:pt x="652" y="32"/>
                        <a:pt x="652" y="29"/>
                      </a:cubicBezTo>
                      <a:lnTo>
                        <a:pt x="654" y="29"/>
                      </a:lnTo>
                      <a:cubicBezTo>
                        <a:pt x="654" y="32"/>
                        <a:pt x="653" y="34"/>
                        <a:pt x="654" y="37"/>
                      </a:cubicBezTo>
                      <a:lnTo>
                        <a:pt x="652" y="37"/>
                      </a:lnTo>
                      <a:close/>
                      <a:moveTo>
                        <a:pt x="652" y="29"/>
                      </a:moveTo>
                      <a:cubicBezTo>
                        <a:pt x="652" y="25"/>
                        <a:pt x="653" y="22"/>
                        <a:pt x="651" y="21"/>
                      </a:cubicBezTo>
                      <a:lnTo>
                        <a:pt x="653" y="20"/>
                      </a:lnTo>
                      <a:cubicBezTo>
                        <a:pt x="655" y="22"/>
                        <a:pt x="655" y="25"/>
                        <a:pt x="654" y="29"/>
                      </a:cubicBezTo>
                      <a:lnTo>
                        <a:pt x="652" y="29"/>
                      </a:lnTo>
                      <a:close/>
                      <a:moveTo>
                        <a:pt x="651" y="21"/>
                      </a:moveTo>
                      <a:lnTo>
                        <a:pt x="651" y="21"/>
                      </a:lnTo>
                      <a:lnTo>
                        <a:pt x="652" y="21"/>
                      </a:lnTo>
                      <a:lnTo>
                        <a:pt x="651" y="21"/>
                      </a:lnTo>
                      <a:close/>
                      <a:moveTo>
                        <a:pt x="651" y="21"/>
                      </a:moveTo>
                      <a:cubicBezTo>
                        <a:pt x="644" y="13"/>
                        <a:pt x="628" y="15"/>
                        <a:pt x="612" y="16"/>
                      </a:cubicBezTo>
                      <a:lnTo>
                        <a:pt x="612" y="14"/>
                      </a:lnTo>
                      <a:cubicBezTo>
                        <a:pt x="628" y="13"/>
                        <a:pt x="645" y="11"/>
                        <a:pt x="653" y="20"/>
                      </a:cubicBezTo>
                      <a:lnTo>
                        <a:pt x="651" y="21"/>
                      </a:lnTo>
                      <a:close/>
                      <a:moveTo>
                        <a:pt x="612" y="16"/>
                      </a:moveTo>
                      <a:cubicBezTo>
                        <a:pt x="603" y="17"/>
                        <a:pt x="594" y="18"/>
                        <a:pt x="587" y="17"/>
                      </a:cubicBezTo>
                      <a:lnTo>
                        <a:pt x="587" y="15"/>
                      </a:lnTo>
                      <a:cubicBezTo>
                        <a:pt x="594" y="16"/>
                        <a:pt x="603" y="15"/>
                        <a:pt x="612" y="14"/>
                      </a:cubicBezTo>
                      <a:lnTo>
                        <a:pt x="612" y="16"/>
                      </a:lnTo>
                      <a:close/>
                      <a:moveTo>
                        <a:pt x="587" y="15"/>
                      </a:moveTo>
                      <a:lnTo>
                        <a:pt x="587" y="15"/>
                      </a:lnTo>
                      <a:lnTo>
                        <a:pt x="587" y="16"/>
                      </a:lnTo>
                      <a:lnTo>
                        <a:pt x="587" y="15"/>
                      </a:lnTo>
                      <a:close/>
                      <a:moveTo>
                        <a:pt x="587" y="17"/>
                      </a:moveTo>
                      <a:cubicBezTo>
                        <a:pt x="572" y="15"/>
                        <a:pt x="556" y="15"/>
                        <a:pt x="541" y="14"/>
                      </a:cubicBezTo>
                      <a:lnTo>
                        <a:pt x="541" y="13"/>
                      </a:lnTo>
                      <a:cubicBezTo>
                        <a:pt x="556" y="13"/>
                        <a:pt x="572" y="13"/>
                        <a:pt x="587" y="15"/>
                      </a:cubicBezTo>
                      <a:lnTo>
                        <a:pt x="587" y="17"/>
                      </a:lnTo>
                      <a:close/>
                      <a:moveTo>
                        <a:pt x="541" y="14"/>
                      </a:moveTo>
                      <a:cubicBezTo>
                        <a:pt x="538" y="14"/>
                        <a:pt x="536" y="14"/>
                        <a:pt x="534" y="14"/>
                      </a:cubicBezTo>
                      <a:lnTo>
                        <a:pt x="534" y="13"/>
                      </a:lnTo>
                      <a:cubicBezTo>
                        <a:pt x="536" y="13"/>
                        <a:pt x="539" y="13"/>
                        <a:pt x="541" y="13"/>
                      </a:cubicBezTo>
                      <a:lnTo>
                        <a:pt x="541" y="14"/>
                      </a:lnTo>
                      <a:close/>
                      <a:moveTo>
                        <a:pt x="534" y="14"/>
                      </a:moveTo>
                      <a:lnTo>
                        <a:pt x="534" y="14"/>
                      </a:lnTo>
                      <a:lnTo>
                        <a:pt x="534" y="13"/>
                      </a:lnTo>
                      <a:lnTo>
                        <a:pt x="534" y="14"/>
                      </a:lnTo>
                      <a:close/>
                      <a:moveTo>
                        <a:pt x="534" y="14"/>
                      </a:moveTo>
                      <a:lnTo>
                        <a:pt x="534" y="14"/>
                      </a:lnTo>
                      <a:lnTo>
                        <a:pt x="534" y="13"/>
                      </a:lnTo>
                      <a:lnTo>
                        <a:pt x="534" y="14"/>
                      </a:lnTo>
                      <a:close/>
                      <a:moveTo>
                        <a:pt x="534" y="14"/>
                      </a:moveTo>
                      <a:cubicBezTo>
                        <a:pt x="528" y="14"/>
                        <a:pt x="523" y="14"/>
                        <a:pt x="517" y="14"/>
                      </a:cubicBezTo>
                      <a:lnTo>
                        <a:pt x="517" y="12"/>
                      </a:lnTo>
                      <a:cubicBezTo>
                        <a:pt x="523" y="12"/>
                        <a:pt x="529" y="12"/>
                        <a:pt x="534" y="13"/>
                      </a:cubicBezTo>
                      <a:lnTo>
                        <a:pt x="534" y="14"/>
                      </a:lnTo>
                      <a:close/>
                      <a:moveTo>
                        <a:pt x="517" y="14"/>
                      </a:moveTo>
                      <a:cubicBezTo>
                        <a:pt x="492" y="13"/>
                        <a:pt x="467" y="12"/>
                        <a:pt x="442" y="13"/>
                      </a:cubicBezTo>
                      <a:lnTo>
                        <a:pt x="442" y="11"/>
                      </a:lnTo>
                      <a:cubicBezTo>
                        <a:pt x="467" y="10"/>
                        <a:pt x="492" y="11"/>
                        <a:pt x="517" y="12"/>
                      </a:cubicBezTo>
                      <a:lnTo>
                        <a:pt x="517" y="14"/>
                      </a:lnTo>
                      <a:close/>
                      <a:moveTo>
                        <a:pt x="442" y="13"/>
                      </a:moveTo>
                      <a:lnTo>
                        <a:pt x="442" y="13"/>
                      </a:lnTo>
                      <a:lnTo>
                        <a:pt x="442" y="12"/>
                      </a:lnTo>
                      <a:lnTo>
                        <a:pt x="442" y="13"/>
                      </a:lnTo>
                      <a:close/>
                      <a:moveTo>
                        <a:pt x="442" y="13"/>
                      </a:moveTo>
                      <a:cubicBezTo>
                        <a:pt x="431" y="13"/>
                        <a:pt x="421" y="12"/>
                        <a:pt x="411" y="11"/>
                      </a:cubicBezTo>
                      <a:lnTo>
                        <a:pt x="411" y="10"/>
                      </a:lnTo>
                      <a:cubicBezTo>
                        <a:pt x="421" y="11"/>
                        <a:pt x="432" y="12"/>
                        <a:pt x="442" y="11"/>
                      </a:cubicBezTo>
                      <a:lnTo>
                        <a:pt x="442" y="13"/>
                      </a:lnTo>
                      <a:close/>
                      <a:moveTo>
                        <a:pt x="411" y="10"/>
                      </a:moveTo>
                      <a:lnTo>
                        <a:pt x="411" y="10"/>
                      </a:lnTo>
                      <a:close/>
                      <a:moveTo>
                        <a:pt x="411" y="11"/>
                      </a:moveTo>
                      <a:cubicBezTo>
                        <a:pt x="406" y="11"/>
                        <a:pt x="400" y="10"/>
                        <a:pt x="395" y="10"/>
                      </a:cubicBezTo>
                      <a:lnTo>
                        <a:pt x="395" y="8"/>
                      </a:lnTo>
                      <a:cubicBezTo>
                        <a:pt x="400" y="9"/>
                        <a:pt x="406" y="9"/>
                        <a:pt x="411" y="10"/>
                      </a:cubicBezTo>
                      <a:lnTo>
                        <a:pt x="411" y="11"/>
                      </a:lnTo>
                      <a:close/>
                      <a:moveTo>
                        <a:pt x="395" y="10"/>
                      </a:moveTo>
                      <a:lnTo>
                        <a:pt x="395" y="10"/>
                      </a:lnTo>
                      <a:lnTo>
                        <a:pt x="395" y="9"/>
                      </a:lnTo>
                      <a:lnTo>
                        <a:pt x="395" y="10"/>
                      </a:lnTo>
                      <a:close/>
                      <a:moveTo>
                        <a:pt x="395" y="10"/>
                      </a:moveTo>
                      <a:cubicBezTo>
                        <a:pt x="387" y="9"/>
                        <a:pt x="379" y="10"/>
                        <a:pt x="371" y="10"/>
                      </a:cubicBezTo>
                      <a:lnTo>
                        <a:pt x="371" y="8"/>
                      </a:lnTo>
                      <a:cubicBezTo>
                        <a:pt x="379" y="8"/>
                        <a:pt x="387" y="8"/>
                        <a:pt x="395" y="8"/>
                      </a:cubicBezTo>
                      <a:lnTo>
                        <a:pt x="395" y="10"/>
                      </a:lnTo>
                      <a:close/>
                      <a:moveTo>
                        <a:pt x="371" y="10"/>
                      </a:moveTo>
                      <a:lnTo>
                        <a:pt x="371" y="10"/>
                      </a:lnTo>
                      <a:lnTo>
                        <a:pt x="371" y="8"/>
                      </a:lnTo>
                      <a:lnTo>
                        <a:pt x="371" y="10"/>
                      </a:lnTo>
                      <a:close/>
                      <a:moveTo>
                        <a:pt x="371" y="8"/>
                      </a:moveTo>
                      <a:lnTo>
                        <a:pt x="371" y="8"/>
                      </a:lnTo>
                      <a:lnTo>
                        <a:pt x="371" y="9"/>
                      </a:lnTo>
                      <a:lnTo>
                        <a:pt x="371" y="8"/>
                      </a:lnTo>
                      <a:close/>
                      <a:moveTo>
                        <a:pt x="371" y="10"/>
                      </a:moveTo>
                      <a:cubicBezTo>
                        <a:pt x="359" y="11"/>
                        <a:pt x="347" y="10"/>
                        <a:pt x="335" y="8"/>
                      </a:cubicBezTo>
                      <a:lnTo>
                        <a:pt x="335" y="7"/>
                      </a:lnTo>
                      <a:cubicBezTo>
                        <a:pt x="347" y="8"/>
                        <a:pt x="359" y="9"/>
                        <a:pt x="371" y="8"/>
                      </a:cubicBezTo>
                      <a:lnTo>
                        <a:pt x="371" y="10"/>
                      </a:lnTo>
                      <a:close/>
                      <a:moveTo>
                        <a:pt x="335" y="8"/>
                      </a:moveTo>
                      <a:cubicBezTo>
                        <a:pt x="317" y="7"/>
                        <a:pt x="300" y="5"/>
                        <a:pt x="282" y="9"/>
                      </a:cubicBezTo>
                      <a:lnTo>
                        <a:pt x="282" y="8"/>
                      </a:lnTo>
                      <a:cubicBezTo>
                        <a:pt x="299" y="3"/>
                        <a:pt x="317" y="5"/>
                        <a:pt x="335" y="7"/>
                      </a:cubicBezTo>
                      <a:lnTo>
                        <a:pt x="335" y="8"/>
                      </a:lnTo>
                      <a:close/>
                      <a:moveTo>
                        <a:pt x="282" y="9"/>
                      </a:moveTo>
                      <a:lnTo>
                        <a:pt x="282" y="9"/>
                      </a:lnTo>
                      <a:lnTo>
                        <a:pt x="282" y="8"/>
                      </a:lnTo>
                      <a:lnTo>
                        <a:pt x="282" y="9"/>
                      </a:lnTo>
                      <a:close/>
                      <a:moveTo>
                        <a:pt x="282" y="9"/>
                      </a:moveTo>
                      <a:cubicBezTo>
                        <a:pt x="269" y="9"/>
                        <a:pt x="257" y="8"/>
                        <a:pt x="246" y="7"/>
                      </a:cubicBezTo>
                      <a:lnTo>
                        <a:pt x="246" y="5"/>
                      </a:lnTo>
                      <a:cubicBezTo>
                        <a:pt x="257" y="6"/>
                        <a:pt x="269" y="8"/>
                        <a:pt x="282" y="8"/>
                      </a:cubicBezTo>
                      <a:lnTo>
                        <a:pt x="282" y="9"/>
                      </a:lnTo>
                      <a:close/>
                      <a:moveTo>
                        <a:pt x="246" y="7"/>
                      </a:moveTo>
                      <a:cubicBezTo>
                        <a:pt x="233" y="5"/>
                        <a:pt x="221" y="4"/>
                        <a:pt x="208" y="5"/>
                      </a:cubicBezTo>
                      <a:lnTo>
                        <a:pt x="208" y="3"/>
                      </a:lnTo>
                      <a:cubicBezTo>
                        <a:pt x="221" y="2"/>
                        <a:pt x="233" y="3"/>
                        <a:pt x="246" y="5"/>
                      </a:cubicBezTo>
                      <a:lnTo>
                        <a:pt x="246" y="7"/>
                      </a:lnTo>
                      <a:close/>
                      <a:moveTo>
                        <a:pt x="208" y="3"/>
                      </a:moveTo>
                      <a:lnTo>
                        <a:pt x="208" y="3"/>
                      </a:lnTo>
                      <a:lnTo>
                        <a:pt x="208" y="4"/>
                      </a:lnTo>
                      <a:lnTo>
                        <a:pt x="208" y="3"/>
                      </a:lnTo>
                      <a:close/>
                      <a:moveTo>
                        <a:pt x="208" y="5"/>
                      </a:moveTo>
                      <a:cubicBezTo>
                        <a:pt x="191" y="6"/>
                        <a:pt x="93" y="4"/>
                        <a:pt x="40" y="3"/>
                      </a:cubicBezTo>
                      <a:lnTo>
                        <a:pt x="40" y="1"/>
                      </a:lnTo>
                      <a:cubicBezTo>
                        <a:pt x="93" y="3"/>
                        <a:pt x="191" y="5"/>
                        <a:pt x="208" y="3"/>
                      </a:cubicBezTo>
                      <a:lnTo>
                        <a:pt x="208" y="5"/>
                      </a:lnTo>
                      <a:close/>
                      <a:moveTo>
                        <a:pt x="40" y="3"/>
                      </a:moveTo>
                      <a:cubicBezTo>
                        <a:pt x="29" y="3"/>
                        <a:pt x="21" y="2"/>
                        <a:pt x="15" y="2"/>
                      </a:cubicBezTo>
                      <a:lnTo>
                        <a:pt x="15" y="0"/>
                      </a:lnTo>
                      <a:cubicBezTo>
                        <a:pt x="21" y="1"/>
                        <a:pt x="30" y="1"/>
                        <a:pt x="40" y="1"/>
                      </a:cubicBezTo>
                      <a:lnTo>
                        <a:pt x="40" y="3"/>
                      </a:lnTo>
                      <a:close/>
                      <a:moveTo>
                        <a:pt x="15" y="2"/>
                      </a:moveTo>
                      <a:cubicBezTo>
                        <a:pt x="3" y="2"/>
                        <a:pt x="0" y="1"/>
                        <a:pt x="5" y="0"/>
                      </a:cubicBezTo>
                      <a:lnTo>
                        <a:pt x="6" y="2"/>
                      </a:lnTo>
                      <a:cubicBezTo>
                        <a:pt x="1" y="3"/>
                        <a:pt x="13" y="0"/>
                        <a:pt x="15" y="0"/>
                      </a:cubicBezTo>
                      <a:lnTo>
                        <a:pt x="15" y="2"/>
                      </a:lnTo>
                      <a:close/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5" y="1"/>
                      </a:lnTo>
                      <a:lnTo>
                        <a:pt x="6" y="2"/>
                      </a:lnTo>
                      <a:close/>
                      <a:moveTo>
                        <a:pt x="5" y="0"/>
                      </a:moveTo>
                      <a:cubicBezTo>
                        <a:pt x="5" y="0"/>
                        <a:pt x="5" y="0"/>
                        <a:pt x="6" y="0"/>
                      </a:cubicBezTo>
                      <a:lnTo>
                        <a:pt x="6" y="2"/>
                      </a:lnTo>
                      <a:cubicBezTo>
                        <a:pt x="6" y="2"/>
                        <a:pt x="6" y="2"/>
                        <a:pt x="6" y="2"/>
                      </a:cubicBezTo>
                      <a:lnTo>
                        <a:pt x="5" y="0"/>
                      </a:lnTo>
                      <a:close/>
                    </a:path>
                  </a:pathLst>
                </a:custGeom>
                <a:solidFill>
                  <a:srgbClr val="58555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426" name="Freeform 33"/>
                <p:cNvSpPr>
                  <a:spLocks noChangeArrowheads="1"/>
                </p:cNvSpPr>
                <p:nvPr/>
              </p:nvSpPr>
              <p:spPr bwMode="auto">
                <a:xfrm>
                  <a:off x="672" y="3708"/>
                  <a:ext cx="64" cy="68"/>
                </a:xfrm>
                <a:custGeom>
                  <a:avLst/>
                  <a:gdLst>
                    <a:gd name="T0" fmla="*/ 50235 w 47"/>
                    <a:gd name="T1" fmla="*/ 71759 h 40"/>
                    <a:gd name="T2" fmla="*/ 15895 w 47"/>
                    <a:gd name="T3" fmla="*/ 36892 h 40"/>
                    <a:gd name="T4" fmla="*/ 1575 w 47"/>
                    <a:gd name="T5" fmla="*/ 161765 h 40"/>
                    <a:gd name="T6" fmla="*/ 13535 w 47"/>
                    <a:gd name="T7" fmla="*/ 209794 h 40"/>
                    <a:gd name="T8" fmla="*/ 61177 w 47"/>
                    <a:gd name="T9" fmla="*/ 161765 h 40"/>
                    <a:gd name="T10" fmla="*/ 50235 w 47"/>
                    <a:gd name="T11" fmla="*/ 71759 h 4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47" h="40">
                      <a:moveTo>
                        <a:pt x="35" y="12"/>
                      </a:moveTo>
                      <a:cubicBezTo>
                        <a:pt x="27" y="10"/>
                        <a:pt x="19" y="0"/>
                        <a:pt x="11" y="6"/>
                      </a:cubicBezTo>
                      <a:cubicBezTo>
                        <a:pt x="4" y="11"/>
                        <a:pt x="4" y="20"/>
                        <a:pt x="1" y="27"/>
                      </a:cubicBezTo>
                      <a:cubicBezTo>
                        <a:pt x="0" y="31"/>
                        <a:pt x="5" y="33"/>
                        <a:pt x="9" y="35"/>
                      </a:cubicBezTo>
                      <a:cubicBezTo>
                        <a:pt x="21" y="40"/>
                        <a:pt x="35" y="36"/>
                        <a:pt x="42" y="27"/>
                      </a:cubicBezTo>
                      <a:cubicBezTo>
                        <a:pt x="47" y="22"/>
                        <a:pt x="42" y="12"/>
                        <a:pt x="35" y="12"/>
                      </a:cubicBezTo>
                      <a:close/>
                    </a:path>
                  </a:pathLst>
                </a:custGeom>
                <a:solidFill>
                  <a:srgbClr val="F4F6BA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427" name="Freeform 35"/>
                <p:cNvSpPr>
                  <a:spLocks noChangeArrowheads="1"/>
                </p:cNvSpPr>
                <p:nvPr/>
              </p:nvSpPr>
              <p:spPr bwMode="auto">
                <a:xfrm>
                  <a:off x="718" y="3869"/>
                  <a:ext cx="112" cy="77"/>
                </a:xfrm>
                <a:custGeom>
                  <a:avLst/>
                  <a:gdLst>
                    <a:gd name="T0" fmla="*/ 79266 w 81"/>
                    <a:gd name="T1" fmla="*/ 0 h 45"/>
                    <a:gd name="T2" fmla="*/ 24652 w 81"/>
                    <a:gd name="T3" fmla="*/ 140975 h 45"/>
                    <a:gd name="T4" fmla="*/ 85116 w 81"/>
                    <a:gd name="T5" fmla="*/ 243197 h 45"/>
                    <a:gd name="T6" fmla="*/ 141502 w 81"/>
                    <a:gd name="T7" fmla="*/ 140975 h 45"/>
                    <a:gd name="T8" fmla="*/ 116217 w 81"/>
                    <a:gd name="T9" fmla="*/ 72568 h 45"/>
                    <a:gd name="T10" fmla="*/ 111606 w 81"/>
                    <a:gd name="T11" fmla="*/ 47259 h 45"/>
                    <a:gd name="T12" fmla="*/ 79266 w 81"/>
                    <a:gd name="T13" fmla="*/ 0 h 45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81" h="45">
                      <a:moveTo>
                        <a:pt x="45" y="0"/>
                      </a:moveTo>
                      <a:cubicBezTo>
                        <a:pt x="31" y="5"/>
                        <a:pt x="0" y="13"/>
                        <a:pt x="14" y="24"/>
                      </a:cubicBezTo>
                      <a:cubicBezTo>
                        <a:pt x="20" y="29"/>
                        <a:pt x="39" y="39"/>
                        <a:pt x="48" y="41"/>
                      </a:cubicBezTo>
                      <a:cubicBezTo>
                        <a:pt x="58" y="45"/>
                        <a:pt x="81" y="35"/>
                        <a:pt x="80" y="24"/>
                      </a:cubicBezTo>
                      <a:cubicBezTo>
                        <a:pt x="80" y="19"/>
                        <a:pt x="71" y="15"/>
                        <a:pt x="65" y="12"/>
                      </a:cubicBezTo>
                      <a:cubicBezTo>
                        <a:pt x="64" y="12"/>
                        <a:pt x="64" y="10"/>
                        <a:pt x="63" y="8"/>
                      </a:cubicBezTo>
                      <a:cubicBezTo>
                        <a:pt x="60" y="4"/>
                        <a:pt x="52" y="1"/>
                        <a:pt x="45" y="0"/>
                      </a:cubicBezTo>
                      <a:close/>
                    </a:path>
                  </a:pathLst>
                </a:custGeom>
                <a:solidFill>
                  <a:srgbClr val="F4F6BA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428" name="Freeform 36"/>
                <p:cNvSpPr>
                  <a:spLocks noChangeArrowheads="1"/>
                </p:cNvSpPr>
                <p:nvPr/>
              </p:nvSpPr>
              <p:spPr bwMode="auto">
                <a:xfrm>
                  <a:off x="730" y="3867"/>
                  <a:ext cx="100" cy="76"/>
                </a:xfrm>
                <a:custGeom>
                  <a:avLst/>
                  <a:gdLst>
                    <a:gd name="T0" fmla="*/ 50366 w 73"/>
                    <a:gd name="T1" fmla="*/ 12302 h 44"/>
                    <a:gd name="T2" fmla="*/ 51477 w 73"/>
                    <a:gd name="T3" fmla="*/ 20401 h 44"/>
                    <a:gd name="T4" fmla="*/ 50366 w 73"/>
                    <a:gd name="T5" fmla="*/ 12302 h 44"/>
                    <a:gd name="T6" fmla="*/ 11593 w 73"/>
                    <a:gd name="T7" fmla="*/ 171655 h 44"/>
                    <a:gd name="T8" fmla="*/ 9266 w 73"/>
                    <a:gd name="T9" fmla="*/ 103458 h 44"/>
                    <a:gd name="T10" fmla="*/ 9266 w 73"/>
                    <a:gd name="T11" fmla="*/ 171655 h 44"/>
                    <a:gd name="T12" fmla="*/ 11593 w 73"/>
                    <a:gd name="T13" fmla="*/ 171655 h 44"/>
                    <a:gd name="T14" fmla="*/ 11593 w 73"/>
                    <a:gd name="T15" fmla="*/ 171655 h 44"/>
                    <a:gd name="T16" fmla="*/ 9266 w 73"/>
                    <a:gd name="T17" fmla="*/ 171655 h 44"/>
                    <a:gd name="T18" fmla="*/ 15234 w 73"/>
                    <a:gd name="T19" fmla="*/ 189325 h 44"/>
                    <a:gd name="T20" fmla="*/ 11593 w 73"/>
                    <a:gd name="T21" fmla="*/ 171655 h 44"/>
                    <a:gd name="T22" fmla="*/ 20329 w 73"/>
                    <a:gd name="T23" fmla="*/ 214926 h 44"/>
                    <a:gd name="T24" fmla="*/ 21886 w 73"/>
                    <a:gd name="T25" fmla="*/ 210299 h 44"/>
                    <a:gd name="T26" fmla="*/ 20329 w 73"/>
                    <a:gd name="T27" fmla="*/ 214926 h 44"/>
                    <a:gd name="T28" fmla="*/ 62815 w 73"/>
                    <a:gd name="T29" fmla="*/ 293132 h 44"/>
                    <a:gd name="T30" fmla="*/ 73663 w 73"/>
                    <a:gd name="T31" fmla="*/ 293132 h 44"/>
                    <a:gd name="T32" fmla="*/ 62815 w 73"/>
                    <a:gd name="T33" fmla="*/ 293132 h 44"/>
                    <a:gd name="T34" fmla="*/ 97205 w 73"/>
                    <a:gd name="T35" fmla="*/ 273027 h 44"/>
                    <a:gd name="T36" fmla="*/ 95189 w 73"/>
                    <a:gd name="T37" fmla="*/ 265376 h 44"/>
                    <a:gd name="T38" fmla="*/ 97205 w 73"/>
                    <a:gd name="T39" fmla="*/ 273027 h 44"/>
                    <a:gd name="T40" fmla="*/ 111211 w 73"/>
                    <a:gd name="T41" fmla="*/ 171655 h 44"/>
                    <a:gd name="T42" fmla="*/ 111211 w 73"/>
                    <a:gd name="T43" fmla="*/ 203281 h 44"/>
                    <a:gd name="T44" fmla="*/ 112238 w 73"/>
                    <a:gd name="T45" fmla="*/ 171655 h 44"/>
                    <a:gd name="T46" fmla="*/ 91919 w 73"/>
                    <a:gd name="T47" fmla="*/ 103458 h 44"/>
                    <a:gd name="T48" fmla="*/ 111211 w 73"/>
                    <a:gd name="T49" fmla="*/ 171655 h 44"/>
                    <a:gd name="T50" fmla="*/ 90275 w 73"/>
                    <a:gd name="T51" fmla="*/ 93141 h 44"/>
                    <a:gd name="T52" fmla="*/ 90275 w 73"/>
                    <a:gd name="T53" fmla="*/ 93141 h 44"/>
                    <a:gd name="T54" fmla="*/ 89849 w 73"/>
                    <a:gd name="T55" fmla="*/ 93141 h 44"/>
                    <a:gd name="T56" fmla="*/ 89849 w 73"/>
                    <a:gd name="T57" fmla="*/ 96396 h 44"/>
                    <a:gd name="T58" fmla="*/ 89849 w 73"/>
                    <a:gd name="T59" fmla="*/ 96396 h 44"/>
                    <a:gd name="T60" fmla="*/ 89849 w 73"/>
                    <a:gd name="T61" fmla="*/ 93141 h 44"/>
                    <a:gd name="T62" fmla="*/ 85501 w 73"/>
                    <a:gd name="T63" fmla="*/ 76397 h 44"/>
                    <a:gd name="T64" fmla="*/ 89849 w 73"/>
                    <a:gd name="T65" fmla="*/ 96396 h 44"/>
                    <a:gd name="T66" fmla="*/ 87474 w 73"/>
                    <a:gd name="T67" fmla="*/ 62360 h 44"/>
                    <a:gd name="T68" fmla="*/ 85501 w 73"/>
                    <a:gd name="T69" fmla="*/ 62360 h 44"/>
                    <a:gd name="T70" fmla="*/ 85501 w 73"/>
                    <a:gd name="T71" fmla="*/ 62360 h 44"/>
                    <a:gd name="T72" fmla="*/ 85501 w 73"/>
                    <a:gd name="T73" fmla="*/ 62360 h 44"/>
                    <a:gd name="T74" fmla="*/ 85501 w 73"/>
                    <a:gd name="T75" fmla="*/ 62360 h 44"/>
                    <a:gd name="T76" fmla="*/ 84612 w 73"/>
                    <a:gd name="T77" fmla="*/ 69865 h 44"/>
                    <a:gd name="T78" fmla="*/ 85501 w 73"/>
                    <a:gd name="T79" fmla="*/ 62360 h 44"/>
                    <a:gd name="T80" fmla="*/ 79953 w 73"/>
                    <a:gd name="T81" fmla="*/ 50459 h 44"/>
                    <a:gd name="T82" fmla="*/ 82790 w 73"/>
                    <a:gd name="T83" fmla="*/ 56128 h 44"/>
                    <a:gd name="T84" fmla="*/ 57905 w 73"/>
                    <a:gd name="T85" fmla="*/ 0 h 44"/>
                    <a:gd name="T86" fmla="*/ 57905 w 73"/>
                    <a:gd name="T87" fmla="*/ 0 h 44"/>
                    <a:gd name="T88" fmla="*/ 57905 w 73"/>
                    <a:gd name="T89" fmla="*/ 7417 h 44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</a:gdLst>
                  <a:ahLst/>
                  <a:cxnLst>
                    <a:cxn ang="T90">
                      <a:pos x="T0" y="T1"/>
                    </a:cxn>
                    <a:cxn ang="T91">
                      <a:pos x="T2" y="T3"/>
                    </a:cxn>
                    <a:cxn ang="T92">
                      <a:pos x="T4" y="T5"/>
                    </a:cxn>
                    <a:cxn ang="T93">
                      <a:pos x="T6" y="T7"/>
                    </a:cxn>
                    <a:cxn ang="T94">
                      <a:pos x="T8" y="T9"/>
                    </a:cxn>
                    <a:cxn ang="T95">
                      <a:pos x="T10" y="T11"/>
                    </a:cxn>
                    <a:cxn ang="T96">
                      <a:pos x="T12" y="T13"/>
                    </a:cxn>
                    <a:cxn ang="T97">
                      <a:pos x="T14" y="T15"/>
                    </a:cxn>
                    <a:cxn ang="T98">
                      <a:pos x="T16" y="T17"/>
                    </a:cxn>
                    <a:cxn ang="T99">
                      <a:pos x="T18" y="T19"/>
                    </a:cxn>
                    <a:cxn ang="T100">
                      <a:pos x="T20" y="T21"/>
                    </a:cxn>
                    <a:cxn ang="T101">
                      <a:pos x="T22" y="T23"/>
                    </a:cxn>
                    <a:cxn ang="T102">
                      <a:pos x="T24" y="T25"/>
                    </a:cxn>
                    <a:cxn ang="T103">
                      <a:pos x="T26" y="T27"/>
                    </a:cxn>
                    <a:cxn ang="T104">
                      <a:pos x="T28" y="T29"/>
                    </a:cxn>
                    <a:cxn ang="T105">
                      <a:pos x="T30" y="T31"/>
                    </a:cxn>
                    <a:cxn ang="T106">
                      <a:pos x="T32" y="T33"/>
                    </a:cxn>
                    <a:cxn ang="T107">
                      <a:pos x="T34" y="T35"/>
                    </a:cxn>
                    <a:cxn ang="T108">
                      <a:pos x="T36" y="T37"/>
                    </a:cxn>
                    <a:cxn ang="T109">
                      <a:pos x="T38" y="T39"/>
                    </a:cxn>
                    <a:cxn ang="T110">
                      <a:pos x="T40" y="T41"/>
                    </a:cxn>
                    <a:cxn ang="T111">
                      <a:pos x="T42" y="T43"/>
                    </a:cxn>
                    <a:cxn ang="T112">
                      <a:pos x="T44" y="T45"/>
                    </a:cxn>
                    <a:cxn ang="T113">
                      <a:pos x="T46" y="T47"/>
                    </a:cxn>
                    <a:cxn ang="T114">
                      <a:pos x="T48" y="T49"/>
                    </a:cxn>
                    <a:cxn ang="T115">
                      <a:pos x="T50" y="T51"/>
                    </a:cxn>
                    <a:cxn ang="T116">
                      <a:pos x="T52" y="T53"/>
                    </a:cxn>
                    <a:cxn ang="T117">
                      <a:pos x="T54" y="T55"/>
                    </a:cxn>
                    <a:cxn ang="T118">
                      <a:pos x="T56" y="T57"/>
                    </a:cxn>
                    <a:cxn ang="T119">
                      <a:pos x="T58" y="T59"/>
                    </a:cxn>
                    <a:cxn ang="T120">
                      <a:pos x="T60" y="T61"/>
                    </a:cxn>
                    <a:cxn ang="T121">
                      <a:pos x="T62" y="T63"/>
                    </a:cxn>
                    <a:cxn ang="T122">
                      <a:pos x="T64" y="T65"/>
                    </a:cxn>
                    <a:cxn ang="T123">
                      <a:pos x="T66" y="T67"/>
                    </a:cxn>
                    <a:cxn ang="T124">
                      <a:pos x="T68" y="T69"/>
                    </a:cxn>
                    <a:cxn ang="T125">
                      <a:pos x="T70" y="T71"/>
                    </a:cxn>
                    <a:cxn ang="T126">
                      <a:pos x="T72" y="T73"/>
                    </a:cxn>
                    <a:cxn ang="T127">
                      <a:pos x="T74" y="T75"/>
                    </a:cxn>
                    <a:cxn ang="T128">
                      <a:pos x="T76" y="T77"/>
                    </a:cxn>
                    <a:cxn ang="T129">
                      <a:pos x="T78" y="T79"/>
                    </a:cxn>
                    <a:cxn ang="T130">
                      <a:pos x="T80" y="T81"/>
                    </a:cxn>
                    <a:cxn ang="T131">
                      <a:pos x="T82" y="T83"/>
                    </a:cxn>
                    <a:cxn ang="T132">
                      <a:pos x="T84" y="T85"/>
                    </a:cxn>
                    <a:cxn ang="T133">
                      <a:pos x="T86" y="T87"/>
                    </a:cxn>
                    <a:cxn ang="T134">
                      <a:pos x="T88" y="T89"/>
                    </a:cxn>
                  </a:cxnLst>
                  <a:rect l="0" t="0" r="r" b="b"/>
                  <a:pathLst>
                    <a:path w="73" h="44">
                      <a:moveTo>
                        <a:pt x="37" y="2"/>
                      </a:moveTo>
                      <a:cubicBezTo>
                        <a:pt x="36" y="2"/>
                        <a:pt x="34" y="3"/>
                        <a:pt x="33" y="3"/>
                      </a:cubicBezTo>
                      <a:lnTo>
                        <a:pt x="32" y="2"/>
                      </a:lnTo>
                      <a:cubicBezTo>
                        <a:pt x="34" y="1"/>
                        <a:pt x="36" y="1"/>
                        <a:pt x="37" y="0"/>
                      </a:cubicBezTo>
                      <a:lnTo>
                        <a:pt x="37" y="2"/>
                      </a:lnTo>
                      <a:close/>
                      <a:moveTo>
                        <a:pt x="33" y="3"/>
                      </a:moveTo>
                      <a:cubicBezTo>
                        <a:pt x="24" y="6"/>
                        <a:pt x="12" y="10"/>
                        <a:pt x="6" y="15"/>
                      </a:cubicBezTo>
                      <a:lnTo>
                        <a:pt x="5" y="14"/>
                      </a:lnTo>
                      <a:cubicBezTo>
                        <a:pt x="11" y="9"/>
                        <a:pt x="23" y="5"/>
                        <a:pt x="32" y="2"/>
                      </a:cubicBezTo>
                      <a:lnTo>
                        <a:pt x="33" y="3"/>
                      </a:lnTo>
                      <a:close/>
                      <a:moveTo>
                        <a:pt x="6" y="15"/>
                      </a:moveTo>
                      <a:cubicBezTo>
                        <a:pt x="3" y="18"/>
                        <a:pt x="2" y="21"/>
                        <a:pt x="7" y="25"/>
                      </a:cubicBezTo>
                      <a:lnTo>
                        <a:pt x="5" y="25"/>
                      </a:lnTo>
                      <a:cubicBezTo>
                        <a:pt x="0" y="21"/>
                        <a:pt x="1" y="17"/>
                        <a:pt x="5" y="14"/>
                      </a:cubicBezTo>
                      <a:lnTo>
                        <a:pt x="6" y="15"/>
                      </a:lnTo>
                      <a:close/>
                      <a:moveTo>
                        <a:pt x="5" y="25"/>
                      </a:moveTo>
                      <a:lnTo>
                        <a:pt x="5" y="25"/>
                      </a:lnTo>
                      <a:lnTo>
                        <a:pt x="6" y="25"/>
                      </a:lnTo>
                      <a:lnTo>
                        <a:pt x="5" y="25"/>
                      </a:lnTo>
                      <a:close/>
                      <a:moveTo>
                        <a:pt x="7" y="25"/>
                      </a:moveTo>
                      <a:lnTo>
                        <a:pt x="7" y="25"/>
                      </a:lnTo>
                      <a:lnTo>
                        <a:pt x="6" y="25"/>
                      </a:lnTo>
                      <a:lnTo>
                        <a:pt x="5" y="25"/>
                      </a:lnTo>
                      <a:lnTo>
                        <a:pt x="7" y="25"/>
                      </a:lnTo>
                      <a:close/>
                      <a:moveTo>
                        <a:pt x="7" y="25"/>
                      </a:moveTo>
                      <a:lnTo>
                        <a:pt x="7" y="25"/>
                      </a:lnTo>
                      <a:lnTo>
                        <a:pt x="6" y="25"/>
                      </a:lnTo>
                      <a:lnTo>
                        <a:pt x="7" y="25"/>
                      </a:lnTo>
                      <a:close/>
                      <a:moveTo>
                        <a:pt x="7" y="25"/>
                      </a:moveTo>
                      <a:cubicBezTo>
                        <a:pt x="7" y="25"/>
                        <a:pt x="9" y="26"/>
                        <a:pt x="10" y="27"/>
                      </a:cubicBezTo>
                      <a:lnTo>
                        <a:pt x="9" y="28"/>
                      </a:lnTo>
                      <a:cubicBezTo>
                        <a:pt x="8" y="27"/>
                        <a:pt x="6" y="26"/>
                        <a:pt x="5" y="25"/>
                      </a:cubicBezTo>
                      <a:lnTo>
                        <a:pt x="7" y="25"/>
                      </a:lnTo>
                      <a:close/>
                      <a:moveTo>
                        <a:pt x="10" y="27"/>
                      </a:moveTo>
                      <a:cubicBezTo>
                        <a:pt x="11" y="28"/>
                        <a:pt x="13" y="29"/>
                        <a:pt x="14" y="30"/>
                      </a:cubicBezTo>
                      <a:lnTo>
                        <a:pt x="13" y="31"/>
                      </a:lnTo>
                      <a:cubicBezTo>
                        <a:pt x="12" y="30"/>
                        <a:pt x="10" y="29"/>
                        <a:pt x="9" y="28"/>
                      </a:cubicBezTo>
                      <a:lnTo>
                        <a:pt x="10" y="27"/>
                      </a:lnTo>
                      <a:close/>
                      <a:moveTo>
                        <a:pt x="14" y="30"/>
                      </a:moveTo>
                      <a:cubicBezTo>
                        <a:pt x="22" y="34"/>
                        <a:pt x="34" y="40"/>
                        <a:pt x="40" y="42"/>
                      </a:cubicBezTo>
                      <a:lnTo>
                        <a:pt x="40" y="43"/>
                      </a:lnTo>
                      <a:cubicBezTo>
                        <a:pt x="33" y="41"/>
                        <a:pt x="22" y="35"/>
                        <a:pt x="13" y="31"/>
                      </a:cubicBezTo>
                      <a:lnTo>
                        <a:pt x="14" y="30"/>
                      </a:lnTo>
                      <a:close/>
                      <a:moveTo>
                        <a:pt x="40" y="42"/>
                      </a:moveTo>
                      <a:lnTo>
                        <a:pt x="40" y="42"/>
                      </a:lnTo>
                      <a:close/>
                      <a:moveTo>
                        <a:pt x="40" y="42"/>
                      </a:moveTo>
                      <a:cubicBezTo>
                        <a:pt x="42" y="42"/>
                        <a:pt x="44" y="43"/>
                        <a:pt x="47" y="42"/>
                      </a:cubicBezTo>
                      <a:lnTo>
                        <a:pt x="47" y="44"/>
                      </a:lnTo>
                      <a:cubicBezTo>
                        <a:pt x="44" y="44"/>
                        <a:pt x="42" y="44"/>
                        <a:pt x="40" y="43"/>
                      </a:cubicBezTo>
                      <a:lnTo>
                        <a:pt x="40" y="42"/>
                      </a:lnTo>
                      <a:close/>
                      <a:moveTo>
                        <a:pt x="47" y="42"/>
                      </a:moveTo>
                      <a:cubicBezTo>
                        <a:pt x="51" y="42"/>
                        <a:pt x="57" y="40"/>
                        <a:pt x="61" y="38"/>
                      </a:cubicBezTo>
                      <a:lnTo>
                        <a:pt x="62" y="39"/>
                      </a:lnTo>
                      <a:cubicBezTo>
                        <a:pt x="57" y="42"/>
                        <a:pt x="52" y="43"/>
                        <a:pt x="47" y="44"/>
                      </a:cubicBezTo>
                      <a:lnTo>
                        <a:pt x="47" y="42"/>
                      </a:lnTo>
                      <a:close/>
                      <a:moveTo>
                        <a:pt x="61" y="38"/>
                      </a:moveTo>
                      <a:cubicBezTo>
                        <a:pt x="66" y="36"/>
                        <a:pt x="69" y="33"/>
                        <a:pt x="71" y="29"/>
                      </a:cubicBezTo>
                      <a:lnTo>
                        <a:pt x="72" y="30"/>
                      </a:lnTo>
                      <a:cubicBezTo>
                        <a:pt x="71" y="33"/>
                        <a:pt x="67" y="37"/>
                        <a:pt x="62" y="39"/>
                      </a:cubicBezTo>
                      <a:lnTo>
                        <a:pt x="61" y="38"/>
                      </a:lnTo>
                      <a:close/>
                      <a:moveTo>
                        <a:pt x="71" y="29"/>
                      </a:moveTo>
                      <a:cubicBezTo>
                        <a:pt x="71" y="28"/>
                        <a:pt x="72" y="27"/>
                        <a:pt x="71" y="25"/>
                      </a:cubicBezTo>
                      <a:lnTo>
                        <a:pt x="73" y="25"/>
                      </a:lnTo>
                      <a:cubicBezTo>
                        <a:pt x="73" y="27"/>
                        <a:pt x="73" y="28"/>
                        <a:pt x="72" y="30"/>
                      </a:cubicBezTo>
                      <a:lnTo>
                        <a:pt x="71" y="29"/>
                      </a:lnTo>
                      <a:close/>
                      <a:moveTo>
                        <a:pt x="71" y="25"/>
                      </a:moveTo>
                      <a:lnTo>
                        <a:pt x="71" y="25"/>
                      </a:lnTo>
                      <a:lnTo>
                        <a:pt x="72" y="25"/>
                      </a:lnTo>
                      <a:lnTo>
                        <a:pt x="71" y="25"/>
                      </a:lnTo>
                      <a:close/>
                      <a:moveTo>
                        <a:pt x="71" y="25"/>
                      </a:moveTo>
                      <a:cubicBezTo>
                        <a:pt x="71" y="21"/>
                        <a:pt x="65" y="18"/>
                        <a:pt x="59" y="15"/>
                      </a:cubicBezTo>
                      <a:lnTo>
                        <a:pt x="60" y="14"/>
                      </a:lnTo>
                      <a:cubicBezTo>
                        <a:pt x="66" y="17"/>
                        <a:pt x="73" y="20"/>
                        <a:pt x="73" y="25"/>
                      </a:cubicBezTo>
                      <a:lnTo>
                        <a:pt x="71" y="25"/>
                      </a:lnTo>
                      <a:close/>
                      <a:moveTo>
                        <a:pt x="59" y="15"/>
                      </a:moveTo>
                      <a:cubicBezTo>
                        <a:pt x="58" y="14"/>
                        <a:pt x="57" y="14"/>
                        <a:pt x="57" y="14"/>
                      </a:cubicBezTo>
                      <a:lnTo>
                        <a:pt x="58" y="13"/>
                      </a:lnTo>
                      <a:cubicBezTo>
                        <a:pt x="58" y="13"/>
                        <a:pt x="59" y="13"/>
                        <a:pt x="60" y="14"/>
                      </a:cubicBezTo>
                      <a:lnTo>
                        <a:pt x="59" y="15"/>
                      </a:lnTo>
                      <a:close/>
                      <a:moveTo>
                        <a:pt x="58" y="13"/>
                      </a:moveTo>
                      <a:lnTo>
                        <a:pt x="58" y="13"/>
                      </a:lnTo>
                      <a:lnTo>
                        <a:pt x="57" y="13"/>
                      </a:lnTo>
                      <a:lnTo>
                        <a:pt x="58" y="13"/>
                      </a:lnTo>
                      <a:close/>
                      <a:moveTo>
                        <a:pt x="57" y="14"/>
                      </a:moveTo>
                      <a:lnTo>
                        <a:pt x="57" y="14"/>
                      </a:lnTo>
                      <a:lnTo>
                        <a:pt x="58" y="13"/>
                      </a:lnTo>
                      <a:lnTo>
                        <a:pt x="57" y="14"/>
                      </a:lnTo>
                      <a:close/>
                      <a:moveTo>
                        <a:pt x="57" y="14"/>
                      </a:moveTo>
                      <a:lnTo>
                        <a:pt x="57" y="14"/>
                      </a:lnTo>
                      <a:lnTo>
                        <a:pt x="57" y="13"/>
                      </a:lnTo>
                      <a:lnTo>
                        <a:pt x="57" y="14"/>
                      </a:lnTo>
                      <a:close/>
                      <a:moveTo>
                        <a:pt x="57" y="14"/>
                      </a:moveTo>
                      <a:cubicBezTo>
                        <a:pt x="56" y="13"/>
                        <a:pt x="55" y="12"/>
                        <a:pt x="55" y="11"/>
                      </a:cubicBezTo>
                      <a:lnTo>
                        <a:pt x="56" y="11"/>
                      </a:lnTo>
                      <a:cubicBezTo>
                        <a:pt x="57" y="12"/>
                        <a:pt x="57" y="13"/>
                        <a:pt x="58" y="13"/>
                      </a:cubicBezTo>
                      <a:lnTo>
                        <a:pt x="57" y="14"/>
                      </a:lnTo>
                      <a:close/>
                      <a:moveTo>
                        <a:pt x="55" y="11"/>
                      </a:moveTo>
                      <a:cubicBezTo>
                        <a:pt x="55" y="10"/>
                        <a:pt x="54" y="10"/>
                        <a:pt x="54" y="10"/>
                      </a:cubicBezTo>
                      <a:lnTo>
                        <a:pt x="56" y="9"/>
                      </a:lnTo>
                      <a:cubicBezTo>
                        <a:pt x="56" y="9"/>
                        <a:pt x="56" y="10"/>
                        <a:pt x="56" y="11"/>
                      </a:cubicBezTo>
                      <a:lnTo>
                        <a:pt x="55" y="11"/>
                      </a:lnTo>
                      <a:close/>
                      <a:moveTo>
                        <a:pt x="55" y="9"/>
                      </a:moveTo>
                      <a:lnTo>
                        <a:pt x="55" y="9"/>
                      </a:lnTo>
                      <a:lnTo>
                        <a:pt x="56" y="9"/>
                      </a:lnTo>
                      <a:lnTo>
                        <a:pt x="55" y="9"/>
                      </a:lnTo>
                      <a:close/>
                      <a:moveTo>
                        <a:pt x="54" y="10"/>
                      </a:moveTo>
                      <a:lnTo>
                        <a:pt x="54" y="10"/>
                      </a:lnTo>
                      <a:lnTo>
                        <a:pt x="55" y="9"/>
                      </a:lnTo>
                      <a:lnTo>
                        <a:pt x="54" y="10"/>
                      </a:lnTo>
                      <a:close/>
                      <a:moveTo>
                        <a:pt x="55" y="9"/>
                      </a:moveTo>
                      <a:lnTo>
                        <a:pt x="55" y="9"/>
                      </a:lnTo>
                      <a:close/>
                      <a:moveTo>
                        <a:pt x="54" y="10"/>
                      </a:moveTo>
                      <a:cubicBezTo>
                        <a:pt x="54" y="9"/>
                        <a:pt x="53" y="9"/>
                        <a:pt x="53" y="8"/>
                      </a:cubicBezTo>
                      <a:lnTo>
                        <a:pt x="54" y="7"/>
                      </a:lnTo>
                      <a:cubicBezTo>
                        <a:pt x="54" y="8"/>
                        <a:pt x="55" y="8"/>
                        <a:pt x="55" y="9"/>
                      </a:cubicBezTo>
                      <a:lnTo>
                        <a:pt x="54" y="10"/>
                      </a:lnTo>
                      <a:close/>
                      <a:moveTo>
                        <a:pt x="53" y="8"/>
                      </a:moveTo>
                      <a:cubicBezTo>
                        <a:pt x="52" y="8"/>
                        <a:pt x="51" y="7"/>
                        <a:pt x="51" y="7"/>
                      </a:cubicBezTo>
                      <a:lnTo>
                        <a:pt x="52" y="6"/>
                      </a:lnTo>
                      <a:cubicBezTo>
                        <a:pt x="52" y="6"/>
                        <a:pt x="53" y="7"/>
                        <a:pt x="54" y="7"/>
                      </a:cubicBezTo>
                      <a:lnTo>
                        <a:pt x="53" y="8"/>
                      </a:lnTo>
                      <a:close/>
                      <a:moveTo>
                        <a:pt x="51" y="7"/>
                      </a:moveTo>
                      <a:cubicBezTo>
                        <a:pt x="47" y="4"/>
                        <a:pt x="42" y="2"/>
                        <a:pt x="37" y="2"/>
                      </a:cubicBezTo>
                      <a:lnTo>
                        <a:pt x="37" y="0"/>
                      </a:lnTo>
                      <a:cubicBezTo>
                        <a:pt x="42" y="1"/>
                        <a:pt x="48" y="3"/>
                        <a:pt x="52" y="6"/>
                      </a:cubicBezTo>
                      <a:lnTo>
                        <a:pt x="51" y="7"/>
                      </a:lnTo>
                      <a:close/>
                      <a:moveTo>
                        <a:pt x="37" y="0"/>
                      </a:moveTo>
                      <a:lnTo>
                        <a:pt x="37" y="0"/>
                      </a:lnTo>
                      <a:lnTo>
                        <a:pt x="37" y="1"/>
                      </a:lnTo>
                      <a:lnTo>
                        <a:pt x="37" y="0"/>
                      </a:lnTo>
                      <a:close/>
                    </a:path>
                  </a:pathLst>
                </a:custGeom>
                <a:solidFill>
                  <a:srgbClr val="94939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429" name="Freeform 37"/>
                <p:cNvSpPr>
                  <a:spLocks noChangeArrowheads="1"/>
                </p:cNvSpPr>
                <p:nvPr/>
              </p:nvSpPr>
              <p:spPr bwMode="auto">
                <a:xfrm>
                  <a:off x="1141" y="3772"/>
                  <a:ext cx="58" cy="96"/>
                </a:xfrm>
                <a:custGeom>
                  <a:avLst/>
                  <a:gdLst>
                    <a:gd name="T0" fmla="*/ 42634 w 42"/>
                    <a:gd name="T1" fmla="*/ 35486 h 56"/>
                    <a:gd name="T2" fmla="*/ 3313 w 42"/>
                    <a:gd name="T3" fmla="*/ 192684 h 56"/>
                    <a:gd name="T4" fmla="*/ 15348 w 42"/>
                    <a:gd name="T5" fmla="*/ 261698 h 56"/>
                    <a:gd name="T6" fmla="*/ 17392 w 42"/>
                    <a:gd name="T7" fmla="*/ 305806 h 56"/>
                    <a:gd name="T8" fmla="*/ 60628 w 42"/>
                    <a:gd name="T9" fmla="*/ 322769 h 56"/>
                    <a:gd name="T10" fmla="*/ 72391 w 42"/>
                    <a:gd name="T11" fmla="*/ 261698 h 56"/>
                    <a:gd name="T12" fmla="*/ 63150 w 42"/>
                    <a:gd name="T13" fmla="*/ 210216 h 56"/>
                    <a:gd name="T14" fmla="*/ 65108 w 42"/>
                    <a:gd name="T15" fmla="*/ 28853 h 56"/>
                    <a:gd name="T16" fmla="*/ 42634 w 42"/>
                    <a:gd name="T17" fmla="*/ 35486 h 5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42" h="56">
                      <a:moveTo>
                        <a:pt x="22" y="6"/>
                      </a:moveTo>
                      <a:cubicBezTo>
                        <a:pt x="19" y="16"/>
                        <a:pt x="7" y="23"/>
                        <a:pt x="2" y="32"/>
                      </a:cubicBezTo>
                      <a:cubicBezTo>
                        <a:pt x="0" y="36"/>
                        <a:pt x="6" y="41"/>
                        <a:pt x="8" y="44"/>
                      </a:cubicBezTo>
                      <a:cubicBezTo>
                        <a:pt x="9" y="46"/>
                        <a:pt x="7" y="50"/>
                        <a:pt x="9" y="51"/>
                      </a:cubicBezTo>
                      <a:cubicBezTo>
                        <a:pt x="15" y="56"/>
                        <a:pt x="24" y="55"/>
                        <a:pt x="32" y="54"/>
                      </a:cubicBezTo>
                      <a:cubicBezTo>
                        <a:pt x="36" y="54"/>
                        <a:pt x="39" y="48"/>
                        <a:pt x="38" y="44"/>
                      </a:cubicBezTo>
                      <a:cubicBezTo>
                        <a:pt x="38" y="41"/>
                        <a:pt x="34" y="38"/>
                        <a:pt x="33" y="35"/>
                      </a:cubicBezTo>
                      <a:cubicBezTo>
                        <a:pt x="30" y="26"/>
                        <a:pt x="42" y="14"/>
                        <a:pt x="34" y="5"/>
                      </a:cubicBezTo>
                      <a:cubicBezTo>
                        <a:pt x="32" y="0"/>
                        <a:pt x="24" y="6"/>
                        <a:pt x="22" y="6"/>
                      </a:cubicBezTo>
                      <a:close/>
                    </a:path>
                  </a:pathLst>
                </a:custGeom>
                <a:solidFill>
                  <a:srgbClr val="F4F6BA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430" name="Freeform 39"/>
                <p:cNvSpPr>
                  <a:spLocks noChangeArrowheads="1"/>
                </p:cNvSpPr>
                <p:nvPr/>
              </p:nvSpPr>
              <p:spPr bwMode="auto">
                <a:xfrm>
                  <a:off x="1350" y="3955"/>
                  <a:ext cx="46" cy="73"/>
                </a:xfrm>
                <a:custGeom>
                  <a:avLst/>
                  <a:gdLst>
                    <a:gd name="T0" fmla="*/ 26848 w 34"/>
                    <a:gd name="T1" fmla="*/ 36609 h 43"/>
                    <a:gd name="T2" fmla="*/ 16300 w 34"/>
                    <a:gd name="T3" fmla="*/ 211508 h 43"/>
                    <a:gd name="T4" fmla="*/ 44222 w 34"/>
                    <a:gd name="T5" fmla="*/ 231522 h 43"/>
                    <a:gd name="T6" fmla="*/ 43117 w 34"/>
                    <a:gd name="T7" fmla="*/ 93786 h 43"/>
                    <a:gd name="T8" fmla="*/ 44222 w 34"/>
                    <a:gd name="T9" fmla="*/ 66364 h 43"/>
                    <a:gd name="T10" fmla="*/ 26848 w 34"/>
                    <a:gd name="T11" fmla="*/ 36609 h 4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34" h="43">
                      <a:moveTo>
                        <a:pt x="18" y="6"/>
                      </a:moveTo>
                      <a:cubicBezTo>
                        <a:pt x="11" y="15"/>
                        <a:pt x="0" y="26"/>
                        <a:pt x="11" y="36"/>
                      </a:cubicBezTo>
                      <a:cubicBezTo>
                        <a:pt x="16" y="41"/>
                        <a:pt x="27" y="43"/>
                        <a:pt x="30" y="39"/>
                      </a:cubicBezTo>
                      <a:cubicBezTo>
                        <a:pt x="34" y="32"/>
                        <a:pt x="33" y="24"/>
                        <a:pt x="29" y="16"/>
                      </a:cubicBezTo>
                      <a:cubicBezTo>
                        <a:pt x="28" y="14"/>
                        <a:pt x="30" y="12"/>
                        <a:pt x="30" y="11"/>
                      </a:cubicBezTo>
                      <a:cubicBezTo>
                        <a:pt x="29" y="8"/>
                        <a:pt x="29" y="0"/>
                        <a:pt x="18" y="6"/>
                      </a:cubicBezTo>
                      <a:close/>
                    </a:path>
                  </a:pathLst>
                </a:custGeom>
                <a:solidFill>
                  <a:srgbClr val="F4F6BA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431" name="Freeform 40"/>
                <p:cNvSpPr>
                  <a:spLocks noChangeArrowheads="1"/>
                </p:cNvSpPr>
                <p:nvPr/>
              </p:nvSpPr>
              <p:spPr bwMode="auto">
                <a:xfrm>
                  <a:off x="1350" y="3959"/>
                  <a:ext cx="46" cy="68"/>
                </a:xfrm>
                <a:custGeom>
                  <a:avLst/>
                  <a:gdLst>
                    <a:gd name="T0" fmla="*/ 26848 w 34"/>
                    <a:gd name="T1" fmla="*/ 26353 h 40"/>
                    <a:gd name="T2" fmla="*/ 25196 w 34"/>
                    <a:gd name="T3" fmla="*/ 17167 h 40"/>
                    <a:gd name="T4" fmla="*/ 26848 w 34"/>
                    <a:gd name="T5" fmla="*/ 26353 h 40"/>
                    <a:gd name="T6" fmla="*/ 20933 w 34"/>
                    <a:gd name="T7" fmla="*/ 43489 h 40"/>
                    <a:gd name="T8" fmla="*/ 26848 w 34"/>
                    <a:gd name="T9" fmla="*/ 26353 h 40"/>
                    <a:gd name="T10" fmla="*/ 18002 w 34"/>
                    <a:gd name="T11" fmla="*/ 201693 h 40"/>
                    <a:gd name="T12" fmla="*/ 20933 w 34"/>
                    <a:gd name="T13" fmla="*/ 43489 h 40"/>
                    <a:gd name="T14" fmla="*/ 18002 w 34"/>
                    <a:gd name="T15" fmla="*/ 201693 h 40"/>
                    <a:gd name="T16" fmla="*/ 16300 w 34"/>
                    <a:gd name="T17" fmla="*/ 201693 h 40"/>
                    <a:gd name="T18" fmla="*/ 18002 w 34"/>
                    <a:gd name="T19" fmla="*/ 201693 h 40"/>
                    <a:gd name="T20" fmla="*/ 23635 w 34"/>
                    <a:gd name="T21" fmla="*/ 228480 h 40"/>
                    <a:gd name="T22" fmla="*/ 18002 w 34"/>
                    <a:gd name="T23" fmla="*/ 201693 h 40"/>
                    <a:gd name="T24" fmla="*/ 34473 w 34"/>
                    <a:gd name="T25" fmla="*/ 228480 h 40"/>
                    <a:gd name="T26" fmla="*/ 23635 w 34"/>
                    <a:gd name="T27" fmla="*/ 228480 h 40"/>
                    <a:gd name="T28" fmla="*/ 34473 w 34"/>
                    <a:gd name="T29" fmla="*/ 228480 h 40"/>
                    <a:gd name="T30" fmla="*/ 44222 w 34"/>
                    <a:gd name="T31" fmla="*/ 228480 h 40"/>
                    <a:gd name="T32" fmla="*/ 34473 w 34"/>
                    <a:gd name="T33" fmla="*/ 228480 h 40"/>
                    <a:gd name="T34" fmla="*/ 44222 w 34"/>
                    <a:gd name="T35" fmla="*/ 212201 h 40"/>
                    <a:gd name="T36" fmla="*/ 44222 w 34"/>
                    <a:gd name="T37" fmla="*/ 228480 h 40"/>
                    <a:gd name="T38" fmla="*/ 44222 w 34"/>
                    <a:gd name="T39" fmla="*/ 212201 h 40"/>
                    <a:gd name="T40" fmla="*/ 44222 w 34"/>
                    <a:gd name="T41" fmla="*/ 221626 h 40"/>
                    <a:gd name="T42" fmla="*/ 44222 w 34"/>
                    <a:gd name="T43" fmla="*/ 212201 h 40"/>
                    <a:gd name="T44" fmla="*/ 45821 w 34"/>
                    <a:gd name="T45" fmla="*/ 221626 h 40"/>
                    <a:gd name="T46" fmla="*/ 44222 w 34"/>
                    <a:gd name="T47" fmla="*/ 212201 h 40"/>
                    <a:gd name="T48" fmla="*/ 45821 w 34"/>
                    <a:gd name="T49" fmla="*/ 221626 h 40"/>
                    <a:gd name="T50" fmla="*/ 45821 w 34"/>
                    <a:gd name="T51" fmla="*/ 221626 h 40"/>
                    <a:gd name="T52" fmla="*/ 45821 w 34"/>
                    <a:gd name="T53" fmla="*/ 201693 h 40"/>
                    <a:gd name="T54" fmla="*/ 45821 w 34"/>
                    <a:gd name="T55" fmla="*/ 221626 h 40"/>
                    <a:gd name="T56" fmla="*/ 45821 w 34"/>
                    <a:gd name="T57" fmla="*/ 201693 h 40"/>
                    <a:gd name="T58" fmla="*/ 48830 w 34"/>
                    <a:gd name="T59" fmla="*/ 184316 h 40"/>
                    <a:gd name="T60" fmla="*/ 45821 w 34"/>
                    <a:gd name="T61" fmla="*/ 201693 h 40"/>
                    <a:gd name="T62" fmla="*/ 41496 w 34"/>
                    <a:gd name="T63" fmla="*/ 83929 h 40"/>
                    <a:gd name="T64" fmla="*/ 48830 w 34"/>
                    <a:gd name="T65" fmla="*/ 184316 h 40"/>
                    <a:gd name="T66" fmla="*/ 41496 w 34"/>
                    <a:gd name="T67" fmla="*/ 83929 h 40"/>
                    <a:gd name="T68" fmla="*/ 43117 w 34"/>
                    <a:gd name="T69" fmla="*/ 83929 h 40"/>
                    <a:gd name="T70" fmla="*/ 41496 w 34"/>
                    <a:gd name="T71" fmla="*/ 83929 h 40"/>
                    <a:gd name="T72" fmla="*/ 44222 w 34"/>
                    <a:gd name="T73" fmla="*/ 66718 h 40"/>
                    <a:gd name="T74" fmla="*/ 41496 w 34"/>
                    <a:gd name="T75" fmla="*/ 83929 h 40"/>
                    <a:gd name="T76" fmla="*/ 43117 w 34"/>
                    <a:gd name="T77" fmla="*/ 60852 h 40"/>
                    <a:gd name="T78" fmla="*/ 44222 w 34"/>
                    <a:gd name="T79" fmla="*/ 66718 h 40"/>
                    <a:gd name="T80" fmla="*/ 43117 w 34"/>
                    <a:gd name="T81" fmla="*/ 60852 h 40"/>
                    <a:gd name="T82" fmla="*/ 45821 w 34"/>
                    <a:gd name="T83" fmla="*/ 54584 h 40"/>
                    <a:gd name="T84" fmla="*/ 43117 w 34"/>
                    <a:gd name="T85" fmla="*/ 60852 h 40"/>
                    <a:gd name="T86" fmla="*/ 43117 w 34"/>
                    <a:gd name="T87" fmla="*/ 60852 h 40"/>
                    <a:gd name="T88" fmla="*/ 43117 w 34"/>
                    <a:gd name="T89" fmla="*/ 60852 h 40"/>
                    <a:gd name="T90" fmla="*/ 43117 w 34"/>
                    <a:gd name="T91" fmla="*/ 46714 h 40"/>
                    <a:gd name="T92" fmla="*/ 45821 w 34"/>
                    <a:gd name="T93" fmla="*/ 54584 h 40"/>
                    <a:gd name="T94" fmla="*/ 43117 w 34"/>
                    <a:gd name="T95" fmla="*/ 46714 h 40"/>
                    <a:gd name="T96" fmla="*/ 41496 w 34"/>
                    <a:gd name="T97" fmla="*/ 17167 h 40"/>
                    <a:gd name="T98" fmla="*/ 43117 w 34"/>
                    <a:gd name="T99" fmla="*/ 46714 h 40"/>
                    <a:gd name="T100" fmla="*/ 26848 w 34"/>
                    <a:gd name="T101" fmla="*/ 26353 h 40"/>
                    <a:gd name="T102" fmla="*/ 41496 w 34"/>
                    <a:gd name="T103" fmla="*/ 17167 h 40"/>
                    <a:gd name="T104" fmla="*/ 25196 w 34"/>
                    <a:gd name="T105" fmla="*/ 17167 h 40"/>
                    <a:gd name="T106" fmla="*/ 25196 w 34"/>
                    <a:gd name="T107" fmla="*/ 17167 h 40"/>
                    <a:gd name="T108" fmla="*/ 25196 w 34"/>
                    <a:gd name="T109" fmla="*/ 17167 h 40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</a:gdLst>
                  <a:ahLst/>
                  <a:cxnLst>
                    <a:cxn ang="T110">
                      <a:pos x="T0" y="T1"/>
                    </a:cxn>
                    <a:cxn ang="T111">
                      <a:pos x="T2" y="T3"/>
                    </a:cxn>
                    <a:cxn ang="T112">
                      <a:pos x="T4" y="T5"/>
                    </a:cxn>
                    <a:cxn ang="T113">
                      <a:pos x="T6" y="T7"/>
                    </a:cxn>
                    <a:cxn ang="T114">
                      <a:pos x="T8" y="T9"/>
                    </a:cxn>
                    <a:cxn ang="T115">
                      <a:pos x="T10" y="T11"/>
                    </a:cxn>
                    <a:cxn ang="T116">
                      <a:pos x="T12" y="T13"/>
                    </a:cxn>
                    <a:cxn ang="T117">
                      <a:pos x="T14" y="T15"/>
                    </a:cxn>
                    <a:cxn ang="T118">
                      <a:pos x="T16" y="T17"/>
                    </a:cxn>
                    <a:cxn ang="T119">
                      <a:pos x="T18" y="T19"/>
                    </a:cxn>
                    <a:cxn ang="T120">
                      <a:pos x="T20" y="T21"/>
                    </a:cxn>
                    <a:cxn ang="T121">
                      <a:pos x="T22" y="T23"/>
                    </a:cxn>
                    <a:cxn ang="T122">
                      <a:pos x="T24" y="T25"/>
                    </a:cxn>
                    <a:cxn ang="T123">
                      <a:pos x="T26" y="T27"/>
                    </a:cxn>
                    <a:cxn ang="T124">
                      <a:pos x="T28" y="T29"/>
                    </a:cxn>
                    <a:cxn ang="T125">
                      <a:pos x="T30" y="T31"/>
                    </a:cxn>
                    <a:cxn ang="T126">
                      <a:pos x="T32" y="T33"/>
                    </a:cxn>
                    <a:cxn ang="T127">
                      <a:pos x="T34" y="T35"/>
                    </a:cxn>
                    <a:cxn ang="T128">
                      <a:pos x="T36" y="T37"/>
                    </a:cxn>
                    <a:cxn ang="T129">
                      <a:pos x="T38" y="T39"/>
                    </a:cxn>
                    <a:cxn ang="T130">
                      <a:pos x="T40" y="T41"/>
                    </a:cxn>
                    <a:cxn ang="T131">
                      <a:pos x="T42" y="T43"/>
                    </a:cxn>
                    <a:cxn ang="T132">
                      <a:pos x="T44" y="T45"/>
                    </a:cxn>
                    <a:cxn ang="T133">
                      <a:pos x="T46" y="T47"/>
                    </a:cxn>
                    <a:cxn ang="T134">
                      <a:pos x="T48" y="T49"/>
                    </a:cxn>
                    <a:cxn ang="T135">
                      <a:pos x="T50" y="T51"/>
                    </a:cxn>
                    <a:cxn ang="T136">
                      <a:pos x="T52" y="T53"/>
                    </a:cxn>
                    <a:cxn ang="T137">
                      <a:pos x="T54" y="T55"/>
                    </a:cxn>
                    <a:cxn ang="T138">
                      <a:pos x="T56" y="T57"/>
                    </a:cxn>
                    <a:cxn ang="T139">
                      <a:pos x="T58" y="T59"/>
                    </a:cxn>
                    <a:cxn ang="T140">
                      <a:pos x="T60" y="T61"/>
                    </a:cxn>
                    <a:cxn ang="T141">
                      <a:pos x="T62" y="T63"/>
                    </a:cxn>
                    <a:cxn ang="T142">
                      <a:pos x="T64" y="T65"/>
                    </a:cxn>
                    <a:cxn ang="T143">
                      <a:pos x="T66" y="T67"/>
                    </a:cxn>
                    <a:cxn ang="T144">
                      <a:pos x="T68" y="T69"/>
                    </a:cxn>
                    <a:cxn ang="T145">
                      <a:pos x="T70" y="T71"/>
                    </a:cxn>
                    <a:cxn ang="T146">
                      <a:pos x="T72" y="T73"/>
                    </a:cxn>
                    <a:cxn ang="T147">
                      <a:pos x="T74" y="T75"/>
                    </a:cxn>
                    <a:cxn ang="T148">
                      <a:pos x="T76" y="T77"/>
                    </a:cxn>
                    <a:cxn ang="T149">
                      <a:pos x="T78" y="T79"/>
                    </a:cxn>
                    <a:cxn ang="T150">
                      <a:pos x="T80" y="T81"/>
                    </a:cxn>
                    <a:cxn ang="T151">
                      <a:pos x="T82" y="T83"/>
                    </a:cxn>
                    <a:cxn ang="T152">
                      <a:pos x="T84" y="T85"/>
                    </a:cxn>
                    <a:cxn ang="T153">
                      <a:pos x="T86" y="T87"/>
                    </a:cxn>
                    <a:cxn ang="T154">
                      <a:pos x="T88" y="T89"/>
                    </a:cxn>
                    <a:cxn ang="T155">
                      <a:pos x="T90" y="T91"/>
                    </a:cxn>
                    <a:cxn ang="T156">
                      <a:pos x="T92" y="T93"/>
                    </a:cxn>
                    <a:cxn ang="T157">
                      <a:pos x="T94" y="T95"/>
                    </a:cxn>
                    <a:cxn ang="T158">
                      <a:pos x="T96" y="T97"/>
                    </a:cxn>
                    <a:cxn ang="T159">
                      <a:pos x="T98" y="T99"/>
                    </a:cxn>
                    <a:cxn ang="T160">
                      <a:pos x="T100" y="T101"/>
                    </a:cxn>
                    <a:cxn ang="T161">
                      <a:pos x="T102" y="T103"/>
                    </a:cxn>
                    <a:cxn ang="T162">
                      <a:pos x="T104" y="T105"/>
                    </a:cxn>
                    <a:cxn ang="T163">
                      <a:pos x="T106" y="T107"/>
                    </a:cxn>
                    <a:cxn ang="T164">
                      <a:pos x="T108" y="T109"/>
                    </a:cxn>
                  </a:cxnLst>
                  <a:rect l="0" t="0" r="r" b="b"/>
                  <a:pathLst>
                    <a:path w="34" h="40">
                      <a:moveTo>
                        <a:pt x="18" y="4"/>
                      </a:moveTo>
                      <a:lnTo>
                        <a:pt x="18" y="4"/>
                      </a:lnTo>
                      <a:lnTo>
                        <a:pt x="17" y="3"/>
                      </a:lnTo>
                      <a:lnTo>
                        <a:pt x="18" y="4"/>
                      </a:lnTo>
                      <a:close/>
                      <a:moveTo>
                        <a:pt x="18" y="4"/>
                      </a:moveTo>
                      <a:cubicBezTo>
                        <a:pt x="17" y="5"/>
                        <a:pt x="17" y="6"/>
                        <a:pt x="16" y="7"/>
                      </a:cubicBezTo>
                      <a:lnTo>
                        <a:pt x="14" y="7"/>
                      </a:lnTo>
                      <a:cubicBezTo>
                        <a:pt x="15" y="5"/>
                        <a:pt x="16" y="4"/>
                        <a:pt x="17" y="3"/>
                      </a:cubicBezTo>
                      <a:lnTo>
                        <a:pt x="18" y="4"/>
                      </a:lnTo>
                      <a:close/>
                      <a:moveTo>
                        <a:pt x="16" y="7"/>
                      </a:moveTo>
                      <a:cubicBezTo>
                        <a:pt x="9" y="16"/>
                        <a:pt x="2" y="25"/>
                        <a:pt x="12" y="34"/>
                      </a:cubicBezTo>
                      <a:lnTo>
                        <a:pt x="11" y="35"/>
                      </a:lnTo>
                      <a:cubicBezTo>
                        <a:pt x="0" y="25"/>
                        <a:pt x="8" y="16"/>
                        <a:pt x="14" y="7"/>
                      </a:cubicBezTo>
                      <a:lnTo>
                        <a:pt x="16" y="7"/>
                      </a:lnTo>
                      <a:close/>
                      <a:moveTo>
                        <a:pt x="12" y="34"/>
                      </a:moveTo>
                      <a:lnTo>
                        <a:pt x="12" y="34"/>
                      </a:lnTo>
                      <a:lnTo>
                        <a:pt x="11" y="34"/>
                      </a:lnTo>
                      <a:lnTo>
                        <a:pt x="12" y="34"/>
                      </a:lnTo>
                      <a:close/>
                      <a:moveTo>
                        <a:pt x="12" y="34"/>
                      </a:moveTo>
                      <a:cubicBezTo>
                        <a:pt x="13" y="35"/>
                        <a:pt x="15" y="36"/>
                        <a:pt x="17" y="37"/>
                      </a:cubicBezTo>
                      <a:lnTo>
                        <a:pt x="16" y="38"/>
                      </a:lnTo>
                      <a:cubicBezTo>
                        <a:pt x="14" y="37"/>
                        <a:pt x="12" y="36"/>
                        <a:pt x="11" y="35"/>
                      </a:cubicBezTo>
                      <a:lnTo>
                        <a:pt x="12" y="34"/>
                      </a:lnTo>
                      <a:close/>
                      <a:moveTo>
                        <a:pt x="17" y="37"/>
                      </a:moveTo>
                      <a:cubicBezTo>
                        <a:pt x="19" y="38"/>
                        <a:pt x="21" y="38"/>
                        <a:pt x="23" y="38"/>
                      </a:cubicBezTo>
                      <a:lnTo>
                        <a:pt x="23" y="40"/>
                      </a:lnTo>
                      <a:cubicBezTo>
                        <a:pt x="21" y="40"/>
                        <a:pt x="18" y="39"/>
                        <a:pt x="16" y="38"/>
                      </a:cubicBezTo>
                      <a:lnTo>
                        <a:pt x="17" y="37"/>
                      </a:lnTo>
                      <a:close/>
                      <a:moveTo>
                        <a:pt x="23" y="38"/>
                      </a:moveTo>
                      <a:cubicBezTo>
                        <a:pt x="26" y="39"/>
                        <a:pt x="28" y="38"/>
                        <a:pt x="29" y="37"/>
                      </a:cubicBezTo>
                      <a:lnTo>
                        <a:pt x="30" y="38"/>
                      </a:lnTo>
                      <a:cubicBezTo>
                        <a:pt x="28" y="39"/>
                        <a:pt x="26" y="40"/>
                        <a:pt x="23" y="40"/>
                      </a:cubicBezTo>
                      <a:lnTo>
                        <a:pt x="23" y="38"/>
                      </a:lnTo>
                      <a:close/>
                      <a:moveTo>
                        <a:pt x="29" y="37"/>
                      </a:moveTo>
                      <a:cubicBezTo>
                        <a:pt x="29" y="37"/>
                        <a:pt x="29" y="37"/>
                        <a:pt x="30" y="36"/>
                      </a:cubicBezTo>
                      <a:lnTo>
                        <a:pt x="31" y="37"/>
                      </a:lnTo>
                      <a:cubicBezTo>
                        <a:pt x="31" y="37"/>
                        <a:pt x="30" y="38"/>
                        <a:pt x="30" y="38"/>
                      </a:cubicBezTo>
                      <a:lnTo>
                        <a:pt x="29" y="37"/>
                      </a:lnTo>
                      <a:close/>
                      <a:moveTo>
                        <a:pt x="30" y="36"/>
                      </a:moveTo>
                      <a:lnTo>
                        <a:pt x="30" y="36"/>
                      </a:lnTo>
                      <a:lnTo>
                        <a:pt x="30" y="37"/>
                      </a:lnTo>
                      <a:lnTo>
                        <a:pt x="30" y="36"/>
                      </a:lnTo>
                      <a:close/>
                      <a:moveTo>
                        <a:pt x="30" y="36"/>
                      </a:moveTo>
                      <a:lnTo>
                        <a:pt x="30" y="36"/>
                      </a:lnTo>
                      <a:lnTo>
                        <a:pt x="31" y="37"/>
                      </a:lnTo>
                      <a:lnTo>
                        <a:pt x="30" y="36"/>
                      </a:lnTo>
                      <a:close/>
                      <a:moveTo>
                        <a:pt x="31" y="37"/>
                      </a:moveTo>
                      <a:lnTo>
                        <a:pt x="31" y="37"/>
                      </a:lnTo>
                      <a:lnTo>
                        <a:pt x="30" y="37"/>
                      </a:lnTo>
                      <a:lnTo>
                        <a:pt x="31" y="37"/>
                      </a:lnTo>
                      <a:close/>
                      <a:moveTo>
                        <a:pt x="30" y="36"/>
                      </a:moveTo>
                      <a:cubicBezTo>
                        <a:pt x="30" y="35"/>
                        <a:pt x="31" y="35"/>
                        <a:pt x="31" y="34"/>
                      </a:cubicBezTo>
                      <a:lnTo>
                        <a:pt x="32" y="34"/>
                      </a:lnTo>
                      <a:cubicBezTo>
                        <a:pt x="32" y="35"/>
                        <a:pt x="31" y="36"/>
                        <a:pt x="31" y="37"/>
                      </a:cubicBezTo>
                      <a:lnTo>
                        <a:pt x="30" y="36"/>
                      </a:lnTo>
                      <a:close/>
                      <a:moveTo>
                        <a:pt x="31" y="34"/>
                      </a:moveTo>
                      <a:cubicBezTo>
                        <a:pt x="31" y="33"/>
                        <a:pt x="31" y="32"/>
                        <a:pt x="32" y="31"/>
                      </a:cubicBezTo>
                      <a:lnTo>
                        <a:pt x="33" y="31"/>
                      </a:lnTo>
                      <a:cubicBezTo>
                        <a:pt x="33" y="32"/>
                        <a:pt x="33" y="33"/>
                        <a:pt x="32" y="34"/>
                      </a:cubicBezTo>
                      <a:lnTo>
                        <a:pt x="31" y="34"/>
                      </a:lnTo>
                      <a:close/>
                      <a:moveTo>
                        <a:pt x="32" y="31"/>
                      </a:moveTo>
                      <a:cubicBezTo>
                        <a:pt x="33" y="26"/>
                        <a:pt x="31" y="20"/>
                        <a:pt x="28" y="14"/>
                      </a:cubicBezTo>
                      <a:lnTo>
                        <a:pt x="30" y="14"/>
                      </a:lnTo>
                      <a:cubicBezTo>
                        <a:pt x="33" y="19"/>
                        <a:pt x="34" y="25"/>
                        <a:pt x="33" y="31"/>
                      </a:cubicBezTo>
                      <a:lnTo>
                        <a:pt x="32" y="31"/>
                      </a:lnTo>
                      <a:close/>
                      <a:moveTo>
                        <a:pt x="28" y="14"/>
                      </a:moveTo>
                      <a:lnTo>
                        <a:pt x="28" y="14"/>
                      </a:lnTo>
                      <a:lnTo>
                        <a:pt x="29" y="14"/>
                      </a:lnTo>
                      <a:lnTo>
                        <a:pt x="28" y="14"/>
                      </a:lnTo>
                      <a:close/>
                      <a:moveTo>
                        <a:pt x="28" y="14"/>
                      </a:moveTo>
                      <a:cubicBezTo>
                        <a:pt x="28" y="13"/>
                        <a:pt x="28" y="12"/>
                        <a:pt x="29" y="11"/>
                      </a:cubicBezTo>
                      <a:lnTo>
                        <a:pt x="30" y="11"/>
                      </a:lnTo>
                      <a:cubicBezTo>
                        <a:pt x="30" y="12"/>
                        <a:pt x="29" y="13"/>
                        <a:pt x="30" y="14"/>
                      </a:cubicBezTo>
                      <a:lnTo>
                        <a:pt x="28" y="14"/>
                      </a:lnTo>
                      <a:close/>
                      <a:moveTo>
                        <a:pt x="29" y="11"/>
                      </a:moveTo>
                      <a:cubicBezTo>
                        <a:pt x="29" y="10"/>
                        <a:pt x="29" y="10"/>
                        <a:pt x="29" y="10"/>
                      </a:cubicBezTo>
                      <a:lnTo>
                        <a:pt x="31" y="9"/>
                      </a:lnTo>
                      <a:cubicBezTo>
                        <a:pt x="31" y="10"/>
                        <a:pt x="31" y="11"/>
                        <a:pt x="30" y="11"/>
                      </a:cubicBezTo>
                      <a:lnTo>
                        <a:pt x="29" y="11"/>
                      </a:lnTo>
                      <a:close/>
                      <a:moveTo>
                        <a:pt x="29" y="10"/>
                      </a:moveTo>
                      <a:lnTo>
                        <a:pt x="29" y="10"/>
                      </a:lnTo>
                      <a:lnTo>
                        <a:pt x="31" y="9"/>
                      </a:lnTo>
                      <a:lnTo>
                        <a:pt x="29" y="10"/>
                      </a:lnTo>
                      <a:close/>
                      <a:moveTo>
                        <a:pt x="29" y="10"/>
                      </a:moveTo>
                      <a:lnTo>
                        <a:pt x="29" y="10"/>
                      </a:lnTo>
                      <a:lnTo>
                        <a:pt x="30" y="9"/>
                      </a:lnTo>
                      <a:lnTo>
                        <a:pt x="29" y="10"/>
                      </a:lnTo>
                      <a:close/>
                      <a:moveTo>
                        <a:pt x="29" y="10"/>
                      </a:moveTo>
                      <a:cubicBezTo>
                        <a:pt x="29" y="9"/>
                        <a:pt x="29" y="9"/>
                        <a:pt x="29" y="8"/>
                      </a:cubicBezTo>
                      <a:lnTo>
                        <a:pt x="30" y="8"/>
                      </a:lnTo>
                      <a:cubicBezTo>
                        <a:pt x="30" y="8"/>
                        <a:pt x="30" y="9"/>
                        <a:pt x="31" y="9"/>
                      </a:cubicBezTo>
                      <a:lnTo>
                        <a:pt x="29" y="10"/>
                      </a:lnTo>
                      <a:close/>
                      <a:moveTo>
                        <a:pt x="29" y="8"/>
                      </a:moveTo>
                      <a:cubicBezTo>
                        <a:pt x="28" y="6"/>
                        <a:pt x="28" y="5"/>
                        <a:pt x="27" y="4"/>
                      </a:cubicBezTo>
                      <a:lnTo>
                        <a:pt x="28" y="3"/>
                      </a:lnTo>
                      <a:cubicBezTo>
                        <a:pt x="29" y="4"/>
                        <a:pt x="30" y="6"/>
                        <a:pt x="30" y="8"/>
                      </a:cubicBezTo>
                      <a:lnTo>
                        <a:pt x="29" y="8"/>
                      </a:lnTo>
                      <a:close/>
                      <a:moveTo>
                        <a:pt x="27" y="4"/>
                      </a:moveTo>
                      <a:cubicBezTo>
                        <a:pt x="26" y="2"/>
                        <a:pt x="23" y="1"/>
                        <a:pt x="18" y="4"/>
                      </a:cubicBezTo>
                      <a:lnTo>
                        <a:pt x="17" y="3"/>
                      </a:lnTo>
                      <a:cubicBezTo>
                        <a:pt x="23" y="0"/>
                        <a:pt x="26" y="1"/>
                        <a:pt x="28" y="3"/>
                      </a:cubicBezTo>
                      <a:lnTo>
                        <a:pt x="27" y="4"/>
                      </a:lnTo>
                      <a:close/>
                      <a:moveTo>
                        <a:pt x="17" y="3"/>
                      </a:moveTo>
                      <a:lnTo>
                        <a:pt x="17" y="3"/>
                      </a:lnTo>
                      <a:lnTo>
                        <a:pt x="18" y="4"/>
                      </a:lnTo>
                      <a:lnTo>
                        <a:pt x="17" y="3"/>
                      </a:lnTo>
                      <a:close/>
                    </a:path>
                  </a:pathLst>
                </a:custGeom>
                <a:solidFill>
                  <a:srgbClr val="94939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432" name="Freeform 41"/>
                <p:cNvSpPr>
                  <a:spLocks noChangeArrowheads="1"/>
                </p:cNvSpPr>
                <p:nvPr/>
              </p:nvSpPr>
              <p:spPr bwMode="auto">
                <a:xfrm>
                  <a:off x="1829" y="3744"/>
                  <a:ext cx="65" cy="87"/>
                </a:xfrm>
                <a:custGeom>
                  <a:avLst/>
                  <a:gdLst>
                    <a:gd name="T0" fmla="*/ 67673 w 47"/>
                    <a:gd name="T1" fmla="*/ 0 h 51"/>
                    <a:gd name="T2" fmla="*/ 13331 w 47"/>
                    <a:gd name="T3" fmla="*/ 101241 h 51"/>
                    <a:gd name="T4" fmla="*/ 8034 w 47"/>
                    <a:gd name="T5" fmla="*/ 158908 h 51"/>
                    <a:gd name="T6" fmla="*/ 64053 w 47"/>
                    <a:gd name="T7" fmla="*/ 285341 h 51"/>
                    <a:gd name="T8" fmla="*/ 83053 w 47"/>
                    <a:gd name="T9" fmla="*/ 240118 h 51"/>
                    <a:gd name="T10" fmla="*/ 75731 w 47"/>
                    <a:gd name="T11" fmla="*/ 107887 h 51"/>
                    <a:gd name="T12" fmla="*/ 83053 w 47"/>
                    <a:gd name="T13" fmla="*/ 17376 h 51"/>
                    <a:gd name="T14" fmla="*/ 67673 w 47"/>
                    <a:gd name="T15" fmla="*/ 0 h 51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47" h="51">
                      <a:moveTo>
                        <a:pt x="37" y="0"/>
                      </a:moveTo>
                      <a:cubicBezTo>
                        <a:pt x="30" y="9"/>
                        <a:pt x="15" y="11"/>
                        <a:pt x="7" y="17"/>
                      </a:cubicBezTo>
                      <a:cubicBezTo>
                        <a:pt x="4" y="19"/>
                        <a:pt x="0" y="23"/>
                        <a:pt x="4" y="27"/>
                      </a:cubicBezTo>
                      <a:cubicBezTo>
                        <a:pt x="13" y="36"/>
                        <a:pt x="17" y="51"/>
                        <a:pt x="35" y="48"/>
                      </a:cubicBezTo>
                      <a:cubicBezTo>
                        <a:pt x="40" y="48"/>
                        <a:pt x="44" y="44"/>
                        <a:pt x="45" y="40"/>
                      </a:cubicBezTo>
                      <a:cubicBezTo>
                        <a:pt x="47" y="32"/>
                        <a:pt x="42" y="25"/>
                        <a:pt x="41" y="18"/>
                      </a:cubicBezTo>
                      <a:cubicBezTo>
                        <a:pt x="40" y="12"/>
                        <a:pt x="47" y="8"/>
                        <a:pt x="45" y="3"/>
                      </a:cubicBezTo>
                      <a:cubicBezTo>
                        <a:pt x="44" y="1"/>
                        <a:pt x="40" y="0"/>
                        <a:pt x="37" y="0"/>
                      </a:cubicBezTo>
                      <a:close/>
                    </a:path>
                  </a:pathLst>
                </a:custGeom>
                <a:solidFill>
                  <a:srgbClr val="F4F6BA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433" name="Freeform 42"/>
                <p:cNvSpPr>
                  <a:spLocks noChangeArrowheads="1"/>
                </p:cNvSpPr>
                <p:nvPr/>
              </p:nvSpPr>
              <p:spPr bwMode="auto">
                <a:xfrm>
                  <a:off x="1831" y="3743"/>
                  <a:ext cx="63" cy="88"/>
                </a:xfrm>
                <a:custGeom>
                  <a:avLst/>
                  <a:gdLst>
                    <a:gd name="T0" fmla="*/ 30300 w 46"/>
                    <a:gd name="T1" fmla="*/ 56559 h 52"/>
                    <a:gd name="T2" fmla="*/ 30891 w 46"/>
                    <a:gd name="T3" fmla="*/ 64475 h 52"/>
                    <a:gd name="T4" fmla="*/ 30300 w 46"/>
                    <a:gd name="T5" fmla="*/ 56559 h 52"/>
                    <a:gd name="T6" fmla="*/ 12201 w 46"/>
                    <a:gd name="T7" fmla="*/ 99410 h 52"/>
                    <a:gd name="T8" fmla="*/ 12201 w 46"/>
                    <a:gd name="T9" fmla="*/ 99410 h 52"/>
                    <a:gd name="T10" fmla="*/ 10232 w 46"/>
                    <a:gd name="T11" fmla="*/ 92452 h 52"/>
                    <a:gd name="T12" fmla="*/ 4747 w 46"/>
                    <a:gd name="T13" fmla="*/ 141147 h 52"/>
                    <a:gd name="T14" fmla="*/ 4747 w 46"/>
                    <a:gd name="T15" fmla="*/ 120951 h 52"/>
                    <a:gd name="T16" fmla="*/ 4747 w 46"/>
                    <a:gd name="T17" fmla="*/ 147447 h 52"/>
                    <a:gd name="T18" fmla="*/ 4747 w 46"/>
                    <a:gd name="T19" fmla="*/ 141147 h 52"/>
                    <a:gd name="T20" fmla="*/ 4747 w 46"/>
                    <a:gd name="T21" fmla="*/ 141147 h 52"/>
                    <a:gd name="T22" fmla="*/ 4747 w 46"/>
                    <a:gd name="T23" fmla="*/ 147447 h 52"/>
                    <a:gd name="T24" fmla="*/ 16898 w 46"/>
                    <a:gd name="T25" fmla="*/ 181500 h 52"/>
                    <a:gd name="T26" fmla="*/ 4747 w 46"/>
                    <a:gd name="T27" fmla="*/ 141147 h 52"/>
                    <a:gd name="T28" fmla="*/ 56407 w 46"/>
                    <a:gd name="T29" fmla="*/ 262100 h 52"/>
                    <a:gd name="T30" fmla="*/ 56407 w 46"/>
                    <a:gd name="T31" fmla="*/ 256246 h 52"/>
                    <a:gd name="T32" fmla="*/ 56407 w 46"/>
                    <a:gd name="T33" fmla="*/ 262100 h 52"/>
                    <a:gd name="T34" fmla="*/ 58415 w 46"/>
                    <a:gd name="T35" fmla="*/ 262100 h 52"/>
                    <a:gd name="T36" fmla="*/ 56407 w 46"/>
                    <a:gd name="T37" fmla="*/ 256246 h 52"/>
                    <a:gd name="T38" fmla="*/ 58415 w 46"/>
                    <a:gd name="T39" fmla="*/ 262100 h 52"/>
                    <a:gd name="T40" fmla="*/ 62945 w 46"/>
                    <a:gd name="T41" fmla="*/ 250534 h 52"/>
                    <a:gd name="T42" fmla="*/ 58513 w 46"/>
                    <a:gd name="T43" fmla="*/ 250534 h 52"/>
                    <a:gd name="T44" fmla="*/ 74111 w 46"/>
                    <a:gd name="T45" fmla="*/ 215475 h 52"/>
                    <a:gd name="T46" fmla="*/ 74111 w 46"/>
                    <a:gd name="T47" fmla="*/ 215475 h 52"/>
                    <a:gd name="T48" fmla="*/ 74111 w 46"/>
                    <a:gd name="T49" fmla="*/ 215475 h 52"/>
                    <a:gd name="T50" fmla="*/ 70735 w 46"/>
                    <a:gd name="T51" fmla="*/ 141147 h 52"/>
                    <a:gd name="T52" fmla="*/ 68997 w 46"/>
                    <a:gd name="T53" fmla="*/ 141147 h 52"/>
                    <a:gd name="T54" fmla="*/ 70735 w 46"/>
                    <a:gd name="T55" fmla="*/ 141147 h 52"/>
                    <a:gd name="T56" fmla="*/ 67914 w 46"/>
                    <a:gd name="T57" fmla="*/ 99410 h 52"/>
                    <a:gd name="T58" fmla="*/ 65898 w 46"/>
                    <a:gd name="T59" fmla="*/ 99410 h 52"/>
                    <a:gd name="T60" fmla="*/ 67914 w 46"/>
                    <a:gd name="T61" fmla="*/ 99410 h 52"/>
                    <a:gd name="T62" fmla="*/ 70735 w 46"/>
                    <a:gd name="T63" fmla="*/ 21171 h 52"/>
                    <a:gd name="T64" fmla="*/ 68997 w 46"/>
                    <a:gd name="T65" fmla="*/ 56559 h 52"/>
                    <a:gd name="T66" fmla="*/ 73112 w 46"/>
                    <a:gd name="T67" fmla="*/ 21171 h 52"/>
                    <a:gd name="T68" fmla="*/ 70735 w 46"/>
                    <a:gd name="T69" fmla="*/ 21171 h 52"/>
                    <a:gd name="T70" fmla="*/ 70735 w 46"/>
                    <a:gd name="T71" fmla="*/ 21171 h 52"/>
                    <a:gd name="T72" fmla="*/ 73112 w 46"/>
                    <a:gd name="T73" fmla="*/ 21171 h 52"/>
                    <a:gd name="T74" fmla="*/ 70735 w 46"/>
                    <a:gd name="T75" fmla="*/ 15364 h 52"/>
                    <a:gd name="T76" fmla="*/ 70735 w 46"/>
                    <a:gd name="T77" fmla="*/ 21171 h 52"/>
                    <a:gd name="T78" fmla="*/ 70735 w 46"/>
                    <a:gd name="T79" fmla="*/ 9396 h 52"/>
                    <a:gd name="T80" fmla="*/ 68997 w 46"/>
                    <a:gd name="T81" fmla="*/ 15364 h 52"/>
                    <a:gd name="T82" fmla="*/ 70735 w 46"/>
                    <a:gd name="T83" fmla="*/ 9396 h 52"/>
                    <a:gd name="T84" fmla="*/ 58513 w 46"/>
                    <a:gd name="T85" fmla="*/ 5757 h 52"/>
                    <a:gd name="T86" fmla="*/ 58415 w 46"/>
                    <a:gd name="T87" fmla="*/ 5757 h 52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</a:gdLst>
                  <a:ahLst/>
                  <a:cxnLst>
                    <a:cxn ang="T88">
                      <a:pos x="T0" y="T1"/>
                    </a:cxn>
                    <a:cxn ang="T89">
                      <a:pos x="T2" y="T3"/>
                    </a:cxn>
                    <a:cxn ang="T90">
                      <a:pos x="T4" y="T5"/>
                    </a:cxn>
                    <a:cxn ang="T91">
                      <a:pos x="T6" y="T7"/>
                    </a:cxn>
                    <a:cxn ang="T92">
                      <a:pos x="T8" y="T9"/>
                    </a:cxn>
                    <a:cxn ang="T93">
                      <a:pos x="T10" y="T11"/>
                    </a:cxn>
                    <a:cxn ang="T94">
                      <a:pos x="T12" y="T13"/>
                    </a:cxn>
                    <a:cxn ang="T95">
                      <a:pos x="T14" y="T15"/>
                    </a:cxn>
                    <a:cxn ang="T96">
                      <a:pos x="T16" y="T17"/>
                    </a:cxn>
                    <a:cxn ang="T97">
                      <a:pos x="T18" y="T19"/>
                    </a:cxn>
                    <a:cxn ang="T98">
                      <a:pos x="T20" y="T21"/>
                    </a:cxn>
                    <a:cxn ang="T99">
                      <a:pos x="T22" y="T23"/>
                    </a:cxn>
                    <a:cxn ang="T100">
                      <a:pos x="T24" y="T25"/>
                    </a:cxn>
                    <a:cxn ang="T101">
                      <a:pos x="T26" y="T27"/>
                    </a:cxn>
                    <a:cxn ang="T102">
                      <a:pos x="T28" y="T29"/>
                    </a:cxn>
                    <a:cxn ang="T103">
                      <a:pos x="T30" y="T31"/>
                    </a:cxn>
                    <a:cxn ang="T104">
                      <a:pos x="T32" y="T33"/>
                    </a:cxn>
                    <a:cxn ang="T105">
                      <a:pos x="T34" y="T35"/>
                    </a:cxn>
                    <a:cxn ang="T106">
                      <a:pos x="T36" y="T37"/>
                    </a:cxn>
                    <a:cxn ang="T107">
                      <a:pos x="T38" y="T39"/>
                    </a:cxn>
                    <a:cxn ang="T108">
                      <a:pos x="T40" y="T41"/>
                    </a:cxn>
                    <a:cxn ang="T109">
                      <a:pos x="T42" y="T43"/>
                    </a:cxn>
                    <a:cxn ang="T110">
                      <a:pos x="T44" y="T45"/>
                    </a:cxn>
                    <a:cxn ang="T111">
                      <a:pos x="T46" y="T47"/>
                    </a:cxn>
                    <a:cxn ang="T112">
                      <a:pos x="T48" y="T49"/>
                    </a:cxn>
                    <a:cxn ang="T113">
                      <a:pos x="T50" y="T51"/>
                    </a:cxn>
                    <a:cxn ang="T114">
                      <a:pos x="T52" y="T53"/>
                    </a:cxn>
                    <a:cxn ang="T115">
                      <a:pos x="T54" y="T55"/>
                    </a:cxn>
                    <a:cxn ang="T116">
                      <a:pos x="T56" y="T57"/>
                    </a:cxn>
                    <a:cxn ang="T117">
                      <a:pos x="T58" y="T59"/>
                    </a:cxn>
                    <a:cxn ang="T118">
                      <a:pos x="T60" y="T61"/>
                    </a:cxn>
                    <a:cxn ang="T119">
                      <a:pos x="T62" y="T63"/>
                    </a:cxn>
                    <a:cxn ang="T120">
                      <a:pos x="T64" y="T65"/>
                    </a:cxn>
                    <a:cxn ang="T121">
                      <a:pos x="T66" y="T67"/>
                    </a:cxn>
                    <a:cxn ang="T122">
                      <a:pos x="T68" y="T69"/>
                    </a:cxn>
                    <a:cxn ang="T123">
                      <a:pos x="T70" y="T71"/>
                    </a:cxn>
                    <a:cxn ang="T124">
                      <a:pos x="T72" y="T73"/>
                    </a:cxn>
                    <a:cxn ang="T125">
                      <a:pos x="T74" y="T75"/>
                    </a:cxn>
                    <a:cxn ang="T126">
                      <a:pos x="T76" y="T77"/>
                    </a:cxn>
                    <a:cxn ang="T127">
                      <a:pos x="T78" y="T79"/>
                    </a:cxn>
                    <a:cxn ang="T128">
                      <a:pos x="T80" y="T81"/>
                    </a:cxn>
                    <a:cxn ang="T129">
                      <a:pos x="T82" y="T83"/>
                    </a:cxn>
                    <a:cxn ang="T130">
                      <a:pos x="T84" y="T85"/>
                    </a:cxn>
                    <a:cxn ang="T131">
                      <a:pos x="T86" y="T87"/>
                    </a:cxn>
                  </a:cxnLst>
                  <a:rect l="0" t="0" r="r" b="b"/>
                  <a:pathLst>
                    <a:path w="46" h="52">
                      <a:moveTo>
                        <a:pt x="37" y="2"/>
                      </a:moveTo>
                      <a:cubicBezTo>
                        <a:pt x="33" y="7"/>
                        <a:pt x="26" y="10"/>
                        <a:pt x="19" y="12"/>
                      </a:cubicBezTo>
                      <a:lnTo>
                        <a:pt x="18" y="11"/>
                      </a:lnTo>
                      <a:cubicBezTo>
                        <a:pt x="25" y="9"/>
                        <a:pt x="32" y="6"/>
                        <a:pt x="35" y="1"/>
                      </a:cubicBezTo>
                      <a:lnTo>
                        <a:pt x="37" y="2"/>
                      </a:lnTo>
                      <a:close/>
                      <a:moveTo>
                        <a:pt x="19" y="12"/>
                      </a:moveTo>
                      <a:cubicBezTo>
                        <a:pt x="14" y="14"/>
                        <a:pt x="10" y="16"/>
                        <a:pt x="7" y="19"/>
                      </a:cubicBezTo>
                      <a:lnTo>
                        <a:pt x="5" y="18"/>
                      </a:lnTo>
                      <a:cubicBezTo>
                        <a:pt x="9" y="15"/>
                        <a:pt x="14" y="13"/>
                        <a:pt x="18" y="11"/>
                      </a:cubicBezTo>
                      <a:lnTo>
                        <a:pt x="19" y="12"/>
                      </a:lnTo>
                      <a:close/>
                      <a:moveTo>
                        <a:pt x="7" y="19"/>
                      </a:moveTo>
                      <a:lnTo>
                        <a:pt x="7" y="19"/>
                      </a:lnTo>
                      <a:lnTo>
                        <a:pt x="6" y="18"/>
                      </a:lnTo>
                      <a:lnTo>
                        <a:pt x="7" y="19"/>
                      </a:lnTo>
                      <a:close/>
                      <a:moveTo>
                        <a:pt x="7" y="19"/>
                      </a:moveTo>
                      <a:cubicBezTo>
                        <a:pt x="5" y="20"/>
                        <a:pt x="4" y="21"/>
                        <a:pt x="3" y="23"/>
                      </a:cubicBezTo>
                      <a:lnTo>
                        <a:pt x="1" y="22"/>
                      </a:lnTo>
                      <a:cubicBezTo>
                        <a:pt x="2" y="20"/>
                        <a:pt x="4" y="19"/>
                        <a:pt x="6" y="18"/>
                      </a:cubicBezTo>
                      <a:lnTo>
                        <a:pt x="7" y="19"/>
                      </a:lnTo>
                      <a:close/>
                      <a:moveTo>
                        <a:pt x="3" y="23"/>
                      </a:moveTo>
                      <a:cubicBezTo>
                        <a:pt x="2" y="24"/>
                        <a:pt x="2" y="26"/>
                        <a:pt x="3" y="27"/>
                      </a:cubicBezTo>
                      <a:lnTo>
                        <a:pt x="2" y="28"/>
                      </a:lnTo>
                      <a:cubicBezTo>
                        <a:pt x="0" y="26"/>
                        <a:pt x="0" y="24"/>
                        <a:pt x="1" y="22"/>
                      </a:cubicBezTo>
                      <a:lnTo>
                        <a:pt x="3" y="23"/>
                      </a:lnTo>
                      <a:close/>
                      <a:moveTo>
                        <a:pt x="2" y="28"/>
                      </a:moveTo>
                      <a:lnTo>
                        <a:pt x="2" y="28"/>
                      </a:lnTo>
                      <a:lnTo>
                        <a:pt x="3" y="28"/>
                      </a:lnTo>
                      <a:lnTo>
                        <a:pt x="2" y="28"/>
                      </a:lnTo>
                      <a:close/>
                      <a:moveTo>
                        <a:pt x="3" y="27"/>
                      </a:moveTo>
                      <a:lnTo>
                        <a:pt x="3" y="27"/>
                      </a:lnTo>
                      <a:lnTo>
                        <a:pt x="2" y="28"/>
                      </a:lnTo>
                      <a:lnTo>
                        <a:pt x="3" y="27"/>
                      </a:lnTo>
                      <a:close/>
                      <a:moveTo>
                        <a:pt x="3" y="27"/>
                      </a:moveTo>
                      <a:lnTo>
                        <a:pt x="3" y="27"/>
                      </a:lnTo>
                      <a:lnTo>
                        <a:pt x="3" y="28"/>
                      </a:lnTo>
                      <a:lnTo>
                        <a:pt x="3" y="27"/>
                      </a:lnTo>
                      <a:close/>
                      <a:moveTo>
                        <a:pt x="3" y="27"/>
                      </a:moveTo>
                      <a:cubicBezTo>
                        <a:pt x="6" y="30"/>
                        <a:pt x="8" y="32"/>
                        <a:pt x="10" y="35"/>
                      </a:cubicBezTo>
                      <a:lnTo>
                        <a:pt x="8" y="36"/>
                      </a:lnTo>
                      <a:cubicBezTo>
                        <a:pt x="7" y="33"/>
                        <a:pt x="5" y="30"/>
                        <a:pt x="2" y="28"/>
                      </a:cubicBezTo>
                      <a:lnTo>
                        <a:pt x="3" y="27"/>
                      </a:lnTo>
                      <a:close/>
                      <a:moveTo>
                        <a:pt x="10" y="35"/>
                      </a:moveTo>
                      <a:cubicBezTo>
                        <a:pt x="15" y="43"/>
                        <a:pt x="21" y="50"/>
                        <a:pt x="34" y="49"/>
                      </a:cubicBezTo>
                      <a:lnTo>
                        <a:pt x="34" y="50"/>
                      </a:lnTo>
                      <a:cubicBezTo>
                        <a:pt x="20" y="52"/>
                        <a:pt x="14" y="44"/>
                        <a:pt x="8" y="36"/>
                      </a:cubicBezTo>
                      <a:lnTo>
                        <a:pt x="10" y="35"/>
                      </a:lnTo>
                      <a:close/>
                      <a:moveTo>
                        <a:pt x="34" y="49"/>
                      </a:moveTo>
                      <a:lnTo>
                        <a:pt x="34" y="49"/>
                      </a:lnTo>
                      <a:lnTo>
                        <a:pt x="35" y="50"/>
                      </a:lnTo>
                      <a:lnTo>
                        <a:pt x="34" y="50"/>
                      </a:lnTo>
                      <a:lnTo>
                        <a:pt x="34" y="49"/>
                      </a:lnTo>
                      <a:close/>
                      <a:moveTo>
                        <a:pt x="35" y="50"/>
                      </a:moveTo>
                      <a:lnTo>
                        <a:pt x="35" y="50"/>
                      </a:lnTo>
                      <a:lnTo>
                        <a:pt x="34" y="49"/>
                      </a:lnTo>
                      <a:lnTo>
                        <a:pt x="35" y="50"/>
                      </a:lnTo>
                      <a:close/>
                      <a:moveTo>
                        <a:pt x="34" y="49"/>
                      </a:moveTo>
                      <a:cubicBezTo>
                        <a:pt x="35" y="49"/>
                        <a:pt x="36" y="49"/>
                        <a:pt x="36" y="48"/>
                      </a:cubicBezTo>
                      <a:lnTo>
                        <a:pt x="37" y="50"/>
                      </a:lnTo>
                      <a:cubicBezTo>
                        <a:pt x="36" y="50"/>
                        <a:pt x="35" y="50"/>
                        <a:pt x="35" y="50"/>
                      </a:cubicBezTo>
                      <a:lnTo>
                        <a:pt x="34" y="49"/>
                      </a:lnTo>
                      <a:close/>
                      <a:moveTo>
                        <a:pt x="36" y="48"/>
                      </a:moveTo>
                      <a:cubicBezTo>
                        <a:pt x="37" y="48"/>
                        <a:pt x="37" y="48"/>
                        <a:pt x="38" y="48"/>
                      </a:cubicBezTo>
                      <a:lnTo>
                        <a:pt x="39" y="49"/>
                      </a:lnTo>
                      <a:cubicBezTo>
                        <a:pt x="38" y="49"/>
                        <a:pt x="37" y="49"/>
                        <a:pt x="37" y="50"/>
                      </a:cubicBezTo>
                      <a:lnTo>
                        <a:pt x="36" y="48"/>
                      </a:lnTo>
                      <a:close/>
                      <a:moveTo>
                        <a:pt x="38" y="48"/>
                      </a:moveTo>
                      <a:cubicBezTo>
                        <a:pt x="41" y="46"/>
                        <a:pt x="42" y="43"/>
                        <a:pt x="43" y="40"/>
                      </a:cubicBezTo>
                      <a:lnTo>
                        <a:pt x="45" y="41"/>
                      </a:lnTo>
                      <a:cubicBezTo>
                        <a:pt x="44" y="44"/>
                        <a:pt x="42" y="47"/>
                        <a:pt x="39" y="49"/>
                      </a:cubicBezTo>
                      <a:lnTo>
                        <a:pt x="38" y="48"/>
                      </a:lnTo>
                      <a:close/>
                      <a:moveTo>
                        <a:pt x="45" y="41"/>
                      </a:moveTo>
                      <a:lnTo>
                        <a:pt x="45" y="41"/>
                      </a:lnTo>
                      <a:lnTo>
                        <a:pt x="44" y="41"/>
                      </a:lnTo>
                      <a:lnTo>
                        <a:pt x="45" y="41"/>
                      </a:lnTo>
                      <a:close/>
                      <a:moveTo>
                        <a:pt x="43" y="40"/>
                      </a:moveTo>
                      <a:cubicBezTo>
                        <a:pt x="44" y="36"/>
                        <a:pt x="43" y="32"/>
                        <a:pt x="42" y="27"/>
                      </a:cubicBezTo>
                      <a:lnTo>
                        <a:pt x="43" y="27"/>
                      </a:lnTo>
                      <a:cubicBezTo>
                        <a:pt x="44" y="31"/>
                        <a:pt x="46" y="36"/>
                        <a:pt x="45" y="41"/>
                      </a:cubicBezTo>
                      <a:lnTo>
                        <a:pt x="43" y="40"/>
                      </a:lnTo>
                      <a:close/>
                      <a:moveTo>
                        <a:pt x="42" y="27"/>
                      </a:moveTo>
                      <a:cubicBezTo>
                        <a:pt x="41" y="24"/>
                        <a:pt x="40" y="22"/>
                        <a:pt x="40" y="19"/>
                      </a:cubicBezTo>
                      <a:lnTo>
                        <a:pt x="41" y="19"/>
                      </a:lnTo>
                      <a:cubicBezTo>
                        <a:pt x="41" y="21"/>
                        <a:pt x="42" y="24"/>
                        <a:pt x="43" y="27"/>
                      </a:cubicBezTo>
                      <a:lnTo>
                        <a:pt x="42" y="27"/>
                      </a:lnTo>
                      <a:close/>
                      <a:moveTo>
                        <a:pt x="41" y="19"/>
                      </a:moveTo>
                      <a:lnTo>
                        <a:pt x="41" y="19"/>
                      </a:lnTo>
                      <a:lnTo>
                        <a:pt x="40" y="19"/>
                      </a:lnTo>
                      <a:lnTo>
                        <a:pt x="41" y="19"/>
                      </a:lnTo>
                      <a:close/>
                      <a:moveTo>
                        <a:pt x="40" y="19"/>
                      </a:moveTo>
                      <a:cubicBezTo>
                        <a:pt x="39" y="16"/>
                        <a:pt x="40" y="14"/>
                        <a:pt x="42" y="11"/>
                      </a:cubicBezTo>
                      <a:lnTo>
                        <a:pt x="43" y="12"/>
                      </a:lnTo>
                      <a:cubicBezTo>
                        <a:pt x="42" y="14"/>
                        <a:pt x="41" y="16"/>
                        <a:pt x="41" y="19"/>
                      </a:cubicBezTo>
                      <a:lnTo>
                        <a:pt x="40" y="19"/>
                      </a:lnTo>
                      <a:close/>
                      <a:moveTo>
                        <a:pt x="42" y="11"/>
                      </a:moveTo>
                      <a:cubicBezTo>
                        <a:pt x="43" y="9"/>
                        <a:pt x="44" y="6"/>
                        <a:pt x="43" y="4"/>
                      </a:cubicBezTo>
                      <a:lnTo>
                        <a:pt x="45" y="4"/>
                      </a:lnTo>
                      <a:cubicBezTo>
                        <a:pt x="46" y="6"/>
                        <a:pt x="44" y="9"/>
                        <a:pt x="43" y="12"/>
                      </a:cubicBezTo>
                      <a:lnTo>
                        <a:pt x="42" y="11"/>
                      </a:lnTo>
                      <a:close/>
                      <a:moveTo>
                        <a:pt x="45" y="4"/>
                      </a:moveTo>
                      <a:lnTo>
                        <a:pt x="45" y="4"/>
                      </a:lnTo>
                      <a:lnTo>
                        <a:pt x="44" y="4"/>
                      </a:lnTo>
                      <a:lnTo>
                        <a:pt x="45" y="4"/>
                      </a:lnTo>
                      <a:close/>
                      <a:moveTo>
                        <a:pt x="43" y="4"/>
                      </a:moveTo>
                      <a:lnTo>
                        <a:pt x="43" y="4"/>
                      </a:lnTo>
                      <a:lnTo>
                        <a:pt x="45" y="4"/>
                      </a:lnTo>
                      <a:lnTo>
                        <a:pt x="43" y="4"/>
                      </a:lnTo>
                      <a:close/>
                      <a:moveTo>
                        <a:pt x="45" y="4"/>
                      </a:moveTo>
                      <a:lnTo>
                        <a:pt x="45" y="4"/>
                      </a:lnTo>
                      <a:lnTo>
                        <a:pt x="44" y="4"/>
                      </a:lnTo>
                      <a:lnTo>
                        <a:pt x="45" y="4"/>
                      </a:lnTo>
                      <a:close/>
                      <a:moveTo>
                        <a:pt x="43" y="4"/>
                      </a:moveTo>
                      <a:cubicBezTo>
                        <a:pt x="43" y="4"/>
                        <a:pt x="43" y="4"/>
                        <a:pt x="43" y="3"/>
                      </a:cubicBezTo>
                      <a:lnTo>
                        <a:pt x="44" y="3"/>
                      </a:lnTo>
                      <a:cubicBezTo>
                        <a:pt x="44" y="3"/>
                        <a:pt x="44" y="3"/>
                        <a:pt x="45" y="4"/>
                      </a:cubicBezTo>
                      <a:lnTo>
                        <a:pt x="43" y="4"/>
                      </a:lnTo>
                      <a:close/>
                      <a:moveTo>
                        <a:pt x="43" y="3"/>
                      </a:moveTo>
                      <a:cubicBezTo>
                        <a:pt x="42" y="3"/>
                        <a:pt x="42" y="3"/>
                        <a:pt x="42" y="3"/>
                      </a:cubicBezTo>
                      <a:lnTo>
                        <a:pt x="43" y="2"/>
                      </a:lnTo>
                      <a:cubicBezTo>
                        <a:pt x="43" y="2"/>
                        <a:pt x="43" y="2"/>
                        <a:pt x="44" y="3"/>
                      </a:cubicBezTo>
                      <a:lnTo>
                        <a:pt x="43" y="3"/>
                      </a:lnTo>
                      <a:close/>
                      <a:moveTo>
                        <a:pt x="42" y="3"/>
                      </a:moveTo>
                      <a:cubicBezTo>
                        <a:pt x="40" y="2"/>
                        <a:pt x="38" y="2"/>
                        <a:pt x="36" y="2"/>
                      </a:cubicBezTo>
                      <a:lnTo>
                        <a:pt x="36" y="1"/>
                      </a:lnTo>
                      <a:cubicBezTo>
                        <a:pt x="38" y="0"/>
                        <a:pt x="41" y="1"/>
                        <a:pt x="43" y="2"/>
                      </a:cubicBezTo>
                      <a:lnTo>
                        <a:pt x="42" y="3"/>
                      </a:lnTo>
                      <a:close/>
                      <a:moveTo>
                        <a:pt x="35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close/>
                    </a:path>
                  </a:pathLst>
                </a:custGeom>
                <a:solidFill>
                  <a:srgbClr val="94939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434" name="Freeform 43"/>
                <p:cNvSpPr>
                  <a:spLocks noChangeArrowheads="1"/>
                </p:cNvSpPr>
                <p:nvPr/>
              </p:nvSpPr>
              <p:spPr bwMode="auto">
                <a:xfrm>
                  <a:off x="1886" y="3816"/>
                  <a:ext cx="57" cy="67"/>
                </a:xfrm>
                <a:custGeom>
                  <a:avLst/>
                  <a:gdLst>
                    <a:gd name="T0" fmla="*/ 26890 w 42"/>
                    <a:gd name="T1" fmla="*/ 20488 h 39"/>
                    <a:gd name="T2" fmla="*/ 7105 w 42"/>
                    <a:gd name="T3" fmla="*/ 119624 h 39"/>
                    <a:gd name="T4" fmla="*/ 13527 w 42"/>
                    <a:gd name="T5" fmla="*/ 247952 h 39"/>
                    <a:gd name="T6" fmla="*/ 45823 w 42"/>
                    <a:gd name="T7" fmla="*/ 234069 h 39"/>
                    <a:gd name="T8" fmla="*/ 55635 w 42"/>
                    <a:gd name="T9" fmla="*/ 71786 h 39"/>
                    <a:gd name="T10" fmla="*/ 26890 w 42"/>
                    <a:gd name="T11" fmla="*/ 20488 h 39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42" h="39">
                      <a:moveTo>
                        <a:pt x="18" y="3"/>
                      </a:moveTo>
                      <a:cubicBezTo>
                        <a:pt x="9" y="7"/>
                        <a:pt x="4" y="13"/>
                        <a:pt x="5" y="17"/>
                      </a:cubicBezTo>
                      <a:cubicBezTo>
                        <a:pt x="7" y="24"/>
                        <a:pt x="0" y="32"/>
                        <a:pt x="9" y="35"/>
                      </a:cubicBezTo>
                      <a:cubicBezTo>
                        <a:pt x="15" y="37"/>
                        <a:pt x="27" y="39"/>
                        <a:pt x="31" y="33"/>
                      </a:cubicBezTo>
                      <a:cubicBezTo>
                        <a:pt x="35" y="26"/>
                        <a:pt x="42" y="17"/>
                        <a:pt x="38" y="10"/>
                      </a:cubicBezTo>
                      <a:cubicBezTo>
                        <a:pt x="35" y="4"/>
                        <a:pt x="25" y="0"/>
                        <a:pt x="18" y="3"/>
                      </a:cubicBezTo>
                      <a:close/>
                    </a:path>
                  </a:pathLst>
                </a:custGeom>
                <a:solidFill>
                  <a:srgbClr val="F4F6BA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435" name="Freeform 44"/>
                <p:cNvSpPr>
                  <a:spLocks noChangeArrowheads="1"/>
                </p:cNvSpPr>
                <p:nvPr/>
              </p:nvSpPr>
              <p:spPr bwMode="auto">
                <a:xfrm>
                  <a:off x="1889" y="3818"/>
                  <a:ext cx="54" cy="63"/>
                </a:xfrm>
                <a:custGeom>
                  <a:avLst/>
                  <a:gdLst>
                    <a:gd name="T0" fmla="*/ 23556 w 40"/>
                    <a:gd name="T1" fmla="*/ 17233 h 37"/>
                    <a:gd name="T2" fmla="*/ 23556 w 40"/>
                    <a:gd name="T3" fmla="*/ 10446 h 37"/>
                    <a:gd name="T4" fmla="*/ 23556 w 40"/>
                    <a:gd name="T5" fmla="*/ 10446 h 37"/>
                    <a:gd name="T6" fmla="*/ 23556 w 40"/>
                    <a:gd name="T7" fmla="*/ 17233 h 37"/>
                    <a:gd name="T8" fmla="*/ 23556 w 40"/>
                    <a:gd name="T9" fmla="*/ 17233 h 37"/>
                    <a:gd name="T10" fmla="*/ 18001 w 40"/>
                    <a:gd name="T11" fmla="*/ 26434 h 37"/>
                    <a:gd name="T12" fmla="*/ 23556 w 40"/>
                    <a:gd name="T13" fmla="*/ 17233 h 37"/>
                    <a:gd name="T14" fmla="*/ 15260 w 40"/>
                    <a:gd name="T15" fmla="*/ 34703 h 37"/>
                    <a:gd name="T16" fmla="*/ 18001 w 40"/>
                    <a:gd name="T17" fmla="*/ 26434 h 37"/>
                    <a:gd name="T18" fmla="*/ 15260 w 40"/>
                    <a:gd name="T19" fmla="*/ 34703 h 37"/>
                    <a:gd name="T20" fmla="*/ 2610 w 40"/>
                    <a:gd name="T21" fmla="*/ 94331 h 37"/>
                    <a:gd name="T22" fmla="*/ 15260 w 40"/>
                    <a:gd name="T23" fmla="*/ 34703 h 37"/>
                    <a:gd name="T24" fmla="*/ 2610 w 40"/>
                    <a:gd name="T25" fmla="*/ 94331 h 37"/>
                    <a:gd name="T26" fmla="*/ 2610 w 40"/>
                    <a:gd name="T27" fmla="*/ 94331 h 37"/>
                    <a:gd name="T28" fmla="*/ 6610 w 40"/>
                    <a:gd name="T29" fmla="*/ 94331 h 37"/>
                    <a:gd name="T30" fmla="*/ 2610 w 40"/>
                    <a:gd name="T31" fmla="*/ 94331 h 37"/>
                    <a:gd name="T32" fmla="*/ 6610 w 40"/>
                    <a:gd name="T33" fmla="*/ 94331 h 37"/>
                    <a:gd name="T34" fmla="*/ 2610 w 40"/>
                    <a:gd name="T35" fmla="*/ 145438 h 37"/>
                    <a:gd name="T36" fmla="*/ 6610 w 40"/>
                    <a:gd name="T37" fmla="*/ 94331 h 37"/>
                    <a:gd name="T38" fmla="*/ 10911 w 40"/>
                    <a:gd name="T39" fmla="*/ 195343 h 37"/>
                    <a:gd name="T40" fmla="*/ 2610 w 40"/>
                    <a:gd name="T41" fmla="*/ 145438 h 37"/>
                    <a:gd name="T42" fmla="*/ 9252 w 40"/>
                    <a:gd name="T43" fmla="*/ 209913 h 37"/>
                    <a:gd name="T44" fmla="*/ 10911 w 40"/>
                    <a:gd name="T45" fmla="*/ 202671 h 37"/>
                    <a:gd name="T46" fmla="*/ 10911 w 40"/>
                    <a:gd name="T47" fmla="*/ 195343 h 37"/>
                    <a:gd name="T48" fmla="*/ 28015 w 40"/>
                    <a:gd name="T49" fmla="*/ 221777 h 37"/>
                    <a:gd name="T50" fmla="*/ 10911 w 40"/>
                    <a:gd name="T51" fmla="*/ 195343 h 37"/>
                    <a:gd name="T52" fmla="*/ 41548 w 40"/>
                    <a:gd name="T53" fmla="*/ 190347 h 37"/>
                    <a:gd name="T54" fmla="*/ 28015 w 40"/>
                    <a:gd name="T55" fmla="*/ 221777 h 37"/>
                    <a:gd name="T56" fmla="*/ 45558 w 40"/>
                    <a:gd name="T57" fmla="*/ 190347 h 37"/>
                    <a:gd name="T58" fmla="*/ 43392 w 40"/>
                    <a:gd name="T59" fmla="*/ 190347 h 37"/>
                    <a:gd name="T60" fmla="*/ 41548 w 40"/>
                    <a:gd name="T61" fmla="*/ 190347 h 37"/>
                    <a:gd name="T62" fmla="*/ 45558 w 40"/>
                    <a:gd name="T63" fmla="*/ 190347 h 37"/>
                    <a:gd name="T64" fmla="*/ 41548 w 40"/>
                    <a:gd name="T65" fmla="*/ 190347 h 37"/>
                    <a:gd name="T66" fmla="*/ 45558 w 40"/>
                    <a:gd name="T67" fmla="*/ 190347 h 37"/>
                    <a:gd name="T68" fmla="*/ 45558 w 40"/>
                    <a:gd name="T69" fmla="*/ 190347 h 37"/>
                    <a:gd name="T70" fmla="*/ 45558 w 40"/>
                    <a:gd name="T71" fmla="*/ 166536 h 37"/>
                    <a:gd name="T72" fmla="*/ 45558 w 40"/>
                    <a:gd name="T73" fmla="*/ 190347 h 37"/>
                    <a:gd name="T74" fmla="*/ 45558 w 40"/>
                    <a:gd name="T75" fmla="*/ 166536 h 37"/>
                    <a:gd name="T76" fmla="*/ 53218 w 40"/>
                    <a:gd name="T77" fmla="*/ 46843 h 37"/>
                    <a:gd name="T78" fmla="*/ 45558 w 40"/>
                    <a:gd name="T79" fmla="*/ 166536 h 37"/>
                    <a:gd name="T80" fmla="*/ 52616 w 40"/>
                    <a:gd name="T81" fmla="*/ 54927 h 37"/>
                    <a:gd name="T82" fmla="*/ 52616 w 40"/>
                    <a:gd name="T83" fmla="*/ 54927 h 37"/>
                    <a:gd name="T84" fmla="*/ 50583 w 40"/>
                    <a:gd name="T85" fmla="*/ 46843 h 37"/>
                    <a:gd name="T86" fmla="*/ 53218 w 40"/>
                    <a:gd name="T87" fmla="*/ 54927 h 37"/>
                    <a:gd name="T88" fmla="*/ 50583 w 40"/>
                    <a:gd name="T89" fmla="*/ 46843 h 37"/>
                    <a:gd name="T90" fmla="*/ 41548 w 40"/>
                    <a:gd name="T91" fmla="*/ 10446 h 37"/>
                    <a:gd name="T92" fmla="*/ 50583 w 40"/>
                    <a:gd name="T93" fmla="*/ 46843 h 37"/>
                    <a:gd name="T94" fmla="*/ 27608 w 40"/>
                    <a:gd name="T95" fmla="*/ 10446 h 37"/>
                    <a:gd name="T96" fmla="*/ 41548 w 40"/>
                    <a:gd name="T97" fmla="*/ 10446 h 37"/>
                    <a:gd name="T98" fmla="*/ 27608 w 40"/>
                    <a:gd name="T99" fmla="*/ 10446 h 37"/>
                    <a:gd name="T100" fmla="*/ 23556 w 40"/>
                    <a:gd name="T101" fmla="*/ 10446 h 37"/>
                    <a:gd name="T102" fmla="*/ 27608 w 40"/>
                    <a:gd name="T103" fmla="*/ 10446 h 37"/>
                    <a:gd name="T104" fmla="*/ 23556 w 40"/>
                    <a:gd name="T105" fmla="*/ 17233 h 37"/>
                    <a:gd name="T106" fmla="*/ 23556 w 40"/>
                    <a:gd name="T107" fmla="*/ 10446 h 37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</a:gdLst>
                  <a:ahLst/>
                  <a:cxnLst>
                    <a:cxn ang="T108">
                      <a:pos x="T0" y="T1"/>
                    </a:cxn>
                    <a:cxn ang="T109">
                      <a:pos x="T2" y="T3"/>
                    </a:cxn>
                    <a:cxn ang="T110">
                      <a:pos x="T4" y="T5"/>
                    </a:cxn>
                    <a:cxn ang="T111">
                      <a:pos x="T6" y="T7"/>
                    </a:cxn>
                    <a:cxn ang="T112">
                      <a:pos x="T8" y="T9"/>
                    </a:cxn>
                    <a:cxn ang="T113">
                      <a:pos x="T10" y="T11"/>
                    </a:cxn>
                    <a:cxn ang="T114">
                      <a:pos x="T12" y="T13"/>
                    </a:cxn>
                    <a:cxn ang="T115">
                      <a:pos x="T14" y="T15"/>
                    </a:cxn>
                    <a:cxn ang="T116">
                      <a:pos x="T16" y="T17"/>
                    </a:cxn>
                    <a:cxn ang="T117">
                      <a:pos x="T18" y="T19"/>
                    </a:cxn>
                    <a:cxn ang="T118">
                      <a:pos x="T20" y="T21"/>
                    </a:cxn>
                    <a:cxn ang="T119">
                      <a:pos x="T22" y="T23"/>
                    </a:cxn>
                    <a:cxn ang="T120">
                      <a:pos x="T24" y="T25"/>
                    </a:cxn>
                    <a:cxn ang="T121">
                      <a:pos x="T26" y="T27"/>
                    </a:cxn>
                    <a:cxn ang="T122">
                      <a:pos x="T28" y="T29"/>
                    </a:cxn>
                    <a:cxn ang="T123">
                      <a:pos x="T30" y="T31"/>
                    </a:cxn>
                    <a:cxn ang="T124">
                      <a:pos x="T32" y="T33"/>
                    </a:cxn>
                    <a:cxn ang="T125">
                      <a:pos x="T34" y="T35"/>
                    </a:cxn>
                    <a:cxn ang="T126">
                      <a:pos x="T36" y="T37"/>
                    </a:cxn>
                    <a:cxn ang="T127">
                      <a:pos x="T38" y="T39"/>
                    </a:cxn>
                    <a:cxn ang="T128">
                      <a:pos x="T40" y="T41"/>
                    </a:cxn>
                    <a:cxn ang="T129">
                      <a:pos x="T42" y="T43"/>
                    </a:cxn>
                    <a:cxn ang="T130">
                      <a:pos x="T44" y="T45"/>
                    </a:cxn>
                    <a:cxn ang="T131">
                      <a:pos x="T46" y="T47"/>
                    </a:cxn>
                    <a:cxn ang="T132">
                      <a:pos x="T48" y="T49"/>
                    </a:cxn>
                    <a:cxn ang="T133">
                      <a:pos x="T50" y="T51"/>
                    </a:cxn>
                    <a:cxn ang="T134">
                      <a:pos x="T52" y="T53"/>
                    </a:cxn>
                    <a:cxn ang="T135">
                      <a:pos x="T54" y="T55"/>
                    </a:cxn>
                    <a:cxn ang="T136">
                      <a:pos x="T56" y="T57"/>
                    </a:cxn>
                    <a:cxn ang="T137">
                      <a:pos x="T58" y="T59"/>
                    </a:cxn>
                    <a:cxn ang="T138">
                      <a:pos x="T60" y="T61"/>
                    </a:cxn>
                    <a:cxn ang="T139">
                      <a:pos x="T62" y="T63"/>
                    </a:cxn>
                    <a:cxn ang="T140">
                      <a:pos x="T64" y="T65"/>
                    </a:cxn>
                    <a:cxn ang="T141">
                      <a:pos x="T66" y="T67"/>
                    </a:cxn>
                    <a:cxn ang="T142">
                      <a:pos x="T68" y="T69"/>
                    </a:cxn>
                    <a:cxn ang="T143">
                      <a:pos x="T70" y="T71"/>
                    </a:cxn>
                    <a:cxn ang="T144">
                      <a:pos x="T72" y="T73"/>
                    </a:cxn>
                    <a:cxn ang="T145">
                      <a:pos x="T74" y="T75"/>
                    </a:cxn>
                    <a:cxn ang="T146">
                      <a:pos x="T76" y="T77"/>
                    </a:cxn>
                    <a:cxn ang="T147">
                      <a:pos x="T78" y="T79"/>
                    </a:cxn>
                    <a:cxn ang="T148">
                      <a:pos x="T80" y="T81"/>
                    </a:cxn>
                    <a:cxn ang="T149">
                      <a:pos x="T82" y="T83"/>
                    </a:cxn>
                    <a:cxn ang="T150">
                      <a:pos x="T84" y="T85"/>
                    </a:cxn>
                    <a:cxn ang="T151">
                      <a:pos x="T86" y="T87"/>
                    </a:cxn>
                    <a:cxn ang="T152">
                      <a:pos x="T88" y="T89"/>
                    </a:cxn>
                    <a:cxn ang="T153">
                      <a:pos x="T90" y="T91"/>
                    </a:cxn>
                    <a:cxn ang="T154">
                      <a:pos x="T92" y="T93"/>
                    </a:cxn>
                    <a:cxn ang="T155">
                      <a:pos x="T94" y="T95"/>
                    </a:cxn>
                    <a:cxn ang="T156">
                      <a:pos x="T96" y="T97"/>
                    </a:cxn>
                    <a:cxn ang="T157">
                      <a:pos x="T98" y="T99"/>
                    </a:cxn>
                    <a:cxn ang="T158">
                      <a:pos x="T100" y="T101"/>
                    </a:cxn>
                    <a:cxn ang="T159">
                      <a:pos x="T102" y="T103"/>
                    </a:cxn>
                    <a:cxn ang="T160">
                      <a:pos x="T104" y="T105"/>
                    </a:cxn>
                    <a:cxn ang="T161">
                      <a:pos x="T106" y="T107"/>
                    </a:cxn>
                  </a:cxnLst>
                  <a:rect l="0" t="0" r="r" b="b"/>
                  <a:pathLst>
                    <a:path w="40" h="37">
                      <a:moveTo>
                        <a:pt x="16" y="3"/>
                      </a:moveTo>
                      <a:lnTo>
                        <a:pt x="16" y="3"/>
                      </a:lnTo>
                      <a:lnTo>
                        <a:pt x="16" y="2"/>
                      </a:lnTo>
                      <a:lnTo>
                        <a:pt x="16" y="3"/>
                      </a:lnTo>
                      <a:close/>
                      <a:moveTo>
                        <a:pt x="16" y="2"/>
                      </a:moveTo>
                      <a:lnTo>
                        <a:pt x="16" y="2"/>
                      </a:lnTo>
                      <a:lnTo>
                        <a:pt x="16" y="3"/>
                      </a:lnTo>
                      <a:lnTo>
                        <a:pt x="16" y="2"/>
                      </a:lnTo>
                      <a:close/>
                      <a:moveTo>
                        <a:pt x="16" y="3"/>
                      </a:moveTo>
                      <a:cubicBezTo>
                        <a:pt x="15" y="4"/>
                        <a:pt x="14" y="4"/>
                        <a:pt x="13" y="5"/>
                      </a:cubicBezTo>
                      <a:lnTo>
                        <a:pt x="12" y="4"/>
                      </a:lnTo>
                      <a:cubicBezTo>
                        <a:pt x="13" y="3"/>
                        <a:pt x="14" y="2"/>
                        <a:pt x="16" y="2"/>
                      </a:cubicBezTo>
                      <a:lnTo>
                        <a:pt x="16" y="3"/>
                      </a:lnTo>
                      <a:close/>
                      <a:moveTo>
                        <a:pt x="13" y="5"/>
                      </a:moveTo>
                      <a:cubicBezTo>
                        <a:pt x="12" y="5"/>
                        <a:pt x="11" y="6"/>
                        <a:pt x="10" y="6"/>
                      </a:cubicBezTo>
                      <a:lnTo>
                        <a:pt x="9" y="5"/>
                      </a:lnTo>
                      <a:cubicBezTo>
                        <a:pt x="10" y="5"/>
                        <a:pt x="11" y="4"/>
                        <a:pt x="12" y="4"/>
                      </a:cubicBezTo>
                      <a:lnTo>
                        <a:pt x="13" y="5"/>
                      </a:lnTo>
                      <a:close/>
                      <a:moveTo>
                        <a:pt x="10" y="6"/>
                      </a:moveTo>
                      <a:cubicBezTo>
                        <a:pt x="6" y="9"/>
                        <a:pt x="3" y="13"/>
                        <a:pt x="4" y="16"/>
                      </a:cubicBezTo>
                      <a:lnTo>
                        <a:pt x="2" y="16"/>
                      </a:lnTo>
                      <a:cubicBezTo>
                        <a:pt x="2" y="13"/>
                        <a:pt x="4" y="9"/>
                        <a:pt x="9" y="5"/>
                      </a:cubicBezTo>
                      <a:lnTo>
                        <a:pt x="10" y="6"/>
                      </a:lnTo>
                      <a:close/>
                      <a:moveTo>
                        <a:pt x="2" y="16"/>
                      </a:moveTo>
                      <a:lnTo>
                        <a:pt x="2" y="16"/>
                      </a:lnTo>
                      <a:lnTo>
                        <a:pt x="3" y="16"/>
                      </a:lnTo>
                      <a:lnTo>
                        <a:pt x="2" y="16"/>
                      </a:lnTo>
                      <a:close/>
                      <a:moveTo>
                        <a:pt x="4" y="16"/>
                      </a:moveTo>
                      <a:lnTo>
                        <a:pt x="4" y="16"/>
                      </a:lnTo>
                      <a:lnTo>
                        <a:pt x="2" y="16"/>
                      </a:lnTo>
                      <a:lnTo>
                        <a:pt x="4" y="16"/>
                      </a:lnTo>
                      <a:close/>
                      <a:moveTo>
                        <a:pt x="4" y="16"/>
                      </a:moveTo>
                      <a:cubicBezTo>
                        <a:pt x="4" y="19"/>
                        <a:pt x="4" y="21"/>
                        <a:pt x="3" y="24"/>
                      </a:cubicBezTo>
                      <a:lnTo>
                        <a:pt x="2" y="24"/>
                      </a:lnTo>
                      <a:cubicBezTo>
                        <a:pt x="2" y="21"/>
                        <a:pt x="3" y="19"/>
                        <a:pt x="2" y="16"/>
                      </a:cubicBezTo>
                      <a:lnTo>
                        <a:pt x="4" y="16"/>
                      </a:lnTo>
                      <a:close/>
                      <a:moveTo>
                        <a:pt x="3" y="24"/>
                      </a:moveTo>
                      <a:cubicBezTo>
                        <a:pt x="3" y="28"/>
                        <a:pt x="2" y="32"/>
                        <a:pt x="7" y="33"/>
                      </a:cubicBezTo>
                      <a:lnTo>
                        <a:pt x="6" y="35"/>
                      </a:lnTo>
                      <a:cubicBezTo>
                        <a:pt x="0" y="33"/>
                        <a:pt x="1" y="29"/>
                        <a:pt x="2" y="24"/>
                      </a:cubicBezTo>
                      <a:lnTo>
                        <a:pt x="3" y="24"/>
                      </a:lnTo>
                      <a:close/>
                      <a:moveTo>
                        <a:pt x="6" y="35"/>
                      </a:moveTo>
                      <a:lnTo>
                        <a:pt x="6" y="35"/>
                      </a:lnTo>
                      <a:lnTo>
                        <a:pt x="7" y="34"/>
                      </a:lnTo>
                      <a:lnTo>
                        <a:pt x="6" y="35"/>
                      </a:lnTo>
                      <a:close/>
                      <a:moveTo>
                        <a:pt x="7" y="33"/>
                      </a:moveTo>
                      <a:cubicBezTo>
                        <a:pt x="10" y="34"/>
                        <a:pt x="15" y="35"/>
                        <a:pt x="19" y="35"/>
                      </a:cubicBezTo>
                      <a:lnTo>
                        <a:pt x="19" y="37"/>
                      </a:lnTo>
                      <a:cubicBezTo>
                        <a:pt x="15" y="37"/>
                        <a:pt x="10" y="35"/>
                        <a:pt x="6" y="35"/>
                      </a:cubicBezTo>
                      <a:lnTo>
                        <a:pt x="7" y="33"/>
                      </a:lnTo>
                      <a:close/>
                      <a:moveTo>
                        <a:pt x="19" y="35"/>
                      </a:moveTo>
                      <a:cubicBezTo>
                        <a:pt x="23" y="35"/>
                        <a:pt x="27" y="35"/>
                        <a:pt x="28" y="32"/>
                      </a:cubicBezTo>
                      <a:lnTo>
                        <a:pt x="30" y="32"/>
                      </a:lnTo>
                      <a:cubicBezTo>
                        <a:pt x="28" y="36"/>
                        <a:pt x="24" y="37"/>
                        <a:pt x="19" y="37"/>
                      </a:cubicBezTo>
                      <a:lnTo>
                        <a:pt x="19" y="35"/>
                      </a:lnTo>
                      <a:close/>
                      <a:moveTo>
                        <a:pt x="30" y="32"/>
                      </a:moveTo>
                      <a:lnTo>
                        <a:pt x="30" y="32"/>
                      </a:lnTo>
                      <a:lnTo>
                        <a:pt x="29" y="32"/>
                      </a:lnTo>
                      <a:lnTo>
                        <a:pt x="30" y="32"/>
                      </a:lnTo>
                      <a:close/>
                      <a:moveTo>
                        <a:pt x="28" y="32"/>
                      </a:moveTo>
                      <a:lnTo>
                        <a:pt x="28" y="32"/>
                      </a:lnTo>
                      <a:lnTo>
                        <a:pt x="30" y="32"/>
                      </a:lnTo>
                      <a:lnTo>
                        <a:pt x="28" y="32"/>
                      </a:lnTo>
                      <a:close/>
                      <a:moveTo>
                        <a:pt x="30" y="32"/>
                      </a:moveTo>
                      <a:lnTo>
                        <a:pt x="30" y="32"/>
                      </a:lnTo>
                      <a:lnTo>
                        <a:pt x="29" y="32"/>
                      </a:lnTo>
                      <a:lnTo>
                        <a:pt x="30" y="32"/>
                      </a:lnTo>
                      <a:close/>
                      <a:moveTo>
                        <a:pt x="28" y="32"/>
                      </a:moveTo>
                      <a:cubicBezTo>
                        <a:pt x="29" y="31"/>
                        <a:pt x="30" y="29"/>
                        <a:pt x="30" y="28"/>
                      </a:cubicBezTo>
                      <a:lnTo>
                        <a:pt x="32" y="29"/>
                      </a:lnTo>
                      <a:cubicBezTo>
                        <a:pt x="31" y="30"/>
                        <a:pt x="30" y="31"/>
                        <a:pt x="30" y="32"/>
                      </a:cubicBezTo>
                      <a:lnTo>
                        <a:pt x="28" y="32"/>
                      </a:lnTo>
                      <a:close/>
                      <a:moveTo>
                        <a:pt x="30" y="28"/>
                      </a:moveTo>
                      <a:cubicBezTo>
                        <a:pt x="34" y="22"/>
                        <a:pt x="38" y="15"/>
                        <a:pt x="35" y="9"/>
                      </a:cubicBezTo>
                      <a:lnTo>
                        <a:pt x="36" y="8"/>
                      </a:lnTo>
                      <a:cubicBezTo>
                        <a:pt x="40" y="15"/>
                        <a:pt x="36" y="22"/>
                        <a:pt x="32" y="29"/>
                      </a:cubicBezTo>
                      <a:lnTo>
                        <a:pt x="30" y="28"/>
                      </a:lnTo>
                      <a:close/>
                      <a:moveTo>
                        <a:pt x="35" y="9"/>
                      </a:moveTo>
                      <a:lnTo>
                        <a:pt x="35" y="9"/>
                      </a:lnTo>
                      <a:lnTo>
                        <a:pt x="36" y="9"/>
                      </a:lnTo>
                      <a:lnTo>
                        <a:pt x="35" y="9"/>
                      </a:lnTo>
                      <a:close/>
                      <a:moveTo>
                        <a:pt x="35" y="9"/>
                      </a:moveTo>
                      <a:cubicBezTo>
                        <a:pt x="35" y="9"/>
                        <a:pt x="35" y="8"/>
                        <a:pt x="34" y="8"/>
                      </a:cubicBezTo>
                      <a:lnTo>
                        <a:pt x="36" y="7"/>
                      </a:lnTo>
                      <a:cubicBezTo>
                        <a:pt x="36" y="8"/>
                        <a:pt x="36" y="8"/>
                        <a:pt x="36" y="9"/>
                      </a:cubicBezTo>
                      <a:lnTo>
                        <a:pt x="35" y="9"/>
                      </a:lnTo>
                      <a:close/>
                      <a:moveTo>
                        <a:pt x="34" y="8"/>
                      </a:moveTo>
                      <a:cubicBezTo>
                        <a:pt x="33" y="6"/>
                        <a:pt x="30" y="4"/>
                        <a:pt x="27" y="3"/>
                      </a:cubicBezTo>
                      <a:lnTo>
                        <a:pt x="28" y="2"/>
                      </a:lnTo>
                      <a:cubicBezTo>
                        <a:pt x="31" y="3"/>
                        <a:pt x="34" y="5"/>
                        <a:pt x="36" y="7"/>
                      </a:cubicBezTo>
                      <a:lnTo>
                        <a:pt x="34" y="8"/>
                      </a:lnTo>
                      <a:close/>
                      <a:moveTo>
                        <a:pt x="27" y="3"/>
                      </a:moveTo>
                      <a:cubicBezTo>
                        <a:pt x="24" y="2"/>
                        <a:pt x="21" y="1"/>
                        <a:pt x="18" y="2"/>
                      </a:cubicBezTo>
                      <a:lnTo>
                        <a:pt x="17" y="1"/>
                      </a:lnTo>
                      <a:cubicBezTo>
                        <a:pt x="21" y="0"/>
                        <a:pt x="25" y="0"/>
                        <a:pt x="28" y="2"/>
                      </a:cubicBezTo>
                      <a:lnTo>
                        <a:pt x="27" y="3"/>
                      </a:lnTo>
                      <a:close/>
                      <a:moveTo>
                        <a:pt x="18" y="2"/>
                      </a:moveTo>
                      <a:cubicBezTo>
                        <a:pt x="17" y="3"/>
                        <a:pt x="17" y="3"/>
                        <a:pt x="16" y="3"/>
                      </a:cubicBezTo>
                      <a:lnTo>
                        <a:pt x="16" y="2"/>
                      </a:lnTo>
                      <a:cubicBezTo>
                        <a:pt x="16" y="2"/>
                        <a:pt x="17" y="1"/>
                        <a:pt x="17" y="1"/>
                      </a:cubicBezTo>
                      <a:lnTo>
                        <a:pt x="18" y="2"/>
                      </a:lnTo>
                      <a:close/>
                      <a:moveTo>
                        <a:pt x="16" y="3"/>
                      </a:moveTo>
                      <a:lnTo>
                        <a:pt x="16" y="3"/>
                      </a:lnTo>
                      <a:lnTo>
                        <a:pt x="16" y="2"/>
                      </a:lnTo>
                      <a:lnTo>
                        <a:pt x="16" y="3"/>
                      </a:lnTo>
                      <a:close/>
                    </a:path>
                  </a:pathLst>
                </a:custGeom>
                <a:solidFill>
                  <a:srgbClr val="94939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436" name="Freeform 45"/>
                <p:cNvSpPr>
                  <a:spLocks noChangeArrowheads="1"/>
                </p:cNvSpPr>
                <p:nvPr/>
              </p:nvSpPr>
              <p:spPr bwMode="auto">
                <a:xfrm>
                  <a:off x="1893" y="3943"/>
                  <a:ext cx="69" cy="77"/>
                </a:xfrm>
                <a:custGeom>
                  <a:avLst/>
                  <a:gdLst>
                    <a:gd name="T0" fmla="*/ 43950 w 50"/>
                    <a:gd name="T1" fmla="*/ 10623 h 45"/>
                    <a:gd name="T2" fmla="*/ 3197 w 50"/>
                    <a:gd name="T3" fmla="*/ 147886 h 45"/>
                    <a:gd name="T4" fmla="*/ 13172 w 50"/>
                    <a:gd name="T5" fmla="*/ 231857 h 45"/>
                    <a:gd name="T6" fmla="*/ 88614 w 50"/>
                    <a:gd name="T7" fmla="*/ 191692 h 45"/>
                    <a:gd name="T8" fmla="*/ 43950 w 50"/>
                    <a:gd name="T9" fmla="*/ 10623 h 45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50" h="45">
                      <a:moveTo>
                        <a:pt x="24" y="2"/>
                      </a:moveTo>
                      <a:cubicBezTo>
                        <a:pt x="9" y="0"/>
                        <a:pt x="0" y="14"/>
                        <a:pt x="2" y="25"/>
                      </a:cubicBezTo>
                      <a:cubicBezTo>
                        <a:pt x="2" y="30"/>
                        <a:pt x="1" y="37"/>
                        <a:pt x="7" y="39"/>
                      </a:cubicBezTo>
                      <a:cubicBezTo>
                        <a:pt x="19" y="43"/>
                        <a:pt x="47" y="45"/>
                        <a:pt x="49" y="32"/>
                      </a:cubicBezTo>
                      <a:cubicBezTo>
                        <a:pt x="50" y="22"/>
                        <a:pt x="40" y="1"/>
                        <a:pt x="24" y="2"/>
                      </a:cubicBezTo>
                      <a:close/>
                    </a:path>
                  </a:pathLst>
                </a:custGeom>
                <a:solidFill>
                  <a:srgbClr val="F4F6BA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437" name="Freeform 46"/>
                <p:cNvSpPr>
                  <a:spLocks noChangeArrowheads="1"/>
                </p:cNvSpPr>
                <p:nvPr/>
              </p:nvSpPr>
              <p:spPr bwMode="auto">
                <a:xfrm>
                  <a:off x="1895" y="3946"/>
                  <a:ext cx="67" cy="71"/>
                </a:xfrm>
                <a:custGeom>
                  <a:avLst/>
                  <a:gdLst>
                    <a:gd name="T0" fmla="*/ 30650 w 49"/>
                    <a:gd name="T1" fmla="*/ 9830 h 42"/>
                    <a:gd name="T2" fmla="*/ 37822 w 49"/>
                    <a:gd name="T3" fmla="*/ 0 h 42"/>
                    <a:gd name="T4" fmla="*/ 30650 w 49"/>
                    <a:gd name="T5" fmla="*/ 9830 h 42"/>
                    <a:gd name="T6" fmla="*/ 10173 w 49"/>
                    <a:gd name="T7" fmla="*/ 40749 h 42"/>
                    <a:gd name="T8" fmla="*/ 30650 w 49"/>
                    <a:gd name="T9" fmla="*/ 9830 h 42"/>
                    <a:gd name="T10" fmla="*/ 1720 w 49"/>
                    <a:gd name="T11" fmla="*/ 104172 h 42"/>
                    <a:gd name="T12" fmla="*/ 10173 w 49"/>
                    <a:gd name="T13" fmla="*/ 40749 h 42"/>
                    <a:gd name="T14" fmla="*/ 1720 w 49"/>
                    <a:gd name="T15" fmla="*/ 104172 h 42"/>
                    <a:gd name="T16" fmla="*/ 0 w 49"/>
                    <a:gd name="T17" fmla="*/ 130395 h 42"/>
                    <a:gd name="T18" fmla="*/ 1720 w 49"/>
                    <a:gd name="T19" fmla="*/ 104172 h 42"/>
                    <a:gd name="T20" fmla="*/ 1720 w 49"/>
                    <a:gd name="T21" fmla="*/ 130395 h 42"/>
                    <a:gd name="T22" fmla="*/ 1720 w 49"/>
                    <a:gd name="T23" fmla="*/ 130395 h 42"/>
                    <a:gd name="T24" fmla="*/ 0 w 49"/>
                    <a:gd name="T25" fmla="*/ 130395 h 42"/>
                    <a:gd name="T26" fmla="*/ 1720 w 49"/>
                    <a:gd name="T27" fmla="*/ 130395 h 42"/>
                    <a:gd name="T28" fmla="*/ 1720 w 49"/>
                    <a:gd name="T29" fmla="*/ 130395 h 42"/>
                    <a:gd name="T30" fmla="*/ 1720 w 49"/>
                    <a:gd name="T31" fmla="*/ 130395 h 42"/>
                    <a:gd name="T32" fmla="*/ 0 w 49"/>
                    <a:gd name="T33" fmla="*/ 146458 h 42"/>
                    <a:gd name="T34" fmla="*/ 1720 w 49"/>
                    <a:gd name="T35" fmla="*/ 130395 h 42"/>
                    <a:gd name="T36" fmla="*/ 10173 w 49"/>
                    <a:gd name="T37" fmla="*/ 202827 h 42"/>
                    <a:gd name="T38" fmla="*/ 0 w 49"/>
                    <a:gd name="T39" fmla="*/ 146458 h 42"/>
                    <a:gd name="T40" fmla="*/ 10173 w 49"/>
                    <a:gd name="T41" fmla="*/ 202827 h 42"/>
                    <a:gd name="T42" fmla="*/ 10173 w 49"/>
                    <a:gd name="T43" fmla="*/ 207795 h 42"/>
                    <a:gd name="T44" fmla="*/ 10173 w 49"/>
                    <a:gd name="T45" fmla="*/ 202827 h 42"/>
                    <a:gd name="T46" fmla="*/ 35087 w 49"/>
                    <a:gd name="T47" fmla="*/ 224056 h 42"/>
                    <a:gd name="T48" fmla="*/ 10173 w 49"/>
                    <a:gd name="T49" fmla="*/ 202827 h 42"/>
                    <a:gd name="T50" fmla="*/ 60811 w 49"/>
                    <a:gd name="T51" fmla="*/ 214217 h 42"/>
                    <a:gd name="T52" fmla="*/ 35087 w 49"/>
                    <a:gd name="T53" fmla="*/ 224056 h 42"/>
                    <a:gd name="T54" fmla="*/ 60811 w 49"/>
                    <a:gd name="T55" fmla="*/ 214217 h 42"/>
                    <a:gd name="T56" fmla="*/ 79057 w 49"/>
                    <a:gd name="T57" fmla="*/ 186864 h 42"/>
                    <a:gd name="T58" fmla="*/ 60811 w 49"/>
                    <a:gd name="T59" fmla="*/ 214217 h 42"/>
                    <a:gd name="T60" fmla="*/ 79057 w 49"/>
                    <a:gd name="T61" fmla="*/ 186864 h 42"/>
                    <a:gd name="T62" fmla="*/ 79057 w 49"/>
                    <a:gd name="T63" fmla="*/ 186864 h 42"/>
                    <a:gd name="T64" fmla="*/ 77582 w 49"/>
                    <a:gd name="T65" fmla="*/ 165012 h 42"/>
                    <a:gd name="T66" fmla="*/ 79057 w 49"/>
                    <a:gd name="T67" fmla="*/ 186864 h 42"/>
                    <a:gd name="T68" fmla="*/ 77582 w 49"/>
                    <a:gd name="T69" fmla="*/ 165012 h 42"/>
                    <a:gd name="T70" fmla="*/ 79057 w 49"/>
                    <a:gd name="T71" fmla="*/ 171162 h 42"/>
                    <a:gd name="T72" fmla="*/ 77582 w 49"/>
                    <a:gd name="T73" fmla="*/ 165012 h 42"/>
                    <a:gd name="T74" fmla="*/ 80914 w 49"/>
                    <a:gd name="T75" fmla="*/ 146458 h 42"/>
                    <a:gd name="T76" fmla="*/ 77582 w 49"/>
                    <a:gd name="T77" fmla="*/ 165012 h 42"/>
                    <a:gd name="T78" fmla="*/ 65737 w 49"/>
                    <a:gd name="T79" fmla="*/ 61143 h 42"/>
                    <a:gd name="T80" fmla="*/ 80914 w 49"/>
                    <a:gd name="T81" fmla="*/ 146458 h 42"/>
                    <a:gd name="T82" fmla="*/ 65737 w 49"/>
                    <a:gd name="T83" fmla="*/ 61143 h 42"/>
                    <a:gd name="T84" fmla="*/ 42499 w 49"/>
                    <a:gd name="T85" fmla="*/ 0 h 42"/>
                    <a:gd name="T86" fmla="*/ 65737 w 49"/>
                    <a:gd name="T87" fmla="*/ 61143 h 42"/>
                    <a:gd name="T88" fmla="*/ 37822 w 49"/>
                    <a:gd name="T89" fmla="*/ 9830 h 42"/>
                    <a:gd name="T90" fmla="*/ 42499 w 49"/>
                    <a:gd name="T91" fmla="*/ 0 h 42"/>
                    <a:gd name="T92" fmla="*/ 37822 w 49"/>
                    <a:gd name="T93" fmla="*/ 9830 h 42"/>
                    <a:gd name="T94" fmla="*/ 37822 w 49"/>
                    <a:gd name="T95" fmla="*/ 9830 h 42"/>
                    <a:gd name="T96" fmla="*/ 37822 w 49"/>
                    <a:gd name="T97" fmla="*/ 9830 h 42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0" t="0" r="r" b="b"/>
                  <a:pathLst>
                    <a:path w="49" h="42">
                      <a:moveTo>
                        <a:pt x="23" y="2"/>
                      </a:moveTo>
                      <a:cubicBezTo>
                        <a:pt x="22" y="1"/>
                        <a:pt x="20" y="1"/>
                        <a:pt x="19" y="2"/>
                      </a:cubicBezTo>
                      <a:lnTo>
                        <a:pt x="19" y="0"/>
                      </a:lnTo>
                      <a:cubicBezTo>
                        <a:pt x="20" y="0"/>
                        <a:pt x="22" y="0"/>
                        <a:pt x="23" y="0"/>
                      </a:cubicBezTo>
                      <a:lnTo>
                        <a:pt x="23" y="2"/>
                      </a:lnTo>
                      <a:close/>
                      <a:moveTo>
                        <a:pt x="19" y="2"/>
                      </a:moveTo>
                      <a:cubicBezTo>
                        <a:pt x="14" y="2"/>
                        <a:pt x="10" y="4"/>
                        <a:pt x="7" y="7"/>
                      </a:cubicBezTo>
                      <a:lnTo>
                        <a:pt x="6" y="7"/>
                      </a:lnTo>
                      <a:cubicBezTo>
                        <a:pt x="9" y="3"/>
                        <a:pt x="14" y="1"/>
                        <a:pt x="19" y="0"/>
                      </a:cubicBezTo>
                      <a:lnTo>
                        <a:pt x="19" y="2"/>
                      </a:lnTo>
                      <a:close/>
                      <a:moveTo>
                        <a:pt x="7" y="7"/>
                      </a:moveTo>
                      <a:cubicBezTo>
                        <a:pt x="4" y="11"/>
                        <a:pt x="2" y="15"/>
                        <a:pt x="1" y="19"/>
                      </a:cubicBezTo>
                      <a:lnTo>
                        <a:pt x="0" y="19"/>
                      </a:lnTo>
                      <a:cubicBezTo>
                        <a:pt x="1" y="14"/>
                        <a:pt x="3" y="10"/>
                        <a:pt x="6" y="7"/>
                      </a:cubicBezTo>
                      <a:lnTo>
                        <a:pt x="7" y="7"/>
                      </a:lnTo>
                      <a:close/>
                      <a:moveTo>
                        <a:pt x="1" y="19"/>
                      </a:moveTo>
                      <a:cubicBezTo>
                        <a:pt x="1" y="21"/>
                        <a:pt x="1" y="23"/>
                        <a:pt x="1" y="24"/>
                      </a:cubicBezTo>
                      <a:lnTo>
                        <a:pt x="0" y="24"/>
                      </a:lnTo>
                      <a:cubicBezTo>
                        <a:pt x="0" y="23"/>
                        <a:pt x="0" y="21"/>
                        <a:pt x="0" y="19"/>
                      </a:cubicBezTo>
                      <a:lnTo>
                        <a:pt x="1" y="19"/>
                      </a:lnTo>
                      <a:close/>
                      <a:moveTo>
                        <a:pt x="1" y="24"/>
                      </a:moveTo>
                      <a:lnTo>
                        <a:pt x="1" y="24"/>
                      </a:lnTo>
                      <a:close/>
                      <a:moveTo>
                        <a:pt x="1" y="24"/>
                      </a:moveTo>
                      <a:lnTo>
                        <a:pt x="1" y="24"/>
                      </a:lnTo>
                      <a:lnTo>
                        <a:pt x="0" y="24"/>
                      </a:lnTo>
                      <a:lnTo>
                        <a:pt x="1" y="24"/>
                      </a:lnTo>
                      <a:close/>
                      <a:moveTo>
                        <a:pt x="1" y="24"/>
                      </a:moveTo>
                      <a:lnTo>
                        <a:pt x="1" y="24"/>
                      </a:lnTo>
                      <a:close/>
                      <a:moveTo>
                        <a:pt x="1" y="24"/>
                      </a:moveTo>
                      <a:cubicBezTo>
                        <a:pt x="1" y="25"/>
                        <a:pt x="1" y="26"/>
                        <a:pt x="1" y="27"/>
                      </a:cubicBezTo>
                      <a:lnTo>
                        <a:pt x="0" y="27"/>
                      </a:lnTo>
                      <a:cubicBezTo>
                        <a:pt x="0" y="26"/>
                        <a:pt x="0" y="25"/>
                        <a:pt x="0" y="24"/>
                      </a:cubicBezTo>
                      <a:lnTo>
                        <a:pt x="1" y="24"/>
                      </a:lnTo>
                      <a:close/>
                      <a:moveTo>
                        <a:pt x="1" y="27"/>
                      </a:moveTo>
                      <a:cubicBezTo>
                        <a:pt x="2" y="31"/>
                        <a:pt x="2" y="36"/>
                        <a:pt x="6" y="37"/>
                      </a:cubicBezTo>
                      <a:lnTo>
                        <a:pt x="5" y="39"/>
                      </a:lnTo>
                      <a:cubicBezTo>
                        <a:pt x="0" y="37"/>
                        <a:pt x="0" y="32"/>
                        <a:pt x="0" y="27"/>
                      </a:cubicBezTo>
                      <a:lnTo>
                        <a:pt x="1" y="27"/>
                      </a:lnTo>
                      <a:close/>
                      <a:moveTo>
                        <a:pt x="6" y="37"/>
                      </a:moveTo>
                      <a:lnTo>
                        <a:pt x="6" y="37"/>
                      </a:lnTo>
                      <a:lnTo>
                        <a:pt x="6" y="38"/>
                      </a:lnTo>
                      <a:lnTo>
                        <a:pt x="6" y="37"/>
                      </a:lnTo>
                      <a:close/>
                      <a:moveTo>
                        <a:pt x="6" y="37"/>
                      </a:moveTo>
                      <a:cubicBezTo>
                        <a:pt x="10" y="39"/>
                        <a:pt x="15" y="40"/>
                        <a:pt x="21" y="40"/>
                      </a:cubicBezTo>
                      <a:lnTo>
                        <a:pt x="21" y="41"/>
                      </a:lnTo>
                      <a:cubicBezTo>
                        <a:pt x="15" y="41"/>
                        <a:pt x="9" y="40"/>
                        <a:pt x="5" y="39"/>
                      </a:cubicBezTo>
                      <a:lnTo>
                        <a:pt x="6" y="37"/>
                      </a:lnTo>
                      <a:close/>
                      <a:moveTo>
                        <a:pt x="21" y="40"/>
                      </a:moveTo>
                      <a:cubicBezTo>
                        <a:pt x="26" y="41"/>
                        <a:pt x="32" y="41"/>
                        <a:pt x="37" y="39"/>
                      </a:cubicBezTo>
                      <a:lnTo>
                        <a:pt x="37" y="41"/>
                      </a:lnTo>
                      <a:cubicBezTo>
                        <a:pt x="32" y="42"/>
                        <a:pt x="26" y="42"/>
                        <a:pt x="21" y="41"/>
                      </a:cubicBezTo>
                      <a:lnTo>
                        <a:pt x="21" y="40"/>
                      </a:lnTo>
                      <a:close/>
                      <a:moveTo>
                        <a:pt x="37" y="39"/>
                      </a:moveTo>
                      <a:cubicBezTo>
                        <a:pt x="41" y="38"/>
                        <a:pt x="45" y="36"/>
                        <a:pt x="46" y="33"/>
                      </a:cubicBezTo>
                      <a:lnTo>
                        <a:pt x="48" y="34"/>
                      </a:lnTo>
                      <a:cubicBezTo>
                        <a:pt x="46" y="37"/>
                        <a:pt x="42" y="40"/>
                        <a:pt x="37" y="41"/>
                      </a:cubicBezTo>
                      <a:lnTo>
                        <a:pt x="37" y="39"/>
                      </a:lnTo>
                      <a:close/>
                      <a:moveTo>
                        <a:pt x="48" y="34"/>
                      </a:moveTo>
                      <a:lnTo>
                        <a:pt x="48" y="34"/>
                      </a:lnTo>
                      <a:lnTo>
                        <a:pt x="47" y="33"/>
                      </a:lnTo>
                      <a:lnTo>
                        <a:pt x="48" y="34"/>
                      </a:lnTo>
                      <a:close/>
                      <a:moveTo>
                        <a:pt x="46" y="33"/>
                      </a:moveTo>
                      <a:cubicBezTo>
                        <a:pt x="47" y="32"/>
                        <a:pt x="47" y="31"/>
                        <a:pt x="47" y="30"/>
                      </a:cubicBezTo>
                      <a:lnTo>
                        <a:pt x="49" y="31"/>
                      </a:lnTo>
                      <a:cubicBezTo>
                        <a:pt x="48" y="32"/>
                        <a:pt x="48" y="33"/>
                        <a:pt x="48" y="34"/>
                      </a:cubicBezTo>
                      <a:lnTo>
                        <a:pt x="46" y="33"/>
                      </a:lnTo>
                      <a:close/>
                      <a:moveTo>
                        <a:pt x="47" y="30"/>
                      </a:moveTo>
                      <a:lnTo>
                        <a:pt x="47" y="30"/>
                      </a:lnTo>
                      <a:lnTo>
                        <a:pt x="48" y="31"/>
                      </a:lnTo>
                      <a:lnTo>
                        <a:pt x="47" y="30"/>
                      </a:lnTo>
                      <a:close/>
                      <a:moveTo>
                        <a:pt x="47" y="30"/>
                      </a:moveTo>
                      <a:cubicBezTo>
                        <a:pt x="47" y="29"/>
                        <a:pt x="47" y="28"/>
                        <a:pt x="47" y="27"/>
                      </a:cubicBezTo>
                      <a:lnTo>
                        <a:pt x="49" y="27"/>
                      </a:lnTo>
                      <a:cubicBezTo>
                        <a:pt x="49" y="28"/>
                        <a:pt x="49" y="29"/>
                        <a:pt x="49" y="31"/>
                      </a:cubicBezTo>
                      <a:lnTo>
                        <a:pt x="47" y="30"/>
                      </a:lnTo>
                      <a:close/>
                      <a:moveTo>
                        <a:pt x="47" y="27"/>
                      </a:moveTo>
                      <a:cubicBezTo>
                        <a:pt x="46" y="22"/>
                        <a:pt x="44" y="16"/>
                        <a:pt x="40" y="11"/>
                      </a:cubicBezTo>
                      <a:lnTo>
                        <a:pt x="42" y="10"/>
                      </a:lnTo>
                      <a:cubicBezTo>
                        <a:pt x="46" y="15"/>
                        <a:pt x="48" y="22"/>
                        <a:pt x="49" y="27"/>
                      </a:cubicBezTo>
                      <a:lnTo>
                        <a:pt x="47" y="27"/>
                      </a:lnTo>
                      <a:close/>
                      <a:moveTo>
                        <a:pt x="40" y="11"/>
                      </a:moveTo>
                      <a:cubicBezTo>
                        <a:pt x="37" y="6"/>
                        <a:pt x="32" y="2"/>
                        <a:pt x="26" y="2"/>
                      </a:cubicBezTo>
                      <a:lnTo>
                        <a:pt x="26" y="0"/>
                      </a:lnTo>
                      <a:cubicBezTo>
                        <a:pt x="32" y="1"/>
                        <a:pt x="38" y="5"/>
                        <a:pt x="42" y="10"/>
                      </a:cubicBezTo>
                      <a:lnTo>
                        <a:pt x="40" y="11"/>
                      </a:lnTo>
                      <a:close/>
                      <a:moveTo>
                        <a:pt x="26" y="2"/>
                      </a:moveTo>
                      <a:cubicBezTo>
                        <a:pt x="25" y="2"/>
                        <a:pt x="24" y="2"/>
                        <a:pt x="23" y="2"/>
                      </a:cubicBezTo>
                      <a:lnTo>
                        <a:pt x="23" y="0"/>
                      </a:lnTo>
                      <a:cubicBezTo>
                        <a:pt x="24" y="0"/>
                        <a:pt x="25" y="0"/>
                        <a:pt x="26" y="0"/>
                      </a:cubicBezTo>
                      <a:lnTo>
                        <a:pt x="26" y="2"/>
                      </a:lnTo>
                      <a:close/>
                      <a:moveTo>
                        <a:pt x="23" y="2"/>
                      </a:moveTo>
                      <a:lnTo>
                        <a:pt x="23" y="2"/>
                      </a:lnTo>
                      <a:lnTo>
                        <a:pt x="23" y="1"/>
                      </a:lnTo>
                      <a:lnTo>
                        <a:pt x="23" y="2"/>
                      </a:lnTo>
                      <a:close/>
                    </a:path>
                  </a:pathLst>
                </a:custGeom>
                <a:solidFill>
                  <a:srgbClr val="94939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438" name="Freeform 47"/>
                <p:cNvSpPr>
                  <a:spLocks noChangeArrowheads="1"/>
                </p:cNvSpPr>
                <p:nvPr/>
              </p:nvSpPr>
              <p:spPr bwMode="auto">
                <a:xfrm>
                  <a:off x="2025" y="3842"/>
                  <a:ext cx="48" cy="58"/>
                </a:xfrm>
                <a:custGeom>
                  <a:avLst/>
                  <a:gdLst>
                    <a:gd name="T0" fmla="*/ 0 w 35"/>
                    <a:gd name="T1" fmla="*/ 43918 h 34"/>
                    <a:gd name="T2" fmla="*/ 8238 w 35"/>
                    <a:gd name="T3" fmla="*/ 173234 h 34"/>
                    <a:gd name="T4" fmla="*/ 42753 w 35"/>
                    <a:gd name="T5" fmla="*/ 158908 h 34"/>
                    <a:gd name="T6" fmla="*/ 60085 w 35"/>
                    <a:gd name="T7" fmla="*/ 47125 h 34"/>
                    <a:gd name="T8" fmla="*/ 42753 w 35"/>
                    <a:gd name="T9" fmla="*/ 10542 h 34"/>
                    <a:gd name="T10" fmla="*/ 8238 w 35"/>
                    <a:gd name="T11" fmla="*/ 17376 h 34"/>
                    <a:gd name="T12" fmla="*/ 0 w 35"/>
                    <a:gd name="T13" fmla="*/ 43918 h 34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35" h="34">
                      <a:moveTo>
                        <a:pt x="0" y="7"/>
                      </a:moveTo>
                      <a:cubicBezTo>
                        <a:pt x="0" y="13"/>
                        <a:pt x="0" y="23"/>
                        <a:pt x="5" y="29"/>
                      </a:cubicBezTo>
                      <a:cubicBezTo>
                        <a:pt x="9" y="34"/>
                        <a:pt x="22" y="32"/>
                        <a:pt x="25" y="27"/>
                      </a:cubicBezTo>
                      <a:cubicBezTo>
                        <a:pt x="29" y="21"/>
                        <a:pt x="35" y="15"/>
                        <a:pt x="35" y="8"/>
                      </a:cubicBezTo>
                      <a:cubicBezTo>
                        <a:pt x="35" y="4"/>
                        <a:pt x="30" y="0"/>
                        <a:pt x="25" y="2"/>
                      </a:cubicBezTo>
                      <a:cubicBezTo>
                        <a:pt x="18" y="5"/>
                        <a:pt x="12" y="3"/>
                        <a:pt x="5" y="3"/>
                      </a:cubicBezTo>
                      <a:cubicBezTo>
                        <a:pt x="3" y="4"/>
                        <a:pt x="1" y="5"/>
                        <a:pt x="0" y="7"/>
                      </a:cubicBezTo>
                      <a:close/>
                    </a:path>
                  </a:pathLst>
                </a:custGeom>
                <a:solidFill>
                  <a:srgbClr val="F4F6BA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439" name="Freeform 49"/>
                <p:cNvSpPr>
                  <a:spLocks noChangeArrowheads="1"/>
                </p:cNvSpPr>
                <p:nvPr/>
              </p:nvSpPr>
              <p:spPr bwMode="auto">
                <a:xfrm>
                  <a:off x="725" y="3744"/>
                  <a:ext cx="102" cy="115"/>
                </a:xfrm>
                <a:custGeom>
                  <a:avLst/>
                  <a:gdLst>
                    <a:gd name="T0" fmla="*/ 78335 w 74"/>
                    <a:gd name="T1" fmla="*/ 52443 h 67"/>
                    <a:gd name="T2" fmla="*/ 36329 w 74"/>
                    <a:gd name="T3" fmla="*/ 40197 h 67"/>
                    <a:gd name="T4" fmla="*/ 4852 w 74"/>
                    <a:gd name="T5" fmla="*/ 230335 h 67"/>
                    <a:gd name="T6" fmla="*/ 23585 w 74"/>
                    <a:gd name="T7" fmla="*/ 289815 h 67"/>
                    <a:gd name="T8" fmla="*/ 75203 w 74"/>
                    <a:gd name="T9" fmla="*/ 430910 h 67"/>
                    <a:gd name="T10" fmla="*/ 118969 w 74"/>
                    <a:gd name="T11" fmla="*/ 170679 h 67"/>
                    <a:gd name="T12" fmla="*/ 92347 w 74"/>
                    <a:gd name="T13" fmla="*/ 86880 h 67"/>
                    <a:gd name="T14" fmla="*/ 78335 w 74"/>
                    <a:gd name="T15" fmla="*/ 52443 h 67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74" h="67">
                      <a:moveTo>
                        <a:pt x="47" y="8"/>
                      </a:moveTo>
                      <a:cubicBezTo>
                        <a:pt x="38" y="7"/>
                        <a:pt x="29" y="0"/>
                        <a:pt x="22" y="6"/>
                      </a:cubicBezTo>
                      <a:cubicBezTo>
                        <a:pt x="13" y="14"/>
                        <a:pt x="0" y="23"/>
                        <a:pt x="3" y="35"/>
                      </a:cubicBezTo>
                      <a:cubicBezTo>
                        <a:pt x="4" y="40"/>
                        <a:pt x="9" y="42"/>
                        <a:pt x="14" y="44"/>
                      </a:cubicBezTo>
                      <a:cubicBezTo>
                        <a:pt x="25" y="49"/>
                        <a:pt x="33" y="67"/>
                        <a:pt x="45" y="65"/>
                      </a:cubicBezTo>
                      <a:cubicBezTo>
                        <a:pt x="60" y="62"/>
                        <a:pt x="74" y="38"/>
                        <a:pt x="71" y="26"/>
                      </a:cubicBezTo>
                      <a:cubicBezTo>
                        <a:pt x="70" y="21"/>
                        <a:pt x="63" y="15"/>
                        <a:pt x="55" y="13"/>
                      </a:cubicBezTo>
                      <a:cubicBezTo>
                        <a:pt x="54" y="12"/>
                        <a:pt x="55" y="10"/>
                        <a:pt x="47" y="8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440" name="Freeform 50"/>
                <p:cNvSpPr>
                  <a:spLocks noChangeArrowheads="1"/>
                </p:cNvSpPr>
                <p:nvPr/>
              </p:nvSpPr>
              <p:spPr bwMode="auto">
                <a:xfrm>
                  <a:off x="724" y="3746"/>
                  <a:ext cx="103" cy="113"/>
                </a:xfrm>
                <a:custGeom>
                  <a:avLst/>
                  <a:gdLst>
                    <a:gd name="T0" fmla="*/ 81406 w 75"/>
                    <a:gd name="T1" fmla="*/ 46506 h 66"/>
                    <a:gd name="T2" fmla="*/ 81406 w 75"/>
                    <a:gd name="T3" fmla="*/ 49235 h 66"/>
                    <a:gd name="T4" fmla="*/ 81406 w 75"/>
                    <a:gd name="T5" fmla="*/ 49235 h 66"/>
                    <a:gd name="T6" fmla="*/ 67528 w 75"/>
                    <a:gd name="T7" fmla="*/ 28161 h 66"/>
                    <a:gd name="T8" fmla="*/ 67528 w 75"/>
                    <a:gd name="T9" fmla="*/ 39023 h 66"/>
                    <a:gd name="T10" fmla="*/ 67528 w 75"/>
                    <a:gd name="T11" fmla="*/ 28161 h 66"/>
                    <a:gd name="T12" fmla="*/ 37132 w 75"/>
                    <a:gd name="T13" fmla="*/ 28161 h 66"/>
                    <a:gd name="T14" fmla="*/ 38964 w 75"/>
                    <a:gd name="T15" fmla="*/ 29818 h 66"/>
                    <a:gd name="T16" fmla="*/ 37132 w 75"/>
                    <a:gd name="T17" fmla="*/ 28161 h 66"/>
                    <a:gd name="T18" fmla="*/ 38964 w 75"/>
                    <a:gd name="T19" fmla="*/ 29818 h 66"/>
                    <a:gd name="T20" fmla="*/ 33986 w 75"/>
                    <a:gd name="T21" fmla="*/ 49235 h 66"/>
                    <a:gd name="T22" fmla="*/ 38964 w 75"/>
                    <a:gd name="T23" fmla="*/ 29818 h 66"/>
                    <a:gd name="T24" fmla="*/ 4820 w 75"/>
                    <a:gd name="T25" fmla="*/ 211940 h 66"/>
                    <a:gd name="T26" fmla="*/ 4820 w 75"/>
                    <a:gd name="T27" fmla="*/ 211940 h 66"/>
                    <a:gd name="T28" fmla="*/ 4820 w 75"/>
                    <a:gd name="T29" fmla="*/ 211940 h 66"/>
                    <a:gd name="T30" fmla="*/ 13189 w 75"/>
                    <a:gd name="T31" fmla="*/ 250886 h 66"/>
                    <a:gd name="T32" fmla="*/ 15348 w 75"/>
                    <a:gd name="T33" fmla="*/ 243821 h 66"/>
                    <a:gd name="T34" fmla="*/ 13189 w 75"/>
                    <a:gd name="T35" fmla="*/ 250886 h 66"/>
                    <a:gd name="T36" fmla="*/ 25376 w 75"/>
                    <a:gd name="T37" fmla="*/ 261739 h 66"/>
                    <a:gd name="T38" fmla="*/ 25376 w 75"/>
                    <a:gd name="T39" fmla="*/ 261739 h 66"/>
                    <a:gd name="T40" fmla="*/ 25376 w 75"/>
                    <a:gd name="T41" fmla="*/ 269252 h 66"/>
                    <a:gd name="T42" fmla="*/ 26415 w 75"/>
                    <a:gd name="T43" fmla="*/ 261739 h 66"/>
                    <a:gd name="T44" fmla="*/ 26415 w 75"/>
                    <a:gd name="T45" fmla="*/ 261739 h 66"/>
                    <a:gd name="T46" fmla="*/ 25376 w 75"/>
                    <a:gd name="T47" fmla="*/ 269252 h 66"/>
                    <a:gd name="T48" fmla="*/ 78012 w 75"/>
                    <a:gd name="T49" fmla="*/ 396062 h 66"/>
                    <a:gd name="T50" fmla="*/ 47185 w 75"/>
                    <a:gd name="T51" fmla="*/ 327755 h 66"/>
                    <a:gd name="T52" fmla="*/ 78012 w 75"/>
                    <a:gd name="T53" fmla="*/ 402696 h 66"/>
                    <a:gd name="T54" fmla="*/ 78012 w 75"/>
                    <a:gd name="T55" fmla="*/ 396062 h 66"/>
                    <a:gd name="T56" fmla="*/ 78012 w 75"/>
                    <a:gd name="T57" fmla="*/ 396062 h 66"/>
                    <a:gd name="T58" fmla="*/ 78012 w 75"/>
                    <a:gd name="T59" fmla="*/ 402696 h 66"/>
                    <a:gd name="T60" fmla="*/ 88079 w 75"/>
                    <a:gd name="T61" fmla="*/ 384885 h 66"/>
                    <a:gd name="T62" fmla="*/ 78012 w 75"/>
                    <a:gd name="T63" fmla="*/ 396062 h 66"/>
                    <a:gd name="T64" fmla="*/ 98533 w 75"/>
                    <a:gd name="T65" fmla="*/ 357181 h 66"/>
                    <a:gd name="T66" fmla="*/ 95823 w 75"/>
                    <a:gd name="T67" fmla="*/ 350028 h 66"/>
                    <a:gd name="T68" fmla="*/ 98533 w 75"/>
                    <a:gd name="T69" fmla="*/ 357181 h 66"/>
                    <a:gd name="T70" fmla="*/ 119376 w 75"/>
                    <a:gd name="T71" fmla="*/ 156246 h 66"/>
                    <a:gd name="T72" fmla="*/ 119376 w 75"/>
                    <a:gd name="T73" fmla="*/ 156246 h 66"/>
                    <a:gd name="T74" fmla="*/ 123920 w 75"/>
                    <a:gd name="T75" fmla="*/ 156246 h 66"/>
                    <a:gd name="T76" fmla="*/ 119376 w 75"/>
                    <a:gd name="T77" fmla="*/ 145210 h 66"/>
                    <a:gd name="T78" fmla="*/ 119376 w 75"/>
                    <a:gd name="T79" fmla="*/ 156246 h 66"/>
                    <a:gd name="T80" fmla="*/ 119376 w 75"/>
                    <a:gd name="T81" fmla="*/ 126831 h 66"/>
                    <a:gd name="T82" fmla="*/ 116453 w 75"/>
                    <a:gd name="T83" fmla="*/ 134335 h 66"/>
                    <a:gd name="T84" fmla="*/ 119376 w 75"/>
                    <a:gd name="T85" fmla="*/ 126831 h 66"/>
                    <a:gd name="T86" fmla="*/ 95654 w 75"/>
                    <a:gd name="T87" fmla="*/ 76792 h 66"/>
                    <a:gd name="T88" fmla="*/ 95654 w 75"/>
                    <a:gd name="T89" fmla="*/ 76792 h 66"/>
                    <a:gd name="T90" fmla="*/ 95823 w 75"/>
                    <a:gd name="T91" fmla="*/ 69892 h 66"/>
                    <a:gd name="T92" fmla="*/ 81406 w 75"/>
                    <a:gd name="T93" fmla="*/ 49235 h 66"/>
                    <a:gd name="T94" fmla="*/ 92906 w 75"/>
                    <a:gd name="T95" fmla="*/ 69892 h 66"/>
                    <a:gd name="T96" fmla="*/ 81406 w 75"/>
                    <a:gd name="T97" fmla="*/ 46506 h 6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0" t="0" r="r" b="b"/>
                  <a:pathLst>
                    <a:path w="75" h="66">
                      <a:moveTo>
                        <a:pt x="48" y="8"/>
                      </a:moveTo>
                      <a:lnTo>
                        <a:pt x="48" y="8"/>
                      </a:lnTo>
                      <a:lnTo>
                        <a:pt x="48" y="7"/>
                      </a:lnTo>
                      <a:lnTo>
                        <a:pt x="48" y="8"/>
                      </a:lnTo>
                      <a:close/>
                      <a:moveTo>
                        <a:pt x="48" y="8"/>
                      </a:moveTo>
                      <a:lnTo>
                        <a:pt x="48" y="8"/>
                      </a:lnTo>
                      <a:lnTo>
                        <a:pt x="48" y="7"/>
                      </a:lnTo>
                      <a:lnTo>
                        <a:pt x="48" y="8"/>
                      </a:lnTo>
                      <a:close/>
                      <a:moveTo>
                        <a:pt x="48" y="8"/>
                      </a:moveTo>
                      <a:cubicBezTo>
                        <a:pt x="45" y="8"/>
                        <a:pt x="42" y="7"/>
                        <a:pt x="40" y="6"/>
                      </a:cubicBezTo>
                      <a:lnTo>
                        <a:pt x="40" y="4"/>
                      </a:lnTo>
                      <a:cubicBezTo>
                        <a:pt x="43" y="5"/>
                        <a:pt x="46" y="6"/>
                        <a:pt x="48" y="7"/>
                      </a:cubicBezTo>
                      <a:lnTo>
                        <a:pt x="48" y="8"/>
                      </a:lnTo>
                      <a:close/>
                      <a:moveTo>
                        <a:pt x="40" y="6"/>
                      </a:moveTo>
                      <a:cubicBezTo>
                        <a:pt x="34" y="3"/>
                        <a:pt x="28" y="1"/>
                        <a:pt x="23" y="5"/>
                      </a:cubicBezTo>
                      <a:lnTo>
                        <a:pt x="22" y="4"/>
                      </a:lnTo>
                      <a:cubicBezTo>
                        <a:pt x="27" y="0"/>
                        <a:pt x="34" y="2"/>
                        <a:pt x="40" y="4"/>
                      </a:cubicBezTo>
                      <a:lnTo>
                        <a:pt x="40" y="6"/>
                      </a:lnTo>
                      <a:close/>
                      <a:moveTo>
                        <a:pt x="22" y="4"/>
                      </a:moveTo>
                      <a:lnTo>
                        <a:pt x="22" y="4"/>
                      </a:lnTo>
                      <a:lnTo>
                        <a:pt x="23" y="5"/>
                      </a:lnTo>
                      <a:lnTo>
                        <a:pt x="22" y="4"/>
                      </a:lnTo>
                      <a:close/>
                      <a:moveTo>
                        <a:pt x="23" y="5"/>
                      </a:moveTo>
                      <a:lnTo>
                        <a:pt x="23" y="5"/>
                      </a:lnTo>
                      <a:lnTo>
                        <a:pt x="22" y="4"/>
                      </a:lnTo>
                      <a:lnTo>
                        <a:pt x="23" y="5"/>
                      </a:lnTo>
                      <a:close/>
                      <a:moveTo>
                        <a:pt x="23" y="5"/>
                      </a:moveTo>
                      <a:lnTo>
                        <a:pt x="23" y="5"/>
                      </a:lnTo>
                      <a:close/>
                      <a:moveTo>
                        <a:pt x="23" y="5"/>
                      </a:moveTo>
                      <a:cubicBezTo>
                        <a:pt x="22" y="6"/>
                        <a:pt x="21" y="7"/>
                        <a:pt x="20" y="8"/>
                      </a:cubicBezTo>
                      <a:lnTo>
                        <a:pt x="19" y="7"/>
                      </a:lnTo>
                      <a:cubicBezTo>
                        <a:pt x="20" y="6"/>
                        <a:pt x="21" y="5"/>
                        <a:pt x="22" y="4"/>
                      </a:cubicBezTo>
                      <a:lnTo>
                        <a:pt x="23" y="5"/>
                      </a:lnTo>
                      <a:close/>
                      <a:moveTo>
                        <a:pt x="20" y="8"/>
                      </a:moveTo>
                      <a:cubicBezTo>
                        <a:pt x="12" y="15"/>
                        <a:pt x="2" y="23"/>
                        <a:pt x="5" y="34"/>
                      </a:cubicBezTo>
                      <a:lnTo>
                        <a:pt x="3" y="34"/>
                      </a:lnTo>
                      <a:cubicBezTo>
                        <a:pt x="0" y="23"/>
                        <a:pt x="10" y="14"/>
                        <a:pt x="19" y="7"/>
                      </a:cubicBezTo>
                      <a:lnTo>
                        <a:pt x="20" y="8"/>
                      </a:lnTo>
                      <a:close/>
                      <a:moveTo>
                        <a:pt x="3" y="34"/>
                      </a:moveTo>
                      <a:lnTo>
                        <a:pt x="3" y="34"/>
                      </a:lnTo>
                      <a:lnTo>
                        <a:pt x="4" y="34"/>
                      </a:lnTo>
                      <a:lnTo>
                        <a:pt x="3" y="34"/>
                      </a:lnTo>
                      <a:close/>
                      <a:moveTo>
                        <a:pt x="5" y="34"/>
                      </a:moveTo>
                      <a:cubicBezTo>
                        <a:pt x="5" y="36"/>
                        <a:pt x="7" y="38"/>
                        <a:pt x="9" y="39"/>
                      </a:cubicBezTo>
                      <a:lnTo>
                        <a:pt x="8" y="40"/>
                      </a:lnTo>
                      <a:cubicBezTo>
                        <a:pt x="6" y="38"/>
                        <a:pt x="4" y="37"/>
                        <a:pt x="3" y="34"/>
                      </a:cubicBezTo>
                      <a:lnTo>
                        <a:pt x="5" y="34"/>
                      </a:lnTo>
                      <a:close/>
                      <a:moveTo>
                        <a:pt x="9" y="39"/>
                      </a:moveTo>
                      <a:cubicBezTo>
                        <a:pt x="11" y="40"/>
                        <a:pt x="13" y="41"/>
                        <a:pt x="15" y="42"/>
                      </a:cubicBezTo>
                      <a:lnTo>
                        <a:pt x="15" y="43"/>
                      </a:lnTo>
                      <a:cubicBezTo>
                        <a:pt x="12" y="42"/>
                        <a:pt x="10" y="41"/>
                        <a:pt x="8" y="40"/>
                      </a:cubicBezTo>
                      <a:lnTo>
                        <a:pt x="9" y="39"/>
                      </a:lnTo>
                      <a:close/>
                      <a:moveTo>
                        <a:pt x="15" y="42"/>
                      </a:moveTo>
                      <a:lnTo>
                        <a:pt x="15" y="42"/>
                      </a:lnTo>
                      <a:lnTo>
                        <a:pt x="15" y="43"/>
                      </a:lnTo>
                      <a:lnTo>
                        <a:pt x="15" y="42"/>
                      </a:lnTo>
                      <a:close/>
                      <a:moveTo>
                        <a:pt x="15" y="42"/>
                      </a:moveTo>
                      <a:lnTo>
                        <a:pt x="16" y="42"/>
                      </a:lnTo>
                      <a:lnTo>
                        <a:pt x="15" y="43"/>
                      </a:lnTo>
                      <a:lnTo>
                        <a:pt x="15" y="42"/>
                      </a:lnTo>
                      <a:close/>
                      <a:moveTo>
                        <a:pt x="16" y="42"/>
                      </a:moveTo>
                      <a:lnTo>
                        <a:pt x="16" y="42"/>
                      </a:lnTo>
                      <a:lnTo>
                        <a:pt x="15" y="43"/>
                      </a:lnTo>
                      <a:lnTo>
                        <a:pt x="16" y="42"/>
                      </a:lnTo>
                      <a:close/>
                      <a:moveTo>
                        <a:pt x="16" y="42"/>
                      </a:moveTo>
                      <a:cubicBezTo>
                        <a:pt x="20" y="44"/>
                        <a:pt x="24" y="48"/>
                        <a:pt x="28" y="52"/>
                      </a:cubicBezTo>
                      <a:lnTo>
                        <a:pt x="26" y="53"/>
                      </a:lnTo>
                      <a:cubicBezTo>
                        <a:pt x="23" y="49"/>
                        <a:pt x="19" y="45"/>
                        <a:pt x="15" y="43"/>
                      </a:cubicBezTo>
                      <a:lnTo>
                        <a:pt x="16" y="42"/>
                      </a:lnTo>
                      <a:close/>
                      <a:moveTo>
                        <a:pt x="28" y="52"/>
                      </a:moveTo>
                      <a:cubicBezTo>
                        <a:pt x="33" y="58"/>
                        <a:pt x="39" y="64"/>
                        <a:pt x="46" y="63"/>
                      </a:cubicBezTo>
                      <a:lnTo>
                        <a:pt x="46" y="64"/>
                      </a:lnTo>
                      <a:cubicBezTo>
                        <a:pt x="39" y="66"/>
                        <a:pt x="33" y="60"/>
                        <a:pt x="26" y="53"/>
                      </a:cubicBezTo>
                      <a:lnTo>
                        <a:pt x="28" y="52"/>
                      </a:lnTo>
                      <a:close/>
                      <a:moveTo>
                        <a:pt x="46" y="63"/>
                      </a:moveTo>
                      <a:lnTo>
                        <a:pt x="46" y="63"/>
                      </a:lnTo>
                      <a:lnTo>
                        <a:pt x="46" y="64"/>
                      </a:lnTo>
                      <a:lnTo>
                        <a:pt x="46" y="63"/>
                      </a:lnTo>
                      <a:close/>
                      <a:moveTo>
                        <a:pt x="46" y="63"/>
                      </a:moveTo>
                      <a:lnTo>
                        <a:pt x="46" y="63"/>
                      </a:lnTo>
                      <a:lnTo>
                        <a:pt x="46" y="64"/>
                      </a:lnTo>
                      <a:lnTo>
                        <a:pt x="46" y="63"/>
                      </a:lnTo>
                      <a:close/>
                      <a:moveTo>
                        <a:pt x="46" y="63"/>
                      </a:moveTo>
                      <a:lnTo>
                        <a:pt x="46" y="63"/>
                      </a:lnTo>
                      <a:lnTo>
                        <a:pt x="46" y="64"/>
                      </a:lnTo>
                      <a:lnTo>
                        <a:pt x="46" y="63"/>
                      </a:lnTo>
                      <a:close/>
                      <a:moveTo>
                        <a:pt x="46" y="63"/>
                      </a:moveTo>
                      <a:cubicBezTo>
                        <a:pt x="48" y="63"/>
                        <a:pt x="50" y="62"/>
                        <a:pt x="52" y="61"/>
                      </a:cubicBezTo>
                      <a:lnTo>
                        <a:pt x="52" y="62"/>
                      </a:lnTo>
                      <a:cubicBezTo>
                        <a:pt x="50" y="63"/>
                        <a:pt x="48" y="64"/>
                        <a:pt x="46" y="64"/>
                      </a:cubicBezTo>
                      <a:lnTo>
                        <a:pt x="46" y="63"/>
                      </a:lnTo>
                      <a:close/>
                      <a:moveTo>
                        <a:pt x="52" y="61"/>
                      </a:moveTo>
                      <a:cubicBezTo>
                        <a:pt x="54" y="60"/>
                        <a:pt x="56" y="58"/>
                        <a:pt x="57" y="56"/>
                      </a:cubicBezTo>
                      <a:lnTo>
                        <a:pt x="58" y="57"/>
                      </a:lnTo>
                      <a:cubicBezTo>
                        <a:pt x="57" y="59"/>
                        <a:pt x="55" y="61"/>
                        <a:pt x="52" y="62"/>
                      </a:cubicBezTo>
                      <a:lnTo>
                        <a:pt x="52" y="61"/>
                      </a:lnTo>
                      <a:close/>
                      <a:moveTo>
                        <a:pt x="57" y="56"/>
                      </a:moveTo>
                      <a:cubicBezTo>
                        <a:pt x="67" y="48"/>
                        <a:pt x="74" y="34"/>
                        <a:pt x="71" y="25"/>
                      </a:cubicBezTo>
                      <a:lnTo>
                        <a:pt x="73" y="25"/>
                      </a:lnTo>
                      <a:cubicBezTo>
                        <a:pt x="75" y="34"/>
                        <a:pt x="68" y="49"/>
                        <a:pt x="58" y="57"/>
                      </a:cubicBezTo>
                      <a:lnTo>
                        <a:pt x="57" y="56"/>
                      </a:lnTo>
                      <a:close/>
                      <a:moveTo>
                        <a:pt x="71" y="25"/>
                      </a:moveTo>
                      <a:lnTo>
                        <a:pt x="71" y="25"/>
                      </a:lnTo>
                      <a:lnTo>
                        <a:pt x="72" y="25"/>
                      </a:lnTo>
                      <a:lnTo>
                        <a:pt x="71" y="25"/>
                      </a:lnTo>
                      <a:close/>
                      <a:moveTo>
                        <a:pt x="71" y="25"/>
                      </a:moveTo>
                      <a:lnTo>
                        <a:pt x="71" y="25"/>
                      </a:lnTo>
                      <a:lnTo>
                        <a:pt x="73" y="25"/>
                      </a:lnTo>
                      <a:lnTo>
                        <a:pt x="71" y="25"/>
                      </a:lnTo>
                      <a:close/>
                      <a:moveTo>
                        <a:pt x="71" y="25"/>
                      </a:moveTo>
                      <a:cubicBezTo>
                        <a:pt x="71" y="24"/>
                        <a:pt x="71" y="24"/>
                        <a:pt x="71" y="23"/>
                      </a:cubicBezTo>
                      <a:lnTo>
                        <a:pt x="72" y="22"/>
                      </a:lnTo>
                      <a:cubicBezTo>
                        <a:pt x="72" y="23"/>
                        <a:pt x="73" y="24"/>
                        <a:pt x="73" y="25"/>
                      </a:cubicBezTo>
                      <a:lnTo>
                        <a:pt x="71" y="25"/>
                      </a:lnTo>
                      <a:close/>
                      <a:moveTo>
                        <a:pt x="71" y="23"/>
                      </a:moveTo>
                      <a:cubicBezTo>
                        <a:pt x="70" y="22"/>
                        <a:pt x="70" y="21"/>
                        <a:pt x="69" y="21"/>
                      </a:cubicBezTo>
                      <a:lnTo>
                        <a:pt x="71" y="20"/>
                      </a:lnTo>
                      <a:cubicBezTo>
                        <a:pt x="71" y="21"/>
                        <a:pt x="72" y="22"/>
                        <a:pt x="72" y="22"/>
                      </a:cubicBezTo>
                      <a:lnTo>
                        <a:pt x="71" y="23"/>
                      </a:lnTo>
                      <a:close/>
                      <a:moveTo>
                        <a:pt x="69" y="21"/>
                      </a:moveTo>
                      <a:cubicBezTo>
                        <a:pt x="67" y="17"/>
                        <a:pt x="62" y="14"/>
                        <a:pt x="56" y="12"/>
                      </a:cubicBezTo>
                      <a:lnTo>
                        <a:pt x="57" y="11"/>
                      </a:lnTo>
                      <a:cubicBezTo>
                        <a:pt x="63" y="13"/>
                        <a:pt x="68" y="16"/>
                        <a:pt x="71" y="20"/>
                      </a:cubicBezTo>
                      <a:lnTo>
                        <a:pt x="69" y="21"/>
                      </a:lnTo>
                      <a:close/>
                      <a:moveTo>
                        <a:pt x="56" y="12"/>
                      </a:moveTo>
                      <a:lnTo>
                        <a:pt x="56" y="12"/>
                      </a:lnTo>
                      <a:close/>
                      <a:moveTo>
                        <a:pt x="56" y="12"/>
                      </a:moveTo>
                      <a:cubicBezTo>
                        <a:pt x="55" y="12"/>
                        <a:pt x="55" y="12"/>
                        <a:pt x="55" y="11"/>
                      </a:cubicBezTo>
                      <a:lnTo>
                        <a:pt x="56" y="11"/>
                      </a:lnTo>
                      <a:cubicBezTo>
                        <a:pt x="56" y="11"/>
                        <a:pt x="57" y="11"/>
                        <a:pt x="57" y="11"/>
                      </a:cubicBezTo>
                      <a:lnTo>
                        <a:pt x="56" y="12"/>
                      </a:lnTo>
                      <a:close/>
                      <a:moveTo>
                        <a:pt x="55" y="11"/>
                      </a:moveTo>
                      <a:cubicBezTo>
                        <a:pt x="54" y="10"/>
                        <a:pt x="53" y="9"/>
                        <a:pt x="48" y="8"/>
                      </a:cubicBezTo>
                      <a:lnTo>
                        <a:pt x="48" y="7"/>
                      </a:lnTo>
                      <a:cubicBezTo>
                        <a:pt x="54" y="8"/>
                        <a:pt x="55" y="10"/>
                        <a:pt x="56" y="11"/>
                      </a:cubicBezTo>
                      <a:lnTo>
                        <a:pt x="55" y="11"/>
                      </a:lnTo>
                      <a:close/>
                      <a:moveTo>
                        <a:pt x="48" y="7"/>
                      </a:moveTo>
                      <a:lnTo>
                        <a:pt x="48" y="7"/>
                      </a:lnTo>
                      <a:close/>
                    </a:path>
                  </a:pathLst>
                </a:custGeom>
                <a:solidFill>
                  <a:srgbClr val="94939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441" name="Freeform 51"/>
                <p:cNvSpPr>
                  <a:spLocks noChangeArrowheads="1"/>
                </p:cNvSpPr>
                <p:nvPr/>
              </p:nvSpPr>
              <p:spPr bwMode="auto">
                <a:xfrm>
                  <a:off x="824" y="3757"/>
                  <a:ext cx="123" cy="129"/>
                </a:xfrm>
                <a:custGeom>
                  <a:avLst/>
                  <a:gdLst>
                    <a:gd name="T0" fmla="*/ 96209 w 90"/>
                    <a:gd name="T1" fmla="*/ 241263 h 75"/>
                    <a:gd name="T2" fmla="*/ 67590 w 90"/>
                    <a:gd name="T3" fmla="*/ 79330 h 75"/>
                    <a:gd name="T4" fmla="*/ 45371 w 90"/>
                    <a:gd name="T5" fmla="*/ 11266 h 75"/>
                    <a:gd name="T6" fmla="*/ 12266 w 90"/>
                    <a:gd name="T7" fmla="*/ 271841 h 75"/>
                    <a:gd name="T8" fmla="*/ 4537 w 90"/>
                    <a:gd name="T9" fmla="*/ 307760 h 75"/>
                    <a:gd name="T10" fmla="*/ 6967 w 90"/>
                    <a:gd name="T11" fmla="*/ 369824 h 75"/>
                    <a:gd name="T12" fmla="*/ 45371 w 90"/>
                    <a:gd name="T13" fmla="*/ 398892 h 75"/>
                    <a:gd name="T14" fmla="*/ 131820 w 90"/>
                    <a:gd name="T15" fmla="*/ 387062 h 75"/>
                    <a:gd name="T16" fmla="*/ 96209 w 90"/>
                    <a:gd name="T17" fmla="*/ 241263 h 7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90" h="75">
                      <a:moveTo>
                        <a:pt x="62" y="37"/>
                      </a:moveTo>
                      <a:cubicBezTo>
                        <a:pt x="54" y="31"/>
                        <a:pt x="49" y="21"/>
                        <a:pt x="44" y="12"/>
                      </a:cubicBezTo>
                      <a:cubicBezTo>
                        <a:pt x="42" y="7"/>
                        <a:pt x="37" y="0"/>
                        <a:pt x="29" y="2"/>
                      </a:cubicBezTo>
                      <a:cubicBezTo>
                        <a:pt x="10" y="9"/>
                        <a:pt x="16" y="29"/>
                        <a:pt x="8" y="42"/>
                      </a:cubicBezTo>
                      <a:cubicBezTo>
                        <a:pt x="7" y="44"/>
                        <a:pt x="4" y="45"/>
                        <a:pt x="3" y="47"/>
                      </a:cubicBezTo>
                      <a:cubicBezTo>
                        <a:pt x="0" y="50"/>
                        <a:pt x="0" y="53"/>
                        <a:pt x="4" y="57"/>
                      </a:cubicBezTo>
                      <a:cubicBezTo>
                        <a:pt x="11" y="62"/>
                        <a:pt x="21" y="60"/>
                        <a:pt x="29" y="61"/>
                      </a:cubicBezTo>
                      <a:cubicBezTo>
                        <a:pt x="48" y="65"/>
                        <a:pt x="77" y="75"/>
                        <a:pt x="85" y="59"/>
                      </a:cubicBezTo>
                      <a:cubicBezTo>
                        <a:pt x="90" y="49"/>
                        <a:pt x="71" y="44"/>
                        <a:pt x="62" y="37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442" name="Freeform 53"/>
                <p:cNvSpPr>
                  <a:spLocks noChangeArrowheads="1"/>
                </p:cNvSpPr>
                <p:nvPr/>
              </p:nvSpPr>
              <p:spPr bwMode="auto">
                <a:xfrm>
                  <a:off x="662" y="3794"/>
                  <a:ext cx="97" cy="84"/>
                </a:xfrm>
                <a:custGeom>
                  <a:avLst/>
                  <a:gdLst>
                    <a:gd name="T0" fmla="*/ 86185 w 70"/>
                    <a:gd name="T1" fmla="*/ 136265 h 49"/>
                    <a:gd name="T2" fmla="*/ 24070 w 70"/>
                    <a:gd name="T3" fmla="*/ 6674 h 49"/>
                    <a:gd name="T4" fmla="*/ 18466 w 70"/>
                    <a:gd name="T5" fmla="*/ 28459 h 49"/>
                    <a:gd name="T6" fmla="*/ 0 w 70"/>
                    <a:gd name="T7" fmla="*/ 212412 h 49"/>
                    <a:gd name="T8" fmla="*/ 5287 w 70"/>
                    <a:gd name="T9" fmla="*/ 242796 h 49"/>
                    <a:gd name="T10" fmla="*/ 63941 w 70"/>
                    <a:gd name="T11" fmla="*/ 307034 h 49"/>
                    <a:gd name="T12" fmla="*/ 117572 w 70"/>
                    <a:gd name="T13" fmla="*/ 255300 h 49"/>
                    <a:gd name="T14" fmla="*/ 86185 w 70"/>
                    <a:gd name="T15" fmla="*/ 136265 h 49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70" h="49">
                      <a:moveTo>
                        <a:pt x="47" y="21"/>
                      </a:moveTo>
                      <a:cubicBezTo>
                        <a:pt x="36" y="13"/>
                        <a:pt x="28" y="5"/>
                        <a:pt x="13" y="1"/>
                      </a:cubicBezTo>
                      <a:cubicBezTo>
                        <a:pt x="13" y="0"/>
                        <a:pt x="11" y="2"/>
                        <a:pt x="10" y="4"/>
                      </a:cubicBezTo>
                      <a:cubicBezTo>
                        <a:pt x="5" y="13"/>
                        <a:pt x="1" y="22"/>
                        <a:pt x="0" y="33"/>
                      </a:cubicBezTo>
                      <a:cubicBezTo>
                        <a:pt x="0" y="35"/>
                        <a:pt x="1" y="37"/>
                        <a:pt x="3" y="38"/>
                      </a:cubicBezTo>
                      <a:cubicBezTo>
                        <a:pt x="12" y="45"/>
                        <a:pt x="24" y="46"/>
                        <a:pt x="35" y="48"/>
                      </a:cubicBezTo>
                      <a:cubicBezTo>
                        <a:pt x="42" y="49"/>
                        <a:pt x="58" y="48"/>
                        <a:pt x="64" y="40"/>
                      </a:cubicBezTo>
                      <a:cubicBezTo>
                        <a:pt x="70" y="33"/>
                        <a:pt x="52" y="25"/>
                        <a:pt x="47" y="21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443" name="Freeform 54"/>
                <p:cNvSpPr>
                  <a:spLocks noChangeArrowheads="1"/>
                </p:cNvSpPr>
                <p:nvPr/>
              </p:nvSpPr>
              <p:spPr bwMode="auto">
                <a:xfrm>
                  <a:off x="661" y="3794"/>
                  <a:ext cx="96" cy="84"/>
                </a:xfrm>
                <a:custGeom>
                  <a:avLst/>
                  <a:gdLst>
                    <a:gd name="T0" fmla="*/ 63878 w 70"/>
                    <a:gd name="T1" fmla="*/ 95866 h 49"/>
                    <a:gd name="T2" fmla="*/ 62515 w 70"/>
                    <a:gd name="T3" fmla="*/ 99845 h 49"/>
                    <a:gd name="T4" fmla="*/ 63878 w 70"/>
                    <a:gd name="T5" fmla="*/ 95866 h 49"/>
                    <a:gd name="T6" fmla="*/ 21946 w 70"/>
                    <a:gd name="T7" fmla="*/ 6674 h 49"/>
                    <a:gd name="T8" fmla="*/ 21946 w 70"/>
                    <a:gd name="T9" fmla="*/ 6674 h 49"/>
                    <a:gd name="T10" fmla="*/ 23667 w 70"/>
                    <a:gd name="T11" fmla="*/ 0 h 49"/>
                    <a:gd name="T12" fmla="*/ 23667 w 70"/>
                    <a:gd name="T13" fmla="*/ 0 h 49"/>
                    <a:gd name="T14" fmla="*/ 21946 w 70"/>
                    <a:gd name="T15" fmla="*/ 6674 h 49"/>
                    <a:gd name="T16" fmla="*/ 23667 w 70"/>
                    <a:gd name="T17" fmla="*/ 0 h 49"/>
                    <a:gd name="T18" fmla="*/ 19079 w 70"/>
                    <a:gd name="T19" fmla="*/ 28459 h 49"/>
                    <a:gd name="T20" fmla="*/ 20418 w 70"/>
                    <a:gd name="T21" fmla="*/ 11047 h 49"/>
                    <a:gd name="T22" fmla="*/ 15283 w 70"/>
                    <a:gd name="T23" fmla="*/ 18259 h 49"/>
                    <a:gd name="T24" fmla="*/ 15283 w 70"/>
                    <a:gd name="T25" fmla="*/ 18259 h 49"/>
                    <a:gd name="T26" fmla="*/ 15283 w 70"/>
                    <a:gd name="T27" fmla="*/ 18259 h 49"/>
                    <a:gd name="T28" fmla="*/ 7075 w 70"/>
                    <a:gd name="T29" fmla="*/ 117125 h 49"/>
                    <a:gd name="T30" fmla="*/ 7563 w 70"/>
                    <a:gd name="T31" fmla="*/ 117125 h 49"/>
                    <a:gd name="T32" fmla="*/ 7075 w 70"/>
                    <a:gd name="T33" fmla="*/ 117125 h 49"/>
                    <a:gd name="T34" fmla="*/ 0 w 70"/>
                    <a:gd name="T35" fmla="*/ 212412 h 49"/>
                    <a:gd name="T36" fmla="*/ 0 w 70"/>
                    <a:gd name="T37" fmla="*/ 212412 h 49"/>
                    <a:gd name="T38" fmla="*/ 0 w 70"/>
                    <a:gd name="T39" fmla="*/ 212412 h 49"/>
                    <a:gd name="T40" fmla="*/ 2799 w 70"/>
                    <a:gd name="T41" fmla="*/ 212412 h 49"/>
                    <a:gd name="T42" fmla="*/ 0 w 70"/>
                    <a:gd name="T43" fmla="*/ 212412 h 49"/>
                    <a:gd name="T44" fmla="*/ 4603 w 70"/>
                    <a:gd name="T45" fmla="*/ 232131 h 49"/>
                    <a:gd name="T46" fmla="*/ 4603 w 70"/>
                    <a:gd name="T47" fmla="*/ 225245 h 49"/>
                    <a:gd name="T48" fmla="*/ 2799 w 70"/>
                    <a:gd name="T49" fmla="*/ 232131 h 49"/>
                    <a:gd name="T50" fmla="*/ 7075 w 70"/>
                    <a:gd name="T51" fmla="*/ 242796 h 49"/>
                    <a:gd name="T52" fmla="*/ 4603 w 70"/>
                    <a:gd name="T53" fmla="*/ 232131 h 49"/>
                    <a:gd name="T54" fmla="*/ 7075 w 70"/>
                    <a:gd name="T55" fmla="*/ 242796 h 49"/>
                    <a:gd name="T56" fmla="*/ 48794 w 70"/>
                    <a:gd name="T57" fmla="*/ 294888 h 49"/>
                    <a:gd name="T58" fmla="*/ 7075 w 70"/>
                    <a:gd name="T59" fmla="*/ 242796 h 49"/>
                    <a:gd name="T60" fmla="*/ 56115 w 70"/>
                    <a:gd name="T61" fmla="*/ 307034 h 49"/>
                    <a:gd name="T62" fmla="*/ 56115 w 70"/>
                    <a:gd name="T63" fmla="*/ 307034 h 49"/>
                    <a:gd name="T64" fmla="*/ 56115 w 70"/>
                    <a:gd name="T65" fmla="*/ 301293 h 49"/>
                    <a:gd name="T66" fmla="*/ 56115 w 70"/>
                    <a:gd name="T67" fmla="*/ 307034 h 49"/>
                    <a:gd name="T68" fmla="*/ 61070 w 70"/>
                    <a:gd name="T69" fmla="*/ 301293 h 49"/>
                    <a:gd name="T70" fmla="*/ 56115 w 70"/>
                    <a:gd name="T71" fmla="*/ 301293 h 49"/>
                    <a:gd name="T72" fmla="*/ 68603 w 70"/>
                    <a:gd name="T73" fmla="*/ 314244 h 49"/>
                    <a:gd name="T74" fmla="*/ 68603 w 70"/>
                    <a:gd name="T75" fmla="*/ 301293 h 49"/>
                    <a:gd name="T76" fmla="*/ 68603 w 70"/>
                    <a:gd name="T77" fmla="*/ 314244 h 49"/>
                    <a:gd name="T78" fmla="*/ 102014 w 70"/>
                    <a:gd name="T79" fmla="*/ 261977 h 49"/>
                    <a:gd name="T80" fmla="*/ 100334 w 70"/>
                    <a:gd name="T81" fmla="*/ 255300 h 49"/>
                    <a:gd name="T82" fmla="*/ 102014 w 70"/>
                    <a:gd name="T83" fmla="*/ 261977 h 49"/>
                    <a:gd name="T84" fmla="*/ 73805 w 70"/>
                    <a:gd name="T85" fmla="*/ 140426 h 49"/>
                    <a:gd name="T86" fmla="*/ 81221 w 70"/>
                    <a:gd name="T87" fmla="*/ 158477 h 49"/>
                    <a:gd name="T88" fmla="*/ 75677 w 70"/>
                    <a:gd name="T89" fmla="*/ 136265 h 49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</a:gdLst>
                  <a:ahLst/>
                  <a:cxnLst>
                    <a:cxn ang="T90">
                      <a:pos x="T0" y="T1"/>
                    </a:cxn>
                    <a:cxn ang="T91">
                      <a:pos x="T2" y="T3"/>
                    </a:cxn>
                    <a:cxn ang="T92">
                      <a:pos x="T4" y="T5"/>
                    </a:cxn>
                    <a:cxn ang="T93">
                      <a:pos x="T6" y="T7"/>
                    </a:cxn>
                    <a:cxn ang="T94">
                      <a:pos x="T8" y="T9"/>
                    </a:cxn>
                    <a:cxn ang="T95">
                      <a:pos x="T10" y="T11"/>
                    </a:cxn>
                    <a:cxn ang="T96">
                      <a:pos x="T12" y="T13"/>
                    </a:cxn>
                    <a:cxn ang="T97">
                      <a:pos x="T14" y="T15"/>
                    </a:cxn>
                    <a:cxn ang="T98">
                      <a:pos x="T16" y="T17"/>
                    </a:cxn>
                    <a:cxn ang="T99">
                      <a:pos x="T18" y="T19"/>
                    </a:cxn>
                    <a:cxn ang="T100">
                      <a:pos x="T20" y="T21"/>
                    </a:cxn>
                    <a:cxn ang="T101">
                      <a:pos x="T22" y="T23"/>
                    </a:cxn>
                    <a:cxn ang="T102">
                      <a:pos x="T24" y="T25"/>
                    </a:cxn>
                    <a:cxn ang="T103">
                      <a:pos x="T26" y="T27"/>
                    </a:cxn>
                    <a:cxn ang="T104">
                      <a:pos x="T28" y="T29"/>
                    </a:cxn>
                    <a:cxn ang="T105">
                      <a:pos x="T30" y="T31"/>
                    </a:cxn>
                    <a:cxn ang="T106">
                      <a:pos x="T32" y="T33"/>
                    </a:cxn>
                    <a:cxn ang="T107">
                      <a:pos x="T34" y="T35"/>
                    </a:cxn>
                    <a:cxn ang="T108">
                      <a:pos x="T36" y="T37"/>
                    </a:cxn>
                    <a:cxn ang="T109">
                      <a:pos x="T38" y="T39"/>
                    </a:cxn>
                    <a:cxn ang="T110">
                      <a:pos x="T40" y="T41"/>
                    </a:cxn>
                    <a:cxn ang="T111">
                      <a:pos x="T42" y="T43"/>
                    </a:cxn>
                    <a:cxn ang="T112">
                      <a:pos x="T44" y="T45"/>
                    </a:cxn>
                    <a:cxn ang="T113">
                      <a:pos x="T46" y="T47"/>
                    </a:cxn>
                    <a:cxn ang="T114">
                      <a:pos x="T48" y="T49"/>
                    </a:cxn>
                    <a:cxn ang="T115">
                      <a:pos x="T50" y="T51"/>
                    </a:cxn>
                    <a:cxn ang="T116">
                      <a:pos x="T52" y="T53"/>
                    </a:cxn>
                    <a:cxn ang="T117">
                      <a:pos x="T54" y="T55"/>
                    </a:cxn>
                    <a:cxn ang="T118">
                      <a:pos x="T56" y="T57"/>
                    </a:cxn>
                    <a:cxn ang="T119">
                      <a:pos x="T58" y="T59"/>
                    </a:cxn>
                    <a:cxn ang="T120">
                      <a:pos x="T60" y="T61"/>
                    </a:cxn>
                    <a:cxn ang="T121">
                      <a:pos x="T62" y="T63"/>
                    </a:cxn>
                    <a:cxn ang="T122">
                      <a:pos x="T64" y="T65"/>
                    </a:cxn>
                    <a:cxn ang="T123">
                      <a:pos x="T66" y="T67"/>
                    </a:cxn>
                    <a:cxn ang="T124">
                      <a:pos x="T68" y="T69"/>
                    </a:cxn>
                    <a:cxn ang="T125">
                      <a:pos x="T70" y="T71"/>
                    </a:cxn>
                    <a:cxn ang="T126">
                      <a:pos x="T72" y="T73"/>
                    </a:cxn>
                    <a:cxn ang="T127">
                      <a:pos x="T74" y="T75"/>
                    </a:cxn>
                    <a:cxn ang="T128">
                      <a:pos x="T76" y="T77"/>
                    </a:cxn>
                    <a:cxn ang="T129">
                      <a:pos x="T78" y="T79"/>
                    </a:cxn>
                    <a:cxn ang="T130">
                      <a:pos x="T80" y="T81"/>
                    </a:cxn>
                    <a:cxn ang="T131">
                      <a:pos x="T82" y="T83"/>
                    </a:cxn>
                    <a:cxn ang="T132">
                      <a:pos x="T84" y="T85"/>
                    </a:cxn>
                    <a:cxn ang="T133">
                      <a:pos x="T86" y="T87"/>
                    </a:cxn>
                    <a:cxn ang="T134">
                      <a:pos x="T88" y="T89"/>
                    </a:cxn>
                  </a:cxnLst>
                  <a:rect l="0" t="0" r="r" b="b"/>
                  <a:pathLst>
                    <a:path w="70" h="49">
                      <a:moveTo>
                        <a:pt x="47" y="22"/>
                      </a:moveTo>
                      <a:cubicBezTo>
                        <a:pt x="44" y="20"/>
                        <a:pt x="42" y="18"/>
                        <a:pt x="40" y="16"/>
                      </a:cubicBezTo>
                      <a:lnTo>
                        <a:pt x="41" y="15"/>
                      </a:lnTo>
                      <a:cubicBezTo>
                        <a:pt x="43" y="17"/>
                        <a:pt x="45" y="19"/>
                        <a:pt x="48" y="21"/>
                      </a:cubicBezTo>
                      <a:lnTo>
                        <a:pt x="47" y="22"/>
                      </a:lnTo>
                      <a:close/>
                      <a:moveTo>
                        <a:pt x="40" y="16"/>
                      </a:moveTo>
                      <a:cubicBezTo>
                        <a:pt x="32" y="10"/>
                        <a:pt x="25" y="5"/>
                        <a:pt x="14" y="1"/>
                      </a:cubicBezTo>
                      <a:lnTo>
                        <a:pt x="15" y="0"/>
                      </a:lnTo>
                      <a:cubicBezTo>
                        <a:pt x="26" y="3"/>
                        <a:pt x="33" y="9"/>
                        <a:pt x="41" y="15"/>
                      </a:cubicBezTo>
                      <a:lnTo>
                        <a:pt x="40" y="16"/>
                      </a:lnTo>
                      <a:close/>
                      <a:moveTo>
                        <a:pt x="14" y="1"/>
                      </a:moveTo>
                      <a:lnTo>
                        <a:pt x="14" y="1"/>
                      </a:lnTo>
                      <a:close/>
                      <a:moveTo>
                        <a:pt x="14" y="1"/>
                      </a:moveTo>
                      <a:lnTo>
                        <a:pt x="14" y="1"/>
                      </a:lnTo>
                      <a:lnTo>
                        <a:pt x="15" y="0"/>
                      </a:lnTo>
                      <a:lnTo>
                        <a:pt x="14" y="1"/>
                      </a:lnTo>
                      <a:close/>
                      <a:moveTo>
                        <a:pt x="15" y="0"/>
                      </a:moveTo>
                      <a:lnTo>
                        <a:pt x="15" y="0"/>
                      </a:lnTo>
                      <a:lnTo>
                        <a:pt x="14" y="1"/>
                      </a:lnTo>
                      <a:lnTo>
                        <a:pt x="15" y="0"/>
                      </a:lnTo>
                      <a:close/>
                      <a:moveTo>
                        <a:pt x="14" y="1"/>
                      </a:moveTo>
                      <a:cubicBezTo>
                        <a:pt x="14" y="1"/>
                        <a:pt x="14" y="2"/>
                        <a:pt x="13" y="2"/>
                      </a:cubicBezTo>
                      <a:lnTo>
                        <a:pt x="12" y="1"/>
                      </a:lnTo>
                      <a:cubicBezTo>
                        <a:pt x="13" y="0"/>
                        <a:pt x="14" y="0"/>
                        <a:pt x="15" y="0"/>
                      </a:cubicBezTo>
                      <a:lnTo>
                        <a:pt x="14" y="1"/>
                      </a:lnTo>
                      <a:close/>
                      <a:moveTo>
                        <a:pt x="13" y="2"/>
                      </a:moveTo>
                      <a:cubicBezTo>
                        <a:pt x="13" y="3"/>
                        <a:pt x="12" y="3"/>
                        <a:pt x="12" y="4"/>
                      </a:cubicBezTo>
                      <a:lnTo>
                        <a:pt x="10" y="3"/>
                      </a:lnTo>
                      <a:cubicBezTo>
                        <a:pt x="11" y="3"/>
                        <a:pt x="11" y="2"/>
                        <a:pt x="12" y="1"/>
                      </a:cubicBezTo>
                      <a:lnTo>
                        <a:pt x="13" y="2"/>
                      </a:lnTo>
                      <a:close/>
                      <a:moveTo>
                        <a:pt x="12" y="4"/>
                      </a:moveTo>
                      <a:lnTo>
                        <a:pt x="12" y="4"/>
                      </a:lnTo>
                      <a:lnTo>
                        <a:pt x="10" y="3"/>
                      </a:lnTo>
                      <a:lnTo>
                        <a:pt x="12" y="4"/>
                      </a:lnTo>
                      <a:close/>
                      <a:moveTo>
                        <a:pt x="10" y="3"/>
                      </a:moveTo>
                      <a:lnTo>
                        <a:pt x="10" y="3"/>
                      </a:lnTo>
                      <a:lnTo>
                        <a:pt x="11" y="4"/>
                      </a:lnTo>
                      <a:lnTo>
                        <a:pt x="10" y="3"/>
                      </a:lnTo>
                      <a:close/>
                      <a:moveTo>
                        <a:pt x="12" y="4"/>
                      </a:moveTo>
                      <a:cubicBezTo>
                        <a:pt x="9" y="9"/>
                        <a:pt x="7" y="13"/>
                        <a:pt x="5" y="18"/>
                      </a:cubicBezTo>
                      <a:lnTo>
                        <a:pt x="4" y="18"/>
                      </a:lnTo>
                      <a:cubicBezTo>
                        <a:pt x="5" y="13"/>
                        <a:pt x="8" y="8"/>
                        <a:pt x="10" y="3"/>
                      </a:cubicBezTo>
                      <a:lnTo>
                        <a:pt x="12" y="4"/>
                      </a:lnTo>
                      <a:close/>
                      <a:moveTo>
                        <a:pt x="5" y="18"/>
                      </a:moveTo>
                      <a:cubicBezTo>
                        <a:pt x="4" y="23"/>
                        <a:pt x="2" y="28"/>
                        <a:pt x="2" y="33"/>
                      </a:cubicBezTo>
                      <a:lnTo>
                        <a:pt x="0" y="33"/>
                      </a:lnTo>
                      <a:cubicBezTo>
                        <a:pt x="1" y="27"/>
                        <a:pt x="2" y="22"/>
                        <a:pt x="4" y="18"/>
                      </a:cubicBezTo>
                      <a:lnTo>
                        <a:pt x="5" y="18"/>
                      </a:lnTo>
                      <a:close/>
                      <a:moveTo>
                        <a:pt x="0" y="33"/>
                      </a:moveTo>
                      <a:lnTo>
                        <a:pt x="0" y="33"/>
                      </a:lnTo>
                      <a:lnTo>
                        <a:pt x="1" y="33"/>
                      </a:lnTo>
                      <a:lnTo>
                        <a:pt x="0" y="33"/>
                      </a:lnTo>
                      <a:close/>
                      <a:moveTo>
                        <a:pt x="2" y="33"/>
                      </a:moveTo>
                      <a:lnTo>
                        <a:pt x="2" y="33"/>
                      </a:lnTo>
                      <a:lnTo>
                        <a:pt x="0" y="33"/>
                      </a:lnTo>
                      <a:lnTo>
                        <a:pt x="2" y="33"/>
                      </a:lnTo>
                      <a:close/>
                      <a:moveTo>
                        <a:pt x="2" y="33"/>
                      </a:moveTo>
                      <a:cubicBezTo>
                        <a:pt x="2" y="33"/>
                        <a:pt x="2" y="34"/>
                        <a:pt x="3" y="35"/>
                      </a:cubicBezTo>
                      <a:lnTo>
                        <a:pt x="1" y="36"/>
                      </a:lnTo>
                      <a:cubicBezTo>
                        <a:pt x="1" y="35"/>
                        <a:pt x="0" y="34"/>
                        <a:pt x="0" y="33"/>
                      </a:cubicBezTo>
                      <a:lnTo>
                        <a:pt x="2" y="33"/>
                      </a:lnTo>
                      <a:close/>
                      <a:moveTo>
                        <a:pt x="3" y="35"/>
                      </a:moveTo>
                      <a:cubicBezTo>
                        <a:pt x="3" y="36"/>
                        <a:pt x="3" y="36"/>
                        <a:pt x="3" y="36"/>
                      </a:cubicBezTo>
                      <a:lnTo>
                        <a:pt x="1" y="36"/>
                      </a:lnTo>
                      <a:cubicBezTo>
                        <a:pt x="1" y="36"/>
                        <a:pt x="1" y="36"/>
                        <a:pt x="1" y="36"/>
                      </a:cubicBezTo>
                      <a:lnTo>
                        <a:pt x="3" y="35"/>
                      </a:lnTo>
                      <a:close/>
                      <a:moveTo>
                        <a:pt x="3" y="36"/>
                      </a:moveTo>
                      <a:lnTo>
                        <a:pt x="3" y="36"/>
                      </a:lnTo>
                      <a:lnTo>
                        <a:pt x="2" y="36"/>
                      </a:lnTo>
                      <a:lnTo>
                        <a:pt x="3" y="36"/>
                      </a:lnTo>
                      <a:close/>
                      <a:moveTo>
                        <a:pt x="3" y="36"/>
                      </a:moveTo>
                      <a:cubicBezTo>
                        <a:pt x="3" y="37"/>
                        <a:pt x="4" y="37"/>
                        <a:pt x="4" y="38"/>
                      </a:cubicBezTo>
                      <a:lnTo>
                        <a:pt x="3" y="39"/>
                      </a:lnTo>
                      <a:cubicBezTo>
                        <a:pt x="3" y="38"/>
                        <a:pt x="2" y="37"/>
                        <a:pt x="1" y="36"/>
                      </a:cubicBezTo>
                      <a:lnTo>
                        <a:pt x="3" y="36"/>
                      </a:lnTo>
                      <a:close/>
                      <a:moveTo>
                        <a:pt x="3" y="39"/>
                      </a:moveTo>
                      <a:lnTo>
                        <a:pt x="3" y="39"/>
                      </a:lnTo>
                      <a:lnTo>
                        <a:pt x="4" y="38"/>
                      </a:lnTo>
                      <a:lnTo>
                        <a:pt x="3" y="39"/>
                      </a:lnTo>
                      <a:close/>
                      <a:moveTo>
                        <a:pt x="4" y="38"/>
                      </a:moveTo>
                      <a:cubicBezTo>
                        <a:pt x="12" y="44"/>
                        <a:pt x="22" y="45"/>
                        <a:pt x="31" y="46"/>
                      </a:cubicBezTo>
                      <a:lnTo>
                        <a:pt x="31" y="48"/>
                      </a:lnTo>
                      <a:cubicBezTo>
                        <a:pt x="21" y="46"/>
                        <a:pt x="11" y="45"/>
                        <a:pt x="3" y="39"/>
                      </a:cubicBezTo>
                      <a:lnTo>
                        <a:pt x="4" y="38"/>
                      </a:lnTo>
                      <a:close/>
                      <a:moveTo>
                        <a:pt x="31" y="46"/>
                      </a:moveTo>
                      <a:cubicBezTo>
                        <a:pt x="33" y="47"/>
                        <a:pt x="34" y="47"/>
                        <a:pt x="36" y="47"/>
                      </a:cubicBezTo>
                      <a:lnTo>
                        <a:pt x="36" y="48"/>
                      </a:lnTo>
                      <a:cubicBezTo>
                        <a:pt x="34" y="48"/>
                        <a:pt x="32" y="48"/>
                        <a:pt x="31" y="48"/>
                      </a:cubicBezTo>
                      <a:lnTo>
                        <a:pt x="31" y="46"/>
                      </a:lnTo>
                      <a:close/>
                      <a:moveTo>
                        <a:pt x="36" y="48"/>
                      </a:moveTo>
                      <a:lnTo>
                        <a:pt x="36" y="48"/>
                      </a:lnTo>
                      <a:close/>
                      <a:moveTo>
                        <a:pt x="36" y="47"/>
                      </a:moveTo>
                      <a:lnTo>
                        <a:pt x="36" y="47"/>
                      </a:lnTo>
                      <a:lnTo>
                        <a:pt x="36" y="48"/>
                      </a:lnTo>
                      <a:lnTo>
                        <a:pt x="36" y="47"/>
                      </a:lnTo>
                      <a:close/>
                      <a:moveTo>
                        <a:pt x="36" y="47"/>
                      </a:moveTo>
                      <a:cubicBezTo>
                        <a:pt x="37" y="47"/>
                        <a:pt x="38" y="47"/>
                        <a:pt x="39" y="47"/>
                      </a:cubicBezTo>
                      <a:lnTo>
                        <a:pt x="39" y="49"/>
                      </a:lnTo>
                      <a:cubicBezTo>
                        <a:pt x="38" y="49"/>
                        <a:pt x="37" y="48"/>
                        <a:pt x="36" y="48"/>
                      </a:cubicBezTo>
                      <a:lnTo>
                        <a:pt x="36" y="47"/>
                      </a:lnTo>
                      <a:close/>
                      <a:moveTo>
                        <a:pt x="39" y="47"/>
                      </a:moveTo>
                      <a:cubicBezTo>
                        <a:pt x="41" y="47"/>
                        <a:pt x="42" y="47"/>
                        <a:pt x="44" y="47"/>
                      </a:cubicBezTo>
                      <a:lnTo>
                        <a:pt x="44" y="49"/>
                      </a:lnTo>
                      <a:cubicBezTo>
                        <a:pt x="42" y="49"/>
                        <a:pt x="41" y="49"/>
                        <a:pt x="39" y="49"/>
                      </a:cubicBezTo>
                      <a:lnTo>
                        <a:pt x="39" y="47"/>
                      </a:lnTo>
                      <a:close/>
                      <a:moveTo>
                        <a:pt x="44" y="47"/>
                      </a:moveTo>
                      <a:cubicBezTo>
                        <a:pt x="51" y="47"/>
                        <a:pt x="60" y="45"/>
                        <a:pt x="64" y="40"/>
                      </a:cubicBezTo>
                      <a:lnTo>
                        <a:pt x="65" y="41"/>
                      </a:lnTo>
                      <a:cubicBezTo>
                        <a:pt x="61" y="46"/>
                        <a:pt x="52" y="48"/>
                        <a:pt x="44" y="49"/>
                      </a:cubicBezTo>
                      <a:lnTo>
                        <a:pt x="44" y="47"/>
                      </a:lnTo>
                      <a:close/>
                      <a:moveTo>
                        <a:pt x="65" y="41"/>
                      </a:moveTo>
                      <a:lnTo>
                        <a:pt x="65" y="41"/>
                      </a:lnTo>
                      <a:lnTo>
                        <a:pt x="65" y="40"/>
                      </a:lnTo>
                      <a:lnTo>
                        <a:pt x="65" y="41"/>
                      </a:lnTo>
                      <a:close/>
                      <a:moveTo>
                        <a:pt x="64" y="40"/>
                      </a:moveTo>
                      <a:cubicBezTo>
                        <a:pt x="68" y="35"/>
                        <a:pt x="59" y="29"/>
                        <a:pt x="52" y="25"/>
                      </a:cubicBezTo>
                      <a:lnTo>
                        <a:pt x="53" y="24"/>
                      </a:lnTo>
                      <a:cubicBezTo>
                        <a:pt x="61" y="28"/>
                        <a:pt x="70" y="34"/>
                        <a:pt x="65" y="41"/>
                      </a:cubicBezTo>
                      <a:lnTo>
                        <a:pt x="64" y="40"/>
                      </a:lnTo>
                      <a:close/>
                      <a:moveTo>
                        <a:pt x="52" y="25"/>
                      </a:moveTo>
                      <a:cubicBezTo>
                        <a:pt x="50" y="24"/>
                        <a:pt x="48" y="23"/>
                        <a:pt x="47" y="22"/>
                      </a:cubicBezTo>
                      <a:lnTo>
                        <a:pt x="48" y="21"/>
                      </a:lnTo>
                      <a:cubicBezTo>
                        <a:pt x="49" y="22"/>
                        <a:pt x="51" y="23"/>
                        <a:pt x="53" y="24"/>
                      </a:cubicBezTo>
                      <a:lnTo>
                        <a:pt x="52" y="25"/>
                      </a:lnTo>
                      <a:close/>
                      <a:moveTo>
                        <a:pt x="48" y="21"/>
                      </a:moveTo>
                      <a:lnTo>
                        <a:pt x="48" y="21"/>
                      </a:lnTo>
                      <a:close/>
                    </a:path>
                  </a:pathLst>
                </a:custGeom>
                <a:solidFill>
                  <a:srgbClr val="94939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444" name="Freeform 55"/>
                <p:cNvSpPr>
                  <a:spLocks noChangeArrowheads="1"/>
                </p:cNvSpPr>
                <p:nvPr/>
              </p:nvSpPr>
              <p:spPr bwMode="auto">
                <a:xfrm>
                  <a:off x="675" y="3890"/>
                  <a:ext cx="113" cy="80"/>
                </a:xfrm>
                <a:custGeom>
                  <a:avLst/>
                  <a:gdLst>
                    <a:gd name="T0" fmla="*/ 46243 w 82"/>
                    <a:gd name="T1" fmla="*/ 37014 h 47"/>
                    <a:gd name="T2" fmla="*/ 9730 w 82"/>
                    <a:gd name="T3" fmla="*/ 88456 h 47"/>
                    <a:gd name="T4" fmla="*/ 9730 w 82"/>
                    <a:gd name="T5" fmla="*/ 200414 h 47"/>
                    <a:gd name="T6" fmla="*/ 81010 w 82"/>
                    <a:gd name="T7" fmla="*/ 259466 h 47"/>
                    <a:gd name="T8" fmla="*/ 55890 w 82"/>
                    <a:gd name="T9" fmla="*/ 78727 h 47"/>
                    <a:gd name="T10" fmla="*/ 46243 w 82"/>
                    <a:gd name="T11" fmla="*/ 37014 h 47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82" h="47">
                      <a:moveTo>
                        <a:pt x="28" y="7"/>
                      </a:moveTo>
                      <a:cubicBezTo>
                        <a:pt x="17" y="0"/>
                        <a:pt x="10" y="9"/>
                        <a:pt x="6" y="16"/>
                      </a:cubicBezTo>
                      <a:cubicBezTo>
                        <a:pt x="3" y="22"/>
                        <a:pt x="0" y="31"/>
                        <a:pt x="6" y="36"/>
                      </a:cubicBezTo>
                      <a:cubicBezTo>
                        <a:pt x="17" y="44"/>
                        <a:pt x="34" y="44"/>
                        <a:pt x="49" y="47"/>
                      </a:cubicBezTo>
                      <a:cubicBezTo>
                        <a:pt x="82" y="43"/>
                        <a:pt x="47" y="22"/>
                        <a:pt x="34" y="14"/>
                      </a:cubicBezTo>
                      <a:cubicBezTo>
                        <a:pt x="31" y="12"/>
                        <a:pt x="31" y="10"/>
                        <a:pt x="28" y="7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445" name="Freeform 56"/>
                <p:cNvSpPr>
                  <a:spLocks noChangeArrowheads="1"/>
                </p:cNvSpPr>
                <p:nvPr/>
              </p:nvSpPr>
              <p:spPr bwMode="auto">
                <a:xfrm>
                  <a:off x="678" y="3896"/>
                  <a:ext cx="87" cy="76"/>
                </a:xfrm>
                <a:custGeom>
                  <a:avLst/>
                  <a:gdLst>
                    <a:gd name="T0" fmla="*/ 32110 w 64"/>
                    <a:gd name="T1" fmla="*/ 12302 h 44"/>
                    <a:gd name="T2" fmla="*/ 39109 w 64"/>
                    <a:gd name="T3" fmla="*/ 20401 h 44"/>
                    <a:gd name="T4" fmla="*/ 32110 w 64"/>
                    <a:gd name="T5" fmla="*/ 12302 h 44"/>
                    <a:gd name="T6" fmla="*/ 20573 w 64"/>
                    <a:gd name="T7" fmla="*/ 7417 h 44"/>
                    <a:gd name="T8" fmla="*/ 32110 w 64"/>
                    <a:gd name="T9" fmla="*/ 12302 h 44"/>
                    <a:gd name="T10" fmla="*/ 13489 w 64"/>
                    <a:gd name="T11" fmla="*/ 42111 h 44"/>
                    <a:gd name="T12" fmla="*/ 20573 w 64"/>
                    <a:gd name="T13" fmla="*/ 7417 h 44"/>
                    <a:gd name="T14" fmla="*/ 13489 w 64"/>
                    <a:gd name="T15" fmla="*/ 42111 h 44"/>
                    <a:gd name="T16" fmla="*/ 5992 w 64"/>
                    <a:gd name="T17" fmla="*/ 83698 h 44"/>
                    <a:gd name="T18" fmla="*/ 13489 w 64"/>
                    <a:gd name="T19" fmla="*/ 42111 h 44"/>
                    <a:gd name="T20" fmla="*/ 6915 w 64"/>
                    <a:gd name="T21" fmla="*/ 83698 h 44"/>
                    <a:gd name="T22" fmla="*/ 6915 w 64"/>
                    <a:gd name="T23" fmla="*/ 83698 h 44"/>
                    <a:gd name="T24" fmla="*/ 2567 w 64"/>
                    <a:gd name="T25" fmla="*/ 159940 h 44"/>
                    <a:gd name="T26" fmla="*/ 5992 w 64"/>
                    <a:gd name="T27" fmla="*/ 83698 h 44"/>
                    <a:gd name="T28" fmla="*/ 2567 w 64"/>
                    <a:gd name="T29" fmla="*/ 159940 h 44"/>
                    <a:gd name="T30" fmla="*/ 5992 w 64"/>
                    <a:gd name="T31" fmla="*/ 222811 h 44"/>
                    <a:gd name="T32" fmla="*/ 2567 w 64"/>
                    <a:gd name="T33" fmla="*/ 159940 h 44"/>
                    <a:gd name="T34" fmla="*/ 5992 w 64"/>
                    <a:gd name="T35" fmla="*/ 222811 h 44"/>
                    <a:gd name="T36" fmla="*/ 6915 w 64"/>
                    <a:gd name="T37" fmla="*/ 214926 h 44"/>
                    <a:gd name="T38" fmla="*/ 50105 w 64"/>
                    <a:gd name="T39" fmla="*/ 293132 h 44"/>
                    <a:gd name="T40" fmla="*/ 6915 w 64"/>
                    <a:gd name="T41" fmla="*/ 214926 h 44"/>
                    <a:gd name="T42" fmla="*/ 68635 w 64"/>
                    <a:gd name="T43" fmla="*/ 293132 h 44"/>
                    <a:gd name="T44" fmla="*/ 50105 w 64"/>
                    <a:gd name="T45" fmla="*/ 293132 h 44"/>
                    <a:gd name="T46" fmla="*/ 68635 w 64"/>
                    <a:gd name="T47" fmla="*/ 305850 h 44"/>
                    <a:gd name="T48" fmla="*/ 66857 w 64"/>
                    <a:gd name="T49" fmla="*/ 305850 h 44"/>
                    <a:gd name="T50" fmla="*/ 68635 w 64"/>
                    <a:gd name="T51" fmla="*/ 305850 h 44"/>
                    <a:gd name="T52" fmla="*/ 82210 w 64"/>
                    <a:gd name="T53" fmla="*/ 192315 h 44"/>
                    <a:gd name="T54" fmla="*/ 68635 w 64"/>
                    <a:gd name="T55" fmla="*/ 305850 h 44"/>
                    <a:gd name="T56" fmla="*/ 82210 w 64"/>
                    <a:gd name="T57" fmla="*/ 192315 h 44"/>
                    <a:gd name="T58" fmla="*/ 47510 w 64"/>
                    <a:gd name="T59" fmla="*/ 62360 h 44"/>
                    <a:gd name="T60" fmla="*/ 82210 w 64"/>
                    <a:gd name="T61" fmla="*/ 192315 h 44"/>
                    <a:gd name="T62" fmla="*/ 45672 w 64"/>
                    <a:gd name="T63" fmla="*/ 69865 h 44"/>
                    <a:gd name="T64" fmla="*/ 45672 w 64"/>
                    <a:gd name="T65" fmla="*/ 69865 h 44"/>
                    <a:gd name="T66" fmla="*/ 40751 w 64"/>
                    <a:gd name="T67" fmla="*/ 50459 h 44"/>
                    <a:gd name="T68" fmla="*/ 47510 w 64"/>
                    <a:gd name="T69" fmla="*/ 62360 h 44"/>
                    <a:gd name="T70" fmla="*/ 40751 w 64"/>
                    <a:gd name="T71" fmla="*/ 50459 h 44"/>
                    <a:gd name="T72" fmla="*/ 39109 w 64"/>
                    <a:gd name="T73" fmla="*/ 20401 h 44"/>
                    <a:gd name="T74" fmla="*/ 40751 w 64"/>
                    <a:gd name="T75" fmla="*/ 50459 h 44"/>
                    <a:gd name="T76" fmla="*/ 39109 w 64"/>
                    <a:gd name="T77" fmla="*/ 20401 h 44"/>
                    <a:gd name="T78" fmla="*/ 39109 w 64"/>
                    <a:gd name="T79" fmla="*/ 20401 h 44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</a:gdLst>
                  <a:ahLst/>
                  <a:cxnLst>
                    <a:cxn ang="T80">
                      <a:pos x="T0" y="T1"/>
                    </a:cxn>
                    <a:cxn ang="T81">
                      <a:pos x="T2" y="T3"/>
                    </a:cxn>
                    <a:cxn ang="T82">
                      <a:pos x="T4" y="T5"/>
                    </a:cxn>
                    <a:cxn ang="T83">
                      <a:pos x="T6" y="T7"/>
                    </a:cxn>
                    <a:cxn ang="T84">
                      <a:pos x="T8" y="T9"/>
                    </a:cxn>
                    <a:cxn ang="T85">
                      <a:pos x="T10" y="T11"/>
                    </a:cxn>
                    <a:cxn ang="T86">
                      <a:pos x="T12" y="T13"/>
                    </a:cxn>
                    <a:cxn ang="T87">
                      <a:pos x="T14" y="T15"/>
                    </a:cxn>
                    <a:cxn ang="T88">
                      <a:pos x="T16" y="T17"/>
                    </a:cxn>
                    <a:cxn ang="T89">
                      <a:pos x="T18" y="T19"/>
                    </a:cxn>
                    <a:cxn ang="T90">
                      <a:pos x="T20" y="T21"/>
                    </a:cxn>
                    <a:cxn ang="T91">
                      <a:pos x="T22" y="T23"/>
                    </a:cxn>
                    <a:cxn ang="T92">
                      <a:pos x="T24" y="T25"/>
                    </a:cxn>
                    <a:cxn ang="T93">
                      <a:pos x="T26" y="T27"/>
                    </a:cxn>
                    <a:cxn ang="T94">
                      <a:pos x="T28" y="T29"/>
                    </a:cxn>
                    <a:cxn ang="T95">
                      <a:pos x="T30" y="T31"/>
                    </a:cxn>
                    <a:cxn ang="T96">
                      <a:pos x="T32" y="T33"/>
                    </a:cxn>
                    <a:cxn ang="T97">
                      <a:pos x="T34" y="T35"/>
                    </a:cxn>
                    <a:cxn ang="T98">
                      <a:pos x="T36" y="T37"/>
                    </a:cxn>
                    <a:cxn ang="T99">
                      <a:pos x="T38" y="T39"/>
                    </a:cxn>
                    <a:cxn ang="T100">
                      <a:pos x="T40" y="T41"/>
                    </a:cxn>
                    <a:cxn ang="T101">
                      <a:pos x="T42" y="T43"/>
                    </a:cxn>
                    <a:cxn ang="T102">
                      <a:pos x="T44" y="T45"/>
                    </a:cxn>
                    <a:cxn ang="T103">
                      <a:pos x="T46" y="T47"/>
                    </a:cxn>
                    <a:cxn ang="T104">
                      <a:pos x="T48" y="T49"/>
                    </a:cxn>
                    <a:cxn ang="T105">
                      <a:pos x="T50" y="T51"/>
                    </a:cxn>
                    <a:cxn ang="T106">
                      <a:pos x="T52" y="T53"/>
                    </a:cxn>
                    <a:cxn ang="T107">
                      <a:pos x="T54" y="T55"/>
                    </a:cxn>
                    <a:cxn ang="T108">
                      <a:pos x="T56" y="T57"/>
                    </a:cxn>
                    <a:cxn ang="T109">
                      <a:pos x="T58" y="T59"/>
                    </a:cxn>
                    <a:cxn ang="T110">
                      <a:pos x="T60" y="T61"/>
                    </a:cxn>
                    <a:cxn ang="T111">
                      <a:pos x="T62" y="T63"/>
                    </a:cxn>
                    <a:cxn ang="T112">
                      <a:pos x="T64" y="T65"/>
                    </a:cxn>
                    <a:cxn ang="T113">
                      <a:pos x="T66" y="T67"/>
                    </a:cxn>
                    <a:cxn ang="T114">
                      <a:pos x="T68" y="T69"/>
                    </a:cxn>
                    <a:cxn ang="T115">
                      <a:pos x="T70" y="T71"/>
                    </a:cxn>
                    <a:cxn ang="T116">
                      <a:pos x="T72" y="T73"/>
                    </a:cxn>
                    <a:cxn ang="T117">
                      <a:pos x="T74" y="T75"/>
                    </a:cxn>
                    <a:cxn ang="T118">
                      <a:pos x="T76" y="T77"/>
                    </a:cxn>
                    <a:cxn ang="T119">
                      <a:pos x="T78" y="T79"/>
                    </a:cxn>
                  </a:cxnLst>
                  <a:rect l="0" t="0" r="r" b="b"/>
                  <a:pathLst>
                    <a:path w="64" h="44">
                      <a:moveTo>
                        <a:pt x="26" y="4"/>
                      </a:moveTo>
                      <a:cubicBezTo>
                        <a:pt x="24" y="3"/>
                        <a:pt x="23" y="2"/>
                        <a:pt x="22" y="2"/>
                      </a:cubicBezTo>
                      <a:lnTo>
                        <a:pt x="22" y="1"/>
                      </a:lnTo>
                      <a:cubicBezTo>
                        <a:pt x="24" y="1"/>
                        <a:pt x="25" y="2"/>
                        <a:pt x="27" y="3"/>
                      </a:cubicBezTo>
                      <a:lnTo>
                        <a:pt x="26" y="4"/>
                      </a:lnTo>
                      <a:close/>
                      <a:moveTo>
                        <a:pt x="22" y="2"/>
                      </a:moveTo>
                      <a:cubicBezTo>
                        <a:pt x="19" y="1"/>
                        <a:pt x="17" y="1"/>
                        <a:pt x="15" y="2"/>
                      </a:cubicBezTo>
                      <a:lnTo>
                        <a:pt x="14" y="1"/>
                      </a:lnTo>
                      <a:cubicBezTo>
                        <a:pt x="17" y="0"/>
                        <a:pt x="19" y="0"/>
                        <a:pt x="22" y="1"/>
                      </a:cubicBezTo>
                      <a:lnTo>
                        <a:pt x="22" y="2"/>
                      </a:lnTo>
                      <a:close/>
                      <a:moveTo>
                        <a:pt x="15" y="2"/>
                      </a:moveTo>
                      <a:cubicBezTo>
                        <a:pt x="13" y="3"/>
                        <a:pt x="11" y="4"/>
                        <a:pt x="9" y="6"/>
                      </a:cubicBezTo>
                      <a:lnTo>
                        <a:pt x="8" y="5"/>
                      </a:lnTo>
                      <a:cubicBezTo>
                        <a:pt x="10" y="3"/>
                        <a:pt x="12" y="2"/>
                        <a:pt x="14" y="1"/>
                      </a:cubicBezTo>
                      <a:lnTo>
                        <a:pt x="15" y="2"/>
                      </a:lnTo>
                      <a:close/>
                      <a:moveTo>
                        <a:pt x="9" y="6"/>
                      </a:moveTo>
                      <a:cubicBezTo>
                        <a:pt x="8" y="8"/>
                        <a:pt x="6" y="10"/>
                        <a:pt x="5" y="12"/>
                      </a:cubicBezTo>
                      <a:lnTo>
                        <a:pt x="4" y="12"/>
                      </a:lnTo>
                      <a:cubicBezTo>
                        <a:pt x="5" y="10"/>
                        <a:pt x="6" y="7"/>
                        <a:pt x="8" y="5"/>
                      </a:cubicBezTo>
                      <a:lnTo>
                        <a:pt x="9" y="6"/>
                      </a:lnTo>
                      <a:close/>
                      <a:moveTo>
                        <a:pt x="5" y="12"/>
                      </a:moveTo>
                      <a:lnTo>
                        <a:pt x="5" y="12"/>
                      </a:lnTo>
                      <a:lnTo>
                        <a:pt x="4" y="12"/>
                      </a:lnTo>
                      <a:lnTo>
                        <a:pt x="5" y="12"/>
                      </a:lnTo>
                      <a:close/>
                      <a:moveTo>
                        <a:pt x="5" y="12"/>
                      </a:moveTo>
                      <a:cubicBezTo>
                        <a:pt x="4" y="15"/>
                        <a:pt x="2" y="19"/>
                        <a:pt x="2" y="23"/>
                      </a:cubicBezTo>
                      <a:lnTo>
                        <a:pt x="0" y="22"/>
                      </a:lnTo>
                      <a:cubicBezTo>
                        <a:pt x="1" y="19"/>
                        <a:pt x="2" y="15"/>
                        <a:pt x="4" y="12"/>
                      </a:cubicBezTo>
                      <a:lnTo>
                        <a:pt x="5" y="12"/>
                      </a:lnTo>
                      <a:close/>
                      <a:moveTo>
                        <a:pt x="2" y="23"/>
                      </a:moveTo>
                      <a:cubicBezTo>
                        <a:pt x="1" y="26"/>
                        <a:pt x="2" y="29"/>
                        <a:pt x="5" y="31"/>
                      </a:cubicBezTo>
                      <a:lnTo>
                        <a:pt x="4" y="32"/>
                      </a:lnTo>
                      <a:cubicBezTo>
                        <a:pt x="1" y="30"/>
                        <a:pt x="0" y="26"/>
                        <a:pt x="0" y="22"/>
                      </a:cubicBezTo>
                      <a:lnTo>
                        <a:pt x="2" y="23"/>
                      </a:lnTo>
                      <a:close/>
                      <a:moveTo>
                        <a:pt x="4" y="32"/>
                      </a:moveTo>
                      <a:lnTo>
                        <a:pt x="4" y="32"/>
                      </a:lnTo>
                      <a:close/>
                      <a:moveTo>
                        <a:pt x="5" y="31"/>
                      </a:moveTo>
                      <a:cubicBezTo>
                        <a:pt x="13" y="38"/>
                        <a:pt x="24" y="39"/>
                        <a:pt x="35" y="41"/>
                      </a:cubicBezTo>
                      <a:lnTo>
                        <a:pt x="34" y="42"/>
                      </a:lnTo>
                      <a:cubicBezTo>
                        <a:pt x="23" y="40"/>
                        <a:pt x="12" y="39"/>
                        <a:pt x="4" y="32"/>
                      </a:cubicBezTo>
                      <a:lnTo>
                        <a:pt x="5" y="31"/>
                      </a:lnTo>
                      <a:close/>
                      <a:moveTo>
                        <a:pt x="35" y="41"/>
                      </a:moveTo>
                      <a:cubicBezTo>
                        <a:pt x="39" y="41"/>
                        <a:pt x="43" y="42"/>
                        <a:pt x="47" y="42"/>
                      </a:cubicBezTo>
                      <a:lnTo>
                        <a:pt x="46" y="44"/>
                      </a:lnTo>
                      <a:cubicBezTo>
                        <a:pt x="42" y="43"/>
                        <a:pt x="38" y="42"/>
                        <a:pt x="34" y="42"/>
                      </a:cubicBezTo>
                      <a:lnTo>
                        <a:pt x="35" y="41"/>
                      </a:lnTo>
                      <a:close/>
                      <a:moveTo>
                        <a:pt x="47" y="44"/>
                      </a:moveTo>
                      <a:lnTo>
                        <a:pt x="47" y="44"/>
                      </a:lnTo>
                      <a:lnTo>
                        <a:pt x="46" y="44"/>
                      </a:lnTo>
                      <a:lnTo>
                        <a:pt x="47" y="43"/>
                      </a:lnTo>
                      <a:lnTo>
                        <a:pt x="47" y="44"/>
                      </a:lnTo>
                      <a:close/>
                      <a:moveTo>
                        <a:pt x="46" y="42"/>
                      </a:moveTo>
                      <a:cubicBezTo>
                        <a:pt x="62" y="41"/>
                        <a:pt x="62" y="35"/>
                        <a:pt x="56" y="28"/>
                      </a:cubicBezTo>
                      <a:lnTo>
                        <a:pt x="57" y="28"/>
                      </a:lnTo>
                      <a:cubicBezTo>
                        <a:pt x="64" y="35"/>
                        <a:pt x="64" y="42"/>
                        <a:pt x="47" y="44"/>
                      </a:cubicBezTo>
                      <a:lnTo>
                        <a:pt x="46" y="42"/>
                      </a:lnTo>
                      <a:close/>
                      <a:moveTo>
                        <a:pt x="56" y="28"/>
                      </a:moveTo>
                      <a:cubicBezTo>
                        <a:pt x="50" y="22"/>
                        <a:pt x="38" y="14"/>
                        <a:pt x="31" y="10"/>
                      </a:cubicBezTo>
                      <a:lnTo>
                        <a:pt x="32" y="9"/>
                      </a:lnTo>
                      <a:cubicBezTo>
                        <a:pt x="39" y="13"/>
                        <a:pt x="51" y="21"/>
                        <a:pt x="57" y="28"/>
                      </a:cubicBezTo>
                      <a:lnTo>
                        <a:pt x="56" y="28"/>
                      </a:lnTo>
                      <a:close/>
                      <a:moveTo>
                        <a:pt x="31" y="10"/>
                      </a:moveTo>
                      <a:lnTo>
                        <a:pt x="31" y="10"/>
                      </a:lnTo>
                      <a:lnTo>
                        <a:pt x="32" y="10"/>
                      </a:lnTo>
                      <a:lnTo>
                        <a:pt x="31" y="10"/>
                      </a:lnTo>
                      <a:close/>
                      <a:moveTo>
                        <a:pt x="31" y="10"/>
                      </a:moveTo>
                      <a:cubicBezTo>
                        <a:pt x="30" y="10"/>
                        <a:pt x="29" y="8"/>
                        <a:pt x="28" y="7"/>
                      </a:cubicBezTo>
                      <a:lnTo>
                        <a:pt x="30" y="7"/>
                      </a:lnTo>
                      <a:cubicBezTo>
                        <a:pt x="30" y="8"/>
                        <a:pt x="31" y="9"/>
                        <a:pt x="32" y="9"/>
                      </a:cubicBezTo>
                      <a:lnTo>
                        <a:pt x="31" y="10"/>
                      </a:lnTo>
                      <a:close/>
                      <a:moveTo>
                        <a:pt x="28" y="7"/>
                      </a:moveTo>
                      <a:cubicBezTo>
                        <a:pt x="28" y="6"/>
                        <a:pt x="27" y="5"/>
                        <a:pt x="26" y="4"/>
                      </a:cubicBezTo>
                      <a:lnTo>
                        <a:pt x="27" y="3"/>
                      </a:lnTo>
                      <a:cubicBezTo>
                        <a:pt x="28" y="4"/>
                        <a:pt x="29" y="5"/>
                        <a:pt x="30" y="7"/>
                      </a:cubicBezTo>
                      <a:lnTo>
                        <a:pt x="28" y="7"/>
                      </a:lnTo>
                      <a:close/>
                      <a:moveTo>
                        <a:pt x="27" y="3"/>
                      </a:moveTo>
                      <a:lnTo>
                        <a:pt x="27" y="3"/>
                      </a:lnTo>
                      <a:lnTo>
                        <a:pt x="26" y="3"/>
                      </a:lnTo>
                      <a:lnTo>
                        <a:pt x="27" y="3"/>
                      </a:lnTo>
                      <a:close/>
                    </a:path>
                  </a:pathLst>
                </a:custGeom>
                <a:solidFill>
                  <a:srgbClr val="94939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446" name="Freeform 57"/>
                <p:cNvSpPr>
                  <a:spLocks noChangeArrowheads="1"/>
                </p:cNvSpPr>
                <p:nvPr/>
              </p:nvSpPr>
              <p:spPr bwMode="auto">
                <a:xfrm>
                  <a:off x="758" y="3952"/>
                  <a:ext cx="93" cy="71"/>
                </a:xfrm>
                <a:custGeom>
                  <a:avLst/>
                  <a:gdLst>
                    <a:gd name="T0" fmla="*/ 56785 w 68"/>
                    <a:gd name="T1" fmla="*/ 5976 h 42"/>
                    <a:gd name="T2" fmla="*/ 7082 w 68"/>
                    <a:gd name="T3" fmla="*/ 161564 h 42"/>
                    <a:gd name="T4" fmla="*/ 61265 w 68"/>
                    <a:gd name="T5" fmla="*/ 196819 h 42"/>
                    <a:gd name="T6" fmla="*/ 82837 w 68"/>
                    <a:gd name="T7" fmla="*/ 207795 h 42"/>
                    <a:gd name="T8" fmla="*/ 99785 w 68"/>
                    <a:gd name="T9" fmla="*/ 104172 h 42"/>
                    <a:gd name="T10" fmla="*/ 56785 w 68"/>
                    <a:gd name="T11" fmla="*/ 5976 h 42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68" h="42">
                      <a:moveTo>
                        <a:pt x="36" y="1"/>
                      </a:moveTo>
                      <a:cubicBezTo>
                        <a:pt x="16" y="0"/>
                        <a:pt x="0" y="15"/>
                        <a:pt x="4" y="29"/>
                      </a:cubicBezTo>
                      <a:cubicBezTo>
                        <a:pt x="7" y="42"/>
                        <a:pt x="25" y="39"/>
                        <a:pt x="39" y="36"/>
                      </a:cubicBezTo>
                      <a:cubicBezTo>
                        <a:pt x="43" y="35"/>
                        <a:pt x="48" y="40"/>
                        <a:pt x="52" y="38"/>
                      </a:cubicBezTo>
                      <a:cubicBezTo>
                        <a:pt x="61" y="36"/>
                        <a:pt x="68" y="27"/>
                        <a:pt x="63" y="19"/>
                      </a:cubicBezTo>
                      <a:cubicBezTo>
                        <a:pt x="57" y="11"/>
                        <a:pt x="48" y="3"/>
                        <a:pt x="36" y="1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447" name="Freeform 58"/>
                <p:cNvSpPr>
                  <a:spLocks noChangeArrowheads="1"/>
                </p:cNvSpPr>
                <p:nvPr/>
              </p:nvSpPr>
              <p:spPr bwMode="auto">
                <a:xfrm>
                  <a:off x="762" y="3952"/>
                  <a:ext cx="87" cy="68"/>
                </a:xfrm>
                <a:custGeom>
                  <a:avLst/>
                  <a:gdLst>
                    <a:gd name="T0" fmla="*/ 41655 w 63"/>
                    <a:gd name="T1" fmla="*/ 10407 h 40"/>
                    <a:gd name="T2" fmla="*/ 56278 w 63"/>
                    <a:gd name="T3" fmla="*/ 6309 h 40"/>
                    <a:gd name="T4" fmla="*/ 41655 w 63"/>
                    <a:gd name="T5" fmla="*/ 10407 h 40"/>
                    <a:gd name="T6" fmla="*/ 12510 w 63"/>
                    <a:gd name="T7" fmla="*/ 54584 h 40"/>
                    <a:gd name="T8" fmla="*/ 41655 w 63"/>
                    <a:gd name="T9" fmla="*/ 10407 h 40"/>
                    <a:gd name="T10" fmla="*/ 1806 w 63"/>
                    <a:gd name="T11" fmla="*/ 138477 h 40"/>
                    <a:gd name="T12" fmla="*/ 12510 w 63"/>
                    <a:gd name="T13" fmla="*/ 54584 h 40"/>
                    <a:gd name="T14" fmla="*/ 1806 w 63"/>
                    <a:gd name="T15" fmla="*/ 138477 h 40"/>
                    <a:gd name="T16" fmla="*/ 0 w 63"/>
                    <a:gd name="T17" fmla="*/ 173021 h 40"/>
                    <a:gd name="T18" fmla="*/ 1806 w 63"/>
                    <a:gd name="T19" fmla="*/ 138477 h 40"/>
                    <a:gd name="T20" fmla="*/ 0 w 63"/>
                    <a:gd name="T21" fmla="*/ 173021 h 40"/>
                    <a:gd name="T22" fmla="*/ 0 w 63"/>
                    <a:gd name="T23" fmla="*/ 173021 h 40"/>
                    <a:gd name="T24" fmla="*/ 25894 w 63"/>
                    <a:gd name="T25" fmla="*/ 228480 h 40"/>
                    <a:gd name="T26" fmla="*/ 0 w 63"/>
                    <a:gd name="T27" fmla="*/ 173021 h 40"/>
                    <a:gd name="T28" fmla="*/ 24154 w 63"/>
                    <a:gd name="T29" fmla="*/ 232344 h 40"/>
                    <a:gd name="T30" fmla="*/ 25894 w 63"/>
                    <a:gd name="T31" fmla="*/ 228480 h 40"/>
                    <a:gd name="T32" fmla="*/ 25894 w 63"/>
                    <a:gd name="T33" fmla="*/ 228480 h 40"/>
                    <a:gd name="T34" fmla="*/ 61254 w 63"/>
                    <a:gd name="T35" fmla="*/ 221626 h 40"/>
                    <a:gd name="T36" fmla="*/ 25894 w 63"/>
                    <a:gd name="T37" fmla="*/ 228480 h 40"/>
                    <a:gd name="T38" fmla="*/ 60461 w 63"/>
                    <a:gd name="T39" fmla="*/ 209794 h 40"/>
                    <a:gd name="T40" fmla="*/ 60461 w 63"/>
                    <a:gd name="T41" fmla="*/ 209794 h 40"/>
                    <a:gd name="T42" fmla="*/ 71851 w 63"/>
                    <a:gd name="T43" fmla="*/ 221626 h 40"/>
                    <a:gd name="T44" fmla="*/ 61254 w 63"/>
                    <a:gd name="T45" fmla="*/ 221626 h 40"/>
                    <a:gd name="T46" fmla="*/ 71851 w 63"/>
                    <a:gd name="T47" fmla="*/ 221626 h 40"/>
                    <a:gd name="T48" fmla="*/ 71851 w 63"/>
                    <a:gd name="T49" fmla="*/ 221626 h 40"/>
                    <a:gd name="T50" fmla="*/ 84621 w 63"/>
                    <a:gd name="T51" fmla="*/ 228480 h 40"/>
                    <a:gd name="T52" fmla="*/ 71851 w 63"/>
                    <a:gd name="T53" fmla="*/ 228480 h 40"/>
                    <a:gd name="T54" fmla="*/ 86482 w 63"/>
                    <a:gd name="T55" fmla="*/ 232344 h 40"/>
                    <a:gd name="T56" fmla="*/ 84621 w 63"/>
                    <a:gd name="T57" fmla="*/ 228480 h 40"/>
                    <a:gd name="T58" fmla="*/ 84621 w 63"/>
                    <a:gd name="T59" fmla="*/ 228480 h 40"/>
                    <a:gd name="T60" fmla="*/ 89458 w 63"/>
                    <a:gd name="T61" fmla="*/ 228480 h 40"/>
                    <a:gd name="T62" fmla="*/ 84621 w 63"/>
                    <a:gd name="T63" fmla="*/ 228480 h 40"/>
                    <a:gd name="T64" fmla="*/ 101116 w 63"/>
                    <a:gd name="T65" fmla="*/ 181660 h 40"/>
                    <a:gd name="T66" fmla="*/ 89458 w 63"/>
                    <a:gd name="T67" fmla="*/ 228480 h 40"/>
                    <a:gd name="T68" fmla="*/ 101116 w 63"/>
                    <a:gd name="T69" fmla="*/ 181660 h 40"/>
                    <a:gd name="T70" fmla="*/ 105822 w 63"/>
                    <a:gd name="T71" fmla="*/ 127163 h 40"/>
                    <a:gd name="T72" fmla="*/ 101116 w 63"/>
                    <a:gd name="T73" fmla="*/ 181660 h 40"/>
                    <a:gd name="T74" fmla="*/ 102866 w 63"/>
                    <a:gd name="T75" fmla="*/ 118398 h 40"/>
                    <a:gd name="T76" fmla="*/ 105822 w 63"/>
                    <a:gd name="T77" fmla="*/ 127163 h 40"/>
                    <a:gd name="T78" fmla="*/ 105677 w 63"/>
                    <a:gd name="T79" fmla="*/ 111716 h 40"/>
                    <a:gd name="T80" fmla="*/ 102866 w 63"/>
                    <a:gd name="T81" fmla="*/ 111716 h 40"/>
                    <a:gd name="T82" fmla="*/ 102866 w 63"/>
                    <a:gd name="T83" fmla="*/ 118398 h 40"/>
                    <a:gd name="T84" fmla="*/ 105677 w 63"/>
                    <a:gd name="T85" fmla="*/ 111716 h 40"/>
                    <a:gd name="T86" fmla="*/ 102866 w 63"/>
                    <a:gd name="T87" fmla="*/ 118398 h 40"/>
                    <a:gd name="T88" fmla="*/ 102866 w 63"/>
                    <a:gd name="T89" fmla="*/ 118398 h 40"/>
                    <a:gd name="T90" fmla="*/ 102866 w 63"/>
                    <a:gd name="T91" fmla="*/ 118398 h 40"/>
                    <a:gd name="T92" fmla="*/ 97956 w 63"/>
                    <a:gd name="T93" fmla="*/ 93928 h 40"/>
                    <a:gd name="T94" fmla="*/ 105677 w 63"/>
                    <a:gd name="T95" fmla="*/ 111716 h 40"/>
                    <a:gd name="T96" fmla="*/ 97956 w 63"/>
                    <a:gd name="T97" fmla="*/ 93928 h 40"/>
                    <a:gd name="T98" fmla="*/ 94729 w 63"/>
                    <a:gd name="T99" fmla="*/ 71759 h 40"/>
                    <a:gd name="T100" fmla="*/ 97956 w 63"/>
                    <a:gd name="T101" fmla="*/ 93928 h 40"/>
                    <a:gd name="T102" fmla="*/ 56278 w 63"/>
                    <a:gd name="T103" fmla="*/ 10407 h 40"/>
                    <a:gd name="T104" fmla="*/ 94729 w 63"/>
                    <a:gd name="T105" fmla="*/ 71759 h 40"/>
                    <a:gd name="T106" fmla="*/ 56278 w 63"/>
                    <a:gd name="T107" fmla="*/ 6309 h 40"/>
                    <a:gd name="T108" fmla="*/ 56278 w 63"/>
                    <a:gd name="T109" fmla="*/ 6309 h 40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</a:gdLst>
                  <a:ahLst/>
                  <a:cxnLst>
                    <a:cxn ang="T110">
                      <a:pos x="T0" y="T1"/>
                    </a:cxn>
                    <a:cxn ang="T111">
                      <a:pos x="T2" y="T3"/>
                    </a:cxn>
                    <a:cxn ang="T112">
                      <a:pos x="T4" y="T5"/>
                    </a:cxn>
                    <a:cxn ang="T113">
                      <a:pos x="T6" y="T7"/>
                    </a:cxn>
                    <a:cxn ang="T114">
                      <a:pos x="T8" y="T9"/>
                    </a:cxn>
                    <a:cxn ang="T115">
                      <a:pos x="T10" y="T11"/>
                    </a:cxn>
                    <a:cxn ang="T116">
                      <a:pos x="T12" y="T13"/>
                    </a:cxn>
                    <a:cxn ang="T117">
                      <a:pos x="T14" y="T15"/>
                    </a:cxn>
                    <a:cxn ang="T118">
                      <a:pos x="T16" y="T17"/>
                    </a:cxn>
                    <a:cxn ang="T119">
                      <a:pos x="T18" y="T19"/>
                    </a:cxn>
                    <a:cxn ang="T120">
                      <a:pos x="T20" y="T21"/>
                    </a:cxn>
                    <a:cxn ang="T121">
                      <a:pos x="T22" y="T23"/>
                    </a:cxn>
                    <a:cxn ang="T122">
                      <a:pos x="T24" y="T25"/>
                    </a:cxn>
                    <a:cxn ang="T123">
                      <a:pos x="T26" y="T27"/>
                    </a:cxn>
                    <a:cxn ang="T124">
                      <a:pos x="T28" y="T29"/>
                    </a:cxn>
                    <a:cxn ang="T125">
                      <a:pos x="T30" y="T31"/>
                    </a:cxn>
                    <a:cxn ang="T126">
                      <a:pos x="T32" y="T33"/>
                    </a:cxn>
                    <a:cxn ang="T127">
                      <a:pos x="T34" y="T35"/>
                    </a:cxn>
                    <a:cxn ang="T128">
                      <a:pos x="T36" y="T37"/>
                    </a:cxn>
                    <a:cxn ang="T129">
                      <a:pos x="T38" y="T39"/>
                    </a:cxn>
                    <a:cxn ang="T130">
                      <a:pos x="T40" y="T41"/>
                    </a:cxn>
                    <a:cxn ang="T131">
                      <a:pos x="T42" y="T43"/>
                    </a:cxn>
                    <a:cxn ang="T132">
                      <a:pos x="T44" y="T45"/>
                    </a:cxn>
                    <a:cxn ang="T133">
                      <a:pos x="T46" y="T47"/>
                    </a:cxn>
                    <a:cxn ang="T134">
                      <a:pos x="T48" y="T49"/>
                    </a:cxn>
                    <a:cxn ang="T135">
                      <a:pos x="T50" y="T51"/>
                    </a:cxn>
                    <a:cxn ang="T136">
                      <a:pos x="T52" y="T53"/>
                    </a:cxn>
                    <a:cxn ang="T137">
                      <a:pos x="T54" y="T55"/>
                    </a:cxn>
                    <a:cxn ang="T138">
                      <a:pos x="T56" y="T57"/>
                    </a:cxn>
                    <a:cxn ang="T139">
                      <a:pos x="T58" y="T59"/>
                    </a:cxn>
                    <a:cxn ang="T140">
                      <a:pos x="T60" y="T61"/>
                    </a:cxn>
                    <a:cxn ang="T141">
                      <a:pos x="T62" y="T63"/>
                    </a:cxn>
                    <a:cxn ang="T142">
                      <a:pos x="T64" y="T65"/>
                    </a:cxn>
                    <a:cxn ang="T143">
                      <a:pos x="T66" y="T67"/>
                    </a:cxn>
                    <a:cxn ang="T144">
                      <a:pos x="T68" y="T69"/>
                    </a:cxn>
                    <a:cxn ang="T145">
                      <a:pos x="T70" y="T71"/>
                    </a:cxn>
                    <a:cxn ang="T146">
                      <a:pos x="T72" y="T73"/>
                    </a:cxn>
                    <a:cxn ang="T147">
                      <a:pos x="T74" y="T75"/>
                    </a:cxn>
                    <a:cxn ang="T148">
                      <a:pos x="T76" y="T77"/>
                    </a:cxn>
                    <a:cxn ang="T149">
                      <a:pos x="T78" y="T79"/>
                    </a:cxn>
                    <a:cxn ang="T150">
                      <a:pos x="T80" y="T81"/>
                    </a:cxn>
                    <a:cxn ang="T151">
                      <a:pos x="T82" y="T83"/>
                    </a:cxn>
                    <a:cxn ang="T152">
                      <a:pos x="T84" y="T85"/>
                    </a:cxn>
                    <a:cxn ang="T153">
                      <a:pos x="T86" y="T87"/>
                    </a:cxn>
                    <a:cxn ang="T154">
                      <a:pos x="T88" y="T89"/>
                    </a:cxn>
                    <a:cxn ang="T155">
                      <a:pos x="T90" y="T91"/>
                    </a:cxn>
                    <a:cxn ang="T156">
                      <a:pos x="T92" y="T93"/>
                    </a:cxn>
                    <a:cxn ang="T157">
                      <a:pos x="T94" y="T95"/>
                    </a:cxn>
                    <a:cxn ang="T158">
                      <a:pos x="T96" y="T97"/>
                    </a:cxn>
                    <a:cxn ang="T159">
                      <a:pos x="T98" y="T99"/>
                    </a:cxn>
                    <a:cxn ang="T160">
                      <a:pos x="T100" y="T101"/>
                    </a:cxn>
                    <a:cxn ang="T161">
                      <a:pos x="T102" y="T103"/>
                    </a:cxn>
                    <a:cxn ang="T162">
                      <a:pos x="T104" y="T105"/>
                    </a:cxn>
                    <a:cxn ang="T163">
                      <a:pos x="T106" y="T107"/>
                    </a:cxn>
                    <a:cxn ang="T164">
                      <a:pos x="T108" y="T109"/>
                    </a:cxn>
                  </a:cxnLst>
                  <a:rect l="0" t="0" r="r" b="b"/>
                  <a:pathLst>
                    <a:path w="63" h="40">
                      <a:moveTo>
                        <a:pt x="33" y="2"/>
                      </a:moveTo>
                      <a:cubicBezTo>
                        <a:pt x="30" y="2"/>
                        <a:pt x="27" y="2"/>
                        <a:pt x="24" y="2"/>
                      </a:cubicBezTo>
                      <a:lnTo>
                        <a:pt x="24" y="1"/>
                      </a:lnTo>
                      <a:cubicBezTo>
                        <a:pt x="27" y="1"/>
                        <a:pt x="30" y="0"/>
                        <a:pt x="33" y="1"/>
                      </a:cubicBezTo>
                      <a:lnTo>
                        <a:pt x="33" y="2"/>
                      </a:lnTo>
                      <a:close/>
                      <a:moveTo>
                        <a:pt x="24" y="2"/>
                      </a:moveTo>
                      <a:cubicBezTo>
                        <a:pt x="18" y="3"/>
                        <a:pt x="12" y="6"/>
                        <a:pt x="8" y="10"/>
                      </a:cubicBezTo>
                      <a:lnTo>
                        <a:pt x="7" y="9"/>
                      </a:lnTo>
                      <a:cubicBezTo>
                        <a:pt x="11" y="5"/>
                        <a:pt x="17" y="2"/>
                        <a:pt x="24" y="1"/>
                      </a:cubicBezTo>
                      <a:lnTo>
                        <a:pt x="24" y="2"/>
                      </a:lnTo>
                      <a:close/>
                      <a:moveTo>
                        <a:pt x="8" y="10"/>
                      </a:moveTo>
                      <a:cubicBezTo>
                        <a:pt x="4" y="14"/>
                        <a:pt x="2" y="18"/>
                        <a:pt x="1" y="23"/>
                      </a:cubicBezTo>
                      <a:lnTo>
                        <a:pt x="0" y="23"/>
                      </a:lnTo>
                      <a:cubicBezTo>
                        <a:pt x="0" y="18"/>
                        <a:pt x="3" y="13"/>
                        <a:pt x="7" y="9"/>
                      </a:cubicBezTo>
                      <a:lnTo>
                        <a:pt x="8" y="10"/>
                      </a:lnTo>
                      <a:close/>
                      <a:moveTo>
                        <a:pt x="1" y="23"/>
                      </a:moveTo>
                      <a:cubicBezTo>
                        <a:pt x="1" y="25"/>
                        <a:pt x="1" y="27"/>
                        <a:pt x="2" y="29"/>
                      </a:cubicBezTo>
                      <a:lnTo>
                        <a:pt x="0" y="29"/>
                      </a:lnTo>
                      <a:cubicBezTo>
                        <a:pt x="0" y="27"/>
                        <a:pt x="0" y="25"/>
                        <a:pt x="0" y="23"/>
                      </a:cubicBezTo>
                      <a:lnTo>
                        <a:pt x="1" y="23"/>
                      </a:lnTo>
                      <a:close/>
                      <a:moveTo>
                        <a:pt x="0" y="29"/>
                      </a:moveTo>
                      <a:lnTo>
                        <a:pt x="0" y="29"/>
                      </a:lnTo>
                      <a:lnTo>
                        <a:pt x="1" y="29"/>
                      </a:lnTo>
                      <a:lnTo>
                        <a:pt x="0" y="29"/>
                      </a:lnTo>
                      <a:close/>
                      <a:moveTo>
                        <a:pt x="2" y="29"/>
                      </a:moveTo>
                      <a:cubicBezTo>
                        <a:pt x="3" y="35"/>
                        <a:pt x="8" y="37"/>
                        <a:pt x="15" y="38"/>
                      </a:cubicBezTo>
                      <a:lnTo>
                        <a:pt x="14" y="39"/>
                      </a:lnTo>
                      <a:cubicBezTo>
                        <a:pt x="8" y="38"/>
                        <a:pt x="2" y="36"/>
                        <a:pt x="0" y="29"/>
                      </a:cubicBezTo>
                      <a:lnTo>
                        <a:pt x="2" y="29"/>
                      </a:lnTo>
                      <a:close/>
                      <a:moveTo>
                        <a:pt x="14" y="39"/>
                      </a:moveTo>
                      <a:lnTo>
                        <a:pt x="14" y="39"/>
                      </a:lnTo>
                      <a:lnTo>
                        <a:pt x="15" y="38"/>
                      </a:lnTo>
                      <a:lnTo>
                        <a:pt x="14" y="39"/>
                      </a:lnTo>
                      <a:close/>
                      <a:moveTo>
                        <a:pt x="15" y="38"/>
                      </a:moveTo>
                      <a:cubicBezTo>
                        <a:pt x="21" y="38"/>
                        <a:pt x="29" y="37"/>
                        <a:pt x="35" y="35"/>
                      </a:cubicBezTo>
                      <a:lnTo>
                        <a:pt x="36" y="37"/>
                      </a:lnTo>
                      <a:cubicBezTo>
                        <a:pt x="29" y="38"/>
                        <a:pt x="21" y="39"/>
                        <a:pt x="14" y="39"/>
                      </a:cubicBezTo>
                      <a:lnTo>
                        <a:pt x="15" y="38"/>
                      </a:lnTo>
                      <a:close/>
                      <a:moveTo>
                        <a:pt x="35" y="35"/>
                      </a:moveTo>
                      <a:lnTo>
                        <a:pt x="35" y="35"/>
                      </a:lnTo>
                      <a:lnTo>
                        <a:pt x="36" y="36"/>
                      </a:lnTo>
                      <a:lnTo>
                        <a:pt x="35" y="35"/>
                      </a:lnTo>
                      <a:close/>
                      <a:moveTo>
                        <a:pt x="35" y="35"/>
                      </a:moveTo>
                      <a:cubicBezTo>
                        <a:pt x="38" y="35"/>
                        <a:pt x="40" y="36"/>
                        <a:pt x="42" y="37"/>
                      </a:cubicBezTo>
                      <a:lnTo>
                        <a:pt x="42" y="38"/>
                      </a:lnTo>
                      <a:cubicBezTo>
                        <a:pt x="40" y="37"/>
                        <a:pt x="37" y="36"/>
                        <a:pt x="36" y="37"/>
                      </a:cubicBezTo>
                      <a:lnTo>
                        <a:pt x="35" y="35"/>
                      </a:lnTo>
                      <a:close/>
                      <a:moveTo>
                        <a:pt x="42" y="37"/>
                      </a:moveTo>
                      <a:lnTo>
                        <a:pt x="42" y="37"/>
                      </a:lnTo>
                      <a:close/>
                      <a:moveTo>
                        <a:pt x="42" y="37"/>
                      </a:moveTo>
                      <a:cubicBezTo>
                        <a:pt x="45" y="38"/>
                        <a:pt x="47" y="38"/>
                        <a:pt x="49" y="38"/>
                      </a:cubicBezTo>
                      <a:lnTo>
                        <a:pt x="50" y="39"/>
                      </a:lnTo>
                      <a:cubicBezTo>
                        <a:pt x="47" y="40"/>
                        <a:pt x="44" y="39"/>
                        <a:pt x="42" y="38"/>
                      </a:cubicBezTo>
                      <a:lnTo>
                        <a:pt x="42" y="37"/>
                      </a:lnTo>
                      <a:close/>
                      <a:moveTo>
                        <a:pt x="50" y="39"/>
                      </a:moveTo>
                      <a:lnTo>
                        <a:pt x="50" y="39"/>
                      </a:lnTo>
                      <a:lnTo>
                        <a:pt x="49" y="38"/>
                      </a:lnTo>
                      <a:lnTo>
                        <a:pt x="50" y="39"/>
                      </a:lnTo>
                      <a:close/>
                      <a:moveTo>
                        <a:pt x="49" y="38"/>
                      </a:moveTo>
                      <a:cubicBezTo>
                        <a:pt x="50" y="37"/>
                        <a:pt x="51" y="37"/>
                        <a:pt x="51" y="37"/>
                      </a:cubicBezTo>
                      <a:lnTo>
                        <a:pt x="52" y="38"/>
                      </a:lnTo>
                      <a:cubicBezTo>
                        <a:pt x="51" y="38"/>
                        <a:pt x="50" y="39"/>
                        <a:pt x="50" y="39"/>
                      </a:cubicBezTo>
                      <a:lnTo>
                        <a:pt x="49" y="38"/>
                      </a:lnTo>
                      <a:close/>
                      <a:moveTo>
                        <a:pt x="51" y="37"/>
                      </a:moveTo>
                      <a:cubicBezTo>
                        <a:pt x="55" y="35"/>
                        <a:pt x="58" y="33"/>
                        <a:pt x="59" y="30"/>
                      </a:cubicBezTo>
                      <a:lnTo>
                        <a:pt x="61" y="31"/>
                      </a:lnTo>
                      <a:cubicBezTo>
                        <a:pt x="59" y="34"/>
                        <a:pt x="56" y="36"/>
                        <a:pt x="52" y="38"/>
                      </a:cubicBezTo>
                      <a:lnTo>
                        <a:pt x="51" y="37"/>
                      </a:lnTo>
                      <a:close/>
                      <a:moveTo>
                        <a:pt x="59" y="30"/>
                      </a:moveTo>
                      <a:cubicBezTo>
                        <a:pt x="61" y="27"/>
                        <a:pt x="62" y="24"/>
                        <a:pt x="60" y="21"/>
                      </a:cubicBezTo>
                      <a:lnTo>
                        <a:pt x="62" y="21"/>
                      </a:lnTo>
                      <a:cubicBezTo>
                        <a:pt x="63" y="24"/>
                        <a:pt x="63" y="27"/>
                        <a:pt x="61" y="31"/>
                      </a:cubicBezTo>
                      <a:lnTo>
                        <a:pt x="59" y="30"/>
                      </a:lnTo>
                      <a:close/>
                      <a:moveTo>
                        <a:pt x="60" y="21"/>
                      </a:moveTo>
                      <a:cubicBezTo>
                        <a:pt x="60" y="21"/>
                        <a:pt x="60" y="20"/>
                        <a:pt x="60" y="20"/>
                      </a:cubicBezTo>
                      <a:lnTo>
                        <a:pt x="61" y="19"/>
                      </a:lnTo>
                      <a:cubicBezTo>
                        <a:pt x="61" y="20"/>
                        <a:pt x="62" y="20"/>
                        <a:pt x="62" y="21"/>
                      </a:cubicBezTo>
                      <a:lnTo>
                        <a:pt x="60" y="21"/>
                      </a:lnTo>
                      <a:close/>
                      <a:moveTo>
                        <a:pt x="61" y="19"/>
                      </a:moveTo>
                      <a:lnTo>
                        <a:pt x="61" y="19"/>
                      </a:lnTo>
                      <a:lnTo>
                        <a:pt x="60" y="19"/>
                      </a:lnTo>
                      <a:lnTo>
                        <a:pt x="61" y="19"/>
                      </a:lnTo>
                      <a:close/>
                      <a:moveTo>
                        <a:pt x="60" y="20"/>
                      </a:moveTo>
                      <a:lnTo>
                        <a:pt x="60" y="20"/>
                      </a:lnTo>
                      <a:lnTo>
                        <a:pt x="61" y="19"/>
                      </a:lnTo>
                      <a:lnTo>
                        <a:pt x="60" y="20"/>
                      </a:lnTo>
                      <a:close/>
                      <a:moveTo>
                        <a:pt x="60" y="20"/>
                      </a:moveTo>
                      <a:lnTo>
                        <a:pt x="60" y="20"/>
                      </a:lnTo>
                      <a:lnTo>
                        <a:pt x="60" y="19"/>
                      </a:lnTo>
                      <a:lnTo>
                        <a:pt x="60" y="20"/>
                      </a:lnTo>
                      <a:close/>
                      <a:moveTo>
                        <a:pt x="60" y="20"/>
                      </a:moveTo>
                      <a:cubicBezTo>
                        <a:pt x="59" y="18"/>
                        <a:pt x="58" y="17"/>
                        <a:pt x="57" y="16"/>
                      </a:cubicBezTo>
                      <a:lnTo>
                        <a:pt x="58" y="15"/>
                      </a:lnTo>
                      <a:cubicBezTo>
                        <a:pt x="59" y="17"/>
                        <a:pt x="60" y="18"/>
                        <a:pt x="61" y="19"/>
                      </a:cubicBezTo>
                      <a:lnTo>
                        <a:pt x="60" y="20"/>
                      </a:lnTo>
                      <a:close/>
                      <a:moveTo>
                        <a:pt x="57" y="16"/>
                      </a:moveTo>
                      <a:cubicBezTo>
                        <a:pt x="56" y="15"/>
                        <a:pt x="55" y="14"/>
                        <a:pt x="54" y="13"/>
                      </a:cubicBezTo>
                      <a:lnTo>
                        <a:pt x="55" y="12"/>
                      </a:lnTo>
                      <a:cubicBezTo>
                        <a:pt x="56" y="13"/>
                        <a:pt x="57" y="14"/>
                        <a:pt x="58" y="15"/>
                      </a:cubicBezTo>
                      <a:lnTo>
                        <a:pt x="57" y="16"/>
                      </a:lnTo>
                      <a:close/>
                      <a:moveTo>
                        <a:pt x="54" y="13"/>
                      </a:moveTo>
                      <a:cubicBezTo>
                        <a:pt x="49" y="7"/>
                        <a:pt x="42" y="3"/>
                        <a:pt x="33" y="2"/>
                      </a:cubicBezTo>
                      <a:lnTo>
                        <a:pt x="33" y="1"/>
                      </a:lnTo>
                      <a:cubicBezTo>
                        <a:pt x="42" y="2"/>
                        <a:pt x="50" y="6"/>
                        <a:pt x="55" y="12"/>
                      </a:cubicBezTo>
                      <a:lnTo>
                        <a:pt x="54" y="13"/>
                      </a:lnTo>
                      <a:close/>
                      <a:moveTo>
                        <a:pt x="33" y="1"/>
                      </a:moveTo>
                      <a:lnTo>
                        <a:pt x="33" y="1"/>
                      </a:lnTo>
                      <a:close/>
                    </a:path>
                  </a:pathLst>
                </a:custGeom>
                <a:solidFill>
                  <a:srgbClr val="94939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448" name="Freeform 59"/>
                <p:cNvSpPr>
                  <a:spLocks noChangeArrowheads="1"/>
                </p:cNvSpPr>
                <p:nvPr/>
              </p:nvSpPr>
              <p:spPr bwMode="auto">
                <a:xfrm>
                  <a:off x="675" y="3975"/>
                  <a:ext cx="80" cy="64"/>
                </a:xfrm>
                <a:custGeom>
                  <a:avLst/>
                  <a:gdLst>
                    <a:gd name="T0" fmla="*/ 77552 w 58"/>
                    <a:gd name="T1" fmla="*/ 23825 h 38"/>
                    <a:gd name="T2" fmla="*/ 32167 w 58"/>
                    <a:gd name="T3" fmla="*/ 8950 h 38"/>
                    <a:gd name="T4" fmla="*/ 17884 w 58"/>
                    <a:gd name="T5" fmla="*/ 154604 h 38"/>
                    <a:gd name="T6" fmla="*/ 69346 w 58"/>
                    <a:gd name="T7" fmla="*/ 168847 h 38"/>
                    <a:gd name="T8" fmla="*/ 81080 w 58"/>
                    <a:gd name="T9" fmla="*/ 174392 h 38"/>
                    <a:gd name="T10" fmla="*/ 97025 w 58"/>
                    <a:gd name="T11" fmla="*/ 101110 h 38"/>
                    <a:gd name="T12" fmla="*/ 77552 w 58"/>
                    <a:gd name="T13" fmla="*/ 23825 h 38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58" h="38">
                      <a:moveTo>
                        <a:pt x="44" y="5"/>
                      </a:moveTo>
                      <a:cubicBezTo>
                        <a:pt x="35" y="5"/>
                        <a:pt x="27" y="0"/>
                        <a:pt x="18" y="2"/>
                      </a:cubicBezTo>
                      <a:cubicBezTo>
                        <a:pt x="4" y="5"/>
                        <a:pt x="0" y="21"/>
                        <a:pt x="10" y="31"/>
                      </a:cubicBezTo>
                      <a:cubicBezTo>
                        <a:pt x="17" y="38"/>
                        <a:pt x="28" y="36"/>
                        <a:pt x="39" y="34"/>
                      </a:cubicBezTo>
                      <a:cubicBezTo>
                        <a:pt x="41" y="34"/>
                        <a:pt x="43" y="36"/>
                        <a:pt x="46" y="35"/>
                      </a:cubicBezTo>
                      <a:cubicBezTo>
                        <a:pt x="53" y="33"/>
                        <a:pt x="58" y="26"/>
                        <a:pt x="55" y="20"/>
                      </a:cubicBezTo>
                      <a:cubicBezTo>
                        <a:pt x="53" y="15"/>
                        <a:pt x="53" y="5"/>
                        <a:pt x="44" y="5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449" name="Freeform 60"/>
                <p:cNvSpPr>
                  <a:spLocks noChangeArrowheads="1"/>
                </p:cNvSpPr>
                <p:nvPr/>
              </p:nvSpPr>
              <p:spPr bwMode="auto">
                <a:xfrm>
                  <a:off x="679" y="3975"/>
                  <a:ext cx="76" cy="63"/>
                </a:xfrm>
                <a:custGeom>
                  <a:avLst/>
                  <a:gdLst>
                    <a:gd name="T0" fmla="*/ 53713 w 55"/>
                    <a:gd name="T1" fmla="*/ 26434 h 37"/>
                    <a:gd name="T2" fmla="*/ 72937 w 55"/>
                    <a:gd name="T3" fmla="*/ 28410 h 37"/>
                    <a:gd name="T4" fmla="*/ 53713 w 55"/>
                    <a:gd name="T5" fmla="*/ 26434 h 37"/>
                    <a:gd name="T6" fmla="*/ 26640 w 55"/>
                    <a:gd name="T7" fmla="*/ 6337 h 37"/>
                    <a:gd name="T8" fmla="*/ 53713 w 55"/>
                    <a:gd name="T9" fmla="*/ 26434 h 37"/>
                    <a:gd name="T10" fmla="*/ 26640 w 55"/>
                    <a:gd name="T11" fmla="*/ 6337 h 37"/>
                    <a:gd name="T12" fmla="*/ 26640 w 55"/>
                    <a:gd name="T13" fmla="*/ 6337 h 37"/>
                    <a:gd name="T14" fmla="*/ 16100 w 55"/>
                    <a:gd name="T15" fmla="*/ 28410 h 37"/>
                    <a:gd name="T16" fmla="*/ 26640 w 55"/>
                    <a:gd name="T17" fmla="*/ 6337 h 37"/>
                    <a:gd name="T18" fmla="*/ 16100 w 55"/>
                    <a:gd name="T19" fmla="*/ 28410 h 37"/>
                    <a:gd name="T20" fmla="*/ 3116 w 55"/>
                    <a:gd name="T21" fmla="*/ 77226 h 37"/>
                    <a:gd name="T22" fmla="*/ 16100 w 55"/>
                    <a:gd name="T23" fmla="*/ 28410 h 37"/>
                    <a:gd name="T24" fmla="*/ 5157 w 55"/>
                    <a:gd name="T25" fmla="*/ 138168 h 37"/>
                    <a:gd name="T26" fmla="*/ 3116 w 55"/>
                    <a:gd name="T27" fmla="*/ 77226 h 37"/>
                    <a:gd name="T28" fmla="*/ 5157 w 55"/>
                    <a:gd name="T29" fmla="*/ 138168 h 37"/>
                    <a:gd name="T30" fmla="*/ 13053 w 55"/>
                    <a:gd name="T31" fmla="*/ 190347 h 37"/>
                    <a:gd name="T32" fmla="*/ 5157 w 55"/>
                    <a:gd name="T33" fmla="*/ 138168 h 37"/>
                    <a:gd name="T34" fmla="*/ 13053 w 55"/>
                    <a:gd name="T35" fmla="*/ 190347 h 37"/>
                    <a:gd name="T36" fmla="*/ 13053 w 55"/>
                    <a:gd name="T37" fmla="*/ 190347 h 37"/>
                    <a:gd name="T38" fmla="*/ 35721 w 55"/>
                    <a:gd name="T39" fmla="*/ 209913 h 37"/>
                    <a:gd name="T40" fmla="*/ 13053 w 55"/>
                    <a:gd name="T41" fmla="*/ 190347 h 37"/>
                    <a:gd name="T42" fmla="*/ 35721 w 55"/>
                    <a:gd name="T43" fmla="*/ 209913 h 37"/>
                    <a:gd name="T44" fmla="*/ 63939 w 55"/>
                    <a:gd name="T45" fmla="*/ 209913 h 37"/>
                    <a:gd name="T46" fmla="*/ 35721 w 55"/>
                    <a:gd name="T47" fmla="*/ 209913 h 37"/>
                    <a:gd name="T48" fmla="*/ 63939 w 55"/>
                    <a:gd name="T49" fmla="*/ 202671 h 37"/>
                    <a:gd name="T50" fmla="*/ 63939 w 55"/>
                    <a:gd name="T51" fmla="*/ 202671 h 37"/>
                    <a:gd name="T52" fmla="*/ 63939 w 55"/>
                    <a:gd name="T53" fmla="*/ 209913 h 37"/>
                    <a:gd name="T54" fmla="*/ 63939 w 55"/>
                    <a:gd name="T55" fmla="*/ 202671 h 37"/>
                    <a:gd name="T56" fmla="*/ 63939 w 55"/>
                    <a:gd name="T57" fmla="*/ 202671 h 37"/>
                    <a:gd name="T58" fmla="*/ 63939 w 55"/>
                    <a:gd name="T59" fmla="*/ 202671 h 37"/>
                    <a:gd name="T60" fmla="*/ 67402 w 55"/>
                    <a:gd name="T61" fmla="*/ 209913 h 37"/>
                    <a:gd name="T62" fmla="*/ 63939 w 55"/>
                    <a:gd name="T63" fmla="*/ 202671 h 37"/>
                    <a:gd name="T64" fmla="*/ 75867 w 55"/>
                    <a:gd name="T65" fmla="*/ 202671 h 37"/>
                    <a:gd name="T66" fmla="*/ 67402 w 55"/>
                    <a:gd name="T67" fmla="*/ 209913 h 37"/>
                    <a:gd name="T68" fmla="*/ 75867 w 55"/>
                    <a:gd name="T69" fmla="*/ 209913 h 37"/>
                    <a:gd name="T70" fmla="*/ 75867 w 55"/>
                    <a:gd name="T71" fmla="*/ 209913 h 37"/>
                    <a:gd name="T72" fmla="*/ 75867 w 55"/>
                    <a:gd name="T73" fmla="*/ 202671 h 37"/>
                    <a:gd name="T74" fmla="*/ 75867 w 55"/>
                    <a:gd name="T75" fmla="*/ 209913 h 37"/>
                    <a:gd name="T76" fmla="*/ 75867 w 55"/>
                    <a:gd name="T77" fmla="*/ 209913 h 37"/>
                    <a:gd name="T78" fmla="*/ 75867 w 55"/>
                    <a:gd name="T79" fmla="*/ 209913 h 37"/>
                    <a:gd name="T80" fmla="*/ 78990 w 55"/>
                    <a:gd name="T81" fmla="*/ 195343 h 37"/>
                    <a:gd name="T82" fmla="*/ 75867 w 55"/>
                    <a:gd name="T83" fmla="*/ 209913 h 37"/>
                    <a:gd name="T84" fmla="*/ 78990 w 55"/>
                    <a:gd name="T85" fmla="*/ 195343 h 37"/>
                    <a:gd name="T86" fmla="*/ 86648 w 55"/>
                    <a:gd name="T87" fmla="*/ 195343 h 37"/>
                    <a:gd name="T88" fmla="*/ 78990 w 55"/>
                    <a:gd name="T89" fmla="*/ 195343 h 37"/>
                    <a:gd name="T90" fmla="*/ 92037 w 55"/>
                    <a:gd name="T91" fmla="*/ 118489 h 37"/>
                    <a:gd name="T92" fmla="*/ 86648 w 55"/>
                    <a:gd name="T93" fmla="*/ 195343 h 37"/>
                    <a:gd name="T94" fmla="*/ 94532 w 55"/>
                    <a:gd name="T95" fmla="*/ 118489 h 37"/>
                    <a:gd name="T96" fmla="*/ 92037 w 55"/>
                    <a:gd name="T97" fmla="*/ 118489 h 37"/>
                    <a:gd name="T98" fmla="*/ 92037 w 55"/>
                    <a:gd name="T99" fmla="*/ 118489 h 37"/>
                    <a:gd name="T100" fmla="*/ 94532 w 55"/>
                    <a:gd name="T101" fmla="*/ 118489 h 37"/>
                    <a:gd name="T102" fmla="*/ 92037 w 55"/>
                    <a:gd name="T103" fmla="*/ 118489 h 37"/>
                    <a:gd name="T104" fmla="*/ 92037 w 55"/>
                    <a:gd name="T105" fmla="*/ 118489 h 37"/>
                    <a:gd name="T106" fmla="*/ 92037 w 55"/>
                    <a:gd name="T107" fmla="*/ 118489 h 37"/>
                    <a:gd name="T108" fmla="*/ 92037 w 55"/>
                    <a:gd name="T109" fmla="*/ 94331 h 37"/>
                    <a:gd name="T110" fmla="*/ 92037 w 55"/>
                    <a:gd name="T111" fmla="*/ 118489 h 37"/>
                    <a:gd name="T112" fmla="*/ 72937 w 55"/>
                    <a:gd name="T113" fmla="*/ 34703 h 37"/>
                    <a:gd name="T114" fmla="*/ 92037 w 55"/>
                    <a:gd name="T115" fmla="*/ 94331 h 37"/>
                    <a:gd name="T116" fmla="*/ 72937 w 55"/>
                    <a:gd name="T117" fmla="*/ 34703 h 37"/>
                    <a:gd name="T118" fmla="*/ 72937 w 55"/>
                    <a:gd name="T119" fmla="*/ 28410 h 37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</a:gdLst>
                  <a:ahLst/>
                  <a:cxnLst>
                    <a:cxn ang="T120">
                      <a:pos x="T0" y="T1"/>
                    </a:cxn>
                    <a:cxn ang="T121">
                      <a:pos x="T2" y="T3"/>
                    </a:cxn>
                    <a:cxn ang="T122">
                      <a:pos x="T4" y="T5"/>
                    </a:cxn>
                    <a:cxn ang="T123">
                      <a:pos x="T6" y="T7"/>
                    </a:cxn>
                    <a:cxn ang="T124">
                      <a:pos x="T8" y="T9"/>
                    </a:cxn>
                    <a:cxn ang="T125">
                      <a:pos x="T10" y="T11"/>
                    </a:cxn>
                    <a:cxn ang="T126">
                      <a:pos x="T12" y="T13"/>
                    </a:cxn>
                    <a:cxn ang="T127">
                      <a:pos x="T14" y="T15"/>
                    </a:cxn>
                    <a:cxn ang="T128">
                      <a:pos x="T16" y="T17"/>
                    </a:cxn>
                    <a:cxn ang="T129">
                      <a:pos x="T18" y="T19"/>
                    </a:cxn>
                    <a:cxn ang="T130">
                      <a:pos x="T20" y="T21"/>
                    </a:cxn>
                    <a:cxn ang="T131">
                      <a:pos x="T22" y="T23"/>
                    </a:cxn>
                    <a:cxn ang="T132">
                      <a:pos x="T24" y="T25"/>
                    </a:cxn>
                    <a:cxn ang="T133">
                      <a:pos x="T26" y="T27"/>
                    </a:cxn>
                    <a:cxn ang="T134">
                      <a:pos x="T28" y="T29"/>
                    </a:cxn>
                    <a:cxn ang="T135">
                      <a:pos x="T30" y="T31"/>
                    </a:cxn>
                    <a:cxn ang="T136">
                      <a:pos x="T32" y="T33"/>
                    </a:cxn>
                    <a:cxn ang="T137">
                      <a:pos x="T34" y="T35"/>
                    </a:cxn>
                    <a:cxn ang="T138">
                      <a:pos x="T36" y="T37"/>
                    </a:cxn>
                    <a:cxn ang="T139">
                      <a:pos x="T38" y="T39"/>
                    </a:cxn>
                    <a:cxn ang="T140">
                      <a:pos x="T40" y="T41"/>
                    </a:cxn>
                    <a:cxn ang="T141">
                      <a:pos x="T42" y="T43"/>
                    </a:cxn>
                    <a:cxn ang="T142">
                      <a:pos x="T44" y="T45"/>
                    </a:cxn>
                    <a:cxn ang="T143">
                      <a:pos x="T46" y="T47"/>
                    </a:cxn>
                    <a:cxn ang="T144">
                      <a:pos x="T48" y="T49"/>
                    </a:cxn>
                    <a:cxn ang="T145">
                      <a:pos x="T50" y="T51"/>
                    </a:cxn>
                    <a:cxn ang="T146">
                      <a:pos x="T52" y="T53"/>
                    </a:cxn>
                    <a:cxn ang="T147">
                      <a:pos x="T54" y="T55"/>
                    </a:cxn>
                    <a:cxn ang="T148">
                      <a:pos x="T56" y="T57"/>
                    </a:cxn>
                    <a:cxn ang="T149">
                      <a:pos x="T58" y="T59"/>
                    </a:cxn>
                    <a:cxn ang="T150">
                      <a:pos x="T60" y="T61"/>
                    </a:cxn>
                    <a:cxn ang="T151">
                      <a:pos x="T62" y="T63"/>
                    </a:cxn>
                    <a:cxn ang="T152">
                      <a:pos x="T64" y="T65"/>
                    </a:cxn>
                    <a:cxn ang="T153">
                      <a:pos x="T66" y="T67"/>
                    </a:cxn>
                    <a:cxn ang="T154">
                      <a:pos x="T68" y="T69"/>
                    </a:cxn>
                    <a:cxn ang="T155">
                      <a:pos x="T70" y="T71"/>
                    </a:cxn>
                    <a:cxn ang="T156">
                      <a:pos x="T72" y="T73"/>
                    </a:cxn>
                    <a:cxn ang="T157">
                      <a:pos x="T74" y="T75"/>
                    </a:cxn>
                    <a:cxn ang="T158">
                      <a:pos x="T76" y="T77"/>
                    </a:cxn>
                    <a:cxn ang="T159">
                      <a:pos x="T78" y="T79"/>
                    </a:cxn>
                    <a:cxn ang="T160">
                      <a:pos x="T80" y="T81"/>
                    </a:cxn>
                    <a:cxn ang="T161">
                      <a:pos x="T82" y="T83"/>
                    </a:cxn>
                    <a:cxn ang="T162">
                      <a:pos x="T84" y="T85"/>
                    </a:cxn>
                    <a:cxn ang="T163">
                      <a:pos x="T86" y="T87"/>
                    </a:cxn>
                    <a:cxn ang="T164">
                      <a:pos x="T88" y="T89"/>
                    </a:cxn>
                    <a:cxn ang="T165">
                      <a:pos x="T90" y="T91"/>
                    </a:cxn>
                    <a:cxn ang="T166">
                      <a:pos x="T92" y="T93"/>
                    </a:cxn>
                    <a:cxn ang="T167">
                      <a:pos x="T94" y="T95"/>
                    </a:cxn>
                    <a:cxn ang="T168">
                      <a:pos x="T96" y="T97"/>
                    </a:cxn>
                    <a:cxn ang="T169">
                      <a:pos x="T98" y="T99"/>
                    </a:cxn>
                    <a:cxn ang="T170">
                      <a:pos x="T100" y="T101"/>
                    </a:cxn>
                    <a:cxn ang="T171">
                      <a:pos x="T102" y="T103"/>
                    </a:cxn>
                    <a:cxn ang="T172">
                      <a:pos x="T104" y="T105"/>
                    </a:cxn>
                    <a:cxn ang="T173">
                      <a:pos x="T106" y="T107"/>
                    </a:cxn>
                    <a:cxn ang="T174">
                      <a:pos x="T108" y="T109"/>
                    </a:cxn>
                    <a:cxn ang="T175">
                      <a:pos x="T110" y="T111"/>
                    </a:cxn>
                    <a:cxn ang="T176">
                      <a:pos x="T112" y="T113"/>
                    </a:cxn>
                    <a:cxn ang="T177">
                      <a:pos x="T114" y="T115"/>
                    </a:cxn>
                    <a:cxn ang="T178">
                      <a:pos x="T116" y="T117"/>
                    </a:cxn>
                    <a:cxn ang="T179">
                      <a:pos x="T118" y="T119"/>
                    </a:cxn>
                  </a:cxnLst>
                  <a:rect l="0" t="0" r="r" b="b"/>
                  <a:pathLst>
                    <a:path w="55" h="37">
                      <a:moveTo>
                        <a:pt x="41" y="6"/>
                      </a:moveTo>
                      <a:cubicBezTo>
                        <a:pt x="37" y="6"/>
                        <a:pt x="34" y="5"/>
                        <a:pt x="30" y="4"/>
                      </a:cubicBezTo>
                      <a:lnTo>
                        <a:pt x="31" y="3"/>
                      </a:lnTo>
                      <a:cubicBezTo>
                        <a:pt x="34" y="4"/>
                        <a:pt x="38" y="5"/>
                        <a:pt x="41" y="5"/>
                      </a:cubicBezTo>
                      <a:lnTo>
                        <a:pt x="41" y="6"/>
                      </a:lnTo>
                      <a:close/>
                      <a:moveTo>
                        <a:pt x="30" y="4"/>
                      </a:moveTo>
                      <a:cubicBezTo>
                        <a:pt x="25" y="3"/>
                        <a:pt x="20" y="2"/>
                        <a:pt x="15" y="3"/>
                      </a:cubicBezTo>
                      <a:lnTo>
                        <a:pt x="15" y="1"/>
                      </a:lnTo>
                      <a:cubicBezTo>
                        <a:pt x="20" y="0"/>
                        <a:pt x="25" y="2"/>
                        <a:pt x="31" y="3"/>
                      </a:cubicBezTo>
                      <a:lnTo>
                        <a:pt x="30" y="4"/>
                      </a:lnTo>
                      <a:close/>
                      <a:moveTo>
                        <a:pt x="15" y="1"/>
                      </a:moveTo>
                      <a:lnTo>
                        <a:pt x="15" y="1"/>
                      </a:lnTo>
                      <a:lnTo>
                        <a:pt x="15" y="2"/>
                      </a:lnTo>
                      <a:lnTo>
                        <a:pt x="15" y="1"/>
                      </a:lnTo>
                      <a:close/>
                      <a:moveTo>
                        <a:pt x="15" y="3"/>
                      </a:moveTo>
                      <a:cubicBezTo>
                        <a:pt x="13" y="3"/>
                        <a:pt x="11" y="4"/>
                        <a:pt x="9" y="5"/>
                      </a:cubicBezTo>
                      <a:lnTo>
                        <a:pt x="8" y="5"/>
                      </a:lnTo>
                      <a:cubicBezTo>
                        <a:pt x="10" y="3"/>
                        <a:pt x="12" y="2"/>
                        <a:pt x="15" y="1"/>
                      </a:cubicBezTo>
                      <a:lnTo>
                        <a:pt x="15" y="3"/>
                      </a:lnTo>
                      <a:close/>
                      <a:moveTo>
                        <a:pt x="9" y="5"/>
                      </a:moveTo>
                      <a:cubicBezTo>
                        <a:pt x="6" y="8"/>
                        <a:pt x="4" y="10"/>
                        <a:pt x="3" y="13"/>
                      </a:cubicBezTo>
                      <a:lnTo>
                        <a:pt x="2" y="13"/>
                      </a:lnTo>
                      <a:cubicBezTo>
                        <a:pt x="3" y="10"/>
                        <a:pt x="5" y="7"/>
                        <a:pt x="8" y="5"/>
                      </a:cubicBezTo>
                      <a:lnTo>
                        <a:pt x="9" y="5"/>
                      </a:lnTo>
                      <a:close/>
                      <a:moveTo>
                        <a:pt x="3" y="13"/>
                      </a:moveTo>
                      <a:cubicBezTo>
                        <a:pt x="2" y="17"/>
                        <a:pt x="2" y="20"/>
                        <a:pt x="3" y="23"/>
                      </a:cubicBezTo>
                      <a:lnTo>
                        <a:pt x="2" y="24"/>
                      </a:lnTo>
                      <a:cubicBezTo>
                        <a:pt x="0" y="20"/>
                        <a:pt x="1" y="16"/>
                        <a:pt x="2" y="13"/>
                      </a:cubicBezTo>
                      <a:lnTo>
                        <a:pt x="3" y="13"/>
                      </a:lnTo>
                      <a:close/>
                      <a:moveTo>
                        <a:pt x="3" y="23"/>
                      </a:moveTo>
                      <a:cubicBezTo>
                        <a:pt x="4" y="26"/>
                        <a:pt x="6" y="29"/>
                        <a:pt x="8" y="31"/>
                      </a:cubicBezTo>
                      <a:lnTo>
                        <a:pt x="7" y="32"/>
                      </a:lnTo>
                      <a:cubicBezTo>
                        <a:pt x="4" y="29"/>
                        <a:pt x="3" y="27"/>
                        <a:pt x="2" y="24"/>
                      </a:cubicBezTo>
                      <a:lnTo>
                        <a:pt x="3" y="23"/>
                      </a:lnTo>
                      <a:close/>
                      <a:moveTo>
                        <a:pt x="7" y="32"/>
                      </a:moveTo>
                      <a:lnTo>
                        <a:pt x="7" y="32"/>
                      </a:lnTo>
                      <a:lnTo>
                        <a:pt x="7" y="31"/>
                      </a:lnTo>
                      <a:lnTo>
                        <a:pt x="7" y="32"/>
                      </a:lnTo>
                      <a:close/>
                      <a:moveTo>
                        <a:pt x="8" y="31"/>
                      </a:moveTo>
                      <a:cubicBezTo>
                        <a:pt x="11" y="34"/>
                        <a:pt x="16" y="35"/>
                        <a:pt x="20" y="35"/>
                      </a:cubicBezTo>
                      <a:lnTo>
                        <a:pt x="20" y="37"/>
                      </a:lnTo>
                      <a:cubicBezTo>
                        <a:pt x="15" y="36"/>
                        <a:pt x="10" y="35"/>
                        <a:pt x="7" y="32"/>
                      </a:cubicBezTo>
                      <a:lnTo>
                        <a:pt x="8" y="31"/>
                      </a:lnTo>
                      <a:close/>
                      <a:moveTo>
                        <a:pt x="20" y="35"/>
                      </a:moveTo>
                      <a:cubicBezTo>
                        <a:pt x="25" y="36"/>
                        <a:pt x="31" y="35"/>
                        <a:pt x="36" y="34"/>
                      </a:cubicBezTo>
                      <a:lnTo>
                        <a:pt x="36" y="35"/>
                      </a:lnTo>
                      <a:cubicBezTo>
                        <a:pt x="31" y="36"/>
                        <a:pt x="25" y="37"/>
                        <a:pt x="20" y="37"/>
                      </a:cubicBezTo>
                      <a:lnTo>
                        <a:pt x="20" y="35"/>
                      </a:lnTo>
                      <a:close/>
                      <a:moveTo>
                        <a:pt x="36" y="34"/>
                      </a:moveTo>
                      <a:lnTo>
                        <a:pt x="36" y="34"/>
                      </a:lnTo>
                      <a:close/>
                      <a:moveTo>
                        <a:pt x="36" y="34"/>
                      </a:moveTo>
                      <a:lnTo>
                        <a:pt x="36" y="34"/>
                      </a:lnTo>
                      <a:lnTo>
                        <a:pt x="36" y="35"/>
                      </a:lnTo>
                      <a:lnTo>
                        <a:pt x="36" y="34"/>
                      </a:lnTo>
                      <a:close/>
                      <a:moveTo>
                        <a:pt x="36" y="34"/>
                      </a:moveTo>
                      <a:lnTo>
                        <a:pt x="36" y="34"/>
                      </a:lnTo>
                      <a:close/>
                      <a:moveTo>
                        <a:pt x="36" y="34"/>
                      </a:moveTo>
                      <a:cubicBezTo>
                        <a:pt x="37" y="33"/>
                        <a:pt x="38" y="34"/>
                        <a:pt x="39" y="34"/>
                      </a:cubicBezTo>
                      <a:lnTo>
                        <a:pt x="38" y="35"/>
                      </a:lnTo>
                      <a:cubicBezTo>
                        <a:pt x="38" y="35"/>
                        <a:pt x="37" y="35"/>
                        <a:pt x="36" y="35"/>
                      </a:cubicBezTo>
                      <a:lnTo>
                        <a:pt x="36" y="34"/>
                      </a:lnTo>
                      <a:close/>
                      <a:moveTo>
                        <a:pt x="39" y="34"/>
                      </a:moveTo>
                      <a:cubicBezTo>
                        <a:pt x="40" y="34"/>
                        <a:pt x="41" y="35"/>
                        <a:pt x="43" y="34"/>
                      </a:cubicBezTo>
                      <a:lnTo>
                        <a:pt x="43" y="35"/>
                      </a:lnTo>
                      <a:cubicBezTo>
                        <a:pt x="41" y="36"/>
                        <a:pt x="40" y="35"/>
                        <a:pt x="38" y="35"/>
                      </a:cubicBezTo>
                      <a:lnTo>
                        <a:pt x="39" y="34"/>
                      </a:lnTo>
                      <a:close/>
                      <a:moveTo>
                        <a:pt x="43" y="35"/>
                      </a:moveTo>
                      <a:lnTo>
                        <a:pt x="43" y="35"/>
                      </a:lnTo>
                      <a:close/>
                      <a:moveTo>
                        <a:pt x="43" y="34"/>
                      </a:moveTo>
                      <a:lnTo>
                        <a:pt x="43" y="34"/>
                      </a:lnTo>
                      <a:lnTo>
                        <a:pt x="43" y="35"/>
                      </a:lnTo>
                      <a:lnTo>
                        <a:pt x="43" y="34"/>
                      </a:lnTo>
                      <a:close/>
                      <a:moveTo>
                        <a:pt x="43" y="35"/>
                      </a:moveTo>
                      <a:lnTo>
                        <a:pt x="43" y="35"/>
                      </a:lnTo>
                      <a:close/>
                      <a:moveTo>
                        <a:pt x="43" y="34"/>
                      </a:moveTo>
                      <a:cubicBezTo>
                        <a:pt x="43" y="34"/>
                        <a:pt x="44" y="34"/>
                        <a:pt x="45" y="33"/>
                      </a:cubicBezTo>
                      <a:lnTo>
                        <a:pt x="46" y="34"/>
                      </a:lnTo>
                      <a:cubicBezTo>
                        <a:pt x="45" y="35"/>
                        <a:pt x="44" y="35"/>
                        <a:pt x="43" y="35"/>
                      </a:cubicBezTo>
                      <a:lnTo>
                        <a:pt x="43" y="34"/>
                      </a:lnTo>
                      <a:close/>
                      <a:moveTo>
                        <a:pt x="45" y="33"/>
                      </a:moveTo>
                      <a:cubicBezTo>
                        <a:pt x="46" y="33"/>
                        <a:pt x="47" y="32"/>
                        <a:pt x="48" y="32"/>
                      </a:cubicBezTo>
                      <a:lnTo>
                        <a:pt x="49" y="33"/>
                      </a:lnTo>
                      <a:cubicBezTo>
                        <a:pt x="48" y="33"/>
                        <a:pt x="47" y="34"/>
                        <a:pt x="46" y="34"/>
                      </a:cubicBezTo>
                      <a:lnTo>
                        <a:pt x="45" y="33"/>
                      </a:lnTo>
                      <a:close/>
                      <a:moveTo>
                        <a:pt x="48" y="32"/>
                      </a:moveTo>
                      <a:cubicBezTo>
                        <a:pt x="51" y="29"/>
                        <a:pt x="53" y="25"/>
                        <a:pt x="52" y="20"/>
                      </a:cubicBezTo>
                      <a:lnTo>
                        <a:pt x="53" y="20"/>
                      </a:lnTo>
                      <a:cubicBezTo>
                        <a:pt x="55" y="25"/>
                        <a:pt x="53" y="29"/>
                        <a:pt x="49" y="33"/>
                      </a:cubicBezTo>
                      <a:lnTo>
                        <a:pt x="48" y="32"/>
                      </a:lnTo>
                      <a:close/>
                      <a:moveTo>
                        <a:pt x="53" y="20"/>
                      </a:moveTo>
                      <a:lnTo>
                        <a:pt x="53" y="20"/>
                      </a:lnTo>
                      <a:lnTo>
                        <a:pt x="52" y="20"/>
                      </a:lnTo>
                      <a:lnTo>
                        <a:pt x="53" y="20"/>
                      </a:lnTo>
                      <a:close/>
                      <a:moveTo>
                        <a:pt x="52" y="20"/>
                      </a:moveTo>
                      <a:lnTo>
                        <a:pt x="52" y="20"/>
                      </a:lnTo>
                      <a:lnTo>
                        <a:pt x="53" y="20"/>
                      </a:lnTo>
                      <a:lnTo>
                        <a:pt x="52" y="20"/>
                      </a:lnTo>
                      <a:close/>
                      <a:moveTo>
                        <a:pt x="52" y="20"/>
                      </a:moveTo>
                      <a:lnTo>
                        <a:pt x="52" y="20"/>
                      </a:lnTo>
                      <a:close/>
                      <a:moveTo>
                        <a:pt x="52" y="20"/>
                      </a:moveTo>
                      <a:cubicBezTo>
                        <a:pt x="51" y="19"/>
                        <a:pt x="51" y="17"/>
                        <a:pt x="50" y="16"/>
                      </a:cubicBezTo>
                      <a:lnTo>
                        <a:pt x="52" y="16"/>
                      </a:lnTo>
                      <a:cubicBezTo>
                        <a:pt x="52" y="17"/>
                        <a:pt x="52" y="19"/>
                        <a:pt x="53" y="20"/>
                      </a:cubicBezTo>
                      <a:lnTo>
                        <a:pt x="52" y="20"/>
                      </a:lnTo>
                      <a:close/>
                      <a:moveTo>
                        <a:pt x="50" y="16"/>
                      </a:moveTo>
                      <a:cubicBezTo>
                        <a:pt x="49" y="11"/>
                        <a:pt x="48" y="6"/>
                        <a:pt x="41" y="6"/>
                      </a:cubicBezTo>
                      <a:lnTo>
                        <a:pt x="41" y="5"/>
                      </a:lnTo>
                      <a:cubicBezTo>
                        <a:pt x="49" y="5"/>
                        <a:pt x="50" y="10"/>
                        <a:pt x="52" y="16"/>
                      </a:cubicBezTo>
                      <a:lnTo>
                        <a:pt x="50" y="16"/>
                      </a:lnTo>
                      <a:close/>
                      <a:moveTo>
                        <a:pt x="41" y="6"/>
                      </a:moveTo>
                      <a:lnTo>
                        <a:pt x="41" y="6"/>
                      </a:lnTo>
                      <a:lnTo>
                        <a:pt x="41" y="5"/>
                      </a:lnTo>
                      <a:lnTo>
                        <a:pt x="41" y="6"/>
                      </a:lnTo>
                      <a:close/>
                    </a:path>
                  </a:pathLst>
                </a:custGeom>
                <a:solidFill>
                  <a:srgbClr val="94939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450" name="Freeform 61"/>
                <p:cNvSpPr>
                  <a:spLocks noChangeArrowheads="1"/>
                </p:cNvSpPr>
                <p:nvPr/>
              </p:nvSpPr>
              <p:spPr bwMode="auto">
                <a:xfrm>
                  <a:off x="843" y="3872"/>
                  <a:ext cx="70" cy="82"/>
                </a:xfrm>
                <a:custGeom>
                  <a:avLst/>
                  <a:gdLst>
                    <a:gd name="T0" fmla="*/ 72773 w 51"/>
                    <a:gd name="T1" fmla="*/ 118569 h 48"/>
                    <a:gd name="T2" fmla="*/ 2860 w 51"/>
                    <a:gd name="T3" fmla="*/ 89353 h 48"/>
                    <a:gd name="T4" fmla="*/ 4717 w 51"/>
                    <a:gd name="T5" fmla="*/ 130006 h 48"/>
                    <a:gd name="T6" fmla="*/ 65147 w 51"/>
                    <a:gd name="T7" fmla="*/ 286054 h 48"/>
                    <a:gd name="T8" fmla="*/ 79410 w 51"/>
                    <a:gd name="T9" fmla="*/ 231846 h 48"/>
                    <a:gd name="T10" fmla="*/ 75680 w 51"/>
                    <a:gd name="T11" fmla="*/ 173799 h 48"/>
                    <a:gd name="T12" fmla="*/ 80510 w 51"/>
                    <a:gd name="T13" fmla="*/ 157021 h 48"/>
                    <a:gd name="T14" fmla="*/ 72773 w 51"/>
                    <a:gd name="T15" fmla="*/ 118569 h 48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51" h="48">
                      <a:moveTo>
                        <a:pt x="45" y="20"/>
                      </a:moveTo>
                      <a:cubicBezTo>
                        <a:pt x="32" y="15"/>
                        <a:pt x="13" y="0"/>
                        <a:pt x="2" y="15"/>
                      </a:cubicBezTo>
                      <a:cubicBezTo>
                        <a:pt x="0" y="17"/>
                        <a:pt x="0" y="20"/>
                        <a:pt x="3" y="22"/>
                      </a:cubicBezTo>
                      <a:cubicBezTo>
                        <a:pt x="14" y="32"/>
                        <a:pt x="22" y="47"/>
                        <a:pt x="40" y="48"/>
                      </a:cubicBezTo>
                      <a:cubicBezTo>
                        <a:pt x="46" y="48"/>
                        <a:pt x="48" y="43"/>
                        <a:pt x="49" y="39"/>
                      </a:cubicBezTo>
                      <a:cubicBezTo>
                        <a:pt x="50" y="35"/>
                        <a:pt x="44" y="33"/>
                        <a:pt x="47" y="29"/>
                      </a:cubicBezTo>
                      <a:cubicBezTo>
                        <a:pt x="48" y="28"/>
                        <a:pt x="49" y="27"/>
                        <a:pt x="50" y="26"/>
                      </a:cubicBezTo>
                      <a:cubicBezTo>
                        <a:pt x="51" y="23"/>
                        <a:pt x="47" y="20"/>
                        <a:pt x="45" y="20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451" name="Freeform 62"/>
                <p:cNvSpPr>
                  <a:spLocks noChangeArrowheads="1"/>
                </p:cNvSpPr>
                <p:nvPr/>
              </p:nvSpPr>
              <p:spPr bwMode="auto">
                <a:xfrm>
                  <a:off x="843" y="3876"/>
                  <a:ext cx="70" cy="77"/>
                </a:xfrm>
                <a:custGeom>
                  <a:avLst/>
                  <a:gdLst>
                    <a:gd name="T0" fmla="*/ 74513 w 51"/>
                    <a:gd name="T1" fmla="*/ 82099 h 46"/>
                    <a:gd name="T2" fmla="*/ 72773 w 51"/>
                    <a:gd name="T3" fmla="*/ 84769 h 46"/>
                    <a:gd name="T4" fmla="*/ 72773 w 51"/>
                    <a:gd name="T5" fmla="*/ 84769 h 46"/>
                    <a:gd name="T6" fmla="*/ 74513 w 51"/>
                    <a:gd name="T7" fmla="*/ 82099 h 46"/>
                    <a:gd name="T8" fmla="*/ 2860 w 51"/>
                    <a:gd name="T9" fmla="*/ 60823 h 46"/>
                    <a:gd name="T10" fmla="*/ 57121 w 51"/>
                    <a:gd name="T11" fmla="*/ 68257 h 46"/>
                    <a:gd name="T12" fmla="*/ 2860 w 51"/>
                    <a:gd name="T13" fmla="*/ 60823 h 46"/>
                    <a:gd name="T14" fmla="*/ 1740 w 51"/>
                    <a:gd name="T15" fmla="*/ 59111 h 46"/>
                    <a:gd name="T16" fmla="*/ 1740 w 51"/>
                    <a:gd name="T17" fmla="*/ 59111 h 46"/>
                    <a:gd name="T18" fmla="*/ 1740 w 51"/>
                    <a:gd name="T19" fmla="*/ 59111 h 46"/>
                    <a:gd name="T20" fmla="*/ 0 w 51"/>
                    <a:gd name="T21" fmla="*/ 68257 h 46"/>
                    <a:gd name="T22" fmla="*/ 2860 w 51"/>
                    <a:gd name="T23" fmla="*/ 68257 h 46"/>
                    <a:gd name="T24" fmla="*/ 0 w 51"/>
                    <a:gd name="T25" fmla="*/ 68257 h 46"/>
                    <a:gd name="T26" fmla="*/ 4717 w 51"/>
                    <a:gd name="T27" fmla="*/ 96372 h 46"/>
                    <a:gd name="T28" fmla="*/ 1740 w 51"/>
                    <a:gd name="T29" fmla="*/ 70308 h 46"/>
                    <a:gd name="T30" fmla="*/ 4717 w 51"/>
                    <a:gd name="T31" fmla="*/ 96372 h 46"/>
                    <a:gd name="T32" fmla="*/ 2860 w 51"/>
                    <a:gd name="T33" fmla="*/ 99168 h 46"/>
                    <a:gd name="T34" fmla="*/ 4717 w 51"/>
                    <a:gd name="T35" fmla="*/ 96372 h 46"/>
                    <a:gd name="T36" fmla="*/ 2860 w 51"/>
                    <a:gd name="T37" fmla="*/ 99168 h 46"/>
                    <a:gd name="T38" fmla="*/ 65147 w 51"/>
                    <a:gd name="T39" fmla="*/ 212995 h 46"/>
                    <a:gd name="T40" fmla="*/ 19622 w 51"/>
                    <a:gd name="T41" fmla="*/ 133859 h 46"/>
                    <a:gd name="T42" fmla="*/ 65147 w 51"/>
                    <a:gd name="T43" fmla="*/ 218251 h 46"/>
                    <a:gd name="T44" fmla="*/ 74513 w 51"/>
                    <a:gd name="T45" fmla="*/ 198714 h 46"/>
                    <a:gd name="T46" fmla="*/ 65147 w 51"/>
                    <a:gd name="T47" fmla="*/ 212995 h 46"/>
                    <a:gd name="T48" fmla="*/ 80510 w 51"/>
                    <a:gd name="T49" fmla="*/ 176077 h 46"/>
                    <a:gd name="T50" fmla="*/ 77419 w 51"/>
                    <a:gd name="T51" fmla="*/ 176077 h 46"/>
                    <a:gd name="T52" fmla="*/ 77419 w 51"/>
                    <a:gd name="T53" fmla="*/ 176077 h 46"/>
                    <a:gd name="T54" fmla="*/ 77419 w 51"/>
                    <a:gd name="T55" fmla="*/ 152870 h 46"/>
                    <a:gd name="T56" fmla="*/ 75680 w 51"/>
                    <a:gd name="T57" fmla="*/ 157139 h 46"/>
                    <a:gd name="T58" fmla="*/ 77419 w 51"/>
                    <a:gd name="T59" fmla="*/ 152870 h 46"/>
                    <a:gd name="T60" fmla="*/ 74513 w 51"/>
                    <a:gd name="T61" fmla="*/ 121864 h 46"/>
                    <a:gd name="T62" fmla="*/ 74513 w 51"/>
                    <a:gd name="T63" fmla="*/ 121864 h 46"/>
                    <a:gd name="T64" fmla="*/ 75680 w 51"/>
                    <a:gd name="T65" fmla="*/ 128546 h 46"/>
                    <a:gd name="T66" fmla="*/ 74513 w 51"/>
                    <a:gd name="T67" fmla="*/ 121864 h 46"/>
                    <a:gd name="T68" fmla="*/ 74513 w 51"/>
                    <a:gd name="T69" fmla="*/ 121864 h 46"/>
                    <a:gd name="T70" fmla="*/ 75680 w 51"/>
                    <a:gd name="T71" fmla="*/ 128546 h 46"/>
                    <a:gd name="T72" fmla="*/ 79410 w 51"/>
                    <a:gd name="T73" fmla="*/ 114640 h 46"/>
                    <a:gd name="T74" fmla="*/ 77419 w 51"/>
                    <a:gd name="T75" fmla="*/ 119832 h 46"/>
                    <a:gd name="T76" fmla="*/ 80510 w 51"/>
                    <a:gd name="T77" fmla="*/ 114640 h 46"/>
                    <a:gd name="T78" fmla="*/ 79410 w 51"/>
                    <a:gd name="T79" fmla="*/ 114640 h 46"/>
                    <a:gd name="T80" fmla="*/ 79410 w 51"/>
                    <a:gd name="T81" fmla="*/ 114640 h 46"/>
                    <a:gd name="T82" fmla="*/ 80510 w 51"/>
                    <a:gd name="T83" fmla="*/ 114640 h 46"/>
                    <a:gd name="T84" fmla="*/ 82269 w 51"/>
                    <a:gd name="T85" fmla="*/ 111292 h 46"/>
                    <a:gd name="T86" fmla="*/ 79410 w 51"/>
                    <a:gd name="T87" fmla="*/ 111292 h 46"/>
                    <a:gd name="T88" fmla="*/ 82269 w 51"/>
                    <a:gd name="T89" fmla="*/ 111292 h 46"/>
                    <a:gd name="T90" fmla="*/ 72773 w 51"/>
                    <a:gd name="T91" fmla="*/ 84769 h 46"/>
                    <a:gd name="T92" fmla="*/ 79410 w 51"/>
                    <a:gd name="T93" fmla="*/ 105756 h 46"/>
                    <a:gd name="T94" fmla="*/ 72773 w 51"/>
                    <a:gd name="T95" fmla="*/ 84769 h 4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</a:gdLst>
                  <a:ahLst/>
                  <a:cxnLst>
                    <a:cxn ang="T96">
                      <a:pos x="T0" y="T1"/>
                    </a:cxn>
                    <a:cxn ang="T97">
                      <a:pos x="T2" y="T3"/>
                    </a:cxn>
                    <a:cxn ang="T98">
                      <a:pos x="T4" y="T5"/>
                    </a:cxn>
                    <a:cxn ang="T99">
                      <a:pos x="T6" y="T7"/>
                    </a:cxn>
                    <a:cxn ang="T100">
                      <a:pos x="T8" y="T9"/>
                    </a:cxn>
                    <a:cxn ang="T101">
                      <a:pos x="T10" y="T11"/>
                    </a:cxn>
                    <a:cxn ang="T102">
                      <a:pos x="T12" y="T13"/>
                    </a:cxn>
                    <a:cxn ang="T103">
                      <a:pos x="T14" y="T15"/>
                    </a:cxn>
                    <a:cxn ang="T104">
                      <a:pos x="T16" y="T17"/>
                    </a:cxn>
                    <a:cxn ang="T105">
                      <a:pos x="T18" y="T19"/>
                    </a:cxn>
                    <a:cxn ang="T106">
                      <a:pos x="T20" y="T21"/>
                    </a:cxn>
                    <a:cxn ang="T107">
                      <a:pos x="T22" y="T23"/>
                    </a:cxn>
                    <a:cxn ang="T108">
                      <a:pos x="T24" y="T25"/>
                    </a:cxn>
                    <a:cxn ang="T109">
                      <a:pos x="T26" y="T27"/>
                    </a:cxn>
                    <a:cxn ang="T110">
                      <a:pos x="T28" y="T29"/>
                    </a:cxn>
                    <a:cxn ang="T111">
                      <a:pos x="T30" y="T31"/>
                    </a:cxn>
                    <a:cxn ang="T112">
                      <a:pos x="T32" y="T33"/>
                    </a:cxn>
                    <a:cxn ang="T113">
                      <a:pos x="T34" y="T35"/>
                    </a:cxn>
                    <a:cxn ang="T114">
                      <a:pos x="T36" y="T37"/>
                    </a:cxn>
                    <a:cxn ang="T115">
                      <a:pos x="T38" y="T39"/>
                    </a:cxn>
                    <a:cxn ang="T116">
                      <a:pos x="T40" y="T41"/>
                    </a:cxn>
                    <a:cxn ang="T117">
                      <a:pos x="T42" y="T43"/>
                    </a:cxn>
                    <a:cxn ang="T118">
                      <a:pos x="T44" y="T45"/>
                    </a:cxn>
                    <a:cxn ang="T119">
                      <a:pos x="T46" y="T47"/>
                    </a:cxn>
                    <a:cxn ang="T120">
                      <a:pos x="T48" y="T49"/>
                    </a:cxn>
                    <a:cxn ang="T121">
                      <a:pos x="T50" y="T51"/>
                    </a:cxn>
                    <a:cxn ang="T122">
                      <a:pos x="T52" y="T53"/>
                    </a:cxn>
                    <a:cxn ang="T123">
                      <a:pos x="T54" y="T55"/>
                    </a:cxn>
                    <a:cxn ang="T124">
                      <a:pos x="T56" y="T57"/>
                    </a:cxn>
                    <a:cxn ang="T125">
                      <a:pos x="T58" y="T59"/>
                    </a:cxn>
                    <a:cxn ang="T126">
                      <a:pos x="T60" y="T61"/>
                    </a:cxn>
                    <a:cxn ang="T127">
                      <a:pos x="T62" y="T63"/>
                    </a:cxn>
                    <a:cxn ang="T128">
                      <a:pos x="T64" y="T65"/>
                    </a:cxn>
                    <a:cxn ang="T129">
                      <a:pos x="T66" y="T67"/>
                    </a:cxn>
                    <a:cxn ang="T130">
                      <a:pos x="T68" y="T69"/>
                    </a:cxn>
                    <a:cxn ang="T131">
                      <a:pos x="T70" y="T71"/>
                    </a:cxn>
                    <a:cxn ang="T132">
                      <a:pos x="T72" y="T73"/>
                    </a:cxn>
                    <a:cxn ang="T133">
                      <a:pos x="T74" y="T75"/>
                    </a:cxn>
                    <a:cxn ang="T134">
                      <a:pos x="T76" y="T77"/>
                    </a:cxn>
                    <a:cxn ang="T135">
                      <a:pos x="T78" y="T79"/>
                    </a:cxn>
                    <a:cxn ang="T136">
                      <a:pos x="T80" y="T81"/>
                    </a:cxn>
                    <a:cxn ang="T137">
                      <a:pos x="T82" y="T83"/>
                    </a:cxn>
                    <a:cxn ang="T138">
                      <a:pos x="T84" y="T85"/>
                    </a:cxn>
                    <a:cxn ang="T139">
                      <a:pos x="T86" y="T87"/>
                    </a:cxn>
                    <a:cxn ang="T140">
                      <a:pos x="T88" y="T89"/>
                    </a:cxn>
                    <a:cxn ang="T141">
                      <a:pos x="T90" y="T91"/>
                    </a:cxn>
                    <a:cxn ang="T142">
                      <a:pos x="T92" y="T93"/>
                    </a:cxn>
                    <a:cxn ang="T143">
                      <a:pos x="T94" y="T95"/>
                    </a:cxn>
                  </a:cxnLst>
                  <a:rect l="0" t="0" r="r" b="b"/>
                  <a:pathLst>
                    <a:path w="51" h="46">
                      <a:moveTo>
                        <a:pt x="45" y="18"/>
                      </a:moveTo>
                      <a:lnTo>
                        <a:pt x="45" y="18"/>
                      </a:lnTo>
                      <a:lnTo>
                        <a:pt x="46" y="17"/>
                      </a:lnTo>
                      <a:lnTo>
                        <a:pt x="45" y="18"/>
                      </a:lnTo>
                      <a:close/>
                      <a:moveTo>
                        <a:pt x="45" y="18"/>
                      </a:moveTo>
                      <a:lnTo>
                        <a:pt x="45" y="18"/>
                      </a:lnTo>
                      <a:close/>
                      <a:moveTo>
                        <a:pt x="45" y="18"/>
                      </a:moveTo>
                      <a:cubicBezTo>
                        <a:pt x="42" y="17"/>
                        <a:pt x="38" y="16"/>
                        <a:pt x="35" y="14"/>
                      </a:cubicBezTo>
                      <a:lnTo>
                        <a:pt x="36" y="13"/>
                      </a:lnTo>
                      <a:cubicBezTo>
                        <a:pt x="39" y="14"/>
                        <a:pt x="42" y="16"/>
                        <a:pt x="46" y="17"/>
                      </a:cubicBezTo>
                      <a:lnTo>
                        <a:pt x="45" y="18"/>
                      </a:lnTo>
                      <a:close/>
                      <a:moveTo>
                        <a:pt x="35" y="14"/>
                      </a:moveTo>
                      <a:cubicBezTo>
                        <a:pt x="23" y="8"/>
                        <a:pt x="11" y="2"/>
                        <a:pt x="2" y="13"/>
                      </a:cubicBezTo>
                      <a:lnTo>
                        <a:pt x="1" y="12"/>
                      </a:lnTo>
                      <a:cubicBezTo>
                        <a:pt x="10" y="0"/>
                        <a:pt x="24" y="7"/>
                        <a:pt x="36" y="13"/>
                      </a:cubicBezTo>
                      <a:lnTo>
                        <a:pt x="35" y="14"/>
                      </a:lnTo>
                      <a:close/>
                      <a:moveTo>
                        <a:pt x="2" y="13"/>
                      </a:moveTo>
                      <a:lnTo>
                        <a:pt x="2" y="13"/>
                      </a:lnTo>
                      <a:close/>
                      <a:moveTo>
                        <a:pt x="2" y="13"/>
                      </a:moveTo>
                      <a:lnTo>
                        <a:pt x="2" y="13"/>
                      </a:lnTo>
                      <a:lnTo>
                        <a:pt x="1" y="12"/>
                      </a:lnTo>
                      <a:lnTo>
                        <a:pt x="2" y="13"/>
                      </a:lnTo>
                      <a:close/>
                      <a:moveTo>
                        <a:pt x="1" y="12"/>
                      </a:moveTo>
                      <a:lnTo>
                        <a:pt x="1" y="12"/>
                      </a:lnTo>
                      <a:lnTo>
                        <a:pt x="2" y="13"/>
                      </a:lnTo>
                      <a:lnTo>
                        <a:pt x="1" y="12"/>
                      </a:lnTo>
                      <a:close/>
                      <a:moveTo>
                        <a:pt x="2" y="13"/>
                      </a:moveTo>
                      <a:cubicBezTo>
                        <a:pt x="2" y="13"/>
                        <a:pt x="2" y="14"/>
                        <a:pt x="2" y="14"/>
                      </a:cubicBezTo>
                      <a:lnTo>
                        <a:pt x="0" y="14"/>
                      </a:lnTo>
                      <a:cubicBezTo>
                        <a:pt x="0" y="13"/>
                        <a:pt x="1" y="13"/>
                        <a:pt x="1" y="12"/>
                      </a:cubicBezTo>
                      <a:lnTo>
                        <a:pt x="2" y="13"/>
                      </a:lnTo>
                      <a:close/>
                      <a:moveTo>
                        <a:pt x="2" y="14"/>
                      </a:moveTo>
                      <a:cubicBezTo>
                        <a:pt x="2" y="14"/>
                        <a:pt x="2" y="15"/>
                        <a:pt x="1" y="15"/>
                      </a:cubicBezTo>
                      <a:lnTo>
                        <a:pt x="0" y="15"/>
                      </a:lnTo>
                      <a:cubicBezTo>
                        <a:pt x="0" y="14"/>
                        <a:pt x="0" y="14"/>
                        <a:pt x="0" y="14"/>
                      </a:cubicBezTo>
                      <a:lnTo>
                        <a:pt x="2" y="14"/>
                      </a:lnTo>
                      <a:close/>
                      <a:moveTo>
                        <a:pt x="1" y="15"/>
                      </a:moveTo>
                      <a:cubicBezTo>
                        <a:pt x="1" y="17"/>
                        <a:pt x="2" y="19"/>
                        <a:pt x="3" y="20"/>
                      </a:cubicBezTo>
                      <a:lnTo>
                        <a:pt x="2" y="21"/>
                      </a:lnTo>
                      <a:cubicBezTo>
                        <a:pt x="0" y="19"/>
                        <a:pt x="0" y="17"/>
                        <a:pt x="0" y="15"/>
                      </a:cubicBezTo>
                      <a:lnTo>
                        <a:pt x="1" y="15"/>
                      </a:lnTo>
                      <a:close/>
                      <a:moveTo>
                        <a:pt x="3" y="20"/>
                      </a:moveTo>
                      <a:lnTo>
                        <a:pt x="3" y="20"/>
                      </a:lnTo>
                      <a:close/>
                      <a:moveTo>
                        <a:pt x="3" y="20"/>
                      </a:moveTo>
                      <a:lnTo>
                        <a:pt x="3" y="20"/>
                      </a:lnTo>
                      <a:lnTo>
                        <a:pt x="2" y="21"/>
                      </a:lnTo>
                      <a:lnTo>
                        <a:pt x="3" y="20"/>
                      </a:lnTo>
                      <a:close/>
                      <a:moveTo>
                        <a:pt x="3" y="20"/>
                      </a:moveTo>
                      <a:cubicBezTo>
                        <a:pt x="6" y="23"/>
                        <a:pt x="9" y="26"/>
                        <a:pt x="12" y="28"/>
                      </a:cubicBezTo>
                      <a:lnTo>
                        <a:pt x="11" y="29"/>
                      </a:lnTo>
                      <a:cubicBezTo>
                        <a:pt x="8" y="26"/>
                        <a:pt x="5" y="23"/>
                        <a:pt x="2" y="21"/>
                      </a:cubicBezTo>
                      <a:lnTo>
                        <a:pt x="3" y="20"/>
                      </a:lnTo>
                      <a:close/>
                      <a:moveTo>
                        <a:pt x="12" y="28"/>
                      </a:moveTo>
                      <a:cubicBezTo>
                        <a:pt x="19" y="37"/>
                        <a:pt x="27" y="45"/>
                        <a:pt x="40" y="45"/>
                      </a:cubicBezTo>
                      <a:lnTo>
                        <a:pt x="40" y="46"/>
                      </a:lnTo>
                      <a:cubicBezTo>
                        <a:pt x="26" y="46"/>
                        <a:pt x="18" y="38"/>
                        <a:pt x="11" y="29"/>
                      </a:cubicBezTo>
                      <a:lnTo>
                        <a:pt x="12" y="28"/>
                      </a:lnTo>
                      <a:close/>
                      <a:moveTo>
                        <a:pt x="40" y="45"/>
                      </a:moveTo>
                      <a:lnTo>
                        <a:pt x="40" y="45"/>
                      </a:lnTo>
                      <a:lnTo>
                        <a:pt x="40" y="46"/>
                      </a:lnTo>
                      <a:lnTo>
                        <a:pt x="40" y="45"/>
                      </a:lnTo>
                      <a:close/>
                      <a:moveTo>
                        <a:pt x="40" y="45"/>
                      </a:moveTo>
                      <a:cubicBezTo>
                        <a:pt x="43" y="45"/>
                        <a:pt x="44" y="44"/>
                        <a:pt x="46" y="42"/>
                      </a:cubicBezTo>
                      <a:lnTo>
                        <a:pt x="47" y="43"/>
                      </a:lnTo>
                      <a:cubicBezTo>
                        <a:pt x="45" y="45"/>
                        <a:pt x="43" y="46"/>
                        <a:pt x="40" y="46"/>
                      </a:cubicBezTo>
                      <a:lnTo>
                        <a:pt x="40" y="45"/>
                      </a:lnTo>
                      <a:close/>
                      <a:moveTo>
                        <a:pt x="46" y="42"/>
                      </a:moveTo>
                      <a:cubicBezTo>
                        <a:pt x="47" y="41"/>
                        <a:pt x="48" y="39"/>
                        <a:pt x="48" y="37"/>
                      </a:cubicBezTo>
                      <a:lnTo>
                        <a:pt x="50" y="37"/>
                      </a:lnTo>
                      <a:cubicBezTo>
                        <a:pt x="49" y="39"/>
                        <a:pt x="48" y="41"/>
                        <a:pt x="47" y="43"/>
                      </a:cubicBezTo>
                      <a:lnTo>
                        <a:pt x="46" y="42"/>
                      </a:lnTo>
                      <a:close/>
                      <a:moveTo>
                        <a:pt x="48" y="37"/>
                      </a:moveTo>
                      <a:lnTo>
                        <a:pt x="48" y="37"/>
                      </a:lnTo>
                      <a:lnTo>
                        <a:pt x="49" y="37"/>
                      </a:lnTo>
                      <a:lnTo>
                        <a:pt x="48" y="37"/>
                      </a:lnTo>
                      <a:close/>
                      <a:moveTo>
                        <a:pt x="48" y="37"/>
                      </a:moveTo>
                      <a:cubicBezTo>
                        <a:pt x="49" y="35"/>
                        <a:pt x="48" y="34"/>
                        <a:pt x="47" y="33"/>
                      </a:cubicBezTo>
                      <a:lnTo>
                        <a:pt x="48" y="32"/>
                      </a:lnTo>
                      <a:cubicBezTo>
                        <a:pt x="50" y="34"/>
                        <a:pt x="51" y="35"/>
                        <a:pt x="50" y="37"/>
                      </a:cubicBezTo>
                      <a:lnTo>
                        <a:pt x="48" y="37"/>
                      </a:lnTo>
                      <a:close/>
                      <a:moveTo>
                        <a:pt x="47" y="33"/>
                      </a:moveTo>
                      <a:cubicBezTo>
                        <a:pt x="46" y="31"/>
                        <a:pt x="44" y="29"/>
                        <a:pt x="46" y="26"/>
                      </a:cubicBezTo>
                      <a:lnTo>
                        <a:pt x="47" y="27"/>
                      </a:lnTo>
                      <a:cubicBezTo>
                        <a:pt x="46" y="29"/>
                        <a:pt x="47" y="31"/>
                        <a:pt x="48" y="32"/>
                      </a:cubicBezTo>
                      <a:lnTo>
                        <a:pt x="47" y="33"/>
                      </a:lnTo>
                      <a:close/>
                      <a:moveTo>
                        <a:pt x="46" y="26"/>
                      </a:moveTo>
                      <a:lnTo>
                        <a:pt x="46" y="26"/>
                      </a:lnTo>
                      <a:lnTo>
                        <a:pt x="47" y="27"/>
                      </a:lnTo>
                      <a:lnTo>
                        <a:pt x="46" y="26"/>
                      </a:lnTo>
                      <a:close/>
                      <a:moveTo>
                        <a:pt x="46" y="26"/>
                      </a:moveTo>
                      <a:lnTo>
                        <a:pt x="46" y="26"/>
                      </a:lnTo>
                      <a:lnTo>
                        <a:pt x="47" y="27"/>
                      </a:lnTo>
                      <a:lnTo>
                        <a:pt x="46" y="26"/>
                      </a:lnTo>
                      <a:close/>
                      <a:moveTo>
                        <a:pt x="46" y="26"/>
                      </a:moveTo>
                      <a:lnTo>
                        <a:pt x="46" y="26"/>
                      </a:lnTo>
                      <a:lnTo>
                        <a:pt x="47" y="27"/>
                      </a:lnTo>
                      <a:lnTo>
                        <a:pt x="46" y="26"/>
                      </a:lnTo>
                      <a:close/>
                      <a:moveTo>
                        <a:pt x="46" y="26"/>
                      </a:moveTo>
                      <a:cubicBezTo>
                        <a:pt x="47" y="26"/>
                        <a:pt x="47" y="25"/>
                        <a:pt x="48" y="25"/>
                      </a:cubicBezTo>
                      <a:lnTo>
                        <a:pt x="49" y="26"/>
                      </a:lnTo>
                      <a:cubicBezTo>
                        <a:pt x="48" y="26"/>
                        <a:pt x="48" y="27"/>
                        <a:pt x="47" y="27"/>
                      </a:cubicBezTo>
                      <a:lnTo>
                        <a:pt x="46" y="26"/>
                      </a:lnTo>
                      <a:close/>
                      <a:moveTo>
                        <a:pt x="48" y="25"/>
                      </a:moveTo>
                      <a:cubicBezTo>
                        <a:pt x="48" y="25"/>
                        <a:pt x="49" y="24"/>
                        <a:pt x="49" y="24"/>
                      </a:cubicBezTo>
                      <a:lnTo>
                        <a:pt x="50" y="24"/>
                      </a:lnTo>
                      <a:cubicBezTo>
                        <a:pt x="50" y="25"/>
                        <a:pt x="49" y="25"/>
                        <a:pt x="49" y="26"/>
                      </a:cubicBezTo>
                      <a:lnTo>
                        <a:pt x="48" y="25"/>
                      </a:lnTo>
                      <a:close/>
                      <a:moveTo>
                        <a:pt x="49" y="24"/>
                      </a:moveTo>
                      <a:lnTo>
                        <a:pt x="49" y="24"/>
                      </a:lnTo>
                      <a:lnTo>
                        <a:pt x="50" y="24"/>
                      </a:lnTo>
                      <a:lnTo>
                        <a:pt x="49" y="24"/>
                      </a:lnTo>
                      <a:close/>
                      <a:moveTo>
                        <a:pt x="49" y="24"/>
                      </a:moveTo>
                      <a:lnTo>
                        <a:pt x="49" y="24"/>
                      </a:lnTo>
                      <a:lnTo>
                        <a:pt x="50" y="24"/>
                      </a:lnTo>
                      <a:lnTo>
                        <a:pt x="49" y="24"/>
                      </a:lnTo>
                      <a:close/>
                      <a:moveTo>
                        <a:pt x="50" y="24"/>
                      </a:moveTo>
                      <a:lnTo>
                        <a:pt x="50" y="24"/>
                      </a:lnTo>
                      <a:close/>
                      <a:moveTo>
                        <a:pt x="49" y="24"/>
                      </a:moveTo>
                      <a:cubicBezTo>
                        <a:pt x="49" y="23"/>
                        <a:pt x="49" y="23"/>
                        <a:pt x="49" y="23"/>
                      </a:cubicBezTo>
                      <a:lnTo>
                        <a:pt x="51" y="23"/>
                      </a:lnTo>
                      <a:cubicBezTo>
                        <a:pt x="51" y="23"/>
                        <a:pt x="51" y="24"/>
                        <a:pt x="50" y="24"/>
                      </a:cubicBezTo>
                      <a:lnTo>
                        <a:pt x="49" y="24"/>
                      </a:lnTo>
                      <a:close/>
                      <a:moveTo>
                        <a:pt x="49" y="23"/>
                      </a:moveTo>
                      <a:cubicBezTo>
                        <a:pt x="49" y="22"/>
                        <a:pt x="49" y="22"/>
                        <a:pt x="49" y="22"/>
                      </a:cubicBezTo>
                      <a:lnTo>
                        <a:pt x="50" y="21"/>
                      </a:lnTo>
                      <a:cubicBezTo>
                        <a:pt x="51" y="22"/>
                        <a:pt x="51" y="22"/>
                        <a:pt x="51" y="23"/>
                      </a:cubicBezTo>
                      <a:lnTo>
                        <a:pt x="49" y="23"/>
                      </a:lnTo>
                      <a:close/>
                      <a:moveTo>
                        <a:pt x="49" y="22"/>
                      </a:moveTo>
                      <a:cubicBezTo>
                        <a:pt x="48" y="20"/>
                        <a:pt x="46" y="19"/>
                        <a:pt x="45" y="18"/>
                      </a:cubicBezTo>
                      <a:lnTo>
                        <a:pt x="46" y="17"/>
                      </a:lnTo>
                      <a:cubicBezTo>
                        <a:pt x="47" y="18"/>
                        <a:pt x="50" y="19"/>
                        <a:pt x="50" y="21"/>
                      </a:cubicBezTo>
                      <a:lnTo>
                        <a:pt x="49" y="22"/>
                      </a:lnTo>
                      <a:close/>
                      <a:moveTo>
                        <a:pt x="46" y="17"/>
                      </a:moveTo>
                      <a:lnTo>
                        <a:pt x="46" y="17"/>
                      </a:lnTo>
                      <a:lnTo>
                        <a:pt x="45" y="18"/>
                      </a:lnTo>
                      <a:lnTo>
                        <a:pt x="46" y="17"/>
                      </a:lnTo>
                      <a:close/>
                    </a:path>
                  </a:pathLst>
                </a:custGeom>
                <a:solidFill>
                  <a:srgbClr val="94939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452" name="Freeform 63"/>
                <p:cNvSpPr>
                  <a:spLocks noChangeArrowheads="1"/>
                </p:cNvSpPr>
                <p:nvPr/>
              </p:nvSpPr>
              <p:spPr bwMode="auto">
                <a:xfrm>
                  <a:off x="830" y="3931"/>
                  <a:ext cx="65" cy="65"/>
                </a:xfrm>
                <a:custGeom>
                  <a:avLst/>
                  <a:gdLst>
                    <a:gd name="T0" fmla="*/ 32247 w 48"/>
                    <a:gd name="T1" fmla="*/ 89507 h 38"/>
                    <a:gd name="T2" fmla="*/ 4293 w 48"/>
                    <a:gd name="T3" fmla="*/ 18735 h 38"/>
                    <a:gd name="T4" fmla="*/ 1584 w 48"/>
                    <a:gd name="T5" fmla="*/ 65604 h 38"/>
                    <a:gd name="T6" fmla="*/ 34397 w 48"/>
                    <a:gd name="T7" fmla="*/ 215162 h 38"/>
                    <a:gd name="T8" fmla="*/ 68361 w 48"/>
                    <a:gd name="T9" fmla="*/ 177816 h 38"/>
                    <a:gd name="T10" fmla="*/ 62407 w 48"/>
                    <a:gd name="T11" fmla="*/ 129776 h 38"/>
                    <a:gd name="T12" fmla="*/ 32247 w 48"/>
                    <a:gd name="T13" fmla="*/ 89507 h 38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48" h="38">
                      <a:moveTo>
                        <a:pt x="22" y="14"/>
                      </a:moveTo>
                      <a:cubicBezTo>
                        <a:pt x="16" y="11"/>
                        <a:pt x="12" y="0"/>
                        <a:pt x="3" y="3"/>
                      </a:cubicBezTo>
                      <a:cubicBezTo>
                        <a:pt x="1" y="3"/>
                        <a:pt x="0" y="8"/>
                        <a:pt x="1" y="10"/>
                      </a:cubicBezTo>
                      <a:cubicBezTo>
                        <a:pt x="5" y="19"/>
                        <a:pt x="14" y="26"/>
                        <a:pt x="23" y="33"/>
                      </a:cubicBezTo>
                      <a:cubicBezTo>
                        <a:pt x="30" y="38"/>
                        <a:pt x="41" y="34"/>
                        <a:pt x="46" y="27"/>
                      </a:cubicBezTo>
                      <a:cubicBezTo>
                        <a:pt x="48" y="25"/>
                        <a:pt x="46" y="21"/>
                        <a:pt x="42" y="20"/>
                      </a:cubicBezTo>
                      <a:cubicBezTo>
                        <a:pt x="35" y="19"/>
                        <a:pt x="27" y="16"/>
                        <a:pt x="22" y="14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453" name="Freeform 64"/>
                <p:cNvSpPr>
                  <a:spLocks noChangeArrowheads="1"/>
                </p:cNvSpPr>
                <p:nvPr/>
              </p:nvSpPr>
              <p:spPr bwMode="auto">
                <a:xfrm>
                  <a:off x="830" y="3933"/>
                  <a:ext cx="65" cy="60"/>
                </a:xfrm>
                <a:custGeom>
                  <a:avLst/>
                  <a:gdLst>
                    <a:gd name="T0" fmla="*/ 32247 w 48"/>
                    <a:gd name="T1" fmla="*/ 79241 h 35"/>
                    <a:gd name="T2" fmla="*/ 32247 w 48"/>
                    <a:gd name="T3" fmla="*/ 79241 h 35"/>
                    <a:gd name="T4" fmla="*/ 32247 w 48"/>
                    <a:gd name="T5" fmla="*/ 79241 h 35"/>
                    <a:gd name="T6" fmla="*/ 25240 w 48"/>
                    <a:gd name="T7" fmla="*/ 52087 h 35"/>
                    <a:gd name="T8" fmla="*/ 23668 w 48"/>
                    <a:gd name="T9" fmla="*/ 52087 h 35"/>
                    <a:gd name="T10" fmla="*/ 25240 w 48"/>
                    <a:gd name="T11" fmla="*/ 52087 h 35"/>
                    <a:gd name="T12" fmla="*/ 6598 w 48"/>
                    <a:gd name="T13" fmla="*/ 11441 h 35"/>
                    <a:gd name="T14" fmla="*/ 6598 w 48"/>
                    <a:gd name="T15" fmla="*/ 11441 h 35"/>
                    <a:gd name="T16" fmla="*/ 0 w 48"/>
                    <a:gd name="T17" fmla="*/ 31421 h 35"/>
                    <a:gd name="T18" fmla="*/ 2609 w 48"/>
                    <a:gd name="T19" fmla="*/ 31421 h 35"/>
                    <a:gd name="T20" fmla="*/ 0 w 48"/>
                    <a:gd name="T21" fmla="*/ 31421 h 35"/>
                    <a:gd name="T22" fmla="*/ 2609 w 48"/>
                    <a:gd name="T23" fmla="*/ 59381 h 35"/>
                    <a:gd name="T24" fmla="*/ 2609 w 48"/>
                    <a:gd name="T25" fmla="*/ 52087 h 35"/>
                    <a:gd name="T26" fmla="*/ 2609 w 48"/>
                    <a:gd name="T27" fmla="*/ 59381 h 35"/>
                    <a:gd name="T28" fmla="*/ 2609 w 48"/>
                    <a:gd name="T29" fmla="*/ 59381 h 35"/>
                    <a:gd name="T30" fmla="*/ 0 w 48"/>
                    <a:gd name="T31" fmla="*/ 59381 h 35"/>
                    <a:gd name="T32" fmla="*/ 36209 w 48"/>
                    <a:gd name="T33" fmla="*/ 204060 h 35"/>
                    <a:gd name="T34" fmla="*/ 32247 w 48"/>
                    <a:gd name="T35" fmla="*/ 199293 h 35"/>
                    <a:gd name="T36" fmla="*/ 34397 w 48"/>
                    <a:gd name="T37" fmla="*/ 210927 h 35"/>
                    <a:gd name="T38" fmla="*/ 36209 w 48"/>
                    <a:gd name="T39" fmla="*/ 217613 h 35"/>
                    <a:gd name="T40" fmla="*/ 36488 w 48"/>
                    <a:gd name="T41" fmla="*/ 210927 h 35"/>
                    <a:gd name="T42" fmla="*/ 36209 w 48"/>
                    <a:gd name="T43" fmla="*/ 217613 h 35"/>
                    <a:gd name="T44" fmla="*/ 64110 w 48"/>
                    <a:gd name="T45" fmla="*/ 181778 h 35"/>
                    <a:gd name="T46" fmla="*/ 50275 w 48"/>
                    <a:gd name="T47" fmla="*/ 217613 h 35"/>
                    <a:gd name="T48" fmla="*/ 65248 w 48"/>
                    <a:gd name="T49" fmla="*/ 191955 h 35"/>
                    <a:gd name="T50" fmla="*/ 68361 w 48"/>
                    <a:gd name="T51" fmla="*/ 178584 h 35"/>
                    <a:gd name="T52" fmla="*/ 66783 w 48"/>
                    <a:gd name="T53" fmla="*/ 170957 h 35"/>
                    <a:gd name="T54" fmla="*/ 68361 w 48"/>
                    <a:gd name="T55" fmla="*/ 170957 h 35"/>
                    <a:gd name="T56" fmla="*/ 68361 w 48"/>
                    <a:gd name="T57" fmla="*/ 163095 h 35"/>
                    <a:gd name="T58" fmla="*/ 66783 w 48"/>
                    <a:gd name="T59" fmla="*/ 170957 h 35"/>
                    <a:gd name="T60" fmla="*/ 69419 w 48"/>
                    <a:gd name="T61" fmla="*/ 142992 h 35"/>
                    <a:gd name="T62" fmla="*/ 68361 w 48"/>
                    <a:gd name="T63" fmla="*/ 142992 h 35"/>
                    <a:gd name="T64" fmla="*/ 69419 w 48"/>
                    <a:gd name="T65" fmla="*/ 142992 h 35"/>
                    <a:gd name="T66" fmla="*/ 62407 w 48"/>
                    <a:gd name="T67" fmla="*/ 123146 h 35"/>
                    <a:gd name="T68" fmla="*/ 65248 w 48"/>
                    <a:gd name="T69" fmla="*/ 131323 h 35"/>
                    <a:gd name="T70" fmla="*/ 62407 w 48"/>
                    <a:gd name="T71" fmla="*/ 123146 h 35"/>
                    <a:gd name="T72" fmla="*/ 62407 w 48"/>
                    <a:gd name="T73" fmla="*/ 123146 h 35"/>
                    <a:gd name="T74" fmla="*/ 62407 w 48"/>
                    <a:gd name="T75" fmla="*/ 123146 h 35"/>
                    <a:gd name="T76" fmla="*/ 62407 w 48"/>
                    <a:gd name="T77" fmla="*/ 123146 h 35"/>
                    <a:gd name="T78" fmla="*/ 57513 w 48"/>
                    <a:gd name="T79" fmla="*/ 123146 h 35"/>
                    <a:gd name="T80" fmla="*/ 62407 w 48"/>
                    <a:gd name="T81" fmla="*/ 123146 h 35"/>
                    <a:gd name="T82" fmla="*/ 53083 w 48"/>
                    <a:gd name="T83" fmla="*/ 109690 h 35"/>
                    <a:gd name="T84" fmla="*/ 53083 w 48"/>
                    <a:gd name="T85" fmla="*/ 120245 h 35"/>
                    <a:gd name="T86" fmla="*/ 53083 w 48"/>
                    <a:gd name="T87" fmla="*/ 109690 h 35"/>
                    <a:gd name="T88" fmla="*/ 32247 w 48"/>
                    <a:gd name="T89" fmla="*/ 86302 h 35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</a:gdLst>
                  <a:ahLst/>
                  <a:cxnLst>
                    <a:cxn ang="T90">
                      <a:pos x="T0" y="T1"/>
                    </a:cxn>
                    <a:cxn ang="T91">
                      <a:pos x="T2" y="T3"/>
                    </a:cxn>
                    <a:cxn ang="T92">
                      <a:pos x="T4" y="T5"/>
                    </a:cxn>
                    <a:cxn ang="T93">
                      <a:pos x="T6" y="T7"/>
                    </a:cxn>
                    <a:cxn ang="T94">
                      <a:pos x="T8" y="T9"/>
                    </a:cxn>
                    <a:cxn ang="T95">
                      <a:pos x="T10" y="T11"/>
                    </a:cxn>
                    <a:cxn ang="T96">
                      <a:pos x="T12" y="T13"/>
                    </a:cxn>
                    <a:cxn ang="T97">
                      <a:pos x="T14" y="T15"/>
                    </a:cxn>
                    <a:cxn ang="T98">
                      <a:pos x="T16" y="T17"/>
                    </a:cxn>
                    <a:cxn ang="T99">
                      <a:pos x="T18" y="T19"/>
                    </a:cxn>
                    <a:cxn ang="T100">
                      <a:pos x="T20" y="T21"/>
                    </a:cxn>
                    <a:cxn ang="T101">
                      <a:pos x="T22" y="T23"/>
                    </a:cxn>
                    <a:cxn ang="T102">
                      <a:pos x="T24" y="T25"/>
                    </a:cxn>
                    <a:cxn ang="T103">
                      <a:pos x="T26" y="T27"/>
                    </a:cxn>
                    <a:cxn ang="T104">
                      <a:pos x="T28" y="T29"/>
                    </a:cxn>
                    <a:cxn ang="T105">
                      <a:pos x="T30" y="T31"/>
                    </a:cxn>
                    <a:cxn ang="T106">
                      <a:pos x="T32" y="T33"/>
                    </a:cxn>
                    <a:cxn ang="T107">
                      <a:pos x="T34" y="T35"/>
                    </a:cxn>
                    <a:cxn ang="T108">
                      <a:pos x="T36" y="T37"/>
                    </a:cxn>
                    <a:cxn ang="T109">
                      <a:pos x="T38" y="T39"/>
                    </a:cxn>
                    <a:cxn ang="T110">
                      <a:pos x="T40" y="T41"/>
                    </a:cxn>
                    <a:cxn ang="T111">
                      <a:pos x="T42" y="T43"/>
                    </a:cxn>
                    <a:cxn ang="T112">
                      <a:pos x="T44" y="T45"/>
                    </a:cxn>
                    <a:cxn ang="T113">
                      <a:pos x="T46" y="T47"/>
                    </a:cxn>
                    <a:cxn ang="T114">
                      <a:pos x="T48" y="T49"/>
                    </a:cxn>
                    <a:cxn ang="T115">
                      <a:pos x="T50" y="T51"/>
                    </a:cxn>
                    <a:cxn ang="T116">
                      <a:pos x="T52" y="T53"/>
                    </a:cxn>
                    <a:cxn ang="T117">
                      <a:pos x="T54" y="T55"/>
                    </a:cxn>
                    <a:cxn ang="T118">
                      <a:pos x="T56" y="T57"/>
                    </a:cxn>
                    <a:cxn ang="T119">
                      <a:pos x="T58" y="T59"/>
                    </a:cxn>
                    <a:cxn ang="T120">
                      <a:pos x="T60" y="T61"/>
                    </a:cxn>
                    <a:cxn ang="T121">
                      <a:pos x="T62" y="T63"/>
                    </a:cxn>
                    <a:cxn ang="T122">
                      <a:pos x="T64" y="T65"/>
                    </a:cxn>
                    <a:cxn ang="T123">
                      <a:pos x="T66" y="T67"/>
                    </a:cxn>
                    <a:cxn ang="T124">
                      <a:pos x="T68" y="T69"/>
                    </a:cxn>
                    <a:cxn ang="T125">
                      <a:pos x="T70" y="T71"/>
                    </a:cxn>
                    <a:cxn ang="T126">
                      <a:pos x="T72" y="T73"/>
                    </a:cxn>
                    <a:cxn ang="T127">
                      <a:pos x="T74" y="T75"/>
                    </a:cxn>
                    <a:cxn ang="T128">
                      <a:pos x="T76" y="T77"/>
                    </a:cxn>
                    <a:cxn ang="T129">
                      <a:pos x="T78" y="T79"/>
                    </a:cxn>
                    <a:cxn ang="T130">
                      <a:pos x="T80" y="T81"/>
                    </a:cxn>
                    <a:cxn ang="T131">
                      <a:pos x="T82" y="T83"/>
                    </a:cxn>
                    <a:cxn ang="T132">
                      <a:pos x="T84" y="T85"/>
                    </a:cxn>
                    <a:cxn ang="T133">
                      <a:pos x="T86" y="T87"/>
                    </a:cxn>
                    <a:cxn ang="T134">
                      <a:pos x="T88" y="T89"/>
                    </a:cxn>
                  </a:cxnLst>
                  <a:rect l="0" t="0" r="r" b="b"/>
                  <a:pathLst>
                    <a:path w="48" h="35">
                      <a:moveTo>
                        <a:pt x="22" y="13"/>
                      </a:moveTo>
                      <a:lnTo>
                        <a:pt x="22" y="13"/>
                      </a:lnTo>
                      <a:lnTo>
                        <a:pt x="22" y="12"/>
                      </a:lnTo>
                      <a:lnTo>
                        <a:pt x="22" y="13"/>
                      </a:lnTo>
                      <a:close/>
                      <a:moveTo>
                        <a:pt x="22" y="12"/>
                      </a:moveTo>
                      <a:lnTo>
                        <a:pt x="22" y="12"/>
                      </a:lnTo>
                      <a:lnTo>
                        <a:pt x="22" y="13"/>
                      </a:lnTo>
                      <a:lnTo>
                        <a:pt x="22" y="12"/>
                      </a:lnTo>
                      <a:close/>
                      <a:moveTo>
                        <a:pt x="22" y="13"/>
                      </a:moveTo>
                      <a:cubicBezTo>
                        <a:pt x="20" y="12"/>
                        <a:pt x="18" y="10"/>
                        <a:pt x="16" y="8"/>
                      </a:cubicBezTo>
                      <a:lnTo>
                        <a:pt x="17" y="8"/>
                      </a:lnTo>
                      <a:cubicBezTo>
                        <a:pt x="19" y="9"/>
                        <a:pt x="21" y="11"/>
                        <a:pt x="22" y="12"/>
                      </a:cubicBezTo>
                      <a:lnTo>
                        <a:pt x="22" y="13"/>
                      </a:lnTo>
                      <a:close/>
                      <a:moveTo>
                        <a:pt x="16" y="8"/>
                      </a:moveTo>
                      <a:cubicBezTo>
                        <a:pt x="12" y="5"/>
                        <a:pt x="9" y="1"/>
                        <a:pt x="4" y="2"/>
                      </a:cubicBezTo>
                      <a:lnTo>
                        <a:pt x="3" y="1"/>
                      </a:lnTo>
                      <a:cubicBezTo>
                        <a:pt x="9" y="0"/>
                        <a:pt x="13" y="4"/>
                        <a:pt x="17" y="8"/>
                      </a:cubicBezTo>
                      <a:lnTo>
                        <a:pt x="16" y="8"/>
                      </a:lnTo>
                      <a:close/>
                      <a:moveTo>
                        <a:pt x="4" y="2"/>
                      </a:moveTo>
                      <a:cubicBezTo>
                        <a:pt x="4" y="2"/>
                        <a:pt x="4" y="2"/>
                        <a:pt x="4" y="2"/>
                      </a:cubicBezTo>
                      <a:lnTo>
                        <a:pt x="3" y="1"/>
                      </a:lnTo>
                      <a:cubicBezTo>
                        <a:pt x="3" y="1"/>
                        <a:pt x="3" y="1"/>
                        <a:pt x="3" y="1"/>
                      </a:cubicBezTo>
                      <a:lnTo>
                        <a:pt x="4" y="2"/>
                      </a:lnTo>
                      <a:close/>
                      <a:moveTo>
                        <a:pt x="4" y="2"/>
                      </a:moveTo>
                      <a:cubicBezTo>
                        <a:pt x="3" y="3"/>
                        <a:pt x="2" y="4"/>
                        <a:pt x="2" y="5"/>
                      </a:cubicBezTo>
                      <a:lnTo>
                        <a:pt x="0" y="5"/>
                      </a:lnTo>
                      <a:cubicBezTo>
                        <a:pt x="1" y="3"/>
                        <a:pt x="2" y="2"/>
                        <a:pt x="3" y="1"/>
                      </a:cubicBezTo>
                      <a:lnTo>
                        <a:pt x="4" y="2"/>
                      </a:lnTo>
                      <a:close/>
                      <a:moveTo>
                        <a:pt x="2" y="5"/>
                      </a:moveTo>
                      <a:cubicBezTo>
                        <a:pt x="1" y="6"/>
                        <a:pt x="1" y="8"/>
                        <a:pt x="2" y="8"/>
                      </a:cubicBezTo>
                      <a:lnTo>
                        <a:pt x="0" y="9"/>
                      </a:lnTo>
                      <a:cubicBezTo>
                        <a:pt x="0" y="8"/>
                        <a:pt x="0" y="6"/>
                        <a:pt x="0" y="5"/>
                      </a:cubicBezTo>
                      <a:lnTo>
                        <a:pt x="2" y="5"/>
                      </a:lnTo>
                      <a:close/>
                      <a:moveTo>
                        <a:pt x="2" y="8"/>
                      </a:moveTo>
                      <a:cubicBezTo>
                        <a:pt x="2" y="9"/>
                        <a:pt x="2" y="9"/>
                        <a:pt x="2" y="9"/>
                      </a:cubicBezTo>
                      <a:lnTo>
                        <a:pt x="0" y="9"/>
                      </a:lnTo>
                      <a:cubicBezTo>
                        <a:pt x="0" y="9"/>
                        <a:pt x="0" y="9"/>
                        <a:pt x="0" y="9"/>
                      </a:cubicBezTo>
                      <a:lnTo>
                        <a:pt x="2" y="8"/>
                      </a:lnTo>
                      <a:close/>
                      <a:moveTo>
                        <a:pt x="2" y="9"/>
                      </a:moveTo>
                      <a:lnTo>
                        <a:pt x="2" y="9"/>
                      </a:lnTo>
                      <a:lnTo>
                        <a:pt x="1" y="9"/>
                      </a:lnTo>
                      <a:lnTo>
                        <a:pt x="2" y="9"/>
                      </a:lnTo>
                      <a:close/>
                      <a:moveTo>
                        <a:pt x="2" y="9"/>
                      </a:moveTo>
                      <a:cubicBezTo>
                        <a:pt x="6" y="17"/>
                        <a:pt x="14" y="24"/>
                        <a:pt x="22" y="30"/>
                      </a:cubicBezTo>
                      <a:lnTo>
                        <a:pt x="21" y="31"/>
                      </a:lnTo>
                      <a:cubicBezTo>
                        <a:pt x="13" y="25"/>
                        <a:pt x="5" y="18"/>
                        <a:pt x="0" y="9"/>
                      </a:cubicBezTo>
                      <a:lnTo>
                        <a:pt x="2" y="9"/>
                      </a:lnTo>
                      <a:close/>
                      <a:moveTo>
                        <a:pt x="22" y="30"/>
                      </a:moveTo>
                      <a:lnTo>
                        <a:pt x="24" y="31"/>
                      </a:lnTo>
                      <a:lnTo>
                        <a:pt x="23" y="32"/>
                      </a:lnTo>
                      <a:lnTo>
                        <a:pt x="21" y="31"/>
                      </a:lnTo>
                      <a:lnTo>
                        <a:pt x="22" y="30"/>
                      </a:lnTo>
                      <a:close/>
                      <a:moveTo>
                        <a:pt x="23" y="32"/>
                      </a:moveTo>
                      <a:lnTo>
                        <a:pt x="23" y="32"/>
                      </a:lnTo>
                      <a:close/>
                      <a:moveTo>
                        <a:pt x="24" y="31"/>
                      </a:moveTo>
                      <a:cubicBezTo>
                        <a:pt x="24" y="32"/>
                        <a:pt x="25" y="32"/>
                        <a:pt x="25" y="32"/>
                      </a:cubicBezTo>
                      <a:lnTo>
                        <a:pt x="24" y="33"/>
                      </a:lnTo>
                      <a:cubicBezTo>
                        <a:pt x="24" y="33"/>
                        <a:pt x="23" y="33"/>
                        <a:pt x="23" y="32"/>
                      </a:cubicBezTo>
                      <a:lnTo>
                        <a:pt x="24" y="31"/>
                      </a:lnTo>
                      <a:close/>
                      <a:moveTo>
                        <a:pt x="25" y="32"/>
                      </a:moveTo>
                      <a:cubicBezTo>
                        <a:pt x="28" y="34"/>
                        <a:pt x="31" y="34"/>
                        <a:pt x="34" y="33"/>
                      </a:cubicBezTo>
                      <a:lnTo>
                        <a:pt x="35" y="34"/>
                      </a:lnTo>
                      <a:cubicBezTo>
                        <a:pt x="31" y="35"/>
                        <a:pt x="27" y="35"/>
                        <a:pt x="24" y="33"/>
                      </a:cubicBezTo>
                      <a:lnTo>
                        <a:pt x="25" y="32"/>
                      </a:lnTo>
                      <a:close/>
                      <a:moveTo>
                        <a:pt x="34" y="33"/>
                      </a:moveTo>
                      <a:cubicBezTo>
                        <a:pt x="37" y="32"/>
                        <a:pt x="41" y="31"/>
                        <a:pt x="43" y="28"/>
                      </a:cubicBezTo>
                      <a:lnTo>
                        <a:pt x="44" y="29"/>
                      </a:lnTo>
                      <a:cubicBezTo>
                        <a:pt x="42" y="32"/>
                        <a:pt x="38" y="33"/>
                        <a:pt x="35" y="34"/>
                      </a:cubicBezTo>
                      <a:lnTo>
                        <a:pt x="34" y="33"/>
                      </a:lnTo>
                      <a:close/>
                      <a:moveTo>
                        <a:pt x="44" y="29"/>
                      </a:moveTo>
                      <a:lnTo>
                        <a:pt x="44" y="29"/>
                      </a:lnTo>
                      <a:close/>
                      <a:moveTo>
                        <a:pt x="43" y="28"/>
                      </a:moveTo>
                      <a:cubicBezTo>
                        <a:pt x="44" y="28"/>
                        <a:pt x="44" y="27"/>
                        <a:pt x="45" y="26"/>
                      </a:cubicBezTo>
                      <a:lnTo>
                        <a:pt x="46" y="27"/>
                      </a:lnTo>
                      <a:cubicBezTo>
                        <a:pt x="46" y="28"/>
                        <a:pt x="45" y="28"/>
                        <a:pt x="44" y="29"/>
                      </a:cubicBezTo>
                      <a:lnTo>
                        <a:pt x="43" y="28"/>
                      </a:lnTo>
                      <a:close/>
                      <a:moveTo>
                        <a:pt x="45" y="26"/>
                      </a:moveTo>
                      <a:lnTo>
                        <a:pt x="45" y="26"/>
                      </a:lnTo>
                      <a:lnTo>
                        <a:pt x="46" y="26"/>
                      </a:lnTo>
                      <a:lnTo>
                        <a:pt x="45" y="26"/>
                      </a:lnTo>
                      <a:close/>
                      <a:moveTo>
                        <a:pt x="45" y="26"/>
                      </a:moveTo>
                      <a:cubicBezTo>
                        <a:pt x="45" y="26"/>
                        <a:pt x="46" y="25"/>
                        <a:pt x="46" y="25"/>
                      </a:cubicBezTo>
                      <a:lnTo>
                        <a:pt x="47" y="25"/>
                      </a:lnTo>
                      <a:cubicBezTo>
                        <a:pt x="47" y="26"/>
                        <a:pt x="47" y="26"/>
                        <a:pt x="46" y="27"/>
                      </a:cubicBezTo>
                      <a:lnTo>
                        <a:pt x="45" y="26"/>
                      </a:lnTo>
                      <a:close/>
                      <a:moveTo>
                        <a:pt x="46" y="25"/>
                      </a:moveTo>
                      <a:cubicBezTo>
                        <a:pt x="46" y="24"/>
                        <a:pt x="46" y="23"/>
                        <a:pt x="46" y="22"/>
                      </a:cubicBezTo>
                      <a:lnTo>
                        <a:pt x="47" y="22"/>
                      </a:lnTo>
                      <a:cubicBezTo>
                        <a:pt x="47" y="23"/>
                        <a:pt x="48" y="24"/>
                        <a:pt x="47" y="25"/>
                      </a:cubicBezTo>
                      <a:lnTo>
                        <a:pt x="46" y="25"/>
                      </a:lnTo>
                      <a:close/>
                      <a:moveTo>
                        <a:pt x="46" y="22"/>
                      </a:moveTo>
                      <a:cubicBezTo>
                        <a:pt x="45" y="22"/>
                        <a:pt x="44" y="21"/>
                        <a:pt x="44" y="20"/>
                      </a:cubicBezTo>
                      <a:lnTo>
                        <a:pt x="45" y="19"/>
                      </a:lnTo>
                      <a:cubicBezTo>
                        <a:pt x="46" y="20"/>
                        <a:pt x="46" y="21"/>
                        <a:pt x="47" y="22"/>
                      </a:cubicBezTo>
                      <a:lnTo>
                        <a:pt x="46" y="22"/>
                      </a:lnTo>
                      <a:close/>
                      <a:moveTo>
                        <a:pt x="44" y="20"/>
                      </a:moveTo>
                      <a:cubicBezTo>
                        <a:pt x="43" y="20"/>
                        <a:pt x="42" y="20"/>
                        <a:pt x="42" y="19"/>
                      </a:cubicBezTo>
                      <a:lnTo>
                        <a:pt x="42" y="18"/>
                      </a:lnTo>
                      <a:cubicBezTo>
                        <a:pt x="43" y="18"/>
                        <a:pt x="44" y="19"/>
                        <a:pt x="45" y="19"/>
                      </a:cubicBezTo>
                      <a:lnTo>
                        <a:pt x="44" y="20"/>
                      </a:lnTo>
                      <a:close/>
                      <a:moveTo>
                        <a:pt x="42" y="18"/>
                      </a:moveTo>
                      <a:lnTo>
                        <a:pt x="42" y="18"/>
                      </a:lnTo>
                      <a:lnTo>
                        <a:pt x="42" y="19"/>
                      </a:lnTo>
                      <a:lnTo>
                        <a:pt x="42" y="18"/>
                      </a:lnTo>
                      <a:close/>
                      <a:moveTo>
                        <a:pt x="42" y="19"/>
                      </a:moveTo>
                      <a:lnTo>
                        <a:pt x="42" y="19"/>
                      </a:lnTo>
                      <a:lnTo>
                        <a:pt x="42" y="18"/>
                      </a:lnTo>
                      <a:lnTo>
                        <a:pt x="42" y="19"/>
                      </a:lnTo>
                      <a:close/>
                      <a:moveTo>
                        <a:pt x="42" y="18"/>
                      </a:moveTo>
                      <a:lnTo>
                        <a:pt x="42" y="18"/>
                      </a:lnTo>
                      <a:lnTo>
                        <a:pt x="42" y="19"/>
                      </a:lnTo>
                      <a:lnTo>
                        <a:pt x="42" y="18"/>
                      </a:lnTo>
                      <a:close/>
                      <a:moveTo>
                        <a:pt x="42" y="19"/>
                      </a:moveTo>
                      <a:cubicBezTo>
                        <a:pt x="41" y="19"/>
                        <a:pt x="40" y="19"/>
                        <a:pt x="39" y="19"/>
                      </a:cubicBezTo>
                      <a:lnTo>
                        <a:pt x="39" y="18"/>
                      </a:lnTo>
                      <a:cubicBezTo>
                        <a:pt x="40" y="18"/>
                        <a:pt x="41" y="18"/>
                        <a:pt x="42" y="18"/>
                      </a:cubicBezTo>
                      <a:lnTo>
                        <a:pt x="42" y="19"/>
                      </a:lnTo>
                      <a:close/>
                      <a:moveTo>
                        <a:pt x="39" y="19"/>
                      </a:moveTo>
                      <a:cubicBezTo>
                        <a:pt x="38" y="19"/>
                        <a:pt x="37" y="18"/>
                        <a:pt x="36" y="18"/>
                      </a:cubicBezTo>
                      <a:lnTo>
                        <a:pt x="36" y="17"/>
                      </a:lnTo>
                      <a:cubicBezTo>
                        <a:pt x="37" y="17"/>
                        <a:pt x="38" y="17"/>
                        <a:pt x="39" y="18"/>
                      </a:cubicBezTo>
                      <a:lnTo>
                        <a:pt x="39" y="19"/>
                      </a:lnTo>
                      <a:close/>
                      <a:moveTo>
                        <a:pt x="36" y="18"/>
                      </a:moveTo>
                      <a:cubicBezTo>
                        <a:pt x="30" y="17"/>
                        <a:pt x="26" y="15"/>
                        <a:pt x="22" y="13"/>
                      </a:cubicBezTo>
                      <a:lnTo>
                        <a:pt x="22" y="12"/>
                      </a:lnTo>
                      <a:cubicBezTo>
                        <a:pt x="26" y="14"/>
                        <a:pt x="31" y="16"/>
                        <a:pt x="36" y="17"/>
                      </a:cubicBezTo>
                      <a:lnTo>
                        <a:pt x="36" y="18"/>
                      </a:lnTo>
                      <a:close/>
                      <a:moveTo>
                        <a:pt x="22" y="13"/>
                      </a:moveTo>
                      <a:lnTo>
                        <a:pt x="22" y="13"/>
                      </a:lnTo>
                      <a:close/>
                    </a:path>
                  </a:pathLst>
                </a:custGeom>
                <a:solidFill>
                  <a:srgbClr val="94939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454" name="Freeform 65"/>
                <p:cNvSpPr>
                  <a:spLocks noChangeArrowheads="1"/>
                </p:cNvSpPr>
                <p:nvPr/>
              </p:nvSpPr>
              <p:spPr bwMode="auto">
                <a:xfrm>
                  <a:off x="869" y="3984"/>
                  <a:ext cx="73" cy="46"/>
                </a:xfrm>
                <a:custGeom>
                  <a:avLst/>
                  <a:gdLst>
                    <a:gd name="T0" fmla="*/ 46524 w 53"/>
                    <a:gd name="T1" fmla="*/ 32479 h 27"/>
                    <a:gd name="T2" fmla="*/ 8719 w 53"/>
                    <a:gd name="T3" fmla="*/ 90180 h 27"/>
                    <a:gd name="T4" fmla="*/ 8719 w 53"/>
                    <a:gd name="T5" fmla="*/ 153161 h 27"/>
                    <a:gd name="T6" fmla="*/ 87701 w 53"/>
                    <a:gd name="T7" fmla="*/ 174560 h 27"/>
                    <a:gd name="T8" fmla="*/ 66262 w 53"/>
                    <a:gd name="T9" fmla="*/ 11686 h 27"/>
                    <a:gd name="T10" fmla="*/ 46524 w 53"/>
                    <a:gd name="T11" fmla="*/ 32479 h 27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53" h="27">
                      <a:moveTo>
                        <a:pt x="26" y="5"/>
                      </a:moveTo>
                      <a:cubicBezTo>
                        <a:pt x="20" y="10"/>
                        <a:pt x="9" y="8"/>
                        <a:pt x="5" y="13"/>
                      </a:cubicBezTo>
                      <a:cubicBezTo>
                        <a:pt x="4" y="15"/>
                        <a:pt x="0" y="21"/>
                        <a:pt x="5" y="23"/>
                      </a:cubicBezTo>
                      <a:cubicBezTo>
                        <a:pt x="18" y="27"/>
                        <a:pt x="34" y="24"/>
                        <a:pt x="49" y="26"/>
                      </a:cubicBezTo>
                      <a:cubicBezTo>
                        <a:pt x="53" y="16"/>
                        <a:pt x="47" y="7"/>
                        <a:pt x="37" y="2"/>
                      </a:cubicBezTo>
                      <a:cubicBezTo>
                        <a:pt x="34" y="0"/>
                        <a:pt x="29" y="2"/>
                        <a:pt x="26" y="5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455" name="Freeform 66"/>
                <p:cNvSpPr>
                  <a:spLocks noChangeArrowheads="1"/>
                </p:cNvSpPr>
                <p:nvPr/>
              </p:nvSpPr>
              <p:spPr bwMode="auto">
                <a:xfrm>
                  <a:off x="872" y="3986"/>
                  <a:ext cx="67" cy="42"/>
                </a:xfrm>
                <a:custGeom>
                  <a:avLst/>
                  <a:gdLst>
                    <a:gd name="T0" fmla="*/ 21225 w 49"/>
                    <a:gd name="T1" fmla="*/ 48003 h 25"/>
                    <a:gd name="T2" fmla="*/ 39765 w 49"/>
                    <a:gd name="T3" fmla="*/ 14999 h 25"/>
                    <a:gd name="T4" fmla="*/ 21225 w 49"/>
                    <a:gd name="T5" fmla="*/ 48003 h 25"/>
                    <a:gd name="T6" fmla="*/ 4698 w 49"/>
                    <a:gd name="T7" fmla="*/ 63783 h 25"/>
                    <a:gd name="T8" fmla="*/ 21225 w 49"/>
                    <a:gd name="T9" fmla="*/ 48003 h 25"/>
                    <a:gd name="T10" fmla="*/ 7328 w 49"/>
                    <a:gd name="T11" fmla="*/ 66152 h 25"/>
                    <a:gd name="T12" fmla="*/ 7328 w 49"/>
                    <a:gd name="T13" fmla="*/ 66152 h 25"/>
                    <a:gd name="T14" fmla="*/ 2845 w 49"/>
                    <a:gd name="T15" fmla="*/ 83326 h 25"/>
                    <a:gd name="T16" fmla="*/ 4698 w 49"/>
                    <a:gd name="T17" fmla="*/ 63783 h 25"/>
                    <a:gd name="T18" fmla="*/ 2845 w 49"/>
                    <a:gd name="T19" fmla="*/ 83326 h 25"/>
                    <a:gd name="T20" fmla="*/ 0 w 49"/>
                    <a:gd name="T21" fmla="*/ 98858 h 25"/>
                    <a:gd name="T22" fmla="*/ 2845 w 49"/>
                    <a:gd name="T23" fmla="*/ 83326 h 25"/>
                    <a:gd name="T24" fmla="*/ 2845 w 49"/>
                    <a:gd name="T25" fmla="*/ 108479 h 25"/>
                    <a:gd name="T26" fmla="*/ 0 w 49"/>
                    <a:gd name="T27" fmla="*/ 98858 h 25"/>
                    <a:gd name="T28" fmla="*/ 2845 w 49"/>
                    <a:gd name="T29" fmla="*/ 108479 h 25"/>
                    <a:gd name="T30" fmla="*/ 2845 w 49"/>
                    <a:gd name="T31" fmla="*/ 114146 h 25"/>
                    <a:gd name="T32" fmla="*/ 2845 w 49"/>
                    <a:gd name="T33" fmla="*/ 108479 h 25"/>
                    <a:gd name="T34" fmla="*/ 4698 w 49"/>
                    <a:gd name="T35" fmla="*/ 108479 h 25"/>
                    <a:gd name="T36" fmla="*/ 4698 w 49"/>
                    <a:gd name="T37" fmla="*/ 108479 h 25"/>
                    <a:gd name="T38" fmla="*/ 49856 w 49"/>
                    <a:gd name="T39" fmla="*/ 123297 h 25"/>
                    <a:gd name="T40" fmla="*/ 2845 w 49"/>
                    <a:gd name="T41" fmla="*/ 114146 h 25"/>
                    <a:gd name="T42" fmla="*/ 49856 w 49"/>
                    <a:gd name="T43" fmla="*/ 123297 h 25"/>
                    <a:gd name="T44" fmla="*/ 77582 w 49"/>
                    <a:gd name="T45" fmla="*/ 129105 h 25"/>
                    <a:gd name="T46" fmla="*/ 49856 w 49"/>
                    <a:gd name="T47" fmla="*/ 123297 h 25"/>
                    <a:gd name="T48" fmla="*/ 77582 w 49"/>
                    <a:gd name="T49" fmla="*/ 129105 h 25"/>
                    <a:gd name="T50" fmla="*/ 77582 w 49"/>
                    <a:gd name="T51" fmla="*/ 129105 h 25"/>
                    <a:gd name="T52" fmla="*/ 75933 w 49"/>
                    <a:gd name="T53" fmla="*/ 123297 h 25"/>
                    <a:gd name="T54" fmla="*/ 77582 w 49"/>
                    <a:gd name="T55" fmla="*/ 129105 h 25"/>
                    <a:gd name="T56" fmla="*/ 75933 w 49"/>
                    <a:gd name="T57" fmla="*/ 123297 h 25"/>
                    <a:gd name="T58" fmla="*/ 77582 w 49"/>
                    <a:gd name="T59" fmla="*/ 129105 h 25"/>
                    <a:gd name="T60" fmla="*/ 75933 w 49"/>
                    <a:gd name="T61" fmla="*/ 123297 h 25"/>
                    <a:gd name="T62" fmla="*/ 80914 w 49"/>
                    <a:gd name="T63" fmla="*/ 108479 h 25"/>
                    <a:gd name="T64" fmla="*/ 75933 w 49"/>
                    <a:gd name="T65" fmla="*/ 123297 h 25"/>
                    <a:gd name="T66" fmla="*/ 77582 w 49"/>
                    <a:gd name="T67" fmla="*/ 88341 h 25"/>
                    <a:gd name="T68" fmla="*/ 80914 w 49"/>
                    <a:gd name="T69" fmla="*/ 108479 h 25"/>
                    <a:gd name="T70" fmla="*/ 77582 w 49"/>
                    <a:gd name="T71" fmla="*/ 88341 h 25"/>
                    <a:gd name="T72" fmla="*/ 59774 w 49"/>
                    <a:gd name="T73" fmla="*/ 0 h 25"/>
                    <a:gd name="T74" fmla="*/ 77582 w 49"/>
                    <a:gd name="T75" fmla="*/ 88341 h 25"/>
                    <a:gd name="T76" fmla="*/ 58000 w 49"/>
                    <a:gd name="T77" fmla="*/ 5586 h 25"/>
                    <a:gd name="T78" fmla="*/ 58000 w 49"/>
                    <a:gd name="T79" fmla="*/ 9151 h 25"/>
                    <a:gd name="T80" fmla="*/ 58000 w 49"/>
                    <a:gd name="T81" fmla="*/ 5586 h 25"/>
                    <a:gd name="T82" fmla="*/ 59774 w 49"/>
                    <a:gd name="T83" fmla="*/ 0 h 25"/>
                    <a:gd name="T84" fmla="*/ 58000 w 49"/>
                    <a:gd name="T85" fmla="*/ 5586 h 25"/>
                    <a:gd name="T86" fmla="*/ 58000 w 49"/>
                    <a:gd name="T87" fmla="*/ 5586 h 25"/>
                    <a:gd name="T88" fmla="*/ 56326 w 49"/>
                    <a:gd name="T89" fmla="*/ 5586 h 25"/>
                    <a:gd name="T90" fmla="*/ 59774 w 49"/>
                    <a:gd name="T91" fmla="*/ 0 h 25"/>
                    <a:gd name="T92" fmla="*/ 56326 w 49"/>
                    <a:gd name="T93" fmla="*/ 5586 h 25"/>
                    <a:gd name="T94" fmla="*/ 52890 w 49"/>
                    <a:gd name="T95" fmla="*/ 0 h 25"/>
                    <a:gd name="T96" fmla="*/ 56326 w 49"/>
                    <a:gd name="T97" fmla="*/ 5586 h 25"/>
                    <a:gd name="T98" fmla="*/ 40807 w 49"/>
                    <a:gd name="T99" fmla="*/ 21358 h 25"/>
                    <a:gd name="T100" fmla="*/ 52890 w 49"/>
                    <a:gd name="T101" fmla="*/ 0 h 25"/>
                    <a:gd name="T102" fmla="*/ 39765 w 49"/>
                    <a:gd name="T103" fmla="*/ 14999 h 25"/>
                    <a:gd name="T104" fmla="*/ 39765 w 49"/>
                    <a:gd name="T105" fmla="*/ 14999 h 25"/>
                    <a:gd name="T106" fmla="*/ 39765 w 49"/>
                    <a:gd name="T107" fmla="*/ 14999 h 25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</a:gdLst>
                  <a:ahLst/>
                  <a:cxnLst>
                    <a:cxn ang="T108">
                      <a:pos x="T0" y="T1"/>
                    </a:cxn>
                    <a:cxn ang="T109">
                      <a:pos x="T2" y="T3"/>
                    </a:cxn>
                    <a:cxn ang="T110">
                      <a:pos x="T4" y="T5"/>
                    </a:cxn>
                    <a:cxn ang="T111">
                      <a:pos x="T6" y="T7"/>
                    </a:cxn>
                    <a:cxn ang="T112">
                      <a:pos x="T8" y="T9"/>
                    </a:cxn>
                    <a:cxn ang="T113">
                      <a:pos x="T10" y="T11"/>
                    </a:cxn>
                    <a:cxn ang="T114">
                      <a:pos x="T12" y="T13"/>
                    </a:cxn>
                    <a:cxn ang="T115">
                      <a:pos x="T14" y="T15"/>
                    </a:cxn>
                    <a:cxn ang="T116">
                      <a:pos x="T16" y="T17"/>
                    </a:cxn>
                    <a:cxn ang="T117">
                      <a:pos x="T18" y="T19"/>
                    </a:cxn>
                    <a:cxn ang="T118">
                      <a:pos x="T20" y="T21"/>
                    </a:cxn>
                    <a:cxn ang="T119">
                      <a:pos x="T22" y="T23"/>
                    </a:cxn>
                    <a:cxn ang="T120">
                      <a:pos x="T24" y="T25"/>
                    </a:cxn>
                    <a:cxn ang="T121">
                      <a:pos x="T26" y="T27"/>
                    </a:cxn>
                    <a:cxn ang="T122">
                      <a:pos x="T28" y="T29"/>
                    </a:cxn>
                    <a:cxn ang="T123">
                      <a:pos x="T30" y="T31"/>
                    </a:cxn>
                    <a:cxn ang="T124">
                      <a:pos x="T32" y="T33"/>
                    </a:cxn>
                    <a:cxn ang="T125">
                      <a:pos x="T34" y="T35"/>
                    </a:cxn>
                    <a:cxn ang="T126">
                      <a:pos x="T36" y="T37"/>
                    </a:cxn>
                    <a:cxn ang="T127">
                      <a:pos x="T38" y="T39"/>
                    </a:cxn>
                    <a:cxn ang="T128">
                      <a:pos x="T40" y="T41"/>
                    </a:cxn>
                    <a:cxn ang="T129">
                      <a:pos x="T42" y="T43"/>
                    </a:cxn>
                    <a:cxn ang="T130">
                      <a:pos x="T44" y="T45"/>
                    </a:cxn>
                    <a:cxn ang="T131">
                      <a:pos x="T46" y="T47"/>
                    </a:cxn>
                    <a:cxn ang="T132">
                      <a:pos x="T48" y="T49"/>
                    </a:cxn>
                    <a:cxn ang="T133">
                      <a:pos x="T50" y="T51"/>
                    </a:cxn>
                    <a:cxn ang="T134">
                      <a:pos x="T52" y="T53"/>
                    </a:cxn>
                    <a:cxn ang="T135">
                      <a:pos x="T54" y="T55"/>
                    </a:cxn>
                    <a:cxn ang="T136">
                      <a:pos x="T56" y="T57"/>
                    </a:cxn>
                    <a:cxn ang="T137">
                      <a:pos x="T58" y="T59"/>
                    </a:cxn>
                    <a:cxn ang="T138">
                      <a:pos x="T60" y="T61"/>
                    </a:cxn>
                    <a:cxn ang="T139">
                      <a:pos x="T62" y="T63"/>
                    </a:cxn>
                    <a:cxn ang="T140">
                      <a:pos x="T64" y="T65"/>
                    </a:cxn>
                    <a:cxn ang="T141">
                      <a:pos x="T66" y="T67"/>
                    </a:cxn>
                    <a:cxn ang="T142">
                      <a:pos x="T68" y="T69"/>
                    </a:cxn>
                    <a:cxn ang="T143">
                      <a:pos x="T70" y="T71"/>
                    </a:cxn>
                    <a:cxn ang="T144">
                      <a:pos x="T72" y="T73"/>
                    </a:cxn>
                    <a:cxn ang="T145">
                      <a:pos x="T74" y="T75"/>
                    </a:cxn>
                    <a:cxn ang="T146">
                      <a:pos x="T76" y="T77"/>
                    </a:cxn>
                    <a:cxn ang="T147">
                      <a:pos x="T78" y="T79"/>
                    </a:cxn>
                    <a:cxn ang="T148">
                      <a:pos x="T80" y="T81"/>
                    </a:cxn>
                    <a:cxn ang="T149">
                      <a:pos x="T82" y="T83"/>
                    </a:cxn>
                    <a:cxn ang="T150">
                      <a:pos x="T84" y="T85"/>
                    </a:cxn>
                    <a:cxn ang="T151">
                      <a:pos x="T86" y="T87"/>
                    </a:cxn>
                    <a:cxn ang="T152">
                      <a:pos x="T88" y="T89"/>
                    </a:cxn>
                    <a:cxn ang="T153">
                      <a:pos x="T90" y="T91"/>
                    </a:cxn>
                    <a:cxn ang="T154">
                      <a:pos x="T92" y="T93"/>
                    </a:cxn>
                    <a:cxn ang="T155">
                      <a:pos x="T94" y="T95"/>
                    </a:cxn>
                    <a:cxn ang="T156">
                      <a:pos x="T96" y="T97"/>
                    </a:cxn>
                    <a:cxn ang="T157">
                      <a:pos x="T98" y="T99"/>
                    </a:cxn>
                    <a:cxn ang="T158">
                      <a:pos x="T100" y="T101"/>
                    </a:cxn>
                    <a:cxn ang="T159">
                      <a:pos x="T102" y="T103"/>
                    </a:cxn>
                    <a:cxn ang="T160">
                      <a:pos x="T104" y="T105"/>
                    </a:cxn>
                    <a:cxn ang="T161">
                      <a:pos x="T106" y="T107"/>
                    </a:cxn>
                  </a:cxnLst>
                  <a:rect l="0" t="0" r="r" b="b"/>
                  <a:pathLst>
                    <a:path w="49" h="25">
                      <a:moveTo>
                        <a:pt x="25" y="4"/>
                      </a:moveTo>
                      <a:cubicBezTo>
                        <a:pt x="22" y="7"/>
                        <a:pt x="18" y="8"/>
                        <a:pt x="13" y="9"/>
                      </a:cubicBezTo>
                      <a:lnTo>
                        <a:pt x="13" y="7"/>
                      </a:lnTo>
                      <a:cubicBezTo>
                        <a:pt x="17" y="7"/>
                        <a:pt x="21" y="6"/>
                        <a:pt x="24" y="3"/>
                      </a:cubicBezTo>
                      <a:lnTo>
                        <a:pt x="25" y="4"/>
                      </a:lnTo>
                      <a:close/>
                      <a:moveTo>
                        <a:pt x="13" y="9"/>
                      </a:moveTo>
                      <a:cubicBezTo>
                        <a:pt x="10" y="9"/>
                        <a:pt x="6" y="10"/>
                        <a:pt x="4" y="13"/>
                      </a:cubicBezTo>
                      <a:lnTo>
                        <a:pt x="3" y="12"/>
                      </a:lnTo>
                      <a:cubicBezTo>
                        <a:pt x="5" y="9"/>
                        <a:pt x="9" y="8"/>
                        <a:pt x="13" y="7"/>
                      </a:cubicBezTo>
                      <a:lnTo>
                        <a:pt x="13" y="9"/>
                      </a:lnTo>
                      <a:close/>
                      <a:moveTo>
                        <a:pt x="4" y="13"/>
                      </a:moveTo>
                      <a:lnTo>
                        <a:pt x="4" y="13"/>
                      </a:lnTo>
                      <a:lnTo>
                        <a:pt x="3" y="12"/>
                      </a:lnTo>
                      <a:lnTo>
                        <a:pt x="4" y="13"/>
                      </a:lnTo>
                      <a:close/>
                      <a:moveTo>
                        <a:pt x="4" y="13"/>
                      </a:moveTo>
                      <a:cubicBezTo>
                        <a:pt x="3" y="14"/>
                        <a:pt x="3" y="15"/>
                        <a:pt x="2" y="16"/>
                      </a:cubicBezTo>
                      <a:lnTo>
                        <a:pt x="1" y="16"/>
                      </a:lnTo>
                      <a:cubicBezTo>
                        <a:pt x="1" y="14"/>
                        <a:pt x="2" y="13"/>
                        <a:pt x="3" y="12"/>
                      </a:cubicBezTo>
                      <a:lnTo>
                        <a:pt x="4" y="13"/>
                      </a:lnTo>
                      <a:close/>
                      <a:moveTo>
                        <a:pt x="2" y="16"/>
                      </a:moveTo>
                      <a:cubicBezTo>
                        <a:pt x="2" y="17"/>
                        <a:pt x="1" y="18"/>
                        <a:pt x="1" y="19"/>
                      </a:cubicBezTo>
                      <a:lnTo>
                        <a:pt x="0" y="19"/>
                      </a:lnTo>
                      <a:cubicBezTo>
                        <a:pt x="0" y="18"/>
                        <a:pt x="0" y="17"/>
                        <a:pt x="1" y="16"/>
                      </a:cubicBezTo>
                      <a:lnTo>
                        <a:pt x="2" y="16"/>
                      </a:lnTo>
                      <a:close/>
                      <a:moveTo>
                        <a:pt x="1" y="19"/>
                      </a:moveTo>
                      <a:cubicBezTo>
                        <a:pt x="1" y="20"/>
                        <a:pt x="2" y="20"/>
                        <a:pt x="2" y="21"/>
                      </a:cubicBezTo>
                      <a:lnTo>
                        <a:pt x="1" y="22"/>
                      </a:lnTo>
                      <a:cubicBezTo>
                        <a:pt x="0" y="21"/>
                        <a:pt x="0" y="20"/>
                        <a:pt x="0" y="19"/>
                      </a:cubicBezTo>
                      <a:lnTo>
                        <a:pt x="1" y="19"/>
                      </a:lnTo>
                      <a:close/>
                      <a:moveTo>
                        <a:pt x="2" y="21"/>
                      </a:moveTo>
                      <a:cubicBezTo>
                        <a:pt x="2" y="21"/>
                        <a:pt x="3" y="21"/>
                        <a:pt x="3" y="21"/>
                      </a:cubicBezTo>
                      <a:lnTo>
                        <a:pt x="2" y="22"/>
                      </a:lnTo>
                      <a:cubicBezTo>
                        <a:pt x="2" y="22"/>
                        <a:pt x="2" y="22"/>
                        <a:pt x="1" y="22"/>
                      </a:cubicBezTo>
                      <a:lnTo>
                        <a:pt x="2" y="21"/>
                      </a:lnTo>
                      <a:close/>
                      <a:moveTo>
                        <a:pt x="3" y="21"/>
                      </a:moveTo>
                      <a:lnTo>
                        <a:pt x="3" y="21"/>
                      </a:lnTo>
                      <a:lnTo>
                        <a:pt x="3" y="22"/>
                      </a:lnTo>
                      <a:lnTo>
                        <a:pt x="3" y="21"/>
                      </a:lnTo>
                      <a:close/>
                      <a:moveTo>
                        <a:pt x="3" y="21"/>
                      </a:moveTo>
                      <a:cubicBezTo>
                        <a:pt x="11" y="24"/>
                        <a:pt x="20" y="24"/>
                        <a:pt x="30" y="24"/>
                      </a:cubicBezTo>
                      <a:lnTo>
                        <a:pt x="30" y="25"/>
                      </a:lnTo>
                      <a:cubicBezTo>
                        <a:pt x="20" y="25"/>
                        <a:pt x="11" y="25"/>
                        <a:pt x="2" y="22"/>
                      </a:cubicBezTo>
                      <a:lnTo>
                        <a:pt x="3" y="21"/>
                      </a:lnTo>
                      <a:close/>
                      <a:moveTo>
                        <a:pt x="30" y="24"/>
                      </a:moveTo>
                      <a:cubicBezTo>
                        <a:pt x="35" y="23"/>
                        <a:pt x="41" y="23"/>
                        <a:pt x="47" y="24"/>
                      </a:cubicBezTo>
                      <a:lnTo>
                        <a:pt x="47" y="25"/>
                      </a:lnTo>
                      <a:cubicBezTo>
                        <a:pt x="41" y="25"/>
                        <a:pt x="35" y="25"/>
                        <a:pt x="30" y="25"/>
                      </a:cubicBezTo>
                      <a:lnTo>
                        <a:pt x="30" y="24"/>
                      </a:lnTo>
                      <a:close/>
                      <a:moveTo>
                        <a:pt x="47" y="25"/>
                      </a:moveTo>
                      <a:lnTo>
                        <a:pt x="47" y="25"/>
                      </a:lnTo>
                      <a:close/>
                      <a:moveTo>
                        <a:pt x="46" y="24"/>
                      </a:moveTo>
                      <a:lnTo>
                        <a:pt x="46" y="24"/>
                      </a:lnTo>
                      <a:lnTo>
                        <a:pt x="47" y="25"/>
                      </a:lnTo>
                      <a:lnTo>
                        <a:pt x="46" y="24"/>
                      </a:lnTo>
                      <a:close/>
                      <a:moveTo>
                        <a:pt x="46" y="24"/>
                      </a:moveTo>
                      <a:lnTo>
                        <a:pt x="46" y="24"/>
                      </a:lnTo>
                      <a:lnTo>
                        <a:pt x="47" y="25"/>
                      </a:lnTo>
                      <a:lnTo>
                        <a:pt x="46" y="24"/>
                      </a:lnTo>
                      <a:close/>
                      <a:moveTo>
                        <a:pt x="46" y="24"/>
                      </a:moveTo>
                      <a:cubicBezTo>
                        <a:pt x="47" y="23"/>
                        <a:pt x="47" y="22"/>
                        <a:pt x="47" y="21"/>
                      </a:cubicBezTo>
                      <a:lnTo>
                        <a:pt x="49" y="21"/>
                      </a:lnTo>
                      <a:cubicBezTo>
                        <a:pt x="48" y="22"/>
                        <a:pt x="48" y="23"/>
                        <a:pt x="47" y="25"/>
                      </a:cubicBezTo>
                      <a:lnTo>
                        <a:pt x="46" y="24"/>
                      </a:lnTo>
                      <a:close/>
                      <a:moveTo>
                        <a:pt x="47" y="21"/>
                      </a:moveTo>
                      <a:cubicBezTo>
                        <a:pt x="47" y="19"/>
                        <a:pt x="47" y="18"/>
                        <a:pt x="47" y="17"/>
                      </a:cubicBezTo>
                      <a:lnTo>
                        <a:pt x="49" y="17"/>
                      </a:lnTo>
                      <a:cubicBezTo>
                        <a:pt x="49" y="18"/>
                        <a:pt x="49" y="19"/>
                        <a:pt x="49" y="21"/>
                      </a:cubicBezTo>
                      <a:lnTo>
                        <a:pt x="47" y="21"/>
                      </a:lnTo>
                      <a:close/>
                      <a:moveTo>
                        <a:pt x="47" y="17"/>
                      </a:moveTo>
                      <a:cubicBezTo>
                        <a:pt x="46" y="11"/>
                        <a:pt x="41" y="5"/>
                        <a:pt x="35" y="2"/>
                      </a:cubicBezTo>
                      <a:lnTo>
                        <a:pt x="36" y="0"/>
                      </a:lnTo>
                      <a:cubicBezTo>
                        <a:pt x="43" y="4"/>
                        <a:pt x="48" y="10"/>
                        <a:pt x="49" y="17"/>
                      </a:cubicBezTo>
                      <a:lnTo>
                        <a:pt x="47" y="17"/>
                      </a:lnTo>
                      <a:close/>
                      <a:moveTo>
                        <a:pt x="35" y="2"/>
                      </a:moveTo>
                      <a:lnTo>
                        <a:pt x="35" y="1"/>
                      </a:lnTo>
                      <a:lnTo>
                        <a:pt x="35" y="2"/>
                      </a:lnTo>
                      <a:close/>
                      <a:moveTo>
                        <a:pt x="35" y="1"/>
                      </a:moveTo>
                      <a:lnTo>
                        <a:pt x="35" y="1"/>
                      </a:lnTo>
                      <a:lnTo>
                        <a:pt x="36" y="0"/>
                      </a:lnTo>
                      <a:lnTo>
                        <a:pt x="35" y="1"/>
                      </a:lnTo>
                      <a:close/>
                      <a:moveTo>
                        <a:pt x="35" y="1"/>
                      </a:moveTo>
                      <a:lnTo>
                        <a:pt x="35" y="1"/>
                      </a:lnTo>
                      <a:close/>
                      <a:moveTo>
                        <a:pt x="35" y="1"/>
                      </a:moveTo>
                      <a:cubicBezTo>
                        <a:pt x="34" y="1"/>
                        <a:pt x="34" y="1"/>
                        <a:pt x="34" y="1"/>
                      </a:cubicBezTo>
                      <a:lnTo>
                        <a:pt x="34" y="0"/>
                      </a:lnTo>
                      <a:cubicBezTo>
                        <a:pt x="35" y="0"/>
                        <a:pt x="35" y="0"/>
                        <a:pt x="36" y="0"/>
                      </a:cubicBezTo>
                      <a:lnTo>
                        <a:pt x="35" y="1"/>
                      </a:lnTo>
                      <a:close/>
                      <a:moveTo>
                        <a:pt x="34" y="1"/>
                      </a:moveTo>
                      <a:cubicBezTo>
                        <a:pt x="33" y="1"/>
                        <a:pt x="33" y="1"/>
                        <a:pt x="32" y="1"/>
                      </a:cubicBezTo>
                      <a:lnTo>
                        <a:pt x="32" y="0"/>
                      </a:lnTo>
                      <a:cubicBezTo>
                        <a:pt x="33" y="0"/>
                        <a:pt x="34" y="0"/>
                        <a:pt x="34" y="0"/>
                      </a:cubicBezTo>
                      <a:lnTo>
                        <a:pt x="34" y="1"/>
                      </a:lnTo>
                      <a:close/>
                      <a:moveTo>
                        <a:pt x="32" y="1"/>
                      </a:moveTo>
                      <a:cubicBezTo>
                        <a:pt x="30" y="1"/>
                        <a:pt x="27" y="2"/>
                        <a:pt x="25" y="4"/>
                      </a:cubicBezTo>
                      <a:lnTo>
                        <a:pt x="24" y="3"/>
                      </a:lnTo>
                      <a:cubicBezTo>
                        <a:pt x="26" y="1"/>
                        <a:pt x="29" y="0"/>
                        <a:pt x="32" y="0"/>
                      </a:cubicBezTo>
                      <a:lnTo>
                        <a:pt x="32" y="1"/>
                      </a:lnTo>
                      <a:close/>
                      <a:moveTo>
                        <a:pt x="24" y="3"/>
                      </a:moveTo>
                      <a:lnTo>
                        <a:pt x="24" y="3"/>
                      </a:lnTo>
                      <a:lnTo>
                        <a:pt x="24" y="4"/>
                      </a:lnTo>
                      <a:lnTo>
                        <a:pt x="24" y="3"/>
                      </a:lnTo>
                      <a:close/>
                    </a:path>
                  </a:pathLst>
                </a:custGeom>
                <a:solidFill>
                  <a:srgbClr val="94939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456" name="Freeform 67"/>
                <p:cNvSpPr>
                  <a:spLocks noChangeArrowheads="1"/>
                </p:cNvSpPr>
                <p:nvPr/>
              </p:nvSpPr>
              <p:spPr bwMode="auto">
                <a:xfrm>
                  <a:off x="923" y="3861"/>
                  <a:ext cx="87" cy="73"/>
                </a:xfrm>
                <a:custGeom>
                  <a:avLst/>
                  <a:gdLst>
                    <a:gd name="T0" fmla="*/ 76936 w 63"/>
                    <a:gd name="T1" fmla="*/ 60454 h 43"/>
                    <a:gd name="T2" fmla="*/ 39876 w 63"/>
                    <a:gd name="T3" fmla="*/ 17160 h 43"/>
                    <a:gd name="T4" fmla="*/ 0 w 63"/>
                    <a:gd name="T5" fmla="*/ 128107 h 43"/>
                    <a:gd name="T6" fmla="*/ 60461 w 63"/>
                    <a:gd name="T7" fmla="*/ 244485 h 43"/>
                    <a:gd name="T8" fmla="*/ 76525 w 63"/>
                    <a:gd name="T9" fmla="*/ 231522 h 43"/>
                    <a:gd name="T10" fmla="*/ 102866 w 63"/>
                    <a:gd name="T11" fmla="*/ 109571 h 43"/>
                    <a:gd name="T12" fmla="*/ 76936 w 63"/>
                    <a:gd name="T13" fmla="*/ 60454 h 43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63" h="43">
                      <a:moveTo>
                        <a:pt x="45" y="10"/>
                      </a:moveTo>
                      <a:cubicBezTo>
                        <a:pt x="37" y="6"/>
                        <a:pt x="32" y="0"/>
                        <a:pt x="23" y="3"/>
                      </a:cubicBezTo>
                      <a:cubicBezTo>
                        <a:pt x="11" y="5"/>
                        <a:pt x="11" y="18"/>
                        <a:pt x="0" y="22"/>
                      </a:cubicBezTo>
                      <a:cubicBezTo>
                        <a:pt x="5" y="34"/>
                        <a:pt x="23" y="36"/>
                        <a:pt x="35" y="41"/>
                      </a:cubicBezTo>
                      <a:cubicBezTo>
                        <a:pt x="38" y="43"/>
                        <a:pt x="42" y="41"/>
                        <a:pt x="44" y="39"/>
                      </a:cubicBezTo>
                      <a:cubicBezTo>
                        <a:pt x="50" y="31"/>
                        <a:pt x="54" y="25"/>
                        <a:pt x="60" y="18"/>
                      </a:cubicBezTo>
                      <a:cubicBezTo>
                        <a:pt x="63" y="15"/>
                        <a:pt x="51" y="13"/>
                        <a:pt x="45" y="10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457" name="Freeform 68"/>
                <p:cNvSpPr>
                  <a:spLocks noChangeArrowheads="1"/>
                </p:cNvSpPr>
                <p:nvPr/>
              </p:nvSpPr>
              <p:spPr bwMode="auto">
                <a:xfrm>
                  <a:off x="922" y="3861"/>
                  <a:ext cx="85" cy="72"/>
                </a:xfrm>
                <a:custGeom>
                  <a:avLst/>
                  <a:gdLst>
                    <a:gd name="T0" fmla="*/ 71777 w 62"/>
                    <a:gd name="T1" fmla="*/ 74947 h 42"/>
                    <a:gd name="T2" fmla="*/ 73451 w 62"/>
                    <a:gd name="T3" fmla="*/ 70863 h 42"/>
                    <a:gd name="T4" fmla="*/ 71777 w 62"/>
                    <a:gd name="T5" fmla="*/ 74947 h 42"/>
                    <a:gd name="T6" fmla="*/ 73451 w 62"/>
                    <a:gd name="T7" fmla="*/ 70863 h 42"/>
                    <a:gd name="T8" fmla="*/ 71777 w 62"/>
                    <a:gd name="T9" fmla="*/ 74947 h 42"/>
                    <a:gd name="T10" fmla="*/ 66873 w 62"/>
                    <a:gd name="T11" fmla="*/ 49927 h 42"/>
                    <a:gd name="T12" fmla="*/ 71777 w 62"/>
                    <a:gd name="T13" fmla="*/ 74947 h 42"/>
                    <a:gd name="T14" fmla="*/ 37538 w 62"/>
                    <a:gd name="T15" fmla="*/ 20227 h 42"/>
                    <a:gd name="T16" fmla="*/ 66873 w 62"/>
                    <a:gd name="T17" fmla="*/ 49927 h 42"/>
                    <a:gd name="T18" fmla="*/ 37538 w 62"/>
                    <a:gd name="T19" fmla="*/ 20227 h 42"/>
                    <a:gd name="T20" fmla="*/ 37538 w 62"/>
                    <a:gd name="T21" fmla="*/ 20227 h 42"/>
                    <a:gd name="T22" fmla="*/ 19218 w 62"/>
                    <a:gd name="T23" fmla="*/ 83196 h 42"/>
                    <a:gd name="T24" fmla="*/ 36946 w 62"/>
                    <a:gd name="T25" fmla="*/ 12125 h 42"/>
                    <a:gd name="T26" fmla="*/ 19218 w 62"/>
                    <a:gd name="T27" fmla="*/ 83196 h 42"/>
                    <a:gd name="T28" fmla="*/ 1707 w 62"/>
                    <a:gd name="T29" fmla="*/ 146880 h 42"/>
                    <a:gd name="T30" fmla="*/ 19218 w 62"/>
                    <a:gd name="T31" fmla="*/ 83196 h 42"/>
                    <a:gd name="T32" fmla="*/ 0 w 62"/>
                    <a:gd name="T33" fmla="*/ 146880 h 42"/>
                    <a:gd name="T34" fmla="*/ 1707 w 62"/>
                    <a:gd name="T35" fmla="*/ 156019 h 42"/>
                    <a:gd name="T36" fmla="*/ 2808 w 62"/>
                    <a:gd name="T37" fmla="*/ 146880 h 42"/>
                    <a:gd name="T38" fmla="*/ 39196 w 62"/>
                    <a:gd name="T39" fmla="*/ 264922 h 42"/>
                    <a:gd name="T40" fmla="*/ 2808 w 62"/>
                    <a:gd name="T41" fmla="*/ 146880 h 42"/>
                    <a:gd name="T42" fmla="*/ 58749 w 62"/>
                    <a:gd name="T43" fmla="*/ 283947 h 42"/>
                    <a:gd name="T44" fmla="*/ 39196 w 62"/>
                    <a:gd name="T45" fmla="*/ 264922 h 42"/>
                    <a:gd name="T46" fmla="*/ 56958 w 62"/>
                    <a:gd name="T47" fmla="*/ 294718 h 42"/>
                    <a:gd name="T48" fmla="*/ 56958 w 62"/>
                    <a:gd name="T49" fmla="*/ 283947 h 42"/>
                    <a:gd name="T50" fmla="*/ 56958 w 62"/>
                    <a:gd name="T51" fmla="*/ 283947 h 42"/>
                    <a:gd name="T52" fmla="*/ 56958 w 62"/>
                    <a:gd name="T53" fmla="*/ 294718 h 42"/>
                    <a:gd name="T54" fmla="*/ 56958 w 62"/>
                    <a:gd name="T55" fmla="*/ 283947 h 42"/>
                    <a:gd name="T56" fmla="*/ 56958 w 62"/>
                    <a:gd name="T57" fmla="*/ 294718 h 42"/>
                    <a:gd name="T58" fmla="*/ 56958 w 62"/>
                    <a:gd name="T59" fmla="*/ 294718 h 42"/>
                    <a:gd name="T60" fmla="*/ 60785 w 62"/>
                    <a:gd name="T61" fmla="*/ 283947 h 42"/>
                    <a:gd name="T62" fmla="*/ 56958 w 62"/>
                    <a:gd name="T63" fmla="*/ 294718 h 42"/>
                    <a:gd name="T64" fmla="*/ 60785 w 62"/>
                    <a:gd name="T65" fmla="*/ 283947 h 42"/>
                    <a:gd name="T66" fmla="*/ 61766 w 62"/>
                    <a:gd name="T67" fmla="*/ 294718 h 42"/>
                    <a:gd name="T68" fmla="*/ 60785 w 62"/>
                    <a:gd name="T69" fmla="*/ 283947 h 42"/>
                    <a:gd name="T70" fmla="*/ 71777 w 62"/>
                    <a:gd name="T71" fmla="*/ 271781 h 42"/>
                    <a:gd name="T72" fmla="*/ 61766 w 62"/>
                    <a:gd name="T73" fmla="*/ 294718 h 42"/>
                    <a:gd name="T74" fmla="*/ 73451 w 62"/>
                    <a:gd name="T75" fmla="*/ 271781 h 42"/>
                    <a:gd name="T76" fmla="*/ 73451 w 62"/>
                    <a:gd name="T77" fmla="*/ 271781 h 42"/>
                    <a:gd name="T78" fmla="*/ 73451 w 62"/>
                    <a:gd name="T79" fmla="*/ 271781 h 42"/>
                    <a:gd name="T80" fmla="*/ 79003 w 62"/>
                    <a:gd name="T81" fmla="*/ 208191 h 42"/>
                    <a:gd name="T82" fmla="*/ 73451 w 62"/>
                    <a:gd name="T83" fmla="*/ 271781 h 42"/>
                    <a:gd name="T84" fmla="*/ 79003 w 62"/>
                    <a:gd name="T85" fmla="*/ 208191 h 42"/>
                    <a:gd name="T86" fmla="*/ 96650 w 62"/>
                    <a:gd name="T87" fmla="*/ 133113 h 42"/>
                    <a:gd name="T88" fmla="*/ 79003 w 62"/>
                    <a:gd name="T89" fmla="*/ 208191 h 42"/>
                    <a:gd name="T90" fmla="*/ 95543 w 62"/>
                    <a:gd name="T91" fmla="*/ 124925 h 42"/>
                    <a:gd name="T92" fmla="*/ 95543 w 62"/>
                    <a:gd name="T93" fmla="*/ 124925 h 42"/>
                    <a:gd name="T94" fmla="*/ 93703 w 62"/>
                    <a:gd name="T95" fmla="*/ 113146 h 42"/>
                    <a:gd name="T96" fmla="*/ 96650 w 62"/>
                    <a:gd name="T97" fmla="*/ 133113 h 42"/>
                    <a:gd name="T98" fmla="*/ 93703 w 62"/>
                    <a:gd name="T99" fmla="*/ 113146 h 42"/>
                    <a:gd name="T100" fmla="*/ 83853 w 62"/>
                    <a:gd name="T101" fmla="*/ 83196 h 42"/>
                    <a:gd name="T102" fmla="*/ 93703 w 62"/>
                    <a:gd name="T103" fmla="*/ 113146 h 42"/>
                    <a:gd name="T104" fmla="*/ 71777 w 62"/>
                    <a:gd name="T105" fmla="*/ 74947 h 42"/>
                    <a:gd name="T106" fmla="*/ 83853 w 62"/>
                    <a:gd name="T107" fmla="*/ 83196 h 42"/>
                    <a:gd name="T108" fmla="*/ 71777 w 62"/>
                    <a:gd name="T109" fmla="*/ 74947 h 42"/>
                    <a:gd name="T110" fmla="*/ 73451 w 62"/>
                    <a:gd name="T111" fmla="*/ 70863 h 42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</a:gdLst>
                  <a:ahLst/>
                  <a:cxnLst>
                    <a:cxn ang="T112">
                      <a:pos x="T0" y="T1"/>
                    </a:cxn>
                    <a:cxn ang="T113">
                      <a:pos x="T2" y="T3"/>
                    </a:cxn>
                    <a:cxn ang="T114">
                      <a:pos x="T4" y="T5"/>
                    </a:cxn>
                    <a:cxn ang="T115">
                      <a:pos x="T6" y="T7"/>
                    </a:cxn>
                    <a:cxn ang="T116">
                      <a:pos x="T8" y="T9"/>
                    </a:cxn>
                    <a:cxn ang="T117">
                      <a:pos x="T10" y="T11"/>
                    </a:cxn>
                    <a:cxn ang="T118">
                      <a:pos x="T12" y="T13"/>
                    </a:cxn>
                    <a:cxn ang="T119">
                      <a:pos x="T14" y="T15"/>
                    </a:cxn>
                    <a:cxn ang="T120">
                      <a:pos x="T16" y="T17"/>
                    </a:cxn>
                    <a:cxn ang="T121">
                      <a:pos x="T18" y="T19"/>
                    </a:cxn>
                    <a:cxn ang="T122">
                      <a:pos x="T20" y="T21"/>
                    </a:cxn>
                    <a:cxn ang="T123">
                      <a:pos x="T22" y="T23"/>
                    </a:cxn>
                    <a:cxn ang="T124">
                      <a:pos x="T24" y="T25"/>
                    </a:cxn>
                    <a:cxn ang="T125">
                      <a:pos x="T26" y="T27"/>
                    </a:cxn>
                    <a:cxn ang="T126">
                      <a:pos x="T28" y="T29"/>
                    </a:cxn>
                    <a:cxn ang="T127">
                      <a:pos x="T30" y="T31"/>
                    </a:cxn>
                    <a:cxn ang="T128">
                      <a:pos x="T32" y="T33"/>
                    </a:cxn>
                    <a:cxn ang="T129">
                      <a:pos x="T34" y="T35"/>
                    </a:cxn>
                    <a:cxn ang="T130">
                      <a:pos x="T36" y="T37"/>
                    </a:cxn>
                    <a:cxn ang="T131">
                      <a:pos x="T38" y="T39"/>
                    </a:cxn>
                    <a:cxn ang="T132">
                      <a:pos x="T40" y="T41"/>
                    </a:cxn>
                    <a:cxn ang="T133">
                      <a:pos x="T42" y="T43"/>
                    </a:cxn>
                    <a:cxn ang="T134">
                      <a:pos x="T44" y="T45"/>
                    </a:cxn>
                    <a:cxn ang="T135">
                      <a:pos x="T46" y="T47"/>
                    </a:cxn>
                    <a:cxn ang="T136">
                      <a:pos x="T48" y="T49"/>
                    </a:cxn>
                    <a:cxn ang="T137">
                      <a:pos x="T50" y="T51"/>
                    </a:cxn>
                    <a:cxn ang="T138">
                      <a:pos x="T52" y="T53"/>
                    </a:cxn>
                    <a:cxn ang="T139">
                      <a:pos x="T54" y="T55"/>
                    </a:cxn>
                    <a:cxn ang="T140">
                      <a:pos x="T56" y="T57"/>
                    </a:cxn>
                    <a:cxn ang="T141">
                      <a:pos x="T58" y="T59"/>
                    </a:cxn>
                    <a:cxn ang="T142">
                      <a:pos x="T60" y="T61"/>
                    </a:cxn>
                    <a:cxn ang="T143">
                      <a:pos x="T62" y="T63"/>
                    </a:cxn>
                    <a:cxn ang="T144">
                      <a:pos x="T64" y="T65"/>
                    </a:cxn>
                    <a:cxn ang="T145">
                      <a:pos x="T66" y="T67"/>
                    </a:cxn>
                    <a:cxn ang="T146">
                      <a:pos x="T68" y="T69"/>
                    </a:cxn>
                    <a:cxn ang="T147">
                      <a:pos x="T70" y="T71"/>
                    </a:cxn>
                    <a:cxn ang="T148">
                      <a:pos x="T72" y="T73"/>
                    </a:cxn>
                    <a:cxn ang="T149">
                      <a:pos x="T74" y="T75"/>
                    </a:cxn>
                    <a:cxn ang="T150">
                      <a:pos x="T76" y="T77"/>
                    </a:cxn>
                    <a:cxn ang="T151">
                      <a:pos x="T78" y="T79"/>
                    </a:cxn>
                    <a:cxn ang="T152">
                      <a:pos x="T80" y="T81"/>
                    </a:cxn>
                    <a:cxn ang="T153">
                      <a:pos x="T82" y="T83"/>
                    </a:cxn>
                    <a:cxn ang="T154">
                      <a:pos x="T84" y="T85"/>
                    </a:cxn>
                    <a:cxn ang="T155">
                      <a:pos x="T86" y="T87"/>
                    </a:cxn>
                    <a:cxn ang="T156">
                      <a:pos x="T88" y="T89"/>
                    </a:cxn>
                    <a:cxn ang="T157">
                      <a:pos x="T90" y="T91"/>
                    </a:cxn>
                    <a:cxn ang="T158">
                      <a:pos x="T92" y="T93"/>
                    </a:cxn>
                    <a:cxn ang="T159">
                      <a:pos x="T94" y="T95"/>
                    </a:cxn>
                    <a:cxn ang="T160">
                      <a:pos x="T96" y="T97"/>
                    </a:cxn>
                    <a:cxn ang="T161">
                      <a:pos x="T98" y="T99"/>
                    </a:cxn>
                    <a:cxn ang="T162">
                      <a:pos x="T100" y="T101"/>
                    </a:cxn>
                    <a:cxn ang="T163">
                      <a:pos x="T102" y="T103"/>
                    </a:cxn>
                    <a:cxn ang="T164">
                      <a:pos x="T104" y="T105"/>
                    </a:cxn>
                    <a:cxn ang="T165">
                      <a:pos x="T106" y="T107"/>
                    </a:cxn>
                    <a:cxn ang="T166">
                      <a:pos x="T108" y="T109"/>
                    </a:cxn>
                    <a:cxn ang="T167">
                      <a:pos x="T110" y="T111"/>
                    </a:cxn>
                  </a:cxnLst>
                  <a:rect l="0" t="0" r="r" b="b"/>
                  <a:pathLst>
                    <a:path w="62" h="42">
                      <a:moveTo>
                        <a:pt x="45" y="11"/>
                      </a:moveTo>
                      <a:lnTo>
                        <a:pt x="45" y="11"/>
                      </a:lnTo>
                      <a:lnTo>
                        <a:pt x="46" y="10"/>
                      </a:lnTo>
                      <a:lnTo>
                        <a:pt x="45" y="11"/>
                      </a:lnTo>
                      <a:close/>
                      <a:moveTo>
                        <a:pt x="45" y="11"/>
                      </a:moveTo>
                      <a:lnTo>
                        <a:pt x="45" y="11"/>
                      </a:lnTo>
                      <a:lnTo>
                        <a:pt x="46" y="10"/>
                      </a:lnTo>
                      <a:lnTo>
                        <a:pt x="45" y="11"/>
                      </a:lnTo>
                      <a:close/>
                      <a:moveTo>
                        <a:pt x="45" y="11"/>
                      </a:moveTo>
                      <a:cubicBezTo>
                        <a:pt x="44" y="10"/>
                        <a:pt x="42" y="9"/>
                        <a:pt x="41" y="8"/>
                      </a:cubicBezTo>
                      <a:lnTo>
                        <a:pt x="42" y="7"/>
                      </a:lnTo>
                      <a:cubicBezTo>
                        <a:pt x="43" y="8"/>
                        <a:pt x="45" y="9"/>
                        <a:pt x="46" y="10"/>
                      </a:cubicBezTo>
                      <a:lnTo>
                        <a:pt x="45" y="11"/>
                      </a:lnTo>
                      <a:close/>
                      <a:moveTo>
                        <a:pt x="41" y="8"/>
                      </a:moveTo>
                      <a:cubicBezTo>
                        <a:pt x="36" y="5"/>
                        <a:pt x="31" y="1"/>
                        <a:pt x="24" y="3"/>
                      </a:cubicBezTo>
                      <a:lnTo>
                        <a:pt x="23" y="2"/>
                      </a:lnTo>
                      <a:cubicBezTo>
                        <a:pt x="31" y="0"/>
                        <a:pt x="36" y="3"/>
                        <a:pt x="42" y="7"/>
                      </a:cubicBezTo>
                      <a:lnTo>
                        <a:pt x="41" y="8"/>
                      </a:lnTo>
                      <a:close/>
                      <a:moveTo>
                        <a:pt x="24" y="3"/>
                      </a:moveTo>
                      <a:lnTo>
                        <a:pt x="24" y="3"/>
                      </a:lnTo>
                      <a:close/>
                      <a:moveTo>
                        <a:pt x="24" y="3"/>
                      </a:moveTo>
                      <a:cubicBezTo>
                        <a:pt x="18" y="4"/>
                        <a:pt x="15" y="8"/>
                        <a:pt x="12" y="12"/>
                      </a:cubicBezTo>
                      <a:lnTo>
                        <a:pt x="11" y="12"/>
                      </a:lnTo>
                      <a:cubicBezTo>
                        <a:pt x="14" y="8"/>
                        <a:pt x="17" y="3"/>
                        <a:pt x="23" y="2"/>
                      </a:cubicBezTo>
                      <a:lnTo>
                        <a:pt x="24" y="3"/>
                      </a:lnTo>
                      <a:close/>
                      <a:moveTo>
                        <a:pt x="12" y="12"/>
                      </a:moveTo>
                      <a:cubicBezTo>
                        <a:pt x="10" y="16"/>
                        <a:pt x="7" y="20"/>
                        <a:pt x="1" y="22"/>
                      </a:cubicBezTo>
                      <a:lnTo>
                        <a:pt x="1" y="21"/>
                      </a:lnTo>
                      <a:cubicBezTo>
                        <a:pt x="6" y="19"/>
                        <a:pt x="8" y="16"/>
                        <a:pt x="11" y="12"/>
                      </a:cubicBezTo>
                      <a:lnTo>
                        <a:pt x="12" y="12"/>
                      </a:lnTo>
                      <a:close/>
                      <a:moveTo>
                        <a:pt x="0" y="22"/>
                      </a:moveTo>
                      <a:lnTo>
                        <a:pt x="0" y="21"/>
                      </a:lnTo>
                      <a:lnTo>
                        <a:pt x="1" y="21"/>
                      </a:lnTo>
                      <a:lnTo>
                        <a:pt x="1" y="22"/>
                      </a:lnTo>
                      <a:lnTo>
                        <a:pt x="0" y="22"/>
                      </a:lnTo>
                      <a:close/>
                      <a:moveTo>
                        <a:pt x="2" y="21"/>
                      </a:moveTo>
                      <a:cubicBezTo>
                        <a:pt x="5" y="30"/>
                        <a:pt x="16" y="33"/>
                        <a:pt x="25" y="37"/>
                      </a:cubicBezTo>
                      <a:lnTo>
                        <a:pt x="25" y="38"/>
                      </a:lnTo>
                      <a:cubicBezTo>
                        <a:pt x="15" y="34"/>
                        <a:pt x="4" y="31"/>
                        <a:pt x="0" y="22"/>
                      </a:cubicBezTo>
                      <a:lnTo>
                        <a:pt x="2" y="21"/>
                      </a:lnTo>
                      <a:close/>
                      <a:moveTo>
                        <a:pt x="25" y="37"/>
                      </a:moveTo>
                      <a:cubicBezTo>
                        <a:pt x="29" y="38"/>
                        <a:pt x="33" y="39"/>
                        <a:pt x="37" y="41"/>
                      </a:cubicBezTo>
                      <a:lnTo>
                        <a:pt x="36" y="42"/>
                      </a:lnTo>
                      <a:cubicBezTo>
                        <a:pt x="32" y="40"/>
                        <a:pt x="29" y="39"/>
                        <a:pt x="25" y="38"/>
                      </a:cubicBezTo>
                      <a:lnTo>
                        <a:pt x="25" y="37"/>
                      </a:lnTo>
                      <a:close/>
                      <a:moveTo>
                        <a:pt x="36" y="42"/>
                      </a:moveTo>
                      <a:lnTo>
                        <a:pt x="36" y="42"/>
                      </a:lnTo>
                      <a:lnTo>
                        <a:pt x="36" y="41"/>
                      </a:lnTo>
                      <a:lnTo>
                        <a:pt x="36" y="42"/>
                      </a:lnTo>
                      <a:close/>
                      <a:moveTo>
                        <a:pt x="36" y="41"/>
                      </a:moveTo>
                      <a:lnTo>
                        <a:pt x="36" y="41"/>
                      </a:lnTo>
                      <a:lnTo>
                        <a:pt x="36" y="42"/>
                      </a:lnTo>
                      <a:lnTo>
                        <a:pt x="36" y="41"/>
                      </a:lnTo>
                      <a:close/>
                      <a:moveTo>
                        <a:pt x="36" y="42"/>
                      </a:moveTo>
                      <a:lnTo>
                        <a:pt x="36" y="42"/>
                      </a:lnTo>
                      <a:lnTo>
                        <a:pt x="36" y="41"/>
                      </a:lnTo>
                      <a:lnTo>
                        <a:pt x="36" y="42"/>
                      </a:lnTo>
                      <a:close/>
                      <a:moveTo>
                        <a:pt x="36" y="41"/>
                      </a:moveTo>
                      <a:cubicBezTo>
                        <a:pt x="37" y="41"/>
                        <a:pt x="37" y="41"/>
                        <a:pt x="38" y="41"/>
                      </a:cubicBezTo>
                      <a:lnTo>
                        <a:pt x="37" y="42"/>
                      </a:lnTo>
                      <a:cubicBezTo>
                        <a:pt x="37" y="42"/>
                        <a:pt x="36" y="42"/>
                        <a:pt x="36" y="42"/>
                      </a:cubicBezTo>
                      <a:lnTo>
                        <a:pt x="36" y="41"/>
                      </a:lnTo>
                      <a:close/>
                      <a:moveTo>
                        <a:pt x="38" y="41"/>
                      </a:moveTo>
                      <a:cubicBezTo>
                        <a:pt x="38" y="41"/>
                        <a:pt x="38" y="41"/>
                        <a:pt x="39" y="41"/>
                      </a:cubicBezTo>
                      <a:lnTo>
                        <a:pt x="39" y="42"/>
                      </a:lnTo>
                      <a:cubicBezTo>
                        <a:pt x="38" y="42"/>
                        <a:pt x="38" y="42"/>
                        <a:pt x="37" y="42"/>
                      </a:cubicBezTo>
                      <a:lnTo>
                        <a:pt x="38" y="41"/>
                      </a:lnTo>
                      <a:close/>
                      <a:moveTo>
                        <a:pt x="39" y="41"/>
                      </a:moveTo>
                      <a:cubicBezTo>
                        <a:pt x="41" y="41"/>
                        <a:pt x="43" y="40"/>
                        <a:pt x="45" y="39"/>
                      </a:cubicBezTo>
                      <a:lnTo>
                        <a:pt x="46" y="39"/>
                      </a:lnTo>
                      <a:cubicBezTo>
                        <a:pt x="44" y="41"/>
                        <a:pt x="42" y="42"/>
                        <a:pt x="39" y="42"/>
                      </a:cubicBezTo>
                      <a:lnTo>
                        <a:pt x="39" y="41"/>
                      </a:lnTo>
                      <a:close/>
                      <a:moveTo>
                        <a:pt x="46" y="39"/>
                      </a:moveTo>
                      <a:lnTo>
                        <a:pt x="46" y="39"/>
                      </a:lnTo>
                      <a:lnTo>
                        <a:pt x="45" y="39"/>
                      </a:lnTo>
                      <a:lnTo>
                        <a:pt x="46" y="39"/>
                      </a:lnTo>
                      <a:close/>
                      <a:moveTo>
                        <a:pt x="45" y="39"/>
                      </a:moveTo>
                      <a:cubicBezTo>
                        <a:pt x="47" y="36"/>
                        <a:pt x="49" y="33"/>
                        <a:pt x="50" y="30"/>
                      </a:cubicBezTo>
                      <a:lnTo>
                        <a:pt x="52" y="31"/>
                      </a:lnTo>
                      <a:cubicBezTo>
                        <a:pt x="50" y="34"/>
                        <a:pt x="48" y="36"/>
                        <a:pt x="46" y="39"/>
                      </a:cubicBezTo>
                      <a:lnTo>
                        <a:pt x="45" y="39"/>
                      </a:lnTo>
                      <a:close/>
                      <a:moveTo>
                        <a:pt x="50" y="30"/>
                      </a:moveTo>
                      <a:cubicBezTo>
                        <a:pt x="53" y="26"/>
                        <a:pt x="56" y="22"/>
                        <a:pt x="60" y="18"/>
                      </a:cubicBezTo>
                      <a:lnTo>
                        <a:pt x="61" y="19"/>
                      </a:lnTo>
                      <a:cubicBezTo>
                        <a:pt x="57" y="23"/>
                        <a:pt x="55" y="27"/>
                        <a:pt x="52" y="31"/>
                      </a:cubicBezTo>
                      <a:lnTo>
                        <a:pt x="50" y="30"/>
                      </a:lnTo>
                      <a:close/>
                      <a:moveTo>
                        <a:pt x="60" y="18"/>
                      </a:moveTo>
                      <a:lnTo>
                        <a:pt x="60" y="18"/>
                      </a:lnTo>
                      <a:lnTo>
                        <a:pt x="61" y="18"/>
                      </a:lnTo>
                      <a:lnTo>
                        <a:pt x="60" y="18"/>
                      </a:lnTo>
                      <a:close/>
                      <a:moveTo>
                        <a:pt x="60" y="18"/>
                      </a:moveTo>
                      <a:cubicBezTo>
                        <a:pt x="61" y="17"/>
                        <a:pt x="60" y="17"/>
                        <a:pt x="59" y="16"/>
                      </a:cubicBezTo>
                      <a:lnTo>
                        <a:pt x="60" y="15"/>
                      </a:lnTo>
                      <a:cubicBezTo>
                        <a:pt x="62" y="16"/>
                        <a:pt x="62" y="17"/>
                        <a:pt x="61" y="19"/>
                      </a:cubicBezTo>
                      <a:lnTo>
                        <a:pt x="60" y="18"/>
                      </a:lnTo>
                      <a:close/>
                      <a:moveTo>
                        <a:pt x="59" y="16"/>
                      </a:moveTo>
                      <a:cubicBezTo>
                        <a:pt x="58" y="15"/>
                        <a:pt x="56" y="14"/>
                        <a:pt x="53" y="14"/>
                      </a:cubicBezTo>
                      <a:lnTo>
                        <a:pt x="53" y="12"/>
                      </a:lnTo>
                      <a:cubicBezTo>
                        <a:pt x="56" y="13"/>
                        <a:pt x="59" y="14"/>
                        <a:pt x="60" y="15"/>
                      </a:cubicBezTo>
                      <a:lnTo>
                        <a:pt x="59" y="16"/>
                      </a:lnTo>
                      <a:close/>
                      <a:moveTo>
                        <a:pt x="53" y="14"/>
                      </a:moveTo>
                      <a:cubicBezTo>
                        <a:pt x="50" y="13"/>
                        <a:pt x="47" y="12"/>
                        <a:pt x="45" y="11"/>
                      </a:cubicBezTo>
                      <a:lnTo>
                        <a:pt x="46" y="10"/>
                      </a:lnTo>
                      <a:cubicBezTo>
                        <a:pt x="48" y="11"/>
                        <a:pt x="51" y="12"/>
                        <a:pt x="53" y="12"/>
                      </a:cubicBezTo>
                      <a:lnTo>
                        <a:pt x="53" y="14"/>
                      </a:lnTo>
                      <a:close/>
                      <a:moveTo>
                        <a:pt x="45" y="11"/>
                      </a:moveTo>
                      <a:lnTo>
                        <a:pt x="45" y="11"/>
                      </a:lnTo>
                      <a:lnTo>
                        <a:pt x="46" y="10"/>
                      </a:lnTo>
                      <a:lnTo>
                        <a:pt x="45" y="11"/>
                      </a:lnTo>
                      <a:close/>
                    </a:path>
                  </a:pathLst>
                </a:custGeom>
                <a:solidFill>
                  <a:srgbClr val="94939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458" name="Freeform 69"/>
                <p:cNvSpPr>
                  <a:spLocks noChangeArrowheads="1"/>
                </p:cNvSpPr>
                <p:nvPr/>
              </p:nvSpPr>
              <p:spPr bwMode="auto">
                <a:xfrm>
                  <a:off x="918" y="3936"/>
                  <a:ext cx="75" cy="73"/>
                </a:xfrm>
                <a:custGeom>
                  <a:avLst/>
                  <a:gdLst>
                    <a:gd name="T0" fmla="*/ 60284 w 55"/>
                    <a:gd name="T1" fmla="*/ 60454 h 43"/>
                    <a:gd name="T2" fmla="*/ 29982 w 55"/>
                    <a:gd name="T3" fmla="*/ 17160 h 43"/>
                    <a:gd name="T4" fmla="*/ 7286 w 55"/>
                    <a:gd name="T5" fmla="*/ 111558 h 43"/>
                    <a:gd name="T6" fmla="*/ 45341 w 55"/>
                    <a:gd name="T7" fmla="*/ 237724 h 43"/>
                    <a:gd name="T8" fmla="*/ 85009 w 55"/>
                    <a:gd name="T9" fmla="*/ 117797 h 43"/>
                    <a:gd name="T10" fmla="*/ 87310 w 55"/>
                    <a:gd name="T11" fmla="*/ 71343 h 43"/>
                    <a:gd name="T12" fmla="*/ 60284 w 55"/>
                    <a:gd name="T13" fmla="*/ 60454 h 43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55" h="43">
                      <a:moveTo>
                        <a:pt x="37" y="10"/>
                      </a:moveTo>
                      <a:cubicBezTo>
                        <a:pt x="30" y="11"/>
                        <a:pt x="25" y="5"/>
                        <a:pt x="18" y="3"/>
                      </a:cubicBezTo>
                      <a:cubicBezTo>
                        <a:pt x="5" y="0"/>
                        <a:pt x="0" y="14"/>
                        <a:pt x="4" y="19"/>
                      </a:cubicBezTo>
                      <a:cubicBezTo>
                        <a:pt x="11" y="27"/>
                        <a:pt x="18" y="38"/>
                        <a:pt x="28" y="40"/>
                      </a:cubicBezTo>
                      <a:cubicBezTo>
                        <a:pt x="40" y="43"/>
                        <a:pt x="42" y="27"/>
                        <a:pt x="52" y="20"/>
                      </a:cubicBezTo>
                      <a:cubicBezTo>
                        <a:pt x="55" y="18"/>
                        <a:pt x="55" y="14"/>
                        <a:pt x="53" y="12"/>
                      </a:cubicBezTo>
                      <a:cubicBezTo>
                        <a:pt x="50" y="8"/>
                        <a:pt x="43" y="9"/>
                        <a:pt x="37" y="10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459" name="Freeform 70"/>
                <p:cNvSpPr>
                  <a:spLocks noChangeArrowheads="1"/>
                </p:cNvSpPr>
                <p:nvPr/>
              </p:nvSpPr>
              <p:spPr bwMode="auto">
                <a:xfrm>
                  <a:off x="920" y="3940"/>
                  <a:ext cx="74" cy="69"/>
                </a:xfrm>
                <a:custGeom>
                  <a:avLst/>
                  <a:gdLst>
                    <a:gd name="T0" fmla="*/ 37421 w 54"/>
                    <a:gd name="T1" fmla="*/ 24290 h 41"/>
                    <a:gd name="T2" fmla="*/ 56920 w 54"/>
                    <a:gd name="T3" fmla="*/ 33426 h 41"/>
                    <a:gd name="T4" fmla="*/ 37421 w 54"/>
                    <a:gd name="T5" fmla="*/ 24290 h 41"/>
                    <a:gd name="T6" fmla="*/ 25616 w 54"/>
                    <a:gd name="T7" fmla="*/ 0 h 41"/>
                    <a:gd name="T8" fmla="*/ 37421 w 54"/>
                    <a:gd name="T9" fmla="*/ 24290 h 41"/>
                    <a:gd name="T10" fmla="*/ 25616 w 54"/>
                    <a:gd name="T11" fmla="*/ 0 h 41"/>
                    <a:gd name="T12" fmla="*/ 25616 w 54"/>
                    <a:gd name="T13" fmla="*/ 0 h 41"/>
                    <a:gd name="T14" fmla="*/ 11835 w 54"/>
                    <a:gd name="T15" fmla="*/ 14860 h 41"/>
                    <a:gd name="T16" fmla="*/ 25616 w 54"/>
                    <a:gd name="T17" fmla="*/ 0 h 41"/>
                    <a:gd name="T18" fmla="*/ 11835 w 54"/>
                    <a:gd name="T19" fmla="*/ 14860 h 41"/>
                    <a:gd name="T20" fmla="*/ 4684 w 54"/>
                    <a:gd name="T21" fmla="*/ 24290 h 41"/>
                    <a:gd name="T22" fmla="*/ 11835 w 54"/>
                    <a:gd name="T23" fmla="*/ 14860 h 41"/>
                    <a:gd name="T24" fmla="*/ 2844 w 54"/>
                    <a:gd name="T25" fmla="*/ 47183 h 41"/>
                    <a:gd name="T26" fmla="*/ 4684 w 54"/>
                    <a:gd name="T27" fmla="*/ 24290 h 41"/>
                    <a:gd name="T28" fmla="*/ 2844 w 54"/>
                    <a:gd name="T29" fmla="*/ 47183 h 41"/>
                    <a:gd name="T30" fmla="*/ 2844 w 54"/>
                    <a:gd name="T31" fmla="*/ 86881 h 41"/>
                    <a:gd name="T32" fmla="*/ 2844 w 54"/>
                    <a:gd name="T33" fmla="*/ 47183 h 41"/>
                    <a:gd name="T34" fmla="*/ 2844 w 54"/>
                    <a:gd name="T35" fmla="*/ 86881 h 41"/>
                    <a:gd name="T36" fmla="*/ 4684 w 54"/>
                    <a:gd name="T37" fmla="*/ 86881 h 41"/>
                    <a:gd name="T38" fmla="*/ 2844 w 54"/>
                    <a:gd name="T39" fmla="*/ 86881 h 41"/>
                    <a:gd name="T40" fmla="*/ 4684 w 54"/>
                    <a:gd name="T41" fmla="*/ 86881 h 41"/>
                    <a:gd name="T42" fmla="*/ 4684 w 54"/>
                    <a:gd name="T43" fmla="*/ 86881 h 41"/>
                    <a:gd name="T44" fmla="*/ 4684 w 54"/>
                    <a:gd name="T45" fmla="*/ 86881 h 41"/>
                    <a:gd name="T46" fmla="*/ 7712 w 54"/>
                    <a:gd name="T47" fmla="*/ 96050 h 41"/>
                    <a:gd name="T48" fmla="*/ 2844 w 54"/>
                    <a:gd name="T49" fmla="*/ 86881 h 41"/>
                    <a:gd name="T50" fmla="*/ 7712 w 54"/>
                    <a:gd name="T51" fmla="*/ 96050 h 41"/>
                    <a:gd name="T52" fmla="*/ 42220 w 54"/>
                    <a:gd name="T53" fmla="*/ 198585 h 41"/>
                    <a:gd name="T54" fmla="*/ 7712 w 54"/>
                    <a:gd name="T55" fmla="*/ 96050 h 41"/>
                    <a:gd name="T56" fmla="*/ 42220 w 54"/>
                    <a:gd name="T57" fmla="*/ 198585 h 41"/>
                    <a:gd name="T58" fmla="*/ 42220 w 54"/>
                    <a:gd name="T59" fmla="*/ 198585 h 41"/>
                    <a:gd name="T60" fmla="*/ 66745 w 54"/>
                    <a:gd name="T61" fmla="*/ 141975 h 41"/>
                    <a:gd name="T62" fmla="*/ 42220 w 54"/>
                    <a:gd name="T63" fmla="*/ 198585 h 41"/>
                    <a:gd name="T64" fmla="*/ 66745 w 54"/>
                    <a:gd name="T65" fmla="*/ 141975 h 41"/>
                    <a:gd name="T66" fmla="*/ 81738 w 54"/>
                    <a:gd name="T67" fmla="*/ 89247 h 41"/>
                    <a:gd name="T68" fmla="*/ 66745 w 54"/>
                    <a:gd name="T69" fmla="*/ 141975 h 41"/>
                    <a:gd name="T70" fmla="*/ 80517 w 54"/>
                    <a:gd name="T71" fmla="*/ 86881 h 41"/>
                    <a:gd name="T72" fmla="*/ 80517 w 54"/>
                    <a:gd name="T73" fmla="*/ 86881 h 41"/>
                    <a:gd name="T74" fmla="*/ 80517 w 54"/>
                    <a:gd name="T75" fmla="*/ 86881 h 41"/>
                    <a:gd name="T76" fmla="*/ 81738 w 54"/>
                    <a:gd name="T77" fmla="*/ 89247 h 41"/>
                    <a:gd name="T78" fmla="*/ 81738 w 54"/>
                    <a:gd name="T79" fmla="*/ 89247 h 41"/>
                    <a:gd name="T80" fmla="*/ 80517 w 54"/>
                    <a:gd name="T81" fmla="*/ 89247 h 41"/>
                    <a:gd name="T82" fmla="*/ 80517 w 54"/>
                    <a:gd name="T83" fmla="*/ 86881 h 41"/>
                    <a:gd name="T84" fmla="*/ 84382 w 54"/>
                    <a:gd name="T85" fmla="*/ 86881 h 41"/>
                    <a:gd name="T86" fmla="*/ 80517 w 54"/>
                    <a:gd name="T87" fmla="*/ 86881 h 41"/>
                    <a:gd name="T88" fmla="*/ 81738 w 54"/>
                    <a:gd name="T89" fmla="*/ 80013 h 41"/>
                    <a:gd name="T90" fmla="*/ 81738 w 54"/>
                    <a:gd name="T91" fmla="*/ 80013 h 41"/>
                    <a:gd name="T92" fmla="*/ 81738 w 54"/>
                    <a:gd name="T93" fmla="*/ 80013 h 41"/>
                    <a:gd name="T94" fmla="*/ 84382 w 54"/>
                    <a:gd name="T95" fmla="*/ 86881 h 41"/>
                    <a:gd name="T96" fmla="*/ 81738 w 54"/>
                    <a:gd name="T97" fmla="*/ 80013 h 41"/>
                    <a:gd name="T98" fmla="*/ 84382 w 54"/>
                    <a:gd name="T99" fmla="*/ 48966 h 41"/>
                    <a:gd name="T100" fmla="*/ 81738 w 54"/>
                    <a:gd name="T101" fmla="*/ 80013 h 41"/>
                    <a:gd name="T102" fmla="*/ 81738 w 54"/>
                    <a:gd name="T103" fmla="*/ 54619 h 41"/>
                    <a:gd name="T104" fmla="*/ 81738 w 54"/>
                    <a:gd name="T105" fmla="*/ 54619 h 41"/>
                    <a:gd name="T106" fmla="*/ 57761 w 54"/>
                    <a:gd name="T107" fmla="*/ 39692 h 41"/>
                    <a:gd name="T108" fmla="*/ 84382 w 54"/>
                    <a:gd name="T109" fmla="*/ 48966 h 41"/>
                    <a:gd name="T110" fmla="*/ 57761 w 54"/>
                    <a:gd name="T111" fmla="*/ 39692 h 41"/>
                    <a:gd name="T112" fmla="*/ 57761 w 54"/>
                    <a:gd name="T113" fmla="*/ 39692 h 41"/>
                    <a:gd name="T114" fmla="*/ 56920 w 54"/>
                    <a:gd name="T115" fmla="*/ 47183 h 41"/>
                    <a:gd name="T116" fmla="*/ 57761 w 54"/>
                    <a:gd name="T117" fmla="*/ 33426 h 41"/>
                    <a:gd name="T118" fmla="*/ 56920 w 54"/>
                    <a:gd name="T119" fmla="*/ 47183 h 41"/>
                    <a:gd name="T120" fmla="*/ 56920 w 54"/>
                    <a:gd name="T121" fmla="*/ 39692 h 41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</a:gdLst>
                  <a:ahLst/>
                  <a:cxnLst>
                    <a:cxn ang="T122">
                      <a:pos x="T0" y="T1"/>
                    </a:cxn>
                    <a:cxn ang="T123">
                      <a:pos x="T2" y="T3"/>
                    </a:cxn>
                    <a:cxn ang="T124">
                      <a:pos x="T4" y="T5"/>
                    </a:cxn>
                    <a:cxn ang="T125">
                      <a:pos x="T6" y="T7"/>
                    </a:cxn>
                    <a:cxn ang="T126">
                      <a:pos x="T8" y="T9"/>
                    </a:cxn>
                    <a:cxn ang="T127">
                      <a:pos x="T10" y="T11"/>
                    </a:cxn>
                    <a:cxn ang="T128">
                      <a:pos x="T12" y="T13"/>
                    </a:cxn>
                    <a:cxn ang="T129">
                      <a:pos x="T14" y="T15"/>
                    </a:cxn>
                    <a:cxn ang="T130">
                      <a:pos x="T16" y="T17"/>
                    </a:cxn>
                    <a:cxn ang="T131">
                      <a:pos x="T18" y="T19"/>
                    </a:cxn>
                    <a:cxn ang="T132">
                      <a:pos x="T20" y="T21"/>
                    </a:cxn>
                    <a:cxn ang="T133">
                      <a:pos x="T22" y="T23"/>
                    </a:cxn>
                    <a:cxn ang="T134">
                      <a:pos x="T24" y="T25"/>
                    </a:cxn>
                    <a:cxn ang="T135">
                      <a:pos x="T26" y="T27"/>
                    </a:cxn>
                    <a:cxn ang="T136">
                      <a:pos x="T28" y="T29"/>
                    </a:cxn>
                    <a:cxn ang="T137">
                      <a:pos x="T30" y="T31"/>
                    </a:cxn>
                    <a:cxn ang="T138">
                      <a:pos x="T32" y="T33"/>
                    </a:cxn>
                    <a:cxn ang="T139">
                      <a:pos x="T34" y="T35"/>
                    </a:cxn>
                    <a:cxn ang="T140">
                      <a:pos x="T36" y="T37"/>
                    </a:cxn>
                    <a:cxn ang="T141">
                      <a:pos x="T38" y="T39"/>
                    </a:cxn>
                    <a:cxn ang="T142">
                      <a:pos x="T40" y="T41"/>
                    </a:cxn>
                    <a:cxn ang="T143">
                      <a:pos x="T42" y="T43"/>
                    </a:cxn>
                    <a:cxn ang="T144">
                      <a:pos x="T44" y="T45"/>
                    </a:cxn>
                    <a:cxn ang="T145">
                      <a:pos x="T46" y="T47"/>
                    </a:cxn>
                    <a:cxn ang="T146">
                      <a:pos x="T48" y="T49"/>
                    </a:cxn>
                    <a:cxn ang="T147">
                      <a:pos x="T50" y="T51"/>
                    </a:cxn>
                    <a:cxn ang="T148">
                      <a:pos x="T52" y="T53"/>
                    </a:cxn>
                    <a:cxn ang="T149">
                      <a:pos x="T54" y="T55"/>
                    </a:cxn>
                    <a:cxn ang="T150">
                      <a:pos x="T56" y="T57"/>
                    </a:cxn>
                    <a:cxn ang="T151">
                      <a:pos x="T58" y="T59"/>
                    </a:cxn>
                    <a:cxn ang="T152">
                      <a:pos x="T60" y="T61"/>
                    </a:cxn>
                    <a:cxn ang="T153">
                      <a:pos x="T62" y="T63"/>
                    </a:cxn>
                    <a:cxn ang="T154">
                      <a:pos x="T64" y="T65"/>
                    </a:cxn>
                    <a:cxn ang="T155">
                      <a:pos x="T66" y="T67"/>
                    </a:cxn>
                    <a:cxn ang="T156">
                      <a:pos x="T68" y="T69"/>
                    </a:cxn>
                    <a:cxn ang="T157">
                      <a:pos x="T70" y="T71"/>
                    </a:cxn>
                    <a:cxn ang="T158">
                      <a:pos x="T72" y="T73"/>
                    </a:cxn>
                    <a:cxn ang="T159">
                      <a:pos x="T74" y="T75"/>
                    </a:cxn>
                    <a:cxn ang="T160">
                      <a:pos x="T76" y="T77"/>
                    </a:cxn>
                    <a:cxn ang="T161">
                      <a:pos x="T78" y="T79"/>
                    </a:cxn>
                    <a:cxn ang="T162">
                      <a:pos x="T80" y="T81"/>
                    </a:cxn>
                    <a:cxn ang="T163">
                      <a:pos x="T82" y="T83"/>
                    </a:cxn>
                    <a:cxn ang="T164">
                      <a:pos x="T84" y="T85"/>
                    </a:cxn>
                    <a:cxn ang="T165">
                      <a:pos x="T86" y="T87"/>
                    </a:cxn>
                    <a:cxn ang="T166">
                      <a:pos x="T88" y="T89"/>
                    </a:cxn>
                    <a:cxn ang="T167">
                      <a:pos x="T90" y="T91"/>
                    </a:cxn>
                    <a:cxn ang="T168">
                      <a:pos x="T92" y="T93"/>
                    </a:cxn>
                    <a:cxn ang="T169">
                      <a:pos x="T94" y="T95"/>
                    </a:cxn>
                    <a:cxn ang="T170">
                      <a:pos x="T96" y="T97"/>
                    </a:cxn>
                    <a:cxn ang="T171">
                      <a:pos x="T98" y="T99"/>
                    </a:cxn>
                    <a:cxn ang="T172">
                      <a:pos x="T100" y="T101"/>
                    </a:cxn>
                    <a:cxn ang="T173">
                      <a:pos x="T102" y="T103"/>
                    </a:cxn>
                    <a:cxn ang="T174">
                      <a:pos x="T104" y="T105"/>
                    </a:cxn>
                    <a:cxn ang="T175">
                      <a:pos x="T106" y="T107"/>
                    </a:cxn>
                    <a:cxn ang="T176">
                      <a:pos x="T108" y="T109"/>
                    </a:cxn>
                    <a:cxn ang="T177">
                      <a:pos x="T110" y="T111"/>
                    </a:cxn>
                    <a:cxn ang="T178">
                      <a:pos x="T112" y="T113"/>
                    </a:cxn>
                    <a:cxn ang="T179">
                      <a:pos x="T114" y="T115"/>
                    </a:cxn>
                    <a:cxn ang="T180">
                      <a:pos x="T116" y="T117"/>
                    </a:cxn>
                    <a:cxn ang="T181">
                      <a:pos x="T118" y="T119"/>
                    </a:cxn>
                    <a:cxn ang="T182">
                      <a:pos x="T120" y="T121"/>
                    </a:cxn>
                  </a:cxnLst>
                  <a:rect l="0" t="0" r="r" b="b"/>
                  <a:pathLst>
                    <a:path w="54" h="41">
                      <a:moveTo>
                        <a:pt x="35" y="9"/>
                      </a:moveTo>
                      <a:cubicBezTo>
                        <a:pt x="31" y="9"/>
                        <a:pt x="27" y="7"/>
                        <a:pt x="23" y="5"/>
                      </a:cubicBezTo>
                      <a:lnTo>
                        <a:pt x="24" y="4"/>
                      </a:lnTo>
                      <a:cubicBezTo>
                        <a:pt x="28" y="6"/>
                        <a:pt x="31" y="8"/>
                        <a:pt x="35" y="7"/>
                      </a:cubicBezTo>
                      <a:lnTo>
                        <a:pt x="35" y="9"/>
                      </a:lnTo>
                      <a:close/>
                      <a:moveTo>
                        <a:pt x="23" y="5"/>
                      </a:moveTo>
                      <a:cubicBezTo>
                        <a:pt x="21" y="4"/>
                        <a:pt x="18" y="2"/>
                        <a:pt x="15" y="2"/>
                      </a:cubicBezTo>
                      <a:lnTo>
                        <a:pt x="16" y="0"/>
                      </a:lnTo>
                      <a:cubicBezTo>
                        <a:pt x="19" y="1"/>
                        <a:pt x="21" y="3"/>
                        <a:pt x="24" y="4"/>
                      </a:cubicBezTo>
                      <a:lnTo>
                        <a:pt x="23" y="5"/>
                      </a:lnTo>
                      <a:close/>
                      <a:moveTo>
                        <a:pt x="16" y="0"/>
                      </a:moveTo>
                      <a:lnTo>
                        <a:pt x="16" y="0"/>
                      </a:lnTo>
                      <a:lnTo>
                        <a:pt x="16" y="1"/>
                      </a:lnTo>
                      <a:lnTo>
                        <a:pt x="16" y="0"/>
                      </a:lnTo>
                      <a:close/>
                      <a:moveTo>
                        <a:pt x="15" y="2"/>
                      </a:moveTo>
                      <a:cubicBezTo>
                        <a:pt x="12" y="1"/>
                        <a:pt x="10" y="1"/>
                        <a:pt x="7" y="3"/>
                      </a:cubicBezTo>
                      <a:lnTo>
                        <a:pt x="7" y="2"/>
                      </a:lnTo>
                      <a:cubicBezTo>
                        <a:pt x="9" y="0"/>
                        <a:pt x="12" y="0"/>
                        <a:pt x="16" y="0"/>
                      </a:cubicBezTo>
                      <a:lnTo>
                        <a:pt x="15" y="2"/>
                      </a:lnTo>
                      <a:close/>
                      <a:moveTo>
                        <a:pt x="7" y="3"/>
                      </a:moveTo>
                      <a:cubicBezTo>
                        <a:pt x="6" y="3"/>
                        <a:pt x="5" y="4"/>
                        <a:pt x="4" y="5"/>
                      </a:cubicBezTo>
                      <a:lnTo>
                        <a:pt x="3" y="5"/>
                      </a:lnTo>
                      <a:cubicBezTo>
                        <a:pt x="4" y="3"/>
                        <a:pt x="5" y="2"/>
                        <a:pt x="7" y="2"/>
                      </a:cubicBezTo>
                      <a:lnTo>
                        <a:pt x="7" y="3"/>
                      </a:lnTo>
                      <a:close/>
                      <a:moveTo>
                        <a:pt x="4" y="5"/>
                      </a:moveTo>
                      <a:cubicBezTo>
                        <a:pt x="3" y="7"/>
                        <a:pt x="2" y="8"/>
                        <a:pt x="2" y="9"/>
                      </a:cubicBezTo>
                      <a:lnTo>
                        <a:pt x="1" y="9"/>
                      </a:lnTo>
                      <a:cubicBezTo>
                        <a:pt x="1" y="7"/>
                        <a:pt x="2" y="6"/>
                        <a:pt x="3" y="5"/>
                      </a:cubicBezTo>
                      <a:lnTo>
                        <a:pt x="4" y="5"/>
                      </a:lnTo>
                      <a:close/>
                      <a:moveTo>
                        <a:pt x="2" y="9"/>
                      </a:moveTo>
                      <a:cubicBezTo>
                        <a:pt x="1" y="12"/>
                        <a:pt x="1" y="15"/>
                        <a:pt x="3" y="17"/>
                      </a:cubicBezTo>
                      <a:lnTo>
                        <a:pt x="2" y="17"/>
                      </a:lnTo>
                      <a:cubicBezTo>
                        <a:pt x="0" y="15"/>
                        <a:pt x="0" y="12"/>
                        <a:pt x="1" y="9"/>
                      </a:cubicBezTo>
                      <a:lnTo>
                        <a:pt x="2" y="9"/>
                      </a:lnTo>
                      <a:close/>
                      <a:moveTo>
                        <a:pt x="2" y="17"/>
                      </a:moveTo>
                      <a:lnTo>
                        <a:pt x="2" y="17"/>
                      </a:lnTo>
                      <a:close/>
                      <a:moveTo>
                        <a:pt x="3" y="17"/>
                      </a:moveTo>
                      <a:lnTo>
                        <a:pt x="3" y="17"/>
                      </a:lnTo>
                      <a:lnTo>
                        <a:pt x="2" y="17"/>
                      </a:lnTo>
                      <a:lnTo>
                        <a:pt x="3" y="17"/>
                      </a:lnTo>
                      <a:close/>
                      <a:moveTo>
                        <a:pt x="3" y="17"/>
                      </a:moveTo>
                      <a:lnTo>
                        <a:pt x="3" y="17"/>
                      </a:lnTo>
                      <a:lnTo>
                        <a:pt x="2" y="17"/>
                      </a:lnTo>
                      <a:lnTo>
                        <a:pt x="3" y="17"/>
                      </a:lnTo>
                      <a:close/>
                      <a:moveTo>
                        <a:pt x="3" y="17"/>
                      </a:moveTo>
                      <a:cubicBezTo>
                        <a:pt x="4" y="18"/>
                        <a:pt x="4" y="19"/>
                        <a:pt x="5" y="19"/>
                      </a:cubicBezTo>
                      <a:lnTo>
                        <a:pt x="4" y="20"/>
                      </a:lnTo>
                      <a:cubicBezTo>
                        <a:pt x="3" y="19"/>
                        <a:pt x="2" y="18"/>
                        <a:pt x="2" y="17"/>
                      </a:cubicBezTo>
                      <a:lnTo>
                        <a:pt x="3" y="17"/>
                      </a:lnTo>
                      <a:close/>
                      <a:moveTo>
                        <a:pt x="5" y="19"/>
                      </a:moveTo>
                      <a:cubicBezTo>
                        <a:pt x="11" y="27"/>
                        <a:pt x="17" y="36"/>
                        <a:pt x="26" y="38"/>
                      </a:cubicBezTo>
                      <a:lnTo>
                        <a:pt x="26" y="39"/>
                      </a:lnTo>
                      <a:cubicBezTo>
                        <a:pt x="16" y="37"/>
                        <a:pt x="10" y="28"/>
                        <a:pt x="4" y="20"/>
                      </a:cubicBezTo>
                      <a:lnTo>
                        <a:pt x="5" y="19"/>
                      </a:lnTo>
                      <a:close/>
                      <a:moveTo>
                        <a:pt x="26" y="39"/>
                      </a:moveTo>
                      <a:lnTo>
                        <a:pt x="26" y="39"/>
                      </a:lnTo>
                      <a:lnTo>
                        <a:pt x="26" y="38"/>
                      </a:lnTo>
                      <a:lnTo>
                        <a:pt x="26" y="39"/>
                      </a:lnTo>
                      <a:close/>
                      <a:moveTo>
                        <a:pt x="26" y="38"/>
                      </a:moveTo>
                      <a:cubicBezTo>
                        <a:pt x="33" y="39"/>
                        <a:pt x="37" y="34"/>
                        <a:pt x="41" y="28"/>
                      </a:cubicBezTo>
                      <a:lnTo>
                        <a:pt x="42" y="29"/>
                      </a:lnTo>
                      <a:cubicBezTo>
                        <a:pt x="38" y="35"/>
                        <a:pt x="34" y="41"/>
                        <a:pt x="26" y="39"/>
                      </a:cubicBezTo>
                      <a:lnTo>
                        <a:pt x="26" y="38"/>
                      </a:lnTo>
                      <a:close/>
                      <a:moveTo>
                        <a:pt x="41" y="28"/>
                      </a:moveTo>
                      <a:cubicBezTo>
                        <a:pt x="43" y="24"/>
                        <a:pt x="46" y="20"/>
                        <a:pt x="50" y="17"/>
                      </a:cubicBezTo>
                      <a:lnTo>
                        <a:pt x="51" y="18"/>
                      </a:lnTo>
                      <a:cubicBezTo>
                        <a:pt x="47" y="21"/>
                        <a:pt x="45" y="25"/>
                        <a:pt x="42" y="29"/>
                      </a:cubicBezTo>
                      <a:lnTo>
                        <a:pt x="41" y="28"/>
                      </a:lnTo>
                      <a:close/>
                      <a:moveTo>
                        <a:pt x="50" y="17"/>
                      </a:moveTo>
                      <a:lnTo>
                        <a:pt x="50" y="17"/>
                      </a:lnTo>
                      <a:lnTo>
                        <a:pt x="50" y="18"/>
                      </a:lnTo>
                      <a:lnTo>
                        <a:pt x="50" y="17"/>
                      </a:lnTo>
                      <a:close/>
                      <a:moveTo>
                        <a:pt x="50" y="17"/>
                      </a:moveTo>
                      <a:lnTo>
                        <a:pt x="50" y="17"/>
                      </a:lnTo>
                      <a:lnTo>
                        <a:pt x="51" y="18"/>
                      </a:lnTo>
                      <a:lnTo>
                        <a:pt x="50" y="17"/>
                      </a:lnTo>
                      <a:close/>
                      <a:moveTo>
                        <a:pt x="51" y="18"/>
                      </a:moveTo>
                      <a:lnTo>
                        <a:pt x="51" y="18"/>
                      </a:lnTo>
                      <a:lnTo>
                        <a:pt x="50" y="18"/>
                      </a:lnTo>
                      <a:lnTo>
                        <a:pt x="51" y="18"/>
                      </a:lnTo>
                      <a:close/>
                      <a:moveTo>
                        <a:pt x="50" y="17"/>
                      </a:moveTo>
                      <a:cubicBezTo>
                        <a:pt x="50" y="17"/>
                        <a:pt x="51" y="17"/>
                        <a:pt x="51" y="16"/>
                      </a:cubicBezTo>
                      <a:lnTo>
                        <a:pt x="52" y="17"/>
                      </a:lnTo>
                      <a:cubicBezTo>
                        <a:pt x="52" y="18"/>
                        <a:pt x="51" y="18"/>
                        <a:pt x="51" y="18"/>
                      </a:cubicBezTo>
                      <a:lnTo>
                        <a:pt x="50" y="17"/>
                      </a:lnTo>
                      <a:close/>
                      <a:moveTo>
                        <a:pt x="51" y="16"/>
                      </a:moveTo>
                      <a:lnTo>
                        <a:pt x="51" y="16"/>
                      </a:lnTo>
                      <a:lnTo>
                        <a:pt x="51" y="17"/>
                      </a:lnTo>
                      <a:lnTo>
                        <a:pt x="51" y="16"/>
                      </a:lnTo>
                      <a:close/>
                      <a:moveTo>
                        <a:pt x="51" y="16"/>
                      </a:moveTo>
                      <a:cubicBezTo>
                        <a:pt x="51" y="16"/>
                        <a:pt x="51" y="16"/>
                        <a:pt x="51" y="16"/>
                      </a:cubicBezTo>
                      <a:lnTo>
                        <a:pt x="53" y="16"/>
                      </a:lnTo>
                      <a:cubicBezTo>
                        <a:pt x="53" y="16"/>
                        <a:pt x="52" y="17"/>
                        <a:pt x="52" y="17"/>
                      </a:cubicBezTo>
                      <a:lnTo>
                        <a:pt x="51" y="16"/>
                      </a:lnTo>
                      <a:close/>
                      <a:moveTo>
                        <a:pt x="51" y="16"/>
                      </a:moveTo>
                      <a:cubicBezTo>
                        <a:pt x="52" y="14"/>
                        <a:pt x="52" y="12"/>
                        <a:pt x="51" y="11"/>
                      </a:cubicBezTo>
                      <a:lnTo>
                        <a:pt x="52" y="10"/>
                      </a:lnTo>
                      <a:cubicBezTo>
                        <a:pt x="53" y="11"/>
                        <a:pt x="54" y="14"/>
                        <a:pt x="53" y="16"/>
                      </a:cubicBezTo>
                      <a:lnTo>
                        <a:pt x="51" y="16"/>
                      </a:lnTo>
                      <a:close/>
                      <a:moveTo>
                        <a:pt x="51" y="11"/>
                      </a:moveTo>
                      <a:lnTo>
                        <a:pt x="51" y="11"/>
                      </a:lnTo>
                      <a:lnTo>
                        <a:pt x="51" y="10"/>
                      </a:lnTo>
                      <a:lnTo>
                        <a:pt x="51" y="11"/>
                      </a:lnTo>
                      <a:close/>
                      <a:moveTo>
                        <a:pt x="51" y="11"/>
                      </a:moveTo>
                      <a:cubicBezTo>
                        <a:pt x="48" y="7"/>
                        <a:pt x="42" y="8"/>
                        <a:pt x="36" y="8"/>
                      </a:cubicBezTo>
                      <a:lnTo>
                        <a:pt x="36" y="7"/>
                      </a:lnTo>
                      <a:cubicBezTo>
                        <a:pt x="42" y="6"/>
                        <a:pt x="48" y="5"/>
                        <a:pt x="52" y="10"/>
                      </a:cubicBezTo>
                      <a:lnTo>
                        <a:pt x="51" y="11"/>
                      </a:lnTo>
                      <a:close/>
                      <a:moveTo>
                        <a:pt x="36" y="8"/>
                      </a:moveTo>
                      <a:lnTo>
                        <a:pt x="36" y="8"/>
                      </a:lnTo>
                      <a:close/>
                      <a:moveTo>
                        <a:pt x="36" y="8"/>
                      </a:moveTo>
                      <a:lnTo>
                        <a:pt x="35" y="9"/>
                      </a:lnTo>
                      <a:lnTo>
                        <a:pt x="35" y="7"/>
                      </a:lnTo>
                      <a:lnTo>
                        <a:pt x="36" y="7"/>
                      </a:lnTo>
                      <a:lnTo>
                        <a:pt x="36" y="8"/>
                      </a:lnTo>
                      <a:close/>
                      <a:moveTo>
                        <a:pt x="35" y="9"/>
                      </a:moveTo>
                      <a:lnTo>
                        <a:pt x="35" y="9"/>
                      </a:lnTo>
                      <a:lnTo>
                        <a:pt x="35" y="8"/>
                      </a:lnTo>
                      <a:lnTo>
                        <a:pt x="35" y="9"/>
                      </a:lnTo>
                      <a:close/>
                    </a:path>
                  </a:pathLst>
                </a:custGeom>
                <a:solidFill>
                  <a:srgbClr val="94939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460" name="Freeform 71"/>
                <p:cNvSpPr>
                  <a:spLocks noChangeArrowheads="1"/>
                </p:cNvSpPr>
                <p:nvPr/>
              </p:nvSpPr>
              <p:spPr bwMode="auto">
                <a:xfrm>
                  <a:off x="1194" y="3770"/>
                  <a:ext cx="69" cy="90"/>
                </a:xfrm>
                <a:custGeom>
                  <a:avLst/>
                  <a:gdLst>
                    <a:gd name="T0" fmla="*/ 33077 w 50"/>
                    <a:gd name="T1" fmla="*/ 22775 h 53"/>
                    <a:gd name="T2" fmla="*/ 1928 w 50"/>
                    <a:gd name="T3" fmla="*/ 174958 h 53"/>
                    <a:gd name="T4" fmla="*/ 18191 w 50"/>
                    <a:gd name="T5" fmla="*/ 290946 h 53"/>
                    <a:gd name="T6" fmla="*/ 63323 w 50"/>
                    <a:gd name="T7" fmla="*/ 242694 h 53"/>
                    <a:gd name="T8" fmla="*/ 82811 w 50"/>
                    <a:gd name="T9" fmla="*/ 37377 h 53"/>
                    <a:gd name="T10" fmla="*/ 66192 w 50"/>
                    <a:gd name="T11" fmla="*/ 9756 h 53"/>
                    <a:gd name="T12" fmla="*/ 36300 w 50"/>
                    <a:gd name="T13" fmla="*/ 5947 h 53"/>
                    <a:gd name="T14" fmla="*/ 33077 w 50"/>
                    <a:gd name="T15" fmla="*/ 22775 h 53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50" h="53">
                      <a:moveTo>
                        <a:pt x="18" y="4"/>
                      </a:moveTo>
                      <a:cubicBezTo>
                        <a:pt x="14" y="14"/>
                        <a:pt x="2" y="21"/>
                        <a:pt x="1" y="31"/>
                      </a:cubicBezTo>
                      <a:cubicBezTo>
                        <a:pt x="1" y="39"/>
                        <a:pt x="0" y="50"/>
                        <a:pt x="10" y="52"/>
                      </a:cubicBezTo>
                      <a:cubicBezTo>
                        <a:pt x="18" y="53"/>
                        <a:pt x="27" y="47"/>
                        <a:pt x="35" y="43"/>
                      </a:cubicBezTo>
                      <a:cubicBezTo>
                        <a:pt x="50" y="37"/>
                        <a:pt x="49" y="19"/>
                        <a:pt x="45" y="7"/>
                      </a:cubicBezTo>
                      <a:cubicBezTo>
                        <a:pt x="44" y="4"/>
                        <a:pt x="39" y="1"/>
                        <a:pt x="36" y="2"/>
                      </a:cubicBezTo>
                      <a:cubicBezTo>
                        <a:pt x="30" y="3"/>
                        <a:pt x="26" y="0"/>
                        <a:pt x="20" y="1"/>
                      </a:cubicBezTo>
                      <a:cubicBezTo>
                        <a:pt x="19" y="1"/>
                        <a:pt x="18" y="2"/>
                        <a:pt x="18" y="4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461" name="Freeform 72"/>
                <p:cNvSpPr>
                  <a:spLocks noChangeArrowheads="1"/>
                </p:cNvSpPr>
                <p:nvPr/>
              </p:nvSpPr>
              <p:spPr bwMode="auto">
                <a:xfrm>
                  <a:off x="1194" y="3770"/>
                  <a:ext cx="69" cy="90"/>
                </a:xfrm>
                <a:custGeom>
                  <a:avLst/>
                  <a:gdLst>
                    <a:gd name="T0" fmla="*/ 19926 w 50"/>
                    <a:gd name="T1" fmla="*/ 90059 h 53"/>
                    <a:gd name="T2" fmla="*/ 30196 w 50"/>
                    <a:gd name="T3" fmla="*/ 16018 h 53"/>
                    <a:gd name="T4" fmla="*/ 19926 w 50"/>
                    <a:gd name="T5" fmla="*/ 90059 h 53"/>
                    <a:gd name="T6" fmla="*/ 1928 w 50"/>
                    <a:gd name="T7" fmla="*/ 174958 h 53"/>
                    <a:gd name="T8" fmla="*/ 19926 w 50"/>
                    <a:gd name="T9" fmla="*/ 90059 h 53"/>
                    <a:gd name="T10" fmla="*/ 3197 w 50"/>
                    <a:gd name="T11" fmla="*/ 174958 h 53"/>
                    <a:gd name="T12" fmla="*/ 3197 w 50"/>
                    <a:gd name="T13" fmla="*/ 174958 h 53"/>
                    <a:gd name="T14" fmla="*/ 3197 w 50"/>
                    <a:gd name="T15" fmla="*/ 181219 h 53"/>
                    <a:gd name="T16" fmla="*/ 1928 w 50"/>
                    <a:gd name="T17" fmla="*/ 174958 h 53"/>
                    <a:gd name="T18" fmla="*/ 3197 w 50"/>
                    <a:gd name="T19" fmla="*/ 181219 h 53"/>
                    <a:gd name="T20" fmla="*/ 18191 w 50"/>
                    <a:gd name="T21" fmla="*/ 290946 h 53"/>
                    <a:gd name="T22" fmla="*/ 3197 w 50"/>
                    <a:gd name="T23" fmla="*/ 181219 h 53"/>
                    <a:gd name="T24" fmla="*/ 18191 w 50"/>
                    <a:gd name="T25" fmla="*/ 290946 h 53"/>
                    <a:gd name="T26" fmla="*/ 19926 w 50"/>
                    <a:gd name="T27" fmla="*/ 287202 h 53"/>
                    <a:gd name="T28" fmla="*/ 56090 w 50"/>
                    <a:gd name="T29" fmla="*/ 259416 h 53"/>
                    <a:gd name="T30" fmla="*/ 19926 w 50"/>
                    <a:gd name="T31" fmla="*/ 287202 h 53"/>
                    <a:gd name="T32" fmla="*/ 63323 w 50"/>
                    <a:gd name="T33" fmla="*/ 242694 h 53"/>
                    <a:gd name="T34" fmla="*/ 56090 w 50"/>
                    <a:gd name="T35" fmla="*/ 259416 h 53"/>
                    <a:gd name="T36" fmla="*/ 66192 w 50"/>
                    <a:gd name="T37" fmla="*/ 244995 h 53"/>
                    <a:gd name="T38" fmla="*/ 63323 w 50"/>
                    <a:gd name="T39" fmla="*/ 242694 h 53"/>
                    <a:gd name="T40" fmla="*/ 63323 w 50"/>
                    <a:gd name="T41" fmla="*/ 242694 h 53"/>
                    <a:gd name="T42" fmla="*/ 66192 w 50"/>
                    <a:gd name="T43" fmla="*/ 244995 h 53"/>
                    <a:gd name="T44" fmla="*/ 63323 w 50"/>
                    <a:gd name="T45" fmla="*/ 242694 h 53"/>
                    <a:gd name="T46" fmla="*/ 66192 w 50"/>
                    <a:gd name="T47" fmla="*/ 244995 h 53"/>
                    <a:gd name="T48" fmla="*/ 66192 w 50"/>
                    <a:gd name="T49" fmla="*/ 244995 h 53"/>
                    <a:gd name="T50" fmla="*/ 72955 w 50"/>
                    <a:gd name="T51" fmla="*/ 217263 h 53"/>
                    <a:gd name="T52" fmla="*/ 66192 w 50"/>
                    <a:gd name="T53" fmla="*/ 244995 h 53"/>
                    <a:gd name="T54" fmla="*/ 72955 w 50"/>
                    <a:gd name="T55" fmla="*/ 217263 h 53"/>
                    <a:gd name="T56" fmla="*/ 82811 w 50"/>
                    <a:gd name="T57" fmla="*/ 200861 h 53"/>
                    <a:gd name="T58" fmla="*/ 72955 w 50"/>
                    <a:gd name="T59" fmla="*/ 217263 h 53"/>
                    <a:gd name="T60" fmla="*/ 82811 w 50"/>
                    <a:gd name="T61" fmla="*/ 200861 h 53"/>
                    <a:gd name="T62" fmla="*/ 82811 w 50"/>
                    <a:gd name="T63" fmla="*/ 200861 h 53"/>
                    <a:gd name="T64" fmla="*/ 80081 w 50"/>
                    <a:gd name="T65" fmla="*/ 37377 h 53"/>
                    <a:gd name="T66" fmla="*/ 82811 w 50"/>
                    <a:gd name="T67" fmla="*/ 200861 h 53"/>
                    <a:gd name="T68" fmla="*/ 80081 w 50"/>
                    <a:gd name="T69" fmla="*/ 37377 h 53"/>
                    <a:gd name="T70" fmla="*/ 82811 w 50"/>
                    <a:gd name="T71" fmla="*/ 37377 h 53"/>
                    <a:gd name="T72" fmla="*/ 80081 w 50"/>
                    <a:gd name="T73" fmla="*/ 37377 h 53"/>
                    <a:gd name="T74" fmla="*/ 82811 w 50"/>
                    <a:gd name="T75" fmla="*/ 33421 h 53"/>
                    <a:gd name="T76" fmla="*/ 80081 w 50"/>
                    <a:gd name="T77" fmla="*/ 37377 h 53"/>
                    <a:gd name="T78" fmla="*/ 74866 w 50"/>
                    <a:gd name="T79" fmla="*/ 22775 h 53"/>
                    <a:gd name="T80" fmla="*/ 82811 w 50"/>
                    <a:gd name="T81" fmla="*/ 33421 h 53"/>
                    <a:gd name="T82" fmla="*/ 74866 w 50"/>
                    <a:gd name="T83" fmla="*/ 22775 h 53"/>
                    <a:gd name="T84" fmla="*/ 66192 w 50"/>
                    <a:gd name="T85" fmla="*/ 9756 h 53"/>
                    <a:gd name="T86" fmla="*/ 74866 w 50"/>
                    <a:gd name="T87" fmla="*/ 22775 h 53"/>
                    <a:gd name="T88" fmla="*/ 66192 w 50"/>
                    <a:gd name="T89" fmla="*/ 16018 h 53"/>
                    <a:gd name="T90" fmla="*/ 66192 w 50"/>
                    <a:gd name="T91" fmla="*/ 9756 h 53"/>
                    <a:gd name="T92" fmla="*/ 66192 w 50"/>
                    <a:gd name="T93" fmla="*/ 16018 h 53"/>
                    <a:gd name="T94" fmla="*/ 66192 w 50"/>
                    <a:gd name="T95" fmla="*/ 16018 h 53"/>
                    <a:gd name="T96" fmla="*/ 66192 w 50"/>
                    <a:gd name="T97" fmla="*/ 16018 h 53"/>
                    <a:gd name="T98" fmla="*/ 50127 w 50"/>
                    <a:gd name="T99" fmla="*/ 9756 h 53"/>
                    <a:gd name="T100" fmla="*/ 66192 w 50"/>
                    <a:gd name="T101" fmla="*/ 9756 h 53"/>
                    <a:gd name="T102" fmla="*/ 50127 w 50"/>
                    <a:gd name="T103" fmla="*/ 9756 h 53"/>
                    <a:gd name="T104" fmla="*/ 36300 w 50"/>
                    <a:gd name="T105" fmla="*/ 0 h 53"/>
                    <a:gd name="T106" fmla="*/ 50127 w 50"/>
                    <a:gd name="T107" fmla="*/ 9756 h 53"/>
                    <a:gd name="T108" fmla="*/ 36300 w 50"/>
                    <a:gd name="T109" fmla="*/ 0 h 53"/>
                    <a:gd name="T110" fmla="*/ 36300 w 50"/>
                    <a:gd name="T111" fmla="*/ 0 h 53"/>
                    <a:gd name="T112" fmla="*/ 34982 w 50"/>
                    <a:gd name="T113" fmla="*/ 16018 h 53"/>
                    <a:gd name="T114" fmla="*/ 36300 w 50"/>
                    <a:gd name="T115" fmla="*/ 0 h 53"/>
                    <a:gd name="T116" fmla="*/ 34982 w 50"/>
                    <a:gd name="T117" fmla="*/ 16018 h 53"/>
                    <a:gd name="T118" fmla="*/ 30196 w 50"/>
                    <a:gd name="T119" fmla="*/ 16018 h 53"/>
                    <a:gd name="T120" fmla="*/ 34982 w 50"/>
                    <a:gd name="T121" fmla="*/ 16018 h 53"/>
                    <a:gd name="T122" fmla="*/ 30196 w 50"/>
                    <a:gd name="T123" fmla="*/ 16018 h 53"/>
                    <a:gd name="T124" fmla="*/ 30196 w 50"/>
                    <a:gd name="T125" fmla="*/ 16018 h 53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60000 65536"/>
                    <a:gd name="T184" fmla="*/ 0 60000 65536"/>
                    <a:gd name="T185" fmla="*/ 0 60000 65536"/>
                    <a:gd name="T186" fmla="*/ 0 60000 65536"/>
                    <a:gd name="T187" fmla="*/ 0 60000 65536"/>
                    <a:gd name="T188" fmla="*/ 0 60000 65536"/>
                  </a:gdLst>
                  <a:ahLst/>
                  <a:cxnLst>
                    <a:cxn ang="T126">
                      <a:pos x="T0" y="T1"/>
                    </a:cxn>
                    <a:cxn ang="T127">
                      <a:pos x="T2" y="T3"/>
                    </a:cxn>
                    <a:cxn ang="T128">
                      <a:pos x="T4" y="T5"/>
                    </a:cxn>
                    <a:cxn ang="T129">
                      <a:pos x="T6" y="T7"/>
                    </a:cxn>
                    <a:cxn ang="T130">
                      <a:pos x="T8" y="T9"/>
                    </a:cxn>
                    <a:cxn ang="T131">
                      <a:pos x="T10" y="T11"/>
                    </a:cxn>
                    <a:cxn ang="T132">
                      <a:pos x="T12" y="T13"/>
                    </a:cxn>
                    <a:cxn ang="T133">
                      <a:pos x="T14" y="T15"/>
                    </a:cxn>
                    <a:cxn ang="T134">
                      <a:pos x="T16" y="T17"/>
                    </a:cxn>
                    <a:cxn ang="T135">
                      <a:pos x="T18" y="T19"/>
                    </a:cxn>
                    <a:cxn ang="T136">
                      <a:pos x="T20" y="T21"/>
                    </a:cxn>
                    <a:cxn ang="T137">
                      <a:pos x="T22" y="T23"/>
                    </a:cxn>
                    <a:cxn ang="T138">
                      <a:pos x="T24" y="T25"/>
                    </a:cxn>
                    <a:cxn ang="T139">
                      <a:pos x="T26" y="T27"/>
                    </a:cxn>
                    <a:cxn ang="T140">
                      <a:pos x="T28" y="T29"/>
                    </a:cxn>
                    <a:cxn ang="T141">
                      <a:pos x="T30" y="T31"/>
                    </a:cxn>
                    <a:cxn ang="T142">
                      <a:pos x="T32" y="T33"/>
                    </a:cxn>
                    <a:cxn ang="T143">
                      <a:pos x="T34" y="T35"/>
                    </a:cxn>
                    <a:cxn ang="T144">
                      <a:pos x="T36" y="T37"/>
                    </a:cxn>
                    <a:cxn ang="T145">
                      <a:pos x="T38" y="T39"/>
                    </a:cxn>
                    <a:cxn ang="T146">
                      <a:pos x="T40" y="T41"/>
                    </a:cxn>
                    <a:cxn ang="T147">
                      <a:pos x="T42" y="T43"/>
                    </a:cxn>
                    <a:cxn ang="T148">
                      <a:pos x="T44" y="T45"/>
                    </a:cxn>
                    <a:cxn ang="T149">
                      <a:pos x="T46" y="T47"/>
                    </a:cxn>
                    <a:cxn ang="T150">
                      <a:pos x="T48" y="T49"/>
                    </a:cxn>
                    <a:cxn ang="T151">
                      <a:pos x="T50" y="T51"/>
                    </a:cxn>
                    <a:cxn ang="T152">
                      <a:pos x="T52" y="T53"/>
                    </a:cxn>
                    <a:cxn ang="T153">
                      <a:pos x="T54" y="T55"/>
                    </a:cxn>
                    <a:cxn ang="T154">
                      <a:pos x="T56" y="T57"/>
                    </a:cxn>
                    <a:cxn ang="T155">
                      <a:pos x="T58" y="T59"/>
                    </a:cxn>
                    <a:cxn ang="T156">
                      <a:pos x="T60" y="T61"/>
                    </a:cxn>
                    <a:cxn ang="T157">
                      <a:pos x="T62" y="T63"/>
                    </a:cxn>
                    <a:cxn ang="T158">
                      <a:pos x="T64" y="T65"/>
                    </a:cxn>
                    <a:cxn ang="T159">
                      <a:pos x="T66" y="T67"/>
                    </a:cxn>
                    <a:cxn ang="T160">
                      <a:pos x="T68" y="T69"/>
                    </a:cxn>
                    <a:cxn ang="T161">
                      <a:pos x="T70" y="T71"/>
                    </a:cxn>
                    <a:cxn ang="T162">
                      <a:pos x="T72" y="T73"/>
                    </a:cxn>
                    <a:cxn ang="T163">
                      <a:pos x="T74" y="T75"/>
                    </a:cxn>
                    <a:cxn ang="T164">
                      <a:pos x="T76" y="T77"/>
                    </a:cxn>
                    <a:cxn ang="T165">
                      <a:pos x="T78" y="T79"/>
                    </a:cxn>
                    <a:cxn ang="T166">
                      <a:pos x="T80" y="T81"/>
                    </a:cxn>
                    <a:cxn ang="T167">
                      <a:pos x="T82" y="T83"/>
                    </a:cxn>
                    <a:cxn ang="T168">
                      <a:pos x="T84" y="T85"/>
                    </a:cxn>
                    <a:cxn ang="T169">
                      <a:pos x="T86" y="T87"/>
                    </a:cxn>
                    <a:cxn ang="T170">
                      <a:pos x="T88" y="T89"/>
                    </a:cxn>
                    <a:cxn ang="T171">
                      <a:pos x="T90" y="T91"/>
                    </a:cxn>
                    <a:cxn ang="T172">
                      <a:pos x="T92" y="T93"/>
                    </a:cxn>
                    <a:cxn ang="T173">
                      <a:pos x="T94" y="T95"/>
                    </a:cxn>
                    <a:cxn ang="T174">
                      <a:pos x="T96" y="T97"/>
                    </a:cxn>
                    <a:cxn ang="T175">
                      <a:pos x="T98" y="T99"/>
                    </a:cxn>
                    <a:cxn ang="T176">
                      <a:pos x="T100" y="T101"/>
                    </a:cxn>
                    <a:cxn ang="T177">
                      <a:pos x="T102" y="T103"/>
                    </a:cxn>
                    <a:cxn ang="T178">
                      <a:pos x="T104" y="T105"/>
                    </a:cxn>
                    <a:cxn ang="T179">
                      <a:pos x="T106" y="T107"/>
                    </a:cxn>
                    <a:cxn ang="T180">
                      <a:pos x="T108" y="T109"/>
                    </a:cxn>
                    <a:cxn ang="T181">
                      <a:pos x="T110" y="T111"/>
                    </a:cxn>
                    <a:cxn ang="T182">
                      <a:pos x="T112" y="T113"/>
                    </a:cxn>
                    <a:cxn ang="T183">
                      <a:pos x="T114" y="T115"/>
                    </a:cxn>
                    <a:cxn ang="T184">
                      <a:pos x="T116" y="T117"/>
                    </a:cxn>
                    <a:cxn ang="T185">
                      <a:pos x="T118" y="T119"/>
                    </a:cxn>
                    <a:cxn ang="T186">
                      <a:pos x="T120" y="T121"/>
                    </a:cxn>
                    <a:cxn ang="T187">
                      <a:pos x="T122" y="T123"/>
                    </a:cxn>
                    <a:cxn ang="T188">
                      <a:pos x="T124" y="T125"/>
                    </a:cxn>
                  </a:cxnLst>
                  <a:rect l="0" t="0" r="r" b="b"/>
                  <a:pathLst>
                    <a:path w="50" h="53">
                      <a:moveTo>
                        <a:pt x="18" y="4"/>
                      </a:moveTo>
                      <a:cubicBezTo>
                        <a:pt x="17" y="8"/>
                        <a:pt x="14" y="12"/>
                        <a:pt x="11" y="16"/>
                      </a:cubicBezTo>
                      <a:lnTo>
                        <a:pt x="9" y="15"/>
                      </a:lnTo>
                      <a:cubicBezTo>
                        <a:pt x="12" y="11"/>
                        <a:pt x="15" y="8"/>
                        <a:pt x="17" y="3"/>
                      </a:cubicBezTo>
                      <a:lnTo>
                        <a:pt x="18" y="4"/>
                      </a:lnTo>
                      <a:close/>
                      <a:moveTo>
                        <a:pt x="11" y="16"/>
                      </a:moveTo>
                      <a:cubicBezTo>
                        <a:pt x="6" y="20"/>
                        <a:pt x="2" y="25"/>
                        <a:pt x="2" y="31"/>
                      </a:cubicBezTo>
                      <a:lnTo>
                        <a:pt x="1" y="31"/>
                      </a:lnTo>
                      <a:cubicBezTo>
                        <a:pt x="1" y="25"/>
                        <a:pt x="5" y="20"/>
                        <a:pt x="9" y="15"/>
                      </a:cubicBezTo>
                      <a:lnTo>
                        <a:pt x="11" y="16"/>
                      </a:lnTo>
                      <a:close/>
                      <a:moveTo>
                        <a:pt x="2" y="31"/>
                      </a:moveTo>
                      <a:lnTo>
                        <a:pt x="2" y="31"/>
                      </a:lnTo>
                      <a:lnTo>
                        <a:pt x="1" y="31"/>
                      </a:lnTo>
                      <a:lnTo>
                        <a:pt x="2" y="31"/>
                      </a:lnTo>
                      <a:close/>
                      <a:moveTo>
                        <a:pt x="2" y="31"/>
                      </a:moveTo>
                      <a:lnTo>
                        <a:pt x="2" y="32"/>
                      </a:lnTo>
                      <a:lnTo>
                        <a:pt x="1" y="32"/>
                      </a:lnTo>
                      <a:lnTo>
                        <a:pt x="1" y="31"/>
                      </a:lnTo>
                      <a:lnTo>
                        <a:pt x="2" y="31"/>
                      </a:lnTo>
                      <a:close/>
                      <a:moveTo>
                        <a:pt x="2" y="32"/>
                      </a:moveTo>
                      <a:cubicBezTo>
                        <a:pt x="2" y="39"/>
                        <a:pt x="1" y="49"/>
                        <a:pt x="11" y="51"/>
                      </a:cubicBezTo>
                      <a:lnTo>
                        <a:pt x="10" y="52"/>
                      </a:lnTo>
                      <a:cubicBezTo>
                        <a:pt x="0" y="51"/>
                        <a:pt x="0" y="40"/>
                        <a:pt x="1" y="32"/>
                      </a:cubicBezTo>
                      <a:lnTo>
                        <a:pt x="2" y="32"/>
                      </a:lnTo>
                      <a:close/>
                      <a:moveTo>
                        <a:pt x="10" y="52"/>
                      </a:moveTo>
                      <a:lnTo>
                        <a:pt x="10" y="52"/>
                      </a:lnTo>
                      <a:close/>
                      <a:moveTo>
                        <a:pt x="11" y="51"/>
                      </a:moveTo>
                      <a:cubicBezTo>
                        <a:pt x="17" y="52"/>
                        <a:pt x="23" y="48"/>
                        <a:pt x="30" y="45"/>
                      </a:cubicBezTo>
                      <a:lnTo>
                        <a:pt x="31" y="46"/>
                      </a:lnTo>
                      <a:cubicBezTo>
                        <a:pt x="24" y="50"/>
                        <a:pt x="17" y="53"/>
                        <a:pt x="10" y="52"/>
                      </a:cubicBezTo>
                      <a:lnTo>
                        <a:pt x="11" y="51"/>
                      </a:lnTo>
                      <a:close/>
                      <a:moveTo>
                        <a:pt x="30" y="45"/>
                      </a:moveTo>
                      <a:cubicBezTo>
                        <a:pt x="32" y="44"/>
                        <a:pt x="33" y="44"/>
                        <a:pt x="35" y="43"/>
                      </a:cubicBezTo>
                      <a:lnTo>
                        <a:pt x="36" y="44"/>
                      </a:lnTo>
                      <a:cubicBezTo>
                        <a:pt x="34" y="45"/>
                        <a:pt x="32" y="45"/>
                        <a:pt x="31" y="46"/>
                      </a:cubicBezTo>
                      <a:lnTo>
                        <a:pt x="30" y="45"/>
                      </a:lnTo>
                      <a:close/>
                      <a:moveTo>
                        <a:pt x="36" y="44"/>
                      </a:moveTo>
                      <a:lnTo>
                        <a:pt x="36" y="44"/>
                      </a:lnTo>
                      <a:lnTo>
                        <a:pt x="35" y="43"/>
                      </a:lnTo>
                      <a:lnTo>
                        <a:pt x="36" y="44"/>
                      </a:lnTo>
                      <a:close/>
                      <a:moveTo>
                        <a:pt x="35" y="43"/>
                      </a:moveTo>
                      <a:lnTo>
                        <a:pt x="35" y="43"/>
                      </a:lnTo>
                      <a:lnTo>
                        <a:pt x="36" y="44"/>
                      </a:lnTo>
                      <a:lnTo>
                        <a:pt x="35" y="43"/>
                      </a:lnTo>
                      <a:close/>
                      <a:moveTo>
                        <a:pt x="36" y="44"/>
                      </a:moveTo>
                      <a:lnTo>
                        <a:pt x="36" y="44"/>
                      </a:lnTo>
                      <a:lnTo>
                        <a:pt x="35" y="43"/>
                      </a:lnTo>
                      <a:lnTo>
                        <a:pt x="36" y="44"/>
                      </a:lnTo>
                      <a:close/>
                      <a:moveTo>
                        <a:pt x="35" y="43"/>
                      </a:moveTo>
                      <a:cubicBezTo>
                        <a:pt x="37" y="42"/>
                        <a:pt x="39" y="41"/>
                        <a:pt x="40" y="39"/>
                      </a:cubicBezTo>
                      <a:lnTo>
                        <a:pt x="41" y="40"/>
                      </a:lnTo>
                      <a:cubicBezTo>
                        <a:pt x="40" y="42"/>
                        <a:pt x="38" y="43"/>
                        <a:pt x="36" y="44"/>
                      </a:cubicBezTo>
                      <a:lnTo>
                        <a:pt x="35" y="43"/>
                      </a:lnTo>
                      <a:close/>
                      <a:moveTo>
                        <a:pt x="40" y="39"/>
                      </a:moveTo>
                      <a:cubicBezTo>
                        <a:pt x="41" y="38"/>
                        <a:pt x="42" y="37"/>
                        <a:pt x="43" y="35"/>
                      </a:cubicBezTo>
                      <a:lnTo>
                        <a:pt x="45" y="36"/>
                      </a:lnTo>
                      <a:cubicBezTo>
                        <a:pt x="44" y="37"/>
                        <a:pt x="43" y="39"/>
                        <a:pt x="41" y="40"/>
                      </a:cubicBezTo>
                      <a:lnTo>
                        <a:pt x="40" y="39"/>
                      </a:lnTo>
                      <a:close/>
                      <a:moveTo>
                        <a:pt x="45" y="36"/>
                      </a:moveTo>
                      <a:lnTo>
                        <a:pt x="45" y="36"/>
                      </a:lnTo>
                      <a:lnTo>
                        <a:pt x="44" y="35"/>
                      </a:lnTo>
                      <a:lnTo>
                        <a:pt x="45" y="36"/>
                      </a:lnTo>
                      <a:close/>
                      <a:moveTo>
                        <a:pt x="43" y="35"/>
                      </a:moveTo>
                      <a:cubicBezTo>
                        <a:pt x="48" y="27"/>
                        <a:pt x="47" y="16"/>
                        <a:pt x="44" y="7"/>
                      </a:cubicBezTo>
                      <a:lnTo>
                        <a:pt x="46" y="7"/>
                      </a:lnTo>
                      <a:cubicBezTo>
                        <a:pt x="49" y="16"/>
                        <a:pt x="50" y="27"/>
                        <a:pt x="45" y="36"/>
                      </a:cubicBezTo>
                      <a:lnTo>
                        <a:pt x="43" y="35"/>
                      </a:lnTo>
                      <a:close/>
                      <a:moveTo>
                        <a:pt x="44" y="7"/>
                      </a:moveTo>
                      <a:lnTo>
                        <a:pt x="44" y="7"/>
                      </a:lnTo>
                      <a:lnTo>
                        <a:pt x="45" y="7"/>
                      </a:lnTo>
                      <a:lnTo>
                        <a:pt x="44" y="7"/>
                      </a:lnTo>
                      <a:close/>
                      <a:moveTo>
                        <a:pt x="44" y="7"/>
                      </a:moveTo>
                      <a:cubicBezTo>
                        <a:pt x="44" y="7"/>
                        <a:pt x="44" y="7"/>
                        <a:pt x="44" y="7"/>
                      </a:cubicBezTo>
                      <a:lnTo>
                        <a:pt x="45" y="6"/>
                      </a:lnTo>
                      <a:cubicBezTo>
                        <a:pt x="45" y="7"/>
                        <a:pt x="45" y="7"/>
                        <a:pt x="46" y="7"/>
                      </a:cubicBezTo>
                      <a:lnTo>
                        <a:pt x="44" y="7"/>
                      </a:lnTo>
                      <a:close/>
                      <a:moveTo>
                        <a:pt x="44" y="7"/>
                      </a:moveTo>
                      <a:cubicBezTo>
                        <a:pt x="43" y="5"/>
                        <a:pt x="42" y="4"/>
                        <a:pt x="41" y="4"/>
                      </a:cubicBezTo>
                      <a:lnTo>
                        <a:pt x="42" y="3"/>
                      </a:lnTo>
                      <a:cubicBezTo>
                        <a:pt x="43" y="3"/>
                        <a:pt x="45" y="5"/>
                        <a:pt x="45" y="6"/>
                      </a:cubicBezTo>
                      <a:lnTo>
                        <a:pt x="44" y="7"/>
                      </a:lnTo>
                      <a:close/>
                      <a:moveTo>
                        <a:pt x="41" y="4"/>
                      </a:moveTo>
                      <a:cubicBezTo>
                        <a:pt x="39" y="3"/>
                        <a:pt x="38" y="3"/>
                        <a:pt x="37" y="3"/>
                      </a:cubicBezTo>
                      <a:lnTo>
                        <a:pt x="36" y="2"/>
                      </a:lnTo>
                      <a:cubicBezTo>
                        <a:pt x="38" y="1"/>
                        <a:pt x="40" y="2"/>
                        <a:pt x="42" y="3"/>
                      </a:cubicBezTo>
                      <a:lnTo>
                        <a:pt x="41" y="4"/>
                      </a:lnTo>
                      <a:close/>
                      <a:moveTo>
                        <a:pt x="37" y="3"/>
                      </a:moveTo>
                      <a:cubicBezTo>
                        <a:pt x="37" y="3"/>
                        <a:pt x="36" y="3"/>
                        <a:pt x="36" y="3"/>
                      </a:cubicBezTo>
                      <a:lnTo>
                        <a:pt x="36" y="2"/>
                      </a:lnTo>
                      <a:cubicBezTo>
                        <a:pt x="36" y="2"/>
                        <a:pt x="36" y="2"/>
                        <a:pt x="36" y="2"/>
                      </a:cubicBezTo>
                      <a:lnTo>
                        <a:pt x="37" y="3"/>
                      </a:lnTo>
                      <a:close/>
                      <a:moveTo>
                        <a:pt x="36" y="3"/>
                      </a:moveTo>
                      <a:lnTo>
                        <a:pt x="36" y="3"/>
                      </a:lnTo>
                      <a:lnTo>
                        <a:pt x="36" y="2"/>
                      </a:lnTo>
                      <a:lnTo>
                        <a:pt x="36" y="3"/>
                      </a:lnTo>
                      <a:close/>
                      <a:moveTo>
                        <a:pt x="36" y="3"/>
                      </a:moveTo>
                      <a:cubicBezTo>
                        <a:pt x="33" y="3"/>
                        <a:pt x="30" y="3"/>
                        <a:pt x="28" y="2"/>
                      </a:cubicBezTo>
                      <a:lnTo>
                        <a:pt x="28" y="1"/>
                      </a:lnTo>
                      <a:cubicBezTo>
                        <a:pt x="31" y="1"/>
                        <a:pt x="33" y="2"/>
                        <a:pt x="36" y="2"/>
                      </a:cubicBezTo>
                      <a:lnTo>
                        <a:pt x="36" y="3"/>
                      </a:lnTo>
                      <a:close/>
                      <a:moveTo>
                        <a:pt x="28" y="2"/>
                      </a:moveTo>
                      <a:cubicBezTo>
                        <a:pt x="25" y="1"/>
                        <a:pt x="23" y="1"/>
                        <a:pt x="20" y="1"/>
                      </a:cubicBezTo>
                      <a:lnTo>
                        <a:pt x="20" y="0"/>
                      </a:lnTo>
                      <a:cubicBezTo>
                        <a:pt x="23" y="0"/>
                        <a:pt x="25" y="0"/>
                        <a:pt x="28" y="1"/>
                      </a:cubicBezTo>
                      <a:lnTo>
                        <a:pt x="28" y="2"/>
                      </a:lnTo>
                      <a:close/>
                      <a:moveTo>
                        <a:pt x="20" y="0"/>
                      </a:moveTo>
                      <a:lnTo>
                        <a:pt x="20" y="0"/>
                      </a:lnTo>
                      <a:lnTo>
                        <a:pt x="20" y="1"/>
                      </a:lnTo>
                      <a:lnTo>
                        <a:pt x="20" y="0"/>
                      </a:lnTo>
                      <a:close/>
                      <a:moveTo>
                        <a:pt x="20" y="1"/>
                      </a:moveTo>
                      <a:cubicBezTo>
                        <a:pt x="20" y="1"/>
                        <a:pt x="19" y="2"/>
                        <a:pt x="19" y="3"/>
                      </a:cubicBezTo>
                      <a:lnTo>
                        <a:pt x="17" y="3"/>
                      </a:lnTo>
                      <a:cubicBezTo>
                        <a:pt x="18" y="1"/>
                        <a:pt x="18" y="0"/>
                        <a:pt x="20" y="0"/>
                      </a:cubicBezTo>
                      <a:lnTo>
                        <a:pt x="20" y="1"/>
                      </a:lnTo>
                      <a:close/>
                      <a:moveTo>
                        <a:pt x="19" y="3"/>
                      </a:moveTo>
                      <a:cubicBezTo>
                        <a:pt x="19" y="3"/>
                        <a:pt x="19" y="4"/>
                        <a:pt x="18" y="4"/>
                      </a:cubicBezTo>
                      <a:lnTo>
                        <a:pt x="17" y="3"/>
                      </a:lnTo>
                      <a:cubicBezTo>
                        <a:pt x="17" y="3"/>
                        <a:pt x="17" y="3"/>
                        <a:pt x="17" y="3"/>
                      </a:cubicBezTo>
                      <a:lnTo>
                        <a:pt x="19" y="3"/>
                      </a:lnTo>
                      <a:close/>
                      <a:moveTo>
                        <a:pt x="17" y="3"/>
                      </a:moveTo>
                      <a:lnTo>
                        <a:pt x="17" y="3"/>
                      </a:lnTo>
                      <a:lnTo>
                        <a:pt x="18" y="4"/>
                      </a:lnTo>
                      <a:lnTo>
                        <a:pt x="17" y="3"/>
                      </a:lnTo>
                      <a:close/>
                    </a:path>
                  </a:pathLst>
                </a:custGeom>
                <a:solidFill>
                  <a:srgbClr val="94939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462" name="Freeform 73"/>
                <p:cNvSpPr>
                  <a:spLocks noChangeArrowheads="1"/>
                </p:cNvSpPr>
                <p:nvPr/>
              </p:nvSpPr>
              <p:spPr bwMode="auto">
                <a:xfrm>
                  <a:off x="990" y="3941"/>
                  <a:ext cx="66" cy="63"/>
                </a:xfrm>
                <a:custGeom>
                  <a:avLst/>
                  <a:gdLst>
                    <a:gd name="T0" fmla="*/ 33937 w 49"/>
                    <a:gd name="T1" fmla="*/ 26434 h 37"/>
                    <a:gd name="T2" fmla="*/ 16839 w 49"/>
                    <a:gd name="T3" fmla="*/ 28410 h 37"/>
                    <a:gd name="T4" fmla="*/ 5351 w 49"/>
                    <a:gd name="T5" fmla="*/ 155525 h 37"/>
                    <a:gd name="T6" fmla="*/ 52031 w 49"/>
                    <a:gd name="T7" fmla="*/ 149288 h 37"/>
                    <a:gd name="T8" fmla="*/ 62427 w 49"/>
                    <a:gd name="T9" fmla="*/ 101015 h 37"/>
                    <a:gd name="T10" fmla="*/ 58128 w 49"/>
                    <a:gd name="T11" fmla="*/ 43589 h 37"/>
                    <a:gd name="T12" fmla="*/ 51347 w 49"/>
                    <a:gd name="T13" fmla="*/ 17233 h 37"/>
                    <a:gd name="T14" fmla="*/ 33937 w 49"/>
                    <a:gd name="T15" fmla="*/ 26434 h 37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49" h="37">
                      <a:moveTo>
                        <a:pt x="26" y="4"/>
                      </a:moveTo>
                      <a:cubicBezTo>
                        <a:pt x="22" y="1"/>
                        <a:pt x="15" y="0"/>
                        <a:pt x="13" y="5"/>
                      </a:cubicBezTo>
                      <a:cubicBezTo>
                        <a:pt x="9" y="12"/>
                        <a:pt x="0" y="19"/>
                        <a:pt x="4" y="26"/>
                      </a:cubicBezTo>
                      <a:cubicBezTo>
                        <a:pt x="10" y="37"/>
                        <a:pt x="28" y="24"/>
                        <a:pt x="40" y="25"/>
                      </a:cubicBezTo>
                      <a:cubicBezTo>
                        <a:pt x="44" y="25"/>
                        <a:pt x="48" y="21"/>
                        <a:pt x="48" y="17"/>
                      </a:cubicBezTo>
                      <a:cubicBezTo>
                        <a:pt x="49" y="13"/>
                        <a:pt x="44" y="11"/>
                        <a:pt x="44" y="7"/>
                      </a:cubicBezTo>
                      <a:cubicBezTo>
                        <a:pt x="44" y="5"/>
                        <a:pt x="41" y="4"/>
                        <a:pt x="39" y="3"/>
                      </a:cubicBezTo>
                      <a:cubicBezTo>
                        <a:pt x="34" y="2"/>
                        <a:pt x="31" y="7"/>
                        <a:pt x="26" y="4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463" name="Freeform 74"/>
                <p:cNvSpPr>
                  <a:spLocks noChangeArrowheads="1"/>
                </p:cNvSpPr>
                <p:nvPr/>
              </p:nvSpPr>
              <p:spPr bwMode="auto">
                <a:xfrm>
                  <a:off x="991" y="3943"/>
                  <a:ext cx="67" cy="56"/>
                </a:xfrm>
                <a:custGeom>
                  <a:avLst/>
                  <a:gdLst>
                    <a:gd name="T0" fmla="*/ 36161 w 49"/>
                    <a:gd name="T1" fmla="*/ 5897 h 33"/>
                    <a:gd name="T2" fmla="*/ 35087 w 49"/>
                    <a:gd name="T3" fmla="*/ 9652 h 33"/>
                    <a:gd name="T4" fmla="*/ 36161 w 49"/>
                    <a:gd name="T5" fmla="*/ 5897 h 33"/>
                    <a:gd name="T6" fmla="*/ 22877 w 49"/>
                    <a:gd name="T7" fmla="*/ 15789 h 33"/>
                    <a:gd name="T8" fmla="*/ 27789 w 49"/>
                    <a:gd name="T9" fmla="*/ 5897 h 33"/>
                    <a:gd name="T10" fmla="*/ 18250 w 49"/>
                    <a:gd name="T11" fmla="*/ 15789 h 33"/>
                    <a:gd name="T12" fmla="*/ 21225 w 49"/>
                    <a:gd name="T13" fmla="*/ 21546 h 33"/>
                    <a:gd name="T14" fmla="*/ 21225 w 49"/>
                    <a:gd name="T15" fmla="*/ 21546 h 33"/>
                    <a:gd name="T16" fmla="*/ 18250 w 49"/>
                    <a:gd name="T17" fmla="*/ 15789 h 33"/>
                    <a:gd name="T18" fmla="*/ 21225 w 49"/>
                    <a:gd name="T19" fmla="*/ 21546 h 33"/>
                    <a:gd name="T20" fmla="*/ 21225 w 49"/>
                    <a:gd name="T21" fmla="*/ 21546 h 33"/>
                    <a:gd name="T22" fmla="*/ 12112 w 49"/>
                    <a:gd name="T23" fmla="*/ 52755 h 33"/>
                    <a:gd name="T24" fmla="*/ 12112 w 49"/>
                    <a:gd name="T25" fmla="*/ 52755 h 33"/>
                    <a:gd name="T26" fmla="*/ 12112 w 49"/>
                    <a:gd name="T27" fmla="*/ 52755 h 33"/>
                    <a:gd name="T28" fmla="*/ 2845 w 49"/>
                    <a:gd name="T29" fmla="*/ 135340 h 33"/>
                    <a:gd name="T30" fmla="*/ 2845 w 49"/>
                    <a:gd name="T31" fmla="*/ 135340 h 33"/>
                    <a:gd name="T32" fmla="*/ 2845 w 49"/>
                    <a:gd name="T33" fmla="*/ 135340 h 33"/>
                    <a:gd name="T34" fmla="*/ 39765 w 49"/>
                    <a:gd name="T35" fmla="*/ 144806 h 33"/>
                    <a:gd name="T36" fmla="*/ 39765 w 49"/>
                    <a:gd name="T37" fmla="*/ 141257 h 33"/>
                    <a:gd name="T38" fmla="*/ 39765 w 49"/>
                    <a:gd name="T39" fmla="*/ 144806 h 33"/>
                    <a:gd name="T40" fmla="*/ 63742 w 49"/>
                    <a:gd name="T41" fmla="*/ 128904 h 33"/>
                    <a:gd name="T42" fmla="*/ 63742 w 49"/>
                    <a:gd name="T43" fmla="*/ 123792 h 33"/>
                    <a:gd name="T44" fmla="*/ 63742 w 49"/>
                    <a:gd name="T45" fmla="*/ 123792 h 33"/>
                    <a:gd name="T46" fmla="*/ 67461 w 49"/>
                    <a:gd name="T47" fmla="*/ 128904 h 33"/>
                    <a:gd name="T48" fmla="*/ 67461 w 49"/>
                    <a:gd name="T49" fmla="*/ 123792 h 33"/>
                    <a:gd name="T50" fmla="*/ 67461 w 49"/>
                    <a:gd name="T51" fmla="*/ 128904 h 33"/>
                    <a:gd name="T52" fmla="*/ 77582 w 49"/>
                    <a:gd name="T53" fmla="*/ 86333 h 33"/>
                    <a:gd name="T54" fmla="*/ 68582 w 49"/>
                    <a:gd name="T55" fmla="*/ 119003 h 33"/>
                    <a:gd name="T56" fmla="*/ 77582 w 49"/>
                    <a:gd name="T57" fmla="*/ 86333 h 33"/>
                    <a:gd name="T58" fmla="*/ 75933 w 49"/>
                    <a:gd name="T59" fmla="*/ 52755 h 33"/>
                    <a:gd name="T60" fmla="*/ 73595 w 49"/>
                    <a:gd name="T61" fmla="*/ 57670 h 33"/>
                    <a:gd name="T62" fmla="*/ 75933 w 49"/>
                    <a:gd name="T63" fmla="*/ 52755 h 33"/>
                    <a:gd name="T64" fmla="*/ 68582 w 49"/>
                    <a:gd name="T65" fmla="*/ 32244 h 33"/>
                    <a:gd name="T66" fmla="*/ 68582 w 49"/>
                    <a:gd name="T67" fmla="*/ 32244 h 33"/>
                    <a:gd name="T68" fmla="*/ 70256 w 49"/>
                    <a:gd name="T69" fmla="*/ 32244 h 33"/>
                    <a:gd name="T70" fmla="*/ 68582 w 49"/>
                    <a:gd name="T71" fmla="*/ 25843 h 33"/>
                    <a:gd name="T72" fmla="*/ 68582 w 49"/>
                    <a:gd name="T73" fmla="*/ 32244 h 33"/>
                    <a:gd name="T74" fmla="*/ 68582 w 49"/>
                    <a:gd name="T75" fmla="*/ 21546 h 33"/>
                    <a:gd name="T76" fmla="*/ 68582 w 49"/>
                    <a:gd name="T77" fmla="*/ 21546 h 33"/>
                    <a:gd name="T78" fmla="*/ 67461 w 49"/>
                    <a:gd name="T79" fmla="*/ 25843 h 33"/>
                    <a:gd name="T80" fmla="*/ 68582 w 49"/>
                    <a:gd name="T81" fmla="*/ 21546 h 33"/>
                    <a:gd name="T82" fmla="*/ 62516 w 49"/>
                    <a:gd name="T83" fmla="*/ 5897 h 33"/>
                    <a:gd name="T84" fmla="*/ 60811 w 49"/>
                    <a:gd name="T85" fmla="*/ 15789 h 33"/>
                    <a:gd name="T86" fmla="*/ 62516 w 49"/>
                    <a:gd name="T87" fmla="*/ 5897 h 33"/>
                    <a:gd name="T88" fmla="*/ 40807 w 49"/>
                    <a:gd name="T89" fmla="*/ 21546 h 33"/>
                    <a:gd name="T90" fmla="*/ 52890 w 49"/>
                    <a:gd name="T91" fmla="*/ 21546 h 33"/>
                    <a:gd name="T92" fmla="*/ 40807 w 49"/>
                    <a:gd name="T93" fmla="*/ 21546 h 33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</a:gdLst>
                  <a:ahLst/>
                  <a:cxnLst>
                    <a:cxn ang="T94">
                      <a:pos x="T0" y="T1"/>
                    </a:cxn>
                    <a:cxn ang="T95">
                      <a:pos x="T2" y="T3"/>
                    </a:cxn>
                    <a:cxn ang="T96">
                      <a:pos x="T4" y="T5"/>
                    </a:cxn>
                    <a:cxn ang="T97">
                      <a:pos x="T6" y="T7"/>
                    </a:cxn>
                    <a:cxn ang="T98">
                      <a:pos x="T8" y="T9"/>
                    </a:cxn>
                    <a:cxn ang="T99">
                      <a:pos x="T10" y="T11"/>
                    </a:cxn>
                    <a:cxn ang="T100">
                      <a:pos x="T12" y="T13"/>
                    </a:cxn>
                    <a:cxn ang="T101">
                      <a:pos x="T14" y="T15"/>
                    </a:cxn>
                    <a:cxn ang="T102">
                      <a:pos x="T16" y="T17"/>
                    </a:cxn>
                    <a:cxn ang="T103">
                      <a:pos x="T18" y="T19"/>
                    </a:cxn>
                    <a:cxn ang="T104">
                      <a:pos x="T20" y="T21"/>
                    </a:cxn>
                    <a:cxn ang="T105">
                      <a:pos x="T22" y="T23"/>
                    </a:cxn>
                    <a:cxn ang="T106">
                      <a:pos x="T24" y="T25"/>
                    </a:cxn>
                    <a:cxn ang="T107">
                      <a:pos x="T26" y="T27"/>
                    </a:cxn>
                    <a:cxn ang="T108">
                      <a:pos x="T28" y="T29"/>
                    </a:cxn>
                    <a:cxn ang="T109">
                      <a:pos x="T30" y="T31"/>
                    </a:cxn>
                    <a:cxn ang="T110">
                      <a:pos x="T32" y="T33"/>
                    </a:cxn>
                    <a:cxn ang="T111">
                      <a:pos x="T34" y="T35"/>
                    </a:cxn>
                    <a:cxn ang="T112">
                      <a:pos x="T36" y="T37"/>
                    </a:cxn>
                    <a:cxn ang="T113">
                      <a:pos x="T38" y="T39"/>
                    </a:cxn>
                    <a:cxn ang="T114">
                      <a:pos x="T40" y="T41"/>
                    </a:cxn>
                    <a:cxn ang="T115">
                      <a:pos x="T42" y="T43"/>
                    </a:cxn>
                    <a:cxn ang="T116">
                      <a:pos x="T44" y="T45"/>
                    </a:cxn>
                    <a:cxn ang="T117">
                      <a:pos x="T46" y="T47"/>
                    </a:cxn>
                    <a:cxn ang="T118">
                      <a:pos x="T48" y="T49"/>
                    </a:cxn>
                    <a:cxn ang="T119">
                      <a:pos x="T50" y="T51"/>
                    </a:cxn>
                    <a:cxn ang="T120">
                      <a:pos x="T52" y="T53"/>
                    </a:cxn>
                    <a:cxn ang="T121">
                      <a:pos x="T54" y="T55"/>
                    </a:cxn>
                    <a:cxn ang="T122">
                      <a:pos x="T56" y="T57"/>
                    </a:cxn>
                    <a:cxn ang="T123">
                      <a:pos x="T58" y="T59"/>
                    </a:cxn>
                    <a:cxn ang="T124">
                      <a:pos x="T60" y="T61"/>
                    </a:cxn>
                    <a:cxn ang="T125">
                      <a:pos x="T62" y="T63"/>
                    </a:cxn>
                    <a:cxn ang="T126">
                      <a:pos x="T64" y="T65"/>
                    </a:cxn>
                    <a:cxn ang="T127">
                      <a:pos x="T66" y="T67"/>
                    </a:cxn>
                    <a:cxn ang="T128">
                      <a:pos x="T68" y="T69"/>
                    </a:cxn>
                    <a:cxn ang="T129">
                      <a:pos x="T70" y="T71"/>
                    </a:cxn>
                    <a:cxn ang="T130">
                      <a:pos x="T72" y="T73"/>
                    </a:cxn>
                    <a:cxn ang="T131">
                      <a:pos x="T74" y="T75"/>
                    </a:cxn>
                    <a:cxn ang="T132">
                      <a:pos x="T76" y="T77"/>
                    </a:cxn>
                    <a:cxn ang="T133">
                      <a:pos x="T78" y="T79"/>
                    </a:cxn>
                    <a:cxn ang="T134">
                      <a:pos x="T80" y="T81"/>
                    </a:cxn>
                    <a:cxn ang="T135">
                      <a:pos x="T82" y="T83"/>
                    </a:cxn>
                    <a:cxn ang="T136">
                      <a:pos x="T84" y="T85"/>
                    </a:cxn>
                    <a:cxn ang="T137">
                      <a:pos x="T86" y="T87"/>
                    </a:cxn>
                    <a:cxn ang="T138">
                      <a:pos x="T88" y="T89"/>
                    </a:cxn>
                    <a:cxn ang="T139">
                      <a:pos x="T90" y="T91"/>
                    </a:cxn>
                    <a:cxn ang="T140">
                      <a:pos x="T92" y="T93"/>
                    </a:cxn>
                  </a:cxnLst>
                  <a:rect l="0" t="0" r="r" b="b"/>
                  <a:pathLst>
                    <a:path w="49" h="33">
                      <a:moveTo>
                        <a:pt x="25" y="4"/>
                      </a:moveTo>
                      <a:cubicBezTo>
                        <a:pt x="24" y="3"/>
                        <a:pt x="23" y="2"/>
                        <a:pt x="21" y="2"/>
                      </a:cubicBezTo>
                      <a:lnTo>
                        <a:pt x="22" y="1"/>
                      </a:lnTo>
                      <a:cubicBezTo>
                        <a:pt x="23" y="1"/>
                        <a:pt x="25" y="2"/>
                        <a:pt x="26" y="3"/>
                      </a:cubicBezTo>
                      <a:lnTo>
                        <a:pt x="25" y="4"/>
                      </a:lnTo>
                      <a:close/>
                      <a:moveTo>
                        <a:pt x="21" y="2"/>
                      </a:moveTo>
                      <a:cubicBezTo>
                        <a:pt x="20" y="2"/>
                        <a:pt x="18" y="1"/>
                        <a:pt x="17" y="1"/>
                      </a:cubicBezTo>
                      <a:lnTo>
                        <a:pt x="17" y="0"/>
                      </a:lnTo>
                      <a:cubicBezTo>
                        <a:pt x="18" y="0"/>
                        <a:pt x="20" y="0"/>
                        <a:pt x="22" y="1"/>
                      </a:cubicBezTo>
                      <a:lnTo>
                        <a:pt x="21" y="2"/>
                      </a:lnTo>
                      <a:close/>
                      <a:moveTo>
                        <a:pt x="17" y="1"/>
                      </a:moveTo>
                      <a:cubicBezTo>
                        <a:pt x="16" y="2"/>
                        <a:pt x="14" y="2"/>
                        <a:pt x="14" y="3"/>
                      </a:cubicBezTo>
                      <a:lnTo>
                        <a:pt x="12" y="2"/>
                      </a:lnTo>
                      <a:cubicBezTo>
                        <a:pt x="13" y="1"/>
                        <a:pt x="15" y="0"/>
                        <a:pt x="17" y="0"/>
                      </a:cubicBezTo>
                      <a:lnTo>
                        <a:pt x="17" y="1"/>
                      </a:lnTo>
                      <a:close/>
                      <a:moveTo>
                        <a:pt x="14" y="3"/>
                      </a:moveTo>
                      <a:cubicBezTo>
                        <a:pt x="13" y="3"/>
                        <a:pt x="13" y="3"/>
                        <a:pt x="13" y="4"/>
                      </a:cubicBezTo>
                      <a:lnTo>
                        <a:pt x="11" y="3"/>
                      </a:lnTo>
                      <a:cubicBezTo>
                        <a:pt x="12" y="3"/>
                        <a:pt x="12" y="2"/>
                        <a:pt x="12" y="2"/>
                      </a:cubicBezTo>
                      <a:lnTo>
                        <a:pt x="14" y="3"/>
                      </a:lnTo>
                      <a:close/>
                      <a:moveTo>
                        <a:pt x="13" y="4"/>
                      </a:moveTo>
                      <a:lnTo>
                        <a:pt x="13" y="4"/>
                      </a:lnTo>
                      <a:lnTo>
                        <a:pt x="12" y="4"/>
                      </a:lnTo>
                      <a:lnTo>
                        <a:pt x="13" y="4"/>
                      </a:lnTo>
                      <a:close/>
                      <a:moveTo>
                        <a:pt x="13" y="4"/>
                      </a:moveTo>
                      <a:lnTo>
                        <a:pt x="13" y="4"/>
                      </a:lnTo>
                      <a:lnTo>
                        <a:pt x="11" y="3"/>
                      </a:lnTo>
                      <a:lnTo>
                        <a:pt x="13" y="4"/>
                      </a:lnTo>
                      <a:close/>
                      <a:moveTo>
                        <a:pt x="13" y="4"/>
                      </a:moveTo>
                      <a:lnTo>
                        <a:pt x="13" y="4"/>
                      </a:lnTo>
                      <a:lnTo>
                        <a:pt x="12" y="4"/>
                      </a:lnTo>
                      <a:lnTo>
                        <a:pt x="13" y="4"/>
                      </a:lnTo>
                      <a:close/>
                      <a:moveTo>
                        <a:pt x="13" y="4"/>
                      </a:moveTo>
                      <a:cubicBezTo>
                        <a:pt x="12" y="6"/>
                        <a:pt x="10" y="8"/>
                        <a:pt x="8" y="11"/>
                      </a:cubicBezTo>
                      <a:lnTo>
                        <a:pt x="7" y="10"/>
                      </a:lnTo>
                      <a:cubicBezTo>
                        <a:pt x="9" y="8"/>
                        <a:pt x="10" y="6"/>
                        <a:pt x="11" y="3"/>
                      </a:cubicBezTo>
                      <a:lnTo>
                        <a:pt x="13" y="4"/>
                      </a:lnTo>
                      <a:close/>
                      <a:moveTo>
                        <a:pt x="7" y="10"/>
                      </a:moveTo>
                      <a:lnTo>
                        <a:pt x="7" y="10"/>
                      </a:lnTo>
                      <a:lnTo>
                        <a:pt x="8" y="10"/>
                      </a:lnTo>
                      <a:lnTo>
                        <a:pt x="7" y="10"/>
                      </a:lnTo>
                      <a:close/>
                      <a:moveTo>
                        <a:pt x="8" y="11"/>
                      </a:moveTo>
                      <a:cubicBezTo>
                        <a:pt x="5" y="16"/>
                        <a:pt x="1" y="20"/>
                        <a:pt x="4" y="25"/>
                      </a:cubicBezTo>
                      <a:lnTo>
                        <a:pt x="2" y="25"/>
                      </a:lnTo>
                      <a:cubicBezTo>
                        <a:pt x="0" y="20"/>
                        <a:pt x="3" y="15"/>
                        <a:pt x="7" y="10"/>
                      </a:cubicBezTo>
                      <a:lnTo>
                        <a:pt x="8" y="11"/>
                      </a:lnTo>
                      <a:close/>
                      <a:moveTo>
                        <a:pt x="2" y="25"/>
                      </a:moveTo>
                      <a:lnTo>
                        <a:pt x="2" y="25"/>
                      </a:lnTo>
                      <a:lnTo>
                        <a:pt x="3" y="25"/>
                      </a:lnTo>
                      <a:lnTo>
                        <a:pt x="2" y="25"/>
                      </a:lnTo>
                      <a:close/>
                      <a:moveTo>
                        <a:pt x="4" y="25"/>
                      </a:moveTo>
                      <a:cubicBezTo>
                        <a:pt x="7" y="31"/>
                        <a:pt x="15" y="29"/>
                        <a:pt x="24" y="26"/>
                      </a:cubicBezTo>
                      <a:lnTo>
                        <a:pt x="24" y="27"/>
                      </a:lnTo>
                      <a:cubicBezTo>
                        <a:pt x="15" y="30"/>
                        <a:pt x="6" y="33"/>
                        <a:pt x="2" y="25"/>
                      </a:cubicBezTo>
                      <a:lnTo>
                        <a:pt x="4" y="25"/>
                      </a:lnTo>
                      <a:close/>
                      <a:moveTo>
                        <a:pt x="24" y="26"/>
                      </a:moveTo>
                      <a:cubicBezTo>
                        <a:pt x="29" y="25"/>
                        <a:pt x="34" y="23"/>
                        <a:pt x="39" y="23"/>
                      </a:cubicBezTo>
                      <a:lnTo>
                        <a:pt x="39" y="24"/>
                      </a:lnTo>
                      <a:cubicBezTo>
                        <a:pt x="35" y="24"/>
                        <a:pt x="29" y="26"/>
                        <a:pt x="24" y="27"/>
                      </a:cubicBezTo>
                      <a:lnTo>
                        <a:pt x="24" y="26"/>
                      </a:lnTo>
                      <a:close/>
                      <a:moveTo>
                        <a:pt x="39" y="24"/>
                      </a:moveTo>
                      <a:lnTo>
                        <a:pt x="39" y="24"/>
                      </a:lnTo>
                      <a:close/>
                      <a:moveTo>
                        <a:pt x="39" y="23"/>
                      </a:moveTo>
                      <a:lnTo>
                        <a:pt x="39" y="23"/>
                      </a:lnTo>
                      <a:lnTo>
                        <a:pt x="39" y="24"/>
                      </a:lnTo>
                      <a:lnTo>
                        <a:pt x="39" y="23"/>
                      </a:lnTo>
                      <a:close/>
                      <a:moveTo>
                        <a:pt x="39" y="23"/>
                      </a:moveTo>
                      <a:cubicBezTo>
                        <a:pt x="40" y="23"/>
                        <a:pt x="40" y="23"/>
                        <a:pt x="41" y="23"/>
                      </a:cubicBezTo>
                      <a:lnTo>
                        <a:pt x="41" y="24"/>
                      </a:lnTo>
                      <a:cubicBezTo>
                        <a:pt x="40" y="24"/>
                        <a:pt x="40" y="24"/>
                        <a:pt x="39" y="24"/>
                      </a:cubicBezTo>
                      <a:lnTo>
                        <a:pt x="39" y="23"/>
                      </a:lnTo>
                      <a:close/>
                      <a:moveTo>
                        <a:pt x="41" y="23"/>
                      </a:moveTo>
                      <a:cubicBezTo>
                        <a:pt x="41" y="23"/>
                        <a:pt x="41" y="23"/>
                        <a:pt x="42" y="22"/>
                      </a:cubicBezTo>
                      <a:lnTo>
                        <a:pt x="43" y="24"/>
                      </a:lnTo>
                      <a:cubicBezTo>
                        <a:pt x="42" y="24"/>
                        <a:pt x="42" y="24"/>
                        <a:pt x="41" y="24"/>
                      </a:cubicBezTo>
                      <a:lnTo>
                        <a:pt x="41" y="23"/>
                      </a:lnTo>
                      <a:close/>
                      <a:moveTo>
                        <a:pt x="42" y="22"/>
                      </a:moveTo>
                      <a:cubicBezTo>
                        <a:pt x="44" y="21"/>
                        <a:pt x="46" y="19"/>
                        <a:pt x="47" y="16"/>
                      </a:cubicBezTo>
                      <a:lnTo>
                        <a:pt x="48" y="16"/>
                      </a:lnTo>
                      <a:cubicBezTo>
                        <a:pt x="48" y="20"/>
                        <a:pt x="45" y="22"/>
                        <a:pt x="43" y="24"/>
                      </a:cubicBezTo>
                      <a:lnTo>
                        <a:pt x="42" y="22"/>
                      </a:lnTo>
                      <a:close/>
                      <a:moveTo>
                        <a:pt x="47" y="16"/>
                      </a:moveTo>
                      <a:lnTo>
                        <a:pt x="47" y="16"/>
                      </a:lnTo>
                      <a:close/>
                      <a:moveTo>
                        <a:pt x="47" y="16"/>
                      </a:moveTo>
                      <a:cubicBezTo>
                        <a:pt x="47" y="14"/>
                        <a:pt x="46" y="13"/>
                        <a:pt x="45" y="11"/>
                      </a:cubicBezTo>
                      <a:lnTo>
                        <a:pt x="46" y="10"/>
                      </a:lnTo>
                      <a:cubicBezTo>
                        <a:pt x="47" y="12"/>
                        <a:pt x="49" y="14"/>
                        <a:pt x="48" y="16"/>
                      </a:cubicBezTo>
                      <a:lnTo>
                        <a:pt x="47" y="16"/>
                      </a:lnTo>
                      <a:close/>
                      <a:moveTo>
                        <a:pt x="45" y="11"/>
                      </a:moveTo>
                      <a:cubicBezTo>
                        <a:pt x="43" y="9"/>
                        <a:pt x="42" y="8"/>
                        <a:pt x="42" y="6"/>
                      </a:cubicBezTo>
                      <a:lnTo>
                        <a:pt x="43" y="6"/>
                      </a:lnTo>
                      <a:cubicBezTo>
                        <a:pt x="44" y="7"/>
                        <a:pt x="45" y="9"/>
                        <a:pt x="46" y="10"/>
                      </a:cubicBezTo>
                      <a:lnTo>
                        <a:pt x="45" y="11"/>
                      </a:lnTo>
                      <a:close/>
                      <a:moveTo>
                        <a:pt x="42" y="6"/>
                      </a:moveTo>
                      <a:lnTo>
                        <a:pt x="42" y="6"/>
                      </a:lnTo>
                      <a:lnTo>
                        <a:pt x="43" y="6"/>
                      </a:lnTo>
                      <a:lnTo>
                        <a:pt x="42" y="6"/>
                      </a:lnTo>
                      <a:close/>
                      <a:moveTo>
                        <a:pt x="42" y="6"/>
                      </a:moveTo>
                      <a:lnTo>
                        <a:pt x="42" y="6"/>
                      </a:lnTo>
                      <a:lnTo>
                        <a:pt x="43" y="6"/>
                      </a:lnTo>
                      <a:lnTo>
                        <a:pt x="42" y="6"/>
                      </a:lnTo>
                      <a:close/>
                      <a:moveTo>
                        <a:pt x="42" y="6"/>
                      </a:moveTo>
                      <a:cubicBezTo>
                        <a:pt x="42" y="5"/>
                        <a:pt x="42" y="5"/>
                        <a:pt x="42" y="5"/>
                      </a:cubicBezTo>
                      <a:lnTo>
                        <a:pt x="43" y="4"/>
                      </a:lnTo>
                      <a:cubicBezTo>
                        <a:pt x="43" y="5"/>
                        <a:pt x="43" y="5"/>
                        <a:pt x="43" y="6"/>
                      </a:cubicBezTo>
                      <a:lnTo>
                        <a:pt x="42" y="6"/>
                      </a:lnTo>
                      <a:close/>
                      <a:moveTo>
                        <a:pt x="42" y="5"/>
                      </a:moveTo>
                      <a:cubicBezTo>
                        <a:pt x="42" y="5"/>
                        <a:pt x="41" y="5"/>
                        <a:pt x="41" y="5"/>
                      </a:cubicBezTo>
                      <a:lnTo>
                        <a:pt x="42" y="4"/>
                      </a:lnTo>
                      <a:cubicBezTo>
                        <a:pt x="43" y="4"/>
                        <a:pt x="43" y="4"/>
                        <a:pt x="43" y="4"/>
                      </a:cubicBezTo>
                      <a:lnTo>
                        <a:pt x="42" y="5"/>
                      </a:lnTo>
                      <a:close/>
                      <a:moveTo>
                        <a:pt x="42" y="4"/>
                      </a:moveTo>
                      <a:lnTo>
                        <a:pt x="42" y="4"/>
                      </a:lnTo>
                      <a:close/>
                      <a:moveTo>
                        <a:pt x="41" y="5"/>
                      </a:moveTo>
                      <a:cubicBezTo>
                        <a:pt x="40" y="4"/>
                        <a:pt x="39" y="3"/>
                        <a:pt x="37" y="3"/>
                      </a:cubicBezTo>
                      <a:lnTo>
                        <a:pt x="38" y="1"/>
                      </a:lnTo>
                      <a:cubicBezTo>
                        <a:pt x="40" y="2"/>
                        <a:pt x="41" y="3"/>
                        <a:pt x="42" y="4"/>
                      </a:cubicBezTo>
                      <a:lnTo>
                        <a:pt x="41" y="5"/>
                      </a:lnTo>
                      <a:close/>
                      <a:moveTo>
                        <a:pt x="38" y="1"/>
                      </a:moveTo>
                      <a:lnTo>
                        <a:pt x="38" y="1"/>
                      </a:lnTo>
                      <a:lnTo>
                        <a:pt x="38" y="2"/>
                      </a:lnTo>
                      <a:lnTo>
                        <a:pt x="38" y="1"/>
                      </a:lnTo>
                      <a:close/>
                      <a:moveTo>
                        <a:pt x="37" y="3"/>
                      </a:moveTo>
                      <a:cubicBezTo>
                        <a:pt x="36" y="2"/>
                        <a:pt x="34" y="3"/>
                        <a:pt x="32" y="4"/>
                      </a:cubicBezTo>
                      <a:lnTo>
                        <a:pt x="32" y="2"/>
                      </a:lnTo>
                      <a:cubicBezTo>
                        <a:pt x="34" y="2"/>
                        <a:pt x="36" y="1"/>
                        <a:pt x="38" y="1"/>
                      </a:cubicBezTo>
                      <a:lnTo>
                        <a:pt x="37" y="3"/>
                      </a:lnTo>
                      <a:close/>
                      <a:moveTo>
                        <a:pt x="32" y="4"/>
                      </a:moveTo>
                      <a:cubicBezTo>
                        <a:pt x="30" y="5"/>
                        <a:pt x="28" y="6"/>
                        <a:pt x="25" y="4"/>
                      </a:cubicBezTo>
                      <a:lnTo>
                        <a:pt x="26" y="3"/>
                      </a:lnTo>
                      <a:cubicBezTo>
                        <a:pt x="28" y="4"/>
                        <a:pt x="30" y="3"/>
                        <a:pt x="32" y="2"/>
                      </a:cubicBezTo>
                      <a:lnTo>
                        <a:pt x="32" y="4"/>
                      </a:lnTo>
                      <a:close/>
                      <a:moveTo>
                        <a:pt x="25" y="4"/>
                      </a:moveTo>
                      <a:lnTo>
                        <a:pt x="25" y="4"/>
                      </a:lnTo>
                      <a:lnTo>
                        <a:pt x="25" y="3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solidFill>
                  <a:srgbClr val="94939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464" name="Freeform 75"/>
                <p:cNvSpPr>
                  <a:spLocks noChangeArrowheads="1"/>
                </p:cNvSpPr>
                <p:nvPr/>
              </p:nvSpPr>
              <p:spPr bwMode="auto">
                <a:xfrm>
                  <a:off x="963" y="4010"/>
                  <a:ext cx="59" cy="23"/>
                </a:xfrm>
                <a:custGeom>
                  <a:avLst/>
                  <a:gdLst>
                    <a:gd name="T0" fmla="*/ 21539 w 43"/>
                    <a:gd name="T1" fmla="*/ 5042 h 14"/>
                    <a:gd name="T2" fmla="*/ 4783 w 43"/>
                    <a:gd name="T3" fmla="*/ 56388 h 14"/>
                    <a:gd name="T4" fmla="*/ 13043 w 43"/>
                    <a:gd name="T5" fmla="*/ 64862 h 14"/>
                    <a:gd name="T6" fmla="*/ 55990 w 43"/>
                    <a:gd name="T7" fmla="*/ 64862 h 14"/>
                    <a:gd name="T8" fmla="*/ 68144 w 43"/>
                    <a:gd name="T9" fmla="*/ 51510 h 14"/>
                    <a:gd name="T10" fmla="*/ 58726 w 43"/>
                    <a:gd name="T11" fmla="*/ 13608 h 14"/>
                    <a:gd name="T12" fmla="*/ 21539 w 43"/>
                    <a:gd name="T13" fmla="*/ 5042 h 14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43" h="14">
                      <a:moveTo>
                        <a:pt x="13" y="1"/>
                      </a:moveTo>
                      <a:cubicBezTo>
                        <a:pt x="9" y="0"/>
                        <a:pt x="0" y="6"/>
                        <a:pt x="3" y="12"/>
                      </a:cubicBezTo>
                      <a:cubicBezTo>
                        <a:pt x="4" y="13"/>
                        <a:pt x="6" y="14"/>
                        <a:pt x="8" y="14"/>
                      </a:cubicBezTo>
                      <a:cubicBezTo>
                        <a:pt x="18" y="12"/>
                        <a:pt x="26" y="14"/>
                        <a:pt x="34" y="14"/>
                      </a:cubicBezTo>
                      <a:cubicBezTo>
                        <a:pt x="37" y="14"/>
                        <a:pt x="40" y="13"/>
                        <a:pt x="41" y="11"/>
                      </a:cubicBezTo>
                      <a:cubicBezTo>
                        <a:pt x="43" y="7"/>
                        <a:pt x="37" y="4"/>
                        <a:pt x="35" y="3"/>
                      </a:cubicBezTo>
                      <a:cubicBezTo>
                        <a:pt x="29" y="1"/>
                        <a:pt x="21" y="3"/>
                        <a:pt x="13" y="1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465" name="Freeform 76"/>
                <p:cNvSpPr>
                  <a:spLocks noChangeArrowheads="1"/>
                </p:cNvSpPr>
                <p:nvPr/>
              </p:nvSpPr>
              <p:spPr bwMode="auto">
                <a:xfrm>
                  <a:off x="965" y="4010"/>
                  <a:ext cx="57" cy="23"/>
                </a:xfrm>
                <a:custGeom>
                  <a:avLst/>
                  <a:gdLst>
                    <a:gd name="T0" fmla="*/ 11671 w 42"/>
                    <a:gd name="T1" fmla="*/ 8283 h 14"/>
                    <a:gd name="T2" fmla="*/ 16373 w 42"/>
                    <a:gd name="T3" fmla="*/ 5042 h 14"/>
                    <a:gd name="T4" fmla="*/ 11671 w 42"/>
                    <a:gd name="T5" fmla="*/ 8283 h 14"/>
                    <a:gd name="T6" fmla="*/ 4323 w 42"/>
                    <a:gd name="T7" fmla="*/ 20892 h 14"/>
                    <a:gd name="T8" fmla="*/ 11671 w 42"/>
                    <a:gd name="T9" fmla="*/ 8283 h 14"/>
                    <a:gd name="T10" fmla="*/ 1597 w 42"/>
                    <a:gd name="T11" fmla="*/ 36728 h 14"/>
                    <a:gd name="T12" fmla="*/ 4323 w 42"/>
                    <a:gd name="T13" fmla="*/ 20892 h 14"/>
                    <a:gd name="T14" fmla="*/ 1597 w 42"/>
                    <a:gd name="T15" fmla="*/ 36728 h 14"/>
                    <a:gd name="T16" fmla="*/ 0 w 42"/>
                    <a:gd name="T17" fmla="*/ 56388 h 14"/>
                    <a:gd name="T18" fmla="*/ 1597 w 42"/>
                    <a:gd name="T19" fmla="*/ 36728 h 14"/>
                    <a:gd name="T20" fmla="*/ 0 w 42"/>
                    <a:gd name="T21" fmla="*/ 56388 h 14"/>
                    <a:gd name="T22" fmla="*/ 0 w 42"/>
                    <a:gd name="T23" fmla="*/ 56388 h 14"/>
                    <a:gd name="T24" fmla="*/ 2630 w 42"/>
                    <a:gd name="T25" fmla="*/ 51510 h 14"/>
                    <a:gd name="T26" fmla="*/ 0 w 42"/>
                    <a:gd name="T27" fmla="*/ 56388 h 14"/>
                    <a:gd name="T28" fmla="*/ 0 w 42"/>
                    <a:gd name="T29" fmla="*/ 56388 h 14"/>
                    <a:gd name="T30" fmla="*/ 1597 w 42"/>
                    <a:gd name="T31" fmla="*/ 56388 h 14"/>
                    <a:gd name="T32" fmla="*/ 2630 w 42"/>
                    <a:gd name="T33" fmla="*/ 51510 h 14"/>
                    <a:gd name="T34" fmla="*/ 1597 w 42"/>
                    <a:gd name="T35" fmla="*/ 60339 h 14"/>
                    <a:gd name="T36" fmla="*/ 2630 w 42"/>
                    <a:gd name="T37" fmla="*/ 51510 h 14"/>
                    <a:gd name="T38" fmla="*/ 2630 w 42"/>
                    <a:gd name="T39" fmla="*/ 56388 h 14"/>
                    <a:gd name="T40" fmla="*/ 1597 w 42"/>
                    <a:gd name="T41" fmla="*/ 60339 h 14"/>
                    <a:gd name="T42" fmla="*/ 2630 w 42"/>
                    <a:gd name="T43" fmla="*/ 56388 h 14"/>
                    <a:gd name="T44" fmla="*/ 8736 w 42"/>
                    <a:gd name="T45" fmla="*/ 64862 h 14"/>
                    <a:gd name="T46" fmla="*/ 2630 w 42"/>
                    <a:gd name="T47" fmla="*/ 56388 h 14"/>
                    <a:gd name="T48" fmla="*/ 8736 w 42"/>
                    <a:gd name="T49" fmla="*/ 60339 h 14"/>
                    <a:gd name="T50" fmla="*/ 8736 w 42"/>
                    <a:gd name="T51" fmla="*/ 60339 h 14"/>
                    <a:gd name="T52" fmla="*/ 33866 w 42"/>
                    <a:gd name="T53" fmla="*/ 60339 h 14"/>
                    <a:gd name="T54" fmla="*/ 8736 w 42"/>
                    <a:gd name="T55" fmla="*/ 64862 h 14"/>
                    <a:gd name="T56" fmla="*/ 33866 w 42"/>
                    <a:gd name="T57" fmla="*/ 60339 h 14"/>
                    <a:gd name="T58" fmla="*/ 47436 w 42"/>
                    <a:gd name="T59" fmla="*/ 64862 h 14"/>
                    <a:gd name="T60" fmla="*/ 33866 w 42"/>
                    <a:gd name="T61" fmla="*/ 60339 h 14"/>
                    <a:gd name="T62" fmla="*/ 48369 w 42"/>
                    <a:gd name="T63" fmla="*/ 64862 h 14"/>
                    <a:gd name="T64" fmla="*/ 47436 w 42"/>
                    <a:gd name="T65" fmla="*/ 64862 h 14"/>
                    <a:gd name="T66" fmla="*/ 47436 w 42"/>
                    <a:gd name="T67" fmla="*/ 60339 h 14"/>
                    <a:gd name="T68" fmla="*/ 54305 w 42"/>
                    <a:gd name="T69" fmla="*/ 64862 h 14"/>
                    <a:gd name="T70" fmla="*/ 47436 w 42"/>
                    <a:gd name="T71" fmla="*/ 60339 h 14"/>
                    <a:gd name="T72" fmla="*/ 55635 w 42"/>
                    <a:gd name="T73" fmla="*/ 45165 h 14"/>
                    <a:gd name="T74" fmla="*/ 54305 w 42"/>
                    <a:gd name="T75" fmla="*/ 64862 h 14"/>
                    <a:gd name="T76" fmla="*/ 55635 w 42"/>
                    <a:gd name="T77" fmla="*/ 45165 h 14"/>
                    <a:gd name="T78" fmla="*/ 57352 w 42"/>
                    <a:gd name="T79" fmla="*/ 51510 h 14"/>
                    <a:gd name="T80" fmla="*/ 55635 w 42"/>
                    <a:gd name="T81" fmla="*/ 45165 h 14"/>
                    <a:gd name="T82" fmla="*/ 50030 w 42"/>
                    <a:gd name="T83" fmla="*/ 13608 h 14"/>
                    <a:gd name="T84" fmla="*/ 55635 w 42"/>
                    <a:gd name="T85" fmla="*/ 45165 h 14"/>
                    <a:gd name="T86" fmla="*/ 48369 w 42"/>
                    <a:gd name="T87" fmla="*/ 20892 h 14"/>
                    <a:gd name="T88" fmla="*/ 48369 w 42"/>
                    <a:gd name="T89" fmla="*/ 20892 h 14"/>
                    <a:gd name="T90" fmla="*/ 48369 w 42"/>
                    <a:gd name="T91" fmla="*/ 20892 h 14"/>
                    <a:gd name="T92" fmla="*/ 50030 w 42"/>
                    <a:gd name="T93" fmla="*/ 13608 h 14"/>
                    <a:gd name="T94" fmla="*/ 50030 w 42"/>
                    <a:gd name="T95" fmla="*/ 13608 h 14"/>
                    <a:gd name="T96" fmla="*/ 48369 w 42"/>
                    <a:gd name="T97" fmla="*/ 13608 h 14"/>
                    <a:gd name="T98" fmla="*/ 48369 w 42"/>
                    <a:gd name="T99" fmla="*/ 20892 h 14"/>
                    <a:gd name="T100" fmla="*/ 32083 w 42"/>
                    <a:gd name="T101" fmla="*/ 8283 h 14"/>
                    <a:gd name="T102" fmla="*/ 48369 w 42"/>
                    <a:gd name="T103" fmla="*/ 20892 h 14"/>
                    <a:gd name="T104" fmla="*/ 16373 w 42"/>
                    <a:gd name="T105" fmla="*/ 8283 h 14"/>
                    <a:gd name="T106" fmla="*/ 32083 w 42"/>
                    <a:gd name="T107" fmla="*/ 8283 h 14"/>
                    <a:gd name="T108" fmla="*/ 16373 w 42"/>
                    <a:gd name="T109" fmla="*/ 5042 h 14"/>
                    <a:gd name="T110" fmla="*/ 16373 w 42"/>
                    <a:gd name="T111" fmla="*/ 5042 h 14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</a:gdLst>
                  <a:ahLst/>
                  <a:cxnLst>
                    <a:cxn ang="T112">
                      <a:pos x="T0" y="T1"/>
                    </a:cxn>
                    <a:cxn ang="T113">
                      <a:pos x="T2" y="T3"/>
                    </a:cxn>
                    <a:cxn ang="T114">
                      <a:pos x="T4" y="T5"/>
                    </a:cxn>
                    <a:cxn ang="T115">
                      <a:pos x="T6" y="T7"/>
                    </a:cxn>
                    <a:cxn ang="T116">
                      <a:pos x="T8" y="T9"/>
                    </a:cxn>
                    <a:cxn ang="T117">
                      <a:pos x="T10" y="T11"/>
                    </a:cxn>
                    <a:cxn ang="T118">
                      <a:pos x="T12" y="T13"/>
                    </a:cxn>
                    <a:cxn ang="T119">
                      <a:pos x="T14" y="T15"/>
                    </a:cxn>
                    <a:cxn ang="T120">
                      <a:pos x="T16" y="T17"/>
                    </a:cxn>
                    <a:cxn ang="T121">
                      <a:pos x="T18" y="T19"/>
                    </a:cxn>
                    <a:cxn ang="T122">
                      <a:pos x="T20" y="T21"/>
                    </a:cxn>
                    <a:cxn ang="T123">
                      <a:pos x="T22" y="T23"/>
                    </a:cxn>
                    <a:cxn ang="T124">
                      <a:pos x="T24" y="T25"/>
                    </a:cxn>
                    <a:cxn ang="T125">
                      <a:pos x="T26" y="T27"/>
                    </a:cxn>
                    <a:cxn ang="T126">
                      <a:pos x="T28" y="T29"/>
                    </a:cxn>
                    <a:cxn ang="T127">
                      <a:pos x="T30" y="T31"/>
                    </a:cxn>
                    <a:cxn ang="T128">
                      <a:pos x="T32" y="T33"/>
                    </a:cxn>
                    <a:cxn ang="T129">
                      <a:pos x="T34" y="T35"/>
                    </a:cxn>
                    <a:cxn ang="T130">
                      <a:pos x="T36" y="T37"/>
                    </a:cxn>
                    <a:cxn ang="T131">
                      <a:pos x="T38" y="T39"/>
                    </a:cxn>
                    <a:cxn ang="T132">
                      <a:pos x="T40" y="T41"/>
                    </a:cxn>
                    <a:cxn ang="T133">
                      <a:pos x="T42" y="T43"/>
                    </a:cxn>
                    <a:cxn ang="T134">
                      <a:pos x="T44" y="T45"/>
                    </a:cxn>
                    <a:cxn ang="T135">
                      <a:pos x="T46" y="T47"/>
                    </a:cxn>
                    <a:cxn ang="T136">
                      <a:pos x="T48" y="T49"/>
                    </a:cxn>
                    <a:cxn ang="T137">
                      <a:pos x="T50" y="T51"/>
                    </a:cxn>
                    <a:cxn ang="T138">
                      <a:pos x="T52" y="T53"/>
                    </a:cxn>
                    <a:cxn ang="T139">
                      <a:pos x="T54" y="T55"/>
                    </a:cxn>
                    <a:cxn ang="T140">
                      <a:pos x="T56" y="T57"/>
                    </a:cxn>
                    <a:cxn ang="T141">
                      <a:pos x="T58" y="T59"/>
                    </a:cxn>
                    <a:cxn ang="T142">
                      <a:pos x="T60" y="T61"/>
                    </a:cxn>
                    <a:cxn ang="T143">
                      <a:pos x="T62" y="T63"/>
                    </a:cxn>
                    <a:cxn ang="T144">
                      <a:pos x="T64" y="T65"/>
                    </a:cxn>
                    <a:cxn ang="T145">
                      <a:pos x="T66" y="T67"/>
                    </a:cxn>
                    <a:cxn ang="T146">
                      <a:pos x="T68" y="T69"/>
                    </a:cxn>
                    <a:cxn ang="T147">
                      <a:pos x="T70" y="T71"/>
                    </a:cxn>
                    <a:cxn ang="T148">
                      <a:pos x="T72" y="T73"/>
                    </a:cxn>
                    <a:cxn ang="T149">
                      <a:pos x="T74" y="T75"/>
                    </a:cxn>
                    <a:cxn ang="T150">
                      <a:pos x="T76" y="T77"/>
                    </a:cxn>
                    <a:cxn ang="T151">
                      <a:pos x="T78" y="T79"/>
                    </a:cxn>
                    <a:cxn ang="T152">
                      <a:pos x="T80" y="T81"/>
                    </a:cxn>
                    <a:cxn ang="T153">
                      <a:pos x="T82" y="T83"/>
                    </a:cxn>
                    <a:cxn ang="T154">
                      <a:pos x="T84" y="T85"/>
                    </a:cxn>
                    <a:cxn ang="T155">
                      <a:pos x="T86" y="T87"/>
                    </a:cxn>
                    <a:cxn ang="T156">
                      <a:pos x="T88" y="T89"/>
                    </a:cxn>
                    <a:cxn ang="T157">
                      <a:pos x="T90" y="T91"/>
                    </a:cxn>
                    <a:cxn ang="T158">
                      <a:pos x="T92" y="T93"/>
                    </a:cxn>
                    <a:cxn ang="T159">
                      <a:pos x="T94" y="T95"/>
                    </a:cxn>
                    <a:cxn ang="T160">
                      <a:pos x="T96" y="T97"/>
                    </a:cxn>
                    <a:cxn ang="T161">
                      <a:pos x="T98" y="T99"/>
                    </a:cxn>
                    <a:cxn ang="T162">
                      <a:pos x="T100" y="T101"/>
                    </a:cxn>
                    <a:cxn ang="T163">
                      <a:pos x="T102" y="T103"/>
                    </a:cxn>
                    <a:cxn ang="T164">
                      <a:pos x="T104" y="T105"/>
                    </a:cxn>
                    <a:cxn ang="T165">
                      <a:pos x="T106" y="T107"/>
                    </a:cxn>
                    <a:cxn ang="T166">
                      <a:pos x="T108" y="T109"/>
                    </a:cxn>
                    <a:cxn ang="T167">
                      <a:pos x="T110" y="T111"/>
                    </a:cxn>
                  </a:cxnLst>
                  <a:rect l="0" t="0" r="r" b="b"/>
                  <a:pathLst>
                    <a:path w="42" h="14">
                      <a:moveTo>
                        <a:pt x="11" y="2"/>
                      </a:moveTo>
                      <a:cubicBezTo>
                        <a:pt x="10" y="2"/>
                        <a:pt x="9" y="2"/>
                        <a:pt x="8" y="2"/>
                      </a:cubicBezTo>
                      <a:lnTo>
                        <a:pt x="7" y="1"/>
                      </a:lnTo>
                      <a:cubicBezTo>
                        <a:pt x="9" y="1"/>
                        <a:pt x="10" y="0"/>
                        <a:pt x="11" y="1"/>
                      </a:cubicBezTo>
                      <a:lnTo>
                        <a:pt x="11" y="2"/>
                      </a:lnTo>
                      <a:close/>
                      <a:moveTo>
                        <a:pt x="8" y="2"/>
                      </a:moveTo>
                      <a:cubicBezTo>
                        <a:pt x="6" y="3"/>
                        <a:pt x="5" y="4"/>
                        <a:pt x="4" y="5"/>
                      </a:cubicBezTo>
                      <a:lnTo>
                        <a:pt x="3" y="4"/>
                      </a:lnTo>
                      <a:cubicBezTo>
                        <a:pt x="4" y="3"/>
                        <a:pt x="6" y="2"/>
                        <a:pt x="7" y="1"/>
                      </a:cubicBezTo>
                      <a:lnTo>
                        <a:pt x="8" y="2"/>
                      </a:lnTo>
                      <a:close/>
                      <a:moveTo>
                        <a:pt x="4" y="5"/>
                      </a:moveTo>
                      <a:cubicBezTo>
                        <a:pt x="3" y="6"/>
                        <a:pt x="2" y="7"/>
                        <a:pt x="1" y="8"/>
                      </a:cubicBezTo>
                      <a:lnTo>
                        <a:pt x="0" y="8"/>
                      </a:lnTo>
                      <a:cubicBezTo>
                        <a:pt x="0" y="6"/>
                        <a:pt x="1" y="5"/>
                        <a:pt x="3" y="4"/>
                      </a:cubicBezTo>
                      <a:lnTo>
                        <a:pt x="4" y="5"/>
                      </a:lnTo>
                      <a:close/>
                      <a:moveTo>
                        <a:pt x="1" y="8"/>
                      </a:moveTo>
                      <a:cubicBezTo>
                        <a:pt x="1" y="9"/>
                        <a:pt x="1" y="10"/>
                        <a:pt x="2" y="11"/>
                      </a:cubicBezTo>
                      <a:lnTo>
                        <a:pt x="0" y="12"/>
                      </a:lnTo>
                      <a:cubicBezTo>
                        <a:pt x="0" y="10"/>
                        <a:pt x="0" y="9"/>
                        <a:pt x="0" y="8"/>
                      </a:cubicBezTo>
                      <a:lnTo>
                        <a:pt x="1" y="8"/>
                      </a:lnTo>
                      <a:close/>
                      <a:moveTo>
                        <a:pt x="0" y="12"/>
                      </a:moveTo>
                      <a:lnTo>
                        <a:pt x="0" y="12"/>
                      </a:lnTo>
                      <a:lnTo>
                        <a:pt x="1" y="12"/>
                      </a:lnTo>
                      <a:lnTo>
                        <a:pt x="0" y="12"/>
                      </a:lnTo>
                      <a:close/>
                      <a:moveTo>
                        <a:pt x="2" y="11"/>
                      </a:moveTo>
                      <a:lnTo>
                        <a:pt x="2" y="11"/>
                      </a:lnTo>
                      <a:lnTo>
                        <a:pt x="0" y="12"/>
                      </a:lnTo>
                      <a:lnTo>
                        <a:pt x="2" y="11"/>
                      </a:lnTo>
                      <a:close/>
                      <a:moveTo>
                        <a:pt x="0" y="12"/>
                      </a:moveTo>
                      <a:lnTo>
                        <a:pt x="0" y="12"/>
                      </a:lnTo>
                      <a:lnTo>
                        <a:pt x="1" y="12"/>
                      </a:lnTo>
                      <a:lnTo>
                        <a:pt x="0" y="12"/>
                      </a:lnTo>
                      <a:close/>
                      <a:moveTo>
                        <a:pt x="2" y="11"/>
                      </a:moveTo>
                      <a:cubicBezTo>
                        <a:pt x="2" y="11"/>
                        <a:pt x="2" y="12"/>
                        <a:pt x="2" y="12"/>
                      </a:cubicBezTo>
                      <a:lnTo>
                        <a:pt x="1" y="13"/>
                      </a:lnTo>
                      <a:cubicBezTo>
                        <a:pt x="1" y="12"/>
                        <a:pt x="0" y="12"/>
                        <a:pt x="0" y="12"/>
                      </a:cubicBezTo>
                      <a:lnTo>
                        <a:pt x="2" y="11"/>
                      </a:lnTo>
                      <a:close/>
                      <a:moveTo>
                        <a:pt x="2" y="12"/>
                      </a:moveTo>
                      <a:cubicBezTo>
                        <a:pt x="2" y="12"/>
                        <a:pt x="2" y="12"/>
                        <a:pt x="2" y="12"/>
                      </a:cubicBezTo>
                      <a:lnTo>
                        <a:pt x="2" y="13"/>
                      </a:lnTo>
                      <a:cubicBezTo>
                        <a:pt x="1" y="13"/>
                        <a:pt x="1" y="13"/>
                        <a:pt x="1" y="13"/>
                      </a:cubicBezTo>
                      <a:lnTo>
                        <a:pt x="2" y="12"/>
                      </a:lnTo>
                      <a:close/>
                      <a:moveTo>
                        <a:pt x="2" y="12"/>
                      </a:moveTo>
                      <a:cubicBezTo>
                        <a:pt x="4" y="13"/>
                        <a:pt x="5" y="13"/>
                        <a:pt x="6" y="13"/>
                      </a:cubicBezTo>
                      <a:lnTo>
                        <a:pt x="6" y="14"/>
                      </a:lnTo>
                      <a:cubicBezTo>
                        <a:pt x="5" y="14"/>
                        <a:pt x="3" y="14"/>
                        <a:pt x="2" y="13"/>
                      </a:cubicBezTo>
                      <a:lnTo>
                        <a:pt x="2" y="12"/>
                      </a:lnTo>
                      <a:close/>
                      <a:moveTo>
                        <a:pt x="6" y="13"/>
                      </a:moveTo>
                      <a:lnTo>
                        <a:pt x="6" y="13"/>
                      </a:lnTo>
                      <a:lnTo>
                        <a:pt x="6" y="14"/>
                      </a:lnTo>
                      <a:lnTo>
                        <a:pt x="6" y="13"/>
                      </a:lnTo>
                      <a:close/>
                      <a:moveTo>
                        <a:pt x="6" y="13"/>
                      </a:moveTo>
                      <a:cubicBezTo>
                        <a:pt x="12" y="12"/>
                        <a:pt x="18" y="12"/>
                        <a:pt x="23" y="13"/>
                      </a:cubicBezTo>
                      <a:lnTo>
                        <a:pt x="23" y="14"/>
                      </a:lnTo>
                      <a:cubicBezTo>
                        <a:pt x="18" y="14"/>
                        <a:pt x="12" y="13"/>
                        <a:pt x="6" y="14"/>
                      </a:cubicBezTo>
                      <a:lnTo>
                        <a:pt x="6" y="13"/>
                      </a:lnTo>
                      <a:close/>
                      <a:moveTo>
                        <a:pt x="23" y="13"/>
                      </a:moveTo>
                      <a:cubicBezTo>
                        <a:pt x="26" y="13"/>
                        <a:pt x="29" y="13"/>
                        <a:pt x="32" y="13"/>
                      </a:cubicBezTo>
                      <a:lnTo>
                        <a:pt x="32" y="14"/>
                      </a:lnTo>
                      <a:cubicBezTo>
                        <a:pt x="29" y="14"/>
                        <a:pt x="26" y="14"/>
                        <a:pt x="23" y="14"/>
                      </a:cubicBezTo>
                      <a:lnTo>
                        <a:pt x="23" y="13"/>
                      </a:lnTo>
                      <a:close/>
                      <a:moveTo>
                        <a:pt x="33" y="14"/>
                      </a:moveTo>
                      <a:lnTo>
                        <a:pt x="33" y="14"/>
                      </a:lnTo>
                      <a:lnTo>
                        <a:pt x="32" y="14"/>
                      </a:lnTo>
                      <a:lnTo>
                        <a:pt x="33" y="14"/>
                      </a:lnTo>
                      <a:close/>
                      <a:moveTo>
                        <a:pt x="32" y="13"/>
                      </a:moveTo>
                      <a:cubicBezTo>
                        <a:pt x="33" y="13"/>
                        <a:pt x="35" y="13"/>
                        <a:pt x="36" y="12"/>
                      </a:cubicBezTo>
                      <a:lnTo>
                        <a:pt x="37" y="14"/>
                      </a:lnTo>
                      <a:cubicBezTo>
                        <a:pt x="35" y="14"/>
                        <a:pt x="34" y="14"/>
                        <a:pt x="33" y="14"/>
                      </a:cubicBezTo>
                      <a:lnTo>
                        <a:pt x="32" y="13"/>
                      </a:lnTo>
                      <a:close/>
                      <a:moveTo>
                        <a:pt x="36" y="12"/>
                      </a:moveTo>
                      <a:cubicBezTo>
                        <a:pt x="37" y="12"/>
                        <a:pt x="38" y="11"/>
                        <a:pt x="38" y="10"/>
                      </a:cubicBezTo>
                      <a:lnTo>
                        <a:pt x="40" y="11"/>
                      </a:lnTo>
                      <a:cubicBezTo>
                        <a:pt x="39" y="12"/>
                        <a:pt x="38" y="13"/>
                        <a:pt x="37" y="14"/>
                      </a:cubicBezTo>
                      <a:lnTo>
                        <a:pt x="36" y="12"/>
                      </a:lnTo>
                      <a:close/>
                      <a:moveTo>
                        <a:pt x="38" y="10"/>
                      </a:moveTo>
                      <a:lnTo>
                        <a:pt x="38" y="10"/>
                      </a:lnTo>
                      <a:lnTo>
                        <a:pt x="39" y="11"/>
                      </a:lnTo>
                      <a:lnTo>
                        <a:pt x="38" y="10"/>
                      </a:lnTo>
                      <a:close/>
                      <a:moveTo>
                        <a:pt x="38" y="10"/>
                      </a:moveTo>
                      <a:cubicBezTo>
                        <a:pt x="40" y="7"/>
                        <a:pt x="35" y="5"/>
                        <a:pt x="33" y="4"/>
                      </a:cubicBezTo>
                      <a:lnTo>
                        <a:pt x="34" y="3"/>
                      </a:lnTo>
                      <a:cubicBezTo>
                        <a:pt x="37" y="4"/>
                        <a:pt x="42" y="7"/>
                        <a:pt x="40" y="11"/>
                      </a:cubicBezTo>
                      <a:lnTo>
                        <a:pt x="38" y="10"/>
                      </a:lnTo>
                      <a:close/>
                      <a:moveTo>
                        <a:pt x="33" y="4"/>
                      </a:moveTo>
                      <a:lnTo>
                        <a:pt x="33" y="4"/>
                      </a:lnTo>
                      <a:lnTo>
                        <a:pt x="34" y="4"/>
                      </a:lnTo>
                      <a:lnTo>
                        <a:pt x="33" y="4"/>
                      </a:lnTo>
                      <a:close/>
                      <a:moveTo>
                        <a:pt x="33" y="4"/>
                      </a:moveTo>
                      <a:lnTo>
                        <a:pt x="33" y="4"/>
                      </a:lnTo>
                      <a:lnTo>
                        <a:pt x="34" y="3"/>
                      </a:lnTo>
                      <a:lnTo>
                        <a:pt x="33" y="4"/>
                      </a:lnTo>
                      <a:close/>
                      <a:moveTo>
                        <a:pt x="34" y="3"/>
                      </a:moveTo>
                      <a:lnTo>
                        <a:pt x="34" y="3"/>
                      </a:lnTo>
                      <a:lnTo>
                        <a:pt x="33" y="3"/>
                      </a:lnTo>
                      <a:lnTo>
                        <a:pt x="34" y="3"/>
                      </a:lnTo>
                      <a:close/>
                      <a:moveTo>
                        <a:pt x="33" y="4"/>
                      </a:moveTo>
                      <a:cubicBezTo>
                        <a:pt x="30" y="3"/>
                        <a:pt x="26" y="3"/>
                        <a:pt x="22" y="3"/>
                      </a:cubicBezTo>
                      <a:lnTo>
                        <a:pt x="22" y="2"/>
                      </a:lnTo>
                      <a:cubicBezTo>
                        <a:pt x="26" y="1"/>
                        <a:pt x="30" y="1"/>
                        <a:pt x="34" y="3"/>
                      </a:cubicBezTo>
                      <a:lnTo>
                        <a:pt x="33" y="4"/>
                      </a:lnTo>
                      <a:close/>
                      <a:moveTo>
                        <a:pt x="22" y="3"/>
                      </a:moveTo>
                      <a:cubicBezTo>
                        <a:pt x="19" y="3"/>
                        <a:pt x="15" y="3"/>
                        <a:pt x="11" y="2"/>
                      </a:cubicBezTo>
                      <a:lnTo>
                        <a:pt x="11" y="1"/>
                      </a:lnTo>
                      <a:cubicBezTo>
                        <a:pt x="15" y="2"/>
                        <a:pt x="19" y="2"/>
                        <a:pt x="22" y="2"/>
                      </a:cubicBezTo>
                      <a:lnTo>
                        <a:pt x="22" y="3"/>
                      </a:lnTo>
                      <a:close/>
                      <a:moveTo>
                        <a:pt x="11" y="1"/>
                      </a:moveTo>
                      <a:lnTo>
                        <a:pt x="11" y="1"/>
                      </a:lnTo>
                      <a:close/>
                    </a:path>
                  </a:pathLst>
                </a:custGeom>
                <a:solidFill>
                  <a:srgbClr val="94939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466" name="Freeform 77"/>
                <p:cNvSpPr>
                  <a:spLocks noChangeArrowheads="1"/>
                </p:cNvSpPr>
                <p:nvPr/>
              </p:nvSpPr>
              <p:spPr bwMode="auto">
                <a:xfrm>
                  <a:off x="1062" y="3928"/>
                  <a:ext cx="73" cy="54"/>
                </a:xfrm>
                <a:custGeom>
                  <a:avLst/>
                  <a:gdLst>
                    <a:gd name="T0" fmla="*/ 46524 w 53"/>
                    <a:gd name="T1" fmla="*/ 6284 h 32"/>
                    <a:gd name="T2" fmla="*/ 10836 w 53"/>
                    <a:gd name="T3" fmla="*/ 71975 h 32"/>
                    <a:gd name="T4" fmla="*/ 27558 w 53"/>
                    <a:gd name="T5" fmla="*/ 153935 h 32"/>
                    <a:gd name="T6" fmla="*/ 65471 w 53"/>
                    <a:gd name="T7" fmla="*/ 179334 h 32"/>
                    <a:gd name="T8" fmla="*/ 93575 w 53"/>
                    <a:gd name="T9" fmla="*/ 99596 h 32"/>
                    <a:gd name="T10" fmla="*/ 81950 w 53"/>
                    <a:gd name="T11" fmla="*/ 10414 h 32"/>
                    <a:gd name="T12" fmla="*/ 46524 w 53"/>
                    <a:gd name="T13" fmla="*/ 6284 h 32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53" h="32">
                      <a:moveTo>
                        <a:pt x="26" y="1"/>
                      </a:moveTo>
                      <a:cubicBezTo>
                        <a:pt x="18" y="3"/>
                        <a:pt x="11" y="8"/>
                        <a:pt x="6" y="12"/>
                      </a:cubicBezTo>
                      <a:cubicBezTo>
                        <a:pt x="0" y="17"/>
                        <a:pt x="6" y="26"/>
                        <a:pt x="15" y="26"/>
                      </a:cubicBezTo>
                      <a:cubicBezTo>
                        <a:pt x="22" y="27"/>
                        <a:pt x="29" y="28"/>
                        <a:pt x="36" y="30"/>
                      </a:cubicBezTo>
                      <a:cubicBezTo>
                        <a:pt x="42" y="32"/>
                        <a:pt x="51" y="24"/>
                        <a:pt x="52" y="17"/>
                      </a:cubicBezTo>
                      <a:cubicBezTo>
                        <a:pt x="53" y="12"/>
                        <a:pt x="51" y="4"/>
                        <a:pt x="45" y="2"/>
                      </a:cubicBezTo>
                      <a:cubicBezTo>
                        <a:pt x="39" y="0"/>
                        <a:pt x="32" y="0"/>
                        <a:pt x="26" y="1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467" name="Freeform 78"/>
                <p:cNvSpPr>
                  <a:spLocks noChangeArrowheads="1"/>
                </p:cNvSpPr>
                <p:nvPr/>
              </p:nvSpPr>
              <p:spPr bwMode="auto">
                <a:xfrm>
                  <a:off x="1066" y="3925"/>
                  <a:ext cx="69" cy="55"/>
                </a:xfrm>
                <a:custGeom>
                  <a:avLst/>
                  <a:gdLst>
                    <a:gd name="T0" fmla="*/ 19926 w 50"/>
                    <a:gd name="T1" fmla="*/ 40528 h 32"/>
                    <a:gd name="T2" fmla="*/ 21866 w 50"/>
                    <a:gd name="T3" fmla="*/ 48519 h 32"/>
                    <a:gd name="T4" fmla="*/ 19926 w 50"/>
                    <a:gd name="T5" fmla="*/ 40528 h 32"/>
                    <a:gd name="T6" fmla="*/ 5309 w 50"/>
                    <a:gd name="T7" fmla="*/ 91596 h 32"/>
                    <a:gd name="T8" fmla="*/ 5309 w 50"/>
                    <a:gd name="T9" fmla="*/ 91596 h 32"/>
                    <a:gd name="T10" fmla="*/ 3197 w 50"/>
                    <a:gd name="T11" fmla="*/ 87483 h 32"/>
                    <a:gd name="T12" fmla="*/ 3197 w 50"/>
                    <a:gd name="T13" fmla="*/ 140090 h 32"/>
                    <a:gd name="T14" fmla="*/ 1928 w 50"/>
                    <a:gd name="T15" fmla="*/ 111189 h 32"/>
                    <a:gd name="T16" fmla="*/ 5309 w 50"/>
                    <a:gd name="T17" fmla="*/ 164883 h 32"/>
                    <a:gd name="T18" fmla="*/ 7939 w 50"/>
                    <a:gd name="T19" fmla="*/ 159601 h 32"/>
                    <a:gd name="T20" fmla="*/ 5309 w 50"/>
                    <a:gd name="T21" fmla="*/ 164883 h 32"/>
                    <a:gd name="T22" fmla="*/ 21866 w 50"/>
                    <a:gd name="T23" fmla="*/ 180821 h 32"/>
                    <a:gd name="T24" fmla="*/ 21866 w 50"/>
                    <a:gd name="T25" fmla="*/ 180821 h 32"/>
                    <a:gd name="T26" fmla="*/ 21866 w 50"/>
                    <a:gd name="T27" fmla="*/ 180821 h 32"/>
                    <a:gd name="T28" fmla="*/ 27829 w 50"/>
                    <a:gd name="T29" fmla="*/ 184142 h 32"/>
                    <a:gd name="T30" fmla="*/ 27829 w 50"/>
                    <a:gd name="T31" fmla="*/ 180821 h 32"/>
                    <a:gd name="T32" fmla="*/ 27829 w 50"/>
                    <a:gd name="T33" fmla="*/ 184142 h 32"/>
                    <a:gd name="T34" fmla="*/ 60259 w 50"/>
                    <a:gd name="T35" fmla="*/ 200212 h 32"/>
                    <a:gd name="T36" fmla="*/ 33077 w 50"/>
                    <a:gd name="T37" fmla="*/ 180821 h 32"/>
                    <a:gd name="T38" fmla="*/ 60259 w 50"/>
                    <a:gd name="T39" fmla="*/ 202728 h 32"/>
                    <a:gd name="T40" fmla="*/ 61476 w 50"/>
                    <a:gd name="T41" fmla="*/ 202728 h 32"/>
                    <a:gd name="T42" fmla="*/ 60259 w 50"/>
                    <a:gd name="T43" fmla="*/ 200212 h 32"/>
                    <a:gd name="T44" fmla="*/ 76678 w 50"/>
                    <a:gd name="T45" fmla="*/ 193827 h 32"/>
                    <a:gd name="T46" fmla="*/ 74866 w 50"/>
                    <a:gd name="T47" fmla="*/ 184142 h 32"/>
                    <a:gd name="T48" fmla="*/ 76678 w 50"/>
                    <a:gd name="T49" fmla="*/ 193827 h 32"/>
                    <a:gd name="T50" fmla="*/ 87985 w 50"/>
                    <a:gd name="T51" fmla="*/ 120873 h 32"/>
                    <a:gd name="T52" fmla="*/ 85121 w 50"/>
                    <a:gd name="T53" fmla="*/ 144908 h 32"/>
                    <a:gd name="T54" fmla="*/ 88614 w 50"/>
                    <a:gd name="T55" fmla="*/ 120873 h 32"/>
                    <a:gd name="T56" fmla="*/ 87985 w 50"/>
                    <a:gd name="T57" fmla="*/ 120873 h 32"/>
                    <a:gd name="T58" fmla="*/ 87985 w 50"/>
                    <a:gd name="T59" fmla="*/ 120873 h 32"/>
                    <a:gd name="T60" fmla="*/ 88614 w 50"/>
                    <a:gd name="T61" fmla="*/ 120873 h 32"/>
                    <a:gd name="T62" fmla="*/ 87985 w 50"/>
                    <a:gd name="T63" fmla="*/ 109178 h 32"/>
                    <a:gd name="T64" fmla="*/ 87985 w 50"/>
                    <a:gd name="T65" fmla="*/ 120873 h 32"/>
                    <a:gd name="T66" fmla="*/ 91152 w 50"/>
                    <a:gd name="T67" fmla="*/ 87483 h 32"/>
                    <a:gd name="T68" fmla="*/ 87985 w 50"/>
                    <a:gd name="T69" fmla="*/ 87483 h 32"/>
                    <a:gd name="T70" fmla="*/ 91152 w 50"/>
                    <a:gd name="T71" fmla="*/ 87483 h 32"/>
                    <a:gd name="T72" fmla="*/ 74866 w 50"/>
                    <a:gd name="T73" fmla="*/ 19259 h 32"/>
                    <a:gd name="T74" fmla="*/ 74866 w 50"/>
                    <a:gd name="T75" fmla="*/ 19259 h 32"/>
                    <a:gd name="T76" fmla="*/ 76678 w 50"/>
                    <a:gd name="T77" fmla="*/ 19259 h 32"/>
                    <a:gd name="T78" fmla="*/ 71226 w 50"/>
                    <a:gd name="T79" fmla="*/ 19259 h 32"/>
                    <a:gd name="T80" fmla="*/ 74866 w 50"/>
                    <a:gd name="T81" fmla="*/ 19259 h 32"/>
                    <a:gd name="T82" fmla="*/ 66981 w 50"/>
                    <a:gd name="T83" fmla="*/ 7016 h 32"/>
                    <a:gd name="T84" fmla="*/ 66981 w 50"/>
                    <a:gd name="T85" fmla="*/ 11622 h 32"/>
                    <a:gd name="T86" fmla="*/ 66981 w 50"/>
                    <a:gd name="T87" fmla="*/ 7016 h 32"/>
                    <a:gd name="T88" fmla="*/ 41792 w 50"/>
                    <a:gd name="T89" fmla="*/ 19259 h 32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</a:gdLst>
                  <a:ahLst/>
                  <a:cxnLst>
                    <a:cxn ang="T90">
                      <a:pos x="T0" y="T1"/>
                    </a:cxn>
                    <a:cxn ang="T91">
                      <a:pos x="T2" y="T3"/>
                    </a:cxn>
                    <a:cxn ang="T92">
                      <a:pos x="T4" y="T5"/>
                    </a:cxn>
                    <a:cxn ang="T93">
                      <a:pos x="T6" y="T7"/>
                    </a:cxn>
                    <a:cxn ang="T94">
                      <a:pos x="T8" y="T9"/>
                    </a:cxn>
                    <a:cxn ang="T95">
                      <a:pos x="T10" y="T11"/>
                    </a:cxn>
                    <a:cxn ang="T96">
                      <a:pos x="T12" y="T13"/>
                    </a:cxn>
                    <a:cxn ang="T97">
                      <a:pos x="T14" y="T15"/>
                    </a:cxn>
                    <a:cxn ang="T98">
                      <a:pos x="T16" y="T17"/>
                    </a:cxn>
                    <a:cxn ang="T99">
                      <a:pos x="T18" y="T19"/>
                    </a:cxn>
                    <a:cxn ang="T100">
                      <a:pos x="T20" y="T21"/>
                    </a:cxn>
                    <a:cxn ang="T101">
                      <a:pos x="T22" y="T23"/>
                    </a:cxn>
                    <a:cxn ang="T102">
                      <a:pos x="T24" y="T25"/>
                    </a:cxn>
                    <a:cxn ang="T103">
                      <a:pos x="T26" y="T27"/>
                    </a:cxn>
                    <a:cxn ang="T104">
                      <a:pos x="T28" y="T29"/>
                    </a:cxn>
                    <a:cxn ang="T105">
                      <a:pos x="T30" y="T31"/>
                    </a:cxn>
                    <a:cxn ang="T106">
                      <a:pos x="T32" y="T33"/>
                    </a:cxn>
                    <a:cxn ang="T107">
                      <a:pos x="T34" y="T35"/>
                    </a:cxn>
                    <a:cxn ang="T108">
                      <a:pos x="T36" y="T37"/>
                    </a:cxn>
                    <a:cxn ang="T109">
                      <a:pos x="T38" y="T39"/>
                    </a:cxn>
                    <a:cxn ang="T110">
                      <a:pos x="T40" y="T41"/>
                    </a:cxn>
                    <a:cxn ang="T111">
                      <a:pos x="T42" y="T43"/>
                    </a:cxn>
                    <a:cxn ang="T112">
                      <a:pos x="T44" y="T45"/>
                    </a:cxn>
                    <a:cxn ang="T113">
                      <a:pos x="T46" y="T47"/>
                    </a:cxn>
                    <a:cxn ang="T114">
                      <a:pos x="T48" y="T49"/>
                    </a:cxn>
                    <a:cxn ang="T115">
                      <a:pos x="T50" y="T51"/>
                    </a:cxn>
                    <a:cxn ang="T116">
                      <a:pos x="T52" y="T53"/>
                    </a:cxn>
                    <a:cxn ang="T117">
                      <a:pos x="T54" y="T55"/>
                    </a:cxn>
                    <a:cxn ang="T118">
                      <a:pos x="T56" y="T57"/>
                    </a:cxn>
                    <a:cxn ang="T119">
                      <a:pos x="T58" y="T59"/>
                    </a:cxn>
                    <a:cxn ang="T120">
                      <a:pos x="T60" y="T61"/>
                    </a:cxn>
                    <a:cxn ang="T121">
                      <a:pos x="T62" y="T63"/>
                    </a:cxn>
                    <a:cxn ang="T122">
                      <a:pos x="T64" y="T65"/>
                    </a:cxn>
                    <a:cxn ang="T123">
                      <a:pos x="T66" y="T67"/>
                    </a:cxn>
                    <a:cxn ang="T124">
                      <a:pos x="T68" y="T69"/>
                    </a:cxn>
                    <a:cxn ang="T125">
                      <a:pos x="T70" y="T71"/>
                    </a:cxn>
                    <a:cxn ang="T126">
                      <a:pos x="T72" y="T73"/>
                    </a:cxn>
                    <a:cxn ang="T127">
                      <a:pos x="T74" y="T75"/>
                    </a:cxn>
                    <a:cxn ang="T128">
                      <a:pos x="T76" y="T77"/>
                    </a:cxn>
                    <a:cxn ang="T129">
                      <a:pos x="T78" y="T79"/>
                    </a:cxn>
                    <a:cxn ang="T130">
                      <a:pos x="T80" y="T81"/>
                    </a:cxn>
                    <a:cxn ang="T131">
                      <a:pos x="T82" y="T83"/>
                    </a:cxn>
                    <a:cxn ang="T132">
                      <a:pos x="T84" y="T85"/>
                    </a:cxn>
                    <a:cxn ang="T133">
                      <a:pos x="T86" y="T87"/>
                    </a:cxn>
                    <a:cxn ang="T134">
                      <a:pos x="T88" y="T89"/>
                    </a:cxn>
                  </a:cxnLst>
                  <a:rect l="0" t="0" r="r" b="b"/>
                  <a:pathLst>
                    <a:path w="50" h="32">
                      <a:moveTo>
                        <a:pt x="23" y="3"/>
                      </a:moveTo>
                      <a:cubicBezTo>
                        <a:pt x="19" y="4"/>
                        <a:pt x="16" y="6"/>
                        <a:pt x="12" y="7"/>
                      </a:cubicBezTo>
                      <a:lnTo>
                        <a:pt x="11" y="6"/>
                      </a:lnTo>
                      <a:cubicBezTo>
                        <a:pt x="15" y="4"/>
                        <a:pt x="19" y="3"/>
                        <a:pt x="23" y="2"/>
                      </a:cubicBezTo>
                      <a:lnTo>
                        <a:pt x="23" y="3"/>
                      </a:lnTo>
                      <a:close/>
                      <a:moveTo>
                        <a:pt x="12" y="7"/>
                      </a:moveTo>
                      <a:cubicBezTo>
                        <a:pt x="9" y="9"/>
                        <a:pt x="6" y="11"/>
                        <a:pt x="3" y="14"/>
                      </a:cubicBezTo>
                      <a:lnTo>
                        <a:pt x="2" y="13"/>
                      </a:lnTo>
                      <a:cubicBezTo>
                        <a:pt x="5" y="10"/>
                        <a:pt x="8" y="8"/>
                        <a:pt x="11" y="6"/>
                      </a:cubicBezTo>
                      <a:lnTo>
                        <a:pt x="12" y="7"/>
                      </a:lnTo>
                      <a:close/>
                      <a:moveTo>
                        <a:pt x="3" y="14"/>
                      </a:moveTo>
                      <a:lnTo>
                        <a:pt x="3" y="14"/>
                      </a:lnTo>
                      <a:lnTo>
                        <a:pt x="3" y="13"/>
                      </a:lnTo>
                      <a:lnTo>
                        <a:pt x="3" y="14"/>
                      </a:lnTo>
                      <a:close/>
                      <a:moveTo>
                        <a:pt x="3" y="14"/>
                      </a:moveTo>
                      <a:cubicBezTo>
                        <a:pt x="2" y="15"/>
                        <a:pt x="1" y="16"/>
                        <a:pt x="1" y="17"/>
                      </a:cubicBezTo>
                      <a:lnTo>
                        <a:pt x="0" y="17"/>
                      </a:lnTo>
                      <a:cubicBezTo>
                        <a:pt x="0" y="16"/>
                        <a:pt x="1" y="14"/>
                        <a:pt x="2" y="13"/>
                      </a:cubicBezTo>
                      <a:lnTo>
                        <a:pt x="3" y="14"/>
                      </a:lnTo>
                      <a:close/>
                      <a:moveTo>
                        <a:pt x="1" y="17"/>
                      </a:moveTo>
                      <a:cubicBezTo>
                        <a:pt x="1" y="18"/>
                        <a:pt x="1" y="20"/>
                        <a:pt x="2" y="21"/>
                      </a:cubicBezTo>
                      <a:lnTo>
                        <a:pt x="1" y="21"/>
                      </a:lnTo>
                      <a:cubicBezTo>
                        <a:pt x="0" y="20"/>
                        <a:pt x="0" y="19"/>
                        <a:pt x="0" y="17"/>
                      </a:cubicBezTo>
                      <a:lnTo>
                        <a:pt x="1" y="17"/>
                      </a:lnTo>
                      <a:close/>
                      <a:moveTo>
                        <a:pt x="2" y="21"/>
                      </a:moveTo>
                      <a:cubicBezTo>
                        <a:pt x="2" y="22"/>
                        <a:pt x="3" y="23"/>
                        <a:pt x="4" y="24"/>
                      </a:cubicBezTo>
                      <a:lnTo>
                        <a:pt x="3" y="25"/>
                      </a:lnTo>
                      <a:cubicBezTo>
                        <a:pt x="2" y="24"/>
                        <a:pt x="1" y="22"/>
                        <a:pt x="1" y="21"/>
                      </a:cubicBezTo>
                      <a:lnTo>
                        <a:pt x="2" y="21"/>
                      </a:lnTo>
                      <a:close/>
                      <a:moveTo>
                        <a:pt x="4" y="24"/>
                      </a:moveTo>
                      <a:cubicBezTo>
                        <a:pt x="6" y="25"/>
                        <a:pt x="9" y="27"/>
                        <a:pt x="12" y="27"/>
                      </a:cubicBezTo>
                      <a:lnTo>
                        <a:pt x="12" y="28"/>
                      </a:lnTo>
                      <a:cubicBezTo>
                        <a:pt x="8" y="28"/>
                        <a:pt x="5" y="26"/>
                        <a:pt x="3" y="25"/>
                      </a:cubicBezTo>
                      <a:lnTo>
                        <a:pt x="4" y="24"/>
                      </a:lnTo>
                      <a:close/>
                      <a:moveTo>
                        <a:pt x="12" y="27"/>
                      </a:moveTo>
                      <a:lnTo>
                        <a:pt x="12" y="27"/>
                      </a:lnTo>
                      <a:close/>
                      <a:moveTo>
                        <a:pt x="12" y="27"/>
                      </a:moveTo>
                      <a:lnTo>
                        <a:pt x="12" y="27"/>
                      </a:lnTo>
                      <a:lnTo>
                        <a:pt x="12" y="28"/>
                      </a:lnTo>
                      <a:lnTo>
                        <a:pt x="12" y="27"/>
                      </a:lnTo>
                      <a:close/>
                      <a:moveTo>
                        <a:pt x="12" y="27"/>
                      </a:moveTo>
                      <a:cubicBezTo>
                        <a:pt x="13" y="27"/>
                        <a:pt x="14" y="27"/>
                        <a:pt x="15" y="27"/>
                      </a:cubicBezTo>
                      <a:lnTo>
                        <a:pt x="15" y="28"/>
                      </a:lnTo>
                      <a:cubicBezTo>
                        <a:pt x="14" y="28"/>
                        <a:pt x="13" y="28"/>
                        <a:pt x="12" y="28"/>
                      </a:cubicBezTo>
                      <a:lnTo>
                        <a:pt x="12" y="27"/>
                      </a:lnTo>
                      <a:close/>
                      <a:moveTo>
                        <a:pt x="15" y="27"/>
                      </a:moveTo>
                      <a:cubicBezTo>
                        <a:pt x="16" y="27"/>
                        <a:pt x="17" y="27"/>
                        <a:pt x="18" y="27"/>
                      </a:cubicBezTo>
                      <a:lnTo>
                        <a:pt x="18" y="28"/>
                      </a:lnTo>
                      <a:cubicBezTo>
                        <a:pt x="17" y="28"/>
                        <a:pt x="16" y="28"/>
                        <a:pt x="15" y="28"/>
                      </a:cubicBezTo>
                      <a:lnTo>
                        <a:pt x="15" y="27"/>
                      </a:lnTo>
                      <a:close/>
                      <a:moveTo>
                        <a:pt x="18" y="27"/>
                      </a:moveTo>
                      <a:cubicBezTo>
                        <a:pt x="23" y="28"/>
                        <a:pt x="28" y="29"/>
                        <a:pt x="33" y="30"/>
                      </a:cubicBezTo>
                      <a:lnTo>
                        <a:pt x="33" y="32"/>
                      </a:lnTo>
                      <a:cubicBezTo>
                        <a:pt x="28" y="30"/>
                        <a:pt x="23" y="29"/>
                        <a:pt x="18" y="28"/>
                      </a:cubicBezTo>
                      <a:lnTo>
                        <a:pt x="18" y="27"/>
                      </a:lnTo>
                      <a:close/>
                      <a:moveTo>
                        <a:pt x="33" y="30"/>
                      </a:moveTo>
                      <a:lnTo>
                        <a:pt x="33" y="30"/>
                      </a:lnTo>
                      <a:lnTo>
                        <a:pt x="33" y="31"/>
                      </a:lnTo>
                      <a:lnTo>
                        <a:pt x="33" y="30"/>
                      </a:lnTo>
                      <a:close/>
                      <a:moveTo>
                        <a:pt x="33" y="30"/>
                      </a:moveTo>
                      <a:cubicBezTo>
                        <a:pt x="34" y="30"/>
                        <a:pt x="34" y="31"/>
                        <a:pt x="34" y="31"/>
                      </a:cubicBezTo>
                      <a:lnTo>
                        <a:pt x="34" y="32"/>
                      </a:lnTo>
                      <a:cubicBezTo>
                        <a:pt x="34" y="32"/>
                        <a:pt x="33" y="32"/>
                        <a:pt x="33" y="32"/>
                      </a:cubicBezTo>
                      <a:lnTo>
                        <a:pt x="33" y="30"/>
                      </a:lnTo>
                      <a:close/>
                      <a:moveTo>
                        <a:pt x="34" y="31"/>
                      </a:moveTo>
                      <a:cubicBezTo>
                        <a:pt x="37" y="31"/>
                        <a:pt x="39" y="30"/>
                        <a:pt x="41" y="28"/>
                      </a:cubicBezTo>
                      <a:lnTo>
                        <a:pt x="42" y="29"/>
                      </a:lnTo>
                      <a:cubicBezTo>
                        <a:pt x="40" y="31"/>
                        <a:pt x="37" y="32"/>
                        <a:pt x="34" y="32"/>
                      </a:cubicBezTo>
                      <a:lnTo>
                        <a:pt x="34" y="31"/>
                      </a:lnTo>
                      <a:close/>
                      <a:moveTo>
                        <a:pt x="41" y="28"/>
                      </a:moveTo>
                      <a:cubicBezTo>
                        <a:pt x="44" y="26"/>
                        <a:pt x="46" y="24"/>
                        <a:pt x="47" y="22"/>
                      </a:cubicBezTo>
                      <a:lnTo>
                        <a:pt x="48" y="22"/>
                      </a:lnTo>
                      <a:cubicBezTo>
                        <a:pt x="47" y="25"/>
                        <a:pt x="45" y="27"/>
                        <a:pt x="42" y="29"/>
                      </a:cubicBezTo>
                      <a:lnTo>
                        <a:pt x="41" y="28"/>
                      </a:lnTo>
                      <a:close/>
                      <a:moveTo>
                        <a:pt x="47" y="22"/>
                      </a:moveTo>
                      <a:cubicBezTo>
                        <a:pt x="48" y="20"/>
                        <a:pt x="48" y="19"/>
                        <a:pt x="48" y="18"/>
                      </a:cubicBezTo>
                      <a:lnTo>
                        <a:pt x="50" y="19"/>
                      </a:lnTo>
                      <a:cubicBezTo>
                        <a:pt x="49" y="20"/>
                        <a:pt x="49" y="21"/>
                        <a:pt x="48" y="22"/>
                      </a:cubicBezTo>
                      <a:lnTo>
                        <a:pt x="47" y="22"/>
                      </a:lnTo>
                      <a:close/>
                      <a:moveTo>
                        <a:pt x="48" y="18"/>
                      </a:moveTo>
                      <a:lnTo>
                        <a:pt x="48" y="18"/>
                      </a:lnTo>
                      <a:lnTo>
                        <a:pt x="49" y="18"/>
                      </a:lnTo>
                      <a:lnTo>
                        <a:pt x="48" y="18"/>
                      </a:lnTo>
                      <a:close/>
                      <a:moveTo>
                        <a:pt x="48" y="18"/>
                      </a:moveTo>
                      <a:lnTo>
                        <a:pt x="48" y="18"/>
                      </a:lnTo>
                      <a:lnTo>
                        <a:pt x="50" y="19"/>
                      </a:lnTo>
                      <a:lnTo>
                        <a:pt x="48" y="18"/>
                      </a:lnTo>
                      <a:close/>
                      <a:moveTo>
                        <a:pt x="50" y="19"/>
                      </a:moveTo>
                      <a:lnTo>
                        <a:pt x="50" y="19"/>
                      </a:lnTo>
                      <a:lnTo>
                        <a:pt x="49" y="18"/>
                      </a:lnTo>
                      <a:lnTo>
                        <a:pt x="50" y="19"/>
                      </a:lnTo>
                      <a:close/>
                      <a:moveTo>
                        <a:pt x="48" y="18"/>
                      </a:moveTo>
                      <a:cubicBezTo>
                        <a:pt x="48" y="18"/>
                        <a:pt x="48" y="17"/>
                        <a:pt x="48" y="16"/>
                      </a:cubicBezTo>
                      <a:lnTo>
                        <a:pt x="50" y="16"/>
                      </a:lnTo>
                      <a:cubicBezTo>
                        <a:pt x="50" y="17"/>
                        <a:pt x="50" y="18"/>
                        <a:pt x="50" y="19"/>
                      </a:cubicBezTo>
                      <a:lnTo>
                        <a:pt x="48" y="18"/>
                      </a:lnTo>
                      <a:close/>
                      <a:moveTo>
                        <a:pt x="48" y="16"/>
                      </a:moveTo>
                      <a:cubicBezTo>
                        <a:pt x="48" y="15"/>
                        <a:pt x="48" y="14"/>
                        <a:pt x="48" y="13"/>
                      </a:cubicBezTo>
                      <a:lnTo>
                        <a:pt x="50" y="13"/>
                      </a:lnTo>
                      <a:cubicBezTo>
                        <a:pt x="50" y="14"/>
                        <a:pt x="50" y="15"/>
                        <a:pt x="50" y="16"/>
                      </a:cubicBezTo>
                      <a:lnTo>
                        <a:pt x="48" y="16"/>
                      </a:lnTo>
                      <a:close/>
                      <a:moveTo>
                        <a:pt x="48" y="13"/>
                      </a:moveTo>
                      <a:cubicBezTo>
                        <a:pt x="48" y="9"/>
                        <a:pt x="46" y="5"/>
                        <a:pt x="41" y="3"/>
                      </a:cubicBezTo>
                      <a:lnTo>
                        <a:pt x="42" y="2"/>
                      </a:lnTo>
                      <a:cubicBezTo>
                        <a:pt x="47" y="4"/>
                        <a:pt x="49" y="8"/>
                        <a:pt x="50" y="13"/>
                      </a:cubicBezTo>
                      <a:lnTo>
                        <a:pt x="48" y="13"/>
                      </a:lnTo>
                      <a:close/>
                      <a:moveTo>
                        <a:pt x="41" y="3"/>
                      </a:moveTo>
                      <a:lnTo>
                        <a:pt x="41" y="3"/>
                      </a:lnTo>
                      <a:lnTo>
                        <a:pt x="42" y="2"/>
                      </a:lnTo>
                      <a:lnTo>
                        <a:pt x="41" y="3"/>
                      </a:lnTo>
                      <a:close/>
                      <a:moveTo>
                        <a:pt x="41" y="3"/>
                      </a:moveTo>
                      <a:lnTo>
                        <a:pt x="41" y="3"/>
                      </a:lnTo>
                      <a:lnTo>
                        <a:pt x="42" y="3"/>
                      </a:lnTo>
                      <a:lnTo>
                        <a:pt x="41" y="3"/>
                      </a:lnTo>
                      <a:close/>
                      <a:moveTo>
                        <a:pt x="41" y="3"/>
                      </a:moveTo>
                      <a:cubicBezTo>
                        <a:pt x="41" y="3"/>
                        <a:pt x="40" y="3"/>
                        <a:pt x="39" y="3"/>
                      </a:cubicBezTo>
                      <a:lnTo>
                        <a:pt x="40" y="1"/>
                      </a:lnTo>
                      <a:cubicBezTo>
                        <a:pt x="40" y="2"/>
                        <a:pt x="41" y="2"/>
                        <a:pt x="42" y="2"/>
                      </a:cubicBezTo>
                      <a:lnTo>
                        <a:pt x="41" y="3"/>
                      </a:lnTo>
                      <a:close/>
                      <a:moveTo>
                        <a:pt x="39" y="3"/>
                      </a:moveTo>
                      <a:cubicBezTo>
                        <a:pt x="38" y="2"/>
                        <a:pt x="37" y="2"/>
                        <a:pt x="37" y="2"/>
                      </a:cubicBezTo>
                      <a:lnTo>
                        <a:pt x="37" y="1"/>
                      </a:lnTo>
                      <a:cubicBezTo>
                        <a:pt x="38" y="1"/>
                        <a:pt x="39" y="1"/>
                        <a:pt x="40" y="1"/>
                      </a:cubicBezTo>
                      <a:lnTo>
                        <a:pt x="39" y="3"/>
                      </a:lnTo>
                      <a:close/>
                      <a:moveTo>
                        <a:pt x="37" y="2"/>
                      </a:moveTo>
                      <a:cubicBezTo>
                        <a:pt x="32" y="2"/>
                        <a:pt x="27" y="2"/>
                        <a:pt x="23" y="3"/>
                      </a:cubicBezTo>
                      <a:lnTo>
                        <a:pt x="23" y="2"/>
                      </a:lnTo>
                      <a:cubicBezTo>
                        <a:pt x="27" y="1"/>
                        <a:pt x="32" y="0"/>
                        <a:pt x="37" y="1"/>
                      </a:cubicBezTo>
                      <a:lnTo>
                        <a:pt x="37" y="2"/>
                      </a:lnTo>
                      <a:close/>
                      <a:moveTo>
                        <a:pt x="23" y="3"/>
                      </a:moveTo>
                      <a:lnTo>
                        <a:pt x="23" y="3"/>
                      </a:lnTo>
                      <a:lnTo>
                        <a:pt x="23" y="2"/>
                      </a:lnTo>
                      <a:lnTo>
                        <a:pt x="23" y="3"/>
                      </a:lnTo>
                      <a:close/>
                    </a:path>
                  </a:pathLst>
                </a:custGeom>
                <a:solidFill>
                  <a:srgbClr val="94939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468" name="Freeform 79"/>
                <p:cNvSpPr>
                  <a:spLocks noChangeArrowheads="1"/>
                </p:cNvSpPr>
                <p:nvPr/>
              </p:nvSpPr>
              <p:spPr bwMode="auto">
                <a:xfrm>
                  <a:off x="1078" y="3842"/>
                  <a:ext cx="57" cy="80"/>
                </a:xfrm>
                <a:custGeom>
                  <a:avLst/>
                  <a:gdLst>
                    <a:gd name="T0" fmla="*/ 39213 w 42"/>
                    <a:gd name="T1" fmla="*/ 9849 h 47"/>
                    <a:gd name="T2" fmla="*/ 4323 w 42"/>
                    <a:gd name="T3" fmla="*/ 94994 h 47"/>
                    <a:gd name="T4" fmla="*/ 22223 w 42"/>
                    <a:gd name="T5" fmla="*/ 227016 h 47"/>
                    <a:gd name="T6" fmla="*/ 50030 w 42"/>
                    <a:gd name="T7" fmla="*/ 233375 h 47"/>
                    <a:gd name="T8" fmla="*/ 58709 w 42"/>
                    <a:gd name="T9" fmla="*/ 200414 h 47"/>
                    <a:gd name="T10" fmla="*/ 54305 w 42"/>
                    <a:gd name="T11" fmla="*/ 99309 h 47"/>
                    <a:gd name="T12" fmla="*/ 45823 w 42"/>
                    <a:gd name="T13" fmla="*/ 6000 h 47"/>
                    <a:gd name="T14" fmla="*/ 39213 w 42"/>
                    <a:gd name="T15" fmla="*/ 9849 h 47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42" h="47">
                      <a:moveTo>
                        <a:pt x="27" y="2"/>
                      </a:moveTo>
                      <a:cubicBezTo>
                        <a:pt x="21" y="11"/>
                        <a:pt x="5" y="10"/>
                        <a:pt x="3" y="17"/>
                      </a:cubicBezTo>
                      <a:cubicBezTo>
                        <a:pt x="0" y="25"/>
                        <a:pt x="13" y="31"/>
                        <a:pt x="15" y="41"/>
                      </a:cubicBezTo>
                      <a:cubicBezTo>
                        <a:pt x="15" y="47"/>
                        <a:pt x="27" y="42"/>
                        <a:pt x="34" y="42"/>
                      </a:cubicBezTo>
                      <a:cubicBezTo>
                        <a:pt x="38" y="42"/>
                        <a:pt x="42" y="38"/>
                        <a:pt x="40" y="36"/>
                      </a:cubicBezTo>
                      <a:cubicBezTo>
                        <a:pt x="36" y="30"/>
                        <a:pt x="35" y="24"/>
                        <a:pt x="37" y="18"/>
                      </a:cubicBezTo>
                      <a:cubicBezTo>
                        <a:pt x="40" y="12"/>
                        <a:pt x="39" y="4"/>
                        <a:pt x="31" y="1"/>
                      </a:cubicBezTo>
                      <a:cubicBezTo>
                        <a:pt x="29" y="0"/>
                        <a:pt x="28" y="1"/>
                        <a:pt x="27" y="2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469" name="Freeform 80"/>
                <p:cNvSpPr>
                  <a:spLocks noChangeArrowheads="1"/>
                </p:cNvSpPr>
                <p:nvPr/>
              </p:nvSpPr>
              <p:spPr bwMode="auto">
                <a:xfrm>
                  <a:off x="1079" y="3842"/>
                  <a:ext cx="54" cy="75"/>
                </a:xfrm>
                <a:custGeom>
                  <a:avLst/>
                  <a:gdLst>
                    <a:gd name="T0" fmla="*/ 18001 w 40"/>
                    <a:gd name="T1" fmla="*/ 54181 h 44"/>
                    <a:gd name="T2" fmla="*/ 19331 w 40"/>
                    <a:gd name="T3" fmla="*/ 59228 h 44"/>
                    <a:gd name="T4" fmla="*/ 18001 w 40"/>
                    <a:gd name="T5" fmla="*/ 54181 h 44"/>
                    <a:gd name="T6" fmla="*/ 2610 w 40"/>
                    <a:gd name="T7" fmla="*/ 94558 h 44"/>
                    <a:gd name="T8" fmla="*/ 10911 w 40"/>
                    <a:gd name="T9" fmla="*/ 158613 h 44"/>
                    <a:gd name="T10" fmla="*/ 2610 w 40"/>
                    <a:gd name="T11" fmla="*/ 94558 h 44"/>
                    <a:gd name="T12" fmla="*/ 19331 w 40"/>
                    <a:gd name="T13" fmla="*/ 227441 h 44"/>
                    <a:gd name="T14" fmla="*/ 22587 w 40"/>
                    <a:gd name="T15" fmla="*/ 227441 h 44"/>
                    <a:gd name="T16" fmla="*/ 22587 w 40"/>
                    <a:gd name="T17" fmla="*/ 227441 h 44"/>
                    <a:gd name="T18" fmla="*/ 28015 w 40"/>
                    <a:gd name="T19" fmla="*/ 243385 h 44"/>
                    <a:gd name="T20" fmla="*/ 28015 w 40"/>
                    <a:gd name="T21" fmla="*/ 237397 h 44"/>
                    <a:gd name="T22" fmla="*/ 28015 w 40"/>
                    <a:gd name="T23" fmla="*/ 243385 h 44"/>
                    <a:gd name="T24" fmla="*/ 48994 w 40"/>
                    <a:gd name="T25" fmla="*/ 227441 h 44"/>
                    <a:gd name="T26" fmla="*/ 37267 w 40"/>
                    <a:gd name="T27" fmla="*/ 233743 h 44"/>
                    <a:gd name="T28" fmla="*/ 53218 w 40"/>
                    <a:gd name="T29" fmla="*/ 233743 h 44"/>
                    <a:gd name="T30" fmla="*/ 52616 w 40"/>
                    <a:gd name="T31" fmla="*/ 227441 h 44"/>
                    <a:gd name="T32" fmla="*/ 53218 w 40"/>
                    <a:gd name="T33" fmla="*/ 233743 h 44"/>
                    <a:gd name="T34" fmla="*/ 58269 w 40"/>
                    <a:gd name="T35" fmla="*/ 206690 h 44"/>
                    <a:gd name="T36" fmla="*/ 57303 w 40"/>
                    <a:gd name="T37" fmla="*/ 216646 h 44"/>
                    <a:gd name="T38" fmla="*/ 59912 w 40"/>
                    <a:gd name="T39" fmla="*/ 191720 h 44"/>
                    <a:gd name="T40" fmla="*/ 59912 w 40"/>
                    <a:gd name="T41" fmla="*/ 191720 h 44"/>
                    <a:gd name="T42" fmla="*/ 59912 w 40"/>
                    <a:gd name="T43" fmla="*/ 191720 h 44"/>
                    <a:gd name="T44" fmla="*/ 59912 w 40"/>
                    <a:gd name="T45" fmla="*/ 191720 h 44"/>
                    <a:gd name="T46" fmla="*/ 57303 w 40"/>
                    <a:gd name="T47" fmla="*/ 199993 h 44"/>
                    <a:gd name="T48" fmla="*/ 57303 w 40"/>
                    <a:gd name="T49" fmla="*/ 199993 h 44"/>
                    <a:gd name="T50" fmla="*/ 57303 w 40"/>
                    <a:gd name="T51" fmla="*/ 181851 h 44"/>
                    <a:gd name="T52" fmla="*/ 55585 w 40"/>
                    <a:gd name="T53" fmla="*/ 190330 h 44"/>
                    <a:gd name="T54" fmla="*/ 57303 w 40"/>
                    <a:gd name="T55" fmla="*/ 181851 h 44"/>
                    <a:gd name="T56" fmla="*/ 53218 w 40"/>
                    <a:gd name="T57" fmla="*/ 94558 h 44"/>
                    <a:gd name="T58" fmla="*/ 53218 w 40"/>
                    <a:gd name="T59" fmla="*/ 171868 h 44"/>
                    <a:gd name="T60" fmla="*/ 53218 w 40"/>
                    <a:gd name="T61" fmla="*/ 96929 h 44"/>
                    <a:gd name="T62" fmla="*/ 53218 w 40"/>
                    <a:gd name="T63" fmla="*/ 94558 h 44"/>
                    <a:gd name="T64" fmla="*/ 53218 w 40"/>
                    <a:gd name="T65" fmla="*/ 94558 h 44"/>
                    <a:gd name="T66" fmla="*/ 57303 w 40"/>
                    <a:gd name="T67" fmla="*/ 84941 h 44"/>
                    <a:gd name="T68" fmla="*/ 53218 w 40"/>
                    <a:gd name="T69" fmla="*/ 84941 h 44"/>
                    <a:gd name="T70" fmla="*/ 57303 w 40"/>
                    <a:gd name="T71" fmla="*/ 84941 h 44"/>
                    <a:gd name="T72" fmla="*/ 45558 w 40"/>
                    <a:gd name="T73" fmla="*/ 9910 h 44"/>
                    <a:gd name="T74" fmla="*/ 55585 w 40"/>
                    <a:gd name="T75" fmla="*/ 67913 h 44"/>
                    <a:gd name="T76" fmla="*/ 45558 w 40"/>
                    <a:gd name="T77" fmla="*/ 0 h 44"/>
                    <a:gd name="T78" fmla="*/ 45558 w 40"/>
                    <a:gd name="T79" fmla="*/ 0 h 44"/>
                    <a:gd name="T80" fmla="*/ 45558 w 40"/>
                    <a:gd name="T81" fmla="*/ 0 h 44"/>
                    <a:gd name="T82" fmla="*/ 45558 w 40"/>
                    <a:gd name="T83" fmla="*/ 0 h 44"/>
                    <a:gd name="T84" fmla="*/ 43392 w 40"/>
                    <a:gd name="T85" fmla="*/ 6061 h 44"/>
                    <a:gd name="T86" fmla="*/ 45558 w 40"/>
                    <a:gd name="T87" fmla="*/ 0 h 44"/>
                    <a:gd name="T88" fmla="*/ 43392 w 40"/>
                    <a:gd name="T89" fmla="*/ 6061 h 44"/>
                    <a:gd name="T90" fmla="*/ 40573 w 40"/>
                    <a:gd name="T91" fmla="*/ 9910 h 44"/>
                    <a:gd name="T92" fmla="*/ 43392 w 40"/>
                    <a:gd name="T93" fmla="*/ 6061 h 44"/>
                    <a:gd name="T94" fmla="*/ 38861 w 40"/>
                    <a:gd name="T95" fmla="*/ 9910 h 44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</a:gdLst>
                  <a:ahLst/>
                  <a:cxnLst>
                    <a:cxn ang="T96">
                      <a:pos x="T0" y="T1"/>
                    </a:cxn>
                    <a:cxn ang="T97">
                      <a:pos x="T2" y="T3"/>
                    </a:cxn>
                    <a:cxn ang="T98">
                      <a:pos x="T4" y="T5"/>
                    </a:cxn>
                    <a:cxn ang="T99">
                      <a:pos x="T6" y="T7"/>
                    </a:cxn>
                    <a:cxn ang="T100">
                      <a:pos x="T8" y="T9"/>
                    </a:cxn>
                    <a:cxn ang="T101">
                      <a:pos x="T10" y="T11"/>
                    </a:cxn>
                    <a:cxn ang="T102">
                      <a:pos x="T12" y="T13"/>
                    </a:cxn>
                    <a:cxn ang="T103">
                      <a:pos x="T14" y="T15"/>
                    </a:cxn>
                    <a:cxn ang="T104">
                      <a:pos x="T16" y="T17"/>
                    </a:cxn>
                    <a:cxn ang="T105">
                      <a:pos x="T18" y="T19"/>
                    </a:cxn>
                    <a:cxn ang="T106">
                      <a:pos x="T20" y="T21"/>
                    </a:cxn>
                    <a:cxn ang="T107">
                      <a:pos x="T22" y="T23"/>
                    </a:cxn>
                    <a:cxn ang="T108">
                      <a:pos x="T24" y="T25"/>
                    </a:cxn>
                    <a:cxn ang="T109">
                      <a:pos x="T26" y="T27"/>
                    </a:cxn>
                    <a:cxn ang="T110">
                      <a:pos x="T28" y="T29"/>
                    </a:cxn>
                    <a:cxn ang="T111">
                      <a:pos x="T30" y="T31"/>
                    </a:cxn>
                    <a:cxn ang="T112">
                      <a:pos x="T32" y="T33"/>
                    </a:cxn>
                    <a:cxn ang="T113">
                      <a:pos x="T34" y="T35"/>
                    </a:cxn>
                    <a:cxn ang="T114">
                      <a:pos x="T36" y="T37"/>
                    </a:cxn>
                    <a:cxn ang="T115">
                      <a:pos x="T38" y="T39"/>
                    </a:cxn>
                    <a:cxn ang="T116">
                      <a:pos x="T40" y="T41"/>
                    </a:cxn>
                    <a:cxn ang="T117">
                      <a:pos x="T42" y="T43"/>
                    </a:cxn>
                    <a:cxn ang="T118">
                      <a:pos x="T44" y="T45"/>
                    </a:cxn>
                    <a:cxn ang="T119">
                      <a:pos x="T46" y="T47"/>
                    </a:cxn>
                    <a:cxn ang="T120">
                      <a:pos x="T48" y="T49"/>
                    </a:cxn>
                    <a:cxn ang="T121">
                      <a:pos x="T50" y="T51"/>
                    </a:cxn>
                    <a:cxn ang="T122">
                      <a:pos x="T52" y="T53"/>
                    </a:cxn>
                    <a:cxn ang="T123">
                      <a:pos x="T54" y="T55"/>
                    </a:cxn>
                    <a:cxn ang="T124">
                      <a:pos x="T56" y="T57"/>
                    </a:cxn>
                    <a:cxn ang="T125">
                      <a:pos x="T58" y="T59"/>
                    </a:cxn>
                    <a:cxn ang="T126">
                      <a:pos x="T60" y="T61"/>
                    </a:cxn>
                    <a:cxn ang="T127">
                      <a:pos x="T62" y="T63"/>
                    </a:cxn>
                    <a:cxn ang="T128">
                      <a:pos x="T64" y="T65"/>
                    </a:cxn>
                    <a:cxn ang="T129">
                      <a:pos x="T66" y="T67"/>
                    </a:cxn>
                    <a:cxn ang="T130">
                      <a:pos x="T68" y="T69"/>
                    </a:cxn>
                    <a:cxn ang="T131">
                      <a:pos x="T70" y="T71"/>
                    </a:cxn>
                    <a:cxn ang="T132">
                      <a:pos x="T72" y="T73"/>
                    </a:cxn>
                    <a:cxn ang="T133">
                      <a:pos x="T74" y="T75"/>
                    </a:cxn>
                    <a:cxn ang="T134">
                      <a:pos x="T76" y="T77"/>
                    </a:cxn>
                    <a:cxn ang="T135">
                      <a:pos x="T78" y="T79"/>
                    </a:cxn>
                    <a:cxn ang="T136">
                      <a:pos x="T80" y="T81"/>
                    </a:cxn>
                    <a:cxn ang="T137">
                      <a:pos x="T82" y="T83"/>
                    </a:cxn>
                    <a:cxn ang="T138">
                      <a:pos x="T84" y="T85"/>
                    </a:cxn>
                    <a:cxn ang="T139">
                      <a:pos x="T86" y="T87"/>
                    </a:cxn>
                    <a:cxn ang="T140">
                      <a:pos x="T88" y="T89"/>
                    </a:cxn>
                    <a:cxn ang="T141">
                      <a:pos x="T90" y="T91"/>
                    </a:cxn>
                    <a:cxn ang="T142">
                      <a:pos x="T92" y="T93"/>
                    </a:cxn>
                    <a:cxn ang="T143">
                      <a:pos x="T94" y="T95"/>
                    </a:cxn>
                  </a:cxnLst>
                  <a:rect l="0" t="0" r="r" b="b"/>
                  <a:pathLst>
                    <a:path w="40" h="44">
                      <a:moveTo>
                        <a:pt x="27" y="2"/>
                      </a:moveTo>
                      <a:cubicBezTo>
                        <a:pt x="24" y="7"/>
                        <a:pt x="18" y="9"/>
                        <a:pt x="13" y="11"/>
                      </a:cubicBezTo>
                      <a:lnTo>
                        <a:pt x="12" y="10"/>
                      </a:lnTo>
                      <a:cubicBezTo>
                        <a:pt x="17" y="8"/>
                        <a:pt x="23" y="6"/>
                        <a:pt x="25" y="2"/>
                      </a:cubicBezTo>
                      <a:lnTo>
                        <a:pt x="27" y="2"/>
                      </a:lnTo>
                      <a:close/>
                      <a:moveTo>
                        <a:pt x="13" y="11"/>
                      </a:moveTo>
                      <a:cubicBezTo>
                        <a:pt x="8" y="12"/>
                        <a:pt x="3" y="14"/>
                        <a:pt x="2" y="17"/>
                      </a:cubicBezTo>
                      <a:lnTo>
                        <a:pt x="1" y="17"/>
                      </a:lnTo>
                      <a:cubicBezTo>
                        <a:pt x="2" y="13"/>
                        <a:pt x="7" y="11"/>
                        <a:pt x="12" y="10"/>
                      </a:cubicBezTo>
                      <a:lnTo>
                        <a:pt x="13" y="11"/>
                      </a:lnTo>
                      <a:close/>
                      <a:moveTo>
                        <a:pt x="2" y="17"/>
                      </a:moveTo>
                      <a:lnTo>
                        <a:pt x="2" y="17"/>
                      </a:lnTo>
                      <a:close/>
                      <a:moveTo>
                        <a:pt x="2" y="17"/>
                      </a:moveTo>
                      <a:cubicBezTo>
                        <a:pt x="1" y="21"/>
                        <a:pt x="4" y="25"/>
                        <a:pt x="7" y="29"/>
                      </a:cubicBezTo>
                      <a:lnTo>
                        <a:pt x="6" y="29"/>
                      </a:lnTo>
                      <a:cubicBezTo>
                        <a:pt x="3" y="25"/>
                        <a:pt x="0" y="22"/>
                        <a:pt x="1" y="17"/>
                      </a:cubicBezTo>
                      <a:lnTo>
                        <a:pt x="2" y="17"/>
                      </a:lnTo>
                      <a:close/>
                      <a:moveTo>
                        <a:pt x="7" y="29"/>
                      </a:moveTo>
                      <a:cubicBezTo>
                        <a:pt x="11" y="32"/>
                        <a:pt x="14" y="36"/>
                        <a:pt x="15" y="41"/>
                      </a:cubicBezTo>
                      <a:lnTo>
                        <a:pt x="13" y="41"/>
                      </a:lnTo>
                      <a:cubicBezTo>
                        <a:pt x="12" y="36"/>
                        <a:pt x="9" y="33"/>
                        <a:pt x="6" y="29"/>
                      </a:cubicBezTo>
                      <a:lnTo>
                        <a:pt x="7" y="29"/>
                      </a:lnTo>
                      <a:close/>
                      <a:moveTo>
                        <a:pt x="15" y="41"/>
                      </a:moveTo>
                      <a:lnTo>
                        <a:pt x="15" y="41"/>
                      </a:lnTo>
                      <a:lnTo>
                        <a:pt x="14" y="41"/>
                      </a:lnTo>
                      <a:lnTo>
                        <a:pt x="15" y="41"/>
                      </a:lnTo>
                      <a:close/>
                      <a:moveTo>
                        <a:pt x="15" y="41"/>
                      </a:moveTo>
                      <a:cubicBezTo>
                        <a:pt x="15" y="43"/>
                        <a:pt x="17" y="43"/>
                        <a:pt x="19" y="43"/>
                      </a:cubicBezTo>
                      <a:lnTo>
                        <a:pt x="19" y="44"/>
                      </a:lnTo>
                      <a:cubicBezTo>
                        <a:pt x="16" y="44"/>
                        <a:pt x="13" y="44"/>
                        <a:pt x="13" y="41"/>
                      </a:cubicBezTo>
                      <a:lnTo>
                        <a:pt x="15" y="41"/>
                      </a:lnTo>
                      <a:close/>
                      <a:moveTo>
                        <a:pt x="19" y="43"/>
                      </a:moveTo>
                      <a:cubicBezTo>
                        <a:pt x="21" y="43"/>
                        <a:pt x="23" y="43"/>
                        <a:pt x="25" y="42"/>
                      </a:cubicBezTo>
                      <a:lnTo>
                        <a:pt x="25" y="43"/>
                      </a:lnTo>
                      <a:cubicBezTo>
                        <a:pt x="23" y="44"/>
                        <a:pt x="21" y="44"/>
                        <a:pt x="19" y="44"/>
                      </a:cubicBezTo>
                      <a:lnTo>
                        <a:pt x="19" y="43"/>
                      </a:lnTo>
                      <a:close/>
                      <a:moveTo>
                        <a:pt x="25" y="42"/>
                      </a:moveTo>
                      <a:cubicBezTo>
                        <a:pt x="28" y="42"/>
                        <a:pt x="30" y="41"/>
                        <a:pt x="33" y="41"/>
                      </a:cubicBezTo>
                      <a:lnTo>
                        <a:pt x="33" y="43"/>
                      </a:lnTo>
                      <a:cubicBezTo>
                        <a:pt x="31" y="43"/>
                        <a:pt x="28" y="43"/>
                        <a:pt x="25" y="43"/>
                      </a:cubicBezTo>
                      <a:lnTo>
                        <a:pt x="25" y="42"/>
                      </a:lnTo>
                      <a:close/>
                      <a:moveTo>
                        <a:pt x="33" y="41"/>
                      </a:moveTo>
                      <a:cubicBezTo>
                        <a:pt x="34" y="41"/>
                        <a:pt x="34" y="41"/>
                        <a:pt x="35" y="41"/>
                      </a:cubicBezTo>
                      <a:lnTo>
                        <a:pt x="36" y="42"/>
                      </a:lnTo>
                      <a:cubicBezTo>
                        <a:pt x="35" y="42"/>
                        <a:pt x="34" y="43"/>
                        <a:pt x="33" y="43"/>
                      </a:cubicBezTo>
                      <a:lnTo>
                        <a:pt x="33" y="41"/>
                      </a:lnTo>
                      <a:close/>
                      <a:moveTo>
                        <a:pt x="35" y="41"/>
                      </a:moveTo>
                      <a:cubicBezTo>
                        <a:pt x="36" y="40"/>
                        <a:pt x="37" y="40"/>
                        <a:pt x="38" y="39"/>
                      </a:cubicBezTo>
                      <a:lnTo>
                        <a:pt x="39" y="40"/>
                      </a:lnTo>
                      <a:cubicBezTo>
                        <a:pt x="38" y="41"/>
                        <a:pt x="37" y="41"/>
                        <a:pt x="36" y="42"/>
                      </a:cubicBezTo>
                      <a:lnTo>
                        <a:pt x="35" y="41"/>
                      </a:lnTo>
                      <a:close/>
                      <a:moveTo>
                        <a:pt x="38" y="39"/>
                      </a:moveTo>
                      <a:cubicBezTo>
                        <a:pt x="38" y="38"/>
                        <a:pt x="39" y="38"/>
                        <a:pt x="39" y="37"/>
                      </a:cubicBezTo>
                      <a:lnTo>
                        <a:pt x="40" y="37"/>
                      </a:lnTo>
                      <a:cubicBezTo>
                        <a:pt x="40" y="38"/>
                        <a:pt x="40" y="39"/>
                        <a:pt x="39" y="40"/>
                      </a:cubicBezTo>
                      <a:lnTo>
                        <a:pt x="38" y="39"/>
                      </a:lnTo>
                      <a:close/>
                      <a:moveTo>
                        <a:pt x="39" y="37"/>
                      </a:moveTo>
                      <a:cubicBezTo>
                        <a:pt x="39" y="37"/>
                        <a:pt x="39" y="36"/>
                        <a:pt x="38" y="36"/>
                      </a:cubicBezTo>
                      <a:lnTo>
                        <a:pt x="40" y="35"/>
                      </a:lnTo>
                      <a:cubicBezTo>
                        <a:pt x="40" y="36"/>
                        <a:pt x="40" y="36"/>
                        <a:pt x="40" y="37"/>
                      </a:cubicBezTo>
                      <a:lnTo>
                        <a:pt x="39" y="37"/>
                      </a:lnTo>
                      <a:close/>
                      <a:moveTo>
                        <a:pt x="40" y="35"/>
                      </a:moveTo>
                      <a:lnTo>
                        <a:pt x="40" y="35"/>
                      </a:lnTo>
                      <a:lnTo>
                        <a:pt x="39" y="36"/>
                      </a:lnTo>
                      <a:lnTo>
                        <a:pt x="40" y="35"/>
                      </a:lnTo>
                      <a:close/>
                      <a:moveTo>
                        <a:pt x="38" y="36"/>
                      </a:moveTo>
                      <a:lnTo>
                        <a:pt x="38" y="36"/>
                      </a:lnTo>
                      <a:lnTo>
                        <a:pt x="40" y="35"/>
                      </a:lnTo>
                      <a:lnTo>
                        <a:pt x="38" y="36"/>
                      </a:lnTo>
                      <a:close/>
                      <a:moveTo>
                        <a:pt x="38" y="36"/>
                      </a:moveTo>
                      <a:lnTo>
                        <a:pt x="38" y="36"/>
                      </a:lnTo>
                      <a:lnTo>
                        <a:pt x="39" y="36"/>
                      </a:lnTo>
                      <a:lnTo>
                        <a:pt x="38" y="36"/>
                      </a:lnTo>
                      <a:close/>
                      <a:moveTo>
                        <a:pt x="38" y="36"/>
                      </a:moveTo>
                      <a:cubicBezTo>
                        <a:pt x="38" y="35"/>
                        <a:pt x="37" y="34"/>
                        <a:pt x="37" y="34"/>
                      </a:cubicBezTo>
                      <a:lnTo>
                        <a:pt x="38" y="33"/>
                      </a:lnTo>
                      <a:cubicBezTo>
                        <a:pt x="39" y="34"/>
                        <a:pt x="39" y="35"/>
                        <a:pt x="40" y="35"/>
                      </a:cubicBezTo>
                      <a:lnTo>
                        <a:pt x="38" y="36"/>
                      </a:lnTo>
                      <a:close/>
                      <a:moveTo>
                        <a:pt x="37" y="34"/>
                      </a:moveTo>
                      <a:cubicBezTo>
                        <a:pt x="36" y="33"/>
                        <a:pt x="36" y="32"/>
                        <a:pt x="36" y="31"/>
                      </a:cubicBezTo>
                      <a:lnTo>
                        <a:pt x="37" y="31"/>
                      </a:lnTo>
                      <a:cubicBezTo>
                        <a:pt x="37" y="31"/>
                        <a:pt x="38" y="32"/>
                        <a:pt x="38" y="33"/>
                      </a:cubicBezTo>
                      <a:lnTo>
                        <a:pt x="37" y="34"/>
                      </a:lnTo>
                      <a:close/>
                      <a:moveTo>
                        <a:pt x="36" y="31"/>
                      </a:moveTo>
                      <a:cubicBezTo>
                        <a:pt x="34" y="27"/>
                        <a:pt x="34" y="22"/>
                        <a:pt x="36" y="17"/>
                      </a:cubicBezTo>
                      <a:lnTo>
                        <a:pt x="37" y="18"/>
                      </a:lnTo>
                      <a:cubicBezTo>
                        <a:pt x="35" y="22"/>
                        <a:pt x="35" y="27"/>
                        <a:pt x="37" y="31"/>
                      </a:cubicBezTo>
                      <a:lnTo>
                        <a:pt x="36" y="31"/>
                      </a:lnTo>
                      <a:close/>
                      <a:moveTo>
                        <a:pt x="36" y="17"/>
                      </a:moveTo>
                      <a:lnTo>
                        <a:pt x="36" y="17"/>
                      </a:lnTo>
                      <a:lnTo>
                        <a:pt x="36" y="18"/>
                      </a:lnTo>
                      <a:lnTo>
                        <a:pt x="36" y="17"/>
                      </a:lnTo>
                      <a:close/>
                      <a:moveTo>
                        <a:pt x="36" y="17"/>
                      </a:moveTo>
                      <a:lnTo>
                        <a:pt x="36" y="17"/>
                      </a:lnTo>
                      <a:lnTo>
                        <a:pt x="37" y="18"/>
                      </a:lnTo>
                      <a:lnTo>
                        <a:pt x="36" y="17"/>
                      </a:lnTo>
                      <a:close/>
                      <a:moveTo>
                        <a:pt x="36" y="17"/>
                      </a:moveTo>
                      <a:cubicBezTo>
                        <a:pt x="36" y="17"/>
                        <a:pt x="36" y="16"/>
                        <a:pt x="36" y="15"/>
                      </a:cubicBezTo>
                      <a:lnTo>
                        <a:pt x="38" y="15"/>
                      </a:lnTo>
                      <a:cubicBezTo>
                        <a:pt x="38" y="16"/>
                        <a:pt x="37" y="17"/>
                        <a:pt x="37" y="18"/>
                      </a:cubicBezTo>
                      <a:lnTo>
                        <a:pt x="36" y="17"/>
                      </a:lnTo>
                      <a:close/>
                      <a:moveTo>
                        <a:pt x="36" y="15"/>
                      </a:moveTo>
                      <a:cubicBezTo>
                        <a:pt x="37" y="14"/>
                        <a:pt x="37" y="13"/>
                        <a:pt x="37" y="12"/>
                      </a:cubicBezTo>
                      <a:lnTo>
                        <a:pt x="38" y="12"/>
                      </a:lnTo>
                      <a:cubicBezTo>
                        <a:pt x="38" y="13"/>
                        <a:pt x="38" y="14"/>
                        <a:pt x="38" y="15"/>
                      </a:cubicBezTo>
                      <a:lnTo>
                        <a:pt x="36" y="15"/>
                      </a:lnTo>
                      <a:close/>
                      <a:moveTo>
                        <a:pt x="37" y="12"/>
                      </a:moveTo>
                      <a:cubicBezTo>
                        <a:pt x="37" y="8"/>
                        <a:pt x="35" y="4"/>
                        <a:pt x="30" y="2"/>
                      </a:cubicBezTo>
                      <a:lnTo>
                        <a:pt x="30" y="0"/>
                      </a:lnTo>
                      <a:cubicBezTo>
                        <a:pt x="36" y="3"/>
                        <a:pt x="39" y="8"/>
                        <a:pt x="38" y="12"/>
                      </a:cubicBezTo>
                      <a:lnTo>
                        <a:pt x="37" y="12"/>
                      </a:lnTo>
                      <a:close/>
                      <a:moveTo>
                        <a:pt x="30" y="2"/>
                      </a:moveTo>
                      <a:lnTo>
                        <a:pt x="30" y="2"/>
                      </a:lnTo>
                      <a:lnTo>
                        <a:pt x="30" y="0"/>
                      </a:lnTo>
                      <a:lnTo>
                        <a:pt x="30" y="2"/>
                      </a:lnTo>
                      <a:close/>
                      <a:moveTo>
                        <a:pt x="30" y="0"/>
                      </a:moveTo>
                      <a:lnTo>
                        <a:pt x="30" y="0"/>
                      </a:lnTo>
                      <a:lnTo>
                        <a:pt x="30" y="1"/>
                      </a:lnTo>
                      <a:lnTo>
                        <a:pt x="30" y="0"/>
                      </a:lnTo>
                      <a:close/>
                      <a:moveTo>
                        <a:pt x="30" y="2"/>
                      </a:moveTo>
                      <a:cubicBezTo>
                        <a:pt x="29" y="1"/>
                        <a:pt x="29" y="1"/>
                        <a:pt x="29" y="1"/>
                      </a:cubicBezTo>
                      <a:lnTo>
                        <a:pt x="30" y="0"/>
                      </a:lnTo>
                      <a:cubicBezTo>
                        <a:pt x="30" y="0"/>
                        <a:pt x="30" y="0"/>
                        <a:pt x="30" y="0"/>
                      </a:cubicBezTo>
                      <a:lnTo>
                        <a:pt x="30" y="2"/>
                      </a:lnTo>
                      <a:close/>
                      <a:moveTo>
                        <a:pt x="29" y="1"/>
                      </a:moveTo>
                      <a:cubicBezTo>
                        <a:pt x="29" y="1"/>
                        <a:pt x="29" y="1"/>
                        <a:pt x="29" y="1"/>
                      </a:cubicBezTo>
                      <a:lnTo>
                        <a:pt x="29" y="0"/>
                      </a:lnTo>
                      <a:cubicBezTo>
                        <a:pt x="29" y="0"/>
                        <a:pt x="29" y="0"/>
                        <a:pt x="30" y="0"/>
                      </a:cubicBezTo>
                      <a:lnTo>
                        <a:pt x="29" y="1"/>
                      </a:lnTo>
                      <a:close/>
                      <a:moveTo>
                        <a:pt x="29" y="1"/>
                      </a:moveTo>
                      <a:lnTo>
                        <a:pt x="29" y="1"/>
                      </a:lnTo>
                      <a:close/>
                      <a:moveTo>
                        <a:pt x="29" y="1"/>
                      </a:moveTo>
                      <a:cubicBezTo>
                        <a:pt x="28" y="1"/>
                        <a:pt x="27" y="2"/>
                        <a:pt x="27" y="2"/>
                      </a:cubicBezTo>
                      <a:lnTo>
                        <a:pt x="25" y="2"/>
                      </a:lnTo>
                      <a:cubicBezTo>
                        <a:pt x="26" y="1"/>
                        <a:pt x="27" y="0"/>
                        <a:pt x="29" y="0"/>
                      </a:cubicBezTo>
                      <a:lnTo>
                        <a:pt x="29" y="1"/>
                      </a:lnTo>
                      <a:close/>
                      <a:moveTo>
                        <a:pt x="25" y="2"/>
                      </a:moveTo>
                      <a:lnTo>
                        <a:pt x="25" y="2"/>
                      </a:lnTo>
                      <a:lnTo>
                        <a:pt x="26" y="2"/>
                      </a:lnTo>
                      <a:lnTo>
                        <a:pt x="25" y="2"/>
                      </a:lnTo>
                      <a:close/>
                    </a:path>
                  </a:pathLst>
                </a:custGeom>
                <a:solidFill>
                  <a:srgbClr val="94939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470" name="Freeform 81"/>
                <p:cNvSpPr>
                  <a:spLocks noChangeArrowheads="1"/>
                </p:cNvSpPr>
                <p:nvPr/>
              </p:nvSpPr>
              <p:spPr bwMode="auto">
                <a:xfrm>
                  <a:off x="1040" y="3992"/>
                  <a:ext cx="80" cy="46"/>
                </a:xfrm>
                <a:custGeom>
                  <a:avLst/>
                  <a:gdLst>
                    <a:gd name="T0" fmla="*/ 72628 w 58"/>
                    <a:gd name="T1" fmla="*/ 28845 h 27"/>
                    <a:gd name="T2" fmla="*/ 35419 w 58"/>
                    <a:gd name="T3" fmla="*/ 0 h 27"/>
                    <a:gd name="T4" fmla="*/ 7806 w 58"/>
                    <a:gd name="T5" fmla="*/ 68286 h 27"/>
                    <a:gd name="T6" fmla="*/ 12926 w 58"/>
                    <a:gd name="T7" fmla="*/ 150330 h 27"/>
                    <a:gd name="T8" fmla="*/ 88116 w 58"/>
                    <a:gd name="T9" fmla="*/ 170381 h 27"/>
                    <a:gd name="T10" fmla="*/ 94183 w 58"/>
                    <a:gd name="T11" fmla="*/ 102212 h 27"/>
                    <a:gd name="T12" fmla="*/ 72628 w 58"/>
                    <a:gd name="T13" fmla="*/ 28845 h 27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58" h="27">
                      <a:moveTo>
                        <a:pt x="41" y="4"/>
                      </a:moveTo>
                      <a:cubicBezTo>
                        <a:pt x="35" y="0"/>
                        <a:pt x="27" y="2"/>
                        <a:pt x="20" y="0"/>
                      </a:cubicBezTo>
                      <a:cubicBezTo>
                        <a:pt x="18" y="6"/>
                        <a:pt x="11" y="8"/>
                        <a:pt x="4" y="10"/>
                      </a:cubicBezTo>
                      <a:cubicBezTo>
                        <a:pt x="0" y="11"/>
                        <a:pt x="2" y="20"/>
                        <a:pt x="7" y="22"/>
                      </a:cubicBezTo>
                      <a:cubicBezTo>
                        <a:pt x="20" y="26"/>
                        <a:pt x="36" y="27"/>
                        <a:pt x="50" y="25"/>
                      </a:cubicBezTo>
                      <a:cubicBezTo>
                        <a:pt x="55" y="24"/>
                        <a:pt x="58" y="17"/>
                        <a:pt x="54" y="15"/>
                      </a:cubicBezTo>
                      <a:cubicBezTo>
                        <a:pt x="48" y="12"/>
                        <a:pt x="47" y="8"/>
                        <a:pt x="41" y="4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471" name="Freeform 82"/>
                <p:cNvSpPr>
                  <a:spLocks noChangeArrowheads="1"/>
                </p:cNvSpPr>
                <p:nvPr/>
              </p:nvSpPr>
              <p:spPr bwMode="auto">
                <a:xfrm>
                  <a:off x="1042" y="3990"/>
                  <a:ext cx="76" cy="48"/>
                </a:xfrm>
                <a:custGeom>
                  <a:avLst/>
                  <a:gdLst>
                    <a:gd name="T0" fmla="*/ 39213 w 56"/>
                    <a:gd name="T1" fmla="*/ 12540 h 28"/>
                    <a:gd name="T2" fmla="*/ 59991 w 56"/>
                    <a:gd name="T3" fmla="*/ 35321 h 28"/>
                    <a:gd name="T4" fmla="*/ 39213 w 56"/>
                    <a:gd name="T5" fmla="*/ 12540 h 28"/>
                    <a:gd name="T6" fmla="*/ 27891 w 56"/>
                    <a:gd name="T7" fmla="*/ 0 h 28"/>
                    <a:gd name="T8" fmla="*/ 39213 w 56"/>
                    <a:gd name="T9" fmla="*/ 12540 h 28"/>
                    <a:gd name="T10" fmla="*/ 27891 w 56"/>
                    <a:gd name="T11" fmla="*/ 0 h 28"/>
                    <a:gd name="T12" fmla="*/ 27891 w 56"/>
                    <a:gd name="T13" fmla="*/ 7462 h 28"/>
                    <a:gd name="T14" fmla="*/ 29443 w 56"/>
                    <a:gd name="T15" fmla="*/ 7462 h 28"/>
                    <a:gd name="T16" fmla="*/ 17917 w 56"/>
                    <a:gd name="T17" fmla="*/ 54365 h 28"/>
                    <a:gd name="T18" fmla="*/ 29443 w 56"/>
                    <a:gd name="T19" fmla="*/ 7462 h 28"/>
                    <a:gd name="T20" fmla="*/ 4323 w 56"/>
                    <a:gd name="T21" fmla="*/ 91275 h 28"/>
                    <a:gd name="T22" fmla="*/ 17917 w 56"/>
                    <a:gd name="T23" fmla="*/ 54365 h 28"/>
                    <a:gd name="T24" fmla="*/ 4323 w 56"/>
                    <a:gd name="T25" fmla="*/ 78394 h 28"/>
                    <a:gd name="T26" fmla="*/ 4323 w 56"/>
                    <a:gd name="T27" fmla="*/ 80172 h 28"/>
                    <a:gd name="T28" fmla="*/ 4323 w 56"/>
                    <a:gd name="T29" fmla="*/ 91275 h 28"/>
                    <a:gd name="T30" fmla="*/ 0 w 56"/>
                    <a:gd name="T31" fmla="*/ 99569 h 28"/>
                    <a:gd name="T32" fmla="*/ 4323 w 56"/>
                    <a:gd name="T33" fmla="*/ 91275 h 28"/>
                    <a:gd name="T34" fmla="*/ 1597 w 56"/>
                    <a:gd name="T35" fmla="*/ 113703 h 28"/>
                    <a:gd name="T36" fmla="*/ 0 w 56"/>
                    <a:gd name="T37" fmla="*/ 99569 h 28"/>
                    <a:gd name="T38" fmla="*/ 1597 w 56"/>
                    <a:gd name="T39" fmla="*/ 113703 h 28"/>
                    <a:gd name="T40" fmla="*/ 1597 w 56"/>
                    <a:gd name="T41" fmla="*/ 145731 h 28"/>
                    <a:gd name="T42" fmla="*/ 1597 w 56"/>
                    <a:gd name="T43" fmla="*/ 113703 h 28"/>
                    <a:gd name="T44" fmla="*/ 8736 w 56"/>
                    <a:gd name="T45" fmla="*/ 167143 h 28"/>
                    <a:gd name="T46" fmla="*/ 1597 w 56"/>
                    <a:gd name="T47" fmla="*/ 145731 h 28"/>
                    <a:gd name="T48" fmla="*/ 8736 w 56"/>
                    <a:gd name="T49" fmla="*/ 174084 h 28"/>
                    <a:gd name="T50" fmla="*/ 8736 w 56"/>
                    <a:gd name="T51" fmla="*/ 174084 h 28"/>
                    <a:gd name="T52" fmla="*/ 8736 w 56"/>
                    <a:gd name="T53" fmla="*/ 167143 h 28"/>
                    <a:gd name="T54" fmla="*/ 8736 w 56"/>
                    <a:gd name="T55" fmla="*/ 174084 h 28"/>
                    <a:gd name="T56" fmla="*/ 8736 w 56"/>
                    <a:gd name="T57" fmla="*/ 167143 h 28"/>
                    <a:gd name="T58" fmla="*/ 8736 w 56"/>
                    <a:gd name="T59" fmla="*/ 174084 h 28"/>
                    <a:gd name="T60" fmla="*/ 8736 w 56"/>
                    <a:gd name="T61" fmla="*/ 167143 h 28"/>
                    <a:gd name="T62" fmla="*/ 16373 w 56"/>
                    <a:gd name="T63" fmla="*/ 190857 h 28"/>
                    <a:gd name="T64" fmla="*/ 8736 w 56"/>
                    <a:gd name="T65" fmla="*/ 167143 h 28"/>
                    <a:gd name="T66" fmla="*/ 26890 w 56"/>
                    <a:gd name="T67" fmla="*/ 190857 h 28"/>
                    <a:gd name="T68" fmla="*/ 16373 w 56"/>
                    <a:gd name="T69" fmla="*/ 190857 h 28"/>
                    <a:gd name="T70" fmla="*/ 26890 w 56"/>
                    <a:gd name="T71" fmla="*/ 190857 h 28"/>
                    <a:gd name="T72" fmla="*/ 73736 w 56"/>
                    <a:gd name="T73" fmla="*/ 198317 h 28"/>
                    <a:gd name="T74" fmla="*/ 26890 w 56"/>
                    <a:gd name="T75" fmla="*/ 190857 h 28"/>
                    <a:gd name="T76" fmla="*/ 73736 w 56"/>
                    <a:gd name="T77" fmla="*/ 198317 h 28"/>
                    <a:gd name="T78" fmla="*/ 73736 w 56"/>
                    <a:gd name="T79" fmla="*/ 198317 h 28"/>
                    <a:gd name="T80" fmla="*/ 79459 w 56"/>
                    <a:gd name="T81" fmla="*/ 167143 h 28"/>
                    <a:gd name="T82" fmla="*/ 73736 w 56"/>
                    <a:gd name="T83" fmla="*/ 198317 h 28"/>
                    <a:gd name="T84" fmla="*/ 79459 w 56"/>
                    <a:gd name="T85" fmla="*/ 167143 h 28"/>
                    <a:gd name="T86" fmla="*/ 82190 w 56"/>
                    <a:gd name="T87" fmla="*/ 153192 h 28"/>
                    <a:gd name="T88" fmla="*/ 79459 w 56"/>
                    <a:gd name="T89" fmla="*/ 167143 h 28"/>
                    <a:gd name="T90" fmla="*/ 79459 w 56"/>
                    <a:gd name="T91" fmla="*/ 134599 h 28"/>
                    <a:gd name="T92" fmla="*/ 82190 w 56"/>
                    <a:gd name="T93" fmla="*/ 153192 h 28"/>
                    <a:gd name="T94" fmla="*/ 79459 w 56"/>
                    <a:gd name="T95" fmla="*/ 134599 h 28"/>
                    <a:gd name="T96" fmla="*/ 79459 w 56"/>
                    <a:gd name="T97" fmla="*/ 122059 h 28"/>
                    <a:gd name="T98" fmla="*/ 79459 w 56"/>
                    <a:gd name="T99" fmla="*/ 134599 h 28"/>
                    <a:gd name="T100" fmla="*/ 77935 w 56"/>
                    <a:gd name="T101" fmla="*/ 131601 h 28"/>
                    <a:gd name="T102" fmla="*/ 77935 w 56"/>
                    <a:gd name="T103" fmla="*/ 131601 h 28"/>
                    <a:gd name="T104" fmla="*/ 66492 w 56"/>
                    <a:gd name="T105" fmla="*/ 78394 h 28"/>
                    <a:gd name="T106" fmla="*/ 79459 w 56"/>
                    <a:gd name="T107" fmla="*/ 122059 h 28"/>
                    <a:gd name="T108" fmla="*/ 66492 w 56"/>
                    <a:gd name="T109" fmla="*/ 78394 h 28"/>
                    <a:gd name="T110" fmla="*/ 59991 w 56"/>
                    <a:gd name="T111" fmla="*/ 35321 h 28"/>
                    <a:gd name="T112" fmla="*/ 66492 w 56"/>
                    <a:gd name="T113" fmla="*/ 78394 h 28"/>
                    <a:gd name="T114" fmla="*/ 59991 w 56"/>
                    <a:gd name="T115" fmla="*/ 35321 h 28"/>
                    <a:gd name="T116" fmla="*/ 59991 w 56"/>
                    <a:gd name="T117" fmla="*/ 35321 h 28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</a:gdLst>
                  <a:ahLst/>
                  <a:cxnLst>
                    <a:cxn ang="T118">
                      <a:pos x="T0" y="T1"/>
                    </a:cxn>
                    <a:cxn ang="T119">
                      <a:pos x="T2" y="T3"/>
                    </a:cxn>
                    <a:cxn ang="T120">
                      <a:pos x="T4" y="T5"/>
                    </a:cxn>
                    <a:cxn ang="T121">
                      <a:pos x="T6" y="T7"/>
                    </a:cxn>
                    <a:cxn ang="T122">
                      <a:pos x="T8" y="T9"/>
                    </a:cxn>
                    <a:cxn ang="T123">
                      <a:pos x="T10" y="T11"/>
                    </a:cxn>
                    <a:cxn ang="T124">
                      <a:pos x="T12" y="T13"/>
                    </a:cxn>
                    <a:cxn ang="T125">
                      <a:pos x="T14" y="T15"/>
                    </a:cxn>
                    <a:cxn ang="T126">
                      <a:pos x="T16" y="T17"/>
                    </a:cxn>
                    <a:cxn ang="T127">
                      <a:pos x="T18" y="T19"/>
                    </a:cxn>
                    <a:cxn ang="T128">
                      <a:pos x="T20" y="T21"/>
                    </a:cxn>
                    <a:cxn ang="T129">
                      <a:pos x="T22" y="T23"/>
                    </a:cxn>
                    <a:cxn ang="T130">
                      <a:pos x="T24" y="T25"/>
                    </a:cxn>
                    <a:cxn ang="T131">
                      <a:pos x="T26" y="T27"/>
                    </a:cxn>
                    <a:cxn ang="T132">
                      <a:pos x="T28" y="T29"/>
                    </a:cxn>
                    <a:cxn ang="T133">
                      <a:pos x="T30" y="T31"/>
                    </a:cxn>
                    <a:cxn ang="T134">
                      <a:pos x="T32" y="T33"/>
                    </a:cxn>
                    <a:cxn ang="T135">
                      <a:pos x="T34" y="T35"/>
                    </a:cxn>
                    <a:cxn ang="T136">
                      <a:pos x="T36" y="T37"/>
                    </a:cxn>
                    <a:cxn ang="T137">
                      <a:pos x="T38" y="T39"/>
                    </a:cxn>
                    <a:cxn ang="T138">
                      <a:pos x="T40" y="T41"/>
                    </a:cxn>
                    <a:cxn ang="T139">
                      <a:pos x="T42" y="T43"/>
                    </a:cxn>
                    <a:cxn ang="T140">
                      <a:pos x="T44" y="T45"/>
                    </a:cxn>
                    <a:cxn ang="T141">
                      <a:pos x="T46" y="T47"/>
                    </a:cxn>
                    <a:cxn ang="T142">
                      <a:pos x="T48" y="T49"/>
                    </a:cxn>
                    <a:cxn ang="T143">
                      <a:pos x="T50" y="T51"/>
                    </a:cxn>
                    <a:cxn ang="T144">
                      <a:pos x="T52" y="T53"/>
                    </a:cxn>
                    <a:cxn ang="T145">
                      <a:pos x="T54" y="T55"/>
                    </a:cxn>
                    <a:cxn ang="T146">
                      <a:pos x="T56" y="T57"/>
                    </a:cxn>
                    <a:cxn ang="T147">
                      <a:pos x="T58" y="T59"/>
                    </a:cxn>
                    <a:cxn ang="T148">
                      <a:pos x="T60" y="T61"/>
                    </a:cxn>
                    <a:cxn ang="T149">
                      <a:pos x="T62" y="T63"/>
                    </a:cxn>
                    <a:cxn ang="T150">
                      <a:pos x="T64" y="T65"/>
                    </a:cxn>
                    <a:cxn ang="T151">
                      <a:pos x="T66" y="T67"/>
                    </a:cxn>
                    <a:cxn ang="T152">
                      <a:pos x="T68" y="T69"/>
                    </a:cxn>
                    <a:cxn ang="T153">
                      <a:pos x="T70" y="T71"/>
                    </a:cxn>
                    <a:cxn ang="T154">
                      <a:pos x="T72" y="T73"/>
                    </a:cxn>
                    <a:cxn ang="T155">
                      <a:pos x="T74" y="T75"/>
                    </a:cxn>
                    <a:cxn ang="T156">
                      <a:pos x="T76" y="T77"/>
                    </a:cxn>
                    <a:cxn ang="T157">
                      <a:pos x="T78" y="T79"/>
                    </a:cxn>
                    <a:cxn ang="T158">
                      <a:pos x="T80" y="T81"/>
                    </a:cxn>
                    <a:cxn ang="T159">
                      <a:pos x="T82" y="T83"/>
                    </a:cxn>
                    <a:cxn ang="T160">
                      <a:pos x="T84" y="T85"/>
                    </a:cxn>
                    <a:cxn ang="T161">
                      <a:pos x="T86" y="T87"/>
                    </a:cxn>
                    <a:cxn ang="T162">
                      <a:pos x="T88" y="T89"/>
                    </a:cxn>
                    <a:cxn ang="T163">
                      <a:pos x="T90" y="T91"/>
                    </a:cxn>
                    <a:cxn ang="T164">
                      <a:pos x="T92" y="T93"/>
                    </a:cxn>
                    <a:cxn ang="T165">
                      <a:pos x="T94" y="T95"/>
                    </a:cxn>
                    <a:cxn ang="T166">
                      <a:pos x="T96" y="T97"/>
                    </a:cxn>
                    <a:cxn ang="T167">
                      <a:pos x="T98" y="T99"/>
                    </a:cxn>
                    <a:cxn ang="T168">
                      <a:pos x="T100" y="T101"/>
                    </a:cxn>
                    <a:cxn ang="T169">
                      <a:pos x="T102" y="T103"/>
                    </a:cxn>
                    <a:cxn ang="T170">
                      <a:pos x="T104" y="T105"/>
                    </a:cxn>
                    <a:cxn ang="T171">
                      <a:pos x="T106" y="T107"/>
                    </a:cxn>
                    <a:cxn ang="T172">
                      <a:pos x="T108" y="T109"/>
                    </a:cxn>
                    <a:cxn ang="T173">
                      <a:pos x="T110" y="T111"/>
                    </a:cxn>
                    <a:cxn ang="T174">
                      <a:pos x="T112" y="T113"/>
                    </a:cxn>
                    <a:cxn ang="T175">
                      <a:pos x="T114" y="T115"/>
                    </a:cxn>
                    <a:cxn ang="T176">
                      <a:pos x="T116" y="T117"/>
                    </a:cxn>
                  </a:cxnLst>
                  <a:rect l="0" t="0" r="r" b="b"/>
                  <a:pathLst>
                    <a:path w="56" h="28">
                      <a:moveTo>
                        <a:pt x="40" y="6"/>
                      </a:moveTo>
                      <a:cubicBezTo>
                        <a:pt x="36" y="3"/>
                        <a:pt x="31" y="3"/>
                        <a:pt x="27" y="2"/>
                      </a:cubicBezTo>
                      <a:lnTo>
                        <a:pt x="27" y="1"/>
                      </a:lnTo>
                      <a:cubicBezTo>
                        <a:pt x="32" y="2"/>
                        <a:pt x="36" y="2"/>
                        <a:pt x="41" y="5"/>
                      </a:cubicBezTo>
                      <a:lnTo>
                        <a:pt x="40" y="6"/>
                      </a:lnTo>
                      <a:close/>
                      <a:moveTo>
                        <a:pt x="27" y="2"/>
                      </a:moveTo>
                      <a:cubicBezTo>
                        <a:pt x="24" y="2"/>
                        <a:pt x="22" y="2"/>
                        <a:pt x="19" y="1"/>
                      </a:cubicBezTo>
                      <a:lnTo>
                        <a:pt x="19" y="0"/>
                      </a:lnTo>
                      <a:cubicBezTo>
                        <a:pt x="22" y="1"/>
                        <a:pt x="25" y="1"/>
                        <a:pt x="27" y="1"/>
                      </a:cubicBezTo>
                      <a:lnTo>
                        <a:pt x="27" y="2"/>
                      </a:lnTo>
                      <a:close/>
                      <a:moveTo>
                        <a:pt x="18" y="0"/>
                      </a:moveTo>
                      <a:lnTo>
                        <a:pt x="19" y="0"/>
                      </a:lnTo>
                      <a:lnTo>
                        <a:pt x="19" y="1"/>
                      </a:lnTo>
                      <a:lnTo>
                        <a:pt x="18" y="0"/>
                      </a:lnTo>
                      <a:close/>
                      <a:moveTo>
                        <a:pt x="20" y="1"/>
                      </a:moveTo>
                      <a:cubicBezTo>
                        <a:pt x="19" y="4"/>
                        <a:pt x="16" y="6"/>
                        <a:pt x="13" y="8"/>
                      </a:cubicBezTo>
                      <a:lnTo>
                        <a:pt x="12" y="7"/>
                      </a:lnTo>
                      <a:cubicBezTo>
                        <a:pt x="15" y="6"/>
                        <a:pt x="17" y="4"/>
                        <a:pt x="18" y="0"/>
                      </a:cubicBezTo>
                      <a:lnTo>
                        <a:pt x="20" y="1"/>
                      </a:lnTo>
                      <a:close/>
                      <a:moveTo>
                        <a:pt x="13" y="8"/>
                      </a:moveTo>
                      <a:cubicBezTo>
                        <a:pt x="10" y="10"/>
                        <a:pt x="7" y="11"/>
                        <a:pt x="3" y="12"/>
                      </a:cubicBezTo>
                      <a:lnTo>
                        <a:pt x="3" y="10"/>
                      </a:lnTo>
                      <a:cubicBezTo>
                        <a:pt x="6" y="10"/>
                        <a:pt x="10" y="9"/>
                        <a:pt x="12" y="7"/>
                      </a:cubicBezTo>
                      <a:lnTo>
                        <a:pt x="13" y="8"/>
                      </a:lnTo>
                      <a:close/>
                      <a:moveTo>
                        <a:pt x="3" y="10"/>
                      </a:moveTo>
                      <a:lnTo>
                        <a:pt x="3" y="10"/>
                      </a:lnTo>
                      <a:lnTo>
                        <a:pt x="3" y="11"/>
                      </a:lnTo>
                      <a:lnTo>
                        <a:pt x="3" y="10"/>
                      </a:lnTo>
                      <a:close/>
                      <a:moveTo>
                        <a:pt x="3" y="12"/>
                      </a:moveTo>
                      <a:cubicBezTo>
                        <a:pt x="3" y="12"/>
                        <a:pt x="2" y="12"/>
                        <a:pt x="2" y="13"/>
                      </a:cubicBezTo>
                      <a:lnTo>
                        <a:pt x="0" y="13"/>
                      </a:lnTo>
                      <a:cubicBezTo>
                        <a:pt x="1" y="12"/>
                        <a:pt x="2" y="11"/>
                        <a:pt x="3" y="10"/>
                      </a:cubicBezTo>
                      <a:lnTo>
                        <a:pt x="3" y="12"/>
                      </a:lnTo>
                      <a:close/>
                      <a:moveTo>
                        <a:pt x="2" y="13"/>
                      </a:moveTo>
                      <a:cubicBezTo>
                        <a:pt x="1" y="14"/>
                        <a:pt x="1" y="15"/>
                        <a:pt x="1" y="15"/>
                      </a:cubicBezTo>
                      <a:lnTo>
                        <a:pt x="0" y="16"/>
                      </a:lnTo>
                      <a:cubicBezTo>
                        <a:pt x="0" y="14"/>
                        <a:pt x="0" y="13"/>
                        <a:pt x="0" y="13"/>
                      </a:cubicBezTo>
                      <a:lnTo>
                        <a:pt x="2" y="13"/>
                      </a:lnTo>
                      <a:close/>
                      <a:moveTo>
                        <a:pt x="1" y="15"/>
                      </a:moveTo>
                      <a:cubicBezTo>
                        <a:pt x="1" y="16"/>
                        <a:pt x="2" y="17"/>
                        <a:pt x="2" y="18"/>
                      </a:cubicBezTo>
                      <a:lnTo>
                        <a:pt x="1" y="19"/>
                      </a:lnTo>
                      <a:cubicBezTo>
                        <a:pt x="0" y="18"/>
                        <a:pt x="0" y="17"/>
                        <a:pt x="0" y="16"/>
                      </a:cubicBezTo>
                      <a:lnTo>
                        <a:pt x="1" y="15"/>
                      </a:lnTo>
                      <a:close/>
                      <a:moveTo>
                        <a:pt x="2" y="18"/>
                      </a:moveTo>
                      <a:cubicBezTo>
                        <a:pt x="3" y="20"/>
                        <a:pt x="4" y="22"/>
                        <a:pt x="6" y="22"/>
                      </a:cubicBezTo>
                      <a:lnTo>
                        <a:pt x="6" y="23"/>
                      </a:lnTo>
                      <a:cubicBezTo>
                        <a:pt x="3" y="23"/>
                        <a:pt x="2" y="21"/>
                        <a:pt x="1" y="19"/>
                      </a:cubicBezTo>
                      <a:lnTo>
                        <a:pt x="2" y="18"/>
                      </a:lnTo>
                      <a:close/>
                      <a:moveTo>
                        <a:pt x="6" y="23"/>
                      </a:moveTo>
                      <a:lnTo>
                        <a:pt x="6" y="23"/>
                      </a:lnTo>
                      <a:close/>
                      <a:moveTo>
                        <a:pt x="6" y="22"/>
                      </a:moveTo>
                      <a:lnTo>
                        <a:pt x="6" y="22"/>
                      </a:lnTo>
                      <a:lnTo>
                        <a:pt x="6" y="24"/>
                      </a:lnTo>
                      <a:lnTo>
                        <a:pt x="6" y="23"/>
                      </a:lnTo>
                      <a:lnTo>
                        <a:pt x="6" y="22"/>
                      </a:lnTo>
                      <a:close/>
                      <a:moveTo>
                        <a:pt x="6" y="22"/>
                      </a:moveTo>
                      <a:lnTo>
                        <a:pt x="6" y="22"/>
                      </a:lnTo>
                      <a:lnTo>
                        <a:pt x="6" y="23"/>
                      </a:lnTo>
                      <a:lnTo>
                        <a:pt x="6" y="22"/>
                      </a:lnTo>
                      <a:close/>
                      <a:moveTo>
                        <a:pt x="6" y="22"/>
                      </a:moveTo>
                      <a:cubicBezTo>
                        <a:pt x="8" y="23"/>
                        <a:pt x="10" y="23"/>
                        <a:pt x="12" y="24"/>
                      </a:cubicBezTo>
                      <a:lnTo>
                        <a:pt x="11" y="25"/>
                      </a:lnTo>
                      <a:cubicBezTo>
                        <a:pt x="9" y="25"/>
                        <a:pt x="7" y="24"/>
                        <a:pt x="6" y="24"/>
                      </a:cubicBezTo>
                      <a:lnTo>
                        <a:pt x="6" y="22"/>
                      </a:lnTo>
                      <a:close/>
                      <a:moveTo>
                        <a:pt x="12" y="24"/>
                      </a:moveTo>
                      <a:cubicBezTo>
                        <a:pt x="14" y="24"/>
                        <a:pt x="16" y="25"/>
                        <a:pt x="18" y="25"/>
                      </a:cubicBezTo>
                      <a:lnTo>
                        <a:pt x="17" y="26"/>
                      </a:lnTo>
                      <a:cubicBezTo>
                        <a:pt x="15" y="26"/>
                        <a:pt x="13" y="26"/>
                        <a:pt x="11" y="25"/>
                      </a:cubicBezTo>
                      <a:lnTo>
                        <a:pt x="12" y="24"/>
                      </a:lnTo>
                      <a:close/>
                      <a:moveTo>
                        <a:pt x="18" y="25"/>
                      </a:moveTo>
                      <a:cubicBezTo>
                        <a:pt x="28" y="27"/>
                        <a:pt x="39" y="27"/>
                        <a:pt x="49" y="25"/>
                      </a:cubicBezTo>
                      <a:lnTo>
                        <a:pt x="50" y="26"/>
                      </a:lnTo>
                      <a:cubicBezTo>
                        <a:pt x="39" y="28"/>
                        <a:pt x="28" y="28"/>
                        <a:pt x="17" y="26"/>
                      </a:cubicBezTo>
                      <a:lnTo>
                        <a:pt x="18" y="25"/>
                      </a:lnTo>
                      <a:close/>
                      <a:moveTo>
                        <a:pt x="50" y="26"/>
                      </a:moveTo>
                      <a:lnTo>
                        <a:pt x="50" y="26"/>
                      </a:lnTo>
                      <a:lnTo>
                        <a:pt x="49" y="26"/>
                      </a:lnTo>
                      <a:lnTo>
                        <a:pt x="50" y="26"/>
                      </a:lnTo>
                      <a:close/>
                      <a:moveTo>
                        <a:pt x="49" y="25"/>
                      </a:moveTo>
                      <a:cubicBezTo>
                        <a:pt x="51" y="25"/>
                        <a:pt x="53" y="23"/>
                        <a:pt x="54" y="22"/>
                      </a:cubicBezTo>
                      <a:lnTo>
                        <a:pt x="55" y="22"/>
                      </a:lnTo>
                      <a:cubicBezTo>
                        <a:pt x="54" y="24"/>
                        <a:pt x="52" y="26"/>
                        <a:pt x="50" y="26"/>
                      </a:cubicBezTo>
                      <a:lnTo>
                        <a:pt x="49" y="25"/>
                      </a:lnTo>
                      <a:close/>
                      <a:moveTo>
                        <a:pt x="54" y="22"/>
                      </a:moveTo>
                      <a:cubicBezTo>
                        <a:pt x="54" y="21"/>
                        <a:pt x="54" y="20"/>
                        <a:pt x="54" y="20"/>
                      </a:cubicBezTo>
                      <a:lnTo>
                        <a:pt x="56" y="20"/>
                      </a:lnTo>
                      <a:cubicBezTo>
                        <a:pt x="56" y="21"/>
                        <a:pt x="55" y="22"/>
                        <a:pt x="55" y="22"/>
                      </a:cubicBezTo>
                      <a:lnTo>
                        <a:pt x="54" y="22"/>
                      </a:lnTo>
                      <a:close/>
                      <a:moveTo>
                        <a:pt x="54" y="20"/>
                      </a:moveTo>
                      <a:cubicBezTo>
                        <a:pt x="54" y="19"/>
                        <a:pt x="54" y="19"/>
                        <a:pt x="54" y="18"/>
                      </a:cubicBezTo>
                      <a:lnTo>
                        <a:pt x="56" y="18"/>
                      </a:lnTo>
                      <a:cubicBezTo>
                        <a:pt x="56" y="19"/>
                        <a:pt x="56" y="19"/>
                        <a:pt x="56" y="20"/>
                      </a:cubicBezTo>
                      <a:lnTo>
                        <a:pt x="54" y="20"/>
                      </a:lnTo>
                      <a:close/>
                      <a:moveTo>
                        <a:pt x="54" y="18"/>
                      </a:moveTo>
                      <a:cubicBezTo>
                        <a:pt x="54" y="18"/>
                        <a:pt x="54" y="17"/>
                        <a:pt x="53" y="17"/>
                      </a:cubicBezTo>
                      <a:lnTo>
                        <a:pt x="54" y="16"/>
                      </a:lnTo>
                      <a:cubicBezTo>
                        <a:pt x="55" y="16"/>
                        <a:pt x="56" y="17"/>
                        <a:pt x="56" y="18"/>
                      </a:cubicBezTo>
                      <a:lnTo>
                        <a:pt x="54" y="18"/>
                      </a:lnTo>
                      <a:close/>
                      <a:moveTo>
                        <a:pt x="53" y="17"/>
                      </a:moveTo>
                      <a:lnTo>
                        <a:pt x="53" y="17"/>
                      </a:lnTo>
                      <a:lnTo>
                        <a:pt x="53" y="16"/>
                      </a:lnTo>
                      <a:lnTo>
                        <a:pt x="53" y="17"/>
                      </a:lnTo>
                      <a:close/>
                      <a:moveTo>
                        <a:pt x="53" y="17"/>
                      </a:moveTo>
                      <a:cubicBezTo>
                        <a:pt x="49" y="15"/>
                        <a:pt x="47" y="13"/>
                        <a:pt x="45" y="10"/>
                      </a:cubicBezTo>
                      <a:lnTo>
                        <a:pt x="46" y="10"/>
                      </a:lnTo>
                      <a:cubicBezTo>
                        <a:pt x="48" y="12"/>
                        <a:pt x="50" y="14"/>
                        <a:pt x="54" y="16"/>
                      </a:cubicBezTo>
                      <a:lnTo>
                        <a:pt x="53" y="17"/>
                      </a:lnTo>
                      <a:close/>
                      <a:moveTo>
                        <a:pt x="45" y="10"/>
                      </a:moveTo>
                      <a:cubicBezTo>
                        <a:pt x="43" y="9"/>
                        <a:pt x="42" y="7"/>
                        <a:pt x="40" y="6"/>
                      </a:cubicBezTo>
                      <a:lnTo>
                        <a:pt x="41" y="5"/>
                      </a:lnTo>
                      <a:cubicBezTo>
                        <a:pt x="43" y="6"/>
                        <a:pt x="44" y="8"/>
                        <a:pt x="46" y="10"/>
                      </a:cubicBezTo>
                      <a:lnTo>
                        <a:pt x="45" y="10"/>
                      </a:lnTo>
                      <a:close/>
                      <a:moveTo>
                        <a:pt x="41" y="5"/>
                      </a:moveTo>
                      <a:lnTo>
                        <a:pt x="41" y="5"/>
                      </a:lnTo>
                      <a:lnTo>
                        <a:pt x="40" y="5"/>
                      </a:lnTo>
                      <a:lnTo>
                        <a:pt x="41" y="5"/>
                      </a:lnTo>
                      <a:close/>
                    </a:path>
                  </a:pathLst>
                </a:custGeom>
                <a:solidFill>
                  <a:srgbClr val="94939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472" name="Freeform 83"/>
                <p:cNvSpPr>
                  <a:spLocks noChangeArrowheads="1"/>
                </p:cNvSpPr>
                <p:nvPr/>
              </p:nvSpPr>
              <p:spPr bwMode="auto">
                <a:xfrm>
                  <a:off x="1122" y="3967"/>
                  <a:ext cx="65" cy="68"/>
                </a:xfrm>
                <a:custGeom>
                  <a:avLst/>
                  <a:gdLst>
                    <a:gd name="T0" fmla="*/ 35403 w 47"/>
                    <a:gd name="T1" fmla="*/ 26353 h 40"/>
                    <a:gd name="T2" fmla="*/ 8034 w 47"/>
                    <a:gd name="T3" fmla="*/ 111716 h 40"/>
                    <a:gd name="T4" fmla="*/ 16569 w 47"/>
                    <a:gd name="T5" fmla="*/ 181660 h 40"/>
                    <a:gd name="T6" fmla="*/ 18428 w 47"/>
                    <a:gd name="T7" fmla="*/ 201693 h 40"/>
                    <a:gd name="T8" fmla="*/ 73804 w 47"/>
                    <a:gd name="T9" fmla="*/ 232344 h 40"/>
                    <a:gd name="T10" fmla="*/ 75731 w 47"/>
                    <a:gd name="T11" fmla="*/ 165680 h 40"/>
                    <a:gd name="T12" fmla="*/ 56738 w 47"/>
                    <a:gd name="T13" fmla="*/ 90061 h 40"/>
                    <a:gd name="T14" fmla="*/ 35403 w 47"/>
                    <a:gd name="T15" fmla="*/ 26353 h 4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47" h="40">
                      <a:moveTo>
                        <a:pt x="19" y="4"/>
                      </a:moveTo>
                      <a:cubicBezTo>
                        <a:pt x="13" y="7"/>
                        <a:pt x="9" y="14"/>
                        <a:pt x="4" y="19"/>
                      </a:cubicBezTo>
                      <a:cubicBezTo>
                        <a:pt x="0" y="22"/>
                        <a:pt x="6" y="26"/>
                        <a:pt x="9" y="30"/>
                      </a:cubicBezTo>
                      <a:cubicBezTo>
                        <a:pt x="10" y="31"/>
                        <a:pt x="9" y="34"/>
                        <a:pt x="10" y="34"/>
                      </a:cubicBezTo>
                      <a:cubicBezTo>
                        <a:pt x="19" y="39"/>
                        <a:pt x="30" y="40"/>
                        <a:pt x="40" y="39"/>
                      </a:cubicBezTo>
                      <a:cubicBezTo>
                        <a:pt x="47" y="38"/>
                        <a:pt x="45" y="31"/>
                        <a:pt x="41" y="28"/>
                      </a:cubicBezTo>
                      <a:cubicBezTo>
                        <a:pt x="36" y="24"/>
                        <a:pt x="32" y="20"/>
                        <a:pt x="31" y="15"/>
                      </a:cubicBezTo>
                      <a:cubicBezTo>
                        <a:pt x="31" y="9"/>
                        <a:pt x="25" y="0"/>
                        <a:pt x="19" y="4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473" name="Freeform 85"/>
                <p:cNvSpPr>
                  <a:spLocks noChangeArrowheads="1"/>
                </p:cNvSpPr>
                <p:nvPr/>
              </p:nvSpPr>
              <p:spPr bwMode="auto">
                <a:xfrm>
                  <a:off x="1141" y="3888"/>
                  <a:ext cx="54" cy="87"/>
                </a:xfrm>
                <a:custGeom>
                  <a:avLst/>
                  <a:gdLst>
                    <a:gd name="T0" fmla="*/ 4307 w 40"/>
                    <a:gd name="T1" fmla="*/ 35017 h 51"/>
                    <a:gd name="T2" fmla="*/ 11711 w 40"/>
                    <a:gd name="T3" fmla="*/ 94966 h 51"/>
                    <a:gd name="T4" fmla="*/ 2610 w 40"/>
                    <a:gd name="T5" fmla="*/ 149092 h 51"/>
                    <a:gd name="T6" fmla="*/ 4307 w 40"/>
                    <a:gd name="T7" fmla="*/ 230698 h 51"/>
                    <a:gd name="T8" fmla="*/ 46225 w 40"/>
                    <a:gd name="T9" fmla="*/ 251491 h 51"/>
                    <a:gd name="T10" fmla="*/ 57303 w 40"/>
                    <a:gd name="T11" fmla="*/ 90516 h 51"/>
                    <a:gd name="T12" fmla="*/ 7101 w 40"/>
                    <a:gd name="T13" fmla="*/ 17376 h 51"/>
                    <a:gd name="T14" fmla="*/ 4307 w 40"/>
                    <a:gd name="T15" fmla="*/ 35017 h 51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40" h="51">
                      <a:moveTo>
                        <a:pt x="3" y="6"/>
                      </a:moveTo>
                      <a:cubicBezTo>
                        <a:pt x="4" y="9"/>
                        <a:pt x="9" y="12"/>
                        <a:pt x="8" y="16"/>
                      </a:cubicBezTo>
                      <a:cubicBezTo>
                        <a:pt x="8" y="20"/>
                        <a:pt x="2" y="21"/>
                        <a:pt x="2" y="25"/>
                      </a:cubicBezTo>
                      <a:cubicBezTo>
                        <a:pt x="0" y="30"/>
                        <a:pt x="2" y="35"/>
                        <a:pt x="3" y="39"/>
                      </a:cubicBezTo>
                      <a:cubicBezTo>
                        <a:pt x="8" y="47"/>
                        <a:pt x="28" y="51"/>
                        <a:pt x="31" y="42"/>
                      </a:cubicBezTo>
                      <a:cubicBezTo>
                        <a:pt x="34" y="33"/>
                        <a:pt x="40" y="24"/>
                        <a:pt x="38" y="15"/>
                      </a:cubicBezTo>
                      <a:cubicBezTo>
                        <a:pt x="35" y="1"/>
                        <a:pt x="19" y="0"/>
                        <a:pt x="5" y="3"/>
                      </a:cubicBezTo>
                      <a:cubicBezTo>
                        <a:pt x="5" y="3"/>
                        <a:pt x="3" y="5"/>
                        <a:pt x="3" y="6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474" name="Freeform 87"/>
                <p:cNvSpPr>
                  <a:spLocks noChangeArrowheads="1"/>
                </p:cNvSpPr>
                <p:nvPr/>
              </p:nvSpPr>
              <p:spPr bwMode="auto">
                <a:xfrm>
                  <a:off x="1176" y="3947"/>
                  <a:ext cx="72" cy="89"/>
                </a:xfrm>
                <a:custGeom>
                  <a:avLst/>
                  <a:gdLst>
                    <a:gd name="T0" fmla="*/ 22275 w 53"/>
                    <a:gd name="T1" fmla="*/ 46983 h 52"/>
                    <a:gd name="T2" fmla="*/ 20542 w 53"/>
                    <a:gd name="T3" fmla="*/ 95175 h 52"/>
                    <a:gd name="T4" fmla="*/ 1560 w 53"/>
                    <a:gd name="T5" fmla="*/ 165086 h 52"/>
                    <a:gd name="T6" fmla="*/ 27939 w 53"/>
                    <a:gd name="T7" fmla="*/ 305386 h 52"/>
                    <a:gd name="T8" fmla="*/ 68643 w 53"/>
                    <a:gd name="T9" fmla="*/ 292550 h 52"/>
                    <a:gd name="T10" fmla="*/ 66006 w 53"/>
                    <a:gd name="T11" fmla="*/ 153244 h 52"/>
                    <a:gd name="T12" fmla="*/ 70731 w 53"/>
                    <a:gd name="T13" fmla="*/ 39112 h 52"/>
                    <a:gd name="T14" fmla="*/ 58820 w 53"/>
                    <a:gd name="T15" fmla="*/ 0 h 52"/>
                    <a:gd name="T16" fmla="*/ 23608 w 53"/>
                    <a:gd name="T17" fmla="*/ 30815 h 52"/>
                    <a:gd name="T18" fmla="*/ 22275 w 53"/>
                    <a:gd name="T19" fmla="*/ 46983 h 52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53" h="52">
                      <a:moveTo>
                        <a:pt x="15" y="7"/>
                      </a:moveTo>
                      <a:cubicBezTo>
                        <a:pt x="14" y="10"/>
                        <a:pt x="15" y="12"/>
                        <a:pt x="14" y="15"/>
                      </a:cubicBezTo>
                      <a:cubicBezTo>
                        <a:pt x="12" y="21"/>
                        <a:pt x="0" y="20"/>
                        <a:pt x="1" y="26"/>
                      </a:cubicBezTo>
                      <a:cubicBezTo>
                        <a:pt x="3" y="34"/>
                        <a:pt x="10" y="44"/>
                        <a:pt x="19" y="48"/>
                      </a:cubicBezTo>
                      <a:cubicBezTo>
                        <a:pt x="27" y="51"/>
                        <a:pt x="41" y="52"/>
                        <a:pt x="47" y="46"/>
                      </a:cubicBezTo>
                      <a:cubicBezTo>
                        <a:pt x="53" y="40"/>
                        <a:pt x="46" y="31"/>
                        <a:pt x="45" y="24"/>
                      </a:cubicBezTo>
                      <a:cubicBezTo>
                        <a:pt x="45" y="18"/>
                        <a:pt x="50" y="13"/>
                        <a:pt x="48" y="6"/>
                      </a:cubicBezTo>
                      <a:cubicBezTo>
                        <a:pt x="47" y="2"/>
                        <a:pt x="41" y="4"/>
                        <a:pt x="40" y="0"/>
                      </a:cubicBezTo>
                      <a:cubicBezTo>
                        <a:pt x="32" y="1"/>
                        <a:pt x="25" y="6"/>
                        <a:pt x="16" y="5"/>
                      </a:cubicBezTo>
                      <a:cubicBezTo>
                        <a:pt x="16" y="5"/>
                        <a:pt x="15" y="6"/>
                        <a:pt x="15" y="7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475" name="Freeform 88"/>
                <p:cNvSpPr>
                  <a:spLocks noChangeArrowheads="1"/>
                </p:cNvSpPr>
                <p:nvPr/>
              </p:nvSpPr>
              <p:spPr bwMode="auto">
                <a:xfrm>
                  <a:off x="1175" y="3946"/>
                  <a:ext cx="72" cy="88"/>
                </a:xfrm>
                <a:custGeom>
                  <a:avLst/>
                  <a:gdLst>
                    <a:gd name="T0" fmla="*/ 22275 w 53"/>
                    <a:gd name="T1" fmla="*/ 64475 h 52"/>
                    <a:gd name="T2" fmla="*/ 23608 w 53"/>
                    <a:gd name="T3" fmla="*/ 64475 h 52"/>
                    <a:gd name="T4" fmla="*/ 22275 w 53"/>
                    <a:gd name="T5" fmla="*/ 64475 h 52"/>
                    <a:gd name="T6" fmla="*/ 20542 w 53"/>
                    <a:gd name="T7" fmla="*/ 83265 h 52"/>
                    <a:gd name="T8" fmla="*/ 22275 w 53"/>
                    <a:gd name="T9" fmla="*/ 83265 h 52"/>
                    <a:gd name="T10" fmla="*/ 20542 w 53"/>
                    <a:gd name="T11" fmla="*/ 83265 h 52"/>
                    <a:gd name="T12" fmla="*/ 4196 w 53"/>
                    <a:gd name="T13" fmla="*/ 136121 h 52"/>
                    <a:gd name="T14" fmla="*/ 11322 w 53"/>
                    <a:gd name="T15" fmla="*/ 115224 h 52"/>
                    <a:gd name="T16" fmla="*/ 2558 w 53"/>
                    <a:gd name="T17" fmla="*/ 141147 h 52"/>
                    <a:gd name="T18" fmla="*/ 4196 w 53"/>
                    <a:gd name="T19" fmla="*/ 136121 h 52"/>
                    <a:gd name="T20" fmla="*/ 4196 w 53"/>
                    <a:gd name="T21" fmla="*/ 136121 h 52"/>
                    <a:gd name="T22" fmla="*/ 2558 w 53"/>
                    <a:gd name="T23" fmla="*/ 141147 h 52"/>
                    <a:gd name="T24" fmla="*/ 5973 w 53"/>
                    <a:gd name="T25" fmla="*/ 156765 h 52"/>
                    <a:gd name="T26" fmla="*/ 4196 w 53"/>
                    <a:gd name="T27" fmla="*/ 136121 h 52"/>
                    <a:gd name="T28" fmla="*/ 5973 w 53"/>
                    <a:gd name="T29" fmla="*/ 179224 h 52"/>
                    <a:gd name="T30" fmla="*/ 6894 w 53"/>
                    <a:gd name="T31" fmla="*/ 179224 h 52"/>
                    <a:gd name="T32" fmla="*/ 5973 w 53"/>
                    <a:gd name="T33" fmla="*/ 179224 h 52"/>
                    <a:gd name="T34" fmla="*/ 27939 w 53"/>
                    <a:gd name="T35" fmla="*/ 256246 h 52"/>
                    <a:gd name="T36" fmla="*/ 29517 w 53"/>
                    <a:gd name="T37" fmla="*/ 250534 h 52"/>
                    <a:gd name="T38" fmla="*/ 27939 w 53"/>
                    <a:gd name="T39" fmla="*/ 256246 h 52"/>
                    <a:gd name="T40" fmla="*/ 27939 w 53"/>
                    <a:gd name="T41" fmla="*/ 256246 h 52"/>
                    <a:gd name="T42" fmla="*/ 29517 w 53"/>
                    <a:gd name="T43" fmla="*/ 250534 h 52"/>
                    <a:gd name="T44" fmla="*/ 27939 w 53"/>
                    <a:gd name="T45" fmla="*/ 256246 h 52"/>
                    <a:gd name="T46" fmla="*/ 41430 w 53"/>
                    <a:gd name="T47" fmla="*/ 262100 h 52"/>
                    <a:gd name="T48" fmla="*/ 34696 w 53"/>
                    <a:gd name="T49" fmla="*/ 256246 h 52"/>
                    <a:gd name="T50" fmla="*/ 71151 w 53"/>
                    <a:gd name="T51" fmla="*/ 247040 h 52"/>
                    <a:gd name="T52" fmla="*/ 70731 w 53"/>
                    <a:gd name="T53" fmla="*/ 241007 h 52"/>
                    <a:gd name="T54" fmla="*/ 70731 w 53"/>
                    <a:gd name="T55" fmla="*/ 241007 h 52"/>
                    <a:gd name="T56" fmla="*/ 71151 w 53"/>
                    <a:gd name="T57" fmla="*/ 172299 h 52"/>
                    <a:gd name="T58" fmla="*/ 70731 w 53"/>
                    <a:gd name="T59" fmla="*/ 172299 h 52"/>
                    <a:gd name="T60" fmla="*/ 71151 w 53"/>
                    <a:gd name="T61" fmla="*/ 172299 h 52"/>
                    <a:gd name="T62" fmla="*/ 68643 w 53"/>
                    <a:gd name="T63" fmla="*/ 131822 h 52"/>
                    <a:gd name="T64" fmla="*/ 68005 w 53"/>
                    <a:gd name="T65" fmla="*/ 131822 h 52"/>
                    <a:gd name="T66" fmla="*/ 68643 w 53"/>
                    <a:gd name="T67" fmla="*/ 131822 h 52"/>
                    <a:gd name="T68" fmla="*/ 70731 w 53"/>
                    <a:gd name="T69" fmla="*/ 34604 h 52"/>
                    <a:gd name="T70" fmla="*/ 68643 w 53"/>
                    <a:gd name="T71" fmla="*/ 90197 h 52"/>
                    <a:gd name="T72" fmla="*/ 71151 w 53"/>
                    <a:gd name="T73" fmla="*/ 34604 h 52"/>
                    <a:gd name="T74" fmla="*/ 66006 w 53"/>
                    <a:gd name="T75" fmla="*/ 25105 h 52"/>
                    <a:gd name="T76" fmla="*/ 70731 w 53"/>
                    <a:gd name="T77" fmla="*/ 34604 h 52"/>
                    <a:gd name="T78" fmla="*/ 61328 w 53"/>
                    <a:gd name="T79" fmla="*/ 5757 h 52"/>
                    <a:gd name="T80" fmla="*/ 60026 w 53"/>
                    <a:gd name="T81" fmla="*/ 0 h 52"/>
                    <a:gd name="T82" fmla="*/ 60026 w 53"/>
                    <a:gd name="T83" fmla="*/ 5757 h 52"/>
                    <a:gd name="T84" fmla="*/ 47505 w 53"/>
                    <a:gd name="T85" fmla="*/ 21171 h 52"/>
                    <a:gd name="T86" fmla="*/ 60026 w 53"/>
                    <a:gd name="T87" fmla="*/ 9396 h 52"/>
                    <a:gd name="T88" fmla="*/ 25234 w 53"/>
                    <a:gd name="T89" fmla="*/ 25105 h 52"/>
                    <a:gd name="T90" fmla="*/ 25234 w 53"/>
                    <a:gd name="T91" fmla="*/ 31174 h 52"/>
                    <a:gd name="T92" fmla="*/ 25234 w 53"/>
                    <a:gd name="T93" fmla="*/ 31174 h 52"/>
                    <a:gd name="T94" fmla="*/ 22275 w 53"/>
                    <a:gd name="T95" fmla="*/ 41025 h 52"/>
                    <a:gd name="T96" fmla="*/ 22275 w 53"/>
                    <a:gd name="T97" fmla="*/ 41025 h 52"/>
                    <a:gd name="T98" fmla="*/ 22275 w 53"/>
                    <a:gd name="T99" fmla="*/ 41025 h 52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</a:gdLst>
                  <a:ahLst/>
                  <a:cxnLst>
                    <a:cxn ang="T100">
                      <a:pos x="T0" y="T1"/>
                    </a:cxn>
                    <a:cxn ang="T101">
                      <a:pos x="T2" y="T3"/>
                    </a:cxn>
                    <a:cxn ang="T102">
                      <a:pos x="T4" y="T5"/>
                    </a:cxn>
                    <a:cxn ang="T103">
                      <a:pos x="T6" y="T7"/>
                    </a:cxn>
                    <a:cxn ang="T104">
                      <a:pos x="T8" y="T9"/>
                    </a:cxn>
                    <a:cxn ang="T105">
                      <a:pos x="T10" y="T11"/>
                    </a:cxn>
                    <a:cxn ang="T106">
                      <a:pos x="T12" y="T13"/>
                    </a:cxn>
                    <a:cxn ang="T107">
                      <a:pos x="T14" y="T15"/>
                    </a:cxn>
                    <a:cxn ang="T108">
                      <a:pos x="T16" y="T17"/>
                    </a:cxn>
                    <a:cxn ang="T109">
                      <a:pos x="T18" y="T19"/>
                    </a:cxn>
                    <a:cxn ang="T110">
                      <a:pos x="T20" y="T21"/>
                    </a:cxn>
                    <a:cxn ang="T111">
                      <a:pos x="T22" y="T23"/>
                    </a:cxn>
                    <a:cxn ang="T112">
                      <a:pos x="T24" y="T25"/>
                    </a:cxn>
                    <a:cxn ang="T113">
                      <a:pos x="T26" y="T27"/>
                    </a:cxn>
                    <a:cxn ang="T114">
                      <a:pos x="T28" y="T29"/>
                    </a:cxn>
                    <a:cxn ang="T115">
                      <a:pos x="T30" y="T31"/>
                    </a:cxn>
                    <a:cxn ang="T116">
                      <a:pos x="T32" y="T33"/>
                    </a:cxn>
                    <a:cxn ang="T117">
                      <a:pos x="T34" y="T35"/>
                    </a:cxn>
                    <a:cxn ang="T118">
                      <a:pos x="T36" y="T37"/>
                    </a:cxn>
                    <a:cxn ang="T119">
                      <a:pos x="T38" y="T39"/>
                    </a:cxn>
                    <a:cxn ang="T120">
                      <a:pos x="T40" y="T41"/>
                    </a:cxn>
                    <a:cxn ang="T121">
                      <a:pos x="T42" y="T43"/>
                    </a:cxn>
                    <a:cxn ang="T122">
                      <a:pos x="T44" y="T45"/>
                    </a:cxn>
                    <a:cxn ang="T123">
                      <a:pos x="T46" y="T47"/>
                    </a:cxn>
                    <a:cxn ang="T124">
                      <a:pos x="T48" y="T49"/>
                    </a:cxn>
                    <a:cxn ang="T125">
                      <a:pos x="T50" y="T51"/>
                    </a:cxn>
                    <a:cxn ang="T126">
                      <a:pos x="T52" y="T53"/>
                    </a:cxn>
                    <a:cxn ang="T127">
                      <a:pos x="T54" y="T55"/>
                    </a:cxn>
                    <a:cxn ang="T128">
                      <a:pos x="T56" y="T57"/>
                    </a:cxn>
                    <a:cxn ang="T129">
                      <a:pos x="T58" y="T59"/>
                    </a:cxn>
                    <a:cxn ang="T130">
                      <a:pos x="T60" y="T61"/>
                    </a:cxn>
                    <a:cxn ang="T131">
                      <a:pos x="T62" y="T63"/>
                    </a:cxn>
                    <a:cxn ang="T132">
                      <a:pos x="T64" y="T65"/>
                    </a:cxn>
                    <a:cxn ang="T133">
                      <a:pos x="T66" y="T67"/>
                    </a:cxn>
                    <a:cxn ang="T134">
                      <a:pos x="T68" y="T69"/>
                    </a:cxn>
                    <a:cxn ang="T135">
                      <a:pos x="T70" y="T71"/>
                    </a:cxn>
                    <a:cxn ang="T136">
                      <a:pos x="T72" y="T73"/>
                    </a:cxn>
                    <a:cxn ang="T137">
                      <a:pos x="T74" y="T75"/>
                    </a:cxn>
                    <a:cxn ang="T138">
                      <a:pos x="T76" y="T77"/>
                    </a:cxn>
                    <a:cxn ang="T139">
                      <a:pos x="T78" y="T79"/>
                    </a:cxn>
                    <a:cxn ang="T140">
                      <a:pos x="T80" y="T81"/>
                    </a:cxn>
                    <a:cxn ang="T141">
                      <a:pos x="T82" y="T83"/>
                    </a:cxn>
                    <a:cxn ang="T142">
                      <a:pos x="T84" y="T85"/>
                    </a:cxn>
                    <a:cxn ang="T143">
                      <a:pos x="T86" y="T87"/>
                    </a:cxn>
                    <a:cxn ang="T144">
                      <a:pos x="T88" y="T89"/>
                    </a:cxn>
                    <a:cxn ang="T145">
                      <a:pos x="T90" y="T91"/>
                    </a:cxn>
                    <a:cxn ang="T146">
                      <a:pos x="T92" y="T93"/>
                    </a:cxn>
                    <a:cxn ang="T147">
                      <a:pos x="T94" y="T95"/>
                    </a:cxn>
                    <a:cxn ang="T148">
                      <a:pos x="T96" y="T97"/>
                    </a:cxn>
                    <a:cxn ang="T149">
                      <a:pos x="T98" y="T99"/>
                    </a:cxn>
                  </a:cxnLst>
                  <a:rect l="0" t="0" r="r" b="b"/>
                  <a:pathLst>
                    <a:path w="53" h="52">
                      <a:moveTo>
                        <a:pt x="17" y="8"/>
                      </a:moveTo>
                      <a:cubicBezTo>
                        <a:pt x="16" y="9"/>
                        <a:pt x="16" y="11"/>
                        <a:pt x="16" y="12"/>
                      </a:cubicBezTo>
                      <a:lnTo>
                        <a:pt x="15" y="12"/>
                      </a:lnTo>
                      <a:cubicBezTo>
                        <a:pt x="15" y="10"/>
                        <a:pt x="15" y="9"/>
                        <a:pt x="15" y="8"/>
                      </a:cubicBezTo>
                      <a:lnTo>
                        <a:pt x="17" y="8"/>
                      </a:lnTo>
                      <a:close/>
                      <a:moveTo>
                        <a:pt x="16" y="12"/>
                      </a:moveTo>
                      <a:cubicBezTo>
                        <a:pt x="16" y="13"/>
                        <a:pt x="16" y="15"/>
                        <a:pt x="15" y="16"/>
                      </a:cubicBezTo>
                      <a:lnTo>
                        <a:pt x="14" y="16"/>
                      </a:lnTo>
                      <a:cubicBezTo>
                        <a:pt x="14" y="14"/>
                        <a:pt x="15" y="13"/>
                        <a:pt x="15" y="12"/>
                      </a:cubicBezTo>
                      <a:lnTo>
                        <a:pt x="16" y="12"/>
                      </a:lnTo>
                      <a:close/>
                      <a:moveTo>
                        <a:pt x="14" y="16"/>
                      </a:moveTo>
                      <a:lnTo>
                        <a:pt x="14" y="16"/>
                      </a:lnTo>
                      <a:lnTo>
                        <a:pt x="15" y="16"/>
                      </a:lnTo>
                      <a:lnTo>
                        <a:pt x="14" y="16"/>
                      </a:lnTo>
                      <a:close/>
                      <a:moveTo>
                        <a:pt x="15" y="16"/>
                      </a:moveTo>
                      <a:cubicBezTo>
                        <a:pt x="14" y="19"/>
                        <a:pt x="11" y="20"/>
                        <a:pt x="8" y="22"/>
                      </a:cubicBezTo>
                      <a:lnTo>
                        <a:pt x="7" y="21"/>
                      </a:lnTo>
                      <a:cubicBezTo>
                        <a:pt x="10" y="19"/>
                        <a:pt x="13" y="18"/>
                        <a:pt x="14" y="16"/>
                      </a:cubicBezTo>
                      <a:lnTo>
                        <a:pt x="15" y="16"/>
                      </a:lnTo>
                      <a:close/>
                      <a:moveTo>
                        <a:pt x="8" y="22"/>
                      </a:moveTo>
                      <a:cubicBezTo>
                        <a:pt x="5" y="23"/>
                        <a:pt x="2" y="24"/>
                        <a:pt x="3" y="26"/>
                      </a:cubicBezTo>
                      <a:lnTo>
                        <a:pt x="1" y="27"/>
                      </a:lnTo>
                      <a:cubicBezTo>
                        <a:pt x="0" y="23"/>
                        <a:pt x="4" y="22"/>
                        <a:pt x="7" y="21"/>
                      </a:cubicBezTo>
                      <a:lnTo>
                        <a:pt x="8" y="22"/>
                      </a:lnTo>
                      <a:close/>
                      <a:moveTo>
                        <a:pt x="1" y="27"/>
                      </a:moveTo>
                      <a:lnTo>
                        <a:pt x="1" y="27"/>
                      </a:lnTo>
                      <a:lnTo>
                        <a:pt x="2" y="27"/>
                      </a:lnTo>
                      <a:lnTo>
                        <a:pt x="1" y="27"/>
                      </a:lnTo>
                      <a:close/>
                      <a:moveTo>
                        <a:pt x="3" y="26"/>
                      </a:moveTo>
                      <a:lnTo>
                        <a:pt x="3" y="26"/>
                      </a:lnTo>
                      <a:lnTo>
                        <a:pt x="1" y="27"/>
                      </a:lnTo>
                      <a:lnTo>
                        <a:pt x="3" y="26"/>
                      </a:lnTo>
                      <a:close/>
                      <a:moveTo>
                        <a:pt x="3" y="26"/>
                      </a:moveTo>
                      <a:lnTo>
                        <a:pt x="3" y="26"/>
                      </a:lnTo>
                      <a:lnTo>
                        <a:pt x="2" y="27"/>
                      </a:lnTo>
                      <a:lnTo>
                        <a:pt x="3" y="26"/>
                      </a:lnTo>
                      <a:close/>
                      <a:moveTo>
                        <a:pt x="3" y="26"/>
                      </a:moveTo>
                      <a:cubicBezTo>
                        <a:pt x="3" y="28"/>
                        <a:pt x="3" y="29"/>
                        <a:pt x="4" y="30"/>
                      </a:cubicBezTo>
                      <a:lnTo>
                        <a:pt x="2" y="31"/>
                      </a:lnTo>
                      <a:cubicBezTo>
                        <a:pt x="2" y="29"/>
                        <a:pt x="1" y="28"/>
                        <a:pt x="1" y="27"/>
                      </a:cubicBezTo>
                      <a:lnTo>
                        <a:pt x="3" y="26"/>
                      </a:lnTo>
                      <a:close/>
                      <a:moveTo>
                        <a:pt x="4" y="30"/>
                      </a:moveTo>
                      <a:cubicBezTo>
                        <a:pt x="4" y="31"/>
                        <a:pt x="5" y="33"/>
                        <a:pt x="5" y="34"/>
                      </a:cubicBezTo>
                      <a:lnTo>
                        <a:pt x="4" y="34"/>
                      </a:lnTo>
                      <a:cubicBezTo>
                        <a:pt x="3" y="33"/>
                        <a:pt x="3" y="32"/>
                        <a:pt x="2" y="31"/>
                      </a:cubicBezTo>
                      <a:lnTo>
                        <a:pt x="4" y="30"/>
                      </a:lnTo>
                      <a:close/>
                      <a:moveTo>
                        <a:pt x="5" y="34"/>
                      </a:moveTo>
                      <a:cubicBezTo>
                        <a:pt x="8" y="40"/>
                        <a:pt x="14" y="45"/>
                        <a:pt x="20" y="48"/>
                      </a:cubicBezTo>
                      <a:lnTo>
                        <a:pt x="19" y="49"/>
                      </a:lnTo>
                      <a:cubicBezTo>
                        <a:pt x="13" y="46"/>
                        <a:pt x="7" y="41"/>
                        <a:pt x="4" y="34"/>
                      </a:cubicBezTo>
                      <a:lnTo>
                        <a:pt x="5" y="34"/>
                      </a:lnTo>
                      <a:close/>
                      <a:moveTo>
                        <a:pt x="19" y="49"/>
                      </a:moveTo>
                      <a:lnTo>
                        <a:pt x="19" y="49"/>
                      </a:lnTo>
                      <a:lnTo>
                        <a:pt x="20" y="49"/>
                      </a:lnTo>
                      <a:lnTo>
                        <a:pt x="19" y="49"/>
                      </a:lnTo>
                      <a:close/>
                      <a:moveTo>
                        <a:pt x="20" y="48"/>
                      </a:moveTo>
                      <a:lnTo>
                        <a:pt x="20" y="48"/>
                      </a:lnTo>
                      <a:lnTo>
                        <a:pt x="19" y="49"/>
                      </a:lnTo>
                      <a:lnTo>
                        <a:pt x="20" y="48"/>
                      </a:lnTo>
                      <a:close/>
                      <a:moveTo>
                        <a:pt x="19" y="49"/>
                      </a:moveTo>
                      <a:lnTo>
                        <a:pt x="19" y="49"/>
                      </a:lnTo>
                      <a:lnTo>
                        <a:pt x="20" y="49"/>
                      </a:lnTo>
                      <a:lnTo>
                        <a:pt x="19" y="49"/>
                      </a:lnTo>
                      <a:close/>
                      <a:moveTo>
                        <a:pt x="20" y="48"/>
                      </a:moveTo>
                      <a:cubicBezTo>
                        <a:pt x="21" y="48"/>
                        <a:pt x="22" y="49"/>
                        <a:pt x="24" y="49"/>
                      </a:cubicBezTo>
                      <a:lnTo>
                        <a:pt x="23" y="50"/>
                      </a:lnTo>
                      <a:cubicBezTo>
                        <a:pt x="22" y="50"/>
                        <a:pt x="21" y="50"/>
                        <a:pt x="19" y="49"/>
                      </a:cubicBezTo>
                      <a:lnTo>
                        <a:pt x="20" y="48"/>
                      </a:lnTo>
                      <a:close/>
                      <a:moveTo>
                        <a:pt x="24" y="49"/>
                      </a:moveTo>
                      <a:cubicBezTo>
                        <a:pt x="25" y="49"/>
                        <a:pt x="26" y="50"/>
                        <a:pt x="28" y="50"/>
                      </a:cubicBezTo>
                      <a:lnTo>
                        <a:pt x="27" y="51"/>
                      </a:lnTo>
                      <a:cubicBezTo>
                        <a:pt x="26" y="51"/>
                        <a:pt x="25" y="51"/>
                        <a:pt x="23" y="50"/>
                      </a:cubicBezTo>
                      <a:lnTo>
                        <a:pt x="24" y="49"/>
                      </a:lnTo>
                      <a:close/>
                      <a:moveTo>
                        <a:pt x="28" y="50"/>
                      </a:moveTo>
                      <a:cubicBezTo>
                        <a:pt x="35" y="51"/>
                        <a:pt x="43" y="51"/>
                        <a:pt x="48" y="46"/>
                      </a:cubicBezTo>
                      <a:lnTo>
                        <a:pt x="49" y="47"/>
                      </a:lnTo>
                      <a:cubicBezTo>
                        <a:pt x="44" y="52"/>
                        <a:pt x="35" y="52"/>
                        <a:pt x="27" y="51"/>
                      </a:cubicBezTo>
                      <a:lnTo>
                        <a:pt x="28" y="50"/>
                      </a:lnTo>
                      <a:close/>
                      <a:moveTo>
                        <a:pt x="48" y="46"/>
                      </a:moveTo>
                      <a:lnTo>
                        <a:pt x="48" y="46"/>
                      </a:lnTo>
                      <a:lnTo>
                        <a:pt x="48" y="47"/>
                      </a:lnTo>
                      <a:lnTo>
                        <a:pt x="48" y="46"/>
                      </a:lnTo>
                      <a:close/>
                      <a:moveTo>
                        <a:pt x="48" y="46"/>
                      </a:moveTo>
                      <a:cubicBezTo>
                        <a:pt x="51" y="43"/>
                        <a:pt x="50" y="38"/>
                        <a:pt x="48" y="33"/>
                      </a:cubicBezTo>
                      <a:lnTo>
                        <a:pt x="49" y="33"/>
                      </a:lnTo>
                      <a:cubicBezTo>
                        <a:pt x="51" y="38"/>
                        <a:pt x="53" y="43"/>
                        <a:pt x="49" y="47"/>
                      </a:cubicBezTo>
                      <a:lnTo>
                        <a:pt x="48" y="46"/>
                      </a:lnTo>
                      <a:close/>
                      <a:moveTo>
                        <a:pt x="48" y="33"/>
                      </a:moveTo>
                      <a:cubicBezTo>
                        <a:pt x="47" y="30"/>
                        <a:pt x="46" y="28"/>
                        <a:pt x="46" y="25"/>
                      </a:cubicBezTo>
                      <a:lnTo>
                        <a:pt x="47" y="25"/>
                      </a:lnTo>
                      <a:cubicBezTo>
                        <a:pt x="47" y="28"/>
                        <a:pt x="48" y="30"/>
                        <a:pt x="49" y="33"/>
                      </a:cubicBezTo>
                      <a:lnTo>
                        <a:pt x="48" y="33"/>
                      </a:lnTo>
                      <a:close/>
                      <a:moveTo>
                        <a:pt x="47" y="25"/>
                      </a:moveTo>
                      <a:lnTo>
                        <a:pt x="47" y="25"/>
                      </a:lnTo>
                      <a:lnTo>
                        <a:pt x="46" y="25"/>
                      </a:lnTo>
                      <a:lnTo>
                        <a:pt x="47" y="25"/>
                      </a:lnTo>
                      <a:close/>
                      <a:moveTo>
                        <a:pt x="46" y="25"/>
                      </a:moveTo>
                      <a:cubicBezTo>
                        <a:pt x="45" y="23"/>
                        <a:pt x="46" y="20"/>
                        <a:pt x="47" y="17"/>
                      </a:cubicBezTo>
                      <a:lnTo>
                        <a:pt x="49" y="17"/>
                      </a:lnTo>
                      <a:cubicBezTo>
                        <a:pt x="48" y="20"/>
                        <a:pt x="47" y="23"/>
                        <a:pt x="47" y="25"/>
                      </a:cubicBezTo>
                      <a:lnTo>
                        <a:pt x="46" y="25"/>
                      </a:lnTo>
                      <a:close/>
                      <a:moveTo>
                        <a:pt x="47" y="17"/>
                      </a:moveTo>
                      <a:cubicBezTo>
                        <a:pt x="48" y="14"/>
                        <a:pt x="49" y="11"/>
                        <a:pt x="48" y="7"/>
                      </a:cubicBezTo>
                      <a:lnTo>
                        <a:pt x="50" y="7"/>
                      </a:lnTo>
                      <a:cubicBezTo>
                        <a:pt x="51" y="11"/>
                        <a:pt x="50" y="14"/>
                        <a:pt x="49" y="17"/>
                      </a:cubicBezTo>
                      <a:lnTo>
                        <a:pt x="47" y="17"/>
                      </a:lnTo>
                      <a:close/>
                      <a:moveTo>
                        <a:pt x="48" y="7"/>
                      </a:moveTo>
                      <a:lnTo>
                        <a:pt x="48" y="7"/>
                      </a:lnTo>
                      <a:lnTo>
                        <a:pt x="49" y="7"/>
                      </a:lnTo>
                      <a:lnTo>
                        <a:pt x="48" y="7"/>
                      </a:lnTo>
                      <a:close/>
                      <a:moveTo>
                        <a:pt x="48" y="7"/>
                      </a:moveTo>
                      <a:cubicBezTo>
                        <a:pt x="48" y="6"/>
                        <a:pt x="47" y="5"/>
                        <a:pt x="45" y="5"/>
                      </a:cubicBezTo>
                      <a:lnTo>
                        <a:pt x="45" y="4"/>
                      </a:lnTo>
                      <a:cubicBezTo>
                        <a:pt x="47" y="4"/>
                        <a:pt x="49" y="5"/>
                        <a:pt x="50" y="7"/>
                      </a:cubicBezTo>
                      <a:lnTo>
                        <a:pt x="48" y="7"/>
                      </a:lnTo>
                      <a:close/>
                      <a:moveTo>
                        <a:pt x="45" y="5"/>
                      </a:moveTo>
                      <a:cubicBezTo>
                        <a:pt x="43" y="4"/>
                        <a:pt x="41" y="4"/>
                        <a:pt x="40" y="1"/>
                      </a:cubicBezTo>
                      <a:lnTo>
                        <a:pt x="42" y="1"/>
                      </a:lnTo>
                      <a:cubicBezTo>
                        <a:pt x="42" y="3"/>
                        <a:pt x="44" y="3"/>
                        <a:pt x="45" y="4"/>
                      </a:cubicBezTo>
                      <a:lnTo>
                        <a:pt x="45" y="5"/>
                      </a:lnTo>
                      <a:close/>
                      <a:moveTo>
                        <a:pt x="41" y="0"/>
                      </a:moveTo>
                      <a:lnTo>
                        <a:pt x="42" y="0"/>
                      </a:lnTo>
                      <a:lnTo>
                        <a:pt x="42" y="1"/>
                      </a:lnTo>
                      <a:lnTo>
                        <a:pt x="41" y="1"/>
                      </a:lnTo>
                      <a:lnTo>
                        <a:pt x="41" y="0"/>
                      </a:lnTo>
                      <a:close/>
                      <a:moveTo>
                        <a:pt x="41" y="2"/>
                      </a:moveTo>
                      <a:cubicBezTo>
                        <a:pt x="38" y="2"/>
                        <a:pt x="35" y="3"/>
                        <a:pt x="32" y="4"/>
                      </a:cubicBezTo>
                      <a:lnTo>
                        <a:pt x="32" y="3"/>
                      </a:lnTo>
                      <a:cubicBezTo>
                        <a:pt x="35" y="2"/>
                        <a:pt x="38" y="1"/>
                        <a:pt x="41" y="0"/>
                      </a:cubicBezTo>
                      <a:lnTo>
                        <a:pt x="41" y="2"/>
                      </a:lnTo>
                      <a:close/>
                      <a:moveTo>
                        <a:pt x="32" y="4"/>
                      </a:moveTo>
                      <a:cubicBezTo>
                        <a:pt x="28" y="6"/>
                        <a:pt x="23" y="7"/>
                        <a:pt x="17" y="7"/>
                      </a:cubicBezTo>
                      <a:lnTo>
                        <a:pt x="17" y="5"/>
                      </a:lnTo>
                      <a:cubicBezTo>
                        <a:pt x="23" y="6"/>
                        <a:pt x="27" y="4"/>
                        <a:pt x="32" y="3"/>
                      </a:cubicBezTo>
                      <a:lnTo>
                        <a:pt x="32" y="4"/>
                      </a:lnTo>
                      <a:close/>
                      <a:moveTo>
                        <a:pt x="17" y="6"/>
                      </a:moveTo>
                      <a:lnTo>
                        <a:pt x="17" y="5"/>
                      </a:lnTo>
                      <a:lnTo>
                        <a:pt x="17" y="6"/>
                      </a:lnTo>
                      <a:close/>
                      <a:moveTo>
                        <a:pt x="18" y="6"/>
                      </a:moveTo>
                      <a:cubicBezTo>
                        <a:pt x="18" y="6"/>
                        <a:pt x="17" y="7"/>
                        <a:pt x="17" y="8"/>
                      </a:cubicBezTo>
                      <a:lnTo>
                        <a:pt x="15" y="8"/>
                      </a:lnTo>
                      <a:cubicBezTo>
                        <a:pt x="16" y="7"/>
                        <a:pt x="17" y="6"/>
                        <a:pt x="17" y="6"/>
                      </a:cubicBezTo>
                      <a:lnTo>
                        <a:pt x="18" y="6"/>
                      </a:lnTo>
                      <a:close/>
                      <a:moveTo>
                        <a:pt x="15" y="8"/>
                      </a:moveTo>
                      <a:lnTo>
                        <a:pt x="15" y="8"/>
                      </a:lnTo>
                      <a:lnTo>
                        <a:pt x="16" y="8"/>
                      </a:lnTo>
                      <a:lnTo>
                        <a:pt x="15" y="8"/>
                      </a:lnTo>
                      <a:close/>
                    </a:path>
                  </a:pathLst>
                </a:custGeom>
                <a:solidFill>
                  <a:srgbClr val="94939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476" name="Freeform 89"/>
                <p:cNvSpPr>
                  <a:spLocks noChangeArrowheads="1"/>
                </p:cNvSpPr>
                <p:nvPr/>
              </p:nvSpPr>
              <p:spPr bwMode="auto">
                <a:xfrm>
                  <a:off x="1196" y="3860"/>
                  <a:ext cx="56" cy="84"/>
                </a:xfrm>
                <a:custGeom>
                  <a:avLst/>
                  <a:gdLst>
                    <a:gd name="T0" fmla="*/ 12280 w 41"/>
                    <a:gd name="T1" fmla="*/ 57991 h 49"/>
                    <a:gd name="T2" fmla="*/ 1789 w 41"/>
                    <a:gd name="T3" fmla="*/ 117125 h 49"/>
                    <a:gd name="T4" fmla="*/ 22400 w 41"/>
                    <a:gd name="T5" fmla="*/ 196781 h 49"/>
                    <a:gd name="T6" fmla="*/ 22400 w 41"/>
                    <a:gd name="T7" fmla="*/ 272847 h 49"/>
                    <a:gd name="T8" fmla="*/ 61615 w 41"/>
                    <a:gd name="T9" fmla="*/ 283161 h 49"/>
                    <a:gd name="T10" fmla="*/ 66667 w 41"/>
                    <a:gd name="T11" fmla="*/ 242796 h 49"/>
                    <a:gd name="T12" fmla="*/ 63869 w 41"/>
                    <a:gd name="T13" fmla="*/ 30178 h 49"/>
                    <a:gd name="T14" fmla="*/ 46182 w 41"/>
                    <a:gd name="T15" fmla="*/ 11047 h 49"/>
                    <a:gd name="T16" fmla="*/ 18658 w 41"/>
                    <a:gd name="T17" fmla="*/ 30178 h 49"/>
                    <a:gd name="T18" fmla="*/ 12280 w 41"/>
                    <a:gd name="T19" fmla="*/ 57991 h 49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41" h="49">
                      <a:moveTo>
                        <a:pt x="7" y="9"/>
                      </a:moveTo>
                      <a:cubicBezTo>
                        <a:pt x="7" y="13"/>
                        <a:pt x="2" y="15"/>
                        <a:pt x="1" y="18"/>
                      </a:cubicBezTo>
                      <a:cubicBezTo>
                        <a:pt x="0" y="24"/>
                        <a:pt x="10" y="26"/>
                        <a:pt x="13" y="31"/>
                      </a:cubicBezTo>
                      <a:cubicBezTo>
                        <a:pt x="16" y="35"/>
                        <a:pt x="11" y="40"/>
                        <a:pt x="13" y="43"/>
                      </a:cubicBezTo>
                      <a:cubicBezTo>
                        <a:pt x="19" y="49"/>
                        <a:pt x="28" y="43"/>
                        <a:pt x="36" y="44"/>
                      </a:cubicBezTo>
                      <a:cubicBezTo>
                        <a:pt x="35" y="41"/>
                        <a:pt x="39" y="40"/>
                        <a:pt x="39" y="38"/>
                      </a:cubicBezTo>
                      <a:cubicBezTo>
                        <a:pt x="37" y="26"/>
                        <a:pt x="41" y="16"/>
                        <a:pt x="38" y="5"/>
                      </a:cubicBezTo>
                      <a:cubicBezTo>
                        <a:pt x="37" y="3"/>
                        <a:pt x="31" y="0"/>
                        <a:pt x="27" y="2"/>
                      </a:cubicBezTo>
                      <a:cubicBezTo>
                        <a:pt x="22" y="4"/>
                        <a:pt x="17" y="5"/>
                        <a:pt x="11" y="5"/>
                      </a:cubicBezTo>
                      <a:cubicBezTo>
                        <a:pt x="11" y="7"/>
                        <a:pt x="7" y="6"/>
                        <a:pt x="7" y="9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477" name="Freeform 91"/>
                <p:cNvSpPr>
                  <a:spLocks noChangeArrowheads="1"/>
                </p:cNvSpPr>
                <p:nvPr/>
              </p:nvSpPr>
              <p:spPr bwMode="auto">
                <a:xfrm>
                  <a:off x="1179" y="3688"/>
                  <a:ext cx="112" cy="70"/>
                </a:xfrm>
                <a:custGeom>
                  <a:avLst/>
                  <a:gdLst>
                    <a:gd name="T0" fmla="*/ 9228 w 82"/>
                    <a:gd name="T1" fmla="*/ 65061 h 41"/>
                    <a:gd name="T2" fmla="*/ 7440 w 82"/>
                    <a:gd name="T3" fmla="*/ 146892 h 41"/>
                    <a:gd name="T4" fmla="*/ 28337 w 82"/>
                    <a:gd name="T5" fmla="*/ 200092 h 41"/>
                    <a:gd name="T6" fmla="*/ 33209 w 82"/>
                    <a:gd name="T7" fmla="*/ 243639 h 41"/>
                    <a:gd name="T8" fmla="*/ 121602 w 82"/>
                    <a:gd name="T9" fmla="*/ 107920 h 41"/>
                    <a:gd name="T10" fmla="*/ 97059 w 82"/>
                    <a:gd name="T11" fmla="*/ 0 h 41"/>
                    <a:gd name="T12" fmla="*/ 65969 w 82"/>
                    <a:gd name="T13" fmla="*/ 31056 h 41"/>
                    <a:gd name="T14" fmla="*/ 41164 w 82"/>
                    <a:gd name="T15" fmla="*/ 11301 h 41"/>
                    <a:gd name="T16" fmla="*/ 9228 w 82"/>
                    <a:gd name="T17" fmla="*/ 65061 h 41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82" h="41">
                      <a:moveTo>
                        <a:pt x="6" y="10"/>
                      </a:moveTo>
                      <a:cubicBezTo>
                        <a:pt x="8" y="15"/>
                        <a:pt x="0" y="20"/>
                        <a:pt x="5" y="23"/>
                      </a:cubicBezTo>
                      <a:cubicBezTo>
                        <a:pt x="10" y="26"/>
                        <a:pt x="15" y="28"/>
                        <a:pt x="18" y="31"/>
                      </a:cubicBezTo>
                      <a:cubicBezTo>
                        <a:pt x="21" y="33"/>
                        <a:pt x="19" y="38"/>
                        <a:pt x="21" y="38"/>
                      </a:cubicBezTo>
                      <a:cubicBezTo>
                        <a:pt x="43" y="41"/>
                        <a:pt x="69" y="33"/>
                        <a:pt x="78" y="17"/>
                      </a:cubicBezTo>
                      <a:cubicBezTo>
                        <a:pt x="82" y="11"/>
                        <a:pt x="71" y="0"/>
                        <a:pt x="62" y="0"/>
                      </a:cubicBezTo>
                      <a:cubicBezTo>
                        <a:pt x="55" y="0"/>
                        <a:pt x="49" y="5"/>
                        <a:pt x="42" y="5"/>
                      </a:cubicBezTo>
                      <a:cubicBezTo>
                        <a:pt x="37" y="5"/>
                        <a:pt x="31" y="0"/>
                        <a:pt x="26" y="2"/>
                      </a:cubicBezTo>
                      <a:cubicBezTo>
                        <a:pt x="19" y="5"/>
                        <a:pt x="13" y="9"/>
                        <a:pt x="6" y="10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478" name="Freeform 93"/>
                <p:cNvSpPr>
                  <a:spLocks noChangeArrowheads="1"/>
                </p:cNvSpPr>
                <p:nvPr/>
              </p:nvSpPr>
              <p:spPr bwMode="auto">
                <a:xfrm>
                  <a:off x="1015" y="3869"/>
                  <a:ext cx="67" cy="60"/>
                </a:xfrm>
                <a:custGeom>
                  <a:avLst/>
                  <a:gdLst>
                    <a:gd name="T0" fmla="*/ 54694 w 49"/>
                    <a:gd name="T1" fmla="*/ 31421 h 35"/>
                    <a:gd name="T2" fmla="*/ 12845 w 49"/>
                    <a:gd name="T3" fmla="*/ 47820 h 35"/>
                    <a:gd name="T4" fmla="*/ 14933 w 49"/>
                    <a:gd name="T5" fmla="*/ 210927 h 35"/>
                    <a:gd name="T6" fmla="*/ 42499 w 49"/>
                    <a:gd name="T7" fmla="*/ 204060 h 35"/>
                    <a:gd name="T8" fmla="*/ 54694 w 49"/>
                    <a:gd name="T9" fmla="*/ 31421 h 35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49" h="35">
                      <a:moveTo>
                        <a:pt x="33" y="5"/>
                      </a:moveTo>
                      <a:cubicBezTo>
                        <a:pt x="25" y="4"/>
                        <a:pt x="12" y="0"/>
                        <a:pt x="8" y="7"/>
                      </a:cubicBezTo>
                      <a:cubicBezTo>
                        <a:pt x="5" y="14"/>
                        <a:pt x="0" y="25"/>
                        <a:pt x="9" y="32"/>
                      </a:cubicBezTo>
                      <a:cubicBezTo>
                        <a:pt x="14" y="35"/>
                        <a:pt x="21" y="33"/>
                        <a:pt x="26" y="31"/>
                      </a:cubicBezTo>
                      <a:cubicBezTo>
                        <a:pt x="36" y="25"/>
                        <a:pt x="49" y="6"/>
                        <a:pt x="33" y="5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479" name="Freeform 95"/>
                <p:cNvSpPr>
                  <a:spLocks noChangeArrowheads="1"/>
                </p:cNvSpPr>
                <p:nvPr/>
              </p:nvSpPr>
              <p:spPr bwMode="auto">
                <a:xfrm>
                  <a:off x="1258" y="3770"/>
                  <a:ext cx="61" cy="108"/>
                </a:xfrm>
                <a:custGeom>
                  <a:avLst/>
                  <a:gdLst>
                    <a:gd name="T0" fmla="*/ 43202 w 45"/>
                    <a:gd name="T1" fmla="*/ 27747 h 63"/>
                    <a:gd name="T2" fmla="*/ 11686 w 45"/>
                    <a:gd name="T3" fmla="*/ 152431 h 63"/>
                    <a:gd name="T4" fmla="*/ 6630 w 45"/>
                    <a:gd name="T5" fmla="*/ 320359 h 63"/>
                    <a:gd name="T6" fmla="*/ 27815 w 45"/>
                    <a:gd name="T7" fmla="*/ 397682 h 63"/>
                    <a:gd name="T8" fmla="*/ 34850 w 45"/>
                    <a:gd name="T9" fmla="*/ 386727 h 63"/>
                    <a:gd name="T10" fmla="*/ 55713 w 45"/>
                    <a:gd name="T11" fmla="*/ 163978 h 63"/>
                    <a:gd name="T12" fmla="*/ 61698 w 45"/>
                    <a:gd name="T13" fmla="*/ 124762 h 63"/>
                    <a:gd name="T14" fmla="*/ 63786 w 45"/>
                    <a:gd name="T15" fmla="*/ 29805 h 63"/>
                    <a:gd name="T16" fmla="*/ 43202 w 45"/>
                    <a:gd name="T17" fmla="*/ 27747 h 63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45" h="63">
                      <a:moveTo>
                        <a:pt x="29" y="4"/>
                      </a:moveTo>
                      <a:cubicBezTo>
                        <a:pt x="21" y="11"/>
                        <a:pt x="10" y="15"/>
                        <a:pt x="8" y="24"/>
                      </a:cubicBezTo>
                      <a:cubicBezTo>
                        <a:pt x="8" y="33"/>
                        <a:pt x="0" y="42"/>
                        <a:pt x="4" y="51"/>
                      </a:cubicBezTo>
                      <a:cubicBezTo>
                        <a:pt x="6" y="56"/>
                        <a:pt x="10" y="62"/>
                        <a:pt x="19" y="63"/>
                      </a:cubicBezTo>
                      <a:cubicBezTo>
                        <a:pt x="20" y="63"/>
                        <a:pt x="23" y="63"/>
                        <a:pt x="24" y="61"/>
                      </a:cubicBezTo>
                      <a:cubicBezTo>
                        <a:pt x="34" y="51"/>
                        <a:pt x="37" y="39"/>
                        <a:pt x="38" y="26"/>
                      </a:cubicBezTo>
                      <a:cubicBezTo>
                        <a:pt x="38" y="24"/>
                        <a:pt x="41" y="22"/>
                        <a:pt x="42" y="20"/>
                      </a:cubicBezTo>
                      <a:cubicBezTo>
                        <a:pt x="43" y="15"/>
                        <a:pt x="45" y="10"/>
                        <a:pt x="43" y="5"/>
                      </a:cubicBezTo>
                      <a:cubicBezTo>
                        <a:pt x="41" y="0"/>
                        <a:pt x="32" y="1"/>
                        <a:pt x="29" y="4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480" name="Freeform 96"/>
                <p:cNvSpPr>
                  <a:spLocks noChangeArrowheads="1"/>
                </p:cNvSpPr>
                <p:nvPr/>
              </p:nvSpPr>
              <p:spPr bwMode="auto">
                <a:xfrm>
                  <a:off x="1259" y="3772"/>
                  <a:ext cx="60" cy="106"/>
                </a:xfrm>
                <a:custGeom>
                  <a:avLst/>
                  <a:gdLst>
                    <a:gd name="T0" fmla="*/ 38988 w 44"/>
                    <a:gd name="T1" fmla="*/ 17386 h 62"/>
                    <a:gd name="T2" fmla="*/ 40557 w 44"/>
                    <a:gd name="T3" fmla="*/ 26702 h 62"/>
                    <a:gd name="T4" fmla="*/ 38988 w 44"/>
                    <a:gd name="T5" fmla="*/ 17386 h 62"/>
                    <a:gd name="T6" fmla="*/ 11386 w 44"/>
                    <a:gd name="T7" fmla="*/ 138956 h 62"/>
                    <a:gd name="T8" fmla="*/ 29134 w 44"/>
                    <a:gd name="T9" fmla="*/ 57814 h 62"/>
                    <a:gd name="T10" fmla="*/ 9491 w 44"/>
                    <a:gd name="T11" fmla="*/ 138956 h 62"/>
                    <a:gd name="T12" fmla="*/ 9491 w 44"/>
                    <a:gd name="T13" fmla="*/ 138956 h 62"/>
                    <a:gd name="T14" fmla="*/ 11386 w 44"/>
                    <a:gd name="T15" fmla="*/ 138956 h 62"/>
                    <a:gd name="T16" fmla="*/ 11386 w 44"/>
                    <a:gd name="T17" fmla="*/ 138956 h 62"/>
                    <a:gd name="T18" fmla="*/ 5800 w 44"/>
                    <a:gd name="T19" fmla="*/ 195621 h 62"/>
                    <a:gd name="T20" fmla="*/ 6953 w 44"/>
                    <a:gd name="T21" fmla="*/ 195621 h 62"/>
                    <a:gd name="T22" fmla="*/ 5800 w 44"/>
                    <a:gd name="T23" fmla="*/ 195621 h 62"/>
                    <a:gd name="T24" fmla="*/ 2596 w 44"/>
                    <a:gd name="T25" fmla="*/ 297140 h 62"/>
                    <a:gd name="T26" fmla="*/ 5800 w 44"/>
                    <a:gd name="T27" fmla="*/ 297140 h 62"/>
                    <a:gd name="T28" fmla="*/ 2596 w 44"/>
                    <a:gd name="T29" fmla="*/ 297140 h 62"/>
                    <a:gd name="T30" fmla="*/ 25410 w 44"/>
                    <a:gd name="T31" fmla="*/ 363518 h 62"/>
                    <a:gd name="T32" fmla="*/ 13604 w 44"/>
                    <a:gd name="T33" fmla="*/ 342295 h 62"/>
                    <a:gd name="T34" fmla="*/ 25410 w 44"/>
                    <a:gd name="T35" fmla="*/ 363518 h 62"/>
                    <a:gd name="T36" fmla="*/ 25410 w 44"/>
                    <a:gd name="T37" fmla="*/ 363518 h 62"/>
                    <a:gd name="T38" fmla="*/ 24790 w 44"/>
                    <a:gd name="T39" fmla="*/ 369937 h 62"/>
                    <a:gd name="T40" fmla="*/ 25410 w 44"/>
                    <a:gd name="T41" fmla="*/ 369937 h 62"/>
                    <a:gd name="T42" fmla="*/ 25410 w 44"/>
                    <a:gd name="T43" fmla="*/ 363518 h 62"/>
                    <a:gd name="T44" fmla="*/ 25410 w 44"/>
                    <a:gd name="T45" fmla="*/ 363518 h 62"/>
                    <a:gd name="T46" fmla="*/ 25410 w 44"/>
                    <a:gd name="T47" fmla="*/ 369937 h 62"/>
                    <a:gd name="T48" fmla="*/ 27530 w 44"/>
                    <a:gd name="T49" fmla="*/ 369937 h 62"/>
                    <a:gd name="T50" fmla="*/ 27530 w 44"/>
                    <a:gd name="T51" fmla="*/ 363518 h 62"/>
                    <a:gd name="T52" fmla="*/ 27530 w 44"/>
                    <a:gd name="T53" fmla="*/ 369937 h 62"/>
                    <a:gd name="T54" fmla="*/ 32039 w 44"/>
                    <a:gd name="T55" fmla="*/ 359355 h 62"/>
                    <a:gd name="T56" fmla="*/ 32039 w 44"/>
                    <a:gd name="T57" fmla="*/ 359355 h 62"/>
                    <a:gd name="T58" fmla="*/ 33331 w 44"/>
                    <a:gd name="T59" fmla="*/ 363518 h 62"/>
                    <a:gd name="T60" fmla="*/ 54183 w 44"/>
                    <a:gd name="T61" fmla="*/ 147419 h 62"/>
                    <a:gd name="T62" fmla="*/ 47669 w 44"/>
                    <a:gd name="T63" fmla="*/ 257455 h 62"/>
                    <a:gd name="T64" fmla="*/ 54545 w 44"/>
                    <a:gd name="T65" fmla="*/ 147419 h 62"/>
                    <a:gd name="T66" fmla="*/ 54183 w 44"/>
                    <a:gd name="T67" fmla="*/ 147419 h 62"/>
                    <a:gd name="T68" fmla="*/ 54545 w 44"/>
                    <a:gd name="T69" fmla="*/ 147419 h 62"/>
                    <a:gd name="T70" fmla="*/ 57160 w 44"/>
                    <a:gd name="T71" fmla="*/ 112324 h 62"/>
                    <a:gd name="T72" fmla="*/ 56795 w 44"/>
                    <a:gd name="T73" fmla="*/ 127323 h 62"/>
                    <a:gd name="T74" fmla="*/ 59621 w 44"/>
                    <a:gd name="T75" fmla="*/ 112324 h 62"/>
                    <a:gd name="T76" fmla="*/ 61272 w 44"/>
                    <a:gd name="T77" fmla="*/ 65840 h 62"/>
                    <a:gd name="T78" fmla="*/ 57160 w 44"/>
                    <a:gd name="T79" fmla="*/ 112324 h 62"/>
                    <a:gd name="T80" fmla="*/ 62236 w 44"/>
                    <a:gd name="T81" fmla="*/ 26702 h 62"/>
                    <a:gd name="T82" fmla="*/ 62236 w 44"/>
                    <a:gd name="T83" fmla="*/ 26702 h 62"/>
                    <a:gd name="T84" fmla="*/ 62236 w 44"/>
                    <a:gd name="T85" fmla="*/ 26702 h 62"/>
                    <a:gd name="T86" fmla="*/ 59621 w 44"/>
                    <a:gd name="T87" fmla="*/ 6416 h 62"/>
                    <a:gd name="T88" fmla="*/ 57160 w 44"/>
                    <a:gd name="T89" fmla="*/ 10561 h 62"/>
                    <a:gd name="T90" fmla="*/ 59621 w 44"/>
                    <a:gd name="T91" fmla="*/ 6416 h 62"/>
                    <a:gd name="T92" fmla="*/ 45781 w 44"/>
                    <a:gd name="T93" fmla="*/ 10561 h 62"/>
                    <a:gd name="T94" fmla="*/ 52425 w 44"/>
                    <a:gd name="T95" fmla="*/ 6416 h 62"/>
                    <a:gd name="T96" fmla="*/ 38988 w 44"/>
                    <a:gd name="T97" fmla="*/ 17386 h 62"/>
                    <a:gd name="T98" fmla="*/ 38988 w 44"/>
                    <a:gd name="T99" fmla="*/ 17386 h 62"/>
                    <a:gd name="T100" fmla="*/ 38988 w 44"/>
                    <a:gd name="T101" fmla="*/ 17386 h 62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</a:gdLst>
                  <a:ahLst/>
                  <a:cxnLst>
                    <a:cxn ang="T102">
                      <a:pos x="T0" y="T1"/>
                    </a:cxn>
                    <a:cxn ang="T103">
                      <a:pos x="T2" y="T3"/>
                    </a:cxn>
                    <a:cxn ang="T104">
                      <a:pos x="T4" y="T5"/>
                    </a:cxn>
                    <a:cxn ang="T105">
                      <a:pos x="T6" y="T7"/>
                    </a:cxn>
                    <a:cxn ang="T106">
                      <a:pos x="T8" y="T9"/>
                    </a:cxn>
                    <a:cxn ang="T107">
                      <a:pos x="T10" y="T11"/>
                    </a:cxn>
                    <a:cxn ang="T108">
                      <a:pos x="T12" y="T13"/>
                    </a:cxn>
                    <a:cxn ang="T109">
                      <a:pos x="T14" y="T15"/>
                    </a:cxn>
                    <a:cxn ang="T110">
                      <a:pos x="T16" y="T17"/>
                    </a:cxn>
                    <a:cxn ang="T111">
                      <a:pos x="T18" y="T19"/>
                    </a:cxn>
                    <a:cxn ang="T112">
                      <a:pos x="T20" y="T21"/>
                    </a:cxn>
                    <a:cxn ang="T113">
                      <a:pos x="T22" y="T23"/>
                    </a:cxn>
                    <a:cxn ang="T114">
                      <a:pos x="T24" y="T25"/>
                    </a:cxn>
                    <a:cxn ang="T115">
                      <a:pos x="T26" y="T27"/>
                    </a:cxn>
                    <a:cxn ang="T116">
                      <a:pos x="T28" y="T29"/>
                    </a:cxn>
                    <a:cxn ang="T117">
                      <a:pos x="T30" y="T31"/>
                    </a:cxn>
                    <a:cxn ang="T118">
                      <a:pos x="T32" y="T33"/>
                    </a:cxn>
                    <a:cxn ang="T119">
                      <a:pos x="T34" y="T35"/>
                    </a:cxn>
                    <a:cxn ang="T120">
                      <a:pos x="T36" y="T37"/>
                    </a:cxn>
                    <a:cxn ang="T121">
                      <a:pos x="T38" y="T39"/>
                    </a:cxn>
                    <a:cxn ang="T122">
                      <a:pos x="T40" y="T41"/>
                    </a:cxn>
                    <a:cxn ang="T123">
                      <a:pos x="T42" y="T43"/>
                    </a:cxn>
                    <a:cxn ang="T124">
                      <a:pos x="T44" y="T45"/>
                    </a:cxn>
                    <a:cxn ang="T125">
                      <a:pos x="T46" y="T47"/>
                    </a:cxn>
                    <a:cxn ang="T126">
                      <a:pos x="T48" y="T49"/>
                    </a:cxn>
                    <a:cxn ang="T127">
                      <a:pos x="T50" y="T51"/>
                    </a:cxn>
                    <a:cxn ang="T128">
                      <a:pos x="T52" y="T53"/>
                    </a:cxn>
                    <a:cxn ang="T129">
                      <a:pos x="T54" y="T55"/>
                    </a:cxn>
                    <a:cxn ang="T130">
                      <a:pos x="T56" y="T57"/>
                    </a:cxn>
                    <a:cxn ang="T131">
                      <a:pos x="T58" y="T59"/>
                    </a:cxn>
                    <a:cxn ang="T132">
                      <a:pos x="T60" y="T61"/>
                    </a:cxn>
                    <a:cxn ang="T133">
                      <a:pos x="T62" y="T63"/>
                    </a:cxn>
                    <a:cxn ang="T134">
                      <a:pos x="T64" y="T65"/>
                    </a:cxn>
                    <a:cxn ang="T135">
                      <a:pos x="T66" y="T67"/>
                    </a:cxn>
                    <a:cxn ang="T136">
                      <a:pos x="T68" y="T69"/>
                    </a:cxn>
                    <a:cxn ang="T137">
                      <a:pos x="T70" y="T71"/>
                    </a:cxn>
                    <a:cxn ang="T138">
                      <a:pos x="T72" y="T73"/>
                    </a:cxn>
                    <a:cxn ang="T139">
                      <a:pos x="T74" y="T75"/>
                    </a:cxn>
                    <a:cxn ang="T140">
                      <a:pos x="T76" y="T77"/>
                    </a:cxn>
                    <a:cxn ang="T141">
                      <a:pos x="T78" y="T79"/>
                    </a:cxn>
                    <a:cxn ang="T142">
                      <a:pos x="T80" y="T81"/>
                    </a:cxn>
                    <a:cxn ang="T143">
                      <a:pos x="T82" y="T83"/>
                    </a:cxn>
                    <a:cxn ang="T144">
                      <a:pos x="T84" y="T85"/>
                    </a:cxn>
                    <a:cxn ang="T145">
                      <a:pos x="T86" y="T87"/>
                    </a:cxn>
                    <a:cxn ang="T146">
                      <a:pos x="T88" y="T89"/>
                    </a:cxn>
                    <a:cxn ang="T147">
                      <a:pos x="T90" y="T91"/>
                    </a:cxn>
                    <a:cxn ang="T148">
                      <a:pos x="T92" y="T93"/>
                    </a:cxn>
                    <a:cxn ang="T149">
                      <a:pos x="T94" y="T95"/>
                    </a:cxn>
                    <a:cxn ang="T150">
                      <a:pos x="T96" y="T97"/>
                    </a:cxn>
                    <a:cxn ang="T151">
                      <a:pos x="T98" y="T99"/>
                    </a:cxn>
                    <a:cxn ang="T152">
                      <a:pos x="T100" y="T101"/>
                    </a:cxn>
                  </a:cxnLst>
                  <a:rect l="0" t="0" r="r" b="b"/>
                  <a:pathLst>
                    <a:path w="44" h="62">
                      <a:moveTo>
                        <a:pt x="28" y="4"/>
                      </a:moveTo>
                      <a:lnTo>
                        <a:pt x="28" y="4"/>
                      </a:lnTo>
                      <a:lnTo>
                        <a:pt x="27" y="3"/>
                      </a:lnTo>
                      <a:lnTo>
                        <a:pt x="28" y="4"/>
                      </a:lnTo>
                      <a:close/>
                      <a:moveTo>
                        <a:pt x="28" y="4"/>
                      </a:moveTo>
                      <a:cubicBezTo>
                        <a:pt x="26" y="6"/>
                        <a:pt x="23" y="8"/>
                        <a:pt x="20" y="10"/>
                      </a:cubicBezTo>
                      <a:lnTo>
                        <a:pt x="19" y="9"/>
                      </a:lnTo>
                      <a:cubicBezTo>
                        <a:pt x="22" y="7"/>
                        <a:pt x="25" y="5"/>
                        <a:pt x="27" y="3"/>
                      </a:cubicBezTo>
                      <a:lnTo>
                        <a:pt x="28" y="4"/>
                      </a:lnTo>
                      <a:close/>
                      <a:moveTo>
                        <a:pt x="20" y="10"/>
                      </a:moveTo>
                      <a:cubicBezTo>
                        <a:pt x="14" y="13"/>
                        <a:pt x="9" y="17"/>
                        <a:pt x="8" y="23"/>
                      </a:cubicBezTo>
                      <a:lnTo>
                        <a:pt x="7" y="23"/>
                      </a:lnTo>
                      <a:cubicBezTo>
                        <a:pt x="8" y="16"/>
                        <a:pt x="13" y="12"/>
                        <a:pt x="19" y="9"/>
                      </a:cubicBezTo>
                      <a:lnTo>
                        <a:pt x="20" y="10"/>
                      </a:lnTo>
                      <a:close/>
                      <a:moveTo>
                        <a:pt x="7" y="23"/>
                      </a:moveTo>
                      <a:lnTo>
                        <a:pt x="7" y="23"/>
                      </a:lnTo>
                      <a:close/>
                      <a:moveTo>
                        <a:pt x="8" y="23"/>
                      </a:moveTo>
                      <a:lnTo>
                        <a:pt x="8" y="23"/>
                      </a:lnTo>
                      <a:lnTo>
                        <a:pt x="7" y="23"/>
                      </a:lnTo>
                      <a:lnTo>
                        <a:pt x="8" y="23"/>
                      </a:lnTo>
                      <a:close/>
                      <a:moveTo>
                        <a:pt x="8" y="23"/>
                      </a:moveTo>
                      <a:lnTo>
                        <a:pt x="8" y="23"/>
                      </a:lnTo>
                      <a:lnTo>
                        <a:pt x="7" y="23"/>
                      </a:lnTo>
                      <a:lnTo>
                        <a:pt x="8" y="23"/>
                      </a:lnTo>
                      <a:close/>
                      <a:moveTo>
                        <a:pt x="8" y="23"/>
                      </a:moveTo>
                      <a:cubicBezTo>
                        <a:pt x="8" y="26"/>
                        <a:pt x="7" y="30"/>
                        <a:pt x="5" y="33"/>
                      </a:cubicBezTo>
                      <a:lnTo>
                        <a:pt x="4" y="33"/>
                      </a:lnTo>
                      <a:cubicBezTo>
                        <a:pt x="5" y="30"/>
                        <a:pt x="6" y="26"/>
                        <a:pt x="7" y="23"/>
                      </a:cubicBezTo>
                      <a:lnTo>
                        <a:pt x="8" y="23"/>
                      </a:lnTo>
                      <a:close/>
                      <a:moveTo>
                        <a:pt x="5" y="33"/>
                      </a:moveTo>
                      <a:cubicBezTo>
                        <a:pt x="3" y="39"/>
                        <a:pt x="1" y="45"/>
                        <a:pt x="4" y="50"/>
                      </a:cubicBezTo>
                      <a:lnTo>
                        <a:pt x="2" y="50"/>
                      </a:lnTo>
                      <a:cubicBezTo>
                        <a:pt x="0" y="45"/>
                        <a:pt x="2" y="39"/>
                        <a:pt x="4" y="33"/>
                      </a:cubicBezTo>
                      <a:lnTo>
                        <a:pt x="5" y="33"/>
                      </a:lnTo>
                      <a:close/>
                      <a:moveTo>
                        <a:pt x="2" y="50"/>
                      </a:moveTo>
                      <a:lnTo>
                        <a:pt x="2" y="50"/>
                      </a:lnTo>
                      <a:lnTo>
                        <a:pt x="3" y="50"/>
                      </a:lnTo>
                      <a:lnTo>
                        <a:pt x="2" y="50"/>
                      </a:lnTo>
                      <a:close/>
                      <a:moveTo>
                        <a:pt x="4" y="50"/>
                      </a:moveTo>
                      <a:cubicBezTo>
                        <a:pt x="5" y="52"/>
                        <a:pt x="7" y="55"/>
                        <a:pt x="9" y="57"/>
                      </a:cubicBezTo>
                      <a:lnTo>
                        <a:pt x="8" y="58"/>
                      </a:lnTo>
                      <a:cubicBezTo>
                        <a:pt x="5" y="55"/>
                        <a:pt x="4" y="53"/>
                        <a:pt x="2" y="50"/>
                      </a:cubicBezTo>
                      <a:lnTo>
                        <a:pt x="4" y="50"/>
                      </a:lnTo>
                      <a:close/>
                      <a:moveTo>
                        <a:pt x="9" y="57"/>
                      </a:moveTo>
                      <a:cubicBezTo>
                        <a:pt x="11" y="59"/>
                        <a:pt x="14" y="61"/>
                        <a:pt x="18" y="61"/>
                      </a:cubicBezTo>
                      <a:lnTo>
                        <a:pt x="18" y="62"/>
                      </a:lnTo>
                      <a:cubicBezTo>
                        <a:pt x="13" y="62"/>
                        <a:pt x="10" y="60"/>
                        <a:pt x="8" y="58"/>
                      </a:cubicBezTo>
                      <a:lnTo>
                        <a:pt x="9" y="57"/>
                      </a:lnTo>
                      <a:close/>
                      <a:moveTo>
                        <a:pt x="18" y="61"/>
                      </a:moveTo>
                      <a:lnTo>
                        <a:pt x="18" y="61"/>
                      </a:lnTo>
                      <a:lnTo>
                        <a:pt x="18" y="62"/>
                      </a:lnTo>
                      <a:lnTo>
                        <a:pt x="18" y="61"/>
                      </a:lnTo>
                      <a:close/>
                      <a:moveTo>
                        <a:pt x="18" y="61"/>
                      </a:moveTo>
                      <a:lnTo>
                        <a:pt x="18" y="61"/>
                      </a:lnTo>
                      <a:lnTo>
                        <a:pt x="18" y="62"/>
                      </a:lnTo>
                      <a:lnTo>
                        <a:pt x="17" y="62"/>
                      </a:lnTo>
                      <a:lnTo>
                        <a:pt x="18" y="61"/>
                      </a:lnTo>
                      <a:close/>
                      <a:moveTo>
                        <a:pt x="18" y="62"/>
                      </a:moveTo>
                      <a:lnTo>
                        <a:pt x="18" y="62"/>
                      </a:lnTo>
                      <a:close/>
                      <a:moveTo>
                        <a:pt x="18" y="61"/>
                      </a:moveTo>
                      <a:cubicBezTo>
                        <a:pt x="18" y="61"/>
                        <a:pt x="18" y="61"/>
                        <a:pt x="18" y="61"/>
                      </a:cubicBezTo>
                      <a:lnTo>
                        <a:pt x="18" y="62"/>
                      </a:lnTo>
                      <a:cubicBezTo>
                        <a:pt x="18" y="62"/>
                        <a:pt x="18" y="62"/>
                        <a:pt x="18" y="62"/>
                      </a:cubicBezTo>
                      <a:lnTo>
                        <a:pt x="18" y="61"/>
                      </a:lnTo>
                      <a:close/>
                      <a:moveTo>
                        <a:pt x="18" y="62"/>
                      </a:moveTo>
                      <a:lnTo>
                        <a:pt x="18" y="62"/>
                      </a:lnTo>
                      <a:close/>
                      <a:moveTo>
                        <a:pt x="18" y="61"/>
                      </a:moveTo>
                      <a:cubicBezTo>
                        <a:pt x="19" y="61"/>
                        <a:pt x="19" y="61"/>
                        <a:pt x="19" y="61"/>
                      </a:cubicBezTo>
                      <a:lnTo>
                        <a:pt x="19" y="62"/>
                      </a:lnTo>
                      <a:cubicBezTo>
                        <a:pt x="19" y="62"/>
                        <a:pt x="19" y="62"/>
                        <a:pt x="18" y="62"/>
                      </a:cubicBezTo>
                      <a:lnTo>
                        <a:pt x="18" y="61"/>
                      </a:lnTo>
                      <a:close/>
                      <a:moveTo>
                        <a:pt x="19" y="61"/>
                      </a:moveTo>
                      <a:cubicBezTo>
                        <a:pt x="20" y="61"/>
                        <a:pt x="21" y="61"/>
                        <a:pt x="22" y="60"/>
                      </a:cubicBezTo>
                      <a:lnTo>
                        <a:pt x="23" y="61"/>
                      </a:lnTo>
                      <a:cubicBezTo>
                        <a:pt x="22" y="62"/>
                        <a:pt x="21" y="62"/>
                        <a:pt x="19" y="62"/>
                      </a:cubicBezTo>
                      <a:lnTo>
                        <a:pt x="19" y="61"/>
                      </a:lnTo>
                      <a:close/>
                      <a:moveTo>
                        <a:pt x="22" y="60"/>
                      </a:moveTo>
                      <a:lnTo>
                        <a:pt x="22" y="60"/>
                      </a:lnTo>
                      <a:lnTo>
                        <a:pt x="23" y="60"/>
                      </a:lnTo>
                      <a:lnTo>
                        <a:pt x="22" y="60"/>
                      </a:lnTo>
                      <a:close/>
                      <a:moveTo>
                        <a:pt x="22" y="60"/>
                      </a:moveTo>
                      <a:cubicBezTo>
                        <a:pt x="27" y="55"/>
                        <a:pt x="30" y="49"/>
                        <a:pt x="33" y="43"/>
                      </a:cubicBezTo>
                      <a:lnTo>
                        <a:pt x="34" y="44"/>
                      </a:lnTo>
                      <a:cubicBezTo>
                        <a:pt x="32" y="50"/>
                        <a:pt x="29" y="56"/>
                        <a:pt x="23" y="61"/>
                      </a:cubicBezTo>
                      <a:lnTo>
                        <a:pt x="22" y="60"/>
                      </a:lnTo>
                      <a:close/>
                      <a:moveTo>
                        <a:pt x="33" y="43"/>
                      </a:moveTo>
                      <a:cubicBezTo>
                        <a:pt x="35" y="37"/>
                        <a:pt x="36" y="31"/>
                        <a:pt x="37" y="25"/>
                      </a:cubicBezTo>
                      <a:lnTo>
                        <a:pt x="38" y="25"/>
                      </a:lnTo>
                      <a:cubicBezTo>
                        <a:pt x="37" y="31"/>
                        <a:pt x="36" y="38"/>
                        <a:pt x="34" y="44"/>
                      </a:cubicBezTo>
                      <a:lnTo>
                        <a:pt x="33" y="43"/>
                      </a:lnTo>
                      <a:close/>
                      <a:moveTo>
                        <a:pt x="38" y="25"/>
                      </a:moveTo>
                      <a:lnTo>
                        <a:pt x="38" y="25"/>
                      </a:lnTo>
                      <a:lnTo>
                        <a:pt x="37" y="25"/>
                      </a:lnTo>
                      <a:lnTo>
                        <a:pt x="38" y="25"/>
                      </a:lnTo>
                      <a:close/>
                      <a:moveTo>
                        <a:pt x="37" y="25"/>
                      </a:moveTo>
                      <a:cubicBezTo>
                        <a:pt x="37" y="23"/>
                        <a:pt x="38" y="22"/>
                        <a:pt x="39" y="21"/>
                      </a:cubicBezTo>
                      <a:lnTo>
                        <a:pt x="40" y="22"/>
                      </a:lnTo>
                      <a:cubicBezTo>
                        <a:pt x="39" y="23"/>
                        <a:pt x="38" y="24"/>
                        <a:pt x="38" y="25"/>
                      </a:cubicBezTo>
                      <a:lnTo>
                        <a:pt x="37" y="25"/>
                      </a:lnTo>
                      <a:close/>
                      <a:moveTo>
                        <a:pt x="39" y="21"/>
                      </a:moveTo>
                      <a:cubicBezTo>
                        <a:pt x="39" y="20"/>
                        <a:pt x="40" y="20"/>
                        <a:pt x="40" y="19"/>
                      </a:cubicBezTo>
                      <a:lnTo>
                        <a:pt x="42" y="19"/>
                      </a:lnTo>
                      <a:cubicBezTo>
                        <a:pt x="41" y="20"/>
                        <a:pt x="41" y="21"/>
                        <a:pt x="40" y="22"/>
                      </a:cubicBezTo>
                      <a:lnTo>
                        <a:pt x="39" y="21"/>
                      </a:lnTo>
                      <a:close/>
                      <a:moveTo>
                        <a:pt x="42" y="19"/>
                      </a:moveTo>
                      <a:lnTo>
                        <a:pt x="42" y="19"/>
                      </a:lnTo>
                      <a:lnTo>
                        <a:pt x="41" y="19"/>
                      </a:lnTo>
                      <a:lnTo>
                        <a:pt x="42" y="19"/>
                      </a:lnTo>
                      <a:close/>
                      <a:moveTo>
                        <a:pt x="40" y="19"/>
                      </a:moveTo>
                      <a:cubicBezTo>
                        <a:pt x="41" y="16"/>
                        <a:pt x="42" y="14"/>
                        <a:pt x="42" y="11"/>
                      </a:cubicBezTo>
                      <a:lnTo>
                        <a:pt x="44" y="12"/>
                      </a:lnTo>
                      <a:cubicBezTo>
                        <a:pt x="43" y="14"/>
                        <a:pt x="42" y="17"/>
                        <a:pt x="42" y="19"/>
                      </a:cubicBezTo>
                      <a:lnTo>
                        <a:pt x="40" y="19"/>
                      </a:lnTo>
                      <a:close/>
                      <a:moveTo>
                        <a:pt x="42" y="11"/>
                      </a:moveTo>
                      <a:cubicBezTo>
                        <a:pt x="42" y="9"/>
                        <a:pt x="42" y="7"/>
                        <a:pt x="41" y="4"/>
                      </a:cubicBezTo>
                      <a:lnTo>
                        <a:pt x="43" y="4"/>
                      </a:lnTo>
                      <a:cubicBezTo>
                        <a:pt x="44" y="6"/>
                        <a:pt x="44" y="9"/>
                        <a:pt x="44" y="12"/>
                      </a:cubicBezTo>
                      <a:lnTo>
                        <a:pt x="42" y="11"/>
                      </a:lnTo>
                      <a:close/>
                      <a:moveTo>
                        <a:pt x="43" y="4"/>
                      </a:moveTo>
                      <a:lnTo>
                        <a:pt x="43" y="4"/>
                      </a:lnTo>
                      <a:lnTo>
                        <a:pt x="42" y="4"/>
                      </a:lnTo>
                      <a:lnTo>
                        <a:pt x="43" y="4"/>
                      </a:lnTo>
                      <a:close/>
                      <a:moveTo>
                        <a:pt x="41" y="4"/>
                      </a:moveTo>
                      <a:cubicBezTo>
                        <a:pt x="41" y="4"/>
                        <a:pt x="40" y="3"/>
                        <a:pt x="40" y="2"/>
                      </a:cubicBezTo>
                      <a:lnTo>
                        <a:pt x="41" y="1"/>
                      </a:lnTo>
                      <a:cubicBezTo>
                        <a:pt x="42" y="2"/>
                        <a:pt x="42" y="3"/>
                        <a:pt x="43" y="4"/>
                      </a:cubicBezTo>
                      <a:lnTo>
                        <a:pt x="41" y="4"/>
                      </a:lnTo>
                      <a:close/>
                      <a:moveTo>
                        <a:pt x="40" y="2"/>
                      </a:moveTo>
                      <a:cubicBezTo>
                        <a:pt x="39" y="2"/>
                        <a:pt x="37" y="1"/>
                        <a:pt x="36" y="1"/>
                      </a:cubicBezTo>
                      <a:lnTo>
                        <a:pt x="36" y="0"/>
                      </a:lnTo>
                      <a:cubicBezTo>
                        <a:pt x="38" y="0"/>
                        <a:pt x="40" y="1"/>
                        <a:pt x="41" y="1"/>
                      </a:cubicBezTo>
                      <a:lnTo>
                        <a:pt x="40" y="2"/>
                      </a:lnTo>
                      <a:close/>
                      <a:moveTo>
                        <a:pt x="36" y="1"/>
                      </a:moveTo>
                      <a:cubicBezTo>
                        <a:pt x="35" y="1"/>
                        <a:pt x="33" y="1"/>
                        <a:pt x="32" y="2"/>
                      </a:cubicBezTo>
                      <a:lnTo>
                        <a:pt x="31" y="0"/>
                      </a:lnTo>
                      <a:cubicBezTo>
                        <a:pt x="33" y="0"/>
                        <a:pt x="35" y="0"/>
                        <a:pt x="36" y="0"/>
                      </a:cubicBezTo>
                      <a:lnTo>
                        <a:pt x="36" y="1"/>
                      </a:lnTo>
                      <a:close/>
                      <a:moveTo>
                        <a:pt x="32" y="2"/>
                      </a:moveTo>
                      <a:cubicBezTo>
                        <a:pt x="30" y="2"/>
                        <a:pt x="29" y="3"/>
                        <a:pt x="28" y="4"/>
                      </a:cubicBezTo>
                      <a:lnTo>
                        <a:pt x="27" y="3"/>
                      </a:lnTo>
                      <a:cubicBezTo>
                        <a:pt x="28" y="2"/>
                        <a:pt x="30" y="1"/>
                        <a:pt x="31" y="0"/>
                      </a:cubicBezTo>
                      <a:lnTo>
                        <a:pt x="32" y="2"/>
                      </a:lnTo>
                      <a:close/>
                      <a:moveTo>
                        <a:pt x="27" y="3"/>
                      </a:moveTo>
                      <a:lnTo>
                        <a:pt x="27" y="3"/>
                      </a:lnTo>
                      <a:lnTo>
                        <a:pt x="28" y="3"/>
                      </a:lnTo>
                      <a:lnTo>
                        <a:pt x="27" y="3"/>
                      </a:lnTo>
                      <a:close/>
                    </a:path>
                  </a:pathLst>
                </a:custGeom>
                <a:solidFill>
                  <a:srgbClr val="94939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481" name="Freeform 97"/>
                <p:cNvSpPr>
                  <a:spLocks noChangeArrowheads="1"/>
                </p:cNvSpPr>
                <p:nvPr/>
              </p:nvSpPr>
              <p:spPr bwMode="auto">
                <a:xfrm>
                  <a:off x="1265" y="3885"/>
                  <a:ext cx="56" cy="47"/>
                </a:xfrm>
                <a:custGeom>
                  <a:avLst/>
                  <a:gdLst>
                    <a:gd name="T0" fmla="*/ 51329 w 41"/>
                    <a:gd name="T1" fmla="*/ 31282 h 28"/>
                    <a:gd name="T2" fmla="*/ 2961 w 41"/>
                    <a:gd name="T3" fmla="*/ 0 h 28"/>
                    <a:gd name="T4" fmla="*/ 7408 w 41"/>
                    <a:gd name="T5" fmla="*/ 99857 h 28"/>
                    <a:gd name="T6" fmla="*/ 57199 w 41"/>
                    <a:gd name="T7" fmla="*/ 99857 h 28"/>
                    <a:gd name="T8" fmla="*/ 57199 w 41"/>
                    <a:gd name="T9" fmla="*/ 25434 h 28"/>
                    <a:gd name="T10" fmla="*/ 51329 w 41"/>
                    <a:gd name="T11" fmla="*/ 31282 h 28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41" h="28">
                      <a:moveTo>
                        <a:pt x="30" y="6"/>
                      </a:moveTo>
                      <a:cubicBezTo>
                        <a:pt x="19" y="8"/>
                        <a:pt x="11" y="6"/>
                        <a:pt x="2" y="0"/>
                      </a:cubicBezTo>
                      <a:cubicBezTo>
                        <a:pt x="2" y="7"/>
                        <a:pt x="0" y="14"/>
                        <a:pt x="4" y="19"/>
                      </a:cubicBezTo>
                      <a:cubicBezTo>
                        <a:pt x="11" y="28"/>
                        <a:pt x="24" y="22"/>
                        <a:pt x="34" y="19"/>
                      </a:cubicBezTo>
                      <a:cubicBezTo>
                        <a:pt x="41" y="16"/>
                        <a:pt x="41" y="7"/>
                        <a:pt x="34" y="5"/>
                      </a:cubicBezTo>
                      <a:cubicBezTo>
                        <a:pt x="33" y="5"/>
                        <a:pt x="32" y="6"/>
                        <a:pt x="30" y="6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482" name="Freeform 98"/>
                <p:cNvSpPr>
                  <a:spLocks noChangeArrowheads="1"/>
                </p:cNvSpPr>
                <p:nvPr/>
              </p:nvSpPr>
              <p:spPr bwMode="auto">
                <a:xfrm>
                  <a:off x="1266" y="3882"/>
                  <a:ext cx="53" cy="47"/>
                </a:xfrm>
                <a:custGeom>
                  <a:avLst/>
                  <a:gdLst>
                    <a:gd name="T0" fmla="*/ 20542 w 39"/>
                    <a:gd name="T1" fmla="*/ 41791 h 28"/>
                    <a:gd name="T2" fmla="*/ 43039 w 39"/>
                    <a:gd name="T3" fmla="*/ 39060 h 28"/>
                    <a:gd name="T4" fmla="*/ 20542 w 39"/>
                    <a:gd name="T5" fmla="*/ 41791 h 28"/>
                    <a:gd name="T6" fmla="*/ 2566 w 39"/>
                    <a:gd name="T7" fmla="*/ 5731 h 28"/>
                    <a:gd name="T8" fmla="*/ 20542 w 39"/>
                    <a:gd name="T9" fmla="*/ 41791 h 28"/>
                    <a:gd name="T10" fmla="*/ 0 w 39"/>
                    <a:gd name="T11" fmla="*/ 0 h 28"/>
                    <a:gd name="T12" fmla="*/ 1560 w 39"/>
                    <a:gd name="T13" fmla="*/ 5731 h 28"/>
                    <a:gd name="T14" fmla="*/ 2566 w 39"/>
                    <a:gd name="T15" fmla="*/ 5731 h 28"/>
                    <a:gd name="T16" fmla="*/ 0 w 39"/>
                    <a:gd name="T17" fmla="*/ 5731 h 28"/>
                    <a:gd name="T18" fmla="*/ 2566 w 39"/>
                    <a:gd name="T19" fmla="*/ 5731 h 28"/>
                    <a:gd name="T20" fmla="*/ 1560 w 39"/>
                    <a:gd name="T21" fmla="*/ 58604 h 28"/>
                    <a:gd name="T22" fmla="*/ 1560 w 39"/>
                    <a:gd name="T23" fmla="*/ 5731 h 28"/>
                    <a:gd name="T24" fmla="*/ 1560 w 39"/>
                    <a:gd name="T25" fmla="*/ 58604 h 28"/>
                    <a:gd name="T26" fmla="*/ 2566 w 39"/>
                    <a:gd name="T27" fmla="*/ 112780 h 28"/>
                    <a:gd name="T28" fmla="*/ 1560 w 39"/>
                    <a:gd name="T29" fmla="*/ 58604 h 28"/>
                    <a:gd name="T30" fmla="*/ 4209 w 39"/>
                    <a:gd name="T31" fmla="*/ 105398 h 28"/>
                    <a:gd name="T32" fmla="*/ 4209 w 39"/>
                    <a:gd name="T33" fmla="*/ 105398 h 28"/>
                    <a:gd name="T34" fmla="*/ 40696 w 39"/>
                    <a:gd name="T35" fmla="*/ 114843 h 28"/>
                    <a:gd name="T36" fmla="*/ 4209 w 39"/>
                    <a:gd name="T37" fmla="*/ 105398 h 28"/>
                    <a:gd name="T38" fmla="*/ 48506 w 39"/>
                    <a:gd name="T39" fmla="*/ 99857 h 28"/>
                    <a:gd name="T40" fmla="*/ 40696 w 39"/>
                    <a:gd name="T41" fmla="*/ 114843 h 28"/>
                    <a:gd name="T42" fmla="*/ 48506 w 39"/>
                    <a:gd name="T43" fmla="*/ 105398 h 28"/>
                    <a:gd name="T44" fmla="*/ 48506 w 39"/>
                    <a:gd name="T45" fmla="*/ 105398 h 28"/>
                    <a:gd name="T46" fmla="*/ 54280 w 39"/>
                    <a:gd name="T47" fmla="*/ 79569 h 28"/>
                    <a:gd name="T48" fmla="*/ 48506 w 39"/>
                    <a:gd name="T49" fmla="*/ 105398 h 28"/>
                    <a:gd name="T50" fmla="*/ 54280 w 39"/>
                    <a:gd name="T51" fmla="*/ 79569 h 28"/>
                    <a:gd name="T52" fmla="*/ 56968 w 39"/>
                    <a:gd name="T53" fmla="*/ 68654 h 28"/>
                    <a:gd name="T54" fmla="*/ 54280 w 39"/>
                    <a:gd name="T55" fmla="*/ 79569 h 28"/>
                    <a:gd name="T56" fmla="*/ 54280 w 39"/>
                    <a:gd name="T57" fmla="*/ 51388 h 28"/>
                    <a:gd name="T58" fmla="*/ 56968 w 39"/>
                    <a:gd name="T59" fmla="*/ 68654 h 28"/>
                    <a:gd name="T60" fmla="*/ 54280 w 39"/>
                    <a:gd name="T61" fmla="*/ 51388 h 28"/>
                    <a:gd name="T62" fmla="*/ 48506 w 39"/>
                    <a:gd name="T63" fmla="*/ 31282 h 28"/>
                    <a:gd name="T64" fmla="*/ 54280 w 39"/>
                    <a:gd name="T65" fmla="*/ 51388 h 28"/>
                    <a:gd name="T66" fmla="*/ 48506 w 39"/>
                    <a:gd name="T67" fmla="*/ 39060 h 28"/>
                    <a:gd name="T68" fmla="*/ 48506 w 39"/>
                    <a:gd name="T69" fmla="*/ 31282 h 28"/>
                    <a:gd name="T70" fmla="*/ 48506 w 39"/>
                    <a:gd name="T71" fmla="*/ 39060 h 28"/>
                    <a:gd name="T72" fmla="*/ 45622 w 39"/>
                    <a:gd name="T73" fmla="*/ 31282 h 28"/>
                    <a:gd name="T74" fmla="*/ 48506 w 39"/>
                    <a:gd name="T75" fmla="*/ 39060 h 28"/>
                    <a:gd name="T76" fmla="*/ 43039 w 39"/>
                    <a:gd name="T77" fmla="*/ 41791 h 28"/>
                    <a:gd name="T78" fmla="*/ 45622 w 39"/>
                    <a:gd name="T79" fmla="*/ 31282 h 28"/>
                    <a:gd name="T80" fmla="*/ 43039 w 39"/>
                    <a:gd name="T81" fmla="*/ 41791 h 28"/>
                    <a:gd name="T82" fmla="*/ 43039 w 39"/>
                    <a:gd name="T83" fmla="*/ 39060 h 28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</a:gdLst>
                  <a:ahLst/>
                  <a:cxnLst>
                    <a:cxn ang="T84">
                      <a:pos x="T0" y="T1"/>
                    </a:cxn>
                    <a:cxn ang="T85">
                      <a:pos x="T2" y="T3"/>
                    </a:cxn>
                    <a:cxn ang="T86">
                      <a:pos x="T4" y="T5"/>
                    </a:cxn>
                    <a:cxn ang="T87">
                      <a:pos x="T6" y="T7"/>
                    </a:cxn>
                    <a:cxn ang="T88">
                      <a:pos x="T8" y="T9"/>
                    </a:cxn>
                    <a:cxn ang="T89">
                      <a:pos x="T10" y="T11"/>
                    </a:cxn>
                    <a:cxn ang="T90">
                      <a:pos x="T12" y="T13"/>
                    </a:cxn>
                    <a:cxn ang="T91">
                      <a:pos x="T14" y="T15"/>
                    </a:cxn>
                    <a:cxn ang="T92">
                      <a:pos x="T16" y="T17"/>
                    </a:cxn>
                    <a:cxn ang="T93">
                      <a:pos x="T18" y="T19"/>
                    </a:cxn>
                    <a:cxn ang="T94">
                      <a:pos x="T20" y="T21"/>
                    </a:cxn>
                    <a:cxn ang="T95">
                      <a:pos x="T22" y="T23"/>
                    </a:cxn>
                    <a:cxn ang="T96">
                      <a:pos x="T24" y="T25"/>
                    </a:cxn>
                    <a:cxn ang="T97">
                      <a:pos x="T26" y="T27"/>
                    </a:cxn>
                    <a:cxn ang="T98">
                      <a:pos x="T28" y="T29"/>
                    </a:cxn>
                    <a:cxn ang="T99">
                      <a:pos x="T30" y="T31"/>
                    </a:cxn>
                    <a:cxn ang="T100">
                      <a:pos x="T32" y="T33"/>
                    </a:cxn>
                    <a:cxn ang="T101">
                      <a:pos x="T34" y="T35"/>
                    </a:cxn>
                    <a:cxn ang="T102">
                      <a:pos x="T36" y="T37"/>
                    </a:cxn>
                    <a:cxn ang="T103">
                      <a:pos x="T38" y="T39"/>
                    </a:cxn>
                    <a:cxn ang="T104">
                      <a:pos x="T40" y="T41"/>
                    </a:cxn>
                    <a:cxn ang="T105">
                      <a:pos x="T42" y="T43"/>
                    </a:cxn>
                    <a:cxn ang="T106">
                      <a:pos x="T44" y="T45"/>
                    </a:cxn>
                    <a:cxn ang="T107">
                      <a:pos x="T46" y="T47"/>
                    </a:cxn>
                    <a:cxn ang="T108">
                      <a:pos x="T48" y="T49"/>
                    </a:cxn>
                    <a:cxn ang="T109">
                      <a:pos x="T50" y="T51"/>
                    </a:cxn>
                    <a:cxn ang="T110">
                      <a:pos x="T52" y="T53"/>
                    </a:cxn>
                    <a:cxn ang="T111">
                      <a:pos x="T54" y="T55"/>
                    </a:cxn>
                    <a:cxn ang="T112">
                      <a:pos x="T56" y="T57"/>
                    </a:cxn>
                    <a:cxn ang="T113">
                      <a:pos x="T58" y="T59"/>
                    </a:cxn>
                    <a:cxn ang="T114">
                      <a:pos x="T60" y="T61"/>
                    </a:cxn>
                    <a:cxn ang="T115">
                      <a:pos x="T62" y="T63"/>
                    </a:cxn>
                    <a:cxn ang="T116">
                      <a:pos x="T64" y="T65"/>
                    </a:cxn>
                    <a:cxn ang="T117">
                      <a:pos x="T66" y="T67"/>
                    </a:cxn>
                    <a:cxn ang="T118">
                      <a:pos x="T68" y="T69"/>
                    </a:cxn>
                    <a:cxn ang="T119">
                      <a:pos x="T70" y="T71"/>
                    </a:cxn>
                    <a:cxn ang="T120">
                      <a:pos x="T72" y="T73"/>
                    </a:cxn>
                    <a:cxn ang="T121">
                      <a:pos x="T74" y="T75"/>
                    </a:cxn>
                    <a:cxn ang="T122">
                      <a:pos x="T76" y="T77"/>
                    </a:cxn>
                    <a:cxn ang="T123">
                      <a:pos x="T78" y="T79"/>
                    </a:cxn>
                    <a:cxn ang="T124">
                      <a:pos x="T80" y="T81"/>
                    </a:cxn>
                    <a:cxn ang="T125">
                      <a:pos x="T82" y="T83"/>
                    </a:cxn>
                  </a:cxnLst>
                  <a:rect l="0" t="0" r="r" b="b"/>
                  <a:pathLst>
                    <a:path w="39" h="28">
                      <a:moveTo>
                        <a:pt x="29" y="8"/>
                      </a:moveTo>
                      <a:cubicBezTo>
                        <a:pt x="24" y="9"/>
                        <a:pt x="19" y="9"/>
                        <a:pt x="14" y="8"/>
                      </a:cubicBezTo>
                      <a:lnTo>
                        <a:pt x="14" y="6"/>
                      </a:lnTo>
                      <a:cubicBezTo>
                        <a:pt x="19" y="7"/>
                        <a:pt x="24" y="7"/>
                        <a:pt x="29" y="7"/>
                      </a:cubicBezTo>
                      <a:lnTo>
                        <a:pt x="29" y="8"/>
                      </a:lnTo>
                      <a:close/>
                      <a:moveTo>
                        <a:pt x="14" y="8"/>
                      </a:moveTo>
                      <a:cubicBezTo>
                        <a:pt x="9" y="7"/>
                        <a:pt x="5" y="5"/>
                        <a:pt x="1" y="2"/>
                      </a:cubicBezTo>
                      <a:lnTo>
                        <a:pt x="2" y="1"/>
                      </a:lnTo>
                      <a:cubicBezTo>
                        <a:pt x="6" y="3"/>
                        <a:pt x="10" y="5"/>
                        <a:pt x="14" y="6"/>
                      </a:cubicBezTo>
                      <a:lnTo>
                        <a:pt x="14" y="8"/>
                      </a:lnTo>
                      <a:close/>
                      <a:moveTo>
                        <a:pt x="0" y="1"/>
                      </a:moveTo>
                      <a:lnTo>
                        <a:pt x="0" y="0"/>
                      </a:lnTo>
                      <a:lnTo>
                        <a:pt x="2" y="1"/>
                      </a:lnTo>
                      <a:lnTo>
                        <a:pt x="1" y="1"/>
                      </a:lnTo>
                      <a:lnTo>
                        <a:pt x="0" y="1"/>
                      </a:lnTo>
                      <a:close/>
                      <a:moveTo>
                        <a:pt x="2" y="1"/>
                      </a:moveTo>
                      <a:lnTo>
                        <a:pt x="2" y="1"/>
                      </a:lnTo>
                      <a:lnTo>
                        <a:pt x="0" y="1"/>
                      </a:lnTo>
                      <a:lnTo>
                        <a:pt x="2" y="1"/>
                      </a:lnTo>
                      <a:close/>
                      <a:moveTo>
                        <a:pt x="2" y="1"/>
                      </a:moveTo>
                      <a:cubicBezTo>
                        <a:pt x="2" y="5"/>
                        <a:pt x="1" y="8"/>
                        <a:pt x="1" y="11"/>
                      </a:cubicBezTo>
                      <a:lnTo>
                        <a:pt x="0" y="11"/>
                      </a:lnTo>
                      <a:cubicBezTo>
                        <a:pt x="0" y="8"/>
                        <a:pt x="1" y="5"/>
                        <a:pt x="1" y="1"/>
                      </a:cubicBezTo>
                      <a:lnTo>
                        <a:pt x="2" y="1"/>
                      </a:lnTo>
                      <a:close/>
                      <a:moveTo>
                        <a:pt x="1" y="11"/>
                      </a:moveTo>
                      <a:cubicBezTo>
                        <a:pt x="1" y="15"/>
                        <a:pt x="2" y="18"/>
                        <a:pt x="3" y="20"/>
                      </a:cubicBezTo>
                      <a:lnTo>
                        <a:pt x="2" y="21"/>
                      </a:lnTo>
                      <a:cubicBezTo>
                        <a:pt x="0" y="18"/>
                        <a:pt x="0" y="15"/>
                        <a:pt x="0" y="11"/>
                      </a:cubicBezTo>
                      <a:lnTo>
                        <a:pt x="1" y="11"/>
                      </a:lnTo>
                      <a:close/>
                      <a:moveTo>
                        <a:pt x="3" y="20"/>
                      </a:moveTo>
                      <a:lnTo>
                        <a:pt x="3" y="20"/>
                      </a:lnTo>
                      <a:close/>
                      <a:moveTo>
                        <a:pt x="3" y="20"/>
                      </a:moveTo>
                      <a:cubicBezTo>
                        <a:pt x="9" y="27"/>
                        <a:pt x="19" y="24"/>
                        <a:pt x="28" y="21"/>
                      </a:cubicBezTo>
                      <a:lnTo>
                        <a:pt x="28" y="22"/>
                      </a:lnTo>
                      <a:cubicBezTo>
                        <a:pt x="19" y="25"/>
                        <a:pt x="8" y="28"/>
                        <a:pt x="2" y="21"/>
                      </a:cubicBezTo>
                      <a:lnTo>
                        <a:pt x="3" y="20"/>
                      </a:lnTo>
                      <a:close/>
                      <a:moveTo>
                        <a:pt x="28" y="21"/>
                      </a:moveTo>
                      <a:cubicBezTo>
                        <a:pt x="29" y="20"/>
                        <a:pt x="31" y="20"/>
                        <a:pt x="33" y="19"/>
                      </a:cubicBezTo>
                      <a:lnTo>
                        <a:pt x="33" y="20"/>
                      </a:lnTo>
                      <a:cubicBezTo>
                        <a:pt x="32" y="21"/>
                        <a:pt x="30" y="21"/>
                        <a:pt x="28" y="22"/>
                      </a:cubicBezTo>
                      <a:lnTo>
                        <a:pt x="28" y="21"/>
                      </a:lnTo>
                      <a:close/>
                      <a:moveTo>
                        <a:pt x="33" y="20"/>
                      </a:moveTo>
                      <a:lnTo>
                        <a:pt x="33" y="20"/>
                      </a:lnTo>
                      <a:close/>
                      <a:moveTo>
                        <a:pt x="33" y="19"/>
                      </a:moveTo>
                      <a:cubicBezTo>
                        <a:pt x="35" y="18"/>
                        <a:pt x="36" y="17"/>
                        <a:pt x="37" y="15"/>
                      </a:cubicBezTo>
                      <a:lnTo>
                        <a:pt x="39" y="16"/>
                      </a:lnTo>
                      <a:cubicBezTo>
                        <a:pt x="38" y="18"/>
                        <a:pt x="36" y="19"/>
                        <a:pt x="33" y="20"/>
                      </a:cubicBezTo>
                      <a:lnTo>
                        <a:pt x="33" y="19"/>
                      </a:lnTo>
                      <a:close/>
                      <a:moveTo>
                        <a:pt x="37" y="15"/>
                      </a:moveTo>
                      <a:cubicBezTo>
                        <a:pt x="38" y="15"/>
                        <a:pt x="38" y="14"/>
                        <a:pt x="38" y="13"/>
                      </a:cubicBezTo>
                      <a:lnTo>
                        <a:pt x="39" y="13"/>
                      </a:lnTo>
                      <a:cubicBezTo>
                        <a:pt x="39" y="14"/>
                        <a:pt x="39" y="15"/>
                        <a:pt x="39" y="16"/>
                      </a:cubicBezTo>
                      <a:lnTo>
                        <a:pt x="37" y="15"/>
                      </a:lnTo>
                      <a:close/>
                      <a:moveTo>
                        <a:pt x="38" y="13"/>
                      </a:moveTo>
                      <a:cubicBezTo>
                        <a:pt x="38" y="12"/>
                        <a:pt x="38" y="11"/>
                        <a:pt x="37" y="10"/>
                      </a:cubicBezTo>
                      <a:lnTo>
                        <a:pt x="39" y="10"/>
                      </a:lnTo>
                      <a:cubicBezTo>
                        <a:pt x="39" y="11"/>
                        <a:pt x="39" y="12"/>
                        <a:pt x="39" y="13"/>
                      </a:cubicBezTo>
                      <a:lnTo>
                        <a:pt x="38" y="13"/>
                      </a:lnTo>
                      <a:close/>
                      <a:moveTo>
                        <a:pt x="37" y="10"/>
                      </a:moveTo>
                      <a:cubicBezTo>
                        <a:pt x="36" y="9"/>
                        <a:pt x="35" y="7"/>
                        <a:pt x="33" y="7"/>
                      </a:cubicBezTo>
                      <a:lnTo>
                        <a:pt x="33" y="6"/>
                      </a:lnTo>
                      <a:cubicBezTo>
                        <a:pt x="36" y="6"/>
                        <a:pt x="38" y="8"/>
                        <a:pt x="39" y="10"/>
                      </a:cubicBezTo>
                      <a:lnTo>
                        <a:pt x="37" y="10"/>
                      </a:lnTo>
                      <a:close/>
                      <a:moveTo>
                        <a:pt x="33" y="7"/>
                      </a:moveTo>
                      <a:lnTo>
                        <a:pt x="33" y="7"/>
                      </a:lnTo>
                      <a:lnTo>
                        <a:pt x="33" y="6"/>
                      </a:lnTo>
                      <a:lnTo>
                        <a:pt x="33" y="7"/>
                      </a:lnTo>
                      <a:close/>
                      <a:moveTo>
                        <a:pt x="33" y="7"/>
                      </a:moveTo>
                      <a:cubicBezTo>
                        <a:pt x="33" y="7"/>
                        <a:pt x="32" y="7"/>
                        <a:pt x="31" y="7"/>
                      </a:cubicBezTo>
                      <a:lnTo>
                        <a:pt x="31" y="6"/>
                      </a:lnTo>
                      <a:cubicBezTo>
                        <a:pt x="32" y="6"/>
                        <a:pt x="33" y="5"/>
                        <a:pt x="33" y="6"/>
                      </a:cubicBezTo>
                      <a:lnTo>
                        <a:pt x="33" y="7"/>
                      </a:lnTo>
                      <a:close/>
                      <a:moveTo>
                        <a:pt x="31" y="7"/>
                      </a:moveTo>
                      <a:cubicBezTo>
                        <a:pt x="31" y="7"/>
                        <a:pt x="30" y="8"/>
                        <a:pt x="29" y="8"/>
                      </a:cubicBezTo>
                      <a:lnTo>
                        <a:pt x="29" y="7"/>
                      </a:lnTo>
                      <a:cubicBezTo>
                        <a:pt x="30" y="6"/>
                        <a:pt x="30" y="6"/>
                        <a:pt x="31" y="6"/>
                      </a:cubicBezTo>
                      <a:lnTo>
                        <a:pt x="31" y="7"/>
                      </a:lnTo>
                      <a:close/>
                      <a:moveTo>
                        <a:pt x="29" y="8"/>
                      </a:moveTo>
                      <a:lnTo>
                        <a:pt x="29" y="8"/>
                      </a:lnTo>
                      <a:lnTo>
                        <a:pt x="29" y="7"/>
                      </a:lnTo>
                      <a:lnTo>
                        <a:pt x="29" y="8"/>
                      </a:lnTo>
                      <a:close/>
                    </a:path>
                  </a:pathLst>
                </a:custGeom>
                <a:solidFill>
                  <a:srgbClr val="94939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483" name="Freeform 99"/>
                <p:cNvSpPr>
                  <a:spLocks noChangeArrowheads="1"/>
                </p:cNvSpPr>
                <p:nvPr/>
              </p:nvSpPr>
              <p:spPr bwMode="auto">
                <a:xfrm>
                  <a:off x="1252" y="3935"/>
                  <a:ext cx="54" cy="58"/>
                </a:xfrm>
                <a:custGeom>
                  <a:avLst/>
                  <a:gdLst>
                    <a:gd name="T0" fmla="*/ 47128 w 39"/>
                    <a:gd name="T1" fmla="*/ 10542 h 34"/>
                    <a:gd name="T2" fmla="*/ 26479 w 39"/>
                    <a:gd name="T3" fmla="*/ 10542 h 34"/>
                    <a:gd name="T4" fmla="*/ 15592 w 39"/>
                    <a:gd name="T5" fmla="*/ 47125 h 34"/>
                    <a:gd name="T6" fmla="*/ 8315 w 39"/>
                    <a:gd name="T7" fmla="*/ 166731 h 34"/>
                    <a:gd name="T8" fmla="*/ 29455 w 39"/>
                    <a:gd name="T9" fmla="*/ 177698 h 34"/>
                    <a:gd name="T10" fmla="*/ 69970 w 39"/>
                    <a:gd name="T11" fmla="*/ 72329 h 34"/>
                    <a:gd name="T12" fmla="*/ 47128 w 39"/>
                    <a:gd name="T13" fmla="*/ 10542 h 34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39" h="34">
                      <a:moveTo>
                        <a:pt x="24" y="2"/>
                      </a:moveTo>
                      <a:cubicBezTo>
                        <a:pt x="21" y="1"/>
                        <a:pt x="17" y="0"/>
                        <a:pt x="14" y="2"/>
                      </a:cubicBezTo>
                      <a:cubicBezTo>
                        <a:pt x="11" y="3"/>
                        <a:pt x="8" y="5"/>
                        <a:pt x="8" y="8"/>
                      </a:cubicBezTo>
                      <a:cubicBezTo>
                        <a:pt x="8" y="16"/>
                        <a:pt x="0" y="21"/>
                        <a:pt x="4" y="28"/>
                      </a:cubicBezTo>
                      <a:cubicBezTo>
                        <a:pt x="5" y="31"/>
                        <a:pt x="11" y="34"/>
                        <a:pt x="15" y="30"/>
                      </a:cubicBezTo>
                      <a:cubicBezTo>
                        <a:pt x="22" y="24"/>
                        <a:pt x="33" y="20"/>
                        <a:pt x="36" y="12"/>
                      </a:cubicBezTo>
                      <a:cubicBezTo>
                        <a:pt x="39" y="5"/>
                        <a:pt x="29" y="4"/>
                        <a:pt x="24" y="2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484" name="Freeform 101"/>
                <p:cNvSpPr>
                  <a:spLocks noChangeArrowheads="1"/>
                </p:cNvSpPr>
                <p:nvPr/>
              </p:nvSpPr>
              <p:spPr bwMode="auto">
                <a:xfrm>
                  <a:off x="1259" y="3967"/>
                  <a:ext cx="93" cy="66"/>
                </a:xfrm>
                <a:custGeom>
                  <a:avLst/>
                  <a:gdLst>
                    <a:gd name="T0" fmla="*/ 34478 w 68"/>
                    <a:gd name="T1" fmla="*/ 76607 h 39"/>
                    <a:gd name="T2" fmla="*/ 9296 w 68"/>
                    <a:gd name="T3" fmla="*/ 177012 h 39"/>
                    <a:gd name="T4" fmla="*/ 34478 w 68"/>
                    <a:gd name="T5" fmla="*/ 206262 h 39"/>
                    <a:gd name="T6" fmla="*/ 88654 w 68"/>
                    <a:gd name="T7" fmla="*/ 180884 h 39"/>
                    <a:gd name="T8" fmla="*/ 77727 w 68"/>
                    <a:gd name="T9" fmla="*/ 36611 h 39"/>
                    <a:gd name="T10" fmla="*/ 46008 w 68"/>
                    <a:gd name="T11" fmla="*/ 67185 h 39"/>
                    <a:gd name="T12" fmla="*/ 34478 w 68"/>
                    <a:gd name="T13" fmla="*/ 76607 h 39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68" h="39">
                      <a:moveTo>
                        <a:pt x="22" y="14"/>
                      </a:moveTo>
                      <a:cubicBezTo>
                        <a:pt x="12" y="18"/>
                        <a:pt x="0" y="22"/>
                        <a:pt x="6" y="32"/>
                      </a:cubicBezTo>
                      <a:cubicBezTo>
                        <a:pt x="8" y="37"/>
                        <a:pt x="15" y="39"/>
                        <a:pt x="22" y="38"/>
                      </a:cubicBezTo>
                      <a:cubicBezTo>
                        <a:pt x="33" y="36"/>
                        <a:pt x="46" y="36"/>
                        <a:pt x="56" y="33"/>
                      </a:cubicBezTo>
                      <a:cubicBezTo>
                        <a:pt x="68" y="30"/>
                        <a:pt x="54" y="14"/>
                        <a:pt x="49" y="7"/>
                      </a:cubicBezTo>
                      <a:cubicBezTo>
                        <a:pt x="43" y="0"/>
                        <a:pt x="33" y="7"/>
                        <a:pt x="29" y="12"/>
                      </a:cubicBezTo>
                      <a:cubicBezTo>
                        <a:pt x="27" y="14"/>
                        <a:pt x="24" y="13"/>
                        <a:pt x="22" y="14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485" name="Freeform 102"/>
                <p:cNvSpPr>
                  <a:spLocks noChangeArrowheads="1"/>
                </p:cNvSpPr>
                <p:nvPr/>
              </p:nvSpPr>
              <p:spPr bwMode="auto">
                <a:xfrm>
                  <a:off x="1262" y="3973"/>
                  <a:ext cx="83" cy="61"/>
                </a:xfrm>
                <a:custGeom>
                  <a:avLst/>
                  <a:gdLst>
                    <a:gd name="T0" fmla="*/ 8669 w 61"/>
                    <a:gd name="T1" fmla="*/ 98535 h 36"/>
                    <a:gd name="T2" fmla="*/ 29470 w 61"/>
                    <a:gd name="T3" fmla="*/ 52635 h 36"/>
                    <a:gd name="T4" fmla="*/ 8669 w 61"/>
                    <a:gd name="T5" fmla="*/ 98535 h 36"/>
                    <a:gd name="T6" fmla="*/ 4232 w 61"/>
                    <a:gd name="T7" fmla="*/ 158697 h 36"/>
                    <a:gd name="T8" fmla="*/ 8669 w 61"/>
                    <a:gd name="T9" fmla="*/ 98535 h 36"/>
                    <a:gd name="T10" fmla="*/ 6935 w 61"/>
                    <a:gd name="T11" fmla="*/ 158697 h 36"/>
                    <a:gd name="T12" fmla="*/ 6935 w 61"/>
                    <a:gd name="T13" fmla="*/ 158697 h 36"/>
                    <a:gd name="T14" fmla="*/ 6935 w 61"/>
                    <a:gd name="T15" fmla="*/ 158697 h 36"/>
                    <a:gd name="T16" fmla="*/ 4232 w 61"/>
                    <a:gd name="T17" fmla="*/ 158697 h 36"/>
                    <a:gd name="T18" fmla="*/ 4232 w 61"/>
                    <a:gd name="T19" fmla="*/ 158697 h 36"/>
                    <a:gd name="T20" fmla="*/ 6002 w 61"/>
                    <a:gd name="T21" fmla="*/ 158697 h 36"/>
                    <a:gd name="T22" fmla="*/ 6935 w 61"/>
                    <a:gd name="T23" fmla="*/ 158697 h 36"/>
                    <a:gd name="T24" fmla="*/ 6935 w 61"/>
                    <a:gd name="T25" fmla="*/ 169463 h 36"/>
                    <a:gd name="T26" fmla="*/ 6935 w 61"/>
                    <a:gd name="T27" fmla="*/ 158697 h 36"/>
                    <a:gd name="T28" fmla="*/ 9840 w 61"/>
                    <a:gd name="T29" fmla="*/ 171568 h 36"/>
                    <a:gd name="T30" fmla="*/ 6935 w 61"/>
                    <a:gd name="T31" fmla="*/ 169463 h 36"/>
                    <a:gd name="T32" fmla="*/ 9840 w 61"/>
                    <a:gd name="T33" fmla="*/ 171568 h 36"/>
                    <a:gd name="T34" fmla="*/ 29470 w 61"/>
                    <a:gd name="T35" fmla="*/ 187079 h 36"/>
                    <a:gd name="T36" fmla="*/ 9840 w 61"/>
                    <a:gd name="T37" fmla="*/ 171568 h 36"/>
                    <a:gd name="T38" fmla="*/ 29470 w 61"/>
                    <a:gd name="T39" fmla="*/ 187079 h 36"/>
                    <a:gd name="T40" fmla="*/ 27819 w 61"/>
                    <a:gd name="T41" fmla="*/ 185774 h 36"/>
                    <a:gd name="T42" fmla="*/ 29470 w 61"/>
                    <a:gd name="T43" fmla="*/ 187079 h 36"/>
                    <a:gd name="T44" fmla="*/ 27819 w 61"/>
                    <a:gd name="T45" fmla="*/ 185774 h 36"/>
                    <a:gd name="T46" fmla="*/ 50097 w 61"/>
                    <a:gd name="T47" fmla="*/ 171568 h 36"/>
                    <a:gd name="T48" fmla="*/ 29470 w 61"/>
                    <a:gd name="T49" fmla="*/ 187079 h 36"/>
                    <a:gd name="T50" fmla="*/ 50097 w 61"/>
                    <a:gd name="T51" fmla="*/ 171568 h 36"/>
                    <a:gd name="T52" fmla="*/ 79194 w 61"/>
                    <a:gd name="T53" fmla="*/ 169463 h 36"/>
                    <a:gd name="T54" fmla="*/ 50097 w 61"/>
                    <a:gd name="T55" fmla="*/ 171568 h 36"/>
                    <a:gd name="T56" fmla="*/ 79194 w 61"/>
                    <a:gd name="T57" fmla="*/ 161479 h 36"/>
                    <a:gd name="T58" fmla="*/ 79194 w 61"/>
                    <a:gd name="T59" fmla="*/ 161479 h 36"/>
                    <a:gd name="T60" fmla="*/ 86463 w 61"/>
                    <a:gd name="T61" fmla="*/ 113350 h 36"/>
                    <a:gd name="T62" fmla="*/ 79194 w 61"/>
                    <a:gd name="T63" fmla="*/ 161479 h 36"/>
                    <a:gd name="T64" fmla="*/ 70487 w 61"/>
                    <a:gd name="T65" fmla="*/ 36681 h 36"/>
                    <a:gd name="T66" fmla="*/ 86463 w 61"/>
                    <a:gd name="T67" fmla="*/ 113350 h 36"/>
                    <a:gd name="T68" fmla="*/ 70487 w 61"/>
                    <a:gd name="T69" fmla="*/ 36681 h 36"/>
                    <a:gd name="T70" fmla="*/ 68444 w 61"/>
                    <a:gd name="T71" fmla="*/ 22389 h 36"/>
                    <a:gd name="T72" fmla="*/ 70487 w 61"/>
                    <a:gd name="T73" fmla="*/ 36681 h 36"/>
                    <a:gd name="T74" fmla="*/ 68444 w 61"/>
                    <a:gd name="T75" fmla="*/ 22389 h 36"/>
                    <a:gd name="T76" fmla="*/ 66872 w 61"/>
                    <a:gd name="T77" fmla="*/ 22389 h 36"/>
                    <a:gd name="T78" fmla="*/ 65671 w 61"/>
                    <a:gd name="T79" fmla="*/ 9579 h 36"/>
                    <a:gd name="T80" fmla="*/ 66872 w 61"/>
                    <a:gd name="T81" fmla="*/ 22389 h 36"/>
                    <a:gd name="T82" fmla="*/ 58516 w 61"/>
                    <a:gd name="T83" fmla="*/ 9579 h 36"/>
                    <a:gd name="T84" fmla="*/ 65671 w 61"/>
                    <a:gd name="T85" fmla="*/ 9579 h 36"/>
                    <a:gd name="T86" fmla="*/ 58516 w 61"/>
                    <a:gd name="T87" fmla="*/ 9579 h 36"/>
                    <a:gd name="T88" fmla="*/ 50097 w 61"/>
                    <a:gd name="T89" fmla="*/ 15714 h 36"/>
                    <a:gd name="T90" fmla="*/ 58516 w 61"/>
                    <a:gd name="T91" fmla="*/ 9579 h 36"/>
                    <a:gd name="T92" fmla="*/ 50276 w 61"/>
                    <a:gd name="T93" fmla="*/ 22389 h 36"/>
                    <a:gd name="T94" fmla="*/ 50276 w 61"/>
                    <a:gd name="T95" fmla="*/ 22389 h 36"/>
                    <a:gd name="T96" fmla="*/ 38920 w 61"/>
                    <a:gd name="T97" fmla="*/ 52635 h 36"/>
                    <a:gd name="T98" fmla="*/ 50097 w 61"/>
                    <a:gd name="T99" fmla="*/ 15714 h 36"/>
                    <a:gd name="T100" fmla="*/ 38920 w 61"/>
                    <a:gd name="T101" fmla="*/ 52635 h 36"/>
                    <a:gd name="T102" fmla="*/ 38920 w 61"/>
                    <a:gd name="T103" fmla="*/ 50342 h 36"/>
                    <a:gd name="T104" fmla="*/ 38920 w 61"/>
                    <a:gd name="T105" fmla="*/ 52635 h 36"/>
                    <a:gd name="T106" fmla="*/ 32173 w 61"/>
                    <a:gd name="T107" fmla="*/ 52635 h 36"/>
                    <a:gd name="T108" fmla="*/ 38920 w 61"/>
                    <a:gd name="T109" fmla="*/ 52635 h 36"/>
                    <a:gd name="T110" fmla="*/ 29470 w 61"/>
                    <a:gd name="T111" fmla="*/ 66863 h 36"/>
                    <a:gd name="T112" fmla="*/ 32173 w 61"/>
                    <a:gd name="T113" fmla="*/ 52635 h 36"/>
                    <a:gd name="T114" fmla="*/ 29470 w 61"/>
                    <a:gd name="T115" fmla="*/ 52635 h 36"/>
                    <a:gd name="T116" fmla="*/ 29470 w 61"/>
                    <a:gd name="T117" fmla="*/ 60122 h 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</a:gdLst>
                  <a:ahLst/>
                  <a:cxnLst>
                    <a:cxn ang="T118">
                      <a:pos x="T0" y="T1"/>
                    </a:cxn>
                    <a:cxn ang="T119">
                      <a:pos x="T2" y="T3"/>
                    </a:cxn>
                    <a:cxn ang="T120">
                      <a:pos x="T4" y="T5"/>
                    </a:cxn>
                    <a:cxn ang="T121">
                      <a:pos x="T6" y="T7"/>
                    </a:cxn>
                    <a:cxn ang="T122">
                      <a:pos x="T8" y="T9"/>
                    </a:cxn>
                    <a:cxn ang="T123">
                      <a:pos x="T10" y="T11"/>
                    </a:cxn>
                    <a:cxn ang="T124">
                      <a:pos x="T12" y="T13"/>
                    </a:cxn>
                    <a:cxn ang="T125">
                      <a:pos x="T14" y="T15"/>
                    </a:cxn>
                    <a:cxn ang="T126">
                      <a:pos x="T16" y="T17"/>
                    </a:cxn>
                    <a:cxn ang="T127">
                      <a:pos x="T18" y="T19"/>
                    </a:cxn>
                    <a:cxn ang="T128">
                      <a:pos x="T20" y="T21"/>
                    </a:cxn>
                    <a:cxn ang="T129">
                      <a:pos x="T22" y="T23"/>
                    </a:cxn>
                    <a:cxn ang="T130">
                      <a:pos x="T24" y="T25"/>
                    </a:cxn>
                    <a:cxn ang="T131">
                      <a:pos x="T26" y="T27"/>
                    </a:cxn>
                    <a:cxn ang="T132">
                      <a:pos x="T28" y="T29"/>
                    </a:cxn>
                    <a:cxn ang="T133">
                      <a:pos x="T30" y="T31"/>
                    </a:cxn>
                    <a:cxn ang="T134">
                      <a:pos x="T32" y="T33"/>
                    </a:cxn>
                    <a:cxn ang="T135">
                      <a:pos x="T34" y="T35"/>
                    </a:cxn>
                    <a:cxn ang="T136">
                      <a:pos x="T36" y="T37"/>
                    </a:cxn>
                    <a:cxn ang="T137">
                      <a:pos x="T38" y="T39"/>
                    </a:cxn>
                    <a:cxn ang="T138">
                      <a:pos x="T40" y="T41"/>
                    </a:cxn>
                    <a:cxn ang="T139">
                      <a:pos x="T42" y="T43"/>
                    </a:cxn>
                    <a:cxn ang="T140">
                      <a:pos x="T44" y="T45"/>
                    </a:cxn>
                    <a:cxn ang="T141">
                      <a:pos x="T46" y="T47"/>
                    </a:cxn>
                    <a:cxn ang="T142">
                      <a:pos x="T48" y="T49"/>
                    </a:cxn>
                    <a:cxn ang="T143">
                      <a:pos x="T50" y="T51"/>
                    </a:cxn>
                    <a:cxn ang="T144">
                      <a:pos x="T52" y="T53"/>
                    </a:cxn>
                    <a:cxn ang="T145">
                      <a:pos x="T54" y="T55"/>
                    </a:cxn>
                    <a:cxn ang="T146">
                      <a:pos x="T56" y="T57"/>
                    </a:cxn>
                    <a:cxn ang="T147">
                      <a:pos x="T58" y="T59"/>
                    </a:cxn>
                    <a:cxn ang="T148">
                      <a:pos x="T60" y="T61"/>
                    </a:cxn>
                    <a:cxn ang="T149">
                      <a:pos x="T62" y="T63"/>
                    </a:cxn>
                    <a:cxn ang="T150">
                      <a:pos x="T64" y="T65"/>
                    </a:cxn>
                    <a:cxn ang="T151">
                      <a:pos x="T66" y="T67"/>
                    </a:cxn>
                    <a:cxn ang="T152">
                      <a:pos x="T68" y="T69"/>
                    </a:cxn>
                    <a:cxn ang="T153">
                      <a:pos x="T70" y="T71"/>
                    </a:cxn>
                    <a:cxn ang="T154">
                      <a:pos x="T72" y="T73"/>
                    </a:cxn>
                    <a:cxn ang="T155">
                      <a:pos x="T74" y="T75"/>
                    </a:cxn>
                    <a:cxn ang="T156">
                      <a:pos x="T76" y="T77"/>
                    </a:cxn>
                    <a:cxn ang="T157">
                      <a:pos x="T78" y="T79"/>
                    </a:cxn>
                    <a:cxn ang="T158">
                      <a:pos x="T80" y="T81"/>
                    </a:cxn>
                    <a:cxn ang="T159">
                      <a:pos x="T82" y="T83"/>
                    </a:cxn>
                    <a:cxn ang="T160">
                      <a:pos x="T84" y="T85"/>
                    </a:cxn>
                    <a:cxn ang="T161">
                      <a:pos x="T86" y="T87"/>
                    </a:cxn>
                    <a:cxn ang="T162">
                      <a:pos x="T88" y="T89"/>
                    </a:cxn>
                    <a:cxn ang="T163">
                      <a:pos x="T90" y="T91"/>
                    </a:cxn>
                    <a:cxn ang="T164">
                      <a:pos x="T92" y="T93"/>
                    </a:cxn>
                    <a:cxn ang="T165">
                      <a:pos x="T94" y="T95"/>
                    </a:cxn>
                    <a:cxn ang="T166">
                      <a:pos x="T96" y="T97"/>
                    </a:cxn>
                    <a:cxn ang="T167">
                      <a:pos x="T98" y="T99"/>
                    </a:cxn>
                    <a:cxn ang="T168">
                      <a:pos x="T100" y="T101"/>
                    </a:cxn>
                    <a:cxn ang="T169">
                      <a:pos x="T102" y="T103"/>
                    </a:cxn>
                    <a:cxn ang="T170">
                      <a:pos x="T104" y="T105"/>
                    </a:cxn>
                    <a:cxn ang="T171">
                      <a:pos x="T106" y="T107"/>
                    </a:cxn>
                    <a:cxn ang="T172">
                      <a:pos x="T108" y="T109"/>
                    </a:cxn>
                    <a:cxn ang="T173">
                      <a:pos x="T110" y="T111"/>
                    </a:cxn>
                    <a:cxn ang="T174">
                      <a:pos x="T112" y="T113"/>
                    </a:cxn>
                    <a:cxn ang="T175">
                      <a:pos x="T114" y="T115"/>
                    </a:cxn>
                    <a:cxn ang="T176">
                      <a:pos x="T116" y="T117"/>
                    </a:cxn>
                  </a:cxnLst>
                  <a:rect l="0" t="0" r="r" b="b"/>
                  <a:pathLst>
                    <a:path w="61" h="36">
                      <a:moveTo>
                        <a:pt x="20" y="12"/>
                      </a:moveTo>
                      <a:cubicBezTo>
                        <a:pt x="15" y="13"/>
                        <a:pt x="10" y="15"/>
                        <a:pt x="6" y="18"/>
                      </a:cubicBezTo>
                      <a:lnTo>
                        <a:pt x="5" y="17"/>
                      </a:lnTo>
                      <a:cubicBezTo>
                        <a:pt x="9" y="14"/>
                        <a:pt x="15" y="12"/>
                        <a:pt x="20" y="10"/>
                      </a:cubicBezTo>
                      <a:lnTo>
                        <a:pt x="20" y="12"/>
                      </a:lnTo>
                      <a:close/>
                      <a:moveTo>
                        <a:pt x="6" y="18"/>
                      </a:moveTo>
                      <a:cubicBezTo>
                        <a:pt x="3" y="21"/>
                        <a:pt x="2" y="24"/>
                        <a:pt x="5" y="29"/>
                      </a:cubicBezTo>
                      <a:lnTo>
                        <a:pt x="3" y="29"/>
                      </a:lnTo>
                      <a:cubicBezTo>
                        <a:pt x="0" y="24"/>
                        <a:pt x="2" y="20"/>
                        <a:pt x="5" y="17"/>
                      </a:cubicBezTo>
                      <a:lnTo>
                        <a:pt x="6" y="18"/>
                      </a:lnTo>
                      <a:close/>
                      <a:moveTo>
                        <a:pt x="5" y="29"/>
                      </a:moveTo>
                      <a:lnTo>
                        <a:pt x="5" y="29"/>
                      </a:lnTo>
                      <a:lnTo>
                        <a:pt x="4" y="29"/>
                      </a:lnTo>
                      <a:lnTo>
                        <a:pt x="5" y="29"/>
                      </a:lnTo>
                      <a:close/>
                      <a:moveTo>
                        <a:pt x="5" y="29"/>
                      </a:moveTo>
                      <a:lnTo>
                        <a:pt x="5" y="29"/>
                      </a:lnTo>
                      <a:lnTo>
                        <a:pt x="3" y="29"/>
                      </a:lnTo>
                      <a:lnTo>
                        <a:pt x="5" y="29"/>
                      </a:lnTo>
                      <a:close/>
                      <a:moveTo>
                        <a:pt x="3" y="29"/>
                      </a:moveTo>
                      <a:lnTo>
                        <a:pt x="3" y="29"/>
                      </a:lnTo>
                      <a:lnTo>
                        <a:pt x="4" y="29"/>
                      </a:lnTo>
                      <a:lnTo>
                        <a:pt x="3" y="29"/>
                      </a:lnTo>
                      <a:close/>
                      <a:moveTo>
                        <a:pt x="5" y="29"/>
                      </a:moveTo>
                      <a:cubicBezTo>
                        <a:pt x="5" y="29"/>
                        <a:pt x="5" y="30"/>
                        <a:pt x="6" y="30"/>
                      </a:cubicBezTo>
                      <a:lnTo>
                        <a:pt x="5" y="31"/>
                      </a:lnTo>
                      <a:cubicBezTo>
                        <a:pt x="4" y="31"/>
                        <a:pt x="4" y="30"/>
                        <a:pt x="3" y="29"/>
                      </a:cubicBezTo>
                      <a:lnTo>
                        <a:pt x="5" y="29"/>
                      </a:lnTo>
                      <a:close/>
                      <a:moveTo>
                        <a:pt x="6" y="30"/>
                      </a:moveTo>
                      <a:cubicBezTo>
                        <a:pt x="6" y="31"/>
                        <a:pt x="7" y="31"/>
                        <a:pt x="7" y="32"/>
                      </a:cubicBezTo>
                      <a:lnTo>
                        <a:pt x="6" y="33"/>
                      </a:lnTo>
                      <a:cubicBezTo>
                        <a:pt x="6" y="32"/>
                        <a:pt x="5" y="32"/>
                        <a:pt x="5" y="31"/>
                      </a:cubicBezTo>
                      <a:lnTo>
                        <a:pt x="6" y="30"/>
                      </a:lnTo>
                      <a:close/>
                      <a:moveTo>
                        <a:pt x="7" y="32"/>
                      </a:moveTo>
                      <a:cubicBezTo>
                        <a:pt x="10" y="34"/>
                        <a:pt x="15" y="35"/>
                        <a:pt x="19" y="34"/>
                      </a:cubicBezTo>
                      <a:lnTo>
                        <a:pt x="20" y="35"/>
                      </a:lnTo>
                      <a:cubicBezTo>
                        <a:pt x="15" y="36"/>
                        <a:pt x="10" y="35"/>
                        <a:pt x="6" y="33"/>
                      </a:cubicBezTo>
                      <a:lnTo>
                        <a:pt x="7" y="32"/>
                      </a:lnTo>
                      <a:close/>
                      <a:moveTo>
                        <a:pt x="20" y="35"/>
                      </a:moveTo>
                      <a:lnTo>
                        <a:pt x="20" y="35"/>
                      </a:lnTo>
                      <a:close/>
                      <a:moveTo>
                        <a:pt x="19" y="34"/>
                      </a:moveTo>
                      <a:lnTo>
                        <a:pt x="20" y="34"/>
                      </a:lnTo>
                      <a:lnTo>
                        <a:pt x="20" y="35"/>
                      </a:lnTo>
                      <a:lnTo>
                        <a:pt x="19" y="34"/>
                      </a:lnTo>
                      <a:close/>
                      <a:moveTo>
                        <a:pt x="20" y="34"/>
                      </a:moveTo>
                      <a:cubicBezTo>
                        <a:pt x="24" y="33"/>
                        <a:pt x="29" y="33"/>
                        <a:pt x="34" y="32"/>
                      </a:cubicBezTo>
                      <a:lnTo>
                        <a:pt x="34" y="34"/>
                      </a:lnTo>
                      <a:cubicBezTo>
                        <a:pt x="30" y="34"/>
                        <a:pt x="25" y="34"/>
                        <a:pt x="20" y="35"/>
                      </a:cubicBezTo>
                      <a:lnTo>
                        <a:pt x="20" y="34"/>
                      </a:lnTo>
                      <a:close/>
                      <a:moveTo>
                        <a:pt x="34" y="32"/>
                      </a:moveTo>
                      <a:cubicBezTo>
                        <a:pt x="41" y="32"/>
                        <a:pt x="48" y="31"/>
                        <a:pt x="54" y="30"/>
                      </a:cubicBezTo>
                      <a:lnTo>
                        <a:pt x="54" y="31"/>
                      </a:lnTo>
                      <a:cubicBezTo>
                        <a:pt x="48" y="33"/>
                        <a:pt x="41" y="33"/>
                        <a:pt x="34" y="34"/>
                      </a:cubicBezTo>
                      <a:lnTo>
                        <a:pt x="34" y="32"/>
                      </a:lnTo>
                      <a:close/>
                      <a:moveTo>
                        <a:pt x="54" y="30"/>
                      </a:moveTo>
                      <a:lnTo>
                        <a:pt x="54" y="30"/>
                      </a:lnTo>
                      <a:close/>
                      <a:moveTo>
                        <a:pt x="54" y="30"/>
                      </a:moveTo>
                      <a:cubicBezTo>
                        <a:pt x="58" y="28"/>
                        <a:pt x="59" y="25"/>
                        <a:pt x="57" y="21"/>
                      </a:cubicBezTo>
                      <a:lnTo>
                        <a:pt x="59" y="21"/>
                      </a:lnTo>
                      <a:cubicBezTo>
                        <a:pt x="61" y="25"/>
                        <a:pt x="60" y="29"/>
                        <a:pt x="54" y="31"/>
                      </a:cubicBezTo>
                      <a:lnTo>
                        <a:pt x="54" y="30"/>
                      </a:lnTo>
                      <a:close/>
                      <a:moveTo>
                        <a:pt x="57" y="21"/>
                      </a:moveTo>
                      <a:cubicBezTo>
                        <a:pt x="56" y="16"/>
                        <a:pt x="51" y="11"/>
                        <a:pt x="48" y="7"/>
                      </a:cubicBezTo>
                      <a:lnTo>
                        <a:pt x="49" y="6"/>
                      </a:lnTo>
                      <a:cubicBezTo>
                        <a:pt x="53" y="10"/>
                        <a:pt x="57" y="16"/>
                        <a:pt x="59" y="21"/>
                      </a:cubicBezTo>
                      <a:lnTo>
                        <a:pt x="57" y="21"/>
                      </a:lnTo>
                      <a:close/>
                      <a:moveTo>
                        <a:pt x="48" y="7"/>
                      </a:moveTo>
                      <a:cubicBezTo>
                        <a:pt x="47" y="6"/>
                        <a:pt x="47" y="5"/>
                        <a:pt x="46" y="4"/>
                      </a:cubicBezTo>
                      <a:lnTo>
                        <a:pt x="47" y="4"/>
                      </a:lnTo>
                      <a:cubicBezTo>
                        <a:pt x="48" y="4"/>
                        <a:pt x="49" y="5"/>
                        <a:pt x="49" y="6"/>
                      </a:cubicBezTo>
                      <a:lnTo>
                        <a:pt x="48" y="7"/>
                      </a:lnTo>
                      <a:close/>
                      <a:moveTo>
                        <a:pt x="47" y="4"/>
                      </a:moveTo>
                      <a:lnTo>
                        <a:pt x="47" y="4"/>
                      </a:lnTo>
                      <a:close/>
                      <a:moveTo>
                        <a:pt x="46" y="4"/>
                      </a:moveTo>
                      <a:cubicBezTo>
                        <a:pt x="46" y="4"/>
                        <a:pt x="45" y="3"/>
                        <a:pt x="44" y="3"/>
                      </a:cubicBezTo>
                      <a:lnTo>
                        <a:pt x="45" y="2"/>
                      </a:lnTo>
                      <a:cubicBezTo>
                        <a:pt x="46" y="2"/>
                        <a:pt x="47" y="3"/>
                        <a:pt x="47" y="4"/>
                      </a:cubicBezTo>
                      <a:lnTo>
                        <a:pt x="46" y="4"/>
                      </a:lnTo>
                      <a:close/>
                      <a:moveTo>
                        <a:pt x="44" y="3"/>
                      </a:moveTo>
                      <a:cubicBezTo>
                        <a:pt x="43" y="2"/>
                        <a:pt x="41" y="2"/>
                        <a:pt x="40" y="2"/>
                      </a:cubicBezTo>
                      <a:lnTo>
                        <a:pt x="39" y="1"/>
                      </a:lnTo>
                      <a:cubicBezTo>
                        <a:pt x="41" y="0"/>
                        <a:pt x="43" y="1"/>
                        <a:pt x="45" y="2"/>
                      </a:cubicBezTo>
                      <a:lnTo>
                        <a:pt x="44" y="3"/>
                      </a:lnTo>
                      <a:close/>
                      <a:moveTo>
                        <a:pt x="40" y="2"/>
                      </a:moveTo>
                      <a:cubicBezTo>
                        <a:pt x="38" y="2"/>
                        <a:pt x="36" y="3"/>
                        <a:pt x="35" y="4"/>
                      </a:cubicBezTo>
                      <a:lnTo>
                        <a:pt x="34" y="3"/>
                      </a:lnTo>
                      <a:cubicBezTo>
                        <a:pt x="36" y="2"/>
                        <a:pt x="38" y="1"/>
                        <a:pt x="39" y="1"/>
                      </a:cubicBezTo>
                      <a:lnTo>
                        <a:pt x="40" y="2"/>
                      </a:lnTo>
                      <a:close/>
                      <a:moveTo>
                        <a:pt x="35" y="4"/>
                      </a:moveTo>
                      <a:lnTo>
                        <a:pt x="35" y="4"/>
                      </a:lnTo>
                      <a:lnTo>
                        <a:pt x="34" y="3"/>
                      </a:lnTo>
                      <a:lnTo>
                        <a:pt x="35" y="4"/>
                      </a:lnTo>
                      <a:close/>
                      <a:moveTo>
                        <a:pt x="35" y="4"/>
                      </a:moveTo>
                      <a:cubicBezTo>
                        <a:pt x="32" y="5"/>
                        <a:pt x="29" y="7"/>
                        <a:pt x="27" y="10"/>
                      </a:cubicBezTo>
                      <a:lnTo>
                        <a:pt x="26" y="9"/>
                      </a:lnTo>
                      <a:cubicBezTo>
                        <a:pt x="28" y="7"/>
                        <a:pt x="31" y="4"/>
                        <a:pt x="34" y="3"/>
                      </a:cubicBezTo>
                      <a:lnTo>
                        <a:pt x="35" y="4"/>
                      </a:lnTo>
                      <a:close/>
                      <a:moveTo>
                        <a:pt x="27" y="10"/>
                      </a:moveTo>
                      <a:lnTo>
                        <a:pt x="27" y="10"/>
                      </a:lnTo>
                      <a:lnTo>
                        <a:pt x="27" y="9"/>
                      </a:lnTo>
                      <a:lnTo>
                        <a:pt x="27" y="10"/>
                      </a:lnTo>
                      <a:close/>
                      <a:moveTo>
                        <a:pt x="27" y="10"/>
                      </a:moveTo>
                      <a:cubicBezTo>
                        <a:pt x="26" y="11"/>
                        <a:pt x="24" y="11"/>
                        <a:pt x="22" y="11"/>
                      </a:cubicBezTo>
                      <a:lnTo>
                        <a:pt x="22" y="10"/>
                      </a:lnTo>
                      <a:cubicBezTo>
                        <a:pt x="24" y="10"/>
                        <a:pt x="25" y="10"/>
                        <a:pt x="26" y="9"/>
                      </a:cubicBezTo>
                      <a:lnTo>
                        <a:pt x="27" y="10"/>
                      </a:lnTo>
                      <a:close/>
                      <a:moveTo>
                        <a:pt x="22" y="11"/>
                      </a:moveTo>
                      <a:cubicBezTo>
                        <a:pt x="22" y="11"/>
                        <a:pt x="21" y="11"/>
                        <a:pt x="20" y="12"/>
                      </a:cubicBezTo>
                      <a:lnTo>
                        <a:pt x="20" y="10"/>
                      </a:lnTo>
                      <a:cubicBezTo>
                        <a:pt x="21" y="10"/>
                        <a:pt x="21" y="10"/>
                        <a:pt x="22" y="10"/>
                      </a:cubicBezTo>
                      <a:lnTo>
                        <a:pt x="22" y="11"/>
                      </a:lnTo>
                      <a:close/>
                      <a:moveTo>
                        <a:pt x="20" y="10"/>
                      </a:moveTo>
                      <a:lnTo>
                        <a:pt x="20" y="10"/>
                      </a:lnTo>
                      <a:lnTo>
                        <a:pt x="20" y="11"/>
                      </a:lnTo>
                      <a:lnTo>
                        <a:pt x="20" y="10"/>
                      </a:lnTo>
                      <a:close/>
                    </a:path>
                  </a:pathLst>
                </a:custGeom>
                <a:solidFill>
                  <a:srgbClr val="94939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486" name="Freeform 103"/>
                <p:cNvSpPr>
                  <a:spLocks noChangeArrowheads="1"/>
                </p:cNvSpPr>
                <p:nvPr/>
              </p:nvSpPr>
              <p:spPr bwMode="auto">
                <a:xfrm>
                  <a:off x="1315" y="3917"/>
                  <a:ext cx="48" cy="65"/>
                </a:xfrm>
                <a:custGeom>
                  <a:avLst/>
                  <a:gdLst>
                    <a:gd name="T0" fmla="*/ 19585 w 36"/>
                    <a:gd name="T1" fmla="*/ 18735 h 38"/>
                    <a:gd name="T2" fmla="*/ 2276 w 36"/>
                    <a:gd name="T3" fmla="*/ 180320 h 38"/>
                    <a:gd name="T4" fmla="*/ 18204 w 36"/>
                    <a:gd name="T5" fmla="*/ 201745 h 38"/>
                    <a:gd name="T6" fmla="*/ 29836 w 36"/>
                    <a:gd name="T7" fmla="*/ 234706 h 38"/>
                    <a:gd name="T8" fmla="*/ 44411 w 36"/>
                    <a:gd name="T9" fmla="*/ 31061 h 38"/>
                    <a:gd name="T10" fmla="*/ 33564 w 36"/>
                    <a:gd name="T11" fmla="*/ 6806 h 38"/>
                    <a:gd name="T12" fmla="*/ 19585 w 36"/>
                    <a:gd name="T13" fmla="*/ 18735 h 38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36" h="38">
                      <a:moveTo>
                        <a:pt x="15" y="3"/>
                      </a:moveTo>
                      <a:cubicBezTo>
                        <a:pt x="0" y="5"/>
                        <a:pt x="4" y="18"/>
                        <a:pt x="2" y="28"/>
                      </a:cubicBezTo>
                      <a:cubicBezTo>
                        <a:pt x="7" y="27"/>
                        <a:pt x="10" y="29"/>
                        <a:pt x="14" y="31"/>
                      </a:cubicBezTo>
                      <a:cubicBezTo>
                        <a:pt x="17" y="33"/>
                        <a:pt x="19" y="38"/>
                        <a:pt x="23" y="36"/>
                      </a:cubicBezTo>
                      <a:cubicBezTo>
                        <a:pt x="34" y="29"/>
                        <a:pt x="36" y="15"/>
                        <a:pt x="35" y="5"/>
                      </a:cubicBezTo>
                      <a:cubicBezTo>
                        <a:pt x="35" y="3"/>
                        <a:pt x="30" y="0"/>
                        <a:pt x="26" y="1"/>
                      </a:cubicBezTo>
                      <a:cubicBezTo>
                        <a:pt x="23" y="3"/>
                        <a:pt x="19" y="3"/>
                        <a:pt x="15" y="3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487" name="Freeform 104"/>
                <p:cNvSpPr>
                  <a:spLocks noChangeArrowheads="1"/>
                </p:cNvSpPr>
                <p:nvPr/>
              </p:nvSpPr>
              <p:spPr bwMode="auto">
                <a:xfrm>
                  <a:off x="1318" y="3917"/>
                  <a:ext cx="48" cy="66"/>
                </a:xfrm>
                <a:custGeom>
                  <a:avLst/>
                  <a:gdLst>
                    <a:gd name="T0" fmla="*/ 3002 w 35"/>
                    <a:gd name="T1" fmla="*/ 113794 h 39"/>
                    <a:gd name="T2" fmla="*/ 22620 w 35"/>
                    <a:gd name="T3" fmla="*/ 15683 h 39"/>
                    <a:gd name="T4" fmla="*/ 3002 w 35"/>
                    <a:gd name="T5" fmla="*/ 113794 h 39"/>
                    <a:gd name="T6" fmla="*/ 0 w 35"/>
                    <a:gd name="T7" fmla="*/ 145936 h 39"/>
                    <a:gd name="T8" fmla="*/ 3002 w 35"/>
                    <a:gd name="T9" fmla="*/ 113794 h 39"/>
                    <a:gd name="T10" fmla="*/ 0 w 35"/>
                    <a:gd name="T11" fmla="*/ 151766 h 39"/>
                    <a:gd name="T12" fmla="*/ 0 w 35"/>
                    <a:gd name="T13" fmla="*/ 151766 h 39"/>
                    <a:gd name="T14" fmla="*/ 0 w 35"/>
                    <a:gd name="T15" fmla="*/ 145936 h 39"/>
                    <a:gd name="T16" fmla="*/ 15570 w 35"/>
                    <a:gd name="T17" fmla="*/ 170136 h 39"/>
                    <a:gd name="T18" fmla="*/ 0 w 35"/>
                    <a:gd name="T19" fmla="*/ 145936 h 39"/>
                    <a:gd name="T20" fmla="*/ 20772 w 35"/>
                    <a:gd name="T21" fmla="*/ 170136 h 39"/>
                    <a:gd name="T22" fmla="*/ 15570 w 35"/>
                    <a:gd name="T23" fmla="*/ 170136 h 39"/>
                    <a:gd name="T24" fmla="*/ 19020 w 35"/>
                    <a:gd name="T25" fmla="*/ 177012 h 39"/>
                    <a:gd name="T26" fmla="*/ 20772 w 35"/>
                    <a:gd name="T27" fmla="*/ 170136 h 39"/>
                    <a:gd name="T28" fmla="*/ 20772 w 35"/>
                    <a:gd name="T29" fmla="*/ 170136 h 39"/>
                    <a:gd name="T30" fmla="*/ 19020 w 35"/>
                    <a:gd name="T31" fmla="*/ 177012 h 39"/>
                    <a:gd name="T32" fmla="*/ 20772 w 35"/>
                    <a:gd name="T33" fmla="*/ 170136 h 39"/>
                    <a:gd name="T34" fmla="*/ 20772 w 35"/>
                    <a:gd name="T35" fmla="*/ 170136 h 39"/>
                    <a:gd name="T36" fmla="*/ 20772 w 35"/>
                    <a:gd name="T37" fmla="*/ 170136 h 39"/>
                    <a:gd name="T38" fmla="*/ 23683 w 35"/>
                    <a:gd name="T39" fmla="*/ 186716 h 39"/>
                    <a:gd name="T40" fmla="*/ 20772 w 35"/>
                    <a:gd name="T41" fmla="*/ 170136 h 39"/>
                    <a:gd name="T42" fmla="*/ 36258 w 35"/>
                    <a:gd name="T43" fmla="*/ 196206 h 39"/>
                    <a:gd name="T44" fmla="*/ 23683 w 35"/>
                    <a:gd name="T45" fmla="*/ 186716 h 39"/>
                    <a:gd name="T46" fmla="*/ 36258 w 35"/>
                    <a:gd name="T47" fmla="*/ 202415 h 39"/>
                    <a:gd name="T48" fmla="*/ 36258 w 35"/>
                    <a:gd name="T49" fmla="*/ 196206 h 39"/>
                    <a:gd name="T50" fmla="*/ 34427 w 35"/>
                    <a:gd name="T51" fmla="*/ 196206 h 39"/>
                    <a:gd name="T52" fmla="*/ 36258 w 35"/>
                    <a:gd name="T53" fmla="*/ 202415 h 39"/>
                    <a:gd name="T54" fmla="*/ 34427 w 35"/>
                    <a:gd name="T55" fmla="*/ 196206 h 39"/>
                    <a:gd name="T56" fmla="*/ 42753 w 35"/>
                    <a:gd name="T57" fmla="*/ 180884 h 39"/>
                    <a:gd name="T58" fmla="*/ 36258 w 35"/>
                    <a:gd name="T59" fmla="*/ 202415 h 39"/>
                    <a:gd name="T60" fmla="*/ 42753 w 35"/>
                    <a:gd name="T61" fmla="*/ 180884 h 39"/>
                    <a:gd name="T62" fmla="*/ 50315 w 35"/>
                    <a:gd name="T63" fmla="*/ 160482 h 39"/>
                    <a:gd name="T64" fmla="*/ 42753 w 35"/>
                    <a:gd name="T65" fmla="*/ 180884 h 39"/>
                    <a:gd name="T66" fmla="*/ 55297 w 35"/>
                    <a:gd name="T67" fmla="*/ 25747 h 39"/>
                    <a:gd name="T68" fmla="*/ 50315 w 35"/>
                    <a:gd name="T69" fmla="*/ 160482 h 39"/>
                    <a:gd name="T70" fmla="*/ 55297 w 35"/>
                    <a:gd name="T71" fmla="*/ 25747 h 39"/>
                    <a:gd name="T72" fmla="*/ 55297 w 35"/>
                    <a:gd name="T73" fmla="*/ 25747 h 39"/>
                    <a:gd name="T74" fmla="*/ 55297 w 35"/>
                    <a:gd name="T75" fmla="*/ 25747 h 39"/>
                    <a:gd name="T76" fmla="*/ 55297 w 35"/>
                    <a:gd name="T77" fmla="*/ 22318 h 39"/>
                    <a:gd name="T78" fmla="*/ 58323 w 35"/>
                    <a:gd name="T79" fmla="*/ 25747 h 39"/>
                    <a:gd name="T80" fmla="*/ 57049 w 35"/>
                    <a:gd name="T81" fmla="*/ 22318 h 39"/>
                    <a:gd name="T82" fmla="*/ 57049 w 35"/>
                    <a:gd name="T83" fmla="*/ 22318 h 39"/>
                    <a:gd name="T84" fmla="*/ 52242 w 35"/>
                    <a:gd name="T85" fmla="*/ 15683 h 39"/>
                    <a:gd name="T86" fmla="*/ 57049 w 35"/>
                    <a:gd name="T87" fmla="*/ 22318 h 39"/>
                    <a:gd name="T88" fmla="*/ 52242 w 35"/>
                    <a:gd name="T89" fmla="*/ 15683 h 39"/>
                    <a:gd name="T90" fmla="*/ 44818 w 35"/>
                    <a:gd name="T91" fmla="*/ 0 h 39"/>
                    <a:gd name="T92" fmla="*/ 52242 w 35"/>
                    <a:gd name="T93" fmla="*/ 15683 h 39"/>
                    <a:gd name="T94" fmla="*/ 41325 w 35"/>
                    <a:gd name="T95" fmla="*/ 9563 h 39"/>
                    <a:gd name="T96" fmla="*/ 44818 w 35"/>
                    <a:gd name="T97" fmla="*/ 0 h 39"/>
                    <a:gd name="T98" fmla="*/ 41325 w 35"/>
                    <a:gd name="T99" fmla="*/ 5832 h 39"/>
                    <a:gd name="T100" fmla="*/ 41325 w 35"/>
                    <a:gd name="T101" fmla="*/ 5832 h 39"/>
                    <a:gd name="T102" fmla="*/ 28752 w 35"/>
                    <a:gd name="T103" fmla="*/ 15683 h 39"/>
                    <a:gd name="T104" fmla="*/ 41325 w 35"/>
                    <a:gd name="T105" fmla="*/ 5832 h 39"/>
                    <a:gd name="T106" fmla="*/ 28752 w 35"/>
                    <a:gd name="T107" fmla="*/ 15683 h 39"/>
                    <a:gd name="T108" fmla="*/ 22620 w 35"/>
                    <a:gd name="T109" fmla="*/ 15683 h 39"/>
                    <a:gd name="T110" fmla="*/ 28752 w 35"/>
                    <a:gd name="T111" fmla="*/ 15683 h 39"/>
                    <a:gd name="T112" fmla="*/ 22620 w 35"/>
                    <a:gd name="T113" fmla="*/ 22318 h 39"/>
                    <a:gd name="T114" fmla="*/ 22620 w 35"/>
                    <a:gd name="T115" fmla="*/ 22318 h 39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</a:gdLst>
                  <a:ahLst/>
                  <a:cxnLst>
                    <a:cxn ang="T116">
                      <a:pos x="T0" y="T1"/>
                    </a:cxn>
                    <a:cxn ang="T117">
                      <a:pos x="T2" y="T3"/>
                    </a:cxn>
                    <a:cxn ang="T118">
                      <a:pos x="T4" y="T5"/>
                    </a:cxn>
                    <a:cxn ang="T119">
                      <a:pos x="T6" y="T7"/>
                    </a:cxn>
                    <a:cxn ang="T120">
                      <a:pos x="T8" y="T9"/>
                    </a:cxn>
                    <a:cxn ang="T121">
                      <a:pos x="T10" y="T11"/>
                    </a:cxn>
                    <a:cxn ang="T122">
                      <a:pos x="T12" y="T13"/>
                    </a:cxn>
                    <a:cxn ang="T123">
                      <a:pos x="T14" y="T15"/>
                    </a:cxn>
                    <a:cxn ang="T124">
                      <a:pos x="T16" y="T17"/>
                    </a:cxn>
                    <a:cxn ang="T125">
                      <a:pos x="T18" y="T19"/>
                    </a:cxn>
                    <a:cxn ang="T126">
                      <a:pos x="T20" y="T21"/>
                    </a:cxn>
                    <a:cxn ang="T127">
                      <a:pos x="T22" y="T23"/>
                    </a:cxn>
                    <a:cxn ang="T128">
                      <a:pos x="T24" y="T25"/>
                    </a:cxn>
                    <a:cxn ang="T129">
                      <a:pos x="T26" y="T27"/>
                    </a:cxn>
                    <a:cxn ang="T130">
                      <a:pos x="T28" y="T29"/>
                    </a:cxn>
                    <a:cxn ang="T131">
                      <a:pos x="T30" y="T31"/>
                    </a:cxn>
                    <a:cxn ang="T132">
                      <a:pos x="T32" y="T33"/>
                    </a:cxn>
                    <a:cxn ang="T133">
                      <a:pos x="T34" y="T35"/>
                    </a:cxn>
                    <a:cxn ang="T134">
                      <a:pos x="T36" y="T37"/>
                    </a:cxn>
                    <a:cxn ang="T135">
                      <a:pos x="T38" y="T39"/>
                    </a:cxn>
                    <a:cxn ang="T136">
                      <a:pos x="T40" y="T41"/>
                    </a:cxn>
                    <a:cxn ang="T137">
                      <a:pos x="T42" y="T43"/>
                    </a:cxn>
                    <a:cxn ang="T138">
                      <a:pos x="T44" y="T45"/>
                    </a:cxn>
                    <a:cxn ang="T139">
                      <a:pos x="T46" y="T47"/>
                    </a:cxn>
                    <a:cxn ang="T140">
                      <a:pos x="T48" y="T49"/>
                    </a:cxn>
                    <a:cxn ang="T141">
                      <a:pos x="T50" y="T51"/>
                    </a:cxn>
                    <a:cxn ang="T142">
                      <a:pos x="T52" y="T53"/>
                    </a:cxn>
                    <a:cxn ang="T143">
                      <a:pos x="T54" y="T55"/>
                    </a:cxn>
                    <a:cxn ang="T144">
                      <a:pos x="T56" y="T57"/>
                    </a:cxn>
                    <a:cxn ang="T145">
                      <a:pos x="T58" y="T59"/>
                    </a:cxn>
                    <a:cxn ang="T146">
                      <a:pos x="T60" y="T61"/>
                    </a:cxn>
                    <a:cxn ang="T147">
                      <a:pos x="T62" y="T63"/>
                    </a:cxn>
                    <a:cxn ang="T148">
                      <a:pos x="T64" y="T65"/>
                    </a:cxn>
                    <a:cxn ang="T149">
                      <a:pos x="T66" y="T67"/>
                    </a:cxn>
                    <a:cxn ang="T150">
                      <a:pos x="T68" y="T69"/>
                    </a:cxn>
                    <a:cxn ang="T151">
                      <a:pos x="T70" y="T71"/>
                    </a:cxn>
                    <a:cxn ang="T152">
                      <a:pos x="T72" y="T73"/>
                    </a:cxn>
                    <a:cxn ang="T153">
                      <a:pos x="T74" y="T75"/>
                    </a:cxn>
                    <a:cxn ang="T154">
                      <a:pos x="T76" y="T77"/>
                    </a:cxn>
                    <a:cxn ang="T155">
                      <a:pos x="T78" y="T79"/>
                    </a:cxn>
                    <a:cxn ang="T156">
                      <a:pos x="T80" y="T81"/>
                    </a:cxn>
                    <a:cxn ang="T157">
                      <a:pos x="T82" y="T83"/>
                    </a:cxn>
                    <a:cxn ang="T158">
                      <a:pos x="T84" y="T85"/>
                    </a:cxn>
                    <a:cxn ang="T159">
                      <a:pos x="T86" y="T87"/>
                    </a:cxn>
                    <a:cxn ang="T160">
                      <a:pos x="T88" y="T89"/>
                    </a:cxn>
                    <a:cxn ang="T161">
                      <a:pos x="T90" y="T91"/>
                    </a:cxn>
                    <a:cxn ang="T162">
                      <a:pos x="T92" y="T93"/>
                    </a:cxn>
                    <a:cxn ang="T163">
                      <a:pos x="T94" y="T95"/>
                    </a:cxn>
                    <a:cxn ang="T164">
                      <a:pos x="T96" y="T97"/>
                    </a:cxn>
                    <a:cxn ang="T165">
                      <a:pos x="T98" y="T99"/>
                    </a:cxn>
                    <a:cxn ang="T166">
                      <a:pos x="T100" y="T101"/>
                    </a:cxn>
                    <a:cxn ang="T167">
                      <a:pos x="T102" y="T103"/>
                    </a:cxn>
                    <a:cxn ang="T168">
                      <a:pos x="T104" y="T105"/>
                    </a:cxn>
                    <a:cxn ang="T169">
                      <a:pos x="T106" y="T107"/>
                    </a:cxn>
                    <a:cxn ang="T170">
                      <a:pos x="T108" y="T109"/>
                    </a:cxn>
                    <a:cxn ang="T171">
                      <a:pos x="T110" y="T111"/>
                    </a:cxn>
                    <a:cxn ang="T172">
                      <a:pos x="T112" y="T113"/>
                    </a:cxn>
                    <a:cxn ang="T173">
                      <a:pos x="T114" y="T115"/>
                    </a:cxn>
                  </a:cxnLst>
                  <a:rect l="0" t="0" r="r" b="b"/>
                  <a:pathLst>
                    <a:path w="35" h="39">
                      <a:moveTo>
                        <a:pt x="13" y="4"/>
                      </a:moveTo>
                      <a:cubicBezTo>
                        <a:pt x="2" y="5"/>
                        <a:pt x="2" y="13"/>
                        <a:pt x="2" y="21"/>
                      </a:cubicBezTo>
                      <a:lnTo>
                        <a:pt x="0" y="21"/>
                      </a:lnTo>
                      <a:cubicBezTo>
                        <a:pt x="0" y="13"/>
                        <a:pt x="0" y="4"/>
                        <a:pt x="13" y="3"/>
                      </a:cubicBezTo>
                      <a:lnTo>
                        <a:pt x="13" y="4"/>
                      </a:lnTo>
                      <a:close/>
                      <a:moveTo>
                        <a:pt x="2" y="21"/>
                      </a:moveTo>
                      <a:cubicBezTo>
                        <a:pt x="2" y="23"/>
                        <a:pt x="1" y="26"/>
                        <a:pt x="1" y="28"/>
                      </a:cubicBezTo>
                      <a:lnTo>
                        <a:pt x="0" y="27"/>
                      </a:lnTo>
                      <a:cubicBezTo>
                        <a:pt x="0" y="25"/>
                        <a:pt x="0" y="23"/>
                        <a:pt x="0" y="21"/>
                      </a:cubicBezTo>
                      <a:lnTo>
                        <a:pt x="2" y="21"/>
                      </a:lnTo>
                      <a:close/>
                      <a:moveTo>
                        <a:pt x="1" y="28"/>
                      </a:moveTo>
                      <a:lnTo>
                        <a:pt x="0" y="28"/>
                      </a:lnTo>
                      <a:lnTo>
                        <a:pt x="0" y="27"/>
                      </a:lnTo>
                      <a:lnTo>
                        <a:pt x="0" y="28"/>
                      </a:lnTo>
                      <a:lnTo>
                        <a:pt x="1" y="28"/>
                      </a:lnTo>
                      <a:close/>
                      <a:moveTo>
                        <a:pt x="0" y="27"/>
                      </a:moveTo>
                      <a:cubicBezTo>
                        <a:pt x="4" y="26"/>
                        <a:pt x="7" y="28"/>
                        <a:pt x="10" y="30"/>
                      </a:cubicBezTo>
                      <a:lnTo>
                        <a:pt x="9" y="31"/>
                      </a:lnTo>
                      <a:cubicBezTo>
                        <a:pt x="6" y="29"/>
                        <a:pt x="4" y="28"/>
                        <a:pt x="1" y="28"/>
                      </a:cubicBezTo>
                      <a:lnTo>
                        <a:pt x="0" y="27"/>
                      </a:lnTo>
                      <a:close/>
                      <a:moveTo>
                        <a:pt x="10" y="30"/>
                      </a:moveTo>
                      <a:cubicBezTo>
                        <a:pt x="11" y="30"/>
                        <a:pt x="11" y="31"/>
                        <a:pt x="12" y="31"/>
                      </a:cubicBezTo>
                      <a:lnTo>
                        <a:pt x="11" y="32"/>
                      </a:lnTo>
                      <a:cubicBezTo>
                        <a:pt x="10" y="32"/>
                        <a:pt x="10" y="31"/>
                        <a:pt x="9" y="31"/>
                      </a:cubicBezTo>
                      <a:lnTo>
                        <a:pt x="10" y="30"/>
                      </a:lnTo>
                      <a:close/>
                      <a:moveTo>
                        <a:pt x="11" y="32"/>
                      </a:moveTo>
                      <a:lnTo>
                        <a:pt x="11" y="32"/>
                      </a:lnTo>
                      <a:lnTo>
                        <a:pt x="12" y="31"/>
                      </a:lnTo>
                      <a:lnTo>
                        <a:pt x="11" y="32"/>
                      </a:lnTo>
                      <a:close/>
                      <a:moveTo>
                        <a:pt x="12" y="31"/>
                      </a:moveTo>
                      <a:lnTo>
                        <a:pt x="12" y="31"/>
                      </a:lnTo>
                      <a:lnTo>
                        <a:pt x="11" y="32"/>
                      </a:lnTo>
                      <a:lnTo>
                        <a:pt x="12" y="31"/>
                      </a:lnTo>
                      <a:close/>
                      <a:moveTo>
                        <a:pt x="12" y="31"/>
                      </a:moveTo>
                      <a:lnTo>
                        <a:pt x="12" y="31"/>
                      </a:lnTo>
                      <a:close/>
                      <a:moveTo>
                        <a:pt x="12" y="31"/>
                      </a:moveTo>
                      <a:cubicBezTo>
                        <a:pt x="13" y="32"/>
                        <a:pt x="14" y="32"/>
                        <a:pt x="15" y="33"/>
                      </a:cubicBezTo>
                      <a:lnTo>
                        <a:pt x="14" y="34"/>
                      </a:lnTo>
                      <a:cubicBezTo>
                        <a:pt x="13" y="33"/>
                        <a:pt x="12" y="32"/>
                        <a:pt x="11" y="32"/>
                      </a:cubicBezTo>
                      <a:lnTo>
                        <a:pt x="12" y="31"/>
                      </a:lnTo>
                      <a:close/>
                      <a:moveTo>
                        <a:pt x="15" y="33"/>
                      </a:moveTo>
                      <a:cubicBezTo>
                        <a:pt x="17" y="35"/>
                        <a:pt x="19" y="37"/>
                        <a:pt x="21" y="36"/>
                      </a:cubicBezTo>
                      <a:lnTo>
                        <a:pt x="21" y="37"/>
                      </a:lnTo>
                      <a:cubicBezTo>
                        <a:pt x="18" y="39"/>
                        <a:pt x="16" y="36"/>
                        <a:pt x="14" y="34"/>
                      </a:cubicBezTo>
                      <a:lnTo>
                        <a:pt x="15" y="33"/>
                      </a:lnTo>
                      <a:close/>
                      <a:moveTo>
                        <a:pt x="21" y="37"/>
                      </a:moveTo>
                      <a:lnTo>
                        <a:pt x="21" y="37"/>
                      </a:lnTo>
                      <a:lnTo>
                        <a:pt x="21" y="36"/>
                      </a:lnTo>
                      <a:lnTo>
                        <a:pt x="21" y="37"/>
                      </a:lnTo>
                      <a:close/>
                      <a:moveTo>
                        <a:pt x="20" y="36"/>
                      </a:moveTo>
                      <a:lnTo>
                        <a:pt x="21" y="36"/>
                      </a:lnTo>
                      <a:lnTo>
                        <a:pt x="21" y="37"/>
                      </a:lnTo>
                      <a:lnTo>
                        <a:pt x="20" y="36"/>
                      </a:lnTo>
                      <a:close/>
                      <a:moveTo>
                        <a:pt x="21" y="36"/>
                      </a:moveTo>
                      <a:cubicBezTo>
                        <a:pt x="22" y="35"/>
                        <a:pt x="23" y="34"/>
                        <a:pt x="25" y="33"/>
                      </a:cubicBezTo>
                      <a:lnTo>
                        <a:pt x="26" y="33"/>
                      </a:lnTo>
                      <a:cubicBezTo>
                        <a:pt x="24" y="35"/>
                        <a:pt x="23" y="36"/>
                        <a:pt x="21" y="37"/>
                      </a:cubicBezTo>
                      <a:lnTo>
                        <a:pt x="21" y="36"/>
                      </a:lnTo>
                      <a:close/>
                      <a:moveTo>
                        <a:pt x="25" y="33"/>
                      </a:moveTo>
                      <a:cubicBezTo>
                        <a:pt x="26" y="31"/>
                        <a:pt x="27" y="30"/>
                        <a:pt x="28" y="29"/>
                      </a:cubicBezTo>
                      <a:lnTo>
                        <a:pt x="29" y="29"/>
                      </a:lnTo>
                      <a:cubicBezTo>
                        <a:pt x="28" y="31"/>
                        <a:pt x="27" y="32"/>
                        <a:pt x="26" y="33"/>
                      </a:cubicBezTo>
                      <a:lnTo>
                        <a:pt x="25" y="33"/>
                      </a:lnTo>
                      <a:close/>
                      <a:moveTo>
                        <a:pt x="28" y="29"/>
                      </a:moveTo>
                      <a:cubicBezTo>
                        <a:pt x="32" y="21"/>
                        <a:pt x="33" y="12"/>
                        <a:pt x="32" y="5"/>
                      </a:cubicBezTo>
                      <a:lnTo>
                        <a:pt x="34" y="4"/>
                      </a:lnTo>
                      <a:cubicBezTo>
                        <a:pt x="35" y="12"/>
                        <a:pt x="34" y="22"/>
                        <a:pt x="29" y="29"/>
                      </a:cubicBezTo>
                      <a:lnTo>
                        <a:pt x="28" y="29"/>
                      </a:lnTo>
                      <a:close/>
                      <a:moveTo>
                        <a:pt x="32" y="5"/>
                      </a:moveTo>
                      <a:lnTo>
                        <a:pt x="32" y="5"/>
                      </a:lnTo>
                      <a:lnTo>
                        <a:pt x="33" y="5"/>
                      </a:lnTo>
                      <a:lnTo>
                        <a:pt x="32" y="5"/>
                      </a:lnTo>
                      <a:close/>
                      <a:moveTo>
                        <a:pt x="32" y="5"/>
                      </a:moveTo>
                      <a:cubicBezTo>
                        <a:pt x="32" y="5"/>
                        <a:pt x="32" y="4"/>
                        <a:pt x="32" y="4"/>
                      </a:cubicBezTo>
                      <a:lnTo>
                        <a:pt x="33" y="4"/>
                      </a:lnTo>
                      <a:cubicBezTo>
                        <a:pt x="33" y="4"/>
                        <a:pt x="34" y="4"/>
                        <a:pt x="34" y="5"/>
                      </a:cubicBezTo>
                      <a:lnTo>
                        <a:pt x="32" y="5"/>
                      </a:lnTo>
                      <a:close/>
                      <a:moveTo>
                        <a:pt x="33" y="4"/>
                      </a:moveTo>
                      <a:lnTo>
                        <a:pt x="33" y="4"/>
                      </a:lnTo>
                      <a:close/>
                      <a:moveTo>
                        <a:pt x="32" y="4"/>
                      </a:moveTo>
                      <a:cubicBezTo>
                        <a:pt x="32" y="4"/>
                        <a:pt x="31" y="3"/>
                        <a:pt x="30" y="3"/>
                      </a:cubicBezTo>
                      <a:lnTo>
                        <a:pt x="31" y="2"/>
                      </a:lnTo>
                      <a:cubicBezTo>
                        <a:pt x="32" y="2"/>
                        <a:pt x="33" y="3"/>
                        <a:pt x="33" y="4"/>
                      </a:cubicBezTo>
                      <a:lnTo>
                        <a:pt x="32" y="4"/>
                      </a:lnTo>
                      <a:close/>
                      <a:moveTo>
                        <a:pt x="30" y="3"/>
                      </a:moveTo>
                      <a:cubicBezTo>
                        <a:pt x="29" y="2"/>
                        <a:pt x="27" y="2"/>
                        <a:pt x="26" y="2"/>
                      </a:cubicBezTo>
                      <a:lnTo>
                        <a:pt x="26" y="0"/>
                      </a:lnTo>
                      <a:cubicBezTo>
                        <a:pt x="28" y="0"/>
                        <a:pt x="29" y="1"/>
                        <a:pt x="31" y="2"/>
                      </a:cubicBezTo>
                      <a:lnTo>
                        <a:pt x="30" y="3"/>
                      </a:lnTo>
                      <a:close/>
                      <a:moveTo>
                        <a:pt x="26" y="2"/>
                      </a:moveTo>
                      <a:cubicBezTo>
                        <a:pt x="25" y="2"/>
                        <a:pt x="25" y="2"/>
                        <a:pt x="24" y="2"/>
                      </a:cubicBezTo>
                      <a:lnTo>
                        <a:pt x="24" y="1"/>
                      </a:lnTo>
                      <a:cubicBezTo>
                        <a:pt x="25" y="0"/>
                        <a:pt x="25" y="0"/>
                        <a:pt x="26" y="0"/>
                      </a:cubicBezTo>
                      <a:lnTo>
                        <a:pt x="26" y="2"/>
                      </a:lnTo>
                      <a:close/>
                      <a:moveTo>
                        <a:pt x="24" y="1"/>
                      </a:moveTo>
                      <a:lnTo>
                        <a:pt x="24" y="1"/>
                      </a:lnTo>
                      <a:close/>
                      <a:moveTo>
                        <a:pt x="24" y="2"/>
                      </a:moveTo>
                      <a:cubicBezTo>
                        <a:pt x="22" y="3"/>
                        <a:pt x="19" y="3"/>
                        <a:pt x="17" y="3"/>
                      </a:cubicBezTo>
                      <a:lnTo>
                        <a:pt x="17" y="2"/>
                      </a:lnTo>
                      <a:cubicBezTo>
                        <a:pt x="19" y="2"/>
                        <a:pt x="22" y="2"/>
                        <a:pt x="24" y="1"/>
                      </a:cubicBezTo>
                      <a:lnTo>
                        <a:pt x="24" y="2"/>
                      </a:lnTo>
                      <a:close/>
                      <a:moveTo>
                        <a:pt x="17" y="3"/>
                      </a:moveTo>
                      <a:cubicBezTo>
                        <a:pt x="16" y="3"/>
                        <a:pt x="14" y="4"/>
                        <a:pt x="13" y="4"/>
                      </a:cubicBezTo>
                      <a:lnTo>
                        <a:pt x="13" y="3"/>
                      </a:lnTo>
                      <a:cubicBezTo>
                        <a:pt x="14" y="2"/>
                        <a:pt x="15" y="2"/>
                        <a:pt x="17" y="2"/>
                      </a:cubicBezTo>
                      <a:lnTo>
                        <a:pt x="17" y="3"/>
                      </a:lnTo>
                      <a:close/>
                      <a:moveTo>
                        <a:pt x="13" y="4"/>
                      </a:moveTo>
                      <a:lnTo>
                        <a:pt x="13" y="4"/>
                      </a:lnTo>
                      <a:lnTo>
                        <a:pt x="13" y="3"/>
                      </a:lnTo>
                      <a:lnTo>
                        <a:pt x="13" y="4"/>
                      </a:lnTo>
                      <a:close/>
                    </a:path>
                  </a:pathLst>
                </a:custGeom>
                <a:solidFill>
                  <a:srgbClr val="94939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488" name="Freeform 105"/>
                <p:cNvSpPr>
                  <a:spLocks noChangeArrowheads="1"/>
                </p:cNvSpPr>
                <p:nvPr/>
              </p:nvSpPr>
              <p:spPr bwMode="auto">
                <a:xfrm>
                  <a:off x="1313" y="3826"/>
                  <a:ext cx="64" cy="88"/>
                </a:xfrm>
                <a:custGeom>
                  <a:avLst/>
                  <a:gdLst>
                    <a:gd name="T0" fmla="*/ 8637 w 47"/>
                    <a:gd name="T1" fmla="*/ 9396 h 52"/>
                    <a:gd name="T2" fmla="*/ 2578 w 47"/>
                    <a:gd name="T3" fmla="*/ 147447 h 52"/>
                    <a:gd name="T4" fmla="*/ 15895 w 47"/>
                    <a:gd name="T5" fmla="*/ 188339 h 52"/>
                    <a:gd name="T6" fmla="*/ 20635 w 47"/>
                    <a:gd name="T7" fmla="*/ 221499 h 52"/>
                    <a:gd name="T8" fmla="*/ 63887 w 47"/>
                    <a:gd name="T9" fmla="*/ 166190 h 52"/>
                    <a:gd name="T10" fmla="*/ 54325 w 47"/>
                    <a:gd name="T11" fmla="*/ 21171 h 52"/>
                    <a:gd name="T12" fmla="*/ 23191 w 47"/>
                    <a:gd name="T13" fmla="*/ 9396 h 52"/>
                    <a:gd name="T14" fmla="*/ 8637 w 47"/>
                    <a:gd name="T15" fmla="*/ 9396 h 52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47" h="52">
                      <a:moveTo>
                        <a:pt x="6" y="2"/>
                      </a:moveTo>
                      <a:cubicBezTo>
                        <a:pt x="5" y="11"/>
                        <a:pt x="0" y="19"/>
                        <a:pt x="2" y="28"/>
                      </a:cubicBezTo>
                      <a:cubicBezTo>
                        <a:pt x="2" y="32"/>
                        <a:pt x="10" y="32"/>
                        <a:pt x="11" y="36"/>
                      </a:cubicBezTo>
                      <a:cubicBezTo>
                        <a:pt x="12" y="38"/>
                        <a:pt x="13" y="41"/>
                        <a:pt x="14" y="42"/>
                      </a:cubicBezTo>
                      <a:cubicBezTo>
                        <a:pt x="25" y="52"/>
                        <a:pt x="40" y="40"/>
                        <a:pt x="44" y="32"/>
                      </a:cubicBezTo>
                      <a:cubicBezTo>
                        <a:pt x="47" y="23"/>
                        <a:pt x="46" y="11"/>
                        <a:pt x="37" y="4"/>
                      </a:cubicBezTo>
                      <a:cubicBezTo>
                        <a:pt x="33" y="0"/>
                        <a:pt x="23" y="3"/>
                        <a:pt x="16" y="2"/>
                      </a:cubicBezTo>
                      <a:cubicBezTo>
                        <a:pt x="13" y="2"/>
                        <a:pt x="6" y="0"/>
                        <a:pt x="6" y="2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489" name="Freeform 107"/>
                <p:cNvSpPr>
                  <a:spLocks noChangeArrowheads="1"/>
                </p:cNvSpPr>
                <p:nvPr/>
              </p:nvSpPr>
              <p:spPr bwMode="auto">
                <a:xfrm>
                  <a:off x="1305" y="3706"/>
                  <a:ext cx="44" cy="56"/>
                </a:xfrm>
                <a:custGeom>
                  <a:avLst/>
                  <a:gdLst>
                    <a:gd name="T0" fmla="*/ 9948 w 33"/>
                    <a:gd name="T1" fmla="*/ 15789 h 33"/>
                    <a:gd name="T2" fmla="*/ 2273 w 33"/>
                    <a:gd name="T3" fmla="*/ 119003 h 33"/>
                    <a:gd name="T4" fmla="*/ 26645 w 33"/>
                    <a:gd name="T5" fmla="*/ 170026 h 33"/>
                    <a:gd name="T6" fmla="*/ 40001 w 33"/>
                    <a:gd name="T7" fmla="*/ 57670 h 33"/>
                    <a:gd name="T8" fmla="*/ 11888 w 33"/>
                    <a:gd name="T9" fmla="*/ 5897 h 33"/>
                    <a:gd name="T10" fmla="*/ 9948 w 33"/>
                    <a:gd name="T11" fmla="*/ 15789 h 3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33" h="33">
                      <a:moveTo>
                        <a:pt x="8" y="3"/>
                      </a:moveTo>
                      <a:cubicBezTo>
                        <a:pt x="7" y="10"/>
                        <a:pt x="0" y="16"/>
                        <a:pt x="2" y="22"/>
                      </a:cubicBezTo>
                      <a:cubicBezTo>
                        <a:pt x="5" y="28"/>
                        <a:pt x="15" y="32"/>
                        <a:pt x="21" y="32"/>
                      </a:cubicBezTo>
                      <a:cubicBezTo>
                        <a:pt x="32" y="33"/>
                        <a:pt x="33" y="19"/>
                        <a:pt x="32" y="11"/>
                      </a:cubicBezTo>
                      <a:cubicBezTo>
                        <a:pt x="31" y="4"/>
                        <a:pt x="19" y="0"/>
                        <a:pt x="9" y="1"/>
                      </a:cubicBezTo>
                      <a:cubicBezTo>
                        <a:pt x="9" y="1"/>
                        <a:pt x="8" y="2"/>
                        <a:pt x="8" y="3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490" name="Freeform 109"/>
                <p:cNvSpPr>
                  <a:spLocks noChangeArrowheads="1"/>
                </p:cNvSpPr>
                <p:nvPr/>
              </p:nvSpPr>
              <p:spPr bwMode="auto">
                <a:xfrm>
                  <a:off x="1327" y="3759"/>
                  <a:ext cx="49" cy="63"/>
                </a:xfrm>
                <a:custGeom>
                  <a:avLst/>
                  <a:gdLst>
                    <a:gd name="T0" fmla="*/ 33351 w 36"/>
                    <a:gd name="T1" fmla="*/ 28410 h 37"/>
                    <a:gd name="T2" fmla="*/ 18772 w 36"/>
                    <a:gd name="T3" fmla="*/ 65537 h 37"/>
                    <a:gd name="T4" fmla="*/ 8448 w 36"/>
                    <a:gd name="T5" fmla="*/ 184013 h 37"/>
                    <a:gd name="T6" fmla="*/ 54971 w 36"/>
                    <a:gd name="T7" fmla="*/ 212816 h 37"/>
                    <a:gd name="T8" fmla="*/ 59692 w 36"/>
                    <a:gd name="T9" fmla="*/ 155525 h 37"/>
                    <a:gd name="T10" fmla="*/ 54971 w 36"/>
                    <a:gd name="T11" fmla="*/ 17233 h 37"/>
                    <a:gd name="T12" fmla="*/ 33351 w 36"/>
                    <a:gd name="T13" fmla="*/ 28410 h 37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36" h="37">
                      <a:moveTo>
                        <a:pt x="19" y="5"/>
                      </a:moveTo>
                      <a:cubicBezTo>
                        <a:pt x="17" y="9"/>
                        <a:pt x="14" y="9"/>
                        <a:pt x="11" y="11"/>
                      </a:cubicBezTo>
                      <a:cubicBezTo>
                        <a:pt x="3" y="15"/>
                        <a:pt x="0" y="26"/>
                        <a:pt x="5" y="31"/>
                      </a:cubicBezTo>
                      <a:cubicBezTo>
                        <a:pt x="10" y="37"/>
                        <a:pt x="22" y="36"/>
                        <a:pt x="31" y="36"/>
                      </a:cubicBezTo>
                      <a:cubicBezTo>
                        <a:pt x="36" y="36"/>
                        <a:pt x="34" y="29"/>
                        <a:pt x="34" y="26"/>
                      </a:cubicBezTo>
                      <a:cubicBezTo>
                        <a:pt x="32" y="18"/>
                        <a:pt x="31" y="11"/>
                        <a:pt x="31" y="3"/>
                      </a:cubicBezTo>
                      <a:cubicBezTo>
                        <a:pt x="30" y="0"/>
                        <a:pt x="21" y="1"/>
                        <a:pt x="19" y="5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491" name="Freeform 110"/>
                <p:cNvSpPr>
                  <a:spLocks noChangeArrowheads="1"/>
                </p:cNvSpPr>
                <p:nvPr/>
              </p:nvSpPr>
              <p:spPr bwMode="auto">
                <a:xfrm>
                  <a:off x="1329" y="3762"/>
                  <a:ext cx="48" cy="61"/>
                </a:xfrm>
                <a:custGeom>
                  <a:avLst/>
                  <a:gdLst>
                    <a:gd name="T0" fmla="*/ 22620 w 35"/>
                    <a:gd name="T1" fmla="*/ 50342 h 36"/>
                    <a:gd name="T2" fmla="*/ 28752 w 35"/>
                    <a:gd name="T3" fmla="*/ 22389 h 36"/>
                    <a:gd name="T4" fmla="*/ 22620 w 35"/>
                    <a:gd name="T5" fmla="*/ 50342 h 36"/>
                    <a:gd name="T6" fmla="*/ 15570 w 35"/>
                    <a:gd name="T7" fmla="*/ 50342 h 36"/>
                    <a:gd name="T8" fmla="*/ 22620 w 35"/>
                    <a:gd name="T9" fmla="*/ 50342 h 36"/>
                    <a:gd name="T10" fmla="*/ 17354 w 35"/>
                    <a:gd name="T11" fmla="*/ 52635 h 36"/>
                    <a:gd name="T12" fmla="*/ 17354 w 35"/>
                    <a:gd name="T13" fmla="*/ 52635 h 36"/>
                    <a:gd name="T14" fmla="*/ 13651 w 35"/>
                    <a:gd name="T15" fmla="*/ 52635 h 36"/>
                    <a:gd name="T16" fmla="*/ 17354 w 35"/>
                    <a:gd name="T17" fmla="*/ 52635 h 36"/>
                    <a:gd name="T18" fmla="*/ 3002 w 35"/>
                    <a:gd name="T19" fmla="*/ 109580 h 36"/>
                    <a:gd name="T20" fmla="*/ 13651 w 35"/>
                    <a:gd name="T21" fmla="*/ 52635 h 36"/>
                    <a:gd name="T22" fmla="*/ 3002 w 35"/>
                    <a:gd name="T23" fmla="*/ 109580 h 36"/>
                    <a:gd name="T24" fmla="*/ 3002 w 35"/>
                    <a:gd name="T25" fmla="*/ 161479 h 36"/>
                    <a:gd name="T26" fmla="*/ 3002 w 35"/>
                    <a:gd name="T27" fmla="*/ 109580 h 36"/>
                    <a:gd name="T28" fmla="*/ 7563 w 35"/>
                    <a:gd name="T29" fmla="*/ 161479 h 36"/>
                    <a:gd name="T30" fmla="*/ 3002 w 35"/>
                    <a:gd name="T31" fmla="*/ 161479 h 36"/>
                    <a:gd name="T32" fmla="*/ 7563 w 35"/>
                    <a:gd name="T33" fmla="*/ 161479 h 36"/>
                    <a:gd name="T34" fmla="*/ 7563 w 35"/>
                    <a:gd name="T35" fmla="*/ 161479 h 36"/>
                    <a:gd name="T36" fmla="*/ 50315 w 35"/>
                    <a:gd name="T37" fmla="*/ 185774 h 36"/>
                    <a:gd name="T38" fmla="*/ 4966 w 35"/>
                    <a:gd name="T39" fmla="*/ 161479 h 36"/>
                    <a:gd name="T40" fmla="*/ 50315 w 35"/>
                    <a:gd name="T41" fmla="*/ 185774 h 36"/>
                    <a:gd name="T42" fmla="*/ 52242 w 35"/>
                    <a:gd name="T43" fmla="*/ 187079 h 36"/>
                    <a:gd name="T44" fmla="*/ 50315 w 35"/>
                    <a:gd name="T45" fmla="*/ 185774 h 36"/>
                    <a:gd name="T46" fmla="*/ 52242 w 35"/>
                    <a:gd name="T47" fmla="*/ 187079 h 36"/>
                    <a:gd name="T48" fmla="*/ 52242 w 35"/>
                    <a:gd name="T49" fmla="*/ 185774 h 36"/>
                    <a:gd name="T50" fmla="*/ 58323 w 35"/>
                    <a:gd name="T51" fmla="*/ 158697 h 36"/>
                    <a:gd name="T52" fmla="*/ 52242 w 35"/>
                    <a:gd name="T53" fmla="*/ 185774 h 36"/>
                    <a:gd name="T54" fmla="*/ 55297 w 35"/>
                    <a:gd name="T55" fmla="*/ 141401 h 36"/>
                    <a:gd name="T56" fmla="*/ 58323 w 35"/>
                    <a:gd name="T57" fmla="*/ 158697 h 36"/>
                    <a:gd name="T58" fmla="*/ 55297 w 35"/>
                    <a:gd name="T59" fmla="*/ 141401 h 36"/>
                    <a:gd name="T60" fmla="*/ 58323 w 35"/>
                    <a:gd name="T61" fmla="*/ 135208 h 36"/>
                    <a:gd name="T62" fmla="*/ 55297 w 35"/>
                    <a:gd name="T63" fmla="*/ 141401 h 36"/>
                    <a:gd name="T64" fmla="*/ 58323 w 35"/>
                    <a:gd name="T65" fmla="*/ 135208 h 36"/>
                    <a:gd name="T66" fmla="*/ 58323 w 35"/>
                    <a:gd name="T67" fmla="*/ 135208 h 36"/>
                    <a:gd name="T68" fmla="*/ 52242 w 35"/>
                    <a:gd name="T69" fmla="*/ 76689 h 36"/>
                    <a:gd name="T70" fmla="*/ 58323 w 35"/>
                    <a:gd name="T71" fmla="*/ 135208 h 36"/>
                    <a:gd name="T72" fmla="*/ 52242 w 35"/>
                    <a:gd name="T73" fmla="*/ 76689 h 36"/>
                    <a:gd name="T74" fmla="*/ 53488 w 35"/>
                    <a:gd name="T75" fmla="*/ 9579 h 36"/>
                    <a:gd name="T76" fmla="*/ 52242 w 35"/>
                    <a:gd name="T77" fmla="*/ 76689 h 36"/>
                    <a:gd name="T78" fmla="*/ 53488 w 35"/>
                    <a:gd name="T79" fmla="*/ 9579 h 36"/>
                    <a:gd name="T80" fmla="*/ 53488 w 35"/>
                    <a:gd name="T81" fmla="*/ 9579 h 36"/>
                    <a:gd name="T82" fmla="*/ 50315 w 35"/>
                    <a:gd name="T83" fmla="*/ 9579 h 36"/>
                    <a:gd name="T84" fmla="*/ 53488 w 35"/>
                    <a:gd name="T85" fmla="*/ 9579 h 36"/>
                    <a:gd name="T86" fmla="*/ 50315 w 35"/>
                    <a:gd name="T87" fmla="*/ 9579 h 36"/>
                    <a:gd name="T88" fmla="*/ 44818 w 35"/>
                    <a:gd name="T89" fmla="*/ 0 h 36"/>
                    <a:gd name="T90" fmla="*/ 50315 w 35"/>
                    <a:gd name="T91" fmla="*/ 9579 h 36"/>
                    <a:gd name="T92" fmla="*/ 39249 w 35"/>
                    <a:gd name="T93" fmla="*/ 9579 h 36"/>
                    <a:gd name="T94" fmla="*/ 44818 w 35"/>
                    <a:gd name="T95" fmla="*/ 0 h 36"/>
                    <a:gd name="T96" fmla="*/ 39249 w 35"/>
                    <a:gd name="T97" fmla="*/ 9579 h 36"/>
                    <a:gd name="T98" fmla="*/ 28752 w 35"/>
                    <a:gd name="T99" fmla="*/ 22389 h 36"/>
                    <a:gd name="T100" fmla="*/ 39249 w 35"/>
                    <a:gd name="T101" fmla="*/ 9579 h 36"/>
                    <a:gd name="T102" fmla="*/ 28752 w 35"/>
                    <a:gd name="T103" fmla="*/ 22389 h 36"/>
                    <a:gd name="T104" fmla="*/ 28752 w 35"/>
                    <a:gd name="T105" fmla="*/ 22389 h 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</a:gdLst>
                  <a:ahLst/>
                  <a:cxnLst>
                    <a:cxn ang="T106">
                      <a:pos x="T0" y="T1"/>
                    </a:cxn>
                    <a:cxn ang="T107">
                      <a:pos x="T2" y="T3"/>
                    </a:cxn>
                    <a:cxn ang="T108">
                      <a:pos x="T4" y="T5"/>
                    </a:cxn>
                    <a:cxn ang="T109">
                      <a:pos x="T6" y="T7"/>
                    </a:cxn>
                    <a:cxn ang="T110">
                      <a:pos x="T8" y="T9"/>
                    </a:cxn>
                    <a:cxn ang="T111">
                      <a:pos x="T10" y="T11"/>
                    </a:cxn>
                    <a:cxn ang="T112">
                      <a:pos x="T12" y="T13"/>
                    </a:cxn>
                    <a:cxn ang="T113">
                      <a:pos x="T14" y="T15"/>
                    </a:cxn>
                    <a:cxn ang="T114">
                      <a:pos x="T16" y="T17"/>
                    </a:cxn>
                    <a:cxn ang="T115">
                      <a:pos x="T18" y="T19"/>
                    </a:cxn>
                    <a:cxn ang="T116">
                      <a:pos x="T20" y="T21"/>
                    </a:cxn>
                    <a:cxn ang="T117">
                      <a:pos x="T22" y="T23"/>
                    </a:cxn>
                    <a:cxn ang="T118">
                      <a:pos x="T24" y="T25"/>
                    </a:cxn>
                    <a:cxn ang="T119">
                      <a:pos x="T26" y="T27"/>
                    </a:cxn>
                    <a:cxn ang="T120">
                      <a:pos x="T28" y="T29"/>
                    </a:cxn>
                    <a:cxn ang="T121">
                      <a:pos x="T30" y="T31"/>
                    </a:cxn>
                    <a:cxn ang="T122">
                      <a:pos x="T32" y="T33"/>
                    </a:cxn>
                    <a:cxn ang="T123">
                      <a:pos x="T34" y="T35"/>
                    </a:cxn>
                    <a:cxn ang="T124">
                      <a:pos x="T36" y="T37"/>
                    </a:cxn>
                    <a:cxn ang="T125">
                      <a:pos x="T38" y="T39"/>
                    </a:cxn>
                    <a:cxn ang="T126">
                      <a:pos x="T40" y="T41"/>
                    </a:cxn>
                    <a:cxn ang="T127">
                      <a:pos x="T42" y="T43"/>
                    </a:cxn>
                    <a:cxn ang="T128">
                      <a:pos x="T44" y="T45"/>
                    </a:cxn>
                    <a:cxn ang="T129">
                      <a:pos x="T46" y="T47"/>
                    </a:cxn>
                    <a:cxn ang="T130">
                      <a:pos x="T48" y="T49"/>
                    </a:cxn>
                    <a:cxn ang="T131">
                      <a:pos x="T50" y="T51"/>
                    </a:cxn>
                    <a:cxn ang="T132">
                      <a:pos x="T52" y="T53"/>
                    </a:cxn>
                    <a:cxn ang="T133">
                      <a:pos x="T54" y="T55"/>
                    </a:cxn>
                    <a:cxn ang="T134">
                      <a:pos x="T56" y="T57"/>
                    </a:cxn>
                    <a:cxn ang="T135">
                      <a:pos x="T58" y="T59"/>
                    </a:cxn>
                    <a:cxn ang="T136">
                      <a:pos x="T60" y="T61"/>
                    </a:cxn>
                    <a:cxn ang="T137">
                      <a:pos x="T62" y="T63"/>
                    </a:cxn>
                    <a:cxn ang="T138">
                      <a:pos x="T64" y="T65"/>
                    </a:cxn>
                    <a:cxn ang="T139">
                      <a:pos x="T66" y="T67"/>
                    </a:cxn>
                    <a:cxn ang="T140">
                      <a:pos x="T68" y="T69"/>
                    </a:cxn>
                    <a:cxn ang="T141">
                      <a:pos x="T70" y="T71"/>
                    </a:cxn>
                    <a:cxn ang="T142">
                      <a:pos x="T72" y="T73"/>
                    </a:cxn>
                    <a:cxn ang="T143">
                      <a:pos x="T74" y="T75"/>
                    </a:cxn>
                    <a:cxn ang="T144">
                      <a:pos x="T76" y="T77"/>
                    </a:cxn>
                    <a:cxn ang="T145">
                      <a:pos x="T78" y="T79"/>
                    </a:cxn>
                    <a:cxn ang="T146">
                      <a:pos x="T80" y="T81"/>
                    </a:cxn>
                    <a:cxn ang="T147">
                      <a:pos x="T82" y="T83"/>
                    </a:cxn>
                    <a:cxn ang="T148">
                      <a:pos x="T84" y="T85"/>
                    </a:cxn>
                    <a:cxn ang="T149">
                      <a:pos x="T86" y="T87"/>
                    </a:cxn>
                    <a:cxn ang="T150">
                      <a:pos x="T88" y="T89"/>
                    </a:cxn>
                    <a:cxn ang="T151">
                      <a:pos x="T90" y="T91"/>
                    </a:cxn>
                    <a:cxn ang="T152">
                      <a:pos x="T92" y="T93"/>
                    </a:cxn>
                    <a:cxn ang="T153">
                      <a:pos x="T94" y="T95"/>
                    </a:cxn>
                    <a:cxn ang="T154">
                      <a:pos x="T96" y="T97"/>
                    </a:cxn>
                    <a:cxn ang="T155">
                      <a:pos x="T98" y="T99"/>
                    </a:cxn>
                    <a:cxn ang="T156">
                      <a:pos x="T100" y="T101"/>
                    </a:cxn>
                    <a:cxn ang="T157">
                      <a:pos x="T102" y="T103"/>
                    </a:cxn>
                    <a:cxn ang="T158">
                      <a:pos x="T104" y="T105"/>
                    </a:cxn>
                  </a:cxnLst>
                  <a:rect l="0" t="0" r="r" b="b"/>
                  <a:pathLst>
                    <a:path w="35" h="36">
                      <a:moveTo>
                        <a:pt x="18" y="5"/>
                      </a:moveTo>
                      <a:cubicBezTo>
                        <a:pt x="17" y="7"/>
                        <a:pt x="15" y="8"/>
                        <a:pt x="13" y="9"/>
                      </a:cubicBezTo>
                      <a:lnTo>
                        <a:pt x="12" y="8"/>
                      </a:lnTo>
                      <a:cubicBezTo>
                        <a:pt x="14" y="7"/>
                        <a:pt x="16" y="6"/>
                        <a:pt x="17" y="4"/>
                      </a:cubicBezTo>
                      <a:lnTo>
                        <a:pt x="18" y="5"/>
                      </a:lnTo>
                      <a:close/>
                      <a:moveTo>
                        <a:pt x="13" y="9"/>
                      </a:moveTo>
                      <a:cubicBezTo>
                        <a:pt x="12" y="9"/>
                        <a:pt x="11" y="10"/>
                        <a:pt x="10" y="10"/>
                      </a:cubicBezTo>
                      <a:lnTo>
                        <a:pt x="9" y="9"/>
                      </a:lnTo>
                      <a:cubicBezTo>
                        <a:pt x="10" y="9"/>
                        <a:pt x="11" y="8"/>
                        <a:pt x="12" y="8"/>
                      </a:cubicBezTo>
                      <a:lnTo>
                        <a:pt x="13" y="9"/>
                      </a:lnTo>
                      <a:close/>
                      <a:moveTo>
                        <a:pt x="10" y="10"/>
                      </a:moveTo>
                      <a:lnTo>
                        <a:pt x="10" y="10"/>
                      </a:lnTo>
                      <a:close/>
                      <a:moveTo>
                        <a:pt x="10" y="10"/>
                      </a:moveTo>
                      <a:cubicBezTo>
                        <a:pt x="10" y="10"/>
                        <a:pt x="9" y="11"/>
                        <a:pt x="9" y="11"/>
                      </a:cubicBezTo>
                      <a:lnTo>
                        <a:pt x="8" y="10"/>
                      </a:lnTo>
                      <a:cubicBezTo>
                        <a:pt x="9" y="9"/>
                        <a:pt x="9" y="9"/>
                        <a:pt x="9" y="9"/>
                      </a:cubicBezTo>
                      <a:lnTo>
                        <a:pt x="10" y="10"/>
                      </a:lnTo>
                      <a:close/>
                      <a:moveTo>
                        <a:pt x="9" y="11"/>
                      </a:moveTo>
                      <a:cubicBezTo>
                        <a:pt x="6" y="13"/>
                        <a:pt x="3" y="16"/>
                        <a:pt x="2" y="20"/>
                      </a:cubicBezTo>
                      <a:lnTo>
                        <a:pt x="1" y="19"/>
                      </a:lnTo>
                      <a:cubicBezTo>
                        <a:pt x="2" y="16"/>
                        <a:pt x="5" y="12"/>
                        <a:pt x="8" y="10"/>
                      </a:cubicBezTo>
                      <a:lnTo>
                        <a:pt x="9" y="11"/>
                      </a:lnTo>
                      <a:close/>
                      <a:moveTo>
                        <a:pt x="2" y="20"/>
                      </a:moveTo>
                      <a:cubicBezTo>
                        <a:pt x="2" y="23"/>
                        <a:pt x="2" y="27"/>
                        <a:pt x="4" y="29"/>
                      </a:cubicBezTo>
                      <a:lnTo>
                        <a:pt x="2" y="30"/>
                      </a:lnTo>
                      <a:cubicBezTo>
                        <a:pt x="0" y="27"/>
                        <a:pt x="0" y="23"/>
                        <a:pt x="1" y="19"/>
                      </a:cubicBezTo>
                      <a:lnTo>
                        <a:pt x="2" y="20"/>
                      </a:lnTo>
                      <a:close/>
                      <a:moveTo>
                        <a:pt x="4" y="29"/>
                      </a:moveTo>
                      <a:cubicBezTo>
                        <a:pt x="4" y="29"/>
                        <a:pt x="4" y="29"/>
                        <a:pt x="4" y="30"/>
                      </a:cubicBezTo>
                      <a:lnTo>
                        <a:pt x="3" y="30"/>
                      </a:lnTo>
                      <a:cubicBezTo>
                        <a:pt x="3" y="30"/>
                        <a:pt x="3" y="30"/>
                        <a:pt x="2" y="30"/>
                      </a:cubicBezTo>
                      <a:lnTo>
                        <a:pt x="4" y="29"/>
                      </a:lnTo>
                      <a:close/>
                      <a:moveTo>
                        <a:pt x="4" y="30"/>
                      </a:moveTo>
                      <a:lnTo>
                        <a:pt x="4" y="30"/>
                      </a:lnTo>
                      <a:close/>
                      <a:moveTo>
                        <a:pt x="4" y="30"/>
                      </a:moveTo>
                      <a:cubicBezTo>
                        <a:pt x="9" y="35"/>
                        <a:pt x="20" y="35"/>
                        <a:pt x="29" y="34"/>
                      </a:cubicBezTo>
                      <a:lnTo>
                        <a:pt x="29" y="36"/>
                      </a:lnTo>
                      <a:cubicBezTo>
                        <a:pt x="20" y="36"/>
                        <a:pt x="8" y="36"/>
                        <a:pt x="3" y="30"/>
                      </a:cubicBezTo>
                      <a:lnTo>
                        <a:pt x="4" y="30"/>
                      </a:lnTo>
                      <a:close/>
                      <a:moveTo>
                        <a:pt x="29" y="34"/>
                      </a:moveTo>
                      <a:lnTo>
                        <a:pt x="30" y="34"/>
                      </a:lnTo>
                      <a:lnTo>
                        <a:pt x="30" y="35"/>
                      </a:lnTo>
                      <a:lnTo>
                        <a:pt x="29" y="36"/>
                      </a:lnTo>
                      <a:lnTo>
                        <a:pt x="29" y="34"/>
                      </a:lnTo>
                      <a:close/>
                      <a:moveTo>
                        <a:pt x="30" y="35"/>
                      </a:moveTo>
                      <a:lnTo>
                        <a:pt x="30" y="35"/>
                      </a:lnTo>
                      <a:close/>
                      <a:moveTo>
                        <a:pt x="30" y="34"/>
                      </a:moveTo>
                      <a:cubicBezTo>
                        <a:pt x="33" y="34"/>
                        <a:pt x="33" y="32"/>
                        <a:pt x="33" y="29"/>
                      </a:cubicBezTo>
                      <a:lnTo>
                        <a:pt x="34" y="29"/>
                      </a:lnTo>
                      <a:cubicBezTo>
                        <a:pt x="35" y="32"/>
                        <a:pt x="34" y="35"/>
                        <a:pt x="30" y="35"/>
                      </a:cubicBezTo>
                      <a:lnTo>
                        <a:pt x="30" y="34"/>
                      </a:lnTo>
                      <a:close/>
                      <a:moveTo>
                        <a:pt x="33" y="29"/>
                      </a:moveTo>
                      <a:cubicBezTo>
                        <a:pt x="33" y="28"/>
                        <a:pt x="33" y="27"/>
                        <a:pt x="32" y="26"/>
                      </a:cubicBezTo>
                      <a:lnTo>
                        <a:pt x="34" y="26"/>
                      </a:lnTo>
                      <a:cubicBezTo>
                        <a:pt x="34" y="27"/>
                        <a:pt x="34" y="28"/>
                        <a:pt x="34" y="29"/>
                      </a:cubicBezTo>
                      <a:lnTo>
                        <a:pt x="33" y="29"/>
                      </a:lnTo>
                      <a:close/>
                      <a:moveTo>
                        <a:pt x="32" y="26"/>
                      </a:moveTo>
                      <a:cubicBezTo>
                        <a:pt x="32" y="26"/>
                        <a:pt x="32" y="26"/>
                        <a:pt x="32" y="25"/>
                      </a:cubicBezTo>
                      <a:lnTo>
                        <a:pt x="34" y="25"/>
                      </a:lnTo>
                      <a:cubicBezTo>
                        <a:pt x="34" y="26"/>
                        <a:pt x="34" y="26"/>
                        <a:pt x="34" y="26"/>
                      </a:cubicBezTo>
                      <a:lnTo>
                        <a:pt x="32" y="26"/>
                      </a:lnTo>
                      <a:close/>
                      <a:moveTo>
                        <a:pt x="34" y="25"/>
                      </a:moveTo>
                      <a:lnTo>
                        <a:pt x="34" y="25"/>
                      </a:lnTo>
                      <a:lnTo>
                        <a:pt x="33" y="25"/>
                      </a:lnTo>
                      <a:lnTo>
                        <a:pt x="34" y="25"/>
                      </a:lnTo>
                      <a:close/>
                      <a:moveTo>
                        <a:pt x="32" y="25"/>
                      </a:moveTo>
                      <a:cubicBezTo>
                        <a:pt x="31" y="21"/>
                        <a:pt x="31" y="17"/>
                        <a:pt x="30" y="14"/>
                      </a:cubicBezTo>
                      <a:lnTo>
                        <a:pt x="32" y="13"/>
                      </a:lnTo>
                      <a:cubicBezTo>
                        <a:pt x="32" y="17"/>
                        <a:pt x="33" y="21"/>
                        <a:pt x="34" y="25"/>
                      </a:cubicBezTo>
                      <a:lnTo>
                        <a:pt x="32" y="25"/>
                      </a:lnTo>
                      <a:close/>
                      <a:moveTo>
                        <a:pt x="30" y="14"/>
                      </a:moveTo>
                      <a:cubicBezTo>
                        <a:pt x="30" y="10"/>
                        <a:pt x="29" y="6"/>
                        <a:pt x="29" y="2"/>
                      </a:cubicBezTo>
                      <a:lnTo>
                        <a:pt x="31" y="2"/>
                      </a:lnTo>
                      <a:cubicBezTo>
                        <a:pt x="31" y="6"/>
                        <a:pt x="31" y="10"/>
                        <a:pt x="32" y="13"/>
                      </a:cubicBezTo>
                      <a:lnTo>
                        <a:pt x="30" y="14"/>
                      </a:lnTo>
                      <a:close/>
                      <a:moveTo>
                        <a:pt x="31" y="2"/>
                      </a:moveTo>
                      <a:lnTo>
                        <a:pt x="31" y="2"/>
                      </a:lnTo>
                      <a:lnTo>
                        <a:pt x="30" y="2"/>
                      </a:lnTo>
                      <a:lnTo>
                        <a:pt x="31" y="2"/>
                      </a:lnTo>
                      <a:close/>
                      <a:moveTo>
                        <a:pt x="29" y="2"/>
                      </a:moveTo>
                      <a:cubicBezTo>
                        <a:pt x="29" y="2"/>
                        <a:pt x="29" y="2"/>
                        <a:pt x="29" y="2"/>
                      </a:cubicBezTo>
                      <a:lnTo>
                        <a:pt x="30" y="1"/>
                      </a:lnTo>
                      <a:cubicBezTo>
                        <a:pt x="30" y="1"/>
                        <a:pt x="31" y="1"/>
                        <a:pt x="31" y="2"/>
                      </a:cubicBezTo>
                      <a:lnTo>
                        <a:pt x="29" y="2"/>
                      </a:lnTo>
                      <a:close/>
                      <a:moveTo>
                        <a:pt x="29" y="2"/>
                      </a:moveTo>
                      <a:cubicBezTo>
                        <a:pt x="28" y="1"/>
                        <a:pt x="27" y="1"/>
                        <a:pt x="26" y="1"/>
                      </a:cubicBezTo>
                      <a:lnTo>
                        <a:pt x="26" y="0"/>
                      </a:lnTo>
                      <a:cubicBezTo>
                        <a:pt x="28" y="0"/>
                        <a:pt x="29" y="0"/>
                        <a:pt x="30" y="1"/>
                      </a:cubicBezTo>
                      <a:lnTo>
                        <a:pt x="29" y="2"/>
                      </a:lnTo>
                      <a:close/>
                      <a:moveTo>
                        <a:pt x="26" y="1"/>
                      </a:moveTo>
                      <a:cubicBezTo>
                        <a:pt x="25" y="1"/>
                        <a:pt x="24" y="1"/>
                        <a:pt x="23" y="2"/>
                      </a:cubicBezTo>
                      <a:lnTo>
                        <a:pt x="22" y="0"/>
                      </a:lnTo>
                      <a:cubicBezTo>
                        <a:pt x="24" y="0"/>
                        <a:pt x="25" y="0"/>
                        <a:pt x="26" y="0"/>
                      </a:cubicBezTo>
                      <a:lnTo>
                        <a:pt x="26" y="1"/>
                      </a:lnTo>
                      <a:close/>
                      <a:moveTo>
                        <a:pt x="23" y="2"/>
                      </a:moveTo>
                      <a:cubicBezTo>
                        <a:pt x="21" y="2"/>
                        <a:pt x="19" y="3"/>
                        <a:pt x="18" y="5"/>
                      </a:cubicBezTo>
                      <a:lnTo>
                        <a:pt x="17" y="4"/>
                      </a:lnTo>
                      <a:cubicBezTo>
                        <a:pt x="18" y="2"/>
                        <a:pt x="20" y="1"/>
                        <a:pt x="22" y="0"/>
                      </a:cubicBezTo>
                      <a:lnTo>
                        <a:pt x="23" y="2"/>
                      </a:lnTo>
                      <a:close/>
                      <a:moveTo>
                        <a:pt x="17" y="4"/>
                      </a:moveTo>
                      <a:lnTo>
                        <a:pt x="17" y="4"/>
                      </a:lnTo>
                      <a:lnTo>
                        <a:pt x="18" y="4"/>
                      </a:lnTo>
                      <a:lnTo>
                        <a:pt x="17" y="4"/>
                      </a:lnTo>
                      <a:close/>
                    </a:path>
                  </a:pathLst>
                </a:custGeom>
                <a:solidFill>
                  <a:srgbClr val="94939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492" name="Freeform 111"/>
                <p:cNvSpPr>
                  <a:spLocks noChangeArrowheads="1"/>
                </p:cNvSpPr>
                <p:nvPr/>
              </p:nvSpPr>
              <p:spPr bwMode="auto">
                <a:xfrm>
                  <a:off x="1355" y="3679"/>
                  <a:ext cx="45" cy="77"/>
                </a:xfrm>
                <a:custGeom>
                  <a:avLst/>
                  <a:gdLst>
                    <a:gd name="T0" fmla="*/ 12645 w 33"/>
                    <a:gd name="T1" fmla="*/ 8607 h 46"/>
                    <a:gd name="T2" fmla="*/ 5125 w 33"/>
                    <a:gd name="T3" fmla="*/ 90915 h 46"/>
                    <a:gd name="T4" fmla="*/ 12645 w 33"/>
                    <a:gd name="T5" fmla="*/ 186904 h 46"/>
                    <a:gd name="T6" fmla="*/ 40268 w 33"/>
                    <a:gd name="T7" fmla="*/ 198714 h 46"/>
                    <a:gd name="T8" fmla="*/ 56209 w 33"/>
                    <a:gd name="T9" fmla="*/ 114640 h 46"/>
                    <a:gd name="T10" fmla="*/ 35126 w 33"/>
                    <a:gd name="T11" fmla="*/ 5288 h 46"/>
                    <a:gd name="T12" fmla="*/ 12645 w 33"/>
                    <a:gd name="T13" fmla="*/ 8607 h 4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33" h="46">
                      <a:moveTo>
                        <a:pt x="7" y="2"/>
                      </a:moveTo>
                      <a:cubicBezTo>
                        <a:pt x="2" y="6"/>
                        <a:pt x="6" y="13"/>
                        <a:pt x="3" y="19"/>
                      </a:cubicBezTo>
                      <a:cubicBezTo>
                        <a:pt x="0" y="25"/>
                        <a:pt x="3" y="33"/>
                        <a:pt x="7" y="39"/>
                      </a:cubicBezTo>
                      <a:cubicBezTo>
                        <a:pt x="9" y="42"/>
                        <a:pt x="20" y="46"/>
                        <a:pt x="23" y="42"/>
                      </a:cubicBezTo>
                      <a:cubicBezTo>
                        <a:pt x="27" y="37"/>
                        <a:pt x="33" y="31"/>
                        <a:pt x="32" y="24"/>
                      </a:cubicBezTo>
                      <a:cubicBezTo>
                        <a:pt x="32" y="16"/>
                        <a:pt x="30" y="5"/>
                        <a:pt x="20" y="1"/>
                      </a:cubicBezTo>
                      <a:cubicBezTo>
                        <a:pt x="17" y="0"/>
                        <a:pt x="9" y="0"/>
                        <a:pt x="7" y="2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493" name="Freeform 113"/>
                <p:cNvSpPr>
                  <a:spLocks noChangeArrowheads="1"/>
                </p:cNvSpPr>
                <p:nvPr/>
              </p:nvSpPr>
              <p:spPr bwMode="auto">
                <a:xfrm>
                  <a:off x="1402" y="3964"/>
                  <a:ext cx="99" cy="61"/>
                </a:xfrm>
                <a:custGeom>
                  <a:avLst/>
                  <a:gdLst>
                    <a:gd name="T0" fmla="*/ 43942 w 72"/>
                    <a:gd name="T1" fmla="*/ 9579 h 36"/>
                    <a:gd name="T2" fmla="*/ 21926 w 72"/>
                    <a:gd name="T3" fmla="*/ 151622 h 36"/>
                    <a:gd name="T4" fmla="*/ 106756 w 72"/>
                    <a:gd name="T5" fmla="*/ 185774 h 36"/>
                    <a:gd name="T6" fmla="*/ 122799 w 72"/>
                    <a:gd name="T7" fmla="*/ 151622 h 36"/>
                    <a:gd name="T8" fmla="*/ 106756 w 72"/>
                    <a:gd name="T9" fmla="*/ 32120 h 36"/>
                    <a:gd name="T10" fmla="*/ 54691 w 72"/>
                    <a:gd name="T11" fmla="*/ 5851 h 36"/>
                    <a:gd name="T12" fmla="*/ 43942 w 72"/>
                    <a:gd name="T13" fmla="*/ 9579 h 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72" h="36">
                      <a:moveTo>
                        <a:pt x="26" y="2"/>
                      </a:moveTo>
                      <a:cubicBezTo>
                        <a:pt x="16" y="8"/>
                        <a:pt x="0" y="21"/>
                        <a:pt x="13" y="28"/>
                      </a:cubicBezTo>
                      <a:cubicBezTo>
                        <a:pt x="28" y="36"/>
                        <a:pt x="46" y="35"/>
                        <a:pt x="63" y="34"/>
                      </a:cubicBezTo>
                      <a:cubicBezTo>
                        <a:pt x="67" y="34"/>
                        <a:pt x="72" y="33"/>
                        <a:pt x="72" y="28"/>
                      </a:cubicBezTo>
                      <a:cubicBezTo>
                        <a:pt x="72" y="21"/>
                        <a:pt x="71" y="10"/>
                        <a:pt x="63" y="6"/>
                      </a:cubicBezTo>
                      <a:cubicBezTo>
                        <a:pt x="53" y="2"/>
                        <a:pt x="42" y="5"/>
                        <a:pt x="32" y="1"/>
                      </a:cubicBezTo>
                      <a:cubicBezTo>
                        <a:pt x="30" y="0"/>
                        <a:pt x="28" y="1"/>
                        <a:pt x="26" y="2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494" name="Freeform 114"/>
                <p:cNvSpPr>
                  <a:spLocks noChangeArrowheads="1"/>
                </p:cNvSpPr>
                <p:nvPr/>
              </p:nvSpPr>
              <p:spPr bwMode="auto">
                <a:xfrm>
                  <a:off x="1412" y="3964"/>
                  <a:ext cx="91" cy="61"/>
                </a:xfrm>
                <a:custGeom>
                  <a:avLst/>
                  <a:gdLst>
                    <a:gd name="T0" fmla="*/ 8131 w 66"/>
                    <a:gd name="T1" fmla="*/ 76689 h 36"/>
                    <a:gd name="T2" fmla="*/ 31487 w 66"/>
                    <a:gd name="T3" fmla="*/ 5851 h 36"/>
                    <a:gd name="T4" fmla="*/ 8131 w 66"/>
                    <a:gd name="T5" fmla="*/ 76689 h 36"/>
                    <a:gd name="T6" fmla="*/ 8131 w 66"/>
                    <a:gd name="T7" fmla="*/ 69157 h 36"/>
                    <a:gd name="T8" fmla="*/ 8131 w 66"/>
                    <a:gd name="T9" fmla="*/ 76689 h 36"/>
                    <a:gd name="T10" fmla="*/ 1812 w 66"/>
                    <a:gd name="T11" fmla="*/ 103403 h 36"/>
                    <a:gd name="T12" fmla="*/ 8131 w 66"/>
                    <a:gd name="T13" fmla="*/ 76689 h 36"/>
                    <a:gd name="T14" fmla="*/ 2982 w 66"/>
                    <a:gd name="T15" fmla="*/ 103403 h 36"/>
                    <a:gd name="T16" fmla="*/ 2982 w 66"/>
                    <a:gd name="T17" fmla="*/ 103403 h 36"/>
                    <a:gd name="T18" fmla="*/ 4932 w 66"/>
                    <a:gd name="T19" fmla="*/ 141401 h 36"/>
                    <a:gd name="T20" fmla="*/ 2982 w 66"/>
                    <a:gd name="T21" fmla="*/ 103403 h 36"/>
                    <a:gd name="T22" fmla="*/ 12682 w 66"/>
                    <a:gd name="T23" fmla="*/ 144961 h 36"/>
                    <a:gd name="T24" fmla="*/ 4932 w 66"/>
                    <a:gd name="T25" fmla="*/ 141401 h 36"/>
                    <a:gd name="T26" fmla="*/ 10644 w 66"/>
                    <a:gd name="T27" fmla="*/ 151622 h 36"/>
                    <a:gd name="T28" fmla="*/ 10644 w 66"/>
                    <a:gd name="T29" fmla="*/ 151622 h 36"/>
                    <a:gd name="T30" fmla="*/ 92251 w 66"/>
                    <a:gd name="T31" fmla="*/ 179581 h 36"/>
                    <a:gd name="T32" fmla="*/ 10644 w 66"/>
                    <a:gd name="T33" fmla="*/ 151622 h 36"/>
                    <a:gd name="T34" fmla="*/ 92251 w 66"/>
                    <a:gd name="T35" fmla="*/ 179581 h 36"/>
                    <a:gd name="T36" fmla="*/ 95474 w 66"/>
                    <a:gd name="T37" fmla="*/ 187079 h 36"/>
                    <a:gd name="T38" fmla="*/ 92251 w 66"/>
                    <a:gd name="T39" fmla="*/ 179581 h 36"/>
                    <a:gd name="T40" fmla="*/ 95474 w 66"/>
                    <a:gd name="T41" fmla="*/ 187079 h 36"/>
                    <a:gd name="T42" fmla="*/ 95474 w 66"/>
                    <a:gd name="T43" fmla="*/ 187079 h 36"/>
                    <a:gd name="T44" fmla="*/ 105218 w 66"/>
                    <a:gd name="T45" fmla="*/ 171568 h 36"/>
                    <a:gd name="T46" fmla="*/ 95474 w 66"/>
                    <a:gd name="T47" fmla="*/ 187079 h 36"/>
                    <a:gd name="T48" fmla="*/ 105218 w 66"/>
                    <a:gd name="T49" fmla="*/ 171568 h 36"/>
                    <a:gd name="T50" fmla="*/ 113014 w 66"/>
                    <a:gd name="T51" fmla="*/ 151622 h 36"/>
                    <a:gd name="T52" fmla="*/ 105218 w 66"/>
                    <a:gd name="T53" fmla="*/ 171568 h 36"/>
                    <a:gd name="T54" fmla="*/ 108031 w 66"/>
                    <a:gd name="T55" fmla="*/ 86266 h 36"/>
                    <a:gd name="T56" fmla="*/ 113014 w 66"/>
                    <a:gd name="T57" fmla="*/ 151622 h 36"/>
                    <a:gd name="T58" fmla="*/ 108031 w 66"/>
                    <a:gd name="T59" fmla="*/ 86266 h 36"/>
                    <a:gd name="T60" fmla="*/ 95474 w 66"/>
                    <a:gd name="T61" fmla="*/ 32120 h 36"/>
                    <a:gd name="T62" fmla="*/ 108031 w 66"/>
                    <a:gd name="T63" fmla="*/ 86266 h 36"/>
                    <a:gd name="T64" fmla="*/ 94348 w 66"/>
                    <a:gd name="T65" fmla="*/ 36681 h 36"/>
                    <a:gd name="T66" fmla="*/ 94348 w 66"/>
                    <a:gd name="T67" fmla="*/ 36681 h 36"/>
                    <a:gd name="T68" fmla="*/ 70380 w 66"/>
                    <a:gd name="T69" fmla="*/ 22389 h 36"/>
                    <a:gd name="T70" fmla="*/ 95474 w 66"/>
                    <a:gd name="T71" fmla="*/ 32120 h 36"/>
                    <a:gd name="T72" fmla="*/ 70380 w 66"/>
                    <a:gd name="T73" fmla="*/ 22389 h 36"/>
                    <a:gd name="T74" fmla="*/ 44467 w 66"/>
                    <a:gd name="T75" fmla="*/ 0 h 36"/>
                    <a:gd name="T76" fmla="*/ 70380 w 66"/>
                    <a:gd name="T77" fmla="*/ 22389 h 36"/>
                    <a:gd name="T78" fmla="*/ 42620 w 66"/>
                    <a:gd name="T79" fmla="*/ 5851 h 36"/>
                    <a:gd name="T80" fmla="*/ 42620 w 66"/>
                    <a:gd name="T81" fmla="*/ 5851 h 36"/>
                    <a:gd name="T82" fmla="*/ 44467 w 66"/>
                    <a:gd name="T83" fmla="*/ 0 h 36"/>
                    <a:gd name="T84" fmla="*/ 42620 w 66"/>
                    <a:gd name="T85" fmla="*/ 5851 h 36"/>
                    <a:gd name="T86" fmla="*/ 41435 w 66"/>
                    <a:gd name="T87" fmla="*/ 5851 h 36"/>
                    <a:gd name="T88" fmla="*/ 44467 w 66"/>
                    <a:gd name="T89" fmla="*/ 0 h 36"/>
                    <a:gd name="T90" fmla="*/ 41435 w 66"/>
                    <a:gd name="T91" fmla="*/ 5851 h 36"/>
                    <a:gd name="T92" fmla="*/ 41435 w 66"/>
                    <a:gd name="T93" fmla="*/ 0 h 36"/>
                    <a:gd name="T94" fmla="*/ 41435 w 66"/>
                    <a:gd name="T95" fmla="*/ 5851 h 36"/>
                    <a:gd name="T96" fmla="*/ 32100 w 66"/>
                    <a:gd name="T97" fmla="*/ 9579 h 36"/>
                    <a:gd name="T98" fmla="*/ 41435 w 66"/>
                    <a:gd name="T99" fmla="*/ 0 h 36"/>
                    <a:gd name="T100" fmla="*/ 32100 w 66"/>
                    <a:gd name="T101" fmla="*/ 9579 h 36"/>
                    <a:gd name="T102" fmla="*/ 32100 w 66"/>
                    <a:gd name="T103" fmla="*/ 9579 h 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</a:gdLst>
                  <a:ahLst/>
                  <a:cxnLst>
                    <a:cxn ang="T104">
                      <a:pos x="T0" y="T1"/>
                    </a:cxn>
                    <a:cxn ang="T105">
                      <a:pos x="T2" y="T3"/>
                    </a:cxn>
                    <a:cxn ang="T106">
                      <a:pos x="T4" y="T5"/>
                    </a:cxn>
                    <a:cxn ang="T107">
                      <a:pos x="T6" y="T7"/>
                    </a:cxn>
                    <a:cxn ang="T108">
                      <a:pos x="T8" y="T9"/>
                    </a:cxn>
                    <a:cxn ang="T109">
                      <a:pos x="T10" y="T11"/>
                    </a:cxn>
                    <a:cxn ang="T110">
                      <a:pos x="T12" y="T13"/>
                    </a:cxn>
                    <a:cxn ang="T111">
                      <a:pos x="T14" y="T15"/>
                    </a:cxn>
                    <a:cxn ang="T112">
                      <a:pos x="T16" y="T17"/>
                    </a:cxn>
                    <a:cxn ang="T113">
                      <a:pos x="T18" y="T19"/>
                    </a:cxn>
                    <a:cxn ang="T114">
                      <a:pos x="T20" y="T21"/>
                    </a:cxn>
                    <a:cxn ang="T115">
                      <a:pos x="T22" y="T23"/>
                    </a:cxn>
                    <a:cxn ang="T116">
                      <a:pos x="T24" y="T25"/>
                    </a:cxn>
                    <a:cxn ang="T117">
                      <a:pos x="T26" y="T27"/>
                    </a:cxn>
                    <a:cxn ang="T118">
                      <a:pos x="T28" y="T29"/>
                    </a:cxn>
                    <a:cxn ang="T119">
                      <a:pos x="T30" y="T31"/>
                    </a:cxn>
                    <a:cxn ang="T120">
                      <a:pos x="T32" y="T33"/>
                    </a:cxn>
                    <a:cxn ang="T121">
                      <a:pos x="T34" y="T35"/>
                    </a:cxn>
                    <a:cxn ang="T122">
                      <a:pos x="T36" y="T37"/>
                    </a:cxn>
                    <a:cxn ang="T123">
                      <a:pos x="T38" y="T39"/>
                    </a:cxn>
                    <a:cxn ang="T124">
                      <a:pos x="T40" y="T41"/>
                    </a:cxn>
                    <a:cxn ang="T125">
                      <a:pos x="T42" y="T43"/>
                    </a:cxn>
                    <a:cxn ang="T126">
                      <a:pos x="T44" y="T45"/>
                    </a:cxn>
                    <a:cxn ang="T127">
                      <a:pos x="T46" y="T47"/>
                    </a:cxn>
                    <a:cxn ang="T128">
                      <a:pos x="T48" y="T49"/>
                    </a:cxn>
                    <a:cxn ang="T129">
                      <a:pos x="T50" y="T51"/>
                    </a:cxn>
                    <a:cxn ang="T130">
                      <a:pos x="T52" y="T53"/>
                    </a:cxn>
                    <a:cxn ang="T131">
                      <a:pos x="T54" y="T55"/>
                    </a:cxn>
                    <a:cxn ang="T132">
                      <a:pos x="T56" y="T57"/>
                    </a:cxn>
                    <a:cxn ang="T133">
                      <a:pos x="T58" y="T59"/>
                    </a:cxn>
                    <a:cxn ang="T134">
                      <a:pos x="T60" y="T61"/>
                    </a:cxn>
                    <a:cxn ang="T135">
                      <a:pos x="T62" y="T63"/>
                    </a:cxn>
                    <a:cxn ang="T136">
                      <a:pos x="T64" y="T65"/>
                    </a:cxn>
                    <a:cxn ang="T137">
                      <a:pos x="T66" y="T67"/>
                    </a:cxn>
                    <a:cxn ang="T138">
                      <a:pos x="T68" y="T69"/>
                    </a:cxn>
                    <a:cxn ang="T139">
                      <a:pos x="T70" y="T71"/>
                    </a:cxn>
                    <a:cxn ang="T140">
                      <a:pos x="T72" y="T73"/>
                    </a:cxn>
                    <a:cxn ang="T141">
                      <a:pos x="T74" y="T75"/>
                    </a:cxn>
                    <a:cxn ang="T142">
                      <a:pos x="T76" y="T77"/>
                    </a:cxn>
                    <a:cxn ang="T143">
                      <a:pos x="T78" y="T79"/>
                    </a:cxn>
                    <a:cxn ang="T144">
                      <a:pos x="T80" y="T81"/>
                    </a:cxn>
                    <a:cxn ang="T145">
                      <a:pos x="T82" y="T83"/>
                    </a:cxn>
                    <a:cxn ang="T146">
                      <a:pos x="T84" y="T85"/>
                    </a:cxn>
                    <a:cxn ang="T147">
                      <a:pos x="T86" y="T87"/>
                    </a:cxn>
                    <a:cxn ang="T148">
                      <a:pos x="T88" y="T89"/>
                    </a:cxn>
                    <a:cxn ang="T149">
                      <a:pos x="T90" y="T91"/>
                    </a:cxn>
                    <a:cxn ang="T150">
                      <a:pos x="T92" y="T93"/>
                    </a:cxn>
                    <a:cxn ang="T151">
                      <a:pos x="T94" y="T95"/>
                    </a:cxn>
                    <a:cxn ang="T152">
                      <a:pos x="T96" y="T97"/>
                    </a:cxn>
                    <a:cxn ang="T153">
                      <a:pos x="T98" y="T99"/>
                    </a:cxn>
                    <a:cxn ang="T154">
                      <a:pos x="T100" y="T101"/>
                    </a:cxn>
                    <a:cxn ang="T155">
                      <a:pos x="T102" y="T103"/>
                    </a:cxn>
                  </a:cxnLst>
                  <a:rect l="0" t="0" r="r" b="b"/>
                  <a:pathLst>
                    <a:path w="66" h="36">
                      <a:moveTo>
                        <a:pt x="19" y="2"/>
                      </a:moveTo>
                      <a:cubicBezTo>
                        <a:pt x="15" y="5"/>
                        <a:pt x="9" y="9"/>
                        <a:pt x="5" y="14"/>
                      </a:cubicBezTo>
                      <a:lnTo>
                        <a:pt x="4" y="13"/>
                      </a:lnTo>
                      <a:cubicBezTo>
                        <a:pt x="8" y="8"/>
                        <a:pt x="14" y="4"/>
                        <a:pt x="18" y="1"/>
                      </a:cubicBezTo>
                      <a:lnTo>
                        <a:pt x="19" y="2"/>
                      </a:lnTo>
                      <a:close/>
                      <a:moveTo>
                        <a:pt x="5" y="14"/>
                      </a:moveTo>
                      <a:lnTo>
                        <a:pt x="5" y="14"/>
                      </a:lnTo>
                      <a:lnTo>
                        <a:pt x="5" y="13"/>
                      </a:lnTo>
                      <a:lnTo>
                        <a:pt x="5" y="14"/>
                      </a:lnTo>
                      <a:close/>
                      <a:moveTo>
                        <a:pt x="5" y="14"/>
                      </a:moveTo>
                      <a:cubicBezTo>
                        <a:pt x="4" y="16"/>
                        <a:pt x="3" y="18"/>
                        <a:pt x="2" y="19"/>
                      </a:cubicBezTo>
                      <a:lnTo>
                        <a:pt x="1" y="19"/>
                      </a:lnTo>
                      <a:cubicBezTo>
                        <a:pt x="1" y="17"/>
                        <a:pt x="3" y="15"/>
                        <a:pt x="4" y="13"/>
                      </a:cubicBezTo>
                      <a:lnTo>
                        <a:pt x="5" y="14"/>
                      </a:lnTo>
                      <a:close/>
                      <a:moveTo>
                        <a:pt x="2" y="19"/>
                      </a:moveTo>
                      <a:lnTo>
                        <a:pt x="2" y="19"/>
                      </a:lnTo>
                      <a:close/>
                      <a:moveTo>
                        <a:pt x="2" y="19"/>
                      </a:moveTo>
                      <a:cubicBezTo>
                        <a:pt x="2" y="21"/>
                        <a:pt x="2" y="23"/>
                        <a:pt x="4" y="25"/>
                      </a:cubicBezTo>
                      <a:lnTo>
                        <a:pt x="3" y="26"/>
                      </a:lnTo>
                      <a:cubicBezTo>
                        <a:pt x="1" y="24"/>
                        <a:pt x="0" y="21"/>
                        <a:pt x="1" y="19"/>
                      </a:cubicBezTo>
                      <a:lnTo>
                        <a:pt x="2" y="19"/>
                      </a:lnTo>
                      <a:close/>
                      <a:moveTo>
                        <a:pt x="4" y="25"/>
                      </a:moveTo>
                      <a:cubicBezTo>
                        <a:pt x="5" y="26"/>
                        <a:pt x="6" y="26"/>
                        <a:pt x="7" y="27"/>
                      </a:cubicBezTo>
                      <a:lnTo>
                        <a:pt x="6" y="28"/>
                      </a:lnTo>
                      <a:cubicBezTo>
                        <a:pt x="5" y="27"/>
                        <a:pt x="3" y="27"/>
                        <a:pt x="3" y="26"/>
                      </a:cubicBezTo>
                      <a:lnTo>
                        <a:pt x="4" y="25"/>
                      </a:lnTo>
                      <a:close/>
                      <a:moveTo>
                        <a:pt x="6" y="28"/>
                      </a:moveTo>
                      <a:lnTo>
                        <a:pt x="6" y="28"/>
                      </a:lnTo>
                      <a:close/>
                      <a:moveTo>
                        <a:pt x="7" y="27"/>
                      </a:moveTo>
                      <a:cubicBezTo>
                        <a:pt x="21" y="35"/>
                        <a:pt x="38" y="34"/>
                        <a:pt x="54" y="33"/>
                      </a:cubicBezTo>
                      <a:lnTo>
                        <a:pt x="54" y="35"/>
                      </a:lnTo>
                      <a:cubicBezTo>
                        <a:pt x="38" y="35"/>
                        <a:pt x="21" y="36"/>
                        <a:pt x="6" y="28"/>
                      </a:cubicBezTo>
                      <a:lnTo>
                        <a:pt x="7" y="27"/>
                      </a:lnTo>
                      <a:close/>
                      <a:moveTo>
                        <a:pt x="54" y="33"/>
                      </a:moveTo>
                      <a:lnTo>
                        <a:pt x="56" y="33"/>
                      </a:lnTo>
                      <a:lnTo>
                        <a:pt x="56" y="35"/>
                      </a:lnTo>
                      <a:lnTo>
                        <a:pt x="54" y="35"/>
                      </a:lnTo>
                      <a:lnTo>
                        <a:pt x="54" y="33"/>
                      </a:lnTo>
                      <a:close/>
                      <a:moveTo>
                        <a:pt x="56" y="35"/>
                      </a:moveTo>
                      <a:lnTo>
                        <a:pt x="56" y="35"/>
                      </a:lnTo>
                      <a:lnTo>
                        <a:pt x="56" y="34"/>
                      </a:lnTo>
                      <a:lnTo>
                        <a:pt x="56" y="35"/>
                      </a:lnTo>
                      <a:close/>
                      <a:moveTo>
                        <a:pt x="56" y="33"/>
                      </a:moveTo>
                      <a:cubicBezTo>
                        <a:pt x="58" y="33"/>
                        <a:pt x="60" y="33"/>
                        <a:pt x="62" y="32"/>
                      </a:cubicBezTo>
                      <a:lnTo>
                        <a:pt x="62" y="33"/>
                      </a:lnTo>
                      <a:cubicBezTo>
                        <a:pt x="60" y="34"/>
                        <a:pt x="58" y="34"/>
                        <a:pt x="56" y="35"/>
                      </a:cubicBezTo>
                      <a:lnTo>
                        <a:pt x="56" y="33"/>
                      </a:lnTo>
                      <a:close/>
                      <a:moveTo>
                        <a:pt x="62" y="32"/>
                      </a:moveTo>
                      <a:cubicBezTo>
                        <a:pt x="63" y="31"/>
                        <a:pt x="64" y="30"/>
                        <a:pt x="64" y="28"/>
                      </a:cubicBezTo>
                      <a:lnTo>
                        <a:pt x="66" y="28"/>
                      </a:lnTo>
                      <a:cubicBezTo>
                        <a:pt x="66" y="31"/>
                        <a:pt x="64" y="32"/>
                        <a:pt x="62" y="33"/>
                      </a:cubicBezTo>
                      <a:lnTo>
                        <a:pt x="62" y="32"/>
                      </a:lnTo>
                      <a:close/>
                      <a:moveTo>
                        <a:pt x="64" y="28"/>
                      </a:moveTo>
                      <a:cubicBezTo>
                        <a:pt x="64" y="24"/>
                        <a:pt x="64" y="20"/>
                        <a:pt x="63" y="16"/>
                      </a:cubicBezTo>
                      <a:lnTo>
                        <a:pt x="64" y="15"/>
                      </a:lnTo>
                      <a:cubicBezTo>
                        <a:pt x="66" y="20"/>
                        <a:pt x="66" y="24"/>
                        <a:pt x="66" y="28"/>
                      </a:cubicBezTo>
                      <a:lnTo>
                        <a:pt x="64" y="28"/>
                      </a:lnTo>
                      <a:close/>
                      <a:moveTo>
                        <a:pt x="63" y="16"/>
                      </a:moveTo>
                      <a:cubicBezTo>
                        <a:pt x="62" y="12"/>
                        <a:pt x="59" y="8"/>
                        <a:pt x="55" y="7"/>
                      </a:cubicBezTo>
                      <a:lnTo>
                        <a:pt x="56" y="6"/>
                      </a:lnTo>
                      <a:cubicBezTo>
                        <a:pt x="61" y="7"/>
                        <a:pt x="63" y="11"/>
                        <a:pt x="64" y="15"/>
                      </a:cubicBezTo>
                      <a:lnTo>
                        <a:pt x="63" y="16"/>
                      </a:lnTo>
                      <a:close/>
                      <a:moveTo>
                        <a:pt x="55" y="7"/>
                      </a:moveTo>
                      <a:lnTo>
                        <a:pt x="55" y="7"/>
                      </a:lnTo>
                      <a:lnTo>
                        <a:pt x="56" y="6"/>
                      </a:lnTo>
                      <a:lnTo>
                        <a:pt x="55" y="7"/>
                      </a:lnTo>
                      <a:close/>
                      <a:moveTo>
                        <a:pt x="55" y="7"/>
                      </a:moveTo>
                      <a:cubicBezTo>
                        <a:pt x="51" y="5"/>
                        <a:pt x="46" y="4"/>
                        <a:pt x="41" y="4"/>
                      </a:cubicBezTo>
                      <a:lnTo>
                        <a:pt x="41" y="3"/>
                      </a:lnTo>
                      <a:cubicBezTo>
                        <a:pt x="46" y="3"/>
                        <a:pt x="51" y="3"/>
                        <a:pt x="56" y="6"/>
                      </a:cubicBezTo>
                      <a:lnTo>
                        <a:pt x="55" y="7"/>
                      </a:lnTo>
                      <a:close/>
                      <a:moveTo>
                        <a:pt x="41" y="4"/>
                      </a:moveTo>
                      <a:cubicBezTo>
                        <a:pt x="35" y="4"/>
                        <a:pt x="30" y="4"/>
                        <a:pt x="25" y="1"/>
                      </a:cubicBezTo>
                      <a:lnTo>
                        <a:pt x="26" y="0"/>
                      </a:lnTo>
                      <a:cubicBezTo>
                        <a:pt x="31" y="2"/>
                        <a:pt x="36" y="3"/>
                        <a:pt x="41" y="3"/>
                      </a:cubicBezTo>
                      <a:lnTo>
                        <a:pt x="41" y="4"/>
                      </a:lnTo>
                      <a:close/>
                      <a:moveTo>
                        <a:pt x="25" y="1"/>
                      </a:moveTo>
                      <a:lnTo>
                        <a:pt x="25" y="1"/>
                      </a:lnTo>
                      <a:close/>
                      <a:moveTo>
                        <a:pt x="25" y="1"/>
                      </a:moveTo>
                      <a:lnTo>
                        <a:pt x="25" y="1"/>
                      </a:lnTo>
                      <a:lnTo>
                        <a:pt x="26" y="0"/>
                      </a:lnTo>
                      <a:lnTo>
                        <a:pt x="25" y="1"/>
                      </a:lnTo>
                      <a:close/>
                      <a:moveTo>
                        <a:pt x="25" y="1"/>
                      </a:moveTo>
                      <a:cubicBezTo>
                        <a:pt x="25" y="1"/>
                        <a:pt x="25" y="1"/>
                        <a:pt x="24" y="1"/>
                      </a:cubicBezTo>
                      <a:lnTo>
                        <a:pt x="25" y="0"/>
                      </a:lnTo>
                      <a:cubicBezTo>
                        <a:pt x="25" y="0"/>
                        <a:pt x="25" y="0"/>
                        <a:pt x="26" y="0"/>
                      </a:cubicBezTo>
                      <a:lnTo>
                        <a:pt x="25" y="1"/>
                      </a:lnTo>
                      <a:close/>
                      <a:moveTo>
                        <a:pt x="24" y="1"/>
                      </a:moveTo>
                      <a:cubicBezTo>
                        <a:pt x="24" y="1"/>
                        <a:pt x="24" y="1"/>
                        <a:pt x="24" y="1"/>
                      </a:cubicBezTo>
                      <a:lnTo>
                        <a:pt x="24" y="0"/>
                      </a:lnTo>
                      <a:cubicBezTo>
                        <a:pt x="24" y="0"/>
                        <a:pt x="24" y="0"/>
                        <a:pt x="25" y="0"/>
                      </a:cubicBezTo>
                      <a:lnTo>
                        <a:pt x="24" y="1"/>
                      </a:lnTo>
                      <a:close/>
                      <a:moveTo>
                        <a:pt x="24" y="1"/>
                      </a:moveTo>
                      <a:cubicBezTo>
                        <a:pt x="22" y="1"/>
                        <a:pt x="20" y="1"/>
                        <a:pt x="19" y="2"/>
                      </a:cubicBezTo>
                      <a:lnTo>
                        <a:pt x="18" y="1"/>
                      </a:lnTo>
                      <a:cubicBezTo>
                        <a:pt x="20" y="0"/>
                        <a:pt x="22" y="0"/>
                        <a:pt x="24" y="0"/>
                      </a:cubicBezTo>
                      <a:lnTo>
                        <a:pt x="24" y="1"/>
                      </a:lnTo>
                      <a:close/>
                      <a:moveTo>
                        <a:pt x="19" y="2"/>
                      </a:moveTo>
                      <a:lnTo>
                        <a:pt x="19" y="2"/>
                      </a:lnTo>
                      <a:close/>
                    </a:path>
                  </a:pathLst>
                </a:custGeom>
                <a:solidFill>
                  <a:srgbClr val="94939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495" name="Freeform 115"/>
                <p:cNvSpPr>
                  <a:spLocks noChangeArrowheads="1"/>
                </p:cNvSpPr>
                <p:nvPr/>
              </p:nvSpPr>
              <p:spPr bwMode="auto">
                <a:xfrm>
                  <a:off x="1382" y="3885"/>
                  <a:ext cx="59" cy="79"/>
                </a:xfrm>
                <a:custGeom>
                  <a:avLst/>
                  <a:gdLst>
                    <a:gd name="T0" fmla="*/ 7295 w 43"/>
                    <a:gd name="T1" fmla="*/ 39773 h 46"/>
                    <a:gd name="T2" fmla="*/ 7295 w 43"/>
                    <a:gd name="T3" fmla="*/ 155080 h 46"/>
                    <a:gd name="T4" fmla="*/ 38388 w 43"/>
                    <a:gd name="T5" fmla="*/ 296320 h 46"/>
                    <a:gd name="T6" fmla="*/ 69181 w 43"/>
                    <a:gd name="T7" fmla="*/ 137474 h 46"/>
                    <a:gd name="T8" fmla="*/ 48005 w 43"/>
                    <a:gd name="T9" fmla="*/ 11158 h 46"/>
                    <a:gd name="T10" fmla="*/ 7295 w 43"/>
                    <a:gd name="T11" fmla="*/ 39773 h 46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43" h="46">
                      <a:moveTo>
                        <a:pt x="4" y="6"/>
                      </a:moveTo>
                      <a:cubicBezTo>
                        <a:pt x="0" y="12"/>
                        <a:pt x="0" y="19"/>
                        <a:pt x="4" y="24"/>
                      </a:cubicBezTo>
                      <a:cubicBezTo>
                        <a:pt x="10" y="32"/>
                        <a:pt x="15" y="39"/>
                        <a:pt x="23" y="46"/>
                      </a:cubicBezTo>
                      <a:cubicBezTo>
                        <a:pt x="30" y="38"/>
                        <a:pt x="42" y="31"/>
                        <a:pt x="42" y="21"/>
                      </a:cubicBezTo>
                      <a:cubicBezTo>
                        <a:pt x="43" y="14"/>
                        <a:pt x="40" y="4"/>
                        <a:pt x="29" y="2"/>
                      </a:cubicBezTo>
                      <a:cubicBezTo>
                        <a:pt x="21" y="1"/>
                        <a:pt x="8" y="0"/>
                        <a:pt x="4" y="6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496" name="Freeform 117"/>
                <p:cNvSpPr>
                  <a:spLocks noChangeArrowheads="1"/>
                </p:cNvSpPr>
                <p:nvPr/>
              </p:nvSpPr>
              <p:spPr bwMode="auto">
                <a:xfrm>
                  <a:off x="1377" y="3778"/>
                  <a:ext cx="64" cy="92"/>
                </a:xfrm>
                <a:custGeom>
                  <a:avLst/>
                  <a:gdLst>
                    <a:gd name="T0" fmla="*/ 20635 w 47"/>
                    <a:gd name="T1" fmla="*/ 79035 h 53"/>
                    <a:gd name="T2" fmla="*/ 5925 w 47"/>
                    <a:gd name="T3" fmla="*/ 262327 h 53"/>
                    <a:gd name="T4" fmla="*/ 18610 w 47"/>
                    <a:gd name="T5" fmla="*/ 341851 h 53"/>
                    <a:gd name="T6" fmla="*/ 56929 w 47"/>
                    <a:gd name="T7" fmla="*/ 374938 h 53"/>
                    <a:gd name="T8" fmla="*/ 66832 w 47"/>
                    <a:gd name="T9" fmla="*/ 289246 h 53"/>
                    <a:gd name="T10" fmla="*/ 52537 w 47"/>
                    <a:gd name="T11" fmla="*/ 43417 h 53"/>
                    <a:gd name="T12" fmla="*/ 20635 w 47"/>
                    <a:gd name="T13" fmla="*/ 79035 h 53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47" h="53">
                      <a:moveTo>
                        <a:pt x="14" y="11"/>
                      </a:moveTo>
                      <a:cubicBezTo>
                        <a:pt x="6" y="18"/>
                        <a:pt x="0" y="27"/>
                        <a:pt x="4" y="36"/>
                      </a:cubicBezTo>
                      <a:cubicBezTo>
                        <a:pt x="6" y="39"/>
                        <a:pt x="9" y="44"/>
                        <a:pt x="13" y="47"/>
                      </a:cubicBezTo>
                      <a:cubicBezTo>
                        <a:pt x="18" y="53"/>
                        <a:pt x="30" y="52"/>
                        <a:pt x="39" y="52"/>
                      </a:cubicBezTo>
                      <a:cubicBezTo>
                        <a:pt x="44" y="52"/>
                        <a:pt x="47" y="45"/>
                        <a:pt x="46" y="40"/>
                      </a:cubicBezTo>
                      <a:cubicBezTo>
                        <a:pt x="43" y="27"/>
                        <a:pt x="41" y="16"/>
                        <a:pt x="36" y="6"/>
                      </a:cubicBezTo>
                      <a:cubicBezTo>
                        <a:pt x="33" y="0"/>
                        <a:pt x="20" y="5"/>
                        <a:pt x="14" y="11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497" name="Freeform 118"/>
                <p:cNvSpPr>
                  <a:spLocks noChangeArrowheads="1"/>
                </p:cNvSpPr>
                <p:nvPr/>
              </p:nvSpPr>
              <p:spPr bwMode="auto">
                <a:xfrm>
                  <a:off x="1378" y="3784"/>
                  <a:ext cx="63" cy="87"/>
                </a:xfrm>
                <a:custGeom>
                  <a:avLst/>
                  <a:gdLst>
                    <a:gd name="T0" fmla="*/ 7389 w 46"/>
                    <a:gd name="T1" fmla="*/ 119125 h 51"/>
                    <a:gd name="T2" fmla="*/ 20160 w 46"/>
                    <a:gd name="T3" fmla="*/ 47125 h 51"/>
                    <a:gd name="T4" fmla="*/ 7389 w 46"/>
                    <a:gd name="T5" fmla="*/ 119125 h 51"/>
                    <a:gd name="T6" fmla="*/ 4747 w 46"/>
                    <a:gd name="T7" fmla="*/ 196204 h 51"/>
                    <a:gd name="T8" fmla="*/ 7389 w 46"/>
                    <a:gd name="T9" fmla="*/ 119125 h 51"/>
                    <a:gd name="T10" fmla="*/ 7389 w 46"/>
                    <a:gd name="T11" fmla="*/ 191455 h 51"/>
                    <a:gd name="T12" fmla="*/ 7389 w 46"/>
                    <a:gd name="T13" fmla="*/ 191455 h 51"/>
                    <a:gd name="T14" fmla="*/ 7389 w 46"/>
                    <a:gd name="T15" fmla="*/ 191455 h 51"/>
                    <a:gd name="T16" fmla="*/ 4747 w 46"/>
                    <a:gd name="T17" fmla="*/ 196204 h 51"/>
                    <a:gd name="T18" fmla="*/ 4747 w 46"/>
                    <a:gd name="T19" fmla="*/ 196204 h 51"/>
                    <a:gd name="T20" fmla="*/ 4747 w 46"/>
                    <a:gd name="T21" fmla="*/ 196204 h 51"/>
                    <a:gd name="T22" fmla="*/ 7838 w 46"/>
                    <a:gd name="T23" fmla="*/ 202686 h 51"/>
                    <a:gd name="T24" fmla="*/ 4747 w 46"/>
                    <a:gd name="T25" fmla="*/ 196204 h 51"/>
                    <a:gd name="T26" fmla="*/ 7838 w 46"/>
                    <a:gd name="T27" fmla="*/ 202686 h 51"/>
                    <a:gd name="T28" fmla="*/ 7389 w 46"/>
                    <a:gd name="T29" fmla="*/ 213856 h 51"/>
                    <a:gd name="T30" fmla="*/ 7838 w 46"/>
                    <a:gd name="T31" fmla="*/ 202686 h 51"/>
                    <a:gd name="T32" fmla="*/ 20160 w 46"/>
                    <a:gd name="T33" fmla="*/ 257675 h 51"/>
                    <a:gd name="T34" fmla="*/ 7389 w 46"/>
                    <a:gd name="T35" fmla="*/ 213856 h 51"/>
                    <a:gd name="T36" fmla="*/ 20160 w 46"/>
                    <a:gd name="T37" fmla="*/ 257675 h 51"/>
                    <a:gd name="T38" fmla="*/ 20160 w 46"/>
                    <a:gd name="T39" fmla="*/ 261705 h 51"/>
                    <a:gd name="T40" fmla="*/ 20160 w 46"/>
                    <a:gd name="T41" fmla="*/ 257675 h 51"/>
                    <a:gd name="T42" fmla="*/ 58513 w 46"/>
                    <a:gd name="T43" fmla="*/ 296748 h 51"/>
                    <a:gd name="T44" fmla="*/ 20160 w 46"/>
                    <a:gd name="T45" fmla="*/ 257675 h 51"/>
                    <a:gd name="T46" fmla="*/ 62945 w 46"/>
                    <a:gd name="T47" fmla="*/ 285341 h 51"/>
                    <a:gd name="T48" fmla="*/ 58513 w 46"/>
                    <a:gd name="T49" fmla="*/ 296748 h 51"/>
                    <a:gd name="T50" fmla="*/ 62945 w 46"/>
                    <a:gd name="T51" fmla="*/ 285341 h 51"/>
                    <a:gd name="T52" fmla="*/ 62945 w 46"/>
                    <a:gd name="T53" fmla="*/ 292688 h 51"/>
                    <a:gd name="T54" fmla="*/ 62945 w 46"/>
                    <a:gd name="T55" fmla="*/ 285341 h 51"/>
                    <a:gd name="T56" fmla="*/ 64029 w 46"/>
                    <a:gd name="T57" fmla="*/ 296748 h 51"/>
                    <a:gd name="T58" fmla="*/ 62945 w 46"/>
                    <a:gd name="T59" fmla="*/ 285341 h 51"/>
                    <a:gd name="T60" fmla="*/ 70735 w 46"/>
                    <a:gd name="T61" fmla="*/ 268214 h 51"/>
                    <a:gd name="T62" fmla="*/ 64029 w 46"/>
                    <a:gd name="T63" fmla="*/ 296748 h 51"/>
                    <a:gd name="T64" fmla="*/ 70735 w 46"/>
                    <a:gd name="T65" fmla="*/ 268214 h 51"/>
                    <a:gd name="T66" fmla="*/ 76214 w 46"/>
                    <a:gd name="T67" fmla="*/ 230698 h 51"/>
                    <a:gd name="T68" fmla="*/ 70735 w 46"/>
                    <a:gd name="T69" fmla="*/ 268214 h 51"/>
                    <a:gd name="T70" fmla="*/ 73112 w 46"/>
                    <a:gd name="T71" fmla="*/ 220557 h 51"/>
                    <a:gd name="T72" fmla="*/ 76214 w 46"/>
                    <a:gd name="T73" fmla="*/ 230698 h 51"/>
                    <a:gd name="T74" fmla="*/ 73112 w 46"/>
                    <a:gd name="T75" fmla="*/ 220557 h 51"/>
                    <a:gd name="T76" fmla="*/ 74111 w 46"/>
                    <a:gd name="T77" fmla="*/ 220557 h 51"/>
                    <a:gd name="T78" fmla="*/ 73112 w 46"/>
                    <a:gd name="T79" fmla="*/ 220557 h 51"/>
                    <a:gd name="T80" fmla="*/ 73112 w 46"/>
                    <a:gd name="T81" fmla="*/ 184112 h 51"/>
                    <a:gd name="T82" fmla="*/ 73112 w 46"/>
                    <a:gd name="T83" fmla="*/ 220557 h 51"/>
                    <a:gd name="T84" fmla="*/ 58415 w 46"/>
                    <a:gd name="T85" fmla="*/ 26668 h 51"/>
                    <a:gd name="T86" fmla="*/ 73112 w 46"/>
                    <a:gd name="T87" fmla="*/ 184112 h 51"/>
                    <a:gd name="T88" fmla="*/ 58513 w 46"/>
                    <a:gd name="T89" fmla="*/ 17376 h 51"/>
                    <a:gd name="T90" fmla="*/ 58415 w 46"/>
                    <a:gd name="T91" fmla="*/ 17376 h 51"/>
                    <a:gd name="T92" fmla="*/ 58415 w 46"/>
                    <a:gd name="T93" fmla="*/ 26668 h 51"/>
                    <a:gd name="T94" fmla="*/ 56407 w 46"/>
                    <a:gd name="T95" fmla="*/ 6407 h 51"/>
                    <a:gd name="T96" fmla="*/ 58415 w 46"/>
                    <a:gd name="T97" fmla="*/ 26668 h 51"/>
                    <a:gd name="T98" fmla="*/ 47951 w 46"/>
                    <a:gd name="T99" fmla="*/ 6407 h 51"/>
                    <a:gd name="T100" fmla="*/ 56407 w 46"/>
                    <a:gd name="T101" fmla="*/ 6407 h 51"/>
                    <a:gd name="T102" fmla="*/ 47951 w 46"/>
                    <a:gd name="T103" fmla="*/ 6407 h 51"/>
                    <a:gd name="T104" fmla="*/ 38100 w 46"/>
                    <a:gd name="T105" fmla="*/ 6407 h 51"/>
                    <a:gd name="T106" fmla="*/ 47951 w 46"/>
                    <a:gd name="T107" fmla="*/ 6407 h 51"/>
                    <a:gd name="T108" fmla="*/ 21404 w 46"/>
                    <a:gd name="T109" fmla="*/ 47125 h 51"/>
                    <a:gd name="T110" fmla="*/ 38100 w 46"/>
                    <a:gd name="T111" fmla="*/ 6407 h 51"/>
                    <a:gd name="T112" fmla="*/ 21404 w 46"/>
                    <a:gd name="T113" fmla="*/ 47125 h 51"/>
                    <a:gd name="T114" fmla="*/ 21404 w 46"/>
                    <a:gd name="T115" fmla="*/ 47125 h 51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</a:gdLst>
                  <a:ahLst/>
                  <a:cxnLst>
                    <a:cxn ang="T116">
                      <a:pos x="T0" y="T1"/>
                    </a:cxn>
                    <a:cxn ang="T117">
                      <a:pos x="T2" y="T3"/>
                    </a:cxn>
                    <a:cxn ang="T118">
                      <a:pos x="T4" y="T5"/>
                    </a:cxn>
                    <a:cxn ang="T119">
                      <a:pos x="T6" y="T7"/>
                    </a:cxn>
                    <a:cxn ang="T120">
                      <a:pos x="T8" y="T9"/>
                    </a:cxn>
                    <a:cxn ang="T121">
                      <a:pos x="T10" y="T11"/>
                    </a:cxn>
                    <a:cxn ang="T122">
                      <a:pos x="T12" y="T13"/>
                    </a:cxn>
                    <a:cxn ang="T123">
                      <a:pos x="T14" y="T15"/>
                    </a:cxn>
                    <a:cxn ang="T124">
                      <a:pos x="T16" y="T17"/>
                    </a:cxn>
                    <a:cxn ang="T125">
                      <a:pos x="T18" y="T19"/>
                    </a:cxn>
                    <a:cxn ang="T126">
                      <a:pos x="T20" y="T21"/>
                    </a:cxn>
                    <a:cxn ang="T127">
                      <a:pos x="T22" y="T23"/>
                    </a:cxn>
                    <a:cxn ang="T128">
                      <a:pos x="T24" y="T25"/>
                    </a:cxn>
                    <a:cxn ang="T129">
                      <a:pos x="T26" y="T27"/>
                    </a:cxn>
                    <a:cxn ang="T130">
                      <a:pos x="T28" y="T29"/>
                    </a:cxn>
                    <a:cxn ang="T131">
                      <a:pos x="T30" y="T31"/>
                    </a:cxn>
                    <a:cxn ang="T132">
                      <a:pos x="T32" y="T33"/>
                    </a:cxn>
                    <a:cxn ang="T133">
                      <a:pos x="T34" y="T35"/>
                    </a:cxn>
                    <a:cxn ang="T134">
                      <a:pos x="T36" y="T37"/>
                    </a:cxn>
                    <a:cxn ang="T135">
                      <a:pos x="T38" y="T39"/>
                    </a:cxn>
                    <a:cxn ang="T136">
                      <a:pos x="T40" y="T41"/>
                    </a:cxn>
                    <a:cxn ang="T137">
                      <a:pos x="T42" y="T43"/>
                    </a:cxn>
                    <a:cxn ang="T138">
                      <a:pos x="T44" y="T45"/>
                    </a:cxn>
                    <a:cxn ang="T139">
                      <a:pos x="T46" y="T47"/>
                    </a:cxn>
                    <a:cxn ang="T140">
                      <a:pos x="T48" y="T49"/>
                    </a:cxn>
                    <a:cxn ang="T141">
                      <a:pos x="T50" y="T51"/>
                    </a:cxn>
                    <a:cxn ang="T142">
                      <a:pos x="T52" y="T53"/>
                    </a:cxn>
                    <a:cxn ang="T143">
                      <a:pos x="T54" y="T55"/>
                    </a:cxn>
                    <a:cxn ang="T144">
                      <a:pos x="T56" y="T57"/>
                    </a:cxn>
                    <a:cxn ang="T145">
                      <a:pos x="T58" y="T59"/>
                    </a:cxn>
                    <a:cxn ang="T146">
                      <a:pos x="T60" y="T61"/>
                    </a:cxn>
                    <a:cxn ang="T147">
                      <a:pos x="T62" y="T63"/>
                    </a:cxn>
                    <a:cxn ang="T148">
                      <a:pos x="T64" y="T65"/>
                    </a:cxn>
                    <a:cxn ang="T149">
                      <a:pos x="T66" y="T67"/>
                    </a:cxn>
                    <a:cxn ang="T150">
                      <a:pos x="T68" y="T69"/>
                    </a:cxn>
                    <a:cxn ang="T151">
                      <a:pos x="T70" y="T71"/>
                    </a:cxn>
                    <a:cxn ang="T152">
                      <a:pos x="T72" y="T73"/>
                    </a:cxn>
                    <a:cxn ang="T153">
                      <a:pos x="T74" y="T75"/>
                    </a:cxn>
                    <a:cxn ang="T154">
                      <a:pos x="T76" y="T77"/>
                    </a:cxn>
                    <a:cxn ang="T155">
                      <a:pos x="T78" y="T79"/>
                    </a:cxn>
                    <a:cxn ang="T156">
                      <a:pos x="T80" y="T81"/>
                    </a:cxn>
                    <a:cxn ang="T157">
                      <a:pos x="T82" y="T83"/>
                    </a:cxn>
                    <a:cxn ang="T158">
                      <a:pos x="T84" y="T85"/>
                    </a:cxn>
                    <a:cxn ang="T159">
                      <a:pos x="T86" y="T87"/>
                    </a:cxn>
                    <a:cxn ang="T160">
                      <a:pos x="T88" y="T89"/>
                    </a:cxn>
                    <a:cxn ang="T161">
                      <a:pos x="T90" y="T91"/>
                    </a:cxn>
                    <a:cxn ang="T162">
                      <a:pos x="T92" y="T93"/>
                    </a:cxn>
                    <a:cxn ang="T163">
                      <a:pos x="T94" y="T95"/>
                    </a:cxn>
                    <a:cxn ang="T164">
                      <a:pos x="T96" y="T97"/>
                    </a:cxn>
                    <a:cxn ang="T165">
                      <a:pos x="T98" y="T99"/>
                    </a:cxn>
                    <a:cxn ang="T166">
                      <a:pos x="T100" y="T101"/>
                    </a:cxn>
                    <a:cxn ang="T167">
                      <a:pos x="T102" y="T103"/>
                    </a:cxn>
                    <a:cxn ang="T168">
                      <a:pos x="T104" y="T105"/>
                    </a:cxn>
                    <a:cxn ang="T169">
                      <a:pos x="T106" y="T107"/>
                    </a:cxn>
                    <a:cxn ang="T170">
                      <a:pos x="T108" y="T109"/>
                    </a:cxn>
                    <a:cxn ang="T171">
                      <a:pos x="T110" y="T111"/>
                    </a:cxn>
                    <a:cxn ang="T172">
                      <a:pos x="T112" y="T113"/>
                    </a:cxn>
                    <a:cxn ang="T173">
                      <a:pos x="T114" y="T115"/>
                    </a:cxn>
                  </a:cxnLst>
                  <a:rect l="0" t="0" r="r" b="b"/>
                  <a:pathLst>
                    <a:path w="46" h="51">
                      <a:moveTo>
                        <a:pt x="13" y="8"/>
                      </a:moveTo>
                      <a:cubicBezTo>
                        <a:pt x="10" y="12"/>
                        <a:pt x="6" y="16"/>
                        <a:pt x="4" y="20"/>
                      </a:cubicBezTo>
                      <a:lnTo>
                        <a:pt x="3" y="19"/>
                      </a:lnTo>
                      <a:cubicBezTo>
                        <a:pt x="5" y="15"/>
                        <a:pt x="8" y="11"/>
                        <a:pt x="12" y="8"/>
                      </a:cubicBezTo>
                      <a:lnTo>
                        <a:pt x="13" y="8"/>
                      </a:lnTo>
                      <a:close/>
                      <a:moveTo>
                        <a:pt x="4" y="20"/>
                      </a:moveTo>
                      <a:cubicBezTo>
                        <a:pt x="2" y="24"/>
                        <a:pt x="2" y="28"/>
                        <a:pt x="4" y="32"/>
                      </a:cubicBezTo>
                      <a:lnTo>
                        <a:pt x="3" y="33"/>
                      </a:lnTo>
                      <a:cubicBezTo>
                        <a:pt x="0" y="28"/>
                        <a:pt x="1" y="24"/>
                        <a:pt x="3" y="19"/>
                      </a:cubicBezTo>
                      <a:lnTo>
                        <a:pt x="4" y="20"/>
                      </a:lnTo>
                      <a:close/>
                      <a:moveTo>
                        <a:pt x="4" y="32"/>
                      </a:moveTo>
                      <a:lnTo>
                        <a:pt x="4" y="32"/>
                      </a:lnTo>
                      <a:lnTo>
                        <a:pt x="3" y="33"/>
                      </a:lnTo>
                      <a:lnTo>
                        <a:pt x="4" y="32"/>
                      </a:lnTo>
                      <a:close/>
                      <a:moveTo>
                        <a:pt x="4" y="32"/>
                      </a:moveTo>
                      <a:lnTo>
                        <a:pt x="4" y="32"/>
                      </a:lnTo>
                      <a:lnTo>
                        <a:pt x="3" y="33"/>
                      </a:lnTo>
                      <a:lnTo>
                        <a:pt x="4" y="32"/>
                      </a:lnTo>
                      <a:close/>
                      <a:moveTo>
                        <a:pt x="3" y="33"/>
                      </a:moveTo>
                      <a:lnTo>
                        <a:pt x="3" y="33"/>
                      </a:lnTo>
                      <a:close/>
                      <a:moveTo>
                        <a:pt x="4" y="32"/>
                      </a:moveTo>
                      <a:cubicBezTo>
                        <a:pt x="4" y="33"/>
                        <a:pt x="5" y="33"/>
                        <a:pt x="5" y="34"/>
                      </a:cubicBezTo>
                      <a:lnTo>
                        <a:pt x="3" y="34"/>
                      </a:lnTo>
                      <a:cubicBezTo>
                        <a:pt x="3" y="34"/>
                        <a:pt x="3" y="33"/>
                        <a:pt x="3" y="33"/>
                      </a:cubicBezTo>
                      <a:lnTo>
                        <a:pt x="4" y="32"/>
                      </a:lnTo>
                      <a:close/>
                      <a:moveTo>
                        <a:pt x="5" y="34"/>
                      </a:moveTo>
                      <a:cubicBezTo>
                        <a:pt x="5" y="34"/>
                        <a:pt x="5" y="35"/>
                        <a:pt x="6" y="36"/>
                      </a:cubicBezTo>
                      <a:lnTo>
                        <a:pt x="4" y="36"/>
                      </a:lnTo>
                      <a:cubicBezTo>
                        <a:pt x="4" y="36"/>
                        <a:pt x="4" y="35"/>
                        <a:pt x="3" y="34"/>
                      </a:cubicBezTo>
                      <a:lnTo>
                        <a:pt x="5" y="34"/>
                      </a:lnTo>
                      <a:close/>
                      <a:moveTo>
                        <a:pt x="6" y="36"/>
                      </a:moveTo>
                      <a:cubicBezTo>
                        <a:pt x="8" y="38"/>
                        <a:pt x="10" y="41"/>
                        <a:pt x="12" y="43"/>
                      </a:cubicBezTo>
                      <a:lnTo>
                        <a:pt x="11" y="44"/>
                      </a:lnTo>
                      <a:cubicBezTo>
                        <a:pt x="9" y="42"/>
                        <a:pt x="6" y="39"/>
                        <a:pt x="4" y="36"/>
                      </a:cubicBezTo>
                      <a:lnTo>
                        <a:pt x="6" y="36"/>
                      </a:lnTo>
                      <a:close/>
                      <a:moveTo>
                        <a:pt x="12" y="43"/>
                      </a:moveTo>
                      <a:lnTo>
                        <a:pt x="12" y="43"/>
                      </a:lnTo>
                      <a:lnTo>
                        <a:pt x="12" y="44"/>
                      </a:lnTo>
                      <a:lnTo>
                        <a:pt x="12" y="43"/>
                      </a:lnTo>
                      <a:close/>
                      <a:moveTo>
                        <a:pt x="12" y="43"/>
                      </a:moveTo>
                      <a:cubicBezTo>
                        <a:pt x="17" y="49"/>
                        <a:pt x="28" y="49"/>
                        <a:pt x="36" y="49"/>
                      </a:cubicBezTo>
                      <a:lnTo>
                        <a:pt x="36" y="50"/>
                      </a:lnTo>
                      <a:cubicBezTo>
                        <a:pt x="28" y="50"/>
                        <a:pt x="17" y="51"/>
                        <a:pt x="11" y="44"/>
                      </a:cubicBezTo>
                      <a:lnTo>
                        <a:pt x="12" y="43"/>
                      </a:lnTo>
                      <a:close/>
                      <a:moveTo>
                        <a:pt x="36" y="49"/>
                      </a:moveTo>
                      <a:cubicBezTo>
                        <a:pt x="37" y="48"/>
                        <a:pt x="38" y="48"/>
                        <a:pt x="38" y="48"/>
                      </a:cubicBezTo>
                      <a:lnTo>
                        <a:pt x="38" y="50"/>
                      </a:lnTo>
                      <a:cubicBezTo>
                        <a:pt x="38" y="50"/>
                        <a:pt x="37" y="50"/>
                        <a:pt x="36" y="50"/>
                      </a:cubicBezTo>
                      <a:lnTo>
                        <a:pt x="36" y="49"/>
                      </a:lnTo>
                      <a:close/>
                      <a:moveTo>
                        <a:pt x="38" y="48"/>
                      </a:moveTo>
                      <a:lnTo>
                        <a:pt x="38" y="48"/>
                      </a:lnTo>
                      <a:lnTo>
                        <a:pt x="38" y="49"/>
                      </a:lnTo>
                      <a:lnTo>
                        <a:pt x="38" y="48"/>
                      </a:lnTo>
                      <a:close/>
                      <a:moveTo>
                        <a:pt x="38" y="48"/>
                      </a:moveTo>
                      <a:cubicBezTo>
                        <a:pt x="39" y="48"/>
                        <a:pt x="39" y="48"/>
                        <a:pt x="39" y="48"/>
                      </a:cubicBezTo>
                      <a:lnTo>
                        <a:pt x="39" y="50"/>
                      </a:lnTo>
                      <a:cubicBezTo>
                        <a:pt x="39" y="50"/>
                        <a:pt x="39" y="50"/>
                        <a:pt x="38" y="50"/>
                      </a:cubicBezTo>
                      <a:lnTo>
                        <a:pt x="38" y="48"/>
                      </a:lnTo>
                      <a:close/>
                      <a:moveTo>
                        <a:pt x="39" y="48"/>
                      </a:moveTo>
                      <a:cubicBezTo>
                        <a:pt x="40" y="48"/>
                        <a:pt x="42" y="47"/>
                        <a:pt x="43" y="45"/>
                      </a:cubicBezTo>
                      <a:lnTo>
                        <a:pt x="44" y="46"/>
                      </a:lnTo>
                      <a:cubicBezTo>
                        <a:pt x="43" y="48"/>
                        <a:pt x="41" y="49"/>
                        <a:pt x="39" y="50"/>
                      </a:cubicBezTo>
                      <a:lnTo>
                        <a:pt x="39" y="48"/>
                      </a:lnTo>
                      <a:close/>
                      <a:moveTo>
                        <a:pt x="43" y="45"/>
                      </a:moveTo>
                      <a:cubicBezTo>
                        <a:pt x="44" y="43"/>
                        <a:pt x="44" y="41"/>
                        <a:pt x="44" y="39"/>
                      </a:cubicBezTo>
                      <a:lnTo>
                        <a:pt x="46" y="39"/>
                      </a:lnTo>
                      <a:cubicBezTo>
                        <a:pt x="46" y="41"/>
                        <a:pt x="45" y="44"/>
                        <a:pt x="44" y="46"/>
                      </a:cubicBezTo>
                      <a:lnTo>
                        <a:pt x="43" y="45"/>
                      </a:lnTo>
                      <a:close/>
                      <a:moveTo>
                        <a:pt x="44" y="39"/>
                      </a:moveTo>
                      <a:cubicBezTo>
                        <a:pt x="44" y="38"/>
                        <a:pt x="44" y="37"/>
                        <a:pt x="44" y="37"/>
                      </a:cubicBezTo>
                      <a:lnTo>
                        <a:pt x="45" y="36"/>
                      </a:lnTo>
                      <a:cubicBezTo>
                        <a:pt x="46" y="37"/>
                        <a:pt x="46" y="38"/>
                        <a:pt x="46" y="39"/>
                      </a:cubicBezTo>
                      <a:lnTo>
                        <a:pt x="44" y="39"/>
                      </a:lnTo>
                      <a:close/>
                      <a:moveTo>
                        <a:pt x="44" y="37"/>
                      </a:moveTo>
                      <a:lnTo>
                        <a:pt x="44" y="37"/>
                      </a:lnTo>
                      <a:lnTo>
                        <a:pt x="45" y="37"/>
                      </a:lnTo>
                      <a:lnTo>
                        <a:pt x="44" y="37"/>
                      </a:lnTo>
                      <a:close/>
                      <a:moveTo>
                        <a:pt x="44" y="37"/>
                      </a:moveTo>
                      <a:cubicBezTo>
                        <a:pt x="43" y="35"/>
                        <a:pt x="43" y="33"/>
                        <a:pt x="43" y="31"/>
                      </a:cubicBezTo>
                      <a:lnTo>
                        <a:pt x="44" y="31"/>
                      </a:lnTo>
                      <a:cubicBezTo>
                        <a:pt x="45" y="33"/>
                        <a:pt x="45" y="34"/>
                        <a:pt x="45" y="36"/>
                      </a:cubicBezTo>
                      <a:lnTo>
                        <a:pt x="44" y="37"/>
                      </a:lnTo>
                      <a:close/>
                      <a:moveTo>
                        <a:pt x="43" y="31"/>
                      </a:moveTo>
                      <a:cubicBezTo>
                        <a:pt x="40" y="21"/>
                        <a:pt x="38" y="12"/>
                        <a:pt x="35" y="4"/>
                      </a:cubicBezTo>
                      <a:lnTo>
                        <a:pt x="36" y="3"/>
                      </a:lnTo>
                      <a:cubicBezTo>
                        <a:pt x="40" y="12"/>
                        <a:pt x="42" y="21"/>
                        <a:pt x="44" y="31"/>
                      </a:cubicBezTo>
                      <a:lnTo>
                        <a:pt x="43" y="31"/>
                      </a:lnTo>
                      <a:close/>
                      <a:moveTo>
                        <a:pt x="36" y="3"/>
                      </a:moveTo>
                      <a:lnTo>
                        <a:pt x="36" y="3"/>
                      </a:lnTo>
                      <a:lnTo>
                        <a:pt x="35" y="3"/>
                      </a:lnTo>
                      <a:lnTo>
                        <a:pt x="36" y="3"/>
                      </a:lnTo>
                      <a:close/>
                      <a:moveTo>
                        <a:pt x="35" y="4"/>
                      </a:moveTo>
                      <a:cubicBezTo>
                        <a:pt x="34" y="3"/>
                        <a:pt x="34" y="2"/>
                        <a:pt x="33" y="2"/>
                      </a:cubicBezTo>
                      <a:lnTo>
                        <a:pt x="34" y="1"/>
                      </a:lnTo>
                      <a:cubicBezTo>
                        <a:pt x="35" y="2"/>
                        <a:pt x="35" y="2"/>
                        <a:pt x="36" y="3"/>
                      </a:cubicBezTo>
                      <a:lnTo>
                        <a:pt x="35" y="4"/>
                      </a:lnTo>
                      <a:close/>
                      <a:moveTo>
                        <a:pt x="33" y="2"/>
                      </a:moveTo>
                      <a:cubicBezTo>
                        <a:pt x="32" y="1"/>
                        <a:pt x="31" y="1"/>
                        <a:pt x="29" y="1"/>
                      </a:cubicBezTo>
                      <a:lnTo>
                        <a:pt x="29" y="0"/>
                      </a:lnTo>
                      <a:cubicBezTo>
                        <a:pt x="31" y="0"/>
                        <a:pt x="33" y="0"/>
                        <a:pt x="34" y="1"/>
                      </a:cubicBezTo>
                      <a:lnTo>
                        <a:pt x="33" y="2"/>
                      </a:lnTo>
                      <a:close/>
                      <a:moveTo>
                        <a:pt x="29" y="1"/>
                      </a:moveTo>
                      <a:cubicBezTo>
                        <a:pt x="27" y="1"/>
                        <a:pt x="26" y="1"/>
                        <a:pt x="24" y="2"/>
                      </a:cubicBezTo>
                      <a:lnTo>
                        <a:pt x="23" y="1"/>
                      </a:lnTo>
                      <a:cubicBezTo>
                        <a:pt x="25" y="0"/>
                        <a:pt x="27" y="0"/>
                        <a:pt x="29" y="0"/>
                      </a:cubicBezTo>
                      <a:lnTo>
                        <a:pt x="29" y="1"/>
                      </a:lnTo>
                      <a:close/>
                      <a:moveTo>
                        <a:pt x="24" y="2"/>
                      </a:moveTo>
                      <a:cubicBezTo>
                        <a:pt x="20" y="3"/>
                        <a:pt x="16" y="6"/>
                        <a:pt x="13" y="8"/>
                      </a:cubicBezTo>
                      <a:lnTo>
                        <a:pt x="12" y="8"/>
                      </a:lnTo>
                      <a:cubicBezTo>
                        <a:pt x="15" y="5"/>
                        <a:pt x="19" y="2"/>
                        <a:pt x="23" y="1"/>
                      </a:cubicBezTo>
                      <a:lnTo>
                        <a:pt x="24" y="2"/>
                      </a:lnTo>
                      <a:close/>
                      <a:moveTo>
                        <a:pt x="13" y="8"/>
                      </a:moveTo>
                      <a:lnTo>
                        <a:pt x="13" y="8"/>
                      </a:lnTo>
                      <a:close/>
                    </a:path>
                  </a:pathLst>
                </a:custGeom>
                <a:solidFill>
                  <a:srgbClr val="94939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498" name="Freeform 119"/>
                <p:cNvSpPr>
                  <a:spLocks noChangeArrowheads="1"/>
                </p:cNvSpPr>
                <p:nvPr/>
              </p:nvSpPr>
              <p:spPr bwMode="auto">
                <a:xfrm>
                  <a:off x="1380" y="3730"/>
                  <a:ext cx="52" cy="54"/>
                </a:xfrm>
                <a:custGeom>
                  <a:avLst/>
                  <a:gdLst>
                    <a:gd name="T0" fmla="*/ 31244 w 38"/>
                    <a:gd name="T1" fmla="*/ 28559 h 32"/>
                    <a:gd name="T2" fmla="*/ 2960 w 38"/>
                    <a:gd name="T3" fmla="*/ 125479 h 32"/>
                    <a:gd name="T4" fmla="*/ 12375 w 38"/>
                    <a:gd name="T5" fmla="*/ 179334 h 32"/>
                    <a:gd name="T6" fmla="*/ 31244 w 38"/>
                    <a:gd name="T7" fmla="*/ 147692 h 32"/>
                    <a:gd name="T8" fmla="*/ 59721 w 38"/>
                    <a:gd name="T9" fmla="*/ 109635 h 32"/>
                    <a:gd name="T10" fmla="*/ 57632 w 38"/>
                    <a:gd name="T11" fmla="*/ 47319 h 32"/>
                    <a:gd name="T12" fmla="*/ 42279 w 38"/>
                    <a:gd name="T13" fmla="*/ 10414 h 32"/>
                    <a:gd name="T14" fmla="*/ 31244 w 38"/>
                    <a:gd name="T15" fmla="*/ 28559 h 32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38" h="32">
                      <a:moveTo>
                        <a:pt x="18" y="5"/>
                      </a:moveTo>
                      <a:cubicBezTo>
                        <a:pt x="13" y="12"/>
                        <a:pt x="5" y="15"/>
                        <a:pt x="2" y="21"/>
                      </a:cubicBezTo>
                      <a:cubicBezTo>
                        <a:pt x="0" y="25"/>
                        <a:pt x="3" y="29"/>
                        <a:pt x="7" y="30"/>
                      </a:cubicBezTo>
                      <a:cubicBezTo>
                        <a:pt x="12" y="32"/>
                        <a:pt x="15" y="27"/>
                        <a:pt x="18" y="25"/>
                      </a:cubicBezTo>
                      <a:cubicBezTo>
                        <a:pt x="24" y="22"/>
                        <a:pt x="31" y="25"/>
                        <a:pt x="35" y="19"/>
                      </a:cubicBezTo>
                      <a:cubicBezTo>
                        <a:pt x="38" y="14"/>
                        <a:pt x="36" y="11"/>
                        <a:pt x="34" y="8"/>
                      </a:cubicBezTo>
                      <a:cubicBezTo>
                        <a:pt x="32" y="5"/>
                        <a:pt x="30" y="0"/>
                        <a:pt x="25" y="2"/>
                      </a:cubicBezTo>
                      <a:cubicBezTo>
                        <a:pt x="22" y="2"/>
                        <a:pt x="18" y="4"/>
                        <a:pt x="18" y="5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499" name="Freeform 120"/>
                <p:cNvSpPr>
                  <a:spLocks noChangeArrowheads="1"/>
                </p:cNvSpPr>
                <p:nvPr/>
              </p:nvSpPr>
              <p:spPr bwMode="auto">
                <a:xfrm>
                  <a:off x="1380" y="3730"/>
                  <a:ext cx="50" cy="54"/>
                </a:xfrm>
                <a:custGeom>
                  <a:avLst/>
                  <a:gdLst>
                    <a:gd name="T0" fmla="*/ 14300 w 37"/>
                    <a:gd name="T1" fmla="*/ 71975 h 32"/>
                    <a:gd name="T2" fmla="*/ 16377 w 37"/>
                    <a:gd name="T3" fmla="*/ 78368 h 32"/>
                    <a:gd name="T4" fmla="*/ 14300 w 37"/>
                    <a:gd name="T5" fmla="*/ 71975 h 32"/>
                    <a:gd name="T6" fmla="*/ 4305 w 37"/>
                    <a:gd name="T7" fmla="*/ 129794 h 32"/>
                    <a:gd name="T8" fmla="*/ 4305 w 37"/>
                    <a:gd name="T9" fmla="*/ 129794 h 32"/>
                    <a:gd name="T10" fmla="*/ 1581 w 37"/>
                    <a:gd name="T11" fmla="*/ 125479 h 32"/>
                    <a:gd name="T12" fmla="*/ 4305 w 37"/>
                    <a:gd name="T13" fmla="*/ 153935 h 32"/>
                    <a:gd name="T14" fmla="*/ 2614 w 37"/>
                    <a:gd name="T15" fmla="*/ 129794 h 32"/>
                    <a:gd name="T16" fmla="*/ 8673 w 37"/>
                    <a:gd name="T17" fmla="*/ 179334 h 32"/>
                    <a:gd name="T18" fmla="*/ 8673 w 37"/>
                    <a:gd name="T19" fmla="*/ 173625 h 32"/>
                    <a:gd name="T20" fmla="*/ 8673 w 37"/>
                    <a:gd name="T21" fmla="*/ 179334 h 32"/>
                    <a:gd name="T22" fmla="*/ 10899 w 37"/>
                    <a:gd name="T23" fmla="*/ 173625 h 32"/>
                    <a:gd name="T24" fmla="*/ 10899 w 37"/>
                    <a:gd name="T25" fmla="*/ 173625 h 32"/>
                    <a:gd name="T26" fmla="*/ 23574 w 37"/>
                    <a:gd name="T27" fmla="*/ 164945 h 32"/>
                    <a:gd name="T28" fmla="*/ 20942 w 37"/>
                    <a:gd name="T29" fmla="*/ 161963 h 32"/>
                    <a:gd name="T30" fmla="*/ 23574 w 37"/>
                    <a:gd name="T31" fmla="*/ 164945 h 32"/>
                    <a:gd name="T32" fmla="*/ 27893 w 37"/>
                    <a:gd name="T33" fmla="*/ 147692 h 32"/>
                    <a:gd name="T34" fmla="*/ 27000 w 37"/>
                    <a:gd name="T35" fmla="*/ 142955 h 32"/>
                    <a:gd name="T36" fmla="*/ 27893 w 37"/>
                    <a:gd name="T37" fmla="*/ 147692 h 32"/>
                    <a:gd name="T38" fmla="*/ 50649 w 37"/>
                    <a:gd name="T39" fmla="*/ 108280 h 32"/>
                    <a:gd name="T40" fmla="*/ 38864 w 37"/>
                    <a:gd name="T41" fmla="*/ 129794 h 32"/>
                    <a:gd name="T42" fmla="*/ 52459 w 37"/>
                    <a:gd name="T43" fmla="*/ 109635 h 32"/>
                    <a:gd name="T44" fmla="*/ 52459 w 37"/>
                    <a:gd name="T45" fmla="*/ 78368 h 32"/>
                    <a:gd name="T46" fmla="*/ 50649 w 37"/>
                    <a:gd name="T47" fmla="*/ 108280 h 32"/>
                    <a:gd name="T48" fmla="*/ 50649 w 37"/>
                    <a:gd name="T49" fmla="*/ 43463 h 32"/>
                    <a:gd name="T50" fmla="*/ 48815 w 37"/>
                    <a:gd name="T51" fmla="*/ 47319 h 32"/>
                    <a:gd name="T52" fmla="*/ 48815 w 37"/>
                    <a:gd name="T53" fmla="*/ 47319 h 32"/>
                    <a:gd name="T54" fmla="*/ 50649 w 37"/>
                    <a:gd name="T55" fmla="*/ 43463 h 32"/>
                    <a:gd name="T56" fmla="*/ 50649 w 37"/>
                    <a:gd name="T57" fmla="*/ 43463 h 32"/>
                    <a:gd name="T58" fmla="*/ 50649 w 37"/>
                    <a:gd name="T59" fmla="*/ 43463 h 32"/>
                    <a:gd name="T60" fmla="*/ 50649 w 37"/>
                    <a:gd name="T61" fmla="*/ 36305 h 32"/>
                    <a:gd name="T62" fmla="*/ 48815 w 37"/>
                    <a:gd name="T63" fmla="*/ 43463 h 32"/>
                    <a:gd name="T64" fmla="*/ 48815 w 37"/>
                    <a:gd name="T65" fmla="*/ 43463 h 32"/>
                    <a:gd name="T66" fmla="*/ 50649 w 37"/>
                    <a:gd name="T67" fmla="*/ 36305 h 32"/>
                    <a:gd name="T68" fmla="*/ 37303 w 37"/>
                    <a:gd name="T69" fmla="*/ 10414 h 32"/>
                    <a:gd name="T70" fmla="*/ 37303 w 37"/>
                    <a:gd name="T71" fmla="*/ 10414 h 32"/>
                    <a:gd name="T72" fmla="*/ 37303 w 37"/>
                    <a:gd name="T73" fmla="*/ 10414 h 32"/>
                    <a:gd name="T74" fmla="*/ 36346 w 37"/>
                    <a:gd name="T75" fmla="*/ 6284 h 32"/>
                    <a:gd name="T76" fmla="*/ 36346 w 37"/>
                    <a:gd name="T77" fmla="*/ 17256 h 32"/>
                    <a:gd name="T78" fmla="*/ 36346 w 37"/>
                    <a:gd name="T79" fmla="*/ 6284 h 32"/>
                    <a:gd name="T80" fmla="*/ 27000 w 37"/>
                    <a:gd name="T81" fmla="*/ 36305 h 32"/>
                    <a:gd name="T82" fmla="*/ 34528 w 37"/>
                    <a:gd name="T83" fmla="*/ 17256 h 32"/>
                    <a:gd name="T84" fmla="*/ 27000 w 37"/>
                    <a:gd name="T85" fmla="*/ 36305 h 32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</a:gdLst>
                  <a:ahLst/>
                  <a:cxnLst>
                    <a:cxn ang="T86">
                      <a:pos x="T0" y="T1"/>
                    </a:cxn>
                    <a:cxn ang="T87">
                      <a:pos x="T2" y="T3"/>
                    </a:cxn>
                    <a:cxn ang="T88">
                      <a:pos x="T4" y="T5"/>
                    </a:cxn>
                    <a:cxn ang="T89">
                      <a:pos x="T6" y="T7"/>
                    </a:cxn>
                    <a:cxn ang="T90">
                      <a:pos x="T8" y="T9"/>
                    </a:cxn>
                    <a:cxn ang="T91">
                      <a:pos x="T10" y="T11"/>
                    </a:cxn>
                    <a:cxn ang="T92">
                      <a:pos x="T12" y="T13"/>
                    </a:cxn>
                    <a:cxn ang="T93">
                      <a:pos x="T14" y="T15"/>
                    </a:cxn>
                    <a:cxn ang="T94">
                      <a:pos x="T16" y="T17"/>
                    </a:cxn>
                    <a:cxn ang="T95">
                      <a:pos x="T18" y="T19"/>
                    </a:cxn>
                    <a:cxn ang="T96">
                      <a:pos x="T20" y="T21"/>
                    </a:cxn>
                    <a:cxn ang="T97">
                      <a:pos x="T22" y="T23"/>
                    </a:cxn>
                    <a:cxn ang="T98">
                      <a:pos x="T24" y="T25"/>
                    </a:cxn>
                    <a:cxn ang="T99">
                      <a:pos x="T26" y="T27"/>
                    </a:cxn>
                    <a:cxn ang="T100">
                      <a:pos x="T28" y="T29"/>
                    </a:cxn>
                    <a:cxn ang="T101">
                      <a:pos x="T30" y="T31"/>
                    </a:cxn>
                    <a:cxn ang="T102">
                      <a:pos x="T32" y="T33"/>
                    </a:cxn>
                    <a:cxn ang="T103">
                      <a:pos x="T34" y="T35"/>
                    </a:cxn>
                    <a:cxn ang="T104">
                      <a:pos x="T36" y="T37"/>
                    </a:cxn>
                    <a:cxn ang="T105">
                      <a:pos x="T38" y="T39"/>
                    </a:cxn>
                    <a:cxn ang="T106">
                      <a:pos x="T40" y="T41"/>
                    </a:cxn>
                    <a:cxn ang="T107">
                      <a:pos x="T42" y="T43"/>
                    </a:cxn>
                    <a:cxn ang="T108">
                      <a:pos x="T44" y="T45"/>
                    </a:cxn>
                    <a:cxn ang="T109">
                      <a:pos x="T46" y="T47"/>
                    </a:cxn>
                    <a:cxn ang="T110">
                      <a:pos x="T48" y="T49"/>
                    </a:cxn>
                    <a:cxn ang="T111">
                      <a:pos x="T50" y="T51"/>
                    </a:cxn>
                    <a:cxn ang="T112">
                      <a:pos x="T52" y="T53"/>
                    </a:cxn>
                    <a:cxn ang="T113">
                      <a:pos x="T54" y="T55"/>
                    </a:cxn>
                    <a:cxn ang="T114">
                      <a:pos x="T56" y="T57"/>
                    </a:cxn>
                    <a:cxn ang="T115">
                      <a:pos x="T58" y="T59"/>
                    </a:cxn>
                    <a:cxn ang="T116">
                      <a:pos x="T60" y="T61"/>
                    </a:cxn>
                    <a:cxn ang="T117">
                      <a:pos x="T62" y="T63"/>
                    </a:cxn>
                    <a:cxn ang="T118">
                      <a:pos x="T64" y="T65"/>
                    </a:cxn>
                    <a:cxn ang="T119">
                      <a:pos x="T66" y="T67"/>
                    </a:cxn>
                    <a:cxn ang="T120">
                      <a:pos x="T68" y="T69"/>
                    </a:cxn>
                    <a:cxn ang="T121">
                      <a:pos x="T70" y="T71"/>
                    </a:cxn>
                    <a:cxn ang="T122">
                      <a:pos x="T72" y="T73"/>
                    </a:cxn>
                    <a:cxn ang="T123">
                      <a:pos x="T74" y="T75"/>
                    </a:cxn>
                    <a:cxn ang="T124">
                      <a:pos x="T76" y="T77"/>
                    </a:cxn>
                    <a:cxn ang="T125">
                      <a:pos x="T78" y="T79"/>
                    </a:cxn>
                    <a:cxn ang="T126">
                      <a:pos x="T80" y="T81"/>
                    </a:cxn>
                    <a:cxn ang="T127">
                      <a:pos x="T82" y="T83"/>
                    </a:cxn>
                    <a:cxn ang="T128">
                      <a:pos x="T84" y="T85"/>
                    </a:cxn>
                  </a:cxnLst>
                  <a:rect l="0" t="0" r="r" b="b"/>
                  <a:pathLst>
                    <a:path w="37" h="32">
                      <a:moveTo>
                        <a:pt x="18" y="6"/>
                      </a:moveTo>
                      <a:cubicBezTo>
                        <a:pt x="16" y="8"/>
                        <a:pt x="13" y="11"/>
                        <a:pt x="11" y="13"/>
                      </a:cubicBezTo>
                      <a:lnTo>
                        <a:pt x="10" y="12"/>
                      </a:lnTo>
                      <a:cubicBezTo>
                        <a:pt x="12" y="10"/>
                        <a:pt x="15" y="8"/>
                        <a:pt x="17" y="5"/>
                      </a:cubicBezTo>
                      <a:lnTo>
                        <a:pt x="18" y="6"/>
                      </a:lnTo>
                      <a:close/>
                      <a:moveTo>
                        <a:pt x="11" y="13"/>
                      </a:moveTo>
                      <a:cubicBezTo>
                        <a:pt x="8" y="15"/>
                        <a:pt x="4" y="18"/>
                        <a:pt x="3" y="22"/>
                      </a:cubicBezTo>
                      <a:lnTo>
                        <a:pt x="1" y="21"/>
                      </a:lnTo>
                      <a:cubicBezTo>
                        <a:pt x="3" y="17"/>
                        <a:pt x="6" y="15"/>
                        <a:pt x="10" y="12"/>
                      </a:cubicBezTo>
                      <a:lnTo>
                        <a:pt x="11" y="13"/>
                      </a:lnTo>
                      <a:close/>
                      <a:moveTo>
                        <a:pt x="3" y="22"/>
                      </a:moveTo>
                      <a:lnTo>
                        <a:pt x="3" y="22"/>
                      </a:lnTo>
                      <a:lnTo>
                        <a:pt x="2" y="21"/>
                      </a:lnTo>
                      <a:lnTo>
                        <a:pt x="3" y="22"/>
                      </a:lnTo>
                      <a:close/>
                      <a:moveTo>
                        <a:pt x="3" y="22"/>
                      </a:moveTo>
                      <a:cubicBezTo>
                        <a:pt x="2" y="22"/>
                        <a:pt x="2" y="22"/>
                        <a:pt x="2" y="22"/>
                      </a:cubicBezTo>
                      <a:lnTo>
                        <a:pt x="1" y="22"/>
                      </a:lnTo>
                      <a:cubicBezTo>
                        <a:pt x="1" y="22"/>
                        <a:pt x="1" y="21"/>
                        <a:pt x="1" y="21"/>
                      </a:cubicBezTo>
                      <a:lnTo>
                        <a:pt x="3" y="22"/>
                      </a:lnTo>
                      <a:close/>
                      <a:moveTo>
                        <a:pt x="2" y="22"/>
                      </a:moveTo>
                      <a:cubicBezTo>
                        <a:pt x="2" y="24"/>
                        <a:pt x="2" y="25"/>
                        <a:pt x="3" y="26"/>
                      </a:cubicBezTo>
                      <a:lnTo>
                        <a:pt x="2" y="27"/>
                      </a:lnTo>
                      <a:cubicBezTo>
                        <a:pt x="1" y="25"/>
                        <a:pt x="0" y="24"/>
                        <a:pt x="1" y="22"/>
                      </a:cubicBezTo>
                      <a:lnTo>
                        <a:pt x="2" y="22"/>
                      </a:lnTo>
                      <a:close/>
                      <a:moveTo>
                        <a:pt x="3" y="26"/>
                      </a:moveTo>
                      <a:cubicBezTo>
                        <a:pt x="4" y="27"/>
                        <a:pt x="5" y="28"/>
                        <a:pt x="6" y="29"/>
                      </a:cubicBezTo>
                      <a:lnTo>
                        <a:pt x="6" y="30"/>
                      </a:lnTo>
                      <a:cubicBezTo>
                        <a:pt x="4" y="29"/>
                        <a:pt x="2" y="28"/>
                        <a:pt x="2" y="27"/>
                      </a:cubicBezTo>
                      <a:lnTo>
                        <a:pt x="3" y="26"/>
                      </a:lnTo>
                      <a:close/>
                      <a:moveTo>
                        <a:pt x="6" y="29"/>
                      </a:moveTo>
                      <a:cubicBezTo>
                        <a:pt x="7" y="29"/>
                        <a:pt x="7" y="29"/>
                        <a:pt x="7" y="29"/>
                      </a:cubicBezTo>
                      <a:lnTo>
                        <a:pt x="7" y="30"/>
                      </a:lnTo>
                      <a:cubicBezTo>
                        <a:pt x="6" y="30"/>
                        <a:pt x="6" y="30"/>
                        <a:pt x="6" y="30"/>
                      </a:cubicBezTo>
                      <a:lnTo>
                        <a:pt x="6" y="29"/>
                      </a:lnTo>
                      <a:close/>
                      <a:moveTo>
                        <a:pt x="7" y="29"/>
                      </a:moveTo>
                      <a:lnTo>
                        <a:pt x="7" y="29"/>
                      </a:lnTo>
                      <a:lnTo>
                        <a:pt x="7" y="30"/>
                      </a:lnTo>
                      <a:lnTo>
                        <a:pt x="7" y="29"/>
                      </a:lnTo>
                      <a:close/>
                      <a:moveTo>
                        <a:pt x="7" y="29"/>
                      </a:moveTo>
                      <a:cubicBezTo>
                        <a:pt x="10" y="30"/>
                        <a:pt x="12" y="29"/>
                        <a:pt x="14" y="27"/>
                      </a:cubicBezTo>
                      <a:lnTo>
                        <a:pt x="16" y="28"/>
                      </a:lnTo>
                      <a:cubicBezTo>
                        <a:pt x="13" y="30"/>
                        <a:pt x="10" y="32"/>
                        <a:pt x="7" y="30"/>
                      </a:cubicBezTo>
                      <a:lnTo>
                        <a:pt x="7" y="29"/>
                      </a:lnTo>
                      <a:close/>
                      <a:moveTo>
                        <a:pt x="14" y="27"/>
                      </a:moveTo>
                      <a:cubicBezTo>
                        <a:pt x="16" y="26"/>
                        <a:pt x="17" y="25"/>
                        <a:pt x="18" y="24"/>
                      </a:cubicBezTo>
                      <a:lnTo>
                        <a:pt x="19" y="25"/>
                      </a:lnTo>
                      <a:cubicBezTo>
                        <a:pt x="18" y="26"/>
                        <a:pt x="17" y="27"/>
                        <a:pt x="16" y="28"/>
                      </a:cubicBezTo>
                      <a:lnTo>
                        <a:pt x="14" y="27"/>
                      </a:lnTo>
                      <a:close/>
                      <a:moveTo>
                        <a:pt x="19" y="25"/>
                      </a:moveTo>
                      <a:lnTo>
                        <a:pt x="19" y="25"/>
                      </a:lnTo>
                      <a:lnTo>
                        <a:pt x="18" y="25"/>
                      </a:lnTo>
                      <a:lnTo>
                        <a:pt x="19" y="25"/>
                      </a:lnTo>
                      <a:close/>
                      <a:moveTo>
                        <a:pt x="18" y="24"/>
                      </a:moveTo>
                      <a:cubicBezTo>
                        <a:pt x="20" y="23"/>
                        <a:pt x="23" y="23"/>
                        <a:pt x="26" y="22"/>
                      </a:cubicBezTo>
                      <a:lnTo>
                        <a:pt x="26" y="24"/>
                      </a:lnTo>
                      <a:cubicBezTo>
                        <a:pt x="23" y="24"/>
                        <a:pt x="21" y="24"/>
                        <a:pt x="19" y="25"/>
                      </a:cubicBezTo>
                      <a:lnTo>
                        <a:pt x="18" y="24"/>
                      </a:lnTo>
                      <a:close/>
                      <a:moveTo>
                        <a:pt x="26" y="22"/>
                      </a:moveTo>
                      <a:cubicBezTo>
                        <a:pt x="29" y="22"/>
                        <a:pt x="32" y="22"/>
                        <a:pt x="34" y="18"/>
                      </a:cubicBezTo>
                      <a:lnTo>
                        <a:pt x="36" y="19"/>
                      </a:lnTo>
                      <a:cubicBezTo>
                        <a:pt x="33" y="23"/>
                        <a:pt x="29" y="23"/>
                        <a:pt x="26" y="24"/>
                      </a:cubicBezTo>
                      <a:lnTo>
                        <a:pt x="26" y="22"/>
                      </a:lnTo>
                      <a:close/>
                      <a:moveTo>
                        <a:pt x="36" y="19"/>
                      </a:moveTo>
                      <a:lnTo>
                        <a:pt x="36" y="19"/>
                      </a:lnTo>
                      <a:lnTo>
                        <a:pt x="35" y="19"/>
                      </a:lnTo>
                      <a:lnTo>
                        <a:pt x="36" y="19"/>
                      </a:lnTo>
                      <a:close/>
                      <a:moveTo>
                        <a:pt x="34" y="18"/>
                      </a:moveTo>
                      <a:cubicBezTo>
                        <a:pt x="36" y="16"/>
                        <a:pt x="36" y="15"/>
                        <a:pt x="35" y="13"/>
                      </a:cubicBezTo>
                      <a:lnTo>
                        <a:pt x="37" y="13"/>
                      </a:lnTo>
                      <a:cubicBezTo>
                        <a:pt x="37" y="15"/>
                        <a:pt x="37" y="17"/>
                        <a:pt x="36" y="19"/>
                      </a:cubicBezTo>
                      <a:lnTo>
                        <a:pt x="34" y="18"/>
                      </a:lnTo>
                      <a:close/>
                      <a:moveTo>
                        <a:pt x="35" y="13"/>
                      </a:moveTo>
                      <a:cubicBezTo>
                        <a:pt x="35" y="11"/>
                        <a:pt x="34" y="9"/>
                        <a:pt x="33" y="8"/>
                      </a:cubicBezTo>
                      <a:lnTo>
                        <a:pt x="34" y="7"/>
                      </a:lnTo>
                      <a:cubicBezTo>
                        <a:pt x="35" y="9"/>
                        <a:pt x="37" y="11"/>
                        <a:pt x="37" y="13"/>
                      </a:cubicBezTo>
                      <a:lnTo>
                        <a:pt x="35" y="13"/>
                      </a:lnTo>
                      <a:close/>
                      <a:moveTo>
                        <a:pt x="33" y="8"/>
                      </a:moveTo>
                      <a:lnTo>
                        <a:pt x="33" y="8"/>
                      </a:lnTo>
                      <a:lnTo>
                        <a:pt x="34" y="8"/>
                      </a:lnTo>
                      <a:lnTo>
                        <a:pt x="33" y="8"/>
                      </a:lnTo>
                      <a:close/>
                      <a:moveTo>
                        <a:pt x="33" y="8"/>
                      </a:moveTo>
                      <a:lnTo>
                        <a:pt x="33" y="8"/>
                      </a:lnTo>
                      <a:lnTo>
                        <a:pt x="34" y="7"/>
                      </a:lnTo>
                      <a:lnTo>
                        <a:pt x="33" y="8"/>
                      </a:lnTo>
                      <a:close/>
                      <a:moveTo>
                        <a:pt x="34" y="7"/>
                      </a:moveTo>
                      <a:lnTo>
                        <a:pt x="34" y="7"/>
                      </a:lnTo>
                      <a:lnTo>
                        <a:pt x="34" y="8"/>
                      </a:lnTo>
                      <a:lnTo>
                        <a:pt x="34" y="7"/>
                      </a:lnTo>
                      <a:close/>
                      <a:moveTo>
                        <a:pt x="33" y="8"/>
                      </a:moveTo>
                      <a:cubicBezTo>
                        <a:pt x="33" y="8"/>
                        <a:pt x="33" y="7"/>
                        <a:pt x="33" y="7"/>
                      </a:cubicBezTo>
                      <a:lnTo>
                        <a:pt x="34" y="6"/>
                      </a:lnTo>
                      <a:cubicBezTo>
                        <a:pt x="34" y="7"/>
                        <a:pt x="34" y="7"/>
                        <a:pt x="34" y="7"/>
                      </a:cubicBezTo>
                      <a:lnTo>
                        <a:pt x="33" y="8"/>
                      </a:lnTo>
                      <a:close/>
                      <a:moveTo>
                        <a:pt x="33" y="7"/>
                      </a:moveTo>
                      <a:lnTo>
                        <a:pt x="33" y="7"/>
                      </a:lnTo>
                      <a:close/>
                      <a:moveTo>
                        <a:pt x="33" y="7"/>
                      </a:moveTo>
                      <a:cubicBezTo>
                        <a:pt x="31" y="5"/>
                        <a:pt x="29" y="1"/>
                        <a:pt x="25" y="2"/>
                      </a:cubicBezTo>
                      <a:lnTo>
                        <a:pt x="25" y="1"/>
                      </a:lnTo>
                      <a:cubicBezTo>
                        <a:pt x="30" y="0"/>
                        <a:pt x="32" y="4"/>
                        <a:pt x="34" y="6"/>
                      </a:cubicBezTo>
                      <a:lnTo>
                        <a:pt x="33" y="7"/>
                      </a:lnTo>
                      <a:close/>
                      <a:moveTo>
                        <a:pt x="25" y="2"/>
                      </a:moveTo>
                      <a:lnTo>
                        <a:pt x="25" y="2"/>
                      </a:lnTo>
                      <a:close/>
                      <a:moveTo>
                        <a:pt x="25" y="2"/>
                      </a:moveTo>
                      <a:lnTo>
                        <a:pt x="25" y="2"/>
                      </a:lnTo>
                      <a:lnTo>
                        <a:pt x="25" y="1"/>
                      </a:lnTo>
                      <a:lnTo>
                        <a:pt x="25" y="2"/>
                      </a:lnTo>
                      <a:close/>
                      <a:moveTo>
                        <a:pt x="25" y="2"/>
                      </a:moveTo>
                      <a:cubicBezTo>
                        <a:pt x="25" y="2"/>
                        <a:pt x="24" y="2"/>
                        <a:pt x="24" y="3"/>
                      </a:cubicBezTo>
                      <a:lnTo>
                        <a:pt x="24" y="1"/>
                      </a:lnTo>
                      <a:cubicBezTo>
                        <a:pt x="24" y="1"/>
                        <a:pt x="24" y="1"/>
                        <a:pt x="25" y="1"/>
                      </a:cubicBezTo>
                      <a:lnTo>
                        <a:pt x="25" y="2"/>
                      </a:lnTo>
                      <a:close/>
                      <a:moveTo>
                        <a:pt x="24" y="3"/>
                      </a:moveTo>
                      <a:cubicBezTo>
                        <a:pt x="24" y="3"/>
                        <a:pt x="23" y="3"/>
                        <a:pt x="23" y="3"/>
                      </a:cubicBezTo>
                      <a:lnTo>
                        <a:pt x="22" y="2"/>
                      </a:lnTo>
                      <a:cubicBezTo>
                        <a:pt x="23" y="2"/>
                        <a:pt x="23" y="2"/>
                        <a:pt x="24" y="1"/>
                      </a:cubicBezTo>
                      <a:lnTo>
                        <a:pt x="24" y="3"/>
                      </a:lnTo>
                      <a:close/>
                      <a:moveTo>
                        <a:pt x="23" y="3"/>
                      </a:moveTo>
                      <a:cubicBezTo>
                        <a:pt x="21" y="4"/>
                        <a:pt x="19" y="5"/>
                        <a:pt x="18" y="6"/>
                      </a:cubicBezTo>
                      <a:lnTo>
                        <a:pt x="17" y="5"/>
                      </a:lnTo>
                      <a:cubicBezTo>
                        <a:pt x="18" y="4"/>
                        <a:pt x="20" y="3"/>
                        <a:pt x="22" y="2"/>
                      </a:cubicBezTo>
                      <a:lnTo>
                        <a:pt x="23" y="3"/>
                      </a:lnTo>
                      <a:close/>
                      <a:moveTo>
                        <a:pt x="18" y="6"/>
                      </a:moveTo>
                      <a:lnTo>
                        <a:pt x="18" y="6"/>
                      </a:lnTo>
                      <a:lnTo>
                        <a:pt x="18" y="5"/>
                      </a:lnTo>
                      <a:lnTo>
                        <a:pt x="18" y="6"/>
                      </a:lnTo>
                      <a:close/>
                    </a:path>
                  </a:pathLst>
                </a:custGeom>
                <a:solidFill>
                  <a:srgbClr val="94939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500" name="Freeform 121"/>
                <p:cNvSpPr>
                  <a:spLocks noChangeArrowheads="1"/>
                </p:cNvSpPr>
                <p:nvPr/>
              </p:nvSpPr>
              <p:spPr bwMode="auto">
                <a:xfrm>
                  <a:off x="1405" y="3650"/>
                  <a:ext cx="87" cy="81"/>
                </a:xfrm>
                <a:custGeom>
                  <a:avLst/>
                  <a:gdLst>
                    <a:gd name="T0" fmla="*/ 27143 w 63"/>
                    <a:gd name="T1" fmla="*/ 33400 h 47"/>
                    <a:gd name="T2" fmla="*/ 7579 w 63"/>
                    <a:gd name="T3" fmla="*/ 144526 h 47"/>
                    <a:gd name="T4" fmla="*/ 24154 w 63"/>
                    <a:gd name="T5" fmla="*/ 283597 h 47"/>
                    <a:gd name="T6" fmla="*/ 73973 w 63"/>
                    <a:gd name="T7" fmla="*/ 315436 h 47"/>
                    <a:gd name="T8" fmla="*/ 105677 w 63"/>
                    <a:gd name="T9" fmla="*/ 170882 h 47"/>
                    <a:gd name="T10" fmla="*/ 82214 w 63"/>
                    <a:gd name="T11" fmla="*/ 92030 h 47"/>
                    <a:gd name="T12" fmla="*/ 64015 w 63"/>
                    <a:gd name="T13" fmla="*/ 92030 h 47"/>
                    <a:gd name="T14" fmla="*/ 27143 w 63"/>
                    <a:gd name="T15" fmla="*/ 33400 h 47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63" h="47">
                      <a:moveTo>
                        <a:pt x="16" y="5"/>
                      </a:moveTo>
                      <a:cubicBezTo>
                        <a:pt x="11" y="8"/>
                        <a:pt x="7" y="15"/>
                        <a:pt x="4" y="21"/>
                      </a:cubicBezTo>
                      <a:cubicBezTo>
                        <a:pt x="0" y="28"/>
                        <a:pt x="3" y="40"/>
                        <a:pt x="14" y="41"/>
                      </a:cubicBezTo>
                      <a:cubicBezTo>
                        <a:pt x="24" y="42"/>
                        <a:pt x="33" y="47"/>
                        <a:pt x="43" y="46"/>
                      </a:cubicBezTo>
                      <a:cubicBezTo>
                        <a:pt x="54" y="44"/>
                        <a:pt x="63" y="36"/>
                        <a:pt x="61" y="25"/>
                      </a:cubicBezTo>
                      <a:cubicBezTo>
                        <a:pt x="59" y="20"/>
                        <a:pt x="55" y="15"/>
                        <a:pt x="48" y="13"/>
                      </a:cubicBezTo>
                      <a:cubicBezTo>
                        <a:pt x="45" y="12"/>
                        <a:pt x="41" y="13"/>
                        <a:pt x="37" y="13"/>
                      </a:cubicBezTo>
                      <a:cubicBezTo>
                        <a:pt x="29" y="12"/>
                        <a:pt x="23" y="0"/>
                        <a:pt x="16" y="5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501" name="Freeform 122"/>
                <p:cNvSpPr>
                  <a:spLocks noChangeArrowheads="1"/>
                </p:cNvSpPr>
                <p:nvPr/>
              </p:nvSpPr>
              <p:spPr bwMode="auto">
                <a:xfrm>
                  <a:off x="1406" y="3652"/>
                  <a:ext cx="84" cy="79"/>
                </a:xfrm>
                <a:custGeom>
                  <a:avLst/>
                  <a:gdLst>
                    <a:gd name="T0" fmla="*/ 12805 w 61"/>
                    <a:gd name="T1" fmla="*/ 71306 h 46"/>
                    <a:gd name="T2" fmla="*/ 15876 w 61"/>
                    <a:gd name="T3" fmla="*/ 71306 h 46"/>
                    <a:gd name="T4" fmla="*/ 12805 w 61"/>
                    <a:gd name="T5" fmla="*/ 71306 h 46"/>
                    <a:gd name="T6" fmla="*/ 3069 w 61"/>
                    <a:gd name="T7" fmla="*/ 129495 h 46"/>
                    <a:gd name="T8" fmla="*/ 5081 w 61"/>
                    <a:gd name="T9" fmla="*/ 129495 h 46"/>
                    <a:gd name="T10" fmla="*/ 3069 w 61"/>
                    <a:gd name="T11" fmla="*/ 129495 h 46"/>
                    <a:gd name="T12" fmla="*/ 7735 w 61"/>
                    <a:gd name="T13" fmla="*/ 213954 h 46"/>
                    <a:gd name="T14" fmla="*/ 3069 w 61"/>
                    <a:gd name="T15" fmla="*/ 155080 h 46"/>
                    <a:gd name="T16" fmla="*/ 17738 w 61"/>
                    <a:gd name="T17" fmla="*/ 256214 h 46"/>
                    <a:gd name="T18" fmla="*/ 17738 w 61"/>
                    <a:gd name="T19" fmla="*/ 248926 h 46"/>
                    <a:gd name="T20" fmla="*/ 17738 w 61"/>
                    <a:gd name="T21" fmla="*/ 256214 h 46"/>
                    <a:gd name="T22" fmla="*/ 23070 w 61"/>
                    <a:gd name="T23" fmla="*/ 248926 h 46"/>
                    <a:gd name="T24" fmla="*/ 23070 w 61"/>
                    <a:gd name="T25" fmla="*/ 248926 h 46"/>
                    <a:gd name="T26" fmla="*/ 23070 w 61"/>
                    <a:gd name="T27" fmla="*/ 264045 h 46"/>
                    <a:gd name="T28" fmla="*/ 74066 w 61"/>
                    <a:gd name="T29" fmla="*/ 284261 h 46"/>
                    <a:gd name="T30" fmla="*/ 43524 w 61"/>
                    <a:gd name="T31" fmla="*/ 268245 h 46"/>
                    <a:gd name="T32" fmla="*/ 74066 w 61"/>
                    <a:gd name="T33" fmla="*/ 288130 h 46"/>
                    <a:gd name="T34" fmla="*/ 75181 w 61"/>
                    <a:gd name="T35" fmla="*/ 288130 h 46"/>
                    <a:gd name="T36" fmla="*/ 75181 w 61"/>
                    <a:gd name="T37" fmla="*/ 284261 h 46"/>
                    <a:gd name="T38" fmla="*/ 75181 w 61"/>
                    <a:gd name="T39" fmla="*/ 288130 h 46"/>
                    <a:gd name="T40" fmla="*/ 103257 w 61"/>
                    <a:gd name="T41" fmla="*/ 159832 h 46"/>
                    <a:gd name="T42" fmla="*/ 96238 w 61"/>
                    <a:gd name="T43" fmla="*/ 244718 h 46"/>
                    <a:gd name="T44" fmla="*/ 104704 w 61"/>
                    <a:gd name="T45" fmla="*/ 155080 h 46"/>
                    <a:gd name="T46" fmla="*/ 104704 w 61"/>
                    <a:gd name="T47" fmla="*/ 155080 h 46"/>
                    <a:gd name="T48" fmla="*/ 103257 w 61"/>
                    <a:gd name="T49" fmla="*/ 159832 h 46"/>
                    <a:gd name="T50" fmla="*/ 104704 w 61"/>
                    <a:gd name="T51" fmla="*/ 155080 h 46"/>
                    <a:gd name="T52" fmla="*/ 103257 w 61"/>
                    <a:gd name="T53" fmla="*/ 155080 h 46"/>
                    <a:gd name="T54" fmla="*/ 103257 w 61"/>
                    <a:gd name="T55" fmla="*/ 155080 h 46"/>
                    <a:gd name="T56" fmla="*/ 104704 w 61"/>
                    <a:gd name="T57" fmla="*/ 155080 h 46"/>
                    <a:gd name="T58" fmla="*/ 99347 w 61"/>
                    <a:gd name="T59" fmla="*/ 129495 h 46"/>
                    <a:gd name="T60" fmla="*/ 101147 w 61"/>
                    <a:gd name="T61" fmla="*/ 137680 h 46"/>
                    <a:gd name="T62" fmla="*/ 83486 w 61"/>
                    <a:gd name="T63" fmla="*/ 71306 h 46"/>
                    <a:gd name="T64" fmla="*/ 83486 w 61"/>
                    <a:gd name="T65" fmla="*/ 71306 h 46"/>
                    <a:gd name="T66" fmla="*/ 82302 w 61"/>
                    <a:gd name="T67" fmla="*/ 78387 h 46"/>
                    <a:gd name="T68" fmla="*/ 82302 w 61"/>
                    <a:gd name="T69" fmla="*/ 83218 h 46"/>
                    <a:gd name="T70" fmla="*/ 82302 w 61"/>
                    <a:gd name="T71" fmla="*/ 83218 h 46"/>
                    <a:gd name="T72" fmla="*/ 82302 w 61"/>
                    <a:gd name="T73" fmla="*/ 78387 h 46"/>
                    <a:gd name="T74" fmla="*/ 72068 w 61"/>
                    <a:gd name="T75" fmla="*/ 78387 h 46"/>
                    <a:gd name="T76" fmla="*/ 82302 w 61"/>
                    <a:gd name="T77" fmla="*/ 83218 h 46"/>
                    <a:gd name="T78" fmla="*/ 64476 w 61"/>
                    <a:gd name="T79" fmla="*/ 71306 h 46"/>
                    <a:gd name="T80" fmla="*/ 63237 w 61"/>
                    <a:gd name="T81" fmla="*/ 78387 h 46"/>
                    <a:gd name="T82" fmla="*/ 63237 w 61"/>
                    <a:gd name="T83" fmla="*/ 78387 h 46"/>
                    <a:gd name="T84" fmla="*/ 64476 w 61"/>
                    <a:gd name="T85" fmla="*/ 71306 h 46"/>
                    <a:gd name="T86" fmla="*/ 27420 w 61"/>
                    <a:gd name="T87" fmla="*/ 28717 h 46"/>
                    <a:gd name="T88" fmla="*/ 45408 w 61"/>
                    <a:gd name="T89" fmla="*/ 47436 h 46"/>
                    <a:gd name="T90" fmla="*/ 26289 w 61"/>
                    <a:gd name="T91" fmla="*/ 28717 h 4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</a:gdLst>
                  <a:ahLst/>
                  <a:cxnLst>
                    <a:cxn ang="T92">
                      <a:pos x="T0" y="T1"/>
                    </a:cxn>
                    <a:cxn ang="T93">
                      <a:pos x="T2" y="T3"/>
                    </a:cxn>
                    <a:cxn ang="T94">
                      <a:pos x="T4" y="T5"/>
                    </a:cxn>
                    <a:cxn ang="T95">
                      <a:pos x="T6" y="T7"/>
                    </a:cxn>
                    <a:cxn ang="T96">
                      <a:pos x="T8" y="T9"/>
                    </a:cxn>
                    <a:cxn ang="T97">
                      <a:pos x="T10" y="T11"/>
                    </a:cxn>
                    <a:cxn ang="T98">
                      <a:pos x="T12" y="T13"/>
                    </a:cxn>
                    <a:cxn ang="T99">
                      <a:pos x="T14" y="T15"/>
                    </a:cxn>
                    <a:cxn ang="T100">
                      <a:pos x="T16" y="T17"/>
                    </a:cxn>
                    <a:cxn ang="T101">
                      <a:pos x="T18" y="T19"/>
                    </a:cxn>
                    <a:cxn ang="T102">
                      <a:pos x="T20" y="T21"/>
                    </a:cxn>
                    <a:cxn ang="T103">
                      <a:pos x="T22" y="T23"/>
                    </a:cxn>
                    <a:cxn ang="T104">
                      <a:pos x="T24" y="T25"/>
                    </a:cxn>
                    <a:cxn ang="T105">
                      <a:pos x="T26" y="T27"/>
                    </a:cxn>
                    <a:cxn ang="T106">
                      <a:pos x="T28" y="T29"/>
                    </a:cxn>
                    <a:cxn ang="T107">
                      <a:pos x="T30" y="T31"/>
                    </a:cxn>
                    <a:cxn ang="T108">
                      <a:pos x="T32" y="T33"/>
                    </a:cxn>
                    <a:cxn ang="T109">
                      <a:pos x="T34" y="T35"/>
                    </a:cxn>
                    <a:cxn ang="T110">
                      <a:pos x="T36" y="T37"/>
                    </a:cxn>
                    <a:cxn ang="T111">
                      <a:pos x="T38" y="T39"/>
                    </a:cxn>
                    <a:cxn ang="T112">
                      <a:pos x="T40" y="T41"/>
                    </a:cxn>
                    <a:cxn ang="T113">
                      <a:pos x="T42" y="T43"/>
                    </a:cxn>
                    <a:cxn ang="T114">
                      <a:pos x="T44" y="T45"/>
                    </a:cxn>
                    <a:cxn ang="T115">
                      <a:pos x="T46" y="T47"/>
                    </a:cxn>
                    <a:cxn ang="T116">
                      <a:pos x="T48" y="T49"/>
                    </a:cxn>
                    <a:cxn ang="T117">
                      <a:pos x="T50" y="T51"/>
                    </a:cxn>
                    <a:cxn ang="T118">
                      <a:pos x="T52" y="T53"/>
                    </a:cxn>
                    <a:cxn ang="T119">
                      <a:pos x="T54" y="T55"/>
                    </a:cxn>
                    <a:cxn ang="T120">
                      <a:pos x="T56" y="T57"/>
                    </a:cxn>
                    <a:cxn ang="T121">
                      <a:pos x="T58" y="T59"/>
                    </a:cxn>
                    <a:cxn ang="T122">
                      <a:pos x="T60" y="T61"/>
                    </a:cxn>
                    <a:cxn ang="T123">
                      <a:pos x="T62" y="T63"/>
                    </a:cxn>
                    <a:cxn ang="T124">
                      <a:pos x="T64" y="T65"/>
                    </a:cxn>
                    <a:cxn ang="T125">
                      <a:pos x="T66" y="T67"/>
                    </a:cxn>
                    <a:cxn ang="T126">
                      <a:pos x="T68" y="T69"/>
                    </a:cxn>
                    <a:cxn ang="T127">
                      <a:pos x="T70" y="T71"/>
                    </a:cxn>
                    <a:cxn ang="T128">
                      <a:pos x="T72" y="T73"/>
                    </a:cxn>
                    <a:cxn ang="T129">
                      <a:pos x="T74" y="T75"/>
                    </a:cxn>
                    <a:cxn ang="T130">
                      <a:pos x="T76" y="T77"/>
                    </a:cxn>
                    <a:cxn ang="T131">
                      <a:pos x="T78" y="T79"/>
                    </a:cxn>
                    <a:cxn ang="T132">
                      <a:pos x="T80" y="T81"/>
                    </a:cxn>
                    <a:cxn ang="T133">
                      <a:pos x="T82" y="T83"/>
                    </a:cxn>
                    <a:cxn ang="T134">
                      <a:pos x="T84" y="T85"/>
                    </a:cxn>
                    <a:cxn ang="T135">
                      <a:pos x="T86" y="T87"/>
                    </a:cxn>
                    <a:cxn ang="T136">
                      <a:pos x="T88" y="T89"/>
                    </a:cxn>
                    <a:cxn ang="T137">
                      <a:pos x="T90" y="T91"/>
                    </a:cxn>
                  </a:cxnLst>
                  <a:rect l="0" t="0" r="r" b="b"/>
                  <a:pathLst>
                    <a:path w="61" h="46">
                      <a:moveTo>
                        <a:pt x="16" y="4"/>
                      </a:moveTo>
                      <a:cubicBezTo>
                        <a:pt x="13" y="6"/>
                        <a:pt x="11" y="9"/>
                        <a:pt x="9" y="11"/>
                      </a:cubicBezTo>
                      <a:lnTo>
                        <a:pt x="7" y="11"/>
                      </a:lnTo>
                      <a:cubicBezTo>
                        <a:pt x="9" y="8"/>
                        <a:pt x="12" y="5"/>
                        <a:pt x="15" y="3"/>
                      </a:cubicBezTo>
                      <a:lnTo>
                        <a:pt x="16" y="4"/>
                      </a:lnTo>
                      <a:close/>
                      <a:moveTo>
                        <a:pt x="9" y="11"/>
                      </a:moveTo>
                      <a:cubicBezTo>
                        <a:pt x="7" y="14"/>
                        <a:pt x="5" y="17"/>
                        <a:pt x="3" y="20"/>
                      </a:cubicBezTo>
                      <a:lnTo>
                        <a:pt x="2" y="20"/>
                      </a:lnTo>
                      <a:cubicBezTo>
                        <a:pt x="4" y="17"/>
                        <a:pt x="5" y="14"/>
                        <a:pt x="7" y="11"/>
                      </a:cubicBezTo>
                      <a:lnTo>
                        <a:pt x="9" y="11"/>
                      </a:lnTo>
                      <a:close/>
                      <a:moveTo>
                        <a:pt x="2" y="20"/>
                      </a:moveTo>
                      <a:lnTo>
                        <a:pt x="2" y="20"/>
                      </a:lnTo>
                      <a:lnTo>
                        <a:pt x="3" y="20"/>
                      </a:lnTo>
                      <a:lnTo>
                        <a:pt x="2" y="20"/>
                      </a:lnTo>
                      <a:close/>
                      <a:moveTo>
                        <a:pt x="3" y="20"/>
                      </a:moveTo>
                      <a:cubicBezTo>
                        <a:pt x="3" y="21"/>
                        <a:pt x="2" y="23"/>
                        <a:pt x="2" y="24"/>
                      </a:cubicBezTo>
                      <a:lnTo>
                        <a:pt x="1" y="24"/>
                      </a:lnTo>
                      <a:cubicBezTo>
                        <a:pt x="1" y="22"/>
                        <a:pt x="1" y="21"/>
                        <a:pt x="2" y="20"/>
                      </a:cubicBezTo>
                      <a:lnTo>
                        <a:pt x="3" y="20"/>
                      </a:lnTo>
                      <a:close/>
                      <a:moveTo>
                        <a:pt x="2" y="24"/>
                      </a:moveTo>
                      <a:cubicBezTo>
                        <a:pt x="2" y="27"/>
                        <a:pt x="2" y="30"/>
                        <a:pt x="4" y="33"/>
                      </a:cubicBezTo>
                      <a:lnTo>
                        <a:pt x="2" y="33"/>
                      </a:lnTo>
                      <a:cubicBezTo>
                        <a:pt x="1" y="30"/>
                        <a:pt x="0" y="27"/>
                        <a:pt x="1" y="24"/>
                      </a:cubicBezTo>
                      <a:lnTo>
                        <a:pt x="2" y="24"/>
                      </a:lnTo>
                      <a:close/>
                      <a:moveTo>
                        <a:pt x="4" y="33"/>
                      </a:moveTo>
                      <a:cubicBezTo>
                        <a:pt x="5" y="36"/>
                        <a:pt x="7" y="38"/>
                        <a:pt x="10" y="39"/>
                      </a:cubicBezTo>
                      <a:lnTo>
                        <a:pt x="10" y="40"/>
                      </a:lnTo>
                      <a:cubicBezTo>
                        <a:pt x="6" y="39"/>
                        <a:pt x="4" y="36"/>
                        <a:pt x="2" y="33"/>
                      </a:cubicBezTo>
                      <a:lnTo>
                        <a:pt x="4" y="33"/>
                      </a:lnTo>
                      <a:close/>
                      <a:moveTo>
                        <a:pt x="10" y="39"/>
                      </a:moveTo>
                      <a:cubicBezTo>
                        <a:pt x="11" y="39"/>
                        <a:pt x="12" y="39"/>
                        <a:pt x="13" y="39"/>
                      </a:cubicBezTo>
                      <a:lnTo>
                        <a:pt x="13" y="41"/>
                      </a:lnTo>
                      <a:cubicBezTo>
                        <a:pt x="12" y="41"/>
                        <a:pt x="11" y="40"/>
                        <a:pt x="10" y="40"/>
                      </a:cubicBezTo>
                      <a:lnTo>
                        <a:pt x="10" y="39"/>
                      </a:lnTo>
                      <a:close/>
                      <a:moveTo>
                        <a:pt x="13" y="39"/>
                      </a:moveTo>
                      <a:lnTo>
                        <a:pt x="13" y="39"/>
                      </a:lnTo>
                      <a:lnTo>
                        <a:pt x="13" y="40"/>
                      </a:lnTo>
                      <a:lnTo>
                        <a:pt x="13" y="39"/>
                      </a:lnTo>
                      <a:close/>
                      <a:moveTo>
                        <a:pt x="13" y="39"/>
                      </a:moveTo>
                      <a:cubicBezTo>
                        <a:pt x="17" y="40"/>
                        <a:pt x="21" y="41"/>
                        <a:pt x="25" y="42"/>
                      </a:cubicBezTo>
                      <a:lnTo>
                        <a:pt x="25" y="43"/>
                      </a:lnTo>
                      <a:cubicBezTo>
                        <a:pt x="21" y="42"/>
                        <a:pt x="17" y="41"/>
                        <a:pt x="13" y="41"/>
                      </a:cubicBezTo>
                      <a:lnTo>
                        <a:pt x="13" y="39"/>
                      </a:lnTo>
                      <a:close/>
                      <a:moveTo>
                        <a:pt x="25" y="42"/>
                      </a:moveTo>
                      <a:cubicBezTo>
                        <a:pt x="31" y="43"/>
                        <a:pt x="36" y="45"/>
                        <a:pt x="42" y="44"/>
                      </a:cubicBezTo>
                      <a:lnTo>
                        <a:pt x="42" y="45"/>
                      </a:lnTo>
                      <a:cubicBezTo>
                        <a:pt x="36" y="46"/>
                        <a:pt x="30" y="45"/>
                        <a:pt x="25" y="43"/>
                      </a:cubicBezTo>
                      <a:lnTo>
                        <a:pt x="25" y="42"/>
                      </a:lnTo>
                      <a:close/>
                      <a:moveTo>
                        <a:pt x="42" y="45"/>
                      </a:moveTo>
                      <a:lnTo>
                        <a:pt x="42" y="45"/>
                      </a:lnTo>
                      <a:close/>
                      <a:moveTo>
                        <a:pt x="42" y="44"/>
                      </a:moveTo>
                      <a:cubicBezTo>
                        <a:pt x="42" y="44"/>
                        <a:pt x="42" y="44"/>
                        <a:pt x="43" y="44"/>
                      </a:cubicBezTo>
                      <a:lnTo>
                        <a:pt x="43" y="45"/>
                      </a:lnTo>
                      <a:cubicBezTo>
                        <a:pt x="43" y="45"/>
                        <a:pt x="42" y="45"/>
                        <a:pt x="42" y="45"/>
                      </a:cubicBezTo>
                      <a:lnTo>
                        <a:pt x="42" y="44"/>
                      </a:lnTo>
                      <a:close/>
                      <a:moveTo>
                        <a:pt x="43" y="44"/>
                      </a:moveTo>
                      <a:cubicBezTo>
                        <a:pt x="48" y="43"/>
                        <a:pt x="52" y="41"/>
                        <a:pt x="55" y="38"/>
                      </a:cubicBezTo>
                      <a:lnTo>
                        <a:pt x="56" y="38"/>
                      </a:lnTo>
                      <a:cubicBezTo>
                        <a:pt x="53" y="42"/>
                        <a:pt x="48" y="44"/>
                        <a:pt x="43" y="45"/>
                      </a:cubicBezTo>
                      <a:lnTo>
                        <a:pt x="43" y="44"/>
                      </a:lnTo>
                      <a:close/>
                      <a:moveTo>
                        <a:pt x="55" y="38"/>
                      </a:moveTo>
                      <a:cubicBezTo>
                        <a:pt x="58" y="34"/>
                        <a:pt x="60" y="30"/>
                        <a:pt x="59" y="25"/>
                      </a:cubicBezTo>
                      <a:lnTo>
                        <a:pt x="61" y="25"/>
                      </a:lnTo>
                      <a:cubicBezTo>
                        <a:pt x="61" y="30"/>
                        <a:pt x="60" y="35"/>
                        <a:pt x="56" y="38"/>
                      </a:cubicBezTo>
                      <a:lnTo>
                        <a:pt x="55" y="38"/>
                      </a:lnTo>
                      <a:close/>
                      <a:moveTo>
                        <a:pt x="59" y="25"/>
                      </a:moveTo>
                      <a:cubicBezTo>
                        <a:pt x="59" y="25"/>
                        <a:pt x="59" y="25"/>
                        <a:pt x="59" y="24"/>
                      </a:cubicBezTo>
                      <a:lnTo>
                        <a:pt x="60" y="24"/>
                      </a:lnTo>
                      <a:cubicBezTo>
                        <a:pt x="61" y="25"/>
                        <a:pt x="61" y="25"/>
                        <a:pt x="61" y="25"/>
                      </a:cubicBezTo>
                      <a:lnTo>
                        <a:pt x="59" y="25"/>
                      </a:lnTo>
                      <a:close/>
                      <a:moveTo>
                        <a:pt x="60" y="24"/>
                      </a:moveTo>
                      <a:lnTo>
                        <a:pt x="60" y="24"/>
                      </a:lnTo>
                      <a:close/>
                      <a:moveTo>
                        <a:pt x="59" y="25"/>
                      </a:moveTo>
                      <a:lnTo>
                        <a:pt x="59" y="24"/>
                      </a:lnTo>
                      <a:lnTo>
                        <a:pt x="60" y="24"/>
                      </a:lnTo>
                      <a:lnTo>
                        <a:pt x="59" y="25"/>
                      </a:lnTo>
                      <a:close/>
                      <a:moveTo>
                        <a:pt x="59" y="24"/>
                      </a:moveTo>
                      <a:lnTo>
                        <a:pt x="59" y="24"/>
                      </a:lnTo>
                      <a:lnTo>
                        <a:pt x="60" y="24"/>
                      </a:lnTo>
                      <a:lnTo>
                        <a:pt x="59" y="24"/>
                      </a:lnTo>
                      <a:close/>
                      <a:moveTo>
                        <a:pt x="59" y="24"/>
                      </a:moveTo>
                      <a:cubicBezTo>
                        <a:pt x="59" y="24"/>
                        <a:pt x="58" y="23"/>
                        <a:pt x="58" y="22"/>
                      </a:cubicBezTo>
                      <a:lnTo>
                        <a:pt x="60" y="22"/>
                      </a:lnTo>
                      <a:cubicBezTo>
                        <a:pt x="60" y="23"/>
                        <a:pt x="60" y="23"/>
                        <a:pt x="60" y="24"/>
                      </a:cubicBezTo>
                      <a:lnTo>
                        <a:pt x="59" y="24"/>
                      </a:lnTo>
                      <a:close/>
                      <a:moveTo>
                        <a:pt x="58" y="22"/>
                      </a:moveTo>
                      <a:cubicBezTo>
                        <a:pt x="58" y="22"/>
                        <a:pt x="58" y="21"/>
                        <a:pt x="57" y="20"/>
                      </a:cubicBezTo>
                      <a:lnTo>
                        <a:pt x="58" y="20"/>
                      </a:lnTo>
                      <a:cubicBezTo>
                        <a:pt x="59" y="20"/>
                        <a:pt x="59" y="21"/>
                        <a:pt x="60" y="22"/>
                      </a:cubicBezTo>
                      <a:lnTo>
                        <a:pt x="58" y="22"/>
                      </a:lnTo>
                      <a:close/>
                      <a:moveTo>
                        <a:pt x="57" y="20"/>
                      </a:moveTo>
                      <a:cubicBezTo>
                        <a:pt x="55" y="17"/>
                        <a:pt x="52" y="14"/>
                        <a:pt x="47" y="12"/>
                      </a:cubicBezTo>
                      <a:lnTo>
                        <a:pt x="48" y="11"/>
                      </a:lnTo>
                      <a:cubicBezTo>
                        <a:pt x="53" y="13"/>
                        <a:pt x="56" y="16"/>
                        <a:pt x="58" y="20"/>
                      </a:cubicBezTo>
                      <a:lnTo>
                        <a:pt x="57" y="20"/>
                      </a:lnTo>
                      <a:close/>
                      <a:moveTo>
                        <a:pt x="48" y="11"/>
                      </a:moveTo>
                      <a:lnTo>
                        <a:pt x="48" y="11"/>
                      </a:lnTo>
                      <a:lnTo>
                        <a:pt x="47" y="12"/>
                      </a:lnTo>
                      <a:lnTo>
                        <a:pt x="48" y="11"/>
                      </a:lnTo>
                      <a:close/>
                      <a:moveTo>
                        <a:pt x="47" y="13"/>
                      </a:moveTo>
                      <a:lnTo>
                        <a:pt x="47" y="13"/>
                      </a:lnTo>
                      <a:lnTo>
                        <a:pt x="48" y="11"/>
                      </a:lnTo>
                      <a:lnTo>
                        <a:pt x="47" y="13"/>
                      </a:lnTo>
                      <a:close/>
                      <a:moveTo>
                        <a:pt x="48" y="11"/>
                      </a:moveTo>
                      <a:lnTo>
                        <a:pt x="48" y="11"/>
                      </a:lnTo>
                      <a:lnTo>
                        <a:pt x="47" y="12"/>
                      </a:lnTo>
                      <a:lnTo>
                        <a:pt x="48" y="11"/>
                      </a:lnTo>
                      <a:close/>
                      <a:moveTo>
                        <a:pt x="47" y="13"/>
                      </a:moveTo>
                      <a:cubicBezTo>
                        <a:pt x="45" y="12"/>
                        <a:pt x="43" y="12"/>
                        <a:pt x="41" y="12"/>
                      </a:cubicBezTo>
                      <a:lnTo>
                        <a:pt x="41" y="11"/>
                      </a:lnTo>
                      <a:cubicBezTo>
                        <a:pt x="43" y="11"/>
                        <a:pt x="46" y="11"/>
                        <a:pt x="48" y="11"/>
                      </a:cubicBezTo>
                      <a:lnTo>
                        <a:pt x="47" y="13"/>
                      </a:lnTo>
                      <a:close/>
                      <a:moveTo>
                        <a:pt x="41" y="12"/>
                      </a:moveTo>
                      <a:cubicBezTo>
                        <a:pt x="40" y="12"/>
                        <a:pt x="38" y="12"/>
                        <a:pt x="36" y="12"/>
                      </a:cubicBezTo>
                      <a:lnTo>
                        <a:pt x="37" y="11"/>
                      </a:lnTo>
                      <a:cubicBezTo>
                        <a:pt x="38" y="11"/>
                        <a:pt x="40" y="11"/>
                        <a:pt x="41" y="11"/>
                      </a:cubicBezTo>
                      <a:lnTo>
                        <a:pt x="41" y="12"/>
                      </a:lnTo>
                      <a:close/>
                      <a:moveTo>
                        <a:pt x="36" y="12"/>
                      </a:moveTo>
                      <a:lnTo>
                        <a:pt x="36" y="12"/>
                      </a:lnTo>
                      <a:close/>
                      <a:moveTo>
                        <a:pt x="36" y="12"/>
                      </a:moveTo>
                      <a:cubicBezTo>
                        <a:pt x="32" y="12"/>
                        <a:pt x="29" y="9"/>
                        <a:pt x="26" y="7"/>
                      </a:cubicBezTo>
                      <a:lnTo>
                        <a:pt x="27" y="6"/>
                      </a:lnTo>
                      <a:cubicBezTo>
                        <a:pt x="30" y="8"/>
                        <a:pt x="33" y="11"/>
                        <a:pt x="37" y="11"/>
                      </a:cubicBezTo>
                      <a:lnTo>
                        <a:pt x="36" y="12"/>
                      </a:lnTo>
                      <a:close/>
                      <a:moveTo>
                        <a:pt x="26" y="7"/>
                      </a:moveTo>
                      <a:cubicBezTo>
                        <a:pt x="23" y="4"/>
                        <a:pt x="19" y="2"/>
                        <a:pt x="16" y="4"/>
                      </a:cubicBezTo>
                      <a:lnTo>
                        <a:pt x="15" y="3"/>
                      </a:lnTo>
                      <a:cubicBezTo>
                        <a:pt x="19" y="0"/>
                        <a:pt x="23" y="3"/>
                        <a:pt x="27" y="6"/>
                      </a:cubicBezTo>
                      <a:lnTo>
                        <a:pt x="26" y="7"/>
                      </a:lnTo>
                      <a:close/>
                      <a:moveTo>
                        <a:pt x="15" y="3"/>
                      </a:moveTo>
                      <a:lnTo>
                        <a:pt x="15" y="3"/>
                      </a:lnTo>
                      <a:lnTo>
                        <a:pt x="15" y="4"/>
                      </a:lnTo>
                      <a:lnTo>
                        <a:pt x="15" y="3"/>
                      </a:lnTo>
                      <a:close/>
                    </a:path>
                  </a:pathLst>
                </a:custGeom>
                <a:solidFill>
                  <a:srgbClr val="94939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502" name="Freeform 123"/>
                <p:cNvSpPr>
                  <a:spLocks noChangeArrowheads="1"/>
                </p:cNvSpPr>
                <p:nvPr/>
              </p:nvSpPr>
              <p:spPr bwMode="auto">
                <a:xfrm>
                  <a:off x="1491" y="3704"/>
                  <a:ext cx="67" cy="68"/>
                </a:xfrm>
                <a:custGeom>
                  <a:avLst/>
                  <a:gdLst>
                    <a:gd name="T0" fmla="*/ 63742 w 49"/>
                    <a:gd name="T1" fmla="*/ 6309 h 40"/>
                    <a:gd name="T2" fmla="*/ 20014 w 49"/>
                    <a:gd name="T3" fmla="*/ 10407 h 40"/>
                    <a:gd name="T4" fmla="*/ 1720 w 49"/>
                    <a:gd name="T5" fmla="*/ 127163 h 40"/>
                    <a:gd name="T6" fmla="*/ 14933 w 49"/>
                    <a:gd name="T7" fmla="*/ 209794 h 40"/>
                    <a:gd name="T8" fmla="*/ 45939 w 49"/>
                    <a:gd name="T9" fmla="*/ 201693 h 40"/>
                    <a:gd name="T10" fmla="*/ 56326 w 49"/>
                    <a:gd name="T11" fmla="*/ 154965 h 40"/>
                    <a:gd name="T12" fmla="*/ 79057 w 49"/>
                    <a:gd name="T13" fmla="*/ 83929 h 40"/>
                    <a:gd name="T14" fmla="*/ 63742 w 49"/>
                    <a:gd name="T15" fmla="*/ 6309 h 4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49" h="40">
                      <a:moveTo>
                        <a:pt x="39" y="1"/>
                      </a:moveTo>
                      <a:cubicBezTo>
                        <a:pt x="30" y="1"/>
                        <a:pt x="20" y="0"/>
                        <a:pt x="12" y="2"/>
                      </a:cubicBezTo>
                      <a:cubicBezTo>
                        <a:pt x="4" y="5"/>
                        <a:pt x="1" y="15"/>
                        <a:pt x="1" y="21"/>
                      </a:cubicBezTo>
                      <a:cubicBezTo>
                        <a:pt x="0" y="25"/>
                        <a:pt x="2" y="34"/>
                        <a:pt x="9" y="35"/>
                      </a:cubicBezTo>
                      <a:cubicBezTo>
                        <a:pt x="15" y="37"/>
                        <a:pt x="23" y="40"/>
                        <a:pt x="28" y="34"/>
                      </a:cubicBezTo>
                      <a:cubicBezTo>
                        <a:pt x="30" y="31"/>
                        <a:pt x="32" y="28"/>
                        <a:pt x="34" y="26"/>
                      </a:cubicBezTo>
                      <a:cubicBezTo>
                        <a:pt x="38" y="22"/>
                        <a:pt x="46" y="20"/>
                        <a:pt x="48" y="14"/>
                      </a:cubicBezTo>
                      <a:cubicBezTo>
                        <a:pt x="49" y="8"/>
                        <a:pt x="47" y="1"/>
                        <a:pt x="39" y="1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503" name="Freeform 125"/>
                <p:cNvSpPr>
                  <a:spLocks noChangeArrowheads="1"/>
                </p:cNvSpPr>
                <p:nvPr/>
              </p:nvSpPr>
              <p:spPr bwMode="auto">
                <a:xfrm>
                  <a:off x="1437" y="3737"/>
                  <a:ext cx="83" cy="74"/>
                </a:xfrm>
                <a:custGeom>
                  <a:avLst/>
                  <a:gdLst>
                    <a:gd name="T0" fmla="*/ 36335 w 61"/>
                    <a:gd name="T1" fmla="*/ 11277 h 43"/>
                    <a:gd name="T2" fmla="*/ 32173 w 61"/>
                    <a:gd name="T3" fmla="*/ 18629 h 43"/>
                    <a:gd name="T4" fmla="*/ 13525 w 61"/>
                    <a:gd name="T5" fmla="*/ 6839 h 43"/>
                    <a:gd name="T6" fmla="*/ 11370 w 61"/>
                    <a:gd name="T7" fmla="*/ 139003 h 43"/>
                    <a:gd name="T8" fmla="*/ 9840 w 61"/>
                    <a:gd name="T9" fmla="*/ 186865 h 43"/>
                    <a:gd name="T10" fmla="*/ 29470 w 61"/>
                    <a:gd name="T11" fmla="*/ 265273 h 43"/>
                    <a:gd name="T12" fmla="*/ 82427 w 61"/>
                    <a:gd name="T13" fmla="*/ 186865 h 43"/>
                    <a:gd name="T14" fmla="*/ 89035 w 61"/>
                    <a:gd name="T15" fmla="*/ 160669 h 43"/>
                    <a:gd name="T16" fmla="*/ 77579 w 61"/>
                    <a:gd name="T17" fmla="*/ 138464 h 43"/>
                    <a:gd name="T18" fmla="*/ 55322 w 61"/>
                    <a:gd name="T19" fmla="*/ 118903 h 43"/>
                    <a:gd name="T20" fmla="*/ 42993 w 61"/>
                    <a:gd name="T21" fmla="*/ 28394 h 43"/>
                    <a:gd name="T22" fmla="*/ 36335 w 61"/>
                    <a:gd name="T23" fmla="*/ 11277 h 43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0" t="0" r="r" b="b"/>
                  <a:pathLst>
                    <a:path w="61" h="43">
                      <a:moveTo>
                        <a:pt x="25" y="2"/>
                      </a:moveTo>
                      <a:cubicBezTo>
                        <a:pt x="24" y="2"/>
                        <a:pt x="23" y="3"/>
                        <a:pt x="22" y="3"/>
                      </a:cubicBezTo>
                      <a:cubicBezTo>
                        <a:pt x="17" y="2"/>
                        <a:pt x="12" y="0"/>
                        <a:pt x="9" y="1"/>
                      </a:cubicBezTo>
                      <a:cubicBezTo>
                        <a:pt x="0" y="5"/>
                        <a:pt x="10" y="14"/>
                        <a:pt x="8" y="22"/>
                      </a:cubicBezTo>
                      <a:cubicBezTo>
                        <a:pt x="7" y="24"/>
                        <a:pt x="5" y="27"/>
                        <a:pt x="7" y="29"/>
                      </a:cubicBezTo>
                      <a:cubicBezTo>
                        <a:pt x="9" y="35"/>
                        <a:pt x="11" y="43"/>
                        <a:pt x="20" y="41"/>
                      </a:cubicBezTo>
                      <a:cubicBezTo>
                        <a:pt x="33" y="38"/>
                        <a:pt x="43" y="31"/>
                        <a:pt x="57" y="29"/>
                      </a:cubicBezTo>
                      <a:cubicBezTo>
                        <a:pt x="60" y="29"/>
                        <a:pt x="61" y="28"/>
                        <a:pt x="61" y="25"/>
                      </a:cubicBezTo>
                      <a:cubicBezTo>
                        <a:pt x="60" y="21"/>
                        <a:pt x="55" y="23"/>
                        <a:pt x="53" y="21"/>
                      </a:cubicBezTo>
                      <a:cubicBezTo>
                        <a:pt x="48" y="23"/>
                        <a:pt x="43" y="21"/>
                        <a:pt x="38" y="18"/>
                      </a:cubicBezTo>
                      <a:cubicBezTo>
                        <a:pt x="33" y="15"/>
                        <a:pt x="30" y="10"/>
                        <a:pt x="29" y="4"/>
                      </a:cubicBezTo>
                      <a:cubicBezTo>
                        <a:pt x="29" y="3"/>
                        <a:pt x="27" y="2"/>
                        <a:pt x="25" y="2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504" name="Freeform 127"/>
                <p:cNvSpPr>
                  <a:spLocks noChangeArrowheads="1"/>
                </p:cNvSpPr>
                <p:nvPr/>
              </p:nvSpPr>
              <p:spPr bwMode="auto">
                <a:xfrm>
                  <a:off x="1448" y="3821"/>
                  <a:ext cx="63" cy="78"/>
                </a:xfrm>
                <a:custGeom>
                  <a:avLst/>
                  <a:gdLst>
                    <a:gd name="T0" fmla="*/ 42818 w 46"/>
                    <a:gd name="T1" fmla="*/ 7769 h 45"/>
                    <a:gd name="T2" fmla="*/ 16898 w 46"/>
                    <a:gd name="T3" fmla="*/ 12974 h 45"/>
                    <a:gd name="T4" fmla="*/ 10232 w 46"/>
                    <a:gd name="T5" fmla="*/ 156943 h 45"/>
                    <a:gd name="T6" fmla="*/ 2872 w 46"/>
                    <a:gd name="T7" fmla="*/ 290406 h 45"/>
                    <a:gd name="T8" fmla="*/ 21404 w 46"/>
                    <a:gd name="T9" fmla="*/ 322644 h 45"/>
                    <a:gd name="T10" fmla="*/ 68997 w 46"/>
                    <a:gd name="T11" fmla="*/ 166714 h 45"/>
                    <a:gd name="T12" fmla="*/ 68997 w 46"/>
                    <a:gd name="T13" fmla="*/ 68018 h 45"/>
                    <a:gd name="T14" fmla="*/ 42818 w 46"/>
                    <a:gd name="T15" fmla="*/ 7769 h 45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46" h="45">
                      <a:moveTo>
                        <a:pt x="26" y="1"/>
                      </a:moveTo>
                      <a:cubicBezTo>
                        <a:pt x="21" y="0"/>
                        <a:pt x="14" y="0"/>
                        <a:pt x="10" y="2"/>
                      </a:cubicBezTo>
                      <a:cubicBezTo>
                        <a:pt x="3" y="6"/>
                        <a:pt x="6" y="15"/>
                        <a:pt x="6" y="21"/>
                      </a:cubicBezTo>
                      <a:cubicBezTo>
                        <a:pt x="5" y="27"/>
                        <a:pt x="0" y="33"/>
                        <a:pt x="2" y="39"/>
                      </a:cubicBezTo>
                      <a:cubicBezTo>
                        <a:pt x="3" y="42"/>
                        <a:pt x="9" y="45"/>
                        <a:pt x="13" y="43"/>
                      </a:cubicBezTo>
                      <a:cubicBezTo>
                        <a:pt x="25" y="38"/>
                        <a:pt x="35" y="31"/>
                        <a:pt x="42" y="22"/>
                      </a:cubicBezTo>
                      <a:cubicBezTo>
                        <a:pt x="45" y="18"/>
                        <a:pt x="46" y="12"/>
                        <a:pt x="42" y="9"/>
                      </a:cubicBezTo>
                      <a:cubicBezTo>
                        <a:pt x="36" y="7"/>
                        <a:pt x="32" y="2"/>
                        <a:pt x="26" y="1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505" name="Freeform 129"/>
                <p:cNvSpPr>
                  <a:spLocks noChangeArrowheads="1"/>
                </p:cNvSpPr>
                <p:nvPr/>
              </p:nvSpPr>
              <p:spPr bwMode="auto">
                <a:xfrm>
                  <a:off x="1450" y="3895"/>
                  <a:ext cx="54" cy="66"/>
                </a:xfrm>
                <a:custGeom>
                  <a:avLst/>
                  <a:gdLst>
                    <a:gd name="T0" fmla="*/ 32257 w 40"/>
                    <a:gd name="T1" fmla="*/ 25747 h 39"/>
                    <a:gd name="T2" fmla="*/ 9252 w 40"/>
                    <a:gd name="T3" fmla="*/ 67185 h 39"/>
                    <a:gd name="T4" fmla="*/ 0 w 40"/>
                    <a:gd name="T5" fmla="*/ 170136 h 39"/>
                    <a:gd name="T6" fmla="*/ 23556 w 40"/>
                    <a:gd name="T7" fmla="*/ 196206 h 39"/>
                    <a:gd name="T8" fmla="*/ 45558 w 40"/>
                    <a:gd name="T9" fmla="*/ 196206 h 39"/>
                    <a:gd name="T10" fmla="*/ 58269 w 40"/>
                    <a:gd name="T11" fmla="*/ 67185 h 39"/>
                    <a:gd name="T12" fmla="*/ 32257 w 40"/>
                    <a:gd name="T13" fmla="*/ 25747 h 39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40" h="39">
                      <a:moveTo>
                        <a:pt x="22" y="5"/>
                      </a:moveTo>
                      <a:cubicBezTo>
                        <a:pt x="18" y="9"/>
                        <a:pt x="11" y="9"/>
                        <a:pt x="6" y="12"/>
                      </a:cubicBezTo>
                      <a:cubicBezTo>
                        <a:pt x="0" y="15"/>
                        <a:pt x="0" y="25"/>
                        <a:pt x="0" y="31"/>
                      </a:cubicBezTo>
                      <a:cubicBezTo>
                        <a:pt x="0" y="36"/>
                        <a:pt x="11" y="34"/>
                        <a:pt x="16" y="36"/>
                      </a:cubicBezTo>
                      <a:cubicBezTo>
                        <a:pt x="21" y="37"/>
                        <a:pt x="26" y="39"/>
                        <a:pt x="30" y="36"/>
                      </a:cubicBezTo>
                      <a:cubicBezTo>
                        <a:pt x="39" y="30"/>
                        <a:pt x="40" y="20"/>
                        <a:pt x="39" y="12"/>
                      </a:cubicBezTo>
                      <a:cubicBezTo>
                        <a:pt x="37" y="6"/>
                        <a:pt x="28" y="0"/>
                        <a:pt x="22" y="5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506" name="Freeform 130"/>
                <p:cNvSpPr>
                  <a:spLocks noChangeArrowheads="1"/>
                </p:cNvSpPr>
                <p:nvPr/>
              </p:nvSpPr>
              <p:spPr bwMode="auto">
                <a:xfrm>
                  <a:off x="1448" y="3898"/>
                  <a:ext cx="56" cy="61"/>
                </a:xfrm>
                <a:custGeom>
                  <a:avLst/>
                  <a:gdLst>
                    <a:gd name="T0" fmla="*/ 23218 w 41"/>
                    <a:gd name="T1" fmla="*/ 42200 h 36"/>
                    <a:gd name="T2" fmla="*/ 38509 w 41"/>
                    <a:gd name="T3" fmla="*/ 15714 h 36"/>
                    <a:gd name="T4" fmla="*/ 23218 w 41"/>
                    <a:gd name="T5" fmla="*/ 42200 h 36"/>
                    <a:gd name="T6" fmla="*/ 12280 w 41"/>
                    <a:gd name="T7" fmla="*/ 50342 h 36"/>
                    <a:gd name="T8" fmla="*/ 23218 w 41"/>
                    <a:gd name="T9" fmla="*/ 42200 h 36"/>
                    <a:gd name="T10" fmla="*/ 12280 w 41"/>
                    <a:gd name="T11" fmla="*/ 50342 h 36"/>
                    <a:gd name="T12" fmla="*/ 12280 w 41"/>
                    <a:gd name="T13" fmla="*/ 50342 h 36"/>
                    <a:gd name="T14" fmla="*/ 13504 w 41"/>
                    <a:gd name="T15" fmla="*/ 52635 h 36"/>
                    <a:gd name="T16" fmla="*/ 12280 w 41"/>
                    <a:gd name="T17" fmla="*/ 50342 h 36"/>
                    <a:gd name="T18" fmla="*/ 12280 w 41"/>
                    <a:gd name="T19" fmla="*/ 50342 h 36"/>
                    <a:gd name="T20" fmla="*/ 12280 w 41"/>
                    <a:gd name="T21" fmla="*/ 52635 h 36"/>
                    <a:gd name="T22" fmla="*/ 13504 w 41"/>
                    <a:gd name="T23" fmla="*/ 52635 h 36"/>
                    <a:gd name="T24" fmla="*/ 0 w 41"/>
                    <a:gd name="T25" fmla="*/ 151622 h 36"/>
                    <a:gd name="T26" fmla="*/ 13504 w 41"/>
                    <a:gd name="T27" fmla="*/ 52635 h 36"/>
                    <a:gd name="T28" fmla="*/ 2961 w 41"/>
                    <a:gd name="T29" fmla="*/ 158697 h 36"/>
                    <a:gd name="T30" fmla="*/ 0 w 41"/>
                    <a:gd name="T31" fmla="*/ 151622 h 36"/>
                    <a:gd name="T32" fmla="*/ 0 w 41"/>
                    <a:gd name="T33" fmla="*/ 158697 h 36"/>
                    <a:gd name="T34" fmla="*/ 1789 w 41"/>
                    <a:gd name="T35" fmla="*/ 158697 h 36"/>
                    <a:gd name="T36" fmla="*/ 2961 w 41"/>
                    <a:gd name="T37" fmla="*/ 158697 h 36"/>
                    <a:gd name="T38" fmla="*/ 17057 w 41"/>
                    <a:gd name="T39" fmla="*/ 179581 h 36"/>
                    <a:gd name="T40" fmla="*/ 2961 w 41"/>
                    <a:gd name="T41" fmla="*/ 158697 h 36"/>
                    <a:gd name="T42" fmla="*/ 17057 w 41"/>
                    <a:gd name="T43" fmla="*/ 179581 h 36"/>
                    <a:gd name="T44" fmla="*/ 17057 w 41"/>
                    <a:gd name="T45" fmla="*/ 171568 h 36"/>
                    <a:gd name="T46" fmla="*/ 28290 w 41"/>
                    <a:gd name="T47" fmla="*/ 185774 h 36"/>
                    <a:gd name="T48" fmla="*/ 17057 w 41"/>
                    <a:gd name="T49" fmla="*/ 171568 h 36"/>
                    <a:gd name="T50" fmla="*/ 28290 w 41"/>
                    <a:gd name="T51" fmla="*/ 185774 h 36"/>
                    <a:gd name="T52" fmla="*/ 28290 w 41"/>
                    <a:gd name="T53" fmla="*/ 187079 h 36"/>
                    <a:gd name="T54" fmla="*/ 41865 w 41"/>
                    <a:gd name="T55" fmla="*/ 187079 h 36"/>
                    <a:gd name="T56" fmla="*/ 28290 w 41"/>
                    <a:gd name="T57" fmla="*/ 187079 h 36"/>
                    <a:gd name="T58" fmla="*/ 41865 w 41"/>
                    <a:gd name="T59" fmla="*/ 187079 h 36"/>
                    <a:gd name="T60" fmla="*/ 54164 w 41"/>
                    <a:gd name="T61" fmla="*/ 185774 h 36"/>
                    <a:gd name="T62" fmla="*/ 41865 w 41"/>
                    <a:gd name="T63" fmla="*/ 187079 h 36"/>
                    <a:gd name="T64" fmla="*/ 63869 w 41"/>
                    <a:gd name="T65" fmla="*/ 125687 h 36"/>
                    <a:gd name="T66" fmla="*/ 54164 w 41"/>
                    <a:gd name="T67" fmla="*/ 185774 h 36"/>
                    <a:gd name="T68" fmla="*/ 63869 w 41"/>
                    <a:gd name="T69" fmla="*/ 125687 h 36"/>
                    <a:gd name="T70" fmla="*/ 67293 w 41"/>
                    <a:gd name="T71" fmla="*/ 52635 h 36"/>
                    <a:gd name="T72" fmla="*/ 63869 w 41"/>
                    <a:gd name="T73" fmla="*/ 125687 h 36"/>
                    <a:gd name="T74" fmla="*/ 67293 w 41"/>
                    <a:gd name="T75" fmla="*/ 52635 h 36"/>
                    <a:gd name="T76" fmla="*/ 66667 w 41"/>
                    <a:gd name="T77" fmla="*/ 52635 h 36"/>
                    <a:gd name="T78" fmla="*/ 61615 w 41"/>
                    <a:gd name="T79" fmla="*/ 22389 h 36"/>
                    <a:gd name="T80" fmla="*/ 66667 w 41"/>
                    <a:gd name="T81" fmla="*/ 52635 h 36"/>
                    <a:gd name="T82" fmla="*/ 54164 w 41"/>
                    <a:gd name="T83" fmla="*/ 9579 h 36"/>
                    <a:gd name="T84" fmla="*/ 61615 w 41"/>
                    <a:gd name="T85" fmla="*/ 22389 h 36"/>
                    <a:gd name="T86" fmla="*/ 54164 w 41"/>
                    <a:gd name="T87" fmla="*/ 9579 h 36"/>
                    <a:gd name="T88" fmla="*/ 46182 w 41"/>
                    <a:gd name="T89" fmla="*/ 5851 h 36"/>
                    <a:gd name="T90" fmla="*/ 54164 w 41"/>
                    <a:gd name="T91" fmla="*/ 9579 h 36"/>
                    <a:gd name="T92" fmla="*/ 40573 w 41"/>
                    <a:gd name="T93" fmla="*/ 22389 h 36"/>
                    <a:gd name="T94" fmla="*/ 46182 w 41"/>
                    <a:gd name="T95" fmla="*/ 5851 h 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</a:gdLst>
                  <a:ahLst/>
                  <a:cxnLst>
                    <a:cxn ang="T96">
                      <a:pos x="T0" y="T1"/>
                    </a:cxn>
                    <a:cxn ang="T97">
                      <a:pos x="T2" y="T3"/>
                    </a:cxn>
                    <a:cxn ang="T98">
                      <a:pos x="T4" y="T5"/>
                    </a:cxn>
                    <a:cxn ang="T99">
                      <a:pos x="T6" y="T7"/>
                    </a:cxn>
                    <a:cxn ang="T100">
                      <a:pos x="T8" y="T9"/>
                    </a:cxn>
                    <a:cxn ang="T101">
                      <a:pos x="T10" y="T11"/>
                    </a:cxn>
                    <a:cxn ang="T102">
                      <a:pos x="T12" y="T13"/>
                    </a:cxn>
                    <a:cxn ang="T103">
                      <a:pos x="T14" y="T15"/>
                    </a:cxn>
                    <a:cxn ang="T104">
                      <a:pos x="T16" y="T17"/>
                    </a:cxn>
                    <a:cxn ang="T105">
                      <a:pos x="T18" y="T19"/>
                    </a:cxn>
                    <a:cxn ang="T106">
                      <a:pos x="T20" y="T21"/>
                    </a:cxn>
                    <a:cxn ang="T107">
                      <a:pos x="T22" y="T23"/>
                    </a:cxn>
                    <a:cxn ang="T108">
                      <a:pos x="T24" y="T25"/>
                    </a:cxn>
                    <a:cxn ang="T109">
                      <a:pos x="T26" y="T27"/>
                    </a:cxn>
                    <a:cxn ang="T110">
                      <a:pos x="T28" y="T29"/>
                    </a:cxn>
                    <a:cxn ang="T111">
                      <a:pos x="T30" y="T31"/>
                    </a:cxn>
                    <a:cxn ang="T112">
                      <a:pos x="T32" y="T33"/>
                    </a:cxn>
                    <a:cxn ang="T113">
                      <a:pos x="T34" y="T35"/>
                    </a:cxn>
                    <a:cxn ang="T114">
                      <a:pos x="T36" y="T37"/>
                    </a:cxn>
                    <a:cxn ang="T115">
                      <a:pos x="T38" y="T39"/>
                    </a:cxn>
                    <a:cxn ang="T116">
                      <a:pos x="T40" y="T41"/>
                    </a:cxn>
                    <a:cxn ang="T117">
                      <a:pos x="T42" y="T43"/>
                    </a:cxn>
                    <a:cxn ang="T118">
                      <a:pos x="T44" y="T45"/>
                    </a:cxn>
                    <a:cxn ang="T119">
                      <a:pos x="T46" y="T47"/>
                    </a:cxn>
                    <a:cxn ang="T120">
                      <a:pos x="T48" y="T49"/>
                    </a:cxn>
                    <a:cxn ang="T121">
                      <a:pos x="T50" y="T51"/>
                    </a:cxn>
                    <a:cxn ang="T122">
                      <a:pos x="T52" y="T53"/>
                    </a:cxn>
                    <a:cxn ang="T123">
                      <a:pos x="T54" y="T55"/>
                    </a:cxn>
                    <a:cxn ang="T124">
                      <a:pos x="T56" y="T57"/>
                    </a:cxn>
                    <a:cxn ang="T125">
                      <a:pos x="T58" y="T59"/>
                    </a:cxn>
                    <a:cxn ang="T126">
                      <a:pos x="T60" y="T61"/>
                    </a:cxn>
                    <a:cxn ang="T127">
                      <a:pos x="T62" y="T63"/>
                    </a:cxn>
                    <a:cxn ang="T128">
                      <a:pos x="T64" y="T65"/>
                    </a:cxn>
                    <a:cxn ang="T129">
                      <a:pos x="T66" y="T67"/>
                    </a:cxn>
                    <a:cxn ang="T130">
                      <a:pos x="T68" y="T69"/>
                    </a:cxn>
                    <a:cxn ang="T131">
                      <a:pos x="T70" y="T71"/>
                    </a:cxn>
                    <a:cxn ang="T132">
                      <a:pos x="T72" y="T73"/>
                    </a:cxn>
                    <a:cxn ang="T133">
                      <a:pos x="T74" y="T75"/>
                    </a:cxn>
                    <a:cxn ang="T134">
                      <a:pos x="T76" y="T77"/>
                    </a:cxn>
                    <a:cxn ang="T135">
                      <a:pos x="T78" y="T79"/>
                    </a:cxn>
                    <a:cxn ang="T136">
                      <a:pos x="T80" y="T81"/>
                    </a:cxn>
                    <a:cxn ang="T137">
                      <a:pos x="T82" y="T83"/>
                    </a:cxn>
                    <a:cxn ang="T138">
                      <a:pos x="T84" y="T85"/>
                    </a:cxn>
                    <a:cxn ang="T139">
                      <a:pos x="T86" y="T87"/>
                    </a:cxn>
                    <a:cxn ang="T140">
                      <a:pos x="T88" y="T89"/>
                    </a:cxn>
                    <a:cxn ang="T141">
                      <a:pos x="T90" y="T91"/>
                    </a:cxn>
                    <a:cxn ang="T142">
                      <a:pos x="T92" y="T93"/>
                    </a:cxn>
                    <a:cxn ang="T143">
                      <a:pos x="T94" y="T95"/>
                    </a:cxn>
                  </a:cxnLst>
                  <a:rect l="0" t="0" r="r" b="b"/>
                  <a:pathLst>
                    <a:path w="41" h="36">
                      <a:moveTo>
                        <a:pt x="24" y="4"/>
                      </a:moveTo>
                      <a:cubicBezTo>
                        <a:pt x="21" y="6"/>
                        <a:pt x="17" y="7"/>
                        <a:pt x="14" y="8"/>
                      </a:cubicBezTo>
                      <a:lnTo>
                        <a:pt x="13" y="7"/>
                      </a:lnTo>
                      <a:cubicBezTo>
                        <a:pt x="16" y="6"/>
                        <a:pt x="20" y="5"/>
                        <a:pt x="23" y="3"/>
                      </a:cubicBezTo>
                      <a:lnTo>
                        <a:pt x="24" y="4"/>
                      </a:lnTo>
                      <a:close/>
                      <a:moveTo>
                        <a:pt x="14" y="8"/>
                      </a:moveTo>
                      <a:cubicBezTo>
                        <a:pt x="11" y="9"/>
                        <a:pt x="9" y="9"/>
                        <a:pt x="8" y="10"/>
                      </a:cubicBezTo>
                      <a:lnTo>
                        <a:pt x="7" y="9"/>
                      </a:lnTo>
                      <a:cubicBezTo>
                        <a:pt x="9" y="8"/>
                        <a:pt x="11" y="8"/>
                        <a:pt x="13" y="7"/>
                      </a:cubicBezTo>
                      <a:lnTo>
                        <a:pt x="14" y="8"/>
                      </a:lnTo>
                      <a:close/>
                      <a:moveTo>
                        <a:pt x="7" y="9"/>
                      </a:moveTo>
                      <a:lnTo>
                        <a:pt x="7" y="9"/>
                      </a:lnTo>
                      <a:lnTo>
                        <a:pt x="7" y="10"/>
                      </a:lnTo>
                      <a:lnTo>
                        <a:pt x="7" y="9"/>
                      </a:lnTo>
                      <a:close/>
                      <a:moveTo>
                        <a:pt x="8" y="10"/>
                      </a:moveTo>
                      <a:lnTo>
                        <a:pt x="8" y="10"/>
                      </a:lnTo>
                      <a:lnTo>
                        <a:pt x="7" y="9"/>
                      </a:lnTo>
                      <a:lnTo>
                        <a:pt x="8" y="10"/>
                      </a:lnTo>
                      <a:close/>
                      <a:moveTo>
                        <a:pt x="7" y="9"/>
                      </a:moveTo>
                      <a:lnTo>
                        <a:pt x="7" y="9"/>
                      </a:lnTo>
                      <a:lnTo>
                        <a:pt x="7" y="10"/>
                      </a:lnTo>
                      <a:lnTo>
                        <a:pt x="7" y="9"/>
                      </a:lnTo>
                      <a:close/>
                      <a:moveTo>
                        <a:pt x="8" y="10"/>
                      </a:moveTo>
                      <a:cubicBezTo>
                        <a:pt x="2" y="13"/>
                        <a:pt x="2" y="22"/>
                        <a:pt x="2" y="28"/>
                      </a:cubicBezTo>
                      <a:lnTo>
                        <a:pt x="0" y="28"/>
                      </a:lnTo>
                      <a:cubicBezTo>
                        <a:pt x="0" y="22"/>
                        <a:pt x="0" y="13"/>
                        <a:pt x="7" y="9"/>
                      </a:cubicBezTo>
                      <a:lnTo>
                        <a:pt x="8" y="10"/>
                      </a:lnTo>
                      <a:close/>
                      <a:moveTo>
                        <a:pt x="2" y="28"/>
                      </a:moveTo>
                      <a:lnTo>
                        <a:pt x="2" y="29"/>
                      </a:lnTo>
                      <a:lnTo>
                        <a:pt x="0" y="29"/>
                      </a:lnTo>
                      <a:lnTo>
                        <a:pt x="0" y="28"/>
                      </a:lnTo>
                      <a:lnTo>
                        <a:pt x="2" y="28"/>
                      </a:lnTo>
                      <a:close/>
                      <a:moveTo>
                        <a:pt x="0" y="29"/>
                      </a:moveTo>
                      <a:lnTo>
                        <a:pt x="0" y="29"/>
                      </a:lnTo>
                      <a:lnTo>
                        <a:pt x="1" y="29"/>
                      </a:lnTo>
                      <a:lnTo>
                        <a:pt x="0" y="29"/>
                      </a:lnTo>
                      <a:close/>
                      <a:moveTo>
                        <a:pt x="2" y="29"/>
                      </a:moveTo>
                      <a:cubicBezTo>
                        <a:pt x="2" y="32"/>
                        <a:pt x="6" y="32"/>
                        <a:pt x="10" y="32"/>
                      </a:cubicBezTo>
                      <a:lnTo>
                        <a:pt x="10" y="33"/>
                      </a:lnTo>
                      <a:cubicBezTo>
                        <a:pt x="5" y="33"/>
                        <a:pt x="0" y="33"/>
                        <a:pt x="0" y="29"/>
                      </a:cubicBezTo>
                      <a:lnTo>
                        <a:pt x="2" y="29"/>
                      </a:lnTo>
                      <a:close/>
                      <a:moveTo>
                        <a:pt x="10" y="33"/>
                      </a:moveTo>
                      <a:lnTo>
                        <a:pt x="10" y="33"/>
                      </a:lnTo>
                      <a:close/>
                      <a:moveTo>
                        <a:pt x="10" y="32"/>
                      </a:moveTo>
                      <a:cubicBezTo>
                        <a:pt x="13" y="32"/>
                        <a:pt x="15" y="33"/>
                        <a:pt x="18" y="33"/>
                      </a:cubicBezTo>
                      <a:lnTo>
                        <a:pt x="17" y="34"/>
                      </a:lnTo>
                      <a:cubicBezTo>
                        <a:pt x="15" y="34"/>
                        <a:pt x="12" y="34"/>
                        <a:pt x="10" y="33"/>
                      </a:cubicBezTo>
                      <a:lnTo>
                        <a:pt x="10" y="32"/>
                      </a:lnTo>
                      <a:close/>
                      <a:moveTo>
                        <a:pt x="17" y="35"/>
                      </a:moveTo>
                      <a:lnTo>
                        <a:pt x="17" y="34"/>
                      </a:lnTo>
                      <a:lnTo>
                        <a:pt x="17" y="35"/>
                      </a:lnTo>
                      <a:close/>
                      <a:moveTo>
                        <a:pt x="18" y="33"/>
                      </a:moveTo>
                      <a:cubicBezTo>
                        <a:pt x="20" y="34"/>
                        <a:pt x="22" y="35"/>
                        <a:pt x="25" y="35"/>
                      </a:cubicBezTo>
                      <a:lnTo>
                        <a:pt x="24" y="36"/>
                      </a:lnTo>
                      <a:cubicBezTo>
                        <a:pt x="22" y="36"/>
                        <a:pt x="20" y="35"/>
                        <a:pt x="17" y="35"/>
                      </a:cubicBezTo>
                      <a:lnTo>
                        <a:pt x="18" y="33"/>
                      </a:lnTo>
                      <a:close/>
                      <a:moveTo>
                        <a:pt x="25" y="35"/>
                      </a:moveTo>
                      <a:cubicBezTo>
                        <a:pt x="27" y="35"/>
                        <a:pt x="29" y="34"/>
                        <a:pt x="31" y="33"/>
                      </a:cubicBezTo>
                      <a:lnTo>
                        <a:pt x="32" y="34"/>
                      </a:lnTo>
                      <a:cubicBezTo>
                        <a:pt x="29" y="36"/>
                        <a:pt x="27" y="36"/>
                        <a:pt x="24" y="36"/>
                      </a:cubicBezTo>
                      <a:lnTo>
                        <a:pt x="25" y="35"/>
                      </a:lnTo>
                      <a:close/>
                      <a:moveTo>
                        <a:pt x="31" y="33"/>
                      </a:moveTo>
                      <a:cubicBezTo>
                        <a:pt x="35" y="30"/>
                        <a:pt x="37" y="27"/>
                        <a:pt x="38" y="23"/>
                      </a:cubicBezTo>
                      <a:lnTo>
                        <a:pt x="40" y="23"/>
                      </a:lnTo>
                      <a:cubicBezTo>
                        <a:pt x="39" y="27"/>
                        <a:pt x="36" y="31"/>
                        <a:pt x="32" y="34"/>
                      </a:cubicBezTo>
                      <a:lnTo>
                        <a:pt x="31" y="33"/>
                      </a:lnTo>
                      <a:close/>
                      <a:moveTo>
                        <a:pt x="38" y="23"/>
                      </a:moveTo>
                      <a:cubicBezTo>
                        <a:pt x="39" y="19"/>
                        <a:pt x="39" y="14"/>
                        <a:pt x="39" y="10"/>
                      </a:cubicBezTo>
                      <a:lnTo>
                        <a:pt x="40" y="10"/>
                      </a:lnTo>
                      <a:cubicBezTo>
                        <a:pt x="41" y="14"/>
                        <a:pt x="41" y="19"/>
                        <a:pt x="40" y="23"/>
                      </a:cubicBezTo>
                      <a:lnTo>
                        <a:pt x="38" y="23"/>
                      </a:lnTo>
                      <a:close/>
                      <a:moveTo>
                        <a:pt x="40" y="10"/>
                      </a:moveTo>
                      <a:lnTo>
                        <a:pt x="40" y="10"/>
                      </a:lnTo>
                      <a:close/>
                      <a:moveTo>
                        <a:pt x="39" y="10"/>
                      </a:moveTo>
                      <a:cubicBezTo>
                        <a:pt x="38" y="8"/>
                        <a:pt x="37" y="6"/>
                        <a:pt x="35" y="5"/>
                      </a:cubicBezTo>
                      <a:lnTo>
                        <a:pt x="36" y="4"/>
                      </a:lnTo>
                      <a:cubicBezTo>
                        <a:pt x="38" y="5"/>
                        <a:pt x="40" y="7"/>
                        <a:pt x="40" y="10"/>
                      </a:cubicBezTo>
                      <a:lnTo>
                        <a:pt x="39" y="10"/>
                      </a:lnTo>
                      <a:close/>
                      <a:moveTo>
                        <a:pt x="35" y="5"/>
                      </a:moveTo>
                      <a:cubicBezTo>
                        <a:pt x="34" y="4"/>
                        <a:pt x="33" y="3"/>
                        <a:pt x="32" y="2"/>
                      </a:cubicBezTo>
                      <a:lnTo>
                        <a:pt x="32" y="1"/>
                      </a:lnTo>
                      <a:cubicBezTo>
                        <a:pt x="34" y="2"/>
                        <a:pt x="35" y="3"/>
                        <a:pt x="36" y="4"/>
                      </a:cubicBezTo>
                      <a:lnTo>
                        <a:pt x="35" y="5"/>
                      </a:lnTo>
                      <a:close/>
                      <a:moveTo>
                        <a:pt x="32" y="2"/>
                      </a:moveTo>
                      <a:cubicBezTo>
                        <a:pt x="30" y="2"/>
                        <a:pt x="29" y="2"/>
                        <a:pt x="27" y="2"/>
                      </a:cubicBezTo>
                      <a:lnTo>
                        <a:pt x="27" y="1"/>
                      </a:lnTo>
                      <a:cubicBezTo>
                        <a:pt x="29" y="0"/>
                        <a:pt x="31" y="1"/>
                        <a:pt x="32" y="1"/>
                      </a:cubicBezTo>
                      <a:lnTo>
                        <a:pt x="32" y="2"/>
                      </a:lnTo>
                      <a:close/>
                      <a:moveTo>
                        <a:pt x="27" y="2"/>
                      </a:moveTo>
                      <a:cubicBezTo>
                        <a:pt x="26" y="2"/>
                        <a:pt x="25" y="3"/>
                        <a:pt x="24" y="4"/>
                      </a:cubicBezTo>
                      <a:lnTo>
                        <a:pt x="23" y="3"/>
                      </a:lnTo>
                      <a:cubicBezTo>
                        <a:pt x="24" y="2"/>
                        <a:pt x="26" y="1"/>
                        <a:pt x="27" y="1"/>
                      </a:cubicBezTo>
                      <a:lnTo>
                        <a:pt x="27" y="2"/>
                      </a:lnTo>
                      <a:close/>
                    </a:path>
                  </a:pathLst>
                </a:custGeom>
                <a:solidFill>
                  <a:srgbClr val="94939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507" name="Freeform 131"/>
                <p:cNvSpPr>
                  <a:spLocks noChangeArrowheads="1"/>
                </p:cNvSpPr>
                <p:nvPr/>
              </p:nvSpPr>
              <p:spPr bwMode="auto">
                <a:xfrm>
                  <a:off x="1499" y="3805"/>
                  <a:ext cx="70" cy="60"/>
                </a:xfrm>
                <a:custGeom>
                  <a:avLst/>
                  <a:gdLst>
                    <a:gd name="T0" fmla="*/ 30325 w 51"/>
                    <a:gd name="T1" fmla="*/ 6903 h 35"/>
                    <a:gd name="T2" fmla="*/ 1740 w 51"/>
                    <a:gd name="T3" fmla="*/ 47820 h 35"/>
                    <a:gd name="T4" fmla="*/ 4717 w 51"/>
                    <a:gd name="T5" fmla="*/ 72561 h 35"/>
                    <a:gd name="T6" fmla="*/ 21052 w 51"/>
                    <a:gd name="T7" fmla="*/ 123146 h 35"/>
                    <a:gd name="T8" fmla="*/ 34677 w 51"/>
                    <a:gd name="T9" fmla="*/ 199293 h 35"/>
                    <a:gd name="T10" fmla="*/ 77419 w 51"/>
                    <a:gd name="T11" fmla="*/ 123146 h 35"/>
                    <a:gd name="T12" fmla="*/ 71002 w 51"/>
                    <a:gd name="T13" fmla="*/ 86302 h 35"/>
                    <a:gd name="T14" fmla="*/ 30325 w 51"/>
                    <a:gd name="T15" fmla="*/ 6903 h 35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51" h="35">
                      <a:moveTo>
                        <a:pt x="19" y="1"/>
                      </a:moveTo>
                      <a:cubicBezTo>
                        <a:pt x="14" y="0"/>
                        <a:pt x="2" y="0"/>
                        <a:pt x="1" y="7"/>
                      </a:cubicBezTo>
                      <a:cubicBezTo>
                        <a:pt x="0" y="9"/>
                        <a:pt x="1" y="11"/>
                        <a:pt x="3" y="11"/>
                      </a:cubicBezTo>
                      <a:cubicBezTo>
                        <a:pt x="8" y="13"/>
                        <a:pt x="11" y="16"/>
                        <a:pt x="13" y="19"/>
                      </a:cubicBezTo>
                      <a:cubicBezTo>
                        <a:pt x="16" y="22"/>
                        <a:pt x="17" y="27"/>
                        <a:pt x="21" y="30"/>
                      </a:cubicBezTo>
                      <a:cubicBezTo>
                        <a:pt x="31" y="35"/>
                        <a:pt x="41" y="25"/>
                        <a:pt x="48" y="19"/>
                      </a:cubicBezTo>
                      <a:cubicBezTo>
                        <a:pt x="51" y="17"/>
                        <a:pt x="46" y="15"/>
                        <a:pt x="44" y="13"/>
                      </a:cubicBezTo>
                      <a:cubicBezTo>
                        <a:pt x="37" y="8"/>
                        <a:pt x="29" y="2"/>
                        <a:pt x="19" y="1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508" name="Freeform 132"/>
                <p:cNvSpPr>
                  <a:spLocks noChangeArrowheads="1"/>
                </p:cNvSpPr>
                <p:nvPr/>
              </p:nvSpPr>
              <p:spPr bwMode="auto">
                <a:xfrm>
                  <a:off x="1499" y="3805"/>
                  <a:ext cx="70" cy="60"/>
                </a:xfrm>
                <a:custGeom>
                  <a:avLst/>
                  <a:gdLst>
                    <a:gd name="T0" fmla="*/ 30325 w 51"/>
                    <a:gd name="T1" fmla="*/ 6903 h 35"/>
                    <a:gd name="T2" fmla="*/ 32322 w 51"/>
                    <a:gd name="T3" fmla="*/ 0 h 35"/>
                    <a:gd name="T4" fmla="*/ 30325 w 51"/>
                    <a:gd name="T5" fmla="*/ 6903 h 35"/>
                    <a:gd name="T6" fmla="*/ 27463 w 51"/>
                    <a:gd name="T7" fmla="*/ 0 h 35"/>
                    <a:gd name="T8" fmla="*/ 30325 w 51"/>
                    <a:gd name="T9" fmla="*/ 6903 h 35"/>
                    <a:gd name="T10" fmla="*/ 22820 w 51"/>
                    <a:gd name="T11" fmla="*/ 6903 h 35"/>
                    <a:gd name="T12" fmla="*/ 27463 w 51"/>
                    <a:gd name="T13" fmla="*/ 0 h 35"/>
                    <a:gd name="T14" fmla="*/ 22820 w 51"/>
                    <a:gd name="T15" fmla="*/ 6903 h 35"/>
                    <a:gd name="T16" fmla="*/ 0 w 51"/>
                    <a:gd name="T17" fmla="*/ 47820 h 35"/>
                    <a:gd name="T18" fmla="*/ 22820 w 51"/>
                    <a:gd name="T19" fmla="*/ 6903 h 35"/>
                    <a:gd name="T20" fmla="*/ 1740 w 51"/>
                    <a:gd name="T21" fmla="*/ 47820 h 35"/>
                    <a:gd name="T22" fmla="*/ 1740 w 51"/>
                    <a:gd name="T23" fmla="*/ 47820 h 35"/>
                    <a:gd name="T24" fmla="*/ 0 w 51"/>
                    <a:gd name="T25" fmla="*/ 47820 h 35"/>
                    <a:gd name="T26" fmla="*/ 1740 w 51"/>
                    <a:gd name="T27" fmla="*/ 47820 h 35"/>
                    <a:gd name="T28" fmla="*/ 0 w 51"/>
                    <a:gd name="T29" fmla="*/ 47820 h 35"/>
                    <a:gd name="T30" fmla="*/ 0 w 51"/>
                    <a:gd name="T31" fmla="*/ 47820 h 35"/>
                    <a:gd name="T32" fmla="*/ 1740 w 51"/>
                    <a:gd name="T33" fmla="*/ 52087 h 35"/>
                    <a:gd name="T34" fmla="*/ 0 w 51"/>
                    <a:gd name="T35" fmla="*/ 47820 h 35"/>
                    <a:gd name="T36" fmla="*/ 1740 w 51"/>
                    <a:gd name="T37" fmla="*/ 52087 h 35"/>
                    <a:gd name="T38" fmla="*/ 0 w 51"/>
                    <a:gd name="T39" fmla="*/ 52087 h 35"/>
                    <a:gd name="T40" fmla="*/ 1740 w 51"/>
                    <a:gd name="T41" fmla="*/ 52087 h 35"/>
                    <a:gd name="T42" fmla="*/ 4717 w 51"/>
                    <a:gd name="T43" fmla="*/ 72561 h 35"/>
                    <a:gd name="T44" fmla="*/ 0 w 51"/>
                    <a:gd name="T45" fmla="*/ 52087 h 35"/>
                    <a:gd name="T46" fmla="*/ 4717 w 51"/>
                    <a:gd name="T47" fmla="*/ 72561 h 35"/>
                    <a:gd name="T48" fmla="*/ 4717 w 51"/>
                    <a:gd name="T49" fmla="*/ 72561 h 35"/>
                    <a:gd name="T50" fmla="*/ 4717 w 51"/>
                    <a:gd name="T51" fmla="*/ 72561 h 35"/>
                    <a:gd name="T52" fmla="*/ 12784 w 51"/>
                    <a:gd name="T53" fmla="*/ 98431 h 35"/>
                    <a:gd name="T54" fmla="*/ 4717 w 51"/>
                    <a:gd name="T55" fmla="*/ 72561 h 35"/>
                    <a:gd name="T56" fmla="*/ 22820 w 51"/>
                    <a:gd name="T57" fmla="*/ 123146 h 35"/>
                    <a:gd name="T58" fmla="*/ 12784 w 51"/>
                    <a:gd name="T59" fmla="*/ 98431 h 35"/>
                    <a:gd name="T60" fmla="*/ 21052 w 51"/>
                    <a:gd name="T61" fmla="*/ 123146 h 35"/>
                    <a:gd name="T62" fmla="*/ 21052 w 51"/>
                    <a:gd name="T63" fmla="*/ 123146 h 35"/>
                    <a:gd name="T64" fmla="*/ 27463 w 51"/>
                    <a:gd name="T65" fmla="*/ 149731 h 35"/>
                    <a:gd name="T66" fmla="*/ 21052 w 51"/>
                    <a:gd name="T67" fmla="*/ 123146 h 35"/>
                    <a:gd name="T68" fmla="*/ 27463 w 51"/>
                    <a:gd name="T69" fmla="*/ 149731 h 35"/>
                    <a:gd name="T70" fmla="*/ 34677 w 51"/>
                    <a:gd name="T71" fmla="*/ 199293 h 35"/>
                    <a:gd name="T72" fmla="*/ 27463 w 51"/>
                    <a:gd name="T73" fmla="*/ 149731 h 35"/>
                    <a:gd name="T74" fmla="*/ 34677 w 51"/>
                    <a:gd name="T75" fmla="*/ 191955 h 35"/>
                    <a:gd name="T76" fmla="*/ 34677 w 51"/>
                    <a:gd name="T77" fmla="*/ 191955 h 35"/>
                    <a:gd name="T78" fmla="*/ 74513 w 51"/>
                    <a:gd name="T79" fmla="*/ 138331 h 35"/>
                    <a:gd name="T80" fmla="*/ 34677 w 51"/>
                    <a:gd name="T81" fmla="*/ 199293 h 35"/>
                    <a:gd name="T82" fmla="*/ 74513 w 51"/>
                    <a:gd name="T83" fmla="*/ 138331 h 35"/>
                    <a:gd name="T84" fmla="*/ 79410 w 51"/>
                    <a:gd name="T85" fmla="*/ 131323 h 35"/>
                    <a:gd name="T86" fmla="*/ 74513 w 51"/>
                    <a:gd name="T87" fmla="*/ 138331 h 35"/>
                    <a:gd name="T88" fmla="*/ 79410 w 51"/>
                    <a:gd name="T89" fmla="*/ 131323 h 35"/>
                    <a:gd name="T90" fmla="*/ 79410 w 51"/>
                    <a:gd name="T91" fmla="*/ 131323 h 35"/>
                    <a:gd name="T92" fmla="*/ 72773 w 51"/>
                    <a:gd name="T93" fmla="*/ 98431 h 35"/>
                    <a:gd name="T94" fmla="*/ 79410 w 51"/>
                    <a:gd name="T95" fmla="*/ 131323 h 35"/>
                    <a:gd name="T96" fmla="*/ 72773 w 51"/>
                    <a:gd name="T97" fmla="*/ 98431 h 35"/>
                    <a:gd name="T98" fmla="*/ 71002 w 51"/>
                    <a:gd name="T99" fmla="*/ 86302 h 35"/>
                    <a:gd name="T100" fmla="*/ 72773 w 51"/>
                    <a:gd name="T101" fmla="*/ 98431 h 35"/>
                    <a:gd name="T102" fmla="*/ 71002 w 51"/>
                    <a:gd name="T103" fmla="*/ 86302 h 35"/>
                    <a:gd name="T104" fmla="*/ 69905 w 51"/>
                    <a:gd name="T105" fmla="*/ 90355 h 35"/>
                    <a:gd name="T106" fmla="*/ 53233 w 51"/>
                    <a:gd name="T107" fmla="*/ 31421 h 35"/>
                    <a:gd name="T108" fmla="*/ 69905 w 51"/>
                    <a:gd name="T109" fmla="*/ 90355 h 35"/>
                    <a:gd name="T110" fmla="*/ 30325 w 51"/>
                    <a:gd name="T111" fmla="*/ 6903 h 35"/>
                    <a:gd name="T112" fmla="*/ 53233 w 51"/>
                    <a:gd name="T113" fmla="*/ 31421 h 35"/>
                    <a:gd name="T114" fmla="*/ 30325 w 51"/>
                    <a:gd name="T115" fmla="*/ 6903 h 35"/>
                    <a:gd name="T116" fmla="*/ 30325 w 51"/>
                    <a:gd name="T117" fmla="*/ 6903 h 35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</a:gdLst>
                  <a:ahLst/>
                  <a:cxnLst>
                    <a:cxn ang="T118">
                      <a:pos x="T0" y="T1"/>
                    </a:cxn>
                    <a:cxn ang="T119">
                      <a:pos x="T2" y="T3"/>
                    </a:cxn>
                    <a:cxn ang="T120">
                      <a:pos x="T4" y="T5"/>
                    </a:cxn>
                    <a:cxn ang="T121">
                      <a:pos x="T6" y="T7"/>
                    </a:cxn>
                    <a:cxn ang="T122">
                      <a:pos x="T8" y="T9"/>
                    </a:cxn>
                    <a:cxn ang="T123">
                      <a:pos x="T10" y="T11"/>
                    </a:cxn>
                    <a:cxn ang="T124">
                      <a:pos x="T12" y="T13"/>
                    </a:cxn>
                    <a:cxn ang="T125">
                      <a:pos x="T14" y="T15"/>
                    </a:cxn>
                    <a:cxn ang="T126">
                      <a:pos x="T16" y="T17"/>
                    </a:cxn>
                    <a:cxn ang="T127">
                      <a:pos x="T18" y="T19"/>
                    </a:cxn>
                    <a:cxn ang="T128">
                      <a:pos x="T20" y="T21"/>
                    </a:cxn>
                    <a:cxn ang="T129">
                      <a:pos x="T22" y="T23"/>
                    </a:cxn>
                    <a:cxn ang="T130">
                      <a:pos x="T24" y="T25"/>
                    </a:cxn>
                    <a:cxn ang="T131">
                      <a:pos x="T26" y="T27"/>
                    </a:cxn>
                    <a:cxn ang="T132">
                      <a:pos x="T28" y="T29"/>
                    </a:cxn>
                    <a:cxn ang="T133">
                      <a:pos x="T30" y="T31"/>
                    </a:cxn>
                    <a:cxn ang="T134">
                      <a:pos x="T32" y="T33"/>
                    </a:cxn>
                    <a:cxn ang="T135">
                      <a:pos x="T34" y="T35"/>
                    </a:cxn>
                    <a:cxn ang="T136">
                      <a:pos x="T36" y="T37"/>
                    </a:cxn>
                    <a:cxn ang="T137">
                      <a:pos x="T38" y="T39"/>
                    </a:cxn>
                    <a:cxn ang="T138">
                      <a:pos x="T40" y="T41"/>
                    </a:cxn>
                    <a:cxn ang="T139">
                      <a:pos x="T42" y="T43"/>
                    </a:cxn>
                    <a:cxn ang="T140">
                      <a:pos x="T44" y="T45"/>
                    </a:cxn>
                    <a:cxn ang="T141">
                      <a:pos x="T46" y="T47"/>
                    </a:cxn>
                    <a:cxn ang="T142">
                      <a:pos x="T48" y="T49"/>
                    </a:cxn>
                    <a:cxn ang="T143">
                      <a:pos x="T50" y="T51"/>
                    </a:cxn>
                    <a:cxn ang="T144">
                      <a:pos x="T52" y="T53"/>
                    </a:cxn>
                    <a:cxn ang="T145">
                      <a:pos x="T54" y="T55"/>
                    </a:cxn>
                    <a:cxn ang="T146">
                      <a:pos x="T56" y="T57"/>
                    </a:cxn>
                    <a:cxn ang="T147">
                      <a:pos x="T58" y="T59"/>
                    </a:cxn>
                    <a:cxn ang="T148">
                      <a:pos x="T60" y="T61"/>
                    </a:cxn>
                    <a:cxn ang="T149">
                      <a:pos x="T62" y="T63"/>
                    </a:cxn>
                    <a:cxn ang="T150">
                      <a:pos x="T64" y="T65"/>
                    </a:cxn>
                    <a:cxn ang="T151">
                      <a:pos x="T66" y="T67"/>
                    </a:cxn>
                    <a:cxn ang="T152">
                      <a:pos x="T68" y="T69"/>
                    </a:cxn>
                    <a:cxn ang="T153">
                      <a:pos x="T70" y="T71"/>
                    </a:cxn>
                    <a:cxn ang="T154">
                      <a:pos x="T72" y="T73"/>
                    </a:cxn>
                    <a:cxn ang="T155">
                      <a:pos x="T74" y="T75"/>
                    </a:cxn>
                    <a:cxn ang="T156">
                      <a:pos x="T76" y="T77"/>
                    </a:cxn>
                    <a:cxn ang="T157">
                      <a:pos x="T78" y="T79"/>
                    </a:cxn>
                    <a:cxn ang="T158">
                      <a:pos x="T80" y="T81"/>
                    </a:cxn>
                    <a:cxn ang="T159">
                      <a:pos x="T82" y="T83"/>
                    </a:cxn>
                    <a:cxn ang="T160">
                      <a:pos x="T84" y="T85"/>
                    </a:cxn>
                    <a:cxn ang="T161">
                      <a:pos x="T86" y="T87"/>
                    </a:cxn>
                    <a:cxn ang="T162">
                      <a:pos x="T88" y="T89"/>
                    </a:cxn>
                    <a:cxn ang="T163">
                      <a:pos x="T90" y="T91"/>
                    </a:cxn>
                    <a:cxn ang="T164">
                      <a:pos x="T92" y="T93"/>
                    </a:cxn>
                    <a:cxn ang="T165">
                      <a:pos x="T94" y="T95"/>
                    </a:cxn>
                    <a:cxn ang="T166">
                      <a:pos x="T96" y="T97"/>
                    </a:cxn>
                    <a:cxn ang="T167">
                      <a:pos x="T98" y="T99"/>
                    </a:cxn>
                    <a:cxn ang="T168">
                      <a:pos x="T100" y="T101"/>
                    </a:cxn>
                    <a:cxn ang="T169">
                      <a:pos x="T102" y="T103"/>
                    </a:cxn>
                    <a:cxn ang="T170">
                      <a:pos x="T104" y="T105"/>
                    </a:cxn>
                    <a:cxn ang="T171">
                      <a:pos x="T106" y="T107"/>
                    </a:cxn>
                    <a:cxn ang="T172">
                      <a:pos x="T108" y="T109"/>
                    </a:cxn>
                    <a:cxn ang="T173">
                      <a:pos x="T110" y="T111"/>
                    </a:cxn>
                    <a:cxn ang="T174">
                      <a:pos x="T112" y="T113"/>
                    </a:cxn>
                    <a:cxn ang="T175">
                      <a:pos x="T114" y="T115"/>
                    </a:cxn>
                    <a:cxn ang="T176">
                      <a:pos x="T116" y="T117"/>
                    </a:cxn>
                  </a:cxnLst>
                  <a:rect l="0" t="0" r="r" b="b"/>
                  <a:pathLst>
                    <a:path w="51" h="35">
                      <a:moveTo>
                        <a:pt x="19" y="1"/>
                      </a:moveTo>
                      <a:lnTo>
                        <a:pt x="19" y="1"/>
                      </a:lnTo>
                      <a:lnTo>
                        <a:pt x="20" y="0"/>
                      </a:lnTo>
                      <a:lnTo>
                        <a:pt x="19" y="1"/>
                      </a:lnTo>
                      <a:close/>
                      <a:moveTo>
                        <a:pt x="19" y="1"/>
                      </a:moveTo>
                      <a:cubicBezTo>
                        <a:pt x="19" y="1"/>
                        <a:pt x="18" y="1"/>
                        <a:pt x="17" y="1"/>
                      </a:cubicBezTo>
                      <a:lnTo>
                        <a:pt x="17" y="0"/>
                      </a:lnTo>
                      <a:cubicBezTo>
                        <a:pt x="18" y="0"/>
                        <a:pt x="19" y="0"/>
                        <a:pt x="20" y="0"/>
                      </a:cubicBezTo>
                      <a:lnTo>
                        <a:pt x="19" y="1"/>
                      </a:lnTo>
                      <a:close/>
                      <a:moveTo>
                        <a:pt x="17" y="1"/>
                      </a:moveTo>
                      <a:cubicBezTo>
                        <a:pt x="16" y="1"/>
                        <a:pt x="15" y="1"/>
                        <a:pt x="14" y="1"/>
                      </a:cubicBezTo>
                      <a:lnTo>
                        <a:pt x="13" y="0"/>
                      </a:lnTo>
                      <a:cubicBezTo>
                        <a:pt x="15" y="0"/>
                        <a:pt x="16" y="0"/>
                        <a:pt x="17" y="0"/>
                      </a:cubicBezTo>
                      <a:lnTo>
                        <a:pt x="17" y="1"/>
                      </a:lnTo>
                      <a:close/>
                      <a:moveTo>
                        <a:pt x="14" y="1"/>
                      </a:moveTo>
                      <a:cubicBezTo>
                        <a:pt x="8" y="1"/>
                        <a:pt x="2" y="2"/>
                        <a:pt x="1" y="7"/>
                      </a:cubicBezTo>
                      <a:lnTo>
                        <a:pt x="0" y="7"/>
                      </a:lnTo>
                      <a:cubicBezTo>
                        <a:pt x="1" y="1"/>
                        <a:pt x="8" y="0"/>
                        <a:pt x="13" y="0"/>
                      </a:cubicBezTo>
                      <a:lnTo>
                        <a:pt x="14" y="1"/>
                      </a:lnTo>
                      <a:close/>
                      <a:moveTo>
                        <a:pt x="1" y="7"/>
                      </a:moveTo>
                      <a:lnTo>
                        <a:pt x="1" y="7"/>
                      </a:lnTo>
                      <a:close/>
                      <a:moveTo>
                        <a:pt x="1" y="7"/>
                      </a:moveTo>
                      <a:lnTo>
                        <a:pt x="1" y="7"/>
                      </a:lnTo>
                      <a:lnTo>
                        <a:pt x="0" y="7"/>
                      </a:lnTo>
                      <a:lnTo>
                        <a:pt x="1" y="7"/>
                      </a:lnTo>
                      <a:close/>
                      <a:moveTo>
                        <a:pt x="0" y="7"/>
                      </a:moveTo>
                      <a:lnTo>
                        <a:pt x="0" y="7"/>
                      </a:lnTo>
                      <a:lnTo>
                        <a:pt x="1" y="7"/>
                      </a:lnTo>
                      <a:lnTo>
                        <a:pt x="0" y="7"/>
                      </a:lnTo>
                      <a:close/>
                      <a:moveTo>
                        <a:pt x="1" y="7"/>
                      </a:moveTo>
                      <a:cubicBezTo>
                        <a:pt x="1" y="7"/>
                        <a:pt x="1" y="7"/>
                        <a:pt x="1" y="8"/>
                      </a:cubicBezTo>
                      <a:lnTo>
                        <a:pt x="0" y="8"/>
                      </a:lnTo>
                      <a:cubicBezTo>
                        <a:pt x="0" y="7"/>
                        <a:pt x="0" y="7"/>
                        <a:pt x="0" y="7"/>
                      </a:cubicBezTo>
                      <a:lnTo>
                        <a:pt x="1" y="7"/>
                      </a:lnTo>
                      <a:close/>
                      <a:moveTo>
                        <a:pt x="1" y="8"/>
                      </a:moveTo>
                      <a:cubicBezTo>
                        <a:pt x="1" y="8"/>
                        <a:pt x="1" y="8"/>
                        <a:pt x="1" y="8"/>
                      </a:cubicBezTo>
                      <a:lnTo>
                        <a:pt x="0" y="8"/>
                      </a:lnTo>
                      <a:cubicBezTo>
                        <a:pt x="0" y="8"/>
                        <a:pt x="0" y="8"/>
                        <a:pt x="0" y="8"/>
                      </a:cubicBezTo>
                      <a:lnTo>
                        <a:pt x="1" y="8"/>
                      </a:lnTo>
                      <a:close/>
                      <a:moveTo>
                        <a:pt x="1" y="8"/>
                      </a:moveTo>
                      <a:cubicBezTo>
                        <a:pt x="2" y="9"/>
                        <a:pt x="2" y="10"/>
                        <a:pt x="3" y="11"/>
                      </a:cubicBezTo>
                      <a:lnTo>
                        <a:pt x="3" y="12"/>
                      </a:lnTo>
                      <a:cubicBezTo>
                        <a:pt x="1" y="11"/>
                        <a:pt x="0" y="10"/>
                        <a:pt x="0" y="8"/>
                      </a:cubicBezTo>
                      <a:lnTo>
                        <a:pt x="1" y="8"/>
                      </a:lnTo>
                      <a:close/>
                      <a:moveTo>
                        <a:pt x="3" y="11"/>
                      </a:moveTo>
                      <a:lnTo>
                        <a:pt x="3" y="11"/>
                      </a:lnTo>
                      <a:close/>
                      <a:moveTo>
                        <a:pt x="3" y="11"/>
                      </a:moveTo>
                      <a:cubicBezTo>
                        <a:pt x="6" y="12"/>
                        <a:pt x="8" y="13"/>
                        <a:pt x="9" y="14"/>
                      </a:cubicBezTo>
                      <a:lnTo>
                        <a:pt x="8" y="15"/>
                      </a:lnTo>
                      <a:cubicBezTo>
                        <a:pt x="7" y="14"/>
                        <a:pt x="5" y="13"/>
                        <a:pt x="3" y="12"/>
                      </a:cubicBezTo>
                      <a:lnTo>
                        <a:pt x="3" y="11"/>
                      </a:lnTo>
                      <a:close/>
                      <a:moveTo>
                        <a:pt x="9" y="14"/>
                      </a:moveTo>
                      <a:cubicBezTo>
                        <a:pt x="11" y="16"/>
                        <a:pt x="13" y="17"/>
                        <a:pt x="14" y="19"/>
                      </a:cubicBezTo>
                      <a:lnTo>
                        <a:pt x="13" y="19"/>
                      </a:lnTo>
                      <a:cubicBezTo>
                        <a:pt x="11" y="18"/>
                        <a:pt x="10" y="16"/>
                        <a:pt x="8" y="15"/>
                      </a:cubicBezTo>
                      <a:lnTo>
                        <a:pt x="9" y="14"/>
                      </a:lnTo>
                      <a:close/>
                      <a:moveTo>
                        <a:pt x="13" y="19"/>
                      </a:moveTo>
                      <a:lnTo>
                        <a:pt x="13" y="19"/>
                      </a:lnTo>
                      <a:close/>
                      <a:moveTo>
                        <a:pt x="14" y="19"/>
                      </a:moveTo>
                      <a:cubicBezTo>
                        <a:pt x="15" y="20"/>
                        <a:pt x="16" y="22"/>
                        <a:pt x="17" y="23"/>
                      </a:cubicBezTo>
                      <a:lnTo>
                        <a:pt x="15" y="24"/>
                      </a:lnTo>
                      <a:cubicBezTo>
                        <a:pt x="15" y="22"/>
                        <a:pt x="14" y="21"/>
                        <a:pt x="13" y="19"/>
                      </a:cubicBezTo>
                      <a:lnTo>
                        <a:pt x="14" y="19"/>
                      </a:lnTo>
                      <a:close/>
                      <a:moveTo>
                        <a:pt x="17" y="23"/>
                      </a:moveTo>
                      <a:cubicBezTo>
                        <a:pt x="18" y="26"/>
                        <a:pt x="19" y="28"/>
                        <a:pt x="21" y="29"/>
                      </a:cubicBezTo>
                      <a:lnTo>
                        <a:pt x="21" y="30"/>
                      </a:lnTo>
                      <a:cubicBezTo>
                        <a:pt x="18" y="29"/>
                        <a:pt x="17" y="26"/>
                        <a:pt x="15" y="24"/>
                      </a:cubicBezTo>
                      <a:lnTo>
                        <a:pt x="17" y="23"/>
                      </a:lnTo>
                      <a:close/>
                      <a:moveTo>
                        <a:pt x="21" y="29"/>
                      </a:moveTo>
                      <a:lnTo>
                        <a:pt x="21" y="29"/>
                      </a:lnTo>
                      <a:lnTo>
                        <a:pt x="21" y="30"/>
                      </a:lnTo>
                      <a:lnTo>
                        <a:pt x="21" y="29"/>
                      </a:lnTo>
                      <a:close/>
                      <a:moveTo>
                        <a:pt x="21" y="29"/>
                      </a:moveTo>
                      <a:cubicBezTo>
                        <a:pt x="30" y="34"/>
                        <a:pt x="39" y="26"/>
                        <a:pt x="46" y="21"/>
                      </a:cubicBezTo>
                      <a:lnTo>
                        <a:pt x="47" y="21"/>
                      </a:lnTo>
                      <a:cubicBezTo>
                        <a:pt x="40" y="28"/>
                        <a:pt x="30" y="35"/>
                        <a:pt x="21" y="30"/>
                      </a:cubicBezTo>
                      <a:lnTo>
                        <a:pt x="21" y="29"/>
                      </a:lnTo>
                      <a:close/>
                      <a:moveTo>
                        <a:pt x="46" y="21"/>
                      </a:moveTo>
                      <a:cubicBezTo>
                        <a:pt x="46" y="20"/>
                        <a:pt x="47" y="19"/>
                        <a:pt x="48" y="19"/>
                      </a:cubicBezTo>
                      <a:lnTo>
                        <a:pt x="49" y="20"/>
                      </a:lnTo>
                      <a:cubicBezTo>
                        <a:pt x="48" y="20"/>
                        <a:pt x="47" y="21"/>
                        <a:pt x="47" y="21"/>
                      </a:cubicBezTo>
                      <a:lnTo>
                        <a:pt x="46" y="21"/>
                      </a:lnTo>
                      <a:close/>
                      <a:moveTo>
                        <a:pt x="49" y="20"/>
                      </a:moveTo>
                      <a:lnTo>
                        <a:pt x="49" y="20"/>
                      </a:lnTo>
                      <a:lnTo>
                        <a:pt x="48" y="19"/>
                      </a:lnTo>
                      <a:lnTo>
                        <a:pt x="49" y="20"/>
                      </a:lnTo>
                      <a:close/>
                      <a:moveTo>
                        <a:pt x="48" y="19"/>
                      </a:moveTo>
                      <a:cubicBezTo>
                        <a:pt x="49" y="18"/>
                        <a:pt x="47" y="16"/>
                        <a:pt x="45" y="15"/>
                      </a:cubicBezTo>
                      <a:lnTo>
                        <a:pt x="46" y="14"/>
                      </a:lnTo>
                      <a:cubicBezTo>
                        <a:pt x="48" y="15"/>
                        <a:pt x="51" y="17"/>
                        <a:pt x="49" y="20"/>
                      </a:cubicBezTo>
                      <a:lnTo>
                        <a:pt x="48" y="19"/>
                      </a:lnTo>
                      <a:close/>
                      <a:moveTo>
                        <a:pt x="45" y="15"/>
                      </a:moveTo>
                      <a:cubicBezTo>
                        <a:pt x="44" y="14"/>
                        <a:pt x="44" y="14"/>
                        <a:pt x="43" y="14"/>
                      </a:cubicBezTo>
                      <a:lnTo>
                        <a:pt x="44" y="13"/>
                      </a:lnTo>
                      <a:cubicBezTo>
                        <a:pt x="45" y="13"/>
                        <a:pt x="45" y="13"/>
                        <a:pt x="46" y="14"/>
                      </a:cubicBezTo>
                      <a:lnTo>
                        <a:pt x="45" y="15"/>
                      </a:lnTo>
                      <a:close/>
                      <a:moveTo>
                        <a:pt x="44" y="13"/>
                      </a:moveTo>
                      <a:lnTo>
                        <a:pt x="44" y="13"/>
                      </a:lnTo>
                      <a:close/>
                      <a:moveTo>
                        <a:pt x="43" y="14"/>
                      </a:moveTo>
                      <a:cubicBezTo>
                        <a:pt x="40" y="11"/>
                        <a:pt x="36" y="8"/>
                        <a:pt x="32" y="6"/>
                      </a:cubicBezTo>
                      <a:lnTo>
                        <a:pt x="33" y="5"/>
                      </a:lnTo>
                      <a:cubicBezTo>
                        <a:pt x="37" y="7"/>
                        <a:pt x="41" y="10"/>
                        <a:pt x="44" y="13"/>
                      </a:cubicBezTo>
                      <a:lnTo>
                        <a:pt x="43" y="14"/>
                      </a:lnTo>
                      <a:close/>
                      <a:moveTo>
                        <a:pt x="32" y="6"/>
                      </a:moveTo>
                      <a:cubicBezTo>
                        <a:pt x="28" y="3"/>
                        <a:pt x="24" y="2"/>
                        <a:pt x="19" y="1"/>
                      </a:cubicBezTo>
                      <a:lnTo>
                        <a:pt x="20" y="0"/>
                      </a:lnTo>
                      <a:cubicBezTo>
                        <a:pt x="24" y="1"/>
                        <a:pt x="29" y="2"/>
                        <a:pt x="33" y="5"/>
                      </a:cubicBezTo>
                      <a:lnTo>
                        <a:pt x="32" y="6"/>
                      </a:lnTo>
                      <a:close/>
                      <a:moveTo>
                        <a:pt x="19" y="1"/>
                      </a:moveTo>
                      <a:lnTo>
                        <a:pt x="19" y="1"/>
                      </a:lnTo>
                      <a:close/>
                    </a:path>
                  </a:pathLst>
                </a:custGeom>
                <a:solidFill>
                  <a:srgbClr val="94939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509" name="Freeform 133"/>
                <p:cNvSpPr>
                  <a:spLocks noChangeArrowheads="1"/>
                </p:cNvSpPr>
                <p:nvPr/>
              </p:nvSpPr>
              <p:spPr bwMode="auto">
                <a:xfrm>
                  <a:off x="1527" y="3741"/>
                  <a:ext cx="67" cy="79"/>
                </a:xfrm>
                <a:custGeom>
                  <a:avLst/>
                  <a:gdLst>
                    <a:gd name="T0" fmla="*/ 30160 w 49"/>
                    <a:gd name="T1" fmla="*/ 65702 h 46"/>
                    <a:gd name="T2" fmla="*/ 14933 w 49"/>
                    <a:gd name="T3" fmla="*/ 213954 h 46"/>
                    <a:gd name="T4" fmla="*/ 65737 w 49"/>
                    <a:gd name="T5" fmla="*/ 296320 h 46"/>
                    <a:gd name="T6" fmla="*/ 80914 w 49"/>
                    <a:gd name="T7" fmla="*/ 89651 h 46"/>
                    <a:gd name="T8" fmla="*/ 30160 w 49"/>
                    <a:gd name="T9" fmla="*/ 65702 h 4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49" h="46">
                      <a:moveTo>
                        <a:pt x="18" y="10"/>
                      </a:moveTo>
                      <a:cubicBezTo>
                        <a:pt x="12" y="18"/>
                        <a:pt x="0" y="26"/>
                        <a:pt x="9" y="33"/>
                      </a:cubicBezTo>
                      <a:cubicBezTo>
                        <a:pt x="17" y="40"/>
                        <a:pt x="27" y="46"/>
                        <a:pt x="40" y="46"/>
                      </a:cubicBezTo>
                      <a:cubicBezTo>
                        <a:pt x="46" y="36"/>
                        <a:pt x="45" y="25"/>
                        <a:pt x="49" y="14"/>
                      </a:cubicBezTo>
                      <a:cubicBezTo>
                        <a:pt x="41" y="6"/>
                        <a:pt x="26" y="0"/>
                        <a:pt x="18" y="10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510" name="Freeform 134"/>
                <p:cNvSpPr>
                  <a:spLocks noChangeArrowheads="1"/>
                </p:cNvSpPr>
                <p:nvPr/>
              </p:nvSpPr>
              <p:spPr bwMode="auto">
                <a:xfrm>
                  <a:off x="1529" y="3748"/>
                  <a:ext cx="66" cy="72"/>
                </a:xfrm>
                <a:custGeom>
                  <a:avLst/>
                  <a:gdLst>
                    <a:gd name="T0" fmla="*/ 22544 w 49"/>
                    <a:gd name="T1" fmla="*/ 31365 h 43"/>
                    <a:gd name="T2" fmla="*/ 20787 w 49"/>
                    <a:gd name="T3" fmla="*/ 28008 h 43"/>
                    <a:gd name="T4" fmla="*/ 20787 w 49"/>
                    <a:gd name="T5" fmla="*/ 28008 h 43"/>
                    <a:gd name="T6" fmla="*/ 22544 w 49"/>
                    <a:gd name="T7" fmla="*/ 28008 h 43"/>
                    <a:gd name="T8" fmla="*/ 22544 w 49"/>
                    <a:gd name="T9" fmla="*/ 31365 h 43"/>
                    <a:gd name="T10" fmla="*/ 16301 w 49"/>
                    <a:gd name="T11" fmla="*/ 51071 h 43"/>
                    <a:gd name="T12" fmla="*/ 22544 w 49"/>
                    <a:gd name="T13" fmla="*/ 31365 h 43"/>
                    <a:gd name="T14" fmla="*/ 10312 w 49"/>
                    <a:gd name="T15" fmla="*/ 132827 h 43"/>
                    <a:gd name="T16" fmla="*/ 16301 w 49"/>
                    <a:gd name="T17" fmla="*/ 51071 h 43"/>
                    <a:gd name="T18" fmla="*/ 10312 w 49"/>
                    <a:gd name="T19" fmla="*/ 132827 h 43"/>
                    <a:gd name="T20" fmla="*/ 27491 w 49"/>
                    <a:gd name="T21" fmla="*/ 182147 h 43"/>
                    <a:gd name="T22" fmla="*/ 10312 w 49"/>
                    <a:gd name="T23" fmla="*/ 132827 h 43"/>
                    <a:gd name="T24" fmla="*/ 51347 w 49"/>
                    <a:gd name="T25" fmla="*/ 196721 h 43"/>
                    <a:gd name="T26" fmla="*/ 27491 w 49"/>
                    <a:gd name="T27" fmla="*/ 182147 h 43"/>
                    <a:gd name="T28" fmla="*/ 51347 w 49"/>
                    <a:gd name="T29" fmla="*/ 196721 h 43"/>
                    <a:gd name="T30" fmla="*/ 51347 w 49"/>
                    <a:gd name="T31" fmla="*/ 202310 h 43"/>
                    <a:gd name="T32" fmla="*/ 49694 w 49"/>
                    <a:gd name="T33" fmla="*/ 196721 h 43"/>
                    <a:gd name="T34" fmla="*/ 58604 w 49"/>
                    <a:gd name="T35" fmla="*/ 118105 h 43"/>
                    <a:gd name="T36" fmla="*/ 49694 w 49"/>
                    <a:gd name="T37" fmla="*/ 196721 h 43"/>
                    <a:gd name="T38" fmla="*/ 62427 w 49"/>
                    <a:gd name="T39" fmla="*/ 45593 h 43"/>
                    <a:gd name="T40" fmla="*/ 58604 w 49"/>
                    <a:gd name="T41" fmla="*/ 118105 h 43"/>
                    <a:gd name="T42" fmla="*/ 64505 w 49"/>
                    <a:gd name="T43" fmla="*/ 45593 h 43"/>
                    <a:gd name="T44" fmla="*/ 64505 w 49"/>
                    <a:gd name="T45" fmla="*/ 45593 h 43"/>
                    <a:gd name="T46" fmla="*/ 64505 w 49"/>
                    <a:gd name="T47" fmla="*/ 45593 h 43"/>
                    <a:gd name="T48" fmla="*/ 53771 w 49"/>
                    <a:gd name="T49" fmla="*/ 28008 h 43"/>
                    <a:gd name="T50" fmla="*/ 64505 w 49"/>
                    <a:gd name="T51" fmla="*/ 45593 h 43"/>
                    <a:gd name="T52" fmla="*/ 53771 w 49"/>
                    <a:gd name="T53" fmla="*/ 28008 h 43"/>
                    <a:gd name="T54" fmla="*/ 39507 w 49"/>
                    <a:gd name="T55" fmla="*/ 0 h 43"/>
                    <a:gd name="T56" fmla="*/ 53771 w 49"/>
                    <a:gd name="T57" fmla="*/ 28008 h 43"/>
                    <a:gd name="T58" fmla="*/ 39507 w 49"/>
                    <a:gd name="T59" fmla="*/ 8568 h 43"/>
                    <a:gd name="T60" fmla="*/ 39507 w 49"/>
                    <a:gd name="T61" fmla="*/ 8568 h 43"/>
                    <a:gd name="T62" fmla="*/ 26616 w 49"/>
                    <a:gd name="T63" fmla="*/ 19256 h 43"/>
                    <a:gd name="T64" fmla="*/ 39507 w 49"/>
                    <a:gd name="T65" fmla="*/ 0 h 43"/>
                    <a:gd name="T66" fmla="*/ 26616 w 49"/>
                    <a:gd name="T67" fmla="*/ 19256 h 43"/>
                    <a:gd name="T68" fmla="*/ 20787 w 49"/>
                    <a:gd name="T69" fmla="*/ 28008 h 43"/>
                    <a:gd name="T70" fmla="*/ 26616 w 49"/>
                    <a:gd name="T71" fmla="*/ 19256 h 43"/>
                    <a:gd name="T72" fmla="*/ 20787 w 49"/>
                    <a:gd name="T73" fmla="*/ 28008 h 43"/>
                    <a:gd name="T74" fmla="*/ 20787 w 49"/>
                    <a:gd name="T75" fmla="*/ 28008 h 43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</a:gdLst>
                  <a:ahLst/>
                  <a:cxnLst>
                    <a:cxn ang="T76">
                      <a:pos x="T0" y="T1"/>
                    </a:cxn>
                    <a:cxn ang="T77">
                      <a:pos x="T2" y="T3"/>
                    </a:cxn>
                    <a:cxn ang="T78">
                      <a:pos x="T4" y="T5"/>
                    </a:cxn>
                    <a:cxn ang="T79">
                      <a:pos x="T6" y="T7"/>
                    </a:cxn>
                    <a:cxn ang="T80">
                      <a:pos x="T8" y="T9"/>
                    </a:cxn>
                    <a:cxn ang="T81">
                      <a:pos x="T10" y="T11"/>
                    </a:cxn>
                    <a:cxn ang="T82">
                      <a:pos x="T12" y="T13"/>
                    </a:cxn>
                    <a:cxn ang="T83">
                      <a:pos x="T14" y="T15"/>
                    </a:cxn>
                    <a:cxn ang="T84">
                      <a:pos x="T16" y="T17"/>
                    </a:cxn>
                    <a:cxn ang="T85">
                      <a:pos x="T18" y="T19"/>
                    </a:cxn>
                    <a:cxn ang="T86">
                      <a:pos x="T20" y="T21"/>
                    </a:cxn>
                    <a:cxn ang="T87">
                      <a:pos x="T22" y="T23"/>
                    </a:cxn>
                    <a:cxn ang="T88">
                      <a:pos x="T24" y="T25"/>
                    </a:cxn>
                    <a:cxn ang="T89">
                      <a:pos x="T26" y="T27"/>
                    </a:cxn>
                    <a:cxn ang="T90">
                      <a:pos x="T28" y="T29"/>
                    </a:cxn>
                    <a:cxn ang="T91">
                      <a:pos x="T30" y="T31"/>
                    </a:cxn>
                    <a:cxn ang="T92">
                      <a:pos x="T32" y="T33"/>
                    </a:cxn>
                    <a:cxn ang="T93">
                      <a:pos x="T34" y="T35"/>
                    </a:cxn>
                    <a:cxn ang="T94">
                      <a:pos x="T36" y="T37"/>
                    </a:cxn>
                    <a:cxn ang="T95">
                      <a:pos x="T38" y="T39"/>
                    </a:cxn>
                    <a:cxn ang="T96">
                      <a:pos x="T40" y="T41"/>
                    </a:cxn>
                    <a:cxn ang="T97">
                      <a:pos x="T42" y="T43"/>
                    </a:cxn>
                    <a:cxn ang="T98">
                      <a:pos x="T44" y="T45"/>
                    </a:cxn>
                    <a:cxn ang="T99">
                      <a:pos x="T46" y="T47"/>
                    </a:cxn>
                    <a:cxn ang="T100">
                      <a:pos x="T48" y="T49"/>
                    </a:cxn>
                    <a:cxn ang="T101">
                      <a:pos x="T50" y="T51"/>
                    </a:cxn>
                    <a:cxn ang="T102">
                      <a:pos x="T52" y="T53"/>
                    </a:cxn>
                    <a:cxn ang="T103">
                      <a:pos x="T54" y="T55"/>
                    </a:cxn>
                    <a:cxn ang="T104">
                      <a:pos x="T56" y="T57"/>
                    </a:cxn>
                    <a:cxn ang="T105">
                      <a:pos x="T58" y="T59"/>
                    </a:cxn>
                    <a:cxn ang="T106">
                      <a:pos x="T60" y="T61"/>
                    </a:cxn>
                    <a:cxn ang="T107">
                      <a:pos x="T62" y="T63"/>
                    </a:cxn>
                    <a:cxn ang="T108">
                      <a:pos x="T64" y="T65"/>
                    </a:cxn>
                    <a:cxn ang="T109">
                      <a:pos x="T66" y="T67"/>
                    </a:cxn>
                    <a:cxn ang="T110">
                      <a:pos x="T68" y="T69"/>
                    </a:cxn>
                    <a:cxn ang="T111">
                      <a:pos x="T70" y="T71"/>
                    </a:cxn>
                    <a:cxn ang="T112">
                      <a:pos x="T72" y="T73"/>
                    </a:cxn>
                    <a:cxn ang="T113">
                      <a:pos x="T74" y="T75"/>
                    </a:cxn>
                  </a:cxnLst>
                  <a:rect l="0" t="0" r="r" b="b"/>
                  <a:pathLst>
                    <a:path w="49" h="43">
                      <a:moveTo>
                        <a:pt x="17" y="7"/>
                      </a:moveTo>
                      <a:lnTo>
                        <a:pt x="17" y="7"/>
                      </a:lnTo>
                      <a:lnTo>
                        <a:pt x="16" y="6"/>
                      </a:lnTo>
                      <a:lnTo>
                        <a:pt x="17" y="7"/>
                      </a:lnTo>
                      <a:close/>
                      <a:moveTo>
                        <a:pt x="16" y="6"/>
                      </a:moveTo>
                      <a:lnTo>
                        <a:pt x="16" y="6"/>
                      </a:lnTo>
                      <a:lnTo>
                        <a:pt x="17" y="6"/>
                      </a:lnTo>
                      <a:lnTo>
                        <a:pt x="16" y="6"/>
                      </a:lnTo>
                      <a:close/>
                      <a:moveTo>
                        <a:pt x="17" y="7"/>
                      </a:moveTo>
                      <a:cubicBezTo>
                        <a:pt x="16" y="8"/>
                        <a:pt x="14" y="10"/>
                        <a:pt x="13" y="12"/>
                      </a:cubicBezTo>
                      <a:lnTo>
                        <a:pt x="12" y="11"/>
                      </a:lnTo>
                      <a:cubicBezTo>
                        <a:pt x="13" y="9"/>
                        <a:pt x="15" y="8"/>
                        <a:pt x="16" y="6"/>
                      </a:cubicBezTo>
                      <a:lnTo>
                        <a:pt x="17" y="7"/>
                      </a:lnTo>
                      <a:close/>
                      <a:moveTo>
                        <a:pt x="13" y="12"/>
                      </a:moveTo>
                      <a:cubicBezTo>
                        <a:pt x="8" y="17"/>
                        <a:pt x="2" y="23"/>
                        <a:pt x="8" y="28"/>
                      </a:cubicBezTo>
                      <a:lnTo>
                        <a:pt x="7" y="29"/>
                      </a:lnTo>
                      <a:cubicBezTo>
                        <a:pt x="0" y="23"/>
                        <a:pt x="6" y="17"/>
                        <a:pt x="12" y="11"/>
                      </a:cubicBezTo>
                      <a:lnTo>
                        <a:pt x="13" y="12"/>
                      </a:lnTo>
                      <a:close/>
                      <a:moveTo>
                        <a:pt x="8" y="28"/>
                      </a:moveTo>
                      <a:cubicBezTo>
                        <a:pt x="12" y="32"/>
                        <a:pt x="17" y="35"/>
                        <a:pt x="22" y="37"/>
                      </a:cubicBezTo>
                      <a:lnTo>
                        <a:pt x="21" y="39"/>
                      </a:lnTo>
                      <a:cubicBezTo>
                        <a:pt x="16" y="36"/>
                        <a:pt x="11" y="33"/>
                        <a:pt x="7" y="29"/>
                      </a:cubicBezTo>
                      <a:lnTo>
                        <a:pt x="8" y="28"/>
                      </a:lnTo>
                      <a:close/>
                      <a:moveTo>
                        <a:pt x="22" y="37"/>
                      </a:moveTo>
                      <a:cubicBezTo>
                        <a:pt x="27" y="40"/>
                        <a:pt x="32" y="41"/>
                        <a:pt x="39" y="42"/>
                      </a:cubicBezTo>
                      <a:lnTo>
                        <a:pt x="39" y="43"/>
                      </a:lnTo>
                      <a:cubicBezTo>
                        <a:pt x="32" y="43"/>
                        <a:pt x="26" y="41"/>
                        <a:pt x="21" y="39"/>
                      </a:cubicBezTo>
                      <a:lnTo>
                        <a:pt x="22" y="37"/>
                      </a:lnTo>
                      <a:close/>
                      <a:moveTo>
                        <a:pt x="39" y="42"/>
                      </a:moveTo>
                      <a:lnTo>
                        <a:pt x="39" y="43"/>
                      </a:lnTo>
                      <a:lnTo>
                        <a:pt x="39" y="42"/>
                      </a:lnTo>
                      <a:close/>
                      <a:moveTo>
                        <a:pt x="38" y="42"/>
                      </a:moveTo>
                      <a:cubicBezTo>
                        <a:pt x="41" y="36"/>
                        <a:pt x="42" y="30"/>
                        <a:pt x="44" y="25"/>
                      </a:cubicBezTo>
                      <a:lnTo>
                        <a:pt x="45" y="25"/>
                      </a:lnTo>
                      <a:cubicBezTo>
                        <a:pt x="44" y="31"/>
                        <a:pt x="43" y="37"/>
                        <a:pt x="39" y="42"/>
                      </a:cubicBezTo>
                      <a:lnTo>
                        <a:pt x="38" y="42"/>
                      </a:lnTo>
                      <a:close/>
                      <a:moveTo>
                        <a:pt x="44" y="25"/>
                      </a:moveTo>
                      <a:cubicBezTo>
                        <a:pt x="45" y="20"/>
                        <a:pt x="46" y="15"/>
                        <a:pt x="48" y="10"/>
                      </a:cubicBezTo>
                      <a:lnTo>
                        <a:pt x="49" y="10"/>
                      </a:lnTo>
                      <a:cubicBezTo>
                        <a:pt x="47" y="15"/>
                        <a:pt x="46" y="20"/>
                        <a:pt x="45" y="25"/>
                      </a:cubicBezTo>
                      <a:lnTo>
                        <a:pt x="44" y="25"/>
                      </a:lnTo>
                      <a:close/>
                      <a:moveTo>
                        <a:pt x="49" y="10"/>
                      </a:moveTo>
                      <a:lnTo>
                        <a:pt x="49" y="10"/>
                      </a:lnTo>
                      <a:lnTo>
                        <a:pt x="48" y="10"/>
                      </a:lnTo>
                      <a:lnTo>
                        <a:pt x="49" y="10"/>
                      </a:lnTo>
                      <a:close/>
                      <a:moveTo>
                        <a:pt x="48" y="10"/>
                      </a:moveTo>
                      <a:cubicBezTo>
                        <a:pt x="46" y="9"/>
                        <a:pt x="44" y="7"/>
                        <a:pt x="41" y="6"/>
                      </a:cubicBezTo>
                      <a:lnTo>
                        <a:pt x="42" y="4"/>
                      </a:lnTo>
                      <a:cubicBezTo>
                        <a:pt x="45" y="6"/>
                        <a:pt x="47" y="8"/>
                        <a:pt x="49" y="10"/>
                      </a:cubicBezTo>
                      <a:lnTo>
                        <a:pt x="48" y="10"/>
                      </a:lnTo>
                      <a:close/>
                      <a:moveTo>
                        <a:pt x="41" y="6"/>
                      </a:moveTo>
                      <a:cubicBezTo>
                        <a:pt x="38" y="4"/>
                        <a:pt x="34" y="2"/>
                        <a:pt x="30" y="2"/>
                      </a:cubicBezTo>
                      <a:lnTo>
                        <a:pt x="30" y="0"/>
                      </a:lnTo>
                      <a:cubicBezTo>
                        <a:pt x="34" y="1"/>
                        <a:pt x="38" y="2"/>
                        <a:pt x="42" y="4"/>
                      </a:cubicBezTo>
                      <a:lnTo>
                        <a:pt x="41" y="6"/>
                      </a:lnTo>
                      <a:close/>
                      <a:moveTo>
                        <a:pt x="30" y="2"/>
                      </a:moveTo>
                      <a:lnTo>
                        <a:pt x="30" y="2"/>
                      </a:lnTo>
                      <a:lnTo>
                        <a:pt x="30" y="1"/>
                      </a:lnTo>
                      <a:lnTo>
                        <a:pt x="30" y="2"/>
                      </a:lnTo>
                      <a:close/>
                      <a:moveTo>
                        <a:pt x="30" y="2"/>
                      </a:moveTo>
                      <a:cubicBezTo>
                        <a:pt x="26" y="1"/>
                        <a:pt x="23" y="2"/>
                        <a:pt x="20" y="4"/>
                      </a:cubicBezTo>
                      <a:lnTo>
                        <a:pt x="19" y="3"/>
                      </a:lnTo>
                      <a:cubicBezTo>
                        <a:pt x="22" y="1"/>
                        <a:pt x="26" y="0"/>
                        <a:pt x="30" y="0"/>
                      </a:cubicBezTo>
                      <a:lnTo>
                        <a:pt x="30" y="2"/>
                      </a:lnTo>
                      <a:close/>
                      <a:moveTo>
                        <a:pt x="20" y="4"/>
                      </a:moveTo>
                      <a:cubicBezTo>
                        <a:pt x="19" y="5"/>
                        <a:pt x="18" y="6"/>
                        <a:pt x="17" y="7"/>
                      </a:cubicBezTo>
                      <a:lnTo>
                        <a:pt x="16" y="6"/>
                      </a:lnTo>
                      <a:cubicBezTo>
                        <a:pt x="17" y="5"/>
                        <a:pt x="18" y="4"/>
                        <a:pt x="19" y="3"/>
                      </a:cubicBezTo>
                      <a:lnTo>
                        <a:pt x="20" y="4"/>
                      </a:lnTo>
                      <a:close/>
                      <a:moveTo>
                        <a:pt x="16" y="6"/>
                      </a:moveTo>
                      <a:lnTo>
                        <a:pt x="16" y="6"/>
                      </a:lnTo>
                      <a:lnTo>
                        <a:pt x="17" y="6"/>
                      </a:lnTo>
                      <a:lnTo>
                        <a:pt x="16" y="6"/>
                      </a:lnTo>
                      <a:close/>
                    </a:path>
                  </a:pathLst>
                </a:custGeom>
                <a:solidFill>
                  <a:srgbClr val="94939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511" name="Freeform 135"/>
                <p:cNvSpPr>
                  <a:spLocks noChangeArrowheads="1"/>
                </p:cNvSpPr>
                <p:nvPr/>
              </p:nvSpPr>
              <p:spPr bwMode="auto">
                <a:xfrm>
                  <a:off x="1604" y="3735"/>
                  <a:ext cx="70" cy="61"/>
                </a:xfrm>
                <a:custGeom>
                  <a:avLst/>
                  <a:gdLst>
                    <a:gd name="T0" fmla="*/ 35757 w 52"/>
                    <a:gd name="T1" fmla="*/ 60122 h 36"/>
                    <a:gd name="T2" fmla="*/ 22850 w 52"/>
                    <a:gd name="T3" fmla="*/ 0 h 36"/>
                    <a:gd name="T4" fmla="*/ 0 w 52"/>
                    <a:gd name="T5" fmla="*/ 135208 h 36"/>
                    <a:gd name="T6" fmla="*/ 37356 w 52"/>
                    <a:gd name="T7" fmla="*/ 179581 h 36"/>
                    <a:gd name="T8" fmla="*/ 64916 w 52"/>
                    <a:gd name="T9" fmla="*/ 144961 h 36"/>
                    <a:gd name="T10" fmla="*/ 35757 w 52"/>
                    <a:gd name="T11" fmla="*/ 60122 h 36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52" h="36">
                      <a:moveTo>
                        <a:pt x="27" y="11"/>
                      </a:moveTo>
                      <a:cubicBezTo>
                        <a:pt x="22" y="9"/>
                        <a:pt x="21" y="0"/>
                        <a:pt x="17" y="0"/>
                      </a:cubicBezTo>
                      <a:cubicBezTo>
                        <a:pt x="5" y="0"/>
                        <a:pt x="4" y="16"/>
                        <a:pt x="0" y="25"/>
                      </a:cubicBezTo>
                      <a:cubicBezTo>
                        <a:pt x="9" y="29"/>
                        <a:pt x="19" y="30"/>
                        <a:pt x="28" y="33"/>
                      </a:cubicBezTo>
                      <a:cubicBezTo>
                        <a:pt x="35" y="36"/>
                        <a:pt x="52" y="33"/>
                        <a:pt x="49" y="27"/>
                      </a:cubicBezTo>
                      <a:cubicBezTo>
                        <a:pt x="46" y="21"/>
                        <a:pt x="36" y="16"/>
                        <a:pt x="27" y="11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512" name="Freeform 136"/>
                <p:cNvSpPr>
                  <a:spLocks noChangeArrowheads="1"/>
                </p:cNvSpPr>
                <p:nvPr/>
              </p:nvSpPr>
              <p:spPr bwMode="auto">
                <a:xfrm>
                  <a:off x="1602" y="3733"/>
                  <a:ext cx="70" cy="62"/>
                </a:xfrm>
                <a:custGeom>
                  <a:avLst/>
                  <a:gdLst>
                    <a:gd name="T0" fmla="*/ 43109 w 51"/>
                    <a:gd name="T1" fmla="*/ 96243 h 36"/>
                    <a:gd name="T2" fmla="*/ 45239 w 51"/>
                    <a:gd name="T3" fmla="*/ 85526 h 36"/>
                    <a:gd name="T4" fmla="*/ 43109 w 51"/>
                    <a:gd name="T5" fmla="*/ 96243 h 36"/>
                    <a:gd name="T6" fmla="*/ 45239 w 51"/>
                    <a:gd name="T7" fmla="*/ 85526 h 36"/>
                    <a:gd name="T8" fmla="*/ 43109 w 51"/>
                    <a:gd name="T9" fmla="*/ 96243 h 36"/>
                    <a:gd name="T10" fmla="*/ 39554 w 51"/>
                    <a:gd name="T11" fmla="*/ 43717 h 36"/>
                    <a:gd name="T12" fmla="*/ 43109 w 51"/>
                    <a:gd name="T13" fmla="*/ 96243 h 36"/>
                    <a:gd name="T14" fmla="*/ 29274 w 51"/>
                    <a:gd name="T15" fmla="*/ 7490 h 36"/>
                    <a:gd name="T16" fmla="*/ 39554 w 51"/>
                    <a:gd name="T17" fmla="*/ 43717 h 36"/>
                    <a:gd name="T18" fmla="*/ 27463 w 51"/>
                    <a:gd name="T19" fmla="*/ 0 h 36"/>
                    <a:gd name="T20" fmla="*/ 29274 w 51"/>
                    <a:gd name="T21" fmla="*/ 7490 h 36"/>
                    <a:gd name="T22" fmla="*/ 29274 w 51"/>
                    <a:gd name="T23" fmla="*/ 7490 h 36"/>
                    <a:gd name="T24" fmla="*/ 4717 w 51"/>
                    <a:gd name="T25" fmla="*/ 128436 h 36"/>
                    <a:gd name="T26" fmla="*/ 29274 w 51"/>
                    <a:gd name="T27" fmla="*/ 7490 h 36"/>
                    <a:gd name="T28" fmla="*/ 2860 w 51"/>
                    <a:gd name="T29" fmla="*/ 186250 h 36"/>
                    <a:gd name="T30" fmla="*/ 4717 w 51"/>
                    <a:gd name="T31" fmla="*/ 128436 h 36"/>
                    <a:gd name="T32" fmla="*/ 1740 w 51"/>
                    <a:gd name="T33" fmla="*/ 186250 h 36"/>
                    <a:gd name="T34" fmla="*/ 0 w 51"/>
                    <a:gd name="T35" fmla="*/ 186250 h 36"/>
                    <a:gd name="T36" fmla="*/ 1740 w 51"/>
                    <a:gd name="T37" fmla="*/ 181801 h 36"/>
                    <a:gd name="T38" fmla="*/ 25770 w 51"/>
                    <a:gd name="T39" fmla="*/ 225584 h 36"/>
                    <a:gd name="T40" fmla="*/ 1740 w 51"/>
                    <a:gd name="T41" fmla="*/ 181801 h 36"/>
                    <a:gd name="T42" fmla="*/ 47003 w 51"/>
                    <a:gd name="T43" fmla="*/ 244964 h 36"/>
                    <a:gd name="T44" fmla="*/ 25770 w 51"/>
                    <a:gd name="T45" fmla="*/ 225584 h 36"/>
                    <a:gd name="T46" fmla="*/ 47003 w 51"/>
                    <a:gd name="T47" fmla="*/ 251675 h 36"/>
                    <a:gd name="T48" fmla="*/ 47003 w 51"/>
                    <a:gd name="T49" fmla="*/ 244964 h 36"/>
                    <a:gd name="T50" fmla="*/ 47003 w 51"/>
                    <a:gd name="T51" fmla="*/ 244964 h 36"/>
                    <a:gd name="T52" fmla="*/ 66622 w 51"/>
                    <a:gd name="T53" fmla="*/ 259114 h 36"/>
                    <a:gd name="T54" fmla="*/ 47003 w 51"/>
                    <a:gd name="T55" fmla="*/ 244964 h 36"/>
                    <a:gd name="T56" fmla="*/ 75680 w 51"/>
                    <a:gd name="T57" fmla="*/ 237584 h 36"/>
                    <a:gd name="T58" fmla="*/ 66622 w 51"/>
                    <a:gd name="T59" fmla="*/ 259114 h 36"/>
                    <a:gd name="T60" fmla="*/ 75680 w 51"/>
                    <a:gd name="T61" fmla="*/ 237584 h 36"/>
                    <a:gd name="T62" fmla="*/ 82269 w 51"/>
                    <a:gd name="T63" fmla="*/ 214045 h 36"/>
                    <a:gd name="T64" fmla="*/ 75680 w 51"/>
                    <a:gd name="T65" fmla="*/ 237584 h 36"/>
                    <a:gd name="T66" fmla="*/ 79410 w 51"/>
                    <a:gd name="T67" fmla="*/ 202361 h 36"/>
                    <a:gd name="T68" fmla="*/ 82269 w 51"/>
                    <a:gd name="T69" fmla="*/ 214045 h 36"/>
                    <a:gd name="T70" fmla="*/ 82269 w 51"/>
                    <a:gd name="T71" fmla="*/ 202361 h 36"/>
                    <a:gd name="T72" fmla="*/ 80510 w 51"/>
                    <a:gd name="T73" fmla="*/ 202361 h 36"/>
                    <a:gd name="T74" fmla="*/ 79410 w 51"/>
                    <a:gd name="T75" fmla="*/ 202361 h 36"/>
                    <a:gd name="T76" fmla="*/ 82269 w 51"/>
                    <a:gd name="T77" fmla="*/ 202361 h 36"/>
                    <a:gd name="T78" fmla="*/ 79410 w 51"/>
                    <a:gd name="T79" fmla="*/ 202361 h 36"/>
                    <a:gd name="T80" fmla="*/ 79410 w 51"/>
                    <a:gd name="T81" fmla="*/ 202361 h 36"/>
                    <a:gd name="T82" fmla="*/ 79410 w 51"/>
                    <a:gd name="T83" fmla="*/ 202361 h 36"/>
                    <a:gd name="T84" fmla="*/ 47003 w 51"/>
                    <a:gd name="T85" fmla="*/ 98058 h 36"/>
                    <a:gd name="T86" fmla="*/ 82269 w 51"/>
                    <a:gd name="T87" fmla="*/ 202361 h 36"/>
                    <a:gd name="T88" fmla="*/ 47003 w 51"/>
                    <a:gd name="T89" fmla="*/ 98058 h 36"/>
                    <a:gd name="T90" fmla="*/ 45239 w 51"/>
                    <a:gd name="T91" fmla="*/ 85526 h 36"/>
                    <a:gd name="T92" fmla="*/ 47003 w 51"/>
                    <a:gd name="T93" fmla="*/ 98058 h 36"/>
                    <a:gd name="T94" fmla="*/ 43109 w 51"/>
                    <a:gd name="T95" fmla="*/ 96243 h 36"/>
                    <a:gd name="T96" fmla="*/ 43109 w 51"/>
                    <a:gd name="T97" fmla="*/ 96243 h 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0" t="0" r="r" b="b"/>
                  <a:pathLst>
                    <a:path w="51" h="36">
                      <a:moveTo>
                        <a:pt x="27" y="13"/>
                      </a:moveTo>
                      <a:lnTo>
                        <a:pt x="27" y="13"/>
                      </a:lnTo>
                      <a:lnTo>
                        <a:pt x="28" y="12"/>
                      </a:lnTo>
                      <a:lnTo>
                        <a:pt x="27" y="13"/>
                      </a:lnTo>
                      <a:close/>
                      <a:moveTo>
                        <a:pt x="27" y="13"/>
                      </a:moveTo>
                      <a:lnTo>
                        <a:pt x="27" y="13"/>
                      </a:lnTo>
                      <a:lnTo>
                        <a:pt x="28" y="12"/>
                      </a:lnTo>
                      <a:lnTo>
                        <a:pt x="27" y="13"/>
                      </a:lnTo>
                      <a:close/>
                      <a:moveTo>
                        <a:pt x="27" y="13"/>
                      </a:moveTo>
                      <a:cubicBezTo>
                        <a:pt x="25" y="12"/>
                        <a:pt x="24" y="9"/>
                        <a:pt x="22" y="6"/>
                      </a:cubicBezTo>
                      <a:lnTo>
                        <a:pt x="24" y="6"/>
                      </a:lnTo>
                      <a:cubicBezTo>
                        <a:pt x="25" y="8"/>
                        <a:pt x="26" y="11"/>
                        <a:pt x="28" y="12"/>
                      </a:cubicBezTo>
                      <a:lnTo>
                        <a:pt x="27" y="13"/>
                      </a:lnTo>
                      <a:close/>
                      <a:moveTo>
                        <a:pt x="22" y="6"/>
                      </a:moveTo>
                      <a:cubicBezTo>
                        <a:pt x="21" y="4"/>
                        <a:pt x="20" y="1"/>
                        <a:pt x="18" y="1"/>
                      </a:cubicBezTo>
                      <a:lnTo>
                        <a:pt x="18" y="0"/>
                      </a:lnTo>
                      <a:cubicBezTo>
                        <a:pt x="21" y="0"/>
                        <a:pt x="22" y="3"/>
                        <a:pt x="24" y="6"/>
                      </a:cubicBezTo>
                      <a:lnTo>
                        <a:pt x="22" y="6"/>
                      </a:lnTo>
                      <a:close/>
                      <a:moveTo>
                        <a:pt x="17" y="0"/>
                      </a:moveTo>
                      <a:lnTo>
                        <a:pt x="18" y="0"/>
                      </a:lnTo>
                      <a:lnTo>
                        <a:pt x="18" y="1"/>
                      </a:lnTo>
                      <a:lnTo>
                        <a:pt x="17" y="0"/>
                      </a:lnTo>
                      <a:close/>
                      <a:moveTo>
                        <a:pt x="18" y="1"/>
                      </a:moveTo>
                      <a:cubicBezTo>
                        <a:pt x="9" y="2"/>
                        <a:pt x="7" y="10"/>
                        <a:pt x="4" y="19"/>
                      </a:cubicBezTo>
                      <a:lnTo>
                        <a:pt x="3" y="18"/>
                      </a:lnTo>
                      <a:cubicBezTo>
                        <a:pt x="5" y="10"/>
                        <a:pt x="8" y="0"/>
                        <a:pt x="17" y="0"/>
                      </a:cubicBezTo>
                      <a:lnTo>
                        <a:pt x="18" y="1"/>
                      </a:lnTo>
                      <a:close/>
                      <a:moveTo>
                        <a:pt x="4" y="19"/>
                      </a:moveTo>
                      <a:cubicBezTo>
                        <a:pt x="3" y="21"/>
                        <a:pt x="3" y="24"/>
                        <a:pt x="2" y="26"/>
                      </a:cubicBezTo>
                      <a:lnTo>
                        <a:pt x="0" y="26"/>
                      </a:lnTo>
                      <a:cubicBezTo>
                        <a:pt x="1" y="23"/>
                        <a:pt x="2" y="21"/>
                        <a:pt x="3" y="18"/>
                      </a:cubicBezTo>
                      <a:lnTo>
                        <a:pt x="4" y="19"/>
                      </a:lnTo>
                      <a:close/>
                      <a:moveTo>
                        <a:pt x="1" y="26"/>
                      </a:moveTo>
                      <a:lnTo>
                        <a:pt x="0" y="26"/>
                      </a:lnTo>
                      <a:lnTo>
                        <a:pt x="1" y="26"/>
                      </a:lnTo>
                      <a:close/>
                      <a:moveTo>
                        <a:pt x="1" y="25"/>
                      </a:moveTo>
                      <a:cubicBezTo>
                        <a:pt x="6" y="27"/>
                        <a:pt x="11" y="29"/>
                        <a:pt x="16" y="30"/>
                      </a:cubicBezTo>
                      <a:lnTo>
                        <a:pt x="16" y="31"/>
                      </a:lnTo>
                      <a:cubicBezTo>
                        <a:pt x="10" y="30"/>
                        <a:pt x="5" y="29"/>
                        <a:pt x="1" y="26"/>
                      </a:cubicBezTo>
                      <a:lnTo>
                        <a:pt x="1" y="25"/>
                      </a:lnTo>
                      <a:close/>
                      <a:moveTo>
                        <a:pt x="16" y="30"/>
                      </a:moveTo>
                      <a:cubicBezTo>
                        <a:pt x="20" y="31"/>
                        <a:pt x="25" y="32"/>
                        <a:pt x="29" y="34"/>
                      </a:cubicBezTo>
                      <a:lnTo>
                        <a:pt x="29" y="35"/>
                      </a:lnTo>
                      <a:cubicBezTo>
                        <a:pt x="24" y="33"/>
                        <a:pt x="20" y="32"/>
                        <a:pt x="16" y="31"/>
                      </a:cubicBezTo>
                      <a:lnTo>
                        <a:pt x="16" y="30"/>
                      </a:lnTo>
                      <a:close/>
                      <a:moveTo>
                        <a:pt x="29" y="35"/>
                      </a:moveTo>
                      <a:lnTo>
                        <a:pt x="29" y="35"/>
                      </a:lnTo>
                      <a:lnTo>
                        <a:pt x="29" y="34"/>
                      </a:lnTo>
                      <a:lnTo>
                        <a:pt x="29" y="35"/>
                      </a:lnTo>
                      <a:close/>
                      <a:moveTo>
                        <a:pt x="29" y="34"/>
                      </a:moveTo>
                      <a:cubicBezTo>
                        <a:pt x="32" y="35"/>
                        <a:pt x="37" y="35"/>
                        <a:pt x="41" y="34"/>
                      </a:cubicBezTo>
                      <a:lnTo>
                        <a:pt x="41" y="36"/>
                      </a:lnTo>
                      <a:cubicBezTo>
                        <a:pt x="37" y="36"/>
                        <a:pt x="32" y="36"/>
                        <a:pt x="29" y="35"/>
                      </a:cubicBezTo>
                      <a:lnTo>
                        <a:pt x="29" y="34"/>
                      </a:lnTo>
                      <a:close/>
                      <a:moveTo>
                        <a:pt x="41" y="34"/>
                      </a:moveTo>
                      <a:cubicBezTo>
                        <a:pt x="43" y="34"/>
                        <a:pt x="45" y="33"/>
                        <a:pt x="47" y="33"/>
                      </a:cubicBezTo>
                      <a:lnTo>
                        <a:pt x="48" y="34"/>
                      </a:lnTo>
                      <a:cubicBezTo>
                        <a:pt x="46" y="35"/>
                        <a:pt x="44" y="35"/>
                        <a:pt x="41" y="36"/>
                      </a:cubicBezTo>
                      <a:lnTo>
                        <a:pt x="41" y="34"/>
                      </a:lnTo>
                      <a:close/>
                      <a:moveTo>
                        <a:pt x="47" y="33"/>
                      </a:moveTo>
                      <a:cubicBezTo>
                        <a:pt x="48" y="32"/>
                        <a:pt x="49" y="31"/>
                        <a:pt x="50" y="30"/>
                      </a:cubicBezTo>
                      <a:lnTo>
                        <a:pt x="51" y="30"/>
                      </a:lnTo>
                      <a:cubicBezTo>
                        <a:pt x="51" y="31"/>
                        <a:pt x="50" y="33"/>
                        <a:pt x="48" y="34"/>
                      </a:cubicBezTo>
                      <a:lnTo>
                        <a:pt x="47" y="33"/>
                      </a:lnTo>
                      <a:close/>
                      <a:moveTo>
                        <a:pt x="50" y="30"/>
                      </a:moveTo>
                      <a:cubicBezTo>
                        <a:pt x="50" y="29"/>
                        <a:pt x="50" y="29"/>
                        <a:pt x="49" y="28"/>
                      </a:cubicBezTo>
                      <a:lnTo>
                        <a:pt x="51" y="28"/>
                      </a:lnTo>
                      <a:cubicBezTo>
                        <a:pt x="51" y="28"/>
                        <a:pt x="51" y="29"/>
                        <a:pt x="51" y="30"/>
                      </a:cubicBezTo>
                      <a:lnTo>
                        <a:pt x="50" y="30"/>
                      </a:lnTo>
                      <a:close/>
                      <a:moveTo>
                        <a:pt x="51" y="28"/>
                      </a:moveTo>
                      <a:lnTo>
                        <a:pt x="51" y="28"/>
                      </a:lnTo>
                      <a:lnTo>
                        <a:pt x="50" y="28"/>
                      </a:lnTo>
                      <a:lnTo>
                        <a:pt x="51" y="28"/>
                      </a:lnTo>
                      <a:close/>
                      <a:moveTo>
                        <a:pt x="49" y="28"/>
                      </a:moveTo>
                      <a:lnTo>
                        <a:pt x="49" y="28"/>
                      </a:lnTo>
                      <a:lnTo>
                        <a:pt x="51" y="28"/>
                      </a:lnTo>
                      <a:lnTo>
                        <a:pt x="49" y="28"/>
                      </a:lnTo>
                      <a:close/>
                      <a:moveTo>
                        <a:pt x="49" y="28"/>
                      </a:moveTo>
                      <a:lnTo>
                        <a:pt x="49" y="28"/>
                      </a:lnTo>
                      <a:lnTo>
                        <a:pt x="50" y="28"/>
                      </a:lnTo>
                      <a:lnTo>
                        <a:pt x="49" y="28"/>
                      </a:lnTo>
                      <a:close/>
                      <a:moveTo>
                        <a:pt x="49" y="28"/>
                      </a:moveTo>
                      <a:cubicBezTo>
                        <a:pt x="47" y="23"/>
                        <a:pt x="37" y="18"/>
                        <a:pt x="29" y="14"/>
                      </a:cubicBezTo>
                      <a:lnTo>
                        <a:pt x="30" y="13"/>
                      </a:lnTo>
                      <a:cubicBezTo>
                        <a:pt x="38" y="17"/>
                        <a:pt x="48" y="22"/>
                        <a:pt x="51" y="28"/>
                      </a:cubicBezTo>
                      <a:lnTo>
                        <a:pt x="49" y="28"/>
                      </a:lnTo>
                      <a:close/>
                      <a:moveTo>
                        <a:pt x="29" y="14"/>
                      </a:moveTo>
                      <a:lnTo>
                        <a:pt x="27" y="13"/>
                      </a:lnTo>
                      <a:lnTo>
                        <a:pt x="28" y="12"/>
                      </a:lnTo>
                      <a:lnTo>
                        <a:pt x="30" y="13"/>
                      </a:lnTo>
                      <a:lnTo>
                        <a:pt x="29" y="14"/>
                      </a:lnTo>
                      <a:close/>
                      <a:moveTo>
                        <a:pt x="27" y="13"/>
                      </a:moveTo>
                      <a:lnTo>
                        <a:pt x="27" y="13"/>
                      </a:lnTo>
                      <a:lnTo>
                        <a:pt x="28" y="12"/>
                      </a:lnTo>
                      <a:lnTo>
                        <a:pt x="27" y="13"/>
                      </a:lnTo>
                      <a:close/>
                    </a:path>
                  </a:pathLst>
                </a:custGeom>
                <a:solidFill>
                  <a:srgbClr val="94939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513" name="Freeform 137"/>
                <p:cNvSpPr>
                  <a:spLocks noChangeArrowheads="1"/>
                </p:cNvSpPr>
                <p:nvPr/>
              </p:nvSpPr>
              <p:spPr bwMode="auto">
                <a:xfrm>
                  <a:off x="1673" y="3775"/>
                  <a:ext cx="80" cy="75"/>
                </a:xfrm>
                <a:custGeom>
                  <a:avLst/>
                  <a:gdLst>
                    <a:gd name="T0" fmla="*/ 47279 w 58"/>
                    <a:gd name="T1" fmla="*/ 33107 h 44"/>
                    <a:gd name="T2" fmla="*/ 3091 w 58"/>
                    <a:gd name="T3" fmla="*/ 116310 h 44"/>
                    <a:gd name="T4" fmla="*/ 16015 w 58"/>
                    <a:gd name="T5" fmla="*/ 164988 h 44"/>
                    <a:gd name="T6" fmla="*/ 75746 w 58"/>
                    <a:gd name="T7" fmla="*/ 237397 h 44"/>
                    <a:gd name="T8" fmla="*/ 101988 w 58"/>
                    <a:gd name="T9" fmla="*/ 191720 h 44"/>
                    <a:gd name="T10" fmla="*/ 100098 w 58"/>
                    <a:gd name="T11" fmla="*/ 174626 h 44"/>
                    <a:gd name="T12" fmla="*/ 69823 w 58"/>
                    <a:gd name="T13" fmla="*/ 132399 h 44"/>
                    <a:gd name="T14" fmla="*/ 47279 w 58"/>
                    <a:gd name="T15" fmla="*/ 33107 h 44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58" h="44">
                      <a:moveTo>
                        <a:pt x="27" y="6"/>
                      </a:moveTo>
                      <a:cubicBezTo>
                        <a:pt x="14" y="0"/>
                        <a:pt x="6" y="11"/>
                        <a:pt x="2" y="21"/>
                      </a:cubicBezTo>
                      <a:cubicBezTo>
                        <a:pt x="0" y="25"/>
                        <a:pt x="4" y="29"/>
                        <a:pt x="9" y="30"/>
                      </a:cubicBezTo>
                      <a:cubicBezTo>
                        <a:pt x="21" y="33"/>
                        <a:pt x="30" y="40"/>
                        <a:pt x="43" y="43"/>
                      </a:cubicBezTo>
                      <a:cubicBezTo>
                        <a:pt x="50" y="44"/>
                        <a:pt x="55" y="40"/>
                        <a:pt x="58" y="35"/>
                      </a:cubicBezTo>
                      <a:cubicBezTo>
                        <a:pt x="58" y="35"/>
                        <a:pt x="57" y="33"/>
                        <a:pt x="57" y="32"/>
                      </a:cubicBezTo>
                      <a:cubicBezTo>
                        <a:pt x="52" y="27"/>
                        <a:pt x="45" y="27"/>
                        <a:pt x="40" y="24"/>
                      </a:cubicBezTo>
                      <a:cubicBezTo>
                        <a:pt x="33" y="19"/>
                        <a:pt x="33" y="8"/>
                        <a:pt x="27" y="6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514" name="Freeform 138"/>
                <p:cNvSpPr>
                  <a:spLocks noChangeArrowheads="1"/>
                </p:cNvSpPr>
                <p:nvPr/>
              </p:nvSpPr>
              <p:spPr bwMode="auto">
                <a:xfrm>
                  <a:off x="1673" y="3778"/>
                  <a:ext cx="81" cy="72"/>
                </a:xfrm>
                <a:custGeom>
                  <a:avLst/>
                  <a:gdLst>
                    <a:gd name="T0" fmla="*/ 17617 w 59"/>
                    <a:gd name="T1" fmla="*/ 28853 h 42"/>
                    <a:gd name="T2" fmla="*/ 19308 w 59"/>
                    <a:gd name="T3" fmla="*/ 35486 h 42"/>
                    <a:gd name="T4" fmla="*/ 17617 w 59"/>
                    <a:gd name="T5" fmla="*/ 28853 h 42"/>
                    <a:gd name="T6" fmla="*/ 1713 w 59"/>
                    <a:gd name="T7" fmla="*/ 109231 h 42"/>
                    <a:gd name="T8" fmla="*/ 2820 w 59"/>
                    <a:gd name="T9" fmla="*/ 113302 h 42"/>
                    <a:gd name="T10" fmla="*/ 1713 w 59"/>
                    <a:gd name="T11" fmla="*/ 109231 h 42"/>
                    <a:gd name="T12" fmla="*/ 1713 w 59"/>
                    <a:gd name="T13" fmla="*/ 109231 h 42"/>
                    <a:gd name="T14" fmla="*/ 2820 w 59"/>
                    <a:gd name="T15" fmla="*/ 113302 h 42"/>
                    <a:gd name="T16" fmla="*/ 1713 w 59"/>
                    <a:gd name="T17" fmla="*/ 109231 h 42"/>
                    <a:gd name="T18" fmla="*/ 14584 w 59"/>
                    <a:gd name="T19" fmla="*/ 168245 h 42"/>
                    <a:gd name="T20" fmla="*/ 4631 w 59"/>
                    <a:gd name="T21" fmla="*/ 141802 h 42"/>
                    <a:gd name="T22" fmla="*/ 12529 w 59"/>
                    <a:gd name="T23" fmla="*/ 168245 h 42"/>
                    <a:gd name="T24" fmla="*/ 14584 w 59"/>
                    <a:gd name="T25" fmla="*/ 168245 h 42"/>
                    <a:gd name="T26" fmla="*/ 14584 w 59"/>
                    <a:gd name="T27" fmla="*/ 168245 h 42"/>
                    <a:gd name="T28" fmla="*/ 14584 w 59"/>
                    <a:gd name="T29" fmla="*/ 168245 h 42"/>
                    <a:gd name="T30" fmla="*/ 37566 w 59"/>
                    <a:gd name="T31" fmla="*/ 203213 h 42"/>
                    <a:gd name="T32" fmla="*/ 14584 w 59"/>
                    <a:gd name="T33" fmla="*/ 168245 h 42"/>
                    <a:gd name="T34" fmla="*/ 68790 w 59"/>
                    <a:gd name="T35" fmla="*/ 243677 h 42"/>
                    <a:gd name="T36" fmla="*/ 68790 w 59"/>
                    <a:gd name="T37" fmla="*/ 238469 h 42"/>
                    <a:gd name="T38" fmla="*/ 68790 w 59"/>
                    <a:gd name="T39" fmla="*/ 238469 h 42"/>
                    <a:gd name="T40" fmla="*/ 68790 w 59"/>
                    <a:gd name="T41" fmla="*/ 243677 h 42"/>
                    <a:gd name="T42" fmla="*/ 68790 w 59"/>
                    <a:gd name="T43" fmla="*/ 238469 h 42"/>
                    <a:gd name="T44" fmla="*/ 68790 w 59"/>
                    <a:gd name="T45" fmla="*/ 243677 h 42"/>
                    <a:gd name="T46" fmla="*/ 76552 w 59"/>
                    <a:gd name="T47" fmla="*/ 238469 h 42"/>
                    <a:gd name="T48" fmla="*/ 73678 w 59"/>
                    <a:gd name="T49" fmla="*/ 238469 h 42"/>
                    <a:gd name="T50" fmla="*/ 93183 w 59"/>
                    <a:gd name="T51" fmla="*/ 203213 h 42"/>
                    <a:gd name="T52" fmla="*/ 91150 w 59"/>
                    <a:gd name="T53" fmla="*/ 196469 h 42"/>
                    <a:gd name="T54" fmla="*/ 91150 w 59"/>
                    <a:gd name="T55" fmla="*/ 196469 h 42"/>
                    <a:gd name="T56" fmla="*/ 93183 w 59"/>
                    <a:gd name="T57" fmla="*/ 203213 h 42"/>
                    <a:gd name="T58" fmla="*/ 93183 w 59"/>
                    <a:gd name="T59" fmla="*/ 203213 h 42"/>
                    <a:gd name="T60" fmla="*/ 93183 w 59"/>
                    <a:gd name="T61" fmla="*/ 203213 h 42"/>
                    <a:gd name="T62" fmla="*/ 91525 w 59"/>
                    <a:gd name="T63" fmla="*/ 179474 h 42"/>
                    <a:gd name="T64" fmla="*/ 88706 w 59"/>
                    <a:gd name="T65" fmla="*/ 186151 h 42"/>
                    <a:gd name="T66" fmla="*/ 91525 w 59"/>
                    <a:gd name="T67" fmla="*/ 179474 h 42"/>
                    <a:gd name="T68" fmla="*/ 91150 w 59"/>
                    <a:gd name="T69" fmla="*/ 179474 h 42"/>
                    <a:gd name="T70" fmla="*/ 88706 w 59"/>
                    <a:gd name="T71" fmla="*/ 186151 h 42"/>
                    <a:gd name="T72" fmla="*/ 91150 w 59"/>
                    <a:gd name="T73" fmla="*/ 179474 h 42"/>
                    <a:gd name="T74" fmla="*/ 63851 w 59"/>
                    <a:gd name="T75" fmla="*/ 130296 h 42"/>
                    <a:gd name="T76" fmla="*/ 74892 w 59"/>
                    <a:gd name="T77" fmla="*/ 157363 h 42"/>
                    <a:gd name="T78" fmla="*/ 63851 w 59"/>
                    <a:gd name="T79" fmla="*/ 130296 h 42"/>
                    <a:gd name="T80" fmla="*/ 51053 w 59"/>
                    <a:gd name="T81" fmla="*/ 72797 h 42"/>
                    <a:gd name="T82" fmla="*/ 63851 w 59"/>
                    <a:gd name="T83" fmla="*/ 130296 h 42"/>
                    <a:gd name="T84" fmla="*/ 42130 w 59"/>
                    <a:gd name="T85" fmla="*/ 17556 h 42"/>
                    <a:gd name="T86" fmla="*/ 42130 w 59"/>
                    <a:gd name="T87" fmla="*/ 17556 h 42"/>
                    <a:gd name="T88" fmla="*/ 42130 w 59"/>
                    <a:gd name="T89" fmla="*/ 17556 h 42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</a:gdLst>
                  <a:ahLst/>
                  <a:cxnLst>
                    <a:cxn ang="T90">
                      <a:pos x="T0" y="T1"/>
                    </a:cxn>
                    <a:cxn ang="T91">
                      <a:pos x="T2" y="T3"/>
                    </a:cxn>
                    <a:cxn ang="T92">
                      <a:pos x="T4" y="T5"/>
                    </a:cxn>
                    <a:cxn ang="T93">
                      <a:pos x="T6" y="T7"/>
                    </a:cxn>
                    <a:cxn ang="T94">
                      <a:pos x="T8" y="T9"/>
                    </a:cxn>
                    <a:cxn ang="T95">
                      <a:pos x="T10" y="T11"/>
                    </a:cxn>
                    <a:cxn ang="T96">
                      <a:pos x="T12" y="T13"/>
                    </a:cxn>
                    <a:cxn ang="T97">
                      <a:pos x="T14" y="T15"/>
                    </a:cxn>
                    <a:cxn ang="T98">
                      <a:pos x="T16" y="T17"/>
                    </a:cxn>
                    <a:cxn ang="T99">
                      <a:pos x="T18" y="T19"/>
                    </a:cxn>
                    <a:cxn ang="T100">
                      <a:pos x="T20" y="T21"/>
                    </a:cxn>
                    <a:cxn ang="T101">
                      <a:pos x="T22" y="T23"/>
                    </a:cxn>
                    <a:cxn ang="T102">
                      <a:pos x="T24" y="T25"/>
                    </a:cxn>
                    <a:cxn ang="T103">
                      <a:pos x="T26" y="T27"/>
                    </a:cxn>
                    <a:cxn ang="T104">
                      <a:pos x="T28" y="T29"/>
                    </a:cxn>
                    <a:cxn ang="T105">
                      <a:pos x="T30" y="T31"/>
                    </a:cxn>
                    <a:cxn ang="T106">
                      <a:pos x="T32" y="T33"/>
                    </a:cxn>
                    <a:cxn ang="T107">
                      <a:pos x="T34" y="T35"/>
                    </a:cxn>
                    <a:cxn ang="T108">
                      <a:pos x="T36" y="T37"/>
                    </a:cxn>
                    <a:cxn ang="T109">
                      <a:pos x="T38" y="T39"/>
                    </a:cxn>
                    <a:cxn ang="T110">
                      <a:pos x="T40" y="T41"/>
                    </a:cxn>
                    <a:cxn ang="T111">
                      <a:pos x="T42" y="T43"/>
                    </a:cxn>
                    <a:cxn ang="T112">
                      <a:pos x="T44" y="T45"/>
                    </a:cxn>
                    <a:cxn ang="T113">
                      <a:pos x="T46" y="T47"/>
                    </a:cxn>
                    <a:cxn ang="T114">
                      <a:pos x="T48" y="T49"/>
                    </a:cxn>
                    <a:cxn ang="T115">
                      <a:pos x="T50" y="T51"/>
                    </a:cxn>
                    <a:cxn ang="T116">
                      <a:pos x="T52" y="T53"/>
                    </a:cxn>
                    <a:cxn ang="T117">
                      <a:pos x="T54" y="T55"/>
                    </a:cxn>
                    <a:cxn ang="T118">
                      <a:pos x="T56" y="T57"/>
                    </a:cxn>
                    <a:cxn ang="T119">
                      <a:pos x="T58" y="T59"/>
                    </a:cxn>
                    <a:cxn ang="T120">
                      <a:pos x="T60" y="T61"/>
                    </a:cxn>
                    <a:cxn ang="T121">
                      <a:pos x="T62" y="T63"/>
                    </a:cxn>
                    <a:cxn ang="T122">
                      <a:pos x="T64" y="T65"/>
                    </a:cxn>
                    <a:cxn ang="T123">
                      <a:pos x="T66" y="T67"/>
                    </a:cxn>
                    <a:cxn ang="T124">
                      <a:pos x="T68" y="T69"/>
                    </a:cxn>
                    <a:cxn ang="T125">
                      <a:pos x="T70" y="T71"/>
                    </a:cxn>
                    <a:cxn ang="T126">
                      <a:pos x="T72" y="T73"/>
                    </a:cxn>
                    <a:cxn ang="T127">
                      <a:pos x="T74" y="T75"/>
                    </a:cxn>
                    <a:cxn ang="T128">
                      <a:pos x="T76" y="T77"/>
                    </a:cxn>
                    <a:cxn ang="T129">
                      <a:pos x="T78" y="T79"/>
                    </a:cxn>
                    <a:cxn ang="T130">
                      <a:pos x="T80" y="T81"/>
                    </a:cxn>
                    <a:cxn ang="T131">
                      <a:pos x="T82" y="T83"/>
                    </a:cxn>
                    <a:cxn ang="T132">
                      <a:pos x="T84" y="T85"/>
                    </a:cxn>
                    <a:cxn ang="T133">
                      <a:pos x="T86" y="T87"/>
                    </a:cxn>
                    <a:cxn ang="T134">
                      <a:pos x="T88" y="T89"/>
                    </a:cxn>
                  </a:cxnLst>
                  <a:rect l="0" t="0" r="r" b="b"/>
                  <a:pathLst>
                    <a:path w="59" h="42">
                      <a:moveTo>
                        <a:pt x="26" y="4"/>
                      </a:moveTo>
                      <a:cubicBezTo>
                        <a:pt x="20" y="2"/>
                        <a:pt x="16" y="3"/>
                        <a:pt x="12" y="6"/>
                      </a:cubicBezTo>
                      <a:lnTo>
                        <a:pt x="11" y="5"/>
                      </a:lnTo>
                      <a:cubicBezTo>
                        <a:pt x="15" y="2"/>
                        <a:pt x="20" y="0"/>
                        <a:pt x="27" y="3"/>
                      </a:cubicBezTo>
                      <a:lnTo>
                        <a:pt x="26" y="4"/>
                      </a:lnTo>
                      <a:close/>
                      <a:moveTo>
                        <a:pt x="12" y="6"/>
                      </a:moveTo>
                      <a:cubicBezTo>
                        <a:pt x="8" y="9"/>
                        <a:pt x="5" y="14"/>
                        <a:pt x="2" y="19"/>
                      </a:cubicBezTo>
                      <a:lnTo>
                        <a:pt x="1" y="18"/>
                      </a:lnTo>
                      <a:cubicBezTo>
                        <a:pt x="3" y="14"/>
                        <a:pt x="6" y="9"/>
                        <a:pt x="11" y="5"/>
                      </a:cubicBezTo>
                      <a:lnTo>
                        <a:pt x="12" y="6"/>
                      </a:lnTo>
                      <a:close/>
                      <a:moveTo>
                        <a:pt x="1" y="18"/>
                      </a:moveTo>
                      <a:lnTo>
                        <a:pt x="1" y="18"/>
                      </a:lnTo>
                      <a:lnTo>
                        <a:pt x="2" y="19"/>
                      </a:lnTo>
                      <a:lnTo>
                        <a:pt x="1" y="18"/>
                      </a:lnTo>
                      <a:close/>
                      <a:moveTo>
                        <a:pt x="2" y="19"/>
                      </a:moveTo>
                      <a:lnTo>
                        <a:pt x="2" y="19"/>
                      </a:lnTo>
                      <a:lnTo>
                        <a:pt x="1" y="18"/>
                      </a:lnTo>
                      <a:lnTo>
                        <a:pt x="2" y="19"/>
                      </a:lnTo>
                      <a:close/>
                      <a:moveTo>
                        <a:pt x="1" y="18"/>
                      </a:moveTo>
                      <a:lnTo>
                        <a:pt x="1" y="18"/>
                      </a:lnTo>
                      <a:lnTo>
                        <a:pt x="1" y="19"/>
                      </a:lnTo>
                      <a:lnTo>
                        <a:pt x="1" y="18"/>
                      </a:lnTo>
                      <a:close/>
                      <a:moveTo>
                        <a:pt x="2" y="19"/>
                      </a:moveTo>
                      <a:cubicBezTo>
                        <a:pt x="1" y="21"/>
                        <a:pt x="2" y="23"/>
                        <a:pt x="3" y="24"/>
                      </a:cubicBezTo>
                      <a:lnTo>
                        <a:pt x="2" y="25"/>
                      </a:lnTo>
                      <a:cubicBezTo>
                        <a:pt x="1" y="23"/>
                        <a:pt x="0" y="21"/>
                        <a:pt x="1" y="18"/>
                      </a:cubicBezTo>
                      <a:lnTo>
                        <a:pt x="2" y="19"/>
                      </a:lnTo>
                      <a:close/>
                      <a:moveTo>
                        <a:pt x="3" y="24"/>
                      </a:moveTo>
                      <a:cubicBezTo>
                        <a:pt x="5" y="26"/>
                        <a:pt x="7" y="27"/>
                        <a:pt x="9" y="28"/>
                      </a:cubicBezTo>
                      <a:lnTo>
                        <a:pt x="8" y="29"/>
                      </a:lnTo>
                      <a:cubicBezTo>
                        <a:pt x="6" y="28"/>
                        <a:pt x="4" y="27"/>
                        <a:pt x="2" y="25"/>
                      </a:cubicBezTo>
                      <a:lnTo>
                        <a:pt x="3" y="24"/>
                      </a:lnTo>
                      <a:close/>
                      <a:moveTo>
                        <a:pt x="8" y="29"/>
                      </a:moveTo>
                      <a:lnTo>
                        <a:pt x="8" y="29"/>
                      </a:lnTo>
                      <a:lnTo>
                        <a:pt x="8" y="28"/>
                      </a:lnTo>
                      <a:lnTo>
                        <a:pt x="8" y="29"/>
                      </a:lnTo>
                      <a:close/>
                      <a:moveTo>
                        <a:pt x="9" y="28"/>
                      </a:moveTo>
                      <a:lnTo>
                        <a:pt x="9" y="28"/>
                      </a:lnTo>
                      <a:lnTo>
                        <a:pt x="8" y="29"/>
                      </a:lnTo>
                      <a:lnTo>
                        <a:pt x="9" y="28"/>
                      </a:lnTo>
                      <a:close/>
                      <a:moveTo>
                        <a:pt x="8" y="29"/>
                      </a:moveTo>
                      <a:lnTo>
                        <a:pt x="8" y="29"/>
                      </a:lnTo>
                      <a:lnTo>
                        <a:pt x="9" y="28"/>
                      </a:lnTo>
                      <a:lnTo>
                        <a:pt x="8" y="29"/>
                      </a:lnTo>
                      <a:close/>
                      <a:moveTo>
                        <a:pt x="9" y="28"/>
                      </a:moveTo>
                      <a:cubicBezTo>
                        <a:pt x="14" y="29"/>
                        <a:pt x="19" y="31"/>
                        <a:pt x="24" y="34"/>
                      </a:cubicBezTo>
                      <a:lnTo>
                        <a:pt x="24" y="35"/>
                      </a:lnTo>
                      <a:cubicBezTo>
                        <a:pt x="19" y="33"/>
                        <a:pt x="14" y="30"/>
                        <a:pt x="8" y="29"/>
                      </a:cubicBezTo>
                      <a:lnTo>
                        <a:pt x="9" y="28"/>
                      </a:lnTo>
                      <a:close/>
                      <a:moveTo>
                        <a:pt x="24" y="34"/>
                      </a:moveTo>
                      <a:cubicBezTo>
                        <a:pt x="30" y="36"/>
                        <a:pt x="36" y="39"/>
                        <a:pt x="43" y="40"/>
                      </a:cubicBezTo>
                      <a:lnTo>
                        <a:pt x="43" y="41"/>
                      </a:lnTo>
                      <a:cubicBezTo>
                        <a:pt x="36" y="40"/>
                        <a:pt x="30" y="37"/>
                        <a:pt x="24" y="35"/>
                      </a:cubicBezTo>
                      <a:lnTo>
                        <a:pt x="24" y="34"/>
                      </a:lnTo>
                      <a:close/>
                      <a:moveTo>
                        <a:pt x="43" y="40"/>
                      </a:moveTo>
                      <a:lnTo>
                        <a:pt x="43" y="40"/>
                      </a:lnTo>
                      <a:lnTo>
                        <a:pt x="43" y="41"/>
                      </a:lnTo>
                      <a:lnTo>
                        <a:pt x="43" y="40"/>
                      </a:lnTo>
                      <a:close/>
                      <a:moveTo>
                        <a:pt x="43" y="40"/>
                      </a:moveTo>
                      <a:lnTo>
                        <a:pt x="43" y="40"/>
                      </a:lnTo>
                      <a:lnTo>
                        <a:pt x="43" y="41"/>
                      </a:lnTo>
                      <a:lnTo>
                        <a:pt x="43" y="40"/>
                      </a:lnTo>
                      <a:close/>
                      <a:moveTo>
                        <a:pt x="43" y="40"/>
                      </a:moveTo>
                      <a:cubicBezTo>
                        <a:pt x="44" y="40"/>
                        <a:pt x="45" y="40"/>
                        <a:pt x="46" y="40"/>
                      </a:cubicBezTo>
                      <a:lnTo>
                        <a:pt x="46" y="42"/>
                      </a:lnTo>
                      <a:cubicBezTo>
                        <a:pt x="45" y="42"/>
                        <a:pt x="44" y="41"/>
                        <a:pt x="43" y="41"/>
                      </a:cubicBezTo>
                      <a:lnTo>
                        <a:pt x="43" y="40"/>
                      </a:lnTo>
                      <a:close/>
                      <a:moveTo>
                        <a:pt x="46" y="40"/>
                      </a:moveTo>
                      <a:cubicBezTo>
                        <a:pt x="47" y="40"/>
                        <a:pt x="48" y="40"/>
                        <a:pt x="48" y="40"/>
                      </a:cubicBezTo>
                      <a:lnTo>
                        <a:pt x="49" y="41"/>
                      </a:lnTo>
                      <a:cubicBezTo>
                        <a:pt x="48" y="42"/>
                        <a:pt x="47" y="42"/>
                        <a:pt x="46" y="42"/>
                      </a:cubicBezTo>
                      <a:lnTo>
                        <a:pt x="46" y="40"/>
                      </a:lnTo>
                      <a:close/>
                      <a:moveTo>
                        <a:pt x="48" y="40"/>
                      </a:moveTo>
                      <a:cubicBezTo>
                        <a:pt x="53" y="39"/>
                        <a:pt x="56" y="36"/>
                        <a:pt x="57" y="33"/>
                      </a:cubicBezTo>
                      <a:lnTo>
                        <a:pt x="59" y="34"/>
                      </a:lnTo>
                      <a:cubicBezTo>
                        <a:pt x="57" y="37"/>
                        <a:pt x="53" y="41"/>
                        <a:pt x="49" y="41"/>
                      </a:cubicBezTo>
                      <a:lnTo>
                        <a:pt x="48" y="40"/>
                      </a:lnTo>
                      <a:close/>
                      <a:moveTo>
                        <a:pt x="57" y="33"/>
                      </a:moveTo>
                      <a:lnTo>
                        <a:pt x="57" y="33"/>
                      </a:lnTo>
                      <a:lnTo>
                        <a:pt x="58" y="33"/>
                      </a:lnTo>
                      <a:lnTo>
                        <a:pt x="57" y="33"/>
                      </a:lnTo>
                      <a:close/>
                      <a:moveTo>
                        <a:pt x="57" y="33"/>
                      </a:moveTo>
                      <a:lnTo>
                        <a:pt x="57" y="33"/>
                      </a:lnTo>
                      <a:lnTo>
                        <a:pt x="59" y="34"/>
                      </a:lnTo>
                      <a:lnTo>
                        <a:pt x="57" y="33"/>
                      </a:lnTo>
                      <a:close/>
                      <a:moveTo>
                        <a:pt x="59" y="34"/>
                      </a:moveTo>
                      <a:lnTo>
                        <a:pt x="59" y="34"/>
                      </a:lnTo>
                      <a:lnTo>
                        <a:pt x="58" y="33"/>
                      </a:lnTo>
                      <a:lnTo>
                        <a:pt x="59" y="34"/>
                      </a:lnTo>
                      <a:close/>
                      <a:moveTo>
                        <a:pt x="57" y="33"/>
                      </a:moveTo>
                      <a:cubicBezTo>
                        <a:pt x="57" y="33"/>
                        <a:pt x="57" y="32"/>
                        <a:pt x="56" y="31"/>
                      </a:cubicBezTo>
                      <a:lnTo>
                        <a:pt x="58" y="30"/>
                      </a:lnTo>
                      <a:cubicBezTo>
                        <a:pt x="58" y="31"/>
                        <a:pt x="59" y="33"/>
                        <a:pt x="59" y="34"/>
                      </a:cubicBezTo>
                      <a:lnTo>
                        <a:pt x="57" y="33"/>
                      </a:lnTo>
                      <a:close/>
                      <a:moveTo>
                        <a:pt x="56" y="31"/>
                      </a:moveTo>
                      <a:cubicBezTo>
                        <a:pt x="56" y="31"/>
                        <a:pt x="56" y="31"/>
                        <a:pt x="56" y="31"/>
                      </a:cubicBezTo>
                      <a:lnTo>
                        <a:pt x="57" y="30"/>
                      </a:lnTo>
                      <a:lnTo>
                        <a:pt x="58" y="30"/>
                      </a:lnTo>
                      <a:lnTo>
                        <a:pt x="56" y="31"/>
                      </a:lnTo>
                      <a:close/>
                      <a:moveTo>
                        <a:pt x="57" y="30"/>
                      </a:moveTo>
                      <a:lnTo>
                        <a:pt x="57" y="30"/>
                      </a:lnTo>
                      <a:close/>
                      <a:moveTo>
                        <a:pt x="56" y="31"/>
                      </a:moveTo>
                      <a:cubicBezTo>
                        <a:pt x="54" y="28"/>
                        <a:pt x="50" y="27"/>
                        <a:pt x="47" y="26"/>
                      </a:cubicBezTo>
                      <a:lnTo>
                        <a:pt x="48" y="25"/>
                      </a:lnTo>
                      <a:cubicBezTo>
                        <a:pt x="51" y="26"/>
                        <a:pt x="55" y="27"/>
                        <a:pt x="57" y="30"/>
                      </a:cubicBezTo>
                      <a:lnTo>
                        <a:pt x="56" y="31"/>
                      </a:lnTo>
                      <a:close/>
                      <a:moveTo>
                        <a:pt x="47" y="26"/>
                      </a:moveTo>
                      <a:cubicBezTo>
                        <a:pt x="44" y="25"/>
                        <a:pt x="42" y="24"/>
                        <a:pt x="40" y="22"/>
                      </a:cubicBezTo>
                      <a:lnTo>
                        <a:pt x="41" y="21"/>
                      </a:lnTo>
                      <a:cubicBezTo>
                        <a:pt x="43" y="23"/>
                        <a:pt x="45" y="24"/>
                        <a:pt x="48" y="25"/>
                      </a:cubicBezTo>
                      <a:lnTo>
                        <a:pt x="47" y="26"/>
                      </a:lnTo>
                      <a:close/>
                      <a:moveTo>
                        <a:pt x="41" y="21"/>
                      </a:moveTo>
                      <a:lnTo>
                        <a:pt x="41" y="21"/>
                      </a:lnTo>
                      <a:lnTo>
                        <a:pt x="40" y="22"/>
                      </a:lnTo>
                      <a:lnTo>
                        <a:pt x="41" y="21"/>
                      </a:lnTo>
                      <a:close/>
                      <a:moveTo>
                        <a:pt x="40" y="22"/>
                      </a:moveTo>
                      <a:cubicBezTo>
                        <a:pt x="36" y="20"/>
                        <a:pt x="34" y="16"/>
                        <a:pt x="32" y="12"/>
                      </a:cubicBezTo>
                      <a:lnTo>
                        <a:pt x="33" y="11"/>
                      </a:lnTo>
                      <a:cubicBezTo>
                        <a:pt x="35" y="15"/>
                        <a:pt x="37" y="19"/>
                        <a:pt x="41" y="21"/>
                      </a:cubicBezTo>
                      <a:lnTo>
                        <a:pt x="40" y="22"/>
                      </a:lnTo>
                      <a:close/>
                      <a:moveTo>
                        <a:pt x="32" y="12"/>
                      </a:moveTo>
                      <a:cubicBezTo>
                        <a:pt x="30" y="9"/>
                        <a:pt x="29" y="6"/>
                        <a:pt x="26" y="4"/>
                      </a:cubicBezTo>
                      <a:lnTo>
                        <a:pt x="27" y="3"/>
                      </a:lnTo>
                      <a:cubicBezTo>
                        <a:pt x="30" y="5"/>
                        <a:pt x="32" y="8"/>
                        <a:pt x="33" y="11"/>
                      </a:cubicBezTo>
                      <a:lnTo>
                        <a:pt x="32" y="12"/>
                      </a:lnTo>
                      <a:close/>
                      <a:moveTo>
                        <a:pt x="27" y="3"/>
                      </a:moveTo>
                      <a:lnTo>
                        <a:pt x="27" y="3"/>
                      </a:lnTo>
                      <a:lnTo>
                        <a:pt x="27" y="4"/>
                      </a:lnTo>
                      <a:lnTo>
                        <a:pt x="27" y="3"/>
                      </a:lnTo>
                      <a:close/>
                    </a:path>
                  </a:pathLst>
                </a:custGeom>
                <a:solidFill>
                  <a:srgbClr val="94939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515" name="Freeform 139"/>
                <p:cNvSpPr>
                  <a:spLocks noChangeArrowheads="1"/>
                </p:cNvSpPr>
                <p:nvPr/>
              </p:nvSpPr>
              <p:spPr bwMode="auto">
                <a:xfrm>
                  <a:off x="1598" y="3791"/>
                  <a:ext cx="78" cy="58"/>
                </a:xfrm>
                <a:custGeom>
                  <a:avLst/>
                  <a:gdLst>
                    <a:gd name="T0" fmla="*/ 57389 w 57"/>
                    <a:gd name="T1" fmla="*/ 57667 h 34"/>
                    <a:gd name="T2" fmla="*/ 20881 w 57"/>
                    <a:gd name="T3" fmla="*/ 28614 h 34"/>
                    <a:gd name="T4" fmla="*/ 0 w 57"/>
                    <a:gd name="T5" fmla="*/ 158908 h 34"/>
                    <a:gd name="T6" fmla="*/ 59975 w 57"/>
                    <a:gd name="T7" fmla="*/ 184112 h 34"/>
                    <a:gd name="T8" fmla="*/ 76892 w 57"/>
                    <a:gd name="T9" fmla="*/ 196204 h 34"/>
                    <a:gd name="T10" fmla="*/ 91950 w 57"/>
                    <a:gd name="T11" fmla="*/ 166731 h 34"/>
                    <a:gd name="T12" fmla="*/ 76481 w 57"/>
                    <a:gd name="T13" fmla="*/ 94966 h 34"/>
                    <a:gd name="T14" fmla="*/ 57389 w 57"/>
                    <a:gd name="T15" fmla="*/ 57667 h 34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57" h="34">
                      <a:moveTo>
                        <a:pt x="36" y="10"/>
                      </a:moveTo>
                      <a:cubicBezTo>
                        <a:pt x="28" y="9"/>
                        <a:pt x="20" y="0"/>
                        <a:pt x="13" y="5"/>
                      </a:cubicBezTo>
                      <a:cubicBezTo>
                        <a:pt x="5" y="10"/>
                        <a:pt x="3" y="19"/>
                        <a:pt x="0" y="27"/>
                      </a:cubicBezTo>
                      <a:cubicBezTo>
                        <a:pt x="11" y="34"/>
                        <a:pt x="25" y="29"/>
                        <a:pt x="37" y="31"/>
                      </a:cubicBezTo>
                      <a:cubicBezTo>
                        <a:pt x="41" y="31"/>
                        <a:pt x="45" y="32"/>
                        <a:pt x="48" y="33"/>
                      </a:cubicBezTo>
                      <a:cubicBezTo>
                        <a:pt x="53" y="34"/>
                        <a:pt x="54" y="30"/>
                        <a:pt x="57" y="28"/>
                      </a:cubicBezTo>
                      <a:cubicBezTo>
                        <a:pt x="52" y="25"/>
                        <a:pt x="47" y="22"/>
                        <a:pt x="47" y="16"/>
                      </a:cubicBezTo>
                      <a:cubicBezTo>
                        <a:pt x="47" y="13"/>
                        <a:pt x="41" y="11"/>
                        <a:pt x="36" y="10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516" name="Freeform 140"/>
                <p:cNvSpPr>
                  <a:spLocks noChangeArrowheads="1"/>
                </p:cNvSpPr>
                <p:nvPr/>
              </p:nvSpPr>
              <p:spPr bwMode="auto">
                <a:xfrm>
                  <a:off x="1596" y="3792"/>
                  <a:ext cx="81" cy="58"/>
                </a:xfrm>
                <a:custGeom>
                  <a:avLst/>
                  <a:gdLst>
                    <a:gd name="T0" fmla="*/ 65080 w 59"/>
                    <a:gd name="T1" fmla="*/ 57667 h 34"/>
                    <a:gd name="T2" fmla="*/ 65080 w 59"/>
                    <a:gd name="T3" fmla="*/ 54946 h 34"/>
                    <a:gd name="T4" fmla="*/ 65080 w 59"/>
                    <a:gd name="T5" fmla="*/ 57667 h 34"/>
                    <a:gd name="T6" fmla="*/ 65080 w 59"/>
                    <a:gd name="T7" fmla="*/ 54946 h 34"/>
                    <a:gd name="T8" fmla="*/ 65080 w 59"/>
                    <a:gd name="T9" fmla="*/ 57667 h 34"/>
                    <a:gd name="T10" fmla="*/ 51638 w 59"/>
                    <a:gd name="T11" fmla="*/ 28614 h 34"/>
                    <a:gd name="T12" fmla="*/ 65080 w 59"/>
                    <a:gd name="T13" fmla="*/ 57667 h 34"/>
                    <a:gd name="T14" fmla="*/ 24458 w 59"/>
                    <a:gd name="T15" fmla="*/ 28614 h 34"/>
                    <a:gd name="T16" fmla="*/ 51638 w 59"/>
                    <a:gd name="T17" fmla="*/ 28614 h 34"/>
                    <a:gd name="T18" fmla="*/ 23592 w 59"/>
                    <a:gd name="T19" fmla="*/ 26668 h 34"/>
                    <a:gd name="T20" fmla="*/ 24458 w 59"/>
                    <a:gd name="T21" fmla="*/ 26668 h 34"/>
                    <a:gd name="T22" fmla="*/ 24458 w 59"/>
                    <a:gd name="T23" fmla="*/ 28614 h 34"/>
                    <a:gd name="T24" fmla="*/ 3103 w 59"/>
                    <a:gd name="T25" fmla="*/ 119125 h 34"/>
                    <a:gd name="T26" fmla="*/ 24458 w 59"/>
                    <a:gd name="T27" fmla="*/ 28614 h 34"/>
                    <a:gd name="T28" fmla="*/ 1868 w 59"/>
                    <a:gd name="T29" fmla="*/ 156435 h 34"/>
                    <a:gd name="T30" fmla="*/ 3103 w 59"/>
                    <a:gd name="T31" fmla="*/ 119125 h 34"/>
                    <a:gd name="T32" fmla="*/ 0 w 59"/>
                    <a:gd name="T33" fmla="*/ 156435 h 34"/>
                    <a:gd name="T34" fmla="*/ 0 w 59"/>
                    <a:gd name="T35" fmla="*/ 149092 h 34"/>
                    <a:gd name="T36" fmla="*/ 0 w 59"/>
                    <a:gd name="T37" fmla="*/ 156435 h 34"/>
                    <a:gd name="T38" fmla="*/ 45109 w 59"/>
                    <a:gd name="T39" fmla="*/ 173234 h 34"/>
                    <a:gd name="T40" fmla="*/ 0 w 59"/>
                    <a:gd name="T41" fmla="*/ 156435 h 34"/>
                    <a:gd name="T42" fmla="*/ 45109 w 59"/>
                    <a:gd name="T43" fmla="*/ 173234 h 34"/>
                    <a:gd name="T44" fmla="*/ 67487 w 59"/>
                    <a:gd name="T45" fmla="*/ 184112 h 34"/>
                    <a:gd name="T46" fmla="*/ 45109 w 59"/>
                    <a:gd name="T47" fmla="*/ 173234 h 34"/>
                    <a:gd name="T48" fmla="*/ 67487 w 59"/>
                    <a:gd name="T49" fmla="*/ 184112 h 34"/>
                    <a:gd name="T50" fmla="*/ 67487 w 59"/>
                    <a:gd name="T51" fmla="*/ 184112 h 34"/>
                    <a:gd name="T52" fmla="*/ 67487 w 59"/>
                    <a:gd name="T53" fmla="*/ 173234 h 34"/>
                    <a:gd name="T54" fmla="*/ 67487 w 59"/>
                    <a:gd name="T55" fmla="*/ 184112 h 34"/>
                    <a:gd name="T56" fmla="*/ 67487 w 59"/>
                    <a:gd name="T57" fmla="*/ 173234 h 34"/>
                    <a:gd name="T58" fmla="*/ 86951 w 59"/>
                    <a:gd name="T59" fmla="*/ 196204 h 34"/>
                    <a:gd name="T60" fmla="*/ 67487 w 59"/>
                    <a:gd name="T61" fmla="*/ 173234 h 34"/>
                    <a:gd name="T62" fmla="*/ 88755 w 59"/>
                    <a:gd name="T63" fmla="*/ 191455 h 34"/>
                    <a:gd name="T64" fmla="*/ 88755 w 59"/>
                    <a:gd name="T65" fmla="*/ 191455 h 34"/>
                    <a:gd name="T66" fmla="*/ 88755 w 59"/>
                    <a:gd name="T67" fmla="*/ 191455 h 34"/>
                    <a:gd name="T68" fmla="*/ 86951 w 59"/>
                    <a:gd name="T69" fmla="*/ 196204 h 34"/>
                    <a:gd name="T70" fmla="*/ 86951 w 59"/>
                    <a:gd name="T71" fmla="*/ 196204 h 34"/>
                    <a:gd name="T72" fmla="*/ 86951 w 59"/>
                    <a:gd name="T73" fmla="*/ 191455 h 34"/>
                    <a:gd name="T74" fmla="*/ 88755 w 59"/>
                    <a:gd name="T75" fmla="*/ 191455 h 34"/>
                    <a:gd name="T76" fmla="*/ 101692 w 59"/>
                    <a:gd name="T77" fmla="*/ 173234 h 34"/>
                    <a:gd name="T78" fmla="*/ 88755 w 59"/>
                    <a:gd name="T79" fmla="*/ 191455 h 34"/>
                    <a:gd name="T80" fmla="*/ 99299 w 59"/>
                    <a:gd name="T81" fmla="*/ 166731 h 34"/>
                    <a:gd name="T82" fmla="*/ 99299 w 59"/>
                    <a:gd name="T83" fmla="*/ 166731 h 34"/>
                    <a:gd name="T84" fmla="*/ 101692 w 59"/>
                    <a:gd name="T85" fmla="*/ 156435 h 34"/>
                    <a:gd name="T86" fmla="*/ 101692 w 59"/>
                    <a:gd name="T87" fmla="*/ 173234 h 34"/>
                    <a:gd name="T88" fmla="*/ 102483 w 59"/>
                    <a:gd name="T89" fmla="*/ 156435 h 34"/>
                    <a:gd name="T90" fmla="*/ 102483 w 59"/>
                    <a:gd name="T91" fmla="*/ 158908 h 34"/>
                    <a:gd name="T92" fmla="*/ 102483 w 59"/>
                    <a:gd name="T93" fmla="*/ 156435 h 34"/>
                    <a:gd name="T94" fmla="*/ 88755 w 59"/>
                    <a:gd name="T95" fmla="*/ 129836 h 34"/>
                    <a:gd name="T96" fmla="*/ 102483 w 59"/>
                    <a:gd name="T97" fmla="*/ 156435 h 34"/>
                    <a:gd name="T98" fmla="*/ 88755 w 59"/>
                    <a:gd name="T99" fmla="*/ 129836 h 34"/>
                    <a:gd name="T100" fmla="*/ 86951 w 59"/>
                    <a:gd name="T101" fmla="*/ 90516 h 34"/>
                    <a:gd name="T102" fmla="*/ 88755 w 59"/>
                    <a:gd name="T103" fmla="*/ 129836 h 34"/>
                    <a:gd name="T104" fmla="*/ 78035 w 59"/>
                    <a:gd name="T105" fmla="*/ 72329 h 34"/>
                    <a:gd name="T106" fmla="*/ 86951 w 59"/>
                    <a:gd name="T107" fmla="*/ 90516 h 34"/>
                    <a:gd name="T108" fmla="*/ 78035 w 59"/>
                    <a:gd name="T109" fmla="*/ 72329 h 34"/>
                    <a:gd name="T110" fmla="*/ 65080 w 59"/>
                    <a:gd name="T111" fmla="*/ 54946 h 34"/>
                    <a:gd name="T112" fmla="*/ 78035 w 59"/>
                    <a:gd name="T113" fmla="*/ 72329 h 34"/>
                    <a:gd name="T114" fmla="*/ 65080 w 59"/>
                    <a:gd name="T115" fmla="*/ 54946 h 34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</a:gdLst>
                  <a:ahLst/>
                  <a:cxnLst>
                    <a:cxn ang="T116">
                      <a:pos x="T0" y="T1"/>
                    </a:cxn>
                    <a:cxn ang="T117">
                      <a:pos x="T2" y="T3"/>
                    </a:cxn>
                    <a:cxn ang="T118">
                      <a:pos x="T4" y="T5"/>
                    </a:cxn>
                    <a:cxn ang="T119">
                      <a:pos x="T6" y="T7"/>
                    </a:cxn>
                    <a:cxn ang="T120">
                      <a:pos x="T8" y="T9"/>
                    </a:cxn>
                    <a:cxn ang="T121">
                      <a:pos x="T10" y="T11"/>
                    </a:cxn>
                    <a:cxn ang="T122">
                      <a:pos x="T12" y="T13"/>
                    </a:cxn>
                    <a:cxn ang="T123">
                      <a:pos x="T14" y="T15"/>
                    </a:cxn>
                    <a:cxn ang="T124">
                      <a:pos x="T16" y="T17"/>
                    </a:cxn>
                    <a:cxn ang="T125">
                      <a:pos x="T18" y="T19"/>
                    </a:cxn>
                    <a:cxn ang="T126">
                      <a:pos x="T20" y="T21"/>
                    </a:cxn>
                    <a:cxn ang="T127">
                      <a:pos x="T22" y="T23"/>
                    </a:cxn>
                    <a:cxn ang="T128">
                      <a:pos x="T24" y="T25"/>
                    </a:cxn>
                    <a:cxn ang="T129">
                      <a:pos x="T26" y="T27"/>
                    </a:cxn>
                    <a:cxn ang="T130">
                      <a:pos x="T28" y="T29"/>
                    </a:cxn>
                    <a:cxn ang="T131">
                      <a:pos x="T30" y="T31"/>
                    </a:cxn>
                    <a:cxn ang="T132">
                      <a:pos x="T32" y="T33"/>
                    </a:cxn>
                    <a:cxn ang="T133">
                      <a:pos x="T34" y="T35"/>
                    </a:cxn>
                    <a:cxn ang="T134">
                      <a:pos x="T36" y="T37"/>
                    </a:cxn>
                    <a:cxn ang="T135">
                      <a:pos x="T38" y="T39"/>
                    </a:cxn>
                    <a:cxn ang="T136">
                      <a:pos x="T40" y="T41"/>
                    </a:cxn>
                    <a:cxn ang="T137">
                      <a:pos x="T42" y="T43"/>
                    </a:cxn>
                    <a:cxn ang="T138">
                      <a:pos x="T44" y="T45"/>
                    </a:cxn>
                    <a:cxn ang="T139">
                      <a:pos x="T46" y="T47"/>
                    </a:cxn>
                    <a:cxn ang="T140">
                      <a:pos x="T48" y="T49"/>
                    </a:cxn>
                    <a:cxn ang="T141">
                      <a:pos x="T50" y="T51"/>
                    </a:cxn>
                    <a:cxn ang="T142">
                      <a:pos x="T52" y="T53"/>
                    </a:cxn>
                    <a:cxn ang="T143">
                      <a:pos x="T54" y="T55"/>
                    </a:cxn>
                    <a:cxn ang="T144">
                      <a:pos x="T56" y="T57"/>
                    </a:cxn>
                    <a:cxn ang="T145">
                      <a:pos x="T58" y="T59"/>
                    </a:cxn>
                    <a:cxn ang="T146">
                      <a:pos x="T60" y="T61"/>
                    </a:cxn>
                    <a:cxn ang="T147">
                      <a:pos x="T62" y="T63"/>
                    </a:cxn>
                    <a:cxn ang="T148">
                      <a:pos x="T64" y="T65"/>
                    </a:cxn>
                    <a:cxn ang="T149">
                      <a:pos x="T66" y="T67"/>
                    </a:cxn>
                    <a:cxn ang="T150">
                      <a:pos x="T68" y="T69"/>
                    </a:cxn>
                    <a:cxn ang="T151">
                      <a:pos x="T70" y="T71"/>
                    </a:cxn>
                    <a:cxn ang="T152">
                      <a:pos x="T72" y="T73"/>
                    </a:cxn>
                    <a:cxn ang="T153">
                      <a:pos x="T74" y="T75"/>
                    </a:cxn>
                    <a:cxn ang="T154">
                      <a:pos x="T76" y="T77"/>
                    </a:cxn>
                    <a:cxn ang="T155">
                      <a:pos x="T78" y="T79"/>
                    </a:cxn>
                    <a:cxn ang="T156">
                      <a:pos x="T80" y="T81"/>
                    </a:cxn>
                    <a:cxn ang="T157">
                      <a:pos x="T82" y="T83"/>
                    </a:cxn>
                    <a:cxn ang="T158">
                      <a:pos x="T84" y="T85"/>
                    </a:cxn>
                    <a:cxn ang="T159">
                      <a:pos x="T86" y="T87"/>
                    </a:cxn>
                    <a:cxn ang="T160">
                      <a:pos x="T88" y="T89"/>
                    </a:cxn>
                    <a:cxn ang="T161">
                      <a:pos x="T90" y="T91"/>
                    </a:cxn>
                    <a:cxn ang="T162">
                      <a:pos x="T92" y="T93"/>
                    </a:cxn>
                    <a:cxn ang="T163">
                      <a:pos x="T94" y="T95"/>
                    </a:cxn>
                    <a:cxn ang="T164">
                      <a:pos x="T96" y="T97"/>
                    </a:cxn>
                    <a:cxn ang="T165">
                      <a:pos x="T98" y="T99"/>
                    </a:cxn>
                    <a:cxn ang="T166">
                      <a:pos x="T100" y="T101"/>
                    </a:cxn>
                    <a:cxn ang="T167">
                      <a:pos x="T102" y="T103"/>
                    </a:cxn>
                    <a:cxn ang="T168">
                      <a:pos x="T104" y="T105"/>
                    </a:cxn>
                    <a:cxn ang="T169">
                      <a:pos x="T106" y="T107"/>
                    </a:cxn>
                    <a:cxn ang="T170">
                      <a:pos x="T108" y="T109"/>
                    </a:cxn>
                    <a:cxn ang="T171">
                      <a:pos x="T110" y="T111"/>
                    </a:cxn>
                    <a:cxn ang="T172">
                      <a:pos x="T112" y="T113"/>
                    </a:cxn>
                    <a:cxn ang="T173">
                      <a:pos x="T114" y="T115"/>
                    </a:cxn>
                  </a:cxnLst>
                  <a:rect l="0" t="0" r="r" b="b"/>
                  <a:pathLst>
                    <a:path w="59" h="34">
                      <a:moveTo>
                        <a:pt x="37" y="10"/>
                      </a:moveTo>
                      <a:lnTo>
                        <a:pt x="37" y="10"/>
                      </a:lnTo>
                      <a:lnTo>
                        <a:pt x="37" y="9"/>
                      </a:lnTo>
                      <a:lnTo>
                        <a:pt x="37" y="10"/>
                      </a:lnTo>
                      <a:close/>
                      <a:moveTo>
                        <a:pt x="37" y="10"/>
                      </a:moveTo>
                      <a:lnTo>
                        <a:pt x="37" y="10"/>
                      </a:lnTo>
                      <a:lnTo>
                        <a:pt x="37" y="9"/>
                      </a:lnTo>
                      <a:lnTo>
                        <a:pt x="37" y="10"/>
                      </a:lnTo>
                      <a:close/>
                      <a:moveTo>
                        <a:pt x="37" y="10"/>
                      </a:moveTo>
                      <a:cubicBezTo>
                        <a:pt x="34" y="9"/>
                        <a:pt x="31" y="8"/>
                        <a:pt x="28" y="7"/>
                      </a:cubicBezTo>
                      <a:lnTo>
                        <a:pt x="29" y="5"/>
                      </a:lnTo>
                      <a:cubicBezTo>
                        <a:pt x="32" y="7"/>
                        <a:pt x="34" y="8"/>
                        <a:pt x="37" y="9"/>
                      </a:cubicBezTo>
                      <a:lnTo>
                        <a:pt x="37" y="10"/>
                      </a:lnTo>
                      <a:close/>
                      <a:moveTo>
                        <a:pt x="28" y="7"/>
                      </a:moveTo>
                      <a:cubicBezTo>
                        <a:pt x="23" y="4"/>
                        <a:pt x="18" y="2"/>
                        <a:pt x="14" y="5"/>
                      </a:cubicBezTo>
                      <a:lnTo>
                        <a:pt x="13" y="4"/>
                      </a:lnTo>
                      <a:cubicBezTo>
                        <a:pt x="18" y="0"/>
                        <a:pt x="23" y="3"/>
                        <a:pt x="29" y="5"/>
                      </a:cubicBezTo>
                      <a:lnTo>
                        <a:pt x="28" y="7"/>
                      </a:lnTo>
                      <a:close/>
                      <a:moveTo>
                        <a:pt x="13" y="4"/>
                      </a:moveTo>
                      <a:lnTo>
                        <a:pt x="13" y="4"/>
                      </a:lnTo>
                      <a:lnTo>
                        <a:pt x="14" y="4"/>
                      </a:lnTo>
                      <a:lnTo>
                        <a:pt x="13" y="4"/>
                      </a:lnTo>
                      <a:close/>
                      <a:moveTo>
                        <a:pt x="14" y="5"/>
                      </a:moveTo>
                      <a:cubicBezTo>
                        <a:pt x="8" y="9"/>
                        <a:pt x="6" y="15"/>
                        <a:pt x="3" y="21"/>
                      </a:cubicBezTo>
                      <a:lnTo>
                        <a:pt x="2" y="20"/>
                      </a:lnTo>
                      <a:cubicBezTo>
                        <a:pt x="5" y="14"/>
                        <a:pt x="7" y="8"/>
                        <a:pt x="13" y="4"/>
                      </a:cubicBezTo>
                      <a:lnTo>
                        <a:pt x="14" y="5"/>
                      </a:lnTo>
                      <a:close/>
                      <a:moveTo>
                        <a:pt x="3" y="21"/>
                      </a:moveTo>
                      <a:cubicBezTo>
                        <a:pt x="3" y="23"/>
                        <a:pt x="2" y="24"/>
                        <a:pt x="1" y="26"/>
                      </a:cubicBezTo>
                      <a:lnTo>
                        <a:pt x="0" y="25"/>
                      </a:lnTo>
                      <a:cubicBezTo>
                        <a:pt x="1" y="24"/>
                        <a:pt x="1" y="22"/>
                        <a:pt x="2" y="20"/>
                      </a:cubicBezTo>
                      <a:lnTo>
                        <a:pt x="3" y="21"/>
                      </a:lnTo>
                      <a:close/>
                      <a:moveTo>
                        <a:pt x="0" y="26"/>
                      </a:moveTo>
                      <a:lnTo>
                        <a:pt x="0" y="26"/>
                      </a:lnTo>
                      <a:lnTo>
                        <a:pt x="0" y="25"/>
                      </a:lnTo>
                      <a:lnTo>
                        <a:pt x="1" y="26"/>
                      </a:lnTo>
                      <a:lnTo>
                        <a:pt x="0" y="26"/>
                      </a:lnTo>
                      <a:close/>
                      <a:moveTo>
                        <a:pt x="1" y="25"/>
                      </a:moveTo>
                      <a:cubicBezTo>
                        <a:pt x="8" y="30"/>
                        <a:pt x="17" y="29"/>
                        <a:pt x="25" y="29"/>
                      </a:cubicBezTo>
                      <a:lnTo>
                        <a:pt x="25" y="30"/>
                      </a:lnTo>
                      <a:cubicBezTo>
                        <a:pt x="17" y="31"/>
                        <a:pt x="8" y="31"/>
                        <a:pt x="0" y="26"/>
                      </a:cubicBezTo>
                      <a:lnTo>
                        <a:pt x="1" y="25"/>
                      </a:lnTo>
                      <a:close/>
                      <a:moveTo>
                        <a:pt x="25" y="29"/>
                      </a:moveTo>
                      <a:cubicBezTo>
                        <a:pt x="29" y="29"/>
                        <a:pt x="34" y="29"/>
                        <a:pt x="38" y="29"/>
                      </a:cubicBezTo>
                      <a:lnTo>
                        <a:pt x="38" y="31"/>
                      </a:lnTo>
                      <a:cubicBezTo>
                        <a:pt x="34" y="30"/>
                        <a:pt x="29" y="30"/>
                        <a:pt x="25" y="30"/>
                      </a:cubicBezTo>
                      <a:lnTo>
                        <a:pt x="25" y="29"/>
                      </a:lnTo>
                      <a:close/>
                      <a:moveTo>
                        <a:pt x="38" y="31"/>
                      </a:moveTo>
                      <a:lnTo>
                        <a:pt x="38" y="31"/>
                      </a:lnTo>
                      <a:lnTo>
                        <a:pt x="38" y="30"/>
                      </a:lnTo>
                      <a:lnTo>
                        <a:pt x="38" y="31"/>
                      </a:lnTo>
                      <a:close/>
                      <a:moveTo>
                        <a:pt x="38" y="29"/>
                      </a:moveTo>
                      <a:lnTo>
                        <a:pt x="38" y="29"/>
                      </a:lnTo>
                      <a:lnTo>
                        <a:pt x="38" y="31"/>
                      </a:lnTo>
                      <a:lnTo>
                        <a:pt x="38" y="29"/>
                      </a:lnTo>
                      <a:close/>
                      <a:moveTo>
                        <a:pt x="38" y="29"/>
                      </a:moveTo>
                      <a:cubicBezTo>
                        <a:pt x="42" y="30"/>
                        <a:pt x="46" y="31"/>
                        <a:pt x="50" y="32"/>
                      </a:cubicBezTo>
                      <a:lnTo>
                        <a:pt x="49" y="33"/>
                      </a:lnTo>
                      <a:cubicBezTo>
                        <a:pt x="45" y="32"/>
                        <a:pt x="41" y="31"/>
                        <a:pt x="38" y="31"/>
                      </a:cubicBezTo>
                      <a:lnTo>
                        <a:pt x="38" y="29"/>
                      </a:lnTo>
                      <a:close/>
                      <a:moveTo>
                        <a:pt x="50" y="32"/>
                      </a:moveTo>
                      <a:lnTo>
                        <a:pt x="50" y="32"/>
                      </a:lnTo>
                      <a:lnTo>
                        <a:pt x="49" y="32"/>
                      </a:lnTo>
                      <a:lnTo>
                        <a:pt x="50" y="32"/>
                      </a:lnTo>
                      <a:close/>
                      <a:moveTo>
                        <a:pt x="50" y="32"/>
                      </a:moveTo>
                      <a:lnTo>
                        <a:pt x="50" y="32"/>
                      </a:lnTo>
                      <a:lnTo>
                        <a:pt x="49" y="33"/>
                      </a:lnTo>
                      <a:lnTo>
                        <a:pt x="50" y="32"/>
                      </a:lnTo>
                      <a:close/>
                      <a:moveTo>
                        <a:pt x="49" y="33"/>
                      </a:moveTo>
                      <a:lnTo>
                        <a:pt x="49" y="33"/>
                      </a:lnTo>
                      <a:lnTo>
                        <a:pt x="49" y="32"/>
                      </a:lnTo>
                      <a:lnTo>
                        <a:pt x="49" y="33"/>
                      </a:lnTo>
                      <a:close/>
                      <a:moveTo>
                        <a:pt x="50" y="32"/>
                      </a:moveTo>
                      <a:cubicBezTo>
                        <a:pt x="53" y="32"/>
                        <a:pt x="54" y="30"/>
                        <a:pt x="56" y="28"/>
                      </a:cubicBezTo>
                      <a:lnTo>
                        <a:pt x="57" y="29"/>
                      </a:lnTo>
                      <a:cubicBezTo>
                        <a:pt x="55" y="31"/>
                        <a:pt x="53" y="34"/>
                        <a:pt x="49" y="33"/>
                      </a:cubicBezTo>
                      <a:lnTo>
                        <a:pt x="50" y="32"/>
                      </a:lnTo>
                      <a:close/>
                      <a:moveTo>
                        <a:pt x="56" y="28"/>
                      </a:moveTo>
                      <a:lnTo>
                        <a:pt x="56" y="28"/>
                      </a:lnTo>
                      <a:lnTo>
                        <a:pt x="56" y="29"/>
                      </a:lnTo>
                      <a:lnTo>
                        <a:pt x="56" y="28"/>
                      </a:lnTo>
                      <a:close/>
                      <a:moveTo>
                        <a:pt x="56" y="28"/>
                      </a:moveTo>
                      <a:cubicBezTo>
                        <a:pt x="56" y="28"/>
                        <a:pt x="57" y="27"/>
                        <a:pt x="57" y="26"/>
                      </a:cubicBezTo>
                      <a:lnTo>
                        <a:pt x="58" y="27"/>
                      </a:lnTo>
                      <a:cubicBezTo>
                        <a:pt x="58" y="28"/>
                        <a:pt x="57" y="28"/>
                        <a:pt x="57" y="29"/>
                      </a:cubicBezTo>
                      <a:lnTo>
                        <a:pt x="56" y="28"/>
                      </a:lnTo>
                      <a:close/>
                      <a:moveTo>
                        <a:pt x="58" y="26"/>
                      </a:moveTo>
                      <a:lnTo>
                        <a:pt x="59" y="27"/>
                      </a:lnTo>
                      <a:lnTo>
                        <a:pt x="58" y="27"/>
                      </a:lnTo>
                      <a:lnTo>
                        <a:pt x="58" y="26"/>
                      </a:lnTo>
                      <a:close/>
                      <a:moveTo>
                        <a:pt x="57" y="27"/>
                      </a:moveTo>
                      <a:cubicBezTo>
                        <a:pt x="55" y="26"/>
                        <a:pt x="52" y="24"/>
                        <a:pt x="50" y="22"/>
                      </a:cubicBezTo>
                      <a:lnTo>
                        <a:pt x="52" y="22"/>
                      </a:lnTo>
                      <a:cubicBezTo>
                        <a:pt x="53" y="23"/>
                        <a:pt x="56" y="25"/>
                        <a:pt x="58" y="26"/>
                      </a:cubicBezTo>
                      <a:lnTo>
                        <a:pt x="57" y="27"/>
                      </a:lnTo>
                      <a:close/>
                      <a:moveTo>
                        <a:pt x="50" y="22"/>
                      </a:moveTo>
                      <a:cubicBezTo>
                        <a:pt x="49" y="21"/>
                        <a:pt x="48" y="18"/>
                        <a:pt x="48" y="15"/>
                      </a:cubicBezTo>
                      <a:lnTo>
                        <a:pt x="49" y="15"/>
                      </a:lnTo>
                      <a:cubicBezTo>
                        <a:pt x="49" y="18"/>
                        <a:pt x="50" y="20"/>
                        <a:pt x="52" y="22"/>
                      </a:cubicBezTo>
                      <a:lnTo>
                        <a:pt x="50" y="22"/>
                      </a:lnTo>
                      <a:close/>
                      <a:moveTo>
                        <a:pt x="48" y="15"/>
                      </a:moveTo>
                      <a:cubicBezTo>
                        <a:pt x="48" y="14"/>
                        <a:pt x="46" y="13"/>
                        <a:pt x="44" y="12"/>
                      </a:cubicBezTo>
                      <a:lnTo>
                        <a:pt x="45" y="11"/>
                      </a:lnTo>
                      <a:cubicBezTo>
                        <a:pt x="47" y="12"/>
                        <a:pt x="49" y="13"/>
                        <a:pt x="49" y="15"/>
                      </a:cubicBezTo>
                      <a:lnTo>
                        <a:pt x="48" y="15"/>
                      </a:lnTo>
                      <a:close/>
                      <a:moveTo>
                        <a:pt x="44" y="12"/>
                      </a:moveTo>
                      <a:cubicBezTo>
                        <a:pt x="42" y="11"/>
                        <a:pt x="39" y="10"/>
                        <a:pt x="37" y="10"/>
                      </a:cubicBezTo>
                      <a:lnTo>
                        <a:pt x="37" y="9"/>
                      </a:lnTo>
                      <a:cubicBezTo>
                        <a:pt x="40" y="9"/>
                        <a:pt x="43" y="10"/>
                        <a:pt x="45" y="11"/>
                      </a:cubicBezTo>
                      <a:lnTo>
                        <a:pt x="44" y="12"/>
                      </a:lnTo>
                      <a:close/>
                      <a:moveTo>
                        <a:pt x="37" y="9"/>
                      </a:moveTo>
                      <a:lnTo>
                        <a:pt x="37" y="9"/>
                      </a:lnTo>
                      <a:close/>
                    </a:path>
                  </a:pathLst>
                </a:custGeom>
                <a:solidFill>
                  <a:srgbClr val="94939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517" name="Freeform 141"/>
                <p:cNvSpPr>
                  <a:spLocks noChangeArrowheads="1"/>
                </p:cNvSpPr>
                <p:nvPr/>
              </p:nvSpPr>
              <p:spPr bwMode="auto">
                <a:xfrm>
                  <a:off x="1560" y="3827"/>
                  <a:ext cx="63" cy="68"/>
                </a:xfrm>
                <a:custGeom>
                  <a:avLst/>
                  <a:gdLst>
                    <a:gd name="T0" fmla="*/ 18343 w 46"/>
                    <a:gd name="T1" fmla="*/ 46714 h 40"/>
                    <a:gd name="T2" fmla="*/ 7389 w 46"/>
                    <a:gd name="T3" fmla="*/ 127163 h 40"/>
                    <a:gd name="T4" fmla="*/ 2872 w 46"/>
                    <a:gd name="T5" fmla="*/ 165680 h 40"/>
                    <a:gd name="T6" fmla="*/ 73112 w 46"/>
                    <a:gd name="T7" fmla="*/ 191298 h 40"/>
                    <a:gd name="T8" fmla="*/ 73112 w 46"/>
                    <a:gd name="T9" fmla="*/ 144786 h 40"/>
                    <a:gd name="T10" fmla="*/ 33304 w 46"/>
                    <a:gd name="T11" fmla="*/ 28314 h 40"/>
                    <a:gd name="T12" fmla="*/ 18343 w 46"/>
                    <a:gd name="T13" fmla="*/ 46714 h 40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46" h="40">
                      <a:moveTo>
                        <a:pt x="11" y="8"/>
                      </a:moveTo>
                      <a:cubicBezTo>
                        <a:pt x="9" y="13"/>
                        <a:pt x="7" y="17"/>
                        <a:pt x="4" y="21"/>
                      </a:cubicBezTo>
                      <a:cubicBezTo>
                        <a:pt x="2" y="23"/>
                        <a:pt x="0" y="26"/>
                        <a:pt x="2" y="28"/>
                      </a:cubicBezTo>
                      <a:cubicBezTo>
                        <a:pt x="13" y="37"/>
                        <a:pt x="33" y="40"/>
                        <a:pt x="44" y="32"/>
                      </a:cubicBezTo>
                      <a:cubicBezTo>
                        <a:pt x="46" y="30"/>
                        <a:pt x="46" y="26"/>
                        <a:pt x="44" y="24"/>
                      </a:cubicBezTo>
                      <a:cubicBezTo>
                        <a:pt x="37" y="17"/>
                        <a:pt x="27" y="12"/>
                        <a:pt x="20" y="5"/>
                      </a:cubicBezTo>
                      <a:cubicBezTo>
                        <a:pt x="15" y="0"/>
                        <a:pt x="12" y="4"/>
                        <a:pt x="11" y="8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518" name="Freeform 142"/>
                <p:cNvSpPr>
                  <a:spLocks noChangeArrowheads="1"/>
                </p:cNvSpPr>
                <p:nvPr/>
              </p:nvSpPr>
              <p:spPr bwMode="auto">
                <a:xfrm>
                  <a:off x="1559" y="3831"/>
                  <a:ext cx="65" cy="63"/>
                </a:xfrm>
                <a:custGeom>
                  <a:avLst/>
                  <a:gdLst>
                    <a:gd name="T0" fmla="*/ 13471 w 48"/>
                    <a:gd name="T1" fmla="*/ 77226 h 37"/>
                    <a:gd name="T2" fmla="*/ 16300 w 48"/>
                    <a:gd name="T3" fmla="*/ 34703 h 37"/>
                    <a:gd name="T4" fmla="*/ 13471 w 48"/>
                    <a:gd name="T5" fmla="*/ 77226 h 37"/>
                    <a:gd name="T6" fmla="*/ 6598 w 48"/>
                    <a:gd name="T7" fmla="*/ 108025 h 37"/>
                    <a:gd name="T8" fmla="*/ 13471 w 48"/>
                    <a:gd name="T9" fmla="*/ 77226 h 37"/>
                    <a:gd name="T10" fmla="*/ 6598 w 48"/>
                    <a:gd name="T11" fmla="*/ 108025 h 37"/>
                    <a:gd name="T12" fmla="*/ 6598 w 48"/>
                    <a:gd name="T13" fmla="*/ 108025 h 37"/>
                    <a:gd name="T14" fmla="*/ 7067 w 48"/>
                    <a:gd name="T15" fmla="*/ 111605 h 37"/>
                    <a:gd name="T16" fmla="*/ 6598 w 48"/>
                    <a:gd name="T17" fmla="*/ 108025 h 37"/>
                    <a:gd name="T18" fmla="*/ 7067 w 48"/>
                    <a:gd name="T19" fmla="*/ 111605 h 37"/>
                    <a:gd name="T20" fmla="*/ 4293 w 48"/>
                    <a:gd name="T21" fmla="*/ 162080 h 37"/>
                    <a:gd name="T22" fmla="*/ 7067 w 48"/>
                    <a:gd name="T23" fmla="*/ 111605 h 37"/>
                    <a:gd name="T24" fmla="*/ 4293 w 48"/>
                    <a:gd name="T25" fmla="*/ 162080 h 37"/>
                    <a:gd name="T26" fmla="*/ 4293 w 48"/>
                    <a:gd name="T27" fmla="*/ 162080 h 37"/>
                    <a:gd name="T28" fmla="*/ 6598 w 48"/>
                    <a:gd name="T29" fmla="*/ 155525 h 37"/>
                    <a:gd name="T30" fmla="*/ 4293 w 48"/>
                    <a:gd name="T31" fmla="*/ 162080 h 37"/>
                    <a:gd name="T32" fmla="*/ 6598 w 48"/>
                    <a:gd name="T33" fmla="*/ 155525 h 37"/>
                    <a:gd name="T34" fmla="*/ 11631 w 48"/>
                    <a:gd name="T35" fmla="*/ 178084 h 37"/>
                    <a:gd name="T36" fmla="*/ 6598 w 48"/>
                    <a:gd name="T37" fmla="*/ 155525 h 37"/>
                    <a:gd name="T38" fmla="*/ 20896 w 48"/>
                    <a:gd name="T39" fmla="*/ 190347 h 37"/>
                    <a:gd name="T40" fmla="*/ 11631 w 48"/>
                    <a:gd name="T41" fmla="*/ 178084 h 37"/>
                    <a:gd name="T42" fmla="*/ 20896 w 48"/>
                    <a:gd name="T43" fmla="*/ 190347 h 37"/>
                    <a:gd name="T44" fmla="*/ 68361 w 48"/>
                    <a:gd name="T45" fmla="*/ 178084 h 37"/>
                    <a:gd name="T46" fmla="*/ 20896 w 48"/>
                    <a:gd name="T47" fmla="*/ 190347 h 37"/>
                    <a:gd name="T48" fmla="*/ 68361 w 48"/>
                    <a:gd name="T49" fmla="*/ 178084 h 37"/>
                    <a:gd name="T50" fmla="*/ 68361 w 48"/>
                    <a:gd name="T51" fmla="*/ 178084 h 37"/>
                    <a:gd name="T52" fmla="*/ 66783 w 48"/>
                    <a:gd name="T53" fmla="*/ 172870 h 37"/>
                    <a:gd name="T54" fmla="*/ 68361 w 48"/>
                    <a:gd name="T55" fmla="*/ 178084 h 37"/>
                    <a:gd name="T56" fmla="*/ 68361 w 48"/>
                    <a:gd name="T57" fmla="*/ 178084 h 37"/>
                    <a:gd name="T58" fmla="*/ 66783 w 48"/>
                    <a:gd name="T59" fmla="*/ 178084 h 37"/>
                    <a:gd name="T60" fmla="*/ 66783 w 48"/>
                    <a:gd name="T61" fmla="*/ 172870 h 37"/>
                    <a:gd name="T62" fmla="*/ 69419 w 48"/>
                    <a:gd name="T63" fmla="*/ 172870 h 37"/>
                    <a:gd name="T64" fmla="*/ 66783 w 48"/>
                    <a:gd name="T65" fmla="*/ 172870 h 37"/>
                    <a:gd name="T66" fmla="*/ 68361 w 48"/>
                    <a:gd name="T67" fmla="*/ 166536 h 37"/>
                    <a:gd name="T68" fmla="*/ 69419 w 48"/>
                    <a:gd name="T69" fmla="*/ 172870 h 37"/>
                    <a:gd name="T70" fmla="*/ 68361 w 48"/>
                    <a:gd name="T71" fmla="*/ 166536 h 37"/>
                    <a:gd name="T72" fmla="*/ 68361 w 48"/>
                    <a:gd name="T73" fmla="*/ 129078 h 37"/>
                    <a:gd name="T74" fmla="*/ 68361 w 48"/>
                    <a:gd name="T75" fmla="*/ 166536 h 37"/>
                    <a:gd name="T76" fmla="*/ 66783 w 48"/>
                    <a:gd name="T77" fmla="*/ 138168 h 37"/>
                    <a:gd name="T78" fmla="*/ 66783 w 48"/>
                    <a:gd name="T79" fmla="*/ 138168 h 37"/>
                    <a:gd name="T80" fmla="*/ 45885 w 48"/>
                    <a:gd name="T81" fmla="*/ 71856 h 37"/>
                    <a:gd name="T82" fmla="*/ 68361 w 48"/>
                    <a:gd name="T83" fmla="*/ 129078 h 37"/>
                    <a:gd name="T84" fmla="*/ 45885 w 48"/>
                    <a:gd name="T85" fmla="*/ 71856 h 37"/>
                    <a:gd name="T86" fmla="*/ 31502 w 48"/>
                    <a:gd name="T87" fmla="*/ 10446 h 37"/>
                    <a:gd name="T88" fmla="*/ 45885 w 48"/>
                    <a:gd name="T89" fmla="*/ 71856 h 37"/>
                    <a:gd name="T90" fmla="*/ 31502 w 48"/>
                    <a:gd name="T91" fmla="*/ 10446 h 37"/>
                    <a:gd name="T92" fmla="*/ 31502 w 48"/>
                    <a:gd name="T93" fmla="*/ 10446 h 37"/>
                    <a:gd name="T94" fmla="*/ 25240 w 48"/>
                    <a:gd name="T95" fmla="*/ 10446 h 37"/>
                    <a:gd name="T96" fmla="*/ 31502 w 48"/>
                    <a:gd name="T97" fmla="*/ 10446 h 37"/>
                    <a:gd name="T98" fmla="*/ 25240 w 48"/>
                    <a:gd name="T99" fmla="*/ 10446 h 37"/>
                    <a:gd name="T100" fmla="*/ 26825 w 48"/>
                    <a:gd name="T101" fmla="*/ 6337 h 37"/>
                    <a:gd name="T102" fmla="*/ 25240 w 48"/>
                    <a:gd name="T103" fmla="*/ 10446 h 37"/>
                    <a:gd name="T104" fmla="*/ 23668 w 48"/>
                    <a:gd name="T105" fmla="*/ 0 h 37"/>
                    <a:gd name="T106" fmla="*/ 25240 w 48"/>
                    <a:gd name="T107" fmla="*/ 10446 h 37"/>
                    <a:gd name="T108" fmla="*/ 23668 w 48"/>
                    <a:gd name="T109" fmla="*/ 10446 h 37"/>
                    <a:gd name="T110" fmla="*/ 23668 w 48"/>
                    <a:gd name="T111" fmla="*/ 10446 h 37"/>
                    <a:gd name="T112" fmla="*/ 22169 w 48"/>
                    <a:gd name="T113" fmla="*/ 10446 h 37"/>
                    <a:gd name="T114" fmla="*/ 23668 w 48"/>
                    <a:gd name="T115" fmla="*/ 0 h 37"/>
                    <a:gd name="T116" fmla="*/ 22169 w 48"/>
                    <a:gd name="T117" fmla="*/ 10446 h 37"/>
                    <a:gd name="T118" fmla="*/ 16300 w 48"/>
                    <a:gd name="T119" fmla="*/ 34703 h 37"/>
                    <a:gd name="T120" fmla="*/ 22169 w 48"/>
                    <a:gd name="T121" fmla="*/ 10446 h 37"/>
                    <a:gd name="T122" fmla="*/ 16300 w 48"/>
                    <a:gd name="T123" fmla="*/ 34703 h 37"/>
                    <a:gd name="T124" fmla="*/ 16300 w 48"/>
                    <a:gd name="T125" fmla="*/ 34703 h 37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60000 65536"/>
                    <a:gd name="T184" fmla="*/ 0 60000 65536"/>
                    <a:gd name="T185" fmla="*/ 0 60000 65536"/>
                    <a:gd name="T186" fmla="*/ 0 60000 65536"/>
                    <a:gd name="T187" fmla="*/ 0 60000 65536"/>
                    <a:gd name="T188" fmla="*/ 0 60000 65536"/>
                  </a:gdLst>
                  <a:ahLst/>
                  <a:cxnLst>
                    <a:cxn ang="T126">
                      <a:pos x="T0" y="T1"/>
                    </a:cxn>
                    <a:cxn ang="T127">
                      <a:pos x="T2" y="T3"/>
                    </a:cxn>
                    <a:cxn ang="T128">
                      <a:pos x="T4" y="T5"/>
                    </a:cxn>
                    <a:cxn ang="T129">
                      <a:pos x="T6" y="T7"/>
                    </a:cxn>
                    <a:cxn ang="T130">
                      <a:pos x="T8" y="T9"/>
                    </a:cxn>
                    <a:cxn ang="T131">
                      <a:pos x="T10" y="T11"/>
                    </a:cxn>
                    <a:cxn ang="T132">
                      <a:pos x="T12" y="T13"/>
                    </a:cxn>
                    <a:cxn ang="T133">
                      <a:pos x="T14" y="T15"/>
                    </a:cxn>
                    <a:cxn ang="T134">
                      <a:pos x="T16" y="T17"/>
                    </a:cxn>
                    <a:cxn ang="T135">
                      <a:pos x="T18" y="T19"/>
                    </a:cxn>
                    <a:cxn ang="T136">
                      <a:pos x="T20" y="T21"/>
                    </a:cxn>
                    <a:cxn ang="T137">
                      <a:pos x="T22" y="T23"/>
                    </a:cxn>
                    <a:cxn ang="T138">
                      <a:pos x="T24" y="T25"/>
                    </a:cxn>
                    <a:cxn ang="T139">
                      <a:pos x="T26" y="T27"/>
                    </a:cxn>
                    <a:cxn ang="T140">
                      <a:pos x="T28" y="T29"/>
                    </a:cxn>
                    <a:cxn ang="T141">
                      <a:pos x="T30" y="T31"/>
                    </a:cxn>
                    <a:cxn ang="T142">
                      <a:pos x="T32" y="T33"/>
                    </a:cxn>
                    <a:cxn ang="T143">
                      <a:pos x="T34" y="T35"/>
                    </a:cxn>
                    <a:cxn ang="T144">
                      <a:pos x="T36" y="T37"/>
                    </a:cxn>
                    <a:cxn ang="T145">
                      <a:pos x="T38" y="T39"/>
                    </a:cxn>
                    <a:cxn ang="T146">
                      <a:pos x="T40" y="T41"/>
                    </a:cxn>
                    <a:cxn ang="T147">
                      <a:pos x="T42" y="T43"/>
                    </a:cxn>
                    <a:cxn ang="T148">
                      <a:pos x="T44" y="T45"/>
                    </a:cxn>
                    <a:cxn ang="T149">
                      <a:pos x="T46" y="T47"/>
                    </a:cxn>
                    <a:cxn ang="T150">
                      <a:pos x="T48" y="T49"/>
                    </a:cxn>
                    <a:cxn ang="T151">
                      <a:pos x="T50" y="T51"/>
                    </a:cxn>
                    <a:cxn ang="T152">
                      <a:pos x="T52" y="T53"/>
                    </a:cxn>
                    <a:cxn ang="T153">
                      <a:pos x="T54" y="T55"/>
                    </a:cxn>
                    <a:cxn ang="T154">
                      <a:pos x="T56" y="T57"/>
                    </a:cxn>
                    <a:cxn ang="T155">
                      <a:pos x="T58" y="T59"/>
                    </a:cxn>
                    <a:cxn ang="T156">
                      <a:pos x="T60" y="T61"/>
                    </a:cxn>
                    <a:cxn ang="T157">
                      <a:pos x="T62" y="T63"/>
                    </a:cxn>
                    <a:cxn ang="T158">
                      <a:pos x="T64" y="T65"/>
                    </a:cxn>
                    <a:cxn ang="T159">
                      <a:pos x="T66" y="T67"/>
                    </a:cxn>
                    <a:cxn ang="T160">
                      <a:pos x="T68" y="T69"/>
                    </a:cxn>
                    <a:cxn ang="T161">
                      <a:pos x="T70" y="T71"/>
                    </a:cxn>
                    <a:cxn ang="T162">
                      <a:pos x="T72" y="T73"/>
                    </a:cxn>
                    <a:cxn ang="T163">
                      <a:pos x="T74" y="T75"/>
                    </a:cxn>
                    <a:cxn ang="T164">
                      <a:pos x="T76" y="T77"/>
                    </a:cxn>
                    <a:cxn ang="T165">
                      <a:pos x="T78" y="T79"/>
                    </a:cxn>
                    <a:cxn ang="T166">
                      <a:pos x="T80" y="T81"/>
                    </a:cxn>
                    <a:cxn ang="T167">
                      <a:pos x="T82" y="T83"/>
                    </a:cxn>
                    <a:cxn ang="T168">
                      <a:pos x="T84" y="T85"/>
                    </a:cxn>
                    <a:cxn ang="T169">
                      <a:pos x="T86" y="T87"/>
                    </a:cxn>
                    <a:cxn ang="T170">
                      <a:pos x="T88" y="T89"/>
                    </a:cxn>
                    <a:cxn ang="T171">
                      <a:pos x="T90" y="T91"/>
                    </a:cxn>
                    <a:cxn ang="T172">
                      <a:pos x="T92" y="T93"/>
                    </a:cxn>
                    <a:cxn ang="T173">
                      <a:pos x="T94" y="T95"/>
                    </a:cxn>
                    <a:cxn ang="T174">
                      <a:pos x="T96" y="T97"/>
                    </a:cxn>
                    <a:cxn ang="T175">
                      <a:pos x="T98" y="T99"/>
                    </a:cxn>
                    <a:cxn ang="T176">
                      <a:pos x="T100" y="T101"/>
                    </a:cxn>
                    <a:cxn ang="T177">
                      <a:pos x="T102" y="T103"/>
                    </a:cxn>
                    <a:cxn ang="T178">
                      <a:pos x="T104" y="T105"/>
                    </a:cxn>
                    <a:cxn ang="T179">
                      <a:pos x="T106" y="T107"/>
                    </a:cxn>
                    <a:cxn ang="T180">
                      <a:pos x="T108" y="T109"/>
                    </a:cxn>
                    <a:cxn ang="T181">
                      <a:pos x="T110" y="T111"/>
                    </a:cxn>
                    <a:cxn ang="T182">
                      <a:pos x="T112" y="T113"/>
                    </a:cxn>
                    <a:cxn ang="T183">
                      <a:pos x="T114" y="T115"/>
                    </a:cxn>
                    <a:cxn ang="T184">
                      <a:pos x="T116" y="T117"/>
                    </a:cxn>
                    <a:cxn ang="T185">
                      <a:pos x="T118" y="T119"/>
                    </a:cxn>
                    <a:cxn ang="T186">
                      <a:pos x="T120" y="T121"/>
                    </a:cxn>
                    <a:cxn ang="T187">
                      <a:pos x="T122" y="T123"/>
                    </a:cxn>
                    <a:cxn ang="T188">
                      <a:pos x="T124" y="T125"/>
                    </a:cxn>
                  </a:cxnLst>
                  <a:rect l="0" t="0" r="r" b="b"/>
                  <a:pathLst>
                    <a:path w="48" h="37">
                      <a:moveTo>
                        <a:pt x="13" y="6"/>
                      </a:moveTo>
                      <a:cubicBezTo>
                        <a:pt x="12" y="9"/>
                        <a:pt x="11" y="11"/>
                        <a:pt x="9" y="13"/>
                      </a:cubicBezTo>
                      <a:lnTo>
                        <a:pt x="8" y="12"/>
                      </a:lnTo>
                      <a:cubicBezTo>
                        <a:pt x="9" y="10"/>
                        <a:pt x="10" y="8"/>
                        <a:pt x="11" y="6"/>
                      </a:cubicBezTo>
                      <a:lnTo>
                        <a:pt x="13" y="6"/>
                      </a:lnTo>
                      <a:close/>
                      <a:moveTo>
                        <a:pt x="9" y="13"/>
                      </a:moveTo>
                      <a:cubicBezTo>
                        <a:pt x="8" y="15"/>
                        <a:pt x="7" y="17"/>
                        <a:pt x="5" y="19"/>
                      </a:cubicBezTo>
                      <a:lnTo>
                        <a:pt x="4" y="18"/>
                      </a:lnTo>
                      <a:cubicBezTo>
                        <a:pt x="6" y="16"/>
                        <a:pt x="7" y="15"/>
                        <a:pt x="8" y="12"/>
                      </a:cubicBezTo>
                      <a:lnTo>
                        <a:pt x="9" y="13"/>
                      </a:lnTo>
                      <a:close/>
                      <a:moveTo>
                        <a:pt x="4" y="18"/>
                      </a:moveTo>
                      <a:lnTo>
                        <a:pt x="4" y="18"/>
                      </a:lnTo>
                      <a:lnTo>
                        <a:pt x="5" y="19"/>
                      </a:lnTo>
                      <a:lnTo>
                        <a:pt x="4" y="18"/>
                      </a:lnTo>
                      <a:close/>
                      <a:moveTo>
                        <a:pt x="5" y="19"/>
                      </a:moveTo>
                      <a:lnTo>
                        <a:pt x="5" y="19"/>
                      </a:lnTo>
                      <a:lnTo>
                        <a:pt x="4" y="19"/>
                      </a:lnTo>
                      <a:lnTo>
                        <a:pt x="4" y="18"/>
                      </a:lnTo>
                      <a:lnTo>
                        <a:pt x="5" y="19"/>
                      </a:lnTo>
                      <a:close/>
                      <a:moveTo>
                        <a:pt x="5" y="19"/>
                      </a:moveTo>
                      <a:cubicBezTo>
                        <a:pt x="4" y="21"/>
                        <a:pt x="2" y="24"/>
                        <a:pt x="4" y="26"/>
                      </a:cubicBezTo>
                      <a:lnTo>
                        <a:pt x="3" y="27"/>
                      </a:lnTo>
                      <a:cubicBezTo>
                        <a:pt x="0" y="25"/>
                        <a:pt x="2" y="21"/>
                        <a:pt x="4" y="19"/>
                      </a:cubicBezTo>
                      <a:lnTo>
                        <a:pt x="5" y="19"/>
                      </a:lnTo>
                      <a:close/>
                      <a:moveTo>
                        <a:pt x="3" y="27"/>
                      </a:moveTo>
                      <a:lnTo>
                        <a:pt x="3" y="27"/>
                      </a:lnTo>
                      <a:lnTo>
                        <a:pt x="3" y="26"/>
                      </a:lnTo>
                      <a:lnTo>
                        <a:pt x="3" y="27"/>
                      </a:lnTo>
                      <a:close/>
                      <a:moveTo>
                        <a:pt x="4" y="26"/>
                      </a:moveTo>
                      <a:lnTo>
                        <a:pt x="4" y="26"/>
                      </a:lnTo>
                      <a:lnTo>
                        <a:pt x="3" y="27"/>
                      </a:lnTo>
                      <a:lnTo>
                        <a:pt x="4" y="26"/>
                      </a:lnTo>
                      <a:close/>
                      <a:moveTo>
                        <a:pt x="4" y="26"/>
                      </a:moveTo>
                      <a:cubicBezTo>
                        <a:pt x="5" y="27"/>
                        <a:pt x="7" y="28"/>
                        <a:pt x="9" y="29"/>
                      </a:cubicBezTo>
                      <a:lnTo>
                        <a:pt x="8" y="30"/>
                      </a:lnTo>
                      <a:cubicBezTo>
                        <a:pt x="6" y="29"/>
                        <a:pt x="4" y="28"/>
                        <a:pt x="3" y="27"/>
                      </a:cubicBezTo>
                      <a:lnTo>
                        <a:pt x="4" y="26"/>
                      </a:lnTo>
                      <a:close/>
                      <a:moveTo>
                        <a:pt x="9" y="29"/>
                      </a:moveTo>
                      <a:cubicBezTo>
                        <a:pt x="11" y="30"/>
                        <a:pt x="12" y="31"/>
                        <a:pt x="14" y="32"/>
                      </a:cubicBezTo>
                      <a:lnTo>
                        <a:pt x="14" y="33"/>
                      </a:lnTo>
                      <a:cubicBezTo>
                        <a:pt x="12" y="32"/>
                        <a:pt x="10" y="31"/>
                        <a:pt x="8" y="30"/>
                      </a:cubicBezTo>
                      <a:lnTo>
                        <a:pt x="9" y="29"/>
                      </a:lnTo>
                      <a:close/>
                      <a:moveTo>
                        <a:pt x="14" y="32"/>
                      </a:moveTo>
                      <a:cubicBezTo>
                        <a:pt x="25" y="35"/>
                        <a:pt x="37" y="35"/>
                        <a:pt x="45" y="29"/>
                      </a:cubicBezTo>
                      <a:lnTo>
                        <a:pt x="46" y="30"/>
                      </a:lnTo>
                      <a:cubicBezTo>
                        <a:pt x="37" y="37"/>
                        <a:pt x="25" y="37"/>
                        <a:pt x="14" y="33"/>
                      </a:cubicBezTo>
                      <a:lnTo>
                        <a:pt x="14" y="32"/>
                      </a:lnTo>
                      <a:close/>
                      <a:moveTo>
                        <a:pt x="46" y="30"/>
                      </a:moveTo>
                      <a:lnTo>
                        <a:pt x="46" y="30"/>
                      </a:lnTo>
                      <a:lnTo>
                        <a:pt x="45" y="30"/>
                      </a:lnTo>
                      <a:lnTo>
                        <a:pt x="46" y="30"/>
                      </a:lnTo>
                      <a:close/>
                      <a:moveTo>
                        <a:pt x="45" y="29"/>
                      </a:moveTo>
                      <a:lnTo>
                        <a:pt x="45" y="29"/>
                      </a:lnTo>
                      <a:lnTo>
                        <a:pt x="46" y="30"/>
                      </a:lnTo>
                      <a:lnTo>
                        <a:pt x="45" y="29"/>
                      </a:lnTo>
                      <a:close/>
                      <a:moveTo>
                        <a:pt x="46" y="30"/>
                      </a:moveTo>
                      <a:lnTo>
                        <a:pt x="46" y="30"/>
                      </a:lnTo>
                      <a:lnTo>
                        <a:pt x="45" y="30"/>
                      </a:lnTo>
                      <a:lnTo>
                        <a:pt x="46" y="30"/>
                      </a:lnTo>
                      <a:close/>
                      <a:moveTo>
                        <a:pt x="45" y="29"/>
                      </a:moveTo>
                      <a:cubicBezTo>
                        <a:pt x="45" y="29"/>
                        <a:pt x="45" y="29"/>
                        <a:pt x="45" y="29"/>
                      </a:cubicBezTo>
                      <a:lnTo>
                        <a:pt x="47" y="29"/>
                      </a:lnTo>
                      <a:cubicBezTo>
                        <a:pt x="46" y="30"/>
                        <a:pt x="46" y="30"/>
                        <a:pt x="46" y="30"/>
                      </a:cubicBezTo>
                      <a:lnTo>
                        <a:pt x="45" y="29"/>
                      </a:lnTo>
                      <a:close/>
                      <a:moveTo>
                        <a:pt x="45" y="29"/>
                      </a:moveTo>
                      <a:cubicBezTo>
                        <a:pt x="45" y="28"/>
                        <a:pt x="45" y="28"/>
                        <a:pt x="46" y="28"/>
                      </a:cubicBezTo>
                      <a:lnTo>
                        <a:pt x="47" y="28"/>
                      </a:lnTo>
                      <a:cubicBezTo>
                        <a:pt x="47" y="28"/>
                        <a:pt x="47" y="29"/>
                        <a:pt x="47" y="29"/>
                      </a:cubicBezTo>
                      <a:lnTo>
                        <a:pt x="45" y="29"/>
                      </a:lnTo>
                      <a:close/>
                      <a:moveTo>
                        <a:pt x="46" y="28"/>
                      </a:moveTo>
                      <a:cubicBezTo>
                        <a:pt x="46" y="26"/>
                        <a:pt x="46" y="24"/>
                        <a:pt x="45" y="23"/>
                      </a:cubicBezTo>
                      <a:lnTo>
                        <a:pt x="46" y="22"/>
                      </a:lnTo>
                      <a:cubicBezTo>
                        <a:pt x="47" y="23"/>
                        <a:pt x="48" y="26"/>
                        <a:pt x="47" y="28"/>
                      </a:cubicBezTo>
                      <a:lnTo>
                        <a:pt x="46" y="28"/>
                      </a:lnTo>
                      <a:close/>
                      <a:moveTo>
                        <a:pt x="45" y="23"/>
                      </a:moveTo>
                      <a:lnTo>
                        <a:pt x="45" y="23"/>
                      </a:lnTo>
                      <a:lnTo>
                        <a:pt x="45" y="22"/>
                      </a:lnTo>
                      <a:lnTo>
                        <a:pt x="45" y="23"/>
                      </a:lnTo>
                      <a:close/>
                      <a:moveTo>
                        <a:pt x="45" y="23"/>
                      </a:moveTo>
                      <a:cubicBezTo>
                        <a:pt x="41" y="18"/>
                        <a:pt x="36" y="15"/>
                        <a:pt x="31" y="12"/>
                      </a:cubicBezTo>
                      <a:lnTo>
                        <a:pt x="32" y="11"/>
                      </a:lnTo>
                      <a:cubicBezTo>
                        <a:pt x="37" y="14"/>
                        <a:pt x="42" y="17"/>
                        <a:pt x="46" y="22"/>
                      </a:cubicBezTo>
                      <a:lnTo>
                        <a:pt x="45" y="23"/>
                      </a:lnTo>
                      <a:close/>
                      <a:moveTo>
                        <a:pt x="31" y="12"/>
                      </a:moveTo>
                      <a:cubicBezTo>
                        <a:pt x="27" y="9"/>
                        <a:pt x="23" y="6"/>
                        <a:pt x="20" y="3"/>
                      </a:cubicBezTo>
                      <a:lnTo>
                        <a:pt x="21" y="2"/>
                      </a:lnTo>
                      <a:cubicBezTo>
                        <a:pt x="25" y="5"/>
                        <a:pt x="28" y="8"/>
                        <a:pt x="32" y="11"/>
                      </a:cubicBezTo>
                      <a:lnTo>
                        <a:pt x="31" y="12"/>
                      </a:lnTo>
                      <a:close/>
                      <a:moveTo>
                        <a:pt x="21" y="2"/>
                      </a:moveTo>
                      <a:lnTo>
                        <a:pt x="21" y="2"/>
                      </a:lnTo>
                      <a:lnTo>
                        <a:pt x="21" y="3"/>
                      </a:lnTo>
                      <a:lnTo>
                        <a:pt x="21" y="2"/>
                      </a:lnTo>
                      <a:close/>
                      <a:moveTo>
                        <a:pt x="20" y="3"/>
                      </a:moveTo>
                      <a:cubicBezTo>
                        <a:pt x="19" y="2"/>
                        <a:pt x="18" y="2"/>
                        <a:pt x="17" y="2"/>
                      </a:cubicBezTo>
                      <a:lnTo>
                        <a:pt x="18" y="0"/>
                      </a:lnTo>
                      <a:cubicBezTo>
                        <a:pt x="19" y="1"/>
                        <a:pt x="20" y="1"/>
                        <a:pt x="21" y="2"/>
                      </a:cubicBezTo>
                      <a:lnTo>
                        <a:pt x="20" y="3"/>
                      </a:lnTo>
                      <a:close/>
                      <a:moveTo>
                        <a:pt x="17" y="2"/>
                      </a:moveTo>
                      <a:lnTo>
                        <a:pt x="17" y="2"/>
                      </a:lnTo>
                      <a:lnTo>
                        <a:pt x="18" y="1"/>
                      </a:lnTo>
                      <a:lnTo>
                        <a:pt x="17" y="2"/>
                      </a:lnTo>
                      <a:close/>
                      <a:moveTo>
                        <a:pt x="17" y="2"/>
                      </a:moveTo>
                      <a:cubicBezTo>
                        <a:pt x="17" y="1"/>
                        <a:pt x="17" y="1"/>
                        <a:pt x="16" y="2"/>
                      </a:cubicBezTo>
                      <a:lnTo>
                        <a:pt x="16" y="0"/>
                      </a:lnTo>
                      <a:cubicBezTo>
                        <a:pt x="16" y="0"/>
                        <a:pt x="17" y="0"/>
                        <a:pt x="18" y="0"/>
                      </a:cubicBezTo>
                      <a:lnTo>
                        <a:pt x="17" y="2"/>
                      </a:lnTo>
                      <a:close/>
                      <a:moveTo>
                        <a:pt x="16" y="2"/>
                      </a:moveTo>
                      <a:lnTo>
                        <a:pt x="16" y="2"/>
                      </a:lnTo>
                      <a:lnTo>
                        <a:pt x="16" y="1"/>
                      </a:lnTo>
                      <a:lnTo>
                        <a:pt x="16" y="2"/>
                      </a:lnTo>
                      <a:close/>
                      <a:moveTo>
                        <a:pt x="16" y="2"/>
                      </a:moveTo>
                      <a:cubicBezTo>
                        <a:pt x="16" y="2"/>
                        <a:pt x="15" y="2"/>
                        <a:pt x="15" y="2"/>
                      </a:cubicBezTo>
                      <a:lnTo>
                        <a:pt x="14" y="1"/>
                      </a:lnTo>
                      <a:cubicBezTo>
                        <a:pt x="15" y="1"/>
                        <a:pt x="15" y="0"/>
                        <a:pt x="16" y="0"/>
                      </a:cubicBezTo>
                      <a:lnTo>
                        <a:pt x="16" y="2"/>
                      </a:lnTo>
                      <a:close/>
                      <a:moveTo>
                        <a:pt x="15" y="2"/>
                      </a:moveTo>
                      <a:cubicBezTo>
                        <a:pt x="14" y="3"/>
                        <a:pt x="13" y="5"/>
                        <a:pt x="13" y="6"/>
                      </a:cubicBezTo>
                      <a:lnTo>
                        <a:pt x="11" y="6"/>
                      </a:lnTo>
                      <a:cubicBezTo>
                        <a:pt x="12" y="4"/>
                        <a:pt x="13" y="2"/>
                        <a:pt x="14" y="1"/>
                      </a:cubicBezTo>
                      <a:lnTo>
                        <a:pt x="15" y="2"/>
                      </a:lnTo>
                      <a:close/>
                      <a:moveTo>
                        <a:pt x="11" y="6"/>
                      </a:moveTo>
                      <a:lnTo>
                        <a:pt x="11" y="6"/>
                      </a:lnTo>
                      <a:lnTo>
                        <a:pt x="12" y="6"/>
                      </a:lnTo>
                      <a:lnTo>
                        <a:pt x="11" y="6"/>
                      </a:lnTo>
                      <a:close/>
                    </a:path>
                  </a:pathLst>
                </a:custGeom>
                <a:solidFill>
                  <a:srgbClr val="94939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519" name="Freeform 143"/>
                <p:cNvSpPr>
                  <a:spLocks noChangeArrowheads="1"/>
                </p:cNvSpPr>
                <p:nvPr/>
              </p:nvSpPr>
              <p:spPr bwMode="auto">
                <a:xfrm>
                  <a:off x="1505" y="3858"/>
                  <a:ext cx="72" cy="71"/>
                </a:xfrm>
                <a:custGeom>
                  <a:avLst/>
                  <a:gdLst>
                    <a:gd name="T0" fmla="*/ 47505 w 53"/>
                    <a:gd name="T1" fmla="*/ 50527 h 42"/>
                    <a:gd name="T2" fmla="*/ 17982 w 53"/>
                    <a:gd name="T3" fmla="*/ 24811 h 42"/>
                    <a:gd name="T4" fmla="*/ 1560 w 53"/>
                    <a:gd name="T5" fmla="*/ 100448 h 42"/>
                    <a:gd name="T6" fmla="*/ 6894 w 53"/>
                    <a:gd name="T7" fmla="*/ 119821 h 42"/>
                    <a:gd name="T8" fmla="*/ 13569 w 53"/>
                    <a:gd name="T9" fmla="*/ 219289 h 42"/>
                    <a:gd name="T10" fmla="*/ 25234 w 53"/>
                    <a:gd name="T11" fmla="*/ 224056 h 42"/>
                    <a:gd name="T12" fmla="*/ 33715 w 53"/>
                    <a:gd name="T13" fmla="*/ 207795 h 42"/>
                    <a:gd name="T14" fmla="*/ 76268 w 53"/>
                    <a:gd name="T15" fmla="*/ 146458 h 42"/>
                    <a:gd name="T16" fmla="*/ 60026 w 53"/>
                    <a:gd name="T17" fmla="*/ 104172 h 42"/>
                    <a:gd name="T18" fmla="*/ 54408 w 53"/>
                    <a:gd name="T19" fmla="*/ 61143 h 42"/>
                    <a:gd name="T20" fmla="*/ 47505 w 53"/>
                    <a:gd name="T21" fmla="*/ 50527 h 42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53" h="42">
                      <a:moveTo>
                        <a:pt x="32" y="9"/>
                      </a:moveTo>
                      <a:cubicBezTo>
                        <a:pt x="25" y="8"/>
                        <a:pt x="18" y="0"/>
                        <a:pt x="12" y="4"/>
                      </a:cubicBezTo>
                      <a:cubicBezTo>
                        <a:pt x="7" y="7"/>
                        <a:pt x="5" y="13"/>
                        <a:pt x="1" y="18"/>
                      </a:cubicBezTo>
                      <a:cubicBezTo>
                        <a:pt x="0" y="20"/>
                        <a:pt x="3" y="21"/>
                        <a:pt x="5" y="22"/>
                      </a:cubicBezTo>
                      <a:cubicBezTo>
                        <a:pt x="11" y="27"/>
                        <a:pt x="7" y="34"/>
                        <a:pt x="9" y="40"/>
                      </a:cubicBezTo>
                      <a:cubicBezTo>
                        <a:pt x="10" y="41"/>
                        <a:pt x="14" y="42"/>
                        <a:pt x="17" y="41"/>
                      </a:cubicBezTo>
                      <a:cubicBezTo>
                        <a:pt x="19" y="40"/>
                        <a:pt x="21" y="39"/>
                        <a:pt x="23" y="38"/>
                      </a:cubicBezTo>
                      <a:cubicBezTo>
                        <a:pt x="33" y="35"/>
                        <a:pt x="47" y="36"/>
                        <a:pt x="52" y="27"/>
                      </a:cubicBezTo>
                      <a:cubicBezTo>
                        <a:pt x="53" y="24"/>
                        <a:pt x="43" y="23"/>
                        <a:pt x="41" y="19"/>
                      </a:cubicBezTo>
                      <a:cubicBezTo>
                        <a:pt x="39" y="16"/>
                        <a:pt x="40" y="13"/>
                        <a:pt x="37" y="11"/>
                      </a:cubicBezTo>
                      <a:cubicBezTo>
                        <a:pt x="36" y="10"/>
                        <a:pt x="34" y="9"/>
                        <a:pt x="32" y="9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520" name="Freeform 145"/>
                <p:cNvSpPr>
                  <a:spLocks noChangeArrowheads="1"/>
                </p:cNvSpPr>
                <p:nvPr/>
              </p:nvSpPr>
              <p:spPr bwMode="auto">
                <a:xfrm>
                  <a:off x="1505" y="3931"/>
                  <a:ext cx="66" cy="65"/>
                </a:xfrm>
                <a:custGeom>
                  <a:avLst/>
                  <a:gdLst>
                    <a:gd name="T0" fmla="*/ 30435 w 49"/>
                    <a:gd name="T1" fmla="*/ 65604 h 38"/>
                    <a:gd name="T2" fmla="*/ 18643 w 49"/>
                    <a:gd name="T3" fmla="*/ 51504 h 38"/>
                    <a:gd name="T4" fmla="*/ 2373 w 49"/>
                    <a:gd name="T5" fmla="*/ 161284 h 38"/>
                    <a:gd name="T6" fmla="*/ 49694 w 49"/>
                    <a:gd name="T7" fmla="*/ 141573 h 38"/>
                    <a:gd name="T8" fmla="*/ 56078 w 49"/>
                    <a:gd name="T9" fmla="*/ 129776 h 38"/>
                    <a:gd name="T10" fmla="*/ 62072 w 49"/>
                    <a:gd name="T11" fmla="*/ 78270 h 38"/>
                    <a:gd name="T12" fmla="*/ 36802 w 49"/>
                    <a:gd name="T13" fmla="*/ 11291 h 38"/>
                    <a:gd name="T14" fmla="*/ 30435 w 49"/>
                    <a:gd name="T15" fmla="*/ 65604 h 38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49" h="38">
                      <a:moveTo>
                        <a:pt x="23" y="10"/>
                      </a:moveTo>
                      <a:cubicBezTo>
                        <a:pt x="20" y="8"/>
                        <a:pt x="16" y="11"/>
                        <a:pt x="14" y="8"/>
                      </a:cubicBezTo>
                      <a:cubicBezTo>
                        <a:pt x="7" y="12"/>
                        <a:pt x="0" y="20"/>
                        <a:pt x="2" y="25"/>
                      </a:cubicBezTo>
                      <a:cubicBezTo>
                        <a:pt x="10" y="38"/>
                        <a:pt x="28" y="33"/>
                        <a:pt x="38" y="22"/>
                      </a:cubicBezTo>
                      <a:cubicBezTo>
                        <a:pt x="39" y="20"/>
                        <a:pt x="41" y="21"/>
                        <a:pt x="43" y="20"/>
                      </a:cubicBezTo>
                      <a:cubicBezTo>
                        <a:pt x="47" y="19"/>
                        <a:pt x="49" y="15"/>
                        <a:pt x="47" y="12"/>
                      </a:cubicBezTo>
                      <a:cubicBezTo>
                        <a:pt x="44" y="6"/>
                        <a:pt x="36" y="0"/>
                        <a:pt x="28" y="2"/>
                      </a:cubicBezTo>
                      <a:cubicBezTo>
                        <a:pt x="25" y="2"/>
                        <a:pt x="26" y="8"/>
                        <a:pt x="23" y="10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521" name="Freeform 146"/>
                <p:cNvSpPr>
                  <a:spLocks noChangeArrowheads="1"/>
                </p:cNvSpPr>
                <p:nvPr/>
              </p:nvSpPr>
              <p:spPr bwMode="auto">
                <a:xfrm>
                  <a:off x="1505" y="3931"/>
                  <a:ext cx="66" cy="57"/>
                </a:xfrm>
                <a:custGeom>
                  <a:avLst/>
                  <a:gdLst>
                    <a:gd name="T0" fmla="*/ 23287 w 49"/>
                    <a:gd name="T1" fmla="*/ 66605 h 33"/>
                    <a:gd name="T2" fmla="*/ 23287 w 49"/>
                    <a:gd name="T3" fmla="*/ 74154 h 33"/>
                    <a:gd name="T4" fmla="*/ 23287 w 49"/>
                    <a:gd name="T5" fmla="*/ 66605 h 33"/>
                    <a:gd name="T6" fmla="*/ 18643 w 49"/>
                    <a:gd name="T7" fmla="*/ 52238 h 33"/>
                    <a:gd name="T8" fmla="*/ 16839 w 49"/>
                    <a:gd name="T9" fmla="*/ 58762 h 33"/>
                    <a:gd name="T10" fmla="*/ 16839 w 49"/>
                    <a:gd name="T11" fmla="*/ 58762 h 33"/>
                    <a:gd name="T12" fmla="*/ 16839 w 49"/>
                    <a:gd name="T13" fmla="*/ 58762 h 33"/>
                    <a:gd name="T14" fmla="*/ 16839 w 49"/>
                    <a:gd name="T15" fmla="*/ 58762 h 33"/>
                    <a:gd name="T16" fmla="*/ 14265 w 49"/>
                    <a:gd name="T17" fmla="*/ 74154 h 33"/>
                    <a:gd name="T18" fmla="*/ 16301 w 49"/>
                    <a:gd name="T19" fmla="*/ 74154 h 33"/>
                    <a:gd name="T20" fmla="*/ 14265 w 49"/>
                    <a:gd name="T21" fmla="*/ 74154 h 33"/>
                    <a:gd name="T22" fmla="*/ 3871 w 49"/>
                    <a:gd name="T23" fmla="*/ 185017 h 33"/>
                    <a:gd name="T24" fmla="*/ 11803 w 49"/>
                    <a:gd name="T25" fmla="*/ 97938 h 33"/>
                    <a:gd name="T26" fmla="*/ 2373 w 49"/>
                    <a:gd name="T27" fmla="*/ 185017 h 33"/>
                    <a:gd name="T28" fmla="*/ 8739 w 49"/>
                    <a:gd name="T29" fmla="*/ 229579 h 33"/>
                    <a:gd name="T30" fmla="*/ 10312 w 49"/>
                    <a:gd name="T31" fmla="*/ 217844 h 33"/>
                    <a:gd name="T32" fmla="*/ 8739 w 49"/>
                    <a:gd name="T33" fmla="*/ 229579 h 33"/>
                    <a:gd name="T34" fmla="*/ 32930 w 49"/>
                    <a:gd name="T35" fmla="*/ 217844 h 33"/>
                    <a:gd name="T36" fmla="*/ 20787 w 49"/>
                    <a:gd name="T37" fmla="*/ 232159 h 33"/>
                    <a:gd name="T38" fmla="*/ 51347 w 49"/>
                    <a:gd name="T39" fmla="*/ 166326 h 33"/>
                    <a:gd name="T40" fmla="*/ 51347 w 49"/>
                    <a:gd name="T41" fmla="*/ 163246 h 33"/>
                    <a:gd name="T42" fmla="*/ 49694 w 49"/>
                    <a:gd name="T43" fmla="*/ 163246 h 33"/>
                    <a:gd name="T44" fmla="*/ 55405 w 49"/>
                    <a:gd name="T45" fmla="*/ 145081 h 33"/>
                    <a:gd name="T46" fmla="*/ 48212 w 49"/>
                    <a:gd name="T47" fmla="*/ 163246 h 33"/>
                    <a:gd name="T48" fmla="*/ 56078 w 49"/>
                    <a:gd name="T49" fmla="*/ 153684 h 33"/>
                    <a:gd name="T50" fmla="*/ 56078 w 49"/>
                    <a:gd name="T51" fmla="*/ 153684 h 33"/>
                    <a:gd name="T52" fmla="*/ 56078 w 49"/>
                    <a:gd name="T53" fmla="*/ 145081 h 33"/>
                    <a:gd name="T54" fmla="*/ 56078 w 49"/>
                    <a:gd name="T55" fmla="*/ 145081 h 33"/>
                    <a:gd name="T56" fmla="*/ 56078 w 49"/>
                    <a:gd name="T57" fmla="*/ 145081 h 33"/>
                    <a:gd name="T58" fmla="*/ 62427 w 49"/>
                    <a:gd name="T59" fmla="*/ 123566 h 33"/>
                    <a:gd name="T60" fmla="*/ 62072 w 49"/>
                    <a:gd name="T61" fmla="*/ 123566 h 33"/>
                    <a:gd name="T62" fmla="*/ 62427 w 49"/>
                    <a:gd name="T63" fmla="*/ 123566 h 33"/>
                    <a:gd name="T64" fmla="*/ 60086 w 49"/>
                    <a:gd name="T65" fmla="*/ 87055 h 33"/>
                    <a:gd name="T66" fmla="*/ 62072 w 49"/>
                    <a:gd name="T67" fmla="*/ 97938 h 33"/>
                    <a:gd name="T68" fmla="*/ 62072 w 49"/>
                    <a:gd name="T69" fmla="*/ 87055 h 33"/>
                    <a:gd name="T70" fmla="*/ 60086 w 49"/>
                    <a:gd name="T71" fmla="*/ 87055 h 33"/>
                    <a:gd name="T72" fmla="*/ 60086 w 49"/>
                    <a:gd name="T73" fmla="*/ 87055 h 33"/>
                    <a:gd name="T74" fmla="*/ 62072 w 49"/>
                    <a:gd name="T75" fmla="*/ 87055 h 33"/>
                    <a:gd name="T76" fmla="*/ 58604 w 49"/>
                    <a:gd name="T77" fmla="*/ 74154 h 33"/>
                    <a:gd name="T78" fmla="*/ 60086 w 49"/>
                    <a:gd name="T79" fmla="*/ 87055 h 33"/>
                    <a:gd name="T80" fmla="*/ 58128 w 49"/>
                    <a:gd name="T81" fmla="*/ 44477 h 33"/>
                    <a:gd name="T82" fmla="*/ 56078 w 49"/>
                    <a:gd name="T83" fmla="*/ 52238 h 33"/>
                    <a:gd name="T84" fmla="*/ 58128 w 49"/>
                    <a:gd name="T85" fmla="*/ 44477 h 33"/>
                    <a:gd name="T86" fmla="*/ 36802 w 49"/>
                    <a:gd name="T87" fmla="*/ 12704 h 33"/>
                    <a:gd name="T88" fmla="*/ 33937 w 49"/>
                    <a:gd name="T89" fmla="*/ 35264 h 33"/>
                    <a:gd name="T90" fmla="*/ 36802 w 49"/>
                    <a:gd name="T91" fmla="*/ 12704 h 33"/>
                    <a:gd name="T92" fmla="*/ 28928 w 49"/>
                    <a:gd name="T93" fmla="*/ 74154 h 33"/>
                    <a:gd name="T94" fmla="*/ 30435 w 49"/>
                    <a:gd name="T95" fmla="*/ 78427 h 33"/>
                    <a:gd name="T96" fmla="*/ 30435 w 49"/>
                    <a:gd name="T97" fmla="*/ 74154 h 33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0" t="0" r="r" b="b"/>
                  <a:pathLst>
                    <a:path w="49" h="33">
                      <a:moveTo>
                        <a:pt x="22" y="11"/>
                      </a:moveTo>
                      <a:cubicBezTo>
                        <a:pt x="21" y="10"/>
                        <a:pt x="20" y="10"/>
                        <a:pt x="18" y="10"/>
                      </a:cubicBezTo>
                      <a:lnTo>
                        <a:pt x="18" y="9"/>
                      </a:lnTo>
                      <a:cubicBezTo>
                        <a:pt x="20" y="9"/>
                        <a:pt x="22" y="9"/>
                        <a:pt x="23" y="10"/>
                      </a:cubicBezTo>
                      <a:lnTo>
                        <a:pt x="22" y="11"/>
                      </a:lnTo>
                      <a:close/>
                      <a:moveTo>
                        <a:pt x="18" y="10"/>
                      </a:moveTo>
                      <a:cubicBezTo>
                        <a:pt x="17" y="10"/>
                        <a:pt x="15" y="10"/>
                        <a:pt x="13" y="8"/>
                      </a:cubicBezTo>
                      <a:lnTo>
                        <a:pt x="14" y="8"/>
                      </a:lnTo>
                      <a:cubicBezTo>
                        <a:pt x="15" y="9"/>
                        <a:pt x="17" y="9"/>
                        <a:pt x="18" y="9"/>
                      </a:cubicBezTo>
                      <a:lnTo>
                        <a:pt x="18" y="10"/>
                      </a:lnTo>
                      <a:close/>
                      <a:moveTo>
                        <a:pt x="13" y="8"/>
                      </a:moveTo>
                      <a:lnTo>
                        <a:pt x="14" y="7"/>
                      </a:lnTo>
                      <a:lnTo>
                        <a:pt x="14" y="8"/>
                      </a:lnTo>
                      <a:lnTo>
                        <a:pt x="13" y="8"/>
                      </a:lnTo>
                      <a:close/>
                      <a:moveTo>
                        <a:pt x="14" y="9"/>
                      </a:moveTo>
                      <a:lnTo>
                        <a:pt x="14" y="9"/>
                      </a:lnTo>
                      <a:lnTo>
                        <a:pt x="13" y="8"/>
                      </a:lnTo>
                      <a:lnTo>
                        <a:pt x="14" y="9"/>
                      </a:lnTo>
                      <a:close/>
                      <a:moveTo>
                        <a:pt x="13" y="8"/>
                      </a:moveTo>
                      <a:lnTo>
                        <a:pt x="13" y="8"/>
                      </a:lnTo>
                      <a:lnTo>
                        <a:pt x="14" y="8"/>
                      </a:lnTo>
                      <a:lnTo>
                        <a:pt x="13" y="8"/>
                      </a:lnTo>
                      <a:close/>
                      <a:moveTo>
                        <a:pt x="14" y="9"/>
                      </a:moveTo>
                      <a:cubicBezTo>
                        <a:pt x="13" y="9"/>
                        <a:pt x="12" y="10"/>
                        <a:pt x="12" y="10"/>
                      </a:cubicBezTo>
                      <a:lnTo>
                        <a:pt x="11" y="10"/>
                      </a:lnTo>
                      <a:cubicBezTo>
                        <a:pt x="11" y="9"/>
                        <a:pt x="12" y="8"/>
                        <a:pt x="13" y="8"/>
                      </a:cubicBezTo>
                      <a:lnTo>
                        <a:pt x="14" y="9"/>
                      </a:lnTo>
                      <a:close/>
                      <a:moveTo>
                        <a:pt x="12" y="10"/>
                      </a:moveTo>
                      <a:cubicBezTo>
                        <a:pt x="11" y="11"/>
                        <a:pt x="10" y="12"/>
                        <a:pt x="9" y="13"/>
                      </a:cubicBezTo>
                      <a:lnTo>
                        <a:pt x="8" y="12"/>
                      </a:lnTo>
                      <a:cubicBezTo>
                        <a:pt x="9" y="11"/>
                        <a:pt x="10" y="10"/>
                        <a:pt x="11" y="10"/>
                      </a:cubicBezTo>
                      <a:lnTo>
                        <a:pt x="12" y="10"/>
                      </a:lnTo>
                      <a:close/>
                      <a:moveTo>
                        <a:pt x="9" y="13"/>
                      </a:moveTo>
                      <a:cubicBezTo>
                        <a:pt x="5" y="17"/>
                        <a:pt x="1" y="21"/>
                        <a:pt x="3" y="25"/>
                      </a:cubicBezTo>
                      <a:lnTo>
                        <a:pt x="2" y="25"/>
                      </a:lnTo>
                      <a:cubicBezTo>
                        <a:pt x="0" y="21"/>
                        <a:pt x="3" y="16"/>
                        <a:pt x="8" y="12"/>
                      </a:cubicBezTo>
                      <a:lnTo>
                        <a:pt x="9" y="13"/>
                      </a:lnTo>
                      <a:close/>
                      <a:moveTo>
                        <a:pt x="2" y="25"/>
                      </a:moveTo>
                      <a:lnTo>
                        <a:pt x="2" y="25"/>
                      </a:lnTo>
                      <a:close/>
                      <a:moveTo>
                        <a:pt x="3" y="25"/>
                      </a:moveTo>
                      <a:cubicBezTo>
                        <a:pt x="4" y="27"/>
                        <a:pt x="6" y="29"/>
                        <a:pt x="8" y="30"/>
                      </a:cubicBezTo>
                      <a:lnTo>
                        <a:pt x="7" y="31"/>
                      </a:lnTo>
                      <a:cubicBezTo>
                        <a:pt x="5" y="30"/>
                        <a:pt x="3" y="28"/>
                        <a:pt x="2" y="25"/>
                      </a:cubicBezTo>
                      <a:lnTo>
                        <a:pt x="3" y="25"/>
                      </a:lnTo>
                      <a:close/>
                      <a:moveTo>
                        <a:pt x="8" y="30"/>
                      </a:moveTo>
                      <a:cubicBezTo>
                        <a:pt x="10" y="31"/>
                        <a:pt x="13" y="32"/>
                        <a:pt x="16" y="32"/>
                      </a:cubicBezTo>
                      <a:lnTo>
                        <a:pt x="16" y="33"/>
                      </a:lnTo>
                      <a:cubicBezTo>
                        <a:pt x="13" y="33"/>
                        <a:pt x="10" y="32"/>
                        <a:pt x="7" y="31"/>
                      </a:cubicBezTo>
                      <a:lnTo>
                        <a:pt x="8" y="30"/>
                      </a:lnTo>
                      <a:close/>
                      <a:moveTo>
                        <a:pt x="16" y="32"/>
                      </a:moveTo>
                      <a:cubicBezTo>
                        <a:pt x="19" y="32"/>
                        <a:pt x="22" y="31"/>
                        <a:pt x="25" y="30"/>
                      </a:cubicBezTo>
                      <a:lnTo>
                        <a:pt x="26" y="31"/>
                      </a:lnTo>
                      <a:cubicBezTo>
                        <a:pt x="23" y="32"/>
                        <a:pt x="19" y="33"/>
                        <a:pt x="16" y="33"/>
                      </a:cubicBezTo>
                      <a:lnTo>
                        <a:pt x="16" y="32"/>
                      </a:lnTo>
                      <a:close/>
                      <a:moveTo>
                        <a:pt x="25" y="30"/>
                      </a:moveTo>
                      <a:cubicBezTo>
                        <a:pt x="30" y="28"/>
                        <a:pt x="34" y="25"/>
                        <a:pt x="37" y="22"/>
                      </a:cubicBezTo>
                      <a:lnTo>
                        <a:pt x="39" y="23"/>
                      </a:lnTo>
                      <a:cubicBezTo>
                        <a:pt x="35" y="26"/>
                        <a:pt x="31" y="29"/>
                        <a:pt x="26" y="31"/>
                      </a:cubicBezTo>
                      <a:lnTo>
                        <a:pt x="25" y="30"/>
                      </a:lnTo>
                      <a:close/>
                      <a:moveTo>
                        <a:pt x="39" y="22"/>
                      </a:moveTo>
                      <a:lnTo>
                        <a:pt x="39" y="22"/>
                      </a:lnTo>
                      <a:lnTo>
                        <a:pt x="39" y="23"/>
                      </a:lnTo>
                      <a:lnTo>
                        <a:pt x="38" y="22"/>
                      </a:lnTo>
                      <a:lnTo>
                        <a:pt x="39" y="22"/>
                      </a:lnTo>
                      <a:close/>
                      <a:moveTo>
                        <a:pt x="37" y="22"/>
                      </a:moveTo>
                      <a:cubicBezTo>
                        <a:pt x="38" y="20"/>
                        <a:pt x="40" y="20"/>
                        <a:pt x="42" y="20"/>
                      </a:cubicBezTo>
                      <a:lnTo>
                        <a:pt x="42" y="21"/>
                      </a:lnTo>
                      <a:cubicBezTo>
                        <a:pt x="41" y="21"/>
                        <a:pt x="39" y="22"/>
                        <a:pt x="39" y="22"/>
                      </a:cubicBezTo>
                      <a:lnTo>
                        <a:pt x="37" y="22"/>
                      </a:lnTo>
                      <a:close/>
                      <a:moveTo>
                        <a:pt x="42" y="20"/>
                      </a:moveTo>
                      <a:cubicBezTo>
                        <a:pt x="42" y="20"/>
                        <a:pt x="42" y="20"/>
                        <a:pt x="43" y="20"/>
                      </a:cubicBezTo>
                      <a:lnTo>
                        <a:pt x="43" y="21"/>
                      </a:lnTo>
                      <a:cubicBezTo>
                        <a:pt x="43" y="21"/>
                        <a:pt x="42" y="21"/>
                        <a:pt x="42" y="21"/>
                      </a:cubicBezTo>
                      <a:lnTo>
                        <a:pt x="42" y="20"/>
                      </a:lnTo>
                      <a:close/>
                      <a:moveTo>
                        <a:pt x="43" y="21"/>
                      </a:moveTo>
                      <a:lnTo>
                        <a:pt x="43" y="21"/>
                      </a:lnTo>
                      <a:lnTo>
                        <a:pt x="43" y="20"/>
                      </a:lnTo>
                      <a:lnTo>
                        <a:pt x="43" y="21"/>
                      </a:lnTo>
                      <a:close/>
                      <a:moveTo>
                        <a:pt x="43" y="20"/>
                      </a:moveTo>
                      <a:cubicBezTo>
                        <a:pt x="43" y="20"/>
                        <a:pt x="43" y="20"/>
                        <a:pt x="43" y="20"/>
                      </a:cubicBezTo>
                      <a:lnTo>
                        <a:pt x="44" y="21"/>
                      </a:lnTo>
                      <a:cubicBezTo>
                        <a:pt x="44" y="21"/>
                        <a:pt x="44" y="21"/>
                        <a:pt x="43" y="21"/>
                      </a:cubicBezTo>
                      <a:lnTo>
                        <a:pt x="43" y="20"/>
                      </a:lnTo>
                      <a:close/>
                      <a:moveTo>
                        <a:pt x="43" y="20"/>
                      </a:moveTo>
                      <a:cubicBezTo>
                        <a:pt x="45" y="19"/>
                        <a:pt x="46" y="18"/>
                        <a:pt x="47" y="17"/>
                      </a:cubicBezTo>
                      <a:lnTo>
                        <a:pt x="48" y="17"/>
                      </a:lnTo>
                      <a:cubicBezTo>
                        <a:pt x="47" y="19"/>
                        <a:pt x="46" y="20"/>
                        <a:pt x="44" y="21"/>
                      </a:cubicBezTo>
                      <a:lnTo>
                        <a:pt x="43" y="20"/>
                      </a:lnTo>
                      <a:close/>
                      <a:moveTo>
                        <a:pt x="47" y="17"/>
                      </a:moveTo>
                      <a:cubicBezTo>
                        <a:pt x="47" y="15"/>
                        <a:pt x="47" y="14"/>
                        <a:pt x="47" y="13"/>
                      </a:cubicBezTo>
                      <a:lnTo>
                        <a:pt x="48" y="12"/>
                      </a:lnTo>
                      <a:cubicBezTo>
                        <a:pt x="49" y="14"/>
                        <a:pt x="49" y="15"/>
                        <a:pt x="48" y="17"/>
                      </a:cubicBezTo>
                      <a:lnTo>
                        <a:pt x="47" y="17"/>
                      </a:lnTo>
                      <a:close/>
                      <a:moveTo>
                        <a:pt x="47" y="13"/>
                      </a:moveTo>
                      <a:cubicBezTo>
                        <a:pt x="47" y="12"/>
                        <a:pt x="46" y="12"/>
                        <a:pt x="46" y="12"/>
                      </a:cubicBezTo>
                      <a:lnTo>
                        <a:pt x="48" y="11"/>
                      </a:lnTo>
                      <a:cubicBezTo>
                        <a:pt x="48" y="12"/>
                        <a:pt x="48" y="12"/>
                        <a:pt x="48" y="12"/>
                      </a:cubicBezTo>
                      <a:lnTo>
                        <a:pt x="47" y="13"/>
                      </a:lnTo>
                      <a:close/>
                      <a:moveTo>
                        <a:pt x="46" y="12"/>
                      </a:moveTo>
                      <a:lnTo>
                        <a:pt x="46" y="12"/>
                      </a:lnTo>
                      <a:lnTo>
                        <a:pt x="47" y="12"/>
                      </a:lnTo>
                      <a:lnTo>
                        <a:pt x="46" y="12"/>
                      </a:lnTo>
                      <a:close/>
                      <a:moveTo>
                        <a:pt x="46" y="12"/>
                      </a:moveTo>
                      <a:lnTo>
                        <a:pt x="46" y="12"/>
                      </a:lnTo>
                      <a:lnTo>
                        <a:pt x="48" y="11"/>
                      </a:lnTo>
                      <a:lnTo>
                        <a:pt x="46" y="12"/>
                      </a:lnTo>
                      <a:close/>
                      <a:moveTo>
                        <a:pt x="48" y="11"/>
                      </a:moveTo>
                      <a:lnTo>
                        <a:pt x="48" y="11"/>
                      </a:lnTo>
                      <a:lnTo>
                        <a:pt x="47" y="12"/>
                      </a:lnTo>
                      <a:lnTo>
                        <a:pt x="48" y="11"/>
                      </a:lnTo>
                      <a:close/>
                      <a:moveTo>
                        <a:pt x="46" y="12"/>
                      </a:moveTo>
                      <a:cubicBezTo>
                        <a:pt x="46" y="11"/>
                        <a:pt x="45" y="10"/>
                        <a:pt x="45" y="10"/>
                      </a:cubicBezTo>
                      <a:lnTo>
                        <a:pt x="46" y="9"/>
                      </a:lnTo>
                      <a:cubicBezTo>
                        <a:pt x="47" y="10"/>
                        <a:pt x="47" y="11"/>
                        <a:pt x="48" y="11"/>
                      </a:cubicBezTo>
                      <a:lnTo>
                        <a:pt x="46" y="12"/>
                      </a:lnTo>
                      <a:close/>
                      <a:moveTo>
                        <a:pt x="45" y="10"/>
                      </a:moveTo>
                      <a:cubicBezTo>
                        <a:pt x="44" y="9"/>
                        <a:pt x="43" y="8"/>
                        <a:pt x="43" y="7"/>
                      </a:cubicBezTo>
                      <a:lnTo>
                        <a:pt x="44" y="6"/>
                      </a:lnTo>
                      <a:cubicBezTo>
                        <a:pt x="45" y="7"/>
                        <a:pt x="45" y="8"/>
                        <a:pt x="46" y="9"/>
                      </a:cubicBezTo>
                      <a:lnTo>
                        <a:pt x="45" y="10"/>
                      </a:lnTo>
                      <a:close/>
                      <a:moveTo>
                        <a:pt x="43" y="7"/>
                      </a:moveTo>
                      <a:cubicBezTo>
                        <a:pt x="39" y="4"/>
                        <a:pt x="33" y="1"/>
                        <a:pt x="28" y="2"/>
                      </a:cubicBezTo>
                      <a:lnTo>
                        <a:pt x="28" y="1"/>
                      </a:lnTo>
                      <a:cubicBezTo>
                        <a:pt x="34" y="0"/>
                        <a:pt x="40" y="2"/>
                        <a:pt x="44" y="6"/>
                      </a:cubicBezTo>
                      <a:lnTo>
                        <a:pt x="43" y="7"/>
                      </a:lnTo>
                      <a:close/>
                      <a:moveTo>
                        <a:pt x="28" y="2"/>
                      </a:moveTo>
                      <a:lnTo>
                        <a:pt x="28" y="2"/>
                      </a:lnTo>
                      <a:close/>
                      <a:moveTo>
                        <a:pt x="28" y="2"/>
                      </a:moveTo>
                      <a:cubicBezTo>
                        <a:pt x="27" y="3"/>
                        <a:pt x="27" y="4"/>
                        <a:pt x="26" y="5"/>
                      </a:cubicBezTo>
                      <a:lnTo>
                        <a:pt x="25" y="5"/>
                      </a:lnTo>
                      <a:cubicBezTo>
                        <a:pt x="26" y="3"/>
                        <a:pt x="26" y="2"/>
                        <a:pt x="28" y="1"/>
                      </a:cubicBezTo>
                      <a:lnTo>
                        <a:pt x="28" y="2"/>
                      </a:lnTo>
                      <a:close/>
                      <a:moveTo>
                        <a:pt x="26" y="5"/>
                      </a:moveTo>
                      <a:cubicBezTo>
                        <a:pt x="26" y="7"/>
                        <a:pt x="25" y="10"/>
                        <a:pt x="23" y="11"/>
                      </a:cubicBezTo>
                      <a:lnTo>
                        <a:pt x="22" y="10"/>
                      </a:lnTo>
                      <a:cubicBezTo>
                        <a:pt x="24" y="9"/>
                        <a:pt x="24" y="7"/>
                        <a:pt x="25" y="5"/>
                      </a:cubicBezTo>
                      <a:lnTo>
                        <a:pt x="26" y="5"/>
                      </a:lnTo>
                      <a:close/>
                      <a:moveTo>
                        <a:pt x="23" y="11"/>
                      </a:moveTo>
                      <a:lnTo>
                        <a:pt x="22" y="11"/>
                      </a:lnTo>
                      <a:lnTo>
                        <a:pt x="23" y="10"/>
                      </a:lnTo>
                      <a:lnTo>
                        <a:pt x="23" y="11"/>
                      </a:lnTo>
                      <a:close/>
                    </a:path>
                  </a:pathLst>
                </a:custGeom>
                <a:solidFill>
                  <a:srgbClr val="94939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522" name="Freeform 147"/>
                <p:cNvSpPr>
                  <a:spLocks noChangeArrowheads="1"/>
                </p:cNvSpPr>
                <p:nvPr/>
              </p:nvSpPr>
              <p:spPr bwMode="auto">
                <a:xfrm>
                  <a:off x="1572" y="3891"/>
                  <a:ext cx="68" cy="67"/>
                </a:xfrm>
                <a:custGeom>
                  <a:avLst/>
                  <a:gdLst>
                    <a:gd name="T0" fmla="*/ 38458 w 50"/>
                    <a:gd name="T1" fmla="*/ 30330 h 39"/>
                    <a:gd name="T2" fmla="*/ 22150 w 50"/>
                    <a:gd name="T3" fmla="*/ 56898 h 39"/>
                    <a:gd name="T4" fmla="*/ 4221 w 50"/>
                    <a:gd name="T5" fmla="*/ 171937 h 39"/>
                    <a:gd name="T6" fmla="*/ 1567 w 50"/>
                    <a:gd name="T7" fmla="*/ 210871 h 39"/>
                    <a:gd name="T8" fmla="*/ 36330 w 50"/>
                    <a:gd name="T9" fmla="*/ 255268 h 39"/>
                    <a:gd name="T10" fmla="*/ 52681 w 50"/>
                    <a:gd name="T11" fmla="*/ 158024 h 39"/>
                    <a:gd name="T12" fmla="*/ 68471 w 50"/>
                    <a:gd name="T13" fmla="*/ 71786 h 39"/>
                    <a:gd name="T14" fmla="*/ 58639 w 50"/>
                    <a:gd name="T15" fmla="*/ 0 h 39"/>
                    <a:gd name="T16" fmla="*/ 38458 w 50"/>
                    <a:gd name="T17" fmla="*/ 30330 h 39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50" h="39">
                      <a:moveTo>
                        <a:pt x="26" y="4"/>
                      </a:moveTo>
                      <a:cubicBezTo>
                        <a:pt x="21" y="4"/>
                        <a:pt x="17" y="6"/>
                        <a:pt x="15" y="8"/>
                      </a:cubicBezTo>
                      <a:cubicBezTo>
                        <a:pt x="12" y="14"/>
                        <a:pt x="7" y="19"/>
                        <a:pt x="3" y="24"/>
                      </a:cubicBezTo>
                      <a:cubicBezTo>
                        <a:pt x="1" y="26"/>
                        <a:pt x="0" y="28"/>
                        <a:pt x="1" y="30"/>
                      </a:cubicBezTo>
                      <a:cubicBezTo>
                        <a:pt x="7" y="35"/>
                        <a:pt x="17" y="39"/>
                        <a:pt x="25" y="36"/>
                      </a:cubicBezTo>
                      <a:cubicBezTo>
                        <a:pt x="31" y="34"/>
                        <a:pt x="33" y="28"/>
                        <a:pt x="36" y="22"/>
                      </a:cubicBezTo>
                      <a:cubicBezTo>
                        <a:pt x="38" y="17"/>
                        <a:pt x="45" y="14"/>
                        <a:pt x="47" y="10"/>
                      </a:cubicBezTo>
                      <a:cubicBezTo>
                        <a:pt x="50" y="6"/>
                        <a:pt x="45" y="0"/>
                        <a:pt x="40" y="0"/>
                      </a:cubicBezTo>
                      <a:cubicBezTo>
                        <a:pt x="35" y="1"/>
                        <a:pt x="31" y="4"/>
                        <a:pt x="26" y="4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523" name="Freeform 149"/>
                <p:cNvSpPr>
                  <a:spLocks noChangeArrowheads="1"/>
                </p:cNvSpPr>
                <p:nvPr/>
              </p:nvSpPr>
              <p:spPr bwMode="auto">
                <a:xfrm>
                  <a:off x="1631" y="3844"/>
                  <a:ext cx="87" cy="63"/>
                </a:xfrm>
                <a:custGeom>
                  <a:avLst/>
                  <a:gdLst>
                    <a:gd name="T0" fmla="*/ 54319 w 64"/>
                    <a:gd name="T1" fmla="*/ 46843 h 37"/>
                    <a:gd name="T2" fmla="*/ 6915 w 64"/>
                    <a:gd name="T3" fmla="*/ 77226 h 37"/>
                    <a:gd name="T4" fmla="*/ 24840 w 64"/>
                    <a:gd name="T5" fmla="*/ 178084 h 37"/>
                    <a:gd name="T6" fmla="*/ 66857 w 64"/>
                    <a:gd name="T7" fmla="*/ 195343 h 37"/>
                    <a:gd name="T8" fmla="*/ 77942 w 64"/>
                    <a:gd name="T9" fmla="*/ 26434 h 37"/>
                    <a:gd name="T10" fmla="*/ 64167 w 64"/>
                    <a:gd name="T11" fmla="*/ 10446 h 37"/>
                    <a:gd name="T12" fmla="*/ 52676 w 64"/>
                    <a:gd name="T13" fmla="*/ 46843 h 37"/>
                    <a:gd name="T14" fmla="*/ 54319 w 64"/>
                    <a:gd name="T15" fmla="*/ 46843 h 37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64" h="37">
                      <a:moveTo>
                        <a:pt x="37" y="8"/>
                      </a:moveTo>
                      <a:cubicBezTo>
                        <a:pt x="26" y="13"/>
                        <a:pt x="12" y="6"/>
                        <a:pt x="5" y="13"/>
                      </a:cubicBezTo>
                      <a:cubicBezTo>
                        <a:pt x="0" y="18"/>
                        <a:pt x="11" y="27"/>
                        <a:pt x="17" y="30"/>
                      </a:cubicBezTo>
                      <a:cubicBezTo>
                        <a:pt x="25" y="34"/>
                        <a:pt x="37" y="37"/>
                        <a:pt x="46" y="33"/>
                      </a:cubicBezTo>
                      <a:cubicBezTo>
                        <a:pt x="58" y="27"/>
                        <a:pt x="64" y="12"/>
                        <a:pt x="53" y="4"/>
                      </a:cubicBezTo>
                      <a:cubicBezTo>
                        <a:pt x="51" y="3"/>
                        <a:pt x="47" y="0"/>
                        <a:pt x="44" y="2"/>
                      </a:cubicBezTo>
                      <a:cubicBezTo>
                        <a:pt x="41" y="4"/>
                        <a:pt x="39" y="7"/>
                        <a:pt x="36" y="8"/>
                      </a:cubicBezTo>
                      <a:cubicBezTo>
                        <a:pt x="35" y="9"/>
                        <a:pt x="36" y="8"/>
                        <a:pt x="37" y="8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524" name="Freeform 150"/>
                <p:cNvSpPr>
                  <a:spLocks noChangeArrowheads="1"/>
                </p:cNvSpPr>
                <p:nvPr/>
              </p:nvSpPr>
              <p:spPr bwMode="auto">
                <a:xfrm>
                  <a:off x="1634" y="3844"/>
                  <a:ext cx="80" cy="63"/>
                </a:xfrm>
                <a:custGeom>
                  <a:avLst/>
                  <a:gdLst>
                    <a:gd name="T0" fmla="*/ 32599 w 58"/>
                    <a:gd name="T1" fmla="*/ 54927 h 37"/>
                    <a:gd name="T2" fmla="*/ 32599 w 58"/>
                    <a:gd name="T3" fmla="*/ 57213 h 37"/>
                    <a:gd name="T4" fmla="*/ 32599 w 58"/>
                    <a:gd name="T5" fmla="*/ 54927 h 37"/>
                    <a:gd name="T6" fmla="*/ 3091 w 58"/>
                    <a:gd name="T7" fmla="*/ 71856 h 37"/>
                    <a:gd name="T8" fmla="*/ 5117 w 58"/>
                    <a:gd name="T9" fmla="*/ 77226 h 37"/>
                    <a:gd name="T10" fmla="*/ 3091 w 58"/>
                    <a:gd name="T11" fmla="*/ 71856 h 37"/>
                    <a:gd name="T12" fmla="*/ 7806 w 58"/>
                    <a:gd name="T13" fmla="*/ 127333 h 37"/>
                    <a:gd name="T14" fmla="*/ 5117 w 58"/>
                    <a:gd name="T15" fmla="*/ 83810 h 37"/>
                    <a:gd name="T16" fmla="*/ 21397 w 58"/>
                    <a:gd name="T17" fmla="*/ 172870 h 37"/>
                    <a:gd name="T18" fmla="*/ 23204 w 58"/>
                    <a:gd name="T19" fmla="*/ 166536 h 37"/>
                    <a:gd name="T20" fmla="*/ 21397 w 58"/>
                    <a:gd name="T21" fmla="*/ 172870 h 37"/>
                    <a:gd name="T22" fmla="*/ 26509 w 58"/>
                    <a:gd name="T23" fmla="*/ 184013 h 37"/>
                    <a:gd name="T24" fmla="*/ 26509 w 58"/>
                    <a:gd name="T25" fmla="*/ 178084 h 37"/>
                    <a:gd name="T26" fmla="*/ 26509 w 58"/>
                    <a:gd name="T27" fmla="*/ 184013 h 37"/>
                    <a:gd name="T28" fmla="*/ 26509 w 58"/>
                    <a:gd name="T29" fmla="*/ 178084 h 37"/>
                    <a:gd name="T30" fmla="*/ 32599 w 58"/>
                    <a:gd name="T31" fmla="*/ 184013 h 37"/>
                    <a:gd name="T32" fmla="*/ 26509 w 58"/>
                    <a:gd name="T33" fmla="*/ 178084 h 37"/>
                    <a:gd name="T34" fmla="*/ 38410 w 58"/>
                    <a:gd name="T35" fmla="*/ 202671 h 37"/>
                    <a:gd name="T36" fmla="*/ 40372 w 58"/>
                    <a:gd name="T37" fmla="*/ 195343 h 37"/>
                    <a:gd name="T38" fmla="*/ 38410 w 58"/>
                    <a:gd name="T39" fmla="*/ 202671 h 37"/>
                    <a:gd name="T40" fmla="*/ 77552 w 58"/>
                    <a:gd name="T41" fmla="*/ 190347 h 37"/>
                    <a:gd name="T42" fmla="*/ 77552 w 58"/>
                    <a:gd name="T43" fmla="*/ 190347 h 37"/>
                    <a:gd name="T44" fmla="*/ 77552 w 58"/>
                    <a:gd name="T45" fmla="*/ 195343 h 37"/>
                    <a:gd name="T46" fmla="*/ 98830 w 58"/>
                    <a:gd name="T47" fmla="*/ 108025 h 37"/>
                    <a:gd name="T48" fmla="*/ 88116 w 58"/>
                    <a:gd name="T49" fmla="*/ 166536 h 37"/>
                    <a:gd name="T50" fmla="*/ 97025 w 58"/>
                    <a:gd name="T51" fmla="*/ 46843 h 37"/>
                    <a:gd name="T52" fmla="*/ 94183 w 58"/>
                    <a:gd name="T53" fmla="*/ 46843 h 37"/>
                    <a:gd name="T54" fmla="*/ 97025 w 58"/>
                    <a:gd name="T55" fmla="*/ 46843 h 37"/>
                    <a:gd name="T56" fmla="*/ 89314 w 58"/>
                    <a:gd name="T57" fmla="*/ 26434 h 37"/>
                    <a:gd name="T58" fmla="*/ 88116 w 58"/>
                    <a:gd name="T59" fmla="*/ 28410 h 37"/>
                    <a:gd name="T60" fmla="*/ 89314 w 58"/>
                    <a:gd name="T61" fmla="*/ 26434 h 37"/>
                    <a:gd name="T62" fmla="*/ 88116 w 58"/>
                    <a:gd name="T63" fmla="*/ 28410 h 37"/>
                    <a:gd name="T64" fmla="*/ 88116 w 58"/>
                    <a:gd name="T65" fmla="*/ 28410 h 37"/>
                    <a:gd name="T66" fmla="*/ 89314 w 58"/>
                    <a:gd name="T67" fmla="*/ 26434 h 37"/>
                    <a:gd name="T68" fmla="*/ 75746 w 58"/>
                    <a:gd name="T69" fmla="*/ 10446 h 37"/>
                    <a:gd name="T70" fmla="*/ 85974 w 58"/>
                    <a:gd name="T71" fmla="*/ 26434 h 37"/>
                    <a:gd name="T72" fmla="*/ 74542 w 58"/>
                    <a:gd name="T73" fmla="*/ 6337 h 37"/>
                    <a:gd name="T74" fmla="*/ 75746 w 58"/>
                    <a:gd name="T75" fmla="*/ 10446 h 37"/>
                    <a:gd name="T76" fmla="*/ 74542 w 58"/>
                    <a:gd name="T77" fmla="*/ 6337 h 37"/>
                    <a:gd name="T78" fmla="*/ 59710 w 58"/>
                    <a:gd name="T79" fmla="*/ 54927 h 37"/>
                    <a:gd name="T80" fmla="*/ 69346 w 58"/>
                    <a:gd name="T81" fmla="*/ 28410 h 37"/>
                    <a:gd name="T82" fmla="*/ 59710 w 58"/>
                    <a:gd name="T83" fmla="*/ 46843 h 37"/>
                    <a:gd name="T84" fmla="*/ 59710 w 58"/>
                    <a:gd name="T85" fmla="*/ 54927 h 37"/>
                    <a:gd name="T86" fmla="*/ 59710 w 58"/>
                    <a:gd name="T87" fmla="*/ 54927 h 37"/>
                    <a:gd name="T88" fmla="*/ 58619 w 58"/>
                    <a:gd name="T89" fmla="*/ 54927 h 37"/>
                    <a:gd name="T90" fmla="*/ 58619 w 58"/>
                    <a:gd name="T91" fmla="*/ 46843 h 37"/>
                    <a:gd name="T92" fmla="*/ 59710 w 58"/>
                    <a:gd name="T93" fmla="*/ 54927 h 37"/>
                    <a:gd name="T94" fmla="*/ 58619 w 58"/>
                    <a:gd name="T95" fmla="*/ 54927 h 37"/>
                    <a:gd name="T96" fmla="*/ 58619 w 58"/>
                    <a:gd name="T97" fmla="*/ 46843 h 37"/>
                    <a:gd name="T98" fmla="*/ 58619 w 58"/>
                    <a:gd name="T99" fmla="*/ 46843 h 37"/>
                    <a:gd name="T100" fmla="*/ 59710 w 58"/>
                    <a:gd name="T101" fmla="*/ 54927 h 37"/>
                    <a:gd name="T102" fmla="*/ 61614 w 58"/>
                    <a:gd name="T103" fmla="*/ 54927 h 37"/>
                    <a:gd name="T104" fmla="*/ 61614 w 58"/>
                    <a:gd name="T105" fmla="*/ 46843 h 37"/>
                    <a:gd name="T106" fmla="*/ 61614 w 58"/>
                    <a:gd name="T107" fmla="*/ 46843 h 37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</a:gdLst>
                  <a:ahLst/>
                  <a:cxnLst>
                    <a:cxn ang="T108">
                      <a:pos x="T0" y="T1"/>
                    </a:cxn>
                    <a:cxn ang="T109">
                      <a:pos x="T2" y="T3"/>
                    </a:cxn>
                    <a:cxn ang="T110">
                      <a:pos x="T4" y="T5"/>
                    </a:cxn>
                    <a:cxn ang="T111">
                      <a:pos x="T6" y="T7"/>
                    </a:cxn>
                    <a:cxn ang="T112">
                      <a:pos x="T8" y="T9"/>
                    </a:cxn>
                    <a:cxn ang="T113">
                      <a:pos x="T10" y="T11"/>
                    </a:cxn>
                    <a:cxn ang="T114">
                      <a:pos x="T12" y="T13"/>
                    </a:cxn>
                    <a:cxn ang="T115">
                      <a:pos x="T14" y="T15"/>
                    </a:cxn>
                    <a:cxn ang="T116">
                      <a:pos x="T16" y="T17"/>
                    </a:cxn>
                    <a:cxn ang="T117">
                      <a:pos x="T18" y="T19"/>
                    </a:cxn>
                    <a:cxn ang="T118">
                      <a:pos x="T20" y="T21"/>
                    </a:cxn>
                    <a:cxn ang="T119">
                      <a:pos x="T22" y="T23"/>
                    </a:cxn>
                    <a:cxn ang="T120">
                      <a:pos x="T24" y="T25"/>
                    </a:cxn>
                    <a:cxn ang="T121">
                      <a:pos x="T26" y="T27"/>
                    </a:cxn>
                    <a:cxn ang="T122">
                      <a:pos x="T28" y="T29"/>
                    </a:cxn>
                    <a:cxn ang="T123">
                      <a:pos x="T30" y="T31"/>
                    </a:cxn>
                    <a:cxn ang="T124">
                      <a:pos x="T32" y="T33"/>
                    </a:cxn>
                    <a:cxn ang="T125">
                      <a:pos x="T34" y="T35"/>
                    </a:cxn>
                    <a:cxn ang="T126">
                      <a:pos x="T36" y="T37"/>
                    </a:cxn>
                    <a:cxn ang="T127">
                      <a:pos x="T38" y="T39"/>
                    </a:cxn>
                    <a:cxn ang="T128">
                      <a:pos x="T40" y="T41"/>
                    </a:cxn>
                    <a:cxn ang="T129">
                      <a:pos x="T42" y="T43"/>
                    </a:cxn>
                    <a:cxn ang="T130">
                      <a:pos x="T44" y="T45"/>
                    </a:cxn>
                    <a:cxn ang="T131">
                      <a:pos x="T46" y="T47"/>
                    </a:cxn>
                    <a:cxn ang="T132">
                      <a:pos x="T48" y="T49"/>
                    </a:cxn>
                    <a:cxn ang="T133">
                      <a:pos x="T50" y="T51"/>
                    </a:cxn>
                    <a:cxn ang="T134">
                      <a:pos x="T52" y="T53"/>
                    </a:cxn>
                    <a:cxn ang="T135">
                      <a:pos x="T54" y="T55"/>
                    </a:cxn>
                    <a:cxn ang="T136">
                      <a:pos x="T56" y="T57"/>
                    </a:cxn>
                    <a:cxn ang="T137">
                      <a:pos x="T58" y="T59"/>
                    </a:cxn>
                    <a:cxn ang="T138">
                      <a:pos x="T60" y="T61"/>
                    </a:cxn>
                    <a:cxn ang="T139">
                      <a:pos x="T62" y="T63"/>
                    </a:cxn>
                    <a:cxn ang="T140">
                      <a:pos x="T64" y="T65"/>
                    </a:cxn>
                    <a:cxn ang="T141">
                      <a:pos x="T66" y="T67"/>
                    </a:cxn>
                    <a:cxn ang="T142">
                      <a:pos x="T68" y="T69"/>
                    </a:cxn>
                    <a:cxn ang="T143">
                      <a:pos x="T70" y="T71"/>
                    </a:cxn>
                    <a:cxn ang="T144">
                      <a:pos x="T72" y="T73"/>
                    </a:cxn>
                    <a:cxn ang="T145">
                      <a:pos x="T74" y="T75"/>
                    </a:cxn>
                    <a:cxn ang="T146">
                      <a:pos x="T76" y="T77"/>
                    </a:cxn>
                    <a:cxn ang="T147">
                      <a:pos x="T78" y="T79"/>
                    </a:cxn>
                    <a:cxn ang="T148">
                      <a:pos x="T80" y="T81"/>
                    </a:cxn>
                    <a:cxn ang="T149">
                      <a:pos x="T82" y="T83"/>
                    </a:cxn>
                    <a:cxn ang="T150">
                      <a:pos x="T84" y="T85"/>
                    </a:cxn>
                    <a:cxn ang="T151">
                      <a:pos x="T86" y="T87"/>
                    </a:cxn>
                    <a:cxn ang="T152">
                      <a:pos x="T88" y="T89"/>
                    </a:cxn>
                    <a:cxn ang="T153">
                      <a:pos x="T90" y="T91"/>
                    </a:cxn>
                    <a:cxn ang="T154">
                      <a:pos x="T92" y="T93"/>
                    </a:cxn>
                    <a:cxn ang="T155">
                      <a:pos x="T94" y="T95"/>
                    </a:cxn>
                    <a:cxn ang="T156">
                      <a:pos x="T96" y="T97"/>
                    </a:cxn>
                    <a:cxn ang="T157">
                      <a:pos x="T98" y="T99"/>
                    </a:cxn>
                    <a:cxn ang="T158">
                      <a:pos x="T100" y="T101"/>
                    </a:cxn>
                    <a:cxn ang="T159">
                      <a:pos x="T102" y="T103"/>
                    </a:cxn>
                    <a:cxn ang="T160">
                      <a:pos x="T104" y="T105"/>
                    </a:cxn>
                    <a:cxn ang="T161">
                      <a:pos x="T106" y="T107"/>
                    </a:cxn>
                  </a:cxnLst>
                  <a:rect l="0" t="0" r="r" b="b"/>
                  <a:pathLst>
                    <a:path w="58" h="37">
                      <a:moveTo>
                        <a:pt x="35" y="9"/>
                      </a:moveTo>
                      <a:cubicBezTo>
                        <a:pt x="30" y="11"/>
                        <a:pt x="24" y="11"/>
                        <a:pt x="19" y="10"/>
                      </a:cubicBezTo>
                      <a:lnTo>
                        <a:pt x="19" y="9"/>
                      </a:lnTo>
                      <a:cubicBezTo>
                        <a:pt x="24" y="9"/>
                        <a:pt x="30" y="10"/>
                        <a:pt x="34" y="8"/>
                      </a:cubicBezTo>
                      <a:lnTo>
                        <a:pt x="35" y="9"/>
                      </a:lnTo>
                      <a:close/>
                      <a:moveTo>
                        <a:pt x="19" y="10"/>
                      </a:moveTo>
                      <a:cubicBezTo>
                        <a:pt x="13" y="10"/>
                        <a:pt x="7" y="10"/>
                        <a:pt x="3" y="13"/>
                      </a:cubicBezTo>
                      <a:lnTo>
                        <a:pt x="2" y="12"/>
                      </a:lnTo>
                      <a:cubicBezTo>
                        <a:pt x="6" y="8"/>
                        <a:pt x="12" y="9"/>
                        <a:pt x="19" y="9"/>
                      </a:cubicBezTo>
                      <a:lnTo>
                        <a:pt x="19" y="10"/>
                      </a:lnTo>
                      <a:close/>
                      <a:moveTo>
                        <a:pt x="2" y="12"/>
                      </a:moveTo>
                      <a:lnTo>
                        <a:pt x="2" y="12"/>
                      </a:lnTo>
                      <a:lnTo>
                        <a:pt x="3" y="13"/>
                      </a:lnTo>
                      <a:lnTo>
                        <a:pt x="2" y="12"/>
                      </a:lnTo>
                      <a:close/>
                      <a:moveTo>
                        <a:pt x="3" y="13"/>
                      </a:moveTo>
                      <a:cubicBezTo>
                        <a:pt x="3" y="13"/>
                        <a:pt x="3" y="13"/>
                        <a:pt x="3" y="14"/>
                      </a:cubicBezTo>
                      <a:lnTo>
                        <a:pt x="2" y="13"/>
                      </a:lnTo>
                      <a:cubicBezTo>
                        <a:pt x="2" y="13"/>
                        <a:pt x="2" y="13"/>
                        <a:pt x="2" y="12"/>
                      </a:cubicBezTo>
                      <a:lnTo>
                        <a:pt x="3" y="13"/>
                      </a:lnTo>
                      <a:close/>
                      <a:moveTo>
                        <a:pt x="3" y="14"/>
                      </a:moveTo>
                      <a:cubicBezTo>
                        <a:pt x="1" y="16"/>
                        <a:pt x="2" y="18"/>
                        <a:pt x="4" y="21"/>
                      </a:cubicBezTo>
                      <a:lnTo>
                        <a:pt x="3" y="22"/>
                      </a:lnTo>
                      <a:cubicBezTo>
                        <a:pt x="1" y="19"/>
                        <a:pt x="0" y="15"/>
                        <a:pt x="2" y="13"/>
                      </a:cubicBezTo>
                      <a:lnTo>
                        <a:pt x="3" y="14"/>
                      </a:lnTo>
                      <a:close/>
                      <a:moveTo>
                        <a:pt x="4" y="21"/>
                      </a:moveTo>
                      <a:cubicBezTo>
                        <a:pt x="6" y="24"/>
                        <a:pt x="10" y="26"/>
                        <a:pt x="13" y="28"/>
                      </a:cubicBezTo>
                      <a:lnTo>
                        <a:pt x="12" y="29"/>
                      </a:lnTo>
                      <a:cubicBezTo>
                        <a:pt x="9" y="27"/>
                        <a:pt x="5" y="24"/>
                        <a:pt x="3" y="22"/>
                      </a:cubicBezTo>
                      <a:lnTo>
                        <a:pt x="4" y="21"/>
                      </a:lnTo>
                      <a:close/>
                      <a:moveTo>
                        <a:pt x="13" y="28"/>
                      </a:moveTo>
                      <a:cubicBezTo>
                        <a:pt x="14" y="29"/>
                        <a:pt x="15" y="29"/>
                        <a:pt x="15" y="30"/>
                      </a:cubicBezTo>
                      <a:lnTo>
                        <a:pt x="15" y="31"/>
                      </a:lnTo>
                      <a:cubicBezTo>
                        <a:pt x="14" y="30"/>
                        <a:pt x="13" y="30"/>
                        <a:pt x="12" y="29"/>
                      </a:cubicBezTo>
                      <a:lnTo>
                        <a:pt x="13" y="28"/>
                      </a:lnTo>
                      <a:close/>
                      <a:moveTo>
                        <a:pt x="15" y="31"/>
                      </a:moveTo>
                      <a:lnTo>
                        <a:pt x="15" y="31"/>
                      </a:lnTo>
                      <a:lnTo>
                        <a:pt x="15" y="30"/>
                      </a:lnTo>
                      <a:lnTo>
                        <a:pt x="15" y="31"/>
                      </a:lnTo>
                      <a:close/>
                      <a:moveTo>
                        <a:pt x="15" y="30"/>
                      </a:moveTo>
                      <a:lnTo>
                        <a:pt x="15" y="30"/>
                      </a:lnTo>
                      <a:lnTo>
                        <a:pt x="15" y="31"/>
                      </a:lnTo>
                      <a:lnTo>
                        <a:pt x="15" y="30"/>
                      </a:lnTo>
                      <a:close/>
                      <a:moveTo>
                        <a:pt x="15" y="30"/>
                      </a:moveTo>
                      <a:lnTo>
                        <a:pt x="15" y="30"/>
                      </a:lnTo>
                      <a:close/>
                      <a:moveTo>
                        <a:pt x="15" y="30"/>
                      </a:moveTo>
                      <a:cubicBezTo>
                        <a:pt x="16" y="30"/>
                        <a:pt x="18" y="31"/>
                        <a:pt x="19" y="31"/>
                      </a:cubicBezTo>
                      <a:lnTo>
                        <a:pt x="18" y="32"/>
                      </a:lnTo>
                      <a:cubicBezTo>
                        <a:pt x="17" y="32"/>
                        <a:pt x="16" y="31"/>
                        <a:pt x="15" y="31"/>
                      </a:cubicBezTo>
                      <a:lnTo>
                        <a:pt x="15" y="30"/>
                      </a:lnTo>
                      <a:close/>
                      <a:moveTo>
                        <a:pt x="19" y="31"/>
                      </a:moveTo>
                      <a:cubicBezTo>
                        <a:pt x="20" y="32"/>
                        <a:pt x="21" y="32"/>
                        <a:pt x="23" y="33"/>
                      </a:cubicBezTo>
                      <a:lnTo>
                        <a:pt x="22" y="34"/>
                      </a:lnTo>
                      <a:cubicBezTo>
                        <a:pt x="21" y="33"/>
                        <a:pt x="19" y="33"/>
                        <a:pt x="18" y="32"/>
                      </a:cubicBezTo>
                      <a:lnTo>
                        <a:pt x="19" y="31"/>
                      </a:lnTo>
                      <a:close/>
                      <a:moveTo>
                        <a:pt x="23" y="33"/>
                      </a:moveTo>
                      <a:cubicBezTo>
                        <a:pt x="30" y="35"/>
                        <a:pt x="37" y="35"/>
                        <a:pt x="44" y="32"/>
                      </a:cubicBezTo>
                      <a:lnTo>
                        <a:pt x="45" y="33"/>
                      </a:lnTo>
                      <a:cubicBezTo>
                        <a:pt x="38" y="37"/>
                        <a:pt x="29" y="36"/>
                        <a:pt x="22" y="34"/>
                      </a:cubicBezTo>
                      <a:lnTo>
                        <a:pt x="23" y="33"/>
                      </a:lnTo>
                      <a:close/>
                      <a:moveTo>
                        <a:pt x="44" y="32"/>
                      </a:moveTo>
                      <a:lnTo>
                        <a:pt x="44" y="32"/>
                      </a:lnTo>
                      <a:lnTo>
                        <a:pt x="44" y="33"/>
                      </a:lnTo>
                      <a:lnTo>
                        <a:pt x="44" y="32"/>
                      </a:lnTo>
                      <a:close/>
                      <a:moveTo>
                        <a:pt x="44" y="32"/>
                      </a:moveTo>
                      <a:cubicBezTo>
                        <a:pt x="46" y="31"/>
                        <a:pt x="48" y="30"/>
                        <a:pt x="50" y="28"/>
                      </a:cubicBezTo>
                      <a:lnTo>
                        <a:pt x="51" y="28"/>
                      </a:lnTo>
                      <a:cubicBezTo>
                        <a:pt x="49" y="30"/>
                        <a:pt x="47" y="32"/>
                        <a:pt x="44" y="33"/>
                      </a:cubicBezTo>
                      <a:lnTo>
                        <a:pt x="44" y="32"/>
                      </a:lnTo>
                      <a:close/>
                      <a:moveTo>
                        <a:pt x="50" y="28"/>
                      </a:moveTo>
                      <a:cubicBezTo>
                        <a:pt x="53" y="25"/>
                        <a:pt x="55" y="21"/>
                        <a:pt x="56" y="18"/>
                      </a:cubicBezTo>
                      <a:lnTo>
                        <a:pt x="57" y="18"/>
                      </a:lnTo>
                      <a:cubicBezTo>
                        <a:pt x="56" y="22"/>
                        <a:pt x="54" y="26"/>
                        <a:pt x="51" y="28"/>
                      </a:cubicBezTo>
                      <a:lnTo>
                        <a:pt x="50" y="28"/>
                      </a:lnTo>
                      <a:close/>
                      <a:moveTo>
                        <a:pt x="56" y="18"/>
                      </a:moveTo>
                      <a:cubicBezTo>
                        <a:pt x="56" y="15"/>
                        <a:pt x="56" y="11"/>
                        <a:pt x="54" y="8"/>
                      </a:cubicBezTo>
                      <a:lnTo>
                        <a:pt x="55" y="8"/>
                      </a:lnTo>
                      <a:cubicBezTo>
                        <a:pt x="57" y="11"/>
                        <a:pt x="58" y="15"/>
                        <a:pt x="57" y="18"/>
                      </a:cubicBezTo>
                      <a:lnTo>
                        <a:pt x="56" y="18"/>
                      </a:lnTo>
                      <a:close/>
                      <a:moveTo>
                        <a:pt x="54" y="8"/>
                      </a:moveTo>
                      <a:cubicBezTo>
                        <a:pt x="53" y="7"/>
                        <a:pt x="52" y="6"/>
                        <a:pt x="50" y="5"/>
                      </a:cubicBezTo>
                      <a:lnTo>
                        <a:pt x="51" y="4"/>
                      </a:lnTo>
                      <a:cubicBezTo>
                        <a:pt x="53" y="5"/>
                        <a:pt x="54" y="6"/>
                        <a:pt x="55" y="8"/>
                      </a:cubicBezTo>
                      <a:lnTo>
                        <a:pt x="54" y="8"/>
                      </a:lnTo>
                      <a:close/>
                      <a:moveTo>
                        <a:pt x="51" y="4"/>
                      </a:moveTo>
                      <a:lnTo>
                        <a:pt x="51" y="4"/>
                      </a:lnTo>
                      <a:close/>
                      <a:moveTo>
                        <a:pt x="50" y="5"/>
                      </a:moveTo>
                      <a:lnTo>
                        <a:pt x="50" y="5"/>
                      </a:lnTo>
                      <a:lnTo>
                        <a:pt x="51" y="4"/>
                      </a:lnTo>
                      <a:lnTo>
                        <a:pt x="50" y="5"/>
                      </a:lnTo>
                      <a:close/>
                      <a:moveTo>
                        <a:pt x="50" y="5"/>
                      </a:moveTo>
                      <a:lnTo>
                        <a:pt x="50" y="5"/>
                      </a:lnTo>
                      <a:lnTo>
                        <a:pt x="51" y="4"/>
                      </a:lnTo>
                      <a:lnTo>
                        <a:pt x="50" y="5"/>
                      </a:lnTo>
                      <a:close/>
                      <a:moveTo>
                        <a:pt x="50" y="5"/>
                      </a:moveTo>
                      <a:cubicBezTo>
                        <a:pt x="50" y="5"/>
                        <a:pt x="49" y="4"/>
                        <a:pt x="49" y="4"/>
                      </a:cubicBezTo>
                      <a:lnTo>
                        <a:pt x="50" y="3"/>
                      </a:lnTo>
                      <a:cubicBezTo>
                        <a:pt x="50" y="3"/>
                        <a:pt x="51" y="3"/>
                        <a:pt x="51" y="4"/>
                      </a:cubicBezTo>
                      <a:lnTo>
                        <a:pt x="50" y="5"/>
                      </a:lnTo>
                      <a:close/>
                      <a:moveTo>
                        <a:pt x="49" y="4"/>
                      </a:moveTo>
                      <a:cubicBezTo>
                        <a:pt x="47" y="3"/>
                        <a:pt x="44" y="1"/>
                        <a:pt x="43" y="2"/>
                      </a:cubicBezTo>
                      <a:lnTo>
                        <a:pt x="42" y="1"/>
                      </a:lnTo>
                      <a:cubicBezTo>
                        <a:pt x="44" y="0"/>
                        <a:pt x="48" y="1"/>
                        <a:pt x="50" y="3"/>
                      </a:cubicBezTo>
                      <a:lnTo>
                        <a:pt x="49" y="4"/>
                      </a:lnTo>
                      <a:close/>
                      <a:moveTo>
                        <a:pt x="42" y="1"/>
                      </a:moveTo>
                      <a:lnTo>
                        <a:pt x="42" y="1"/>
                      </a:lnTo>
                      <a:lnTo>
                        <a:pt x="42" y="2"/>
                      </a:lnTo>
                      <a:lnTo>
                        <a:pt x="42" y="1"/>
                      </a:lnTo>
                      <a:close/>
                      <a:moveTo>
                        <a:pt x="43" y="2"/>
                      </a:moveTo>
                      <a:cubicBezTo>
                        <a:pt x="41" y="3"/>
                        <a:pt x="40" y="4"/>
                        <a:pt x="39" y="5"/>
                      </a:cubicBezTo>
                      <a:lnTo>
                        <a:pt x="38" y="4"/>
                      </a:lnTo>
                      <a:cubicBezTo>
                        <a:pt x="39" y="3"/>
                        <a:pt x="40" y="2"/>
                        <a:pt x="42" y="1"/>
                      </a:cubicBezTo>
                      <a:lnTo>
                        <a:pt x="43" y="2"/>
                      </a:lnTo>
                      <a:close/>
                      <a:moveTo>
                        <a:pt x="39" y="5"/>
                      </a:moveTo>
                      <a:cubicBezTo>
                        <a:pt x="38" y="7"/>
                        <a:pt x="36" y="8"/>
                        <a:pt x="34" y="9"/>
                      </a:cubicBezTo>
                      <a:lnTo>
                        <a:pt x="33" y="8"/>
                      </a:lnTo>
                      <a:cubicBezTo>
                        <a:pt x="35" y="7"/>
                        <a:pt x="36" y="6"/>
                        <a:pt x="38" y="4"/>
                      </a:cubicBezTo>
                      <a:lnTo>
                        <a:pt x="39" y="5"/>
                      </a:lnTo>
                      <a:close/>
                      <a:moveTo>
                        <a:pt x="34" y="9"/>
                      </a:moveTo>
                      <a:lnTo>
                        <a:pt x="34" y="9"/>
                      </a:lnTo>
                      <a:lnTo>
                        <a:pt x="34" y="8"/>
                      </a:lnTo>
                      <a:lnTo>
                        <a:pt x="34" y="9"/>
                      </a:lnTo>
                      <a:close/>
                      <a:moveTo>
                        <a:pt x="34" y="9"/>
                      </a:moveTo>
                      <a:cubicBezTo>
                        <a:pt x="34" y="9"/>
                        <a:pt x="34" y="9"/>
                        <a:pt x="34" y="9"/>
                      </a:cubicBezTo>
                      <a:lnTo>
                        <a:pt x="33" y="8"/>
                      </a:lnTo>
                      <a:cubicBezTo>
                        <a:pt x="33" y="8"/>
                        <a:pt x="33" y="8"/>
                        <a:pt x="33" y="8"/>
                      </a:cubicBezTo>
                      <a:lnTo>
                        <a:pt x="34" y="9"/>
                      </a:lnTo>
                      <a:close/>
                      <a:moveTo>
                        <a:pt x="34" y="9"/>
                      </a:moveTo>
                      <a:lnTo>
                        <a:pt x="34" y="9"/>
                      </a:lnTo>
                      <a:lnTo>
                        <a:pt x="33" y="9"/>
                      </a:lnTo>
                      <a:lnTo>
                        <a:pt x="34" y="9"/>
                      </a:lnTo>
                      <a:close/>
                      <a:moveTo>
                        <a:pt x="34" y="9"/>
                      </a:moveTo>
                      <a:cubicBezTo>
                        <a:pt x="29" y="12"/>
                        <a:pt x="29" y="11"/>
                        <a:pt x="33" y="8"/>
                      </a:cubicBezTo>
                      <a:lnTo>
                        <a:pt x="34" y="9"/>
                      </a:lnTo>
                      <a:cubicBezTo>
                        <a:pt x="30" y="12"/>
                        <a:pt x="28" y="11"/>
                        <a:pt x="33" y="8"/>
                      </a:cubicBezTo>
                      <a:lnTo>
                        <a:pt x="34" y="9"/>
                      </a:lnTo>
                      <a:close/>
                      <a:moveTo>
                        <a:pt x="34" y="9"/>
                      </a:moveTo>
                      <a:lnTo>
                        <a:pt x="34" y="9"/>
                      </a:lnTo>
                      <a:lnTo>
                        <a:pt x="33" y="9"/>
                      </a:lnTo>
                      <a:lnTo>
                        <a:pt x="34" y="9"/>
                      </a:lnTo>
                      <a:close/>
                      <a:moveTo>
                        <a:pt x="33" y="8"/>
                      </a:moveTo>
                      <a:cubicBezTo>
                        <a:pt x="33" y="8"/>
                        <a:pt x="33" y="8"/>
                        <a:pt x="33" y="8"/>
                      </a:cubicBezTo>
                      <a:lnTo>
                        <a:pt x="34" y="9"/>
                      </a:lnTo>
                      <a:cubicBezTo>
                        <a:pt x="34" y="9"/>
                        <a:pt x="34" y="9"/>
                        <a:pt x="34" y="9"/>
                      </a:cubicBezTo>
                      <a:lnTo>
                        <a:pt x="33" y="8"/>
                      </a:lnTo>
                      <a:close/>
                      <a:moveTo>
                        <a:pt x="34" y="9"/>
                      </a:moveTo>
                      <a:lnTo>
                        <a:pt x="34" y="9"/>
                      </a:lnTo>
                      <a:close/>
                      <a:moveTo>
                        <a:pt x="33" y="8"/>
                      </a:moveTo>
                      <a:cubicBezTo>
                        <a:pt x="34" y="8"/>
                        <a:pt x="34" y="8"/>
                        <a:pt x="35" y="8"/>
                      </a:cubicBezTo>
                      <a:lnTo>
                        <a:pt x="35" y="9"/>
                      </a:lnTo>
                      <a:cubicBezTo>
                        <a:pt x="35" y="9"/>
                        <a:pt x="34" y="9"/>
                        <a:pt x="34" y="9"/>
                      </a:cubicBezTo>
                      <a:lnTo>
                        <a:pt x="33" y="8"/>
                      </a:lnTo>
                      <a:close/>
                      <a:moveTo>
                        <a:pt x="35" y="8"/>
                      </a:moveTo>
                      <a:lnTo>
                        <a:pt x="37" y="8"/>
                      </a:lnTo>
                      <a:lnTo>
                        <a:pt x="35" y="9"/>
                      </a:lnTo>
                      <a:lnTo>
                        <a:pt x="35" y="8"/>
                      </a:lnTo>
                      <a:close/>
                    </a:path>
                  </a:pathLst>
                </a:custGeom>
                <a:solidFill>
                  <a:srgbClr val="94939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525" name="Freeform 151"/>
                <p:cNvSpPr>
                  <a:spLocks noChangeArrowheads="1"/>
                </p:cNvSpPr>
                <p:nvPr/>
              </p:nvSpPr>
              <p:spPr bwMode="auto">
                <a:xfrm>
                  <a:off x="1716" y="3850"/>
                  <a:ext cx="67" cy="56"/>
                </a:xfrm>
                <a:custGeom>
                  <a:avLst/>
                  <a:gdLst>
                    <a:gd name="T0" fmla="*/ 56326 w 49"/>
                    <a:gd name="T1" fmla="*/ 9652 h 33"/>
                    <a:gd name="T2" fmla="*/ 10173 w 49"/>
                    <a:gd name="T3" fmla="*/ 57670 h 33"/>
                    <a:gd name="T4" fmla="*/ 0 w 49"/>
                    <a:gd name="T5" fmla="*/ 144806 h 33"/>
                    <a:gd name="T6" fmla="*/ 21225 w 49"/>
                    <a:gd name="T7" fmla="*/ 167336 h 33"/>
                    <a:gd name="T8" fmla="*/ 30650 w 49"/>
                    <a:gd name="T9" fmla="*/ 177047 h 33"/>
                    <a:gd name="T10" fmla="*/ 75933 w 49"/>
                    <a:gd name="T11" fmla="*/ 123792 h 33"/>
                    <a:gd name="T12" fmla="*/ 67461 w 49"/>
                    <a:gd name="T13" fmla="*/ 52755 h 33"/>
                    <a:gd name="T14" fmla="*/ 70256 w 49"/>
                    <a:gd name="T15" fmla="*/ 21546 h 33"/>
                    <a:gd name="T16" fmla="*/ 60811 w 49"/>
                    <a:gd name="T17" fmla="*/ 5897 h 33"/>
                    <a:gd name="T18" fmla="*/ 56326 w 49"/>
                    <a:gd name="T19" fmla="*/ 9652 h 33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49" h="33">
                      <a:moveTo>
                        <a:pt x="34" y="2"/>
                      </a:moveTo>
                      <a:cubicBezTo>
                        <a:pt x="23" y="2"/>
                        <a:pt x="14" y="7"/>
                        <a:pt x="6" y="11"/>
                      </a:cubicBezTo>
                      <a:cubicBezTo>
                        <a:pt x="2" y="13"/>
                        <a:pt x="0" y="22"/>
                        <a:pt x="0" y="27"/>
                      </a:cubicBezTo>
                      <a:cubicBezTo>
                        <a:pt x="1" y="31"/>
                        <a:pt x="8" y="31"/>
                        <a:pt x="13" y="31"/>
                      </a:cubicBezTo>
                      <a:cubicBezTo>
                        <a:pt x="15" y="31"/>
                        <a:pt x="19" y="29"/>
                        <a:pt x="19" y="33"/>
                      </a:cubicBezTo>
                      <a:cubicBezTo>
                        <a:pt x="29" y="32"/>
                        <a:pt x="40" y="29"/>
                        <a:pt x="46" y="23"/>
                      </a:cubicBezTo>
                      <a:cubicBezTo>
                        <a:pt x="49" y="20"/>
                        <a:pt x="45" y="14"/>
                        <a:pt x="41" y="10"/>
                      </a:cubicBezTo>
                      <a:cubicBezTo>
                        <a:pt x="39" y="8"/>
                        <a:pt x="43" y="6"/>
                        <a:pt x="43" y="4"/>
                      </a:cubicBezTo>
                      <a:cubicBezTo>
                        <a:pt x="42" y="2"/>
                        <a:pt x="40" y="0"/>
                        <a:pt x="37" y="1"/>
                      </a:cubicBezTo>
                      <a:cubicBezTo>
                        <a:pt x="36" y="1"/>
                        <a:pt x="35" y="2"/>
                        <a:pt x="34" y="2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526" name="Freeform 152"/>
                <p:cNvSpPr>
                  <a:spLocks noChangeArrowheads="1"/>
                </p:cNvSpPr>
                <p:nvPr/>
              </p:nvSpPr>
              <p:spPr bwMode="auto">
                <a:xfrm>
                  <a:off x="1715" y="3850"/>
                  <a:ext cx="66" cy="58"/>
                </a:xfrm>
                <a:custGeom>
                  <a:avLst/>
                  <a:gdLst>
                    <a:gd name="T0" fmla="*/ 45797 w 49"/>
                    <a:gd name="T1" fmla="*/ 6407 h 34"/>
                    <a:gd name="T2" fmla="*/ 8739 w 49"/>
                    <a:gd name="T3" fmla="*/ 65494 h 34"/>
                    <a:gd name="T4" fmla="*/ 8739 w 49"/>
                    <a:gd name="T5" fmla="*/ 72329 h 34"/>
                    <a:gd name="T6" fmla="*/ 8739 w 49"/>
                    <a:gd name="T7" fmla="*/ 72329 h 34"/>
                    <a:gd name="T8" fmla="*/ 8739 w 49"/>
                    <a:gd name="T9" fmla="*/ 65494 h 34"/>
                    <a:gd name="T10" fmla="*/ 7797 w 49"/>
                    <a:gd name="T11" fmla="*/ 77604 h 34"/>
                    <a:gd name="T12" fmla="*/ 7797 w 49"/>
                    <a:gd name="T13" fmla="*/ 77604 h 34"/>
                    <a:gd name="T14" fmla="*/ 7797 w 49"/>
                    <a:gd name="T15" fmla="*/ 77604 h 34"/>
                    <a:gd name="T16" fmla="*/ 3871 w 49"/>
                    <a:gd name="T17" fmla="*/ 84109 h 34"/>
                    <a:gd name="T18" fmla="*/ 3871 w 49"/>
                    <a:gd name="T19" fmla="*/ 84109 h 34"/>
                    <a:gd name="T20" fmla="*/ 1449 w 49"/>
                    <a:gd name="T21" fmla="*/ 158908 h 34"/>
                    <a:gd name="T22" fmla="*/ 1449 w 49"/>
                    <a:gd name="T23" fmla="*/ 158908 h 34"/>
                    <a:gd name="T24" fmla="*/ 7797 w 49"/>
                    <a:gd name="T25" fmla="*/ 177698 h 34"/>
                    <a:gd name="T26" fmla="*/ 7797 w 49"/>
                    <a:gd name="T27" fmla="*/ 184112 h 34"/>
                    <a:gd name="T28" fmla="*/ 19261 w 49"/>
                    <a:gd name="T29" fmla="*/ 177698 h 34"/>
                    <a:gd name="T30" fmla="*/ 19261 w 49"/>
                    <a:gd name="T31" fmla="*/ 177698 h 34"/>
                    <a:gd name="T32" fmla="*/ 18643 w 49"/>
                    <a:gd name="T33" fmla="*/ 184112 h 34"/>
                    <a:gd name="T34" fmla="*/ 20787 w 49"/>
                    <a:gd name="T35" fmla="*/ 177698 h 34"/>
                    <a:gd name="T36" fmla="*/ 20787 w 49"/>
                    <a:gd name="T37" fmla="*/ 177698 h 34"/>
                    <a:gd name="T38" fmla="*/ 20787 w 49"/>
                    <a:gd name="T39" fmla="*/ 177698 h 34"/>
                    <a:gd name="T40" fmla="*/ 23287 w 49"/>
                    <a:gd name="T41" fmla="*/ 184112 h 34"/>
                    <a:gd name="T42" fmla="*/ 25084 w 49"/>
                    <a:gd name="T43" fmla="*/ 196204 h 34"/>
                    <a:gd name="T44" fmla="*/ 26616 w 49"/>
                    <a:gd name="T45" fmla="*/ 191455 h 34"/>
                    <a:gd name="T46" fmla="*/ 26616 w 49"/>
                    <a:gd name="T47" fmla="*/ 191455 h 34"/>
                    <a:gd name="T48" fmla="*/ 26616 w 49"/>
                    <a:gd name="T49" fmla="*/ 191455 h 34"/>
                    <a:gd name="T50" fmla="*/ 31450 w 49"/>
                    <a:gd name="T51" fmla="*/ 196204 h 34"/>
                    <a:gd name="T52" fmla="*/ 62072 w 49"/>
                    <a:gd name="T53" fmla="*/ 145786 h 34"/>
                    <a:gd name="T54" fmla="*/ 62072 w 49"/>
                    <a:gd name="T55" fmla="*/ 145786 h 34"/>
                    <a:gd name="T56" fmla="*/ 62072 w 49"/>
                    <a:gd name="T57" fmla="*/ 101241 h 34"/>
                    <a:gd name="T58" fmla="*/ 62072 w 49"/>
                    <a:gd name="T59" fmla="*/ 101241 h 34"/>
                    <a:gd name="T60" fmla="*/ 62072 w 49"/>
                    <a:gd name="T61" fmla="*/ 101241 h 34"/>
                    <a:gd name="T62" fmla="*/ 56078 w 49"/>
                    <a:gd name="T63" fmla="*/ 54946 h 34"/>
                    <a:gd name="T64" fmla="*/ 56078 w 49"/>
                    <a:gd name="T65" fmla="*/ 54946 h 34"/>
                    <a:gd name="T66" fmla="*/ 56078 w 49"/>
                    <a:gd name="T67" fmla="*/ 43918 h 34"/>
                    <a:gd name="T68" fmla="*/ 56078 w 49"/>
                    <a:gd name="T69" fmla="*/ 43918 h 34"/>
                    <a:gd name="T70" fmla="*/ 58128 w 49"/>
                    <a:gd name="T71" fmla="*/ 26668 h 34"/>
                    <a:gd name="T72" fmla="*/ 58128 w 49"/>
                    <a:gd name="T73" fmla="*/ 26668 h 34"/>
                    <a:gd name="T74" fmla="*/ 58128 w 49"/>
                    <a:gd name="T75" fmla="*/ 26668 h 34"/>
                    <a:gd name="T76" fmla="*/ 58128 w 49"/>
                    <a:gd name="T77" fmla="*/ 17376 h 34"/>
                    <a:gd name="T78" fmla="*/ 55405 w 49"/>
                    <a:gd name="T79" fmla="*/ 17376 h 34"/>
                    <a:gd name="T80" fmla="*/ 55405 w 49"/>
                    <a:gd name="T81" fmla="*/ 17376 h 34"/>
                    <a:gd name="T82" fmla="*/ 55405 w 49"/>
                    <a:gd name="T83" fmla="*/ 17376 h 34"/>
                    <a:gd name="T84" fmla="*/ 49694 w 49"/>
                    <a:gd name="T85" fmla="*/ 6407 h 34"/>
                    <a:gd name="T86" fmla="*/ 49694 w 49"/>
                    <a:gd name="T87" fmla="*/ 0 h 34"/>
                    <a:gd name="T88" fmla="*/ 49694 w 49"/>
                    <a:gd name="T89" fmla="*/ 0 h 34"/>
                    <a:gd name="T90" fmla="*/ 48212 w 49"/>
                    <a:gd name="T91" fmla="*/ 10542 h 34"/>
                    <a:gd name="T92" fmla="*/ 48212 w 49"/>
                    <a:gd name="T93" fmla="*/ 10542 h 34"/>
                    <a:gd name="T94" fmla="*/ 48212 w 49"/>
                    <a:gd name="T95" fmla="*/ 10542 h 34"/>
                    <a:gd name="T96" fmla="*/ 45797 w 49"/>
                    <a:gd name="T97" fmla="*/ 6407 h 34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0" t="0" r="r" b="b"/>
                  <a:pathLst>
                    <a:path w="49" h="34">
                      <a:moveTo>
                        <a:pt x="35" y="2"/>
                      </a:moveTo>
                      <a:cubicBezTo>
                        <a:pt x="25" y="2"/>
                        <a:pt x="17" y="7"/>
                        <a:pt x="10" y="11"/>
                      </a:cubicBezTo>
                      <a:lnTo>
                        <a:pt x="9" y="10"/>
                      </a:lnTo>
                      <a:cubicBezTo>
                        <a:pt x="17" y="6"/>
                        <a:pt x="25" y="1"/>
                        <a:pt x="35" y="1"/>
                      </a:cubicBezTo>
                      <a:lnTo>
                        <a:pt x="35" y="2"/>
                      </a:lnTo>
                      <a:close/>
                      <a:moveTo>
                        <a:pt x="10" y="11"/>
                      </a:moveTo>
                      <a:cubicBezTo>
                        <a:pt x="9" y="11"/>
                        <a:pt x="8" y="12"/>
                        <a:pt x="7" y="12"/>
                      </a:cubicBezTo>
                      <a:lnTo>
                        <a:pt x="7" y="11"/>
                      </a:lnTo>
                      <a:cubicBezTo>
                        <a:pt x="7" y="10"/>
                        <a:pt x="8" y="10"/>
                        <a:pt x="9" y="10"/>
                      </a:cubicBezTo>
                      <a:lnTo>
                        <a:pt x="10" y="11"/>
                      </a:lnTo>
                      <a:close/>
                      <a:moveTo>
                        <a:pt x="7" y="12"/>
                      </a:moveTo>
                      <a:lnTo>
                        <a:pt x="7" y="12"/>
                      </a:lnTo>
                      <a:lnTo>
                        <a:pt x="7" y="11"/>
                      </a:lnTo>
                      <a:lnTo>
                        <a:pt x="7" y="12"/>
                      </a:lnTo>
                      <a:close/>
                      <a:moveTo>
                        <a:pt x="7" y="12"/>
                      </a:moveTo>
                      <a:lnTo>
                        <a:pt x="7" y="12"/>
                      </a:lnTo>
                      <a:lnTo>
                        <a:pt x="7" y="11"/>
                      </a:lnTo>
                      <a:lnTo>
                        <a:pt x="7" y="12"/>
                      </a:lnTo>
                      <a:close/>
                      <a:moveTo>
                        <a:pt x="7" y="11"/>
                      </a:moveTo>
                      <a:lnTo>
                        <a:pt x="7" y="11"/>
                      </a:lnTo>
                      <a:close/>
                      <a:moveTo>
                        <a:pt x="7" y="12"/>
                      </a:moveTo>
                      <a:cubicBezTo>
                        <a:pt x="7" y="12"/>
                        <a:pt x="6" y="13"/>
                        <a:pt x="6" y="13"/>
                      </a:cubicBezTo>
                      <a:lnTo>
                        <a:pt x="5" y="12"/>
                      </a:lnTo>
                      <a:cubicBezTo>
                        <a:pt x="5" y="12"/>
                        <a:pt x="6" y="11"/>
                        <a:pt x="7" y="11"/>
                      </a:cubicBezTo>
                      <a:lnTo>
                        <a:pt x="7" y="12"/>
                      </a:lnTo>
                      <a:close/>
                      <a:moveTo>
                        <a:pt x="6" y="13"/>
                      </a:moveTo>
                      <a:cubicBezTo>
                        <a:pt x="6" y="13"/>
                        <a:pt x="5" y="14"/>
                        <a:pt x="5" y="15"/>
                      </a:cubicBezTo>
                      <a:lnTo>
                        <a:pt x="3" y="14"/>
                      </a:lnTo>
                      <a:cubicBezTo>
                        <a:pt x="4" y="13"/>
                        <a:pt x="4" y="13"/>
                        <a:pt x="5" y="12"/>
                      </a:cubicBezTo>
                      <a:lnTo>
                        <a:pt x="6" y="13"/>
                      </a:lnTo>
                      <a:close/>
                      <a:moveTo>
                        <a:pt x="3" y="14"/>
                      </a:moveTo>
                      <a:lnTo>
                        <a:pt x="3" y="14"/>
                      </a:lnTo>
                      <a:lnTo>
                        <a:pt x="4" y="14"/>
                      </a:lnTo>
                      <a:lnTo>
                        <a:pt x="3" y="14"/>
                      </a:lnTo>
                      <a:close/>
                      <a:moveTo>
                        <a:pt x="5" y="15"/>
                      </a:moveTo>
                      <a:cubicBezTo>
                        <a:pt x="3" y="18"/>
                        <a:pt x="2" y="23"/>
                        <a:pt x="2" y="27"/>
                      </a:cubicBezTo>
                      <a:lnTo>
                        <a:pt x="1" y="27"/>
                      </a:lnTo>
                      <a:cubicBezTo>
                        <a:pt x="0" y="23"/>
                        <a:pt x="1" y="18"/>
                        <a:pt x="3" y="14"/>
                      </a:cubicBezTo>
                      <a:lnTo>
                        <a:pt x="5" y="15"/>
                      </a:lnTo>
                      <a:close/>
                      <a:moveTo>
                        <a:pt x="1" y="27"/>
                      </a:moveTo>
                      <a:lnTo>
                        <a:pt x="1" y="27"/>
                      </a:lnTo>
                      <a:close/>
                      <a:moveTo>
                        <a:pt x="2" y="27"/>
                      </a:moveTo>
                      <a:cubicBezTo>
                        <a:pt x="2" y="29"/>
                        <a:pt x="4" y="29"/>
                        <a:pt x="6" y="30"/>
                      </a:cubicBezTo>
                      <a:lnTo>
                        <a:pt x="6" y="31"/>
                      </a:lnTo>
                      <a:cubicBezTo>
                        <a:pt x="3" y="30"/>
                        <a:pt x="1" y="29"/>
                        <a:pt x="1" y="27"/>
                      </a:cubicBezTo>
                      <a:lnTo>
                        <a:pt x="2" y="27"/>
                      </a:lnTo>
                      <a:close/>
                      <a:moveTo>
                        <a:pt x="6" y="30"/>
                      </a:moveTo>
                      <a:lnTo>
                        <a:pt x="6" y="30"/>
                      </a:lnTo>
                      <a:close/>
                      <a:moveTo>
                        <a:pt x="6" y="30"/>
                      </a:moveTo>
                      <a:cubicBezTo>
                        <a:pt x="9" y="30"/>
                        <a:pt x="12" y="30"/>
                        <a:pt x="14" y="30"/>
                      </a:cubicBezTo>
                      <a:lnTo>
                        <a:pt x="14" y="31"/>
                      </a:lnTo>
                      <a:cubicBezTo>
                        <a:pt x="12" y="31"/>
                        <a:pt x="9" y="31"/>
                        <a:pt x="6" y="31"/>
                      </a:cubicBezTo>
                      <a:lnTo>
                        <a:pt x="6" y="30"/>
                      </a:lnTo>
                      <a:close/>
                      <a:moveTo>
                        <a:pt x="14" y="30"/>
                      </a:moveTo>
                      <a:lnTo>
                        <a:pt x="15" y="30"/>
                      </a:lnTo>
                      <a:lnTo>
                        <a:pt x="14" y="31"/>
                      </a:lnTo>
                      <a:lnTo>
                        <a:pt x="14" y="30"/>
                      </a:lnTo>
                      <a:close/>
                      <a:moveTo>
                        <a:pt x="15" y="30"/>
                      </a:moveTo>
                      <a:lnTo>
                        <a:pt x="15" y="30"/>
                      </a:lnTo>
                      <a:lnTo>
                        <a:pt x="14" y="31"/>
                      </a:lnTo>
                      <a:lnTo>
                        <a:pt x="15" y="30"/>
                      </a:lnTo>
                      <a:close/>
                      <a:moveTo>
                        <a:pt x="14" y="31"/>
                      </a:moveTo>
                      <a:lnTo>
                        <a:pt x="14" y="31"/>
                      </a:lnTo>
                      <a:close/>
                      <a:moveTo>
                        <a:pt x="15" y="30"/>
                      </a:moveTo>
                      <a:cubicBezTo>
                        <a:pt x="15" y="30"/>
                        <a:pt x="16" y="30"/>
                        <a:pt x="16" y="30"/>
                      </a:cubicBezTo>
                      <a:lnTo>
                        <a:pt x="16" y="31"/>
                      </a:lnTo>
                      <a:cubicBezTo>
                        <a:pt x="16" y="31"/>
                        <a:pt x="15" y="31"/>
                        <a:pt x="14" y="31"/>
                      </a:cubicBezTo>
                      <a:lnTo>
                        <a:pt x="15" y="30"/>
                      </a:lnTo>
                      <a:close/>
                      <a:moveTo>
                        <a:pt x="16" y="30"/>
                      </a:moveTo>
                      <a:cubicBezTo>
                        <a:pt x="17" y="30"/>
                        <a:pt x="17" y="30"/>
                        <a:pt x="18" y="30"/>
                      </a:cubicBezTo>
                      <a:lnTo>
                        <a:pt x="18" y="31"/>
                      </a:lnTo>
                      <a:cubicBezTo>
                        <a:pt x="17" y="31"/>
                        <a:pt x="17" y="31"/>
                        <a:pt x="16" y="31"/>
                      </a:cubicBezTo>
                      <a:lnTo>
                        <a:pt x="16" y="30"/>
                      </a:lnTo>
                      <a:close/>
                      <a:moveTo>
                        <a:pt x="18" y="30"/>
                      </a:moveTo>
                      <a:cubicBezTo>
                        <a:pt x="19" y="30"/>
                        <a:pt x="21" y="30"/>
                        <a:pt x="21" y="33"/>
                      </a:cubicBezTo>
                      <a:lnTo>
                        <a:pt x="19" y="33"/>
                      </a:lnTo>
                      <a:cubicBezTo>
                        <a:pt x="19" y="32"/>
                        <a:pt x="19" y="31"/>
                        <a:pt x="18" y="31"/>
                      </a:cubicBezTo>
                      <a:lnTo>
                        <a:pt x="18" y="30"/>
                      </a:lnTo>
                      <a:close/>
                      <a:moveTo>
                        <a:pt x="20" y="34"/>
                      </a:moveTo>
                      <a:lnTo>
                        <a:pt x="19" y="34"/>
                      </a:lnTo>
                      <a:lnTo>
                        <a:pt x="19" y="33"/>
                      </a:lnTo>
                      <a:lnTo>
                        <a:pt x="20" y="33"/>
                      </a:lnTo>
                      <a:lnTo>
                        <a:pt x="20" y="34"/>
                      </a:lnTo>
                      <a:close/>
                      <a:moveTo>
                        <a:pt x="20" y="32"/>
                      </a:moveTo>
                      <a:lnTo>
                        <a:pt x="20" y="32"/>
                      </a:lnTo>
                      <a:lnTo>
                        <a:pt x="20" y="34"/>
                      </a:lnTo>
                      <a:lnTo>
                        <a:pt x="20" y="32"/>
                      </a:lnTo>
                      <a:close/>
                      <a:moveTo>
                        <a:pt x="20" y="32"/>
                      </a:moveTo>
                      <a:cubicBezTo>
                        <a:pt x="21" y="32"/>
                        <a:pt x="23" y="32"/>
                        <a:pt x="24" y="32"/>
                      </a:cubicBezTo>
                      <a:lnTo>
                        <a:pt x="24" y="33"/>
                      </a:lnTo>
                      <a:cubicBezTo>
                        <a:pt x="23" y="33"/>
                        <a:pt x="21" y="34"/>
                        <a:pt x="20" y="34"/>
                      </a:cubicBezTo>
                      <a:lnTo>
                        <a:pt x="20" y="32"/>
                      </a:lnTo>
                      <a:close/>
                      <a:moveTo>
                        <a:pt x="24" y="32"/>
                      </a:moveTo>
                      <a:cubicBezTo>
                        <a:pt x="25" y="32"/>
                        <a:pt x="27" y="31"/>
                        <a:pt x="28" y="31"/>
                      </a:cubicBezTo>
                      <a:lnTo>
                        <a:pt x="29" y="32"/>
                      </a:lnTo>
                      <a:cubicBezTo>
                        <a:pt x="27" y="33"/>
                        <a:pt x="26" y="33"/>
                        <a:pt x="24" y="33"/>
                      </a:cubicBezTo>
                      <a:lnTo>
                        <a:pt x="24" y="32"/>
                      </a:lnTo>
                      <a:close/>
                      <a:moveTo>
                        <a:pt x="28" y="31"/>
                      </a:moveTo>
                      <a:cubicBezTo>
                        <a:pt x="35" y="30"/>
                        <a:pt x="42" y="27"/>
                        <a:pt x="46" y="23"/>
                      </a:cubicBezTo>
                      <a:lnTo>
                        <a:pt x="47" y="24"/>
                      </a:lnTo>
                      <a:cubicBezTo>
                        <a:pt x="43" y="28"/>
                        <a:pt x="36" y="31"/>
                        <a:pt x="29" y="32"/>
                      </a:cubicBezTo>
                      <a:lnTo>
                        <a:pt x="28" y="31"/>
                      </a:lnTo>
                      <a:close/>
                      <a:moveTo>
                        <a:pt x="47" y="24"/>
                      </a:moveTo>
                      <a:lnTo>
                        <a:pt x="47" y="24"/>
                      </a:lnTo>
                      <a:lnTo>
                        <a:pt x="47" y="23"/>
                      </a:lnTo>
                      <a:lnTo>
                        <a:pt x="47" y="24"/>
                      </a:lnTo>
                      <a:close/>
                      <a:moveTo>
                        <a:pt x="46" y="23"/>
                      </a:moveTo>
                      <a:cubicBezTo>
                        <a:pt x="48" y="21"/>
                        <a:pt x="47" y="19"/>
                        <a:pt x="47" y="17"/>
                      </a:cubicBezTo>
                      <a:lnTo>
                        <a:pt x="48" y="17"/>
                      </a:lnTo>
                      <a:cubicBezTo>
                        <a:pt x="49" y="19"/>
                        <a:pt x="49" y="22"/>
                        <a:pt x="47" y="24"/>
                      </a:cubicBezTo>
                      <a:lnTo>
                        <a:pt x="46" y="23"/>
                      </a:lnTo>
                      <a:close/>
                      <a:moveTo>
                        <a:pt x="47" y="17"/>
                      </a:moveTo>
                      <a:cubicBezTo>
                        <a:pt x="46" y="15"/>
                        <a:pt x="44" y="12"/>
                        <a:pt x="42" y="10"/>
                      </a:cubicBezTo>
                      <a:lnTo>
                        <a:pt x="43" y="9"/>
                      </a:lnTo>
                      <a:cubicBezTo>
                        <a:pt x="45" y="12"/>
                        <a:pt x="47" y="14"/>
                        <a:pt x="48" y="17"/>
                      </a:cubicBezTo>
                      <a:lnTo>
                        <a:pt x="47" y="17"/>
                      </a:lnTo>
                      <a:close/>
                      <a:moveTo>
                        <a:pt x="43" y="9"/>
                      </a:moveTo>
                      <a:lnTo>
                        <a:pt x="43" y="9"/>
                      </a:lnTo>
                      <a:lnTo>
                        <a:pt x="42" y="10"/>
                      </a:lnTo>
                      <a:lnTo>
                        <a:pt x="43" y="9"/>
                      </a:lnTo>
                      <a:close/>
                      <a:moveTo>
                        <a:pt x="42" y="10"/>
                      </a:moveTo>
                      <a:cubicBezTo>
                        <a:pt x="40" y="9"/>
                        <a:pt x="41" y="7"/>
                        <a:pt x="42" y="6"/>
                      </a:cubicBezTo>
                      <a:lnTo>
                        <a:pt x="43" y="7"/>
                      </a:lnTo>
                      <a:cubicBezTo>
                        <a:pt x="43" y="8"/>
                        <a:pt x="42" y="9"/>
                        <a:pt x="43" y="9"/>
                      </a:cubicBezTo>
                      <a:lnTo>
                        <a:pt x="42" y="10"/>
                      </a:lnTo>
                      <a:close/>
                      <a:moveTo>
                        <a:pt x="43" y="7"/>
                      </a:moveTo>
                      <a:lnTo>
                        <a:pt x="43" y="7"/>
                      </a:lnTo>
                      <a:close/>
                      <a:moveTo>
                        <a:pt x="42" y="6"/>
                      </a:moveTo>
                      <a:cubicBezTo>
                        <a:pt x="42" y="6"/>
                        <a:pt x="43" y="5"/>
                        <a:pt x="43" y="4"/>
                      </a:cubicBezTo>
                      <a:lnTo>
                        <a:pt x="44" y="4"/>
                      </a:lnTo>
                      <a:cubicBezTo>
                        <a:pt x="45" y="5"/>
                        <a:pt x="44" y="6"/>
                        <a:pt x="43" y="7"/>
                      </a:cubicBezTo>
                      <a:lnTo>
                        <a:pt x="42" y="6"/>
                      </a:lnTo>
                      <a:close/>
                      <a:moveTo>
                        <a:pt x="44" y="4"/>
                      </a:moveTo>
                      <a:lnTo>
                        <a:pt x="44" y="4"/>
                      </a:lnTo>
                      <a:close/>
                      <a:moveTo>
                        <a:pt x="43" y="4"/>
                      </a:moveTo>
                      <a:lnTo>
                        <a:pt x="43" y="4"/>
                      </a:lnTo>
                      <a:lnTo>
                        <a:pt x="44" y="4"/>
                      </a:lnTo>
                      <a:lnTo>
                        <a:pt x="43" y="4"/>
                      </a:lnTo>
                      <a:close/>
                      <a:moveTo>
                        <a:pt x="44" y="4"/>
                      </a:moveTo>
                      <a:lnTo>
                        <a:pt x="44" y="4"/>
                      </a:lnTo>
                      <a:close/>
                      <a:moveTo>
                        <a:pt x="43" y="4"/>
                      </a:moveTo>
                      <a:cubicBezTo>
                        <a:pt x="43" y="4"/>
                        <a:pt x="43" y="4"/>
                        <a:pt x="42" y="3"/>
                      </a:cubicBezTo>
                      <a:lnTo>
                        <a:pt x="44" y="3"/>
                      </a:lnTo>
                      <a:cubicBezTo>
                        <a:pt x="44" y="3"/>
                        <a:pt x="44" y="4"/>
                        <a:pt x="44" y="4"/>
                      </a:cubicBezTo>
                      <a:lnTo>
                        <a:pt x="43" y="4"/>
                      </a:lnTo>
                      <a:close/>
                      <a:moveTo>
                        <a:pt x="42" y="3"/>
                      </a:moveTo>
                      <a:cubicBezTo>
                        <a:pt x="42" y="3"/>
                        <a:pt x="42" y="3"/>
                        <a:pt x="42" y="3"/>
                      </a:cubicBezTo>
                      <a:lnTo>
                        <a:pt x="43" y="2"/>
                      </a:lnTo>
                      <a:cubicBezTo>
                        <a:pt x="43" y="2"/>
                        <a:pt x="44" y="3"/>
                        <a:pt x="44" y="3"/>
                      </a:cubicBezTo>
                      <a:lnTo>
                        <a:pt x="42" y="3"/>
                      </a:lnTo>
                      <a:close/>
                      <a:moveTo>
                        <a:pt x="42" y="3"/>
                      </a:moveTo>
                      <a:cubicBezTo>
                        <a:pt x="41" y="2"/>
                        <a:pt x="40" y="1"/>
                        <a:pt x="38" y="1"/>
                      </a:cubicBezTo>
                      <a:lnTo>
                        <a:pt x="38" y="0"/>
                      </a:lnTo>
                      <a:cubicBezTo>
                        <a:pt x="40" y="0"/>
                        <a:pt x="42" y="1"/>
                        <a:pt x="43" y="2"/>
                      </a:cubicBezTo>
                      <a:lnTo>
                        <a:pt x="42" y="3"/>
                      </a:lnTo>
                      <a:close/>
                      <a:moveTo>
                        <a:pt x="38" y="0"/>
                      </a:moveTo>
                      <a:lnTo>
                        <a:pt x="38" y="0"/>
                      </a:lnTo>
                      <a:lnTo>
                        <a:pt x="38" y="1"/>
                      </a:lnTo>
                      <a:lnTo>
                        <a:pt x="38" y="0"/>
                      </a:lnTo>
                      <a:close/>
                      <a:moveTo>
                        <a:pt x="38" y="1"/>
                      </a:moveTo>
                      <a:lnTo>
                        <a:pt x="38" y="1"/>
                      </a:lnTo>
                      <a:lnTo>
                        <a:pt x="38" y="0"/>
                      </a:lnTo>
                      <a:lnTo>
                        <a:pt x="38" y="1"/>
                      </a:lnTo>
                      <a:close/>
                      <a:moveTo>
                        <a:pt x="38" y="0"/>
                      </a:moveTo>
                      <a:lnTo>
                        <a:pt x="38" y="0"/>
                      </a:lnTo>
                      <a:lnTo>
                        <a:pt x="38" y="1"/>
                      </a:lnTo>
                      <a:lnTo>
                        <a:pt x="38" y="0"/>
                      </a:lnTo>
                      <a:close/>
                      <a:moveTo>
                        <a:pt x="38" y="1"/>
                      </a:moveTo>
                      <a:cubicBezTo>
                        <a:pt x="38" y="1"/>
                        <a:pt x="37" y="1"/>
                        <a:pt x="37" y="2"/>
                      </a:cubicBezTo>
                      <a:lnTo>
                        <a:pt x="36" y="1"/>
                      </a:lnTo>
                      <a:cubicBezTo>
                        <a:pt x="37" y="0"/>
                        <a:pt x="37" y="0"/>
                        <a:pt x="38" y="0"/>
                      </a:cubicBezTo>
                      <a:lnTo>
                        <a:pt x="38" y="1"/>
                      </a:lnTo>
                      <a:close/>
                      <a:moveTo>
                        <a:pt x="37" y="2"/>
                      </a:moveTo>
                      <a:cubicBezTo>
                        <a:pt x="36" y="2"/>
                        <a:pt x="36" y="2"/>
                        <a:pt x="35" y="2"/>
                      </a:cubicBezTo>
                      <a:lnTo>
                        <a:pt x="35" y="1"/>
                      </a:lnTo>
                      <a:cubicBezTo>
                        <a:pt x="36" y="1"/>
                        <a:pt x="36" y="1"/>
                        <a:pt x="36" y="1"/>
                      </a:cubicBezTo>
                      <a:lnTo>
                        <a:pt x="37" y="2"/>
                      </a:lnTo>
                      <a:close/>
                      <a:moveTo>
                        <a:pt x="35" y="1"/>
                      </a:moveTo>
                      <a:lnTo>
                        <a:pt x="35" y="1"/>
                      </a:lnTo>
                      <a:lnTo>
                        <a:pt x="35" y="2"/>
                      </a:lnTo>
                      <a:lnTo>
                        <a:pt x="35" y="1"/>
                      </a:lnTo>
                      <a:close/>
                    </a:path>
                  </a:pathLst>
                </a:custGeom>
                <a:solidFill>
                  <a:srgbClr val="94939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527" name="Freeform 153"/>
                <p:cNvSpPr>
                  <a:spLocks noChangeArrowheads="1"/>
                </p:cNvSpPr>
                <p:nvPr/>
              </p:nvSpPr>
              <p:spPr bwMode="auto">
                <a:xfrm>
                  <a:off x="1639" y="3905"/>
                  <a:ext cx="49" cy="53"/>
                </a:xfrm>
                <a:custGeom>
                  <a:avLst/>
                  <a:gdLst>
                    <a:gd name="T0" fmla="*/ 29586 w 36"/>
                    <a:gd name="T1" fmla="*/ 26702 h 31"/>
                    <a:gd name="T2" fmla="*/ 1825 w 36"/>
                    <a:gd name="T3" fmla="*/ 138956 h 31"/>
                    <a:gd name="T4" fmla="*/ 42525 w 36"/>
                    <a:gd name="T5" fmla="*/ 156488 h 31"/>
                    <a:gd name="T6" fmla="*/ 59692 w 36"/>
                    <a:gd name="T7" fmla="*/ 84456 h 31"/>
                    <a:gd name="T8" fmla="*/ 29586 w 36"/>
                    <a:gd name="T9" fmla="*/ 26702 h 3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6" h="31">
                      <a:moveTo>
                        <a:pt x="17" y="4"/>
                      </a:moveTo>
                      <a:cubicBezTo>
                        <a:pt x="3" y="0"/>
                        <a:pt x="0" y="16"/>
                        <a:pt x="1" y="23"/>
                      </a:cubicBezTo>
                      <a:cubicBezTo>
                        <a:pt x="2" y="31"/>
                        <a:pt x="16" y="26"/>
                        <a:pt x="24" y="26"/>
                      </a:cubicBezTo>
                      <a:cubicBezTo>
                        <a:pt x="30" y="26"/>
                        <a:pt x="36" y="19"/>
                        <a:pt x="34" y="14"/>
                      </a:cubicBezTo>
                      <a:cubicBezTo>
                        <a:pt x="32" y="9"/>
                        <a:pt x="24" y="6"/>
                        <a:pt x="17" y="4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528" name="Freeform 154"/>
                <p:cNvSpPr>
                  <a:spLocks noChangeArrowheads="1"/>
                </p:cNvSpPr>
                <p:nvPr/>
              </p:nvSpPr>
              <p:spPr bwMode="auto">
                <a:xfrm>
                  <a:off x="1638" y="3911"/>
                  <a:ext cx="49" cy="43"/>
                </a:xfrm>
                <a:custGeom>
                  <a:avLst/>
                  <a:gdLst>
                    <a:gd name="T0" fmla="*/ 17961 w 36"/>
                    <a:gd name="T1" fmla="*/ 4768 h 26"/>
                    <a:gd name="T2" fmla="*/ 27784 w 36"/>
                    <a:gd name="T3" fmla="*/ 4768 h 26"/>
                    <a:gd name="T4" fmla="*/ 17961 w 36"/>
                    <a:gd name="T5" fmla="*/ 4768 h 26"/>
                    <a:gd name="T6" fmla="*/ 8629 w 36"/>
                    <a:gd name="T7" fmla="*/ 12417 h 26"/>
                    <a:gd name="T8" fmla="*/ 17961 w 36"/>
                    <a:gd name="T9" fmla="*/ 4768 h 26"/>
                    <a:gd name="T10" fmla="*/ 6017 w 36"/>
                    <a:gd name="T11" fmla="*/ 32429 h 26"/>
                    <a:gd name="T12" fmla="*/ 8629 w 36"/>
                    <a:gd name="T13" fmla="*/ 12417 h 26"/>
                    <a:gd name="T14" fmla="*/ 6017 w 36"/>
                    <a:gd name="T15" fmla="*/ 32429 h 26"/>
                    <a:gd name="T16" fmla="*/ 1569 w 36"/>
                    <a:gd name="T17" fmla="*/ 79892 h 26"/>
                    <a:gd name="T18" fmla="*/ 6017 w 36"/>
                    <a:gd name="T19" fmla="*/ 32429 h 26"/>
                    <a:gd name="T20" fmla="*/ 2575 w 36"/>
                    <a:gd name="T21" fmla="*/ 79892 h 26"/>
                    <a:gd name="T22" fmla="*/ 2575 w 36"/>
                    <a:gd name="T23" fmla="*/ 79892 h 26"/>
                    <a:gd name="T24" fmla="*/ 20605 w 36"/>
                    <a:gd name="T25" fmla="*/ 99901 h 26"/>
                    <a:gd name="T26" fmla="*/ 2575 w 36"/>
                    <a:gd name="T27" fmla="*/ 79892 h 26"/>
                    <a:gd name="T28" fmla="*/ 26471 w 36"/>
                    <a:gd name="T29" fmla="*/ 92232 h 26"/>
                    <a:gd name="T30" fmla="*/ 20605 w 36"/>
                    <a:gd name="T31" fmla="*/ 99901 h 26"/>
                    <a:gd name="T32" fmla="*/ 26471 w 36"/>
                    <a:gd name="T33" fmla="*/ 92232 h 26"/>
                    <a:gd name="T34" fmla="*/ 36327 w 36"/>
                    <a:gd name="T35" fmla="*/ 92232 h 26"/>
                    <a:gd name="T36" fmla="*/ 26471 w 36"/>
                    <a:gd name="T37" fmla="*/ 92232 h 26"/>
                    <a:gd name="T38" fmla="*/ 36327 w 36"/>
                    <a:gd name="T39" fmla="*/ 89283 h 26"/>
                    <a:gd name="T40" fmla="*/ 36327 w 36"/>
                    <a:gd name="T41" fmla="*/ 89283 h 26"/>
                    <a:gd name="T42" fmla="*/ 38950 w 36"/>
                    <a:gd name="T43" fmla="*/ 89283 h 26"/>
                    <a:gd name="T44" fmla="*/ 36327 w 36"/>
                    <a:gd name="T45" fmla="*/ 92232 h 26"/>
                    <a:gd name="T46" fmla="*/ 38950 w 36"/>
                    <a:gd name="T47" fmla="*/ 89283 h 26"/>
                    <a:gd name="T48" fmla="*/ 49908 w 36"/>
                    <a:gd name="T49" fmla="*/ 76960 h 26"/>
                    <a:gd name="T50" fmla="*/ 38950 w 36"/>
                    <a:gd name="T51" fmla="*/ 89283 h 26"/>
                    <a:gd name="T52" fmla="*/ 50258 w 36"/>
                    <a:gd name="T53" fmla="*/ 52384 h 26"/>
                    <a:gd name="T54" fmla="*/ 49908 w 36"/>
                    <a:gd name="T55" fmla="*/ 76960 h 26"/>
                    <a:gd name="T56" fmla="*/ 50258 w 36"/>
                    <a:gd name="T57" fmla="*/ 52384 h 26"/>
                    <a:gd name="T58" fmla="*/ 52714 w 36"/>
                    <a:gd name="T59" fmla="*/ 44751 h 26"/>
                    <a:gd name="T60" fmla="*/ 50258 w 36"/>
                    <a:gd name="T61" fmla="*/ 52384 h 26"/>
                    <a:gd name="T62" fmla="*/ 52714 w 36"/>
                    <a:gd name="T63" fmla="*/ 44751 h 26"/>
                    <a:gd name="T64" fmla="*/ 52714 w 36"/>
                    <a:gd name="T65" fmla="*/ 44751 h 26"/>
                    <a:gd name="T66" fmla="*/ 26471 w 36"/>
                    <a:gd name="T67" fmla="*/ 7700 h 26"/>
                    <a:gd name="T68" fmla="*/ 52714 w 36"/>
                    <a:gd name="T69" fmla="*/ 44751 h 26"/>
                    <a:gd name="T70" fmla="*/ 27784 w 36"/>
                    <a:gd name="T71" fmla="*/ 4768 h 26"/>
                    <a:gd name="T72" fmla="*/ 26471 w 36"/>
                    <a:gd name="T73" fmla="*/ 4768 h 26"/>
                    <a:gd name="T74" fmla="*/ 26471 w 36"/>
                    <a:gd name="T75" fmla="*/ 7700 h 26"/>
                    <a:gd name="T76" fmla="*/ 27784 w 36"/>
                    <a:gd name="T77" fmla="*/ 4768 h 26"/>
                    <a:gd name="T78" fmla="*/ 26471 w 36"/>
                    <a:gd name="T79" fmla="*/ 7700 h 26"/>
                    <a:gd name="T80" fmla="*/ 26471 w 36"/>
                    <a:gd name="T81" fmla="*/ 7700 h 26"/>
                    <a:gd name="T82" fmla="*/ 26471 w 36"/>
                    <a:gd name="T83" fmla="*/ 7700 h 2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</a:gdLst>
                  <a:ahLst/>
                  <a:cxnLst>
                    <a:cxn ang="T84">
                      <a:pos x="T0" y="T1"/>
                    </a:cxn>
                    <a:cxn ang="T85">
                      <a:pos x="T2" y="T3"/>
                    </a:cxn>
                    <a:cxn ang="T86">
                      <a:pos x="T4" y="T5"/>
                    </a:cxn>
                    <a:cxn ang="T87">
                      <a:pos x="T6" y="T7"/>
                    </a:cxn>
                    <a:cxn ang="T88">
                      <a:pos x="T8" y="T9"/>
                    </a:cxn>
                    <a:cxn ang="T89">
                      <a:pos x="T10" y="T11"/>
                    </a:cxn>
                    <a:cxn ang="T90">
                      <a:pos x="T12" y="T13"/>
                    </a:cxn>
                    <a:cxn ang="T91">
                      <a:pos x="T14" y="T15"/>
                    </a:cxn>
                    <a:cxn ang="T92">
                      <a:pos x="T16" y="T17"/>
                    </a:cxn>
                    <a:cxn ang="T93">
                      <a:pos x="T18" y="T19"/>
                    </a:cxn>
                    <a:cxn ang="T94">
                      <a:pos x="T20" y="T21"/>
                    </a:cxn>
                    <a:cxn ang="T95">
                      <a:pos x="T22" y="T23"/>
                    </a:cxn>
                    <a:cxn ang="T96">
                      <a:pos x="T24" y="T25"/>
                    </a:cxn>
                    <a:cxn ang="T97">
                      <a:pos x="T26" y="T27"/>
                    </a:cxn>
                    <a:cxn ang="T98">
                      <a:pos x="T28" y="T29"/>
                    </a:cxn>
                    <a:cxn ang="T99">
                      <a:pos x="T30" y="T31"/>
                    </a:cxn>
                    <a:cxn ang="T100">
                      <a:pos x="T32" y="T33"/>
                    </a:cxn>
                    <a:cxn ang="T101">
                      <a:pos x="T34" y="T35"/>
                    </a:cxn>
                    <a:cxn ang="T102">
                      <a:pos x="T36" y="T37"/>
                    </a:cxn>
                    <a:cxn ang="T103">
                      <a:pos x="T38" y="T39"/>
                    </a:cxn>
                    <a:cxn ang="T104">
                      <a:pos x="T40" y="T41"/>
                    </a:cxn>
                    <a:cxn ang="T105">
                      <a:pos x="T42" y="T43"/>
                    </a:cxn>
                    <a:cxn ang="T106">
                      <a:pos x="T44" y="T45"/>
                    </a:cxn>
                    <a:cxn ang="T107">
                      <a:pos x="T46" y="T47"/>
                    </a:cxn>
                    <a:cxn ang="T108">
                      <a:pos x="T48" y="T49"/>
                    </a:cxn>
                    <a:cxn ang="T109">
                      <a:pos x="T50" y="T51"/>
                    </a:cxn>
                    <a:cxn ang="T110">
                      <a:pos x="T52" y="T53"/>
                    </a:cxn>
                    <a:cxn ang="T111">
                      <a:pos x="T54" y="T55"/>
                    </a:cxn>
                    <a:cxn ang="T112">
                      <a:pos x="T56" y="T57"/>
                    </a:cxn>
                    <a:cxn ang="T113">
                      <a:pos x="T58" y="T59"/>
                    </a:cxn>
                    <a:cxn ang="T114">
                      <a:pos x="T60" y="T61"/>
                    </a:cxn>
                    <a:cxn ang="T115">
                      <a:pos x="T62" y="T63"/>
                    </a:cxn>
                    <a:cxn ang="T116">
                      <a:pos x="T64" y="T65"/>
                    </a:cxn>
                    <a:cxn ang="T117">
                      <a:pos x="T66" y="T67"/>
                    </a:cxn>
                    <a:cxn ang="T118">
                      <a:pos x="T68" y="T69"/>
                    </a:cxn>
                    <a:cxn ang="T119">
                      <a:pos x="T70" y="T71"/>
                    </a:cxn>
                    <a:cxn ang="T120">
                      <a:pos x="T72" y="T73"/>
                    </a:cxn>
                    <a:cxn ang="T121">
                      <a:pos x="T74" y="T75"/>
                    </a:cxn>
                    <a:cxn ang="T122">
                      <a:pos x="T76" y="T77"/>
                    </a:cxn>
                    <a:cxn ang="T123">
                      <a:pos x="T78" y="T79"/>
                    </a:cxn>
                    <a:cxn ang="T124">
                      <a:pos x="T80" y="T81"/>
                    </a:cxn>
                    <a:cxn ang="T125">
                      <a:pos x="T82" y="T83"/>
                    </a:cxn>
                  </a:cxnLst>
                  <a:rect l="0" t="0" r="r" b="b"/>
                  <a:pathLst>
                    <a:path w="36" h="26">
                      <a:moveTo>
                        <a:pt x="18" y="2"/>
                      </a:moveTo>
                      <a:cubicBezTo>
                        <a:pt x="16" y="1"/>
                        <a:pt x="14" y="1"/>
                        <a:pt x="12" y="1"/>
                      </a:cubicBezTo>
                      <a:lnTo>
                        <a:pt x="12" y="0"/>
                      </a:lnTo>
                      <a:cubicBezTo>
                        <a:pt x="14" y="0"/>
                        <a:pt x="16" y="0"/>
                        <a:pt x="19" y="1"/>
                      </a:cubicBezTo>
                      <a:lnTo>
                        <a:pt x="18" y="2"/>
                      </a:lnTo>
                      <a:close/>
                      <a:moveTo>
                        <a:pt x="12" y="1"/>
                      </a:moveTo>
                      <a:cubicBezTo>
                        <a:pt x="10" y="2"/>
                        <a:pt x="9" y="2"/>
                        <a:pt x="8" y="3"/>
                      </a:cubicBezTo>
                      <a:lnTo>
                        <a:pt x="6" y="3"/>
                      </a:lnTo>
                      <a:cubicBezTo>
                        <a:pt x="8" y="1"/>
                        <a:pt x="10" y="0"/>
                        <a:pt x="12" y="0"/>
                      </a:cubicBezTo>
                      <a:lnTo>
                        <a:pt x="12" y="1"/>
                      </a:lnTo>
                      <a:close/>
                      <a:moveTo>
                        <a:pt x="8" y="3"/>
                      </a:moveTo>
                      <a:cubicBezTo>
                        <a:pt x="6" y="5"/>
                        <a:pt x="5" y="6"/>
                        <a:pt x="4" y="8"/>
                      </a:cubicBezTo>
                      <a:lnTo>
                        <a:pt x="3" y="8"/>
                      </a:lnTo>
                      <a:cubicBezTo>
                        <a:pt x="4" y="6"/>
                        <a:pt x="5" y="4"/>
                        <a:pt x="6" y="3"/>
                      </a:cubicBezTo>
                      <a:lnTo>
                        <a:pt x="8" y="3"/>
                      </a:lnTo>
                      <a:close/>
                      <a:moveTo>
                        <a:pt x="4" y="8"/>
                      </a:moveTo>
                      <a:cubicBezTo>
                        <a:pt x="2" y="12"/>
                        <a:pt x="2" y="17"/>
                        <a:pt x="2" y="20"/>
                      </a:cubicBezTo>
                      <a:lnTo>
                        <a:pt x="1" y="20"/>
                      </a:lnTo>
                      <a:cubicBezTo>
                        <a:pt x="0" y="17"/>
                        <a:pt x="1" y="12"/>
                        <a:pt x="3" y="8"/>
                      </a:cubicBezTo>
                      <a:lnTo>
                        <a:pt x="4" y="8"/>
                      </a:lnTo>
                      <a:close/>
                      <a:moveTo>
                        <a:pt x="2" y="20"/>
                      </a:moveTo>
                      <a:lnTo>
                        <a:pt x="2" y="20"/>
                      </a:lnTo>
                      <a:close/>
                      <a:moveTo>
                        <a:pt x="2" y="20"/>
                      </a:moveTo>
                      <a:cubicBezTo>
                        <a:pt x="3" y="24"/>
                        <a:pt x="8" y="24"/>
                        <a:pt x="13" y="24"/>
                      </a:cubicBezTo>
                      <a:lnTo>
                        <a:pt x="14" y="25"/>
                      </a:lnTo>
                      <a:cubicBezTo>
                        <a:pt x="7" y="26"/>
                        <a:pt x="2" y="25"/>
                        <a:pt x="1" y="20"/>
                      </a:cubicBezTo>
                      <a:lnTo>
                        <a:pt x="2" y="20"/>
                      </a:lnTo>
                      <a:close/>
                      <a:moveTo>
                        <a:pt x="13" y="24"/>
                      </a:moveTo>
                      <a:cubicBezTo>
                        <a:pt x="15" y="23"/>
                        <a:pt x="16" y="23"/>
                        <a:pt x="18" y="23"/>
                      </a:cubicBezTo>
                      <a:lnTo>
                        <a:pt x="18" y="24"/>
                      </a:lnTo>
                      <a:cubicBezTo>
                        <a:pt x="17" y="24"/>
                        <a:pt x="15" y="25"/>
                        <a:pt x="14" y="25"/>
                      </a:cubicBezTo>
                      <a:lnTo>
                        <a:pt x="13" y="24"/>
                      </a:lnTo>
                      <a:close/>
                      <a:moveTo>
                        <a:pt x="18" y="23"/>
                      </a:moveTo>
                      <a:cubicBezTo>
                        <a:pt x="20" y="23"/>
                        <a:pt x="23" y="22"/>
                        <a:pt x="25" y="22"/>
                      </a:cubicBezTo>
                      <a:lnTo>
                        <a:pt x="25" y="23"/>
                      </a:lnTo>
                      <a:cubicBezTo>
                        <a:pt x="23" y="23"/>
                        <a:pt x="21" y="24"/>
                        <a:pt x="18" y="24"/>
                      </a:cubicBezTo>
                      <a:lnTo>
                        <a:pt x="18" y="23"/>
                      </a:lnTo>
                      <a:close/>
                      <a:moveTo>
                        <a:pt x="25" y="22"/>
                      </a:moveTo>
                      <a:lnTo>
                        <a:pt x="25" y="22"/>
                      </a:lnTo>
                      <a:lnTo>
                        <a:pt x="25" y="23"/>
                      </a:lnTo>
                      <a:lnTo>
                        <a:pt x="25" y="22"/>
                      </a:lnTo>
                      <a:close/>
                      <a:moveTo>
                        <a:pt x="25" y="22"/>
                      </a:moveTo>
                      <a:cubicBezTo>
                        <a:pt x="26" y="22"/>
                        <a:pt x="26" y="22"/>
                        <a:pt x="27" y="22"/>
                      </a:cubicBezTo>
                      <a:lnTo>
                        <a:pt x="27" y="23"/>
                      </a:lnTo>
                      <a:cubicBezTo>
                        <a:pt x="27" y="23"/>
                        <a:pt x="26" y="23"/>
                        <a:pt x="25" y="23"/>
                      </a:cubicBezTo>
                      <a:lnTo>
                        <a:pt x="25" y="22"/>
                      </a:lnTo>
                      <a:close/>
                      <a:moveTo>
                        <a:pt x="27" y="22"/>
                      </a:moveTo>
                      <a:cubicBezTo>
                        <a:pt x="29" y="21"/>
                        <a:pt x="31" y="20"/>
                        <a:pt x="32" y="18"/>
                      </a:cubicBezTo>
                      <a:lnTo>
                        <a:pt x="34" y="19"/>
                      </a:lnTo>
                      <a:cubicBezTo>
                        <a:pt x="32" y="21"/>
                        <a:pt x="30" y="22"/>
                        <a:pt x="27" y="23"/>
                      </a:cubicBezTo>
                      <a:lnTo>
                        <a:pt x="27" y="22"/>
                      </a:lnTo>
                      <a:close/>
                      <a:moveTo>
                        <a:pt x="32" y="18"/>
                      </a:moveTo>
                      <a:cubicBezTo>
                        <a:pt x="34" y="17"/>
                        <a:pt x="35" y="15"/>
                        <a:pt x="35" y="13"/>
                      </a:cubicBezTo>
                      <a:lnTo>
                        <a:pt x="36" y="13"/>
                      </a:lnTo>
                      <a:cubicBezTo>
                        <a:pt x="36" y="15"/>
                        <a:pt x="35" y="17"/>
                        <a:pt x="34" y="19"/>
                      </a:cubicBezTo>
                      <a:lnTo>
                        <a:pt x="32" y="18"/>
                      </a:lnTo>
                      <a:close/>
                      <a:moveTo>
                        <a:pt x="35" y="13"/>
                      </a:moveTo>
                      <a:cubicBezTo>
                        <a:pt x="35" y="12"/>
                        <a:pt x="35" y="12"/>
                        <a:pt x="34" y="11"/>
                      </a:cubicBezTo>
                      <a:lnTo>
                        <a:pt x="36" y="11"/>
                      </a:lnTo>
                      <a:cubicBezTo>
                        <a:pt x="36" y="11"/>
                        <a:pt x="36" y="12"/>
                        <a:pt x="36" y="13"/>
                      </a:cubicBezTo>
                      <a:lnTo>
                        <a:pt x="35" y="13"/>
                      </a:lnTo>
                      <a:close/>
                      <a:moveTo>
                        <a:pt x="36" y="11"/>
                      </a:moveTo>
                      <a:lnTo>
                        <a:pt x="36" y="11"/>
                      </a:lnTo>
                      <a:lnTo>
                        <a:pt x="35" y="11"/>
                      </a:lnTo>
                      <a:lnTo>
                        <a:pt x="36" y="11"/>
                      </a:lnTo>
                      <a:close/>
                      <a:moveTo>
                        <a:pt x="34" y="11"/>
                      </a:moveTo>
                      <a:cubicBezTo>
                        <a:pt x="32" y="6"/>
                        <a:pt x="25" y="4"/>
                        <a:pt x="18" y="2"/>
                      </a:cubicBezTo>
                      <a:lnTo>
                        <a:pt x="19" y="1"/>
                      </a:lnTo>
                      <a:cubicBezTo>
                        <a:pt x="25" y="3"/>
                        <a:pt x="33" y="5"/>
                        <a:pt x="36" y="11"/>
                      </a:cubicBezTo>
                      <a:lnTo>
                        <a:pt x="34" y="11"/>
                      </a:lnTo>
                      <a:close/>
                      <a:moveTo>
                        <a:pt x="19" y="1"/>
                      </a:moveTo>
                      <a:lnTo>
                        <a:pt x="19" y="1"/>
                      </a:lnTo>
                      <a:lnTo>
                        <a:pt x="18" y="1"/>
                      </a:lnTo>
                      <a:lnTo>
                        <a:pt x="19" y="1"/>
                      </a:lnTo>
                      <a:close/>
                      <a:moveTo>
                        <a:pt x="18" y="2"/>
                      </a:moveTo>
                      <a:lnTo>
                        <a:pt x="18" y="2"/>
                      </a:lnTo>
                      <a:lnTo>
                        <a:pt x="19" y="1"/>
                      </a:lnTo>
                      <a:lnTo>
                        <a:pt x="18" y="2"/>
                      </a:lnTo>
                      <a:close/>
                      <a:moveTo>
                        <a:pt x="18" y="2"/>
                      </a:moveTo>
                      <a:lnTo>
                        <a:pt x="18" y="2"/>
                      </a:lnTo>
                      <a:lnTo>
                        <a:pt x="18" y="1"/>
                      </a:lnTo>
                      <a:lnTo>
                        <a:pt x="18" y="2"/>
                      </a:lnTo>
                      <a:close/>
                    </a:path>
                  </a:pathLst>
                </a:custGeom>
                <a:solidFill>
                  <a:srgbClr val="94939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529" name="Freeform 155"/>
                <p:cNvSpPr>
                  <a:spLocks noChangeArrowheads="1"/>
                </p:cNvSpPr>
                <p:nvPr/>
              </p:nvSpPr>
              <p:spPr bwMode="auto">
                <a:xfrm>
                  <a:off x="1694" y="3901"/>
                  <a:ext cx="65" cy="70"/>
                </a:xfrm>
                <a:custGeom>
                  <a:avLst/>
                  <a:gdLst>
                    <a:gd name="T0" fmla="*/ 47427 w 48"/>
                    <a:gd name="T1" fmla="*/ 71185 h 41"/>
                    <a:gd name="T2" fmla="*/ 2609 w 48"/>
                    <a:gd name="T3" fmla="*/ 77732 h 41"/>
                    <a:gd name="T4" fmla="*/ 1584 w 48"/>
                    <a:gd name="T5" fmla="*/ 195807 h 41"/>
                    <a:gd name="T6" fmla="*/ 25240 w 48"/>
                    <a:gd name="T7" fmla="*/ 256697 h 41"/>
                    <a:gd name="T8" fmla="*/ 59596 w 48"/>
                    <a:gd name="T9" fmla="*/ 206608 h 41"/>
                    <a:gd name="T10" fmla="*/ 68361 w 48"/>
                    <a:gd name="T11" fmla="*/ 146892 h 41"/>
                    <a:gd name="T12" fmla="*/ 47427 w 48"/>
                    <a:gd name="T13" fmla="*/ 71185 h 41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48" h="41">
                      <a:moveTo>
                        <a:pt x="32" y="11"/>
                      </a:moveTo>
                      <a:cubicBezTo>
                        <a:pt x="22" y="8"/>
                        <a:pt x="5" y="0"/>
                        <a:pt x="2" y="12"/>
                      </a:cubicBezTo>
                      <a:cubicBezTo>
                        <a:pt x="1" y="17"/>
                        <a:pt x="0" y="23"/>
                        <a:pt x="1" y="30"/>
                      </a:cubicBezTo>
                      <a:cubicBezTo>
                        <a:pt x="2" y="35"/>
                        <a:pt x="10" y="41"/>
                        <a:pt x="17" y="40"/>
                      </a:cubicBezTo>
                      <a:cubicBezTo>
                        <a:pt x="25" y="40"/>
                        <a:pt x="31" y="33"/>
                        <a:pt x="40" y="32"/>
                      </a:cubicBezTo>
                      <a:cubicBezTo>
                        <a:pt x="46" y="31"/>
                        <a:pt x="48" y="27"/>
                        <a:pt x="46" y="23"/>
                      </a:cubicBezTo>
                      <a:cubicBezTo>
                        <a:pt x="43" y="17"/>
                        <a:pt x="39" y="13"/>
                        <a:pt x="32" y="11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530" name="Freeform 156"/>
                <p:cNvSpPr>
                  <a:spLocks noChangeArrowheads="1"/>
                </p:cNvSpPr>
                <p:nvPr/>
              </p:nvSpPr>
              <p:spPr bwMode="auto">
                <a:xfrm>
                  <a:off x="1694" y="3909"/>
                  <a:ext cx="64" cy="63"/>
                </a:xfrm>
                <a:custGeom>
                  <a:avLst/>
                  <a:gdLst>
                    <a:gd name="T0" fmla="*/ 46109 w 47"/>
                    <a:gd name="T1" fmla="*/ 43589 h 37"/>
                    <a:gd name="T2" fmla="*/ 46109 w 47"/>
                    <a:gd name="T3" fmla="*/ 46843 h 37"/>
                    <a:gd name="T4" fmla="*/ 46109 w 47"/>
                    <a:gd name="T5" fmla="*/ 46843 h 37"/>
                    <a:gd name="T6" fmla="*/ 39001 w 47"/>
                    <a:gd name="T7" fmla="*/ 28410 h 37"/>
                    <a:gd name="T8" fmla="*/ 39001 w 47"/>
                    <a:gd name="T9" fmla="*/ 34703 h 37"/>
                    <a:gd name="T10" fmla="*/ 39001 w 47"/>
                    <a:gd name="T11" fmla="*/ 28410 h 37"/>
                    <a:gd name="T12" fmla="*/ 4231 w 47"/>
                    <a:gd name="T13" fmla="*/ 46843 h 37"/>
                    <a:gd name="T14" fmla="*/ 18610 w 47"/>
                    <a:gd name="T15" fmla="*/ 10446 h 37"/>
                    <a:gd name="T16" fmla="*/ 2578 w 47"/>
                    <a:gd name="T17" fmla="*/ 46843 h 37"/>
                    <a:gd name="T18" fmla="*/ 1575 w 47"/>
                    <a:gd name="T19" fmla="*/ 94331 h 37"/>
                    <a:gd name="T20" fmla="*/ 4231 w 47"/>
                    <a:gd name="T21" fmla="*/ 46843 h 37"/>
                    <a:gd name="T22" fmla="*/ 0 w 47"/>
                    <a:gd name="T23" fmla="*/ 155525 h 37"/>
                    <a:gd name="T24" fmla="*/ 0 w 47"/>
                    <a:gd name="T25" fmla="*/ 155525 h 37"/>
                    <a:gd name="T26" fmla="*/ 0 w 47"/>
                    <a:gd name="T27" fmla="*/ 155525 h 37"/>
                    <a:gd name="T28" fmla="*/ 0 w 47"/>
                    <a:gd name="T29" fmla="*/ 155525 h 37"/>
                    <a:gd name="T30" fmla="*/ 0 w 47"/>
                    <a:gd name="T31" fmla="*/ 155525 h 37"/>
                    <a:gd name="T32" fmla="*/ 0 w 47"/>
                    <a:gd name="T33" fmla="*/ 155525 h 37"/>
                    <a:gd name="T34" fmla="*/ 1575 w 47"/>
                    <a:gd name="T35" fmla="*/ 166536 h 37"/>
                    <a:gd name="T36" fmla="*/ 4231 w 47"/>
                    <a:gd name="T37" fmla="*/ 166536 h 37"/>
                    <a:gd name="T38" fmla="*/ 1575 w 47"/>
                    <a:gd name="T39" fmla="*/ 166536 h 37"/>
                    <a:gd name="T40" fmla="*/ 24903 w 47"/>
                    <a:gd name="T41" fmla="*/ 209913 h 37"/>
                    <a:gd name="T42" fmla="*/ 5925 w 47"/>
                    <a:gd name="T43" fmla="*/ 178084 h 37"/>
                    <a:gd name="T44" fmla="*/ 24903 w 47"/>
                    <a:gd name="T45" fmla="*/ 212816 h 37"/>
                    <a:gd name="T46" fmla="*/ 40797 w 47"/>
                    <a:gd name="T47" fmla="*/ 190347 h 37"/>
                    <a:gd name="T48" fmla="*/ 24903 w 47"/>
                    <a:gd name="T49" fmla="*/ 209913 h 37"/>
                    <a:gd name="T50" fmla="*/ 59512 w 47"/>
                    <a:gd name="T51" fmla="*/ 166536 h 37"/>
                    <a:gd name="T52" fmla="*/ 59512 w 47"/>
                    <a:gd name="T53" fmla="*/ 166536 h 37"/>
                    <a:gd name="T54" fmla="*/ 59512 w 47"/>
                    <a:gd name="T55" fmla="*/ 166536 h 37"/>
                    <a:gd name="T56" fmla="*/ 61177 w 47"/>
                    <a:gd name="T57" fmla="*/ 166536 h 37"/>
                    <a:gd name="T58" fmla="*/ 61177 w 47"/>
                    <a:gd name="T59" fmla="*/ 162080 h 37"/>
                    <a:gd name="T60" fmla="*/ 61177 w 47"/>
                    <a:gd name="T61" fmla="*/ 162080 h 37"/>
                    <a:gd name="T62" fmla="*/ 61177 w 47"/>
                    <a:gd name="T63" fmla="*/ 166536 h 37"/>
                    <a:gd name="T64" fmla="*/ 65445 w 47"/>
                    <a:gd name="T65" fmla="*/ 118489 h 37"/>
                    <a:gd name="T66" fmla="*/ 65445 w 47"/>
                    <a:gd name="T67" fmla="*/ 145438 h 37"/>
                    <a:gd name="T68" fmla="*/ 66832 w 47"/>
                    <a:gd name="T69" fmla="*/ 111605 h 37"/>
                    <a:gd name="T70" fmla="*/ 65445 w 47"/>
                    <a:gd name="T71" fmla="*/ 111605 h 37"/>
                    <a:gd name="T72" fmla="*/ 65445 w 47"/>
                    <a:gd name="T73" fmla="*/ 111605 h 37"/>
                    <a:gd name="T74" fmla="*/ 66832 w 47"/>
                    <a:gd name="T75" fmla="*/ 108025 h 37"/>
                    <a:gd name="T76" fmla="*/ 65445 w 47"/>
                    <a:gd name="T77" fmla="*/ 111605 h 37"/>
                    <a:gd name="T78" fmla="*/ 66832 w 47"/>
                    <a:gd name="T79" fmla="*/ 108025 h 37"/>
                    <a:gd name="T80" fmla="*/ 61177 w 47"/>
                    <a:gd name="T81" fmla="*/ 90551 h 37"/>
                    <a:gd name="T82" fmla="*/ 63887 w 47"/>
                    <a:gd name="T83" fmla="*/ 101015 h 37"/>
                    <a:gd name="T84" fmla="*/ 46109 w 47"/>
                    <a:gd name="T85" fmla="*/ 43589 h 37"/>
                    <a:gd name="T86" fmla="*/ 46109 w 47"/>
                    <a:gd name="T87" fmla="*/ 43589 h 37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</a:gdLst>
                  <a:ahLst/>
                  <a:cxnLst>
                    <a:cxn ang="T88">
                      <a:pos x="T0" y="T1"/>
                    </a:cxn>
                    <a:cxn ang="T89">
                      <a:pos x="T2" y="T3"/>
                    </a:cxn>
                    <a:cxn ang="T90">
                      <a:pos x="T4" y="T5"/>
                    </a:cxn>
                    <a:cxn ang="T91">
                      <a:pos x="T6" y="T7"/>
                    </a:cxn>
                    <a:cxn ang="T92">
                      <a:pos x="T8" y="T9"/>
                    </a:cxn>
                    <a:cxn ang="T93">
                      <a:pos x="T10" y="T11"/>
                    </a:cxn>
                    <a:cxn ang="T94">
                      <a:pos x="T12" y="T13"/>
                    </a:cxn>
                    <a:cxn ang="T95">
                      <a:pos x="T14" y="T15"/>
                    </a:cxn>
                    <a:cxn ang="T96">
                      <a:pos x="T16" y="T17"/>
                    </a:cxn>
                    <a:cxn ang="T97">
                      <a:pos x="T18" y="T19"/>
                    </a:cxn>
                    <a:cxn ang="T98">
                      <a:pos x="T20" y="T21"/>
                    </a:cxn>
                    <a:cxn ang="T99">
                      <a:pos x="T22" y="T23"/>
                    </a:cxn>
                    <a:cxn ang="T100">
                      <a:pos x="T24" y="T25"/>
                    </a:cxn>
                    <a:cxn ang="T101">
                      <a:pos x="T26" y="T27"/>
                    </a:cxn>
                    <a:cxn ang="T102">
                      <a:pos x="T28" y="T29"/>
                    </a:cxn>
                    <a:cxn ang="T103">
                      <a:pos x="T30" y="T31"/>
                    </a:cxn>
                    <a:cxn ang="T104">
                      <a:pos x="T32" y="T33"/>
                    </a:cxn>
                    <a:cxn ang="T105">
                      <a:pos x="T34" y="T35"/>
                    </a:cxn>
                    <a:cxn ang="T106">
                      <a:pos x="T36" y="T37"/>
                    </a:cxn>
                    <a:cxn ang="T107">
                      <a:pos x="T38" y="T39"/>
                    </a:cxn>
                    <a:cxn ang="T108">
                      <a:pos x="T40" y="T41"/>
                    </a:cxn>
                    <a:cxn ang="T109">
                      <a:pos x="T42" y="T43"/>
                    </a:cxn>
                    <a:cxn ang="T110">
                      <a:pos x="T44" y="T45"/>
                    </a:cxn>
                    <a:cxn ang="T111">
                      <a:pos x="T46" y="T47"/>
                    </a:cxn>
                    <a:cxn ang="T112">
                      <a:pos x="T48" y="T49"/>
                    </a:cxn>
                    <a:cxn ang="T113">
                      <a:pos x="T50" y="T51"/>
                    </a:cxn>
                    <a:cxn ang="T114">
                      <a:pos x="T52" y="T53"/>
                    </a:cxn>
                    <a:cxn ang="T115">
                      <a:pos x="T54" y="T55"/>
                    </a:cxn>
                    <a:cxn ang="T116">
                      <a:pos x="T56" y="T57"/>
                    </a:cxn>
                    <a:cxn ang="T117">
                      <a:pos x="T58" y="T59"/>
                    </a:cxn>
                    <a:cxn ang="T118">
                      <a:pos x="T60" y="T61"/>
                    </a:cxn>
                    <a:cxn ang="T119">
                      <a:pos x="T62" y="T63"/>
                    </a:cxn>
                    <a:cxn ang="T120">
                      <a:pos x="T64" y="T65"/>
                    </a:cxn>
                    <a:cxn ang="T121">
                      <a:pos x="T66" y="T67"/>
                    </a:cxn>
                    <a:cxn ang="T122">
                      <a:pos x="T68" y="T69"/>
                    </a:cxn>
                    <a:cxn ang="T123">
                      <a:pos x="T70" y="T71"/>
                    </a:cxn>
                    <a:cxn ang="T124">
                      <a:pos x="T72" y="T73"/>
                    </a:cxn>
                    <a:cxn ang="T125">
                      <a:pos x="T74" y="T75"/>
                    </a:cxn>
                    <a:cxn ang="T126">
                      <a:pos x="T76" y="T77"/>
                    </a:cxn>
                    <a:cxn ang="T127">
                      <a:pos x="T78" y="T79"/>
                    </a:cxn>
                    <a:cxn ang="T128">
                      <a:pos x="T80" y="T81"/>
                    </a:cxn>
                    <a:cxn ang="T129">
                      <a:pos x="T82" y="T83"/>
                    </a:cxn>
                    <a:cxn ang="T130">
                      <a:pos x="T84" y="T85"/>
                    </a:cxn>
                    <a:cxn ang="T131">
                      <a:pos x="T86" y="T87"/>
                    </a:cxn>
                  </a:cxnLst>
                  <a:rect l="0" t="0" r="r" b="b"/>
                  <a:pathLst>
                    <a:path w="47" h="37">
                      <a:moveTo>
                        <a:pt x="32" y="8"/>
                      </a:moveTo>
                      <a:lnTo>
                        <a:pt x="32" y="8"/>
                      </a:lnTo>
                      <a:lnTo>
                        <a:pt x="32" y="7"/>
                      </a:lnTo>
                      <a:lnTo>
                        <a:pt x="32" y="8"/>
                      </a:lnTo>
                      <a:close/>
                      <a:moveTo>
                        <a:pt x="32" y="8"/>
                      </a:moveTo>
                      <a:lnTo>
                        <a:pt x="32" y="8"/>
                      </a:lnTo>
                      <a:lnTo>
                        <a:pt x="32" y="7"/>
                      </a:lnTo>
                      <a:lnTo>
                        <a:pt x="32" y="8"/>
                      </a:lnTo>
                      <a:close/>
                      <a:moveTo>
                        <a:pt x="32" y="8"/>
                      </a:moveTo>
                      <a:cubicBezTo>
                        <a:pt x="30" y="7"/>
                        <a:pt x="29" y="7"/>
                        <a:pt x="27" y="6"/>
                      </a:cubicBezTo>
                      <a:lnTo>
                        <a:pt x="27" y="5"/>
                      </a:lnTo>
                      <a:cubicBezTo>
                        <a:pt x="29" y="6"/>
                        <a:pt x="31" y="6"/>
                        <a:pt x="32" y="7"/>
                      </a:cubicBezTo>
                      <a:lnTo>
                        <a:pt x="32" y="8"/>
                      </a:lnTo>
                      <a:close/>
                      <a:moveTo>
                        <a:pt x="27" y="6"/>
                      </a:moveTo>
                      <a:cubicBezTo>
                        <a:pt x="22" y="5"/>
                        <a:pt x="17" y="3"/>
                        <a:pt x="13" y="2"/>
                      </a:cubicBezTo>
                      <a:lnTo>
                        <a:pt x="13" y="1"/>
                      </a:lnTo>
                      <a:cubicBezTo>
                        <a:pt x="18" y="2"/>
                        <a:pt x="23" y="3"/>
                        <a:pt x="27" y="5"/>
                      </a:cubicBezTo>
                      <a:lnTo>
                        <a:pt x="27" y="6"/>
                      </a:lnTo>
                      <a:close/>
                      <a:moveTo>
                        <a:pt x="13" y="2"/>
                      </a:moveTo>
                      <a:cubicBezTo>
                        <a:pt x="8" y="2"/>
                        <a:pt x="4" y="3"/>
                        <a:pt x="3" y="8"/>
                      </a:cubicBezTo>
                      <a:lnTo>
                        <a:pt x="2" y="7"/>
                      </a:lnTo>
                      <a:cubicBezTo>
                        <a:pt x="3" y="1"/>
                        <a:pt x="8" y="0"/>
                        <a:pt x="13" y="1"/>
                      </a:cubicBezTo>
                      <a:lnTo>
                        <a:pt x="13" y="2"/>
                      </a:lnTo>
                      <a:close/>
                      <a:moveTo>
                        <a:pt x="3" y="8"/>
                      </a:moveTo>
                      <a:lnTo>
                        <a:pt x="3" y="8"/>
                      </a:lnTo>
                      <a:lnTo>
                        <a:pt x="2" y="8"/>
                      </a:lnTo>
                      <a:lnTo>
                        <a:pt x="3" y="8"/>
                      </a:lnTo>
                      <a:close/>
                      <a:moveTo>
                        <a:pt x="3" y="8"/>
                      </a:moveTo>
                      <a:cubicBezTo>
                        <a:pt x="2" y="10"/>
                        <a:pt x="2" y="13"/>
                        <a:pt x="1" y="16"/>
                      </a:cubicBezTo>
                      <a:lnTo>
                        <a:pt x="0" y="16"/>
                      </a:lnTo>
                      <a:cubicBezTo>
                        <a:pt x="0" y="13"/>
                        <a:pt x="1" y="10"/>
                        <a:pt x="2" y="7"/>
                      </a:cubicBezTo>
                      <a:lnTo>
                        <a:pt x="3" y="8"/>
                      </a:lnTo>
                      <a:close/>
                      <a:moveTo>
                        <a:pt x="1" y="16"/>
                      </a:moveTo>
                      <a:cubicBezTo>
                        <a:pt x="1" y="19"/>
                        <a:pt x="1" y="22"/>
                        <a:pt x="2" y="26"/>
                      </a:cubicBezTo>
                      <a:lnTo>
                        <a:pt x="0" y="26"/>
                      </a:lnTo>
                      <a:cubicBezTo>
                        <a:pt x="0" y="23"/>
                        <a:pt x="0" y="19"/>
                        <a:pt x="0" y="16"/>
                      </a:cubicBezTo>
                      <a:lnTo>
                        <a:pt x="1" y="16"/>
                      </a:lnTo>
                      <a:close/>
                      <a:moveTo>
                        <a:pt x="0" y="26"/>
                      </a:moveTo>
                      <a:lnTo>
                        <a:pt x="0" y="26"/>
                      </a:lnTo>
                      <a:lnTo>
                        <a:pt x="1" y="26"/>
                      </a:lnTo>
                      <a:lnTo>
                        <a:pt x="0" y="26"/>
                      </a:lnTo>
                      <a:close/>
                      <a:moveTo>
                        <a:pt x="2" y="26"/>
                      </a:moveTo>
                      <a:lnTo>
                        <a:pt x="2" y="26"/>
                      </a:lnTo>
                      <a:lnTo>
                        <a:pt x="0" y="26"/>
                      </a:lnTo>
                      <a:lnTo>
                        <a:pt x="2" y="26"/>
                      </a:lnTo>
                      <a:close/>
                      <a:moveTo>
                        <a:pt x="0" y="26"/>
                      </a:moveTo>
                      <a:lnTo>
                        <a:pt x="0" y="26"/>
                      </a:lnTo>
                      <a:lnTo>
                        <a:pt x="1" y="26"/>
                      </a:lnTo>
                      <a:lnTo>
                        <a:pt x="0" y="26"/>
                      </a:lnTo>
                      <a:close/>
                      <a:moveTo>
                        <a:pt x="2" y="26"/>
                      </a:moveTo>
                      <a:cubicBezTo>
                        <a:pt x="2" y="26"/>
                        <a:pt x="2" y="27"/>
                        <a:pt x="3" y="28"/>
                      </a:cubicBezTo>
                      <a:lnTo>
                        <a:pt x="1" y="28"/>
                      </a:lnTo>
                      <a:cubicBezTo>
                        <a:pt x="1" y="27"/>
                        <a:pt x="1" y="27"/>
                        <a:pt x="0" y="26"/>
                      </a:cubicBezTo>
                      <a:lnTo>
                        <a:pt x="2" y="26"/>
                      </a:lnTo>
                      <a:close/>
                      <a:moveTo>
                        <a:pt x="3" y="28"/>
                      </a:moveTo>
                      <a:cubicBezTo>
                        <a:pt x="3" y="28"/>
                        <a:pt x="4" y="29"/>
                        <a:pt x="4" y="30"/>
                      </a:cubicBezTo>
                      <a:lnTo>
                        <a:pt x="3" y="31"/>
                      </a:lnTo>
                      <a:cubicBezTo>
                        <a:pt x="2" y="30"/>
                        <a:pt x="2" y="29"/>
                        <a:pt x="1" y="28"/>
                      </a:cubicBezTo>
                      <a:lnTo>
                        <a:pt x="3" y="28"/>
                      </a:lnTo>
                      <a:close/>
                      <a:moveTo>
                        <a:pt x="4" y="30"/>
                      </a:moveTo>
                      <a:cubicBezTo>
                        <a:pt x="7" y="33"/>
                        <a:pt x="12" y="36"/>
                        <a:pt x="17" y="35"/>
                      </a:cubicBezTo>
                      <a:lnTo>
                        <a:pt x="17" y="37"/>
                      </a:lnTo>
                      <a:cubicBezTo>
                        <a:pt x="12" y="37"/>
                        <a:pt x="6" y="34"/>
                        <a:pt x="3" y="31"/>
                      </a:cubicBezTo>
                      <a:lnTo>
                        <a:pt x="4" y="30"/>
                      </a:lnTo>
                      <a:close/>
                      <a:moveTo>
                        <a:pt x="17" y="35"/>
                      </a:moveTo>
                      <a:lnTo>
                        <a:pt x="17" y="35"/>
                      </a:lnTo>
                      <a:lnTo>
                        <a:pt x="17" y="36"/>
                      </a:lnTo>
                      <a:lnTo>
                        <a:pt x="17" y="35"/>
                      </a:lnTo>
                      <a:close/>
                      <a:moveTo>
                        <a:pt x="17" y="35"/>
                      </a:moveTo>
                      <a:cubicBezTo>
                        <a:pt x="21" y="35"/>
                        <a:pt x="24" y="34"/>
                        <a:pt x="28" y="32"/>
                      </a:cubicBezTo>
                      <a:lnTo>
                        <a:pt x="29" y="33"/>
                      </a:lnTo>
                      <a:cubicBezTo>
                        <a:pt x="25" y="35"/>
                        <a:pt x="21" y="37"/>
                        <a:pt x="17" y="37"/>
                      </a:cubicBezTo>
                      <a:lnTo>
                        <a:pt x="17" y="35"/>
                      </a:lnTo>
                      <a:close/>
                      <a:moveTo>
                        <a:pt x="28" y="32"/>
                      </a:moveTo>
                      <a:cubicBezTo>
                        <a:pt x="32" y="30"/>
                        <a:pt x="36" y="28"/>
                        <a:pt x="40" y="27"/>
                      </a:cubicBezTo>
                      <a:lnTo>
                        <a:pt x="41" y="28"/>
                      </a:lnTo>
                      <a:cubicBezTo>
                        <a:pt x="36" y="29"/>
                        <a:pt x="32" y="31"/>
                        <a:pt x="29" y="33"/>
                      </a:cubicBezTo>
                      <a:lnTo>
                        <a:pt x="28" y="32"/>
                      </a:lnTo>
                      <a:close/>
                      <a:moveTo>
                        <a:pt x="41" y="28"/>
                      </a:moveTo>
                      <a:lnTo>
                        <a:pt x="41" y="28"/>
                      </a:lnTo>
                      <a:lnTo>
                        <a:pt x="40" y="28"/>
                      </a:lnTo>
                      <a:lnTo>
                        <a:pt x="41" y="28"/>
                      </a:lnTo>
                      <a:close/>
                      <a:moveTo>
                        <a:pt x="40" y="27"/>
                      </a:moveTo>
                      <a:cubicBezTo>
                        <a:pt x="41" y="27"/>
                        <a:pt x="41" y="27"/>
                        <a:pt x="42" y="27"/>
                      </a:cubicBezTo>
                      <a:lnTo>
                        <a:pt x="42" y="28"/>
                      </a:lnTo>
                      <a:cubicBezTo>
                        <a:pt x="42" y="28"/>
                        <a:pt x="41" y="28"/>
                        <a:pt x="41" y="28"/>
                      </a:cubicBezTo>
                      <a:lnTo>
                        <a:pt x="40" y="27"/>
                      </a:lnTo>
                      <a:close/>
                      <a:moveTo>
                        <a:pt x="42" y="27"/>
                      </a:moveTo>
                      <a:lnTo>
                        <a:pt x="42" y="27"/>
                      </a:lnTo>
                      <a:close/>
                      <a:moveTo>
                        <a:pt x="42" y="27"/>
                      </a:moveTo>
                      <a:cubicBezTo>
                        <a:pt x="43" y="26"/>
                        <a:pt x="44" y="25"/>
                        <a:pt x="45" y="24"/>
                      </a:cubicBezTo>
                      <a:lnTo>
                        <a:pt x="46" y="25"/>
                      </a:lnTo>
                      <a:cubicBezTo>
                        <a:pt x="46" y="26"/>
                        <a:pt x="44" y="27"/>
                        <a:pt x="42" y="28"/>
                      </a:cubicBezTo>
                      <a:lnTo>
                        <a:pt x="42" y="27"/>
                      </a:lnTo>
                      <a:close/>
                      <a:moveTo>
                        <a:pt x="45" y="24"/>
                      </a:moveTo>
                      <a:cubicBezTo>
                        <a:pt x="46" y="23"/>
                        <a:pt x="46" y="22"/>
                        <a:pt x="45" y="20"/>
                      </a:cubicBezTo>
                      <a:lnTo>
                        <a:pt x="47" y="20"/>
                      </a:lnTo>
                      <a:cubicBezTo>
                        <a:pt x="47" y="22"/>
                        <a:pt x="47" y="23"/>
                        <a:pt x="46" y="25"/>
                      </a:cubicBezTo>
                      <a:lnTo>
                        <a:pt x="45" y="24"/>
                      </a:lnTo>
                      <a:close/>
                      <a:moveTo>
                        <a:pt x="45" y="20"/>
                      </a:moveTo>
                      <a:cubicBezTo>
                        <a:pt x="45" y="20"/>
                        <a:pt x="45" y="19"/>
                        <a:pt x="45" y="19"/>
                      </a:cubicBezTo>
                      <a:lnTo>
                        <a:pt x="46" y="19"/>
                      </a:lnTo>
                      <a:cubicBezTo>
                        <a:pt x="47" y="19"/>
                        <a:pt x="47" y="19"/>
                        <a:pt x="47" y="20"/>
                      </a:cubicBezTo>
                      <a:lnTo>
                        <a:pt x="45" y="20"/>
                      </a:lnTo>
                      <a:close/>
                      <a:moveTo>
                        <a:pt x="45" y="19"/>
                      </a:moveTo>
                      <a:lnTo>
                        <a:pt x="45" y="19"/>
                      </a:lnTo>
                      <a:lnTo>
                        <a:pt x="46" y="19"/>
                      </a:lnTo>
                      <a:lnTo>
                        <a:pt x="45" y="19"/>
                      </a:lnTo>
                      <a:close/>
                      <a:moveTo>
                        <a:pt x="45" y="19"/>
                      </a:moveTo>
                      <a:lnTo>
                        <a:pt x="45" y="19"/>
                      </a:lnTo>
                      <a:lnTo>
                        <a:pt x="46" y="18"/>
                      </a:lnTo>
                      <a:lnTo>
                        <a:pt x="46" y="19"/>
                      </a:lnTo>
                      <a:lnTo>
                        <a:pt x="45" y="19"/>
                      </a:lnTo>
                      <a:close/>
                      <a:moveTo>
                        <a:pt x="45" y="19"/>
                      </a:moveTo>
                      <a:cubicBezTo>
                        <a:pt x="45" y="18"/>
                        <a:pt x="44" y="18"/>
                        <a:pt x="44" y="17"/>
                      </a:cubicBezTo>
                      <a:lnTo>
                        <a:pt x="45" y="16"/>
                      </a:lnTo>
                      <a:cubicBezTo>
                        <a:pt x="46" y="17"/>
                        <a:pt x="46" y="18"/>
                        <a:pt x="46" y="18"/>
                      </a:cubicBezTo>
                      <a:lnTo>
                        <a:pt x="45" y="19"/>
                      </a:lnTo>
                      <a:close/>
                      <a:moveTo>
                        <a:pt x="44" y="17"/>
                      </a:moveTo>
                      <a:cubicBezTo>
                        <a:pt x="43" y="16"/>
                        <a:pt x="43" y="16"/>
                        <a:pt x="42" y="15"/>
                      </a:cubicBezTo>
                      <a:lnTo>
                        <a:pt x="44" y="14"/>
                      </a:lnTo>
                      <a:cubicBezTo>
                        <a:pt x="44" y="15"/>
                        <a:pt x="45" y="16"/>
                        <a:pt x="45" y="16"/>
                      </a:cubicBezTo>
                      <a:lnTo>
                        <a:pt x="44" y="17"/>
                      </a:lnTo>
                      <a:close/>
                      <a:moveTo>
                        <a:pt x="42" y="15"/>
                      </a:moveTo>
                      <a:cubicBezTo>
                        <a:pt x="40" y="12"/>
                        <a:pt x="36" y="9"/>
                        <a:pt x="32" y="8"/>
                      </a:cubicBezTo>
                      <a:lnTo>
                        <a:pt x="32" y="7"/>
                      </a:lnTo>
                      <a:cubicBezTo>
                        <a:pt x="37" y="8"/>
                        <a:pt x="41" y="11"/>
                        <a:pt x="44" y="14"/>
                      </a:cubicBezTo>
                      <a:lnTo>
                        <a:pt x="42" y="15"/>
                      </a:lnTo>
                      <a:close/>
                      <a:moveTo>
                        <a:pt x="32" y="7"/>
                      </a:moveTo>
                      <a:lnTo>
                        <a:pt x="32" y="7"/>
                      </a:lnTo>
                      <a:close/>
                    </a:path>
                  </a:pathLst>
                </a:custGeom>
                <a:solidFill>
                  <a:srgbClr val="94939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531" name="Freeform 157"/>
                <p:cNvSpPr>
                  <a:spLocks noChangeArrowheads="1"/>
                </p:cNvSpPr>
                <p:nvPr/>
              </p:nvSpPr>
              <p:spPr bwMode="auto">
                <a:xfrm>
                  <a:off x="1577" y="3949"/>
                  <a:ext cx="84" cy="65"/>
                </a:xfrm>
                <a:custGeom>
                  <a:avLst/>
                  <a:gdLst>
                    <a:gd name="T0" fmla="*/ 53541 w 61"/>
                    <a:gd name="T1" fmla="*/ 18735 h 38"/>
                    <a:gd name="T2" fmla="*/ 12805 w 61"/>
                    <a:gd name="T3" fmla="*/ 71883 h 38"/>
                    <a:gd name="T4" fmla="*/ 29366 w 61"/>
                    <a:gd name="T5" fmla="*/ 180320 h 38"/>
                    <a:gd name="T6" fmla="*/ 36894 w 61"/>
                    <a:gd name="T7" fmla="*/ 208758 h 38"/>
                    <a:gd name="T8" fmla="*/ 59296 w 61"/>
                    <a:gd name="T9" fmla="*/ 234706 h 38"/>
                    <a:gd name="T10" fmla="*/ 96238 w 61"/>
                    <a:gd name="T11" fmla="*/ 137419 h 38"/>
                    <a:gd name="T12" fmla="*/ 103257 w 61"/>
                    <a:gd name="T13" fmla="*/ 85386 h 38"/>
                    <a:gd name="T14" fmla="*/ 85518 w 61"/>
                    <a:gd name="T15" fmla="*/ 47216 h 38"/>
                    <a:gd name="T16" fmla="*/ 64476 w 61"/>
                    <a:gd name="T17" fmla="*/ 11291 h 38"/>
                    <a:gd name="T18" fmla="*/ 53541 w 61"/>
                    <a:gd name="T19" fmla="*/ 18735 h 38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61" h="38">
                      <a:moveTo>
                        <a:pt x="31" y="3"/>
                      </a:moveTo>
                      <a:cubicBezTo>
                        <a:pt x="26" y="10"/>
                        <a:pt x="13" y="6"/>
                        <a:pt x="7" y="11"/>
                      </a:cubicBezTo>
                      <a:cubicBezTo>
                        <a:pt x="0" y="18"/>
                        <a:pt x="10" y="23"/>
                        <a:pt x="17" y="28"/>
                      </a:cubicBezTo>
                      <a:cubicBezTo>
                        <a:pt x="18" y="29"/>
                        <a:pt x="19" y="32"/>
                        <a:pt x="21" y="32"/>
                      </a:cubicBezTo>
                      <a:cubicBezTo>
                        <a:pt x="26" y="33"/>
                        <a:pt x="29" y="38"/>
                        <a:pt x="34" y="36"/>
                      </a:cubicBezTo>
                      <a:cubicBezTo>
                        <a:pt x="42" y="32"/>
                        <a:pt x="48" y="26"/>
                        <a:pt x="55" y="21"/>
                      </a:cubicBezTo>
                      <a:cubicBezTo>
                        <a:pt x="58" y="19"/>
                        <a:pt x="61" y="15"/>
                        <a:pt x="59" y="13"/>
                      </a:cubicBezTo>
                      <a:cubicBezTo>
                        <a:pt x="56" y="11"/>
                        <a:pt x="53" y="8"/>
                        <a:pt x="49" y="7"/>
                      </a:cubicBezTo>
                      <a:cubicBezTo>
                        <a:pt x="45" y="5"/>
                        <a:pt x="41" y="4"/>
                        <a:pt x="37" y="2"/>
                      </a:cubicBezTo>
                      <a:cubicBezTo>
                        <a:pt x="36" y="2"/>
                        <a:pt x="33" y="0"/>
                        <a:pt x="31" y="3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532" name="Freeform 158"/>
                <p:cNvSpPr>
                  <a:spLocks noChangeArrowheads="1"/>
                </p:cNvSpPr>
                <p:nvPr/>
              </p:nvSpPr>
              <p:spPr bwMode="auto">
                <a:xfrm>
                  <a:off x="1580" y="3949"/>
                  <a:ext cx="81" cy="66"/>
                </a:xfrm>
                <a:custGeom>
                  <a:avLst/>
                  <a:gdLst>
                    <a:gd name="T0" fmla="*/ 25449 w 59"/>
                    <a:gd name="T1" fmla="*/ 42248 h 39"/>
                    <a:gd name="T2" fmla="*/ 25449 w 59"/>
                    <a:gd name="T3" fmla="*/ 53646 h 39"/>
                    <a:gd name="T4" fmla="*/ 25449 w 59"/>
                    <a:gd name="T5" fmla="*/ 42248 h 39"/>
                    <a:gd name="T6" fmla="*/ 7614 w 59"/>
                    <a:gd name="T7" fmla="*/ 67185 h 39"/>
                    <a:gd name="T8" fmla="*/ 14584 w 59"/>
                    <a:gd name="T9" fmla="*/ 129443 h 39"/>
                    <a:gd name="T10" fmla="*/ 9415 w 59"/>
                    <a:gd name="T11" fmla="*/ 69347 h 39"/>
                    <a:gd name="T12" fmla="*/ 22191 w 59"/>
                    <a:gd name="T13" fmla="*/ 160482 h 39"/>
                    <a:gd name="T14" fmla="*/ 23976 w 59"/>
                    <a:gd name="T15" fmla="*/ 151766 h 39"/>
                    <a:gd name="T16" fmla="*/ 22191 w 59"/>
                    <a:gd name="T17" fmla="*/ 160482 h 39"/>
                    <a:gd name="T18" fmla="*/ 25449 w 59"/>
                    <a:gd name="T19" fmla="*/ 151766 h 39"/>
                    <a:gd name="T20" fmla="*/ 23976 w 59"/>
                    <a:gd name="T21" fmla="*/ 151766 h 39"/>
                    <a:gd name="T22" fmla="*/ 22191 w 59"/>
                    <a:gd name="T23" fmla="*/ 160482 h 39"/>
                    <a:gd name="T24" fmla="*/ 25449 w 59"/>
                    <a:gd name="T25" fmla="*/ 151766 h 39"/>
                    <a:gd name="T26" fmla="*/ 25449 w 59"/>
                    <a:gd name="T27" fmla="*/ 151766 h 39"/>
                    <a:gd name="T28" fmla="*/ 23976 w 59"/>
                    <a:gd name="T29" fmla="*/ 170136 h 39"/>
                    <a:gd name="T30" fmla="*/ 27259 w 59"/>
                    <a:gd name="T31" fmla="*/ 161818 h 39"/>
                    <a:gd name="T32" fmla="*/ 23976 w 59"/>
                    <a:gd name="T33" fmla="*/ 170136 h 39"/>
                    <a:gd name="T34" fmla="*/ 29984 w 59"/>
                    <a:gd name="T35" fmla="*/ 180884 h 39"/>
                    <a:gd name="T36" fmla="*/ 37566 w 59"/>
                    <a:gd name="T37" fmla="*/ 190447 h 39"/>
                    <a:gd name="T38" fmla="*/ 29984 w 59"/>
                    <a:gd name="T39" fmla="*/ 180884 h 39"/>
                    <a:gd name="T40" fmla="*/ 51053 w 59"/>
                    <a:gd name="T41" fmla="*/ 206262 h 39"/>
                    <a:gd name="T42" fmla="*/ 51053 w 59"/>
                    <a:gd name="T43" fmla="*/ 202415 h 39"/>
                    <a:gd name="T44" fmla="*/ 51053 w 59"/>
                    <a:gd name="T45" fmla="*/ 196206 h 39"/>
                    <a:gd name="T46" fmla="*/ 51053 w 59"/>
                    <a:gd name="T47" fmla="*/ 206262 h 39"/>
                    <a:gd name="T48" fmla="*/ 82130 w 59"/>
                    <a:gd name="T49" fmla="*/ 113794 h 39"/>
                    <a:gd name="T50" fmla="*/ 73678 w 59"/>
                    <a:gd name="T51" fmla="*/ 145936 h 39"/>
                    <a:gd name="T52" fmla="*/ 83934 w 59"/>
                    <a:gd name="T53" fmla="*/ 119565 h 39"/>
                    <a:gd name="T54" fmla="*/ 85813 w 59"/>
                    <a:gd name="T55" fmla="*/ 110237 h 39"/>
                    <a:gd name="T56" fmla="*/ 82130 w 59"/>
                    <a:gd name="T57" fmla="*/ 113794 h 39"/>
                    <a:gd name="T58" fmla="*/ 91525 w 59"/>
                    <a:gd name="T59" fmla="*/ 92485 h 39"/>
                    <a:gd name="T60" fmla="*/ 91150 w 59"/>
                    <a:gd name="T61" fmla="*/ 92485 h 39"/>
                    <a:gd name="T62" fmla="*/ 91525 w 59"/>
                    <a:gd name="T63" fmla="*/ 92485 h 39"/>
                    <a:gd name="T64" fmla="*/ 88706 w 59"/>
                    <a:gd name="T65" fmla="*/ 76607 h 39"/>
                    <a:gd name="T66" fmla="*/ 88706 w 59"/>
                    <a:gd name="T67" fmla="*/ 76607 h 39"/>
                    <a:gd name="T68" fmla="*/ 91150 w 59"/>
                    <a:gd name="T69" fmla="*/ 76607 h 39"/>
                    <a:gd name="T70" fmla="*/ 88706 w 59"/>
                    <a:gd name="T71" fmla="*/ 76607 h 39"/>
                    <a:gd name="T72" fmla="*/ 88706 w 59"/>
                    <a:gd name="T73" fmla="*/ 76607 h 39"/>
                    <a:gd name="T74" fmla="*/ 85813 w 59"/>
                    <a:gd name="T75" fmla="*/ 60087 h 39"/>
                    <a:gd name="T76" fmla="*/ 83934 w 59"/>
                    <a:gd name="T77" fmla="*/ 67185 h 39"/>
                    <a:gd name="T78" fmla="*/ 85813 w 59"/>
                    <a:gd name="T79" fmla="*/ 60087 h 39"/>
                    <a:gd name="T80" fmla="*/ 74892 w 59"/>
                    <a:gd name="T81" fmla="*/ 42248 h 39"/>
                    <a:gd name="T82" fmla="*/ 74892 w 59"/>
                    <a:gd name="T83" fmla="*/ 42248 h 39"/>
                    <a:gd name="T84" fmla="*/ 76552 w 59"/>
                    <a:gd name="T85" fmla="*/ 36611 h 39"/>
                    <a:gd name="T86" fmla="*/ 53954 w 59"/>
                    <a:gd name="T87" fmla="*/ 22318 h 39"/>
                    <a:gd name="T88" fmla="*/ 64807 w 59"/>
                    <a:gd name="T89" fmla="*/ 32700 h 39"/>
                    <a:gd name="T90" fmla="*/ 55668 w 59"/>
                    <a:gd name="T91" fmla="*/ 15683 h 39"/>
                    <a:gd name="T92" fmla="*/ 53954 w 59"/>
                    <a:gd name="T93" fmla="*/ 15683 h 39"/>
                    <a:gd name="T94" fmla="*/ 53954 w 59"/>
                    <a:gd name="T95" fmla="*/ 22318 h 39"/>
                    <a:gd name="T96" fmla="*/ 53954 w 59"/>
                    <a:gd name="T97" fmla="*/ 15683 h 39"/>
                    <a:gd name="T98" fmla="*/ 47620 w 59"/>
                    <a:gd name="T99" fmla="*/ 22318 h 39"/>
                    <a:gd name="T100" fmla="*/ 53954 w 59"/>
                    <a:gd name="T101" fmla="*/ 15683 h 39"/>
                    <a:gd name="T102" fmla="*/ 46563 w 59"/>
                    <a:gd name="T103" fmla="*/ 22318 h 39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</a:gdLst>
                  <a:ahLst/>
                  <a:cxnLst>
                    <a:cxn ang="T104">
                      <a:pos x="T0" y="T1"/>
                    </a:cxn>
                    <a:cxn ang="T105">
                      <a:pos x="T2" y="T3"/>
                    </a:cxn>
                    <a:cxn ang="T106">
                      <a:pos x="T4" y="T5"/>
                    </a:cxn>
                    <a:cxn ang="T107">
                      <a:pos x="T6" y="T7"/>
                    </a:cxn>
                    <a:cxn ang="T108">
                      <a:pos x="T8" y="T9"/>
                    </a:cxn>
                    <a:cxn ang="T109">
                      <a:pos x="T10" y="T11"/>
                    </a:cxn>
                    <a:cxn ang="T110">
                      <a:pos x="T12" y="T13"/>
                    </a:cxn>
                    <a:cxn ang="T111">
                      <a:pos x="T14" y="T15"/>
                    </a:cxn>
                    <a:cxn ang="T112">
                      <a:pos x="T16" y="T17"/>
                    </a:cxn>
                    <a:cxn ang="T113">
                      <a:pos x="T18" y="T19"/>
                    </a:cxn>
                    <a:cxn ang="T114">
                      <a:pos x="T20" y="T21"/>
                    </a:cxn>
                    <a:cxn ang="T115">
                      <a:pos x="T22" y="T23"/>
                    </a:cxn>
                    <a:cxn ang="T116">
                      <a:pos x="T24" y="T25"/>
                    </a:cxn>
                    <a:cxn ang="T117">
                      <a:pos x="T26" y="T27"/>
                    </a:cxn>
                    <a:cxn ang="T118">
                      <a:pos x="T28" y="T29"/>
                    </a:cxn>
                    <a:cxn ang="T119">
                      <a:pos x="T30" y="T31"/>
                    </a:cxn>
                    <a:cxn ang="T120">
                      <a:pos x="T32" y="T33"/>
                    </a:cxn>
                    <a:cxn ang="T121">
                      <a:pos x="T34" y="T35"/>
                    </a:cxn>
                    <a:cxn ang="T122">
                      <a:pos x="T36" y="T37"/>
                    </a:cxn>
                    <a:cxn ang="T123">
                      <a:pos x="T38" y="T39"/>
                    </a:cxn>
                    <a:cxn ang="T124">
                      <a:pos x="T40" y="T41"/>
                    </a:cxn>
                    <a:cxn ang="T125">
                      <a:pos x="T42" y="T43"/>
                    </a:cxn>
                    <a:cxn ang="T126">
                      <a:pos x="T44" y="T45"/>
                    </a:cxn>
                    <a:cxn ang="T127">
                      <a:pos x="T46" y="T47"/>
                    </a:cxn>
                    <a:cxn ang="T128">
                      <a:pos x="T48" y="T49"/>
                    </a:cxn>
                    <a:cxn ang="T129">
                      <a:pos x="T50" y="T51"/>
                    </a:cxn>
                    <a:cxn ang="T130">
                      <a:pos x="T52" y="T53"/>
                    </a:cxn>
                    <a:cxn ang="T131">
                      <a:pos x="T54" y="T55"/>
                    </a:cxn>
                    <a:cxn ang="T132">
                      <a:pos x="T56" y="T57"/>
                    </a:cxn>
                    <a:cxn ang="T133">
                      <a:pos x="T58" y="T59"/>
                    </a:cxn>
                    <a:cxn ang="T134">
                      <a:pos x="T60" y="T61"/>
                    </a:cxn>
                    <a:cxn ang="T135">
                      <a:pos x="T62" y="T63"/>
                    </a:cxn>
                    <a:cxn ang="T136">
                      <a:pos x="T64" y="T65"/>
                    </a:cxn>
                    <a:cxn ang="T137">
                      <a:pos x="T66" y="T67"/>
                    </a:cxn>
                    <a:cxn ang="T138">
                      <a:pos x="T68" y="T69"/>
                    </a:cxn>
                    <a:cxn ang="T139">
                      <a:pos x="T70" y="T71"/>
                    </a:cxn>
                    <a:cxn ang="T140">
                      <a:pos x="T72" y="T73"/>
                    </a:cxn>
                    <a:cxn ang="T141">
                      <a:pos x="T74" y="T75"/>
                    </a:cxn>
                    <a:cxn ang="T142">
                      <a:pos x="T76" y="T77"/>
                    </a:cxn>
                    <a:cxn ang="T143">
                      <a:pos x="T78" y="T79"/>
                    </a:cxn>
                    <a:cxn ang="T144">
                      <a:pos x="T80" y="T81"/>
                    </a:cxn>
                    <a:cxn ang="T145">
                      <a:pos x="T82" y="T83"/>
                    </a:cxn>
                    <a:cxn ang="T146">
                      <a:pos x="T84" y="T85"/>
                    </a:cxn>
                    <a:cxn ang="T147">
                      <a:pos x="T86" y="T87"/>
                    </a:cxn>
                    <a:cxn ang="T148">
                      <a:pos x="T88" y="T89"/>
                    </a:cxn>
                    <a:cxn ang="T149">
                      <a:pos x="T90" y="T91"/>
                    </a:cxn>
                    <a:cxn ang="T150">
                      <a:pos x="T92" y="T93"/>
                    </a:cxn>
                    <a:cxn ang="T151">
                      <a:pos x="T94" y="T95"/>
                    </a:cxn>
                    <a:cxn ang="T152">
                      <a:pos x="T96" y="T97"/>
                    </a:cxn>
                    <a:cxn ang="T153">
                      <a:pos x="T98" y="T99"/>
                    </a:cxn>
                    <a:cxn ang="T154">
                      <a:pos x="T100" y="T101"/>
                    </a:cxn>
                    <a:cxn ang="T155">
                      <a:pos x="T102" y="T103"/>
                    </a:cxn>
                  </a:cxnLst>
                  <a:rect l="0" t="0" r="r" b="b"/>
                  <a:pathLst>
                    <a:path w="59" h="39">
                      <a:moveTo>
                        <a:pt x="30" y="4"/>
                      </a:moveTo>
                      <a:cubicBezTo>
                        <a:pt x="27" y="9"/>
                        <a:pt x="21" y="9"/>
                        <a:pt x="16" y="10"/>
                      </a:cubicBezTo>
                      <a:lnTo>
                        <a:pt x="16" y="8"/>
                      </a:lnTo>
                      <a:cubicBezTo>
                        <a:pt x="21" y="8"/>
                        <a:pt x="26" y="7"/>
                        <a:pt x="29" y="3"/>
                      </a:cubicBezTo>
                      <a:lnTo>
                        <a:pt x="30" y="4"/>
                      </a:lnTo>
                      <a:close/>
                      <a:moveTo>
                        <a:pt x="16" y="10"/>
                      </a:moveTo>
                      <a:cubicBezTo>
                        <a:pt x="12" y="10"/>
                        <a:pt x="8" y="11"/>
                        <a:pt x="6" y="13"/>
                      </a:cubicBezTo>
                      <a:lnTo>
                        <a:pt x="5" y="12"/>
                      </a:lnTo>
                      <a:cubicBezTo>
                        <a:pt x="8" y="9"/>
                        <a:pt x="12" y="9"/>
                        <a:pt x="16" y="8"/>
                      </a:cubicBezTo>
                      <a:lnTo>
                        <a:pt x="16" y="10"/>
                      </a:lnTo>
                      <a:close/>
                      <a:moveTo>
                        <a:pt x="5" y="12"/>
                      </a:moveTo>
                      <a:lnTo>
                        <a:pt x="5" y="12"/>
                      </a:lnTo>
                      <a:close/>
                      <a:moveTo>
                        <a:pt x="6" y="13"/>
                      </a:moveTo>
                      <a:cubicBezTo>
                        <a:pt x="2" y="17"/>
                        <a:pt x="4" y="20"/>
                        <a:pt x="9" y="24"/>
                      </a:cubicBezTo>
                      <a:lnTo>
                        <a:pt x="8" y="24"/>
                      </a:lnTo>
                      <a:cubicBezTo>
                        <a:pt x="3" y="21"/>
                        <a:pt x="0" y="17"/>
                        <a:pt x="5" y="12"/>
                      </a:cubicBezTo>
                      <a:lnTo>
                        <a:pt x="6" y="13"/>
                      </a:lnTo>
                      <a:close/>
                      <a:moveTo>
                        <a:pt x="9" y="24"/>
                      </a:moveTo>
                      <a:cubicBezTo>
                        <a:pt x="10" y="25"/>
                        <a:pt x="13" y="26"/>
                        <a:pt x="15" y="28"/>
                      </a:cubicBezTo>
                      <a:lnTo>
                        <a:pt x="14" y="29"/>
                      </a:lnTo>
                      <a:cubicBezTo>
                        <a:pt x="12" y="27"/>
                        <a:pt x="9" y="26"/>
                        <a:pt x="8" y="24"/>
                      </a:cubicBezTo>
                      <a:lnTo>
                        <a:pt x="9" y="24"/>
                      </a:lnTo>
                      <a:close/>
                      <a:moveTo>
                        <a:pt x="15" y="28"/>
                      </a:moveTo>
                      <a:lnTo>
                        <a:pt x="15" y="28"/>
                      </a:lnTo>
                      <a:lnTo>
                        <a:pt x="15" y="29"/>
                      </a:lnTo>
                      <a:lnTo>
                        <a:pt x="14" y="29"/>
                      </a:lnTo>
                      <a:lnTo>
                        <a:pt x="15" y="28"/>
                      </a:lnTo>
                      <a:close/>
                      <a:moveTo>
                        <a:pt x="15" y="28"/>
                      </a:moveTo>
                      <a:lnTo>
                        <a:pt x="16" y="28"/>
                      </a:lnTo>
                      <a:lnTo>
                        <a:pt x="15" y="29"/>
                      </a:lnTo>
                      <a:lnTo>
                        <a:pt x="15" y="28"/>
                      </a:lnTo>
                      <a:close/>
                      <a:moveTo>
                        <a:pt x="16" y="28"/>
                      </a:moveTo>
                      <a:lnTo>
                        <a:pt x="16" y="28"/>
                      </a:lnTo>
                      <a:lnTo>
                        <a:pt x="14" y="29"/>
                      </a:lnTo>
                      <a:lnTo>
                        <a:pt x="16" y="28"/>
                      </a:lnTo>
                      <a:close/>
                      <a:moveTo>
                        <a:pt x="16" y="28"/>
                      </a:moveTo>
                      <a:lnTo>
                        <a:pt x="16" y="28"/>
                      </a:lnTo>
                      <a:lnTo>
                        <a:pt x="15" y="29"/>
                      </a:lnTo>
                      <a:lnTo>
                        <a:pt x="16" y="28"/>
                      </a:lnTo>
                      <a:close/>
                      <a:moveTo>
                        <a:pt x="16" y="28"/>
                      </a:moveTo>
                      <a:cubicBezTo>
                        <a:pt x="16" y="29"/>
                        <a:pt x="16" y="29"/>
                        <a:pt x="17" y="30"/>
                      </a:cubicBezTo>
                      <a:lnTo>
                        <a:pt x="15" y="31"/>
                      </a:lnTo>
                      <a:cubicBezTo>
                        <a:pt x="15" y="30"/>
                        <a:pt x="15" y="29"/>
                        <a:pt x="14" y="29"/>
                      </a:cubicBezTo>
                      <a:lnTo>
                        <a:pt x="16" y="28"/>
                      </a:lnTo>
                      <a:close/>
                      <a:moveTo>
                        <a:pt x="17" y="30"/>
                      </a:moveTo>
                      <a:cubicBezTo>
                        <a:pt x="17" y="31"/>
                        <a:pt x="18" y="33"/>
                        <a:pt x="19" y="33"/>
                      </a:cubicBezTo>
                      <a:lnTo>
                        <a:pt x="18" y="34"/>
                      </a:lnTo>
                      <a:cubicBezTo>
                        <a:pt x="17" y="34"/>
                        <a:pt x="16" y="32"/>
                        <a:pt x="15" y="31"/>
                      </a:cubicBezTo>
                      <a:lnTo>
                        <a:pt x="17" y="30"/>
                      </a:lnTo>
                      <a:close/>
                      <a:moveTo>
                        <a:pt x="19" y="33"/>
                      </a:moveTo>
                      <a:lnTo>
                        <a:pt x="19" y="33"/>
                      </a:lnTo>
                      <a:close/>
                      <a:moveTo>
                        <a:pt x="19" y="33"/>
                      </a:moveTo>
                      <a:cubicBezTo>
                        <a:pt x="21" y="33"/>
                        <a:pt x="23" y="34"/>
                        <a:pt x="24" y="35"/>
                      </a:cubicBezTo>
                      <a:lnTo>
                        <a:pt x="24" y="36"/>
                      </a:lnTo>
                      <a:cubicBezTo>
                        <a:pt x="22" y="35"/>
                        <a:pt x="20" y="34"/>
                        <a:pt x="18" y="34"/>
                      </a:cubicBezTo>
                      <a:lnTo>
                        <a:pt x="19" y="33"/>
                      </a:lnTo>
                      <a:close/>
                      <a:moveTo>
                        <a:pt x="24" y="35"/>
                      </a:moveTo>
                      <a:cubicBezTo>
                        <a:pt x="27" y="37"/>
                        <a:pt x="29" y="38"/>
                        <a:pt x="32" y="37"/>
                      </a:cubicBezTo>
                      <a:lnTo>
                        <a:pt x="32" y="38"/>
                      </a:lnTo>
                      <a:cubicBezTo>
                        <a:pt x="29" y="39"/>
                        <a:pt x="26" y="38"/>
                        <a:pt x="24" y="36"/>
                      </a:cubicBezTo>
                      <a:lnTo>
                        <a:pt x="24" y="35"/>
                      </a:lnTo>
                      <a:close/>
                      <a:moveTo>
                        <a:pt x="32" y="37"/>
                      </a:moveTo>
                      <a:lnTo>
                        <a:pt x="32" y="36"/>
                      </a:lnTo>
                      <a:lnTo>
                        <a:pt x="32" y="37"/>
                      </a:lnTo>
                      <a:close/>
                      <a:moveTo>
                        <a:pt x="32" y="36"/>
                      </a:moveTo>
                      <a:cubicBezTo>
                        <a:pt x="37" y="34"/>
                        <a:pt x="41" y="30"/>
                        <a:pt x="46" y="27"/>
                      </a:cubicBezTo>
                      <a:lnTo>
                        <a:pt x="47" y="28"/>
                      </a:lnTo>
                      <a:cubicBezTo>
                        <a:pt x="42" y="31"/>
                        <a:pt x="38" y="35"/>
                        <a:pt x="32" y="38"/>
                      </a:cubicBezTo>
                      <a:lnTo>
                        <a:pt x="32" y="36"/>
                      </a:lnTo>
                      <a:close/>
                      <a:moveTo>
                        <a:pt x="46" y="27"/>
                      </a:moveTo>
                      <a:cubicBezTo>
                        <a:pt x="48" y="25"/>
                        <a:pt x="50" y="23"/>
                        <a:pt x="52" y="21"/>
                      </a:cubicBezTo>
                      <a:lnTo>
                        <a:pt x="53" y="22"/>
                      </a:lnTo>
                      <a:cubicBezTo>
                        <a:pt x="51" y="24"/>
                        <a:pt x="49" y="26"/>
                        <a:pt x="47" y="28"/>
                      </a:cubicBezTo>
                      <a:lnTo>
                        <a:pt x="46" y="27"/>
                      </a:lnTo>
                      <a:close/>
                      <a:moveTo>
                        <a:pt x="52" y="21"/>
                      </a:moveTo>
                      <a:lnTo>
                        <a:pt x="52" y="21"/>
                      </a:lnTo>
                      <a:lnTo>
                        <a:pt x="53" y="22"/>
                      </a:lnTo>
                      <a:lnTo>
                        <a:pt x="52" y="21"/>
                      </a:lnTo>
                      <a:close/>
                      <a:moveTo>
                        <a:pt x="52" y="21"/>
                      </a:moveTo>
                      <a:cubicBezTo>
                        <a:pt x="53" y="21"/>
                        <a:pt x="54" y="20"/>
                        <a:pt x="54" y="20"/>
                      </a:cubicBezTo>
                      <a:lnTo>
                        <a:pt x="55" y="21"/>
                      </a:lnTo>
                      <a:cubicBezTo>
                        <a:pt x="55" y="21"/>
                        <a:pt x="54" y="22"/>
                        <a:pt x="53" y="22"/>
                      </a:cubicBezTo>
                      <a:lnTo>
                        <a:pt x="52" y="21"/>
                      </a:lnTo>
                      <a:close/>
                      <a:moveTo>
                        <a:pt x="54" y="20"/>
                      </a:moveTo>
                      <a:cubicBezTo>
                        <a:pt x="55" y="19"/>
                        <a:pt x="56" y="18"/>
                        <a:pt x="57" y="17"/>
                      </a:cubicBezTo>
                      <a:lnTo>
                        <a:pt x="58" y="17"/>
                      </a:lnTo>
                      <a:cubicBezTo>
                        <a:pt x="58" y="18"/>
                        <a:pt x="57" y="20"/>
                        <a:pt x="55" y="21"/>
                      </a:cubicBezTo>
                      <a:lnTo>
                        <a:pt x="54" y="20"/>
                      </a:lnTo>
                      <a:close/>
                      <a:moveTo>
                        <a:pt x="57" y="17"/>
                      </a:moveTo>
                      <a:cubicBezTo>
                        <a:pt x="57" y="16"/>
                        <a:pt x="57" y="15"/>
                        <a:pt x="56" y="14"/>
                      </a:cubicBezTo>
                      <a:lnTo>
                        <a:pt x="58" y="14"/>
                      </a:lnTo>
                      <a:cubicBezTo>
                        <a:pt x="59" y="15"/>
                        <a:pt x="59" y="16"/>
                        <a:pt x="58" y="17"/>
                      </a:cubicBezTo>
                      <a:lnTo>
                        <a:pt x="57" y="17"/>
                      </a:lnTo>
                      <a:close/>
                      <a:moveTo>
                        <a:pt x="56" y="14"/>
                      </a:moveTo>
                      <a:cubicBezTo>
                        <a:pt x="56" y="14"/>
                        <a:pt x="56" y="14"/>
                        <a:pt x="56" y="14"/>
                      </a:cubicBezTo>
                      <a:lnTo>
                        <a:pt x="57" y="13"/>
                      </a:lnTo>
                      <a:cubicBezTo>
                        <a:pt x="57" y="13"/>
                        <a:pt x="58" y="14"/>
                        <a:pt x="58" y="14"/>
                      </a:cubicBezTo>
                      <a:lnTo>
                        <a:pt x="56" y="14"/>
                      </a:lnTo>
                      <a:close/>
                      <a:moveTo>
                        <a:pt x="57" y="13"/>
                      </a:moveTo>
                      <a:lnTo>
                        <a:pt x="57" y="13"/>
                      </a:lnTo>
                      <a:lnTo>
                        <a:pt x="57" y="14"/>
                      </a:lnTo>
                      <a:lnTo>
                        <a:pt x="57" y="13"/>
                      </a:lnTo>
                      <a:close/>
                      <a:moveTo>
                        <a:pt x="56" y="14"/>
                      </a:moveTo>
                      <a:lnTo>
                        <a:pt x="56" y="14"/>
                      </a:lnTo>
                      <a:lnTo>
                        <a:pt x="57" y="13"/>
                      </a:lnTo>
                      <a:lnTo>
                        <a:pt x="56" y="14"/>
                      </a:lnTo>
                      <a:close/>
                      <a:moveTo>
                        <a:pt x="56" y="14"/>
                      </a:moveTo>
                      <a:cubicBezTo>
                        <a:pt x="55" y="14"/>
                        <a:pt x="54" y="13"/>
                        <a:pt x="53" y="12"/>
                      </a:cubicBezTo>
                      <a:lnTo>
                        <a:pt x="54" y="11"/>
                      </a:lnTo>
                      <a:cubicBezTo>
                        <a:pt x="55" y="12"/>
                        <a:pt x="56" y="13"/>
                        <a:pt x="57" y="13"/>
                      </a:cubicBezTo>
                      <a:lnTo>
                        <a:pt x="56" y="14"/>
                      </a:lnTo>
                      <a:close/>
                      <a:moveTo>
                        <a:pt x="53" y="12"/>
                      </a:moveTo>
                      <a:cubicBezTo>
                        <a:pt x="51" y="10"/>
                        <a:pt x="49" y="9"/>
                        <a:pt x="47" y="8"/>
                      </a:cubicBezTo>
                      <a:lnTo>
                        <a:pt x="48" y="7"/>
                      </a:lnTo>
                      <a:cubicBezTo>
                        <a:pt x="50" y="8"/>
                        <a:pt x="52" y="9"/>
                        <a:pt x="54" y="11"/>
                      </a:cubicBezTo>
                      <a:lnTo>
                        <a:pt x="53" y="12"/>
                      </a:lnTo>
                      <a:close/>
                      <a:moveTo>
                        <a:pt x="47" y="8"/>
                      </a:moveTo>
                      <a:lnTo>
                        <a:pt x="47" y="8"/>
                      </a:lnTo>
                      <a:close/>
                      <a:moveTo>
                        <a:pt x="47" y="8"/>
                      </a:moveTo>
                      <a:cubicBezTo>
                        <a:pt x="45" y="7"/>
                        <a:pt x="43" y="7"/>
                        <a:pt x="41" y="6"/>
                      </a:cubicBezTo>
                      <a:lnTo>
                        <a:pt x="41" y="5"/>
                      </a:lnTo>
                      <a:cubicBezTo>
                        <a:pt x="43" y="5"/>
                        <a:pt x="45" y="6"/>
                        <a:pt x="48" y="7"/>
                      </a:cubicBezTo>
                      <a:lnTo>
                        <a:pt x="47" y="8"/>
                      </a:lnTo>
                      <a:close/>
                      <a:moveTo>
                        <a:pt x="41" y="6"/>
                      </a:moveTo>
                      <a:cubicBezTo>
                        <a:pt x="39" y="5"/>
                        <a:pt x="37" y="4"/>
                        <a:pt x="34" y="4"/>
                      </a:cubicBezTo>
                      <a:lnTo>
                        <a:pt x="35" y="2"/>
                      </a:lnTo>
                      <a:cubicBezTo>
                        <a:pt x="37" y="3"/>
                        <a:pt x="39" y="4"/>
                        <a:pt x="41" y="5"/>
                      </a:cubicBezTo>
                      <a:lnTo>
                        <a:pt x="41" y="6"/>
                      </a:lnTo>
                      <a:close/>
                      <a:moveTo>
                        <a:pt x="34" y="4"/>
                      </a:moveTo>
                      <a:lnTo>
                        <a:pt x="34" y="4"/>
                      </a:lnTo>
                      <a:lnTo>
                        <a:pt x="35" y="3"/>
                      </a:lnTo>
                      <a:lnTo>
                        <a:pt x="34" y="4"/>
                      </a:lnTo>
                      <a:close/>
                      <a:moveTo>
                        <a:pt x="34" y="4"/>
                      </a:moveTo>
                      <a:cubicBezTo>
                        <a:pt x="34" y="3"/>
                        <a:pt x="34" y="3"/>
                        <a:pt x="34" y="3"/>
                      </a:cubicBezTo>
                      <a:lnTo>
                        <a:pt x="35" y="2"/>
                      </a:lnTo>
                      <a:lnTo>
                        <a:pt x="34" y="4"/>
                      </a:lnTo>
                      <a:close/>
                      <a:moveTo>
                        <a:pt x="35" y="2"/>
                      </a:moveTo>
                      <a:lnTo>
                        <a:pt x="35" y="2"/>
                      </a:lnTo>
                      <a:lnTo>
                        <a:pt x="34" y="3"/>
                      </a:lnTo>
                      <a:lnTo>
                        <a:pt x="35" y="2"/>
                      </a:lnTo>
                      <a:close/>
                      <a:moveTo>
                        <a:pt x="34" y="3"/>
                      </a:moveTo>
                      <a:cubicBezTo>
                        <a:pt x="33" y="3"/>
                        <a:pt x="31" y="2"/>
                        <a:pt x="30" y="4"/>
                      </a:cubicBezTo>
                      <a:lnTo>
                        <a:pt x="29" y="3"/>
                      </a:lnTo>
                      <a:cubicBezTo>
                        <a:pt x="31" y="0"/>
                        <a:pt x="34" y="2"/>
                        <a:pt x="35" y="2"/>
                      </a:cubicBezTo>
                      <a:lnTo>
                        <a:pt x="34" y="3"/>
                      </a:lnTo>
                      <a:close/>
                      <a:moveTo>
                        <a:pt x="29" y="3"/>
                      </a:moveTo>
                      <a:lnTo>
                        <a:pt x="29" y="3"/>
                      </a:lnTo>
                      <a:lnTo>
                        <a:pt x="29" y="4"/>
                      </a:lnTo>
                      <a:lnTo>
                        <a:pt x="29" y="3"/>
                      </a:lnTo>
                      <a:close/>
                    </a:path>
                  </a:pathLst>
                </a:custGeom>
                <a:solidFill>
                  <a:srgbClr val="94939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533" name="Freeform 159"/>
                <p:cNvSpPr>
                  <a:spLocks noChangeArrowheads="1"/>
                </p:cNvSpPr>
                <p:nvPr/>
              </p:nvSpPr>
              <p:spPr bwMode="auto">
                <a:xfrm>
                  <a:off x="1525" y="3976"/>
                  <a:ext cx="74" cy="52"/>
                </a:xfrm>
                <a:custGeom>
                  <a:avLst/>
                  <a:gdLst>
                    <a:gd name="T0" fmla="*/ 42220 w 54"/>
                    <a:gd name="T1" fmla="*/ 32001 h 30"/>
                    <a:gd name="T2" fmla="*/ 34535 w 54"/>
                    <a:gd name="T3" fmla="*/ 53338 h 30"/>
                    <a:gd name="T4" fmla="*/ 7178 w 54"/>
                    <a:gd name="T5" fmla="*/ 166714 h 30"/>
                    <a:gd name="T6" fmla="*/ 30092 w 54"/>
                    <a:gd name="T7" fmla="*/ 215062 h 30"/>
                    <a:gd name="T8" fmla="*/ 79636 w 54"/>
                    <a:gd name="T9" fmla="*/ 210314 h 30"/>
                    <a:gd name="T10" fmla="*/ 84382 w 54"/>
                    <a:gd name="T11" fmla="*/ 181390 h 30"/>
                    <a:gd name="T12" fmla="*/ 62397 w 54"/>
                    <a:gd name="T13" fmla="*/ 100024 h 30"/>
                    <a:gd name="T14" fmla="*/ 57761 w 54"/>
                    <a:gd name="T15" fmla="*/ 36017 h 30"/>
                    <a:gd name="T16" fmla="*/ 42220 w 54"/>
                    <a:gd name="T17" fmla="*/ 32001 h 30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54" h="30">
                      <a:moveTo>
                        <a:pt x="26" y="4"/>
                      </a:moveTo>
                      <a:cubicBezTo>
                        <a:pt x="24" y="5"/>
                        <a:pt x="23" y="7"/>
                        <a:pt x="21" y="7"/>
                      </a:cubicBezTo>
                      <a:cubicBezTo>
                        <a:pt x="13" y="10"/>
                        <a:pt x="0" y="14"/>
                        <a:pt x="4" y="22"/>
                      </a:cubicBezTo>
                      <a:cubicBezTo>
                        <a:pt x="6" y="26"/>
                        <a:pt x="13" y="29"/>
                        <a:pt x="19" y="29"/>
                      </a:cubicBezTo>
                      <a:cubicBezTo>
                        <a:pt x="29" y="28"/>
                        <a:pt x="39" y="30"/>
                        <a:pt x="49" y="28"/>
                      </a:cubicBezTo>
                      <a:cubicBezTo>
                        <a:pt x="48" y="26"/>
                        <a:pt x="54" y="26"/>
                        <a:pt x="52" y="24"/>
                      </a:cubicBezTo>
                      <a:cubicBezTo>
                        <a:pt x="48" y="19"/>
                        <a:pt x="41" y="17"/>
                        <a:pt x="39" y="13"/>
                      </a:cubicBezTo>
                      <a:cubicBezTo>
                        <a:pt x="37" y="11"/>
                        <a:pt x="38" y="7"/>
                        <a:pt x="36" y="5"/>
                      </a:cubicBezTo>
                      <a:cubicBezTo>
                        <a:pt x="34" y="3"/>
                        <a:pt x="32" y="0"/>
                        <a:pt x="26" y="4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534" name="Freeform 160"/>
                <p:cNvSpPr>
                  <a:spLocks noChangeArrowheads="1"/>
                </p:cNvSpPr>
                <p:nvPr/>
              </p:nvSpPr>
              <p:spPr bwMode="auto">
                <a:xfrm>
                  <a:off x="1527" y="3976"/>
                  <a:ext cx="72" cy="52"/>
                </a:xfrm>
                <a:custGeom>
                  <a:avLst/>
                  <a:gdLst>
                    <a:gd name="T0" fmla="*/ 32073 w 53"/>
                    <a:gd name="T1" fmla="*/ 36017 h 30"/>
                    <a:gd name="T2" fmla="*/ 33715 w 53"/>
                    <a:gd name="T3" fmla="*/ 45422 h 30"/>
                    <a:gd name="T4" fmla="*/ 32073 w 53"/>
                    <a:gd name="T5" fmla="*/ 36017 h 30"/>
                    <a:gd name="T6" fmla="*/ 30497 w 53"/>
                    <a:gd name="T7" fmla="*/ 60020 h 30"/>
                    <a:gd name="T8" fmla="*/ 30497 w 53"/>
                    <a:gd name="T9" fmla="*/ 60020 h 30"/>
                    <a:gd name="T10" fmla="*/ 8762 w 53"/>
                    <a:gd name="T11" fmla="*/ 88904 h 30"/>
                    <a:gd name="T12" fmla="*/ 9797 w 53"/>
                    <a:gd name="T13" fmla="*/ 100024 h 30"/>
                    <a:gd name="T14" fmla="*/ 8762 w 53"/>
                    <a:gd name="T15" fmla="*/ 88904 h 30"/>
                    <a:gd name="T16" fmla="*/ 5973 w 53"/>
                    <a:gd name="T17" fmla="*/ 166714 h 30"/>
                    <a:gd name="T18" fmla="*/ 5973 w 53"/>
                    <a:gd name="T19" fmla="*/ 166714 h 30"/>
                    <a:gd name="T20" fmla="*/ 2558 w 53"/>
                    <a:gd name="T21" fmla="*/ 166714 h 30"/>
                    <a:gd name="T22" fmla="*/ 2558 w 53"/>
                    <a:gd name="T23" fmla="*/ 166714 h 30"/>
                    <a:gd name="T24" fmla="*/ 5973 w 53"/>
                    <a:gd name="T25" fmla="*/ 166714 h 30"/>
                    <a:gd name="T26" fmla="*/ 2558 w 53"/>
                    <a:gd name="T27" fmla="*/ 166714 h 30"/>
                    <a:gd name="T28" fmla="*/ 8762 w 53"/>
                    <a:gd name="T29" fmla="*/ 188947 h 30"/>
                    <a:gd name="T30" fmla="*/ 6894 w 53"/>
                    <a:gd name="T31" fmla="*/ 169853 h 30"/>
                    <a:gd name="T32" fmla="*/ 26405 w 53"/>
                    <a:gd name="T33" fmla="*/ 222473 h 30"/>
                    <a:gd name="T34" fmla="*/ 26405 w 53"/>
                    <a:gd name="T35" fmla="*/ 222473 h 30"/>
                    <a:gd name="T36" fmla="*/ 26405 w 53"/>
                    <a:gd name="T37" fmla="*/ 222473 h 30"/>
                    <a:gd name="T38" fmla="*/ 47505 w 53"/>
                    <a:gd name="T39" fmla="*/ 215062 h 30"/>
                    <a:gd name="T40" fmla="*/ 47505 w 53"/>
                    <a:gd name="T41" fmla="*/ 210314 h 30"/>
                    <a:gd name="T42" fmla="*/ 47505 w 53"/>
                    <a:gd name="T43" fmla="*/ 215062 h 30"/>
                    <a:gd name="T44" fmla="*/ 71151 w 53"/>
                    <a:gd name="T45" fmla="*/ 215062 h 30"/>
                    <a:gd name="T46" fmla="*/ 71151 w 53"/>
                    <a:gd name="T47" fmla="*/ 210314 h 30"/>
                    <a:gd name="T48" fmla="*/ 73553 w 53"/>
                    <a:gd name="T49" fmla="*/ 201510 h 30"/>
                    <a:gd name="T50" fmla="*/ 71151 w 53"/>
                    <a:gd name="T51" fmla="*/ 193598 h 30"/>
                    <a:gd name="T52" fmla="*/ 71151 w 53"/>
                    <a:gd name="T53" fmla="*/ 193598 h 30"/>
                    <a:gd name="T54" fmla="*/ 75285 w 53"/>
                    <a:gd name="T55" fmla="*/ 169853 h 30"/>
                    <a:gd name="T56" fmla="*/ 75285 w 53"/>
                    <a:gd name="T57" fmla="*/ 169853 h 30"/>
                    <a:gd name="T58" fmla="*/ 75285 w 53"/>
                    <a:gd name="T59" fmla="*/ 181390 h 30"/>
                    <a:gd name="T60" fmla="*/ 64223 w 53"/>
                    <a:gd name="T61" fmla="*/ 142243 h 30"/>
                    <a:gd name="T62" fmla="*/ 73553 w 53"/>
                    <a:gd name="T63" fmla="*/ 181390 h 30"/>
                    <a:gd name="T64" fmla="*/ 55345 w 53"/>
                    <a:gd name="T65" fmla="*/ 100024 h 30"/>
                    <a:gd name="T66" fmla="*/ 55345 w 53"/>
                    <a:gd name="T67" fmla="*/ 100024 h 30"/>
                    <a:gd name="T68" fmla="*/ 55345 w 53"/>
                    <a:gd name="T69" fmla="*/ 100024 h 30"/>
                    <a:gd name="T70" fmla="*/ 54408 w 53"/>
                    <a:gd name="T71" fmla="*/ 68018 h 30"/>
                    <a:gd name="T72" fmla="*/ 54408 w 53"/>
                    <a:gd name="T73" fmla="*/ 68018 h 30"/>
                    <a:gd name="T74" fmla="*/ 52654 w 53"/>
                    <a:gd name="T75" fmla="*/ 68018 h 30"/>
                    <a:gd name="T76" fmla="*/ 54408 w 53"/>
                    <a:gd name="T77" fmla="*/ 68018 h 30"/>
                    <a:gd name="T78" fmla="*/ 52654 w 53"/>
                    <a:gd name="T79" fmla="*/ 36017 h 30"/>
                    <a:gd name="T80" fmla="*/ 52654 w 53"/>
                    <a:gd name="T81" fmla="*/ 36017 h 30"/>
                    <a:gd name="T82" fmla="*/ 52654 w 53"/>
                    <a:gd name="T83" fmla="*/ 36017 h 30"/>
                    <a:gd name="T84" fmla="*/ 51017 w 53"/>
                    <a:gd name="T85" fmla="*/ 45422 h 30"/>
                    <a:gd name="T86" fmla="*/ 51017 w 53"/>
                    <a:gd name="T87" fmla="*/ 45422 h 30"/>
                    <a:gd name="T88" fmla="*/ 51017 w 53"/>
                    <a:gd name="T89" fmla="*/ 32001 h 30"/>
                    <a:gd name="T90" fmla="*/ 50060 w 53"/>
                    <a:gd name="T91" fmla="*/ 36017 h 30"/>
                    <a:gd name="T92" fmla="*/ 51017 w 53"/>
                    <a:gd name="T93" fmla="*/ 32001 h 30"/>
                    <a:gd name="T94" fmla="*/ 36571 w 53"/>
                    <a:gd name="T95" fmla="*/ 36017 h 30"/>
                    <a:gd name="T96" fmla="*/ 36571 w 53"/>
                    <a:gd name="T97" fmla="*/ 36017 h 30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0" t="0" r="r" b="b"/>
                  <a:pathLst>
                    <a:path w="53" h="30">
                      <a:moveTo>
                        <a:pt x="25" y="5"/>
                      </a:moveTo>
                      <a:cubicBezTo>
                        <a:pt x="24" y="5"/>
                        <a:pt x="24" y="6"/>
                        <a:pt x="23" y="6"/>
                      </a:cubicBezTo>
                      <a:lnTo>
                        <a:pt x="22" y="5"/>
                      </a:lnTo>
                      <a:cubicBezTo>
                        <a:pt x="22" y="5"/>
                        <a:pt x="23" y="4"/>
                        <a:pt x="24" y="3"/>
                      </a:cubicBezTo>
                      <a:lnTo>
                        <a:pt x="25" y="5"/>
                      </a:lnTo>
                      <a:close/>
                      <a:moveTo>
                        <a:pt x="23" y="6"/>
                      </a:moveTo>
                      <a:cubicBezTo>
                        <a:pt x="22" y="7"/>
                        <a:pt x="22" y="7"/>
                        <a:pt x="21" y="8"/>
                      </a:cubicBezTo>
                      <a:lnTo>
                        <a:pt x="20" y="7"/>
                      </a:lnTo>
                      <a:cubicBezTo>
                        <a:pt x="21" y="6"/>
                        <a:pt x="21" y="6"/>
                        <a:pt x="22" y="5"/>
                      </a:cubicBezTo>
                      <a:lnTo>
                        <a:pt x="23" y="6"/>
                      </a:lnTo>
                      <a:close/>
                      <a:moveTo>
                        <a:pt x="21" y="8"/>
                      </a:moveTo>
                      <a:lnTo>
                        <a:pt x="21" y="8"/>
                      </a:lnTo>
                      <a:lnTo>
                        <a:pt x="20" y="7"/>
                      </a:lnTo>
                      <a:lnTo>
                        <a:pt x="21" y="8"/>
                      </a:lnTo>
                      <a:close/>
                      <a:moveTo>
                        <a:pt x="21" y="8"/>
                      </a:moveTo>
                      <a:cubicBezTo>
                        <a:pt x="17" y="9"/>
                        <a:pt x="11" y="11"/>
                        <a:pt x="7" y="13"/>
                      </a:cubicBezTo>
                      <a:lnTo>
                        <a:pt x="6" y="12"/>
                      </a:lnTo>
                      <a:cubicBezTo>
                        <a:pt x="10" y="10"/>
                        <a:pt x="16" y="8"/>
                        <a:pt x="20" y="7"/>
                      </a:cubicBezTo>
                      <a:lnTo>
                        <a:pt x="21" y="8"/>
                      </a:lnTo>
                      <a:close/>
                      <a:moveTo>
                        <a:pt x="7" y="13"/>
                      </a:moveTo>
                      <a:cubicBezTo>
                        <a:pt x="4" y="16"/>
                        <a:pt x="2" y="18"/>
                        <a:pt x="4" y="22"/>
                      </a:cubicBezTo>
                      <a:lnTo>
                        <a:pt x="2" y="22"/>
                      </a:lnTo>
                      <a:cubicBezTo>
                        <a:pt x="0" y="18"/>
                        <a:pt x="2" y="15"/>
                        <a:pt x="6" y="12"/>
                      </a:cubicBezTo>
                      <a:lnTo>
                        <a:pt x="7" y="13"/>
                      </a:lnTo>
                      <a:close/>
                      <a:moveTo>
                        <a:pt x="4" y="22"/>
                      </a:moveTo>
                      <a:lnTo>
                        <a:pt x="4" y="22"/>
                      </a:lnTo>
                      <a:lnTo>
                        <a:pt x="3" y="22"/>
                      </a:lnTo>
                      <a:lnTo>
                        <a:pt x="4" y="22"/>
                      </a:lnTo>
                      <a:close/>
                      <a:moveTo>
                        <a:pt x="4" y="22"/>
                      </a:moveTo>
                      <a:lnTo>
                        <a:pt x="4" y="22"/>
                      </a:lnTo>
                      <a:lnTo>
                        <a:pt x="2" y="22"/>
                      </a:lnTo>
                      <a:lnTo>
                        <a:pt x="4" y="22"/>
                      </a:lnTo>
                      <a:close/>
                      <a:moveTo>
                        <a:pt x="2" y="22"/>
                      </a:moveTo>
                      <a:lnTo>
                        <a:pt x="2" y="22"/>
                      </a:lnTo>
                      <a:lnTo>
                        <a:pt x="3" y="22"/>
                      </a:lnTo>
                      <a:lnTo>
                        <a:pt x="2" y="22"/>
                      </a:lnTo>
                      <a:close/>
                      <a:moveTo>
                        <a:pt x="4" y="22"/>
                      </a:moveTo>
                      <a:cubicBezTo>
                        <a:pt x="4" y="22"/>
                        <a:pt x="4" y="23"/>
                        <a:pt x="5" y="23"/>
                      </a:cubicBezTo>
                      <a:lnTo>
                        <a:pt x="4" y="24"/>
                      </a:lnTo>
                      <a:cubicBezTo>
                        <a:pt x="3" y="24"/>
                        <a:pt x="3" y="23"/>
                        <a:pt x="2" y="22"/>
                      </a:cubicBezTo>
                      <a:lnTo>
                        <a:pt x="4" y="22"/>
                      </a:lnTo>
                      <a:close/>
                      <a:moveTo>
                        <a:pt x="5" y="23"/>
                      </a:moveTo>
                      <a:cubicBezTo>
                        <a:pt x="5" y="24"/>
                        <a:pt x="6" y="24"/>
                        <a:pt x="6" y="25"/>
                      </a:cubicBezTo>
                      <a:lnTo>
                        <a:pt x="5" y="26"/>
                      </a:lnTo>
                      <a:cubicBezTo>
                        <a:pt x="5" y="25"/>
                        <a:pt x="4" y="25"/>
                        <a:pt x="4" y="24"/>
                      </a:cubicBezTo>
                      <a:lnTo>
                        <a:pt x="5" y="23"/>
                      </a:lnTo>
                      <a:close/>
                      <a:moveTo>
                        <a:pt x="6" y="25"/>
                      </a:moveTo>
                      <a:cubicBezTo>
                        <a:pt x="9" y="27"/>
                        <a:pt x="14" y="29"/>
                        <a:pt x="18" y="28"/>
                      </a:cubicBezTo>
                      <a:lnTo>
                        <a:pt x="18" y="30"/>
                      </a:lnTo>
                      <a:cubicBezTo>
                        <a:pt x="13" y="30"/>
                        <a:pt x="9" y="28"/>
                        <a:pt x="5" y="26"/>
                      </a:cubicBezTo>
                      <a:lnTo>
                        <a:pt x="6" y="25"/>
                      </a:lnTo>
                      <a:close/>
                      <a:moveTo>
                        <a:pt x="18" y="30"/>
                      </a:moveTo>
                      <a:lnTo>
                        <a:pt x="18" y="30"/>
                      </a:lnTo>
                      <a:lnTo>
                        <a:pt x="18" y="29"/>
                      </a:lnTo>
                      <a:lnTo>
                        <a:pt x="18" y="30"/>
                      </a:lnTo>
                      <a:close/>
                      <a:moveTo>
                        <a:pt x="17" y="28"/>
                      </a:moveTo>
                      <a:cubicBezTo>
                        <a:pt x="22" y="28"/>
                        <a:pt x="27" y="28"/>
                        <a:pt x="32" y="28"/>
                      </a:cubicBezTo>
                      <a:lnTo>
                        <a:pt x="32" y="29"/>
                      </a:lnTo>
                      <a:cubicBezTo>
                        <a:pt x="27" y="29"/>
                        <a:pt x="22" y="29"/>
                        <a:pt x="18" y="30"/>
                      </a:cubicBezTo>
                      <a:lnTo>
                        <a:pt x="17" y="28"/>
                      </a:lnTo>
                      <a:close/>
                      <a:moveTo>
                        <a:pt x="32" y="28"/>
                      </a:moveTo>
                      <a:cubicBezTo>
                        <a:pt x="37" y="28"/>
                        <a:pt x="43" y="28"/>
                        <a:pt x="48" y="28"/>
                      </a:cubicBezTo>
                      <a:lnTo>
                        <a:pt x="48" y="29"/>
                      </a:lnTo>
                      <a:cubicBezTo>
                        <a:pt x="43" y="30"/>
                        <a:pt x="37" y="29"/>
                        <a:pt x="32" y="29"/>
                      </a:cubicBezTo>
                      <a:lnTo>
                        <a:pt x="32" y="28"/>
                      </a:lnTo>
                      <a:close/>
                      <a:moveTo>
                        <a:pt x="49" y="28"/>
                      </a:moveTo>
                      <a:lnTo>
                        <a:pt x="49" y="29"/>
                      </a:lnTo>
                      <a:lnTo>
                        <a:pt x="48" y="29"/>
                      </a:lnTo>
                      <a:lnTo>
                        <a:pt x="48" y="28"/>
                      </a:lnTo>
                      <a:lnTo>
                        <a:pt x="49" y="28"/>
                      </a:lnTo>
                      <a:close/>
                      <a:moveTo>
                        <a:pt x="47" y="28"/>
                      </a:moveTo>
                      <a:cubicBezTo>
                        <a:pt x="47" y="27"/>
                        <a:pt x="48" y="26"/>
                        <a:pt x="49" y="26"/>
                      </a:cubicBezTo>
                      <a:lnTo>
                        <a:pt x="50" y="27"/>
                      </a:lnTo>
                      <a:cubicBezTo>
                        <a:pt x="49" y="27"/>
                        <a:pt x="49" y="28"/>
                        <a:pt x="49" y="28"/>
                      </a:cubicBezTo>
                      <a:lnTo>
                        <a:pt x="47" y="28"/>
                      </a:lnTo>
                      <a:close/>
                      <a:moveTo>
                        <a:pt x="49" y="26"/>
                      </a:moveTo>
                      <a:lnTo>
                        <a:pt x="49" y="26"/>
                      </a:lnTo>
                      <a:lnTo>
                        <a:pt x="50" y="26"/>
                      </a:lnTo>
                      <a:lnTo>
                        <a:pt x="49" y="26"/>
                      </a:lnTo>
                      <a:close/>
                      <a:moveTo>
                        <a:pt x="49" y="26"/>
                      </a:moveTo>
                      <a:cubicBezTo>
                        <a:pt x="50" y="25"/>
                        <a:pt x="51" y="25"/>
                        <a:pt x="50" y="24"/>
                      </a:cubicBezTo>
                      <a:lnTo>
                        <a:pt x="51" y="23"/>
                      </a:lnTo>
                      <a:cubicBezTo>
                        <a:pt x="53" y="25"/>
                        <a:pt x="51" y="26"/>
                        <a:pt x="50" y="27"/>
                      </a:cubicBezTo>
                      <a:lnTo>
                        <a:pt x="49" y="26"/>
                      </a:lnTo>
                      <a:close/>
                      <a:moveTo>
                        <a:pt x="51" y="23"/>
                      </a:moveTo>
                      <a:lnTo>
                        <a:pt x="51" y="23"/>
                      </a:lnTo>
                      <a:lnTo>
                        <a:pt x="51" y="24"/>
                      </a:lnTo>
                      <a:lnTo>
                        <a:pt x="51" y="23"/>
                      </a:lnTo>
                      <a:close/>
                      <a:moveTo>
                        <a:pt x="50" y="24"/>
                      </a:moveTo>
                      <a:cubicBezTo>
                        <a:pt x="48" y="22"/>
                        <a:pt x="46" y="21"/>
                        <a:pt x="44" y="19"/>
                      </a:cubicBezTo>
                      <a:lnTo>
                        <a:pt x="45" y="18"/>
                      </a:lnTo>
                      <a:cubicBezTo>
                        <a:pt x="47" y="20"/>
                        <a:pt x="49" y="21"/>
                        <a:pt x="51" y="23"/>
                      </a:cubicBezTo>
                      <a:lnTo>
                        <a:pt x="50" y="24"/>
                      </a:lnTo>
                      <a:close/>
                      <a:moveTo>
                        <a:pt x="44" y="19"/>
                      </a:moveTo>
                      <a:cubicBezTo>
                        <a:pt x="41" y="18"/>
                        <a:pt x="39" y="16"/>
                        <a:pt x="37" y="13"/>
                      </a:cubicBezTo>
                      <a:lnTo>
                        <a:pt x="38" y="13"/>
                      </a:lnTo>
                      <a:cubicBezTo>
                        <a:pt x="40" y="15"/>
                        <a:pt x="42" y="17"/>
                        <a:pt x="45" y="18"/>
                      </a:cubicBezTo>
                      <a:lnTo>
                        <a:pt x="44" y="19"/>
                      </a:lnTo>
                      <a:close/>
                      <a:moveTo>
                        <a:pt x="38" y="13"/>
                      </a:moveTo>
                      <a:lnTo>
                        <a:pt x="38" y="13"/>
                      </a:lnTo>
                      <a:close/>
                      <a:moveTo>
                        <a:pt x="37" y="13"/>
                      </a:moveTo>
                      <a:cubicBezTo>
                        <a:pt x="36" y="12"/>
                        <a:pt x="36" y="11"/>
                        <a:pt x="36" y="9"/>
                      </a:cubicBezTo>
                      <a:lnTo>
                        <a:pt x="37" y="9"/>
                      </a:lnTo>
                      <a:cubicBezTo>
                        <a:pt x="38" y="11"/>
                        <a:pt x="38" y="12"/>
                        <a:pt x="38" y="13"/>
                      </a:cubicBezTo>
                      <a:lnTo>
                        <a:pt x="37" y="13"/>
                      </a:lnTo>
                      <a:close/>
                      <a:moveTo>
                        <a:pt x="37" y="9"/>
                      </a:moveTo>
                      <a:lnTo>
                        <a:pt x="37" y="9"/>
                      </a:lnTo>
                      <a:close/>
                      <a:moveTo>
                        <a:pt x="36" y="9"/>
                      </a:moveTo>
                      <a:cubicBezTo>
                        <a:pt x="36" y="8"/>
                        <a:pt x="36" y="7"/>
                        <a:pt x="35" y="6"/>
                      </a:cubicBezTo>
                      <a:lnTo>
                        <a:pt x="36" y="5"/>
                      </a:lnTo>
                      <a:cubicBezTo>
                        <a:pt x="37" y="6"/>
                        <a:pt x="37" y="8"/>
                        <a:pt x="37" y="9"/>
                      </a:cubicBezTo>
                      <a:lnTo>
                        <a:pt x="36" y="9"/>
                      </a:lnTo>
                      <a:close/>
                      <a:moveTo>
                        <a:pt x="36" y="5"/>
                      </a:moveTo>
                      <a:lnTo>
                        <a:pt x="36" y="5"/>
                      </a:lnTo>
                      <a:lnTo>
                        <a:pt x="35" y="5"/>
                      </a:lnTo>
                      <a:lnTo>
                        <a:pt x="36" y="5"/>
                      </a:lnTo>
                      <a:close/>
                      <a:moveTo>
                        <a:pt x="35" y="6"/>
                      </a:moveTo>
                      <a:lnTo>
                        <a:pt x="35" y="6"/>
                      </a:lnTo>
                      <a:lnTo>
                        <a:pt x="36" y="5"/>
                      </a:lnTo>
                      <a:lnTo>
                        <a:pt x="35" y="6"/>
                      </a:lnTo>
                      <a:close/>
                      <a:moveTo>
                        <a:pt x="35" y="6"/>
                      </a:moveTo>
                      <a:lnTo>
                        <a:pt x="35" y="6"/>
                      </a:lnTo>
                      <a:lnTo>
                        <a:pt x="35" y="5"/>
                      </a:lnTo>
                      <a:lnTo>
                        <a:pt x="35" y="6"/>
                      </a:lnTo>
                      <a:close/>
                      <a:moveTo>
                        <a:pt x="35" y="6"/>
                      </a:moveTo>
                      <a:cubicBezTo>
                        <a:pt x="34" y="5"/>
                        <a:pt x="34" y="5"/>
                        <a:pt x="34" y="5"/>
                      </a:cubicBezTo>
                      <a:lnTo>
                        <a:pt x="35" y="4"/>
                      </a:lnTo>
                      <a:cubicBezTo>
                        <a:pt x="35" y="4"/>
                        <a:pt x="35" y="5"/>
                        <a:pt x="36" y="5"/>
                      </a:cubicBezTo>
                      <a:lnTo>
                        <a:pt x="35" y="6"/>
                      </a:lnTo>
                      <a:close/>
                      <a:moveTo>
                        <a:pt x="34" y="5"/>
                      </a:moveTo>
                      <a:cubicBezTo>
                        <a:pt x="32" y="3"/>
                        <a:pt x="30" y="1"/>
                        <a:pt x="25" y="5"/>
                      </a:cubicBezTo>
                      <a:lnTo>
                        <a:pt x="24" y="3"/>
                      </a:lnTo>
                      <a:cubicBezTo>
                        <a:pt x="30" y="0"/>
                        <a:pt x="33" y="2"/>
                        <a:pt x="35" y="4"/>
                      </a:cubicBezTo>
                      <a:lnTo>
                        <a:pt x="34" y="5"/>
                      </a:lnTo>
                      <a:close/>
                      <a:moveTo>
                        <a:pt x="25" y="5"/>
                      </a:moveTo>
                      <a:lnTo>
                        <a:pt x="25" y="5"/>
                      </a:lnTo>
                      <a:lnTo>
                        <a:pt x="25" y="4"/>
                      </a:lnTo>
                      <a:lnTo>
                        <a:pt x="25" y="5"/>
                      </a:lnTo>
                      <a:close/>
                    </a:path>
                  </a:pathLst>
                </a:custGeom>
                <a:solidFill>
                  <a:srgbClr val="94939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535" name="Freeform 161"/>
                <p:cNvSpPr>
                  <a:spLocks noChangeArrowheads="1"/>
                </p:cNvSpPr>
                <p:nvPr/>
              </p:nvSpPr>
              <p:spPr bwMode="auto">
                <a:xfrm>
                  <a:off x="1663" y="3960"/>
                  <a:ext cx="42" cy="43"/>
                </a:xfrm>
                <a:custGeom>
                  <a:avLst/>
                  <a:gdLst>
                    <a:gd name="T0" fmla="*/ 36510 w 31"/>
                    <a:gd name="T1" fmla="*/ 60635 h 25"/>
                    <a:gd name="T2" fmla="*/ 36510 w 31"/>
                    <a:gd name="T3" fmla="*/ 55781 h 25"/>
                    <a:gd name="T4" fmla="*/ 36510 w 31"/>
                    <a:gd name="T5" fmla="*/ 60635 h 25"/>
                    <a:gd name="T6" fmla="*/ 31531 w 31"/>
                    <a:gd name="T7" fmla="*/ 33196 h 25"/>
                    <a:gd name="T8" fmla="*/ 36510 w 31"/>
                    <a:gd name="T9" fmla="*/ 60635 h 25"/>
                    <a:gd name="T10" fmla="*/ 16301 w 31"/>
                    <a:gd name="T11" fmla="*/ 21493 h 25"/>
                    <a:gd name="T12" fmla="*/ 31531 w 31"/>
                    <a:gd name="T13" fmla="*/ 33196 h 25"/>
                    <a:gd name="T14" fmla="*/ 16301 w 31"/>
                    <a:gd name="T15" fmla="*/ 21493 h 25"/>
                    <a:gd name="T16" fmla="*/ 14318 w 31"/>
                    <a:gd name="T17" fmla="*/ 12799 h 25"/>
                    <a:gd name="T18" fmla="*/ 14318 w 31"/>
                    <a:gd name="T19" fmla="*/ 21493 h 25"/>
                    <a:gd name="T20" fmla="*/ 14318 w 31"/>
                    <a:gd name="T21" fmla="*/ 12799 h 25"/>
                    <a:gd name="T22" fmla="*/ 14318 w 31"/>
                    <a:gd name="T23" fmla="*/ 21493 h 25"/>
                    <a:gd name="T24" fmla="*/ 14318 w 31"/>
                    <a:gd name="T25" fmla="*/ 21493 h 25"/>
                    <a:gd name="T26" fmla="*/ 14318 w 31"/>
                    <a:gd name="T27" fmla="*/ 21493 h 25"/>
                    <a:gd name="T28" fmla="*/ 11654 w 31"/>
                    <a:gd name="T29" fmla="*/ 33196 h 25"/>
                    <a:gd name="T30" fmla="*/ 14318 w 31"/>
                    <a:gd name="T31" fmla="*/ 12799 h 25"/>
                    <a:gd name="T32" fmla="*/ 11654 w 31"/>
                    <a:gd name="T33" fmla="*/ 33196 h 25"/>
                    <a:gd name="T34" fmla="*/ 7080 w 31"/>
                    <a:gd name="T35" fmla="*/ 36101 h 25"/>
                    <a:gd name="T36" fmla="*/ 11654 w 31"/>
                    <a:gd name="T37" fmla="*/ 33196 h 25"/>
                    <a:gd name="T38" fmla="*/ 1587 w 31"/>
                    <a:gd name="T39" fmla="*/ 149810 h 25"/>
                    <a:gd name="T40" fmla="*/ 7080 w 31"/>
                    <a:gd name="T41" fmla="*/ 36101 h 25"/>
                    <a:gd name="T42" fmla="*/ 1587 w 31"/>
                    <a:gd name="T43" fmla="*/ 149810 h 25"/>
                    <a:gd name="T44" fmla="*/ 1587 w 31"/>
                    <a:gd name="T45" fmla="*/ 149810 h 25"/>
                    <a:gd name="T46" fmla="*/ 10879 w 31"/>
                    <a:gd name="T47" fmla="*/ 181424 h 25"/>
                    <a:gd name="T48" fmla="*/ 0 w 31"/>
                    <a:gd name="T49" fmla="*/ 149810 h 25"/>
                    <a:gd name="T50" fmla="*/ 10879 w 31"/>
                    <a:gd name="T51" fmla="*/ 181424 h 25"/>
                    <a:gd name="T52" fmla="*/ 34968 w 31"/>
                    <a:gd name="T53" fmla="*/ 162499 h 25"/>
                    <a:gd name="T54" fmla="*/ 10879 w 31"/>
                    <a:gd name="T55" fmla="*/ 181424 h 25"/>
                    <a:gd name="T56" fmla="*/ 38751 w 31"/>
                    <a:gd name="T57" fmla="*/ 149810 h 25"/>
                    <a:gd name="T58" fmla="*/ 34968 w 31"/>
                    <a:gd name="T59" fmla="*/ 162499 h 25"/>
                    <a:gd name="T60" fmla="*/ 38751 w 31"/>
                    <a:gd name="T61" fmla="*/ 149810 h 25"/>
                    <a:gd name="T62" fmla="*/ 38751 w 31"/>
                    <a:gd name="T63" fmla="*/ 157432 h 25"/>
                    <a:gd name="T64" fmla="*/ 38751 w 31"/>
                    <a:gd name="T65" fmla="*/ 149810 h 25"/>
                    <a:gd name="T66" fmla="*/ 43194 w 31"/>
                    <a:gd name="T67" fmla="*/ 149810 h 25"/>
                    <a:gd name="T68" fmla="*/ 38751 w 31"/>
                    <a:gd name="T69" fmla="*/ 149810 h 25"/>
                    <a:gd name="T70" fmla="*/ 43194 w 31"/>
                    <a:gd name="T71" fmla="*/ 124972 h 25"/>
                    <a:gd name="T72" fmla="*/ 43194 w 31"/>
                    <a:gd name="T73" fmla="*/ 149810 h 25"/>
                    <a:gd name="T74" fmla="*/ 43194 w 31"/>
                    <a:gd name="T75" fmla="*/ 124972 h 25"/>
                    <a:gd name="T76" fmla="*/ 45769 w 31"/>
                    <a:gd name="T77" fmla="*/ 93711 h 25"/>
                    <a:gd name="T78" fmla="*/ 43194 w 31"/>
                    <a:gd name="T79" fmla="*/ 124972 h 25"/>
                    <a:gd name="T80" fmla="*/ 36510 w 31"/>
                    <a:gd name="T81" fmla="*/ 60635 h 25"/>
                    <a:gd name="T82" fmla="*/ 45769 w 31"/>
                    <a:gd name="T83" fmla="*/ 93711 h 25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</a:gdLst>
                  <a:ahLst/>
                  <a:cxnLst>
                    <a:cxn ang="T84">
                      <a:pos x="T0" y="T1"/>
                    </a:cxn>
                    <a:cxn ang="T85">
                      <a:pos x="T2" y="T3"/>
                    </a:cxn>
                    <a:cxn ang="T86">
                      <a:pos x="T4" y="T5"/>
                    </a:cxn>
                    <a:cxn ang="T87">
                      <a:pos x="T6" y="T7"/>
                    </a:cxn>
                    <a:cxn ang="T88">
                      <a:pos x="T8" y="T9"/>
                    </a:cxn>
                    <a:cxn ang="T89">
                      <a:pos x="T10" y="T11"/>
                    </a:cxn>
                    <a:cxn ang="T90">
                      <a:pos x="T12" y="T13"/>
                    </a:cxn>
                    <a:cxn ang="T91">
                      <a:pos x="T14" y="T15"/>
                    </a:cxn>
                    <a:cxn ang="T92">
                      <a:pos x="T16" y="T17"/>
                    </a:cxn>
                    <a:cxn ang="T93">
                      <a:pos x="T18" y="T19"/>
                    </a:cxn>
                    <a:cxn ang="T94">
                      <a:pos x="T20" y="T21"/>
                    </a:cxn>
                    <a:cxn ang="T95">
                      <a:pos x="T22" y="T23"/>
                    </a:cxn>
                    <a:cxn ang="T96">
                      <a:pos x="T24" y="T25"/>
                    </a:cxn>
                    <a:cxn ang="T97">
                      <a:pos x="T26" y="T27"/>
                    </a:cxn>
                    <a:cxn ang="T98">
                      <a:pos x="T28" y="T29"/>
                    </a:cxn>
                    <a:cxn ang="T99">
                      <a:pos x="T30" y="T31"/>
                    </a:cxn>
                    <a:cxn ang="T100">
                      <a:pos x="T32" y="T33"/>
                    </a:cxn>
                    <a:cxn ang="T101">
                      <a:pos x="T34" y="T35"/>
                    </a:cxn>
                    <a:cxn ang="T102">
                      <a:pos x="T36" y="T37"/>
                    </a:cxn>
                    <a:cxn ang="T103">
                      <a:pos x="T38" y="T39"/>
                    </a:cxn>
                    <a:cxn ang="T104">
                      <a:pos x="T40" y="T41"/>
                    </a:cxn>
                    <a:cxn ang="T105">
                      <a:pos x="T42" y="T43"/>
                    </a:cxn>
                    <a:cxn ang="T106">
                      <a:pos x="T44" y="T45"/>
                    </a:cxn>
                    <a:cxn ang="T107">
                      <a:pos x="T46" y="T47"/>
                    </a:cxn>
                    <a:cxn ang="T108">
                      <a:pos x="T48" y="T49"/>
                    </a:cxn>
                    <a:cxn ang="T109">
                      <a:pos x="T50" y="T51"/>
                    </a:cxn>
                    <a:cxn ang="T110">
                      <a:pos x="T52" y="T53"/>
                    </a:cxn>
                    <a:cxn ang="T111">
                      <a:pos x="T54" y="T55"/>
                    </a:cxn>
                    <a:cxn ang="T112">
                      <a:pos x="T56" y="T57"/>
                    </a:cxn>
                    <a:cxn ang="T113">
                      <a:pos x="T58" y="T59"/>
                    </a:cxn>
                    <a:cxn ang="T114">
                      <a:pos x="T60" y="T61"/>
                    </a:cxn>
                    <a:cxn ang="T115">
                      <a:pos x="T62" y="T63"/>
                    </a:cxn>
                    <a:cxn ang="T116">
                      <a:pos x="T64" y="T65"/>
                    </a:cxn>
                    <a:cxn ang="T117">
                      <a:pos x="T66" y="T67"/>
                    </a:cxn>
                    <a:cxn ang="T118">
                      <a:pos x="T68" y="T69"/>
                    </a:cxn>
                    <a:cxn ang="T119">
                      <a:pos x="T70" y="T71"/>
                    </a:cxn>
                    <a:cxn ang="T120">
                      <a:pos x="T72" y="T73"/>
                    </a:cxn>
                    <a:cxn ang="T121">
                      <a:pos x="T74" y="T75"/>
                    </a:cxn>
                    <a:cxn ang="T122">
                      <a:pos x="T76" y="T77"/>
                    </a:cxn>
                    <a:cxn ang="T123">
                      <a:pos x="T78" y="T79"/>
                    </a:cxn>
                    <a:cxn ang="T124">
                      <a:pos x="T80" y="T81"/>
                    </a:cxn>
                    <a:cxn ang="T125">
                      <a:pos x="T82" y="T83"/>
                    </a:cxn>
                  </a:cxnLst>
                  <a:rect l="0" t="0" r="r" b="b"/>
                  <a:pathLst>
                    <a:path w="31" h="25">
                      <a:moveTo>
                        <a:pt x="25" y="8"/>
                      </a:moveTo>
                      <a:lnTo>
                        <a:pt x="25" y="8"/>
                      </a:lnTo>
                      <a:lnTo>
                        <a:pt x="25" y="7"/>
                      </a:lnTo>
                      <a:lnTo>
                        <a:pt x="25" y="8"/>
                      </a:lnTo>
                      <a:close/>
                      <a:moveTo>
                        <a:pt x="25" y="8"/>
                      </a:moveTo>
                      <a:cubicBezTo>
                        <a:pt x="23" y="7"/>
                        <a:pt x="21" y="6"/>
                        <a:pt x="20" y="5"/>
                      </a:cubicBezTo>
                      <a:lnTo>
                        <a:pt x="21" y="4"/>
                      </a:lnTo>
                      <a:cubicBezTo>
                        <a:pt x="22" y="5"/>
                        <a:pt x="24" y="6"/>
                        <a:pt x="25" y="7"/>
                      </a:cubicBezTo>
                      <a:lnTo>
                        <a:pt x="25" y="8"/>
                      </a:lnTo>
                      <a:close/>
                      <a:moveTo>
                        <a:pt x="20" y="5"/>
                      </a:moveTo>
                      <a:cubicBezTo>
                        <a:pt x="17" y="3"/>
                        <a:pt x="14" y="1"/>
                        <a:pt x="11" y="3"/>
                      </a:cubicBezTo>
                      <a:lnTo>
                        <a:pt x="10" y="2"/>
                      </a:lnTo>
                      <a:cubicBezTo>
                        <a:pt x="14" y="0"/>
                        <a:pt x="17" y="2"/>
                        <a:pt x="21" y="4"/>
                      </a:cubicBezTo>
                      <a:lnTo>
                        <a:pt x="20" y="5"/>
                      </a:lnTo>
                      <a:close/>
                      <a:moveTo>
                        <a:pt x="11" y="3"/>
                      </a:moveTo>
                      <a:lnTo>
                        <a:pt x="10" y="3"/>
                      </a:lnTo>
                      <a:lnTo>
                        <a:pt x="10" y="2"/>
                      </a:lnTo>
                      <a:lnTo>
                        <a:pt x="11" y="3"/>
                      </a:lnTo>
                      <a:close/>
                      <a:moveTo>
                        <a:pt x="10" y="3"/>
                      </a:moveTo>
                      <a:lnTo>
                        <a:pt x="10" y="3"/>
                      </a:lnTo>
                      <a:lnTo>
                        <a:pt x="10" y="2"/>
                      </a:lnTo>
                      <a:lnTo>
                        <a:pt x="10" y="3"/>
                      </a:lnTo>
                      <a:close/>
                      <a:moveTo>
                        <a:pt x="10" y="3"/>
                      </a:moveTo>
                      <a:lnTo>
                        <a:pt x="10" y="3"/>
                      </a:lnTo>
                      <a:lnTo>
                        <a:pt x="10" y="2"/>
                      </a:lnTo>
                      <a:lnTo>
                        <a:pt x="10" y="3"/>
                      </a:lnTo>
                      <a:close/>
                      <a:moveTo>
                        <a:pt x="10" y="3"/>
                      </a:moveTo>
                      <a:cubicBezTo>
                        <a:pt x="10" y="3"/>
                        <a:pt x="9" y="4"/>
                        <a:pt x="8" y="4"/>
                      </a:cubicBezTo>
                      <a:lnTo>
                        <a:pt x="7" y="3"/>
                      </a:lnTo>
                      <a:cubicBezTo>
                        <a:pt x="8" y="3"/>
                        <a:pt x="9" y="2"/>
                        <a:pt x="10" y="2"/>
                      </a:cubicBezTo>
                      <a:lnTo>
                        <a:pt x="10" y="3"/>
                      </a:lnTo>
                      <a:close/>
                      <a:moveTo>
                        <a:pt x="8" y="4"/>
                      </a:moveTo>
                      <a:cubicBezTo>
                        <a:pt x="7" y="5"/>
                        <a:pt x="7" y="5"/>
                        <a:pt x="6" y="6"/>
                      </a:cubicBezTo>
                      <a:lnTo>
                        <a:pt x="5" y="5"/>
                      </a:lnTo>
                      <a:cubicBezTo>
                        <a:pt x="5" y="5"/>
                        <a:pt x="6" y="4"/>
                        <a:pt x="7" y="3"/>
                      </a:cubicBezTo>
                      <a:lnTo>
                        <a:pt x="8" y="4"/>
                      </a:lnTo>
                      <a:close/>
                      <a:moveTo>
                        <a:pt x="6" y="6"/>
                      </a:moveTo>
                      <a:cubicBezTo>
                        <a:pt x="3" y="10"/>
                        <a:pt x="1" y="15"/>
                        <a:pt x="1" y="19"/>
                      </a:cubicBezTo>
                      <a:lnTo>
                        <a:pt x="0" y="19"/>
                      </a:lnTo>
                      <a:cubicBezTo>
                        <a:pt x="0" y="15"/>
                        <a:pt x="1" y="10"/>
                        <a:pt x="5" y="5"/>
                      </a:cubicBezTo>
                      <a:lnTo>
                        <a:pt x="6" y="6"/>
                      </a:lnTo>
                      <a:close/>
                      <a:moveTo>
                        <a:pt x="1" y="19"/>
                      </a:moveTo>
                      <a:lnTo>
                        <a:pt x="1" y="19"/>
                      </a:lnTo>
                      <a:close/>
                      <a:moveTo>
                        <a:pt x="1" y="19"/>
                      </a:moveTo>
                      <a:cubicBezTo>
                        <a:pt x="1" y="22"/>
                        <a:pt x="4" y="23"/>
                        <a:pt x="7" y="23"/>
                      </a:cubicBezTo>
                      <a:lnTo>
                        <a:pt x="7" y="25"/>
                      </a:lnTo>
                      <a:cubicBezTo>
                        <a:pt x="3" y="24"/>
                        <a:pt x="0" y="23"/>
                        <a:pt x="0" y="19"/>
                      </a:cubicBezTo>
                      <a:lnTo>
                        <a:pt x="1" y="19"/>
                      </a:lnTo>
                      <a:close/>
                      <a:moveTo>
                        <a:pt x="7" y="23"/>
                      </a:moveTo>
                      <a:cubicBezTo>
                        <a:pt x="12" y="23"/>
                        <a:pt x="19" y="21"/>
                        <a:pt x="24" y="20"/>
                      </a:cubicBezTo>
                      <a:lnTo>
                        <a:pt x="24" y="21"/>
                      </a:lnTo>
                      <a:cubicBezTo>
                        <a:pt x="19" y="22"/>
                        <a:pt x="12" y="25"/>
                        <a:pt x="7" y="25"/>
                      </a:cubicBezTo>
                      <a:lnTo>
                        <a:pt x="7" y="23"/>
                      </a:lnTo>
                      <a:close/>
                      <a:moveTo>
                        <a:pt x="24" y="20"/>
                      </a:moveTo>
                      <a:cubicBezTo>
                        <a:pt x="24" y="20"/>
                        <a:pt x="25" y="20"/>
                        <a:pt x="26" y="19"/>
                      </a:cubicBezTo>
                      <a:lnTo>
                        <a:pt x="26" y="20"/>
                      </a:lnTo>
                      <a:lnTo>
                        <a:pt x="24" y="21"/>
                      </a:lnTo>
                      <a:lnTo>
                        <a:pt x="24" y="20"/>
                      </a:lnTo>
                      <a:close/>
                      <a:moveTo>
                        <a:pt x="26" y="19"/>
                      </a:moveTo>
                      <a:lnTo>
                        <a:pt x="26" y="19"/>
                      </a:lnTo>
                      <a:lnTo>
                        <a:pt x="26" y="20"/>
                      </a:lnTo>
                      <a:lnTo>
                        <a:pt x="26" y="19"/>
                      </a:lnTo>
                      <a:close/>
                      <a:moveTo>
                        <a:pt x="26" y="19"/>
                      </a:moveTo>
                      <a:cubicBezTo>
                        <a:pt x="26" y="19"/>
                        <a:pt x="27" y="19"/>
                        <a:pt x="28" y="18"/>
                      </a:cubicBezTo>
                      <a:lnTo>
                        <a:pt x="29" y="19"/>
                      </a:lnTo>
                      <a:cubicBezTo>
                        <a:pt x="28" y="20"/>
                        <a:pt x="27" y="20"/>
                        <a:pt x="26" y="20"/>
                      </a:cubicBezTo>
                      <a:lnTo>
                        <a:pt x="26" y="19"/>
                      </a:lnTo>
                      <a:close/>
                      <a:moveTo>
                        <a:pt x="28" y="18"/>
                      </a:moveTo>
                      <a:cubicBezTo>
                        <a:pt x="29" y="17"/>
                        <a:pt x="29" y="17"/>
                        <a:pt x="29" y="16"/>
                      </a:cubicBezTo>
                      <a:lnTo>
                        <a:pt x="31" y="16"/>
                      </a:lnTo>
                      <a:cubicBezTo>
                        <a:pt x="31" y="17"/>
                        <a:pt x="30" y="18"/>
                        <a:pt x="29" y="19"/>
                      </a:cubicBezTo>
                      <a:lnTo>
                        <a:pt x="28" y="18"/>
                      </a:lnTo>
                      <a:close/>
                      <a:moveTo>
                        <a:pt x="29" y="16"/>
                      </a:moveTo>
                      <a:cubicBezTo>
                        <a:pt x="30" y="15"/>
                        <a:pt x="30" y="14"/>
                        <a:pt x="29" y="13"/>
                      </a:cubicBezTo>
                      <a:lnTo>
                        <a:pt x="31" y="12"/>
                      </a:lnTo>
                      <a:cubicBezTo>
                        <a:pt x="31" y="14"/>
                        <a:pt x="31" y="15"/>
                        <a:pt x="31" y="16"/>
                      </a:cubicBezTo>
                      <a:lnTo>
                        <a:pt x="29" y="16"/>
                      </a:lnTo>
                      <a:close/>
                      <a:moveTo>
                        <a:pt x="29" y="13"/>
                      </a:moveTo>
                      <a:cubicBezTo>
                        <a:pt x="29" y="11"/>
                        <a:pt x="27" y="9"/>
                        <a:pt x="25" y="8"/>
                      </a:cubicBezTo>
                      <a:lnTo>
                        <a:pt x="26" y="7"/>
                      </a:lnTo>
                      <a:cubicBezTo>
                        <a:pt x="28" y="9"/>
                        <a:pt x="30" y="11"/>
                        <a:pt x="31" y="12"/>
                      </a:cubicBezTo>
                      <a:lnTo>
                        <a:pt x="29" y="13"/>
                      </a:lnTo>
                      <a:close/>
                    </a:path>
                  </a:pathLst>
                </a:custGeom>
                <a:solidFill>
                  <a:srgbClr val="94939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536" name="Freeform 162"/>
                <p:cNvSpPr>
                  <a:spLocks noChangeArrowheads="1"/>
                </p:cNvSpPr>
                <p:nvPr/>
              </p:nvSpPr>
              <p:spPr bwMode="auto">
                <a:xfrm>
                  <a:off x="1637" y="4000"/>
                  <a:ext cx="45" cy="27"/>
                </a:xfrm>
                <a:custGeom>
                  <a:avLst/>
                  <a:gdLst>
                    <a:gd name="T0" fmla="*/ 45899 w 33"/>
                    <a:gd name="T1" fmla="*/ 64263 h 16"/>
                    <a:gd name="T2" fmla="*/ 16128 w 33"/>
                    <a:gd name="T3" fmla="*/ 12903 h 16"/>
                    <a:gd name="T4" fmla="*/ 0 w 33"/>
                    <a:gd name="T5" fmla="*/ 104635 h 16"/>
                    <a:gd name="T6" fmla="*/ 58545 w 33"/>
                    <a:gd name="T7" fmla="*/ 86365 h 16"/>
                    <a:gd name="T8" fmla="*/ 45899 w 33"/>
                    <a:gd name="T9" fmla="*/ 64263 h 1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3" h="16">
                      <a:moveTo>
                        <a:pt x="26" y="9"/>
                      </a:moveTo>
                      <a:cubicBezTo>
                        <a:pt x="23" y="4"/>
                        <a:pt x="16" y="0"/>
                        <a:pt x="9" y="2"/>
                      </a:cubicBezTo>
                      <a:cubicBezTo>
                        <a:pt x="4" y="4"/>
                        <a:pt x="2" y="9"/>
                        <a:pt x="0" y="14"/>
                      </a:cubicBezTo>
                      <a:cubicBezTo>
                        <a:pt x="11" y="16"/>
                        <a:pt x="22" y="13"/>
                        <a:pt x="33" y="12"/>
                      </a:cubicBezTo>
                      <a:cubicBezTo>
                        <a:pt x="32" y="10"/>
                        <a:pt x="28" y="11"/>
                        <a:pt x="26" y="9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537" name="Freeform 163"/>
                <p:cNvSpPr>
                  <a:spLocks noChangeArrowheads="1"/>
                </p:cNvSpPr>
                <p:nvPr/>
              </p:nvSpPr>
              <p:spPr bwMode="auto">
                <a:xfrm>
                  <a:off x="1636" y="4000"/>
                  <a:ext cx="47" cy="27"/>
                </a:xfrm>
                <a:custGeom>
                  <a:avLst/>
                  <a:gdLst>
                    <a:gd name="T0" fmla="*/ 33998 w 35"/>
                    <a:gd name="T1" fmla="*/ 64263 h 16"/>
                    <a:gd name="T2" fmla="*/ 35488 w 35"/>
                    <a:gd name="T3" fmla="*/ 64263 h 16"/>
                    <a:gd name="T4" fmla="*/ 33998 w 35"/>
                    <a:gd name="T5" fmla="*/ 64263 h 16"/>
                    <a:gd name="T6" fmla="*/ 33998 w 35"/>
                    <a:gd name="T7" fmla="*/ 64263 h 16"/>
                    <a:gd name="T8" fmla="*/ 31712 w 35"/>
                    <a:gd name="T9" fmla="*/ 62006 h 16"/>
                    <a:gd name="T10" fmla="*/ 35488 w 35"/>
                    <a:gd name="T11" fmla="*/ 64263 h 16"/>
                    <a:gd name="T12" fmla="*/ 31712 w 35"/>
                    <a:gd name="T13" fmla="*/ 62006 h 16"/>
                    <a:gd name="T14" fmla="*/ 30111 w 35"/>
                    <a:gd name="T15" fmla="*/ 36744 h 16"/>
                    <a:gd name="T16" fmla="*/ 31712 w 35"/>
                    <a:gd name="T17" fmla="*/ 62006 h 16"/>
                    <a:gd name="T18" fmla="*/ 13703 w 35"/>
                    <a:gd name="T19" fmla="*/ 21774 h 16"/>
                    <a:gd name="T20" fmla="*/ 30111 w 35"/>
                    <a:gd name="T21" fmla="*/ 36744 h 16"/>
                    <a:gd name="T22" fmla="*/ 13703 w 35"/>
                    <a:gd name="T23" fmla="*/ 21774 h 16"/>
                    <a:gd name="T24" fmla="*/ 12166 w 35"/>
                    <a:gd name="T25" fmla="*/ 12903 h 16"/>
                    <a:gd name="T26" fmla="*/ 13703 w 35"/>
                    <a:gd name="T27" fmla="*/ 21774 h 16"/>
                    <a:gd name="T28" fmla="*/ 5169 w 35"/>
                    <a:gd name="T29" fmla="*/ 51179 h 16"/>
                    <a:gd name="T30" fmla="*/ 13703 w 35"/>
                    <a:gd name="T31" fmla="*/ 21774 h 16"/>
                    <a:gd name="T32" fmla="*/ 1403 w 35"/>
                    <a:gd name="T33" fmla="*/ 104635 h 16"/>
                    <a:gd name="T34" fmla="*/ 5169 w 35"/>
                    <a:gd name="T35" fmla="*/ 51179 h 16"/>
                    <a:gd name="T36" fmla="*/ 0 w 35"/>
                    <a:gd name="T37" fmla="*/ 108444 h 16"/>
                    <a:gd name="T38" fmla="*/ 0 w 35"/>
                    <a:gd name="T39" fmla="*/ 104635 h 16"/>
                    <a:gd name="T40" fmla="*/ 0 w 35"/>
                    <a:gd name="T41" fmla="*/ 108444 h 16"/>
                    <a:gd name="T42" fmla="*/ 32272 w 35"/>
                    <a:gd name="T43" fmla="*/ 86365 h 16"/>
                    <a:gd name="T44" fmla="*/ 0 w 35"/>
                    <a:gd name="T45" fmla="*/ 108444 h 16"/>
                    <a:gd name="T46" fmla="*/ 32272 w 35"/>
                    <a:gd name="T47" fmla="*/ 86365 h 16"/>
                    <a:gd name="T48" fmla="*/ 42602 w 35"/>
                    <a:gd name="T49" fmla="*/ 94584 h 16"/>
                    <a:gd name="T50" fmla="*/ 32272 w 35"/>
                    <a:gd name="T51" fmla="*/ 86365 h 16"/>
                    <a:gd name="T52" fmla="*/ 43847 w 35"/>
                    <a:gd name="T53" fmla="*/ 94584 h 16"/>
                    <a:gd name="T54" fmla="*/ 42602 w 35"/>
                    <a:gd name="T55" fmla="*/ 86365 h 16"/>
                    <a:gd name="T56" fmla="*/ 38273 w 35"/>
                    <a:gd name="T57" fmla="*/ 82186 h 16"/>
                    <a:gd name="T58" fmla="*/ 42602 w 35"/>
                    <a:gd name="T59" fmla="*/ 86365 h 16"/>
                    <a:gd name="T60" fmla="*/ 38273 w 35"/>
                    <a:gd name="T61" fmla="*/ 82186 h 16"/>
                    <a:gd name="T62" fmla="*/ 35488 w 35"/>
                    <a:gd name="T63" fmla="*/ 64263 h 16"/>
                    <a:gd name="T64" fmla="*/ 38273 w 35"/>
                    <a:gd name="T65" fmla="*/ 82186 h 16"/>
                    <a:gd name="T66" fmla="*/ 33998 w 35"/>
                    <a:gd name="T67" fmla="*/ 64263 h 16"/>
                    <a:gd name="T68" fmla="*/ 33998 w 35"/>
                    <a:gd name="T69" fmla="*/ 64263 h 1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0" t="0" r="r" b="b"/>
                  <a:pathLst>
                    <a:path w="35" h="16">
                      <a:moveTo>
                        <a:pt x="27" y="9"/>
                      </a:moveTo>
                      <a:lnTo>
                        <a:pt x="27" y="9"/>
                      </a:lnTo>
                      <a:lnTo>
                        <a:pt x="28" y="9"/>
                      </a:lnTo>
                      <a:lnTo>
                        <a:pt x="27" y="9"/>
                      </a:lnTo>
                      <a:close/>
                      <a:moveTo>
                        <a:pt x="27" y="9"/>
                      </a:moveTo>
                      <a:lnTo>
                        <a:pt x="27" y="9"/>
                      </a:lnTo>
                      <a:close/>
                      <a:moveTo>
                        <a:pt x="27" y="9"/>
                      </a:moveTo>
                      <a:cubicBezTo>
                        <a:pt x="26" y="9"/>
                        <a:pt x="26" y="8"/>
                        <a:pt x="25" y="8"/>
                      </a:cubicBezTo>
                      <a:lnTo>
                        <a:pt x="26" y="7"/>
                      </a:lnTo>
                      <a:cubicBezTo>
                        <a:pt x="27" y="7"/>
                        <a:pt x="28" y="8"/>
                        <a:pt x="28" y="9"/>
                      </a:cubicBezTo>
                      <a:lnTo>
                        <a:pt x="27" y="9"/>
                      </a:lnTo>
                      <a:close/>
                      <a:moveTo>
                        <a:pt x="25" y="8"/>
                      </a:moveTo>
                      <a:cubicBezTo>
                        <a:pt x="25" y="7"/>
                        <a:pt x="24" y="6"/>
                        <a:pt x="23" y="6"/>
                      </a:cubicBezTo>
                      <a:lnTo>
                        <a:pt x="24" y="5"/>
                      </a:lnTo>
                      <a:cubicBezTo>
                        <a:pt x="25" y="5"/>
                        <a:pt x="26" y="6"/>
                        <a:pt x="26" y="7"/>
                      </a:cubicBezTo>
                      <a:lnTo>
                        <a:pt x="25" y="8"/>
                      </a:lnTo>
                      <a:close/>
                      <a:moveTo>
                        <a:pt x="23" y="6"/>
                      </a:moveTo>
                      <a:cubicBezTo>
                        <a:pt x="20" y="3"/>
                        <a:pt x="15" y="1"/>
                        <a:pt x="11" y="3"/>
                      </a:cubicBezTo>
                      <a:lnTo>
                        <a:pt x="10" y="2"/>
                      </a:lnTo>
                      <a:cubicBezTo>
                        <a:pt x="15" y="0"/>
                        <a:pt x="21" y="2"/>
                        <a:pt x="24" y="5"/>
                      </a:cubicBezTo>
                      <a:lnTo>
                        <a:pt x="23" y="6"/>
                      </a:lnTo>
                      <a:close/>
                      <a:moveTo>
                        <a:pt x="11" y="3"/>
                      </a:moveTo>
                      <a:lnTo>
                        <a:pt x="11" y="3"/>
                      </a:lnTo>
                      <a:lnTo>
                        <a:pt x="10" y="2"/>
                      </a:lnTo>
                      <a:lnTo>
                        <a:pt x="11" y="3"/>
                      </a:lnTo>
                      <a:close/>
                      <a:moveTo>
                        <a:pt x="11" y="3"/>
                      </a:moveTo>
                      <a:cubicBezTo>
                        <a:pt x="8" y="3"/>
                        <a:pt x="6" y="5"/>
                        <a:pt x="5" y="7"/>
                      </a:cubicBezTo>
                      <a:lnTo>
                        <a:pt x="4" y="7"/>
                      </a:lnTo>
                      <a:cubicBezTo>
                        <a:pt x="5" y="4"/>
                        <a:pt x="7" y="2"/>
                        <a:pt x="10" y="2"/>
                      </a:cubicBezTo>
                      <a:lnTo>
                        <a:pt x="11" y="3"/>
                      </a:lnTo>
                      <a:close/>
                      <a:moveTo>
                        <a:pt x="5" y="7"/>
                      </a:moveTo>
                      <a:cubicBezTo>
                        <a:pt x="3" y="9"/>
                        <a:pt x="2" y="12"/>
                        <a:pt x="1" y="14"/>
                      </a:cubicBezTo>
                      <a:lnTo>
                        <a:pt x="0" y="14"/>
                      </a:lnTo>
                      <a:cubicBezTo>
                        <a:pt x="1" y="12"/>
                        <a:pt x="2" y="9"/>
                        <a:pt x="4" y="7"/>
                      </a:cubicBezTo>
                      <a:lnTo>
                        <a:pt x="5" y="7"/>
                      </a:lnTo>
                      <a:close/>
                      <a:moveTo>
                        <a:pt x="0" y="15"/>
                      </a:moveTo>
                      <a:lnTo>
                        <a:pt x="0" y="15"/>
                      </a:lnTo>
                      <a:lnTo>
                        <a:pt x="0" y="14"/>
                      </a:lnTo>
                      <a:lnTo>
                        <a:pt x="1" y="14"/>
                      </a:lnTo>
                      <a:lnTo>
                        <a:pt x="0" y="15"/>
                      </a:lnTo>
                      <a:close/>
                      <a:moveTo>
                        <a:pt x="1" y="14"/>
                      </a:moveTo>
                      <a:cubicBezTo>
                        <a:pt x="10" y="15"/>
                        <a:pt x="18" y="13"/>
                        <a:pt x="26" y="12"/>
                      </a:cubicBezTo>
                      <a:lnTo>
                        <a:pt x="27" y="14"/>
                      </a:lnTo>
                      <a:cubicBezTo>
                        <a:pt x="18" y="15"/>
                        <a:pt x="10" y="16"/>
                        <a:pt x="0" y="15"/>
                      </a:cubicBezTo>
                      <a:lnTo>
                        <a:pt x="1" y="14"/>
                      </a:lnTo>
                      <a:close/>
                      <a:moveTo>
                        <a:pt x="26" y="12"/>
                      </a:moveTo>
                      <a:cubicBezTo>
                        <a:pt x="29" y="12"/>
                        <a:pt x="31" y="12"/>
                        <a:pt x="34" y="11"/>
                      </a:cubicBezTo>
                      <a:lnTo>
                        <a:pt x="34" y="13"/>
                      </a:lnTo>
                      <a:cubicBezTo>
                        <a:pt x="31" y="13"/>
                        <a:pt x="29" y="13"/>
                        <a:pt x="27" y="14"/>
                      </a:cubicBezTo>
                      <a:lnTo>
                        <a:pt x="26" y="12"/>
                      </a:lnTo>
                      <a:close/>
                      <a:moveTo>
                        <a:pt x="34" y="12"/>
                      </a:moveTo>
                      <a:lnTo>
                        <a:pt x="35" y="13"/>
                      </a:lnTo>
                      <a:lnTo>
                        <a:pt x="34" y="13"/>
                      </a:lnTo>
                      <a:lnTo>
                        <a:pt x="34" y="12"/>
                      </a:lnTo>
                      <a:close/>
                      <a:moveTo>
                        <a:pt x="33" y="12"/>
                      </a:moveTo>
                      <a:cubicBezTo>
                        <a:pt x="33" y="11"/>
                        <a:pt x="32" y="11"/>
                        <a:pt x="31" y="11"/>
                      </a:cubicBezTo>
                      <a:lnTo>
                        <a:pt x="31" y="10"/>
                      </a:lnTo>
                      <a:cubicBezTo>
                        <a:pt x="33" y="10"/>
                        <a:pt x="34" y="10"/>
                        <a:pt x="34" y="12"/>
                      </a:cubicBezTo>
                      <a:lnTo>
                        <a:pt x="33" y="12"/>
                      </a:lnTo>
                      <a:close/>
                      <a:moveTo>
                        <a:pt x="31" y="11"/>
                      </a:moveTo>
                      <a:cubicBezTo>
                        <a:pt x="29" y="11"/>
                        <a:pt x="28" y="11"/>
                        <a:pt x="27" y="9"/>
                      </a:cubicBezTo>
                      <a:lnTo>
                        <a:pt x="28" y="9"/>
                      </a:lnTo>
                      <a:cubicBezTo>
                        <a:pt x="29" y="10"/>
                        <a:pt x="30" y="10"/>
                        <a:pt x="31" y="10"/>
                      </a:cubicBezTo>
                      <a:lnTo>
                        <a:pt x="31" y="11"/>
                      </a:lnTo>
                      <a:close/>
                      <a:moveTo>
                        <a:pt x="27" y="9"/>
                      </a:moveTo>
                      <a:lnTo>
                        <a:pt x="27" y="9"/>
                      </a:lnTo>
                      <a:close/>
                    </a:path>
                  </a:pathLst>
                </a:custGeom>
                <a:solidFill>
                  <a:srgbClr val="94939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538" name="Freeform 164"/>
                <p:cNvSpPr>
                  <a:spLocks noChangeArrowheads="1"/>
                </p:cNvSpPr>
                <p:nvPr/>
              </p:nvSpPr>
              <p:spPr bwMode="auto">
                <a:xfrm>
                  <a:off x="1707" y="3975"/>
                  <a:ext cx="67" cy="56"/>
                </a:xfrm>
                <a:custGeom>
                  <a:avLst/>
                  <a:gdLst>
                    <a:gd name="T0" fmla="*/ 45939 w 49"/>
                    <a:gd name="T1" fmla="*/ 0 h 33"/>
                    <a:gd name="T2" fmla="*/ 7328 w 49"/>
                    <a:gd name="T3" fmla="*/ 113247 h 33"/>
                    <a:gd name="T4" fmla="*/ 1720 w 49"/>
                    <a:gd name="T5" fmla="*/ 135340 h 33"/>
                    <a:gd name="T6" fmla="*/ 72912 w 49"/>
                    <a:gd name="T7" fmla="*/ 144806 h 33"/>
                    <a:gd name="T8" fmla="*/ 75933 w 49"/>
                    <a:gd name="T9" fmla="*/ 92067 h 33"/>
                    <a:gd name="T10" fmla="*/ 65737 w 49"/>
                    <a:gd name="T11" fmla="*/ 25843 h 33"/>
                    <a:gd name="T12" fmla="*/ 45939 w 49"/>
                    <a:gd name="T13" fmla="*/ 0 h 33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49" h="33">
                      <a:moveTo>
                        <a:pt x="28" y="0"/>
                      </a:moveTo>
                      <a:cubicBezTo>
                        <a:pt x="15" y="2"/>
                        <a:pt x="5" y="10"/>
                        <a:pt x="4" y="21"/>
                      </a:cubicBezTo>
                      <a:cubicBezTo>
                        <a:pt x="4" y="22"/>
                        <a:pt x="0" y="25"/>
                        <a:pt x="1" y="25"/>
                      </a:cubicBezTo>
                      <a:cubicBezTo>
                        <a:pt x="13" y="33"/>
                        <a:pt x="30" y="28"/>
                        <a:pt x="44" y="27"/>
                      </a:cubicBezTo>
                      <a:cubicBezTo>
                        <a:pt x="49" y="27"/>
                        <a:pt x="48" y="20"/>
                        <a:pt x="46" y="17"/>
                      </a:cubicBezTo>
                      <a:cubicBezTo>
                        <a:pt x="44" y="13"/>
                        <a:pt x="44" y="8"/>
                        <a:pt x="40" y="5"/>
                      </a:cubicBezTo>
                      <a:cubicBezTo>
                        <a:pt x="37" y="2"/>
                        <a:pt x="33" y="0"/>
                        <a:pt x="28" y="0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539" name="Freeform 165"/>
                <p:cNvSpPr>
                  <a:spLocks noChangeArrowheads="1"/>
                </p:cNvSpPr>
                <p:nvPr/>
              </p:nvSpPr>
              <p:spPr bwMode="auto">
                <a:xfrm>
                  <a:off x="1707" y="3975"/>
                  <a:ext cx="67" cy="53"/>
                </a:xfrm>
                <a:custGeom>
                  <a:avLst/>
                  <a:gdLst>
                    <a:gd name="T0" fmla="*/ 45939 w 49"/>
                    <a:gd name="T1" fmla="*/ 6416 h 31"/>
                    <a:gd name="T2" fmla="*/ 45939 w 49"/>
                    <a:gd name="T3" fmla="*/ 0 h 31"/>
                    <a:gd name="T4" fmla="*/ 45939 w 49"/>
                    <a:gd name="T5" fmla="*/ 6416 h 31"/>
                    <a:gd name="T6" fmla="*/ 36161 w 49"/>
                    <a:gd name="T7" fmla="*/ 6416 h 31"/>
                    <a:gd name="T8" fmla="*/ 45939 w 49"/>
                    <a:gd name="T9" fmla="*/ 6416 h 31"/>
                    <a:gd name="T10" fmla="*/ 30160 w 49"/>
                    <a:gd name="T11" fmla="*/ 26702 h 31"/>
                    <a:gd name="T12" fmla="*/ 36161 w 49"/>
                    <a:gd name="T13" fmla="*/ 6416 h 31"/>
                    <a:gd name="T14" fmla="*/ 30160 w 49"/>
                    <a:gd name="T15" fmla="*/ 26702 h 31"/>
                    <a:gd name="T16" fmla="*/ 7328 w 49"/>
                    <a:gd name="T17" fmla="*/ 127323 h 31"/>
                    <a:gd name="T18" fmla="*/ 30160 w 49"/>
                    <a:gd name="T19" fmla="*/ 26702 h 31"/>
                    <a:gd name="T20" fmla="*/ 7328 w 49"/>
                    <a:gd name="T21" fmla="*/ 127323 h 31"/>
                    <a:gd name="T22" fmla="*/ 7772 w 49"/>
                    <a:gd name="T23" fmla="*/ 127323 h 31"/>
                    <a:gd name="T24" fmla="*/ 7328 w 49"/>
                    <a:gd name="T25" fmla="*/ 127323 h 31"/>
                    <a:gd name="T26" fmla="*/ 7772 w 49"/>
                    <a:gd name="T27" fmla="*/ 127323 h 31"/>
                    <a:gd name="T28" fmla="*/ 7772 w 49"/>
                    <a:gd name="T29" fmla="*/ 127323 h 31"/>
                    <a:gd name="T30" fmla="*/ 7772 w 49"/>
                    <a:gd name="T31" fmla="*/ 127323 h 31"/>
                    <a:gd name="T32" fmla="*/ 4698 w 49"/>
                    <a:gd name="T33" fmla="*/ 141207 h 31"/>
                    <a:gd name="T34" fmla="*/ 7328 w 49"/>
                    <a:gd name="T35" fmla="*/ 127323 h 31"/>
                    <a:gd name="T36" fmla="*/ 4698 w 49"/>
                    <a:gd name="T37" fmla="*/ 141207 h 31"/>
                    <a:gd name="T38" fmla="*/ 0 w 49"/>
                    <a:gd name="T39" fmla="*/ 141207 h 31"/>
                    <a:gd name="T40" fmla="*/ 4698 w 49"/>
                    <a:gd name="T41" fmla="*/ 141207 h 31"/>
                    <a:gd name="T42" fmla="*/ 1720 w 49"/>
                    <a:gd name="T43" fmla="*/ 141207 h 31"/>
                    <a:gd name="T44" fmla="*/ 0 w 49"/>
                    <a:gd name="T45" fmla="*/ 141207 h 31"/>
                    <a:gd name="T46" fmla="*/ 1720 w 49"/>
                    <a:gd name="T47" fmla="*/ 141207 h 31"/>
                    <a:gd name="T48" fmla="*/ 1720 w 49"/>
                    <a:gd name="T49" fmla="*/ 147419 h 31"/>
                    <a:gd name="T50" fmla="*/ 1720 w 49"/>
                    <a:gd name="T51" fmla="*/ 141207 h 31"/>
                    <a:gd name="T52" fmla="*/ 54694 w 49"/>
                    <a:gd name="T53" fmla="*/ 167923 h 31"/>
                    <a:gd name="T54" fmla="*/ 0 w 49"/>
                    <a:gd name="T55" fmla="*/ 156488 h 31"/>
                    <a:gd name="T56" fmla="*/ 54694 w 49"/>
                    <a:gd name="T57" fmla="*/ 167923 h 31"/>
                    <a:gd name="T58" fmla="*/ 72912 w 49"/>
                    <a:gd name="T59" fmla="*/ 167923 h 31"/>
                    <a:gd name="T60" fmla="*/ 54694 w 49"/>
                    <a:gd name="T61" fmla="*/ 167923 h 31"/>
                    <a:gd name="T62" fmla="*/ 72912 w 49"/>
                    <a:gd name="T63" fmla="*/ 167923 h 31"/>
                    <a:gd name="T64" fmla="*/ 72912 w 49"/>
                    <a:gd name="T65" fmla="*/ 167923 h 31"/>
                    <a:gd name="T66" fmla="*/ 73595 w 49"/>
                    <a:gd name="T67" fmla="*/ 158012 h 31"/>
                    <a:gd name="T68" fmla="*/ 72912 w 49"/>
                    <a:gd name="T69" fmla="*/ 167923 h 31"/>
                    <a:gd name="T70" fmla="*/ 73595 w 49"/>
                    <a:gd name="T71" fmla="*/ 158012 h 31"/>
                    <a:gd name="T72" fmla="*/ 79057 w 49"/>
                    <a:gd name="T73" fmla="*/ 147419 h 31"/>
                    <a:gd name="T74" fmla="*/ 73595 w 49"/>
                    <a:gd name="T75" fmla="*/ 158012 h 31"/>
                    <a:gd name="T76" fmla="*/ 77582 w 49"/>
                    <a:gd name="T77" fmla="*/ 130207 h 31"/>
                    <a:gd name="T78" fmla="*/ 79057 w 49"/>
                    <a:gd name="T79" fmla="*/ 147419 h 31"/>
                    <a:gd name="T80" fmla="*/ 77582 w 49"/>
                    <a:gd name="T81" fmla="*/ 130207 h 31"/>
                    <a:gd name="T82" fmla="*/ 77582 w 49"/>
                    <a:gd name="T83" fmla="*/ 102066 h 31"/>
                    <a:gd name="T84" fmla="*/ 77582 w 49"/>
                    <a:gd name="T85" fmla="*/ 130207 h 31"/>
                    <a:gd name="T86" fmla="*/ 77582 w 49"/>
                    <a:gd name="T87" fmla="*/ 102066 h 31"/>
                    <a:gd name="T88" fmla="*/ 77582 w 49"/>
                    <a:gd name="T89" fmla="*/ 102066 h 31"/>
                    <a:gd name="T90" fmla="*/ 75933 w 49"/>
                    <a:gd name="T91" fmla="*/ 102066 h 31"/>
                    <a:gd name="T92" fmla="*/ 77582 w 49"/>
                    <a:gd name="T93" fmla="*/ 102066 h 31"/>
                    <a:gd name="T94" fmla="*/ 75933 w 49"/>
                    <a:gd name="T95" fmla="*/ 102066 h 31"/>
                    <a:gd name="T96" fmla="*/ 75933 w 49"/>
                    <a:gd name="T97" fmla="*/ 102066 h 31"/>
                    <a:gd name="T98" fmla="*/ 72912 w 49"/>
                    <a:gd name="T99" fmla="*/ 77389 h 31"/>
                    <a:gd name="T100" fmla="*/ 77582 w 49"/>
                    <a:gd name="T101" fmla="*/ 102066 h 31"/>
                    <a:gd name="T102" fmla="*/ 72912 w 49"/>
                    <a:gd name="T103" fmla="*/ 77389 h 31"/>
                    <a:gd name="T104" fmla="*/ 67461 w 49"/>
                    <a:gd name="T105" fmla="*/ 28605 h 31"/>
                    <a:gd name="T106" fmla="*/ 72912 w 49"/>
                    <a:gd name="T107" fmla="*/ 77389 h 31"/>
                    <a:gd name="T108" fmla="*/ 56326 w 49"/>
                    <a:gd name="T109" fmla="*/ 10561 h 31"/>
                    <a:gd name="T110" fmla="*/ 67461 w 49"/>
                    <a:gd name="T111" fmla="*/ 28605 h 31"/>
                    <a:gd name="T112" fmla="*/ 56326 w 49"/>
                    <a:gd name="T113" fmla="*/ 10561 h 31"/>
                    <a:gd name="T114" fmla="*/ 45939 w 49"/>
                    <a:gd name="T115" fmla="*/ 0 h 31"/>
                    <a:gd name="T116" fmla="*/ 56326 w 49"/>
                    <a:gd name="T117" fmla="*/ 10561 h 31"/>
                    <a:gd name="T118" fmla="*/ 45939 w 49"/>
                    <a:gd name="T119" fmla="*/ 0 h 31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</a:gdLst>
                  <a:ahLst/>
                  <a:cxnLst>
                    <a:cxn ang="T120">
                      <a:pos x="T0" y="T1"/>
                    </a:cxn>
                    <a:cxn ang="T121">
                      <a:pos x="T2" y="T3"/>
                    </a:cxn>
                    <a:cxn ang="T122">
                      <a:pos x="T4" y="T5"/>
                    </a:cxn>
                    <a:cxn ang="T123">
                      <a:pos x="T6" y="T7"/>
                    </a:cxn>
                    <a:cxn ang="T124">
                      <a:pos x="T8" y="T9"/>
                    </a:cxn>
                    <a:cxn ang="T125">
                      <a:pos x="T10" y="T11"/>
                    </a:cxn>
                    <a:cxn ang="T126">
                      <a:pos x="T12" y="T13"/>
                    </a:cxn>
                    <a:cxn ang="T127">
                      <a:pos x="T14" y="T15"/>
                    </a:cxn>
                    <a:cxn ang="T128">
                      <a:pos x="T16" y="T17"/>
                    </a:cxn>
                    <a:cxn ang="T129">
                      <a:pos x="T18" y="T19"/>
                    </a:cxn>
                    <a:cxn ang="T130">
                      <a:pos x="T20" y="T21"/>
                    </a:cxn>
                    <a:cxn ang="T131">
                      <a:pos x="T22" y="T23"/>
                    </a:cxn>
                    <a:cxn ang="T132">
                      <a:pos x="T24" y="T25"/>
                    </a:cxn>
                    <a:cxn ang="T133">
                      <a:pos x="T26" y="T27"/>
                    </a:cxn>
                    <a:cxn ang="T134">
                      <a:pos x="T28" y="T29"/>
                    </a:cxn>
                    <a:cxn ang="T135">
                      <a:pos x="T30" y="T31"/>
                    </a:cxn>
                    <a:cxn ang="T136">
                      <a:pos x="T32" y="T33"/>
                    </a:cxn>
                    <a:cxn ang="T137">
                      <a:pos x="T34" y="T35"/>
                    </a:cxn>
                    <a:cxn ang="T138">
                      <a:pos x="T36" y="T37"/>
                    </a:cxn>
                    <a:cxn ang="T139">
                      <a:pos x="T38" y="T39"/>
                    </a:cxn>
                    <a:cxn ang="T140">
                      <a:pos x="T40" y="T41"/>
                    </a:cxn>
                    <a:cxn ang="T141">
                      <a:pos x="T42" y="T43"/>
                    </a:cxn>
                    <a:cxn ang="T142">
                      <a:pos x="T44" y="T45"/>
                    </a:cxn>
                    <a:cxn ang="T143">
                      <a:pos x="T46" y="T47"/>
                    </a:cxn>
                    <a:cxn ang="T144">
                      <a:pos x="T48" y="T49"/>
                    </a:cxn>
                    <a:cxn ang="T145">
                      <a:pos x="T50" y="T51"/>
                    </a:cxn>
                    <a:cxn ang="T146">
                      <a:pos x="T52" y="T53"/>
                    </a:cxn>
                    <a:cxn ang="T147">
                      <a:pos x="T54" y="T55"/>
                    </a:cxn>
                    <a:cxn ang="T148">
                      <a:pos x="T56" y="T57"/>
                    </a:cxn>
                    <a:cxn ang="T149">
                      <a:pos x="T58" y="T59"/>
                    </a:cxn>
                    <a:cxn ang="T150">
                      <a:pos x="T60" y="T61"/>
                    </a:cxn>
                    <a:cxn ang="T151">
                      <a:pos x="T62" y="T63"/>
                    </a:cxn>
                    <a:cxn ang="T152">
                      <a:pos x="T64" y="T65"/>
                    </a:cxn>
                    <a:cxn ang="T153">
                      <a:pos x="T66" y="T67"/>
                    </a:cxn>
                    <a:cxn ang="T154">
                      <a:pos x="T68" y="T69"/>
                    </a:cxn>
                    <a:cxn ang="T155">
                      <a:pos x="T70" y="T71"/>
                    </a:cxn>
                    <a:cxn ang="T156">
                      <a:pos x="T72" y="T73"/>
                    </a:cxn>
                    <a:cxn ang="T157">
                      <a:pos x="T74" y="T75"/>
                    </a:cxn>
                    <a:cxn ang="T158">
                      <a:pos x="T76" y="T77"/>
                    </a:cxn>
                    <a:cxn ang="T159">
                      <a:pos x="T78" y="T79"/>
                    </a:cxn>
                    <a:cxn ang="T160">
                      <a:pos x="T80" y="T81"/>
                    </a:cxn>
                    <a:cxn ang="T161">
                      <a:pos x="T82" y="T83"/>
                    </a:cxn>
                    <a:cxn ang="T162">
                      <a:pos x="T84" y="T85"/>
                    </a:cxn>
                    <a:cxn ang="T163">
                      <a:pos x="T86" y="T87"/>
                    </a:cxn>
                    <a:cxn ang="T164">
                      <a:pos x="T88" y="T89"/>
                    </a:cxn>
                    <a:cxn ang="T165">
                      <a:pos x="T90" y="T91"/>
                    </a:cxn>
                    <a:cxn ang="T166">
                      <a:pos x="T92" y="T93"/>
                    </a:cxn>
                    <a:cxn ang="T167">
                      <a:pos x="T94" y="T95"/>
                    </a:cxn>
                    <a:cxn ang="T168">
                      <a:pos x="T96" y="T97"/>
                    </a:cxn>
                    <a:cxn ang="T169">
                      <a:pos x="T98" y="T99"/>
                    </a:cxn>
                    <a:cxn ang="T170">
                      <a:pos x="T100" y="T101"/>
                    </a:cxn>
                    <a:cxn ang="T171">
                      <a:pos x="T102" y="T103"/>
                    </a:cxn>
                    <a:cxn ang="T172">
                      <a:pos x="T104" y="T105"/>
                    </a:cxn>
                    <a:cxn ang="T173">
                      <a:pos x="T106" y="T107"/>
                    </a:cxn>
                    <a:cxn ang="T174">
                      <a:pos x="T108" y="T109"/>
                    </a:cxn>
                    <a:cxn ang="T175">
                      <a:pos x="T110" y="T111"/>
                    </a:cxn>
                    <a:cxn ang="T176">
                      <a:pos x="T112" y="T113"/>
                    </a:cxn>
                    <a:cxn ang="T177">
                      <a:pos x="T114" y="T115"/>
                    </a:cxn>
                    <a:cxn ang="T178">
                      <a:pos x="T116" y="T117"/>
                    </a:cxn>
                    <a:cxn ang="T179">
                      <a:pos x="T118" y="T119"/>
                    </a:cxn>
                  </a:cxnLst>
                  <a:rect l="0" t="0" r="r" b="b"/>
                  <a:pathLst>
                    <a:path w="49" h="31">
                      <a:moveTo>
                        <a:pt x="28" y="1"/>
                      </a:moveTo>
                      <a:lnTo>
                        <a:pt x="28" y="1"/>
                      </a:lnTo>
                      <a:lnTo>
                        <a:pt x="28" y="0"/>
                      </a:lnTo>
                      <a:lnTo>
                        <a:pt x="28" y="1"/>
                      </a:lnTo>
                      <a:close/>
                      <a:moveTo>
                        <a:pt x="28" y="1"/>
                      </a:moveTo>
                      <a:cubicBezTo>
                        <a:pt x="26" y="1"/>
                        <a:pt x="24" y="2"/>
                        <a:pt x="23" y="2"/>
                      </a:cubicBezTo>
                      <a:lnTo>
                        <a:pt x="22" y="1"/>
                      </a:lnTo>
                      <a:cubicBezTo>
                        <a:pt x="24" y="0"/>
                        <a:pt x="26" y="0"/>
                        <a:pt x="28" y="0"/>
                      </a:cubicBezTo>
                      <a:lnTo>
                        <a:pt x="28" y="1"/>
                      </a:lnTo>
                      <a:close/>
                      <a:moveTo>
                        <a:pt x="23" y="2"/>
                      </a:moveTo>
                      <a:cubicBezTo>
                        <a:pt x="21" y="3"/>
                        <a:pt x="20" y="3"/>
                        <a:pt x="18" y="4"/>
                      </a:cubicBezTo>
                      <a:lnTo>
                        <a:pt x="18" y="3"/>
                      </a:lnTo>
                      <a:cubicBezTo>
                        <a:pt x="19" y="2"/>
                        <a:pt x="21" y="1"/>
                        <a:pt x="22" y="1"/>
                      </a:cubicBezTo>
                      <a:lnTo>
                        <a:pt x="23" y="2"/>
                      </a:lnTo>
                      <a:close/>
                      <a:moveTo>
                        <a:pt x="18" y="4"/>
                      </a:moveTo>
                      <a:cubicBezTo>
                        <a:pt x="11" y="7"/>
                        <a:pt x="6" y="13"/>
                        <a:pt x="5" y="21"/>
                      </a:cubicBezTo>
                      <a:lnTo>
                        <a:pt x="4" y="21"/>
                      </a:lnTo>
                      <a:cubicBezTo>
                        <a:pt x="4" y="13"/>
                        <a:pt x="10" y="6"/>
                        <a:pt x="18" y="3"/>
                      </a:cubicBezTo>
                      <a:lnTo>
                        <a:pt x="18" y="4"/>
                      </a:lnTo>
                      <a:close/>
                      <a:moveTo>
                        <a:pt x="4" y="21"/>
                      </a:moveTo>
                      <a:lnTo>
                        <a:pt x="4" y="21"/>
                      </a:lnTo>
                      <a:close/>
                      <a:moveTo>
                        <a:pt x="5" y="21"/>
                      </a:moveTo>
                      <a:lnTo>
                        <a:pt x="5" y="21"/>
                      </a:lnTo>
                      <a:lnTo>
                        <a:pt x="4" y="21"/>
                      </a:lnTo>
                      <a:lnTo>
                        <a:pt x="5" y="21"/>
                      </a:lnTo>
                      <a:close/>
                      <a:moveTo>
                        <a:pt x="5" y="21"/>
                      </a:moveTo>
                      <a:lnTo>
                        <a:pt x="5" y="21"/>
                      </a:lnTo>
                      <a:lnTo>
                        <a:pt x="4" y="21"/>
                      </a:lnTo>
                      <a:lnTo>
                        <a:pt x="5" y="21"/>
                      </a:lnTo>
                      <a:close/>
                      <a:moveTo>
                        <a:pt x="5" y="21"/>
                      </a:moveTo>
                      <a:cubicBezTo>
                        <a:pt x="5" y="22"/>
                        <a:pt x="4" y="23"/>
                        <a:pt x="3" y="24"/>
                      </a:cubicBezTo>
                      <a:lnTo>
                        <a:pt x="2" y="23"/>
                      </a:lnTo>
                      <a:cubicBezTo>
                        <a:pt x="3" y="22"/>
                        <a:pt x="4" y="21"/>
                        <a:pt x="4" y="21"/>
                      </a:cubicBezTo>
                      <a:lnTo>
                        <a:pt x="5" y="21"/>
                      </a:lnTo>
                      <a:close/>
                      <a:moveTo>
                        <a:pt x="3" y="24"/>
                      </a:moveTo>
                      <a:cubicBezTo>
                        <a:pt x="2" y="24"/>
                        <a:pt x="1" y="25"/>
                        <a:pt x="1" y="25"/>
                      </a:cubicBezTo>
                      <a:lnTo>
                        <a:pt x="0" y="24"/>
                      </a:lnTo>
                      <a:cubicBezTo>
                        <a:pt x="0" y="24"/>
                        <a:pt x="1" y="23"/>
                        <a:pt x="2" y="23"/>
                      </a:cubicBezTo>
                      <a:lnTo>
                        <a:pt x="3" y="24"/>
                      </a:lnTo>
                      <a:close/>
                      <a:moveTo>
                        <a:pt x="1" y="25"/>
                      </a:moveTo>
                      <a:cubicBezTo>
                        <a:pt x="1" y="25"/>
                        <a:pt x="1" y="24"/>
                        <a:pt x="1" y="24"/>
                      </a:cubicBezTo>
                      <a:lnTo>
                        <a:pt x="0" y="26"/>
                      </a:lnTo>
                      <a:cubicBezTo>
                        <a:pt x="0" y="25"/>
                        <a:pt x="0" y="25"/>
                        <a:pt x="0" y="24"/>
                      </a:cubicBezTo>
                      <a:lnTo>
                        <a:pt x="1" y="25"/>
                      </a:lnTo>
                      <a:close/>
                      <a:moveTo>
                        <a:pt x="1" y="24"/>
                      </a:moveTo>
                      <a:lnTo>
                        <a:pt x="1" y="24"/>
                      </a:lnTo>
                      <a:lnTo>
                        <a:pt x="1" y="25"/>
                      </a:lnTo>
                      <a:lnTo>
                        <a:pt x="1" y="24"/>
                      </a:lnTo>
                      <a:close/>
                      <a:moveTo>
                        <a:pt x="1" y="25"/>
                      </a:moveTo>
                      <a:cubicBezTo>
                        <a:pt x="10" y="30"/>
                        <a:pt x="22" y="29"/>
                        <a:pt x="33" y="28"/>
                      </a:cubicBezTo>
                      <a:lnTo>
                        <a:pt x="34" y="29"/>
                      </a:lnTo>
                      <a:cubicBezTo>
                        <a:pt x="22" y="30"/>
                        <a:pt x="10" y="31"/>
                        <a:pt x="0" y="26"/>
                      </a:cubicBezTo>
                      <a:lnTo>
                        <a:pt x="1" y="25"/>
                      </a:lnTo>
                      <a:close/>
                      <a:moveTo>
                        <a:pt x="33" y="28"/>
                      </a:moveTo>
                      <a:cubicBezTo>
                        <a:pt x="37" y="27"/>
                        <a:pt x="41" y="27"/>
                        <a:pt x="44" y="27"/>
                      </a:cubicBezTo>
                      <a:lnTo>
                        <a:pt x="44" y="28"/>
                      </a:lnTo>
                      <a:cubicBezTo>
                        <a:pt x="41" y="28"/>
                        <a:pt x="37" y="28"/>
                        <a:pt x="34" y="29"/>
                      </a:cubicBezTo>
                      <a:lnTo>
                        <a:pt x="33" y="28"/>
                      </a:lnTo>
                      <a:close/>
                      <a:moveTo>
                        <a:pt x="44" y="28"/>
                      </a:moveTo>
                      <a:lnTo>
                        <a:pt x="44" y="28"/>
                      </a:lnTo>
                      <a:lnTo>
                        <a:pt x="44" y="27"/>
                      </a:lnTo>
                      <a:lnTo>
                        <a:pt x="44" y="28"/>
                      </a:lnTo>
                      <a:close/>
                      <a:moveTo>
                        <a:pt x="44" y="27"/>
                      </a:moveTo>
                      <a:cubicBezTo>
                        <a:pt x="45" y="27"/>
                        <a:pt x="45" y="27"/>
                        <a:pt x="45" y="27"/>
                      </a:cubicBezTo>
                      <a:lnTo>
                        <a:pt x="46" y="28"/>
                      </a:lnTo>
                      <a:cubicBezTo>
                        <a:pt x="45" y="28"/>
                        <a:pt x="45" y="28"/>
                        <a:pt x="44" y="28"/>
                      </a:cubicBezTo>
                      <a:lnTo>
                        <a:pt x="44" y="27"/>
                      </a:lnTo>
                      <a:close/>
                      <a:moveTo>
                        <a:pt x="45" y="27"/>
                      </a:moveTo>
                      <a:cubicBezTo>
                        <a:pt x="46" y="26"/>
                        <a:pt x="46" y="26"/>
                        <a:pt x="47" y="25"/>
                      </a:cubicBezTo>
                      <a:lnTo>
                        <a:pt x="48" y="25"/>
                      </a:lnTo>
                      <a:cubicBezTo>
                        <a:pt x="48" y="26"/>
                        <a:pt x="47" y="27"/>
                        <a:pt x="46" y="28"/>
                      </a:cubicBezTo>
                      <a:lnTo>
                        <a:pt x="45" y="27"/>
                      </a:lnTo>
                      <a:close/>
                      <a:moveTo>
                        <a:pt x="47" y="25"/>
                      </a:moveTo>
                      <a:cubicBezTo>
                        <a:pt x="47" y="24"/>
                        <a:pt x="47" y="23"/>
                        <a:pt x="47" y="22"/>
                      </a:cubicBezTo>
                      <a:lnTo>
                        <a:pt x="48" y="22"/>
                      </a:lnTo>
                      <a:cubicBezTo>
                        <a:pt x="49" y="23"/>
                        <a:pt x="48" y="24"/>
                        <a:pt x="48" y="25"/>
                      </a:cubicBezTo>
                      <a:lnTo>
                        <a:pt x="47" y="25"/>
                      </a:lnTo>
                      <a:close/>
                      <a:moveTo>
                        <a:pt x="47" y="22"/>
                      </a:moveTo>
                      <a:cubicBezTo>
                        <a:pt x="47" y="20"/>
                        <a:pt x="46" y="18"/>
                        <a:pt x="46" y="17"/>
                      </a:cubicBezTo>
                      <a:lnTo>
                        <a:pt x="47" y="17"/>
                      </a:lnTo>
                      <a:cubicBezTo>
                        <a:pt x="48" y="18"/>
                        <a:pt x="48" y="20"/>
                        <a:pt x="48" y="22"/>
                      </a:cubicBezTo>
                      <a:lnTo>
                        <a:pt x="47" y="22"/>
                      </a:lnTo>
                      <a:close/>
                      <a:moveTo>
                        <a:pt x="47" y="17"/>
                      </a:moveTo>
                      <a:lnTo>
                        <a:pt x="47" y="17"/>
                      </a:lnTo>
                      <a:lnTo>
                        <a:pt x="46" y="17"/>
                      </a:lnTo>
                      <a:lnTo>
                        <a:pt x="47" y="17"/>
                      </a:lnTo>
                      <a:close/>
                      <a:moveTo>
                        <a:pt x="46" y="17"/>
                      </a:moveTo>
                      <a:lnTo>
                        <a:pt x="46" y="17"/>
                      </a:lnTo>
                      <a:lnTo>
                        <a:pt x="47" y="17"/>
                      </a:lnTo>
                      <a:lnTo>
                        <a:pt x="46" y="17"/>
                      </a:lnTo>
                      <a:close/>
                      <a:moveTo>
                        <a:pt x="46" y="17"/>
                      </a:moveTo>
                      <a:lnTo>
                        <a:pt x="46" y="17"/>
                      </a:lnTo>
                      <a:close/>
                      <a:moveTo>
                        <a:pt x="46" y="17"/>
                      </a:moveTo>
                      <a:cubicBezTo>
                        <a:pt x="45" y="16"/>
                        <a:pt x="44" y="14"/>
                        <a:pt x="44" y="13"/>
                      </a:cubicBezTo>
                      <a:lnTo>
                        <a:pt x="45" y="13"/>
                      </a:lnTo>
                      <a:cubicBezTo>
                        <a:pt x="46" y="14"/>
                        <a:pt x="46" y="15"/>
                        <a:pt x="47" y="17"/>
                      </a:cubicBezTo>
                      <a:lnTo>
                        <a:pt x="46" y="17"/>
                      </a:lnTo>
                      <a:close/>
                      <a:moveTo>
                        <a:pt x="44" y="13"/>
                      </a:moveTo>
                      <a:cubicBezTo>
                        <a:pt x="43" y="10"/>
                        <a:pt x="42" y="8"/>
                        <a:pt x="40" y="5"/>
                      </a:cubicBezTo>
                      <a:lnTo>
                        <a:pt x="41" y="5"/>
                      </a:lnTo>
                      <a:cubicBezTo>
                        <a:pt x="43" y="7"/>
                        <a:pt x="44" y="10"/>
                        <a:pt x="45" y="13"/>
                      </a:cubicBezTo>
                      <a:lnTo>
                        <a:pt x="44" y="13"/>
                      </a:lnTo>
                      <a:close/>
                      <a:moveTo>
                        <a:pt x="40" y="5"/>
                      </a:moveTo>
                      <a:cubicBezTo>
                        <a:pt x="38" y="4"/>
                        <a:pt x="36" y="3"/>
                        <a:pt x="34" y="2"/>
                      </a:cubicBezTo>
                      <a:lnTo>
                        <a:pt x="35" y="1"/>
                      </a:lnTo>
                      <a:cubicBezTo>
                        <a:pt x="37" y="2"/>
                        <a:pt x="39" y="3"/>
                        <a:pt x="41" y="5"/>
                      </a:cubicBezTo>
                      <a:lnTo>
                        <a:pt x="40" y="5"/>
                      </a:lnTo>
                      <a:close/>
                      <a:moveTo>
                        <a:pt x="34" y="2"/>
                      </a:moveTo>
                      <a:cubicBezTo>
                        <a:pt x="32" y="1"/>
                        <a:pt x="30" y="1"/>
                        <a:pt x="28" y="1"/>
                      </a:cubicBezTo>
                      <a:lnTo>
                        <a:pt x="28" y="0"/>
                      </a:lnTo>
                      <a:cubicBezTo>
                        <a:pt x="30" y="0"/>
                        <a:pt x="33" y="0"/>
                        <a:pt x="35" y="1"/>
                      </a:cubicBezTo>
                      <a:lnTo>
                        <a:pt x="34" y="2"/>
                      </a:lnTo>
                      <a:close/>
                      <a:moveTo>
                        <a:pt x="28" y="0"/>
                      </a:moveTo>
                      <a:lnTo>
                        <a:pt x="28" y="0"/>
                      </a:lnTo>
                      <a:close/>
                    </a:path>
                  </a:pathLst>
                </a:custGeom>
                <a:solidFill>
                  <a:srgbClr val="94939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540" name="Freeform 166"/>
                <p:cNvSpPr>
                  <a:spLocks noChangeArrowheads="1"/>
                </p:cNvSpPr>
                <p:nvPr/>
              </p:nvSpPr>
              <p:spPr bwMode="auto">
                <a:xfrm>
                  <a:off x="1752" y="3789"/>
                  <a:ext cx="75" cy="65"/>
                </a:xfrm>
                <a:custGeom>
                  <a:avLst/>
                  <a:gdLst>
                    <a:gd name="T0" fmla="*/ 60284 w 55"/>
                    <a:gd name="T1" fmla="*/ 28484 h 38"/>
                    <a:gd name="T2" fmla="*/ 14872 w 55"/>
                    <a:gd name="T3" fmla="*/ 155930 h 38"/>
                    <a:gd name="T4" fmla="*/ 52766 w 55"/>
                    <a:gd name="T5" fmla="*/ 245998 h 38"/>
                    <a:gd name="T6" fmla="*/ 59051 w 55"/>
                    <a:gd name="T7" fmla="*/ 245998 h 38"/>
                    <a:gd name="T8" fmla="*/ 87310 w 55"/>
                    <a:gd name="T9" fmla="*/ 71883 h 38"/>
                    <a:gd name="T10" fmla="*/ 60284 w 55"/>
                    <a:gd name="T11" fmla="*/ 28484 h 38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55" h="38">
                      <a:moveTo>
                        <a:pt x="37" y="4"/>
                      </a:moveTo>
                      <a:cubicBezTo>
                        <a:pt x="28" y="9"/>
                        <a:pt x="0" y="11"/>
                        <a:pt x="9" y="24"/>
                      </a:cubicBezTo>
                      <a:cubicBezTo>
                        <a:pt x="21" y="23"/>
                        <a:pt x="24" y="33"/>
                        <a:pt x="32" y="38"/>
                      </a:cubicBezTo>
                      <a:cubicBezTo>
                        <a:pt x="33" y="38"/>
                        <a:pt x="35" y="38"/>
                        <a:pt x="36" y="38"/>
                      </a:cubicBezTo>
                      <a:cubicBezTo>
                        <a:pt x="45" y="30"/>
                        <a:pt x="50" y="21"/>
                        <a:pt x="53" y="11"/>
                      </a:cubicBezTo>
                      <a:cubicBezTo>
                        <a:pt x="55" y="5"/>
                        <a:pt x="45" y="0"/>
                        <a:pt x="37" y="4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541" name="Freeform 167"/>
                <p:cNvSpPr>
                  <a:spLocks noChangeArrowheads="1"/>
                </p:cNvSpPr>
                <p:nvPr/>
              </p:nvSpPr>
              <p:spPr bwMode="auto">
                <a:xfrm>
                  <a:off x="1758" y="3792"/>
                  <a:ext cx="70" cy="63"/>
                </a:xfrm>
                <a:custGeom>
                  <a:avLst/>
                  <a:gdLst>
                    <a:gd name="T0" fmla="*/ 54993 w 51"/>
                    <a:gd name="T1" fmla="*/ 17233 h 37"/>
                    <a:gd name="T2" fmla="*/ 53233 w 51"/>
                    <a:gd name="T3" fmla="*/ 10446 h 37"/>
                    <a:gd name="T4" fmla="*/ 53233 w 51"/>
                    <a:gd name="T5" fmla="*/ 10446 h 37"/>
                    <a:gd name="T6" fmla="*/ 53233 w 51"/>
                    <a:gd name="T7" fmla="*/ 10446 h 37"/>
                    <a:gd name="T8" fmla="*/ 37582 w 51"/>
                    <a:gd name="T9" fmla="*/ 43589 h 37"/>
                    <a:gd name="T10" fmla="*/ 53233 w 51"/>
                    <a:gd name="T11" fmla="*/ 10446 h 37"/>
                    <a:gd name="T12" fmla="*/ 37582 w 51"/>
                    <a:gd name="T13" fmla="*/ 43589 h 37"/>
                    <a:gd name="T14" fmla="*/ 12784 w 51"/>
                    <a:gd name="T15" fmla="*/ 57213 h 37"/>
                    <a:gd name="T16" fmla="*/ 37582 w 51"/>
                    <a:gd name="T17" fmla="*/ 43589 h 37"/>
                    <a:gd name="T18" fmla="*/ 9497 w 51"/>
                    <a:gd name="T19" fmla="*/ 129078 h 37"/>
                    <a:gd name="T20" fmla="*/ 12784 w 51"/>
                    <a:gd name="T21" fmla="*/ 57213 h 37"/>
                    <a:gd name="T22" fmla="*/ 9497 w 51"/>
                    <a:gd name="T23" fmla="*/ 138168 h 37"/>
                    <a:gd name="T24" fmla="*/ 7766 w 51"/>
                    <a:gd name="T25" fmla="*/ 129078 h 37"/>
                    <a:gd name="T26" fmla="*/ 9497 w 51"/>
                    <a:gd name="T27" fmla="*/ 138168 h 37"/>
                    <a:gd name="T28" fmla="*/ 35229 w 51"/>
                    <a:gd name="T29" fmla="*/ 178084 h 37"/>
                    <a:gd name="T30" fmla="*/ 9497 w 51"/>
                    <a:gd name="T31" fmla="*/ 138168 h 37"/>
                    <a:gd name="T32" fmla="*/ 35229 w 51"/>
                    <a:gd name="T33" fmla="*/ 178084 h 37"/>
                    <a:gd name="T34" fmla="*/ 43109 w 51"/>
                    <a:gd name="T35" fmla="*/ 212816 h 37"/>
                    <a:gd name="T36" fmla="*/ 35229 w 51"/>
                    <a:gd name="T37" fmla="*/ 178084 h 37"/>
                    <a:gd name="T38" fmla="*/ 45239 w 51"/>
                    <a:gd name="T39" fmla="*/ 212816 h 37"/>
                    <a:gd name="T40" fmla="*/ 45239 w 51"/>
                    <a:gd name="T41" fmla="*/ 212816 h 37"/>
                    <a:gd name="T42" fmla="*/ 45239 w 51"/>
                    <a:gd name="T43" fmla="*/ 209913 h 37"/>
                    <a:gd name="T44" fmla="*/ 45239 w 51"/>
                    <a:gd name="T45" fmla="*/ 212816 h 37"/>
                    <a:gd name="T46" fmla="*/ 45239 w 51"/>
                    <a:gd name="T47" fmla="*/ 212816 h 37"/>
                    <a:gd name="T48" fmla="*/ 45239 w 51"/>
                    <a:gd name="T49" fmla="*/ 212816 h 37"/>
                    <a:gd name="T50" fmla="*/ 47003 w 51"/>
                    <a:gd name="T51" fmla="*/ 209913 h 37"/>
                    <a:gd name="T52" fmla="*/ 45239 w 51"/>
                    <a:gd name="T53" fmla="*/ 212816 h 37"/>
                    <a:gd name="T54" fmla="*/ 47003 w 51"/>
                    <a:gd name="T55" fmla="*/ 209913 h 37"/>
                    <a:gd name="T56" fmla="*/ 45239 w 51"/>
                    <a:gd name="T57" fmla="*/ 212816 h 37"/>
                    <a:gd name="T58" fmla="*/ 47003 w 51"/>
                    <a:gd name="T59" fmla="*/ 209913 h 37"/>
                    <a:gd name="T60" fmla="*/ 47003 w 51"/>
                    <a:gd name="T61" fmla="*/ 221777 h 37"/>
                    <a:gd name="T62" fmla="*/ 47003 w 51"/>
                    <a:gd name="T63" fmla="*/ 209913 h 37"/>
                    <a:gd name="T64" fmla="*/ 51939 w 51"/>
                    <a:gd name="T65" fmla="*/ 209913 h 37"/>
                    <a:gd name="T66" fmla="*/ 47003 w 51"/>
                    <a:gd name="T67" fmla="*/ 221777 h 37"/>
                    <a:gd name="T68" fmla="*/ 51939 w 51"/>
                    <a:gd name="T69" fmla="*/ 212816 h 37"/>
                    <a:gd name="T70" fmla="*/ 51939 w 51"/>
                    <a:gd name="T71" fmla="*/ 212816 h 37"/>
                    <a:gd name="T72" fmla="*/ 49950 w 51"/>
                    <a:gd name="T73" fmla="*/ 209913 h 37"/>
                    <a:gd name="T74" fmla="*/ 69905 w 51"/>
                    <a:gd name="T75" fmla="*/ 145438 h 37"/>
                    <a:gd name="T76" fmla="*/ 49950 w 51"/>
                    <a:gd name="T77" fmla="*/ 209913 h 37"/>
                    <a:gd name="T78" fmla="*/ 77419 w 51"/>
                    <a:gd name="T79" fmla="*/ 54927 h 37"/>
                    <a:gd name="T80" fmla="*/ 69905 w 51"/>
                    <a:gd name="T81" fmla="*/ 145438 h 37"/>
                    <a:gd name="T82" fmla="*/ 80510 w 51"/>
                    <a:gd name="T83" fmla="*/ 54927 h 37"/>
                    <a:gd name="T84" fmla="*/ 79410 w 51"/>
                    <a:gd name="T85" fmla="*/ 54927 h 37"/>
                    <a:gd name="T86" fmla="*/ 77419 w 51"/>
                    <a:gd name="T87" fmla="*/ 54927 h 37"/>
                    <a:gd name="T88" fmla="*/ 79410 w 51"/>
                    <a:gd name="T89" fmla="*/ 26434 h 37"/>
                    <a:gd name="T90" fmla="*/ 77419 w 51"/>
                    <a:gd name="T91" fmla="*/ 54927 h 37"/>
                    <a:gd name="T92" fmla="*/ 74513 w 51"/>
                    <a:gd name="T93" fmla="*/ 17233 h 37"/>
                    <a:gd name="T94" fmla="*/ 79410 w 51"/>
                    <a:gd name="T95" fmla="*/ 26434 h 37"/>
                    <a:gd name="T96" fmla="*/ 74513 w 51"/>
                    <a:gd name="T97" fmla="*/ 17233 h 37"/>
                    <a:gd name="T98" fmla="*/ 69905 w 51"/>
                    <a:gd name="T99" fmla="*/ 6337 h 37"/>
                    <a:gd name="T100" fmla="*/ 74513 w 51"/>
                    <a:gd name="T101" fmla="*/ 17233 h 37"/>
                    <a:gd name="T102" fmla="*/ 54993 w 51"/>
                    <a:gd name="T103" fmla="*/ 17233 h 37"/>
                    <a:gd name="T104" fmla="*/ 69905 w 51"/>
                    <a:gd name="T105" fmla="*/ 6337 h 37"/>
                    <a:gd name="T106" fmla="*/ 54993 w 51"/>
                    <a:gd name="T107" fmla="*/ 17233 h 37"/>
                    <a:gd name="T108" fmla="*/ 53233 w 51"/>
                    <a:gd name="T109" fmla="*/ 10446 h 37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</a:gdLst>
                  <a:ahLst/>
                  <a:cxnLst>
                    <a:cxn ang="T110">
                      <a:pos x="T0" y="T1"/>
                    </a:cxn>
                    <a:cxn ang="T111">
                      <a:pos x="T2" y="T3"/>
                    </a:cxn>
                    <a:cxn ang="T112">
                      <a:pos x="T4" y="T5"/>
                    </a:cxn>
                    <a:cxn ang="T113">
                      <a:pos x="T6" y="T7"/>
                    </a:cxn>
                    <a:cxn ang="T114">
                      <a:pos x="T8" y="T9"/>
                    </a:cxn>
                    <a:cxn ang="T115">
                      <a:pos x="T10" y="T11"/>
                    </a:cxn>
                    <a:cxn ang="T116">
                      <a:pos x="T12" y="T13"/>
                    </a:cxn>
                    <a:cxn ang="T117">
                      <a:pos x="T14" y="T15"/>
                    </a:cxn>
                    <a:cxn ang="T118">
                      <a:pos x="T16" y="T17"/>
                    </a:cxn>
                    <a:cxn ang="T119">
                      <a:pos x="T18" y="T19"/>
                    </a:cxn>
                    <a:cxn ang="T120">
                      <a:pos x="T20" y="T21"/>
                    </a:cxn>
                    <a:cxn ang="T121">
                      <a:pos x="T22" y="T23"/>
                    </a:cxn>
                    <a:cxn ang="T122">
                      <a:pos x="T24" y="T25"/>
                    </a:cxn>
                    <a:cxn ang="T123">
                      <a:pos x="T26" y="T27"/>
                    </a:cxn>
                    <a:cxn ang="T124">
                      <a:pos x="T28" y="T29"/>
                    </a:cxn>
                    <a:cxn ang="T125">
                      <a:pos x="T30" y="T31"/>
                    </a:cxn>
                    <a:cxn ang="T126">
                      <a:pos x="T32" y="T33"/>
                    </a:cxn>
                    <a:cxn ang="T127">
                      <a:pos x="T34" y="T35"/>
                    </a:cxn>
                    <a:cxn ang="T128">
                      <a:pos x="T36" y="T37"/>
                    </a:cxn>
                    <a:cxn ang="T129">
                      <a:pos x="T38" y="T39"/>
                    </a:cxn>
                    <a:cxn ang="T130">
                      <a:pos x="T40" y="T41"/>
                    </a:cxn>
                    <a:cxn ang="T131">
                      <a:pos x="T42" y="T43"/>
                    </a:cxn>
                    <a:cxn ang="T132">
                      <a:pos x="T44" y="T45"/>
                    </a:cxn>
                    <a:cxn ang="T133">
                      <a:pos x="T46" y="T47"/>
                    </a:cxn>
                    <a:cxn ang="T134">
                      <a:pos x="T48" y="T49"/>
                    </a:cxn>
                    <a:cxn ang="T135">
                      <a:pos x="T50" y="T51"/>
                    </a:cxn>
                    <a:cxn ang="T136">
                      <a:pos x="T52" y="T53"/>
                    </a:cxn>
                    <a:cxn ang="T137">
                      <a:pos x="T54" y="T55"/>
                    </a:cxn>
                    <a:cxn ang="T138">
                      <a:pos x="T56" y="T57"/>
                    </a:cxn>
                    <a:cxn ang="T139">
                      <a:pos x="T58" y="T59"/>
                    </a:cxn>
                    <a:cxn ang="T140">
                      <a:pos x="T60" y="T61"/>
                    </a:cxn>
                    <a:cxn ang="T141">
                      <a:pos x="T62" y="T63"/>
                    </a:cxn>
                    <a:cxn ang="T142">
                      <a:pos x="T64" y="T65"/>
                    </a:cxn>
                    <a:cxn ang="T143">
                      <a:pos x="T66" y="T67"/>
                    </a:cxn>
                    <a:cxn ang="T144">
                      <a:pos x="T68" y="T69"/>
                    </a:cxn>
                    <a:cxn ang="T145">
                      <a:pos x="T70" y="T71"/>
                    </a:cxn>
                    <a:cxn ang="T146">
                      <a:pos x="T72" y="T73"/>
                    </a:cxn>
                    <a:cxn ang="T147">
                      <a:pos x="T74" y="T75"/>
                    </a:cxn>
                    <a:cxn ang="T148">
                      <a:pos x="T76" y="T77"/>
                    </a:cxn>
                    <a:cxn ang="T149">
                      <a:pos x="T78" y="T79"/>
                    </a:cxn>
                    <a:cxn ang="T150">
                      <a:pos x="T80" y="T81"/>
                    </a:cxn>
                    <a:cxn ang="T151">
                      <a:pos x="T82" y="T83"/>
                    </a:cxn>
                    <a:cxn ang="T152">
                      <a:pos x="T84" y="T85"/>
                    </a:cxn>
                    <a:cxn ang="T153">
                      <a:pos x="T86" y="T87"/>
                    </a:cxn>
                    <a:cxn ang="T154">
                      <a:pos x="T88" y="T89"/>
                    </a:cxn>
                    <a:cxn ang="T155">
                      <a:pos x="T90" y="T91"/>
                    </a:cxn>
                    <a:cxn ang="T156">
                      <a:pos x="T92" y="T93"/>
                    </a:cxn>
                    <a:cxn ang="T157">
                      <a:pos x="T94" y="T95"/>
                    </a:cxn>
                    <a:cxn ang="T158">
                      <a:pos x="T96" y="T97"/>
                    </a:cxn>
                    <a:cxn ang="T159">
                      <a:pos x="T98" y="T99"/>
                    </a:cxn>
                    <a:cxn ang="T160">
                      <a:pos x="T100" y="T101"/>
                    </a:cxn>
                    <a:cxn ang="T161">
                      <a:pos x="T102" y="T103"/>
                    </a:cxn>
                    <a:cxn ang="T162">
                      <a:pos x="T104" y="T105"/>
                    </a:cxn>
                    <a:cxn ang="T163">
                      <a:pos x="T106" y="T107"/>
                    </a:cxn>
                    <a:cxn ang="T164">
                      <a:pos x="T108" y="T109"/>
                    </a:cxn>
                  </a:cxnLst>
                  <a:rect l="0" t="0" r="r" b="b"/>
                  <a:pathLst>
                    <a:path w="51" h="37">
                      <a:moveTo>
                        <a:pt x="34" y="3"/>
                      </a:moveTo>
                      <a:lnTo>
                        <a:pt x="34" y="3"/>
                      </a:lnTo>
                      <a:lnTo>
                        <a:pt x="33" y="2"/>
                      </a:lnTo>
                      <a:lnTo>
                        <a:pt x="34" y="3"/>
                      </a:lnTo>
                      <a:close/>
                      <a:moveTo>
                        <a:pt x="33" y="2"/>
                      </a:moveTo>
                      <a:lnTo>
                        <a:pt x="33" y="2"/>
                      </a:lnTo>
                      <a:close/>
                      <a:moveTo>
                        <a:pt x="34" y="3"/>
                      </a:moveTo>
                      <a:cubicBezTo>
                        <a:pt x="31" y="4"/>
                        <a:pt x="27" y="5"/>
                        <a:pt x="23" y="7"/>
                      </a:cubicBezTo>
                      <a:lnTo>
                        <a:pt x="22" y="5"/>
                      </a:lnTo>
                      <a:cubicBezTo>
                        <a:pt x="26" y="4"/>
                        <a:pt x="30" y="3"/>
                        <a:pt x="33" y="2"/>
                      </a:cubicBezTo>
                      <a:lnTo>
                        <a:pt x="34" y="3"/>
                      </a:lnTo>
                      <a:close/>
                      <a:moveTo>
                        <a:pt x="23" y="7"/>
                      </a:moveTo>
                      <a:cubicBezTo>
                        <a:pt x="18" y="8"/>
                        <a:pt x="13" y="9"/>
                        <a:pt x="9" y="11"/>
                      </a:cubicBezTo>
                      <a:lnTo>
                        <a:pt x="8" y="10"/>
                      </a:lnTo>
                      <a:cubicBezTo>
                        <a:pt x="12" y="8"/>
                        <a:pt x="17" y="7"/>
                        <a:pt x="22" y="5"/>
                      </a:cubicBezTo>
                      <a:lnTo>
                        <a:pt x="23" y="7"/>
                      </a:lnTo>
                      <a:close/>
                      <a:moveTo>
                        <a:pt x="9" y="11"/>
                      </a:moveTo>
                      <a:cubicBezTo>
                        <a:pt x="5" y="13"/>
                        <a:pt x="2" y="17"/>
                        <a:pt x="6" y="22"/>
                      </a:cubicBezTo>
                      <a:lnTo>
                        <a:pt x="5" y="22"/>
                      </a:lnTo>
                      <a:cubicBezTo>
                        <a:pt x="0" y="16"/>
                        <a:pt x="3" y="13"/>
                        <a:pt x="8" y="10"/>
                      </a:cubicBezTo>
                      <a:lnTo>
                        <a:pt x="9" y="11"/>
                      </a:lnTo>
                      <a:close/>
                      <a:moveTo>
                        <a:pt x="6" y="23"/>
                      </a:moveTo>
                      <a:lnTo>
                        <a:pt x="5" y="23"/>
                      </a:lnTo>
                      <a:lnTo>
                        <a:pt x="5" y="22"/>
                      </a:lnTo>
                      <a:lnTo>
                        <a:pt x="6" y="23"/>
                      </a:lnTo>
                      <a:close/>
                      <a:moveTo>
                        <a:pt x="5" y="21"/>
                      </a:moveTo>
                      <a:cubicBezTo>
                        <a:pt x="14" y="21"/>
                        <a:pt x="18" y="25"/>
                        <a:pt x="22" y="30"/>
                      </a:cubicBezTo>
                      <a:lnTo>
                        <a:pt x="21" y="30"/>
                      </a:lnTo>
                      <a:cubicBezTo>
                        <a:pt x="17" y="26"/>
                        <a:pt x="13" y="22"/>
                        <a:pt x="6" y="23"/>
                      </a:cubicBezTo>
                      <a:lnTo>
                        <a:pt x="5" y="21"/>
                      </a:lnTo>
                      <a:close/>
                      <a:moveTo>
                        <a:pt x="22" y="30"/>
                      </a:moveTo>
                      <a:cubicBezTo>
                        <a:pt x="24" y="32"/>
                        <a:pt x="26" y="34"/>
                        <a:pt x="28" y="35"/>
                      </a:cubicBezTo>
                      <a:lnTo>
                        <a:pt x="27" y="36"/>
                      </a:lnTo>
                      <a:cubicBezTo>
                        <a:pt x="25" y="35"/>
                        <a:pt x="23" y="33"/>
                        <a:pt x="21" y="30"/>
                      </a:cubicBezTo>
                      <a:lnTo>
                        <a:pt x="22" y="30"/>
                      </a:lnTo>
                      <a:close/>
                      <a:moveTo>
                        <a:pt x="28" y="36"/>
                      </a:moveTo>
                      <a:lnTo>
                        <a:pt x="28" y="36"/>
                      </a:lnTo>
                      <a:lnTo>
                        <a:pt x="27" y="36"/>
                      </a:lnTo>
                      <a:lnTo>
                        <a:pt x="28" y="36"/>
                      </a:lnTo>
                      <a:close/>
                      <a:moveTo>
                        <a:pt x="28" y="35"/>
                      </a:moveTo>
                      <a:lnTo>
                        <a:pt x="28" y="35"/>
                      </a:lnTo>
                      <a:lnTo>
                        <a:pt x="28" y="36"/>
                      </a:lnTo>
                      <a:lnTo>
                        <a:pt x="28" y="35"/>
                      </a:lnTo>
                      <a:close/>
                      <a:moveTo>
                        <a:pt x="28" y="36"/>
                      </a:moveTo>
                      <a:lnTo>
                        <a:pt x="28" y="36"/>
                      </a:lnTo>
                      <a:close/>
                      <a:moveTo>
                        <a:pt x="28" y="35"/>
                      </a:moveTo>
                      <a:cubicBezTo>
                        <a:pt x="28" y="35"/>
                        <a:pt x="28" y="35"/>
                        <a:pt x="29" y="35"/>
                      </a:cubicBezTo>
                      <a:lnTo>
                        <a:pt x="28" y="37"/>
                      </a:lnTo>
                      <a:cubicBezTo>
                        <a:pt x="28" y="37"/>
                        <a:pt x="28" y="37"/>
                        <a:pt x="28" y="36"/>
                      </a:cubicBezTo>
                      <a:lnTo>
                        <a:pt x="28" y="35"/>
                      </a:lnTo>
                      <a:close/>
                      <a:moveTo>
                        <a:pt x="29" y="35"/>
                      </a:moveTo>
                      <a:lnTo>
                        <a:pt x="29" y="35"/>
                      </a:lnTo>
                      <a:lnTo>
                        <a:pt x="28" y="36"/>
                      </a:lnTo>
                      <a:lnTo>
                        <a:pt x="29" y="35"/>
                      </a:lnTo>
                      <a:close/>
                      <a:moveTo>
                        <a:pt x="29" y="35"/>
                      </a:moveTo>
                      <a:cubicBezTo>
                        <a:pt x="29" y="35"/>
                        <a:pt x="29" y="35"/>
                        <a:pt x="29" y="35"/>
                      </a:cubicBezTo>
                      <a:lnTo>
                        <a:pt x="29" y="37"/>
                      </a:lnTo>
                      <a:cubicBezTo>
                        <a:pt x="29" y="37"/>
                        <a:pt x="28" y="37"/>
                        <a:pt x="28" y="37"/>
                      </a:cubicBezTo>
                      <a:lnTo>
                        <a:pt x="29" y="35"/>
                      </a:lnTo>
                      <a:close/>
                      <a:moveTo>
                        <a:pt x="29" y="35"/>
                      </a:moveTo>
                      <a:cubicBezTo>
                        <a:pt x="30" y="36"/>
                        <a:pt x="31" y="35"/>
                        <a:pt x="32" y="35"/>
                      </a:cubicBezTo>
                      <a:lnTo>
                        <a:pt x="32" y="36"/>
                      </a:lnTo>
                      <a:cubicBezTo>
                        <a:pt x="32" y="37"/>
                        <a:pt x="30" y="37"/>
                        <a:pt x="29" y="37"/>
                      </a:cubicBezTo>
                      <a:lnTo>
                        <a:pt x="29" y="35"/>
                      </a:lnTo>
                      <a:close/>
                      <a:moveTo>
                        <a:pt x="32" y="36"/>
                      </a:moveTo>
                      <a:lnTo>
                        <a:pt x="32" y="36"/>
                      </a:lnTo>
                      <a:close/>
                      <a:moveTo>
                        <a:pt x="31" y="35"/>
                      </a:moveTo>
                      <a:cubicBezTo>
                        <a:pt x="36" y="32"/>
                        <a:pt x="39" y="28"/>
                        <a:pt x="42" y="23"/>
                      </a:cubicBezTo>
                      <a:lnTo>
                        <a:pt x="43" y="24"/>
                      </a:lnTo>
                      <a:cubicBezTo>
                        <a:pt x="41" y="28"/>
                        <a:pt x="37" y="32"/>
                        <a:pt x="32" y="36"/>
                      </a:cubicBezTo>
                      <a:lnTo>
                        <a:pt x="31" y="35"/>
                      </a:lnTo>
                      <a:close/>
                      <a:moveTo>
                        <a:pt x="42" y="23"/>
                      </a:moveTo>
                      <a:cubicBezTo>
                        <a:pt x="45" y="19"/>
                        <a:pt x="47" y="14"/>
                        <a:pt x="48" y="9"/>
                      </a:cubicBezTo>
                      <a:lnTo>
                        <a:pt x="50" y="9"/>
                      </a:lnTo>
                      <a:cubicBezTo>
                        <a:pt x="48" y="14"/>
                        <a:pt x="46" y="19"/>
                        <a:pt x="43" y="24"/>
                      </a:cubicBezTo>
                      <a:lnTo>
                        <a:pt x="42" y="23"/>
                      </a:lnTo>
                      <a:close/>
                      <a:moveTo>
                        <a:pt x="50" y="9"/>
                      </a:moveTo>
                      <a:lnTo>
                        <a:pt x="50" y="9"/>
                      </a:lnTo>
                      <a:lnTo>
                        <a:pt x="49" y="9"/>
                      </a:lnTo>
                      <a:lnTo>
                        <a:pt x="50" y="9"/>
                      </a:lnTo>
                      <a:close/>
                      <a:moveTo>
                        <a:pt x="48" y="9"/>
                      </a:moveTo>
                      <a:cubicBezTo>
                        <a:pt x="49" y="8"/>
                        <a:pt x="49" y="6"/>
                        <a:pt x="48" y="5"/>
                      </a:cubicBezTo>
                      <a:lnTo>
                        <a:pt x="49" y="4"/>
                      </a:lnTo>
                      <a:cubicBezTo>
                        <a:pt x="50" y="6"/>
                        <a:pt x="51" y="7"/>
                        <a:pt x="50" y="9"/>
                      </a:cubicBezTo>
                      <a:lnTo>
                        <a:pt x="48" y="9"/>
                      </a:lnTo>
                      <a:close/>
                      <a:moveTo>
                        <a:pt x="48" y="5"/>
                      </a:moveTo>
                      <a:cubicBezTo>
                        <a:pt x="47" y="4"/>
                        <a:pt x="46" y="3"/>
                        <a:pt x="46" y="3"/>
                      </a:cubicBezTo>
                      <a:lnTo>
                        <a:pt x="46" y="2"/>
                      </a:lnTo>
                      <a:cubicBezTo>
                        <a:pt x="48" y="3"/>
                        <a:pt x="48" y="3"/>
                        <a:pt x="49" y="4"/>
                      </a:cubicBezTo>
                      <a:lnTo>
                        <a:pt x="48" y="5"/>
                      </a:lnTo>
                      <a:close/>
                      <a:moveTo>
                        <a:pt x="46" y="3"/>
                      </a:moveTo>
                      <a:cubicBezTo>
                        <a:pt x="45" y="2"/>
                        <a:pt x="44" y="2"/>
                        <a:pt x="42" y="2"/>
                      </a:cubicBezTo>
                      <a:lnTo>
                        <a:pt x="43" y="1"/>
                      </a:lnTo>
                      <a:cubicBezTo>
                        <a:pt x="44" y="1"/>
                        <a:pt x="45" y="1"/>
                        <a:pt x="46" y="2"/>
                      </a:cubicBezTo>
                      <a:lnTo>
                        <a:pt x="46" y="3"/>
                      </a:lnTo>
                      <a:close/>
                      <a:moveTo>
                        <a:pt x="42" y="2"/>
                      </a:moveTo>
                      <a:cubicBezTo>
                        <a:pt x="40" y="1"/>
                        <a:pt x="37" y="2"/>
                        <a:pt x="34" y="3"/>
                      </a:cubicBezTo>
                      <a:lnTo>
                        <a:pt x="33" y="2"/>
                      </a:lnTo>
                      <a:cubicBezTo>
                        <a:pt x="36" y="0"/>
                        <a:pt x="40" y="0"/>
                        <a:pt x="43" y="1"/>
                      </a:cubicBezTo>
                      <a:lnTo>
                        <a:pt x="42" y="2"/>
                      </a:lnTo>
                      <a:close/>
                      <a:moveTo>
                        <a:pt x="34" y="3"/>
                      </a:moveTo>
                      <a:lnTo>
                        <a:pt x="34" y="3"/>
                      </a:lnTo>
                      <a:lnTo>
                        <a:pt x="33" y="2"/>
                      </a:lnTo>
                      <a:lnTo>
                        <a:pt x="34" y="3"/>
                      </a:lnTo>
                      <a:close/>
                    </a:path>
                  </a:pathLst>
                </a:custGeom>
                <a:solidFill>
                  <a:srgbClr val="94939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542" name="Freeform 168"/>
                <p:cNvSpPr>
                  <a:spLocks noChangeArrowheads="1"/>
                </p:cNvSpPr>
                <p:nvPr/>
              </p:nvSpPr>
              <p:spPr bwMode="auto">
                <a:xfrm>
                  <a:off x="1818" y="3826"/>
                  <a:ext cx="70" cy="53"/>
                </a:xfrm>
                <a:custGeom>
                  <a:avLst/>
                  <a:gdLst>
                    <a:gd name="T0" fmla="*/ 29274 w 51"/>
                    <a:gd name="T1" fmla="*/ 10561 h 31"/>
                    <a:gd name="T2" fmla="*/ 1740 w 51"/>
                    <a:gd name="T3" fmla="*/ 108315 h 31"/>
                    <a:gd name="T4" fmla="*/ 7232 w 51"/>
                    <a:gd name="T5" fmla="*/ 130207 h 31"/>
                    <a:gd name="T6" fmla="*/ 59836 w 51"/>
                    <a:gd name="T7" fmla="*/ 178191 h 31"/>
                    <a:gd name="T8" fmla="*/ 72773 w 51"/>
                    <a:gd name="T9" fmla="*/ 77389 h 31"/>
                    <a:gd name="T10" fmla="*/ 37582 w 51"/>
                    <a:gd name="T11" fmla="*/ 6416 h 31"/>
                    <a:gd name="T12" fmla="*/ 29274 w 51"/>
                    <a:gd name="T13" fmla="*/ 10561 h 31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51" h="31">
                      <a:moveTo>
                        <a:pt x="18" y="2"/>
                      </a:moveTo>
                      <a:cubicBezTo>
                        <a:pt x="10" y="6"/>
                        <a:pt x="2" y="10"/>
                        <a:pt x="1" y="18"/>
                      </a:cubicBezTo>
                      <a:cubicBezTo>
                        <a:pt x="0" y="20"/>
                        <a:pt x="2" y="22"/>
                        <a:pt x="4" y="22"/>
                      </a:cubicBezTo>
                      <a:cubicBezTo>
                        <a:pt x="17" y="23"/>
                        <a:pt x="26" y="31"/>
                        <a:pt x="37" y="30"/>
                      </a:cubicBezTo>
                      <a:cubicBezTo>
                        <a:pt x="45" y="29"/>
                        <a:pt x="51" y="19"/>
                        <a:pt x="45" y="13"/>
                      </a:cubicBezTo>
                      <a:cubicBezTo>
                        <a:pt x="38" y="7"/>
                        <a:pt x="30" y="6"/>
                        <a:pt x="23" y="1"/>
                      </a:cubicBezTo>
                      <a:cubicBezTo>
                        <a:pt x="21" y="0"/>
                        <a:pt x="20" y="1"/>
                        <a:pt x="18" y="2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543" name="Freeform 169"/>
                <p:cNvSpPr>
                  <a:spLocks noChangeArrowheads="1"/>
                </p:cNvSpPr>
                <p:nvPr/>
              </p:nvSpPr>
              <p:spPr bwMode="auto">
                <a:xfrm>
                  <a:off x="1818" y="3826"/>
                  <a:ext cx="65" cy="53"/>
                </a:xfrm>
                <a:custGeom>
                  <a:avLst/>
                  <a:gdLst>
                    <a:gd name="T0" fmla="*/ 11631 w 48"/>
                    <a:gd name="T1" fmla="*/ 54467 h 31"/>
                    <a:gd name="T2" fmla="*/ 26825 w 48"/>
                    <a:gd name="T3" fmla="*/ 6416 h 31"/>
                    <a:gd name="T4" fmla="*/ 11631 w 48"/>
                    <a:gd name="T5" fmla="*/ 54467 h 31"/>
                    <a:gd name="T6" fmla="*/ 0 w 48"/>
                    <a:gd name="T7" fmla="*/ 108315 h 31"/>
                    <a:gd name="T8" fmla="*/ 11631 w 48"/>
                    <a:gd name="T9" fmla="*/ 54467 h 31"/>
                    <a:gd name="T10" fmla="*/ 2609 w 48"/>
                    <a:gd name="T11" fmla="*/ 108315 h 31"/>
                    <a:gd name="T12" fmla="*/ 0 w 48"/>
                    <a:gd name="T13" fmla="*/ 108315 h 31"/>
                    <a:gd name="T14" fmla="*/ 0 w 48"/>
                    <a:gd name="T15" fmla="*/ 108315 h 31"/>
                    <a:gd name="T16" fmla="*/ 1584 w 48"/>
                    <a:gd name="T17" fmla="*/ 108315 h 31"/>
                    <a:gd name="T18" fmla="*/ 2609 w 48"/>
                    <a:gd name="T19" fmla="*/ 108315 h 31"/>
                    <a:gd name="T20" fmla="*/ 0 w 48"/>
                    <a:gd name="T21" fmla="*/ 112324 h 31"/>
                    <a:gd name="T22" fmla="*/ 2609 w 48"/>
                    <a:gd name="T23" fmla="*/ 108315 h 31"/>
                    <a:gd name="T24" fmla="*/ 2609 w 48"/>
                    <a:gd name="T25" fmla="*/ 118908 h 31"/>
                    <a:gd name="T26" fmla="*/ 0 w 48"/>
                    <a:gd name="T27" fmla="*/ 112324 h 31"/>
                    <a:gd name="T28" fmla="*/ 2609 w 48"/>
                    <a:gd name="T29" fmla="*/ 118908 h 31"/>
                    <a:gd name="T30" fmla="*/ 6598 w 48"/>
                    <a:gd name="T31" fmla="*/ 138956 h 31"/>
                    <a:gd name="T32" fmla="*/ 2609 w 48"/>
                    <a:gd name="T33" fmla="*/ 118908 h 31"/>
                    <a:gd name="T34" fmla="*/ 6598 w 48"/>
                    <a:gd name="T35" fmla="*/ 138956 h 31"/>
                    <a:gd name="T36" fmla="*/ 6598 w 48"/>
                    <a:gd name="T37" fmla="*/ 130207 h 31"/>
                    <a:gd name="T38" fmla="*/ 6598 w 48"/>
                    <a:gd name="T39" fmla="*/ 130207 h 31"/>
                    <a:gd name="T40" fmla="*/ 27877 w 48"/>
                    <a:gd name="T41" fmla="*/ 158012 h 31"/>
                    <a:gd name="T42" fmla="*/ 6598 w 48"/>
                    <a:gd name="T43" fmla="*/ 130207 h 31"/>
                    <a:gd name="T44" fmla="*/ 54878 w 48"/>
                    <a:gd name="T45" fmla="*/ 174413 h 31"/>
                    <a:gd name="T46" fmla="*/ 27877 w 48"/>
                    <a:gd name="T47" fmla="*/ 158012 h 31"/>
                    <a:gd name="T48" fmla="*/ 54878 w 48"/>
                    <a:gd name="T49" fmla="*/ 174413 h 31"/>
                    <a:gd name="T50" fmla="*/ 54878 w 48"/>
                    <a:gd name="T51" fmla="*/ 178191 h 31"/>
                    <a:gd name="T52" fmla="*/ 54878 w 48"/>
                    <a:gd name="T53" fmla="*/ 174413 h 31"/>
                    <a:gd name="T54" fmla="*/ 65248 w 48"/>
                    <a:gd name="T55" fmla="*/ 167923 h 31"/>
                    <a:gd name="T56" fmla="*/ 54878 w 48"/>
                    <a:gd name="T57" fmla="*/ 174413 h 31"/>
                    <a:gd name="T58" fmla="*/ 68361 w 48"/>
                    <a:gd name="T59" fmla="*/ 138956 h 31"/>
                    <a:gd name="T60" fmla="*/ 65248 w 48"/>
                    <a:gd name="T61" fmla="*/ 167923 h 31"/>
                    <a:gd name="T62" fmla="*/ 68361 w 48"/>
                    <a:gd name="T63" fmla="*/ 138956 h 31"/>
                    <a:gd name="T64" fmla="*/ 70964 w 48"/>
                    <a:gd name="T65" fmla="*/ 102066 h 31"/>
                    <a:gd name="T66" fmla="*/ 68361 w 48"/>
                    <a:gd name="T67" fmla="*/ 138956 h 31"/>
                    <a:gd name="T68" fmla="*/ 70964 w 48"/>
                    <a:gd name="T69" fmla="*/ 102066 h 31"/>
                    <a:gd name="T70" fmla="*/ 70964 w 48"/>
                    <a:gd name="T71" fmla="*/ 102066 h 31"/>
                    <a:gd name="T72" fmla="*/ 65248 w 48"/>
                    <a:gd name="T73" fmla="*/ 77389 h 31"/>
                    <a:gd name="T74" fmla="*/ 70964 w 48"/>
                    <a:gd name="T75" fmla="*/ 102066 h 31"/>
                    <a:gd name="T76" fmla="*/ 66783 w 48"/>
                    <a:gd name="T77" fmla="*/ 72271 h 31"/>
                    <a:gd name="T78" fmla="*/ 66783 w 48"/>
                    <a:gd name="T79" fmla="*/ 77389 h 31"/>
                    <a:gd name="T80" fmla="*/ 65248 w 48"/>
                    <a:gd name="T81" fmla="*/ 77389 h 31"/>
                    <a:gd name="T82" fmla="*/ 48416 w 48"/>
                    <a:gd name="T83" fmla="*/ 28605 h 31"/>
                    <a:gd name="T84" fmla="*/ 65248 w 48"/>
                    <a:gd name="T85" fmla="*/ 77389 h 31"/>
                    <a:gd name="T86" fmla="*/ 32247 w 48"/>
                    <a:gd name="T87" fmla="*/ 10561 h 31"/>
                    <a:gd name="T88" fmla="*/ 48416 w 48"/>
                    <a:gd name="T89" fmla="*/ 28605 h 31"/>
                    <a:gd name="T90" fmla="*/ 34397 w 48"/>
                    <a:gd name="T91" fmla="*/ 6416 h 31"/>
                    <a:gd name="T92" fmla="*/ 34397 w 48"/>
                    <a:gd name="T93" fmla="*/ 6416 h 31"/>
                    <a:gd name="T94" fmla="*/ 32247 w 48"/>
                    <a:gd name="T95" fmla="*/ 10561 h 31"/>
                    <a:gd name="T96" fmla="*/ 34397 w 48"/>
                    <a:gd name="T97" fmla="*/ 6416 h 31"/>
                    <a:gd name="T98" fmla="*/ 34397 w 48"/>
                    <a:gd name="T99" fmla="*/ 6416 h 31"/>
                    <a:gd name="T100" fmla="*/ 34397 w 48"/>
                    <a:gd name="T101" fmla="*/ 6416 h 31"/>
                    <a:gd name="T102" fmla="*/ 32247 w 48"/>
                    <a:gd name="T103" fmla="*/ 6416 h 31"/>
                    <a:gd name="T104" fmla="*/ 34397 w 48"/>
                    <a:gd name="T105" fmla="*/ 6416 h 31"/>
                    <a:gd name="T106" fmla="*/ 32247 w 48"/>
                    <a:gd name="T107" fmla="*/ 6416 h 31"/>
                    <a:gd name="T108" fmla="*/ 32247 w 48"/>
                    <a:gd name="T109" fmla="*/ 0 h 31"/>
                    <a:gd name="T110" fmla="*/ 32247 w 48"/>
                    <a:gd name="T111" fmla="*/ 6416 h 31"/>
                    <a:gd name="T112" fmla="*/ 31502 w 48"/>
                    <a:gd name="T113" fmla="*/ 6416 h 31"/>
                    <a:gd name="T114" fmla="*/ 31502 w 48"/>
                    <a:gd name="T115" fmla="*/ 6416 h 31"/>
                    <a:gd name="T116" fmla="*/ 26825 w 48"/>
                    <a:gd name="T117" fmla="*/ 6416 h 31"/>
                    <a:gd name="T118" fmla="*/ 31502 w 48"/>
                    <a:gd name="T119" fmla="*/ 6416 h 31"/>
                    <a:gd name="T120" fmla="*/ 27877 w 48"/>
                    <a:gd name="T121" fmla="*/ 10561 h 31"/>
                    <a:gd name="T122" fmla="*/ 26825 w 48"/>
                    <a:gd name="T123" fmla="*/ 10561 h 31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60000 65536"/>
                    <a:gd name="T184" fmla="*/ 0 60000 65536"/>
                    <a:gd name="T185" fmla="*/ 0 60000 65536"/>
                  </a:gdLst>
                  <a:ahLst/>
                  <a:cxnLst>
                    <a:cxn ang="T124">
                      <a:pos x="T0" y="T1"/>
                    </a:cxn>
                    <a:cxn ang="T125">
                      <a:pos x="T2" y="T3"/>
                    </a:cxn>
                    <a:cxn ang="T126">
                      <a:pos x="T4" y="T5"/>
                    </a:cxn>
                    <a:cxn ang="T127">
                      <a:pos x="T6" y="T7"/>
                    </a:cxn>
                    <a:cxn ang="T128">
                      <a:pos x="T8" y="T9"/>
                    </a:cxn>
                    <a:cxn ang="T129">
                      <a:pos x="T10" y="T11"/>
                    </a:cxn>
                    <a:cxn ang="T130">
                      <a:pos x="T12" y="T13"/>
                    </a:cxn>
                    <a:cxn ang="T131">
                      <a:pos x="T14" y="T15"/>
                    </a:cxn>
                    <a:cxn ang="T132">
                      <a:pos x="T16" y="T17"/>
                    </a:cxn>
                    <a:cxn ang="T133">
                      <a:pos x="T18" y="T19"/>
                    </a:cxn>
                    <a:cxn ang="T134">
                      <a:pos x="T20" y="T21"/>
                    </a:cxn>
                    <a:cxn ang="T135">
                      <a:pos x="T22" y="T23"/>
                    </a:cxn>
                    <a:cxn ang="T136">
                      <a:pos x="T24" y="T25"/>
                    </a:cxn>
                    <a:cxn ang="T137">
                      <a:pos x="T26" y="T27"/>
                    </a:cxn>
                    <a:cxn ang="T138">
                      <a:pos x="T28" y="T29"/>
                    </a:cxn>
                    <a:cxn ang="T139">
                      <a:pos x="T30" y="T31"/>
                    </a:cxn>
                    <a:cxn ang="T140">
                      <a:pos x="T32" y="T33"/>
                    </a:cxn>
                    <a:cxn ang="T141">
                      <a:pos x="T34" y="T35"/>
                    </a:cxn>
                    <a:cxn ang="T142">
                      <a:pos x="T36" y="T37"/>
                    </a:cxn>
                    <a:cxn ang="T143">
                      <a:pos x="T38" y="T39"/>
                    </a:cxn>
                    <a:cxn ang="T144">
                      <a:pos x="T40" y="T41"/>
                    </a:cxn>
                    <a:cxn ang="T145">
                      <a:pos x="T42" y="T43"/>
                    </a:cxn>
                    <a:cxn ang="T146">
                      <a:pos x="T44" y="T45"/>
                    </a:cxn>
                    <a:cxn ang="T147">
                      <a:pos x="T46" y="T47"/>
                    </a:cxn>
                    <a:cxn ang="T148">
                      <a:pos x="T48" y="T49"/>
                    </a:cxn>
                    <a:cxn ang="T149">
                      <a:pos x="T50" y="T51"/>
                    </a:cxn>
                    <a:cxn ang="T150">
                      <a:pos x="T52" y="T53"/>
                    </a:cxn>
                    <a:cxn ang="T151">
                      <a:pos x="T54" y="T55"/>
                    </a:cxn>
                    <a:cxn ang="T152">
                      <a:pos x="T56" y="T57"/>
                    </a:cxn>
                    <a:cxn ang="T153">
                      <a:pos x="T58" y="T59"/>
                    </a:cxn>
                    <a:cxn ang="T154">
                      <a:pos x="T60" y="T61"/>
                    </a:cxn>
                    <a:cxn ang="T155">
                      <a:pos x="T62" y="T63"/>
                    </a:cxn>
                    <a:cxn ang="T156">
                      <a:pos x="T64" y="T65"/>
                    </a:cxn>
                    <a:cxn ang="T157">
                      <a:pos x="T66" y="T67"/>
                    </a:cxn>
                    <a:cxn ang="T158">
                      <a:pos x="T68" y="T69"/>
                    </a:cxn>
                    <a:cxn ang="T159">
                      <a:pos x="T70" y="T71"/>
                    </a:cxn>
                    <a:cxn ang="T160">
                      <a:pos x="T72" y="T73"/>
                    </a:cxn>
                    <a:cxn ang="T161">
                      <a:pos x="T74" y="T75"/>
                    </a:cxn>
                    <a:cxn ang="T162">
                      <a:pos x="T76" y="T77"/>
                    </a:cxn>
                    <a:cxn ang="T163">
                      <a:pos x="T78" y="T79"/>
                    </a:cxn>
                    <a:cxn ang="T164">
                      <a:pos x="T80" y="T81"/>
                    </a:cxn>
                    <a:cxn ang="T165">
                      <a:pos x="T82" y="T83"/>
                    </a:cxn>
                    <a:cxn ang="T166">
                      <a:pos x="T84" y="T85"/>
                    </a:cxn>
                    <a:cxn ang="T167">
                      <a:pos x="T86" y="T87"/>
                    </a:cxn>
                    <a:cxn ang="T168">
                      <a:pos x="T88" y="T89"/>
                    </a:cxn>
                    <a:cxn ang="T169">
                      <a:pos x="T90" y="T91"/>
                    </a:cxn>
                    <a:cxn ang="T170">
                      <a:pos x="T92" y="T93"/>
                    </a:cxn>
                    <a:cxn ang="T171">
                      <a:pos x="T94" y="T95"/>
                    </a:cxn>
                    <a:cxn ang="T172">
                      <a:pos x="T96" y="T97"/>
                    </a:cxn>
                    <a:cxn ang="T173">
                      <a:pos x="T98" y="T99"/>
                    </a:cxn>
                    <a:cxn ang="T174">
                      <a:pos x="T100" y="T101"/>
                    </a:cxn>
                    <a:cxn ang="T175">
                      <a:pos x="T102" y="T103"/>
                    </a:cxn>
                    <a:cxn ang="T176">
                      <a:pos x="T104" y="T105"/>
                    </a:cxn>
                    <a:cxn ang="T177">
                      <a:pos x="T106" y="T107"/>
                    </a:cxn>
                    <a:cxn ang="T178">
                      <a:pos x="T108" y="T109"/>
                    </a:cxn>
                    <a:cxn ang="T179">
                      <a:pos x="T110" y="T111"/>
                    </a:cxn>
                    <a:cxn ang="T180">
                      <a:pos x="T112" y="T113"/>
                    </a:cxn>
                    <a:cxn ang="T181">
                      <a:pos x="T114" y="T115"/>
                    </a:cxn>
                    <a:cxn ang="T182">
                      <a:pos x="T116" y="T117"/>
                    </a:cxn>
                    <a:cxn ang="T183">
                      <a:pos x="T118" y="T119"/>
                    </a:cxn>
                    <a:cxn ang="T184">
                      <a:pos x="T120" y="T121"/>
                    </a:cxn>
                    <a:cxn ang="T185">
                      <a:pos x="T122" y="T123"/>
                    </a:cxn>
                  </a:cxnLst>
                  <a:rect l="0" t="0" r="r" b="b"/>
                  <a:pathLst>
                    <a:path w="48" h="31">
                      <a:moveTo>
                        <a:pt x="19" y="2"/>
                      </a:moveTo>
                      <a:cubicBezTo>
                        <a:pt x="15" y="4"/>
                        <a:pt x="11" y="6"/>
                        <a:pt x="8" y="9"/>
                      </a:cubicBezTo>
                      <a:lnTo>
                        <a:pt x="7" y="8"/>
                      </a:lnTo>
                      <a:cubicBezTo>
                        <a:pt x="10" y="5"/>
                        <a:pt x="14" y="3"/>
                        <a:pt x="18" y="1"/>
                      </a:cubicBezTo>
                      <a:lnTo>
                        <a:pt x="19" y="2"/>
                      </a:lnTo>
                      <a:close/>
                      <a:moveTo>
                        <a:pt x="8" y="9"/>
                      </a:moveTo>
                      <a:cubicBezTo>
                        <a:pt x="5" y="11"/>
                        <a:pt x="2" y="14"/>
                        <a:pt x="2" y="18"/>
                      </a:cubicBezTo>
                      <a:lnTo>
                        <a:pt x="0" y="18"/>
                      </a:lnTo>
                      <a:cubicBezTo>
                        <a:pt x="1" y="14"/>
                        <a:pt x="3" y="11"/>
                        <a:pt x="7" y="8"/>
                      </a:cubicBezTo>
                      <a:lnTo>
                        <a:pt x="8" y="9"/>
                      </a:lnTo>
                      <a:close/>
                      <a:moveTo>
                        <a:pt x="2" y="18"/>
                      </a:moveTo>
                      <a:lnTo>
                        <a:pt x="2" y="18"/>
                      </a:lnTo>
                      <a:lnTo>
                        <a:pt x="0" y="18"/>
                      </a:lnTo>
                      <a:lnTo>
                        <a:pt x="2" y="18"/>
                      </a:lnTo>
                      <a:close/>
                      <a:moveTo>
                        <a:pt x="0" y="18"/>
                      </a:moveTo>
                      <a:lnTo>
                        <a:pt x="0" y="18"/>
                      </a:lnTo>
                      <a:lnTo>
                        <a:pt x="1" y="18"/>
                      </a:lnTo>
                      <a:lnTo>
                        <a:pt x="0" y="18"/>
                      </a:lnTo>
                      <a:close/>
                      <a:moveTo>
                        <a:pt x="2" y="18"/>
                      </a:moveTo>
                      <a:cubicBezTo>
                        <a:pt x="2" y="19"/>
                        <a:pt x="2" y="19"/>
                        <a:pt x="2" y="19"/>
                      </a:cubicBezTo>
                      <a:lnTo>
                        <a:pt x="0" y="19"/>
                      </a:lnTo>
                      <a:cubicBezTo>
                        <a:pt x="0" y="19"/>
                        <a:pt x="0" y="18"/>
                        <a:pt x="0" y="18"/>
                      </a:cubicBezTo>
                      <a:lnTo>
                        <a:pt x="2" y="18"/>
                      </a:lnTo>
                      <a:close/>
                      <a:moveTo>
                        <a:pt x="2" y="19"/>
                      </a:moveTo>
                      <a:cubicBezTo>
                        <a:pt x="2" y="19"/>
                        <a:pt x="2" y="19"/>
                        <a:pt x="2" y="20"/>
                      </a:cubicBezTo>
                      <a:lnTo>
                        <a:pt x="0" y="20"/>
                      </a:lnTo>
                      <a:cubicBezTo>
                        <a:pt x="0" y="20"/>
                        <a:pt x="0" y="19"/>
                        <a:pt x="0" y="19"/>
                      </a:cubicBezTo>
                      <a:lnTo>
                        <a:pt x="2" y="19"/>
                      </a:lnTo>
                      <a:close/>
                      <a:moveTo>
                        <a:pt x="2" y="20"/>
                      </a:moveTo>
                      <a:cubicBezTo>
                        <a:pt x="2" y="21"/>
                        <a:pt x="3" y="22"/>
                        <a:pt x="5" y="22"/>
                      </a:cubicBezTo>
                      <a:lnTo>
                        <a:pt x="4" y="23"/>
                      </a:lnTo>
                      <a:cubicBezTo>
                        <a:pt x="3" y="23"/>
                        <a:pt x="1" y="22"/>
                        <a:pt x="0" y="20"/>
                      </a:cubicBezTo>
                      <a:lnTo>
                        <a:pt x="2" y="20"/>
                      </a:lnTo>
                      <a:close/>
                      <a:moveTo>
                        <a:pt x="4" y="23"/>
                      </a:moveTo>
                      <a:lnTo>
                        <a:pt x="4" y="23"/>
                      </a:lnTo>
                      <a:lnTo>
                        <a:pt x="4" y="22"/>
                      </a:lnTo>
                      <a:lnTo>
                        <a:pt x="4" y="23"/>
                      </a:lnTo>
                      <a:close/>
                      <a:moveTo>
                        <a:pt x="4" y="22"/>
                      </a:moveTo>
                      <a:cubicBezTo>
                        <a:pt x="10" y="22"/>
                        <a:pt x="15" y="24"/>
                        <a:pt x="20" y="26"/>
                      </a:cubicBezTo>
                      <a:lnTo>
                        <a:pt x="19" y="27"/>
                      </a:lnTo>
                      <a:cubicBezTo>
                        <a:pt x="15" y="25"/>
                        <a:pt x="10" y="23"/>
                        <a:pt x="4" y="23"/>
                      </a:cubicBezTo>
                      <a:lnTo>
                        <a:pt x="4" y="22"/>
                      </a:lnTo>
                      <a:close/>
                      <a:moveTo>
                        <a:pt x="20" y="26"/>
                      </a:moveTo>
                      <a:cubicBezTo>
                        <a:pt x="26" y="28"/>
                        <a:pt x="31" y="30"/>
                        <a:pt x="37" y="29"/>
                      </a:cubicBezTo>
                      <a:lnTo>
                        <a:pt x="38" y="30"/>
                      </a:lnTo>
                      <a:cubicBezTo>
                        <a:pt x="31" y="31"/>
                        <a:pt x="25" y="29"/>
                        <a:pt x="19" y="27"/>
                      </a:cubicBezTo>
                      <a:lnTo>
                        <a:pt x="20" y="26"/>
                      </a:lnTo>
                      <a:close/>
                      <a:moveTo>
                        <a:pt x="37" y="29"/>
                      </a:moveTo>
                      <a:lnTo>
                        <a:pt x="37" y="29"/>
                      </a:lnTo>
                      <a:lnTo>
                        <a:pt x="37" y="30"/>
                      </a:lnTo>
                      <a:lnTo>
                        <a:pt x="37" y="29"/>
                      </a:lnTo>
                      <a:close/>
                      <a:moveTo>
                        <a:pt x="37" y="29"/>
                      </a:moveTo>
                      <a:cubicBezTo>
                        <a:pt x="39" y="29"/>
                        <a:pt x="41" y="28"/>
                        <a:pt x="42" y="27"/>
                      </a:cubicBezTo>
                      <a:lnTo>
                        <a:pt x="44" y="28"/>
                      </a:lnTo>
                      <a:cubicBezTo>
                        <a:pt x="42" y="29"/>
                        <a:pt x="40" y="30"/>
                        <a:pt x="38" y="30"/>
                      </a:cubicBezTo>
                      <a:lnTo>
                        <a:pt x="37" y="29"/>
                      </a:lnTo>
                      <a:close/>
                      <a:moveTo>
                        <a:pt x="42" y="27"/>
                      </a:moveTo>
                      <a:cubicBezTo>
                        <a:pt x="44" y="26"/>
                        <a:pt x="45" y="24"/>
                        <a:pt x="46" y="23"/>
                      </a:cubicBezTo>
                      <a:lnTo>
                        <a:pt x="47" y="23"/>
                      </a:lnTo>
                      <a:cubicBezTo>
                        <a:pt x="46" y="25"/>
                        <a:pt x="45" y="26"/>
                        <a:pt x="44" y="28"/>
                      </a:cubicBezTo>
                      <a:lnTo>
                        <a:pt x="42" y="27"/>
                      </a:lnTo>
                      <a:close/>
                      <a:moveTo>
                        <a:pt x="46" y="23"/>
                      </a:moveTo>
                      <a:cubicBezTo>
                        <a:pt x="47" y="21"/>
                        <a:pt x="47" y="19"/>
                        <a:pt x="47" y="17"/>
                      </a:cubicBezTo>
                      <a:lnTo>
                        <a:pt x="48" y="17"/>
                      </a:lnTo>
                      <a:cubicBezTo>
                        <a:pt x="48" y="19"/>
                        <a:pt x="48" y="21"/>
                        <a:pt x="47" y="23"/>
                      </a:cubicBezTo>
                      <a:lnTo>
                        <a:pt x="46" y="23"/>
                      </a:lnTo>
                      <a:close/>
                      <a:moveTo>
                        <a:pt x="48" y="17"/>
                      </a:moveTo>
                      <a:lnTo>
                        <a:pt x="48" y="17"/>
                      </a:lnTo>
                      <a:lnTo>
                        <a:pt x="47" y="17"/>
                      </a:lnTo>
                      <a:lnTo>
                        <a:pt x="48" y="17"/>
                      </a:lnTo>
                      <a:close/>
                      <a:moveTo>
                        <a:pt x="47" y="17"/>
                      </a:moveTo>
                      <a:cubicBezTo>
                        <a:pt x="46" y="16"/>
                        <a:pt x="45" y="14"/>
                        <a:pt x="44" y="13"/>
                      </a:cubicBezTo>
                      <a:lnTo>
                        <a:pt x="45" y="12"/>
                      </a:lnTo>
                      <a:cubicBezTo>
                        <a:pt x="47" y="14"/>
                        <a:pt x="48" y="15"/>
                        <a:pt x="48" y="17"/>
                      </a:cubicBezTo>
                      <a:lnTo>
                        <a:pt x="47" y="17"/>
                      </a:lnTo>
                      <a:close/>
                      <a:moveTo>
                        <a:pt x="45" y="12"/>
                      </a:moveTo>
                      <a:lnTo>
                        <a:pt x="45" y="12"/>
                      </a:lnTo>
                      <a:lnTo>
                        <a:pt x="45" y="13"/>
                      </a:lnTo>
                      <a:lnTo>
                        <a:pt x="45" y="12"/>
                      </a:lnTo>
                      <a:close/>
                      <a:moveTo>
                        <a:pt x="44" y="13"/>
                      </a:moveTo>
                      <a:cubicBezTo>
                        <a:pt x="41" y="10"/>
                        <a:pt x="36" y="8"/>
                        <a:pt x="32" y="7"/>
                      </a:cubicBezTo>
                      <a:lnTo>
                        <a:pt x="33" y="5"/>
                      </a:lnTo>
                      <a:cubicBezTo>
                        <a:pt x="37" y="7"/>
                        <a:pt x="41" y="9"/>
                        <a:pt x="45" y="12"/>
                      </a:cubicBezTo>
                      <a:lnTo>
                        <a:pt x="44" y="13"/>
                      </a:lnTo>
                      <a:close/>
                      <a:moveTo>
                        <a:pt x="32" y="7"/>
                      </a:moveTo>
                      <a:cubicBezTo>
                        <a:pt x="29" y="5"/>
                        <a:pt x="25" y="4"/>
                        <a:pt x="22" y="2"/>
                      </a:cubicBezTo>
                      <a:lnTo>
                        <a:pt x="23" y="1"/>
                      </a:lnTo>
                      <a:cubicBezTo>
                        <a:pt x="26" y="3"/>
                        <a:pt x="29" y="4"/>
                        <a:pt x="33" y="5"/>
                      </a:cubicBezTo>
                      <a:lnTo>
                        <a:pt x="32" y="7"/>
                      </a:lnTo>
                      <a:close/>
                      <a:moveTo>
                        <a:pt x="23" y="1"/>
                      </a:moveTo>
                      <a:lnTo>
                        <a:pt x="23" y="1"/>
                      </a:lnTo>
                      <a:close/>
                      <a:moveTo>
                        <a:pt x="22" y="2"/>
                      </a:moveTo>
                      <a:lnTo>
                        <a:pt x="22" y="2"/>
                      </a:lnTo>
                      <a:lnTo>
                        <a:pt x="23" y="1"/>
                      </a:lnTo>
                      <a:lnTo>
                        <a:pt x="22" y="2"/>
                      </a:lnTo>
                      <a:close/>
                      <a:moveTo>
                        <a:pt x="23" y="1"/>
                      </a:moveTo>
                      <a:lnTo>
                        <a:pt x="23" y="1"/>
                      </a:lnTo>
                      <a:close/>
                      <a:moveTo>
                        <a:pt x="22" y="2"/>
                      </a:moveTo>
                      <a:cubicBezTo>
                        <a:pt x="22" y="2"/>
                        <a:pt x="22" y="2"/>
                        <a:pt x="22" y="1"/>
                      </a:cubicBezTo>
                      <a:lnTo>
                        <a:pt x="22" y="0"/>
                      </a:lnTo>
                      <a:cubicBezTo>
                        <a:pt x="22" y="0"/>
                        <a:pt x="23" y="0"/>
                        <a:pt x="23" y="1"/>
                      </a:cubicBezTo>
                      <a:lnTo>
                        <a:pt x="22" y="2"/>
                      </a:lnTo>
                      <a:close/>
                      <a:moveTo>
                        <a:pt x="22" y="1"/>
                      </a:moveTo>
                      <a:cubicBezTo>
                        <a:pt x="22" y="1"/>
                        <a:pt x="21" y="1"/>
                        <a:pt x="21" y="1"/>
                      </a:cubicBezTo>
                      <a:lnTo>
                        <a:pt x="22" y="0"/>
                      </a:lnTo>
                      <a:cubicBezTo>
                        <a:pt x="22" y="0"/>
                        <a:pt x="22" y="0"/>
                        <a:pt x="22" y="0"/>
                      </a:cubicBezTo>
                      <a:lnTo>
                        <a:pt x="22" y="1"/>
                      </a:lnTo>
                      <a:close/>
                      <a:moveTo>
                        <a:pt x="21" y="1"/>
                      </a:moveTo>
                      <a:lnTo>
                        <a:pt x="21" y="1"/>
                      </a:lnTo>
                      <a:close/>
                      <a:moveTo>
                        <a:pt x="21" y="1"/>
                      </a:moveTo>
                      <a:cubicBezTo>
                        <a:pt x="21" y="1"/>
                        <a:pt x="20" y="2"/>
                        <a:pt x="19" y="2"/>
                      </a:cubicBezTo>
                      <a:lnTo>
                        <a:pt x="18" y="1"/>
                      </a:lnTo>
                      <a:cubicBezTo>
                        <a:pt x="19" y="0"/>
                        <a:pt x="20" y="0"/>
                        <a:pt x="22" y="0"/>
                      </a:cubicBezTo>
                      <a:lnTo>
                        <a:pt x="21" y="1"/>
                      </a:lnTo>
                      <a:close/>
                      <a:moveTo>
                        <a:pt x="19" y="2"/>
                      </a:moveTo>
                      <a:lnTo>
                        <a:pt x="19" y="2"/>
                      </a:lnTo>
                      <a:lnTo>
                        <a:pt x="18" y="2"/>
                      </a:lnTo>
                      <a:lnTo>
                        <a:pt x="19" y="2"/>
                      </a:lnTo>
                      <a:close/>
                    </a:path>
                  </a:pathLst>
                </a:custGeom>
                <a:solidFill>
                  <a:srgbClr val="94939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544" name="Freeform 170"/>
                <p:cNvSpPr>
                  <a:spLocks noChangeArrowheads="1"/>
                </p:cNvSpPr>
                <p:nvPr/>
              </p:nvSpPr>
              <p:spPr bwMode="auto">
                <a:xfrm>
                  <a:off x="1766" y="3869"/>
                  <a:ext cx="87" cy="58"/>
                </a:xfrm>
                <a:custGeom>
                  <a:avLst/>
                  <a:gdLst>
                    <a:gd name="T0" fmla="*/ 52676 w 64"/>
                    <a:gd name="T1" fmla="*/ 17376 h 34"/>
                    <a:gd name="T2" fmla="*/ 39109 w 64"/>
                    <a:gd name="T3" fmla="*/ 10542 h 34"/>
                    <a:gd name="T4" fmla="*/ 4213 w 64"/>
                    <a:gd name="T5" fmla="*/ 138526 h 34"/>
                    <a:gd name="T6" fmla="*/ 14271 w 64"/>
                    <a:gd name="T7" fmla="*/ 173234 h 34"/>
                    <a:gd name="T8" fmla="*/ 70501 w 64"/>
                    <a:gd name="T9" fmla="*/ 191455 h 34"/>
                    <a:gd name="T10" fmla="*/ 87358 w 64"/>
                    <a:gd name="T11" fmla="*/ 138526 h 34"/>
                    <a:gd name="T12" fmla="*/ 52676 w 64"/>
                    <a:gd name="T13" fmla="*/ 17376 h 34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64" h="34">
                      <a:moveTo>
                        <a:pt x="36" y="3"/>
                      </a:moveTo>
                      <a:cubicBezTo>
                        <a:pt x="33" y="2"/>
                        <a:pt x="28" y="0"/>
                        <a:pt x="27" y="2"/>
                      </a:cubicBezTo>
                      <a:cubicBezTo>
                        <a:pt x="18" y="9"/>
                        <a:pt x="11" y="15"/>
                        <a:pt x="3" y="23"/>
                      </a:cubicBezTo>
                      <a:cubicBezTo>
                        <a:pt x="0" y="26"/>
                        <a:pt x="7" y="28"/>
                        <a:pt x="10" y="29"/>
                      </a:cubicBezTo>
                      <a:cubicBezTo>
                        <a:pt x="22" y="34"/>
                        <a:pt x="35" y="33"/>
                        <a:pt x="48" y="32"/>
                      </a:cubicBezTo>
                      <a:cubicBezTo>
                        <a:pt x="55" y="32"/>
                        <a:pt x="59" y="28"/>
                        <a:pt x="60" y="23"/>
                      </a:cubicBezTo>
                      <a:cubicBezTo>
                        <a:pt x="64" y="10"/>
                        <a:pt x="48" y="6"/>
                        <a:pt x="36" y="3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545" name="Freeform 171"/>
                <p:cNvSpPr>
                  <a:spLocks noChangeArrowheads="1"/>
                </p:cNvSpPr>
                <p:nvPr/>
              </p:nvSpPr>
              <p:spPr bwMode="auto">
                <a:xfrm>
                  <a:off x="1766" y="3869"/>
                  <a:ext cx="89" cy="58"/>
                </a:xfrm>
                <a:custGeom>
                  <a:avLst/>
                  <a:gdLst>
                    <a:gd name="T0" fmla="*/ 56823 w 65"/>
                    <a:gd name="T1" fmla="*/ 26668 h 34"/>
                    <a:gd name="T2" fmla="*/ 56823 w 65"/>
                    <a:gd name="T3" fmla="*/ 10542 h 34"/>
                    <a:gd name="T4" fmla="*/ 56823 w 65"/>
                    <a:gd name="T5" fmla="*/ 26668 h 34"/>
                    <a:gd name="T6" fmla="*/ 52177 w 65"/>
                    <a:gd name="T7" fmla="*/ 10542 h 34"/>
                    <a:gd name="T8" fmla="*/ 56823 w 65"/>
                    <a:gd name="T9" fmla="*/ 26668 h 34"/>
                    <a:gd name="T10" fmla="*/ 42389 w 65"/>
                    <a:gd name="T11" fmla="*/ 10542 h 34"/>
                    <a:gd name="T12" fmla="*/ 52177 w 65"/>
                    <a:gd name="T13" fmla="*/ 10542 h 34"/>
                    <a:gd name="T14" fmla="*/ 42389 w 65"/>
                    <a:gd name="T15" fmla="*/ 10542 h 34"/>
                    <a:gd name="T16" fmla="*/ 42389 w 65"/>
                    <a:gd name="T17" fmla="*/ 10542 h 34"/>
                    <a:gd name="T18" fmla="*/ 42389 w 65"/>
                    <a:gd name="T19" fmla="*/ 10542 h 34"/>
                    <a:gd name="T20" fmla="*/ 22392 w 65"/>
                    <a:gd name="T21" fmla="*/ 72329 h 34"/>
                    <a:gd name="T22" fmla="*/ 42389 w 65"/>
                    <a:gd name="T23" fmla="*/ 10542 h 34"/>
                    <a:gd name="T24" fmla="*/ 7104 w 65"/>
                    <a:gd name="T25" fmla="*/ 138526 h 34"/>
                    <a:gd name="T26" fmla="*/ 22392 w 65"/>
                    <a:gd name="T27" fmla="*/ 72329 h 34"/>
                    <a:gd name="T28" fmla="*/ 7104 w 65"/>
                    <a:gd name="T29" fmla="*/ 138526 h 34"/>
                    <a:gd name="T30" fmla="*/ 4588 w 65"/>
                    <a:gd name="T31" fmla="*/ 138526 h 34"/>
                    <a:gd name="T32" fmla="*/ 7104 w 65"/>
                    <a:gd name="T33" fmla="*/ 138526 h 34"/>
                    <a:gd name="T34" fmla="*/ 7104 w 65"/>
                    <a:gd name="T35" fmla="*/ 158908 h 34"/>
                    <a:gd name="T36" fmla="*/ 7104 w 65"/>
                    <a:gd name="T37" fmla="*/ 138526 h 34"/>
                    <a:gd name="T38" fmla="*/ 15371 w 65"/>
                    <a:gd name="T39" fmla="*/ 173234 h 34"/>
                    <a:gd name="T40" fmla="*/ 7104 w 65"/>
                    <a:gd name="T41" fmla="*/ 158908 h 34"/>
                    <a:gd name="T42" fmla="*/ 15371 w 65"/>
                    <a:gd name="T43" fmla="*/ 173234 h 34"/>
                    <a:gd name="T44" fmla="*/ 15371 w 65"/>
                    <a:gd name="T45" fmla="*/ 173234 h 34"/>
                    <a:gd name="T46" fmla="*/ 73229 w 65"/>
                    <a:gd name="T47" fmla="*/ 191455 h 34"/>
                    <a:gd name="T48" fmla="*/ 14425 w 65"/>
                    <a:gd name="T49" fmla="*/ 177698 h 34"/>
                    <a:gd name="T50" fmla="*/ 73229 w 65"/>
                    <a:gd name="T51" fmla="*/ 191455 h 34"/>
                    <a:gd name="T52" fmla="*/ 75920 w 65"/>
                    <a:gd name="T53" fmla="*/ 196204 h 34"/>
                    <a:gd name="T54" fmla="*/ 73229 w 65"/>
                    <a:gd name="T55" fmla="*/ 191455 h 34"/>
                    <a:gd name="T56" fmla="*/ 75920 w 65"/>
                    <a:gd name="T57" fmla="*/ 191455 h 34"/>
                    <a:gd name="T58" fmla="*/ 75920 w 65"/>
                    <a:gd name="T59" fmla="*/ 196204 h 34"/>
                    <a:gd name="T60" fmla="*/ 75920 w 65"/>
                    <a:gd name="T61" fmla="*/ 196204 h 34"/>
                    <a:gd name="T62" fmla="*/ 75920 w 65"/>
                    <a:gd name="T63" fmla="*/ 191455 h 34"/>
                    <a:gd name="T64" fmla="*/ 75920 w 65"/>
                    <a:gd name="T65" fmla="*/ 191455 h 34"/>
                    <a:gd name="T66" fmla="*/ 80752 w 65"/>
                    <a:gd name="T67" fmla="*/ 191455 h 34"/>
                    <a:gd name="T68" fmla="*/ 75920 w 65"/>
                    <a:gd name="T69" fmla="*/ 191455 h 34"/>
                    <a:gd name="T70" fmla="*/ 83572 w 65"/>
                    <a:gd name="T71" fmla="*/ 184112 h 34"/>
                    <a:gd name="T72" fmla="*/ 80752 w 65"/>
                    <a:gd name="T73" fmla="*/ 191455 h 34"/>
                    <a:gd name="T74" fmla="*/ 83572 w 65"/>
                    <a:gd name="T75" fmla="*/ 184112 h 34"/>
                    <a:gd name="T76" fmla="*/ 96620 w 65"/>
                    <a:gd name="T77" fmla="*/ 138526 h 34"/>
                    <a:gd name="T78" fmla="*/ 83572 w 65"/>
                    <a:gd name="T79" fmla="*/ 184112 h 34"/>
                    <a:gd name="T80" fmla="*/ 96620 w 65"/>
                    <a:gd name="T81" fmla="*/ 138526 h 34"/>
                    <a:gd name="T82" fmla="*/ 96620 w 65"/>
                    <a:gd name="T83" fmla="*/ 138526 h 34"/>
                    <a:gd name="T84" fmla="*/ 58695 w 65"/>
                    <a:gd name="T85" fmla="*/ 26668 h 34"/>
                    <a:gd name="T86" fmla="*/ 96620 w 65"/>
                    <a:gd name="T87" fmla="*/ 138526 h 34"/>
                    <a:gd name="T88" fmla="*/ 58695 w 65"/>
                    <a:gd name="T89" fmla="*/ 26668 h 34"/>
                    <a:gd name="T90" fmla="*/ 56823 w 65"/>
                    <a:gd name="T91" fmla="*/ 10542 h 34"/>
                    <a:gd name="T92" fmla="*/ 58695 w 65"/>
                    <a:gd name="T93" fmla="*/ 26668 h 34"/>
                    <a:gd name="T94" fmla="*/ 56823 w 65"/>
                    <a:gd name="T95" fmla="*/ 10542 h 34"/>
                    <a:gd name="T96" fmla="*/ 56823 w 65"/>
                    <a:gd name="T97" fmla="*/ 10542 h 34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0" t="0" r="r" b="b"/>
                  <a:pathLst>
                    <a:path w="65" h="34">
                      <a:moveTo>
                        <a:pt x="36" y="4"/>
                      </a:moveTo>
                      <a:lnTo>
                        <a:pt x="36" y="4"/>
                      </a:lnTo>
                      <a:lnTo>
                        <a:pt x="36" y="2"/>
                      </a:lnTo>
                      <a:lnTo>
                        <a:pt x="36" y="4"/>
                      </a:lnTo>
                      <a:close/>
                      <a:moveTo>
                        <a:pt x="36" y="4"/>
                      </a:moveTo>
                      <a:cubicBezTo>
                        <a:pt x="35" y="3"/>
                        <a:pt x="34" y="3"/>
                        <a:pt x="32" y="3"/>
                      </a:cubicBezTo>
                      <a:lnTo>
                        <a:pt x="33" y="2"/>
                      </a:lnTo>
                      <a:cubicBezTo>
                        <a:pt x="34" y="2"/>
                        <a:pt x="35" y="2"/>
                        <a:pt x="36" y="2"/>
                      </a:cubicBezTo>
                      <a:lnTo>
                        <a:pt x="36" y="4"/>
                      </a:lnTo>
                      <a:close/>
                      <a:moveTo>
                        <a:pt x="32" y="3"/>
                      </a:moveTo>
                      <a:cubicBezTo>
                        <a:pt x="30" y="2"/>
                        <a:pt x="28" y="1"/>
                        <a:pt x="27" y="2"/>
                      </a:cubicBezTo>
                      <a:lnTo>
                        <a:pt x="26" y="1"/>
                      </a:lnTo>
                      <a:cubicBezTo>
                        <a:pt x="28" y="0"/>
                        <a:pt x="30" y="1"/>
                        <a:pt x="33" y="2"/>
                      </a:cubicBezTo>
                      <a:lnTo>
                        <a:pt x="32" y="3"/>
                      </a:lnTo>
                      <a:close/>
                      <a:moveTo>
                        <a:pt x="27" y="2"/>
                      </a:moveTo>
                      <a:lnTo>
                        <a:pt x="27" y="2"/>
                      </a:lnTo>
                      <a:close/>
                      <a:moveTo>
                        <a:pt x="27" y="2"/>
                      </a:moveTo>
                      <a:cubicBezTo>
                        <a:pt x="23" y="6"/>
                        <a:pt x="19" y="9"/>
                        <a:pt x="15" y="12"/>
                      </a:cubicBezTo>
                      <a:lnTo>
                        <a:pt x="14" y="12"/>
                      </a:lnTo>
                      <a:cubicBezTo>
                        <a:pt x="18" y="8"/>
                        <a:pt x="22" y="5"/>
                        <a:pt x="26" y="1"/>
                      </a:cubicBezTo>
                      <a:lnTo>
                        <a:pt x="27" y="2"/>
                      </a:lnTo>
                      <a:close/>
                      <a:moveTo>
                        <a:pt x="15" y="12"/>
                      </a:moveTo>
                      <a:cubicBezTo>
                        <a:pt x="11" y="16"/>
                        <a:pt x="8" y="19"/>
                        <a:pt x="4" y="23"/>
                      </a:cubicBezTo>
                      <a:lnTo>
                        <a:pt x="2" y="22"/>
                      </a:lnTo>
                      <a:cubicBezTo>
                        <a:pt x="6" y="18"/>
                        <a:pt x="10" y="15"/>
                        <a:pt x="14" y="12"/>
                      </a:cubicBezTo>
                      <a:lnTo>
                        <a:pt x="15" y="12"/>
                      </a:lnTo>
                      <a:close/>
                      <a:moveTo>
                        <a:pt x="4" y="23"/>
                      </a:moveTo>
                      <a:lnTo>
                        <a:pt x="4" y="23"/>
                      </a:lnTo>
                      <a:lnTo>
                        <a:pt x="3" y="23"/>
                      </a:lnTo>
                      <a:lnTo>
                        <a:pt x="4" y="23"/>
                      </a:lnTo>
                      <a:close/>
                      <a:moveTo>
                        <a:pt x="4" y="23"/>
                      </a:moveTo>
                      <a:cubicBezTo>
                        <a:pt x="2" y="24"/>
                        <a:pt x="3" y="25"/>
                        <a:pt x="5" y="26"/>
                      </a:cubicBezTo>
                      <a:lnTo>
                        <a:pt x="4" y="27"/>
                      </a:lnTo>
                      <a:cubicBezTo>
                        <a:pt x="2" y="26"/>
                        <a:pt x="0" y="24"/>
                        <a:pt x="2" y="22"/>
                      </a:cubicBezTo>
                      <a:lnTo>
                        <a:pt x="4" y="23"/>
                      </a:lnTo>
                      <a:close/>
                      <a:moveTo>
                        <a:pt x="5" y="26"/>
                      </a:moveTo>
                      <a:cubicBezTo>
                        <a:pt x="6" y="27"/>
                        <a:pt x="9" y="28"/>
                        <a:pt x="10" y="29"/>
                      </a:cubicBezTo>
                      <a:lnTo>
                        <a:pt x="9" y="30"/>
                      </a:lnTo>
                      <a:cubicBezTo>
                        <a:pt x="8" y="29"/>
                        <a:pt x="6" y="28"/>
                        <a:pt x="4" y="27"/>
                      </a:cubicBezTo>
                      <a:lnTo>
                        <a:pt x="5" y="26"/>
                      </a:lnTo>
                      <a:close/>
                      <a:moveTo>
                        <a:pt x="10" y="29"/>
                      </a:moveTo>
                      <a:lnTo>
                        <a:pt x="10" y="29"/>
                      </a:lnTo>
                      <a:close/>
                      <a:moveTo>
                        <a:pt x="10" y="29"/>
                      </a:moveTo>
                      <a:cubicBezTo>
                        <a:pt x="21" y="33"/>
                        <a:pt x="34" y="32"/>
                        <a:pt x="46" y="32"/>
                      </a:cubicBezTo>
                      <a:lnTo>
                        <a:pt x="46" y="33"/>
                      </a:lnTo>
                      <a:cubicBezTo>
                        <a:pt x="33" y="34"/>
                        <a:pt x="21" y="34"/>
                        <a:pt x="9" y="30"/>
                      </a:cubicBezTo>
                      <a:lnTo>
                        <a:pt x="10" y="29"/>
                      </a:lnTo>
                      <a:close/>
                      <a:moveTo>
                        <a:pt x="46" y="32"/>
                      </a:moveTo>
                      <a:lnTo>
                        <a:pt x="48" y="32"/>
                      </a:lnTo>
                      <a:lnTo>
                        <a:pt x="48" y="33"/>
                      </a:lnTo>
                      <a:lnTo>
                        <a:pt x="46" y="33"/>
                      </a:lnTo>
                      <a:lnTo>
                        <a:pt x="46" y="32"/>
                      </a:lnTo>
                      <a:close/>
                      <a:moveTo>
                        <a:pt x="48" y="32"/>
                      </a:moveTo>
                      <a:lnTo>
                        <a:pt x="48" y="32"/>
                      </a:lnTo>
                      <a:lnTo>
                        <a:pt x="48" y="33"/>
                      </a:lnTo>
                      <a:lnTo>
                        <a:pt x="48" y="32"/>
                      </a:lnTo>
                      <a:close/>
                      <a:moveTo>
                        <a:pt x="48" y="33"/>
                      </a:moveTo>
                      <a:lnTo>
                        <a:pt x="48" y="33"/>
                      </a:lnTo>
                      <a:lnTo>
                        <a:pt x="48" y="32"/>
                      </a:lnTo>
                      <a:lnTo>
                        <a:pt x="48" y="33"/>
                      </a:lnTo>
                      <a:close/>
                      <a:moveTo>
                        <a:pt x="48" y="32"/>
                      </a:moveTo>
                      <a:cubicBezTo>
                        <a:pt x="49" y="32"/>
                        <a:pt x="50" y="31"/>
                        <a:pt x="50" y="31"/>
                      </a:cubicBezTo>
                      <a:lnTo>
                        <a:pt x="51" y="32"/>
                      </a:lnTo>
                      <a:cubicBezTo>
                        <a:pt x="50" y="33"/>
                        <a:pt x="49" y="33"/>
                        <a:pt x="48" y="33"/>
                      </a:cubicBezTo>
                      <a:lnTo>
                        <a:pt x="48" y="32"/>
                      </a:lnTo>
                      <a:close/>
                      <a:moveTo>
                        <a:pt x="50" y="31"/>
                      </a:moveTo>
                      <a:cubicBezTo>
                        <a:pt x="51" y="31"/>
                        <a:pt x="52" y="31"/>
                        <a:pt x="53" y="31"/>
                      </a:cubicBezTo>
                      <a:lnTo>
                        <a:pt x="53" y="32"/>
                      </a:lnTo>
                      <a:cubicBezTo>
                        <a:pt x="53" y="32"/>
                        <a:pt x="52" y="32"/>
                        <a:pt x="51" y="32"/>
                      </a:cubicBezTo>
                      <a:lnTo>
                        <a:pt x="50" y="31"/>
                      </a:lnTo>
                      <a:close/>
                      <a:moveTo>
                        <a:pt x="53" y="31"/>
                      </a:moveTo>
                      <a:cubicBezTo>
                        <a:pt x="56" y="29"/>
                        <a:pt x="58" y="26"/>
                        <a:pt x="59" y="23"/>
                      </a:cubicBezTo>
                      <a:lnTo>
                        <a:pt x="61" y="23"/>
                      </a:lnTo>
                      <a:cubicBezTo>
                        <a:pt x="60" y="27"/>
                        <a:pt x="57" y="30"/>
                        <a:pt x="53" y="32"/>
                      </a:cubicBezTo>
                      <a:lnTo>
                        <a:pt x="53" y="31"/>
                      </a:lnTo>
                      <a:close/>
                      <a:moveTo>
                        <a:pt x="61" y="23"/>
                      </a:moveTo>
                      <a:lnTo>
                        <a:pt x="61" y="23"/>
                      </a:lnTo>
                      <a:lnTo>
                        <a:pt x="60" y="23"/>
                      </a:lnTo>
                      <a:lnTo>
                        <a:pt x="61" y="23"/>
                      </a:lnTo>
                      <a:close/>
                      <a:moveTo>
                        <a:pt x="59" y="23"/>
                      </a:moveTo>
                      <a:cubicBezTo>
                        <a:pt x="63" y="11"/>
                        <a:pt x="49" y="7"/>
                        <a:pt x="37" y="4"/>
                      </a:cubicBezTo>
                      <a:lnTo>
                        <a:pt x="38" y="3"/>
                      </a:lnTo>
                      <a:cubicBezTo>
                        <a:pt x="50" y="6"/>
                        <a:pt x="65" y="10"/>
                        <a:pt x="61" y="23"/>
                      </a:cubicBezTo>
                      <a:lnTo>
                        <a:pt x="59" y="23"/>
                      </a:lnTo>
                      <a:close/>
                      <a:moveTo>
                        <a:pt x="37" y="4"/>
                      </a:moveTo>
                      <a:lnTo>
                        <a:pt x="35" y="4"/>
                      </a:lnTo>
                      <a:lnTo>
                        <a:pt x="36" y="2"/>
                      </a:lnTo>
                      <a:lnTo>
                        <a:pt x="38" y="3"/>
                      </a:lnTo>
                      <a:lnTo>
                        <a:pt x="37" y="4"/>
                      </a:lnTo>
                      <a:close/>
                      <a:moveTo>
                        <a:pt x="36" y="2"/>
                      </a:moveTo>
                      <a:lnTo>
                        <a:pt x="36" y="2"/>
                      </a:lnTo>
                      <a:lnTo>
                        <a:pt x="36" y="3"/>
                      </a:lnTo>
                      <a:lnTo>
                        <a:pt x="36" y="2"/>
                      </a:lnTo>
                      <a:close/>
                    </a:path>
                  </a:pathLst>
                </a:custGeom>
                <a:solidFill>
                  <a:srgbClr val="94939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546" name="Freeform 172"/>
                <p:cNvSpPr>
                  <a:spLocks noChangeArrowheads="1"/>
                </p:cNvSpPr>
                <p:nvPr/>
              </p:nvSpPr>
              <p:spPr bwMode="auto">
                <a:xfrm>
                  <a:off x="1760" y="3928"/>
                  <a:ext cx="57" cy="66"/>
                </a:xfrm>
                <a:custGeom>
                  <a:avLst/>
                  <a:gdLst>
                    <a:gd name="T0" fmla="*/ 45823 w 42"/>
                    <a:gd name="T1" fmla="*/ 53646 h 39"/>
                    <a:gd name="T2" fmla="*/ 16373 w 42"/>
                    <a:gd name="T3" fmla="*/ 32700 h 39"/>
                    <a:gd name="T4" fmla="*/ 7105 w 42"/>
                    <a:gd name="T5" fmla="*/ 129443 h 39"/>
                    <a:gd name="T6" fmla="*/ 34908 w 42"/>
                    <a:gd name="T7" fmla="*/ 202415 h 39"/>
                    <a:gd name="T8" fmla="*/ 58709 w 42"/>
                    <a:gd name="T9" fmla="*/ 92485 h 39"/>
                    <a:gd name="T10" fmla="*/ 45823 w 42"/>
                    <a:gd name="T11" fmla="*/ 53646 h 39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42" h="39">
                      <a:moveTo>
                        <a:pt x="31" y="10"/>
                      </a:moveTo>
                      <a:cubicBezTo>
                        <a:pt x="25" y="7"/>
                        <a:pt x="16" y="0"/>
                        <a:pt x="11" y="6"/>
                      </a:cubicBezTo>
                      <a:cubicBezTo>
                        <a:pt x="7" y="11"/>
                        <a:pt x="0" y="20"/>
                        <a:pt x="5" y="24"/>
                      </a:cubicBezTo>
                      <a:cubicBezTo>
                        <a:pt x="11" y="29"/>
                        <a:pt x="16" y="36"/>
                        <a:pt x="24" y="37"/>
                      </a:cubicBezTo>
                      <a:cubicBezTo>
                        <a:pt x="39" y="39"/>
                        <a:pt x="37" y="24"/>
                        <a:pt x="40" y="17"/>
                      </a:cubicBezTo>
                      <a:cubicBezTo>
                        <a:pt x="42" y="13"/>
                        <a:pt x="35" y="12"/>
                        <a:pt x="31" y="10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547" name="Freeform 173"/>
                <p:cNvSpPr>
                  <a:spLocks noChangeArrowheads="1"/>
                </p:cNvSpPr>
                <p:nvPr/>
              </p:nvSpPr>
              <p:spPr bwMode="auto">
                <a:xfrm>
                  <a:off x="1762" y="3928"/>
                  <a:ext cx="55" cy="66"/>
                </a:xfrm>
                <a:custGeom>
                  <a:avLst/>
                  <a:gdLst>
                    <a:gd name="T0" fmla="*/ 38854 w 41"/>
                    <a:gd name="T1" fmla="*/ 60087 h 39"/>
                    <a:gd name="T2" fmla="*/ 38854 w 41"/>
                    <a:gd name="T3" fmla="*/ 53646 h 39"/>
                    <a:gd name="T4" fmla="*/ 38854 w 41"/>
                    <a:gd name="T5" fmla="*/ 60087 h 39"/>
                    <a:gd name="T6" fmla="*/ 34992 w 41"/>
                    <a:gd name="T7" fmla="*/ 42248 h 39"/>
                    <a:gd name="T8" fmla="*/ 38854 w 41"/>
                    <a:gd name="T9" fmla="*/ 60087 h 39"/>
                    <a:gd name="T10" fmla="*/ 14009 w 41"/>
                    <a:gd name="T11" fmla="*/ 32700 h 39"/>
                    <a:gd name="T12" fmla="*/ 34992 w 41"/>
                    <a:gd name="T13" fmla="*/ 42248 h 39"/>
                    <a:gd name="T14" fmla="*/ 14009 w 41"/>
                    <a:gd name="T15" fmla="*/ 32700 h 39"/>
                    <a:gd name="T16" fmla="*/ 12557 w 41"/>
                    <a:gd name="T17" fmla="*/ 32700 h 39"/>
                    <a:gd name="T18" fmla="*/ 14009 w 41"/>
                    <a:gd name="T19" fmla="*/ 32700 h 39"/>
                    <a:gd name="T20" fmla="*/ 3810 w 41"/>
                    <a:gd name="T21" fmla="*/ 82921 h 39"/>
                    <a:gd name="T22" fmla="*/ 14009 w 41"/>
                    <a:gd name="T23" fmla="*/ 32700 h 39"/>
                    <a:gd name="T24" fmla="*/ 5244 w 41"/>
                    <a:gd name="T25" fmla="*/ 129443 h 39"/>
                    <a:gd name="T26" fmla="*/ 3810 w 41"/>
                    <a:gd name="T27" fmla="*/ 82921 h 39"/>
                    <a:gd name="T28" fmla="*/ 3810 w 41"/>
                    <a:gd name="T29" fmla="*/ 136078 h 39"/>
                    <a:gd name="T30" fmla="*/ 5244 w 41"/>
                    <a:gd name="T31" fmla="*/ 129443 h 39"/>
                    <a:gd name="T32" fmla="*/ 5244 w 41"/>
                    <a:gd name="T33" fmla="*/ 129443 h 39"/>
                    <a:gd name="T34" fmla="*/ 3810 w 41"/>
                    <a:gd name="T35" fmla="*/ 136078 h 39"/>
                    <a:gd name="T36" fmla="*/ 5244 w 41"/>
                    <a:gd name="T37" fmla="*/ 129443 h 39"/>
                    <a:gd name="T38" fmla="*/ 3810 w 41"/>
                    <a:gd name="T39" fmla="*/ 136078 h 39"/>
                    <a:gd name="T40" fmla="*/ 3810 w 41"/>
                    <a:gd name="T41" fmla="*/ 136078 h 39"/>
                    <a:gd name="T42" fmla="*/ 12101 w 41"/>
                    <a:gd name="T43" fmla="*/ 151766 h 39"/>
                    <a:gd name="T44" fmla="*/ 3810 w 41"/>
                    <a:gd name="T45" fmla="*/ 136078 h 39"/>
                    <a:gd name="T46" fmla="*/ 12101 w 41"/>
                    <a:gd name="T47" fmla="*/ 151766 h 39"/>
                    <a:gd name="T48" fmla="*/ 29959 w 41"/>
                    <a:gd name="T49" fmla="*/ 206262 h 39"/>
                    <a:gd name="T50" fmla="*/ 12101 w 41"/>
                    <a:gd name="T51" fmla="*/ 151766 h 39"/>
                    <a:gd name="T52" fmla="*/ 29959 w 41"/>
                    <a:gd name="T53" fmla="*/ 206262 h 39"/>
                    <a:gd name="T54" fmla="*/ 29959 w 41"/>
                    <a:gd name="T55" fmla="*/ 206262 h 39"/>
                    <a:gd name="T56" fmla="*/ 47437 w 41"/>
                    <a:gd name="T57" fmla="*/ 125703 h 39"/>
                    <a:gd name="T58" fmla="*/ 29959 w 41"/>
                    <a:gd name="T59" fmla="*/ 206262 h 39"/>
                    <a:gd name="T60" fmla="*/ 47437 w 41"/>
                    <a:gd name="T61" fmla="*/ 125703 h 39"/>
                    <a:gd name="T62" fmla="*/ 51295 w 41"/>
                    <a:gd name="T63" fmla="*/ 92485 h 39"/>
                    <a:gd name="T64" fmla="*/ 47437 w 41"/>
                    <a:gd name="T65" fmla="*/ 125703 h 39"/>
                    <a:gd name="T66" fmla="*/ 48957 w 41"/>
                    <a:gd name="T67" fmla="*/ 88039 h 39"/>
                    <a:gd name="T68" fmla="*/ 48957 w 41"/>
                    <a:gd name="T69" fmla="*/ 88039 h 39"/>
                    <a:gd name="T70" fmla="*/ 44423 w 41"/>
                    <a:gd name="T71" fmla="*/ 67185 h 39"/>
                    <a:gd name="T72" fmla="*/ 51295 w 41"/>
                    <a:gd name="T73" fmla="*/ 92485 h 39"/>
                    <a:gd name="T74" fmla="*/ 44423 w 41"/>
                    <a:gd name="T75" fmla="*/ 67185 h 39"/>
                    <a:gd name="T76" fmla="*/ 38854 w 41"/>
                    <a:gd name="T77" fmla="*/ 53646 h 39"/>
                    <a:gd name="T78" fmla="*/ 44423 w 41"/>
                    <a:gd name="T79" fmla="*/ 67185 h 39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</a:gdLst>
                  <a:ahLst/>
                  <a:cxnLst>
                    <a:cxn ang="T80">
                      <a:pos x="T0" y="T1"/>
                    </a:cxn>
                    <a:cxn ang="T81">
                      <a:pos x="T2" y="T3"/>
                    </a:cxn>
                    <a:cxn ang="T82">
                      <a:pos x="T4" y="T5"/>
                    </a:cxn>
                    <a:cxn ang="T83">
                      <a:pos x="T6" y="T7"/>
                    </a:cxn>
                    <a:cxn ang="T84">
                      <a:pos x="T8" y="T9"/>
                    </a:cxn>
                    <a:cxn ang="T85">
                      <a:pos x="T10" y="T11"/>
                    </a:cxn>
                    <a:cxn ang="T86">
                      <a:pos x="T12" y="T13"/>
                    </a:cxn>
                    <a:cxn ang="T87">
                      <a:pos x="T14" y="T15"/>
                    </a:cxn>
                    <a:cxn ang="T88">
                      <a:pos x="T16" y="T17"/>
                    </a:cxn>
                    <a:cxn ang="T89">
                      <a:pos x="T18" y="T19"/>
                    </a:cxn>
                    <a:cxn ang="T90">
                      <a:pos x="T20" y="T21"/>
                    </a:cxn>
                    <a:cxn ang="T91">
                      <a:pos x="T22" y="T23"/>
                    </a:cxn>
                    <a:cxn ang="T92">
                      <a:pos x="T24" y="T25"/>
                    </a:cxn>
                    <a:cxn ang="T93">
                      <a:pos x="T26" y="T27"/>
                    </a:cxn>
                    <a:cxn ang="T94">
                      <a:pos x="T28" y="T29"/>
                    </a:cxn>
                    <a:cxn ang="T95">
                      <a:pos x="T30" y="T31"/>
                    </a:cxn>
                    <a:cxn ang="T96">
                      <a:pos x="T32" y="T33"/>
                    </a:cxn>
                    <a:cxn ang="T97">
                      <a:pos x="T34" y="T35"/>
                    </a:cxn>
                    <a:cxn ang="T98">
                      <a:pos x="T36" y="T37"/>
                    </a:cxn>
                    <a:cxn ang="T99">
                      <a:pos x="T38" y="T39"/>
                    </a:cxn>
                    <a:cxn ang="T100">
                      <a:pos x="T40" y="T41"/>
                    </a:cxn>
                    <a:cxn ang="T101">
                      <a:pos x="T42" y="T43"/>
                    </a:cxn>
                    <a:cxn ang="T102">
                      <a:pos x="T44" y="T45"/>
                    </a:cxn>
                    <a:cxn ang="T103">
                      <a:pos x="T46" y="T47"/>
                    </a:cxn>
                    <a:cxn ang="T104">
                      <a:pos x="T48" y="T49"/>
                    </a:cxn>
                    <a:cxn ang="T105">
                      <a:pos x="T50" y="T51"/>
                    </a:cxn>
                    <a:cxn ang="T106">
                      <a:pos x="T52" y="T53"/>
                    </a:cxn>
                    <a:cxn ang="T107">
                      <a:pos x="T54" y="T55"/>
                    </a:cxn>
                    <a:cxn ang="T108">
                      <a:pos x="T56" y="T57"/>
                    </a:cxn>
                    <a:cxn ang="T109">
                      <a:pos x="T58" y="T59"/>
                    </a:cxn>
                    <a:cxn ang="T110">
                      <a:pos x="T60" y="T61"/>
                    </a:cxn>
                    <a:cxn ang="T111">
                      <a:pos x="T62" y="T63"/>
                    </a:cxn>
                    <a:cxn ang="T112">
                      <a:pos x="T64" y="T65"/>
                    </a:cxn>
                    <a:cxn ang="T113">
                      <a:pos x="T66" y="T67"/>
                    </a:cxn>
                    <a:cxn ang="T114">
                      <a:pos x="T68" y="T69"/>
                    </a:cxn>
                    <a:cxn ang="T115">
                      <a:pos x="T70" y="T71"/>
                    </a:cxn>
                    <a:cxn ang="T116">
                      <a:pos x="T72" y="T73"/>
                    </a:cxn>
                    <a:cxn ang="T117">
                      <a:pos x="T74" y="T75"/>
                    </a:cxn>
                    <a:cxn ang="T118">
                      <a:pos x="T76" y="T77"/>
                    </a:cxn>
                    <a:cxn ang="T119">
                      <a:pos x="T78" y="T79"/>
                    </a:cxn>
                  </a:cxnLst>
                  <a:rect l="0" t="0" r="r" b="b"/>
                  <a:pathLst>
                    <a:path w="41" h="39">
                      <a:moveTo>
                        <a:pt x="30" y="11"/>
                      </a:moveTo>
                      <a:lnTo>
                        <a:pt x="30" y="11"/>
                      </a:lnTo>
                      <a:lnTo>
                        <a:pt x="30" y="10"/>
                      </a:lnTo>
                      <a:lnTo>
                        <a:pt x="30" y="11"/>
                      </a:lnTo>
                      <a:close/>
                      <a:moveTo>
                        <a:pt x="30" y="11"/>
                      </a:moveTo>
                      <a:cubicBezTo>
                        <a:pt x="28" y="10"/>
                        <a:pt x="27" y="10"/>
                        <a:pt x="26" y="9"/>
                      </a:cubicBezTo>
                      <a:lnTo>
                        <a:pt x="27" y="8"/>
                      </a:lnTo>
                      <a:cubicBezTo>
                        <a:pt x="28" y="9"/>
                        <a:pt x="29" y="9"/>
                        <a:pt x="30" y="10"/>
                      </a:cubicBezTo>
                      <a:lnTo>
                        <a:pt x="30" y="11"/>
                      </a:lnTo>
                      <a:close/>
                      <a:moveTo>
                        <a:pt x="26" y="9"/>
                      </a:moveTo>
                      <a:cubicBezTo>
                        <a:pt x="21" y="6"/>
                        <a:pt x="15" y="2"/>
                        <a:pt x="11" y="6"/>
                      </a:cubicBezTo>
                      <a:lnTo>
                        <a:pt x="10" y="6"/>
                      </a:lnTo>
                      <a:cubicBezTo>
                        <a:pt x="14" y="0"/>
                        <a:pt x="21" y="4"/>
                        <a:pt x="27" y="8"/>
                      </a:cubicBezTo>
                      <a:lnTo>
                        <a:pt x="26" y="9"/>
                      </a:lnTo>
                      <a:close/>
                      <a:moveTo>
                        <a:pt x="11" y="6"/>
                      </a:moveTo>
                      <a:lnTo>
                        <a:pt x="11" y="6"/>
                      </a:lnTo>
                      <a:lnTo>
                        <a:pt x="10" y="6"/>
                      </a:lnTo>
                      <a:lnTo>
                        <a:pt x="11" y="6"/>
                      </a:lnTo>
                      <a:close/>
                      <a:moveTo>
                        <a:pt x="11" y="6"/>
                      </a:moveTo>
                      <a:cubicBezTo>
                        <a:pt x="9" y="9"/>
                        <a:pt x="6" y="12"/>
                        <a:pt x="4" y="16"/>
                      </a:cubicBezTo>
                      <a:lnTo>
                        <a:pt x="3" y="15"/>
                      </a:lnTo>
                      <a:cubicBezTo>
                        <a:pt x="4" y="12"/>
                        <a:pt x="7" y="8"/>
                        <a:pt x="10" y="6"/>
                      </a:cubicBezTo>
                      <a:lnTo>
                        <a:pt x="11" y="6"/>
                      </a:lnTo>
                      <a:close/>
                      <a:moveTo>
                        <a:pt x="4" y="16"/>
                      </a:moveTo>
                      <a:cubicBezTo>
                        <a:pt x="2" y="19"/>
                        <a:pt x="2" y="22"/>
                        <a:pt x="4" y="24"/>
                      </a:cubicBezTo>
                      <a:lnTo>
                        <a:pt x="3" y="25"/>
                      </a:lnTo>
                      <a:cubicBezTo>
                        <a:pt x="0" y="22"/>
                        <a:pt x="1" y="19"/>
                        <a:pt x="3" y="15"/>
                      </a:cubicBezTo>
                      <a:lnTo>
                        <a:pt x="4" y="16"/>
                      </a:lnTo>
                      <a:close/>
                      <a:moveTo>
                        <a:pt x="3" y="25"/>
                      </a:moveTo>
                      <a:lnTo>
                        <a:pt x="3" y="25"/>
                      </a:lnTo>
                      <a:lnTo>
                        <a:pt x="4" y="24"/>
                      </a:lnTo>
                      <a:lnTo>
                        <a:pt x="3" y="25"/>
                      </a:lnTo>
                      <a:close/>
                      <a:moveTo>
                        <a:pt x="4" y="24"/>
                      </a:moveTo>
                      <a:lnTo>
                        <a:pt x="4" y="24"/>
                      </a:lnTo>
                      <a:lnTo>
                        <a:pt x="3" y="25"/>
                      </a:lnTo>
                      <a:lnTo>
                        <a:pt x="4" y="24"/>
                      </a:lnTo>
                      <a:close/>
                      <a:moveTo>
                        <a:pt x="3" y="25"/>
                      </a:moveTo>
                      <a:lnTo>
                        <a:pt x="3" y="25"/>
                      </a:lnTo>
                      <a:lnTo>
                        <a:pt x="4" y="24"/>
                      </a:lnTo>
                      <a:lnTo>
                        <a:pt x="3" y="25"/>
                      </a:lnTo>
                      <a:close/>
                      <a:moveTo>
                        <a:pt x="4" y="24"/>
                      </a:moveTo>
                      <a:cubicBezTo>
                        <a:pt x="6" y="25"/>
                        <a:pt x="7" y="26"/>
                        <a:pt x="9" y="28"/>
                      </a:cubicBezTo>
                      <a:lnTo>
                        <a:pt x="8" y="29"/>
                      </a:lnTo>
                      <a:cubicBezTo>
                        <a:pt x="6" y="27"/>
                        <a:pt x="5" y="26"/>
                        <a:pt x="3" y="25"/>
                      </a:cubicBezTo>
                      <a:lnTo>
                        <a:pt x="4" y="24"/>
                      </a:lnTo>
                      <a:close/>
                      <a:moveTo>
                        <a:pt x="9" y="28"/>
                      </a:moveTo>
                      <a:cubicBezTo>
                        <a:pt x="13" y="32"/>
                        <a:pt x="17" y="36"/>
                        <a:pt x="23" y="37"/>
                      </a:cubicBezTo>
                      <a:lnTo>
                        <a:pt x="23" y="38"/>
                      </a:lnTo>
                      <a:cubicBezTo>
                        <a:pt x="17" y="37"/>
                        <a:pt x="12" y="33"/>
                        <a:pt x="8" y="29"/>
                      </a:cubicBezTo>
                      <a:lnTo>
                        <a:pt x="9" y="28"/>
                      </a:lnTo>
                      <a:close/>
                      <a:moveTo>
                        <a:pt x="23" y="38"/>
                      </a:moveTo>
                      <a:lnTo>
                        <a:pt x="23" y="38"/>
                      </a:lnTo>
                      <a:lnTo>
                        <a:pt x="23" y="37"/>
                      </a:lnTo>
                      <a:lnTo>
                        <a:pt x="23" y="38"/>
                      </a:lnTo>
                      <a:close/>
                      <a:moveTo>
                        <a:pt x="23" y="37"/>
                      </a:moveTo>
                      <a:cubicBezTo>
                        <a:pt x="34" y="38"/>
                        <a:pt x="36" y="30"/>
                        <a:pt x="37" y="23"/>
                      </a:cubicBezTo>
                      <a:lnTo>
                        <a:pt x="38" y="23"/>
                      </a:lnTo>
                      <a:cubicBezTo>
                        <a:pt x="37" y="31"/>
                        <a:pt x="35" y="39"/>
                        <a:pt x="23" y="38"/>
                      </a:cubicBezTo>
                      <a:lnTo>
                        <a:pt x="23" y="37"/>
                      </a:lnTo>
                      <a:close/>
                      <a:moveTo>
                        <a:pt x="37" y="23"/>
                      </a:moveTo>
                      <a:cubicBezTo>
                        <a:pt x="37" y="20"/>
                        <a:pt x="38" y="18"/>
                        <a:pt x="38" y="16"/>
                      </a:cubicBezTo>
                      <a:lnTo>
                        <a:pt x="40" y="17"/>
                      </a:lnTo>
                      <a:cubicBezTo>
                        <a:pt x="39" y="18"/>
                        <a:pt x="39" y="21"/>
                        <a:pt x="38" y="23"/>
                      </a:cubicBezTo>
                      <a:lnTo>
                        <a:pt x="37" y="23"/>
                      </a:lnTo>
                      <a:close/>
                      <a:moveTo>
                        <a:pt x="38" y="16"/>
                      </a:moveTo>
                      <a:lnTo>
                        <a:pt x="38" y="16"/>
                      </a:lnTo>
                      <a:lnTo>
                        <a:pt x="39" y="17"/>
                      </a:lnTo>
                      <a:lnTo>
                        <a:pt x="38" y="16"/>
                      </a:lnTo>
                      <a:close/>
                      <a:moveTo>
                        <a:pt x="38" y="16"/>
                      </a:moveTo>
                      <a:cubicBezTo>
                        <a:pt x="39" y="14"/>
                        <a:pt x="37" y="13"/>
                        <a:pt x="34" y="12"/>
                      </a:cubicBezTo>
                      <a:lnTo>
                        <a:pt x="34" y="11"/>
                      </a:lnTo>
                      <a:cubicBezTo>
                        <a:pt x="38" y="12"/>
                        <a:pt x="41" y="13"/>
                        <a:pt x="40" y="17"/>
                      </a:cubicBezTo>
                      <a:lnTo>
                        <a:pt x="38" y="16"/>
                      </a:lnTo>
                      <a:close/>
                      <a:moveTo>
                        <a:pt x="34" y="12"/>
                      </a:moveTo>
                      <a:cubicBezTo>
                        <a:pt x="32" y="12"/>
                        <a:pt x="31" y="11"/>
                        <a:pt x="30" y="11"/>
                      </a:cubicBezTo>
                      <a:lnTo>
                        <a:pt x="30" y="10"/>
                      </a:lnTo>
                      <a:cubicBezTo>
                        <a:pt x="32" y="10"/>
                        <a:pt x="33" y="11"/>
                        <a:pt x="34" y="11"/>
                      </a:cubicBezTo>
                      <a:lnTo>
                        <a:pt x="34" y="12"/>
                      </a:lnTo>
                      <a:close/>
                    </a:path>
                  </a:pathLst>
                </a:custGeom>
                <a:solidFill>
                  <a:srgbClr val="94939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548" name="Freeform 174"/>
                <p:cNvSpPr>
                  <a:spLocks noChangeArrowheads="1"/>
                </p:cNvSpPr>
                <p:nvPr/>
              </p:nvSpPr>
              <p:spPr bwMode="auto">
                <a:xfrm>
                  <a:off x="1822" y="3929"/>
                  <a:ext cx="74" cy="56"/>
                </a:xfrm>
                <a:custGeom>
                  <a:avLst/>
                  <a:gdLst>
                    <a:gd name="T0" fmla="*/ 48317 w 54"/>
                    <a:gd name="T1" fmla="*/ 5897 h 33"/>
                    <a:gd name="T2" fmla="*/ 2844 w 54"/>
                    <a:gd name="T3" fmla="*/ 82705 h 33"/>
                    <a:gd name="T4" fmla="*/ 61671 w 54"/>
                    <a:gd name="T5" fmla="*/ 144806 h 33"/>
                    <a:gd name="T6" fmla="*/ 74333 w 54"/>
                    <a:gd name="T7" fmla="*/ 32244 h 33"/>
                    <a:gd name="T8" fmla="*/ 48317 w 54"/>
                    <a:gd name="T9" fmla="*/ 5897 h 3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54" h="33">
                      <a:moveTo>
                        <a:pt x="30" y="1"/>
                      </a:moveTo>
                      <a:cubicBezTo>
                        <a:pt x="18" y="2"/>
                        <a:pt x="0" y="2"/>
                        <a:pt x="2" y="15"/>
                      </a:cubicBezTo>
                      <a:cubicBezTo>
                        <a:pt x="5" y="26"/>
                        <a:pt x="26" y="33"/>
                        <a:pt x="38" y="27"/>
                      </a:cubicBezTo>
                      <a:cubicBezTo>
                        <a:pt x="45" y="24"/>
                        <a:pt x="54" y="14"/>
                        <a:pt x="46" y="6"/>
                      </a:cubicBezTo>
                      <a:cubicBezTo>
                        <a:pt x="43" y="2"/>
                        <a:pt x="36" y="0"/>
                        <a:pt x="30" y="1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549" name="Freeform 175"/>
                <p:cNvSpPr>
                  <a:spLocks noChangeArrowheads="1"/>
                </p:cNvSpPr>
                <p:nvPr/>
              </p:nvSpPr>
              <p:spPr bwMode="auto">
                <a:xfrm>
                  <a:off x="1822" y="3929"/>
                  <a:ext cx="70" cy="53"/>
                </a:xfrm>
                <a:custGeom>
                  <a:avLst/>
                  <a:gdLst>
                    <a:gd name="T0" fmla="*/ 48211 w 51"/>
                    <a:gd name="T1" fmla="*/ 10561 h 31"/>
                    <a:gd name="T2" fmla="*/ 48211 w 51"/>
                    <a:gd name="T3" fmla="*/ 6416 h 31"/>
                    <a:gd name="T4" fmla="*/ 48211 w 51"/>
                    <a:gd name="T5" fmla="*/ 10561 h 31"/>
                    <a:gd name="T6" fmla="*/ 40450 w 51"/>
                    <a:gd name="T7" fmla="*/ 6416 h 31"/>
                    <a:gd name="T8" fmla="*/ 48211 w 51"/>
                    <a:gd name="T9" fmla="*/ 10561 h 31"/>
                    <a:gd name="T10" fmla="*/ 29274 w 51"/>
                    <a:gd name="T11" fmla="*/ 17386 h 31"/>
                    <a:gd name="T12" fmla="*/ 40450 w 51"/>
                    <a:gd name="T13" fmla="*/ 6416 h 31"/>
                    <a:gd name="T14" fmla="*/ 29274 w 51"/>
                    <a:gd name="T15" fmla="*/ 17386 h 31"/>
                    <a:gd name="T16" fmla="*/ 2860 w 51"/>
                    <a:gd name="T17" fmla="*/ 89599 h 31"/>
                    <a:gd name="T18" fmla="*/ 29274 w 51"/>
                    <a:gd name="T19" fmla="*/ 17386 h 31"/>
                    <a:gd name="T20" fmla="*/ 2860 w 51"/>
                    <a:gd name="T21" fmla="*/ 89599 h 31"/>
                    <a:gd name="T22" fmla="*/ 4717 w 51"/>
                    <a:gd name="T23" fmla="*/ 84456 h 31"/>
                    <a:gd name="T24" fmla="*/ 7232 w 51"/>
                    <a:gd name="T25" fmla="*/ 118908 h 31"/>
                    <a:gd name="T26" fmla="*/ 4717 w 51"/>
                    <a:gd name="T27" fmla="*/ 84456 h 31"/>
                    <a:gd name="T28" fmla="*/ 7232 w 51"/>
                    <a:gd name="T29" fmla="*/ 118908 h 31"/>
                    <a:gd name="T30" fmla="*/ 7232 w 51"/>
                    <a:gd name="T31" fmla="*/ 118908 h 31"/>
                    <a:gd name="T32" fmla="*/ 27463 w 51"/>
                    <a:gd name="T33" fmla="*/ 158012 h 31"/>
                    <a:gd name="T34" fmla="*/ 7232 w 51"/>
                    <a:gd name="T35" fmla="*/ 118908 h 31"/>
                    <a:gd name="T36" fmla="*/ 27463 w 51"/>
                    <a:gd name="T37" fmla="*/ 158012 h 31"/>
                    <a:gd name="T38" fmla="*/ 51939 w 51"/>
                    <a:gd name="T39" fmla="*/ 178191 h 31"/>
                    <a:gd name="T40" fmla="*/ 27463 w 51"/>
                    <a:gd name="T41" fmla="*/ 158012 h 31"/>
                    <a:gd name="T42" fmla="*/ 59836 w 51"/>
                    <a:gd name="T43" fmla="*/ 158012 h 31"/>
                    <a:gd name="T44" fmla="*/ 51939 w 51"/>
                    <a:gd name="T45" fmla="*/ 178191 h 31"/>
                    <a:gd name="T46" fmla="*/ 59836 w 51"/>
                    <a:gd name="T47" fmla="*/ 158012 h 31"/>
                    <a:gd name="T48" fmla="*/ 61899 w 51"/>
                    <a:gd name="T49" fmla="*/ 158012 h 31"/>
                    <a:gd name="T50" fmla="*/ 59836 w 51"/>
                    <a:gd name="T51" fmla="*/ 158012 h 31"/>
                    <a:gd name="T52" fmla="*/ 66622 w 51"/>
                    <a:gd name="T53" fmla="*/ 158012 h 31"/>
                    <a:gd name="T54" fmla="*/ 59836 w 51"/>
                    <a:gd name="T55" fmla="*/ 158012 h 31"/>
                    <a:gd name="T56" fmla="*/ 75680 w 51"/>
                    <a:gd name="T57" fmla="*/ 102066 h 31"/>
                    <a:gd name="T58" fmla="*/ 66622 w 51"/>
                    <a:gd name="T59" fmla="*/ 158012 h 31"/>
                    <a:gd name="T60" fmla="*/ 75680 w 51"/>
                    <a:gd name="T61" fmla="*/ 102066 h 31"/>
                    <a:gd name="T62" fmla="*/ 77419 w 51"/>
                    <a:gd name="T63" fmla="*/ 43922 h 31"/>
                    <a:gd name="T64" fmla="*/ 75680 w 51"/>
                    <a:gd name="T65" fmla="*/ 102066 h 31"/>
                    <a:gd name="T66" fmla="*/ 74513 w 51"/>
                    <a:gd name="T67" fmla="*/ 35141 h 31"/>
                    <a:gd name="T68" fmla="*/ 77419 w 51"/>
                    <a:gd name="T69" fmla="*/ 43922 h 31"/>
                    <a:gd name="T70" fmla="*/ 74513 w 51"/>
                    <a:gd name="T71" fmla="*/ 35141 h 31"/>
                    <a:gd name="T72" fmla="*/ 74513 w 51"/>
                    <a:gd name="T73" fmla="*/ 35141 h 31"/>
                    <a:gd name="T74" fmla="*/ 74513 w 51"/>
                    <a:gd name="T75" fmla="*/ 35141 h 31"/>
                    <a:gd name="T76" fmla="*/ 75680 w 51"/>
                    <a:gd name="T77" fmla="*/ 35141 h 31"/>
                    <a:gd name="T78" fmla="*/ 75680 w 51"/>
                    <a:gd name="T79" fmla="*/ 35141 h 31"/>
                    <a:gd name="T80" fmla="*/ 74513 w 51"/>
                    <a:gd name="T81" fmla="*/ 35141 h 31"/>
                    <a:gd name="T82" fmla="*/ 74513 w 51"/>
                    <a:gd name="T83" fmla="*/ 35141 h 31"/>
                    <a:gd name="T84" fmla="*/ 72773 w 51"/>
                    <a:gd name="T85" fmla="*/ 26702 h 31"/>
                    <a:gd name="T86" fmla="*/ 74513 w 51"/>
                    <a:gd name="T87" fmla="*/ 35141 h 31"/>
                    <a:gd name="T88" fmla="*/ 69905 w 51"/>
                    <a:gd name="T89" fmla="*/ 26702 h 31"/>
                    <a:gd name="T90" fmla="*/ 72773 w 51"/>
                    <a:gd name="T91" fmla="*/ 26702 h 31"/>
                    <a:gd name="T92" fmla="*/ 69905 w 51"/>
                    <a:gd name="T93" fmla="*/ 17386 h 31"/>
                    <a:gd name="T94" fmla="*/ 69905 w 51"/>
                    <a:gd name="T95" fmla="*/ 17386 h 31"/>
                    <a:gd name="T96" fmla="*/ 48211 w 51"/>
                    <a:gd name="T97" fmla="*/ 10561 h 31"/>
                    <a:gd name="T98" fmla="*/ 69905 w 51"/>
                    <a:gd name="T99" fmla="*/ 17386 h 31"/>
                    <a:gd name="T100" fmla="*/ 48211 w 51"/>
                    <a:gd name="T101" fmla="*/ 6416 h 31"/>
                    <a:gd name="T102" fmla="*/ 48211 w 51"/>
                    <a:gd name="T103" fmla="*/ 6416 h 31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</a:gdLst>
                  <a:ahLst/>
                  <a:cxnLst>
                    <a:cxn ang="T104">
                      <a:pos x="T0" y="T1"/>
                    </a:cxn>
                    <a:cxn ang="T105">
                      <a:pos x="T2" y="T3"/>
                    </a:cxn>
                    <a:cxn ang="T106">
                      <a:pos x="T4" y="T5"/>
                    </a:cxn>
                    <a:cxn ang="T107">
                      <a:pos x="T6" y="T7"/>
                    </a:cxn>
                    <a:cxn ang="T108">
                      <a:pos x="T8" y="T9"/>
                    </a:cxn>
                    <a:cxn ang="T109">
                      <a:pos x="T10" y="T11"/>
                    </a:cxn>
                    <a:cxn ang="T110">
                      <a:pos x="T12" y="T13"/>
                    </a:cxn>
                    <a:cxn ang="T111">
                      <a:pos x="T14" y="T15"/>
                    </a:cxn>
                    <a:cxn ang="T112">
                      <a:pos x="T16" y="T17"/>
                    </a:cxn>
                    <a:cxn ang="T113">
                      <a:pos x="T18" y="T19"/>
                    </a:cxn>
                    <a:cxn ang="T114">
                      <a:pos x="T20" y="T21"/>
                    </a:cxn>
                    <a:cxn ang="T115">
                      <a:pos x="T22" y="T23"/>
                    </a:cxn>
                    <a:cxn ang="T116">
                      <a:pos x="T24" y="T25"/>
                    </a:cxn>
                    <a:cxn ang="T117">
                      <a:pos x="T26" y="T27"/>
                    </a:cxn>
                    <a:cxn ang="T118">
                      <a:pos x="T28" y="T29"/>
                    </a:cxn>
                    <a:cxn ang="T119">
                      <a:pos x="T30" y="T31"/>
                    </a:cxn>
                    <a:cxn ang="T120">
                      <a:pos x="T32" y="T33"/>
                    </a:cxn>
                    <a:cxn ang="T121">
                      <a:pos x="T34" y="T35"/>
                    </a:cxn>
                    <a:cxn ang="T122">
                      <a:pos x="T36" y="T37"/>
                    </a:cxn>
                    <a:cxn ang="T123">
                      <a:pos x="T38" y="T39"/>
                    </a:cxn>
                    <a:cxn ang="T124">
                      <a:pos x="T40" y="T41"/>
                    </a:cxn>
                    <a:cxn ang="T125">
                      <a:pos x="T42" y="T43"/>
                    </a:cxn>
                    <a:cxn ang="T126">
                      <a:pos x="T44" y="T45"/>
                    </a:cxn>
                    <a:cxn ang="T127">
                      <a:pos x="T46" y="T47"/>
                    </a:cxn>
                    <a:cxn ang="T128">
                      <a:pos x="T48" y="T49"/>
                    </a:cxn>
                    <a:cxn ang="T129">
                      <a:pos x="T50" y="T51"/>
                    </a:cxn>
                    <a:cxn ang="T130">
                      <a:pos x="T52" y="T53"/>
                    </a:cxn>
                    <a:cxn ang="T131">
                      <a:pos x="T54" y="T55"/>
                    </a:cxn>
                    <a:cxn ang="T132">
                      <a:pos x="T56" y="T57"/>
                    </a:cxn>
                    <a:cxn ang="T133">
                      <a:pos x="T58" y="T59"/>
                    </a:cxn>
                    <a:cxn ang="T134">
                      <a:pos x="T60" y="T61"/>
                    </a:cxn>
                    <a:cxn ang="T135">
                      <a:pos x="T62" y="T63"/>
                    </a:cxn>
                    <a:cxn ang="T136">
                      <a:pos x="T64" y="T65"/>
                    </a:cxn>
                    <a:cxn ang="T137">
                      <a:pos x="T66" y="T67"/>
                    </a:cxn>
                    <a:cxn ang="T138">
                      <a:pos x="T68" y="T69"/>
                    </a:cxn>
                    <a:cxn ang="T139">
                      <a:pos x="T70" y="T71"/>
                    </a:cxn>
                    <a:cxn ang="T140">
                      <a:pos x="T72" y="T73"/>
                    </a:cxn>
                    <a:cxn ang="T141">
                      <a:pos x="T74" y="T75"/>
                    </a:cxn>
                    <a:cxn ang="T142">
                      <a:pos x="T76" y="T77"/>
                    </a:cxn>
                    <a:cxn ang="T143">
                      <a:pos x="T78" y="T79"/>
                    </a:cxn>
                    <a:cxn ang="T144">
                      <a:pos x="T80" y="T81"/>
                    </a:cxn>
                    <a:cxn ang="T145">
                      <a:pos x="T82" y="T83"/>
                    </a:cxn>
                    <a:cxn ang="T146">
                      <a:pos x="T84" y="T85"/>
                    </a:cxn>
                    <a:cxn ang="T147">
                      <a:pos x="T86" y="T87"/>
                    </a:cxn>
                    <a:cxn ang="T148">
                      <a:pos x="T88" y="T89"/>
                    </a:cxn>
                    <a:cxn ang="T149">
                      <a:pos x="T90" y="T91"/>
                    </a:cxn>
                    <a:cxn ang="T150">
                      <a:pos x="T92" y="T93"/>
                    </a:cxn>
                    <a:cxn ang="T151">
                      <a:pos x="T94" y="T95"/>
                    </a:cxn>
                    <a:cxn ang="T152">
                      <a:pos x="T96" y="T97"/>
                    </a:cxn>
                    <a:cxn ang="T153">
                      <a:pos x="T98" y="T99"/>
                    </a:cxn>
                    <a:cxn ang="T154">
                      <a:pos x="T100" y="T101"/>
                    </a:cxn>
                    <a:cxn ang="T155">
                      <a:pos x="T102" y="T103"/>
                    </a:cxn>
                  </a:cxnLst>
                  <a:rect l="0" t="0" r="r" b="b"/>
                  <a:pathLst>
                    <a:path w="51" h="31">
                      <a:moveTo>
                        <a:pt x="30" y="2"/>
                      </a:moveTo>
                      <a:lnTo>
                        <a:pt x="30" y="2"/>
                      </a:lnTo>
                      <a:lnTo>
                        <a:pt x="30" y="1"/>
                      </a:lnTo>
                      <a:lnTo>
                        <a:pt x="30" y="2"/>
                      </a:lnTo>
                      <a:close/>
                      <a:moveTo>
                        <a:pt x="30" y="2"/>
                      </a:moveTo>
                      <a:cubicBezTo>
                        <a:pt x="28" y="2"/>
                        <a:pt x="27" y="2"/>
                        <a:pt x="25" y="2"/>
                      </a:cubicBezTo>
                      <a:lnTo>
                        <a:pt x="25" y="1"/>
                      </a:lnTo>
                      <a:cubicBezTo>
                        <a:pt x="27" y="1"/>
                        <a:pt x="28" y="1"/>
                        <a:pt x="30" y="1"/>
                      </a:cubicBezTo>
                      <a:lnTo>
                        <a:pt x="30" y="2"/>
                      </a:lnTo>
                      <a:close/>
                      <a:moveTo>
                        <a:pt x="25" y="2"/>
                      </a:moveTo>
                      <a:cubicBezTo>
                        <a:pt x="23" y="2"/>
                        <a:pt x="20" y="3"/>
                        <a:pt x="18" y="3"/>
                      </a:cubicBezTo>
                      <a:lnTo>
                        <a:pt x="18" y="2"/>
                      </a:lnTo>
                      <a:cubicBezTo>
                        <a:pt x="20" y="1"/>
                        <a:pt x="23" y="1"/>
                        <a:pt x="25" y="1"/>
                      </a:cubicBezTo>
                      <a:lnTo>
                        <a:pt x="25" y="2"/>
                      </a:lnTo>
                      <a:close/>
                      <a:moveTo>
                        <a:pt x="18" y="3"/>
                      </a:moveTo>
                      <a:cubicBezTo>
                        <a:pt x="9" y="4"/>
                        <a:pt x="2" y="7"/>
                        <a:pt x="3" y="15"/>
                      </a:cubicBezTo>
                      <a:lnTo>
                        <a:pt x="2" y="15"/>
                      </a:lnTo>
                      <a:cubicBezTo>
                        <a:pt x="0" y="6"/>
                        <a:pt x="8" y="3"/>
                        <a:pt x="18" y="2"/>
                      </a:cubicBezTo>
                      <a:lnTo>
                        <a:pt x="18" y="3"/>
                      </a:lnTo>
                      <a:close/>
                      <a:moveTo>
                        <a:pt x="2" y="15"/>
                      </a:moveTo>
                      <a:lnTo>
                        <a:pt x="2" y="15"/>
                      </a:lnTo>
                      <a:close/>
                      <a:moveTo>
                        <a:pt x="3" y="14"/>
                      </a:moveTo>
                      <a:cubicBezTo>
                        <a:pt x="3" y="16"/>
                        <a:pt x="4" y="18"/>
                        <a:pt x="5" y="19"/>
                      </a:cubicBezTo>
                      <a:lnTo>
                        <a:pt x="4" y="20"/>
                      </a:lnTo>
                      <a:cubicBezTo>
                        <a:pt x="3" y="18"/>
                        <a:pt x="2" y="17"/>
                        <a:pt x="2" y="15"/>
                      </a:cubicBezTo>
                      <a:lnTo>
                        <a:pt x="3" y="14"/>
                      </a:lnTo>
                      <a:close/>
                      <a:moveTo>
                        <a:pt x="4" y="20"/>
                      </a:moveTo>
                      <a:lnTo>
                        <a:pt x="4" y="20"/>
                      </a:lnTo>
                      <a:lnTo>
                        <a:pt x="5" y="20"/>
                      </a:lnTo>
                      <a:lnTo>
                        <a:pt x="4" y="20"/>
                      </a:lnTo>
                      <a:close/>
                      <a:moveTo>
                        <a:pt x="5" y="19"/>
                      </a:moveTo>
                      <a:cubicBezTo>
                        <a:pt x="8" y="23"/>
                        <a:pt x="12" y="25"/>
                        <a:pt x="17" y="27"/>
                      </a:cubicBezTo>
                      <a:lnTo>
                        <a:pt x="16" y="28"/>
                      </a:lnTo>
                      <a:cubicBezTo>
                        <a:pt x="11" y="26"/>
                        <a:pt x="7" y="24"/>
                        <a:pt x="4" y="20"/>
                      </a:cubicBezTo>
                      <a:lnTo>
                        <a:pt x="5" y="19"/>
                      </a:lnTo>
                      <a:close/>
                      <a:moveTo>
                        <a:pt x="17" y="27"/>
                      </a:moveTo>
                      <a:cubicBezTo>
                        <a:pt x="22" y="29"/>
                        <a:pt x="27" y="29"/>
                        <a:pt x="31" y="29"/>
                      </a:cubicBezTo>
                      <a:lnTo>
                        <a:pt x="32" y="30"/>
                      </a:lnTo>
                      <a:cubicBezTo>
                        <a:pt x="27" y="31"/>
                        <a:pt x="21" y="30"/>
                        <a:pt x="16" y="28"/>
                      </a:cubicBezTo>
                      <a:lnTo>
                        <a:pt x="17" y="27"/>
                      </a:lnTo>
                      <a:close/>
                      <a:moveTo>
                        <a:pt x="31" y="29"/>
                      </a:moveTo>
                      <a:cubicBezTo>
                        <a:pt x="34" y="28"/>
                        <a:pt x="36" y="28"/>
                        <a:pt x="37" y="27"/>
                      </a:cubicBezTo>
                      <a:lnTo>
                        <a:pt x="38" y="28"/>
                      </a:lnTo>
                      <a:cubicBezTo>
                        <a:pt x="36" y="29"/>
                        <a:pt x="34" y="30"/>
                        <a:pt x="32" y="30"/>
                      </a:cubicBezTo>
                      <a:lnTo>
                        <a:pt x="31" y="29"/>
                      </a:lnTo>
                      <a:close/>
                      <a:moveTo>
                        <a:pt x="37" y="27"/>
                      </a:moveTo>
                      <a:lnTo>
                        <a:pt x="37" y="27"/>
                      </a:lnTo>
                      <a:lnTo>
                        <a:pt x="38" y="27"/>
                      </a:lnTo>
                      <a:lnTo>
                        <a:pt x="37" y="27"/>
                      </a:lnTo>
                      <a:close/>
                      <a:moveTo>
                        <a:pt x="37" y="27"/>
                      </a:moveTo>
                      <a:cubicBezTo>
                        <a:pt x="38" y="26"/>
                        <a:pt x="39" y="26"/>
                        <a:pt x="40" y="26"/>
                      </a:cubicBezTo>
                      <a:lnTo>
                        <a:pt x="41" y="27"/>
                      </a:lnTo>
                      <a:cubicBezTo>
                        <a:pt x="40" y="27"/>
                        <a:pt x="39" y="28"/>
                        <a:pt x="38" y="28"/>
                      </a:cubicBezTo>
                      <a:lnTo>
                        <a:pt x="37" y="27"/>
                      </a:lnTo>
                      <a:close/>
                      <a:moveTo>
                        <a:pt x="40" y="26"/>
                      </a:moveTo>
                      <a:cubicBezTo>
                        <a:pt x="43" y="24"/>
                        <a:pt x="46" y="21"/>
                        <a:pt x="47" y="17"/>
                      </a:cubicBezTo>
                      <a:lnTo>
                        <a:pt x="49" y="18"/>
                      </a:lnTo>
                      <a:cubicBezTo>
                        <a:pt x="47" y="21"/>
                        <a:pt x="44" y="24"/>
                        <a:pt x="41" y="27"/>
                      </a:cubicBezTo>
                      <a:lnTo>
                        <a:pt x="40" y="26"/>
                      </a:lnTo>
                      <a:close/>
                      <a:moveTo>
                        <a:pt x="47" y="17"/>
                      </a:moveTo>
                      <a:cubicBezTo>
                        <a:pt x="49" y="14"/>
                        <a:pt x="49" y="11"/>
                        <a:pt x="47" y="8"/>
                      </a:cubicBezTo>
                      <a:lnTo>
                        <a:pt x="48" y="7"/>
                      </a:lnTo>
                      <a:cubicBezTo>
                        <a:pt x="51" y="11"/>
                        <a:pt x="50" y="14"/>
                        <a:pt x="49" y="18"/>
                      </a:cubicBezTo>
                      <a:lnTo>
                        <a:pt x="47" y="17"/>
                      </a:lnTo>
                      <a:close/>
                      <a:moveTo>
                        <a:pt x="47" y="8"/>
                      </a:moveTo>
                      <a:cubicBezTo>
                        <a:pt x="47" y="7"/>
                        <a:pt x="46" y="7"/>
                        <a:pt x="46" y="6"/>
                      </a:cubicBezTo>
                      <a:lnTo>
                        <a:pt x="47" y="6"/>
                      </a:lnTo>
                      <a:cubicBezTo>
                        <a:pt x="48" y="6"/>
                        <a:pt x="48" y="7"/>
                        <a:pt x="48" y="7"/>
                      </a:cubicBezTo>
                      <a:lnTo>
                        <a:pt x="47" y="8"/>
                      </a:lnTo>
                      <a:close/>
                      <a:moveTo>
                        <a:pt x="46" y="6"/>
                      </a:moveTo>
                      <a:lnTo>
                        <a:pt x="46" y="6"/>
                      </a:lnTo>
                      <a:close/>
                      <a:moveTo>
                        <a:pt x="46" y="6"/>
                      </a:moveTo>
                      <a:lnTo>
                        <a:pt x="46" y="6"/>
                      </a:lnTo>
                      <a:lnTo>
                        <a:pt x="47" y="6"/>
                      </a:lnTo>
                      <a:lnTo>
                        <a:pt x="46" y="6"/>
                      </a:lnTo>
                      <a:close/>
                      <a:moveTo>
                        <a:pt x="47" y="6"/>
                      </a:moveTo>
                      <a:lnTo>
                        <a:pt x="47" y="6"/>
                      </a:lnTo>
                      <a:lnTo>
                        <a:pt x="46" y="6"/>
                      </a:lnTo>
                      <a:lnTo>
                        <a:pt x="47" y="6"/>
                      </a:lnTo>
                      <a:close/>
                      <a:moveTo>
                        <a:pt x="46" y="6"/>
                      </a:moveTo>
                      <a:cubicBezTo>
                        <a:pt x="45" y="6"/>
                        <a:pt x="45" y="6"/>
                        <a:pt x="44" y="5"/>
                      </a:cubicBezTo>
                      <a:lnTo>
                        <a:pt x="45" y="4"/>
                      </a:lnTo>
                      <a:cubicBezTo>
                        <a:pt x="46" y="5"/>
                        <a:pt x="47" y="5"/>
                        <a:pt x="47" y="6"/>
                      </a:cubicBezTo>
                      <a:lnTo>
                        <a:pt x="46" y="6"/>
                      </a:lnTo>
                      <a:close/>
                      <a:moveTo>
                        <a:pt x="44" y="5"/>
                      </a:moveTo>
                      <a:cubicBezTo>
                        <a:pt x="44" y="5"/>
                        <a:pt x="43" y="4"/>
                        <a:pt x="43" y="4"/>
                      </a:cubicBezTo>
                      <a:lnTo>
                        <a:pt x="43" y="3"/>
                      </a:lnTo>
                      <a:cubicBezTo>
                        <a:pt x="44" y="3"/>
                        <a:pt x="45" y="4"/>
                        <a:pt x="45" y="4"/>
                      </a:cubicBezTo>
                      <a:lnTo>
                        <a:pt x="44" y="5"/>
                      </a:lnTo>
                      <a:close/>
                      <a:moveTo>
                        <a:pt x="43" y="3"/>
                      </a:moveTo>
                      <a:lnTo>
                        <a:pt x="43" y="3"/>
                      </a:lnTo>
                      <a:close/>
                      <a:moveTo>
                        <a:pt x="43" y="4"/>
                      </a:moveTo>
                      <a:cubicBezTo>
                        <a:pt x="39" y="2"/>
                        <a:pt x="34" y="1"/>
                        <a:pt x="30" y="2"/>
                      </a:cubicBezTo>
                      <a:lnTo>
                        <a:pt x="30" y="1"/>
                      </a:lnTo>
                      <a:cubicBezTo>
                        <a:pt x="35" y="0"/>
                        <a:pt x="40" y="1"/>
                        <a:pt x="43" y="3"/>
                      </a:cubicBezTo>
                      <a:lnTo>
                        <a:pt x="43" y="4"/>
                      </a:lnTo>
                      <a:close/>
                      <a:moveTo>
                        <a:pt x="30" y="1"/>
                      </a:moveTo>
                      <a:lnTo>
                        <a:pt x="30" y="1"/>
                      </a:lnTo>
                      <a:close/>
                    </a:path>
                  </a:pathLst>
                </a:custGeom>
                <a:solidFill>
                  <a:srgbClr val="94939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550" name="Freeform 176"/>
                <p:cNvSpPr>
                  <a:spLocks noChangeArrowheads="1"/>
                </p:cNvSpPr>
                <p:nvPr/>
              </p:nvSpPr>
              <p:spPr bwMode="auto">
                <a:xfrm>
                  <a:off x="1857" y="3886"/>
                  <a:ext cx="63" cy="48"/>
                </a:xfrm>
                <a:custGeom>
                  <a:avLst/>
                  <a:gdLst>
                    <a:gd name="T0" fmla="*/ 35359 w 46"/>
                    <a:gd name="T1" fmla="*/ 7462 h 28"/>
                    <a:gd name="T2" fmla="*/ 0 w 46"/>
                    <a:gd name="T3" fmla="*/ 153192 h 28"/>
                    <a:gd name="T4" fmla="*/ 10232 w 46"/>
                    <a:gd name="T5" fmla="*/ 167143 h 28"/>
                    <a:gd name="T6" fmla="*/ 42818 w 46"/>
                    <a:gd name="T7" fmla="*/ 174084 h 28"/>
                    <a:gd name="T8" fmla="*/ 61158 w 46"/>
                    <a:gd name="T9" fmla="*/ 204871 h 28"/>
                    <a:gd name="T10" fmla="*/ 70735 w 46"/>
                    <a:gd name="T11" fmla="*/ 35321 h 28"/>
                    <a:gd name="T12" fmla="*/ 35359 w 46"/>
                    <a:gd name="T13" fmla="*/ 7462 h 28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46" h="28">
                      <a:moveTo>
                        <a:pt x="21" y="1"/>
                      </a:moveTo>
                      <a:cubicBezTo>
                        <a:pt x="9" y="2"/>
                        <a:pt x="0" y="10"/>
                        <a:pt x="0" y="20"/>
                      </a:cubicBezTo>
                      <a:cubicBezTo>
                        <a:pt x="1" y="22"/>
                        <a:pt x="4" y="22"/>
                        <a:pt x="6" y="22"/>
                      </a:cubicBezTo>
                      <a:cubicBezTo>
                        <a:pt x="13" y="23"/>
                        <a:pt x="20" y="21"/>
                        <a:pt x="26" y="23"/>
                      </a:cubicBezTo>
                      <a:cubicBezTo>
                        <a:pt x="30" y="24"/>
                        <a:pt x="35" y="28"/>
                        <a:pt x="37" y="27"/>
                      </a:cubicBezTo>
                      <a:cubicBezTo>
                        <a:pt x="46" y="23"/>
                        <a:pt x="46" y="12"/>
                        <a:pt x="43" y="5"/>
                      </a:cubicBezTo>
                      <a:cubicBezTo>
                        <a:pt x="41" y="0"/>
                        <a:pt x="29" y="1"/>
                        <a:pt x="21" y="1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551" name="Freeform 177"/>
                <p:cNvSpPr>
                  <a:spLocks noChangeArrowheads="1"/>
                </p:cNvSpPr>
                <p:nvPr/>
              </p:nvSpPr>
              <p:spPr bwMode="auto">
                <a:xfrm>
                  <a:off x="1856" y="3886"/>
                  <a:ext cx="64" cy="48"/>
                </a:xfrm>
                <a:custGeom>
                  <a:avLst/>
                  <a:gdLst>
                    <a:gd name="T0" fmla="*/ 32064 w 47"/>
                    <a:gd name="T1" fmla="*/ 7462 h 28"/>
                    <a:gd name="T2" fmla="*/ 32064 w 47"/>
                    <a:gd name="T3" fmla="*/ 12540 h 28"/>
                    <a:gd name="T4" fmla="*/ 32064 w 47"/>
                    <a:gd name="T5" fmla="*/ 7462 h 28"/>
                    <a:gd name="T6" fmla="*/ 18610 w 47"/>
                    <a:gd name="T7" fmla="*/ 32379 h 28"/>
                    <a:gd name="T8" fmla="*/ 24903 w 47"/>
                    <a:gd name="T9" fmla="*/ 21039 h 28"/>
                    <a:gd name="T10" fmla="*/ 1575 w 47"/>
                    <a:gd name="T11" fmla="*/ 153192 h 28"/>
                    <a:gd name="T12" fmla="*/ 1575 w 47"/>
                    <a:gd name="T13" fmla="*/ 153192 h 28"/>
                    <a:gd name="T14" fmla="*/ 1575 w 47"/>
                    <a:gd name="T15" fmla="*/ 153192 h 28"/>
                    <a:gd name="T16" fmla="*/ 1575 w 47"/>
                    <a:gd name="T17" fmla="*/ 153192 h 28"/>
                    <a:gd name="T18" fmla="*/ 1575 w 47"/>
                    <a:gd name="T19" fmla="*/ 153192 h 28"/>
                    <a:gd name="T20" fmla="*/ 2578 w 47"/>
                    <a:gd name="T21" fmla="*/ 153192 h 28"/>
                    <a:gd name="T22" fmla="*/ 1575 w 47"/>
                    <a:gd name="T23" fmla="*/ 153192 h 28"/>
                    <a:gd name="T24" fmla="*/ 4231 w 47"/>
                    <a:gd name="T25" fmla="*/ 158333 h 28"/>
                    <a:gd name="T26" fmla="*/ 2578 w 47"/>
                    <a:gd name="T27" fmla="*/ 158333 h 28"/>
                    <a:gd name="T28" fmla="*/ 2578 w 47"/>
                    <a:gd name="T29" fmla="*/ 158333 h 28"/>
                    <a:gd name="T30" fmla="*/ 9705 w 47"/>
                    <a:gd name="T31" fmla="*/ 167143 h 28"/>
                    <a:gd name="T32" fmla="*/ 4231 w 47"/>
                    <a:gd name="T33" fmla="*/ 158333 h 28"/>
                    <a:gd name="T34" fmla="*/ 9705 w 47"/>
                    <a:gd name="T35" fmla="*/ 167143 h 28"/>
                    <a:gd name="T36" fmla="*/ 9705 w 47"/>
                    <a:gd name="T37" fmla="*/ 174084 h 28"/>
                    <a:gd name="T38" fmla="*/ 9705 w 47"/>
                    <a:gd name="T39" fmla="*/ 174084 h 28"/>
                    <a:gd name="T40" fmla="*/ 9705 w 47"/>
                    <a:gd name="T41" fmla="*/ 174084 h 28"/>
                    <a:gd name="T42" fmla="*/ 20635 w 47"/>
                    <a:gd name="T43" fmla="*/ 174084 h 28"/>
                    <a:gd name="T44" fmla="*/ 20635 w 47"/>
                    <a:gd name="T45" fmla="*/ 167143 h 28"/>
                    <a:gd name="T46" fmla="*/ 20635 w 47"/>
                    <a:gd name="T47" fmla="*/ 174084 h 28"/>
                    <a:gd name="T48" fmla="*/ 39001 w 47"/>
                    <a:gd name="T49" fmla="*/ 179367 h 28"/>
                    <a:gd name="T50" fmla="*/ 40797 w 47"/>
                    <a:gd name="T51" fmla="*/ 174084 h 28"/>
                    <a:gd name="T52" fmla="*/ 39001 w 47"/>
                    <a:gd name="T53" fmla="*/ 179367 h 28"/>
                    <a:gd name="T54" fmla="*/ 40797 w 47"/>
                    <a:gd name="T55" fmla="*/ 174084 h 28"/>
                    <a:gd name="T56" fmla="*/ 40797 w 47"/>
                    <a:gd name="T57" fmla="*/ 174084 h 28"/>
                    <a:gd name="T58" fmla="*/ 39001 w 47"/>
                    <a:gd name="T59" fmla="*/ 179367 h 28"/>
                    <a:gd name="T60" fmla="*/ 55386 w 47"/>
                    <a:gd name="T61" fmla="*/ 204871 h 28"/>
                    <a:gd name="T62" fmla="*/ 46109 w 47"/>
                    <a:gd name="T63" fmla="*/ 190857 h 28"/>
                    <a:gd name="T64" fmla="*/ 55386 w 47"/>
                    <a:gd name="T65" fmla="*/ 204871 h 28"/>
                    <a:gd name="T66" fmla="*/ 55386 w 47"/>
                    <a:gd name="T67" fmla="*/ 212333 h 28"/>
                    <a:gd name="T68" fmla="*/ 55386 w 47"/>
                    <a:gd name="T69" fmla="*/ 212333 h 28"/>
                    <a:gd name="T70" fmla="*/ 55386 w 47"/>
                    <a:gd name="T71" fmla="*/ 212333 h 28"/>
                    <a:gd name="T72" fmla="*/ 61177 w 47"/>
                    <a:gd name="T73" fmla="*/ 198317 h 28"/>
                    <a:gd name="T74" fmla="*/ 59512 w 47"/>
                    <a:gd name="T75" fmla="*/ 190857 h 28"/>
                    <a:gd name="T76" fmla="*/ 61177 w 47"/>
                    <a:gd name="T77" fmla="*/ 198317 h 28"/>
                    <a:gd name="T78" fmla="*/ 62231 w 47"/>
                    <a:gd name="T79" fmla="*/ 46697 h 28"/>
                    <a:gd name="T80" fmla="*/ 62231 w 47"/>
                    <a:gd name="T81" fmla="*/ 167143 h 28"/>
                    <a:gd name="T82" fmla="*/ 63887 w 47"/>
                    <a:gd name="T83" fmla="*/ 35321 h 28"/>
                    <a:gd name="T84" fmla="*/ 50235 w 47"/>
                    <a:gd name="T85" fmla="*/ 12540 h 28"/>
                    <a:gd name="T86" fmla="*/ 62231 w 47"/>
                    <a:gd name="T87" fmla="*/ 46697 h 28"/>
                    <a:gd name="T88" fmla="*/ 32064 w 47"/>
                    <a:gd name="T89" fmla="*/ 7462 h 28"/>
                    <a:gd name="T90" fmla="*/ 32064 w 47"/>
                    <a:gd name="T91" fmla="*/ 7462 h 28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</a:gdLst>
                  <a:ahLst/>
                  <a:cxnLst>
                    <a:cxn ang="T92">
                      <a:pos x="T0" y="T1"/>
                    </a:cxn>
                    <a:cxn ang="T93">
                      <a:pos x="T2" y="T3"/>
                    </a:cxn>
                    <a:cxn ang="T94">
                      <a:pos x="T4" y="T5"/>
                    </a:cxn>
                    <a:cxn ang="T95">
                      <a:pos x="T6" y="T7"/>
                    </a:cxn>
                    <a:cxn ang="T96">
                      <a:pos x="T8" y="T9"/>
                    </a:cxn>
                    <a:cxn ang="T97">
                      <a:pos x="T10" y="T11"/>
                    </a:cxn>
                    <a:cxn ang="T98">
                      <a:pos x="T12" y="T13"/>
                    </a:cxn>
                    <a:cxn ang="T99">
                      <a:pos x="T14" y="T15"/>
                    </a:cxn>
                    <a:cxn ang="T100">
                      <a:pos x="T16" y="T17"/>
                    </a:cxn>
                    <a:cxn ang="T101">
                      <a:pos x="T18" y="T19"/>
                    </a:cxn>
                    <a:cxn ang="T102">
                      <a:pos x="T20" y="T21"/>
                    </a:cxn>
                    <a:cxn ang="T103">
                      <a:pos x="T22" y="T23"/>
                    </a:cxn>
                    <a:cxn ang="T104">
                      <a:pos x="T24" y="T25"/>
                    </a:cxn>
                    <a:cxn ang="T105">
                      <a:pos x="T26" y="T27"/>
                    </a:cxn>
                    <a:cxn ang="T106">
                      <a:pos x="T28" y="T29"/>
                    </a:cxn>
                    <a:cxn ang="T107">
                      <a:pos x="T30" y="T31"/>
                    </a:cxn>
                    <a:cxn ang="T108">
                      <a:pos x="T32" y="T33"/>
                    </a:cxn>
                    <a:cxn ang="T109">
                      <a:pos x="T34" y="T35"/>
                    </a:cxn>
                    <a:cxn ang="T110">
                      <a:pos x="T36" y="T37"/>
                    </a:cxn>
                    <a:cxn ang="T111">
                      <a:pos x="T38" y="T39"/>
                    </a:cxn>
                    <a:cxn ang="T112">
                      <a:pos x="T40" y="T41"/>
                    </a:cxn>
                    <a:cxn ang="T113">
                      <a:pos x="T42" y="T43"/>
                    </a:cxn>
                    <a:cxn ang="T114">
                      <a:pos x="T44" y="T45"/>
                    </a:cxn>
                    <a:cxn ang="T115">
                      <a:pos x="T46" y="T47"/>
                    </a:cxn>
                    <a:cxn ang="T116">
                      <a:pos x="T48" y="T49"/>
                    </a:cxn>
                    <a:cxn ang="T117">
                      <a:pos x="T50" y="T51"/>
                    </a:cxn>
                    <a:cxn ang="T118">
                      <a:pos x="T52" y="T53"/>
                    </a:cxn>
                    <a:cxn ang="T119">
                      <a:pos x="T54" y="T55"/>
                    </a:cxn>
                    <a:cxn ang="T120">
                      <a:pos x="T56" y="T57"/>
                    </a:cxn>
                    <a:cxn ang="T121">
                      <a:pos x="T58" y="T59"/>
                    </a:cxn>
                    <a:cxn ang="T122">
                      <a:pos x="T60" y="T61"/>
                    </a:cxn>
                    <a:cxn ang="T123">
                      <a:pos x="T62" y="T63"/>
                    </a:cxn>
                    <a:cxn ang="T124">
                      <a:pos x="T64" y="T65"/>
                    </a:cxn>
                    <a:cxn ang="T125">
                      <a:pos x="T66" y="T67"/>
                    </a:cxn>
                    <a:cxn ang="T126">
                      <a:pos x="T68" y="T69"/>
                    </a:cxn>
                    <a:cxn ang="T127">
                      <a:pos x="T70" y="T71"/>
                    </a:cxn>
                    <a:cxn ang="T128">
                      <a:pos x="T72" y="T73"/>
                    </a:cxn>
                    <a:cxn ang="T129">
                      <a:pos x="T74" y="T75"/>
                    </a:cxn>
                    <a:cxn ang="T130">
                      <a:pos x="T76" y="T77"/>
                    </a:cxn>
                    <a:cxn ang="T131">
                      <a:pos x="T78" y="T79"/>
                    </a:cxn>
                    <a:cxn ang="T132">
                      <a:pos x="T80" y="T81"/>
                    </a:cxn>
                    <a:cxn ang="T133">
                      <a:pos x="T82" y="T83"/>
                    </a:cxn>
                    <a:cxn ang="T134">
                      <a:pos x="T84" y="T85"/>
                    </a:cxn>
                    <a:cxn ang="T135">
                      <a:pos x="T86" y="T87"/>
                    </a:cxn>
                    <a:cxn ang="T136">
                      <a:pos x="T88" y="T89"/>
                    </a:cxn>
                    <a:cxn ang="T137">
                      <a:pos x="T90" y="T91"/>
                    </a:cxn>
                  </a:cxnLst>
                  <a:rect l="0" t="0" r="r" b="b"/>
                  <a:pathLst>
                    <a:path w="47" h="28">
                      <a:moveTo>
                        <a:pt x="22" y="2"/>
                      </a:moveTo>
                      <a:lnTo>
                        <a:pt x="22" y="2"/>
                      </a:lnTo>
                      <a:lnTo>
                        <a:pt x="22" y="1"/>
                      </a:lnTo>
                      <a:lnTo>
                        <a:pt x="22" y="2"/>
                      </a:lnTo>
                      <a:close/>
                      <a:moveTo>
                        <a:pt x="22" y="2"/>
                      </a:moveTo>
                      <a:cubicBezTo>
                        <a:pt x="20" y="2"/>
                        <a:pt x="19" y="2"/>
                        <a:pt x="17" y="3"/>
                      </a:cubicBezTo>
                      <a:lnTo>
                        <a:pt x="17" y="1"/>
                      </a:lnTo>
                      <a:cubicBezTo>
                        <a:pt x="18" y="1"/>
                        <a:pt x="20" y="1"/>
                        <a:pt x="22" y="1"/>
                      </a:cubicBezTo>
                      <a:lnTo>
                        <a:pt x="22" y="2"/>
                      </a:lnTo>
                      <a:close/>
                      <a:moveTo>
                        <a:pt x="17" y="3"/>
                      </a:moveTo>
                      <a:cubicBezTo>
                        <a:pt x="16" y="3"/>
                        <a:pt x="15" y="4"/>
                        <a:pt x="13" y="4"/>
                      </a:cubicBezTo>
                      <a:lnTo>
                        <a:pt x="12" y="3"/>
                      </a:lnTo>
                      <a:cubicBezTo>
                        <a:pt x="14" y="2"/>
                        <a:pt x="15" y="2"/>
                        <a:pt x="17" y="1"/>
                      </a:cubicBezTo>
                      <a:lnTo>
                        <a:pt x="17" y="3"/>
                      </a:lnTo>
                      <a:close/>
                      <a:moveTo>
                        <a:pt x="13" y="4"/>
                      </a:moveTo>
                      <a:cubicBezTo>
                        <a:pt x="6" y="7"/>
                        <a:pt x="2" y="13"/>
                        <a:pt x="2" y="20"/>
                      </a:cubicBezTo>
                      <a:lnTo>
                        <a:pt x="1" y="20"/>
                      </a:lnTo>
                      <a:cubicBezTo>
                        <a:pt x="0" y="13"/>
                        <a:pt x="5" y="7"/>
                        <a:pt x="12" y="3"/>
                      </a:cubicBezTo>
                      <a:lnTo>
                        <a:pt x="13" y="4"/>
                      </a:lnTo>
                      <a:close/>
                      <a:moveTo>
                        <a:pt x="1" y="20"/>
                      </a:moveTo>
                      <a:lnTo>
                        <a:pt x="1" y="20"/>
                      </a:lnTo>
                      <a:close/>
                      <a:moveTo>
                        <a:pt x="2" y="20"/>
                      </a:moveTo>
                      <a:lnTo>
                        <a:pt x="2" y="20"/>
                      </a:lnTo>
                      <a:lnTo>
                        <a:pt x="1" y="20"/>
                      </a:lnTo>
                      <a:lnTo>
                        <a:pt x="2" y="20"/>
                      </a:lnTo>
                      <a:close/>
                      <a:moveTo>
                        <a:pt x="1" y="20"/>
                      </a:moveTo>
                      <a:lnTo>
                        <a:pt x="1" y="20"/>
                      </a:lnTo>
                      <a:close/>
                      <a:moveTo>
                        <a:pt x="2" y="20"/>
                      </a:moveTo>
                      <a:cubicBezTo>
                        <a:pt x="2" y="20"/>
                        <a:pt x="2" y="20"/>
                        <a:pt x="2" y="21"/>
                      </a:cubicBezTo>
                      <a:lnTo>
                        <a:pt x="1" y="21"/>
                      </a:lnTo>
                      <a:cubicBezTo>
                        <a:pt x="1" y="21"/>
                        <a:pt x="1" y="21"/>
                        <a:pt x="1" y="20"/>
                      </a:cubicBezTo>
                      <a:lnTo>
                        <a:pt x="2" y="20"/>
                      </a:lnTo>
                      <a:close/>
                      <a:moveTo>
                        <a:pt x="2" y="21"/>
                      </a:moveTo>
                      <a:cubicBezTo>
                        <a:pt x="2" y="21"/>
                        <a:pt x="3" y="21"/>
                        <a:pt x="3" y="21"/>
                      </a:cubicBezTo>
                      <a:lnTo>
                        <a:pt x="2" y="22"/>
                      </a:lnTo>
                      <a:cubicBezTo>
                        <a:pt x="2" y="22"/>
                        <a:pt x="1" y="21"/>
                        <a:pt x="1" y="21"/>
                      </a:cubicBezTo>
                      <a:lnTo>
                        <a:pt x="2" y="21"/>
                      </a:lnTo>
                      <a:close/>
                      <a:moveTo>
                        <a:pt x="3" y="21"/>
                      </a:moveTo>
                      <a:lnTo>
                        <a:pt x="3" y="21"/>
                      </a:lnTo>
                      <a:lnTo>
                        <a:pt x="2" y="21"/>
                      </a:lnTo>
                      <a:lnTo>
                        <a:pt x="3" y="21"/>
                      </a:lnTo>
                      <a:close/>
                      <a:moveTo>
                        <a:pt x="3" y="21"/>
                      </a:moveTo>
                      <a:cubicBezTo>
                        <a:pt x="4" y="21"/>
                        <a:pt x="5" y="22"/>
                        <a:pt x="7" y="22"/>
                      </a:cubicBezTo>
                      <a:lnTo>
                        <a:pt x="7" y="23"/>
                      </a:lnTo>
                      <a:cubicBezTo>
                        <a:pt x="5" y="23"/>
                        <a:pt x="3" y="23"/>
                        <a:pt x="2" y="22"/>
                      </a:cubicBezTo>
                      <a:lnTo>
                        <a:pt x="3" y="21"/>
                      </a:lnTo>
                      <a:close/>
                      <a:moveTo>
                        <a:pt x="7" y="22"/>
                      </a:moveTo>
                      <a:lnTo>
                        <a:pt x="7" y="22"/>
                      </a:lnTo>
                      <a:close/>
                      <a:moveTo>
                        <a:pt x="7" y="22"/>
                      </a:moveTo>
                      <a:lnTo>
                        <a:pt x="7" y="22"/>
                      </a:lnTo>
                      <a:lnTo>
                        <a:pt x="7" y="23"/>
                      </a:lnTo>
                      <a:lnTo>
                        <a:pt x="6" y="23"/>
                      </a:lnTo>
                      <a:lnTo>
                        <a:pt x="7" y="22"/>
                      </a:lnTo>
                      <a:close/>
                      <a:moveTo>
                        <a:pt x="7" y="23"/>
                      </a:moveTo>
                      <a:lnTo>
                        <a:pt x="7" y="23"/>
                      </a:lnTo>
                      <a:lnTo>
                        <a:pt x="7" y="22"/>
                      </a:lnTo>
                      <a:lnTo>
                        <a:pt x="7" y="23"/>
                      </a:lnTo>
                      <a:close/>
                      <a:moveTo>
                        <a:pt x="7" y="22"/>
                      </a:moveTo>
                      <a:cubicBezTo>
                        <a:pt x="9" y="22"/>
                        <a:pt x="11" y="22"/>
                        <a:pt x="14" y="22"/>
                      </a:cubicBezTo>
                      <a:lnTo>
                        <a:pt x="14" y="23"/>
                      </a:lnTo>
                      <a:cubicBezTo>
                        <a:pt x="11" y="23"/>
                        <a:pt x="9" y="23"/>
                        <a:pt x="7" y="23"/>
                      </a:cubicBezTo>
                      <a:lnTo>
                        <a:pt x="7" y="22"/>
                      </a:lnTo>
                      <a:close/>
                      <a:moveTo>
                        <a:pt x="14" y="22"/>
                      </a:moveTo>
                      <a:cubicBezTo>
                        <a:pt x="19" y="21"/>
                        <a:pt x="23" y="21"/>
                        <a:pt x="28" y="23"/>
                      </a:cubicBezTo>
                      <a:lnTo>
                        <a:pt x="27" y="24"/>
                      </a:lnTo>
                      <a:cubicBezTo>
                        <a:pt x="23" y="23"/>
                        <a:pt x="18" y="23"/>
                        <a:pt x="14" y="23"/>
                      </a:cubicBezTo>
                      <a:lnTo>
                        <a:pt x="14" y="22"/>
                      </a:lnTo>
                      <a:close/>
                      <a:moveTo>
                        <a:pt x="27" y="24"/>
                      </a:moveTo>
                      <a:lnTo>
                        <a:pt x="27" y="24"/>
                      </a:lnTo>
                      <a:lnTo>
                        <a:pt x="27" y="23"/>
                      </a:lnTo>
                      <a:lnTo>
                        <a:pt x="27" y="24"/>
                      </a:lnTo>
                      <a:close/>
                      <a:moveTo>
                        <a:pt x="28" y="23"/>
                      </a:moveTo>
                      <a:lnTo>
                        <a:pt x="28" y="23"/>
                      </a:lnTo>
                      <a:lnTo>
                        <a:pt x="27" y="24"/>
                      </a:lnTo>
                      <a:lnTo>
                        <a:pt x="28" y="23"/>
                      </a:lnTo>
                      <a:close/>
                      <a:moveTo>
                        <a:pt x="28" y="23"/>
                      </a:moveTo>
                      <a:lnTo>
                        <a:pt x="28" y="23"/>
                      </a:lnTo>
                      <a:lnTo>
                        <a:pt x="27" y="23"/>
                      </a:lnTo>
                      <a:lnTo>
                        <a:pt x="28" y="23"/>
                      </a:lnTo>
                      <a:close/>
                      <a:moveTo>
                        <a:pt x="28" y="23"/>
                      </a:moveTo>
                      <a:cubicBezTo>
                        <a:pt x="29" y="23"/>
                        <a:pt x="31" y="24"/>
                        <a:pt x="32" y="25"/>
                      </a:cubicBezTo>
                      <a:lnTo>
                        <a:pt x="32" y="26"/>
                      </a:lnTo>
                      <a:cubicBezTo>
                        <a:pt x="30" y="25"/>
                        <a:pt x="28" y="24"/>
                        <a:pt x="27" y="24"/>
                      </a:cubicBezTo>
                      <a:lnTo>
                        <a:pt x="28" y="23"/>
                      </a:lnTo>
                      <a:close/>
                      <a:moveTo>
                        <a:pt x="32" y="25"/>
                      </a:moveTo>
                      <a:cubicBezTo>
                        <a:pt x="35" y="26"/>
                        <a:pt x="37" y="27"/>
                        <a:pt x="38" y="27"/>
                      </a:cubicBezTo>
                      <a:lnTo>
                        <a:pt x="38" y="28"/>
                      </a:lnTo>
                      <a:cubicBezTo>
                        <a:pt x="37" y="28"/>
                        <a:pt x="34" y="27"/>
                        <a:pt x="32" y="26"/>
                      </a:cubicBezTo>
                      <a:lnTo>
                        <a:pt x="32" y="25"/>
                      </a:lnTo>
                      <a:close/>
                      <a:moveTo>
                        <a:pt x="38" y="27"/>
                      </a:moveTo>
                      <a:lnTo>
                        <a:pt x="38" y="27"/>
                      </a:lnTo>
                      <a:close/>
                      <a:moveTo>
                        <a:pt x="38" y="27"/>
                      </a:moveTo>
                      <a:lnTo>
                        <a:pt x="38" y="27"/>
                      </a:lnTo>
                      <a:lnTo>
                        <a:pt x="38" y="28"/>
                      </a:lnTo>
                      <a:lnTo>
                        <a:pt x="38" y="27"/>
                      </a:lnTo>
                      <a:close/>
                      <a:moveTo>
                        <a:pt x="38" y="28"/>
                      </a:moveTo>
                      <a:lnTo>
                        <a:pt x="38" y="28"/>
                      </a:lnTo>
                      <a:lnTo>
                        <a:pt x="38" y="27"/>
                      </a:lnTo>
                      <a:lnTo>
                        <a:pt x="38" y="28"/>
                      </a:lnTo>
                      <a:close/>
                      <a:moveTo>
                        <a:pt x="38" y="27"/>
                      </a:moveTo>
                      <a:cubicBezTo>
                        <a:pt x="39" y="26"/>
                        <a:pt x="40" y="25"/>
                        <a:pt x="41" y="25"/>
                      </a:cubicBezTo>
                      <a:lnTo>
                        <a:pt x="42" y="26"/>
                      </a:lnTo>
                      <a:cubicBezTo>
                        <a:pt x="41" y="26"/>
                        <a:pt x="40" y="27"/>
                        <a:pt x="38" y="28"/>
                      </a:cubicBezTo>
                      <a:lnTo>
                        <a:pt x="38" y="27"/>
                      </a:lnTo>
                      <a:close/>
                      <a:moveTo>
                        <a:pt x="41" y="25"/>
                      </a:moveTo>
                      <a:cubicBezTo>
                        <a:pt x="41" y="24"/>
                        <a:pt x="42" y="23"/>
                        <a:pt x="43" y="22"/>
                      </a:cubicBezTo>
                      <a:lnTo>
                        <a:pt x="44" y="23"/>
                      </a:lnTo>
                      <a:cubicBezTo>
                        <a:pt x="43" y="24"/>
                        <a:pt x="43" y="25"/>
                        <a:pt x="42" y="26"/>
                      </a:cubicBezTo>
                      <a:lnTo>
                        <a:pt x="41" y="25"/>
                      </a:lnTo>
                      <a:close/>
                      <a:moveTo>
                        <a:pt x="43" y="22"/>
                      </a:moveTo>
                      <a:cubicBezTo>
                        <a:pt x="46" y="17"/>
                        <a:pt x="45" y="10"/>
                        <a:pt x="43" y="6"/>
                      </a:cubicBezTo>
                      <a:lnTo>
                        <a:pt x="45" y="5"/>
                      </a:lnTo>
                      <a:cubicBezTo>
                        <a:pt x="47" y="10"/>
                        <a:pt x="47" y="17"/>
                        <a:pt x="44" y="23"/>
                      </a:cubicBezTo>
                      <a:lnTo>
                        <a:pt x="43" y="22"/>
                      </a:lnTo>
                      <a:close/>
                      <a:moveTo>
                        <a:pt x="45" y="5"/>
                      </a:moveTo>
                      <a:lnTo>
                        <a:pt x="45" y="5"/>
                      </a:lnTo>
                      <a:lnTo>
                        <a:pt x="44" y="5"/>
                      </a:lnTo>
                      <a:lnTo>
                        <a:pt x="45" y="5"/>
                      </a:lnTo>
                      <a:close/>
                      <a:moveTo>
                        <a:pt x="43" y="6"/>
                      </a:moveTo>
                      <a:cubicBezTo>
                        <a:pt x="42" y="3"/>
                        <a:pt x="39" y="2"/>
                        <a:pt x="35" y="2"/>
                      </a:cubicBezTo>
                      <a:lnTo>
                        <a:pt x="35" y="0"/>
                      </a:lnTo>
                      <a:cubicBezTo>
                        <a:pt x="40" y="1"/>
                        <a:pt x="43" y="2"/>
                        <a:pt x="45" y="5"/>
                      </a:cubicBezTo>
                      <a:lnTo>
                        <a:pt x="43" y="6"/>
                      </a:lnTo>
                      <a:close/>
                      <a:moveTo>
                        <a:pt x="35" y="2"/>
                      </a:moveTo>
                      <a:cubicBezTo>
                        <a:pt x="31" y="1"/>
                        <a:pt x="26" y="2"/>
                        <a:pt x="22" y="2"/>
                      </a:cubicBezTo>
                      <a:lnTo>
                        <a:pt x="22" y="1"/>
                      </a:lnTo>
                      <a:cubicBezTo>
                        <a:pt x="26" y="0"/>
                        <a:pt x="31" y="0"/>
                        <a:pt x="35" y="0"/>
                      </a:cubicBezTo>
                      <a:lnTo>
                        <a:pt x="35" y="2"/>
                      </a:lnTo>
                      <a:close/>
                      <a:moveTo>
                        <a:pt x="22" y="1"/>
                      </a:moveTo>
                      <a:lnTo>
                        <a:pt x="22" y="1"/>
                      </a:lnTo>
                      <a:close/>
                    </a:path>
                  </a:pathLst>
                </a:custGeom>
                <a:solidFill>
                  <a:srgbClr val="94939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552" name="Freeform 178"/>
                <p:cNvSpPr>
                  <a:spLocks noChangeArrowheads="1"/>
                </p:cNvSpPr>
                <p:nvPr/>
              </p:nvSpPr>
              <p:spPr bwMode="auto">
                <a:xfrm>
                  <a:off x="1803" y="3983"/>
                  <a:ext cx="80" cy="40"/>
                </a:xfrm>
                <a:custGeom>
                  <a:avLst/>
                  <a:gdLst>
                    <a:gd name="T0" fmla="*/ 42186 w 58"/>
                    <a:gd name="T1" fmla="*/ 13370 h 24"/>
                    <a:gd name="T2" fmla="*/ 27651 w 58"/>
                    <a:gd name="T3" fmla="*/ 5055 h 24"/>
                    <a:gd name="T4" fmla="*/ 0 w 58"/>
                    <a:gd name="T5" fmla="*/ 71203 h 24"/>
                    <a:gd name="T6" fmla="*/ 88116 w 58"/>
                    <a:gd name="T7" fmla="*/ 101813 h 24"/>
                    <a:gd name="T8" fmla="*/ 100098 w 58"/>
                    <a:gd name="T9" fmla="*/ 91630 h 24"/>
                    <a:gd name="T10" fmla="*/ 89314 w 58"/>
                    <a:gd name="T11" fmla="*/ 26967 h 24"/>
                    <a:gd name="T12" fmla="*/ 42186 w 58"/>
                    <a:gd name="T13" fmla="*/ 13370 h 24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58" h="24">
                      <a:moveTo>
                        <a:pt x="24" y="3"/>
                      </a:moveTo>
                      <a:cubicBezTo>
                        <a:pt x="21" y="1"/>
                        <a:pt x="17" y="0"/>
                        <a:pt x="16" y="1"/>
                      </a:cubicBezTo>
                      <a:cubicBezTo>
                        <a:pt x="10" y="5"/>
                        <a:pt x="5" y="10"/>
                        <a:pt x="0" y="16"/>
                      </a:cubicBezTo>
                      <a:cubicBezTo>
                        <a:pt x="17" y="21"/>
                        <a:pt x="33" y="21"/>
                        <a:pt x="50" y="23"/>
                      </a:cubicBezTo>
                      <a:cubicBezTo>
                        <a:pt x="51" y="24"/>
                        <a:pt x="57" y="23"/>
                        <a:pt x="57" y="20"/>
                      </a:cubicBezTo>
                      <a:cubicBezTo>
                        <a:pt x="58" y="14"/>
                        <a:pt x="56" y="9"/>
                        <a:pt x="51" y="6"/>
                      </a:cubicBezTo>
                      <a:cubicBezTo>
                        <a:pt x="43" y="1"/>
                        <a:pt x="33" y="8"/>
                        <a:pt x="24" y="3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553" name="Freeform 179"/>
                <p:cNvSpPr>
                  <a:spLocks noChangeArrowheads="1"/>
                </p:cNvSpPr>
                <p:nvPr/>
              </p:nvSpPr>
              <p:spPr bwMode="auto">
                <a:xfrm>
                  <a:off x="1801" y="3983"/>
                  <a:ext cx="81" cy="40"/>
                </a:xfrm>
                <a:custGeom>
                  <a:avLst/>
                  <a:gdLst>
                    <a:gd name="T0" fmla="*/ 42768 w 59"/>
                    <a:gd name="T1" fmla="*/ 8230 h 24"/>
                    <a:gd name="T2" fmla="*/ 42768 w 59"/>
                    <a:gd name="T3" fmla="*/ 8230 h 24"/>
                    <a:gd name="T4" fmla="*/ 40630 w 59"/>
                    <a:gd name="T5" fmla="*/ 13370 h 24"/>
                    <a:gd name="T6" fmla="*/ 42768 w 59"/>
                    <a:gd name="T7" fmla="*/ 8230 h 24"/>
                    <a:gd name="T8" fmla="*/ 32164 w 59"/>
                    <a:gd name="T9" fmla="*/ 5055 h 24"/>
                    <a:gd name="T10" fmla="*/ 35317 w 59"/>
                    <a:gd name="T11" fmla="*/ 5055 h 24"/>
                    <a:gd name="T12" fmla="*/ 30372 w 59"/>
                    <a:gd name="T13" fmla="*/ 5055 h 24"/>
                    <a:gd name="T14" fmla="*/ 32164 w 59"/>
                    <a:gd name="T15" fmla="*/ 5055 h 24"/>
                    <a:gd name="T16" fmla="*/ 32164 w 59"/>
                    <a:gd name="T17" fmla="*/ 5055 h 24"/>
                    <a:gd name="T18" fmla="*/ 32164 w 59"/>
                    <a:gd name="T19" fmla="*/ 5055 h 24"/>
                    <a:gd name="T20" fmla="*/ 32164 w 59"/>
                    <a:gd name="T21" fmla="*/ 5055 h 24"/>
                    <a:gd name="T22" fmla="*/ 30372 w 59"/>
                    <a:gd name="T23" fmla="*/ 0 h 24"/>
                    <a:gd name="T24" fmla="*/ 3103 w 59"/>
                    <a:gd name="T25" fmla="*/ 71203 h 24"/>
                    <a:gd name="T26" fmla="*/ 16351 w 59"/>
                    <a:gd name="T27" fmla="*/ 35325 h 24"/>
                    <a:gd name="T28" fmla="*/ 1868 w 59"/>
                    <a:gd name="T29" fmla="*/ 71203 h 24"/>
                    <a:gd name="T30" fmla="*/ 3103 w 59"/>
                    <a:gd name="T31" fmla="*/ 65588 h 24"/>
                    <a:gd name="T32" fmla="*/ 1868 w 59"/>
                    <a:gd name="T33" fmla="*/ 78162 h 24"/>
                    <a:gd name="T34" fmla="*/ 92288 w 59"/>
                    <a:gd name="T35" fmla="*/ 101813 h 24"/>
                    <a:gd name="T36" fmla="*/ 58666 w 59"/>
                    <a:gd name="T37" fmla="*/ 93272 h 24"/>
                    <a:gd name="T38" fmla="*/ 92288 w 59"/>
                    <a:gd name="T39" fmla="*/ 101813 h 24"/>
                    <a:gd name="T40" fmla="*/ 92288 w 59"/>
                    <a:gd name="T41" fmla="*/ 101813 h 24"/>
                    <a:gd name="T42" fmla="*/ 90838 w 59"/>
                    <a:gd name="T43" fmla="*/ 106583 h 24"/>
                    <a:gd name="T44" fmla="*/ 95767 w 59"/>
                    <a:gd name="T45" fmla="*/ 100245 h 24"/>
                    <a:gd name="T46" fmla="*/ 92288 w 59"/>
                    <a:gd name="T47" fmla="*/ 101813 h 24"/>
                    <a:gd name="T48" fmla="*/ 102483 w 59"/>
                    <a:gd name="T49" fmla="*/ 93272 h 24"/>
                    <a:gd name="T50" fmla="*/ 101692 w 59"/>
                    <a:gd name="T51" fmla="*/ 93272 h 24"/>
                    <a:gd name="T52" fmla="*/ 101692 w 59"/>
                    <a:gd name="T53" fmla="*/ 93272 h 24"/>
                    <a:gd name="T54" fmla="*/ 105043 w 59"/>
                    <a:gd name="T55" fmla="*/ 91630 h 24"/>
                    <a:gd name="T56" fmla="*/ 105043 w 59"/>
                    <a:gd name="T57" fmla="*/ 91630 h 24"/>
                    <a:gd name="T58" fmla="*/ 105043 w 59"/>
                    <a:gd name="T59" fmla="*/ 91630 h 24"/>
                    <a:gd name="T60" fmla="*/ 105043 w 59"/>
                    <a:gd name="T61" fmla="*/ 91630 h 24"/>
                    <a:gd name="T62" fmla="*/ 101692 w 59"/>
                    <a:gd name="T63" fmla="*/ 91630 h 24"/>
                    <a:gd name="T64" fmla="*/ 105043 w 59"/>
                    <a:gd name="T65" fmla="*/ 91630 h 24"/>
                    <a:gd name="T66" fmla="*/ 101692 w 59"/>
                    <a:gd name="T67" fmla="*/ 78162 h 24"/>
                    <a:gd name="T68" fmla="*/ 101692 w 59"/>
                    <a:gd name="T69" fmla="*/ 78162 h 24"/>
                    <a:gd name="T70" fmla="*/ 105043 w 59"/>
                    <a:gd name="T71" fmla="*/ 78162 h 24"/>
                    <a:gd name="T72" fmla="*/ 92288 w 59"/>
                    <a:gd name="T73" fmla="*/ 30153 h 24"/>
                    <a:gd name="T74" fmla="*/ 101692 w 59"/>
                    <a:gd name="T75" fmla="*/ 65588 h 24"/>
                    <a:gd name="T76" fmla="*/ 92288 w 59"/>
                    <a:gd name="T77" fmla="*/ 26967 h 24"/>
                    <a:gd name="T78" fmla="*/ 69310 w 59"/>
                    <a:gd name="T79" fmla="*/ 21737 h 24"/>
                    <a:gd name="T80" fmla="*/ 92288 w 59"/>
                    <a:gd name="T81" fmla="*/ 30153 h 24"/>
                    <a:gd name="T82" fmla="*/ 45109 w 59"/>
                    <a:gd name="T83" fmla="*/ 8230 h 24"/>
                    <a:gd name="T84" fmla="*/ 42768 w 59"/>
                    <a:gd name="T85" fmla="*/ 13370 h 24"/>
                    <a:gd name="T86" fmla="*/ 45109 w 59"/>
                    <a:gd name="T87" fmla="*/ 13370 h 24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</a:gdLst>
                  <a:ahLst/>
                  <a:cxnLst>
                    <a:cxn ang="T88">
                      <a:pos x="T0" y="T1"/>
                    </a:cxn>
                    <a:cxn ang="T89">
                      <a:pos x="T2" y="T3"/>
                    </a:cxn>
                    <a:cxn ang="T90">
                      <a:pos x="T4" y="T5"/>
                    </a:cxn>
                    <a:cxn ang="T91">
                      <a:pos x="T6" y="T7"/>
                    </a:cxn>
                    <a:cxn ang="T92">
                      <a:pos x="T8" y="T9"/>
                    </a:cxn>
                    <a:cxn ang="T93">
                      <a:pos x="T10" y="T11"/>
                    </a:cxn>
                    <a:cxn ang="T94">
                      <a:pos x="T12" y="T13"/>
                    </a:cxn>
                    <a:cxn ang="T95">
                      <a:pos x="T14" y="T15"/>
                    </a:cxn>
                    <a:cxn ang="T96">
                      <a:pos x="T16" y="T17"/>
                    </a:cxn>
                    <a:cxn ang="T97">
                      <a:pos x="T18" y="T19"/>
                    </a:cxn>
                    <a:cxn ang="T98">
                      <a:pos x="T20" y="T21"/>
                    </a:cxn>
                    <a:cxn ang="T99">
                      <a:pos x="T22" y="T23"/>
                    </a:cxn>
                    <a:cxn ang="T100">
                      <a:pos x="T24" y="T25"/>
                    </a:cxn>
                    <a:cxn ang="T101">
                      <a:pos x="T26" y="T27"/>
                    </a:cxn>
                    <a:cxn ang="T102">
                      <a:pos x="T28" y="T29"/>
                    </a:cxn>
                    <a:cxn ang="T103">
                      <a:pos x="T30" y="T31"/>
                    </a:cxn>
                    <a:cxn ang="T104">
                      <a:pos x="T32" y="T33"/>
                    </a:cxn>
                    <a:cxn ang="T105">
                      <a:pos x="T34" y="T35"/>
                    </a:cxn>
                    <a:cxn ang="T106">
                      <a:pos x="T36" y="T37"/>
                    </a:cxn>
                    <a:cxn ang="T107">
                      <a:pos x="T38" y="T39"/>
                    </a:cxn>
                    <a:cxn ang="T108">
                      <a:pos x="T40" y="T41"/>
                    </a:cxn>
                    <a:cxn ang="T109">
                      <a:pos x="T42" y="T43"/>
                    </a:cxn>
                    <a:cxn ang="T110">
                      <a:pos x="T44" y="T45"/>
                    </a:cxn>
                    <a:cxn ang="T111">
                      <a:pos x="T46" y="T47"/>
                    </a:cxn>
                    <a:cxn ang="T112">
                      <a:pos x="T48" y="T49"/>
                    </a:cxn>
                    <a:cxn ang="T113">
                      <a:pos x="T50" y="T51"/>
                    </a:cxn>
                    <a:cxn ang="T114">
                      <a:pos x="T52" y="T53"/>
                    </a:cxn>
                    <a:cxn ang="T115">
                      <a:pos x="T54" y="T55"/>
                    </a:cxn>
                    <a:cxn ang="T116">
                      <a:pos x="T56" y="T57"/>
                    </a:cxn>
                    <a:cxn ang="T117">
                      <a:pos x="T58" y="T59"/>
                    </a:cxn>
                    <a:cxn ang="T118">
                      <a:pos x="T60" y="T61"/>
                    </a:cxn>
                    <a:cxn ang="T119">
                      <a:pos x="T62" y="T63"/>
                    </a:cxn>
                    <a:cxn ang="T120">
                      <a:pos x="T64" y="T65"/>
                    </a:cxn>
                    <a:cxn ang="T121">
                      <a:pos x="T66" y="T67"/>
                    </a:cxn>
                    <a:cxn ang="T122">
                      <a:pos x="T68" y="T69"/>
                    </a:cxn>
                    <a:cxn ang="T123">
                      <a:pos x="T70" y="T71"/>
                    </a:cxn>
                    <a:cxn ang="T124">
                      <a:pos x="T72" y="T73"/>
                    </a:cxn>
                    <a:cxn ang="T125">
                      <a:pos x="T74" y="T75"/>
                    </a:cxn>
                    <a:cxn ang="T126">
                      <a:pos x="T76" y="T77"/>
                    </a:cxn>
                    <a:cxn ang="T127">
                      <a:pos x="T78" y="T79"/>
                    </a:cxn>
                    <a:cxn ang="T128">
                      <a:pos x="T80" y="T81"/>
                    </a:cxn>
                    <a:cxn ang="T129">
                      <a:pos x="T82" y="T83"/>
                    </a:cxn>
                    <a:cxn ang="T130">
                      <a:pos x="T84" y="T85"/>
                    </a:cxn>
                    <a:cxn ang="T131">
                      <a:pos x="T86" y="T87"/>
                    </a:cxn>
                  </a:cxnLst>
                  <a:rect l="0" t="0" r="r" b="b"/>
                  <a:pathLst>
                    <a:path w="59" h="24">
                      <a:moveTo>
                        <a:pt x="24" y="3"/>
                      </a:moveTo>
                      <a:cubicBezTo>
                        <a:pt x="24" y="3"/>
                        <a:pt x="24" y="3"/>
                        <a:pt x="23" y="3"/>
                      </a:cubicBezTo>
                      <a:lnTo>
                        <a:pt x="24" y="2"/>
                      </a:lnTo>
                      <a:cubicBezTo>
                        <a:pt x="25" y="2"/>
                        <a:pt x="25" y="2"/>
                        <a:pt x="25" y="2"/>
                      </a:cubicBezTo>
                      <a:lnTo>
                        <a:pt x="24" y="3"/>
                      </a:lnTo>
                      <a:close/>
                      <a:moveTo>
                        <a:pt x="24" y="2"/>
                      </a:moveTo>
                      <a:lnTo>
                        <a:pt x="24" y="2"/>
                      </a:lnTo>
                      <a:close/>
                      <a:moveTo>
                        <a:pt x="23" y="3"/>
                      </a:moveTo>
                      <a:cubicBezTo>
                        <a:pt x="22" y="2"/>
                        <a:pt x="21" y="1"/>
                        <a:pt x="20" y="1"/>
                      </a:cubicBezTo>
                      <a:lnTo>
                        <a:pt x="20" y="0"/>
                      </a:lnTo>
                      <a:cubicBezTo>
                        <a:pt x="21" y="0"/>
                        <a:pt x="23" y="1"/>
                        <a:pt x="24" y="2"/>
                      </a:cubicBezTo>
                      <a:lnTo>
                        <a:pt x="23" y="3"/>
                      </a:lnTo>
                      <a:close/>
                      <a:moveTo>
                        <a:pt x="20" y="1"/>
                      </a:moveTo>
                      <a:cubicBezTo>
                        <a:pt x="19" y="1"/>
                        <a:pt x="18" y="1"/>
                        <a:pt x="18" y="1"/>
                      </a:cubicBezTo>
                      <a:lnTo>
                        <a:pt x="17" y="0"/>
                      </a:lnTo>
                      <a:cubicBezTo>
                        <a:pt x="17" y="0"/>
                        <a:pt x="19" y="0"/>
                        <a:pt x="20" y="0"/>
                      </a:cubicBezTo>
                      <a:lnTo>
                        <a:pt x="20" y="1"/>
                      </a:lnTo>
                      <a:close/>
                      <a:moveTo>
                        <a:pt x="18" y="1"/>
                      </a:moveTo>
                      <a:lnTo>
                        <a:pt x="18" y="1"/>
                      </a:lnTo>
                      <a:lnTo>
                        <a:pt x="17" y="1"/>
                      </a:lnTo>
                      <a:lnTo>
                        <a:pt x="18" y="1"/>
                      </a:lnTo>
                      <a:close/>
                      <a:moveTo>
                        <a:pt x="18" y="1"/>
                      </a:moveTo>
                      <a:cubicBezTo>
                        <a:pt x="18" y="1"/>
                        <a:pt x="18" y="1"/>
                        <a:pt x="18" y="1"/>
                      </a:cubicBezTo>
                      <a:lnTo>
                        <a:pt x="17" y="0"/>
                      </a:lnTo>
                      <a:cubicBezTo>
                        <a:pt x="17" y="0"/>
                        <a:pt x="17" y="0"/>
                        <a:pt x="17" y="0"/>
                      </a:cubicBezTo>
                      <a:lnTo>
                        <a:pt x="18" y="1"/>
                      </a:lnTo>
                      <a:close/>
                      <a:moveTo>
                        <a:pt x="18" y="1"/>
                      </a:moveTo>
                      <a:lnTo>
                        <a:pt x="18" y="1"/>
                      </a:lnTo>
                      <a:lnTo>
                        <a:pt x="17" y="1"/>
                      </a:lnTo>
                      <a:lnTo>
                        <a:pt x="18" y="1"/>
                      </a:lnTo>
                      <a:close/>
                      <a:moveTo>
                        <a:pt x="18" y="1"/>
                      </a:moveTo>
                      <a:cubicBezTo>
                        <a:pt x="15" y="3"/>
                        <a:pt x="12" y="6"/>
                        <a:pt x="9" y="8"/>
                      </a:cubicBezTo>
                      <a:lnTo>
                        <a:pt x="8" y="8"/>
                      </a:lnTo>
                      <a:cubicBezTo>
                        <a:pt x="11" y="5"/>
                        <a:pt x="14" y="3"/>
                        <a:pt x="17" y="0"/>
                      </a:cubicBezTo>
                      <a:lnTo>
                        <a:pt x="18" y="1"/>
                      </a:lnTo>
                      <a:close/>
                      <a:moveTo>
                        <a:pt x="9" y="8"/>
                      </a:moveTo>
                      <a:cubicBezTo>
                        <a:pt x="7" y="11"/>
                        <a:pt x="4" y="14"/>
                        <a:pt x="2" y="16"/>
                      </a:cubicBezTo>
                      <a:lnTo>
                        <a:pt x="1" y="16"/>
                      </a:lnTo>
                      <a:cubicBezTo>
                        <a:pt x="3" y="13"/>
                        <a:pt x="6" y="10"/>
                        <a:pt x="8" y="8"/>
                      </a:cubicBezTo>
                      <a:lnTo>
                        <a:pt x="9" y="8"/>
                      </a:lnTo>
                      <a:close/>
                      <a:moveTo>
                        <a:pt x="1" y="17"/>
                      </a:moveTo>
                      <a:lnTo>
                        <a:pt x="0" y="16"/>
                      </a:lnTo>
                      <a:lnTo>
                        <a:pt x="1" y="16"/>
                      </a:lnTo>
                      <a:lnTo>
                        <a:pt x="1" y="17"/>
                      </a:lnTo>
                      <a:close/>
                      <a:moveTo>
                        <a:pt x="2" y="15"/>
                      </a:moveTo>
                      <a:cubicBezTo>
                        <a:pt x="12" y="19"/>
                        <a:pt x="23" y="20"/>
                        <a:pt x="33" y="21"/>
                      </a:cubicBezTo>
                      <a:lnTo>
                        <a:pt x="33" y="22"/>
                      </a:lnTo>
                      <a:cubicBezTo>
                        <a:pt x="22" y="21"/>
                        <a:pt x="12" y="20"/>
                        <a:pt x="1" y="17"/>
                      </a:cubicBezTo>
                      <a:lnTo>
                        <a:pt x="2" y="15"/>
                      </a:lnTo>
                      <a:close/>
                      <a:moveTo>
                        <a:pt x="33" y="21"/>
                      </a:moveTo>
                      <a:cubicBezTo>
                        <a:pt x="39" y="21"/>
                        <a:pt x="45" y="22"/>
                        <a:pt x="52" y="23"/>
                      </a:cubicBezTo>
                      <a:lnTo>
                        <a:pt x="51" y="24"/>
                      </a:lnTo>
                      <a:cubicBezTo>
                        <a:pt x="45" y="23"/>
                        <a:pt x="39" y="22"/>
                        <a:pt x="33" y="22"/>
                      </a:cubicBezTo>
                      <a:lnTo>
                        <a:pt x="33" y="21"/>
                      </a:lnTo>
                      <a:close/>
                      <a:moveTo>
                        <a:pt x="52" y="23"/>
                      </a:moveTo>
                      <a:lnTo>
                        <a:pt x="52" y="23"/>
                      </a:lnTo>
                      <a:lnTo>
                        <a:pt x="51" y="23"/>
                      </a:lnTo>
                      <a:lnTo>
                        <a:pt x="52" y="23"/>
                      </a:lnTo>
                      <a:close/>
                      <a:moveTo>
                        <a:pt x="52" y="23"/>
                      </a:moveTo>
                      <a:cubicBezTo>
                        <a:pt x="52" y="23"/>
                        <a:pt x="52" y="23"/>
                        <a:pt x="52" y="23"/>
                      </a:cubicBezTo>
                      <a:lnTo>
                        <a:pt x="52" y="24"/>
                      </a:lnTo>
                      <a:cubicBezTo>
                        <a:pt x="51" y="24"/>
                        <a:pt x="51" y="24"/>
                        <a:pt x="51" y="24"/>
                      </a:cubicBezTo>
                      <a:lnTo>
                        <a:pt x="52" y="23"/>
                      </a:lnTo>
                      <a:close/>
                      <a:moveTo>
                        <a:pt x="52" y="23"/>
                      </a:moveTo>
                      <a:cubicBezTo>
                        <a:pt x="52" y="23"/>
                        <a:pt x="53" y="23"/>
                        <a:pt x="54" y="22"/>
                      </a:cubicBezTo>
                      <a:lnTo>
                        <a:pt x="55" y="23"/>
                      </a:lnTo>
                      <a:cubicBezTo>
                        <a:pt x="54" y="24"/>
                        <a:pt x="52" y="24"/>
                        <a:pt x="52" y="24"/>
                      </a:cubicBezTo>
                      <a:lnTo>
                        <a:pt x="52" y="23"/>
                      </a:lnTo>
                      <a:close/>
                      <a:moveTo>
                        <a:pt x="54" y="22"/>
                      </a:moveTo>
                      <a:cubicBezTo>
                        <a:pt x="56" y="22"/>
                        <a:pt x="57" y="21"/>
                        <a:pt x="57" y="21"/>
                      </a:cubicBezTo>
                      <a:lnTo>
                        <a:pt x="58" y="21"/>
                      </a:lnTo>
                      <a:cubicBezTo>
                        <a:pt x="58" y="22"/>
                        <a:pt x="56" y="23"/>
                        <a:pt x="55" y="23"/>
                      </a:cubicBezTo>
                      <a:lnTo>
                        <a:pt x="54" y="22"/>
                      </a:lnTo>
                      <a:close/>
                      <a:moveTo>
                        <a:pt x="57" y="21"/>
                      </a:moveTo>
                      <a:lnTo>
                        <a:pt x="57" y="21"/>
                      </a:lnTo>
                      <a:lnTo>
                        <a:pt x="58" y="21"/>
                      </a:lnTo>
                      <a:lnTo>
                        <a:pt x="57" y="21"/>
                      </a:lnTo>
                      <a:close/>
                      <a:moveTo>
                        <a:pt x="57" y="21"/>
                      </a:moveTo>
                      <a:cubicBezTo>
                        <a:pt x="57" y="20"/>
                        <a:pt x="57" y="20"/>
                        <a:pt x="57" y="20"/>
                      </a:cubicBezTo>
                      <a:lnTo>
                        <a:pt x="59" y="20"/>
                      </a:lnTo>
                      <a:cubicBezTo>
                        <a:pt x="59" y="20"/>
                        <a:pt x="59" y="21"/>
                        <a:pt x="58" y="21"/>
                      </a:cubicBezTo>
                      <a:lnTo>
                        <a:pt x="57" y="21"/>
                      </a:lnTo>
                      <a:close/>
                      <a:moveTo>
                        <a:pt x="59" y="20"/>
                      </a:moveTo>
                      <a:lnTo>
                        <a:pt x="59" y="20"/>
                      </a:lnTo>
                      <a:lnTo>
                        <a:pt x="58" y="20"/>
                      </a:lnTo>
                      <a:lnTo>
                        <a:pt x="59" y="20"/>
                      </a:lnTo>
                      <a:close/>
                      <a:moveTo>
                        <a:pt x="57" y="20"/>
                      </a:moveTo>
                      <a:lnTo>
                        <a:pt x="57" y="20"/>
                      </a:lnTo>
                      <a:lnTo>
                        <a:pt x="59" y="20"/>
                      </a:lnTo>
                      <a:lnTo>
                        <a:pt x="57" y="20"/>
                      </a:lnTo>
                      <a:close/>
                      <a:moveTo>
                        <a:pt x="57" y="20"/>
                      </a:moveTo>
                      <a:cubicBezTo>
                        <a:pt x="57" y="19"/>
                        <a:pt x="57" y="18"/>
                        <a:pt x="57" y="17"/>
                      </a:cubicBezTo>
                      <a:lnTo>
                        <a:pt x="59" y="17"/>
                      </a:lnTo>
                      <a:cubicBezTo>
                        <a:pt x="59" y="18"/>
                        <a:pt x="59" y="19"/>
                        <a:pt x="59" y="20"/>
                      </a:cubicBezTo>
                      <a:lnTo>
                        <a:pt x="57" y="20"/>
                      </a:lnTo>
                      <a:close/>
                      <a:moveTo>
                        <a:pt x="57" y="17"/>
                      </a:moveTo>
                      <a:lnTo>
                        <a:pt x="57" y="17"/>
                      </a:lnTo>
                      <a:lnTo>
                        <a:pt x="58" y="17"/>
                      </a:lnTo>
                      <a:lnTo>
                        <a:pt x="57" y="17"/>
                      </a:lnTo>
                      <a:close/>
                      <a:moveTo>
                        <a:pt x="57" y="17"/>
                      </a:moveTo>
                      <a:cubicBezTo>
                        <a:pt x="57" y="17"/>
                        <a:pt x="57" y="16"/>
                        <a:pt x="57" y="15"/>
                      </a:cubicBezTo>
                      <a:lnTo>
                        <a:pt x="59" y="15"/>
                      </a:lnTo>
                      <a:cubicBezTo>
                        <a:pt x="59" y="16"/>
                        <a:pt x="59" y="17"/>
                        <a:pt x="59" y="17"/>
                      </a:cubicBezTo>
                      <a:lnTo>
                        <a:pt x="57" y="17"/>
                      </a:lnTo>
                      <a:close/>
                      <a:moveTo>
                        <a:pt x="57" y="15"/>
                      </a:moveTo>
                      <a:cubicBezTo>
                        <a:pt x="57" y="12"/>
                        <a:pt x="55" y="9"/>
                        <a:pt x="52" y="7"/>
                      </a:cubicBezTo>
                      <a:lnTo>
                        <a:pt x="53" y="6"/>
                      </a:lnTo>
                      <a:cubicBezTo>
                        <a:pt x="56" y="8"/>
                        <a:pt x="58" y="11"/>
                        <a:pt x="59" y="15"/>
                      </a:cubicBezTo>
                      <a:lnTo>
                        <a:pt x="57" y="15"/>
                      </a:lnTo>
                      <a:close/>
                      <a:moveTo>
                        <a:pt x="52" y="7"/>
                      </a:moveTo>
                      <a:lnTo>
                        <a:pt x="52" y="7"/>
                      </a:lnTo>
                      <a:lnTo>
                        <a:pt x="52" y="6"/>
                      </a:lnTo>
                      <a:lnTo>
                        <a:pt x="52" y="7"/>
                      </a:lnTo>
                      <a:close/>
                      <a:moveTo>
                        <a:pt x="52" y="7"/>
                      </a:moveTo>
                      <a:cubicBezTo>
                        <a:pt x="48" y="4"/>
                        <a:pt x="44" y="5"/>
                        <a:pt x="39" y="5"/>
                      </a:cubicBezTo>
                      <a:lnTo>
                        <a:pt x="39" y="4"/>
                      </a:lnTo>
                      <a:cubicBezTo>
                        <a:pt x="44" y="3"/>
                        <a:pt x="49" y="3"/>
                        <a:pt x="53" y="6"/>
                      </a:cubicBezTo>
                      <a:lnTo>
                        <a:pt x="52" y="7"/>
                      </a:lnTo>
                      <a:close/>
                      <a:moveTo>
                        <a:pt x="39" y="5"/>
                      </a:moveTo>
                      <a:cubicBezTo>
                        <a:pt x="34" y="5"/>
                        <a:pt x="29" y="6"/>
                        <a:pt x="24" y="3"/>
                      </a:cubicBezTo>
                      <a:lnTo>
                        <a:pt x="25" y="2"/>
                      </a:lnTo>
                      <a:cubicBezTo>
                        <a:pt x="30" y="5"/>
                        <a:pt x="34" y="4"/>
                        <a:pt x="39" y="4"/>
                      </a:cubicBezTo>
                      <a:lnTo>
                        <a:pt x="39" y="5"/>
                      </a:lnTo>
                      <a:close/>
                      <a:moveTo>
                        <a:pt x="24" y="3"/>
                      </a:moveTo>
                      <a:lnTo>
                        <a:pt x="24" y="3"/>
                      </a:lnTo>
                      <a:lnTo>
                        <a:pt x="25" y="3"/>
                      </a:lnTo>
                      <a:lnTo>
                        <a:pt x="24" y="3"/>
                      </a:lnTo>
                      <a:close/>
                    </a:path>
                  </a:pathLst>
                </a:custGeom>
                <a:solidFill>
                  <a:srgbClr val="94939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554" name="Freeform 180"/>
                <p:cNvSpPr>
                  <a:spLocks noChangeArrowheads="1"/>
                </p:cNvSpPr>
                <p:nvPr/>
              </p:nvSpPr>
              <p:spPr bwMode="auto">
                <a:xfrm>
                  <a:off x="1927" y="3856"/>
                  <a:ext cx="50" cy="88"/>
                </a:xfrm>
                <a:custGeom>
                  <a:avLst/>
                  <a:gdLst>
                    <a:gd name="T0" fmla="*/ 14300 w 37"/>
                    <a:gd name="T1" fmla="*/ 58418 h 51"/>
                    <a:gd name="T2" fmla="*/ 4305 w 37"/>
                    <a:gd name="T3" fmla="*/ 295285 h 51"/>
                    <a:gd name="T4" fmla="*/ 31823 w 37"/>
                    <a:gd name="T5" fmla="*/ 360836 h 51"/>
                    <a:gd name="T6" fmla="*/ 41620 w 37"/>
                    <a:gd name="T7" fmla="*/ 313987 h 51"/>
                    <a:gd name="T8" fmla="*/ 48815 w 37"/>
                    <a:gd name="T9" fmla="*/ 117649 h 51"/>
                    <a:gd name="T10" fmla="*/ 32259 w 37"/>
                    <a:gd name="T11" fmla="*/ 7571 h 51"/>
                    <a:gd name="T12" fmla="*/ 14300 w 37"/>
                    <a:gd name="T13" fmla="*/ 58418 h 51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37" h="51">
                      <a:moveTo>
                        <a:pt x="10" y="8"/>
                      </a:moveTo>
                      <a:cubicBezTo>
                        <a:pt x="8" y="20"/>
                        <a:pt x="0" y="29"/>
                        <a:pt x="3" y="41"/>
                      </a:cubicBezTo>
                      <a:cubicBezTo>
                        <a:pt x="5" y="47"/>
                        <a:pt x="14" y="48"/>
                        <a:pt x="21" y="50"/>
                      </a:cubicBezTo>
                      <a:cubicBezTo>
                        <a:pt x="27" y="51"/>
                        <a:pt x="28" y="45"/>
                        <a:pt x="28" y="43"/>
                      </a:cubicBezTo>
                      <a:cubicBezTo>
                        <a:pt x="32" y="34"/>
                        <a:pt x="28" y="25"/>
                        <a:pt x="33" y="16"/>
                      </a:cubicBezTo>
                      <a:cubicBezTo>
                        <a:pt x="37" y="9"/>
                        <a:pt x="29" y="2"/>
                        <a:pt x="22" y="1"/>
                      </a:cubicBezTo>
                      <a:cubicBezTo>
                        <a:pt x="17" y="0"/>
                        <a:pt x="11" y="5"/>
                        <a:pt x="10" y="8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555" name="Freeform 182"/>
                <p:cNvSpPr>
                  <a:spLocks noChangeArrowheads="1"/>
                </p:cNvSpPr>
                <p:nvPr/>
              </p:nvSpPr>
              <p:spPr bwMode="auto">
                <a:xfrm>
                  <a:off x="1968" y="3922"/>
                  <a:ext cx="63" cy="100"/>
                </a:xfrm>
                <a:custGeom>
                  <a:avLst/>
                  <a:gdLst>
                    <a:gd name="T0" fmla="*/ 20160 w 46"/>
                    <a:gd name="T1" fmla="*/ 41212 h 58"/>
                    <a:gd name="T2" fmla="*/ 18343 w 46"/>
                    <a:gd name="T3" fmla="*/ 88519 h 58"/>
                    <a:gd name="T4" fmla="*/ 1733 w 46"/>
                    <a:gd name="T5" fmla="*/ 146522 h 58"/>
                    <a:gd name="T6" fmla="*/ 2872 w 46"/>
                    <a:gd name="T7" fmla="*/ 295834 h 58"/>
                    <a:gd name="T8" fmla="*/ 58513 w 46"/>
                    <a:gd name="T9" fmla="*/ 340695 h 58"/>
                    <a:gd name="T10" fmla="*/ 42818 w 46"/>
                    <a:gd name="T11" fmla="*/ 154014 h 58"/>
                    <a:gd name="T12" fmla="*/ 33304 w 46"/>
                    <a:gd name="T13" fmla="*/ 29790 h 58"/>
                    <a:gd name="T14" fmla="*/ 25915 w 46"/>
                    <a:gd name="T15" fmla="*/ 0 h 58"/>
                    <a:gd name="T16" fmla="*/ 20160 w 46"/>
                    <a:gd name="T17" fmla="*/ 41212 h 58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46" h="58">
                      <a:moveTo>
                        <a:pt x="12" y="6"/>
                      </a:moveTo>
                      <a:cubicBezTo>
                        <a:pt x="12" y="8"/>
                        <a:pt x="13" y="11"/>
                        <a:pt x="11" y="13"/>
                      </a:cubicBezTo>
                      <a:cubicBezTo>
                        <a:pt x="9" y="17"/>
                        <a:pt x="1" y="18"/>
                        <a:pt x="1" y="22"/>
                      </a:cubicBezTo>
                      <a:cubicBezTo>
                        <a:pt x="1" y="29"/>
                        <a:pt x="0" y="37"/>
                        <a:pt x="2" y="44"/>
                      </a:cubicBezTo>
                      <a:cubicBezTo>
                        <a:pt x="5" y="55"/>
                        <a:pt x="27" y="58"/>
                        <a:pt x="36" y="51"/>
                      </a:cubicBezTo>
                      <a:cubicBezTo>
                        <a:pt x="46" y="44"/>
                        <a:pt x="34" y="31"/>
                        <a:pt x="26" y="23"/>
                      </a:cubicBezTo>
                      <a:cubicBezTo>
                        <a:pt x="21" y="18"/>
                        <a:pt x="22" y="11"/>
                        <a:pt x="20" y="4"/>
                      </a:cubicBezTo>
                      <a:cubicBezTo>
                        <a:pt x="19" y="3"/>
                        <a:pt x="17" y="2"/>
                        <a:pt x="16" y="0"/>
                      </a:cubicBezTo>
                      <a:cubicBezTo>
                        <a:pt x="14" y="2"/>
                        <a:pt x="11" y="3"/>
                        <a:pt x="12" y="6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556" name="Freeform 184"/>
                <p:cNvSpPr>
                  <a:spLocks noChangeArrowheads="1"/>
                </p:cNvSpPr>
                <p:nvPr/>
              </p:nvSpPr>
              <p:spPr bwMode="auto">
                <a:xfrm>
                  <a:off x="1980" y="3867"/>
                  <a:ext cx="44" cy="57"/>
                </a:xfrm>
                <a:custGeom>
                  <a:avLst/>
                  <a:gdLst>
                    <a:gd name="T0" fmla="*/ 8293 w 33"/>
                    <a:gd name="T1" fmla="*/ 35264 h 33"/>
                    <a:gd name="T2" fmla="*/ 7585 w 33"/>
                    <a:gd name="T3" fmla="*/ 163246 h 33"/>
                    <a:gd name="T4" fmla="*/ 24057 w 33"/>
                    <a:gd name="T5" fmla="*/ 232159 h 33"/>
                    <a:gd name="T6" fmla="*/ 31841 w 33"/>
                    <a:gd name="T7" fmla="*/ 35264 h 33"/>
                    <a:gd name="T8" fmla="*/ 9948 w 33"/>
                    <a:gd name="T9" fmla="*/ 21164 h 33"/>
                    <a:gd name="T10" fmla="*/ 8293 w 33"/>
                    <a:gd name="T11" fmla="*/ 58762 h 33"/>
                    <a:gd name="T12" fmla="*/ 8293 w 33"/>
                    <a:gd name="T13" fmla="*/ 35264 h 33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33" h="33">
                      <a:moveTo>
                        <a:pt x="7" y="5"/>
                      </a:moveTo>
                      <a:cubicBezTo>
                        <a:pt x="5" y="10"/>
                        <a:pt x="0" y="18"/>
                        <a:pt x="6" y="22"/>
                      </a:cubicBezTo>
                      <a:cubicBezTo>
                        <a:pt x="11" y="26"/>
                        <a:pt x="15" y="33"/>
                        <a:pt x="19" y="32"/>
                      </a:cubicBezTo>
                      <a:cubicBezTo>
                        <a:pt x="33" y="31"/>
                        <a:pt x="31" y="14"/>
                        <a:pt x="25" y="5"/>
                      </a:cubicBezTo>
                      <a:cubicBezTo>
                        <a:pt x="22" y="0"/>
                        <a:pt x="14" y="2"/>
                        <a:pt x="8" y="3"/>
                      </a:cubicBezTo>
                      <a:cubicBezTo>
                        <a:pt x="6" y="3"/>
                        <a:pt x="3" y="6"/>
                        <a:pt x="7" y="8"/>
                      </a:cubicBezTo>
                      <a:lnTo>
                        <a:pt x="7" y="5"/>
                      </a:ln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557" name="Freeform 186"/>
                <p:cNvSpPr>
                  <a:spLocks noChangeArrowheads="1"/>
                </p:cNvSpPr>
                <p:nvPr/>
              </p:nvSpPr>
              <p:spPr bwMode="auto">
                <a:xfrm>
                  <a:off x="2013" y="3901"/>
                  <a:ext cx="65" cy="82"/>
                </a:xfrm>
                <a:custGeom>
                  <a:avLst/>
                  <a:gdLst>
                    <a:gd name="T0" fmla="*/ 30156 w 47"/>
                    <a:gd name="T1" fmla="*/ 26599 h 48"/>
                    <a:gd name="T2" fmla="*/ 8919 w 47"/>
                    <a:gd name="T3" fmla="*/ 138650 h 48"/>
                    <a:gd name="T4" fmla="*/ 27494 w 47"/>
                    <a:gd name="T5" fmla="*/ 275559 h 48"/>
                    <a:gd name="T6" fmla="*/ 50044 w 47"/>
                    <a:gd name="T7" fmla="*/ 258433 h 48"/>
                    <a:gd name="T8" fmla="*/ 58754 w 47"/>
                    <a:gd name="T9" fmla="*/ 213957 h 48"/>
                    <a:gd name="T10" fmla="*/ 84236 w 47"/>
                    <a:gd name="T11" fmla="*/ 84243 h 48"/>
                    <a:gd name="T12" fmla="*/ 66647 w 47"/>
                    <a:gd name="T13" fmla="*/ 6386 h 48"/>
                    <a:gd name="T14" fmla="*/ 40777 w 47"/>
                    <a:gd name="T15" fmla="*/ 26599 h 48"/>
                    <a:gd name="T16" fmla="*/ 30156 w 47"/>
                    <a:gd name="T17" fmla="*/ 26599 h 48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47" h="48">
                      <a:moveTo>
                        <a:pt x="16" y="4"/>
                      </a:moveTo>
                      <a:cubicBezTo>
                        <a:pt x="16" y="13"/>
                        <a:pt x="9" y="16"/>
                        <a:pt x="5" y="23"/>
                      </a:cubicBezTo>
                      <a:cubicBezTo>
                        <a:pt x="0" y="31"/>
                        <a:pt x="8" y="40"/>
                        <a:pt x="15" y="46"/>
                      </a:cubicBezTo>
                      <a:cubicBezTo>
                        <a:pt x="18" y="48"/>
                        <a:pt x="25" y="47"/>
                        <a:pt x="27" y="43"/>
                      </a:cubicBezTo>
                      <a:cubicBezTo>
                        <a:pt x="28" y="40"/>
                        <a:pt x="30" y="37"/>
                        <a:pt x="32" y="36"/>
                      </a:cubicBezTo>
                      <a:cubicBezTo>
                        <a:pt x="40" y="30"/>
                        <a:pt x="47" y="22"/>
                        <a:pt x="46" y="14"/>
                      </a:cubicBezTo>
                      <a:cubicBezTo>
                        <a:pt x="45" y="8"/>
                        <a:pt x="42" y="3"/>
                        <a:pt x="36" y="1"/>
                      </a:cubicBezTo>
                      <a:cubicBezTo>
                        <a:pt x="32" y="0"/>
                        <a:pt x="27" y="0"/>
                        <a:pt x="22" y="4"/>
                      </a:cubicBezTo>
                      <a:cubicBezTo>
                        <a:pt x="21" y="5"/>
                        <a:pt x="15" y="3"/>
                        <a:pt x="16" y="4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558" name="Freeform 187"/>
                <p:cNvSpPr>
                  <a:spLocks noChangeArrowheads="1"/>
                </p:cNvSpPr>
                <p:nvPr/>
              </p:nvSpPr>
              <p:spPr bwMode="auto">
                <a:xfrm>
                  <a:off x="2015" y="3901"/>
                  <a:ext cx="62" cy="82"/>
                </a:xfrm>
                <a:custGeom>
                  <a:avLst/>
                  <a:gdLst>
                    <a:gd name="T0" fmla="*/ 13457 w 45"/>
                    <a:gd name="T1" fmla="*/ 101736 h 48"/>
                    <a:gd name="T2" fmla="*/ 15139 w 45"/>
                    <a:gd name="T3" fmla="*/ 101736 h 48"/>
                    <a:gd name="T4" fmla="*/ 13457 w 45"/>
                    <a:gd name="T5" fmla="*/ 101736 h 48"/>
                    <a:gd name="T6" fmla="*/ 8071 w 45"/>
                    <a:gd name="T7" fmla="*/ 209009 h 48"/>
                    <a:gd name="T8" fmla="*/ 8071 w 45"/>
                    <a:gd name="T9" fmla="*/ 138650 h 48"/>
                    <a:gd name="T10" fmla="*/ 25223 w 45"/>
                    <a:gd name="T11" fmla="*/ 279828 h 48"/>
                    <a:gd name="T12" fmla="*/ 25223 w 45"/>
                    <a:gd name="T13" fmla="*/ 279828 h 48"/>
                    <a:gd name="T14" fmla="*/ 25223 w 45"/>
                    <a:gd name="T15" fmla="*/ 279828 h 48"/>
                    <a:gd name="T16" fmla="*/ 25707 w 45"/>
                    <a:gd name="T17" fmla="*/ 286054 h 48"/>
                    <a:gd name="T18" fmla="*/ 28593 w 45"/>
                    <a:gd name="T19" fmla="*/ 275559 h 48"/>
                    <a:gd name="T20" fmla="*/ 25707 w 45"/>
                    <a:gd name="T21" fmla="*/ 286054 h 48"/>
                    <a:gd name="T22" fmla="*/ 35876 w 45"/>
                    <a:gd name="T23" fmla="*/ 286054 h 48"/>
                    <a:gd name="T24" fmla="*/ 35876 w 45"/>
                    <a:gd name="T25" fmla="*/ 279828 h 48"/>
                    <a:gd name="T26" fmla="*/ 35876 w 45"/>
                    <a:gd name="T27" fmla="*/ 286054 h 48"/>
                    <a:gd name="T28" fmla="*/ 45748 w 45"/>
                    <a:gd name="T29" fmla="*/ 275559 h 48"/>
                    <a:gd name="T30" fmla="*/ 42841 w 45"/>
                    <a:gd name="T31" fmla="*/ 269194 h 48"/>
                    <a:gd name="T32" fmla="*/ 45748 w 45"/>
                    <a:gd name="T33" fmla="*/ 275559 h 48"/>
                    <a:gd name="T34" fmla="*/ 45748 w 45"/>
                    <a:gd name="T35" fmla="*/ 258433 h 48"/>
                    <a:gd name="T36" fmla="*/ 45748 w 45"/>
                    <a:gd name="T37" fmla="*/ 258433 h 48"/>
                    <a:gd name="T38" fmla="*/ 47655 w 45"/>
                    <a:gd name="T39" fmla="*/ 258433 h 48"/>
                    <a:gd name="T40" fmla="*/ 45748 w 45"/>
                    <a:gd name="T41" fmla="*/ 251544 h 48"/>
                    <a:gd name="T42" fmla="*/ 45748 w 45"/>
                    <a:gd name="T43" fmla="*/ 258433 h 48"/>
                    <a:gd name="T44" fmla="*/ 48827 w 45"/>
                    <a:gd name="T45" fmla="*/ 242055 h 48"/>
                    <a:gd name="T46" fmla="*/ 47655 w 45"/>
                    <a:gd name="T47" fmla="*/ 242055 h 48"/>
                    <a:gd name="T48" fmla="*/ 48827 w 45"/>
                    <a:gd name="T49" fmla="*/ 242055 h 48"/>
                    <a:gd name="T50" fmla="*/ 54244 w 45"/>
                    <a:gd name="T51" fmla="*/ 209009 h 48"/>
                    <a:gd name="T52" fmla="*/ 54244 w 45"/>
                    <a:gd name="T53" fmla="*/ 209009 h 48"/>
                    <a:gd name="T54" fmla="*/ 56113 w 45"/>
                    <a:gd name="T55" fmla="*/ 213957 h 48"/>
                    <a:gd name="T56" fmla="*/ 82508 w 45"/>
                    <a:gd name="T57" fmla="*/ 84243 h 48"/>
                    <a:gd name="T58" fmla="*/ 76250 w 45"/>
                    <a:gd name="T59" fmla="*/ 147076 h 48"/>
                    <a:gd name="T60" fmla="*/ 82508 w 45"/>
                    <a:gd name="T61" fmla="*/ 84243 h 48"/>
                    <a:gd name="T62" fmla="*/ 82508 w 45"/>
                    <a:gd name="T63" fmla="*/ 84243 h 48"/>
                    <a:gd name="T64" fmla="*/ 82508 w 45"/>
                    <a:gd name="T65" fmla="*/ 84243 h 48"/>
                    <a:gd name="T66" fmla="*/ 82508 w 45"/>
                    <a:gd name="T67" fmla="*/ 84243 h 48"/>
                    <a:gd name="T68" fmla="*/ 81376 w 45"/>
                    <a:gd name="T69" fmla="*/ 65691 h 48"/>
                    <a:gd name="T70" fmla="*/ 82508 w 45"/>
                    <a:gd name="T71" fmla="*/ 84243 h 48"/>
                    <a:gd name="T72" fmla="*/ 82508 w 45"/>
                    <a:gd name="T73" fmla="*/ 54287 h 48"/>
                    <a:gd name="T74" fmla="*/ 79429 w 45"/>
                    <a:gd name="T75" fmla="*/ 54287 h 48"/>
                    <a:gd name="T76" fmla="*/ 79429 w 45"/>
                    <a:gd name="T77" fmla="*/ 54287 h 48"/>
                    <a:gd name="T78" fmla="*/ 65976 w 45"/>
                    <a:gd name="T79" fmla="*/ 0 h 48"/>
                    <a:gd name="T80" fmla="*/ 65976 w 45"/>
                    <a:gd name="T81" fmla="*/ 0 h 48"/>
                    <a:gd name="T82" fmla="*/ 65976 w 45"/>
                    <a:gd name="T83" fmla="*/ 0 h 48"/>
                    <a:gd name="T84" fmla="*/ 65976 w 45"/>
                    <a:gd name="T85" fmla="*/ 0 h 48"/>
                    <a:gd name="T86" fmla="*/ 64221 w 45"/>
                    <a:gd name="T87" fmla="*/ 10522 h 48"/>
                    <a:gd name="T88" fmla="*/ 65976 w 45"/>
                    <a:gd name="T89" fmla="*/ 0 h 48"/>
                    <a:gd name="T90" fmla="*/ 59137 w 45"/>
                    <a:gd name="T91" fmla="*/ 6386 h 48"/>
                    <a:gd name="T92" fmla="*/ 59800 w 45"/>
                    <a:gd name="T93" fmla="*/ 6386 h 48"/>
                    <a:gd name="T94" fmla="*/ 37371 w 45"/>
                    <a:gd name="T95" fmla="*/ 17300 h 48"/>
                    <a:gd name="T96" fmla="*/ 37371 w 45"/>
                    <a:gd name="T97" fmla="*/ 17300 h 48"/>
                    <a:gd name="T98" fmla="*/ 37371 w 45"/>
                    <a:gd name="T99" fmla="*/ 17300 h 48"/>
                    <a:gd name="T100" fmla="*/ 37371 w 45"/>
                    <a:gd name="T101" fmla="*/ 17300 h 48"/>
                    <a:gd name="T102" fmla="*/ 39585 w 45"/>
                    <a:gd name="T103" fmla="*/ 26599 h 48"/>
                    <a:gd name="T104" fmla="*/ 39585 w 45"/>
                    <a:gd name="T105" fmla="*/ 26599 h 48"/>
                    <a:gd name="T106" fmla="*/ 30494 w 45"/>
                    <a:gd name="T107" fmla="*/ 17300 h 48"/>
                    <a:gd name="T108" fmla="*/ 30494 w 45"/>
                    <a:gd name="T109" fmla="*/ 26599 h 48"/>
                    <a:gd name="T110" fmla="*/ 30494 w 45"/>
                    <a:gd name="T111" fmla="*/ 17300 h 48"/>
                    <a:gd name="T112" fmla="*/ 25707 w 45"/>
                    <a:gd name="T113" fmla="*/ 17300 h 48"/>
                    <a:gd name="T114" fmla="*/ 25707 w 45"/>
                    <a:gd name="T115" fmla="*/ 26599 h 48"/>
                    <a:gd name="T116" fmla="*/ 25707 w 45"/>
                    <a:gd name="T117" fmla="*/ 17300 h 48"/>
                    <a:gd name="T118" fmla="*/ 25707 w 45"/>
                    <a:gd name="T119" fmla="*/ 26599 h 48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</a:gdLst>
                  <a:ahLst/>
                  <a:cxnLst>
                    <a:cxn ang="T120">
                      <a:pos x="T0" y="T1"/>
                    </a:cxn>
                    <a:cxn ang="T121">
                      <a:pos x="T2" y="T3"/>
                    </a:cxn>
                    <a:cxn ang="T122">
                      <a:pos x="T4" y="T5"/>
                    </a:cxn>
                    <a:cxn ang="T123">
                      <a:pos x="T6" y="T7"/>
                    </a:cxn>
                    <a:cxn ang="T124">
                      <a:pos x="T8" y="T9"/>
                    </a:cxn>
                    <a:cxn ang="T125">
                      <a:pos x="T10" y="T11"/>
                    </a:cxn>
                    <a:cxn ang="T126">
                      <a:pos x="T12" y="T13"/>
                    </a:cxn>
                    <a:cxn ang="T127">
                      <a:pos x="T14" y="T15"/>
                    </a:cxn>
                    <a:cxn ang="T128">
                      <a:pos x="T16" y="T17"/>
                    </a:cxn>
                    <a:cxn ang="T129">
                      <a:pos x="T18" y="T19"/>
                    </a:cxn>
                    <a:cxn ang="T130">
                      <a:pos x="T20" y="T21"/>
                    </a:cxn>
                    <a:cxn ang="T131">
                      <a:pos x="T22" y="T23"/>
                    </a:cxn>
                    <a:cxn ang="T132">
                      <a:pos x="T24" y="T25"/>
                    </a:cxn>
                    <a:cxn ang="T133">
                      <a:pos x="T26" y="T27"/>
                    </a:cxn>
                    <a:cxn ang="T134">
                      <a:pos x="T28" y="T29"/>
                    </a:cxn>
                    <a:cxn ang="T135">
                      <a:pos x="T30" y="T31"/>
                    </a:cxn>
                    <a:cxn ang="T136">
                      <a:pos x="T32" y="T33"/>
                    </a:cxn>
                    <a:cxn ang="T137">
                      <a:pos x="T34" y="T35"/>
                    </a:cxn>
                    <a:cxn ang="T138">
                      <a:pos x="T36" y="T37"/>
                    </a:cxn>
                    <a:cxn ang="T139">
                      <a:pos x="T38" y="T39"/>
                    </a:cxn>
                    <a:cxn ang="T140">
                      <a:pos x="T40" y="T41"/>
                    </a:cxn>
                    <a:cxn ang="T141">
                      <a:pos x="T42" y="T43"/>
                    </a:cxn>
                    <a:cxn ang="T142">
                      <a:pos x="T44" y="T45"/>
                    </a:cxn>
                    <a:cxn ang="T143">
                      <a:pos x="T46" y="T47"/>
                    </a:cxn>
                    <a:cxn ang="T144">
                      <a:pos x="T48" y="T49"/>
                    </a:cxn>
                    <a:cxn ang="T145">
                      <a:pos x="T50" y="T51"/>
                    </a:cxn>
                    <a:cxn ang="T146">
                      <a:pos x="T52" y="T53"/>
                    </a:cxn>
                    <a:cxn ang="T147">
                      <a:pos x="T54" y="T55"/>
                    </a:cxn>
                    <a:cxn ang="T148">
                      <a:pos x="T56" y="T57"/>
                    </a:cxn>
                    <a:cxn ang="T149">
                      <a:pos x="T58" y="T59"/>
                    </a:cxn>
                    <a:cxn ang="T150">
                      <a:pos x="T60" y="T61"/>
                    </a:cxn>
                    <a:cxn ang="T151">
                      <a:pos x="T62" y="T63"/>
                    </a:cxn>
                    <a:cxn ang="T152">
                      <a:pos x="T64" y="T65"/>
                    </a:cxn>
                    <a:cxn ang="T153">
                      <a:pos x="T66" y="T67"/>
                    </a:cxn>
                    <a:cxn ang="T154">
                      <a:pos x="T68" y="T69"/>
                    </a:cxn>
                    <a:cxn ang="T155">
                      <a:pos x="T70" y="T71"/>
                    </a:cxn>
                    <a:cxn ang="T156">
                      <a:pos x="T72" y="T73"/>
                    </a:cxn>
                    <a:cxn ang="T157">
                      <a:pos x="T74" y="T75"/>
                    </a:cxn>
                    <a:cxn ang="T158">
                      <a:pos x="T76" y="T77"/>
                    </a:cxn>
                    <a:cxn ang="T159">
                      <a:pos x="T78" y="T79"/>
                    </a:cxn>
                    <a:cxn ang="T160">
                      <a:pos x="T80" y="T81"/>
                    </a:cxn>
                    <a:cxn ang="T161">
                      <a:pos x="T82" y="T83"/>
                    </a:cxn>
                    <a:cxn ang="T162">
                      <a:pos x="T84" y="T85"/>
                    </a:cxn>
                    <a:cxn ang="T163">
                      <a:pos x="T86" y="T87"/>
                    </a:cxn>
                    <a:cxn ang="T164">
                      <a:pos x="T88" y="T89"/>
                    </a:cxn>
                    <a:cxn ang="T165">
                      <a:pos x="T90" y="T91"/>
                    </a:cxn>
                    <a:cxn ang="T166">
                      <a:pos x="T92" y="T93"/>
                    </a:cxn>
                    <a:cxn ang="T167">
                      <a:pos x="T94" y="T95"/>
                    </a:cxn>
                    <a:cxn ang="T168">
                      <a:pos x="T96" y="T97"/>
                    </a:cxn>
                    <a:cxn ang="T169">
                      <a:pos x="T98" y="T99"/>
                    </a:cxn>
                    <a:cxn ang="T170">
                      <a:pos x="T100" y="T101"/>
                    </a:cxn>
                    <a:cxn ang="T171">
                      <a:pos x="T102" y="T103"/>
                    </a:cxn>
                    <a:cxn ang="T172">
                      <a:pos x="T104" y="T105"/>
                    </a:cxn>
                    <a:cxn ang="T173">
                      <a:pos x="T106" y="T107"/>
                    </a:cxn>
                    <a:cxn ang="T174">
                      <a:pos x="T108" y="T109"/>
                    </a:cxn>
                    <a:cxn ang="T175">
                      <a:pos x="T110" y="T111"/>
                    </a:cxn>
                    <a:cxn ang="T176">
                      <a:pos x="T112" y="T113"/>
                    </a:cxn>
                    <a:cxn ang="T177">
                      <a:pos x="T114" y="T115"/>
                    </a:cxn>
                    <a:cxn ang="T178">
                      <a:pos x="T116" y="T117"/>
                    </a:cxn>
                    <a:cxn ang="T179">
                      <a:pos x="T118" y="T119"/>
                    </a:cxn>
                  </a:cxnLst>
                  <a:rect l="0" t="0" r="r" b="b"/>
                  <a:pathLst>
                    <a:path w="45" h="48">
                      <a:moveTo>
                        <a:pt x="14" y="4"/>
                      </a:moveTo>
                      <a:cubicBezTo>
                        <a:pt x="14" y="10"/>
                        <a:pt x="11" y="14"/>
                        <a:pt x="8" y="17"/>
                      </a:cubicBezTo>
                      <a:lnTo>
                        <a:pt x="7" y="17"/>
                      </a:lnTo>
                      <a:cubicBezTo>
                        <a:pt x="10" y="13"/>
                        <a:pt x="13" y="10"/>
                        <a:pt x="13" y="4"/>
                      </a:cubicBezTo>
                      <a:lnTo>
                        <a:pt x="14" y="4"/>
                      </a:lnTo>
                      <a:close/>
                      <a:moveTo>
                        <a:pt x="8" y="17"/>
                      </a:moveTo>
                      <a:cubicBezTo>
                        <a:pt x="6" y="19"/>
                        <a:pt x="5" y="21"/>
                        <a:pt x="4" y="23"/>
                      </a:cubicBezTo>
                      <a:lnTo>
                        <a:pt x="2" y="22"/>
                      </a:lnTo>
                      <a:cubicBezTo>
                        <a:pt x="4" y="20"/>
                        <a:pt x="5" y="18"/>
                        <a:pt x="7" y="17"/>
                      </a:cubicBezTo>
                      <a:lnTo>
                        <a:pt x="8" y="17"/>
                      </a:lnTo>
                      <a:close/>
                      <a:moveTo>
                        <a:pt x="4" y="23"/>
                      </a:moveTo>
                      <a:cubicBezTo>
                        <a:pt x="1" y="27"/>
                        <a:pt x="2" y="31"/>
                        <a:pt x="4" y="35"/>
                      </a:cubicBezTo>
                      <a:lnTo>
                        <a:pt x="3" y="36"/>
                      </a:lnTo>
                      <a:cubicBezTo>
                        <a:pt x="0" y="32"/>
                        <a:pt x="0" y="27"/>
                        <a:pt x="2" y="22"/>
                      </a:cubicBezTo>
                      <a:lnTo>
                        <a:pt x="4" y="23"/>
                      </a:lnTo>
                      <a:close/>
                      <a:moveTo>
                        <a:pt x="4" y="35"/>
                      </a:moveTo>
                      <a:cubicBezTo>
                        <a:pt x="7" y="39"/>
                        <a:pt x="10" y="43"/>
                        <a:pt x="14" y="46"/>
                      </a:cubicBezTo>
                      <a:lnTo>
                        <a:pt x="13" y="47"/>
                      </a:lnTo>
                      <a:cubicBezTo>
                        <a:pt x="9" y="44"/>
                        <a:pt x="5" y="40"/>
                        <a:pt x="3" y="36"/>
                      </a:cubicBezTo>
                      <a:lnTo>
                        <a:pt x="4" y="35"/>
                      </a:lnTo>
                      <a:close/>
                      <a:moveTo>
                        <a:pt x="13" y="47"/>
                      </a:moveTo>
                      <a:lnTo>
                        <a:pt x="13" y="47"/>
                      </a:lnTo>
                      <a:lnTo>
                        <a:pt x="13" y="46"/>
                      </a:lnTo>
                      <a:lnTo>
                        <a:pt x="13" y="47"/>
                      </a:lnTo>
                      <a:close/>
                      <a:moveTo>
                        <a:pt x="14" y="46"/>
                      </a:moveTo>
                      <a:cubicBezTo>
                        <a:pt x="14" y="46"/>
                        <a:pt x="14" y="46"/>
                        <a:pt x="15" y="46"/>
                      </a:cubicBezTo>
                      <a:lnTo>
                        <a:pt x="14" y="48"/>
                      </a:lnTo>
                      <a:cubicBezTo>
                        <a:pt x="14" y="47"/>
                        <a:pt x="13" y="47"/>
                        <a:pt x="13" y="47"/>
                      </a:cubicBezTo>
                      <a:lnTo>
                        <a:pt x="14" y="46"/>
                      </a:lnTo>
                      <a:close/>
                      <a:moveTo>
                        <a:pt x="15" y="46"/>
                      </a:moveTo>
                      <a:cubicBezTo>
                        <a:pt x="16" y="47"/>
                        <a:pt x="17" y="47"/>
                        <a:pt x="19" y="47"/>
                      </a:cubicBezTo>
                      <a:lnTo>
                        <a:pt x="19" y="48"/>
                      </a:lnTo>
                      <a:cubicBezTo>
                        <a:pt x="17" y="48"/>
                        <a:pt x="16" y="48"/>
                        <a:pt x="14" y="48"/>
                      </a:cubicBezTo>
                      <a:lnTo>
                        <a:pt x="15" y="46"/>
                      </a:lnTo>
                      <a:close/>
                      <a:moveTo>
                        <a:pt x="19" y="48"/>
                      </a:moveTo>
                      <a:lnTo>
                        <a:pt x="19" y="48"/>
                      </a:lnTo>
                      <a:lnTo>
                        <a:pt x="19" y="47"/>
                      </a:lnTo>
                      <a:lnTo>
                        <a:pt x="19" y="48"/>
                      </a:lnTo>
                      <a:close/>
                      <a:moveTo>
                        <a:pt x="19" y="47"/>
                      </a:moveTo>
                      <a:cubicBezTo>
                        <a:pt x="20" y="46"/>
                        <a:pt x="22" y="46"/>
                        <a:pt x="23" y="45"/>
                      </a:cubicBezTo>
                      <a:lnTo>
                        <a:pt x="24" y="46"/>
                      </a:lnTo>
                      <a:cubicBezTo>
                        <a:pt x="22" y="47"/>
                        <a:pt x="21" y="47"/>
                        <a:pt x="19" y="48"/>
                      </a:cubicBezTo>
                      <a:lnTo>
                        <a:pt x="19" y="47"/>
                      </a:lnTo>
                      <a:close/>
                      <a:moveTo>
                        <a:pt x="24" y="46"/>
                      </a:moveTo>
                      <a:lnTo>
                        <a:pt x="24" y="46"/>
                      </a:lnTo>
                      <a:lnTo>
                        <a:pt x="23" y="45"/>
                      </a:lnTo>
                      <a:lnTo>
                        <a:pt x="24" y="46"/>
                      </a:lnTo>
                      <a:close/>
                      <a:moveTo>
                        <a:pt x="23" y="45"/>
                      </a:moveTo>
                      <a:cubicBezTo>
                        <a:pt x="23" y="44"/>
                        <a:pt x="24" y="44"/>
                        <a:pt x="24" y="43"/>
                      </a:cubicBezTo>
                      <a:lnTo>
                        <a:pt x="25" y="44"/>
                      </a:lnTo>
                      <a:cubicBezTo>
                        <a:pt x="25" y="44"/>
                        <a:pt x="24" y="45"/>
                        <a:pt x="24" y="46"/>
                      </a:cubicBezTo>
                      <a:lnTo>
                        <a:pt x="23" y="45"/>
                      </a:lnTo>
                      <a:close/>
                      <a:moveTo>
                        <a:pt x="24" y="43"/>
                      </a:moveTo>
                      <a:lnTo>
                        <a:pt x="24" y="43"/>
                      </a:lnTo>
                      <a:lnTo>
                        <a:pt x="25" y="44"/>
                      </a:lnTo>
                      <a:lnTo>
                        <a:pt x="24" y="43"/>
                      </a:lnTo>
                      <a:close/>
                      <a:moveTo>
                        <a:pt x="24" y="43"/>
                      </a:moveTo>
                      <a:lnTo>
                        <a:pt x="24" y="43"/>
                      </a:lnTo>
                      <a:lnTo>
                        <a:pt x="25" y="43"/>
                      </a:lnTo>
                      <a:lnTo>
                        <a:pt x="24" y="43"/>
                      </a:lnTo>
                      <a:close/>
                      <a:moveTo>
                        <a:pt x="24" y="43"/>
                      </a:moveTo>
                      <a:cubicBezTo>
                        <a:pt x="24" y="43"/>
                        <a:pt x="24" y="42"/>
                        <a:pt x="24" y="42"/>
                      </a:cubicBezTo>
                      <a:lnTo>
                        <a:pt x="26" y="42"/>
                      </a:lnTo>
                      <a:cubicBezTo>
                        <a:pt x="26" y="43"/>
                        <a:pt x="25" y="43"/>
                        <a:pt x="25" y="44"/>
                      </a:cubicBezTo>
                      <a:lnTo>
                        <a:pt x="24" y="43"/>
                      </a:lnTo>
                      <a:close/>
                      <a:moveTo>
                        <a:pt x="24" y="42"/>
                      </a:moveTo>
                      <a:cubicBezTo>
                        <a:pt x="25" y="42"/>
                        <a:pt x="25" y="41"/>
                        <a:pt x="25" y="41"/>
                      </a:cubicBezTo>
                      <a:lnTo>
                        <a:pt x="26" y="41"/>
                      </a:lnTo>
                      <a:cubicBezTo>
                        <a:pt x="26" y="42"/>
                        <a:pt x="26" y="42"/>
                        <a:pt x="26" y="42"/>
                      </a:cubicBezTo>
                      <a:lnTo>
                        <a:pt x="24" y="42"/>
                      </a:lnTo>
                      <a:close/>
                      <a:moveTo>
                        <a:pt x="25" y="41"/>
                      </a:moveTo>
                      <a:cubicBezTo>
                        <a:pt x="26" y="39"/>
                        <a:pt x="28" y="37"/>
                        <a:pt x="29" y="35"/>
                      </a:cubicBezTo>
                      <a:lnTo>
                        <a:pt x="30" y="36"/>
                      </a:lnTo>
                      <a:cubicBezTo>
                        <a:pt x="29" y="37"/>
                        <a:pt x="28" y="39"/>
                        <a:pt x="26" y="41"/>
                      </a:cubicBezTo>
                      <a:lnTo>
                        <a:pt x="25" y="41"/>
                      </a:lnTo>
                      <a:close/>
                      <a:moveTo>
                        <a:pt x="29" y="35"/>
                      </a:moveTo>
                      <a:lnTo>
                        <a:pt x="29" y="35"/>
                      </a:lnTo>
                      <a:lnTo>
                        <a:pt x="30" y="36"/>
                      </a:lnTo>
                      <a:lnTo>
                        <a:pt x="29" y="35"/>
                      </a:lnTo>
                      <a:close/>
                      <a:moveTo>
                        <a:pt x="29" y="35"/>
                      </a:moveTo>
                      <a:cubicBezTo>
                        <a:pt x="33" y="32"/>
                        <a:pt x="37" y="29"/>
                        <a:pt x="40" y="25"/>
                      </a:cubicBezTo>
                      <a:lnTo>
                        <a:pt x="41" y="26"/>
                      </a:lnTo>
                      <a:cubicBezTo>
                        <a:pt x="38" y="30"/>
                        <a:pt x="34" y="33"/>
                        <a:pt x="30" y="36"/>
                      </a:cubicBezTo>
                      <a:lnTo>
                        <a:pt x="29" y="35"/>
                      </a:lnTo>
                      <a:close/>
                      <a:moveTo>
                        <a:pt x="40" y="25"/>
                      </a:moveTo>
                      <a:cubicBezTo>
                        <a:pt x="42" y="22"/>
                        <a:pt x="44" y="18"/>
                        <a:pt x="44" y="14"/>
                      </a:cubicBezTo>
                      <a:lnTo>
                        <a:pt x="45" y="13"/>
                      </a:lnTo>
                      <a:cubicBezTo>
                        <a:pt x="45" y="18"/>
                        <a:pt x="44" y="22"/>
                        <a:pt x="41" y="26"/>
                      </a:cubicBezTo>
                      <a:lnTo>
                        <a:pt x="40" y="25"/>
                      </a:lnTo>
                      <a:close/>
                      <a:moveTo>
                        <a:pt x="45" y="13"/>
                      </a:moveTo>
                      <a:lnTo>
                        <a:pt x="45" y="13"/>
                      </a:lnTo>
                      <a:lnTo>
                        <a:pt x="44" y="14"/>
                      </a:lnTo>
                      <a:lnTo>
                        <a:pt x="45" y="13"/>
                      </a:lnTo>
                      <a:close/>
                      <a:moveTo>
                        <a:pt x="44" y="14"/>
                      </a:moveTo>
                      <a:lnTo>
                        <a:pt x="44" y="14"/>
                      </a:lnTo>
                      <a:lnTo>
                        <a:pt x="45" y="13"/>
                      </a:lnTo>
                      <a:lnTo>
                        <a:pt x="44" y="14"/>
                      </a:lnTo>
                      <a:close/>
                      <a:moveTo>
                        <a:pt x="45" y="13"/>
                      </a:moveTo>
                      <a:lnTo>
                        <a:pt x="45" y="13"/>
                      </a:lnTo>
                      <a:lnTo>
                        <a:pt x="44" y="14"/>
                      </a:lnTo>
                      <a:lnTo>
                        <a:pt x="45" y="13"/>
                      </a:lnTo>
                      <a:close/>
                      <a:moveTo>
                        <a:pt x="44" y="14"/>
                      </a:moveTo>
                      <a:cubicBezTo>
                        <a:pt x="43" y="13"/>
                        <a:pt x="43" y="12"/>
                        <a:pt x="43" y="11"/>
                      </a:cubicBezTo>
                      <a:lnTo>
                        <a:pt x="45" y="11"/>
                      </a:lnTo>
                      <a:cubicBezTo>
                        <a:pt x="45" y="12"/>
                        <a:pt x="45" y="13"/>
                        <a:pt x="45" y="13"/>
                      </a:cubicBezTo>
                      <a:lnTo>
                        <a:pt x="44" y="14"/>
                      </a:lnTo>
                      <a:close/>
                      <a:moveTo>
                        <a:pt x="43" y="11"/>
                      </a:moveTo>
                      <a:cubicBezTo>
                        <a:pt x="43" y="11"/>
                        <a:pt x="43" y="10"/>
                        <a:pt x="42" y="9"/>
                      </a:cubicBezTo>
                      <a:lnTo>
                        <a:pt x="44" y="9"/>
                      </a:lnTo>
                      <a:cubicBezTo>
                        <a:pt x="44" y="10"/>
                        <a:pt x="44" y="10"/>
                        <a:pt x="45" y="11"/>
                      </a:cubicBezTo>
                      <a:lnTo>
                        <a:pt x="43" y="11"/>
                      </a:lnTo>
                      <a:close/>
                      <a:moveTo>
                        <a:pt x="42" y="9"/>
                      </a:moveTo>
                      <a:lnTo>
                        <a:pt x="42" y="9"/>
                      </a:lnTo>
                      <a:lnTo>
                        <a:pt x="43" y="9"/>
                      </a:lnTo>
                      <a:lnTo>
                        <a:pt x="42" y="9"/>
                      </a:lnTo>
                      <a:close/>
                      <a:moveTo>
                        <a:pt x="42" y="9"/>
                      </a:moveTo>
                      <a:cubicBezTo>
                        <a:pt x="41" y="6"/>
                        <a:pt x="38" y="3"/>
                        <a:pt x="34" y="2"/>
                      </a:cubicBezTo>
                      <a:lnTo>
                        <a:pt x="35" y="0"/>
                      </a:lnTo>
                      <a:cubicBezTo>
                        <a:pt x="39" y="2"/>
                        <a:pt x="42" y="5"/>
                        <a:pt x="44" y="9"/>
                      </a:cubicBezTo>
                      <a:lnTo>
                        <a:pt x="42" y="9"/>
                      </a:lnTo>
                      <a:close/>
                      <a:moveTo>
                        <a:pt x="35" y="0"/>
                      </a:moveTo>
                      <a:lnTo>
                        <a:pt x="35" y="0"/>
                      </a:lnTo>
                      <a:lnTo>
                        <a:pt x="34" y="1"/>
                      </a:lnTo>
                      <a:lnTo>
                        <a:pt x="35" y="0"/>
                      </a:lnTo>
                      <a:close/>
                      <a:moveTo>
                        <a:pt x="34" y="2"/>
                      </a:moveTo>
                      <a:lnTo>
                        <a:pt x="34" y="2"/>
                      </a:lnTo>
                      <a:lnTo>
                        <a:pt x="35" y="0"/>
                      </a:lnTo>
                      <a:lnTo>
                        <a:pt x="34" y="2"/>
                      </a:lnTo>
                      <a:close/>
                      <a:moveTo>
                        <a:pt x="34" y="2"/>
                      </a:moveTo>
                      <a:cubicBezTo>
                        <a:pt x="34" y="1"/>
                        <a:pt x="33" y="1"/>
                        <a:pt x="32" y="1"/>
                      </a:cubicBezTo>
                      <a:lnTo>
                        <a:pt x="33" y="0"/>
                      </a:lnTo>
                      <a:cubicBezTo>
                        <a:pt x="33" y="0"/>
                        <a:pt x="34" y="0"/>
                        <a:pt x="35" y="0"/>
                      </a:cubicBezTo>
                      <a:lnTo>
                        <a:pt x="34" y="2"/>
                      </a:lnTo>
                      <a:close/>
                      <a:moveTo>
                        <a:pt x="32" y="1"/>
                      </a:moveTo>
                      <a:cubicBezTo>
                        <a:pt x="32" y="1"/>
                        <a:pt x="31" y="1"/>
                        <a:pt x="31" y="1"/>
                      </a:cubicBezTo>
                      <a:lnTo>
                        <a:pt x="31" y="0"/>
                      </a:lnTo>
                      <a:cubicBezTo>
                        <a:pt x="31" y="0"/>
                        <a:pt x="32" y="0"/>
                        <a:pt x="33" y="0"/>
                      </a:cubicBezTo>
                      <a:lnTo>
                        <a:pt x="32" y="1"/>
                      </a:lnTo>
                      <a:close/>
                      <a:moveTo>
                        <a:pt x="31" y="1"/>
                      </a:moveTo>
                      <a:cubicBezTo>
                        <a:pt x="27" y="1"/>
                        <a:pt x="24" y="2"/>
                        <a:pt x="21" y="4"/>
                      </a:cubicBezTo>
                      <a:lnTo>
                        <a:pt x="20" y="3"/>
                      </a:lnTo>
                      <a:cubicBezTo>
                        <a:pt x="23" y="1"/>
                        <a:pt x="27" y="0"/>
                        <a:pt x="31" y="0"/>
                      </a:cubicBezTo>
                      <a:lnTo>
                        <a:pt x="31" y="1"/>
                      </a:lnTo>
                      <a:close/>
                      <a:moveTo>
                        <a:pt x="20" y="3"/>
                      </a:moveTo>
                      <a:lnTo>
                        <a:pt x="20" y="3"/>
                      </a:lnTo>
                      <a:lnTo>
                        <a:pt x="20" y="4"/>
                      </a:lnTo>
                      <a:lnTo>
                        <a:pt x="20" y="3"/>
                      </a:lnTo>
                      <a:close/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0" y="3"/>
                      </a:lnTo>
                      <a:lnTo>
                        <a:pt x="21" y="4"/>
                      </a:lnTo>
                      <a:close/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0" y="4"/>
                      </a:lnTo>
                      <a:lnTo>
                        <a:pt x="21" y="4"/>
                      </a:lnTo>
                      <a:close/>
                      <a:moveTo>
                        <a:pt x="21" y="4"/>
                      </a:moveTo>
                      <a:cubicBezTo>
                        <a:pt x="20" y="5"/>
                        <a:pt x="18" y="5"/>
                        <a:pt x="16" y="4"/>
                      </a:cubicBezTo>
                      <a:lnTo>
                        <a:pt x="16" y="3"/>
                      </a:lnTo>
                      <a:cubicBezTo>
                        <a:pt x="17" y="3"/>
                        <a:pt x="19" y="4"/>
                        <a:pt x="20" y="3"/>
                      </a:cubicBezTo>
                      <a:lnTo>
                        <a:pt x="21" y="4"/>
                      </a:lnTo>
                      <a:close/>
                      <a:moveTo>
                        <a:pt x="16" y="4"/>
                      </a:moveTo>
                      <a:cubicBezTo>
                        <a:pt x="15" y="4"/>
                        <a:pt x="14" y="4"/>
                        <a:pt x="14" y="4"/>
                      </a:cubicBezTo>
                      <a:lnTo>
                        <a:pt x="14" y="3"/>
                      </a:lnTo>
                      <a:cubicBezTo>
                        <a:pt x="14" y="3"/>
                        <a:pt x="15" y="3"/>
                        <a:pt x="16" y="3"/>
                      </a:cubicBezTo>
                      <a:lnTo>
                        <a:pt x="16" y="4"/>
                      </a:lnTo>
                      <a:close/>
                      <a:moveTo>
                        <a:pt x="14" y="3"/>
                      </a:moveTo>
                      <a:lnTo>
                        <a:pt x="14" y="3"/>
                      </a:lnTo>
                      <a:lnTo>
                        <a:pt x="14" y="4"/>
                      </a:lnTo>
                      <a:lnTo>
                        <a:pt x="14" y="3"/>
                      </a:lnTo>
                      <a:close/>
                      <a:moveTo>
                        <a:pt x="14" y="4"/>
                      </a:moveTo>
                      <a:cubicBezTo>
                        <a:pt x="14" y="4"/>
                        <a:pt x="14" y="4"/>
                        <a:pt x="14" y="4"/>
                      </a:cubicBezTo>
                      <a:lnTo>
                        <a:pt x="13" y="4"/>
                      </a:lnTo>
                      <a:cubicBezTo>
                        <a:pt x="13" y="4"/>
                        <a:pt x="13" y="3"/>
                        <a:pt x="14" y="3"/>
                      </a:cubicBezTo>
                      <a:lnTo>
                        <a:pt x="14" y="4"/>
                      </a:lnTo>
                      <a:close/>
                      <a:moveTo>
                        <a:pt x="14" y="4"/>
                      </a:moveTo>
                      <a:lnTo>
                        <a:pt x="14" y="4"/>
                      </a:lnTo>
                      <a:close/>
                    </a:path>
                  </a:pathLst>
                </a:custGeom>
                <a:solidFill>
                  <a:srgbClr val="94939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559" name="Freeform 188"/>
                <p:cNvSpPr>
                  <a:spLocks noChangeArrowheads="1"/>
                </p:cNvSpPr>
                <p:nvPr/>
              </p:nvSpPr>
              <p:spPr bwMode="auto">
                <a:xfrm>
                  <a:off x="2045" y="3947"/>
                  <a:ext cx="76" cy="73"/>
                </a:xfrm>
                <a:custGeom>
                  <a:avLst/>
                  <a:gdLst>
                    <a:gd name="T0" fmla="*/ 38643 w 55"/>
                    <a:gd name="T1" fmla="*/ 66364 h 43"/>
                    <a:gd name="T2" fmla="*/ 8535 w 55"/>
                    <a:gd name="T3" fmla="*/ 172229 h 43"/>
                    <a:gd name="T4" fmla="*/ 3116 w 55"/>
                    <a:gd name="T5" fmla="*/ 210695 h 43"/>
                    <a:gd name="T6" fmla="*/ 73983 w 55"/>
                    <a:gd name="T7" fmla="*/ 221129 h 43"/>
                    <a:gd name="T8" fmla="*/ 65273 w 55"/>
                    <a:gd name="T9" fmla="*/ 17160 h 43"/>
                    <a:gd name="T10" fmla="*/ 38643 w 55"/>
                    <a:gd name="T11" fmla="*/ 66364 h 4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55" h="43">
                      <a:moveTo>
                        <a:pt x="22" y="11"/>
                      </a:moveTo>
                      <a:cubicBezTo>
                        <a:pt x="17" y="18"/>
                        <a:pt x="12" y="23"/>
                        <a:pt x="5" y="29"/>
                      </a:cubicBezTo>
                      <a:cubicBezTo>
                        <a:pt x="3" y="30"/>
                        <a:pt x="0" y="34"/>
                        <a:pt x="2" y="35"/>
                      </a:cubicBezTo>
                      <a:cubicBezTo>
                        <a:pt x="14" y="42"/>
                        <a:pt x="30" y="43"/>
                        <a:pt x="42" y="37"/>
                      </a:cubicBezTo>
                      <a:cubicBezTo>
                        <a:pt x="55" y="30"/>
                        <a:pt x="51" y="9"/>
                        <a:pt x="37" y="3"/>
                      </a:cubicBezTo>
                      <a:cubicBezTo>
                        <a:pt x="31" y="0"/>
                        <a:pt x="26" y="7"/>
                        <a:pt x="22" y="11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560" name="Freeform 189"/>
                <p:cNvSpPr>
                  <a:spLocks noChangeArrowheads="1"/>
                </p:cNvSpPr>
                <p:nvPr/>
              </p:nvSpPr>
              <p:spPr bwMode="auto">
                <a:xfrm>
                  <a:off x="2045" y="3947"/>
                  <a:ext cx="70" cy="73"/>
                </a:xfrm>
                <a:custGeom>
                  <a:avLst/>
                  <a:gdLst>
                    <a:gd name="T0" fmla="*/ 34677 w 51"/>
                    <a:gd name="T1" fmla="*/ 83414 h 43"/>
                    <a:gd name="T2" fmla="*/ 35229 w 51"/>
                    <a:gd name="T3" fmla="*/ 60454 h 43"/>
                    <a:gd name="T4" fmla="*/ 34677 w 51"/>
                    <a:gd name="T5" fmla="*/ 83414 h 43"/>
                    <a:gd name="T6" fmla="*/ 7232 w 51"/>
                    <a:gd name="T7" fmla="*/ 164810 h 43"/>
                    <a:gd name="T8" fmla="*/ 34677 w 51"/>
                    <a:gd name="T9" fmla="*/ 83414 h 43"/>
                    <a:gd name="T10" fmla="*/ 7766 w 51"/>
                    <a:gd name="T11" fmla="*/ 172229 h 43"/>
                    <a:gd name="T12" fmla="*/ 7766 w 51"/>
                    <a:gd name="T13" fmla="*/ 172229 h 43"/>
                    <a:gd name="T14" fmla="*/ 4717 w 51"/>
                    <a:gd name="T15" fmla="*/ 172229 h 43"/>
                    <a:gd name="T16" fmla="*/ 7766 w 51"/>
                    <a:gd name="T17" fmla="*/ 172229 h 43"/>
                    <a:gd name="T18" fmla="*/ 2860 w 51"/>
                    <a:gd name="T19" fmla="*/ 194487 h 43"/>
                    <a:gd name="T20" fmla="*/ 4717 w 51"/>
                    <a:gd name="T21" fmla="*/ 172229 h 43"/>
                    <a:gd name="T22" fmla="*/ 2860 w 51"/>
                    <a:gd name="T23" fmla="*/ 194487 h 43"/>
                    <a:gd name="T24" fmla="*/ 1740 w 51"/>
                    <a:gd name="T25" fmla="*/ 211508 h 43"/>
                    <a:gd name="T26" fmla="*/ 2860 w 51"/>
                    <a:gd name="T27" fmla="*/ 194487 h 43"/>
                    <a:gd name="T28" fmla="*/ 2860 w 51"/>
                    <a:gd name="T29" fmla="*/ 210695 h 43"/>
                    <a:gd name="T30" fmla="*/ 1740 w 51"/>
                    <a:gd name="T31" fmla="*/ 211508 h 43"/>
                    <a:gd name="T32" fmla="*/ 1740 w 51"/>
                    <a:gd name="T33" fmla="*/ 211508 h 43"/>
                    <a:gd name="T34" fmla="*/ 2860 w 51"/>
                    <a:gd name="T35" fmla="*/ 210695 h 43"/>
                    <a:gd name="T36" fmla="*/ 2860 w 51"/>
                    <a:gd name="T37" fmla="*/ 210695 h 43"/>
                    <a:gd name="T38" fmla="*/ 1740 w 51"/>
                    <a:gd name="T39" fmla="*/ 211508 h 43"/>
                    <a:gd name="T40" fmla="*/ 2860 w 51"/>
                    <a:gd name="T41" fmla="*/ 210695 h 43"/>
                    <a:gd name="T42" fmla="*/ 2860 w 51"/>
                    <a:gd name="T43" fmla="*/ 210695 h 43"/>
                    <a:gd name="T44" fmla="*/ 2860 w 51"/>
                    <a:gd name="T45" fmla="*/ 210695 h 43"/>
                    <a:gd name="T46" fmla="*/ 11915 w 51"/>
                    <a:gd name="T47" fmla="*/ 227407 h 43"/>
                    <a:gd name="T48" fmla="*/ 2860 w 51"/>
                    <a:gd name="T49" fmla="*/ 210695 h 43"/>
                    <a:gd name="T50" fmla="*/ 21052 w 51"/>
                    <a:gd name="T51" fmla="*/ 231522 h 43"/>
                    <a:gd name="T52" fmla="*/ 11915 w 51"/>
                    <a:gd name="T53" fmla="*/ 227407 h 43"/>
                    <a:gd name="T54" fmla="*/ 21052 w 51"/>
                    <a:gd name="T55" fmla="*/ 231522 h 43"/>
                    <a:gd name="T56" fmla="*/ 68229 w 51"/>
                    <a:gd name="T57" fmla="*/ 227407 h 43"/>
                    <a:gd name="T58" fmla="*/ 21052 w 51"/>
                    <a:gd name="T59" fmla="*/ 231522 h 43"/>
                    <a:gd name="T60" fmla="*/ 66622 w 51"/>
                    <a:gd name="T61" fmla="*/ 221129 h 43"/>
                    <a:gd name="T62" fmla="*/ 66622 w 51"/>
                    <a:gd name="T63" fmla="*/ 221129 h 43"/>
                    <a:gd name="T64" fmla="*/ 75680 w 51"/>
                    <a:gd name="T65" fmla="*/ 191639 h 43"/>
                    <a:gd name="T66" fmla="*/ 68229 w 51"/>
                    <a:gd name="T67" fmla="*/ 227407 h 43"/>
                    <a:gd name="T68" fmla="*/ 75680 w 51"/>
                    <a:gd name="T69" fmla="*/ 191639 h 43"/>
                    <a:gd name="T70" fmla="*/ 82269 w 51"/>
                    <a:gd name="T71" fmla="*/ 127606 h 43"/>
                    <a:gd name="T72" fmla="*/ 75680 w 51"/>
                    <a:gd name="T73" fmla="*/ 191639 h 43"/>
                    <a:gd name="T74" fmla="*/ 72773 w 51"/>
                    <a:gd name="T75" fmla="*/ 60454 h 43"/>
                    <a:gd name="T76" fmla="*/ 82269 w 51"/>
                    <a:gd name="T77" fmla="*/ 127606 h 43"/>
                    <a:gd name="T78" fmla="*/ 72773 w 51"/>
                    <a:gd name="T79" fmla="*/ 60454 h 43"/>
                    <a:gd name="T80" fmla="*/ 59836 w 51"/>
                    <a:gd name="T81" fmla="*/ 10393 h 43"/>
                    <a:gd name="T82" fmla="*/ 72773 w 51"/>
                    <a:gd name="T83" fmla="*/ 60454 h 43"/>
                    <a:gd name="T84" fmla="*/ 59836 w 51"/>
                    <a:gd name="T85" fmla="*/ 26173 h 43"/>
                    <a:gd name="T86" fmla="*/ 59836 w 51"/>
                    <a:gd name="T87" fmla="*/ 26173 h 43"/>
                    <a:gd name="T88" fmla="*/ 40450 w 51"/>
                    <a:gd name="T89" fmla="*/ 54315 h 43"/>
                    <a:gd name="T90" fmla="*/ 59836 w 51"/>
                    <a:gd name="T91" fmla="*/ 10393 h 43"/>
                    <a:gd name="T92" fmla="*/ 40450 w 51"/>
                    <a:gd name="T93" fmla="*/ 54315 h 43"/>
                    <a:gd name="T94" fmla="*/ 35229 w 51"/>
                    <a:gd name="T95" fmla="*/ 60454 h 43"/>
                    <a:gd name="T96" fmla="*/ 40450 w 51"/>
                    <a:gd name="T97" fmla="*/ 54315 h 43"/>
                    <a:gd name="T98" fmla="*/ 35229 w 51"/>
                    <a:gd name="T99" fmla="*/ 60454 h 43"/>
                    <a:gd name="T100" fmla="*/ 35229 w 51"/>
                    <a:gd name="T101" fmla="*/ 60454 h 43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</a:gdLst>
                  <a:ahLst/>
                  <a:cxnLst>
                    <a:cxn ang="T102">
                      <a:pos x="T0" y="T1"/>
                    </a:cxn>
                    <a:cxn ang="T103">
                      <a:pos x="T2" y="T3"/>
                    </a:cxn>
                    <a:cxn ang="T104">
                      <a:pos x="T4" y="T5"/>
                    </a:cxn>
                    <a:cxn ang="T105">
                      <a:pos x="T6" y="T7"/>
                    </a:cxn>
                    <a:cxn ang="T106">
                      <a:pos x="T8" y="T9"/>
                    </a:cxn>
                    <a:cxn ang="T107">
                      <a:pos x="T10" y="T11"/>
                    </a:cxn>
                    <a:cxn ang="T108">
                      <a:pos x="T12" y="T13"/>
                    </a:cxn>
                    <a:cxn ang="T109">
                      <a:pos x="T14" y="T15"/>
                    </a:cxn>
                    <a:cxn ang="T110">
                      <a:pos x="T16" y="T17"/>
                    </a:cxn>
                    <a:cxn ang="T111">
                      <a:pos x="T18" y="T19"/>
                    </a:cxn>
                    <a:cxn ang="T112">
                      <a:pos x="T20" y="T21"/>
                    </a:cxn>
                    <a:cxn ang="T113">
                      <a:pos x="T22" y="T23"/>
                    </a:cxn>
                    <a:cxn ang="T114">
                      <a:pos x="T24" y="T25"/>
                    </a:cxn>
                    <a:cxn ang="T115">
                      <a:pos x="T26" y="T27"/>
                    </a:cxn>
                    <a:cxn ang="T116">
                      <a:pos x="T28" y="T29"/>
                    </a:cxn>
                    <a:cxn ang="T117">
                      <a:pos x="T30" y="T31"/>
                    </a:cxn>
                    <a:cxn ang="T118">
                      <a:pos x="T32" y="T33"/>
                    </a:cxn>
                    <a:cxn ang="T119">
                      <a:pos x="T34" y="T35"/>
                    </a:cxn>
                    <a:cxn ang="T120">
                      <a:pos x="T36" y="T37"/>
                    </a:cxn>
                    <a:cxn ang="T121">
                      <a:pos x="T38" y="T39"/>
                    </a:cxn>
                    <a:cxn ang="T122">
                      <a:pos x="T40" y="T41"/>
                    </a:cxn>
                    <a:cxn ang="T123">
                      <a:pos x="T42" y="T43"/>
                    </a:cxn>
                    <a:cxn ang="T124">
                      <a:pos x="T44" y="T45"/>
                    </a:cxn>
                    <a:cxn ang="T125">
                      <a:pos x="T46" y="T47"/>
                    </a:cxn>
                    <a:cxn ang="T126">
                      <a:pos x="T48" y="T49"/>
                    </a:cxn>
                    <a:cxn ang="T127">
                      <a:pos x="T50" y="T51"/>
                    </a:cxn>
                    <a:cxn ang="T128">
                      <a:pos x="T52" y="T53"/>
                    </a:cxn>
                    <a:cxn ang="T129">
                      <a:pos x="T54" y="T55"/>
                    </a:cxn>
                    <a:cxn ang="T130">
                      <a:pos x="T56" y="T57"/>
                    </a:cxn>
                    <a:cxn ang="T131">
                      <a:pos x="T58" y="T59"/>
                    </a:cxn>
                    <a:cxn ang="T132">
                      <a:pos x="T60" y="T61"/>
                    </a:cxn>
                    <a:cxn ang="T133">
                      <a:pos x="T62" y="T63"/>
                    </a:cxn>
                    <a:cxn ang="T134">
                      <a:pos x="T64" y="T65"/>
                    </a:cxn>
                    <a:cxn ang="T135">
                      <a:pos x="T66" y="T67"/>
                    </a:cxn>
                    <a:cxn ang="T136">
                      <a:pos x="T68" y="T69"/>
                    </a:cxn>
                    <a:cxn ang="T137">
                      <a:pos x="T70" y="T71"/>
                    </a:cxn>
                    <a:cxn ang="T138">
                      <a:pos x="T72" y="T73"/>
                    </a:cxn>
                    <a:cxn ang="T139">
                      <a:pos x="T74" y="T75"/>
                    </a:cxn>
                    <a:cxn ang="T140">
                      <a:pos x="T76" y="T77"/>
                    </a:cxn>
                    <a:cxn ang="T141">
                      <a:pos x="T78" y="T79"/>
                    </a:cxn>
                    <a:cxn ang="T142">
                      <a:pos x="T80" y="T81"/>
                    </a:cxn>
                    <a:cxn ang="T143">
                      <a:pos x="T82" y="T83"/>
                    </a:cxn>
                    <a:cxn ang="T144">
                      <a:pos x="T84" y="T85"/>
                    </a:cxn>
                    <a:cxn ang="T145">
                      <a:pos x="T86" y="T87"/>
                    </a:cxn>
                    <a:cxn ang="T146">
                      <a:pos x="T88" y="T89"/>
                    </a:cxn>
                    <a:cxn ang="T147">
                      <a:pos x="T90" y="T91"/>
                    </a:cxn>
                    <a:cxn ang="T148">
                      <a:pos x="T92" y="T93"/>
                    </a:cxn>
                    <a:cxn ang="T149">
                      <a:pos x="T94" y="T95"/>
                    </a:cxn>
                    <a:cxn ang="T150">
                      <a:pos x="T96" y="T97"/>
                    </a:cxn>
                    <a:cxn ang="T151">
                      <a:pos x="T98" y="T99"/>
                    </a:cxn>
                    <a:cxn ang="T152">
                      <a:pos x="T100" y="T101"/>
                    </a:cxn>
                  </a:cxnLst>
                  <a:rect l="0" t="0" r="r" b="b"/>
                  <a:pathLst>
                    <a:path w="51" h="43">
                      <a:moveTo>
                        <a:pt x="23" y="11"/>
                      </a:moveTo>
                      <a:cubicBezTo>
                        <a:pt x="22" y="12"/>
                        <a:pt x="22" y="13"/>
                        <a:pt x="21" y="14"/>
                      </a:cubicBezTo>
                      <a:lnTo>
                        <a:pt x="20" y="13"/>
                      </a:lnTo>
                      <a:cubicBezTo>
                        <a:pt x="21" y="12"/>
                        <a:pt x="21" y="11"/>
                        <a:pt x="22" y="10"/>
                      </a:cubicBezTo>
                      <a:lnTo>
                        <a:pt x="23" y="11"/>
                      </a:lnTo>
                      <a:close/>
                      <a:moveTo>
                        <a:pt x="21" y="14"/>
                      </a:moveTo>
                      <a:cubicBezTo>
                        <a:pt x="16" y="19"/>
                        <a:pt x="12" y="24"/>
                        <a:pt x="5" y="29"/>
                      </a:cubicBezTo>
                      <a:lnTo>
                        <a:pt x="4" y="28"/>
                      </a:lnTo>
                      <a:cubicBezTo>
                        <a:pt x="11" y="23"/>
                        <a:pt x="15" y="19"/>
                        <a:pt x="20" y="13"/>
                      </a:cubicBezTo>
                      <a:lnTo>
                        <a:pt x="21" y="14"/>
                      </a:lnTo>
                      <a:close/>
                      <a:moveTo>
                        <a:pt x="5" y="29"/>
                      </a:moveTo>
                      <a:lnTo>
                        <a:pt x="5" y="29"/>
                      </a:lnTo>
                      <a:close/>
                      <a:moveTo>
                        <a:pt x="5" y="29"/>
                      </a:moveTo>
                      <a:cubicBezTo>
                        <a:pt x="5" y="29"/>
                        <a:pt x="5" y="29"/>
                        <a:pt x="4" y="30"/>
                      </a:cubicBezTo>
                      <a:lnTo>
                        <a:pt x="3" y="29"/>
                      </a:lnTo>
                      <a:cubicBezTo>
                        <a:pt x="4" y="29"/>
                        <a:pt x="4" y="28"/>
                        <a:pt x="4" y="28"/>
                      </a:cubicBezTo>
                      <a:lnTo>
                        <a:pt x="5" y="29"/>
                      </a:lnTo>
                      <a:close/>
                      <a:moveTo>
                        <a:pt x="4" y="30"/>
                      </a:moveTo>
                      <a:cubicBezTo>
                        <a:pt x="4" y="31"/>
                        <a:pt x="3" y="32"/>
                        <a:pt x="2" y="33"/>
                      </a:cubicBezTo>
                      <a:lnTo>
                        <a:pt x="1" y="32"/>
                      </a:lnTo>
                      <a:cubicBezTo>
                        <a:pt x="2" y="31"/>
                        <a:pt x="2" y="30"/>
                        <a:pt x="3" y="29"/>
                      </a:cubicBezTo>
                      <a:lnTo>
                        <a:pt x="4" y="30"/>
                      </a:lnTo>
                      <a:close/>
                      <a:moveTo>
                        <a:pt x="2" y="33"/>
                      </a:moveTo>
                      <a:cubicBezTo>
                        <a:pt x="2" y="34"/>
                        <a:pt x="2" y="35"/>
                        <a:pt x="2" y="35"/>
                      </a:cubicBezTo>
                      <a:lnTo>
                        <a:pt x="1" y="36"/>
                      </a:lnTo>
                      <a:cubicBezTo>
                        <a:pt x="0" y="35"/>
                        <a:pt x="0" y="34"/>
                        <a:pt x="1" y="32"/>
                      </a:cubicBezTo>
                      <a:lnTo>
                        <a:pt x="2" y="33"/>
                      </a:lnTo>
                      <a:close/>
                      <a:moveTo>
                        <a:pt x="2" y="35"/>
                      </a:moveTo>
                      <a:lnTo>
                        <a:pt x="2" y="35"/>
                      </a:lnTo>
                      <a:lnTo>
                        <a:pt x="1" y="36"/>
                      </a:lnTo>
                      <a:cubicBezTo>
                        <a:pt x="1" y="36"/>
                        <a:pt x="1" y="36"/>
                        <a:pt x="1" y="36"/>
                      </a:cubicBezTo>
                      <a:lnTo>
                        <a:pt x="2" y="35"/>
                      </a:lnTo>
                      <a:close/>
                      <a:moveTo>
                        <a:pt x="1" y="36"/>
                      </a:moveTo>
                      <a:lnTo>
                        <a:pt x="1" y="36"/>
                      </a:lnTo>
                      <a:lnTo>
                        <a:pt x="2" y="35"/>
                      </a:lnTo>
                      <a:lnTo>
                        <a:pt x="1" y="36"/>
                      </a:lnTo>
                      <a:close/>
                      <a:moveTo>
                        <a:pt x="2" y="35"/>
                      </a:moveTo>
                      <a:lnTo>
                        <a:pt x="2" y="35"/>
                      </a:lnTo>
                      <a:lnTo>
                        <a:pt x="1" y="36"/>
                      </a:lnTo>
                      <a:lnTo>
                        <a:pt x="2" y="35"/>
                      </a:lnTo>
                      <a:close/>
                      <a:moveTo>
                        <a:pt x="2" y="35"/>
                      </a:moveTo>
                      <a:lnTo>
                        <a:pt x="2" y="35"/>
                      </a:lnTo>
                      <a:close/>
                      <a:moveTo>
                        <a:pt x="2" y="35"/>
                      </a:moveTo>
                      <a:cubicBezTo>
                        <a:pt x="4" y="36"/>
                        <a:pt x="6" y="37"/>
                        <a:pt x="7" y="37"/>
                      </a:cubicBezTo>
                      <a:lnTo>
                        <a:pt x="7" y="38"/>
                      </a:lnTo>
                      <a:cubicBezTo>
                        <a:pt x="5" y="38"/>
                        <a:pt x="3" y="37"/>
                        <a:pt x="1" y="36"/>
                      </a:cubicBezTo>
                      <a:lnTo>
                        <a:pt x="2" y="35"/>
                      </a:lnTo>
                      <a:close/>
                      <a:moveTo>
                        <a:pt x="7" y="37"/>
                      </a:moveTo>
                      <a:cubicBezTo>
                        <a:pt x="9" y="38"/>
                        <a:pt x="11" y="39"/>
                        <a:pt x="13" y="39"/>
                      </a:cubicBezTo>
                      <a:lnTo>
                        <a:pt x="13" y="40"/>
                      </a:lnTo>
                      <a:cubicBezTo>
                        <a:pt x="11" y="40"/>
                        <a:pt x="9" y="39"/>
                        <a:pt x="7" y="38"/>
                      </a:cubicBezTo>
                      <a:lnTo>
                        <a:pt x="7" y="37"/>
                      </a:lnTo>
                      <a:close/>
                      <a:moveTo>
                        <a:pt x="13" y="39"/>
                      </a:moveTo>
                      <a:cubicBezTo>
                        <a:pt x="23" y="41"/>
                        <a:pt x="33" y="41"/>
                        <a:pt x="41" y="37"/>
                      </a:cubicBezTo>
                      <a:lnTo>
                        <a:pt x="42" y="38"/>
                      </a:lnTo>
                      <a:cubicBezTo>
                        <a:pt x="34" y="42"/>
                        <a:pt x="23" y="43"/>
                        <a:pt x="13" y="40"/>
                      </a:cubicBezTo>
                      <a:lnTo>
                        <a:pt x="13" y="39"/>
                      </a:lnTo>
                      <a:close/>
                      <a:moveTo>
                        <a:pt x="41" y="37"/>
                      </a:moveTo>
                      <a:lnTo>
                        <a:pt x="41" y="37"/>
                      </a:lnTo>
                      <a:lnTo>
                        <a:pt x="42" y="37"/>
                      </a:lnTo>
                      <a:lnTo>
                        <a:pt x="41" y="37"/>
                      </a:lnTo>
                      <a:close/>
                      <a:moveTo>
                        <a:pt x="41" y="37"/>
                      </a:moveTo>
                      <a:cubicBezTo>
                        <a:pt x="44" y="35"/>
                        <a:pt x="45" y="34"/>
                        <a:pt x="47" y="32"/>
                      </a:cubicBezTo>
                      <a:lnTo>
                        <a:pt x="48" y="32"/>
                      </a:lnTo>
                      <a:cubicBezTo>
                        <a:pt x="47" y="34"/>
                        <a:pt x="45" y="36"/>
                        <a:pt x="42" y="38"/>
                      </a:cubicBezTo>
                      <a:lnTo>
                        <a:pt x="41" y="37"/>
                      </a:lnTo>
                      <a:close/>
                      <a:moveTo>
                        <a:pt x="47" y="32"/>
                      </a:moveTo>
                      <a:cubicBezTo>
                        <a:pt x="49" y="29"/>
                        <a:pt x="49" y="25"/>
                        <a:pt x="49" y="21"/>
                      </a:cubicBezTo>
                      <a:lnTo>
                        <a:pt x="51" y="21"/>
                      </a:lnTo>
                      <a:cubicBezTo>
                        <a:pt x="51" y="25"/>
                        <a:pt x="50" y="29"/>
                        <a:pt x="48" y="32"/>
                      </a:cubicBezTo>
                      <a:lnTo>
                        <a:pt x="47" y="32"/>
                      </a:lnTo>
                      <a:close/>
                      <a:moveTo>
                        <a:pt x="49" y="21"/>
                      </a:moveTo>
                      <a:cubicBezTo>
                        <a:pt x="49" y="17"/>
                        <a:pt x="47" y="13"/>
                        <a:pt x="45" y="10"/>
                      </a:cubicBezTo>
                      <a:lnTo>
                        <a:pt x="46" y="9"/>
                      </a:lnTo>
                      <a:cubicBezTo>
                        <a:pt x="49" y="13"/>
                        <a:pt x="50" y="17"/>
                        <a:pt x="51" y="21"/>
                      </a:cubicBezTo>
                      <a:lnTo>
                        <a:pt x="49" y="21"/>
                      </a:lnTo>
                      <a:close/>
                      <a:moveTo>
                        <a:pt x="45" y="10"/>
                      </a:moveTo>
                      <a:cubicBezTo>
                        <a:pt x="43" y="7"/>
                        <a:pt x="40" y="5"/>
                        <a:pt x="37" y="4"/>
                      </a:cubicBezTo>
                      <a:lnTo>
                        <a:pt x="37" y="2"/>
                      </a:lnTo>
                      <a:cubicBezTo>
                        <a:pt x="41" y="4"/>
                        <a:pt x="44" y="6"/>
                        <a:pt x="46" y="9"/>
                      </a:cubicBezTo>
                      <a:lnTo>
                        <a:pt x="45" y="10"/>
                      </a:lnTo>
                      <a:close/>
                      <a:moveTo>
                        <a:pt x="37" y="4"/>
                      </a:moveTo>
                      <a:lnTo>
                        <a:pt x="37" y="4"/>
                      </a:lnTo>
                      <a:lnTo>
                        <a:pt x="37" y="3"/>
                      </a:lnTo>
                      <a:lnTo>
                        <a:pt x="37" y="4"/>
                      </a:lnTo>
                      <a:close/>
                      <a:moveTo>
                        <a:pt x="37" y="4"/>
                      </a:moveTo>
                      <a:cubicBezTo>
                        <a:pt x="32" y="1"/>
                        <a:pt x="28" y="5"/>
                        <a:pt x="25" y="9"/>
                      </a:cubicBezTo>
                      <a:lnTo>
                        <a:pt x="24" y="8"/>
                      </a:lnTo>
                      <a:cubicBezTo>
                        <a:pt x="28" y="4"/>
                        <a:pt x="32" y="0"/>
                        <a:pt x="37" y="2"/>
                      </a:cubicBezTo>
                      <a:lnTo>
                        <a:pt x="37" y="4"/>
                      </a:lnTo>
                      <a:close/>
                      <a:moveTo>
                        <a:pt x="25" y="9"/>
                      </a:moveTo>
                      <a:cubicBezTo>
                        <a:pt x="24" y="10"/>
                        <a:pt x="24" y="11"/>
                        <a:pt x="23" y="11"/>
                      </a:cubicBezTo>
                      <a:lnTo>
                        <a:pt x="22" y="10"/>
                      </a:lnTo>
                      <a:cubicBezTo>
                        <a:pt x="23" y="10"/>
                        <a:pt x="23" y="9"/>
                        <a:pt x="24" y="8"/>
                      </a:cubicBezTo>
                      <a:lnTo>
                        <a:pt x="25" y="9"/>
                      </a:lnTo>
                      <a:close/>
                      <a:moveTo>
                        <a:pt x="22" y="10"/>
                      </a:moveTo>
                      <a:lnTo>
                        <a:pt x="22" y="10"/>
                      </a:lnTo>
                      <a:lnTo>
                        <a:pt x="22" y="11"/>
                      </a:lnTo>
                      <a:lnTo>
                        <a:pt x="22" y="10"/>
                      </a:lnTo>
                      <a:close/>
                    </a:path>
                  </a:pathLst>
                </a:custGeom>
                <a:solidFill>
                  <a:srgbClr val="94939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561" name="Freeform 190"/>
                <p:cNvSpPr>
                  <a:spLocks noChangeArrowheads="1"/>
                </p:cNvSpPr>
                <p:nvPr/>
              </p:nvSpPr>
              <p:spPr bwMode="auto">
                <a:xfrm>
                  <a:off x="2119" y="3947"/>
                  <a:ext cx="61" cy="70"/>
                </a:xfrm>
                <a:custGeom>
                  <a:avLst/>
                  <a:gdLst>
                    <a:gd name="T0" fmla="*/ 31587 w 45"/>
                    <a:gd name="T1" fmla="*/ 51513 h 41"/>
                    <a:gd name="T2" fmla="*/ 8727 w 45"/>
                    <a:gd name="T3" fmla="*/ 136042 h 41"/>
                    <a:gd name="T4" fmla="*/ 8727 w 45"/>
                    <a:gd name="T5" fmla="*/ 235040 h 41"/>
                    <a:gd name="T6" fmla="*/ 45738 w 45"/>
                    <a:gd name="T7" fmla="*/ 238732 h 41"/>
                    <a:gd name="T8" fmla="*/ 66798 w 45"/>
                    <a:gd name="T9" fmla="*/ 178968 h 41"/>
                    <a:gd name="T10" fmla="*/ 57310 w 45"/>
                    <a:gd name="T11" fmla="*/ 31056 h 41"/>
                    <a:gd name="T12" fmla="*/ 31587 w 45"/>
                    <a:gd name="T13" fmla="*/ 51513 h 41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45" h="41">
                      <a:moveTo>
                        <a:pt x="21" y="8"/>
                      </a:moveTo>
                      <a:cubicBezTo>
                        <a:pt x="16" y="11"/>
                        <a:pt x="7" y="15"/>
                        <a:pt x="6" y="21"/>
                      </a:cubicBezTo>
                      <a:cubicBezTo>
                        <a:pt x="5" y="26"/>
                        <a:pt x="0" y="33"/>
                        <a:pt x="6" y="36"/>
                      </a:cubicBezTo>
                      <a:cubicBezTo>
                        <a:pt x="13" y="41"/>
                        <a:pt x="23" y="37"/>
                        <a:pt x="31" y="37"/>
                      </a:cubicBezTo>
                      <a:cubicBezTo>
                        <a:pt x="38" y="37"/>
                        <a:pt x="44" y="33"/>
                        <a:pt x="45" y="28"/>
                      </a:cubicBezTo>
                      <a:cubicBezTo>
                        <a:pt x="45" y="20"/>
                        <a:pt x="44" y="12"/>
                        <a:pt x="39" y="5"/>
                      </a:cubicBezTo>
                      <a:cubicBezTo>
                        <a:pt x="35" y="0"/>
                        <a:pt x="26" y="4"/>
                        <a:pt x="21" y="8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562" name="Freeform 191"/>
                <p:cNvSpPr>
                  <a:spLocks noChangeArrowheads="1"/>
                </p:cNvSpPr>
                <p:nvPr/>
              </p:nvSpPr>
              <p:spPr bwMode="auto">
                <a:xfrm>
                  <a:off x="2119" y="3949"/>
                  <a:ext cx="60" cy="65"/>
                </a:xfrm>
                <a:custGeom>
                  <a:avLst/>
                  <a:gdLst>
                    <a:gd name="T0" fmla="*/ 35414 w 44"/>
                    <a:gd name="T1" fmla="*/ 39585 h 38"/>
                    <a:gd name="T2" fmla="*/ 33620 w 44"/>
                    <a:gd name="T3" fmla="*/ 31061 h 38"/>
                    <a:gd name="T4" fmla="*/ 35414 w 44"/>
                    <a:gd name="T5" fmla="*/ 39585 h 38"/>
                    <a:gd name="T6" fmla="*/ 25053 w 44"/>
                    <a:gd name="T7" fmla="*/ 51504 h 38"/>
                    <a:gd name="T8" fmla="*/ 35414 w 44"/>
                    <a:gd name="T9" fmla="*/ 39585 h 38"/>
                    <a:gd name="T10" fmla="*/ 8191 w 44"/>
                    <a:gd name="T11" fmla="*/ 125922 h 38"/>
                    <a:gd name="T12" fmla="*/ 25053 w 44"/>
                    <a:gd name="T13" fmla="*/ 51504 h 38"/>
                    <a:gd name="T14" fmla="*/ 7362 w 44"/>
                    <a:gd name="T15" fmla="*/ 125922 h 38"/>
                    <a:gd name="T16" fmla="*/ 8191 w 44"/>
                    <a:gd name="T17" fmla="*/ 125922 h 38"/>
                    <a:gd name="T18" fmla="*/ 8191 w 44"/>
                    <a:gd name="T19" fmla="*/ 125922 h 38"/>
                    <a:gd name="T20" fmla="*/ 7362 w 44"/>
                    <a:gd name="T21" fmla="*/ 125922 h 38"/>
                    <a:gd name="T22" fmla="*/ 8191 w 44"/>
                    <a:gd name="T23" fmla="*/ 125922 h 38"/>
                    <a:gd name="T24" fmla="*/ 8191 w 44"/>
                    <a:gd name="T25" fmla="*/ 125922 h 38"/>
                    <a:gd name="T26" fmla="*/ 8191 w 44"/>
                    <a:gd name="T27" fmla="*/ 125922 h 38"/>
                    <a:gd name="T28" fmla="*/ 4936 w 44"/>
                    <a:gd name="T29" fmla="*/ 155930 h 38"/>
                    <a:gd name="T30" fmla="*/ 8191 w 44"/>
                    <a:gd name="T31" fmla="*/ 125922 h 38"/>
                    <a:gd name="T32" fmla="*/ 4936 w 44"/>
                    <a:gd name="T33" fmla="*/ 155930 h 38"/>
                    <a:gd name="T34" fmla="*/ 7362 w 44"/>
                    <a:gd name="T35" fmla="*/ 155930 h 38"/>
                    <a:gd name="T36" fmla="*/ 7362 w 44"/>
                    <a:gd name="T37" fmla="*/ 227813 h 38"/>
                    <a:gd name="T38" fmla="*/ 7362 w 44"/>
                    <a:gd name="T39" fmla="*/ 155930 h 38"/>
                    <a:gd name="T40" fmla="*/ 7362 w 44"/>
                    <a:gd name="T41" fmla="*/ 227813 h 38"/>
                    <a:gd name="T42" fmla="*/ 7362 w 44"/>
                    <a:gd name="T43" fmla="*/ 227813 h 38"/>
                    <a:gd name="T44" fmla="*/ 35414 w 44"/>
                    <a:gd name="T45" fmla="*/ 227813 h 38"/>
                    <a:gd name="T46" fmla="*/ 7362 w 44"/>
                    <a:gd name="T47" fmla="*/ 227813 h 38"/>
                    <a:gd name="T48" fmla="*/ 35414 w 44"/>
                    <a:gd name="T49" fmla="*/ 227813 h 38"/>
                    <a:gd name="T50" fmla="*/ 50918 w 44"/>
                    <a:gd name="T51" fmla="*/ 227813 h 38"/>
                    <a:gd name="T52" fmla="*/ 35414 w 44"/>
                    <a:gd name="T53" fmla="*/ 227813 h 38"/>
                    <a:gd name="T54" fmla="*/ 50918 w 44"/>
                    <a:gd name="T55" fmla="*/ 219844 h 38"/>
                    <a:gd name="T56" fmla="*/ 50918 w 44"/>
                    <a:gd name="T57" fmla="*/ 227813 h 38"/>
                    <a:gd name="T58" fmla="*/ 50918 w 44"/>
                    <a:gd name="T59" fmla="*/ 219844 h 38"/>
                    <a:gd name="T60" fmla="*/ 55780 w 44"/>
                    <a:gd name="T61" fmla="*/ 227813 h 38"/>
                    <a:gd name="T62" fmla="*/ 50918 w 44"/>
                    <a:gd name="T63" fmla="*/ 219844 h 38"/>
                    <a:gd name="T64" fmla="*/ 58755 w 44"/>
                    <a:gd name="T65" fmla="*/ 215162 h 38"/>
                    <a:gd name="T66" fmla="*/ 55780 w 44"/>
                    <a:gd name="T67" fmla="*/ 227813 h 38"/>
                    <a:gd name="T68" fmla="*/ 58755 w 44"/>
                    <a:gd name="T69" fmla="*/ 215162 h 38"/>
                    <a:gd name="T70" fmla="*/ 74052 w 44"/>
                    <a:gd name="T71" fmla="*/ 169149 h 38"/>
                    <a:gd name="T72" fmla="*/ 58755 w 44"/>
                    <a:gd name="T73" fmla="*/ 215162 h 38"/>
                    <a:gd name="T74" fmla="*/ 74052 w 44"/>
                    <a:gd name="T75" fmla="*/ 169149 h 38"/>
                    <a:gd name="T76" fmla="*/ 72232 w 44"/>
                    <a:gd name="T77" fmla="*/ 169149 h 38"/>
                    <a:gd name="T78" fmla="*/ 72232 w 44"/>
                    <a:gd name="T79" fmla="*/ 89507 h 38"/>
                    <a:gd name="T80" fmla="*/ 72232 w 44"/>
                    <a:gd name="T81" fmla="*/ 169149 h 38"/>
                    <a:gd name="T82" fmla="*/ 62066 w 44"/>
                    <a:gd name="T83" fmla="*/ 28484 h 38"/>
                    <a:gd name="T84" fmla="*/ 72232 w 44"/>
                    <a:gd name="T85" fmla="*/ 89507 h 38"/>
                    <a:gd name="T86" fmla="*/ 62066 w 44"/>
                    <a:gd name="T87" fmla="*/ 28484 h 38"/>
                    <a:gd name="T88" fmla="*/ 64252 w 44"/>
                    <a:gd name="T89" fmla="*/ 18735 h 38"/>
                    <a:gd name="T90" fmla="*/ 62066 w 44"/>
                    <a:gd name="T91" fmla="*/ 28484 h 38"/>
                    <a:gd name="T92" fmla="*/ 64252 w 44"/>
                    <a:gd name="T93" fmla="*/ 11291 h 38"/>
                    <a:gd name="T94" fmla="*/ 62066 w 44"/>
                    <a:gd name="T95" fmla="*/ 28484 h 38"/>
                    <a:gd name="T96" fmla="*/ 52035 w 44"/>
                    <a:gd name="T97" fmla="*/ 6806 h 38"/>
                    <a:gd name="T98" fmla="*/ 64252 w 44"/>
                    <a:gd name="T99" fmla="*/ 11291 h 38"/>
                    <a:gd name="T100" fmla="*/ 52035 w 44"/>
                    <a:gd name="T101" fmla="*/ 6806 h 38"/>
                    <a:gd name="T102" fmla="*/ 40725 w 44"/>
                    <a:gd name="T103" fmla="*/ 11291 h 38"/>
                    <a:gd name="T104" fmla="*/ 52035 w 44"/>
                    <a:gd name="T105" fmla="*/ 6806 h 38"/>
                    <a:gd name="T106" fmla="*/ 35414 w 44"/>
                    <a:gd name="T107" fmla="*/ 39585 h 38"/>
                    <a:gd name="T108" fmla="*/ 40725 w 44"/>
                    <a:gd name="T109" fmla="*/ 11291 h 38"/>
                    <a:gd name="T110" fmla="*/ 35414 w 44"/>
                    <a:gd name="T111" fmla="*/ 39585 h 38"/>
                    <a:gd name="T112" fmla="*/ 33620 w 44"/>
                    <a:gd name="T113" fmla="*/ 39585 h 38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</a:gdLst>
                  <a:ahLst/>
                  <a:cxnLst>
                    <a:cxn ang="T114">
                      <a:pos x="T0" y="T1"/>
                    </a:cxn>
                    <a:cxn ang="T115">
                      <a:pos x="T2" y="T3"/>
                    </a:cxn>
                    <a:cxn ang="T116">
                      <a:pos x="T4" y="T5"/>
                    </a:cxn>
                    <a:cxn ang="T117">
                      <a:pos x="T6" y="T7"/>
                    </a:cxn>
                    <a:cxn ang="T118">
                      <a:pos x="T8" y="T9"/>
                    </a:cxn>
                    <a:cxn ang="T119">
                      <a:pos x="T10" y="T11"/>
                    </a:cxn>
                    <a:cxn ang="T120">
                      <a:pos x="T12" y="T13"/>
                    </a:cxn>
                    <a:cxn ang="T121">
                      <a:pos x="T14" y="T15"/>
                    </a:cxn>
                    <a:cxn ang="T122">
                      <a:pos x="T16" y="T17"/>
                    </a:cxn>
                    <a:cxn ang="T123">
                      <a:pos x="T18" y="T19"/>
                    </a:cxn>
                    <a:cxn ang="T124">
                      <a:pos x="T20" y="T21"/>
                    </a:cxn>
                    <a:cxn ang="T125">
                      <a:pos x="T22" y="T23"/>
                    </a:cxn>
                    <a:cxn ang="T126">
                      <a:pos x="T24" y="T25"/>
                    </a:cxn>
                    <a:cxn ang="T127">
                      <a:pos x="T26" y="T27"/>
                    </a:cxn>
                    <a:cxn ang="T128">
                      <a:pos x="T28" y="T29"/>
                    </a:cxn>
                    <a:cxn ang="T129">
                      <a:pos x="T30" y="T31"/>
                    </a:cxn>
                    <a:cxn ang="T130">
                      <a:pos x="T32" y="T33"/>
                    </a:cxn>
                    <a:cxn ang="T131">
                      <a:pos x="T34" y="T35"/>
                    </a:cxn>
                    <a:cxn ang="T132">
                      <a:pos x="T36" y="T37"/>
                    </a:cxn>
                    <a:cxn ang="T133">
                      <a:pos x="T38" y="T39"/>
                    </a:cxn>
                    <a:cxn ang="T134">
                      <a:pos x="T40" y="T41"/>
                    </a:cxn>
                    <a:cxn ang="T135">
                      <a:pos x="T42" y="T43"/>
                    </a:cxn>
                    <a:cxn ang="T136">
                      <a:pos x="T44" y="T45"/>
                    </a:cxn>
                    <a:cxn ang="T137">
                      <a:pos x="T46" y="T47"/>
                    </a:cxn>
                    <a:cxn ang="T138">
                      <a:pos x="T48" y="T49"/>
                    </a:cxn>
                    <a:cxn ang="T139">
                      <a:pos x="T50" y="T51"/>
                    </a:cxn>
                    <a:cxn ang="T140">
                      <a:pos x="T52" y="T53"/>
                    </a:cxn>
                    <a:cxn ang="T141">
                      <a:pos x="T54" y="T55"/>
                    </a:cxn>
                    <a:cxn ang="T142">
                      <a:pos x="T56" y="T57"/>
                    </a:cxn>
                    <a:cxn ang="T143">
                      <a:pos x="T58" y="T59"/>
                    </a:cxn>
                    <a:cxn ang="T144">
                      <a:pos x="T60" y="T61"/>
                    </a:cxn>
                    <a:cxn ang="T145">
                      <a:pos x="T62" y="T63"/>
                    </a:cxn>
                    <a:cxn ang="T146">
                      <a:pos x="T64" y="T65"/>
                    </a:cxn>
                    <a:cxn ang="T147">
                      <a:pos x="T66" y="T67"/>
                    </a:cxn>
                    <a:cxn ang="T148">
                      <a:pos x="T68" y="T69"/>
                    </a:cxn>
                    <a:cxn ang="T149">
                      <a:pos x="T70" y="T71"/>
                    </a:cxn>
                    <a:cxn ang="T150">
                      <a:pos x="T72" y="T73"/>
                    </a:cxn>
                    <a:cxn ang="T151">
                      <a:pos x="T74" y="T75"/>
                    </a:cxn>
                    <a:cxn ang="T152">
                      <a:pos x="T76" y="T77"/>
                    </a:cxn>
                    <a:cxn ang="T153">
                      <a:pos x="T78" y="T79"/>
                    </a:cxn>
                    <a:cxn ang="T154">
                      <a:pos x="T80" y="T81"/>
                    </a:cxn>
                    <a:cxn ang="T155">
                      <a:pos x="T82" y="T83"/>
                    </a:cxn>
                    <a:cxn ang="T156">
                      <a:pos x="T84" y="T85"/>
                    </a:cxn>
                    <a:cxn ang="T157">
                      <a:pos x="T86" y="T87"/>
                    </a:cxn>
                    <a:cxn ang="T158">
                      <a:pos x="T88" y="T89"/>
                    </a:cxn>
                    <a:cxn ang="T159">
                      <a:pos x="T90" y="T91"/>
                    </a:cxn>
                    <a:cxn ang="T160">
                      <a:pos x="T92" y="T93"/>
                    </a:cxn>
                    <a:cxn ang="T161">
                      <a:pos x="T94" y="T95"/>
                    </a:cxn>
                    <a:cxn ang="T162">
                      <a:pos x="T96" y="T97"/>
                    </a:cxn>
                    <a:cxn ang="T163">
                      <a:pos x="T98" y="T99"/>
                    </a:cxn>
                    <a:cxn ang="T164">
                      <a:pos x="T100" y="T101"/>
                    </a:cxn>
                    <a:cxn ang="T165">
                      <a:pos x="T102" y="T103"/>
                    </a:cxn>
                    <a:cxn ang="T166">
                      <a:pos x="T104" y="T105"/>
                    </a:cxn>
                    <a:cxn ang="T167">
                      <a:pos x="T106" y="T107"/>
                    </a:cxn>
                    <a:cxn ang="T168">
                      <a:pos x="T108" y="T109"/>
                    </a:cxn>
                    <a:cxn ang="T169">
                      <a:pos x="T110" y="T111"/>
                    </a:cxn>
                    <a:cxn ang="T170">
                      <a:pos x="T112" y="T113"/>
                    </a:cxn>
                  </a:cxnLst>
                  <a:rect l="0" t="0" r="r" b="b"/>
                  <a:pathLst>
                    <a:path w="44" h="38">
                      <a:moveTo>
                        <a:pt x="21" y="6"/>
                      </a:moveTo>
                      <a:lnTo>
                        <a:pt x="21" y="6"/>
                      </a:lnTo>
                      <a:lnTo>
                        <a:pt x="20" y="5"/>
                      </a:lnTo>
                      <a:lnTo>
                        <a:pt x="21" y="6"/>
                      </a:lnTo>
                      <a:close/>
                      <a:moveTo>
                        <a:pt x="21" y="6"/>
                      </a:moveTo>
                      <a:cubicBezTo>
                        <a:pt x="19" y="7"/>
                        <a:pt x="17" y="8"/>
                        <a:pt x="16" y="9"/>
                      </a:cubicBezTo>
                      <a:lnTo>
                        <a:pt x="15" y="8"/>
                      </a:lnTo>
                      <a:cubicBezTo>
                        <a:pt x="17" y="7"/>
                        <a:pt x="18" y="6"/>
                        <a:pt x="20" y="5"/>
                      </a:cubicBezTo>
                      <a:lnTo>
                        <a:pt x="21" y="6"/>
                      </a:lnTo>
                      <a:close/>
                      <a:moveTo>
                        <a:pt x="16" y="9"/>
                      </a:moveTo>
                      <a:cubicBezTo>
                        <a:pt x="11" y="12"/>
                        <a:pt x="6" y="15"/>
                        <a:pt x="5" y="19"/>
                      </a:cubicBezTo>
                      <a:lnTo>
                        <a:pt x="4" y="19"/>
                      </a:lnTo>
                      <a:cubicBezTo>
                        <a:pt x="5" y="14"/>
                        <a:pt x="10" y="11"/>
                        <a:pt x="15" y="8"/>
                      </a:cubicBezTo>
                      <a:lnTo>
                        <a:pt x="16" y="9"/>
                      </a:lnTo>
                      <a:close/>
                      <a:moveTo>
                        <a:pt x="4" y="19"/>
                      </a:moveTo>
                      <a:lnTo>
                        <a:pt x="4" y="19"/>
                      </a:lnTo>
                      <a:lnTo>
                        <a:pt x="5" y="19"/>
                      </a:lnTo>
                      <a:lnTo>
                        <a:pt x="4" y="19"/>
                      </a:lnTo>
                      <a:close/>
                      <a:moveTo>
                        <a:pt x="5" y="19"/>
                      </a:moveTo>
                      <a:lnTo>
                        <a:pt x="5" y="19"/>
                      </a:lnTo>
                      <a:lnTo>
                        <a:pt x="4" y="19"/>
                      </a:lnTo>
                      <a:lnTo>
                        <a:pt x="5" y="19"/>
                      </a:lnTo>
                      <a:close/>
                      <a:moveTo>
                        <a:pt x="5" y="19"/>
                      </a:moveTo>
                      <a:lnTo>
                        <a:pt x="5" y="19"/>
                      </a:lnTo>
                      <a:close/>
                      <a:moveTo>
                        <a:pt x="5" y="19"/>
                      </a:moveTo>
                      <a:cubicBezTo>
                        <a:pt x="5" y="21"/>
                        <a:pt x="5" y="23"/>
                        <a:pt x="4" y="24"/>
                      </a:cubicBezTo>
                      <a:lnTo>
                        <a:pt x="3" y="24"/>
                      </a:lnTo>
                      <a:cubicBezTo>
                        <a:pt x="3" y="22"/>
                        <a:pt x="4" y="21"/>
                        <a:pt x="4" y="19"/>
                      </a:cubicBezTo>
                      <a:lnTo>
                        <a:pt x="5" y="19"/>
                      </a:lnTo>
                      <a:close/>
                      <a:moveTo>
                        <a:pt x="3" y="24"/>
                      </a:moveTo>
                      <a:lnTo>
                        <a:pt x="3" y="24"/>
                      </a:lnTo>
                      <a:close/>
                      <a:moveTo>
                        <a:pt x="4" y="24"/>
                      </a:moveTo>
                      <a:cubicBezTo>
                        <a:pt x="3" y="28"/>
                        <a:pt x="2" y="32"/>
                        <a:pt x="5" y="34"/>
                      </a:cubicBezTo>
                      <a:lnTo>
                        <a:pt x="4" y="35"/>
                      </a:lnTo>
                      <a:cubicBezTo>
                        <a:pt x="0" y="32"/>
                        <a:pt x="1" y="28"/>
                        <a:pt x="3" y="24"/>
                      </a:cubicBezTo>
                      <a:lnTo>
                        <a:pt x="4" y="24"/>
                      </a:lnTo>
                      <a:close/>
                      <a:moveTo>
                        <a:pt x="4" y="35"/>
                      </a:moveTo>
                      <a:lnTo>
                        <a:pt x="4" y="35"/>
                      </a:lnTo>
                      <a:lnTo>
                        <a:pt x="5" y="34"/>
                      </a:lnTo>
                      <a:lnTo>
                        <a:pt x="4" y="35"/>
                      </a:lnTo>
                      <a:close/>
                      <a:moveTo>
                        <a:pt x="5" y="34"/>
                      </a:moveTo>
                      <a:cubicBezTo>
                        <a:pt x="10" y="37"/>
                        <a:pt x="16" y="36"/>
                        <a:pt x="21" y="35"/>
                      </a:cubicBezTo>
                      <a:lnTo>
                        <a:pt x="22" y="36"/>
                      </a:lnTo>
                      <a:cubicBezTo>
                        <a:pt x="15" y="37"/>
                        <a:pt x="9" y="38"/>
                        <a:pt x="4" y="35"/>
                      </a:cubicBezTo>
                      <a:lnTo>
                        <a:pt x="5" y="34"/>
                      </a:lnTo>
                      <a:close/>
                      <a:moveTo>
                        <a:pt x="21" y="35"/>
                      </a:moveTo>
                      <a:cubicBezTo>
                        <a:pt x="24" y="35"/>
                        <a:pt x="27" y="34"/>
                        <a:pt x="30" y="34"/>
                      </a:cubicBezTo>
                      <a:lnTo>
                        <a:pt x="30" y="35"/>
                      </a:lnTo>
                      <a:cubicBezTo>
                        <a:pt x="28" y="35"/>
                        <a:pt x="25" y="36"/>
                        <a:pt x="22" y="36"/>
                      </a:cubicBezTo>
                      <a:lnTo>
                        <a:pt x="21" y="35"/>
                      </a:lnTo>
                      <a:close/>
                      <a:moveTo>
                        <a:pt x="30" y="34"/>
                      </a:moveTo>
                      <a:lnTo>
                        <a:pt x="30" y="34"/>
                      </a:lnTo>
                      <a:lnTo>
                        <a:pt x="30" y="35"/>
                      </a:lnTo>
                      <a:lnTo>
                        <a:pt x="30" y="34"/>
                      </a:lnTo>
                      <a:close/>
                      <a:moveTo>
                        <a:pt x="30" y="34"/>
                      </a:moveTo>
                      <a:cubicBezTo>
                        <a:pt x="31" y="34"/>
                        <a:pt x="32" y="34"/>
                        <a:pt x="33" y="34"/>
                      </a:cubicBezTo>
                      <a:lnTo>
                        <a:pt x="33" y="35"/>
                      </a:lnTo>
                      <a:cubicBezTo>
                        <a:pt x="32" y="35"/>
                        <a:pt x="31" y="35"/>
                        <a:pt x="30" y="35"/>
                      </a:cubicBezTo>
                      <a:lnTo>
                        <a:pt x="30" y="34"/>
                      </a:lnTo>
                      <a:close/>
                      <a:moveTo>
                        <a:pt x="33" y="34"/>
                      </a:moveTo>
                      <a:cubicBezTo>
                        <a:pt x="34" y="34"/>
                        <a:pt x="35" y="34"/>
                        <a:pt x="35" y="33"/>
                      </a:cubicBezTo>
                      <a:lnTo>
                        <a:pt x="36" y="35"/>
                      </a:lnTo>
                      <a:cubicBezTo>
                        <a:pt x="35" y="35"/>
                        <a:pt x="34" y="35"/>
                        <a:pt x="33" y="35"/>
                      </a:cubicBezTo>
                      <a:lnTo>
                        <a:pt x="33" y="34"/>
                      </a:lnTo>
                      <a:close/>
                      <a:moveTo>
                        <a:pt x="35" y="33"/>
                      </a:moveTo>
                      <a:cubicBezTo>
                        <a:pt x="40" y="32"/>
                        <a:pt x="43" y="29"/>
                        <a:pt x="43" y="26"/>
                      </a:cubicBezTo>
                      <a:lnTo>
                        <a:pt x="44" y="26"/>
                      </a:lnTo>
                      <a:cubicBezTo>
                        <a:pt x="44" y="30"/>
                        <a:pt x="41" y="33"/>
                        <a:pt x="36" y="35"/>
                      </a:cubicBezTo>
                      <a:lnTo>
                        <a:pt x="35" y="33"/>
                      </a:lnTo>
                      <a:close/>
                      <a:moveTo>
                        <a:pt x="44" y="26"/>
                      </a:moveTo>
                      <a:lnTo>
                        <a:pt x="44" y="26"/>
                      </a:lnTo>
                      <a:close/>
                      <a:moveTo>
                        <a:pt x="43" y="26"/>
                      </a:moveTo>
                      <a:cubicBezTo>
                        <a:pt x="43" y="22"/>
                        <a:pt x="43" y="18"/>
                        <a:pt x="42" y="14"/>
                      </a:cubicBezTo>
                      <a:lnTo>
                        <a:pt x="43" y="14"/>
                      </a:lnTo>
                      <a:cubicBezTo>
                        <a:pt x="44" y="18"/>
                        <a:pt x="44" y="22"/>
                        <a:pt x="44" y="26"/>
                      </a:cubicBezTo>
                      <a:lnTo>
                        <a:pt x="43" y="26"/>
                      </a:lnTo>
                      <a:close/>
                      <a:moveTo>
                        <a:pt x="42" y="14"/>
                      </a:moveTo>
                      <a:cubicBezTo>
                        <a:pt x="41" y="10"/>
                        <a:pt x="40" y="7"/>
                        <a:pt x="37" y="4"/>
                      </a:cubicBezTo>
                      <a:lnTo>
                        <a:pt x="38" y="3"/>
                      </a:lnTo>
                      <a:cubicBezTo>
                        <a:pt x="41" y="6"/>
                        <a:pt x="43" y="10"/>
                        <a:pt x="43" y="14"/>
                      </a:cubicBezTo>
                      <a:lnTo>
                        <a:pt x="42" y="14"/>
                      </a:lnTo>
                      <a:close/>
                      <a:moveTo>
                        <a:pt x="37" y="4"/>
                      </a:moveTo>
                      <a:lnTo>
                        <a:pt x="37" y="4"/>
                      </a:lnTo>
                      <a:lnTo>
                        <a:pt x="38" y="3"/>
                      </a:lnTo>
                      <a:lnTo>
                        <a:pt x="37" y="4"/>
                      </a:lnTo>
                      <a:close/>
                      <a:moveTo>
                        <a:pt x="37" y="4"/>
                      </a:moveTo>
                      <a:cubicBezTo>
                        <a:pt x="37" y="3"/>
                        <a:pt x="37" y="3"/>
                        <a:pt x="36" y="3"/>
                      </a:cubicBezTo>
                      <a:lnTo>
                        <a:pt x="38" y="2"/>
                      </a:lnTo>
                      <a:cubicBezTo>
                        <a:pt x="38" y="2"/>
                        <a:pt x="38" y="3"/>
                        <a:pt x="38" y="3"/>
                      </a:cubicBezTo>
                      <a:lnTo>
                        <a:pt x="37" y="4"/>
                      </a:lnTo>
                      <a:close/>
                      <a:moveTo>
                        <a:pt x="36" y="3"/>
                      </a:moveTo>
                      <a:cubicBezTo>
                        <a:pt x="35" y="2"/>
                        <a:pt x="33" y="1"/>
                        <a:pt x="31" y="1"/>
                      </a:cubicBezTo>
                      <a:lnTo>
                        <a:pt x="31" y="0"/>
                      </a:lnTo>
                      <a:cubicBezTo>
                        <a:pt x="34" y="0"/>
                        <a:pt x="36" y="0"/>
                        <a:pt x="38" y="2"/>
                      </a:cubicBezTo>
                      <a:lnTo>
                        <a:pt x="36" y="3"/>
                      </a:lnTo>
                      <a:close/>
                      <a:moveTo>
                        <a:pt x="31" y="1"/>
                      </a:moveTo>
                      <a:cubicBezTo>
                        <a:pt x="29" y="2"/>
                        <a:pt x="27" y="2"/>
                        <a:pt x="25" y="4"/>
                      </a:cubicBezTo>
                      <a:lnTo>
                        <a:pt x="24" y="2"/>
                      </a:lnTo>
                      <a:cubicBezTo>
                        <a:pt x="26" y="1"/>
                        <a:pt x="29" y="0"/>
                        <a:pt x="31" y="0"/>
                      </a:cubicBezTo>
                      <a:lnTo>
                        <a:pt x="31" y="1"/>
                      </a:lnTo>
                      <a:close/>
                      <a:moveTo>
                        <a:pt x="25" y="4"/>
                      </a:moveTo>
                      <a:cubicBezTo>
                        <a:pt x="23" y="4"/>
                        <a:pt x="22" y="5"/>
                        <a:pt x="21" y="6"/>
                      </a:cubicBezTo>
                      <a:lnTo>
                        <a:pt x="20" y="5"/>
                      </a:lnTo>
                      <a:cubicBezTo>
                        <a:pt x="21" y="4"/>
                        <a:pt x="22" y="3"/>
                        <a:pt x="24" y="2"/>
                      </a:cubicBezTo>
                      <a:lnTo>
                        <a:pt x="25" y="4"/>
                      </a:lnTo>
                      <a:close/>
                      <a:moveTo>
                        <a:pt x="21" y="6"/>
                      </a:moveTo>
                      <a:lnTo>
                        <a:pt x="21" y="6"/>
                      </a:lnTo>
                      <a:lnTo>
                        <a:pt x="20" y="6"/>
                      </a:lnTo>
                      <a:lnTo>
                        <a:pt x="21" y="6"/>
                      </a:lnTo>
                      <a:close/>
                    </a:path>
                  </a:pathLst>
                </a:custGeom>
                <a:solidFill>
                  <a:srgbClr val="94939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563" name="Freeform 192"/>
                <p:cNvSpPr>
                  <a:spLocks noChangeArrowheads="1"/>
                </p:cNvSpPr>
                <p:nvPr/>
              </p:nvSpPr>
              <p:spPr bwMode="auto">
                <a:xfrm>
                  <a:off x="2097" y="3909"/>
                  <a:ext cx="48" cy="53"/>
                </a:xfrm>
                <a:custGeom>
                  <a:avLst/>
                  <a:gdLst>
                    <a:gd name="T0" fmla="*/ 1387 w 36"/>
                    <a:gd name="T1" fmla="*/ 72271 h 31"/>
                    <a:gd name="T2" fmla="*/ 16420 w 36"/>
                    <a:gd name="T3" fmla="*/ 167923 h 31"/>
                    <a:gd name="T4" fmla="*/ 24548 w 36"/>
                    <a:gd name="T5" fmla="*/ 174413 h 31"/>
                    <a:gd name="T6" fmla="*/ 44097 w 36"/>
                    <a:gd name="T7" fmla="*/ 72271 h 31"/>
                    <a:gd name="T8" fmla="*/ 24548 w 36"/>
                    <a:gd name="T9" fmla="*/ 17386 h 31"/>
                    <a:gd name="T10" fmla="*/ 1387 w 36"/>
                    <a:gd name="T11" fmla="*/ 54467 h 31"/>
                    <a:gd name="T12" fmla="*/ 1387 w 36"/>
                    <a:gd name="T13" fmla="*/ 77389 h 31"/>
                    <a:gd name="T14" fmla="*/ 1387 w 36"/>
                    <a:gd name="T15" fmla="*/ 72271 h 31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36" h="31">
                      <a:moveTo>
                        <a:pt x="1" y="12"/>
                      </a:moveTo>
                      <a:cubicBezTo>
                        <a:pt x="4" y="18"/>
                        <a:pt x="13" y="20"/>
                        <a:pt x="13" y="28"/>
                      </a:cubicBezTo>
                      <a:cubicBezTo>
                        <a:pt x="15" y="27"/>
                        <a:pt x="16" y="31"/>
                        <a:pt x="19" y="29"/>
                      </a:cubicBezTo>
                      <a:cubicBezTo>
                        <a:pt x="25" y="24"/>
                        <a:pt x="32" y="19"/>
                        <a:pt x="34" y="12"/>
                      </a:cubicBezTo>
                      <a:cubicBezTo>
                        <a:pt x="36" y="7"/>
                        <a:pt x="26" y="0"/>
                        <a:pt x="19" y="3"/>
                      </a:cubicBezTo>
                      <a:cubicBezTo>
                        <a:pt x="14" y="6"/>
                        <a:pt x="7" y="5"/>
                        <a:pt x="1" y="9"/>
                      </a:cubicBezTo>
                      <a:cubicBezTo>
                        <a:pt x="0" y="9"/>
                        <a:pt x="1" y="12"/>
                        <a:pt x="1" y="13"/>
                      </a:cubicBezTo>
                      <a:cubicBezTo>
                        <a:pt x="3" y="14"/>
                        <a:pt x="1" y="12"/>
                        <a:pt x="1" y="12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564" name="Freeform 194"/>
                <p:cNvSpPr>
                  <a:spLocks noChangeArrowheads="1"/>
                </p:cNvSpPr>
                <p:nvPr/>
              </p:nvSpPr>
              <p:spPr bwMode="auto">
                <a:xfrm>
                  <a:off x="2153" y="3888"/>
                  <a:ext cx="35" cy="53"/>
                </a:xfrm>
                <a:custGeom>
                  <a:avLst/>
                  <a:gdLst>
                    <a:gd name="T0" fmla="*/ 11121 w 26"/>
                    <a:gd name="T1" fmla="*/ 65840 h 31"/>
                    <a:gd name="T2" fmla="*/ 1613 w 26"/>
                    <a:gd name="T3" fmla="*/ 156488 h 31"/>
                    <a:gd name="T4" fmla="*/ 19959 w 26"/>
                    <a:gd name="T5" fmla="*/ 174413 h 31"/>
                    <a:gd name="T6" fmla="*/ 25321 w 26"/>
                    <a:gd name="T7" fmla="*/ 6416 h 31"/>
                    <a:gd name="T8" fmla="*/ 13622 w 26"/>
                    <a:gd name="T9" fmla="*/ 17386 h 31"/>
                    <a:gd name="T10" fmla="*/ 11121 w 26"/>
                    <a:gd name="T11" fmla="*/ 65840 h 31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6" h="31">
                      <a:moveTo>
                        <a:pt x="7" y="11"/>
                      </a:moveTo>
                      <a:cubicBezTo>
                        <a:pt x="7" y="16"/>
                        <a:pt x="1" y="21"/>
                        <a:pt x="1" y="26"/>
                      </a:cubicBezTo>
                      <a:cubicBezTo>
                        <a:pt x="0" y="30"/>
                        <a:pt x="9" y="31"/>
                        <a:pt x="13" y="29"/>
                      </a:cubicBezTo>
                      <a:cubicBezTo>
                        <a:pt x="24" y="23"/>
                        <a:pt x="26" y="9"/>
                        <a:pt x="17" y="1"/>
                      </a:cubicBezTo>
                      <a:cubicBezTo>
                        <a:pt x="15" y="0"/>
                        <a:pt x="11" y="1"/>
                        <a:pt x="9" y="3"/>
                      </a:cubicBezTo>
                      <a:cubicBezTo>
                        <a:pt x="7" y="5"/>
                        <a:pt x="7" y="8"/>
                        <a:pt x="7" y="11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565" name="Freeform 196"/>
                <p:cNvSpPr>
                  <a:spLocks noChangeArrowheads="1"/>
                </p:cNvSpPr>
                <p:nvPr/>
              </p:nvSpPr>
              <p:spPr bwMode="auto">
                <a:xfrm>
                  <a:off x="2068" y="3851"/>
                  <a:ext cx="75" cy="67"/>
                </a:xfrm>
                <a:custGeom>
                  <a:avLst/>
                  <a:gdLst>
                    <a:gd name="T0" fmla="*/ 12057 w 55"/>
                    <a:gd name="T1" fmla="*/ 119624 h 39"/>
                    <a:gd name="T2" fmla="*/ 30341 w 55"/>
                    <a:gd name="T3" fmla="*/ 275276 h 39"/>
                    <a:gd name="T4" fmla="*/ 39319 w 55"/>
                    <a:gd name="T5" fmla="*/ 263370 h 39"/>
                    <a:gd name="T6" fmla="*/ 85009 w 55"/>
                    <a:gd name="T7" fmla="*/ 161011 h 39"/>
                    <a:gd name="T8" fmla="*/ 90334 w 55"/>
                    <a:gd name="T9" fmla="*/ 119624 h 39"/>
                    <a:gd name="T10" fmla="*/ 39319 w 55"/>
                    <a:gd name="T11" fmla="*/ 56898 h 39"/>
                    <a:gd name="T12" fmla="*/ 12057 w 55"/>
                    <a:gd name="T13" fmla="*/ 119624 h 39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55" h="39">
                      <a:moveTo>
                        <a:pt x="7" y="17"/>
                      </a:moveTo>
                      <a:cubicBezTo>
                        <a:pt x="0" y="26"/>
                        <a:pt x="7" y="36"/>
                        <a:pt x="19" y="39"/>
                      </a:cubicBezTo>
                      <a:cubicBezTo>
                        <a:pt x="20" y="39"/>
                        <a:pt x="23" y="38"/>
                        <a:pt x="24" y="37"/>
                      </a:cubicBezTo>
                      <a:cubicBezTo>
                        <a:pt x="33" y="31"/>
                        <a:pt x="42" y="27"/>
                        <a:pt x="52" y="23"/>
                      </a:cubicBezTo>
                      <a:cubicBezTo>
                        <a:pt x="54" y="22"/>
                        <a:pt x="53" y="19"/>
                        <a:pt x="55" y="17"/>
                      </a:cubicBezTo>
                      <a:cubicBezTo>
                        <a:pt x="46" y="11"/>
                        <a:pt x="33" y="0"/>
                        <a:pt x="24" y="8"/>
                      </a:cubicBezTo>
                      <a:cubicBezTo>
                        <a:pt x="19" y="13"/>
                        <a:pt x="11" y="12"/>
                        <a:pt x="7" y="17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566" name="Freeform 198"/>
                <p:cNvSpPr>
                  <a:spLocks noChangeArrowheads="1"/>
                </p:cNvSpPr>
                <p:nvPr/>
              </p:nvSpPr>
              <p:spPr bwMode="auto">
                <a:xfrm>
                  <a:off x="1956" y="3805"/>
                  <a:ext cx="57" cy="58"/>
                </a:xfrm>
                <a:custGeom>
                  <a:avLst/>
                  <a:gdLst>
                    <a:gd name="T0" fmla="*/ 7105 w 42"/>
                    <a:gd name="T1" fmla="*/ 54946 h 34"/>
                    <a:gd name="T2" fmla="*/ 31505 w 42"/>
                    <a:gd name="T3" fmla="*/ 202686 h 34"/>
                    <a:gd name="T4" fmla="*/ 54305 w 42"/>
                    <a:gd name="T5" fmla="*/ 156435 h 34"/>
                    <a:gd name="T6" fmla="*/ 55635 w 42"/>
                    <a:gd name="T7" fmla="*/ 47125 h 34"/>
                    <a:gd name="T8" fmla="*/ 11671 w 42"/>
                    <a:gd name="T9" fmla="*/ 35017 h 34"/>
                    <a:gd name="T10" fmla="*/ 7105 w 42"/>
                    <a:gd name="T11" fmla="*/ 54946 h 34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42" h="34">
                      <a:moveTo>
                        <a:pt x="5" y="9"/>
                      </a:moveTo>
                      <a:cubicBezTo>
                        <a:pt x="0" y="19"/>
                        <a:pt x="7" y="34"/>
                        <a:pt x="21" y="34"/>
                      </a:cubicBezTo>
                      <a:cubicBezTo>
                        <a:pt x="27" y="34"/>
                        <a:pt x="34" y="31"/>
                        <a:pt x="37" y="26"/>
                      </a:cubicBezTo>
                      <a:cubicBezTo>
                        <a:pt x="40" y="21"/>
                        <a:pt x="42" y="13"/>
                        <a:pt x="38" y="8"/>
                      </a:cubicBezTo>
                      <a:cubicBezTo>
                        <a:pt x="32" y="0"/>
                        <a:pt x="18" y="7"/>
                        <a:pt x="8" y="6"/>
                      </a:cubicBezTo>
                      <a:cubicBezTo>
                        <a:pt x="7" y="6"/>
                        <a:pt x="6" y="8"/>
                        <a:pt x="5" y="9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567" name="Freeform 200"/>
                <p:cNvSpPr>
                  <a:spLocks noChangeArrowheads="1"/>
                </p:cNvSpPr>
                <p:nvPr/>
              </p:nvSpPr>
              <p:spPr bwMode="auto">
                <a:xfrm>
                  <a:off x="1893" y="3749"/>
                  <a:ext cx="67" cy="73"/>
                </a:xfrm>
                <a:custGeom>
                  <a:avLst/>
                  <a:gdLst>
                    <a:gd name="T0" fmla="*/ 18250 w 49"/>
                    <a:gd name="T1" fmla="*/ 54315 h 43"/>
                    <a:gd name="T2" fmla="*/ 20014 w 49"/>
                    <a:gd name="T3" fmla="*/ 200877 h 43"/>
                    <a:gd name="T4" fmla="*/ 60811 w 49"/>
                    <a:gd name="T5" fmla="*/ 255705 h 43"/>
                    <a:gd name="T6" fmla="*/ 68582 w 49"/>
                    <a:gd name="T7" fmla="*/ 231522 h 43"/>
                    <a:gd name="T8" fmla="*/ 65737 w 49"/>
                    <a:gd name="T9" fmla="*/ 71343 h 43"/>
                    <a:gd name="T10" fmla="*/ 18250 w 49"/>
                    <a:gd name="T11" fmla="*/ 54315 h 4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49" h="43">
                      <a:moveTo>
                        <a:pt x="11" y="9"/>
                      </a:moveTo>
                      <a:cubicBezTo>
                        <a:pt x="7" y="17"/>
                        <a:pt x="0" y="31"/>
                        <a:pt x="12" y="34"/>
                      </a:cubicBezTo>
                      <a:cubicBezTo>
                        <a:pt x="21" y="36"/>
                        <a:pt x="28" y="43"/>
                        <a:pt x="37" y="43"/>
                      </a:cubicBezTo>
                      <a:cubicBezTo>
                        <a:pt x="39" y="43"/>
                        <a:pt x="41" y="41"/>
                        <a:pt x="42" y="39"/>
                      </a:cubicBezTo>
                      <a:cubicBezTo>
                        <a:pt x="45" y="30"/>
                        <a:pt x="49" y="18"/>
                        <a:pt x="40" y="12"/>
                      </a:cubicBezTo>
                      <a:cubicBezTo>
                        <a:pt x="32" y="7"/>
                        <a:pt x="16" y="0"/>
                        <a:pt x="11" y="9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568" name="Freeform 202"/>
                <p:cNvSpPr>
                  <a:spLocks noChangeArrowheads="1"/>
                </p:cNvSpPr>
                <p:nvPr/>
              </p:nvSpPr>
              <p:spPr bwMode="auto">
                <a:xfrm>
                  <a:off x="1893" y="3674"/>
                  <a:ext cx="65" cy="91"/>
                </a:xfrm>
                <a:custGeom>
                  <a:avLst/>
                  <a:gdLst>
                    <a:gd name="T0" fmla="*/ 29414 w 48"/>
                    <a:gd name="T1" fmla="*/ 48888 h 53"/>
                    <a:gd name="T2" fmla="*/ 10862 w 48"/>
                    <a:gd name="T3" fmla="*/ 32721 h 53"/>
                    <a:gd name="T4" fmla="*/ 6598 w 48"/>
                    <a:gd name="T5" fmla="*/ 141541 h 53"/>
                    <a:gd name="T6" fmla="*/ 2609 w 48"/>
                    <a:gd name="T7" fmla="*/ 186104 h 53"/>
                    <a:gd name="T8" fmla="*/ 11631 w 48"/>
                    <a:gd name="T9" fmla="*/ 264819 h 53"/>
                    <a:gd name="T10" fmla="*/ 54878 w 48"/>
                    <a:gd name="T11" fmla="*/ 278091 h 53"/>
                    <a:gd name="T12" fmla="*/ 65248 w 48"/>
                    <a:gd name="T13" fmla="*/ 90183 h 53"/>
                    <a:gd name="T14" fmla="*/ 36488 w 48"/>
                    <a:gd name="T15" fmla="*/ 7143 h 53"/>
                    <a:gd name="T16" fmla="*/ 29414 w 48"/>
                    <a:gd name="T17" fmla="*/ 48888 h 53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48" h="53">
                      <a:moveTo>
                        <a:pt x="20" y="7"/>
                      </a:moveTo>
                      <a:cubicBezTo>
                        <a:pt x="15" y="7"/>
                        <a:pt x="9" y="4"/>
                        <a:pt x="7" y="5"/>
                      </a:cubicBezTo>
                      <a:cubicBezTo>
                        <a:pt x="1" y="7"/>
                        <a:pt x="6" y="15"/>
                        <a:pt x="4" y="21"/>
                      </a:cubicBezTo>
                      <a:cubicBezTo>
                        <a:pt x="3" y="23"/>
                        <a:pt x="0" y="26"/>
                        <a:pt x="2" y="28"/>
                      </a:cubicBezTo>
                      <a:cubicBezTo>
                        <a:pt x="6" y="33"/>
                        <a:pt x="5" y="38"/>
                        <a:pt x="8" y="39"/>
                      </a:cubicBezTo>
                      <a:cubicBezTo>
                        <a:pt x="17" y="42"/>
                        <a:pt x="32" y="53"/>
                        <a:pt x="37" y="41"/>
                      </a:cubicBezTo>
                      <a:cubicBezTo>
                        <a:pt x="42" y="32"/>
                        <a:pt x="40" y="23"/>
                        <a:pt x="44" y="13"/>
                      </a:cubicBezTo>
                      <a:cubicBezTo>
                        <a:pt x="48" y="4"/>
                        <a:pt x="35" y="3"/>
                        <a:pt x="25" y="1"/>
                      </a:cubicBezTo>
                      <a:cubicBezTo>
                        <a:pt x="23" y="0"/>
                        <a:pt x="24" y="6"/>
                        <a:pt x="20" y="7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569" name="Freeform 204"/>
                <p:cNvSpPr>
                  <a:spLocks noChangeArrowheads="1"/>
                </p:cNvSpPr>
                <p:nvPr/>
              </p:nvSpPr>
              <p:spPr bwMode="auto">
                <a:xfrm>
                  <a:off x="1963" y="3647"/>
                  <a:ext cx="92" cy="90"/>
                </a:xfrm>
                <a:custGeom>
                  <a:avLst/>
                  <a:gdLst>
                    <a:gd name="T0" fmla="*/ 45974 w 67"/>
                    <a:gd name="T1" fmla="*/ 54852 h 53"/>
                    <a:gd name="T2" fmla="*/ 7353 w 67"/>
                    <a:gd name="T3" fmla="*/ 164371 h 53"/>
                    <a:gd name="T4" fmla="*/ 0 w 67"/>
                    <a:gd name="T5" fmla="*/ 280572 h 53"/>
                    <a:gd name="T6" fmla="*/ 15342 w 67"/>
                    <a:gd name="T7" fmla="*/ 280572 h 53"/>
                    <a:gd name="T8" fmla="*/ 94787 w 67"/>
                    <a:gd name="T9" fmla="*/ 132363 h 53"/>
                    <a:gd name="T10" fmla="*/ 87723 w 67"/>
                    <a:gd name="T11" fmla="*/ 5947 h 53"/>
                    <a:gd name="T12" fmla="*/ 45974 w 67"/>
                    <a:gd name="T13" fmla="*/ 54852 h 53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67" h="53">
                      <a:moveTo>
                        <a:pt x="29" y="10"/>
                      </a:moveTo>
                      <a:cubicBezTo>
                        <a:pt x="22" y="19"/>
                        <a:pt x="12" y="21"/>
                        <a:pt x="5" y="29"/>
                      </a:cubicBezTo>
                      <a:cubicBezTo>
                        <a:pt x="0" y="35"/>
                        <a:pt x="2" y="42"/>
                        <a:pt x="0" y="50"/>
                      </a:cubicBezTo>
                      <a:cubicBezTo>
                        <a:pt x="0" y="53"/>
                        <a:pt x="7" y="53"/>
                        <a:pt x="10" y="50"/>
                      </a:cubicBezTo>
                      <a:cubicBezTo>
                        <a:pt x="26" y="39"/>
                        <a:pt x="49" y="39"/>
                        <a:pt x="60" y="24"/>
                      </a:cubicBezTo>
                      <a:cubicBezTo>
                        <a:pt x="66" y="17"/>
                        <a:pt x="67" y="3"/>
                        <a:pt x="56" y="1"/>
                      </a:cubicBezTo>
                      <a:cubicBezTo>
                        <a:pt x="47" y="0"/>
                        <a:pt x="33" y="3"/>
                        <a:pt x="29" y="10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570" name="Freeform 205"/>
                <p:cNvSpPr>
                  <a:spLocks noChangeArrowheads="1"/>
                </p:cNvSpPr>
                <p:nvPr/>
              </p:nvSpPr>
              <p:spPr bwMode="auto">
                <a:xfrm>
                  <a:off x="1961" y="3647"/>
                  <a:ext cx="90" cy="90"/>
                </a:xfrm>
                <a:custGeom>
                  <a:avLst/>
                  <a:gdLst>
                    <a:gd name="T0" fmla="*/ 27165 w 66"/>
                    <a:gd name="T1" fmla="*/ 116336 h 53"/>
                    <a:gd name="T2" fmla="*/ 46320 w 66"/>
                    <a:gd name="T3" fmla="*/ 51764 h 53"/>
                    <a:gd name="T4" fmla="*/ 27165 w 66"/>
                    <a:gd name="T5" fmla="*/ 116336 h 53"/>
                    <a:gd name="T6" fmla="*/ 7615 w 66"/>
                    <a:gd name="T7" fmla="*/ 164371 h 53"/>
                    <a:gd name="T8" fmla="*/ 27165 w 66"/>
                    <a:gd name="T9" fmla="*/ 116336 h 53"/>
                    <a:gd name="T10" fmla="*/ 11868 w 66"/>
                    <a:gd name="T11" fmla="*/ 164371 h 53"/>
                    <a:gd name="T12" fmla="*/ 11868 w 66"/>
                    <a:gd name="T13" fmla="*/ 164371 h 53"/>
                    <a:gd name="T14" fmla="*/ 4612 w 66"/>
                    <a:gd name="T15" fmla="*/ 242694 h 53"/>
                    <a:gd name="T16" fmla="*/ 9957 w 66"/>
                    <a:gd name="T17" fmla="*/ 164371 h 53"/>
                    <a:gd name="T18" fmla="*/ 4612 w 66"/>
                    <a:gd name="T19" fmla="*/ 242694 h 53"/>
                    <a:gd name="T20" fmla="*/ 0 w 66"/>
                    <a:gd name="T21" fmla="*/ 280572 h 53"/>
                    <a:gd name="T22" fmla="*/ 4612 w 66"/>
                    <a:gd name="T23" fmla="*/ 242694 h 53"/>
                    <a:gd name="T24" fmla="*/ 0 w 66"/>
                    <a:gd name="T25" fmla="*/ 280572 h 53"/>
                    <a:gd name="T26" fmla="*/ 0 w 66"/>
                    <a:gd name="T27" fmla="*/ 280572 h 53"/>
                    <a:gd name="T28" fmla="*/ 2789 w 66"/>
                    <a:gd name="T29" fmla="*/ 280572 h 53"/>
                    <a:gd name="T30" fmla="*/ 0 w 66"/>
                    <a:gd name="T31" fmla="*/ 280572 h 53"/>
                    <a:gd name="T32" fmla="*/ 2789 w 66"/>
                    <a:gd name="T33" fmla="*/ 280572 h 53"/>
                    <a:gd name="T34" fmla="*/ 4612 w 66"/>
                    <a:gd name="T35" fmla="*/ 290946 h 53"/>
                    <a:gd name="T36" fmla="*/ 2789 w 66"/>
                    <a:gd name="T37" fmla="*/ 280572 h 53"/>
                    <a:gd name="T38" fmla="*/ 9957 w 66"/>
                    <a:gd name="T39" fmla="*/ 287202 h 53"/>
                    <a:gd name="T40" fmla="*/ 4612 w 66"/>
                    <a:gd name="T41" fmla="*/ 290946 h 53"/>
                    <a:gd name="T42" fmla="*/ 9957 w 66"/>
                    <a:gd name="T43" fmla="*/ 287202 h 53"/>
                    <a:gd name="T44" fmla="*/ 17842 w 66"/>
                    <a:gd name="T45" fmla="*/ 287202 h 53"/>
                    <a:gd name="T46" fmla="*/ 9957 w 66"/>
                    <a:gd name="T47" fmla="*/ 287202 h 53"/>
                    <a:gd name="T48" fmla="*/ 16444 w 66"/>
                    <a:gd name="T49" fmla="*/ 280572 h 53"/>
                    <a:gd name="T50" fmla="*/ 16444 w 66"/>
                    <a:gd name="T51" fmla="*/ 280572 h 53"/>
                    <a:gd name="T52" fmla="*/ 53464 w 66"/>
                    <a:gd name="T53" fmla="*/ 224384 h 53"/>
                    <a:gd name="T54" fmla="*/ 17842 w 66"/>
                    <a:gd name="T55" fmla="*/ 287202 h 53"/>
                    <a:gd name="T56" fmla="*/ 53464 w 66"/>
                    <a:gd name="T57" fmla="*/ 224384 h 53"/>
                    <a:gd name="T58" fmla="*/ 98470 w 66"/>
                    <a:gd name="T59" fmla="*/ 139502 h 53"/>
                    <a:gd name="T60" fmla="*/ 53464 w 66"/>
                    <a:gd name="T61" fmla="*/ 224384 h 53"/>
                    <a:gd name="T62" fmla="*/ 98470 w 66"/>
                    <a:gd name="T63" fmla="*/ 139502 h 53"/>
                    <a:gd name="T64" fmla="*/ 98470 w 66"/>
                    <a:gd name="T65" fmla="*/ 139502 h 53"/>
                    <a:gd name="T66" fmla="*/ 102790 w 66"/>
                    <a:gd name="T67" fmla="*/ 90059 h 53"/>
                    <a:gd name="T68" fmla="*/ 98470 w 66"/>
                    <a:gd name="T69" fmla="*/ 139502 h 53"/>
                    <a:gd name="T70" fmla="*/ 102790 w 66"/>
                    <a:gd name="T71" fmla="*/ 90059 h 53"/>
                    <a:gd name="T72" fmla="*/ 103893 w 66"/>
                    <a:gd name="T73" fmla="*/ 43180 h 53"/>
                    <a:gd name="T74" fmla="*/ 102790 w 66"/>
                    <a:gd name="T75" fmla="*/ 90059 h 53"/>
                    <a:gd name="T76" fmla="*/ 96545 w 66"/>
                    <a:gd name="T77" fmla="*/ 16018 h 53"/>
                    <a:gd name="T78" fmla="*/ 103893 w 66"/>
                    <a:gd name="T79" fmla="*/ 43180 h 53"/>
                    <a:gd name="T80" fmla="*/ 96545 w 66"/>
                    <a:gd name="T81" fmla="*/ 16018 h 53"/>
                    <a:gd name="T82" fmla="*/ 91171 w 66"/>
                    <a:gd name="T83" fmla="*/ 5947 h 53"/>
                    <a:gd name="T84" fmla="*/ 96545 w 66"/>
                    <a:gd name="T85" fmla="*/ 16018 h 53"/>
                    <a:gd name="T86" fmla="*/ 89347 w 66"/>
                    <a:gd name="T87" fmla="*/ 9756 h 53"/>
                    <a:gd name="T88" fmla="*/ 89347 w 66"/>
                    <a:gd name="T89" fmla="*/ 9756 h 53"/>
                    <a:gd name="T90" fmla="*/ 89347 w 66"/>
                    <a:gd name="T91" fmla="*/ 9756 h 53"/>
                    <a:gd name="T92" fmla="*/ 91171 w 66"/>
                    <a:gd name="T93" fmla="*/ 5947 h 53"/>
                    <a:gd name="T94" fmla="*/ 89347 w 66"/>
                    <a:gd name="T95" fmla="*/ 9756 h 53"/>
                    <a:gd name="T96" fmla="*/ 85087 w 66"/>
                    <a:gd name="T97" fmla="*/ 5947 h 53"/>
                    <a:gd name="T98" fmla="*/ 89347 w 66"/>
                    <a:gd name="T99" fmla="*/ 9756 h 53"/>
                    <a:gd name="T100" fmla="*/ 76501 w 66"/>
                    <a:gd name="T101" fmla="*/ 9756 h 53"/>
                    <a:gd name="T102" fmla="*/ 85087 w 66"/>
                    <a:gd name="T103" fmla="*/ 5947 h 53"/>
                    <a:gd name="T104" fmla="*/ 76501 w 66"/>
                    <a:gd name="T105" fmla="*/ 9756 h 53"/>
                    <a:gd name="T106" fmla="*/ 46320 w 66"/>
                    <a:gd name="T107" fmla="*/ 51764 h 53"/>
                    <a:gd name="T108" fmla="*/ 76501 w 66"/>
                    <a:gd name="T109" fmla="*/ 9756 h 53"/>
                    <a:gd name="T110" fmla="*/ 48665 w 66"/>
                    <a:gd name="T111" fmla="*/ 54852 h 53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</a:gdLst>
                  <a:ahLst/>
                  <a:cxnLst>
                    <a:cxn ang="T112">
                      <a:pos x="T0" y="T1"/>
                    </a:cxn>
                    <a:cxn ang="T113">
                      <a:pos x="T2" y="T3"/>
                    </a:cxn>
                    <a:cxn ang="T114">
                      <a:pos x="T4" y="T5"/>
                    </a:cxn>
                    <a:cxn ang="T115">
                      <a:pos x="T6" y="T7"/>
                    </a:cxn>
                    <a:cxn ang="T116">
                      <a:pos x="T8" y="T9"/>
                    </a:cxn>
                    <a:cxn ang="T117">
                      <a:pos x="T10" y="T11"/>
                    </a:cxn>
                    <a:cxn ang="T118">
                      <a:pos x="T12" y="T13"/>
                    </a:cxn>
                    <a:cxn ang="T119">
                      <a:pos x="T14" y="T15"/>
                    </a:cxn>
                    <a:cxn ang="T120">
                      <a:pos x="T16" y="T17"/>
                    </a:cxn>
                    <a:cxn ang="T121">
                      <a:pos x="T18" y="T19"/>
                    </a:cxn>
                    <a:cxn ang="T122">
                      <a:pos x="T20" y="T21"/>
                    </a:cxn>
                    <a:cxn ang="T123">
                      <a:pos x="T22" y="T23"/>
                    </a:cxn>
                    <a:cxn ang="T124">
                      <a:pos x="T24" y="T25"/>
                    </a:cxn>
                    <a:cxn ang="T125">
                      <a:pos x="T26" y="T27"/>
                    </a:cxn>
                    <a:cxn ang="T126">
                      <a:pos x="T28" y="T29"/>
                    </a:cxn>
                    <a:cxn ang="T127">
                      <a:pos x="T30" y="T31"/>
                    </a:cxn>
                    <a:cxn ang="T128">
                      <a:pos x="T32" y="T33"/>
                    </a:cxn>
                    <a:cxn ang="T129">
                      <a:pos x="T34" y="T35"/>
                    </a:cxn>
                    <a:cxn ang="T130">
                      <a:pos x="T36" y="T37"/>
                    </a:cxn>
                    <a:cxn ang="T131">
                      <a:pos x="T38" y="T39"/>
                    </a:cxn>
                    <a:cxn ang="T132">
                      <a:pos x="T40" y="T41"/>
                    </a:cxn>
                    <a:cxn ang="T133">
                      <a:pos x="T42" y="T43"/>
                    </a:cxn>
                    <a:cxn ang="T134">
                      <a:pos x="T44" y="T45"/>
                    </a:cxn>
                    <a:cxn ang="T135">
                      <a:pos x="T46" y="T47"/>
                    </a:cxn>
                    <a:cxn ang="T136">
                      <a:pos x="T48" y="T49"/>
                    </a:cxn>
                    <a:cxn ang="T137">
                      <a:pos x="T50" y="T51"/>
                    </a:cxn>
                    <a:cxn ang="T138">
                      <a:pos x="T52" y="T53"/>
                    </a:cxn>
                    <a:cxn ang="T139">
                      <a:pos x="T54" y="T55"/>
                    </a:cxn>
                    <a:cxn ang="T140">
                      <a:pos x="T56" y="T57"/>
                    </a:cxn>
                    <a:cxn ang="T141">
                      <a:pos x="T58" y="T59"/>
                    </a:cxn>
                    <a:cxn ang="T142">
                      <a:pos x="T60" y="T61"/>
                    </a:cxn>
                    <a:cxn ang="T143">
                      <a:pos x="T62" y="T63"/>
                    </a:cxn>
                    <a:cxn ang="T144">
                      <a:pos x="T64" y="T65"/>
                    </a:cxn>
                    <a:cxn ang="T145">
                      <a:pos x="T66" y="T67"/>
                    </a:cxn>
                    <a:cxn ang="T146">
                      <a:pos x="T68" y="T69"/>
                    </a:cxn>
                    <a:cxn ang="T147">
                      <a:pos x="T70" y="T71"/>
                    </a:cxn>
                    <a:cxn ang="T148">
                      <a:pos x="T72" y="T73"/>
                    </a:cxn>
                    <a:cxn ang="T149">
                      <a:pos x="T74" y="T75"/>
                    </a:cxn>
                    <a:cxn ang="T150">
                      <a:pos x="T76" y="T77"/>
                    </a:cxn>
                    <a:cxn ang="T151">
                      <a:pos x="T78" y="T79"/>
                    </a:cxn>
                    <a:cxn ang="T152">
                      <a:pos x="T80" y="T81"/>
                    </a:cxn>
                    <a:cxn ang="T153">
                      <a:pos x="T82" y="T83"/>
                    </a:cxn>
                    <a:cxn ang="T154">
                      <a:pos x="T84" y="T85"/>
                    </a:cxn>
                    <a:cxn ang="T155">
                      <a:pos x="T86" y="T87"/>
                    </a:cxn>
                    <a:cxn ang="T156">
                      <a:pos x="T88" y="T89"/>
                    </a:cxn>
                    <a:cxn ang="T157">
                      <a:pos x="T90" y="T91"/>
                    </a:cxn>
                    <a:cxn ang="T158">
                      <a:pos x="T92" y="T93"/>
                    </a:cxn>
                    <a:cxn ang="T159">
                      <a:pos x="T94" y="T95"/>
                    </a:cxn>
                    <a:cxn ang="T160">
                      <a:pos x="T96" y="T97"/>
                    </a:cxn>
                    <a:cxn ang="T161">
                      <a:pos x="T98" y="T99"/>
                    </a:cxn>
                    <a:cxn ang="T162">
                      <a:pos x="T100" y="T101"/>
                    </a:cxn>
                    <a:cxn ang="T163">
                      <a:pos x="T102" y="T103"/>
                    </a:cxn>
                    <a:cxn ang="T164">
                      <a:pos x="T104" y="T105"/>
                    </a:cxn>
                    <a:cxn ang="T165">
                      <a:pos x="T106" y="T107"/>
                    </a:cxn>
                    <a:cxn ang="T166">
                      <a:pos x="T108" y="T109"/>
                    </a:cxn>
                    <a:cxn ang="T167">
                      <a:pos x="T110" y="T111"/>
                    </a:cxn>
                  </a:cxnLst>
                  <a:rect l="0" t="0" r="r" b="b"/>
                  <a:pathLst>
                    <a:path w="66" h="53">
                      <a:moveTo>
                        <a:pt x="30" y="10"/>
                      </a:moveTo>
                      <a:cubicBezTo>
                        <a:pt x="27" y="15"/>
                        <a:pt x="22" y="18"/>
                        <a:pt x="17" y="21"/>
                      </a:cubicBezTo>
                      <a:lnTo>
                        <a:pt x="16" y="20"/>
                      </a:lnTo>
                      <a:cubicBezTo>
                        <a:pt x="21" y="17"/>
                        <a:pt x="26" y="15"/>
                        <a:pt x="29" y="9"/>
                      </a:cubicBezTo>
                      <a:lnTo>
                        <a:pt x="30" y="10"/>
                      </a:lnTo>
                      <a:close/>
                      <a:moveTo>
                        <a:pt x="17" y="21"/>
                      </a:moveTo>
                      <a:cubicBezTo>
                        <a:pt x="14" y="23"/>
                        <a:pt x="10" y="26"/>
                        <a:pt x="7" y="29"/>
                      </a:cubicBezTo>
                      <a:lnTo>
                        <a:pt x="5" y="29"/>
                      </a:lnTo>
                      <a:cubicBezTo>
                        <a:pt x="9" y="25"/>
                        <a:pt x="13" y="22"/>
                        <a:pt x="16" y="20"/>
                      </a:cubicBezTo>
                      <a:lnTo>
                        <a:pt x="17" y="21"/>
                      </a:lnTo>
                      <a:close/>
                      <a:moveTo>
                        <a:pt x="7" y="29"/>
                      </a:moveTo>
                      <a:lnTo>
                        <a:pt x="7" y="29"/>
                      </a:lnTo>
                      <a:lnTo>
                        <a:pt x="6" y="29"/>
                      </a:lnTo>
                      <a:lnTo>
                        <a:pt x="7" y="29"/>
                      </a:lnTo>
                      <a:close/>
                      <a:moveTo>
                        <a:pt x="7" y="29"/>
                      </a:moveTo>
                      <a:cubicBezTo>
                        <a:pt x="3" y="33"/>
                        <a:pt x="3" y="38"/>
                        <a:pt x="3" y="43"/>
                      </a:cubicBezTo>
                      <a:lnTo>
                        <a:pt x="1" y="43"/>
                      </a:lnTo>
                      <a:cubicBezTo>
                        <a:pt x="2" y="38"/>
                        <a:pt x="2" y="33"/>
                        <a:pt x="6" y="29"/>
                      </a:cubicBezTo>
                      <a:lnTo>
                        <a:pt x="7" y="29"/>
                      </a:lnTo>
                      <a:close/>
                      <a:moveTo>
                        <a:pt x="3" y="43"/>
                      </a:moveTo>
                      <a:cubicBezTo>
                        <a:pt x="2" y="45"/>
                        <a:pt x="2" y="47"/>
                        <a:pt x="2" y="50"/>
                      </a:cubicBezTo>
                      <a:lnTo>
                        <a:pt x="0" y="50"/>
                      </a:lnTo>
                      <a:cubicBezTo>
                        <a:pt x="1" y="47"/>
                        <a:pt x="1" y="45"/>
                        <a:pt x="1" y="43"/>
                      </a:cubicBezTo>
                      <a:lnTo>
                        <a:pt x="3" y="43"/>
                      </a:lnTo>
                      <a:close/>
                      <a:moveTo>
                        <a:pt x="0" y="50"/>
                      </a:moveTo>
                      <a:lnTo>
                        <a:pt x="0" y="50"/>
                      </a:lnTo>
                      <a:lnTo>
                        <a:pt x="1" y="50"/>
                      </a:lnTo>
                      <a:lnTo>
                        <a:pt x="0" y="50"/>
                      </a:lnTo>
                      <a:close/>
                      <a:moveTo>
                        <a:pt x="2" y="50"/>
                      </a:moveTo>
                      <a:cubicBezTo>
                        <a:pt x="2" y="50"/>
                        <a:pt x="2" y="50"/>
                        <a:pt x="2" y="50"/>
                      </a:cubicBezTo>
                      <a:lnTo>
                        <a:pt x="1" y="51"/>
                      </a:lnTo>
                      <a:cubicBezTo>
                        <a:pt x="0" y="51"/>
                        <a:pt x="0" y="50"/>
                        <a:pt x="0" y="50"/>
                      </a:cubicBezTo>
                      <a:lnTo>
                        <a:pt x="2" y="50"/>
                      </a:lnTo>
                      <a:close/>
                      <a:moveTo>
                        <a:pt x="2" y="50"/>
                      </a:moveTo>
                      <a:cubicBezTo>
                        <a:pt x="2" y="51"/>
                        <a:pt x="3" y="51"/>
                        <a:pt x="3" y="51"/>
                      </a:cubicBezTo>
                      <a:lnTo>
                        <a:pt x="3" y="52"/>
                      </a:lnTo>
                      <a:cubicBezTo>
                        <a:pt x="2" y="52"/>
                        <a:pt x="1" y="52"/>
                        <a:pt x="1" y="51"/>
                      </a:cubicBezTo>
                      <a:lnTo>
                        <a:pt x="2" y="50"/>
                      </a:lnTo>
                      <a:close/>
                      <a:moveTo>
                        <a:pt x="3" y="51"/>
                      </a:moveTo>
                      <a:cubicBezTo>
                        <a:pt x="4" y="51"/>
                        <a:pt x="5" y="51"/>
                        <a:pt x="6" y="51"/>
                      </a:cubicBezTo>
                      <a:lnTo>
                        <a:pt x="6" y="53"/>
                      </a:lnTo>
                      <a:cubicBezTo>
                        <a:pt x="5" y="53"/>
                        <a:pt x="4" y="53"/>
                        <a:pt x="3" y="52"/>
                      </a:cubicBezTo>
                      <a:lnTo>
                        <a:pt x="3" y="51"/>
                      </a:lnTo>
                      <a:close/>
                      <a:moveTo>
                        <a:pt x="6" y="51"/>
                      </a:moveTo>
                      <a:cubicBezTo>
                        <a:pt x="8" y="51"/>
                        <a:pt x="9" y="51"/>
                        <a:pt x="10" y="50"/>
                      </a:cubicBezTo>
                      <a:lnTo>
                        <a:pt x="11" y="51"/>
                      </a:lnTo>
                      <a:cubicBezTo>
                        <a:pt x="10" y="52"/>
                        <a:pt x="8" y="52"/>
                        <a:pt x="6" y="53"/>
                      </a:cubicBezTo>
                      <a:lnTo>
                        <a:pt x="6" y="51"/>
                      </a:lnTo>
                      <a:close/>
                      <a:moveTo>
                        <a:pt x="10" y="50"/>
                      </a:moveTo>
                      <a:lnTo>
                        <a:pt x="10" y="50"/>
                      </a:lnTo>
                      <a:lnTo>
                        <a:pt x="11" y="50"/>
                      </a:lnTo>
                      <a:lnTo>
                        <a:pt x="10" y="50"/>
                      </a:lnTo>
                      <a:close/>
                      <a:moveTo>
                        <a:pt x="10" y="50"/>
                      </a:moveTo>
                      <a:cubicBezTo>
                        <a:pt x="17" y="45"/>
                        <a:pt x="25" y="42"/>
                        <a:pt x="33" y="40"/>
                      </a:cubicBezTo>
                      <a:lnTo>
                        <a:pt x="34" y="41"/>
                      </a:lnTo>
                      <a:cubicBezTo>
                        <a:pt x="26" y="43"/>
                        <a:pt x="18" y="46"/>
                        <a:pt x="11" y="51"/>
                      </a:cubicBezTo>
                      <a:lnTo>
                        <a:pt x="10" y="50"/>
                      </a:lnTo>
                      <a:close/>
                      <a:moveTo>
                        <a:pt x="33" y="40"/>
                      </a:moveTo>
                      <a:cubicBezTo>
                        <a:pt x="44" y="36"/>
                        <a:pt x="54" y="32"/>
                        <a:pt x="61" y="24"/>
                      </a:cubicBezTo>
                      <a:lnTo>
                        <a:pt x="62" y="25"/>
                      </a:lnTo>
                      <a:cubicBezTo>
                        <a:pt x="55" y="33"/>
                        <a:pt x="45" y="37"/>
                        <a:pt x="34" y="41"/>
                      </a:cubicBezTo>
                      <a:lnTo>
                        <a:pt x="33" y="40"/>
                      </a:lnTo>
                      <a:close/>
                      <a:moveTo>
                        <a:pt x="62" y="25"/>
                      </a:moveTo>
                      <a:lnTo>
                        <a:pt x="62" y="25"/>
                      </a:lnTo>
                      <a:lnTo>
                        <a:pt x="61" y="24"/>
                      </a:lnTo>
                      <a:lnTo>
                        <a:pt x="62" y="25"/>
                      </a:lnTo>
                      <a:close/>
                      <a:moveTo>
                        <a:pt x="61" y="24"/>
                      </a:moveTo>
                      <a:cubicBezTo>
                        <a:pt x="62" y="22"/>
                        <a:pt x="64" y="19"/>
                        <a:pt x="64" y="16"/>
                      </a:cubicBezTo>
                      <a:lnTo>
                        <a:pt x="66" y="17"/>
                      </a:lnTo>
                      <a:cubicBezTo>
                        <a:pt x="65" y="20"/>
                        <a:pt x="64" y="22"/>
                        <a:pt x="62" y="25"/>
                      </a:cubicBezTo>
                      <a:lnTo>
                        <a:pt x="61" y="24"/>
                      </a:lnTo>
                      <a:close/>
                      <a:moveTo>
                        <a:pt x="64" y="16"/>
                      </a:moveTo>
                      <a:cubicBezTo>
                        <a:pt x="65" y="14"/>
                        <a:pt x="65" y="11"/>
                        <a:pt x="64" y="9"/>
                      </a:cubicBezTo>
                      <a:lnTo>
                        <a:pt x="65" y="8"/>
                      </a:lnTo>
                      <a:cubicBezTo>
                        <a:pt x="66" y="11"/>
                        <a:pt x="66" y="14"/>
                        <a:pt x="66" y="17"/>
                      </a:cubicBezTo>
                      <a:lnTo>
                        <a:pt x="64" y="16"/>
                      </a:lnTo>
                      <a:close/>
                      <a:moveTo>
                        <a:pt x="64" y="9"/>
                      </a:moveTo>
                      <a:cubicBezTo>
                        <a:pt x="63" y="6"/>
                        <a:pt x="62" y="4"/>
                        <a:pt x="60" y="3"/>
                      </a:cubicBezTo>
                      <a:lnTo>
                        <a:pt x="61" y="2"/>
                      </a:lnTo>
                      <a:cubicBezTo>
                        <a:pt x="63" y="3"/>
                        <a:pt x="65" y="6"/>
                        <a:pt x="65" y="8"/>
                      </a:cubicBezTo>
                      <a:lnTo>
                        <a:pt x="64" y="9"/>
                      </a:lnTo>
                      <a:close/>
                      <a:moveTo>
                        <a:pt x="60" y="3"/>
                      </a:moveTo>
                      <a:cubicBezTo>
                        <a:pt x="59" y="3"/>
                        <a:pt x="58" y="2"/>
                        <a:pt x="56" y="2"/>
                      </a:cubicBezTo>
                      <a:lnTo>
                        <a:pt x="57" y="1"/>
                      </a:lnTo>
                      <a:cubicBezTo>
                        <a:pt x="58" y="1"/>
                        <a:pt x="59" y="1"/>
                        <a:pt x="61" y="2"/>
                      </a:cubicBezTo>
                      <a:lnTo>
                        <a:pt x="60" y="3"/>
                      </a:lnTo>
                      <a:close/>
                      <a:moveTo>
                        <a:pt x="56" y="2"/>
                      </a:moveTo>
                      <a:lnTo>
                        <a:pt x="56" y="2"/>
                      </a:lnTo>
                      <a:lnTo>
                        <a:pt x="57" y="1"/>
                      </a:lnTo>
                      <a:lnTo>
                        <a:pt x="56" y="2"/>
                      </a:lnTo>
                      <a:close/>
                      <a:moveTo>
                        <a:pt x="56" y="2"/>
                      </a:moveTo>
                      <a:lnTo>
                        <a:pt x="56" y="2"/>
                      </a:lnTo>
                      <a:lnTo>
                        <a:pt x="57" y="1"/>
                      </a:lnTo>
                      <a:lnTo>
                        <a:pt x="56" y="2"/>
                      </a:lnTo>
                      <a:close/>
                      <a:moveTo>
                        <a:pt x="56" y="2"/>
                      </a:moveTo>
                      <a:cubicBezTo>
                        <a:pt x="55" y="2"/>
                        <a:pt x="54" y="2"/>
                        <a:pt x="53" y="2"/>
                      </a:cubicBezTo>
                      <a:lnTo>
                        <a:pt x="53" y="1"/>
                      </a:lnTo>
                      <a:cubicBezTo>
                        <a:pt x="54" y="1"/>
                        <a:pt x="55" y="1"/>
                        <a:pt x="57" y="1"/>
                      </a:cubicBezTo>
                      <a:lnTo>
                        <a:pt x="56" y="2"/>
                      </a:lnTo>
                      <a:close/>
                      <a:moveTo>
                        <a:pt x="53" y="2"/>
                      </a:moveTo>
                      <a:cubicBezTo>
                        <a:pt x="51" y="2"/>
                        <a:pt x="50" y="2"/>
                        <a:pt x="48" y="2"/>
                      </a:cubicBezTo>
                      <a:lnTo>
                        <a:pt x="48" y="1"/>
                      </a:lnTo>
                      <a:cubicBezTo>
                        <a:pt x="50" y="1"/>
                        <a:pt x="51" y="0"/>
                        <a:pt x="53" y="1"/>
                      </a:cubicBezTo>
                      <a:lnTo>
                        <a:pt x="53" y="2"/>
                      </a:lnTo>
                      <a:close/>
                      <a:moveTo>
                        <a:pt x="48" y="2"/>
                      </a:moveTo>
                      <a:cubicBezTo>
                        <a:pt x="41" y="3"/>
                        <a:pt x="33" y="5"/>
                        <a:pt x="30" y="10"/>
                      </a:cubicBezTo>
                      <a:lnTo>
                        <a:pt x="29" y="9"/>
                      </a:lnTo>
                      <a:cubicBezTo>
                        <a:pt x="32" y="4"/>
                        <a:pt x="40" y="1"/>
                        <a:pt x="48" y="1"/>
                      </a:cubicBezTo>
                      <a:lnTo>
                        <a:pt x="48" y="2"/>
                      </a:lnTo>
                      <a:close/>
                      <a:moveTo>
                        <a:pt x="30" y="10"/>
                      </a:moveTo>
                      <a:lnTo>
                        <a:pt x="30" y="10"/>
                      </a:lnTo>
                      <a:close/>
                    </a:path>
                  </a:pathLst>
                </a:custGeom>
                <a:solidFill>
                  <a:srgbClr val="94939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571" name="Freeform 206"/>
                <p:cNvSpPr>
                  <a:spLocks noChangeArrowheads="1"/>
                </p:cNvSpPr>
                <p:nvPr/>
              </p:nvSpPr>
              <p:spPr bwMode="auto">
                <a:xfrm>
                  <a:off x="2028" y="3687"/>
                  <a:ext cx="73" cy="64"/>
                </a:xfrm>
                <a:custGeom>
                  <a:avLst/>
                  <a:gdLst>
                    <a:gd name="T0" fmla="*/ 49358 w 53"/>
                    <a:gd name="T1" fmla="*/ 14614 h 38"/>
                    <a:gd name="T2" fmla="*/ 14477 w 53"/>
                    <a:gd name="T3" fmla="*/ 88628 h 38"/>
                    <a:gd name="T4" fmla="*/ 8719 w 53"/>
                    <a:gd name="T5" fmla="*/ 119153 h 38"/>
                    <a:gd name="T6" fmla="*/ 62624 w 53"/>
                    <a:gd name="T7" fmla="*/ 168847 h 38"/>
                    <a:gd name="T8" fmla="*/ 95375 w 53"/>
                    <a:gd name="T9" fmla="*/ 63421 h 38"/>
                    <a:gd name="T10" fmla="*/ 49358 w 53"/>
                    <a:gd name="T11" fmla="*/ 14614 h 38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53" h="38">
                      <a:moveTo>
                        <a:pt x="27" y="3"/>
                      </a:moveTo>
                      <a:cubicBezTo>
                        <a:pt x="20" y="6"/>
                        <a:pt x="16" y="13"/>
                        <a:pt x="8" y="18"/>
                      </a:cubicBezTo>
                      <a:cubicBezTo>
                        <a:pt x="6" y="19"/>
                        <a:pt x="0" y="21"/>
                        <a:pt x="5" y="24"/>
                      </a:cubicBezTo>
                      <a:cubicBezTo>
                        <a:pt x="15" y="29"/>
                        <a:pt x="24" y="38"/>
                        <a:pt x="35" y="34"/>
                      </a:cubicBezTo>
                      <a:cubicBezTo>
                        <a:pt x="44" y="30"/>
                        <a:pt x="51" y="21"/>
                        <a:pt x="53" y="13"/>
                      </a:cubicBezTo>
                      <a:cubicBezTo>
                        <a:pt x="44" y="10"/>
                        <a:pt x="36" y="0"/>
                        <a:pt x="27" y="3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572" name="Freeform 207"/>
                <p:cNvSpPr>
                  <a:spLocks noChangeArrowheads="1"/>
                </p:cNvSpPr>
                <p:nvPr/>
              </p:nvSpPr>
              <p:spPr bwMode="auto">
                <a:xfrm>
                  <a:off x="2031" y="3687"/>
                  <a:ext cx="70" cy="64"/>
                </a:xfrm>
                <a:custGeom>
                  <a:avLst/>
                  <a:gdLst>
                    <a:gd name="T0" fmla="*/ 20428 w 52"/>
                    <a:gd name="T1" fmla="*/ 61974 h 38"/>
                    <a:gd name="T2" fmla="*/ 33395 w 52"/>
                    <a:gd name="T3" fmla="*/ 8950 h 38"/>
                    <a:gd name="T4" fmla="*/ 20428 w 52"/>
                    <a:gd name="T5" fmla="*/ 61974 h 38"/>
                    <a:gd name="T6" fmla="*/ 7894 w 52"/>
                    <a:gd name="T7" fmla="*/ 85725 h 38"/>
                    <a:gd name="T8" fmla="*/ 20428 w 52"/>
                    <a:gd name="T9" fmla="*/ 61974 h 38"/>
                    <a:gd name="T10" fmla="*/ 8765 w 52"/>
                    <a:gd name="T11" fmla="*/ 88628 h 38"/>
                    <a:gd name="T12" fmla="*/ 8765 w 52"/>
                    <a:gd name="T13" fmla="*/ 88628 h 38"/>
                    <a:gd name="T14" fmla="*/ 8765 w 52"/>
                    <a:gd name="T15" fmla="*/ 88628 h 38"/>
                    <a:gd name="T16" fmla="*/ 7894 w 52"/>
                    <a:gd name="T17" fmla="*/ 85725 h 38"/>
                    <a:gd name="T18" fmla="*/ 7894 w 52"/>
                    <a:gd name="T19" fmla="*/ 85725 h 38"/>
                    <a:gd name="T20" fmla="*/ 7894 w 52"/>
                    <a:gd name="T21" fmla="*/ 88628 h 38"/>
                    <a:gd name="T22" fmla="*/ 8765 w 52"/>
                    <a:gd name="T23" fmla="*/ 88628 h 38"/>
                    <a:gd name="T24" fmla="*/ 5362 w 52"/>
                    <a:gd name="T25" fmla="*/ 88628 h 38"/>
                    <a:gd name="T26" fmla="*/ 8765 w 52"/>
                    <a:gd name="T27" fmla="*/ 88628 h 38"/>
                    <a:gd name="T28" fmla="*/ 2380 w 52"/>
                    <a:gd name="T29" fmla="*/ 103483 h 38"/>
                    <a:gd name="T30" fmla="*/ 5362 w 52"/>
                    <a:gd name="T31" fmla="*/ 88628 h 38"/>
                    <a:gd name="T32" fmla="*/ 2380 w 52"/>
                    <a:gd name="T33" fmla="*/ 103483 h 38"/>
                    <a:gd name="T34" fmla="*/ 3890 w 52"/>
                    <a:gd name="T35" fmla="*/ 124933 h 38"/>
                    <a:gd name="T36" fmla="*/ 2380 w 52"/>
                    <a:gd name="T37" fmla="*/ 103483 h 38"/>
                    <a:gd name="T38" fmla="*/ 3890 w 52"/>
                    <a:gd name="T39" fmla="*/ 124933 h 38"/>
                    <a:gd name="T40" fmla="*/ 3890 w 52"/>
                    <a:gd name="T41" fmla="*/ 124933 h 38"/>
                    <a:gd name="T42" fmla="*/ 5362 w 52"/>
                    <a:gd name="T43" fmla="*/ 119153 h 38"/>
                    <a:gd name="T44" fmla="*/ 3890 w 52"/>
                    <a:gd name="T45" fmla="*/ 124933 h 38"/>
                    <a:gd name="T46" fmla="*/ 5362 w 52"/>
                    <a:gd name="T47" fmla="*/ 119153 h 38"/>
                    <a:gd name="T48" fmla="*/ 3890 w 52"/>
                    <a:gd name="T49" fmla="*/ 119153 h 38"/>
                    <a:gd name="T50" fmla="*/ 5362 w 52"/>
                    <a:gd name="T51" fmla="*/ 119153 h 38"/>
                    <a:gd name="T52" fmla="*/ 12910 w 52"/>
                    <a:gd name="T53" fmla="*/ 144583 h 38"/>
                    <a:gd name="T54" fmla="*/ 5362 w 52"/>
                    <a:gd name="T55" fmla="*/ 119153 h 38"/>
                    <a:gd name="T56" fmla="*/ 43649 w 52"/>
                    <a:gd name="T57" fmla="*/ 164963 h 38"/>
                    <a:gd name="T58" fmla="*/ 12910 w 52"/>
                    <a:gd name="T59" fmla="*/ 144583 h 38"/>
                    <a:gd name="T60" fmla="*/ 43649 w 52"/>
                    <a:gd name="T61" fmla="*/ 164963 h 38"/>
                    <a:gd name="T62" fmla="*/ 43649 w 52"/>
                    <a:gd name="T63" fmla="*/ 168847 h 38"/>
                    <a:gd name="T64" fmla="*/ 43649 w 52"/>
                    <a:gd name="T65" fmla="*/ 164963 h 38"/>
                    <a:gd name="T66" fmla="*/ 43649 w 52"/>
                    <a:gd name="T67" fmla="*/ 168847 h 38"/>
                    <a:gd name="T68" fmla="*/ 43649 w 52"/>
                    <a:gd name="T69" fmla="*/ 164963 h 38"/>
                    <a:gd name="T70" fmla="*/ 43649 w 52"/>
                    <a:gd name="T71" fmla="*/ 168847 h 38"/>
                    <a:gd name="T72" fmla="*/ 43649 w 52"/>
                    <a:gd name="T73" fmla="*/ 164963 h 38"/>
                    <a:gd name="T74" fmla="*/ 48603 w 52"/>
                    <a:gd name="T75" fmla="*/ 159309 h 38"/>
                    <a:gd name="T76" fmla="*/ 43649 w 52"/>
                    <a:gd name="T77" fmla="*/ 164963 h 38"/>
                    <a:gd name="T78" fmla="*/ 52548 w 52"/>
                    <a:gd name="T79" fmla="*/ 144583 h 38"/>
                    <a:gd name="T80" fmla="*/ 48603 w 52"/>
                    <a:gd name="T81" fmla="*/ 159309 h 38"/>
                    <a:gd name="T82" fmla="*/ 52548 w 52"/>
                    <a:gd name="T83" fmla="*/ 144583 h 38"/>
                    <a:gd name="T84" fmla="*/ 68818 w 52"/>
                    <a:gd name="T85" fmla="*/ 63421 h 38"/>
                    <a:gd name="T86" fmla="*/ 52548 w 52"/>
                    <a:gd name="T87" fmla="*/ 144583 h 38"/>
                    <a:gd name="T88" fmla="*/ 68818 w 52"/>
                    <a:gd name="T89" fmla="*/ 61974 h 38"/>
                    <a:gd name="T90" fmla="*/ 67288 w 52"/>
                    <a:gd name="T91" fmla="*/ 63421 h 38"/>
                    <a:gd name="T92" fmla="*/ 67288 w 52"/>
                    <a:gd name="T93" fmla="*/ 63421 h 38"/>
                    <a:gd name="T94" fmla="*/ 68818 w 52"/>
                    <a:gd name="T95" fmla="*/ 61974 h 38"/>
                    <a:gd name="T96" fmla="*/ 67288 w 52"/>
                    <a:gd name="T97" fmla="*/ 63421 h 38"/>
                    <a:gd name="T98" fmla="*/ 67288 w 52"/>
                    <a:gd name="T99" fmla="*/ 63421 h 38"/>
                    <a:gd name="T100" fmla="*/ 67288 w 52"/>
                    <a:gd name="T101" fmla="*/ 63421 h 38"/>
                    <a:gd name="T102" fmla="*/ 54585 w 52"/>
                    <a:gd name="T103" fmla="*/ 33293 h 38"/>
                    <a:gd name="T104" fmla="*/ 67288 w 52"/>
                    <a:gd name="T105" fmla="*/ 63421 h 38"/>
                    <a:gd name="T106" fmla="*/ 34483 w 52"/>
                    <a:gd name="T107" fmla="*/ 20404 h 38"/>
                    <a:gd name="T108" fmla="*/ 54585 w 52"/>
                    <a:gd name="T109" fmla="*/ 33293 h 38"/>
                    <a:gd name="T110" fmla="*/ 33395 w 52"/>
                    <a:gd name="T111" fmla="*/ 8950 h 38"/>
                    <a:gd name="T112" fmla="*/ 33395 w 52"/>
                    <a:gd name="T113" fmla="*/ 14614 h 38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</a:gdLst>
                  <a:ahLst/>
                  <a:cxnLst>
                    <a:cxn ang="T114">
                      <a:pos x="T0" y="T1"/>
                    </a:cxn>
                    <a:cxn ang="T115">
                      <a:pos x="T2" y="T3"/>
                    </a:cxn>
                    <a:cxn ang="T116">
                      <a:pos x="T4" y="T5"/>
                    </a:cxn>
                    <a:cxn ang="T117">
                      <a:pos x="T6" y="T7"/>
                    </a:cxn>
                    <a:cxn ang="T118">
                      <a:pos x="T8" y="T9"/>
                    </a:cxn>
                    <a:cxn ang="T119">
                      <a:pos x="T10" y="T11"/>
                    </a:cxn>
                    <a:cxn ang="T120">
                      <a:pos x="T12" y="T13"/>
                    </a:cxn>
                    <a:cxn ang="T121">
                      <a:pos x="T14" y="T15"/>
                    </a:cxn>
                    <a:cxn ang="T122">
                      <a:pos x="T16" y="T17"/>
                    </a:cxn>
                    <a:cxn ang="T123">
                      <a:pos x="T18" y="T19"/>
                    </a:cxn>
                    <a:cxn ang="T124">
                      <a:pos x="T20" y="T21"/>
                    </a:cxn>
                    <a:cxn ang="T125">
                      <a:pos x="T22" y="T23"/>
                    </a:cxn>
                    <a:cxn ang="T126">
                      <a:pos x="T24" y="T25"/>
                    </a:cxn>
                    <a:cxn ang="T127">
                      <a:pos x="T26" y="T27"/>
                    </a:cxn>
                    <a:cxn ang="T128">
                      <a:pos x="T28" y="T29"/>
                    </a:cxn>
                    <a:cxn ang="T129">
                      <a:pos x="T30" y="T31"/>
                    </a:cxn>
                    <a:cxn ang="T130">
                      <a:pos x="T32" y="T33"/>
                    </a:cxn>
                    <a:cxn ang="T131">
                      <a:pos x="T34" y="T35"/>
                    </a:cxn>
                    <a:cxn ang="T132">
                      <a:pos x="T36" y="T37"/>
                    </a:cxn>
                    <a:cxn ang="T133">
                      <a:pos x="T38" y="T39"/>
                    </a:cxn>
                    <a:cxn ang="T134">
                      <a:pos x="T40" y="T41"/>
                    </a:cxn>
                    <a:cxn ang="T135">
                      <a:pos x="T42" y="T43"/>
                    </a:cxn>
                    <a:cxn ang="T136">
                      <a:pos x="T44" y="T45"/>
                    </a:cxn>
                    <a:cxn ang="T137">
                      <a:pos x="T46" y="T47"/>
                    </a:cxn>
                    <a:cxn ang="T138">
                      <a:pos x="T48" y="T49"/>
                    </a:cxn>
                    <a:cxn ang="T139">
                      <a:pos x="T50" y="T51"/>
                    </a:cxn>
                    <a:cxn ang="T140">
                      <a:pos x="T52" y="T53"/>
                    </a:cxn>
                    <a:cxn ang="T141">
                      <a:pos x="T54" y="T55"/>
                    </a:cxn>
                    <a:cxn ang="T142">
                      <a:pos x="T56" y="T57"/>
                    </a:cxn>
                    <a:cxn ang="T143">
                      <a:pos x="T58" y="T59"/>
                    </a:cxn>
                    <a:cxn ang="T144">
                      <a:pos x="T60" y="T61"/>
                    </a:cxn>
                    <a:cxn ang="T145">
                      <a:pos x="T62" y="T63"/>
                    </a:cxn>
                    <a:cxn ang="T146">
                      <a:pos x="T64" y="T65"/>
                    </a:cxn>
                    <a:cxn ang="T147">
                      <a:pos x="T66" y="T67"/>
                    </a:cxn>
                    <a:cxn ang="T148">
                      <a:pos x="T68" y="T69"/>
                    </a:cxn>
                    <a:cxn ang="T149">
                      <a:pos x="T70" y="T71"/>
                    </a:cxn>
                    <a:cxn ang="T150">
                      <a:pos x="T72" y="T73"/>
                    </a:cxn>
                    <a:cxn ang="T151">
                      <a:pos x="T74" y="T75"/>
                    </a:cxn>
                    <a:cxn ang="T152">
                      <a:pos x="T76" y="T77"/>
                    </a:cxn>
                    <a:cxn ang="T153">
                      <a:pos x="T78" y="T79"/>
                    </a:cxn>
                    <a:cxn ang="T154">
                      <a:pos x="T80" y="T81"/>
                    </a:cxn>
                    <a:cxn ang="T155">
                      <a:pos x="T82" y="T83"/>
                    </a:cxn>
                    <a:cxn ang="T156">
                      <a:pos x="T84" y="T85"/>
                    </a:cxn>
                    <a:cxn ang="T157">
                      <a:pos x="T86" y="T87"/>
                    </a:cxn>
                    <a:cxn ang="T158">
                      <a:pos x="T88" y="T89"/>
                    </a:cxn>
                    <a:cxn ang="T159">
                      <a:pos x="T90" y="T91"/>
                    </a:cxn>
                    <a:cxn ang="T160">
                      <a:pos x="T92" y="T93"/>
                    </a:cxn>
                    <a:cxn ang="T161">
                      <a:pos x="T94" y="T95"/>
                    </a:cxn>
                    <a:cxn ang="T162">
                      <a:pos x="T96" y="T97"/>
                    </a:cxn>
                    <a:cxn ang="T163">
                      <a:pos x="T98" y="T99"/>
                    </a:cxn>
                    <a:cxn ang="T164">
                      <a:pos x="T100" y="T101"/>
                    </a:cxn>
                    <a:cxn ang="T165">
                      <a:pos x="T102" y="T103"/>
                    </a:cxn>
                    <a:cxn ang="T166">
                      <a:pos x="T104" y="T105"/>
                    </a:cxn>
                    <a:cxn ang="T167">
                      <a:pos x="T106" y="T107"/>
                    </a:cxn>
                    <a:cxn ang="T168">
                      <a:pos x="T108" y="T109"/>
                    </a:cxn>
                    <a:cxn ang="T169">
                      <a:pos x="T110" y="T111"/>
                    </a:cxn>
                    <a:cxn ang="T170">
                      <a:pos x="T112" y="T113"/>
                    </a:cxn>
                  </a:cxnLst>
                  <a:rect l="0" t="0" r="r" b="b"/>
                  <a:pathLst>
                    <a:path w="52" h="38">
                      <a:moveTo>
                        <a:pt x="26" y="4"/>
                      </a:moveTo>
                      <a:cubicBezTo>
                        <a:pt x="21" y="5"/>
                        <a:pt x="18" y="8"/>
                        <a:pt x="15" y="12"/>
                      </a:cubicBezTo>
                      <a:lnTo>
                        <a:pt x="13" y="11"/>
                      </a:lnTo>
                      <a:cubicBezTo>
                        <a:pt x="17" y="7"/>
                        <a:pt x="20" y="4"/>
                        <a:pt x="25" y="2"/>
                      </a:cubicBezTo>
                      <a:lnTo>
                        <a:pt x="26" y="4"/>
                      </a:lnTo>
                      <a:close/>
                      <a:moveTo>
                        <a:pt x="15" y="12"/>
                      </a:moveTo>
                      <a:cubicBezTo>
                        <a:pt x="12" y="14"/>
                        <a:pt x="10" y="16"/>
                        <a:pt x="7" y="18"/>
                      </a:cubicBezTo>
                      <a:lnTo>
                        <a:pt x="6" y="17"/>
                      </a:lnTo>
                      <a:cubicBezTo>
                        <a:pt x="9" y="15"/>
                        <a:pt x="11" y="13"/>
                        <a:pt x="13" y="11"/>
                      </a:cubicBezTo>
                      <a:lnTo>
                        <a:pt x="15" y="12"/>
                      </a:lnTo>
                      <a:close/>
                      <a:moveTo>
                        <a:pt x="7" y="18"/>
                      </a:moveTo>
                      <a:lnTo>
                        <a:pt x="7" y="18"/>
                      </a:lnTo>
                      <a:lnTo>
                        <a:pt x="6" y="18"/>
                      </a:lnTo>
                      <a:lnTo>
                        <a:pt x="7" y="18"/>
                      </a:lnTo>
                      <a:close/>
                      <a:moveTo>
                        <a:pt x="7" y="18"/>
                      </a:moveTo>
                      <a:lnTo>
                        <a:pt x="7" y="18"/>
                      </a:lnTo>
                      <a:lnTo>
                        <a:pt x="6" y="17"/>
                      </a:lnTo>
                      <a:lnTo>
                        <a:pt x="7" y="18"/>
                      </a:lnTo>
                      <a:close/>
                      <a:moveTo>
                        <a:pt x="6" y="17"/>
                      </a:moveTo>
                      <a:lnTo>
                        <a:pt x="6" y="17"/>
                      </a:lnTo>
                      <a:lnTo>
                        <a:pt x="6" y="18"/>
                      </a:lnTo>
                      <a:lnTo>
                        <a:pt x="6" y="17"/>
                      </a:lnTo>
                      <a:close/>
                      <a:moveTo>
                        <a:pt x="7" y="18"/>
                      </a:moveTo>
                      <a:cubicBezTo>
                        <a:pt x="6" y="19"/>
                        <a:pt x="6" y="19"/>
                        <a:pt x="5" y="19"/>
                      </a:cubicBezTo>
                      <a:lnTo>
                        <a:pt x="4" y="18"/>
                      </a:lnTo>
                      <a:cubicBezTo>
                        <a:pt x="5" y="18"/>
                        <a:pt x="5" y="18"/>
                        <a:pt x="6" y="17"/>
                      </a:cubicBezTo>
                      <a:lnTo>
                        <a:pt x="7" y="18"/>
                      </a:lnTo>
                      <a:close/>
                      <a:moveTo>
                        <a:pt x="5" y="19"/>
                      </a:moveTo>
                      <a:cubicBezTo>
                        <a:pt x="4" y="20"/>
                        <a:pt x="3" y="20"/>
                        <a:pt x="2" y="21"/>
                      </a:cubicBezTo>
                      <a:lnTo>
                        <a:pt x="1" y="21"/>
                      </a:lnTo>
                      <a:cubicBezTo>
                        <a:pt x="2" y="19"/>
                        <a:pt x="3" y="19"/>
                        <a:pt x="4" y="18"/>
                      </a:cubicBezTo>
                      <a:lnTo>
                        <a:pt x="5" y="19"/>
                      </a:lnTo>
                      <a:close/>
                      <a:moveTo>
                        <a:pt x="2" y="21"/>
                      </a:moveTo>
                      <a:cubicBezTo>
                        <a:pt x="2" y="22"/>
                        <a:pt x="2" y="23"/>
                        <a:pt x="4" y="24"/>
                      </a:cubicBezTo>
                      <a:lnTo>
                        <a:pt x="3" y="25"/>
                      </a:lnTo>
                      <a:cubicBezTo>
                        <a:pt x="0" y="23"/>
                        <a:pt x="0" y="22"/>
                        <a:pt x="1" y="21"/>
                      </a:cubicBezTo>
                      <a:lnTo>
                        <a:pt x="2" y="21"/>
                      </a:lnTo>
                      <a:close/>
                      <a:moveTo>
                        <a:pt x="3" y="25"/>
                      </a:moveTo>
                      <a:lnTo>
                        <a:pt x="3" y="25"/>
                      </a:lnTo>
                      <a:lnTo>
                        <a:pt x="3" y="24"/>
                      </a:lnTo>
                      <a:lnTo>
                        <a:pt x="3" y="25"/>
                      </a:lnTo>
                      <a:close/>
                      <a:moveTo>
                        <a:pt x="4" y="24"/>
                      </a:moveTo>
                      <a:lnTo>
                        <a:pt x="4" y="24"/>
                      </a:lnTo>
                      <a:lnTo>
                        <a:pt x="3" y="25"/>
                      </a:lnTo>
                      <a:lnTo>
                        <a:pt x="4" y="24"/>
                      </a:lnTo>
                      <a:close/>
                      <a:moveTo>
                        <a:pt x="4" y="24"/>
                      </a:moveTo>
                      <a:lnTo>
                        <a:pt x="4" y="24"/>
                      </a:lnTo>
                      <a:lnTo>
                        <a:pt x="3" y="24"/>
                      </a:lnTo>
                      <a:lnTo>
                        <a:pt x="4" y="24"/>
                      </a:lnTo>
                      <a:close/>
                      <a:moveTo>
                        <a:pt x="4" y="24"/>
                      </a:moveTo>
                      <a:cubicBezTo>
                        <a:pt x="6" y="25"/>
                        <a:pt x="8" y="26"/>
                        <a:pt x="11" y="28"/>
                      </a:cubicBezTo>
                      <a:lnTo>
                        <a:pt x="10" y="29"/>
                      </a:lnTo>
                      <a:cubicBezTo>
                        <a:pt x="8" y="27"/>
                        <a:pt x="5" y="26"/>
                        <a:pt x="3" y="25"/>
                      </a:cubicBezTo>
                      <a:lnTo>
                        <a:pt x="4" y="24"/>
                      </a:lnTo>
                      <a:close/>
                      <a:moveTo>
                        <a:pt x="11" y="28"/>
                      </a:moveTo>
                      <a:cubicBezTo>
                        <a:pt x="18" y="32"/>
                        <a:pt x="25" y="36"/>
                        <a:pt x="33" y="33"/>
                      </a:cubicBezTo>
                      <a:lnTo>
                        <a:pt x="33" y="34"/>
                      </a:lnTo>
                      <a:cubicBezTo>
                        <a:pt x="25" y="38"/>
                        <a:pt x="17" y="33"/>
                        <a:pt x="10" y="29"/>
                      </a:cubicBezTo>
                      <a:lnTo>
                        <a:pt x="11" y="28"/>
                      </a:lnTo>
                      <a:close/>
                      <a:moveTo>
                        <a:pt x="33" y="33"/>
                      </a:moveTo>
                      <a:lnTo>
                        <a:pt x="33" y="33"/>
                      </a:lnTo>
                      <a:lnTo>
                        <a:pt x="33" y="34"/>
                      </a:lnTo>
                      <a:lnTo>
                        <a:pt x="33" y="33"/>
                      </a:lnTo>
                      <a:close/>
                      <a:moveTo>
                        <a:pt x="33" y="33"/>
                      </a:moveTo>
                      <a:lnTo>
                        <a:pt x="33" y="33"/>
                      </a:lnTo>
                      <a:lnTo>
                        <a:pt x="33" y="34"/>
                      </a:lnTo>
                      <a:lnTo>
                        <a:pt x="33" y="33"/>
                      </a:lnTo>
                      <a:close/>
                      <a:moveTo>
                        <a:pt x="33" y="34"/>
                      </a:moveTo>
                      <a:lnTo>
                        <a:pt x="33" y="34"/>
                      </a:lnTo>
                      <a:close/>
                      <a:moveTo>
                        <a:pt x="33" y="33"/>
                      </a:moveTo>
                      <a:cubicBezTo>
                        <a:pt x="34" y="33"/>
                        <a:pt x="35" y="32"/>
                        <a:pt x="36" y="31"/>
                      </a:cubicBezTo>
                      <a:lnTo>
                        <a:pt x="37" y="32"/>
                      </a:lnTo>
                      <a:cubicBezTo>
                        <a:pt x="36" y="33"/>
                        <a:pt x="35" y="34"/>
                        <a:pt x="33" y="34"/>
                      </a:cubicBezTo>
                      <a:lnTo>
                        <a:pt x="33" y="33"/>
                      </a:lnTo>
                      <a:close/>
                      <a:moveTo>
                        <a:pt x="36" y="31"/>
                      </a:moveTo>
                      <a:cubicBezTo>
                        <a:pt x="37" y="31"/>
                        <a:pt x="39" y="30"/>
                        <a:pt x="40" y="29"/>
                      </a:cubicBezTo>
                      <a:lnTo>
                        <a:pt x="41" y="30"/>
                      </a:lnTo>
                      <a:cubicBezTo>
                        <a:pt x="40" y="31"/>
                        <a:pt x="38" y="32"/>
                        <a:pt x="37" y="32"/>
                      </a:cubicBezTo>
                      <a:lnTo>
                        <a:pt x="36" y="31"/>
                      </a:lnTo>
                      <a:close/>
                      <a:moveTo>
                        <a:pt x="40" y="29"/>
                      </a:moveTo>
                      <a:cubicBezTo>
                        <a:pt x="45" y="25"/>
                        <a:pt x="49" y="19"/>
                        <a:pt x="51" y="12"/>
                      </a:cubicBezTo>
                      <a:lnTo>
                        <a:pt x="52" y="13"/>
                      </a:lnTo>
                      <a:cubicBezTo>
                        <a:pt x="50" y="19"/>
                        <a:pt x="46" y="26"/>
                        <a:pt x="41" y="30"/>
                      </a:cubicBezTo>
                      <a:lnTo>
                        <a:pt x="40" y="29"/>
                      </a:lnTo>
                      <a:close/>
                      <a:moveTo>
                        <a:pt x="52" y="12"/>
                      </a:moveTo>
                      <a:lnTo>
                        <a:pt x="52" y="12"/>
                      </a:lnTo>
                      <a:lnTo>
                        <a:pt x="52" y="13"/>
                      </a:lnTo>
                      <a:lnTo>
                        <a:pt x="51" y="13"/>
                      </a:lnTo>
                      <a:lnTo>
                        <a:pt x="52" y="12"/>
                      </a:lnTo>
                      <a:close/>
                      <a:moveTo>
                        <a:pt x="51" y="13"/>
                      </a:moveTo>
                      <a:lnTo>
                        <a:pt x="51" y="13"/>
                      </a:lnTo>
                      <a:lnTo>
                        <a:pt x="52" y="12"/>
                      </a:lnTo>
                      <a:lnTo>
                        <a:pt x="51" y="13"/>
                      </a:lnTo>
                      <a:close/>
                      <a:moveTo>
                        <a:pt x="51" y="13"/>
                      </a:moveTo>
                      <a:lnTo>
                        <a:pt x="51" y="13"/>
                      </a:lnTo>
                      <a:close/>
                      <a:moveTo>
                        <a:pt x="51" y="13"/>
                      </a:moveTo>
                      <a:cubicBezTo>
                        <a:pt x="47" y="12"/>
                        <a:pt x="44" y="10"/>
                        <a:pt x="41" y="8"/>
                      </a:cubicBezTo>
                      <a:lnTo>
                        <a:pt x="41" y="7"/>
                      </a:lnTo>
                      <a:cubicBezTo>
                        <a:pt x="45" y="9"/>
                        <a:pt x="48" y="11"/>
                        <a:pt x="52" y="12"/>
                      </a:cubicBezTo>
                      <a:lnTo>
                        <a:pt x="51" y="13"/>
                      </a:lnTo>
                      <a:close/>
                      <a:moveTo>
                        <a:pt x="41" y="8"/>
                      </a:moveTo>
                      <a:cubicBezTo>
                        <a:pt x="36" y="5"/>
                        <a:pt x="31" y="2"/>
                        <a:pt x="26" y="4"/>
                      </a:cubicBezTo>
                      <a:lnTo>
                        <a:pt x="25" y="2"/>
                      </a:lnTo>
                      <a:cubicBezTo>
                        <a:pt x="31" y="0"/>
                        <a:pt x="36" y="4"/>
                        <a:pt x="41" y="7"/>
                      </a:cubicBezTo>
                      <a:lnTo>
                        <a:pt x="41" y="8"/>
                      </a:lnTo>
                      <a:close/>
                      <a:moveTo>
                        <a:pt x="25" y="2"/>
                      </a:moveTo>
                      <a:lnTo>
                        <a:pt x="25" y="2"/>
                      </a:lnTo>
                      <a:lnTo>
                        <a:pt x="25" y="3"/>
                      </a:lnTo>
                      <a:lnTo>
                        <a:pt x="25" y="2"/>
                      </a:lnTo>
                      <a:close/>
                    </a:path>
                  </a:pathLst>
                </a:custGeom>
                <a:solidFill>
                  <a:srgbClr val="94939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573" name="Freeform 208"/>
                <p:cNvSpPr>
                  <a:spLocks noChangeArrowheads="1"/>
                </p:cNvSpPr>
                <p:nvPr/>
              </p:nvSpPr>
              <p:spPr bwMode="auto">
                <a:xfrm>
                  <a:off x="1989" y="3723"/>
                  <a:ext cx="50" cy="60"/>
                </a:xfrm>
                <a:custGeom>
                  <a:avLst/>
                  <a:gdLst>
                    <a:gd name="T0" fmla="*/ 23574 w 37"/>
                    <a:gd name="T1" fmla="*/ 28853 h 35"/>
                    <a:gd name="T2" fmla="*/ 0 w 37"/>
                    <a:gd name="T3" fmla="*/ 98431 h 35"/>
                    <a:gd name="T4" fmla="*/ 19295 w 37"/>
                    <a:gd name="T5" fmla="*/ 138331 h 35"/>
                    <a:gd name="T6" fmla="*/ 31823 w 37"/>
                    <a:gd name="T7" fmla="*/ 204060 h 35"/>
                    <a:gd name="T8" fmla="*/ 55424 w 37"/>
                    <a:gd name="T9" fmla="*/ 120245 h 35"/>
                    <a:gd name="T10" fmla="*/ 36346 w 37"/>
                    <a:gd name="T11" fmla="*/ 11441 h 35"/>
                    <a:gd name="T12" fmla="*/ 23574 w 37"/>
                    <a:gd name="T13" fmla="*/ 28853 h 35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37" h="35">
                      <a:moveTo>
                        <a:pt x="16" y="4"/>
                      </a:moveTo>
                      <a:cubicBezTo>
                        <a:pt x="10" y="8"/>
                        <a:pt x="1" y="9"/>
                        <a:pt x="0" y="15"/>
                      </a:cubicBezTo>
                      <a:cubicBezTo>
                        <a:pt x="0" y="19"/>
                        <a:pt x="9" y="19"/>
                        <a:pt x="13" y="21"/>
                      </a:cubicBezTo>
                      <a:cubicBezTo>
                        <a:pt x="16" y="23"/>
                        <a:pt x="17" y="28"/>
                        <a:pt x="21" y="31"/>
                      </a:cubicBezTo>
                      <a:cubicBezTo>
                        <a:pt x="28" y="35"/>
                        <a:pt x="37" y="24"/>
                        <a:pt x="37" y="18"/>
                      </a:cubicBezTo>
                      <a:cubicBezTo>
                        <a:pt x="36" y="12"/>
                        <a:pt x="29" y="7"/>
                        <a:pt x="24" y="2"/>
                      </a:cubicBezTo>
                      <a:cubicBezTo>
                        <a:pt x="22" y="0"/>
                        <a:pt x="19" y="2"/>
                        <a:pt x="16" y="4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574" name="Freeform 209"/>
                <p:cNvSpPr>
                  <a:spLocks noChangeArrowheads="1"/>
                </p:cNvSpPr>
                <p:nvPr/>
              </p:nvSpPr>
              <p:spPr bwMode="auto">
                <a:xfrm>
                  <a:off x="1987" y="3723"/>
                  <a:ext cx="52" cy="54"/>
                </a:xfrm>
                <a:custGeom>
                  <a:avLst/>
                  <a:gdLst>
                    <a:gd name="T0" fmla="*/ 28512 w 38"/>
                    <a:gd name="T1" fmla="*/ 28559 h 32"/>
                    <a:gd name="T2" fmla="*/ 28512 w 38"/>
                    <a:gd name="T3" fmla="*/ 26232 h 32"/>
                    <a:gd name="T4" fmla="*/ 28512 w 38"/>
                    <a:gd name="T5" fmla="*/ 28559 h 32"/>
                    <a:gd name="T6" fmla="*/ 28512 w 38"/>
                    <a:gd name="T7" fmla="*/ 26232 h 32"/>
                    <a:gd name="T8" fmla="*/ 28512 w 38"/>
                    <a:gd name="T9" fmla="*/ 28559 h 32"/>
                    <a:gd name="T10" fmla="*/ 17196 w 38"/>
                    <a:gd name="T11" fmla="*/ 36305 h 32"/>
                    <a:gd name="T12" fmla="*/ 28512 w 38"/>
                    <a:gd name="T13" fmla="*/ 28559 h 32"/>
                    <a:gd name="T14" fmla="*/ 2960 w 38"/>
                    <a:gd name="T15" fmla="*/ 89174 h 32"/>
                    <a:gd name="T16" fmla="*/ 17196 w 38"/>
                    <a:gd name="T17" fmla="*/ 36305 h 32"/>
                    <a:gd name="T18" fmla="*/ 2960 w 38"/>
                    <a:gd name="T19" fmla="*/ 89174 h 32"/>
                    <a:gd name="T20" fmla="*/ 1786 w 38"/>
                    <a:gd name="T21" fmla="*/ 89174 h 32"/>
                    <a:gd name="T22" fmla="*/ 2960 w 38"/>
                    <a:gd name="T23" fmla="*/ 89174 h 32"/>
                    <a:gd name="T24" fmla="*/ 13495 w 38"/>
                    <a:gd name="T25" fmla="*/ 119229 h 32"/>
                    <a:gd name="T26" fmla="*/ 2960 w 38"/>
                    <a:gd name="T27" fmla="*/ 89174 h 32"/>
                    <a:gd name="T28" fmla="*/ 15384 w 38"/>
                    <a:gd name="T29" fmla="*/ 109635 h 32"/>
                    <a:gd name="T30" fmla="*/ 15384 w 38"/>
                    <a:gd name="T31" fmla="*/ 109635 h 32"/>
                    <a:gd name="T32" fmla="*/ 22386 w 38"/>
                    <a:gd name="T33" fmla="*/ 129794 h 32"/>
                    <a:gd name="T34" fmla="*/ 15384 w 38"/>
                    <a:gd name="T35" fmla="*/ 109635 h 32"/>
                    <a:gd name="T36" fmla="*/ 22386 w 38"/>
                    <a:gd name="T37" fmla="*/ 129794 h 32"/>
                    <a:gd name="T38" fmla="*/ 22386 w 38"/>
                    <a:gd name="T39" fmla="*/ 129794 h 32"/>
                    <a:gd name="T40" fmla="*/ 33008 w 38"/>
                    <a:gd name="T41" fmla="*/ 153935 h 32"/>
                    <a:gd name="T42" fmla="*/ 22386 w 38"/>
                    <a:gd name="T43" fmla="*/ 129794 h 32"/>
                    <a:gd name="T44" fmla="*/ 33008 w 38"/>
                    <a:gd name="T45" fmla="*/ 153935 h 32"/>
                    <a:gd name="T46" fmla="*/ 36022 w 38"/>
                    <a:gd name="T47" fmla="*/ 181607 h 32"/>
                    <a:gd name="T48" fmla="*/ 33008 w 38"/>
                    <a:gd name="T49" fmla="*/ 153935 h 32"/>
                    <a:gd name="T50" fmla="*/ 36022 w 38"/>
                    <a:gd name="T51" fmla="*/ 181607 h 32"/>
                    <a:gd name="T52" fmla="*/ 37109 w 38"/>
                    <a:gd name="T53" fmla="*/ 181607 h 32"/>
                    <a:gd name="T54" fmla="*/ 37109 w 38"/>
                    <a:gd name="T55" fmla="*/ 179334 h 32"/>
                    <a:gd name="T56" fmla="*/ 42279 w 38"/>
                    <a:gd name="T57" fmla="*/ 191209 h 32"/>
                    <a:gd name="T58" fmla="*/ 37109 w 38"/>
                    <a:gd name="T59" fmla="*/ 179334 h 32"/>
                    <a:gd name="T60" fmla="*/ 49904 w 38"/>
                    <a:gd name="T61" fmla="*/ 179334 h 32"/>
                    <a:gd name="T62" fmla="*/ 42279 w 38"/>
                    <a:gd name="T63" fmla="*/ 191209 h 32"/>
                    <a:gd name="T64" fmla="*/ 49904 w 38"/>
                    <a:gd name="T65" fmla="*/ 179334 h 32"/>
                    <a:gd name="T66" fmla="*/ 57632 w 38"/>
                    <a:gd name="T67" fmla="*/ 164945 h 32"/>
                    <a:gd name="T68" fmla="*/ 49904 w 38"/>
                    <a:gd name="T69" fmla="*/ 179334 h 32"/>
                    <a:gd name="T70" fmla="*/ 62597 w 38"/>
                    <a:gd name="T71" fmla="*/ 108280 h 32"/>
                    <a:gd name="T72" fmla="*/ 57632 w 38"/>
                    <a:gd name="T73" fmla="*/ 164945 h 32"/>
                    <a:gd name="T74" fmla="*/ 64484 w 38"/>
                    <a:gd name="T75" fmla="*/ 108280 h 32"/>
                    <a:gd name="T76" fmla="*/ 64484 w 38"/>
                    <a:gd name="T77" fmla="*/ 108280 h 32"/>
                    <a:gd name="T78" fmla="*/ 49904 w 38"/>
                    <a:gd name="T79" fmla="*/ 43463 h 32"/>
                    <a:gd name="T80" fmla="*/ 64484 w 38"/>
                    <a:gd name="T81" fmla="*/ 108280 h 32"/>
                    <a:gd name="T82" fmla="*/ 49904 w 38"/>
                    <a:gd name="T83" fmla="*/ 43463 h 32"/>
                    <a:gd name="T84" fmla="*/ 44345 w 38"/>
                    <a:gd name="T85" fmla="*/ 10414 h 32"/>
                    <a:gd name="T86" fmla="*/ 49904 w 38"/>
                    <a:gd name="T87" fmla="*/ 43463 h 32"/>
                    <a:gd name="T88" fmla="*/ 44345 w 38"/>
                    <a:gd name="T89" fmla="*/ 10414 h 32"/>
                    <a:gd name="T90" fmla="*/ 40871 w 38"/>
                    <a:gd name="T91" fmla="*/ 17256 h 32"/>
                    <a:gd name="T92" fmla="*/ 28512 w 38"/>
                    <a:gd name="T93" fmla="*/ 17256 h 32"/>
                    <a:gd name="T94" fmla="*/ 40871 w 38"/>
                    <a:gd name="T95" fmla="*/ 17256 h 32"/>
                    <a:gd name="T96" fmla="*/ 28512 w 38"/>
                    <a:gd name="T97" fmla="*/ 17256 h 32"/>
                    <a:gd name="T98" fmla="*/ 28512 w 38"/>
                    <a:gd name="T99" fmla="*/ 17256 h 32"/>
                    <a:gd name="T100" fmla="*/ 28512 w 38"/>
                    <a:gd name="T101" fmla="*/ 28559 h 32"/>
                    <a:gd name="T102" fmla="*/ 28512 w 38"/>
                    <a:gd name="T103" fmla="*/ 17256 h 32"/>
                    <a:gd name="T104" fmla="*/ 28512 w 38"/>
                    <a:gd name="T105" fmla="*/ 26232 h 32"/>
                    <a:gd name="T106" fmla="*/ 28512 w 38"/>
                    <a:gd name="T107" fmla="*/ 26232 h 32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</a:gdLst>
                  <a:ahLst/>
                  <a:cxnLst>
                    <a:cxn ang="T108">
                      <a:pos x="T0" y="T1"/>
                    </a:cxn>
                    <a:cxn ang="T109">
                      <a:pos x="T2" y="T3"/>
                    </a:cxn>
                    <a:cxn ang="T110">
                      <a:pos x="T4" y="T5"/>
                    </a:cxn>
                    <a:cxn ang="T111">
                      <a:pos x="T6" y="T7"/>
                    </a:cxn>
                    <a:cxn ang="T112">
                      <a:pos x="T8" y="T9"/>
                    </a:cxn>
                    <a:cxn ang="T113">
                      <a:pos x="T10" y="T11"/>
                    </a:cxn>
                    <a:cxn ang="T114">
                      <a:pos x="T12" y="T13"/>
                    </a:cxn>
                    <a:cxn ang="T115">
                      <a:pos x="T14" y="T15"/>
                    </a:cxn>
                    <a:cxn ang="T116">
                      <a:pos x="T16" y="T17"/>
                    </a:cxn>
                    <a:cxn ang="T117">
                      <a:pos x="T18" y="T19"/>
                    </a:cxn>
                    <a:cxn ang="T118">
                      <a:pos x="T20" y="T21"/>
                    </a:cxn>
                    <a:cxn ang="T119">
                      <a:pos x="T22" y="T23"/>
                    </a:cxn>
                    <a:cxn ang="T120">
                      <a:pos x="T24" y="T25"/>
                    </a:cxn>
                    <a:cxn ang="T121">
                      <a:pos x="T26" y="T27"/>
                    </a:cxn>
                    <a:cxn ang="T122">
                      <a:pos x="T28" y="T29"/>
                    </a:cxn>
                    <a:cxn ang="T123">
                      <a:pos x="T30" y="T31"/>
                    </a:cxn>
                    <a:cxn ang="T124">
                      <a:pos x="T32" y="T33"/>
                    </a:cxn>
                    <a:cxn ang="T125">
                      <a:pos x="T34" y="T35"/>
                    </a:cxn>
                    <a:cxn ang="T126">
                      <a:pos x="T36" y="T37"/>
                    </a:cxn>
                    <a:cxn ang="T127">
                      <a:pos x="T38" y="T39"/>
                    </a:cxn>
                    <a:cxn ang="T128">
                      <a:pos x="T40" y="T41"/>
                    </a:cxn>
                    <a:cxn ang="T129">
                      <a:pos x="T42" y="T43"/>
                    </a:cxn>
                    <a:cxn ang="T130">
                      <a:pos x="T44" y="T45"/>
                    </a:cxn>
                    <a:cxn ang="T131">
                      <a:pos x="T46" y="T47"/>
                    </a:cxn>
                    <a:cxn ang="T132">
                      <a:pos x="T48" y="T49"/>
                    </a:cxn>
                    <a:cxn ang="T133">
                      <a:pos x="T50" y="T51"/>
                    </a:cxn>
                    <a:cxn ang="T134">
                      <a:pos x="T52" y="T53"/>
                    </a:cxn>
                    <a:cxn ang="T135">
                      <a:pos x="T54" y="T55"/>
                    </a:cxn>
                    <a:cxn ang="T136">
                      <a:pos x="T56" y="T57"/>
                    </a:cxn>
                    <a:cxn ang="T137">
                      <a:pos x="T58" y="T59"/>
                    </a:cxn>
                    <a:cxn ang="T138">
                      <a:pos x="T60" y="T61"/>
                    </a:cxn>
                    <a:cxn ang="T139">
                      <a:pos x="T62" y="T63"/>
                    </a:cxn>
                    <a:cxn ang="T140">
                      <a:pos x="T64" y="T65"/>
                    </a:cxn>
                    <a:cxn ang="T141">
                      <a:pos x="T66" y="T67"/>
                    </a:cxn>
                    <a:cxn ang="T142">
                      <a:pos x="T68" y="T69"/>
                    </a:cxn>
                    <a:cxn ang="T143">
                      <a:pos x="T70" y="T71"/>
                    </a:cxn>
                    <a:cxn ang="T144">
                      <a:pos x="T72" y="T73"/>
                    </a:cxn>
                    <a:cxn ang="T145">
                      <a:pos x="T74" y="T75"/>
                    </a:cxn>
                    <a:cxn ang="T146">
                      <a:pos x="T76" y="T77"/>
                    </a:cxn>
                    <a:cxn ang="T147">
                      <a:pos x="T78" y="T79"/>
                    </a:cxn>
                    <a:cxn ang="T148">
                      <a:pos x="T80" y="T81"/>
                    </a:cxn>
                    <a:cxn ang="T149">
                      <a:pos x="T82" y="T83"/>
                    </a:cxn>
                    <a:cxn ang="T150">
                      <a:pos x="T84" y="T85"/>
                    </a:cxn>
                    <a:cxn ang="T151">
                      <a:pos x="T86" y="T87"/>
                    </a:cxn>
                    <a:cxn ang="T152">
                      <a:pos x="T88" y="T89"/>
                    </a:cxn>
                    <a:cxn ang="T153">
                      <a:pos x="T90" y="T91"/>
                    </a:cxn>
                    <a:cxn ang="T154">
                      <a:pos x="T92" y="T93"/>
                    </a:cxn>
                    <a:cxn ang="T155">
                      <a:pos x="T94" y="T95"/>
                    </a:cxn>
                    <a:cxn ang="T156">
                      <a:pos x="T96" y="T97"/>
                    </a:cxn>
                    <a:cxn ang="T157">
                      <a:pos x="T98" y="T99"/>
                    </a:cxn>
                    <a:cxn ang="T158">
                      <a:pos x="T100" y="T101"/>
                    </a:cxn>
                    <a:cxn ang="T159">
                      <a:pos x="T102" y="T103"/>
                    </a:cxn>
                    <a:cxn ang="T160">
                      <a:pos x="T104" y="T105"/>
                    </a:cxn>
                    <a:cxn ang="T161">
                      <a:pos x="T106" y="T107"/>
                    </a:cxn>
                  </a:cxnLst>
                  <a:rect l="0" t="0" r="r" b="b"/>
                  <a:pathLst>
                    <a:path w="38" h="32">
                      <a:moveTo>
                        <a:pt x="17" y="5"/>
                      </a:moveTo>
                      <a:lnTo>
                        <a:pt x="17" y="5"/>
                      </a:lnTo>
                      <a:lnTo>
                        <a:pt x="17" y="4"/>
                      </a:lnTo>
                      <a:lnTo>
                        <a:pt x="17" y="5"/>
                      </a:lnTo>
                      <a:close/>
                      <a:moveTo>
                        <a:pt x="17" y="5"/>
                      </a:moveTo>
                      <a:lnTo>
                        <a:pt x="17" y="5"/>
                      </a:lnTo>
                      <a:lnTo>
                        <a:pt x="17" y="4"/>
                      </a:lnTo>
                      <a:lnTo>
                        <a:pt x="17" y="5"/>
                      </a:lnTo>
                      <a:close/>
                      <a:moveTo>
                        <a:pt x="17" y="5"/>
                      </a:moveTo>
                      <a:cubicBezTo>
                        <a:pt x="16" y="6"/>
                        <a:pt x="13" y="7"/>
                        <a:pt x="11" y="8"/>
                      </a:cubicBezTo>
                      <a:lnTo>
                        <a:pt x="10" y="6"/>
                      </a:lnTo>
                      <a:cubicBezTo>
                        <a:pt x="13" y="6"/>
                        <a:pt x="15" y="5"/>
                        <a:pt x="17" y="4"/>
                      </a:cubicBezTo>
                      <a:lnTo>
                        <a:pt x="17" y="5"/>
                      </a:lnTo>
                      <a:close/>
                      <a:moveTo>
                        <a:pt x="11" y="8"/>
                      </a:moveTo>
                      <a:cubicBezTo>
                        <a:pt x="7" y="10"/>
                        <a:pt x="2" y="11"/>
                        <a:pt x="2" y="15"/>
                      </a:cubicBezTo>
                      <a:lnTo>
                        <a:pt x="1" y="14"/>
                      </a:lnTo>
                      <a:cubicBezTo>
                        <a:pt x="1" y="11"/>
                        <a:pt x="6" y="9"/>
                        <a:pt x="10" y="6"/>
                      </a:cubicBezTo>
                      <a:lnTo>
                        <a:pt x="11" y="8"/>
                      </a:lnTo>
                      <a:close/>
                      <a:moveTo>
                        <a:pt x="2" y="15"/>
                      </a:moveTo>
                      <a:lnTo>
                        <a:pt x="2" y="15"/>
                      </a:lnTo>
                      <a:lnTo>
                        <a:pt x="1" y="15"/>
                      </a:lnTo>
                      <a:lnTo>
                        <a:pt x="2" y="15"/>
                      </a:lnTo>
                      <a:close/>
                      <a:moveTo>
                        <a:pt x="2" y="15"/>
                      </a:moveTo>
                      <a:cubicBezTo>
                        <a:pt x="2" y="17"/>
                        <a:pt x="5" y="18"/>
                        <a:pt x="9" y="19"/>
                      </a:cubicBezTo>
                      <a:lnTo>
                        <a:pt x="8" y="20"/>
                      </a:lnTo>
                      <a:cubicBezTo>
                        <a:pt x="4" y="19"/>
                        <a:pt x="0" y="18"/>
                        <a:pt x="1" y="14"/>
                      </a:cubicBezTo>
                      <a:lnTo>
                        <a:pt x="2" y="15"/>
                      </a:lnTo>
                      <a:close/>
                      <a:moveTo>
                        <a:pt x="9" y="19"/>
                      </a:moveTo>
                      <a:lnTo>
                        <a:pt x="9" y="19"/>
                      </a:lnTo>
                      <a:close/>
                      <a:moveTo>
                        <a:pt x="9" y="19"/>
                      </a:moveTo>
                      <a:cubicBezTo>
                        <a:pt x="11" y="19"/>
                        <a:pt x="13" y="20"/>
                        <a:pt x="14" y="21"/>
                      </a:cubicBezTo>
                      <a:lnTo>
                        <a:pt x="13" y="22"/>
                      </a:lnTo>
                      <a:cubicBezTo>
                        <a:pt x="12" y="21"/>
                        <a:pt x="10" y="20"/>
                        <a:pt x="8" y="20"/>
                      </a:cubicBezTo>
                      <a:lnTo>
                        <a:pt x="9" y="19"/>
                      </a:lnTo>
                      <a:close/>
                      <a:moveTo>
                        <a:pt x="13" y="22"/>
                      </a:moveTo>
                      <a:lnTo>
                        <a:pt x="13" y="22"/>
                      </a:lnTo>
                      <a:lnTo>
                        <a:pt x="14" y="21"/>
                      </a:lnTo>
                      <a:lnTo>
                        <a:pt x="13" y="22"/>
                      </a:lnTo>
                      <a:close/>
                      <a:moveTo>
                        <a:pt x="14" y="21"/>
                      </a:moveTo>
                      <a:cubicBezTo>
                        <a:pt x="16" y="22"/>
                        <a:pt x="17" y="24"/>
                        <a:pt x="19" y="26"/>
                      </a:cubicBezTo>
                      <a:lnTo>
                        <a:pt x="17" y="26"/>
                      </a:lnTo>
                      <a:cubicBezTo>
                        <a:pt x="16" y="24"/>
                        <a:pt x="15" y="23"/>
                        <a:pt x="13" y="22"/>
                      </a:cubicBezTo>
                      <a:lnTo>
                        <a:pt x="14" y="21"/>
                      </a:lnTo>
                      <a:close/>
                      <a:moveTo>
                        <a:pt x="19" y="26"/>
                      </a:moveTo>
                      <a:cubicBezTo>
                        <a:pt x="20" y="27"/>
                        <a:pt x="21" y="29"/>
                        <a:pt x="22" y="30"/>
                      </a:cubicBezTo>
                      <a:lnTo>
                        <a:pt x="21" y="31"/>
                      </a:lnTo>
                      <a:cubicBezTo>
                        <a:pt x="19" y="30"/>
                        <a:pt x="18" y="28"/>
                        <a:pt x="17" y="26"/>
                      </a:cubicBezTo>
                      <a:lnTo>
                        <a:pt x="19" y="26"/>
                      </a:lnTo>
                      <a:close/>
                      <a:moveTo>
                        <a:pt x="21" y="31"/>
                      </a:moveTo>
                      <a:lnTo>
                        <a:pt x="21" y="31"/>
                      </a:lnTo>
                      <a:lnTo>
                        <a:pt x="22" y="31"/>
                      </a:lnTo>
                      <a:lnTo>
                        <a:pt x="21" y="31"/>
                      </a:lnTo>
                      <a:close/>
                      <a:moveTo>
                        <a:pt x="22" y="30"/>
                      </a:moveTo>
                      <a:cubicBezTo>
                        <a:pt x="23" y="31"/>
                        <a:pt x="24" y="31"/>
                        <a:pt x="25" y="31"/>
                      </a:cubicBezTo>
                      <a:lnTo>
                        <a:pt x="25" y="32"/>
                      </a:lnTo>
                      <a:cubicBezTo>
                        <a:pt x="24" y="32"/>
                        <a:pt x="23" y="32"/>
                        <a:pt x="21" y="31"/>
                      </a:cubicBezTo>
                      <a:lnTo>
                        <a:pt x="22" y="30"/>
                      </a:lnTo>
                      <a:close/>
                      <a:moveTo>
                        <a:pt x="25" y="31"/>
                      </a:moveTo>
                      <a:cubicBezTo>
                        <a:pt x="27" y="31"/>
                        <a:pt x="28" y="31"/>
                        <a:pt x="29" y="30"/>
                      </a:cubicBezTo>
                      <a:lnTo>
                        <a:pt x="30" y="31"/>
                      </a:lnTo>
                      <a:cubicBezTo>
                        <a:pt x="29" y="32"/>
                        <a:pt x="27" y="32"/>
                        <a:pt x="25" y="32"/>
                      </a:cubicBezTo>
                      <a:lnTo>
                        <a:pt x="25" y="31"/>
                      </a:lnTo>
                      <a:close/>
                      <a:moveTo>
                        <a:pt x="29" y="30"/>
                      </a:moveTo>
                      <a:cubicBezTo>
                        <a:pt x="30" y="29"/>
                        <a:pt x="32" y="28"/>
                        <a:pt x="33" y="27"/>
                      </a:cubicBezTo>
                      <a:lnTo>
                        <a:pt x="34" y="28"/>
                      </a:lnTo>
                      <a:cubicBezTo>
                        <a:pt x="33" y="29"/>
                        <a:pt x="31" y="30"/>
                        <a:pt x="30" y="31"/>
                      </a:cubicBezTo>
                      <a:lnTo>
                        <a:pt x="29" y="30"/>
                      </a:lnTo>
                      <a:close/>
                      <a:moveTo>
                        <a:pt x="33" y="27"/>
                      </a:moveTo>
                      <a:cubicBezTo>
                        <a:pt x="35" y="24"/>
                        <a:pt x="37" y="21"/>
                        <a:pt x="37" y="18"/>
                      </a:cubicBezTo>
                      <a:lnTo>
                        <a:pt x="38" y="18"/>
                      </a:lnTo>
                      <a:cubicBezTo>
                        <a:pt x="38" y="21"/>
                        <a:pt x="36" y="25"/>
                        <a:pt x="34" y="28"/>
                      </a:cubicBezTo>
                      <a:lnTo>
                        <a:pt x="33" y="27"/>
                      </a:lnTo>
                      <a:close/>
                      <a:moveTo>
                        <a:pt x="38" y="18"/>
                      </a:moveTo>
                      <a:lnTo>
                        <a:pt x="38" y="18"/>
                      </a:lnTo>
                      <a:close/>
                      <a:moveTo>
                        <a:pt x="37" y="18"/>
                      </a:moveTo>
                      <a:cubicBezTo>
                        <a:pt x="36" y="14"/>
                        <a:pt x="32" y="10"/>
                        <a:pt x="29" y="7"/>
                      </a:cubicBezTo>
                      <a:lnTo>
                        <a:pt x="30" y="6"/>
                      </a:lnTo>
                      <a:cubicBezTo>
                        <a:pt x="34" y="9"/>
                        <a:pt x="38" y="13"/>
                        <a:pt x="38" y="18"/>
                      </a:cubicBezTo>
                      <a:lnTo>
                        <a:pt x="37" y="18"/>
                      </a:lnTo>
                      <a:close/>
                      <a:moveTo>
                        <a:pt x="29" y="7"/>
                      </a:moveTo>
                      <a:cubicBezTo>
                        <a:pt x="27" y="5"/>
                        <a:pt x="26" y="4"/>
                        <a:pt x="24" y="3"/>
                      </a:cubicBezTo>
                      <a:lnTo>
                        <a:pt x="26" y="2"/>
                      </a:lnTo>
                      <a:cubicBezTo>
                        <a:pt x="27" y="3"/>
                        <a:pt x="28" y="5"/>
                        <a:pt x="30" y="6"/>
                      </a:cubicBezTo>
                      <a:lnTo>
                        <a:pt x="29" y="7"/>
                      </a:lnTo>
                      <a:close/>
                      <a:moveTo>
                        <a:pt x="25" y="2"/>
                      </a:moveTo>
                      <a:lnTo>
                        <a:pt x="26" y="2"/>
                      </a:lnTo>
                      <a:lnTo>
                        <a:pt x="25" y="2"/>
                      </a:lnTo>
                      <a:close/>
                      <a:moveTo>
                        <a:pt x="24" y="3"/>
                      </a:moveTo>
                      <a:cubicBezTo>
                        <a:pt x="23" y="1"/>
                        <a:pt x="20" y="3"/>
                        <a:pt x="18" y="4"/>
                      </a:cubicBezTo>
                      <a:lnTo>
                        <a:pt x="17" y="3"/>
                      </a:lnTo>
                      <a:cubicBezTo>
                        <a:pt x="20" y="2"/>
                        <a:pt x="23" y="0"/>
                        <a:pt x="25" y="2"/>
                      </a:cubicBezTo>
                      <a:lnTo>
                        <a:pt x="24" y="3"/>
                      </a:lnTo>
                      <a:close/>
                      <a:moveTo>
                        <a:pt x="17" y="3"/>
                      </a:moveTo>
                      <a:lnTo>
                        <a:pt x="17" y="3"/>
                      </a:lnTo>
                      <a:lnTo>
                        <a:pt x="17" y="4"/>
                      </a:lnTo>
                      <a:lnTo>
                        <a:pt x="17" y="3"/>
                      </a:lnTo>
                      <a:close/>
                      <a:moveTo>
                        <a:pt x="18" y="4"/>
                      </a:moveTo>
                      <a:lnTo>
                        <a:pt x="17" y="5"/>
                      </a:lnTo>
                      <a:lnTo>
                        <a:pt x="17" y="4"/>
                      </a:lnTo>
                      <a:lnTo>
                        <a:pt x="17" y="3"/>
                      </a:lnTo>
                      <a:lnTo>
                        <a:pt x="18" y="4"/>
                      </a:lnTo>
                      <a:close/>
                      <a:moveTo>
                        <a:pt x="17" y="4"/>
                      </a:moveTo>
                      <a:lnTo>
                        <a:pt x="17" y="4"/>
                      </a:lnTo>
                      <a:close/>
                    </a:path>
                  </a:pathLst>
                </a:custGeom>
                <a:solidFill>
                  <a:srgbClr val="94939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461835" name="Group 210"/>
              <p:cNvGrpSpPr>
                <a:grpSpLocks/>
              </p:cNvGrpSpPr>
              <p:nvPr/>
            </p:nvGrpSpPr>
            <p:grpSpPr bwMode="auto">
              <a:xfrm>
                <a:off x="646" y="2996"/>
                <a:ext cx="1537" cy="1042"/>
                <a:chOff x="646" y="2996"/>
                <a:chExt cx="1537" cy="1042"/>
              </a:xfrm>
            </p:grpSpPr>
            <p:sp>
              <p:nvSpPr>
                <p:cNvPr id="462215" name="Freeform 211"/>
                <p:cNvSpPr>
                  <a:spLocks noChangeArrowheads="1"/>
                </p:cNvSpPr>
                <p:nvPr/>
              </p:nvSpPr>
              <p:spPr bwMode="auto">
                <a:xfrm>
                  <a:off x="1957" y="3748"/>
                  <a:ext cx="49" cy="53"/>
                </a:xfrm>
                <a:custGeom>
                  <a:avLst/>
                  <a:gdLst>
                    <a:gd name="T0" fmla="*/ 39823 w 36"/>
                    <a:gd name="T1" fmla="*/ 38874 h 32"/>
                    <a:gd name="T2" fmla="*/ 23451 w 36"/>
                    <a:gd name="T3" fmla="*/ 7925 h 32"/>
                    <a:gd name="T4" fmla="*/ 3042 w 36"/>
                    <a:gd name="T5" fmla="*/ 42185 h 32"/>
                    <a:gd name="T6" fmla="*/ 12507 w 36"/>
                    <a:gd name="T7" fmla="*/ 117479 h 32"/>
                    <a:gd name="T8" fmla="*/ 39823 w 36"/>
                    <a:gd name="T9" fmla="*/ 124620 h 32"/>
                    <a:gd name="T10" fmla="*/ 49312 w 36"/>
                    <a:gd name="T11" fmla="*/ 130287 h 32"/>
                    <a:gd name="T12" fmla="*/ 63141 w 36"/>
                    <a:gd name="T13" fmla="*/ 98052 h 32"/>
                    <a:gd name="T14" fmla="*/ 39823 w 36"/>
                    <a:gd name="T15" fmla="*/ 38874 h 32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36" h="32">
                      <a:moveTo>
                        <a:pt x="23" y="9"/>
                      </a:moveTo>
                      <a:cubicBezTo>
                        <a:pt x="19" y="8"/>
                        <a:pt x="18" y="3"/>
                        <a:pt x="13" y="2"/>
                      </a:cubicBezTo>
                      <a:cubicBezTo>
                        <a:pt x="6" y="0"/>
                        <a:pt x="0" y="5"/>
                        <a:pt x="2" y="10"/>
                      </a:cubicBezTo>
                      <a:cubicBezTo>
                        <a:pt x="4" y="16"/>
                        <a:pt x="5" y="22"/>
                        <a:pt x="7" y="27"/>
                      </a:cubicBezTo>
                      <a:cubicBezTo>
                        <a:pt x="9" y="32"/>
                        <a:pt x="17" y="28"/>
                        <a:pt x="23" y="29"/>
                      </a:cubicBezTo>
                      <a:cubicBezTo>
                        <a:pt x="24" y="29"/>
                        <a:pt x="26" y="31"/>
                        <a:pt x="28" y="30"/>
                      </a:cubicBezTo>
                      <a:cubicBezTo>
                        <a:pt x="33" y="30"/>
                        <a:pt x="36" y="26"/>
                        <a:pt x="36" y="23"/>
                      </a:cubicBezTo>
                      <a:cubicBezTo>
                        <a:pt x="34" y="17"/>
                        <a:pt x="30" y="13"/>
                        <a:pt x="23" y="9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216" name="Freeform 212"/>
                <p:cNvSpPr>
                  <a:spLocks noChangeArrowheads="1"/>
                </p:cNvSpPr>
                <p:nvPr/>
              </p:nvSpPr>
              <p:spPr bwMode="auto">
                <a:xfrm>
                  <a:off x="1959" y="3749"/>
                  <a:ext cx="48" cy="51"/>
                </a:xfrm>
                <a:custGeom>
                  <a:avLst/>
                  <a:gdLst>
                    <a:gd name="T0" fmla="*/ 23391 w 36"/>
                    <a:gd name="T1" fmla="*/ 32062 h 30"/>
                    <a:gd name="T2" fmla="*/ 21961 w 36"/>
                    <a:gd name="T3" fmla="*/ 32062 h 30"/>
                    <a:gd name="T4" fmla="*/ 23391 w 36"/>
                    <a:gd name="T5" fmla="*/ 32062 h 30"/>
                    <a:gd name="T6" fmla="*/ 14272 w 36"/>
                    <a:gd name="T7" fmla="*/ 6933 h 30"/>
                    <a:gd name="T8" fmla="*/ 14272 w 36"/>
                    <a:gd name="T9" fmla="*/ 6933 h 30"/>
                    <a:gd name="T10" fmla="*/ 15873 w 36"/>
                    <a:gd name="T11" fmla="*/ 0 h 30"/>
                    <a:gd name="T12" fmla="*/ 3728 w 36"/>
                    <a:gd name="T13" fmla="*/ 19244 h 30"/>
                    <a:gd name="T14" fmla="*/ 8711 w 36"/>
                    <a:gd name="T15" fmla="*/ 6933 h 30"/>
                    <a:gd name="T16" fmla="*/ 0 w 36"/>
                    <a:gd name="T17" fmla="*/ 32062 h 30"/>
                    <a:gd name="T18" fmla="*/ 2276 w 36"/>
                    <a:gd name="T19" fmla="*/ 32062 h 30"/>
                    <a:gd name="T20" fmla="*/ 0 w 36"/>
                    <a:gd name="T21" fmla="*/ 32062 h 30"/>
                    <a:gd name="T22" fmla="*/ 5312 w 36"/>
                    <a:gd name="T23" fmla="*/ 118803 h 30"/>
                    <a:gd name="T24" fmla="*/ 2276 w 36"/>
                    <a:gd name="T25" fmla="*/ 60542 h 30"/>
                    <a:gd name="T26" fmla="*/ 6116 w 36"/>
                    <a:gd name="T27" fmla="*/ 172305 h 30"/>
                    <a:gd name="T28" fmla="*/ 6116 w 36"/>
                    <a:gd name="T29" fmla="*/ 172305 h 30"/>
                    <a:gd name="T30" fmla="*/ 6116 w 36"/>
                    <a:gd name="T31" fmla="*/ 172305 h 30"/>
                    <a:gd name="T32" fmla="*/ 20480 w 36"/>
                    <a:gd name="T33" fmla="*/ 191417 h 30"/>
                    <a:gd name="T34" fmla="*/ 20480 w 36"/>
                    <a:gd name="T35" fmla="*/ 187194 h 30"/>
                    <a:gd name="T36" fmla="*/ 20480 w 36"/>
                    <a:gd name="T37" fmla="*/ 191417 h 30"/>
                    <a:gd name="T38" fmla="*/ 26907 w 36"/>
                    <a:gd name="T39" fmla="*/ 191417 h 30"/>
                    <a:gd name="T40" fmla="*/ 28417 w 36"/>
                    <a:gd name="T41" fmla="*/ 191417 h 30"/>
                    <a:gd name="T42" fmla="*/ 28417 w 36"/>
                    <a:gd name="T43" fmla="*/ 191417 h 30"/>
                    <a:gd name="T44" fmla="*/ 28417 w 36"/>
                    <a:gd name="T45" fmla="*/ 179345 h 30"/>
                    <a:gd name="T46" fmla="*/ 28417 w 36"/>
                    <a:gd name="T47" fmla="*/ 179345 h 30"/>
                    <a:gd name="T48" fmla="*/ 29836 w 36"/>
                    <a:gd name="T49" fmla="*/ 191417 h 30"/>
                    <a:gd name="T50" fmla="*/ 30699 w 36"/>
                    <a:gd name="T51" fmla="*/ 187194 h 30"/>
                    <a:gd name="T52" fmla="*/ 29836 w 36"/>
                    <a:gd name="T53" fmla="*/ 191417 h 30"/>
                    <a:gd name="T54" fmla="*/ 34416 w 36"/>
                    <a:gd name="T55" fmla="*/ 191417 h 30"/>
                    <a:gd name="T56" fmla="*/ 34416 w 36"/>
                    <a:gd name="T57" fmla="*/ 191417 h 30"/>
                    <a:gd name="T58" fmla="*/ 34416 w 36"/>
                    <a:gd name="T59" fmla="*/ 198002 h 30"/>
                    <a:gd name="T60" fmla="*/ 35991 w 36"/>
                    <a:gd name="T61" fmla="*/ 191417 h 30"/>
                    <a:gd name="T62" fmla="*/ 40731 w 36"/>
                    <a:gd name="T63" fmla="*/ 172305 h 30"/>
                    <a:gd name="T64" fmla="*/ 35991 w 36"/>
                    <a:gd name="T65" fmla="*/ 191417 h 30"/>
                    <a:gd name="T66" fmla="*/ 44411 w 36"/>
                    <a:gd name="T67" fmla="*/ 148378 h 30"/>
                    <a:gd name="T68" fmla="*/ 44097 w 36"/>
                    <a:gd name="T69" fmla="*/ 148378 h 30"/>
                    <a:gd name="T70" fmla="*/ 44411 w 36"/>
                    <a:gd name="T71" fmla="*/ 148378 h 30"/>
                    <a:gd name="T72" fmla="*/ 44411 w 36"/>
                    <a:gd name="T73" fmla="*/ 148378 h 30"/>
                    <a:gd name="T74" fmla="*/ 44097 w 36"/>
                    <a:gd name="T75" fmla="*/ 148378 h 30"/>
                    <a:gd name="T76" fmla="*/ 44097 w 36"/>
                    <a:gd name="T77" fmla="*/ 148378 h 30"/>
                    <a:gd name="T78" fmla="*/ 44097 w 36"/>
                    <a:gd name="T79" fmla="*/ 148378 h 30"/>
                    <a:gd name="T80" fmla="*/ 44097 w 36"/>
                    <a:gd name="T81" fmla="*/ 126608 h 30"/>
                    <a:gd name="T82" fmla="*/ 42631 w 36"/>
                    <a:gd name="T83" fmla="*/ 131866 h 30"/>
                    <a:gd name="T84" fmla="*/ 44097 w 36"/>
                    <a:gd name="T85" fmla="*/ 126608 h 30"/>
                    <a:gd name="T86" fmla="*/ 28417 w 36"/>
                    <a:gd name="T87" fmla="*/ 60542 h 30"/>
                    <a:gd name="T88" fmla="*/ 40731 w 36"/>
                    <a:gd name="T89" fmla="*/ 118803 h 30"/>
                    <a:gd name="T90" fmla="*/ 28417 w 36"/>
                    <a:gd name="T91" fmla="*/ 53412 h 30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</a:gdLst>
                  <a:ahLst/>
                  <a:cxnLst>
                    <a:cxn ang="T92">
                      <a:pos x="T0" y="T1"/>
                    </a:cxn>
                    <a:cxn ang="T93">
                      <a:pos x="T2" y="T3"/>
                    </a:cxn>
                    <a:cxn ang="T94">
                      <a:pos x="T4" y="T5"/>
                    </a:cxn>
                    <a:cxn ang="T95">
                      <a:pos x="T6" y="T7"/>
                    </a:cxn>
                    <a:cxn ang="T96">
                      <a:pos x="T8" y="T9"/>
                    </a:cxn>
                    <a:cxn ang="T97">
                      <a:pos x="T10" y="T11"/>
                    </a:cxn>
                    <a:cxn ang="T98">
                      <a:pos x="T12" y="T13"/>
                    </a:cxn>
                    <a:cxn ang="T99">
                      <a:pos x="T14" y="T15"/>
                    </a:cxn>
                    <a:cxn ang="T100">
                      <a:pos x="T16" y="T17"/>
                    </a:cxn>
                    <a:cxn ang="T101">
                      <a:pos x="T18" y="T19"/>
                    </a:cxn>
                    <a:cxn ang="T102">
                      <a:pos x="T20" y="T21"/>
                    </a:cxn>
                    <a:cxn ang="T103">
                      <a:pos x="T22" y="T23"/>
                    </a:cxn>
                    <a:cxn ang="T104">
                      <a:pos x="T24" y="T25"/>
                    </a:cxn>
                    <a:cxn ang="T105">
                      <a:pos x="T26" y="T27"/>
                    </a:cxn>
                    <a:cxn ang="T106">
                      <a:pos x="T28" y="T29"/>
                    </a:cxn>
                    <a:cxn ang="T107">
                      <a:pos x="T30" y="T31"/>
                    </a:cxn>
                    <a:cxn ang="T108">
                      <a:pos x="T32" y="T33"/>
                    </a:cxn>
                    <a:cxn ang="T109">
                      <a:pos x="T34" y="T35"/>
                    </a:cxn>
                    <a:cxn ang="T110">
                      <a:pos x="T36" y="T37"/>
                    </a:cxn>
                    <a:cxn ang="T111">
                      <a:pos x="T38" y="T39"/>
                    </a:cxn>
                    <a:cxn ang="T112">
                      <a:pos x="T40" y="T41"/>
                    </a:cxn>
                    <a:cxn ang="T113">
                      <a:pos x="T42" y="T43"/>
                    </a:cxn>
                    <a:cxn ang="T114">
                      <a:pos x="T44" y="T45"/>
                    </a:cxn>
                    <a:cxn ang="T115">
                      <a:pos x="T46" y="T47"/>
                    </a:cxn>
                    <a:cxn ang="T116">
                      <a:pos x="T48" y="T49"/>
                    </a:cxn>
                    <a:cxn ang="T117">
                      <a:pos x="T50" y="T51"/>
                    </a:cxn>
                    <a:cxn ang="T118">
                      <a:pos x="T52" y="T53"/>
                    </a:cxn>
                    <a:cxn ang="T119">
                      <a:pos x="T54" y="T55"/>
                    </a:cxn>
                    <a:cxn ang="T120">
                      <a:pos x="T56" y="T57"/>
                    </a:cxn>
                    <a:cxn ang="T121">
                      <a:pos x="T58" y="T59"/>
                    </a:cxn>
                    <a:cxn ang="T122">
                      <a:pos x="T60" y="T61"/>
                    </a:cxn>
                    <a:cxn ang="T123">
                      <a:pos x="T62" y="T63"/>
                    </a:cxn>
                    <a:cxn ang="T124">
                      <a:pos x="T64" y="T65"/>
                    </a:cxn>
                    <a:cxn ang="T125">
                      <a:pos x="T66" y="T67"/>
                    </a:cxn>
                    <a:cxn ang="T126">
                      <a:pos x="T68" y="T69"/>
                    </a:cxn>
                    <a:cxn ang="T127">
                      <a:pos x="T70" y="T71"/>
                    </a:cxn>
                    <a:cxn ang="T128">
                      <a:pos x="T72" y="T73"/>
                    </a:cxn>
                    <a:cxn ang="T129">
                      <a:pos x="T74" y="T75"/>
                    </a:cxn>
                    <a:cxn ang="T130">
                      <a:pos x="T76" y="T77"/>
                    </a:cxn>
                    <a:cxn ang="T131">
                      <a:pos x="T78" y="T79"/>
                    </a:cxn>
                    <a:cxn ang="T132">
                      <a:pos x="T80" y="T81"/>
                    </a:cxn>
                    <a:cxn ang="T133">
                      <a:pos x="T82" y="T83"/>
                    </a:cxn>
                    <a:cxn ang="T134">
                      <a:pos x="T84" y="T85"/>
                    </a:cxn>
                    <a:cxn ang="T135">
                      <a:pos x="T86" y="T87"/>
                    </a:cxn>
                    <a:cxn ang="T136">
                      <a:pos x="T88" y="T89"/>
                    </a:cxn>
                    <a:cxn ang="T137">
                      <a:pos x="T90" y="T91"/>
                    </a:cxn>
                  </a:cxnLst>
                  <a:rect l="0" t="0" r="r" b="b"/>
                  <a:pathLst>
                    <a:path w="36" h="30">
                      <a:moveTo>
                        <a:pt x="22" y="9"/>
                      </a:moveTo>
                      <a:cubicBezTo>
                        <a:pt x="20" y="8"/>
                        <a:pt x="18" y="7"/>
                        <a:pt x="17" y="5"/>
                      </a:cubicBezTo>
                      <a:lnTo>
                        <a:pt x="18" y="5"/>
                      </a:lnTo>
                      <a:cubicBezTo>
                        <a:pt x="20" y="6"/>
                        <a:pt x="21" y="7"/>
                        <a:pt x="22" y="8"/>
                      </a:cubicBezTo>
                      <a:lnTo>
                        <a:pt x="22" y="9"/>
                      </a:lnTo>
                      <a:close/>
                      <a:moveTo>
                        <a:pt x="17" y="5"/>
                      </a:moveTo>
                      <a:cubicBezTo>
                        <a:pt x="16" y="4"/>
                        <a:pt x="14" y="2"/>
                        <a:pt x="11" y="1"/>
                      </a:cubicBezTo>
                      <a:lnTo>
                        <a:pt x="12" y="0"/>
                      </a:lnTo>
                      <a:cubicBezTo>
                        <a:pt x="15" y="1"/>
                        <a:pt x="17" y="3"/>
                        <a:pt x="18" y="5"/>
                      </a:cubicBezTo>
                      <a:lnTo>
                        <a:pt x="17" y="5"/>
                      </a:lnTo>
                      <a:close/>
                      <a:moveTo>
                        <a:pt x="11" y="1"/>
                      </a:moveTo>
                      <a:lnTo>
                        <a:pt x="11" y="1"/>
                      </a:lnTo>
                      <a:lnTo>
                        <a:pt x="12" y="1"/>
                      </a:lnTo>
                      <a:lnTo>
                        <a:pt x="11" y="1"/>
                      </a:lnTo>
                      <a:close/>
                      <a:moveTo>
                        <a:pt x="11" y="1"/>
                      </a:moveTo>
                      <a:cubicBezTo>
                        <a:pt x="10" y="1"/>
                        <a:pt x="8" y="1"/>
                        <a:pt x="7" y="1"/>
                      </a:cubicBezTo>
                      <a:lnTo>
                        <a:pt x="6" y="0"/>
                      </a:lnTo>
                      <a:cubicBezTo>
                        <a:pt x="8" y="0"/>
                        <a:pt x="10" y="0"/>
                        <a:pt x="12" y="0"/>
                      </a:cubicBezTo>
                      <a:lnTo>
                        <a:pt x="11" y="1"/>
                      </a:lnTo>
                      <a:close/>
                      <a:moveTo>
                        <a:pt x="7" y="1"/>
                      </a:moveTo>
                      <a:cubicBezTo>
                        <a:pt x="5" y="2"/>
                        <a:pt x="4" y="2"/>
                        <a:pt x="3" y="3"/>
                      </a:cubicBezTo>
                      <a:lnTo>
                        <a:pt x="2" y="2"/>
                      </a:lnTo>
                      <a:cubicBezTo>
                        <a:pt x="3" y="1"/>
                        <a:pt x="5" y="1"/>
                        <a:pt x="6" y="0"/>
                      </a:cubicBezTo>
                      <a:lnTo>
                        <a:pt x="7" y="1"/>
                      </a:lnTo>
                      <a:close/>
                      <a:moveTo>
                        <a:pt x="3" y="3"/>
                      </a:moveTo>
                      <a:cubicBezTo>
                        <a:pt x="3" y="4"/>
                        <a:pt x="2" y="4"/>
                        <a:pt x="2" y="5"/>
                      </a:cubicBezTo>
                      <a:lnTo>
                        <a:pt x="0" y="5"/>
                      </a:lnTo>
                      <a:cubicBezTo>
                        <a:pt x="1" y="4"/>
                        <a:pt x="1" y="3"/>
                        <a:pt x="2" y="2"/>
                      </a:cubicBezTo>
                      <a:lnTo>
                        <a:pt x="3" y="3"/>
                      </a:lnTo>
                      <a:close/>
                      <a:moveTo>
                        <a:pt x="2" y="5"/>
                      </a:moveTo>
                      <a:cubicBezTo>
                        <a:pt x="1" y="6"/>
                        <a:pt x="1" y="7"/>
                        <a:pt x="2" y="9"/>
                      </a:cubicBezTo>
                      <a:lnTo>
                        <a:pt x="0" y="9"/>
                      </a:lnTo>
                      <a:cubicBezTo>
                        <a:pt x="0" y="8"/>
                        <a:pt x="0" y="6"/>
                        <a:pt x="0" y="5"/>
                      </a:cubicBezTo>
                      <a:lnTo>
                        <a:pt x="2" y="5"/>
                      </a:lnTo>
                      <a:close/>
                      <a:moveTo>
                        <a:pt x="2" y="9"/>
                      </a:moveTo>
                      <a:cubicBezTo>
                        <a:pt x="3" y="12"/>
                        <a:pt x="4" y="15"/>
                        <a:pt x="4" y="18"/>
                      </a:cubicBezTo>
                      <a:lnTo>
                        <a:pt x="3" y="18"/>
                      </a:lnTo>
                      <a:cubicBezTo>
                        <a:pt x="2" y="15"/>
                        <a:pt x="2" y="12"/>
                        <a:pt x="0" y="9"/>
                      </a:cubicBezTo>
                      <a:lnTo>
                        <a:pt x="2" y="9"/>
                      </a:lnTo>
                      <a:close/>
                      <a:moveTo>
                        <a:pt x="4" y="18"/>
                      </a:moveTo>
                      <a:cubicBezTo>
                        <a:pt x="5" y="21"/>
                        <a:pt x="6" y="23"/>
                        <a:pt x="6" y="26"/>
                      </a:cubicBezTo>
                      <a:lnTo>
                        <a:pt x="5" y="26"/>
                      </a:lnTo>
                      <a:cubicBezTo>
                        <a:pt x="4" y="24"/>
                        <a:pt x="4" y="21"/>
                        <a:pt x="3" y="18"/>
                      </a:cubicBezTo>
                      <a:lnTo>
                        <a:pt x="4" y="18"/>
                      </a:lnTo>
                      <a:close/>
                      <a:moveTo>
                        <a:pt x="5" y="26"/>
                      </a:moveTo>
                      <a:lnTo>
                        <a:pt x="5" y="26"/>
                      </a:lnTo>
                      <a:lnTo>
                        <a:pt x="6" y="26"/>
                      </a:lnTo>
                      <a:lnTo>
                        <a:pt x="5" y="26"/>
                      </a:lnTo>
                      <a:close/>
                      <a:moveTo>
                        <a:pt x="6" y="26"/>
                      </a:moveTo>
                      <a:cubicBezTo>
                        <a:pt x="8" y="28"/>
                        <a:pt x="12" y="28"/>
                        <a:pt x="16" y="28"/>
                      </a:cubicBezTo>
                      <a:lnTo>
                        <a:pt x="16" y="29"/>
                      </a:lnTo>
                      <a:cubicBezTo>
                        <a:pt x="11" y="29"/>
                        <a:pt x="7" y="30"/>
                        <a:pt x="5" y="26"/>
                      </a:cubicBezTo>
                      <a:lnTo>
                        <a:pt x="6" y="26"/>
                      </a:lnTo>
                      <a:close/>
                      <a:moveTo>
                        <a:pt x="16" y="28"/>
                      </a:moveTo>
                      <a:cubicBezTo>
                        <a:pt x="18" y="27"/>
                        <a:pt x="20" y="27"/>
                        <a:pt x="22" y="27"/>
                      </a:cubicBezTo>
                      <a:lnTo>
                        <a:pt x="21" y="29"/>
                      </a:lnTo>
                      <a:cubicBezTo>
                        <a:pt x="20" y="28"/>
                        <a:pt x="18" y="29"/>
                        <a:pt x="16" y="29"/>
                      </a:cubicBezTo>
                      <a:lnTo>
                        <a:pt x="16" y="28"/>
                      </a:lnTo>
                      <a:close/>
                      <a:moveTo>
                        <a:pt x="22" y="29"/>
                      </a:moveTo>
                      <a:lnTo>
                        <a:pt x="21" y="29"/>
                      </a:lnTo>
                      <a:lnTo>
                        <a:pt x="22" y="28"/>
                      </a:lnTo>
                      <a:lnTo>
                        <a:pt x="22" y="29"/>
                      </a:lnTo>
                      <a:close/>
                      <a:moveTo>
                        <a:pt x="22" y="27"/>
                      </a:moveTo>
                      <a:lnTo>
                        <a:pt x="22" y="27"/>
                      </a:lnTo>
                      <a:lnTo>
                        <a:pt x="22" y="29"/>
                      </a:lnTo>
                      <a:lnTo>
                        <a:pt x="22" y="27"/>
                      </a:lnTo>
                      <a:close/>
                      <a:moveTo>
                        <a:pt x="22" y="27"/>
                      </a:moveTo>
                      <a:lnTo>
                        <a:pt x="22" y="27"/>
                      </a:lnTo>
                      <a:lnTo>
                        <a:pt x="22" y="28"/>
                      </a:lnTo>
                      <a:lnTo>
                        <a:pt x="22" y="27"/>
                      </a:lnTo>
                      <a:close/>
                      <a:moveTo>
                        <a:pt x="22" y="27"/>
                      </a:moveTo>
                      <a:cubicBezTo>
                        <a:pt x="22" y="27"/>
                        <a:pt x="23" y="28"/>
                        <a:pt x="24" y="28"/>
                      </a:cubicBezTo>
                      <a:lnTo>
                        <a:pt x="23" y="29"/>
                      </a:lnTo>
                      <a:cubicBezTo>
                        <a:pt x="23" y="29"/>
                        <a:pt x="22" y="29"/>
                        <a:pt x="22" y="29"/>
                      </a:cubicBezTo>
                      <a:lnTo>
                        <a:pt x="22" y="27"/>
                      </a:lnTo>
                      <a:close/>
                      <a:moveTo>
                        <a:pt x="24" y="28"/>
                      </a:moveTo>
                      <a:cubicBezTo>
                        <a:pt x="25" y="28"/>
                        <a:pt x="26" y="29"/>
                        <a:pt x="27" y="29"/>
                      </a:cubicBezTo>
                      <a:lnTo>
                        <a:pt x="27" y="30"/>
                      </a:lnTo>
                      <a:cubicBezTo>
                        <a:pt x="26" y="30"/>
                        <a:pt x="25" y="30"/>
                        <a:pt x="23" y="29"/>
                      </a:cubicBezTo>
                      <a:lnTo>
                        <a:pt x="24" y="28"/>
                      </a:lnTo>
                      <a:close/>
                      <a:moveTo>
                        <a:pt x="27" y="29"/>
                      </a:moveTo>
                      <a:lnTo>
                        <a:pt x="27" y="29"/>
                      </a:lnTo>
                      <a:close/>
                      <a:moveTo>
                        <a:pt x="27" y="29"/>
                      </a:moveTo>
                      <a:cubicBezTo>
                        <a:pt x="27" y="29"/>
                        <a:pt x="28" y="29"/>
                        <a:pt x="28" y="29"/>
                      </a:cubicBezTo>
                      <a:lnTo>
                        <a:pt x="28" y="30"/>
                      </a:lnTo>
                      <a:cubicBezTo>
                        <a:pt x="28" y="30"/>
                        <a:pt x="27" y="30"/>
                        <a:pt x="27" y="30"/>
                      </a:cubicBezTo>
                      <a:lnTo>
                        <a:pt x="27" y="29"/>
                      </a:lnTo>
                      <a:close/>
                      <a:moveTo>
                        <a:pt x="28" y="29"/>
                      </a:moveTo>
                      <a:lnTo>
                        <a:pt x="28" y="29"/>
                      </a:lnTo>
                      <a:close/>
                      <a:moveTo>
                        <a:pt x="28" y="29"/>
                      </a:moveTo>
                      <a:cubicBezTo>
                        <a:pt x="30" y="28"/>
                        <a:pt x="31" y="27"/>
                        <a:pt x="32" y="26"/>
                      </a:cubicBezTo>
                      <a:lnTo>
                        <a:pt x="34" y="27"/>
                      </a:lnTo>
                      <a:cubicBezTo>
                        <a:pt x="32" y="28"/>
                        <a:pt x="30" y="29"/>
                        <a:pt x="28" y="30"/>
                      </a:cubicBezTo>
                      <a:lnTo>
                        <a:pt x="28" y="29"/>
                      </a:lnTo>
                      <a:close/>
                      <a:moveTo>
                        <a:pt x="32" y="26"/>
                      </a:moveTo>
                      <a:cubicBezTo>
                        <a:pt x="33" y="25"/>
                        <a:pt x="34" y="24"/>
                        <a:pt x="34" y="22"/>
                      </a:cubicBezTo>
                      <a:lnTo>
                        <a:pt x="35" y="22"/>
                      </a:lnTo>
                      <a:cubicBezTo>
                        <a:pt x="36" y="24"/>
                        <a:pt x="35" y="26"/>
                        <a:pt x="34" y="27"/>
                      </a:cubicBezTo>
                      <a:lnTo>
                        <a:pt x="32" y="26"/>
                      </a:lnTo>
                      <a:close/>
                      <a:moveTo>
                        <a:pt x="34" y="22"/>
                      </a:moveTo>
                      <a:cubicBezTo>
                        <a:pt x="34" y="22"/>
                        <a:pt x="34" y="22"/>
                        <a:pt x="34" y="22"/>
                      </a:cubicBezTo>
                      <a:lnTo>
                        <a:pt x="35" y="22"/>
                      </a:lnTo>
                      <a:cubicBezTo>
                        <a:pt x="35" y="22"/>
                        <a:pt x="35" y="22"/>
                        <a:pt x="35" y="22"/>
                      </a:cubicBezTo>
                      <a:lnTo>
                        <a:pt x="34" y="22"/>
                      </a:lnTo>
                      <a:close/>
                      <a:moveTo>
                        <a:pt x="35" y="22"/>
                      </a:moveTo>
                      <a:lnTo>
                        <a:pt x="35" y="22"/>
                      </a:lnTo>
                      <a:close/>
                      <a:moveTo>
                        <a:pt x="34" y="22"/>
                      </a:moveTo>
                      <a:lnTo>
                        <a:pt x="34" y="22"/>
                      </a:lnTo>
                      <a:lnTo>
                        <a:pt x="35" y="22"/>
                      </a:lnTo>
                      <a:lnTo>
                        <a:pt x="34" y="22"/>
                      </a:lnTo>
                      <a:close/>
                      <a:moveTo>
                        <a:pt x="34" y="22"/>
                      </a:moveTo>
                      <a:lnTo>
                        <a:pt x="34" y="22"/>
                      </a:lnTo>
                      <a:close/>
                      <a:moveTo>
                        <a:pt x="34" y="22"/>
                      </a:moveTo>
                      <a:cubicBezTo>
                        <a:pt x="34" y="21"/>
                        <a:pt x="33" y="20"/>
                        <a:pt x="33" y="20"/>
                      </a:cubicBezTo>
                      <a:lnTo>
                        <a:pt x="34" y="19"/>
                      </a:lnTo>
                      <a:cubicBezTo>
                        <a:pt x="35" y="20"/>
                        <a:pt x="35" y="21"/>
                        <a:pt x="35" y="22"/>
                      </a:cubicBezTo>
                      <a:lnTo>
                        <a:pt x="34" y="22"/>
                      </a:lnTo>
                      <a:close/>
                      <a:moveTo>
                        <a:pt x="33" y="20"/>
                      </a:moveTo>
                      <a:cubicBezTo>
                        <a:pt x="33" y="19"/>
                        <a:pt x="32" y="18"/>
                        <a:pt x="32" y="18"/>
                      </a:cubicBezTo>
                      <a:lnTo>
                        <a:pt x="33" y="17"/>
                      </a:lnTo>
                      <a:cubicBezTo>
                        <a:pt x="34" y="18"/>
                        <a:pt x="34" y="19"/>
                        <a:pt x="34" y="19"/>
                      </a:cubicBezTo>
                      <a:lnTo>
                        <a:pt x="33" y="20"/>
                      </a:lnTo>
                      <a:close/>
                      <a:moveTo>
                        <a:pt x="32" y="18"/>
                      </a:moveTo>
                      <a:cubicBezTo>
                        <a:pt x="30" y="14"/>
                        <a:pt x="26" y="11"/>
                        <a:pt x="22" y="9"/>
                      </a:cubicBezTo>
                      <a:lnTo>
                        <a:pt x="22" y="8"/>
                      </a:lnTo>
                      <a:cubicBezTo>
                        <a:pt x="27" y="10"/>
                        <a:pt x="31" y="13"/>
                        <a:pt x="33" y="17"/>
                      </a:cubicBezTo>
                      <a:lnTo>
                        <a:pt x="32" y="18"/>
                      </a:lnTo>
                      <a:close/>
                      <a:moveTo>
                        <a:pt x="22" y="8"/>
                      </a:moveTo>
                      <a:lnTo>
                        <a:pt x="22" y="8"/>
                      </a:lnTo>
                      <a:close/>
                    </a:path>
                  </a:pathLst>
                </a:custGeom>
                <a:solidFill>
                  <a:srgbClr val="94939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217" name="Freeform 213"/>
                <p:cNvSpPr>
                  <a:spLocks noChangeArrowheads="1"/>
                </p:cNvSpPr>
                <p:nvPr/>
              </p:nvSpPr>
              <p:spPr bwMode="auto">
                <a:xfrm>
                  <a:off x="2019" y="3773"/>
                  <a:ext cx="52" cy="62"/>
                </a:xfrm>
                <a:custGeom>
                  <a:avLst/>
                  <a:gdLst>
                    <a:gd name="T0" fmla="*/ 23460 w 38"/>
                    <a:gd name="T1" fmla="*/ 30793 h 36"/>
                    <a:gd name="T2" fmla="*/ 1786 w 38"/>
                    <a:gd name="T3" fmla="*/ 116329 h 36"/>
                    <a:gd name="T4" fmla="*/ 4911 w 38"/>
                    <a:gd name="T5" fmla="*/ 214045 h 36"/>
                    <a:gd name="T6" fmla="*/ 40871 w 38"/>
                    <a:gd name="T7" fmla="*/ 244964 h 36"/>
                    <a:gd name="T8" fmla="*/ 56406 w 38"/>
                    <a:gd name="T9" fmla="*/ 202361 h 36"/>
                    <a:gd name="T10" fmla="*/ 51796 w 38"/>
                    <a:gd name="T11" fmla="*/ 51334 h 36"/>
                    <a:gd name="T12" fmla="*/ 23460 w 38"/>
                    <a:gd name="T13" fmla="*/ 30793 h 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38" h="36">
                      <a:moveTo>
                        <a:pt x="14" y="4"/>
                      </a:moveTo>
                      <a:cubicBezTo>
                        <a:pt x="9" y="8"/>
                        <a:pt x="3" y="10"/>
                        <a:pt x="1" y="16"/>
                      </a:cubicBezTo>
                      <a:cubicBezTo>
                        <a:pt x="0" y="21"/>
                        <a:pt x="1" y="27"/>
                        <a:pt x="3" y="30"/>
                      </a:cubicBezTo>
                      <a:cubicBezTo>
                        <a:pt x="7" y="36"/>
                        <a:pt x="16" y="33"/>
                        <a:pt x="24" y="34"/>
                      </a:cubicBezTo>
                      <a:cubicBezTo>
                        <a:pt x="28" y="34"/>
                        <a:pt x="31" y="31"/>
                        <a:pt x="33" y="28"/>
                      </a:cubicBezTo>
                      <a:cubicBezTo>
                        <a:pt x="38" y="21"/>
                        <a:pt x="37" y="13"/>
                        <a:pt x="30" y="7"/>
                      </a:cubicBezTo>
                      <a:cubicBezTo>
                        <a:pt x="26" y="3"/>
                        <a:pt x="19" y="0"/>
                        <a:pt x="14" y="4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218" name="Freeform 214"/>
                <p:cNvSpPr>
                  <a:spLocks noChangeArrowheads="1"/>
                </p:cNvSpPr>
                <p:nvPr/>
              </p:nvSpPr>
              <p:spPr bwMode="auto">
                <a:xfrm>
                  <a:off x="2019" y="3775"/>
                  <a:ext cx="52" cy="58"/>
                </a:xfrm>
                <a:custGeom>
                  <a:avLst/>
                  <a:gdLst>
                    <a:gd name="T0" fmla="*/ 23460 w 38"/>
                    <a:gd name="T1" fmla="*/ 26668 h 34"/>
                    <a:gd name="T2" fmla="*/ 22386 w 38"/>
                    <a:gd name="T3" fmla="*/ 17376 h 34"/>
                    <a:gd name="T4" fmla="*/ 22386 w 38"/>
                    <a:gd name="T5" fmla="*/ 17376 h 34"/>
                    <a:gd name="T6" fmla="*/ 23460 w 38"/>
                    <a:gd name="T7" fmla="*/ 17376 h 34"/>
                    <a:gd name="T8" fmla="*/ 23460 w 38"/>
                    <a:gd name="T9" fmla="*/ 26668 h 34"/>
                    <a:gd name="T10" fmla="*/ 15384 w 38"/>
                    <a:gd name="T11" fmla="*/ 35017 h 34"/>
                    <a:gd name="T12" fmla="*/ 23460 w 38"/>
                    <a:gd name="T13" fmla="*/ 26668 h 34"/>
                    <a:gd name="T14" fmla="*/ 2960 w 38"/>
                    <a:gd name="T15" fmla="*/ 90516 h 34"/>
                    <a:gd name="T16" fmla="*/ 15384 w 38"/>
                    <a:gd name="T17" fmla="*/ 35017 h 34"/>
                    <a:gd name="T18" fmla="*/ 0 w 38"/>
                    <a:gd name="T19" fmla="*/ 90516 h 34"/>
                    <a:gd name="T20" fmla="*/ 1786 w 38"/>
                    <a:gd name="T21" fmla="*/ 90516 h 34"/>
                    <a:gd name="T22" fmla="*/ 2960 w 38"/>
                    <a:gd name="T23" fmla="*/ 90516 h 34"/>
                    <a:gd name="T24" fmla="*/ 0 w 38"/>
                    <a:gd name="T25" fmla="*/ 90516 h 34"/>
                    <a:gd name="T26" fmla="*/ 2960 w 38"/>
                    <a:gd name="T27" fmla="*/ 90516 h 34"/>
                    <a:gd name="T28" fmla="*/ 2960 w 38"/>
                    <a:gd name="T29" fmla="*/ 101241 h 34"/>
                    <a:gd name="T30" fmla="*/ 0 w 38"/>
                    <a:gd name="T31" fmla="*/ 90516 h 34"/>
                    <a:gd name="T32" fmla="*/ 2960 w 38"/>
                    <a:gd name="T33" fmla="*/ 101241 h 34"/>
                    <a:gd name="T34" fmla="*/ 0 w 38"/>
                    <a:gd name="T35" fmla="*/ 111783 h 34"/>
                    <a:gd name="T36" fmla="*/ 2960 w 38"/>
                    <a:gd name="T37" fmla="*/ 101241 h 34"/>
                    <a:gd name="T38" fmla="*/ 7465 w 38"/>
                    <a:gd name="T39" fmla="*/ 173234 h 34"/>
                    <a:gd name="T40" fmla="*/ 0 w 38"/>
                    <a:gd name="T41" fmla="*/ 111783 h 34"/>
                    <a:gd name="T42" fmla="*/ 7465 w 38"/>
                    <a:gd name="T43" fmla="*/ 173234 h 34"/>
                    <a:gd name="T44" fmla="*/ 28118 w 38"/>
                    <a:gd name="T45" fmla="*/ 202686 h 34"/>
                    <a:gd name="T46" fmla="*/ 7465 w 38"/>
                    <a:gd name="T47" fmla="*/ 173234 h 34"/>
                    <a:gd name="T48" fmla="*/ 40871 w 38"/>
                    <a:gd name="T49" fmla="*/ 191455 h 34"/>
                    <a:gd name="T50" fmla="*/ 28118 w 38"/>
                    <a:gd name="T51" fmla="*/ 202686 h 34"/>
                    <a:gd name="T52" fmla="*/ 40871 w 38"/>
                    <a:gd name="T53" fmla="*/ 191455 h 34"/>
                    <a:gd name="T54" fmla="*/ 49904 w 38"/>
                    <a:gd name="T55" fmla="*/ 191455 h 34"/>
                    <a:gd name="T56" fmla="*/ 40871 w 38"/>
                    <a:gd name="T57" fmla="*/ 191455 h 34"/>
                    <a:gd name="T58" fmla="*/ 54719 w 38"/>
                    <a:gd name="T59" fmla="*/ 158908 h 34"/>
                    <a:gd name="T60" fmla="*/ 49904 w 38"/>
                    <a:gd name="T61" fmla="*/ 191455 h 34"/>
                    <a:gd name="T62" fmla="*/ 57632 w 38"/>
                    <a:gd name="T63" fmla="*/ 166731 h 34"/>
                    <a:gd name="T64" fmla="*/ 57632 w 38"/>
                    <a:gd name="T65" fmla="*/ 166731 h 34"/>
                    <a:gd name="T66" fmla="*/ 57632 w 38"/>
                    <a:gd name="T67" fmla="*/ 166731 h 34"/>
                    <a:gd name="T68" fmla="*/ 54719 w 38"/>
                    <a:gd name="T69" fmla="*/ 158908 h 34"/>
                    <a:gd name="T70" fmla="*/ 57632 w 38"/>
                    <a:gd name="T71" fmla="*/ 166731 h 34"/>
                    <a:gd name="T72" fmla="*/ 54719 w 38"/>
                    <a:gd name="T73" fmla="*/ 158908 h 34"/>
                    <a:gd name="T74" fmla="*/ 56406 w 38"/>
                    <a:gd name="T75" fmla="*/ 158908 h 34"/>
                    <a:gd name="T76" fmla="*/ 54719 w 38"/>
                    <a:gd name="T77" fmla="*/ 158908 h 34"/>
                    <a:gd name="T78" fmla="*/ 61526 w 38"/>
                    <a:gd name="T79" fmla="*/ 145786 h 34"/>
                    <a:gd name="T80" fmla="*/ 54719 w 38"/>
                    <a:gd name="T81" fmla="*/ 158908 h 34"/>
                    <a:gd name="T82" fmla="*/ 59721 w 38"/>
                    <a:gd name="T83" fmla="*/ 127823 h 34"/>
                    <a:gd name="T84" fmla="*/ 61526 w 38"/>
                    <a:gd name="T85" fmla="*/ 145786 h 34"/>
                    <a:gd name="T86" fmla="*/ 59721 w 38"/>
                    <a:gd name="T87" fmla="*/ 127823 h 34"/>
                    <a:gd name="T88" fmla="*/ 51796 w 38"/>
                    <a:gd name="T89" fmla="*/ 28614 h 34"/>
                    <a:gd name="T90" fmla="*/ 59721 w 38"/>
                    <a:gd name="T91" fmla="*/ 127823 h 34"/>
                    <a:gd name="T92" fmla="*/ 49904 w 38"/>
                    <a:gd name="T93" fmla="*/ 35017 h 34"/>
                    <a:gd name="T94" fmla="*/ 49904 w 38"/>
                    <a:gd name="T95" fmla="*/ 35017 h 34"/>
                    <a:gd name="T96" fmla="*/ 49904 w 38"/>
                    <a:gd name="T97" fmla="*/ 35017 h 34"/>
                    <a:gd name="T98" fmla="*/ 51796 w 38"/>
                    <a:gd name="T99" fmla="*/ 28614 h 34"/>
                    <a:gd name="T100" fmla="*/ 49904 w 38"/>
                    <a:gd name="T101" fmla="*/ 35017 h 34"/>
                    <a:gd name="T102" fmla="*/ 37109 w 38"/>
                    <a:gd name="T103" fmla="*/ 6407 h 34"/>
                    <a:gd name="T104" fmla="*/ 49904 w 38"/>
                    <a:gd name="T105" fmla="*/ 35017 h 34"/>
                    <a:gd name="T106" fmla="*/ 25505 w 38"/>
                    <a:gd name="T107" fmla="*/ 17376 h 34"/>
                    <a:gd name="T108" fmla="*/ 37109 w 38"/>
                    <a:gd name="T109" fmla="*/ 6407 h 34"/>
                    <a:gd name="T110" fmla="*/ 25505 w 38"/>
                    <a:gd name="T111" fmla="*/ 17376 h 34"/>
                    <a:gd name="T112" fmla="*/ 23460 w 38"/>
                    <a:gd name="T113" fmla="*/ 17376 h 34"/>
                    <a:gd name="T114" fmla="*/ 25505 w 38"/>
                    <a:gd name="T115" fmla="*/ 17376 h 34"/>
                    <a:gd name="T116" fmla="*/ 22386 w 38"/>
                    <a:gd name="T117" fmla="*/ 17376 h 34"/>
                    <a:gd name="T118" fmla="*/ 25505 w 38"/>
                    <a:gd name="T119" fmla="*/ 17376 h 34"/>
                    <a:gd name="T120" fmla="*/ 22386 w 38"/>
                    <a:gd name="T121" fmla="*/ 17376 h 34"/>
                    <a:gd name="T122" fmla="*/ 22386 w 38"/>
                    <a:gd name="T123" fmla="*/ 17376 h 34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60000 65536"/>
                    <a:gd name="T184" fmla="*/ 0 60000 65536"/>
                    <a:gd name="T185" fmla="*/ 0 60000 65536"/>
                  </a:gdLst>
                  <a:ahLst/>
                  <a:cxnLst>
                    <a:cxn ang="T124">
                      <a:pos x="T0" y="T1"/>
                    </a:cxn>
                    <a:cxn ang="T125">
                      <a:pos x="T2" y="T3"/>
                    </a:cxn>
                    <a:cxn ang="T126">
                      <a:pos x="T4" y="T5"/>
                    </a:cxn>
                    <a:cxn ang="T127">
                      <a:pos x="T6" y="T7"/>
                    </a:cxn>
                    <a:cxn ang="T128">
                      <a:pos x="T8" y="T9"/>
                    </a:cxn>
                    <a:cxn ang="T129">
                      <a:pos x="T10" y="T11"/>
                    </a:cxn>
                    <a:cxn ang="T130">
                      <a:pos x="T12" y="T13"/>
                    </a:cxn>
                    <a:cxn ang="T131">
                      <a:pos x="T14" y="T15"/>
                    </a:cxn>
                    <a:cxn ang="T132">
                      <a:pos x="T16" y="T17"/>
                    </a:cxn>
                    <a:cxn ang="T133">
                      <a:pos x="T18" y="T19"/>
                    </a:cxn>
                    <a:cxn ang="T134">
                      <a:pos x="T20" y="T21"/>
                    </a:cxn>
                    <a:cxn ang="T135">
                      <a:pos x="T22" y="T23"/>
                    </a:cxn>
                    <a:cxn ang="T136">
                      <a:pos x="T24" y="T25"/>
                    </a:cxn>
                    <a:cxn ang="T137">
                      <a:pos x="T26" y="T27"/>
                    </a:cxn>
                    <a:cxn ang="T138">
                      <a:pos x="T28" y="T29"/>
                    </a:cxn>
                    <a:cxn ang="T139">
                      <a:pos x="T30" y="T31"/>
                    </a:cxn>
                    <a:cxn ang="T140">
                      <a:pos x="T32" y="T33"/>
                    </a:cxn>
                    <a:cxn ang="T141">
                      <a:pos x="T34" y="T35"/>
                    </a:cxn>
                    <a:cxn ang="T142">
                      <a:pos x="T36" y="T37"/>
                    </a:cxn>
                    <a:cxn ang="T143">
                      <a:pos x="T38" y="T39"/>
                    </a:cxn>
                    <a:cxn ang="T144">
                      <a:pos x="T40" y="T41"/>
                    </a:cxn>
                    <a:cxn ang="T145">
                      <a:pos x="T42" y="T43"/>
                    </a:cxn>
                    <a:cxn ang="T146">
                      <a:pos x="T44" y="T45"/>
                    </a:cxn>
                    <a:cxn ang="T147">
                      <a:pos x="T46" y="T47"/>
                    </a:cxn>
                    <a:cxn ang="T148">
                      <a:pos x="T48" y="T49"/>
                    </a:cxn>
                    <a:cxn ang="T149">
                      <a:pos x="T50" y="T51"/>
                    </a:cxn>
                    <a:cxn ang="T150">
                      <a:pos x="T52" y="T53"/>
                    </a:cxn>
                    <a:cxn ang="T151">
                      <a:pos x="T54" y="T55"/>
                    </a:cxn>
                    <a:cxn ang="T152">
                      <a:pos x="T56" y="T57"/>
                    </a:cxn>
                    <a:cxn ang="T153">
                      <a:pos x="T58" y="T59"/>
                    </a:cxn>
                    <a:cxn ang="T154">
                      <a:pos x="T60" y="T61"/>
                    </a:cxn>
                    <a:cxn ang="T155">
                      <a:pos x="T62" y="T63"/>
                    </a:cxn>
                    <a:cxn ang="T156">
                      <a:pos x="T64" y="T65"/>
                    </a:cxn>
                    <a:cxn ang="T157">
                      <a:pos x="T66" y="T67"/>
                    </a:cxn>
                    <a:cxn ang="T158">
                      <a:pos x="T68" y="T69"/>
                    </a:cxn>
                    <a:cxn ang="T159">
                      <a:pos x="T70" y="T71"/>
                    </a:cxn>
                    <a:cxn ang="T160">
                      <a:pos x="T72" y="T73"/>
                    </a:cxn>
                    <a:cxn ang="T161">
                      <a:pos x="T74" y="T75"/>
                    </a:cxn>
                    <a:cxn ang="T162">
                      <a:pos x="T76" y="T77"/>
                    </a:cxn>
                    <a:cxn ang="T163">
                      <a:pos x="T78" y="T79"/>
                    </a:cxn>
                    <a:cxn ang="T164">
                      <a:pos x="T80" y="T81"/>
                    </a:cxn>
                    <a:cxn ang="T165">
                      <a:pos x="T82" y="T83"/>
                    </a:cxn>
                    <a:cxn ang="T166">
                      <a:pos x="T84" y="T85"/>
                    </a:cxn>
                    <a:cxn ang="T167">
                      <a:pos x="T86" y="T87"/>
                    </a:cxn>
                    <a:cxn ang="T168">
                      <a:pos x="T88" y="T89"/>
                    </a:cxn>
                    <a:cxn ang="T169">
                      <a:pos x="T90" y="T91"/>
                    </a:cxn>
                    <a:cxn ang="T170">
                      <a:pos x="T92" y="T93"/>
                    </a:cxn>
                    <a:cxn ang="T171">
                      <a:pos x="T94" y="T95"/>
                    </a:cxn>
                    <a:cxn ang="T172">
                      <a:pos x="T96" y="T97"/>
                    </a:cxn>
                    <a:cxn ang="T173">
                      <a:pos x="T98" y="T99"/>
                    </a:cxn>
                    <a:cxn ang="T174">
                      <a:pos x="T100" y="T101"/>
                    </a:cxn>
                    <a:cxn ang="T175">
                      <a:pos x="T102" y="T103"/>
                    </a:cxn>
                    <a:cxn ang="T176">
                      <a:pos x="T104" y="T105"/>
                    </a:cxn>
                    <a:cxn ang="T177">
                      <a:pos x="T106" y="T107"/>
                    </a:cxn>
                    <a:cxn ang="T178">
                      <a:pos x="T108" y="T109"/>
                    </a:cxn>
                    <a:cxn ang="T179">
                      <a:pos x="T110" y="T111"/>
                    </a:cxn>
                    <a:cxn ang="T180">
                      <a:pos x="T112" y="T113"/>
                    </a:cxn>
                    <a:cxn ang="T181">
                      <a:pos x="T114" y="T115"/>
                    </a:cxn>
                    <a:cxn ang="T182">
                      <a:pos x="T116" y="T117"/>
                    </a:cxn>
                    <a:cxn ang="T183">
                      <a:pos x="T118" y="T119"/>
                    </a:cxn>
                    <a:cxn ang="T184">
                      <a:pos x="T120" y="T121"/>
                    </a:cxn>
                    <a:cxn ang="T185">
                      <a:pos x="T122" y="T123"/>
                    </a:cxn>
                  </a:cxnLst>
                  <a:rect l="0" t="0" r="r" b="b"/>
                  <a:pathLst>
                    <a:path w="38" h="34">
                      <a:moveTo>
                        <a:pt x="14" y="4"/>
                      </a:moveTo>
                      <a:lnTo>
                        <a:pt x="14" y="4"/>
                      </a:lnTo>
                      <a:lnTo>
                        <a:pt x="13" y="3"/>
                      </a:lnTo>
                      <a:lnTo>
                        <a:pt x="14" y="4"/>
                      </a:lnTo>
                      <a:close/>
                      <a:moveTo>
                        <a:pt x="13" y="3"/>
                      </a:moveTo>
                      <a:lnTo>
                        <a:pt x="13" y="3"/>
                      </a:lnTo>
                      <a:lnTo>
                        <a:pt x="14" y="3"/>
                      </a:lnTo>
                      <a:lnTo>
                        <a:pt x="13" y="3"/>
                      </a:lnTo>
                      <a:close/>
                      <a:moveTo>
                        <a:pt x="14" y="4"/>
                      </a:moveTo>
                      <a:cubicBezTo>
                        <a:pt x="13" y="5"/>
                        <a:pt x="11" y="6"/>
                        <a:pt x="10" y="7"/>
                      </a:cubicBezTo>
                      <a:lnTo>
                        <a:pt x="9" y="6"/>
                      </a:lnTo>
                      <a:cubicBezTo>
                        <a:pt x="10" y="5"/>
                        <a:pt x="12" y="4"/>
                        <a:pt x="13" y="3"/>
                      </a:cubicBezTo>
                      <a:lnTo>
                        <a:pt x="14" y="4"/>
                      </a:lnTo>
                      <a:close/>
                      <a:moveTo>
                        <a:pt x="10" y="7"/>
                      </a:moveTo>
                      <a:cubicBezTo>
                        <a:pt x="6" y="9"/>
                        <a:pt x="3" y="11"/>
                        <a:pt x="2" y="15"/>
                      </a:cubicBezTo>
                      <a:lnTo>
                        <a:pt x="0" y="15"/>
                      </a:lnTo>
                      <a:cubicBezTo>
                        <a:pt x="2" y="10"/>
                        <a:pt x="5" y="8"/>
                        <a:pt x="9" y="6"/>
                      </a:cubicBezTo>
                      <a:lnTo>
                        <a:pt x="10" y="7"/>
                      </a:lnTo>
                      <a:close/>
                      <a:moveTo>
                        <a:pt x="0" y="15"/>
                      </a:moveTo>
                      <a:lnTo>
                        <a:pt x="0" y="15"/>
                      </a:lnTo>
                      <a:lnTo>
                        <a:pt x="1" y="15"/>
                      </a:lnTo>
                      <a:lnTo>
                        <a:pt x="0" y="15"/>
                      </a:lnTo>
                      <a:close/>
                      <a:moveTo>
                        <a:pt x="2" y="15"/>
                      </a:moveTo>
                      <a:lnTo>
                        <a:pt x="2" y="15"/>
                      </a:lnTo>
                      <a:lnTo>
                        <a:pt x="0" y="15"/>
                      </a:lnTo>
                      <a:lnTo>
                        <a:pt x="2" y="15"/>
                      </a:lnTo>
                      <a:close/>
                      <a:moveTo>
                        <a:pt x="2" y="15"/>
                      </a:moveTo>
                      <a:cubicBezTo>
                        <a:pt x="2" y="16"/>
                        <a:pt x="2" y="16"/>
                        <a:pt x="2" y="17"/>
                      </a:cubicBezTo>
                      <a:lnTo>
                        <a:pt x="0" y="17"/>
                      </a:lnTo>
                      <a:cubicBezTo>
                        <a:pt x="0" y="16"/>
                        <a:pt x="0" y="15"/>
                        <a:pt x="0" y="15"/>
                      </a:cubicBezTo>
                      <a:lnTo>
                        <a:pt x="2" y="15"/>
                      </a:lnTo>
                      <a:close/>
                      <a:moveTo>
                        <a:pt x="2" y="17"/>
                      </a:moveTo>
                      <a:cubicBezTo>
                        <a:pt x="1" y="18"/>
                        <a:pt x="1" y="18"/>
                        <a:pt x="1" y="19"/>
                      </a:cubicBezTo>
                      <a:lnTo>
                        <a:pt x="0" y="19"/>
                      </a:lnTo>
                      <a:cubicBezTo>
                        <a:pt x="0" y="18"/>
                        <a:pt x="0" y="18"/>
                        <a:pt x="0" y="17"/>
                      </a:cubicBezTo>
                      <a:lnTo>
                        <a:pt x="2" y="17"/>
                      </a:lnTo>
                      <a:close/>
                      <a:moveTo>
                        <a:pt x="1" y="19"/>
                      </a:moveTo>
                      <a:cubicBezTo>
                        <a:pt x="1" y="23"/>
                        <a:pt x="3" y="26"/>
                        <a:pt x="4" y="29"/>
                      </a:cubicBezTo>
                      <a:lnTo>
                        <a:pt x="3" y="30"/>
                      </a:lnTo>
                      <a:cubicBezTo>
                        <a:pt x="1" y="27"/>
                        <a:pt x="0" y="23"/>
                        <a:pt x="0" y="19"/>
                      </a:cubicBezTo>
                      <a:lnTo>
                        <a:pt x="1" y="19"/>
                      </a:lnTo>
                      <a:close/>
                      <a:moveTo>
                        <a:pt x="4" y="29"/>
                      </a:moveTo>
                      <a:cubicBezTo>
                        <a:pt x="6" y="33"/>
                        <a:pt x="11" y="33"/>
                        <a:pt x="16" y="32"/>
                      </a:cubicBezTo>
                      <a:lnTo>
                        <a:pt x="16" y="34"/>
                      </a:lnTo>
                      <a:cubicBezTo>
                        <a:pt x="11" y="34"/>
                        <a:pt x="6" y="34"/>
                        <a:pt x="3" y="30"/>
                      </a:cubicBezTo>
                      <a:lnTo>
                        <a:pt x="4" y="29"/>
                      </a:lnTo>
                      <a:close/>
                      <a:moveTo>
                        <a:pt x="16" y="32"/>
                      </a:moveTo>
                      <a:cubicBezTo>
                        <a:pt x="19" y="32"/>
                        <a:pt x="21" y="32"/>
                        <a:pt x="24" y="32"/>
                      </a:cubicBezTo>
                      <a:lnTo>
                        <a:pt x="23" y="33"/>
                      </a:lnTo>
                      <a:cubicBezTo>
                        <a:pt x="21" y="33"/>
                        <a:pt x="19" y="33"/>
                        <a:pt x="16" y="34"/>
                      </a:cubicBezTo>
                      <a:lnTo>
                        <a:pt x="16" y="32"/>
                      </a:lnTo>
                      <a:close/>
                      <a:moveTo>
                        <a:pt x="24" y="32"/>
                      </a:moveTo>
                      <a:cubicBezTo>
                        <a:pt x="25" y="32"/>
                        <a:pt x="27" y="32"/>
                        <a:pt x="28" y="31"/>
                      </a:cubicBezTo>
                      <a:lnTo>
                        <a:pt x="29" y="32"/>
                      </a:lnTo>
                      <a:cubicBezTo>
                        <a:pt x="28" y="33"/>
                        <a:pt x="26" y="34"/>
                        <a:pt x="23" y="33"/>
                      </a:cubicBezTo>
                      <a:lnTo>
                        <a:pt x="24" y="32"/>
                      </a:lnTo>
                      <a:close/>
                      <a:moveTo>
                        <a:pt x="28" y="31"/>
                      </a:moveTo>
                      <a:cubicBezTo>
                        <a:pt x="30" y="30"/>
                        <a:pt x="31" y="29"/>
                        <a:pt x="32" y="27"/>
                      </a:cubicBezTo>
                      <a:lnTo>
                        <a:pt x="34" y="28"/>
                      </a:lnTo>
                      <a:cubicBezTo>
                        <a:pt x="32" y="29"/>
                        <a:pt x="31" y="31"/>
                        <a:pt x="29" y="32"/>
                      </a:cubicBezTo>
                      <a:lnTo>
                        <a:pt x="28" y="31"/>
                      </a:lnTo>
                      <a:close/>
                      <a:moveTo>
                        <a:pt x="34" y="28"/>
                      </a:moveTo>
                      <a:lnTo>
                        <a:pt x="34" y="28"/>
                      </a:lnTo>
                      <a:lnTo>
                        <a:pt x="33" y="27"/>
                      </a:lnTo>
                      <a:lnTo>
                        <a:pt x="34" y="28"/>
                      </a:lnTo>
                      <a:close/>
                      <a:moveTo>
                        <a:pt x="32" y="27"/>
                      </a:moveTo>
                      <a:lnTo>
                        <a:pt x="32" y="27"/>
                      </a:lnTo>
                      <a:lnTo>
                        <a:pt x="34" y="28"/>
                      </a:lnTo>
                      <a:lnTo>
                        <a:pt x="32" y="27"/>
                      </a:lnTo>
                      <a:close/>
                      <a:moveTo>
                        <a:pt x="32" y="27"/>
                      </a:moveTo>
                      <a:lnTo>
                        <a:pt x="32" y="27"/>
                      </a:lnTo>
                      <a:lnTo>
                        <a:pt x="33" y="27"/>
                      </a:lnTo>
                      <a:lnTo>
                        <a:pt x="32" y="27"/>
                      </a:lnTo>
                      <a:close/>
                      <a:moveTo>
                        <a:pt x="32" y="27"/>
                      </a:moveTo>
                      <a:cubicBezTo>
                        <a:pt x="33" y="26"/>
                        <a:pt x="34" y="25"/>
                        <a:pt x="34" y="24"/>
                      </a:cubicBezTo>
                      <a:lnTo>
                        <a:pt x="36" y="24"/>
                      </a:lnTo>
                      <a:cubicBezTo>
                        <a:pt x="35" y="26"/>
                        <a:pt x="34" y="27"/>
                        <a:pt x="34" y="28"/>
                      </a:cubicBezTo>
                      <a:lnTo>
                        <a:pt x="32" y="27"/>
                      </a:lnTo>
                      <a:close/>
                      <a:moveTo>
                        <a:pt x="34" y="24"/>
                      </a:moveTo>
                      <a:cubicBezTo>
                        <a:pt x="35" y="23"/>
                        <a:pt x="35" y="22"/>
                        <a:pt x="35" y="21"/>
                      </a:cubicBezTo>
                      <a:lnTo>
                        <a:pt x="37" y="21"/>
                      </a:lnTo>
                      <a:cubicBezTo>
                        <a:pt x="36" y="22"/>
                        <a:pt x="36" y="23"/>
                        <a:pt x="36" y="24"/>
                      </a:cubicBezTo>
                      <a:lnTo>
                        <a:pt x="34" y="24"/>
                      </a:lnTo>
                      <a:close/>
                      <a:moveTo>
                        <a:pt x="35" y="21"/>
                      </a:moveTo>
                      <a:cubicBezTo>
                        <a:pt x="36" y="16"/>
                        <a:pt x="34" y="10"/>
                        <a:pt x="29" y="6"/>
                      </a:cubicBezTo>
                      <a:lnTo>
                        <a:pt x="30" y="5"/>
                      </a:lnTo>
                      <a:cubicBezTo>
                        <a:pt x="35" y="10"/>
                        <a:pt x="38" y="15"/>
                        <a:pt x="37" y="21"/>
                      </a:cubicBezTo>
                      <a:lnTo>
                        <a:pt x="35" y="21"/>
                      </a:lnTo>
                      <a:close/>
                      <a:moveTo>
                        <a:pt x="29" y="6"/>
                      </a:moveTo>
                      <a:lnTo>
                        <a:pt x="29" y="6"/>
                      </a:lnTo>
                      <a:lnTo>
                        <a:pt x="30" y="6"/>
                      </a:lnTo>
                      <a:lnTo>
                        <a:pt x="29" y="6"/>
                      </a:lnTo>
                      <a:close/>
                      <a:moveTo>
                        <a:pt x="29" y="6"/>
                      </a:moveTo>
                      <a:cubicBezTo>
                        <a:pt x="29" y="6"/>
                        <a:pt x="29" y="6"/>
                        <a:pt x="29" y="6"/>
                      </a:cubicBezTo>
                      <a:lnTo>
                        <a:pt x="30" y="5"/>
                      </a:lnTo>
                      <a:cubicBezTo>
                        <a:pt x="30" y="5"/>
                        <a:pt x="30" y="5"/>
                        <a:pt x="30" y="5"/>
                      </a:cubicBezTo>
                      <a:lnTo>
                        <a:pt x="29" y="6"/>
                      </a:lnTo>
                      <a:close/>
                      <a:moveTo>
                        <a:pt x="29" y="6"/>
                      </a:moveTo>
                      <a:cubicBezTo>
                        <a:pt x="27" y="4"/>
                        <a:pt x="25" y="3"/>
                        <a:pt x="22" y="2"/>
                      </a:cubicBezTo>
                      <a:lnTo>
                        <a:pt x="22" y="1"/>
                      </a:lnTo>
                      <a:cubicBezTo>
                        <a:pt x="25" y="2"/>
                        <a:pt x="28" y="3"/>
                        <a:pt x="30" y="5"/>
                      </a:cubicBezTo>
                      <a:lnTo>
                        <a:pt x="29" y="6"/>
                      </a:lnTo>
                      <a:close/>
                      <a:moveTo>
                        <a:pt x="22" y="2"/>
                      </a:moveTo>
                      <a:cubicBezTo>
                        <a:pt x="20" y="2"/>
                        <a:pt x="17" y="2"/>
                        <a:pt x="15" y="3"/>
                      </a:cubicBezTo>
                      <a:lnTo>
                        <a:pt x="14" y="2"/>
                      </a:lnTo>
                      <a:cubicBezTo>
                        <a:pt x="17" y="0"/>
                        <a:pt x="20" y="0"/>
                        <a:pt x="22" y="1"/>
                      </a:cubicBezTo>
                      <a:lnTo>
                        <a:pt x="22" y="2"/>
                      </a:lnTo>
                      <a:close/>
                      <a:moveTo>
                        <a:pt x="15" y="3"/>
                      </a:moveTo>
                      <a:lnTo>
                        <a:pt x="15" y="3"/>
                      </a:lnTo>
                      <a:lnTo>
                        <a:pt x="14" y="3"/>
                      </a:lnTo>
                      <a:lnTo>
                        <a:pt x="15" y="3"/>
                      </a:lnTo>
                      <a:close/>
                      <a:moveTo>
                        <a:pt x="15" y="3"/>
                      </a:moveTo>
                      <a:cubicBezTo>
                        <a:pt x="15" y="3"/>
                        <a:pt x="14" y="4"/>
                        <a:pt x="14" y="4"/>
                      </a:cubicBezTo>
                      <a:lnTo>
                        <a:pt x="13" y="3"/>
                      </a:lnTo>
                      <a:cubicBezTo>
                        <a:pt x="13" y="3"/>
                        <a:pt x="14" y="2"/>
                        <a:pt x="14" y="2"/>
                      </a:cubicBezTo>
                      <a:lnTo>
                        <a:pt x="15" y="3"/>
                      </a:lnTo>
                      <a:close/>
                      <a:moveTo>
                        <a:pt x="13" y="3"/>
                      </a:moveTo>
                      <a:lnTo>
                        <a:pt x="13" y="3"/>
                      </a:lnTo>
                      <a:lnTo>
                        <a:pt x="14" y="3"/>
                      </a:lnTo>
                      <a:lnTo>
                        <a:pt x="13" y="3"/>
                      </a:lnTo>
                      <a:close/>
                    </a:path>
                  </a:pathLst>
                </a:custGeom>
                <a:solidFill>
                  <a:srgbClr val="94939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219" name="Freeform 215"/>
                <p:cNvSpPr>
                  <a:spLocks noChangeArrowheads="1"/>
                </p:cNvSpPr>
                <p:nvPr/>
              </p:nvSpPr>
              <p:spPr bwMode="auto">
                <a:xfrm>
                  <a:off x="2047" y="3752"/>
                  <a:ext cx="48" cy="43"/>
                </a:xfrm>
                <a:custGeom>
                  <a:avLst/>
                  <a:gdLst>
                    <a:gd name="T0" fmla="*/ 39249 w 35"/>
                    <a:gd name="T1" fmla="*/ 7613 h 25"/>
                    <a:gd name="T2" fmla="*/ 17354 w 35"/>
                    <a:gd name="T3" fmla="*/ 0 h 25"/>
                    <a:gd name="T4" fmla="*/ 7563 w 35"/>
                    <a:gd name="T5" fmla="*/ 55781 h 25"/>
                    <a:gd name="T6" fmla="*/ 32278 w 35"/>
                    <a:gd name="T7" fmla="*/ 171176 h 25"/>
                    <a:gd name="T8" fmla="*/ 50315 w 35"/>
                    <a:gd name="T9" fmla="*/ 149810 h 25"/>
                    <a:gd name="T10" fmla="*/ 39249 w 35"/>
                    <a:gd name="T11" fmla="*/ 7613 h 25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35" h="25">
                      <a:moveTo>
                        <a:pt x="23" y="1"/>
                      </a:moveTo>
                      <a:cubicBezTo>
                        <a:pt x="19" y="1"/>
                        <a:pt x="14" y="0"/>
                        <a:pt x="10" y="0"/>
                      </a:cubicBezTo>
                      <a:cubicBezTo>
                        <a:pt x="7" y="1"/>
                        <a:pt x="0" y="3"/>
                        <a:pt x="4" y="7"/>
                      </a:cubicBezTo>
                      <a:cubicBezTo>
                        <a:pt x="9" y="12"/>
                        <a:pt x="13" y="17"/>
                        <a:pt x="19" y="22"/>
                      </a:cubicBezTo>
                      <a:cubicBezTo>
                        <a:pt x="23" y="25"/>
                        <a:pt x="28" y="22"/>
                        <a:pt x="29" y="19"/>
                      </a:cubicBezTo>
                      <a:cubicBezTo>
                        <a:pt x="31" y="12"/>
                        <a:pt x="35" y="0"/>
                        <a:pt x="23" y="1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220" name="Freeform 216"/>
                <p:cNvSpPr>
                  <a:spLocks noChangeArrowheads="1"/>
                </p:cNvSpPr>
                <p:nvPr/>
              </p:nvSpPr>
              <p:spPr bwMode="auto">
                <a:xfrm>
                  <a:off x="2050" y="3752"/>
                  <a:ext cx="40" cy="41"/>
                </a:xfrm>
                <a:custGeom>
                  <a:avLst/>
                  <a:gdLst>
                    <a:gd name="T0" fmla="*/ 25893 w 30"/>
                    <a:gd name="T1" fmla="*/ 11890 h 24"/>
                    <a:gd name="T2" fmla="*/ 25893 w 30"/>
                    <a:gd name="T3" fmla="*/ 0 h 24"/>
                    <a:gd name="T4" fmla="*/ 25893 w 30"/>
                    <a:gd name="T5" fmla="*/ 11890 h 24"/>
                    <a:gd name="T6" fmla="*/ 25893 w 30"/>
                    <a:gd name="T7" fmla="*/ 7129 h 24"/>
                    <a:gd name="T8" fmla="*/ 25893 w 30"/>
                    <a:gd name="T9" fmla="*/ 11890 h 24"/>
                    <a:gd name="T10" fmla="*/ 17633 w 30"/>
                    <a:gd name="T11" fmla="*/ 0 h 24"/>
                    <a:gd name="T12" fmla="*/ 25893 w 30"/>
                    <a:gd name="T13" fmla="*/ 11890 h 24"/>
                    <a:gd name="T14" fmla="*/ 9708 w 30"/>
                    <a:gd name="T15" fmla="*/ 7129 h 24"/>
                    <a:gd name="T16" fmla="*/ 17633 w 30"/>
                    <a:gd name="T17" fmla="*/ 0 h 24"/>
                    <a:gd name="T18" fmla="*/ 9708 w 30"/>
                    <a:gd name="T19" fmla="*/ 0 h 24"/>
                    <a:gd name="T20" fmla="*/ 9708 w 30"/>
                    <a:gd name="T21" fmla="*/ 0 h 24"/>
                    <a:gd name="T22" fmla="*/ 3641 w 30"/>
                    <a:gd name="T23" fmla="*/ 19818 h 24"/>
                    <a:gd name="T24" fmla="*/ 9708 w 30"/>
                    <a:gd name="T25" fmla="*/ 0 h 24"/>
                    <a:gd name="T26" fmla="*/ 3641 w 30"/>
                    <a:gd name="T27" fmla="*/ 19818 h 24"/>
                    <a:gd name="T28" fmla="*/ 1365 w 30"/>
                    <a:gd name="T29" fmla="*/ 19818 h 24"/>
                    <a:gd name="T30" fmla="*/ 3641 w 30"/>
                    <a:gd name="T31" fmla="*/ 19818 h 24"/>
                    <a:gd name="T32" fmla="*/ 2228 w 30"/>
                    <a:gd name="T33" fmla="*/ 33015 h 24"/>
                    <a:gd name="T34" fmla="*/ 1365 w 30"/>
                    <a:gd name="T35" fmla="*/ 19818 h 24"/>
                    <a:gd name="T36" fmla="*/ 2228 w 30"/>
                    <a:gd name="T37" fmla="*/ 33015 h 24"/>
                    <a:gd name="T38" fmla="*/ 2228 w 30"/>
                    <a:gd name="T39" fmla="*/ 55012 h 24"/>
                    <a:gd name="T40" fmla="*/ 2228 w 30"/>
                    <a:gd name="T41" fmla="*/ 33015 h 24"/>
                    <a:gd name="T42" fmla="*/ 2228 w 30"/>
                    <a:gd name="T43" fmla="*/ 55012 h 24"/>
                    <a:gd name="T44" fmla="*/ 2228 w 30"/>
                    <a:gd name="T45" fmla="*/ 55012 h 24"/>
                    <a:gd name="T46" fmla="*/ 12069 w 30"/>
                    <a:gd name="T47" fmla="*/ 93415 h 24"/>
                    <a:gd name="T48" fmla="*/ 2228 w 30"/>
                    <a:gd name="T49" fmla="*/ 55012 h 24"/>
                    <a:gd name="T50" fmla="*/ 12069 w 30"/>
                    <a:gd name="T51" fmla="*/ 93415 h 24"/>
                    <a:gd name="T52" fmla="*/ 19711 w 30"/>
                    <a:gd name="T53" fmla="*/ 152790 h 24"/>
                    <a:gd name="T54" fmla="*/ 12069 w 30"/>
                    <a:gd name="T55" fmla="*/ 93415 h 24"/>
                    <a:gd name="T56" fmla="*/ 21419 w 30"/>
                    <a:gd name="T57" fmla="*/ 143845 h 24"/>
                    <a:gd name="T58" fmla="*/ 21419 w 30"/>
                    <a:gd name="T59" fmla="*/ 143845 h 24"/>
                    <a:gd name="T60" fmla="*/ 25081 w 30"/>
                    <a:gd name="T61" fmla="*/ 155665 h 24"/>
                    <a:gd name="T62" fmla="*/ 19711 w 30"/>
                    <a:gd name="T63" fmla="*/ 152790 h 24"/>
                    <a:gd name="T64" fmla="*/ 25081 w 30"/>
                    <a:gd name="T65" fmla="*/ 155665 h 24"/>
                    <a:gd name="T66" fmla="*/ 28795 w 30"/>
                    <a:gd name="T67" fmla="*/ 166235 h 24"/>
                    <a:gd name="T68" fmla="*/ 25081 w 30"/>
                    <a:gd name="T69" fmla="*/ 155665 h 24"/>
                    <a:gd name="T70" fmla="*/ 29989 w 30"/>
                    <a:gd name="T71" fmla="*/ 143845 h 24"/>
                    <a:gd name="T72" fmla="*/ 28795 w 30"/>
                    <a:gd name="T73" fmla="*/ 166235 h 24"/>
                    <a:gd name="T74" fmla="*/ 29989 w 30"/>
                    <a:gd name="T75" fmla="*/ 143845 h 24"/>
                    <a:gd name="T76" fmla="*/ 34980 w 30"/>
                    <a:gd name="T77" fmla="*/ 130368 h 24"/>
                    <a:gd name="T78" fmla="*/ 29989 w 30"/>
                    <a:gd name="T79" fmla="*/ 143845 h 24"/>
                    <a:gd name="T80" fmla="*/ 32197 w 30"/>
                    <a:gd name="T81" fmla="*/ 122342 h 24"/>
                    <a:gd name="T82" fmla="*/ 32197 w 30"/>
                    <a:gd name="T83" fmla="*/ 122342 h 24"/>
                    <a:gd name="T84" fmla="*/ 32197 w 30"/>
                    <a:gd name="T85" fmla="*/ 122342 h 24"/>
                    <a:gd name="T86" fmla="*/ 34980 w 30"/>
                    <a:gd name="T87" fmla="*/ 130368 h 24"/>
                    <a:gd name="T88" fmla="*/ 32197 w 30"/>
                    <a:gd name="T89" fmla="*/ 122342 h 24"/>
                    <a:gd name="T90" fmla="*/ 35876 w 30"/>
                    <a:gd name="T91" fmla="*/ 110814 h 24"/>
                    <a:gd name="T92" fmla="*/ 32197 w 30"/>
                    <a:gd name="T93" fmla="*/ 122342 h 24"/>
                    <a:gd name="T94" fmla="*/ 35876 w 30"/>
                    <a:gd name="T95" fmla="*/ 48889 h 24"/>
                    <a:gd name="T96" fmla="*/ 35876 w 30"/>
                    <a:gd name="T97" fmla="*/ 110814 h 24"/>
                    <a:gd name="T98" fmla="*/ 35876 w 30"/>
                    <a:gd name="T99" fmla="*/ 48889 h 24"/>
                    <a:gd name="T100" fmla="*/ 25893 w 30"/>
                    <a:gd name="T101" fmla="*/ 0 h 24"/>
                    <a:gd name="T102" fmla="*/ 35876 w 30"/>
                    <a:gd name="T103" fmla="*/ 48889 h 24"/>
                    <a:gd name="T104" fmla="*/ 25893 w 30"/>
                    <a:gd name="T105" fmla="*/ 0 h 24"/>
                    <a:gd name="T106" fmla="*/ 25893 w 30"/>
                    <a:gd name="T107" fmla="*/ 0 h 24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</a:gdLst>
                  <a:ahLst/>
                  <a:cxnLst>
                    <a:cxn ang="T108">
                      <a:pos x="T0" y="T1"/>
                    </a:cxn>
                    <a:cxn ang="T109">
                      <a:pos x="T2" y="T3"/>
                    </a:cxn>
                    <a:cxn ang="T110">
                      <a:pos x="T4" y="T5"/>
                    </a:cxn>
                    <a:cxn ang="T111">
                      <a:pos x="T6" y="T7"/>
                    </a:cxn>
                    <a:cxn ang="T112">
                      <a:pos x="T8" y="T9"/>
                    </a:cxn>
                    <a:cxn ang="T113">
                      <a:pos x="T10" y="T11"/>
                    </a:cxn>
                    <a:cxn ang="T114">
                      <a:pos x="T12" y="T13"/>
                    </a:cxn>
                    <a:cxn ang="T115">
                      <a:pos x="T14" y="T15"/>
                    </a:cxn>
                    <a:cxn ang="T116">
                      <a:pos x="T16" y="T17"/>
                    </a:cxn>
                    <a:cxn ang="T117">
                      <a:pos x="T18" y="T19"/>
                    </a:cxn>
                    <a:cxn ang="T118">
                      <a:pos x="T20" y="T21"/>
                    </a:cxn>
                    <a:cxn ang="T119">
                      <a:pos x="T22" y="T23"/>
                    </a:cxn>
                    <a:cxn ang="T120">
                      <a:pos x="T24" y="T25"/>
                    </a:cxn>
                    <a:cxn ang="T121">
                      <a:pos x="T26" y="T27"/>
                    </a:cxn>
                    <a:cxn ang="T122">
                      <a:pos x="T28" y="T29"/>
                    </a:cxn>
                    <a:cxn ang="T123">
                      <a:pos x="T30" y="T31"/>
                    </a:cxn>
                    <a:cxn ang="T124">
                      <a:pos x="T32" y="T33"/>
                    </a:cxn>
                    <a:cxn ang="T125">
                      <a:pos x="T34" y="T35"/>
                    </a:cxn>
                    <a:cxn ang="T126">
                      <a:pos x="T36" y="T37"/>
                    </a:cxn>
                    <a:cxn ang="T127">
                      <a:pos x="T38" y="T39"/>
                    </a:cxn>
                    <a:cxn ang="T128">
                      <a:pos x="T40" y="T41"/>
                    </a:cxn>
                    <a:cxn ang="T129">
                      <a:pos x="T42" y="T43"/>
                    </a:cxn>
                    <a:cxn ang="T130">
                      <a:pos x="T44" y="T45"/>
                    </a:cxn>
                    <a:cxn ang="T131">
                      <a:pos x="T46" y="T47"/>
                    </a:cxn>
                    <a:cxn ang="T132">
                      <a:pos x="T48" y="T49"/>
                    </a:cxn>
                    <a:cxn ang="T133">
                      <a:pos x="T50" y="T51"/>
                    </a:cxn>
                    <a:cxn ang="T134">
                      <a:pos x="T52" y="T53"/>
                    </a:cxn>
                    <a:cxn ang="T135">
                      <a:pos x="T54" y="T55"/>
                    </a:cxn>
                    <a:cxn ang="T136">
                      <a:pos x="T56" y="T57"/>
                    </a:cxn>
                    <a:cxn ang="T137">
                      <a:pos x="T58" y="T59"/>
                    </a:cxn>
                    <a:cxn ang="T138">
                      <a:pos x="T60" y="T61"/>
                    </a:cxn>
                    <a:cxn ang="T139">
                      <a:pos x="T62" y="T63"/>
                    </a:cxn>
                    <a:cxn ang="T140">
                      <a:pos x="T64" y="T65"/>
                    </a:cxn>
                    <a:cxn ang="T141">
                      <a:pos x="T66" y="T67"/>
                    </a:cxn>
                    <a:cxn ang="T142">
                      <a:pos x="T68" y="T69"/>
                    </a:cxn>
                    <a:cxn ang="T143">
                      <a:pos x="T70" y="T71"/>
                    </a:cxn>
                    <a:cxn ang="T144">
                      <a:pos x="T72" y="T73"/>
                    </a:cxn>
                    <a:cxn ang="T145">
                      <a:pos x="T74" y="T75"/>
                    </a:cxn>
                    <a:cxn ang="T146">
                      <a:pos x="T76" y="T77"/>
                    </a:cxn>
                    <a:cxn ang="T147">
                      <a:pos x="T78" y="T79"/>
                    </a:cxn>
                    <a:cxn ang="T148">
                      <a:pos x="T80" y="T81"/>
                    </a:cxn>
                    <a:cxn ang="T149">
                      <a:pos x="T82" y="T83"/>
                    </a:cxn>
                    <a:cxn ang="T150">
                      <a:pos x="T84" y="T85"/>
                    </a:cxn>
                    <a:cxn ang="T151">
                      <a:pos x="T86" y="T87"/>
                    </a:cxn>
                    <a:cxn ang="T152">
                      <a:pos x="T88" y="T89"/>
                    </a:cxn>
                    <a:cxn ang="T153">
                      <a:pos x="T90" y="T91"/>
                    </a:cxn>
                    <a:cxn ang="T154">
                      <a:pos x="T92" y="T93"/>
                    </a:cxn>
                    <a:cxn ang="T155">
                      <a:pos x="T94" y="T95"/>
                    </a:cxn>
                    <a:cxn ang="T156">
                      <a:pos x="T96" y="T97"/>
                    </a:cxn>
                    <a:cxn ang="T157">
                      <a:pos x="T98" y="T99"/>
                    </a:cxn>
                    <a:cxn ang="T158">
                      <a:pos x="T100" y="T101"/>
                    </a:cxn>
                    <a:cxn ang="T159">
                      <a:pos x="T102" y="T103"/>
                    </a:cxn>
                    <a:cxn ang="T160">
                      <a:pos x="T104" y="T105"/>
                    </a:cxn>
                    <a:cxn ang="T161">
                      <a:pos x="T106" y="T107"/>
                    </a:cxn>
                  </a:cxnLst>
                  <a:rect l="0" t="0" r="r" b="b"/>
                  <a:pathLst>
                    <a:path w="30" h="24">
                      <a:moveTo>
                        <a:pt x="21" y="2"/>
                      </a:moveTo>
                      <a:lnTo>
                        <a:pt x="21" y="2"/>
                      </a:lnTo>
                      <a:lnTo>
                        <a:pt x="21" y="1"/>
                      </a:lnTo>
                      <a:lnTo>
                        <a:pt x="21" y="0"/>
                      </a:lnTo>
                      <a:lnTo>
                        <a:pt x="21" y="2"/>
                      </a:lnTo>
                      <a:close/>
                      <a:moveTo>
                        <a:pt x="21" y="2"/>
                      </a:moveTo>
                      <a:lnTo>
                        <a:pt x="21" y="2"/>
                      </a:lnTo>
                      <a:lnTo>
                        <a:pt x="21" y="1"/>
                      </a:lnTo>
                      <a:lnTo>
                        <a:pt x="21" y="2"/>
                      </a:lnTo>
                      <a:close/>
                      <a:moveTo>
                        <a:pt x="21" y="2"/>
                      </a:moveTo>
                      <a:cubicBezTo>
                        <a:pt x="19" y="2"/>
                        <a:pt x="16" y="2"/>
                        <a:pt x="14" y="1"/>
                      </a:cubicBezTo>
                      <a:lnTo>
                        <a:pt x="14" y="0"/>
                      </a:lnTo>
                      <a:cubicBezTo>
                        <a:pt x="17" y="0"/>
                        <a:pt x="19" y="1"/>
                        <a:pt x="21" y="1"/>
                      </a:cubicBezTo>
                      <a:lnTo>
                        <a:pt x="21" y="2"/>
                      </a:lnTo>
                      <a:close/>
                      <a:moveTo>
                        <a:pt x="14" y="1"/>
                      </a:moveTo>
                      <a:cubicBezTo>
                        <a:pt x="12" y="1"/>
                        <a:pt x="10" y="1"/>
                        <a:pt x="8" y="1"/>
                      </a:cubicBezTo>
                      <a:lnTo>
                        <a:pt x="8" y="0"/>
                      </a:lnTo>
                      <a:cubicBezTo>
                        <a:pt x="10" y="0"/>
                        <a:pt x="12" y="0"/>
                        <a:pt x="14" y="0"/>
                      </a:cubicBezTo>
                      <a:lnTo>
                        <a:pt x="14" y="1"/>
                      </a:lnTo>
                      <a:close/>
                      <a:moveTo>
                        <a:pt x="8" y="0"/>
                      </a:moveTo>
                      <a:lnTo>
                        <a:pt x="8" y="0"/>
                      </a:lnTo>
                      <a:close/>
                      <a:moveTo>
                        <a:pt x="8" y="1"/>
                      </a:moveTo>
                      <a:cubicBezTo>
                        <a:pt x="7" y="1"/>
                        <a:pt x="5" y="2"/>
                        <a:pt x="3" y="3"/>
                      </a:cubicBezTo>
                      <a:lnTo>
                        <a:pt x="3" y="2"/>
                      </a:lnTo>
                      <a:cubicBezTo>
                        <a:pt x="4" y="1"/>
                        <a:pt x="7" y="0"/>
                        <a:pt x="8" y="0"/>
                      </a:cubicBezTo>
                      <a:lnTo>
                        <a:pt x="8" y="1"/>
                      </a:lnTo>
                      <a:close/>
                      <a:moveTo>
                        <a:pt x="3" y="3"/>
                      </a:moveTo>
                      <a:cubicBezTo>
                        <a:pt x="3" y="3"/>
                        <a:pt x="3" y="3"/>
                        <a:pt x="2" y="4"/>
                      </a:cubicBezTo>
                      <a:lnTo>
                        <a:pt x="1" y="3"/>
                      </a:lnTo>
                      <a:cubicBezTo>
                        <a:pt x="1" y="3"/>
                        <a:pt x="2" y="2"/>
                        <a:pt x="3" y="2"/>
                      </a:cubicBezTo>
                      <a:lnTo>
                        <a:pt x="3" y="3"/>
                      </a:lnTo>
                      <a:close/>
                      <a:moveTo>
                        <a:pt x="2" y="4"/>
                      </a:moveTo>
                      <a:cubicBezTo>
                        <a:pt x="2" y="4"/>
                        <a:pt x="2" y="5"/>
                        <a:pt x="2" y="5"/>
                      </a:cubicBezTo>
                      <a:lnTo>
                        <a:pt x="0" y="5"/>
                      </a:lnTo>
                      <a:cubicBezTo>
                        <a:pt x="0" y="5"/>
                        <a:pt x="0" y="4"/>
                        <a:pt x="1" y="3"/>
                      </a:cubicBezTo>
                      <a:lnTo>
                        <a:pt x="2" y="4"/>
                      </a:lnTo>
                      <a:close/>
                      <a:moveTo>
                        <a:pt x="2" y="5"/>
                      </a:moveTo>
                      <a:cubicBezTo>
                        <a:pt x="2" y="6"/>
                        <a:pt x="2" y="6"/>
                        <a:pt x="3" y="7"/>
                      </a:cubicBezTo>
                      <a:lnTo>
                        <a:pt x="2" y="8"/>
                      </a:lnTo>
                      <a:cubicBezTo>
                        <a:pt x="1" y="7"/>
                        <a:pt x="1" y="6"/>
                        <a:pt x="0" y="5"/>
                      </a:cubicBezTo>
                      <a:lnTo>
                        <a:pt x="2" y="5"/>
                      </a:lnTo>
                      <a:close/>
                      <a:moveTo>
                        <a:pt x="2" y="8"/>
                      </a:moveTo>
                      <a:lnTo>
                        <a:pt x="2" y="8"/>
                      </a:lnTo>
                      <a:lnTo>
                        <a:pt x="2" y="7"/>
                      </a:lnTo>
                      <a:lnTo>
                        <a:pt x="2" y="8"/>
                      </a:lnTo>
                      <a:close/>
                      <a:moveTo>
                        <a:pt x="3" y="7"/>
                      </a:moveTo>
                      <a:cubicBezTo>
                        <a:pt x="5" y="9"/>
                        <a:pt x="7" y="12"/>
                        <a:pt x="10" y="14"/>
                      </a:cubicBezTo>
                      <a:lnTo>
                        <a:pt x="9" y="15"/>
                      </a:lnTo>
                      <a:cubicBezTo>
                        <a:pt x="6" y="12"/>
                        <a:pt x="4" y="10"/>
                        <a:pt x="2" y="8"/>
                      </a:cubicBezTo>
                      <a:lnTo>
                        <a:pt x="3" y="7"/>
                      </a:lnTo>
                      <a:close/>
                      <a:moveTo>
                        <a:pt x="10" y="14"/>
                      </a:moveTo>
                      <a:cubicBezTo>
                        <a:pt x="12" y="16"/>
                        <a:pt x="15" y="19"/>
                        <a:pt x="17" y="21"/>
                      </a:cubicBezTo>
                      <a:lnTo>
                        <a:pt x="16" y="22"/>
                      </a:lnTo>
                      <a:cubicBezTo>
                        <a:pt x="14" y="20"/>
                        <a:pt x="11" y="17"/>
                        <a:pt x="9" y="15"/>
                      </a:cubicBezTo>
                      <a:lnTo>
                        <a:pt x="10" y="14"/>
                      </a:lnTo>
                      <a:close/>
                      <a:moveTo>
                        <a:pt x="17" y="21"/>
                      </a:moveTo>
                      <a:lnTo>
                        <a:pt x="17" y="21"/>
                      </a:lnTo>
                      <a:lnTo>
                        <a:pt x="17" y="22"/>
                      </a:lnTo>
                      <a:lnTo>
                        <a:pt x="17" y="21"/>
                      </a:lnTo>
                      <a:close/>
                      <a:moveTo>
                        <a:pt x="17" y="21"/>
                      </a:moveTo>
                      <a:cubicBezTo>
                        <a:pt x="18" y="22"/>
                        <a:pt x="19" y="23"/>
                        <a:pt x="20" y="23"/>
                      </a:cubicBezTo>
                      <a:lnTo>
                        <a:pt x="20" y="24"/>
                      </a:lnTo>
                      <a:cubicBezTo>
                        <a:pt x="19" y="24"/>
                        <a:pt x="17" y="23"/>
                        <a:pt x="16" y="22"/>
                      </a:cubicBezTo>
                      <a:lnTo>
                        <a:pt x="17" y="21"/>
                      </a:lnTo>
                      <a:close/>
                      <a:moveTo>
                        <a:pt x="20" y="23"/>
                      </a:moveTo>
                      <a:cubicBezTo>
                        <a:pt x="21" y="23"/>
                        <a:pt x="22" y="23"/>
                        <a:pt x="22" y="23"/>
                      </a:cubicBezTo>
                      <a:lnTo>
                        <a:pt x="23" y="24"/>
                      </a:lnTo>
                      <a:cubicBezTo>
                        <a:pt x="22" y="24"/>
                        <a:pt x="21" y="24"/>
                        <a:pt x="20" y="24"/>
                      </a:cubicBezTo>
                      <a:lnTo>
                        <a:pt x="20" y="23"/>
                      </a:lnTo>
                      <a:close/>
                      <a:moveTo>
                        <a:pt x="22" y="23"/>
                      </a:moveTo>
                      <a:cubicBezTo>
                        <a:pt x="23" y="22"/>
                        <a:pt x="24" y="22"/>
                        <a:pt x="24" y="21"/>
                      </a:cubicBezTo>
                      <a:lnTo>
                        <a:pt x="25" y="22"/>
                      </a:lnTo>
                      <a:cubicBezTo>
                        <a:pt x="25" y="23"/>
                        <a:pt x="24" y="23"/>
                        <a:pt x="23" y="24"/>
                      </a:cubicBezTo>
                      <a:lnTo>
                        <a:pt x="22" y="23"/>
                      </a:lnTo>
                      <a:close/>
                      <a:moveTo>
                        <a:pt x="24" y="21"/>
                      </a:moveTo>
                      <a:cubicBezTo>
                        <a:pt x="25" y="21"/>
                        <a:pt x="26" y="20"/>
                        <a:pt x="26" y="18"/>
                      </a:cubicBezTo>
                      <a:lnTo>
                        <a:pt x="28" y="19"/>
                      </a:lnTo>
                      <a:cubicBezTo>
                        <a:pt x="28" y="20"/>
                        <a:pt x="27" y="21"/>
                        <a:pt x="25" y="22"/>
                      </a:cubicBezTo>
                      <a:lnTo>
                        <a:pt x="24" y="21"/>
                      </a:lnTo>
                      <a:close/>
                      <a:moveTo>
                        <a:pt x="26" y="18"/>
                      </a:moveTo>
                      <a:lnTo>
                        <a:pt x="26" y="18"/>
                      </a:lnTo>
                      <a:lnTo>
                        <a:pt x="27" y="19"/>
                      </a:lnTo>
                      <a:lnTo>
                        <a:pt x="26" y="18"/>
                      </a:lnTo>
                      <a:close/>
                      <a:moveTo>
                        <a:pt x="26" y="18"/>
                      </a:moveTo>
                      <a:lnTo>
                        <a:pt x="26" y="18"/>
                      </a:lnTo>
                      <a:lnTo>
                        <a:pt x="28" y="19"/>
                      </a:lnTo>
                      <a:lnTo>
                        <a:pt x="26" y="18"/>
                      </a:lnTo>
                      <a:close/>
                      <a:moveTo>
                        <a:pt x="26" y="18"/>
                      </a:moveTo>
                      <a:cubicBezTo>
                        <a:pt x="27" y="18"/>
                        <a:pt x="27" y="17"/>
                        <a:pt x="27" y="16"/>
                      </a:cubicBezTo>
                      <a:lnTo>
                        <a:pt x="29" y="16"/>
                      </a:lnTo>
                      <a:cubicBezTo>
                        <a:pt x="28" y="17"/>
                        <a:pt x="28" y="18"/>
                        <a:pt x="28" y="19"/>
                      </a:cubicBezTo>
                      <a:lnTo>
                        <a:pt x="26" y="18"/>
                      </a:lnTo>
                      <a:close/>
                      <a:moveTo>
                        <a:pt x="27" y="16"/>
                      </a:moveTo>
                      <a:cubicBezTo>
                        <a:pt x="28" y="13"/>
                        <a:pt x="29" y="10"/>
                        <a:pt x="29" y="7"/>
                      </a:cubicBezTo>
                      <a:lnTo>
                        <a:pt x="30" y="7"/>
                      </a:lnTo>
                      <a:cubicBezTo>
                        <a:pt x="30" y="10"/>
                        <a:pt x="29" y="13"/>
                        <a:pt x="29" y="16"/>
                      </a:cubicBezTo>
                      <a:lnTo>
                        <a:pt x="27" y="16"/>
                      </a:lnTo>
                      <a:close/>
                      <a:moveTo>
                        <a:pt x="29" y="7"/>
                      </a:moveTo>
                      <a:cubicBezTo>
                        <a:pt x="28" y="4"/>
                        <a:pt x="26" y="1"/>
                        <a:pt x="21" y="2"/>
                      </a:cubicBezTo>
                      <a:lnTo>
                        <a:pt x="21" y="0"/>
                      </a:lnTo>
                      <a:cubicBezTo>
                        <a:pt x="28" y="0"/>
                        <a:pt x="30" y="3"/>
                        <a:pt x="30" y="7"/>
                      </a:cubicBezTo>
                      <a:lnTo>
                        <a:pt x="29" y="7"/>
                      </a:lnTo>
                      <a:close/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21" y="1"/>
                      </a:lnTo>
                      <a:lnTo>
                        <a:pt x="21" y="0"/>
                      </a:lnTo>
                      <a:close/>
                    </a:path>
                  </a:pathLst>
                </a:custGeom>
                <a:solidFill>
                  <a:srgbClr val="94939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221" name="Freeform 217"/>
                <p:cNvSpPr>
                  <a:spLocks noChangeArrowheads="1"/>
                </p:cNvSpPr>
                <p:nvPr/>
              </p:nvSpPr>
              <p:spPr bwMode="auto">
                <a:xfrm>
                  <a:off x="2094" y="3700"/>
                  <a:ext cx="70" cy="63"/>
                </a:xfrm>
                <a:custGeom>
                  <a:avLst/>
                  <a:gdLst>
                    <a:gd name="T0" fmla="*/ 51848 w 51"/>
                    <a:gd name="T1" fmla="*/ 0 h 37"/>
                    <a:gd name="T2" fmla="*/ 14792 w 51"/>
                    <a:gd name="T3" fmla="*/ 190347 h 37"/>
                    <a:gd name="T4" fmla="*/ 44718 w 51"/>
                    <a:gd name="T5" fmla="*/ 166536 h 37"/>
                    <a:gd name="T6" fmla="*/ 69790 w 51"/>
                    <a:gd name="T7" fmla="*/ 166536 h 37"/>
                    <a:gd name="T8" fmla="*/ 88367 w 51"/>
                    <a:gd name="T9" fmla="*/ 46843 h 37"/>
                    <a:gd name="T10" fmla="*/ 51848 w 51"/>
                    <a:gd name="T11" fmla="*/ 0 h 37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51" h="37">
                      <a:moveTo>
                        <a:pt x="28" y="0"/>
                      </a:moveTo>
                      <a:cubicBezTo>
                        <a:pt x="12" y="2"/>
                        <a:pt x="0" y="19"/>
                        <a:pt x="8" y="32"/>
                      </a:cubicBezTo>
                      <a:cubicBezTo>
                        <a:pt x="11" y="37"/>
                        <a:pt x="18" y="29"/>
                        <a:pt x="24" y="28"/>
                      </a:cubicBezTo>
                      <a:cubicBezTo>
                        <a:pt x="28" y="27"/>
                        <a:pt x="34" y="29"/>
                        <a:pt x="38" y="28"/>
                      </a:cubicBezTo>
                      <a:cubicBezTo>
                        <a:pt x="47" y="24"/>
                        <a:pt x="51" y="14"/>
                        <a:pt x="48" y="8"/>
                      </a:cubicBezTo>
                      <a:cubicBezTo>
                        <a:pt x="46" y="3"/>
                        <a:pt x="34" y="0"/>
                        <a:pt x="28" y="0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222" name="Freeform 218"/>
                <p:cNvSpPr>
                  <a:spLocks noChangeArrowheads="1"/>
                </p:cNvSpPr>
                <p:nvPr/>
              </p:nvSpPr>
              <p:spPr bwMode="auto">
                <a:xfrm>
                  <a:off x="2100" y="3698"/>
                  <a:ext cx="65" cy="62"/>
                </a:xfrm>
                <a:custGeom>
                  <a:avLst/>
                  <a:gdLst>
                    <a:gd name="T0" fmla="*/ 30583 w 47"/>
                    <a:gd name="T1" fmla="*/ 30793 h 36"/>
                    <a:gd name="T2" fmla="*/ 44467 w 47"/>
                    <a:gd name="T3" fmla="*/ 7490 h 36"/>
                    <a:gd name="T4" fmla="*/ 30583 w 47"/>
                    <a:gd name="T5" fmla="*/ 30793 h 36"/>
                    <a:gd name="T6" fmla="*/ 8919 w 47"/>
                    <a:gd name="T7" fmla="*/ 96243 h 36"/>
                    <a:gd name="T8" fmla="*/ 30583 w 47"/>
                    <a:gd name="T9" fmla="*/ 30793 h 36"/>
                    <a:gd name="T10" fmla="*/ 5374 w 47"/>
                    <a:gd name="T11" fmla="*/ 186250 h 36"/>
                    <a:gd name="T12" fmla="*/ 8919 w 47"/>
                    <a:gd name="T13" fmla="*/ 96243 h 36"/>
                    <a:gd name="T14" fmla="*/ 5374 w 47"/>
                    <a:gd name="T15" fmla="*/ 186250 h 36"/>
                    <a:gd name="T16" fmla="*/ 5374 w 47"/>
                    <a:gd name="T17" fmla="*/ 237584 h 36"/>
                    <a:gd name="T18" fmla="*/ 5374 w 47"/>
                    <a:gd name="T19" fmla="*/ 186250 h 36"/>
                    <a:gd name="T20" fmla="*/ 5374 w 47"/>
                    <a:gd name="T21" fmla="*/ 237584 h 36"/>
                    <a:gd name="T22" fmla="*/ 5374 w 47"/>
                    <a:gd name="T23" fmla="*/ 237584 h 36"/>
                    <a:gd name="T24" fmla="*/ 18428 w 47"/>
                    <a:gd name="T25" fmla="*/ 237584 h 36"/>
                    <a:gd name="T26" fmla="*/ 5374 w 47"/>
                    <a:gd name="T27" fmla="*/ 237584 h 36"/>
                    <a:gd name="T28" fmla="*/ 18428 w 47"/>
                    <a:gd name="T29" fmla="*/ 237584 h 36"/>
                    <a:gd name="T30" fmla="*/ 25497 w 47"/>
                    <a:gd name="T31" fmla="*/ 228115 h 36"/>
                    <a:gd name="T32" fmla="*/ 18428 w 47"/>
                    <a:gd name="T33" fmla="*/ 237584 h 36"/>
                    <a:gd name="T34" fmla="*/ 35403 w 47"/>
                    <a:gd name="T35" fmla="*/ 202361 h 36"/>
                    <a:gd name="T36" fmla="*/ 25497 w 47"/>
                    <a:gd name="T37" fmla="*/ 228115 h 36"/>
                    <a:gd name="T38" fmla="*/ 35403 w 47"/>
                    <a:gd name="T39" fmla="*/ 202361 h 36"/>
                    <a:gd name="T40" fmla="*/ 35403 w 47"/>
                    <a:gd name="T41" fmla="*/ 202361 h 36"/>
                    <a:gd name="T42" fmla="*/ 35403 w 47"/>
                    <a:gd name="T43" fmla="*/ 202361 h 36"/>
                    <a:gd name="T44" fmla="*/ 47479 w 47"/>
                    <a:gd name="T45" fmla="*/ 202361 h 36"/>
                    <a:gd name="T46" fmla="*/ 36707 w 47"/>
                    <a:gd name="T47" fmla="*/ 206918 h 36"/>
                    <a:gd name="T48" fmla="*/ 47479 w 47"/>
                    <a:gd name="T49" fmla="*/ 202361 h 36"/>
                    <a:gd name="T50" fmla="*/ 64053 w 47"/>
                    <a:gd name="T51" fmla="*/ 206918 h 36"/>
                    <a:gd name="T52" fmla="*/ 47479 w 47"/>
                    <a:gd name="T53" fmla="*/ 202361 h 36"/>
                    <a:gd name="T54" fmla="*/ 64053 w 47"/>
                    <a:gd name="T55" fmla="*/ 206918 h 36"/>
                    <a:gd name="T56" fmla="*/ 64053 w 47"/>
                    <a:gd name="T57" fmla="*/ 206918 h 36"/>
                    <a:gd name="T58" fmla="*/ 62112 w 47"/>
                    <a:gd name="T59" fmla="*/ 202361 h 36"/>
                    <a:gd name="T60" fmla="*/ 64053 w 47"/>
                    <a:gd name="T61" fmla="*/ 206918 h 36"/>
                    <a:gd name="T62" fmla="*/ 62112 w 47"/>
                    <a:gd name="T63" fmla="*/ 202361 h 36"/>
                    <a:gd name="T64" fmla="*/ 62112 w 47"/>
                    <a:gd name="T65" fmla="*/ 206918 h 36"/>
                    <a:gd name="T66" fmla="*/ 62112 w 47"/>
                    <a:gd name="T67" fmla="*/ 202361 h 36"/>
                    <a:gd name="T68" fmla="*/ 70212 w 47"/>
                    <a:gd name="T69" fmla="*/ 193876 h 36"/>
                    <a:gd name="T70" fmla="*/ 62112 w 47"/>
                    <a:gd name="T71" fmla="*/ 202361 h 36"/>
                    <a:gd name="T72" fmla="*/ 73804 w 47"/>
                    <a:gd name="T73" fmla="*/ 174516 h 36"/>
                    <a:gd name="T74" fmla="*/ 70212 w 47"/>
                    <a:gd name="T75" fmla="*/ 193876 h 36"/>
                    <a:gd name="T76" fmla="*/ 73804 w 47"/>
                    <a:gd name="T77" fmla="*/ 174516 h 36"/>
                    <a:gd name="T78" fmla="*/ 83053 w 47"/>
                    <a:gd name="T79" fmla="*/ 65438 h 36"/>
                    <a:gd name="T80" fmla="*/ 73804 w 47"/>
                    <a:gd name="T81" fmla="*/ 174516 h 36"/>
                    <a:gd name="T82" fmla="*/ 80933 w 47"/>
                    <a:gd name="T83" fmla="*/ 72843 h 36"/>
                    <a:gd name="T84" fmla="*/ 80933 w 47"/>
                    <a:gd name="T85" fmla="*/ 72843 h 36"/>
                    <a:gd name="T86" fmla="*/ 80933 w 47"/>
                    <a:gd name="T87" fmla="*/ 72843 h 36"/>
                    <a:gd name="T88" fmla="*/ 83053 w 47"/>
                    <a:gd name="T89" fmla="*/ 65438 h 36"/>
                    <a:gd name="T90" fmla="*/ 83053 w 47"/>
                    <a:gd name="T91" fmla="*/ 65438 h 36"/>
                    <a:gd name="T92" fmla="*/ 80933 w 47"/>
                    <a:gd name="T93" fmla="*/ 65438 h 36"/>
                    <a:gd name="T94" fmla="*/ 80933 w 47"/>
                    <a:gd name="T95" fmla="*/ 72843 h 36"/>
                    <a:gd name="T96" fmla="*/ 78797 w 47"/>
                    <a:gd name="T97" fmla="*/ 51334 h 36"/>
                    <a:gd name="T98" fmla="*/ 80933 w 47"/>
                    <a:gd name="T99" fmla="*/ 72843 h 36"/>
                    <a:gd name="T100" fmla="*/ 73804 w 47"/>
                    <a:gd name="T101" fmla="*/ 43717 h 36"/>
                    <a:gd name="T102" fmla="*/ 78797 w 47"/>
                    <a:gd name="T103" fmla="*/ 51334 h 36"/>
                    <a:gd name="T104" fmla="*/ 73804 w 47"/>
                    <a:gd name="T105" fmla="*/ 43717 h 36"/>
                    <a:gd name="T106" fmla="*/ 44467 w 47"/>
                    <a:gd name="T107" fmla="*/ 7490 h 36"/>
                    <a:gd name="T108" fmla="*/ 73804 w 47"/>
                    <a:gd name="T109" fmla="*/ 43717 h 36"/>
                    <a:gd name="T110" fmla="*/ 44467 w 47"/>
                    <a:gd name="T111" fmla="*/ 12464 h 36"/>
                    <a:gd name="T112" fmla="*/ 44467 w 47"/>
                    <a:gd name="T113" fmla="*/ 12464 h 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</a:gdLst>
                  <a:ahLst/>
                  <a:cxnLst>
                    <a:cxn ang="T114">
                      <a:pos x="T0" y="T1"/>
                    </a:cxn>
                    <a:cxn ang="T115">
                      <a:pos x="T2" y="T3"/>
                    </a:cxn>
                    <a:cxn ang="T116">
                      <a:pos x="T4" y="T5"/>
                    </a:cxn>
                    <a:cxn ang="T117">
                      <a:pos x="T6" y="T7"/>
                    </a:cxn>
                    <a:cxn ang="T118">
                      <a:pos x="T8" y="T9"/>
                    </a:cxn>
                    <a:cxn ang="T119">
                      <a:pos x="T10" y="T11"/>
                    </a:cxn>
                    <a:cxn ang="T120">
                      <a:pos x="T12" y="T13"/>
                    </a:cxn>
                    <a:cxn ang="T121">
                      <a:pos x="T14" y="T15"/>
                    </a:cxn>
                    <a:cxn ang="T122">
                      <a:pos x="T16" y="T17"/>
                    </a:cxn>
                    <a:cxn ang="T123">
                      <a:pos x="T18" y="T19"/>
                    </a:cxn>
                    <a:cxn ang="T124">
                      <a:pos x="T20" y="T21"/>
                    </a:cxn>
                    <a:cxn ang="T125">
                      <a:pos x="T22" y="T23"/>
                    </a:cxn>
                    <a:cxn ang="T126">
                      <a:pos x="T24" y="T25"/>
                    </a:cxn>
                    <a:cxn ang="T127">
                      <a:pos x="T26" y="T27"/>
                    </a:cxn>
                    <a:cxn ang="T128">
                      <a:pos x="T28" y="T29"/>
                    </a:cxn>
                    <a:cxn ang="T129">
                      <a:pos x="T30" y="T31"/>
                    </a:cxn>
                    <a:cxn ang="T130">
                      <a:pos x="T32" y="T33"/>
                    </a:cxn>
                    <a:cxn ang="T131">
                      <a:pos x="T34" y="T35"/>
                    </a:cxn>
                    <a:cxn ang="T132">
                      <a:pos x="T36" y="T37"/>
                    </a:cxn>
                    <a:cxn ang="T133">
                      <a:pos x="T38" y="T39"/>
                    </a:cxn>
                    <a:cxn ang="T134">
                      <a:pos x="T40" y="T41"/>
                    </a:cxn>
                    <a:cxn ang="T135">
                      <a:pos x="T42" y="T43"/>
                    </a:cxn>
                    <a:cxn ang="T136">
                      <a:pos x="T44" y="T45"/>
                    </a:cxn>
                    <a:cxn ang="T137">
                      <a:pos x="T46" y="T47"/>
                    </a:cxn>
                    <a:cxn ang="T138">
                      <a:pos x="T48" y="T49"/>
                    </a:cxn>
                    <a:cxn ang="T139">
                      <a:pos x="T50" y="T51"/>
                    </a:cxn>
                    <a:cxn ang="T140">
                      <a:pos x="T52" y="T53"/>
                    </a:cxn>
                    <a:cxn ang="T141">
                      <a:pos x="T54" y="T55"/>
                    </a:cxn>
                    <a:cxn ang="T142">
                      <a:pos x="T56" y="T57"/>
                    </a:cxn>
                    <a:cxn ang="T143">
                      <a:pos x="T58" y="T59"/>
                    </a:cxn>
                    <a:cxn ang="T144">
                      <a:pos x="T60" y="T61"/>
                    </a:cxn>
                    <a:cxn ang="T145">
                      <a:pos x="T62" y="T63"/>
                    </a:cxn>
                    <a:cxn ang="T146">
                      <a:pos x="T64" y="T65"/>
                    </a:cxn>
                    <a:cxn ang="T147">
                      <a:pos x="T66" y="T67"/>
                    </a:cxn>
                    <a:cxn ang="T148">
                      <a:pos x="T68" y="T69"/>
                    </a:cxn>
                    <a:cxn ang="T149">
                      <a:pos x="T70" y="T71"/>
                    </a:cxn>
                    <a:cxn ang="T150">
                      <a:pos x="T72" y="T73"/>
                    </a:cxn>
                    <a:cxn ang="T151">
                      <a:pos x="T74" y="T75"/>
                    </a:cxn>
                    <a:cxn ang="T152">
                      <a:pos x="T76" y="T77"/>
                    </a:cxn>
                    <a:cxn ang="T153">
                      <a:pos x="T78" y="T79"/>
                    </a:cxn>
                    <a:cxn ang="T154">
                      <a:pos x="T80" y="T81"/>
                    </a:cxn>
                    <a:cxn ang="T155">
                      <a:pos x="T82" y="T83"/>
                    </a:cxn>
                    <a:cxn ang="T156">
                      <a:pos x="T84" y="T85"/>
                    </a:cxn>
                    <a:cxn ang="T157">
                      <a:pos x="T86" y="T87"/>
                    </a:cxn>
                    <a:cxn ang="T158">
                      <a:pos x="T88" y="T89"/>
                    </a:cxn>
                    <a:cxn ang="T159">
                      <a:pos x="T90" y="T91"/>
                    </a:cxn>
                    <a:cxn ang="T160">
                      <a:pos x="T92" y="T93"/>
                    </a:cxn>
                    <a:cxn ang="T161">
                      <a:pos x="T94" y="T95"/>
                    </a:cxn>
                    <a:cxn ang="T162">
                      <a:pos x="T96" y="T97"/>
                    </a:cxn>
                    <a:cxn ang="T163">
                      <a:pos x="T98" y="T99"/>
                    </a:cxn>
                    <a:cxn ang="T164">
                      <a:pos x="T100" y="T101"/>
                    </a:cxn>
                    <a:cxn ang="T165">
                      <a:pos x="T102" y="T103"/>
                    </a:cxn>
                    <a:cxn ang="T166">
                      <a:pos x="T104" y="T105"/>
                    </a:cxn>
                    <a:cxn ang="T167">
                      <a:pos x="T106" y="T107"/>
                    </a:cxn>
                    <a:cxn ang="T168">
                      <a:pos x="T108" y="T109"/>
                    </a:cxn>
                    <a:cxn ang="T169">
                      <a:pos x="T110" y="T111"/>
                    </a:cxn>
                    <a:cxn ang="T170">
                      <a:pos x="T112" y="T113"/>
                    </a:cxn>
                  </a:cxnLst>
                  <a:rect l="0" t="0" r="r" b="b"/>
                  <a:pathLst>
                    <a:path w="47" h="36">
                      <a:moveTo>
                        <a:pt x="24" y="2"/>
                      </a:moveTo>
                      <a:cubicBezTo>
                        <a:pt x="22" y="2"/>
                        <a:pt x="19" y="3"/>
                        <a:pt x="17" y="4"/>
                      </a:cubicBezTo>
                      <a:lnTo>
                        <a:pt x="16" y="3"/>
                      </a:lnTo>
                      <a:cubicBezTo>
                        <a:pt x="19" y="2"/>
                        <a:pt x="21" y="1"/>
                        <a:pt x="24" y="1"/>
                      </a:cubicBezTo>
                      <a:lnTo>
                        <a:pt x="24" y="2"/>
                      </a:lnTo>
                      <a:close/>
                      <a:moveTo>
                        <a:pt x="17" y="4"/>
                      </a:moveTo>
                      <a:cubicBezTo>
                        <a:pt x="12" y="6"/>
                        <a:pt x="9" y="9"/>
                        <a:pt x="6" y="13"/>
                      </a:cubicBezTo>
                      <a:lnTo>
                        <a:pt x="5" y="13"/>
                      </a:lnTo>
                      <a:cubicBezTo>
                        <a:pt x="7" y="8"/>
                        <a:pt x="12" y="5"/>
                        <a:pt x="16" y="3"/>
                      </a:cubicBezTo>
                      <a:lnTo>
                        <a:pt x="17" y="4"/>
                      </a:lnTo>
                      <a:close/>
                      <a:moveTo>
                        <a:pt x="6" y="13"/>
                      </a:moveTo>
                      <a:cubicBezTo>
                        <a:pt x="3" y="17"/>
                        <a:pt x="2" y="22"/>
                        <a:pt x="3" y="26"/>
                      </a:cubicBezTo>
                      <a:lnTo>
                        <a:pt x="1" y="26"/>
                      </a:lnTo>
                      <a:cubicBezTo>
                        <a:pt x="0" y="22"/>
                        <a:pt x="2" y="17"/>
                        <a:pt x="5" y="13"/>
                      </a:cubicBezTo>
                      <a:lnTo>
                        <a:pt x="6" y="13"/>
                      </a:lnTo>
                      <a:close/>
                      <a:moveTo>
                        <a:pt x="3" y="26"/>
                      </a:moveTo>
                      <a:cubicBezTo>
                        <a:pt x="3" y="28"/>
                        <a:pt x="4" y="30"/>
                        <a:pt x="5" y="32"/>
                      </a:cubicBezTo>
                      <a:lnTo>
                        <a:pt x="3" y="33"/>
                      </a:lnTo>
                      <a:cubicBezTo>
                        <a:pt x="2" y="31"/>
                        <a:pt x="1" y="29"/>
                        <a:pt x="1" y="26"/>
                      </a:cubicBezTo>
                      <a:lnTo>
                        <a:pt x="3" y="26"/>
                      </a:lnTo>
                      <a:close/>
                      <a:moveTo>
                        <a:pt x="3" y="33"/>
                      </a:moveTo>
                      <a:lnTo>
                        <a:pt x="3" y="33"/>
                      </a:lnTo>
                      <a:lnTo>
                        <a:pt x="4" y="33"/>
                      </a:lnTo>
                      <a:lnTo>
                        <a:pt x="3" y="33"/>
                      </a:lnTo>
                      <a:close/>
                      <a:moveTo>
                        <a:pt x="5" y="32"/>
                      </a:moveTo>
                      <a:cubicBezTo>
                        <a:pt x="6" y="34"/>
                        <a:pt x="8" y="34"/>
                        <a:pt x="10" y="33"/>
                      </a:cubicBezTo>
                      <a:lnTo>
                        <a:pt x="10" y="34"/>
                      </a:lnTo>
                      <a:cubicBezTo>
                        <a:pt x="8" y="35"/>
                        <a:pt x="5" y="36"/>
                        <a:pt x="3" y="33"/>
                      </a:cubicBezTo>
                      <a:lnTo>
                        <a:pt x="5" y="32"/>
                      </a:lnTo>
                      <a:close/>
                      <a:moveTo>
                        <a:pt x="10" y="33"/>
                      </a:moveTo>
                      <a:cubicBezTo>
                        <a:pt x="11" y="33"/>
                        <a:pt x="12" y="32"/>
                        <a:pt x="13" y="31"/>
                      </a:cubicBezTo>
                      <a:lnTo>
                        <a:pt x="14" y="32"/>
                      </a:lnTo>
                      <a:cubicBezTo>
                        <a:pt x="13" y="33"/>
                        <a:pt x="12" y="34"/>
                        <a:pt x="10" y="34"/>
                      </a:cubicBezTo>
                      <a:lnTo>
                        <a:pt x="10" y="33"/>
                      </a:lnTo>
                      <a:close/>
                      <a:moveTo>
                        <a:pt x="13" y="31"/>
                      </a:moveTo>
                      <a:cubicBezTo>
                        <a:pt x="15" y="30"/>
                        <a:pt x="17" y="29"/>
                        <a:pt x="19" y="28"/>
                      </a:cubicBezTo>
                      <a:lnTo>
                        <a:pt x="20" y="29"/>
                      </a:lnTo>
                      <a:cubicBezTo>
                        <a:pt x="18" y="30"/>
                        <a:pt x="16" y="31"/>
                        <a:pt x="14" y="32"/>
                      </a:cubicBezTo>
                      <a:lnTo>
                        <a:pt x="13" y="31"/>
                      </a:lnTo>
                      <a:close/>
                      <a:moveTo>
                        <a:pt x="19" y="28"/>
                      </a:moveTo>
                      <a:lnTo>
                        <a:pt x="19" y="28"/>
                      </a:lnTo>
                      <a:lnTo>
                        <a:pt x="20" y="29"/>
                      </a:lnTo>
                      <a:lnTo>
                        <a:pt x="19" y="28"/>
                      </a:lnTo>
                      <a:close/>
                      <a:moveTo>
                        <a:pt x="19" y="28"/>
                      </a:moveTo>
                      <a:cubicBezTo>
                        <a:pt x="22" y="28"/>
                        <a:pt x="24" y="28"/>
                        <a:pt x="26" y="28"/>
                      </a:cubicBezTo>
                      <a:lnTo>
                        <a:pt x="26" y="30"/>
                      </a:lnTo>
                      <a:cubicBezTo>
                        <a:pt x="24" y="29"/>
                        <a:pt x="22" y="29"/>
                        <a:pt x="20" y="29"/>
                      </a:cubicBezTo>
                      <a:lnTo>
                        <a:pt x="19" y="28"/>
                      </a:lnTo>
                      <a:close/>
                      <a:moveTo>
                        <a:pt x="26" y="28"/>
                      </a:moveTo>
                      <a:cubicBezTo>
                        <a:pt x="29" y="29"/>
                        <a:pt x="32" y="29"/>
                        <a:pt x="34" y="28"/>
                      </a:cubicBezTo>
                      <a:lnTo>
                        <a:pt x="35" y="29"/>
                      </a:lnTo>
                      <a:cubicBezTo>
                        <a:pt x="32" y="30"/>
                        <a:pt x="29" y="30"/>
                        <a:pt x="26" y="30"/>
                      </a:cubicBezTo>
                      <a:lnTo>
                        <a:pt x="26" y="28"/>
                      </a:lnTo>
                      <a:close/>
                      <a:moveTo>
                        <a:pt x="35" y="29"/>
                      </a:moveTo>
                      <a:lnTo>
                        <a:pt x="35" y="29"/>
                      </a:lnTo>
                      <a:lnTo>
                        <a:pt x="34" y="29"/>
                      </a:lnTo>
                      <a:lnTo>
                        <a:pt x="35" y="29"/>
                      </a:lnTo>
                      <a:close/>
                      <a:moveTo>
                        <a:pt x="34" y="28"/>
                      </a:moveTo>
                      <a:lnTo>
                        <a:pt x="34" y="28"/>
                      </a:lnTo>
                      <a:lnTo>
                        <a:pt x="35" y="29"/>
                      </a:lnTo>
                      <a:lnTo>
                        <a:pt x="34" y="28"/>
                      </a:lnTo>
                      <a:close/>
                      <a:moveTo>
                        <a:pt x="34" y="28"/>
                      </a:moveTo>
                      <a:lnTo>
                        <a:pt x="34" y="28"/>
                      </a:lnTo>
                      <a:lnTo>
                        <a:pt x="34" y="29"/>
                      </a:lnTo>
                      <a:lnTo>
                        <a:pt x="34" y="28"/>
                      </a:lnTo>
                      <a:close/>
                      <a:moveTo>
                        <a:pt x="34" y="28"/>
                      </a:moveTo>
                      <a:cubicBezTo>
                        <a:pt x="35" y="27"/>
                        <a:pt x="36" y="27"/>
                        <a:pt x="37" y="26"/>
                      </a:cubicBezTo>
                      <a:lnTo>
                        <a:pt x="38" y="27"/>
                      </a:lnTo>
                      <a:cubicBezTo>
                        <a:pt x="37" y="28"/>
                        <a:pt x="36" y="28"/>
                        <a:pt x="35" y="29"/>
                      </a:cubicBezTo>
                      <a:lnTo>
                        <a:pt x="34" y="28"/>
                      </a:lnTo>
                      <a:close/>
                      <a:moveTo>
                        <a:pt x="37" y="26"/>
                      </a:moveTo>
                      <a:cubicBezTo>
                        <a:pt x="38" y="25"/>
                        <a:pt x="39" y="25"/>
                        <a:pt x="40" y="24"/>
                      </a:cubicBezTo>
                      <a:lnTo>
                        <a:pt x="41" y="25"/>
                      </a:lnTo>
                      <a:cubicBezTo>
                        <a:pt x="40" y="25"/>
                        <a:pt x="39" y="26"/>
                        <a:pt x="38" y="27"/>
                      </a:cubicBezTo>
                      <a:lnTo>
                        <a:pt x="37" y="26"/>
                      </a:lnTo>
                      <a:close/>
                      <a:moveTo>
                        <a:pt x="40" y="24"/>
                      </a:moveTo>
                      <a:cubicBezTo>
                        <a:pt x="44" y="19"/>
                        <a:pt x="46" y="14"/>
                        <a:pt x="44" y="10"/>
                      </a:cubicBezTo>
                      <a:lnTo>
                        <a:pt x="45" y="9"/>
                      </a:lnTo>
                      <a:cubicBezTo>
                        <a:pt x="47" y="14"/>
                        <a:pt x="46" y="20"/>
                        <a:pt x="41" y="25"/>
                      </a:cubicBezTo>
                      <a:lnTo>
                        <a:pt x="40" y="24"/>
                      </a:lnTo>
                      <a:close/>
                      <a:moveTo>
                        <a:pt x="44" y="10"/>
                      </a:moveTo>
                      <a:lnTo>
                        <a:pt x="44" y="10"/>
                      </a:lnTo>
                      <a:lnTo>
                        <a:pt x="44" y="9"/>
                      </a:lnTo>
                      <a:lnTo>
                        <a:pt x="44" y="10"/>
                      </a:lnTo>
                      <a:close/>
                      <a:moveTo>
                        <a:pt x="44" y="10"/>
                      </a:moveTo>
                      <a:lnTo>
                        <a:pt x="44" y="10"/>
                      </a:lnTo>
                      <a:lnTo>
                        <a:pt x="45" y="9"/>
                      </a:lnTo>
                      <a:lnTo>
                        <a:pt x="44" y="10"/>
                      </a:lnTo>
                      <a:close/>
                      <a:moveTo>
                        <a:pt x="45" y="9"/>
                      </a:moveTo>
                      <a:lnTo>
                        <a:pt x="45" y="9"/>
                      </a:lnTo>
                      <a:lnTo>
                        <a:pt x="44" y="9"/>
                      </a:lnTo>
                      <a:lnTo>
                        <a:pt x="45" y="9"/>
                      </a:lnTo>
                      <a:close/>
                      <a:moveTo>
                        <a:pt x="44" y="10"/>
                      </a:moveTo>
                      <a:cubicBezTo>
                        <a:pt x="43" y="9"/>
                        <a:pt x="43" y="8"/>
                        <a:pt x="42" y="8"/>
                      </a:cubicBezTo>
                      <a:lnTo>
                        <a:pt x="43" y="7"/>
                      </a:lnTo>
                      <a:cubicBezTo>
                        <a:pt x="44" y="8"/>
                        <a:pt x="45" y="8"/>
                        <a:pt x="45" y="9"/>
                      </a:cubicBezTo>
                      <a:lnTo>
                        <a:pt x="44" y="10"/>
                      </a:lnTo>
                      <a:close/>
                      <a:moveTo>
                        <a:pt x="42" y="8"/>
                      </a:moveTo>
                      <a:cubicBezTo>
                        <a:pt x="41" y="7"/>
                        <a:pt x="41" y="7"/>
                        <a:pt x="40" y="6"/>
                      </a:cubicBezTo>
                      <a:lnTo>
                        <a:pt x="41" y="5"/>
                      </a:lnTo>
                      <a:cubicBezTo>
                        <a:pt x="42" y="6"/>
                        <a:pt x="42" y="6"/>
                        <a:pt x="43" y="7"/>
                      </a:cubicBezTo>
                      <a:lnTo>
                        <a:pt x="42" y="8"/>
                      </a:lnTo>
                      <a:close/>
                      <a:moveTo>
                        <a:pt x="40" y="6"/>
                      </a:moveTo>
                      <a:cubicBezTo>
                        <a:pt x="35" y="3"/>
                        <a:pt x="28" y="1"/>
                        <a:pt x="24" y="2"/>
                      </a:cubicBezTo>
                      <a:lnTo>
                        <a:pt x="24" y="1"/>
                      </a:lnTo>
                      <a:cubicBezTo>
                        <a:pt x="28" y="0"/>
                        <a:pt x="36" y="2"/>
                        <a:pt x="41" y="5"/>
                      </a:cubicBezTo>
                      <a:lnTo>
                        <a:pt x="40" y="6"/>
                      </a:lnTo>
                      <a:close/>
                      <a:moveTo>
                        <a:pt x="24" y="2"/>
                      </a:moveTo>
                      <a:lnTo>
                        <a:pt x="24" y="2"/>
                      </a:lnTo>
                      <a:lnTo>
                        <a:pt x="24" y="1"/>
                      </a:lnTo>
                      <a:lnTo>
                        <a:pt x="24" y="2"/>
                      </a:lnTo>
                      <a:close/>
                    </a:path>
                  </a:pathLst>
                </a:custGeom>
                <a:solidFill>
                  <a:srgbClr val="94939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223" name="Freeform 219"/>
                <p:cNvSpPr>
                  <a:spLocks noChangeArrowheads="1"/>
                </p:cNvSpPr>
                <p:nvPr/>
              </p:nvSpPr>
              <p:spPr bwMode="auto">
                <a:xfrm>
                  <a:off x="2140" y="3704"/>
                  <a:ext cx="42" cy="86"/>
                </a:xfrm>
                <a:custGeom>
                  <a:avLst/>
                  <a:gdLst>
                    <a:gd name="T0" fmla="*/ 41589 w 31"/>
                    <a:gd name="T1" fmla="*/ 0 h 50"/>
                    <a:gd name="T2" fmla="*/ 31531 w 31"/>
                    <a:gd name="T3" fmla="*/ 29747 h 50"/>
                    <a:gd name="T4" fmla="*/ 22191 w 31"/>
                    <a:gd name="T5" fmla="*/ 156680 h 50"/>
                    <a:gd name="T6" fmla="*/ 1587 w 31"/>
                    <a:gd name="T7" fmla="*/ 280673 h 50"/>
                    <a:gd name="T8" fmla="*/ 4304 w 31"/>
                    <a:gd name="T9" fmla="*/ 310458 h 50"/>
                    <a:gd name="T10" fmla="*/ 29445 w 31"/>
                    <a:gd name="T11" fmla="*/ 332204 h 50"/>
                    <a:gd name="T12" fmla="*/ 36510 w 31"/>
                    <a:gd name="T13" fmla="*/ 329844 h 50"/>
                    <a:gd name="T14" fmla="*/ 43194 w 31"/>
                    <a:gd name="T15" fmla="*/ 248132 h 50"/>
                    <a:gd name="T16" fmla="*/ 32248 w 31"/>
                    <a:gd name="T17" fmla="*/ 131148 h 50"/>
                    <a:gd name="T18" fmla="*/ 41589 w 31"/>
                    <a:gd name="T19" fmla="*/ 49379 h 50"/>
                    <a:gd name="T20" fmla="*/ 41589 w 31"/>
                    <a:gd name="T21" fmla="*/ 0 h 50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31" h="50">
                      <a:moveTo>
                        <a:pt x="28" y="0"/>
                      </a:moveTo>
                      <a:cubicBezTo>
                        <a:pt x="25" y="1"/>
                        <a:pt x="22" y="2"/>
                        <a:pt x="21" y="4"/>
                      </a:cubicBezTo>
                      <a:cubicBezTo>
                        <a:pt x="18" y="10"/>
                        <a:pt x="19" y="17"/>
                        <a:pt x="15" y="23"/>
                      </a:cubicBezTo>
                      <a:cubicBezTo>
                        <a:pt x="11" y="30"/>
                        <a:pt x="2" y="33"/>
                        <a:pt x="1" y="41"/>
                      </a:cubicBezTo>
                      <a:cubicBezTo>
                        <a:pt x="0" y="42"/>
                        <a:pt x="2" y="44"/>
                        <a:pt x="3" y="45"/>
                      </a:cubicBezTo>
                      <a:cubicBezTo>
                        <a:pt x="9" y="47"/>
                        <a:pt x="14" y="47"/>
                        <a:pt x="20" y="49"/>
                      </a:cubicBezTo>
                      <a:cubicBezTo>
                        <a:pt x="21" y="50"/>
                        <a:pt x="24" y="49"/>
                        <a:pt x="25" y="48"/>
                      </a:cubicBezTo>
                      <a:cubicBezTo>
                        <a:pt x="28" y="45"/>
                        <a:pt x="31" y="40"/>
                        <a:pt x="29" y="36"/>
                      </a:cubicBezTo>
                      <a:cubicBezTo>
                        <a:pt x="26" y="30"/>
                        <a:pt x="22" y="25"/>
                        <a:pt x="22" y="19"/>
                      </a:cubicBezTo>
                      <a:cubicBezTo>
                        <a:pt x="22" y="15"/>
                        <a:pt x="26" y="11"/>
                        <a:pt x="28" y="7"/>
                      </a:cubicBezTo>
                      <a:cubicBezTo>
                        <a:pt x="29" y="5"/>
                        <a:pt x="28" y="3"/>
                        <a:pt x="28" y="0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224" name="Freeform 221"/>
                <p:cNvSpPr>
                  <a:spLocks noChangeArrowheads="1"/>
                </p:cNvSpPr>
                <p:nvPr/>
              </p:nvSpPr>
              <p:spPr bwMode="auto">
                <a:xfrm>
                  <a:off x="2093" y="3765"/>
                  <a:ext cx="61" cy="53"/>
                </a:xfrm>
                <a:custGeom>
                  <a:avLst/>
                  <a:gdLst>
                    <a:gd name="T0" fmla="*/ 36558 w 45"/>
                    <a:gd name="T1" fmla="*/ 0 h 31"/>
                    <a:gd name="T2" fmla="*/ 8727 w 45"/>
                    <a:gd name="T3" fmla="*/ 35141 h 31"/>
                    <a:gd name="T4" fmla="*/ 6630 w 45"/>
                    <a:gd name="T5" fmla="*/ 130207 h 31"/>
                    <a:gd name="T6" fmla="*/ 66798 w 45"/>
                    <a:gd name="T7" fmla="*/ 95120 h 31"/>
                    <a:gd name="T8" fmla="*/ 41557 w 45"/>
                    <a:gd name="T9" fmla="*/ 47052 h 31"/>
                    <a:gd name="T10" fmla="*/ 36558 w 45"/>
                    <a:gd name="T11" fmla="*/ 0 h 31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45" h="31">
                      <a:moveTo>
                        <a:pt x="25" y="0"/>
                      </a:moveTo>
                      <a:cubicBezTo>
                        <a:pt x="19" y="3"/>
                        <a:pt x="9" y="1"/>
                        <a:pt x="6" y="6"/>
                      </a:cubicBezTo>
                      <a:cubicBezTo>
                        <a:pt x="2" y="11"/>
                        <a:pt x="0" y="19"/>
                        <a:pt x="4" y="22"/>
                      </a:cubicBezTo>
                      <a:cubicBezTo>
                        <a:pt x="14" y="31"/>
                        <a:pt x="43" y="30"/>
                        <a:pt x="45" y="16"/>
                      </a:cubicBezTo>
                      <a:cubicBezTo>
                        <a:pt x="45" y="13"/>
                        <a:pt x="34" y="11"/>
                        <a:pt x="28" y="8"/>
                      </a:cubicBezTo>
                      <a:cubicBezTo>
                        <a:pt x="26" y="8"/>
                        <a:pt x="24" y="3"/>
                        <a:pt x="25" y="0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225" name="Freeform 222"/>
                <p:cNvSpPr>
                  <a:spLocks noChangeArrowheads="1"/>
                </p:cNvSpPr>
                <p:nvPr/>
              </p:nvSpPr>
              <p:spPr bwMode="auto">
                <a:xfrm>
                  <a:off x="2093" y="3763"/>
                  <a:ext cx="63" cy="49"/>
                </a:xfrm>
                <a:custGeom>
                  <a:avLst/>
                  <a:gdLst>
                    <a:gd name="T0" fmla="*/ 41108 w 46"/>
                    <a:gd name="T1" fmla="*/ 10449 h 29"/>
                    <a:gd name="T2" fmla="*/ 39887 w 46"/>
                    <a:gd name="T3" fmla="*/ 0 h 29"/>
                    <a:gd name="T4" fmla="*/ 41108 w 46"/>
                    <a:gd name="T5" fmla="*/ 10449 h 29"/>
                    <a:gd name="T6" fmla="*/ 39887 w 46"/>
                    <a:gd name="T7" fmla="*/ 6309 h 29"/>
                    <a:gd name="T8" fmla="*/ 41108 w 46"/>
                    <a:gd name="T9" fmla="*/ 10449 h 29"/>
                    <a:gd name="T10" fmla="*/ 25915 w 46"/>
                    <a:gd name="T11" fmla="*/ 10449 h 29"/>
                    <a:gd name="T12" fmla="*/ 41108 w 46"/>
                    <a:gd name="T13" fmla="*/ 10449 h 29"/>
                    <a:gd name="T14" fmla="*/ 12201 w 46"/>
                    <a:gd name="T15" fmla="*/ 47369 h 29"/>
                    <a:gd name="T16" fmla="*/ 25915 w 46"/>
                    <a:gd name="T17" fmla="*/ 10449 h 29"/>
                    <a:gd name="T18" fmla="*/ 12201 w 46"/>
                    <a:gd name="T19" fmla="*/ 47369 h 29"/>
                    <a:gd name="T20" fmla="*/ 10232 w 46"/>
                    <a:gd name="T21" fmla="*/ 43669 h 29"/>
                    <a:gd name="T22" fmla="*/ 12201 w 46"/>
                    <a:gd name="T23" fmla="*/ 47369 h 29"/>
                    <a:gd name="T24" fmla="*/ 7838 w 46"/>
                    <a:gd name="T25" fmla="*/ 43669 h 29"/>
                    <a:gd name="T26" fmla="*/ 12201 w 46"/>
                    <a:gd name="T27" fmla="*/ 47369 h 29"/>
                    <a:gd name="T28" fmla="*/ 7838 w 46"/>
                    <a:gd name="T29" fmla="*/ 60427 h 29"/>
                    <a:gd name="T30" fmla="*/ 7838 w 46"/>
                    <a:gd name="T31" fmla="*/ 43669 h 29"/>
                    <a:gd name="T32" fmla="*/ 7838 w 46"/>
                    <a:gd name="T33" fmla="*/ 60427 h 29"/>
                    <a:gd name="T34" fmla="*/ 4747 w 46"/>
                    <a:gd name="T35" fmla="*/ 72304 h 29"/>
                    <a:gd name="T36" fmla="*/ 7838 w 46"/>
                    <a:gd name="T37" fmla="*/ 60427 h 29"/>
                    <a:gd name="T38" fmla="*/ 7389 w 46"/>
                    <a:gd name="T39" fmla="*/ 136423 h 29"/>
                    <a:gd name="T40" fmla="*/ 4747 w 46"/>
                    <a:gd name="T41" fmla="*/ 72304 h 29"/>
                    <a:gd name="T42" fmla="*/ 7389 w 46"/>
                    <a:gd name="T43" fmla="*/ 136423 h 29"/>
                    <a:gd name="T44" fmla="*/ 7389 w 46"/>
                    <a:gd name="T45" fmla="*/ 136423 h 29"/>
                    <a:gd name="T46" fmla="*/ 35359 w 46"/>
                    <a:gd name="T47" fmla="*/ 165541 h 29"/>
                    <a:gd name="T48" fmla="*/ 4747 w 46"/>
                    <a:gd name="T49" fmla="*/ 136423 h 29"/>
                    <a:gd name="T50" fmla="*/ 35359 w 46"/>
                    <a:gd name="T51" fmla="*/ 165541 h 29"/>
                    <a:gd name="T52" fmla="*/ 53302 w 46"/>
                    <a:gd name="T53" fmla="*/ 165541 h 29"/>
                    <a:gd name="T54" fmla="*/ 35359 w 46"/>
                    <a:gd name="T55" fmla="*/ 165541 h 29"/>
                    <a:gd name="T56" fmla="*/ 67914 w 46"/>
                    <a:gd name="T57" fmla="*/ 136423 h 29"/>
                    <a:gd name="T58" fmla="*/ 53302 w 46"/>
                    <a:gd name="T59" fmla="*/ 165541 h 29"/>
                    <a:gd name="T60" fmla="*/ 67914 w 46"/>
                    <a:gd name="T61" fmla="*/ 136423 h 29"/>
                    <a:gd name="T62" fmla="*/ 74111 w 46"/>
                    <a:gd name="T63" fmla="*/ 100009 h 29"/>
                    <a:gd name="T64" fmla="*/ 67914 w 46"/>
                    <a:gd name="T65" fmla="*/ 136423 h 29"/>
                    <a:gd name="T66" fmla="*/ 73112 w 46"/>
                    <a:gd name="T67" fmla="*/ 100009 h 29"/>
                    <a:gd name="T68" fmla="*/ 73112 w 46"/>
                    <a:gd name="T69" fmla="*/ 100009 h 29"/>
                    <a:gd name="T70" fmla="*/ 58415 w 46"/>
                    <a:gd name="T71" fmla="*/ 78417 h 29"/>
                    <a:gd name="T72" fmla="*/ 74111 w 46"/>
                    <a:gd name="T73" fmla="*/ 100009 h 29"/>
                    <a:gd name="T74" fmla="*/ 58415 w 46"/>
                    <a:gd name="T75" fmla="*/ 78417 h 29"/>
                    <a:gd name="T76" fmla="*/ 46127 w 46"/>
                    <a:gd name="T77" fmla="*/ 54118 h 29"/>
                    <a:gd name="T78" fmla="*/ 58415 w 46"/>
                    <a:gd name="T79" fmla="*/ 78417 h 29"/>
                    <a:gd name="T80" fmla="*/ 46127 w 46"/>
                    <a:gd name="T81" fmla="*/ 54118 h 29"/>
                    <a:gd name="T82" fmla="*/ 44856 w 46"/>
                    <a:gd name="T83" fmla="*/ 60427 h 29"/>
                    <a:gd name="T84" fmla="*/ 46127 w 46"/>
                    <a:gd name="T85" fmla="*/ 54118 h 29"/>
                    <a:gd name="T86" fmla="*/ 44856 w 46"/>
                    <a:gd name="T87" fmla="*/ 60427 h 29"/>
                    <a:gd name="T88" fmla="*/ 44856 w 46"/>
                    <a:gd name="T89" fmla="*/ 60427 h 29"/>
                    <a:gd name="T90" fmla="*/ 44856 w 46"/>
                    <a:gd name="T91" fmla="*/ 60427 h 29"/>
                    <a:gd name="T92" fmla="*/ 42818 w 46"/>
                    <a:gd name="T93" fmla="*/ 54118 h 29"/>
                    <a:gd name="T94" fmla="*/ 46127 w 46"/>
                    <a:gd name="T95" fmla="*/ 54118 h 29"/>
                    <a:gd name="T96" fmla="*/ 42818 w 46"/>
                    <a:gd name="T97" fmla="*/ 54118 h 29"/>
                    <a:gd name="T98" fmla="*/ 44856 w 46"/>
                    <a:gd name="T99" fmla="*/ 47369 h 29"/>
                    <a:gd name="T100" fmla="*/ 42818 w 46"/>
                    <a:gd name="T101" fmla="*/ 54118 h 29"/>
                    <a:gd name="T102" fmla="*/ 39887 w 46"/>
                    <a:gd name="T103" fmla="*/ 6309 h 29"/>
                    <a:gd name="T104" fmla="*/ 44856 w 46"/>
                    <a:gd name="T105" fmla="*/ 47369 h 29"/>
                    <a:gd name="T106" fmla="*/ 39887 w 46"/>
                    <a:gd name="T107" fmla="*/ 0 h 29"/>
                    <a:gd name="T108" fmla="*/ 41108 w 46"/>
                    <a:gd name="T109" fmla="*/ 6309 h 29"/>
                    <a:gd name="T110" fmla="*/ 39887 w 46"/>
                    <a:gd name="T111" fmla="*/ 0 h 29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</a:gdLst>
                  <a:ahLst/>
                  <a:cxnLst>
                    <a:cxn ang="T112">
                      <a:pos x="T0" y="T1"/>
                    </a:cxn>
                    <a:cxn ang="T113">
                      <a:pos x="T2" y="T3"/>
                    </a:cxn>
                    <a:cxn ang="T114">
                      <a:pos x="T4" y="T5"/>
                    </a:cxn>
                    <a:cxn ang="T115">
                      <a:pos x="T6" y="T7"/>
                    </a:cxn>
                    <a:cxn ang="T116">
                      <a:pos x="T8" y="T9"/>
                    </a:cxn>
                    <a:cxn ang="T117">
                      <a:pos x="T10" y="T11"/>
                    </a:cxn>
                    <a:cxn ang="T118">
                      <a:pos x="T12" y="T13"/>
                    </a:cxn>
                    <a:cxn ang="T119">
                      <a:pos x="T14" y="T15"/>
                    </a:cxn>
                    <a:cxn ang="T120">
                      <a:pos x="T16" y="T17"/>
                    </a:cxn>
                    <a:cxn ang="T121">
                      <a:pos x="T18" y="T19"/>
                    </a:cxn>
                    <a:cxn ang="T122">
                      <a:pos x="T20" y="T21"/>
                    </a:cxn>
                    <a:cxn ang="T123">
                      <a:pos x="T22" y="T23"/>
                    </a:cxn>
                    <a:cxn ang="T124">
                      <a:pos x="T24" y="T25"/>
                    </a:cxn>
                    <a:cxn ang="T125">
                      <a:pos x="T26" y="T27"/>
                    </a:cxn>
                    <a:cxn ang="T126">
                      <a:pos x="T28" y="T29"/>
                    </a:cxn>
                    <a:cxn ang="T127">
                      <a:pos x="T30" y="T31"/>
                    </a:cxn>
                    <a:cxn ang="T128">
                      <a:pos x="T32" y="T33"/>
                    </a:cxn>
                    <a:cxn ang="T129">
                      <a:pos x="T34" y="T35"/>
                    </a:cxn>
                    <a:cxn ang="T130">
                      <a:pos x="T36" y="T37"/>
                    </a:cxn>
                    <a:cxn ang="T131">
                      <a:pos x="T38" y="T39"/>
                    </a:cxn>
                    <a:cxn ang="T132">
                      <a:pos x="T40" y="T41"/>
                    </a:cxn>
                    <a:cxn ang="T133">
                      <a:pos x="T42" y="T43"/>
                    </a:cxn>
                    <a:cxn ang="T134">
                      <a:pos x="T44" y="T45"/>
                    </a:cxn>
                    <a:cxn ang="T135">
                      <a:pos x="T46" y="T47"/>
                    </a:cxn>
                    <a:cxn ang="T136">
                      <a:pos x="T48" y="T49"/>
                    </a:cxn>
                    <a:cxn ang="T137">
                      <a:pos x="T50" y="T51"/>
                    </a:cxn>
                    <a:cxn ang="T138">
                      <a:pos x="T52" y="T53"/>
                    </a:cxn>
                    <a:cxn ang="T139">
                      <a:pos x="T54" y="T55"/>
                    </a:cxn>
                    <a:cxn ang="T140">
                      <a:pos x="T56" y="T57"/>
                    </a:cxn>
                    <a:cxn ang="T141">
                      <a:pos x="T58" y="T59"/>
                    </a:cxn>
                    <a:cxn ang="T142">
                      <a:pos x="T60" y="T61"/>
                    </a:cxn>
                    <a:cxn ang="T143">
                      <a:pos x="T62" y="T63"/>
                    </a:cxn>
                    <a:cxn ang="T144">
                      <a:pos x="T64" y="T65"/>
                    </a:cxn>
                    <a:cxn ang="T145">
                      <a:pos x="T66" y="T67"/>
                    </a:cxn>
                    <a:cxn ang="T146">
                      <a:pos x="T68" y="T69"/>
                    </a:cxn>
                    <a:cxn ang="T147">
                      <a:pos x="T70" y="T71"/>
                    </a:cxn>
                    <a:cxn ang="T148">
                      <a:pos x="T72" y="T73"/>
                    </a:cxn>
                    <a:cxn ang="T149">
                      <a:pos x="T74" y="T75"/>
                    </a:cxn>
                    <a:cxn ang="T150">
                      <a:pos x="T76" y="T77"/>
                    </a:cxn>
                    <a:cxn ang="T151">
                      <a:pos x="T78" y="T79"/>
                    </a:cxn>
                    <a:cxn ang="T152">
                      <a:pos x="T80" y="T81"/>
                    </a:cxn>
                    <a:cxn ang="T153">
                      <a:pos x="T82" y="T83"/>
                    </a:cxn>
                    <a:cxn ang="T154">
                      <a:pos x="T84" y="T85"/>
                    </a:cxn>
                    <a:cxn ang="T155">
                      <a:pos x="T86" y="T87"/>
                    </a:cxn>
                    <a:cxn ang="T156">
                      <a:pos x="T88" y="T89"/>
                    </a:cxn>
                    <a:cxn ang="T157">
                      <a:pos x="T90" y="T91"/>
                    </a:cxn>
                    <a:cxn ang="T158">
                      <a:pos x="T92" y="T93"/>
                    </a:cxn>
                    <a:cxn ang="T159">
                      <a:pos x="T94" y="T95"/>
                    </a:cxn>
                    <a:cxn ang="T160">
                      <a:pos x="T96" y="T97"/>
                    </a:cxn>
                    <a:cxn ang="T161">
                      <a:pos x="T98" y="T99"/>
                    </a:cxn>
                    <a:cxn ang="T162">
                      <a:pos x="T100" y="T101"/>
                    </a:cxn>
                    <a:cxn ang="T163">
                      <a:pos x="T102" y="T103"/>
                    </a:cxn>
                    <a:cxn ang="T164">
                      <a:pos x="T104" y="T105"/>
                    </a:cxn>
                    <a:cxn ang="T165">
                      <a:pos x="T106" y="T107"/>
                    </a:cxn>
                    <a:cxn ang="T166">
                      <a:pos x="T108" y="T109"/>
                    </a:cxn>
                    <a:cxn ang="T167">
                      <a:pos x="T110" y="T111"/>
                    </a:cxn>
                  </a:cxnLst>
                  <a:rect l="0" t="0" r="r" b="b"/>
                  <a:pathLst>
                    <a:path w="46" h="29">
                      <a:moveTo>
                        <a:pt x="25" y="2"/>
                      </a:moveTo>
                      <a:lnTo>
                        <a:pt x="25" y="2"/>
                      </a:lnTo>
                      <a:lnTo>
                        <a:pt x="24" y="0"/>
                      </a:lnTo>
                      <a:lnTo>
                        <a:pt x="25" y="2"/>
                      </a:lnTo>
                      <a:close/>
                      <a:moveTo>
                        <a:pt x="25" y="2"/>
                      </a:moveTo>
                      <a:lnTo>
                        <a:pt x="25" y="2"/>
                      </a:lnTo>
                      <a:lnTo>
                        <a:pt x="24" y="1"/>
                      </a:lnTo>
                      <a:lnTo>
                        <a:pt x="25" y="2"/>
                      </a:lnTo>
                      <a:close/>
                      <a:moveTo>
                        <a:pt x="25" y="2"/>
                      </a:moveTo>
                      <a:cubicBezTo>
                        <a:pt x="22" y="3"/>
                        <a:pt x="19" y="3"/>
                        <a:pt x="16" y="4"/>
                      </a:cubicBezTo>
                      <a:lnTo>
                        <a:pt x="16" y="2"/>
                      </a:lnTo>
                      <a:cubicBezTo>
                        <a:pt x="19" y="2"/>
                        <a:pt x="22" y="2"/>
                        <a:pt x="24" y="0"/>
                      </a:cubicBezTo>
                      <a:lnTo>
                        <a:pt x="25" y="2"/>
                      </a:lnTo>
                      <a:close/>
                      <a:moveTo>
                        <a:pt x="16" y="4"/>
                      </a:moveTo>
                      <a:cubicBezTo>
                        <a:pt x="12" y="4"/>
                        <a:pt x="8" y="5"/>
                        <a:pt x="7" y="8"/>
                      </a:cubicBezTo>
                      <a:lnTo>
                        <a:pt x="5" y="7"/>
                      </a:lnTo>
                      <a:cubicBezTo>
                        <a:pt x="7" y="4"/>
                        <a:pt x="12" y="3"/>
                        <a:pt x="16" y="2"/>
                      </a:cubicBezTo>
                      <a:lnTo>
                        <a:pt x="16" y="4"/>
                      </a:lnTo>
                      <a:close/>
                      <a:moveTo>
                        <a:pt x="7" y="8"/>
                      </a:moveTo>
                      <a:lnTo>
                        <a:pt x="7" y="8"/>
                      </a:lnTo>
                      <a:lnTo>
                        <a:pt x="6" y="7"/>
                      </a:lnTo>
                      <a:lnTo>
                        <a:pt x="7" y="8"/>
                      </a:lnTo>
                      <a:close/>
                      <a:moveTo>
                        <a:pt x="7" y="8"/>
                      </a:moveTo>
                      <a:lnTo>
                        <a:pt x="7" y="8"/>
                      </a:lnTo>
                      <a:lnTo>
                        <a:pt x="5" y="7"/>
                      </a:lnTo>
                      <a:lnTo>
                        <a:pt x="7" y="8"/>
                      </a:lnTo>
                      <a:close/>
                      <a:moveTo>
                        <a:pt x="7" y="8"/>
                      </a:moveTo>
                      <a:cubicBezTo>
                        <a:pt x="6" y="8"/>
                        <a:pt x="6" y="9"/>
                        <a:pt x="5" y="10"/>
                      </a:cubicBezTo>
                      <a:lnTo>
                        <a:pt x="4" y="9"/>
                      </a:lnTo>
                      <a:cubicBezTo>
                        <a:pt x="4" y="8"/>
                        <a:pt x="5" y="8"/>
                        <a:pt x="5" y="7"/>
                      </a:cubicBezTo>
                      <a:lnTo>
                        <a:pt x="7" y="8"/>
                      </a:lnTo>
                      <a:close/>
                      <a:moveTo>
                        <a:pt x="5" y="10"/>
                      </a:moveTo>
                      <a:cubicBezTo>
                        <a:pt x="5" y="10"/>
                        <a:pt x="4" y="11"/>
                        <a:pt x="4" y="12"/>
                      </a:cubicBezTo>
                      <a:lnTo>
                        <a:pt x="3" y="12"/>
                      </a:lnTo>
                      <a:cubicBezTo>
                        <a:pt x="3" y="11"/>
                        <a:pt x="3" y="10"/>
                        <a:pt x="4" y="9"/>
                      </a:cubicBezTo>
                      <a:lnTo>
                        <a:pt x="5" y="10"/>
                      </a:lnTo>
                      <a:close/>
                      <a:moveTo>
                        <a:pt x="4" y="12"/>
                      </a:moveTo>
                      <a:cubicBezTo>
                        <a:pt x="2" y="16"/>
                        <a:pt x="2" y="21"/>
                        <a:pt x="4" y="23"/>
                      </a:cubicBezTo>
                      <a:lnTo>
                        <a:pt x="3" y="23"/>
                      </a:lnTo>
                      <a:cubicBezTo>
                        <a:pt x="0" y="21"/>
                        <a:pt x="1" y="16"/>
                        <a:pt x="3" y="12"/>
                      </a:cubicBezTo>
                      <a:lnTo>
                        <a:pt x="4" y="12"/>
                      </a:lnTo>
                      <a:close/>
                      <a:moveTo>
                        <a:pt x="4" y="23"/>
                      </a:moveTo>
                      <a:lnTo>
                        <a:pt x="4" y="23"/>
                      </a:lnTo>
                      <a:close/>
                      <a:moveTo>
                        <a:pt x="4" y="23"/>
                      </a:moveTo>
                      <a:cubicBezTo>
                        <a:pt x="8" y="26"/>
                        <a:pt x="14" y="28"/>
                        <a:pt x="21" y="28"/>
                      </a:cubicBezTo>
                      <a:lnTo>
                        <a:pt x="21" y="29"/>
                      </a:lnTo>
                      <a:cubicBezTo>
                        <a:pt x="14" y="29"/>
                        <a:pt x="7" y="27"/>
                        <a:pt x="3" y="23"/>
                      </a:cubicBezTo>
                      <a:lnTo>
                        <a:pt x="4" y="23"/>
                      </a:lnTo>
                      <a:close/>
                      <a:moveTo>
                        <a:pt x="21" y="28"/>
                      </a:moveTo>
                      <a:cubicBezTo>
                        <a:pt x="25" y="28"/>
                        <a:pt x="29" y="28"/>
                        <a:pt x="32" y="27"/>
                      </a:cubicBezTo>
                      <a:lnTo>
                        <a:pt x="32" y="28"/>
                      </a:lnTo>
                      <a:cubicBezTo>
                        <a:pt x="29" y="29"/>
                        <a:pt x="25" y="29"/>
                        <a:pt x="21" y="29"/>
                      </a:cubicBezTo>
                      <a:lnTo>
                        <a:pt x="21" y="28"/>
                      </a:lnTo>
                      <a:close/>
                      <a:moveTo>
                        <a:pt x="32" y="27"/>
                      </a:moveTo>
                      <a:cubicBezTo>
                        <a:pt x="35" y="26"/>
                        <a:pt x="38" y="25"/>
                        <a:pt x="41" y="23"/>
                      </a:cubicBezTo>
                      <a:lnTo>
                        <a:pt x="42" y="24"/>
                      </a:lnTo>
                      <a:cubicBezTo>
                        <a:pt x="39" y="26"/>
                        <a:pt x="36" y="27"/>
                        <a:pt x="32" y="28"/>
                      </a:cubicBezTo>
                      <a:lnTo>
                        <a:pt x="32" y="27"/>
                      </a:lnTo>
                      <a:close/>
                      <a:moveTo>
                        <a:pt x="41" y="23"/>
                      </a:moveTo>
                      <a:cubicBezTo>
                        <a:pt x="42" y="22"/>
                        <a:pt x="44" y="20"/>
                        <a:pt x="44" y="17"/>
                      </a:cubicBezTo>
                      <a:lnTo>
                        <a:pt x="45" y="17"/>
                      </a:lnTo>
                      <a:cubicBezTo>
                        <a:pt x="45" y="20"/>
                        <a:pt x="44" y="22"/>
                        <a:pt x="42" y="24"/>
                      </a:cubicBezTo>
                      <a:lnTo>
                        <a:pt x="41" y="23"/>
                      </a:lnTo>
                      <a:close/>
                      <a:moveTo>
                        <a:pt x="44" y="17"/>
                      </a:moveTo>
                      <a:lnTo>
                        <a:pt x="44" y="17"/>
                      </a:lnTo>
                      <a:lnTo>
                        <a:pt x="45" y="17"/>
                      </a:lnTo>
                      <a:lnTo>
                        <a:pt x="44" y="17"/>
                      </a:lnTo>
                      <a:close/>
                      <a:moveTo>
                        <a:pt x="44" y="17"/>
                      </a:moveTo>
                      <a:cubicBezTo>
                        <a:pt x="44" y="16"/>
                        <a:pt x="40" y="14"/>
                        <a:pt x="35" y="13"/>
                      </a:cubicBezTo>
                      <a:lnTo>
                        <a:pt x="36" y="12"/>
                      </a:lnTo>
                      <a:cubicBezTo>
                        <a:pt x="41" y="13"/>
                        <a:pt x="46" y="15"/>
                        <a:pt x="45" y="17"/>
                      </a:cubicBezTo>
                      <a:lnTo>
                        <a:pt x="44" y="17"/>
                      </a:lnTo>
                      <a:close/>
                      <a:moveTo>
                        <a:pt x="35" y="13"/>
                      </a:moveTo>
                      <a:cubicBezTo>
                        <a:pt x="32" y="12"/>
                        <a:pt x="29" y="11"/>
                        <a:pt x="27" y="10"/>
                      </a:cubicBezTo>
                      <a:lnTo>
                        <a:pt x="28" y="9"/>
                      </a:lnTo>
                      <a:cubicBezTo>
                        <a:pt x="30" y="10"/>
                        <a:pt x="33" y="11"/>
                        <a:pt x="36" y="12"/>
                      </a:cubicBezTo>
                      <a:lnTo>
                        <a:pt x="35" y="13"/>
                      </a:lnTo>
                      <a:close/>
                      <a:moveTo>
                        <a:pt x="28" y="9"/>
                      </a:moveTo>
                      <a:lnTo>
                        <a:pt x="28" y="9"/>
                      </a:lnTo>
                      <a:close/>
                      <a:moveTo>
                        <a:pt x="27" y="10"/>
                      </a:moveTo>
                      <a:lnTo>
                        <a:pt x="27" y="10"/>
                      </a:lnTo>
                      <a:lnTo>
                        <a:pt x="28" y="9"/>
                      </a:lnTo>
                      <a:lnTo>
                        <a:pt x="27" y="10"/>
                      </a:lnTo>
                      <a:close/>
                      <a:moveTo>
                        <a:pt x="27" y="10"/>
                      </a:moveTo>
                      <a:lnTo>
                        <a:pt x="27" y="10"/>
                      </a:lnTo>
                      <a:lnTo>
                        <a:pt x="28" y="9"/>
                      </a:lnTo>
                      <a:lnTo>
                        <a:pt x="27" y="10"/>
                      </a:lnTo>
                      <a:close/>
                      <a:moveTo>
                        <a:pt x="27" y="10"/>
                      </a:moveTo>
                      <a:cubicBezTo>
                        <a:pt x="27" y="10"/>
                        <a:pt x="27" y="9"/>
                        <a:pt x="26" y="9"/>
                      </a:cubicBezTo>
                      <a:lnTo>
                        <a:pt x="28" y="8"/>
                      </a:lnTo>
                      <a:cubicBezTo>
                        <a:pt x="28" y="8"/>
                        <a:pt x="28" y="9"/>
                        <a:pt x="28" y="9"/>
                      </a:cubicBezTo>
                      <a:lnTo>
                        <a:pt x="27" y="10"/>
                      </a:lnTo>
                      <a:close/>
                      <a:moveTo>
                        <a:pt x="26" y="9"/>
                      </a:moveTo>
                      <a:cubicBezTo>
                        <a:pt x="26" y="9"/>
                        <a:pt x="26" y="9"/>
                        <a:pt x="26" y="8"/>
                      </a:cubicBezTo>
                      <a:lnTo>
                        <a:pt x="27" y="8"/>
                      </a:lnTo>
                      <a:cubicBezTo>
                        <a:pt x="27" y="8"/>
                        <a:pt x="27" y="8"/>
                        <a:pt x="28" y="8"/>
                      </a:cubicBezTo>
                      <a:lnTo>
                        <a:pt x="26" y="9"/>
                      </a:lnTo>
                      <a:close/>
                      <a:moveTo>
                        <a:pt x="26" y="8"/>
                      </a:moveTo>
                      <a:cubicBezTo>
                        <a:pt x="24" y="6"/>
                        <a:pt x="23" y="3"/>
                        <a:pt x="24" y="1"/>
                      </a:cubicBezTo>
                      <a:lnTo>
                        <a:pt x="25" y="1"/>
                      </a:lnTo>
                      <a:cubicBezTo>
                        <a:pt x="25" y="3"/>
                        <a:pt x="26" y="6"/>
                        <a:pt x="27" y="8"/>
                      </a:cubicBezTo>
                      <a:lnTo>
                        <a:pt x="26" y="8"/>
                      </a:lnTo>
                      <a:close/>
                      <a:moveTo>
                        <a:pt x="24" y="0"/>
                      </a:moveTo>
                      <a:lnTo>
                        <a:pt x="26" y="0"/>
                      </a:lnTo>
                      <a:lnTo>
                        <a:pt x="25" y="1"/>
                      </a:lnTo>
                      <a:lnTo>
                        <a:pt x="24" y="0"/>
                      </a:lnTo>
                      <a:close/>
                    </a:path>
                  </a:pathLst>
                </a:custGeom>
                <a:solidFill>
                  <a:srgbClr val="94939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226" name="Freeform 223"/>
                <p:cNvSpPr>
                  <a:spLocks noChangeArrowheads="1"/>
                </p:cNvSpPr>
                <p:nvPr/>
              </p:nvSpPr>
              <p:spPr bwMode="auto">
                <a:xfrm>
                  <a:off x="2078" y="3807"/>
                  <a:ext cx="57" cy="48"/>
                </a:xfrm>
                <a:custGeom>
                  <a:avLst/>
                  <a:gdLst>
                    <a:gd name="T0" fmla="*/ 34908 w 42"/>
                    <a:gd name="T1" fmla="*/ 37918 h 29"/>
                    <a:gd name="T2" fmla="*/ 13527 w 42"/>
                    <a:gd name="T3" fmla="*/ 7778 h 29"/>
                    <a:gd name="T4" fmla="*/ 2630 w 42"/>
                    <a:gd name="T5" fmla="*/ 61457 h 29"/>
                    <a:gd name="T6" fmla="*/ 11671 w 42"/>
                    <a:gd name="T7" fmla="*/ 112231 h 29"/>
                    <a:gd name="T8" fmla="*/ 17917 w 42"/>
                    <a:gd name="T9" fmla="*/ 115471 h 29"/>
                    <a:gd name="T10" fmla="*/ 25212 w 42"/>
                    <a:gd name="T11" fmla="*/ 104417 h 29"/>
                    <a:gd name="T12" fmla="*/ 59991 w 42"/>
                    <a:gd name="T13" fmla="*/ 74213 h 29"/>
                    <a:gd name="T14" fmla="*/ 54305 w 42"/>
                    <a:gd name="T15" fmla="*/ 37918 h 29"/>
                    <a:gd name="T16" fmla="*/ 34908 w 42"/>
                    <a:gd name="T17" fmla="*/ 37918 h 29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42" h="29">
                      <a:moveTo>
                        <a:pt x="24" y="9"/>
                      </a:moveTo>
                      <a:cubicBezTo>
                        <a:pt x="19" y="7"/>
                        <a:pt x="16" y="0"/>
                        <a:pt x="9" y="2"/>
                      </a:cubicBezTo>
                      <a:cubicBezTo>
                        <a:pt x="3" y="4"/>
                        <a:pt x="0" y="11"/>
                        <a:pt x="2" y="15"/>
                      </a:cubicBezTo>
                      <a:cubicBezTo>
                        <a:pt x="4" y="18"/>
                        <a:pt x="8" y="22"/>
                        <a:pt x="8" y="27"/>
                      </a:cubicBezTo>
                      <a:cubicBezTo>
                        <a:pt x="9" y="27"/>
                        <a:pt x="11" y="26"/>
                        <a:pt x="12" y="28"/>
                      </a:cubicBezTo>
                      <a:cubicBezTo>
                        <a:pt x="13" y="26"/>
                        <a:pt x="16" y="25"/>
                        <a:pt x="17" y="25"/>
                      </a:cubicBezTo>
                      <a:cubicBezTo>
                        <a:pt x="26" y="24"/>
                        <a:pt x="39" y="29"/>
                        <a:pt x="41" y="18"/>
                      </a:cubicBezTo>
                      <a:cubicBezTo>
                        <a:pt x="42" y="14"/>
                        <a:pt x="41" y="10"/>
                        <a:pt x="37" y="9"/>
                      </a:cubicBezTo>
                      <a:cubicBezTo>
                        <a:pt x="33" y="8"/>
                        <a:pt x="28" y="11"/>
                        <a:pt x="24" y="9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227" name="Freeform 225"/>
                <p:cNvSpPr>
                  <a:spLocks noChangeArrowheads="1"/>
                </p:cNvSpPr>
                <p:nvPr/>
              </p:nvSpPr>
              <p:spPr bwMode="auto">
                <a:xfrm>
                  <a:off x="2138" y="3796"/>
                  <a:ext cx="45" cy="85"/>
                </a:xfrm>
                <a:custGeom>
                  <a:avLst/>
                  <a:gdLst>
                    <a:gd name="T0" fmla="*/ 31649 w 33"/>
                    <a:gd name="T1" fmla="*/ 22935 h 50"/>
                    <a:gd name="T2" fmla="*/ 7587 w 33"/>
                    <a:gd name="T3" fmla="*/ 89451 h 50"/>
                    <a:gd name="T4" fmla="*/ 14227 w 33"/>
                    <a:gd name="T5" fmla="*/ 155552 h 50"/>
                    <a:gd name="T6" fmla="*/ 7587 w 33"/>
                    <a:gd name="T7" fmla="*/ 227304 h 50"/>
                    <a:gd name="T8" fmla="*/ 31649 w 33"/>
                    <a:gd name="T9" fmla="*/ 268510 h 50"/>
                    <a:gd name="T10" fmla="*/ 49863 w 33"/>
                    <a:gd name="T11" fmla="*/ 210725 h 50"/>
                    <a:gd name="T12" fmla="*/ 56209 w 33"/>
                    <a:gd name="T13" fmla="*/ 54550 h 50"/>
                    <a:gd name="T14" fmla="*/ 50988 w 33"/>
                    <a:gd name="T15" fmla="*/ 16106 h 50"/>
                    <a:gd name="T16" fmla="*/ 31649 w 33"/>
                    <a:gd name="T17" fmla="*/ 22935 h 50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33" h="50">
                      <a:moveTo>
                        <a:pt x="18" y="4"/>
                      </a:moveTo>
                      <a:cubicBezTo>
                        <a:pt x="15" y="10"/>
                        <a:pt x="8" y="11"/>
                        <a:pt x="4" y="16"/>
                      </a:cubicBezTo>
                      <a:cubicBezTo>
                        <a:pt x="2" y="20"/>
                        <a:pt x="4" y="25"/>
                        <a:pt x="8" y="28"/>
                      </a:cubicBezTo>
                      <a:cubicBezTo>
                        <a:pt x="3" y="32"/>
                        <a:pt x="0" y="38"/>
                        <a:pt x="4" y="41"/>
                      </a:cubicBezTo>
                      <a:cubicBezTo>
                        <a:pt x="9" y="44"/>
                        <a:pt x="11" y="50"/>
                        <a:pt x="18" y="48"/>
                      </a:cubicBezTo>
                      <a:cubicBezTo>
                        <a:pt x="23" y="46"/>
                        <a:pt x="27" y="42"/>
                        <a:pt x="28" y="38"/>
                      </a:cubicBezTo>
                      <a:cubicBezTo>
                        <a:pt x="32" y="29"/>
                        <a:pt x="27" y="19"/>
                        <a:pt x="32" y="10"/>
                      </a:cubicBezTo>
                      <a:cubicBezTo>
                        <a:pt x="33" y="7"/>
                        <a:pt x="31" y="5"/>
                        <a:pt x="29" y="3"/>
                      </a:cubicBezTo>
                      <a:cubicBezTo>
                        <a:pt x="26" y="0"/>
                        <a:pt x="20" y="0"/>
                        <a:pt x="18" y="4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228" name="Freeform 227"/>
                <p:cNvSpPr>
                  <a:spLocks noChangeArrowheads="1"/>
                </p:cNvSpPr>
                <p:nvPr/>
              </p:nvSpPr>
              <p:spPr bwMode="auto">
                <a:xfrm>
                  <a:off x="2138" y="3893"/>
                  <a:ext cx="14" cy="21"/>
                </a:xfrm>
                <a:custGeom>
                  <a:avLst/>
                  <a:gdLst>
                    <a:gd name="T0" fmla="*/ 9389 w 11"/>
                    <a:gd name="T1" fmla="*/ 0 h 13"/>
                    <a:gd name="T2" fmla="*/ 1716 w 11"/>
                    <a:gd name="T3" fmla="*/ 28159 h 13"/>
                    <a:gd name="T4" fmla="*/ 8993 w 11"/>
                    <a:gd name="T5" fmla="*/ 38860 h 13"/>
                    <a:gd name="T6" fmla="*/ 9389 w 11"/>
                    <a:gd name="T7" fmla="*/ 0 h 13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11" h="13">
                      <a:moveTo>
                        <a:pt x="10" y="0"/>
                      </a:moveTo>
                      <a:cubicBezTo>
                        <a:pt x="6" y="3"/>
                        <a:pt x="0" y="3"/>
                        <a:pt x="2" y="8"/>
                      </a:cubicBezTo>
                      <a:cubicBezTo>
                        <a:pt x="3" y="10"/>
                        <a:pt x="7" y="13"/>
                        <a:pt x="9" y="11"/>
                      </a:cubicBezTo>
                      <a:cubicBezTo>
                        <a:pt x="11" y="8"/>
                        <a:pt x="10" y="4"/>
                        <a:pt x="10" y="0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229" name="Freeform 229"/>
                <p:cNvSpPr>
                  <a:spLocks noChangeArrowheads="1"/>
                </p:cNvSpPr>
                <p:nvPr/>
              </p:nvSpPr>
              <p:spPr bwMode="auto">
                <a:xfrm>
                  <a:off x="646" y="3746"/>
                  <a:ext cx="34" cy="63"/>
                </a:xfrm>
                <a:custGeom>
                  <a:avLst/>
                  <a:gdLst>
                    <a:gd name="T0" fmla="*/ 19523 w 26"/>
                    <a:gd name="T1" fmla="*/ 94331 h 37"/>
                    <a:gd name="T2" fmla="*/ 13949 w 26"/>
                    <a:gd name="T3" fmla="*/ 26434 h 37"/>
                    <a:gd name="T4" fmla="*/ 4906 w 26"/>
                    <a:gd name="T5" fmla="*/ 10446 h 37"/>
                    <a:gd name="T6" fmla="*/ 1168 w 26"/>
                    <a:gd name="T7" fmla="*/ 138168 h 37"/>
                    <a:gd name="T8" fmla="*/ 3756 w 26"/>
                    <a:gd name="T9" fmla="*/ 195343 h 37"/>
                    <a:gd name="T10" fmla="*/ 12804 w 26"/>
                    <a:gd name="T11" fmla="*/ 202671 h 37"/>
                    <a:gd name="T12" fmla="*/ 23702 w 26"/>
                    <a:gd name="T13" fmla="*/ 129078 h 37"/>
                    <a:gd name="T14" fmla="*/ 24413 w 26"/>
                    <a:gd name="T15" fmla="*/ 111605 h 37"/>
                    <a:gd name="T16" fmla="*/ 19523 w 26"/>
                    <a:gd name="T17" fmla="*/ 94331 h 37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26" h="37">
                      <a:moveTo>
                        <a:pt x="20" y="16"/>
                      </a:moveTo>
                      <a:cubicBezTo>
                        <a:pt x="15" y="15"/>
                        <a:pt x="14" y="9"/>
                        <a:pt x="14" y="4"/>
                      </a:cubicBezTo>
                      <a:cubicBezTo>
                        <a:pt x="14" y="1"/>
                        <a:pt x="7" y="0"/>
                        <a:pt x="5" y="2"/>
                      </a:cubicBezTo>
                      <a:cubicBezTo>
                        <a:pt x="1" y="8"/>
                        <a:pt x="3" y="16"/>
                        <a:pt x="1" y="23"/>
                      </a:cubicBezTo>
                      <a:cubicBezTo>
                        <a:pt x="0" y="26"/>
                        <a:pt x="2" y="30"/>
                        <a:pt x="4" y="33"/>
                      </a:cubicBezTo>
                      <a:cubicBezTo>
                        <a:pt x="6" y="35"/>
                        <a:pt x="10" y="37"/>
                        <a:pt x="13" y="34"/>
                      </a:cubicBezTo>
                      <a:cubicBezTo>
                        <a:pt x="16" y="29"/>
                        <a:pt x="19" y="26"/>
                        <a:pt x="24" y="22"/>
                      </a:cubicBezTo>
                      <a:cubicBezTo>
                        <a:pt x="24" y="22"/>
                        <a:pt x="26" y="20"/>
                        <a:pt x="25" y="19"/>
                      </a:cubicBezTo>
                      <a:cubicBezTo>
                        <a:pt x="23" y="18"/>
                        <a:pt x="23" y="16"/>
                        <a:pt x="20" y="16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230" name="Freeform 231"/>
                <p:cNvSpPr>
                  <a:spLocks noChangeArrowheads="1"/>
                </p:cNvSpPr>
                <p:nvPr/>
              </p:nvSpPr>
              <p:spPr bwMode="auto">
                <a:xfrm>
                  <a:off x="647" y="3861"/>
                  <a:ext cx="33" cy="81"/>
                </a:xfrm>
                <a:custGeom>
                  <a:avLst/>
                  <a:gdLst>
                    <a:gd name="T0" fmla="*/ 5787 w 25"/>
                    <a:gd name="T1" fmla="*/ 7316 h 47"/>
                    <a:gd name="T2" fmla="*/ 29010 w 25"/>
                    <a:gd name="T3" fmla="*/ 114522 h 47"/>
                    <a:gd name="T4" fmla="*/ 29010 w 25"/>
                    <a:gd name="T5" fmla="*/ 144526 h 47"/>
                    <a:gd name="T6" fmla="*/ 19602 w 25"/>
                    <a:gd name="T7" fmla="*/ 295085 h 47"/>
                    <a:gd name="T8" fmla="*/ 15561 w 25"/>
                    <a:gd name="T9" fmla="*/ 315436 h 47"/>
                    <a:gd name="T10" fmla="*/ 11293 w 25"/>
                    <a:gd name="T11" fmla="*/ 303074 h 47"/>
                    <a:gd name="T12" fmla="*/ 5025 w 25"/>
                    <a:gd name="T13" fmla="*/ 220003 h 47"/>
                    <a:gd name="T14" fmla="*/ 2154 w 25"/>
                    <a:gd name="T15" fmla="*/ 92030 h 47"/>
                    <a:gd name="T16" fmla="*/ 2154 w 25"/>
                    <a:gd name="T17" fmla="*/ 7316 h 47"/>
                    <a:gd name="T18" fmla="*/ 5787 w 25"/>
                    <a:gd name="T19" fmla="*/ 7316 h 47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25" h="47">
                      <a:moveTo>
                        <a:pt x="5" y="1"/>
                      </a:moveTo>
                      <a:cubicBezTo>
                        <a:pt x="12" y="6"/>
                        <a:pt x="19" y="10"/>
                        <a:pt x="24" y="17"/>
                      </a:cubicBezTo>
                      <a:cubicBezTo>
                        <a:pt x="25" y="18"/>
                        <a:pt x="25" y="20"/>
                        <a:pt x="24" y="21"/>
                      </a:cubicBezTo>
                      <a:cubicBezTo>
                        <a:pt x="19" y="28"/>
                        <a:pt x="17" y="35"/>
                        <a:pt x="16" y="43"/>
                      </a:cubicBezTo>
                      <a:cubicBezTo>
                        <a:pt x="16" y="44"/>
                        <a:pt x="15" y="45"/>
                        <a:pt x="13" y="46"/>
                      </a:cubicBezTo>
                      <a:cubicBezTo>
                        <a:pt x="11" y="47"/>
                        <a:pt x="10" y="45"/>
                        <a:pt x="9" y="44"/>
                      </a:cubicBezTo>
                      <a:cubicBezTo>
                        <a:pt x="8" y="40"/>
                        <a:pt x="6" y="36"/>
                        <a:pt x="4" y="32"/>
                      </a:cubicBezTo>
                      <a:cubicBezTo>
                        <a:pt x="2" y="26"/>
                        <a:pt x="4" y="19"/>
                        <a:pt x="2" y="13"/>
                      </a:cubicBezTo>
                      <a:cubicBezTo>
                        <a:pt x="1" y="9"/>
                        <a:pt x="0" y="5"/>
                        <a:pt x="2" y="1"/>
                      </a:cubicBezTo>
                      <a:cubicBezTo>
                        <a:pt x="2" y="0"/>
                        <a:pt x="4" y="0"/>
                        <a:pt x="5" y="1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231" name="Freeform 233"/>
                <p:cNvSpPr>
                  <a:spLocks noChangeArrowheads="1"/>
                </p:cNvSpPr>
                <p:nvPr/>
              </p:nvSpPr>
              <p:spPr bwMode="auto">
                <a:xfrm>
                  <a:off x="646" y="3954"/>
                  <a:ext cx="38" cy="84"/>
                </a:xfrm>
                <a:custGeom>
                  <a:avLst/>
                  <a:gdLst>
                    <a:gd name="T0" fmla="*/ 27891 w 28"/>
                    <a:gd name="T1" fmla="*/ 6674 h 49"/>
                    <a:gd name="T2" fmla="*/ 8736 w 28"/>
                    <a:gd name="T3" fmla="*/ 11047 h 49"/>
                    <a:gd name="T4" fmla="*/ 2630 w 28"/>
                    <a:gd name="T5" fmla="*/ 49874 h 49"/>
                    <a:gd name="T6" fmla="*/ 8736 w 28"/>
                    <a:gd name="T7" fmla="*/ 272847 h 49"/>
                    <a:gd name="T8" fmla="*/ 31505 w 28"/>
                    <a:gd name="T9" fmla="*/ 283161 h 49"/>
                    <a:gd name="T10" fmla="*/ 33866 w 28"/>
                    <a:gd name="T11" fmla="*/ 146880 h 49"/>
                    <a:gd name="T12" fmla="*/ 39213 w 28"/>
                    <a:gd name="T13" fmla="*/ 47035 h 49"/>
                    <a:gd name="T14" fmla="*/ 27891 w 28"/>
                    <a:gd name="T15" fmla="*/ 6674 h 49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8" h="49">
                      <a:moveTo>
                        <a:pt x="19" y="1"/>
                      </a:moveTo>
                      <a:cubicBezTo>
                        <a:pt x="15" y="1"/>
                        <a:pt x="10" y="0"/>
                        <a:pt x="6" y="2"/>
                      </a:cubicBezTo>
                      <a:cubicBezTo>
                        <a:pt x="3" y="4"/>
                        <a:pt x="2" y="6"/>
                        <a:pt x="2" y="8"/>
                      </a:cubicBezTo>
                      <a:cubicBezTo>
                        <a:pt x="2" y="20"/>
                        <a:pt x="0" y="32"/>
                        <a:pt x="6" y="43"/>
                      </a:cubicBezTo>
                      <a:cubicBezTo>
                        <a:pt x="9" y="48"/>
                        <a:pt x="18" y="49"/>
                        <a:pt x="21" y="44"/>
                      </a:cubicBezTo>
                      <a:cubicBezTo>
                        <a:pt x="25" y="38"/>
                        <a:pt x="22" y="30"/>
                        <a:pt x="23" y="23"/>
                      </a:cubicBezTo>
                      <a:cubicBezTo>
                        <a:pt x="24" y="17"/>
                        <a:pt x="28" y="13"/>
                        <a:pt x="27" y="7"/>
                      </a:cubicBezTo>
                      <a:cubicBezTo>
                        <a:pt x="26" y="4"/>
                        <a:pt x="23" y="0"/>
                        <a:pt x="19" y="1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232" name="Freeform 234"/>
                <p:cNvSpPr>
                  <a:spLocks noChangeArrowheads="1"/>
                </p:cNvSpPr>
                <p:nvPr/>
              </p:nvSpPr>
              <p:spPr bwMode="auto">
                <a:xfrm>
                  <a:off x="646" y="3954"/>
                  <a:ext cx="38" cy="82"/>
                </a:xfrm>
                <a:custGeom>
                  <a:avLst/>
                  <a:gdLst>
                    <a:gd name="T0" fmla="*/ 27891 w 28"/>
                    <a:gd name="T1" fmla="*/ 0 h 48"/>
                    <a:gd name="T2" fmla="*/ 27891 w 28"/>
                    <a:gd name="T3" fmla="*/ 6386 h 48"/>
                    <a:gd name="T4" fmla="*/ 27891 w 28"/>
                    <a:gd name="T5" fmla="*/ 6386 h 48"/>
                    <a:gd name="T6" fmla="*/ 27891 w 28"/>
                    <a:gd name="T7" fmla="*/ 0 h 48"/>
                    <a:gd name="T8" fmla="*/ 10911 w 28"/>
                    <a:gd name="T9" fmla="*/ 17300 h 48"/>
                    <a:gd name="T10" fmla="*/ 20612 w 28"/>
                    <a:gd name="T11" fmla="*/ 6386 h 48"/>
                    <a:gd name="T12" fmla="*/ 10911 w 28"/>
                    <a:gd name="T13" fmla="*/ 17300 h 48"/>
                    <a:gd name="T14" fmla="*/ 10911 w 28"/>
                    <a:gd name="T15" fmla="*/ 17300 h 48"/>
                    <a:gd name="T16" fmla="*/ 8736 w 28"/>
                    <a:gd name="T17" fmla="*/ 10522 h 48"/>
                    <a:gd name="T18" fmla="*/ 8736 w 28"/>
                    <a:gd name="T19" fmla="*/ 17300 h 48"/>
                    <a:gd name="T20" fmla="*/ 10911 w 28"/>
                    <a:gd name="T21" fmla="*/ 17300 h 48"/>
                    <a:gd name="T22" fmla="*/ 6642 w 28"/>
                    <a:gd name="T23" fmla="*/ 17300 h 48"/>
                    <a:gd name="T24" fmla="*/ 7105 w 28"/>
                    <a:gd name="T25" fmla="*/ 26599 h 48"/>
                    <a:gd name="T26" fmla="*/ 6642 w 28"/>
                    <a:gd name="T27" fmla="*/ 17300 h 48"/>
                    <a:gd name="T28" fmla="*/ 4323 w 28"/>
                    <a:gd name="T29" fmla="*/ 46878 h 48"/>
                    <a:gd name="T30" fmla="*/ 4323 w 28"/>
                    <a:gd name="T31" fmla="*/ 46878 h 48"/>
                    <a:gd name="T32" fmla="*/ 1597 w 28"/>
                    <a:gd name="T33" fmla="*/ 46878 h 48"/>
                    <a:gd name="T34" fmla="*/ 4323 w 28"/>
                    <a:gd name="T35" fmla="*/ 77157 h 48"/>
                    <a:gd name="T36" fmla="*/ 4323 w 28"/>
                    <a:gd name="T37" fmla="*/ 46878 h 48"/>
                    <a:gd name="T38" fmla="*/ 7105 w 28"/>
                    <a:gd name="T39" fmla="*/ 263006 h 48"/>
                    <a:gd name="T40" fmla="*/ 10911 w 28"/>
                    <a:gd name="T41" fmla="*/ 258433 h 48"/>
                    <a:gd name="T42" fmla="*/ 10911 w 28"/>
                    <a:gd name="T43" fmla="*/ 258433 h 48"/>
                    <a:gd name="T44" fmla="*/ 13527 w 28"/>
                    <a:gd name="T45" fmla="*/ 279828 h 48"/>
                    <a:gd name="T46" fmla="*/ 14350 w 28"/>
                    <a:gd name="T47" fmla="*/ 275559 h 48"/>
                    <a:gd name="T48" fmla="*/ 13527 w 28"/>
                    <a:gd name="T49" fmla="*/ 279828 h 48"/>
                    <a:gd name="T50" fmla="*/ 25212 w 28"/>
                    <a:gd name="T51" fmla="*/ 275559 h 48"/>
                    <a:gd name="T52" fmla="*/ 20612 w 28"/>
                    <a:gd name="T53" fmla="*/ 279828 h 48"/>
                    <a:gd name="T54" fmla="*/ 32083 w 28"/>
                    <a:gd name="T55" fmla="*/ 269194 h 48"/>
                    <a:gd name="T56" fmla="*/ 29443 w 28"/>
                    <a:gd name="T57" fmla="*/ 263006 h 48"/>
                    <a:gd name="T58" fmla="*/ 29443 w 28"/>
                    <a:gd name="T59" fmla="*/ 263006 h 48"/>
                    <a:gd name="T60" fmla="*/ 34908 w 28"/>
                    <a:gd name="T61" fmla="*/ 184956 h 48"/>
                    <a:gd name="T62" fmla="*/ 32083 w 28"/>
                    <a:gd name="T63" fmla="*/ 184956 h 48"/>
                    <a:gd name="T64" fmla="*/ 34908 w 28"/>
                    <a:gd name="T65" fmla="*/ 184956 h 48"/>
                    <a:gd name="T66" fmla="*/ 32083 w 28"/>
                    <a:gd name="T67" fmla="*/ 138650 h 48"/>
                    <a:gd name="T68" fmla="*/ 32083 w 28"/>
                    <a:gd name="T69" fmla="*/ 138650 h 48"/>
                    <a:gd name="T70" fmla="*/ 33866 w 28"/>
                    <a:gd name="T71" fmla="*/ 138650 h 48"/>
                    <a:gd name="T72" fmla="*/ 38737 w 28"/>
                    <a:gd name="T73" fmla="*/ 43768 h 48"/>
                    <a:gd name="T74" fmla="*/ 34908 w 28"/>
                    <a:gd name="T75" fmla="*/ 101736 h 48"/>
                    <a:gd name="T76" fmla="*/ 39213 w 28"/>
                    <a:gd name="T77" fmla="*/ 43768 h 48"/>
                    <a:gd name="T78" fmla="*/ 38737 w 28"/>
                    <a:gd name="T79" fmla="*/ 43768 h 48"/>
                    <a:gd name="T80" fmla="*/ 38737 w 28"/>
                    <a:gd name="T81" fmla="*/ 43768 h 48"/>
                    <a:gd name="T82" fmla="*/ 39213 w 28"/>
                    <a:gd name="T83" fmla="*/ 43768 h 48"/>
                    <a:gd name="T84" fmla="*/ 39213 w 28"/>
                    <a:gd name="T85" fmla="*/ 35228 h 48"/>
                    <a:gd name="T86" fmla="*/ 38737 w 28"/>
                    <a:gd name="T87" fmla="*/ 35228 h 48"/>
                    <a:gd name="T88" fmla="*/ 39213 w 28"/>
                    <a:gd name="T89" fmla="*/ 35228 h 48"/>
                    <a:gd name="T90" fmla="*/ 27891 w 28"/>
                    <a:gd name="T91" fmla="*/ 6386 h 48"/>
                    <a:gd name="T92" fmla="*/ 36514 w 28"/>
                    <a:gd name="T93" fmla="*/ 28486 h 48"/>
                    <a:gd name="T94" fmla="*/ 27891 w 28"/>
                    <a:gd name="T95" fmla="*/ 0 h 48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</a:gdLst>
                  <a:ahLst/>
                  <a:cxnLst>
                    <a:cxn ang="T96">
                      <a:pos x="T0" y="T1"/>
                    </a:cxn>
                    <a:cxn ang="T97">
                      <a:pos x="T2" y="T3"/>
                    </a:cxn>
                    <a:cxn ang="T98">
                      <a:pos x="T4" y="T5"/>
                    </a:cxn>
                    <a:cxn ang="T99">
                      <a:pos x="T6" y="T7"/>
                    </a:cxn>
                    <a:cxn ang="T100">
                      <a:pos x="T8" y="T9"/>
                    </a:cxn>
                    <a:cxn ang="T101">
                      <a:pos x="T10" y="T11"/>
                    </a:cxn>
                    <a:cxn ang="T102">
                      <a:pos x="T12" y="T13"/>
                    </a:cxn>
                    <a:cxn ang="T103">
                      <a:pos x="T14" y="T15"/>
                    </a:cxn>
                    <a:cxn ang="T104">
                      <a:pos x="T16" y="T17"/>
                    </a:cxn>
                    <a:cxn ang="T105">
                      <a:pos x="T18" y="T19"/>
                    </a:cxn>
                    <a:cxn ang="T106">
                      <a:pos x="T20" y="T21"/>
                    </a:cxn>
                    <a:cxn ang="T107">
                      <a:pos x="T22" y="T23"/>
                    </a:cxn>
                    <a:cxn ang="T108">
                      <a:pos x="T24" y="T25"/>
                    </a:cxn>
                    <a:cxn ang="T109">
                      <a:pos x="T26" y="T27"/>
                    </a:cxn>
                    <a:cxn ang="T110">
                      <a:pos x="T28" y="T29"/>
                    </a:cxn>
                    <a:cxn ang="T111">
                      <a:pos x="T30" y="T31"/>
                    </a:cxn>
                    <a:cxn ang="T112">
                      <a:pos x="T32" y="T33"/>
                    </a:cxn>
                    <a:cxn ang="T113">
                      <a:pos x="T34" y="T35"/>
                    </a:cxn>
                    <a:cxn ang="T114">
                      <a:pos x="T36" y="T37"/>
                    </a:cxn>
                    <a:cxn ang="T115">
                      <a:pos x="T38" y="T39"/>
                    </a:cxn>
                    <a:cxn ang="T116">
                      <a:pos x="T40" y="T41"/>
                    </a:cxn>
                    <a:cxn ang="T117">
                      <a:pos x="T42" y="T43"/>
                    </a:cxn>
                    <a:cxn ang="T118">
                      <a:pos x="T44" y="T45"/>
                    </a:cxn>
                    <a:cxn ang="T119">
                      <a:pos x="T46" y="T47"/>
                    </a:cxn>
                    <a:cxn ang="T120">
                      <a:pos x="T48" y="T49"/>
                    </a:cxn>
                    <a:cxn ang="T121">
                      <a:pos x="T50" y="T51"/>
                    </a:cxn>
                    <a:cxn ang="T122">
                      <a:pos x="T52" y="T53"/>
                    </a:cxn>
                    <a:cxn ang="T123">
                      <a:pos x="T54" y="T55"/>
                    </a:cxn>
                    <a:cxn ang="T124">
                      <a:pos x="T56" y="T57"/>
                    </a:cxn>
                    <a:cxn ang="T125">
                      <a:pos x="T58" y="T59"/>
                    </a:cxn>
                    <a:cxn ang="T126">
                      <a:pos x="T60" y="T61"/>
                    </a:cxn>
                    <a:cxn ang="T127">
                      <a:pos x="T62" y="T63"/>
                    </a:cxn>
                    <a:cxn ang="T128">
                      <a:pos x="T64" y="T65"/>
                    </a:cxn>
                    <a:cxn ang="T129">
                      <a:pos x="T66" y="T67"/>
                    </a:cxn>
                    <a:cxn ang="T130">
                      <a:pos x="T68" y="T69"/>
                    </a:cxn>
                    <a:cxn ang="T131">
                      <a:pos x="T70" y="T71"/>
                    </a:cxn>
                    <a:cxn ang="T132">
                      <a:pos x="T72" y="T73"/>
                    </a:cxn>
                    <a:cxn ang="T133">
                      <a:pos x="T74" y="T75"/>
                    </a:cxn>
                    <a:cxn ang="T134">
                      <a:pos x="T76" y="T77"/>
                    </a:cxn>
                    <a:cxn ang="T135">
                      <a:pos x="T78" y="T79"/>
                    </a:cxn>
                    <a:cxn ang="T136">
                      <a:pos x="T80" y="T81"/>
                    </a:cxn>
                    <a:cxn ang="T137">
                      <a:pos x="T82" y="T83"/>
                    </a:cxn>
                    <a:cxn ang="T138">
                      <a:pos x="T84" y="T85"/>
                    </a:cxn>
                    <a:cxn ang="T139">
                      <a:pos x="T86" y="T87"/>
                    </a:cxn>
                    <a:cxn ang="T140">
                      <a:pos x="T88" y="T89"/>
                    </a:cxn>
                    <a:cxn ang="T141">
                      <a:pos x="T90" y="T91"/>
                    </a:cxn>
                    <a:cxn ang="T142">
                      <a:pos x="T92" y="T93"/>
                    </a:cxn>
                    <a:cxn ang="T143">
                      <a:pos x="T94" y="T95"/>
                    </a:cxn>
                  </a:cxnLst>
                  <a:rect l="0" t="0" r="r" b="b"/>
                  <a:pathLst>
                    <a:path w="28" h="48">
                      <a:moveTo>
                        <a:pt x="19" y="1"/>
                      </a:moveTo>
                      <a:lnTo>
                        <a:pt x="19" y="1"/>
                      </a:lnTo>
                      <a:lnTo>
                        <a:pt x="19" y="0"/>
                      </a:lnTo>
                      <a:lnTo>
                        <a:pt x="19" y="1"/>
                      </a:lnTo>
                      <a:close/>
                      <a:moveTo>
                        <a:pt x="19" y="1"/>
                      </a:moveTo>
                      <a:lnTo>
                        <a:pt x="19" y="1"/>
                      </a:lnTo>
                      <a:close/>
                      <a:moveTo>
                        <a:pt x="19" y="1"/>
                      </a:moveTo>
                      <a:cubicBezTo>
                        <a:pt x="17" y="1"/>
                        <a:pt x="16" y="1"/>
                        <a:pt x="14" y="1"/>
                      </a:cubicBezTo>
                      <a:lnTo>
                        <a:pt x="14" y="0"/>
                      </a:lnTo>
                      <a:cubicBezTo>
                        <a:pt x="16" y="0"/>
                        <a:pt x="17" y="0"/>
                        <a:pt x="19" y="0"/>
                      </a:cubicBezTo>
                      <a:lnTo>
                        <a:pt x="19" y="1"/>
                      </a:lnTo>
                      <a:close/>
                      <a:moveTo>
                        <a:pt x="14" y="1"/>
                      </a:moveTo>
                      <a:cubicBezTo>
                        <a:pt x="12" y="1"/>
                        <a:pt x="9" y="1"/>
                        <a:pt x="7" y="3"/>
                      </a:cubicBezTo>
                      <a:lnTo>
                        <a:pt x="6" y="2"/>
                      </a:lnTo>
                      <a:cubicBezTo>
                        <a:pt x="8" y="0"/>
                        <a:pt x="12" y="0"/>
                        <a:pt x="14" y="0"/>
                      </a:cubicBezTo>
                      <a:lnTo>
                        <a:pt x="14" y="1"/>
                      </a:lnTo>
                      <a:close/>
                      <a:moveTo>
                        <a:pt x="7" y="3"/>
                      </a:moveTo>
                      <a:lnTo>
                        <a:pt x="7" y="3"/>
                      </a:lnTo>
                      <a:lnTo>
                        <a:pt x="6" y="2"/>
                      </a:lnTo>
                      <a:lnTo>
                        <a:pt x="7" y="3"/>
                      </a:lnTo>
                      <a:close/>
                      <a:moveTo>
                        <a:pt x="7" y="3"/>
                      </a:moveTo>
                      <a:lnTo>
                        <a:pt x="7" y="3"/>
                      </a:lnTo>
                      <a:lnTo>
                        <a:pt x="6" y="2"/>
                      </a:lnTo>
                      <a:lnTo>
                        <a:pt x="7" y="3"/>
                      </a:lnTo>
                      <a:close/>
                      <a:moveTo>
                        <a:pt x="7" y="3"/>
                      </a:moveTo>
                      <a:cubicBezTo>
                        <a:pt x="6" y="3"/>
                        <a:pt x="6" y="3"/>
                        <a:pt x="6" y="3"/>
                      </a:cubicBezTo>
                      <a:lnTo>
                        <a:pt x="5" y="2"/>
                      </a:lnTo>
                      <a:cubicBezTo>
                        <a:pt x="5" y="2"/>
                        <a:pt x="5" y="2"/>
                        <a:pt x="6" y="2"/>
                      </a:cubicBezTo>
                      <a:lnTo>
                        <a:pt x="7" y="3"/>
                      </a:lnTo>
                      <a:close/>
                      <a:moveTo>
                        <a:pt x="6" y="3"/>
                      </a:moveTo>
                      <a:cubicBezTo>
                        <a:pt x="5" y="4"/>
                        <a:pt x="5" y="4"/>
                        <a:pt x="5" y="4"/>
                      </a:cubicBezTo>
                      <a:lnTo>
                        <a:pt x="4" y="3"/>
                      </a:lnTo>
                      <a:cubicBezTo>
                        <a:pt x="4" y="3"/>
                        <a:pt x="4" y="3"/>
                        <a:pt x="5" y="2"/>
                      </a:cubicBezTo>
                      <a:lnTo>
                        <a:pt x="6" y="3"/>
                      </a:lnTo>
                      <a:close/>
                      <a:moveTo>
                        <a:pt x="5" y="4"/>
                      </a:moveTo>
                      <a:cubicBezTo>
                        <a:pt x="4" y="5"/>
                        <a:pt x="3" y="7"/>
                        <a:pt x="3" y="8"/>
                      </a:cubicBezTo>
                      <a:lnTo>
                        <a:pt x="1" y="8"/>
                      </a:lnTo>
                      <a:cubicBezTo>
                        <a:pt x="1" y="6"/>
                        <a:pt x="2" y="5"/>
                        <a:pt x="4" y="3"/>
                      </a:cubicBezTo>
                      <a:lnTo>
                        <a:pt x="5" y="4"/>
                      </a:lnTo>
                      <a:close/>
                      <a:moveTo>
                        <a:pt x="3" y="8"/>
                      </a:moveTo>
                      <a:lnTo>
                        <a:pt x="3" y="8"/>
                      </a:lnTo>
                      <a:lnTo>
                        <a:pt x="2" y="8"/>
                      </a:lnTo>
                      <a:lnTo>
                        <a:pt x="3" y="8"/>
                      </a:lnTo>
                      <a:close/>
                      <a:moveTo>
                        <a:pt x="3" y="8"/>
                      </a:moveTo>
                      <a:lnTo>
                        <a:pt x="3" y="8"/>
                      </a:lnTo>
                      <a:lnTo>
                        <a:pt x="1" y="8"/>
                      </a:lnTo>
                      <a:lnTo>
                        <a:pt x="3" y="8"/>
                      </a:lnTo>
                      <a:close/>
                      <a:moveTo>
                        <a:pt x="3" y="8"/>
                      </a:moveTo>
                      <a:cubicBezTo>
                        <a:pt x="3" y="9"/>
                        <a:pt x="3" y="11"/>
                        <a:pt x="3" y="13"/>
                      </a:cubicBezTo>
                      <a:lnTo>
                        <a:pt x="1" y="13"/>
                      </a:lnTo>
                      <a:cubicBezTo>
                        <a:pt x="1" y="11"/>
                        <a:pt x="1" y="9"/>
                        <a:pt x="1" y="8"/>
                      </a:cubicBezTo>
                      <a:lnTo>
                        <a:pt x="3" y="8"/>
                      </a:lnTo>
                      <a:close/>
                      <a:moveTo>
                        <a:pt x="3" y="13"/>
                      </a:moveTo>
                      <a:cubicBezTo>
                        <a:pt x="2" y="23"/>
                        <a:pt x="2" y="34"/>
                        <a:pt x="7" y="43"/>
                      </a:cubicBezTo>
                      <a:lnTo>
                        <a:pt x="5" y="44"/>
                      </a:lnTo>
                      <a:cubicBezTo>
                        <a:pt x="0" y="34"/>
                        <a:pt x="1" y="23"/>
                        <a:pt x="1" y="13"/>
                      </a:cubicBezTo>
                      <a:lnTo>
                        <a:pt x="3" y="13"/>
                      </a:lnTo>
                      <a:close/>
                      <a:moveTo>
                        <a:pt x="7" y="43"/>
                      </a:moveTo>
                      <a:lnTo>
                        <a:pt x="7" y="43"/>
                      </a:lnTo>
                      <a:lnTo>
                        <a:pt x="6" y="43"/>
                      </a:lnTo>
                      <a:lnTo>
                        <a:pt x="7" y="43"/>
                      </a:lnTo>
                      <a:close/>
                      <a:moveTo>
                        <a:pt x="7" y="43"/>
                      </a:moveTo>
                      <a:cubicBezTo>
                        <a:pt x="7" y="44"/>
                        <a:pt x="9" y="45"/>
                        <a:pt x="10" y="46"/>
                      </a:cubicBezTo>
                      <a:lnTo>
                        <a:pt x="9" y="47"/>
                      </a:lnTo>
                      <a:cubicBezTo>
                        <a:pt x="8" y="46"/>
                        <a:pt x="6" y="45"/>
                        <a:pt x="5" y="43"/>
                      </a:cubicBezTo>
                      <a:lnTo>
                        <a:pt x="7" y="43"/>
                      </a:lnTo>
                      <a:close/>
                      <a:moveTo>
                        <a:pt x="10" y="46"/>
                      </a:moveTo>
                      <a:cubicBezTo>
                        <a:pt x="11" y="46"/>
                        <a:pt x="13" y="47"/>
                        <a:pt x="14" y="47"/>
                      </a:cubicBezTo>
                      <a:lnTo>
                        <a:pt x="14" y="48"/>
                      </a:lnTo>
                      <a:cubicBezTo>
                        <a:pt x="12" y="48"/>
                        <a:pt x="11" y="48"/>
                        <a:pt x="9" y="47"/>
                      </a:cubicBezTo>
                      <a:lnTo>
                        <a:pt x="10" y="46"/>
                      </a:lnTo>
                      <a:close/>
                      <a:moveTo>
                        <a:pt x="14" y="47"/>
                      </a:moveTo>
                      <a:cubicBezTo>
                        <a:pt x="15" y="47"/>
                        <a:pt x="16" y="47"/>
                        <a:pt x="17" y="46"/>
                      </a:cubicBezTo>
                      <a:lnTo>
                        <a:pt x="18" y="47"/>
                      </a:lnTo>
                      <a:cubicBezTo>
                        <a:pt x="17" y="48"/>
                        <a:pt x="15" y="48"/>
                        <a:pt x="14" y="48"/>
                      </a:cubicBezTo>
                      <a:lnTo>
                        <a:pt x="14" y="47"/>
                      </a:lnTo>
                      <a:close/>
                      <a:moveTo>
                        <a:pt x="17" y="46"/>
                      </a:moveTo>
                      <a:cubicBezTo>
                        <a:pt x="19" y="46"/>
                        <a:pt x="20" y="45"/>
                        <a:pt x="20" y="44"/>
                      </a:cubicBezTo>
                      <a:lnTo>
                        <a:pt x="22" y="45"/>
                      </a:lnTo>
                      <a:cubicBezTo>
                        <a:pt x="21" y="46"/>
                        <a:pt x="20" y="47"/>
                        <a:pt x="18" y="47"/>
                      </a:cubicBezTo>
                      <a:lnTo>
                        <a:pt x="17" y="46"/>
                      </a:lnTo>
                      <a:close/>
                      <a:moveTo>
                        <a:pt x="20" y="44"/>
                      </a:moveTo>
                      <a:lnTo>
                        <a:pt x="20" y="44"/>
                      </a:lnTo>
                      <a:lnTo>
                        <a:pt x="21" y="44"/>
                      </a:lnTo>
                      <a:lnTo>
                        <a:pt x="20" y="44"/>
                      </a:lnTo>
                      <a:close/>
                      <a:moveTo>
                        <a:pt x="20" y="44"/>
                      </a:moveTo>
                      <a:cubicBezTo>
                        <a:pt x="23" y="40"/>
                        <a:pt x="23" y="36"/>
                        <a:pt x="22" y="31"/>
                      </a:cubicBezTo>
                      <a:lnTo>
                        <a:pt x="24" y="31"/>
                      </a:lnTo>
                      <a:cubicBezTo>
                        <a:pt x="24" y="36"/>
                        <a:pt x="25" y="41"/>
                        <a:pt x="22" y="45"/>
                      </a:cubicBezTo>
                      <a:lnTo>
                        <a:pt x="20" y="44"/>
                      </a:lnTo>
                      <a:close/>
                      <a:moveTo>
                        <a:pt x="22" y="31"/>
                      </a:moveTo>
                      <a:cubicBezTo>
                        <a:pt x="22" y="29"/>
                        <a:pt x="21" y="26"/>
                        <a:pt x="22" y="23"/>
                      </a:cubicBezTo>
                      <a:lnTo>
                        <a:pt x="23" y="23"/>
                      </a:lnTo>
                      <a:cubicBezTo>
                        <a:pt x="23" y="26"/>
                        <a:pt x="23" y="29"/>
                        <a:pt x="24" y="31"/>
                      </a:cubicBezTo>
                      <a:lnTo>
                        <a:pt x="22" y="31"/>
                      </a:lnTo>
                      <a:close/>
                      <a:moveTo>
                        <a:pt x="22" y="23"/>
                      </a:moveTo>
                      <a:lnTo>
                        <a:pt x="22" y="23"/>
                      </a:lnTo>
                      <a:lnTo>
                        <a:pt x="23" y="23"/>
                      </a:lnTo>
                      <a:lnTo>
                        <a:pt x="22" y="23"/>
                      </a:lnTo>
                      <a:close/>
                      <a:moveTo>
                        <a:pt x="22" y="23"/>
                      </a:moveTo>
                      <a:cubicBezTo>
                        <a:pt x="22" y="21"/>
                        <a:pt x="23" y="19"/>
                        <a:pt x="24" y="17"/>
                      </a:cubicBezTo>
                      <a:lnTo>
                        <a:pt x="25" y="17"/>
                      </a:lnTo>
                      <a:cubicBezTo>
                        <a:pt x="25" y="19"/>
                        <a:pt x="24" y="21"/>
                        <a:pt x="23" y="23"/>
                      </a:cubicBezTo>
                      <a:lnTo>
                        <a:pt x="22" y="23"/>
                      </a:lnTo>
                      <a:close/>
                      <a:moveTo>
                        <a:pt x="24" y="17"/>
                      </a:moveTo>
                      <a:cubicBezTo>
                        <a:pt x="25" y="14"/>
                        <a:pt x="27" y="11"/>
                        <a:pt x="26" y="7"/>
                      </a:cubicBezTo>
                      <a:lnTo>
                        <a:pt x="27" y="7"/>
                      </a:lnTo>
                      <a:cubicBezTo>
                        <a:pt x="28" y="11"/>
                        <a:pt x="27" y="14"/>
                        <a:pt x="25" y="17"/>
                      </a:cubicBezTo>
                      <a:lnTo>
                        <a:pt x="24" y="17"/>
                      </a:lnTo>
                      <a:close/>
                      <a:moveTo>
                        <a:pt x="26" y="7"/>
                      </a:moveTo>
                      <a:lnTo>
                        <a:pt x="26" y="7"/>
                      </a:lnTo>
                      <a:lnTo>
                        <a:pt x="27" y="7"/>
                      </a:lnTo>
                      <a:lnTo>
                        <a:pt x="26" y="7"/>
                      </a:lnTo>
                      <a:close/>
                      <a:moveTo>
                        <a:pt x="26" y="7"/>
                      </a:moveTo>
                      <a:lnTo>
                        <a:pt x="26" y="7"/>
                      </a:lnTo>
                      <a:lnTo>
                        <a:pt x="27" y="7"/>
                      </a:lnTo>
                      <a:lnTo>
                        <a:pt x="26" y="7"/>
                      </a:lnTo>
                      <a:close/>
                      <a:moveTo>
                        <a:pt x="27" y="7"/>
                      </a:moveTo>
                      <a:lnTo>
                        <a:pt x="27" y="7"/>
                      </a:lnTo>
                      <a:close/>
                      <a:moveTo>
                        <a:pt x="26" y="7"/>
                      </a:moveTo>
                      <a:cubicBezTo>
                        <a:pt x="26" y="7"/>
                        <a:pt x="26" y="6"/>
                        <a:pt x="26" y="6"/>
                      </a:cubicBezTo>
                      <a:lnTo>
                        <a:pt x="27" y="6"/>
                      </a:lnTo>
                      <a:cubicBezTo>
                        <a:pt x="27" y="6"/>
                        <a:pt x="27" y="7"/>
                        <a:pt x="27" y="7"/>
                      </a:cubicBezTo>
                      <a:lnTo>
                        <a:pt x="26" y="7"/>
                      </a:lnTo>
                      <a:close/>
                      <a:moveTo>
                        <a:pt x="26" y="6"/>
                      </a:moveTo>
                      <a:cubicBezTo>
                        <a:pt x="25" y="6"/>
                        <a:pt x="25" y="5"/>
                        <a:pt x="25" y="5"/>
                      </a:cubicBezTo>
                      <a:lnTo>
                        <a:pt x="26" y="4"/>
                      </a:lnTo>
                      <a:cubicBezTo>
                        <a:pt x="27" y="5"/>
                        <a:pt x="27" y="5"/>
                        <a:pt x="27" y="6"/>
                      </a:cubicBezTo>
                      <a:lnTo>
                        <a:pt x="26" y="6"/>
                      </a:lnTo>
                      <a:close/>
                      <a:moveTo>
                        <a:pt x="25" y="5"/>
                      </a:moveTo>
                      <a:cubicBezTo>
                        <a:pt x="24" y="3"/>
                        <a:pt x="22" y="1"/>
                        <a:pt x="19" y="1"/>
                      </a:cubicBezTo>
                      <a:lnTo>
                        <a:pt x="19" y="0"/>
                      </a:lnTo>
                      <a:cubicBezTo>
                        <a:pt x="22" y="0"/>
                        <a:pt x="25" y="2"/>
                        <a:pt x="26" y="4"/>
                      </a:cubicBezTo>
                      <a:lnTo>
                        <a:pt x="25" y="5"/>
                      </a:lnTo>
                      <a:close/>
                      <a:moveTo>
                        <a:pt x="19" y="0"/>
                      </a:moveTo>
                      <a:lnTo>
                        <a:pt x="19" y="0"/>
                      </a:lnTo>
                      <a:lnTo>
                        <a:pt x="19" y="1"/>
                      </a:lnTo>
                      <a:lnTo>
                        <a:pt x="19" y="0"/>
                      </a:lnTo>
                      <a:close/>
                    </a:path>
                  </a:pathLst>
                </a:custGeom>
                <a:solidFill>
                  <a:srgbClr val="94939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233" name="Freeform 235"/>
                <p:cNvSpPr>
                  <a:spLocks noChangeArrowheads="1"/>
                </p:cNvSpPr>
                <p:nvPr/>
              </p:nvSpPr>
              <p:spPr bwMode="auto">
                <a:xfrm>
                  <a:off x="824" y="3709"/>
                  <a:ext cx="54" cy="52"/>
                </a:xfrm>
                <a:custGeom>
                  <a:avLst/>
                  <a:gdLst>
                    <a:gd name="T0" fmla="*/ 36308 w 40"/>
                    <a:gd name="T1" fmla="*/ 12974 h 30"/>
                    <a:gd name="T2" fmla="*/ 18001 w 40"/>
                    <a:gd name="T3" fmla="*/ 60020 h 30"/>
                    <a:gd name="T4" fmla="*/ 1577 w 40"/>
                    <a:gd name="T5" fmla="*/ 201510 h 30"/>
                    <a:gd name="T6" fmla="*/ 1577 w 40"/>
                    <a:gd name="T7" fmla="*/ 222473 h 30"/>
                    <a:gd name="T8" fmla="*/ 23556 w 40"/>
                    <a:gd name="T9" fmla="*/ 201510 h 30"/>
                    <a:gd name="T10" fmla="*/ 50583 w 40"/>
                    <a:gd name="T11" fmla="*/ 188947 h 30"/>
                    <a:gd name="T12" fmla="*/ 50583 w 40"/>
                    <a:gd name="T13" fmla="*/ 60020 h 30"/>
                    <a:gd name="T14" fmla="*/ 47975 w 40"/>
                    <a:gd name="T15" fmla="*/ 7769 h 30"/>
                    <a:gd name="T16" fmla="*/ 36308 w 40"/>
                    <a:gd name="T17" fmla="*/ 12974 h 30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40" h="30">
                      <a:moveTo>
                        <a:pt x="24" y="2"/>
                      </a:moveTo>
                      <a:cubicBezTo>
                        <a:pt x="21" y="6"/>
                        <a:pt x="15" y="6"/>
                        <a:pt x="12" y="8"/>
                      </a:cubicBezTo>
                      <a:cubicBezTo>
                        <a:pt x="5" y="13"/>
                        <a:pt x="5" y="21"/>
                        <a:pt x="1" y="27"/>
                      </a:cubicBezTo>
                      <a:cubicBezTo>
                        <a:pt x="0" y="28"/>
                        <a:pt x="2" y="29"/>
                        <a:pt x="1" y="30"/>
                      </a:cubicBezTo>
                      <a:cubicBezTo>
                        <a:pt x="6" y="30"/>
                        <a:pt x="11" y="30"/>
                        <a:pt x="16" y="27"/>
                      </a:cubicBezTo>
                      <a:cubicBezTo>
                        <a:pt x="21" y="25"/>
                        <a:pt x="29" y="28"/>
                        <a:pt x="34" y="25"/>
                      </a:cubicBezTo>
                      <a:cubicBezTo>
                        <a:pt x="40" y="21"/>
                        <a:pt x="37" y="13"/>
                        <a:pt x="34" y="8"/>
                      </a:cubicBezTo>
                      <a:cubicBezTo>
                        <a:pt x="33" y="6"/>
                        <a:pt x="34" y="2"/>
                        <a:pt x="32" y="1"/>
                      </a:cubicBezTo>
                      <a:cubicBezTo>
                        <a:pt x="30" y="0"/>
                        <a:pt x="26" y="0"/>
                        <a:pt x="24" y="2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234" name="Freeform 236"/>
                <p:cNvSpPr>
                  <a:spLocks noChangeArrowheads="1"/>
                </p:cNvSpPr>
                <p:nvPr/>
              </p:nvSpPr>
              <p:spPr bwMode="auto">
                <a:xfrm>
                  <a:off x="822" y="3708"/>
                  <a:ext cx="54" cy="53"/>
                </a:xfrm>
                <a:custGeom>
                  <a:avLst/>
                  <a:gdLst>
                    <a:gd name="T0" fmla="*/ 25186 w 40"/>
                    <a:gd name="T1" fmla="*/ 29036 h 32"/>
                    <a:gd name="T2" fmla="*/ 27608 w 40"/>
                    <a:gd name="T3" fmla="*/ 34029 h 32"/>
                    <a:gd name="T4" fmla="*/ 25186 w 40"/>
                    <a:gd name="T5" fmla="*/ 29036 h 32"/>
                    <a:gd name="T6" fmla="*/ 19331 w 40"/>
                    <a:gd name="T7" fmla="*/ 42185 h 32"/>
                    <a:gd name="T8" fmla="*/ 19331 w 40"/>
                    <a:gd name="T9" fmla="*/ 42185 h 32"/>
                    <a:gd name="T10" fmla="*/ 18001 w 40"/>
                    <a:gd name="T11" fmla="*/ 38874 h 32"/>
                    <a:gd name="T12" fmla="*/ 2610 w 40"/>
                    <a:gd name="T13" fmla="*/ 122326 h 32"/>
                    <a:gd name="T14" fmla="*/ 9252 w 40"/>
                    <a:gd name="T15" fmla="*/ 89830 h 32"/>
                    <a:gd name="T16" fmla="*/ 2610 w 40"/>
                    <a:gd name="T17" fmla="*/ 122326 h 32"/>
                    <a:gd name="T18" fmla="*/ 4307 w 40"/>
                    <a:gd name="T19" fmla="*/ 124620 h 32"/>
                    <a:gd name="T20" fmla="*/ 2610 w 40"/>
                    <a:gd name="T21" fmla="*/ 122326 h 32"/>
                    <a:gd name="T22" fmla="*/ 2610 w 40"/>
                    <a:gd name="T23" fmla="*/ 130287 h 32"/>
                    <a:gd name="T24" fmla="*/ 4307 w 40"/>
                    <a:gd name="T25" fmla="*/ 138469 h 32"/>
                    <a:gd name="T26" fmla="*/ 4307 w 40"/>
                    <a:gd name="T27" fmla="*/ 124620 h 32"/>
                    <a:gd name="T28" fmla="*/ 2610 w 40"/>
                    <a:gd name="T29" fmla="*/ 132621 h 32"/>
                    <a:gd name="T30" fmla="*/ 2610 w 40"/>
                    <a:gd name="T31" fmla="*/ 132621 h 32"/>
                    <a:gd name="T32" fmla="*/ 2610 w 40"/>
                    <a:gd name="T33" fmla="*/ 138469 h 32"/>
                    <a:gd name="T34" fmla="*/ 23556 w 40"/>
                    <a:gd name="T35" fmla="*/ 122326 h 32"/>
                    <a:gd name="T36" fmla="*/ 13685 w 40"/>
                    <a:gd name="T37" fmla="*/ 130287 h 32"/>
                    <a:gd name="T38" fmla="*/ 25186 w 40"/>
                    <a:gd name="T39" fmla="*/ 122326 h 32"/>
                    <a:gd name="T40" fmla="*/ 37267 w 40"/>
                    <a:gd name="T41" fmla="*/ 117479 h 32"/>
                    <a:gd name="T42" fmla="*/ 23556 w 40"/>
                    <a:gd name="T43" fmla="*/ 122326 h 32"/>
                    <a:gd name="T44" fmla="*/ 53218 w 40"/>
                    <a:gd name="T45" fmla="*/ 111423 h 32"/>
                    <a:gd name="T46" fmla="*/ 52616 w 40"/>
                    <a:gd name="T47" fmla="*/ 109551 h 32"/>
                    <a:gd name="T48" fmla="*/ 52616 w 40"/>
                    <a:gd name="T49" fmla="*/ 109551 h 32"/>
                    <a:gd name="T50" fmla="*/ 58269 w 40"/>
                    <a:gd name="T51" fmla="*/ 76688 h 32"/>
                    <a:gd name="T52" fmla="*/ 57303 w 40"/>
                    <a:gd name="T53" fmla="*/ 76688 h 32"/>
                    <a:gd name="T54" fmla="*/ 58269 w 40"/>
                    <a:gd name="T55" fmla="*/ 76688 h 32"/>
                    <a:gd name="T56" fmla="*/ 50583 w 40"/>
                    <a:gd name="T57" fmla="*/ 38874 h 32"/>
                    <a:gd name="T58" fmla="*/ 50583 w 40"/>
                    <a:gd name="T59" fmla="*/ 38874 h 32"/>
                    <a:gd name="T60" fmla="*/ 53218 w 40"/>
                    <a:gd name="T61" fmla="*/ 38874 h 32"/>
                    <a:gd name="T62" fmla="*/ 50583 w 40"/>
                    <a:gd name="T63" fmla="*/ 38874 h 32"/>
                    <a:gd name="T64" fmla="*/ 50583 w 40"/>
                    <a:gd name="T65" fmla="*/ 38874 h 32"/>
                    <a:gd name="T66" fmla="*/ 53218 w 40"/>
                    <a:gd name="T67" fmla="*/ 38874 h 32"/>
                    <a:gd name="T68" fmla="*/ 48994 w 40"/>
                    <a:gd name="T69" fmla="*/ 12891 h 32"/>
                    <a:gd name="T70" fmla="*/ 50583 w 40"/>
                    <a:gd name="T71" fmla="*/ 25975 h 32"/>
                    <a:gd name="T72" fmla="*/ 48994 w 40"/>
                    <a:gd name="T73" fmla="*/ 7925 h 32"/>
                    <a:gd name="T74" fmla="*/ 48994 w 40"/>
                    <a:gd name="T75" fmla="*/ 7925 h 32"/>
                    <a:gd name="T76" fmla="*/ 48994 w 40"/>
                    <a:gd name="T77" fmla="*/ 12891 h 32"/>
                    <a:gd name="T78" fmla="*/ 48994 w 40"/>
                    <a:gd name="T79" fmla="*/ 7925 h 32"/>
                    <a:gd name="T80" fmla="*/ 46225 w 40"/>
                    <a:gd name="T81" fmla="*/ 7925 h 32"/>
                    <a:gd name="T82" fmla="*/ 47975 w 40"/>
                    <a:gd name="T83" fmla="*/ 7925 h 32"/>
                    <a:gd name="T84" fmla="*/ 46225 w 40"/>
                    <a:gd name="T85" fmla="*/ 7925 h 32"/>
                    <a:gd name="T86" fmla="*/ 36308 w 40"/>
                    <a:gd name="T87" fmla="*/ 12891 h 32"/>
                    <a:gd name="T88" fmla="*/ 36308 w 40"/>
                    <a:gd name="T89" fmla="*/ 12891 h 32"/>
                    <a:gd name="T90" fmla="*/ 36308 w 40"/>
                    <a:gd name="T91" fmla="*/ 12891 h 32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</a:gdLst>
                  <a:ahLst/>
                  <a:cxnLst>
                    <a:cxn ang="T92">
                      <a:pos x="T0" y="T1"/>
                    </a:cxn>
                    <a:cxn ang="T93">
                      <a:pos x="T2" y="T3"/>
                    </a:cxn>
                    <a:cxn ang="T94">
                      <a:pos x="T4" y="T5"/>
                    </a:cxn>
                    <a:cxn ang="T95">
                      <a:pos x="T6" y="T7"/>
                    </a:cxn>
                    <a:cxn ang="T96">
                      <a:pos x="T8" y="T9"/>
                    </a:cxn>
                    <a:cxn ang="T97">
                      <a:pos x="T10" y="T11"/>
                    </a:cxn>
                    <a:cxn ang="T98">
                      <a:pos x="T12" y="T13"/>
                    </a:cxn>
                    <a:cxn ang="T99">
                      <a:pos x="T14" y="T15"/>
                    </a:cxn>
                    <a:cxn ang="T100">
                      <a:pos x="T16" y="T17"/>
                    </a:cxn>
                    <a:cxn ang="T101">
                      <a:pos x="T18" y="T19"/>
                    </a:cxn>
                    <a:cxn ang="T102">
                      <a:pos x="T20" y="T21"/>
                    </a:cxn>
                    <a:cxn ang="T103">
                      <a:pos x="T22" y="T23"/>
                    </a:cxn>
                    <a:cxn ang="T104">
                      <a:pos x="T24" y="T25"/>
                    </a:cxn>
                    <a:cxn ang="T105">
                      <a:pos x="T26" y="T27"/>
                    </a:cxn>
                    <a:cxn ang="T106">
                      <a:pos x="T28" y="T29"/>
                    </a:cxn>
                    <a:cxn ang="T107">
                      <a:pos x="T30" y="T31"/>
                    </a:cxn>
                    <a:cxn ang="T108">
                      <a:pos x="T32" y="T33"/>
                    </a:cxn>
                    <a:cxn ang="T109">
                      <a:pos x="T34" y="T35"/>
                    </a:cxn>
                    <a:cxn ang="T110">
                      <a:pos x="T36" y="T37"/>
                    </a:cxn>
                    <a:cxn ang="T111">
                      <a:pos x="T38" y="T39"/>
                    </a:cxn>
                    <a:cxn ang="T112">
                      <a:pos x="T40" y="T41"/>
                    </a:cxn>
                    <a:cxn ang="T113">
                      <a:pos x="T42" y="T43"/>
                    </a:cxn>
                    <a:cxn ang="T114">
                      <a:pos x="T44" y="T45"/>
                    </a:cxn>
                    <a:cxn ang="T115">
                      <a:pos x="T46" y="T47"/>
                    </a:cxn>
                    <a:cxn ang="T116">
                      <a:pos x="T48" y="T49"/>
                    </a:cxn>
                    <a:cxn ang="T117">
                      <a:pos x="T50" y="T51"/>
                    </a:cxn>
                    <a:cxn ang="T118">
                      <a:pos x="T52" y="T53"/>
                    </a:cxn>
                    <a:cxn ang="T119">
                      <a:pos x="T54" y="T55"/>
                    </a:cxn>
                    <a:cxn ang="T120">
                      <a:pos x="T56" y="T57"/>
                    </a:cxn>
                    <a:cxn ang="T121">
                      <a:pos x="T58" y="T59"/>
                    </a:cxn>
                    <a:cxn ang="T122">
                      <a:pos x="T60" y="T61"/>
                    </a:cxn>
                    <a:cxn ang="T123">
                      <a:pos x="T62" y="T63"/>
                    </a:cxn>
                    <a:cxn ang="T124">
                      <a:pos x="T64" y="T65"/>
                    </a:cxn>
                    <a:cxn ang="T125">
                      <a:pos x="T66" y="T67"/>
                    </a:cxn>
                    <a:cxn ang="T126">
                      <a:pos x="T68" y="T69"/>
                    </a:cxn>
                    <a:cxn ang="T127">
                      <a:pos x="T70" y="T71"/>
                    </a:cxn>
                    <a:cxn ang="T128">
                      <a:pos x="T72" y="T73"/>
                    </a:cxn>
                    <a:cxn ang="T129">
                      <a:pos x="T74" y="T75"/>
                    </a:cxn>
                    <a:cxn ang="T130">
                      <a:pos x="T76" y="T77"/>
                    </a:cxn>
                    <a:cxn ang="T131">
                      <a:pos x="T78" y="T79"/>
                    </a:cxn>
                    <a:cxn ang="T132">
                      <a:pos x="T80" y="T81"/>
                    </a:cxn>
                    <a:cxn ang="T133">
                      <a:pos x="T82" y="T83"/>
                    </a:cxn>
                    <a:cxn ang="T134">
                      <a:pos x="T84" y="T85"/>
                    </a:cxn>
                    <a:cxn ang="T135">
                      <a:pos x="T86" y="T87"/>
                    </a:cxn>
                    <a:cxn ang="T136">
                      <a:pos x="T88" y="T89"/>
                    </a:cxn>
                    <a:cxn ang="T137">
                      <a:pos x="T90" y="T91"/>
                    </a:cxn>
                  </a:cxnLst>
                  <a:rect l="0" t="0" r="r" b="b"/>
                  <a:pathLst>
                    <a:path w="40" h="32">
                      <a:moveTo>
                        <a:pt x="25" y="4"/>
                      </a:moveTo>
                      <a:cubicBezTo>
                        <a:pt x="23" y="6"/>
                        <a:pt x="21" y="7"/>
                        <a:pt x="18" y="8"/>
                      </a:cubicBezTo>
                      <a:lnTo>
                        <a:pt x="17" y="7"/>
                      </a:lnTo>
                      <a:cubicBezTo>
                        <a:pt x="20" y="6"/>
                        <a:pt x="22" y="5"/>
                        <a:pt x="24" y="3"/>
                      </a:cubicBezTo>
                      <a:lnTo>
                        <a:pt x="25" y="4"/>
                      </a:lnTo>
                      <a:close/>
                      <a:moveTo>
                        <a:pt x="18" y="8"/>
                      </a:moveTo>
                      <a:cubicBezTo>
                        <a:pt x="16" y="8"/>
                        <a:pt x="14" y="9"/>
                        <a:pt x="13" y="10"/>
                      </a:cubicBezTo>
                      <a:lnTo>
                        <a:pt x="12" y="9"/>
                      </a:lnTo>
                      <a:cubicBezTo>
                        <a:pt x="14" y="8"/>
                        <a:pt x="15" y="7"/>
                        <a:pt x="17" y="7"/>
                      </a:cubicBezTo>
                      <a:lnTo>
                        <a:pt x="18" y="8"/>
                      </a:lnTo>
                      <a:close/>
                      <a:moveTo>
                        <a:pt x="13" y="10"/>
                      </a:moveTo>
                      <a:lnTo>
                        <a:pt x="13" y="10"/>
                      </a:lnTo>
                      <a:lnTo>
                        <a:pt x="13" y="9"/>
                      </a:lnTo>
                      <a:lnTo>
                        <a:pt x="13" y="10"/>
                      </a:lnTo>
                      <a:close/>
                      <a:moveTo>
                        <a:pt x="13" y="10"/>
                      </a:moveTo>
                      <a:cubicBezTo>
                        <a:pt x="9" y="12"/>
                        <a:pt x="8" y="16"/>
                        <a:pt x="6" y="21"/>
                      </a:cubicBezTo>
                      <a:lnTo>
                        <a:pt x="5" y="20"/>
                      </a:lnTo>
                      <a:cubicBezTo>
                        <a:pt x="6" y="16"/>
                        <a:pt x="8" y="12"/>
                        <a:pt x="12" y="9"/>
                      </a:cubicBezTo>
                      <a:lnTo>
                        <a:pt x="13" y="10"/>
                      </a:lnTo>
                      <a:close/>
                      <a:moveTo>
                        <a:pt x="6" y="21"/>
                      </a:moveTo>
                      <a:cubicBezTo>
                        <a:pt x="5" y="23"/>
                        <a:pt x="4" y="26"/>
                        <a:pt x="2" y="28"/>
                      </a:cubicBezTo>
                      <a:lnTo>
                        <a:pt x="1" y="28"/>
                      </a:lnTo>
                      <a:cubicBezTo>
                        <a:pt x="3" y="25"/>
                        <a:pt x="4" y="23"/>
                        <a:pt x="5" y="20"/>
                      </a:cubicBezTo>
                      <a:lnTo>
                        <a:pt x="6" y="21"/>
                      </a:lnTo>
                      <a:close/>
                      <a:moveTo>
                        <a:pt x="1" y="28"/>
                      </a:moveTo>
                      <a:lnTo>
                        <a:pt x="1" y="28"/>
                      </a:lnTo>
                      <a:lnTo>
                        <a:pt x="2" y="28"/>
                      </a:lnTo>
                      <a:lnTo>
                        <a:pt x="1" y="28"/>
                      </a:lnTo>
                      <a:close/>
                      <a:moveTo>
                        <a:pt x="2" y="28"/>
                      </a:moveTo>
                      <a:cubicBezTo>
                        <a:pt x="2" y="29"/>
                        <a:pt x="2" y="29"/>
                        <a:pt x="3" y="29"/>
                      </a:cubicBezTo>
                      <a:lnTo>
                        <a:pt x="1" y="30"/>
                      </a:lnTo>
                      <a:cubicBezTo>
                        <a:pt x="1" y="29"/>
                        <a:pt x="0" y="29"/>
                        <a:pt x="1" y="28"/>
                      </a:cubicBezTo>
                      <a:lnTo>
                        <a:pt x="2" y="28"/>
                      </a:lnTo>
                      <a:close/>
                      <a:moveTo>
                        <a:pt x="1" y="30"/>
                      </a:moveTo>
                      <a:lnTo>
                        <a:pt x="1" y="30"/>
                      </a:lnTo>
                      <a:lnTo>
                        <a:pt x="2" y="30"/>
                      </a:lnTo>
                      <a:lnTo>
                        <a:pt x="1" y="30"/>
                      </a:lnTo>
                      <a:close/>
                      <a:moveTo>
                        <a:pt x="3" y="29"/>
                      </a:moveTo>
                      <a:cubicBezTo>
                        <a:pt x="3" y="30"/>
                        <a:pt x="4" y="31"/>
                        <a:pt x="3" y="32"/>
                      </a:cubicBezTo>
                      <a:lnTo>
                        <a:pt x="2" y="31"/>
                      </a:lnTo>
                      <a:cubicBezTo>
                        <a:pt x="2" y="31"/>
                        <a:pt x="2" y="30"/>
                        <a:pt x="1" y="30"/>
                      </a:cubicBezTo>
                      <a:lnTo>
                        <a:pt x="3" y="29"/>
                      </a:lnTo>
                      <a:close/>
                      <a:moveTo>
                        <a:pt x="2" y="32"/>
                      </a:moveTo>
                      <a:lnTo>
                        <a:pt x="1" y="32"/>
                      </a:lnTo>
                      <a:lnTo>
                        <a:pt x="2" y="31"/>
                      </a:lnTo>
                      <a:lnTo>
                        <a:pt x="2" y="32"/>
                      </a:lnTo>
                      <a:close/>
                      <a:moveTo>
                        <a:pt x="2" y="31"/>
                      </a:moveTo>
                      <a:cubicBezTo>
                        <a:pt x="5" y="31"/>
                        <a:pt x="7" y="31"/>
                        <a:pt x="9" y="30"/>
                      </a:cubicBezTo>
                      <a:lnTo>
                        <a:pt x="10" y="31"/>
                      </a:lnTo>
                      <a:cubicBezTo>
                        <a:pt x="7" y="32"/>
                        <a:pt x="5" y="32"/>
                        <a:pt x="2" y="32"/>
                      </a:cubicBezTo>
                      <a:lnTo>
                        <a:pt x="2" y="31"/>
                      </a:lnTo>
                      <a:close/>
                      <a:moveTo>
                        <a:pt x="9" y="30"/>
                      </a:moveTo>
                      <a:cubicBezTo>
                        <a:pt x="12" y="30"/>
                        <a:pt x="14" y="29"/>
                        <a:pt x="16" y="28"/>
                      </a:cubicBezTo>
                      <a:lnTo>
                        <a:pt x="17" y="29"/>
                      </a:lnTo>
                      <a:cubicBezTo>
                        <a:pt x="15" y="30"/>
                        <a:pt x="12" y="31"/>
                        <a:pt x="10" y="31"/>
                      </a:cubicBezTo>
                      <a:lnTo>
                        <a:pt x="9" y="30"/>
                      </a:lnTo>
                      <a:close/>
                      <a:moveTo>
                        <a:pt x="16" y="28"/>
                      </a:moveTo>
                      <a:lnTo>
                        <a:pt x="16" y="28"/>
                      </a:lnTo>
                      <a:lnTo>
                        <a:pt x="17" y="28"/>
                      </a:lnTo>
                      <a:lnTo>
                        <a:pt x="16" y="28"/>
                      </a:lnTo>
                      <a:close/>
                      <a:moveTo>
                        <a:pt x="16" y="28"/>
                      </a:moveTo>
                      <a:cubicBezTo>
                        <a:pt x="19" y="27"/>
                        <a:pt x="22" y="27"/>
                        <a:pt x="25" y="27"/>
                      </a:cubicBezTo>
                      <a:lnTo>
                        <a:pt x="25" y="28"/>
                      </a:lnTo>
                      <a:cubicBezTo>
                        <a:pt x="22" y="28"/>
                        <a:pt x="19" y="28"/>
                        <a:pt x="17" y="29"/>
                      </a:cubicBezTo>
                      <a:lnTo>
                        <a:pt x="16" y="28"/>
                      </a:lnTo>
                      <a:close/>
                      <a:moveTo>
                        <a:pt x="25" y="27"/>
                      </a:moveTo>
                      <a:cubicBezTo>
                        <a:pt x="28" y="27"/>
                        <a:pt x="32" y="27"/>
                        <a:pt x="35" y="25"/>
                      </a:cubicBezTo>
                      <a:lnTo>
                        <a:pt x="36" y="26"/>
                      </a:lnTo>
                      <a:cubicBezTo>
                        <a:pt x="32" y="28"/>
                        <a:pt x="29" y="28"/>
                        <a:pt x="25" y="28"/>
                      </a:cubicBezTo>
                      <a:lnTo>
                        <a:pt x="25" y="27"/>
                      </a:lnTo>
                      <a:close/>
                      <a:moveTo>
                        <a:pt x="35" y="25"/>
                      </a:moveTo>
                      <a:lnTo>
                        <a:pt x="35" y="25"/>
                      </a:lnTo>
                      <a:lnTo>
                        <a:pt x="35" y="26"/>
                      </a:lnTo>
                      <a:lnTo>
                        <a:pt x="35" y="25"/>
                      </a:lnTo>
                      <a:close/>
                      <a:moveTo>
                        <a:pt x="35" y="25"/>
                      </a:moveTo>
                      <a:cubicBezTo>
                        <a:pt x="37" y="24"/>
                        <a:pt x="38" y="21"/>
                        <a:pt x="38" y="18"/>
                      </a:cubicBezTo>
                      <a:lnTo>
                        <a:pt x="39" y="18"/>
                      </a:lnTo>
                      <a:cubicBezTo>
                        <a:pt x="40" y="21"/>
                        <a:pt x="39" y="24"/>
                        <a:pt x="36" y="26"/>
                      </a:cubicBezTo>
                      <a:lnTo>
                        <a:pt x="35" y="25"/>
                      </a:lnTo>
                      <a:close/>
                      <a:moveTo>
                        <a:pt x="38" y="18"/>
                      </a:moveTo>
                      <a:cubicBezTo>
                        <a:pt x="37" y="15"/>
                        <a:pt x="36" y="12"/>
                        <a:pt x="34" y="9"/>
                      </a:cubicBezTo>
                      <a:lnTo>
                        <a:pt x="36" y="9"/>
                      </a:lnTo>
                      <a:cubicBezTo>
                        <a:pt x="37" y="11"/>
                        <a:pt x="39" y="15"/>
                        <a:pt x="39" y="18"/>
                      </a:cubicBezTo>
                      <a:lnTo>
                        <a:pt x="38" y="18"/>
                      </a:lnTo>
                      <a:close/>
                      <a:moveTo>
                        <a:pt x="34" y="9"/>
                      </a:moveTo>
                      <a:lnTo>
                        <a:pt x="34" y="9"/>
                      </a:lnTo>
                      <a:lnTo>
                        <a:pt x="35" y="9"/>
                      </a:lnTo>
                      <a:lnTo>
                        <a:pt x="34" y="9"/>
                      </a:lnTo>
                      <a:close/>
                      <a:moveTo>
                        <a:pt x="34" y="9"/>
                      </a:moveTo>
                      <a:lnTo>
                        <a:pt x="34" y="9"/>
                      </a:lnTo>
                      <a:lnTo>
                        <a:pt x="36" y="9"/>
                      </a:lnTo>
                      <a:lnTo>
                        <a:pt x="34" y="9"/>
                      </a:lnTo>
                      <a:close/>
                      <a:moveTo>
                        <a:pt x="34" y="9"/>
                      </a:moveTo>
                      <a:lnTo>
                        <a:pt x="34" y="9"/>
                      </a:lnTo>
                      <a:lnTo>
                        <a:pt x="35" y="9"/>
                      </a:lnTo>
                      <a:lnTo>
                        <a:pt x="34" y="9"/>
                      </a:lnTo>
                      <a:close/>
                      <a:moveTo>
                        <a:pt x="34" y="9"/>
                      </a:moveTo>
                      <a:cubicBezTo>
                        <a:pt x="34" y="8"/>
                        <a:pt x="34" y="7"/>
                        <a:pt x="34" y="6"/>
                      </a:cubicBezTo>
                      <a:lnTo>
                        <a:pt x="35" y="6"/>
                      </a:lnTo>
                      <a:cubicBezTo>
                        <a:pt x="36" y="7"/>
                        <a:pt x="36" y="8"/>
                        <a:pt x="36" y="9"/>
                      </a:cubicBezTo>
                      <a:lnTo>
                        <a:pt x="34" y="9"/>
                      </a:lnTo>
                      <a:close/>
                      <a:moveTo>
                        <a:pt x="34" y="6"/>
                      </a:moveTo>
                      <a:cubicBezTo>
                        <a:pt x="34" y="5"/>
                        <a:pt x="34" y="3"/>
                        <a:pt x="33" y="3"/>
                      </a:cubicBezTo>
                      <a:lnTo>
                        <a:pt x="33" y="2"/>
                      </a:lnTo>
                      <a:cubicBezTo>
                        <a:pt x="35" y="2"/>
                        <a:pt x="35" y="4"/>
                        <a:pt x="35" y="6"/>
                      </a:cubicBezTo>
                      <a:lnTo>
                        <a:pt x="34" y="6"/>
                      </a:lnTo>
                      <a:close/>
                      <a:moveTo>
                        <a:pt x="33" y="3"/>
                      </a:moveTo>
                      <a:lnTo>
                        <a:pt x="33" y="3"/>
                      </a:lnTo>
                      <a:lnTo>
                        <a:pt x="33" y="2"/>
                      </a:lnTo>
                      <a:lnTo>
                        <a:pt x="33" y="3"/>
                      </a:lnTo>
                      <a:close/>
                      <a:moveTo>
                        <a:pt x="33" y="2"/>
                      </a:moveTo>
                      <a:lnTo>
                        <a:pt x="33" y="2"/>
                      </a:lnTo>
                      <a:close/>
                      <a:moveTo>
                        <a:pt x="33" y="3"/>
                      </a:moveTo>
                      <a:cubicBezTo>
                        <a:pt x="32" y="3"/>
                        <a:pt x="32" y="3"/>
                        <a:pt x="32" y="2"/>
                      </a:cubicBezTo>
                      <a:lnTo>
                        <a:pt x="32" y="1"/>
                      </a:lnTo>
                      <a:cubicBezTo>
                        <a:pt x="33" y="1"/>
                        <a:pt x="33" y="1"/>
                        <a:pt x="33" y="2"/>
                      </a:cubicBezTo>
                      <a:lnTo>
                        <a:pt x="33" y="3"/>
                      </a:lnTo>
                      <a:close/>
                      <a:moveTo>
                        <a:pt x="32" y="2"/>
                      </a:moveTo>
                      <a:cubicBezTo>
                        <a:pt x="31" y="2"/>
                        <a:pt x="31" y="2"/>
                        <a:pt x="31" y="2"/>
                      </a:cubicBezTo>
                      <a:lnTo>
                        <a:pt x="31" y="1"/>
                      </a:lnTo>
                      <a:cubicBezTo>
                        <a:pt x="31" y="1"/>
                        <a:pt x="32" y="1"/>
                        <a:pt x="32" y="1"/>
                      </a:cubicBezTo>
                      <a:lnTo>
                        <a:pt x="32" y="2"/>
                      </a:lnTo>
                      <a:close/>
                      <a:moveTo>
                        <a:pt x="31" y="2"/>
                      </a:moveTo>
                      <a:lnTo>
                        <a:pt x="31" y="2"/>
                      </a:lnTo>
                      <a:close/>
                      <a:moveTo>
                        <a:pt x="31" y="2"/>
                      </a:moveTo>
                      <a:cubicBezTo>
                        <a:pt x="29" y="2"/>
                        <a:pt x="27" y="2"/>
                        <a:pt x="25" y="4"/>
                      </a:cubicBezTo>
                      <a:lnTo>
                        <a:pt x="24" y="3"/>
                      </a:lnTo>
                      <a:cubicBezTo>
                        <a:pt x="26" y="1"/>
                        <a:pt x="29" y="0"/>
                        <a:pt x="31" y="1"/>
                      </a:cubicBezTo>
                      <a:lnTo>
                        <a:pt x="31" y="2"/>
                      </a:lnTo>
                      <a:close/>
                      <a:moveTo>
                        <a:pt x="24" y="3"/>
                      </a:moveTo>
                      <a:lnTo>
                        <a:pt x="24" y="3"/>
                      </a:lnTo>
                      <a:lnTo>
                        <a:pt x="25" y="3"/>
                      </a:lnTo>
                      <a:lnTo>
                        <a:pt x="24" y="3"/>
                      </a:lnTo>
                      <a:close/>
                    </a:path>
                  </a:pathLst>
                </a:custGeom>
                <a:solidFill>
                  <a:srgbClr val="94939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235" name="Freeform 237"/>
                <p:cNvSpPr>
                  <a:spLocks noChangeArrowheads="1"/>
                </p:cNvSpPr>
                <p:nvPr/>
              </p:nvSpPr>
              <p:spPr bwMode="auto">
                <a:xfrm>
                  <a:off x="1873" y="3599"/>
                  <a:ext cx="170" cy="42"/>
                </a:xfrm>
                <a:custGeom>
                  <a:avLst/>
                  <a:gdLst>
                    <a:gd name="T0" fmla="*/ 1707 w 124"/>
                    <a:gd name="T1" fmla="*/ 114146 h 25"/>
                    <a:gd name="T2" fmla="*/ 1707 w 124"/>
                    <a:gd name="T3" fmla="*/ 114146 h 25"/>
                    <a:gd name="T4" fmla="*/ 0 w 124"/>
                    <a:gd name="T5" fmla="*/ 123297 h 25"/>
                    <a:gd name="T6" fmla="*/ 0 w 124"/>
                    <a:gd name="T7" fmla="*/ 123297 h 25"/>
                    <a:gd name="T8" fmla="*/ 1707 w 124"/>
                    <a:gd name="T9" fmla="*/ 114146 h 25"/>
                    <a:gd name="T10" fmla="*/ 0 w 124"/>
                    <a:gd name="T11" fmla="*/ 123297 h 25"/>
                    <a:gd name="T12" fmla="*/ 0 w 124"/>
                    <a:gd name="T13" fmla="*/ 123297 h 25"/>
                    <a:gd name="T14" fmla="*/ 1707 w 124"/>
                    <a:gd name="T15" fmla="*/ 119678 h 25"/>
                    <a:gd name="T16" fmla="*/ 0 w 124"/>
                    <a:gd name="T17" fmla="*/ 123297 h 25"/>
                    <a:gd name="T18" fmla="*/ 1707 w 124"/>
                    <a:gd name="T19" fmla="*/ 114146 h 25"/>
                    <a:gd name="T20" fmla="*/ 15371 w 124"/>
                    <a:gd name="T21" fmla="*/ 119678 h 25"/>
                    <a:gd name="T22" fmla="*/ 15371 w 124"/>
                    <a:gd name="T23" fmla="*/ 129105 h 25"/>
                    <a:gd name="T24" fmla="*/ 0 w 124"/>
                    <a:gd name="T25" fmla="*/ 123297 h 25"/>
                    <a:gd name="T26" fmla="*/ 1707 w 124"/>
                    <a:gd name="T27" fmla="*/ 114146 h 25"/>
                    <a:gd name="T28" fmla="*/ 15371 w 124"/>
                    <a:gd name="T29" fmla="*/ 119678 h 25"/>
                    <a:gd name="T30" fmla="*/ 31610 w 124"/>
                    <a:gd name="T31" fmla="*/ 119678 h 25"/>
                    <a:gd name="T32" fmla="*/ 31610 w 124"/>
                    <a:gd name="T33" fmla="*/ 129105 h 25"/>
                    <a:gd name="T34" fmla="*/ 15371 w 124"/>
                    <a:gd name="T35" fmla="*/ 129105 h 25"/>
                    <a:gd name="T36" fmla="*/ 15371 w 124"/>
                    <a:gd name="T37" fmla="*/ 119678 h 25"/>
                    <a:gd name="T38" fmla="*/ 31610 w 124"/>
                    <a:gd name="T39" fmla="*/ 119678 h 25"/>
                    <a:gd name="T40" fmla="*/ 98357 w 124"/>
                    <a:gd name="T41" fmla="*/ 83326 h 25"/>
                    <a:gd name="T42" fmla="*/ 101611 w 124"/>
                    <a:gd name="T43" fmla="*/ 94206 h 25"/>
                    <a:gd name="T44" fmla="*/ 31610 w 124"/>
                    <a:gd name="T45" fmla="*/ 129105 h 25"/>
                    <a:gd name="T46" fmla="*/ 31610 w 124"/>
                    <a:gd name="T47" fmla="*/ 119678 h 25"/>
                    <a:gd name="T48" fmla="*/ 101611 w 124"/>
                    <a:gd name="T49" fmla="*/ 94206 h 25"/>
                    <a:gd name="T50" fmla="*/ 101611 w 124"/>
                    <a:gd name="T51" fmla="*/ 94206 h 25"/>
                    <a:gd name="T52" fmla="*/ 99998 w 124"/>
                    <a:gd name="T53" fmla="*/ 88341 h 25"/>
                    <a:gd name="T54" fmla="*/ 101611 w 124"/>
                    <a:gd name="T55" fmla="*/ 94206 h 25"/>
                    <a:gd name="T56" fmla="*/ 98357 w 124"/>
                    <a:gd name="T57" fmla="*/ 83326 h 25"/>
                    <a:gd name="T58" fmla="*/ 98357 w 124"/>
                    <a:gd name="T59" fmla="*/ 83326 h 25"/>
                    <a:gd name="T60" fmla="*/ 101611 w 124"/>
                    <a:gd name="T61" fmla="*/ 94206 h 25"/>
                    <a:gd name="T62" fmla="*/ 101611 w 124"/>
                    <a:gd name="T63" fmla="*/ 94206 h 25"/>
                    <a:gd name="T64" fmla="*/ 98357 w 124"/>
                    <a:gd name="T65" fmla="*/ 83326 h 25"/>
                    <a:gd name="T66" fmla="*/ 101611 w 124"/>
                    <a:gd name="T67" fmla="*/ 94206 h 25"/>
                    <a:gd name="T68" fmla="*/ 101611 w 124"/>
                    <a:gd name="T69" fmla="*/ 94206 h 25"/>
                    <a:gd name="T70" fmla="*/ 99998 w 124"/>
                    <a:gd name="T71" fmla="*/ 88341 h 25"/>
                    <a:gd name="T72" fmla="*/ 101611 w 124"/>
                    <a:gd name="T73" fmla="*/ 94206 h 25"/>
                    <a:gd name="T74" fmla="*/ 98357 w 124"/>
                    <a:gd name="T75" fmla="*/ 88341 h 25"/>
                    <a:gd name="T76" fmla="*/ 104812 w 124"/>
                    <a:gd name="T77" fmla="*/ 78720 h 25"/>
                    <a:gd name="T78" fmla="*/ 106080 w 124"/>
                    <a:gd name="T79" fmla="*/ 88341 h 25"/>
                    <a:gd name="T80" fmla="*/ 101611 w 124"/>
                    <a:gd name="T81" fmla="*/ 94206 h 25"/>
                    <a:gd name="T82" fmla="*/ 98357 w 124"/>
                    <a:gd name="T83" fmla="*/ 88341 h 25"/>
                    <a:gd name="T84" fmla="*/ 104812 w 124"/>
                    <a:gd name="T85" fmla="*/ 78720 h 25"/>
                    <a:gd name="T86" fmla="*/ 113701 w 124"/>
                    <a:gd name="T87" fmla="*/ 63783 h 25"/>
                    <a:gd name="T88" fmla="*/ 115488 w 124"/>
                    <a:gd name="T89" fmla="*/ 72972 h 25"/>
                    <a:gd name="T90" fmla="*/ 106080 w 124"/>
                    <a:gd name="T91" fmla="*/ 88341 h 25"/>
                    <a:gd name="T92" fmla="*/ 104812 w 124"/>
                    <a:gd name="T93" fmla="*/ 78720 h 25"/>
                    <a:gd name="T94" fmla="*/ 113701 w 124"/>
                    <a:gd name="T95" fmla="*/ 63783 h 25"/>
                    <a:gd name="T96" fmla="*/ 197086 w 124"/>
                    <a:gd name="T97" fmla="*/ 21358 h 25"/>
                    <a:gd name="T98" fmla="*/ 194457 w 124"/>
                    <a:gd name="T99" fmla="*/ 30981 h 25"/>
                    <a:gd name="T100" fmla="*/ 115488 w 124"/>
                    <a:gd name="T101" fmla="*/ 72972 h 25"/>
                    <a:gd name="T102" fmla="*/ 113701 w 124"/>
                    <a:gd name="T103" fmla="*/ 63783 h 25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</a:gdLst>
                  <a:ahLst/>
                  <a:cxnLst>
                    <a:cxn ang="T104">
                      <a:pos x="T0" y="T1"/>
                    </a:cxn>
                    <a:cxn ang="T105">
                      <a:pos x="T2" y="T3"/>
                    </a:cxn>
                    <a:cxn ang="T106">
                      <a:pos x="T4" y="T5"/>
                    </a:cxn>
                    <a:cxn ang="T107">
                      <a:pos x="T6" y="T7"/>
                    </a:cxn>
                    <a:cxn ang="T108">
                      <a:pos x="T8" y="T9"/>
                    </a:cxn>
                    <a:cxn ang="T109">
                      <a:pos x="T10" y="T11"/>
                    </a:cxn>
                    <a:cxn ang="T110">
                      <a:pos x="T12" y="T13"/>
                    </a:cxn>
                    <a:cxn ang="T111">
                      <a:pos x="T14" y="T15"/>
                    </a:cxn>
                    <a:cxn ang="T112">
                      <a:pos x="T16" y="T17"/>
                    </a:cxn>
                    <a:cxn ang="T113">
                      <a:pos x="T18" y="T19"/>
                    </a:cxn>
                    <a:cxn ang="T114">
                      <a:pos x="T20" y="T21"/>
                    </a:cxn>
                    <a:cxn ang="T115">
                      <a:pos x="T22" y="T23"/>
                    </a:cxn>
                    <a:cxn ang="T116">
                      <a:pos x="T24" y="T25"/>
                    </a:cxn>
                    <a:cxn ang="T117">
                      <a:pos x="T26" y="T27"/>
                    </a:cxn>
                    <a:cxn ang="T118">
                      <a:pos x="T28" y="T29"/>
                    </a:cxn>
                    <a:cxn ang="T119">
                      <a:pos x="T30" y="T31"/>
                    </a:cxn>
                    <a:cxn ang="T120">
                      <a:pos x="T32" y="T33"/>
                    </a:cxn>
                    <a:cxn ang="T121">
                      <a:pos x="T34" y="T35"/>
                    </a:cxn>
                    <a:cxn ang="T122">
                      <a:pos x="T36" y="T37"/>
                    </a:cxn>
                    <a:cxn ang="T123">
                      <a:pos x="T38" y="T39"/>
                    </a:cxn>
                    <a:cxn ang="T124">
                      <a:pos x="T40" y="T41"/>
                    </a:cxn>
                    <a:cxn ang="T125">
                      <a:pos x="T42" y="T43"/>
                    </a:cxn>
                    <a:cxn ang="T126">
                      <a:pos x="T44" y="T45"/>
                    </a:cxn>
                    <a:cxn ang="T127">
                      <a:pos x="T46" y="T47"/>
                    </a:cxn>
                    <a:cxn ang="T128">
                      <a:pos x="T48" y="T49"/>
                    </a:cxn>
                    <a:cxn ang="T129">
                      <a:pos x="T50" y="T51"/>
                    </a:cxn>
                    <a:cxn ang="T130">
                      <a:pos x="T52" y="T53"/>
                    </a:cxn>
                    <a:cxn ang="T131">
                      <a:pos x="T54" y="T55"/>
                    </a:cxn>
                    <a:cxn ang="T132">
                      <a:pos x="T56" y="T57"/>
                    </a:cxn>
                    <a:cxn ang="T133">
                      <a:pos x="T58" y="T59"/>
                    </a:cxn>
                    <a:cxn ang="T134">
                      <a:pos x="T60" y="T61"/>
                    </a:cxn>
                    <a:cxn ang="T135">
                      <a:pos x="T62" y="T63"/>
                    </a:cxn>
                    <a:cxn ang="T136">
                      <a:pos x="T64" y="T65"/>
                    </a:cxn>
                    <a:cxn ang="T137">
                      <a:pos x="T66" y="T67"/>
                    </a:cxn>
                    <a:cxn ang="T138">
                      <a:pos x="T68" y="T69"/>
                    </a:cxn>
                    <a:cxn ang="T139">
                      <a:pos x="T70" y="T71"/>
                    </a:cxn>
                    <a:cxn ang="T140">
                      <a:pos x="T72" y="T73"/>
                    </a:cxn>
                    <a:cxn ang="T141">
                      <a:pos x="T74" y="T75"/>
                    </a:cxn>
                    <a:cxn ang="T142">
                      <a:pos x="T76" y="T77"/>
                    </a:cxn>
                    <a:cxn ang="T143">
                      <a:pos x="T78" y="T79"/>
                    </a:cxn>
                    <a:cxn ang="T144">
                      <a:pos x="T80" y="T81"/>
                    </a:cxn>
                    <a:cxn ang="T145">
                      <a:pos x="T82" y="T83"/>
                    </a:cxn>
                    <a:cxn ang="T146">
                      <a:pos x="T84" y="T85"/>
                    </a:cxn>
                    <a:cxn ang="T147">
                      <a:pos x="T86" y="T87"/>
                    </a:cxn>
                    <a:cxn ang="T148">
                      <a:pos x="T88" y="T89"/>
                    </a:cxn>
                    <a:cxn ang="T149">
                      <a:pos x="T90" y="T91"/>
                    </a:cxn>
                    <a:cxn ang="T150">
                      <a:pos x="T92" y="T93"/>
                    </a:cxn>
                    <a:cxn ang="T151">
                      <a:pos x="T94" y="T95"/>
                    </a:cxn>
                    <a:cxn ang="T152">
                      <a:pos x="T96" y="T97"/>
                    </a:cxn>
                    <a:cxn ang="T153">
                      <a:pos x="T98" y="T99"/>
                    </a:cxn>
                    <a:cxn ang="T154">
                      <a:pos x="T100" y="T101"/>
                    </a:cxn>
                    <a:cxn ang="T155">
                      <a:pos x="T102" y="T103"/>
                    </a:cxn>
                  </a:cxnLst>
                  <a:rect l="0" t="0" r="r" b="b"/>
                  <a:pathLst>
                    <a:path w="124" h="25">
                      <a:moveTo>
                        <a:pt x="1" y="22"/>
                      </a:moveTo>
                      <a:lnTo>
                        <a:pt x="1" y="22"/>
                      </a:lnTo>
                      <a:lnTo>
                        <a:pt x="0" y="24"/>
                      </a:lnTo>
                      <a:lnTo>
                        <a:pt x="1" y="22"/>
                      </a:lnTo>
                      <a:close/>
                      <a:moveTo>
                        <a:pt x="0" y="24"/>
                      </a:moveTo>
                      <a:lnTo>
                        <a:pt x="0" y="24"/>
                      </a:lnTo>
                      <a:lnTo>
                        <a:pt x="1" y="23"/>
                      </a:lnTo>
                      <a:lnTo>
                        <a:pt x="0" y="24"/>
                      </a:lnTo>
                      <a:close/>
                      <a:moveTo>
                        <a:pt x="1" y="22"/>
                      </a:moveTo>
                      <a:cubicBezTo>
                        <a:pt x="4" y="22"/>
                        <a:pt x="7" y="23"/>
                        <a:pt x="10" y="23"/>
                      </a:cubicBezTo>
                      <a:lnTo>
                        <a:pt x="10" y="25"/>
                      </a:lnTo>
                      <a:cubicBezTo>
                        <a:pt x="7" y="25"/>
                        <a:pt x="4" y="24"/>
                        <a:pt x="0" y="24"/>
                      </a:cubicBezTo>
                      <a:lnTo>
                        <a:pt x="1" y="22"/>
                      </a:lnTo>
                      <a:close/>
                      <a:moveTo>
                        <a:pt x="10" y="23"/>
                      </a:moveTo>
                      <a:cubicBezTo>
                        <a:pt x="14" y="23"/>
                        <a:pt x="17" y="23"/>
                        <a:pt x="20" y="23"/>
                      </a:cubicBezTo>
                      <a:lnTo>
                        <a:pt x="20" y="25"/>
                      </a:lnTo>
                      <a:cubicBezTo>
                        <a:pt x="17" y="25"/>
                        <a:pt x="14" y="25"/>
                        <a:pt x="10" y="25"/>
                      </a:cubicBezTo>
                      <a:lnTo>
                        <a:pt x="10" y="23"/>
                      </a:lnTo>
                      <a:close/>
                      <a:moveTo>
                        <a:pt x="20" y="23"/>
                      </a:moveTo>
                      <a:cubicBezTo>
                        <a:pt x="37" y="23"/>
                        <a:pt x="54" y="22"/>
                        <a:pt x="62" y="16"/>
                      </a:cubicBezTo>
                      <a:lnTo>
                        <a:pt x="64" y="18"/>
                      </a:lnTo>
                      <a:cubicBezTo>
                        <a:pt x="55" y="24"/>
                        <a:pt x="38" y="25"/>
                        <a:pt x="20" y="25"/>
                      </a:cubicBezTo>
                      <a:lnTo>
                        <a:pt x="20" y="23"/>
                      </a:lnTo>
                      <a:close/>
                      <a:moveTo>
                        <a:pt x="64" y="18"/>
                      </a:moveTo>
                      <a:lnTo>
                        <a:pt x="64" y="18"/>
                      </a:lnTo>
                      <a:lnTo>
                        <a:pt x="63" y="17"/>
                      </a:lnTo>
                      <a:lnTo>
                        <a:pt x="64" y="18"/>
                      </a:lnTo>
                      <a:close/>
                      <a:moveTo>
                        <a:pt x="62" y="16"/>
                      </a:moveTo>
                      <a:lnTo>
                        <a:pt x="62" y="16"/>
                      </a:lnTo>
                      <a:lnTo>
                        <a:pt x="64" y="18"/>
                      </a:lnTo>
                      <a:lnTo>
                        <a:pt x="62" y="16"/>
                      </a:lnTo>
                      <a:close/>
                      <a:moveTo>
                        <a:pt x="64" y="18"/>
                      </a:moveTo>
                      <a:lnTo>
                        <a:pt x="64" y="18"/>
                      </a:lnTo>
                      <a:lnTo>
                        <a:pt x="63" y="17"/>
                      </a:lnTo>
                      <a:lnTo>
                        <a:pt x="64" y="18"/>
                      </a:lnTo>
                      <a:close/>
                      <a:moveTo>
                        <a:pt x="62" y="17"/>
                      </a:moveTo>
                      <a:cubicBezTo>
                        <a:pt x="63" y="16"/>
                        <a:pt x="64" y="16"/>
                        <a:pt x="66" y="15"/>
                      </a:cubicBezTo>
                      <a:lnTo>
                        <a:pt x="67" y="17"/>
                      </a:lnTo>
                      <a:cubicBezTo>
                        <a:pt x="65" y="17"/>
                        <a:pt x="64" y="18"/>
                        <a:pt x="64" y="18"/>
                      </a:cubicBezTo>
                      <a:lnTo>
                        <a:pt x="62" y="17"/>
                      </a:lnTo>
                      <a:close/>
                      <a:moveTo>
                        <a:pt x="66" y="15"/>
                      </a:moveTo>
                      <a:cubicBezTo>
                        <a:pt x="67" y="14"/>
                        <a:pt x="70" y="13"/>
                        <a:pt x="72" y="12"/>
                      </a:cubicBezTo>
                      <a:lnTo>
                        <a:pt x="73" y="14"/>
                      </a:lnTo>
                      <a:cubicBezTo>
                        <a:pt x="71" y="15"/>
                        <a:pt x="69" y="16"/>
                        <a:pt x="67" y="17"/>
                      </a:cubicBezTo>
                      <a:lnTo>
                        <a:pt x="66" y="15"/>
                      </a:lnTo>
                      <a:close/>
                      <a:moveTo>
                        <a:pt x="72" y="12"/>
                      </a:moveTo>
                      <a:cubicBezTo>
                        <a:pt x="85" y="7"/>
                        <a:pt x="109" y="0"/>
                        <a:pt x="124" y="4"/>
                      </a:cubicBezTo>
                      <a:lnTo>
                        <a:pt x="123" y="6"/>
                      </a:lnTo>
                      <a:cubicBezTo>
                        <a:pt x="109" y="2"/>
                        <a:pt x="86" y="9"/>
                        <a:pt x="73" y="14"/>
                      </a:cubicBezTo>
                      <a:lnTo>
                        <a:pt x="72" y="12"/>
                      </a:lnTo>
                      <a:close/>
                    </a:path>
                  </a:pathLst>
                </a:custGeom>
                <a:solidFill>
                  <a:srgbClr val="CECEC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236" name="Freeform 238"/>
                <p:cNvSpPr>
                  <a:spLocks noChangeArrowheads="1"/>
                </p:cNvSpPr>
                <p:nvPr/>
              </p:nvSpPr>
              <p:spPr bwMode="auto">
                <a:xfrm>
                  <a:off x="2075" y="3609"/>
                  <a:ext cx="107" cy="48"/>
                </a:xfrm>
                <a:custGeom>
                  <a:avLst/>
                  <a:gdLst>
                    <a:gd name="T0" fmla="*/ 131364 w 78"/>
                    <a:gd name="T1" fmla="*/ 120263 h 29"/>
                    <a:gd name="T2" fmla="*/ 131364 w 78"/>
                    <a:gd name="T3" fmla="*/ 120263 h 29"/>
                    <a:gd name="T4" fmla="*/ 131364 w 78"/>
                    <a:gd name="T5" fmla="*/ 107431 h 29"/>
                    <a:gd name="T6" fmla="*/ 131364 w 78"/>
                    <a:gd name="T7" fmla="*/ 107431 h 29"/>
                    <a:gd name="T8" fmla="*/ 131364 w 78"/>
                    <a:gd name="T9" fmla="*/ 120263 h 29"/>
                    <a:gd name="T10" fmla="*/ 131364 w 78"/>
                    <a:gd name="T11" fmla="*/ 120263 h 29"/>
                    <a:gd name="T12" fmla="*/ 131364 w 78"/>
                    <a:gd name="T13" fmla="*/ 120263 h 29"/>
                    <a:gd name="T14" fmla="*/ 131364 w 78"/>
                    <a:gd name="T15" fmla="*/ 115471 h 29"/>
                    <a:gd name="T16" fmla="*/ 131364 w 78"/>
                    <a:gd name="T17" fmla="*/ 120263 h 29"/>
                    <a:gd name="T18" fmla="*/ 131364 w 78"/>
                    <a:gd name="T19" fmla="*/ 120263 h 29"/>
                    <a:gd name="T20" fmla="*/ 51097 w 78"/>
                    <a:gd name="T21" fmla="*/ 53624 h 29"/>
                    <a:gd name="T22" fmla="*/ 51784 w 78"/>
                    <a:gd name="T23" fmla="*/ 48809 h 29"/>
                    <a:gd name="T24" fmla="*/ 131364 w 78"/>
                    <a:gd name="T25" fmla="*/ 107431 h 29"/>
                    <a:gd name="T26" fmla="*/ 131364 w 78"/>
                    <a:gd name="T27" fmla="*/ 120263 h 29"/>
                    <a:gd name="T28" fmla="*/ 51097 w 78"/>
                    <a:gd name="T29" fmla="*/ 53624 h 29"/>
                    <a:gd name="T30" fmla="*/ 0 w 78"/>
                    <a:gd name="T31" fmla="*/ 12611 h 29"/>
                    <a:gd name="T32" fmla="*/ 0 w 78"/>
                    <a:gd name="T33" fmla="*/ 4797 h 29"/>
                    <a:gd name="T34" fmla="*/ 51784 w 78"/>
                    <a:gd name="T35" fmla="*/ 48809 h 29"/>
                    <a:gd name="T36" fmla="*/ 51097 w 78"/>
                    <a:gd name="T37" fmla="*/ 53624 h 29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0" t="0" r="r" b="b"/>
                  <a:pathLst>
                    <a:path w="78" h="29">
                      <a:moveTo>
                        <a:pt x="78" y="29"/>
                      </a:moveTo>
                      <a:lnTo>
                        <a:pt x="78" y="29"/>
                      </a:lnTo>
                      <a:lnTo>
                        <a:pt x="78" y="26"/>
                      </a:lnTo>
                      <a:lnTo>
                        <a:pt x="78" y="29"/>
                      </a:lnTo>
                      <a:close/>
                      <a:moveTo>
                        <a:pt x="78" y="29"/>
                      </a:moveTo>
                      <a:lnTo>
                        <a:pt x="78" y="29"/>
                      </a:lnTo>
                      <a:lnTo>
                        <a:pt x="78" y="28"/>
                      </a:lnTo>
                      <a:lnTo>
                        <a:pt x="78" y="29"/>
                      </a:lnTo>
                      <a:close/>
                      <a:moveTo>
                        <a:pt x="78" y="29"/>
                      </a:moveTo>
                      <a:cubicBezTo>
                        <a:pt x="64" y="29"/>
                        <a:pt x="46" y="21"/>
                        <a:pt x="30" y="13"/>
                      </a:cubicBezTo>
                      <a:lnTo>
                        <a:pt x="31" y="12"/>
                      </a:lnTo>
                      <a:cubicBezTo>
                        <a:pt x="47" y="19"/>
                        <a:pt x="64" y="27"/>
                        <a:pt x="78" y="26"/>
                      </a:cubicBezTo>
                      <a:lnTo>
                        <a:pt x="78" y="29"/>
                      </a:lnTo>
                      <a:close/>
                      <a:moveTo>
                        <a:pt x="30" y="13"/>
                      </a:moveTo>
                      <a:cubicBezTo>
                        <a:pt x="18" y="7"/>
                        <a:pt x="6" y="2"/>
                        <a:pt x="0" y="3"/>
                      </a:cubicBezTo>
                      <a:lnTo>
                        <a:pt x="0" y="1"/>
                      </a:lnTo>
                      <a:cubicBezTo>
                        <a:pt x="7" y="0"/>
                        <a:pt x="19" y="5"/>
                        <a:pt x="31" y="12"/>
                      </a:cubicBezTo>
                      <a:lnTo>
                        <a:pt x="30" y="13"/>
                      </a:lnTo>
                      <a:close/>
                    </a:path>
                  </a:pathLst>
                </a:custGeom>
                <a:solidFill>
                  <a:srgbClr val="CECEC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237" name="Freeform 239"/>
                <p:cNvSpPr>
                  <a:spLocks noChangeArrowheads="1"/>
                </p:cNvSpPr>
                <p:nvPr/>
              </p:nvSpPr>
              <p:spPr bwMode="auto">
                <a:xfrm>
                  <a:off x="1288" y="3605"/>
                  <a:ext cx="303" cy="87"/>
                </a:xfrm>
                <a:custGeom>
                  <a:avLst/>
                  <a:gdLst>
                    <a:gd name="T0" fmla="*/ 375001 w 219"/>
                    <a:gd name="T1" fmla="*/ 292688 h 51"/>
                    <a:gd name="T2" fmla="*/ 333377 w 219"/>
                    <a:gd name="T3" fmla="*/ 296748 h 51"/>
                    <a:gd name="T4" fmla="*/ 333377 w 219"/>
                    <a:gd name="T5" fmla="*/ 285341 h 51"/>
                    <a:gd name="T6" fmla="*/ 373253 w 219"/>
                    <a:gd name="T7" fmla="*/ 278939 h 51"/>
                    <a:gd name="T8" fmla="*/ 375001 w 219"/>
                    <a:gd name="T9" fmla="*/ 292688 h 51"/>
                    <a:gd name="T10" fmla="*/ 333377 w 219"/>
                    <a:gd name="T11" fmla="*/ 296748 h 51"/>
                    <a:gd name="T12" fmla="*/ 294800 w 219"/>
                    <a:gd name="T13" fmla="*/ 268214 h 51"/>
                    <a:gd name="T14" fmla="*/ 296499 w 219"/>
                    <a:gd name="T15" fmla="*/ 257675 h 51"/>
                    <a:gd name="T16" fmla="*/ 333377 w 219"/>
                    <a:gd name="T17" fmla="*/ 285341 h 51"/>
                    <a:gd name="T18" fmla="*/ 333377 w 219"/>
                    <a:gd name="T19" fmla="*/ 296748 h 51"/>
                    <a:gd name="T20" fmla="*/ 296499 w 219"/>
                    <a:gd name="T21" fmla="*/ 257675 h 51"/>
                    <a:gd name="T22" fmla="*/ 296499 w 219"/>
                    <a:gd name="T23" fmla="*/ 257675 h 51"/>
                    <a:gd name="T24" fmla="*/ 296499 w 219"/>
                    <a:gd name="T25" fmla="*/ 261705 h 51"/>
                    <a:gd name="T26" fmla="*/ 296499 w 219"/>
                    <a:gd name="T27" fmla="*/ 257675 h 51"/>
                    <a:gd name="T28" fmla="*/ 294800 w 219"/>
                    <a:gd name="T29" fmla="*/ 268214 h 51"/>
                    <a:gd name="T30" fmla="*/ 245180 w 219"/>
                    <a:gd name="T31" fmla="*/ 156435 h 51"/>
                    <a:gd name="T32" fmla="*/ 248268 w 219"/>
                    <a:gd name="T33" fmla="*/ 149092 h 51"/>
                    <a:gd name="T34" fmla="*/ 296499 w 219"/>
                    <a:gd name="T35" fmla="*/ 257675 h 51"/>
                    <a:gd name="T36" fmla="*/ 294800 w 219"/>
                    <a:gd name="T37" fmla="*/ 268214 h 51"/>
                    <a:gd name="T38" fmla="*/ 245180 w 219"/>
                    <a:gd name="T39" fmla="*/ 156435 h 51"/>
                    <a:gd name="T40" fmla="*/ 166290 w 219"/>
                    <a:gd name="T41" fmla="*/ 17376 h 51"/>
                    <a:gd name="T42" fmla="*/ 166290 w 219"/>
                    <a:gd name="T43" fmla="*/ 0 h 51"/>
                    <a:gd name="T44" fmla="*/ 248268 w 219"/>
                    <a:gd name="T45" fmla="*/ 149092 h 51"/>
                    <a:gd name="T46" fmla="*/ 245180 w 219"/>
                    <a:gd name="T47" fmla="*/ 156435 h 51"/>
                    <a:gd name="T48" fmla="*/ 166290 w 219"/>
                    <a:gd name="T49" fmla="*/ 0 h 51"/>
                    <a:gd name="T50" fmla="*/ 166290 w 219"/>
                    <a:gd name="T51" fmla="*/ 0 h 51"/>
                    <a:gd name="T52" fmla="*/ 166290 w 219"/>
                    <a:gd name="T53" fmla="*/ 6407 h 51"/>
                    <a:gd name="T54" fmla="*/ 166290 w 219"/>
                    <a:gd name="T55" fmla="*/ 0 h 51"/>
                    <a:gd name="T56" fmla="*/ 166290 w 219"/>
                    <a:gd name="T57" fmla="*/ 17376 h 51"/>
                    <a:gd name="T58" fmla="*/ 99434 w 219"/>
                    <a:gd name="T59" fmla="*/ 84109 h 51"/>
                    <a:gd name="T60" fmla="*/ 95943 w 219"/>
                    <a:gd name="T61" fmla="*/ 77604 h 51"/>
                    <a:gd name="T62" fmla="*/ 166290 w 219"/>
                    <a:gd name="T63" fmla="*/ 0 h 51"/>
                    <a:gd name="T64" fmla="*/ 166290 w 219"/>
                    <a:gd name="T65" fmla="*/ 17376 h 51"/>
                    <a:gd name="T66" fmla="*/ 99434 w 219"/>
                    <a:gd name="T67" fmla="*/ 84109 h 51"/>
                    <a:gd name="T68" fmla="*/ 0 w 219"/>
                    <a:gd name="T69" fmla="*/ 177698 h 51"/>
                    <a:gd name="T70" fmla="*/ 0 w 219"/>
                    <a:gd name="T71" fmla="*/ 166731 h 51"/>
                    <a:gd name="T72" fmla="*/ 95943 w 219"/>
                    <a:gd name="T73" fmla="*/ 77604 h 51"/>
                    <a:gd name="T74" fmla="*/ 99434 w 219"/>
                    <a:gd name="T75" fmla="*/ 84109 h 51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</a:gdLst>
                  <a:ahLst/>
                  <a:cxnLst>
                    <a:cxn ang="T76">
                      <a:pos x="T0" y="T1"/>
                    </a:cxn>
                    <a:cxn ang="T77">
                      <a:pos x="T2" y="T3"/>
                    </a:cxn>
                    <a:cxn ang="T78">
                      <a:pos x="T4" y="T5"/>
                    </a:cxn>
                    <a:cxn ang="T79">
                      <a:pos x="T6" y="T7"/>
                    </a:cxn>
                    <a:cxn ang="T80">
                      <a:pos x="T8" y="T9"/>
                    </a:cxn>
                    <a:cxn ang="T81">
                      <a:pos x="T10" y="T11"/>
                    </a:cxn>
                    <a:cxn ang="T82">
                      <a:pos x="T12" y="T13"/>
                    </a:cxn>
                    <a:cxn ang="T83">
                      <a:pos x="T14" y="T15"/>
                    </a:cxn>
                    <a:cxn ang="T84">
                      <a:pos x="T16" y="T17"/>
                    </a:cxn>
                    <a:cxn ang="T85">
                      <a:pos x="T18" y="T19"/>
                    </a:cxn>
                    <a:cxn ang="T86">
                      <a:pos x="T20" y="T21"/>
                    </a:cxn>
                    <a:cxn ang="T87">
                      <a:pos x="T22" y="T23"/>
                    </a:cxn>
                    <a:cxn ang="T88">
                      <a:pos x="T24" y="T25"/>
                    </a:cxn>
                    <a:cxn ang="T89">
                      <a:pos x="T26" y="T27"/>
                    </a:cxn>
                    <a:cxn ang="T90">
                      <a:pos x="T28" y="T29"/>
                    </a:cxn>
                    <a:cxn ang="T91">
                      <a:pos x="T30" y="T31"/>
                    </a:cxn>
                    <a:cxn ang="T92">
                      <a:pos x="T32" y="T33"/>
                    </a:cxn>
                    <a:cxn ang="T93">
                      <a:pos x="T34" y="T35"/>
                    </a:cxn>
                    <a:cxn ang="T94">
                      <a:pos x="T36" y="T37"/>
                    </a:cxn>
                    <a:cxn ang="T95">
                      <a:pos x="T38" y="T39"/>
                    </a:cxn>
                    <a:cxn ang="T96">
                      <a:pos x="T40" y="T41"/>
                    </a:cxn>
                    <a:cxn ang="T97">
                      <a:pos x="T42" y="T43"/>
                    </a:cxn>
                    <a:cxn ang="T98">
                      <a:pos x="T44" y="T45"/>
                    </a:cxn>
                    <a:cxn ang="T99">
                      <a:pos x="T46" y="T47"/>
                    </a:cxn>
                    <a:cxn ang="T100">
                      <a:pos x="T48" y="T49"/>
                    </a:cxn>
                    <a:cxn ang="T101">
                      <a:pos x="T50" y="T51"/>
                    </a:cxn>
                    <a:cxn ang="T102">
                      <a:pos x="T52" y="T53"/>
                    </a:cxn>
                    <a:cxn ang="T103">
                      <a:pos x="T54" y="T55"/>
                    </a:cxn>
                    <a:cxn ang="T104">
                      <a:pos x="T56" y="T57"/>
                    </a:cxn>
                    <a:cxn ang="T105">
                      <a:pos x="T58" y="T59"/>
                    </a:cxn>
                    <a:cxn ang="T106">
                      <a:pos x="T60" y="T61"/>
                    </a:cxn>
                    <a:cxn ang="T107">
                      <a:pos x="T62" y="T63"/>
                    </a:cxn>
                    <a:cxn ang="T108">
                      <a:pos x="T64" y="T65"/>
                    </a:cxn>
                    <a:cxn ang="T109">
                      <a:pos x="T66" y="T67"/>
                    </a:cxn>
                    <a:cxn ang="T110">
                      <a:pos x="T68" y="T69"/>
                    </a:cxn>
                    <a:cxn ang="T111">
                      <a:pos x="T70" y="T71"/>
                    </a:cxn>
                    <a:cxn ang="T112">
                      <a:pos x="T72" y="T73"/>
                    </a:cxn>
                    <a:cxn ang="T113">
                      <a:pos x="T74" y="T75"/>
                    </a:cxn>
                  </a:cxnLst>
                  <a:rect l="0" t="0" r="r" b="b"/>
                  <a:pathLst>
                    <a:path w="219" h="51">
                      <a:moveTo>
                        <a:pt x="219" y="49"/>
                      </a:moveTo>
                      <a:cubicBezTo>
                        <a:pt x="211" y="51"/>
                        <a:pt x="203" y="51"/>
                        <a:pt x="195" y="50"/>
                      </a:cubicBezTo>
                      <a:lnTo>
                        <a:pt x="195" y="48"/>
                      </a:lnTo>
                      <a:cubicBezTo>
                        <a:pt x="203" y="49"/>
                        <a:pt x="211" y="49"/>
                        <a:pt x="218" y="47"/>
                      </a:cubicBezTo>
                      <a:lnTo>
                        <a:pt x="219" y="49"/>
                      </a:lnTo>
                      <a:close/>
                      <a:moveTo>
                        <a:pt x="195" y="50"/>
                      </a:moveTo>
                      <a:cubicBezTo>
                        <a:pt x="187" y="49"/>
                        <a:pt x="180" y="47"/>
                        <a:pt x="172" y="45"/>
                      </a:cubicBezTo>
                      <a:lnTo>
                        <a:pt x="173" y="43"/>
                      </a:lnTo>
                      <a:cubicBezTo>
                        <a:pt x="180" y="45"/>
                        <a:pt x="188" y="47"/>
                        <a:pt x="195" y="48"/>
                      </a:cubicBezTo>
                      <a:lnTo>
                        <a:pt x="195" y="50"/>
                      </a:lnTo>
                      <a:close/>
                      <a:moveTo>
                        <a:pt x="173" y="43"/>
                      </a:moveTo>
                      <a:lnTo>
                        <a:pt x="173" y="43"/>
                      </a:lnTo>
                      <a:lnTo>
                        <a:pt x="173" y="44"/>
                      </a:lnTo>
                      <a:lnTo>
                        <a:pt x="173" y="43"/>
                      </a:lnTo>
                      <a:close/>
                      <a:moveTo>
                        <a:pt x="172" y="45"/>
                      </a:moveTo>
                      <a:cubicBezTo>
                        <a:pt x="161" y="42"/>
                        <a:pt x="152" y="34"/>
                        <a:pt x="143" y="26"/>
                      </a:cubicBezTo>
                      <a:lnTo>
                        <a:pt x="145" y="25"/>
                      </a:lnTo>
                      <a:cubicBezTo>
                        <a:pt x="154" y="33"/>
                        <a:pt x="162" y="40"/>
                        <a:pt x="173" y="43"/>
                      </a:cubicBezTo>
                      <a:lnTo>
                        <a:pt x="172" y="45"/>
                      </a:lnTo>
                      <a:close/>
                      <a:moveTo>
                        <a:pt x="143" y="26"/>
                      </a:moveTo>
                      <a:cubicBezTo>
                        <a:pt x="131" y="15"/>
                        <a:pt x="118" y="3"/>
                        <a:pt x="97" y="3"/>
                      </a:cubicBezTo>
                      <a:lnTo>
                        <a:pt x="97" y="0"/>
                      </a:lnTo>
                      <a:cubicBezTo>
                        <a:pt x="119" y="1"/>
                        <a:pt x="132" y="13"/>
                        <a:pt x="145" y="25"/>
                      </a:cubicBezTo>
                      <a:lnTo>
                        <a:pt x="143" y="26"/>
                      </a:lnTo>
                      <a:close/>
                      <a:moveTo>
                        <a:pt x="97" y="0"/>
                      </a:moveTo>
                      <a:lnTo>
                        <a:pt x="97" y="0"/>
                      </a:lnTo>
                      <a:lnTo>
                        <a:pt x="97" y="1"/>
                      </a:lnTo>
                      <a:lnTo>
                        <a:pt x="97" y="0"/>
                      </a:lnTo>
                      <a:close/>
                      <a:moveTo>
                        <a:pt x="97" y="3"/>
                      </a:moveTo>
                      <a:cubicBezTo>
                        <a:pt x="83" y="2"/>
                        <a:pt x="71" y="8"/>
                        <a:pt x="58" y="14"/>
                      </a:cubicBezTo>
                      <a:lnTo>
                        <a:pt x="56" y="13"/>
                      </a:lnTo>
                      <a:cubicBezTo>
                        <a:pt x="70" y="6"/>
                        <a:pt x="82" y="0"/>
                        <a:pt x="97" y="0"/>
                      </a:cubicBezTo>
                      <a:lnTo>
                        <a:pt x="97" y="3"/>
                      </a:lnTo>
                      <a:close/>
                      <a:moveTo>
                        <a:pt x="58" y="14"/>
                      </a:moveTo>
                      <a:cubicBezTo>
                        <a:pt x="41" y="22"/>
                        <a:pt x="24" y="31"/>
                        <a:pt x="0" y="30"/>
                      </a:cubicBezTo>
                      <a:lnTo>
                        <a:pt x="0" y="28"/>
                      </a:lnTo>
                      <a:cubicBezTo>
                        <a:pt x="23" y="29"/>
                        <a:pt x="40" y="20"/>
                        <a:pt x="56" y="13"/>
                      </a:cubicBezTo>
                      <a:lnTo>
                        <a:pt x="58" y="14"/>
                      </a:lnTo>
                      <a:close/>
                    </a:path>
                  </a:pathLst>
                </a:custGeom>
                <a:solidFill>
                  <a:srgbClr val="CECEC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238" name="Freeform 240"/>
                <p:cNvSpPr>
                  <a:spLocks noChangeArrowheads="1"/>
                </p:cNvSpPr>
                <p:nvPr/>
              </p:nvSpPr>
              <p:spPr bwMode="auto">
                <a:xfrm>
                  <a:off x="1254" y="3155"/>
                  <a:ext cx="91" cy="7"/>
                </a:xfrm>
                <a:custGeom>
                  <a:avLst/>
                  <a:gdLst>
                    <a:gd name="T0" fmla="*/ 0 w 66"/>
                    <a:gd name="T1" fmla="*/ 5274 h 5"/>
                    <a:gd name="T2" fmla="*/ 55052 w 66"/>
                    <a:gd name="T3" fmla="*/ 0 h 5"/>
                    <a:gd name="T4" fmla="*/ 113014 w 66"/>
                    <a:gd name="T5" fmla="*/ 6819 h 5"/>
                    <a:gd name="T6" fmla="*/ 0 w 66"/>
                    <a:gd name="T7" fmla="*/ 5274 h 5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66" h="5">
                      <a:moveTo>
                        <a:pt x="0" y="4"/>
                      </a:moveTo>
                      <a:cubicBezTo>
                        <a:pt x="9" y="2"/>
                        <a:pt x="25" y="0"/>
                        <a:pt x="32" y="0"/>
                      </a:cubicBezTo>
                      <a:cubicBezTo>
                        <a:pt x="48" y="0"/>
                        <a:pt x="53" y="2"/>
                        <a:pt x="66" y="5"/>
                      </a:cubicBezTo>
                      <a:lnTo>
                        <a:pt x="0" y="4"/>
                      </a:lnTo>
                      <a:close/>
                    </a:path>
                  </a:pathLst>
                </a:custGeom>
                <a:solidFill>
                  <a:srgbClr val="7A7878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239" name="Freeform 241"/>
                <p:cNvSpPr>
                  <a:spLocks noChangeArrowheads="1"/>
                </p:cNvSpPr>
                <p:nvPr/>
              </p:nvSpPr>
              <p:spPr bwMode="auto">
                <a:xfrm>
                  <a:off x="1254" y="3155"/>
                  <a:ext cx="91" cy="7"/>
                </a:xfrm>
                <a:custGeom>
                  <a:avLst/>
                  <a:gdLst>
                    <a:gd name="T0" fmla="*/ 0 w 66"/>
                    <a:gd name="T1" fmla="*/ 5274 h 5"/>
                    <a:gd name="T2" fmla="*/ 55052 w 66"/>
                    <a:gd name="T3" fmla="*/ 0 h 5"/>
                    <a:gd name="T4" fmla="*/ 113014 w 66"/>
                    <a:gd name="T5" fmla="*/ 6819 h 5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66" h="5">
                      <a:moveTo>
                        <a:pt x="0" y="4"/>
                      </a:moveTo>
                      <a:cubicBezTo>
                        <a:pt x="9" y="2"/>
                        <a:pt x="25" y="0"/>
                        <a:pt x="32" y="0"/>
                      </a:cubicBezTo>
                      <a:cubicBezTo>
                        <a:pt x="48" y="0"/>
                        <a:pt x="53" y="2"/>
                        <a:pt x="66" y="5"/>
                      </a:cubicBezTo>
                    </a:path>
                  </a:pathLst>
                </a:custGeom>
                <a:noFill/>
                <a:ln w="9525" cap="sq">
                  <a:solidFill>
                    <a:srgbClr val="C1C0B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240" name="Freeform 242"/>
                <p:cNvSpPr>
                  <a:spLocks noChangeArrowheads="1"/>
                </p:cNvSpPr>
                <p:nvPr/>
              </p:nvSpPr>
              <p:spPr bwMode="auto">
                <a:xfrm>
                  <a:off x="1345" y="3164"/>
                  <a:ext cx="64" cy="16"/>
                </a:xfrm>
                <a:custGeom>
                  <a:avLst/>
                  <a:gdLst>
                    <a:gd name="T0" fmla="*/ 0 w 47"/>
                    <a:gd name="T1" fmla="*/ 0 h 10"/>
                    <a:gd name="T2" fmla="*/ 39001 w 47"/>
                    <a:gd name="T3" fmla="*/ 20752 h 10"/>
                    <a:gd name="T4" fmla="*/ 68018 w 47"/>
                    <a:gd name="T5" fmla="*/ 30114 h 10"/>
                    <a:gd name="T6" fmla="*/ 0 w 47"/>
                    <a:gd name="T7" fmla="*/ 0 h 10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47" h="10">
                      <a:moveTo>
                        <a:pt x="0" y="0"/>
                      </a:moveTo>
                      <a:cubicBezTo>
                        <a:pt x="9" y="2"/>
                        <a:pt x="19" y="4"/>
                        <a:pt x="27" y="7"/>
                      </a:cubicBezTo>
                      <a:cubicBezTo>
                        <a:pt x="34" y="9"/>
                        <a:pt x="40" y="9"/>
                        <a:pt x="47" y="1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7A7878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241" name="Freeform 243"/>
                <p:cNvSpPr>
                  <a:spLocks noChangeArrowheads="1"/>
                </p:cNvSpPr>
                <p:nvPr/>
              </p:nvSpPr>
              <p:spPr bwMode="auto">
                <a:xfrm>
                  <a:off x="1345" y="3164"/>
                  <a:ext cx="64" cy="16"/>
                </a:xfrm>
                <a:custGeom>
                  <a:avLst/>
                  <a:gdLst>
                    <a:gd name="T0" fmla="*/ 0 w 47"/>
                    <a:gd name="T1" fmla="*/ 0 h 10"/>
                    <a:gd name="T2" fmla="*/ 39001 w 47"/>
                    <a:gd name="T3" fmla="*/ 20752 h 10"/>
                    <a:gd name="T4" fmla="*/ 68018 w 47"/>
                    <a:gd name="T5" fmla="*/ 30114 h 1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47" h="10">
                      <a:moveTo>
                        <a:pt x="0" y="0"/>
                      </a:moveTo>
                      <a:cubicBezTo>
                        <a:pt x="9" y="2"/>
                        <a:pt x="19" y="4"/>
                        <a:pt x="27" y="7"/>
                      </a:cubicBezTo>
                      <a:cubicBezTo>
                        <a:pt x="34" y="9"/>
                        <a:pt x="40" y="9"/>
                        <a:pt x="47" y="10"/>
                      </a:cubicBezTo>
                    </a:path>
                  </a:pathLst>
                </a:custGeom>
                <a:noFill/>
                <a:ln w="9525" cap="sq">
                  <a:solidFill>
                    <a:srgbClr val="C1C0B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242" name="Freeform 244"/>
                <p:cNvSpPr>
                  <a:spLocks noChangeArrowheads="1"/>
                </p:cNvSpPr>
                <p:nvPr/>
              </p:nvSpPr>
              <p:spPr bwMode="auto">
                <a:xfrm>
                  <a:off x="1230" y="3287"/>
                  <a:ext cx="138" cy="15"/>
                </a:xfrm>
                <a:custGeom>
                  <a:avLst/>
                  <a:gdLst>
                    <a:gd name="T0" fmla="*/ 0 w 100"/>
                    <a:gd name="T1" fmla="*/ 0 h 9"/>
                    <a:gd name="T2" fmla="*/ 170500 w 100"/>
                    <a:gd name="T3" fmla="*/ 25292 h 9"/>
                    <a:gd name="T4" fmla="*/ 0 w 100"/>
                    <a:gd name="T5" fmla="*/ 0 h 9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100" h="9">
                      <a:moveTo>
                        <a:pt x="0" y="0"/>
                      </a:moveTo>
                      <a:cubicBezTo>
                        <a:pt x="23" y="9"/>
                        <a:pt x="68" y="1"/>
                        <a:pt x="100" y="4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7A7878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243" name="Freeform 245"/>
                <p:cNvSpPr>
                  <a:spLocks noChangeArrowheads="1"/>
                </p:cNvSpPr>
                <p:nvPr/>
              </p:nvSpPr>
              <p:spPr bwMode="auto">
                <a:xfrm>
                  <a:off x="1230" y="3287"/>
                  <a:ext cx="138" cy="15"/>
                </a:xfrm>
                <a:custGeom>
                  <a:avLst/>
                  <a:gdLst>
                    <a:gd name="T0" fmla="*/ 0 w 100"/>
                    <a:gd name="T1" fmla="*/ 0 h 9"/>
                    <a:gd name="T2" fmla="*/ 170500 w 100"/>
                    <a:gd name="T3" fmla="*/ 25292 h 9"/>
                    <a:gd name="T4" fmla="*/ 0 60000 65536"/>
                    <a:gd name="T5" fmla="*/ 0 60000 65536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0" t="0" r="r" b="b"/>
                  <a:pathLst>
                    <a:path w="100" h="9">
                      <a:moveTo>
                        <a:pt x="0" y="0"/>
                      </a:moveTo>
                      <a:cubicBezTo>
                        <a:pt x="23" y="9"/>
                        <a:pt x="68" y="1"/>
                        <a:pt x="100" y="4"/>
                      </a:cubicBezTo>
                    </a:path>
                  </a:pathLst>
                </a:custGeom>
                <a:noFill/>
                <a:ln w="9525" cap="sq">
                  <a:solidFill>
                    <a:srgbClr val="C1C0B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244" name="Freeform 246"/>
                <p:cNvSpPr>
                  <a:spLocks noChangeArrowheads="1"/>
                </p:cNvSpPr>
                <p:nvPr/>
              </p:nvSpPr>
              <p:spPr bwMode="auto">
                <a:xfrm>
                  <a:off x="1085" y="3327"/>
                  <a:ext cx="175" cy="16"/>
                </a:xfrm>
                <a:custGeom>
                  <a:avLst/>
                  <a:gdLst>
                    <a:gd name="T0" fmla="*/ 208322 w 127"/>
                    <a:gd name="T1" fmla="*/ 25285 h 10"/>
                    <a:gd name="T2" fmla="*/ 139632 w 127"/>
                    <a:gd name="T3" fmla="*/ 15203 h 10"/>
                    <a:gd name="T4" fmla="*/ 0 w 127"/>
                    <a:gd name="T5" fmla="*/ 0 h 10"/>
                    <a:gd name="T6" fmla="*/ 1758 w 127"/>
                    <a:gd name="T7" fmla="*/ 0 h 10"/>
                    <a:gd name="T8" fmla="*/ 208322 w 127"/>
                    <a:gd name="T9" fmla="*/ 25285 h 1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27" h="10">
                      <a:moveTo>
                        <a:pt x="127" y="9"/>
                      </a:moveTo>
                      <a:cubicBezTo>
                        <a:pt x="114" y="7"/>
                        <a:pt x="102" y="4"/>
                        <a:pt x="85" y="5"/>
                      </a:cubicBezTo>
                      <a:cubicBezTo>
                        <a:pt x="52" y="8"/>
                        <a:pt x="18" y="10"/>
                        <a:pt x="0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lnTo>
                        <a:pt x="127" y="9"/>
                      </a:lnTo>
                      <a:close/>
                    </a:path>
                  </a:pathLst>
                </a:custGeom>
                <a:solidFill>
                  <a:srgbClr val="7A7878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245" name="Freeform 247"/>
                <p:cNvSpPr>
                  <a:spLocks noChangeArrowheads="1"/>
                </p:cNvSpPr>
                <p:nvPr/>
              </p:nvSpPr>
              <p:spPr bwMode="auto">
                <a:xfrm>
                  <a:off x="1085" y="3327"/>
                  <a:ext cx="175" cy="16"/>
                </a:xfrm>
                <a:custGeom>
                  <a:avLst/>
                  <a:gdLst>
                    <a:gd name="T0" fmla="*/ 208322 w 127"/>
                    <a:gd name="T1" fmla="*/ 25285 h 10"/>
                    <a:gd name="T2" fmla="*/ 139632 w 127"/>
                    <a:gd name="T3" fmla="*/ 15203 h 10"/>
                    <a:gd name="T4" fmla="*/ 0 w 127"/>
                    <a:gd name="T5" fmla="*/ 0 h 10"/>
                    <a:gd name="T6" fmla="*/ 1758 w 127"/>
                    <a:gd name="T7" fmla="*/ 0 h 10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127" h="10">
                      <a:moveTo>
                        <a:pt x="127" y="9"/>
                      </a:moveTo>
                      <a:cubicBezTo>
                        <a:pt x="114" y="7"/>
                        <a:pt x="102" y="4"/>
                        <a:pt x="85" y="5"/>
                      </a:cubicBezTo>
                      <a:cubicBezTo>
                        <a:pt x="52" y="8"/>
                        <a:pt x="18" y="10"/>
                        <a:pt x="0" y="0"/>
                      </a:cubicBezTo>
                      <a:cubicBezTo>
                        <a:pt x="1" y="0"/>
                        <a:pt x="1" y="0"/>
                        <a:pt x="1" y="0"/>
                      </a:cubicBezTo>
                    </a:path>
                  </a:pathLst>
                </a:custGeom>
                <a:noFill/>
                <a:ln w="9525" cap="sq">
                  <a:solidFill>
                    <a:srgbClr val="C1C0B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246" name="Freeform 248"/>
                <p:cNvSpPr>
                  <a:spLocks noChangeArrowheads="1"/>
                </p:cNvSpPr>
                <p:nvPr/>
              </p:nvSpPr>
              <p:spPr bwMode="auto">
                <a:xfrm>
                  <a:off x="1405" y="3220"/>
                  <a:ext cx="187" cy="18"/>
                </a:xfrm>
                <a:custGeom>
                  <a:avLst/>
                  <a:gdLst>
                    <a:gd name="T0" fmla="*/ 0 w 136"/>
                    <a:gd name="T1" fmla="*/ 17316 h 11"/>
                    <a:gd name="T2" fmla="*/ 35610 w 136"/>
                    <a:gd name="T3" fmla="*/ 12698 h 11"/>
                    <a:gd name="T4" fmla="*/ 68965 w 136"/>
                    <a:gd name="T5" fmla="*/ 0 h 11"/>
                    <a:gd name="T6" fmla="*/ 222449 w 136"/>
                    <a:gd name="T7" fmla="*/ 17316 h 11"/>
                    <a:gd name="T8" fmla="*/ 0 w 136"/>
                    <a:gd name="T9" fmla="*/ 17316 h 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36" h="11">
                      <a:moveTo>
                        <a:pt x="0" y="4"/>
                      </a:moveTo>
                      <a:cubicBezTo>
                        <a:pt x="8" y="4"/>
                        <a:pt x="15" y="4"/>
                        <a:pt x="22" y="3"/>
                      </a:cubicBezTo>
                      <a:cubicBezTo>
                        <a:pt x="29" y="1"/>
                        <a:pt x="36" y="0"/>
                        <a:pt x="42" y="0"/>
                      </a:cubicBezTo>
                      <a:cubicBezTo>
                        <a:pt x="74" y="0"/>
                        <a:pt x="96" y="11"/>
                        <a:pt x="136" y="4"/>
                      </a:cubicBezTo>
                      <a:lnTo>
                        <a:pt x="0" y="4"/>
                      </a:lnTo>
                      <a:close/>
                    </a:path>
                  </a:pathLst>
                </a:custGeom>
                <a:solidFill>
                  <a:srgbClr val="7A7878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247" name="Freeform 249"/>
                <p:cNvSpPr>
                  <a:spLocks noChangeArrowheads="1"/>
                </p:cNvSpPr>
                <p:nvPr/>
              </p:nvSpPr>
              <p:spPr bwMode="auto">
                <a:xfrm>
                  <a:off x="1405" y="3220"/>
                  <a:ext cx="187" cy="18"/>
                </a:xfrm>
                <a:custGeom>
                  <a:avLst/>
                  <a:gdLst>
                    <a:gd name="T0" fmla="*/ 0 w 136"/>
                    <a:gd name="T1" fmla="*/ 17316 h 11"/>
                    <a:gd name="T2" fmla="*/ 35610 w 136"/>
                    <a:gd name="T3" fmla="*/ 12698 h 11"/>
                    <a:gd name="T4" fmla="*/ 68965 w 136"/>
                    <a:gd name="T5" fmla="*/ 0 h 11"/>
                    <a:gd name="T6" fmla="*/ 222449 w 136"/>
                    <a:gd name="T7" fmla="*/ 17316 h 11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136" h="11">
                      <a:moveTo>
                        <a:pt x="0" y="4"/>
                      </a:moveTo>
                      <a:cubicBezTo>
                        <a:pt x="8" y="4"/>
                        <a:pt x="15" y="4"/>
                        <a:pt x="22" y="3"/>
                      </a:cubicBezTo>
                      <a:cubicBezTo>
                        <a:pt x="29" y="1"/>
                        <a:pt x="36" y="0"/>
                        <a:pt x="42" y="0"/>
                      </a:cubicBezTo>
                      <a:cubicBezTo>
                        <a:pt x="74" y="0"/>
                        <a:pt x="96" y="11"/>
                        <a:pt x="136" y="4"/>
                      </a:cubicBezTo>
                    </a:path>
                  </a:pathLst>
                </a:custGeom>
                <a:noFill/>
                <a:ln w="9525" cap="sq">
                  <a:solidFill>
                    <a:srgbClr val="C1C0B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248" name="Freeform 250"/>
                <p:cNvSpPr>
                  <a:spLocks noChangeArrowheads="1"/>
                </p:cNvSpPr>
                <p:nvPr/>
              </p:nvSpPr>
              <p:spPr bwMode="auto">
                <a:xfrm>
                  <a:off x="1570" y="3097"/>
                  <a:ext cx="165" cy="22"/>
                </a:xfrm>
                <a:custGeom>
                  <a:avLst/>
                  <a:gdLst>
                    <a:gd name="T0" fmla="*/ 200511 w 120"/>
                    <a:gd name="T1" fmla="*/ 99811 h 13"/>
                    <a:gd name="T2" fmla="*/ 166827 w 120"/>
                    <a:gd name="T3" fmla="*/ 54213 h 13"/>
                    <a:gd name="T4" fmla="*/ 45294 w 120"/>
                    <a:gd name="T5" fmla="*/ 32035 h 13"/>
                    <a:gd name="T6" fmla="*/ 0 w 120"/>
                    <a:gd name="T7" fmla="*/ 0 h 13"/>
                    <a:gd name="T8" fmla="*/ 200511 w 120"/>
                    <a:gd name="T9" fmla="*/ 99811 h 1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20" h="13">
                      <a:moveTo>
                        <a:pt x="120" y="13"/>
                      </a:moveTo>
                      <a:cubicBezTo>
                        <a:pt x="112" y="11"/>
                        <a:pt x="108" y="8"/>
                        <a:pt x="100" y="7"/>
                      </a:cubicBezTo>
                      <a:cubicBezTo>
                        <a:pt x="79" y="3"/>
                        <a:pt x="50" y="7"/>
                        <a:pt x="27" y="4"/>
                      </a:cubicBezTo>
                      <a:cubicBezTo>
                        <a:pt x="17" y="3"/>
                        <a:pt x="10" y="0"/>
                        <a:pt x="0" y="0"/>
                      </a:cubicBezTo>
                      <a:lnTo>
                        <a:pt x="120" y="13"/>
                      </a:lnTo>
                      <a:close/>
                    </a:path>
                  </a:pathLst>
                </a:custGeom>
                <a:solidFill>
                  <a:srgbClr val="7A7878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249" name="Freeform 251"/>
                <p:cNvSpPr>
                  <a:spLocks noChangeArrowheads="1"/>
                </p:cNvSpPr>
                <p:nvPr/>
              </p:nvSpPr>
              <p:spPr bwMode="auto">
                <a:xfrm>
                  <a:off x="1570" y="3097"/>
                  <a:ext cx="165" cy="22"/>
                </a:xfrm>
                <a:custGeom>
                  <a:avLst/>
                  <a:gdLst>
                    <a:gd name="T0" fmla="*/ 200511 w 120"/>
                    <a:gd name="T1" fmla="*/ 99811 h 13"/>
                    <a:gd name="T2" fmla="*/ 166827 w 120"/>
                    <a:gd name="T3" fmla="*/ 54213 h 13"/>
                    <a:gd name="T4" fmla="*/ 45294 w 120"/>
                    <a:gd name="T5" fmla="*/ 32035 h 13"/>
                    <a:gd name="T6" fmla="*/ 0 w 120"/>
                    <a:gd name="T7" fmla="*/ 0 h 13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120" h="13">
                      <a:moveTo>
                        <a:pt x="120" y="13"/>
                      </a:moveTo>
                      <a:cubicBezTo>
                        <a:pt x="112" y="11"/>
                        <a:pt x="108" y="8"/>
                        <a:pt x="100" y="7"/>
                      </a:cubicBezTo>
                      <a:cubicBezTo>
                        <a:pt x="79" y="3"/>
                        <a:pt x="50" y="7"/>
                        <a:pt x="27" y="4"/>
                      </a:cubicBezTo>
                      <a:cubicBezTo>
                        <a:pt x="17" y="3"/>
                        <a:pt x="10" y="0"/>
                        <a:pt x="0" y="0"/>
                      </a:cubicBezTo>
                    </a:path>
                  </a:pathLst>
                </a:custGeom>
                <a:noFill/>
                <a:ln w="9525" cap="sq">
                  <a:solidFill>
                    <a:srgbClr val="C1C0B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250" name="Freeform 252"/>
                <p:cNvSpPr>
                  <a:spLocks noChangeArrowheads="1"/>
                </p:cNvSpPr>
                <p:nvPr/>
              </p:nvSpPr>
              <p:spPr bwMode="auto">
                <a:xfrm>
                  <a:off x="1398" y="3356"/>
                  <a:ext cx="160" cy="23"/>
                </a:xfrm>
                <a:custGeom>
                  <a:avLst/>
                  <a:gdLst>
                    <a:gd name="T0" fmla="*/ 177797 w 117"/>
                    <a:gd name="T1" fmla="*/ 64862 h 14"/>
                    <a:gd name="T2" fmla="*/ 151778 w 117"/>
                    <a:gd name="T3" fmla="*/ 51510 h 14"/>
                    <a:gd name="T4" fmla="*/ 94247 w 117"/>
                    <a:gd name="T5" fmla="*/ 42571 h 14"/>
                    <a:gd name="T6" fmla="*/ 16730 w 117"/>
                    <a:gd name="T7" fmla="*/ 45165 h 14"/>
                    <a:gd name="T8" fmla="*/ 11765 w 117"/>
                    <a:gd name="T9" fmla="*/ 27492 h 14"/>
                    <a:gd name="T10" fmla="*/ 0 w 117"/>
                    <a:gd name="T11" fmla="*/ 0 h 14"/>
                    <a:gd name="T12" fmla="*/ 177797 w 117"/>
                    <a:gd name="T13" fmla="*/ 64862 h 14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117" h="14">
                      <a:moveTo>
                        <a:pt x="117" y="14"/>
                      </a:moveTo>
                      <a:cubicBezTo>
                        <a:pt x="110" y="14"/>
                        <a:pt x="105" y="11"/>
                        <a:pt x="100" y="11"/>
                      </a:cubicBezTo>
                      <a:cubicBezTo>
                        <a:pt x="88" y="9"/>
                        <a:pt x="76" y="8"/>
                        <a:pt x="62" y="9"/>
                      </a:cubicBezTo>
                      <a:cubicBezTo>
                        <a:pt x="44" y="10"/>
                        <a:pt x="24" y="13"/>
                        <a:pt x="11" y="10"/>
                      </a:cubicBezTo>
                      <a:cubicBezTo>
                        <a:pt x="9" y="9"/>
                        <a:pt x="8" y="8"/>
                        <a:pt x="8" y="6"/>
                      </a:cubicBezTo>
                      <a:cubicBezTo>
                        <a:pt x="8" y="6"/>
                        <a:pt x="0" y="0"/>
                        <a:pt x="0" y="0"/>
                      </a:cubicBezTo>
                      <a:lnTo>
                        <a:pt x="117" y="14"/>
                      </a:lnTo>
                      <a:close/>
                    </a:path>
                  </a:pathLst>
                </a:custGeom>
                <a:solidFill>
                  <a:srgbClr val="7A7878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251" name="Freeform 253"/>
                <p:cNvSpPr>
                  <a:spLocks noChangeArrowheads="1"/>
                </p:cNvSpPr>
                <p:nvPr/>
              </p:nvSpPr>
              <p:spPr bwMode="auto">
                <a:xfrm>
                  <a:off x="1398" y="3356"/>
                  <a:ext cx="160" cy="23"/>
                </a:xfrm>
                <a:custGeom>
                  <a:avLst/>
                  <a:gdLst>
                    <a:gd name="T0" fmla="*/ 177797 w 117"/>
                    <a:gd name="T1" fmla="*/ 64862 h 14"/>
                    <a:gd name="T2" fmla="*/ 151778 w 117"/>
                    <a:gd name="T3" fmla="*/ 51510 h 14"/>
                    <a:gd name="T4" fmla="*/ 94247 w 117"/>
                    <a:gd name="T5" fmla="*/ 42571 h 14"/>
                    <a:gd name="T6" fmla="*/ 16730 w 117"/>
                    <a:gd name="T7" fmla="*/ 45165 h 14"/>
                    <a:gd name="T8" fmla="*/ 11765 w 117"/>
                    <a:gd name="T9" fmla="*/ 27492 h 14"/>
                    <a:gd name="T10" fmla="*/ 0 w 117"/>
                    <a:gd name="T11" fmla="*/ 0 h 14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117" h="14">
                      <a:moveTo>
                        <a:pt x="117" y="14"/>
                      </a:moveTo>
                      <a:cubicBezTo>
                        <a:pt x="110" y="14"/>
                        <a:pt x="105" y="11"/>
                        <a:pt x="100" y="11"/>
                      </a:cubicBezTo>
                      <a:cubicBezTo>
                        <a:pt x="88" y="9"/>
                        <a:pt x="76" y="8"/>
                        <a:pt x="62" y="9"/>
                      </a:cubicBezTo>
                      <a:cubicBezTo>
                        <a:pt x="44" y="10"/>
                        <a:pt x="24" y="13"/>
                        <a:pt x="11" y="10"/>
                      </a:cubicBezTo>
                      <a:cubicBezTo>
                        <a:pt x="9" y="9"/>
                        <a:pt x="8" y="8"/>
                        <a:pt x="8" y="6"/>
                      </a:cubicBezTo>
                      <a:cubicBezTo>
                        <a:pt x="8" y="6"/>
                        <a:pt x="0" y="0"/>
                        <a:pt x="0" y="0"/>
                      </a:cubicBezTo>
                    </a:path>
                  </a:pathLst>
                </a:custGeom>
                <a:noFill/>
                <a:ln w="9525" cap="sq">
                  <a:solidFill>
                    <a:srgbClr val="C1C0B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252" name="Freeform 254"/>
                <p:cNvSpPr>
                  <a:spLocks noChangeArrowheads="1"/>
                </p:cNvSpPr>
                <p:nvPr/>
              </p:nvSpPr>
              <p:spPr bwMode="auto">
                <a:xfrm>
                  <a:off x="1128" y="3244"/>
                  <a:ext cx="43" cy="9"/>
                </a:xfrm>
                <a:custGeom>
                  <a:avLst/>
                  <a:gdLst>
                    <a:gd name="T0" fmla="*/ 0 w 32"/>
                    <a:gd name="T1" fmla="*/ 3279 h 6"/>
                    <a:gd name="T2" fmla="*/ 48746 w 32"/>
                    <a:gd name="T3" fmla="*/ 19088 h 6"/>
                    <a:gd name="T4" fmla="*/ 0 w 32"/>
                    <a:gd name="T5" fmla="*/ 3279 h 6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32" h="6">
                      <a:moveTo>
                        <a:pt x="0" y="1"/>
                      </a:moveTo>
                      <a:cubicBezTo>
                        <a:pt x="13" y="1"/>
                        <a:pt x="28" y="0"/>
                        <a:pt x="32" y="6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7A7878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253" name="Freeform 255"/>
                <p:cNvSpPr>
                  <a:spLocks noChangeArrowheads="1"/>
                </p:cNvSpPr>
                <p:nvPr/>
              </p:nvSpPr>
              <p:spPr bwMode="auto">
                <a:xfrm>
                  <a:off x="1128" y="3244"/>
                  <a:ext cx="43" cy="9"/>
                </a:xfrm>
                <a:custGeom>
                  <a:avLst/>
                  <a:gdLst>
                    <a:gd name="T0" fmla="*/ 0 w 32"/>
                    <a:gd name="T1" fmla="*/ 3279 h 6"/>
                    <a:gd name="T2" fmla="*/ 48746 w 32"/>
                    <a:gd name="T3" fmla="*/ 19088 h 6"/>
                    <a:gd name="T4" fmla="*/ 0 60000 65536"/>
                    <a:gd name="T5" fmla="*/ 0 60000 65536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0" t="0" r="r" b="b"/>
                  <a:pathLst>
                    <a:path w="32" h="6">
                      <a:moveTo>
                        <a:pt x="0" y="1"/>
                      </a:moveTo>
                      <a:cubicBezTo>
                        <a:pt x="13" y="1"/>
                        <a:pt x="28" y="0"/>
                        <a:pt x="32" y="6"/>
                      </a:cubicBezTo>
                    </a:path>
                  </a:pathLst>
                </a:custGeom>
                <a:noFill/>
                <a:ln w="9525" cap="sq">
                  <a:solidFill>
                    <a:srgbClr val="C1C0B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254" name="Freeform 256"/>
                <p:cNvSpPr>
                  <a:spLocks noChangeArrowheads="1"/>
                </p:cNvSpPr>
                <p:nvPr/>
              </p:nvSpPr>
              <p:spPr bwMode="auto">
                <a:xfrm>
                  <a:off x="1201" y="3116"/>
                  <a:ext cx="82" cy="17"/>
                </a:xfrm>
                <a:custGeom>
                  <a:avLst/>
                  <a:gdLst>
                    <a:gd name="T0" fmla="*/ 0 w 60"/>
                    <a:gd name="T1" fmla="*/ 0 h 10"/>
                    <a:gd name="T2" fmla="*/ 4634 w 60"/>
                    <a:gd name="T3" fmla="*/ 15235 h 10"/>
                    <a:gd name="T4" fmla="*/ 37384 w 60"/>
                    <a:gd name="T5" fmla="*/ 69166 h 10"/>
                    <a:gd name="T6" fmla="*/ 96364 w 60"/>
                    <a:gd name="T7" fmla="*/ 74851 h 10"/>
                    <a:gd name="T8" fmla="*/ 0 w 60"/>
                    <a:gd name="T9" fmla="*/ 0 h 1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60" h="10">
                      <a:moveTo>
                        <a:pt x="0" y="0"/>
                      </a:moveTo>
                      <a:cubicBezTo>
                        <a:pt x="2" y="1"/>
                        <a:pt x="2" y="2"/>
                        <a:pt x="3" y="2"/>
                      </a:cubicBezTo>
                      <a:cubicBezTo>
                        <a:pt x="7" y="6"/>
                        <a:pt x="15" y="7"/>
                        <a:pt x="23" y="8"/>
                      </a:cubicBezTo>
                      <a:cubicBezTo>
                        <a:pt x="34" y="10"/>
                        <a:pt x="51" y="6"/>
                        <a:pt x="60" y="9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7A7878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255" name="Freeform 257"/>
                <p:cNvSpPr>
                  <a:spLocks noChangeArrowheads="1"/>
                </p:cNvSpPr>
                <p:nvPr/>
              </p:nvSpPr>
              <p:spPr bwMode="auto">
                <a:xfrm>
                  <a:off x="1201" y="3116"/>
                  <a:ext cx="82" cy="17"/>
                </a:xfrm>
                <a:custGeom>
                  <a:avLst/>
                  <a:gdLst>
                    <a:gd name="T0" fmla="*/ 0 w 60"/>
                    <a:gd name="T1" fmla="*/ 0 h 10"/>
                    <a:gd name="T2" fmla="*/ 4634 w 60"/>
                    <a:gd name="T3" fmla="*/ 15235 h 10"/>
                    <a:gd name="T4" fmla="*/ 37384 w 60"/>
                    <a:gd name="T5" fmla="*/ 69166 h 10"/>
                    <a:gd name="T6" fmla="*/ 96364 w 60"/>
                    <a:gd name="T7" fmla="*/ 74851 h 10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60" h="10">
                      <a:moveTo>
                        <a:pt x="0" y="0"/>
                      </a:moveTo>
                      <a:cubicBezTo>
                        <a:pt x="2" y="1"/>
                        <a:pt x="2" y="2"/>
                        <a:pt x="3" y="2"/>
                      </a:cubicBezTo>
                      <a:cubicBezTo>
                        <a:pt x="7" y="6"/>
                        <a:pt x="15" y="7"/>
                        <a:pt x="23" y="8"/>
                      </a:cubicBezTo>
                      <a:cubicBezTo>
                        <a:pt x="34" y="10"/>
                        <a:pt x="51" y="6"/>
                        <a:pt x="60" y="9"/>
                      </a:cubicBezTo>
                    </a:path>
                  </a:pathLst>
                </a:custGeom>
                <a:noFill/>
                <a:ln w="9525" cap="sq">
                  <a:solidFill>
                    <a:srgbClr val="C1C0B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256" name="Freeform 258"/>
                <p:cNvSpPr>
                  <a:spLocks noChangeArrowheads="1"/>
                </p:cNvSpPr>
                <p:nvPr/>
              </p:nvSpPr>
              <p:spPr bwMode="auto">
                <a:xfrm>
                  <a:off x="1488" y="3175"/>
                  <a:ext cx="244" cy="17"/>
                </a:xfrm>
                <a:custGeom>
                  <a:avLst/>
                  <a:gdLst>
                    <a:gd name="T0" fmla="*/ 299347 w 177"/>
                    <a:gd name="T1" fmla="*/ 33895 h 10"/>
                    <a:gd name="T2" fmla="*/ 260217 w 177"/>
                    <a:gd name="T3" fmla="*/ 57622 h 10"/>
                    <a:gd name="T4" fmla="*/ 173943 w 177"/>
                    <a:gd name="T5" fmla="*/ 69166 h 10"/>
                    <a:gd name="T6" fmla="*/ 67766 w 177"/>
                    <a:gd name="T7" fmla="*/ 8962 h 10"/>
                    <a:gd name="T8" fmla="*/ 30592 w 177"/>
                    <a:gd name="T9" fmla="*/ 25900 h 10"/>
                    <a:gd name="T10" fmla="*/ 0 w 177"/>
                    <a:gd name="T11" fmla="*/ 57622 h 10"/>
                    <a:gd name="T12" fmla="*/ 299347 w 177"/>
                    <a:gd name="T13" fmla="*/ 33895 h 10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177" h="10">
                      <a:moveTo>
                        <a:pt x="177" y="4"/>
                      </a:moveTo>
                      <a:cubicBezTo>
                        <a:pt x="171" y="4"/>
                        <a:pt x="162" y="7"/>
                        <a:pt x="154" y="7"/>
                      </a:cubicBezTo>
                      <a:cubicBezTo>
                        <a:pt x="135" y="10"/>
                        <a:pt x="118" y="10"/>
                        <a:pt x="103" y="8"/>
                      </a:cubicBezTo>
                      <a:cubicBezTo>
                        <a:pt x="82" y="6"/>
                        <a:pt x="61" y="4"/>
                        <a:pt x="40" y="1"/>
                      </a:cubicBezTo>
                      <a:cubicBezTo>
                        <a:pt x="34" y="0"/>
                        <a:pt x="25" y="1"/>
                        <a:pt x="18" y="3"/>
                      </a:cubicBezTo>
                      <a:cubicBezTo>
                        <a:pt x="11" y="5"/>
                        <a:pt x="5" y="6"/>
                        <a:pt x="0" y="7"/>
                      </a:cubicBezTo>
                      <a:lnTo>
                        <a:pt x="177" y="4"/>
                      </a:lnTo>
                      <a:close/>
                    </a:path>
                  </a:pathLst>
                </a:custGeom>
                <a:solidFill>
                  <a:srgbClr val="7A7878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257" name="Freeform 259"/>
                <p:cNvSpPr>
                  <a:spLocks noChangeArrowheads="1"/>
                </p:cNvSpPr>
                <p:nvPr/>
              </p:nvSpPr>
              <p:spPr bwMode="auto">
                <a:xfrm>
                  <a:off x="1488" y="3175"/>
                  <a:ext cx="244" cy="17"/>
                </a:xfrm>
                <a:custGeom>
                  <a:avLst/>
                  <a:gdLst>
                    <a:gd name="T0" fmla="*/ 299347 w 177"/>
                    <a:gd name="T1" fmla="*/ 33895 h 10"/>
                    <a:gd name="T2" fmla="*/ 260217 w 177"/>
                    <a:gd name="T3" fmla="*/ 57622 h 10"/>
                    <a:gd name="T4" fmla="*/ 173943 w 177"/>
                    <a:gd name="T5" fmla="*/ 69166 h 10"/>
                    <a:gd name="T6" fmla="*/ 67766 w 177"/>
                    <a:gd name="T7" fmla="*/ 8962 h 10"/>
                    <a:gd name="T8" fmla="*/ 30592 w 177"/>
                    <a:gd name="T9" fmla="*/ 25900 h 10"/>
                    <a:gd name="T10" fmla="*/ 0 w 177"/>
                    <a:gd name="T11" fmla="*/ 57622 h 1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177" h="10">
                      <a:moveTo>
                        <a:pt x="177" y="4"/>
                      </a:moveTo>
                      <a:cubicBezTo>
                        <a:pt x="171" y="4"/>
                        <a:pt x="162" y="7"/>
                        <a:pt x="154" y="7"/>
                      </a:cubicBezTo>
                      <a:cubicBezTo>
                        <a:pt x="135" y="10"/>
                        <a:pt x="118" y="10"/>
                        <a:pt x="103" y="8"/>
                      </a:cubicBezTo>
                      <a:cubicBezTo>
                        <a:pt x="82" y="6"/>
                        <a:pt x="61" y="4"/>
                        <a:pt x="40" y="1"/>
                      </a:cubicBezTo>
                      <a:cubicBezTo>
                        <a:pt x="34" y="0"/>
                        <a:pt x="25" y="1"/>
                        <a:pt x="18" y="3"/>
                      </a:cubicBezTo>
                      <a:cubicBezTo>
                        <a:pt x="11" y="5"/>
                        <a:pt x="5" y="6"/>
                        <a:pt x="0" y="7"/>
                      </a:cubicBezTo>
                    </a:path>
                  </a:pathLst>
                </a:custGeom>
                <a:noFill/>
                <a:ln w="9525" cap="sq">
                  <a:solidFill>
                    <a:srgbClr val="C1C0B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258" name="Freeform 260"/>
                <p:cNvSpPr>
                  <a:spLocks noChangeArrowheads="1"/>
                </p:cNvSpPr>
                <p:nvPr/>
              </p:nvSpPr>
              <p:spPr bwMode="auto">
                <a:xfrm>
                  <a:off x="1288" y="3209"/>
                  <a:ext cx="59" cy="13"/>
                </a:xfrm>
                <a:custGeom>
                  <a:avLst/>
                  <a:gdLst>
                    <a:gd name="T0" fmla="*/ 0 w 43"/>
                    <a:gd name="T1" fmla="*/ 11492 h 8"/>
                    <a:gd name="T2" fmla="*/ 7295 w 43"/>
                    <a:gd name="T3" fmla="*/ 4352 h 8"/>
                    <a:gd name="T4" fmla="*/ 71269 w 43"/>
                    <a:gd name="T5" fmla="*/ 30347 h 8"/>
                    <a:gd name="T6" fmla="*/ 0 w 43"/>
                    <a:gd name="T7" fmla="*/ 11492 h 8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43" h="8">
                      <a:moveTo>
                        <a:pt x="0" y="3"/>
                      </a:moveTo>
                      <a:cubicBezTo>
                        <a:pt x="2" y="3"/>
                        <a:pt x="3" y="1"/>
                        <a:pt x="4" y="1"/>
                      </a:cubicBezTo>
                      <a:cubicBezTo>
                        <a:pt x="22" y="0"/>
                        <a:pt x="34" y="3"/>
                        <a:pt x="43" y="8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solidFill>
                  <a:srgbClr val="7A7878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259" name="Freeform 261"/>
                <p:cNvSpPr>
                  <a:spLocks noChangeArrowheads="1"/>
                </p:cNvSpPr>
                <p:nvPr/>
              </p:nvSpPr>
              <p:spPr bwMode="auto">
                <a:xfrm>
                  <a:off x="1288" y="3209"/>
                  <a:ext cx="59" cy="13"/>
                </a:xfrm>
                <a:custGeom>
                  <a:avLst/>
                  <a:gdLst>
                    <a:gd name="T0" fmla="*/ 0 w 43"/>
                    <a:gd name="T1" fmla="*/ 11492 h 8"/>
                    <a:gd name="T2" fmla="*/ 7295 w 43"/>
                    <a:gd name="T3" fmla="*/ 4352 h 8"/>
                    <a:gd name="T4" fmla="*/ 71269 w 43"/>
                    <a:gd name="T5" fmla="*/ 30347 h 8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43" h="8">
                      <a:moveTo>
                        <a:pt x="0" y="3"/>
                      </a:moveTo>
                      <a:cubicBezTo>
                        <a:pt x="2" y="3"/>
                        <a:pt x="3" y="1"/>
                        <a:pt x="4" y="1"/>
                      </a:cubicBezTo>
                      <a:cubicBezTo>
                        <a:pt x="22" y="0"/>
                        <a:pt x="34" y="3"/>
                        <a:pt x="43" y="8"/>
                      </a:cubicBezTo>
                    </a:path>
                  </a:pathLst>
                </a:custGeom>
                <a:noFill/>
                <a:ln w="9525" cap="sq">
                  <a:solidFill>
                    <a:srgbClr val="C1C0B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260" name="Freeform 262"/>
                <p:cNvSpPr>
                  <a:spLocks noChangeArrowheads="1"/>
                </p:cNvSpPr>
                <p:nvPr/>
              </p:nvSpPr>
              <p:spPr bwMode="auto">
                <a:xfrm>
                  <a:off x="1534" y="3271"/>
                  <a:ext cx="88" cy="11"/>
                </a:xfrm>
                <a:custGeom>
                  <a:avLst/>
                  <a:gdLst>
                    <a:gd name="T0" fmla="*/ 111874 w 64"/>
                    <a:gd name="T1" fmla="*/ 0 h 7"/>
                    <a:gd name="T2" fmla="*/ 68412 w 64"/>
                    <a:gd name="T3" fmla="*/ 29348 h 7"/>
                    <a:gd name="T4" fmla="*/ 26099 w 64"/>
                    <a:gd name="T5" fmla="*/ 29348 h 7"/>
                    <a:gd name="T6" fmla="*/ 0 w 64"/>
                    <a:gd name="T7" fmla="*/ 23667 h 7"/>
                    <a:gd name="T8" fmla="*/ 111874 w 64"/>
                    <a:gd name="T9" fmla="*/ 0 h 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64" h="7">
                      <a:moveTo>
                        <a:pt x="64" y="0"/>
                      </a:moveTo>
                      <a:cubicBezTo>
                        <a:pt x="55" y="2"/>
                        <a:pt x="47" y="4"/>
                        <a:pt x="39" y="5"/>
                      </a:cubicBezTo>
                      <a:cubicBezTo>
                        <a:pt x="30" y="6"/>
                        <a:pt x="20" y="7"/>
                        <a:pt x="15" y="5"/>
                      </a:cubicBezTo>
                      <a:cubicBezTo>
                        <a:pt x="11" y="4"/>
                        <a:pt x="5" y="5"/>
                        <a:pt x="0" y="4"/>
                      </a:cubicBezTo>
                      <a:lnTo>
                        <a:pt x="64" y="0"/>
                      </a:lnTo>
                      <a:close/>
                    </a:path>
                  </a:pathLst>
                </a:custGeom>
                <a:solidFill>
                  <a:srgbClr val="7A7878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261" name="Freeform 263"/>
                <p:cNvSpPr>
                  <a:spLocks noChangeArrowheads="1"/>
                </p:cNvSpPr>
                <p:nvPr/>
              </p:nvSpPr>
              <p:spPr bwMode="auto">
                <a:xfrm>
                  <a:off x="1534" y="3271"/>
                  <a:ext cx="88" cy="11"/>
                </a:xfrm>
                <a:custGeom>
                  <a:avLst/>
                  <a:gdLst>
                    <a:gd name="T0" fmla="*/ 111874 w 64"/>
                    <a:gd name="T1" fmla="*/ 0 h 7"/>
                    <a:gd name="T2" fmla="*/ 68412 w 64"/>
                    <a:gd name="T3" fmla="*/ 29348 h 7"/>
                    <a:gd name="T4" fmla="*/ 26099 w 64"/>
                    <a:gd name="T5" fmla="*/ 29348 h 7"/>
                    <a:gd name="T6" fmla="*/ 0 w 64"/>
                    <a:gd name="T7" fmla="*/ 23667 h 7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64" h="7">
                      <a:moveTo>
                        <a:pt x="64" y="0"/>
                      </a:moveTo>
                      <a:cubicBezTo>
                        <a:pt x="55" y="2"/>
                        <a:pt x="47" y="4"/>
                        <a:pt x="39" y="5"/>
                      </a:cubicBezTo>
                      <a:cubicBezTo>
                        <a:pt x="30" y="6"/>
                        <a:pt x="20" y="7"/>
                        <a:pt x="15" y="5"/>
                      </a:cubicBezTo>
                      <a:cubicBezTo>
                        <a:pt x="11" y="4"/>
                        <a:pt x="5" y="5"/>
                        <a:pt x="0" y="4"/>
                      </a:cubicBezTo>
                    </a:path>
                  </a:pathLst>
                </a:custGeom>
                <a:noFill/>
                <a:ln w="9525" cap="sq">
                  <a:solidFill>
                    <a:srgbClr val="C1C0B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262" name="Freeform 264"/>
                <p:cNvSpPr>
                  <a:spLocks noChangeArrowheads="1"/>
                </p:cNvSpPr>
                <p:nvPr/>
              </p:nvSpPr>
              <p:spPr bwMode="auto">
                <a:xfrm>
                  <a:off x="1281" y="3068"/>
                  <a:ext cx="74" cy="13"/>
                </a:xfrm>
                <a:custGeom>
                  <a:avLst/>
                  <a:gdLst>
                    <a:gd name="T0" fmla="*/ 0 w 54"/>
                    <a:gd name="T1" fmla="*/ 11492 h 8"/>
                    <a:gd name="T2" fmla="*/ 87317 w 54"/>
                    <a:gd name="T3" fmla="*/ 30347 h 8"/>
                    <a:gd name="T4" fmla="*/ 0 w 54"/>
                    <a:gd name="T5" fmla="*/ 11492 h 8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4" h="8">
                      <a:moveTo>
                        <a:pt x="0" y="3"/>
                      </a:moveTo>
                      <a:cubicBezTo>
                        <a:pt x="23" y="0"/>
                        <a:pt x="41" y="3"/>
                        <a:pt x="54" y="8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solidFill>
                  <a:srgbClr val="7A7878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263" name="Freeform 265"/>
                <p:cNvSpPr>
                  <a:spLocks noChangeArrowheads="1"/>
                </p:cNvSpPr>
                <p:nvPr/>
              </p:nvSpPr>
              <p:spPr bwMode="auto">
                <a:xfrm>
                  <a:off x="1281" y="3068"/>
                  <a:ext cx="74" cy="13"/>
                </a:xfrm>
                <a:custGeom>
                  <a:avLst/>
                  <a:gdLst>
                    <a:gd name="T0" fmla="*/ 0 w 54"/>
                    <a:gd name="T1" fmla="*/ 11492 h 8"/>
                    <a:gd name="T2" fmla="*/ 87317 w 54"/>
                    <a:gd name="T3" fmla="*/ 30347 h 8"/>
                    <a:gd name="T4" fmla="*/ 0 60000 65536"/>
                    <a:gd name="T5" fmla="*/ 0 60000 65536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0" t="0" r="r" b="b"/>
                  <a:pathLst>
                    <a:path w="54" h="8">
                      <a:moveTo>
                        <a:pt x="0" y="3"/>
                      </a:moveTo>
                      <a:cubicBezTo>
                        <a:pt x="23" y="0"/>
                        <a:pt x="41" y="3"/>
                        <a:pt x="54" y="8"/>
                      </a:cubicBezTo>
                    </a:path>
                  </a:pathLst>
                </a:custGeom>
                <a:noFill/>
                <a:ln w="9525" cap="sq">
                  <a:solidFill>
                    <a:srgbClr val="C1C0B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264" name="Freeform 266"/>
                <p:cNvSpPr>
                  <a:spLocks noChangeArrowheads="1"/>
                </p:cNvSpPr>
                <p:nvPr/>
              </p:nvSpPr>
              <p:spPr bwMode="auto">
                <a:xfrm>
                  <a:off x="1399" y="3113"/>
                  <a:ext cx="53" cy="6"/>
                </a:xfrm>
                <a:custGeom>
                  <a:avLst/>
                  <a:gdLst>
                    <a:gd name="T0" fmla="*/ 56968 w 39"/>
                    <a:gd name="T1" fmla="*/ 0 h 4"/>
                    <a:gd name="T2" fmla="*/ 0 w 39"/>
                    <a:gd name="T3" fmla="*/ 16131 h 4"/>
                    <a:gd name="T4" fmla="*/ 56968 w 39"/>
                    <a:gd name="T5" fmla="*/ 0 h 4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39" h="4">
                      <a:moveTo>
                        <a:pt x="39" y="0"/>
                      </a:moveTo>
                      <a:cubicBezTo>
                        <a:pt x="27" y="2"/>
                        <a:pt x="14" y="4"/>
                        <a:pt x="0" y="3"/>
                      </a:cubicBezTo>
                      <a:lnTo>
                        <a:pt x="39" y="0"/>
                      </a:lnTo>
                      <a:close/>
                    </a:path>
                  </a:pathLst>
                </a:custGeom>
                <a:solidFill>
                  <a:srgbClr val="7A7878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265" name="Freeform 267"/>
                <p:cNvSpPr>
                  <a:spLocks noChangeArrowheads="1"/>
                </p:cNvSpPr>
                <p:nvPr/>
              </p:nvSpPr>
              <p:spPr bwMode="auto">
                <a:xfrm>
                  <a:off x="1399" y="3113"/>
                  <a:ext cx="53" cy="6"/>
                </a:xfrm>
                <a:custGeom>
                  <a:avLst/>
                  <a:gdLst>
                    <a:gd name="T0" fmla="*/ 56968 w 39"/>
                    <a:gd name="T1" fmla="*/ 0 h 4"/>
                    <a:gd name="T2" fmla="*/ 0 w 39"/>
                    <a:gd name="T3" fmla="*/ 16131 h 4"/>
                    <a:gd name="T4" fmla="*/ 0 60000 65536"/>
                    <a:gd name="T5" fmla="*/ 0 60000 65536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0" t="0" r="r" b="b"/>
                  <a:pathLst>
                    <a:path w="39" h="4">
                      <a:moveTo>
                        <a:pt x="39" y="0"/>
                      </a:moveTo>
                      <a:cubicBezTo>
                        <a:pt x="27" y="2"/>
                        <a:pt x="14" y="4"/>
                        <a:pt x="0" y="3"/>
                      </a:cubicBezTo>
                    </a:path>
                  </a:pathLst>
                </a:custGeom>
                <a:noFill/>
                <a:ln w="9525" cap="sq">
                  <a:solidFill>
                    <a:srgbClr val="C1C0B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266" name="Freeform 268"/>
                <p:cNvSpPr>
                  <a:spLocks noChangeArrowheads="1"/>
                </p:cNvSpPr>
                <p:nvPr/>
              </p:nvSpPr>
              <p:spPr bwMode="auto">
                <a:xfrm>
                  <a:off x="1160" y="3165"/>
                  <a:ext cx="59" cy="22"/>
                </a:xfrm>
                <a:custGeom>
                  <a:avLst/>
                  <a:gdLst>
                    <a:gd name="T0" fmla="*/ 0 w 43"/>
                    <a:gd name="T1" fmla="*/ 0 h 13"/>
                    <a:gd name="T2" fmla="*/ 50427 w 43"/>
                    <a:gd name="T3" fmla="*/ 32035 h 13"/>
                    <a:gd name="T4" fmla="*/ 58726 w 43"/>
                    <a:gd name="T5" fmla="*/ 45670 h 13"/>
                    <a:gd name="T6" fmla="*/ 71269 w 43"/>
                    <a:gd name="T7" fmla="*/ 99811 h 13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43" h="13">
                      <a:moveTo>
                        <a:pt x="0" y="0"/>
                      </a:moveTo>
                      <a:cubicBezTo>
                        <a:pt x="9" y="3"/>
                        <a:pt x="19" y="4"/>
                        <a:pt x="30" y="4"/>
                      </a:cubicBezTo>
                      <a:cubicBezTo>
                        <a:pt x="32" y="5"/>
                        <a:pt x="34" y="5"/>
                        <a:pt x="35" y="6"/>
                      </a:cubicBezTo>
                      <a:cubicBezTo>
                        <a:pt x="39" y="8"/>
                        <a:pt x="38" y="12"/>
                        <a:pt x="43" y="13"/>
                      </a:cubicBezTo>
                    </a:path>
                  </a:pathLst>
                </a:custGeom>
                <a:noFill/>
                <a:ln w="9525" cap="sq">
                  <a:solidFill>
                    <a:srgbClr val="C1C0B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267" name="Freeform 269"/>
                <p:cNvSpPr>
                  <a:spLocks noChangeArrowheads="1"/>
                </p:cNvSpPr>
                <p:nvPr/>
              </p:nvSpPr>
              <p:spPr bwMode="auto">
                <a:xfrm>
                  <a:off x="1287" y="3302"/>
                  <a:ext cx="197" cy="16"/>
                </a:xfrm>
                <a:custGeom>
                  <a:avLst/>
                  <a:gdLst>
                    <a:gd name="T0" fmla="*/ 230478 w 143"/>
                    <a:gd name="T1" fmla="*/ 0 h 10"/>
                    <a:gd name="T2" fmla="*/ 158162 w 143"/>
                    <a:gd name="T3" fmla="*/ 9502 h 10"/>
                    <a:gd name="T4" fmla="*/ 143129 w 143"/>
                    <a:gd name="T5" fmla="*/ 9502 h 10"/>
                    <a:gd name="T6" fmla="*/ 82522 w 143"/>
                    <a:gd name="T7" fmla="*/ 24325 h 10"/>
                    <a:gd name="T8" fmla="*/ 35171 w 143"/>
                    <a:gd name="T9" fmla="*/ 24325 h 10"/>
                    <a:gd name="T10" fmla="*/ 4729 w 143"/>
                    <a:gd name="T11" fmla="*/ 18821 h 10"/>
                    <a:gd name="T12" fmla="*/ 0 w 143"/>
                    <a:gd name="T13" fmla="*/ 15203 h 10"/>
                    <a:gd name="T14" fmla="*/ 1752 w 143"/>
                    <a:gd name="T15" fmla="*/ 15203 h 1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143" h="10">
                      <a:moveTo>
                        <a:pt x="143" y="0"/>
                      </a:moveTo>
                      <a:cubicBezTo>
                        <a:pt x="124" y="7"/>
                        <a:pt x="106" y="9"/>
                        <a:pt x="98" y="3"/>
                      </a:cubicBezTo>
                      <a:cubicBezTo>
                        <a:pt x="96" y="3"/>
                        <a:pt x="93" y="3"/>
                        <a:pt x="89" y="3"/>
                      </a:cubicBezTo>
                      <a:cubicBezTo>
                        <a:pt x="76" y="5"/>
                        <a:pt x="64" y="7"/>
                        <a:pt x="51" y="8"/>
                      </a:cubicBezTo>
                      <a:cubicBezTo>
                        <a:pt x="39" y="10"/>
                        <a:pt x="31" y="10"/>
                        <a:pt x="22" y="8"/>
                      </a:cubicBezTo>
                      <a:cubicBezTo>
                        <a:pt x="16" y="7"/>
                        <a:pt x="9" y="7"/>
                        <a:pt x="3" y="6"/>
                      </a:cubicBezTo>
                      <a:cubicBezTo>
                        <a:pt x="2" y="6"/>
                        <a:pt x="1" y="5"/>
                        <a:pt x="0" y="5"/>
                      </a:cubicBezTo>
                      <a:cubicBezTo>
                        <a:pt x="1" y="5"/>
                        <a:pt x="1" y="5"/>
                        <a:pt x="1" y="5"/>
                      </a:cubicBezTo>
                    </a:path>
                  </a:pathLst>
                </a:custGeom>
                <a:noFill/>
                <a:ln w="9525" cap="sq">
                  <a:solidFill>
                    <a:srgbClr val="C1C0B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268" name="Freeform 270"/>
                <p:cNvSpPr>
                  <a:spLocks noChangeArrowheads="1"/>
                </p:cNvSpPr>
                <p:nvPr/>
              </p:nvSpPr>
              <p:spPr bwMode="auto">
                <a:xfrm>
                  <a:off x="1359" y="3255"/>
                  <a:ext cx="52" cy="7"/>
                </a:xfrm>
                <a:custGeom>
                  <a:avLst/>
                  <a:gdLst>
                    <a:gd name="T0" fmla="*/ 0 w 38"/>
                    <a:gd name="T1" fmla="*/ 2667 h 5"/>
                    <a:gd name="T2" fmla="*/ 31244 w 38"/>
                    <a:gd name="T3" fmla="*/ 1662 h 5"/>
                    <a:gd name="T4" fmla="*/ 64484 w 38"/>
                    <a:gd name="T5" fmla="*/ 4262 h 5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38" h="5">
                      <a:moveTo>
                        <a:pt x="0" y="2"/>
                      </a:moveTo>
                      <a:cubicBezTo>
                        <a:pt x="7" y="1"/>
                        <a:pt x="16" y="0"/>
                        <a:pt x="18" y="1"/>
                      </a:cubicBezTo>
                      <a:cubicBezTo>
                        <a:pt x="22" y="4"/>
                        <a:pt x="29" y="5"/>
                        <a:pt x="38" y="3"/>
                      </a:cubicBezTo>
                    </a:path>
                  </a:pathLst>
                </a:custGeom>
                <a:noFill/>
                <a:ln w="9525" cap="sq">
                  <a:solidFill>
                    <a:srgbClr val="C1C0B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269" name="Freeform 271"/>
                <p:cNvSpPr>
                  <a:spLocks noChangeArrowheads="1"/>
                </p:cNvSpPr>
                <p:nvPr/>
              </p:nvSpPr>
              <p:spPr bwMode="auto">
                <a:xfrm>
                  <a:off x="1427" y="3283"/>
                  <a:ext cx="60" cy="11"/>
                </a:xfrm>
                <a:custGeom>
                  <a:avLst/>
                  <a:gdLst>
                    <a:gd name="T0" fmla="*/ 0 w 44"/>
                    <a:gd name="T1" fmla="*/ 7078 h 7"/>
                    <a:gd name="T2" fmla="*/ 22546 w 44"/>
                    <a:gd name="T3" fmla="*/ 2866 h 7"/>
                    <a:gd name="T4" fmla="*/ 55780 w 44"/>
                    <a:gd name="T5" fmla="*/ 12380 h 7"/>
                    <a:gd name="T6" fmla="*/ 74052 w 44"/>
                    <a:gd name="T7" fmla="*/ 7078 h 7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44" h="7">
                      <a:moveTo>
                        <a:pt x="0" y="3"/>
                      </a:moveTo>
                      <a:cubicBezTo>
                        <a:pt x="6" y="0"/>
                        <a:pt x="10" y="1"/>
                        <a:pt x="13" y="1"/>
                      </a:cubicBezTo>
                      <a:cubicBezTo>
                        <a:pt x="20" y="2"/>
                        <a:pt x="26" y="4"/>
                        <a:pt x="33" y="6"/>
                      </a:cubicBezTo>
                      <a:cubicBezTo>
                        <a:pt x="37" y="7"/>
                        <a:pt x="40" y="4"/>
                        <a:pt x="44" y="3"/>
                      </a:cubicBezTo>
                    </a:path>
                  </a:pathLst>
                </a:custGeom>
                <a:noFill/>
                <a:ln w="9525" cap="sq">
                  <a:solidFill>
                    <a:srgbClr val="C1C0B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270" name="Freeform 272"/>
                <p:cNvSpPr>
                  <a:spLocks noChangeArrowheads="1"/>
                </p:cNvSpPr>
                <p:nvPr/>
              </p:nvSpPr>
              <p:spPr bwMode="auto">
                <a:xfrm>
                  <a:off x="1179" y="3254"/>
                  <a:ext cx="56" cy="12"/>
                </a:xfrm>
                <a:custGeom>
                  <a:avLst/>
                  <a:gdLst>
                    <a:gd name="T0" fmla="*/ 69432 w 41"/>
                    <a:gd name="T1" fmla="*/ 16037 h 8"/>
                    <a:gd name="T2" fmla="*/ 0 w 41"/>
                    <a:gd name="T3" fmla="*/ 0 h 8"/>
                    <a:gd name="T4" fmla="*/ 0 60000 65536"/>
                    <a:gd name="T5" fmla="*/ 0 60000 65536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0" t="0" r="r" b="b"/>
                  <a:pathLst>
                    <a:path w="41" h="8">
                      <a:moveTo>
                        <a:pt x="41" y="7"/>
                      </a:moveTo>
                      <a:cubicBezTo>
                        <a:pt x="23" y="8"/>
                        <a:pt x="10" y="5"/>
                        <a:pt x="0" y="0"/>
                      </a:cubicBezTo>
                    </a:path>
                  </a:pathLst>
                </a:custGeom>
                <a:noFill/>
                <a:ln w="9525" cap="sq">
                  <a:solidFill>
                    <a:srgbClr val="C1C0B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271" name="Freeform 273"/>
                <p:cNvSpPr>
                  <a:spLocks noChangeArrowheads="1"/>
                </p:cNvSpPr>
                <p:nvPr/>
              </p:nvSpPr>
              <p:spPr bwMode="auto">
                <a:xfrm>
                  <a:off x="1145" y="3308"/>
                  <a:ext cx="105" cy="10"/>
                </a:xfrm>
                <a:custGeom>
                  <a:avLst/>
                  <a:gdLst>
                    <a:gd name="T0" fmla="*/ 0 w 76"/>
                    <a:gd name="T1" fmla="*/ 4443 h 7"/>
                    <a:gd name="T2" fmla="*/ 83001 w 76"/>
                    <a:gd name="T3" fmla="*/ 1613 h 7"/>
                    <a:gd name="T4" fmla="*/ 112817 w 76"/>
                    <a:gd name="T5" fmla="*/ 6286 h 7"/>
                    <a:gd name="T6" fmla="*/ 137601 w 76"/>
                    <a:gd name="T7" fmla="*/ 6286 h 7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76" h="7">
                      <a:moveTo>
                        <a:pt x="0" y="4"/>
                      </a:moveTo>
                      <a:cubicBezTo>
                        <a:pt x="11" y="7"/>
                        <a:pt x="29" y="4"/>
                        <a:pt x="46" y="1"/>
                      </a:cubicBezTo>
                      <a:cubicBezTo>
                        <a:pt x="55" y="0"/>
                        <a:pt x="58" y="3"/>
                        <a:pt x="62" y="5"/>
                      </a:cubicBezTo>
                      <a:cubicBezTo>
                        <a:pt x="71" y="5"/>
                        <a:pt x="75" y="6"/>
                        <a:pt x="76" y="5"/>
                      </a:cubicBezTo>
                    </a:path>
                  </a:pathLst>
                </a:custGeom>
                <a:noFill/>
                <a:ln w="9525" cap="sq">
                  <a:solidFill>
                    <a:srgbClr val="C1C0B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272" name="Freeform 274"/>
                <p:cNvSpPr>
                  <a:spLocks noChangeArrowheads="1"/>
                </p:cNvSpPr>
                <p:nvPr/>
              </p:nvSpPr>
              <p:spPr bwMode="auto">
                <a:xfrm>
                  <a:off x="1414" y="3188"/>
                  <a:ext cx="172" cy="13"/>
                </a:xfrm>
                <a:custGeom>
                  <a:avLst/>
                  <a:gdLst>
                    <a:gd name="T0" fmla="*/ 0 w 125"/>
                    <a:gd name="T1" fmla="*/ 15941 h 8"/>
                    <a:gd name="T2" fmla="*/ 59172 w 125"/>
                    <a:gd name="T3" fmla="*/ 18675 h 8"/>
                    <a:gd name="T4" fmla="*/ 155046 w 125"/>
                    <a:gd name="T5" fmla="*/ 4352 h 8"/>
                    <a:gd name="T6" fmla="*/ 206419 w 125"/>
                    <a:gd name="T7" fmla="*/ 18675 h 8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125" h="8">
                      <a:moveTo>
                        <a:pt x="0" y="4"/>
                      </a:moveTo>
                      <a:cubicBezTo>
                        <a:pt x="8" y="8"/>
                        <a:pt x="25" y="3"/>
                        <a:pt x="36" y="5"/>
                      </a:cubicBezTo>
                      <a:cubicBezTo>
                        <a:pt x="52" y="7"/>
                        <a:pt x="73" y="4"/>
                        <a:pt x="94" y="1"/>
                      </a:cubicBezTo>
                      <a:cubicBezTo>
                        <a:pt x="108" y="0"/>
                        <a:pt x="113" y="5"/>
                        <a:pt x="125" y="5"/>
                      </a:cubicBezTo>
                    </a:path>
                  </a:pathLst>
                </a:custGeom>
                <a:noFill/>
                <a:ln w="9525" cap="sq">
                  <a:solidFill>
                    <a:srgbClr val="C1C0B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273" name="Freeform 275"/>
                <p:cNvSpPr>
                  <a:spLocks noChangeArrowheads="1"/>
                </p:cNvSpPr>
                <p:nvPr/>
              </p:nvSpPr>
              <p:spPr bwMode="auto">
                <a:xfrm>
                  <a:off x="1350" y="3134"/>
                  <a:ext cx="127" cy="26"/>
                </a:xfrm>
                <a:custGeom>
                  <a:avLst/>
                  <a:gdLst>
                    <a:gd name="T0" fmla="*/ 159472 w 92"/>
                    <a:gd name="T1" fmla="*/ 61168 h 16"/>
                    <a:gd name="T2" fmla="*/ 141438 w 92"/>
                    <a:gd name="T3" fmla="*/ 61168 h 16"/>
                    <a:gd name="T4" fmla="*/ 41820 w 92"/>
                    <a:gd name="T5" fmla="*/ 4352 h 16"/>
                    <a:gd name="T6" fmla="*/ 0 w 92"/>
                    <a:gd name="T7" fmla="*/ 4352 h 16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92" h="16">
                      <a:moveTo>
                        <a:pt x="92" y="16"/>
                      </a:moveTo>
                      <a:cubicBezTo>
                        <a:pt x="88" y="16"/>
                        <a:pt x="85" y="16"/>
                        <a:pt x="82" y="16"/>
                      </a:cubicBezTo>
                      <a:cubicBezTo>
                        <a:pt x="62" y="10"/>
                        <a:pt x="48" y="3"/>
                        <a:pt x="24" y="1"/>
                      </a:cubicBezTo>
                      <a:cubicBezTo>
                        <a:pt x="17" y="0"/>
                        <a:pt x="7" y="1"/>
                        <a:pt x="0" y="1"/>
                      </a:cubicBezTo>
                    </a:path>
                  </a:pathLst>
                </a:custGeom>
                <a:noFill/>
                <a:ln w="9525" cap="sq">
                  <a:solidFill>
                    <a:srgbClr val="C1C0B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274" name="Freeform 276"/>
                <p:cNvSpPr>
                  <a:spLocks noChangeArrowheads="1"/>
                </p:cNvSpPr>
                <p:nvPr/>
              </p:nvSpPr>
              <p:spPr bwMode="auto">
                <a:xfrm>
                  <a:off x="1456" y="3086"/>
                  <a:ext cx="71" cy="14"/>
                </a:xfrm>
                <a:custGeom>
                  <a:avLst/>
                  <a:gdLst>
                    <a:gd name="T0" fmla="*/ 0 w 52"/>
                    <a:gd name="T1" fmla="*/ 0 h 9"/>
                    <a:gd name="T2" fmla="*/ 75405 w 52"/>
                    <a:gd name="T3" fmla="*/ 16526 h 9"/>
                    <a:gd name="T4" fmla="*/ 85208 w 52"/>
                    <a:gd name="T5" fmla="*/ 12392 h 9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2" h="9">
                      <a:moveTo>
                        <a:pt x="0" y="0"/>
                      </a:moveTo>
                      <a:cubicBezTo>
                        <a:pt x="8" y="7"/>
                        <a:pt x="29" y="7"/>
                        <a:pt x="46" y="9"/>
                      </a:cubicBezTo>
                      <a:cubicBezTo>
                        <a:pt x="47" y="9"/>
                        <a:pt x="50" y="8"/>
                        <a:pt x="52" y="7"/>
                      </a:cubicBezTo>
                    </a:path>
                  </a:pathLst>
                </a:custGeom>
                <a:noFill/>
                <a:ln w="9525" cap="sq">
                  <a:solidFill>
                    <a:srgbClr val="C1C0B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275" name="Freeform 277"/>
                <p:cNvSpPr>
                  <a:spLocks noChangeArrowheads="1"/>
                </p:cNvSpPr>
                <p:nvPr/>
              </p:nvSpPr>
              <p:spPr bwMode="auto">
                <a:xfrm>
                  <a:off x="1480" y="3124"/>
                  <a:ext cx="147" cy="45"/>
                </a:xfrm>
                <a:custGeom>
                  <a:avLst/>
                  <a:gdLst>
                    <a:gd name="T0" fmla="*/ 171119 w 107"/>
                    <a:gd name="T1" fmla="*/ 0 h 27"/>
                    <a:gd name="T2" fmla="*/ 113856 w 107"/>
                    <a:gd name="T3" fmla="*/ 44653 h 27"/>
                    <a:gd name="T4" fmla="*/ 0 w 107"/>
                    <a:gd name="T5" fmla="*/ 110380 h 27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107" h="27">
                      <a:moveTo>
                        <a:pt x="107" y="0"/>
                      </a:moveTo>
                      <a:cubicBezTo>
                        <a:pt x="95" y="3"/>
                        <a:pt x="83" y="6"/>
                        <a:pt x="71" y="10"/>
                      </a:cubicBezTo>
                      <a:cubicBezTo>
                        <a:pt x="50" y="17"/>
                        <a:pt x="22" y="27"/>
                        <a:pt x="0" y="24"/>
                      </a:cubicBezTo>
                    </a:path>
                  </a:pathLst>
                </a:custGeom>
                <a:noFill/>
                <a:ln w="9525" cap="sq">
                  <a:solidFill>
                    <a:srgbClr val="C1C0B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276" name="Freeform 278"/>
                <p:cNvSpPr>
                  <a:spLocks noChangeArrowheads="1"/>
                </p:cNvSpPr>
                <p:nvPr/>
              </p:nvSpPr>
              <p:spPr bwMode="auto">
                <a:xfrm>
                  <a:off x="1647" y="3172"/>
                  <a:ext cx="86" cy="6"/>
                </a:xfrm>
                <a:custGeom>
                  <a:avLst/>
                  <a:gdLst>
                    <a:gd name="T0" fmla="*/ 0 w 63"/>
                    <a:gd name="T1" fmla="*/ 0 h 4"/>
                    <a:gd name="T2" fmla="*/ 101389 w 63"/>
                    <a:gd name="T3" fmla="*/ 0 h 4"/>
                    <a:gd name="T4" fmla="*/ 0 60000 65536"/>
                    <a:gd name="T5" fmla="*/ 0 60000 65536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0" t="0" r="r" b="b"/>
                  <a:pathLst>
                    <a:path w="63" h="4">
                      <a:moveTo>
                        <a:pt x="0" y="0"/>
                      </a:moveTo>
                      <a:cubicBezTo>
                        <a:pt x="22" y="0"/>
                        <a:pt x="39" y="4"/>
                        <a:pt x="63" y="0"/>
                      </a:cubicBezTo>
                    </a:path>
                  </a:pathLst>
                </a:custGeom>
                <a:noFill/>
                <a:ln w="9525" cap="sq">
                  <a:solidFill>
                    <a:srgbClr val="C1C0B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277" name="Freeform 279"/>
                <p:cNvSpPr>
                  <a:spLocks noChangeArrowheads="1"/>
                </p:cNvSpPr>
                <p:nvPr/>
              </p:nvSpPr>
              <p:spPr bwMode="auto">
                <a:xfrm>
                  <a:off x="1564" y="3238"/>
                  <a:ext cx="131" cy="29"/>
                </a:xfrm>
                <a:custGeom>
                  <a:avLst/>
                  <a:gdLst>
                    <a:gd name="T0" fmla="*/ 163598 w 95"/>
                    <a:gd name="T1" fmla="*/ 0 h 18"/>
                    <a:gd name="T2" fmla="*/ 151819 w 95"/>
                    <a:gd name="T3" fmla="*/ 6490 h 18"/>
                    <a:gd name="T4" fmla="*/ 52195 w 95"/>
                    <a:gd name="T5" fmla="*/ 40096 h 18"/>
                    <a:gd name="T6" fmla="*/ 25956 w 95"/>
                    <a:gd name="T7" fmla="*/ 56237 h 18"/>
                    <a:gd name="T8" fmla="*/ 0 w 95"/>
                    <a:gd name="T9" fmla="*/ 50120 h 18"/>
                    <a:gd name="T10" fmla="*/ 0 w 95"/>
                    <a:gd name="T11" fmla="*/ 50120 h 18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95" h="18">
                      <a:moveTo>
                        <a:pt x="95" y="0"/>
                      </a:moveTo>
                      <a:cubicBezTo>
                        <a:pt x="92" y="0"/>
                        <a:pt x="89" y="2"/>
                        <a:pt x="88" y="2"/>
                      </a:cubicBezTo>
                      <a:cubicBezTo>
                        <a:pt x="70" y="2"/>
                        <a:pt x="50" y="7"/>
                        <a:pt x="30" y="12"/>
                      </a:cubicBezTo>
                      <a:cubicBezTo>
                        <a:pt x="27" y="16"/>
                        <a:pt x="19" y="18"/>
                        <a:pt x="15" y="17"/>
                      </a:cubicBezTo>
                      <a:cubicBezTo>
                        <a:pt x="10" y="17"/>
                        <a:pt x="2" y="18"/>
                        <a:pt x="0" y="15"/>
                      </a:cubicBezTo>
                      <a:cubicBezTo>
                        <a:pt x="0" y="15"/>
                        <a:pt x="0" y="15"/>
                        <a:pt x="0" y="15"/>
                      </a:cubicBezTo>
                    </a:path>
                  </a:pathLst>
                </a:custGeom>
                <a:noFill/>
                <a:ln w="9525" cap="sq">
                  <a:solidFill>
                    <a:srgbClr val="C1C0B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278" name="Freeform 280"/>
                <p:cNvSpPr>
                  <a:spLocks noChangeArrowheads="1"/>
                </p:cNvSpPr>
                <p:nvPr/>
              </p:nvSpPr>
              <p:spPr bwMode="auto">
                <a:xfrm>
                  <a:off x="1223" y="3225"/>
                  <a:ext cx="36" cy="2"/>
                </a:xfrm>
                <a:custGeom>
                  <a:avLst/>
                  <a:gdLst>
                    <a:gd name="T0" fmla="*/ 0 w 27"/>
                    <a:gd name="T1" fmla="*/ 0 h 2"/>
                    <a:gd name="T2" fmla="*/ 32720 w 27"/>
                    <a:gd name="T3" fmla="*/ 210 h 2"/>
                    <a:gd name="T4" fmla="*/ 0 60000 65536"/>
                    <a:gd name="T5" fmla="*/ 0 60000 65536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0" t="0" r="r" b="b"/>
                  <a:pathLst>
                    <a:path w="27" h="2">
                      <a:moveTo>
                        <a:pt x="0" y="0"/>
                      </a:moveTo>
                      <a:cubicBezTo>
                        <a:pt x="8" y="2"/>
                        <a:pt x="20" y="0"/>
                        <a:pt x="27" y="2"/>
                      </a:cubicBezTo>
                    </a:path>
                  </a:pathLst>
                </a:custGeom>
                <a:noFill/>
                <a:ln w="9525" cap="sq">
                  <a:solidFill>
                    <a:srgbClr val="C1C0B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279" name="Freeform 281"/>
                <p:cNvSpPr>
                  <a:spLocks noChangeArrowheads="1"/>
                </p:cNvSpPr>
                <p:nvPr/>
              </p:nvSpPr>
              <p:spPr bwMode="auto">
                <a:xfrm>
                  <a:off x="1372" y="3330"/>
                  <a:ext cx="65" cy="12"/>
                </a:xfrm>
                <a:custGeom>
                  <a:avLst/>
                  <a:gdLst>
                    <a:gd name="T0" fmla="*/ 84236 w 47"/>
                    <a:gd name="T1" fmla="*/ 18773 h 8"/>
                    <a:gd name="T2" fmla="*/ 77578 w 47"/>
                    <a:gd name="T3" fmla="*/ 16037 h 8"/>
                    <a:gd name="T4" fmla="*/ 77578 w 47"/>
                    <a:gd name="T5" fmla="*/ 14336 h 8"/>
                    <a:gd name="T6" fmla="*/ 86014 w 47"/>
                    <a:gd name="T7" fmla="*/ 16037 h 8"/>
                    <a:gd name="T8" fmla="*/ 84236 w 47"/>
                    <a:gd name="T9" fmla="*/ 18773 h 8"/>
                    <a:gd name="T10" fmla="*/ 77578 w 47"/>
                    <a:gd name="T11" fmla="*/ 16037 h 8"/>
                    <a:gd name="T12" fmla="*/ 70212 w 47"/>
                    <a:gd name="T13" fmla="*/ 16037 h 8"/>
                    <a:gd name="T14" fmla="*/ 70212 w 47"/>
                    <a:gd name="T15" fmla="*/ 14336 h 8"/>
                    <a:gd name="T16" fmla="*/ 77578 w 47"/>
                    <a:gd name="T17" fmla="*/ 14336 h 8"/>
                    <a:gd name="T18" fmla="*/ 77578 w 47"/>
                    <a:gd name="T19" fmla="*/ 16037 h 8"/>
                    <a:gd name="T20" fmla="*/ 70212 w 47"/>
                    <a:gd name="T21" fmla="*/ 16037 h 8"/>
                    <a:gd name="T22" fmla="*/ 70212 w 47"/>
                    <a:gd name="T23" fmla="*/ 16037 h 8"/>
                    <a:gd name="T24" fmla="*/ 70212 w 47"/>
                    <a:gd name="T25" fmla="*/ 16037 h 8"/>
                    <a:gd name="T26" fmla="*/ 70212 w 47"/>
                    <a:gd name="T27" fmla="*/ 16037 h 8"/>
                    <a:gd name="T28" fmla="*/ 70212 w 47"/>
                    <a:gd name="T29" fmla="*/ 16037 h 8"/>
                    <a:gd name="T30" fmla="*/ 42311 w 47"/>
                    <a:gd name="T31" fmla="*/ 7109 h 8"/>
                    <a:gd name="T32" fmla="*/ 42311 w 47"/>
                    <a:gd name="T33" fmla="*/ 2691 h 8"/>
                    <a:gd name="T34" fmla="*/ 70212 w 47"/>
                    <a:gd name="T35" fmla="*/ 14336 h 8"/>
                    <a:gd name="T36" fmla="*/ 70212 w 47"/>
                    <a:gd name="T37" fmla="*/ 16037 h 8"/>
                    <a:gd name="T38" fmla="*/ 42311 w 47"/>
                    <a:gd name="T39" fmla="*/ 7109 h 8"/>
                    <a:gd name="T40" fmla="*/ 3238 w 47"/>
                    <a:gd name="T41" fmla="*/ 4374 h 8"/>
                    <a:gd name="T42" fmla="*/ 3238 w 47"/>
                    <a:gd name="T43" fmla="*/ 0 h 8"/>
                    <a:gd name="T44" fmla="*/ 42311 w 47"/>
                    <a:gd name="T45" fmla="*/ 2691 h 8"/>
                    <a:gd name="T46" fmla="*/ 42311 w 47"/>
                    <a:gd name="T47" fmla="*/ 7109 h 8"/>
                    <a:gd name="T48" fmla="*/ 3238 w 47"/>
                    <a:gd name="T49" fmla="*/ 4374 h 8"/>
                    <a:gd name="T50" fmla="*/ 3238 w 47"/>
                    <a:gd name="T51" fmla="*/ 4374 h 8"/>
                    <a:gd name="T52" fmla="*/ 3238 w 47"/>
                    <a:gd name="T53" fmla="*/ 2691 h 8"/>
                    <a:gd name="T54" fmla="*/ 3238 w 47"/>
                    <a:gd name="T55" fmla="*/ 4374 h 8"/>
                    <a:gd name="T56" fmla="*/ 3238 w 47"/>
                    <a:gd name="T57" fmla="*/ 4374 h 8"/>
                    <a:gd name="T58" fmla="*/ 3238 w 47"/>
                    <a:gd name="T59" fmla="*/ 4374 h 8"/>
                    <a:gd name="T60" fmla="*/ 3238 w 47"/>
                    <a:gd name="T61" fmla="*/ 0 h 8"/>
                    <a:gd name="T62" fmla="*/ 3238 w 47"/>
                    <a:gd name="T63" fmla="*/ 0 h 8"/>
                    <a:gd name="T64" fmla="*/ 3238 w 47"/>
                    <a:gd name="T65" fmla="*/ 4374 h 8"/>
                    <a:gd name="T66" fmla="*/ 3238 w 47"/>
                    <a:gd name="T67" fmla="*/ 0 h 8"/>
                    <a:gd name="T68" fmla="*/ 3238 w 47"/>
                    <a:gd name="T69" fmla="*/ 0 h 8"/>
                    <a:gd name="T70" fmla="*/ 3238 w 47"/>
                    <a:gd name="T71" fmla="*/ 2691 h 8"/>
                    <a:gd name="T72" fmla="*/ 3238 w 47"/>
                    <a:gd name="T73" fmla="*/ 0 h 8"/>
                    <a:gd name="T74" fmla="*/ 3238 w 47"/>
                    <a:gd name="T75" fmla="*/ 4374 h 8"/>
                    <a:gd name="T76" fmla="*/ 3238 w 47"/>
                    <a:gd name="T77" fmla="*/ 4374 h 8"/>
                    <a:gd name="T78" fmla="*/ 1954 w 47"/>
                    <a:gd name="T79" fmla="*/ 2691 h 8"/>
                    <a:gd name="T80" fmla="*/ 3238 w 47"/>
                    <a:gd name="T81" fmla="*/ 0 h 8"/>
                    <a:gd name="T82" fmla="*/ 3238 w 47"/>
                    <a:gd name="T83" fmla="*/ 4374 h 8"/>
                    <a:gd name="T84" fmla="*/ 3238 w 47"/>
                    <a:gd name="T85" fmla="*/ 4374 h 8"/>
                    <a:gd name="T86" fmla="*/ 3238 w 47"/>
                    <a:gd name="T87" fmla="*/ 4374 h 8"/>
                    <a:gd name="T88" fmla="*/ 3238 w 47"/>
                    <a:gd name="T89" fmla="*/ 2691 h 8"/>
                    <a:gd name="T90" fmla="*/ 3238 w 47"/>
                    <a:gd name="T91" fmla="*/ 4374 h 8"/>
                    <a:gd name="T92" fmla="*/ 3238 w 47"/>
                    <a:gd name="T93" fmla="*/ 4374 h 8"/>
                    <a:gd name="T94" fmla="*/ 3238 w 47"/>
                    <a:gd name="T95" fmla="*/ 4374 h 8"/>
                    <a:gd name="T96" fmla="*/ 1954 w 47"/>
                    <a:gd name="T97" fmla="*/ 2691 h 8"/>
                    <a:gd name="T98" fmla="*/ 1954 w 47"/>
                    <a:gd name="T99" fmla="*/ 2691 h 8"/>
                    <a:gd name="T100" fmla="*/ 3238 w 47"/>
                    <a:gd name="T101" fmla="*/ 4374 h 8"/>
                    <a:gd name="T102" fmla="*/ 3238 w 47"/>
                    <a:gd name="T103" fmla="*/ 4374 h 8"/>
                    <a:gd name="T104" fmla="*/ 1954 w 47"/>
                    <a:gd name="T105" fmla="*/ 4374 h 8"/>
                    <a:gd name="T106" fmla="*/ 0 w 47"/>
                    <a:gd name="T107" fmla="*/ 4374 h 8"/>
                    <a:gd name="T108" fmla="*/ 1954 w 47"/>
                    <a:gd name="T109" fmla="*/ 2691 h 8"/>
                    <a:gd name="T110" fmla="*/ 3238 w 47"/>
                    <a:gd name="T111" fmla="*/ 4374 h 8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</a:gdLst>
                  <a:ahLst/>
                  <a:cxnLst>
                    <a:cxn ang="T112">
                      <a:pos x="T0" y="T1"/>
                    </a:cxn>
                    <a:cxn ang="T113">
                      <a:pos x="T2" y="T3"/>
                    </a:cxn>
                    <a:cxn ang="T114">
                      <a:pos x="T4" y="T5"/>
                    </a:cxn>
                    <a:cxn ang="T115">
                      <a:pos x="T6" y="T7"/>
                    </a:cxn>
                    <a:cxn ang="T116">
                      <a:pos x="T8" y="T9"/>
                    </a:cxn>
                    <a:cxn ang="T117">
                      <a:pos x="T10" y="T11"/>
                    </a:cxn>
                    <a:cxn ang="T118">
                      <a:pos x="T12" y="T13"/>
                    </a:cxn>
                    <a:cxn ang="T119">
                      <a:pos x="T14" y="T15"/>
                    </a:cxn>
                    <a:cxn ang="T120">
                      <a:pos x="T16" y="T17"/>
                    </a:cxn>
                    <a:cxn ang="T121">
                      <a:pos x="T18" y="T19"/>
                    </a:cxn>
                    <a:cxn ang="T122">
                      <a:pos x="T20" y="T21"/>
                    </a:cxn>
                    <a:cxn ang="T123">
                      <a:pos x="T22" y="T23"/>
                    </a:cxn>
                    <a:cxn ang="T124">
                      <a:pos x="T24" y="T25"/>
                    </a:cxn>
                    <a:cxn ang="T125">
                      <a:pos x="T26" y="T27"/>
                    </a:cxn>
                    <a:cxn ang="T126">
                      <a:pos x="T28" y="T29"/>
                    </a:cxn>
                    <a:cxn ang="T127">
                      <a:pos x="T30" y="T31"/>
                    </a:cxn>
                    <a:cxn ang="T128">
                      <a:pos x="T32" y="T33"/>
                    </a:cxn>
                    <a:cxn ang="T129">
                      <a:pos x="T34" y="T35"/>
                    </a:cxn>
                    <a:cxn ang="T130">
                      <a:pos x="T36" y="T37"/>
                    </a:cxn>
                    <a:cxn ang="T131">
                      <a:pos x="T38" y="T39"/>
                    </a:cxn>
                    <a:cxn ang="T132">
                      <a:pos x="T40" y="T41"/>
                    </a:cxn>
                    <a:cxn ang="T133">
                      <a:pos x="T42" y="T43"/>
                    </a:cxn>
                    <a:cxn ang="T134">
                      <a:pos x="T44" y="T45"/>
                    </a:cxn>
                    <a:cxn ang="T135">
                      <a:pos x="T46" y="T47"/>
                    </a:cxn>
                    <a:cxn ang="T136">
                      <a:pos x="T48" y="T49"/>
                    </a:cxn>
                    <a:cxn ang="T137">
                      <a:pos x="T50" y="T51"/>
                    </a:cxn>
                    <a:cxn ang="T138">
                      <a:pos x="T52" y="T53"/>
                    </a:cxn>
                    <a:cxn ang="T139">
                      <a:pos x="T54" y="T55"/>
                    </a:cxn>
                    <a:cxn ang="T140">
                      <a:pos x="T56" y="T57"/>
                    </a:cxn>
                    <a:cxn ang="T141">
                      <a:pos x="T58" y="T59"/>
                    </a:cxn>
                    <a:cxn ang="T142">
                      <a:pos x="T60" y="T61"/>
                    </a:cxn>
                    <a:cxn ang="T143">
                      <a:pos x="T62" y="T63"/>
                    </a:cxn>
                    <a:cxn ang="T144">
                      <a:pos x="T64" y="T65"/>
                    </a:cxn>
                    <a:cxn ang="T145">
                      <a:pos x="T66" y="T67"/>
                    </a:cxn>
                    <a:cxn ang="T146">
                      <a:pos x="T68" y="T69"/>
                    </a:cxn>
                    <a:cxn ang="T147">
                      <a:pos x="T70" y="T71"/>
                    </a:cxn>
                    <a:cxn ang="T148">
                      <a:pos x="T72" y="T73"/>
                    </a:cxn>
                    <a:cxn ang="T149">
                      <a:pos x="T74" y="T75"/>
                    </a:cxn>
                    <a:cxn ang="T150">
                      <a:pos x="T76" y="T77"/>
                    </a:cxn>
                    <a:cxn ang="T151">
                      <a:pos x="T78" y="T79"/>
                    </a:cxn>
                    <a:cxn ang="T152">
                      <a:pos x="T80" y="T81"/>
                    </a:cxn>
                    <a:cxn ang="T153">
                      <a:pos x="T82" y="T83"/>
                    </a:cxn>
                    <a:cxn ang="T154">
                      <a:pos x="T84" y="T85"/>
                    </a:cxn>
                    <a:cxn ang="T155">
                      <a:pos x="T86" y="T87"/>
                    </a:cxn>
                    <a:cxn ang="T156">
                      <a:pos x="T88" y="T89"/>
                    </a:cxn>
                    <a:cxn ang="T157">
                      <a:pos x="T90" y="T91"/>
                    </a:cxn>
                    <a:cxn ang="T158">
                      <a:pos x="T92" y="T93"/>
                    </a:cxn>
                    <a:cxn ang="T159">
                      <a:pos x="T94" y="T95"/>
                    </a:cxn>
                    <a:cxn ang="T160">
                      <a:pos x="T96" y="T97"/>
                    </a:cxn>
                    <a:cxn ang="T161">
                      <a:pos x="T98" y="T99"/>
                    </a:cxn>
                    <a:cxn ang="T162">
                      <a:pos x="T100" y="T101"/>
                    </a:cxn>
                    <a:cxn ang="T163">
                      <a:pos x="T102" y="T103"/>
                    </a:cxn>
                    <a:cxn ang="T164">
                      <a:pos x="T104" y="T105"/>
                    </a:cxn>
                    <a:cxn ang="T165">
                      <a:pos x="T106" y="T107"/>
                    </a:cxn>
                    <a:cxn ang="T166">
                      <a:pos x="T108" y="T109"/>
                    </a:cxn>
                    <a:cxn ang="T167">
                      <a:pos x="T110" y="T111"/>
                    </a:cxn>
                  </a:cxnLst>
                  <a:rect l="0" t="0" r="r" b="b"/>
                  <a:pathLst>
                    <a:path w="47" h="8">
                      <a:moveTo>
                        <a:pt x="46" y="8"/>
                      </a:moveTo>
                      <a:cubicBezTo>
                        <a:pt x="46" y="7"/>
                        <a:pt x="44" y="7"/>
                        <a:pt x="42" y="7"/>
                      </a:cubicBezTo>
                      <a:lnTo>
                        <a:pt x="42" y="6"/>
                      </a:lnTo>
                      <a:cubicBezTo>
                        <a:pt x="44" y="6"/>
                        <a:pt x="46" y="6"/>
                        <a:pt x="47" y="7"/>
                      </a:cubicBezTo>
                      <a:lnTo>
                        <a:pt x="46" y="8"/>
                      </a:lnTo>
                      <a:close/>
                      <a:moveTo>
                        <a:pt x="42" y="7"/>
                      </a:moveTo>
                      <a:cubicBezTo>
                        <a:pt x="40" y="8"/>
                        <a:pt x="39" y="8"/>
                        <a:pt x="38" y="7"/>
                      </a:cubicBezTo>
                      <a:lnTo>
                        <a:pt x="38" y="6"/>
                      </a:lnTo>
                      <a:cubicBezTo>
                        <a:pt x="39" y="6"/>
                        <a:pt x="40" y="6"/>
                        <a:pt x="42" y="6"/>
                      </a:cubicBezTo>
                      <a:lnTo>
                        <a:pt x="42" y="7"/>
                      </a:lnTo>
                      <a:close/>
                      <a:moveTo>
                        <a:pt x="38" y="7"/>
                      </a:moveTo>
                      <a:lnTo>
                        <a:pt x="38" y="7"/>
                      </a:lnTo>
                      <a:close/>
                      <a:moveTo>
                        <a:pt x="38" y="7"/>
                      </a:moveTo>
                      <a:cubicBezTo>
                        <a:pt x="33" y="5"/>
                        <a:pt x="28" y="4"/>
                        <a:pt x="23" y="3"/>
                      </a:cubicBezTo>
                      <a:lnTo>
                        <a:pt x="23" y="1"/>
                      </a:lnTo>
                      <a:cubicBezTo>
                        <a:pt x="29" y="2"/>
                        <a:pt x="34" y="4"/>
                        <a:pt x="38" y="6"/>
                      </a:cubicBezTo>
                      <a:lnTo>
                        <a:pt x="38" y="7"/>
                      </a:lnTo>
                      <a:close/>
                      <a:moveTo>
                        <a:pt x="23" y="3"/>
                      </a:moveTo>
                      <a:cubicBezTo>
                        <a:pt x="17" y="1"/>
                        <a:pt x="10" y="1"/>
                        <a:pt x="2" y="2"/>
                      </a:cubicBezTo>
                      <a:lnTo>
                        <a:pt x="2" y="0"/>
                      </a:lnTo>
                      <a:cubicBezTo>
                        <a:pt x="11" y="0"/>
                        <a:pt x="17" y="0"/>
                        <a:pt x="23" y="1"/>
                      </a:cubicBezTo>
                      <a:lnTo>
                        <a:pt x="23" y="3"/>
                      </a:lnTo>
                      <a:close/>
                      <a:moveTo>
                        <a:pt x="2" y="2"/>
                      </a:moveTo>
                      <a:lnTo>
                        <a:pt x="2" y="2"/>
                      </a:lnTo>
                      <a:lnTo>
                        <a:pt x="2" y="1"/>
                      </a:lnTo>
                      <a:lnTo>
                        <a:pt x="2" y="2"/>
                      </a:lnTo>
                      <a:close/>
                      <a:moveTo>
                        <a:pt x="2" y="2"/>
                      </a:moveTo>
                      <a:lnTo>
                        <a:pt x="2" y="2"/>
                      </a:lnTo>
                      <a:lnTo>
                        <a:pt x="2" y="0"/>
                      </a:lnTo>
                      <a:lnTo>
                        <a:pt x="2" y="2"/>
                      </a:lnTo>
                      <a:close/>
                      <a:moveTo>
                        <a:pt x="2" y="0"/>
                      </a:moveTo>
                      <a:lnTo>
                        <a:pt x="2" y="0"/>
                      </a:lnTo>
                      <a:lnTo>
                        <a:pt x="2" y="1"/>
                      </a:lnTo>
                      <a:lnTo>
                        <a:pt x="2" y="0"/>
                      </a:lnTo>
                      <a:close/>
                      <a:moveTo>
                        <a:pt x="2" y="2"/>
                      </a:moveTo>
                      <a:cubicBezTo>
                        <a:pt x="2" y="2"/>
                        <a:pt x="2" y="2"/>
                        <a:pt x="2" y="2"/>
                      </a:cubicBezTo>
                      <a:lnTo>
                        <a:pt x="1" y="1"/>
                      </a:lnTo>
                      <a:cubicBezTo>
                        <a:pt x="2" y="0"/>
                        <a:pt x="2" y="0"/>
                        <a:pt x="2" y="0"/>
                      </a:cubicBezTo>
                      <a:lnTo>
                        <a:pt x="2" y="2"/>
                      </a:lnTo>
                      <a:close/>
                      <a:moveTo>
                        <a:pt x="2" y="2"/>
                      </a:moveTo>
                      <a:lnTo>
                        <a:pt x="2" y="2"/>
                      </a:lnTo>
                      <a:lnTo>
                        <a:pt x="2" y="1"/>
                      </a:lnTo>
                      <a:lnTo>
                        <a:pt x="2" y="2"/>
                      </a:lnTo>
                      <a:close/>
                      <a:moveTo>
                        <a:pt x="2" y="2"/>
                      </a:moveTo>
                      <a:cubicBezTo>
                        <a:pt x="2" y="2"/>
                        <a:pt x="2" y="2"/>
                        <a:pt x="2" y="2"/>
                      </a:cubicBezTo>
                      <a:lnTo>
                        <a:pt x="1" y="1"/>
                      </a:lnTo>
                      <a:cubicBezTo>
                        <a:pt x="1" y="1"/>
                        <a:pt x="1" y="1"/>
                        <a:pt x="1" y="1"/>
                      </a:cubicBezTo>
                      <a:lnTo>
                        <a:pt x="2" y="2"/>
                      </a:lnTo>
                      <a:close/>
                      <a:moveTo>
                        <a:pt x="2" y="2"/>
                      </a:moveTo>
                      <a:cubicBezTo>
                        <a:pt x="2" y="2"/>
                        <a:pt x="1" y="2"/>
                        <a:pt x="1" y="2"/>
                      </a:cubicBezTo>
                      <a:lnTo>
                        <a:pt x="0" y="2"/>
                      </a:lnTo>
                      <a:cubicBezTo>
                        <a:pt x="0" y="1"/>
                        <a:pt x="1" y="1"/>
                        <a:pt x="1" y="1"/>
                      </a:cubicBezTo>
                      <a:lnTo>
                        <a:pt x="2" y="2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280" name="Freeform 282"/>
                <p:cNvSpPr>
                  <a:spLocks noChangeArrowheads="1"/>
                </p:cNvSpPr>
                <p:nvPr/>
              </p:nvSpPr>
              <p:spPr bwMode="auto">
                <a:xfrm>
                  <a:off x="1360" y="3198"/>
                  <a:ext cx="60" cy="13"/>
                </a:xfrm>
                <a:custGeom>
                  <a:avLst/>
                  <a:gdLst>
                    <a:gd name="T0" fmla="*/ 1790 w 44"/>
                    <a:gd name="T1" fmla="*/ 0 h 8"/>
                    <a:gd name="T2" fmla="*/ 1790 w 44"/>
                    <a:gd name="T3" fmla="*/ 0 h 8"/>
                    <a:gd name="T4" fmla="*/ 0 w 44"/>
                    <a:gd name="T5" fmla="*/ 0 h 8"/>
                    <a:gd name="T6" fmla="*/ 0 w 44"/>
                    <a:gd name="T7" fmla="*/ 0 h 8"/>
                    <a:gd name="T8" fmla="*/ 1790 w 44"/>
                    <a:gd name="T9" fmla="*/ 0 h 8"/>
                    <a:gd name="T10" fmla="*/ 1790 w 44"/>
                    <a:gd name="T11" fmla="*/ 0 h 8"/>
                    <a:gd name="T12" fmla="*/ 1790 w 44"/>
                    <a:gd name="T13" fmla="*/ 0 h 8"/>
                    <a:gd name="T14" fmla="*/ 0 w 44"/>
                    <a:gd name="T15" fmla="*/ 0 h 8"/>
                    <a:gd name="T16" fmla="*/ 1790 w 44"/>
                    <a:gd name="T17" fmla="*/ 0 h 8"/>
                    <a:gd name="T18" fmla="*/ 1790 w 44"/>
                    <a:gd name="T19" fmla="*/ 0 h 8"/>
                    <a:gd name="T20" fmla="*/ 49220 w 44"/>
                    <a:gd name="T21" fmla="*/ 23164 h 8"/>
                    <a:gd name="T22" fmla="*/ 49220 w 44"/>
                    <a:gd name="T23" fmla="*/ 25904 h 8"/>
                    <a:gd name="T24" fmla="*/ 0 w 44"/>
                    <a:gd name="T25" fmla="*/ 0 h 8"/>
                    <a:gd name="T26" fmla="*/ 1790 w 44"/>
                    <a:gd name="T27" fmla="*/ 0 h 8"/>
                    <a:gd name="T28" fmla="*/ 49220 w 44"/>
                    <a:gd name="T29" fmla="*/ 23164 h 8"/>
                    <a:gd name="T30" fmla="*/ 74052 w 44"/>
                    <a:gd name="T31" fmla="*/ 25904 h 8"/>
                    <a:gd name="T32" fmla="*/ 74052 w 44"/>
                    <a:gd name="T33" fmla="*/ 30347 h 8"/>
                    <a:gd name="T34" fmla="*/ 49220 w 44"/>
                    <a:gd name="T35" fmla="*/ 25904 h 8"/>
                    <a:gd name="T36" fmla="*/ 49220 w 44"/>
                    <a:gd name="T37" fmla="*/ 23164 h 8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0" t="0" r="r" b="b"/>
                  <a:pathLst>
                    <a:path w="44" h="8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lnTo>
                        <a:pt x="1" y="0"/>
                      </a:lnTo>
                      <a:close/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lnTo>
                        <a:pt x="1" y="0"/>
                      </a:lnTo>
                      <a:close/>
                      <a:moveTo>
                        <a:pt x="1" y="0"/>
                      </a:moveTo>
                      <a:cubicBezTo>
                        <a:pt x="6" y="4"/>
                        <a:pt x="17" y="5"/>
                        <a:pt x="29" y="6"/>
                      </a:cubicBezTo>
                      <a:lnTo>
                        <a:pt x="29" y="7"/>
                      </a:lnTo>
                      <a:cubicBezTo>
                        <a:pt x="17" y="6"/>
                        <a:pt x="5" y="6"/>
                        <a:pt x="0" y="0"/>
                      </a:cubicBezTo>
                      <a:lnTo>
                        <a:pt x="1" y="0"/>
                      </a:lnTo>
                      <a:close/>
                      <a:moveTo>
                        <a:pt x="29" y="6"/>
                      </a:moveTo>
                      <a:cubicBezTo>
                        <a:pt x="34" y="6"/>
                        <a:pt x="40" y="6"/>
                        <a:pt x="44" y="7"/>
                      </a:cubicBezTo>
                      <a:lnTo>
                        <a:pt x="44" y="8"/>
                      </a:lnTo>
                      <a:cubicBezTo>
                        <a:pt x="39" y="8"/>
                        <a:pt x="34" y="7"/>
                        <a:pt x="29" y="7"/>
                      </a:cubicBezTo>
                      <a:lnTo>
                        <a:pt x="29" y="6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281" name="Freeform 283"/>
                <p:cNvSpPr>
                  <a:spLocks noChangeArrowheads="1"/>
                </p:cNvSpPr>
                <p:nvPr/>
              </p:nvSpPr>
              <p:spPr bwMode="auto">
                <a:xfrm>
                  <a:off x="1220" y="3143"/>
                  <a:ext cx="65" cy="7"/>
                </a:xfrm>
                <a:custGeom>
                  <a:avLst/>
                  <a:gdLst>
                    <a:gd name="T0" fmla="*/ 86014 w 47"/>
                    <a:gd name="T1" fmla="*/ 4262 h 5"/>
                    <a:gd name="T2" fmla="*/ 86014 w 47"/>
                    <a:gd name="T3" fmla="*/ 4262 h 5"/>
                    <a:gd name="T4" fmla="*/ 86014 w 47"/>
                    <a:gd name="T5" fmla="*/ 2667 h 5"/>
                    <a:gd name="T6" fmla="*/ 86014 w 47"/>
                    <a:gd name="T7" fmla="*/ 2667 h 5"/>
                    <a:gd name="T8" fmla="*/ 86014 w 47"/>
                    <a:gd name="T9" fmla="*/ 4262 h 5"/>
                    <a:gd name="T10" fmla="*/ 86014 w 47"/>
                    <a:gd name="T11" fmla="*/ 2667 h 5"/>
                    <a:gd name="T12" fmla="*/ 86014 w 47"/>
                    <a:gd name="T13" fmla="*/ 2667 h 5"/>
                    <a:gd name="T14" fmla="*/ 86014 w 47"/>
                    <a:gd name="T15" fmla="*/ 2667 h 5"/>
                    <a:gd name="T16" fmla="*/ 86014 w 47"/>
                    <a:gd name="T17" fmla="*/ 4262 h 5"/>
                    <a:gd name="T18" fmla="*/ 73804 w 47"/>
                    <a:gd name="T19" fmla="*/ 5274 h 5"/>
                    <a:gd name="T20" fmla="*/ 73804 w 47"/>
                    <a:gd name="T21" fmla="*/ 4262 h 5"/>
                    <a:gd name="T22" fmla="*/ 86014 w 47"/>
                    <a:gd name="T23" fmla="*/ 2667 h 5"/>
                    <a:gd name="T24" fmla="*/ 86014 w 47"/>
                    <a:gd name="T25" fmla="*/ 4262 h 5"/>
                    <a:gd name="T26" fmla="*/ 73804 w 47"/>
                    <a:gd name="T27" fmla="*/ 5274 h 5"/>
                    <a:gd name="T28" fmla="*/ 66647 w 47"/>
                    <a:gd name="T29" fmla="*/ 6819 h 5"/>
                    <a:gd name="T30" fmla="*/ 64053 w 47"/>
                    <a:gd name="T31" fmla="*/ 4262 h 5"/>
                    <a:gd name="T32" fmla="*/ 73804 w 47"/>
                    <a:gd name="T33" fmla="*/ 4262 h 5"/>
                    <a:gd name="T34" fmla="*/ 73804 w 47"/>
                    <a:gd name="T35" fmla="*/ 5274 h 5"/>
                    <a:gd name="T36" fmla="*/ 64053 w 47"/>
                    <a:gd name="T37" fmla="*/ 4262 h 5"/>
                    <a:gd name="T38" fmla="*/ 64053 w 47"/>
                    <a:gd name="T39" fmla="*/ 4262 h 5"/>
                    <a:gd name="T40" fmla="*/ 64053 w 47"/>
                    <a:gd name="T41" fmla="*/ 5274 h 5"/>
                    <a:gd name="T42" fmla="*/ 64053 w 47"/>
                    <a:gd name="T43" fmla="*/ 4262 h 5"/>
                    <a:gd name="T44" fmla="*/ 66647 w 47"/>
                    <a:gd name="T45" fmla="*/ 6819 h 5"/>
                    <a:gd name="T46" fmla="*/ 66647 w 47"/>
                    <a:gd name="T47" fmla="*/ 6819 h 5"/>
                    <a:gd name="T48" fmla="*/ 64053 w 47"/>
                    <a:gd name="T49" fmla="*/ 4262 h 5"/>
                    <a:gd name="T50" fmla="*/ 64053 w 47"/>
                    <a:gd name="T51" fmla="*/ 4262 h 5"/>
                    <a:gd name="T52" fmla="*/ 66647 w 47"/>
                    <a:gd name="T53" fmla="*/ 6819 h 5"/>
                    <a:gd name="T54" fmla="*/ 66647 w 47"/>
                    <a:gd name="T55" fmla="*/ 6819 h 5"/>
                    <a:gd name="T56" fmla="*/ 66647 w 47"/>
                    <a:gd name="T57" fmla="*/ 6819 h 5"/>
                    <a:gd name="T58" fmla="*/ 64053 w 47"/>
                    <a:gd name="T59" fmla="*/ 5274 h 5"/>
                    <a:gd name="T60" fmla="*/ 66647 w 47"/>
                    <a:gd name="T61" fmla="*/ 6819 h 5"/>
                    <a:gd name="T62" fmla="*/ 66647 w 47"/>
                    <a:gd name="T63" fmla="*/ 6819 h 5"/>
                    <a:gd name="T64" fmla="*/ 56738 w 47"/>
                    <a:gd name="T65" fmla="*/ 6819 h 5"/>
                    <a:gd name="T66" fmla="*/ 56738 w 47"/>
                    <a:gd name="T67" fmla="*/ 5274 h 5"/>
                    <a:gd name="T68" fmla="*/ 64053 w 47"/>
                    <a:gd name="T69" fmla="*/ 4262 h 5"/>
                    <a:gd name="T70" fmla="*/ 66647 w 47"/>
                    <a:gd name="T71" fmla="*/ 6819 h 5"/>
                    <a:gd name="T72" fmla="*/ 56738 w 47"/>
                    <a:gd name="T73" fmla="*/ 6819 h 5"/>
                    <a:gd name="T74" fmla="*/ 55574 w 47"/>
                    <a:gd name="T75" fmla="*/ 6819 h 5"/>
                    <a:gd name="T76" fmla="*/ 55574 w 47"/>
                    <a:gd name="T77" fmla="*/ 5274 h 5"/>
                    <a:gd name="T78" fmla="*/ 56738 w 47"/>
                    <a:gd name="T79" fmla="*/ 5274 h 5"/>
                    <a:gd name="T80" fmla="*/ 56738 w 47"/>
                    <a:gd name="T81" fmla="*/ 6819 h 5"/>
                    <a:gd name="T82" fmla="*/ 55574 w 47"/>
                    <a:gd name="T83" fmla="*/ 6819 h 5"/>
                    <a:gd name="T84" fmla="*/ 50044 w 47"/>
                    <a:gd name="T85" fmla="*/ 5274 h 5"/>
                    <a:gd name="T86" fmla="*/ 50044 w 47"/>
                    <a:gd name="T87" fmla="*/ 4262 h 5"/>
                    <a:gd name="T88" fmla="*/ 55574 w 47"/>
                    <a:gd name="T89" fmla="*/ 5274 h 5"/>
                    <a:gd name="T90" fmla="*/ 55574 w 47"/>
                    <a:gd name="T91" fmla="*/ 6819 h 5"/>
                    <a:gd name="T92" fmla="*/ 50044 w 47"/>
                    <a:gd name="T93" fmla="*/ 4262 h 5"/>
                    <a:gd name="T94" fmla="*/ 50044 w 47"/>
                    <a:gd name="T95" fmla="*/ 4262 h 5"/>
                    <a:gd name="T96" fmla="*/ 50044 w 47"/>
                    <a:gd name="T97" fmla="*/ 4262 h 5"/>
                    <a:gd name="T98" fmla="*/ 50044 w 47"/>
                    <a:gd name="T99" fmla="*/ 5274 h 5"/>
                    <a:gd name="T100" fmla="*/ 50044 w 47"/>
                    <a:gd name="T101" fmla="*/ 4262 h 5"/>
                    <a:gd name="T102" fmla="*/ 50044 w 47"/>
                    <a:gd name="T103" fmla="*/ 5274 h 5"/>
                    <a:gd name="T104" fmla="*/ 42311 w 47"/>
                    <a:gd name="T105" fmla="*/ 5274 h 5"/>
                    <a:gd name="T106" fmla="*/ 42311 w 47"/>
                    <a:gd name="T107" fmla="*/ 2667 h 5"/>
                    <a:gd name="T108" fmla="*/ 50044 w 47"/>
                    <a:gd name="T109" fmla="*/ 4262 h 5"/>
                    <a:gd name="T110" fmla="*/ 50044 w 47"/>
                    <a:gd name="T111" fmla="*/ 5274 h 5"/>
                    <a:gd name="T112" fmla="*/ 42311 w 47"/>
                    <a:gd name="T113" fmla="*/ 5274 h 5"/>
                    <a:gd name="T114" fmla="*/ 0 w 47"/>
                    <a:gd name="T115" fmla="*/ 1662 h 5"/>
                    <a:gd name="T116" fmla="*/ 0 w 47"/>
                    <a:gd name="T117" fmla="*/ 0 h 5"/>
                    <a:gd name="T118" fmla="*/ 42311 w 47"/>
                    <a:gd name="T119" fmla="*/ 2667 h 5"/>
                    <a:gd name="T120" fmla="*/ 42311 w 47"/>
                    <a:gd name="T121" fmla="*/ 5274 h 5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</a:gdLst>
                  <a:ahLst/>
                  <a:cxnLst>
                    <a:cxn ang="T122">
                      <a:pos x="T0" y="T1"/>
                    </a:cxn>
                    <a:cxn ang="T123">
                      <a:pos x="T2" y="T3"/>
                    </a:cxn>
                    <a:cxn ang="T124">
                      <a:pos x="T4" y="T5"/>
                    </a:cxn>
                    <a:cxn ang="T125">
                      <a:pos x="T6" y="T7"/>
                    </a:cxn>
                    <a:cxn ang="T126">
                      <a:pos x="T8" y="T9"/>
                    </a:cxn>
                    <a:cxn ang="T127">
                      <a:pos x="T10" y="T11"/>
                    </a:cxn>
                    <a:cxn ang="T128">
                      <a:pos x="T12" y="T13"/>
                    </a:cxn>
                    <a:cxn ang="T129">
                      <a:pos x="T14" y="T15"/>
                    </a:cxn>
                    <a:cxn ang="T130">
                      <a:pos x="T16" y="T17"/>
                    </a:cxn>
                    <a:cxn ang="T131">
                      <a:pos x="T18" y="T19"/>
                    </a:cxn>
                    <a:cxn ang="T132">
                      <a:pos x="T20" y="T21"/>
                    </a:cxn>
                    <a:cxn ang="T133">
                      <a:pos x="T22" y="T23"/>
                    </a:cxn>
                    <a:cxn ang="T134">
                      <a:pos x="T24" y="T25"/>
                    </a:cxn>
                    <a:cxn ang="T135">
                      <a:pos x="T26" y="T27"/>
                    </a:cxn>
                    <a:cxn ang="T136">
                      <a:pos x="T28" y="T29"/>
                    </a:cxn>
                    <a:cxn ang="T137">
                      <a:pos x="T30" y="T31"/>
                    </a:cxn>
                    <a:cxn ang="T138">
                      <a:pos x="T32" y="T33"/>
                    </a:cxn>
                    <a:cxn ang="T139">
                      <a:pos x="T34" y="T35"/>
                    </a:cxn>
                    <a:cxn ang="T140">
                      <a:pos x="T36" y="T37"/>
                    </a:cxn>
                    <a:cxn ang="T141">
                      <a:pos x="T38" y="T39"/>
                    </a:cxn>
                    <a:cxn ang="T142">
                      <a:pos x="T40" y="T41"/>
                    </a:cxn>
                    <a:cxn ang="T143">
                      <a:pos x="T42" y="T43"/>
                    </a:cxn>
                    <a:cxn ang="T144">
                      <a:pos x="T44" y="T45"/>
                    </a:cxn>
                    <a:cxn ang="T145">
                      <a:pos x="T46" y="T47"/>
                    </a:cxn>
                    <a:cxn ang="T146">
                      <a:pos x="T48" y="T49"/>
                    </a:cxn>
                    <a:cxn ang="T147">
                      <a:pos x="T50" y="T51"/>
                    </a:cxn>
                    <a:cxn ang="T148">
                      <a:pos x="T52" y="T53"/>
                    </a:cxn>
                    <a:cxn ang="T149">
                      <a:pos x="T54" y="T55"/>
                    </a:cxn>
                    <a:cxn ang="T150">
                      <a:pos x="T56" y="T57"/>
                    </a:cxn>
                    <a:cxn ang="T151">
                      <a:pos x="T58" y="T59"/>
                    </a:cxn>
                    <a:cxn ang="T152">
                      <a:pos x="T60" y="T61"/>
                    </a:cxn>
                    <a:cxn ang="T153">
                      <a:pos x="T62" y="T63"/>
                    </a:cxn>
                    <a:cxn ang="T154">
                      <a:pos x="T64" y="T65"/>
                    </a:cxn>
                    <a:cxn ang="T155">
                      <a:pos x="T66" y="T67"/>
                    </a:cxn>
                    <a:cxn ang="T156">
                      <a:pos x="T68" y="T69"/>
                    </a:cxn>
                    <a:cxn ang="T157">
                      <a:pos x="T70" y="T71"/>
                    </a:cxn>
                    <a:cxn ang="T158">
                      <a:pos x="T72" y="T73"/>
                    </a:cxn>
                    <a:cxn ang="T159">
                      <a:pos x="T74" y="T75"/>
                    </a:cxn>
                    <a:cxn ang="T160">
                      <a:pos x="T76" y="T77"/>
                    </a:cxn>
                    <a:cxn ang="T161">
                      <a:pos x="T78" y="T79"/>
                    </a:cxn>
                    <a:cxn ang="T162">
                      <a:pos x="T80" y="T81"/>
                    </a:cxn>
                    <a:cxn ang="T163">
                      <a:pos x="T82" y="T83"/>
                    </a:cxn>
                    <a:cxn ang="T164">
                      <a:pos x="T84" y="T85"/>
                    </a:cxn>
                    <a:cxn ang="T165">
                      <a:pos x="T86" y="T87"/>
                    </a:cxn>
                    <a:cxn ang="T166">
                      <a:pos x="T88" y="T89"/>
                    </a:cxn>
                    <a:cxn ang="T167">
                      <a:pos x="T90" y="T91"/>
                    </a:cxn>
                    <a:cxn ang="T168">
                      <a:pos x="T92" y="T93"/>
                    </a:cxn>
                    <a:cxn ang="T169">
                      <a:pos x="T94" y="T95"/>
                    </a:cxn>
                    <a:cxn ang="T170">
                      <a:pos x="T96" y="T97"/>
                    </a:cxn>
                    <a:cxn ang="T171">
                      <a:pos x="T98" y="T99"/>
                    </a:cxn>
                    <a:cxn ang="T172">
                      <a:pos x="T100" y="T101"/>
                    </a:cxn>
                    <a:cxn ang="T173">
                      <a:pos x="T102" y="T103"/>
                    </a:cxn>
                    <a:cxn ang="T174">
                      <a:pos x="T104" y="T105"/>
                    </a:cxn>
                    <a:cxn ang="T175">
                      <a:pos x="T106" y="T107"/>
                    </a:cxn>
                    <a:cxn ang="T176">
                      <a:pos x="T108" y="T109"/>
                    </a:cxn>
                    <a:cxn ang="T177">
                      <a:pos x="T110" y="T111"/>
                    </a:cxn>
                    <a:cxn ang="T178">
                      <a:pos x="T112" y="T113"/>
                    </a:cxn>
                    <a:cxn ang="T179">
                      <a:pos x="T114" y="T115"/>
                    </a:cxn>
                    <a:cxn ang="T180">
                      <a:pos x="T116" y="T117"/>
                    </a:cxn>
                    <a:cxn ang="T181">
                      <a:pos x="T118" y="T119"/>
                    </a:cxn>
                    <a:cxn ang="T182">
                      <a:pos x="T120" y="T121"/>
                    </a:cxn>
                  </a:cxnLst>
                  <a:rect l="0" t="0" r="r" b="b"/>
                  <a:pathLst>
                    <a:path w="47" h="5">
                      <a:moveTo>
                        <a:pt x="47" y="3"/>
                      </a:moveTo>
                      <a:lnTo>
                        <a:pt x="47" y="3"/>
                      </a:lnTo>
                      <a:lnTo>
                        <a:pt x="47" y="2"/>
                      </a:lnTo>
                      <a:lnTo>
                        <a:pt x="47" y="3"/>
                      </a:lnTo>
                      <a:close/>
                      <a:moveTo>
                        <a:pt x="47" y="2"/>
                      </a:moveTo>
                      <a:lnTo>
                        <a:pt x="47" y="2"/>
                      </a:lnTo>
                      <a:close/>
                      <a:moveTo>
                        <a:pt x="47" y="3"/>
                      </a:moveTo>
                      <a:cubicBezTo>
                        <a:pt x="45" y="3"/>
                        <a:pt x="43" y="3"/>
                        <a:pt x="40" y="4"/>
                      </a:cubicBezTo>
                      <a:lnTo>
                        <a:pt x="40" y="3"/>
                      </a:lnTo>
                      <a:cubicBezTo>
                        <a:pt x="43" y="2"/>
                        <a:pt x="45" y="1"/>
                        <a:pt x="47" y="2"/>
                      </a:cubicBezTo>
                      <a:lnTo>
                        <a:pt x="47" y="3"/>
                      </a:lnTo>
                      <a:close/>
                      <a:moveTo>
                        <a:pt x="40" y="4"/>
                      </a:moveTo>
                      <a:cubicBezTo>
                        <a:pt x="39" y="4"/>
                        <a:pt x="37" y="4"/>
                        <a:pt x="36" y="5"/>
                      </a:cubicBezTo>
                      <a:lnTo>
                        <a:pt x="35" y="3"/>
                      </a:lnTo>
                      <a:cubicBezTo>
                        <a:pt x="37" y="3"/>
                        <a:pt x="38" y="3"/>
                        <a:pt x="40" y="3"/>
                      </a:cubicBezTo>
                      <a:lnTo>
                        <a:pt x="40" y="4"/>
                      </a:lnTo>
                      <a:close/>
                      <a:moveTo>
                        <a:pt x="35" y="3"/>
                      </a:moveTo>
                      <a:lnTo>
                        <a:pt x="35" y="3"/>
                      </a:lnTo>
                      <a:lnTo>
                        <a:pt x="35" y="4"/>
                      </a:lnTo>
                      <a:lnTo>
                        <a:pt x="35" y="3"/>
                      </a:lnTo>
                      <a:close/>
                      <a:moveTo>
                        <a:pt x="36" y="5"/>
                      </a:moveTo>
                      <a:lnTo>
                        <a:pt x="36" y="5"/>
                      </a:lnTo>
                      <a:lnTo>
                        <a:pt x="35" y="3"/>
                      </a:lnTo>
                      <a:lnTo>
                        <a:pt x="36" y="5"/>
                      </a:lnTo>
                      <a:close/>
                      <a:moveTo>
                        <a:pt x="36" y="5"/>
                      </a:moveTo>
                      <a:lnTo>
                        <a:pt x="36" y="5"/>
                      </a:lnTo>
                      <a:lnTo>
                        <a:pt x="35" y="4"/>
                      </a:lnTo>
                      <a:lnTo>
                        <a:pt x="36" y="5"/>
                      </a:lnTo>
                      <a:close/>
                      <a:moveTo>
                        <a:pt x="36" y="5"/>
                      </a:moveTo>
                      <a:cubicBezTo>
                        <a:pt x="34" y="5"/>
                        <a:pt x="32" y="5"/>
                        <a:pt x="31" y="5"/>
                      </a:cubicBezTo>
                      <a:lnTo>
                        <a:pt x="31" y="4"/>
                      </a:lnTo>
                      <a:cubicBezTo>
                        <a:pt x="32" y="4"/>
                        <a:pt x="34" y="4"/>
                        <a:pt x="35" y="3"/>
                      </a:cubicBezTo>
                      <a:lnTo>
                        <a:pt x="36" y="5"/>
                      </a:lnTo>
                      <a:close/>
                      <a:moveTo>
                        <a:pt x="31" y="5"/>
                      </a:moveTo>
                      <a:cubicBezTo>
                        <a:pt x="30" y="5"/>
                        <a:pt x="30" y="5"/>
                        <a:pt x="30" y="5"/>
                      </a:cubicBezTo>
                      <a:lnTo>
                        <a:pt x="30" y="4"/>
                      </a:lnTo>
                      <a:cubicBezTo>
                        <a:pt x="30" y="4"/>
                        <a:pt x="31" y="4"/>
                        <a:pt x="31" y="4"/>
                      </a:cubicBezTo>
                      <a:lnTo>
                        <a:pt x="31" y="5"/>
                      </a:lnTo>
                      <a:close/>
                      <a:moveTo>
                        <a:pt x="30" y="5"/>
                      </a:moveTo>
                      <a:cubicBezTo>
                        <a:pt x="29" y="5"/>
                        <a:pt x="28" y="5"/>
                        <a:pt x="27" y="4"/>
                      </a:cubicBezTo>
                      <a:lnTo>
                        <a:pt x="27" y="3"/>
                      </a:lnTo>
                      <a:cubicBezTo>
                        <a:pt x="28" y="3"/>
                        <a:pt x="29" y="3"/>
                        <a:pt x="30" y="4"/>
                      </a:cubicBezTo>
                      <a:lnTo>
                        <a:pt x="30" y="5"/>
                      </a:lnTo>
                      <a:close/>
                      <a:moveTo>
                        <a:pt x="27" y="3"/>
                      </a:moveTo>
                      <a:lnTo>
                        <a:pt x="27" y="3"/>
                      </a:lnTo>
                      <a:lnTo>
                        <a:pt x="27" y="4"/>
                      </a:lnTo>
                      <a:lnTo>
                        <a:pt x="27" y="3"/>
                      </a:lnTo>
                      <a:close/>
                      <a:moveTo>
                        <a:pt x="27" y="4"/>
                      </a:moveTo>
                      <a:cubicBezTo>
                        <a:pt x="25" y="4"/>
                        <a:pt x="24" y="4"/>
                        <a:pt x="23" y="4"/>
                      </a:cubicBezTo>
                      <a:lnTo>
                        <a:pt x="23" y="2"/>
                      </a:lnTo>
                      <a:cubicBezTo>
                        <a:pt x="25" y="3"/>
                        <a:pt x="26" y="3"/>
                        <a:pt x="27" y="3"/>
                      </a:cubicBezTo>
                      <a:lnTo>
                        <a:pt x="27" y="4"/>
                      </a:lnTo>
                      <a:close/>
                      <a:moveTo>
                        <a:pt x="23" y="4"/>
                      </a:moveTo>
                      <a:cubicBezTo>
                        <a:pt x="16" y="2"/>
                        <a:pt x="9" y="1"/>
                        <a:pt x="0" y="1"/>
                      </a:cubicBezTo>
                      <a:lnTo>
                        <a:pt x="0" y="0"/>
                      </a:lnTo>
                      <a:cubicBezTo>
                        <a:pt x="9" y="0"/>
                        <a:pt x="16" y="1"/>
                        <a:pt x="23" y="2"/>
                      </a:cubicBezTo>
                      <a:lnTo>
                        <a:pt x="23" y="4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282" name="Freeform 284"/>
                <p:cNvSpPr>
                  <a:spLocks noChangeArrowheads="1"/>
                </p:cNvSpPr>
                <p:nvPr/>
              </p:nvSpPr>
              <p:spPr bwMode="auto">
                <a:xfrm>
                  <a:off x="1236" y="3097"/>
                  <a:ext cx="51" cy="4"/>
                </a:xfrm>
                <a:custGeom>
                  <a:avLst/>
                  <a:gdLst>
                    <a:gd name="T0" fmla="*/ 1401 w 38"/>
                    <a:gd name="T1" fmla="*/ 0 h 3"/>
                    <a:gd name="T2" fmla="*/ 3739 w 38"/>
                    <a:gd name="T3" fmla="*/ 1615 h 3"/>
                    <a:gd name="T4" fmla="*/ 2291 w 38"/>
                    <a:gd name="T5" fmla="*/ 2683 h 3"/>
                    <a:gd name="T6" fmla="*/ 0 w 38"/>
                    <a:gd name="T7" fmla="*/ 1615 h 3"/>
                    <a:gd name="T8" fmla="*/ 1401 w 38"/>
                    <a:gd name="T9" fmla="*/ 0 h 3"/>
                    <a:gd name="T10" fmla="*/ 3739 w 38"/>
                    <a:gd name="T11" fmla="*/ 1615 h 3"/>
                    <a:gd name="T12" fmla="*/ 7608 w 38"/>
                    <a:gd name="T13" fmla="*/ 1615 h 3"/>
                    <a:gd name="T14" fmla="*/ 7608 w 38"/>
                    <a:gd name="T15" fmla="*/ 4479 h 3"/>
                    <a:gd name="T16" fmla="*/ 2291 w 38"/>
                    <a:gd name="T17" fmla="*/ 2683 h 3"/>
                    <a:gd name="T18" fmla="*/ 3739 w 38"/>
                    <a:gd name="T19" fmla="*/ 1615 h 3"/>
                    <a:gd name="T20" fmla="*/ 7608 w 38"/>
                    <a:gd name="T21" fmla="*/ 1615 h 3"/>
                    <a:gd name="T22" fmla="*/ 7608 w 38"/>
                    <a:gd name="T23" fmla="*/ 1615 h 3"/>
                    <a:gd name="T24" fmla="*/ 7608 w 38"/>
                    <a:gd name="T25" fmla="*/ 2683 h 3"/>
                    <a:gd name="T26" fmla="*/ 7608 w 38"/>
                    <a:gd name="T27" fmla="*/ 1615 h 3"/>
                    <a:gd name="T28" fmla="*/ 7608 w 38"/>
                    <a:gd name="T29" fmla="*/ 1615 h 3"/>
                    <a:gd name="T30" fmla="*/ 24261 w 38"/>
                    <a:gd name="T31" fmla="*/ 1615 h 3"/>
                    <a:gd name="T32" fmla="*/ 22692 w 38"/>
                    <a:gd name="T33" fmla="*/ 4479 h 3"/>
                    <a:gd name="T34" fmla="*/ 7608 w 38"/>
                    <a:gd name="T35" fmla="*/ 4479 h 3"/>
                    <a:gd name="T36" fmla="*/ 7608 w 38"/>
                    <a:gd name="T37" fmla="*/ 1615 h 3"/>
                    <a:gd name="T38" fmla="*/ 24261 w 38"/>
                    <a:gd name="T39" fmla="*/ 1615 h 3"/>
                    <a:gd name="T40" fmla="*/ 48382 w 38"/>
                    <a:gd name="T41" fmla="*/ 0 h 3"/>
                    <a:gd name="T42" fmla="*/ 48382 w 38"/>
                    <a:gd name="T43" fmla="*/ 1615 h 3"/>
                    <a:gd name="T44" fmla="*/ 22692 w 38"/>
                    <a:gd name="T45" fmla="*/ 4479 h 3"/>
                    <a:gd name="T46" fmla="*/ 24261 w 38"/>
                    <a:gd name="T47" fmla="*/ 1615 h 3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</a:gdLst>
                  <a:ahLst/>
                  <a:cxnLst>
                    <a:cxn ang="T48">
                      <a:pos x="T0" y="T1"/>
                    </a:cxn>
                    <a:cxn ang="T49">
                      <a:pos x="T2" y="T3"/>
                    </a:cxn>
                    <a:cxn ang="T50">
                      <a:pos x="T4" y="T5"/>
                    </a:cxn>
                    <a:cxn ang="T51">
                      <a:pos x="T6" y="T7"/>
                    </a:cxn>
                    <a:cxn ang="T52">
                      <a:pos x="T8" y="T9"/>
                    </a:cxn>
                    <a:cxn ang="T53">
                      <a:pos x="T10" y="T11"/>
                    </a:cxn>
                    <a:cxn ang="T54">
                      <a:pos x="T12" y="T13"/>
                    </a:cxn>
                    <a:cxn ang="T55">
                      <a:pos x="T14" y="T15"/>
                    </a:cxn>
                    <a:cxn ang="T56">
                      <a:pos x="T16" y="T17"/>
                    </a:cxn>
                    <a:cxn ang="T57">
                      <a:pos x="T18" y="T19"/>
                    </a:cxn>
                    <a:cxn ang="T58">
                      <a:pos x="T20" y="T21"/>
                    </a:cxn>
                    <a:cxn ang="T59">
                      <a:pos x="T22" y="T23"/>
                    </a:cxn>
                    <a:cxn ang="T60">
                      <a:pos x="T24" y="T25"/>
                    </a:cxn>
                    <a:cxn ang="T61">
                      <a:pos x="T26" y="T27"/>
                    </a:cxn>
                    <a:cxn ang="T62">
                      <a:pos x="T28" y="T29"/>
                    </a:cxn>
                    <a:cxn ang="T63">
                      <a:pos x="T30" y="T31"/>
                    </a:cxn>
                    <a:cxn ang="T64">
                      <a:pos x="T32" y="T33"/>
                    </a:cxn>
                    <a:cxn ang="T65">
                      <a:pos x="T34" y="T35"/>
                    </a:cxn>
                    <a:cxn ang="T66">
                      <a:pos x="T36" y="T37"/>
                    </a:cxn>
                    <a:cxn ang="T67">
                      <a:pos x="T38" y="T39"/>
                    </a:cxn>
                    <a:cxn ang="T68">
                      <a:pos x="T40" y="T41"/>
                    </a:cxn>
                    <a:cxn ang="T69">
                      <a:pos x="T42" y="T43"/>
                    </a:cxn>
                    <a:cxn ang="T70">
                      <a:pos x="T44" y="T45"/>
                    </a:cxn>
                    <a:cxn ang="T71">
                      <a:pos x="T46" y="T47"/>
                    </a:cxn>
                  </a:cxnLst>
                  <a:rect l="0" t="0" r="r" b="b"/>
                  <a:pathLst>
                    <a:path w="38" h="3">
                      <a:moveTo>
                        <a:pt x="1" y="0"/>
                      </a:moveTo>
                      <a:cubicBezTo>
                        <a:pt x="1" y="0"/>
                        <a:pt x="2" y="1"/>
                        <a:pt x="3" y="1"/>
                      </a:cubicBezTo>
                      <a:lnTo>
                        <a:pt x="2" y="2"/>
                      </a:lnTo>
                      <a:cubicBezTo>
                        <a:pt x="1" y="2"/>
                        <a:pt x="1" y="2"/>
                        <a:pt x="0" y="1"/>
                      </a:cubicBezTo>
                      <a:lnTo>
                        <a:pt x="1" y="0"/>
                      </a:lnTo>
                      <a:close/>
                      <a:moveTo>
                        <a:pt x="3" y="1"/>
                      </a:moveTo>
                      <a:cubicBezTo>
                        <a:pt x="4" y="1"/>
                        <a:pt x="5" y="2"/>
                        <a:pt x="6" y="1"/>
                      </a:cubicBezTo>
                      <a:lnTo>
                        <a:pt x="6" y="3"/>
                      </a:lnTo>
                      <a:cubicBezTo>
                        <a:pt x="4" y="3"/>
                        <a:pt x="3" y="2"/>
                        <a:pt x="2" y="2"/>
                      </a:cubicBezTo>
                      <a:lnTo>
                        <a:pt x="3" y="1"/>
                      </a:lnTo>
                      <a:close/>
                      <a:moveTo>
                        <a:pt x="6" y="1"/>
                      </a:moveTo>
                      <a:lnTo>
                        <a:pt x="6" y="1"/>
                      </a:lnTo>
                      <a:lnTo>
                        <a:pt x="6" y="2"/>
                      </a:lnTo>
                      <a:lnTo>
                        <a:pt x="6" y="1"/>
                      </a:lnTo>
                      <a:close/>
                      <a:moveTo>
                        <a:pt x="6" y="1"/>
                      </a:moveTo>
                      <a:cubicBezTo>
                        <a:pt x="11" y="1"/>
                        <a:pt x="15" y="1"/>
                        <a:pt x="19" y="1"/>
                      </a:cubicBezTo>
                      <a:lnTo>
                        <a:pt x="18" y="3"/>
                      </a:lnTo>
                      <a:cubicBezTo>
                        <a:pt x="15" y="2"/>
                        <a:pt x="11" y="2"/>
                        <a:pt x="6" y="3"/>
                      </a:cubicBezTo>
                      <a:lnTo>
                        <a:pt x="6" y="1"/>
                      </a:lnTo>
                      <a:close/>
                      <a:moveTo>
                        <a:pt x="19" y="1"/>
                      </a:moveTo>
                      <a:cubicBezTo>
                        <a:pt x="24" y="2"/>
                        <a:pt x="30" y="2"/>
                        <a:pt x="38" y="0"/>
                      </a:cubicBezTo>
                      <a:lnTo>
                        <a:pt x="38" y="1"/>
                      </a:lnTo>
                      <a:cubicBezTo>
                        <a:pt x="30" y="3"/>
                        <a:pt x="24" y="3"/>
                        <a:pt x="18" y="3"/>
                      </a:cubicBezTo>
                      <a:lnTo>
                        <a:pt x="19" y="1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283" name="Freeform 285"/>
                <p:cNvSpPr>
                  <a:spLocks noChangeArrowheads="1"/>
                </p:cNvSpPr>
                <p:nvPr/>
              </p:nvSpPr>
              <p:spPr bwMode="auto">
                <a:xfrm>
                  <a:off x="1406" y="3066"/>
                  <a:ext cx="99" cy="19"/>
                </a:xfrm>
                <a:custGeom>
                  <a:avLst/>
                  <a:gdLst>
                    <a:gd name="T0" fmla="*/ 1781 w 72"/>
                    <a:gd name="T1" fmla="*/ 100994 h 11"/>
                    <a:gd name="T2" fmla="*/ 1781 w 72"/>
                    <a:gd name="T3" fmla="*/ 100994 h 11"/>
                    <a:gd name="T4" fmla="*/ 0 w 72"/>
                    <a:gd name="T5" fmla="*/ 105010 h 11"/>
                    <a:gd name="T6" fmla="*/ 0 w 72"/>
                    <a:gd name="T7" fmla="*/ 105010 h 11"/>
                    <a:gd name="T8" fmla="*/ 1781 w 72"/>
                    <a:gd name="T9" fmla="*/ 100994 h 11"/>
                    <a:gd name="T10" fmla="*/ 1781 w 72"/>
                    <a:gd name="T11" fmla="*/ 100994 h 11"/>
                    <a:gd name="T12" fmla="*/ 1781 w 72"/>
                    <a:gd name="T13" fmla="*/ 100994 h 11"/>
                    <a:gd name="T14" fmla="*/ 1781 w 72"/>
                    <a:gd name="T15" fmla="*/ 100994 h 11"/>
                    <a:gd name="T16" fmla="*/ 1781 w 72"/>
                    <a:gd name="T17" fmla="*/ 100994 h 11"/>
                    <a:gd name="T18" fmla="*/ 18844 w 72"/>
                    <a:gd name="T19" fmla="*/ 100994 h 11"/>
                    <a:gd name="T20" fmla="*/ 20705 w 72"/>
                    <a:gd name="T21" fmla="*/ 105010 h 11"/>
                    <a:gd name="T22" fmla="*/ 0 w 72"/>
                    <a:gd name="T23" fmla="*/ 105010 h 11"/>
                    <a:gd name="T24" fmla="*/ 1781 w 72"/>
                    <a:gd name="T25" fmla="*/ 100994 h 11"/>
                    <a:gd name="T26" fmla="*/ 18844 w 72"/>
                    <a:gd name="T27" fmla="*/ 100994 h 11"/>
                    <a:gd name="T28" fmla="*/ 31141 w 72"/>
                    <a:gd name="T29" fmla="*/ 86509 h 11"/>
                    <a:gd name="T30" fmla="*/ 31141 w 72"/>
                    <a:gd name="T31" fmla="*/ 100994 h 11"/>
                    <a:gd name="T32" fmla="*/ 20705 w 72"/>
                    <a:gd name="T33" fmla="*/ 105010 h 11"/>
                    <a:gd name="T34" fmla="*/ 18844 w 72"/>
                    <a:gd name="T35" fmla="*/ 100994 h 11"/>
                    <a:gd name="T36" fmla="*/ 31141 w 72"/>
                    <a:gd name="T37" fmla="*/ 86509 h 11"/>
                    <a:gd name="T38" fmla="*/ 31141 w 72"/>
                    <a:gd name="T39" fmla="*/ 86509 h 11"/>
                    <a:gd name="T40" fmla="*/ 31141 w 72"/>
                    <a:gd name="T41" fmla="*/ 100994 h 11"/>
                    <a:gd name="T42" fmla="*/ 31141 w 72"/>
                    <a:gd name="T43" fmla="*/ 86509 h 11"/>
                    <a:gd name="T44" fmla="*/ 31141 w 72"/>
                    <a:gd name="T45" fmla="*/ 86509 h 11"/>
                    <a:gd name="T46" fmla="*/ 31141 w 72"/>
                    <a:gd name="T47" fmla="*/ 86509 h 11"/>
                    <a:gd name="T48" fmla="*/ 31141 w 72"/>
                    <a:gd name="T49" fmla="*/ 100994 h 11"/>
                    <a:gd name="T50" fmla="*/ 31141 w 72"/>
                    <a:gd name="T51" fmla="*/ 100994 h 11"/>
                    <a:gd name="T52" fmla="*/ 31141 w 72"/>
                    <a:gd name="T53" fmla="*/ 86509 h 11"/>
                    <a:gd name="T54" fmla="*/ 31141 w 72"/>
                    <a:gd name="T55" fmla="*/ 100994 h 11"/>
                    <a:gd name="T56" fmla="*/ 31141 w 72"/>
                    <a:gd name="T57" fmla="*/ 100994 h 11"/>
                    <a:gd name="T58" fmla="*/ 31141 w 72"/>
                    <a:gd name="T59" fmla="*/ 100994 h 11"/>
                    <a:gd name="T60" fmla="*/ 31141 w 72"/>
                    <a:gd name="T61" fmla="*/ 86509 h 11"/>
                    <a:gd name="T62" fmla="*/ 80198 w 72"/>
                    <a:gd name="T63" fmla="*/ 43817 h 11"/>
                    <a:gd name="T64" fmla="*/ 80198 w 72"/>
                    <a:gd name="T65" fmla="*/ 58470 h 11"/>
                    <a:gd name="T66" fmla="*/ 31141 w 72"/>
                    <a:gd name="T67" fmla="*/ 100994 h 11"/>
                    <a:gd name="T68" fmla="*/ 31141 w 72"/>
                    <a:gd name="T69" fmla="*/ 86509 h 11"/>
                    <a:gd name="T70" fmla="*/ 80198 w 72"/>
                    <a:gd name="T71" fmla="*/ 43817 h 11"/>
                    <a:gd name="T72" fmla="*/ 120027 w 72"/>
                    <a:gd name="T73" fmla="*/ 0 h 11"/>
                    <a:gd name="T74" fmla="*/ 122799 w 72"/>
                    <a:gd name="T75" fmla="*/ 11346 h 11"/>
                    <a:gd name="T76" fmla="*/ 80198 w 72"/>
                    <a:gd name="T77" fmla="*/ 58470 h 11"/>
                    <a:gd name="T78" fmla="*/ 80198 w 72"/>
                    <a:gd name="T79" fmla="*/ 43817 h 11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</a:gdLst>
                  <a:ahLst/>
                  <a:cxnLst>
                    <a:cxn ang="T80">
                      <a:pos x="T0" y="T1"/>
                    </a:cxn>
                    <a:cxn ang="T81">
                      <a:pos x="T2" y="T3"/>
                    </a:cxn>
                    <a:cxn ang="T82">
                      <a:pos x="T4" y="T5"/>
                    </a:cxn>
                    <a:cxn ang="T83">
                      <a:pos x="T6" y="T7"/>
                    </a:cxn>
                    <a:cxn ang="T84">
                      <a:pos x="T8" y="T9"/>
                    </a:cxn>
                    <a:cxn ang="T85">
                      <a:pos x="T10" y="T11"/>
                    </a:cxn>
                    <a:cxn ang="T86">
                      <a:pos x="T12" y="T13"/>
                    </a:cxn>
                    <a:cxn ang="T87">
                      <a:pos x="T14" y="T15"/>
                    </a:cxn>
                    <a:cxn ang="T88">
                      <a:pos x="T16" y="T17"/>
                    </a:cxn>
                    <a:cxn ang="T89">
                      <a:pos x="T18" y="T19"/>
                    </a:cxn>
                    <a:cxn ang="T90">
                      <a:pos x="T20" y="T21"/>
                    </a:cxn>
                    <a:cxn ang="T91">
                      <a:pos x="T22" y="T23"/>
                    </a:cxn>
                    <a:cxn ang="T92">
                      <a:pos x="T24" y="T25"/>
                    </a:cxn>
                    <a:cxn ang="T93">
                      <a:pos x="T26" y="T27"/>
                    </a:cxn>
                    <a:cxn ang="T94">
                      <a:pos x="T28" y="T29"/>
                    </a:cxn>
                    <a:cxn ang="T95">
                      <a:pos x="T30" y="T31"/>
                    </a:cxn>
                    <a:cxn ang="T96">
                      <a:pos x="T32" y="T33"/>
                    </a:cxn>
                    <a:cxn ang="T97">
                      <a:pos x="T34" y="T35"/>
                    </a:cxn>
                    <a:cxn ang="T98">
                      <a:pos x="T36" y="T37"/>
                    </a:cxn>
                    <a:cxn ang="T99">
                      <a:pos x="T38" y="T39"/>
                    </a:cxn>
                    <a:cxn ang="T100">
                      <a:pos x="T40" y="T41"/>
                    </a:cxn>
                    <a:cxn ang="T101">
                      <a:pos x="T42" y="T43"/>
                    </a:cxn>
                    <a:cxn ang="T102">
                      <a:pos x="T44" y="T45"/>
                    </a:cxn>
                    <a:cxn ang="T103">
                      <a:pos x="T46" y="T47"/>
                    </a:cxn>
                    <a:cxn ang="T104">
                      <a:pos x="T48" y="T49"/>
                    </a:cxn>
                    <a:cxn ang="T105">
                      <a:pos x="T50" y="T51"/>
                    </a:cxn>
                    <a:cxn ang="T106">
                      <a:pos x="T52" y="T53"/>
                    </a:cxn>
                    <a:cxn ang="T107">
                      <a:pos x="T54" y="T55"/>
                    </a:cxn>
                    <a:cxn ang="T108">
                      <a:pos x="T56" y="T57"/>
                    </a:cxn>
                    <a:cxn ang="T109">
                      <a:pos x="T58" y="T59"/>
                    </a:cxn>
                    <a:cxn ang="T110">
                      <a:pos x="T60" y="T61"/>
                    </a:cxn>
                    <a:cxn ang="T111">
                      <a:pos x="T62" y="T63"/>
                    </a:cxn>
                    <a:cxn ang="T112">
                      <a:pos x="T64" y="T65"/>
                    </a:cxn>
                    <a:cxn ang="T113">
                      <a:pos x="T66" y="T67"/>
                    </a:cxn>
                    <a:cxn ang="T114">
                      <a:pos x="T68" y="T69"/>
                    </a:cxn>
                    <a:cxn ang="T115">
                      <a:pos x="T70" y="T71"/>
                    </a:cxn>
                    <a:cxn ang="T116">
                      <a:pos x="T72" y="T73"/>
                    </a:cxn>
                    <a:cxn ang="T117">
                      <a:pos x="T74" y="T75"/>
                    </a:cxn>
                    <a:cxn ang="T118">
                      <a:pos x="T76" y="T77"/>
                    </a:cxn>
                    <a:cxn ang="T119">
                      <a:pos x="T78" y="T79"/>
                    </a:cxn>
                  </a:cxnLst>
                  <a:rect l="0" t="0" r="r" b="b"/>
                  <a:pathLst>
                    <a:path w="72" h="11">
                      <a:moveTo>
                        <a:pt x="1" y="9"/>
                      </a:moveTo>
                      <a:lnTo>
                        <a:pt x="1" y="9"/>
                      </a:lnTo>
                      <a:lnTo>
                        <a:pt x="0" y="10"/>
                      </a:lnTo>
                      <a:lnTo>
                        <a:pt x="1" y="9"/>
                      </a:lnTo>
                      <a:close/>
                      <a:moveTo>
                        <a:pt x="1" y="9"/>
                      </a:moveTo>
                      <a:lnTo>
                        <a:pt x="1" y="9"/>
                      </a:lnTo>
                      <a:close/>
                      <a:moveTo>
                        <a:pt x="1" y="9"/>
                      </a:moveTo>
                      <a:cubicBezTo>
                        <a:pt x="3" y="9"/>
                        <a:pt x="7" y="9"/>
                        <a:pt x="11" y="9"/>
                      </a:cubicBezTo>
                      <a:lnTo>
                        <a:pt x="12" y="10"/>
                      </a:lnTo>
                      <a:cubicBezTo>
                        <a:pt x="7" y="10"/>
                        <a:pt x="3" y="11"/>
                        <a:pt x="0" y="10"/>
                      </a:cubicBezTo>
                      <a:lnTo>
                        <a:pt x="1" y="9"/>
                      </a:lnTo>
                      <a:close/>
                      <a:moveTo>
                        <a:pt x="11" y="9"/>
                      </a:moveTo>
                      <a:cubicBezTo>
                        <a:pt x="14" y="8"/>
                        <a:pt x="16" y="8"/>
                        <a:pt x="18" y="8"/>
                      </a:cubicBezTo>
                      <a:lnTo>
                        <a:pt x="18" y="9"/>
                      </a:lnTo>
                      <a:cubicBezTo>
                        <a:pt x="16" y="9"/>
                        <a:pt x="14" y="10"/>
                        <a:pt x="12" y="10"/>
                      </a:cubicBezTo>
                      <a:lnTo>
                        <a:pt x="11" y="9"/>
                      </a:lnTo>
                      <a:close/>
                      <a:moveTo>
                        <a:pt x="18" y="8"/>
                      </a:moveTo>
                      <a:lnTo>
                        <a:pt x="18" y="8"/>
                      </a:lnTo>
                      <a:lnTo>
                        <a:pt x="18" y="9"/>
                      </a:lnTo>
                      <a:lnTo>
                        <a:pt x="18" y="8"/>
                      </a:lnTo>
                      <a:close/>
                      <a:moveTo>
                        <a:pt x="18" y="8"/>
                      </a:moveTo>
                      <a:lnTo>
                        <a:pt x="18" y="8"/>
                      </a:lnTo>
                      <a:lnTo>
                        <a:pt x="18" y="9"/>
                      </a:lnTo>
                      <a:lnTo>
                        <a:pt x="18" y="8"/>
                      </a:lnTo>
                      <a:close/>
                      <a:moveTo>
                        <a:pt x="18" y="9"/>
                      </a:moveTo>
                      <a:lnTo>
                        <a:pt x="18" y="9"/>
                      </a:lnTo>
                      <a:close/>
                      <a:moveTo>
                        <a:pt x="18" y="8"/>
                      </a:moveTo>
                      <a:cubicBezTo>
                        <a:pt x="27" y="8"/>
                        <a:pt x="37" y="6"/>
                        <a:pt x="47" y="4"/>
                      </a:cubicBezTo>
                      <a:lnTo>
                        <a:pt x="47" y="5"/>
                      </a:lnTo>
                      <a:cubicBezTo>
                        <a:pt x="37" y="7"/>
                        <a:pt x="27" y="10"/>
                        <a:pt x="18" y="9"/>
                      </a:cubicBezTo>
                      <a:lnTo>
                        <a:pt x="18" y="8"/>
                      </a:lnTo>
                      <a:close/>
                      <a:moveTo>
                        <a:pt x="47" y="4"/>
                      </a:moveTo>
                      <a:cubicBezTo>
                        <a:pt x="55" y="2"/>
                        <a:pt x="64" y="0"/>
                        <a:pt x="71" y="0"/>
                      </a:cubicBezTo>
                      <a:lnTo>
                        <a:pt x="72" y="1"/>
                      </a:lnTo>
                      <a:cubicBezTo>
                        <a:pt x="64" y="1"/>
                        <a:pt x="56" y="3"/>
                        <a:pt x="47" y="5"/>
                      </a:cubicBezTo>
                      <a:lnTo>
                        <a:pt x="47" y="4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284" name="Freeform 286"/>
                <p:cNvSpPr>
                  <a:spLocks noChangeArrowheads="1"/>
                </p:cNvSpPr>
                <p:nvPr/>
              </p:nvSpPr>
              <p:spPr bwMode="auto">
                <a:xfrm>
                  <a:off x="1533" y="3086"/>
                  <a:ext cx="50" cy="7"/>
                </a:xfrm>
                <a:custGeom>
                  <a:avLst/>
                  <a:gdLst>
                    <a:gd name="T0" fmla="*/ 1581 w 37"/>
                    <a:gd name="T1" fmla="*/ 0 h 5"/>
                    <a:gd name="T2" fmla="*/ 1581 w 37"/>
                    <a:gd name="T3" fmla="*/ 0 h 5"/>
                    <a:gd name="T4" fmla="*/ 0 w 37"/>
                    <a:gd name="T5" fmla="*/ 1662 h 5"/>
                    <a:gd name="T6" fmla="*/ 0 w 37"/>
                    <a:gd name="T7" fmla="*/ 1662 h 5"/>
                    <a:gd name="T8" fmla="*/ 1581 w 37"/>
                    <a:gd name="T9" fmla="*/ 0 h 5"/>
                    <a:gd name="T10" fmla="*/ 1581 w 37"/>
                    <a:gd name="T11" fmla="*/ 0 h 5"/>
                    <a:gd name="T12" fmla="*/ 1581 w 37"/>
                    <a:gd name="T13" fmla="*/ 0 h 5"/>
                    <a:gd name="T14" fmla="*/ 1581 w 37"/>
                    <a:gd name="T15" fmla="*/ 0 h 5"/>
                    <a:gd name="T16" fmla="*/ 1581 w 37"/>
                    <a:gd name="T17" fmla="*/ 0 h 5"/>
                    <a:gd name="T18" fmla="*/ 14300 w 37"/>
                    <a:gd name="T19" fmla="*/ 1662 h 5"/>
                    <a:gd name="T20" fmla="*/ 14300 w 37"/>
                    <a:gd name="T21" fmla="*/ 4262 h 5"/>
                    <a:gd name="T22" fmla="*/ 0 w 37"/>
                    <a:gd name="T23" fmla="*/ 1662 h 5"/>
                    <a:gd name="T24" fmla="*/ 1581 w 37"/>
                    <a:gd name="T25" fmla="*/ 0 h 5"/>
                    <a:gd name="T26" fmla="*/ 14300 w 37"/>
                    <a:gd name="T27" fmla="*/ 1662 h 5"/>
                    <a:gd name="T28" fmla="*/ 25241 w 37"/>
                    <a:gd name="T29" fmla="*/ 2667 h 5"/>
                    <a:gd name="T30" fmla="*/ 25241 w 37"/>
                    <a:gd name="T31" fmla="*/ 4262 h 5"/>
                    <a:gd name="T32" fmla="*/ 14300 w 37"/>
                    <a:gd name="T33" fmla="*/ 4262 h 5"/>
                    <a:gd name="T34" fmla="*/ 14300 w 37"/>
                    <a:gd name="T35" fmla="*/ 1662 h 5"/>
                    <a:gd name="T36" fmla="*/ 25241 w 37"/>
                    <a:gd name="T37" fmla="*/ 4262 h 5"/>
                    <a:gd name="T38" fmla="*/ 25241 w 37"/>
                    <a:gd name="T39" fmla="*/ 4262 h 5"/>
                    <a:gd name="T40" fmla="*/ 25241 w 37"/>
                    <a:gd name="T41" fmla="*/ 4262 h 5"/>
                    <a:gd name="T42" fmla="*/ 25241 w 37"/>
                    <a:gd name="T43" fmla="*/ 2667 h 5"/>
                    <a:gd name="T44" fmla="*/ 25241 w 37"/>
                    <a:gd name="T45" fmla="*/ 2667 h 5"/>
                    <a:gd name="T46" fmla="*/ 25241 w 37"/>
                    <a:gd name="T47" fmla="*/ 4262 h 5"/>
                    <a:gd name="T48" fmla="*/ 25241 w 37"/>
                    <a:gd name="T49" fmla="*/ 4262 h 5"/>
                    <a:gd name="T50" fmla="*/ 25241 w 37"/>
                    <a:gd name="T51" fmla="*/ 2667 h 5"/>
                    <a:gd name="T52" fmla="*/ 25241 w 37"/>
                    <a:gd name="T53" fmla="*/ 2667 h 5"/>
                    <a:gd name="T54" fmla="*/ 27893 w 37"/>
                    <a:gd name="T55" fmla="*/ 4262 h 5"/>
                    <a:gd name="T56" fmla="*/ 27893 w 37"/>
                    <a:gd name="T57" fmla="*/ 5274 h 5"/>
                    <a:gd name="T58" fmla="*/ 25241 w 37"/>
                    <a:gd name="T59" fmla="*/ 4262 h 5"/>
                    <a:gd name="T60" fmla="*/ 25241 w 37"/>
                    <a:gd name="T61" fmla="*/ 2667 h 5"/>
                    <a:gd name="T62" fmla="*/ 27893 w 37"/>
                    <a:gd name="T63" fmla="*/ 4262 h 5"/>
                    <a:gd name="T64" fmla="*/ 32259 w 37"/>
                    <a:gd name="T65" fmla="*/ 4262 h 5"/>
                    <a:gd name="T66" fmla="*/ 32259 w 37"/>
                    <a:gd name="T67" fmla="*/ 5274 h 5"/>
                    <a:gd name="T68" fmla="*/ 27893 w 37"/>
                    <a:gd name="T69" fmla="*/ 5274 h 5"/>
                    <a:gd name="T70" fmla="*/ 27893 w 37"/>
                    <a:gd name="T71" fmla="*/ 4262 h 5"/>
                    <a:gd name="T72" fmla="*/ 32259 w 37"/>
                    <a:gd name="T73" fmla="*/ 4262 h 5"/>
                    <a:gd name="T74" fmla="*/ 55424 w 37"/>
                    <a:gd name="T75" fmla="*/ 2667 h 5"/>
                    <a:gd name="T76" fmla="*/ 55424 w 37"/>
                    <a:gd name="T77" fmla="*/ 4262 h 5"/>
                    <a:gd name="T78" fmla="*/ 32259 w 37"/>
                    <a:gd name="T79" fmla="*/ 5274 h 5"/>
                    <a:gd name="T80" fmla="*/ 32259 w 37"/>
                    <a:gd name="T81" fmla="*/ 4262 h 5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</a:gdLst>
                  <a:ahLst/>
                  <a:cxnLst>
                    <a:cxn ang="T82">
                      <a:pos x="T0" y="T1"/>
                    </a:cxn>
                    <a:cxn ang="T83">
                      <a:pos x="T2" y="T3"/>
                    </a:cxn>
                    <a:cxn ang="T84">
                      <a:pos x="T4" y="T5"/>
                    </a:cxn>
                    <a:cxn ang="T85">
                      <a:pos x="T6" y="T7"/>
                    </a:cxn>
                    <a:cxn ang="T86">
                      <a:pos x="T8" y="T9"/>
                    </a:cxn>
                    <a:cxn ang="T87">
                      <a:pos x="T10" y="T11"/>
                    </a:cxn>
                    <a:cxn ang="T88">
                      <a:pos x="T12" y="T13"/>
                    </a:cxn>
                    <a:cxn ang="T89">
                      <a:pos x="T14" y="T15"/>
                    </a:cxn>
                    <a:cxn ang="T90">
                      <a:pos x="T16" y="T17"/>
                    </a:cxn>
                    <a:cxn ang="T91">
                      <a:pos x="T18" y="T19"/>
                    </a:cxn>
                    <a:cxn ang="T92">
                      <a:pos x="T20" y="T21"/>
                    </a:cxn>
                    <a:cxn ang="T93">
                      <a:pos x="T22" y="T23"/>
                    </a:cxn>
                    <a:cxn ang="T94">
                      <a:pos x="T24" y="T25"/>
                    </a:cxn>
                    <a:cxn ang="T95">
                      <a:pos x="T26" y="T27"/>
                    </a:cxn>
                    <a:cxn ang="T96">
                      <a:pos x="T28" y="T29"/>
                    </a:cxn>
                    <a:cxn ang="T97">
                      <a:pos x="T30" y="T31"/>
                    </a:cxn>
                    <a:cxn ang="T98">
                      <a:pos x="T32" y="T33"/>
                    </a:cxn>
                    <a:cxn ang="T99">
                      <a:pos x="T34" y="T35"/>
                    </a:cxn>
                    <a:cxn ang="T100">
                      <a:pos x="T36" y="T37"/>
                    </a:cxn>
                    <a:cxn ang="T101">
                      <a:pos x="T38" y="T39"/>
                    </a:cxn>
                    <a:cxn ang="T102">
                      <a:pos x="T40" y="T41"/>
                    </a:cxn>
                    <a:cxn ang="T103">
                      <a:pos x="T42" y="T43"/>
                    </a:cxn>
                    <a:cxn ang="T104">
                      <a:pos x="T44" y="T45"/>
                    </a:cxn>
                    <a:cxn ang="T105">
                      <a:pos x="T46" y="T47"/>
                    </a:cxn>
                    <a:cxn ang="T106">
                      <a:pos x="T48" y="T49"/>
                    </a:cxn>
                    <a:cxn ang="T107">
                      <a:pos x="T50" y="T51"/>
                    </a:cxn>
                    <a:cxn ang="T108">
                      <a:pos x="T52" y="T53"/>
                    </a:cxn>
                    <a:cxn ang="T109">
                      <a:pos x="T54" y="T55"/>
                    </a:cxn>
                    <a:cxn ang="T110">
                      <a:pos x="T56" y="T57"/>
                    </a:cxn>
                    <a:cxn ang="T111">
                      <a:pos x="T58" y="T59"/>
                    </a:cxn>
                    <a:cxn ang="T112">
                      <a:pos x="T60" y="T61"/>
                    </a:cxn>
                    <a:cxn ang="T113">
                      <a:pos x="T62" y="T63"/>
                    </a:cxn>
                    <a:cxn ang="T114">
                      <a:pos x="T64" y="T65"/>
                    </a:cxn>
                    <a:cxn ang="T115">
                      <a:pos x="T66" y="T67"/>
                    </a:cxn>
                    <a:cxn ang="T116">
                      <a:pos x="T68" y="T69"/>
                    </a:cxn>
                    <a:cxn ang="T117">
                      <a:pos x="T70" y="T71"/>
                    </a:cxn>
                    <a:cxn ang="T118">
                      <a:pos x="T72" y="T73"/>
                    </a:cxn>
                    <a:cxn ang="T119">
                      <a:pos x="T74" y="T75"/>
                    </a:cxn>
                    <a:cxn ang="T120">
                      <a:pos x="T76" y="T77"/>
                    </a:cxn>
                    <a:cxn ang="T121">
                      <a:pos x="T78" y="T79"/>
                    </a:cxn>
                    <a:cxn ang="T122">
                      <a:pos x="T80" y="T81"/>
                    </a:cxn>
                  </a:cxnLst>
                  <a:rect l="0" t="0" r="r" b="b"/>
                  <a:pathLst>
                    <a:path w="37" h="5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1"/>
                      </a:lnTo>
                      <a:lnTo>
                        <a:pt x="1" y="0"/>
                      </a:lnTo>
                      <a:close/>
                      <a:moveTo>
                        <a:pt x="1" y="0"/>
                      </a:moveTo>
                      <a:lnTo>
                        <a:pt x="1" y="0"/>
                      </a:lnTo>
                      <a:close/>
                      <a:moveTo>
                        <a:pt x="1" y="0"/>
                      </a:moveTo>
                      <a:cubicBezTo>
                        <a:pt x="3" y="1"/>
                        <a:pt x="6" y="1"/>
                        <a:pt x="10" y="1"/>
                      </a:cubicBezTo>
                      <a:lnTo>
                        <a:pt x="10" y="3"/>
                      </a:lnTo>
                      <a:cubicBezTo>
                        <a:pt x="6" y="2"/>
                        <a:pt x="2" y="2"/>
                        <a:pt x="0" y="1"/>
                      </a:cubicBezTo>
                      <a:lnTo>
                        <a:pt x="1" y="0"/>
                      </a:lnTo>
                      <a:close/>
                      <a:moveTo>
                        <a:pt x="10" y="1"/>
                      </a:moveTo>
                      <a:cubicBezTo>
                        <a:pt x="13" y="1"/>
                        <a:pt x="15" y="1"/>
                        <a:pt x="17" y="2"/>
                      </a:cubicBezTo>
                      <a:lnTo>
                        <a:pt x="17" y="3"/>
                      </a:lnTo>
                      <a:cubicBezTo>
                        <a:pt x="15" y="3"/>
                        <a:pt x="12" y="3"/>
                        <a:pt x="10" y="3"/>
                      </a:cubicBezTo>
                      <a:lnTo>
                        <a:pt x="10" y="1"/>
                      </a:lnTo>
                      <a:close/>
                      <a:moveTo>
                        <a:pt x="17" y="3"/>
                      </a:moveTo>
                      <a:lnTo>
                        <a:pt x="17" y="3"/>
                      </a:lnTo>
                      <a:close/>
                      <a:moveTo>
                        <a:pt x="17" y="2"/>
                      </a:moveTo>
                      <a:lnTo>
                        <a:pt x="17" y="2"/>
                      </a:lnTo>
                      <a:lnTo>
                        <a:pt x="17" y="3"/>
                      </a:lnTo>
                      <a:lnTo>
                        <a:pt x="17" y="2"/>
                      </a:lnTo>
                      <a:close/>
                      <a:moveTo>
                        <a:pt x="17" y="2"/>
                      </a:moveTo>
                      <a:cubicBezTo>
                        <a:pt x="18" y="2"/>
                        <a:pt x="19" y="3"/>
                        <a:pt x="19" y="3"/>
                      </a:cubicBezTo>
                      <a:lnTo>
                        <a:pt x="19" y="4"/>
                      </a:lnTo>
                      <a:cubicBezTo>
                        <a:pt x="18" y="4"/>
                        <a:pt x="18" y="4"/>
                        <a:pt x="17" y="3"/>
                      </a:cubicBezTo>
                      <a:lnTo>
                        <a:pt x="17" y="2"/>
                      </a:lnTo>
                      <a:close/>
                      <a:moveTo>
                        <a:pt x="19" y="3"/>
                      </a:moveTo>
                      <a:cubicBezTo>
                        <a:pt x="20" y="3"/>
                        <a:pt x="21" y="3"/>
                        <a:pt x="22" y="3"/>
                      </a:cubicBezTo>
                      <a:lnTo>
                        <a:pt x="22" y="4"/>
                      </a:lnTo>
                      <a:cubicBezTo>
                        <a:pt x="21" y="4"/>
                        <a:pt x="20" y="4"/>
                        <a:pt x="19" y="4"/>
                      </a:cubicBezTo>
                      <a:lnTo>
                        <a:pt x="19" y="3"/>
                      </a:lnTo>
                      <a:close/>
                      <a:moveTo>
                        <a:pt x="22" y="3"/>
                      </a:moveTo>
                      <a:cubicBezTo>
                        <a:pt x="26" y="3"/>
                        <a:pt x="31" y="3"/>
                        <a:pt x="37" y="2"/>
                      </a:cubicBezTo>
                      <a:lnTo>
                        <a:pt x="37" y="3"/>
                      </a:lnTo>
                      <a:cubicBezTo>
                        <a:pt x="31" y="4"/>
                        <a:pt x="26" y="5"/>
                        <a:pt x="22" y="4"/>
                      </a:cubicBezTo>
                      <a:lnTo>
                        <a:pt x="22" y="3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285" name="Freeform 287"/>
                <p:cNvSpPr>
                  <a:spLocks noChangeArrowheads="1"/>
                </p:cNvSpPr>
                <p:nvPr/>
              </p:nvSpPr>
              <p:spPr bwMode="auto">
                <a:xfrm>
                  <a:off x="1551" y="3105"/>
                  <a:ext cx="57" cy="15"/>
                </a:xfrm>
                <a:custGeom>
                  <a:avLst/>
                  <a:gdLst>
                    <a:gd name="T0" fmla="*/ 61751 w 42"/>
                    <a:gd name="T1" fmla="*/ 53758 h 9"/>
                    <a:gd name="T2" fmla="*/ 61751 w 42"/>
                    <a:gd name="T3" fmla="*/ 42153 h 9"/>
                    <a:gd name="T4" fmla="*/ 61751 w 42"/>
                    <a:gd name="T5" fmla="*/ 42153 h 9"/>
                    <a:gd name="T6" fmla="*/ 61751 w 42"/>
                    <a:gd name="T7" fmla="*/ 47430 h 9"/>
                    <a:gd name="T8" fmla="*/ 61751 w 42"/>
                    <a:gd name="T9" fmla="*/ 53758 h 9"/>
                    <a:gd name="T10" fmla="*/ 52697 w 42"/>
                    <a:gd name="T11" fmla="*/ 42153 h 9"/>
                    <a:gd name="T12" fmla="*/ 61751 w 42"/>
                    <a:gd name="T13" fmla="*/ 53758 h 9"/>
                    <a:gd name="T14" fmla="*/ 43259 w 42"/>
                    <a:gd name="T15" fmla="*/ 42153 h 9"/>
                    <a:gd name="T16" fmla="*/ 52697 w 42"/>
                    <a:gd name="T17" fmla="*/ 42153 h 9"/>
                    <a:gd name="T18" fmla="*/ 43259 w 42"/>
                    <a:gd name="T19" fmla="*/ 42153 h 9"/>
                    <a:gd name="T20" fmla="*/ 43259 w 42"/>
                    <a:gd name="T21" fmla="*/ 42153 h 9"/>
                    <a:gd name="T22" fmla="*/ 17917 w 42"/>
                    <a:gd name="T23" fmla="*/ 6147 h 9"/>
                    <a:gd name="T24" fmla="*/ 44178 w 42"/>
                    <a:gd name="T25" fmla="*/ 35903 h 9"/>
                    <a:gd name="T26" fmla="*/ 17917 w 42"/>
                    <a:gd name="T27" fmla="*/ 6147 h 9"/>
                    <a:gd name="T28" fmla="*/ 26890 w 42"/>
                    <a:gd name="T29" fmla="*/ 6147 h 9"/>
                    <a:gd name="T30" fmla="*/ 17917 w 42"/>
                    <a:gd name="T31" fmla="*/ 6147 h 9"/>
                    <a:gd name="T32" fmla="*/ 34908 w 42"/>
                    <a:gd name="T33" fmla="*/ 10245 h 9"/>
                    <a:gd name="T34" fmla="*/ 26890 w 42"/>
                    <a:gd name="T35" fmla="*/ 6147 h 9"/>
                    <a:gd name="T36" fmla="*/ 34908 w 42"/>
                    <a:gd name="T37" fmla="*/ 10245 h 9"/>
                    <a:gd name="T38" fmla="*/ 33866 w 42"/>
                    <a:gd name="T39" fmla="*/ 10245 h 9"/>
                    <a:gd name="T40" fmla="*/ 34908 w 42"/>
                    <a:gd name="T41" fmla="*/ 10245 h 9"/>
                    <a:gd name="T42" fmla="*/ 10911 w 42"/>
                    <a:gd name="T43" fmla="*/ 10245 h 9"/>
                    <a:gd name="T44" fmla="*/ 34908 w 42"/>
                    <a:gd name="T45" fmla="*/ 10245 h 9"/>
                    <a:gd name="T46" fmla="*/ 10911 w 42"/>
                    <a:gd name="T47" fmla="*/ 10245 h 9"/>
                    <a:gd name="T48" fmla="*/ 10911 w 42"/>
                    <a:gd name="T49" fmla="*/ 17075 h 9"/>
                    <a:gd name="T50" fmla="*/ 10911 w 42"/>
                    <a:gd name="T51" fmla="*/ 6147 h 9"/>
                    <a:gd name="T52" fmla="*/ 10911 w 42"/>
                    <a:gd name="T53" fmla="*/ 17075 h 9"/>
                    <a:gd name="T54" fmla="*/ 8736 w 42"/>
                    <a:gd name="T55" fmla="*/ 10245 h 9"/>
                    <a:gd name="T56" fmla="*/ 8736 w 42"/>
                    <a:gd name="T57" fmla="*/ 10245 h 9"/>
                    <a:gd name="T58" fmla="*/ 8736 w 42"/>
                    <a:gd name="T59" fmla="*/ 6147 h 9"/>
                    <a:gd name="T60" fmla="*/ 8736 w 42"/>
                    <a:gd name="T61" fmla="*/ 10245 h 9"/>
                    <a:gd name="T62" fmla="*/ 2630 w 42"/>
                    <a:gd name="T63" fmla="*/ 28458 h 9"/>
                    <a:gd name="T64" fmla="*/ 8736 w 42"/>
                    <a:gd name="T65" fmla="*/ 6147 h 9"/>
                    <a:gd name="T66" fmla="*/ 1597 w 42"/>
                    <a:gd name="T67" fmla="*/ 28458 h 9"/>
                    <a:gd name="T68" fmla="*/ 0 w 42"/>
                    <a:gd name="T69" fmla="*/ 28458 h 9"/>
                    <a:gd name="T70" fmla="*/ 1597 w 42"/>
                    <a:gd name="T71" fmla="*/ 25292 h 9"/>
                    <a:gd name="T72" fmla="*/ 2630 w 42"/>
                    <a:gd name="T73" fmla="*/ 28458 h 9"/>
                    <a:gd name="T74" fmla="*/ 1597 w 42"/>
                    <a:gd name="T75" fmla="*/ 25292 h 9"/>
                    <a:gd name="T76" fmla="*/ 1597 w 42"/>
                    <a:gd name="T77" fmla="*/ 25292 h 9"/>
                    <a:gd name="T78" fmla="*/ 1597 w 42"/>
                    <a:gd name="T79" fmla="*/ 25292 h 9"/>
                    <a:gd name="T80" fmla="*/ 2630 w 42"/>
                    <a:gd name="T81" fmla="*/ 25292 h 9"/>
                    <a:gd name="T82" fmla="*/ 2630 w 42"/>
                    <a:gd name="T83" fmla="*/ 28458 h 9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</a:gdLst>
                  <a:ahLst/>
                  <a:cxnLst>
                    <a:cxn ang="T84">
                      <a:pos x="T0" y="T1"/>
                    </a:cxn>
                    <a:cxn ang="T85">
                      <a:pos x="T2" y="T3"/>
                    </a:cxn>
                    <a:cxn ang="T86">
                      <a:pos x="T4" y="T5"/>
                    </a:cxn>
                    <a:cxn ang="T87">
                      <a:pos x="T6" y="T7"/>
                    </a:cxn>
                    <a:cxn ang="T88">
                      <a:pos x="T8" y="T9"/>
                    </a:cxn>
                    <a:cxn ang="T89">
                      <a:pos x="T10" y="T11"/>
                    </a:cxn>
                    <a:cxn ang="T90">
                      <a:pos x="T12" y="T13"/>
                    </a:cxn>
                    <a:cxn ang="T91">
                      <a:pos x="T14" y="T15"/>
                    </a:cxn>
                    <a:cxn ang="T92">
                      <a:pos x="T16" y="T17"/>
                    </a:cxn>
                    <a:cxn ang="T93">
                      <a:pos x="T18" y="T19"/>
                    </a:cxn>
                    <a:cxn ang="T94">
                      <a:pos x="T20" y="T21"/>
                    </a:cxn>
                    <a:cxn ang="T95">
                      <a:pos x="T22" y="T23"/>
                    </a:cxn>
                    <a:cxn ang="T96">
                      <a:pos x="T24" y="T25"/>
                    </a:cxn>
                    <a:cxn ang="T97">
                      <a:pos x="T26" y="T27"/>
                    </a:cxn>
                    <a:cxn ang="T98">
                      <a:pos x="T28" y="T29"/>
                    </a:cxn>
                    <a:cxn ang="T99">
                      <a:pos x="T30" y="T31"/>
                    </a:cxn>
                    <a:cxn ang="T100">
                      <a:pos x="T32" y="T33"/>
                    </a:cxn>
                    <a:cxn ang="T101">
                      <a:pos x="T34" y="T35"/>
                    </a:cxn>
                    <a:cxn ang="T102">
                      <a:pos x="T36" y="T37"/>
                    </a:cxn>
                    <a:cxn ang="T103">
                      <a:pos x="T38" y="T39"/>
                    </a:cxn>
                    <a:cxn ang="T104">
                      <a:pos x="T40" y="T41"/>
                    </a:cxn>
                    <a:cxn ang="T105">
                      <a:pos x="T42" y="T43"/>
                    </a:cxn>
                    <a:cxn ang="T106">
                      <a:pos x="T44" y="T45"/>
                    </a:cxn>
                    <a:cxn ang="T107">
                      <a:pos x="T46" y="T47"/>
                    </a:cxn>
                    <a:cxn ang="T108">
                      <a:pos x="T48" y="T49"/>
                    </a:cxn>
                    <a:cxn ang="T109">
                      <a:pos x="T50" y="T51"/>
                    </a:cxn>
                    <a:cxn ang="T110">
                      <a:pos x="T52" y="T53"/>
                    </a:cxn>
                    <a:cxn ang="T111">
                      <a:pos x="T54" y="T55"/>
                    </a:cxn>
                    <a:cxn ang="T112">
                      <a:pos x="T56" y="T57"/>
                    </a:cxn>
                    <a:cxn ang="T113">
                      <a:pos x="T58" y="T59"/>
                    </a:cxn>
                    <a:cxn ang="T114">
                      <a:pos x="T60" y="T61"/>
                    </a:cxn>
                    <a:cxn ang="T115">
                      <a:pos x="T62" y="T63"/>
                    </a:cxn>
                    <a:cxn ang="T116">
                      <a:pos x="T64" y="T65"/>
                    </a:cxn>
                    <a:cxn ang="T117">
                      <a:pos x="T66" y="T67"/>
                    </a:cxn>
                    <a:cxn ang="T118">
                      <a:pos x="T68" y="T69"/>
                    </a:cxn>
                    <a:cxn ang="T119">
                      <a:pos x="T70" y="T71"/>
                    </a:cxn>
                    <a:cxn ang="T120">
                      <a:pos x="T72" y="T73"/>
                    </a:cxn>
                    <a:cxn ang="T121">
                      <a:pos x="T74" y="T75"/>
                    </a:cxn>
                    <a:cxn ang="T122">
                      <a:pos x="T76" y="T77"/>
                    </a:cxn>
                    <a:cxn ang="T123">
                      <a:pos x="T78" y="T79"/>
                    </a:cxn>
                    <a:cxn ang="T124">
                      <a:pos x="T80" y="T81"/>
                    </a:cxn>
                    <a:cxn ang="T125">
                      <a:pos x="T82" y="T83"/>
                    </a:cxn>
                  </a:cxnLst>
                  <a:rect l="0" t="0" r="r" b="b"/>
                  <a:pathLst>
                    <a:path w="42" h="9">
                      <a:moveTo>
                        <a:pt x="42" y="9"/>
                      </a:moveTo>
                      <a:lnTo>
                        <a:pt x="42" y="9"/>
                      </a:lnTo>
                      <a:lnTo>
                        <a:pt x="42" y="7"/>
                      </a:lnTo>
                      <a:lnTo>
                        <a:pt x="42" y="9"/>
                      </a:lnTo>
                      <a:close/>
                      <a:moveTo>
                        <a:pt x="42" y="7"/>
                      </a:moveTo>
                      <a:lnTo>
                        <a:pt x="42" y="7"/>
                      </a:lnTo>
                      <a:lnTo>
                        <a:pt x="42" y="8"/>
                      </a:lnTo>
                      <a:lnTo>
                        <a:pt x="42" y="7"/>
                      </a:lnTo>
                      <a:close/>
                      <a:moveTo>
                        <a:pt x="42" y="9"/>
                      </a:moveTo>
                      <a:cubicBezTo>
                        <a:pt x="40" y="8"/>
                        <a:pt x="38" y="8"/>
                        <a:pt x="36" y="8"/>
                      </a:cubicBezTo>
                      <a:lnTo>
                        <a:pt x="36" y="7"/>
                      </a:lnTo>
                      <a:cubicBezTo>
                        <a:pt x="38" y="7"/>
                        <a:pt x="40" y="7"/>
                        <a:pt x="42" y="7"/>
                      </a:cubicBezTo>
                      <a:lnTo>
                        <a:pt x="42" y="9"/>
                      </a:lnTo>
                      <a:close/>
                      <a:moveTo>
                        <a:pt x="36" y="8"/>
                      </a:moveTo>
                      <a:cubicBezTo>
                        <a:pt x="33" y="8"/>
                        <a:pt x="31" y="8"/>
                        <a:pt x="29" y="7"/>
                      </a:cubicBezTo>
                      <a:lnTo>
                        <a:pt x="30" y="6"/>
                      </a:lnTo>
                      <a:cubicBezTo>
                        <a:pt x="31" y="7"/>
                        <a:pt x="33" y="7"/>
                        <a:pt x="36" y="7"/>
                      </a:cubicBezTo>
                      <a:lnTo>
                        <a:pt x="36" y="8"/>
                      </a:lnTo>
                      <a:close/>
                      <a:moveTo>
                        <a:pt x="29" y="7"/>
                      </a:moveTo>
                      <a:lnTo>
                        <a:pt x="29" y="7"/>
                      </a:lnTo>
                      <a:close/>
                      <a:moveTo>
                        <a:pt x="29" y="7"/>
                      </a:moveTo>
                      <a:cubicBezTo>
                        <a:pt x="16" y="4"/>
                        <a:pt x="12" y="2"/>
                        <a:pt x="12" y="1"/>
                      </a:cubicBezTo>
                      <a:lnTo>
                        <a:pt x="14" y="1"/>
                      </a:lnTo>
                      <a:cubicBezTo>
                        <a:pt x="14" y="2"/>
                        <a:pt x="17" y="3"/>
                        <a:pt x="30" y="6"/>
                      </a:cubicBezTo>
                      <a:lnTo>
                        <a:pt x="29" y="7"/>
                      </a:lnTo>
                      <a:close/>
                      <a:moveTo>
                        <a:pt x="12" y="1"/>
                      </a:moveTo>
                      <a:cubicBezTo>
                        <a:pt x="13" y="0"/>
                        <a:pt x="16" y="0"/>
                        <a:pt x="18" y="0"/>
                      </a:cubicBezTo>
                      <a:lnTo>
                        <a:pt x="18" y="1"/>
                      </a:lnTo>
                      <a:cubicBezTo>
                        <a:pt x="16" y="1"/>
                        <a:pt x="14" y="1"/>
                        <a:pt x="14" y="1"/>
                      </a:cubicBezTo>
                      <a:lnTo>
                        <a:pt x="12" y="1"/>
                      </a:lnTo>
                      <a:close/>
                      <a:moveTo>
                        <a:pt x="18" y="0"/>
                      </a:moveTo>
                      <a:cubicBezTo>
                        <a:pt x="21" y="0"/>
                        <a:pt x="24" y="1"/>
                        <a:pt x="24" y="2"/>
                      </a:cubicBezTo>
                      <a:lnTo>
                        <a:pt x="23" y="2"/>
                      </a:lnTo>
                      <a:cubicBezTo>
                        <a:pt x="23" y="2"/>
                        <a:pt x="20" y="2"/>
                        <a:pt x="18" y="1"/>
                      </a:cubicBezTo>
                      <a:lnTo>
                        <a:pt x="18" y="0"/>
                      </a:lnTo>
                      <a:close/>
                      <a:moveTo>
                        <a:pt x="24" y="2"/>
                      </a:moveTo>
                      <a:lnTo>
                        <a:pt x="24" y="2"/>
                      </a:lnTo>
                      <a:lnTo>
                        <a:pt x="23" y="2"/>
                      </a:lnTo>
                      <a:lnTo>
                        <a:pt x="24" y="2"/>
                      </a:lnTo>
                      <a:close/>
                      <a:moveTo>
                        <a:pt x="24" y="2"/>
                      </a:moveTo>
                      <a:cubicBezTo>
                        <a:pt x="24" y="2"/>
                        <a:pt x="20" y="3"/>
                        <a:pt x="7" y="3"/>
                      </a:cubicBezTo>
                      <a:lnTo>
                        <a:pt x="7" y="2"/>
                      </a:lnTo>
                      <a:cubicBezTo>
                        <a:pt x="19" y="2"/>
                        <a:pt x="23" y="2"/>
                        <a:pt x="23" y="2"/>
                      </a:cubicBezTo>
                      <a:lnTo>
                        <a:pt x="24" y="2"/>
                      </a:lnTo>
                      <a:close/>
                      <a:moveTo>
                        <a:pt x="7" y="2"/>
                      </a:moveTo>
                      <a:lnTo>
                        <a:pt x="7" y="2"/>
                      </a:lnTo>
                      <a:close/>
                      <a:moveTo>
                        <a:pt x="7" y="3"/>
                      </a:moveTo>
                      <a:cubicBezTo>
                        <a:pt x="6" y="3"/>
                        <a:pt x="6" y="2"/>
                        <a:pt x="6" y="2"/>
                      </a:cubicBezTo>
                      <a:lnTo>
                        <a:pt x="7" y="1"/>
                      </a:lnTo>
                      <a:cubicBezTo>
                        <a:pt x="7" y="1"/>
                        <a:pt x="7" y="2"/>
                        <a:pt x="7" y="2"/>
                      </a:cubicBezTo>
                      <a:lnTo>
                        <a:pt x="7" y="3"/>
                      </a:lnTo>
                      <a:close/>
                      <a:moveTo>
                        <a:pt x="6" y="2"/>
                      </a:moveTo>
                      <a:lnTo>
                        <a:pt x="6" y="2"/>
                      </a:lnTo>
                      <a:close/>
                      <a:moveTo>
                        <a:pt x="6" y="2"/>
                      </a:moveTo>
                      <a:cubicBezTo>
                        <a:pt x="5" y="2"/>
                        <a:pt x="5" y="2"/>
                        <a:pt x="5" y="2"/>
                      </a:cubicBezTo>
                      <a:lnTo>
                        <a:pt x="6" y="1"/>
                      </a:lnTo>
                      <a:cubicBezTo>
                        <a:pt x="6" y="1"/>
                        <a:pt x="6" y="1"/>
                        <a:pt x="7" y="1"/>
                      </a:cubicBezTo>
                      <a:lnTo>
                        <a:pt x="6" y="2"/>
                      </a:lnTo>
                      <a:close/>
                      <a:moveTo>
                        <a:pt x="5" y="2"/>
                      </a:moveTo>
                      <a:cubicBezTo>
                        <a:pt x="5" y="1"/>
                        <a:pt x="4" y="2"/>
                        <a:pt x="2" y="5"/>
                      </a:cubicBezTo>
                      <a:lnTo>
                        <a:pt x="0" y="5"/>
                      </a:lnTo>
                      <a:cubicBezTo>
                        <a:pt x="3" y="0"/>
                        <a:pt x="5" y="0"/>
                        <a:pt x="6" y="1"/>
                      </a:cubicBezTo>
                      <a:lnTo>
                        <a:pt x="5" y="2"/>
                      </a:lnTo>
                      <a:close/>
                      <a:moveTo>
                        <a:pt x="1" y="5"/>
                      </a:moveTo>
                      <a:lnTo>
                        <a:pt x="0" y="5"/>
                      </a:lnTo>
                      <a:lnTo>
                        <a:pt x="1" y="5"/>
                      </a:lnTo>
                      <a:close/>
                      <a:moveTo>
                        <a:pt x="1" y="4"/>
                      </a:moveTo>
                      <a:cubicBezTo>
                        <a:pt x="1" y="4"/>
                        <a:pt x="1" y="4"/>
                        <a:pt x="1" y="4"/>
                      </a:cubicBezTo>
                      <a:lnTo>
                        <a:pt x="2" y="5"/>
                      </a:lnTo>
                      <a:cubicBezTo>
                        <a:pt x="2" y="5"/>
                        <a:pt x="2" y="5"/>
                        <a:pt x="1" y="5"/>
                      </a:cubicBezTo>
                      <a:lnTo>
                        <a:pt x="1" y="4"/>
                      </a:lnTo>
                      <a:close/>
                      <a:moveTo>
                        <a:pt x="1" y="4"/>
                      </a:moveTo>
                      <a:lnTo>
                        <a:pt x="1" y="4"/>
                      </a:lnTo>
                      <a:lnTo>
                        <a:pt x="1" y="5"/>
                      </a:lnTo>
                      <a:lnTo>
                        <a:pt x="1" y="4"/>
                      </a:lnTo>
                      <a:close/>
                      <a:moveTo>
                        <a:pt x="1" y="4"/>
                      </a:moveTo>
                      <a:cubicBezTo>
                        <a:pt x="1" y="4"/>
                        <a:pt x="1" y="4"/>
                        <a:pt x="2" y="4"/>
                      </a:cubicBezTo>
                      <a:lnTo>
                        <a:pt x="2" y="5"/>
                      </a:lnTo>
                      <a:cubicBezTo>
                        <a:pt x="2" y="5"/>
                        <a:pt x="2" y="5"/>
                        <a:pt x="2" y="5"/>
                      </a:cubicBezTo>
                      <a:lnTo>
                        <a:pt x="1" y="4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286" name="Freeform 288"/>
                <p:cNvSpPr>
                  <a:spLocks noChangeArrowheads="1"/>
                </p:cNvSpPr>
                <p:nvPr/>
              </p:nvSpPr>
              <p:spPr bwMode="auto">
                <a:xfrm>
                  <a:off x="1619" y="3207"/>
                  <a:ext cx="71" cy="11"/>
                </a:xfrm>
                <a:custGeom>
                  <a:avLst/>
                  <a:gdLst>
                    <a:gd name="T0" fmla="*/ 83275 w 52"/>
                    <a:gd name="T1" fmla="*/ 40582 h 7"/>
                    <a:gd name="T2" fmla="*/ 78719 w 52"/>
                    <a:gd name="T3" fmla="*/ 32782 h 7"/>
                    <a:gd name="T4" fmla="*/ 80455 w 52"/>
                    <a:gd name="T5" fmla="*/ 29348 h 7"/>
                    <a:gd name="T6" fmla="*/ 85208 w 52"/>
                    <a:gd name="T7" fmla="*/ 32782 h 7"/>
                    <a:gd name="T8" fmla="*/ 83275 w 52"/>
                    <a:gd name="T9" fmla="*/ 40582 h 7"/>
                    <a:gd name="T10" fmla="*/ 78719 w 52"/>
                    <a:gd name="T11" fmla="*/ 32782 h 7"/>
                    <a:gd name="T12" fmla="*/ 72584 w 52"/>
                    <a:gd name="T13" fmla="*/ 29348 h 7"/>
                    <a:gd name="T14" fmla="*/ 72584 w 52"/>
                    <a:gd name="T15" fmla="*/ 17125 h 7"/>
                    <a:gd name="T16" fmla="*/ 80455 w 52"/>
                    <a:gd name="T17" fmla="*/ 29348 h 7"/>
                    <a:gd name="T18" fmla="*/ 78719 w 52"/>
                    <a:gd name="T19" fmla="*/ 32782 h 7"/>
                    <a:gd name="T20" fmla="*/ 72584 w 52"/>
                    <a:gd name="T21" fmla="*/ 17125 h 7"/>
                    <a:gd name="T22" fmla="*/ 72584 w 52"/>
                    <a:gd name="T23" fmla="*/ 17125 h 7"/>
                    <a:gd name="T24" fmla="*/ 72584 w 52"/>
                    <a:gd name="T25" fmla="*/ 17125 h 7"/>
                    <a:gd name="T26" fmla="*/ 72584 w 52"/>
                    <a:gd name="T27" fmla="*/ 23667 h 7"/>
                    <a:gd name="T28" fmla="*/ 72584 w 52"/>
                    <a:gd name="T29" fmla="*/ 17125 h 7"/>
                    <a:gd name="T30" fmla="*/ 72584 w 52"/>
                    <a:gd name="T31" fmla="*/ 29348 h 7"/>
                    <a:gd name="T32" fmla="*/ 37660 w 52"/>
                    <a:gd name="T33" fmla="*/ 23667 h 7"/>
                    <a:gd name="T34" fmla="*/ 37660 w 52"/>
                    <a:gd name="T35" fmla="*/ 17125 h 7"/>
                    <a:gd name="T36" fmla="*/ 72584 w 52"/>
                    <a:gd name="T37" fmla="*/ 17125 h 7"/>
                    <a:gd name="T38" fmla="*/ 72584 w 52"/>
                    <a:gd name="T39" fmla="*/ 29348 h 7"/>
                    <a:gd name="T40" fmla="*/ 37660 w 52"/>
                    <a:gd name="T41" fmla="*/ 23667 h 7"/>
                    <a:gd name="T42" fmla="*/ 24531 w 52"/>
                    <a:gd name="T43" fmla="*/ 23667 h 7"/>
                    <a:gd name="T44" fmla="*/ 24531 w 52"/>
                    <a:gd name="T45" fmla="*/ 9982 h 7"/>
                    <a:gd name="T46" fmla="*/ 37660 w 52"/>
                    <a:gd name="T47" fmla="*/ 17125 h 7"/>
                    <a:gd name="T48" fmla="*/ 37660 w 52"/>
                    <a:gd name="T49" fmla="*/ 23667 h 7"/>
                    <a:gd name="T50" fmla="*/ 24531 w 52"/>
                    <a:gd name="T51" fmla="*/ 23667 h 7"/>
                    <a:gd name="T52" fmla="*/ 24531 w 52"/>
                    <a:gd name="T53" fmla="*/ 23667 h 7"/>
                    <a:gd name="T54" fmla="*/ 24531 w 52"/>
                    <a:gd name="T55" fmla="*/ 23667 h 7"/>
                    <a:gd name="T56" fmla="*/ 24531 w 52"/>
                    <a:gd name="T57" fmla="*/ 17125 h 7"/>
                    <a:gd name="T58" fmla="*/ 24531 w 52"/>
                    <a:gd name="T59" fmla="*/ 23667 h 7"/>
                    <a:gd name="T60" fmla="*/ 24531 w 52"/>
                    <a:gd name="T61" fmla="*/ 23667 h 7"/>
                    <a:gd name="T62" fmla="*/ 20025 w 52"/>
                    <a:gd name="T63" fmla="*/ 17125 h 7"/>
                    <a:gd name="T64" fmla="*/ 21734 w 52"/>
                    <a:gd name="T65" fmla="*/ 9982 h 7"/>
                    <a:gd name="T66" fmla="*/ 24531 w 52"/>
                    <a:gd name="T67" fmla="*/ 9982 h 7"/>
                    <a:gd name="T68" fmla="*/ 24531 w 52"/>
                    <a:gd name="T69" fmla="*/ 23667 h 7"/>
                    <a:gd name="T70" fmla="*/ 20025 w 52"/>
                    <a:gd name="T71" fmla="*/ 17125 h 7"/>
                    <a:gd name="T72" fmla="*/ 12108 w 52"/>
                    <a:gd name="T73" fmla="*/ 9982 h 7"/>
                    <a:gd name="T74" fmla="*/ 10082 w 52"/>
                    <a:gd name="T75" fmla="*/ 5825 h 7"/>
                    <a:gd name="T76" fmla="*/ 21734 w 52"/>
                    <a:gd name="T77" fmla="*/ 9982 h 7"/>
                    <a:gd name="T78" fmla="*/ 20025 w 52"/>
                    <a:gd name="T79" fmla="*/ 17125 h 7"/>
                    <a:gd name="T80" fmla="*/ 12108 w 52"/>
                    <a:gd name="T81" fmla="*/ 9982 h 7"/>
                    <a:gd name="T82" fmla="*/ 12108 w 52"/>
                    <a:gd name="T83" fmla="*/ 9982 h 7"/>
                    <a:gd name="T84" fmla="*/ 10082 w 52"/>
                    <a:gd name="T85" fmla="*/ 9982 h 7"/>
                    <a:gd name="T86" fmla="*/ 12108 w 52"/>
                    <a:gd name="T87" fmla="*/ 9982 h 7"/>
                    <a:gd name="T88" fmla="*/ 12108 w 52"/>
                    <a:gd name="T89" fmla="*/ 9982 h 7"/>
                    <a:gd name="T90" fmla="*/ 7323 w 52"/>
                    <a:gd name="T91" fmla="*/ 9982 h 7"/>
                    <a:gd name="T92" fmla="*/ 7323 w 52"/>
                    <a:gd name="T93" fmla="*/ 5825 h 7"/>
                    <a:gd name="T94" fmla="*/ 10082 w 52"/>
                    <a:gd name="T95" fmla="*/ 5825 h 7"/>
                    <a:gd name="T96" fmla="*/ 12108 w 52"/>
                    <a:gd name="T97" fmla="*/ 9982 h 7"/>
                    <a:gd name="T98" fmla="*/ 7323 w 52"/>
                    <a:gd name="T99" fmla="*/ 9982 h 7"/>
                    <a:gd name="T100" fmla="*/ 1756 w 52"/>
                    <a:gd name="T101" fmla="*/ 17125 h 7"/>
                    <a:gd name="T102" fmla="*/ 0 w 52"/>
                    <a:gd name="T103" fmla="*/ 9982 h 7"/>
                    <a:gd name="T104" fmla="*/ 7323 w 52"/>
                    <a:gd name="T105" fmla="*/ 5825 h 7"/>
                    <a:gd name="T106" fmla="*/ 7323 w 52"/>
                    <a:gd name="T107" fmla="*/ 9982 h 7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</a:gdLst>
                  <a:ahLst/>
                  <a:cxnLst>
                    <a:cxn ang="T108">
                      <a:pos x="T0" y="T1"/>
                    </a:cxn>
                    <a:cxn ang="T109">
                      <a:pos x="T2" y="T3"/>
                    </a:cxn>
                    <a:cxn ang="T110">
                      <a:pos x="T4" y="T5"/>
                    </a:cxn>
                    <a:cxn ang="T111">
                      <a:pos x="T6" y="T7"/>
                    </a:cxn>
                    <a:cxn ang="T112">
                      <a:pos x="T8" y="T9"/>
                    </a:cxn>
                    <a:cxn ang="T113">
                      <a:pos x="T10" y="T11"/>
                    </a:cxn>
                    <a:cxn ang="T114">
                      <a:pos x="T12" y="T13"/>
                    </a:cxn>
                    <a:cxn ang="T115">
                      <a:pos x="T14" y="T15"/>
                    </a:cxn>
                    <a:cxn ang="T116">
                      <a:pos x="T16" y="T17"/>
                    </a:cxn>
                    <a:cxn ang="T117">
                      <a:pos x="T18" y="T19"/>
                    </a:cxn>
                    <a:cxn ang="T118">
                      <a:pos x="T20" y="T21"/>
                    </a:cxn>
                    <a:cxn ang="T119">
                      <a:pos x="T22" y="T23"/>
                    </a:cxn>
                    <a:cxn ang="T120">
                      <a:pos x="T24" y="T25"/>
                    </a:cxn>
                    <a:cxn ang="T121">
                      <a:pos x="T26" y="T27"/>
                    </a:cxn>
                    <a:cxn ang="T122">
                      <a:pos x="T28" y="T29"/>
                    </a:cxn>
                    <a:cxn ang="T123">
                      <a:pos x="T30" y="T31"/>
                    </a:cxn>
                    <a:cxn ang="T124">
                      <a:pos x="T32" y="T33"/>
                    </a:cxn>
                    <a:cxn ang="T125">
                      <a:pos x="T34" y="T35"/>
                    </a:cxn>
                    <a:cxn ang="T126">
                      <a:pos x="T36" y="T37"/>
                    </a:cxn>
                    <a:cxn ang="T127">
                      <a:pos x="T38" y="T39"/>
                    </a:cxn>
                    <a:cxn ang="T128">
                      <a:pos x="T40" y="T41"/>
                    </a:cxn>
                    <a:cxn ang="T129">
                      <a:pos x="T42" y="T43"/>
                    </a:cxn>
                    <a:cxn ang="T130">
                      <a:pos x="T44" y="T45"/>
                    </a:cxn>
                    <a:cxn ang="T131">
                      <a:pos x="T46" y="T47"/>
                    </a:cxn>
                    <a:cxn ang="T132">
                      <a:pos x="T48" y="T49"/>
                    </a:cxn>
                    <a:cxn ang="T133">
                      <a:pos x="T50" y="T51"/>
                    </a:cxn>
                    <a:cxn ang="T134">
                      <a:pos x="T52" y="T53"/>
                    </a:cxn>
                    <a:cxn ang="T135">
                      <a:pos x="T54" y="T55"/>
                    </a:cxn>
                    <a:cxn ang="T136">
                      <a:pos x="T56" y="T57"/>
                    </a:cxn>
                    <a:cxn ang="T137">
                      <a:pos x="T58" y="T59"/>
                    </a:cxn>
                    <a:cxn ang="T138">
                      <a:pos x="T60" y="T61"/>
                    </a:cxn>
                    <a:cxn ang="T139">
                      <a:pos x="T62" y="T63"/>
                    </a:cxn>
                    <a:cxn ang="T140">
                      <a:pos x="T64" y="T65"/>
                    </a:cxn>
                    <a:cxn ang="T141">
                      <a:pos x="T66" y="T67"/>
                    </a:cxn>
                    <a:cxn ang="T142">
                      <a:pos x="T68" y="T69"/>
                    </a:cxn>
                    <a:cxn ang="T143">
                      <a:pos x="T70" y="T71"/>
                    </a:cxn>
                    <a:cxn ang="T144">
                      <a:pos x="T72" y="T73"/>
                    </a:cxn>
                    <a:cxn ang="T145">
                      <a:pos x="T74" y="T75"/>
                    </a:cxn>
                    <a:cxn ang="T146">
                      <a:pos x="T76" y="T77"/>
                    </a:cxn>
                    <a:cxn ang="T147">
                      <a:pos x="T78" y="T79"/>
                    </a:cxn>
                    <a:cxn ang="T148">
                      <a:pos x="T80" y="T81"/>
                    </a:cxn>
                    <a:cxn ang="T149">
                      <a:pos x="T82" y="T83"/>
                    </a:cxn>
                    <a:cxn ang="T150">
                      <a:pos x="T84" y="T85"/>
                    </a:cxn>
                    <a:cxn ang="T151">
                      <a:pos x="T86" y="T87"/>
                    </a:cxn>
                    <a:cxn ang="T152">
                      <a:pos x="T88" y="T89"/>
                    </a:cxn>
                    <a:cxn ang="T153">
                      <a:pos x="T90" y="T91"/>
                    </a:cxn>
                    <a:cxn ang="T154">
                      <a:pos x="T92" y="T93"/>
                    </a:cxn>
                    <a:cxn ang="T155">
                      <a:pos x="T94" y="T95"/>
                    </a:cxn>
                    <a:cxn ang="T156">
                      <a:pos x="T96" y="T97"/>
                    </a:cxn>
                    <a:cxn ang="T157">
                      <a:pos x="T98" y="T99"/>
                    </a:cxn>
                    <a:cxn ang="T158">
                      <a:pos x="T100" y="T101"/>
                    </a:cxn>
                    <a:cxn ang="T159">
                      <a:pos x="T102" y="T103"/>
                    </a:cxn>
                    <a:cxn ang="T160">
                      <a:pos x="T104" y="T105"/>
                    </a:cxn>
                    <a:cxn ang="T161">
                      <a:pos x="T106" y="T107"/>
                    </a:cxn>
                  </a:cxnLst>
                  <a:rect l="0" t="0" r="r" b="b"/>
                  <a:pathLst>
                    <a:path w="52" h="7">
                      <a:moveTo>
                        <a:pt x="51" y="7"/>
                      </a:moveTo>
                      <a:cubicBezTo>
                        <a:pt x="50" y="6"/>
                        <a:pt x="49" y="6"/>
                        <a:pt x="48" y="6"/>
                      </a:cubicBezTo>
                      <a:lnTo>
                        <a:pt x="49" y="5"/>
                      </a:lnTo>
                      <a:cubicBezTo>
                        <a:pt x="50" y="5"/>
                        <a:pt x="51" y="5"/>
                        <a:pt x="52" y="6"/>
                      </a:cubicBezTo>
                      <a:lnTo>
                        <a:pt x="51" y="7"/>
                      </a:lnTo>
                      <a:close/>
                      <a:moveTo>
                        <a:pt x="48" y="6"/>
                      </a:moveTo>
                      <a:cubicBezTo>
                        <a:pt x="47" y="5"/>
                        <a:pt x="45" y="5"/>
                        <a:pt x="44" y="5"/>
                      </a:cubicBezTo>
                      <a:lnTo>
                        <a:pt x="44" y="3"/>
                      </a:lnTo>
                      <a:cubicBezTo>
                        <a:pt x="46" y="3"/>
                        <a:pt x="47" y="4"/>
                        <a:pt x="49" y="5"/>
                      </a:cubicBezTo>
                      <a:lnTo>
                        <a:pt x="48" y="6"/>
                      </a:lnTo>
                      <a:close/>
                      <a:moveTo>
                        <a:pt x="44" y="3"/>
                      </a:moveTo>
                      <a:lnTo>
                        <a:pt x="44" y="3"/>
                      </a:lnTo>
                      <a:lnTo>
                        <a:pt x="44" y="4"/>
                      </a:lnTo>
                      <a:lnTo>
                        <a:pt x="44" y="3"/>
                      </a:lnTo>
                      <a:close/>
                      <a:moveTo>
                        <a:pt x="44" y="5"/>
                      </a:moveTo>
                      <a:cubicBezTo>
                        <a:pt x="36" y="5"/>
                        <a:pt x="29" y="5"/>
                        <a:pt x="23" y="4"/>
                      </a:cubicBezTo>
                      <a:lnTo>
                        <a:pt x="23" y="3"/>
                      </a:lnTo>
                      <a:cubicBezTo>
                        <a:pt x="29" y="4"/>
                        <a:pt x="36" y="4"/>
                        <a:pt x="44" y="3"/>
                      </a:cubicBezTo>
                      <a:lnTo>
                        <a:pt x="44" y="5"/>
                      </a:lnTo>
                      <a:close/>
                      <a:moveTo>
                        <a:pt x="23" y="4"/>
                      </a:moveTo>
                      <a:cubicBezTo>
                        <a:pt x="20" y="4"/>
                        <a:pt x="18" y="4"/>
                        <a:pt x="15" y="4"/>
                      </a:cubicBezTo>
                      <a:lnTo>
                        <a:pt x="15" y="2"/>
                      </a:lnTo>
                      <a:cubicBezTo>
                        <a:pt x="18" y="3"/>
                        <a:pt x="20" y="3"/>
                        <a:pt x="23" y="3"/>
                      </a:cubicBezTo>
                      <a:lnTo>
                        <a:pt x="23" y="4"/>
                      </a:lnTo>
                      <a:close/>
                      <a:moveTo>
                        <a:pt x="15" y="4"/>
                      </a:moveTo>
                      <a:lnTo>
                        <a:pt x="15" y="4"/>
                      </a:lnTo>
                      <a:lnTo>
                        <a:pt x="15" y="3"/>
                      </a:lnTo>
                      <a:lnTo>
                        <a:pt x="15" y="4"/>
                      </a:lnTo>
                      <a:close/>
                      <a:moveTo>
                        <a:pt x="15" y="4"/>
                      </a:moveTo>
                      <a:cubicBezTo>
                        <a:pt x="14" y="4"/>
                        <a:pt x="13" y="3"/>
                        <a:pt x="12" y="3"/>
                      </a:cubicBezTo>
                      <a:lnTo>
                        <a:pt x="13" y="2"/>
                      </a:lnTo>
                      <a:cubicBezTo>
                        <a:pt x="13" y="2"/>
                        <a:pt x="14" y="2"/>
                        <a:pt x="15" y="2"/>
                      </a:cubicBezTo>
                      <a:lnTo>
                        <a:pt x="15" y="4"/>
                      </a:lnTo>
                      <a:close/>
                      <a:moveTo>
                        <a:pt x="12" y="3"/>
                      </a:moveTo>
                      <a:cubicBezTo>
                        <a:pt x="11" y="2"/>
                        <a:pt x="9" y="2"/>
                        <a:pt x="7" y="2"/>
                      </a:cubicBezTo>
                      <a:lnTo>
                        <a:pt x="6" y="1"/>
                      </a:lnTo>
                      <a:cubicBezTo>
                        <a:pt x="9" y="0"/>
                        <a:pt x="11" y="1"/>
                        <a:pt x="13" y="2"/>
                      </a:cubicBezTo>
                      <a:lnTo>
                        <a:pt x="12" y="3"/>
                      </a:lnTo>
                      <a:close/>
                      <a:moveTo>
                        <a:pt x="7" y="2"/>
                      </a:moveTo>
                      <a:lnTo>
                        <a:pt x="7" y="2"/>
                      </a:lnTo>
                      <a:lnTo>
                        <a:pt x="6" y="2"/>
                      </a:lnTo>
                      <a:lnTo>
                        <a:pt x="7" y="2"/>
                      </a:lnTo>
                      <a:close/>
                      <a:moveTo>
                        <a:pt x="7" y="2"/>
                      </a:moveTo>
                      <a:cubicBezTo>
                        <a:pt x="6" y="2"/>
                        <a:pt x="5" y="2"/>
                        <a:pt x="4" y="2"/>
                      </a:cubicBezTo>
                      <a:lnTo>
                        <a:pt x="4" y="1"/>
                      </a:lnTo>
                      <a:cubicBezTo>
                        <a:pt x="5" y="1"/>
                        <a:pt x="6" y="1"/>
                        <a:pt x="6" y="1"/>
                      </a:cubicBezTo>
                      <a:lnTo>
                        <a:pt x="7" y="2"/>
                      </a:lnTo>
                      <a:close/>
                      <a:moveTo>
                        <a:pt x="4" y="2"/>
                      </a:moveTo>
                      <a:cubicBezTo>
                        <a:pt x="3" y="2"/>
                        <a:pt x="2" y="2"/>
                        <a:pt x="1" y="3"/>
                      </a:cubicBezTo>
                      <a:lnTo>
                        <a:pt x="0" y="2"/>
                      </a:lnTo>
                      <a:cubicBezTo>
                        <a:pt x="2" y="1"/>
                        <a:pt x="3" y="1"/>
                        <a:pt x="4" y="1"/>
                      </a:cubicBezTo>
                      <a:lnTo>
                        <a:pt x="4" y="2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287" name="Freeform 289"/>
                <p:cNvSpPr>
                  <a:spLocks noChangeArrowheads="1"/>
                </p:cNvSpPr>
                <p:nvPr/>
              </p:nvSpPr>
              <p:spPr bwMode="auto">
                <a:xfrm>
                  <a:off x="1497" y="3313"/>
                  <a:ext cx="84" cy="35"/>
                </a:xfrm>
                <a:custGeom>
                  <a:avLst/>
                  <a:gdLst>
                    <a:gd name="T0" fmla="*/ 1587 w 62"/>
                    <a:gd name="T1" fmla="*/ 0 h 21"/>
                    <a:gd name="T2" fmla="*/ 1587 w 62"/>
                    <a:gd name="T3" fmla="*/ 0 h 21"/>
                    <a:gd name="T4" fmla="*/ 0 w 62"/>
                    <a:gd name="T5" fmla="*/ 4992 h 21"/>
                    <a:gd name="T6" fmla="*/ 0 w 62"/>
                    <a:gd name="T7" fmla="*/ 4992 h 21"/>
                    <a:gd name="T8" fmla="*/ 1587 w 62"/>
                    <a:gd name="T9" fmla="*/ 0 h 21"/>
                    <a:gd name="T10" fmla="*/ 0 w 62"/>
                    <a:gd name="T11" fmla="*/ 4992 h 21"/>
                    <a:gd name="T12" fmla="*/ 0 w 62"/>
                    <a:gd name="T13" fmla="*/ 4992 h 21"/>
                    <a:gd name="T14" fmla="*/ 1587 w 62"/>
                    <a:gd name="T15" fmla="*/ 4992 h 21"/>
                    <a:gd name="T16" fmla="*/ 0 w 62"/>
                    <a:gd name="T17" fmla="*/ 4992 h 21"/>
                    <a:gd name="T18" fmla="*/ 1587 w 62"/>
                    <a:gd name="T19" fmla="*/ 0 h 21"/>
                    <a:gd name="T20" fmla="*/ 4304 w 62"/>
                    <a:gd name="T21" fmla="*/ 8078 h 21"/>
                    <a:gd name="T22" fmla="*/ 1587 w 62"/>
                    <a:gd name="T23" fmla="*/ 13078 h 21"/>
                    <a:gd name="T24" fmla="*/ 0 w 62"/>
                    <a:gd name="T25" fmla="*/ 4992 h 21"/>
                    <a:gd name="T26" fmla="*/ 1587 w 62"/>
                    <a:gd name="T27" fmla="*/ 0 h 21"/>
                    <a:gd name="T28" fmla="*/ 4304 w 62"/>
                    <a:gd name="T29" fmla="*/ 8078 h 21"/>
                    <a:gd name="T30" fmla="*/ 22191 w 62"/>
                    <a:gd name="T31" fmla="*/ 47417 h 21"/>
                    <a:gd name="T32" fmla="*/ 20919 w 62"/>
                    <a:gd name="T33" fmla="*/ 50520 h 21"/>
                    <a:gd name="T34" fmla="*/ 1587 w 62"/>
                    <a:gd name="T35" fmla="*/ 13078 h 21"/>
                    <a:gd name="T36" fmla="*/ 4304 w 62"/>
                    <a:gd name="T37" fmla="*/ 8078 h 21"/>
                    <a:gd name="T38" fmla="*/ 22191 w 62"/>
                    <a:gd name="T39" fmla="*/ 47417 h 21"/>
                    <a:gd name="T40" fmla="*/ 22191 w 62"/>
                    <a:gd name="T41" fmla="*/ 47417 h 21"/>
                    <a:gd name="T42" fmla="*/ 20919 w 62"/>
                    <a:gd name="T43" fmla="*/ 50520 h 21"/>
                    <a:gd name="T44" fmla="*/ 22191 w 62"/>
                    <a:gd name="T45" fmla="*/ 47417 h 21"/>
                    <a:gd name="T46" fmla="*/ 22191 w 62"/>
                    <a:gd name="T47" fmla="*/ 47417 h 21"/>
                    <a:gd name="T48" fmla="*/ 22191 w 62"/>
                    <a:gd name="T49" fmla="*/ 47417 h 21"/>
                    <a:gd name="T50" fmla="*/ 20919 w 62"/>
                    <a:gd name="T51" fmla="*/ 50520 h 21"/>
                    <a:gd name="T52" fmla="*/ 20919 w 62"/>
                    <a:gd name="T53" fmla="*/ 50520 h 21"/>
                    <a:gd name="T54" fmla="*/ 22191 w 62"/>
                    <a:gd name="T55" fmla="*/ 47417 h 21"/>
                    <a:gd name="T56" fmla="*/ 22191 w 62"/>
                    <a:gd name="T57" fmla="*/ 47417 h 21"/>
                    <a:gd name="T58" fmla="*/ 31531 w 62"/>
                    <a:gd name="T59" fmla="*/ 50520 h 21"/>
                    <a:gd name="T60" fmla="*/ 31531 w 62"/>
                    <a:gd name="T61" fmla="*/ 55520 h 21"/>
                    <a:gd name="T62" fmla="*/ 20919 w 62"/>
                    <a:gd name="T63" fmla="*/ 50520 h 21"/>
                    <a:gd name="T64" fmla="*/ 22191 w 62"/>
                    <a:gd name="T65" fmla="*/ 47417 h 21"/>
                    <a:gd name="T66" fmla="*/ 31531 w 62"/>
                    <a:gd name="T67" fmla="*/ 50520 h 21"/>
                    <a:gd name="T68" fmla="*/ 47476 w 62"/>
                    <a:gd name="T69" fmla="*/ 60533 h 21"/>
                    <a:gd name="T70" fmla="*/ 45769 w 62"/>
                    <a:gd name="T71" fmla="*/ 63620 h 21"/>
                    <a:gd name="T72" fmla="*/ 31531 w 62"/>
                    <a:gd name="T73" fmla="*/ 55520 h 21"/>
                    <a:gd name="T74" fmla="*/ 31531 w 62"/>
                    <a:gd name="T75" fmla="*/ 50520 h 21"/>
                    <a:gd name="T76" fmla="*/ 47476 w 62"/>
                    <a:gd name="T77" fmla="*/ 60533 h 21"/>
                    <a:gd name="T78" fmla="*/ 63759 w 62"/>
                    <a:gd name="T79" fmla="*/ 81792 h 21"/>
                    <a:gd name="T80" fmla="*/ 63759 w 62"/>
                    <a:gd name="T81" fmla="*/ 84875 h 21"/>
                    <a:gd name="T82" fmla="*/ 45769 w 62"/>
                    <a:gd name="T83" fmla="*/ 63620 h 21"/>
                    <a:gd name="T84" fmla="*/ 47476 w 62"/>
                    <a:gd name="T85" fmla="*/ 60533 h 21"/>
                    <a:gd name="T86" fmla="*/ 63759 w 62"/>
                    <a:gd name="T87" fmla="*/ 81792 h 21"/>
                    <a:gd name="T88" fmla="*/ 91614 w 62"/>
                    <a:gd name="T89" fmla="*/ 73667 h 21"/>
                    <a:gd name="T90" fmla="*/ 91614 w 62"/>
                    <a:gd name="T91" fmla="*/ 76750 h 21"/>
                    <a:gd name="T92" fmla="*/ 63759 w 62"/>
                    <a:gd name="T93" fmla="*/ 84875 h 21"/>
                    <a:gd name="T94" fmla="*/ 63759 w 62"/>
                    <a:gd name="T95" fmla="*/ 81792 h 21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</a:gdLst>
                  <a:ahLst/>
                  <a:cxnLst>
                    <a:cxn ang="T96">
                      <a:pos x="T0" y="T1"/>
                    </a:cxn>
                    <a:cxn ang="T97">
                      <a:pos x="T2" y="T3"/>
                    </a:cxn>
                    <a:cxn ang="T98">
                      <a:pos x="T4" y="T5"/>
                    </a:cxn>
                    <a:cxn ang="T99">
                      <a:pos x="T6" y="T7"/>
                    </a:cxn>
                    <a:cxn ang="T100">
                      <a:pos x="T8" y="T9"/>
                    </a:cxn>
                    <a:cxn ang="T101">
                      <a:pos x="T10" y="T11"/>
                    </a:cxn>
                    <a:cxn ang="T102">
                      <a:pos x="T12" y="T13"/>
                    </a:cxn>
                    <a:cxn ang="T103">
                      <a:pos x="T14" y="T15"/>
                    </a:cxn>
                    <a:cxn ang="T104">
                      <a:pos x="T16" y="T17"/>
                    </a:cxn>
                    <a:cxn ang="T105">
                      <a:pos x="T18" y="T19"/>
                    </a:cxn>
                    <a:cxn ang="T106">
                      <a:pos x="T20" y="T21"/>
                    </a:cxn>
                    <a:cxn ang="T107">
                      <a:pos x="T22" y="T23"/>
                    </a:cxn>
                    <a:cxn ang="T108">
                      <a:pos x="T24" y="T25"/>
                    </a:cxn>
                    <a:cxn ang="T109">
                      <a:pos x="T26" y="T27"/>
                    </a:cxn>
                    <a:cxn ang="T110">
                      <a:pos x="T28" y="T29"/>
                    </a:cxn>
                    <a:cxn ang="T111">
                      <a:pos x="T30" y="T31"/>
                    </a:cxn>
                    <a:cxn ang="T112">
                      <a:pos x="T32" y="T33"/>
                    </a:cxn>
                    <a:cxn ang="T113">
                      <a:pos x="T34" y="T35"/>
                    </a:cxn>
                    <a:cxn ang="T114">
                      <a:pos x="T36" y="T37"/>
                    </a:cxn>
                    <a:cxn ang="T115">
                      <a:pos x="T38" y="T39"/>
                    </a:cxn>
                    <a:cxn ang="T116">
                      <a:pos x="T40" y="T41"/>
                    </a:cxn>
                    <a:cxn ang="T117">
                      <a:pos x="T42" y="T43"/>
                    </a:cxn>
                    <a:cxn ang="T118">
                      <a:pos x="T44" y="T45"/>
                    </a:cxn>
                    <a:cxn ang="T119">
                      <a:pos x="T46" y="T47"/>
                    </a:cxn>
                    <a:cxn ang="T120">
                      <a:pos x="T48" y="T49"/>
                    </a:cxn>
                    <a:cxn ang="T121">
                      <a:pos x="T50" y="T51"/>
                    </a:cxn>
                    <a:cxn ang="T122">
                      <a:pos x="T52" y="T53"/>
                    </a:cxn>
                    <a:cxn ang="T123">
                      <a:pos x="T54" y="T55"/>
                    </a:cxn>
                    <a:cxn ang="T124">
                      <a:pos x="T56" y="T57"/>
                    </a:cxn>
                    <a:cxn ang="T125">
                      <a:pos x="T58" y="T59"/>
                    </a:cxn>
                    <a:cxn ang="T126">
                      <a:pos x="T60" y="T61"/>
                    </a:cxn>
                    <a:cxn ang="T127">
                      <a:pos x="T62" y="T63"/>
                    </a:cxn>
                    <a:cxn ang="T128">
                      <a:pos x="T64" y="T65"/>
                    </a:cxn>
                    <a:cxn ang="T129">
                      <a:pos x="T66" y="T67"/>
                    </a:cxn>
                    <a:cxn ang="T130">
                      <a:pos x="T68" y="T69"/>
                    </a:cxn>
                    <a:cxn ang="T131">
                      <a:pos x="T70" y="T71"/>
                    </a:cxn>
                    <a:cxn ang="T132">
                      <a:pos x="T72" y="T73"/>
                    </a:cxn>
                    <a:cxn ang="T133">
                      <a:pos x="T74" y="T75"/>
                    </a:cxn>
                    <a:cxn ang="T134">
                      <a:pos x="T76" y="T77"/>
                    </a:cxn>
                    <a:cxn ang="T135">
                      <a:pos x="T78" y="T79"/>
                    </a:cxn>
                    <a:cxn ang="T136">
                      <a:pos x="T80" y="T81"/>
                    </a:cxn>
                    <a:cxn ang="T137">
                      <a:pos x="T82" y="T83"/>
                    </a:cxn>
                    <a:cxn ang="T138">
                      <a:pos x="T84" y="T85"/>
                    </a:cxn>
                    <a:cxn ang="T139">
                      <a:pos x="T86" y="T87"/>
                    </a:cxn>
                    <a:cxn ang="T140">
                      <a:pos x="T88" y="T89"/>
                    </a:cxn>
                    <a:cxn ang="T141">
                      <a:pos x="T90" y="T91"/>
                    </a:cxn>
                    <a:cxn ang="T142">
                      <a:pos x="T92" y="T93"/>
                    </a:cxn>
                    <a:cxn ang="T143">
                      <a:pos x="T94" y="T95"/>
                    </a:cxn>
                  </a:cxnLst>
                  <a:rect l="0" t="0" r="r" b="b"/>
                  <a:pathLst>
                    <a:path w="62" h="2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1"/>
                      </a:lnTo>
                      <a:lnTo>
                        <a:pt x="1" y="0"/>
                      </a:lnTo>
                      <a:close/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" y="1"/>
                      </a:lnTo>
                      <a:lnTo>
                        <a:pt x="0" y="1"/>
                      </a:lnTo>
                      <a:close/>
                      <a:moveTo>
                        <a:pt x="1" y="0"/>
                      </a:moveTo>
                      <a:cubicBezTo>
                        <a:pt x="2" y="1"/>
                        <a:pt x="2" y="2"/>
                        <a:pt x="3" y="2"/>
                      </a:cubicBezTo>
                      <a:lnTo>
                        <a:pt x="1" y="3"/>
                      </a:lnTo>
                      <a:cubicBezTo>
                        <a:pt x="1" y="2"/>
                        <a:pt x="0" y="2"/>
                        <a:pt x="0" y="1"/>
                      </a:cubicBezTo>
                      <a:lnTo>
                        <a:pt x="1" y="0"/>
                      </a:lnTo>
                      <a:close/>
                      <a:moveTo>
                        <a:pt x="3" y="2"/>
                      </a:moveTo>
                      <a:cubicBezTo>
                        <a:pt x="5" y="6"/>
                        <a:pt x="7" y="10"/>
                        <a:pt x="15" y="11"/>
                      </a:cubicBezTo>
                      <a:lnTo>
                        <a:pt x="14" y="12"/>
                      </a:lnTo>
                      <a:cubicBezTo>
                        <a:pt x="6" y="11"/>
                        <a:pt x="4" y="7"/>
                        <a:pt x="1" y="3"/>
                      </a:cubicBezTo>
                      <a:lnTo>
                        <a:pt x="3" y="2"/>
                      </a:lnTo>
                      <a:close/>
                      <a:moveTo>
                        <a:pt x="15" y="11"/>
                      </a:moveTo>
                      <a:lnTo>
                        <a:pt x="15" y="11"/>
                      </a:lnTo>
                      <a:lnTo>
                        <a:pt x="14" y="12"/>
                      </a:lnTo>
                      <a:lnTo>
                        <a:pt x="15" y="11"/>
                      </a:lnTo>
                      <a:close/>
                      <a:moveTo>
                        <a:pt x="15" y="11"/>
                      </a:moveTo>
                      <a:lnTo>
                        <a:pt x="15" y="11"/>
                      </a:lnTo>
                      <a:lnTo>
                        <a:pt x="14" y="12"/>
                      </a:lnTo>
                      <a:lnTo>
                        <a:pt x="15" y="11"/>
                      </a:lnTo>
                      <a:close/>
                      <a:moveTo>
                        <a:pt x="15" y="11"/>
                      </a:moveTo>
                      <a:cubicBezTo>
                        <a:pt x="17" y="12"/>
                        <a:pt x="19" y="12"/>
                        <a:pt x="21" y="12"/>
                      </a:cubicBezTo>
                      <a:lnTo>
                        <a:pt x="21" y="13"/>
                      </a:lnTo>
                      <a:cubicBezTo>
                        <a:pt x="19" y="13"/>
                        <a:pt x="16" y="13"/>
                        <a:pt x="14" y="12"/>
                      </a:cubicBezTo>
                      <a:lnTo>
                        <a:pt x="15" y="11"/>
                      </a:lnTo>
                      <a:close/>
                      <a:moveTo>
                        <a:pt x="21" y="12"/>
                      </a:moveTo>
                      <a:cubicBezTo>
                        <a:pt x="25" y="12"/>
                        <a:pt x="29" y="12"/>
                        <a:pt x="32" y="14"/>
                      </a:cubicBezTo>
                      <a:lnTo>
                        <a:pt x="31" y="15"/>
                      </a:lnTo>
                      <a:cubicBezTo>
                        <a:pt x="29" y="14"/>
                        <a:pt x="25" y="13"/>
                        <a:pt x="21" y="13"/>
                      </a:cubicBezTo>
                      <a:lnTo>
                        <a:pt x="21" y="12"/>
                      </a:lnTo>
                      <a:close/>
                      <a:moveTo>
                        <a:pt x="32" y="14"/>
                      </a:moveTo>
                      <a:cubicBezTo>
                        <a:pt x="35" y="16"/>
                        <a:pt x="38" y="18"/>
                        <a:pt x="43" y="19"/>
                      </a:cubicBezTo>
                      <a:lnTo>
                        <a:pt x="43" y="20"/>
                      </a:lnTo>
                      <a:cubicBezTo>
                        <a:pt x="38" y="19"/>
                        <a:pt x="34" y="17"/>
                        <a:pt x="31" y="15"/>
                      </a:cubicBezTo>
                      <a:lnTo>
                        <a:pt x="32" y="14"/>
                      </a:lnTo>
                      <a:close/>
                      <a:moveTo>
                        <a:pt x="43" y="19"/>
                      </a:moveTo>
                      <a:cubicBezTo>
                        <a:pt x="48" y="20"/>
                        <a:pt x="54" y="20"/>
                        <a:pt x="62" y="17"/>
                      </a:cubicBezTo>
                      <a:lnTo>
                        <a:pt x="62" y="18"/>
                      </a:lnTo>
                      <a:cubicBezTo>
                        <a:pt x="54" y="21"/>
                        <a:pt x="48" y="21"/>
                        <a:pt x="43" y="20"/>
                      </a:cubicBezTo>
                      <a:lnTo>
                        <a:pt x="43" y="19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288" name="Freeform 290"/>
                <p:cNvSpPr>
                  <a:spLocks noChangeArrowheads="1"/>
                </p:cNvSpPr>
                <p:nvPr/>
              </p:nvSpPr>
              <p:spPr bwMode="auto">
                <a:xfrm>
                  <a:off x="1085" y="3354"/>
                  <a:ext cx="106" cy="36"/>
                </a:xfrm>
                <a:custGeom>
                  <a:avLst/>
                  <a:gdLst>
                    <a:gd name="T0" fmla="*/ 1774 w 77"/>
                    <a:gd name="T1" fmla="*/ 0 h 21"/>
                    <a:gd name="T2" fmla="*/ 13122 w 77"/>
                    <a:gd name="T3" fmla="*/ 29949 h 21"/>
                    <a:gd name="T4" fmla="*/ 13122 w 77"/>
                    <a:gd name="T5" fmla="*/ 33708 h 21"/>
                    <a:gd name="T6" fmla="*/ 0 w 77"/>
                    <a:gd name="T7" fmla="*/ 7279 h 21"/>
                    <a:gd name="T8" fmla="*/ 1774 w 77"/>
                    <a:gd name="T9" fmla="*/ 0 h 21"/>
                    <a:gd name="T10" fmla="*/ 13122 w 77"/>
                    <a:gd name="T11" fmla="*/ 29949 h 21"/>
                    <a:gd name="T12" fmla="*/ 26383 w 77"/>
                    <a:gd name="T13" fmla="*/ 56172 h 21"/>
                    <a:gd name="T14" fmla="*/ 25346 w 77"/>
                    <a:gd name="T15" fmla="*/ 56172 h 21"/>
                    <a:gd name="T16" fmla="*/ 13122 w 77"/>
                    <a:gd name="T17" fmla="*/ 33708 h 21"/>
                    <a:gd name="T18" fmla="*/ 13122 w 77"/>
                    <a:gd name="T19" fmla="*/ 29949 h 21"/>
                    <a:gd name="T20" fmla="*/ 26383 w 77"/>
                    <a:gd name="T21" fmla="*/ 56172 h 21"/>
                    <a:gd name="T22" fmla="*/ 26383 w 77"/>
                    <a:gd name="T23" fmla="*/ 56172 h 21"/>
                    <a:gd name="T24" fmla="*/ 25346 w 77"/>
                    <a:gd name="T25" fmla="*/ 56172 h 21"/>
                    <a:gd name="T26" fmla="*/ 26383 w 77"/>
                    <a:gd name="T27" fmla="*/ 56172 h 21"/>
                    <a:gd name="T28" fmla="*/ 26383 w 77"/>
                    <a:gd name="T29" fmla="*/ 56172 h 21"/>
                    <a:gd name="T30" fmla="*/ 54660 w 77"/>
                    <a:gd name="T31" fmla="*/ 124925 h 21"/>
                    <a:gd name="T32" fmla="*/ 54660 w 77"/>
                    <a:gd name="T33" fmla="*/ 133113 h 21"/>
                    <a:gd name="T34" fmla="*/ 25346 w 77"/>
                    <a:gd name="T35" fmla="*/ 56172 h 21"/>
                    <a:gd name="T36" fmla="*/ 26383 w 77"/>
                    <a:gd name="T37" fmla="*/ 56172 h 21"/>
                    <a:gd name="T38" fmla="*/ 54660 w 77"/>
                    <a:gd name="T39" fmla="*/ 124925 h 21"/>
                    <a:gd name="T40" fmla="*/ 115495 w 77"/>
                    <a:gd name="T41" fmla="*/ 95373 h 21"/>
                    <a:gd name="T42" fmla="*/ 115495 w 77"/>
                    <a:gd name="T43" fmla="*/ 113146 h 21"/>
                    <a:gd name="T44" fmla="*/ 54660 w 77"/>
                    <a:gd name="T45" fmla="*/ 133113 h 21"/>
                    <a:gd name="T46" fmla="*/ 54660 w 77"/>
                    <a:gd name="T47" fmla="*/ 124925 h 21"/>
                    <a:gd name="T48" fmla="*/ 115495 w 77"/>
                    <a:gd name="T49" fmla="*/ 95373 h 21"/>
                    <a:gd name="T50" fmla="*/ 115495 w 77"/>
                    <a:gd name="T51" fmla="*/ 95373 h 21"/>
                    <a:gd name="T52" fmla="*/ 115495 w 77"/>
                    <a:gd name="T53" fmla="*/ 106099 h 21"/>
                    <a:gd name="T54" fmla="*/ 115495 w 77"/>
                    <a:gd name="T55" fmla="*/ 95373 h 21"/>
                    <a:gd name="T56" fmla="*/ 115495 w 77"/>
                    <a:gd name="T57" fmla="*/ 95373 h 21"/>
                    <a:gd name="T58" fmla="*/ 120475 w 77"/>
                    <a:gd name="T59" fmla="*/ 95373 h 21"/>
                    <a:gd name="T60" fmla="*/ 120475 w 77"/>
                    <a:gd name="T61" fmla="*/ 113146 h 21"/>
                    <a:gd name="T62" fmla="*/ 115495 w 77"/>
                    <a:gd name="T63" fmla="*/ 113146 h 21"/>
                    <a:gd name="T64" fmla="*/ 115495 w 77"/>
                    <a:gd name="T65" fmla="*/ 95373 h 21"/>
                    <a:gd name="T66" fmla="*/ 120475 w 77"/>
                    <a:gd name="T67" fmla="*/ 95373 h 21"/>
                    <a:gd name="T68" fmla="*/ 126747 w 77"/>
                    <a:gd name="T69" fmla="*/ 95373 h 21"/>
                    <a:gd name="T70" fmla="*/ 128531 w 77"/>
                    <a:gd name="T71" fmla="*/ 106099 h 21"/>
                    <a:gd name="T72" fmla="*/ 120475 w 77"/>
                    <a:gd name="T73" fmla="*/ 113146 h 21"/>
                    <a:gd name="T74" fmla="*/ 120475 w 77"/>
                    <a:gd name="T75" fmla="*/ 95373 h 21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</a:gdLst>
                  <a:ahLst/>
                  <a:cxnLst>
                    <a:cxn ang="T76">
                      <a:pos x="T0" y="T1"/>
                    </a:cxn>
                    <a:cxn ang="T77">
                      <a:pos x="T2" y="T3"/>
                    </a:cxn>
                    <a:cxn ang="T78">
                      <a:pos x="T4" y="T5"/>
                    </a:cxn>
                    <a:cxn ang="T79">
                      <a:pos x="T6" y="T7"/>
                    </a:cxn>
                    <a:cxn ang="T80">
                      <a:pos x="T8" y="T9"/>
                    </a:cxn>
                    <a:cxn ang="T81">
                      <a:pos x="T10" y="T11"/>
                    </a:cxn>
                    <a:cxn ang="T82">
                      <a:pos x="T12" y="T13"/>
                    </a:cxn>
                    <a:cxn ang="T83">
                      <a:pos x="T14" y="T15"/>
                    </a:cxn>
                    <a:cxn ang="T84">
                      <a:pos x="T16" y="T17"/>
                    </a:cxn>
                    <a:cxn ang="T85">
                      <a:pos x="T18" y="T19"/>
                    </a:cxn>
                    <a:cxn ang="T86">
                      <a:pos x="T20" y="T21"/>
                    </a:cxn>
                    <a:cxn ang="T87">
                      <a:pos x="T22" y="T23"/>
                    </a:cxn>
                    <a:cxn ang="T88">
                      <a:pos x="T24" y="T25"/>
                    </a:cxn>
                    <a:cxn ang="T89">
                      <a:pos x="T26" y="T27"/>
                    </a:cxn>
                    <a:cxn ang="T90">
                      <a:pos x="T28" y="T29"/>
                    </a:cxn>
                    <a:cxn ang="T91">
                      <a:pos x="T30" y="T31"/>
                    </a:cxn>
                    <a:cxn ang="T92">
                      <a:pos x="T32" y="T33"/>
                    </a:cxn>
                    <a:cxn ang="T93">
                      <a:pos x="T34" y="T35"/>
                    </a:cxn>
                    <a:cxn ang="T94">
                      <a:pos x="T36" y="T37"/>
                    </a:cxn>
                    <a:cxn ang="T95">
                      <a:pos x="T38" y="T39"/>
                    </a:cxn>
                    <a:cxn ang="T96">
                      <a:pos x="T40" y="T41"/>
                    </a:cxn>
                    <a:cxn ang="T97">
                      <a:pos x="T42" y="T43"/>
                    </a:cxn>
                    <a:cxn ang="T98">
                      <a:pos x="T44" y="T45"/>
                    </a:cxn>
                    <a:cxn ang="T99">
                      <a:pos x="T46" y="T47"/>
                    </a:cxn>
                    <a:cxn ang="T100">
                      <a:pos x="T48" y="T49"/>
                    </a:cxn>
                    <a:cxn ang="T101">
                      <a:pos x="T50" y="T51"/>
                    </a:cxn>
                    <a:cxn ang="T102">
                      <a:pos x="T52" y="T53"/>
                    </a:cxn>
                    <a:cxn ang="T103">
                      <a:pos x="T54" y="T55"/>
                    </a:cxn>
                    <a:cxn ang="T104">
                      <a:pos x="T56" y="T57"/>
                    </a:cxn>
                    <a:cxn ang="T105">
                      <a:pos x="T58" y="T59"/>
                    </a:cxn>
                    <a:cxn ang="T106">
                      <a:pos x="T60" y="T61"/>
                    </a:cxn>
                    <a:cxn ang="T107">
                      <a:pos x="T62" y="T63"/>
                    </a:cxn>
                    <a:cxn ang="T108">
                      <a:pos x="T64" y="T65"/>
                    </a:cxn>
                    <a:cxn ang="T109">
                      <a:pos x="T66" y="T67"/>
                    </a:cxn>
                    <a:cxn ang="T110">
                      <a:pos x="T68" y="T69"/>
                    </a:cxn>
                    <a:cxn ang="T111">
                      <a:pos x="T70" y="T71"/>
                    </a:cxn>
                    <a:cxn ang="T112">
                      <a:pos x="T72" y="T73"/>
                    </a:cxn>
                    <a:cxn ang="T113">
                      <a:pos x="T74" y="T75"/>
                    </a:cxn>
                  </a:cxnLst>
                  <a:rect l="0" t="0" r="r" b="b"/>
                  <a:pathLst>
                    <a:path w="77" h="21">
                      <a:moveTo>
                        <a:pt x="1" y="0"/>
                      </a:moveTo>
                      <a:cubicBezTo>
                        <a:pt x="2" y="2"/>
                        <a:pt x="5" y="3"/>
                        <a:pt x="8" y="4"/>
                      </a:cubicBezTo>
                      <a:lnTo>
                        <a:pt x="8" y="5"/>
                      </a:lnTo>
                      <a:cubicBezTo>
                        <a:pt x="4" y="4"/>
                        <a:pt x="1" y="3"/>
                        <a:pt x="0" y="1"/>
                      </a:cubicBezTo>
                      <a:lnTo>
                        <a:pt x="1" y="0"/>
                      </a:lnTo>
                      <a:close/>
                      <a:moveTo>
                        <a:pt x="8" y="4"/>
                      </a:moveTo>
                      <a:cubicBezTo>
                        <a:pt x="11" y="5"/>
                        <a:pt x="14" y="6"/>
                        <a:pt x="16" y="8"/>
                      </a:cubicBezTo>
                      <a:lnTo>
                        <a:pt x="15" y="8"/>
                      </a:lnTo>
                      <a:cubicBezTo>
                        <a:pt x="13" y="7"/>
                        <a:pt x="11" y="6"/>
                        <a:pt x="8" y="5"/>
                      </a:cubicBezTo>
                      <a:lnTo>
                        <a:pt x="8" y="4"/>
                      </a:lnTo>
                      <a:close/>
                      <a:moveTo>
                        <a:pt x="16" y="8"/>
                      </a:moveTo>
                      <a:lnTo>
                        <a:pt x="16" y="8"/>
                      </a:lnTo>
                      <a:lnTo>
                        <a:pt x="15" y="8"/>
                      </a:lnTo>
                      <a:lnTo>
                        <a:pt x="16" y="8"/>
                      </a:lnTo>
                      <a:close/>
                      <a:moveTo>
                        <a:pt x="16" y="8"/>
                      </a:moveTo>
                      <a:cubicBezTo>
                        <a:pt x="20" y="12"/>
                        <a:pt x="25" y="17"/>
                        <a:pt x="33" y="18"/>
                      </a:cubicBezTo>
                      <a:lnTo>
                        <a:pt x="33" y="19"/>
                      </a:lnTo>
                      <a:cubicBezTo>
                        <a:pt x="24" y="18"/>
                        <a:pt x="19" y="13"/>
                        <a:pt x="15" y="8"/>
                      </a:cubicBezTo>
                      <a:lnTo>
                        <a:pt x="16" y="8"/>
                      </a:lnTo>
                      <a:close/>
                      <a:moveTo>
                        <a:pt x="33" y="18"/>
                      </a:moveTo>
                      <a:cubicBezTo>
                        <a:pt x="42" y="20"/>
                        <a:pt x="53" y="19"/>
                        <a:pt x="69" y="14"/>
                      </a:cubicBezTo>
                      <a:lnTo>
                        <a:pt x="69" y="16"/>
                      </a:lnTo>
                      <a:cubicBezTo>
                        <a:pt x="53" y="21"/>
                        <a:pt x="42" y="21"/>
                        <a:pt x="33" y="19"/>
                      </a:cubicBezTo>
                      <a:lnTo>
                        <a:pt x="33" y="18"/>
                      </a:lnTo>
                      <a:close/>
                      <a:moveTo>
                        <a:pt x="69" y="14"/>
                      </a:moveTo>
                      <a:lnTo>
                        <a:pt x="69" y="14"/>
                      </a:lnTo>
                      <a:lnTo>
                        <a:pt x="69" y="15"/>
                      </a:lnTo>
                      <a:lnTo>
                        <a:pt x="69" y="14"/>
                      </a:lnTo>
                      <a:close/>
                      <a:moveTo>
                        <a:pt x="69" y="14"/>
                      </a:moveTo>
                      <a:cubicBezTo>
                        <a:pt x="70" y="14"/>
                        <a:pt x="71" y="14"/>
                        <a:pt x="72" y="14"/>
                      </a:cubicBezTo>
                      <a:lnTo>
                        <a:pt x="72" y="16"/>
                      </a:lnTo>
                      <a:cubicBezTo>
                        <a:pt x="71" y="15"/>
                        <a:pt x="70" y="15"/>
                        <a:pt x="69" y="16"/>
                      </a:cubicBezTo>
                      <a:lnTo>
                        <a:pt x="69" y="14"/>
                      </a:lnTo>
                      <a:close/>
                      <a:moveTo>
                        <a:pt x="72" y="14"/>
                      </a:moveTo>
                      <a:cubicBezTo>
                        <a:pt x="73" y="15"/>
                        <a:pt x="74" y="15"/>
                        <a:pt x="76" y="14"/>
                      </a:cubicBezTo>
                      <a:lnTo>
                        <a:pt x="77" y="15"/>
                      </a:lnTo>
                      <a:cubicBezTo>
                        <a:pt x="74" y="16"/>
                        <a:pt x="73" y="16"/>
                        <a:pt x="72" y="16"/>
                      </a:cubicBezTo>
                      <a:lnTo>
                        <a:pt x="72" y="14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289" name="Freeform 291"/>
                <p:cNvSpPr>
                  <a:spLocks noChangeArrowheads="1"/>
                </p:cNvSpPr>
                <p:nvPr/>
              </p:nvSpPr>
              <p:spPr bwMode="auto">
                <a:xfrm>
                  <a:off x="1061" y="3262"/>
                  <a:ext cx="78" cy="9"/>
                </a:xfrm>
                <a:custGeom>
                  <a:avLst/>
                  <a:gdLst>
                    <a:gd name="T0" fmla="*/ 1713 w 57"/>
                    <a:gd name="T1" fmla="*/ 0 h 6"/>
                    <a:gd name="T2" fmla="*/ 1713 w 57"/>
                    <a:gd name="T3" fmla="*/ 0 h 6"/>
                    <a:gd name="T4" fmla="*/ 0 w 57"/>
                    <a:gd name="T5" fmla="*/ 3279 h 6"/>
                    <a:gd name="T6" fmla="*/ 0 w 57"/>
                    <a:gd name="T7" fmla="*/ 3279 h 6"/>
                    <a:gd name="T8" fmla="*/ 1713 w 57"/>
                    <a:gd name="T9" fmla="*/ 0 h 6"/>
                    <a:gd name="T10" fmla="*/ 1713 w 57"/>
                    <a:gd name="T11" fmla="*/ 0 h 6"/>
                    <a:gd name="T12" fmla="*/ 44917 w 57"/>
                    <a:gd name="T13" fmla="*/ 3279 h 6"/>
                    <a:gd name="T14" fmla="*/ 44917 w 57"/>
                    <a:gd name="T15" fmla="*/ 5448 h 6"/>
                    <a:gd name="T16" fmla="*/ 0 w 57"/>
                    <a:gd name="T17" fmla="*/ 3279 h 6"/>
                    <a:gd name="T18" fmla="*/ 1713 w 57"/>
                    <a:gd name="T19" fmla="*/ 0 h 6"/>
                    <a:gd name="T20" fmla="*/ 44917 w 57"/>
                    <a:gd name="T21" fmla="*/ 3279 h 6"/>
                    <a:gd name="T22" fmla="*/ 82289 w 57"/>
                    <a:gd name="T23" fmla="*/ 5448 h 6"/>
                    <a:gd name="T24" fmla="*/ 80195 w 57"/>
                    <a:gd name="T25" fmla="*/ 9084 h 6"/>
                    <a:gd name="T26" fmla="*/ 44917 w 57"/>
                    <a:gd name="T27" fmla="*/ 5448 h 6"/>
                    <a:gd name="T28" fmla="*/ 44917 w 57"/>
                    <a:gd name="T29" fmla="*/ 3279 h 6"/>
                    <a:gd name="T30" fmla="*/ 82289 w 57"/>
                    <a:gd name="T31" fmla="*/ 5448 h 6"/>
                    <a:gd name="T32" fmla="*/ 82289 w 57"/>
                    <a:gd name="T33" fmla="*/ 5448 h 6"/>
                    <a:gd name="T34" fmla="*/ 82289 w 57"/>
                    <a:gd name="T35" fmla="*/ 5448 h 6"/>
                    <a:gd name="T36" fmla="*/ 80195 w 57"/>
                    <a:gd name="T37" fmla="*/ 9084 h 6"/>
                    <a:gd name="T38" fmla="*/ 82289 w 57"/>
                    <a:gd name="T39" fmla="*/ 5448 h 6"/>
                    <a:gd name="T40" fmla="*/ 82289 w 57"/>
                    <a:gd name="T41" fmla="*/ 5448 h 6"/>
                    <a:gd name="T42" fmla="*/ 86880 w 57"/>
                    <a:gd name="T43" fmla="*/ 13445 h 6"/>
                    <a:gd name="T44" fmla="*/ 84786 w 57"/>
                    <a:gd name="T45" fmla="*/ 15128 h 6"/>
                    <a:gd name="T46" fmla="*/ 80195 w 57"/>
                    <a:gd name="T47" fmla="*/ 9084 h 6"/>
                    <a:gd name="T48" fmla="*/ 82289 w 57"/>
                    <a:gd name="T49" fmla="*/ 5448 h 6"/>
                    <a:gd name="T50" fmla="*/ 84786 w 57"/>
                    <a:gd name="T51" fmla="*/ 15128 h 6"/>
                    <a:gd name="T52" fmla="*/ 84786 w 57"/>
                    <a:gd name="T53" fmla="*/ 15128 h 6"/>
                    <a:gd name="T54" fmla="*/ 84786 w 57"/>
                    <a:gd name="T55" fmla="*/ 13445 h 6"/>
                    <a:gd name="T56" fmla="*/ 84786 w 57"/>
                    <a:gd name="T57" fmla="*/ 15128 h 6"/>
                    <a:gd name="T58" fmla="*/ 86880 w 57"/>
                    <a:gd name="T59" fmla="*/ 13445 h 6"/>
                    <a:gd name="T60" fmla="*/ 88685 w 57"/>
                    <a:gd name="T61" fmla="*/ 13445 h 6"/>
                    <a:gd name="T62" fmla="*/ 86880 w 57"/>
                    <a:gd name="T63" fmla="*/ 15128 h 6"/>
                    <a:gd name="T64" fmla="*/ 84786 w 57"/>
                    <a:gd name="T65" fmla="*/ 15128 h 6"/>
                    <a:gd name="T66" fmla="*/ 86880 w 57"/>
                    <a:gd name="T67" fmla="*/ 13445 h 6"/>
                    <a:gd name="T68" fmla="*/ 88685 w 57"/>
                    <a:gd name="T69" fmla="*/ 15128 h 6"/>
                    <a:gd name="T70" fmla="*/ 86880 w 57"/>
                    <a:gd name="T71" fmla="*/ 19088 h 6"/>
                    <a:gd name="T72" fmla="*/ 86880 w 57"/>
                    <a:gd name="T73" fmla="*/ 15128 h 6"/>
                    <a:gd name="T74" fmla="*/ 86880 w 57"/>
                    <a:gd name="T75" fmla="*/ 15128 h 6"/>
                    <a:gd name="T76" fmla="*/ 88685 w 57"/>
                    <a:gd name="T77" fmla="*/ 15128 h 6"/>
                    <a:gd name="T78" fmla="*/ 86880 w 57"/>
                    <a:gd name="T79" fmla="*/ 13445 h 6"/>
                    <a:gd name="T80" fmla="*/ 88685 w 57"/>
                    <a:gd name="T81" fmla="*/ 13445 h 6"/>
                    <a:gd name="T82" fmla="*/ 90182 w 57"/>
                    <a:gd name="T83" fmla="*/ 15128 h 6"/>
                    <a:gd name="T84" fmla="*/ 88685 w 57"/>
                    <a:gd name="T85" fmla="*/ 15128 h 6"/>
                    <a:gd name="T86" fmla="*/ 86880 w 57"/>
                    <a:gd name="T87" fmla="*/ 13445 h 6"/>
                    <a:gd name="T88" fmla="*/ 88685 w 57"/>
                    <a:gd name="T89" fmla="*/ 13445 h 6"/>
                    <a:gd name="T90" fmla="*/ 90182 w 57"/>
                    <a:gd name="T91" fmla="*/ 9084 h 6"/>
                    <a:gd name="T92" fmla="*/ 91950 w 57"/>
                    <a:gd name="T93" fmla="*/ 13445 h 6"/>
                    <a:gd name="T94" fmla="*/ 90182 w 57"/>
                    <a:gd name="T95" fmla="*/ 15128 h 6"/>
                    <a:gd name="T96" fmla="*/ 88685 w 57"/>
                    <a:gd name="T97" fmla="*/ 13445 h 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0" t="0" r="r" b="b"/>
                  <a:pathLst>
                    <a:path w="57" h="6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1"/>
                      </a:lnTo>
                      <a:lnTo>
                        <a:pt x="1" y="0"/>
                      </a:lnTo>
                      <a:close/>
                      <a:moveTo>
                        <a:pt x="1" y="0"/>
                      </a:moveTo>
                      <a:cubicBezTo>
                        <a:pt x="9" y="1"/>
                        <a:pt x="19" y="1"/>
                        <a:pt x="28" y="1"/>
                      </a:cubicBezTo>
                      <a:lnTo>
                        <a:pt x="28" y="2"/>
                      </a:lnTo>
                      <a:cubicBezTo>
                        <a:pt x="19" y="2"/>
                        <a:pt x="9" y="2"/>
                        <a:pt x="0" y="1"/>
                      </a:cubicBezTo>
                      <a:lnTo>
                        <a:pt x="1" y="0"/>
                      </a:lnTo>
                      <a:close/>
                      <a:moveTo>
                        <a:pt x="28" y="1"/>
                      </a:moveTo>
                      <a:cubicBezTo>
                        <a:pt x="36" y="1"/>
                        <a:pt x="43" y="1"/>
                        <a:pt x="51" y="2"/>
                      </a:cubicBezTo>
                      <a:lnTo>
                        <a:pt x="50" y="3"/>
                      </a:lnTo>
                      <a:cubicBezTo>
                        <a:pt x="43" y="3"/>
                        <a:pt x="36" y="3"/>
                        <a:pt x="28" y="2"/>
                      </a:cubicBezTo>
                      <a:lnTo>
                        <a:pt x="28" y="1"/>
                      </a:lnTo>
                      <a:close/>
                      <a:moveTo>
                        <a:pt x="51" y="2"/>
                      </a:moveTo>
                      <a:lnTo>
                        <a:pt x="51" y="2"/>
                      </a:lnTo>
                      <a:lnTo>
                        <a:pt x="50" y="3"/>
                      </a:lnTo>
                      <a:lnTo>
                        <a:pt x="51" y="2"/>
                      </a:lnTo>
                      <a:close/>
                      <a:moveTo>
                        <a:pt x="51" y="2"/>
                      </a:moveTo>
                      <a:cubicBezTo>
                        <a:pt x="52" y="2"/>
                        <a:pt x="53" y="3"/>
                        <a:pt x="54" y="4"/>
                      </a:cubicBezTo>
                      <a:lnTo>
                        <a:pt x="53" y="5"/>
                      </a:lnTo>
                      <a:cubicBezTo>
                        <a:pt x="52" y="4"/>
                        <a:pt x="51" y="3"/>
                        <a:pt x="50" y="3"/>
                      </a:cubicBezTo>
                      <a:lnTo>
                        <a:pt x="51" y="2"/>
                      </a:lnTo>
                      <a:close/>
                      <a:moveTo>
                        <a:pt x="53" y="5"/>
                      </a:moveTo>
                      <a:lnTo>
                        <a:pt x="53" y="5"/>
                      </a:lnTo>
                      <a:lnTo>
                        <a:pt x="53" y="4"/>
                      </a:lnTo>
                      <a:lnTo>
                        <a:pt x="53" y="5"/>
                      </a:lnTo>
                      <a:close/>
                      <a:moveTo>
                        <a:pt x="54" y="4"/>
                      </a:moveTo>
                      <a:cubicBezTo>
                        <a:pt x="54" y="4"/>
                        <a:pt x="55" y="4"/>
                        <a:pt x="55" y="4"/>
                      </a:cubicBezTo>
                      <a:lnTo>
                        <a:pt x="54" y="5"/>
                      </a:lnTo>
                      <a:cubicBezTo>
                        <a:pt x="54" y="5"/>
                        <a:pt x="53" y="5"/>
                        <a:pt x="53" y="5"/>
                      </a:cubicBezTo>
                      <a:lnTo>
                        <a:pt x="54" y="4"/>
                      </a:lnTo>
                      <a:close/>
                      <a:moveTo>
                        <a:pt x="55" y="5"/>
                      </a:moveTo>
                      <a:lnTo>
                        <a:pt x="54" y="6"/>
                      </a:lnTo>
                      <a:lnTo>
                        <a:pt x="54" y="5"/>
                      </a:lnTo>
                      <a:lnTo>
                        <a:pt x="55" y="5"/>
                      </a:lnTo>
                      <a:close/>
                      <a:moveTo>
                        <a:pt x="54" y="4"/>
                      </a:moveTo>
                      <a:cubicBezTo>
                        <a:pt x="54" y="4"/>
                        <a:pt x="55" y="4"/>
                        <a:pt x="55" y="4"/>
                      </a:cubicBezTo>
                      <a:lnTo>
                        <a:pt x="56" y="5"/>
                      </a:lnTo>
                      <a:cubicBezTo>
                        <a:pt x="56" y="5"/>
                        <a:pt x="55" y="5"/>
                        <a:pt x="55" y="5"/>
                      </a:cubicBezTo>
                      <a:lnTo>
                        <a:pt x="54" y="4"/>
                      </a:lnTo>
                      <a:close/>
                      <a:moveTo>
                        <a:pt x="55" y="4"/>
                      </a:moveTo>
                      <a:cubicBezTo>
                        <a:pt x="55" y="4"/>
                        <a:pt x="56" y="3"/>
                        <a:pt x="56" y="3"/>
                      </a:cubicBezTo>
                      <a:lnTo>
                        <a:pt x="57" y="4"/>
                      </a:lnTo>
                      <a:cubicBezTo>
                        <a:pt x="56" y="5"/>
                        <a:pt x="56" y="5"/>
                        <a:pt x="56" y="5"/>
                      </a:cubicBezTo>
                      <a:lnTo>
                        <a:pt x="55" y="4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290" name="Freeform 292"/>
                <p:cNvSpPr>
                  <a:spLocks noChangeArrowheads="1"/>
                </p:cNvSpPr>
                <p:nvPr/>
              </p:nvSpPr>
              <p:spPr bwMode="auto">
                <a:xfrm>
                  <a:off x="1271" y="3268"/>
                  <a:ext cx="63" cy="5"/>
                </a:xfrm>
                <a:custGeom>
                  <a:avLst/>
                  <a:gdLst>
                    <a:gd name="T0" fmla="*/ 0 w 46"/>
                    <a:gd name="T1" fmla="*/ 0 h 4"/>
                    <a:gd name="T2" fmla="*/ 25915 w 46"/>
                    <a:gd name="T3" fmla="*/ 536 h 4"/>
                    <a:gd name="T4" fmla="*/ 25915 w 46"/>
                    <a:gd name="T5" fmla="*/ 804 h 4"/>
                    <a:gd name="T6" fmla="*/ 0 w 46"/>
                    <a:gd name="T7" fmla="*/ 536 h 4"/>
                    <a:gd name="T8" fmla="*/ 0 w 46"/>
                    <a:gd name="T9" fmla="*/ 0 h 4"/>
                    <a:gd name="T10" fmla="*/ 25915 w 46"/>
                    <a:gd name="T11" fmla="*/ 536 h 4"/>
                    <a:gd name="T12" fmla="*/ 74111 w 46"/>
                    <a:gd name="T13" fmla="*/ 0 h 4"/>
                    <a:gd name="T14" fmla="*/ 76214 w 46"/>
                    <a:gd name="T15" fmla="*/ 536 h 4"/>
                    <a:gd name="T16" fmla="*/ 25915 w 46"/>
                    <a:gd name="T17" fmla="*/ 804 h 4"/>
                    <a:gd name="T18" fmla="*/ 25915 w 46"/>
                    <a:gd name="T19" fmla="*/ 536 h 4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46" h="4">
                      <a:moveTo>
                        <a:pt x="0" y="0"/>
                      </a:moveTo>
                      <a:cubicBezTo>
                        <a:pt x="6" y="0"/>
                        <a:pt x="11" y="0"/>
                        <a:pt x="16" y="1"/>
                      </a:cubicBezTo>
                      <a:lnTo>
                        <a:pt x="16" y="2"/>
                      </a:lnTo>
                      <a:cubicBezTo>
                        <a:pt x="11" y="2"/>
                        <a:pt x="6" y="1"/>
                        <a:pt x="0" y="1"/>
                      </a:cubicBezTo>
                      <a:lnTo>
                        <a:pt x="0" y="0"/>
                      </a:lnTo>
                      <a:close/>
                      <a:moveTo>
                        <a:pt x="16" y="1"/>
                      </a:moveTo>
                      <a:cubicBezTo>
                        <a:pt x="25" y="2"/>
                        <a:pt x="34" y="3"/>
                        <a:pt x="45" y="0"/>
                      </a:cubicBezTo>
                      <a:lnTo>
                        <a:pt x="46" y="1"/>
                      </a:lnTo>
                      <a:cubicBezTo>
                        <a:pt x="34" y="4"/>
                        <a:pt x="25" y="3"/>
                        <a:pt x="16" y="2"/>
                      </a:cubicBezTo>
                      <a:lnTo>
                        <a:pt x="16" y="1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291" name="Freeform 293"/>
                <p:cNvSpPr>
                  <a:spLocks noChangeArrowheads="1"/>
                </p:cNvSpPr>
                <p:nvPr/>
              </p:nvSpPr>
              <p:spPr bwMode="auto">
                <a:xfrm>
                  <a:off x="1354" y="3153"/>
                  <a:ext cx="51" cy="6"/>
                </a:xfrm>
                <a:custGeom>
                  <a:avLst/>
                  <a:gdLst>
                    <a:gd name="T0" fmla="*/ 48382 w 38"/>
                    <a:gd name="T1" fmla="*/ 16131 h 4"/>
                    <a:gd name="T2" fmla="*/ 48382 w 38"/>
                    <a:gd name="T3" fmla="*/ 16131 h 4"/>
                    <a:gd name="T4" fmla="*/ 48382 w 38"/>
                    <a:gd name="T5" fmla="*/ 12230 h 4"/>
                    <a:gd name="T6" fmla="*/ 48382 w 38"/>
                    <a:gd name="T7" fmla="*/ 12230 h 4"/>
                    <a:gd name="T8" fmla="*/ 48382 w 38"/>
                    <a:gd name="T9" fmla="*/ 16131 h 4"/>
                    <a:gd name="T10" fmla="*/ 48382 w 38"/>
                    <a:gd name="T11" fmla="*/ 12230 h 4"/>
                    <a:gd name="T12" fmla="*/ 48382 w 38"/>
                    <a:gd name="T13" fmla="*/ 12230 h 4"/>
                    <a:gd name="T14" fmla="*/ 48382 w 38"/>
                    <a:gd name="T15" fmla="*/ 12230 h 4"/>
                    <a:gd name="T16" fmla="*/ 48382 w 38"/>
                    <a:gd name="T17" fmla="*/ 16131 h 4"/>
                    <a:gd name="T18" fmla="*/ 46951 w 38"/>
                    <a:gd name="T19" fmla="*/ 16131 h 4"/>
                    <a:gd name="T20" fmla="*/ 46951 w 38"/>
                    <a:gd name="T21" fmla="*/ 12230 h 4"/>
                    <a:gd name="T22" fmla="*/ 48382 w 38"/>
                    <a:gd name="T23" fmla="*/ 12230 h 4"/>
                    <a:gd name="T24" fmla="*/ 48382 w 38"/>
                    <a:gd name="T25" fmla="*/ 16131 h 4"/>
                    <a:gd name="T26" fmla="*/ 46951 w 38"/>
                    <a:gd name="T27" fmla="*/ 16131 h 4"/>
                    <a:gd name="T28" fmla="*/ 46951 w 38"/>
                    <a:gd name="T29" fmla="*/ 16131 h 4"/>
                    <a:gd name="T30" fmla="*/ 46951 w 38"/>
                    <a:gd name="T31" fmla="*/ 12230 h 4"/>
                    <a:gd name="T32" fmla="*/ 46951 w 38"/>
                    <a:gd name="T33" fmla="*/ 16131 h 4"/>
                    <a:gd name="T34" fmla="*/ 46951 w 38"/>
                    <a:gd name="T35" fmla="*/ 16131 h 4"/>
                    <a:gd name="T36" fmla="*/ 46951 w 38"/>
                    <a:gd name="T37" fmla="*/ 16131 h 4"/>
                    <a:gd name="T38" fmla="*/ 46092 w 38"/>
                    <a:gd name="T39" fmla="*/ 12230 h 4"/>
                    <a:gd name="T40" fmla="*/ 46951 w 38"/>
                    <a:gd name="T41" fmla="*/ 12230 h 4"/>
                    <a:gd name="T42" fmla="*/ 46951 w 38"/>
                    <a:gd name="T43" fmla="*/ 16131 h 4"/>
                    <a:gd name="T44" fmla="*/ 46951 w 38"/>
                    <a:gd name="T45" fmla="*/ 16131 h 4"/>
                    <a:gd name="T46" fmla="*/ 42243 w 38"/>
                    <a:gd name="T47" fmla="*/ 21396 h 4"/>
                    <a:gd name="T48" fmla="*/ 42243 w 38"/>
                    <a:gd name="T49" fmla="*/ 12230 h 4"/>
                    <a:gd name="T50" fmla="*/ 46092 w 38"/>
                    <a:gd name="T51" fmla="*/ 12230 h 4"/>
                    <a:gd name="T52" fmla="*/ 46951 w 38"/>
                    <a:gd name="T53" fmla="*/ 16131 h 4"/>
                    <a:gd name="T54" fmla="*/ 42243 w 38"/>
                    <a:gd name="T55" fmla="*/ 21396 h 4"/>
                    <a:gd name="T56" fmla="*/ 33040 w 38"/>
                    <a:gd name="T57" fmla="*/ 16131 h 4"/>
                    <a:gd name="T58" fmla="*/ 33040 w 38"/>
                    <a:gd name="T59" fmla="*/ 6987 h 4"/>
                    <a:gd name="T60" fmla="*/ 42243 w 38"/>
                    <a:gd name="T61" fmla="*/ 12230 h 4"/>
                    <a:gd name="T62" fmla="*/ 42243 w 38"/>
                    <a:gd name="T63" fmla="*/ 21396 h 4"/>
                    <a:gd name="T64" fmla="*/ 33040 w 38"/>
                    <a:gd name="T65" fmla="*/ 16131 h 4"/>
                    <a:gd name="T66" fmla="*/ 18175 w 38"/>
                    <a:gd name="T67" fmla="*/ 12230 h 4"/>
                    <a:gd name="T68" fmla="*/ 18175 w 38"/>
                    <a:gd name="T69" fmla="*/ 6987 h 4"/>
                    <a:gd name="T70" fmla="*/ 33040 w 38"/>
                    <a:gd name="T71" fmla="*/ 6987 h 4"/>
                    <a:gd name="T72" fmla="*/ 33040 w 38"/>
                    <a:gd name="T73" fmla="*/ 16131 h 4"/>
                    <a:gd name="T74" fmla="*/ 18175 w 38"/>
                    <a:gd name="T75" fmla="*/ 12230 h 4"/>
                    <a:gd name="T76" fmla="*/ 18175 w 38"/>
                    <a:gd name="T77" fmla="*/ 12230 h 4"/>
                    <a:gd name="T78" fmla="*/ 18175 w 38"/>
                    <a:gd name="T79" fmla="*/ 6987 h 4"/>
                    <a:gd name="T80" fmla="*/ 18175 w 38"/>
                    <a:gd name="T81" fmla="*/ 12230 h 4"/>
                    <a:gd name="T82" fmla="*/ 18175 w 38"/>
                    <a:gd name="T83" fmla="*/ 12230 h 4"/>
                    <a:gd name="T84" fmla="*/ 8528 w 38"/>
                    <a:gd name="T85" fmla="*/ 12230 h 4"/>
                    <a:gd name="T86" fmla="*/ 8528 w 38"/>
                    <a:gd name="T87" fmla="*/ 6987 h 4"/>
                    <a:gd name="T88" fmla="*/ 18175 w 38"/>
                    <a:gd name="T89" fmla="*/ 6987 h 4"/>
                    <a:gd name="T90" fmla="*/ 18175 w 38"/>
                    <a:gd name="T91" fmla="*/ 12230 h 4"/>
                    <a:gd name="T92" fmla="*/ 8528 w 38"/>
                    <a:gd name="T93" fmla="*/ 12230 h 4"/>
                    <a:gd name="T94" fmla="*/ 0 w 38"/>
                    <a:gd name="T95" fmla="*/ 12230 h 4"/>
                    <a:gd name="T96" fmla="*/ 0 w 38"/>
                    <a:gd name="T97" fmla="*/ 6987 h 4"/>
                    <a:gd name="T98" fmla="*/ 8528 w 38"/>
                    <a:gd name="T99" fmla="*/ 6987 h 4"/>
                    <a:gd name="T100" fmla="*/ 8528 w 38"/>
                    <a:gd name="T101" fmla="*/ 12230 h 4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</a:gdLst>
                  <a:ahLst/>
                  <a:cxnLst>
                    <a:cxn ang="T102">
                      <a:pos x="T0" y="T1"/>
                    </a:cxn>
                    <a:cxn ang="T103">
                      <a:pos x="T2" y="T3"/>
                    </a:cxn>
                    <a:cxn ang="T104">
                      <a:pos x="T4" y="T5"/>
                    </a:cxn>
                    <a:cxn ang="T105">
                      <a:pos x="T6" y="T7"/>
                    </a:cxn>
                    <a:cxn ang="T106">
                      <a:pos x="T8" y="T9"/>
                    </a:cxn>
                    <a:cxn ang="T107">
                      <a:pos x="T10" y="T11"/>
                    </a:cxn>
                    <a:cxn ang="T108">
                      <a:pos x="T12" y="T13"/>
                    </a:cxn>
                    <a:cxn ang="T109">
                      <a:pos x="T14" y="T15"/>
                    </a:cxn>
                    <a:cxn ang="T110">
                      <a:pos x="T16" y="T17"/>
                    </a:cxn>
                    <a:cxn ang="T111">
                      <a:pos x="T18" y="T19"/>
                    </a:cxn>
                    <a:cxn ang="T112">
                      <a:pos x="T20" y="T21"/>
                    </a:cxn>
                    <a:cxn ang="T113">
                      <a:pos x="T22" y="T23"/>
                    </a:cxn>
                    <a:cxn ang="T114">
                      <a:pos x="T24" y="T25"/>
                    </a:cxn>
                    <a:cxn ang="T115">
                      <a:pos x="T26" y="T27"/>
                    </a:cxn>
                    <a:cxn ang="T116">
                      <a:pos x="T28" y="T29"/>
                    </a:cxn>
                    <a:cxn ang="T117">
                      <a:pos x="T30" y="T31"/>
                    </a:cxn>
                    <a:cxn ang="T118">
                      <a:pos x="T32" y="T33"/>
                    </a:cxn>
                    <a:cxn ang="T119">
                      <a:pos x="T34" y="T35"/>
                    </a:cxn>
                    <a:cxn ang="T120">
                      <a:pos x="T36" y="T37"/>
                    </a:cxn>
                    <a:cxn ang="T121">
                      <a:pos x="T38" y="T39"/>
                    </a:cxn>
                    <a:cxn ang="T122">
                      <a:pos x="T40" y="T41"/>
                    </a:cxn>
                    <a:cxn ang="T123">
                      <a:pos x="T42" y="T43"/>
                    </a:cxn>
                    <a:cxn ang="T124">
                      <a:pos x="T44" y="T45"/>
                    </a:cxn>
                    <a:cxn ang="T125">
                      <a:pos x="T46" y="T47"/>
                    </a:cxn>
                    <a:cxn ang="T126">
                      <a:pos x="T48" y="T49"/>
                    </a:cxn>
                    <a:cxn ang="T127">
                      <a:pos x="T50" y="T51"/>
                    </a:cxn>
                    <a:cxn ang="T128">
                      <a:pos x="T52" y="T53"/>
                    </a:cxn>
                    <a:cxn ang="T129">
                      <a:pos x="T54" y="T55"/>
                    </a:cxn>
                    <a:cxn ang="T130">
                      <a:pos x="T56" y="T57"/>
                    </a:cxn>
                    <a:cxn ang="T131">
                      <a:pos x="T58" y="T59"/>
                    </a:cxn>
                    <a:cxn ang="T132">
                      <a:pos x="T60" y="T61"/>
                    </a:cxn>
                    <a:cxn ang="T133">
                      <a:pos x="T62" y="T63"/>
                    </a:cxn>
                    <a:cxn ang="T134">
                      <a:pos x="T64" y="T65"/>
                    </a:cxn>
                    <a:cxn ang="T135">
                      <a:pos x="T66" y="T67"/>
                    </a:cxn>
                    <a:cxn ang="T136">
                      <a:pos x="T68" y="T69"/>
                    </a:cxn>
                    <a:cxn ang="T137">
                      <a:pos x="T70" y="T71"/>
                    </a:cxn>
                    <a:cxn ang="T138">
                      <a:pos x="T72" y="T73"/>
                    </a:cxn>
                    <a:cxn ang="T139">
                      <a:pos x="T74" y="T75"/>
                    </a:cxn>
                    <a:cxn ang="T140">
                      <a:pos x="T76" y="T77"/>
                    </a:cxn>
                    <a:cxn ang="T141">
                      <a:pos x="T78" y="T79"/>
                    </a:cxn>
                    <a:cxn ang="T142">
                      <a:pos x="T80" y="T81"/>
                    </a:cxn>
                    <a:cxn ang="T143">
                      <a:pos x="T82" y="T83"/>
                    </a:cxn>
                    <a:cxn ang="T144">
                      <a:pos x="T84" y="T85"/>
                    </a:cxn>
                    <a:cxn ang="T145">
                      <a:pos x="T86" y="T87"/>
                    </a:cxn>
                    <a:cxn ang="T146">
                      <a:pos x="T88" y="T89"/>
                    </a:cxn>
                    <a:cxn ang="T147">
                      <a:pos x="T90" y="T91"/>
                    </a:cxn>
                    <a:cxn ang="T148">
                      <a:pos x="T92" y="T93"/>
                    </a:cxn>
                    <a:cxn ang="T149">
                      <a:pos x="T94" y="T95"/>
                    </a:cxn>
                    <a:cxn ang="T150">
                      <a:pos x="T96" y="T97"/>
                    </a:cxn>
                    <a:cxn ang="T151">
                      <a:pos x="T98" y="T99"/>
                    </a:cxn>
                    <a:cxn ang="T152">
                      <a:pos x="T100" y="T101"/>
                    </a:cxn>
                  </a:cxnLst>
                  <a:rect l="0" t="0" r="r" b="b"/>
                  <a:pathLst>
                    <a:path w="38" h="4">
                      <a:moveTo>
                        <a:pt x="38" y="3"/>
                      </a:moveTo>
                      <a:lnTo>
                        <a:pt x="38" y="3"/>
                      </a:lnTo>
                      <a:lnTo>
                        <a:pt x="38" y="2"/>
                      </a:lnTo>
                      <a:lnTo>
                        <a:pt x="38" y="3"/>
                      </a:lnTo>
                      <a:close/>
                      <a:moveTo>
                        <a:pt x="38" y="2"/>
                      </a:moveTo>
                      <a:lnTo>
                        <a:pt x="38" y="2"/>
                      </a:lnTo>
                      <a:close/>
                      <a:moveTo>
                        <a:pt x="38" y="3"/>
                      </a:moveTo>
                      <a:cubicBezTo>
                        <a:pt x="38" y="3"/>
                        <a:pt x="38" y="3"/>
                        <a:pt x="37" y="3"/>
                      </a:cubicBezTo>
                      <a:lnTo>
                        <a:pt x="37" y="2"/>
                      </a:lnTo>
                      <a:cubicBezTo>
                        <a:pt x="37" y="2"/>
                        <a:pt x="37" y="2"/>
                        <a:pt x="38" y="2"/>
                      </a:cubicBezTo>
                      <a:lnTo>
                        <a:pt x="38" y="3"/>
                      </a:lnTo>
                      <a:close/>
                      <a:moveTo>
                        <a:pt x="37" y="3"/>
                      </a:moveTo>
                      <a:lnTo>
                        <a:pt x="37" y="3"/>
                      </a:lnTo>
                      <a:lnTo>
                        <a:pt x="37" y="2"/>
                      </a:lnTo>
                      <a:lnTo>
                        <a:pt x="37" y="3"/>
                      </a:lnTo>
                      <a:close/>
                      <a:moveTo>
                        <a:pt x="37" y="3"/>
                      </a:moveTo>
                      <a:cubicBezTo>
                        <a:pt x="37" y="3"/>
                        <a:pt x="37" y="3"/>
                        <a:pt x="37" y="3"/>
                      </a:cubicBezTo>
                      <a:lnTo>
                        <a:pt x="36" y="2"/>
                      </a:lnTo>
                      <a:cubicBezTo>
                        <a:pt x="36" y="2"/>
                        <a:pt x="37" y="2"/>
                        <a:pt x="37" y="2"/>
                      </a:cubicBezTo>
                      <a:lnTo>
                        <a:pt x="37" y="3"/>
                      </a:lnTo>
                      <a:close/>
                      <a:moveTo>
                        <a:pt x="37" y="3"/>
                      </a:moveTo>
                      <a:cubicBezTo>
                        <a:pt x="35" y="3"/>
                        <a:pt x="34" y="4"/>
                        <a:pt x="33" y="4"/>
                      </a:cubicBezTo>
                      <a:lnTo>
                        <a:pt x="33" y="2"/>
                      </a:lnTo>
                      <a:cubicBezTo>
                        <a:pt x="34" y="2"/>
                        <a:pt x="35" y="2"/>
                        <a:pt x="36" y="2"/>
                      </a:cubicBezTo>
                      <a:lnTo>
                        <a:pt x="37" y="3"/>
                      </a:lnTo>
                      <a:close/>
                      <a:moveTo>
                        <a:pt x="33" y="4"/>
                      </a:moveTo>
                      <a:cubicBezTo>
                        <a:pt x="30" y="4"/>
                        <a:pt x="28" y="3"/>
                        <a:pt x="26" y="3"/>
                      </a:cubicBezTo>
                      <a:lnTo>
                        <a:pt x="26" y="1"/>
                      </a:lnTo>
                      <a:cubicBezTo>
                        <a:pt x="28" y="2"/>
                        <a:pt x="30" y="2"/>
                        <a:pt x="33" y="2"/>
                      </a:cubicBezTo>
                      <a:lnTo>
                        <a:pt x="33" y="4"/>
                      </a:lnTo>
                      <a:close/>
                      <a:moveTo>
                        <a:pt x="26" y="3"/>
                      </a:moveTo>
                      <a:cubicBezTo>
                        <a:pt x="22" y="2"/>
                        <a:pt x="19" y="1"/>
                        <a:pt x="14" y="2"/>
                      </a:cubicBezTo>
                      <a:lnTo>
                        <a:pt x="14" y="1"/>
                      </a:lnTo>
                      <a:cubicBezTo>
                        <a:pt x="19" y="0"/>
                        <a:pt x="22" y="1"/>
                        <a:pt x="26" y="1"/>
                      </a:cubicBezTo>
                      <a:lnTo>
                        <a:pt x="26" y="3"/>
                      </a:lnTo>
                      <a:close/>
                      <a:moveTo>
                        <a:pt x="14" y="2"/>
                      </a:moveTo>
                      <a:lnTo>
                        <a:pt x="14" y="2"/>
                      </a:lnTo>
                      <a:lnTo>
                        <a:pt x="14" y="1"/>
                      </a:lnTo>
                      <a:lnTo>
                        <a:pt x="14" y="2"/>
                      </a:lnTo>
                      <a:close/>
                      <a:moveTo>
                        <a:pt x="14" y="2"/>
                      </a:moveTo>
                      <a:cubicBezTo>
                        <a:pt x="12" y="2"/>
                        <a:pt x="9" y="2"/>
                        <a:pt x="7" y="2"/>
                      </a:cubicBezTo>
                      <a:lnTo>
                        <a:pt x="7" y="1"/>
                      </a:lnTo>
                      <a:cubicBezTo>
                        <a:pt x="9" y="1"/>
                        <a:pt x="12" y="1"/>
                        <a:pt x="14" y="1"/>
                      </a:cubicBezTo>
                      <a:lnTo>
                        <a:pt x="14" y="2"/>
                      </a:lnTo>
                      <a:close/>
                      <a:moveTo>
                        <a:pt x="7" y="2"/>
                      </a:moveTo>
                      <a:cubicBezTo>
                        <a:pt x="5" y="2"/>
                        <a:pt x="2" y="2"/>
                        <a:pt x="0" y="2"/>
                      </a:cubicBezTo>
                      <a:lnTo>
                        <a:pt x="0" y="1"/>
                      </a:lnTo>
                      <a:cubicBezTo>
                        <a:pt x="2" y="1"/>
                        <a:pt x="5" y="1"/>
                        <a:pt x="7" y="1"/>
                      </a:cubicBezTo>
                      <a:lnTo>
                        <a:pt x="7" y="2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292" name="Freeform 294"/>
                <p:cNvSpPr>
                  <a:spLocks noChangeArrowheads="1"/>
                </p:cNvSpPr>
                <p:nvPr/>
              </p:nvSpPr>
              <p:spPr bwMode="auto">
                <a:xfrm>
                  <a:off x="1162" y="3150"/>
                  <a:ext cx="37" cy="5"/>
                </a:xfrm>
                <a:custGeom>
                  <a:avLst/>
                  <a:gdLst>
                    <a:gd name="T0" fmla="*/ 49207 w 27"/>
                    <a:gd name="T1" fmla="*/ 1393 h 4"/>
                    <a:gd name="T2" fmla="*/ 24424 w 27"/>
                    <a:gd name="T3" fmla="*/ 804 h 4"/>
                    <a:gd name="T4" fmla="*/ 24424 w 27"/>
                    <a:gd name="T5" fmla="*/ 536 h 4"/>
                    <a:gd name="T6" fmla="*/ 49207 w 27"/>
                    <a:gd name="T7" fmla="*/ 804 h 4"/>
                    <a:gd name="T8" fmla="*/ 49207 w 27"/>
                    <a:gd name="T9" fmla="*/ 1393 h 4"/>
                    <a:gd name="T10" fmla="*/ 24424 w 27"/>
                    <a:gd name="T11" fmla="*/ 804 h 4"/>
                    <a:gd name="T12" fmla="*/ 8796 w 27"/>
                    <a:gd name="T13" fmla="*/ 536 h 4"/>
                    <a:gd name="T14" fmla="*/ 8796 w 27"/>
                    <a:gd name="T15" fmla="*/ 0 h 4"/>
                    <a:gd name="T16" fmla="*/ 24424 w 27"/>
                    <a:gd name="T17" fmla="*/ 536 h 4"/>
                    <a:gd name="T18" fmla="*/ 24424 w 27"/>
                    <a:gd name="T19" fmla="*/ 804 h 4"/>
                    <a:gd name="T20" fmla="*/ 8796 w 27"/>
                    <a:gd name="T21" fmla="*/ 536 h 4"/>
                    <a:gd name="T22" fmla="*/ 8796 w 27"/>
                    <a:gd name="T23" fmla="*/ 536 h 4"/>
                    <a:gd name="T24" fmla="*/ 8796 w 27"/>
                    <a:gd name="T25" fmla="*/ 536 h 4"/>
                    <a:gd name="T26" fmla="*/ 8796 w 27"/>
                    <a:gd name="T27" fmla="*/ 0 h 4"/>
                    <a:gd name="T28" fmla="*/ 8796 w 27"/>
                    <a:gd name="T29" fmla="*/ 536 h 4"/>
                    <a:gd name="T30" fmla="*/ 8796 w 27"/>
                    <a:gd name="T31" fmla="*/ 536 h 4"/>
                    <a:gd name="T32" fmla="*/ 8796 w 27"/>
                    <a:gd name="T33" fmla="*/ 536 h 4"/>
                    <a:gd name="T34" fmla="*/ 8796 w 27"/>
                    <a:gd name="T35" fmla="*/ 0 h 4"/>
                    <a:gd name="T36" fmla="*/ 8796 w 27"/>
                    <a:gd name="T37" fmla="*/ 0 h 4"/>
                    <a:gd name="T38" fmla="*/ 8796 w 27"/>
                    <a:gd name="T39" fmla="*/ 536 h 4"/>
                    <a:gd name="T40" fmla="*/ 8796 w 27"/>
                    <a:gd name="T41" fmla="*/ 0 h 4"/>
                    <a:gd name="T42" fmla="*/ 8796 w 27"/>
                    <a:gd name="T43" fmla="*/ 0 h 4"/>
                    <a:gd name="T44" fmla="*/ 8796 w 27"/>
                    <a:gd name="T45" fmla="*/ 0 h 4"/>
                    <a:gd name="T46" fmla="*/ 8796 w 27"/>
                    <a:gd name="T47" fmla="*/ 536 h 4"/>
                    <a:gd name="T48" fmla="*/ 5275 w 27"/>
                    <a:gd name="T49" fmla="*/ 536 h 4"/>
                    <a:gd name="T50" fmla="*/ 5275 w 27"/>
                    <a:gd name="T51" fmla="*/ 0 h 4"/>
                    <a:gd name="T52" fmla="*/ 8796 w 27"/>
                    <a:gd name="T53" fmla="*/ 0 h 4"/>
                    <a:gd name="T54" fmla="*/ 8796 w 27"/>
                    <a:gd name="T55" fmla="*/ 536 h 4"/>
                    <a:gd name="T56" fmla="*/ 5275 w 27"/>
                    <a:gd name="T57" fmla="*/ 536 h 4"/>
                    <a:gd name="T58" fmla="*/ 0 w 27"/>
                    <a:gd name="T59" fmla="*/ 804 h 4"/>
                    <a:gd name="T60" fmla="*/ 0 w 27"/>
                    <a:gd name="T61" fmla="*/ 536 h 4"/>
                    <a:gd name="T62" fmla="*/ 5275 w 27"/>
                    <a:gd name="T63" fmla="*/ 0 h 4"/>
                    <a:gd name="T64" fmla="*/ 5275 w 27"/>
                    <a:gd name="T65" fmla="*/ 536 h 4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27" h="4">
                      <a:moveTo>
                        <a:pt x="27" y="4"/>
                      </a:moveTo>
                      <a:cubicBezTo>
                        <a:pt x="21" y="4"/>
                        <a:pt x="17" y="3"/>
                        <a:pt x="13" y="2"/>
                      </a:cubicBezTo>
                      <a:lnTo>
                        <a:pt x="13" y="1"/>
                      </a:lnTo>
                      <a:cubicBezTo>
                        <a:pt x="17" y="2"/>
                        <a:pt x="22" y="2"/>
                        <a:pt x="27" y="2"/>
                      </a:cubicBezTo>
                      <a:lnTo>
                        <a:pt x="27" y="4"/>
                      </a:lnTo>
                      <a:close/>
                      <a:moveTo>
                        <a:pt x="13" y="2"/>
                      </a:moveTo>
                      <a:cubicBezTo>
                        <a:pt x="10" y="2"/>
                        <a:pt x="8" y="1"/>
                        <a:pt x="5" y="1"/>
                      </a:cubicBezTo>
                      <a:lnTo>
                        <a:pt x="5" y="0"/>
                      </a:lnTo>
                      <a:cubicBezTo>
                        <a:pt x="8" y="0"/>
                        <a:pt x="11" y="0"/>
                        <a:pt x="13" y="1"/>
                      </a:cubicBezTo>
                      <a:lnTo>
                        <a:pt x="13" y="2"/>
                      </a:lnTo>
                      <a:close/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5" y="0"/>
                      </a:lnTo>
                      <a:lnTo>
                        <a:pt x="5" y="1"/>
                      </a:lnTo>
                      <a:close/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5" y="0"/>
                      </a:lnTo>
                      <a:lnTo>
                        <a:pt x="5" y="1"/>
                      </a:lnTo>
                      <a:close/>
                      <a:moveTo>
                        <a:pt x="5" y="0"/>
                      </a:moveTo>
                      <a:lnTo>
                        <a:pt x="5" y="0"/>
                      </a:lnTo>
                      <a:close/>
                      <a:moveTo>
                        <a:pt x="5" y="1"/>
                      </a:moveTo>
                      <a:cubicBezTo>
                        <a:pt x="5" y="1"/>
                        <a:pt x="4" y="1"/>
                        <a:pt x="3" y="1"/>
                      </a:cubicBezTo>
                      <a:lnTo>
                        <a:pt x="3" y="0"/>
                      </a:lnTo>
                      <a:cubicBezTo>
                        <a:pt x="4" y="0"/>
                        <a:pt x="5" y="0"/>
                        <a:pt x="5" y="0"/>
                      </a:cubicBezTo>
                      <a:lnTo>
                        <a:pt x="5" y="1"/>
                      </a:lnTo>
                      <a:close/>
                      <a:moveTo>
                        <a:pt x="3" y="1"/>
                      </a:moveTo>
                      <a:cubicBezTo>
                        <a:pt x="2" y="2"/>
                        <a:pt x="1" y="2"/>
                        <a:pt x="0" y="2"/>
                      </a:cubicBezTo>
                      <a:lnTo>
                        <a:pt x="0" y="1"/>
                      </a:lnTo>
                      <a:cubicBezTo>
                        <a:pt x="1" y="1"/>
                        <a:pt x="2" y="0"/>
                        <a:pt x="3" y="0"/>
                      </a:cubicBezTo>
                      <a:lnTo>
                        <a:pt x="3" y="1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293" name="Freeform 295"/>
                <p:cNvSpPr>
                  <a:spLocks noChangeArrowheads="1"/>
                </p:cNvSpPr>
                <p:nvPr/>
              </p:nvSpPr>
              <p:spPr bwMode="auto">
                <a:xfrm>
                  <a:off x="1429" y="3172"/>
                  <a:ext cx="52" cy="6"/>
                </a:xfrm>
                <a:custGeom>
                  <a:avLst/>
                  <a:gdLst>
                    <a:gd name="T0" fmla="*/ 1786 w 38"/>
                    <a:gd name="T1" fmla="*/ 12230 h 4"/>
                    <a:gd name="T2" fmla="*/ 1786 w 38"/>
                    <a:gd name="T3" fmla="*/ 12230 h 4"/>
                    <a:gd name="T4" fmla="*/ 0 w 38"/>
                    <a:gd name="T5" fmla="*/ 16131 h 4"/>
                    <a:gd name="T6" fmla="*/ 0 w 38"/>
                    <a:gd name="T7" fmla="*/ 16131 h 4"/>
                    <a:gd name="T8" fmla="*/ 1786 w 38"/>
                    <a:gd name="T9" fmla="*/ 12230 h 4"/>
                    <a:gd name="T10" fmla="*/ 1786 w 38"/>
                    <a:gd name="T11" fmla="*/ 12230 h 4"/>
                    <a:gd name="T12" fmla="*/ 37109 w 38"/>
                    <a:gd name="T13" fmla="*/ 6987 h 4"/>
                    <a:gd name="T14" fmla="*/ 37109 w 38"/>
                    <a:gd name="T15" fmla="*/ 12230 h 4"/>
                    <a:gd name="T16" fmla="*/ 0 w 38"/>
                    <a:gd name="T17" fmla="*/ 16131 h 4"/>
                    <a:gd name="T18" fmla="*/ 1786 w 38"/>
                    <a:gd name="T19" fmla="*/ 12230 h 4"/>
                    <a:gd name="T20" fmla="*/ 37109 w 38"/>
                    <a:gd name="T21" fmla="*/ 6987 h 4"/>
                    <a:gd name="T22" fmla="*/ 56406 w 38"/>
                    <a:gd name="T23" fmla="*/ 0 h 4"/>
                    <a:gd name="T24" fmla="*/ 56406 w 38"/>
                    <a:gd name="T25" fmla="*/ 6987 h 4"/>
                    <a:gd name="T26" fmla="*/ 37109 w 38"/>
                    <a:gd name="T27" fmla="*/ 12230 h 4"/>
                    <a:gd name="T28" fmla="*/ 37109 w 38"/>
                    <a:gd name="T29" fmla="*/ 6987 h 4"/>
                    <a:gd name="T30" fmla="*/ 56406 w 38"/>
                    <a:gd name="T31" fmla="*/ 0 h 4"/>
                    <a:gd name="T32" fmla="*/ 56406 w 38"/>
                    <a:gd name="T33" fmla="*/ 0 h 4"/>
                    <a:gd name="T34" fmla="*/ 56406 w 38"/>
                    <a:gd name="T35" fmla="*/ 6987 h 4"/>
                    <a:gd name="T36" fmla="*/ 56406 w 38"/>
                    <a:gd name="T37" fmla="*/ 0 h 4"/>
                    <a:gd name="T38" fmla="*/ 56406 w 38"/>
                    <a:gd name="T39" fmla="*/ 0 h 4"/>
                    <a:gd name="T40" fmla="*/ 61526 w 38"/>
                    <a:gd name="T41" fmla="*/ 6987 h 4"/>
                    <a:gd name="T42" fmla="*/ 59721 w 38"/>
                    <a:gd name="T43" fmla="*/ 12230 h 4"/>
                    <a:gd name="T44" fmla="*/ 56406 w 38"/>
                    <a:gd name="T45" fmla="*/ 6987 h 4"/>
                    <a:gd name="T46" fmla="*/ 56406 w 38"/>
                    <a:gd name="T47" fmla="*/ 0 h 4"/>
                    <a:gd name="T48" fmla="*/ 61526 w 38"/>
                    <a:gd name="T49" fmla="*/ 6987 h 4"/>
                    <a:gd name="T50" fmla="*/ 64484 w 38"/>
                    <a:gd name="T51" fmla="*/ 6987 h 4"/>
                    <a:gd name="T52" fmla="*/ 64484 w 38"/>
                    <a:gd name="T53" fmla="*/ 16131 h 4"/>
                    <a:gd name="T54" fmla="*/ 59721 w 38"/>
                    <a:gd name="T55" fmla="*/ 12230 h 4"/>
                    <a:gd name="T56" fmla="*/ 61526 w 38"/>
                    <a:gd name="T57" fmla="*/ 6987 h 4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</a:gdLst>
                  <a:ahLst/>
                  <a:cxnLst>
                    <a:cxn ang="T58">
                      <a:pos x="T0" y="T1"/>
                    </a:cxn>
                    <a:cxn ang="T59">
                      <a:pos x="T2" y="T3"/>
                    </a:cxn>
                    <a:cxn ang="T60">
                      <a:pos x="T4" y="T5"/>
                    </a:cxn>
                    <a:cxn ang="T61">
                      <a:pos x="T6" y="T7"/>
                    </a:cxn>
                    <a:cxn ang="T62">
                      <a:pos x="T8" y="T9"/>
                    </a:cxn>
                    <a:cxn ang="T63">
                      <a:pos x="T10" y="T11"/>
                    </a:cxn>
                    <a:cxn ang="T64">
                      <a:pos x="T12" y="T13"/>
                    </a:cxn>
                    <a:cxn ang="T65">
                      <a:pos x="T14" y="T15"/>
                    </a:cxn>
                    <a:cxn ang="T66">
                      <a:pos x="T16" y="T17"/>
                    </a:cxn>
                    <a:cxn ang="T67">
                      <a:pos x="T18" y="T19"/>
                    </a:cxn>
                    <a:cxn ang="T68">
                      <a:pos x="T20" y="T21"/>
                    </a:cxn>
                    <a:cxn ang="T69">
                      <a:pos x="T22" y="T23"/>
                    </a:cxn>
                    <a:cxn ang="T70">
                      <a:pos x="T24" y="T25"/>
                    </a:cxn>
                    <a:cxn ang="T71">
                      <a:pos x="T26" y="T27"/>
                    </a:cxn>
                    <a:cxn ang="T72">
                      <a:pos x="T28" y="T29"/>
                    </a:cxn>
                    <a:cxn ang="T73">
                      <a:pos x="T30" y="T31"/>
                    </a:cxn>
                    <a:cxn ang="T74">
                      <a:pos x="T32" y="T33"/>
                    </a:cxn>
                    <a:cxn ang="T75">
                      <a:pos x="T34" y="T35"/>
                    </a:cxn>
                    <a:cxn ang="T76">
                      <a:pos x="T36" y="T37"/>
                    </a:cxn>
                    <a:cxn ang="T77">
                      <a:pos x="T38" y="T39"/>
                    </a:cxn>
                    <a:cxn ang="T78">
                      <a:pos x="T40" y="T41"/>
                    </a:cxn>
                    <a:cxn ang="T79">
                      <a:pos x="T42" y="T43"/>
                    </a:cxn>
                    <a:cxn ang="T80">
                      <a:pos x="T44" y="T45"/>
                    </a:cxn>
                    <a:cxn ang="T81">
                      <a:pos x="T46" y="T47"/>
                    </a:cxn>
                    <a:cxn ang="T82">
                      <a:pos x="T48" y="T49"/>
                    </a:cxn>
                    <a:cxn ang="T83">
                      <a:pos x="T50" y="T51"/>
                    </a:cxn>
                    <a:cxn ang="T84">
                      <a:pos x="T52" y="T53"/>
                    </a:cxn>
                    <a:cxn ang="T85">
                      <a:pos x="T54" y="T55"/>
                    </a:cxn>
                    <a:cxn ang="T86">
                      <a:pos x="T56" y="T57"/>
                    </a:cxn>
                  </a:cxnLst>
                  <a:rect l="0" t="0" r="r" b="b"/>
                  <a:pathLst>
                    <a:path w="38" h="4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0" y="3"/>
                      </a:lnTo>
                      <a:lnTo>
                        <a:pt x="1" y="2"/>
                      </a:lnTo>
                      <a:close/>
                      <a:moveTo>
                        <a:pt x="1" y="2"/>
                      </a:moveTo>
                      <a:cubicBezTo>
                        <a:pt x="7" y="3"/>
                        <a:pt x="15" y="2"/>
                        <a:pt x="22" y="1"/>
                      </a:cubicBezTo>
                      <a:lnTo>
                        <a:pt x="22" y="2"/>
                      </a:lnTo>
                      <a:cubicBezTo>
                        <a:pt x="15" y="3"/>
                        <a:pt x="7" y="4"/>
                        <a:pt x="0" y="3"/>
                      </a:cubicBezTo>
                      <a:lnTo>
                        <a:pt x="1" y="2"/>
                      </a:lnTo>
                      <a:close/>
                      <a:moveTo>
                        <a:pt x="22" y="1"/>
                      </a:moveTo>
                      <a:cubicBezTo>
                        <a:pt x="26" y="1"/>
                        <a:pt x="29" y="0"/>
                        <a:pt x="33" y="0"/>
                      </a:cubicBezTo>
                      <a:lnTo>
                        <a:pt x="33" y="1"/>
                      </a:lnTo>
                      <a:cubicBezTo>
                        <a:pt x="29" y="2"/>
                        <a:pt x="26" y="2"/>
                        <a:pt x="22" y="2"/>
                      </a:cubicBezTo>
                      <a:lnTo>
                        <a:pt x="22" y="1"/>
                      </a:lnTo>
                      <a:close/>
                      <a:moveTo>
                        <a:pt x="33" y="0"/>
                      </a:moveTo>
                      <a:lnTo>
                        <a:pt x="33" y="0"/>
                      </a:lnTo>
                      <a:lnTo>
                        <a:pt x="33" y="1"/>
                      </a:lnTo>
                      <a:lnTo>
                        <a:pt x="33" y="0"/>
                      </a:lnTo>
                      <a:close/>
                      <a:moveTo>
                        <a:pt x="33" y="0"/>
                      </a:moveTo>
                      <a:cubicBezTo>
                        <a:pt x="34" y="0"/>
                        <a:pt x="35" y="1"/>
                        <a:pt x="36" y="1"/>
                      </a:cubicBezTo>
                      <a:lnTo>
                        <a:pt x="35" y="2"/>
                      </a:lnTo>
                      <a:cubicBezTo>
                        <a:pt x="34" y="2"/>
                        <a:pt x="34" y="1"/>
                        <a:pt x="33" y="1"/>
                      </a:cubicBezTo>
                      <a:lnTo>
                        <a:pt x="33" y="0"/>
                      </a:lnTo>
                      <a:close/>
                      <a:moveTo>
                        <a:pt x="36" y="1"/>
                      </a:moveTo>
                      <a:cubicBezTo>
                        <a:pt x="36" y="1"/>
                        <a:pt x="37" y="1"/>
                        <a:pt x="38" y="1"/>
                      </a:cubicBezTo>
                      <a:lnTo>
                        <a:pt x="38" y="3"/>
                      </a:lnTo>
                      <a:cubicBezTo>
                        <a:pt x="37" y="3"/>
                        <a:pt x="36" y="2"/>
                        <a:pt x="35" y="2"/>
                      </a:cubicBezTo>
                      <a:lnTo>
                        <a:pt x="36" y="1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294" name="Freeform 296"/>
                <p:cNvSpPr>
                  <a:spLocks noChangeArrowheads="1"/>
                </p:cNvSpPr>
                <p:nvPr/>
              </p:nvSpPr>
              <p:spPr bwMode="auto">
                <a:xfrm>
                  <a:off x="1305" y="3278"/>
                  <a:ext cx="117" cy="4"/>
                </a:xfrm>
                <a:custGeom>
                  <a:avLst/>
                  <a:gdLst>
                    <a:gd name="T0" fmla="*/ 137843 w 85"/>
                    <a:gd name="T1" fmla="*/ 2683 h 3"/>
                    <a:gd name="T2" fmla="*/ 140009 w 85"/>
                    <a:gd name="T3" fmla="*/ 1615 h 3"/>
                    <a:gd name="T4" fmla="*/ 137843 w 85"/>
                    <a:gd name="T5" fmla="*/ 2683 h 3"/>
                    <a:gd name="T6" fmla="*/ 87030 w 85"/>
                    <a:gd name="T7" fmla="*/ 0 h 3"/>
                    <a:gd name="T8" fmla="*/ 137843 w 85"/>
                    <a:gd name="T9" fmla="*/ 2683 h 3"/>
                    <a:gd name="T10" fmla="*/ 74028 w 85"/>
                    <a:gd name="T11" fmla="*/ 1615 h 3"/>
                    <a:gd name="T12" fmla="*/ 87030 w 85"/>
                    <a:gd name="T13" fmla="*/ 0 h 3"/>
                    <a:gd name="T14" fmla="*/ 74028 w 85"/>
                    <a:gd name="T15" fmla="*/ 1615 h 3"/>
                    <a:gd name="T16" fmla="*/ 74028 w 85"/>
                    <a:gd name="T17" fmla="*/ 0 h 3"/>
                    <a:gd name="T18" fmla="*/ 74028 w 85"/>
                    <a:gd name="T19" fmla="*/ 1615 h 3"/>
                    <a:gd name="T20" fmla="*/ 74028 w 85"/>
                    <a:gd name="T21" fmla="*/ 0 h 3"/>
                    <a:gd name="T22" fmla="*/ 74028 w 85"/>
                    <a:gd name="T23" fmla="*/ 0 h 3"/>
                    <a:gd name="T24" fmla="*/ 74028 w 85"/>
                    <a:gd name="T25" fmla="*/ 1615 h 3"/>
                    <a:gd name="T26" fmla="*/ 74028 w 85"/>
                    <a:gd name="T27" fmla="*/ 0 h 3"/>
                    <a:gd name="T28" fmla="*/ 74028 w 85"/>
                    <a:gd name="T29" fmla="*/ 1615 h 3"/>
                    <a:gd name="T30" fmla="*/ 69407 w 85"/>
                    <a:gd name="T31" fmla="*/ 1615 h 3"/>
                    <a:gd name="T32" fmla="*/ 74028 w 85"/>
                    <a:gd name="T33" fmla="*/ 1615 h 3"/>
                    <a:gd name="T34" fmla="*/ 69407 w 85"/>
                    <a:gd name="T35" fmla="*/ 1615 h 3"/>
                    <a:gd name="T36" fmla="*/ 69407 w 85"/>
                    <a:gd name="T37" fmla="*/ 1615 h 3"/>
                    <a:gd name="T38" fmla="*/ 62964 w 85"/>
                    <a:gd name="T39" fmla="*/ 2683 h 3"/>
                    <a:gd name="T40" fmla="*/ 69407 w 85"/>
                    <a:gd name="T41" fmla="*/ 1615 h 3"/>
                    <a:gd name="T42" fmla="*/ 62964 w 85"/>
                    <a:gd name="T43" fmla="*/ 2683 h 3"/>
                    <a:gd name="T44" fmla="*/ 52843 w 85"/>
                    <a:gd name="T45" fmla="*/ 1615 h 3"/>
                    <a:gd name="T46" fmla="*/ 62964 w 85"/>
                    <a:gd name="T47" fmla="*/ 2683 h 3"/>
                    <a:gd name="T48" fmla="*/ 52843 w 85"/>
                    <a:gd name="T49" fmla="*/ 4479 h 3"/>
                    <a:gd name="T50" fmla="*/ 52843 w 85"/>
                    <a:gd name="T51" fmla="*/ 2683 h 3"/>
                    <a:gd name="T52" fmla="*/ 52843 w 85"/>
                    <a:gd name="T53" fmla="*/ 4479 h 3"/>
                    <a:gd name="T54" fmla="*/ 35842 w 85"/>
                    <a:gd name="T55" fmla="*/ 2683 h 3"/>
                    <a:gd name="T56" fmla="*/ 52843 w 85"/>
                    <a:gd name="T57" fmla="*/ 4479 h 3"/>
                    <a:gd name="T58" fmla="*/ 35842 w 85"/>
                    <a:gd name="T59" fmla="*/ 2683 h 3"/>
                    <a:gd name="T60" fmla="*/ 35842 w 85"/>
                    <a:gd name="T61" fmla="*/ 4479 h 3"/>
                    <a:gd name="T62" fmla="*/ 15170 w 85"/>
                    <a:gd name="T63" fmla="*/ 2683 h 3"/>
                    <a:gd name="T64" fmla="*/ 35842 w 85"/>
                    <a:gd name="T65" fmla="*/ 4479 h 3"/>
                    <a:gd name="T66" fmla="*/ 0 w 85"/>
                    <a:gd name="T67" fmla="*/ 4479 h 3"/>
                    <a:gd name="T68" fmla="*/ 15170 w 85"/>
                    <a:gd name="T69" fmla="*/ 2683 h 3"/>
                    <a:gd name="T70" fmla="*/ 15170 w 85"/>
                    <a:gd name="T71" fmla="*/ 2683 h 3"/>
                    <a:gd name="T72" fmla="*/ 18081 w 85"/>
                    <a:gd name="T73" fmla="*/ 4479 h 3"/>
                    <a:gd name="T74" fmla="*/ 15170 w 85"/>
                    <a:gd name="T75" fmla="*/ 2683 h 3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</a:gdLst>
                  <a:ahLst/>
                  <a:cxnLst>
                    <a:cxn ang="T76">
                      <a:pos x="T0" y="T1"/>
                    </a:cxn>
                    <a:cxn ang="T77">
                      <a:pos x="T2" y="T3"/>
                    </a:cxn>
                    <a:cxn ang="T78">
                      <a:pos x="T4" y="T5"/>
                    </a:cxn>
                    <a:cxn ang="T79">
                      <a:pos x="T6" y="T7"/>
                    </a:cxn>
                    <a:cxn ang="T80">
                      <a:pos x="T8" y="T9"/>
                    </a:cxn>
                    <a:cxn ang="T81">
                      <a:pos x="T10" y="T11"/>
                    </a:cxn>
                    <a:cxn ang="T82">
                      <a:pos x="T12" y="T13"/>
                    </a:cxn>
                    <a:cxn ang="T83">
                      <a:pos x="T14" y="T15"/>
                    </a:cxn>
                    <a:cxn ang="T84">
                      <a:pos x="T16" y="T17"/>
                    </a:cxn>
                    <a:cxn ang="T85">
                      <a:pos x="T18" y="T19"/>
                    </a:cxn>
                    <a:cxn ang="T86">
                      <a:pos x="T20" y="T21"/>
                    </a:cxn>
                    <a:cxn ang="T87">
                      <a:pos x="T22" y="T23"/>
                    </a:cxn>
                    <a:cxn ang="T88">
                      <a:pos x="T24" y="T25"/>
                    </a:cxn>
                    <a:cxn ang="T89">
                      <a:pos x="T26" y="T27"/>
                    </a:cxn>
                    <a:cxn ang="T90">
                      <a:pos x="T28" y="T29"/>
                    </a:cxn>
                    <a:cxn ang="T91">
                      <a:pos x="T30" y="T31"/>
                    </a:cxn>
                    <a:cxn ang="T92">
                      <a:pos x="T32" y="T33"/>
                    </a:cxn>
                    <a:cxn ang="T93">
                      <a:pos x="T34" y="T35"/>
                    </a:cxn>
                    <a:cxn ang="T94">
                      <a:pos x="T36" y="T37"/>
                    </a:cxn>
                    <a:cxn ang="T95">
                      <a:pos x="T38" y="T39"/>
                    </a:cxn>
                    <a:cxn ang="T96">
                      <a:pos x="T40" y="T41"/>
                    </a:cxn>
                    <a:cxn ang="T97">
                      <a:pos x="T42" y="T43"/>
                    </a:cxn>
                    <a:cxn ang="T98">
                      <a:pos x="T44" y="T45"/>
                    </a:cxn>
                    <a:cxn ang="T99">
                      <a:pos x="T46" y="T47"/>
                    </a:cxn>
                    <a:cxn ang="T100">
                      <a:pos x="T48" y="T49"/>
                    </a:cxn>
                    <a:cxn ang="T101">
                      <a:pos x="T50" y="T51"/>
                    </a:cxn>
                    <a:cxn ang="T102">
                      <a:pos x="T52" y="T53"/>
                    </a:cxn>
                    <a:cxn ang="T103">
                      <a:pos x="T54" y="T55"/>
                    </a:cxn>
                    <a:cxn ang="T104">
                      <a:pos x="T56" y="T57"/>
                    </a:cxn>
                    <a:cxn ang="T105">
                      <a:pos x="T58" y="T59"/>
                    </a:cxn>
                    <a:cxn ang="T106">
                      <a:pos x="T60" y="T61"/>
                    </a:cxn>
                    <a:cxn ang="T107">
                      <a:pos x="T62" y="T63"/>
                    </a:cxn>
                    <a:cxn ang="T108">
                      <a:pos x="T64" y="T65"/>
                    </a:cxn>
                    <a:cxn ang="T109">
                      <a:pos x="T66" y="T67"/>
                    </a:cxn>
                    <a:cxn ang="T110">
                      <a:pos x="T68" y="T69"/>
                    </a:cxn>
                    <a:cxn ang="T111">
                      <a:pos x="T70" y="T71"/>
                    </a:cxn>
                    <a:cxn ang="T112">
                      <a:pos x="T72" y="T73"/>
                    </a:cxn>
                    <a:cxn ang="T113">
                      <a:pos x="T74" y="T75"/>
                    </a:cxn>
                  </a:cxnLst>
                  <a:rect l="0" t="0" r="r" b="b"/>
                  <a:pathLst>
                    <a:path w="85" h="3">
                      <a:moveTo>
                        <a:pt x="85" y="2"/>
                      </a:moveTo>
                      <a:lnTo>
                        <a:pt x="84" y="2"/>
                      </a:lnTo>
                      <a:lnTo>
                        <a:pt x="85" y="1"/>
                      </a:lnTo>
                      <a:lnTo>
                        <a:pt x="85" y="2"/>
                      </a:lnTo>
                      <a:close/>
                      <a:moveTo>
                        <a:pt x="84" y="2"/>
                      </a:moveTo>
                      <a:cubicBezTo>
                        <a:pt x="75" y="1"/>
                        <a:pt x="64" y="1"/>
                        <a:pt x="53" y="1"/>
                      </a:cubicBezTo>
                      <a:lnTo>
                        <a:pt x="53" y="0"/>
                      </a:lnTo>
                      <a:cubicBezTo>
                        <a:pt x="64" y="0"/>
                        <a:pt x="75" y="0"/>
                        <a:pt x="85" y="1"/>
                      </a:cubicBezTo>
                      <a:lnTo>
                        <a:pt x="84" y="2"/>
                      </a:lnTo>
                      <a:close/>
                      <a:moveTo>
                        <a:pt x="53" y="1"/>
                      </a:moveTo>
                      <a:cubicBezTo>
                        <a:pt x="50" y="1"/>
                        <a:pt x="48" y="1"/>
                        <a:pt x="45" y="1"/>
                      </a:cubicBezTo>
                      <a:lnTo>
                        <a:pt x="45" y="0"/>
                      </a:lnTo>
                      <a:cubicBezTo>
                        <a:pt x="48" y="0"/>
                        <a:pt x="51" y="0"/>
                        <a:pt x="53" y="0"/>
                      </a:cubicBezTo>
                      <a:lnTo>
                        <a:pt x="53" y="1"/>
                      </a:lnTo>
                      <a:close/>
                      <a:moveTo>
                        <a:pt x="45" y="1"/>
                      </a:moveTo>
                      <a:lnTo>
                        <a:pt x="45" y="1"/>
                      </a:lnTo>
                      <a:lnTo>
                        <a:pt x="45" y="0"/>
                      </a:lnTo>
                      <a:lnTo>
                        <a:pt x="45" y="1"/>
                      </a:lnTo>
                      <a:close/>
                      <a:moveTo>
                        <a:pt x="45" y="0"/>
                      </a:moveTo>
                      <a:lnTo>
                        <a:pt x="45" y="0"/>
                      </a:lnTo>
                      <a:lnTo>
                        <a:pt x="45" y="1"/>
                      </a:lnTo>
                      <a:lnTo>
                        <a:pt x="45" y="0"/>
                      </a:lnTo>
                      <a:close/>
                      <a:moveTo>
                        <a:pt x="45" y="1"/>
                      </a:moveTo>
                      <a:cubicBezTo>
                        <a:pt x="45" y="1"/>
                        <a:pt x="45" y="1"/>
                        <a:pt x="45" y="1"/>
                      </a:cubicBezTo>
                      <a:lnTo>
                        <a:pt x="44" y="0"/>
                      </a:lnTo>
                      <a:cubicBezTo>
                        <a:pt x="45" y="0"/>
                        <a:pt x="45" y="0"/>
                        <a:pt x="45" y="0"/>
                      </a:cubicBezTo>
                      <a:lnTo>
                        <a:pt x="45" y="1"/>
                      </a:lnTo>
                      <a:close/>
                      <a:moveTo>
                        <a:pt x="45" y="1"/>
                      </a:moveTo>
                      <a:cubicBezTo>
                        <a:pt x="44" y="2"/>
                        <a:pt x="43" y="2"/>
                        <a:pt x="42" y="2"/>
                      </a:cubicBezTo>
                      <a:lnTo>
                        <a:pt x="42" y="1"/>
                      </a:lnTo>
                      <a:cubicBezTo>
                        <a:pt x="42" y="1"/>
                        <a:pt x="43" y="0"/>
                        <a:pt x="44" y="0"/>
                      </a:cubicBezTo>
                      <a:lnTo>
                        <a:pt x="45" y="1"/>
                      </a:lnTo>
                      <a:close/>
                      <a:moveTo>
                        <a:pt x="42" y="1"/>
                      </a:moveTo>
                      <a:lnTo>
                        <a:pt x="42" y="1"/>
                      </a:lnTo>
                      <a:close/>
                      <a:moveTo>
                        <a:pt x="42" y="2"/>
                      </a:moveTo>
                      <a:cubicBezTo>
                        <a:pt x="41" y="2"/>
                        <a:pt x="39" y="2"/>
                        <a:pt x="38" y="2"/>
                      </a:cubicBezTo>
                      <a:lnTo>
                        <a:pt x="38" y="1"/>
                      </a:lnTo>
                      <a:cubicBezTo>
                        <a:pt x="39" y="1"/>
                        <a:pt x="40" y="1"/>
                        <a:pt x="42" y="1"/>
                      </a:cubicBezTo>
                      <a:lnTo>
                        <a:pt x="42" y="2"/>
                      </a:lnTo>
                      <a:close/>
                      <a:moveTo>
                        <a:pt x="38" y="2"/>
                      </a:moveTo>
                      <a:cubicBezTo>
                        <a:pt x="36" y="2"/>
                        <a:pt x="34" y="2"/>
                        <a:pt x="32" y="3"/>
                      </a:cubicBezTo>
                      <a:lnTo>
                        <a:pt x="32" y="1"/>
                      </a:lnTo>
                      <a:cubicBezTo>
                        <a:pt x="34" y="1"/>
                        <a:pt x="36" y="1"/>
                        <a:pt x="38" y="1"/>
                      </a:cubicBezTo>
                      <a:lnTo>
                        <a:pt x="38" y="2"/>
                      </a:lnTo>
                      <a:close/>
                      <a:moveTo>
                        <a:pt x="32" y="3"/>
                      </a:moveTo>
                      <a:lnTo>
                        <a:pt x="32" y="3"/>
                      </a:lnTo>
                      <a:lnTo>
                        <a:pt x="32" y="2"/>
                      </a:lnTo>
                      <a:lnTo>
                        <a:pt x="32" y="3"/>
                      </a:lnTo>
                      <a:close/>
                      <a:moveTo>
                        <a:pt x="32" y="3"/>
                      </a:moveTo>
                      <a:cubicBezTo>
                        <a:pt x="28" y="3"/>
                        <a:pt x="25" y="3"/>
                        <a:pt x="22" y="3"/>
                      </a:cubicBezTo>
                      <a:lnTo>
                        <a:pt x="22" y="2"/>
                      </a:lnTo>
                      <a:cubicBezTo>
                        <a:pt x="25" y="2"/>
                        <a:pt x="28" y="2"/>
                        <a:pt x="32" y="1"/>
                      </a:cubicBezTo>
                      <a:lnTo>
                        <a:pt x="32" y="3"/>
                      </a:lnTo>
                      <a:close/>
                      <a:moveTo>
                        <a:pt x="22" y="2"/>
                      </a:moveTo>
                      <a:lnTo>
                        <a:pt x="22" y="2"/>
                      </a:lnTo>
                      <a:close/>
                      <a:moveTo>
                        <a:pt x="22" y="3"/>
                      </a:moveTo>
                      <a:cubicBezTo>
                        <a:pt x="18" y="3"/>
                        <a:pt x="14" y="2"/>
                        <a:pt x="10" y="3"/>
                      </a:cubicBezTo>
                      <a:lnTo>
                        <a:pt x="9" y="2"/>
                      </a:lnTo>
                      <a:cubicBezTo>
                        <a:pt x="14" y="1"/>
                        <a:pt x="18" y="1"/>
                        <a:pt x="22" y="2"/>
                      </a:cubicBezTo>
                      <a:lnTo>
                        <a:pt x="22" y="3"/>
                      </a:lnTo>
                      <a:close/>
                      <a:moveTo>
                        <a:pt x="9" y="3"/>
                      </a:moveTo>
                      <a:lnTo>
                        <a:pt x="0" y="3"/>
                      </a:lnTo>
                      <a:lnTo>
                        <a:pt x="9" y="2"/>
                      </a:lnTo>
                      <a:lnTo>
                        <a:pt x="9" y="3"/>
                      </a:lnTo>
                      <a:close/>
                      <a:moveTo>
                        <a:pt x="9" y="2"/>
                      </a:moveTo>
                      <a:lnTo>
                        <a:pt x="11" y="2"/>
                      </a:lnTo>
                      <a:lnTo>
                        <a:pt x="11" y="3"/>
                      </a:lnTo>
                      <a:lnTo>
                        <a:pt x="9" y="3"/>
                      </a:lnTo>
                      <a:lnTo>
                        <a:pt x="9" y="2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295" name="Freeform 297"/>
                <p:cNvSpPr>
                  <a:spLocks noChangeArrowheads="1"/>
                </p:cNvSpPr>
                <p:nvPr/>
              </p:nvSpPr>
              <p:spPr bwMode="auto">
                <a:xfrm>
                  <a:off x="1175" y="3356"/>
                  <a:ext cx="35" cy="2"/>
                </a:xfrm>
                <a:custGeom>
                  <a:avLst/>
                  <a:gdLst>
                    <a:gd name="T0" fmla="*/ 1613 w 26"/>
                    <a:gd name="T1" fmla="*/ 0 h 2"/>
                    <a:gd name="T2" fmla="*/ 12067 w 26"/>
                    <a:gd name="T3" fmla="*/ 0 h 2"/>
                    <a:gd name="T4" fmla="*/ 12067 w 26"/>
                    <a:gd name="T5" fmla="*/ 210 h 2"/>
                    <a:gd name="T6" fmla="*/ 0 w 26"/>
                    <a:gd name="T7" fmla="*/ 0 h 2"/>
                    <a:gd name="T8" fmla="*/ 1613 w 26"/>
                    <a:gd name="T9" fmla="*/ 0 h 2"/>
                    <a:gd name="T10" fmla="*/ 12067 w 26"/>
                    <a:gd name="T11" fmla="*/ 0 h 2"/>
                    <a:gd name="T12" fmla="*/ 23634 w 26"/>
                    <a:gd name="T13" fmla="*/ 0 h 2"/>
                    <a:gd name="T14" fmla="*/ 22531 w 26"/>
                    <a:gd name="T15" fmla="*/ 210 h 2"/>
                    <a:gd name="T16" fmla="*/ 12067 w 26"/>
                    <a:gd name="T17" fmla="*/ 210 h 2"/>
                    <a:gd name="T18" fmla="*/ 12067 w 26"/>
                    <a:gd name="T19" fmla="*/ 0 h 2"/>
                    <a:gd name="T20" fmla="*/ 23634 w 26"/>
                    <a:gd name="T21" fmla="*/ 0 h 2"/>
                    <a:gd name="T22" fmla="*/ 25321 w 26"/>
                    <a:gd name="T23" fmla="*/ 140 h 2"/>
                    <a:gd name="T24" fmla="*/ 23634 w 26"/>
                    <a:gd name="T25" fmla="*/ 140 h 2"/>
                    <a:gd name="T26" fmla="*/ 22531 w 26"/>
                    <a:gd name="T27" fmla="*/ 140 h 2"/>
                    <a:gd name="T28" fmla="*/ 23634 w 26"/>
                    <a:gd name="T29" fmla="*/ 0 h 2"/>
                    <a:gd name="T30" fmla="*/ 23634 w 26"/>
                    <a:gd name="T31" fmla="*/ 140 h 2"/>
                    <a:gd name="T32" fmla="*/ 23634 w 26"/>
                    <a:gd name="T33" fmla="*/ 140 h 2"/>
                    <a:gd name="T34" fmla="*/ 22531 w 26"/>
                    <a:gd name="T35" fmla="*/ 140 h 2"/>
                    <a:gd name="T36" fmla="*/ 22531 w 26"/>
                    <a:gd name="T37" fmla="*/ 0 h 2"/>
                    <a:gd name="T38" fmla="*/ 23634 w 26"/>
                    <a:gd name="T39" fmla="*/ 140 h 2"/>
                    <a:gd name="T40" fmla="*/ 22531 w 26"/>
                    <a:gd name="T41" fmla="*/ 140 h 2"/>
                    <a:gd name="T42" fmla="*/ 22531 w 26"/>
                    <a:gd name="T43" fmla="*/ 140 h 2"/>
                    <a:gd name="T44" fmla="*/ 22531 w 26"/>
                    <a:gd name="T45" fmla="*/ 140 h 2"/>
                    <a:gd name="T46" fmla="*/ 23634 w 26"/>
                    <a:gd name="T47" fmla="*/ 140 h 2"/>
                    <a:gd name="T48" fmla="*/ 30422 w 26"/>
                    <a:gd name="T49" fmla="*/ 0 h 2"/>
                    <a:gd name="T50" fmla="*/ 30422 w 26"/>
                    <a:gd name="T51" fmla="*/ 210 h 2"/>
                    <a:gd name="T52" fmla="*/ 22531 w 26"/>
                    <a:gd name="T53" fmla="*/ 140 h 2"/>
                    <a:gd name="T54" fmla="*/ 23634 w 26"/>
                    <a:gd name="T55" fmla="*/ 140 h 2"/>
                    <a:gd name="T56" fmla="*/ 30422 w 26"/>
                    <a:gd name="T57" fmla="*/ 0 h 2"/>
                    <a:gd name="T58" fmla="*/ 39076 w 26"/>
                    <a:gd name="T59" fmla="*/ 140 h 2"/>
                    <a:gd name="T60" fmla="*/ 37253 w 26"/>
                    <a:gd name="T61" fmla="*/ 140 h 2"/>
                    <a:gd name="T62" fmla="*/ 30422 w 26"/>
                    <a:gd name="T63" fmla="*/ 210 h 2"/>
                    <a:gd name="T64" fmla="*/ 30422 w 26"/>
                    <a:gd name="T65" fmla="*/ 0 h 2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26" h="2">
                      <a:moveTo>
                        <a:pt x="1" y="0"/>
                      </a:moveTo>
                      <a:cubicBezTo>
                        <a:pt x="1" y="1"/>
                        <a:pt x="5" y="1"/>
                        <a:pt x="8" y="0"/>
                      </a:cubicBezTo>
                      <a:lnTo>
                        <a:pt x="8" y="2"/>
                      </a:lnTo>
                      <a:cubicBezTo>
                        <a:pt x="4" y="2"/>
                        <a:pt x="0" y="2"/>
                        <a:pt x="0" y="0"/>
                      </a:cubicBezTo>
                      <a:lnTo>
                        <a:pt x="1" y="0"/>
                      </a:lnTo>
                      <a:close/>
                      <a:moveTo>
                        <a:pt x="8" y="0"/>
                      </a:moveTo>
                      <a:cubicBezTo>
                        <a:pt x="11" y="0"/>
                        <a:pt x="14" y="0"/>
                        <a:pt x="16" y="0"/>
                      </a:cubicBezTo>
                      <a:lnTo>
                        <a:pt x="15" y="2"/>
                      </a:lnTo>
                      <a:cubicBezTo>
                        <a:pt x="14" y="1"/>
                        <a:pt x="11" y="1"/>
                        <a:pt x="8" y="2"/>
                      </a:cubicBezTo>
                      <a:lnTo>
                        <a:pt x="8" y="0"/>
                      </a:lnTo>
                      <a:close/>
                      <a:moveTo>
                        <a:pt x="16" y="0"/>
                      </a:moveTo>
                      <a:lnTo>
                        <a:pt x="17" y="1"/>
                      </a:lnTo>
                      <a:lnTo>
                        <a:pt x="16" y="1"/>
                      </a:lnTo>
                      <a:lnTo>
                        <a:pt x="15" y="1"/>
                      </a:lnTo>
                      <a:lnTo>
                        <a:pt x="16" y="0"/>
                      </a:lnTo>
                      <a:close/>
                      <a:moveTo>
                        <a:pt x="16" y="1"/>
                      </a:moveTo>
                      <a:cubicBezTo>
                        <a:pt x="15" y="2"/>
                        <a:pt x="16" y="0"/>
                        <a:pt x="16" y="1"/>
                      </a:cubicBezTo>
                      <a:lnTo>
                        <a:pt x="15" y="1"/>
                      </a:lnTo>
                      <a:cubicBezTo>
                        <a:pt x="14" y="1"/>
                        <a:pt x="14" y="1"/>
                        <a:pt x="15" y="0"/>
                      </a:cubicBezTo>
                      <a:lnTo>
                        <a:pt x="16" y="1"/>
                      </a:lnTo>
                      <a:close/>
                      <a:moveTo>
                        <a:pt x="15" y="1"/>
                      </a:moveTo>
                      <a:lnTo>
                        <a:pt x="15" y="1"/>
                      </a:lnTo>
                      <a:close/>
                      <a:moveTo>
                        <a:pt x="16" y="1"/>
                      </a:moveTo>
                      <a:cubicBezTo>
                        <a:pt x="16" y="1"/>
                        <a:pt x="18" y="0"/>
                        <a:pt x="20" y="0"/>
                      </a:cubicBezTo>
                      <a:lnTo>
                        <a:pt x="20" y="2"/>
                      </a:lnTo>
                      <a:cubicBezTo>
                        <a:pt x="17" y="2"/>
                        <a:pt x="15" y="2"/>
                        <a:pt x="15" y="1"/>
                      </a:cubicBezTo>
                      <a:lnTo>
                        <a:pt x="16" y="1"/>
                      </a:lnTo>
                      <a:close/>
                      <a:moveTo>
                        <a:pt x="20" y="0"/>
                      </a:moveTo>
                      <a:cubicBezTo>
                        <a:pt x="23" y="0"/>
                        <a:pt x="26" y="0"/>
                        <a:pt x="26" y="1"/>
                      </a:cubicBezTo>
                      <a:lnTo>
                        <a:pt x="25" y="1"/>
                      </a:lnTo>
                      <a:cubicBezTo>
                        <a:pt x="25" y="1"/>
                        <a:pt x="22" y="1"/>
                        <a:pt x="20" y="2"/>
                      </a:cubicBezTo>
                      <a:lnTo>
                        <a:pt x="20" y="0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296" name="Freeform 298"/>
                <p:cNvSpPr>
                  <a:spLocks noChangeArrowheads="1"/>
                </p:cNvSpPr>
                <p:nvPr/>
              </p:nvSpPr>
              <p:spPr bwMode="auto">
                <a:xfrm>
                  <a:off x="1094" y="3446"/>
                  <a:ext cx="118" cy="24"/>
                </a:xfrm>
                <a:custGeom>
                  <a:avLst/>
                  <a:gdLst>
                    <a:gd name="T0" fmla="*/ 65371 w 85"/>
                    <a:gd name="T1" fmla="*/ 40456 h 15"/>
                    <a:gd name="T2" fmla="*/ 150950 w 85"/>
                    <a:gd name="T3" fmla="*/ 24325 h 15"/>
                    <a:gd name="T4" fmla="*/ 93934 w 85"/>
                    <a:gd name="T5" fmla="*/ 3712 h 15"/>
                    <a:gd name="T6" fmla="*/ 8167 w 85"/>
                    <a:gd name="T7" fmla="*/ 20752 h 15"/>
                    <a:gd name="T8" fmla="*/ 65371 w 85"/>
                    <a:gd name="T9" fmla="*/ 40456 h 15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85" h="15">
                      <a:moveTo>
                        <a:pt x="35" y="14"/>
                      </a:moveTo>
                      <a:cubicBezTo>
                        <a:pt x="56" y="15"/>
                        <a:pt x="77" y="12"/>
                        <a:pt x="81" y="8"/>
                      </a:cubicBezTo>
                      <a:cubicBezTo>
                        <a:pt x="85" y="5"/>
                        <a:pt x="71" y="2"/>
                        <a:pt x="50" y="1"/>
                      </a:cubicBezTo>
                      <a:cubicBezTo>
                        <a:pt x="28" y="0"/>
                        <a:pt x="8" y="3"/>
                        <a:pt x="4" y="7"/>
                      </a:cubicBezTo>
                      <a:cubicBezTo>
                        <a:pt x="0" y="10"/>
                        <a:pt x="13" y="13"/>
                        <a:pt x="35" y="14"/>
                      </a:cubicBezTo>
                      <a:close/>
                    </a:path>
                  </a:pathLst>
                </a:custGeom>
                <a:noFill/>
                <a:ln w="9525" cap="sq">
                  <a:solidFill>
                    <a:srgbClr val="949393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297" name="Freeform 299"/>
                <p:cNvSpPr>
                  <a:spLocks noChangeArrowheads="1"/>
                </p:cNvSpPr>
                <p:nvPr/>
              </p:nvSpPr>
              <p:spPr bwMode="auto">
                <a:xfrm>
                  <a:off x="1126" y="3449"/>
                  <a:ext cx="50" cy="16"/>
                </a:xfrm>
                <a:custGeom>
                  <a:avLst/>
                  <a:gdLst>
                    <a:gd name="T0" fmla="*/ 19295 w 37"/>
                    <a:gd name="T1" fmla="*/ 30114 h 10"/>
                    <a:gd name="T2" fmla="*/ 50649 w 37"/>
                    <a:gd name="T3" fmla="*/ 18821 h 10"/>
                    <a:gd name="T4" fmla="*/ 36346 w 37"/>
                    <a:gd name="T5" fmla="*/ 0 h 10"/>
                    <a:gd name="T6" fmla="*/ 4305 w 37"/>
                    <a:gd name="T7" fmla="*/ 15203 h 10"/>
                    <a:gd name="T8" fmla="*/ 19295 w 37"/>
                    <a:gd name="T9" fmla="*/ 30114 h 1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7" h="10">
                      <a:moveTo>
                        <a:pt x="13" y="10"/>
                      </a:moveTo>
                      <a:cubicBezTo>
                        <a:pt x="22" y="10"/>
                        <a:pt x="31" y="8"/>
                        <a:pt x="34" y="6"/>
                      </a:cubicBezTo>
                      <a:cubicBezTo>
                        <a:pt x="37" y="3"/>
                        <a:pt x="32" y="1"/>
                        <a:pt x="24" y="0"/>
                      </a:cubicBezTo>
                      <a:cubicBezTo>
                        <a:pt x="15" y="0"/>
                        <a:pt x="6" y="2"/>
                        <a:pt x="3" y="5"/>
                      </a:cubicBezTo>
                      <a:cubicBezTo>
                        <a:pt x="0" y="7"/>
                        <a:pt x="4" y="10"/>
                        <a:pt x="13" y="10"/>
                      </a:cubicBezTo>
                      <a:close/>
                    </a:path>
                  </a:pathLst>
                </a:custGeom>
                <a:solidFill>
                  <a:srgbClr val="7A7878"/>
                </a:solidFill>
                <a:ln w="9525" cap="sq">
                  <a:solidFill>
                    <a:srgbClr val="949393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298" name="Freeform 300"/>
                <p:cNvSpPr>
                  <a:spLocks noChangeArrowheads="1"/>
                </p:cNvSpPr>
                <p:nvPr/>
              </p:nvSpPr>
              <p:spPr bwMode="auto">
                <a:xfrm>
                  <a:off x="1072" y="3570"/>
                  <a:ext cx="174" cy="17"/>
                </a:xfrm>
                <a:custGeom>
                  <a:avLst/>
                  <a:gdLst>
                    <a:gd name="T0" fmla="*/ 216467 w 126"/>
                    <a:gd name="T1" fmla="*/ 74851 h 10"/>
                    <a:gd name="T2" fmla="*/ 145699 w 126"/>
                    <a:gd name="T3" fmla="*/ 44030 h 10"/>
                    <a:gd name="T4" fmla="*/ 0 w 126"/>
                    <a:gd name="T5" fmla="*/ 0 h 10"/>
                    <a:gd name="T6" fmla="*/ 0 w 126"/>
                    <a:gd name="T7" fmla="*/ 0 h 10"/>
                    <a:gd name="T8" fmla="*/ 216467 w 126"/>
                    <a:gd name="T9" fmla="*/ 74851 h 1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26" h="10">
                      <a:moveTo>
                        <a:pt x="126" y="9"/>
                      </a:moveTo>
                      <a:cubicBezTo>
                        <a:pt x="113" y="7"/>
                        <a:pt x="101" y="4"/>
                        <a:pt x="85" y="5"/>
                      </a:cubicBezTo>
                      <a:cubicBezTo>
                        <a:pt x="51" y="7"/>
                        <a:pt x="17" y="1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126" y="9"/>
                      </a:lnTo>
                      <a:close/>
                    </a:path>
                  </a:pathLst>
                </a:custGeom>
                <a:solidFill>
                  <a:srgbClr val="7A7878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299" name="Freeform 301"/>
                <p:cNvSpPr>
                  <a:spLocks noChangeArrowheads="1"/>
                </p:cNvSpPr>
                <p:nvPr/>
              </p:nvSpPr>
              <p:spPr bwMode="auto">
                <a:xfrm>
                  <a:off x="1072" y="3570"/>
                  <a:ext cx="174" cy="17"/>
                </a:xfrm>
                <a:custGeom>
                  <a:avLst/>
                  <a:gdLst>
                    <a:gd name="T0" fmla="*/ 216467 w 126"/>
                    <a:gd name="T1" fmla="*/ 74851 h 10"/>
                    <a:gd name="T2" fmla="*/ 145699 w 126"/>
                    <a:gd name="T3" fmla="*/ 44030 h 10"/>
                    <a:gd name="T4" fmla="*/ 0 w 126"/>
                    <a:gd name="T5" fmla="*/ 0 h 10"/>
                    <a:gd name="T6" fmla="*/ 0 w 126"/>
                    <a:gd name="T7" fmla="*/ 0 h 10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126" h="10">
                      <a:moveTo>
                        <a:pt x="126" y="9"/>
                      </a:moveTo>
                      <a:cubicBezTo>
                        <a:pt x="113" y="7"/>
                        <a:pt x="101" y="4"/>
                        <a:pt x="85" y="5"/>
                      </a:cubicBezTo>
                      <a:cubicBezTo>
                        <a:pt x="51" y="7"/>
                        <a:pt x="17" y="1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</a:path>
                  </a:pathLst>
                </a:custGeom>
                <a:noFill/>
                <a:ln w="9525" cap="sq">
                  <a:solidFill>
                    <a:srgbClr val="C1C0B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300" name="Freeform 302"/>
                <p:cNvSpPr>
                  <a:spLocks noChangeArrowheads="1"/>
                </p:cNvSpPr>
                <p:nvPr/>
              </p:nvSpPr>
              <p:spPr bwMode="auto">
                <a:xfrm>
                  <a:off x="1115" y="3487"/>
                  <a:ext cx="41" cy="7"/>
                </a:xfrm>
                <a:custGeom>
                  <a:avLst/>
                  <a:gdLst>
                    <a:gd name="T0" fmla="*/ 0 w 30"/>
                    <a:gd name="T1" fmla="*/ 1662 h 5"/>
                    <a:gd name="T2" fmla="*/ 53452 w 30"/>
                    <a:gd name="T3" fmla="*/ 6819 h 5"/>
                    <a:gd name="T4" fmla="*/ 0 w 30"/>
                    <a:gd name="T5" fmla="*/ 1662 h 5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30" h="5">
                      <a:moveTo>
                        <a:pt x="0" y="1"/>
                      </a:moveTo>
                      <a:cubicBezTo>
                        <a:pt x="12" y="1"/>
                        <a:pt x="27" y="0"/>
                        <a:pt x="30" y="5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7A7878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301" name="Freeform 303"/>
                <p:cNvSpPr>
                  <a:spLocks noChangeArrowheads="1"/>
                </p:cNvSpPr>
                <p:nvPr/>
              </p:nvSpPr>
              <p:spPr bwMode="auto">
                <a:xfrm>
                  <a:off x="1115" y="3487"/>
                  <a:ext cx="41" cy="7"/>
                </a:xfrm>
                <a:custGeom>
                  <a:avLst/>
                  <a:gdLst>
                    <a:gd name="T0" fmla="*/ 0 w 30"/>
                    <a:gd name="T1" fmla="*/ 1662 h 5"/>
                    <a:gd name="T2" fmla="*/ 53452 w 30"/>
                    <a:gd name="T3" fmla="*/ 6819 h 5"/>
                    <a:gd name="T4" fmla="*/ 0 60000 65536"/>
                    <a:gd name="T5" fmla="*/ 0 60000 65536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0" t="0" r="r" b="b"/>
                  <a:pathLst>
                    <a:path w="30" h="5">
                      <a:moveTo>
                        <a:pt x="0" y="1"/>
                      </a:moveTo>
                      <a:cubicBezTo>
                        <a:pt x="12" y="1"/>
                        <a:pt x="27" y="0"/>
                        <a:pt x="30" y="5"/>
                      </a:cubicBezTo>
                    </a:path>
                  </a:pathLst>
                </a:custGeom>
                <a:noFill/>
                <a:ln w="9525" cap="sq">
                  <a:solidFill>
                    <a:srgbClr val="C1C0B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302" name="Freeform 304"/>
                <p:cNvSpPr>
                  <a:spLocks noChangeArrowheads="1"/>
                </p:cNvSpPr>
                <p:nvPr/>
              </p:nvSpPr>
              <p:spPr bwMode="auto">
                <a:xfrm>
                  <a:off x="1148" y="3410"/>
                  <a:ext cx="57" cy="21"/>
                </a:xfrm>
                <a:custGeom>
                  <a:avLst/>
                  <a:gdLst>
                    <a:gd name="T0" fmla="*/ 0 w 42"/>
                    <a:gd name="T1" fmla="*/ 0 h 13"/>
                    <a:gd name="T2" fmla="*/ 41421 w 42"/>
                    <a:gd name="T3" fmla="*/ 17432 h 13"/>
                    <a:gd name="T4" fmla="*/ 50030 w 42"/>
                    <a:gd name="T5" fmla="*/ 21551 h 13"/>
                    <a:gd name="T6" fmla="*/ 61751 w 42"/>
                    <a:gd name="T7" fmla="*/ 45488 h 13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42" h="13">
                      <a:moveTo>
                        <a:pt x="0" y="0"/>
                      </a:moveTo>
                      <a:cubicBezTo>
                        <a:pt x="8" y="3"/>
                        <a:pt x="18" y="3"/>
                        <a:pt x="28" y="5"/>
                      </a:cubicBezTo>
                      <a:cubicBezTo>
                        <a:pt x="31" y="5"/>
                        <a:pt x="33" y="5"/>
                        <a:pt x="34" y="6"/>
                      </a:cubicBezTo>
                      <a:cubicBezTo>
                        <a:pt x="38" y="7"/>
                        <a:pt x="37" y="12"/>
                        <a:pt x="42" y="13"/>
                      </a:cubicBezTo>
                    </a:path>
                  </a:pathLst>
                </a:custGeom>
                <a:noFill/>
                <a:ln w="9525" cap="sq">
                  <a:solidFill>
                    <a:srgbClr val="C1C0B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303" name="Freeform 305"/>
                <p:cNvSpPr>
                  <a:spLocks noChangeArrowheads="1"/>
                </p:cNvSpPr>
                <p:nvPr/>
              </p:nvSpPr>
              <p:spPr bwMode="auto">
                <a:xfrm>
                  <a:off x="1164" y="3498"/>
                  <a:ext cx="56" cy="12"/>
                </a:xfrm>
                <a:custGeom>
                  <a:avLst/>
                  <a:gdLst>
                    <a:gd name="T0" fmla="*/ 69432 w 41"/>
                    <a:gd name="T1" fmla="*/ 16037 h 8"/>
                    <a:gd name="T2" fmla="*/ 0 w 41"/>
                    <a:gd name="T3" fmla="*/ 0 h 8"/>
                    <a:gd name="T4" fmla="*/ 0 60000 65536"/>
                    <a:gd name="T5" fmla="*/ 0 60000 65536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0" t="0" r="r" b="b"/>
                  <a:pathLst>
                    <a:path w="41" h="8">
                      <a:moveTo>
                        <a:pt x="41" y="7"/>
                      </a:moveTo>
                      <a:cubicBezTo>
                        <a:pt x="23" y="8"/>
                        <a:pt x="10" y="4"/>
                        <a:pt x="0" y="0"/>
                      </a:cubicBezTo>
                    </a:path>
                  </a:pathLst>
                </a:custGeom>
                <a:noFill/>
                <a:ln w="9525" cap="sq">
                  <a:solidFill>
                    <a:srgbClr val="C1C0B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304" name="Freeform 306"/>
                <p:cNvSpPr>
                  <a:spLocks noChangeArrowheads="1"/>
                </p:cNvSpPr>
                <p:nvPr/>
              </p:nvSpPr>
              <p:spPr bwMode="auto">
                <a:xfrm>
                  <a:off x="1132" y="3551"/>
                  <a:ext cx="103" cy="9"/>
                </a:xfrm>
                <a:custGeom>
                  <a:avLst/>
                  <a:gdLst>
                    <a:gd name="T0" fmla="*/ 0 w 75"/>
                    <a:gd name="T1" fmla="*/ 9084 h 6"/>
                    <a:gd name="T2" fmla="*/ 75651 w 75"/>
                    <a:gd name="T3" fmla="*/ 3279 h 6"/>
                    <a:gd name="T4" fmla="*/ 103361 w 75"/>
                    <a:gd name="T5" fmla="*/ 13445 h 6"/>
                    <a:gd name="T6" fmla="*/ 126877 w 75"/>
                    <a:gd name="T7" fmla="*/ 15128 h 6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75" h="6">
                      <a:moveTo>
                        <a:pt x="0" y="3"/>
                      </a:moveTo>
                      <a:cubicBezTo>
                        <a:pt x="10" y="6"/>
                        <a:pt x="28" y="4"/>
                        <a:pt x="45" y="1"/>
                      </a:cubicBezTo>
                      <a:cubicBezTo>
                        <a:pt x="54" y="0"/>
                        <a:pt x="57" y="2"/>
                        <a:pt x="61" y="4"/>
                      </a:cubicBezTo>
                      <a:cubicBezTo>
                        <a:pt x="70" y="4"/>
                        <a:pt x="74" y="6"/>
                        <a:pt x="75" y="5"/>
                      </a:cubicBezTo>
                    </a:path>
                  </a:pathLst>
                </a:custGeom>
                <a:noFill/>
                <a:ln w="9525" cap="sq">
                  <a:solidFill>
                    <a:srgbClr val="C1C0B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305" name="Freeform 307"/>
                <p:cNvSpPr>
                  <a:spLocks noChangeArrowheads="1"/>
                </p:cNvSpPr>
                <p:nvPr/>
              </p:nvSpPr>
              <p:spPr bwMode="auto">
                <a:xfrm>
                  <a:off x="1070" y="3599"/>
                  <a:ext cx="106" cy="35"/>
                </a:xfrm>
                <a:custGeom>
                  <a:avLst/>
                  <a:gdLst>
                    <a:gd name="T0" fmla="*/ 1774 w 77"/>
                    <a:gd name="T1" fmla="*/ 0 h 21"/>
                    <a:gd name="T2" fmla="*/ 13122 w 77"/>
                    <a:gd name="T3" fmla="*/ 16167 h 21"/>
                    <a:gd name="T4" fmla="*/ 13122 w 77"/>
                    <a:gd name="T5" fmla="*/ 21180 h 21"/>
                    <a:gd name="T6" fmla="*/ 0 w 77"/>
                    <a:gd name="T7" fmla="*/ 4992 h 21"/>
                    <a:gd name="T8" fmla="*/ 1774 w 77"/>
                    <a:gd name="T9" fmla="*/ 0 h 21"/>
                    <a:gd name="T10" fmla="*/ 13122 w 77"/>
                    <a:gd name="T11" fmla="*/ 16167 h 21"/>
                    <a:gd name="T12" fmla="*/ 26383 w 77"/>
                    <a:gd name="T13" fmla="*/ 29283 h 21"/>
                    <a:gd name="T14" fmla="*/ 23579 w 77"/>
                    <a:gd name="T15" fmla="*/ 34297 h 21"/>
                    <a:gd name="T16" fmla="*/ 13122 w 77"/>
                    <a:gd name="T17" fmla="*/ 21180 h 21"/>
                    <a:gd name="T18" fmla="*/ 13122 w 77"/>
                    <a:gd name="T19" fmla="*/ 16167 h 21"/>
                    <a:gd name="T20" fmla="*/ 23579 w 77"/>
                    <a:gd name="T21" fmla="*/ 34297 h 21"/>
                    <a:gd name="T22" fmla="*/ 23579 w 77"/>
                    <a:gd name="T23" fmla="*/ 34297 h 21"/>
                    <a:gd name="T24" fmla="*/ 25346 w 77"/>
                    <a:gd name="T25" fmla="*/ 34297 h 21"/>
                    <a:gd name="T26" fmla="*/ 23579 w 77"/>
                    <a:gd name="T27" fmla="*/ 34297 h 21"/>
                    <a:gd name="T28" fmla="*/ 26383 w 77"/>
                    <a:gd name="T29" fmla="*/ 29283 h 21"/>
                    <a:gd name="T30" fmla="*/ 54660 w 77"/>
                    <a:gd name="T31" fmla="*/ 76750 h 21"/>
                    <a:gd name="T32" fmla="*/ 54660 w 77"/>
                    <a:gd name="T33" fmla="*/ 81792 h 21"/>
                    <a:gd name="T34" fmla="*/ 23579 w 77"/>
                    <a:gd name="T35" fmla="*/ 34297 h 21"/>
                    <a:gd name="T36" fmla="*/ 26383 w 77"/>
                    <a:gd name="T37" fmla="*/ 29283 h 21"/>
                    <a:gd name="T38" fmla="*/ 54660 w 77"/>
                    <a:gd name="T39" fmla="*/ 76750 h 21"/>
                    <a:gd name="T40" fmla="*/ 113717 w 77"/>
                    <a:gd name="T41" fmla="*/ 60533 h 21"/>
                    <a:gd name="T42" fmla="*/ 115495 w 77"/>
                    <a:gd name="T43" fmla="*/ 68612 h 21"/>
                    <a:gd name="T44" fmla="*/ 54660 w 77"/>
                    <a:gd name="T45" fmla="*/ 81792 h 21"/>
                    <a:gd name="T46" fmla="*/ 54660 w 77"/>
                    <a:gd name="T47" fmla="*/ 76750 h 21"/>
                    <a:gd name="T48" fmla="*/ 115495 w 77"/>
                    <a:gd name="T49" fmla="*/ 68612 h 21"/>
                    <a:gd name="T50" fmla="*/ 115495 w 77"/>
                    <a:gd name="T51" fmla="*/ 68612 h 21"/>
                    <a:gd name="T52" fmla="*/ 115495 w 77"/>
                    <a:gd name="T53" fmla="*/ 63620 h 21"/>
                    <a:gd name="T54" fmla="*/ 115495 w 77"/>
                    <a:gd name="T55" fmla="*/ 68612 h 21"/>
                    <a:gd name="T56" fmla="*/ 113717 w 77"/>
                    <a:gd name="T57" fmla="*/ 60533 h 21"/>
                    <a:gd name="T58" fmla="*/ 120475 w 77"/>
                    <a:gd name="T59" fmla="*/ 60533 h 21"/>
                    <a:gd name="T60" fmla="*/ 120475 w 77"/>
                    <a:gd name="T61" fmla="*/ 63620 h 21"/>
                    <a:gd name="T62" fmla="*/ 115495 w 77"/>
                    <a:gd name="T63" fmla="*/ 68612 h 21"/>
                    <a:gd name="T64" fmla="*/ 113717 w 77"/>
                    <a:gd name="T65" fmla="*/ 60533 h 21"/>
                    <a:gd name="T66" fmla="*/ 120475 w 77"/>
                    <a:gd name="T67" fmla="*/ 60533 h 21"/>
                    <a:gd name="T68" fmla="*/ 126747 w 77"/>
                    <a:gd name="T69" fmla="*/ 60533 h 21"/>
                    <a:gd name="T70" fmla="*/ 128531 w 77"/>
                    <a:gd name="T71" fmla="*/ 63620 h 21"/>
                    <a:gd name="T72" fmla="*/ 120475 w 77"/>
                    <a:gd name="T73" fmla="*/ 63620 h 21"/>
                    <a:gd name="T74" fmla="*/ 120475 w 77"/>
                    <a:gd name="T75" fmla="*/ 60533 h 21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</a:gdLst>
                  <a:ahLst/>
                  <a:cxnLst>
                    <a:cxn ang="T76">
                      <a:pos x="T0" y="T1"/>
                    </a:cxn>
                    <a:cxn ang="T77">
                      <a:pos x="T2" y="T3"/>
                    </a:cxn>
                    <a:cxn ang="T78">
                      <a:pos x="T4" y="T5"/>
                    </a:cxn>
                    <a:cxn ang="T79">
                      <a:pos x="T6" y="T7"/>
                    </a:cxn>
                    <a:cxn ang="T80">
                      <a:pos x="T8" y="T9"/>
                    </a:cxn>
                    <a:cxn ang="T81">
                      <a:pos x="T10" y="T11"/>
                    </a:cxn>
                    <a:cxn ang="T82">
                      <a:pos x="T12" y="T13"/>
                    </a:cxn>
                    <a:cxn ang="T83">
                      <a:pos x="T14" y="T15"/>
                    </a:cxn>
                    <a:cxn ang="T84">
                      <a:pos x="T16" y="T17"/>
                    </a:cxn>
                    <a:cxn ang="T85">
                      <a:pos x="T18" y="T19"/>
                    </a:cxn>
                    <a:cxn ang="T86">
                      <a:pos x="T20" y="T21"/>
                    </a:cxn>
                    <a:cxn ang="T87">
                      <a:pos x="T22" y="T23"/>
                    </a:cxn>
                    <a:cxn ang="T88">
                      <a:pos x="T24" y="T25"/>
                    </a:cxn>
                    <a:cxn ang="T89">
                      <a:pos x="T26" y="T27"/>
                    </a:cxn>
                    <a:cxn ang="T90">
                      <a:pos x="T28" y="T29"/>
                    </a:cxn>
                    <a:cxn ang="T91">
                      <a:pos x="T30" y="T31"/>
                    </a:cxn>
                    <a:cxn ang="T92">
                      <a:pos x="T32" y="T33"/>
                    </a:cxn>
                    <a:cxn ang="T93">
                      <a:pos x="T34" y="T35"/>
                    </a:cxn>
                    <a:cxn ang="T94">
                      <a:pos x="T36" y="T37"/>
                    </a:cxn>
                    <a:cxn ang="T95">
                      <a:pos x="T38" y="T39"/>
                    </a:cxn>
                    <a:cxn ang="T96">
                      <a:pos x="T40" y="T41"/>
                    </a:cxn>
                    <a:cxn ang="T97">
                      <a:pos x="T42" y="T43"/>
                    </a:cxn>
                    <a:cxn ang="T98">
                      <a:pos x="T44" y="T45"/>
                    </a:cxn>
                    <a:cxn ang="T99">
                      <a:pos x="T46" y="T47"/>
                    </a:cxn>
                    <a:cxn ang="T100">
                      <a:pos x="T48" y="T49"/>
                    </a:cxn>
                    <a:cxn ang="T101">
                      <a:pos x="T50" y="T51"/>
                    </a:cxn>
                    <a:cxn ang="T102">
                      <a:pos x="T52" y="T53"/>
                    </a:cxn>
                    <a:cxn ang="T103">
                      <a:pos x="T54" y="T55"/>
                    </a:cxn>
                    <a:cxn ang="T104">
                      <a:pos x="T56" y="T57"/>
                    </a:cxn>
                    <a:cxn ang="T105">
                      <a:pos x="T58" y="T59"/>
                    </a:cxn>
                    <a:cxn ang="T106">
                      <a:pos x="T60" y="T61"/>
                    </a:cxn>
                    <a:cxn ang="T107">
                      <a:pos x="T62" y="T63"/>
                    </a:cxn>
                    <a:cxn ang="T108">
                      <a:pos x="T64" y="T65"/>
                    </a:cxn>
                    <a:cxn ang="T109">
                      <a:pos x="T66" y="T67"/>
                    </a:cxn>
                    <a:cxn ang="T110">
                      <a:pos x="T68" y="T69"/>
                    </a:cxn>
                    <a:cxn ang="T111">
                      <a:pos x="T70" y="T71"/>
                    </a:cxn>
                    <a:cxn ang="T112">
                      <a:pos x="T72" y="T73"/>
                    </a:cxn>
                    <a:cxn ang="T113">
                      <a:pos x="T74" y="T75"/>
                    </a:cxn>
                  </a:cxnLst>
                  <a:rect l="0" t="0" r="r" b="b"/>
                  <a:pathLst>
                    <a:path w="77" h="21">
                      <a:moveTo>
                        <a:pt x="1" y="0"/>
                      </a:moveTo>
                      <a:cubicBezTo>
                        <a:pt x="2" y="2"/>
                        <a:pt x="5" y="3"/>
                        <a:pt x="8" y="4"/>
                      </a:cubicBezTo>
                      <a:lnTo>
                        <a:pt x="8" y="5"/>
                      </a:lnTo>
                      <a:cubicBezTo>
                        <a:pt x="5" y="4"/>
                        <a:pt x="1" y="3"/>
                        <a:pt x="0" y="1"/>
                      </a:cubicBezTo>
                      <a:lnTo>
                        <a:pt x="1" y="0"/>
                      </a:lnTo>
                      <a:close/>
                      <a:moveTo>
                        <a:pt x="8" y="4"/>
                      </a:moveTo>
                      <a:cubicBezTo>
                        <a:pt x="11" y="5"/>
                        <a:pt x="14" y="6"/>
                        <a:pt x="16" y="7"/>
                      </a:cubicBezTo>
                      <a:lnTo>
                        <a:pt x="14" y="8"/>
                      </a:lnTo>
                      <a:cubicBezTo>
                        <a:pt x="13" y="7"/>
                        <a:pt x="11" y="6"/>
                        <a:pt x="8" y="5"/>
                      </a:cubicBezTo>
                      <a:lnTo>
                        <a:pt x="8" y="4"/>
                      </a:lnTo>
                      <a:close/>
                      <a:moveTo>
                        <a:pt x="14" y="8"/>
                      </a:moveTo>
                      <a:lnTo>
                        <a:pt x="14" y="8"/>
                      </a:lnTo>
                      <a:lnTo>
                        <a:pt x="15" y="8"/>
                      </a:lnTo>
                      <a:lnTo>
                        <a:pt x="14" y="8"/>
                      </a:lnTo>
                      <a:close/>
                      <a:moveTo>
                        <a:pt x="16" y="7"/>
                      </a:moveTo>
                      <a:cubicBezTo>
                        <a:pt x="20" y="12"/>
                        <a:pt x="25" y="16"/>
                        <a:pt x="33" y="18"/>
                      </a:cubicBezTo>
                      <a:lnTo>
                        <a:pt x="33" y="19"/>
                      </a:lnTo>
                      <a:cubicBezTo>
                        <a:pt x="24" y="17"/>
                        <a:pt x="19" y="13"/>
                        <a:pt x="14" y="8"/>
                      </a:cubicBezTo>
                      <a:lnTo>
                        <a:pt x="16" y="7"/>
                      </a:lnTo>
                      <a:close/>
                      <a:moveTo>
                        <a:pt x="33" y="18"/>
                      </a:moveTo>
                      <a:cubicBezTo>
                        <a:pt x="42" y="20"/>
                        <a:pt x="53" y="19"/>
                        <a:pt x="68" y="14"/>
                      </a:cubicBezTo>
                      <a:lnTo>
                        <a:pt x="69" y="16"/>
                      </a:lnTo>
                      <a:cubicBezTo>
                        <a:pt x="53" y="21"/>
                        <a:pt x="42" y="21"/>
                        <a:pt x="33" y="19"/>
                      </a:cubicBezTo>
                      <a:lnTo>
                        <a:pt x="33" y="18"/>
                      </a:lnTo>
                      <a:close/>
                      <a:moveTo>
                        <a:pt x="69" y="16"/>
                      </a:moveTo>
                      <a:lnTo>
                        <a:pt x="69" y="16"/>
                      </a:lnTo>
                      <a:lnTo>
                        <a:pt x="69" y="15"/>
                      </a:lnTo>
                      <a:lnTo>
                        <a:pt x="69" y="16"/>
                      </a:lnTo>
                      <a:close/>
                      <a:moveTo>
                        <a:pt x="68" y="14"/>
                      </a:moveTo>
                      <a:cubicBezTo>
                        <a:pt x="70" y="14"/>
                        <a:pt x="71" y="14"/>
                        <a:pt x="72" y="14"/>
                      </a:cubicBezTo>
                      <a:lnTo>
                        <a:pt x="72" y="15"/>
                      </a:lnTo>
                      <a:cubicBezTo>
                        <a:pt x="71" y="15"/>
                        <a:pt x="70" y="15"/>
                        <a:pt x="69" y="16"/>
                      </a:cubicBezTo>
                      <a:lnTo>
                        <a:pt x="68" y="14"/>
                      </a:lnTo>
                      <a:close/>
                      <a:moveTo>
                        <a:pt x="72" y="14"/>
                      </a:moveTo>
                      <a:cubicBezTo>
                        <a:pt x="73" y="14"/>
                        <a:pt x="74" y="14"/>
                        <a:pt x="76" y="14"/>
                      </a:cubicBezTo>
                      <a:lnTo>
                        <a:pt x="77" y="15"/>
                      </a:lnTo>
                      <a:cubicBezTo>
                        <a:pt x="75" y="16"/>
                        <a:pt x="73" y="16"/>
                        <a:pt x="72" y="15"/>
                      </a:cubicBezTo>
                      <a:lnTo>
                        <a:pt x="72" y="14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306" name="Freeform 308"/>
                <p:cNvSpPr>
                  <a:spLocks noChangeArrowheads="1"/>
                </p:cNvSpPr>
                <p:nvPr/>
              </p:nvSpPr>
              <p:spPr bwMode="auto">
                <a:xfrm>
                  <a:off x="1147" y="3392"/>
                  <a:ext cx="38" cy="6"/>
                </a:xfrm>
                <a:custGeom>
                  <a:avLst/>
                  <a:gdLst>
                    <a:gd name="T0" fmla="*/ 41421 w 28"/>
                    <a:gd name="T1" fmla="*/ 21396 h 4"/>
                    <a:gd name="T2" fmla="*/ 16373 w 28"/>
                    <a:gd name="T3" fmla="*/ 12230 h 4"/>
                    <a:gd name="T4" fmla="*/ 16373 w 28"/>
                    <a:gd name="T5" fmla="*/ 6987 h 4"/>
                    <a:gd name="T6" fmla="*/ 41421 w 28"/>
                    <a:gd name="T7" fmla="*/ 16131 h 4"/>
                    <a:gd name="T8" fmla="*/ 41421 w 28"/>
                    <a:gd name="T9" fmla="*/ 21396 h 4"/>
                    <a:gd name="T10" fmla="*/ 16373 w 28"/>
                    <a:gd name="T11" fmla="*/ 12230 h 4"/>
                    <a:gd name="T12" fmla="*/ 8736 w 28"/>
                    <a:gd name="T13" fmla="*/ 12230 h 4"/>
                    <a:gd name="T14" fmla="*/ 8736 w 28"/>
                    <a:gd name="T15" fmla="*/ 0 h 4"/>
                    <a:gd name="T16" fmla="*/ 16373 w 28"/>
                    <a:gd name="T17" fmla="*/ 6987 h 4"/>
                    <a:gd name="T18" fmla="*/ 16373 w 28"/>
                    <a:gd name="T19" fmla="*/ 12230 h 4"/>
                    <a:gd name="T20" fmla="*/ 8736 w 28"/>
                    <a:gd name="T21" fmla="*/ 0 h 4"/>
                    <a:gd name="T22" fmla="*/ 8736 w 28"/>
                    <a:gd name="T23" fmla="*/ 0 h 4"/>
                    <a:gd name="T24" fmla="*/ 8736 w 28"/>
                    <a:gd name="T25" fmla="*/ 0 h 4"/>
                    <a:gd name="T26" fmla="*/ 8736 w 28"/>
                    <a:gd name="T27" fmla="*/ 6987 h 4"/>
                    <a:gd name="T28" fmla="*/ 8736 w 28"/>
                    <a:gd name="T29" fmla="*/ 0 h 4"/>
                    <a:gd name="T30" fmla="*/ 8736 w 28"/>
                    <a:gd name="T31" fmla="*/ 12230 h 4"/>
                    <a:gd name="T32" fmla="*/ 8736 w 28"/>
                    <a:gd name="T33" fmla="*/ 12230 h 4"/>
                    <a:gd name="T34" fmla="*/ 8736 w 28"/>
                    <a:gd name="T35" fmla="*/ 0 h 4"/>
                    <a:gd name="T36" fmla="*/ 8736 w 28"/>
                    <a:gd name="T37" fmla="*/ 0 h 4"/>
                    <a:gd name="T38" fmla="*/ 8736 w 28"/>
                    <a:gd name="T39" fmla="*/ 12230 h 4"/>
                    <a:gd name="T40" fmla="*/ 8736 w 28"/>
                    <a:gd name="T41" fmla="*/ 0 h 4"/>
                    <a:gd name="T42" fmla="*/ 8736 w 28"/>
                    <a:gd name="T43" fmla="*/ 0 h 4"/>
                    <a:gd name="T44" fmla="*/ 8736 w 28"/>
                    <a:gd name="T45" fmla="*/ 6987 h 4"/>
                    <a:gd name="T46" fmla="*/ 8736 w 28"/>
                    <a:gd name="T47" fmla="*/ 0 h 4"/>
                    <a:gd name="T48" fmla="*/ 8736 w 28"/>
                    <a:gd name="T49" fmla="*/ 12230 h 4"/>
                    <a:gd name="T50" fmla="*/ 7105 w 28"/>
                    <a:gd name="T51" fmla="*/ 12230 h 4"/>
                    <a:gd name="T52" fmla="*/ 7105 w 28"/>
                    <a:gd name="T53" fmla="*/ 6987 h 4"/>
                    <a:gd name="T54" fmla="*/ 8736 w 28"/>
                    <a:gd name="T55" fmla="*/ 0 h 4"/>
                    <a:gd name="T56" fmla="*/ 8736 w 28"/>
                    <a:gd name="T57" fmla="*/ 12230 h 4"/>
                    <a:gd name="T58" fmla="*/ 7105 w 28"/>
                    <a:gd name="T59" fmla="*/ 12230 h 4"/>
                    <a:gd name="T60" fmla="*/ 0 w 28"/>
                    <a:gd name="T61" fmla="*/ 12230 h 4"/>
                    <a:gd name="T62" fmla="*/ 1597 w 28"/>
                    <a:gd name="T63" fmla="*/ 6987 h 4"/>
                    <a:gd name="T64" fmla="*/ 7105 w 28"/>
                    <a:gd name="T65" fmla="*/ 6987 h 4"/>
                    <a:gd name="T66" fmla="*/ 7105 w 28"/>
                    <a:gd name="T67" fmla="*/ 12230 h 4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</a:gdLst>
                  <a:ahLst/>
                  <a:cxnLst>
                    <a:cxn ang="T68">
                      <a:pos x="T0" y="T1"/>
                    </a:cxn>
                    <a:cxn ang="T69">
                      <a:pos x="T2" y="T3"/>
                    </a:cxn>
                    <a:cxn ang="T70">
                      <a:pos x="T4" y="T5"/>
                    </a:cxn>
                    <a:cxn ang="T71">
                      <a:pos x="T6" y="T7"/>
                    </a:cxn>
                    <a:cxn ang="T72">
                      <a:pos x="T8" y="T9"/>
                    </a:cxn>
                    <a:cxn ang="T73">
                      <a:pos x="T10" y="T11"/>
                    </a:cxn>
                    <a:cxn ang="T74">
                      <a:pos x="T12" y="T13"/>
                    </a:cxn>
                    <a:cxn ang="T75">
                      <a:pos x="T14" y="T15"/>
                    </a:cxn>
                    <a:cxn ang="T76">
                      <a:pos x="T16" y="T17"/>
                    </a:cxn>
                    <a:cxn ang="T77">
                      <a:pos x="T18" y="T19"/>
                    </a:cxn>
                    <a:cxn ang="T78">
                      <a:pos x="T20" y="T21"/>
                    </a:cxn>
                    <a:cxn ang="T79">
                      <a:pos x="T22" y="T23"/>
                    </a:cxn>
                    <a:cxn ang="T80">
                      <a:pos x="T24" y="T25"/>
                    </a:cxn>
                    <a:cxn ang="T81">
                      <a:pos x="T26" y="T27"/>
                    </a:cxn>
                    <a:cxn ang="T82">
                      <a:pos x="T28" y="T29"/>
                    </a:cxn>
                    <a:cxn ang="T83">
                      <a:pos x="T30" y="T31"/>
                    </a:cxn>
                    <a:cxn ang="T84">
                      <a:pos x="T32" y="T33"/>
                    </a:cxn>
                    <a:cxn ang="T85">
                      <a:pos x="T34" y="T35"/>
                    </a:cxn>
                    <a:cxn ang="T86">
                      <a:pos x="T36" y="T37"/>
                    </a:cxn>
                    <a:cxn ang="T87">
                      <a:pos x="T38" y="T39"/>
                    </a:cxn>
                    <a:cxn ang="T88">
                      <a:pos x="T40" y="T41"/>
                    </a:cxn>
                    <a:cxn ang="T89">
                      <a:pos x="T42" y="T43"/>
                    </a:cxn>
                    <a:cxn ang="T90">
                      <a:pos x="T44" y="T45"/>
                    </a:cxn>
                    <a:cxn ang="T91">
                      <a:pos x="T46" y="T47"/>
                    </a:cxn>
                    <a:cxn ang="T92">
                      <a:pos x="T48" y="T49"/>
                    </a:cxn>
                    <a:cxn ang="T93">
                      <a:pos x="T50" y="T51"/>
                    </a:cxn>
                    <a:cxn ang="T94">
                      <a:pos x="T52" y="T53"/>
                    </a:cxn>
                    <a:cxn ang="T95">
                      <a:pos x="T54" y="T55"/>
                    </a:cxn>
                    <a:cxn ang="T96">
                      <a:pos x="T56" y="T57"/>
                    </a:cxn>
                    <a:cxn ang="T97">
                      <a:pos x="T58" y="T59"/>
                    </a:cxn>
                    <a:cxn ang="T98">
                      <a:pos x="T60" y="T61"/>
                    </a:cxn>
                    <a:cxn ang="T99">
                      <a:pos x="T62" y="T63"/>
                    </a:cxn>
                    <a:cxn ang="T100">
                      <a:pos x="T64" y="T65"/>
                    </a:cxn>
                    <a:cxn ang="T101">
                      <a:pos x="T66" y="T67"/>
                    </a:cxn>
                  </a:cxnLst>
                  <a:rect l="0" t="0" r="r" b="b"/>
                  <a:pathLst>
                    <a:path w="28" h="4">
                      <a:moveTo>
                        <a:pt x="28" y="4"/>
                      </a:moveTo>
                      <a:cubicBezTo>
                        <a:pt x="21" y="4"/>
                        <a:pt x="16" y="3"/>
                        <a:pt x="11" y="2"/>
                      </a:cubicBezTo>
                      <a:lnTo>
                        <a:pt x="11" y="1"/>
                      </a:lnTo>
                      <a:cubicBezTo>
                        <a:pt x="16" y="2"/>
                        <a:pt x="21" y="3"/>
                        <a:pt x="28" y="3"/>
                      </a:cubicBezTo>
                      <a:lnTo>
                        <a:pt x="28" y="4"/>
                      </a:lnTo>
                      <a:close/>
                      <a:moveTo>
                        <a:pt x="11" y="2"/>
                      </a:moveTo>
                      <a:cubicBezTo>
                        <a:pt x="9" y="2"/>
                        <a:pt x="8" y="2"/>
                        <a:pt x="6" y="2"/>
                      </a:cubicBezTo>
                      <a:lnTo>
                        <a:pt x="6" y="0"/>
                      </a:lnTo>
                      <a:cubicBezTo>
                        <a:pt x="8" y="1"/>
                        <a:pt x="9" y="1"/>
                        <a:pt x="11" y="1"/>
                      </a:cubicBezTo>
                      <a:lnTo>
                        <a:pt x="11" y="2"/>
                      </a:lnTo>
                      <a:close/>
                      <a:moveTo>
                        <a:pt x="6" y="0"/>
                      </a:moveTo>
                      <a:lnTo>
                        <a:pt x="6" y="0"/>
                      </a:lnTo>
                      <a:lnTo>
                        <a:pt x="6" y="1"/>
                      </a:lnTo>
                      <a:lnTo>
                        <a:pt x="6" y="0"/>
                      </a:lnTo>
                      <a:close/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6" y="0"/>
                      </a:lnTo>
                      <a:lnTo>
                        <a:pt x="6" y="2"/>
                      </a:lnTo>
                      <a:close/>
                      <a:moveTo>
                        <a:pt x="6" y="0"/>
                      </a:moveTo>
                      <a:lnTo>
                        <a:pt x="6" y="0"/>
                      </a:lnTo>
                      <a:lnTo>
                        <a:pt x="6" y="1"/>
                      </a:lnTo>
                      <a:lnTo>
                        <a:pt x="6" y="0"/>
                      </a:lnTo>
                      <a:close/>
                      <a:moveTo>
                        <a:pt x="6" y="2"/>
                      </a:moveTo>
                      <a:cubicBezTo>
                        <a:pt x="6" y="2"/>
                        <a:pt x="6" y="2"/>
                        <a:pt x="5" y="2"/>
                      </a:cubicBezTo>
                      <a:lnTo>
                        <a:pt x="5" y="1"/>
                      </a:lnTo>
                      <a:cubicBezTo>
                        <a:pt x="5" y="1"/>
                        <a:pt x="6" y="0"/>
                        <a:pt x="6" y="0"/>
                      </a:cubicBezTo>
                      <a:lnTo>
                        <a:pt x="6" y="2"/>
                      </a:lnTo>
                      <a:close/>
                      <a:moveTo>
                        <a:pt x="5" y="2"/>
                      </a:moveTo>
                      <a:cubicBezTo>
                        <a:pt x="4" y="2"/>
                        <a:pt x="2" y="3"/>
                        <a:pt x="0" y="2"/>
                      </a:cubicBezTo>
                      <a:lnTo>
                        <a:pt x="1" y="1"/>
                      </a:lnTo>
                      <a:cubicBezTo>
                        <a:pt x="2" y="1"/>
                        <a:pt x="3" y="1"/>
                        <a:pt x="5" y="1"/>
                      </a:cubicBezTo>
                      <a:lnTo>
                        <a:pt x="5" y="2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307" name="Freeform 309"/>
                <p:cNvSpPr>
                  <a:spLocks noChangeArrowheads="1"/>
                </p:cNvSpPr>
                <p:nvPr/>
              </p:nvSpPr>
              <p:spPr bwMode="auto">
                <a:xfrm>
                  <a:off x="1159" y="3599"/>
                  <a:ext cx="36" cy="4"/>
                </a:xfrm>
                <a:custGeom>
                  <a:avLst/>
                  <a:gdLst>
                    <a:gd name="T0" fmla="*/ 2197 w 27"/>
                    <a:gd name="T1" fmla="*/ 0 h 3"/>
                    <a:gd name="T2" fmla="*/ 11703 w 27"/>
                    <a:gd name="T3" fmla="*/ 1615 h 3"/>
                    <a:gd name="T4" fmla="*/ 11703 w 27"/>
                    <a:gd name="T5" fmla="*/ 2683 h 3"/>
                    <a:gd name="T6" fmla="*/ 0 w 27"/>
                    <a:gd name="T7" fmla="*/ 1615 h 3"/>
                    <a:gd name="T8" fmla="*/ 2197 w 27"/>
                    <a:gd name="T9" fmla="*/ 0 h 3"/>
                    <a:gd name="T10" fmla="*/ 11703 w 27"/>
                    <a:gd name="T11" fmla="*/ 1615 h 3"/>
                    <a:gd name="T12" fmla="*/ 20900 w 27"/>
                    <a:gd name="T13" fmla="*/ 1615 h 3"/>
                    <a:gd name="T14" fmla="*/ 19077 w 27"/>
                    <a:gd name="T15" fmla="*/ 2683 h 3"/>
                    <a:gd name="T16" fmla="*/ 11703 w 27"/>
                    <a:gd name="T17" fmla="*/ 2683 h 3"/>
                    <a:gd name="T18" fmla="*/ 11703 w 27"/>
                    <a:gd name="T19" fmla="*/ 1615 h 3"/>
                    <a:gd name="T20" fmla="*/ 20900 w 27"/>
                    <a:gd name="T21" fmla="*/ 1615 h 3"/>
                    <a:gd name="T22" fmla="*/ 21445 w 27"/>
                    <a:gd name="T23" fmla="*/ 1615 h 3"/>
                    <a:gd name="T24" fmla="*/ 20900 w 27"/>
                    <a:gd name="T25" fmla="*/ 2683 h 3"/>
                    <a:gd name="T26" fmla="*/ 19077 w 27"/>
                    <a:gd name="T27" fmla="*/ 2683 h 3"/>
                    <a:gd name="T28" fmla="*/ 20900 w 27"/>
                    <a:gd name="T29" fmla="*/ 1615 h 3"/>
                    <a:gd name="T30" fmla="*/ 20900 w 27"/>
                    <a:gd name="T31" fmla="*/ 2683 h 3"/>
                    <a:gd name="T32" fmla="*/ 20900 w 27"/>
                    <a:gd name="T33" fmla="*/ 1615 h 3"/>
                    <a:gd name="T34" fmla="*/ 19077 w 27"/>
                    <a:gd name="T35" fmla="*/ 2683 h 3"/>
                    <a:gd name="T36" fmla="*/ 19077 w 27"/>
                    <a:gd name="T37" fmla="*/ 1615 h 3"/>
                    <a:gd name="T38" fmla="*/ 20900 w 27"/>
                    <a:gd name="T39" fmla="*/ 2683 h 3"/>
                    <a:gd name="T40" fmla="*/ 20900 w 27"/>
                    <a:gd name="T41" fmla="*/ 1615 h 3"/>
                    <a:gd name="T42" fmla="*/ 31088 w 27"/>
                    <a:gd name="T43" fmla="*/ 1615 h 3"/>
                    <a:gd name="T44" fmla="*/ 31088 w 27"/>
                    <a:gd name="T45" fmla="*/ 2683 h 3"/>
                    <a:gd name="T46" fmla="*/ 19077 w 27"/>
                    <a:gd name="T47" fmla="*/ 2683 h 3"/>
                    <a:gd name="T48" fmla="*/ 20900 w 27"/>
                    <a:gd name="T49" fmla="*/ 1615 h 3"/>
                    <a:gd name="T50" fmla="*/ 31088 w 27"/>
                    <a:gd name="T51" fmla="*/ 1615 h 3"/>
                    <a:gd name="T52" fmla="*/ 32720 w 27"/>
                    <a:gd name="T53" fmla="*/ 1615 h 3"/>
                    <a:gd name="T54" fmla="*/ 32720 w 27"/>
                    <a:gd name="T55" fmla="*/ 2683 h 3"/>
                    <a:gd name="T56" fmla="*/ 31088 w 27"/>
                    <a:gd name="T57" fmla="*/ 2683 h 3"/>
                    <a:gd name="T58" fmla="*/ 31088 w 27"/>
                    <a:gd name="T59" fmla="*/ 1615 h 3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</a:gdLst>
                  <a:ahLst/>
                  <a:cxnLst>
                    <a:cxn ang="T60">
                      <a:pos x="T0" y="T1"/>
                    </a:cxn>
                    <a:cxn ang="T61">
                      <a:pos x="T2" y="T3"/>
                    </a:cxn>
                    <a:cxn ang="T62">
                      <a:pos x="T4" y="T5"/>
                    </a:cxn>
                    <a:cxn ang="T63">
                      <a:pos x="T6" y="T7"/>
                    </a:cxn>
                    <a:cxn ang="T64">
                      <a:pos x="T8" y="T9"/>
                    </a:cxn>
                    <a:cxn ang="T65">
                      <a:pos x="T10" y="T11"/>
                    </a:cxn>
                    <a:cxn ang="T66">
                      <a:pos x="T12" y="T13"/>
                    </a:cxn>
                    <a:cxn ang="T67">
                      <a:pos x="T14" y="T15"/>
                    </a:cxn>
                    <a:cxn ang="T68">
                      <a:pos x="T16" y="T17"/>
                    </a:cxn>
                    <a:cxn ang="T69">
                      <a:pos x="T18" y="T19"/>
                    </a:cxn>
                    <a:cxn ang="T70">
                      <a:pos x="T20" y="T21"/>
                    </a:cxn>
                    <a:cxn ang="T71">
                      <a:pos x="T22" y="T23"/>
                    </a:cxn>
                    <a:cxn ang="T72">
                      <a:pos x="T24" y="T25"/>
                    </a:cxn>
                    <a:cxn ang="T73">
                      <a:pos x="T26" y="T27"/>
                    </a:cxn>
                    <a:cxn ang="T74">
                      <a:pos x="T28" y="T29"/>
                    </a:cxn>
                    <a:cxn ang="T75">
                      <a:pos x="T30" y="T31"/>
                    </a:cxn>
                    <a:cxn ang="T76">
                      <a:pos x="T32" y="T33"/>
                    </a:cxn>
                    <a:cxn ang="T77">
                      <a:pos x="T34" y="T35"/>
                    </a:cxn>
                    <a:cxn ang="T78">
                      <a:pos x="T36" y="T37"/>
                    </a:cxn>
                    <a:cxn ang="T79">
                      <a:pos x="T38" y="T39"/>
                    </a:cxn>
                    <a:cxn ang="T80">
                      <a:pos x="T40" y="T41"/>
                    </a:cxn>
                    <a:cxn ang="T81">
                      <a:pos x="T42" y="T43"/>
                    </a:cxn>
                    <a:cxn ang="T82">
                      <a:pos x="T44" y="T45"/>
                    </a:cxn>
                    <a:cxn ang="T83">
                      <a:pos x="T46" y="T47"/>
                    </a:cxn>
                    <a:cxn ang="T84">
                      <a:pos x="T48" y="T49"/>
                    </a:cxn>
                    <a:cxn ang="T85">
                      <a:pos x="T50" y="T51"/>
                    </a:cxn>
                    <a:cxn ang="T86">
                      <a:pos x="T52" y="T53"/>
                    </a:cxn>
                    <a:cxn ang="T87">
                      <a:pos x="T54" y="T55"/>
                    </a:cxn>
                    <a:cxn ang="T88">
                      <a:pos x="T56" y="T57"/>
                    </a:cxn>
                    <a:cxn ang="T89">
                      <a:pos x="T58" y="T59"/>
                    </a:cxn>
                  </a:cxnLst>
                  <a:rect l="0" t="0" r="r" b="b"/>
                  <a:pathLst>
                    <a:path w="27" h="3">
                      <a:moveTo>
                        <a:pt x="2" y="0"/>
                      </a:moveTo>
                      <a:cubicBezTo>
                        <a:pt x="2" y="2"/>
                        <a:pt x="6" y="1"/>
                        <a:pt x="10" y="1"/>
                      </a:cubicBezTo>
                      <a:lnTo>
                        <a:pt x="10" y="2"/>
                      </a:lnTo>
                      <a:cubicBezTo>
                        <a:pt x="5" y="3"/>
                        <a:pt x="1" y="3"/>
                        <a:pt x="0" y="1"/>
                      </a:cubicBezTo>
                      <a:lnTo>
                        <a:pt x="2" y="0"/>
                      </a:lnTo>
                      <a:close/>
                      <a:moveTo>
                        <a:pt x="10" y="1"/>
                      </a:moveTo>
                      <a:cubicBezTo>
                        <a:pt x="12" y="1"/>
                        <a:pt x="15" y="0"/>
                        <a:pt x="17" y="1"/>
                      </a:cubicBezTo>
                      <a:lnTo>
                        <a:pt x="16" y="2"/>
                      </a:lnTo>
                      <a:cubicBezTo>
                        <a:pt x="15" y="2"/>
                        <a:pt x="12" y="2"/>
                        <a:pt x="10" y="2"/>
                      </a:cubicBezTo>
                      <a:lnTo>
                        <a:pt x="10" y="1"/>
                      </a:lnTo>
                      <a:close/>
                      <a:moveTo>
                        <a:pt x="17" y="1"/>
                      </a:moveTo>
                      <a:lnTo>
                        <a:pt x="18" y="1"/>
                      </a:lnTo>
                      <a:lnTo>
                        <a:pt x="17" y="2"/>
                      </a:lnTo>
                      <a:lnTo>
                        <a:pt x="16" y="2"/>
                      </a:lnTo>
                      <a:lnTo>
                        <a:pt x="17" y="1"/>
                      </a:lnTo>
                      <a:close/>
                      <a:moveTo>
                        <a:pt x="17" y="2"/>
                      </a:moveTo>
                      <a:cubicBezTo>
                        <a:pt x="17" y="2"/>
                        <a:pt x="17" y="1"/>
                        <a:pt x="17" y="1"/>
                      </a:cubicBezTo>
                      <a:lnTo>
                        <a:pt x="16" y="2"/>
                      </a:lnTo>
                      <a:cubicBezTo>
                        <a:pt x="16" y="2"/>
                        <a:pt x="15" y="2"/>
                        <a:pt x="16" y="1"/>
                      </a:cubicBezTo>
                      <a:lnTo>
                        <a:pt x="17" y="2"/>
                      </a:lnTo>
                      <a:close/>
                      <a:moveTo>
                        <a:pt x="17" y="1"/>
                      </a:moveTo>
                      <a:cubicBezTo>
                        <a:pt x="17" y="2"/>
                        <a:pt x="24" y="1"/>
                        <a:pt x="26" y="1"/>
                      </a:cubicBezTo>
                      <a:lnTo>
                        <a:pt x="26" y="2"/>
                      </a:lnTo>
                      <a:cubicBezTo>
                        <a:pt x="24" y="2"/>
                        <a:pt x="17" y="3"/>
                        <a:pt x="16" y="2"/>
                      </a:cubicBezTo>
                      <a:lnTo>
                        <a:pt x="17" y="1"/>
                      </a:lnTo>
                      <a:close/>
                      <a:moveTo>
                        <a:pt x="26" y="1"/>
                      </a:moveTo>
                      <a:cubicBezTo>
                        <a:pt x="26" y="1"/>
                        <a:pt x="27" y="1"/>
                        <a:pt x="27" y="1"/>
                      </a:cubicBezTo>
                      <a:lnTo>
                        <a:pt x="27" y="2"/>
                      </a:lnTo>
                      <a:cubicBezTo>
                        <a:pt x="27" y="2"/>
                        <a:pt x="26" y="2"/>
                        <a:pt x="26" y="2"/>
                      </a:cubicBezTo>
                      <a:lnTo>
                        <a:pt x="26" y="1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308" name="Freeform 310"/>
                <p:cNvSpPr>
                  <a:spLocks noChangeArrowheads="1"/>
                </p:cNvSpPr>
                <p:nvPr/>
              </p:nvSpPr>
              <p:spPr bwMode="auto">
                <a:xfrm>
                  <a:off x="1042" y="3477"/>
                  <a:ext cx="59" cy="22"/>
                </a:xfrm>
                <a:custGeom>
                  <a:avLst/>
                  <a:gdLst>
                    <a:gd name="T0" fmla="*/ 0 w 43"/>
                    <a:gd name="T1" fmla="*/ 0 h 13"/>
                    <a:gd name="T2" fmla="*/ 48005 w 43"/>
                    <a:gd name="T3" fmla="*/ 38173 h 13"/>
                    <a:gd name="T4" fmla="*/ 58726 w 43"/>
                    <a:gd name="T5" fmla="*/ 45670 h 13"/>
                    <a:gd name="T6" fmla="*/ 71269 w 43"/>
                    <a:gd name="T7" fmla="*/ 99811 h 13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43" h="13">
                      <a:moveTo>
                        <a:pt x="0" y="0"/>
                      </a:moveTo>
                      <a:cubicBezTo>
                        <a:pt x="8" y="4"/>
                        <a:pt x="19" y="4"/>
                        <a:pt x="29" y="5"/>
                      </a:cubicBezTo>
                      <a:cubicBezTo>
                        <a:pt x="32" y="5"/>
                        <a:pt x="34" y="5"/>
                        <a:pt x="35" y="6"/>
                      </a:cubicBezTo>
                      <a:cubicBezTo>
                        <a:pt x="39" y="8"/>
                        <a:pt x="37" y="12"/>
                        <a:pt x="43" y="13"/>
                      </a:cubicBezTo>
                    </a:path>
                  </a:pathLst>
                </a:custGeom>
                <a:noFill/>
                <a:ln w="9525" cap="sq">
                  <a:solidFill>
                    <a:srgbClr val="C1C0B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309" name="Freeform 311"/>
                <p:cNvSpPr>
                  <a:spLocks noChangeArrowheads="1"/>
                </p:cNvSpPr>
                <p:nvPr/>
              </p:nvSpPr>
              <p:spPr bwMode="auto">
                <a:xfrm>
                  <a:off x="1042" y="3461"/>
                  <a:ext cx="38" cy="6"/>
                </a:xfrm>
                <a:custGeom>
                  <a:avLst/>
                  <a:gdLst>
                    <a:gd name="T0" fmla="*/ 41421 w 28"/>
                    <a:gd name="T1" fmla="*/ 21396 h 4"/>
                    <a:gd name="T2" fmla="*/ 16373 w 28"/>
                    <a:gd name="T3" fmla="*/ 12230 h 4"/>
                    <a:gd name="T4" fmla="*/ 17917 w 28"/>
                    <a:gd name="T5" fmla="*/ 6987 h 4"/>
                    <a:gd name="T6" fmla="*/ 41421 w 28"/>
                    <a:gd name="T7" fmla="*/ 16131 h 4"/>
                    <a:gd name="T8" fmla="*/ 41421 w 28"/>
                    <a:gd name="T9" fmla="*/ 21396 h 4"/>
                    <a:gd name="T10" fmla="*/ 16373 w 28"/>
                    <a:gd name="T11" fmla="*/ 12230 h 4"/>
                    <a:gd name="T12" fmla="*/ 8736 w 28"/>
                    <a:gd name="T13" fmla="*/ 6987 h 4"/>
                    <a:gd name="T14" fmla="*/ 8736 w 28"/>
                    <a:gd name="T15" fmla="*/ 0 h 4"/>
                    <a:gd name="T16" fmla="*/ 17917 w 28"/>
                    <a:gd name="T17" fmla="*/ 6987 h 4"/>
                    <a:gd name="T18" fmla="*/ 16373 w 28"/>
                    <a:gd name="T19" fmla="*/ 12230 h 4"/>
                    <a:gd name="T20" fmla="*/ 8736 w 28"/>
                    <a:gd name="T21" fmla="*/ 0 h 4"/>
                    <a:gd name="T22" fmla="*/ 8736 w 28"/>
                    <a:gd name="T23" fmla="*/ 0 h 4"/>
                    <a:gd name="T24" fmla="*/ 8736 w 28"/>
                    <a:gd name="T25" fmla="*/ 0 h 4"/>
                    <a:gd name="T26" fmla="*/ 8736 w 28"/>
                    <a:gd name="T27" fmla="*/ 6987 h 4"/>
                    <a:gd name="T28" fmla="*/ 8736 w 28"/>
                    <a:gd name="T29" fmla="*/ 0 h 4"/>
                    <a:gd name="T30" fmla="*/ 8736 w 28"/>
                    <a:gd name="T31" fmla="*/ 6987 h 4"/>
                    <a:gd name="T32" fmla="*/ 8736 w 28"/>
                    <a:gd name="T33" fmla="*/ 6987 h 4"/>
                    <a:gd name="T34" fmla="*/ 8736 w 28"/>
                    <a:gd name="T35" fmla="*/ 0 h 4"/>
                    <a:gd name="T36" fmla="*/ 8736 w 28"/>
                    <a:gd name="T37" fmla="*/ 0 h 4"/>
                    <a:gd name="T38" fmla="*/ 8736 w 28"/>
                    <a:gd name="T39" fmla="*/ 6987 h 4"/>
                    <a:gd name="T40" fmla="*/ 8736 w 28"/>
                    <a:gd name="T41" fmla="*/ 0 h 4"/>
                    <a:gd name="T42" fmla="*/ 8736 w 28"/>
                    <a:gd name="T43" fmla="*/ 0 h 4"/>
                    <a:gd name="T44" fmla="*/ 8736 w 28"/>
                    <a:gd name="T45" fmla="*/ 6987 h 4"/>
                    <a:gd name="T46" fmla="*/ 8736 w 28"/>
                    <a:gd name="T47" fmla="*/ 0 h 4"/>
                    <a:gd name="T48" fmla="*/ 8736 w 28"/>
                    <a:gd name="T49" fmla="*/ 6987 h 4"/>
                    <a:gd name="T50" fmla="*/ 7105 w 28"/>
                    <a:gd name="T51" fmla="*/ 12230 h 4"/>
                    <a:gd name="T52" fmla="*/ 6642 w 28"/>
                    <a:gd name="T53" fmla="*/ 0 h 4"/>
                    <a:gd name="T54" fmla="*/ 8736 w 28"/>
                    <a:gd name="T55" fmla="*/ 0 h 4"/>
                    <a:gd name="T56" fmla="*/ 8736 w 28"/>
                    <a:gd name="T57" fmla="*/ 6987 h 4"/>
                    <a:gd name="T58" fmla="*/ 7105 w 28"/>
                    <a:gd name="T59" fmla="*/ 12230 h 4"/>
                    <a:gd name="T60" fmla="*/ 0 w 28"/>
                    <a:gd name="T61" fmla="*/ 12230 h 4"/>
                    <a:gd name="T62" fmla="*/ 1597 w 28"/>
                    <a:gd name="T63" fmla="*/ 6987 h 4"/>
                    <a:gd name="T64" fmla="*/ 6642 w 28"/>
                    <a:gd name="T65" fmla="*/ 0 h 4"/>
                    <a:gd name="T66" fmla="*/ 7105 w 28"/>
                    <a:gd name="T67" fmla="*/ 12230 h 4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</a:gdLst>
                  <a:ahLst/>
                  <a:cxnLst>
                    <a:cxn ang="T68">
                      <a:pos x="T0" y="T1"/>
                    </a:cxn>
                    <a:cxn ang="T69">
                      <a:pos x="T2" y="T3"/>
                    </a:cxn>
                    <a:cxn ang="T70">
                      <a:pos x="T4" y="T5"/>
                    </a:cxn>
                    <a:cxn ang="T71">
                      <a:pos x="T6" y="T7"/>
                    </a:cxn>
                    <a:cxn ang="T72">
                      <a:pos x="T8" y="T9"/>
                    </a:cxn>
                    <a:cxn ang="T73">
                      <a:pos x="T10" y="T11"/>
                    </a:cxn>
                    <a:cxn ang="T74">
                      <a:pos x="T12" y="T13"/>
                    </a:cxn>
                    <a:cxn ang="T75">
                      <a:pos x="T14" y="T15"/>
                    </a:cxn>
                    <a:cxn ang="T76">
                      <a:pos x="T16" y="T17"/>
                    </a:cxn>
                    <a:cxn ang="T77">
                      <a:pos x="T18" y="T19"/>
                    </a:cxn>
                    <a:cxn ang="T78">
                      <a:pos x="T20" y="T21"/>
                    </a:cxn>
                    <a:cxn ang="T79">
                      <a:pos x="T22" y="T23"/>
                    </a:cxn>
                    <a:cxn ang="T80">
                      <a:pos x="T24" y="T25"/>
                    </a:cxn>
                    <a:cxn ang="T81">
                      <a:pos x="T26" y="T27"/>
                    </a:cxn>
                    <a:cxn ang="T82">
                      <a:pos x="T28" y="T29"/>
                    </a:cxn>
                    <a:cxn ang="T83">
                      <a:pos x="T30" y="T31"/>
                    </a:cxn>
                    <a:cxn ang="T84">
                      <a:pos x="T32" y="T33"/>
                    </a:cxn>
                    <a:cxn ang="T85">
                      <a:pos x="T34" y="T35"/>
                    </a:cxn>
                    <a:cxn ang="T86">
                      <a:pos x="T36" y="T37"/>
                    </a:cxn>
                    <a:cxn ang="T87">
                      <a:pos x="T38" y="T39"/>
                    </a:cxn>
                    <a:cxn ang="T88">
                      <a:pos x="T40" y="T41"/>
                    </a:cxn>
                    <a:cxn ang="T89">
                      <a:pos x="T42" y="T43"/>
                    </a:cxn>
                    <a:cxn ang="T90">
                      <a:pos x="T44" y="T45"/>
                    </a:cxn>
                    <a:cxn ang="T91">
                      <a:pos x="T46" y="T47"/>
                    </a:cxn>
                    <a:cxn ang="T92">
                      <a:pos x="T48" y="T49"/>
                    </a:cxn>
                    <a:cxn ang="T93">
                      <a:pos x="T50" y="T51"/>
                    </a:cxn>
                    <a:cxn ang="T94">
                      <a:pos x="T52" y="T53"/>
                    </a:cxn>
                    <a:cxn ang="T95">
                      <a:pos x="T54" y="T55"/>
                    </a:cxn>
                    <a:cxn ang="T96">
                      <a:pos x="T56" y="T57"/>
                    </a:cxn>
                    <a:cxn ang="T97">
                      <a:pos x="T58" y="T59"/>
                    </a:cxn>
                    <a:cxn ang="T98">
                      <a:pos x="T60" y="T61"/>
                    </a:cxn>
                    <a:cxn ang="T99">
                      <a:pos x="T62" y="T63"/>
                    </a:cxn>
                    <a:cxn ang="T100">
                      <a:pos x="T64" y="T65"/>
                    </a:cxn>
                    <a:cxn ang="T101">
                      <a:pos x="T66" y="T67"/>
                    </a:cxn>
                  </a:cxnLst>
                  <a:rect l="0" t="0" r="r" b="b"/>
                  <a:pathLst>
                    <a:path w="28" h="4">
                      <a:moveTo>
                        <a:pt x="28" y="4"/>
                      </a:moveTo>
                      <a:cubicBezTo>
                        <a:pt x="21" y="4"/>
                        <a:pt x="16" y="3"/>
                        <a:pt x="11" y="2"/>
                      </a:cubicBezTo>
                      <a:lnTo>
                        <a:pt x="12" y="1"/>
                      </a:lnTo>
                      <a:cubicBezTo>
                        <a:pt x="17" y="2"/>
                        <a:pt x="22" y="3"/>
                        <a:pt x="28" y="3"/>
                      </a:cubicBezTo>
                      <a:lnTo>
                        <a:pt x="28" y="4"/>
                      </a:lnTo>
                      <a:close/>
                      <a:moveTo>
                        <a:pt x="11" y="2"/>
                      </a:moveTo>
                      <a:cubicBezTo>
                        <a:pt x="9" y="2"/>
                        <a:pt x="8" y="2"/>
                        <a:pt x="6" y="1"/>
                      </a:cubicBezTo>
                      <a:lnTo>
                        <a:pt x="6" y="0"/>
                      </a:lnTo>
                      <a:cubicBezTo>
                        <a:pt x="8" y="0"/>
                        <a:pt x="10" y="1"/>
                        <a:pt x="12" y="1"/>
                      </a:cubicBezTo>
                      <a:lnTo>
                        <a:pt x="11" y="2"/>
                      </a:lnTo>
                      <a:close/>
                      <a:moveTo>
                        <a:pt x="6" y="0"/>
                      </a:moveTo>
                      <a:lnTo>
                        <a:pt x="6" y="0"/>
                      </a:lnTo>
                      <a:lnTo>
                        <a:pt x="6" y="1"/>
                      </a:lnTo>
                      <a:lnTo>
                        <a:pt x="6" y="0"/>
                      </a:lnTo>
                      <a:close/>
                      <a:moveTo>
                        <a:pt x="6" y="1"/>
                      </a:moveTo>
                      <a:lnTo>
                        <a:pt x="6" y="1"/>
                      </a:lnTo>
                      <a:lnTo>
                        <a:pt x="6" y="0"/>
                      </a:lnTo>
                      <a:lnTo>
                        <a:pt x="6" y="1"/>
                      </a:lnTo>
                      <a:close/>
                      <a:moveTo>
                        <a:pt x="6" y="0"/>
                      </a:moveTo>
                      <a:lnTo>
                        <a:pt x="6" y="0"/>
                      </a:lnTo>
                      <a:lnTo>
                        <a:pt x="6" y="1"/>
                      </a:lnTo>
                      <a:lnTo>
                        <a:pt x="6" y="0"/>
                      </a:lnTo>
                      <a:close/>
                      <a:moveTo>
                        <a:pt x="6" y="1"/>
                      </a:moveTo>
                      <a:cubicBezTo>
                        <a:pt x="6" y="1"/>
                        <a:pt x="5" y="1"/>
                        <a:pt x="5" y="2"/>
                      </a:cubicBezTo>
                      <a:lnTo>
                        <a:pt x="4" y="0"/>
                      </a:lnTo>
                      <a:cubicBezTo>
                        <a:pt x="5" y="0"/>
                        <a:pt x="6" y="0"/>
                        <a:pt x="6" y="0"/>
                      </a:cubicBezTo>
                      <a:lnTo>
                        <a:pt x="6" y="1"/>
                      </a:lnTo>
                      <a:close/>
                      <a:moveTo>
                        <a:pt x="5" y="2"/>
                      </a:moveTo>
                      <a:cubicBezTo>
                        <a:pt x="3" y="2"/>
                        <a:pt x="2" y="2"/>
                        <a:pt x="0" y="2"/>
                      </a:cubicBezTo>
                      <a:lnTo>
                        <a:pt x="1" y="1"/>
                      </a:lnTo>
                      <a:cubicBezTo>
                        <a:pt x="2" y="1"/>
                        <a:pt x="3" y="1"/>
                        <a:pt x="4" y="0"/>
                      </a:cubicBezTo>
                      <a:lnTo>
                        <a:pt x="5" y="2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310" name="Freeform 312"/>
                <p:cNvSpPr>
                  <a:spLocks noChangeArrowheads="1"/>
                </p:cNvSpPr>
                <p:nvPr/>
              </p:nvSpPr>
              <p:spPr bwMode="auto">
                <a:xfrm>
                  <a:off x="1074" y="3388"/>
                  <a:ext cx="56" cy="12"/>
                </a:xfrm>
                <a:custGeom>
                  <a:avLst/>
                  <a:gdLst>
                    <a:gd name="T0" fmla="*/ 69432 w 41"/>
                    <a:gd name="T1" fmla="*/ 16037 h 8"/>
                    <a:gd name="T2" fmla="*/ 0 w 41"/>
                    <a:gd name="T3" fmla="*/ 0 h 8"/>
                    <a:gd name="T4" fmla="*/ 0 60000 65536"/>
                    <a:gd name="T5" fmla="*/ 0 60000 65536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0" t="0" r="r" b="b"/>
                  <a:pathLst>
                    <a:path w="41" h="8">
                      <a:moveTo>
                        <a:pt x="41" y="7"/>
                      </a:moveTo>
                      <a:cubicBezTo>
                        <a:pt x="23" y="8"/>
                        <a:pt x="11" y="4"/>
                        <a:pt x="0" y="0"/>
                      </a:cubicBezTo>
                    </a:path>
                  </a:pathLst>
                </a:custGeom>
                <a:noFill/>
                <a:ln w="9525" cap="sq">
                  <a:solidFill>
                    <a:srgbClr val="C1C0B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311" name="Freeform 313"/>
                <p:cNvSpPr>
                  <a:spLocks noChangeArrowheads="1"/>
                </p:cNvSpPr>
                <p:nvPr/>
              </p:nvSpPr>
              <p:spPr bwMode="auto">
                <a:xfrm>
                  <a:off x="1069" y="3420"/>
                  <a:ext cx="42" cy="7"/>
                </a:xfrm>
                <a:custGeom>
                  <a:avLst/>
                  <a:gdLst>
                    <a:gd name="T0" fmla="*/ 0 w 31"/>
                    <a:gd name="T1" fmla="*/ 2667 h 5"/>
                    <a:gd name="T2" fmla="*/ 45769 w 31"/>
                    <a:gd name="T3" fmla="*/ 6819 h 5"/>
                    <a:gd name="T4" fmla="*/ 0 w 31"/>
                    <a:gd name="T5" fmla="*/ 2667 h 5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31" h="5">
                      <a:moveTo>
                        <a:pt x="0" y="2"/>
                      </a:moveTo>
                      <a:cubicBezTo>
                        <a:pt x="13" y="1"/>
                        <a:pt x="28" y="0"/>
                        <a:pt x="31" y="5"/>
                      </a:cubicBez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7A7878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312" name="Freeform 314"/>
                <p:cNvSpPr>
                  <a:spLocks noChangeArrowheads="1"/>
                </p:cNvSpPr>
                <p:nvPr/>
              </p:nvSpPr>
              <p:spPr bwMode="auto">
                <a:xfrm>
                  <a:off x="1069" y="3420"/>
                  <a:ext cx="42" cy="7"/>
                </a:xfrm>
                <a:custGeom>
                  <a:avLst/>
                  <a:gdLst>
                    <a:gd name="T0" fmla="*/ 0 w 31"/>
                    <a:gd name="T1" fmla="*/ 2667 h 5"/>
                    <a:gd name="T2" fmla="*/ 45769 w 31"/>
                    <a:gd name="T3" fmla="*/ 6819 h 5"/>
                    <a:gd name="T4" fmla="*/ 0 60000 65536"/>
                    <a:gd name="T5" fmla="*/ 0 60000 65536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0" t="0" r="r" b="b"/>
                  <a:pathLst>
                    <a:path w="31" h="5">
                      <a:moveTo>
                        <a:pt x="0" y="2"/>
                      </a:moveTo>
                      <a:cubicBezTo>
                        <a:pt x="13" y="1"/>
                        <a:pt x="28" y="0"/>
                        <a:pt x="31" y="5"/>
                      </a:cubicBezTo>
                    </a:path>
                  </a:pathLst>
                </a:custGeom>
                <a:noFill/>
                <a:ln w="9525" cap="sq">
                  <a:solidFill>
                    <a:srgbClr val="C1C0B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313" name="Freeform 315"/>
                <p:cNvSpPr>
                  <a:spLocks noChangeArrowheads="1"/>
                </p:cNvSpPr>
                <p:nvPr/>
              </p:nvSpPr>
              <p:spPr bwMode="auto">
                <a:xfrm>
                  <a:off x="1051" y="3432"/>
                  <a:ext cx="56" cy="14"/>
                </a:xfrm>
                <a:custGeom>
                  <a:avLst/>
                  <a:gdLst>
                    <a:gd name="T0" fmla="*/ 69432 w 41"/>
                    <a:gd name="T1" fmla="*/ 84362 h 8"/>
                    <a:gd name="T2" fmla="*/ 0 w 41"/>
                    <a:gd name="T3" fmla="*/ 0 h 8"/>
                    <a:gd name="T4" fmla="*/ 0 60000 65536"/>
                    <a:gd name="T5" fmla="*/ 0 60000 65536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0" t="0" r="r" b="b"/>
                  <a:pathLst>
                    <a:path w="41" h="8">
                      <a:moveTo>
                        <a:pt x="41" y="6"/>
                      </a:moveTo>
                      <a:cubicBezTo>
                        <a:pt x="23" y="8"/>
                        <a:pt x="11" y="4"/>
                        <a:pt x="0" y="0"/>
                      </a:cubicBezTo>
                    </a:path>
                  </a:pathLst>
                </a:custGeom>
                <a:noFill/>
                <a:ln w="9525" cap="sq">
                  <a:solidFill>
                    <a:srgbClr val="C1C0B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314" name="Freeform 316"/>
                <p:cNvSpPr>
                  <a:spLocks noChangeArrowheads="1"/>
                </p:cNvSpPr>
                <p:nvPr/>
              </p:nvSpPr>
              <p:spPr bwMode="auto">
                <a:xfrm>
                  <a:off x="1044" y="3508"/>
                  <a:ext cx="115" cy="9"/>
                </a:xfrm>
                <a:custGeom>
                  <a:avLst/>
                  <a:gdLst>
                    <a:gd name="T0" fmla="*/ 0 w 84"/>
                    <a:gd name="T1" fmla="*/ 0 h 6"/>
                    <a:gd name="T2" fmla="*/ 0 w 84"/>
                    <a:gd name="T3" fmla="*/ 0 h 6"/>
                    <a:gd name="T4" fmla="*/ 0 w 84"/>
                    <a:gd name="T5" fmla="*/ 5448 h 6"/>
                    <a:gd name="T6" fmla="*/ 0 w 84"/>
                    <a:gd name="T7" fmla="*/ 5448 h 6"/>
                    <a:gd name="T8" fmla="*/ 0 w 84"/>
                    <a:gd name="T9" fmla="*/ 0 h 6"/>
                    <a:gd name="T10" fmla="*/ 0 w 84"/>
                    <a:gd name="T11" fmla="*/ 0 h 6"/>
                    <a:gd name="T12" fmla="*/ 33805 w 84"/>
                    <a:gd name="T13" fmla="*/ 3279 h 6"/>
                    <a:gd name="T14" fmla="*/ 33805 w 84"/>
                    <a:gd name="T15" fmla="*/ 9084 h 6"/>
                    <a:gd name="T16" fmla="*/ 0 w 84"/>
                    <a:gd name="T17" fmla="*/ 5448 h 6"/>
                    <a:gd name="T18" fmla="*/ 0 w 84"/>
                    <a:gd name="T19" fmla="*/ 0 h 6"/>
                    <a:gd name="T20" fmla="*/ 33805 w 84"/>
                    <a:gd name="T21" fmla="*/ 3279 h 6"/>
                    <a:gd name="T22" fmla="*/ 77700 w 84"/>
                    <a:gd name="T23" fmla="*/ 9084 h 6"/>
                    <a:gd name="T24" fmla="*/ 77700 w 84"/>
                    <a:gd name="T25" fmla="*/ 13445 h 6"/>
                    <a:gd name="T26" fmla="*/ 33805 w 84"/>
                    <a:gd name="T27" fmla="*/ 9084 h 6"/>
                    <a:gd name="T28" fmla="*/ 33805 w 84"/>
                    <a:gd name="T29" fmla="*/ 3279 h 6"/>
                    <a:gd name="T30" fmla="*/ 77700 w 84"/>
                    <a:gd name="T31" fmla="*/ 13445 h 6"/>
                    <a:gd name="T32" fmla="*/ 77700 w 84"/>
                    <a:gd name="T33" fmla="*/ 13445 h 6"/>
                    <a:gd name="T34" fmla="*/ 77700 w 84"/>
                    <a:gd name="T35" fmla="*/ 13445 h 6"/>
                    <a:gd name="T36" fmla="*/ 77700 w 84"/>
                    <a:gd name="T37" fmla="*/ 9084 h 6"/>
                    <a:gd name="T38" fmla="*/ 77700 w 84"/>
                    <a:gd name="T39" fmla="*/ 13445 h 6"/>
                    <a:gd name="T40" fmla="*/ 77700 w 84"/>
                    <a:gd name="T41" fmla="*/ 9084 h 6"/>
                    <a:gd name="T42" fmla="*/ 77700 w 84"/>
                    <a:gd name="T43" fmla="*/ 9084 h 6"/>
                    <a:gd name="T44" fmla="*/ 77700 w 84"/>
                    <a:gd name="T45" fmla="*/ 13445 h 6"/>
                    <a:gd name="T46" fmla="*/ 77700 w 84"/>
                    <a:gd name="T47" fmla="*/ 13445 h 6"/>
                    <a:gd name="T48" fmla="*/ 77700 w 84"/>
                    <a:gd name="T49" fmla="*/ 9084 h 6"/>
                    <a:gd name="T50" fmla="*/ 77700 w 84"/>
                    <a:gd name="T51" fmla="*/ 13445 h 6"/>
                    <a:gd name="T52" fmla="*/ 77700 w 84"/>
                    <a:gd name="T53" fmla="*/ 13445 h 6"/>
                    <a:gd name="T54" fmla="*/ 77700 w 84"/>
                    <a:gd name="T55" fmla="*/ 9084 h 6"/>
                    <a:gd name="T56" fmla="*/ 77700 w 84"/>
                    <a:gd name="T57" fmla="*/ 13445 h 6"/>
                    <a:gd name="T58" fmla="*/ 77700 w 84"/>
                    <a:gd name="T59" fmla="*/ 9084 h 6"/>
                    <a:gd name="T60" fmla="*/ 84973 w 84"/>
                    <a:gd name="T61" fmla="*/ 5448 h 6"/>
                    <a:gd name="T62" fmla="*/ 84973 w 84"/>
                    <a:gd name="T63" fmla="*/ 9084 h 6"/>
                    <a:gd name="T64" fmla="*/ 77700 w 84"/>
                    <a:gd name="T65" fmla="*/ 13445 h 6"/>
                    <a:gd name="T66" fmla="*/ 77700 w 84"/>
                    <a:gd name="T67" fmla="*/ 9084 h 6"/>
                    <a:gd name="T68" fmla="*/ 84973 w 84"/>
                    <a:gd name="T69" fmla="*/ 5448 h 6"/>
                    <a:gd name="T70" fmla="*/ 98273 w 84"/>
                    <a:gd name="T71" fmla="*/ 0 h 6"/>
                    <a:gd name="T72" fmla="*/ 96314 w 84"/>
                    <a:gd name="T73" fmla="*/ 3279 h 6"/>
                    <a:gd name="T74" fmla="*/ 84973 w 84"/>
                    <a:gd name="T75" fmla="*/ 9084 h 6"/>
                    <a:gd name="T76" fmla="*/ 84973 w 84"/>
                    <a:gd name="T77" fmla="*/ 5448 h 6"/>
                    <a:gd name="T78" fmla="*/ 98273 w 84"/>
                    <a:gd name="T79" fmla="*/ 3279 h 6"/>
                    <a:gd name="T80" fmla="*/ 96314 w 84"/>
                    <a:gd name="T81" fmla="*/ 5448 h 6"/>
                    <a:gd name="T82" fmla="*/ 96314 w 84"/>
                    <a:gd name="T83" fmla="*/ 3279 h 6"/>
                    <a:gd name="T84" fmla="*/ 96314 w 84"/>
                    <a:gd name="T85" fmla="*/ 3279 h 6"/>
                    <a:gd name="T86" fmla="*/ 98273 w 84"/>
                    <a:gd name="T87" fmla="*/ 3279 h 6"/>
                    <a:gd name="T88" fmla="*/ 96314 w 84"/>
                    <a:gd name="T89" fmla="*/ 0 h 6"/>
                    <a:gd name="T90" fmla="*/ 113170 w 84"/>
                    <a:gd name="T91" fmla="*/ 5448 h 6"/>
                    <a:gd name="T92" fmla="*/ 113170 w 84"/>
                    <a:gd name="T93" fmla="*/ 9084 h 6"/>
                    <a:gd name="T94" fmla="*/ 98273 w 84"/>
                    <a:gd name="T95" fmla="*/ 3279 h 6"/>
                    <a:gd name="T96" fmla="*/ 96314 w 84"/>
                    <a:gd name="T97" fmla="*/ 0 h 6"/>
                    <a:gd name="T98" fmla="*/ 113170 w 84"/>
                    <a:gd name="T99" fmla="*/ 5448 h 6"/>
                    <a:gd name="T100" fmla="*/ 127802 w 84"/>
                    <a:gd name="T101" fmla="*/ 13445 h 6"/>
                    <a:gd name="T102" fmla="*/ 130335 w 84"/>
                    <a:gd name="T103" fmla="*/ 15128 h 6"/>
                    <a:gd name="T104" fmla="*/ 113170 w 84"/>
                    <a:gd name="T105" fmla="*/ 9084 h 6"/>
                    <a:gd name="T106" fmla="*/ 113170 w 84"/>
                    <a:gd name="T107" fmla="*/ 5448 h 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</a:gdLst>
                  <a:ahLst/>
                  <a:cxnLst>
                    <a:cxn ang="T108">
                      <a:pos x="T0" y="T1"/>
                    </a:cxn>
                    <a:cxn ang="T109">
                      <a:pos x="T2" y="T3"/>
                    </a:cxn>
                    <a:cxn ang="T110">
                      <a:pos x="T4" y="T5"/>
                    </a:cxn>
                    <a:cxn ang="T111">
                      <a:pos x="T6" y="T7"/>
                    </a:cxn>
                    <a:cxn ang="T112">
                      <a:pos x="T8" y="T9"/>
                    </a:cxn>
                    <a:cxn ang="T113">
                      <a:pos x="T10" y="T11"/>
                    </a:cxn>
                    <a:cxn ang="T114">
                      <a:pos x="T12" y="T13"/>
                    </a:cxn>
                    <a:cxn ang="T115">
                      <a:pos x="T14" y="T15"/>
                    </a:cxn>
                    <a:cxn ang="T116">
                      <a:pos x="T16" y="T17"/>
                    </a:cxn>
                    <a:cxn ang="T117">
                      <a:pos x="T18" y="T19"/>
                    </a:cxn>
                    <a:cxn ang="T118">
                      <a:pos x="T20" y="T21"/>
                    </a:cxn>
                    <a:cxn ang="T119">
                      <a:pos x="T22" y="T23"/>
                    </a:cxn>
                    <a:cxn ang="T120">
                      <a:pos x="T24" y="T25"/>
                    </a:cxn>
                    <a:cxn ang="T121">
                      <a:pos x="T26" y="T27"/>
                    </a:cxn>
                    <a:cxn ang="T122">
                      <a:pos x="T28" y="T29"/>
                    </a:cxn>
                    <a:cxn ang="T123">
                      <a:pos x="T30" y="T31"/>
                    </a:cxn>
                    <a:cxn ang="T124">
                      <a:pos x="T32" y="T33"/>
                    </a:cxn>
                    <a:cxn ang="T125">
                      <a:pos x="T34" y="T35"/>
                    </a:cxn>
                    <a:cxn ang="T126">
                      <a:pos x="T36" y="T37"/>
                    </a:cxn>
                    <a:cxn ang="T127">
                      <a:pos x="T38" y="T39"/>
                    </a:cxn>
                    <a:cxn ang="T128">
                      <a:pos x="T40" y="T41"/>
                    </a:cxn>
                    <a:cxn ang="T129">
                      <a:pos x="T42" y="T43"/>
                    </a:cxn>
                    <a:cxn ang="T130">
                      <a:pos x="T44" y="T45"/>
                    </a:cxn>
                    <a:cxn ang="T131">
                      <a:pos x="T46" y="T47"/>
                    </a:cxn>
                    <a:cxn ang="T132">
                      <a:pos x="T48" y="T49"/>
                    </a:cxn>
                    <a:cxn ang="T133">
                      <a:pos x="T50" y="T51"/>
                    </a:cxn>
                    <a:cxn ang="T134">
                      <a:pos x="T52" y="T53"/>
                    </a:cxn>
                    <a:cxn ang="T135">
                      <a:pos x="T54" y="T55"/>
                    </a:cxn>
                    <a:cxn ang="T136">
                      <a:pos x="T56" y="T57"/>
                    </a:cxn>
                    <a:cxn ang="T137">
                      <a:pos x="T58" y="T59"/>
                    </a:cxn>
                    <a:cxn ang="T138">
                      <a:pos x="T60" y="T61"/>
                    </a:cxn>
                    <a:cxn ang="T139">
                      <a:pos x="T62" y="T63"/>
                    </a:cxn>
                    <a:cxn ang="T140">
                      <a:pos x="T64" y="T65"/>
                    </a:cxn>
                    <a:cxn ang="T141">
                      <a:pos x="T66" y="T67"/>
                    </a:cxn>
                    <a:cxn ang="T142">
                      <a:pos x="T68" y="T69"/>
                    </a:cxn>
                    <a:cxn ang="T143">
                      <a:pos x="T70" y="T71"/>
                    </a:cxn>
                    <a:cxn ang="T144">
                      <a:pos x="T72" y="T73"/>
                    </a:cxn>
                    <a:cxn ang="T145">
                      <a:pos x="T74" y="T75"/>
                    </a:cxn>
                    <a:cxn ang="T146">
                      <a:pos x="T76" y="T77"/>
                    </a:cxn>
                    <a:cxn ang="T147">
                      <a:pos x="T78" y="T79"/>
                    </a:cxn>
                    <a:cxn ang="T148">
                      <a:pos x="T80" y="T81"/>
                    </a:cxn>
                    <a:cxn ang="T149">
                      <a:pos x="T82" y="T83"/>
                    </a:cxn>
                    <a:cxn ang="T150">
                      <a:pos x="T84" y="T85"/>
                    </a:cxn>
                    <a:cxn ang="T151">
                      <a:pos x="T86" y="T87"/>
                    </a:cxn>
                    <a:cxn ang="T152">
                      <a:pos x="T88" y="T89"/>
                    </a:cxn>
                    <a:cxn ang="T153">
                      <a:pos x="T90" y="T91"/>
                    </a:cxn>
                    <a:cxn ang="T154">
                      <a:pos x="T92" y="T93"/>
                    </a:cxn>
                    <a:cxn ang="T155">
                      <a:pos x="T94" y="T95"/>
                    </a:cxn>
                    <a:cxn ang="T156">
                      <a:pos x="T96" y="T97"/>
                    </a:cxn>
                    <a:cxn ang="T157">
                      <a:pos x="T98" y="T99"/>
                    </a:cxn>
                    <a:cxn ang="T158">
                      <a:pos x="T100" y="T101"/>
                    </a:cxn>
                    <a:cxn ang="T159">
                      <a:pos x="T102" y="T103"/>
                    </a:cxn>
                    <a:cxn ang="T160">
                      <a:pos x="T104" y="T105"/>
                    </a:cxn>
                    <a:cxn ang="T161">
                      <a:pos x="T106" y="T107"/>
                    </a:cxn>
                  </a:cxnLst>
                  <a:rect l="0" t="0" r="r" b="b"/>
                  <a:pathLst>
                    <a:path w="84" h="6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0"/>
                      </a:lnTo>
                      <a:close/>
                      <a:moveTo>
                        <a:pt x="0" y="0"/>
                      </a:moveTo>
                      <a:cubicBezTo>
                        <a:pt x="7" y="1"/>
                        <a:pt x="15" y="1"/>
                        <a:pt x="22" y="1"/>
                      </a:cubicBezTo>
                      <a:lnTo>
                        <a:pt x="22" y="3"/>
                      </a:lnTo>
                      <a:cubicBezTo>
                        <a:pt x="15" y="2"/>
                        <a:pt x="7" y="2"/>
                        <a:pt x="0" y="2"/>
                      </a:cubicBezTo>
                      <a:lnTo>
                        <a:pt x="0" y="0"/>
                      </a:lnTo>
                      <a:close/>
                      <a:moveTo>
                        <a:pt x="22" y="1"/>
                      </a:moveTo>
                      <a:cubicBezTo>
                        <a:pt x="32" y="1"/>
                        <a:pt x="41" y="2"/>
                        <a:pt x="50" y="3"/>
                      </a:cubicBezTo>
                      <a:lnTo>
                        <a:pt x="50" y="4"/>
                      </a:lnTo>
                      <a:cubicBezTo>
                        <a:pt x="41" y="3"/>
                        <a:pt x="32" y="3"/>
                        <a:pt x="22" y="3"/>
                      </a:cubicBezTo>
                      <a:lnTo>
                        <a:pt x="22" y="1"/>
                      </a:lnTo>
                      <a:close/>
                      <a:moveTo>
                        <a:pt x="50" y="4"/>
                      </a:moveTo>
                      <a:lnTo>
                        <a:pt x="50" y="4"/>
                      </a:lnTo>
                      <a:lnTo>
                        <a:pt x="50" y="3"/>
                      </a:lnTo>
                      <a:lnTo>
                        <a:pt x="50" y="4"/>
                      </a:lnTo>
                      <a:close/>
                      <a:moveTo>
                        <a:pt x="50" y="3"/>
                      </a:moveTo>
                      <a:lnTo>
                        <a:pt x="50" y="3"/>
                      </a:lnTo>
                      <a:lnTo>
                        <a:pt x="50" y="4"/>
                      </a:lnTo>
                      <a:lnTo>
                        <a:pt x="50" y="3"/>
                      </a:lnTo>
                      <a:close/>
                      <a:moveTo>
                        <a:pt x="50" y="4"/>
                      </a:moveTo>
                      <a:lnTo>
                        <a:pt x="50" y="4"/>
                      </a:lnTo>
                      <a:lnTo>
                        <a:pt x="50" y="3"/>
                      </a:lnTo>
                      <a:lnTo>
                        <a:pt x="50" y="4"/>
                      </a:lnTo>
                      <a:close/>
                      <a:moveTo>
                        <a:pt x="50" y="3"/>
                      </a:moveTo>
                      <a:cubicBezTo>
                        <a:pt x="51" y="3"/>
                        <a:pt x="53" y="2"/>
                        <a:pt x="55" y="2"/>
                      </a:cubicBezTo>
                      <a:lnTo>
                        <a:pt x="55" y="3"/>
                      </a:lnTo>
                      <a:cubicBezTo>
                        <a:pt x="53" y="3"/>
                        <a:pt x="51" y="4"/>
                        <a:pt x="50" y="4"/>
                      </a:cubicBezTo>
                      <a:lnTo>
                        <a:pt x="50" y="3"/>
                      </a:lnTo>
                      <a:close/>
                      <a:moveTo>
                        <a:pt x="55" y="2"/>
                      </a:moveTo>
                      <a:cubicBezTo>
                        <a:pt x="58" y="1"/>
                        <a:pt x="62" y="0"/>
                        <a:pt x="63" y="0"/>
                      </a:cubicBezTo>
                      <a:lnTo>
                        <a:pt x="62" y="1"/>
                      </a:lnTo>
                      <a:cubicBezTo>
                        <a:pt x="62" y="1"/>
                        <a:pt x="58" y="2"/>
                        <a:pt x="55" y="3"/>
                      </a:cubicBezTo>
                      <a:lnTo>
                        <a:pt x="55" y="2"/>
                      </a:lnTo>
                      <a:close/>
                      <a:moveTo>
                        <a:pt x="63" y="1"/>
                      </a:moveTo>
                      <a:lnTo>
                        <a:pt x="62" y="2"/>
                      </a:lnTo>
                      <a:lnTo>
                        <a:pt x="62" y="1"/>
                      </a:lnTo>
                      <a:lnTo>
                        <a:pt x="63" y="1"/>
                      </a:lnTo>
                      <a:close/>
                      <a:moveTo>
                        <a:pt x="62" y="0"/>
                      </a:moveTo>
                      <a:cubicBezTo>
                        <a:pt x="63" y="0"/>
                        <a:pt x="68" y="1"/>
                        <a:pt x="73" y="2"/>
                      </a:cubicBezTo>
                      <a:lnTo>
                        <a:pt x="73" y="3"/>
                      </a:lnTo>
                      <a:cubicBezTo>
                        <a:pt x="68" y="2"/>
                        <a:pt x="63" y="1"/>
                        <a:pt x="63" y="1"/>
                      </a:cubicBezTo>
                      <a:lnTo>
                        <a:pt x="62" y="0"/>
                      </a:lnTo>
                      <a:close/>
                      <a:moveTo>
                        <a:pt x="73" y="2"/>
                      </a:moveTo>
                      <a:cubicBezTo>
                        <a:pt x="78" y="3"/>
                        <a:pt x="83" y="4"/>
                        <a:pt x="83" y="4"/>
                      </a:cubicBezTo>
                      <a:lnTo>
                        <a:pt x="84" y="5"/>
                      </a:lnTo>
                      <a:cubicBezTo>
                        <a:pt x="83" y="6"/>
                        <a:pt x="78" y="5"/>
                        <a:pt x="73" y="3"/>
                      </a:cubicBezTo>
                      <a:lnTo>
                        <a:pt x="73" y="2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315" name="Freeform 317"/>
                <p:cNvSpPr>
                  <a:spLocks noChangeArrowheads="1"/>
                </p:cNvSpPr>
                <p:nvPr/>
              </p:nvSpPr>
              <p:spPr bwMode="auto">
                <a:xfrm>
                  <a:off x="1079" y="3639"/>
                  <a:ext cx="37" cy="2"/>
                </a:xfrm>
                <a:custGeom>
                  <a:avLst/>
                  <a:gdLst>
                    <a:gd name="T0" fmla="*/ 1902 w 27"/>
                    <a:gd name="T1" fmla="*/ 0 h 2"/>
                    <a:gd name="T2" fmla="*/ 16609 w 27"/>
                    <a:gd name="T3" fmla="*/ 0 h 2"/>
                    <a:gd name="T4" fmla="*/ 16609 w 27"/>
                    <a:gd name="T5" fmla="*/ 140 h 2"/>
                    <a:gd name="T6" fmla="*/ 0 w 27"/>
                    <a:gd name="T7" fmla="*/ 0 h 2"/>
                    <a:gd name="T8" fmla="*/ 1902 w 27"/>
                    <a:gd name="T9" fmla="*/ 0 h 2"/>
                    <a:gd name="T10" fmla="*/ 16609 w 27"/>
                    <a:gd name="T11" fmla="*/ 0 h 2"/>
                    <a:gd name="T12" fmla="*/ 29525 w 27"/>
                    <a:gd name="T13" fmla="*/ 0 h 2"/>
                    <a:gd name="T14" fmla="*/ 29525 w 27"/>
                    <a:gd name="T15" fmla="*/ 140 h 2"/>
                    <a:gd name="T16" fmla="*/ 16609 w 27"/>
                    <a:gd name="T17" fmla="*/ 140 h 2"/>
                    <a:gd name="T18" fmla="*/ 16609 w 27"/>
                    <a:gd name="T19" fmla="*/ 0 h 2"/>
                    <a:gd name="T20" fmla="*/ 29525 w 27"/>
                    <a:gd name="T21" fmla="*/ 0 h 2"/>
                    <a:gd name="T22" fmla="*/ 30811 w 27"/>
                    <a:gd name="T23" fmla="*/ 0 h 2"/>
                    <a:gd name="T24" fmla="*/ 29525 w 27"/>
                    <a:gd name="T25" fmla="*/ 140 h 2"/>
                    <a:gd name="T26" fmla="*/ 29525 w 27"/>
                    <a:gd name="T27" fmla="*/ 140 h 2"/>
                    <a:gd name="T28" fmla="*/ 29525 w 27"/>
                    <a:gd name="T29" fmla="*/ 0 h 2"/>
                    <a:gd name="T30" fmla="*/ 29525 w 27"/>
                    <a:gd name="T31" fmla="*/ 140 h 2"/>
                    <a:gd name="T32" fmla="*/ 29525 w 27"/>
                    <a:gd name="T33" fmla="*/ 0 h 2"/>
                    <a:gd name="T34" fmla="*/ 27680 w 27"/>
                    <a:gd name="T35" fmla="*/ 140 h 2"/>
                    <a:gd name="T36" fmla="*/ 27680 w 27"/>
                    <a:gd name="T37" fmla="*/ 0 h 2"/>
                    <a:gd name="T38" fmla="*/ 29525 w 27"/>
                    <a:gd name="T39" fmla="*/ 140 h 2"/>
                    <a:gd name="T40" fmla="*/ 27680 w 27"/>
                    <a:gd name="T41" fmla="*/ 140 h 2"/>
                    <a:gd name="T42" fmla="*/ 27680 w 27"/>
                    <a:gd name="T43" fmla="*/ 140 h 2"/>
                    <a:gd name="T44" fmla="*/ 29525 w 27"/>
                    <a:gd name="T45" fmla="*/ 140 h 2"/>
                    <a:gd name="T46" fmla="*/ 27680 w 27"/>
                    <a:gd name="T47" fmla="*/ 140 h 2"/>
                    <a:gd name="T48" fmla="*/ 29525 w 27"/>
                    <a:gd name="T49" fmla="*/ 0 h 2"/>
                    <a:gd name="T50" fmla="*/ 40711 w 27"/>
                    <a:gd name="T51" fmla="*/ 0 h 2"/>
                    <a:gd name="T52" fmla="*/ 40711 w 27"/>
                    <a:gd name="T53" fmla="*/ 140 h 2"/>
                    <a:gd name="T54" fmla="*/ 27680 w 27"/>
                    <a:gd name="T55" fmla="*/ 140 h 2"/>
                    <a:gd name="T56" fmla="*/ 29525 w 27"/>
                    <a:gd name="T57" fmla="*/ 0 h 2"/>
                    <a:gd name="T58" fmla="*/ 40711 w 27"/>
                    <a:gd name="T59" fmla="*/ 0 h 2"/>
                    <a:gd name="T60" fmla="*/ 49207 w 27"/>
                    <a:gd name="T61" fmla="*/ 0 h 2"/>
                    <a:gd name="T62" fmla="*/ 46139 w 27"/>
                    <a:gd name="T63" fmla="*/ 140 h 2"/>
                    <a:gd name="T64" fmla="*/ 40711 w 27"/>
                    <a:gd name="T65" fmla="*/ 140 h 2"/>
                    <a:gd name="T66" fmla="*/ 40711 w 27"/>
                    <a:gd name="T67" fmla="*/ 0 h 2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</a:gdLst>
                  <a:ahLst/>
                  <a:cxnLst>
                    <a:cxn ang="T68">
                      <a:pos x="T0" y="T1"/>
                    </a:cxn>
                    <a:cxn ang="T69">
                      <a:pos x="T2" y="T3"/>
                    </a:cxn>
                    <a:cxn ang="T70">
                      <a:pos x="T4" y="T5"/>
                    </a:cxn>
                    <a:cxn ang="T71">
                      <a:pos x="T6" y="T7"/>
                    </a:cxn>
                    <a:cxn ang="T72">
                      <a:pos x="T8" y="T9"/>
                    </a:cxn>
                    <a:cxn ang="T73">
                      <a:pos x="T10" y="T11"/>
                    </a:cxn>
                    <a:cxn ang="T74">
                      <a:pos x="T12" y="T13"/>
                    </a:cxn>
                    <a:cxn ang="T75">
                      <a:pos x="T14" y="T15"/>
                    </a:cxn>
                    <a:cxn ang="T76">
                      <a:pos x="T16" y="T17"/>
                    </a:cxn>
                    <a:cxn ang="T77">
                      <a:pos x="T18" y="T19"/>
                    </a:cxn>
                    <a:cxn ang="T78">
                      <a:pos x="T20" y="T21"/>
                    </a:cxn>
                    <a:cxn ang="T79">
                      <a:pos x="T22" y="T23"/>
                    </a:cxn>
                    <a:cxn ang="T80">
                      <a:pos x="T24" y="T25"/>
                    </a:cxn>
                    <a:cxn ang="T81">
                      <a:pos x="T26" y="T27"/>
                    </a:cxn>
                    <a:cxn ang="T82">
                      <a:pos x="T28" y="T29"/>
                    </a:cxn>
                    <a:cxn ang="T83">
                      <a:pos x="T30" y="T31"/>
                    </a:cxn>
                    <a:cxn ang="T84">
                      <a:pos x="T32" y="T33"/>
                    </a:cxn>
                    <a:cxn ang="T85">
                      <a:pos x="T34" y="T35"/>
                    </a:cxn>
                    <a:cxn ang="T86">
                      <a:pos x="T36" y="T37"/>
                    </a:cxn>
                    <a:cxn ang="T87">
                      <a:pos x="T38" y="T39"/>
                    </a:cxn>
                    <a:cxn ang="T88">
                      <a:pos x="T40" y="T41"/>
                    </a:cxn>
                    <a:cxn ang="T89">
                      <a:pos x="T42" y="T43"/>
                    </a:cxn>
                    <a:cxn ang="T90">
                      <a:pos x="T44" y="T45"/>
                    </a:cxn>
                    <a:cxn ang="T91">
                      <a:pos x="T46" y="T47"/>
                    </a:cxn>
                    <a:cxn ang="T92">
                      <a:pos x="T48" y="T49"/>
                    </a:cxn>
                    <a:cxn ang="T93">
                      <a:pos x="T50" y="T51"/>
                    </a:cxn>
                    <a:cxn ang="T94">
                      <a:pos x="T52" y="T53"/>
                    </a:cxn>
                    <a:cxn ang="T95">
                      <a:pos x="T54" y="T55"/>
                    </a:cxn>
                    <a:cxn ang="T96">
                      <a:pos x="T56" y="T57"/>
                    </a:cxn>
                    <a:cxn ang="T97">
                      <a:pos x="T58" y="T59"/>
                    </a:cxn>
                    <a:cxn ang="T98">
                      <a:pos x="T60" y="T61"/>
                    </a:cxn>
                    <a:cxn ang="T99">
                      <a:pos x="T62" y="T63"/>
                    </a:cxn>
                    <a:cxn ang="T100">
                      <a:pos x="T64" y="T65"/>
                    </a:cxn>
                    <a:cxn ang="T101">
                      <a:pos x="T66" y="T67"/>
                    </a:cxn>
                  </a:cxnLst>
                  <a:rect l="0" t="0" r="r" b="b"/>
                  <a:pathLst>
                    <a:path w="27" h="2">
                      <a:moveTo>
                        <a:pt x="1" y="0"/>
                      </a:moveTo>
                      <a:cubicBezTo>
                        <a:pt x="2" y="1"/>
                        <a:pt x="5" y="1"/>
                        <a:pt x="9" y="0"/>
                      </a:cubicBezTo>
                      <a:lnTo>
                        <a:pt x="9" y="1"/>
                      </a:lnTo>
                      <a:cubicBezTo>
                        <a:pt x="5" y="2"/>
                        <a:pt x="0" y="2"/>
                        <a:pt x="0" y="0"/>
                      </a:cubicBezTo>
                      <a:lnTo>
                        <a:pt x="1" y="0"/>
                      </a:lnTo>
                      <a:close/>
                      <a:moveTo>
                        <a:pt x="9" y="0"/>
                      </a:moveTo>
                      <a:cubicBezTo>
                        <a:pt x="12" y="0"/>
                        <a:pt x="14" y="0"/>
                        <a:pt x="16" y="0"/>
                      </a:cubicBezTo>
                      <a:lnTo>
                        <a:pt x="16" y="1"/>
                      </a:lnTo>
                      <a:cubicBezTo>
                        <a:pt x="14" y="1"/>
                        <a:pt x="12" y="1"/>
                        <a:pt x="9" y="1"/>
                      </a:cubicBezTo>
                      <a:lnTo>
                        <a:pt x="9" y="0"/>
                      </a:lnTo>
                      <a:close/>
                      <a:moveTo>
                        <a:pt x="16" y="0"/>
                      </a:moveTo>
                      <a:lnTo>
                        <a:pt x="17" y="0"/>
                      </a:lnTo>
                      <a:lnTo>
                        <a:pt x="16" y="1"/>
                      </a:lnTo>
                      <a:lnTo>
                        <a:pt x="16" y="0"/>
                      </a:lnTo>
                      <a:close/>
                      <a:moveTo>
                        <a:pt x="16" y="1"/>
                      </a:moveTo>
                      <a:cubicBezTo>
                        <a:pt x="16" y="1"/>
                        <a:pt x="16" y="0"/>
                        <a:pt x="16" y="0"/>
                      </a:cubicBezTo>
                      <a:lnTo>
                        <a:pt x="15" y="1"/>
                      </a:lnTo>
                      <a:cubicBezTo>
                        <a:pt x="15" y="1"/>
                        <a:pt x="15" y="0"/>
                        <a:pt x="15" y="0"/>
                      </a:cubicBezTo>
                      <a:lnTo>
                        <a:pt x="16" y="1"/>
                      </a:lnTo>
                      <a:close/>
                      <a:moveTo>
                        <a:pt x="15" y="1"/>
                      </a:moveTo>
                      <a:lnTo>
                        <a:pt x="15" y="1"/>
                      </a:lnTo>
                      <a:lnTo>
                        <a:pt x="16" y="1"/>
                      </a:lnTo>
                      <a:lnTo>
                        <a:pt x="15" y="1"/>
                      </a:lnTo>
                      <a:close/>
                      <a:moveTo>
                        <a:pt x="16" y="0"/>
                      </a:moveTo>
                      <a:cubicBezTo>
                        <a:pt x="16" y="0"/>
                        <a:pt x="19" y="0"/>
                        <a:pt x="22" y="0"/>
                      </a:cubicBezTo>
                      <a:lnTo>
                        <a:pt x="22" y="1"/>
                      </a:lnTo>
                      <a:cubicBezTo>
                        <a:pt x="19" y="2"/>
                        <a:pt x="16" y="2"/>
                        <a:pt x="15" y="1"/>
                      </a:cubicBezTo>
                      <a:lnTo>
                        <a:pt x="16" y="0"/>
                      </a:lnTo>
                      <a:close/>
                      <a:moveTo>
                        <a:pt x="22" y="0"/>
                      </a:moveTo>
                      <a:cubicBezTo>
                        <a:pt x="24" y="0"/>
                        <a:pt x="26" y="0"/>
                        <a:pt x="27" y="0"/>
                      </a:cubicBezTo>
                      <a:lnTo>
                        <a:pt x="25" y="1"/>
                      </a:lnTo>
                      <a:cubicBezTo>
                        <a:pt x="25" y="1"/>
                        <a:pt x="24" y="1"/>
                        <a:pt x="22" y="1"/>
                      </a:cubicBezTo>
                      <a:lnTo>
                        <a:pt x="22" y="0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316" name="Freeform 318"/>
                <p:cNvSpPr>
                  <a:spLocks noChangeArrowheads="1"/>
                </p:cNvSpPr>
                <p:nvPr/>
              </p:nvSpPr>
              <p:spPr bwMode="auto">
                <a:xfrm>
                  <a:off x="1298" y="3434"/>
                  <a:ext cx="187" cy="17"/>
                </a:xfrm>
                <a:custGeom>
                  <a:avLst/>
                  <a:gdLst>
                    <a:gd name="T0" fmla="*/ 0 w 136"/>
                    <a:gd name="T1" fmla="*/ 33895 h 10"/>
                    <a:gd name="T2" fmla="*/ 35610 w 136"/>
                    <a:gd name="T3" fmla="*/ 15235 h 10"/>
                    <a:gd name="T4" fmla="*/ 68965 w 136"/>
                    <a:gd name="T5" fmla="*/ 0 h 10"/>
                    <a:gd name="T6" fmla="*/ 222449 w 136"/>
                    <a:gd name="T7" fmla="*/ 33895 h 10"/>
                    <a:gd name="T8" fmla="*/ 0 w 136"/>
                    <a:gd name="T9" fmla="*/ 33895 h 1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36" h="10">
                      <a:moveTo>
                        <a:pt x="0" y="4"/>
                      </a:moveTo>
                      <a:cubicBezTo>
                        <a:pt x="8" y="4"/>
                        <a:pt x="14" y="4"/>
                        <a:pt x="22" y="2"/>
                      </a:cubicBezTo>
                      <a:cubicBezTo>
                        <a:pt x="29" y="1"/>
                        <a:pt x="36" y="0"/>
                        <a:pt x="42" y="0"/>
                      </a:cubicBezTo>
                      <a:cubicBezTo>
                        <a:pt x="74" y="0"/>
                        <a:pt x="96" y="10"/>
                        <a:pt x="136" y="4"/>
                      </a:cubicBezTo>
                      <a:lnTo>
                        <a:pt x="0" y="4"/>
                      </a:lnTo>
                      <a:close/>
                    </a:path>
                  </a:pathLst>
                </a:custGeom>
                <a:solidFill>
                  <a:srgbClr val="7A7878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317" name="Freeform 319"/>
                <p:cNvSpPr>
                  <a:spLocks noChangeArrowheads="1"/>
                </p:cNvSpPr>
                <p:nvPr/>
              </p:nvSpPr>
              <p:spPr bwMode="auto">
                <a:xfrm>
                  <a:off x="1298" y="3434"/>
                  <a:ext cx="187" cy="17"/>
                </a:xfrm>
                <a:custGeom>
                  <a:avLst/>
                  <a:gdLst>
                    <a:gd name="T0" fmla="*/ 0 w 136"/>
                    <a:gd name="T1" fmla="*/ 33895 h 10"/>
                    <a:gd name="T2" fmla="*/ 35610 w 136"/>
                    <a:gd name="T3" fmla="*/ 15235 h 10"/>
                    <a:gd name="T4" fmla="*/ 68965 w 136"/>
                    <a:gd name="T5" fmla="*/ 0 h 10"/>
                    <a:gd name="T6" fmla="*/ 222449 w 136"/>
                    <a:gd name="T7" fmla="*/ 33895 h 10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136" h="10">
                      <a:moveTo>
                        <a:pt x="0" y="4"/>
                      </a:moveTo>
                      <a:cubicBezTo>
                        <a:pt x="8" y="4"/>
                        <a:pt x="14" y="4"/>
                        <a:pt x="22" y="2"/>
                      </a:cubicBezTo>
                      <a:cubicBezTo>
                        <a:pt x="29" y="1"/>
                        <a:pt x="36" y="0"/>
                        <a:pt x="42" y="0"/>
                      </a:cubicBezTo>
                      <a:cubicBezTo>
                        <a:pt x="74" y="0"/>
                        <a:pt x="96" y="10"/>
                        <a:pt x="136" y="4"/>
                      </a:cubicBezTo>
                    </a:path>
                  </a:pathLst>
                </a:custGeom>
                <a:noFill/>
                <a:ln w="9525" cap="sq">
                  <a:solidFill>
                    <a:srgbClr val="C1C0B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318" name="Freeform 320"/>
                <p:cNvSpPr>
                  <a:spLocks noChangeArrowheads="1"/>
                </p:cNvSpPr>
                <p:nvPr/>
              </p:nvSpPr>
              <p:spPr bwMode="auto">
                <a:xfrm>
                  <a:off x="1291" y="3569"/>
                  <a:ext cx="160" cy="23"/>
                </a:xfrm>
                <a:custGeom>
                  <a:avLst/>
                  <a:gdLst>
                    <a:gd name="T0" fmla="*/ 177797 w 117"/>
                    <a:gd name="T1" fmla="*/ 64862 h 14"/>
                    <a:gd name="T2" fmla="*/ 150289 w 117"/>
                    <a:gd name="T3" fmla="*/ 51510 h 14"/>
                    <a:gd name="T4" fmla="*/ 94247 w 117"/>
                    <a:gd name="T5" fmla="*/ 42571 h 14"/>
                    <a:gd name="T6" fmla="*/ 16730 w 117"/>
                    <a:gd name="T7" fmla="*/ 45165 h 14"/>
                    <a:gd name="T8" fmla="*/ 11765 w 117"/>
                    <a:gd name="T9" fmla="*/ 27492 h 14"/>
                    <a:gd name="T10" fmla="*/ 1623 w 117"/>
                    <a:gd name="T11" fmla="*/ 0 h 14"/>
                    <a:gd name="T12" fmla="*/ 177797 w 117"/>
                    <a:gd name="T13" fmla="*/ 64862 h 14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117" h="14">
                      <a:moveTo>
                        <a:pt x="117" y="14"/>
                      </a:moveTo>
                      <a:cubicBezTo>
                        <a:pt x="110" y="14"/>
                        <a:pt x="106" y="11"/>
                        <a:pt x="99" y="11"/>
                      </a:cubicBezTo>
                      <a:cubicBezTo>
                        <a:pt x="88" y="9"/>
                        <a:pt x="76" y="8"/>
                        <a:pt x="62" y="9"/>
                      </a:cubicBezTo>
                      <a:cubicBezTo>
                        <a:pt x="44" y="10"/>
                        <a:pt x="25" y="13"/>
                        <a:pt x="11" y="10"/>
                      </a:cubicBezTo>
                      <a:cubicBezTo>
                        <a:pt x="8" y="9"/>
                        <a:pt x="8" y="8"/>
                        <a:pt x="8" y="6"/>
                      </a:cubicBezTo>
                      <a:cubicBezTo>
                        <a:pt x="8" y="6"/>
                        <a:pt x="0" y="0"/>
                        <a:pt x="1" y="0"/>
                      </a:cubicBezTo>
                      <a:lnTo>
                        <a:pt x="117" y="14"/>
                      </a:lnTo>
                      <a:close/>
                    </a:path>
                  </a:pathLst>
                </a:custGeom>
                <a:solidFill>
                  <a:srgbClr val="7A7878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319" name="Freeform 321"/>
                <p:cNvSpPr>
                  <a:spLocks noChangeArrowheads="1"/>
                </p:cNvSpPr>
                <p:nvPr/>
              </p:nvSpPr>
              <p:spPr bwMode="auto">
                <a:xfrm>
                  <a:off x="1291" y="3569"/>
                  <a:ext cx="160" cy="23"/>
                </a:xfrm>
                <a:custGeom>
                  <a:avLst/>
                  <a:gdLst>
                    <a:gd name="T0" fmla="*/ 177797 w 117"/>
                    <a:gd name="T1" fmla="*/ 64862 h 14"/>
                    <a:gd name="T2" fmla="*/ 150289 w 117"/>
                    <a:gd name="T3" fmla="*/ 51510 h 14"/>
                    <a:gd name="T4" fmla="*/ 94247 w 117"/>
                    <a:gd name="T5" fmla="*/ 42571 h 14"/>
                    <a:gd name="T6" fmla="*/ 16730 w 117"/>
                    <a:gd name="T7" fmla="*/ 45165 h 14"/>
                    <a:gd name="T8" fmla="*/ 11765 w 117"/>
                    <a:gd name="T9" fmla="*/ 27492 h 14"/>
                    <a:gd name="T10" fmla="*/ 1623 w 117"/>
                    <a:gd name="T11" fmla="*/ 0 h 14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117" h="14">
                      <a:moveTo>
                        <a:pt x="117" y="14"/>
                      </a:moveTo>
                      <a:cubicBezTo>
                        <a:pt x="110" y="14"/>
                        <a:pt x="106" y="11"/>
                        <a:pt x="99" y="11"/>
                      </a:cubicBezTo>
                      <a:cubicBezTo>
                        <a:pt x="88" y="9"/>
                        <a:pt x="76" y="8"/>
                        <a:pt x="62" y="9"/>
                      </a:cubicBezTo>
                      <a:cubicBezTo>
                        <a:pt x="44" y="10"/>
                        <a:pt x="25" y="13"/>
                        <a:pt x="11" y="10"/>
                      </a:cubicBezTo>
                      <a:cubicBezTo>
                        <a:pt x="8" y="9"/>
                        <a:pt x="8" y="8"/>
                        <a:pt x="8" y="6"/>
                      </a:cubicBezTo>
                      <a:cubicBezTo>
                        <a:pt x="8" y="6"/>
                        <a:pt x="0" y="0"/>
                        <a:pt x="1" y="0"/>
                      </a:cubicBezTo>
                    </a:path>
                  </a:pathLst>
                </a:custGeom>
                <a:noFill/>
                <a:ln w="9525" cap="sq">
                  <a:solidFill>
                    <a:srgbClr val="C1C0B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320" name="Freeform 322"/>
                <p:cNvSpPr>
                  <a:spLocks noChangeArrowheads="1"/>
                </p:cNvSpPr>
                <p:nvPr/>
              </p:nvSpPr>
              <p:spPr bwMode="auto">
                <a:xfrm>
                  <a:off x="1427" y="3484"/>
                  <a:ext cx="88" cy="10"/>
                </a:xfrm>
                <a:custGeom>
                  <a:avLst/>
                  <a:gdLst>
                    <a:gd name="T0" fmla="*/ 111874 w 64"/>
                    <a:gd name="T1" fmla="*/ 0 h 7"/>
                    <a:gd name="T2" fmla="*/ 68412 w 64"/>
                    <a:gd name="T3" fmla="*/ 6286 h 7"/>
                    <a:gd name="T4" fmla="*/ 26099 w 64"/>
                    <a:gd name="T5" fmla="*/ 6286 h 7"/>
                    <a:gd name="T6" fmla="*/ 0 w 64"/>
                    <a:gd name="T7" fmla="*/ 4443 h 7"/>
                    <a:gd name="T8" fmla="*/ 111874 w 64"/>
                    <a:gd name="T9" fmla="*/ 0 h 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64" h="7">
                      <a:moveTo>
                        <a:pt x="64" y="0"/>
                      </a:moveTo>
                      <a:cubicBezTo>
                        <a:pt x="56" y="2"/>
                        <a:pt x="47" y="4"/>
                        <a:pt x="39" y="5"/>
                      </a:cubicBezTo>
                      <a:cubicBezTo>
                        <a:pt x="30" y="6"/>
                        <a:pt x="21" y="7"/>
                        <a:pt x="15" y="5"/>
                      </a:cubicBezTo>
                      <a:cubicBezTo>
                        <a:pt x="11" y="4"/>
                        <a:pt x="5" y="5"/>
                        <a:pt x="0" y="4"/>
                      </a:cubicBezTo>
                      <a:lnTo>
                        <a:pt x="64" y="0"/>
                      </a:lnTo>
                      <a:close/>
                    </a:path>
                  </a:pathLst>
                </a:custGeom>
                <a:solidFill>
                  <a:srgbClr val="7A7878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321" name="Freeform 323"/>
                <p:cNvSpPr>
                  <a:spLocks noChangeArrowheads="1"/>
                </p:cNvSpPr>
                <p:nvPr/>
              </p:nvSpPr>
              <p:spPr bwMode="auto">
                <a:xfrm>
                  <a:off x="1427" y="3484"/>
                  <a:ext cx="88" cy="10"/>
                </a:xfrm>
                <a:custGeom>
                  <a:avLst/>
                  <a:gdLst>
                    <a:gd name="T0" fmla="*/ 111874 w 64"/>
                    <a:gd name="T1" fmla="*/ 0 h 7"/>
                    <a:gd name="T2" fmla="*/ 68412 w 64"/>
                    <a:gd name="T3" fmla="*/ 6286 h 7"/>
                    <a:gd name="T4" fmla="*/ 26099 w 64"/>
                    <a:gd name="T5" fmla="*/ 6286 h 7"/>
                    <a:gd name="T6" fmla="*/ 0 w 64"/>
                    <a:gd name="T7" fmla="*/ 4443 h 7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64" h="7">
                      <a:moveTo>
                        <a:pt x="64" y="0"/>
                      </a:moveTo>
                      <a:cubicBezTo>
                        <a:pt x="56" y="2"/>
                        <a:pt x="47" y="4"/>
                        <a:pt x="39" y="5"/>
                      </a:cubicBezTo>
                      <a:cubicBezTo>
                        <a:pt x="30" y="6"/>
                        <a:pt x="21" y="7"/>
                        <a:pt x="15" y="5"/>
                      </a:cubicBezTo>
                      <a:cubicBezTo>
                        <a:pt x="11" y="4"/>
                        <a:pt x="5" y="5"/>
                        <a:pt x="0" y="4"/>
                      </a:cubicBezTo>
                    </a:path>
                  </a:pathLst>
                </a:custGeom>
                <a:noFill/>
                <a:ln w="9525" cap="sq">
                  <a:solidFill>
                    <a:srgbClr val="C1C0B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322" name="Freeform 324"/>
                <p:cNvSpPr>
                  <a:spLocks noChangeArrowheads="1"/>
                </p:cNvSpPr>
                <p:nvPr/>
              </p:nvSpPr>
              <p:spPr bwMode="auto">
                <a:xfrm>
                  <a:off x="1181" y="3516"/>
                  <a:ext cx="196" cy="16"/>
                </a:xfrm>
                <a:custGeom>
                  <a:avLst/>
                  <a:gdLst>
                    <a:gd name="T0" fmla="*/ 239183 w 142"/>
                    <a:gd name="T1" fmla="*/ 0 h 10"/>
                    <a:gd name="T2" fmla="*/ 164191 w 142"/>
                    <a:gd name="T3" fmla="*/ 9502 h 10"/>
                    <a:gd name="T4" fmla="*/ 150081 w 142"/>
                    <a:gd name="T5" fmla="*/ 9502 h 10"/>
                    <a:gd name="T6" fmla="*/ 85304 w 142"/>
                    <a:gd name="T7" fmla="*/ 24325 h 10"/>
                    <a:gd name="T8" fmla="*/ 36583 w 142"/>
                    <a:gd name="T9" fmla="*/ 24325 h 10"/>
                    <a:gd name="T10" fmla="*/ 4875 w 142"/>
                    <a:gd name="T11" fmla="*/ 18821 h 10"/>
                    <a:gd name="T12" fmla="*/ 0 w 142"/>
                    <a:gd name="T13" fmla="*/ 15203 h 10"/>
                    <a:gd name="T14" fmla="*/ 1800 w 142"/>
                    <a:gd name="T15" fmla="*/ 15203 h 1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142" h="10">
                      <a:moveTo>
                        <a:pt x="142" y="0"/>
                      </a:moveTo>
                      <a:cubicBezTo>
                        <a:pt x="124" y="7"/>
                        <a:pt x="105" y="9"/>
                        <a:pt x="98" y="3"/>
                      </a:cubicBezTo>
                      <a:cubicBezTo>
                        <a:pt x="96" y="3"/>
                        <a:pt x="92" y="3"/>
                        <a:pt x="89" y="3"/>
                      </a:cubicBezTo>
                      <a:cubicBezTo>
                        <a:pt x="76" y="5"/>
                        <a:pt x="64" y="7"/>
                        <a:pt x="51" y="8"/>
                      </a:cubicBezTo>
                      <a:cubicBezTo>
                        <a:pt x="39" y="10"/>
                        <a:pt x="31" y="9"/>
                        <a:pt x="22" y="8"/>
                      </a:cubicBezTo>
                      <a:cubicBezTo>
                        <a:pt x="16" y="7"/>
                        <a:pt x="10" y="7"/>
                        <a:pt x="3" y="6"/>
                      </a:cubicBezTo>
                      <a:cubicBezTo>
                        <a:pt x="1" y="6"/>
                        <a:pt x="1" y="5"/>
                        <a:pt x="0" y="5"/>
                      </a:cubicBezTo>
                      <a:cubicBezTo>
                        <a:pt x="1" y="5"/>
                        <a:pt x="1" y="5"/>
                        <a:pt x="1" y="5"/>
                      </a:cubicBezTo>
                    </a:path>
                  </a:pathLst>
                </a:custGeom>
                <a:noFill/>
                <a:ln w="9525" cap="sq">
                  <a:solidFill>
                    <a:srgbClr val="C1C0B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323" name="Freeform 325"/>
                <p:cNvSpPr>
                  <a:spLocks noChangeArrowheads="1"/>
                </p:cNvSpPr>
                <p:nvPr/>
              </p:nvSpPr>
              <p:spPr bwMode="auto">
                <a:xfrm>
                  <a:off x="1254" y="3468"/>
                  <a:ext cx="50" cy="7"/>
                </a:xfrm>
                <a:custGeom>
                  <a:avLst/>
                  <a:gdLst>
                    <a:gd name="T0" fmla="*/ 0 w 37"/>
                    <a:gd name="T1" fmla="*/ 2667 h 5"/>
                    <a:gd name="T2" fmla="*/ 25241 w 37"/>
                    <a:gd name="T3" fmla="*/ 1662 h 5"/>
                    <a:gd name="T4" fmla="*/ 55424 w 37"/>
                    <a:gd name="T5" fmla="*/ 4262 h 5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37" h="5">
                      <a:moveTo>
                        <a:pt x="0" y="2"/>
                      </a:moveTo>
                      <a:cubicBezTo>
                        <a:pt x="6" y="1"/>
                        <a:pt x="15" y="0"/>
                        <a:pt x="17" y="1"/>
                      </a:cubicBezTo>
                      <a:cubicBezTo>
                        <a:pt x="21" y="4"/>
                        <a:pt x="28" y="5"/>
                        <a:pt x="37" y="3"/>
                      </a:cubicBezTo>
                    </a:path>
                  </a:pathLst>
                </a:custGeom>
                <a:noFill/>
                <a:ln w="9525" cap="sq">
                  <a:solidFill>
                    <a:srgbClr val="C1C0B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324" name="Freeform 326"/>
                <p:cNvSpPr>
                  <a:spLocks noChangeArrowheads="1"/>
                </p:cNvSpPr>
                <p:nvPr/>
              </p:nvSpPr>
              <p:spPr bwMode="auto">
                <a:xfrm>
                  <a:off x="1320" y="3496"/>
                  <a:ext cx="60" cy="11"/>
                </a:xfrm>
                <a:custGeom>
                  <a:avLst/>
                  <a:gdLst>
                    <a:gd name="T0" fmla="*/ 0 w 44"/>
                    <a:gd name="T1" fmla="*/ 17125 h 7"/>
                    <a:gd name="T2" fmla="*/ 22546 w 44"/>
                    <a:gd name="T3" fmla="*/ 5825 h 7"/>
                    <a:gd name="T4" fmla="*/ 55780 w 44"/>
                    <a:gd name="T5" fmla="*/ 32782 h 7"/>
                    <a:gd name="T6" fmla="*/ 74052 w 44"/>
                    <a:gd name="T7" fmla="*/ 17125 h 7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44" h="7">
                      <a:moveTo>
                        <a:pt x="0" y="3"/>
                      </a:moveTo>
                      <a:cubicBezTo>
                        <a:pt x="6" y="0"/>
                        <a:pt x="10" y="1"/>
                        <a:pt x="13" y="1"/>
                      </a:cubicBezTo>
                      <a:cubicBezTo>
                        <a:pt x="21" y="2"/>
                        <a:pt x="26" y="4"/>
                        <a:pt x="33" y="6"/>
                      </a:cubicBezTo>
                      <a:cubicBezTo>
                        <a:pt x="37" y="7"/>
                        <a:pt x="40" y="4"/>
                        <a:pt x="44" y="3"/>
                      </a:cubicBezTo>
                    </a:path>
                  </a:pathLst>
                </a:custGeom>
                <a:noFill/>
                <a:ln w="9525" cap="sq">
                  <a:solidFill>
                    <a:srgbClr val="C1C0B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325" name="Freeform 327"/>
                <p:cNvSpPr>
                  <a:spLocks noChangeArrowheads="1"/>
                </p:cNvSpPr>
                <p:nvPr/>
              </p:nvSpPr>
              <p:spPr bwMode="auto">
                <a:xfrm>
                  <a:off x="1307" y="3401"/>
                  <a:ext cx="171" cy="13"/>
                </a:xfrm>
                <a:custGeom>
                  <a:avLst/>
                  <a:gdLst>
                    <a:gd name="T0" fmla="*/ 0 w 124"/>
                    <a:gd name="T1" fmla="*/ 15941 h 8"/>
                    <a:gd name="T2" fmla="*/ 61095 w 124"/>
                    <a:gd name="T3" fmla="*/ 18675 h 8"/>
                    <a:gd name="T4" fmla="*/ 162322 w 124"/>
                    <a:gd name="T5" fmla="*/ 4352 h 8"/>
                    <a:gd name="T6" fmla="*/ 214954 w 124"/>
                    <a:gd name="T7" fmla="*/ 18675 h 8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124" h="8">
                      <a:moveTo>
                        <a:pt x="0" y="4"/>
                      </a:moveTo>
                      <a:cubicBezTo>
                        <a:pt x="8" y="8"/>
                        <a:pt x="25" y="3"/>
                        <a:pt x="35" y="5"/>
                      </a:cubicBezTo>
                      <a:cubicBezTo>
                        <a:pt x="52" y="7"/>
                        <a:pt x="73" y="4"/>
                        <a:pt x="94" y="1"/>
                      </a:cubicBezTo>
                      <a:cubicBezTo>
                        <a:pt x="108" y="0"/>
                        <a:pt x="113" y="5"/>
                        <a:pt x="124" y="5"/>
                      </a:cubicBezTo>
                    </a:path>
                  </a:pathLst>
                </a:custGeom>
                <a:noFill/>
                <a:ln w="9525" cap="sq">
                  <a:solidFill>
                    <a:srgbClr val="C1C0B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326" name="Freeform 328"/>
                <p:cNvSpPr>
                  <a:spLocks noChangeArrowheads="1"/>
                </p:cNvSpPr>
                <p:nvPr/>
              </p:nvSpPr>
              <p:spPr bwMode="auto">
                <a:xfrm>
                  <a:off x="1459" y="3527"/>
                  <a:ext cx="131" cy="30"/>
                </a:xfrm>
                <a:custGeom>
                  <a:avLst/>
                  <a:gdLst>
                    <a:gd name="T0" fmla="*/ 163598 w 95"/>
                    <a:gd name="T1" fmla="*/ 0 h 18"/>
                    <a:gd name="T2" fmla="*/ 151819 w 95"/>
                    <a:gd name="T3" fmla="*/ 6147 h 18"/>
                    <a:gd name="T4" fmla="*/ 52195 w 95"/>
                    <a:gd name="T5" fmla="*/ 70255 h 18"/>
                    <a:gd name="T6" fmla="*/ 27020 w 95"/>
                    <a:gd name="T7" fmla="*/ 99730 h 18"/>
                    <a:gd name="T8" fmla="*/ 0 w 95"/>
                    <a:gd name="T9" fmla="*/ 89597 h 18"/>
                    <a:gd name="T10" fmla="*/ 1812 w 95"/>
                    <a:gd name="T11" fmla="*/ 89597 h 18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95" h="18">
                      <a:moveTo>
                        <a:pt x="95" y="0"/>
                      </a:moveTo>
                      <a:cubicBezTo>
                        <a:pt x="93" y="0"/>
                        <a:pt x="90" y="1"/>
                        <a:pt x="88" y="1"/>
                      </a:cubicBezTo>
                      <a:cubicBezTo>
                        <a:pt x="70" y="2"/>
                        <a:pt x="50" y="8"/>
                        <a:pt x="30" y="12"/>
                      </a:cubicBezTo>
                      <a:cubicBezTo>
                        <a:pt x="27" y="16"/>
                        <a:pt x="20" y="18"/>
                        <a:pt x="16" y="17"/>
                      </a:cubicBezTo>
                      <a:cubicBezTo>
                        <a:pt x="11" y="16"/>
                        <a:pt x="2" y="18"/>
                        <a:pt x="0" y="15"/>
                      </a:cubicBezTo>
                      <a:cubicBezTo>
                        <a:pt x="0" y="15"/>
                        <a:pt x="1" y="15"/>
                        <a:pt x="1" y="15"/>
                      </a:cubicBezTo>
                    </a:path>
                  </a:pathLst>
                </a:custGeom>
                <a:noFill/>
                <a:ln w="9525" cap="sq">
                  <a:solidFill>
                    <a:srgbClr val="C1C0B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327" name="Freeform 329"/>
                <p:cNvSpPr>
                  <a:spLocks noChangeArrowheads="1"/>
                </p:cNvSpPr>
                <p:nvPr/>
              </p:nvSpPr>
              <p:spPr bwMode="auto">
                <a:xfrm>
                  <a:off x="1265" y="3543"/>
                  <a:ext cx="65" cy="12"/>
                </a:xfrm>
                <a:custGeom>
                  <a:avLst/>
                  <a:gdLst>
                    <a:gd name="T0" fmla="*/ 84236 w 47"/>
                    <a:gd name="T1" fmla="*/ 18773 h 8"/>
                    <a:gd name="T2" fmla="*/ 77578 w 47"/>
                    <a:gd name="T3" fmla="*/ 16037 h 8"/>
                    <a:gd name="T4" fmla="*/ 77578 w 47"/>
                    <a:gd name="T5" fmla="*/ 14336 h 8"/>
                    <a:gd name="T6" fmla="*/ 86014 w 47"/>
                    <a:gd name="T7" fmla="*/ 16037 h 8"/>
                    <a:gd name="T8" fmla="*/ 84236 w 47"/>
                    <a:gd name="T9" fmla="*/ 18773 h 8"/>
                    <a:gd name="T10" fmla="*/ 77578 w 47"/>
                    <a:gd name="T11" fmla="*/ 16037 h 8"/>
                    <a:gd name="T12" fmla="*/ 70212 w 47"/>
                    <a:gd name="T13" fmla="*/ 16037 h 8"/>
                    <a:gd name="T14" fmla="*/ 72086 w 47"/>
                    <a:gd name="T15" fmla="*/ 14336 h 8"/>
                    <a:gd name="T16" fmla="*/ 77578 w 47"/>
                    <a:gd name="T17" fmla="*/ 14336 h 8"/>
                    <a:gd name="T18" fmla="*/ 77578 w 47"/>
                    <a:gd name="T19" fmla="*/ 16037 h 8"/>
                    <a:gd name="T20" fmla="*/ 70212 w 47"/>
                    <a:gd name="T21" fmla="*/ 14336 h 8"/>
                    <a:gd name="T22" fmla="*/ 70212 w 47"/>
                    <a:gd name="T23" fmla="*/ 14336 h 8"/>
                    <a:gd name="T24" fmla="*/ 72086 w 47"/>
                    <a:gd name="T25" fmla="*/ 14336 h 8"/>
                    <a:gd name="T26" fmla="*/ 70212 w 47"/>
                    <a:gd name="T27" fmla="*/ 14336 h 8"/>
                    <a:gd name="T28" fmla="*/ 70212 w 47"/>
                    <a:gd name="T29" fmla="*/ 16037 h 8"/>
                    <a:gd name="T30" fmla="*/ 42311 w 47"/>
                    <a:gd name="T31" fmla="*/ 4374 h 8"/>
                    <a:gd name="T32" fmla="*/ 42311 w 47"/>
                    <a:gd name="T33" fmla="*/ 2691 h 8"/>
                    <a:gd name="T34" fmla="*/ 70212 w 47"/>
                    <a:gd name="T35" fmla="*/ 14336 h 8"/>
                    <a:gd name="T36" fmla="*/ 70212 w 47"/>
                    <a:gd name="T37" fmla="*/ 16037 h 8"/>
                    <a:gd name="T38" fmla="*/ 42311 w 47"/>
                    <a:gd name="T39" fmla="*/ 4374 h 8"/>
                    <a:gd name="T40" fmla="*/ 5374 w 47"/>
                    <a:gd name="T41" fmla="*/ 2691 h 8"/>
                    <a:gd name="T42" fmla="*/ 5374 w 47"/>
                    <a:gd name="T43" fmla="*/ 0 h 8"/>
                    <a:gd name="T44" fmla="*/ 42311 w 47"/>
                    <a:gd name="T45" fmla="*/ 2691 h 8"/>
                    <a:gd name="T46" fmla="*/ 42311 w 47"/>
                    <a:gd name="T47" fmla="*/ 4374 h 8"/>
                    <a:gd name="T48" fmla="*/ 3238 w 47"/>
                    <a:gd name="T49" fmla="*/ 0 h 8"/>
                    <a:gd name="T50" fmla="*/ 3238 w 47"/>
                    <a:gd name="T51" fmla="*/ 0 h 8"/>
                    <a:gd name="T52" fmla="*/ 5374 w 47"/>
                    <a:gd name="T53" fmla="*/ 0 h 8"/>
                    <a:gd name="T54" fmla="*/ 5374 w 47"/>
                    <a:gd name="T55" fmla="*/ 2691 h 8"/>
                    <a:gd name="T56" fmla="*/ 3238 w 47"/>
                    <a:gd name="T57" fmla="*/ 0 h 8"/>
                    <a:gd name="T58" fmla="*/ 5374 w 47"/>
                    <a:gd name="T59" fmla="*/ 2691 h 8"/>
                    <a:gd name="T60" fmla="*/ 5374 w 47"/>
                    <a:gd name="T61" fmla="*/ 2691 h 8"/>
                    <a:gd name="T62" fmla="*/ 3238 w 47"/>
                    <a:gd name="T63" fmla="*/ 0 h 8"/>
                    <a:gd name="T64" fmla="*/ 3238 w 47"/>
                    <a:gd name="T65" fmla="*/ 0 h 8"/>
                    <a:gd name="T66" fmla="*/ 5374 w 47"/>
                    <a:gd name="T67" fmla="*/ 2691 h 8"/>
                    <a:gd name="T68" fmla="*/ 3238 w 47"/>
                    <a:gd name="T69" fmla="*/ 0 h 8"/>
                    <a:gd name="T70" fmla="*/ 3238 w 47"/>
                    <a:gd name="T71" fmla="*/ 0 h 8"/>
                    <a:gd name="T72" fmla="*/ 5374 w 47"/>
                    <a:gd name="T73" fmla="*/ 2691 h 8"/>
                    <a:gd name="T74" fmla="*/ 3238 w 47"/>
                    <a:gd name="T75" fmla="*/ 0 h 8"/>
                    <a:gd name="T76" fmla="*/ 5374 w 47"/>
                    <a:gd name="T77" fmla="*/ 2691 h 8"/>
                    <a:gd name="T78" fmla="*/ 3238 w 47"/>
                    <a:gd name="T79" fmla="*/ 2691 h 8"/>
                    <a:gd name="T80" fmla="*/ 1954 w 47"/>
                    <a:gd name="T81" fmla="*/ 0 h 8"/>
                    <a:gd name="T82" fmla="*/ 3238 w 47"/>
                    <a:gd name="T83" fmla="*/ 0 h 8"/>
                    <a:gd name="T84" fmla="*/ 5374 w 47"/>
                    <a:gd name="T85" fmla="*/ 2691 h 8"/>
                    <a:gd name="T86" fmla="*/ 3238 w 47"/>
                    <a:gd name="T87" fmla="*/ 2691 h 8"/>
                    <a:gd name="T88" fmla="*/ 3238 w 47"/>
                    <a:gd name="T89" fmla="*/ 2691 h 8"/>
                    <a:gd name="T90" fmla="*/ 3238 w 47"/>
                    <a:gd name="T91" fmla="*/ 2691 h 8"/>
                    <a:gd name="T92" fmla="*/ 3238 w 47"/>
                    <a:gd name="T93" fmla="*/ 2691 h 8"/>
                    <a:gd name="T94" fmla="*/ 1954 w 47"/>
                    <a:gd name="T95" fmla="*/ 4374 h 8"/>
                    <a:gd name="T96" fmla="*/ 0 w 47"/>
                    <a:gd name="T97" fmla="*/ 2691 h 8"/>
                    <a:gd name="T98" fmla="*/ 1954 w 47"/>
                    <a:gd name="T99" fmla="*/ 0 h 8"/>
                    <a:gd name="T100" fmla="*/ 3238 w 47"/>
                    <a:gd name="T101" fmla="*/ 2691 h 8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</a:gdLst>
                  <a:ahLst/>
                  <a:cxnLst>
                    <a:cxn ang="T102">
                      <a:pos x="T0" y="T1"/>
                    </a:cxn>
                    <a:cxn ang="T103">
                      <a:pos x="T2" y="T3"/>
                    </a:cxn>
                    <a:cxn ang="T104">
                      <a:pos x="T4" y="T5"/>
                    </a:cxn>
                    <a:cxn ang="T105">
                      <a:pos x="T6" y="T7"/>
                    </a:cxn>
                    <a:cxn ang="T106">
                      <a:pos x="T8" y="T9"/>
                    </a:cxn>
                    <a:cxn ang="T107">
                      <a:pos x="T10" y="T11"/>
                    </a:cxn>
                    <a:cxn ang="T108">
                      <a:pos x="T12" y="T13"/>
                    </a:cxn>
                    <a:cxn ang="T109">
                      <a:pos x="T14" y="T15"/>
                    </a:cxn>
                    <a:cxn ang="T110">
                      <a:pos x="T16" y="T17"/>
                    </a:cxn>
                    <a:cxn ang="T111">
                      <a:pos x="T18" y="T19"/>
                    </a:cxn>
                    <a:cxn ang="T112">
                      <a:pos x="T20" y="T21"/>
                    </a:cxn>
                    <a:cxn ang="T113">
                      <a:pos x="T22" y="T23"/>
                    </a:cxn>
                    <a:cxn ang="T114">
                      <a:pos x="T24" y="T25"/>
                    </a:cxn>
                    <a:cxn ang="T115">
                      <a:pos x="T26" y="T27"/>
                    </a:cxn>
                    <a:cxn ang="T116">
                      <a:pos x="T28" y="T29"/>
                    </a:cxn>
                    <a:cxn ang="T117">
                      <a:pos x="T30" y="T31"/>
                    </a:cxn>
                    <a:cxn ang="T118">
                      <a:pos x="T32" y="T33"/>
                    </a:cxn>
                    <a:cxn ang="T119">
                      <a:pos x="T34" y="T35"/>
                    </a:cxn>
                    <a:cxn ang="T120">
                      <a:pos x="T36" y="T37"/>
                    </a:cxn>
                    <a:cxn ang="T121">
                      <a:pos x="T38" y="T39"/>
                    </a:cxn>
                    <a:cxn ang="T122">
                      <a:pos x="T40" y="T41"/>
                    </a:cxn>
                    <a:cxn ang="T123">
                      <a:pos x="T42" y="T43"/>
                    </a:cxn>
                    <a:cxn ang="T124">
                      <a:pos x="T44" y="T45"/>
                    </a:cxn>
                    <a:cxn ang="T125">
                      <a:pos x="T46" y="T47"/>
                    </a:cxn>
                    <a:cxn ang="T126">
                      <a:pos x="T48" y="T49"/>
                    </a:cxn>
                    <a:cxn ang="T127">
                      <a:pos x="T50" y="T51"/>
                    </a:cxn>
                    <a:cxn ang="T128">
                      <a:pos x="T52" y="T53"/>
                    </a:cxn>
                    <a:cxn ang="T129">
                      <a:pos x="T54" y="T55"/>
                    </a:cxn>
                    <a:cxn ang="T130">
                      <a:pos x="T56" y="T57"/>
                    </a:cxn>
                    <a:cxn ang="T131">
                      <a:pos x="T58" y="T59"/>
                    </a:cxn>
                    <a:cxn ang="T132">
                      <a:pos x="T60" y="T61"/>
                    </a:cxn>
                    <a:cxn ang="T133">
                      <a:pos x="T62" y="T63"/>
                    </a:cxn>
                    <a:cxn ang="T134">
                      <a:pos x="T64" y="T65"/>
                    </a:cxn>
                    <a:cxn ang="T135">
                      <a:pos x="T66" y="T67"/>
                    </a:cxn>
                    <a:cxn ang="T136">
                      <a:pos x="T68" y="T69"/>
                    </a:cxn>
                    <a:cxn ang="T137">
                      <a:pos x="T70" y="T71"/>
                    </a:cxn>
                    <a:cxn ang="T138">
                      <a:pos x="T72" y="T73"/>
                    </a:cxn>
                    <a:cxn ang="T139">
                      <a:pos x="T74" y="T75"/>
                    </a:cxn>
                    <a:cxn ang="T140">
                      <a:pos x="T76" y="T77"/>
                    </a:cxn>
                    <a:cxn ang="T141">
                      <a:pos x="T78" y="T79"/>
                    </a:cxn>
                    <a:cxn ang="T142">
                      <a:pos x="T80" y="T81"/>
                    </a:cxn>
                    <a:cxn ang="T143">
                      <a:pos x="T82" y="T83"/>
                    </a:cxn>
                    <a:cxn ang="T144">
                      <a:pos x="T84" y="T85"/>
                    </a:cxn>
                    <a:cxn ang="T145">
                      <a:pos x="T86" y="T87"/>
                    </a:cxn>
                    <a:cxn ang="T146">
                      <a:pos x="T88" y="T89"/>
                    </a:cxn>
                    <a:cxn ang="T147">
                      <a:pos x="T90" y="T91"/>
                    </a:cxn>
                    <a:cxn ang="T148">
                      <a:pos x="T92" y="T93"/>
                    </a:cxn>
                    <a:cxn ang="T149">
                      <a:pos x="T94" y="T95"/>
                    </a:cxn>
                    <a:cxn ang="T150">
                      <a:pos x="T96" y="T97"/>
                    </a:cxn>
                    <a:cxn ang="T151">
                      <a:pos x="T98" y="T99"/>
                    </a:cxn>
                    <a:cxn ang="T152">
                      <a:pos x="T100" y="T101"/>
                    </a:cxn>
                  </a:cxnLst>
                  <a:rect l="0" t="0" r="r" b="b"/>
                  <a:pathLst>
                    <a:path w="47" h="8">
                      <a:moveTo>
                        <a:pt x="46" y="8"/>
                      </a:moveTo>
                      <a:cubicBezTo>
                        <a:pt x="46" y="7"/>
                        <a:pt x="44" y="7"/>
                        <a:pt x="42" y="7"/>
                      </a:cubicBezTo>
                      <a:lnTo>
                        <a:pt x="42" y="6"/>
                      </a:lnTo>
                      <a:cubicBezTo>
                        <a:pt x="44" y="6"/>
                        <a:pt x="46" y="6"/>
                        <a:pt x="47" y="7"/>
                      </a:cubicBezTo>
                      <a:lnTo>
                        <a:pt x="46" y="8"/>
                      </a:lnTo>
                      <a:close/>
                      <a:moveTo>
                        <a:pt x="42" y="7"/>
                      </a:moveTo>
                      <a:cubicBezTo>
                        <a:pt x="41" y="7"/>
                        <a:pt x="39" y="7"/>
                        <a:pt x="38" y="7"/>
                      </a:cubicBezTo>
                      <a:lnTo>
                        <a:pt x="39" y="6"/>
                      </a:lnTo>
                      <a:cubicBezTo>
                        <a:pt x="39" y="6"/>
                        <a:pt x="41" y="6"/>
                        <a:pt x="42" y="6"/>
                      </a:cubicBezTo>
                      <a:lnTo>
                        <a:pt x="42" y="7"/>
                      </a:lnTo>
                      <a:close/>
                      <a:moveTo>
                        <a:pt x="38" y="6"/>
                      </a:moveTo>
                      <a:lnTo>
                        <a:pt x="38" y="6"/>
                      </a:lnTo>
                      <a:lnTo>
                        <a:pt x="39" y="6"/>
                      </a:lnTo>
                      <a:lnTo>
                        <a:pt x="38" y="6"/>
                      </a:lnTo>
                      <a:close/>
                      <a:moveTo>
                        <a:pt x="38" y="7"/>
                      </a:moveTo>
                      <a:cubicBezTo>
                        <a:pt x="33" y="5"/>
                        <a:pt x="28" y="3"/>
                        <a:pt x="23" y="2"/>
                      </a:cubicBezTo>
                      <a:lnTo>
                        <a:pt x="23" y="1"/>
                      </a:lnTo>
                      <a:cubicBezTo>
                        <a:pt x="29" y="2"/>
                        <a:pt x="34" y="4"/>
                        <a:pt x="38" y="6"/>
                      </a:cubicBezTo>
                      <a:lnTo>
                        <a:pt x="38" y="7"/>
                      </a:lnTo>
                      <a:close/>
                      <a:moveTo>
                        <a:pt x="23" y="2"/>
                      </a:moveTo>
                      <a:cubicBezTo>
                        <a:pt x="17" y="1"/>
                        <a:pt x="10" y="1"/>
                        <a:pt x="3" y="1"/>
                      </a:cubicBezTo>
                      <a:lnTo>
                        <a:pt x="3" y="0"/>
                      </a:lnTo>
                      <a:cubicBezTo>
                        <a:pt x="11" y="0"/>
                        <a:pt x="17" y="0"/>
                        <a:pt x="23" y="1"/>
                      </a:cubicBezTo>
                      <a:lnTo>
                        <a:pt x="23" y="2"/>
                      </a:lnTo>
                      <a:close/>
                      <a:moveTo>
                        <a:pt x="2" y="0"/>
                      </a:moveTo>
                      <a:lnTo>
                        <a:pt x="2" y="0"/>
                      </a:lnTo>
                      <a:lnTo>
                        <a:pt x="3" y="0"/>
                      </a:lnTo>
                      <a:lnTo>
                        <a:pt x="3" y="1"/>
                      </a:lnTo>
                      <a:lnTo>
                        <a:pt x="2" y="0"/>
                      </a:lnTo>
                      <a:close/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2" y="0"/>
                      </a:lnTo>
                      <a:lnTo>
                        <a:pt x="3" y="1"/>
                      </a:lnTo>
                      <a:close/>
                      <a:moveTo>
                        <a:pt x="2" y="0"/>
                      </a:moveTo>
                      <a:lnTo>
                        <a:pt x="2" y="0"/>
                      </a:lnTo>
                      <a:lnTo>
                        <a:pt x="3" y="1"/>
                      </a:lnTo>
                      <a:lnTo>
                        <a:pt x="2" y="0"/>
                      </a:lnTo>
                      <a:close/>
                      <a:moveTo>
                        <a:pt x="3" y="1"/>
                      </a:moveTo>
                      <a:cubicBezTo>
                        <a:pt x="3" y="1"/>
                        <a:pt x="2" y="1"/>
                        <a:pt x="2" y="1"/>
                      </a:cubicBezTo>
                      <a:lnTo>
                        <a:pt x="1" y="0"/>
                      </a:lnTo>
                      <a:cubicBezTo>
                        <a:pt x="2" y="0"/>
                        <a:pt x="2" y="0"/>
                        <a:pt x="2" y="0"/>
                      </a:cubicBezTo>
                      <a:lnTo>
                        <a:pt x="3" y="1"/>
                      </a:lnTo>
                      <a:close/>
                      <a:moveTo>
                        <a:pt x="2" y="1"/>
                      </a:moveTo>
                      <a:lnTo>
                        <a:pt x="2" y="1"/>
                      </a:lnTo>
                      <a:close/>
                      <a:moveTo>
                        <a:pt x="2" y="1"/>
                      </a:moveTo>
                      <a:cubicBezTo>
                        <a:pt x="2" y="2"/>
                        <a:pt x="1" y="2"/>
                        <a:pt x="1" y="2"/>
                      </a:cubicBezTo>
                      <a:lnTo>
                        <a:pt x="0" y="1"/>
                      </a:lnTo>
                      <a:cubicBezTo>
                        <a:pt x="0" y="1"/>
                        <a:pt x="1" y="1"/>
                        <a:pt x="1" y="0"/>
                      </a:cubicBezTo>
                      <a:lnTo>
                        <a:pt x="2" y="1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328" name="Freeform 330"/>
                <p:cNvSpPr>
                  <a:spLocks noChangeArrowheads="1"/>
                </p:cNvSpPr>
                <p:nvPr/>
              </p:nvSpPr>
              <p:spPr bwMode="auto">
                <a:xfrm>
                  <a:off x="1252" y="3412"/>
                  <a:ext cx="63" cy="13"/>
                </a:xfrm>
                <a:custGeom>
                  <a:avLst/>
                  <a:gdLst>
                    <a:gd name="T0" fmla="*/ 2872 w 46"/>
                    <a:gd name="T1" fmla="*/ 0 h 8"/>
                    <a:gd name="T2" fmla="*/ 2872 w 46"/>
                    <a:gd name="T3" fmla="*/ 0 h 8"/>
                    <a:gd name="T4" fmla="*/ 0 w 46"/>
                    <a:gd name="T5" fmla="*/ 0 h 8"/>
                    <a:gd name="T6" fmla="*/ 0 w 46"/>
                    <a:gd name="T7" fmla="*/ 0 h 8"/>
                    <a:gd name="T8" fmla="*/ 2872 w 46"/>
                    <a:gd name="T9" fmla="*/ 0 h 8"/>
                    <a:gd name="T10" fmla="*/ 2872 w 46"/>
                    <a:gd name="T11" fmla="*/ 0 h 8"/>
                    <a:gd name="T12" fmla="*/ 2872 w 46"/>
                    <a:gd name="T13" fmla="*/ 0 h 8"/>
                    <a:gd name="T14" fmla="*/ 1733 w 46"/>
                    <a:gd name="T15" fmla="*/ 0 h 8"/>
                    <a:gd name="T16" fmla="*/ 2872 w 46"/>
                    <a:gd name="T17" fmla="*/ 0 h 8"/>
                    <a:gd name="T18" fmla="*/ 2872 w 46"/>
                    <a:gd name="T19" fmla="*/ 0 h 8"/>
                    <a:gd name="T20" fmla="*/ 50055 w 46"/>
                    <a:gd name="T21" fmla="*/ 23164 h 8"/>
                    <a:gd name="T22" fmla="*/ 50055 w 46"/>
                    <a:gd name="T23" fmla="*/ 25904 h 8"/>
                    <a:gd name="T24" fmla="*/ 0 w 46"/>
                    <a:gd name="T25" fmla="*/ 0 h 8"/>
                    <a:gd name="T26" fmla="*/ 2872 w 46"/>
                    <a:gd name="T27" fmla="*/ 0 h 8"/>
                    <a:gd name="T28" fmla="*/ 50055 w 46"/>
                    <a:gd name="T29" fmla="*/ 23164 h 8"/>
                    <a:gd name="T30" fmla="*/ 76214 w 46"/>
                    <a:gd name="T31" fmla="*/ 25904 h 8"/>
                    <a:gd name="T32" fmla="*/ 74111 w 46"/>
                    <a:gd name="T33" fmla="*/ 30347 h 8"/>
                    <a:gd name="T34" fmla="*/ 50055 w 46"/>
                    <a:gd name="T35" fmla="*/ 25904 h 8"/>
                    <a:gd name="T36" fmla="*/ 50055 w 46"/>
                    <a:gd name="T37" fmla="*/ 23164 h 8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0" t="0" r="r" b="b"/>
                  <a:pathLst>
                    <a:path w="46" h="8">
                      <a:moveTo>
                        <a:pt x="2" y="0"/>
                      </a:moveTo>
                      <a:lnTo>
                        <a:pt x="2" y="0"/>
                      </a:lnTo>
                      <a:lnTo>
                        <a:pt x="0" y="0"/>
                      </a:lnTo>
                      <a:lnTo>
                        <a:pt x="2" y="0"/>
                      </a:lnTo>
                      <a:close/>
                      <a:moveTo>
                        <a:pt x="2" y="0"/>
                      </a:moveTo>
                      <a:lnTo>
                        <a:pt x="2" y="0"/>
                      </a:lnTo>
                      <a:lnTo>
                        <a:pt x="1" y="0"/>
                      </a:lnTo>
                      <a:lnTo>
                        <a:pt x="2" y="0"/>
                      </a:lnTo>
                      <a:close/>
                      <a:moveTo>
                        <a:pt x="2" y="0"/>
                      </a:moveTo>
                      <a:cubicBezTo>
                        <a:pt x="7" y="4"/>
                        <a:pt x="19" y="5"/>
                        <a:pt x="30" y="6"/>
                      </a:cubicBezTo>
                      <a:lnTo>
                        <a:pt x="30" y="7"/>
                      </a:lnTo>
                      <a:cubicBezTo>
                        <a:pt x="18" y="6"/>
                        <a:pt x="6" y="6"/>
                        <a:pt x="0" y="0"/>
                      </a:cubicBezTo>
                      <a:lnTo>
                        <a:pt x="2" y="0"/>
                      </a:lnTo>
                      <a:close/>
                      <a:moveTo>
                        <a:pt x="30" y="6"/>
                      </a:moveTo>
                      <a:cubicBezTo>
                        <a:pt x="35" y="6"/>
                        <a:pt x="41" y="6"/>
                        <a:pt x="46" y="7"/>
                      </a:cubicBezTo>
                      <a:lnTo>
                        <a:pt x="45" y="8"/>
                      </a:lnTo>
                      <a:cubicBezTo>
                        <a:pt x="41" y="8"/>
                        <a:pt x="35" y="7"/>
                        <a:pt x="30" y="7"/>
                      </a:cubicBezTo>
                      <a:lnTo>
                        <a:pt x="30" y="6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329" name="Freeform 331"/>
                <p:cNvSpPr>
                  <a:spLocks noChangeArrowheads="1"/>
                </p:cNvSpPr>
                <p:nvPr/>
              </p:nvSpPr>
              <p:spPr bwMode="auto">
                <a:xfrm>
                  <a:off x="1362" y="3534"/>
                  <a:ext cx="85" cy="35"/>
                </a:xfrm>
                <a:custGeom>
                  <a:avLst/>
                  <a:gdLst>
                    <a:gd name="T0" fmla="*/ 1707 w 62"/>
                    <a:gd name="T1" fmla="*/ 0 h 21"/>
                    <a:gd name="T2" fmla="*/ 1707 w 62"/>
                    <a:gd name="T3" fmla="*/ 0 h 21"/>
                    <a:gd name="T4" fmla="*/ 0 w 62"/>
                    <a:gd name="T5" fmla="*/ 4992 h 21"/>
                    <a:gd name="T6" fmla="*/ 0 w 62"/>
                    <a:gd name="T7" fmla="*/ 4992 h 21"/>
                    <a:gd name="T8" fmla="*/ 1707 w 62"/>
                    <a:gd name="T9" fmla="*/ 0 h 21"/>
                    <a:gd name="T10" fmla="*/ 0 w 62"/>
                    <a:gd name="T11" fmla="*/ 4992 h 21"/>
                    <a:gd name="T12" fmla="*/ 0 w 62"/>
                    <a:gd name="T13" fmla="*/ 4992 h 21"/>
                    <a:gd name="T14" fmla="*/ 0 w 62"/>
                    <a:gd name="T15" fmla="*/ 4992 h 21"/>
                    <a:gd name="T16" fmla="*/ 1707 w 62"/>
                    <a:gd name="T17" fmla="*/ 0 h 21"/>
                    <a:gd name="T18" fmla="*/ 2808 w 62"/>
                    <a:gd name="T19" fmla="*/ 8078 h 21"/>
                    <a:gd name="T20" fmla="*/ 1707 w 62"/>
                    <a:gd name="T21" fmla="*/ 13078 h 21"/>
                    <a:gd name="T22" fmla="*/ 0 w 62"/>
                    <a:gd name="T23" fmla="*/ 4992 h 21"/>
                    <a:gd name="T24" fmla="*/ 1707 w 62"/>
                    <a:gd name="T25" fmla="*/ 0 h 21"/>
                    <a:gd name="T26" fmla="*/ 2808 w 62"/>
                    <a:gd name="T27" fmla="*/ 8078 h 21"/>
                    <a:gd name="T28" fmla="*/ 22456 w 62"/>
                    <a:gd name="T29" fmla="*/ 47417 h 21"/>
                    <a:gd name="T30" fmla="*/ 22456 w 62"/>
                    <a:gd name="T31" fmla="*/ 50520 h 21"/>
                    <a:gd name="T32" fmla="*/ 1707 w 62"/>
                    <a:gd name="T33" fmla="*/ 13078 h 21"/>
                    <a:gd name="T34" fmla="*/ 2808 w 62"/>
                    <a:gd name="T35" fmla="*/ 8078 h 21"/>
                    <a:gd name="T36" fmla="*/ 22456 w 62"/>
                    <a:gd name="T37" fmla="*/ 47417 h 21"/>
                    <a:gd name="T38" fmla="*/ 22456 w 62"/>
                    <a:gd name="T39" fmla="*/ 47417 h 21"/>
                    <a:gd name="T40" fmla="*/ 22456 w 62"/>
                    <a:gd name="T41" fmla="*/ 50520 h 21"/>
                    <a:gd name="T42" fmla="*/ 22456 w 62"/>
                    <a:gd name="T43" fmla="*/ 47417 h 21"/>
                    <a:gd name="T44" fmla="*/ 22456 w 62"/>
                    <a:gd name="T45" fmla="*/ 47417 h 21"/>
                    <a:gd name="T46" fmla="*/ 22456 w 62"/>
                    <a:gd name="T47" fmla="*/ 47417 h 21"/>
                    <a:gd name="T48" fmla="*/ 22456 w 62"/>
                    <a:gd name="T49" fmla="*/ 50520 h 21"/>
                    <a:gd name="T50" fmla="*/ 22456 w 62"/>
                    <a:gd name="T51" fmla="*/ 50520 h 21"/>
                    <a:gd name="T52" fmla="*/ 22456 w 62"/>
                    <a:gd name="T53" fmla="*/ 47417 h 21"/>
                    <a:gd name="T54" fmla="*/ 22456 w 62"/>
                    <a:gd name="T55" fmla="*/ 47417 h 21"/>
                    <a:gd name="T56" fmla="*/ 33851 w 62"/>
                    <a:gd name="T57" fmla="*/ 50520 h 21"/>
                    <a:gd name="T58" fmla="*/ 33851 w 62"/>
                    <a:gd name="T59" fmla="*/ 55520 h 21"/>
                    <a:gd name="T60" fmla="*/ 22456 w 62"/>
                    <a:gd name="T61" fmla="*/ 50520 h 21"/>
                    <a:gd name="T62" fmla="*/ 22456 w 62"/>
                    <a:gd name="T63" fmla="*/ 47417 h 21"/>
                    <a:gd name="T64" fmla="*/ 33851 w 62"/>
                    <a:gd name="T65" fmla="*/ 55520 h 21"/>
                    <a:gd name="T66" fmla="*/ 33851 w 62"/>
                    <a:gd name="T67" fmla="*/ 55520 h 21"/>
                    <a:gd name="T68" fmla="*/ 33851 w 62"/>
                    <a:gd name="T69" fmla="*/ 50520 h 21"/>
                    <a:gd name="T70" fmla="*/ 33851 w 62"/>
                    <a:gd name="T71" fmla="*/ 55520 h 21"/>
                    <a:gd name="T72" fmla="*/ 33851 w 62"/>
                    <a:gd name="T73" fmla="*/ 50520 h 21"/>
                    <a:gd name="T74" fmla="*/ 50970 w 62"/>
                    <a:gd name="T75" fmla="*/ 60533 h 21"/>
                    <a:gd name="T76" fmla="*/ 49131 w 62"/>
                    <a:gd name="T77" fmla="*/ 63620 h 21"/>
                    <a:gd name="T78" fmla="*/ 33851 w 62"/>
                    <a:gd name="T79" fmla="*/ 55520 h 21"/>
                    <a:gd name="T80" fmla="*/ 33851 w 62"/>
                    <a:gd name="T81" fmla="*/ 50520 h 21"/>
                    <a:gd name="T82" fmla="*/ 50970 w 62"/>
                    <a:gd name="T83" fmla="*/ 60533 h 21"/>
                    <a:gd name="T84" fmla="*/ 68450 w 62"/>
                    <a:gd name="T85" fmla="*/ 81792 h 21"/>
                    <a:gd name="T86" fmla="*/ 68450 w 62"/>
                    <a:gd name="T87" fmla="*/ 84875 h 21"/>
                    <a:gd name="T88" fmla="*/ 49131 w 62"/>
                    <a:gd name="T89" fmla="*/ 63620 h 21"/>
                    <a:gd name="T90" fmla="*/ 50970 w 62"/>
                    <a:gd name="T91" fmla="*/ 60533 h 21"/>
                    <a:gd name="T92" fmla="*/ 68450 w 62"/>
                    <a:gd name="T93" fmla="*/ 81792 h 21"/>
                    <a:gd name="T94" fmla="*/ 98357 w 62"/>
                    <a:gd name="T95" fmla="*/ 73667 h 21"/>
                    <a:gd name="T96" fmla="*/ 98357 w 62"/>
                    <a:gd name="T97" fmla="*/ 76750 h 21"/>
                    <a:gd name="T98" fmla="*/ 68450 w 62"/>
                    <a:gd name="T99" fmla="*/ 84875 h 21"/>
                    <a:gd name="T100" fmla="*/ 68450 w 62"/>
                    <a:gd name="T101" fmla="*/ 81792 h 21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</a:gdLst>
                  <a:ahLst/>
                  <a:cxnLst>
                    <a:cxn ang="T102">
                      <a:pos x="T0" y="T1"/>
                    </a:cxn>
                    <a:cxn ang="T103">
                      <a:pos x="T2" y="T3"/>
                    </a:cxn>
                    <a:cxn ang="T104">
                      <a:pos x="T4" y="T5"/>
                    </a:cxn>
                    <a:cxn ang="T105">
                      <a:pos x="T6" y="T7"/>
                    </a:cxn>
                    <a:cxn ang="T106">
                      <a:pos x="T8" y="T9"/>
                    </a:cxn>
                    <a:cxn ang="T107">
                      <a:pos x="T10" y="T11"/>
                    </a:cxn>
                    <a:cxn ang="T108">
                      <a:pos x="T12" y="T13"/>
                    </a:cxn>
                    <a:cxn ang="T109">
                      <a:pos x="T14" y="T15"/>
                    </a:cxn>
                    <a:cxn ang="T110">
                      <a:pos x="T16" y="T17"/>
                    </a:cxn>
                    <a:cxn ang="T111">
                      <a:pos x="T18" y="T19"/>
                    </a:cxn>
                    <a:cxn ang="T112">
                      <a:pos x="T20" y="T21"/>
                    </a:cxn>
                    <a:cxn ang="T113">
                      <a:pos x="T22" y="T23"/>
                    </a:cxn>
                    <a:cxn ang="T114">
                      <a:pos x="T24" y="T25"/>
                    </a:cxn>
                    <a:cxn ang="T115">
                      <a:pos x="T26" y="T27"/>
                    </a:cxn>
                    <a:cxn ang="T116">
                      <a:pos x="T28" y="T29"/>
                    </a:cxn>
                    <a:cxn ang="T117">
                      <a:pos x="T30" y="T31"/>
                    </a:cxn>
                    <a:cxn ang="T118">
                      <a:pos x="T32" y="T33"/>
                    </a:cxn>
                    <a:cxn ang="T119">
                      <a:pos x="T34" y="T35"/>
                    </a:cxn>
                    <a:cxn ang="T120">
                      <a:pos x="T36" y="T37"/>
                    </a:cxn>
                    <a:cxn ang="T121">
                      <a:pos x="T38" y="T39"/>
                    </a:cxn>
                    <a:cxn ang="T122">
                      <a:pos x="T40" y="T41"/>
                    </a:cxn>
                    <a:cxn ang="T123">
                      <a:pos x="T42" y="T43"/>
                    </a:cxn>
                    <a:cxn ang="T124">
                      <a:pos x="T44" y="T45"/>
                    </a:cxn>
                    <a:cxn ang="T125">
                      <a:pos x="T46" y="T47"/>
                    </a:cxn>
                    <a:cxn ang="T126">
                      <a:pos x="T48" y="T49"/>
                    </a:cxn>
                    <a:cxn ang="T127">
                      <a:pos x="T50" y="T51"/>
                    </a:cxn>
                    <a:cxn ang="T128">
                      <a:pos x="T52" y="T53"/>
                    </a:cxn>
                    <a:cxn ang="T129">
                      <a:pos x="T54" y="T55"/>
                    </a:cxn>
                    <a:cxn ang="T130">
                      <a:pos x="T56" y="T57"/>
                    </a:cxn>
                    <a:cxn ang="T131">
                      <a:pos x="T58" y="T59"/>
                    </a:cxn>
                    <a:cxn ang="T132">
                      <a:pos x="T60" y="T61"/>
                    </a:cxn>
                    <a:cxn ang="T133">
                      <a:pos x="T62" y="T63"/>
                    </a:cxn>
                    <a:cxn ang="T134">
                      <a:pos x="T64" y="T65"/>
                    </a:cxn>
                    <a:cxn ang="T135">
                      <a:pos x="T66" y="T67"/>
                    </a:cxn>
                    <a:cxn ang="T136">
                      <a:pos x="T68" y="T69"/>
                    </a:cxn>
                    <a:cxn ang="T137">
                      <a:pos x="T70" y="T71"/>
                    </a:cxn>
                    <a:cxn ang="T138">
                      <a:pos x="T72" y="T73"/>
                    </a:cxn>
                    <a:cxn ang="T139">
                      <a:pos x="T74" y="T75"/>
                    </a:cxn>
                    <a:cxn ang="T140">
                      <a:pos x="T76" y="T77"/>
                    </a:cxn>
                    <a:cxn ang="T141">
                      <a:pos x="T78" y="T79"/>
                    </a:cxn>
                    <a:cxn ang="T142">
                      <a:pos x="T80" y="T81"/>
                    </a:cxn>
                    <a:cxn ang="T143">
                      <a:pos x="T82" y="T83"/>
                    </a:cxn>
                    <a:cxn ang="T144">
                      <a:pos x="T84" y="T85"/>
                    </a:cxn>
                    <a:cxn ang="T145">
                      <a:pos x="T86" y="T87"/>
                    </a:cxn>
                    <a:cxn ang="T146">
                      <a:pos x="T88" y="T89"/>
                    </a:cxn>
                    <a:cxn ang="T147">
                      <a:pos x="T90" y="T91"/>
                    </a:cxn>
                    <a:cxn ang="T148">
                      <a:pos x="T92" y="T93"/>
                    </a:cxn>
                    <a:cxn ang="T149">
                      <a:pos x="T94" y="T95"/>
                    </a:cxn>
                    <a:cxn ang="T150">
                      <a:pos x="T96" y="T97"/>
                    </a:cxn>
                    <a:cxn ang="T151">
                      <a:pos x="T98" y="T99"/>
                    </a:cxn>
                    <a:cxn ang="T152">
                      <a:pos x="T100" y="T101"/>
                    </a:cxn>
                  </a:cxnLst>
                  <a:rect l="0" t="0" r="r" b="b"/>
                  <a:pathLst>
                    <a:path w="62" h="2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1"/>
                      </a:lnTo>
                      <a:lnTo>
                        <a:pt x="1" y="0"/>
                      </a:lnTo>
                      <a:close/>
                      <a:moveTo>
                        <a:pt x="0" y="1"/>
                      </a:moveTo>
                      <a:lnTo>
                        <a:pt x="0" y="1"/>
                      </a:lnTo>
                      <a:close/>
                      <a:moveTo>
                        <a:pt x="1" y="0"/>
                      </a:moveTo>
                      <a:cubicBezTo>
                        <a:pt x="1" y="1"/>
                        <a:pt x="2" y="2"/>
                        <a:pt x="2" y="2"/>
                      </a:cubicBezTo>
                      <a:lnTo>
                        <a:pt x="1" y="3"/>
                      </a:lnTo>
                      <a:cubicBezTo>
                        <a:pt x="1" y="2"/>
                        <a:pt x="0" y="2"/>
                        <a:pt x="0" y="1"/>
                      </a:cubicBezTo>
                      <a:lnTo>
                        <a:pt x="1" y="0"/>
                      </a:lnTo>
                      <a:close/>
                      <a:moveTo>
                        <a:pt x="2" y="2"/>
                      </a:moveTo>
                      <a:cubicBezTo>
                        <a:pt x="5" y="6"/>
                        <a:pt x="7" y="10"/>
                        <a:pt x="14" y="11"/>
                      </a:cubicBezTo>
                      <a:lnTo>
                        <a:pt x="14" y="12"/>
                      </a:lnTo>
                      <a:cubicBezTo>
                        <a:pt x="6" y="11"/>
                        <a:pt x="4" y="7"/>
                        <a:pt x="1" y="3"/>
                      </a:cubicBezTo>
                      <a:lnTo>
                        <a:pt x="2" y="2"/>
                      </a:lnTo>
                      <a:close/>
                      <a:moveTo>
                        <a:pt x="14" y="11"/>
                      </a:moveTo>
                      <a:lnTo>
                        <a:pt x="14" y="11"/>
                      </a:lnTo>
                      <a:lnTo>
                        <a:pt x="14" y="12"/>
                      </a:lnTo>
                      <a:lnTo>
                        <a:pt x="14" y="11"/>
                      </a:lnTo>
                      <a:close/>
                      <a:moveTo>
                        <a:pt x="14" y="11"/>
                      </a:moveTo>
                      <a:lnTo>
                        <a:pt x="14" y="11"/>
                      </a:lnTo>
                      <a:lnTo>
                        <a:pt x="14" y="12"/>
                      </a:lnTo>
                      <a:lnTo>
                        <a:pt x="14" y="11"/>
                      </a:lnTo>
                      <a:close/>
                      <a:moveTo>
                        <a:pt x="14" y="11"/>
                      </a:moveTo>
                      <a:cubicBezTo>
                        <a:pt x="16" y="12"/>
                        <a:pt x="19" y="12"/>
                        <a:pt x="21" y="12"/>
                      </a:cubicBezTo>
                      <a:lnTo>
                        <a:pt x="21" y="13"/>
                      </a:lnTo>
                      <a:cubicBezTo>
                        <a:pt x="19" y="13"/>
                        <a:pt x="16" y="13"/>
                        <a:pt x="14" y="12"/>
                      </a:cubicBezTo>
                      <a:lnTo>
                        <a:pt x="14" y="11"/>
                      </a:lnTo>
                      <a:close/>
                      <a:moveTo>
                        <a:pt x="21" y="13"/>
                      </a:moveTo>
                      <a:lnTo>
                        <a:pt x="21" y="13"/>
                      </a:lnTo>
                      <a:lnTo>
                        <a:pt x="21" y="12"/>
                      </a:lnTo>
                      <a:lnTo>
                        <a:pt x="21" y="13"/>
                      </a:lnTo>
                      <a:close/>
                      <a:moveTo>
                        <a:pt x="21" y="12"/>
                      </a:moveTo>
                      <a:cubicBezTo>
                        <a:pt x="25" y="12"/>
                        <a:pt x="29" y="12"/>
                        <a:pt x="32" y="14"/>
                      </a:cubicBezTo>
                      <a:lnTo>
                        <a:pt x="31" y="15"/>
                      </a:lnTo>
                      <a:cubicBezTo>
                        <a:pt x="29" y="14"/>
                        <a:pt x="25" y="13"/>
                        <a:pt x="21" y="13"/>
                      </a:cubicBezTo>
                      <a:lnTo>
                        <a:pt x="21" y="12"/>
                      </a:lnTo>
                      <a:close/>
                      <a:moveTo>
                        <a:pt x="32" y="14"/>
                      </a:moveTo>
                      <a:cubicBezTo>
                        <a:pt x="34" y="16"/>
                        <a:pt x="38" y="18"/>
                        <a:pt x="43" y="19"/>
                      </a:cubicBezTo>
                      <a:lnTo>
                        <a:pt x="43" y="20"/>
                      </a:lnTo>
                      <a:cubicBezTo>
                        <a:pt x="37" y="19"/>
                        <a:pt x="34" y="17"/>
                        <a:pt x="31" y="15"/>
                      </a:cubicBezTo>
                      <a:lnTo>
                        <a:pt x="32" y="14"/>
                      </a:lnTo>
                      <a:close/>
                      <a:moveTo>
                        <a:pt x="43" y="19"/>
                      </a:moveTo>
                      <a:cubicBezTo>
                        <a:pt x="48" y="20"/>
                        <a:pt x="54" y="20"/>
                        <a:pt x="62" y="17"/>
                      </a:cubicBezTo>
                      <a:lnTo>
                        <a:pt x="62" y="18"/>
                      </a:lnTo>
                      <a:cubicBezTo>
                        <a:pt x="54" y="21"/>
                        <a:pt x="48" y="21"/>
                        <a:pt x="43" y="20"/>
                      </a:cubicBezTo>
                      <a:lnTo>
                        <a:pt x="43" y="19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330" name="Freeform 332"/>
                <p:cNvSpPr>
                  <a:spLocks noChangeArrowheads="1"/>
                </p:cNvSpPr>
                <p:nvPr/>
              </p:nvSpPr>
              <p:spPr bwMode="auto">
                <a:xfrm>
                  <a:off x="1200" y="3490"/>
                  <a:ext cx="115" cy="4"/>
                </a:xfrm>
                <a:custGeom>
                  <a:avLst/>
                  <a:gdLst>
                    <a:gd name="T0" fmla="*/ 127802 w 84"/>
                    <a:gd name="T1" fmla="*/ 2683 h 3"/>
                    <a:gd name="T2" fmla="*/ 127802 w 84"/>
                    <a:gd name="T3" fmla="*/ 2683 h 3"/>
                    <a:gd name="T4" fmla="*/ 130335 w 84"/>
                    <a:gd name="T5" fmla="*/ 1615 h 3"/>
                    <a:gd name="T6" fmla="*/ 130335 w 84"/>
                    <a:gd name="T7" fmla="*/ 1615 h 3"/>
                    <a:gd name="T8" fmla="*/ 127802 w 84"/>
                    <a:gd name="T9" fmla="*/ 2683 h 3"/>
                    <a:gd name="T10" fmla="*/ 127802 w 84"/>
                    <a:gd name="T11" fmla="*/ 2683 h 3"/>
                    <a:gd name="T12" fmla="*/ 83730 w 84"/>
                    <a:gd name="T13" fmla="*/ 1615 h 3"/>
                    <a:gd name="T14" fmla="*/ 83730 w 84"/>
                    <a:gd name="T15" fmla="*/ 0 h 3"/>
                    <a:gd name="T16" fmla="*/ 130335 w 84"/>
                    <a:gd name="T17" fmla="*/ 1615 h 3"/>
                    <a:gd name="T18" fmla="*/ 127802 w 84"/>
                    <a:gd name="T19" fmla="*/ 2683 h 3"/>
                    <a:gd name="T20" fmla="*/ 83730 w 84"/>
                    <a:gd name="T21" fmla="*/ 1615 h 3"/>
                    <a:gd name="T22" fmla="*/ 70071 w 84"/>
                    <a:gd name="T23" fmla="*/ 1615 h 3"/>
                    <a:gd name="T24" fmla="*/ 70071 w 84"/>
                    <a:gd name="T25" fmla="*/ 0 h 3"/>
                    <a:gd name="T26" fmla="*/ 83730 w 84"/>
                    <a:gd name="T27" fmla="*/ 0 h 3"/>
                    <a:gd name="T28" fmla="*/ 83730 w 84"/>
                    <a:gd name="T29" fmla="*/ 1615 h 3"/>
                    <a:gd name="T30" fmla="*/ 70071 w 84"/>
                    <a:gd name="T31" fmla="*/ 1615 h 3"/>
                    <a:gd name="T32" fmla="*/ 70071 w 84"/>
                    <a:gd name="T33" fmla="*/ 1615 h 3"/>
                    <a:gd name="T34" fmla="*/ 70071 w 84"/>
                    <a:gd name="T35" fmla="*/ 0 h 3"/>
                    <a:gd name="T36" fmla="*/ 70071 w 84"/>
                    <a:gd name="T37" fmla="*/ 0 h 3"/>
                    <a:gd name="T38" fmla="*/ 70071 w 84"/>
                    <a:gd name="T39" fmla="*/ 1615 h 3"/>
                    <a:gd name="T40" fmla="*/ 70071 w 84"/>
                    <a:gd name="T41" fmla="*/ 1615 h 3"/>
                    <a:gd name="T42" fmla="*/ 67064 w 84"/>
                    <a:gd name="T43" fmla="*/ 1615 h 3"/>
                    <a:gd name="T44" fmla="*/ 67064 w 84"/>
                    <a:gd name="T45" fmla="*/ 0 h 3"/>
                    <a:gd name="T46" fmla="*/ 70071 w 84"/>
                    <a:gd name="T47" fmla="*/ 0 h 3"/>
                    <a:gd name="T48" fmla="*/ 70071 w 84"/>
                    <a:gd name="T49" fmla="*/ 1615 h 3"/>
                    <a:gd name="T50" fmla="*/ 67064 w 84"/>
                    <a:gd name="T51" fmla="*/ 1615 h 3"/>
                    <a:gd name="T52" fmla="*/ 63216 w 84"/>
                    <a:gd name="T53" fmla="*/ 2683 h 3"/>
                    <a:gd name="T54" fmla="*/ 63216 w 84"/>
                    <a:gd name="T55" fmla="*/ 1615 h 3"/>
                    <a:gd name="T56" fmla="*/ 67064 w 84"/>
                    <a:gd name="T57" fmla="*/ 0 h 3"/>
                    <a:gd name="T58" fmla="*/ 67064 w 84"/>
                    <a:gd name="T59" fmla="*/ 1615 h 3"/>
                    <a:gd name="T60" fmla="*/ 63216 w 84"/>
                    <a:gd name="T61" fmla="*/ 2683 h 3"/>
                    <a:gd name="T62" fmla="*/ 48292 w 84"/>
                    <a:gd name="T63" fmla="*/ 2683 h 3"/>
                    <a:gd name="T64" fmla="*/ 48292 w 84"/>
                    <a:gd name="T65" fmla="*/ 1615 h 3"/>
                    <a:gd name="T66" fmla="*/ 63216 w 84"/>
                    <a:gd name="T67" fmla="*/ 1615 h 3"/>
                    <a:gd name="T68" fmla="*/ 63216 w 84"/>
                    <a:gd name="T69" fmla="*/ 2683 h 3"/>
                    <a:gd name="T70" fmla="*/ 48292 w 84"/>
                    <a:gd name="T71" fmla="*/ 1615 h 3"/>
                    <a:gd name="T72" fmla="*/ 48292 w 84"/>
                    <a:gd name="T73" fmla="*/ 1615 h 3"/>
                    <a:gd name="T74" fmla="*/ 48292 w 84"/>
                    <a:gd name="T75" fmla="*/ 2683 h 3"/>
                    <a:gd name="T76" fmla="*/ 48292 w 84"/>
                    <a:gd name="T77" fmla="*/ 1615 h 3"/>
                    <a:gd name="T78" fmla="*/ 48292 w 84"/>
                    <a:gd name="T79" fmla="*/ 2683 h 3"/>
                    <a:gd name="T80" fmla="*/ 31025 w 84"/>
                    <a:gd name="T81" fmla="*/ 4479 h 3"/>
                    <a:gd name="T82" fmla="*/ 31025 w 84"/>
                    <a:gd name="T83" fmla="*/ 1615 h 3"/>
                    <a:gd name="T84" fmla="*/ 48292 w 84"/>
                    <a:gd name="T85" fmla="*/ 1615 h 3"/>
                    <a:gd name="T86" fmla="*/ 48292 w 84"/>
                    <a:gd name="T87" fmla="*/ 2683 h 3"/>
                    <a:gd name="T88" fmla="*/ 31025 w 84"/>
                    <a:gd name="T89" fmla="*/ 4479 h 3"/>
                    <a:gd name="T90" fmla="*/ 14256 w 84"/>
                    <a:gd name="T91" fmla="*/ 4479 h 3"/>
                    <a:gd name="T92" fmla="*/ 14256 w 84"/>
                    <a:gd name="T93" fmla="*/ 2683 h 3"/>
                    <a:gd name="T94" fmla="*/ 31025 w 84"/>
                    <a:gd name="T95" fmla="*/ 1615 h 3"/>
                    <a:gd name="T96" fmla="*/ 31025 w 84"/>
                    <a:gd name="T97" fmla="*/ 4479 h 3"/>
                    <a:gd name="T98" fmla="*/ 14256 w 84"/>
                    <a:gd name="T99" fmla="*/ 4479 h 3"/>
                    <a:gd name="T100" fmla="*/ 0 w 84"/>
                    <a:gd name="T101" fmla="*/ 4479 h 3"/>
                    <a:gd name="T102" fmla="*/ 14256 w 84"/>
                    <a:gd name="T103" fmla="*/ 2683 h 3"/>
                    <a:gd name="T104" fmla="*/ 14256 w 84"/>
                    <a:gd name="T105" fmla="*/ 2683 h 3"/>
                    <a:gd name="T106" fmla="*/ 14256 w 84"/>
                    <a:gd name="T107" fmla="*/ 4479 h 3"/>
                    <a:gd name="T108" fmla="*/ 14256 w 84"/>
                    <a:gd name="T109" fmla="*/ 2683 h 3"/>
                    <a:gd name="T110" fmla="*/ 15128 w 84"/>
                    <a:gd name="T111" fmla="*/ 2683 h 3"/>
                    <a:gd name="T112" fmla="*/ 15128 w 84"/>
                    <a:gd name="T113" fmla="*/ 4479 h 3"/>
                    <a:gd name="T114" fmla="*/ 14256 w 84"/>
                    <a:gd name="T115" fmla="*/ 4479 h 3"/>
                    <a:gd name="T116" fmla="*/ 14256 w 84"/>
                    <a:gd name="T117" fmla="*/ 2683 h 3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</a:gdLst>
                  <a:ahLst/>
                  <a:cxnLst>
                    <a:cxn ang="T118">
                      <a:pos x="T0" y="T1"/>
                    </a:cxn>
                    <a:cxn ang="T119">
                      <a:pos x="T2" y="T3"/>
                    </a:cxn>
                    <a:cxn ang="T120">
                      <a:pos x="T4" y="T5"/>
                    </a:cxn>
                    <a:cxn ang="T121">
                      <a:pos x="T6" y="T7"/>
                    </a:cxn>
                    <a:cxn ang="T122">
                      <a:pos x="T8" y="T9"/>
                    </a:cxn>
                    <a:cxn ang="T123">
                      <a:pos x="T10" y="T11"/>
                    </a:cxn>
                    <a:cxn ang="T124">
                      <a:pos x="T12" y="T13"/>
                    </a:cxn>
                    <a:cxn ang="T125">
                      <a:pos x="T14" y="T15"/>
                    </a:cxn>
                    <a:cxn ang="T126">
                      <a:pos x="T16" y="T17"/>
                    </a:cxn>
                    <a:cxn ang="T127">
                      <a:pos x="T18" y="T19"/>
                    </a:cxn>
                    <a:cxn ang="T128">
                      <a:pos x="T20" y="T21"/>
                    </a:cxn>
                    <a:cxn ang="T129">
                      <a:pos x="T22" y="T23"/>
                    </a:cxn>
                    <a:cxn ang="T130">
                      <a:pos x="T24" y="T25"/>
                    </a:cxn>
                    <a:cxn ang="T131">
                      <a:pos x="T26" y="T27"/>
                    </a:cxn>
                    <a:cxn ang="T132">
                      <a:pos x="T28" y="T29"/>
                    </a:cxn>
                    <a:cxn ang="T133">
                      <a:pos x="T30" y="T31"/>
                    </a:cxn>
                    <a:cxn ang="T134">
                      <a:pos x="T32" y="T33"/>
                    </a:cxn>
                    <a:cxn ang="T135">
                      <a:pos x="T34" y="T35"/>
                    </a:cxn>
                    <a:cxn ang="T136">
                      <a:pos x="T36" y="T37"/>
                    </a:cxn>
                    <a:cxn ang="T137">
                      <a:pos x="T38" y="T39"/>
                    </a:cxn>
                    <a:cxn ang="T138">
                      <a:pos x="T40" y="T41"/>
                    </a:cxn>
                    <a:cxn ang="T139">
                      <a:pos x="T42" y="T43"/>
                    </a:cxn>
                    <a:cxn ang="T140">
                      <a:pos x="T44" y="T45"/>
                    </a:cxn>
                    <a:cxn ang="T141">
                      <a:pos x="T46" y="T47"/>
                    </a:cxn>
                    <a:cxn ang="T142">
                      <a:pos x="T48" y="T49"/>
                    </a:cxn>
                    <a:cxn ang="T143">
                      <a:pos x="T50" y="T51"/>
                    </a:cxn>
                    <a:cxn ang="T144">
                      <a:pos x="T52" y="T53"/>
                    </a:cxn>
                    <a:cxn ang="T145">
                      <a:pos x="T54" y="T55"/>
                    </a:cxn>
                    <a:cxn ang="T146">
                      <a:pos x="T56" y="T57"/>
                    </a:cxn>
                    <a:cxn ang="T147">
                      <a:pos x="T58" y="T59"/>
                    </a:cxn>
                    <a:cxn ang="T148">
                      <a:pos x="T60" y="T61"/>
                    </a:cxn>
                    <a:cxn ang="T149">
                      <a:pos x="T62" y="T63"/>
                    </a:cxn>
                    <a:cxn ang="T150">
                      <a:pos x="T64" y="T65"/>
                    </a:cxn>
                    <a:cxn ang="T151">
                      <a:pos x="T66" y="T67"/>
                    </a:cxn>
                    <a:cxn ang="T152">
                      <a:pos x="T68" y="T69"/>
                    </a:cxn>
                    <a:cxn ang="T153">
                      <a:pos x="T70" y="T71"/>
                    </a:cxn>
                    <a:cxn ang="T154">
                      <a:pos x="T72" y="T73"/>
                    </a:cxn>
                    <a:cxn ang="T155">
                      <a:pos x="T74" y="T75"/>
                    </a:cxn>
                    <a:cxn ang="T156">
                      <a:pos x="T76" y="T77"/>
                    </a:cxn>
                    <a:cxn ang="T157">
                      <a:pos x="T78" y="T79"/>
                    </a:cxn>
                    <a:cxn ang="T158">
                      <a:pos x="T80" y="T81"/>
                    </a:cxn>
                    <a:cxn ang="T159">
                      <a:pos x="T82" y="T83"/>
                    </a:cxn>
                    <a:cxn ang="T160">
                      <a:pos x="T84" y="T85"/>
                    </a:cxn>
                    <a:cxn ang="T161">
                      <a:pos x="T86" y="T87"/>
                    </a:cxn>
                    <a:cxn ang="T162">
                      <a:pos x="T88" y="T89"/>
                    </a:cxn>
                    <a:cxn ang="T163">
                      <a:pos x="T90" y="T91"/>
                    </a:cxn>
                    <a:cxn ang="T164">
                      <a:pos x="T92" y="T93"/>
                    </a:cxn>
                    <a:cxn ang="T165">
                      <a:pos x="T94" y="T95"/>
                    </a:cxn>
                    <a:cxn ang="T166">
                      <a:pos x="T96" y="T97"/>
                    </a:cxn>
                    <a:cxn ang="T167">
                      <a:pos x="T98" y="T99"/>
                    </a:cxn>
                    <a:cxn ang="T168">
                      <a:pos x="T100" y="T101"/>
                    </a:cxn>
                    <a:cxn ang="T169">
                      <a:pos x="T102" y="T103"/>
                    </a:cxn>
                    <a:cxn ang="T170">
                      <a:pos x="T104" y="T105"/>
                    </a:cxn>
                    <a:cxn ang="T171">
                      <a:pos x="T106" y="T107"/>
                    </a:cxn>
                    <a:cxn ang="T172">
                      <a:pos x="T108" y="T109"/>
                    </a:cxn>
                    <a:cxn ang="T173">
                      <a:pos x="T110" y="T111"/>
                    </a:cxn>
                    <a:cxn ang="T174">
                      <a:pos x="T112" y="T113"/>
                    </a:cxn>
                    <a:cxn ang="T175">
                      <a:pos x="T114" y="T115"/>
                    </a:cxn>
                    <a:cxn ang="T176">
                      <a:pos x="T116" y="T117"/>
                    </a:cxn>
                  </a:cxnLst>
                  <a:rect l="0" t="0" r="r" b="b"/>
                  <a:pathLst>
                    <a:path w="84" h="3">
                      <a:moveTo>
                        <a:pt x="83" y="2"/>
                      </a:moveTo>
                      <a:lnTo>
                        <a:pt x="83" y="2"/>
                      </a:lnTo>
                      <a:lnTo>
                        <a:pt x="84" y="1"/>
                      </a:lnTo>
                      <a:lnTo>
                        <a:pt x="83" y="2"/>
                      </a:lnTo>
                      <a:close/>
                      <a:moveTo>
                        <a:pt x="83" y="2"/>
                      </a:moveTo>
                      <a:cubicBezTo>
                        <a:pt x="75" y="1"/>
                        <a:pt x="64" y="1"/>
                        <a:pt x="54" y="1"/>
                      </a:cubicBezTo>
                      <a:lnTo>
                        <a:pt x="54" y="0"/>
                      </a:lnTo>
                      <a:cubicBezTo>
                        <a:pt x="64" y="0"/>
                        <a:pt x="75" y="0"/>
                        <a:pt x="84" y="1"/>
                      </a:cubicBezTo>
                      <a:lnTo>
                        <a:pt x="83" y="2"/>
                      </a:lnTo>
                      <a:close/>
                      <a:moveTo>
                        <a:pt x="54" y="1"/>
                      </a:moveTo>
                      <a:cubicBezTo>
                        <a:pt x="51" y="1"/>
                        <a:pt x="48" y="1"/>
                        <a:pt x="45" y="1"/>
                      </a:cubicBezTo>
                      <a:lnTo>
                        <a:pt x="45" y="0"/>
                      </a:lnTo>
                      <a:cubicBezTo>
                        <a:pt x="48" y="0"/>
                        <a:pt x="51" y="0"/>
                        <a:pt x="54" y="0"/>
                      </a:cubicBezTo>
                      <a:lnTo>
                        <a:pt x="54" y="1"/>
                      </a:lnTo>
                      <a:close/>
                      <a:moveTo>
                        <a:pt x="45" y="1"/>
                      </a:moveTo>
                      <a:lnTo>
                        <a:pt x="45" y="1"/>
                      </a:lnTo>
                      <a:lnTo>
                        <a:pt x="45" y="0"/>
                      </a:lnTo>
                      <a:lnTo>
                        <a:pt x="45" y="1"/>
                      </a:lnTo>
                      <a:close/>
                      <a:moveTo>
                        <a:pt x="45" y="1"/>
                      </a:moveTo>
                      <a:cubicBezTo>
                        <a:pt x="44" y="1"/>
                        <a:pt x="44" y="1"/>
                        <a:pt x="43" y="1"/>
                      </a:cubicBezTo>
                      <a:lnTo>
                        <a:pt x="43" y="0"/>
                      </a:lnTo>
                      <a:cubicBezTo>
                        <a:pt x="43" y="0"/>
                        <a:pt x="44" y="0"/>
                        <a:pt x="45" y="0"/>
                      </a:cubicBezTo>
                      <a:lnTo>
                        <a:pt x="45" y="1"/>
                      </a:lnTo>
                      <a:close/>
                      <a:moveTo>
                        <a:pt x="43" y="1"/>
                      </a:moveTo>
                      <a:cubicBezTo>
                        <a:pt x="42" y="2"/>
                        <a:pt x="41" y="2"/>
                        <a:pt x="41" y="2"/>
                      </a:cubicBezTo>
                      <a:lnTo>
                        <a:pt x="41" y="1"/>
                      </a:lnTo>
                      <a:cubicBezTo>
                        <a:pt x="41" y="1"/>
                        <a:pt x="42" y="0"/>
                        <a:pt x="43" y="0"/>
                      </a:cubicBezTo>
                      <a:lnTo>
                        <a:pt x="43" y="1"/>
                      </a:lnTo>
                      <a:close/>
                      <a:moveTo>
                        <a:pt x="41" y="2"/>
                      </a:moveTo>
                      <a:cubicBezTo>
                        <a:pt x="37" y="2"/>
                        <a:pt x="35" y="2"/>
                        <a:pt x="31" y="2"/>
                      </a:cubicBezTo>
                      <a:lnTo>
                        <a:pt x="31" y="1"/>
                      </a:lnTo>
                      <a:cubicBezTo>
                        <a:pt x="35" y="1"/>
                        <a:pt x="37" y="1"/>
                        <a:pt x="41" y="1"/>
                      </a:cubicBezTo>
                      <a:lnTo>
                        <a:pt x="41" y="2"/>
                      </a:lnTo>
                      <a:close/>
                      <a:moveTo>
                        <a:pt x="31" y="1"/>
                      </a:moveTo>
                      <a:lnTo>
                        <a:pt x="31" y="1"/>
                      </a:lnTo>
                      <a:lnTo>
                        <a:pt x="31" y="2"/>
                      </a:lnTo>
                      <a:lnTo>
                        <a:pt x="31" y="1"/>
                      </a:lnTo>
                      <a:close/>
                      <a:moveTo>
                        <a:pt x="31" y="2"/>
                      </a:moveTo>
                      <a:cubicBezTo>
                        <a:pt x="27" y="3"/>
                        <a:pt x="23" y="3"/>
                        <a:pt x="20" y="3"/>
                      </a:cubicBezTo>
                      <a:lnTo>
                        <a:pt x="20" y="1"/>
                      </a:lnTo>
                      <a:cubicBezTo>
                        <a:pt x="23" y="2"/>
                        <a:pt x="27" y="2"/>
                        <a:pt x="31" y="1"/>
                      </a:cubicBezTo>
                      <a:lnTo>
                        <a:pt x="31" y="2"/>
                      </a:lnTo>
                      <a:close/>
                      <a:moveTo>
                        <a:pt x="20" y="3"/>
                      </a:moveTo>
                      <a:cubicBezTo>
                        <a:pt x="16" y="3"/>
                        <a:pt x="13" y="3"/>
                        <a:pt x="9" y="3"/>
                      </a:cubicBezTo>
                      <a:lnTo>
                        <a:pt x="9" y="2"/>
                      </a:lnTo>
                      <a:cubicBezTo>
                        <a:pt x="13" y="1"/>
                        <a:pt x="16" y="1"/>
                        <a:pt x="20" y="1"/>
                      </a:cubicBezTo>
                      <a:lnTo>
                        <a:pt x="20" y="3"/>
                      </a:lnTo>
                      <a:close/>
                      <a:moveTo>
                        <a:pt x="9" y="3"/>
                      </a:moveTo>
                      <a:lnTo>
                        <a:pt x="0" y="3"/>
                      </a:lnTo>
                      <a:lnTo>
                        <a:pt x="9" y="2"/>
                      </a:lnTo>
                      <a:lnTo>
                        <a:pt x="9" y="3"/>
                      </a:lnTo>
                      <a:close/>
                      <a:moveTo>
                        <a:pt x="9" y="2"/>
                      </a:moveTo>
                      <a:lnTo>
                        <a:pt x="10" y="2"/>
                      </a:lnTo>
                      <a:lnTo>
                        <a:pt x="10" y="3"/>
                      </a:lnTo>
                      <a:lnTo>
                        <a:pt x="9" y="3"/>
                      </a:lnTo>
                      <a:lnTo>
                        <a:pt x="9" y="2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331" name="Freeform 333"/>
                <p:cNvSpPr>
                  <a:spLocks noChangeArrowheads="1"/>
                </p:cNvSpPr>
                <p:nvPr/>
              </p:nvSpPr>
              <p:spPr bwMode="auto">
                <a:xfrm>
                  <a:off x="1508" y="3353"/>
                  <a:ext cx="188" cy="16"/>
                </a:xfrm>
                <a:custGeom>
                  <a:avLst/>
                  <a:gdLst>
                    <a:gd name="T0" fmla="*/ 0 w 136"/>
                    <a:gd name="T1" fmla="*/ 11763 h 10"/>
                    <a:gd name="T2" fmla="*/ 38732 w 136"/>
                    <a:gd name="T3" fmla="*/ 5939 h 10"/>
                    <a:gd name="T4" fmla="*/ 74127 w 136"/>
                    <a:gd name="T5" fmla="*/ 0 h 10"/>
                    <a:gd name="T6" fmla="*/ 240771 w 136"/>
                    <a:gd name="T7" fmla="*/ 9502 h 10"/>
                    <a:gd name="T8" fmla="*/ 0 w 136"/>
                    <a:gd name="T9" fmla="*/ 11763 h 1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36" h="10">
                      <a:moveTo>
                        <a:pt x="0" y="4"/>
                      </a:moveTo>
                      <a:cubicBezTo>
                        <a:pt x="8" y="3"/>
                        <a:pt x="14" y="4"/>
                        <a:pt x="22" y="2"/>
                      </a:cubicBezTo>
                      <a:cubicBezTo>
                        <a:pt x="29" y="1"/>
                        <a:pt x="36" y="0"/>
                        <a:pt x="42" y="0"/>
                      </a:cubicBezTo>
                      <a:cubicBezTo>
                        <a:pt x="74" y="0"/>
                        <a:pt x="96" y="10"/>
                        <a:pt x="136" y="3"/>
                      </a:cubicBezTo>
                      <a:lnTo>
                        <a:pt x="0" y="4"/>
                      </a:lnTo>
                      <a:close/>
                    </a:path>
                  </a:pathLst>
                </a:custGeom>
                <a:solidFill>
                  <a:srgbClr val="7A7878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332" name="Freeform 334"/>
                <p:cNvSpPr>
                  <a:spLocks noChangeArrowheads="1"/>
                </p:cNvSpPr>
                <p:nvPr/>
              </p:nvSpPr>
              <p:spPr bwMode="auto">
                <a:xfrm>
                  <a:off x="1508" y="3353"/>
                  <a:ext cx="188" cy="16"/>
                </a:xfrm>
                <a:custGeom>
                  <a:avLst/>
                  <a:gdLst>
                    <a:gd name="T0" fmla="*/ 0 w 136"/>
                    <a:gd name="T1" fmla="*/ 11763 h 10"/>
                    <a:gd name="T2" fmla="*/ 38732 w 136"/>
                    <a:gd name="T3" fmla="*/ 5939 h 10"/>
                    <a:gd name="T4" fmla="*/ 74127 w 136"/>
                    <a:gd name="T5" fmla="*/ 0 h 10"/>
                    <a:gd name="T6" fmla="*/ 240771 w 136"/>
                    <a:gd name="T7" fmla="*/ 9502 h 10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136" h="10">
                      <a:moveTo>
                        <a:pt x="0" y="4"/>
                      </a:moveTo>
                      <a:cubicBezTo>
                        <a:pt x="8" y="3"/>
                        <a:pt x="14" y="4"/>
                        <a:pt x="22" y="2"/>
                      </a:cubicBezTo>
                      <a:cubicBezTo>
                        <a:pt x="29" y="1"/>
                        <a:pt x="36" y="0"/>
                        <a:pt x="42" y="0"/>
                      </a:cubicBezTo>
                      <a:cubicBezTo>
                        <a:pt x="74" y="0"/>
                        <a:pt x="96" y="10"/>
                        <a:pt x="136" y="3"/>
                      </a:cubicBezTo>
                    </a:path>
                  </a:pathLst>
                </a:custGeom>
                <a:noFill/>
                <a:ln w="9525" cap="sq">
                  <a:solidFill>
                    <a:srgbClr val="C1C0B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333" name="Freeform 335"/>
                <p:cNvSpPr>
                  <a:spLocks noChangeArrowheads="1"/>
                </p:cNvSpPr>
                <p:nvPr/>
              </p:nvSpPr>
              <p:spPr bwMode="auto">
                <a:xfrm>
                  <a:off x="1634" y="3420"/>
                  <a:ext cx="87" cy="10"/>
                </a:xfrm>
                <a:custGeom>
                  <a:avLst/>
                  <a:gdLst>
                    <a:gd name="T0" fmla="*/ 93554 w 64"/>
                    <a:gd name="T1" fmla="*/ 0 h 7"/>
                    <a:gd name="T2" fmla="*/ 57029 w 64"/>
                    <a:gd name="T3" fmla="*/ 6286 h 7"/>
                    <a:gd name="T4" fmla="*/ 22137 w 64"/>
                    <a:gd name="T5" fmla="*/ 6286 h 7"/>
                    <a:gd name="T6" fmla="*/ 0 w 64"/>
                    <a:gd name="T7" fmla="*/ 4443 h 7"/>
                    <a:gd name="T8" fmla="*/ 93554 w 64"/>
                    <a:gd name="T9" fmla="*/ 0 h 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64" h="7">
                      <a:moveTo>
                        <a:pt x="64" y="0"/>
                      </a:moveTo>
                      <a:cubicBezTo>
                        <a:pt x="56" y="2"/>
                        <a:pt x="47" y="4"/>
                        <a:pt x="39" y="5"/>
                      </a:cubicBezTo>
                      <a:cubicBezTo>
                        <a:pt x="30" y="7"/>
                        <a:pt x="20" y="7"/>
                        <a:pt x="15" y="5"/>
                      </a:cubicBezTo>
                      <a:cubicBezTo>
                        <a:pt x="11" y="4"/>
                        <a:pt x="4" y="5"/>
                        <a:pt x="0" y="4"/>
                      </a:cubicBezTo>
                      <a:lnTo>
                        <a:pt x="64" y="0"/>
                      </a:lnTo>
                      <a:close/>
                    </a:path>
                  </a:pathLst>
                </a:custGeom>
                <a:solidFill>
                  <a:srgbClr val="7A7878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334" name="Freeform 336"/>
                <p:cNvSpPr>
                  <a:spLocks noChangeArrowheads="1"/>
                </p:cNvSpPr>
                <p:nvPr/>
              </p:nvSpPr>
              <p:spPr bwMode="auto">
                <a:xfrm>
                  <a:off x="1634" y="3420"/>
                  <a:ext cx="87" cy="10"/>
                </a:xfrm>
                <a:custGeom>
                  <a:avLst/>
                  <a:gdLst>
                    <a:gd name="T0" fmla="*/ 93554 w 64"/>
                    <a:gd name="T1" fmla="*/ 0 h 7"/>
                    <a:gd name="T2" fmla="*/ 57029 w 64"/>
                    <a:gd name="T3" fmla="*/ 6286 h 7"/>
                    <a:gd name="T4" fmla="*/ 22137 w 64"/>
                    <a:gd name="T5" fmla="*/ 6286 h 7"/>
                    <a:gd name="T6" fmla="*/ 0 w 64"/>
                    <a:gd name="T7" fmla="*/ 4443 h 7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64" h="7">
                      <a:moveTo>
                        <a:pt x="64" y="0"/>
                      </a:moveTo>
                      <a:cubicBezTo>
                        <a:pt x="56" y="2"/>
                        <a:pt x="47" y="4"/>
                        <a:pt x="39" y="5"/>
                      </a:cubicBezTo>
                      <a:cubicBezTo>
                        <a:pt x="30" y="7"/>
                        <a:pt x="20" y="7"/>
                        <a:pt x="15" y="5"/>
                      </a:cubicBezTo>
                      <a:cubicBezTo>
                        <a:pt x="11" y="4"/>
                        <a:pt x="4" y="5"/>
                        <a:pt x="0" y="4"/>
                      </a:cubicBezTo>
                    </a:path>
                  </a:pathLst>
                </a:custGeom>
                <a:noFill/>
                <a:ln w="9525" cap="sq">
                  <a:solidFill>
                    <a:srgbClr val="C1C0B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335" name="Freeform 337"/>
                <p:cNvSpPr>
                  <a:spLocks noChangeArrowheads="1"/>
                </p:cNvSpPr>
                <p:nvPr/>
              </p:nvSpPr>
              <p:spPr bwMode="auto">
                <a:xfrm>
                  <a:off x="1434" y="3442"/>
                  <a:ext cx="197" cy="18"/>
                </a:xfrm>
                <a:custGeom>
                  <a:avLst/>
                  <a:gdLst>
                    <a:gd name="T0" fmla="*/ 258350 w 142"/>
                    <a:gd name="T1" fmla="*/ 0 h 11"/>
                    <a:gd name="T2" fmla="*/ 176480 w 142"/>
                    <a:gd name="T3" fmla="*/ 17316 h 11"/>
                    <a:gd name="T4" fmla="*/ 161247 w 142"/>
                    <a:gd name="T5" fmla="*/ 17316 h 11"/>
                    <a:gd name="T6" fmla="*/ 92425 w 142"/>
                    <a:gd name="T7" fmla="*/ 40631 h 11"/>
                    <a:gd name="T8" fmla="*/ 39618 w 142"/>
                    <a:gd name="T9" fmla="*/ 40631 h 11"/>
                    <a:gd name="T10" fmla="*/ 5282 w 142"/>
                    <a:gd name="T11" fmla="*/ 28335 h 11"/>
                    <a:gd name="T12" fmla="*/ 0 w 142"/>
                    <a:gd name="T13" fmla="*/ 20779 h 11"/>
                    <a:gd name="T14" fmla="*/ 1933 w 142"/>
                    <a:gd name="T15" fmla="*/ 20779 h 11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142" h="11">
                      <a:moveTo>
                        <a:pt x="142" y="0"/>
                      </a:moveTo>
                      <a:cubicBezTo>
                        <a:pt x="124" y="7"/>
                        <a:pt x="105" y="10"/>
                        <a:pt x="97" y="4"/>
                      </a:cubicBezTo>
                      <a:cubicBezTo>
                        <a:pt x="96" y="3"/>
                        <a:pt x="92" y="3"/>
                        <a:pt x="89" y="4"/>
                      </a:cubicBezTo>
                      <a:cubicBezTo>
                        <a:pt x="76" y="6"/>
                        <a:pt x="64" y="7"/>
                        <a:pt x="51" y="9"/>
                      </a:cubicBezTo>
                      <a:cubicBezTo>
                        <a:pt x="39" y="11"/>
                        <a:pt x="30" y="10"/>
                        <a:pt x="22" y="9"/>
                      </a:cubicBezTo>
                      <a:cubicBezTo>
                        <a:pt x="16" y="8"/>
                        <a:pt x="9" y="7"/>
                        <a:pt x="3" y="7"/>
                      </a:cubicBezTo>
                      <a:cubicBezTo>
                        <a:pt x="2" y="7"/>
                        <a:pt x="1" y="6"/>
                        <a:pt x="0" y="5"/>
                      </a:cubicBezTo>
                      <a:cubicBezTo>
                        <a:pt x="0" y="5"/>
                        <a:pt x="1" y="5"/>
                        <a:pt x="1" y="5"/>
                      </a:cubicBezTo>
                    </a:path>
                  </a:pathLst>
                </a:custGeom>
                <a:noFill/>
                <a:ln w="9525" cap="sq">
                  <a:solidFill>
                    <a:srgbClr val="C1C0B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336" name="Freeform 338"/>
                <p:cNvSpPr>
                  <a:spLocks noChangeArrowheads="1"/>
                </p:cNvSpPr>
                <p:nvPr/>
              </p:nvSpPr>
              <p:spPr bwMode="auto">
                <a:xfrm>
                  <a:off x="1544" y="3412"/>
                  <a:ext cx="59" cy="11"/>
                </a:xfrm>
                <a:custGeom>
                  <a:avLst/>
                  <a:gdLst>
                    <a:gd name="T0" fmla="*/ 0 w 44"/>
                    <a:gd name="T1" fmla="*/ 7078 h 7"/>
                    <a:gd name="T2" fmla="*/ 16846 w 44"/>
                    <a:gd name="T3" fmla="*/ 2866 h 7"/>
                    <a:gd name="T4" fmla="*/ 43100 w 44"/>
                    <a:gd name="T5" fmla="*/ 12380 h 7"/>
                    <a:gd name="T6" fmla="*/ 57683 w 44"/>
                    <a:gd name="T7" fmla="*/ 7078 h 7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44" h="7">
                      <a:moveTo>
                        <a:pt x="0" y="3"/>
                      </a:moveTo>
                      <a:cubicBezTo>
                        <a:pt x="6" y="0"/>
                        <a:pt x="10" y="1"/>
                        <a:pt x="13" y="1"/>
                      </a:cubicBezTo>
                      <a:cubicBezTo>
                        <a:pt x="21" y="2"/>
                        <a:pt x="26" y="4"/>
                        <a:pt x="33" y="6"/>
                      </a:cubicBezTo>
                      <a:cubicBezTo>
                        <a:pt x="37" y="7"/>
                        <a:pt x="40" y="4"/>
                        <a:pt x="44" y="3"/>
                      </a:cubicBezTo>
                    </a:path>
                  </a:pathLst>
                </a:custGeom>
                <a:noFill/>
                <a:ln w="9525" cap="sq">
                  <a:solidFill>
                    <a:srgbClr val="C1C0B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337" name="Freeform 339"/>
                <p:cNvSpPr>
                  <a:spLocks noChangeArrowheads="1"/>
                </p:cNvSpPr>
                <p:nvPr/>
              </p:nvSpPr>
              <p:spPr bwMode="auto">
                <a:xfrm>
                  <a:off x="1566" y="3472"/>
                  <a:ext cx="85" cy="36"/>
                </a:xfrm>
                <a:custGeom>
                  <a:avLst/>
                  <a:gdLst>
                    <a:gd name="T0" fmla="*/ 1707 w 62"/>
                    <a:gd name="T1" fmla="*/ 0 h 21"/>
                    <a:gd name="T2" fmla="*/ 4620 w 62"/>
                    <a:gd name="T3" fmla="*/ 20227 h 21"/>
                    <a:gd name="T4" fmla="*/ 2808 w 62"/>
                    <a:gd name="T5" fmla="*/ 20227 h 21"/>
                    <a:gd name="T6" fmla="*/ 0 w 62"/>
                    <a:gd name="T7" fmla="*/ 7279 h 21"/>
                    <a:gd name="T8" fmla="*/ 1707 w 62"/>
                    <a:gd name="T9" fmla="*/ 0 h 21"/>
                    <a:gd name="T10" fmla="*/ 4620 w 62"/>
                    <a:gd name="T11" fmla="*/ 20227 h 21"/>
                    <a:gd name="T12" fmla="*/ 23825 w 62"/>
                    <a:gd name="T13" fmla="*/ 74947 h 21"/>
                    <a:gd name="T14" fmla="*/ 23825 w 62"/>
                    <a:gd name="T15" fmla="*/ 93600 h 21"/>
                    <a:gd name="T16" fmla="*/ 2808 w 62"/>
                    <a:gd name="T17" fmla="*/ 20227 h 21"/>
                    <a:gd name="T18" fmla="*/ 4620 w 62"/>
                    <a:gd name="T19" fmla="*/ 20227 h 21"/>
                    <a:gd name="T20" fmla="*/ 23825 w 62"/>
                    <a:gd name="T21" fmla="*/ 74947 h 21"/>
                    <a:gd name="T22" fmla="*/ 23825 w 62"/>
                    <a:gd name="T23" fmla="*/ 74947 h 21"/>
                    <a:gd name="T24" fmla="*/ 23825 w 62"/>
                    <a:gd name="T25" fmla="*/ 83196 h 21"/>
                    <a:gd name="T26" fmla="*/ 23825 w 62"/>
                    <a:gd name="T27" fmla="*/ 74947 h 21"/>
                    <a:gd name="T28" fmla="*/ 23825 w 62"/>
                    <a:gd name="T29" fmla="*/ 74947 h 21"/>
                    <a:gd name="T30" fmla="*/ 23825 w 62"/>
                    <a:gd name="T31" fmla="*/ 74947 h 21"/>
                    <a:gd name="T32" fmla="*/ 23825 w 62"/>
                    <a:gd name="T33" fmla="*/ 93600 h 21"/>
                    <a:gd name="T34" fmla="*/ 23825 w 62"/>
                    <a:gd name="T35" fmla="*/ 93600 h 21"/>
                    <a:gd name="T36" fmla="*/ 23825 w 62"/>
                    <a:gd name="T37" fmla="*/ 74947 h 21"/>
                    <a:gd name="T38" fmla="*/ 23825 w 62"/>
                    <a:gd name="T39" fmla="*/ 93600 h 21"/>
                    <a:gd name="T40" fmla="*/ 23825 w 62"/>
                    <a:gd name="T41" fmla="*/ 93600 h 21"/>
                    <a:gd name="T42" fmla="*/ 23825 w 62"/>
                    <a:gd name="T43" fmla="*/ 83196 h 21"/>
                    <a:gd name="T44" fmla="*/ 23825 w 62"/>
                    <a:gd name="T45" fmla="*/ 93600 h 21"/>
                    <a:gd name="T46" fmla="*/ 23825 w 62"/>
                    <a:gd name="T47" fmla="*/ 74947 h 21"/>
                    <a:gd name="T48" fmla="*/ 34620 w 62"/>
                    <a:gd name="T49" fmla="*/ 83196 h 21"/>
                    <a:gd name="T50" fmla="*/ 34620 w 62"/>
                    <a:gd name="T51" fmla="*/ 93600 h 21"/>
                    <a:gd name="T52" fmla="*/ 23825 w 62"/>
                    <a:gd name="T53" fmla="*/ 93600 h 21"/>
                    <a:gd name="T54" fmla="*/ 23825 w 62"/>
                    <a:gd name="T55" fmla="*/ 74947 h 21"/>
                    <a:gd name="T56" fmla="*/ 34620 w 62"/>
                    <a:gd name="T57" fmla="*/ 83196 h 21"/>
                    <a:gd name="T58" fmla="*/ 50970 w 62"/>
                    <a:gd name="T59" fmla="*/ 95373 h 21"/>
                    <a:gd name="T60" fmla="*/ 49131 w 62"/>
                    <a:gd name="T61" fmla="*/ 106099 h 21"/>
                    <a:gd name="T62" fmla="*/ 34620 w 62"/>
                    <a:gd name="T63" fmla="*/ 93600 h 21"/>
                    <a:gd name="T64" fmla="*/ 34620 w 62"/>
                    <a:gd name="T65" fmla="*/ 83196 h 21"/>
                    <a:gd name="T66" fmla="*/ 49131 w 62"/>
                    <a:gd name="T67" fmla="*/ 106099 h 21"/>
                    <a:gd name="T68" fmla="*/ 49131 w 62"/>
                    <a:gd name="T69" fmla="*/ 106099 h 21"/>
                    <a:gd name="T70" fmla="*/ 49131 w 62"/>
                    <a:gd name="T71" fmla="*/ 106099 h 21"/>
                    <a:gd name="T72" fmla="*/ 50970 w 62"/>
                    <a:gd name="T73" fmla="*/ 95373 h 21"/>
                    <a:gd name="T74" fmla="*/ 68450 w 62"/>
                    <a:gd name="T75" fmla="*/ 133113 h 21"/>
                    <a:gd name="T76" fmla="*/ 68450 w 62"/>
                    <a:gd name="T77" fmla="*/ 138648 h 21"/>
                    <a:gd name="T78" fmla="*/ 49131 w 62"/>
                    <a:gd name="T79" fmla="*/ 106099 h 21"/>
                    <a:gd name="T80" fmla="*/ 50970 w 62"/>
                    <a:gd name="T81" fmla="*/ 95373 h 21"/>
                    <a:gd name="T82" fmla="*/ 68450 w 62"/>
                    <a:gd name="T83" fmla="*/ 133113 h 21"/>
                    <a:gd name="T84" fmla="*/ 98357 w 62"/>
                    <a:gd name="T85" fmla="*/ 118104 h 21"/>
                    <a:gd name="T86" fmla="*/ 98357 w 62"/>
                    <a:gd name="T87" fmla="*/ 133113 h 21"/>
                    <a:gd name="T88" fmla="*/ 68450 w 62"/>
                    <a:gd name="T89" fmla="*/ 138648 h 21"/>
                    <a:gd name="T90" fmla="*/ 68450 w 62"/>
                    <a:gd name="T91" fmla="*/ 133113 h 21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</a:gdLst>
                  <a:ahLst/>
                  <a:cxnLst>
                    <a:cxn ang="T92">
                      <a:pos x="T0" y="T1"/>
                    </a:cxn>
                    <a:cxn ang="T93">
                      <a:pos x="T2" y="T3"/>
                    </a:cxn>
                    <a:cxn ang="T94">
                      <a:pos x="T4" y="T5"/>
                    </a:cxn>
                    <a:cxn ang="T95">
                      <a:pos x="T6" y="T7"/>
                    </a:cxn>
                    <a:cxn ang="T96">
                      <a:pos x="T8" y="T9"/>
                    </a:cxn>
                    <a:cxn ang="T97">
                      <a:pos x="T10" y="T11"/>
                    </a:cxn>
                    <a:cxn ang="T98">
                      <a:pos x="T12" y="T13"/>
                    </a:cxn>
                    <a:cxn ang="T99">
                      <a:pos x="T14" y="T15"/>
                    </a:cxn>
                    <a:cxn ang="T100">
                      <a:pos x="T16" y="T17"/>
                    </a:cxn>
                    <a:cxn ang="T101">
                      <a:pos x="T18" y="T19"/>
                    </a:cxn>
                    <a:cxn ang="T102">
                      <a:pos x="T20" y="T21"/>
                    </a:cxn>
                    <a:cxn ang="T103">
                      <a:pos x="T22" y="T23"/>
                    </a:cxn>
                    <a:cxn ang="T104">
                      <a:pos x="T24" y="T25"/>
                    </a:cxn>
                    <a:cxn ang="T105">
                      <a:pos x="T26" y="T27"/>
                    </a:cxn>
                    <a:cxn ang="T106">
                      <a:pos x="T28" y="T29"/>
                    </a:cxn>
                    <a:cxn ang="T107">
                      <a:pos x="T30" y="T31"/>
                    </a:cxn>
                    <a:cxn ang="T108">
                      <a:pos x="T32" y="T33"/>
                    </a:cxn>
                    <a:cxn ang="T109">
                      <a:pos x="T34" y="T35"/>
                    </a:cxn>
                    <a:cxn ang="T110">
                      <a:pos x="T36" y="T37"/>
                    </a:cxn>
                    <a:cxn ang="T111">
                      <a:pos x="T38" y="T39"/>
                    </a:cxn>
                    <a:cxn ang="T112">
                      <a:pos x="T40" y="T41"/>
                    </a:cxn>
                    <a:cxn ang="T113">
                      <a:pos x="T42" y="T43"/>
                    </a:cxn>
                    <a:cxn ang="T114">
                      <a:pos x="T44" y="T45"/>
                    </a:cxn>
                    <a:cxn ang="T115">
                      <a:pos x="T46" y="T47"/>
                    </a:cxn>
                    <a:cxn ang="T116">
                      <a:pos x="T48" y="T49"/>
                    </a:cxn>
                    <a:cxn ang="T117">
                      <a:pos x="T50" y="T51"/>
                    </a:cxn>
                    <a:cxn ang="T118">
                      <a:pos x="T52" y="T53"/>
                    </a:cxn>
                    <a:cxn ang="T119">
                      <a:pos x="T54" y="T55"/>
                    </a:cxn>
                    <a:cxn ang="T120">
                      <a:pos x="T56" y="T57"/>
                    </a:cxn>
                    <a:cxn ang="T121">
                      <a:pos x="T58" y="T59"/>
                    </a:cxn>
                    <a:cxn ang="T122">
                      <a:pos x="T60" y="T61"/>
                    </a:cxn>
                    <a:cxn ang="T123">
                      <a:pos x="T62" y="T63"/>
                    </a:cxn>
                    <a:cxn ang="T124">
                      <a:pos x="T64" y="T65"/>
                    </a:cxn>
                    <a:cxn ang="T125">
                      <a:pos x="T66" y="T67"/>
                    </a:cxn>
                    <a:cxn ang="T126">
                      <a:pos x="T68" y="T69"/>
                    </a:cxn>
                    <a:cxn ang="T127">
                      <a:pos x="T70" y="T71"/>
                    </a:cxn>
                    <a:cxn ang="T128">
                      <a:pos x="T72" y="T73"/>
                    </a:cxn>
                    <a:cxn ang="T129">
                      <a:pos x="T74" y="T75"/>
                    </a:cxn>
                    <a:cxn ang="T130">
                      <a:pos x="T76" y="T77"/>
                    </a:cxn>
                    <a:cxn ang="T131">
                      <a:pos x="T78" y="T79"/>
                    </a:cxn>
                    <a:cxn ang="T132">
                      <a:pos x="T80" y="T81"/>
                    </a:cxn>
                    <a:cxn ang="T133">
                      <a:pos x="T82" y="T83"/>
                    </a:cxn>
                    <a:cxn ang="T134">
                      <a:pos x="T84" y="T85"/>
                    </a:cxn>
                    <a:cxn ang="T135">
                      <a:pos x="T86" y="T87"/>
                    </a:cxn>
                    <a:cxn ang="T136">
                      <a:pos x="T88" y="T89"/>
                    </a:cxn>
                    <a:cxn ang="T137">
                      <a:pos x="T90" y="T91"/>
                    </a:cxn>
                  </a:cxnLst>
                  <a:rect l="0" t="0" r="r" b="b"/>
                  <a:pathLst>
                    <a:path w="62" h="21">
                      <a:moveTo>
                        <a:pt x="1" y="0"/>
                      </a:moveTo>
                      <a:cubicBezTo>
                        <a:pt x="2" y="1"/>
                        <a:pt x="2" y="2"/>
                        <a:pt x="3" y="3"/>
                      </a:cubicBezTo>
                      <a:lnTo>
                        <a:pt x="2" y="3"/>
                      </a:lnTo>
                      <a:cubicBezTo>
                        <a:pt x="1" y="3"/>
                        <a:pt x="1" y="2"/>
                        <a:pt x="0" y="1"/>
                      </a:cubicBezTo>
                      <a:lnTo>
                        <a:pt x="1" y="0"/>
                      </a:lnTo>
                      <a:close/>
                      <a:moveTo>
                        <a:pt x="3" y="3"/>
                      </a:moveTo>
                      <a:cubicBezTo>
                        <a:pt x="6" y="7"/>
                        <a:pt x="8" y="10"/>
                        <a:pt x="15" y="11"/>
                      </a:cubicBezTo>
                      <a:lnTo>
                        <a:pt x="15" y="13"/>
                      </a:lnTo>
                      <a:cubicBezTo>
                        <a:pt x="7" y="11"/>
                        <a:pt x="4" y="7"/>
                        <a:pt x="2" y="3"/>
                      </a:cubicBezTo>
                      <a:lnTo>
                        <a:pt x="3" y="3"/>
                      </a:lnTo>
                      <a:close/>
                      <a:moveTo>
                        <a:pt x="15" y="11"/>
                      </a:moveTo>
                      <a:lnTo>
                        <a:pt x="15" y="11"/>
                      </a:lnTo>
                      <a:lnTo>
                        <a:pt x="15" y="12"/>
                      </a:lnTo>
                      <a:lnTo>
                        <a:pt x="15" y="11"/>
                      </a:lnTo>
                      <a:close/>
                      <a:moveTo>
                        <a:pt x="15" y="11"/>
                      </a:moveTo>
                      <a:lnTo>
                        <a:pt x="15" y="11"/>
                      </a:lnTo>
                      <a:lnTo>
                        <a:pt x="15" y="13"/>
                      </a:lnTo>
                      <a:lnTo>
                        <a:pt x="15" y="11"/>
                      </a:lnTo>
                      <a:close/>
                      <a:moveTo>
                        <a:pt x="15" y="13"/>
                      </a:moveTo>
                      <a:lnTo>
                        <a:pt x="15" y="13"/>
                      </a:lnTo>
                      <a:lnTo>
                        <a:pt x="15" y="12"/>
                      </a:lnTo>
                      <a:lnTo>
                        <a:pt x="15" y="13"/>
                      </a:lnTo>
                      <a:close/>
                      <a:moveTo>
                        <a:pt x="15" y="11"/>
                      </a:moveTo>
                      <a:cubicBezTo>
                        <a:pt x="17" y="12"/>
                        <a:pt x="19" y="12"/>
                        <a:pt x="22" y="12"/>
                      </a:cubicBezTo>
                      <a:lnTo>
                        <a:pt x="22" y="13"/>
                      </a:lnTo>
                      <a:cubicBezTo>
                        <a:pt x="19" y="13"/>
                        <a:pt x="17" y="13"/>
                        <a:pt x="15" y="13"/>
                      </a:cubicBezTo>
                      <a:lnTo>
                        <a:pt x="15" y="11"/>
                      </a:lnTo>
                      <a:close/>
                      <a:moveTo>
                        <a:pt x="22" y="12"/>
                      </a:moveTo>
                      <a:cubicBezTo>
                        <a:pt x="26" y="12"/>
                        <a:pt x="30" y="13"/>
                        <a:pt x="32" y="14"/>
                      </a:cubicBezTo>
                      <a:lnTo>
                        <a:pt x="31" y="15"/>
                      </a:lnTo>
                      <a:cubicBezTo>
                        <a:pt x="29" y="14"/>
                        <a:pt x="25" y="14"/>
                        <a:pt x="22" y="13"/>
                      </a:cubicBezTo>
                      <a:lnTo>
                        <a:pt x="22" y="12"/>
                      </a:lnTo>
                      <a:close/>
                      <a:moveTo>
                        <a:pt x="31" y="15"/>
                      </a:moveTo>
                      <a:lnTo>
                        <a:pt x="31" y="15"/>
                      </a:lnTo>
                      <a:close/>
                      <a:moveTo>
                        <a:pt x="32" y="14"/>
                      </a:moveTo>
                      <a:cubicBezTo>
                        <a:pt x="35" y="16"/>
                        <a:pt x="38" y="18"/>
                        <a:pt x="43" y="19"/>
                      </a:cubicBezTo>
                      <a:lnTo>
                        <a:pt x="43" y="20"/>
                      </a:lnTo>
                      <a:cubicBezTo>
                        <a:pt x="38" y="19"/>
                        <a:pt x="34" y="17"/>
                        <a:pt x="31" y="15"/>
                      </a:cubicBezTo>
                      <a:lnTo>
                        <a:pt x="32" y="14"/>
                      </a:lnTo>
                      <a:close/>
                      <a:moveTo>
                        <a:pt x="43" y="19"/>
                      </a:moveTo>
                      <a:cubicBezTo>
                        <a:pt x="48" y="20"/>
                        <a:pt x="54" y="20"/>
                        <a:pt x="62" y="17"/>
                      </a:cubicBezTo>
                      <a:lnTo>
                        <a:pt x="62" y="19"/>
                      </a:lnTo>
                      <a:cubicBezTo>
                        <a:pt x="54" y="21"/>
                        <a:pt x="48" y="21"/>
                        <a:pt x="43" y="20"/>
                      </a:cubicBezTo>
                      <a:lnTo>
                        <a:pt x="43" y="19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338" name="Freeform 340"/>
                <p:cNvSpPr>
                  <a:spLocks noChangeArrowheads="1"/>
                </p:cNvSpPr>
                <p:nvPr/>
              </p:nvSpPr>
              <p:spPr bwMode="auto">
                <a:xfrm>
                  <a:off x="1642" y="3271"/>
                  <a:ext cx="71" cy="11"/>
                </a:xfrm>
                <a:custGeom>
                  <a:avLst/>
                  <a:gdLst>
                    <a:gd name="T0" fmla="*/ 85208 w 52"/>
                    <a:gd name="T1" fmla="*/ 40582 h 7"/>
                    <a:gd name="T2" fmla="*/ 80455 w 52"/>
                    <a:gd name="T3" fmla="*/ 32782 h 7"/>
                    <a:gd name="T4" fmla="*/ 80455 w 52"/>
                    <a:gd name="T5" fmla="*/ 23667 h 7"/>
                    <a:gd name="T6" fmla="*/ 85208 w 52"/>
                    <a:gd name="T7" fmla="*/ 29348 h 7"/>
                    <a:gd name="T8" fmla="*/ 85208 w 52"/>
                    <a:gd name="T9" fmla="*/ 40582 h 7"/>
                    <a:gd name="T10" fmla="*/ 80455 w 52"/>
                    <a:gd name="T11" fmla="*/ 32782 h 7"/>
                    <a:gd name="T12" fmla="*/ 73187 w 52"/>
                    <a:gd name="T13" fmla="*/ 23667 h 7"/>
                    <a:gd name="T14" fmla="*/ 72584 w 52"/>
                    <a:gd name="T15" fmla="*/ 17125 h 7"/>
                    <a:gd name="T16" fmla="*/ 80455 w 52"/>
                    <a:gd name="T17" fmla="*/ 23667 h 7"/>
                    <a:gd name="T18" fmla="*/ 80455 w 52"/>
                    <a:gd name="T19" fmla="*/ 32782 h 7"/>
                    <a:gd name="T20" fmla="*/ 73187 w 52"/>
                    <a:gd name="T21" fmla="*/ 23667 h 7"/>
                    <a:gd name="T22" fmla="*/ 72584 w 52"/>
                    <a:gd name="T23" fmla="*/ 23667 h 7"/>
                    <a:gd name="T24" fmla="*/ 72584 w 52"/>
                    <a:gd name="T25" fmla="*/ 23667 h 7"/>
                    <a:gd name="T26" fmla="*/ 73187 w 52"/>
                    <a:gd name="T27" fmla="*/ 23667 h 7"/>
                    <a:gd name="T28" fmla="*/ 72584 w 52"/>
                    <a:gd name="T29" fmla="*/ 23667 h 7"/>
                    <a:gd name="T30" fmla="*/ 39495 w 52"/>
                    <a:gd name="T31" fmla="*/ 23667 h 7"/>
                    <a:gd name="T32" fmla="*/ 39495 w 52"/>
                    <a:gd name="T33" fmla="*/ 17125 h 7"/>
                    <a:gd name="T34" fmla="*/ 72584 w 52"/>
                    <a:gd name="T35" fmla="*/ 17125 h 7"/>
                    <a:gd name="T36" fmla="*/ 72584 w 52"/>
                    <a:gd name="T37" fmla="*/ 23667 h 7"/>
                    <a:gd name="T38" fmla="*/ 39495 w 52"/>
                    <a:gd name="T39" fmla="*/ 23667 h 7"/>
                    <a:gd name="T40" fmla="*/ 24531 w 52"/>
                    <a:gd name="T41" fmla="*/ 17125 h 7"/>
                    <a:gd name="T42" fmla="*/ 24531 w 52"/>
                    <a:gd name="T43" fmla="*/ 9982 h 7"/>
                    <a:gd name="T44" fmla="*/ 39495 w 52"/>
                    <a:gd name="T45" fmla="*/ 17125 h 7"/>
                    <a:gd name="T46" fmla="*/ 39495 w 52"/>
                    <a:gd name="T47" fmla="*/ 23667 h 7"/>
                    <a:gd name="T48" fmla="*/ 24531 w 52"/>
                    <a:gd name="T49" fmla="*/ 9982 h 7"/>
                    <a:gd name="T50" fmla="*/ 24531 w 52"/>
                    <a:gd name="T51" fmla="*/ 9982 h 7"/>
                    <a:gd name="T52" fmla="*/ 24531 w 52"/>
                    <a:gd name="T53" fmla="*/ 17125 h 7"/>
                    <a:gd name="T54" fmla="*/ 24531 w 52"/>
                    <a:gd name="T55" fmla="*/ 9982 h 7"/>
                    <a:gd name="T56" fmla="*/ 24531 w 52"/>
                    <a:gd name="T57" fmla="*/ 17125 h 7"/>
                    <a:gd name="T58" fmla="*/ 20025 w 52"/>
                    <a:gd name="T59" fmla="*/ 9982 h 7"/>
                    <a:gd name="T60" fmla="*/ 21734 w 52"/>
                    <a:gd name="T61" fmla="*/ 5825 h 7"/>
                    <a:gd name="T62" fmla="*/ 24531 w 52"/>
                    <a:gd name="T63" fmla="*/ 9982 h 7"/>
                    <a:gd name="T64" fmla="*/ 24531 w 52"/>
                    <a:gd name="T65" fmla="*/ 17125 h 7"/>
                    <a:gd name="T66" fmla="*/ 20025 w 52"/>
                    <a:gd name="T67" fmla="*/ 9982 h 7"/>
                    <a:gd name="T68" fmla="*/ 12108 w 52"/>
                    <a:gd name="T69" fmla="*/ 9982 h 7"/>
                    <a:gd name="T70" fmla="*/ 12108 w 52"/>
                    <a:gd name="T71" fmla="*/ 0 h 7"/>
                    <a:gd name="T72" fmla="*/ 21734 w 52"/>
                    <a:gd name="T73" fmla="*/ 5825 h 7"/>
                    <a:gd name="T74" fmla="*/ 20025 w 52"/>
                    <a:gd name="T75" fmla="*/ 9982 h 7"/>
                    <a:gd name="T76" fmla="*/ 12108 w 52"/>
                    <a:gd name="T77" fmla="*/ 9982 h 7"/>
                    <a:gd name="T78" fmla="*/ 12108 w 52"/>
                    <a:gd name="T79" fmla="*/ 9982 h 7"/>
                    <a:gd name="T80" fmla="*/ 12108 w 52"/>
                    <a:gd name="T81" fmla="*/ 5825 h 7"/>
                    <a:gd name="T82" fmla="*/ 12108 w 52"/>
                    <a:gd name="T83" fmla="*/ 9982 h 7"/>
                    <a:gd name="T84" fmla="*/ 12108 w 52"/>
                    <a:gd name="T85" fmla="*/ 9982 h 7"/>
                    <a:gd name="T86" fmla="*/ 7944 w 52"/>
                    <a:gd name="T87" fmla="*/ 9982 h 7"/>
                    <a:gd name="T88" fmla="*/ 7944 w 52"/>
                    <a:gd name="T89" fmla="*/ 5825 h 7"/>
                    <a:gd name="T90" fmla="*/ 12108 w 52"/>
                    <a:gd name="T91" fmla="*/ 0 h 7"/>
                    <a:gd name="T92" fmla="*/ 12108 w 52"/>
                    <a:gd name="T93" fmla="*/ 9982 h 7"/>
                    <a:gd name="T94" fmla="*/ 7944 w 52"/>
                    <a:gd name="T95" fmla="*/ 5825 h 7"/>
                    <a:gd name="T96" fmla="*/ 7944 w 52"/>
                    <a:gd name="T97" fmla="*/ 5825 h 7"/>
                    <a:gd name="T98" fmla="*/ 7944 w 52"/>
                    <a:gd name="T99" fmla="*/ 5825 h 7"/>
                    <a:gd name="T100" fmla="*/ 7944 w 52"/>
                    <a:gd name="T101" fmla="*/ 9982 h 7"/>
                    <a:gd name="T102" fmla="*/ 1756 w 52"/>
                    <a:gd name="T103" fmla="*/ 9982 h 7"/>
                    <a:gd name="T104" fmla="*/ 0 w 52"/>
                    <a:gd name="T105" fmla="*/ 5825 h 7"/>
                    <a:gd name="T106" fmla="*/ 7944 w 52"/>
                    <a:gd name="T107" fmla="*/ 5825 h 7"/>
                    <a:gd name="T108" fmla="*/ 7944 w 52"/>
                    <a:gd name="T109" fmla="*/ 9982 h 7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</a:gdLst>
                  <a:ahLst/>
                  <a:cxnLst>
                    <a:cxn ang="T110">
                      <a:pos x="T0" y="T1"/>
                    </a:cxn>
                    <a:cxn ang="T111">
                      <a:pos x="T2" y="T3"/>
                    </a:cxn>
                    <a:cxn ang="T112">
                      <a:pos x="T4" y="T5"/>
                    </a:cxn>
                    <a:cxn ang="T113">
                      <a:pos x="T6" y="T7"/>
                    </a:cxn>
                    <a:cxn ang="T114">
                      <a:pos x="T8" y="T9"/>
                    </a:cxn>
                    <a:cxn ang="T115">
                      <a:pos x="T10" y="T11"/>
                    </a:cxn>
                    <a:cxn ang="T116">
                      <a:pos x="T12" y="T13"/>
                    </a:cxn>
                    <a:cxn ang="T117">
                      <a:pos x="T14" y="T15"/>
                    </a:cxn>
                    <a:cxn ang="T118">
                      <a:pos x="T16" y="T17"/>
                    </a:cxn>
                    <a:cxn ang="T119">
                      <a:pos x="T18" y="T19"/>
                    </a:cxn>
                    <a:cxn ang="T120">
                      <a:pos x="T20" y="T21"/>
                    </a:cxn>
                    <a:cxn ang="T121">
                      <a:pos x="T22" y="T23"/>
                    </a:cxn>
                    <a:cxn ang="T122">
                      <a:pos x="T24" y="T25"/>
                    </a:cxn>
                    <a:cxn ang="T123">
                      <a:pos x="T26" y="T27"/>
                    </a:cxn>
                    <a:cxn ang="T124">
                      <a:pos x="T28" y="T29"/>
                    </a:cxn>
                    <a:cxn ang="T125">
                      <a:pos x="T30" y="T31"/>
                    </a:cxn>
                    <a:cxn ang="T126">
                      <a:pos x="T32" y="T33"/>
                    </a:cxn>
                    <a:cxn ang="T127">
                      <a:pos x="T34" y="T35"/>
                    </a:cxn>
                    <a:cxn ang="T128">
                      <a:pos x="T36" y="T37"/>
                    </a:cxn>
                    <a:cxn ang="T129">
                      <a:pos x="T38" y="T39"/>
                    </a:cxn>
                    <a:cxn ang="T130">
                      <a:pos x="T40" y="T41"/>
                    </a:cxn>
                    <a:cxn ang="T131">
                      <a:pos x="T42" y="T43"/>
                    </a:cxn>
                    <a:cxn ang="T132">
                      <a:pos x="T44" y="T45"/>
                    </a:cxn>
                    <a:cxn ang="T133">
                      <a:pos x="T46" y="T47"/>
                    </a:cxn>
                    <a:cxn ang="T134">
                      <a:pos x="T48" y="T49"/>
                    </a:cxn>
                    <a:cxn ang="T135">
                      <a:pos x="T50" y="T51"/>
                    </a:cxn>
                    <a:cxn ang="T136">
                      <a:pos x="T52" y="T53"/>
                    </a:cxn>
                    <a:cxn ang="T137">
                      <a:pos x="T54" y="T55"/>
                    </a:cxn>
                    <a:cxn ang="T138">
                      <a:pos x="T56" y="T57"/>
                    </a:cxn>
                    <a:cxn ang="T139">
                      <a:pos x="T58" y="T59"/>
                    </a:cxn>
                    <a:cxn ang="T140">
                      <a:pos x="T60" y="T61"/>
                    </a:cxn>
                    <a:cxn ang="T141">
                      <a:pos x="T62" y="T63"/>
                    </a:cxn>
                    <a:cxn ang="T142">
                      <a:pos x="T64" y="T65"/>
                    </a:cxn>
                    <a:cxn ang="T143">
                      <a:pos x="T66" y="T67"/>
                    </a:cxn>
                    <a:cxn ang="T144">
                      <a:pos x="T68" y="T69"/>
                    </a:cxn>
                    <a:cxn ang="T145">
                      <a:pos x="T70" y="T71"/>
                    </a:cxn>
                    <a:cxn ang="T146">
                      <a:pos x="T72" y="T73"/>
                    </a:cxn>
                    <a:cxn ang="T147">
                      <a:pos x="T74" y="T75"/>
                    </a:cxn>
                    <a:cxn ang="T148">
                      <a:pos x="T76" y="T77"/>
                    </a:cxn>
                    <a:cxn ang="T149">
                      <a:pos x="T78" y="T79"/>
                    </a:cxn>
                    <a:cxn ang="T150">
                      <a:pos x="T80" y="T81"/>
                    </a:cxn>
                    <a:cxn ang="T151">
                      <a:pos x="T82" y="T83"/>
                    </a:cxn>
                    <a:cxn ang="T152">
                      <a:pos x="T84" y="T85"/>
                    </a:cxn>
                    <a:cxn ang="T153">
                      <a:pos x="T86" y="T87"/>
                    </a:cxn>
                    <a:cxn ang="T154">
                      <a:pos x="T88" y="T89"/>
                    </a:cxn>
                    <a:cxn ang="T155">
                      <a:pos x="T90" y="T91"/>
                    </a:cxn>
                    <a:cxn ang="T156">
                      <a:pos x="T92" y="T93"/>
                    </a:cxn>
                    <a:cxn ang="T157">
                      <a:pos x="T94" y="T95"/>
                    </a:cxn>
                    <a:cxn ang="T158">
                      <a:pos x="T96" y="T97"/>
                    </a:cxn>
                    <a:cxn ang="T159">
                      <a:pos x="T98" y="T99"/>
                    </a:cxn>
                    <a:cxn ang="T160">
                      <a:pos x="T100" y="T101"/>
                    </a:cxn>
                    <a:cxn ang="T161">
                      <a:pos x="T102" y="T103"/>
                    </a:cxn>
                    <a:cxn ang="T162">
                      <a:pos x="T104" y="T105"/>
                    </a:cxn>
                    <a:cxn ang="T163">
                      <a:pos x="T106" y="T107"/>
                    </a:cxn>
                    <a:cxn ang="T164">
                      <a:pos x="T108" y="T109"/>
                    </a:cxn>
                  </a:cxnLst>
                  <a:rect l="0" t="0" r="r" b="b"/>
                  <a:pathLst>
                    <a:path w="52" h="7">
                      <a:moveTo>
                        <a:pt x="52" y="7"/>
                      </a:moveTo>
                      <a:cubicBezTo>
                        <a:pt x="51" y="6"/>
                        <a:pt x="50" y="6"/>
                        <a:pt x="49" y="6"/>
                      </a:cubicBezTo>
                      <a:lnTo>
                        <a:pt x="49" y="4"/>
                      </a:lnTo>
                      <a:cubicBezTo>
                        <a:pt x="50" y="5"/>
                        <a:pt x="51" y="5"/>
                        <a:pt x="52" y="5"/>
                      </a:cubicBezTo>
                      <a:lnTo>
                        <a:pt x="52" y="7"/>
                      </a:lnTo>
                      <a:close/>
                      <a:moveTo>
                        <a:pt x="49" y="6"/>
                      </a:moveTo>
                      <a:cubicBezTo>
                        <a:pt x="47" y="5"/>
                        <a:pt x="46" y="4"/>
                        <a:pt x="45" y="4"/>
                      </a:cubicBezTo>
                      <a:lnTo>
                        <a:pt x="44" y="3"/>
                      </a:lnTo>
                      <a:cubicBezTo>
                        <a:pt x="46" y="3"/>
                        <a:pt x="48" y="4"/>
                        <a:pt x="49" y="4"/>
                      </a:cubicBezTo>
                      <a:lnTo>
                        <a:pt x="49" y="6"/>
                      </a:lnTo>
                      <a:close/>
                      <a:moveTo>
                        <a:pt x="45" y="4"/>
                      </a:moveTo>
                      <a:lnTo>
                        <a:pt x="44" y="4"/>
                      </a:lnTo>
                      <a:lnTo>
                        <a:pt x="45" y="4"/>
                      </a:lnTo>
                      <a:close/>
                      <a:moveTo>
                        <a:pt x="44" y="4"/>
                      </a:moveTo>
                      <a:cubicBezTo>
                        <a:pt x="37" y="5"/>
                        <a:pt x="30" y="4"/>
                        <a:pt x="24" y="4"/>
                      </a:cubicBezTo>
                      <a:lnTo>
                        <a:pt x="24" y="3"/>
                      </a:lnTo>
                      <a:cubicBezTo>
                        <a:pt x="31" y="3"/>
                        <a:pt x="37" y="4"/>
                        <a:pt x="44" y="3"/>
                      </a:cubicBezTo>
                      <a:lnTo>
                        <a:pt x="44" y="4"/>
                      </a:lnTo>
                      <a:close/>
                      <a:moveTo>
                        <a:pt x="24" y="4"/>
                      </a:moveTo>
                      <a:cubicBezTo>
                        <a:pt x="21" y="4"/>
                        <a:pt x="18" y="3"/>
                        <a:pt x="15" y="3"/>
                      </a:cubicBezTo>
                      <a:lnTo>
                        <a:pt x="15" y="2"/>
                      </a:lnTo>
                      <a:cubicBezTo>
                        <a:pt x="18" y="2"/>
                        <a:pt x="21" y="2"/>
                        <a:pt x="24" y="3"/>
                      </a:cubicBezTo>
                      <a:lnTo>
                        <a:pt x="24" y="4"/>
                      </a:lnTo>
                      <a:close/>
                      <a:moveTo>
                        <a:pt x="15" y="2"/>
                      </a:moveTo>
                      <a:lnTo>
                        <a:pt x="15" y="2"/>
                      </a:lnTo>
                      <a:lnTo>
                        <a:pt x="15" y="3"/>
                      </a:lnTo>
                      <a:lnTo>
                        <a:pt x="15" y="2"/>
                      </a:lnTo>
                      <a:close/>
                      <a:moveTo>
                        <a:pt x="15" y="3"/>
                      </a:moveTo>
                      <a:cubicBezTo>
                        <a:pt x="14" y="3"/>
                        <a:pt x="13" y="3"/>
                        <a:pt x="12" y="2"/>
                      </a:cubicBezTo>
                      <a:lnTo>
                        <a:pt x="13" y="1"/>
                      </a:lnTo>
                      <a:cubicBezTo>
                        <a:pt x="14" y="2"/>
                        <a:pt x="14" y="2"/>
                        <a:pt x="15" y="2"/>
                      </a:cubicBezTo>
                      <a:lnTo>
                        <a:pt x="15" y="3"/>
                      </a:lnTo>
                      <a:close/>
                      <a:moveTo>
                        <a:pt x="12" y="2"/>
                      </a:moveTo>
                      <a:cubicBezTo>
                        <a:pt x="11" y="2"/>
                        <a:pt x="9" y="1"/>
                        <a:pt x="7" y="2"/>
                      </a:cubicBezTo>
                      <a:lnTo>
                        <a:pt x="7" y="0"/>
                      </a:lnTo>
                      <a:cubicBezTo>
                        <a:pt x="10" y="0"/>
                        <a:pt x="11" y="1"/>
                        <a:pt x="13" y="1"/>
                      </a:cubicBezTo>
                      <a:lnTo>
                        <a:pt x="12" y="2"/>
                      </a:lnTo>
                      <a:close/>
                      <a:moveTo>
                        <a:pt x="7" y="2"/>
                      </a:moveTo>
                      <a:lnTo>
                        <a:pt x="7" y="2"/>
                      </a:lnTo>
                      <a:lnTo>
                        <a:pt x="7" y="1"/>
                      </a:lnTo>
                      <a:lnTo>
                        <a:pt x="7" y="2"/>
                      </a:lnTo>
                      <a:close/>
                      <a:moveTo>
                        <a:pt x="7" y="2"/>
                      </a:moveTo>
                      <a:cubicBezTo>
                        <a:pt x="6" y="2"/>
                        <a:pt x="5" y="2"/>
                        <a:pt x="5" y="2"/>
                      </a:cubicBezTo>
                      <a:lnTo>
                        <a:pt x="5" y="1"/>
                      </a:lnTo>
                      <a:cubicBezTo>
                        <a:pt x="5" y="1"/>
                        <a:pt x="6" y="1"/>
                        <a:pt x="7" y="0"/>
                      </a:cubicBezTo>
                      <a:lnTo>
                        <a:pt x="7" y="2"/>
                      </a:lnTo>
                      <a:close/>
                      <a:moveTo>
                        <a:pt x="5" y="1"/>
                      </a:moveTo>
                      <a:lnTo>
                        <a:pt x="5" y="1"/>
                      </a:lnTo>
                      <a:close/>
                      <a:moveTo>
                        <a:pt x="5" y="2"/>
                      </a:moveTo>
                      <a:cubicBezTo>
                        <a:pt x="4" y="2"/>
                        <a:pt x="3" y="2"/>
                        <a:pt x="1" y="2"/>
                      </a:cubicBezTo>
                      <a:lnTo>
                        <a:pt x="0" y="1"/>
                      </a:lnTo>
                      <a:cubicBezTo>
                        <a:pt x="2" y="1"/>
                        <a:pt x="3" y="1"/>
                        <a:pt x="5" y="1"/>
                      </a:cubicBezTo>
                      <a:lnTo>
                        <a:pt x="5" y="2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339" name="Freeform 341"/>
                <p:cNvSpPr>
                  <a:spLocks noChangeArrowheads="1"/>
                </p:cNvSpPr>
                <p:nvPr/>
              </p:nvSpPr>
              <p:spPr bwMode="auto">
                <a:xfrm>
                  <a:off x="1623" y="3283"/>
                  <a:ext cx="85" cy="35"/>
                </a:xfrm>
                <a:custGeom>
                  <a:avLst/>
                  <a:gdLst>
                    <a:gd name="T0" fmla="*/ 1707 w 62"/>
                    <a:gd name="T1" fmla="*/ 0 h 21"/>
                    <a:gd name="T2" fmla="*/ 4620 w 62"/>
                    <a:gd name="T3" fmla="*/ 8078 h 21"/>
                    <a:gd name="T4" fmla="*/ 1707 w 62"/>
                    <a:gd name="T5" fmla="*/ 13078 h 21"/>
                    <a:gd name="T6" fmla="*/ 0 w 62"/>
                    <a:gd name="T7" fmla="*/ 4992 h 21"/>
                    <a:gd name="T8" fmla="*/ 1707 w 62"/>
                    <a:gd name="T9" fmla="*/ 0 h 21"/>
                    <a:gd name="T10" fmla="*/ 4620 w 62"/>
                    <a:gd name="T11" fmla="*/ 8078 h 21"/>
                    <a:gd name="T12" fmla="*/ 23825 w 62"/>
                    <a:gd name="T13" fmla="*/ 47417 h 21"/>
                    <a:gd name="T14" fmla="*/ 22456 w 62"/>
                    <a:gd name="T15" fmla="*/ 50520 h 21"/>
                    <a:gd name="T16" fmla="*/ 1707 w 62"/>
                    <a:gd name="T17" fmla="*/ 13078 h 21"/>
                    <a:gd name="T18" fmla="*/ 4620 w 62"/>
                    <a:gd name="T19" fmla="*/ 8078 h 21"/>
                    <a:gd name="T20" fmla="*/ 22456 w 62"/>
                    <a:gd name="T21" fmla="*/ 50520 h 21"/>
                    <a:gd name="T22" fmla="*/ 22456 w 62"/>
                    <a:gd name="T23" fmla="*/ 50520 h 21"/>
                    <a:gd name="T24" fmla="*/ 22456 w 62"/>
                    <a:gd name="T25" fmla="*/ 50520 h 21"/>
                    <a:gd name="T26" fmla="*/ 23825 w 62"/>
                    <a:gd name="T27" fmla="*/ 47417 h 21"/>
                    <a:gd name="T28" fmla="*/ 23825 w 62"/>
                    <a:gd name="T29" fmla="*/ 47417 h 21"/>
                    <a:gd name="T30" fmla="*/ 22456 w 62"/>
                    <a:gd name="T31" fmla="*/ 50520 h 21"/>
                    <a:gd name="T32" fmla="*/ 22456 w 62"/>
                    <a:gd name="T33" fmla="*/ 50520 h 21"/>
                    <a:gd name="T34" fmla="*/ 23825 w 62"/>
                    <a:gd name="T35" fmla="*/ 47417 h 21"/>
                    <a:gd name="T36" fmla="*/ 22456 w 62"/>
                    <a:gd name="T37" fmla="*/ 50520 h 21"/>
                    <a:gd name="T38" fmla="*/ 22456 w 62"/>
                    <a:gd name="T39" fmla="*/ 50520 h 21"/>
                    <a:gd name="T40" fmla="*/ 22456 w 62"/>
                    <a:gd name="T41" fmla="*/ 50520 h 21"/>
                    <a:gd name="T42" fmla="*/ 23825 w 62"/>
                    <a:gd name="T43" fmla="*/ 47417 h 21"/>
                    <a:gd name="T44" fmla="*/ 33851 w 62"/>
                    <a:gd name="T45" fmla="*/ 50520 h 21"/>
                    <a:gd name="T46" fmla="*/ 33851 w 62"/>
                    <a:gd name="T47" fmla="*/ 55520 h 21"/>
                    <a:gd name="T48" fmla="*/ 22456 w 62"/>
                    <a:gd name="T49" fmla="*/ 50520 h 21"/>
                    <a:gd name="T50" fmla="*/ 23825 w 62"/>
                    <a:gd name="T51" fmla="*/ 47417 h 21"/>
                    <a:gd name="T52" fmla="*/ 33851 w 62"/>
                    <a:gd name="T53" fmla="*/ 50520 h 21"/>
                    <a:gd name="T54" fmla="*/ 49131 w 62"/>
                    <a:gd name="T55" fmla="*/ 60533 h 21"/>
                    <a:gd name="T56" fmla="*/ 47378 w 62"/>
                    <a:gd name="T57" fmla="*/ 63620 h 21"/>
                    <a:gd name="T58" fmla="*/ 33851 w 62"/>
                    <a:gd name="T59" fmla="*/ 55520 h 21"/>
                    <a:gd name="T60" fmla="*/ 33851 w 62"/>
                    <a:gd name="T61" fmla="*/ 50520 h 21"/>
                    <a:gd name="T62" fmla="*/ 47378 w 62"/>
                    <a:gd name="T63" fmla="*/ 63620 h 21"/>
                    <a:gd name="T64" fmla="*/ 47378 w 62"/>
                    <a:gd name="T65" fmla="*/ 63620 h 21"/>
                    <a:gd name="T66" fmla="*/ 47378 w 62"/>
                    <a:gd name="T67" fmla="*/ 63620 h 21"/>
                    <a:gd name="T68" fmla="*/ 49131 w 62"/>
                    <a:gd name="T69" fmla="*/ 60533 h 21"/>
                    <a:gd name="T70" fmla="*/ 47378 w 62"/>
                    <a:gd name="T71" fmla="*/ 63620 h 21"/>
                    <a:gd name="T72" fmla="*/ 49131 w 62"/>
                    <a:gd name="T73" fmla="*/ 60533 h 21"/>
                    <a:gd name="T74" fmla="*/ 68450 w 62"/>
                    <a:gd name="T75" fmla="*/ 81792 h 21"/>
                    <a:gd name="T76" fmla="*/ 68450 w 62"/>
                    <a:gd name="T77" fmla="*/ 84875 h 21"/>
                    <a:gd name="T78" fmla="*/ 47378 w 62"/>
                    <a:gd name="T79" fmla="*/ 63620 h 21"/>
                    <a:gd name="T80" fmla="*/ 49131 w 62"/>
                    <a:gd name="T81" fmla="*/ 60533 h 21"/>
                    <a:gd name="T82" fmla="*/ 68450 w 62"/>
                    <a:gd name="T83" fmla="*/ 81792 h 21"/>
                    <a:gd name="T84" fmla="*/ 98357 w 62"/>
                    <a:gd name="T85" fmla="*/ 73667 h 21"/>
                    <a:gd name="T86" fmla="*/ 98357 w 62"/>
                    <a:gd name="T87" fmla="*/ 81792 h 21"/>
                    <a:gd name="T88" fmla="*/ 68450 w 62"/>
                    <a:gd name="T89" fmla="*/ 84875 h 21"/>
                    <a:gd name="T90" fmla="*/ 68450 w 62"/>
                    <a:gd name="T91" fmla="*/ 81792 h 21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</a:gdLst>
                  <a:ahLst/>
                  <a:cxnLst>
                    <a:cxn ang="T92">
                      <a:pos x="T0" y="T1"/>
                    </a:cxn>
                    <a:cxn ang="T93">
                      <a:pos x="T2" y="T3"/>
                    </a:cxn>
                    <a:cxn ang="T94">
                      <a:pos x="T4" y="T5"/>
                    </a:cxn>
                    <a:cxn ang="T95">
                      <a:pos x="T6" y="T7"/>
                    </a:cxn>
                    <a:cxn ang="T96">
                      <a:pos x="T8" y="T9"/>
                    </a:cxn>
                    <a:cxn ang="T97">
                      <a:pos x="T10" y="T11"/>
                    </a:cxn>
                    <a:cxn ang="T98">
                      <a:pos x="T12" y="T13"/>
                    </a:cxn>
                    <a:cxn ang="T99">
                      <a:pos x="T14" y="T15"/>
                    </a:cxn>
                    <a:cxn ang="T100">
                      <a:pos x="T16" y="T17"/>
                    </a:cxn>
                    <a:cxn ang="T101">
                      <a:pos x="T18" y="T19"/>
                    </a:cxn>
                    <a:cxn ang="T102">
                      <a:pos x="T20" y="T21"/>
                    </a:cxn>
                    <a:cxn ang="T103">
                      <a:pos x="T22" y="T23"/>
                    </a:cxn>
                    <a:cxn ang="T104">
                      <a:pos x="T24" y="T25"/>
                    </a:cxn>
                    <a:cxn ang="T105">
                      <a:pos x="T26" y="T27"/>
                    </a:cxn>
                    <a:cxn ang="T106">
                      <a:pos x="T28" y="T29"/>
                    </a:cxn>
                    <a:cxn ang="T107">
                      <a:pos x="T30" y="T31"/>
                    </a:cxn>
                    <a:cxn ang="T108">
                      <a:pos x="T32" y="T33"/>
                    </a:cxn>
                    <a:cxn ang="T109">
                      <a:pos x="T34" y="T35"/>
                    </a:cxn>
                    <a:cxn ang="T110">
                      <a:pos x="T36" y="T37"/>
                    </a:cxn>
                    <a:cxn ang="T111">
                      <a:pos x="T38" y="T39"/>
                    </a:cxn>
                    <a:cxn ang="T112">
                      <a:pos x="T40" y="T41"/>
                    </a:cxn>
                    <a:cxn ang="T113">
                      <a:pos x="T42" y="T43"/>
                    </a:cxn>
                    <a:cxn ang="T114">
                      <a:pos x="T44" y="T45"/>
                    </a:cxn>
                    <a:cxn ang="T115">
                      <a:pos x="T46" y="T47"/>
                    </a:cxn>
                    <a:cxn ang="T116">
                      <a:pos x="T48" y="T49"/>
                    </a:cxn>
                    <a:cxn ang="T117">
                      <a:pos x="T50" y="T51"/>
                    </a:cxn>
                    <a:cxn ang="T118">
                      <a:pos x="T52" y="T53"/>
                    </a:cxn>
                    <a:cxn ang="T119">
                      <a:pos x="T54" y="T55"/>
                    </a:cxn>
                    <a:cxn ang="T120">
                      <a:pos x="T56" y="T57"/>
                    </a:cxn>
                    <a:cxn ang="T121">
                      <a:pos x="T58" y="T59"/>
                    </a:cxn>
                    <a:cxn ang="T122">
                      <a:pos x="T60" y="T61"/>
                    </a:cxn>
                    <a:cxn ang="T123">
                      <a:pos x="T62" y="T63"/>
                    </a:cxn>
                    <a:cxn ang="T124">
                      <a:pos x="T64" y="T65"/>
                    </a:cxn>
                    <a:cxn ang="T125">
                      <a:pos x="T66" y="T67"/>
                    </a:cxn>
                    <a:cxn ang="T126">
                      <a:pos x="T68" y="T69"/>
                    </a:cxn>
                    <a:cxn ang="T127">
                      <a:pos x="T70" y="T71"/>
                    </a:cxn>
                    <a:cxn ang="T128">
                      <a:pos x="T72" y="T73"/>
                    </a:cxn>
                    <a:cxn ang="T129">
                      <a:pos x="T74" y="T75"/>
                    </a:cxn>
                    <a:cxn ang="T130">
                      <a:pos x="T76" y="T77"/>
                    </a:cxn>
                    <a:cxn ang="T131">
                      <a:pos x="T78" y="T79"/>
                    </a:cxn>
                    <a:cxn ang="T132">
                      <a:pos x="T80" y="T81"/>
                    </a:cxn>
                    <a:cxn ang="T133">
                      <a:pos x="T82" y="T83"/>
                    </a:cxn>
                    <a:cxn ang="T134">
                      <a:pos x="T84" y="T85"/>
                    </a:cxn>
                    <a:cxn ang="T135">
                      <a:pos x="T86" y="T87"/>
                    </a:cxn>
                    <a:cxn ang="T136">
                      <a:pos x="T88" y="T89"/>
                    </a:cxn>
                    <a:cxn ang="T137">
                      <a:pos x="T90" y="T91"/>
                    </a:cxn>
                  </a:cxnLst>
                  <a:rect l="0" t="0" r="r" b="b"/>
                  <a:pathLst>
                    <a:path w="62" h="21">
                      <a:moveTo>
                        <a:pt x="1" y="0"/>
                      </a:moveTo>
                      <a:cubicBezTo>
                        <a:pt x="2" y="1"/>
                        <a:pt x="2" y="2"/>
                        <a:pt x="3" y="2"/>
                      </a:cubicBezTo>
                      <a:lnTo>
                        <a:pt x="1" y="3"/>
                      </a:lnTo>
                      <a:cubicBezTo>
                        <a:pt x="1" y="2"/>
                        <a:pt x="0" y="2"/>
                        <a:pt x="0" y="1"/>
                      </a:cubicBezTo>
                      <a:lnTo>
                        <a:pt x="1" y="0"/>
                      </a:lnTo>
                      <a:close/>
                      <a:moveTo>
                        <a:pt x="3" y="2"/>
                      </a:moveTo>
                      <a:cubicBezTo>
                        <a:pt x="5" y="6"/>
                        <a:pt x="8" y="10"/>
                        <a:pt x="15" y="11"/>
                      </a:cubicBezTo>
                      <a:lnTo>
                        <a:pt x="14" y="12"/>
                      </a:lnTo>
                      <a:cubicBezTo>
                        <a:pt x="7" y="11"/>
                        <a:pt x="4" y="7"/>
                        <a:pt x="1" y="3"/>
                      </a:cubicBezTo>
                      <a:lnTo>
                        <a:pt x="3" y="2"/>
                      </a:lnTo>
                      <a:close/>
                      <a:moveTo>
                        <a:pt x="14" y="12"/>
                      </a:moveTo>
                      <a:lnTo>
                        <a:pt x="14" y="12"/>
                      </a:lnTo>
                      <a:close/>
                      <a:moveTo>
                        <a:pt x="15" y="11"/>
                      </a:moveTo>
                      <a:lnTo>
                        <a:pt x="15" y="11"/>
                      </a:lnTo>
                      <a:lnTo>
                        <a:pt x="14" y="12"/>
                      </a:lnTo>
                      <a:lnTo>
                        <a:pt x="15" y="11"/>
                      </a:lnTo>
                      <a:close/>
                      <a:moveTo>
                        <a:pt x="14" y="12"/>
                      </a:moveTo>
                      <a:lnTo>
                        <a:pt x="14" y="12"/>
                      </a:lnTo>
                      <a:close/>
                      <a:moveTo>
                        <a:pt x="15" y="11"/>
                      </a:moveTo>
                      <a:cubicBezTo>
                        <a:pt x="17" y="12"/>
                        <a:pt x="19" y="12"/>
                        <a:pt x="21" y="12"/>
                      </a:cubicBezTo>
                      <a:lnTo>
                        <a:pt x="21" y="13"/>
                      </a:lnTo>
                      <a:cubicBezTo>
                        <a:pt x="19" y="13"/>
                        <a:pt x="16" y="13"/>
                        <a:pt x="14" y="12"/>
                      </a:cubicBezTo>
                      <a:lnTo>
                        <a:pt x="15" y="11"/>
                      </a:lnTo>
                      <a:close/>
                      <a:moveTo>
                        <a:pt x="21" y="12"/>
                      </a:moveTo>
                      <a:cubicBezTo>
                        <a:pt x="25" y="12"/>
                        <a:pt x="29" y="12"/>
                        <a:pt x="31" y="14"/>
                      </a:cubicBezTo>
                      <a:lnTo>
                        <a:pt x="30" y="15"/>
                      </a:lnTo>
                      <a:cubicBezTo>
                        <a:pt x="29" y="14"/>
                        <a:pt x="25" y="13"/>
                        <a:pt x="21" y="13"/>
                      </a:cubicBezTo>
                      <a:lnTo>
                        <a:pt x="21" y="12"/>
                      </a:lnTo>
                      <a:close/>
                      <a:moveTo>
                        <a:pt x="30" y="15"/>
                      </a:moveTo>
                      <a:lnTo>
                        <a:pt x="30" y="15"/>
                      </a:lnTo>
                      <a:lnTo>
                        <a:pt x="31" y="14"/>
                      </a:lnTo>
                      <a:lnTo>
                        <a:pt x="30" y="15"/>
                      </a:lnTo>
                      <a:close/>
                      <a:moveTo>
                        <a:pt x="31" y="14"/>
                      </a:moveTo>
                      <a:cubicBezTo>
                        <a:pt x="34" y="16"/>
                        <a:pt x="38" y="18"/>
                        <a:pt x="43" y="19"/>
                      </a:cubicBezTo>
                      <a:lnTo>
                        <a:pt x="43" y="20"/>
                      </a:lnTo>
                      <a:cubicBezTo>
                        <a:pt x="38" y="19"/>
                        <a:pt x="34" y="17"/>
                        <a:pt x="30" y="15"/>
                      </a:cubicBezTo>
                      <a:lnTo>
                        <a:pt x="31" y="14"/>
                      </a:lnTo>
                      <a:close/>
                      <a:moveTo>
                        <a:pt x="43" y="19"/>
                      </a:moveTo>
                      <a:cubicBezTo>
                        <a:pt x="48" y="20"/>
                        <a:pt x="54" y="20"/>
                        <a:pt x="62" y="17"/>
                      </a:cubicBezTo>
                      <a:lnTo>
                        <a:pt x="62" y="19"/>
                      </a:lnTo>
                      <a:cubicBezTo>
                        <a:pt x="54" y="21"/>
                        <a:pt x="48" y="21"/>
                        <a:pt x="43" y="20"/>
                      </a:cubicBezTo>
                      <a:lnTo>
                        <a:pt x="43" y="19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340" name="Freeform 342"/>
                <p:cNvSpPr>
                  <a:spLocks noChangeArrowheads="1"/>
                </p:cNvSpPr>
                <p:nvPr/>
              </p:nvSpPr>
              <p:spPr bwMode="auto">
                <a:xfrm>
                  <a:off x="1442" y="3328"/>
                  <a:ext cx="65" cy="14"/>
                </a:xfrm>
                <a:custGeom>
                  <a:avLst/>
                  <a:gdLst>
                    <a:gd name="T0" fmla="*/ 84236 w 47"/>
                    <a:gd name="T1" fmla="*/ 111298 h 8"/>
                    <a:gd name="T2" fmla="*/ 77578 w 47"/>
                    <a:gd name="T3" fmla="*/ 111298 h 8"/>
                    <a:gd name="T4" fmla="*/ 77578 w 47"/>
                    <a:gd name="T5" fmla="*/ 94411 h 8"/>
                    <a:gd name="T6" fmla="*/ 86014 w 47"/>
                    <a:gd name="T7" fmla="*/ 111298 h 8"/>
                    <a:gd name="T8" fmla="*/ 84236 w 47"/>
                    <a:gd name="T9" fmla="*/ 111298 h 8"/>
                    <a:gd name="T10" fmla="*/ 77578 w 47"/>
                    <a:gd name="T11" fmla="*/ 111298 h 8"/>
                    <a:gd name="T12" fmla="*/ 70212 w 47"/>
                    <a:gd name="T13" fmla="*/ 111298 h 8"/>
                    <a:gd name="T14" fmla="*/ 70212 w 47"/>
                    <a:gd name="T15" fmla="*/ 94411 h 8"/>
                    <a:gd name="T16" fmla="*/ 77578 w 47"/>
                    <a:gd name="T17" fmla="*/ 94411 h 8"/>
                    <a:gd name="T18" fmla="*/ 77578 w 47"/>
                    <a:gd name="T19" fmla="*/ 111298 h 8"/>
                    <a:gd name="T20" fmla="*/ 70212 w 47"/>
                    <a:gd name="T21" fmla="*/ 111298 h 8"/>
                    <a:gd name="T22" fmla="*/ 70212 w 47"/>
                    <a:gd name="T23" fmla="*/ 111298 h 8"/>
                    <a:gd name="T24" fmla="*/ 70212 w 47"/>
                    <a:gd name="T25" fmla="*/ 94411 h 8"/>
                    <a:gd name="T26" fmla="*/ 70212 w 47"/>
                    <a:gd name="T27" fmla="*/ 111298 h 8"/>
                    <a:gd name="T28" fmla="*/ 70212 w 47"/>
                    <a:gd name="T29" fmla="*/ 111298 h 8"/>
                    <a:gd name="T30" fmla="*/ 42311 w 47"/>
                    <a:gd name="T31" fmla="*/ 40679 h 8"/>
                    <a:gd name="T32" fmla="*/ 42311 w 47"/>
                    <a:gd name="T33" fmla="*/ 30828 h 8"/>
                    <a:gd name="T34" fmla="*/ 70212 w 47"/>
                    <a:gd name="T35" fmla="*/ 94411 h 8"/>
                    <a:gd name="T36" fmla="*/ 70212 w 47"/>
                    <a:gd name="T37" fmla="*/ 111298 h 8"/>
                    <a:gd name="T38" fmla="*/ 42311 w 47"/>
                    <a:gd name="T39" fmla="*/ 40679 h 8"/>
                    <a:gd name="T40" fmla="*/ 5374 w 47"/>
                    <a:gd name="T41" fmla="*/ 30828 h 8"/>
                    <a:gd name="T42" fmla="*/ 5374 w 47"/>
                    <a:gd name="T43" fmla="*/ 17616 h 8"/>
                    <a:gd name="T44" fmla="*/ 42311 w 47"/>
                    <a:gd name="T45" fmla="*/ 30828 h 8"/>
                    <a:gd name="T46" fmla="*/ 42311 w 47"/>
                    <a:gd name="T47" fmla="*/ 40679 h 8"/>
                    <a:gd name="T48" fmla="*/ 3238 w 47"/>
                    <a:gd name="T49" fmla="*/ 17616 h 8"/>
                    <a:gd name="T50" fmla="*/ 3238 w 47"/>
                    <a:gd name="T51" fmla="*/ 17616 h 8"/>
                    <a:gd name="T52" fmla="*/ 5374 w 47"/>
                    <a:gd name="T53" fmla="*/ 17616 h 8"/>
                    <a:gd name="T54" fmla="*/ 5374 w 47"/>
                    <a:gd name="T55" fmla="*/ 17616 h 8"/>
                    <a:gd name="T56" fmla="*/ 3238 w 47"/>
                    <a:gd name="T57" fmla="*/ 17616 h 8"/>
                    <a:gd name="T58" fmla="*/ 5374 w 47"/>
                    <a:gd name="T59" fmla="*/ 30828 h 8"/>
                    <a:gd name="T60" fmla="*/ 5374 w 47"/>
                    <a:gd name="T61" fmla="*/ 30828 h 8"/>
                    <a:gd name="T62" fmla="*/ 3238 w 47"/>
                    <a:gd name="T63" fmla="*/ 17616 h 8"/>
                    <a:gd name="T64" fmla="*/ 3238 w 47"/>
                    <a:gd name="T65" fmla="*/ 17616 h 8"/>
                    <a:gd name="T66" fmla="*/ 5374 w 47"/>
                    <a:gd name="T67" fmla="*/ 30828 h 8"/>
                    <a:gd name="T68" fmla="*/ 3238 w 47"/>
                    <a:gd name="T69" fmla="*/ 17616 h 8"/>
                    <a:gd name="T70" fmla="*/ 3238 w 47"/>
                    <a:gd name="T71" fmla="*/ 17616 h 8"/>
                    <a:gd name="T72" fmla="*/ 5374 w 47"/>
                    <a:gd name="T73" fmla="*/ 17616 h 8"/>
                    <a:gd name="T74" fmla="*/ 3238 w 47"/>
                    <a:gd name="T75" fmla="*/ 17616 h 8"/>
                    <a:gd name="T76" fmla="*/ 5374 w 47"/>
                    <a:gd name="T77" fmla="*/ 30828 h 8"/>
                    <a:gd name="T78" fmla="*/ 3238 w 47"/>
                    <a:gd name="T79" fmla="*/ 30828 h 8"/>
                    <a:gd name="T80" fmla="*/ 1954 w 47"/>
                    <a:gd name="T81" fmla="*/ 17616 h 8"/>
                    <a:gd name="T82" fmla="*/ 3238 w 47"/>
                    <a:gd name="T83" fmla="*/ 17616 h 8"/>
                    <a:gd name="T84" fmla="*/ 5374 w 47"/>
                    <a:gd name="T85" fmla="*/ 30828 h 8"/>
                    <a:gd name="T86" fmla="*/ 3238 w 47"/>
                    <a:gd name="T87" fmla="*/ 30828 h 8"/>
                    <a:gd name="T88" fmla="*/ 3238 w 47"/>
                    <a:gd name="T89" fmla="*/ 30828 h 8"/>
                    <a:gd name="T90" fmla="*/ 3238 w 47"/>
                    <a:gd name="T91" fmla="*/ 30828 h 8"/>
                    <a:gd name="T92" fmla="*/ 3238 w 47"/>
                    <a:gd name="T93" fmla="*/ 30828 h 8"/>
                    <a:gd name="T94" fmla="*/ 1954 w 47"/>
                    <a:gd name="T95" fmla="*/ 40679 h 8"/>
                    <a:gd name="T96" fmla="*/ 0 w 47"/>
                    <a:gd name="T97" fmla="*/ 30828 h 8"/>
                    <a:gd name="T98" fmla="*/ 1954 w 47"/>
                    <a:gd name="T99" fmla="*/ 17616 h 8"/>
                    <a:gd name="T100" fmla="*/ 3238 w 47"/>
                    <a:gd name="T101" fmla="*/ 30828 h 8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</a:gdLst>
                  <a:ahLst/>
                  <a:cxnLst>
                    <a:cxn ang="T102">
                      <a:pos x="T0" y="T1"/>
                    </a:cxn>
                    <a:cxn ang="T103">
                      <a:pos x="T2" y="T3"/>
                    </a:cxn>
                    <a:cxn ang="T104">
                      <a:pos x="T4" y="T5"/>
                    </a:cxn>
                    <a:cxn ang="T105">
                      <a:pos x="T6" y="T7"/>
                    </a:cxn>
                    <a:cxn ang="T106">
                      <a:pos x="T8" y="T9"/>
                    </a:cxn>
                    <a:cxn ang="T107">
                      <a:pos x="T10" y="T11"/>
                    </a:cxn>
                    <a:cxn ang="T108">
                      <a:pos x="T12" y="T13"/>
                    </a:cxn>
                    <a:cxn ang="T109">
                      <a:pos x="T14" y="T15"/>
                    </a:cxn>
                    <a:cxn ang="T110">
                      <a:pos x="T16" y="T17"/>
                    </a:cxn>
                    <a:cxn ang="T111">
                      <a:pos x="T18" y="T19"/>
                    </a:cxn>
                    <a:cxn ang="T112">
                      <a:pos x="T20" y="T21"/>
                    </a:cxn>
                    <a:cxn ang="T113">
                      <a:pos x="T22" y="T23"/>
                    </a:cxn>
                    <a:cxn ang="T114">
                      <a:pos x="T24" y="T25"/>
                    </a:cxn>
                    <a:cxn ang="T115">
                      <a:pos x="T26" y="T27"/>
                    </a:cxn>
                    <a:cxn ang="T116">
                      <a:pos x="T28" y="T29"/>
                    </a:cxn>
                    <a:cxn ang="T117">
                      <a:pos x="T30" y="T31"/>
                    </a:cxn>
                    <a:cxn ang="T118">
                      <a:pos x="T32" y="T33"/>
                    </a:cxn>
                    <a:cxn ang="T119">
                      <a:pos x="T34" y="T35"/>
                    </a:cxn>
                    <a:cxn ang="T120">
                      <a:pos x="T36" y="T37"/>
                    </a:cxn>
                    <a:cxn ang="T121">
                      <a:pos x="T38" y="T39"/>
                    </a:cxn>
                    <a:cxn ang="T122">
                      <a:pos x="T40" y="T41"/>
                    </a:cxn>
                    <a:cxn ang="T123">
                      <a:pos x="T42" y="T43"/>
                    </a:cxn>
                    <a:cxn ang="T124">
                      <a:pos x="T44" y="T45"/>
                    </a:cxn>
                    <a:cxn ang="T125">
                      <a:pos x="T46" y="T47"/>
                    </a:cxn>
                    <a:cxn ang="T126">
                      <a:pos x="T48" y="T49"/>
                    </a:cxn>
                    <a:cxn ang="T127">
                      <a:pos x="T50" y="T51"/>
                    </a:cxn>
                    <a:cxn ang="T128">
                      <a:pos x="T52" y="T53"/>
                    </a:cxn>
                    <a:cxn ang="T129">
                      <a:pos x="T54" y="T55"/>
                    </a:cxn>
                    <a:cxn ang="T130">
                      <a:pos x="T56" y="T57"/>
                    </a:cxn>
                    <a:cxn ang="T131">
                      <a:pos x="T58" y="T59"/>
                    </a:cxn>
                    <a:cxn ang="T132">
                      <a:pos x="T60" y="T61"/>
                    </a:cxn>
                    <a:cxn ang="T133">
                      <a:pos x="T62" y="T63"/>
                    </a:cxn>
                    <a:cxn ang="T134">
                      <a:pos x="T64" y="T65"/>
                    </a:cxn>
                    <a:cxn ang="T135">
                      <a:pos x="T66" y="T67"/>
                    </a:cxn>
                    <a:cxn ang="T136">
                      <a:pos x="T68" y="T69"/>
                    </a:cxn>
                    <a:cxn ang="T137">
                      <a:pos x="T70" y="T71"/>
                    </a:cxn>
                    <a:cxn ang="T138">
                      <a:pos x="T72" y="T73"/>
                    </a:cxn>
                    <a:cxn ang="T139">
                      <a:pos x="T74" y="T75"/>
                    </a:cxn>
                    <a:cxn ang="T140">
                      <a:pos x="T76" y="T77"/>
                    </a:cxn>
                    <a:cxn ang="T141">
                      <a:pos x="T78" y="T79"/>
                    </a:cxn>
                    <a:cxn ang="T142">
                      <a:pos x="T80" y="T81"/>
                    </a:cxn>
                    <a:cxn ang="T143">
                      <a:pos x="T82" y="T83"/>
                    </a:cxn>
                    <a:cxn ang="T144">
                      <a:pos x="T84" y="T85"/>
                    </a:cxn>
                    <a:cxn ang="T145">
                      <a:pos x="T86" y="T87"/>
                    </a:cxn>
                    <a:cxn ang="T146">
                      <a:pos x="T88" y="T89"/>
                    </a:cxn>
                    <a:cxn ang="T147">
                      <a:pos x="T90" y="T91"/>
                    </a:cxn>
                    <a:cxn ang="T148">
                      <a:pos x="T92" y="T93"/>
                    </a:cxn>
                    <a:cxn ang="T149">
                      <a:pos x="T94" y="T95"/>
                    </a:cxn>
                    <a:cxn ang="T150">
                      <a:pos x="T96" y="T97"/>
                    </a:cxn>
                    <a:cxn ang="T151">
                      <a:pos x="T98" y="T99"/>
                    </a:cxn>
                    <a:cxn ang="T152">
                      <a:pos x="T100" y="T101"/>
                    </a:cxn>
                  </a:cxnLst>
                  <a:rect l="0" t="0" r="r" b="b"/>
                  <a:pathLst>
                    <a:path w="47" h="8">
                      <a:moveTo>
                        <a:pt x="46" y="8"/>
                      </a:moveTo>
                      <a:cubicBezTo>
                        <a:pt x="45" y="8"/>
                        <a:pt x="44" y="8"/>
                        <a:pt x="42" y="8"/>
                      </a:cubicBezTo>
                      <a:lnTo>
                        <a:pt x="42" y="7"/>
                      </a:lnTo>
                      <a:cubicBezTo>
                        <a:pt x="44" y="7"/>
                        <a:pt x="46" y="7"/>
                        <a:pt x="47" y="8"/>
                      </a:cubicBezTo>
                      <a:lnTo>
                        <a:pt x="46" y="8"/>
                      </a:lnTo>
                      <a:close/>
                      <a:moveTo>
                        <a:pt x="42" y="8"/>
                      </a:moveTo>
                      <a:cubicBezTo>
                        <a:pt x="40" y="8"/>
                        <a:pt x="39" y="8"/>
                        <a:pt x="38" y="8"/>
                      </a:cubicBezTo>
                      <a:lnTo>
                        <a:pt x="38" y="7"/>
                      </a:lnTo>
                      <a:cubicBezTo>
                        <a:pt x="39" y="7"/>
                        <a:pt x="40" y="7"/>
                        <a:pt x="42" y="7"/>
                      </a:cubicBezTo>
                      <a:lnTo>
                        <a:pt x="42" y="8"/>
                      </a:lnTo>
                      <a:close/>
                      <a:moveTo>
                        <a:pt x="38" y="8"/>
                      </a:moveTo>
                      <a:lnTo>
                        <a:pt x="38" y="8"/>
                      </a:lnTo>
                      <a:lnTo>
                        <a:pt x="38" y="7"/>
                      </a:lnTo>
                      <a:lnTo>
                        <a:pt x="38" y="8"/>
                      </a:lnTo>
                      <a:close/>
                      <a:moveTo>
                        <a:pt x="38" y="8"/>
                      </a:moveTo>
                      <a:cubicBezTo>
                        <a:pt x="33" y="6"/>
                        <a:pt x="28" y="4"/>
                        <a:pt x="23" y="3"/>
                      </a:cubicBezTo>
                      <a:lnTo>
                        <a:pt x="23" y="2"/>
                      </a:lnTo>
                      <a:cubicBezTo>
                        <a:pt x="29" y="3"/>
                        <a:pt x="34" y="5"/>
                        <a:pt x="38" y="7"/>
                      </a:cubicBezTo>
                      <a:lnTo>
                        <a:pt x="38" y="8"/>
                      </a:lnTo>
                      <a:close/>
                      <a:moveTo>
                        <a:pt x="23" y="3"/>
                      </a:moveTo>
                      <a:cubicBezTo>
                        <a:pt x="17" y="2"/>
                        <a:pt x="10" y="1"/>
                        <a:pt x="3" y="2"/>
                      </a:cubicBezTo>
                      <a:lnTo>
                        <a:pt x="3" y="1"/>
                      </a:lnTo>
                      <a:cubicBezTo>
                        <a:pt x="11" y="0"/>
                        <a:pt x="17" y="1"/>
                        <a:pt x="23" y="2"/>
                      </a:cubicBezTo>
                      <a:lnTo>
                        <a:pt x="23" y="3"/>
                      </a:lnTo>
                      <a:close/>
                      <a:moveTo>
                        <a:pt x="2" y="1"/>
                      </a:moveTo>
                      <a:lnTo>
                        <a:pt x="2" y="1"/>
                      </a:lnTo>
                      <a:lnTo>
                        <a:pt x="3" y="1"/>
                      </a:lnTo>
                      <a:lnTo>
                        <a:pt x="2" y="1"/>
                      </a:lnTo>
                      <a:close/>
                      <a:moveTo>
                        <a:pt x="3" y="2"/>
                      </a:moveTo>
                      <a:lnTo>
                        <a:pt x="3" y="2"/>
                      </a:lnTo>
                      <a:lnTo>
                        <a:pt x="2" y="1"/>
                      </a:lnTo>
                      <a:lnTo>
                        <a:pt x="3" y="2"/>
                      </a:lnTo>
                      <a:close/>
                      <a:moveTo>
                        <a:pt x="2" y="1"/>
                      </a:moveTo>
                      <a:lnTo>
                        <a:pt x="2" y="1"/>
                      </a:lnTo>
                      <a:lnTo>
                        <a:pt x="3" y="1"/>
                      </a:lnTo>
                      <a:lnTo>
                        <a:pt x="2" y="1"/>
                      </a:lnTo>
                      <a:close/>
                      <a:moveTo>
                        <a:pt x="3" y="2"/>
                      </a:moveTo>
                      <a:cubicBezTo>
                        <a:pt x="3" y="2"/>
                        <a:pt x="2" y="2"/>
                        <a:pt x="2" y="2"/>
                      </a:cubicBezTo>
                      <a:lnTo>
                        <a:pt x="1" y="1"/>
                      </a:lnTo>
                      <a:cubicBezTo>
                        <a:pt x="2" y="1"/>
                        <a:pt x="2" y="1"/>
                        <a:pt x="2" y="1"/>
                      </a:cubicBezTo>
                      <a:lnTo>
                        <a:pt x="3" y="2"/>
                      </a:lnTo>
                      <a:close/>
                      <a:moveTo>
                        <a:pt x="2" y="2"/>
                      </a:moveTo>
                      <a:lnTo>
                        <a:pt x="2" y="2"/>
                      </a:lnTo>
                      <a:close/>
                      <a:moveTo>
                        <a:pt x="2" y="2"/>
                      </a:moveTo>
                      <a:cubicBezTo>
                        <a:pt x="2" y="2"/>
                        <a:pt x="1" y="3"/>
                        <a:pt x="1" y="3"/>
                      </a:cubicBezTo>
                      <a:lnTo>
                        <a:pt x="0" y="2"/>
                      </a:lnTo>
                      <a:cubicBezTo>
                        <a:pt x="0" y="2"/>
                        <a:pt x="1" y="1"/>
                        <a:pt x="1" y="1"/>
                      </a:cubicBezTo>
                      <a:lnTo>
                        <a:pt x="2" y="2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341" name="Freeform 343"/>
                <p:cNvSpPr>
                  <a:spLocks noChangeArrowheads="1"/>
                </p:cNvSpPr>
                <p:nvPr/>
              </p:nvSpPr>
              <p:spPr bwMode="auto">
                <a:xfrm>
                  <a:off x="1628" y="3330"/>
                  <a:ext cx="65" cy="12"/>
                </a:xfrm>
                <a:custGeom>
                  <a:avLst/>
                  <a:gdLst>
                    <a:gd name="T0" fmla="*/ 69419 w 48"/>
                    <a:gd name="T1" fmla="*/ 18773 h 8"/>
                    <a:gd name="T2" fmla="*/ 64110 w 48"/>
                    <a:gd name="T3" fmla="*/ 18773 h 8"/>
                    <a:gd name="T4" fmla="*/ 64110 w 48"/>
                    <a:gd name="T5" fmla="*/ 14336 h 8"/>
                    <a:gd name="T6" fmla="*/ 70964 w 48"/>
                    <a:gd name="T7" fmla="*/ 16037 h 8"/>
                    <a:gd name="T8" fmla="*/ 69419 w 48"/>
                    <a:gd name="T9" fmla="*/ 18773 h 8"/>
                    <a:gd name="T10" fmla="*/ 64110 w 48"/>
                    <a:gd name="T11" fmla="*/ 18773 h 8"/>
                    <a:gd name="T12" fmla="*/ 56608 w 48"/>
                    <a:gd name="T13" fmla="*/ 16037 h 8"/>
                    <a:gd name="T14" fmla="*/ 57513 w 48"/>
                    <a:gd name="T15" fmla="*/ 14336 h 8"/>
                    <a:gd name="T16" fmla="*/ 64110 w 48"/>
                    <a:gd name="T17" fmla="*/ 14336 h 8"/>
                    <a:gd name="T18" fmla="*/ 64110 w 48"/>
                    <a:gd name="T19" fmla="*/ 18773 h 8"/>
                    <a:gd name="T20" fmla="*/ 57513 w 48"/>
                    <a:gd name="T21" fmla="*/ 14336 h 8"/>
                    <a:gd name="T22" fmla="*/ 57513 w 48"/>
                    <a:gd name="T23" fmla="*/ 14336 h 8"/>
                    <a:gd name="T24" fmla="*/ 56608 w 48"/>
                    <a:gd name="T25" fmla="*/ 16037 h 8"/>
                    <a:gd name="T26" fmla="*/ 57513 w 48"/>
                    <a:gd name="T27" fmla="*/ 14336 h 8"/>
                    <a:gd name="T28" fmla="*/ 56608 w 48"/>
                    <a:gd name="T29" fmla="*/ 16037 h 8"/>
                    <a:gd name="T30" fmla="*/ 34397 w 48"/>
                    <a:gd name="T31" fmla="*/ 7109 h 8"/>
                    <a:gd name="T32" fmla="*/ 34397 w 48"/>
                    <a:gd name="T33" fmla="*/ 2691 h 8"/>
                    <a:gd name="T34" fmla="*/ 57513 w 48"/>
                    <a:gd name="T35" fmla="*/ 14336 h 8"/>
                    <a:gd name="T36" fmla="*/ 56608 w 48"/>
                    <a:gd name="T37" fmla="*/ 16037 h 8"/>
                    <a:gd name="T38" fmla="*/ 34397 w 48"/>
                    <a:gd name="T39" fmla="*/ 2691 h 8"/>
                    <a:gd name="T40" fmla="*/ 34397 w 48"/>
                    <a:gd name="T41" fmla="*/ 2691 h 8"/>
                    <a:gd name="T42" fmla="*/ 34397 w 48"/>
                    <a:gd name="T43" fmla="*/ 4374 h 8"/>
                    <a:gd name="T44" fmla="*/ 34397 w 48"/>
                    <a:gd name="T45" fmla="*/ 2691 h 8"/>
                    <a:gd name="T46" fmla="*/ 34397 w 48"/>
                    <a:gd name="T47" fmla="*/ 7109 h 8"/>
                    <a:gd name="T48" fmla="*/ 4293 w 48"/>
                    <a:gd name="T49" fmla="*/ 4374 h 8"/>
                    <a:gd name="T50" fmla="*/ 4293 w 48"/>
                    <a:gd name="T51" fmla="*/ 0 h 8"/>
                    <a:gd name="T52" fmla="*/ 34397 w 48"/>
                    <a:gd name="T53" fmla="*/ 2691 h 8"/>
                    <a:gd name="T54" fmla="*/ 34397 w 48"/>
                    <a:gd name="T55" fmla="*/ 7109 h 8"/>
                    <a:gd name="T56" fmla="*/ 4293 w 48"/>
                    <a:gd name="T57" fmla="*/ 0 h 8"/>
                    <a:gd name="T58" fmla="*/ 4293 w 48"/>
                    <a:gd name="T59" fmla="*/ 0 h 8"/>
                    <a:gd name="T60" fmla="*/ 4293 w 48"/>
                    <a:gd name="T61" fmla="*/ 0 h 8"/>
                    <a:gd name="T62" fmla="*/ 4293 w 48"/>
                    <a:gd name="T63" fmla="*/ 2691 h 8"/>
                    <a:gd name="T64" fmla="*/ 4293 w 48"/>
                    <a:gd name="T65" fmla="*/ 0 h 8"/>
                    <a:gd name="T66" fmla="*/ 6598 w 48"/>
                    <a:gd name="T67" fmla="*/ 2691 h 8"/>
                    <a:gd name="T68" fmla="*/ 6598 w 48"/>
                    <a:gd name="T69" fmla="*/ 2691 h 8"/>
                    <a:gd name="T70" fmla="*/ 4293 w 48"/>
                    <a:gd name="T71" fmla="*/ 0 h 8"/>
                    <a:gd name="T72" fmla="*/ 4293 w 48"/>
                    <a:gd name="T73" fmla="*/ 0 h 8"/>
                    <a:gd name="T74" fmla="*/ 6598 w 48"/>
                    <a:gd name="T75" fmla="*/ 2691 h 8"/>
                    <a:gd name="T76" fmla="*/ 4293 w 48"/>
                    <a:gd name="T77" fmla="*/ 0 h 8"/>
                    <a:gd name="T78" fmla="*/ 4293 w 48"/>
                    <a:gd name="T79" fmla="*/ 0 h 8"/>
                    <a:gd name="T80" fmla="*/ 4293 w 48"/>
                    <a:gd name="T81" fmla="*/ 2691 h 8"/>
                    <a:gd name="T82" fmla="*/ 4293 w 48"/>
                    <a:gd name="T83" fmla="*/ 0 h 8"/>
                    <a:gd name="T84" fmla="*/ 6598 w 48"/>
                    <a:gd name="T85" fmla="*/ 2691 h 8"/>
                    <a:gd name="T86" fmla="*/ 4293 w 48"/>
                    <a:gd name="T87" fmla="*/ 4374 h 8"/>
                    <a:gd name="T88" fmla="*/ 2609 w 48"/>
                    <a:gd name="T89" fmla="*/ 2691 h 8"/>
                    <a:gd name="T90" fmla="*/ 4293 w 48"/>
                    <a:gd name="T91" fmla="*/ 0 h 8"/>
                    <a:gd name="T92" fmla="*/ 6598 w 48"/>
                    <a:gd name="T93" fmla="*/ 2691 h 8"/>
                    <a:gd name="T94" fmla="*/ 4293 w 48"/>
                    <a:gd name="T95" fmla="*/ 4374 h 8"/>
                    <a:gd name="T96" fmla="*/ 1584 w 48"/>
                    <a:gd name="T97" fmla="*/ 4374 h 8"/>
                    <a:gd name="T98" fmla="*/ 0 w 48"/>
                    <a:gd name="T99" fmla="*/ 4374 h 8"/>
                    <a:gd name="T100" fmla="*/ 2609 w 48"/>
                    <a:gd name="T101" fmla="*/ 2691 h 8"/>
                    <a:gd name="T102" fmla="*/ 4293 w 48"/>
                    <a:gd name="T103" fmla="*/ 4374 h 8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</a:gdLst>
                  <a:ahLst/>
                  <a:cxnLst>
                    <a:cxn ang="T104">
                      <a:pos x="T0" y="T1"/>
                    </a:cxn>
                    <a:cxn ang="T105">
                      <a:pos x="T2" y="T3"/>
                    </a:cxn>
                    <a:cxn ang="T106">
                      <a:pos x="T4" y="T5"/>
                    </a:cxn>
                    <a:cxn ang="T107">
                      <a:pos x="T6" y="T7"/>
                    </a:cxn>
                    <a:cxn ang="T108">
                      <a:pos x="T8" y="T9"/>
                    </a:cxn>
                    <a:cxn ang="T109">
                      <a:pos x="T10" y="T11"/>
                    </a:cxn>
                    <a:cxn ang="T110">
                      <a:pos x="T12" y="T13"/>
                    </a:cxn>
                    <a:cxn ang="T111">
                      <a:pos x="T14" y="T15"/>
                    </a:cxn>
                    <a:cxn ang="T112">
                      <a:pos x="T16" y="T17"/>
                    </a:cxn>
                    <a:cxn ang="T113">
                      <a:pos x="T18" y="T19"/>
                    </a:cxn>
                    <a:cxn ang="T114">
                      <a:pos x="T20" y="T21"/>
                    </a:cxn>
                    <a:cxn ang="T115">
                      <a:pos x="T22" y="T23"/>
                    </a:cxn>
                    <a:cxn ang="T116">
                      <a:pos x="T24" y="T25"/>
                    </a:cxn>
                    <a:cxn ang="T117">
                      <a:pos x="T26" y="T27"/>
                    </a:cxn>
                    <a:cxn ang="T118">
                      <a:pos x="T28" y="T29"/>
                    </a:cxn>
                    <a:cxn ang="T119">
                      <a:pos x="T30" y="T31"/>
                    </a:cxn>
                    <a:cxn ang="T120">
                      <a:pos x="T32" y="T33"/>
                    </a:cxn>
                    <a:cxn ang="T121">
                      <a:pos x="T34" y="T35"/>
                    </a:cxn>
                    <a:cxn ang="T122">
                      <a:pos x="T36" y="T37"/>
                    </a:cxn>
                    <a:cxn ang="T123">
                      <a:pos x="T38" y="T39"/>
                    </a:cxn>
                    <a:cxn ang="T124">
                      <a:pos x="T40" y="T41"/>
                    </a:cxn>
                    <a:cxn ang="T125">
                      <a:pos x="T42" y="T43"/>
                    </a:cxn>
                    <a:cxn ang="T126">
                      <a:pos x="T44" y="T45"/>
                    </a:cxn>
                    <a:cxn ang="T127">
                      <a:pos x="T46" y="T47"/>
                    </a:cxn>
                    <a:cxn ang="T128">
                      <a:pos x="T48" y="T49"/>
                    </a:cxn>
                    <a:cxn ang="T129">
                      <a:pos x="T50" y="T51"/>
                    </a:cxn>
                    <a:cxn ang="T130">
                      <a:pos x="T52" y="T53"/>
                    </a:cxn>
                    <a:cxn ang="T131">
                      <a:pos x="T54" y="T55"/>
                    </a:cxn>
                    <a:cxn ang="T132">
                      <a:pos x="T56" y="T57"/>
                    </a:cxn>
                    <a:cxn ang="T133">
                      <a:pos x="T58" y="T59"/>
                    </a:cxn>
                    <a:cxn ang="T134">
                      <a:pos x="T60" y="T61"/>
                    </a:cxn>
                    <a:cxn ang="T135">
                      <a:pos x="T62" y="T63"/>
                    </a:cxn>
                    <a:cxn ang="T136">
                      <a:pos x="T64" y="T65"/>
                    </a:cxn>
                    <a:cxn ang="T137">
                      <a:pos x="T66" y="T67"/>
                    </a:cxn>
                    <a:cxn ang="T138">
                      <a:pos x="T68" y="T69"/>
                    </a:cxn>
                    <a:cxn ang="T139">
                      <a:pos x="T70" y="T71"/>
                    </a:cxn>
                    <a:cxn ang="T140">
                      <a:pos x="T72" y="T73"/>
                    </a:cxn>
                    <a:cxn ang="T141">
                      <a:pos x="T74" y="T75"/>
                    </a:cxn>
                    <a:cxn ang="T142">
                      <a:pos x="T76" y="T77"/>
                    </a:cxn>
                    <a:cxn ang="T143">
                      <a:pos x="T78" y="T79"/>
                    </a:cxn>
                    <a:cxn ang="T144">
                      <a:pos x="T80" y="T81"/>
                    </a:cxn>
                    <a:cxn ang="T145">
                      <a:pos x="T82" y="T83"/>
                    </a:cxn>
                    <a:cxn ang="T146">
                      <a:pos x="T84" y="T85"/>
                    </a:cxn>
                    <a:cxn ang="T147">
                      <a:pos x="T86" y="T87"/>
                    </a:cxn>
                    <a:cxn ang="T148">
                      <a:pos x="T88" y="T89"/>
                    </a:cxn>
                    <a:cxn ang="T149">
                      <a:pos x="T90" y="T91"/>
                    </a:cxn>
                    <a:cxn ang="T150">
                      <a:pos x="T92" y="T93"/>
                    </a:cxn>
                    <a:cxn ang="T151">
                      <a:pos x="T94" y="T95"/>
                    </a:cxn>
                    <a:cxn ang="T152">
                      <a:pos x="T96" y="T97"/>
                    </a:cxn>
                    <a:cxn ang="T153">
                      <a:pos x="T98" y="T99"/>
                    </a:cxn>
                    <a:cxn ang="T154">
                      <a:pos x="T100" y="T101"/>
                    </a:cxn>
                    <a:cxn ang="T155">
                      <a:pos x="T102" y="T103"/>
                    </a:cxn>
                  </a:cxnLst>
                  <a:rect l="0" t="0" r="r" b="b"/>
                  <a:pathLst>
                    <a:path w="48" h="8">
                      <a:moveTo>
                        <a:pt x="47" y="8"/>
                      </a:moveTo>
                      <a:cubicBezTo>
                        <a:pt x="46" y="8"/>
                        <a:pt x="44" y="8"/>
                        <a:pt x="43" y="8"/>
                      </a:cubicBezTo>
                      <a:lnTo>
                        <a:pt x="43" y="6"/>
                      </a:lnTo>
                      <a:cubicBezTo>
                        <a:pt x="45" y="6"/>
                        <a:pt x="47" y="6"/>
                        <a:pt x="48" y="7"/>
                      </a:cubicBezTo>
                      <a:lnTo>
                        <a:pt x="47" y="8"/>
                      </a:lnTo>
                      <a:close/>
                      <a:moveTo>
                        <a:pt x="43" y="8"/>
                      </a:moveTo>
                      <a:cubicBezTo>
                        <a:pt x="41" y="8"/>
                        <a:pt x="39" y="8"/>
                        <a:pt x="38" y="7"/>
                      </a:cubicBezTo>
                      <a:lnTo>
                        <a:pt x="39" y="6"/>
                      </a:lnTo>
                      <a:cubicBezTo>
                        <a:pt x="40" y="7"/>
                        <a:pt x="41" y="7"/>
                        <a:pt x="43" y="6"/>
                      </a:cubicBezTo>
                      <a:lnTo>
                        <a:pt x="43" y="8"/>
                      </a:lnTo>
                      <a:close/>
                      <a:moveTo>
                        <a:pt x="39" y="6"/>
                      </a:moveTo>
                      <a:lnTo>
                        <a:pt x="39" y="6"/>
                      </a:lnTo>
                      <a:lnTo>
                        <a:pt x="38" y="7"/>
                      </a:lnTo>
                      <a:lnTo>
                        <a:pt x="39" y="6"/>
                      </a:lnTo>
                      <a:close/>
                      <a:moveTo>
                        <a:pt x="38" y="7"/>
                      </a:moveTo>
                      <a:cubicBezTo>
                        <a:pt x="33" y="5"/>
                        <a:pt x="29" y="4"/>
                        <a:pt x="23" y="3"/>
                      </a:cubicBezTo>
                      <a:lnTo>
                        <a:pt x="23" y="1"/>
                      </a:lnTo>
                      <a:cubicBezTo>
                        <a:pt x="29" y="3"/>
                        <a:pt x="34" y="4"/>
                        <a:pt x="39" y="6"/>
                      </a:cubicBezTo>
                      <a:lnTo>
                        <a:pt x="38" y="7"/>
                      </a:lnTo>
                      <a:close/>
                      <a:moveTo>
                        <a:pt x="23" y="1"/>
                      </a:moveTo>
                      <a:lnTo>
                        <a:pt x="23" y="1"/>
                      </a:lnTo>
                      <a:lnTo>
                        <a:pt x="23" y="2"/>
                      </a:lnTo>
                      <a:lnTo>
                        <a:pt x="23" y="1"/>
                      </a:lnTo>
                      <a:close/>
                      <a:moveTo>
                        <a:pt x="23" y="3"/>
                      </a:moveTo>
                      <a:cubicBezTo>
                        <a:pt x="18" y="2"/>
                        <a:pt x="11" y="1"/>
                        <a:pt x="3" y="2"/>
                      </a:cubicBezTo>
                      <a:lnTo>
                        <a:pt x="3" y="0"/>
                      </a:lnTo>
                      <a:cubicBezTo>
                        <a:pt x="11" y="0"/>
                        <a:pt x="18" y="0"/>
                        <a:pt x="23" y="1"/>
                      </a:cubicBezTo>
                      <a:lnTo>
                        <a:pt x="23" y="3"/>
                      </a:lnTo>
                      <a:close/>
                      <a:moveTo>
                        <a:pt x="3" y="0"/>
                      </a:moveTo>
                      <a:lnTo>
                        <a:pt x="3" y="0"/>
                      </a:lnTo>
                      <a:lnTo>
                        <a:pt x="3" y="1"/>
                      </a:lnTo>
                      <a:lnTo>
                        <a:pt x="3" y="0"/>
                      </a:lnTo>
                      <a:close/>
                      <a:moveTo>
                        <a:pt x="4" y="1"/>
                      </a:moveTo>
                      <a:lnTo>
                        <a:pt x="4" y="1"/>
                      </a:lnTo>
                      <a:lnTo>
                        <a:pt x="3" y="0"/>
                      </a:lnTo>
                      <a:lnTo>
                        <a:pt x="4" y="1"/>
                      </a:lnTo>
                      <a:close/>
                      <a:moveTo>
                        <a:pt x="3" y="0"/>
                      </a:moveTo>
                      <a:lnTo>
                        <a:pt x="3" y="0"/>
                      </a:lnTo>
                      <a:lnTo>
                        <a:pt x="3" y="1"/>
                      </a:lnTo>
                      <a:lnTo>
                        <a:pt x="3" y="0"/>
                      </a:lnTo>
                      <a:close/>
                      <a:moveTo>
                        <a:pt x="4" y="1"/>
                      </a:moveTo>
                      <a:cubicBezTo>
                        <a:pt x="3" y="2"/>
                        <a:pt x="3" y="2"/>
                        <a:pt x="3" y="2"/>
                      </a:cubicBezTo>
                      <a:lnTo>
                        <a:pt x="2" y="1"/>
                      </a:lnTo>
                      <a:cubicBezTo>
                        <a:pt x="2" y="1"/>
                        <a:pt x="3" y="1"/>
                        <a:pt x="3" y="0"/>
                      </a:cubicBezTo>
                      <a:lnTo>
                        <a:pt x="4" y="1"/>
                      </a:lnTo>
                      <a:close/>
                      <a:moveTo>
                        <a:pt x="3" y="2"/>
                      </a:moveTo>
                      <a:cubicBezTo>
                        <a:pt x="2" y="2"/>
                        <a:pt x="2" y="2"/>
                        <a:pt x="1" y="2"/>
                      </a:cubicBezTo>
                      <a:lnTo>
                        <a:pt x="0" y="2"/>
                      </a:lnTo>
                      <a:cubicBezTo>
                        <a:pt x="1" y="1"/>
                        <a:pt x="1" y="1"/>
                        <a:pt x="2" y="1"/>
                      </a:cubicBezTo>
                      <a:lnTo>
                        <a:pt x="3" y="2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342" name="Freeform 344"/>
                <p:cNvSpPr>
                  <a:spLocks noChangeArrowheads="1"/>
                </p:cNvSpPr>
                <p:nvPr/>
              </p:nvSpPr>
              <p:spPr bwMode="auto">
                <a:xfrm>
                  <a:off x="1580" y="3525"/>
                  <a:ext cx="130" cy="33"/>
                </a:xfrm>
                <a:custGeom>
                  <a:avLst/>
                  <a:gdLst>
                    <a:gd name="T0" fmla="*/ 145896 w 95"/>
                    <a:gd name="T1" fmla="*/ 0 h 19"/>
                    <a:gd name="T2" fmla="*/ 135699 w 95"/>
                    <a:gd name="T3" fmla="*/ 13645 h 19"/>
                    <a:gd name="T4" fmla="*/ 45445 w 95"/>
                    <a:gd name="T5" fmla="*/ 109801 h 19"/>
                    <a:gd name="T6" fmla="*/ 23278 w 95"/>
                    <a:gd name="T7" fmla="*/ 152771 h 19"/>
                    <a:gd name="T8" fmla="*/ 0 w 95"/>
                    <a:gd name="T9" fmla="*/ 135343 h 19"/>
                    <a:gd name="T10" fmla="*/ 0 w 95"/>
                    <a:gd name="T11" fmla="*/ 135343 h 19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95" h="19">
                      <a:moveTo>
                        <a:pt x="95" y="0"/>
                      </a:moveTo>
                      <a:cubicBezTo>
                        <a:pt x="92" y="1"/>
                        <a:pt x="89" y="2"/>
                        <a:pt x="88" y="2"/>
                      </a:cubicBezTo>
                      <a:cubicBezTo>
                        <a:pt x="69" y="3"/>
                        <a:pt x="50" y="8"/>
                        <a:pt x="30" y="13"/>
                      </a:cubicBezTo>
                      <a:cubicBezTo>
                        <a:pt x="27" y="16"/>
                        <a:pt x="19" y="18"/>
                        <a:pt x="15" y="18"/>
                      </a:cubicBezTo>
                      <a:cubicBezTo>
                        <a:pt x="10" y="17"/>
                        <a:pt x="2" y="19"/>
                        <a:pt x="0" y="16"/>
                      </a:cubicBezTo>
                      <a:cubicBezTo>
                        <a:pt x="0" y="16"/>
                        <a:pt x="0" y="16"/>
                        <a:pt x="0" y="16"/>
                      </a:cubicBezTo>
                    </a:path>
                  </a:pathLst>
                </a:custGeom>
                <a:noFill/>
                <a:ln w="9525" cap="sq">
                  <a:solidFill>
                    <a:srgbClr val="C1C0B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343" name="Freeform 345"/>
                <p:cNvSpPr>
                  <a:spLocks noChangeArrowheads="1"/>
                </p:cNvSpPr>
                <p:nvPr/>
              </p:nvSpPr>
              <p:spPr bwMode="auto">
                <a:xfrm>
                  <a:off x="1568" y="3583"/>
                  <a:ext cx="86" cy="36"/>
                </a:xfrm>
                <a:custGeom>
                  <a:avLst/>
                  <a:gdLst>
                    <a:gd name="T0" fmla="*/ 1988 w 62"/>
                    <a:gd name="T1" fmla="*/ 0 h 21"/>
                    <a:gd name="T2" fmla="*/ 3307 w 62"/>
                    <a:gd name="T3" fmla="*/ 12125 h 21"/>
                    <a:gd name="T4" fmla="*/ 1988 w 62"/>
                    <a:gd name="T5" fmla="*/ 20227 h 21"/>
                    <a:gd name="T6" fmla="*/ 0 w 62"/>
                    <a:gd name="T7" fmla="*/ 7279 h 21"/>
                    <a:gd name="T8" fmla="*/ 1988 w 62"/>
                    <a:gd name="T9" fmla="*/ 0 h 21"/>
                    <a:gd name="T10" fmla="*/ 3307 w 62"/>
                    <a:gd name="T11" fmla="*/ 12125 h 21"/>
                    <a:gd name="T12" fmla="*/ 26034 w 62"/>
                    <a:gd name="T13" fmla="*/ 74947 h 21"/>
                    <a:gd name="T14" fmla="*/ 26034 w 62"/>
                    <a:gd name="T15" fmla="*/ 83196 h 21"/>
                    <a:gd name="T16" fmla="*/ 1988 w 62"/>
                    <a:gd name="T17" fmla="*/ 20227 h 21"/>
                    <a:gd name="T18" fmla="*/ 3307 w 62"/>
                    <a:gd name="T19" fmla="*/ 12125 h 21"/>
                    <a:gd name="T20" fmla="*/ 26034 w 62"/>
                    <a:gd name="T21" fmla="*/ 83196 h 21"/>
                    <a:gd name="T22" fmla="*/ 26034 w 62"/>
                    <a:gd name="T23" fmla="*/ 83196 h 21"/>
                    <a:gd name="T24" fmla="*/ 26034 w 62"/>
                    <a:gd name="T25" fmla="*/ 83196 h 21"/>
                    <a:gd name="T26" fmla="*/ 26034 w 62"/>
                    <a:gd name="T27" fmla="*/ 74947 h 21"/>
                    <a:gd name="T28" fmla="*/ 26034 w 62"/>
                    <a:gd name="T29" fmla="*/ 74947 h 21"/>
                    <a:gd name="T30" fmla="*/ 26034 w 62"/>
                    <a:gd name="T31" fmla="*/ 83196 h 21"/>
                    <a:gd name="T32" fmla="*/ 26034 w 62"/>
                    <a:gd name="T33" fmla="*/ 83196 h 21"/>
                    <a:gd name="T34" fmla="*/ 26034 w 62"/>
                    <a:gd name="T35" fmla="*/ 74947 h 21"/>
                    <a:gd name="T36" fmla="*/ 26034 w 62"/>
                    <a:gd name="T37" fmla="*/ 74947 h 21"/>
                    <a:gd name="T38" fmla="*/ 41828 w 62"/>
                    <a:gd name="T39" fmla="*/ 83196 h 21"/>
                    <a:gd name="T40" fmla="*/ 39560 w 62"/>
                    <a:gd name="T41" fmla="*/ 93600 h 21"/>
                    <a:gd name="T42" fmla="*/ 26034 w 62"/>
                    <a:gd name="T43" fmla="*/ 83196 h 21"/>
                    <a:gd name="T44" fmla="*/ 26034 w 62"/>
                    <a:gd name="T45" fmla="*/ 74947 h 21"/>
                    <a:gd name="T46" fmla="*/ 41828 w 62"/>
                    <a:gd name="T47" fmla="*/ 83196 h 21"/>
                    <a:gd name="T48" fmla="*/ 59153 w 62"/>
                    <a:gd name="T49" fmla="*/ 95373 h 21"/>
                    <a:gd name="T50" fmla="*/ 56843 w 62"/>
                    <a:gd name="T51" fmla="*/ 106099 h 21"/>
                    <a:gd name="T52" fmla="*/ 39560 w 62"/>
                    <a:gd name="T53" fmla="*/ 93600 h 21"/>
                    <a:gd name="T54" fmla="*/ 41828 w 62"/>
                    <a:gd name="T55" fmla="*/ 83196 h 21"/>
                    <a:gd name="T56" fmla="*/ 59153 w 62"/>
                    <a:gd name="T57" fmla="*/ 95373 h 21"/>
                    <a:gd name="T58" fmla="*/ 59153 w 62"/>
                    <a:gd name="T59" fmla="*/ 95373 h 21"/>
                    <a:gd name="T60" fmla="*/ 59153 w 62"/>
                    <a:gd name="T61" fmla="*/ 95373 h 21"/>
                    <a:gd name="T62" fmla="*/ 59153 w 62"/>
                    <a:gd name="T63" fmla="*/ 95373 h 21"/>
                    <a:gd name="T64" fmla="*/ 59153 w 62"/>
                    <a:gd name="T65" fmla="*/ 95373 h 21"/>
                    <a:gd name="T66" fmla="*/ 81127 w 62"/>
                    <a:gd name="T67" fmla="*/ 133113 h 21"/>
                    <a:gd name="T68" fmla="*/ 79750 w 62"/>
                    <a:gd name="T69" fmla="*/ 138648 h 21"/>
                    <a:gd name="T70" fmla="*/ 56843 w 62"/>
                    <a:gd name="T71" fmla="*/ 106099 h 21"/>
                    <a:gd name="T72" fmla="*/ 59153 w 62"/>
                    <a:gd name="T73" fmla="*/ 95373 h 21"/>
                    <a:gd name="T74" fmla="*/ 81127 w 62"/>
                    <a:gd name="T75" fmla="*/ 133113 h 21"/>
                    <a:gd name="T76" fmla="*/ 115448 w 62"/>
                    <a:gd name="T77" fmla="*/ 118104 h 21"/>
                    <a:gd name="T78" fmla="*/ 117332 w 62"/>
                    <a:gd name="T79" fmla="*/ 124925 h 21"/>
                    <a:gd name="T80" fmla="*/ 79750 w 62"/>
                    <a:gd name="T81" fmla="*/ 138648 h 21"/>
                    <a:gd name="T82" fmla="*/ 81127 w 62"/>
                    <a:gd name="T83" fmla="*/ 133113 h 21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</a:gdLst>
                  <a:ahLst/>
                  <a:cxnLst>
                    <a:cxn ang="T84">
                      <a:pos x="T0" y="T1"/>
                    </a:cxn>
                    <a:cxn ang="T85">
                      <a:pos x="T2" y="T3"/>
                    </a:cxn>
                    <a:cxn ang="T86">
                      <a:pos x="T4" y="T5"/>
                    </a:cxn>
                    <a:cxn ang="T87">
                      <a:pos x="T6" y="T7"/>
                    </a:cxn>
                    <a:cxn ang="T88">
                      <a:pos x="T8" y="T9"/>
                    </a:cxn>
                    <a:cxn ang="T89">
                      <a:pos x="T10" y="T11"/>
                    </a:cxn>
                    <a:cxn ang="T90">
                      <a:pos x="T12" y="T13"/>
                    </a:cxn>
                    <a:cxn ang="T91">
                      <a:pos x="T14" y="T15"/>
                    </a:cxn>
                    <a:cxn ang="T92">
                      <a:pos x="T16" y="T17"/>
                    </a:cxn>
                    <a:cxn ang="T93">
                      <a:pos x="T18" y="T19"/>
                    </a:cxn>
                    <a:cxn ang="T94">
                      <a:pos x="T20" y="T21"/>
                    </a:cxn>
                    <a:cxn ang="T95">
                      <a:pos x="T22" y="T23"/>
                    </a:cxn>
                    <a:cxn ang="T96">
                      <a:pos x="T24" y="T25"/>
                    </a:cxn>
                    <a:cxn ang="T97">
                      <a:pos x="T26" y="T27"/>
                    </a:cxn>
                    <a:cxn ang="T98">
                      <a:pos x="T28" y="T29"/>
                    </a:cxn>
                    <a:cxn ang="T99">
                      <a:pos x="T30" y="T31"/>
                    </a:cxn>
                    <a:cxn ang="T100">
                      <a:pos x="T32" y="T33"/>
                    </a:cxn>
                    <a:cxn ang="T101">
                      <a:pos x="T34" y="T35"/>
                    </a:cxn>
                    <a:cxn ang="T102">
                      <a:pos x="T36" y="T37"/>
                    </a:cxn>
                    <a:cxn ang="T103">
                      <a:pos x="T38" y="T39"/>
                    </a:cxn>
                    <a:cxn ang="T104">
                      <a:pos x="T40" y="T41"/>
                    </a:cxn>
                    <a:cxn ang="T105">
                      <a:pos x="T42" y="T43"/>
                    </a:cxn>
                    <a:cxn ang="T106">
                      <a:pos x="T44" y="T45"/>
                    </a:cxn>
                    <a:cxn ang="T107">
                      <a:pos x="T46" y="T47"/>
                    </a:cxn>
                    <a:cxn ang="T108">
                      <a:pos x="T48" y="T49"/>
                    </a:cxn>
                    <a:cxn ang="T109">
                      <a:pos x="T50" y="T51"/>
                    </a:cxn>
                    <a:cxn ang="T110">
                      <a:pos x="T52" y="T53"/>
                    </a:cxn>
                    <a:cxn ang="T111">
                      <a:pos x="T54" y="T55"/>
                    </a:cxn>
                    <a:cxn ang="T112">
                      <a:pos x="T56" y="T57"/>
                    </a:cxn>
                    <a:cxn ang="T113">
                      <a:pos x="T58" y="T59"/>
                    </a:cxn>
                    <a:cxn ang="T114">
                      <a:pos x="T60" y="T61"/>
                    </a:cxn>
                    <a:cxn ang="T115">
                      <a:pos x="T62" y="T63"/>
                    </a:cxn>
                    <a:cxn ang="T116">
                      <a:pos x="T64" y="T65"/>
                    </a:cxn>
                    <a:cxn ang="T117">
                      <a:pos x="T66" y="T67"/>
                    </a:cxn>
                    <a:cxn ang="T118">
                      <a:pos x="T68" y="T69"/>
                    </a:cxn>
                    <a:cxn ang="T119">
                      <a:pos x="T70" y="T71"/>
                    </a:cxn>
                    <a:cxn ang="T120">
                      <a:pos x="T72" y="T73"/>
                    </a:cxn>
                    <a:cxn ang="T121">
                      <a:pos x="T74" y="T75"/>
                    </a:cxn>
                    <a:cxn ang="T122">
                      <a:pos x="T76" y="T77"/>
                    </a:cxn>
                    <a:cxn ang="T123">
                      <a:pos x="T78" y="T79"/>
                    </a:cxn>
                    <a:cxn ang="T124">
                      <a:pos x="T80" y="T81"/>
                    </a:cxn>
                    <a:cxn ang="T125">
                      <a:pos x="T82" y="T83"/>
                    </a:cxn>
                  </a:cxnLst>
                  <a:rect l="0" t="0" r="r" b="b"/>
                  <a:pathLst>
                    <a:path w="62" h="21">
                      <a:moveTo>
                        <a:pt x="1" y="0"/>
                      </a:moveTo>
                      <a:cubicBezTo>
                        <a:pt x="1" y="1"/>
                        <a:pt x="2" y="2"/>
                        <a:pt x="2" y="2"/>
                      </a:cubicBezTo>
                      <a:lnTo>
                        <a:pt x="1" y="3"/>
                      </a:lnTo>
                      <a:cubicBezTo>
                        <a:pt x="1" y="2"/>
                        <a:pt x="0" y="2"/>
                        <a:pt x="0" y="1"/>
                      </a:cubicBezTo>
                      <a:lnTo>
                        <a:pt x="1" y="0"/>
                      </a:lnTo>
                      <a:close/>
                      <a:moveTo>
                        <a:pt x="2" y="2"/>
                      </a:moveTo>
                      <a:cubicBezTo>
                        <a:pt x="5" y="6"/>
                        <a:pt x="7" y="10"/>
                        <a:pt x="14" y="11"/>
                      </a:cubicBezTo>
                      <a:lnTo>
                        <a:pt x="14" y="12"/>
                      </a:lnTo>
                      <a:cubicBezTo>
                        <a:pt x="6" y="11"/>
                        <a:pt x="4" y="7"/>
                        <a:pt x="1" y="3"/>
                      </a:cubicBezTo>
                      <a:lnTo>
                        <a:pt x="2" y="2"/>
                      </a:lnTo>
                      <a:close/>
                      <a:moveTo>
                        <a:pt x="14" y="12"/>
                      </a:moveTo>
                      <a:lnTo>
                        <a:pt x="14" y="12"/>
                      </a:lnTo>
                      <a:close/>
                      <a:moveTo>
                        <a:pt x="14" y="11"/>
                      </a:moveTo>
                      <a:lnTo>
                        <a:pt x="14" y="11"/>
                      </a:lnTo>
                      <a:lnTo>
                        <a:pt x="14" y="12"/>
                      </a:lnTo>
                      <a:lnTo>
                        <a:pt x="14" y="11"/>
                      </a:lnTo>
                      <a:close/>
                      <a:moveTo>
                        <a:pt x="14" y="11"/>
                      </a:moveTo>
                      <a:cubicBezTo>
                        <a:pt x="16" y="12"/>
                        <a:pt x="19" y="12"/>
                        <a:pt x="22" y="12"/>
                      </a:cubicBezTo>
                      <a:lnTo>
                        <a:pt x="21" y="13"/>
                      </a:lnTo>
                      <a:cubicBezTo>
                        <a:pt x="19" y="13"/>
                        <a:pt x="16" y="13"/>
                        <a:pt x="14" y="12"/>
                      </a:cubicBezTo>
                      <a:lnTo>
                        <a:pt x="14" y="11"/>
                      </a:lnTo>
                      <a:close/>
                      <a:moveTo>
                        <a:pt x="22" y="12"/>
                      </a:moveTo>
                      <a:cubicBezTo>
                        <a:pt x="25" y="12"/>
                        <a:pt x="29" y="12"/>
                        <a:pt x="31" y="14"/>
                      </a:cubicBezTo>
                      <a:lnTo>
                        <a:pt x="30" y="15"/>
                      </a:lnTo>
                      <a:cubicBezTo>
                        <a:pt x="29" y="14"/>
                        <a:pt x="25" y="13"/>
                        <a:pt x="21" y="13"/>
                      </a:cubicBezTo>
                      <a:lnTo>
                        <a:pt x="22" y="12"/>
                      </a:lnTo>
                      <a:close/>
                      <a:moveTo>
                        <a:pt x="31" y="14"/>
                      </a:moveTo>
                      <a:lnTo>
                        <a:pt x="31" y="14"/>
                      </a:lnTo>
                      <a:close/>
                      <a:moveTo>
                        <a:pt x="31" y="14"/>
                      </a:moveTo>
                      <a:cubicBezTo>
                        <a:pt x="34" y="16"/>
                        <a:pt x="38" y="18"/>
                        <a:pt x="43" y="19"/>
                      </a:cubicBezTo>
                      <a:lnTo>
                        <a:pt x="42" y="20"/>
                      </a:lnTo>
                      <a:cubicBezTo>
                        <a:pt x="37" y="19"/>
                        <a:pt x="33" y="17"/>
                        <a:pt x="30" y="15"/>
                      </a:cubicBezTo>
                      <a:lnTo>
                        <a:pt x="31" y="14"/>
                      </a:lnTo>
                      <a:close/>
                      <a:moveTo>
                        <a:pt x="43" y="19"/>
                      </a:moveTo>
                      <a:cubicBezTo>
                        <a:pt x="48" y="20"/>
                        <a:pt x="54" y="20"/>
                        <a:pt x="61" y="17"/>
                      </a:cubicBezTo>
                      <a:lnTo>
                        <a:pt x="62" y="18"/>
                      </a:lnTo>
                      <a:cubicBezTo>
                        <a:pt x="54" y="21"/>
                        <a:pt x="47" y="21"/>
                        <a:pt x="42" y="20"/>
                      </a:cubicBezTo>
                      <a:lnTo>
                        <a:pt x="43" y="19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344" name="Freeform 346"/>
                <p:cNvSpPr>
                  <a:spLocks noChangeArrowheads="1"/>
                </p:cNvSpPr>
                <p:nvPr/>
              </p:nvSpPr>
              <p:spPr bwMode="auto">
                <a:xfrm>
                  <a:off x="1495" y="3569"/>
                  <a:ext cx="60" cy="10"/>
                </a:xfrm>
                <a:custGeom>
                  <a:avLst/>
                  <a:gdLst>
                    <a:gd name="T0" fmla="*/ 0 w 44"/>
                    <a:gd name="T1" fmla="*/ 2539 h 7"/>
                    <a:gd name="T2" fmla="*/ 20265 w 44"/>
                    <a:gd name="T3" fmla="*/ 1613 h 7"/>
                    <a:gd name="T4" fmla="*/ 55780 w 44"/>
                    <a:gd name="T5" fmla="*/ 6986 h 7"/>
                    <a:gd name="T6" fmla="*/ 74052 w 44"/>
                    <a:gd name="T7" fmla="*/ 2539 h 7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44" h="7">
                      <a:moveTo>
                        <a:pt x="0" y="2"/>
                      </a:moveTo>
                      <a:cubicBezTo>
                        <a:pt x="6" y="0"/>
                        <a:pt x="9" y="1"/>
                        <a:pt x="12" y="1"/>
                      </a:cubicBezTo>
                      <a:cubicBezTo>
                        <a:pt x="20" y="2"/>
                        <a:pt x="26" y="4"/>
                        <a:pt x="33" y="6"/>
                      </a:cubicBezTo>
                      <a:cubicBezTo>
                        <a:pt x="36" y="7"/>
                        <a:pt x="40" y="4"/>
                        <a:pt x="44" y="2"/>
                      </a:cubicBezTo>
                    </a:path>
                  </a:pathLst>
                </a:custGeom>
                <a:noFill/>
                <a:ln w="9525" cap="sq">
                  <a:solidFill>
                    <a:srgbClr val="C1C0B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345" name="Freeform 347"/>
                <p:cNvSpPr>
                  <a:spLocks noChangeArrowheads="1"/>
                </p:cNvSpPr>
                <p:nvPr/>
              </p:nvSpPr>
              <p:spPr bwMode="auto">
                <a:xfrm>
                  <a:off x="1488" y="3602"/>
                  <a:ext cx="61" cy="12"/>
                </a:xfrm>
                <a:custGeom>
                  <a:avLst/>
                  <a:gdLst>
                    <a:gd name="T0" fmla="*/ 1595 w 45"/>
                    <a:gd name="T1" fmla="*/ 0 h 8"/>
                    <a:gd name="T2" fmla="*/ 1595 w 45"/>
                    <a:gd name="T3" fmla="*/ 0 h 8"/>
                    <a:gd name="T4" fmla="*/ 0 w 45"/>
                    <a:gd name="T5" fmla="*/ 2691 h 8"/>
                    <a:gd name="T6" fmla="*/ 0 w 45"/>
                    <a:gd name="T7" fmla="*/ 2691 h 8"/>
                    <a:gd name="T8" fmla="*/ 1595 w 45"/>
                    <a:gd name="T9" fmla="*/ 0 h 8"/>
                    <a:gd name="T10" fmla="*/ 1595 w 45"/>
                    <a:gd name="T11" fmla="*/ 0 h 8"/>
                    <a:gd name="T12" fmla="*/ 43202 w 45"/>
                    <a:gd name="T13" fmla="*/ 14336 h 8"/>
                    <a:gd name="T14" fmla="*/ 43202 w 45"/>
                    <a:gd name="T15" fmla="*/ 16037 h 8"/>
                    <a:gd name="T16" fmla="*/ 0 w 45"/>
                    <a:gd name="T17" fmla="*/ 2691 h 8"/>
                    <a:gd name="T18" fmla="*/ 1595 w 45"/>
                    <a:gd name="T19" fmla="*/ 0 h 8"/>
                    <a:gd name="T20" fmla="*/ 43202 w 45"/>
                    <a:gd name="T21" fmla="*/ 14336 h 8"/>
                    <a:gd name="T22" fmla="*/ 66798 w 45"/>
                    <a:gd name="T23" fmla="*/ 16037 h 8"/>
                    <a:gd name="T24" fmla="*/ 64356 w 45"/>
                    <a:gd name="T25" fmla="*/ 18773 h 8"/>
                    <a:gd name="T26" fmla="*/ 43202 w 45"/>
                    <a:gd name="T27" fmla="*/ 16037 h 8"/>
                    <a:gd name="T28" fmla="*/ 43202 w 45"/>
                    <a:gd name="T29" fmla="*/ 14336 h 8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</a:gdLst>
                  <a:ahLst/>
                  <a:cxnLst>
                    <a:cxn ang="T30">
                      <a:pos x="T0" y="T1"/>
                    </a:cxn>
                    <a:cxn ang="T31">
                      <a:pos x="T2" y="T3"/>
                    </a:cxn>
                    <a:cxn ang="T32">
                      <a:pos x="T4" y="T5"/>
                    </a:cxn>
                    <a:cxn ang="T33">
                      <a:pos x="T6" y="T7"/>
                    </a:cxn>
                    <a:cxn ang="T34">
                      <a:pos x="T8" y="T9"/>
                    </a:cxn>
                    <a:cxn ang="T35">
                      <a:pos x="T10" y="T11"/>
                    </a:cxn>
                    <a:cxn ang="T36">
                      <a:pos x="T12" y="T13"/>
                    </a:cxn>
                    <a:cxn ang="T37">
                      <a:pos x="T14" y="T15"/>
                    </a:cxn>
                    <a:cxn ang="T38">
                      <a:pos x="T16" y="T17"/>
                    </a:cxn>
                    <a:cxn ang="T39">
                      <a:pos x="T18" y="T19"/>
                    </a:cxn>
                    <a:cxn ang="T40">
                      <a:pos x="T20" y="T21"/>
                    </a:cxn>
                    <a:cxn ang="T41">
                      <a:pos x="T22" y="T23"/>
                    </a:cxn>
                    <a:cxn ang="T42">
                      <a:pos x="T24" y="T25"/>
                    </a:cxn>
                    <a:cxn ang="T43">
                      <a:pos x="T26" y="T27"/>
                    </a:cxn>
                    <a:cxn ang="T44">
                      <a:pos x="T28" y="T29"/>
                    </a:cxn>
                  </a:cxnLst>
                  <a:rect l="0" t="0" r="r" b="b"/>
                  <a:pathLst>
                    <a:path w="45" h="8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1"/>
                      </a:lnTo>
                      <a:lnTo>
                        <a:pt x="1" y="0"/>
                      </a:lnTo>
                      <a:close/>
                      <a:moveTo>
                        <a:pt x="1" y="0"/>
                      </a:moveTo>
                      <a:cubicBezTo>
                        <a:pt x="6" y="4"/>
                        <a:pt x="17" y="5"/>
                        <a:pt x="29" y="6"/>
                      </a:cubicBezTo>
                      <a:lnTo>
                        <a:pt x="29" y="7"/>
                      </a:lnTo>
                      <a:cubicBezTo>
                        <a:pt x="17" y="6"/>
                        <a:pt x="5" y="6"/>
                        <a:pt x="0" y="1"/>
                      </a:cubicBezTo>
                      <a:lnTo>
                        <a:pt x="1" y="0"/>
                      </a:lnTo>
                      <a:close/>
                      <a:moveTo>
                        <a:pt x="29" y="6"/>
                      </a:moveTo>
                      <a:cubicBezTo>
                        <a:pt x="34" y="6"/>
                        <a:pt x="40" y="6"/>
                        <a:pt x="45" y="7"/>
                      </a:cubicBezTo>
                      <a:lnTo>
                        <a:pt x="44" y="8"/>
                      </a:lnTo>
                      <a:cubicBezTo>
                        <a:pt x="39" y="8"/>
                        <a:pt x="34" y="7"/>
                        <a:pt x="29" y="7"/>
                      </a:cubicBezTo>
                      <a:lnTo>
                        <a:pt x="29" y="6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346" name="Freeform 348"/>
                <p:cNvSpPr>
                  <a:spLocks noChangeArrowheads="1"/>
                </p:cNvSpPr>
                <p:nvPr/>
              </p:nvSpPr>
              <p:spPr bwMode="auto">
                <a:xfrm>
                  <a:off x="1552" y="3664"/>
                  <a:ext cx="59" cy="11"/>
                </a:xfrm>
                <a:custGeom>
                  <a:avLst/>
                  <a:gdLst>
                    <a:gd name="T0" fmla="*/ 0 w 43"/>
                    <a:gd name="T1" fmla="*/ 9982 h 7"/>
                    <a:gd name="T2" fmla="*/ 19883 w 43"/>
                    <a:gd name="T3" fmla="*/ 5825 h 7"/>
                    <a:gd name="T4" fmla="*/ 53418 w 43"/>
                    <a:gd name="T5" fmla="*/ 32782 h 7"/>
                    <a:gd name="T6" fmla="*/ 71269 w 43"/>
                    <a:gd name="T7" fmla="*/ 9982 h 7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43" h="7">
                      <a:moveTo>
                        <a:pt x="0" y="2"/>
                      </a:moveTo>
                      <a:cubicBezTo>
                        <a:pt x="5" y="0"/>
                        <a:pt x="9" y="0"/>
                        <a:pt x="12" y="1"/>
                      </a:cubicBezTo>
                      <a:cubicBezTo>
                        <a:pt x="20" y="2"/>
                        <a:pt x="25" y="4"/>
                        <a:pt x="32" y="6"/>
                      </a:cubicBezTo>
                      <a:cubicBezTo>
                        <a:pt x="36" y="7"/>
                        <a:pt x="39" y="4"/>
                        <a:pt x="43" y="2"/>
                      </a:cubicBezTo>
                    </a:path>
                  </a:pathLst>
                </a:custGeom>
                <a:noFill/>
                <a:ln w="9525" cap="sq">
                  <a:solidFill>
                    <a:srgbClr val="C1C0B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347" name="Freeform 349"/>
                <p:cNvSpPr>
                  <a:spLocks noChangeArrowheads="1"/>
                </p:cNvSpPr>
                <p:nvPr/>
              </p:nvSpPr>
              <p:spPr bwMode="auto">
                <a:xfrm>
                  <a:off x="1053" y="3062"/>
                  <a:ext cx="58" cy="21"/>
                </a:xfrm>
                <a:custGeom>
                  <a:avLst/>
                  <a:gdLst>
                    <a:gd name="T0" fmla="*/ 0 w 42"/>
                    <a:gd name="T1" fmla="*/ 0 h 13"/>
                    <a:gd name="T2" fmla="*/ 54999 w 42"/>
                    <a:gd name="T3" fmla="*/ 13341 h 13"/>
                    <a:gd name="T4" fmla="*/ 66891 w 42"/>
                    <a:gd name="T5" fmla="*/ 21551 h 13"/>
                    <a:gd name="T6" fmla="*/ 80536 w 42"/>
                    <a:gd name="T7" fmla="*/ 45488 h 13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42" h="13">
                      <a:moveTo>
                        <a:pt x="0" y="0"/>
                      </a:moveTo>
                      <a:cubicBezTo>
                        <a:pt x="8" y="3"/>
                        <a:pt x="18" y="4"/>
                        <a:pt x="29" y="4"/>
                      </a:cubicBezTo>
                      <a:cubicBezTo>
                        <a:pt x="31" y="5"/>
                        <a:pt x="33" y="5"/>
                        <a:pt x="35" y="6"/>
                      </a:cubicBezTo>
                      <a:cubicBezTo>
                        <a:pt x="39" y="8"/>
                        <a:pt x="37" y="12"/>
                        <a:pt x="42" y="13"/>
                      </a:cubicBezTo>
                    </a:path>
                  </a:pathLst>
                </a:custGeom>
                <a:noFill/>
                <a:ln w="9525" cap="sq">
                  <a:solidFill>
                    <a:srgbClr val="C1C0B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348" name="Freeform 350"/>
                <p:cNvSpPr>
                  <a:spLocks noChangeArrowheads="1"/>
                </p:cNvSpPr>
                <p:nvPr/>
              </p:nvSpPr>
              <p:spPr bwMode="auto">
                <a:xfrm>
                  <a:off x="1053" y="3046"/>
                  <a:ext cx="37" cy="5"/>
                </a:xfrm>
                <a:custGeom>
                  <a:avLst/>
                  <a:gdLst>
                    <a:gd name="T0" fmla="*/ 49207 w 27"/>
                    <a:gd name="T1" fmla="*/ 1393 h 4"/>
                    <a:gd name="T2" fmla="*/ 19558 w 27"/>
                    <a:gd name="T3" fmla="*/ 804 h 4"/>
                    <a:gd name="T4" fmla="*/ 19558 w 27"/>
                    <a:gd name="T5" fmla="*/ 536 h 4"/>
                    <a:gd name="T6" fmla="*/ 49207 w 27"/>
                    <a:gd name="T7" fmla="*/ 804 h 4"/>
                    <a:gd name="T8" fmla="*/ 49207 w 27"/>
                    <a:gd name="T9" fmla="*/ 1393 h 4"/>
                    <a:gd name="T10" fmla="*/ 19558 w 27"/>
                    <a:gd name="T11" fmla="*/ 804 h 4"/>
                    <a:gd name="T12" fmla="*/ 8796 w 27"/>
                    <a:gd name="T13" fmla="*/ 536 h 4"/>
                    <a:gd name="T14" fmla="*/ 11090 w 27"/>
                    <a:gd name="T15" fmla="*/ 0 h 4"/>
                    <a:gd name="T16" fmla="*/ 19558 w 27"/>
                    <a:gd name="T17" fmla="*/ 536 h 4"/>
                    <a:gd name="T18" fmla="*/ 19558 w 27"/>
                    <a:gd name="T19" fmla="*/ 804 h 4"/>
                    <a:gd name="T20" fmla="*/ 8796 w 27"/>
                    <a:gd name="T21" fmla="*/ 0 h 4"/>
                    <a:gd name="T22" fmla="*/ 11090 w 27"/>
                    <a:gd name="T23" fmla="*/ 0 h 4"/>
                    <a:gd name="T24" fmla="*/ 11090 w 27"/>
                    <a:gd name="T25" fmla="*/ 0 h 4"/>
                    <a:gd name="T26" fmla="*/ 8796 w 27"/>
                    <a:gd name="T27" fmla="*/ 0 h 4"/>
                    <a:gd name="T28" fmla="*/ 8796 w 27"/>
                    <a:gd name="T29" fmla="*/ 536 h 4"/>
                    <a:gd name="T30" fmla="*/ 8796 w 27"/>
                    <a:gd name="T31" fmla="*/ 536 h 4"/>
                    <a:gd name="T32" fmla="*/ 8796 w 27"/>
                    <a:gd name="T33" fmla="*/ 0 h 4"/>
                    <a:gd name="T34" fmla="*/ 8796 w 27"/>
                    <a:gd name="T35" fmla="*/ 0 h 4"/>
                    <a:gd name="T36" fmla="*/ 8796 w 27"/>
                    <a:gd name="T37" fmla="*/ 536 h 4"/>
                    <a:gd name="T38" fmla="*/ 8796 w 27"/>
                    <a:gd name="T39" fmla="*/ 0 h 4"/>
                    <a:gd name="T40" fmla="*/ 8796 w 27"/>
                    <a:gd name="T41" fmla="*/ 0 h 4"/>
                    <a:gd name="T42" fmla="*/ 8796 w 27"/>
                    <a:gd name="T43" fmla="*/ 0 h 4"/>
                    <a:gd name="T44" fmla="*/ 8796 w 27"/>
                    <a:gd name="T45" fmla="*/ 536 h 4"/>
                    <a:gd name="T46" fmla="*/ 7815 w 27"/>
                    <a:gd name="T47" fmla="*/ 536 h 4"/>
                    <a:gd name="T48" fmla="*/ 7815 w 27"/>
                    <a:gd name="T49" fmla="*/ 0 h 4"/>
                    <a:gd name="T50" fmla="*/ 8796 w 27"/>
                    <a:gd name="T51" fmla="*/ 0 h 4"/>
                    <a:gd name="T52" fmla="*/ 8796 w 27"/>
                    <a:gd name="T53" fmla="*/ 536 h 4"/>
                    <a:gd name="T54" fmla="*/ 7815 w 27"/>
                    <a:gd name="T55" fmla="*/ 536 h 4"/>
                    <a:gd name="T56" fmla="*/ 0 w 27"/>
                    <a:gd name="T57" fmla="*/ 804 h 4"/>
                    <a:gd name="T58" fmla="*/ 1902 w 27"/>
                    <a:gd name="T59" fmla="*/ 536 h 4"/>
                    <a:gd name="T60" fmla="*/ 7815 w 27"/>
                    <a:gd name="T61" fmla="*/ 0 h 4"/>
                    <a:gd name="T62" fmla="*/ 7815 w 27"/>
                    <a:gd name="T63" fmla="*/ 536 h 4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</a:gdLst>
                  <a:ahLst/>
                  <a:cxnLst>
                    <a:cxn ang="T64">
                      <a:pos x="T0" y="T1"/>
                    </a:cxn>
                    <a:cxn ang="T65">
                      <a:pos x="T2" y="T3"/>
                    </a:cxn>
                    <a:cxn ang="T66">
                      <a:pos x="T4" y="T5"/>
                    </a:cxn>
                    <a:cxn ang="T67">
                      <a:pos x="T6" y="T7"/>
                    </a:cxn>
                    <a:cxn ang="T68">
                      <a:pos x="T8" y="T9"/>
                    </a:cxn>
                    <a:cxn ang="T69">
                      <a:pos x="T10" y="T11"/>
                    </a:cxn>
                    <a:cxn ang="T70">
                      <a:pos x="T12" y="T13"/>
                    </a:cxn>
                    <a:cxn ang="T71">
                      <a:pos x="T14" y="T15"/>
                    </a:cxn>
                    <a:cxn ang="T72">
                      <a:pos x="T16" y="T17"/>
                    </a:cxn>
                    <a:cxn ang="T73">
                      <a:pos x="T18" y="T19"/>
                    </a:cxn>
                    <a:cxn ang="T74">
                      <a:pos x="T20" y="T21"/>
                    </a:cxn>
                    <a:cxn ang="T75">
                      <a:pos x="T22" y="T23"/>
                    </a:cxn>
                    <a:cxn ang="T76">
                      <a:pos x="T24" y="T25"/>
                    </a:cxn>
                    <a:cxn ang="T77">
                      <a:pos x="T26" y="T27"/>
                    </a:cxn>
                    <a:cxn ang="T78">
                      <a:pos x="T28" y="T29"/>
                    </a:cxn>
                    <a:cxn ang="T79">
                      <a:pos x="T30" y="T31"/>
                    </a:cxn>
                    <a:cxn ang="T80">
                      <a:pos x="T32" y="T33"/>
                    </a:cxn>
                    <a:cxn ang="T81">
                      <a:pos x="T34" y="T35"/>
                    </a:cxn>
                    <a:cxn ang="T82">
                      <a:pos x="T36" y="T37"/>
                    </a:cxn>
                    <a:cxn ang="T83">
                      <a:pos x="T38" y="T39"/>
                    </a:cxn>
                    <a:cxn ang="T84">
                      <a:pos x="T40" y="T41"/>
                    </a:cxn>
                    <a:cxn ang="T85">
                      <a:pos x="T42" y="T43"/>
                    </a:cxn>
                    <a:cxn ang="T86">
                      <a:pos x="T44" y="T45"/>
                    </a:cxn>
                    <a:cxn ang="T87">
                      <a:pos x="T46" y="T47"/>
                    </a:cxn>
                    <a:cxn ang="T88">
                      <a:pos x="T48" y="T49"/>
                    </a:cxn>
                    <a:cxn ang="T89">
                      <a:pos x="T50" y="T51"/>
                    </a:cxn>
                    <a:cxn ang="T90">
                      <a:pos x="T52" y="T53"/>
                    </a:cxn>
                    <a:cxn ang="T91">
                      <a:pos x="T54" y="T55"/>
                    </a:cxn>
                    <a:cxn ang="T92">
                      <a:pos x="T56" y="T57"/>
                    </a:cxn>
                    <a:cxn ang="T93">
                      <a:pos x="T58" y="T59"/>
                    </a:cxn>
                    <a:cxn ang="T94">
                      <a:pos x="T60" y="T61"/>
                    </a:cxn>
                    <a:cxn ang="T95">
                      <a:pos x="T62" y="T63"/>
                    </a:cxn>
                  </a:cxnLst>
                  <a:rect l="0" t="0" r="r" b="b"/>
                  <a:pathLst>
                    <a:path w="27" h="4">
                      <a:moveTo>
                        <a:pt x="27" y="4"/>
                      </a:moveTo>
                      <a:cubicBezTo>
                        <a:pt x="21" y="4"/>
                        <a:pt x="16" y="3"/>
                        <a:pt x="11" y="2"/>
                      </a:cubicBezTo>
                      <a:lnTo>
                        <a:pt x="11" y="1"/>
                      </a:lnTo>
                      <a:cubicBezTo>
                        <a:pt x="16" y="2"/>
                        <a:pt x="21" y="2"/>
                        <a:pt x="27" y="2"/>
                      </a:cubicBezTo>
                      <a:lnTo>
                        <a:pt x="27" y="4"/>
                      </a:lnTo>
                      <a:close/>
                      <a:moveTo>
                        <a:pt x="11" y="2"/>
                      </a:moveTo>
                      <a:cubicBezTo>
                        <a:pt x="9" y="2"/>
                        <a:pt x="7" y="1"/>
                        <a:pt x="5" y="1"/>
                      </a:cubicBezTo>
                      <a:lnTo>
                        <a:pt x="6" y="0"/>
                      </a:lnTo>
                      <a:cubicBezTo>
                        <a:pt x="8" y="0"/>
                        <a:pt x="9" y="0"/>
                        <a:pt x="11" y="1"/>
                      </a:cubicBezTo>
                      <a:lnTo>
                        <a:pt x="11" y="2"/>
                      </a:lnTo>
                      <a:close/>
                      <a:moveTo>
                        <a:pt x="5" y="0"/>
                      </a:moveTo>
                      <a:lnTo>
                        <a:pt x="6" y="0"/>
                      </a:lnTo>
                      <a:lnTo>
                        <a:pt x="5" y="0"/>
                      </a:lnTo>
                      <a:close/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5" y="0"/>
                      </a:lnTo>
                      <a:lnTo>
                        <a:pt x="5" y="1"/>
                      </a:lnTo>
                      <a:close/>
                      <a:moveTo>
                        <a:pt x="5" y="0"/>
                      </a:moveTo>
                      <a:lnTo>
                        <a:pt x="5" y="0"/>
                      </a:lnTo>
                      <a:close/>
                      <a:moveTo>
                        <a:pt x="5" y="1"/>
                      </a:moveTo>
                      <a:cubicBezTo>
                        <a:pt x="5" y="1"/>
                        <a:pt x="5" y="1"/>
                        <a:pt x="4" y="1"/>
                      </a:cubicBezTo>
                      <a:lnTo>
                        <a:pt x="4" y="0"/>
                      </a:lnTo>
                      <a:cubicBezTo>
                        <a:pt x="5" y="0"/>
                        <a:pt x="5" y="0"/>
                        <a:pt x="5" y="0"/>
                      </a:cubicBezTo>
                      <a:lnTo>
                        <a:pt x="5" y="1"/>
                      </a:lnTo>
                      <a:close/>
                      <a:moveTo>
                        <a:pt x="4" y="1"/>
                      </a:moveTo>
                      <a:cubicBezTo>
                        <a:pt x="3" y="2"/>
                        <a:pt x="1" y="2"/>
                        <a:pt x="0" y="2"/>
                      </a:cubicBezTo>
                      <a:lnTo>
                        <a:pt x="1" y="1"/>
                      </a:lnTo>
                      <a:cubicBezTo>
                        <a:pt x="1" y="1"/>
                        <a:pt x="3" y="0"/>
                        <a:pt x="4" y="0"/>
                      </a:cubicBezTo>
                      <a:lnTo>
                        <a:pt x="4" y="1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349" name="Freeform 351"/>
                <p:cNvSpPr>
                  <a:spLocks noChangeArrowheads="1"/>
                </p:cNvSpPr>
                <p:nvPr/>
              </p:nvSpPr>
              <p:spPr bwMode="auto">
                <a:xfrm>
                  <a:off x="1113" y="3041"/>
                  <a:ext cx="74" cy="10"/>
                </a:xfrm>
                <a:custGeom>
                  <a:avLst/>
                  <a:gdLst>
                    <a:gd name="T0" fmla="*/ 0 w 54"/>
                    <a:gd name="T1" fmla="*/ 2539 h 7"/>
                    <a:gd name="T2" fmla="*/ 87317 w 54"/>
                    <a:gd name="T3" fmla="*/ 8443 h 7"/>
                    <a:gd name="T4" fmla="*/ 0 w 54"/>
                    <a:gd name="T5" fmla="*/ 2539 h 7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4" h="7">
                      <a:moveTo>
                        <a:pt x="0" y="2"/>
                      </a:moveTo>
                      <a:cubicBezTo>
                        <a:pt x="23" y="0"/>
                        <a:pt x="41" y="2"/>
                        <a:pt x="54" y="7"/>
                      </a:cubicBez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7A7878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350" name="Freeform 352"/>
                <p:cNvSpPr>
                  <a:spLocks noChangeArrowheads="1"/>
                </p:cNvSpPr>
                <p:nvPr/>
              </p:nvSpPr>
              <p:spPr bwMode="auto">
                <a:xfrm>
                  <a:off x="1113" y="3041"/>
                  <a:ext cx="74" cy="10"/>
                </a:xfrm>
                <a:custGeom>
                  <a:avLst/>
                  <a:gdLst>
                    <a:gd name="T0" fmla="*/ 0 w 54"/>
                    <a:gd name="T1" fmla="*/ 2539 h 7"/>
                    <a:gd name="T2" fmla="*/ 87317 w 54"/>
                    <a:gd name="T3" fmla="*/ 8443 h 7"/>
                    <a:gd name="T4" fmla="*/ 0 60000 65536"/>
                    <a:gd name="T5" fmla="*/ 0 60000 65536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0" t="0" r="r" b="b"/>
                  <a:pathLst>
                    <a:path w="54" h="7">
                      <a:moveTo>
                        <a:pt x="0" y="2"/>
                      </a:moveTo>
                      <a:cubicBezTo>
                        <a:pt x="23" y="0"/>
                        <a:pt x="41" y="2"/>
                        <a:pt x="54" y="7"/>
                      </a:cubicBezTo>
                    </a:path>
                  </a:pathLst>
                </a:custGeom>
                <a:noFill/>
                <a:ln w="9525" cap="sq">
                  <a:solidFill>
                    <a:srgbClr val="C1C0B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351" name="Freeform 353"/>
                <p:cNvSpPr>
                  <a:spLocks noChangeArrowheads="1"/>
                </p:cNvSpPr>
                <p:nvPr/>
              </p:nvSpPr>
              <p:spPr bwMode="auto">
                <a:xfrm>
                  <a:off x="1181" y="3105"/>
                  <a:ext cx="127" cy="28"/>
                </a:xfrm>
                <a:custGeom>
                  <a:avLst/>
                  <a:gdLst>
                    <a:gd name="T0" fmla="*/ 144523 w 93"/>
                    <a:gd name="T1" fmla="*/ 82014 h 17"/>
                    <a:gd name="T2" fmla="*/ 128788 w 93"/>
                    <a:gd name="T3" fmla="*/ 76951 h 17"/>
                    <a:gd name="T4" fmla="*/ 38282 w 93"/>
                    <a:gd name="T5" fmla="*/ 5187 h 17"/>
                    <a:gd name="T6" fmla="*/ 0 w 93"/>
                    <a:gd name="T7" fmla="*/ 5187 h 17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93" h="17">
                      <a:moveTo>
                        <a:pt x="93" y="17"/>
                      </a:moveTo>
                      <a:cubicBezTo>
                        <a:pt x="89" y="16"/>
                        <a:pt x="86" y="16"/>
                        <a:pt x="83" y="16"/>
                      </a:cubicBezTo>
                      <a:cubicBezTo>
                        <a:pt x="63" y="11"/>
                        <a:pt x="48" y="3"/>
                        <a:pt x="25" y="1"/>
                      </a:cubicBezTo>
                      <a:cubicBezTo>
                        <a:pt x="18" y="0"/>
                        <a:pt x="8" y="1"/>
                        <a:pt x="0" y="1"/>
                      </a:cubicBezTo>
                    </a:path>
                  </a:pathLst>
                </a:custGeom>
                <a:noFill/>
                <a:ln w="9525" cap="sq">
                  <a:solidFill>
                    <a:srgbClr val="C1C0B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352" name="Freeform 354"/>
                <p:cNvSpPr>
                  <a:spLocks noChangeArrowheads="1"/>
                </p:cNvSpPr>
                <p:nvPr/>
              </p:nvSpPr>
              <p:spPr bwMode="auto">
                <a:xfrm>
                  <a:off x="1022" y="3169"/>
                  <a:ext cx="117" cy="23"/>
                </a:xfrm>
                <a:custGeom>
                  <a:avLst/>
                  <a:gdLst>
                    <a:gd name="T0" fmla="*/ 58106 w 85"/>
                    <a:gd name="T1" fmla="*/ 64862 h 14"/>
                    <a:gd name="T2" fmla="*/ 133054 w 85"/>
                    <a:gd name="T3" fmla="*/ 36728 h 14"/>
                    <a:gd name="T4" fmla="*/ 81901 w 85"/>
                    <a:gd name="T5" fmla="*/ 5042 h 14"/>
                    <a:gd name="T6" fmla="*/ 7359 w 85"/>
                    <a:gd name="T7" fmla="*/ 27492 h 14"/>
                    <a:gd name="T8" fmla="*/ 58106 w 85"/>
                    <a:gd name="T9" fmla="*/ 64862 h 1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85" h="14">
                      <a:moveTo>
                        <a:pt x="35" y="14"/>
                      </a:moveTo>
                      <a:cubicBezTo>
                        <a:pt x="56" y="14"/>
                        <a:pt x="77" y="12"/>
                        <a:pt x="81" y="8"/>
                      </a:cubicBezTo>
                      <a:cubicBezTo>
                        <a:pt x="85" y="5"/>
                        <a:pt x="71" y="1"/>
                        <a:pt x="50" y="1"/>
                      </a:cubicBezTo>
                      <a:cubicBezTo>
                        <a:pt x="28" y="0"/>
                        <a:pt x="8" y="2"/>
                        <a:pt x="4" y="6"/>
                      </a:cubicBezTo>
                      <a:cubicBezTo>
                        <a:pt x="0" y="10"/>
                        <a:pt x="14" y="13"/>
                        <a:pt x="35" y="14"/>
                      </a:cubicBezTo>
                      <a:close/>
                    </a:path>
                  </a:pathLst>
                </a:custGeom>
                <a:noFill/>
                <a:ln w="9525" cap="sq">
                  <a:solidFill>
                    <a:srgbClr val="949393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353" name="Freeform 355"/>
                <p:cNvSpPr>
                  <a:spLocks noChangeArrowheads="1"/>
                </p:cNvSpPr>
                <p:nvPr/>
              </p:nvSpPr>
              <p:spPr bwMode="auto">
                <a:xfrm>
                  <a:off x="1053" y="3172"/>
                  <a:ext cx="51" cy="17"/>
                </a:xfrm>
                <a:custGeom>
                  <a:avLst/>
                  <a:gdLst>
                    <a:gd name="T0" fmla="*/ 26418 w 37"/>
                    <a:gd name="T1" fmla="*/ 82312 h 10"/>
                    <a:gd name="T2" fmla="*/ 68574 w 37"/>
                    <a:gd name="T3" fmla="*/ 44030 h 10"/>
                    <a:gd name="T4" fmla="*/ 47853 w 37"/>
                    <a:gd name="T5" fmla="*/ 0 h 10"/>
                    <a:gd name="T6" fmla="*/ 5618 w 37"/>
                    <a:gd name="T7" fmla="*/ 33895 h 10"/>
                    <a:gd name="T8" fmla="*/ 26418 w 37"/>
                    <a:gd name="T9" fmla="*/ 82312 h 1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7" h="10">
                      <a:moveTo>
                        <a:pt x="13" y="10"/>
                      </a:moveTo>
                      <a:cubicBezTo>
                        <a:pt x="22" y="10"/>
                        <a:pt x="31" y="8"/>
                        <a:pt x="34" y="5"/>
                      </a:cubicBezTo>
                      <a:cubicBezTo>
                        <a:pt x="37" y="3"/>
                        <a:pt x="33" y="0"/>
                        <a:pt x="24" y="0"/>
                      </a:cubicBezTo>
                      <a:cubicBezTo>
                        <a:pt x="15" y="0"/>
                        <a:pt x="6" y="2"/>
                        <a:pt x="3" y="4"/>
                      </a:cubicBezTo>
                      <a:cubicBezTo>
                        <a:pt x="0" y="7"/>
                        <a:pt x="5" y="9"/>
                        <a:pt x="13" y="10"/>
                      </a:cubicBezTo>
                      <a:close/>
                    </a:path>
                  </a:pathLst>
                </a:custGeom>
                <a:solidFill>
                  <a:srgbClr val="7A7878"/>
                </a:solidFill>
                <a:ln w="9525" cap="sq">
                  <a:solidFill>
                    <a:srgbClr val="A9A8A7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354" name="Freeform 356"/>
                <p:cNvSpPr>
                  <a:spLocks noChangeArrowheads="1"/>
                </p:cNvSpPr>
                <p:nvPr/>
              </p:nvSpPr>
              <p:spPr bwMode="auto">
                <a:xfrm>
                  <a:off x="1010" y="3070"/>
                  <a:ext cx="59" cy="21"/>
                </a:xfrm>
                <a:custGeom>
                  <a:avLst/>
                  <a:gdLst>
                    <a:gd name="T0" fmla="*/ 0 w 43"/>
                    <a:gd name="T1" fmla="*/ 0 h 13"/>
                    <a:gd name="T2" fmla="*/ 50427 w 43"/>
                    <a:gd name="T3" fmla="*/ 13341 h 13"/>
                    <a:gd name="T4" fmla="*/ 58726 w 43"/>
                    <a:gd name="T5" fmla="*/ 21551 h 13"/>
                    <a:gd name="T6" fmla="*/ 71269 w 43"/>
                    <a:gd name="T7" fmla="*/ 45488 h 13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43" h="13">
                      <a:moveTo>
                        <a:pt x="0" y="0"/>
                      </a:moveTo>
                      <a:cubicBezTo>
                        <a:pt x="9" y="3"/>
                        <a:pt x="19" y="4"/>
                        <a:pt x="30" y="4"/>
                      </a:cubicBezTo>
                      <a:cubicBezTo>
                        <a:pt x="32" y="4"/>
                        <a:pt x="34" y="5"/>
                        <a:pt x="35" y="6"/>
                      </a:cubicBezTo>
                      <a:cubicBezTo>
                        <a:pt x="39" y="7"/>
                        <a:pt x="37" y="12"/>
                        <a:pt x="43" y="13"/>
                      </a:cubicBezTo>
                    </a:path>
                  </a:pathLst>
                </a:custGeom>
                <a:noFill/>
                <a:ln w="9525" cap="sq">
                  <a:solidFill>
                    <a:srgbClr val="C1C0B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355" name="Freeform 357"/>
                <p:cNvSpPr>
                  <a:spLocks noChangeArrowheads="1"/>
                </p:cNvSpPr>
                <p:nvPr/>
              </p:nvSpPr>
              <p:spPr bwMode="auto">
                <a:xfrm>
                  <a:off x="1010" y="3054"/>
                  <a:ext cx="37" cy="6"/>
                </a:xfrm>
                <a:custGeom>
                  <a:avLst/>
                  <a:gdLst>
                    <a:gd name="T0" fmla="*/ 49207 w 27"/>
                    <a:gd name="T1" fmla="*/ 21396 h 4"/>
                    <a:gd name="T2" fmla="*/ 24424 w 27"/>
                    <a:gd name="T3" fmla="*/ 12230 h 4"/>
                    <a:gd name="T4" fmla="*/ 24889 w 27"/>
                    <a:gd name="T5" fmla="*/ 6987 h 4"/>
                    <a:gd name="T6" fmla="*/ 49207 w 27"/>
                    <a:gd name="T7" fmla="*/ 12230 h 4"/>
                    <a:gd name="T8" fmla="*/ 49207 w 27"/>
                    <a:gd name="T9" fmla="*/ 21396 h 4"/>
                    <a:gd name="T10" fmla="*/ 24424 w 27"/>
                    <a:gd name="T11" fmla="*/ 12230 h 4"/>
                    <a:gd name="T12" fmla="*/ 8796 w 27"/>
                    <a:gd name="T13" fmla="*/ 6987 h 4"/>
                    <a:gd name="T14" fmla="*/ 8796 w 27"/>
                    <a:gd name="T15" fmla="*/ 0 h 4"/>
                    <a:gd name="T16" fmla="*/ 24889 w 27"/>
                    <a:gd name="T17" fmla="*/ 6987 h 4"/>
                    <a:gd name="T18" fmla="*/ 24424 w 27"/>
                    <a:gd name="T19" fmla="*/ 12230 h 4"/>
                    <a:gd name="T20" fmla="*/ 8796 w 27"/>
                    <a:gd name="T21" fmla="*/ 6987 h 4"/>
                    <a:gd name="T22" fmla="*/ 8796 w 27"/>
                    <a:gd name="T23" fmla="*/ 6987 h 4"/>
                    <a:gd name="T24" fmla="*/ 8796 w 27"/>
                    <a:gd name="T25" fmla="*/ 6987 h 4"/>
                    <a:gd name="T26" fmla="*/ 8796 w 27"/>
                    <a:gd name="T27" fmla="*/ 0 h 4"/>
                    <a:gd name="T28" fmla="*/ 8796 w 27"/>
                    <a:gd name="T29" fmla="*/ 6987 h 4"/>
                    <a:gd name="T30" fmla="*/ 8796 w 27"/>
                    <a:gd name="T31" fmla="*/ 6987 h 4"/>
                    <a:gd name="T32" fmla="*/ 8796 w 27"/>
                    <a:gd name="T33" fmla="*/ 6987 h 4"/>
                    <a:gd name="T34" fmla="*/ 8796 w 27"/>
                    <a:gd name="T35" fmla="*/ 0 h 4"/>
                    <a:gd name="T36" fmla="*/ 8796 w 27"/>
                    <a:gd name="T37" fmla="*/ 0 h 4"/>
                    <a:gd name="T38" fmla="*/ 8796 w 27"/>
                    <a:gd name="T39" fmla="*/ 6987 h 4"/>
                    <a:gd name="T40" fmla="*/ 8796 w 27"/>
                    <a:gd name="T41" fmla="*/ 0 h 4"/>
                    <a:gd name="T42" fmla="*/ 8796 w 27"/>
                    <a:gd name="T43" fmla="*/ 0 h 4"/>
                    <a:gd name="T44" fmla="*/ 8796 w 27"/>
                    <a:gd name="T45" fmla="*/ 0 h 4"/>
                    <a:gd name="T46" fmla="*/ 8796 w 27"/>
                    <a:gd name="T47" fmla="*/ 6987 h 4"/>
                    <a:gd name="T48" fmla="*/ 5275 w 27"/>
                    <a:gd name="T49" fmla="*/ 6987 h 4"/>
                    <a:gd name="T50" fmla="*/ 3168 w 27"/>
                    <a:gd name="T51" fmla="*/ 0 h 4"/>
                    <a:gd name="T52" fmla="*/ 8796 w 27"/>
                    <a:gd name="T53" fmla="*/ 0 h 4"/>
                    <a:gd name="T54" fmla="*/ 8796 w 27"/>
                    <a:gd name="T55" fmla="*/ 6987 h 4"/>
                    <a:gd name="T56" fmla="*/ 5275 w 27"/>
                    <a:gd name="T57" fmla="*/ 6987 h 4"/>
                    <a:gd name="T58" fmla="*/ 0 w 27"/>
                    <a:gd name="T59" fmla="*/ 12230 h 4"/>
                    <a:gd name="T60" fmla="*/ 0 w 27"/>
                    <a:gd name="T61" fmla="*/ 6987 h 4"/>
                    <a:gd name="T62" fmla="*/ 3168 w 27"/>
                    <a:gd name="T63" fmla="*/ 0 h 4"/>
                    <a:gd name="T64" fmla="*/ 5275 w 27"/>
                    <a:gd name="T65" fmla="*/ 6987 h 4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27" h="4">
                      <a:moveTo>
                        <a:pt x="27" y="4"/>
                      </a:moveTo>
                      <a:cubicBezTo>
                        <a:pt x="22" y="3"/>
                        <a:pt x="17" y="3"/>
                        <a:pt x="13" y="2"/>
                      </a:cubicBezTo>
                      <a:lnTo>
                        <a:pt x="14" y="1"/>
                      </a:lnTo>
                      <a:cubicBezTo>
                        <a:pt x="18" y="2"/>
                        <a:pt x="22" y="2"/>
                        <a:pt x="27" y="2"/>
                      </a:cubicBezTo>
                      <a:lnTo>
                        <a:pt x="27" y="4"/>
                      </a:lnTo>
                      <a:close/>
                      <a:moveTo>
                        <a:pt x="13" y="2"/>
                      </a:moveTo>
                      <a:cubicBezTo>
                        <a:pt x="11" y="2"/>
                        <a:pt x="8" y="1"/>
                        <a:pt x="5" y="1"/>
                      </a:cubicBezTo>
                      <a:lnTo>
                        <a:pt x="5" y="0"/>
                      </a:lnTo>
                      <a:cubicBezTo>
                        <a:pt x="8" y="0"/>
                        <a:pt x="11" y="1"/>
                        <a:pt x="14" y="1"/>
                      </a:cubicBezTo>
                      <a:lnTo>
                        <a:pt x="13" y="2"/>
                      </a:lnTo>
                      <a:close/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5" y="0"/>
                      </a:lnTo>
                      <a:lnTo>
                        <a:pt x="5" y="1"/>
                      </a:lnTo>
                      <a:close/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5" y="0"/>
                      </a:lnTo>
                      <a:lnTo>
                        <a:pt x="5" y="1"/>
                      </a:lnTo>
                      <a:close/>
                      <a:moveTo>
                        <a:pt x="5" y="0"/>
                      </a:moveTo>
                      <a:lnTo>
                        <a:pt x="5" y="0"/>
                      </a:lnTo>
                      <a:close/>
                      <a:moveTo>
                        <a:pt x="5" y="1"/>
                      </a:moveTo>
                      <a:cubicBezTo>
                        <a:pt x="4" y="1"/>
                        <a:pt x="4" y="1"/>
                        <a:pt x="3" y="1"/>
                      </a:cubicBezTo>
                      <a:lnTo>
                        <a:pt x="2" y="0"/>
                      </a:lnTo>
                      <a:cubicBezTo>
                        <a:pt x="3" y="0"/>
                        <a:pt x="5" y="0"/>
                        <a:pt x="5" y="0"/>
                      </a:cubicBezTo>
                      <a:lnTo>
                        <a:pt x="5" y="1"/>
                      </a:lnTo>
                      <a:close/>
                      <a:moveTo>
                        <a:pt x="3" y="1"/>
                      </a:moveTo>
                      <a:cubicBezTo>
                        <a:pt x="2" y="2"/>
                        <a:pt x="1" y="2"/>
                        <a:pt x="0" y="2"/>
                      </a:cubicBezTo>
                      <a:lnTo>
                        <a:pt x="0" y="1"/>
                      </a:lnTo>
                      <a:cubicBezTo>
                        <a:pt x="0" y="1"/>
                        <a:pt x="1" y="0"/>
                        <a:pt x="2" y="0"/>
                      </a:cubicBezTo>
                      <a:lnTo>
                        <a:pt x="3" y="1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356" name="Freeform 358"/>
                <p:cNvSpPr>
                  <a:spLocks noChangeArrowheads="1"/>
                </p:cNvSpPr>
                <p:nvPr/>
              </p:nvSpPr>
              <p:spPr bwMode="auto">
                <a:xfrm>
                  <a:off x="1014" y="3030"/>
                  <a:ext cx="38" cy="5"/>
                </a:xfrm>
                <a:custGeom>
                  <a:avLst/>
                  <a:gdLst>
                    <a:gd name="T0" fmla="*/ 41421 w 28"/>
                    <a:gd name="T1" fmla="*/ 1393 h 4"/>
                    <a:gd name="T2" fmla="*/ 14350 w 28"/>
                    <a:gd name="T3" fmla="*/ 804 h 4"/>
                    <a:gd name="T4" fmla="*/ 16373 w 28"/>
                    <a:gd name="T5" fmla="*/ 536 h 4"/>
                    <a:gd name="T6" fmla="*/ 41421 w 28"/>
                    <a:gd name="T7" fmla="*/ 1204 h 4"/>
                    <a:gd name="T8" fmla="*/ 41421 w 28"/>
                    <a:gd name="T9" fmla="*/ 1393 h 4"/>
                    <a:gd name="T10" fmla="*/ 14350 w 28"/>
                    <a:gd name="T11" fmla="*/ 804 h 4"/>
                    <a:gd name="T12" fmla="*/ 8736 w 28"/>
                    <a:gd name="T13" fmla="*/ 804 h 4"/>
                    <a:gd name="T14" fmla="*/ 8736 w 28"/>
                    <a:gd name="T15" fmla="*/ 0 h 4"/>
                    <a:gd name="T16" fmla="*/ 16373 w 28"/>
                    <a:gd name="T17" fmla="*/ 536 h 4"/>
                    <a:gd name="T18" fmla="*/ 14350 w 28"/>
                    <a:gd name="T19" fmla="*/ 804 h 4"/>
                    <a:gd name="T20" fmla="*/ 8736 w 28"/>
                    <a:gd name="T21" fmla="*/ 0 h 4"/>
                    <a:gd name="T22" fmla="*/ 8736 w 28"/>
                    <a:gd name="T23" fmla="*/ 0 h 4"/>
                    <a:gd name="T24" fmla="*/ 8736 w 28"/>
                    <a:gd name="T25" fmla="*/ 0 h 4"/>
                    <a:gd name="T26" fmla="*/ 8736 w 28"/>
                    <a:gd name="T27" fmla="*/ 536 h 4"/>
                    <a:gd name="T28" fmla="*/ 8736 w 28"/>
                    <a:gd name="T29" fmla="*/ 0 h 4"/>
                    <a:gd name="T30" fmla="*/ 8736 w 28"/>
                    <a:gd name="T31" fmla="*/ 804 h 4"/>
                    <a:gd name="T32" fmla="*/ 8736 w 28"/>
                    <a:gd name="T33" fmla="*/ 804 h 4"/>
                    <a:gd name="T34" fmla="*/ 8736 w 28"/>
                    <a:gd name="T35" fmla="*/ 0 h 4"/>
                    <a:gd name="T36" fmla="*/ 8736 w 28"/>
                    <a:gd name="T37" fmla="*/ 0 h 4"/>
                    <a:gd name="T38" fmla="*/ 8736 w 28"/>
                    <a:gd name="T39" fmla="*/ 804 h 4"/>
                    <a:gd name="T40" fmla="*/ 8736 w 28"/>
                    <a:gd name="T41" fmla="*/ 0 h 4"/>
                    <a:gd name="T42" fmla="*/ 8736 w 28"/>
                    <a:gd name="T43" fmla="*/ 0 h 4"/>
                    <a:gd name="T44" fmla="*/ 8736 w 28"/>
                    <a:gd name="T45" fmla="*/ 536 h 4"/>
                    <a:gd name="T46" fmla="*/ 8736 w 28"/>
                    <a:gd name="T47" fmla="*/ 0 h 4"/>
                    <a:gd name="T48" fmla="*/ 8736 w 28"/>
                    <a:gd name="T49" fmla="*/ 804 h 4"/>
                    <a:gd name="T50" fmla="*/ 6642 w 28"/>
                    <a:gd name="T51" fmla="*/ 804 h 4"/>
                    <a:gd name="T52" fmla="*/ 6642 w 28"/>
                    <a:gd name="T53" fmla="*/ 536 h 4"/>
                    <a:gd name="T54" fmla="*/ 8736 w 28"/>
                    <a:gd name="T55" fmla="*/ 0 h 4"/>
                    <a:gd name="T56" fmla="*/ 8736 w 28"/>
                    <a:gd name="T57" fmla="*/ 804 h 4"/>
                    <a:gd name="T58" fmla="*/ 6642 w 28"/>
                    <a:gd name="T59" fmla="*/ 804 h 4"/>
                    <a:gd name="T60" fmla="*/ 0 w 28"/>
                    <a:gd name="T61" fmla="*/ 804 h 4"/>
                    <a:gd name="T62" fmla="*/ 1597 w 28"/>
                    <a:gd name="T63" fmla="*/ 536 h 4"/>
                    <a:gd name="T64" fmla="*/ 6642 w 28"/>
                    <a:gd name="T65" fmla="*/ 536 h 4"/>
                    <a:gd name="T66" fmla="*/ 6642 w 28"/>
                    <a:gd name="T67" fmla="*/ 804 h 4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</a:gdLst>
                  <a:ahLst/>
                  <a:cxnLst>
                    <a:cxn ang="T68">
                      <a:pos x="T0" y="T1"/>
                    </a:cxn>
                    <a:cxn ang="T69">
                      <a:pos x="T2" y="T3"/>
                    </a:cxn>
                    <a:cxn ang="T70">
                      <a:pos x="T4" y="T5"/>
                    </a:cxn>
                    <a:cxn ang="T71">
                      <a:pos x="T6" y="T7"/>
                    </a:cxn>
                    <a:cxn ang="T72">
                      <a:pos x="T8" y="T9"/>
                    </a:cxn>
                    <a:cxn ang="T73">
                      <a:pos x="T10" y="T11"/>
                    </a:cxn>
                    <a:cxn ang="T74">
                      <a:pos x="T12" y="T13"/>
                    </a:cxn>
                    <a:cxn ang="T75">
                      <a:pos x="T14" y="T15"/>
                    </a:cxn>
                    <a:cxn ang="T76">
                      <a:pos x="T16" y="T17"/>
                    </a:cxn>
                    <a:cxn ang="T77">
                      <a:pos x="T18" y="T19"/>
                    </a:cxn>
                    <a:cxn ang="T78">
                      <a:pos x="T20" y="T21"/>
                    </a:cxn>
                    <a:cxn ang="T79">
                      <a:pos x="T22" y="T23"/>
                    </a:cxn>
                    <a:cxn ang="T80">
                      <a:pos x="T24" y="T25"/>
                    </a:cxn>
                    <a:cxn ang="T81">
                      <a:pos x="T26" y="T27"/>
                    </a:cxn>
                    <a:cxn ang="T82">
                      <a:pos x="T28" y="T29"/>
                    </a:cxn>
                    <a:cxn ang="T83">
                      <a:pos x="T30" y="T31"/>
                    </a:cxn>
                    <a:cxn ang="T84">
                      <a:pos x="T32" y="T33"/>
                    </a:cxn>
                    <a:cxn ang="T85">
                      <a:pos x="T34" y="T35"/>
                    </a:cxn>
                    <a:cxn ang="T86">
                      <a:pos x="T36" y="T37"/>
                    </a:cxn>
                    <a:cxn ang="T87">
                      <a:pos x="T38" y="T39"/>
                    </a:cxn>
                    <a:cxn ang="T88">
                      <a:pos x="T40" y="T41"/>
                    </a:cxn>
                    <a:cxn ang="T89">
                      <a:pos x="T42" y="T43"/>
                    </a:cxn>
                    <a:cxn ang="T90">
                      <a:pos x="T44" y="T45"/>
                    </a:cxn>
                    <a:cxn ang="T91">
                      <a:pos x="T46" y="T47"/>
                    </a:cxn>
                    <a:cxn ang="T92">
                      <a:pos x="T48" y="T49"/>
                    </a:cxn>
                    <a:cxn ang="T93">
                      <a:pos x="T50" y="T51"/>
                    </a:cxn>
                    <a:cxn ang="T94">
                      <a:pos x="T52" y="T53"/>
                    </a:cxn>
                    <a:cxn ang="T95">
                      <a:pos x="T54" y="T55"/>
                    </a:cxn>
                    <a:cxn ang="T96">
                      <a:pos x="T56" y="T57"/>
                    </a:cxn>
                    <a:cxn ang="T97">
                      <a:pos x="T58" y="T59"/>
                    </a:cxn>
                    <a:cxn ang="T98">
                      <a:pos x="T60" y="T61"/>
                    </a:cxn>
                    <a:cxn ang="T99">
                      <a:pos x="T62" y="T63"/>
                    </a:cxn>
                    <a:cxn ang="T100">
                      <a:pos x="T64" y="T65"/>
                    </a:cxn>
                    <a:cxn ang="T101">
                      <a:pos x="T66" y="T67"/>
                    </a:cxn>
                  </a:cxnLst>
                  <a:rect l="0" t="0" r="r" b="b"/>
                  <a:pathLst>
                    <a:path w="28" h="4">
                      <a:moveTo>
                        <a:pt x="28" y="4"/>
                      </a:moveTo>
                      <a:cubicBezTo>
                        <a:pt x="21" y="4"/>
                        <a:pt x="16" y="3"/>
                        <a:pt x="10" y="2"/>
                      </a:cubicBezTo>
                      <a:lnTo>
                        <a:pt x="11" y="1"/>
                      </a:lnTo>
                      <a:cubicBezTo>
                        <a:pt x="16" y="2"/>
                        <a:pt x="21" y="3"/>
                        <a:pt x="28" y="3"/>
                      </a:cubicBezTo>
                      <a:lnTo>
                        <a:pt x="28" y="4"/>
                      </a:lnTo>
                      <a:close/>
                      <a:moveTo>
                        <a:pt x="10" y="2"/>
                      </a:moveTo>
                      <a:cubicBezTo>
                        <a:pt x="9" y="2"/>
                        <a:pt x="8" y="2"/>
                        <a:pt x="6" y="2"/>
                      </a:cubicBezTo>
                      <a:lnTo>
                        <a:pt x="6" y="0"/>
                      </a:lnTo>
                      <a:cubicBezTo>
                        <a:pt x="8" y="1"/>
                        <a:pt x="9" y="1"/>
                        <a:pt x="11" y="1"/>
                      </a:cubicBezTo>
                      <a:lnTo>
                        <a:pt x="10" y="2"/>
                      </a:lnTo>
                      <a:close/>
                      <a:moveTo>
                        <a:pt x="6" y="0"/>
                      </a:moveTo>
                      <a:lnTo>
                        <a:pt x="6" y="0"/>
                      </a:lnTo>
                      <a:lnTo>
                        <a:pt x="6" y="1"/>
                      </a:lnTo>
                      <a:lnTo>
                        <a:pt x="6" y="0"/>
                      </a:lnTo>
                      <a:close/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6" y="0"/>
                      </a:lnTo>
                      <a:lnTo>
                        <a:pt x="6" y="2"/>
                      </a:lnTo>
                      <a:close/>
                      <a:moveTo>
                        <a:pt x="6" y="0"/>
                      </a:moveTo>
                      <a:lnTo>
                        <a:pt x="6" y="0"/>
                      </a:lnTo>
                      <a:lnTo>
                        <a:pt x="6" y="1"/>
                      </a:lnTo>
                      <a:lnTo>
                        <a:pt x="6" y="0"/>
                      </a:lnTo>
                      <a:close/>
                      <a:moveTo>
                        <a:pt x="6" y="2"/>
                      </a:moveTo>
                      <a:cubicBezTo>
                        <a:pt x="6" y="2"/>
                        <a:pt x="5" y="2"/>
                        <a:pt x="4" y="2"/>
                      </a:cubicBezTo>
                      <a:lnTo>
                        <a:pt x="4" y="1"/>
                      </a:lnTo>
                      <a:cubicBezTo>
                        <a:pt x="5" y="1"/>
                        <a:pt x="6" y="0"/>
                        <a:pt x="6" y="0"/>
                      </a:cubicBezTo>
                      <a:lnTo>
                        <a:pt x="6" y="2"/>
                      </a:lnTo>
                      <a:close/>
                      <a:moveTo>
                        <a:pt x="4" y="2"/>
                      </a:moveTo>
                      <a:cubicBezTo>
                        <a:pt x="3" y="2"/>
                        <a:pt x="2" y="3"/>
                        <a:pt x="0" y="2"/>
                      </a:cubicBezTo>
                      <a:lnTo>
                        <a:pt x="1" y="1"/>
                      </a:lnTo>
                      <a:cubicBezTo>
                        <a:pt x="2" y="1"/>
                        <a:pt x="3" y="1"/>
                        <a:pt x="4" y="1"/>
                      </a:cubicBezTo>
                      <a:lnTo>
                        <a:pt x="4" y="2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357" name="Freeform 359"/>
                <p:cNvSpPr>
                  <a:spLocks noChangeArrowheads="1"/>
                </p:cNvSpPr>
                <p:nvPr/>
              </p:nvSpPr>
              <p:spPr bwMode="auto">
                <a:xfrm>
                  <a:off x="1331" y="2996"/>
                  <a:ext cx="54" cy="13"/>
                </a:xfrm>
                <a:custGeom>
                  <a:avLst/>
                  <a:gdLst>
                    <a:gd name="T0" fmla="*/ 59912 w 40"/>
                    <a:gd name="T1" fmla="*/ 25904 h 8"/>
                    <a:gd name="T2" fmla="*/ 0 w 40"/>
                    <a:gd name="T3" fmla="*/ 0 h 8"/>
                    <a:gd name="T4" fmla="*/ 0 60000 65536"/>
                    <a:gd name="T5" fmla="*/ 0 60000 65536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0" t="0" r="r" b="b"/>
                  <a:pathLst>
                    <a:path w="40" h="8">
                      <a:moveTo>
                        <a:pt x="40" y="7"/>
                      </a:moveTo>
                      <a:cubicBezTo>
                        <a:pt x="22" y="8"/>
                        <a:pt x="10" y="4"/>
                        <a:pt x="0" y="0"/>
                      </a:cubicBezTo>
                    </a:path>
                  </a:pathLst>
                </a:custGeom>
                <a:noFill/>
                <a:ln w="9525" cap="sq">
                  <a:solidFill>
                    <a:srgbClr val="C1C0B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358" name="Freeform 360"/>
                <p:cNvSpPr>
                  <a:spLocks noChangeArrowheads="1"/>
                </p:cNvSpPr>
                <p:nvPr/>
              </p:nvSpPr>
              <p:spPr bwMode="auto">
                <a:xfrm>
                  <a:off x="1298" y="3049"/>
                  <a:ext cx="102" cy="9"/>
                </a:xfrm>
                <a:custGeom>
                  <a:avLst/>
                  <a:gdLst>
                    <a:gd name="T0" fmla="*/ 0 w 75"/>
                    <a:gd name="T1" fmla="*/ 9084 h 6"/>
                    <a:gd name="T2" fmla="*/ 66868 w 75"/>
                    <a:gd name="T3" fmla="*/ 3279 h 6"/>
                    <a:gd name="T4" fmla="*/ 90591 w 75"/>
                    <a:gd name="T5" fmla="*/ 15128 h 6"/>
                    <a:gd name="T6" fmla="*/ 109672 w 75"/>
                    <a:gd name="T7" fmla="*/ 15128 h 6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75" h="6">
                      <a:moveTo>
                        <a:pt x="0" y="3"/>
                      </a:moveTo>
                      <a:cubicBezTo>
                        <a:pt x="11" y="6"/>
                        <a:pt x="29" y="3"/>
                        <a:pt x="46" y="1"/>
                      </a:cubicBezTo>
                      <a:cubicBezTo>
                        <a:pt x="55" y="0"/>
                        <a:pt x="58" y="3"/>
                        <a:pt x="62" y="5"/>
                      </a:cubicBezTo>
                      <a:cubicBezTo>
                        <a:pt x="71" y="5"/>
                        <a:pt x="75" y="6"/>
                        <a:pt x="75" y="5"/>
                      </a:cubicBezTo>
                    </a:path>
                  </a:pathLst>
                </a:custGeom>
                <a:noFill/>
                <a:ln w="9525" cap="sq">
                  <a:solidFill>
                    <a:srgbClr val="C1C0B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359" name="Freeform 361"/>
                <p:cNvSpPr>
                  <a:spLocks noChangeArrowheads="1"/>
                </p:cNvSpPr>
                <p:nvPr/>
              </p:nvSpPr>
              <p:spPr bwMode="auto">
                <a:xfrm>
                  <a:off x="1267" y="3025"/>
                  <a:ext cx="75" cy="12"/>
                </a:xfrm>
                <a:custGeom>
                  <a:avLst/>
                  <a:gdLst>
                    <a:gd name="T0" fmla="*/ 0 w 54"/>
                    <a:gd name="T1" fmla="*/ 7109 h 8"/>
                    <a:gd name="T2" fmla="*/ 106918 w 54"/>
                    <a:gd name="T3" fmla="*/ 18773 h 8"/>
                    <a:gd name="T4" fmla="*/ 0 w 54"/>
                    <a:gd name="T5" fmla="*/ 7109 h 8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4" h="8">
                      <a:moveTo>
                        <a:pt x="0" y="3"/>
                      </a:moveTo>
                      <a:cubicBezTo>
                        <a:pt x="22" y="0"/>
                        <a:pt x="40" y="3"/>
                        <a:pt x="54" y="8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solidFill>
                  <a:srgbClr val="7A7878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360" name="Freeform 362"/>
                <p:cNvSpPr>
                  <a:spLocks noChangeArrowheads="1"/>
                </p:cNvSpPr>
                <p:nvPr/>
              </p:nvSpPr>
              <p:spPr bwMode="auto">
                <a:xfrm>
                  <a:off x="1267" y="3025"/>
                  <a:ext cx="75" cy="12"/>
                </a:xfrm>
                <a:custGeom>
                  <a:avLst/>
                  <a:gdLst>
                    <a:gd name="T0" fmla="*/ 0 w 54"/>
                    <a:gd name="T1" fmla="*/ 7109 h 8"/>
                    <a:gd name="T2" fmla="*/ 106918 w 54"/>
                    <a:gd name="T3" fmla="*/ 18773 h 8"/>
                    <a:gd name="T4" fmla="*/ 0 60000 65536"/>
                    <a:gd name="T5" fmla="*/ 0 60000 65536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0" t="0" r="r" b="b"/>
                  <a:pathLst>
                    <a:path w="54" h="8">
                      <a:moveTo>
                        <a:pt x="0" y="3"/>
                      </a:moveTo>
                      <a:cubicBezTo>
                        <a:pt x="22" y="0"/>
                        <a:pt x="40" y="3"/>
                        <a:pt x="54" y="8"/>
                      </a:cubicBezTo>
                    </a:path>
                  </a:pathLst>
                </a:custGeom>
                <a:noFill/>
                <a:ln w="9525" cap="sq">
                  <a:solidFill>
                    <a:srgbClr val="C1C0B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361" name="Freeform 363"/>
                <p:cNvSpPr>
                  <a:spLocks noChangeArrowheads="1"/>
                </p:cNvSpPr>
                <p:nvPr/>
              </p:nvSpPr>
              <p:spPr bwMode="auto">
                <a:xfrm>
                  <a:off x="1206" y="3042"/>
                  <a:ext cx="74" cy="11"/>
                </a:xfrm>
                <a:custGeom>
                  <a:avLst/>
                  <a:gdLst>
                    <a:gd name="T0" fmla="*/ 0 w 54"/>
                    <a:gd name="T1" fmla="*/ 17125 h 7"/>
                    <a:gd name="T2" fmla="*/ 87317 w 54"/>
                    <a:gd name="T3" fmla="*/ 40582 h 7"/>
                    <a:gd name="T4" fmla="*/ 0 w 54"/>
                    <a:gd name="T5" fmla="*/ 17125 h 7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4" h="7">
                      <a:moveTo>
                        <a:pt x="0" y="3"/>
                      </a:moveTo>
                      <a:cubicBezTo>
                        <a:pt x="22" y="0"/>
                        <a:pt x="40" y="2"/>
                        <a:pt x="54" y="7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solidFill>
                  <a:srgbClr val="7A7878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362" name="Freeform 364"/>
                <p:cNvSpPr>
                  <a:spLocks noChangeArrowheads="1"/>
                </p:cNvSpPr>
                <p:nvPr/>
              </p:nvSpPr>
              <p:spPr bwMode="auto">
                <a:xfrm>
                  <a:off x="1206" y="3042"/>
                  <a:ext cx="74" cy="11"/>
                </a:xfrm>
                <a:custGeom>
                  <a:avLst/>
                  <a:gdLst>
                    <a:gd name="T0" fmla="*/ 0 w 54"/>
                    <a:gd name="T1" fmla="*/ 17125 h 7"/>
                    <a:gd name="T2" fmla="*/ 87317 w 54"/>
                    <a:gd name="T3" fmla="*/ 40582 h 7"/>
                    <a:gd name="T4" fmla="*/ 0 60000 65536"/>
                    <a:gd name="T5" fmla="*/ 0 60000 65536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0" t="0" r="r" b="b"/>
                  <a:pathLst>
                    <a:path w="54" h="7">
                      <a:moveTo>
                        <a:pt x="0" y="3"/>
                      </a:moveTo>
                      <a:cubicBezTo>
                        <a:pt x="22" y="0"/>
                        <a:pt x="40" y="2"/>
                        <a:pt x="54" y="7"/>
                      </a:cubicBezTo>
                    </a:path>
                  </a:pathLst>
                </a:custGeom>
                <a:noFill/>
                <a:ln w="9525" cap="sq">
                  <a:solidFill>
                    <a:srgbClr val="C1C0B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363" name="Freeform 365"/>
                <p:cNvSpPr>
                  <a:spLocks noChangeArrowheads="1"/>
                </p:cNvSpPr>
                <p:nvPr/>
              </p:nvSpPr>
              <p:spPr bwMode="auto">
                <a:xfrm>
                  <a:off x="1123" y="3119"/>
                  <a:ext cx="72" cy="9"/>
                </a:xfrm>
                <a:custGeom>
                  <a:avLst/>
                  <a:gdLst>
                    <a:gd name="T0" fmla="*/ 0 w 53"/>
                    <a:gd name="T1" fmla="*/ 5448 h 6"/>
                    <a:gd name="T2" fmla="*/ 77983 w 53"/>
                    <a:gd name="T3" fmla="*/ 19088 h 6"/>
                    <a:gd name="T4" fmla="*/ 0 w 53"/>
                    <a:gd name="T5" fmla="*/ 5448 h 6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3" h="6">
                      <a:moveTo>
                        <a:pt x="0" y="2"/>
                      </a:moveTo>
                      <a:cubicBezTo>
                        <a:pt x="22" y="0"/>
                        <a:pt x="40" y="2"/>
                        <a:pt x="53" y="6"/>
                      </a:cubicBez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7A7878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364" name="Freeform 366"/>
                <p:cNvSpPr>
                  <a:spLocks noChangeArrowheads="1"/>
                </p:cNvSpPr>
                <p:nvPr/>
              </p:nvSpPr>
              <p:spPr bwMode="auto">
                <a:xfrm>
                  <a:off x="1123" y="3119"/>
                  <a:ext cx="72" cy="9"/>
                </a:xfrm>
                <a:custGeom>
                  <a:avLst/>
                  <a:gdLst>
                    <a:gd name="T0" fmla="*/ 0 w 53"/>
                    <a:gd name="T1" fmla="*/ 5448 h 6"/>
                    <a:gd name="T2" fmla="*/ 77983 w 53"/>
                    <a:gd name="T3" fmla="*/ 19088 h 6"/>
                    <a:gd name="T4" fmla="*/ 0 60000 65536"/>
                    <a:gd name="T5" fmla="*/ 0 60000 65536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0" t="0" r="r" b="b"/>
                  <a:pathLst>
                    <a:path w="53" h="6">
                      <a:moveTo>
                        <a:pt x="0" y="2"/>
                      </a:moveTo>
                      <a:cubicBezTo>
                        <a:pt x="22" y="0"/>
                        <a:pt x="40" y="2"/>
                        <a:pt x="53" y="6"/>
                      </a:cubicBezTo>
                    </a:path>
                  </a:pathLst>
                </a:custGeom>
                <a:noFill/>
                <a:ln w="9525" cap="sq">
                  <a:solidFill>
                    <a:srgbClr val="C1C0B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365" name="Freeform 367"/>
                <p:cNvSpPr>
                  <a:spLocks noChangeArrowheads="1"/>
                </p:cNvSpPr>
                <p:nvPr/>
              </p:nvSpPr>
              <p:spPr bwMode="auto">
                <a:xfrm>
                  <a:off x="1068" y="3150"/>
                  <a:ext cx="75" cy="11"/>
                </a:xfrm>
                <a:custGeom>
                  <a:avLst/>
                  <a:gdLst>
                    <a:gd name="T0" fmla="*/ 0 w 55"/>
                    <a:gd name="T1" fmla="*/ 4504 h 7"/>
                    <a:gd name="T2" fmla="*/ 90334 w 55"/>
                    <a:gd name="T3" fmla="*/ 14947 h 7"/>
                    <a:gd name="T4" fmla="*/ 0 w 55"/>
                    <a:gd name="T5" fmla="*/ 4504 h 7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5" h="7">
                      <a:moveTo>
                        <a:pt x="0" y="2"/>
                      </a:moveTo>
                      <a:cubicBezTo>
                        <a:pt x="23" y="0"/>
                        <a:pt x="41" y="2"/>
                        <a:pt x="55" y="7"/>
                      </a:cubicBez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7A7878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366" name="Freeform 368"/>
                <p:cNvSpPr>
                  <a:spLocks noChangeArrowheads="1"/>
                </p:cNvSpPr>
                <p:nvPr/>
              </p:nvSpPr>
              <p:spPr bwMode="auto">
                <a:xfrm>
                  <a:off x="1068" y="3150"/>
                  <a:ext cx="75" cy="11"/>
                </a:xfrm>
                <a:custGeom>
                  <a:avLst/>
                  <a:gdLst>
                    <a:gd name="T0" fmla="*/ 0 w 55"/>
                    <a:gd name="T1" fmla="*/ 4504 h 7"/>
                    <a:gd name="T2" fmla="*/ 90334 w 55"/>
                    <a:gd name="T3" fmla="*/ 14947 h 7"/>
                    <a:gd name="T4" fmla="*/ 0 60000 65536"/>
                    <a:gd name="T5" fmla="*/ 0 60000 65536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0" t="0" r="r" b="b"/>
                  <a:pathLst>
                    <a:path w="55" h="7">
                      <a:moveTo>
                        <a:pt x="0" y="2"/>
                      </a:moveTo>
                      <a:cubicBezTo>
                        <a:pt x="23" y="0"/>
                        <a:pt x="41" y="2"/>
                        <a:pt x="55" y="7"/>
                      </a:cubicBezTo>
                    </a:path>
                  </a:pathLst>
                </a:custGeom>
                <a:noFill/>
                <a:ln w="9525" cap="sq">
                  <a:solidFill>
                    <a:srgbClr val="C1C0B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367" name="Freeform 369"/>
                <p:cNvSpPr>
                  <a:spLocks noChangeArrowheads="1"/>
                </p:cNvSpPr>
                <p:nvPr/>
              </p:nvSpPr>
              <p:spPr bwMode="auto">
                <a:xfrm>
                  <a:off x="1033" y="3198"/>
                  <a:ext cx="74" cy="13"/>
                </a:xfrm>
                <a:custGeom>
                  <a:avLst/>
                  <a:gdLst>
                    <a:gd name="T0" fmla="*/ 0 w 54"/>
                    <a:gd name="T1" fmla="*/ 11492 h 8"/>
                    <a:gd name="T2" fmla="*/ 87317 w 54"/>
                    <a:gd name="T3" fmla="*/ 30347 h 8"/>
                    <a:gd name="T4" fmla="*/ 0 w 54"/>
                    <a:gd name="T5" fmla="*/ 11492 h 8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4" h="8">
                      <a:moveTo>
                        <a:pt x="0" y="3"/>
                      </a:moveTo>
                      <a:cubicBezTo>
                        <a:pt x="22" y="0"/>
                        <a:pt x="40" y="3"/>
                        <a:pt x="54" y="8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solidFill>
                  <a:srgbClr val="7A7878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368" name="Freeform 370"/>
                <p:cNvSpPr>
                  <a:spLocks noChangeArrowheads="1"/>
                </p:cNvSpPr>
                <p:nvPr/>
              </p:nvSpPr>
              <p:spPr bwMode="auto">
                <a:xfrm>
                  <a:off x="1033" y="3198"/>
                  <a:ext cx="74" cy="13"/>
                </a:xfrm>
                <a:custGeom>
                  <a:avLst/>
                  <a:gdLst>
                    <a:gd name="T0" fmla="*/ 0 w 54"/>
                    <a:gd name="T1" fmla="*/ 11492 h 8"/>
                    <a:gd name="T2" fmla="*/ 87317 w 54"/>
                    <a:gd name="T3" fmla="*/ 30347 h 8"/>
                    <a:gd name="T4" fmla="*/ 0 60000 65536"/>
                    <a:gd name="T5" fmla="*/ 0 60000 65536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0" t="0" r="r" b="b"/>
                  <a:pathLst>
                    <a:path w="54" h="8">
                      <a:moveTo>
                        <a:pt x="0" y="3"/>
                      </a:moveTo>
                      <a:cubicBezTo>
                        <a:pt x="22" y="0"/>
                        <a:pt x="40" y="3"/>
                        <a:pt x="54" y="8"/>
                      </a:cubicBezTo>
                    </a:path>
                  </a:pathLst>
                </a:custGeom>
                <a:noFill/>
                <a:ln w="9525" cap="sq">
                  <a:solidFill>
                    <a:srgbClr val="C1C0B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369" name="Freeform 371"/>
                <p:cNvSpPr>
                  <a:spLocks noChangeArrowheads="1"/>
                </p:cNvSpPr>
                <p:nvPr/>
              </p:nvSpPr>
              <p:spPr bwMode="auto">
                <a:xfrm>
                  <a:off x="1036" y="3228"/>
                  <a:ext cx="54" cy="12"/>
                </a:xfrm>
                <a:custGeom>
                  <a:avLst/>
                  <a:gdLst>
                    <a:gd name="T0" fmla="*/ 59912 w 40"/>
                    <a:gd name="T1" fmla="*/ 14336 h 8"/>
                    <a:gd name="T2" fmla="*/ 0 w 40"/>
                    <a:gd name="T3" fmla="*/ 0 h 8"/>
                    <a:gd name="T4" fmla="*/ 0 60000 65536"/>
                    <a:gd name="T5" fmla="*/ 0 60000 65536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0" t="0" r="r" b="b"/>
                  <a:pathLst>
                    <a:path w="40" h="8">
                      <a:moveTo>
                        <a:pt x="40" y="6"/>
                      </a:moveTo>
                      <a:cubicBezTo>
                        <a:pt x="23" y="8"/>
                        <a:pt x="11" y="4"/>
                        <a:pt x="0" y="0"/>
                      </a:cubicBezTo>
                    </a:path>
                  </a:pathLst>
                </a:custGeom>
                <a:noFill/>
                <a:ln w="9525" cap="sq">
                  <a:solidFill>
                    <a:srgbClr val="C1C0B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370" name="Freeform 372"/>
                <p:cNvSpPr>
                  <a:spLocks noChangeArrowheads="1"/>
                </p:cNvSpPr>
                <p:nvPr/>
              </p:nvSpPr>
              <p:spPr bwMode="auto">
                <a:xfrm>
                  <a:off x="1050" y="3130"/>
                  <a:ext cx="36" cy="8"/>
                </a:xfrm>
                <a:custGeom>
                  <a:avLst/>
                  <a:gdLst>
                    <a:gd name="T0" fmla="*/ 32720 w 27"/>
                    <a:gd name="T1" fmla="*/ 53542 h 5"/>
                    <a:gd name="T2" fmla="*/ 15055 w 27"/>
                    <a:gd name="T3" fmla="*/ 29744 h 5"/>
                    <a:gd name="T4" fmla="*/ 15055 w 27"/>
                    <a:gd name="T5" fmla="*/ 12984 h 5"/>
                    <a:gd name="T6" fmla="*/ 32720 w 27"/>
                    <a:gd name="T7" fmla="*/ 29744 h 5"/>
                    <a:gd name="T8" fmla="*/ 32720 w 27"/>
                    <a:gd name="T9" fmla="*/ 53542 h 5"/>
                    <a:gd name="T10" fmla="*/ 15055 w 27"/>
                    <a:gd name="T11" fmla="*/ 29744 h 5"/>
                    <a:gd name="T12" fmla="*/ 7180 w 27"/>
                    <a:gd name="T13" fmla="*/ 23373 h 5"/>
                    <a:gd name="T14" fmla="*/ 7180 w 27"/>
                    <a:gd name="T15" fmla="*/ 0 h 5"/>
                    <a:gd name="T16" fmla="*/ 15055 w 27"/>
                    <a:gd name="T17" fmla="*/ 12984 h 5"/>
                    <a:gd name="T18" fmla="*/ 15055 w 27"/>
                    <a:gd name="T19" fmla="*/ 29744 h 5"/>
                    <a:gd name="T20" fmla="*/ 7180 w 27"/>
                    <a:gd name="T21" fmla="*/ 0 h 5"/>
                    <a:gd name="T22" fmla="*/ 7180 w 27"/>
                    <a:gd name="T23" fmla="*/ 0 h 5"/>
                    <a:gd name="T24" fmla="*/ 7180 w 27"/>
                    <a:gd name="T25" fmla="*/ 0 h 5"/>
                    <a:gd name="T26" fmla="*/ 7180 w 27"/>
                    <a:gd name="T27" fmla="*/ 12984 h 5"/>
                    <a:gd name="T28" fmla="*/ 7180 w 27"/>
                    <a:gd name="T29" fmla="*/ 0 h 5"/>
                    <a:gd name="T30" fmla="*/ 7180 w 27"/>
                    <a:gd name="T31" fmla="*/ 23373 h 5"/>
                    <a:gd name="T32" fmla="*/ 7180 w 27"/>
                    <a:gd name="T33" fmla="*/ 23373 h 5"/>
                    <a:gd name="T34" fmla="*/ 7180 w 27"/>
                    <a:gd name="T35" fmla="*/ 0 h 5"/>
                    <a:gd name="T36" fmla="*/ 7180 w 27"/>
                    <a:gd name="T37" fmla="*/ 0 h 5"/>
                    <a:gd name="T38" fmla="*/ 7180 w 27"/>
                    <a:gd name="T39" fmla="*/ 23373 h 5"/>
                    <a:gd name="T40" fmla="*/ 7180 w 27"/>
                    <a:gd name="T41" fmla="*/ 0 h 5"/>
                    <a:gd name="T42" fmla="*/ 7180 w 27"/>
                    <a:gd name="T43" fmla="*/ 0 h 5"/>
                    <a:gd name="T44" fmla="*/ 7180 w 27"/>
                    <a:gd name="T45" fmla="*/ 12984 h 5"/>
                    <a:gd name="T46" fmla="*/ 7180 w 27"/>
                    <a:gd name="T47" fmla="*/ 0 h 5"/>
                    <a:gd name="T48" fmla="*/ 7180 w 27"/>
                    <a:gd name="T49" fmla="*/ 23373 h 5"/>
                    <a:gd name="T50" fmla="*/ 4956 w 27"/>
                    <a:gd name="T51" fmla="*/ 23373 h 5"/>
                    <a:gd name="T52" fmla="*/ 4956 w 27"/>
                    <a:gd name="T53" fmla="*/ 12984 h 5"/>
                    <a:gd name="T54" fmla="*/ 7180 w 27"/>
                    <a:gd name="T55" fmla="*/ 0 h 5"/>
                    <a:gd name="T56" fmla="*/ 7180 w 27"/>
                    <a:gd name="T57" fmla="*/ 23373 h 5"/>
                    <a:gd name="T58" fmla="*/ 4956 w 27"/>
                    <a:gd name="T59" fmla="*/ 23373 h 5"/>
                    <a:gd name="T60" fmla="*/ 0 w 27"/>
                    <a:gd name="T61" fmla="*/ 23373 h 5"/>
                    <a:gd name="T62" fmla="*/ 1349 w 27"/>
                    <a:gd name="T63" fmla="*/ 12984 h 5"/>
                    <a:gd name="T64" fmla="*/ 4956 w 27"/>
                    <a:gd name="T65" fmla="*/ 12984 h 5"/>
                    <a:gd name="T66" fmla="*/ 4956 w 27"/>
                    <a:gd name="T67" fmla="*/ 23373 h 5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</a:gdLst>
                  <a:ahLst/>
                  <a:cxnLst>
                    <a:cxn ang="T68">
                      <a:pos x="T0" y="T1"/>
                    </a:cxn>
                    <a:cxn ang="T69">
                      <a:pos x="T2" y="T3"/>
                    </a:cxn>
                    <a:cxn ang="T70">
                      <a:pos x="T4" y="T5"/>
                    </a:cxn>
                    <a:cxn ang="T71">
                      <a:pos x="T6" y="T7"/>
                    </a:cxn>
                    <a:cxn ang="T72">
                      <a:pos x="T8" y="T9"/>
                    </a:cxn>
                    <a:cxn ang="T73">
                      <a:pos x="T10" y="T11"/>
                    </a:cxn>
                    <a:cxn ang="T74">
                      <a:pos x="T12" y="T13"/>
                    </a:cxn>
                    <a:cxn ang="T75">
                      <a:pos x="T14" y="T15"/>
                    </a:cxn>
                    <a:cxn ang="T76">
                      <a:pos x="T16" y="T17"/>
                    </a:cxn>
                    <a:cxn ang="T77">
                      <a:pos x="T18" y="T19"/>
                    </a:cxn>
                    <a:cxn ang="T78">
                      <a:pos x="T20" y="T21"/>
                    </a:cxn>
                    <a:cxn ang="T79">
                      <a:pos x="T22" y="T23"/>
                    </a:cxn>
                    <a:cxn ang="T80">
                      <a:pos x="T24" y="T25"/>
                    </a:cxn>
                    <a:cxn ang="T81">
                      <a:pos x="T26" y="T27"/>
                    </a:cxn>
                    <a:cxn ang="T82">
                      <a:pos x="T28" y="T29"/>
                    </a:cxn>
                    <a:cxn ang="T83">
                      <a:pos x="T30" y="T31"/>
                    </a:cxn>
                    <a:cxn ang="T84">
                      <a:pos x="T32" y="T33"/>
                    </a:cxn>
                    <a:cxn ang="T85">
                      <a:pos x="T34" y="T35"/>
                    </a:cxn>
                    <a:cxn ang="T86">
                      <a:pos x="T36" y="T37"/>
                    </a:cxn>
                    <a:cxn ang="T87">
                      <a:pos x="T38" y="T39"/>
                    </a:cxn>
                    <a:cxn ang="T88">
                      <a:pos x="T40" y="T41"/>
                    </a:cxn>
                    <a:cxn ang="T89">
                      <a:pos x="T42" y="T43"/>
                    </a:cxn>
                    <a:cxn ang="T90">
                      <a:pos x="T44" y="T45"/>
                    </a:cxn>
                    <a:cxn ang="T91">
                      <a:pos x="T46" y="T47"/>
                    </a:cxn>
                    <a:cxn ang="T92">
                      <a:pos x="T48" y="T49"/>
                    </a:cxn>
                    <a:cxn ang="T93">
                      <a:pos x="T50" y="T51"/>
                    </a:cxn>
                    <a:cxn ang="T94">
                      <a:pos x="T52" y="T53"/>
                    </a:cxn>
                    <a:cxn ang="T95">
                      <a:pos x="T54" y="T55"/>
                    </a:cxn>
                    <a:cxn ang="T96">
                      <a:pos x="T56" y="T57"/>
                    </a:cxn>
                    <a:cxn ang="T97">
                      <a:pos x="T58" y="T59"/>
                    </a:cxn>
                    <a:cxn ang="T98">
                      <a:pos x="T60" y="T61"/>
                    </a:cxn>
                    <a:cxn ang="T99">
                      <a:pos x="T62" y="T63"/>
                    </a:cxn>
                    <a:cxn ang="T100">
                      <a:pos x="T64" y="T65"/>
                    </a:cxn>
                    <a:cxn ang="T101">
                      <a:pos x="T66" y="T67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cubicBezTo>
                        <a:pt x="21" y="4"/>
                        <a:pt x="17" y="4"/>
                        <a:pt x="12" y="3"/>
                      </a:cubicBezTo>
                      <a:lnTo>
                        <a:pt x="12" y="1"/>
                      </a:lnTo>
                      <a:cubicBezTo>
                        <a:pt x="17" y="2"/>
                        <a:pt x="22" y="3"/>
                        <a:pt x="27" y="3"/>
                      </a:cubicBezTo>
                      <a:lnTo>
                        <a:pt x="27" y="5"/>
                      </a:lnTo>
                      <a:close/>
                      <a:moveTo>
                        <a:pt x="12" y="3"/>
                      </a:moveTo>
                      <a:cubicBezTo>
                        <a:pt x="10" y="2"/>
                        <a:pt x="8" y="2"/>
                        <a:pt x="6" y="2"/>
                      </a:cubicBezTo>
                      <a:lnTo>
                        <a:pt x="6" y="0"/>
                      </a:lnTo>
                      <a:cubicBezTo>
                        <a:pt x="8" y="1"/>
                        <a:pt x="10" y="1"/>
                        <a:pt x="12" y="1"/>
                      </a:cubicBezTo>
                      <a:lnTo>
                        <a:pt x="12" y="3"/>
                      </a:lnTo>
                      <a:close/>
                      <a:moveTo>
                        <a:pt x="6" y="0"/>
                      </a:moveTo>
                      <a:lnTo>
                        <a:pt x="6" y="0"/>
                      </a:lnTo>
                      <a:lnTo>
                        <a:pt x="6" y="1"/>
                      </a:lnTo>
                      <a:lnTo>
                        <a:pt x="6" y="0"/>
                      </a:lnTo>
                      <a:close/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6" y="0"/>
                      </a:lnTo>
                      <a:lnTo>
                        <a:pt x="6" y="2"/>
                      </a:lnTo>
                      <a:close/>
                      <a:moveTo>
                        <a:pt x="6" y="0"/>
                      </a:moveTo>
                      <a:lnTo>
                        <a:pt x="6" y="0"/>
                      </a:lnTo>
                      <a:lnTo>
                        <a:pt x="6" y="1"/>
                      </a:lnTo>
                      <a:lnTo>
                        <a:pt x="6" y="0"/>
                      </a:lnTo>
                      <a:close/>
                      <a:moveTo>
                        <a:pt x="6" y="2"/>
                      </a:moveTo>
                      <a:cubicBezTo>
                        <a:pt x="6" y="2"/>
                        <a:pt x="5" y="2"/>
                        <a:pt x="4" y="2"/>
                      </a:cubicBezTo>
                      <a:lnTo>
                        <a:pt x="4" y="1"/>
                      </a:lnTo>
                      <a:cubicBezTo>
                        <a:pt x="5" y="1"/>
                        <a:pt x="6" y="0"/>
                        <a:pt x="6" y="0"/>
                      </a:cubicBezTo>
                      <a:lnTo>
                        <a:pt x="6" y="2"/>
                      </a:lnTo>
                      <a:close/>
                      <a:moveTo>
                        <a:pt x="4" y="2"/>
                      </a:moveTo>
                      <a:cubicBezTo>
                        <a:pt x="3" y="2"/>
                        <a:pt x="2" y="3"/>
                        <a:pt x="0" y="2"/>
                      </a:cubicBezTo>
                      <a:lnTo>
                        <a:pt x="1" y="1"/>
                      </a:lnTo>
                      <a:cubicBezTo>
                        <a:pt x="2" y="1"/>
                        <a:pt x="3" y="1"/>
                        <a:pt x="4" y="1"/>
                      </a:cubicBezTo>
                      <a:lnTo>
                        <a:pt x="4" y="2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371" name="Freeform 373"/>
                <p:cNvSpPr>
                  <a:spLocks noChangeArrowheads="1"/>
                </p:cNvSpPr>
                <p:nvPr/>
              </p:nvSpPr>
              <p:spPr bwMode="auto">
                <a:xfrm>
                  <a:off x="999" y="3153"/>
                  <a:ext cx="65" cy="9"/>
                </a:xfrm>
                <a:custGeom>
                  <a:avLst/>
                  <a:gdLst>
                    <a:gd name="T0" fmla="*/ 69419 w 48"/>
                    <a:gd name="T1" fmla="*/ 13445 h 6"/>
                    <a:gd name="T2" fmla="*/ 69419 w 48"/>
                    <a:gd name="T3" fmla="*/ 13445 h 6"/>
                    <a:gd name="T4" fmla="*/ 70964 w 48"/>
                    <a:gd name="T5" fmla="*/ 9084 h 6"/>
                    <a:gd name="T6" fmla="*/ 70964 w 48"/>
                    <a:gd name="T7" fmla="*/ 9084 h 6"/>
                    <a:gd name="T8" fmla="*/ 69419 w 48"/>
                    <a:gd name="T9" fmla="*/ 13445 h 6"/>
                    <a:gd name="T10" fmla="*/ 70964 w 48"/>
                    <a:gd name="T11" fmla="*/ 9084 h 6"/>
                    <a:gd name="T12" fmla="*/ 70964 w 48"/>
                    <a:gd name="T13" fmla="*/ 9084 h 6"/>
                    <a:gd name="T14" fmla="*/ 70964 w 48"/>
                    <a:gd name="T15" fmla="*/ 9084 h 6"/>
                    <a:gd name="T16" fmla="*/ 69419 w 48"/>
                    <a:gd name="T17" fmla="*/ 13445 h 6"/>
                    <a:gd name="T18" fmla="*/ 60046 w 48"/>
                    <a:gd name="T19" fmla="*/ 13445 h 6"/>
                    <a:gd name="T20" fmla="*/ 59596 w 48"/>
                    <a:gd name="T21" fmla="*/ 9084 h 6"/>
                    <a:gd name="T22" fmla="*/ 70964 w 48"/>
                    <a:gd name="T23" fmla="*/ 9084 h 6"/>
                    <a:gd name="T24" fmla="*/ 69419 w 48"/>
                    <a:gd name="T25" fmla="*/ 13445 h 6"/>
                    <a:gd name="T26" fmla="*/ 60046 w 48"/>
                    <a:gd name="T27" fmla="*/ 13445 h 6"/>
                    <a:gd name="T28" fmla="*/ 53083 w 48"/>
                    <a:gd name="T29" fmla="*/ 15128 h 6"/>
                    <a:gd name="T30" fmla="*/ 53083 w 48"/>
                    <a:gd name="T31" fmla="*/ 13445 h 6"/>
                    <a:gd name="T32" fmla="*/ 59596 w 48"/>
                    <a:gd name="T33" fmla="*/ 9084 h 6"/>
                    <a:gd name="T34" fmla="*/ 60046 w 48"/>
                    <a:gd name="T35" fmla="*/ 13445 h 6"/>
                    <a:gd name="T36" fmla="*/ 53083 w 48"/>
                    <a:gd name="T37" fmla="*/ 13445 h 6"/>
                    <a:gd name="T38" fmla="*/ 53083 w 48"/>
                    <a:gd name="T39" fmla="*/ 13445 h 6"/>
                    <a:gd name="T40" fmla="*/ 53083 w 48"/>
                    <a:gd name="T41" fmla="*/ 15128 h 6"/>
                    <a:gd name="T42" fmla="*/ 53083 w 48"/>
                    <a:gd name="T43" fmla="*/ 13445 h 6"/>
                    <a:gd name="T44" fmla="*/ 53083 w 48"/>
                    <a:gd name="T45" fmla="*/ 15128 h 6"/>
                    <a:gd name="T46" fmla="*/ 53083 w 48"/>
                    <a:gd name="T47" fmla="*/ 15128 h 6"/>
                    <a:gd name="T48" fmla="*/ 53083 w 48"/>
                    <a:gd name="T49" fmla="*/ 13445 h 6"/>
                    <a:gd name="T50" fmla="*/ 53083 w 48"/>
                    <a:gd name="T51" fmla="*/ 13445 h 6"/>
                    <a:gd name="T52" fmla="*/ 53083 w 48"/>
                    <a:gd name="T53" fmla="*/ 15128 h 6"/>
                    <a:gd name="T54" fmla="*/ 53083 w 48"/>
                    <a:gd name="T55" fmla="*/ 15128 h 6"/>
                    <a:gd name="T56" fmla="*/ 53083 w 48"/>
                    <a:gd name="T57" fmla="*/ 15128 h 6"/>
                    <a:gd name="T58" fmla="*/ 53083 w 48"/>
                    <a:gd name="T59" fmla="*/ 15128 h 6"/>
                    <a:gd name="T60" fmla="*/ 53083 w 48"/>
                    <a:gd name="T61" fmla="*/ 15128 h 6"/>
                    <a:gd name="T62" fmla="*/ 51851 w 48"/>
                    <a:gd name="T63" fmla="*/ 15128 h 6"/>
                    <a:gd name="T64" fmla="*/ 50275 w 48"/>
                    <a:gd name="T65" fmla="*/ 13445 h 6"/>
                    <a:gd name="T66" fmla="*/ 53083 w 48"/>
                    <a:gd name="T67" fmla="*/ 13445 h 6"/>
                    <a:gd name="T68" fmla="*/ 53083 w 48"/>
                    <a:gd name="T69" fmla="*/ 15128 h 6"/>
                    <a:gd name="T70" fmla="*/ 51851 w 48"/>
                    <a:gd name="T71" fmla="*/ 15128 h 6"/>
                    <a:gd name="T72" fmla="*/ 48416 w 48"/>
                    <a:gd name="T73" fmla="*/ 15128 h 6"/>
                    <a:gd name="T74" fmla="*/ 48416 w 48"/>
                    <a:gd name="T75" fmla="*/ 13445 h 6"/>
                    <a:gd name="T76" fmla="*/ 50275 w 48"/>
                    <a:gd name="T77" fmla="*/ 13445 h 6"/>
                    <a:gd name="T78" fmla="*/ 51851 w 48"/>
                    <a:gd name="T79" fmla="*/ 15128 h 6"/>
                    <a:gd name="T80" fmla="*/ 48416 w 48"/>
                    <a:gd name="T81" fmla="*/ 15128 h 6"/>
                    <a:gd name="T82" fmla="*/ 39642 w 48"/>
                    <a:gd name="T83" fmla="*/ 15128 h 6"/>
                    <a:gd name="T84" fmla="*/ 39642 w 48"/>
                    <a:gd name="T85" fmla="*/ 13445 h 6"/>
                    <a:gd name="T86" fmla="*/ 48416 w 48"/>
                    <a:gd name="T87" fmla="*/ 13445 h 6"/>
                    <a:gd name="T88" fmla="*/ 48416 w 48"/>
                    <a:gd name="T89" fmla="*/ 15128 h 6"/>
                    <a:gd name="T90" fmla="*/ 39642 w 48"/>
                    <a:gd name="T91" fmla="*/ 15128 h 6"/>
                    <a:gd name="T92" fmla="*/ 39642 w 48"/>
                    <a:gd name="T93" fmla="*/ 15128 h 6"/>
                    <a:gd name="T94" fmla="*/ 39642 w 48"/>
                    <a:gd name="T95" fmla="*/ 15128 h 6"/>
                    <a:gd name="T96" fmla="*/ 39642 w 48"/>
                    <a:gd name="T97" fmla="*/ 15128 h 6"/>
                    <a:gd name="T98" fmla="*/ 38955 w 48"/>
                    <a:gd name="T99" fmla="*/ 15128 h 6"/>
                    <a:gd name="T100" fmla="*/ 38955 w 48"/>
                    <a:gd name="T101" fmla="*/ 13445 h 6"/>
                    <a:gd name="T102" fmla="*/ 39642 w 48"/>
                    <a:gd name="T103" fmla="*/ 13445 h 6"/>
                    <a:gd name="T104" fmla="*/ 39642 w 48"/>
                    <a:gd name="T105" fmla="*/ 15128 h 6"/>
                    <a:gd name="T106" fmla="*/ 38955 w 48"/>
                    <a:gd name="T107" fmla="*/ 15128 h 6"/>
                    <a:gd name="T108" fmla="*/ 0 w 48"/>
                    <a:gd name="T109" fmla="*/ 5448 h 6"/>
                    <a:gd name="T110" fmla="*/ 0 w 48"/>
                    <a:gd name="T111" fmla="*/ 3279 h 6"/>
                    <a:gd name="T112" fmla="*/ 38955 w 48"/>
                    <a:gd name="T113" fmla="*/ 13445 h 6"/>
                    <a:gd name="T114" fmla="*/ 38955 w 48"/>
                    <a:gd name="T115" fmla="*/ 15128 h 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</a:gdLst>
                  <a:ahLst/>
                  <a:cxnLst>
                    <a:cxn ang="T116">
                      <a:pos x="T0" y="T1"/>
                    </a:cxn>
                    <a:cxn ang="T117">
                      <a:pos x="T2" y="T3"/>
                    </a:cxn>
                    <a:cxn ang="T118">
                      <a:pos x="T4" y="T5"/>
                    </a:cxn>
                    <a:cxn ang="T119">
                      <a:pos x="T6" y="T7"/>
                    </a:cxn>
                    <a:cxn ang="T120">
                      <a:pos x="T8" y="T9"/>
                    </a:cxn>
                    <a:cxn ang="T121">
                      <a:pos x="T10" y="T11"/>
                    </a:cxn>
                    <a:cxn ang="T122">
                      <a:pos x="T12" y="T13"/>
                    </a:cxn>
                    <a:cxn ang="T123">
                      <a:pos x="T14" y="T15"/>
                    </a:cxn>
                    <a:cxn ang="T124">
                      <a:pos x="T16" y="T17"/>
                    </a:cxn>
                    <a:cxn ang="T125">
                      <a:pos x="T18" y="T19"/>
                    </a:cxn>
                    <a:cxn ang="T126">
                      <a:pos x="T20" y="T21"/>
                    </a:cxn>
                    <a:cxn ang="T127">
                      <a:pos x="T22" y="T23"/>
                    </a:cxn>
                    <a:cxn ang="T128">
                      <a:pos x="T24" y="T25"/>
                    </a:cxn>
                    <a:cxn ang="T129">
                      <a:pos x="T26" y="T27"/>
                    </a:cxn>
                    <a:cxn ang="T130">
                      <a:pos x="T28" y="T29"/>
                    </a:cxn>
                    <a:cxn ang="T131">
                      <a:pos x="T30" y="T31"/>
                    </a:cxn>
                    <a:cxn ang="T132">
                      <a:pos x="T32" y="T33"/>
                    </a:cxn>
                    <a:cxn ang="T133">
                      <a:pos x="T34" y="T35"/>
                    </a:cxn>
                    <a:cxn ang="T134">
                      <a:pos x="T36" y="T37"/>
                    </a:cxn>
                    <a:cxn ang="T135">
                      <a:pos x="T38" y="T39"/>
                    </a:cxn>
                    <a:cxn ang="T136">
                      <a:pos x="T40" y="T41"/>
                    </a:cxn>
                    <a:cxn ang="T137">
                      <a:pos x="T42" y="T43"/>
                    </a:cxn>
                    <a:cxn ang="T138">
                      <a:pos x="T44" y="T45"/>
                    </a:cxn>
                    <a:cxn ang="T139">
                      <a:pos x="T46" y="T47"/>
                    </a:cxn>
                    <a:cxn ang="T140">
                      <a:pos x="T48" y="T49"/>
                    </a:cxn>
                    <a:cxn ang="T141">
                      <a:pos x="T50" y="T51"/>
                    </a:cxn>
                    <a:cxn ang="T142">
                      <a:pos x="T52" y="T53"/>
                    </a:cxn>
                    <a:cxn ang="T143">
                      <a:pos x="T54" y="T55"/>
                    </a:cxn>
                    <a:cxn ang="T144">
                      <a:pos x="T56" y="T57"/>
                    </a:cxn>
                    <a:cxn ang="T145">
                      <a:pos x="T58" y="T59"/>
                    </a:cxn>
                    <a:cxn ang="T146">
                      <a:pos x="T60" y="T61"/>
                    </a:cxn>
                    <a:cxn ang="T147">
                      <a:pos x="T62" y="T63"/>
                    </a:cxn>
                    <a:cxn ang="T148">
                      <a:pos x="T64" y="T65"/>
                    </a:cxn>
                    <a:cxn ang="T149">
                      <a:pos x="T66" y="T67"/>
                    </a:cxn>
                    <a:cxn ang="T150">
                      <a:pos x="T68" y="T69"/>
                    </a:cxn>
                    <a:cxn ang="T151">
                      <a:pos x="T70" y="T71"/>
                    </a:cxn>
                    <a:cxn ang="T152">
                      <a:pos x="T72" y="T73"/>
                    </a:cxn>
                    <a:cxn ang="T153">
                      <a:pos x="T74" y="T75"/>
                    </a:cxn>
                    <a:cxn ang="T154">
                      <a:pos x="T76" y="T77"/>
                    </a:cxn>
                    <a:cxn ang="T155">
                      <a:pos x="T78" y="T79"/>
                    </a:cxn>
                    <a:cxn ang="T156">
                      <a:pos x="T80" y="T81"/>
                    </a:cxn>
                    <a:cxn ang="T157">
                      <a:pos x="T82" y="T83"/>
                    </a:cxn>
                    <a:cxn ang="T158">
                      <a:pos x="T84" y="T85"/>
                    </a:cxn>
                    <a:cxn ang="T159">
                      <a:pos x="T86" y="T87"/>
                    </a:cxn>
                    <a:cxn ang="T160">
                      <a:pos x="T88" y="T89"/>
                    </a:cxn>
                    <a:cxn ang="T161">
                      <a:pos x="T90" y="T91"/>
                    </a:cxn>
                    <a:cxn ang="T162">
                      <a:pos x="T92" y="T93"/>
                    </a:cxn>
                    <a:cxn ang="T163">
                      <a:pos x="T94" y="T95"/>
                    </a:cxn>
                    <a:cxn ang="T164">
                      <a:pos x="T96" y="T97"/>
                    </a:cxn>
                    <a:cxn ang="T165">
                      <a:pos x="T98" y="T99"/>
                    </a:cxn>
                    <a:cxn ang="T166">
                      <a:pos x="T100" y="T101"/>
                    </a:cxn>
                    <a:cxn ang="T167">
                      <a:pos x="T102" y="T103"/>
                    </a:cxn>
                    <a:cxn ang="T168">
                      <a:pos x="T104" y="T105"/>
                    </a:cxn>
                    <a:cxn ang="T169">
                      <a:pos x="T106" y="T107"/>
                    </a:cxn>
                    <a:cxn ang="T170">
                      <a:pos x="T108" y="T109"/>
                    </a:cxn>
                    <a:cxn ang="T171">
                      <a:pos x="T110" y="T111"/>
                    </a:cxn>
                    <a:cxn ang="T172">
                      <a:pos x="T112" y="T113"/>
                    </a:cxn>
                    <a:cxn ang="T173">
                      <a:pos x="T114" y="T115"/>
                    </a:cxn>
                  </a:cxnLst>
                  <a:rect l="0" t="0" r="r" b="b"/>
                  <a:pathLst>
                    <a:path w="48" h="6">
                      <a:moveTo>
                        <a:pt x="47" y="4"/>
                      </a:moveTo>
                      <a:lnTo>
                        <a:pt x="47" y="4"/>
                      </a:lnTo>
                      <a:lnTo>
                        <a:pt x="48" y="3"/>
                      </a:lnTo>
                      <a:lnTo>
                        <a:pt x="47" y="4"/>
                      </a:lnTo>
                      <a:close/>
                      <a:moveTo>
                        <a:pt x="48" y="3"/>
                      </a:moveTo>
                      <a:lnTo>
                        <a:pt x="48" y="3"/>
                      </a:lnTo>
                      <a:close/>
                      <a:moveTo>
                        <a:pt x="47" y="4"/>
                      </a:moveTo>
                      <a:cubicBezTo>
                        <a:pt x="46" y="4"/>
                        <a:pt x="43" y="4"/>
                        <a:pt x="41" y="4"/>
                      </a:cubicBezTo>
                      <a:lnTo>
                        <a:pt x="40" y="3"/>
                      </a:lnTo>
                      <a:cubicBezTo>
                        <a:pt x="43" y="3"/>
                        <a:pt x="46" y="2"/>
                        <a:pt x="48" y="3"/>
                      </a:cubicBezTo>
                      <a:lnTo>
                        <a:pt x="47" y="4"/>
                      </a:lnTo>
                      <a:close/>
                      <a:moveTo>
                        <a:pt x="41" y="4"/>
                      </a:moveTo>
                      <a:cubicBezTo>
                        <a:pt x="39" y="5"/>
                        <a:pt x="37" y="5"/>
                        <a:pt x="36" y="5"/>
                      </a:cubicBezTo>
                      <a:lnTo>
                        <a:pt x="36" y="4"/>
                      </a:lnTo>
                      <a:cubicBezTo>
                        <a:pt x="37" y="4"/>
                        <a:pt x="39" y="3"/>
                        <a:pt x="40" y="3"/>
                      </a:cubicBezTo>
                      <a:lnTo>
                        <a:pt x="41" y="4"/>
                      </a:lnTo>
                      <a:close/>
                      <a:moveTo>
                        <a:pt x="36" y="4"/>
                      </a:moveTo>
                      <a:lnTo>
                        <a:pt x="36" y="4"/>
                      </a:lnTo>
                      <a:lnTo>
                        <a:pt x="36" y="5"/>
                      </a:lnTo>
                      <a:lnTo>
                        <a:pt x="36" y="4"/>
                      </a:lnTo>
                      <a:close/>
                      <a:moveTo>
                        <a:pt x="36" y="5"/>
                      </a:moveTo>
                      <a:lnTo>
                        <a:pt x="36" y="5"/>
                      </a:lnTo>
                      <a:lnTo>
                        <a:pt x="36" y="4"/>
                      </a:lnTo>
                      <a:lnTo>
                        <a:pt x="36" y="5"/>
                      </a:lnTo>
                      <a:close/>
                      <a:moveTo>
                        <a:pt x="36" y="5"/>
                      </a:moveTo>
                      <a:lnTo>
                        <a:pt x="36" y="5"/>
                      </a:lnTo>
                      <a:close/>
                      <a:moveTo>
                        <a:pt x="36" y="5"/>
                      </a:moveTo>
                      <a:cubicBezTo>
                        <a:pt x="35" y="5"/>
                        <a:pt x="35" y="5"/>
                        <a:pt x="35" y="5"/>
                      </a:cubicBezTo>
                      <a:lnTo>
                        <a:pt x="34" y="4"/>
                      </a:lnTo>
                      <a:cubicBezTo>
                        <a:pt x="35" y="4"/>
                        <a:pt x="35" y="4"/>
                        <a:pt x="36" y="4"/>
                      </a:cubicBezTo>
                      <a:lnTo>
                        <a:pt x="36" y="5"/>
                      </a:lnTo>
                      <a:close/>
                      <a:moveTo>
                        <a:pt x="35" y="5"/>
                      </a:moveTo>
                      <a:cubicBezTo>
                        <a:pt x="34" y="5"/>
                        <a:pt x="34" y="5"/>
                        <a:pt x="33" y="5"/>
                      </a:cubicBezTo>
                      <a:lnTo>
                        <a:pt x="33" y="4"/>
                      </a:lnTo>
                      <a:cubicBezTo>
                        <a:pt x="34" y="4"/>
                        <a:pt x="34" y="4"/>
                        <a:pt x="34" y="4"/>
                      </a:cubicBezTo>
                      <a:lnTo>
                        <a:pt x="35" y="5"/>
                      </a:lnTo>
                      <a:close/>
                      <a:moveTo>
                        <a:pt x="33" y="5"/>
                      </a:moveTo>
                      <a:cubicBezTo>
                        <a:pt x="31" y="6"/>
                        <a:pt x="29" y="5"/>
                        <a:pt x="27" y="5"/>
                      </a:cubicBezTo>
                      <a:lnTo>
                        <a:pt x="27" y="4"/>
                      </a:lnTo>
                      <a:cubicBezTo>
                        <a:pt x="29" y="4"/>
                        <a:pt x="31" y="4"/>
                        <a:pt x="33" y="4"/>
                      </a:cubicBezTo>
                      <a:lnTo>
                        <a:pt x="33" y="5"/>
                      </a:lnTo>
                      <a:close/>
                      <a:moveTo>
                        <a:pt x="27" y="5"/>
                      </a:moveTo>
                      <a:lnTo>
                        <a:pt x="27" y="5"/>
                      </a:lnTo>
                      <a:close/>
                      <a:moveTo>
                        <a:pt x="27" y="5"/>
                      </a:moveTo>
                      <a:lnTo>
                        <a:pt x="26" y="5"/>
                      </a:lnTo>
                      <a:lnTo>
                        <a:pt x="26" y="4"/>
                      </a:lnTo>
                      <a:lnTo>
                        <a:pt x="27" y="4"/>
                      </a:lnTo>
                      <a:lnTo>
                        <a:pt x="27" y="5"/>
                      </a:lnTo>
                      <a:close/>
                      <a:moveTo>
                        <a:pt x="26" y="5"/>
                      </a:moveTo>
                      <a:cubicBezTo>
                        <a:pt x="18" y="3"/>
                        <a:pt x="11" y="1"/>
                        <a:pt x="0" y="2"/>
                      </a:cubicBezTo>
                      <a:lnTo>
                        <a:pt x="0" y="1"/>
                      </a:lnTo>
                      <a:cubicBezTo>
                        <a:pt x="11" y="0"/>
                        <a:pt x="18" y="2"/>
                        <a:pt x="26" y="4"/>
                      </a:cubicBezTo>
                      <a:lnTo>
                        <a:pt x="26" y="5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372" name="Freeform 374"/>
                <p:cNvSpPr>
                  <a:spLocks noChangeArrowheads="1"/>
                </p:cNvSpPr>
                <p:nvPr/>
              </p:nvSpPr>
              <p:spPr bwMode="auto">
                <a:xfrm>
                  <a:off x="1619" y="3049"/>
                  <a:ext cx="59" cy="15"/>
                </a:xfrm>
                <a:custGeom>
                  <a:avLst/>
                  <a:gdLst>
                    <a:gd name="T0" fmla="*/ 69181 w 43"/>
                    <a:gd name="T1" fmla="*/ 53758 h 9"/>
                    <a:gd name="T2" fmla="*/ 71269 w 43"/>
                    <a:gd name="T3" fmla="*/ 47430 h 9"/>
                    <a:gd name="T4" fmla="*/ 71269 w 43"/>
                    <a:gd name="T5" fmla="*/ 47430 h 9"/>
                    <a:gd name="T6" fmla="*/ 71269 w 43"/>
                    <a:gd name="T7" fmla="*/ 47430 h 9"/>
                    <a:gd name="T8" fmla="*/ 58953 w 43"/>
                    <a:gd name="T9" fmla="*/ 47430 h 9"/>
                    <a:gd name="T10" fmla="*/ 71269 w 43"/>
                    <a:gd name="T11" fmla="*/ 47430 h 9"/>
                    <a:gd name="T12" fmla="*/ 58953 w 43"/>
                    <a:gd name="T13" fmla="*/ 47430 h 9"/>
                    <a:gd name="T14" fmla="*/ 50427 w 43"/>
                    <a:gd name="T15" fmla="*/ 42153 h 9"/>
                    <a:gd name="T16" fmla="*/ 58953 w 43"/>
                    <a:gd name="T17" fmla="*/ 47430 h 9"/>
                    <a:gd name="T18" fmla="*/ 48005 w 43"/>
                    <a:gd name="T19" fmla="*/ 47430 h 9"/>
                    <a:gd name="T20" fmla="*/ 50427 w 43"/>
                    <a:gd name="T21" fmla="*/ 47430 h 9"/>
                    <a:gd name="T22" fmla="*/ 21539 w 43"/>
                    <a:gd name="T23" fmla="*/ 6147 h 9"/>
                    <a:gd name="T24" fmla="*/ 50427 w 43"/>
                    <a:gd name="T25" fmla="*/ 42153 h 9"/>
                    <a:gd name="T26" fmla="*/ 21539 w 43"/>
                    <a:gd name="T27" fmla="*/ 6147 h 9"/>
                    <a:gd name="T28" fmla="*/ 31093 w 43"/>
                    <a:gd name="T29" fmla="*/ 10245 h 9"/>
                    <a:gd name="T30" fmla="*/ 21539 w 43"/>
                    <a:gd name="T31" fmla="*/ 6147 h 9"/>
                    <a:gd name="T32" fmla="*/ 40132 w 43"/>
                    <a:gd name="T33" fmla="*/ 10245 h 9"/>
                    <a:gd name="T34" fmla="*/ 31093 w 43"/>
                    <a:gd name="T35" fmla="*/ 10245 h 9"/>
                    <a:gd name="T36" fmla="*/ 40132 w 43"/>
                    <a:gd name="T37" fmla="*/ 10245 h 9"/>
                    <a:gd name="T38" fmla="*/ 12047 w 43"/>
                    <a:gd name="T39" fmla="*/ 10245 h 9"/>
                    <a:gd name="T40" fmla="*/ 40132 w 43"/>
                    <a:gd name="T41" fmla="*/ 10245 h 9"/>
                    <a:gd name="T42" fmla="*/ 12047 w 43"/>
                    <a:gd name="T43" fmla="*/ 10245 h 9"/>
                    <a:gd name="T44" fmla="*/ 12047 w 43"/>
                    <a:gd name="T45" fmla="*/ 10245 h 9"/>
                    <a:gd name="T46" fmla="*/ 10204 w 43"/>
                    <a:gd name="T47" fmla="*/ 17075 h 9"/>
                    <a:gd name="T48" fmla="*/ 12047 w 43"/>
                    <a:gd name="T49" fmla="*/ 10245 h 9"/>
                    <a:gd name="T50" fmla="*/ 10204 w 43"/>
                    <a:gd name="T51" fmla="*/ 17075 h 9"/>
                    <a:gd name="T52" fmla="*/ 10204 w 43"/>
                    <a:gd name="T53" fmla="*/ 10245 h 9"/>
                    <a:gd name="T54" fmla="*/ 10204 w 43"/>
                    <a:gd name="T55" fmla="*/ 17075 h 9"/>
                    <a:gd name="T56" fmla="*/ 10204 w 43"/>
                    <a:gd name="T57" fmla="*/ 6147 h 9"/>
                    <a:gd name="T58" fmla="*/ 10204 w 43"/>
                    <a:gd name="T59" fmla="*/ 17075 h 9"/>
                    <a:gd name="T60" fmla="*/ 2894 w 43"/>
                    <a:gd name="T61" fmla="*/ 35903 h 9"/>
                    <a:gd name="T62" fmla="*/ 10204 w 43"/>
                    <a:gd name="T63" fmla="*/ 6147 h 9"/>
                    <a:gd name="T64" fmla="*/ 1755 w 43"/>
                    <a:gd name="T65" fmla="*/ 35903 h 9"/>
                    <a:gd name="T66" fmla="*/ 1755 w 43"/>
                    <a:gd name="T67" fmla="*/ 28458 h 9"/>
                    <a:gd name="T68" fmla="*/ 1755 w 43"/>
                    <a:gd name="T69" fmla="*/ 35903 h 9"/>
                    <a:gd name="T70" fmla="*/ 1755 w 43"/>
                    <a:gd name="T71" fmla="*/ 28458 h 9"/>
                    <a:gd name="T72" fmla="*/ 1755 w 43"/>
                    <a:gd name="T73" fmla="*/ 35903 h 9"/>
                    <a:gd name="T74" fmla="*/ 2894 w 43"/>
                    <a:gd name="T75" fmla="*/ 35903 h 9"/>
                    <a:gd name="T76" fmla="*/ 2894 w 43"/>
                    <a:gd name="T77" fmla="*/ 28458 h 9"/>
                    <a:gd name="T78" fmla="*/ 1755 w 43"/>
                    <a:gd name="T79" fmla="*/ 28458 h 9"/>
                    <a:gd name="T80" fmla="*/ 2894 w 43"/>
                    <a:gd name="T81" fmla="*/ 35903 h 9"/>
                    <a:gd name="T82" fmla="*/ 1755 w 43"/>
                    <a:gd name="T83" fmla="*/ 28458 h 9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</a:gdLst>
                  <a:ahLst/>
                  <a:cxnLst>
                    <a:cxn ang="T84">
                      <a:pos x="T0" y="T1"/>
                    </a:cxn>
                    <a:cxn ang="T85">
                      <a:pos x="T2" y="T3"/>
                    </a:cxn>
                    <a:cxn ang="T86">
                      <a:pos x="T4" y="T5"/>
                    </a:cxn>
                    <a:cxn ang="T87">
                      <a:pos x="T6" y="T7"/>
                    </a:cxn>
                    <a:cxn ang="T88">
                      <a:pos x="T8" y="T9"/>
                    </a:cxn>
                    <a:cxn ang="T89">
                      <a:pos x="T10" y="T11"/>
                    </a:cxn>
                    <a:cxn ang="T90">
                      <a:pos x="T12" y="T13"/>
                    </a:cxn>
                    <a:cxn ang="T91">
                      <a:pos x="T14" y="T15"/>
                    </a:cxn>
                    <a:cxn ang="T92">
                      <a:pos x="T16" y="T17"/>
                    </a:cxn>
                    <a:cxn ang="T93">
                      <a:pos x="T18" y="T19"/>
                    </a:cxn>
                    <a:cxn ang="T94">
                      <a:pos x="T20" y="T21"/>
                    </a:cxn>
                    <a:cxn ang="T95">
                      <a:pos x="T22" y="T23"/>
                    </a:cxn>
                    <a:cxn ang="T96">
                      <a:pos x="T24" y="T25"/>
                    </a:cxn>
                    <a:cxn ang="T97">
                      <a:pos x="T26" y="T27"/>
                    </a:cxn>
                    <a:cxn ang="T98">
                      <a:pos x="T28" y="T29"/>
                    </a:cxn>
                    <a:cxn ang="T99">
                      <a:pos x="T30" y="T31"/>
                    </a:cxn>
                    <a:cxn ang="T100">
                      <a:pos x="T32" y="T33"/>
                    </a:cxn>
                    <a:cxn ang="T101">
                      <a:pos x="T34" y="T35"/>
                    </a:cxn>
                    <a:cxn ang="T102">
                      <a:pos x="T36" y="T37"/>
                    </a:cxn>
                    <a:cxn ang="T103">
                      <a:pos x="T38" y="T39"/>
                    </a:cxn>
                    <a:cxn ang="T104">
                      <a:pos x="T40" y="T41"/>
                    </a:cxn>
                    <a:cxn ang="T105">
                      <a:pos x="T42" y="T43"/>
                    </a:cxn>
                    <a:cxn ang="T106">
                      <a:pos x="T44" y="T45"/>
                    </a:cxn>
                    <a:cxn ang="T107">
                      <a:pos x="T46" y="T47"/>
                    </a:cxn>
                    <a:cxn ang="T108">
                      <a:pos x="T48" y="T49"/>
                    </a:cxn>
                    <a:cxn ang="T109">
                      <a:pos x="T50" y="T51"/>
                    </a:cxn>
                    <a:cxn ang="T110">
                      <a:pos x="T52" y="T53"/>
                    </a:cxn>
                    <a:cxn ang="T111">
                      <a:pos x="T54" y="T55"/>
                    </a:cxn>
                    <a:cxn ang="T112">
                      <a:pos x="T56" y="T57"/>
                    </a:cxn>
                    <a:cxn ang="T113">
                      <a:pos x="T58" y="T59"/>
                    </a:cxn>
                    <a:cxn ang="T114">
                      <a:pos x="T60" y="T61"/>
                    </a:cxn>
                    <a:cxn ang="T115">
                      <a:pos x="T62" y="T63"/>
                    </a:cxn>
                    <a:cxn ang="T116">
                      <a:pos x="T64" y="T65"/>
                    </a:cxn>
                    <a:cxn ang="T117">
                      <a:pos x="T66" y="T67"/>
                    </a:cxn>
                    <a:cxn ang="T118">
                      <a:pos x="T68" y="T69"/>
                    </a:cxn>
                    <a:cxn ang="T119">
                      <a:pos x="T70" y="T71"/>
                    </a:cxn>
                    <a:cxn ang="T120">
                      <a:pos x="T72" y="T73"/>
                    </a:cxn>
                    <a:cxn ang="T121">
                      <a:pos x="T74" y="T75"/>
                    </a:cxn>
                    <a:cxn ang="T122">
                      <a:pos x="T76" y="T77"/>
                    </a:cxn>
                    <a:cxn ang="T123">
                      <a:pos x="T78" y="T79"/>
                    </a:cxn>
                    <a:cxn ang="T124">
                      <a:pos x="T80" y="T81"/>
                    </a:cxn>
                    <a:cxn ang="T125">
                      <a:pos x="T82" y="T83"/>
                    </a:cxn>
                  </a:cxnLst>
                  <a:rect l="0" t="0" r="r" b="b"/>
                  <a:pathLst>
                    <a:path w="43" h="9">
                      <a:moveTo>
                        <a:pt x="43" y="9"/>
                      </a:moveTo>
                      <a:lnTo>
                        <a:pt x="42" y="9"/>
                      </a:lnTo>
                      <a:lnTo>
                        <a:pt x="43" y="8"/>
                      </a:lnTo>
                      <a:lnTo>
                        <a:pt x="43" y="9"/>
                      </a:lnTo>
                      <a:close/>
                      <a:moveTo>
                        <a:pt x="43" y="8"/>
                      </a:moveTo>
                      <a:lnTo>
                        <a:pt x="43" y="8"/>
                      </a:lnTo>
                      <a:close/>
                      <a:moveTo>
                        <a:pt x="42" y="9"/>
                      </a:moveTo>
                      <a:cubicBezTo>
                        <a:pt x="41" y="9"/>
                        <a:pt x="38" y="9"/>
                        <a:pt x="36" y="8"/>
                      </a:cubicBezTo>
                      <a:lnTo>
                        <a:pt x="36" y="7"/>
                      </a:lnTo>
                      <a:cubicBezTo>
                        <a:pt x="38" y="7"/>
                        <a:pt x="41" y="7"/>
                        <a:pt x="43" y="8"/>
                      </a:cubicBezTo>
                      <a:lnTo>
                        <a:pt x="42" y="9"/>
                      </a:lnTo>
                      <a:close/>
                      <a:moveTo>
                        <a:pt x="36" y="8"/>
                      </a:moveTo>
                      <a:cubicBezTo>
                        <a:pt x="34" y="8"/>
                        <a:pt x="31" y="8"/>
                        <a:pt x="30" y="8"/>
                      </a:cubicBezTo>
                      <a:lnTo>
                        <a:pt x="30" y="7"/>
                      </a:lnTo>
                      <a:cubicBezTo>
                        <a:pt x="32" y="7"/>
                        <a:pt x="34" y="7"/>
                        <a:pt x="36" y="7"/>
                      </a:cubicBezTo>
                      <a:lnTo>
                        <a:pt x="36" y="8"/>
                      </a:lnTo>
                      <a:close/>
                      <a:moveTo>
                        <a:pt x="30" y="8"/>
                      </a:moveTo>
                      <a:lnTo>
                        <a:pt x="29" y="8"/>
                      </a:lnTo>
                      <a:lnTo>
                        <a:pt x="30" y="7"/>
                      </a:lnTo>
                      <a:lnTo>
                        <a:pt x="30" y="8"/>
                      </a:lnTo>
                      <a:close/>
                      <a:moveTo>
                        <a:pt x="29" y="8"/>
                      </a:moveTo>
                      <a:cubicBezTo>
                        <a:pt x="16" y="5"/>
                        <a:pt x="12" y="3"/>
                        <a:pt x="13" y="1"/>
                      </a:cubicBezTo>
                      <a:lnTo>
                        <a:pt x="14" y="2"/>
                      </a:lnTo>
                      <a:cubicBezTo>
                        <a:pt x="14" y="2"/>
                        <a:pt x="18" y="4"/>
                        <a:pt x="30" y="7"/>
                      </a:cubicBezTo>
                      <a:lnTo>
                        <a:pt x="29" y="8"/>
                      </a:lnTo>
                      <a:close/>
                      <a:moveTo>
                        <a:pt x="13" y="1"/>
                      </a:moveTo>
                      <a:cubicBezTo>
                        <a:pt x="13" y="1"/>
                        <a:pt x="16" y="0"/>
                        <a:pt x="19" y="1"/>
                      </a:cubicBezTo>
                      <a:lnTo>
                        <a:pt x="19" y="2"/>
                      </a:lnTo>
                      <a:cubicBezTo>
                        <a:pt x="17" y="2"/>
                        <a:pt x="14" y="2"/>
                        <a:pt x="14" y="2"/>
                      </a:cubicBezTo>
                      <a:lnTo>
                        <a:pt x="13" y="1"/>
                      </a:lnTo>
                      <a:close/>
                      <a:moveTo>
                        <a:pt x="19" y="1"/>
                      </a:moveTo>
                      <a:cubicBezTo>
                        <a:pt x="22" y="1"/>
                        <a:pt x="24" y="1"/>
                        <a:pt x="24" y="2"/>
                      </a:cubicBezTo>
                      <a:lnTo>
                        <a:pt x="23" y="2"/>
                      </a:lnTo>
                      <a:cubicBezTo>
                        <a:pt x="23" y="2"/>
                        <a:pt x="21" y="2"/>
                        <a:pt x="19" y="2"/>
                      </a:cubicBezTo>
                      <a:lnTo>
                        <a:pt x="19" y="1"/>
                      </a:lnTo>
                      <a:close/>
                      <a:moveTo>
                        <a:pt x="24" y="2"/>
                      </a:moveTo>
                      <a:cubicBezTo>
                        <a:pt x="24" y="3"/>
                        <a:pt x="20" y="4"/>
                        <a:pt x="7" y="3"/>
                      </a:cubicBezTo>
                      <a:lnTo>
                        <a:pt x="7" y="2"/>
                      </a:lnTo>
                      <a:cubicBezTo>
                        <a:pt x="19" y="2"/>
                        <a:pt x="23" y="2"/>
                        <a:pt x="23" y="2"/>
                      </a:cubicBezTo>
                      <a:lnTo>
                        <a:pt x="24" y="2"/>
                      </a:lnTo>
                      <a:close/>
                      <a:moveTo>
                        <a:pt x="7" y="2"/>
                      </a:moveTo>
                      <a:lnTo>
                        <a:pt x="7" y="2"/>
                      </a:lnTo>
                      <a:lnTo>
                        <a:pt x="7" y="3"/>
                      </a:lnTo>
                      <a:lnTo>
                        <a:pt x="7" y="2"/>
                      </a:lnTo>
                      <a:close/>
                      <a:moveTo>
                        <a:pt x="7" y="3"/>
                      </a:moveTo>
                      <a:cubicBezTo>
                        <a:pt x="7" y="3"/>
                        <a:pt x="6" y="3"/>
                        <a:pt x="6" y="3"/>
                      </a:cubicBezTo>
                      <a:lnTo>
                        <a:pt x="7" y="2"/>
                      </a:lnTo>
                      <a:cubicBezTo>
                        <a:pt x="7" y="2"/>
                        <a:pt x="7" y="2"/>
                        <a:pt x="7" y="2"/>
                      </a:cubicBezTo>
                      <a:lnTo>
                        <a:pt x="7" y="3"/>
                      </a:lnTo>
                      <a:close/>
                      <a:moveTo>
                        <a:pt x="6" y="3"/>
                      </a:moveTo>
                      <a:lnTo>
                        <a:pt x="6" y="3"/>
                      </a:lnTo>
                      <a:lnTo>
                        <a:pt x="6" y="2"/>
                      </a:lnTo>
                      <a:lnTo>
                        <a:pt x="6" y="3"/>
                      </a:lnTo>
                      <a:close/>
                      <a:moveTo>
                        <a:pt x="6" y="3"/>
                      </a:moveTo>
                      <a:cubicBezTo>
                        <a:pt x="6" y="2"/>
                        <a:pt x="6" y="2"/>
                        <a:pt x="5" y="2"/>
                      </a:cubicBezTo>
                      <a:lnTo>
                        <a:pt x="6" y="1"/>
                      </a:lnTo>
                      <a:cubicBezTo>
                        <a:pt x="7" y="1"/>
                        <a:pt x="7" y="1"/>
                        <a:pt x="7" y="2"/>
                      </a:cubicBezTo>
                      <a:lnTo>
                        <a:pt x="6" y="3"/>
                      </a:lnTo>
                      <a:close/>
                      <a:moveTo>
                        <a:pt x="5" y="2"/>
                      </a:moveTo>
                      <a:cubicBezTo>
                        <a:pt x="5" y="2"/>
                        <a:pt x="4" y="2"/>
                        <a:pt x="2" y="6"/>
                      </a:cubicBezTo>
                      <a:lnTo>
                        <a:pt x="1" y="5"/>
                      </a:lnTo>
                      <a:cubicBezTo>
                        <a:pt x="3" y="1"/>
                        <a:pt x="5" y="1"/>
                        <a:pt x="6" y="1"/>
                      </a:cubicBezTo>
                      <a:lnTo>
                        <a:pt x="5" y="2"/>
                      </a:lnTo>
                      <a:close/>
                      <a:moveTo>
                        <a:pt x="1" y="6"/>
                      </a:moveTo>
                      <a:lnTo>
                        <a:pt x="0" y="6"/>
                      </a:lnTo>
                      <a:lnTo>
                        <a:pt x="1" y="5"/>
                      </a:lnTo>
                      <a:lnTo>
                        <a:pt x="1" y="6"/>
                      </a:lnTo>
                      <a:close/>
                      <a:moveTo>
                        <a:pt x="1" y="5"/>
                      </a:moveTo>
                      <a:cubicBezTo>
                        <a:pt x="2" y="5"/>
                        <a:pt x="1" y="5"/>
                        <a:pt x="1" y="5"/>
                      </a:cubicBezTo>
                      <a:lnTo>
                        <a:pt x="2" y="6"/>
                      </a:lnTo>
                      <a:cubicBezTo>
                        <a:pt x="2" y="6"/>
                        <a:pt x="2" y="6"/>
                        <a:pt x="1" y="6"/>
                      </a:cubicBezTo>
                      <a:lnTo>
                        <a:pt x="1" y="5"/>
                      </a:lnTo>
                      <a:close/>
                      <a:moveTo>
                        <a:pt x="2" y="6"/>
                      </a:moveTo>
                      <a:lnTo>
                        <a:pt x="2" y="6"/>
                      </a:lnTo>
                      <a:lnTo>
                        <a:pt x="2" y="5"/>
                      </a:lnTo>
                      <a:lnTo>
                        <a:pt x="2" y="6"/>
                      </a:lnTo>
                      <a:close/>
                      <a:moveTo>
                        <a:pt x="1" y="5"/>
                      </a:moveTo>
                      <a:cubicBezTo>
                        <a:pt x="1" y="5"/>
                        <a:pt x="2" y="4"/>
                        <a:pt x="2" y="4"/>
                      </a:cubicBezTo>
                      <a:lnTo>
                        <a:pt x="2" y="6"/>
                      </a:lnTo>
                      <a:cubicBezTo>
                        <a:pt x="2" y="6"/>
                        <a:pt x="2" y="6"/>
                        <a:pt x="2" y="6"/>
                      </a:cubicBezTo>
                      <a:lnTo>
                        <a:pt x="1" y="5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373" name="Freeform 375"/>
                <p:cNvSpPr>
                  <a:spLocks noChangeArrowheads="1"/>
                </p:cNvSpPr>
                <p:nvPr/>
              </p:nvSpPr>
              <p:spPr bwMode="auto">
                <a:xfrm>
                  <a:off x="1624" y="3060"/>
                  <a:ext cx="129" cy="31"/>
                </a:xfrm>
                <a:custGeom>
                  <a:avLst/>
                  <a:gdLst>
                    <a:gd name="T0" fmla="*/ 154104 w 94"/>
                    <a:gd name="T1" fmla="*/ 0 h 19"/>
                    <a:gd name="T2" fmla="*/ 143956 w 94"/>
                    <a:gd name="T3" fmla="*/ 7398 h 19"/>
                    <a:gd name="T4" fmla="*/ 47410 w 94"/>
                    <a:gd name="T5" fmla="*/ 52424 h 19"/>
                    <a:gd name="T6" fmla="*/ 24828 w 94"/>
                    <a:gd name="T7" fmla="*/ 73246 h 19"/>
                    <a:gd name="T8" fmla="*/ 0 w 94"/>
                    <a:gd name="T9" fmla="*/ 65359 h 19"/>
                    <a:gd name="T10" fmla="*/ 0 w 94"/>
                    <a:gd name="T11" fmla="*/ 65359 h 19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94" h="19">
                      <a:moveTo>
                        <a:pt x="94" y="0"/>
                      </a:moveTo>
                      <a:cubicBezTo>
                        <a:pt x="92" y="1"/>
                        <a:pt x="89" y="2"/>
                        <a:pt x="88" y="2"/>
                      </a:cubicBezTo>
                      <a:cubicBezTo>
                        <a:pt x="69" y="3"/>
                        <a:pt x="50" y="9"/>
                        <a:pt x="29" y="13"/>
                      </a:cubicBezTo>
                      <a:cubicBezTo>
                        <a:pt x="27" y="17"/>
                        <a:pt x="19" y="19"/>
                        <a:pt x="15" y="18"/>
                      </a:cubicBezTo>
                      <a:cubicBezTo>
                        <a:pt x="10" y="17"/>
                        <a:pt x="2" y="19"/>
                        <a:pt x="0" y="16"/>
                      </a:cubicBezTo>
                      <a:cubicBezTo>
                        <a:pt x="0" y="16"/>
                        <a:pt x="0" y="16"/>
                        <a:pt x="0" y="16"/>
                      </a:cubicBezTo>
                    </a:path>
                  </a:pathLst>
                </a:custGeom>
                <a:noFill/>
                <a:ln w="9525" cap="sq">
                  <a:solidFill>
                    <a:srgbClr val="C1C0B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374" name="Freeform 376"/>
                <p:cNvSpPr>
                  <a:spLocks noChangeArrowheads="1"/>
                </p:cNvSpPr>
                <p:nvPr/>
              </p:nvSpPr>
              <p:spPr bwMode="auto">
                <a:xfrm>
                  <a:off x="1452" y="3028"/>
                  <a:ext cx="52" cy="6"/>
                </a:xfrm>
                <a:custGeom>
                  <a:avLst/>
                  <a:gdLst>
                    <a:gd name="T0" fmla="*/ 0 w 38"/>
                    <a:gd name="T1" fmla="*/ 12230 h 4"/>
                    <a:gd name="T2" fmla="*/ 0 w 38"/>
                    <a:gd name="T3" fmla="*/ 12230 h 4"/>
                    <a:gd name="T4" fmla="*/ 0 w 38"/>
                    <a:gd name="T5" fmla="*/ 21396 h 4"/>
                    <a:gd name="T6" fmla="*/ 0 w 38"/>
                    <a:gd name="T7" fmla="*/ 21396 h 4"/>
                    <a:gd name="T8" fmla="*/ 0 w 38"/>
                    <a:gd name="T9" fmla="*/ 12230 h 4"/>
                    <a:gd name="T10" fmla="*/ 0 w 38"/>
                    <a:gd name="T11" fmla="*/ 21396 h 4"/>
                    <a:gd name="T12" fmla="*/ 0 w 38"/>
                    <a:gd name="T13" fmla="*/ 21396 h 4"/>
                    <a:gd name="T14" fmla="*/ 0 w 38"/>
                    <a:gd name="T15" fmla="*/ 16131 h 4"/>
                    <a:gd name="T16" fmla="*/ 0 w 38"/>
                    <a:gd name="T17" fmla="*/ 21396 h 4"/>
                    <a:gd name="T18" fmla="*/ 0 w 38"/>
                    <a:gd name="T19" fmla="*/ 12230 h 4"/>
                    <a:gd name="T20" fmla="*/ 36022 w 38"/>
                    <a:gd name="T21" fmla="*/ 6987 h 4"/>
                    <a:gd name="T22" fmla="*/ 36022 w 38"/>
                    <a:gd name="T23" fmla="*/ 16131 h 4"/>
                    <a:gd name="T24" fmla="*/ 0 w 38"/>
                    <a:gd name="T25" fmla="*/ 21396 h 4"/>
                    <a:gd name="T26" fmla="*/ 0 w 38"/>
                    <a:gd name="T27" fmla="*/ 12230 h 4"/>
                    <a:gd name="T28" fmla="*/ 36022 w 38"/>
                    <a:gd name="T29" fmla="*/ 6987 h 4"/>
                    <a:gd name="T30" fmla="*/ 56406 w 38"/>
                    <a:gd name="T31" fmla="*/ 0 h 4"/>
                    <a:gd name="T32" fmla="*/ 56406 w 38"/>
                    <a:gd name="T33" fmla="*/ 6987 h 4"/>
                    <a:gd name="T34" fmla="*/ 36022 w 38"/>
                    <a:gd name="T35" fmla="*/ 16131 h 4"/>
                    <a:gd name="T36" fmla="*/ 36022 w 38"/>
                    <a:gd name="T37" fmla="*/ 6987 h 4"/>
                    <a:gd name="T38" fmla="*/ 56406 w 38"/>
                    <a:gd name="T39" fmla="*/ 0 h 4"/>
                    <a:gd name="T40" fmla="*/ 56406 w 38"/>
                    <a:gd name="T41" fmla="*/ 0 h 4"/>
                    <a:gd name="T42" fmla="*/ 56406 w 38"/>
                    <a:gd name="T43" fmla="*/ 6987 h 4"/>
                    <a:gd name="T44" fmla="*/ 56406 w 38"/>
                    <a:gd name="T45" fmla="*/ 0 h 4"/>
                    <a:gd name="T46" fmla="*/ 56406 w 38"/>
                    <a:gd name="T47" fmla="*/ 0 h 4"/>
                    <a:gd name="T48" fmla="*/ 59721 w 38"/>
                    <a:gd name="T49" fmla="*/ 6987 h 4"/>
                    <a:gd name="T50" fmla="*/ 59721 w 38"/>
                    <a:gd name="T51" fmla="*/ 12230 h 4"/>
                    <a:gd name="T52" fmla="*/ 56406 w 38"/>
                    <a:gd name="T53" fmla="*/ 6987 h 4"/>
                    <a:gd name="T54" fmla="*/ 56406 w 38"/>
                    <a:gd name="T55" fmla="*/ 0 h 4"/>
                    <a:gd name="T56" fmla="*/ 59721 w 38"/>
                    <a:gd name="T57" fmla="*/ 6987 h 4"/>
                    <a:gd name="T58" fmla="*/ 64484 w 38"/>
                    <a:gd name="T59" fmla="*/ 6987 h 4"/>
                    <a:gd name="T60" fmla="*/ 64484 w 38"/>
                    <a:gd name="T61" fmla="*/ 16131 h 4"/>
                    <a:gd name="T62" fmla="*/ 59721 w 38"/>
                    <a:gd name="T63" fmla="*/ 12230 h 4"/>
                    <a:gd name="T64" fmla="*/ 59721 w 38"/>
                    <a:gd name="T65" fmla="*/ 6987 h 4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38" h="4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0" y="4"/>
                      </a:lnTo>
                      <a:lnTo>
                        <a:pt x="0" y="2"/>
                      </a:lnTo>
                      <a:close/>
                      <a:moveTo>
                        <a:pt x="0" y="4"/>
                      </a:moveTo>
                      <a:lnTo>
                        <a:pt x="0" y="4"/>
                      </a:lnTo>
                      <a:lnTo>
                        <a:pt x="0" y="3"/>
                      </a:lnTo>
                      <a:lnTo>
                        <a:pt x="0" y="4"/>
                      </a:lnTo>
                      <a:close/>
                      <a:moveTo>
                        <a:pt x="0" y="2"/>
                      </a:moveTo>
                      <a:cubicBezTo>
                        <a:pt x="7" y="3"/>
                        <a:pt x="14" y="2"/>
                        <a:pt x="21" y="1"/>
                      </a:cubicBezTo>
                      <a:lnTo>
                        <a:pt x="21" y="3"/>
                      </a:lnTo>
                      <a:cubicBezTo>
                        <a:pt x="14" y="3"/>
                        <a:pt x="7" y="4"/>
                        <a:pt x="0" y="4"/>
                      </a:cubicBezTo>
                      <a:lnTo>
                        <a:pt x="0" y="2"/>
                      </a:lnTo>
                      <a:close/>
                      <a:moveTo>
                        <a:pt x="21" y="1"/>
                      </a:moveTo>
                      <a:cubicBezTo>
                        <a:pt x="25" y="1"/>
                        <a:pt x="29" y="0"/>
                        <a:pt x="33" y="0"/>
                      </a:cubicBezTo>
                      <a:lnTo>
                        <a:pt x="33" y="1"/>
                      </a:lnTo>
                      <a:cubicBezTo>
                        <a:pt x="29" y="2"/>
                        <a:pt x="25" y="2"/>
                        <a:pt x="21" y="3"/>
                      </a:cubicBezTo>
                      <a:lnTo>
                        <a:pt x="21" y="1"/>
                      </a:lnTo>
                      <a:close/>
                      <a:moveTo>
                        <a:pt x="33" y="0"/>
                      </a:moveTo>
                      <a:lnTo>
                        <a:pt x="33" y="0"/>
                      </a:lnTo>
                      <a:lnTo>
                        <a:pt x="33" y="1"/>
                      </a:lnTo>
                      <a:lnTo>
                        <a:pt x="33" y="0"/>
                      </a:lnTo>
                      <a:close/>
                      <a:moveTo>
                        <a:pt x="33" y="0"/>
                      </a:moveTo>
                      <a:cubicBezTo>
                        <a:pt x="34" y="0"/>
                        <a:pt x="35" y="0"/>
                        <a:pt x="35" y="1"/>
                      </a:cubicBezTo>
                      <a:lnTo>
                        <a:pt x="35" y="2"/>
                      </a:lnTo>
                      <a:cubicBezTo>
                        <a:pt x="34" y="2"/>
                        <a:pt x="34" y="1"/>
                        <a:pt x="33" y="1"/>
                      </a:cubicBezTo>
                      <a:lnTo>
                        <a:pt x="33" y="0"/>
                      </a:lnTo>
                      <a:close/>
                      <a:moveTo>
                        <a:pt x="35" y="1"/>
                      </a:moveTo>
                      <a:cubicBezTo>
                        <a:pt x="36" y="1"/>
                        <a:pt x="37" y="1"/>
                        <a:pt x="38" y="1"/>
                      </a:cubicBezTo>
                      <a:lnTo>
                        <a:pt x="38" y="3"/>
                      </a:lnTo>
                      <a:cubicBezTo>
                        <a:pt x="36" y="3"/>
                        <a:pt x="36" y="2"/>
                        <a:pt x="35" y="2"/>
                      </a:cubicBezTo>
                      <a:lnTo>
                        <a:pt x="35" y="1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375" name="Freeform 377"/>
                <p:cNvSpPr>
                  <a:spLocks noChangeArrowheads="1"/>
                </p:cNvSpPr>
                <p:nvPr/>
              </p:nvSpPr>
              <p:spPr bwMode="auto">
                <a:xfrm>
                  <a:off x="1506" y="3046"/>
                  <a:ext cx="52" cy="7"/>
                </a:xfrm>
                <a:custGeom>
                  <a:avLst/>
                  <a:gdLst>
                    <a:gd name="T0" fmla="*/ 1786 w 38"/>
                    <a:gd name="T1" fmla="*/ 0 h 5"/>
                    <a:gd name="T2" fmla="*/ 1786 w 38"/>
                    <a:gd name="T3" fmla="*/ 0 h 5"/>
                    <a:gd name="T4" fmla="*/ 0 w 38"/>
                    <a:gd name="T5" fmla="*/ 1662 h 5"/>
                    <a:gd name="T6" fmla="*/ 0 w 38"/>
                    <a:gd name="T7" fmla="*/ 1662 h 5"/>
                    <a:gd name="T8" fmla="*/ 1786 w 38"/>
                    <a:gd name="T9" fmla="*/ 0 h 5"/>
                    <a:gd name="T10" fmla="*/ 0 w 38"/>
                    <a:gd name="T11" fmla="*/ 1662 h 5"/>
                    <a:gd name="T12" fmla="*/ 0 w 38"/>
                    <a:gd name="T13" fmla="*/ 1662 h 5"/>
                    <a:gd name="T14" fmla="*/ 1786 w 38"/>
                    <a:gd name="T15" fmla="*/ 1662 h 5"/>
                    <a:gd name="T16" fmla="*/ 0 w 38"/>
                    <a:gd name="T17" fmla="*/ 1662 h 5"/>
                    <a:gd name="T18" fmla="*/ 1786 w 38"/>
                    <a:gd name="T19" fmla="*/ 0 h 5"/>
                    <a:gd name="T20" fmla="*/ 17196 w 38"/>
                    <a:gd name="T21" fmla="*/ 2667 h 5"/>
                    <a:gd name="T22" fmla="*/ 17196 w 38"/>
                    <a:gd name="T23" fmla="*/ 4262 h 5"/>
                    <a:gd name="T24" fmla="*/ 0 w 38"/>
                    <a:gd name="T25" fmla="*/ 1662 h 5"/>
                    <a:gd name="T26" fmla="*/ 1786 w 38"/>
                    <a:gd name="T27" fmla="*/ 0 h 5"/>
                    <a:gd name="T28" fmla="*/ 17196 w 38"/>
                    <a:gd name="T29" fmla="*/ 2667 h 5"/>
                    <a:gd name="T30" fmla="*/ 28512 w 38"/>
                    <a:gd name="T31" fmla="*/ 2667 h 5"/>
                    <a:gd name="T32" fmla="*/ 28512 w 38"/>
                    <a:gd name="T33" fmla="*/ 4262 h 5"/>
                    <a:gd name="T34" fmla="*/ 17196 w 38"/>
                    <a:gd name="T35" fmla="*/ 4262 h 5"/>
                    <a:gd name="T36" fmla="*/ 17196 w 38"/>
                    <a:gd name="T37" fmla="*/ 2667 h 5"/>
                    <a:gd name="T38" fmla="*/ 28512 w 38"/>
                    <a:gd name="T39" fmla="*/ 2667 h 5"/>
                    <a:gd name="T40" fmla="*/ 31244 w 38"/>
                    <a:gd name="T41" fmla="*/ 2667 h 5"/>
                    <a:gd name="T42" fmla="*/ 31244 w 38"/>
                    <a:gd name="T43" fmla="*/ 2667 h 5"/>
                    <a:gd name="T44" fmla="*/ 28512 w 38"/>
                    <a:gd name="T45" fmla="*/ 4262 h 5"/>
                    <a:gd name="T46" fmla="*/ 28512 w 38"/>
                    <a:gd name="T47" fmla="*/ 2667 h 5"/>
                    <a:gd name="T48" fmla="*/ 31244 w 38"/>
                    <a:gd name="T49" fmla="*/ 2667 h 5"/>
                    <a:gd name="T50" fmla="*/ 31244 w 38"/>
                    <a:gd name="T51" fmla="*/ 2667 h 5"/>
                    <a:gd name="T52" fmla="*/ 28512 w 38"/>
                    <a:gd name="T53" fmla="*/ 4262 h 5"/>
                    <a:gd name="T54" fmla="*/ 28512 w 38"/>
                    <a:gd name="T55" fmla="*/ 4262 h 5"/>
                    <a:gd name="T56" fmla="*/ 31244 w 38"/>
                    <a:gd name="T57" fmla="*/ 2667 h 5"/>
                    <a:gd name="T58" fmla="*/ 31244 w 38"/>
                    <a:gd name="T59" fmla="*/ 2667 h 5"/>
                    <a:gd name="T60" fmla="*/ 34019 w 38"/>
                    <a:gd name="T61" fmla="*/ 4262 h 5"/>
                    <a:gd name="T62" fmla="*/ 33008 w 38"/>
                    <a:gd name="T63" fmla="*/ 5274 h 5"/>
                    <a:gd name="T64" fmla="*/ 28512 w 38"/>
                    <a:gd name="T65" fmla="*/ 4262 h 5"/>
                    <a:gd name="T66" fmla="*/ 31244 w 38"/>
                    <a:gd name="T67" fmla="*/ 2667 h 5"/>
                    <a:gd name="T68" fmla="*/ 34019 w 38"/>
                    <a:gd name="T69" fmla="*/ 4262 h 5"/>
                    <a:gd name="T70" fmla="*/ 37109 w 38"/>
                    <a:gd name="T71" fmla="*/ 4262 h 5"/>
                    <a:gd name="T72" fmla="*/ 37109 w 38"/>
                    <a:gd name="T73" fmla="*/ 5274 h 5"/>
                    <a:gd name="T74" fmla="*/ 33008 w 38"/>
                    <a:gd name="T75" fmla="*/ 5274 h 5"/>
                    <a:gd name="T76" fmla="*/ 34019 w 38"/>
                    <a:gd name="T77" fmla="*/ 4262 h 5"/>
                    <a:gd name="T78" fmla="*/ 37109 w 38"/>
                    <a:gd name="T79" fmla="*/ 4262 h 5"/>
                    <a:gd name="T80" fmla="*/ 37109 w 38"/>
                    <a:gd name="T81" fmla="*/ 4262 h 5"/>
                    <a:gd name="T82" fmla="*/ 37109 w 38"/>
                    <a:gd name="T83" fmla="*/ 5274 h 5"/>
                    <a:gd name="T84" fmla="*/ 37109 w 38"/>
                    <a:gd name="T85" fmla="*/ 4262 h 5"/>
                    <a:gd name="T86" fmla="*/ 37109 w 38"/>
                    <a:gd name="T87" fmla="*/ 4262 h 5"/>
                    <a:gd name="T88" fmla="*/ 62597 w 38"/>
                    <a:gd name="T89" fmla="*/ 2667 h 5"/>
                    <a:gd name="T90" fmla="*/ 64484 w 38"/>
                    <a:gd name="T91" fmla="*/ 4262 h 5"/>
                    <a:gd name="T92" fmla="*/ 37109 w 38"/>
                    <a:gd name="T93" fmla="*/ 5274 h 5"/>
                    <a:gd name="T94" fmla="*/ 37109 w 38"/>
                    <a:gd name="T95" fmla="*/ 4262 h 5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</a:gdLst>
                  <a:ahLst/>
                  <a:cxnLst>
                    <a:cxn ang="T96">
                      <a:pos x="T0" y="T1"/>
                    </a:cxn>
                    <a:cxn ang="T97">
                      <a:pos x="T2" y="T3"/>
                    </a:cxn>
                    <a:cxn ang="T98">
                      <a:pos x="T4" y="T5"/>
                    </a:cxn>
                    <a:cxn ang="T99">
                      <a:pos x="T6" y="T7"/>
                    </a:cxn>
                    <a:cxn ang="T100">
                      <a:pos x="T8" y="T9"/>
                    </a:cxn>
                    <a:cxn ang="T101">
                      <a:pos x="T10" y="T11"/>
                    </a:cxn>
                    <a:cxn ang="T102">
                      <a:pos x="T12" y="T13"/>
                    </a:cxn>
                    <a:cxn ang="T103">
                      <a:pos x="T14" y="T15"/>
                    </a:cxn>
                    <a:cxn ang="T104">
                      <a:pos x="T16" y="T17"/>
                    </a:cxn>
                    <a:cxn ang="T105">
                      <a:pos x="T18" y="T19"/>
                    </a:cxn>
                    <a:cxn ang="T106">
                      <a:pos x="T20" y="T21"/>
                    </a:cxn>
                    <a:cxn ang="T107">
                      <a:pos x="T22" y="T23"/>
                    </a:cxn>
                    <a:cxn ang="T108">
                      <a:pos x="T24" y="T25"/>
                    </a:cxn>
                    <a:cxn ang="T109">
                      <a:pos x="T26" y="T27"/>
                    </a:cxn>
                    <a:cxn ang="T110">
                      <a:pos x="T28" y="T29"/>
                    </a:cxn>
                    <a:cxn ang="T111">
                      <a:pos x="T30" y="T31"/>
                    </a:cxn>
                    <a:cxn ang="T112">
                      <a:pos x="T32" y="T33"/>
                    </a:cxn>
                    <a:cxn ang="T113">
                      <a:pos x="T34" y="T35"/>
                    </a:cxn>
                    <a:cxn ang="T114">
                      <a:pos x="T36" y="T37"/>
                    </a:cxn>
                    <a:cxn ang="T115">
                      <a:pos x="T38" y="T39"/>
                    </a:cxn>
                    <a:cxn ang="T116">
                      <a:pos x="T40" y="T41"/>
                    </a:cxn>
                    <a:cxn ang="T117">
                      <a:pos x="T42" y="T43"/>
                    </a:cxn>
                    <a:cxn ang="T118">
                      <a:pos x="T44" y="T45"/>
                    </a:cxn>
                    <a:cxn ang="T119">
                      <a:pos x="T46" y="T47"/>
                    </a:cxn>
                    <a:cxn ang="T120">
                      <a:pos x="T48" y="T49"/>
                    </a:cxn>
                    <a:cxn ang="T121">
                      <a:pos x="T50" y="T51"/>
                    </a:cxn>
                    <a:cxn ang="T122">
                      <a:pos x="T52" y="T53"/>
                    </a:cxn>
                    <a:cxn ang="T123">
                      <a:pos x="T54" y="T55"/>
                    </a:cxn>
                    <a:cxn ang="T124">
                      <a:pos x="T56" y="T57"/>
                    </a:cxn>
                    <a:cxn ang="T125">
                      <a:pos x="T58" y="T59"/>
                    </a:cxn>
                    <a:cxn ang="T126">
                      <a:pos x="T60" y="T61"/>
                    </a:cxn>
                    <a:cxn ang="T127">
                      <a:pos x="T62" y="T63"/>
                    </a:cxn>
                    <a:cxn ang="T128">
                      <a:pos x="T64" y="T65"/>
                    </a:cxn>
                    <a:cxn ang="T129">
                      <a:pos x="T66" y="T67"/>
                    </a:cxn>
                    <a:cxn ang="T130">
                      <a:pos x="T68" y="T69"/>
                    </a:cxn>
                    <a:cxn ang="T131">
                      <a:pos x="T70" y="T71"/>
                    </a:cxn>
                    <a:cxn ang="T132">
                      <a:pos x="T72" y="T73"/>
                    </a:cxn>
                    <a:cxn ang="T133">
                      <a:pos x="T74" y="T75"/>
                    </a:cxn>
                    <a:cxn ang="T134">
                      <a:pos x="T76" y="T77"/>
                    </a:cxn>
                    <a:cxn ang="T135">
                      <a:pos x="T78" y="T79"/>
                    </a:cxn>
                    <a:cxn ang="T136">
                      <a:pos x="T80" y="T81"/>
                    </a:cxn>
                    <a:cxn ang="T137">
                      <a:pos x="T82" y="T83"/>
                    </a:cxn>
                    <a:cxn ang="T138">
                      <a:pos x="T84" y="T85"/>
                    </a:cxn>
                    <a:cxn ang="T139">
                      <a:pos x="T86" y="T87"/>
                    </a:cxn>
                    <a:cxn ang="T140">
                      <a:pos x="T88" y="T89"/>
                    </a:cxn>
                    <a:cxn ang="T141">
                      <a:pos x="T90" y="T91"/>
                    </a:cxn>
                    <a:cxn ang="T142">
                      <a:pos x="T92" y="T93"/>
                    </a:cxn>
                    <a:cxn ang="T143">
                      <a:pos x="T94" y="T95"/>
                    </a:cxn>
                  </a:cxnLst>
                  <a:rect l="0" t="0" r="r" b="b"/>
                  <a:pathLst>
                    <a:path w="38" h="5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1"/>
                      </a:lnTo>
                      <a:lnTo>
                        <a:pt x="1" y="0"/>
                      </a:lnTo>
                      <a:close/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" y="1"/>
                      </a:lnTo>
                      <a:lnTo>
                        <a:pt x="0" y="1"/>
                      </a:lnTo>
                      <a:close/>
                      <a:moveTo>
                        <a:pt x="1" y="0"/>
                      </a:moveTo>
                      <a:cubicBezTo>
                        <a:pt x="3" y="2"/>
                        <a:pt x="7" y="2"/>
                        <a:pt x="10" y="2"/>
                      </a:cubicBezTo>
                      <a:lnTo>
                        <a:pt x="10" y="3"/>
                      </a:lnTo>
                      <a:cubicBezTo>
                        <a:pt x="6" y="3"/>
                        <a:pt x="3" y="3"/>
                        <a:pt x="0" y="1"/>
                      </a:cubicBezTo>
                      <a:lnTo>
                        <a:pt x="1" y="0"/>
                      </a:lnTo>
                      <a:close/>
                      <a:moveTo>
                        <a:pt x="10" y="2"/>
                      </a:moveTo>
                      <a:cubicBezTo>
                        <a:pt x="13" y="2"/>
                        <a:pt x="16" y="2"/>
                        <a:pt x="17" y="2"/>
                      </a:cubicBezTo>
                      <a:lnTo>
                        <a:pt x="17" y="3"/>
                      </a:lnTo>
                      <a:cubicBezTo>
                        <a:pt x="15" y="3"/>
                        <a:pt x="13" y="3"/>
                        <a:pt x="10" y="3"/>
                      </a:cubicBezTo>
                      <a:lnTo>
                        <a:pt x="10" y="2"/>
                      </a:lnTo>
                      <a:close/>
                      <a:moveTo>
                        <a:pt x="17" y="2"/>
                      </a:moveTo>
                      <a:lnTo>
                        <a:pt x="18" y="2"/>
                      </a:lnTo>
                      <a:lnTo>
                        <a:pt x="17" y="3"/>
                      </a:lnTo>
                      <a:lnTo>
                        <a:pt x="17" y="2"/>
                      </a:lnTo>
                      <a:close/>
                      <a:moveTo>
                        <a:pt x="18" y="2"/>
                      </a:moveTo>
                      <a:lnTo>
                        <a:pt x="18" y="2"/>
                      </a:lnTo>
                      <a:lnTo>
                        <a:pt x="17" y="3"/>
                      </a:lnTo>
                      <a:lnTo>
                        <a:pt x="18" y="2"/>
                      </a:lnTo>
                      <a:close/>
                      <a:moveTo>
                        <a:pt x="18" y="2"/>
                      </a:moveTo>
                      <a:cubicBezTo>
                        <a:pt x="18" y="2"/>
                        <a:pt x="19" y="3"/>
                        <a:pt x="20" y="3"/>
                      </a:cubicBezTo>
                      <a:lnTo>
                        <a:pt x="19" y="4"/>
                      </a:lnTo>
                      <a:cubicBezTo>
                        <a:pt x="18" y="4"/>
                        <a:pt x="18" y="4"/>
                        <a:pt x="17" y="3"/>
                      </a:cubicBezTo>
                      <a:lnTo>
                        <a:pt x="18" y="2"/>
                      </a:lnTo>
                      <a:close/>
                      <a:moveTo>
                        <a:pt x="20" y="3"/>
                      </a:moveTo>
                      <a:cubicBezTo>
                        <a:pt x="20" y="3"/>
                        <a:pt x="21" y="3"/>
                        <a:pt x="22" y="3"/>
                      </a:cubicBezTo>
                      <a:lnTo>
                        <a:pt x="22" y="4"/>
                      </a:lnTo>
                      <a:cubicBezTo>
                        <a:pt x="21" y="4"/>
                        <a:pt x="20" y="4"/>
                        <a:pt x="19" y="4"/>
                      </a:cubicBezTo>
                      <a:lnTo>
                        <a:pt x="20" y="3"/>
                      </a:lnTo>
                      <a:close/>
                      <a:moveTo>
                        <a:pt x="22" y="3"/>
                      </a:moveTo>
                      <a:lnTo>
                        <a:pt x="22" y="3"/>
                      </a:lnTo>
                      <a:lnTo>
                        <a:pt x="22" y="4"/>
                      </a:lnTo>
                      <a:lnTo>
                        <a:pt x="22" y="3"/>
                      </a:lnTo>
                      <a:close/>
                      <a:moveTo>
                        <a:pt x="22" y="3"/>
                      </a:moveTo>
                      <a:cubicBezTo>
                        <a:pt x="26" y="4"/>
                        <a:pt x="32" y="3"/>
                        <a:pt x="37" y="2"/>
                      </a:cubicBezTo>
                      <a:lnTo>
                        <a:pt x="38" y="3"/>
                      </a:lnTo>
                      <a:cubicBezTo>
                        <a:pt x="32" y="4"/>
                        <a:pt x="26" y="5"/>
                        <a:pt x="22" y="4"/>
                      </a:cubicBezTo>
                      <a:lnTo>
                        <a:pt x="22" y="3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376" name="Freeform 378"/>
                <p:cNvSpPr>
                  <a:spLocks noChangeArrowheads="1"/>
                </p:cNvSpPr>
                <p:nvPr/>
              </p:nvSpPr>
              <p:spPr bwMode="auto">
                <a:xfrm>
                  <a:off x="1552" y="3065"/>
                  <a:ext cx="54" cy="5"/>
                </a:xfrm>
                <a:custGeom>
                  <a:avLst/>
                  <a:gdLst>
                    <a:gd name="T0" fmla="*/ 59912 w 40"/>
                    <a:gd name="T1" fmla="*/ 0 h 4"/>
                    <a:gd name="T2" fmla="*/ 0 w 40"/>
                    <a:gd name="T3" fmla="*/ 804 h 4"/>
                    <a:gd name="T4" fmla="*/ 59912 w 40"/>
                    <a:gd name="T5" fmla="*/ 0 h 4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40" h="4">
                      <a:moveTo>
                        <a:pt x="40" y="0"/>
                      </a:moveTo>
                      <a:cubicBezTo>
                        <a:pt x="28" y="2"/>
                        <a:pt x="15" y="4"/>
                        <a:pt x="0" y="2"/>
                      </a:cubicBezTo>
                      <a:lnTo>
                        <a:pt x="40" y="0"/>
                      </a:lnTo>
                      <a:close/>
                    </a:path>
                  </a:pathLst>
                </a:custGeom>
                <a:solidFill>
                  <a:srgbClr val="7A7878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377" name="Freeform 379"/>
                <p:cNvSpPr>
                  <a:spLocks noChangeArrowheads="1"/>
                </p:cNvSpPr>
                <p:nvPr/>
              </p:nvSpPr>
              <p:spPr bwMode="auto">
                <a:xfrm>
                  <a:off x="1552" y="3065"/>
                  <a:ext cx="54" cy="5"/>
                </a:xfrm>
                <a:custGeom>
                  <a:avLst/>
                  <a:gdLst>
                    <a:gd name="T0" fmla="*/ 59912 w 40"/>
                    <a:gd name="T1" fmla="*/ 0 h 4"/>
                    <a:gd name="T2" fmla="*/ 0 w 40"/>
                    <a:gd name="T3" fmla="*/ 804 h 4"/>
                    <a:gd name="T4" fmla="*/ 0 60000 65536"/>
                    <a:gd name="T5" fmla="*/ 0 60000 65536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0" t="0" r="r" b="b"/>
                  <a:pathLst>
                    <a:path w="40" h="4">
                      <a:moveTo>
                        <a:pt x="40" y="0"/>
                      </a:moveTo>
                      <a:cubicBezTo>
                        <a:pt x="28" y="2"/>
                        <a:pt x="15" y="4"/>
                        <a:pt x="0" y="2"/>
                      </a:cubicBezTo>
                    </a:path>
                  </a:pathLst>
                </a:custGeom>
                <a:noFill/>
                <a:ln w="9525" cap="sq">
                  <a:solidFill>
                    <a:srgbClr val="C1C0B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378" name="Freeform 380"/>
                <p:cNvSpPr>
                  <a:spLocks noChangeArrowheads="1"/>
                </p:cNvSpPr>
                <p:nvPr/>
              </p:nvSpPr>
              <p:spPr bwMode="auto">
                <a:xfrm>
                  <a:off x="1954" y="3089"/>
                  <a:ext cx="91" cy="7"/>
                </a:xfrm>
                <a:custGeom>
                  <a:avLst/>
                  <a:gdLst>
                    <a:gd name="T0" fmla="*/ 0 w 67"/>
                    <a:gd name="T1" fmla="*/ 6819 h 5"/>
                    <a:gd name="T2" fmla="*/ 48439 w 67"/>
                    <a:gd name="T3" fmla="*/ 0 h 5"/>
                    <a:gd name="T4" fmla="*/ 98477 w 67"/>
                    <a:gd name="T5" fmla="*/ 6819 h 5"/>
                    <a:gd name="T6" fmla="*/ 0 w 67"/>
                    <a:gd name="T7" fmla="*/ 6819 h 5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67" h="5">
                      <a:moveTo>
                        <a:pt x="0" y="5"/>
                      </a:moveTo>
                      <a:cubicBezTo>
                        <a:pt x="10" y="2"/>
                        <a:pt x="26" y="1"/>
                        <a:pt x="33" y="0"/>
                      </a:cubicBezTo>
                      <a:cubicBezTo>
                        <a:pt x="49" y="0"/>
                        <a:pt x="54" y="3"/>
                        <a:pt x="67" y="5"/>
                      </a:cubicBezTo>
                      <a:lnTo>
                        <a:pt x="0" y="5"/>
                      </a:lnTo>
                      <a:close/>
                    </a:path>
                  </a:pathLst>
                </a:custGeom>
                <a:solidFill>
                  <a:srgbClr val="7A7878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379" name="Freeform 381"/>
                <p:cNvSpPr>
                  <a:spLocks noChangeArrowheads="1"/>
                </p:cNvSpPr>
                <p:nvPr/>
              </p:nvSpPr>
              <p:spPr bwMode="auto">
                <a:xfrm>
                  <a:off x="1954" y="3089"/>
                  <a:ext cx="91" cy="7"/>
                </a:xfrm>
                <a:custGeom>
                  <a:avLst/>
                  <a:gdLst>
                    <a:gd name="T0" fmla="*/ 0 w 67"/>
                    <a:gd name="T1" fmla="*/ 6819 h 5"/>
                    <a:gd name="T2" fmla="*/ 48439 w 67"/>
                    <a:gd name="T3" fmla="*/ 0 h 5"/>
                    <a:gd name="T4" fmla="*/ 98477 w 67"/>
                    <a:gd name="T5" fmla="*/ 6819 h 5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67" h="5">
                      <a:moveTo>
                        <a:pt x="0" y="5"/>
                      </a:moveTo>
                      <a:cubicBezTo>
                        <a:pt x="10" y="2"/>
                        <a:pt x="26" y="1"/>
                        <a:pt x="33" y="0"/>
                      </a:cubicBezTo>
                      <a:cubicBezTo>
                        <a:pt x="49" y="0"/>
                        <a:pt x="54" y="3"/>
                        <a:pt x="67" y="5"/>
                      </a:cubicBezTo>
                    </a:path>
                  </a:pathLst>
                </a:custGeom>
                <a:noFill/>
                <a:ln w="9525" cap="sq">
                  <a:solidFill>
                    <a:srgbClr val="C1C0B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380" name="Freeform 382"/>
                <p:cNvSpPr>
                  <a:spLocks noChangeArrowheads="1"/>
                </p:cNvSpPr>
                <p:nvPr/>
              </p:nvSpPr>
              <p:spPr bwMode="auto">
                <a:xfrm>
                  <a:off x="2047" y="3097"/>
                  <a:ext cx="65" cy="17"/>
                </a:xfrm>
                <a:custGeom>
                  <a:avLst/>
                  <a:gdLst>
                    <a:gd name="T0" fmla="*/ 0 w 47"/>
                    <a:gd name="T1" fmla="*/ 0 h 10"/>
                    <a:gd name="T2" fmla="*/ 50044 w 47"/>
                    <a:gd name="T3" fmla="*/ 57622 h 10"/>
                    <a:gd name="T4" fmla="*/ 86014 w 47"/>
                    <a:gd name="T5" fmla="*/ 82312 h 10"/>
                    <a:gd name="T6" fmla="*/ 0 w 47"/>
                    <a:gd name="T7" fmla="*/ 0 h 10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47" h="10">
                      <a:moveTo>
                        <a:pt x="0" y="0"/>
                      </a:moveTo>
                      <a:cubicBezTo>
                        <a:pt x="9" y="2"/>
                        <a:pt x="19" y="4"/>
                        <a:pt x="27" y="7"/>
                      </a:cubicBezTo>
                      <a:cubicBezTo>
                        <a:pt x="33" y="9"/>
                        <a:pt x="40" y="9"/>
                        <a:pt x="47" y="1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7A7878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381" name="Freeform 383"/>
                <p:cNvSpPr>
                  <a:spLocks noChangeArrowheads="1"/>
                </p:cNvSpPr>
                <p:nvPr/>
              </p:nvSpPr>
              <p:spPr bwMode="auto">
                <a:xfrm>
                  <a:off x="2047" y="3097"/>
                  <a:ext cx="65" cy="17"/>
                </a:xfrm>
                <a:custGeom>
                  <a:avLst/>
                  <a:gdLst>
                    <a:gd name="T0" fmla="*/ 0 w 47"/>
                    <a:gd name="T1" fmla="*/ 0 h 10"/>
                    <a:gd name="T2" fmla="*/ 50044 w 47"/>
                    <a:gd name="T3" fmla="*/ 57622 h 10"/>
                    <a:gd name="T4" fmla="*/ 86014 w 47"/>
                    <a:gd name="T5" fmla="*/ 82312 h 1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47" h="10">
                      <a:moveTo>
                        <a:pt x="0" y="0"/>
                      </a:moveTo>
                      <a:cubicBezTo>
                        <a:pt x="9" y="2"/>
                        <a:pt x="19" y="4"/>
                        <a:pt x="27" y="7"/>
                      </a:cubicBezTo>
                      <a:cubicBezTo>
                        <a:pt x="33" y="9"/>
                        <a:pt x="40" y="9"/>
                        <a:pt x="47" y="10"/>
                      </a:cubicBezTo>
                    </a:path>
                  </a:pathLst>
                </a:custGeom>
                <a:noFill/>
                <a:ln w="9525" cap="sq">
                  <a:solidFill>
                    <a:srgbClr val="C1C0B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382" name="Freeform 384"/>
                <p:cNvSpPr>
                  <a:spLocks noChangeArrowheads="1"/>
                </p:cNvSpPr>
                <p:nvPr/>
              </p:nvSpPr>
              <p:spPr bwMode="auto">
                <a:xfrm>
                  <a:off x="1933" y="3220"/>
                  <a:ext cx="137" cy="17"/>
                </a:xfrm>
                <a:custGeom>
                  <a:avLst/>
                  <a:gdLst>
                    <a:gd name="T0" fmla="*/ 0 w 100"/>
                    <a:gd name="T1" fmla="*/ 0 h 10"/>
                    <a:gd name="T2" fmla="*/ 152573 w 100"/>
                    <a:gd name="T3" fmla="*/ 33895 h 10"/>
                    <a:gd name="T4" fmla="*/ 0 w 100"/>
                    <a:gd name="T5" fmla="*/ 0 h 1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100" h="10">
                      <a:moveTo>
                        <a:pt x="0" y="0"/>
                      </a:moveTo>
                      <a:cubicBezTo>
                        <a:pt x="23" y="10"/>
                        <a:pt x="68" y="2"/>
                        <a:pt x="100" y="4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7A7878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383" name="Freeform 385"/>
                <p:cNvSpPr>
                  <a:spLocks noChangeArrowheads="1"/>
                </p:cNvSpPr>
                <p:nvPr/>
              </p:nvSpPr>
              <p:spPr bwMode="auto">
                <a:xfrm>
                  <a:off x="1933" y="3220"/>
                  <a:ext cx="137" cy="17"/>
                </a:xfrm>
                <a:custGeom>
                  <a:avLst/>
                  <a:gdLst>
                    <a:gd name="T0" fmla="*/ 0 w 100"/>
                    <a:gd name="T1" fmla="*/ 0 h 10"/>
                    <a:gd name="T2" fmla="*/ 152573 w 100"/>
                    <a:gd name="T3" fmla="*/ 33895 h 10"/>
                    <a:gd name="T4" fmla="*/ 0 60000 65536"/>
                    <a:gd name="T5" fmla="*/ 0 60000 65536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0" t="0" r="r" b="b"/>
                  <a:pathLst>
                    <a:path w="100" h="10">
                      <a:moveTo>
                        <a:pt x="0" y="0"/>
                      </a:moveTo>
                      <a:cubicBezTo>
                        <a:pt x="23" y="10"/>
                        <a:pt x="68" y="2"/>
                        <a:pt x="100" y="4"/>
                      </a:cubicBezTo>
                    </a:path>
                  </a:pathLst>
                </a:custGeom>
                <a:noFill/>
                <a:ln w="9525" cap="sq">
                  <a:solidFill>
                    <a:srgbClr val="C1C0B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384" name="Freeform 386"/>
                <p:cNvSpPr>
                  <a:spLocks noChangeArrowheads="1"/>
                </p:cNvSpPr>
                <p:nvPr/>
              </p:nvSpPr>
              <p:spPr bwMode="auto">
                <a:xfrm>
                  <a:off x="1786" y="3260"/>
                  <a:ext cx="175" cy="18"/>
                </a:xfrm>
                <a:custGeom>
                  <a:avLst/>
                  <a:gdLst>
                    <a:gd name="T0" fmla="*/ 219498 w 127"/>
                    <a:gd name="T1" fmla="*/ 40631 h 11"/>
                    <a:gd name="T2" fmla="*/ 148779 w 127"/>
                    <a:gd name="T3" fmla="*/ 25917 h 11"/>
                    <a:gd name="T4" fmla="*/ 0 w 127"/>
                    <a:gd name="T5" fmla="*/ 0 h 11"/>
                    <a:gd name="T6" fmla="*/ 1800 w 127"/>
                    <a:gd name="T7" fmla="*/ 4742 h 11"/>
                    <a:gd name="T8" fmla="*/ 219498 w 127"/>
                    <a:gd name="T9" fmla="*/ 40631 h 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27" h="11">
                      <a:moveTo>
                        <a:pt x="127" y="9"/>
                      </a:moveTo>
                      <a:cubicBezTo>
                        <a:pt x="114" y="7"/>
                        <a:pt x="102" y="5"/>
                        <a:pt x="86" y="6"/>
                      </a:cubicBezTo>
                      <a:cubicBezTo>
                        <a:pt x="52" y="8"/>
                        <a:pt x="18" y="11"/>
                        <a:pt x="0" y="0"/>
                      </a:cubicBezTo>
                      <a:cubicBezTo>
                        <a:pt x="1" y="0"/>
                        <a:pt x="1" y="0"/>
                        <a:pt x="1" y="1"/>
                      </a:cubicBezTo>
                      <a:lnTo>
                        <a:pt x="127" y="9"/>
                      </a:lnTo>
                      <a:close/>
                    </a:path>
                  </a:pathLst>
                </a:custGeom>
                <a:solidFill>
                  <a:srgbClr val="7A7878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385" name="Freeform 387"/>
                <p:cNvSpPr>
                  <a:spLocks noChangeArrowheads="1"/>
                </p:cNvSpPr>
                <p:nvPr/>
              </p:nvSpPr>
              <p:spPr bwMode="auto">
                <a:xfrm>
                  <a:off x="1786" y="3260"/>
                  <a:ext cx="175" cy="18"/>
                </a:xfrm>
                <a:custGeom>
                  <a:avLst/>
                  <a:gdLst>
                    <a:gd name="T0" fmla="*/ 219498 w 127"/>
                    <a:gd name="T1" fmla="*/ 40631 h 11"/>
                    <a:gd name="T2" fmla="*/ 148779 w 127"/>
                    <a:gd name="T3" fmla="*/ 25917 h 11"/>
                    <a:gd name="T4" fmla="*/ 0 w 127"/>
                    <a:gd name="T5" fmla="*/ 0 h 11"/>
                    <a:gd name="T6" fmla="*/ 1800 w 127"/>
                    <a:gd name="T7" fmla="*/ 4742 h 11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127" h="11">
                      <a:moveTo>
                        <a:pt x="127" y="9"/>
                      </a:moveTo>
                      <a:cubicBezTo>
                        <a:pt x="114" y="7"/>
                        <a:pt x="102" y="5"/>
                        <a:pt x="86" y="6"/>
                      </a:cubicBezTo>
                      <a:cubicBezTo>
                        <a:pt x="52" y="8"/>
                        <a:pt x="18" y="11"/>
                        <a:pt x="0" y="0"/>
                      </a:cubicBezTo>
                      <a:cubicBezTo>
                        <a:pt x="1" y="0"/>
                        <a:pt x="1" y="0"/>
                        <a:pt x="1" y="1"/>
                      </a:cubicBezTo>
                    </a:path>
                  </a:pathLst>
                </a:custGeom>
                <a:noFill/>
                <a:ln w="9525" cap="sq">
                  <a:solidFill>
                    <a:srgbClr val="C1C0B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386" name="Freeform 388"/>
                <p:cNvSpPr>
                  <a:spLocks noChangeArrowheads="1"/>
                </p:cNvSpPr>
                <p:nvPr/>
              </p:nvSpPr>
              <p:spPr bwMode="auto">
                <a:xfrm>
                  <a:off x="1989" y="3130"/>
                  <a:ext cx="187" cy="19"/>
                </a:xfrm>
                <a:custGeom>
                  <a:avLst/>
                  <a:gdLst>
                    <a:gd name="T0" fmla="*/ 0 w 135"/>
                    <a:gd name="T1" fmla="*/ 43817 h 11"/>
                    <a:gd name="T2" fmla="*/ 37853 w 135"/>
                    <a:gd name="T3" fmla="*/ 19598 h 11"/>
                    <a:gd name="T4" fmla="*/ 72477 w 135"/>
                    <a:gd name="T5" fmla="*/ 0 h 11"/>
                    <a:gd name="T6" fmla="*/ 237915 w 135"/>
                    <a:gd name="T7" fmla="*/ 33851 h 11"/>
                    <a:gd name="T8" fmla="*/ 0 w 135"/>
                    <a:gd name="T9" fmla="*/ 43817 h 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35" h="11">
                      <a:moveTo>
                        <a:pt x="0" y="4"/>
                      </a:moveTo>
                      <a:cubicBezTo>
                        <a:pt x="7" y="4"/>
                        <a:pt x="14" y="4"/>
                        <a:pt x="22" y="2"/>
                      </a:cubicBezTo>
                      <a:cubicBezTo>
                        <a:pt x="29" y="1"/>
                        <a:pt x="35" y="0"/>
                        <a:pt x="41" y="0"/>
                      </a:cubicBezTo>
                      <a:cubicBezTo>
                        <a:pt x="74" y="0"/>
                        <a:pt x="95" y="11"/>
                        <a:pt x="135" y="3"/>
                      </a:cubicBezTo>
                      <a:lnTo>
                        <a:pt x="0" y="4"/>
                      </a:lnTo>
                      <a:close/>
                    </a:path>
                  </a:pathLst>
                </a:custGeom>
                <a:solidFill>
                  <a:srgbClr val="7A7878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387" name="Freeform 389"/>
                <p:cNvSpPr>
                  <a:spLocks noChangeArrowheads="1"/>
                </p:cNvSpPr>
                <p:nvPr/>
              </p:nvSpPr>
              <p:spPr bwMode="auto">
                <a:xfrm>
                  <a:off x="1989" y="3130"/>
                  <a:ext cx="187" cy="19"/>
                </a:xfrm>
                <a:custGeom>
                  <a:avLst/>
                  <a:gdLst>
                    <a:gd name="T0" fmla="*/ 0 w 135"/>
                    <a:gd name="T1" fmla="*/ 43817 h 11"/>
                    <a:gd name="T2" fmla="*/ 37853 w 135"/>
                    <a:gd name="T3" fmla="*/ 19598 h 11"/>
                    <a:gd name="T4" fmla="*/ 72477 w 135"/>
                    <a:gd name="T5" fmla="*/ 0 h 11"/>
                    <a:gd name="T6" fmla="*/ 237915 w 135"/>
                    <a:gd name="T7" fmla="*/ 33851 h 11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135" h="11">
                      <a:moveTo>
                        <a:pt x="0" y="4"/>
                      </a:moveTo>
                      <a:cubicBezTo>
                        <a:pt x="7" y="4"/>
                        <a:pt x="14" y="4"/>
                        <a:pt x="22" y="2"/>
                      </a:cubicBezTo>
                      <a:cubicBezTo>
                        <a:pt x="29" y="1"/>
                        <a:pt x="35" y="0"/>
                        <a:pt x="41" y="0"/>
                      </a:cubicBezTo>
                      <a:cubicBezTo>
                        <a:pt x="74" y="0"/>
                        <a:pt x="95" y="11"/>
                        <a:pt x="135" y="3"/>
                      </a:cubicBezTo>
                    </a:path>
                  </a:pathLst>
                </a:custGeom>
                <a:noFill/>
                <a:ln w="9525" cap="sq">
                  <a:solidFill>
                    <a:srgbClr val="C1C0B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388" name="Freeform 390"/>
                <p:cNvSpPr>
                  <a:spLocks noChangeArrowheads="1"/>
                </p:cNvSpPr>
                <p:nvPr/>
              </p:nvSpPr>
              <p:spPr bwMode="auto">
                <a:xfrm>
                  <a:off x="1980" y="3487"/>
                  <a:ext cx="161" cy="23"/>
                </a:xfrm>
                <a:custGeom>
                  <a:avLst/>
                  <a:gdLst>
                    <a:gd name="T0" fmla="*/ 195458 w 117"/>
                    <a:gd name="T1" fmla="*/ 64862 h 14"/>
                    <a:gd name="T2" fmla="*/ 165091 w 117"/>
                    <a:gd name="T3" fmla="*/ 51510 h 14"/>
                    <a:gd name="T4" fmla="*/ 103161 w 117"/>
                    <a:gd name="T5" fmla="*/ 42571 h 14"/>
                    <a:gd name="T6" fmla="*/ 16001 w 117"/>
                    <a:gd name="T7" fmla="*/ 45165 h 14"/>
                    <a:gd name="T8" fmla="*/ 12151 w 117"/>
                    <a:gd name="T9" fmla="*/ 27492 h 14"/>
                    <a:gd name="T10" fmla="*/ 0 w 117"/>
                    <a:gd name="T11" fmla="*/ 0 h 14"/>
                    <a:gd name="T12" fmla="*/ 195458 w 117"/>
                    <a:gd name="T13" fmla="*/ 64862 h 14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117" h="14">
                      <a:moveTo>
                        <a:pt x="117" y="14"/>
                      </a:moveTo>
                      <a:cubicBezTo>
                        <a:pt x="109" y="14"/>
                        <a:pt x="105" y="11"/>
                        <a:pt x="99" y="11"/>
                      </a:cubicBezTo>
                      <a:cubicBezTo>
                        <a:pt x="88" y="9"/>
                        <a:pt x="76" y="8"/>
                        <a:pt x="62" y="9"/>
                      </a:cubicBezTo>
                      <a:cubicBezTo>
                        <a:pt x="44" y="10"/>
                        <a:pt x="24" y="13"/>
                        <a:pt x="10" y="10"/>
                      </a:cubicBezTo>
                      <a:cubicBezTo>
                        <a:pt x="8" y="9"/>
                        <a:pt x="8" y="8"/>
                        <a:pt x="7" y="6"/>
                      </a:cubicBezTo>
                      <a:cubicBezTo>
                        <a:pt x="7" y="6"/>
                        <a:pt x="0" y="0"/>
                        <a:pt x="0" y="0"/>
                      </a:cubicBezTo>
                      <a:lnTo>
                        <a:pt x="117" y="14"/>
                      </a:lnTo>
                      <a:close/>
                    </a:path>
                  </a:pathLst>
                </a:custGeom>
                <a:solidFill>
                  <a:srgbClr val="7A7878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389" name="Freeform 391"/>
                <p:cNvSpPr>
                  <a:spLocks noChangeArrowheads="1"/>
                </p:cNvSpPr>
                <p:nvPr/>
              </p:nvSpPr>
              <p:spPr bwMode="auto">
                <a:xfrm>
                  <a:off x="1980" y="3487"/>
                  <a:ext cx="161" cy="23"/>
                </a:xfrm>
                <a:custGeom>
                  <a:avLst/>
                  <a:gdLst>
                    <a:gd name="T0" fmla="*/ 195458 w 117"/>
                    <a:gd name="T1" fmla="*/ 64862 h 14"/>
                    <a:gd name="T2" fmla="*/ 165091 w 117"/>
                    <a:gd name="T3" fmla="*/ 51510 h 14"/>
                    <a:gd name="T4" fmla="*/ 103161 w 117"/>
                    <a:gd name="T5" fmla="*/ 42571 h 14"/>
                    <a:gd name="T6" fmla="*/ 16001 w 117"/>
                    <a:gd name="T7" fmla="*/ 45165 h 14"/>
                    <a:gd name="T8" fmla="*/ 12151 w 117"/>
                    <a:gd name="T9" fmla="*/ 27492 h 14"/>
                    <a:gd name="T10" fmla="*/ 0 w 117"/>
                    <a:gd name="T11" fmla="*/ 0 h 14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117" h="14">
                      <a:moveTo>
                        <a:pt x="117" y="14"/>
                      </a:moveTo>
                      <a:cubicBezTo>
                        <a:pt x="109" y="14"/>
                        <a:pt x="105" y="11"/>
                        <a:pt x="99" y="11"/>
                      </a:cubicBezTo>
                      <a:cubicBezTo>
                        <a:pt x="88" y="9"/>
                        <a:pt x="76" y="8"/>
                        <a:pt x="62" y="9"/>
                      </a:cubicBezTo>
                      <a:cubicBezTo>
                        <a:pt x="44" y="10"/>
                        <a:pt x="24" y="13"/>
                        <a:pt x="10" y="10"/>
                      </a:cubicBezTo>
                      <a:cubicBezTo>
                        <a:pt x="8" y="9"/>
                        <a:pt x="8" y="8"/>
                        <a:pt x="7" y="6"/>
                      </a:cubicBezTo>
                      <a:cubicBezTo>
                        <a:pt x="7" y="6"/>
                        <a:pt x="0" y="0"/>
                        <a:pt x="0" y="0"/>
                      </a:cubicBezTo>
                    </a:path>
                  </a:pathLst>
                </a:custGeom>
                <a:noFill/>
                <a:ln w="9525" cap="sq">
                  <a:solidFill>
                    <a:srgbClr val="C1C0B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390" name="Freeform 392"/>
                <p:cNvSpPr>
                  <a:spLocks noChangeArrowheads="1"/>
                </p:cNvSpPr>
                <p:nvPr/>
              </p:nvSpPr>
              <p:spPr bwMode="auto">
                <a:xfrm>
                  <a:off x="1784" y="3191"/>
                  <a:ext cx="42" cy="7"/>
                </a:xfrm>
                <a:custGeom>
                  <a:avLst/>
                  <a:gdLst>
                    <a:gd name="T0" fmla="*/ 0 w 31"/>
                    <a:gd name="T1" fmla="*/ 1662 h 5"/>
                    <a:gd name="T2" fmla="*/ 45769 w 31"/>
                    <a:gd name="T3" fmla="*/ 6819 h 5"/>
                    <a:gd name="T4" fmla="*/ 0 w 31"/>
                    <a:gd name="T5" fmla="*/ 1662 h 5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31" h="5">
                      <a:moveTo>
                        <a:pt x="0" y="1"/>
                      </a:moveTo>
                      <a:cubicBezTo>
                        <a:pt x="13" y="1"/>
                        <a:pt x="28" y="0"/>
                        <a:pt x="31" y="5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7A7878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391" name="Freeform 393"/>
                <p:cNvSpPr>
                  <a:spLocks noChangeArrowheads="1"/>
                </p:cNvSpPr>
                <p:nvPr/>
              </p:nvSpPr>
              <p:spPr bwMode="auto">
                <a:xfrm>
                  <a:off x="1784" y="3191"/>
                  <a:ext cx="42" cy="7"/>
                </a:xfrm>
                <a:custGeom>
                  <a:avLst/>
                  <a:gdLst>
                    <a:gd name="T0" fmla="*/ 0 w 31"/>
                    <a:gd name="T1" fmla="*/ 1662 h 5"/>
                    <a:gd name="T2" fmla="*/ 45769 w 31"/>
                    <a:gd name="T3" fmla="*/ 6819 h 5"/>
                    <a:gd name="T4" fmla="*/ 0 60000 65536"/>
                    <a:gd name="T5" fmla="*/ 0 60000 65536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0" t="0" r="r" b="b"/>
                  <a:pathLst>
                    <a:path w="31" h="5">
                      <a:moveTo>
                        <a:pt x="0" y="1"/>
                      </a:moveTo>
                      <a:cubicBezTo>
                        <a:pt x="13" y="1"/>
                        <a:pt x="28" y="0"/>
                        <a:pt x="31" y="5"/>
                      </a:cubicBezTo>
                    </a:path>
                  </a:pathLst>
                </a:custGeom>
                <a:noFill/>
                <a:ln w="9525" cap="sq">
                  <a:solidFill>
                    <a:srgbClr val="C1C0B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392" name="Freeform 394"/>
                <p:cNvSpPr>
                  <a:spLocks noChangeArrowheads="1"/>
                </p:cNvSpPr>
                <p:nvPr/>
              </p:nvSpPr>
              <p:spPr bwMode="auto">
                <a:xfrm>
                  <a:off x="1903" y="3051"/>
                  <a:ext cx="82" cy="16"/>
                </a:xfrm>
                <a:custGeom>
                  <a:avLst/>
                  <a:gdLst>
                    <a:gd name="T0" fmla="*/ 0 w 60"/>
                    <a:gd name="T1" fmla="*/ 0 h 10"/>
                    <a:gd name="T2" fmla="*/ 4634 w 60"/>
                    <a:gd name="T3" fmla="*/ 9502 h 10"/>
                    <a:gd name="T4" fmla="*/ 37384 w 60"/>
                    <a:gd name="T5" fmla="*/ 25285 h 10"/>
                    <a:gd name="T6" fmla="*/ 96364 w 60"/>
                    <a:gd name="T7" fmla="*/ 30114 h 10"/>
                    <a:gd name="T8" fmla="*/ 0 w 60"/>
                    <a:gd name="T9" fmla="*/ 0 h 1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60" h="10">
                      <a:moveTo>
                        <a:pt x="0" y="0"/>
                      </a:moveTo>
                      <a:cubicBezTo>
                        <a:pt x="2" y="1"/>
                        <a:pt x="2" y="2"/>
                        <a:pt x="3" y="3"/>
                      </a:cubicBezTo>
                      <a:cubicBezTo>
                        <a:pt x="7" y="7"/>
                        <a:pt x="15" y="7"/>
                        <a:pt x="23" y="9"/>
                      </a:cubicBezTo>
                      <a:cubicBezTo>
                        <a:pt x="34" y="10"/>
                        <a:pt x="50" y="7"/>
                        <a:pt x="60" y="1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7A7878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393" name="Freeform 395"/>
                <p:cNvSpPr>
                  <a:spLocks noChangeArrowheads="1"/>
                </p:cNvSpPr>
                <p:nvPr/>
              </p:nvSpPr>
              <p:spPr bwMode="auto">
                <a:xfrm>
                  <a:off x="1903" y="3051"/>
                  <a:ext cx="82" cy="16"/>
                </a:xfrm>
                <a:custGeom>
                  <a:avLst/>
                  <a:gdLst>
                    <a:gd name="T0" fmla="*/ 0 w 60"/>
                    <a:gd name="T1" fmla="*/ 0 h 10"/>
                    <a:gd name="T2" fmla="*/ 4634 w 60"/>
                    <a:gd name="T3" fmla="*/ 9502 h 10"/>
                    <a:gd name="T4" fmla="*/ 37384 w 60"/>
                    <a:gd name="T5" fmla="*/ 25285 h 10"/>
                    <a:gd name="T6" fmla="*/ 96364 w 60"/>
                    <a:gd name="T7" fmla="*/ 30114 h 10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60" h="10">
                      <a:moveTo>
                        <a:pt x="0" y="0"/>
                      </a:moveTo>
                      <a:cubicBezTo>
                        <a:pt x="2" y="1"/>
                        <a:pt x="2" y="2"/>
                        <a:pt x="3" y="3"/>
                      </a:cubicBezTo>
                      <a:cubicBezTo>
                        <a:pt x="7" y="7"/>
                        <a:pt x="15" y="7"/>
                        <a:pt x="23" y="9"/>
                      </a:cubicBezTo>
                      <a:cubicBezTo>
                        <a:pt x="34" y="10"/>
                        <a:pt x="50" y="7"/>
                        <a:pt x="60" y="10"/>
                      </a:cubicBezTo>
                    </a:path>
                  </a:pathLst>
                </a:custGeom>
                <a:noFill/>
                <a:ln w="9525" cap="sq">
                  <a:solidFill>
                    <a:srgbClr val="C1C0B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394" name="Freeform 396"/>
                <p:cNvSpPr>
                  <a:spLocks noChangeArrowheads="1"/>
                </p:cNvSpPr>
                <p:nvPr/>
              </p:nvSpPr>
              <p:spPr bwMode="auto">
                <a:xfrm>
                  <a:off x="1990" y="3143"/>
                  <a:ext cx="59" cy="12"/>
                </a:xfrm>
                <a:custGeom>
                  <a:avLst/>
                  <a:gdLst>
                    <a:gd name="T0" fmla="*/ 0 w 43"/>
                    <a:gd name="T1" fmla="*/ 9869 h 8"/>
                    <a:gd name="T2" fmla="*/ 7295 w 43"/>
                    <a:gd name="T3" fmla="*/ 4374 h 8"/>
                    <a:gd name="T4" fmla="*/ 71269 w 43"/>
                    <a:gd name="T5" fmla="*/ 18773 h 8"/>
                    <a:gd name="T6" fmla="*/ 0 w 43"/>
                    <a:gd name="T7" fmla="*/ 9869 h 8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43" h="8">
                      <a:moveTo>
                        <a:pt x="0" y="4"/>
                      </a:moveTo>
                      <a:cubicBezTo>
                        <a:pt x="2" y="3"/>
                        <a:pt x="2" y="2"/>
                        <a:pt x="4" y="2"/>
                      </a:cubicBezTo>
                      <a:cubicBezTo>
                        <a:pt x="22" y="0"/>
                        <a:pt x="34" y="3"/>
                        <a:pt x="43" y="8"/>
                      </a:cubicBezTo>
                      <a:lnTo>
                        <a:pt x="0" y="4"/>
                      </a:lnTo>
                      <a:close/>
                    </a:path>
                  </a:pathLst>
                </a:custGeom>
                <a:solidFill>
                  <a:srgbClr val="7A7878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395" name="Freeform 397"/>
                <p:cNvSpPr>
                  <a:spLocks noChangeArrowheads="1"/>
                </p:cNvSpPr>
                <p:nvPr/>
              </p:nvSpPr>
              <p:spPr bwMode="auto">
                <a:xfrm>
                  <a:off x="1990" y="3143"/>
                  <a:ext cx="59" cy="12"/>
                </a:xfrm>
                <a:custGeom>
                  <a:avLst/>
                  <a:gdLst>
                    <a:gd name="T0" fmla="*/ 0 w 43"/>
                    <a:gd name="T1" fmla="*/ 9869 h 8"/>
                    <a:gd name="T2" fmla="*/ 7295 w 43"/>
                    <a:gd name="T3" fmla="*/ 4374 h 8"/>
                    <a:gd name="T4" fmla="*/ 71269 w 43"/>
                    <a:gd name="T5" fmla="*/ 18773 h 8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43" h="8">
                      <a:moveTo>
                        <a:pt x="0" y="4"/>
                      </a:moveTo>
                      <a:cubicBezTo>
                        <a:pt x="2" y="3"/>
                        <a:pt x="2" y="2"/>
                        <a:pt x="4" y="2"/>
                      </a:cubicBezTo>
                      <a:cubicBezTo>
                        <a:pt x="22" y="0"/>
                        <a:pt x="34" y="3"/>
                        <a:pt x="43" y="8"/>
                      </a:cubicBezTo>
                    </a:path>
                  </a:pathLst>
                </a:custGeom>
                <a:noFill/>
                <a:ln w="9525" cap="sq">
                  <a:solidFill>
                    <a:srgbClr val="C1C0B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396" name="Freeform 398"/>
                <p:cNvSpPr>
                  <a:spLocks noChangeArrowheads="1"/>
                </p:cNvSpPr>
                <p:nvPr/>
              </p:nvSpPr>
              <p:spPr bwMode="auto">
                <a:xfrm>
                  <a:off x="2101" y="3047"/>
                  <a:ext cx="53" cy="6"/>
                </a:xfrm>
                <a:custGeom>
                  <a:avLst/>
                  <a:gdLst>
                    <a:gd name="T0" fmla="*/ 56968 w 39"/>
                    <a:gd name="T1" fmla="*/ 0 h 4"/>
                    <a:gd name="T2" fmla="*/ 0 w 39"/>
                    <a:gd name="T3" fmla="*/ 16131 h 4"/>
                    <a:gd name="T4" fmla="*/ 56968 w 39"/>
                    <a:gd name="T5" fmla="*/ 0 h 4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39" h="4">
                      <a:moveTo>
                        <a:pt x="39" y="0"/>
                      </a:moveTo>
                      <a:cubicBezTo>
                        <a:pt x="27" y="2"/>
                        <a:pt x="14" y="4"/>
                        <a:pt x="0" y="3"/>
                      </a:cubicBezTo>
                      <a:lnTo>
                        <a:pt x="39" y="0"/>
                      </a:lnTo>
                      <a:close/>
                    </a:path>
                  </a:pathLst>
                </a:custGeom>
                <a:solidFill>
                  <a:srgbClr val="7A7878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397" name="Freeform 399"/>
                <p:cNvSpPr>
                  <a:spLocks noChangeArrowheads="1"/>
                </p:cNvSpPr>
                <p:nvPr/>
              </p:nvSpPr>
              <p:spPr bwMode="auto">
                <a:xfrm>
                  <a:off x="2101" y="3047"/>
                  <a:ext cx="53" cy="6"/>
                </a:xfrm>
                <a:custGeom>
                  <a:avLst/>
                  <a:gdLst>
                    <a:gd name="T0" fmla="*/ 56968 w 39"/>
                    <a:gd name="T1" fmla="*/ 0 h 4"/>
                    <a:gd name="T2" fmla="*/ 0 w 39"/>
                    <a:gd name="T3" fmla="*/ 16131 h 4"/>
                    <a:gd name="T4" fmla="*/ 0 60000 65536"/>
                    <a:gd name="T5" fmla="*/ 0 60000 65536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0" t="0" r="r" b="b"/>
                  <a:pathLst>
                    <a:path w="39" h="4">
                      <a:moveTo>
                        <a:pt x="39" y="0"/>
                      </a:moveTo>
                      <a:cubicBezTo>
                        <a:pt x="27" y="2"/>
                        <a:pt x="14" y="4"/>
                        <a:pt x="0" y="3"/>
                      </a:cubicBezTo>
                    </a:path>
                  </a:pathLst>
                </a:custGeom>
                <a:noFill/>
                <a:ln w="9525" cap="sq">
                  <a:solidFill>
                    <a:srgbClr val="C1C0B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398" name="Freeform 400"/>
                <p:cNvSpPr>
                  <a:spLocks noChangeArrowheads="1"/>
                </p:cNvSpPr>
                <p:nvPr/>
              </p:nvSpPr>
              <p:spPr bwMode="auto">
                <a:xfrm>
                  <a:off x="1864" y="3101"/>
                  <a:ext cx="57" cy="20"/>
                </a:xfrm>
                <a:custGeom>
                  <a:avLst/>
                  <a:gdLst>
                    <a:gd name="T0" fmla="*/ 0 w 42"/>
                    <a:gd name="T1" fmla="*/ 0 h 12"/>
                    <a:gd name="T2" fmla="*/ 41421 w 42"/>
                    <a:gd name="T3" fmla="*/ 25292 h 12"/>
                    <a:gd name="T4" fmla="*/ 50030 w 42"/>
                    <a:gd name="T5" fmla="*/ 28458 h 12"/>
                    <a:gd name="T6" fmla="*/ 61751 w 42"/>
                    <a:gd name="T7" fmla="*/ 70255 h 12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42" h="12">
                      <a:moveTo>
                        <a:pt x="0" y="0"/>
                      </a:moveTo>
                      <a:cubicBezTo>
                        <a:pt x="8" y="2"/>
                        <a:pt x="18" y="3"/>
                        <a:pt x="28" y="4"/>
                      </a:cubicBezTo>
                      <a:cubicBezTo>
                        <a:pt x="30" y="4"/>
                        <a:pt x="33" y="5"/>
                        <a:pt x="34" y="5"/>
                      </a:cubicBezTo>
                      <a:cubicBezTo>
                        <a:pt x="38" y="7"/>
                        <a:pt x="36" y="11"/>
                        <a:pt x="42" y="12"/>
                      </a:cubicBezTo>
                    </a:path>
                  </a:pathLst>
                </a:custGeom>
                <a:noFill/>
                <a:ln w="9525" cap="sq">
                  <a:solidFill>
                    <a:srgbClr val="C1C0B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399" name="Freeform 401"/>
                <p:cNvSpPr>
                  <a:spLocks noChangeArrowheads="1"/>
                </p:cNvSpPr>
                <p:nvPr/>
              </p:nvSpPr>
              <p:spPr bwMode="auto">
                <a:xfrm>
                  <a:off x="1990" y="3239"/>
                  <a:ext cx="185" cy="15"/>
                </a:xfrm>
                <a:custGeom>
                  <a:avLst/>
                  <a:gdLst>
                    <a:gd name="T0" fmla="*/ 227515 w 134"/>
                    <a:gd name="T1" fmla="*/ 0 h 9"/>
                    <a:gd name="T2" fmla="*/ 164874 w 134"/>
                    <a:gd name="T3" fmla="*/ 10245 h 9"/>
                    <a:gd name="T4" fmla="*/ 149379 w 134"/>
                    <a:gd name="T5" fmla="*/ 10245 h 9"/>
                    <a:gd name="T6" fmla="*/ 84592 w 134"/>
                    <a:gd name="T7" fmla="*/ 42153 h 9"/>
                    <a:gd name="T8" fmla="*/ 36319 w 134"/>
                    <a:gd name="T9" fmla="*/ 35903 h 9"/>
                    <a:gd name="T10" fmla="*/ 2979 w 134"/>
                    <a:gd name="T11" fmla="*/ 25292 h 9"/>
                    <a:gd name="T12" fmla="*/ 0 w 134"/>
                    <a:gd name="T13" fmla="*/ 17075 h 9"/>
                    <a:gd name="T14" fmla="*/ 0 w 134"/>
                    <a:gd name="T15" fmla="*/ 17075 h 9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134" h="9">
                      <a:moveTo>
                        <a:pt x="134" y="0"/>
                      </a:moveTo>
                      <a:cubicBezTo>
                        <a:pt x="110" y="9"/>
                        <a:pt x="102" y="6"/>
                        <a:pt x="97" y="2"/>
                      </a:cubicBezTo>
                      <a:cubicBezTo>
                        <a:pt x="95" y="1"/>
                        <a:pt x="91" y="1"/>
                        <a:pt x="88" y="2"/>
                      </a:cubicBezTo>
                      <a:cubicBezTo>
                        <a:pt x="75" y="4"/>
                        <a:pt x="63" y="5"/>
                        <a:pt x="50" y="7"/>
                      </a:cubicBezTo>
                      <a:cubicBezTo>
                        <a:pt x="38" y="9"/>
                        <a:pt x="30" y="8"/>
                        <a:pt x="21" y="6"/>
                      </a:cubicBezTo>
                      <a:cubicBezTo>
                        <a:pt x="15" y="6"/>
                        <a:pt x="9" y="5"/>
                        <a:pt x="2" y="4"/>
                      </a:cubicBezTo>
                      <a:cubicBezTo>
                        <a:pt x="0" y="4"/>
                        <a:pt x="0" y="4"/>
                        <a:pt x="0" y="3"/>
                      </a:cubicBezTo>
                      <a:cubicBezTo>
                        <a:pt x="0" y="3"/>
                        <a:pt x="0" y="3"/>
                        <a:pt x="0" y="3"/>
                      </a:cubicBezTo>
                    </a:path>
                  </a:pathLst>
                </a:custGeom>
                <a:noFill/>
                <a:ln w="9525" cap="sq">
                  <a:solidFill>
                    <a:srgbClr val="C1C0B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400" name="Freeform 402"/>
                <p:cNvSpPr>
                  <a:spLocks noChangeArrowheads="1"/>
                </p:cNvSpPr>
                <p:nvPr/>
              </p:nvSpPr>
              <p:spPr bwMode="auto">
                <a:xfrm>
                  <a:off x="2063" y="3190"/>
                  <a:ext cx="50" cy="7"/>
                </a:xfrm>
                <a:custGeom>
                  <a:avLst/>
                  <a:gdLst>
                    <a:gd name="T0" fmla="*/ 0 w 37"/>
                    <a:gd name="T1" fmla="*/ 2667 h 5"/>
                    <a:gd name="T2" fmla="*/ 25241 w 37"/>
                    <a:gd name="T3" fmla="*/ 2667 h 5"/>
                    <a:gd name="T4" fmla="*/ 55424 w 37"/>
                    <a:gd name="T5" fmla="*/ 5274 h 5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37" h="5">
                      <a:moveTo>
                        <a:pt x="0" y="2"/>
                      </a:moveTo>
                      <a:cubicBezTo>
                        <a:pt x="6" y="2"/>
                        <a:pt x="15" y="0"/>
                        <a:pt x="17" y="2"/>
                      </a:cubicBezTo>
                      <a:cubicBezTo>
                        <a:pt x="21" y="4"/>
                        <a:pt x="28" y="5"/>
                        <a:pt x="37" y="4"/>
                      </a:cubicBezTo>
                    </a:path>
                  </a:pathLst>
                </a:custGeom>
                <a:noFill/>
                <a:ln w="9525" cap="sq">
                  <a:solidFill>
                    <a:srgbClr val="C1C0B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401" name="Freeform 403"/>
                <p:cNvSpPr>
                  <a:spLocks noChangeArrowheads="1"/>
                </p:cNvSpPr>
                <p:nvPr/>
              </p:nvSpPr>
              <p:spPr bwMode="auto">
                <a:xfrm>
                  <a:off x="1880" y="3190"/>
                  <a:ext cx="56" cy="11"/>
                </a:xfrm>
                <a:custGeom>
                  <a:avLst/>
                  <a:gdLst>
                    <a:gd name="T0" fmla="*/ 69432 w 41"/>
                    <a:gd name="T1" fmla="*/ 12380 h 7"/>
                    <a:gd name="T2" fmla="*/ 0 w 41"/>
                    <a:gd name="T3" fmla="*/ 0 h 7"/>
                    <a:gd name="T4" fmla="*/ 0 60000 65536"/>
                    <a:gd name="T5" fmla="*/ 0 60000 65536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0" t="0" r="r" b="b"/>
                  <a:pathLst>
                    <a:path w="41" h="7">
                      <a:moveTo>
                        <a:pt x="41" y="6"/>
                      </a:moveTo>
                      <a:cubicBezTo>
                        <a:pt x="23" y="7"/>
                        <a:pt x="11" y="4"/>
                        <a:pt x="0" y="0"/>
                      </a:cubicBezTo>
                    </a:path>
                  </a:pathLst>
                </a:custGeom>
                <a:noFill/>
                <a:ln w="9525" cap="sq">
                  <a:solidFill>
                    <a:srgbClr val="C1C0B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402" name="Freeform 404"/>
                <p:cNvSpPr>
                  <a:spLocks noChangeArrowheads="1"/>
                </p:cNvSpPr>
                <p:nvPr/>
              </p:nvSpPr>
              <p:spPr bwMode="auto">
                <a:xfrm>
                  <a:off x="1848" y="3241"/>
                  <a:ext cx="104" cy="11"/>
                </a:xfrm>
                <a:custGeom>
                  <a:avLst/>
                  <a:gdLst>
                    <a:gd name="T0" fmla="*/ 0 w 76"/>
                    <a:gd name="T1" fmla="*/ 23667 h 7"/>
                    <a:gd name="T2" fmla="*/ 72574 w 76"/>
                    <a:gd name="T3" fmla="*/ 9982 h 7"/>
                    <a:gd name="T4" fmla="*/ 97110 w 76"/>
                    <a:gd name="T5" fmla="*/ 29348 h 7"/>
                    <a:gd name="T6" fmla="*/ 119371 w 76"/>
                    <a:gd name="T7" fmla="*/ 32782 h 7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76" h="7">
                      <a:moveTo>
                        <a:pt x="0" y="4"/>
                      </a:moveTo>
                      <a:cubicBezTo>
                        <a:pt x="11" y="7"/>
                        <a:pt x="29" y="4"/>
                        <a:pt x="46" y="2"/>
                      </a:cubicBezTo>
                      <a:cubicBezTo>
                        <a:pt x="55" y="0"/>
                        <a:pt x="58" y="3"/>
                        <a:pt x="62" y="5"/>
                      </a:cubicBezTo>
                      <a:cubicBezTo>
                        <a:pt x="71" y="5"/>
                        <a:pt x="76" y="6"/>
                        <a:pt x="76" y="6"/>
                      </a:cubicBezTo>
                    </a:path>
                  </a:pathLst>
                </a:custGeom>
                <a:noFill/>
                <a:ln w="9525" cap="sq">
                  <a:solidFill>
                    <a:srgbClr val="C1C0B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403" name="Freeform 405"/>
                <p:cNvSpPr>
                  <a:spLocks noChangeArrowheads="1"/>
                </p:cNvSpPr>
                <p:nvPr/>
              </p:nvSpPr>
              <p:spPr bwMode="auto">
                <a:xfrm>
                  <a:off x="2050" y="3068"/>
                  <a:ext cx="128" cy="28"/>
                </a:xfrm>
                <a:custGeom>
                  <a:avLst/>
                  <a:gdLst>
                    <a:gd name="T0" fmla="*/ 151485 w 93"/>
                    <a:gd name="T1" fmla="*/ 82014 h 17"/>
                    <a:gd name="T2" fmla="*/ 134997 w 93"/>
                    <a:gd name="T3" fmla="*/ 76951 h 17"/>
                    <a:gd name="T4" fmla="*/ 40131 w 93"/>
                    <a:gd name="T5" fmla="*/ 5187 h 17"/>
                    <a:gd name="T6" fmla="*/ 0 w 93"/>
                    <a:gd name="T7" fmla="*/ 5187 h 17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93" h="17">
                      <a:moveTo>
                        <a:pt x="93" y="17"/>
                      </a:moveTo>
                      <a:cubicBezTo>
                        <a:pt x="89" y="17"/>
                        <a:pt x="86" y="17"/>
                        <a:pt x="83" y="16"/>
                      </a:cubicBezTo>
                      <a:cubicBezTo>
                        <a:pt x="63" y="10"/>
                        <a:pt x="48" y="3"/>
                        <a:pt x="25" y="1"/>
                      </a:cubicBezTo>
                      <a:cubicBezTo>
                        <a:pt x="18" y="0"/>
                        <a:pt x="8" y="2"/>
                        <a:pt x="0" y="1"/>
                      </a:cubicBezTo>
                    </a:path>
                  </a:pathLst>
                </a:custGeom>
                <a:noFill/>
                <a:ln w="9525" cap="sq">
                  <a:solidFill>
                    <a:srgbClr val="C1C0B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404" name="Freeform 406"/>
                <p:cNvSpPr>
                  <a:spLocks noChangeArrowheads="1"/>
                </p:cNvSpPr>
                <p:nvPr/>
              </p:nvSpPr>
              <p:spPr bwMode="auto">
                <a:xfrm>
                  <a:off x="1925" y="3158"/>
                  <a:ext cx="37" cy="2"/>
                </a:xfrm>
                <a:custGeom>
                  <a:avLst/>
                  <a:gdLst>
                    <a:gd name="T0" fmla="*/ 0 w 27"/>
                    <a:gd name="T1" fmla="*/ 0 h 2"/>
                    <a:gd name="T2" fmla="*/ 49207 w 27"/>
                    <a:gd name="T3" fmla="*/ 210 h 2"/>
                    <a:gd name="T4" fmla="*/ 0 60000 65536"/>
                    <a:gd name="T5" fmla="*/ 0 60000 65536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0" t="0" r="r" b="b"/>
                  <a:pathLst>
                    <a:path w="27" h="2">
                      <a:moveTo>
                        <a:pt x="0" y="0"/>
                      </a:moveTo>
                      <a:cubicBezTo>
                        <a:pt x="8" y="2"/>
                        <a:pt x="20" y="0"/>
                        <a:pt x="27" y="2"/>
                      </a:cubicBezTo>
                    </a:path>
                  </a:pathLst>
                </a:custGeom>
                <a:noFill/>
                <a:ln w="9525" cap="sq">
                  <a:solidFill>
                    <a:srgbClr val="C1C0B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405" name="Freeform 407"/>
                <p:cNvSpPr>
                  <a:spLocks noChangeArrowheads="1"/>
                </p:cNvSpPr>
                <p:nvPr/>
              </p:nvSpPr>
              <p:spPr bwMode="auto">
                <a:xfrm>
                  <a:off x="2074" y="3264"/>
                  <a:ext cx="64" cy="14"/>
                </a:xfrm>
                <a:custGeom>
                  <a:avLst/>
                  <a:gdLst>
                    <a:gd name="T0" fmla="*/ 66832 w 47"/>
                    <a:gd name="T1" fmla="*/ 111298 h 8"/>
                    <a:gd name="T2" fmla="*/ 61177 w 47"/>
                    <a:gd name="T3" fmla="*/ 111298 h 8"/>
                    <a:gd name="T4" fmla="*/ 61177 w 47"/>
                    <a:gd name="T5" fmla="*/ 94411 h 8"/>
                    <a:gd name="T6" fmla="*/ 68018 w 47"/>
                    <a:gd name="T7" fmla="*/ 94411 h 8"/>
                    <a:gd name="T8" fmla="*/ 66832 w 47"/>
                    <a:gd name="T9" fmla="*/ 111298 h 8"/>
                    <a:gd name="T10" fmla="*/ 61177 w 47"/>
                    <a:gd name="T11" fmla="*/ 111298 h 8"/>
                    <a:gd name="T12" fmla="*/ 55386 w 47"/>
                    <a:gd name="T13" fmla="*/ 111298 h 8"/>
                    <a:gd name="T14" fmla="*/ 55386 w 47"/>
                    <a:gd name="T15" fmla="*/ 84362 h 8"/>
                    <a:gd name="T16" fmla="*/ 61177 w 47"/>
                    <a:gd name="T17" fmla="*/ 94411 h 8"/>
                    <a:gd name="T18" fmla="*/ 61177 w 47"/>
                    <a:gd name="T19" fmla="*/ 111298 h 8"/>
                    <a:gd name="T20" fmla="*/ 55386 w 47"/>
                    <a:gd name="T21" fmla="*/ 111298 h 8"/>
                    <a:gd name="T22" fmla="*/ 55386 w 47"/>
                    <a:gd name="T23" fmla="*/ 111298 h 8"/>
                    <a:gd name="T24" fmla="*/ 55386 w 47"/>
                    <a:gd name="T25" fmla="*/ 94411 h 8"/>
                    <a:gd name="T26" fmla="*/ 55386 w 47"/>
                    <a:gd name="T27" fmla="*/ 111298 h 8"/>
                    <a:gd name="T28" fmla="*/ 55386 w 47"/>
                    <a:gd name="T29" fmla="*/ 111298 h 8"/>
                    <a:gd name="T30" fmla="*/ 33808 w 47"/>
                    <a:gd name="T31" fmla="*/ 40679 h 8"/>
                    <a:gd name="T32" fmla="*/ 33808 w 47"/>
                    <a:gd name="T33" fmla="*/ 30828 h 8"/>
                    <a:gd name="T34" fmla="*/ 55386 w 47"/>
                    <a:gd name="T35" fmla="*/ 84362 h 8"/>
                    <a:gd name="T36" fmla="*/ 55386 w 47"/>
                    <a:gd name="T37" fmla="*/ 111298 h 8"/>
                    <a:gd name="T38" fmla="*/ 33808 w 47"/>
                    <a:gd name="T39" fmla="*/ 40679 h 8"/>
                    <a:gd name="T40" fmla="*/ 4231 w 47"/>
                    <a:gd name="T41" fmla="*/ 30828 h 8"/>
                    <a:gd name="T42" fmla="*/ 4231 w 47"/>
                    <a:gd name="T43" fmla="*/ 17616 h 8"/>
                    <a:gd name="T44" fmla="*/ 33808 w 47"/>
                    <a:gd name="T45" fmla="*/ 30828 h 8"/>
                    <a:gd name="T46" fmla="*/ 33808 w 47"/>
                    <a:gd name="T47" fmla="*/ 40679 h 8"/>
                    <a:gd name="T48" fmla="*/ 4231 w 47"/>
                    <a:gd name="T49" fmla="*/ 30828 h 8"/>
                    <a:gd name="T50" fmla="*/ 4231 w 47"/>
                    <a:gd name="T51" fmla="*/ 30828 h 8"/>
                    <a:gd name="T52" fmla="*/ 4231 w 47"/>
                    <a:gd name="T53" fmla="*/ 30828 h 8"/>
                    <a:gd name="T54" fmla="*/ 4231 w 47"/>
                    <a:gd name="T55" fmla="*/ 17616 h 8"/>
                    <a:gd name="T56" fmla="*/ 4231 w 47"/>
                    <a:gd name="T57" fmla="*/ 30828 h 8"/>
                    <a:gd name="T58" fmla="*/ 4231 w 47"/>
                    <a:gd name="T59" fmla="*/ 30828 h 8"/>
                    <a:gd name="T60" fmla="*/ 4231 w 47"/>
                    <a:gd name="T61" fmla="*/ 30828 h 8"/>
                    <a:gd name="T62" fmla="*/ 4231 w 47"/>
                    <a:gd name="T63" fmla="*/ 17616 h 8"/>
                    <a:gd name="T64" fmla="*/ 4231 w 47"/>
                    <a:gd name="T65" fmla="*/ 17616 h 8"/>
                    <a:gd name="T66" fmla="*/ 4231 w 47"/>
                    <a:gd name="T67" fmla="*/ 30828 h 8"/>
                    <a:gd name="T68" fmla="*/ 4231 w 47"/>
                    <a:gd name="T69" fmla="*/ 30828 h 8"/>
                    <a:gd name="T70" fmla="*/ 2578 w 47"/>
                    <a:gd name="T71" fmla="*/ 30828 h 8"/>
                    <a:gd name="T72" fmla="*/ 1575 w 47"/>
                    <a:gd name="T73" fmla="*/ 17616 h 8"/>
                    <a:gd name="T74" fmla="*/ 4231 w 47"/>
                    <a:gd name="T75" fmla="*/ 17616 h 8"/>
                    <a:gd name="T76" fmla="*/ 4231 w 47"/>
                    <a:gd name="T77" fmla="*/ 30828 h 8"/>
                    <a:gd name="T78" fmla="*/ 2578 w 47"/>
                    <a:gd name="T79" fmla="*/ 30828 h 8"/>
                    <a:gd name="T80" fmla="*/ 2578 w 47"/>
                    <a:gd name="T81" fmla="*/ 30828 h 8"/>
                    <a:gd name="T82" fmla="*/ 2578 w 47"/>
                    <a:gd name="T83" fmla="*/ 17616 h 8"/>
                    <a:gd name="T84" fmla="*/ 2578 w 47"/>
                    <a:gd name="T85" fmla="*/ 30828 h 8"/>
                    <a:gd name="T86" fmla="*/ 2578 w 47"/>
                    <a:gd name="T87" fmla="*/ 30828 h 8"/>
                    <a:gd name="T88" fmla="*/ 2578 w 47"/>
                    <a:gd name="T89" fmla="*/ 30828 h 8"/>
                    <a:gd name="T90" fmla="*/ 1575 w 47"/>
                    <a:gd name="T91" fmla="*/ 17616 h 8"/>
                    <a:gd name="T92" fmla="*/ 1575 w 47"/>
                    <a:gd name="T93" fmla="*/ 17616 h 8"/>
                    <a:gd name="T94" fmla="*/ 2578 w 47"/>
                    <a:gd name="T95" fmla="*/ 30828 h 8"/>
                    <a:gd name="T96" fmla="*/ 2578 w 47"/>
                    <a:gd name="T97" fmla="*/ 30828 h 8"/>
                    <a:gd name="T98" fmla="*/ 1575 w 47"/>
                    <a:gd name="T99" fmla="*/ 40679 h 8"/>
                    <a:gd name="T100" fmla="*/ 0 w 47"/>
                    <a:gd name="T101" fmla="*/ 30828 h 8"/>
                    <a:gd name="T102" fmla="*/ 1575 w 47"/>
                    <a:gd name="T103" fmla="*/ 17616 h 8"/>
                    <a:gd name="T104" fmla="*/ 2578 w 47"/>
                    <a:gd name="T105" fmla="*/ 30828 h 8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</a:gdLst>
                  <a:ahLst/>
                  <a:cxnLst>
                    <a:cxn ang="T106">
                      <a:pos x="T0" y="T1"/>
                    </a:cxn>
                    <a:cxn ang="T107">
                      <a:pos x="T2" y="T3"/>
                    </a:cxn>
                    <a:cxn ang="T108">
                      <a:pos x="T4" y="T5"/>
                    </a:cxn>
                    <a:cxn ang="T109">
                      <a:pos x="T6" y="T7"/>
                    </a:cxn>
                    <a:cxn ang="T110">
                      <a:pos x="T8" y="T9"/>
                    </a:cxn>
                    <a:cxn ang="T111">
                      <a:pos x="T10" y="T11"/>
                    </a:cxn>
                    <a:cxn ang="T112">
                      <a:pos x="T12" y="T13"/>
                    </a:cxn>
                    <a:cxn ang="T113">
                      <a:pos x="T14" y="T15"/>
                    </a:cxn>
                    <a:cxn ang="T114">
                      <a:pos x="T16" y="T17"/>
                    </a:cxn>
                    <a:cxn ang="T115">
                      <a:pos x="T18" y="T19"/>
                    </a:cxn>
                    <a:cxn ang="T116">
                      <a:pos x="T20" y="T21"/>
                    </a:cxn>
                    <a:cxn ang="T117">
                      <a:pos x="T22" y="T23"/>
                    </a:cxn>
                    <a:cxn ang="T118">
                      <a:pos x="T24" y="T25"/>
                    </a:cxn>
                    <a:cxn ang="T119">
                      <a:pos x="T26" y="T27"/>
                    </a:cxn>
                    <a:cxn ang="T120">
                      <a:pos x="T28" y="T29"/>
                    </a:cxn>
                    <a:cxn ang="T121">
                      <a:pos x="T30" y="T31"/>
                    </a:cxn>
                    <a:cxn ang="T122">
                      <a:pos x="T32" y="T33"/>
                    </a:cxn>
                    <a:cxn ang="T123">
                      <a:pos x="T34" y="T35"/>
                    </a:cxn>
                    <a:cxn ang="T124">
                      <a:pos x="T36" y="T37"/>
                    </a:cxn>
                    <a:cxn ang="T125">
                      <a:pos x="T38" y="T39"/>
                    </a:cxn>
                    <a:cxn ang="T126">
                      <a:pos x="T40" y="T41"/>
                    </a:cxn>
                    <a:cxn ang="T127">
                      <a:pos x="T42" y="T43"/>
                    </a:cxn>
                    <a:cxn ang="T128">
                      <a:pos x="T44" y="T45"/>
                    </a:cxn>
                    <a:cxn ang="T129">
                      <a:pos x="T46" y="T47"/>
                    </a:cxn>
                    <a:cxn ang="T130">
                      <a:pos x="T48" y="T49"/>
                    </a:cxn>
                    <a:cxn ang="T131">
                      <a:pos x="T50" y="T51"/>
                    </a:cxn>
                    <a:cxn ang="T132">
                      <a:pos x="T52" y="T53"/>
                    </a:cxn>
                    <a:cxn ang="T133">
                      <a:pos x="T54" y="T55"/>
                    </a:cxn>
                    <a:cxn ang="T134">
                      <a:pos x="T56" y="T57"/>
                    </a:cxn>
                    <a:cxn ang="T135">
                      <a:pos x="T58" y="T59"/>
                    </a:cxn>
                    <a:cxn ang="T136">
                      <a:pos x="T60" y="T61"/>
                    </a:cxn>
                    <a:cxn ang="T137">
                      <a:pos x="T62" y="T63"/>
                    </a:cxn>
                    <a:cxn ang="T138">
                      <a:pos x="T64" y="T65"/>
                    </a:cxn>
                    <a:cxn ang="T139">
                      <a:pos x="T66" y="T67"/>
                    </a:cxn>
                    <a:cxn ang="T140">
                      <a:pos x="T68" y="T69"/>
                    </a:cxn>
                    <a:cxn ang="T141">
                      <a:pos x="T70" y="T71"/>
                    </a:cxn>
                    <a:cxn ang="T142">
                      <a:pos x="T72" y="T73"/>
                    </a:cxn>
                    <a:cxn ang="T143">
                      <a:pos x="T74" y="T75"/>
                    </a:cxn>
                    <a:cxn ang="T144">
                      <a:pos x="T76" y="T77"/>
                    </a:cxn>
                    <a:cxn ang="T145">
                      <a:pos x="T78" y="T79"/>
                    </a:cxn>
                    <a:cxn ang="T146">
                      <a:pos x="T80" y="T81"/>
                    </a:cxn>
                    <a:cxn ang="T147">
                      <a:pos x="T82" y="T83"/>
                    </a:cxn>
                    <a:cxn ang="T148">
                      <a:pos x="T84" y="T85"/>
                    </a:cxn>
                    <a:cxn ang="T149">
                      <a:pos x="T86" y="T87"/>
                    </a:cxn>
                    <a:cxn ang="T150">
                      <a:pos x="T88" y="T89"/>
                    </a:cxn>
                    <a:cxn ang="T151">
                      <a:pos x="T90" y="T91"/>
                    </a:cxn>
                    <a:cxn ang="T152">
                      <a:pos x="T92" y="T93"/>
                    </a:cxn>
                    <a:cxn ang="T153">
                      <a:pos x="T94" y="T95"/>
                    </a:cxn>
                    <a:cxn ang="T154">
                      <a:pos x="T96" y="T97"/>
                    </a:cxn>
                    <a:cxn ang="T155">
                      <a:pos x="T98" y="T99"/>
                    </a:cxn>
                    <a:cxn ang="T156">
                      <a:pos x="T100" y="T101"/>
                    </a:cxn>
                    <a:cxn ang="T157">
                      <a:pos x="T102" y="T103"/>
                    </a:cxn>
                    <a:cxn ang="T158">
                      <a:pos x="T104" y="T105"/>
                    </a:cxn>
                  </a:cxnLst>
                  <a:rect l="0" t="0" r="r" b="b"/>
                  <a:pathLst>
                    <a:path w="47" h="8">
                      <a:moveTo>
                        <a:pt x="46" y="8"/>
                      </a:moveTo>
                      <a:cubicBezTo>
                        <a:pt x="46" y="8"/>
                        <a:pt x="44" y="8"/>
                        <a:pt x="42" y="8"/>
                      </a:cubicBezTo>
                      <a:lnTo>
                        <a:pt x="42" y="7"/>
                      </a:lnTo>
                      <a:cubicBezTo>
                        <a:pt x="44" y="6"/>
                        <a:pt x="46" y="6"/>
                        <a:pt x="47" y="7"/>
                      </a:cubicBezTo>
                      <a:lnTo>
                        <a:pt x="46" y="8"/>
                      </a:lnTo>
                      <a:close/>
                      <a:moveTo>
                        <a:pt x="42" y="8"/>
                      </a:moveTo>
                      <a:cubicBezTo>
                        <a:pt x="40" y="8"/>
                        <a:pt x="39" y="8"/>
                        <a:pt x="38" y="8"/>
                      </a:cubicBezTo>
                      <a:lnTo>
                        <a:pt x="38" y="6"/>
                      </a:lnTo>
                      <a:cubicBezTo>
                        <a:pt x="39" y="7"/>
                        <a:pt x="40" y="7"/>
                        <a:pt x="42" y="7"/>
                      </a:cubicBezTo>
                      <a:lnTo>
                        <a:pt x="42" y="8"/>
                      </a:lnTo>
                      <a:close/>
                      <a:moveTo>
                        <a:pt x="38" y="8"/>
                      </a:moveTo>
                      <a:lnTo>
                        <a:pt x="38" y="8"/>
                      </a:lnTo>
                      <a:lnTo>
                        <a:pt x="38" y="7"/>
                      </a:lnTo>
                      <a:lnTo>
                        <a:pt x="38" y="8"/>
                      </a:lnTo>
                      <a:close/>
                      <a:moveTo>
                        <a:pt x="38" y="8"/>
                      </a:moveTo>
                      <a:cubicBezTo>
                        <a:pt x="33" y="6"/>
                        <a:pt x="28" y="4"/>
                        <a:pt x="23" y="3"/>
                      </a:cubicBezTo>
                      <a:lnTo>
                        <a:pt x="23" y="2"/>
                      </a:lnTo>
                      <a:cubicBezTo>
                        <a:pt x="29" y="3"/>
                        <a:pt x="34" y="5"/>
                        <a:pt x="38" y="6"/>
                      </a:cubicBezTo>
                      <a:lnTo>
                        <a:pt x="38" y="8"/>
                      </a:lnTo>
                      <a:close/>
                      <a:moveTo>
                        <a:pt x="23" y="3"/>
                      </a:moveTo>
                      <a:cubicBezTo>
                        <a:pt x="17" y="2"/>
                        <a:pt x="11" y="1"/>
                        <a:pt x="3" y="2"/>
                      </a:cubicBezTo>
                      <a:lnTo>
                        <a:pt x="3" y="1"/>
                      </a:lnTo>
                      <a:cubicBezTo>
                        <a:pt x="11" y="0"/>
                        <a:pt x="17" y="1"/>
                        <a:pt x="23" y="2"/>
                      </a:cubicBezTo>
                      <a:lnTo>
                        <a:pt x="23" y="3"/>
                      </a:lnTo>
                      <a:close/>
                      <a:moveTo>
                        <a:pt x="3" y="2"/>
                      </a:moveTo>
                      <a:lnTo>
                        <a:pt x="3" y="2"/>
                      </a:lnTo>
                      <a:lnTo>
                        <a:pt x="3" y="1"/>
                      </a:lnTo>
                      <a:lnTo>
                        <a:pt x="3" y="2"/>
                      </a:lnTo>
                      <a:close/>
                      <a:moveTo>
                        <a:pt x="3" y="2"/>
                      </a:moveTo>
                      <a:lnTo>
                        <a:pt x="3" y="2"/>
                      </a:lnTo>
                      <a:lnTo>
                        <a:pt x="3" y="1"/>
                      </a:lnTo>
                      <a:lnTo>
                        <a:pt x="3" y="2"/>
                      </a:lnTo>
                      <a:close/>
                      <a:moveTo>
                        <a:pt x="3" y="2"/>
                      </a:moveTo>
                      <a:cubicBezTo>
                        <a:pt x="2" y="2"/>
                        <a:pt x="2" y="2"/>
                        <a:pt x="2" y="2"/>
                      </a:cubicBezTo>
                      <a:lnTo>
                        <a:pt x="1" y="1"/>
                      </a:lnTo>
                      <a:cubicBezTo>
                        <a:pt x="2" y="1"/>
                        <a:pt x="2" y="1"/>
                        <a:pt x="3" y="1"/>
                      </a:cubicBezTo>
                      <a:lnTo>
                        <a:pt x="3" y="2"/>
                      </a:lnTo>
                      <a:close/>
                      <a:moveTo>
                        <a:pt x="2" y="2"/>
                      </a:moveTo>
                      <a:lnTo>
                        <a:pt x="2" y="2"/>
                      </a:lnTo>
                      <a:lnTo>
                        <a:pt x="2" y="1"/>
                      </a:lnTo>
                      <a:lnTo>
                        <a:pt x="2" y="2"/>
                      </a:lnTo>
                      <a:close/>
                      <a:moveTo>
                        <a:pt x="2" y="2"/>
                      </a:moveTo>
                      <a:cubicBezTo>
                        <a:pt x="2" y="2"/>
                        <a:pt x="2" y="2"/>
                        <a:pt x="2" y="2"/>
                      </a:cubicBezTo>
                      <a:lnTo>
                        <a:pt x="1" y="1"/>
                      </a:lnTo>
                      <a:cubicBezTo>
                        <a:pt x="1" y="1"/>
                        <a:pt x="1" y="1"/>
                        <a:pt x="1" y="1"/>
                      </a:cubicBezTo>
                      <a:lnTo>
                        <a:pt x="2" y="2"/>
                      </a:lnTo>
                      <a:close/>
                      <a:moveTo>
                        <a:pt x="2" y="2"/>
                      </a:moveTo>
                      <a:cubicBezTo>
                        <a:pt x="1" y="2"/>
                        <a:pt x="1" y="2"/>
                        <a:pt x="1" y="3"/>
                      </a:cubicBezTo>
                      <a:lnTo>
                        <a:pt x="0" y="2"/>
                      </a:lnTo>
                      <a:cubicBezTo>
                        <a:pt x="0" y="2"/>
                        <a:pt x="0" y="1"/>
                        <a:pt x="1" y="1"/>
                      </a:cubicBezTo>
                      <a:lnTo>
                        <a:pt x="2" y="2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406" name="Freeform 408"/>
                <p:cNvSpPr>
                  <a:spLocks noChangeArrowheads="1"/>
                </p:cNvSpPr>
                <p:nvPr/>
              </p:nvSpPr>
              <p:spPr bwMode="auto">
                <a:xfrm>
                  <a:off x="2070" y="3148"/>
                  <a:ext cx="62" cy="15"/>
                </a:xfrm>
                <a:custGeom>
                  <a:avLst/>
                  <a:gdLst>
                    <a:gd name="T0" fmla="*/ 1961 w 45"/>
                    <a:gd name="T1" fmla="*/ 0 h 9"/>
                    <a:gd name="T2" fmla="*/ 1961 w 45"/>
                    <a:gd name="T3" fmla="*/ 0 h 9"/>
                    <a:gd name="T4" fmla="*/ 0 w 45"/>
                    <a:gd name="T5" fmla="*/ 6147 h 9"/>
                    <a:gd name="T6" fmla="*/ 0 w 45"/>
                    <a:gd name="T7" fmla="*/ 6147 h 9"/>
                    <a:gd name="T8" fmla="*/ 1961 w 45"/>
                    <a:gd name="T9" fmla="*/ 0 h 9"/>
                    <a:gd name="T10" fmla="*/ 1961 w 45"/>
                    <a:gd name="T11" fmla="*/ 0 h 9"/>
                    <a:gd name="T12" fmla="*/ 1961 w 45"/>
                    <a:gd name="T13" fmla="*/ 0 h 9"/>
                    <a:gd name="T14" fmla="*/ 1961 w 45"/>
                    <a:gd name="T15" fmla="*/ 0 h 9"/>
                    <a:gd name="T16" fmla="*/ 1961 w 45"/>
                    <a:gd name="T17" fmla="*/ 0 h 9"/>
                    <a:gd name="T18" fmla="*/ 56113 w 45"/>
                    <a:gd name="T19" fmla="*/ 35903 h 9"/>
                    <a:gd name="T20" fmla="*/ 56113 w 45"/>
                    <a:gd name="T21" fmla="*/ 42153 h 9"/>
                    <a:gd name="T22" fmla="*/ 0 w 45"/>
                    <a:gd name="T23" fmla="*/ 6147 h 9"/>
                    <a:gd name="T24" fmla="*/ 1961 w 45"/>
                    <a:gd name="T25" fmla="*/ 0 h 9"/>
                    <a:gd name="T26" fmla="*/ 56113 w 45"/>
                    <a:gd name="T27" fmla="*/ 35903 h 9"/>
                    <a:gd name="T28" fmla="*/ 84703 w 45"/>
                    <a:gd name="T29" fmla="*/ 42153 h 9"/>
                    <a:gd name="T30" fmla="*/ 84703 w 45"/>
                    <a:gd name="T31" fmla="*/ 53758 h 9"/>
                    <a:gd name="T32" fmla="*/ 56113 w 45"/>
                    <a:gd name="T33" fmla="*/ 42153 h 9"/>
                    <a:gd name="T34" fmla="*/ 56113 w 45"/>
                    <a:gd name="T35" fmla="*/ 35903 h 9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0" t="0" r="r" b="b"/>
                  <a:pathLst>
                    <a:path w="45" h="9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1"/>
                      </a:lnTo>
                      <a:lnTo>
                        <a:pt x="1" y="0"/>
                      </a:lnTo>
                      <a:close/>
                      <a:moveTo>
                        <a:pt x="1" y="0"/>
                      </a:moveTo>
                      <a:lnTo>
                        <a:pt x="1" y="0"/>
                      </a:lnTo>
                      <a:close/>
                      <a:moveTo>
                        <a:pt x="1" y="0"/>
                      </a:moveTo>
                      <a:cubicBezTo>
                        <a:pt x="7" y="5"/>
                        <a:pt x="18" y="5"/>
                        <a:pt x="30" y="6"/>
                      </a:cubicBezTo>
                      <a:lnTo>
                        <a:pt x="30" y="7"/>
                      </a:lnTo>
                      <a:cubicBezTo>
                        <a:pt x="18" y="7"/>
                        <a:pt x="6" y="6"/>
                        <a:pt x="0" y="1"/>
                      </a:cubicBezTo>
                      <a:lnTo>
                        <a:pt x="1" y="0"/>
                      </a:lnTo>
                      <a:close/>
                      <a:moveTo>
                        <a:pt x="30" y="6"/>
                      </a:moveTo>
                      <a:cubicBezTo>
                        <a:pt x="35" y="6"/>
                        <a:pt x="40" y="7"/>
                        <a:pt x="45" y="7"/>
                      </a:cubicBezTo>
                      <a:lnTo>
                        <a:pt x="45" y="9"/>
                      </a:lnTo>
                      <a:cubicBezTo>
                        <a:pt x="40" y="8"/>
                        <a:pt x="35" y="8"/>
                        <a:pt x="30" y="7"/>
                      </a:cubicBezTo>
                      <a:lnTo>
                        <a:pt x="30" y="6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407" name="Freeform 409"/>
                <p:cNvSpPr>
                  <a:spLocks noChangeArrowheads="1"/>
                </p:cNvSpPr>
                <p:nvPr/>
              </p:nvSpPr>
              <p:spPr bwMode="auto">
                <a:xfrm>
                  <a:off x="1922" y="3077"/>
                  <a:ext cx="64" cy="8"/>
                </a:xfrm>
                <a:custGeom>
                  <a:avLst/>
                  <a:gdLst>
                    <a:gd name="T0" fmla="*/ 68018 w 47"/>
                    <a:gd name="T1" fmla="*/ 29744 h 5"/>
                    <a:gd name="T2" fmla="*/ 68018 w 47"/>
                    <a:gd name="T3" fmla="*/ 29744 h 5"/>
                    <a:gd name="T4" fmla="*/ 68018 w 47"/>
                    <a:gd name="T5" fmla="*/ 23373 h 5"/>
                    <a:gd name="T6" fmla="*/ 68018 w 47"/>
                    <a:gd name="T7" fmla="*/ 23373 h 5"/>
                    <a:gd name="T8" fmla="*/ 68018 w 47"/>
                    <a:gd name="T9" fmla="*/ 29744 h 5"/>
                    <a:gd name="T10" fmla="*/ 68018 w 47"/>
                    <a:gd name="T11" fmla="*/ 23373 h 5"/>
                    <a:gd name="T12" fmla="*/ 68018 w 47"/>
                    <a:gd name="T13" fmla="*/ 23373 h 5"/>
                    <a:gd name="T14" fmla="*/ 68018 w 47"/>
                    <a:gd name="T15" fmla="*/ 29744 h 5"/>
                    <a:gd name="T16" fmla="*/ 68018 w 47"/>
                    <a:gd name="T17" fmla="*/ 23373 h 5"/>
                    <a:gd name="T18" fmla="*/ 68018 w 47"/>
                    <a:gd name="T19" fmla="*/ 29744 h 5"/>
                    <a:gd name="T20" fmla="*/ 59512 w 47"/>
                    <a:gd name="T21" fmla="*/ 42061 h 5"/>
                    <a:gd name="T22" fmla="*/ 58548 w 47"/>
                    <a:gd name="T23" fmla="*/ 29744 h 5"/>
                    <a:gd name="T24" fmla="*/ 68018 w 47"/>
                    <a:gd name="T25" fmla="*/ 23373 h 5"/>
                    <a:gd name="T26" fmla="*/ 68018 w 47"/>
                    <a:gd name="T27" fmla="*/ 29744 h 5"/>
                    <a:gd name="T28" fmla="*/ 59512 w 47"/>
                    <a:gd name="T29" fmla="*/ 42061 h 5"/>
                    <a:gd name="T30" fmla="*/ 52537 w 47"/>
                    <a:gd name="T31" fmla="*/ 53542 h 5"/>
                    <a:gd name="T32" fmla="*/ 52537 w 47"/>
                    <a:gd name="T33" fmla="*/ 42061 h 5"/>
                    <a:gd name="T34" fmla="*/ 58548 w 47"/>
                    <a:gd name="T35" fmla="*/ 29744 h 5"/>
                    <a:gd name="T36" fmla="*/ 59512 w 47"/>
                    <a:gd name="T37" fmla="*/ 42061 h 5"/>
                    <a:gd name="T38" fmla="*/ 52537 w 47"/>
                    <a:gd name="T39" fmla="*/ 42061 h 5"/>
                    <a:gd name="T40" fmla="*/ 52537 w 47"/>
                    <a:gd name="T41" fmla="*/ 42061 h 5"/>
                    <a:gd name="T42" fmla="*/ 52537 w 47"/>
                    <a:gd name="T43" fmla="*/ 42061 h 5"/>
                    <a:gd name="T44" fmla="*/ 52537 w 47"/>
                    <a:gd name="T45" fmla="*/ 53542 h 5"/>
                    <a:gd name="T46" fmla="*/ 45618 w 47"/>
                    <a:gd name="T47" fmla="*/ 53542 h 5"/>
                    <a:gd name="T48" fmla="*/ 45618 w 47"/>
                    <a:gd name="T49" fmla="*/ 42061 h 5"/>
                    <a:gd name="T50" fmla="*/ 52537 w 47"/>
                    <a:gd name="T51" fmla="*/ 42061 h 5"/>
                    <a:gd name="T52" fmla="*/ 52537 w 47"/>
                    <a:gd name="T53" fmla="*/ 53542 h 5"/>
                    <a:gd name="T54" fmla="*/ 45618 w 47"/>
                    <a:gd name="T55" fmla="*/ 53542 h 5"/>
                    <a:gd name="T56" fmla="*/ 45618 w 47"/>
                    <a:gd name="T57" fmla="*/ 53542 h 5"/>
                    <a:gd name="T58" fmla="*/ 45618 w 47"/>
                    <a:gd name="T59" fmla="*/ 53542 h 5"/>
                    <a:gd name="T60" fmla="*/ 45618 w 47"/>
                    <a:gd name="T61" fmla="*/ 53542 h 5"/>
                    <a:gd name="T62" fmla="*/ 37982 w 47"/>
                    <a:gd name="T63" fmla="*/ 53542 h 5"/>
                    <a:gd name="T64" fmla="*/ 39001 w 47"/>
                    <a:gd name="T65" fmla="*/ 29744 h 5"/>
                    <a:gd name="T66" fmla="*/ 45618 w 47"/>
                    <a:gd name="T67" fmla="*/ 42061 h 5"/>
                    <a:gd name="T68" fmla="*/ 45618 w 47"/>
                    <a:gd name="T69" fmla="*/ 53542 h 5"/>
                    <a:gd name="T70" fmla="*/ 39001 w 47"/>
                    <a:gd name="T71" fmla="*/ 29744 h 5"/>
                    <a:gd name="T72" fmla="*/ 39001 w 47"/>
                    <a:gd name="T73" fmla="*/ 29744 h 5"/>
                    <a:gd name="T74" fmla="*/ 39001 w 47"/>
                    <a:gd name="T75" fmla="*/ 29744 h 5"/>
                    <a:gd name="T76" fmla="*/ 39001 w 47"/>
                    <a:gd name="T77" fmla="*/ 42061 h 5"/>
                    <a:gd name="T78" fmla="*/ 39001 w 47"/>
                    <a:gd name="T79" fmla="*/ 29744 h 5"/>
                    <a:gd name="T80" fmla="*/ 37982 w 47"/>
                    <a:gd name="T81" fmla="*/ 53542 h 5"/>
                    <a:gd name="T82" fmla="*/ 32064 w 47"/>
                    <a:gd name="T83" fmla="*/ 42061 h 5"/>
                    <a:gd name="T84" fmla="*/ 33808 w 47"/>
                    <a:gd name="T85" fmla="*/ 29744 h 5"/>
                    <a:gd name="T86" fmla="*/ 39001 w 47"/>
                    <a:gd name="T87" fmla="*/ 29744 h 5"/>
                    <a:gd name="T88" fmla="*/ 37982 w 47"/>
                    <a:gd name="T89" fmla="*/ 53542 h 5"/>
                    <a:gd name="T90" fmla="*/ 32064 w 47"/>
                    <a:gd name="T91" fmla="*/ 42061 h 5"/>
                    <a:gd name="T92" fmla="*/ 0 w 47"/>
                    <a:gd name="T93" fmla="*/ 12984 h 5"/>
                    <a:gd name="T94" fmla="*/ 0 w 47"/>
                    <a:gd name="T95" fmla="*/ 0 h 5"/>
                    <a:gd name="T96" fmla="*/ 33808 w 47"/>
                    <a:gd name="T97" fmla="*/ 29744 h 5"/>
                    <a:gd name="T98" fmla="*/ 32064 w 47"/>
                    <a:gd name="T99" fmla="*/ 42061 h 5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</a:gdLst>
                  <a:ahLst/>
                  <a:cxnLst>
                    <a:cxn ang="T100">
                      <a:pos x="T0" y="T1"/>
                    </a:cxn>
                    <a:cxn ang="T101">
                      <a:pos x="T2" y="T3"/>
                    </a:cxn>
                    <a:cxn ang="T102">
                      <a:pos x="T4" y="T5"/>
                    </a:cxn>
                    <a:cxn ang="T103">
                      <a:pos x="T6" y="T7"/>
                    </a:cxn>
                    <a:cxn ang="T104">
                      <a:pos x="T8" y="T9"/>
                    </a:cxn>
                    <a:cxn ang="T105">
                      <a:pos x="T10" y="T11"/>
                    </a:cxn>
                    <a:cxn ang="T106">
                      <a:pos x="T12" y="T13"/>
                    </a:cxn>
                    <a:cxn ang="T107">
                      <a:pos x="T14" y="T15"/>
                    </a:cxn>
                    <a:cxn ang="T108">
                      <a:pos x="T16" y="T17"/>
                    </a:cxn>
                    <a:cxn ang="T109">
                      <a:pos x="T18" y="T19"/>
                    </a:cxn>
                    <a:cxn ang="T110">
                      <a:pos x="T20" y="T21"/>
                    </a:cxn>
                    <a:cxn ang="T111">
                      <a:pos x="T22" y="T23"/>
                    </a:cxn>
                    <a:cxn ang="T112">
                      <a:pos x="T24" y="T25"/>
                    </a:cxn>
                    <a:cxn ang="T113">
                      <a:pos x="T26" y="T27"/>
                    </a:cxn>
                    <a:cxn ang="T114">
                      <a:pos x="T28" y="T29"/>
                    </a:cxn>
                    <a:cxn ang="T115">
                      <a:pos x="T30" y="T31"/>
                    </a:cxn>
                    <a:cxn ang="T116">
                      <a:pos x="T32" y="T33"/>
                    </a:cxn>
                    <a:cxn ang="T117">
                      <a:pos x="T34" y="T35"/>
                    </a:cxn>
                    <a:cxn ang="T118">
                      <a:pos x="T36" y="T37"/>
                    </a:cxn>
                    <a:cxn ang="T119">
                      <a:pos x="T38" y="T39"/>
                    </a:cxn>
                    <a:cxn ang="T120">
                      <a:pos x="T40" y="T41"/>
                    </a:cxn>
                    <a:cxn ang="T121">
                      <a:pos x="T42" y="T43"/>
                    </a:cxn>
                    <a:cxn ang="T122">
                      <a:pos x="T44" y="T45"/>
                    </a:cxn>
                    <a:cxn ang="T123">
                      <a:pos x="T46" y="T47"/>
                    </a:cxn>
                    <a:cxn ang="T124">
                      <a:pos x="T48" y="T49"/>
                    </a:cxn>
                    <a:cxn ang="T125">
                      <a:pos x="T50" y="T51"/>
                    </a:cxn>
                    <a:cxn ang="T126">
                      <a:pos x="T52" y="T53"/>
                    </a:cxn>
                    <a:cxn ang="T127">
                      <a:pos x="T54" y="T55"/>
                    </a:cxn>
                    <a:cxn ang="T128">
                      <a:pos x="T56" y="T57"/>
                    </a:cxn>
                    <a:cxn ang="T129">
                      <a:pos x="T58" y="T59"/>
                    </a:cxn>
                    <a:cxn ang="T130">
                      <a:pos x="T60" y="T61"/>
                    </a:cxn>
                    <a:cxn ang="T131">
                      <a:pos x="T62" y="T63"/>
                    </a:cxn>
                    <a:cxn ang="T132">
                      <a:pos x="T64" y="T65"/>
                    </a:cxn>
                    <a:cxn ang="T133">
                      <a:pos x="T66" y="T67"/>
                    </a:cxn>
                    <a:cxn ang="T134">
                      <a:pos x="T68" y="T69"/>
                    </a:cxn>
                    <a:cxn ang="T135">
                      <a:pos x="T70" y="T71"/>
                    </a:cxn>
                    <a:cxn ang="T136">
                      <a:pos x="T72" y="T73"/>
                    </a:cxn>
                    <a:cxn ang="T137">
                      <a:pos x="T74" y="T75"/>
                    </a:cxn>
                    <a:cxn ang="T138">
                      <a:pos x="T76" y="T77"/>
                    </a:cxn>
                    <a:cxn ang="T139">
                      <a:pos x="T78" y="T79"/>
                    </a:cxn>
                    <a:cxn ang="T140">
                      <a:pos x="T80" y="T81"/>
                    </a:cxn>
                    <a:cxn ang="T141">
                      <a:pos x="T82" y="T83"/>
                    </a:cxn>
                    <a:cxn ang="T142">
                      <a:pos x="T84" y="T85"/>
                    </a:cxn>
                    <a:cxn ang="T143">
                      <a:pos x="T86" y="T87"/>
                    </a:cxn>
                    <a:cxn ang="T144">
                      <a:pos x="T88" y="T89"/>
                    </a:cxn>
                    <a:cxn ang="T145">
                      <a:pos x="T90" y="T91"/>
                    </a:cxn>
                    <a:cxn ang="T146">
                      <a:pos x="T92" y="T93"/>
                    </a:cxn>
                    <a:cxn ang="T147">
                      <a:pos x="T94" y="T95"/>
                    </a:cxn>
                    <a:cxn ang="T148">
                      <a:pos x="T96" y="T97"/>
                    </a:cxn>
                    <a:cxn ang="T149">
                      <a:pos x="T98" y="T99"/>
                    </a:cxn>
                  </a:cxnLst>
                  <a:rect l="0" t="0" r="r" b="b"/>
                  <a:pathLst>
                    <a:path w="47" h="5">
                      <a:moveTo>
                        <a:pt x="47" y="3"/>
                      </a:moveTo>
                      <a:lnTo>
                        <a:pt x="47" y="3"/>
                      </a:lnTo>
                      <a:lnTo>
                        <a:pt x="47" y="2"/>
                      </a:lnTo>
                      <a:lnTo>
                        <a:pt x="47" y="3"/>
                      </a:lnTo>
                      <a:close/>
                      <a:moveTo>
                        <a:pt x="47" y="2"/>
                      </a:moveTo>
                      <a:lnTo>
                        <a:pt x="47" y="2"/>
                      </a:lnTo>
                      <a:lnTo>
                        <a:pt x="47" y="3"/>
                      </a:lnTo>
                      <a:lnTo>
                        <a:pt x="47" y="2"/>
                      </a:lnTo>
                      <a:close/>
                      <a:moveTo>
                        <a:pt x="47" y="3"/>
                      </a:moveTo>
                      <a:cubicBezTo>
                        <a:pt x="45" y="3"/>
                        <a:pt x="43" y="4"/>
                        <a:pt x="41" y="4"/>
                      </a:cubicBezTo>
                      <a:lnTo>
                        <a:pt x="40" y="3"/>
                      </a:lnTo>
                      <a:cubicBezTo>
                        <a:pt x="43" y="2"/>
                        <a:pt x="45" y="2"/>
                        <a:pt x="47" y="2"/>
                      </a:cubicBezTo>
                      <a:lnTo>
                        <a:pt x="47" y="3"/>
                      </a:lnTo>
                      <a:close/>
                      <a:moveTo>
                        <a:pt x="41" y="4"/>
                      </a:moveTo>
                      <a:cubicBezTo>
                        <a:pt x="39" y="4"/>
                        <a:pt x="37" y="5"/>
                        <a:pt x="36" y="5"/>
                      </a:cubicBezTo>
                      <a:lnTo>
                        <a:pt x="36" y="4"/>
                      </a:lnTo>
                      <a:cubicBezTo>
                        <a:pt x="37" y="4"/>
                        <a:pt x="39" y="3"/>
                        <a:pt x="40" y="3"/>
                      </a:cubicBezTo>
                      <a:lnTo>
                        <a:pt x="41" y="4"/>
                      </a:lnTo>
                      <a:close/>
                      <a:moveTo>
                        <a:pt x="36" y="4"/>
                      </a:moveTo>
                      <a:lnTo>
                        <a:pt x="36" y="4"/>
                      </a:lnTo>
                      <a:close/>
                      <a:moveTo>
                        <a:pt x="36" y="5"/>
                      </a:moveTo>
                      <a:cubicBezTo>
                        <a:pt x="34" y="5"/>
                        <a:pt x="32" y="5"/>
                        <a:pt x="31" y="5"/>
                      </a:cubicBezTo>
                      <a:lnTo>
                        <a:pt x="31" y="4"/>
                      </a:lnTo>
                      <a:cubicBezTo>
                        <a:pt x="32" y="4"/>
                        <a:pt x="34" y="4"/>
                        <a:pt x="36" y="4"/>
                      </a:cubicBezTo>
                      <a:lnTo>
                        <a:pt x="36" y="5"/>
                      </a:lnTo>
                      <a:close/>
                      <a:moveTo>
                        <a:pt x="31" y="5"/>
                      </a:moveTo>
                      <a:lnTo>
                        <a:pt x="31" y="5"/>
                      </a:lnTo>
                      <a:close/>
                      <a:moveTo>
                        <a:pt x="31" y="5"/>
                      </a:moveTo>
                      <a:cubicBezTo>
                        <a:pt x="29" y="5"/>
                        <a:pt x="28" y="5"/>
                        <a:pt x="26" y="5"/>
                      </a:cubicBezTo>
                      <a:lnTo>
                        <a:pt x="27" y="3"/>
                      </a:lnTo>
                      <a:cubicBezTo>
                        <a:pt x="28" y="4"/>
                        <a:pt x="30" y="4"/>
                        <a:pt x="31" y="4"/>
                      </a:cubicBezTo>
                      <a:lnTo>
                        <a:pt x="31" y="5"/>
                      </a:lnTo>
                      <a:close/>
                      <a:moveTo>
                        <a:pt x="27" y="3"/>
                      </a:moveTo>
                      <a:lnTo>
                        <a:pt x="27" y="3"/>
                      </a:lnTo>
                      <a:lnTo>
                        <a:pt x="27" y="4"/>
                      </a:lnTo>
                      <a:lnTo>
                        <a:pt x="27" y="3"/>
                      </a:lnTo>
                      <a:close/>
                      <a:moveTo>
                        <a:pt x="26" y="5"/>
                      </a:moveTo>
                      <a:cubicBezTo>
                        <a:pt x="25" y="4"/>
                        <a:pt x="24" y="4"/>
                        <a:pt x="22" y="4"/>
                      </a:cubicBezTo>
                      <a:lnTo>
                        <a:pt x="23" y="3"/>
                      </a:lnTo>
                      <a:cubicBezTo>
                        <a:pt x="24" y="3"/>
                        <a:pt x="26" y="3"/>
                        <a:pt x="27" y="3"/>
                      </a:cubicBezTo>
                      <a:lnTo>
                        <a:pt x="26" y="5"/>
                      </a:lnTo>
                      <a:close/>
                      <a:moveTo>
                        <a:pt x="22" y="4"/>
                      </a:moveTo>
                      <a:cubicBezTo>
                        <a:pt x="16" y="2"/>
                        <a:pt x="9" y="1"/>
                        <a:pt x="0" y="1"/>
                      </a:cubicBezTo>
                      <a:lnTo>
                        <a:pt x="0" y="0"/>
                      </a:lnTo>
                      <a:cubicBezTo>
                        <a:pt x="10" y="0"/>
                        <a:pt x="16" y="1"/>
                        <a:pt x="23" y="3"/>
                      </a:cubicBezTo>
                      <a:lnTo>
                        <a:pt x="22" y="4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408" name="Freeform 410"/>
                <p:cNvSpPr>
                  <a:spLocks noChangeArrowheads="1"/>
                </p:cNvSpPr>
                <p:nvPr/>
              </p:nvSpPr>
              <p:spPr bwMode="auto">
                <a:xfrm>
                  <a:off x="1903" y="3022"/>
                  <a:ext cx="53" cy="4"/>
                </a:xfrm>
                <a:custGeom>
                  <a:avLst/>
                  <a:gdLst>
                    <a:gd name="T0" fmla="*/ 1560 w 39"/>
                    <a:gd name="T1" fmla="*/ 0 h 3"/>
                    <a:gd name="T2" fmla="*/ 4209 w 39"/>
                    <a:gd name="T3" fmla="*/ 0 h 3"/>
                    <a:gd name="T4" fmla="*/ 2566 w 39"/>
                    <a:gd name="T5" fmla="*/ 2683 h 3"/>
                    <a:gd name="T6" fmla="*/ 0 w 39"/>
                    <a:gd name="T7" fmla="*/ 1615 h 3"/>
                    <a:gd name="T8" fmla="*/ 1560 w 39"/>
                    <a:gd name="T9" fmla="*/ 0 h 3"/>
                    <a:gd name="T10" fmla="*/ 4209 w 39"/>
                    <a:gd name="T11" fmla="*/ 0 h 3"/>
                    <a:gd name="T12" fmla="*/ 8768 w 39"/>
                    <a:gd name="T13" fmla="*/ 1615 h 3"/>
                    <a:gd name="T14" fmla="*/ 8768 w 39"/>
                    <a:gd name="T15" fmla="*/ 2683 h 3"/>
                    <a:gd name="T16" fmla="*/ 2566 w 39"/>
                    <a:gd name="T17" fmla="*/ 2683 h 3"/>
                    <a:gd name="T18" fmla="*/ 4209 w 39"/>
                    <a:gd name="T19" fmla="*/ 0 h 3"/>
                    <a:gd name="T20" fmla="*/ 8768 w 39"/>
                    <a:gd name="T21" fmla="*/ 2683 h 3"/>
                    <a:gd name="T22" fmla="*/ 8768 w 39"/>
                    <a:gd name="T23" fmla="*/ 2683 h 3"/>
                    <a:gd name="T24" fmla="*/ 8768 w 39"/>
                    <a:gd name="T25" fmla="*/ 2683 h 3"/>
                    <a:gd name="T26" fmla="*/ 8768 w 39"/>
                    <a:gd name="T27" fmla="*/ 2683 h 3"/>
                    <a:gd name="T28" fmla="*/ 8768 w 39"/>
                    <a:gd name="T29" fmla="*/ 1615 h 3"/>
                    <a:gd name="T30" fmla="*/ 27803 w 39"/>
                    <a:gd name="T31" fmla="*/ 1615 h 3"/>
                    <a:gd name="T32" fmla="*/ 27803 w 39"/>
                    <a:gd name="T33" fmla="*/ 2683 h 3"/>
                    <a:gd name="T34" fmla="*/ 8768 w 39"/>
                    <a:gd name="T35" fmla="*/ 2683 h 3"/>
                    <a:gd name="T36" fmla="*/ 8768 w 39"/>
                    <a:gd name="T37" fmla="*/ 1615 h 3"/>
                    <a:gd name="T38" fmla="*/ 27803 w 39"/>
                    <a:gd name="T39" fmla="*/ 1615 h 3"/>
                    <a:gd name="T40" fmla="*/ 55310 w 39"/>
                    <a:gd name="T41" fmla="*/ 0 h 3"/>
                    <a:gd name="T42" fmla="*/ 56968 w 39"/>
                    <a:gd name="T43" fmla="*/ 1615 h 3"/>
                    <a:gd name="T44" fmla="*/ 27803 w 39"/>
                    <a:gd name="T45" fmla="*/ 2683 h 3"/>
                    <a:gd name="T46" fmla="*/ 27803 w 39"/>
                    <a:gd name="T47" fmla="*/ 1615 h 3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</a:gdLst>
                  <a:ahLst/>
                  <a:cxnLst>
                    <a:cxn ang="T48">
                      <a:pos x="T0" y="T1"/>
                    </a:cxn>
                    <a:cxn ang="T49">
                      <a:pos x="T2" y="T3"/>
                    </a:cxn>
                    <a:cxn ang="T50">
                      <a:pos x="T4" y="T5"/>
                    </a:cxn>
                    <a:cxn ang="T51">
                      <a:pos x="T6" y="T7"/>
                    </a:cxn>
                    <a:cxn ang="T52">
                      <a:pos x="T8" y="T9"/>
                    </a:cxn>
                    <a:cxn ang="T53">
                      <a:pos x="T10" y="T11"/>
                    </a:cxn>
                    <a:cxn ang="T54">
                      <a:pos x="T12" y="T13"/>
                    </a:cxn>
                    <a:cxn ang="T55">
                      <a:pos x="T14" y="T15"/>
                    </a:cxn>
                    <a:cxn ang="T56">
                      <a:pos x="T16" y="T17"/>
                    </a:cxn>
                    <a:cxn ang="T57">
                      <a:pos x="T18" y="T19"/>
                    </a:cxn>
                    <a:cxn ang="T58">
                      <a:pos x="T20" y="T21"/>
                    </a:cxn>
                    <a:cxn ang="T59">
                      <a:pos x="T22" y="T23"/>
                    </a:cxn>
                    <a:cxn ang="T60">
                      <a:pos x="T24" y="T25"/>
                    </a:cxn>
                    <a:cxn ang="T61">
                      <a:pos x="T26" y="T27"/>
                    </a:cxn>
                    <a:cxn ang="T62">
                      <a:pos x="T28" y="T29"/>
                    </a:cxn>
                    <a:cxn ang="T63">
                      <a:pos x="T30" y="T31"/>
                    </a:cxn>
                    <a:cxn ang="T64">
                      <a:pos x="T32" y="T33"/>
                    </a:cxn>
                    <a:cxn ang="T65">
                      <a:pos x="T34" y="T35"/>
                    </a:cxn>
                    <a:cxn ang="T66">
                      <a:pos x="T36" y="T37"/>
                    </a:cxn>
                    <a:cxn ang="T67">
                      <a:pos x="T38" y="T39"/>
                    </a:cxn>
                    <a:cxn ang="T68">
                      <a:pos x="T40" y="T41"/>
                    </a:cxn>
                    <a:cxn ang="T69">
                      <a:pos x="T42" y="T43"/>
                    </a:cxn>
                    <a:cxn ang="T70">
                      <a:pos x="T44" y="T45"/>
                    </a:cxn>
                    <a:cxn ang="T71">
                      <a:pos x="T46" y="T47"/>
                    </a:cxn>
                  </a:cxnLst>
                  <a:rect l="0" t="0" r="r" b="b"/>
                  <a:pathLst>
                    <a:path w="39" h="3">
                      <a:moveTo>
                        <a:pt x="1" y="0"/>
                      </a:moveTo>
                      <a:cubicBezTo>
                        <a:pt x="1" y="0"/>
                        <a:pt x="2" y="0"/>
                        <a:pt x="3" y="0"/>
                      </a:cubicBezTo>
                      <a:lnTo>
                        <a:pt x="2" y="2"/>
                      </a:lnTo>
                      <a:cubicBezTo>
                        <a:pt x="2" y="1"/>
                        <a:pt x="1" y="1"/>
                        <a:pt x="0" y="1"/>
                      </a:cubicBezTo>
                      <a:lnTo>
                        <a:pt x="1" y="0"/>
                      </a:lnTo>
                      <a:close/>
                      <a:moveTo>
                        <a:pt x="3" y="0"/>
                      </a:moveTo>
                      <a:cubicBezTo>
                        <a:pt x="4" y="1"/>
                        <a:pt x="5" y="1"/>
                        <a:pt x="6" y="1"/>
                      </a:cubicBezTo>
                      <a:lnTo>
                        <a:pt x="6" y="2"/>
                      </a:lnTo>
                      <a:cubicBezTo>
                        <a:pt x="5" y="2"/>
                        <a:pt x="3" y="2"/>
                        <a:pt x="2" y="2"/>
                      </a:cubicBezTo>
                      <a:lnTo>
                        <a:pt x="3" y="0"/>
                      </a:lnTo>
                      <a:close/>
                      <a:moveTo>
                        <a:pt x="6" y="2"/>
                      </a:moveTo>
                      <a:lnTo>
                        <a:pt x="6" y="2"/>
                      </a:lnTo>
                      <a:close/>
                      <a:moveTo>
                        <a:pt x="6" y="1"/>
                      </a:moveTo>
                      <a:cubicBezTo>
                        <a:pt x="11" y="1"/>
                        <a:pt x="15" y="1"/>
                        <a:pt x="19" y="1"/>
                      </a:cubicBezTo>
                      <a:lnTo>
                        <a:pt x="19" y="2"/>
                      </a:lnTo>
                      <a:cubicBezTo>
                        <a:pt x="15" y="2"/>
                        <a:pt x="11" y="2"/>
                        <a:pt x="6" y="2"/>
                      </a:cubicBezTo>
                      <a:lnTo>
                        <a:pt x="6" y="1"/>
                      </a:lnTo>
                      <a:close/>
                      <a:moveTo>
                        <a:pt x="19" y="1"/>
                      </a:moveTo>
                      <a:cubicBezTo>
                        <a:pt x="25" y="1"/>
                        <a:pt x="30" y="2"/>
                        <a:pt x="38" y="0"/>
                      </a:cubicBezTo>
                      <a:lnTo>
                        <a:pt x="39" y="1"/>
                      </a:lnTo>
                      <a:cubicBezTo>
                        <a:pt x="30" y="3"/>
                        <a:pt x="25" y="3"/>
                        <a:pt x="19" y="2"/>
                      </a:cubicBezTo>
                      <a:lnTo>
                        <a:pt x="19" y="1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461836" name="Group 411"/>
              <p:cNvGrpSpPr>
                <a:grpSpLocks/>
              </p:cNvGrpSpPr>
              <p:nvPr/>
            </p:nvGrpSpPr>
            <p:grpSpPr bwMode="auto">
              <a:xfrm>
                <a:off x="623" y="2959"/>
                <a:ext cx="1559" cy="829"/>
                <a:chOff x="623" y="2959"/>
                <a:chExt cx="1559" cy="829"/>
              </a:xfrm>
            </p:grpSpPr>
            <p:sp>
              <p:nvSpPr>
                <p:cNvPr id="462021" name="Freeform 412"/>
                <p:cNvSpPr>
                  <a:spLocks noChangeArrowheads="1"/>
                </p:cNvSpPr>
                <p:nvPr/>
              </p:nvSpPr>
              <p:spPr bwMode="auto">
                <a:xfrm>
                  <a:off x="1786" y="3290"/>
                  <a:ext cx="106" cy="36"/>
                </a:xfrm>
                <a:custGeom>
                  <a:avLst/>
                  <a:gdLst>
                    <a:gd name="T0" fmla="*/ 1774 w 77"/>
                    <a:gd name="T1" fmla="*/ 0 h 21"/>
                    <a:gd name="T2" fmla="*/ 13122 w 77"/>
                    <a:gd name="T3" fmla="*/ 20227 h 21"/>
                    <a:gd name="T4" fmla="*/ 13122 w 77"/>
                    <a:gd name="T5" fmla="*/ 33708 h 21"/>
                    <a:gd name="T6" fmla="*/ 0 w 77"/>
                    <a:gd name="T7" fmla="*/ 0 h 21"/>
                    <a:gd name="T8" fmla="*/ 1774 w 77"/>
                    <a:gd name="T9" fmla="*/ 0 h 21"/>
                    <a:gd name="T10" fmla="*/ 13122 w 77"/>
                    <a:gd name="T11" fmla="*/ 20227 h 21"/>
                    <a:gd name="T12" fmla="*/ 26383 w 77"/>
                    <a:gd name="T13" fmla="*/ 49927 h 21"/>
                    <a:gd name="T14" fmla="*/ 25346 w 77"/>
                    <a:gd name="T15" fmla="*/ 56172 h 21"/>
                    <a:gd name="T16" fmla="*/ 13122 w 77"/>
                    <a:gd name="T17" fmla="*/ 33708 h 21"/>
                    <a:gd name="T18" fmla="*/ 13122 w 77"/>
                    <a:gd name="T19" fmla="*/ 20227 h 21"/>
                    <a:gd name="T20" fmla="*/ 26383 w 77"/>
                    <a:gd name="T21" fmla="*/ 49927 h 21"/>
                    <a:gd name="T22" fmla="*/ 26383 w 77"/>
                    <a:gd name="T23" fmla="*/ 49927 h 21"/>
                    <a:gd name="T24" fmla="*/ 25346 w 77"/>
                    <a:gd name="T25" fmla="*/ 49927 h 21"/>
                    <a:gd name="T26" fmla="*/ 26383 w 77"/>
                    <a:gd name="T27" fmla="*/ 49927 h 21"/>
                    <a:gd name="T28" fmla="*/ 26383 w 77"/>
                    <a:gd name="T29" fmla="*/ 49927 h 21"/>
                    <a:gd name="T30" fmla="*/ 54660 w 77"/>
                    <a:gd name="T31" fmla="*/ 124925 h 21"/>
                    <a:gd name="T32" fmla="*/ 54660 w 77"/>
                    <a:gd name="T33" fmla="*/ 133113 h 21"/>
                    <a:gd name="T34" fmla="*/ 25346 w 77"/>
                    <a:gd name="T35" fmla="*/ 56172 h 21"/>
                    <a:gd name="T36" fmla="*/ 26383 w 77"/>
                    <a:gd name="T37" fmla="*/ 49927 h 21"/>
                    <a:gd name="T38" fmla="*/ 54660 w 77"/>
                    <a:gd name="T39" fmla="*/ 124925 h 21"/>
                    <a:gd name="T40" fmla="*/ 113717 w 77"/>
                    <a:gd name="T41" fmla="*/ 95373 h 21"/>
                    <a:gd name="T42" fmla="*/ 115495 w 77"/>
                    <a:gd name="T43" fmla="*/ 106099 h 21"/>
                    <a:gd name="T44" fmla="*/ 54660 w 77"/>
                    <a:gd name="T45" fmla="*/ 133113 h 21"/>
                    <a:gd name="T46" fmla="*/ 54660 w 77"/>
                    <a:gd name="T47" fmla="*/ 124925 h 21"/>
                    <a:gd name="T48" fmla="*/ 113717 w 77"/>
                    <a:gd name="T49" fmla="*/ 95373 h 21"/>
                    <a:gd name="T50" fmla="*/ 115495 w 77"/>
                    <a:gd name="T51" fmla="*/ 95373 h 21"/>
                    <a:gd name="T52" fmla="*/ 115495 w 77"/>
                    <a:gd name="T53" fmla="*/ 95373 h 21"/>
                    <a:gd name="T54" fmla="*/ 113717 w 77"/>
                    <a:gd name="T55" fmla="*/ 95373 h 21"/>
                    <a:gd name="T56" fmla="*/ 115495 w 77"/>
                    <a:gd name="T57" fmla="*/ 95373 h 21"/>
                    <a:gd name="T58" fmla="*/ 120475 w 77"/>
                    <a:gd name="T59" fmla="*/ 95373 h 21"/>
                    <a:gd name="T60" fmla="*/ 120475 w 77"/>
                    <a:gd name="T61" fmla="*/ 106099 h 21"/>
                    <a:gd name="T62" fmla="*/ 115495 w 77"/>
                    <a:gd name="T63" fmla="*/ 106099 h 21"/>
                    <a:gd name="T64" fmla="*/ 115495 w 77"/>
                    <a:gd name="T65" fmla="*/ 95373 h 21"/>
                    <a:gd name="T66" fmla="*/ 120475 w 77"/>
                    <a:gd name="T67" fmla="*/ 95373 h 21"/>
                    <a:gd name="T68" fmla="*/ 126747 w 77"/>
                    <a:gd name="T69" fmla="*/ 93600 h 21"/>
                    <a:gd name="T70" fmla="*/ 128531 w 77"/>
                    <a:gd name="T71" fmla="*/ 106099 h 21"/>
                    <a:gd name="T72" fmla="*/ 120475 w 77"/>
                    <a:gd name="T73" fmla="*/ 106099 h 21"/>
                    <a:gd name="T74" fmla="*/ 120475 w 77"/>
                    <a:gd name="T75" fmla="*/ 95373 h 21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</a:gdLst>
                  <a:ahLst/>
                  <a:cxnLst>
                    <a:cxn ang="T76">
                      <a:pos x="T0" y="T1"/>
                    </a:cxn>
                    <a:cxn ang="T77">
                      <a:pos x="T2" y="T3"/>
                    </a:cxn>
                    <a:cxn ang="T78">
                      <a:pos x="T4" y="T5"/>
                    </a:cxn>
                    <a:cxn ang="T79">
                      <a:pos x="T6" y="T7"/>
                    </a:cxn>
                    <a:cxn ang="T80">
                      <a:pos x="T8" y="T9"/>
                    </a:cxn>
                    <a:cxn ang="T81">
                      <a:pos x="T10" y="T11"/>
                    </a:cxn>
                    <a:cxn ang="T82">
                      <a:pos x="T12" y="T13"/>
                    </a:cxn>
                    <a:cxn ang="T83">
                      <a:pos x="T14" y="T15"/>
                    </a:cxn>
                    <a:cxn ang="T84">
                      <a:pos x="T16" y="T17"/>
                    </a:cxn>
                    <a:cxn ang="T85">
                      <a:pos x="T18" y="T19"/>
                    </a:cxn>
                    <a:cxn ang="T86">
                      <a:pos x="T20" y="T21"/>
                    </a:cxn>
                    <a:cxn ang="T87">
                      <a:pos x="T22" y="T23"/>
                    </a:cxn>
                    <a:cxn ang="T88">
                      <a:pos x="T24" y="T25"/>
                    </a:cxn>
                    <a:cxn ang="T89">
                      <a:pos x="T26" y="T27"/>
                    </a:cxn>
                    <a:cxn ang="T90">
                      <a:pos x="T28" y="T29"/>
                    </a:cxn>
                    <a:cxn ang="T91">
                      <a:pos x="T30" y="T31"/>
                    </a:cxn>
                    <a:cxn ang="T92">
                      <a:pos x="T32" y="T33"/>
                    </a:cxn>
                    <a:cxn ang="T93">
                      <a:pos x="T34" y="T35"/>
                    </a:cxn>
                    <a:cxn ang="T94">
                      <a:pos x="T36" y="T37"/>
                    </a:cxn>
                    <a:cxn ang="T95">
                      <a:pos x="T38" y="T39"/>
                    </a:cxn>
                    <a:cxn ang="T96">
                      <a:pos x="T40" y="T41"/>
                    </a:cxn>
                    <a:cxn ang="T97">
                      <a:pos x="T42" y="T43"/>
                    </a:cxn>
                    <a:cxn ang="T98">
                      <a:pos x="T44" y="T45"/>
                    </a:cxn>
                    <a:cxn ang="T99">
                      <a:pos x="T46" y="T47"/>
                    </a:cxn>
                    <a:cxn ang="T100">
                      <a:pos x="T48" y="T49"/>
                    </a:cxn>
                    <a:cxn ang="T101">
                      <a:pos x="T50" y="T51"/>
                    </a:cxn>
                    <a:cxn ang="T102">
                      <a:pos x="T52" y="T53"/>
                    </a:cxn>
                    <a:cxn ang="T103">
                      <a:pos x="T54" y="T55"/>
                    </a:cxn>
                    <a:cxn ang="T104">
                      <a:pos x="T56" y="T57"/>
                    </a:cxn>
                    <a:cxn ang="T105">
                      <a:pos x="T58" y="T59"/>
                    </a:cxn>
                    <a:cxn ang="T106">
                      <a:pos x="T60" y="T61"/>
                    </a:cxn>
                    <a:cxn ang="T107">
                      <a:pos x="T62" y="T63"/>
                    </a:cxn>
                    <a:cxn ang="T108">
                      <a:pos x="T64" y="T65"/>
                    </a:cxn>
                    <a:cxn ang="T109">
                      <a:pos x="T66" y="T67"/>
                    </a:cxn>
                    <a:cxn ang="T110">
                      <a:pos x="T68" y="T69"/>
                    </a:cxn>
                    <a:cxn ang="T111">
                      <a:pos x="T70" y="T71"/>
                    </a:cxn>
                    <a:cxn ang="T112">
                      <a:pos x="T72" y="T73"/>
                    </a:cxn>
                    <a:cxn ang="T113">
                      <a:pos x="T74" y="T75"/>
                    </a:cxn>
                  </a:cxnLst>
                  <a:rect l="0" t="0" r="r" b="b"/>
                  <a:pathLst>
                    <a:path w="77" h="21">
                      <a:moveTo>
                        <a:pt x="1" y="0"/>
                      </a:moveTo>
                      <a:cubicBezTo>
                        <a:pt x="2" y="2"/>
                        <a:pt x="5" y="3"/>
                        <a:pt x="8" y="3"/>
                      </a:cubicBezTo>
                      <a:lnTo>
                        <a:pt x="8" y="5"/>
                      </a:lnTo>
                      <a:cubicBezTo>
                        <a:pt x="4" y="4"/>
                        <a:pt x="1" y="3"/>
                        <a:pt x="0" y="0"/>
                      </a:cubicBezTo>
                      <a:lnTo>
                        <a:pt x="1" y="0"/>
                      </a:lnTo>
                      <a:close/>
                      <a:moveTo>
                        <a:pt x="8" y="3"/>
                      </a:moveTo>
                      <a:cubicBezTo>
                        <a:pt x="11" y="4"/>
                        <a:pt x="14" y="5"/>
                        <a:pt x="16" y="7"/>
                      </a:cubicBezTo>
                      <a:lnTo>
                        <a:pt x="15" y="8"/>
                      </a:lnTo>
                      <a:cubicBezTo>
                        <a:pt x="13" y="6"/>
                        <a:pt x="10" y="5"/>
                        <a:pt x="8" y="5"/>
                      </a:cubicBezTo>
                      <a:lnTo>
                        <a:pt x="8" y="3"/>
                      </a:lnTo>
                      <a:close/>
                      <a:moveTo>
                        <a:pt x="16" y="7"/>
                      </a:moveTo>
                      <a:lnTo>
                        <a:pt x="16" y="7"/>
                      </a:lnTo>
                      <a:lnTo>
                        <a:pt x="15" y="7"/>
                      </a:lnTo>
                      <a:lnTo>
                        <a:pt x="16" y="7"/>
                      </a:lnTo>
                      <a:close/>
                      <a:moveTo>
                        <a:pt x="16" y="7"/>
                      </a:moveTo>
                      <a:cubicBezTo>
                        <a:pt x="20" y="12"/>
                        <a:pt x="25" y="16"/>
                        <a:pt x="33" y="18"/>
                      </a:cubicBezTo>
                      <a:lnTo>
                        <a:pt x="33" y="19"/>
                      </a:lnTo>
                      <a:cubicBezTo>
                        <a:pt x="24" y="17"/>
                        <a:pt x="19" y="13"/>
                        <a:pt x="15" y="8"/>
                      </a:cubicBezTo>
                      <a:lnTo>
                        <a:pt x="16" y="7"/>
                      </a:lnTo>
                      <a:close/>
                      <a:moveTo>
                        <a:pt x="33" y="18"/>
                      </a:moveTo>
                      <a:cubicBezTo>
                        <a:pt x="42" y="19"/>
                        <a:pt x="53" y="19"/>
                        <a:pt x="68" y="14"/>
                      </a:cubicBezTo>
                      <a:lnTo>
                        <a:pt x="69" y="15"/>
                      </a:lnTo>
                      <a:cubicBezTo>
                        <a:pt x="53" y="20"/>
                        <a:pt x="42" y="21"/>
                        <a:pt x="33" y="19"/>
                      </a:cubicBezTo>
                      <a:lnTo>
                        <a:pt x="33" y="18"/>
                      </a:lnTo>
                      <a:close/>
                      <a:moveTo>
                        <a:pt x="68" y="14"/>
                      </a:moveTo>
                      <a:lnTo>
                        <a:pt x="69" y="14"/>
                      </a:lnTo>
                      <a:lnTo>
                        <a:pt x="68" y="14"/>
                      </a:lnTo>
                      <a:close/>
                      <a:moveTo>
                        <a:pt x="69" y="14"/>
                      </a:moveTo>
                      <a:cubicBezTo>
                        <a:pt x="70" y="13"/>
                        <a:pt x="71" y="14"/>
                        <a:pt x="72" y="14"/>
                      </a:cubicBezTo>
                      <a:lnTo>
                        <a:pt x="72" y="15"/>
                      </a:lnTo>
                      <a:cubicBezTo>
                        <a:pt x="71" y="15"/>
                        <a:pt x="70" y="15"/>
                        <a:pt x="69" y="15"/>
                      </a:cubicBezTo>
                      <a:lnTo>
                        <a:pt x="69" y="14"/>
                      </a:lnTo>
                      <a:close/>
                      <a:moveTo>
                        <a:pt x="72" y="14"/>
                      </a:moveTo>
                      <a:cubicBezTo>
                        <a:pt x="73" y="14"/>
                        <a:pt x="74" y="14"/>
                        <a:pt x="76" y="13"/>
                      </a:cubicBezTo>
                      <a:lnTo>
                        <a:pt x="77" y="15"/>
                      </a:lnTo>
                      <a:cubicBezTo>
                        <a:pt x="74" y="15"/>
                        <a:pt x="73" y="15"/>
                        <a:pt x="72" y="15"/>
                      </a:cubicBezTo>
                      <a:lnTo>
                        <a:pt x="72" y="14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022" name="Freeform 413"/>
                <p:cNvSpPr>
                  <a:spLocks noChangeArrowheads="1"/>
                </p:cNvSpPr>
                <p:nvPr/>
              </p:nvSpPr>
              <p:spPr bwMode="auto">
                <a:xfrm>
                  <a:off x="1972" y="3202"/>
                  <a:ext cx="65" cy="7"/>
                </a:xfrm>
                <a:custGeom>
                  <a:avLst/>
                  <a:gdLst>
                    <a:gd name="T0" fmla="*/ 0 w 47"/>
                    <a:gd name="T1" fmla="*/ 0 h 5"/>
                    <a:gd name="T2" fmla="*/ 30583 w 47"/>
                    <a:gd name="T3" fmla="*/ 1662 h 5"/>
                    <a:gd name="T4" fmla="*/ 30583 w 47"/>
                    <a:gd name="T5" fmla="*/ 4262 h 5"/>
                    <a:gd name="T6" fmla="*/ 1954 w 47"/>
                    <a:gd name="T7" fmla="*/ 2667 h 5"/>
                    <a:gd name="T8" fmla="*/ 0 w 47"/>
                    <a:gd name="T9" fmla="*/ 0 h 5"/>
                    <a:gd name="T10" fmla="*/ 30583 w 47"/>
                    <a:gd name="T11" fmla="*/ 1662 h 5"/>
                    <a:gd name="T12" fmla="*/ 86014 w 47"/>
                    <a:gd name="T13" fmla="*/ 0 h 5"/>
                    <a:gd name="T14" fmla="*/ 86014 w 47"/>
                    <a:gd name="T15" fmla="*/ 1662 h 5"/>
                    <a:gd name="T16" fmla="*/ 30583 w 47"/>
                    <a:gd name="T17" fmla="*/ 4262 h 5"/>
                    <a:gd name="T18" fmla="*/ 30583 w 47"/>
                    <a:gd name="T19" fmla="*/ 1662 h 5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47" h="5">
                      <a:moveTo>
                        <a:pt x="0" y="0"/>
                      </a:moveTo>
                      <a:cubicBezTo>
                        <a:pt x="7" y="0"/>
                        <a:pt x="12" y="1"/>
                        <a:pt x="17" y="1"/>
                      </a:cubicBezTo>
                      <a:lnTo>
                        <a:pt x="17" y="3"/>
                      </a:lnTo>
                      <a:cubicBezTo>
                        <a:pt x="12" y="2"/>
                        <a:pt x="6" y="1"/>
                        <a:pt x="1" y="2"/>
                      </a:cubicBezTo>
                      <a:lnTo>
                        <a:pt x="0" y="0"/>
                      </a:lnTo>
                      <a:close/>
                      <a:moveTo>
                        <a:pt x="17" y="1"/>
                      </a:moveTo>
                      <a:cubicBezTo>
                        <a:pt x="26" y="2"/>
                        <a:pt x="35" y="3"/>
                        <a:pt x="47" y="0"/>
                      </a:cubicBezTo>
                      <a:lnTo>
                        <a:pt x="47" y="1"/>
                      </a:lnTo>
                      <a:cubicBezTo>
                        <a:pt x="35" y="5"/>
                        <a:pt x="26" y="4"/>
                        <a:pt x="17" y="3"/>
                      </a:cubicBezTo>
                      <a:lnTo>
                        <a:pt x="17" y="1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023" name="Freeform 414"/>
                <p:cNvSpPr>
                  <a:spLocks noChangeArrowheads="1"/>
                </p:cNvSpPr>
                <p:nvPr/>
              </p:nvSpPr>
              <p:spPr bwMode="auto">
                <a:xfrm>
                  <a:off x="2055" y="3087"/>
                  <a:ext cx="52" cy="6"/>
                </a:xfrm>
                <a:custGeom>
                  <a:avLst/>
                  <a:gdLst>
                    <a:gd name="T0" fmla="*/ 64484 w 38"/>
                    <a:gd name="T1" fmla="*/ 16131 h 4"/>
                    <a:gd name="T2" fmla="*/ 64484 w 38"/>
                    <a:gd name="T3" fmla="*/ 16131 h 4"/>
                    <a:gd name="T4" fmla="*/ 64484 w 38"/>
                    <a:gd name="T5" fmla="*/ 12230 h 4"/>
                    <a:gd name="T6" fmla="*/ 64484 w 38"/>
                    <a:gd name="T7" fmla="*/ 12230 h 4"/>
                    <a:gd name="T8" fmla="*/ 64484 w 38"/>
                    <a:gd name="T9" fmla="*/ 16131 h 4"/>
                    <a:gd name="T10" fmla="*/ 62597 w 38"/>
                    <a:gd name="T11" fmla="*/ 12230 h 4"/>
                    <a:gd name="T12" fmla="*/ 64484 w 38"/>
                    <a:gd name="T13" fmla="*/ 12230 h 4"/>
                    <a:gd name="T14" fmla="*/ 64484 w 38"/>
                    <a:gd name="T15" fmla="*/ 16131 h 4"/>
                    <a:gd name="T16" fmla="*/ 62597 w 38"/>
                    <a:gd name="T17" fmla="*/ 12230 h 4"/>
                    <a:gd name="T18" fmla="*/ 64484 w 38"/>
                    <a:gd name="T19" fmla="*/ 16131 h 4"/>
                    <a:gd name="T20" fmla="*/ 62597 w 38"/>
                    <a:gd name="T21" fmla="*/ 16131 h 4"/>
                    <a:gd name="T22" fmla="*/ 62597 w 38"/>
                    <a:gd name="T23" fmla="*/ 12230 h 4"/>
                    <a:gd name="T24" fmla="*/ 62597 w 38"/>
                    <a:gd name="T25" fmla="*/ 12230 h 4"/>
                    <a:gd name="T26" fmla="*/ 64484 w 38"/>
                    <a:gd name="T27" fmla="*/ 16131 h 4"/>
                    <a:gd name="T28" fmla="*/ 62597 w 38"/>
                    <a:gd name="T29" fmla="*/ 16131 h 4"/>
                    <a:gd name="T30" fmla="*/ 62597 w 38"/>
                    <a:gd name="T31" fmla="*/ 16131 h 4"/>
                    <a:gd name="T32" fmla="*/ 61526 w 38"/>
                    <a:gd name="T33" fmla="*/ 12230 h 4"/>
                    <a:gd name="T34" fmla="*/ 62597 w 38"/>
                    <a:gd name="T35" fmla="*/ 12230 h 4"/>
                    <a:gd name="T36" fmla="*/ 62597 w 38"/>
                    <a:gd name="T37" fmla="*/ 16131 h 4"/>
                    <a:gd name="T38" fmla="*/ 62597 w 38"/>
                    <a:gd name="T39" fmla="*/ 16131 h 4"/>
                    <a:gd name="T40" fmla="*/ 56406 w 38"/>
                    <a:gd name="T41" fmla="*/ 21396 h 4"/>
                    <a:gd name="T42" fmla="*/ 56406 w 38"/>
                    <a:gd name="T43" fmla="*/ 16131 h 4"/>
                    <a:gd name="T44" fmla="*/ 61526 w 38"/>
                    <a:gd name="T45" fmla="*/ 12230 h 4"/>
                    <a:gd name="T46" fmla="*/ 62597 w 38"/>
                    <a:gd name="T47" fmla="*/ 16131 h 4"/>
                    <a:gd name="T48" fmla="*/ 56406 w 38"/>
                    <a:gd name="T49" fmla="*/ 21396 h 4"/>
                    <a:gd name="T50" fmla="*/ 42279 w 38"/>
                    <a:gd name="T51" fmla="*/ 16131 h 4"/>
                    <a:gd name="T52" fmla="*/ 44345 w 38"/>
                    <a:gd name="T53" fmla="*/ 12230 h 4"/>
                    <a:gd name="T54" fmla="*/ 56406 w 38"/>
                    <a:gd name="T55" fmla="*/ 16131 h 4"/>
                    <a:gd name="T56" fmla="*/ 56406 w 38"/>
                    <a:gd name="T57" fmla="*/ 21396 h 4"/>
                    <a:gd name="T58" fmla="*/ 42279 w 38"/>
                    <a:gd name="T59" fmla="*/ 16131 h 4"/>
                    <a:gd name="T60" fmla="*/ 25505 w 38"/>
                    <a:gd name="T61" fmla="*/ 12230 h 4"/>
                    <a:gd name="T62" fmla="*/ 23460 w 38"/>
                    <a:gd name="T63" fmla="*/ 6987 h 4"/>
                    <a:gd name="T64" fmla="*/ 44345 w 38"/>
                    <a:gd name="T65" fmla="*/ 12230 h 4"/>
                    <a:gd name="T66" fmla="*/ 42279 w 38"/>
                    <a:gd name="T67" fmla="*/ 16131 h 4"/>
                    <a:gd name="T68" fmla="*/ 25505 w 38"/>
                    <a:gd name="T69" fmla="*/ 12230 h 4"/>
                    <a:gd name="T70" fmla="*/ 25505 w 38"/>
                    <a:gd name="T71" fmla="*/ 12230 h 4"/>
                    <a:gd name="T72" fmla="*/ 25505 w 38"/>
                    <a:gd name="T73" fmla="*/ 12230 h 4"/>
                    <a:gd name="T74" fmla="*/ 23460 w 38"/>
                    <a:gd name="T75" fmla="*/ 12230 h 4"/>
                    <a:gd name="T76" fmla="*/ 25505 w 38"/>
                    <a:gd name="T77" fmla="*/ 12230 h 4"/>
                    <a:gd name="T78" fmla="*/ 25505 w 38"/>
                    <a:gd name="T79" fmla="*/ 12230 h 4"/>
                    <a:gd name="T80" fmla="*/ 12375 w 38"/>
                    <a:gd name="T81" fmla="*/ 16131 h 4"/>
                    <a:gd name="T82" fmla="*/ 12375 w 38"/>
                    <a:gd name="T83" fmla="*/ 6987 h 4"/>
                    <a:gd name="T84" fmla="*/ 23460 w 38"/>
                    <a:gd name="T85" fmla="*/ 6987 h 4"/>
                    <a:gd name="T86" fmla="*/ 25505 w 38"/>
                    <a:gd name="T87" fmla="*/ 12230 h 4"/>
                    <a:gd name="T88" fmla="*/ 12375 w 38"/>
                    <a:gd name="T89" fmla="*/ 16131 h 4"/>
                    <a:gd name="T90" fmla="*/ 0 w 38"/>
                    <a:gd name="T91" fmla="*/ 16131 h 4"/>
                    <a:gd name="T92" fmla="*/ 0 w 38"/>
                    <a:gd name="T93" fmla="*/ 12230 h 4"/>
                    <a:gd name="T94" fmla="*/ 12375 w 38"/>
                    <a:gd name="T95" fmla="*/ 6987 h 4"/>
                    <a:gd name="T96" fmla="*/ 12375 w 38"/>
                    <a:gd name="T97" fmla="*/ 16131 h 4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0" t="0" r="r" b="b"/>
                  <a:pathLst>
                    <a:path w="38" h="4">
                      <a:moveTo>
                        <a:pt x="38" y="3"/>
                      </a:moveTo>
                      <a:lnTo>
                        <a:pt x="38" y="3"/>
                      </a:lnTo>
                      <a:lnTo>
                        <a:pt x="38" y="2"/>
                      </a:lnTo>
                      <a:lnTo>
                        <a:pt x="38" y="3"/>
                      </a:lnTo>
                      <a:close/>
                      <a:moveTo>
                        <a:pt x="37" y="2"/>
                      </a:moveTo>
                      <a:lnTo>
                        <a:pt x="38" y="2"/>
                      </a:lnTo>
                      <a:lnTo>
                        <a:pt x="38" y="3"/>
                      </a:lnTo>
                      <a:lnTo>
                        <a:pt x="37" y="2"/>
                      </a:lnTo>
                      <a:close/>
                      <a:moveTo>
                        <a:pt x="38" y="3"/>
                      </a:moveTo>
                      <a:cubicBezTo>
                        <a:pt x="38" y="3"/>
                        <a:pt x="38" y="3"/>
                        <a:pt x="37" y="3"/>
                      </a:cubicBezTo>
                      <a:lnTo>
                        <a:pt x="37" y="2"/>
                      </a:lnTo>
                      <a:cubicBezTo>
                        <a:pt x="37" y="2"/>
                        <a:pt x="37" y="2"/>
                        <a:pt x="37" y="2"/>
                      </a:cubicBezTo>
                      <a:lnTo>
                        <a:pt x="38" y="3"/>
                      </a:lnTo>
                      <a:close/>
                      <a:moveTo>
                        <a:pt x="37" y="3"/>
                      </a:moveTo>
                      <a:cubicBezTo>
                        <a:pt x="37" y="3"/>
                        <a:pt x="37" y="3"/>
                        <a:pt x="37" y="3"/>
                      </a:cubicBezTo>
                      <a:lnTo>
                        <a:pt x="36" y="2"/>
                      </a:lnTo>
                      <a:cubicBezTo>
                        <a:pt x="36" y="2"/>
                        <a:pt x="37" y="2"/>
                        <a:pt x="37" y="2"/>
                      </a:cubicBezTo>
                      <a:lnTo>
                        <a:pt x="37" y="3"/>
                      </a:lnTo>
                      <a:close/>
                      <a:moveTo>
                        <a:pt x="37" y="3"/>
                      </a:moveTo>
                      <a:cubicBezTo>
                        <a:pt x="35" y="4"/>
                        <a:pt x="34" y="4"/>
                        <a:pt x="33" y="4"/>
                      </a:cubicBezTo>
                      <a:lnTo>
                        <a:pt x="33" y="3"/>
                      </a:lnTo>
                      <a:cubicBezTo>
                        <a:pt x="34" y="3"/>
                        <a:pt x="35" y="2"/>
                        <a:pt x="36" y="2"/>
                      </a:cubicBezTo>
                      <a:lnTo>
                        <a:pt x="37" y="3"/>
                      </a:lnTo>
                      <a:close/>
                      <a:moveTo>
                        <a:pt x="33" y="4"/>
                      </a:moveTo>
                      <a:cubicBezTo>
                        <a:pt x="30" y="4"/>
                        <a:pt x="28" y="3"/>
                        <a:pt x="25" y="3"/>
                      </a:cubicBezTo>
                      <a:lnTo>
                        <a:pt x="26" y="2"/>
                      </a:lnTo>
                      <a:cubicBezTo>
                        <a:pt x="28" y="2"/>
                        <a:pt x="30" y="3"/>
                        <a:pt x="33" y="3"/>
                      </a:cubicBezTo>
                      <a:lnTo>
                        <a:pt x="33" y="4"/>
                      </a:lnTo>
                      <a:close/>
                      <a:moveTo>
                        <a:pt x="25" y="3"/>
                      </a:moveTo>
                      <a:cubicBezTo>
                        <a:pt x="22" y="2"/>
                        <a:pt x="19" y="2"/>
                        <a:pt x="15" y="2"/>
                      </a:cubicBezTo>
                      <a:lnTo>
                        <a:pt x="14" y="1"/>
                      </a:lnTo>
                      <a:cubicBezTo>
                        <a:pt x="19" y="0"/>
                        <a:pt x="22" y="1"/>
                        <a:pt x="26" y="2"/>
                      </a:cubicBezTo>
                      <a:lnTo>
                        <a:pt x="25" y="3"/>
                      </a:lnTo>
                      <a:close/>
                      <a:moveTo>
                        <a:pt x="15" y="2"/>
                      </a:moveTo>
                      <a:lnTo>
                        <a:pt x="15" y="2"/>
                      </a:lnTo>
                      <a:lnTo>
                        <a:pt x="14" y="2"/>
                      </a:lnTo>
                      <a:lnTo>
                        <a:pt x="15" y="2"/>
                      </a:lnTo>
                      <a:close/>
                      <a:moveTo>
                        <a:pt x="15" y="2"/>
                      </a:moveTo>
                      <a:cubicBezTo>
                        <a:pt x="12" y="3"/>
                        <a:pt x="9" y="3"/>
                        <a:pt x="7" y="3"/>
                      </a:cubicBezTo>
                      <a:lnTo>
                        <a:pt x="7" y="1"/>
                      </a:lnTo>
                      <a:cubicBezTo>
                        <a:pt x="9" y="1"/>
                        <a:pt x="12" y="1"/>
                        <a:pt x="14" y="1"/>
                      </a:cubicBezTo>
                      <a:lnTo>
                        <a:pt x="15" y="2"/>
                      </a:lnTo>
                      <a:close/>
                      <a:moveTo>
                        <a:pt x="7" y="3"/>
                      </a:moveTo>
                      <a:cubicBezTo>
                        <a:pt x="5" y="3"/>
                        <a:pt x="3" y="3"/>
                        <a:pt x="0" y="3"/>
                      </a:cubicBezTo>
                      <a:lnTo>
                        <a:pt x="0" y="2"/>
                      </a:lnTo>
                      <a:cubicBezTo>
                        <a:pt x="2" y="1"/>
                        <a:pt x="5" y="1"/>
                        <a:pt x="7" y="1"/>
                      </a:cubicBezTo>
                      <a:lnTo>
                        <a:pt x="7" y="3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024" name="Freeform 415"/>
                <p:cNvSpPr>
                  <a:spLocks noChangeArrowheads="1"/>
                </p:cNvSpPr>
                <p:nvPr/>
              </p:nvSpPr>
              <p:spPr bwMode="auto">
                <a:xfrm>
                  <a:off x="1864" y="3084"/>
                  <a:ext cx="36" cy="6"/>
                </a:xfrm>
                <a:custGeom>
                  <a:avLst/>
                  <a:gdLst>
                    <a:gd name="T0" fmla="*/ 32720 w 27"/>
                    <a:gd name="T1" fmla="*/ 21396 h 4"/>
                    <a:gd name="T2" fmla="*/ 15489 w 27"/>
                    <a:gd name="T3" fmla="*/ 12230 h 4"/>
                    <a:gd name="T4" fmla="*/ 15489 w 27"/>
                    <a:gd name="T5" fmla="*/ 6987 h 4"/>
                    <a:gd name="T6" fmla="*/ 32720 w 27"/>
                    <a:gd name="T7" fmla="*/ 16131 h 4"/>
                    <a:gd name="T8" fmla="*/ 32720 w 27"/>
                    <a:gd name="T9" fmla="*/ 21396 h 4"/>
                    <a:gd name="T10" fmla="*/ 15489 w 27"/>
                    <a:gd name="T11" fmla="*/ 12230 h 4"/>
                    <a:gd name="T12" fmla="*/ 5831 w 27"/>
                    <a:gd name="T13" fmla="*/ 6987 h 4"/>
                    <a:gd name="T14" fmla="*/ 5831 w 27"/>
                    <a:gd name="T15" fmla="*/ 0 h 4"/>
                    <a:gd name="T16" fmla="*/ 15489 w 27"/>
                    <a:gd name="T17" fmla="*/ 6987 h 4"/>
                    <a:gd name="T18" fmla="*/ 15489 w 27"/>
                    <a:gd name="T19" fmla="*/ 12230 h 4"/>
                    <a:gd name="T20" fmla="*/ 5831 w 27"/>
                    <a:gd name="T21" fmla="*/ 6987 h 4"/>
                    <a:gd name="T22" fmla="*/ 5831 w 27"/>
                    <a:gd name="T23" fmla="*/ 6987 h 4"/>
                    <a:gd name="T24" fmla="*/ 5831 w 27"/>
                    <a:gd name="T25" fmla="*/ 6987 h 4"/>
                    <a:gd name="T26" fmla="*/ 5831 w 27"/>
                    <a:gd name="T27" fmla="*/ 6987 h 4"/>
                    <a:gd name="T28" fmla="*/ 5831 w 27"/>
                    <a:gd name="T29" fmla="*/ 6987 h 4"/>
                    <a:gd name="T30" fmla="*/ 5831 w 27"/>
                    <a:gd name="T31" fmla="*/ 6987 h 4"/>
                    <a:gd name="T32" fmla="*/ 7180 w 27"/>
                    <a:gd name="T33" fmla="*/ 0 h 4"/>
                    <a:gd name="T34" fmla="*/ 7180 w 27"/>
                    <a:gd name="T35" fmla="*/ 0 h 4"/>
                    <a:gd name="T36" fmla="*/ 5831 w 27"/>
                    <a:gd name="T37" fmla="*/ 6987 h 4"/>
                    <a:gd name="T38" fmla="*/ 7180 w 27"/>
                    <a:gd name="T39" fmla="*/ 0 h 4"/>
                    <a:gd name="T40" fmla="*/ 7180 w 27"/>
                    <a:gd name="T41" fmla="*/ 0 h 4"/>
                    <a:gd name="T42" fmla="*/ 5831 w 27"/>
                    <a:gd name="T43" fmla="*/ 6987 h 4"/>
                    <a:gd name="T44" fmla="*/ 7180 w 27"/>
                    <a:gd name="T45" fmla="*/ 0 h 4"/>
                    <a:gd name="T46" fmla="*/ 5831 w 27"/>
                    <a:gd name="T47" fmla="*/ 6987 h 4"/>
                    <a:gd name="T48" fmla="*/ 3577 w 27"/>
                    <a:gd name="T49" fmla="*/ 12230 h 4"/>
                    <a:gd name="T50" fmla="*/ 3577 w 27"/>
                    <a:gd name="T51" fmla="*/ 0 h 4"/>
                    <a:gd name="T52" fmla="*/ 7180 w 27"/>
                    <a:gd name="T53" fmla="*/ 0 h 4"/>
                    <a:gd name="T54" fmla="*/ 5831 w 27"/>
                    <a:gd name="T55" fmla="*/ 6987 h 4"/>
                    <a:gd name="T56" fmla="*/ 3577 w 27"/>
                    <a:gd name="T57" fmla="*/ 12230 h 4"/>
                    <a:gd name="T58" fmla="*/ 0 w 27"/>
                    <a:gd name="T59" fmla="*/ 12230 h 4"/>
                    <a:gd name="T60" fmla="*/ 0 w 27"/>
                    <a:gd name="T61" fmla="*/ 6987 h 4"/>
                    <a:gd name="T62" fmla="*/ 3577 w 27"/>
                    <a:gd name="T63" fmla="*/ 0 h 4"/>
                    <a:gd name="T64" fmla="*/ 3577 w 27"/>
                    <a:gd name="T65" fmla="*/ 12230 h 4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27" h="4">
                      <a:moveTo>
                        <a:pt x="27" y="4"/>
                      </a:moveTo>
                      <a:cubicBezTo>
                        <a:pt x="21" y="4"/>
                        <a:pt x="17" y="3"/>
                        <a:pt x="13" y="2"/>
                      </a:cubicBezTo>
                      <a:lnTo>
                        <a:pt x="13" y="1"/>
                      </a:lnTo>
                      <a:cubicBezTo>
                        <a:pt x="17" y="2"/>
                        <a:pt x="22" y="3"/>
                        <a:pt x="27" y="3"/>
                      </a:cubicBezTo>
                      <a:lnTo>
                        <a:pt x="27" y="4"/>
                      </a:lnTo>
                      <a:close/>
                      <a:moveTo>
                        <a:pt x="13" y="2"/>
                      </a:moveTo>
                      <a:cubicBezTo>
                        <a:pt x="10" y="2"/>
                        <a:pt x="8" y="2"/>
                        <a:pt x="5" y="1"/>
                      </a:cubicBezTo>
                      <a:lnTo>
                        <a:pt x="5" y="0"/>
                      </a:lnTo>
                      <a:cubicBezTo>
                        <a:pt x="8" y="0"/>
                        <a:pt x="11" y="1"/>
                        <a:pt x="13" y="1"/>
                      </a:cubicBezTo>
                      <a:lnTo>
                        <a:pt x="13" y="2"/>
                      </a:lnTo>
                      <a:close/>
                      <a:moveTo>
                        <a:pt x="5" y="1"/>
                      </a:moveTo>
                      <a:lnTo>
                        <a:pt x="5" y="1"/>
                      </a:lnTo>
                      <a:close/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6" y="0"/>
                      </a:lnTo>
                      <a:lnTo>
                        <a:pt x="5" y="1"/>
                      </a:lnTo>
                      <a:close/>
                      <a:moveTo>
                        <a:pt x="6" y="0"/>
                      </a:moveTo>
                      <a:lnTo>
                        <a:pt x="6" y="0"/>
                      </a:lnTo>
                      <a:lnTo>
                        <a:pt x="5" y="1"/>
                      </a:lnTo>
                      <a:lnTo>
                        <a:pt x="6" y="0"/>
                      </a:lnTo>
                      <a:close/>
                      <a:moveTo>
                        <a:pt x="5" y="1"/>
                      </a:moveTo>
                      <a:cubicBezTo>
                        <a:pt x="5" y="1"/>
                        <a:pt x="4" y="1"/>
                        <a:pt x="3" y="2"/>
                      </a:cubicBezTo>
                      <a:lnTo>
                        <a:pt x="3" y="0"/>
                      </a:lnTo>
                      <a:cubicBezTo>
                        <a:pt x="4" y="0"/>
                        <a:pt x="5" y="0"/>
                        <a:pt x="6" y="0"/>
                      </a:cubicBezTo>
                      <a:lnTo>
                        <a:pt x="5" y="1"/>
                      </a:lnTo>
                      <a:close/>
                      <a:moveTo>
                        <a:pt x="3" y="2"/>
                      </a:moveTo>
                      <a:cubicBezTo>
                        <a:pt x="2" y="2"/>
                        <a:pt x="1" y="2"/>
                        <a:pt x="0" y="2"/>
                      </a:cubicBezTo>
                      <a:lnTo>
                        <a:pt x="0" y="1"/>
                      </a:lnTo>
                      <a:cubicBezTo>
                        <a:pt x="1" y="1"/>
                        <a:pt x="2" y="1"/>
                        <a:pt x="3" y="0"/>
                      </a:cubicBezTo>
                      <a:lnTo>
                        <a:pt x="3" y="2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025" name="Freeform 416"/>
                <p:cNvSpPr>
                  <a:spLocks noChangeArrowheads="1"/>
                </p:cNvSpPr>
                <p:nvPr/>
              </p:nvSpPr>
              <p:spPr bwMode="auto">
                <a:xfrm>
                  <a:off x="2008" y="3212"/>
                  <a:ext cx="116" cy="4"/>
                </a:xfrm>
                <a:custGeom>
                  <a:avLst/>
                  <a:gdLst>
                    <a:gd name="T0" fmla="*/ 146533 w 84"/>
                    <a:gd name="T1" fmla="*/ 2683 h 3"/>
                    <a:gd name="T2" fmla="*/ 148506 w 84"/>
                    <a:gd name="T3" fmla="*/ 1615 h 3"/>
                    <a:gd name="T4" fmla="*/ 146533 w 84"/>
                    <a:gd name="T5" fmla="*/ 2683 h 3"/>
                    <a:gd name="T6" fmla="*/ 94211 w 84"/>
                    <a:gd name="T7" fmla="*/ 0 h 3"/>
                    <a:gd name="T8" fmla="*/ 146533 w 84"/>
                    <a:gd name="T9" fmla="*/ 2683 h 3"/>
                    <a:gd name="T10" fmla="*/ 78718 w 84"/>
                    <a:gd name="T11" fmla="*/ 2683 h 3"/>
                    <a:gd name="T12" fmla="*/ 94211 w 84"/>
                    <a:gd name="T13" fmla="*/ 0 h 3"/>
                    <a:gd name="T14" fmla="*/ 78718 w 84"/>
                    <a:gd name="T15" fmla="*/ 2683 h 3"/>
                    <a:gd name="T16" fmla="*/ 78718 w 84"/>
                    <a:gd name="T17" fmla="*/ 0 h 3"/>
                    <a:gd name="T18" fmla="*/ 78718 w 84"/>
                    <a:gd name="T19" fmla="*/ 2683 h 3"/>
                    <a:gd name="T20" fmla="*/ 75682 w 84"/>
                    <a:gd name="T21" fmla="*/ 2683 h 3"/>
                    <a:gd name="T22" fmla="*/ 78718 w 84"/>
                    <a:gd name="T23" fmla="*/ 0 h 3"/>
                    <a:gd name="T24" fmla="*/ 75682 w 84"/>
                    <a:gd name="T25" fmla="*/ 2683 h 3"/>
                    <a:gd name="T26" fmla="*/ 75682 w 84"/>
                    <a:gd name="T27" fmla="*/ 1615 h 3"/>
                    <a:gd name="T28" fmla="*/ 75682 w 84"/>
                    <a:gd name="T29" fmla="*/ 2683 h 3"/>
                    <a:gd name="T30" fmla="*/ 72808 w 84"/>
                    <a:gd name="T31" fmla="*/ 1615 h 3"/>
                    <a:gd name="T32" fmla="*/ 75682 w 84"/>
                    <a:gd name="T33" fmla="*/ 2683 h 3"/>
                    <a:gd name="T34" fmla="*/ 72808 w 84"/>
                    <a:gd name="T35" fmla="*/ 1615 h 3"/>
                    <a:gd name="T36" fmla="*/ 72808 w 84"/>
                    <a:gd name="T37" fmla="*/ 2683 h 3"/>
                    <a:gd name="T38" fmla="*/ 72808 w 84"/>
                    <a:gd name="T39" fmla="*/ 2683 h 3"/>
                    <a:gd name="T40" fmla="*/ 63779 w 84"/>
                    <a:gd name="T41" fmla="*/ 1615 h 3"/>
                    <a:gd name="T42" fmla="*/ 72808 w 84"/>
                    <a:gd name="T43" fmla="*/ 2683 h 3"/>
                    <a:gd name="T44" fmla="*/ 54234 w 84"/>
                    <a:gd name="T45" fmla="*/ 4479 h 3"/>
                    <a:gd name="T46" fmla="*/ 63779 w 84"/>
                    <a:gd name="T47" fmla="*/ 1615 h 3"/>
                    <a:gd name="T48" fmla="*/ 54234 w 84"/>
                    <a:gd name="T49" fmla="*/ 4479 h 3"/>
                    <a:gd name="T50" fmla="*/ 54234 w 84"/>
                    <a:gd name="T51" fmla="*/ 2683 h 3"/>
                    <a:gd name="T52" fmla="*/ 54234 w 84"/>
                    <a:gd name="T53" fmla="*/ 4479 h 3"/>
                    <a:gd name="T54" fmla="*/ 37439 w 84"/>
                    <a:gd name="T55" fmla="*/ 2683 h 3"/>
                    <a:gd name="T56" fmla="*/ 54234 w 84"/>
                    <a:gd name="T57" fmla="*/ 4479 h 3"/>
                    <a:gd name="T58" fmla="*/ 16070 w 84"/>
                    <a:gd name="T59" fmla="*/ 4479 h 3"/>
                    <a:gd name="T60" fmla="*/ 37439 w 84"/>
                    <a:gd name="T61" fmla="*/ 2683 h 3"/>
                    <a:gd name="T62" fmla="*/ 16070 w 84"/>
                    <a:gd name="T63" fmla="*/ 4479 h 3"/>
                    <a:gd name="T64" fmla="*/ 16070 w 84"/>
                    <a:gd name="T65" fmla="*/ 2683 h 3"/>
                    <a:gd name="T66" fmla="*/ 16070 w 84"/>
                    <a:gd name="T67" fmla="*/ 2683 h 3"/>
                    <a:gd name="T68" fmla="*/ 18006 w 84"/>
                    <a:gd name="T69" fmla="*/ 4479 h 3"/>
                    <a:gd name="T70" fmla="*/ 16070 w 84"/>
                    <a:gd name="T71" fmla="*/ 2683 h 3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</a:gdLst>
                  <a:ahLst/>
                  <a:cxnLst>
                    <a:cxn ang="T72">
                      <a:pos x="T0" y="T1"/>
                    </a:cxn>
                    <a:cxn ang="T73">
                      <a:pos x="T2" y="T3"/>
                    </a:cxn>
                    <a:cxn ang="T74">
                      <a:pos x="T4" y="T5"/>
                    </a:cxn>
                    <a:cxn ang="T75">
                      <a:pos x="T6" y="T7"/>
                    </a:cxn>
                    <a:cxn ang="T76">
                      <a:pos x="T8" y="T9"/>
                    </a:cxn>
                    <a:cxn ang="T77">
                      <a:pos x="T10" y="T11"/>
                    </a:cxn>
                    <a:cxn ang="T78">
                      <a:pos x="T12" y="T13"/>
                    </a:cxn>
                    <a:cxn ang="T79">
                      <a:pos x="T14" y="T15"/>
                    </a:cxn>
                    <a:cxn ang="T80">
                      <a:pos x="T16" y="T17"/>
                    </a:cxn>
                    <a:cxn ang="T81">
                      <a:pos x="T18" y="T19"/>
                    </a:cxn>
                    <a:cxn ang="T82">
                      <a:pos x="T20" y="T21"/>
                    </a:cxn>
                    <a:cxn ang="T83">
                      <a:pos x="T22" y="T23"/>
                    </a:cxn>
                    <a:cxn ang="T84">
                      <a:pos x="T24" y="T25"/>
                    </a:cxn>
                    <a:cxn ang="T85">
                      <a:pos x="T26" y="T27"/>
                    </a:cxn>
                    <a:cxn ang="T86">
                      <a:pos x="T28" y="T29"/>
                    </a:cxn>
                    <a:cxn ang="T87">
                      <a:pos x="T30" y="T31"/>
                    </a:cxn>
                    <a:cxn ang="T88">
                      <a:pos x="T32" y="T33"/>
                    </a:cxn>
                    <a:cxn ang="T89">
                      <a:pos x="T34" y="T35"/>
                    </a:cxn>
                    <a:cxn ang="T90">
                      <a:pos x="T36" y="T37"/>
                    </a:cxn>
                    <a:cxn ang="T91">
                      <a:pos x="T38" y="T39"/>
                    </a:cxn>
                    <a:cxn ang="T92">
                      <a:pos x="T40" y="T41"/>
                    </a:cxn>
                    <a:cxn ang="T93">
                      <a:pos x="T42" y="T43"/>
                    </a:cxn>
                    <a:cxn ang="T94">
                      <a:pos x="T44" y="T45"/>
                    </a:cxn>
                    <a:cxn ang="T95">
                      <a:pos x="T46" y="T47"/>
                    </a:cxn>
                    <a:cxn ang="T96">
                      <a:pos x="T48" y="T49"/>
                    </a:cxn>
                    <a:cxn ang="T97">
                      <a:pos x="T50" y="T51"/>
                    </a:cxn>
                    <a:cxn ang="T98">
                      <a:pos x="T52" y="T53"/>
                    </a:cxn>
                    <a:cxn ang="T99">
                      <a:pos x="T54" y="T55"/>
                    </a:cxn>
                    <a:cxn ang="T100">
                      <a:pos x="T56" y="T57"/>
                    </a:cxn>
                    <a:cxn ang="T101">
                      <a:pos x="T58" y="T59"/>
                    </a:cxn>
                    <a:cxn ang="T102">
                      <a:pos x="T60" y="T61"/>
                    </a:cxn>
                    <a:cxn ang="T103">
                      <a:pos x="T62" y="T63"/>
                    </a:cxn>
                    <a:cxn ang="T104">
                      <a:pos x="T64" y="T65"/>
                    </a:cxn>
                    <a:cxn ang="T105">
                      <a:pos x="T66" y="T67"/>
                    </a:cxn>
                    <a:cxn ang="T106">
                      <a:pos x="T68" y="T69"/>
                    </a:cxn>
                    <a:cxn ang="T107">
                      <a:pos x="T70" y="T71"/>
                    </a:cxn>
                  </a:cxnLst>
                  <a:rect l="0" t="0" r="r" b="b"/>
                  <a:pathLst>
                    <a:path w="84" h="3">
                      <a:moveTo>
                        <a:pt x="83" y="2"/>
                      </a:moveTo>
                      <a:lnTo>
                        <a:pt x="83" y="2"/>
                      </a:lnTo>
                      <a:lnTo>
                        <a:pt x="84" y="1"/>
                      </a:lnTo>
                      <a:lnTo>
                        <a:pt x="83" y="2"/>
                      </a:lnTo>
                      <a:close/>
                      <a:moveTo>
                        <a:pt x="83" y="2"/>
                      </a:moveTo>
                      <a:cubicBezTo>
                        <a:pt x="74" y="1"/>
                        <a:pt x="63" y="1"/>
                        <a:pt x="53" y="1"/>
                      </a:cubicBezTo>
                      <a:lnTo>
                        <a:pt x="53" y="0"/>
                      </a:lnTo>
                      <a:cubicBezTo>
                        <a:pt x="63" y="0"/>
                        <a:pt x="74" y="0"/>
                        <a:pt x="84" y="1"/>
                      </a:cubicBezTo>
                      <a:lnTo>
                        <a:pt x="83" y="2"/>
                      </a:lnTo>
                      <a:close/>
                      <a:moveTo>
                        <a:pt x="53" y="1"/>
                      </a:moveTo>
                      <a:cubicBezTo>
                        <a:pt x="50" y="2"/>
                        <a:pt x="47" y="2"/>
                        <a:pt x="45" y="2"/>
                      </a:cubicBezTo>
                      <a:lnTo>
                        <a:pt x="45" y="0"/>
                      </a:lnTo>
                      <a:cubicBezTo>
                        <a:pt x="48" y="0"/>
                        <a:pt x="50" y="0"/>
                        <a:pt x="53" y="0"/>
                      </a:cubicBezTo>
                      <a:lnTo>
                        <a:pt x="53" y="1"/>
                      </a:lnTo>
                      <a:close/>
                      <a:moveTo>
                        <a:pt x="45" y="2"/>
                      </a:moveTo>
                      <a:lnTo>
                        <a:pt x="45" y="2"/>
                      </a:lnTo>
                      <a:lnTo>
                        <a:pt x="45" y="0"/>
                      </a:lnTo>
                      <a:lnTo>
                        <a:pt x="45" y="2"/>
                      </a:lnTo>
                      <a:close/>
                      <a:moveTo>
                        <a:pt x="45" y="2"/>
                      </a:moveTo>
                      <a:cubicBezTo>
                        <a:pt x="44" y="2"/>
                        <a:pt x="44" y="2"/>
                        <a:pt x="43" y="2"/>
                      </a:cubicBezTo>
                      <a:lnTo>
                        <a:pt x="43" y="1"/>
                      </a:lnTo>
                      <a:cubicBezTo>
                        <a:pt x="43" y="0"/>
                        <a:pt x="44" y="0"/>
                        <a:pt x="45" y="0"/>
                      </a:cubicBezTo>
                      <a:lnTo>
                        <a:pt x="45" y="2"/>
                      </a:lnTo>
                      <a:close/>
                      <a:moveTo>
                        <a:pt x="43" y="2"/>
                      </a:moveTo>
                      <a:lnTo>
                        <a:pt x="43" y="2"/>
                      </a:lnTo>
                      <a:lnTo>
                        <a:pt x="43" y="1"/>
                      </a:lnTo>
                      <a:lnTo>
                        <a:pt x="43" y="2"/>
                      </a:lnTo>
                      <a:close/>
                      <a:moveTo>
                        <a:pt x="43" y="2"/>
                      </a:moveTo>
                      <a:cubicBezTo>
                        <a:pt x="42" y="2"/>
                        <a:pt x="41" y="2"/>
                        <a:pt x="41" y="2"/>
                      </a:cubicBezTo>
                      <a:lnTo>
                        <a:pt x="41" y="1"/>
                      </a:lnTo>
                      <a:cubicBezTo>
                        <a:pt x="41" y="1"/>
                        <a:pt x="42" y="1"/>
                        <a:pt x="43" y="1"/>
                      </a:cubicBezTo>
                      <a:lnTo>
                        <a:pt x="43" y="2"/>
                      </a:lnTo>
                      <a:close/>
                      <a:moveTo>
                        <a:pt x="41" y="1"/>
                      </a:moveTo>
                      <a:lnTo>
                        <a:pt x="41" y="1"/>
                      </a:lnTo>
                      <a:lnTo>
                        <a:pt x="41" y="2"/>
                      </a:lnTo>
                      <a:lnTo>
                        <a:pt x="41" y="1"/>
                      </a:lnTo>
                      <a:close/>
                      <a:moveTo>
                        <a:pt x="41" y="2"/>
                      </a:moveTo>
                      <a:cubicBezTo>
                        <a:pt x="39" y="2"/>
                        <a:pt x="37" y="3"/>
                        <a:pt x="36" y="3"/>
                      </a:cubicBezTo>
                      <a:lnTo>
                        <a:pt x="36" y="1"/>
                      </a:lnTo>
                      <a:cubicBezTo>
                        <a:pt x="37" y="1"/>
                        <a:pt x="39" y="1"/>
                        <a:pt x="41" y="1"/>
                      </a:cubicBezTo>
                      <a:lnTo>
                        <a:pt x="41" y="2"/>
                      </a:lnTo>
                      <a:close/>
                      <a:moveTo>
                        <a:pt x="36" y="3"/>
                      </a:moveTo>
                      <a:cubicBezTo>
                        <a:pt x="34" y="3"/>
                        <a:pt x="33" y="3"/>
                        <a:pt x="31" y="3"/>
                      </a:cubicBezTo>
                      <a:lnTo>
                        <a:pt x="31" y="2"/>
                      </a:lnTo>
                      <a:cubicBezTo>
                        <a:pt x="33" y="2"/>
                        <a:pt x="34" y="2"/>
                        <a:pt x="36" y="1"/>
                      </a:cubicBezTo>
                      <a:lnTo>
                        <a:pt x="36" y="3"/>
                      </a:lnTo>
                      <a:close/>
                      <a:moveTo>
                        <a:pt x="31" y="3"/>
                      </a:moveTo>
                      <a:lnTo>
                        <a:pt x="31" y="3"/>
                      </a:lnTo>
                      <a:lnTo>
                        <a:pt x="31" y="2"/>
                      </a:lnTo>
                      <a:lnTo>
                        <a:pt x="31" y="3"/>
                      </a:lnTo>
                      <a:close/>
                      <a:moveTo>
                        <a:pt x="31" y="3"/>
                      </a:moveTo>
                      <a:cubicBezTo>
                        <a:pt x="27" y="3"/>
                        <a:pt x="24" y="3"/>
                        <a:pt x="20" y="3"/>
                      </a:cubicBezTo>
                      <a:lnTo>
                        <a:pt x="21" y="2"/>
                      </a:lnTo>
                      <a:cubicBezTo>
                        <a:pt x="24" y="2"/>
                        <a:pt x="27" y="2"/>
                        <a:pt x="31" y="2"/>
                      </a:cubicBezTo>
                      <a:lnTo>
                        <a:pt x="31" y="3"/>
                      </a:lnTo>
                      <a:close/>
                      <a:moveTo>
                        <a:pt x="20" y="3"/>
                      </a:moveTo>
                      <a:cubicBezTo>
                        <a:pt x="17" y="3"/>
                        <a:pt x="13" y="3"/>
                        <a:pt x="9" y="3"/>
                      </a:cubicBezTo>
                      <a:lnTo>
                        <a:pt x="9" y="2"/>
                      </a:lnTo>
                      <a:cubicBezTo>
                        <a:pt x="13" y="2"/>
                        <a:pt x="17" y="2"/>
                        <a:pt x="21" y="2"/>
                      </a:cubicBezTo>
                      <a:lnTo>
                        <a:pt x="20" y="3"/>
                      </a:lnTo>
                      <a:close/>
                      <a:moveTo>
                        <a:pt x="9" y="3"/>
                      </a:moveTo>
                      <a:lnTo>
                        <a:pt x="0" y="3"/>
                      </a:lnTo>
                      <a:lnTo>
                        <a:pt x="9" y="2"/>
                      </a:lnTo>
                      <a:lnTo>
                        <a:pt x="9" y="3"/>
                      </a:lnTo>
                      <a:close/>
                      <a:moveTo>
                        <a:pt x="9" y="2"/>
                      </a:moveTo>
                      <a:lnTo>
                        <a:pt x="10" y="2"/>
                      </a:lnTo>
                      <a:lnTo>
                        <a:pt x="10" y="3"/>
                      </a:lnTo>
                      <a:lnTo>
                        <a:pt x="9" y="3"/>
                      </a:lnTo>
                      <a:lnTo>
                        <a:pt x="9" y="2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026" name="Freeform 417"/>
                <p:cNvSpPr>
                  <a:spLocks noChangeArrowheads="1"/>
                </p:cNvSpPr>
                <p:nvPr/>
              </p:nvSpPr>
              <p:spPr bwMode="auto">
                <a:xfrm>
                  <a:off x="1875" y="3290"/>
                  <a:ext cx="36" cy="4"/>
                </a:xfrm>
                <a:custGeom>
                  <a:avLst/>
                  <a:gdLst>
                    <a:gd name="T0" fmla="*/ 2197 w 27"/>
                    <a:gd name="T1" fmla="*/ 0 h 3"/>
                    <a:gd name="T2" fmla="*/ 10895 w 27"/>
                    <a:gd name="T3" fmla="*/ 1615 h 3"/>
                    <a:gd name="T4" fmla="*/ 10895 w 27"/>
                    <a:gd name="T5" fmla="*/ 2683 h 3"/>
                    <a:gd name="T6" fmla="*/ 0 w 27"/>
                    <a:gd name="T7" fmla="*/ 0 h 3"/>
                    <a:gd name="T8" fmla="*/ 2197 w 27"/>
                    <a:gd name="T9" fmla="*/ 0 h 3"/>
                    <a:gd name="T10" fmla="*/ 10895 w 27"/>
                    <a:gd name="T11" fmla="*/ 1615 h 3"/>
                    <a:gd name="T12" fmla="*/ 20900 w 27"/>
                    <a:gd name="T13" fmla="*/ 1615 h 3"/>
                    <a:gd name="T14" fmla="*/ 19077 w 27"/>
                    <a:gd name="T15" fmla="*/ 2683 h 3"/>
                    <a:gd name="T16" fmla="*/ 10895 w 27"/>
                    <a:gd name="T17" fmla="*/ 2683 h 3"/>
                    <a:gd name="T18" fmla="*/ 10895 w 27"/>
                    <a:gd name="T19" fmla="*/ 1615 h 3"/>
                    <a:gd name="T20" fmla="*/ 20900 w 27"/>
                    <a:gd name="T21" fmla="*/ 1615 h 3"/>
                    <a:gd name="T22" fmla="*/ 23175 w 27"/>
                    <a:gd name="T23" fmla="*/ 1615 h 3"/>
                    <a:gd name="T24" fmla="*/ 20900 w 27"/>
                    <a:gd name="T25" fmla="*/ 2683 h 3"/>
                    <a:gd name="T26" fmla="*/ 20900 w 27"/>
                    <a:gd name="T27" fmla="*/ 1615 h 3"/>
                    <a:gd name="T28" fmla="*/ 20900 w 27"/>
                    <a:gd name="T29" fmla="*/ 2683 h 3"/>
                    <a:gd name="T30" fmla="*/ 20900 w 27"/>
                    <a:gd name="T31" fmla="*/ 1615 h 3"/>
                    <a:gd name="T32" fmla="*/ 19077 w 27"/>
                    <a:gd name="T33" fmla="*/ 2683 h 3"/>
                    <a:gd name="T34" fmla="*/ 19077 w 27"/>
                    <a:gd name="T35" fmla="*/ 1615 h 3"/>
                    <a:gd name="T36" fmla="*/ 20900 w 27"/>
                    <a:gd name="T37" fmla="*/ 2683 h 3"/>
                    <a:gd name="T38" fmla="*/ 20900 w 27"/>
                    <a:gd name="T39" fmla="*/ 1615 h 3"/>
                    <a:gd name="T40" fmla="*/ 20900 w 27"/>
                    <a:gd name="T41" fmla="*/ 1615 h 3"/>
                    <a:gd name="T42" fmla="*/ 19077 w 27"/>
                    <a:gd name="T43" fmla="*/ 1615 h 3"/>
                    <a:gd name="T44" fmla="*/ 20900 w 27"/>
                    <a:gd name="T45" fmla="*/ 1615 h 3"/>
                    <a:gd name="T46" fmla="*/ 20900 w 27"/>
                    <a:gd name="T47" fmla="*/ 1615 h 3"/>
                    <a:gd name="T48" fmla="*/ 25247 w 27"/>
                    <a:gd name="T49" fmla="*/ 1615 h 3"/>
                    <a:gd name="T50" fmla="*/ 25247 w 27"/>
                    <a:gd name="T51" fmla="*/ 2683 h 3"/>
                    <a:gd name="T52" fmla="*/ 19077 w 27"/>
                    <a:gd name="T53" fmla="*/ 2683 h 3"/>
                    <a:gd name="T54" fmla="*/ 20900 w 27"/>
                    <a:gd name="T55" fmla="*/ 1615 h 3"/>
                    <a:gd name="T56" fmla="*/ 25247 w 27"/>
                    <a:gd name="T57" fmla="*/ 1615 h 3"/>
                    <a:gd name="T58" fmla="*/ 30543 w 27"/>
                    <a:gd name="T59" fmla="*/ 0 h 3"/>
                    <a:gd name="T60" fmla="*/ 30543 w 27"/>
                    <a:gd name="T61" fmla="*/ 2683 h 3"/>
                    <a:gd name="T62" fmla="*/ 25247 w 27"/>
                    <a:gd name="T63" fmla="*/ 2683 h 3"/>
                    <a:gd name="T64" fmla="*/ 25247 w 27"/>
                    <a:gd name="T65" fmla="*/ 1615 h 3"/>
                    <a:gd name="T66" fmla="*/ 30543 w 27"/>
                    <a:gd name="T67" fmla="*/ 0 h 3"/>
                    <a:gd name="T68" fmla="*/ 32720 w 27"/>
                    <a:gd name="T69" fmla="*/ 1615 h 3"/>
                    <a:gd name="T70" fmla="*/ 31088 w 27"/>
                    <a:gd name="T71" fmla="*/ 1615 h 3"/>
                    <a:gd name="T72" fmla="*/ 30543 w 27"/>
                    <a:gd name="T73" fmla="*/ 2683 h 3"/>
                    <a:gd name="T74" fmla="*/ 30543 w 27"/>
                    <a:gd name="T75" fmla="*/ 0 h 3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</a:gdLst>
                  <a:ahLst/>
                  <a:cxnLst>
                    <a:cxn ang="T76">
                      <a:pos x="T0" y="T1"/>
                    </a:cxn>
                    <a:cxn ang="T77">
                      <a:pos x="T2" y="T3"/>
                    </a:cxn>
                    <a:cxn ang="T78">
                      <a:pos x="T4" y="T5"/>
                    </a:cxn>
                    <a:cxn ang="T79">
                      <a:pos x="T6" y="T7"/>
                    </a:cxn>
                    <a:cxn ang="T80">
                      <a:pos x="T8" y="T9"/>
                    </a:cxn>
                    <a:cxn ang="T81">
                      <a:pos x="T10" y="T11"/>
                    </a:cxn>
                    <a:cxn ang="T82">
                      <a:pos x="T12" y="T13"/>
                    </a:cxn>
                    <a:cxn ang="T83">
                      <a:pos x="T14" y="T15"/>
                    </a:cxn>
                    <a:cxn ang="T84">
                      <a:pos x="T16" y="T17"/>
                    </a:cxn>
                    <a:cxn ang="T85">
                      <a:pos x="T18" y="T19"/>
                    </a:cxn>
                    <a:cxn ang="T86">
                      <a:pos x="T20" y="T21"/>
                    </a:cxn>
                    <a:cxn ang="T87">
                      <a:pos x="T22" y="T23"/>
                    </a:cxn>
                    <a:cxn ang="T88">
                      <a:pos x="T24" y="T25"/>
                    </a:cxn>
                    <a:cxn ang="T89">
                      <a:pos x="T26" y="T27"/>
                    </a:cxn>
                    <a:cxn ang="T90">
                      <a:pos x="T28" y="T29"/>
                    </a:cxn>
                    <a:cxn ang="T91">
                      <a:pos x="T30" y="T31"/>
                    </a:cxn>
                    <a:cxn ang="T92">
                      <a:pos x="T32" y="T33"/>
                    </a:cxn>
                    <a:cxn ang="T93">
                      <a:pos x="T34" y="T35"/>
                    </a:cxn>
                    <a:cxn ang="T94">
                      <a:pos x="T36" y="T37"/>
                    </a:cxn>
                    <a:cxn ang="T95">
                      <a:pos x="T38" y="T39"/>
                    </a:cxn>
                    <a:cxn ang="T96">
                      <a:pos x="T40" y="T41"/>
                    </a:cxn>
                    <a:cxn ang="T97">
                      <a:pos x="T42" y="T43"/>
                    </a:cxn>
                    <a:cxn ang="T98">
                      <a:pos x="T44" y="T45"/>
                    </a:cxn>
                    <a:cxn ang="T99">
                      <a:pos x="T46" y="T47"/>
                    </a:cxn>
                    <a:cxn ang="T100">
                      <a:pos x="T48" y="T49"/>
                    </a:cxn>
                    <a:cxn ang="T101">
                      <a:pos x="T50" y="T51"/>
                    </a:cxn>
                    <a:cxn ang="T102">
                      <a:pos x="T52" y="T53"/>
                    </a:cxn>
                    <a:cxn ang="T103">
                      <a:pos x="T54" y="T55"/>
                    </a:cxn>
                    <a:cxn ang="T104">
                      <a:pos x="T56" y="T57"/>
                    </a:cxn>
                    <a:cxn ang="T105">
                      <a:pos x="T58" y="T59"/>
                    </a:cxn>
                    <a:cxn ang="T106">
                      <a:pos x="T60" y="T61"/>
                    </a:cxn>
                    <a:cxn ang="T107">
                      <a:pos x="T62" y="T63"/>
                    </a:cxn>
                    <a:cxn ang="T108">
                      <a:pos x="T64" y="T65"/>
                    </a:cxn>
                    <a:cxn ang="T109">
                      <a:pos x="T66" y="T67"/>
                    </a:cxn>
                    <a:cxn ang="T110">
                      <a:pos x="T68" y="T69"/>
                    </a:cxn>
                    <a:cxn ang="T111">
                      <a:pos x="T70" y="T71"/>
                    </a:cxn>
                    <a:cxn ang="T112">
                      <a:pos x="T72" y="T73"/>
                    </a:cxn>
                    <a:cxn ang="T113">
                      <a:pos x="T74" y="T75"/>
                    </a:cxn>
                  </a:cxnLst>
                  <a:rect l="0" t="0" r="r" b="b"/>
                  <a:pathLst>
                    <a:path w="27" h="3">
                      <a:moveTo>
                        <a:pt x="2" y="0"/>
                      </a:moveTo>
                      <a:cubicBezTo>
                        <a:pt x="2" y="1"/>
                        <a:pt x="6" y="1"/>
                        <a:pt x="9" y="1"/>
                      </a:cubicBezTo>
                      <a:lnTo>
                        <a:pt x="9" y="2"/>
                      </a:lnTo>
                      <a:cubicBezTo>
                        <a:pt x="5" y="2"/>
                        <a:pt x="1" y="3"/>
                        <a:pt x="0" y="0"/>
                      </a:cubicBezTo>
                      <a:lnTo>
                        <a:pt x="2" y="0"/>
                      </a:lnTo>
                      <a:close/>
                      <a:moveTo>
                        <a:pt x="9" y="1"/>
                      </a:moveTo>
                      <a:cubicBezTo>
                        <a:pt x="12" y="0"/>
                        <a:pt x="15" y="0"/>
                        <a:pt x="17" y="1"/>
                      </a:cubicBezTo>
                      <a:lnTo>
                        <a:pt x="16" y="2"/>
                      </a:lnTo>
                      <a:cubicBezTo>
                        <a:pt x="15" y="1"/>
                        <a:pt x="12" y="2"/>
                        <a:pt x="9" y="2"/>
                      </a:cubicBezTo>
                      <a:lnTo>
                        <a:pt x="9" y="1"/>
                      </a:lnTo>
                      <a:close/>
                      <a:moveTo>
                        <a:pt x="17" y="1"/>
                      </a:moveTo>
                      <a:lnTo>
                        <a:pt x="19" y="1"/>
                      </a:lnTo>
                      <a:lnTo>
                        <a:pt x="17" y="2"/>
                      </a:lnTo>
                      <a:lnTo>
                        <a:pt x="17" y="1"/>
                      </a:lnTo>
                      <a:close/>
                      <a:moveTo>
                        <a:pt x="17" y="2"/>
                      </a:moveTo>
                      <a:cubicBezTo>
                        <a:pt x="16" y="2"/>
                        <a:pt x="17" y="1"/>
                        <a:pt x="17" y="1"/>
                      </a:cubicBezTo>
                      <a:lnTo>
                        <a:pt x="16" y="2"/>
                      </a:lnTo>
                      <a:cubicBezTo>
                        <a:pt x="16" y="1"/>
                        <a:pt x="16" y="1"/>
                        <a:pt x="16" y="1"/>
                      </a:cubicBezTo>
                      <a:lnTo>
                        <a:pt x="17" y="2"/>
                      </a:lnTo>
                      <a:close/>
                      <a:moveTo>
                        <a:pt x="17" y="1"/>
                      </a:moveTo>
                      <a:lnTo>
                        <a:pt x="17" y="1"/>
                      </a:lnTo>
                      <a:lnTo>
                        <a:pt x="16" y="1"/>
                      </a:lnTo>
                      <a:lnTo>
                        <a:pt x="17" y="1"/>
                      </a:lnTo>
                      <a:close/>
                      <a:moveTo>
                        <a:pt x="17" y="1"/>
                      </a:moveTo>
                      <a:cubicBezTo>
                        <a:pt x="17" y="1"/>
                        <a:pt x="19" y="1"/>
                        <a:pt x="21" y="1"/>
                      </a:cubicBezTo>
                      <a:lnTo>
                        <a:pt x="21" y="2"/>
                      </a:lnTo>
                      <a:cubicBezTo>
                        <a:pt x="18" y="2"/>
                        <a:pt x="16" y="2"/>
                        <a:pt x="16" y="2"/>
                      </a:cubicBezTo>
                      <a:lnTo>
                        <a:pt x="17" y="1"/>
                      </a:lnTo>
                      <a:close/>
                      <a:moveTo>
                        <a:pt x="21" y="1"/>
                      </a:moveTo>
                      <a:cubicBezTo>
                        <a:pt x="22" y="1"/>
                        <a:pt x="24" y="0"/>
                        <a:pt x="25" y="0"/>
                      </a:cubicBezTo>
                      <a:lnTo>
                        <a:pt x="25" y="2"/>
                      </a:lnTo>
                      <a:cubicBezTo>
                        <a:pt x="24" y="2"/>
                        <a:pt x="22" y="2"/>
                        <a:pt x="21" y="2"/>
                      </a:cubicBezTo>
                      <a:lnTo>
                        <a:pt x="21" y="1"/>
                      </a:lnTo>
                      <a:close/>
                      <a:moveTo>
                        <a:pt x="25" y="0"/>
                      </a:moveTo>
                      <a:cubicBezTo>
                        <a:pt x="26" y="0"/>
                        <a:pt x="27" y="1"/>
                        <a:pt x="27" y="1"/>
                      </a:cubicBezTo>
                      <a:lnTo>
                        <a:pt x="26" y="1"/>
                      </a:lnTo>
                      <a:cubicBezTo>
                        <a:pt x="26" y="1"/>
                        <a:pt x="25" y="2"/>
                        <a:pt x="25" y="2"/>
                      </a:cubicBezTo>
                      <a:lnTo>
                        <a:pt x="25" y="0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027" name="Freeform 418"/>
                <p:cNvSpPr>
                  <a:spLocks noChangeArrowheads="1"/>
                </p:cNvSpPr>
                <p:nvPr/>
              </p:nvSpPr>
              <p:spPr bwMode="auto">
                <a:xfrm>
                  <a:off x="1850" y="3343"/>
                  <a:ext cx="57" cy="22"/>
                </a:xfrm>
                <a:custGeom>
                  <a:avLst/>
                  <a:gdLst>
                    <a:gd name="T0" fmla="*/ 0 w 42"/>
                    <a:gd name="T1" fmla="*/ 0 h 13"/>
                    <a:gd name="T2" fmla="*/ 43259 w 42"/>
                    <a:gd name="T3" fmla="*/ 38173 h 13"/>
                    <a:gd name="T4" fmla="*/ 50030 w 42"/>
                    <a:gd name="T5" fmla="*/ 45670 h 13"/>
                    <a:gd name="T6" fmla="*/ 61751 w 42"/>
                    <a:gd name="T7" fmla="*/ 99811 h 13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42" h="13">
                      <a:moveTo>
                        <a:pt x="0" y="0"/>
                      </a:moveTo>
                      <a:cubicBezTo>
                        <a:pt x="8" y="3"/>
                        <a:pt x="18" y="4"/>
                        <a:pt x="29" y="5"/>
                      </a:cubicBezTo>
                      <a:cubicBezTo>
                        <a:pt x="31" y="5"/>
                        <a:pt x="33" y="5"/>
                        <a:pt x="34" y="6"/>
                      </a:cubicBezTo>
                      <a:cubicBezTo>
                        <a:pt x="38" y="8"/>
                        <a:pt x="37" y="12"/>
                        <a:pt x="42" y="13"/>
                      </a:cubicBezTo>
                    </a:path>
                  </a:pathLst>
                </a:custGeom>
                <a:noFill/>
                <a:ln w="9525" cap="sq">
                  <a:solidFill>
                    <a:srgbClr val="C1C0B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028" name="Freeform 419"/>
                <p:cNvSpPr>
                  <a:spLocks noChangeArrowheads="1"/>
                </p:cNvSpPr>
                <p:nvPr/>
              </p:nvSpPr>
              <p:spPr bwMode="auto">
                <a:xfrm>
                  <a:off x="1807" y="3328"/>
                  <a:ext cx="80" cy="6"/>
                </a:xfrm>
                <a:custGeom>
                  <a:avLst/>
                  <a:gdLst>
                    <a:gd name="T0" fmla="*/ 101988 w 58"/>
                    <a:gd name="T1" fmla="*/ 21396 h 4"/>
                    <a:gd name="T2" fmla="*/ 74542 w 58"/>
                    <a:gd name="T3" fmla="*/ 12230 h 4"/>
                    <a:gd name="T4" fmla="*/ 74542 w 58"/>
                    <a:gd name="T5" fmla="*/ 6987 h 4"/>
                    <a:gd name="T6" fmla="*/ 101988 w 58"/>
                    <a:gd name="T7" fmla="*/ 16131 h 4"/>
                    <a:gd name="T8" fmla="*/ 101988 w 58"/>
                    <a:gd name="T9" fmla="*/ 21396 h 4"/>
                    <a:gd name="T10" fmla="*/ 74542 w 58"/>
                    <a:gd name="T11" fmla="*/ 12230 h 4"/>
                    <a:gd name="T12" fmla="*/ 63579 w 58"/>
                    <a:gd name="T13" fmla="*/ 6987 h 4"/>
                    <a:gd name="T14" fmla="*/ 64666 w 58"/>
                    <a:gd name="T15" fmla="*/ 0 h 4"/>
                    <a:gd name="T16" fmla="*/ 74542 w 58"/>
                    <a:gd name="T17" fmla="*/ 6987 h 4"/>
                    <a:gd name="T18" fmla="*/ 74542 w 58"/>
                    <a:gd name="T19" fmla="*/ 12230 h 4"/>
                    <a:gd name="T20" fmla="*/ 63579 w 58"/>
                    <a:gd name="T21" fmla="*/ 0 h 4"/>
                    <a:gd name="T22" fmla="*/ 63579 w 58"/>
                    <a:gd name="T23" fmla="*/ 0 h 4"/>
                    <a:gd name="T24" fmla="*/ 64666 w 58"/>
                    <a:gd name="T25" fmla="*/ 0 h 4"/>
                    <a:gd name="T26" fmla="*/ 63579 w 58"/>
                    <a:gd name="T27" fmla="*/ 0 h 4"/>
                    <a:gd name="T28" fmla="*/ 63579 w 58"/>
                    <a:gd name="T29" fmla="*/ 6987 h 4"/>
                    <a:gd name="T30" fmla="*/ 63579 w 58"/>
                    <a:gd name="T31" fmla="*/ 6987 h 4"/>
                    <a:gd name="T32" fmla="*/ 63579 w 58"/>
                    <a:gd name="T33" fmla="*/ 0 h 4"/>
                    <a:gd name="T34" fmla="*/ 63579 w 58"/>
                    <a:gd name="T35" fmla="*/ 0 h 4"/>
                    <a:gd name="T36" fmla="*/ 63579 w 58"/>
                    <a:gd name="T37" fmla="*/ 6987 h 4"/>
                    <a:gd name="T38" fmla="*/ 63579 w 58"/>
                    <a:gd name="T39" fmla="*/ 0 h 4"/>
                    <a:gd name="T40" fmla="*/ 63579 w 58"/>
                    <a:gd name="T41" fmla="*/ 0 h 4"/>
                    <a:gd name="T42" fmla="*/ 63579 w 58"/>
                    <a:gd name="T43" fmla="*/ 0 h 4"/>
                    <a:gd name="T44" fmla="*/ 63579 w 58"/>
                    <a:gd name="T45" fmla="*/ 6987 h 4"/>
                    <a:gd name="T46" fmla="*/ 59710 w 58"/>
                    <a:gd name="T47" fmla="*/ 6987 h 4"/>
                    <a:gd name="T48" fmla="*/ 59710 w 58"/>
                    <a:gd name="T49" fmla="*/ 0 h 4"/>
                    <a:gd name="T50" fmla="*/ 63579 w 58"/>
                    <a:gd name="T51" fmla="*/ 0 h 4"/>
                    <a:gd name="T52" fmla="*/ 63579 w 58"/>
                    <a:gd name="T53" fmla="*/ 6987 h 4"/>
                    <a:gd name="T54" fmla="*/ 59710 w 58"/>
                    <a:gd name="T55" fmla="*/ 6987 h 4"/>
                    <a:gd name="T56" fmla="*/ 0 w 58"/>
                    <a:gd name="T57" fmla="*/ 0 h 4"/>
                    <a:gd name="T58" fmla="*/ 3091 w 58"/>
                    <a:gd name="T59" fmla="*/ 0 h 4"/>
                    <a:gd name="T60" fmla="*/ 59710 w 58"/>
                    <a:gd name="T61" fmla="*/ 0 h 4"/>
                    <a:gd name="T62" fmla="*/ 59710 w 58"/>
                    <a:gd name="T63" fmla="*/ 6987 h 4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</a:gdLst>
                  <a:ahLst/>
                  <a:cxnLst>
                    <a:cxn ang="T64">
                      <a:pos x="T0" y="T1"/>
                    </a:cxn>
                    <a:cxn ang="T65">
                      <a:pos x="T2" y="T3"/>
                    </a:cxn>
                    <a:cxn ang="T66">
                      <a:pos x="T4" y="T5"/>
                    </a:cxn>
                    <a:cxn ang="T67">
                      <a:pos x="T6" y="T7"/>
                    </a:cxn>
                    <a:cxn ang="T68">
                      <a:pos x="T8" y="T9"/>
                    </a:cxn>
                    <a:cxn ang="T69">
                      <a:pos x="T10" y="T11"/>
                    </a:cxn>
                    <a:cxn ang="T70">
                      <a:pos x="T12" y="T13"/>
                    </a:cxn>
                    <a:cxn ang="T71">
                      <a:pos x="T14" y="T15"/>
                    </a:cxn>
                    <a:cxn ang="T72">
                      <a:pos x="T16" y="T17"/>
                    </a:cxn>
                    <a:cxn ang="T73">
                      <a:pos x="T18" y="T19"/>
                    </a:cxn>
                    <a:cxn ang="T74">
                      <a:pos x="T20" y="T21"/>
                    </a:cxn>
                    <a:cxn ang="T75">
                      <a:pos x="T22" y="T23"/>
                    </a:cxn>
                    <a:cxn ang="T76">
                      <a:pos x="T24" y="T25"/>
                    </a:cxn>
                    <a:cxn ang="T77">
                      <a:pos x="T26" y="T27"/>
                    </a:cxn>
                    <a:cxn ang="T78">
                      <a:pos x="T28" y="T29"/>
                    </a:cxn>
                    <a:cxn ang="T79">
                      <a:pos x="T30" y="T31"/>
                    </a:cxn>
                    <a:cxn ang="T80">
                      <a:pos x="T32" y="T33"/>
                    </a:cxn>
                    <a:cxn ang="T81">
                      <a:pos x="T34" y="T35"/>
                    </a:cxn>
                    <a:cxn ang="T82">
                      <a:pos x="T36" y="T37"/>
                    </a:cxn>
                    <a:cxn ang="T83">
                      <a:pos x="T38" y="T39"/>
                    </a:cxn>
                    <a:cxn ang="T84">
                      <a:pos x="T40" y="T41"/>
                    </a:cxn>
                    <a:cxn ang="T85">
                      <a:pos x="T42" y="T43"/>
                    </a:cxn>
                    <a:cxn ang="T86">
                      <a:pos x="T44" y="T45"/>
                    </a:cxn>
                    <a:cxn ang="T87">
                      <a:pos x="T46" y="T47"/>
                    </a:cxn>
                    <a:cxn ang="T88">
                      <a:pos x="T48" y="T49"/>
                    </a:cxn>
                    <a:cxn ang="T89">
                      <a:pos x="T50" y="T51"/>
                    </a:cxn>
                    <a:cxn ang="T90">
                      <a:pos x="T52" y="T53"/>
                    </a:cxn>
                    <a:cxn ang="T91">
                      <a:pos x="T54" y="T55"/>
                    </a:cxn>
                    <a:cxn ang="T92">
                      <a:pos x="T56" y="T57"/>
                    </a:cxn>
                    <a:cxn ang="T93">
                      <a:pos x="T58" y="T59"/>
                    </a:cxn>
                    <a:cxn ang="T94">
                      <a:pos x="T60" y="T61"/>
                    </a:cxn>
                    <a:cxn ang="T95">
                      <a:pos x="T62" y="T63"/>
                    </a:cxn>
                  </a:cxnLst>
                  <a:rect l="0" t="0" r="r" b="b"/>
                  <a:pathLst>
                    <a:path w="58" h="4">
                      <a:moveTo>
                        <a:pt x="58" y="4"/>
                      </a:moveTo>
                      <a:cubicBezTo>
                        <a:pt x="52" y="4"/>
                        <a:pt x="47" y="3"/>
                        <a:pt x="42" y="2"/>
                      </a:cubicBezTo>
                      <a:lnTo>
                        <a:pt x="42" y="1"/>
                      </a:lnTo>
                      <a:cubicBezTo>
                        <a:pt x="47" y="2"/>
                        <a:pt x="52" y="3"/>
                        <a:pt x="58" y="3"/>
                      </a:cubicBezTo>
                      <a:lnTo>
                        <a:pt x="58" y="4"/>
                      </a:lnTo>
                      <a:close/>
                      <a:moveTo>
                        <a:pt x="42" y="2"/>
                      </a:moveTo>
                      <a:cubicBezTo>
                        <a:pt x="40" y="2"/>
                        <a:pt x="38" y="1"/>
                        <a:pt x="36" y="1"/>
                      </a:cubicBezTo>
                      <a:lnTo>
                        <a:pt x="37" y="0"/>
                      </a:lnTo>
                      <a:cubicBezTo>
                        <a:pt x="38" y="0"/>
                        <a:pt x="40" y="0"/>
                        <a:pt x="42" y="1"/>
                      </a:cubicBezTo>
                      <a:lnTo>
                        <a:pt x="42" y="2"/>
                      </a:lnTo>
                      <a:close/>
                      <a:moveTo>
                        <a:pt x="36" y="0"/>
                      </a:moveTo>
                      <a:lnTo>
                        <a:pt x="36" y="0"/>
                      </a:lnTo>
                      <a:lnTo>
                        <a:pt x="37" y="0"/>
                      </a:lnTo>
                      <a:lnTo>
                        <a:pt x="36" y="0"/>
                      </a:lnTo>
                      <a:close/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6" y="0"/>
                      </a:lnTo>
                      <a:lnTo>
                        <a:pt x="36" y="1"/>
                      </a:lnTo>
                      <a:close/>
                      <a:moveTo>
                        <a:pt x="36" y="0"/>
                      </a:moveTo>
                      <a:lnTo>
                        <a:pt x="36" y="0"/>
                      </a:lnTo>
                      <a:close/>
                      <a:moveTo>
                        <a:pt x="36" y="1"/>
                      </a:moveTo>
                      <a:cubicBezTo>
                        <a:pt x="36" y="1"/>
                        <a:pt x="36" y="1"/>
                        <a:pt x="34" y="1"/>
                      </a:cubicBezTo>
                      <a:lnTo>
                        <a:pt x="34" y="0"/>
                      </a:lnTo>
                      <a:cubicBezTo>
                        <a:pt x="35" y="0"/>
                        <a:pt x="36" y="0"/>
                        <a:pt x="36" y="0"/>
                      </a:cubicBezTo>
                      <a:lnTo>
                        <a:pt x="36" y="1"/>
                      </a:lnTo>
                      <a:close/>
                      <a:moveTo>
                        <a:pt x="34" y="1"/>
                      </a:moveTo>
                      <a:cubicBezTo>
                        <a:pt x="27" y="2"/>
                        <a:pt x="5" y="4"/>
                        <a:pt x="0" y="0"/>
                      </a:cubicBezTo>
                      <a:lnTo>
                        <a:pt x="2" y="0"/>
                      </a:lnTo>
                      <a:cubicBezTo>
                        <a:pt x="6" y="3"/>
                        <a:pt x="27" y="1"/>
                        <a:pt x="34" y="0"/>
                      </a:cubicBezTo>
                      <a:lnTo>
                        <a:pt x="34" y="1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029" name="Freeform 420"/>
                <p:cNvSpPr>
                  <a:spLocks noChangeArrowheads="1"/>
                </p:cNvSpPr>
                <p:nvPr/>
              </p:nvSpPr>
              <p:spPr bwMode="auto">
                <a:xfrm>
                  <a:off x="2001" y="3367"/>
                  <a:ext cx="172" cy="15"/>
                </a:xfrm>
                <a:custGeom>
                  <a:avLst/>
                  <a:gdLst>
                    <a:gd name="T0" fmla="*/ 0 w 125"/>
                    <a:gd name="T1" fmla="*/ 28458 h 9"/>
                    <a:gd name="T2" fmla="*/ 35304 w 125"/>
                    <a:gd name="T3" fmla="*/ 17075 h 9"/>
                    <a:gd name="T4" fmla="*/ 68390 w 125"/>
                    <a:gd name="T5" fmla="*/ 0 h 9"/>
                    <a:gd name="T6" fmla="*/ 206419 w 125"/>
                    <a:gd name="T7" fmla="*/ 10245 h 9"/>
                    <a:gd name="T8" fmla="*/ 0 w 125"/>
                    <a:gd name="T9" fmla="*/ 28458 h 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25" h="9">
                      <a:moveTo>
                        <a:pt x="0" y="5"/>
                      </a:moveTo>
                      <a:cubicBezTo>
                        <a:pt x="7" y="4"/>
                        <a:pt x="13" y="5"/>
                        <a:pt x="21" y="3"/>
                      </a:cubicBezTo>
                      <a:cubicBezTo>
                        <a:pt x="28" y="1"/>
                        <a:pt x="35" y="0"/>
                        <a:pt x="41" y="0"/>
                      </a:cubicBezTo>
                      <a:cubicBezTo>
                        <a:pt x="74" y="0"/>
                        <a:pt x="85" y="9"/>
                        <a:pt x="125" y="2"/>
                      </a:cubicBezTo>
                      <a:lnTo>
                        <a:pt x="0" y="5"/>
                      </a:lnTo>
                      <a:close/>
                    </a:path>
                  </a:pathLst>
                </a:custGeom>
                <a:solidFill>
                  <a:srgbClr val="7A7878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030" name="Freeform 421"/>
                <p:cNvSpPr>
                  <a:spLocks noChangeArrowheads="1"/>
                </p:cNvSpPr>
                <p:nvPr/>
              </p:nvSpPr>
              <p:spPr bwMode="auto">
                <a:xfrm>
                  <a:off x="2001" y="3367"/>
                  <a:ext cx="172" cy="15"/>
                </a:xfrm>
                <a:custGeom>
                  <a:avLst/>
                  <a:gdLst>
                    <a:gd name="T0" fmla="*/ 0 w 125"/>
                    <a:gd name="T1" fmla="*/ 28458 h 9"/>
                    <a:gd name="T2" fmla="*/ 35304 w 125"/>
                    <a:gd name="T3" fmla="*/ 17075 h 9"/>
                    <a:gd name="T4" fmla="*/ 68390 w 125"/>
                    <a:gd name="T5" fmla="*/ 0 h 9"/>
                    <a:gd name="T6" fmla="*/ 206419 w 125"/>
                    <a:gd name="T7" fmla="*/ 10245 h 9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125" h="9">
                      <a:moveTo>
                        <a:pt x="0" y="5"/>
                      </a:moveTo>
                      <a:cubicBezTo>
                        <a:pt x="7" y="4"/>
                        <a:pt x="13" y="5"/>
                        <a:pt x="21" y="3"/>
                      </a:cubicBezTo>
                      <a:cubicBezTo>
                        <a:pt x="28" y="1"/>
                        <a:pt x="35" y="0"/>
                        <a:pt x="41" y="0"/>
                      </a:cubicBezTo>
                      <a:cubicBezTo>
                        <a:pt x="74" y="0"/>
                        <a:pt x="85" y="9"/>
                        <a:pt x="125" y="2"/>
                      </a:cubicBezTo>
                    </a:path>
                  </a:pathLst>
                </a:custGeom>
                <a:noFill/>
                <a:ln w="9525" cap="sq">
                  <a:solidFill>
                    <a:srgbClr val="C1C0B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031" name="Freeform 422"/>
                <p:cNvSpPr>
                  <a:spLocks noChangeArrowheads="1"/>
                </p:cNvSpPr>
                <p:nvPr/>
              </p:nvSpPr>
              <p:spPr bwMode="auto">
                <a:xfrm>
                  <a:off x="1954" y="3402"/>
                  <a:ext cx="52" cy="8"/>
                </a:xfrm>
                <a:custGeom>
                  <a:avLst/>
                  <a:gdLst>
                    <a:gd name="T0" fmla="*/ 0 w 38"/>
                    <a:gd name="T1" fmla="*/ 23373 h 5"/>
                    <a:gd name="T2" fmla="*/ 31244 w 38"/>
                    <a:gd name="T3" fmla="*/ 23373 h 5"/>
                    <a:gd name="T4" fmla="*/ 64484 w 38"/>
                    <a:gd name="T5" fmla="*/ 42061 h 5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38" h="5">
                      <a:moveTo>
                        <a:pt x="0" y="2"/>
                      </a:moveTo>
                      <a:cubicBezTo>
                        <a:pt x="7" y="2"/>
                        <a:pt x="16" y="0"/>
                        <a:pt x="18" y="2"/>
                      </a:cubicBezTo>
                      <a:cubicBezTo>
                        <a:pt x="22" y="4"/>
                        <a:pt x="29" y="5"/>
                        <a:pt x="38" y="4"/>
                      </a:cubicBezTo>
                    </a:path>
                  </a:pathLst>
                </a:custGeom>
                <a:noFill/>
                <a:ln w="9525" cap="sq">
                  <a:solidFill>
                    <a:srgbClr val="C1C0B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032" name="Freeform 423"/>
                <p:cNvSpPr>
                  <a:spLocks noChangeArrowheads="1"/>
                </p:cNvSpPr>
                <p:nvPr/>
              </p:nvSpPr>
              <p:spPr bwMode="auto">
                <a:xfrm>
                  <a:off x="2010" y="3335"/>
                  <a:ext cx="172" cy="12"/>
                </a:xfrm>
                <a:custGeom>
                  <a:avLst/>
                  <a:gdLst>
                    <a:gd name="T0" fmla="*/ 0 w 125"/>
                    <a:gd name="T1" fmla="*/ 9869 h 8"/>
                    <a:gd name="T2" fmla="*/ 59172 w 125"/>
                    <a:gd name="T3" fmla="*/ 11555 h 8"/>
                    <a:gd name="T4" fmla="*/ 155046 w 125"/>
                    <a:gd name="T5" fmla="*/ 4374 h 8"/>
                    <a:gd name="T6" fmla="*/ 206419 w 125"/>
                    <a:gd name="T7" fmla="*/ 11555 h 8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125" h="8">
                      <a:moveTo>
                        <a:pt x="0" y="4"/>
                      </a:moveTo>
                      <a:cubicBezTo>
                        <a:pt x="8" y="8"/>
                        <a:pt x="25" y="3"/>
                        <a:pt x="36" y="5"/>
                      </a:cubicBezTo>
                      <a:cubicBezTo>
                        <a:pt x="51" y="8"/>
                        <a:pt x="73" y="4"/>
                        <a:pt x="94" y="2"/>
                      </a:cubicBezTo>
                      <a:cubicBezTo>
                        <a:pt x="108" y="0"/>
                        <a:pt x="113" y="5"/>
                        <a:pt x="125" y="5"/>
                      </a:cubicBezTo>
                    </a:path>
                  </a:pathLst>
                </a:custGeom>
                <a:noFill/>
                <a:ln w="9525" cap="sq">
                  <a:solidFill>
                    <a:srgbClr val="C1C0B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033" name="Freeform 424"/>
                <p:cNvSpPr>
                  <a:spLocks noChangeArrowheads="1"/>
                </p:cNvSpPr>
                <p:nvPr/>
              </p:nvSpPr>
              <p:spPr bwMode="auto">
                <a:xfrm>
                  <a:off x="1954" y="3345"/>
                  <a:ext cx="63" cy="15"/>
                </a:xfrm>
                <a:custGeom>
                  <a:avLst/>
                  <a:gdLst>
                    <a:gd name="T0" fmla="*/ 1733 w 46"/>
                    <a:gd name="T1" fmla="*/ 0 h 9"/>
                    <a:gd name="T2" fmla="*/ 1733 w 46"/>
                    <a:gd name="T3" fmla="*/ 0 h 9"/>
                    <a:gd name="T4" fmla="*/ 0 w 46"/>
                    <a:gd name="T5" fmla="*/ 6147 h 9"/>
                    <a:gd name="T6" fmla="*/ 0 w 46"/>
                    <a:gd name="T7" fmla="*/ 6147 h 9"/>
                    <a:gd name="T8" fmla="*/ 1733 w 46"/>
                    <a:gd name="T9" fmla="*/ 0 h 9"/>
                    <a:gd name="T10" fmla="*/ 1733 w 46"/>
                    <a:gd name="T11" fmla="*/ 0 h 9"/>
                    <a:gd name="T12" fmla="*/ 1733 w 46"/>
                    <a:gd name="T13" fmla="*/ 0 h 9"/>
                    <a:gd name="T14" fmla="*/ 1733 w 46"/>
                    <a:gd name="T15" fmla="*/ 0 h 9"/>
                    <a:gd name="T16" fmla="*/ 1733 w 46"/>
                    <a:gd name="T17" fmla="*/ 0 h 9"/>
                    <a:gd name="T18" fmla="*/ 50055 w 46"/>
                    <a:gd name="T19" fmla="*/ 35903 h 9"/>
                    <a:gd name="T20" fmla="*/ 50055 w 46"/>
                    <a:gd name="T21" fmla="*/ 42153 h 9"/>
                    <a:gd name="T22" fmla="*/ 0 w 46"/>
                    <a:gd name="T23" fmla="*/ 6147 h 9"/>
                    <a:gd name="T24" fmla="*/ 1733 w 46"/>
                    <a:gd name="T25" fmla="*/ 0 h 9"/>
                    <a:gd name="T26" fmla="*/ 50055 w 46"/>
                    <a:gd name="T27" fmla="*/ 35903 h 9"/>
                    <a:gd name="T28" fmla="*/ 76214 w 46"/>
                    <a:gd name="T29" fmla="*/ 42153 h 9"/>
                    <a:gd name="T30" fmla="*/ 74111 w 46"/>
                    <a:gd name="T31" fmla="*/ 53758 h 9"/>
                    <a:gd name="T32" fmla="*/ 50055 w 46"/>
                    <a:gd name="T33" fmla="*/ 42153 h 9"/>
                    <a:gd name="T34" fmla="*/ 50055 w 46"/>
                    <a:gd name="T35" fmla="*/ 35903 h 9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0" t="0" r="r" b="b"/>
                  <a:pathLst>
                    <a:path w="46" h="9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1"/>
                      </a:lnTo>
                      <a:lnTo>
                        <a:pt x="1" y="0"/>
                      </a:lnTo>
                      <a:close/>
                      <a:moveTo>
                        <a:pt x="1" y="0"/>
                      </a:moveTo>
                      <a:lnTo>
                        <a:pt x="1" y="0"/>
                      </a:lnTo>
                      <a:close/>
                      <a:moveTo>
                        <a:pt x="1" y="0"/>
                      </a:moveTo>
                      <a:cubicBezTo>
                        <a:pt x="7" y="5"/>
                        <a:pt x="18" y="5"/>
                        <a:pt x="30" y="6"/>
                      </a:cubicBezTo>
                      <a:lnTo>
                        <a:pt x="30" y="7"/>
                      </a:lnTo>
                      <a:cubicBezTo>
                        <a:pt x="18" y="7"/>
                        <a:pt x="6" y="6"/>
                        <a:pt x="0" y="1"/>
                      </a:cubicBezTo>
                      <a:lnTo>
                        <a:pt x="1" y="0"/>
                      </a:lnTo>
                      <a:close/>
                      <a:moveTo>
                        <a:pt x="30" y="6"/>
                      </a:moveTo>
                      <a:cubicBezTo>
                        <a:pt x="35" y="6"/>
                        <a:pt x="41" y="7"/>
                        <a:pt x="46" y="7"/>
                      </a:cubicBezTo>
                      <a:lnTo>
                        <a:pt x="45" y="9"/>
                      </a:lnTo>
                      <a:cubicBezTo>
                        <a:pt x="40" y="8"/>
                        <a:pt x="35" y="8"/>
                        <a:pt x="30" y="7"/>
                      </a:cubicBezTo>
                      <a:lnTo>
                        <a:pt x="30" y="6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034" name="Freeform 425"/>
                <p:cNvSpPr>
                  <a:spLocks noChangeArrowheads="1"/>
                </p:cNvSpPr>
                <p:nvPr/>
              </p:nvSpPr>
              <p:spPr bwMode="auto">
                <a:xfrm>
                  <a:off x="1821" y="3036"/>
                  <a:ext cx="189" cy="30"/>
                </a:xfrm>
                <a:custGeom>
                  <a:avLst/>
                  <a:gdLst>
                    <a:gd name="T0" fmla="*/ 232522 w 137"/>
                    <a:gd name="T1" fmla="*/ 105495 h 18"/>
                    <a:gd name="T2" fmla="*/ 215946 w 137"/>
                    <a:gd name="T3" fmla="*/ 99730 h 18"/>
                    <a:gd name="T4" fmla="*/ 117180 w 137"/>
                    <a:gd name="T5" fmla="*/ 10245 h 18"/>
                    <a:gd name="T6" fmla="*/ 0 w 137"/>
                    <a:gd name="T7" fmla="*/ 0 h 18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137" h="18">
                      <a:moveTo>
                        <a:pt x="137" y="18"/>
                      </a:moveTo>
                      <a:cubicBezTo>
                        <a:pt x="134" y="18"/>
                        <a:pt x="130" y="18"/>
                        <a:pt x="127" y="17"/>
                      </a:cubicBezTo>
                      <a:cubicBezTo>
                        <a:pt x="107" y="12"/>
                        <a:pt x="93" y="4"/>
                        <a:pt x="69" y="2"/>
                      </a:cubicBezTo>
                      <a:cubicBezTo>
                        <a:pt x="62" y="2"/>
                        <a:pt x="8" y="0"/>
                        <a:pt x="0" y="0"/>
                      </a:cubicBezTo>
                    </a:path>
                  </a:pathLst>
                </a:custGeom>
                <a:noFill/>
                <a:ln w="9525" cap="sq">
                  <a:solidFill>
                    <a:srgbClr val="C1C0B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035" name="Freeform 426"/>
                <p:cNvSpPr>
                  <a:spLocks noChangeArrowheads="1"/>
                </p:cNvSpPr>
                <p:nvPr/>
              </p:nvSpPr>
              <p:spPr bwMode="auto">
                <a:xfrm>
                  <a:off x="1824" y="3052"/>
                  <a:ext cx="74" cy="11"/>
                </a:xfrm>
                <a:custGeom>
                  <a:avLst/>
                  <a:gdLst>
                    <a:gd name="T0" fmla="*/ 0 w 54"/>
                    <a:gd name="T1" fmla="*/ 9982 h 7"/>
                    <a:gd name="T2" fmla="*/ 87317 w 54"/>
                    <a:gd name="T3" fmla="*/ 40582 h 7"/>
                    <a:gd name="T4" fmla="*/ 0 w 54"/>
                    <a:gd name="T5" fmla="*/ 9982 h 7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4" h="7">
                      <a:moveTo>
                        <a:pt x="0" y="2"/>
                      </a:moveTo>
                      <a:cubicBezTo>
                        <a:pt x="23" y="0"/>
                        <a:pt x="41" y="2"/>
                        <a:pt x="54" y="7"/>
                      </a:cubicBez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7A7878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036" name="Freeform 427"/>
                <p:cNvSpPr>
                  <a:spLocks noChangeArrowheads="1"/>
                </p:cNvSpPr>
                <p:nvPr/>
              </p:nvSpPr>
              <p:spPr bwMode="auto">
                <a:xfrm>
                  <a:off x="1824" y="3052"/>
                  <a:ext cx="74" cy="11"/>
                </a:xfrm>
                <a:custGeom>
                  <a:avLst/>
                  <a:gdLst>
                    <a:gd name="T0" fmla="*/ 0 w 54"/>
                    <a:gd name="T1" fmla="*/ 9982 h 7"/>
                    <a:gd name="T2" fmla="*/ 87317 w 54"/>
                    <a:gd name="T3" fmla="*/ 40582 h 7"/>
                    <a:gd name="T4" fmla="*/ 0 60000 65536"/>
                    <a:gd name="T5" fmla="*/ 0 60000 65536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0" t="0" r="r" b="b"/>
                  <a:pathLst>
                    <a:path w="54" h="7">
                      <a:moveTo>
                        <a:pt x="0" y="2"/>
                      </a:moveTo>
                      <a:cubicBezTo>
                        <a:pt x="23" y="0"/>
                        <a:pt x="41" y="2"/>
                        <a:pt x="54" y="7"/>
                      </a:cubicBezTo>
                    </a:path>
                  </a:pathLst>
                </a:custGeom>
                <a:noFill/>
                <a:ln w="9525" cap="sq">
                  <a:solidFill>
                    <a:srgbClr val="C1C0B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037" name="Freeform 428"/>
                <p:cNvSpPr>
                  <a:spLocks noChangeArrowheads="1"/>
                </p:cNvSpPr>
                <p:nvPr/>
              </p:nvSpPr>
              <p:spPr bwMode="auto">
                <a:xfrm>
                  <a:off x="1800" y="3106"/>
                  <a:ext cx="74" cy="11"/>
                </a:xfrm>
                <a:custGeom>
                  <a:avLst/>
                  <a:gdLst>
                    <a:gd name="T0" fmla="*/ 0 w 54"/>
                    <a:gd name="T1" fmla="*/ 17125 h 7"/>
                    <a:gd name="T2" fmla="*/ 87317 w 54"/>
                    <a:gd name="T3" fmla="*/ 40582 h 7"/>
                    <a:gd name="T4" fmla="*/ 0 w 54"/>
                    <a:gd name="T5" fmla="*/ 17125 h 7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4" h="7">
                      <a:moveTo>
                        <a:pt x="0" y="3"/>
                      </a:moveTo>
                      <a:cubicBezTo>
                        <a:pt x="23" y="0"/>
                        <a:pt x="41" y="3"/>
                        <a:pt x="54" y="7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solidFill>
                  <a:srgbClr val="7A7878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038" name="Freeform 429"/>
                <p:cNvSpPr>
                  <a:spLocks noChangeArrowheads="1"/>
                </p:cNvSpPr>
                <p:nvPr/>
              </p:nvSpPr>
              <p:spPr bwMode="auto">
                <a:xfrm>
                  <a:off x="1800" y="3106"/>
                  <a:ext cx="74" cy="11"/>
                </a:xfrm>
                <a:custGeom>
                  <a:avLst/>
                  <a:gdLst>
                    <a:gd name="T0" fmla="*/ 0 w 54"/>
                    <a:gd name="T1" fmla="*/ 17125 h 7"/>
                    <a:gd name="T2" fmla="*/ 87317 w 54"/>
                    <a:gd name="T3" fmla="*/ 40582 h 7"/>
                    <a:gd name="T4" fmla="*/ 0 60000 65536"/>
                    <a:gd name="T5" fmla="*/ 0 60000 65536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0" t="0" r="r" b="b"/>
                  <a:pathLst>
                    <a:path w="54" h="7">
                      <a:moveTo>
                        <a:pt x="0" y="3"/>
                      </a:moveTo>
                      <a:cubicBezTo>
                        <a:pt x="23" y="0"/>
                        <a:pt x="41" y="3"/>
                        <a:pt x="54" y="7"/>
                      </a:cubicBezTo>
                    </a:path>
                  </a:pathLst>
                </a:custGeom>
                <a:noFill/>
                <a:ln w="9525" cap="sq">
                  <a:solidFill>
                    <a:srgbClr val="C1C0B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039" name="Freeform 430"/>
                <p:cNvSpPr>
                  <a:spLocks noChangeArrowheads="1"/>
                </p:cNvSpPr>
                <p:nvPr/>
              </p:nvSpPr>
              <p:spPr bwMode="auto">
                <a:xfrm>
                  <a:off x="1813" y="3063"/>
                  <a:ext cx="36" cy="6"/>
                </a:xfrm>
                <a:custGeom>
                  <a:avLst/>
                  <a:gdLst>
                    <a:gd name="T0" fmla="*/ 32720 w 27"/>
                    <a:gd name="T1" fmla="*/ 21396 h 4"/>
                    <a:gd name="T2" fmla="*/ 16852 w 27"/>
                    <a:gd name="T3" fmla="*/ 16131 h 4"/>
                    <a:gd name="T4" fmla="*/ 16852 w 27"/>
                    <a:gd name="T5" fmla="*/ 12230 h 4"/>
                    <a:gd name="T6" fmla="*/ 32720 w 27"/>
                    <a:gd name="T7" fmla="*/ 16131 h 4"/>
                    <a:gd name="T8" fmla="*/ 32720 w 27"/>
                    <a:gd name="T9" fmla="*/ 21396 h 4"/>
                    <a:gd name="T10" fmla="*/ 16852 w 27"/>
                    <a:gd name="T11" fmla="*/ 16131 h 4"/>
                    <a:gd name="T12" fmla="*/ 7180 w 27"/>
                    <a:gd name="T13" fmla="*/ 12230 h 4"/>
                    <a:gd name="T14" fmla="*/ 7180 w 27"/>
                    <a:gd name="T15" fmla="*/ 6987 h 4"/>
                    <a:gd name="T16" fmla="*/ 16852 w 27"/>
                    <a:gd name="T17" fmla="*/ 12230 h 4"/>
                    <a:gd name="T18" fmla="*/ 16852 w 27"/>
                    <a:gd name="T19" fmla="*/ 16131 h 4"/>
                    <a:gd name="T20" fmla="*/ 7180 w 27"/>
                    <a:gd name="T21" fmla="*/ 12230 h 4"/>
                    <a:gd name="T22" fmla="*/ 7180 w 27"/>
                    <a:gd name="T23" fmla="*/ 12230 h 4"/>
                    <a:gd name="T24" fmla="*/ 7180 w 27"/>
                    <a:gd name="T25" fmla="*/ 12230 h 4"/>
                    <a:gd name="T26" fmla="*/ 7180 w 27"/>
                    <a:gd name="T27" fmla="*/ 6987 h 4"/>
                    <a:gd name="T28" fmla="*/ 7180 w 27"/>
                    <a:gd name="T29" fmla="*/ 12230 h 4"/>
                    <a:gd name="T30" fmla="*/ 7180 w 27"/>
                    <a:gd name="T31" fmla="*/ 12230 h 4"/>
                    <a:gd name="T32" fmla="*/ 7180 w 27"/>
                    <a:gd name="T33" fmla="*/ 12230 h 4"/>
                    <a:gd name="T34" fmla="*/ 7180 w 27"/>
                    <a:gd name="T35" fmla="*/ 6987 h 4"/>
                    <a:gd name="T36" fmla="*/ 7180 w 27"/>
                    <a:gd name="T37" fmla="*/ 6987 h 4"/>
                    <a:gd name="T38" fmla="*/ 7180 w 27"/>
                    <a:gd name="T39" fmla="*/ 12230 h 4"/>
                    <a:gd name="T40" fmla="*/ 7180 w 27"/>
                    <a:gd name="T41" fmla="*/ 6987 h 4"/>
                    <a:gd name="T42" fmla="*/ 7180 w 27"/>
                    <a:gd name="T43" fmla="*/ 6987 h 4"/>
                    <a:gd name="T44" fmla="*/ 7180 w 27"/>
                    <a:gd name="T45" fmla="*/ 6987 h 4"/>
                    <a:gd name="T46" fmla="*/ 7180 w 27"/>
                    <a:gd name="T47" fmla="*/ 12230 h 4"/>
                    <a:gd name="T48" fmla="*/ 4956 w 27"/>
                    <a:gd name="T49" fmla="*/ 12230 h 4"/>
                    <a:gd name="T50" fmla="*/ 3577 w 27"/>
                    <a:gd name="T51" fmla="*/ 6987 h 4"/>
                    <a:gd name="T52" fmla="*/ 7180 w 27"/>
                    <a:gd name="T53" fmla="*/ 6987 h 4"/>
                    <a:gd name="T54" fmla="*/ 7180 w 27"/>
                    <a:gd name="T55" fmla="*/ 12230 h 4"/>
                    <a:gd name="T56" fmla="*/ 4956 w 27"/>
                    <a:gd name="T57" fmla="*/ 12230 h 4"/>
                    <a:gd name="T58" fmla="*/ 0 w 27"/>
                    <a:gd name="T59" fmla="*/ 16131 h 4"/>
                    <a:gd name="T60" fmla="*/ 1349 w 27"/>
                    <a:gd name="T61" fmla="*/ 6987 h 4"/>
                    <a:gd name="T62" fmla="*/ 3577 w 27"/>
                    <a:gd name="T63" fmla="*/ 6987 h 4"/>
                    <a:gd name="T64" fmla="*/ 4956 w 27"/>
                    <a:gd name="T65" fmla="*/ 12230 h 4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27" h="4">
                      <a:moveTo>
                        <a:pt x="27" y="4"/>
                      </a:moveTo>
                      <a:cubicBezTo>
                        <a:pt x="22" y="4"/>
                        <a:pt x="18" y="4"/>
                        <a:pt x="14" y="3"/>
                      </a:cubicBezTo>
                      <a:lnTo>
                        <a:pt x="14" y="2"/>
                      </a:lnTo>
                      <a:cubicBezTo>
                        <a:pt x="18" y="2"/>
                        <a:pt x="22" y="3"/>
                        <a:pt x="27" y="3"/>
                      </a:cubicBezTo>
                      <a:lnTo>
                        <a:pt x="27" y="4"/>
                      </a:lnTo>
                      <a:close/>
                      <a:moveTo>
                        <a:pt x="14" y="3"/>
                      </a:moveTo>
                      <a:cubicBezTo>
                        <a:pt x="11" y="3"/>
                        <a:pt x="9" y="2"/>
                        <a:pt x="6" y="2"/>
                      </a:cubicBezTo>
                      <a:lnTo>
                        <a:pt x="6" y="1"/>
                      </a:lnTo>
                      <a:cubicBezTo>
                        <a:pt x="9" y="1"/>
                        <a:pt x="11" y="1"/>
                        <a:pt x="14" y="2"/>
                      </a:cubicBezTo>
                      <a:lnTo>
                        <a:pt x="14" y="3"/>
                      </a:lnTo>
                      <a:close/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6" y="1"/>
                      </a:lnTo>
                      <a:lnTo>
                        <a:pt x="6" y="2"/>
                      </a:lnTo>
                      <a:close/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6" y="1"/>
                      </a:lnTo>
                      <a:lnTo>
                        <a:pt x="6" y="2"/>
                      </a:lnTo>
                      <a:close/>
                      <a:moveTo>
                        <a:pt x="6" y="1"/>
                      </a:moveTo>
                      <a:lnTo>
                        <a:pt x="6" y="1"/>
                      </a:lnTo>
                      <a:close/>
                      <a:moveTo>
                        <a:pt x="6" y="2"/>
                      </a:moveTo>
                      <a:cubicBezTo>
                        <a:pt x="5" y="2"/>
                        <a:pt x="5" y="2"/>
                        <a:pt x="4" y="2"/>
                      </a:cubicBezTo>
                      <a:lnTo>
                        <a:pt x="3" y="1"/>
                      </a:lnTo>
                      <a:cubicBezTo>
                        <a:pt x="4" y="1"/>
                        <a:pt x="5" y="0"/>
                        <a:pt x="6" y="1"/>
                      </a:cubicBezTo>
                      <a:lnTo>
                        <a:pt x="6" y="2"/>
                      </a:lnTo>
                      <a:close/>
                      <a:moveTo>
                        <a:pt x="4" y="2"/>
                      </a:moveTo>
                      <a:cubicBezTo>
                        <a:pt x="3" y="2"/>
                        <a:pt x="1" y="3"/>
                        <a:pt x="0" y="3"/>
                      </a:cubicBezTo>
                      <a:lnTo>
                        <a:pt x="1" y="1"/>
                      </a:lnTo>
                      <a:cubicBezTo>
                        <a:pt x="1" y="1"/>
                        <a:pt x="2" y="1"/>
                        <a:pt x="3" y="1"/>
                      </a:cubicBezTo>
                      <a:lnTo>
                        <a:pt x="4" y="2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040" name="Freeform 431"/>
                <p:cNvSpPr>
                  <a:spLocks noChangeArrowheads="1"/>
                </p:cNvSpPr>
                <p:nvPr/>
              </p:nvSpPr>
              <p:spPr bwMode="auto">
                <a:xfrm>
                  <a:off x="1821" y="3012"/>
                  <a:ext cx="38" cy="6"/>
                </a:xfrm>
                <a:custGeom>
                  <a:avLst/>
                  <a:gdLst>
                    <a:gd name="T0" fmla="*/ 41421 w 28"/>
                    <a:gd name="T1" fmla="*/ 21396 h 4"/>
                    <a:gd name="T2" fmla="*/ 16373 w 28"/>
                    <a:gd name="T3" fmla="*/ 12230 h 4"/>
                    <a:gd name="T4" fmla="*/ 17917 w 28"/>
                    <a:gd name="T5" fmla="*/ 6987 h 4"/>
                    <a:gd name="T6" fmla="*/ 41421 w 28"/>
                    <a:gd name="T7" fmla="*/ 16131 h 4"/>
                    <a:gd name="T8" fmla="*/ 41421 w 28"/>
                    <a:gd name="T9" fmla="*/ 21396 h 4"/>
                    <a:gd name="T10" fmla="*/ 16373 w 28"/>
                    <a:gd name="T11" fmla="*/ 12230 h 4"/>
                    <a:gd name="T12" fmla="*/ 8736 w 28"/>
                    <a:gd name="T13" fmla="*/ 6987 h 4"/>
                    <a:gd name="T14" fmla="*/ 8736 w 28"/>
                    <a:gd name="T15" fmla="*/ 0 h 4"/>
                    <a:gd name="T16" fmla="*/ 17917 w 28"/>
                    <a:gd name="T17" fmla="*/ 6987 h 4"/>
                    <a:gd name="T18" fmla="*/ 16373 w 28"/>
                    <a:gd name="T19" fmla="*/ 12230 h 4"/>
                    <a:gd name="T20" fmla="*/ 8736 w 28"/>
                    <a:gd name="T21" fmla="*/ 0 h 4"/>
                    <a:gd name="T22" fmla="*/ 8736 w 28"/>
                    <a:gd name="T23" fmla="*/ 0 h 4"/>
                    <a:gd name="T24" fmla="*/ 8736 w 28"/>
                    <a:gd name="T25" fmla="*/ 0 h 4"/>
                    <a:gd name="T26" fmla="*/ 8736 w 28"/>
                    <a:gd name="T27" fmla="*/ 6987 h 4"/>
                    <a:gd name="T28" fmla="*/ 8736 w 28"/>
                    <a:gd name="T29" fmla="*/ 0 h 4"/>
                    <a:gd name="T30" fmla="*/ 8736 w 28"/>
                    <a:gd name="T31" fmla="*/ 6987 h 4"/>
                    <a:gd name="T32" fmla="*/ 8736 w 28"/>
                    <a:gd name="T33" fmla="*/ 6987 h 4"/>
                    <a:gd name="T34" fmla="*/ 8736 w 28"/>
                    <a:gd name="T35" fmla="*/ 0 h 4"/>
                    <a:gd name="T36" fmla="*/ 8736 w 28"/>
                    <a:gd name="T37" fmla="*/ 0 h 4"/>
                    <a:gd name="T38" fmla="*/ 8736 w 28"/>
                    <a:gd name="T39" fmla="*/ 6987 h 4"/>
                    <a:gd name="T40" fmla="*/ 8736 w 28"/>
                    <a:gd name="T41" fmla="*/ 0 h 4"/>
                    <a:gd name="T42" fmla="*/ 8736 w 28"/>
                    <a:gd name="T43" fmla="*/ 0 h 4"/>
                    <a:gd name="T44" fmla="*/ 8736 w 28"/>
                    <a:gd name="T45" fmla="*/ 6987 h 4"/>
                    <a:gd name="T46" fmla="*/ 8736 w 28"/>
                    <a:gd name="T47" fmla="*/ 0 h 4"/>
                    <a:gd name="T48" fmla="*/ 8736 w 28"/>
                    <a:gd name="T49" fmla="*/ 6987 h 4"/>
                    <a:gd name="T50" fmla="*/ 7105 w 28"/>
                    <a:gd name="T51" fmla="*/ 6987 h 4"/>
                    <a:gd name="T52" fmla="*/ 6642 w 28"/>
                    <a:gd name="T53" fmla="*/ 0 h 4"/>
                    <a:gd name="T54" fmla="*/ 8736 w 28"/>
                    <a:gd name="T55" fmla="*/ 0 h 4"/>
                    <a:gd name="T56" fmla="*/ 8736 w 28"/>
                    <a:gd name="T57" fmla="*/ 6987 h 4"/>
                    <a:gd name="T58" fmla="*/ 7105 w 28"/>
                    <a:gd name="T59" fmla="*/ 6987 h 4"/>
                    <a:gd name="T60" fmla="*/ 0 w 28"/>
                    <a:gd name="T61" fmla="*/ 12230 h 4"/>
                    <a:gd name="T62" fmla="*/ 1597 w 28"/>
                    <a:gd name="T63" fmla="*/ 6987 h 4"/>
                    <a:gd name="T64" fmla="*/ 6642 w 28"/>
                    <a:gd name="T65" fmla="*/ 0 h 4"/>
                    <a:gd name="T66" fmla="*/ 7105 w 28"/>
                    <a:gd name="T67" fmla="*/ 6987 h 4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</a:gdLst>
                  <a:ahLst/>
                  <a:cxnLst>
                    <a:cxn ang="T68">
                      <a:pos x="T0" y="T1"/>
                    </a:cxn>
                    <a:cxn ang="T69">
                      <a:pos x="T2" y="T3"/>
                    </a:cxn>
                    <a:cxn ang="T70">
                      <a:pos x="T4" y="T5"/>
                    </a:cxn>
                    <a:cxn ang="T71">
                      <a:pos x="T6" y="T7"/>
                    </a:cxn>
                    <a:cxn ang="T72">
                      <a:pos x="T8" y="T9"/>
                    </a:cxn>
                    <a:cxn ang="T73">
                      <a:pos x="T10" y="T11"/>
                    </a:cxn>
                    <a:cxn ang="T74">
                      <a:pos x="T12" y="T13"/>
                    </a:cxn>
                    <a:cxn ang="T75">
                      <a:pos x="T14" y="T15"/>
                    </a:cxn>
                    <a:cxn ang="T76">
                      <a:pos x="T16" y="T17"/>
                    </a:cxn>
                    <a:cxn ang="T77">
                      <a:pos x="T18" y="T19"/>
                    </a:cxn>
                    <a:cxn ang="T78">
                      <a:pos x="T20" y="T21"/>
                    </a:cxn>
                    <a:cxn ang="T79">
                      <a:pos x="T22" y="T23"/>
                    </a:cxn>
                    <a:cxn ang="T80">
                      <a:pos x="T24" y="T25"/>
                    </a:cxn>
                    <a:cxn ang="T81">
                      <a:pos x="T26" y="T27"/>
                    </a:cxn>
                    <a:cxn ang="T82">
                      <a:pos x="T28" y="T29"/>
                    </a:cxn>
                    <a:cxn ang="T83">
                      <a:pos x="T30" y="T31"/>
                    </a:cxn>
                    <a:cxn ang="T84">
                      <a:pos x="T32" y="T33"/>
                    </a:cxn>
                    <a:cxn ang="T85">
                      <a:pos x="T34" y="T35"/>
                    </a:cxn>
                    <a:cxn ang="T86">
                      <a:pos x="T36" y="T37"/>
                    </a:cxn>
                    <a:cxn ang="T87">
                      <a:pos x="T38" y="T39"/>
                    </a:cxn>
                    <a:cxn ang="T88">
                      <a:pos x="T40" y="T41"/>
                    </a:cxn>
                    <a:cxn ang="T89">
                      <a:pos x="T42" y="T43"/>
                    </a:cxn>
                    <a:cxn ang="T90">
                      <a:pos x="T44" y="T45"/>
                    </a:cxn>
                    <a:cxn ang="T91">
                      <a:pos x="T46" y="T47"/>
                    </a:cxn>
                    <a:cxn ang="T92">
                      <a:pos x="T48" y="T49"/>
                    </a:cxn>
                    <a:cxn ang="T93">
                      <a:pos x="T50" y="T51"/>
                    </a:cxn>
                    <a:cxn ang="T94">
                      <a:pos x="T52" y="T53"/>
                    </a:cxn>
                    <a:cxn ang="T95">
                      <a:pos x="T54" y="T55"/>
                    </a:cxn>
                    <a:cxn ang="T96">
                      <a:pos x="T56" y="T57"/>
                    </a:cxn>
                    <a:cxn ang="T97">
                      <a:pos x="T58" y="T59"/>
                    </a:cxn>
                    <a:cxn ang="T98">
                      <a:pos x="T60" y="T61"/>
                    </a:cxn>
                    <a:cxn ang="T99">
                      <a:pos x="T62" y="T63"/>
                    </a:cxn>
                    <a:cxn ang="T100">
                      <a:pos x="T64" y="T65"/>
                    </a:cxn>
                    <a:cxn ang="T101">
                      <a:pos x="T66" y="T67"/>
                    </a:cxn>
                  </a:cxnLst>
                  <a:rect l="0" t="0" r="r" b="b"/>
                  <a:pathLst>
                    <a:path w="28" h="4">
                      <a:moveTo>
                        <a:pt x="28" y="4"/>
                      </a:moveTo>
                      <a:cubicBezTo>
                        <a:pt x="21" y="4"/>
                        <a:pt x="16" y="3"/>
                        <a:pt x="11" y="2"/>
                      </a:cubicBezTo>
                      <a:lnTo>
                        <a:pt x="12" y="1"/>
                      </a:lnTo>
                      <a:cubicBezTo>
                        <a:pt x="17" y="2"/>
                        <a:pt x="22" y="3"/>
                        <a:pt x="28" y="3"/>
                      </a:cubicBezTo>
                      <a:lnTo>
                        <a:pt x="28" y="4"/>
                      </a:lnTo>
                      <a:close/>
                      <a:moveTo>
                        <a:pt x="11" y="2"/>
                      </a:moveTo>
                      <a:cubicBezTo>
                        <a:pt x="9" y="2"/>
                        <a:pt x="8" y="1"/>
                        <a:pt x="6" y="1"/>
                      </a:cubicBezTo>
                      <a:lnTo>
                        <a:pt x="6" y="0"/>
                      </a:lnTo>
                      <a:cubicBezTo>
                        <a:pt x="8" y="0"/>
                        <a:pt x="10" y="1"/>
                        <a:pt x="12" y="1"/>
                      </a:cubicBezTo>
                      <a:lnTo>
                        <a:pt x="11" y="2"/>
                      </a:lnTo>
                      <a:close/>
                      <a:moveTo>
                        <a:pt x="6" y="0"/>
                      </a:moveTo>
                      <a:lnTo>
                        <a:pt x="6" y="0"/>
                      </a:lnTo>
                      <a:lnTo>
                        <a:pt x="6" y="1"/>
                      </a:lnTo>
                      <a:lnTo>
                        <a:pt x="6" y="0"/>
                      </a:lnTo>
                      <a:close/>
                      <a:moveTo>
                        <a:pt x="6" y="1"/>
                      </a:moveTo>
                      <a:lnTo>
                        <a:pt x="6" y="1"/>
                      </a:lnTo>
                      <a:lnTo>
                        <a:pt x="6" y="0"/>
                      </a:lnTo>
                      <a:lnTo>
                        <a:pt x="6" y="1"/>
                      </a:lnTo>
                      <a:close/>
                      <a:moveTo>
                        <a:pt x="6" y="0"/>
                      </a:moveTo>
                      <a:lnTo>
                        <a:pt x="6" y="0"/>
                      </a:lnTo>
                      <a:lnTo>
                        <a:pt x="6" y="1"/>
                      </a:lnTo>
                      <a:lnTo>
                        <a:pt x="6" y="0"/>
                      </a:lnTo>
                      <a:close/>
                      <a:moveTo>
                        <a:pt x="6" y="1"/>
                      </a:moveTo>
                      <a:cubicBezTo>
                        <a:pt x="6" y="1"/>
                        <a:pt x="5" y="1"/>
                        <a:pt x="5" y="1"/>
                      </a:cubicBezTo>
                      <a:lnTo>
                        <a:pt x="4" y="0"/>
                      </a:lnTo>
                      <a:cubicBezTo>
                        <a:pt x="5" y="0"/>
                        <a:pt x="6" y="0"/>
                        <a:pt x="6" y="0"/>
                      </a:cubicBezTo>
                      <a:lnTo>
                        <a:pt x="6" y="1"/>
                      </a:lnTo>
                      <a:close/>
                      <a:moveTo>
                        <a:pt x="5" y="1"/>
                      </a:moveTo>
                      <a:cubicBezTo>
                        <a:pt x="3" y="2"/>
                        <a:pt x="1" y="2"/>
                        <a:pt x="0" y="2"/>
                      </a:cubicBezTo>
                      <a:lnTo>
                        <a:pt x="1" y="1"/>
                      </a:lnTo>
                      <a:cubicBezTo>
                        <a:pt x="1" y="1"/>
                        <a:pt x="3" y="1"/>
                        <a:pt x="4" y="0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041" name="Freeform 432"/>
                <p:cNvSpPr>
                  <a:spLocks noChangeArrowheads="1"/>
                </p:cNvSpPr>
                <p:nvPr/>
              </p:nvSpPr>
              <p:spPr bwMode="auto">
                <a:xfrm>
                  <a:off x="1762" y="3330"/>
                  <a:ext cx="58" cy="22"/>
                </a:xfrm>
                <a:custGeom>
                  <a:avLst/>
                  <a:gdLst>
                    <a:gd name="T0" fmla="*/ 0 w 42"/>
                    <a:gd name="T1" fmla="*/ 0 h 13"/>
                    <a:gd name="T2" fmla="*/ 53784 w 42"/>
                    <a:gd name="T3" fmla="*/ 38173 h 13"/>
                    <a:gd name="T4" fmla="*/ 65108 w 42"/>
                    <a:gd name="T5" fmla="*/ 45670 h 13"/>
                    <a:gd name="T6" fmla="*/ 80536 w 42"/>
                    <a:gd name="T7" fmla="*/ 99811 h 13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42" h="13">
                      <a:moveTo>
                        <a:pt x="0" y="0"/>
                      </a:moveTo>
                      <a:cubicBezTo>
                        <a:pt x="7" y="3"/>
                        <a:pt x="18" y="4"/>
                        <a:pt x="28" y="5"/>
                      </a:cubicBezTo>
                      <a:cubicBezTo>
                        <a:pt x="31" y="5"/>
                        <a:pt x="33" y="5"/>
                        <a:pt x="34" y="6"/>
                      </a:cubicBezTo>
                      <a:cubicBezTo>
                        <a:pt x="38" y="7"/>
                        <a:pt x="37" y="12"/>
                        <a:pt x="42" y="13"/>
                      </a:cubicBezTo>
                    </a:path>
                  </a:pathLst>
                </a:custGeom>
                <a:noFill/>
                <a:ln w="9525" cap="sq">
                  <a:solidFill>
                    <a:srgbClr val="C1C0B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042" name="Freeform 433"/>
                <p:cNvSpPr>
                  <a:spLocks noChangeArrowheads="1"/>
                </p:cNvSpPr>
                <p:nvPr/>
              </p:nvSpPr>
              <p:spPr bwMode="auto">
                <a:xfrm>
                  <a:off x="1757" y="3305"/>
                  <a:ext cx="36" cy="2"/>
                </a:xfrm>
                <a:custGeom>
                  <a:avLst/>
                  <a:gdLst>
                    <a:gd name="T0" fmla="*/ 2197 w 27"/>
                    <a:gd name="T1" fmla="*/ 0 h 2"/>
                    <a:gd name="T2" fmla="*/ 10895 w 27"/>
                    <a:gd name="T3" fmla="*/ 0 h 2"/>
                    <a:gd name="T4" fmla="*/ 10895 w 27"/>
                    <a:gd name="T5" fmla="*/ 210 h 2"/>
                    <a:gd name="T6" fmla="*/ 0 w 27"/>
                    <a:gd name="T7" fmla="*/ 0 h 2"/>
                    <a:gd name="T8" fmla="*/ 2197 w 27"/>
                    <a:gd name="T9" fmla="*/ 0 h 2"/>
                    <a:gd name="T10" fmla="*/ 10895 w 27"/>
                    <a:gd name="T11" fmla="*/ 0 h 2"/>
                    <a:gd name="T12" fmla="*/ 20900 w 27"/>
                    <a:gd name="T13" fmla="*/ 0 h 2"/>
                    <a:gd name="T14" fmla="*/ 19077 w 27"/>
                    <a:gd name="T15" fmla="*/ 210 h 2"/>
                    <a:gd name="T16" fmla="*/ 10895 w 27"/>
                    <a:gd name="T17" fmla="*/ 210 h 2"/>
                    <a:gd name="T18" fmla="*/ 10895 w 27"/>
                    <a:gd name="T19" fmla="*/ 0 h 2"/>
                    <a:gd name="T20" fmla="*/ 20900 w 27"/>
                    <a:gd name="T21" fmla="*/ 0 h 2"/>
                    <a:gd name="T22" fmla="*/ 21445 w 27"/>
                    <a:gd name="T23" fmla="*/ 140 h 2"/>
                    <a:gd name="T24" fmla="*/ 20900 w 27"/>
                    <a:gd name="T25" fmla="*/ 210 h 2"/>
                    <a:gd name="T26" fmla="*/ 20900 w 27"/>
                    <a:gd name="T27" fmla="*/ 140 h 2"/>
                    <a:gd name="T28" fmla="*/ 20900 w 27"/>
                    <a:gd name="T29" fmla="*/ 0 h 2"/>
                    <a:gd name="T30" fmla="*/ 20900 w 27"/>
                    <a:gd name="T31" fmla="*/ 210 h 2"/>
                    <a:gd name="T32" fmla="*/ 20900 w 27"/>
                    <a:gd name="T33" fmla="*/ 140 h 2"/>
                    <a:gd name="T34" fmla="*/ 19077 w 27"/>
                    <a:gd name="T35" fmla="*/ 140 h 2"/>
                    <a:gd name="T36" fmla="*/ 19077 w 27"/>
                    <a:gd name="T37" fmla="*/ 140 h 2"/>
                    <a:gd name="T38" fmla="*/ 20900 w 27"/>
                    <a:gd name="T39" fmla="*/ 210 h 2"/>
                    <a:gd name="T40" fmla="*/ 19077 w 27"/>
                    <a:gd name="T41" fmla="*/ 140 h 2"/>
                    <a:gd name="T42" fmla="*/ 19077 w 27"/>
                    <a:gd name="T43" fmla="*/ 140 h 2"/>
                    <a:gd name="T44" fmla="*/ 19077 w 27"/>
                    <a:gd name="T45" fmla="*/ 140 h 2"/>
                    <a:gd name="T46" fmla="*/ 20900 w 27"/>
                    <a:gd name="T47" fmla="*/ 140 h 2"/>
                    <a:gd name="T48" fmla="*/ 25247 w 27"/>
                    <a:gd name="T49" fmla="*/ 0 h 2"/>
                    <a:gd name="T50" fmla="*/ 25247 w 27"/>
                    <a:gd name="T51" fmla="*/ 210 h 2"/>
                    <a:gd name="T52" fmla="*/ 19077 w 27"/>
                    <a:gd name="T53" fmla="*/ 140 h 2"/>
                    <a:gd name="T54" fmla="*/ 20900 w 27"/>
                    <a:gd name="T55" fmla="*/ 140 h 2"/>
                    <a:gd name="T56" fmla="*/ 25247 w 27"/>
                    <a:gd name="T57" fmla="*/ 0 h 2"/>
                    <a:gd name="T58" fmla="*/ 30543 w 27"/>
                    <a:gd name="T59" fmla="*/ 0 h 2"/>
                    <a:gd name="T60" fmla="*/ 30543 w 27"/>
                    <a:gd name="T61" fmla="*/ 210 h 2"/>
                    <a:gd name="T62" fmla="*/ 25247 w 27"/>
                    <a:gd name="T63" fmla="*/ 210 h 2"/>
                    <a:gd name="T64" fmla="*/ 25247 w 27"/>
                    <a:gd name="T65" fmla="*/ 0 h 2"/>
                    <a:gd name="T66" fmla="*/ 30543 w 27"/>
                    <a:gd name="T67" fmla="*/ 0 h 2"/>
                    <a:gd name="T68" fmla="*/ 32720 w 27"/>
                    <a:gd name="T69" fmla="*/ 140 h 2"/>
                    <a:gd name="T70" fmla="*/ 31088 w 27"/>
                    <a:gd name="T71" fmla="*/ 140 h 2"/>
                    <a:gd name="T72" fmla="*/ 30543 w 27"/>
                    <a:gd name="T73" fmla="*/ 210 h 2"/>
                    <a:gd name="T74" fmla="*/ 30543 w 27"/>
                    <a:gd name="T75" fmla="*/ 0 h 2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</a:gdLst>
                  <a:ahLst/>
                  <a:cxnLst>
                    <a:cxn ang="T76">
                      <a:pos x="T0" y="T1"/>
                    </a:cxn>
                    <a:cxn ang="T77">
                      <a:pos x="T2" y="T3"/>
                    </a:cxn>
                    <a:cxn ang="T78">
                      <a:pos x="T4" y="T5"/>
                    </a:cxn>
                    <a:cxn ang="T79">
                      <a:pos x="T6" y="T7"/>
                    </a:cxn>
                    <a:cxn ang="T80">
                      <a:pos x="T8" y="T9"/>
                    </a:cxn>
                    <a:cxn ang="T81">
                      <a:pos x="T10" y="T11"/>
                    </a:cxn>
                    <a:cxn ang="T82">
                      <a:pos x="T12" y="T13"/>
                    </a:cxn>
                    <a:cxn ang="T83">
                      <a:pos x="T14" y="T15"/>
                    </a:cxn>
                    <a:cxn ang="T84">
                      <a:pos x="T16" y="T17"/>
                    </a:cxn>
                    <a:cxn ang="T85">
                      <a:pos x="T18" y="T19"/>
                    </a:cxn>
                    <a:cxn ang="T86">
                      <a:pos x="T20" y="T21"/>
                    </a:cxn>
                    <a:cxn ang="T87">
                      <a:pos x="T22" y="T23"/>
                    </a:cxn>
                    <a:cxn ang="T88">
                      <a:pos x="T24" y="T25"/>
                    </a:cxn>
                    <a:cxn ang="T89">
                      <a:pos x="T26" y="T27"/>
                    </a:cxn>
                    <a:cxn ang="T90">
                      <a:pos x="T28" y="T29"/>
                    </a:cxn>
                    <a:cxn ang="T91">
                      <a:pos x="T30" y="T31"/>
                    </a:cxn>
                    <a:cxn ang="T92">
                      <a:pos x="T32" y="T33"/>
                    </a:cxn>
                    <a:cxn ang="T93">
                      <a:pos x="T34" y="T35"/>
                    </a:cxn>
                    <a:cxn ang="T94">
                      <a:pos x="T36" y="T37"/>
                    </a:cxn>
                    <a:cxn ang="T95">
                      <a:pos x="T38" y="T39"/>
                    </a:cxn>
                    <a:cxn ang="T96">
                      <a:pos x="T40" y="T41"/>
                    </a:cxn>
                    <a:cxn ang="T97">
                      <a:pos x="T42" y="T43"/>
                    </a:cxn>
                    <a:cxn ang="T98">
                      <a:pos x="T44" y="T45"/>
                    </a:cxn>
                    <a:cxn ang="T99">
                      <a:pos x="T46" y="T47"/>
                    </a:cxn>
                    <a:cxn ang="T100">
                      <a:pos x="T48" y="T49"/>
                    </a:cxn>
                    <a:cxn ang="T101">
                      <a:pos x="T50" y="T51"/>
                    </a:cxn>
                    <a:cxn ang="T102">
                      <a:pos x="T52" y="T53"/>
                    </a:cxn>
                    <a:cxn ang="T103">
                      <a:pos x="T54" y="T55"/>
                    </a:cxn>
                    <a:cxn ang="T104">
                      <a:pos x="T56" y="T57"/>
                    </a:cxn>
                    <a:cxn ang="T105">
                      <a:pos x="T58" y="T59"/>
                    </a:cxn>
                    <a:cxn ang="T106">
                      <a:pos x="T60" y="T61"/>
                    </a:cxn>
                    <a:cxn ang="T107">
                      <a:pos x="T62" y="T63"/>
                    </a:cxn>
                    <a:cxn ang="T108">
                      <a:pos x="T64" y="T65"/>
                    </a:cxn>
                    <a:cxn ang="T109">
                      <a:pos x="T66" y="T67"/>
                    </a:cxn>
                    <a:cxn ang="T110">
                      <a:pos x="T68" y="T69"/>
                    </a:cxn>
                    <a:cxn ang="T111">
                      <a:pos x="T70" y="T71"/>
                    </a:cxn>
                    <a:cxn ang="T112">
                      <a:pos x="T72" y="T73"/>
                    </a:cxn>
                    <a:cxn ang="T113">
                      <a:pos x="T74" y="T75"/>
                    </a:cxn>
                  </a:cxnLst>
                  <a:rect l="0" t="0" r="r" b="b"/>
                  <a:pathLst>
                    <a:path w="27" h="2">
                      <a:moveTo>
                        <a:pt x="2" y="0"/>
                      </a:moveTo>
                      <a:cubicBezTo>
                        <a:pt x="2" y="1"/>
                        <a:pt x="6" y="1"/>
                        <a:pt x="9" y="0"/>
                      </a:cubicBezTo>
                      <a:lnTo>
                        <a:pt x="9" y="2"/>
                      </a:lnTo>
                      <a:cubicBezTo>
                        <a:pt x="5" y="2"/>
                        <a:pt x="1" y="2"/>
                        <a:pt x="0" y="0"/>
                      </a:cubicBezTo>
                      <a:lnTo>
                        <a:pt x="2" y="0"/>
                      </a:lnTo>
                      <a:close/>
                      <a:moveTo>
                        <a:pt x="9" y="0"/>
                      </a:moveTo>
                      <a:cubicBezTo>
                        <a:pt x="12" y="0"/>
                        <a:pt x="15" y="0"/>
                        <a:pt x="17" y="0"/>
                      </a:cubicBezTo>
                      <a:lnTo>
                        <a:pt x="16" y="2"/>
                      </a:lnTo>
                      <a:cubicBezTo>
                        <a:pt x="15" y="1"/>
                        <a:pt x="12" y="1"/>
                        <a:pt x="9" y="2"/>
                      </a:cubicBezTo>
                      <a:lnTo>
                        <a:pt x="9" y="0"/>
                      </a:lnTo>
                      <a:close/>
                      <a:moveTo>
                        <a:pt x="17" y="0"/>
                      </a:moveTo>
                      <a:lnTo>
                        <a:pt x="18" y="1"/>
                      </a:lnTo>
                      <a:lnTo>
                        <a:pt x="17" y="2"/>
                      </a:lnTo>
                      <a:lnTo>
                        <a:pt x="17" y="1"/>
                      </a:lnTo>
                      <a:lnTo>
                        <a:pt x="17" y="0"/>
                      </a:lnTo>
                      <a:close/>
                      <a:moveTo>
                        <a:pt x="17" y="2"/>
                      </a:moveTo>
                      <a:cubicBezTo>
                        <a:pt x="17" y="2"/>
                        <a:pt x="17" y="0"/>
                        <a:pt x="17" y="1"/>
                      </a:cubicBezTo>
                      <a:lnTo>
                        <a:pt x="16" y="1"/>
                      </a:lnTo>
                      <a:cubicBezTo>
                        <a:pt x="16" y="1"/>
                        <a:pt x="16" y="1"/>
                        <a:pt x="16" y="1"/>
                      </a:cubicBezTo>
                      <a:lnTo>
                        <a:pt x="17" y="2"/>
                      </a:lnTo>
                      <a:close/>
                      <a:moveTo>
                        <a:pt x="16" y="1"/>
                      </a:moveTo>
                      <a:lnTo>
                        <a:pt x="16" y="1"/>
                      </a:lnTo>
                      <a:close/>
                      <a:moveTo>
                        <a:pt x="17" y="1"/>
                      </a:moveTo>
                      <a:cubicBezTo>
                        <a:pt x="17" y="1"/>
                        <a:pt x="19" y="1"/>
                        <a:pt x="21" y="0"/>
                      </a:cubicBezTo>
                      <a:lnTo>
                        <a:pt x="21" y="2"/>
                      </a:lnTo>
                      <a:cubicBezTo>
                        <a:pt x="19" y="2"/>
                        <a:pt x="16" y="2"/>
                        <a:pt x="16" y="1"/>
                      </a:cubicBezTo>
                      <a:lnTo>
                        <a:pt x="17" y="1"/>
                      </a:lnTo>
                      <a:close/>
                      <a:moveTo>
                        <a:pt x="21" y="0"/>
                      </a:moveTo>
                      <a:cubicBezTo>
                        <a:pt x="22" y="0"/>
                        <a:pt x="24" y="0"/>
                        <a:pt x="25" y="0"/>
                      </a:cubicBezTo>
                      <a:lnTo>
                        <a:pt x="25" y="2"/>
                      </a:lnTo>
                      <a:cubicBezTo>
                        <a:pt x="24" y="2"/>
                        <a:pt x="23" y="2"/>
                        <a:pt x="21" y="2"/>
                      </a:cubicBezTo>
                      <a:lnTo>
                        <a:pt x="21" y="0"/>
                      </a:lnTo>
                      <a:close/>
                      <a:moveTo>
                        <a:pt x="25" y="0"/>
                      </a:moveTo>
                      <a:cubicBezTo>
                        <a:pt x="26" y="0"/>
                        <a:pt x="27" y="1"/>
                        <a:pt x="27" y="1"/>
                      </a:cubicBezTo>
                      <a:lnTo>
                        <a:pt x="26" y="1"/>
                      </a:lnTo>
                      <a:cubicBezTo>
                        <a:pt x="26" y="1"/>
                        <a:pt x="25" y="2"/>
                        <a:pt x="25" y="2"/>
                      </a:cubicBezTo>
                      <a:lnTo>
                        <a:pt x="25" y="0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043" name="Freeform 434"/>
                <p:cNvSpPr>
                  <a:spLocks noChangeArrowheads="1"/>
                </p:cNvSpPr>
                <p:nvPr/>
              </p:nvSpPr>
              <p:spPr bwMode="auto">
                <a:xfrm>
                  <a:off x="1771" y="3420"/>
                  <a:ext cx="174" cy="16"/>
                </a:xfrm>
                <a:custGeom>
                  <a:avLst/>
                  <a:gdLst>
                    <a:gd name="T0" fmla="*/ 216467 w 126"/>
                    <a:gd name="T1" fmla="*/ 25285 h 10"/>
                    <a:gd name="T2" fmla="*/ 145699 w 126"/>
                    <a:gd name="T3" fmla="*/ 15203 h 10"/>
                    <a:gd name="T4" fmla="*/ 0 w 126"/>
                    <a:gd name="T5" fmla="*/ 0 h 10"/>
                    <a:gd name="T6" fmla="*/ 1806 w 126"/>
                    <a:gd name="T7" fmla="*/ 0 h 10"/>
                    <a:gd name="T8" fmla="*/ 216467 w 126"/>
                    <a:gd name="T9" fmla="*/ 25285 h 1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26" h="10">
                      <a:moveTo>
                        <a:pt x="126" y="9"/>
                      </a:moveTo>
                      <a:cubicBezTo>
                        <a:pt x="114" y="7"/>
                        <a:pt x="101" y="4"/>
                        <a:pt x="85" y="5"/>
                      </a:cubicBezTo>
                      <a:cubicBezTo>
                        <a:pt x="51" y="7"/>
                        <a:pt x="17" y="10"/>
                        <a:pt x="0" y="0"/>
                      </a:cubicBezTo>
                      <a:cubicBezTo>
                        <a:pt x="0" y="0"/>
                        <a:pt x="0" y="0"/>
                        <a:pt x="1" y="0"/>
                      </a:cubicBezTo>
                      <a:lnTo>
                        <a:pt x="126" y="9"/>
                      </a:lnTo>
                      <a:close/>
                    </a:path>
                  </a:pathLst>
                </a:custGeom>
                <a:solidFill>
                  <a:srgbClr val="7A7878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044" name="Freeform 435"/>
                <p:cNvSpPr>
                  <a:spLocks noChangeArrowheads="1"/>
                </p:cNvSpPr>
                <p:nvPr/>
              </p:nvSpPr>
              <p:spPr bwMode="auto">
                <a:xfrm>
                  <a:off x="1771" y="3420"/>
                  <a:ext cx="174" cy="16"/>
                </a:xfrm>
                <a:custGeom>
                  <a:avLst/>
                  <a:gdLst>
                    <a:gd name="T0" fmla="*/ 216467 w 126"/>
                    <a:gd name="T1" fmla="*/ 25285 h 10"/>
                    <a:gd name="T2" fmla="*/ 145699 w 126"/>
                    <a:gd name="T3" fmla="*/ 15203 h 10"/>
                    <a:gd name="T4" fmla="*/ 0 w 126"/>
                    <a:gd name="T5" fmla="*/ 0 h 10"/>
                    <a:gd name="T6" fmla="*/ 1806 w 126"/>
                    <a:gd name="T7" fmla="*/ 0 h 10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126" h="10">
                      <a:moveTo>
                        <a:pt x="126" y="9"/>
                      </a:moveTo>
                      <a:cubicBezTo>
                        <a:pt x="114" y="7"/>
                        <a:pt x="101" y="4"/>
                        <a:pt x="85" y="5"/>
                      </a:cubicBezTo>
                      <a:cubicBezTo>
                        <a:pt x="51" y="7"/>
                        <a:pt x="17" y="10"/>
                        <a:pt x="0" y="0"/>
                      </a:cubicBezTo>
                      <a:cubicBezTo>
                        <a:pt x="0" y="0"/>
                        <a:pt x="0" y="0"/>
                        <a:pt x="1" y="0"/>
                      </a:cubicBezTo>
                    </a:path>
                  </a:pathLst>
                </a:custGeom>
                <a:noFill/>
                <a:ln w="9525" cap="sq">
                  <a:solidFill>
                    <a:srgbClr val="C1C0B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045" name="Freeform 436"/>
                <p:cNvSpPr>
                  <a:spLocks noChangeArrowheads="1"/>
                </p:cNvSpPr>
                <p:nvPr/>
              </p:nvSpPr>
              <p:spPr bwMode="auto">
                <a:xfrm>
                  <a:off x="1984" y="3527"/>
                  <a:ext cx="187" cy="18"/>
                </a:xfrm>
                <a:custGeom>
                  <a:avLst/>
                  <a:gdLst>
                    <a:gd name="T0" fmla="*/ 0 w 135"/>
                    <a:gd name="T1" fmla="*/ 17316 h 11"/>
                    <a:gd name="T2" fmla="*/ 37703 w 135"/>
                    <a:gd name="T3" fmla="*/ 12698 h 11"/>
                    <a:gd name="T4" fmla="*/ 72477 w 135"/>
                    <a:gd name="T5" fmla="*/ 0 h 11"/>
                    <a:gd name="T6" fmla="*/ 237915 w 135"/>
                    <a:gd name="T7" fmla="*/ 17316 h 11"/>
                    <a:gd name="T8" fmla="*/ 0 w 135"/>
                    <a:gd name="T9" fmla="*/ 17316 h 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35" h="11">
                      <a:moveTo>
                        <a:pt x="0" y="4"/>
                      </a:moveTo>
                      <a:cubicBezTo>
                        <a:pt x="7" y="4"/>
                        <a:pt x="14" y="4"/>
                        <a:pt x="21" y="3"/>
                      </a:cubicBezTo>
                      <a:cubicBezTo>
                        <a:pt x="28" y="1"/>
                        <a:pt x="35" y="0"/>
                        <a:pt x="41" y="0"/>
                      </a:cubicBezTo>
                      <a:cubicBezTo>
                        <a:pt x="74" y="0"/>
                        <a:pt x="95" y="11"/>
                        <a:pt x="135" y="4"/>
                      </a:cubicBezTo>
                      <a:lnTo>
                        <a:pt x="0" y="4"/>
                      </a:lnTo>
                      <a:close/>
                    </a:path>
                  </a:pathLst>
                </a:custGeom>
                <a:solidFill>
                  <a:srgbClr val="7A7878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046" name="Freeform 437"/>
                <p:cNvSpPr>
                  <a:spLocks noChangeArrowheads="1"/>
                </p:cNvSpPr>
                <p:nvPr/>
              </p:nvSpPr>
              <p:spPr bwMode="auto">
                <a:xfrm>
                  <a:off x="1984" y="3527"/>
                  <a:ext cx="187" cy="18"/>
                </a:xfrm>
                <a:custGeom>
                  <a:avLst/>
                  <a:gdLst>
                    <a:gd name="T0" fmla="*/ 0 w 135"/>
                    <a:gd name="T1" fmla="*/ 17316 h 11"/>
                    <a:gd name="T2" fmla="*/ 37703 w 135"/>
                    <a:gd name="T3" fmla="*/ 12698 h 11"/>
                    <a:gd name="T4" fmla="*/ 72477 w 135"/>
                    <a:gd name="T5" fmla="*/ 0 h 11"/>
                    <a:gd name="T6" fmla="*/ 237915 w 135"/>
                    <a:gd name="T7" fmla="*/ 17316 h 11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135" h="11">
                      <a:moveTo>
                        <a:pt x="0" y="4"/>
                      </a:moveTo>
                      <a:cubicBezTo>
                        <a:pt x="7" y="4"/>
                        <a:pt x="14" y="4"/>
                        <a:pt x="21" y="3"/>
                      </a:cubicBezTo>
                      <a:cubicBezTo>
                        <a:pt x="28" y="1"/>
                        <a:pt x="35" y="0"/>
                        <a:pt x="41" y="0"/>
                      </a:cubicBezTo>
                      <a:cubicBezTo>
                        <a:pt x="74" y="0"/>
                        <a:pt x="95" y="11"/>
                        <a:pt x="135" y="4"/>
                      </a:cubicBezTo>
                    </a:path>
                  </a:pathLst>
                </a:custGeom>
                <a:noFill/>
                <a:ln w="9525" cap="sq">
                  <a:solidFill>
                    <a:srgbClr val="C1C0B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047" name="Freeform 438"/>
                <p:cNvSpPr>
                  <a:spLocks noChangeArrowheads="1"/>
                </p:cNvSpPr>
                <p:nvPr/>
              </p:nvSpPr>
              <p:spPr bwMode="auto">
                <a:xfrm>
                  <a:off x="1939" y="3562"/>
                  <a:ext cx="50" cy="7"/>
                </a:xfrm>
                <a:custGeom>
                  <a:avLst/>
                  <a:gdLst>
                    <a:gd name="T0" fmla="*/ 0 w 37"/>
                    <a:gd name="T1" fmla="*/ 2667 h 5"/>
                    <a:gd name="T2" fmla="*/ 25241 w 37"/>
                    <a:gd name="T3" fmla="*/ 1662 h 5"/>
                    <a:gd name="T4" fmla="*/ 55424 w 37"/>
                    <a:gd name="T5" fmla="*/ 4262 h 5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37" h="5">
                      <a:moveTo>
                        <a:pt x="0" y="2"/>
                      </a:moveTo>
                      <a:cubicBezTo>
                        <a:pt x="6" y="1"/>
                        <a:pt x="15" y="0"/>
                        <a:pt x="17" y="1"/>
                      </a:cubicBezTo>
                      <a:cubicBezTo>
                        <a:pt x="21" y="4"/>
                        <a:pt x="28" y="5"/>
                        <a:pt x="37" y="3"/>
                      </a:cubicBezTo>
                    </a:path>
                  </a:pathLst>
                </a:custGeom>
                <a:noFill/>
                <a:ln w="9525" cap="sq">
                  <a:solidFill>
                    <a:srgbClr val="C1C0B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048" name="Freeform 439"/>
                <p:cNvSpPr>
                  <a:spLocks noChangeArrowheads="1"/>
                </p:cNvSpPr>
                <p:nvPr/>
              </p:nvSpPr>
              <p:spPr bwMode="auto">
                <a:xfrm>
                  <a:off x="1794" y="3540"/>
                  <a:ext cx="172" cy="13"/>
                </a:xfrm>
                <a:custGeom>
                  <a:avLst/>
                  <a:gdLst>
                    <a:gd name="T0" fmla="*/ 0 w 125"/>
                    <a:gd name="T1" fmla="*/ 15941 h 8"/>
                    <a:gd name="T2" fmla="*/ 59172 w 125"/>
                    <a:gd name="T3" fmla="*/ 18675 h 8"/>
                    <a:gd name="T4" fmla="*/ 157760 w 125"/>
                    <a:gd name="T5" fmla="*/ 7072 h 8"/>
                    <a:gd name="T6" fmla="*/ 206419 w 125"/>
                    <a:gd name="T7" fmla="*/ 23164 h 8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125" h="8">
                      <a:moveTo>
                        <a:pt x="0" y="4"/>
                      </a:moveTo>
                      <a:cubicBezTo>
                        <a:pt x="9" y="8"/>
                        <a:pt x="26" y="3"/>
                        <a:pt x="36" y="5"/>
                      </a:cubicBezTo>
                      <a:cubicBezTo>
                        <a:pt x="52" y="8"/>
                        <a:pt x="74" y="4"/>
                        <a:pt x="95" y="2"/>
                      </a:cubicBezTo>
                      <a:cubicBezTo>
                        <a:pt x="109" y="0"/>
                        <a:pt x="114" y="5"/>
                        <a:pt x="125" y="6"/>
                      </a:cubicBezTo>
                    </a:path>
                  </a:pathLst>
                </a:custGeom>
                <a:noFill/>
                <a:ln w="9525" cap="sq">
                  <a:solidFill>
                    <a:srgbClr val="C1C0B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049" name="Freeform 440"/>
                <p:cNvSpPr>
                  <a:spLocks noChangeArrowheads="1"/>
                </p:cNvSpPr>
                <p:nvPr/>
              </p:nvSpPr>
              <p:spPr bwMode="auto">
                <a:xfrm>
                  <a:off x="1939" y="3505"/>
                  <a:ext cx="61" cy="12"/>
                </a:xfrm>
                <a:custGeom>
                  <a:avLst/>
                  <a:gdLst>
                    <a:gd name="T0" fmla="*/ 1595 w 45"/>
                    <a:gd name="T1" fmla="*/ 0 h 8"/>
                    <a:gd name="T2" fmla="*/ 1595 w 45"/>
                    <a:gd name="T3" fmla="*/ 0 h 8"/>
                    <a:gd name="T4" fmla="*/ 0 w 45"/>
                    <a:gd name="T5" fmla="*/ 2691 h 8"/>
                    <a:gd name="T6" fmla="*/ 0 w 45"/>
                    <a:gd name="T7" fmla="*/ 2691 h 8"/>
                    <a:gd name="T8" fmla="*/ 1595 w 45"/>
                    <a:gd name="T9" fmla="*/ 0 h 8"/>
                    <a:gd name="T10" fmla="*/ 0 w 45"/>
                    <a:gd name="T11" fmla="*/ 2691 h 8"/>
                    <a:gd name="T12" fmla="*/ 0 w 45"/>
                    <a:gd name="T13" fmla="*/ 2691 h 8"/>
                    <a:gd name="T14" fmla="*/ 0 w 45"/>
                    <a:gd name="T15" fmla="*/ 0 h 8"/>
                    <a:gd name="T16" fmla="*/ 0 w 45"/>
                    <a:gd name="T17" fmla="*/ 2691 h 8"/>
                    <a:gd name="T18" fmla="*/ 1595 w 45"/>
                    <a:gd name="T19" fmla="*/ 0 h 8"/>
                    <a:gd name="T20" fmla="*/ 43202 w 45"/>
                    <a:gd name="T21" fmla="*/ 14336 h 8"/>
                    <a:gd name="T22" fmla="*/ 43202 w 45"/>
                    <a:gd name="T23" fmla="*/ 16037 h 8"/>
                    <a:gd name="T24" fmla="*/ 0 w 45"/>
                    <a:gd name="T25" fmla="*/ 2691 h 8"/>
                    <a:gd name="T26" fmla="*/ 1595 w 45"/>
                    <a:gd name="T27" fmla="*/ 0 h 8"/>
                    <a:gd name="T28" fmla="*/ 43202 w 45"/>
                    <a:gd name="T29" fmla="*/ 14336 h 8"/>
                    <a:gd name="T30" fmla="*/ 66798 w 45"/>
                    <a:gd name="T31" fmla="*/ 16037 h 8"/>
                    <a:gd name="T32" fmla="*/ 64356 w 45"/>
                    <a:gd name="T33" fmla="*/ 18773 h 8"/>
                    <a:gd name="T34" fmla="*/ 43202 w 45"/>
                    <a:gd name="T35" fmla="*/ 16037 h 8"/>
                    <a:gd name="T36" fmla="*/ 43202 w 45"/>
                    <a:gd name="T37" fmla="*/ 14336 h 8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0" t="0" r="r" b="b"/>
                  <a:pathLst>
                    <a:path w="45" h="8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1"/>
                      </a:lnTo>
                      <a:lnTo>
                        <a:pt x="1" y="0"/>
                      </a:lnTo>
                      <a:close/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0" y="0"/>
                      </a:lnTo>
                      <a:lnTo>
                        <a:pt x="0" y="1"/>
                      </a:lnTo>
                      <a:close/>
                      <a:moveTo>
                        <a:pt x="1" y="0"/>
                      </a:moveTo>
                      <a:cubicBezTo>
                        <a:pt x="6" y="4"/>
                        <a:pt x="17" y="5"/>
                        <a:pt x="29" y="6"/>
                      </a:cubicBezTo>
                      <a:lnTo>
                        <a:pt x="29" y="7"/>
                      </a:lnTo>
                      <a:cubicBezTo>
                        <a:pt x="17" y="6"/>
                        <a:pt x="5" y="6"/>
                        <a:pt x="0" y="1"/>
                      </a:cubicBezTo>
                      <a:lnTo>
                        <a:pt x="1" y="0"/>
                      </a:lnTo>
                      <a:close/>
                      <a:moveTo>
                        <a:pt x="29" y="6"/>
                      </a:moveTo>
                      <a:cubicBezTo>
                        <a:pt x="34" y="6"/>
                        <a:pt x="40" y="6"/>
                        <a:pt x="45" y="7"/>
                      </a:cubicBezTo>
                      <a:lnTo>
                        <a:pt x="44" y="8"/>
                      </a:lnTo>
                      <a:cubicBezTo>
                        <a:pt x="40" y="7"/>
                        <a:pt x="34" y="7"/>
                        <a:pt x="29" y="7"/>
                      </a:cubicBezTo>
                      <a:lnTo>
                        <a:pt x="29" y="6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050" name="Freeform 441"/>
                <p:cNvSpPr>
                  <a:spLocks noChangeArrowheads="1"/>
                </p:cNvSpPr>
                <p:nvPr/>
              </p:nvSpPr>
              <p:spPr bwMode="auto">
                <a:xfrm>
                  <a:off x="1771" y="3471"/>
                  <a:ext cx="187" cy="17"/>
                </a:xfrm>
                <a:custGeom>
                  <a:avLst/>
                  <a:gdLst>
                    <a:gd name="T0" fmla="*/ 0 w 136"/>
                    <a:gd name="T1" fmla="*/ 33895 h 10"/>
                    <a:gd name="T2" fmla="*/ 35610 w 136"/>
                    <a:gd name="T3" fmla="*/ 15235 h 10"/>
                    <a:gd name="T4" fmla="*/ 67342 w 136"/>
                    <a:gd name="T5" fmla="*/ 0 h 10"/>
                    <a:gd name="T6" fmla="*/ 222449 w 136"/>
                    <a:gd name="T7" fmla="*/ 25900 h 10"/>
                    <a:gd name="T8" fmla="*/ 0 w 136"/>
                    <a:gd name="T9" fmla="*/ 33895 h 1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36" h="10">
                      <a:moveTo>
                        <a:pt x="0" y="4"/>
                      </a:moveTo>
                      <a:cubicBezTo>
                        <a:pt x="7" y="3"/>
                        <a:pt x="14" y="4"/>
                        <a:pt x="22" y="2"/>
                      </a:cubicBezTo>
                      <a:cubicBezTo>
                        <a:pt x="29" y="1"/>
                        <a:pt x="36" y="0"/>
                        <a:pt x="41" y="0"/>
                      </a:cubicBezTo>
                      <a:cubicBezTo>
                        <a:pt x="74" y="0"/>
                        <a:pt x="95" y="10"/>
                        <a:pt x="136" y="3"/>
                      </a:cubicBezTo>
                      <a:lnTo>
                        <a:pt x="0" y="4"/>
                      </a:lnTo>
                      <a:close/>
                    </a:path>
                  </a:pathLst>
                </a:custGeom>
                <a:solidFill>
                  <a:srgbClr val="7A7878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051" name="Freeform 442"/>
                <p:cNvSpPr>
                  <a:spLocks noChangeArrowheads="1"/>
                </p:cNvSpPr>
                <p:nvPr/>
              </p:nvSpPr>
              <p:spPr bwMode="auto">
                <a:xfrm>
                  <a:off x="1771" y="3471"/>
                  <a:ext cx="187" cy="17"/>
                </a:xfrm>
                <a:custGeom>
                  <a:avLst/>
                  <a:gdLst>
                    <a:gd name="T0" fmla="*/ 0 w 136"/>
                    <a:gd name="T1" fmla="*/ 33895 h 10"/>
                    <a:gd name="T2" fmla="*/ 35610 w 136"/>
                    <a:gd name="T3" fmla="*/ 15235 h 10"/>
                    <a:gd name="T4" fmla="*/ 67342 w 136"/>
                    <a:gd name="T5" fmla="*/ 0 h 10"/>
                    <a:gd name="T6" fmla="*/ 222449 w 136"/>
                    <a:gd name="T7" fmla="*/ 25900 h 10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136" h="10">
                      <a:moveTo>
                        <a:pt x="0" y="4"/>
                      </a:moveTo>
                      <a:cubicBezTo>
                        <a:pt x="7" y="3"/>
                        <a:pt x="14" y="4"/>
                        <a:pt x="22" y="2"/>
                      </a:cubicBezTo>
                      <a:cubicBezTo>
                        <a:pt x="29" y="1"/>
                        <a:pt x="36" y="0"/>
                        <a:pt x="41" y="0"/>
                      </a:cubicBezTo>
                      <a:cubicBezTo>
                        <a:pt x="74" y="0"/>
                        <a:pt x="95" y="10"/>
                        <a:pt x="136" y="3"/>
                      </a:cubicBezTo>
                    </a:path>
                  </a:pathLst>
                </a:custGeom>
                <a:noFill/>
                <a:ln w="9525" cap="sq">
                  <a:solidFill>
                    <a:srgbClr val="C1C0B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052" name="Freeform 443"/>
                <p:cNvSpPr>
                  <a:spLocks noChangeArrowheads="1"/>
                </p:cNvSpPr>
                <p:nvPr/>
              </p:nvSpPr>
              <p:spPr bwMode="auto">
                <a:xfrm>
                  <a:off x="1860" y="3498"/>
                  <a:ext cx="50" cy="9"/>
                </a:xfrm>
                <a:custGeom>
                  <a:avLst/>
                  <a:gdLst>
                    <a:gd name="T0" fmla="*/ 0 w 37"/>
                    <a:gd name="T1" fmla="*/ 9084 h 6"/>
                    <a:gd name="T2" fmla="*/ 27000 w 37"/>
                    <a:gd name="T3" fmla="*/ 5448 h 6"/>
                    <a:gd name="T4" fmla="*/ 55424 w 37"/>
                    <a:gd name="T5" fmla="*/ 13445 h 6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37" h="6">
                      <a:moveTo>
                        <a:pt x="0" y="3"/>
                      </a:moveTo>
                      <a:cubicBezTo>
                        <a:pt x="7" y="2"/>
                        <a:pt x="15" y="0"/>
                        <a:pt x="18" y="2"/>
                      </a:cubicBezTo>
                      <a:cubicBezTo>
                        <a:pt x="21" y="5"/>
                        <a:pt x="28" y="6"/>
                        <a:pt x="37" y="4"/>
                      </a:cubicBezTo>
                    </a:path>
                  </a:pathLst>
                </a:custGeom>
                <a:noFill/>
                <a:ln w="9525" cap="sq">
                  <a:solidFill>
                    <a:srgbClr val="C1C0B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053" name="Freeform 444"/>
                <p:cNvSpPr>
                  <a:spLocks noChangeArrowheads="1"/>
                </p:cNvSpPr>
                <p:nvPr/>
              </p:nvSpPr>
              <p:spPr bwMode="auto">
                <a:xfrm>
                  <a:off x="1860" y="3441"/>
                  <a:ext cx="61" cy="14"/>
                </a:xfrm>
                <a:custGeom>
                  <a:avLst/>
                  <a:gdLst>
                    <a:gd name="T0" fmla="*/ 1595 w 45"/>
                    <a:gd name="T1" fmla="*/ 0 h 9"/>
                    <a:gd name="T2" fmla="*/ 1595 w 45"/>
                    <a:gd name="T3" fmla="*/ 0 h 9"/>
                    <a:gd name="T4" fmla="*/ 0 w 45"/>
                    <a:gd name="T5" fmla="*/ 2508 h 9"/>
                    <a:gd name="T6" fmla="*/ 0 w 45"/>
                    <a:gd name="T7" fmla="*/ 2508 h 9"/>
                    <a:gd name="T8" fmla="*/ 1595 w 45"/>
                    <a:gd name="T9" fmla="*/ 0 h 9"/>
                    <a:gd name="T10" fmla="*/ 1595 w 45"/>
                    <a:gd name="T11" fmla="*/ 0 h 9"/>
                    <a:gd name="T12" fmla="*/ 1595 w 45"/>
                    <a:gd name="T13" fmla="*/ 0 h 9"/>
                    <a:gd name="T14" fmla="*/ 0 w 45"/>
                    <a:gd name="T15" fmla="*/ 2508 h 9"/>
                    <a:gd name="T16" fmla="*/ 1595 w 45"/>
                    <a:gd name="T17" fmla="*/ 0 h 9"/>
                    <a:gd name="T18" fmla="*/ 1595 w 45"/>
                    <a:gd name="T19" fmla="*/ 0 h 9"/>
                    <a:gd name="T20" fmla="*/ 43202 w 45"/>
                    <a:gd name="T21" fmla="*/ 10624 h 9"/>
                    <a:gd name="T22" fmla="*/ 43202 w 45"/>
                    <a:gd name="T23" fmla="*/ 14683 h 9"/>
                    <a:gd name="T24" fmla="*/ 0 w 45"/>
                    <a:gd name="T25" fmla="*/ 2508 h 9"/>
                    <a:gd name="T26" fmla="*/ 1595 w 45"/>
                    <a:gd name="T27" fmla="*/ 0 h 9"/>
                    <a:gd name="T28" fmla="*/ 43202 w 45"/>
                    <a:gd name="T29" fmla="*/ 10624 h 9"/>
                    <a:gd name="T30" fmla="*/ 66798 w 45"/>
                    <a:gd name="T31" fmla="*/ 14683 h 9"/>
                    <a:gd name="T32" fmla="*/ 66798 w 45"/>
                    <a:gd name="T33" fmla="*/ 16526 h 9"/>
                    <a:gd name="T34" fmla="*/ 43202 w 45"/>
                    <a:gd name="T35" fmla="*/ 14683 h 9"/>
                    <a:gd name="T36" fmla="*/ 43202 w 45"/>
                    <a:gd name="T37" fmla="*/ 10624 h 9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0" t="0" r="r" b="b"/>
                  <a:pathLst>
                    <a:path w="45" h="9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1"/>
                      </a:lnTo>
                      <a:lnTo>
                        <a:pt x="1" y="0"/>
                      </a:lnTo>
                      <a:close/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1"/>
                      </a:lnTo>
                      <a:lnTo>
                        <a:pt x="1" y="0"/>
                      </a:lnTo>
                      <a:close/>
                      <a:moveTo>
                        <a:pt x="1" y="0"/>
                      </a:moveTo>
                      <a:cubicBezTo>
                        <a:pt x="6" y="5"/>
                        <a:pt x="18" y="6"/>
                        <a:pt x="29" y="6"/>
                      </a:cubicBezTo>
                      <a:lnTo>
                        <a:pt x="29" y="8"/>
                      </a:lnTo>
                      <a:cubicBezTo>
                        <a:pt x="17" y="7"/>
                        <a:pt x="6" y="6"/>
                        <a:pt x="0" y="1"/>
                      </a:cubicBezTo>
                      <a:lnTo>
                        <a:pt x="1" y="0"/>
                      </a:lnTo>
                      <a:close/>
                      <a:moveTo>
                        <a:pt x="29" y="6"/>
                      </a:moveTo>
                      <a:cubicBezTo>
                        <a:pt x="35" y="7"/>
                        <a:pt x="40" y="7"/>
                        <a:pt x="45" y="8"/>
                      </a:cubicBezTo>
                      <a:lnTo>
                        <a:pt x="45" y="9"/>
                      </a:lnTo>
                      <a:cubicBezTo>
                        <a:pt x="40" y="8"/>
                        <a:pt x="35" y="8"/>
                        <a:pt x="29" y="8"/>
                      </a:cubicBezTo>
                      <a:lnTo>
                        <a:pt x="29" y="6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054" name="Freeform 445"/>
                <p:cNvSpPr>
                  <a:spLocks noChangeArrowheads="1"/>
                </p:cNvSpPr>
                <p:nvPr/>
              </p:nvSpPr>
              <p:spPr bwMode="auto">
                <a:xfrm>
                  <a:off x="1826" y="3567"/>
                  <a:ext cx="50" cy="7"/>
                </a:xfrm>
                <a:custGeom>
                  <a:avLst/>
                  <a:gdLst>
                    <a:gd name="T0" fmla="*/ 0 w 37"/>
                    <a:gd name="T1" fmla="*/ 2667 h 5"/>
                    <a:gd name="T2" fmla="*/ 27000 w 37"/>
                    <a:gd name="T3" fmla="*/ 1662 h 5"/>
                    <a:gd name="T4" fmla="*/ 55424 w 37"/>
                    <a:gd name="T5" fmla="*/ 4262 h 5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37" h="5">
                      <a:moveTo>
                        <a:pt x="0" y="2"/>
                      </a:moveTo>
                      <a:cubicBezTo>
                        <a:pt x="7" y="1"/>
                        <a:pt x="15" y="0"/>
                        <a:pt x="18" y="1"/>
                      </a:cubicBezTo>
                      <a:cubicBezTo>
                        <a:pt x="22" y="4"/>
                        <a:pt x="29" y="5"/>
                        <a:pt x="37" y="3"/>
                      </a:cubicBezTo>
                    </a:path>
                  </a:pathLst>
                </a:custGeom>
                <a:noFill/>
                <a:ln w="9525" cap="sq">
                  <a:solidFill>
                    <a:srgbClr val="C1C0B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055" name="Freeform 446"/>
                <p:cNvSpPr>
                  <a:spLocks noChangeArrowheads="1"/>
                </p:cNvSpPr>
                <p:nvPr/>
              </p:nvSpPr>
              <p:spPr bwMode="auto">
                <a:xfrm>
                  <a:off x="1918" y="3585"/>
                  <a:ext cx="61" cy="12"/>
                </a:xfrm>
                <a:custGeom>
                  <a:avLst/>
                  <a:gdLst>
                    <a:gd name="T0" fmla="*/ 1595 w 45"/>
                    <a:gd name="T1" fmla="*/ 0 h 8"/>
                    <a:gd name="T2" fmla="*/ 1595 w 45"/>
                    <a:gd name="T3" fmla="*/ 0 h 8"/>
                    <a:gd name="T4" fmla="*/ 0 w 45"/>
                    <a:gd name="T5" fmla="*/ 2691 h 8"/>
                    <a:gd name="T6" fmla="*/ 0 w 45"/>
                    <a:gd name="T7" fmla="*/ 2691 h 8"/>
                    <a:gd name="T8" fmla="*/ 1595 w 45"/>
                    <a:gd name="T9" fmla="*/ 0 h 8"/>
                    <a:gd name="T10" fmla="*/ 1595 w 45"/>
                    <a:gd name="T11" fmla="*/ 0 h 8"/>
                    <a:gd name="T12" fmla="*/ 1595 w 45"/>
                    <a:gd name="T13" fmla="*/ 0 h 8"/>
                    <a:gd name="T14" fmla="*/ 0 w 45"/>
                    <a:gd name="T15" fmla="*/ 0 h 8"/>
                    <a:gd name="T16" fmla="*/ 1595 w 45"/>
                    <a:gd name="T17" fmla="*/ 0 h 8"/>
                    <a:gd name="T18" fmla="*/ 1595 w 45"/>
                    <a:gd name="T19" fmla="*/ 0 h 8"/>
                    <a:gd name="T20" fmla="*/ 43202 w 45"/>
                    <a:gd name="T21" fmla="*/ 14336 h 8"/>
                    <a:gd name="T22" fmla="*/ 43202 w 45"/>
                    <a:gd name="T23" fmla="*/ 16037 h 8"/>
                    <a:gd name="T24" fmla="*/ 0 w 45"/>
                    <a:gd name="T25" fmla="*/ 2691 h 8"/>
                    <a:gd name="T26" fmla="*/ 1595 w 45"/>
                    <a:gd name="T27" fmla="*/ 0 h 8"/>
                    <a:gd name="T28" fmla="*/ 43202 w 45"/>
                    <a:gd name="T29" fmla="*/ 14336 h 8"/>
                    <a:gd name="T30" fmla="*/ 66798 w 45"/>
                    <a:gd name="T31" fmla="*/ 16037 h 8"/>
                    <a:gd name="T32" fmla="*/ 64356 w 45"/>
                    <a:gd name="T33" fmla="*/ 18773 h 8"/>
                    <a:gd name="T34" fmla="*/ 43202 w 45"/>
                    <a:gd name="T35" fmla="*/ 16037 h 8"/>
                    <a:gd name="T36" fmla="*/ 43202 w 45"/>
                    <a:gd name="T37" fmla="*/ 14336 h 8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0" t="0" r="r" b="b"/>
                  <a:pathLst>
                    <a:path w="45" h="8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1"/>
                      </a:lnTo>
                      <a:lnTo>
                        <a:pt x="1" y="0"/>
                      </a:lnTo>
                      <a:close/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lnTo>
                        <a:pt x="1" y="0"/>
                      </a:lnTo>
                      <a:close/>
                      <a:moveTo>
                        <a:pt x="1" y="0"/>
                      </a:moveTo>
                      <a:cubicBezTo>
                        <a:pt x="6" y="5"/>
                        <a:pt x="17" y="5"/>
                        <a:pt x="29" y="6"/>
                      </a:cubicBezTo>
                      <a:lnTo>
                        <a:pt x="29" y="7"/>
                      </a:lnTo>
                      <a:cubicBezTo>
                        <a:pt x="17" y="6"/>
                        <a:pt x="5" y="6"/>
                        <a:pt x="0" y="1"/>
                      </a:cubicBezTo>
                      <a:lnTo>
                        <a:pt x="1" y="0"/>
                      </a:lnTo>
                      <a:close/>
                      <a:moveTo>
                        <a:pt x="29" y="6"/>
                      </a:moveTo>
                      <a:cubicBezTo>
                        <a:pt x="34" y="6"/>
                        <a:pt x="40" y="6"/>
                        <a:pt x="45" y="7"/>
                      </a:cubicBezTo>
                      <a:lnTo>
                        <a:pt x="44" y="8"/>
                      </a:lnTo>
                      <a:cubicBezTo>
                        <a:pt x="40" y="8"/>
                        <a:pt x="34" y="7"/>
                        <a:pt x="29" y="7"/>
                      </a:cubicBezTo>
                      <a:lnTo>
                        <a:pt x="29" y="6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056" name="Freeform 447"/>
                <p:cNvSpPr>
                  <a:spLocks noChangeArrowheads="1"/>
                </p:cNvSpPr>
                <p:nvPr/>
              </p:nvSpPr>
              <p:spPr bwMode="auto">
                <a:xfrm>
                  <a:off x="1996" y="3418"/>
                  <a:ext cx="173" cy="12"/>
                </a:xfrm>
                <a:custGeom>
                  <a:avLst/>
                  <a:gdLst>
                    <a:gd name="T0" fmla="*/ 0 w 125"/>
                    <a:gd name="T1" fmla="*/ 9869 h 8"/>
                    <a:gd name="T2" fmla="*/ 65246 w 125"/>
                    <a:gd name="T3" fmla="*/ 11555 h 8"/>
                    <a:gd name="T4" fmla="*/ 171302 w 125"/>
                    <a:gd name="T5" fmla="*/ 2691 h 8"/>
                    <a:gd name="T6" fmla="*/ 225769 w 125"/>
                    <a:gd name="T7" fmla="*/ 11555 h 8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125" h="8">
                      <a:moveTo>
                        <a:pt x="0" y="4"/>
                      </a:moveTo>
                      <a:cubicBezTo>
                        <a:pt x="8" y="8"/>
                        <a:pt x="25" y="3"/>
                        <a:pt x="36" y="5"/>
                      </a:cubicBezTo>
                      <a:cubicBezTo>
                        <a:pt x="52" y="7"/>
                        <a:pt x="73" y="4"/>
                        <a:pt x="95" y="1"/>
                      </a:cubicBezTo>
                      <a:cubicBezTo>
                        <a:pt x="108" y="0"/>
                        <a:pt x="113" y="5"/>
                        <a:pt x="125" y="5"/>
                      </a:cubicBezTo>
                    </a:path>
                  </a:pathLst>
                </a:custGeom>
                <a:noFill/>
                <a:ln w="9525" cap="sq">
                  <a:solidFill>
                    <a:srgbClr val="C1C0B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057" name="Freeform 448"/>
                <p:cNvSpPr>
                  <a:spLocks noChangeArrowheads="1"/>
                </p:cNvSpPr>
                <p:nvPr/>
              </p:nvSpPr>
              <p:spPr bwMode="auto">
                <a:xfrm>
                  <a:off x="2004" y="3465"/>
                  <a:ext cx="172" cy="11"/>
                </a:xfrm>
                <a:custGeom>
                  <a:avLst/>
                  <a:gdLst>
                    <a:gd name="T0" fmla="*/ 0 w 125"/>
                    <a:gd name="T1" fmla="*/ 7878 h 7"/>
                    <a:gd name="T2" fmla="*/ 59172 w 125"/>
                    <a:gd name="T3" fmla="*/ 11123 h 7"/>
                    <a:gd name="T4" fmla="*/ 155046 w 125"/>
                    <a:gd name="T5" fmla="*/ 4504 h 7"/>
                    <a:gd name="T6" fmla="*/ 206419 w 125"/>
                    <a:gd name="T7" fmla="*/ 11123 h 7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125" h="7">
                      <a:moveTo>
                        <a:pt x="0" y="4"/>
                      </a:moveTo>
                      <a:cubicBezTo>
                        <a:pt x="9" y="7"/>
                        <a:pt x="25" y="3"/>
                        <a:pt x="36" y="5"/>
                      </a:cubicBezTo>
                      <a:cubicBezTo>
                        <a:pt x="52" y="7"/>
                        <a:pt x="73" y="4"/>
                        <a:pt x="94" y="2"/>
                      </a:cubicBezTo>
                      <a:cubicBezTo>
                        <a:pt x="108" y="0"/>
                        <a:pt x="113" y="5"/>
                        <a:pt x="125" y="5"/>
                      </a:cubicBezTo>
                    </a:path>
                  </a:pathLst>
                </a:custGeom>
                <a:noFill/>
                <a:ln w="9525" cap="sq">
                  <a:solidFill>
                    <a:srgbClr val="C1C0B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058" name="Freeform 449"/>
                <p:cNvSpPr>
                  <a:spLocks noChangeArrowheads="1"/>
                </p:cNvSpPr>
                <p:nvPr/>
              </p:nvSpPr>
              <p:spPr bwMode="auto">
                <a:xfrm>
                  <a:off x="2079" y="3442"/>
                  <a:ext cx="78" cy="9"/>
                </a:xfrm>
                <a:custGeom>
                  <a:avLst/>
                  <a:gdLst>
                    <a:gd name="T0" fmla="*/ 91950 w 57"/>
                    <a:gd name="T1" fmla="*/ 108533 h 5"/>
                    <a:gd name="T2" fmla="*/ 66498 w 57"/>
                    <a:gd name="T3" fmla="*/ 47372 h 5"/>
                    <a:gd name="T4" fmla="*/ 66498 w 57"/>
                    <a:gd name="T5" fmla="*/ 26318 h 5"/>
                    <a:gd name="T6" fmla="*/ 91950 w 57"/>
                    <a:gd name="T7" fmla="*/ 60296 h 5"/>
                    <a:gd name="T8" fmla="*/ 91950 w 57"/>
                    <a:gd name="T9" fmla="*/ 108533 h 5"/>
                    <a:gd name="T10" fmla="*/ 66498 w 57"/>
                    <a:gd name="T11" fmla="*/ 47372 h 5"/>
                    <a:gd name="T12" fmla="*/ 56784 w 57"/>
                    <a:gd name="T13" fmla="*/ 47372 h 5"/>
                    <a:gd name="T14" fmla="*/ 56784 w 57"/>
                    <a:gd name="T15" fmla="*/ 0 h 5"/>
                    <a:gd name="T16" fmla="*/ 66498 w 57"/>
                    <a:gd name="T17" fmla="*/ 26318 h 5"/>
                    <a:gd name="T18" fmla="*/ 66498 w 57"/>
                    <a:gd name="T19" fmla="*/ 47372 h 5"/>
                    <a:gd name="T20" fmla="*/ 56784 w 57"/>
                    <a:gd name="T21" fmla="*/ 0 h 5"/>
                    <a:gd name="T22" fmla="*/ 56784 w 57"/>
                    <a:gd name="T23" fmla="*/ 0 h 5"/>
                    <a:gd name="T24" fmla="*/ 56784 w 57"/>
                    <a:gd name="T25" fmla="*/ 0 h 5"/>
                    <a:gd name="T26" fmla="*/ 56784 w 57"/>
                    <a:gd name="T27" fmla="*/ 26318 h 5"/>
                    <a:gd name="T28" fmla="*/ 56784 w 57"/>
                    <a:gd name="T29" fmla="*/ 0 h 5"/>
                    <a:gd name="T30" fmla="*/ 56784 w 57"/>
                    <a:gd name="T31" fmla="*/ 47372 h 5"/>
                    <a:gd name="T32" fmla="*/ 56784 w 57"/>
                    <a:gd name="T33" fmla="*/ 47372 h 5"/>
                    <a:gd name="T34" fmla="*/ 56784 w 57"/>
                    <a:gd name="T35" fmla="*/ 0 h 5"/>
                    <a:gd name="T36" fmla="*/ 56784 w 57"/>
                    <a:gd name="T37" fmla="*/ 0 h 5"/>
                    <a:gd name="T38" fmla="*/ 56784 w 57"/>
                    <a:gd name="T39" fmla="*/ 47372 h 5"/>
                    <a:gd name="T40" fmla="*/ 56784 w 57"/>
                    <a:gd name="T41" fmla="*/ 0 h 5"/>
                    <a:gd name="T42" fmla="*/ 56784 w 57"/>
                    <a:gd name="T43" fmla="*/ 0 h 5"/>
                    <a:gd name="T44" fmla="*/ 56784 w 57"/>
                    <a:gd name="T45" fmla="*/ 26318 h 5"/>
                    <a:gd name="T46" fmla="*/ 56784 w 57"/>
                    <a:gd name="T47" fmla="*/ 0 h 5"/>
                    <a:gd name="T48" fmla="*/ 56784 w 57"/>
                    <a:gd name="T49" fmla="*/ 47372 h 5"/>
                    <a:gd name="T50" fmla="*/ 54685 w 57"/>
                    <a:gd name="T51" fmla="*/ 47372 h 5"/>
                    <a:gd name="T52" fmla="*/ 54685 w 57"/>
                    <a:gd name="T53" fmla="*/ 0 h 5"/>
                    <a:gd name="T54" fmla="*/ 56784 w 57"/>
                    <a:gd name="T55" fmla="*/ 0 h 5"/>
                    <a:gd name="T56" fmla="*/ 56784 w 57"/>
                    <a:gd name="T57" fmla="*/ 47372 h 5"/>
                    <a:gd name="T58" fmla="*/ 54685 w 57"/>
                    <a:gd name="T59" fmla="*/ 47372 h 5"/>
                    <a:gd name="T60" fmla="*/ 0 w 57"/>
                    <a:gd name="T61" fmla="*/ 26318 h 5"/>
                    <a:gd name="T62" fmla="*/ 1713 w 57"/>
                    <a:gd name="T63" fmla="*/ 0 h 5"/>
                    <a:gd name="T64" fmla="*/ 54685 w 57"/>
                    <a:gd name="T65" fmla="*/ 0 h 5"/>
                    <a:gd name="T66" fmla="*/ 54685 w 57"/>
                    <a:gd name="T67" fmla="*/ 47372 h 5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</a:gdLst>
                  <a:ahLst/>
                  <a:cxnLst>
                    <a:cxn ang="T68">
                      <a:pos x="T0" y="T1"/>
                    </a:cxn>
                    <a:cxn ang="T69">
                      <a:pos x="T2" y="T3"/>
                    </a:cxn>
                    <a:cxn ang="T70">
                      <a:pos x="T4" y="T5"/>
                    </a:cxn>
                    <a:cxn ang="T71">
                      <a:pos x="T6" y="T7"/>
                    </a:cxn>
                    <a:cxn ang="T72">
                      <a:pos x="T8" y="T9"/>
                    </a:cxn>
                    <a:cxn ang="T73">
                      <a:pos x="T10" y="T11"/>
                    </a:cxn>
                    <a:cxn ang="T74">
                      <a:pos x="T12" y="T13"/>
                    </a:cxn>
                    <a:cxn ang="T75">
                      <a:pos x="T14" y="T15"/>
                    </a:cxn>
                    <a:cxn ang="T76">
                      <a:pos x="T16" y="T17"/>
                    </a:cxn>
                    <a:cxn ang="T77">
                      <a:pos x="T18" y="T19"/>
                    </a:cxn>
                    <a:cxn ang="T78">
                      <a:pos x="T20" y="T21"/>
                    </a:cxn>
                    <a:cxn ang="T79">
                      <a:pos x="T22" y="T23"/>
                    </a:cxn>
                    <a:cxn ang="T80">
                      <a:pos x="T24" y="T25"/>
                    </a:cxn>
                    <a:cxn ang="T81">
                      <a:pos x="T26" y="T27"/>
                    </a:cxn>
                    <a:cxn ang="T82">
                      <a:pos x="T28" y="T29"/>
                    </a:cxn>
                    <a:cxn ang="T83">
                      <a:pos x="T30" y="T31"/>
                    </a:cxn>
                    <a:cxn ang="T84">
                      <a:pos x="T32" y="T33"/>
                    </a:cxn>
                    <a:cxn ang="T85">
                      <a:pos x="T34" y="T35"/>
                    </a:cxn>
                    <a:cxn ang="T86">
                      <a:pos x="T36" y="T37"/>
                    </a:cxn>
                    <a:cxn ang="T87">
                      <a:pos x="T38" y="T39"/>
                    </a:cxn>
                    <a:cxn ang="T88">
                      <a:pos x="T40" y="T41"/>
                    </a:cxn>
                    <a:cxn ang="T89">
                      <a:pos x="T42" y="T43"/>
                    </a:cxn>
                    <a:cxn ang="T90">
                      <a:pos x="T44" y="T45"/>
                    </a:cxn>
                    <a:cxn ang="T91">
                      <a:pos x="T46" y="T47"/>
                    </a:cxn>
                    <a:cxn ang="T92">
                      <a:pos x="T48" y="T49"/>
                    </a:cxn>
                    <a:cxn ang="T93">
                      <a:pos x="T50" y="T51"/>
                    </a:cxn>
                    <a:cxn ang="T94">
                      <a:pos x="T52" y="T53"/>
                    </a:cxn>
                    <a:cxn ang="T95">
                      <a:pos x="T54" y="T55"/>
                    </a:cxn>
                    <a:cxn ang="T96">
                      <a:pos x="T56" y="T57"/>
                    </a:cxn>
                    <a:cxn ang="T97">
                      <a:pos x="T58" y="T59"/>
                    </a:cxn>
                    <a:cxn ang="T98">
                      <a:pos x="T60" y="T61"/>
                    </a:cxn>
                    <a:cxn ang="T99">
                      <a:pos x="T62" y="T63"/>
                    </a:cxn>
                    <a:cxn ang="T100">
                      <a:pos x="T64" y="T65"/>
                    </a:cxn>
                    <a:cxn ang="T101">
                      <a:pos x="T66" y="T67"/>
                    </a:cxn>
                  </a:cxnLst>
                  <a:rect l="0" t="0" r="r" b="b"/>
                  <a:pathLst>
                    <a:path w="57" h="5">
                      <a:moveTo>
                        <a:pt x="57" y="5"/>
                      </a:moveTo>
                      <a:cubicBezTo>
                        <a:pt x="51" y="4"/>
                        <a:pt x="46" y="3"/>
                        <a:pt x="41" y="2"/>
                      </a:cubicBezTo>
                      <a:lnTo>
                        <a:pt x="41" y="1"/>
                      </a:lnTo>
                      <a:cubicBezTo>
                        <a:pt x="46" y="2"/>
                        <a:pt x="51" y="3"/>
                        <a:pt x="57" y="3"/>
                      </a:cubicBezTo>
                      <a:lnTo>
                        <a:pt x="57" y="5"/>
                      </a:lnTo>
                      <a:close/>
                      <a:moveTo>
                        <a:pt x="41" y="2"/>
                      </a:moveTo>
                      <a:cubicBezTo>
                        <a:pt x="39" y="2"/>
                        <a:pt x="37" y="2"/>
                        <a:pt x="35" y="2"/>
                      </a:cubicBezTo>
                      <a:lnTo>
                        <a:pt x="35" y="0"/>
                      </a:lnTo>
                      <a:cubicBezTo>
                        <a:pt x="37" y="1"/>
                        <a:pt x="39" y="1"/>
                        <a:pt x="41" y="1"/>
                      </a:cubicBezTo>
                      <a:lnTo>
                        <a:pt x="41" y="2"/>
                      </a:lnTo>
                      <a:close/>
                      <a:moveTo>
                        <a:pt x="35" y="0"/>
                      </a:moveTo>
                      <a:lnTo>
                        <a:pt x="35" y="0"/>
                      </a:lnTo>
                      <a:lnTo>
                        <a:pt x="35" y="1"/>
                      </a:lnTo>
                      <a:lnTo>
                        <a:pt x="35" y="0"/>
                      </a:lnTo>
                      <a:close/>
                      <a:moveTo>
                        <a:pt x="35" y="2"/>
                      </a:moveTo>
                      <a:lnTo>
                        <a:pt x="35" y="2"/>
                      </a:lnTo>
                      <a:lnTo>
                        <a:pt x="35" y="0"/>
                      </a:lnTo>
                      <a:lnTo>
                        <a:pt x="35" y="2"/>
                      </a:lnTo>
                      <a:close/>
                      <a:moveTo>
                        <a:pt x="35" y="0"/>
                      </a:moveTo>
                      <a:lnTo>
                        <a:pt x="35" y="0"/>
                      </a:lnTo>
                      <a:lnTo>
                        <a:pt x="35" y="1"/>
                      </a:lnTo>
                      <a:lnTo>
                        <a:pt x="35" y="0"/>
                      </a:lnTo>
                      <a:close/>
                      <a:moveTo>
                        <a:pt x="35" y="2"/>
                      </a:moveTo>
                      <a:cubicBezTo>
                        <a:pt x="35" y="2"/>
                        <a:pt x="35" y="2"/>
                        <a:pt x="34" y="2"/>
                      </a:cubicBezTo>
                      <a:lnTo>
                        <a:pt x="34" y="0"/>
                      </a:lnTo>
                      <a:cubicBezTo>
                        <a:pt x="35" y="0"/>
                        <a:pt x="35" y="0"/>
                        <a:pt x="35" y="0"/>
                      </a:cubicBezTo>
                      <a:lnTo>
                        <a:pt x="35" y="2"/>
                      </a:lnTo>
                      <a:close/>
                      <a:moveTo>
                        <a:pt x="34" y="2"/>
                      </a:moveTo>
                      <a:cubicBezTo>
                        <a:pt x="28" y="2"/>
                        <a:pt x="5" y="5"/>
                        <a:pt x="0" y="1"/>
                      </a:cubicBezTo>
                      <a:lnTo>
                        <a:pt x="1" y="0"/>
                      </a:lnTo>
                      <a:cubicBezTo>
                        <a:pt x="5" y="3"/>
                        <a:pt x="28" y="1"/>
                        <a:pt x="34" y="0"/>
                      </a:cubicBezTo>
                      <a:lnTo>
                        <a:pt x="34" y="2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059" name="Freeform 450"/>
                <p:cNvSpPr>
                  <a:spLocks noChangeArrowheads="1"/>
                </p:cNvSpPr>
                <p:nvPr/>
              </p:nvSpPr>
              <p:spPr bwMode="auto">
                <a:xfrm>
                  <a:off x="2003" y="3591"/>
                  <a:ext cx="78" cy="6"/>
                </a:xfrm>
                <a:custGeom>
                  <a:avLst/>
                  <a:gdLst>
                    <a:gd name="T0" fmla="*/ 91950 w 57"/>
                    <a:gd name="T1" fmla="*/ 21396 h 4"/>
                    <a:gd name="T2" fmla="*/ 69194 w 57"/>
                    <a:gd name="T3" fmla="*/ 16131 h 4"/>
                    <a:gd name="T4" fmla="*/ 69194 w 57"/>
                    <a:gd name="T5" fmla="*/ 12230 h 4"/>
                    <a:gd name="T6" fmla="*/ 91950 w 57"/>
                    <a:gd name="T7" fmla="*/ 16131 h 4"/>
                    <a:gd name="T8" fmla="*/ 91950 w 57"/>
                    <a:gd name="T9" fmla="*/ 21396 h 4"/>
                    <a:gd name="T10" fmla="*/ 69194 w 57"/>
                    <a:gd name="T11" fmla="*/ 16131 h 4"/>
                    <a:gd name="T12" fmla="*/ 56784 w 57"/>
                    <a:gd name="T13" fmla="*/ 12230 h 4"/>
                    <a:gd name="T14" fmla="*/ 57389 w 57"/>
                    <a:gd name="T15" fmla="*/ 0 h 4"/>
                    <a:gd name="T16" fmla="*/ 69194 w 57"/>
                    <a:gd name="T17" fmla="*/ 12230 h 4"/>
                    <a:gd name="T18" fmla="*/ 69194 w 57"/>
                    <a:gd name="T19" fmla="*/ 16131 h 4"/>
                    <a:gd name="T20" fmla="*/ 56784 w 57"/>
                    <a:gd name="T21" fmla="*/ 12230 h 4"/>
                    <a:gd name="T22" fmla="*/ 56784 w 57"/>
                    <a:gd name="T23" fmla="*/ 12230 h 4"/>
                    <a:gd name="T24" fmla="*/ 56784 w 57"/>
                    <a:gd name="T25" fmla="*/ 12230 h 4"/>
                    <a:gd name="T26" fmla="*/ 57389 w 57"/>
                    <a:gd name="T27" fmla="*/ 6987 h 4"/>
                    <a:gd name="T28" fmla="*/ 56784 w 57"/>
                    <a:gd name="T29" fmla="*/ 12230 h 4"/>
                    <a:gd name="T30" fmla="*/ 56784 w 57"/>
                    <a:gd name="T31" fmla="*/ 12230 h 4"/>
                    <a:gd name="T32" fmla="*/ 56784 w 57"/>
                    <a:gd name="T33" fmla="*/ 12230 h 4"/>
                    <a:gd name="T34" fmla="*/ 57389 w 57"/>
                    <a:gd name="T35" fmla="*/ 0 h 4"/>
                    <a:gd name="T36" fmla="*/ 57389 w 57"/>
                    <a:gd name="T37" fmla="*/ 0 h 4"/>
                    <a:gd name="T38" fmla="*/ 56784 w 57"/>
                    <a:gd name="T39" fmla="*/ 12230 h 4"/>
                    <a:gd name="T40" fmla="*/ 57389 w 57"/>
                    <a:gd name="T41" fmla="*/ 0 h 4"/>
                    <a:gd name="T42" fmla="*/ 57389 w 57"/>
                    <a:gd name="T43" fmla="*/ 0 h 4"/>
                    <a:gd name="T44" fmla="*/ 57389 w 57"/>
                    <a:gd name="T45" fmla="*/ 6987 h 4"/>
                    <a:gd name="T46" fmla="*/ 57389 w 57"/>
                    <a:gd name="T47" fmla="*/ 0 h 4"/>
                    <a:gd name="T48" fmla="*/ 56784 w 57"/>
                    <a:gd name="T49" fmla="*/ 12230 h 4"/>
                    <a:gd name="T50" fmla="*/ 48036 w 57"/>
                    <a:gd name="T51" fmla="*/ 12230 h 4"/>
                    <a:gd name="T52" fmla="*/ 48036 w 57"/>
                    <a:gd name="T53" fmla="*/ 6987 h 4"/>
                    <a:gd name="T54" fmla="*/ 57389 w 57"/>
                    <a:gd name="T55" fmla="*/ 0 h 4"/>
                    <a:gd name="T56" fmla="*/ 56784 w 57"/>
                    <a:gd name="T57" fmla="*/ 12230 h 4"/>
                    <a:gd name="T58" fmla="*/ 48036 w 57"/>
                    <a:gd name="T59" fmla="*/ 12230 h 4"/>
                    <a:gd name="T60" fmla="*/ 0 w 57"/>
                    <a:gd name="T61" fmla="*/ 6987 h 4"/>
                    <a:gd name="T62" fmla="*/ 1713 w 57"/>
                    <a:gd name="T63" fmla="*/ 0 h 4"/>
                    <a:gd name="T64" fmla="*/ 48036 w 57"/>
                    <a:gd name="T65" fmla="*/ 6987 h 4"/>
                    <a:gd name="T66" fmla="*/ 48036 w 57"/>
                    <a:gd name="T67" fmla="*/ 12230 h 4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</a:gdLst>
                  <a:ahLst/>
                  <a:cxnLst>
                    <a:cxn ang="T68">
                      <a:pos x="T0" y="T1"/>
                    </a:cxn>
                    <a:cxn ang="T69">
                      <a:pos x="T2" y="T3"/>
                    </a:cxn>
                    <a:cxn ang="T70">
                      <a:pos x="T4" y="T5"/>
                    </a:cxn>
                    <a:cxn ang="T71">
                      <a:pos x="T6" y="T7"/>
                    </a:cxn>
                    <a:cxn ang="T72">
                      <a:pos x="T8" y="T9"/>
                    </a:cxn>
                    <a:cxn ang="T73">
                      <a:pos x="T10" y="T11"/>
                    </a:cxn>
                    <a:cxn ang="T74">
                      <a:pos x="T12" y="T13"/>
                    </a:cxn>
                    <a:cxn ang="T75">
                      <a:pos x="T14" y="T15"/>
                    </a:cxn>
                    <a:cxn ang="T76">
                      <a:pos x="T16" y="T17"/>
                    </a:cxn>
                    <a:cxn ang="T77">
                      <a:pos x="T18" y="T19"/>
                    </a:cxn>
                    <a:cxn ang="T78">
                      <a:pos x="T20" y="T21"/>
                    </a:cxn>
                    <a:cxn ang="T79">
                      <a:pos x="T22" y="T23"/>
                    </a:cxn>
                    <a:cxn ang="T80">
                      <a:pos x="T24" y="T25"/>
                    </a:cxn>
                    <a:cxn ang="T81">
                      <a:pos x="T26" y="T27"/>
                    </a:cxn>
                    <a:cxn ang="T82">
                      <a:pos x="T28" y="T29"/>
                    </a:cxn>
                    <a:cxn ang="T83">
                      <a:pos x="T30" y="T31"/>
                    </a:cxn>
                    <a:cxn ang="T84">
                      <a:pos x="T32" y="T33"/>
                    </a:cxn>
                    <a:cxn ang="T85">
                      <a:pos x="T34" y="T35"/>
                    </a:cxn>
                    <a:cxn ang="T86">
                      <a:pos x="T36" y="T37"/>
                    </a:cxn>
                    <a:cxn ang="T87">
                      <a:pos x="T38" y="T39"/>
                    </a:cxn>
                    <a:cxn ang="T88">
                      <a:pos x="T40" y="T41"/>
                    </a:cxn>
                    <a:cxn ang="T89">
                      <a:pos x="T42" y="T43"/>
                    </a:cxn>
                    <a:cxn ang="T90">
                      <a:pos x="T44" y="T45"/>
                    </a:cxn>
                    <a:cxn ang="T91">
                      <a:pos x="T46" y="T47"/>
                    </a:cxn>
                    <a:cxn ang="T92">
                      <a:pos x="T48" y="T49"/>
                    </a:cxn>
                    <a:cxn ang="T93">
                      <a:pos x="T50" y="T51"/>
                    </a:cxn>
                    <a:cxn ang="T94">
                      <a:pos x="T52" y="T53"/>
                    </a:cxn>
                    <a:cxn ang="T95">
                      <a:pos x="T54" y="T55"/>
                    </a:cxn>
                    <a:cxn ang="T96">
                      <a:pos x="T56" y="T57"/>
                    </a:cxn>
                    <a:cxn ang="T97">
                      <a:pos x="T58" y="T59"/>
                    </a:cxn>
                    <a:cxn ang="T98">
                      <a:pos x="T60" y="T61"/>
                    </a:cxn>
                    <a:cxn ang="T99">
                      <a:pos x="T62" y="T63"/>
                    </a:cxn>
                    <a:cxn ang="T100">
                      <a:pos x="T64" y="T65"/>
                    </a:cxn>
                    <a:cxn ang="T101">
                      <a:pos x="T66" y="T67"/>
                    </a:cxn>
                  </a:cxnLst>
                  <a:rect l="0" t="0" r="r" b="b"/>
                  <a:pathLst>
                    <a:path w="57" h="4">
                      <a:moveTo>
                        <a:pt x="57" y="4"/>
                      </a:moveTo>
                      <a:cubicBezTo>
                        <a:pt x="52" y="4"/>
                        <a:pt x="47" y="4"/>
                        <a:pt x="43" y="3"/>
                      </a:cubicBezTo>
                      <a:lnTo>
                        <a:pt x="43" y="2"/>
                      </a:lnTo>
                      <a:cubicBezTo>
                        <a:pt x="48" y="2"/>
                        <a:pt x="52" y="3"/>
                        <a:pt x="57" y="3"/>
                      </a:cubicBezTo>
                      <a:lnTo>
                        <a:pt x="57" y="4"/>
                      </a:lnTo>
                      <a:close/>
                      <a:moveTo>
                        <a:pt x="43" y="3"/>
                      </a:moveTo>
                      <a:cubicBezTo>
                        <a:pt x="41" y="2"/>
                        <a:pt x="38" y="2"/>
                        <a:pt x="35" y="2"/>
                      </a:cubicBezTo>
                      <a:lnTo>
                        <a:pt x="36" y="0"/>
                      </a:lnTo>
                      <a:cubicBezTo>
                        <a:pt x="38" y="1"/>
                        <a:pt x="41" y="1"/>
                        <a:pt x="43" y="2"/>
                      </a:cubicBezTo>
                      <a:lnTo>
                        <a:pt x="43" y="3"/>
                      </a:lnTo>
                      <a:close/>
                      <a:moveTo>
                        <a:pt x="35" y="2"/>
                      </a:moveTo>
                      <a:lnTo>
                        <a:pt x="35" y="2"/>
                      </a:lnTo>
                      <a:lnTo>
                        <a:pt x="36" y="1"/>
                      </a:lnTo>
                      <a:lnTo>
                        <a:pt x="35" y="2"/>
                      </a:lnTo>
                      <a:close/>
                      <a:moveTo>
                        <a:pt x="35" y="2"/>
                      </a:moveTo>
                      <a:lnTo>
                        <a:pt x="35" y="2"/>
                      </a:lnTo>
                      <a:lnTo>
                        <a:pt x="36" y="0"/>
                      </a:lnTo>
                      <a:lnTo>
                        <a:pt x="35" y="2"/>
                      </a:lnTo>
                      <a:close/>
                      <a:moveTo>
                        <a:pt x="36" y="0"/>
                      </a:moveTo>
                      <a:lnTo>
                        <a:pt x="36" y="0"/>
                      </a:lnTo>
                      <a:lnTo>
                        <a:pt x="36" y="1"/>
                      </a:lnTo>
                      <a:lnTo>
                        <a:pt x="36" y="0"/>
                      </a:lnTo>
                      <a:close/>
                      <a:moveTo>
                        <a:pt x="35" y="2"/>
                      </a:moveTo>
                      <a:cubicBezTo>
                        <a:pt x="35" y="2"/>
                        <a:pt x="33" y="2"/>
                        <a:pt x="30" y="2"/>
                      </a:cubicBezTo>
                      <a:lnTo>
                        <a:pt x="30" y="1"/>
                      </a:lnTo>
                      <a:cubicBezTo>
                        <a:pt x="33" y="0"/>
                        <a:pt x="35" y="0"/>
                        <a:pt x="36" y="0"/>
                      </a:cubicBezTo>
                      <a:lnTo>
                        <a:pt x="35" y="2"/>
                      </a:lnTo>
                      <a:close/>
                      <a:moveTo>
                        <a:pt x="30" y="2"/>
                      </a:moveTo>
                      <a:cubicBezTo>
                        <a:pt x="21" y="3"/>
                        <a:pt x="4" y="4"/>
                        <a:pt x="0" y="1"/>
                      </a:cubicBezTo>
                      <a:lnTo>
                        <a:pt x="1" y="0"/>
                      </a:lnTo>
                      <a:cubicBezTo>
                        <a:pt x="4" y="3"/>
                        <a:pt x="21" y="1"/>
                        <a:pt x="30" y="1"/>
                      </a:cubicBezTo>
                      <a:lnTo>
                        <a:pt x="30" y="2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060" name="Freeform 451"/>
                <p:cNvSpPr>
                  <a:spLocks noChangeArrowheads="1"/>
                </p:cNvSpPr>
                <p:nvPr/>
              </p:nvSpPr>
              <p:spPr bwMode="auto">
                <a:xfrm>
                  <a:off x="2129" y="3548"/>
                  <a:ext cx="50" cy="7"/>
                </a:xfrm>
                <a:custGeom>
                  <a:avLst/>
                  <a:gdLst>
                    <a:gd name="T0" fmla="*/ 0 w 37"/>
                    <a:gd name="T1" fmla="*/ 4262 h 5"/>
                    <a:gd name="T2" fmla="*/ 25241 w 37"/>
                    <a:gd name="T3" fmla="*/ 2667 h 5"/>
                    <a:gd name="T4" fmla="*/ 55424 w 37"/>
                    <a:gd name="T5" fmla="*/ 4262 h 5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37" h="5">
                      <a:moveTo>
                        <a:pt x="0" y="3"/>
                      </a:moveTo>
                      <a:cubicBezTo>
                        <a:pt x="7" y="1"/>
                        <a:pt x="15" y="0"/>
                        <a:pt x="17" y="2"/>
                      </a:cubicBezTo>
                      <a:cubicBezTo>
                        <a:pt x="21" y="4"/>
                        <a:pt x="28" y="5"/>
                        <a:pt x="37" y="3"/>
                      </a:cubicBezTo>
                    </a:path>
                  </a:pathLst>
                </a:custGeom>
                <a:noFill/>
                <a:ln w="9525" cap="sq">
                  <a:solidFill>
                    <a:srgbClr val="C1C0B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061" name="Freeform 452"/>
                <p:cNvSpPr>
                  <a:spLocks noChangeArrowheads="1"/>
                </p:cNvSpPr>
                <p:nvPr/>
              </p:nvSpPr>
              <p:spPr bwMode="auto">
                <a:xfrm>
                  <a:off x="2070" y="3572"/>
                  <a:ext cx="103" cy="11"/>
                </a:xfrm>
                <a:custGeom>
                  <a:avLst/>
                  <a:gdLst>
                    <a:gd name="T0" fmla="*/ 0 w 75"/>
                    <a:gd name="T1" fmla="*/ 23667 h 7"/>
                    <a:gd name="T2" fmla="*/ 75651 w 75"/>
                    <a:gd name="T3" fmla="*/ 5825 h 7"/>
                    <a:gd name="T4" fmla="*/ 103361 w 75"/>
                    <a:gd name="T5" fmla="*/ 29348 h 7"/>
                    <a:gd name="T6" fmla="*/ 126877 w 75"/>
                    <a:gd name="T7" fmla="*/ 29348 h 7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75" h="7">
                      <a:moveTo>
                        <a:pt x="0" y="4"/>
                      </a:moveTo>
                      <a:cubicBezTo>
                        <a:pt x="11" y="7"/>
                        <a:pt x="28" y="4"/>
                        <a:pt x="45" y="1"/>
                      </a:cubicBezTo>
                      <a:cubicBezTo>
                        <a:pt x="54" y="0"/>
                        <a:pt x="57" y="3"/>
                        <a:pt x="61" y="5"/>
                      </a:cubicBezTo>
                      <a:cubicBezTo>
                        <a:pt x="70" y="5"/>
                        <a:pt x="74" y="6"/>
                        <a:pt x="75" y="5"/>
                      </a:cubicBezTo>
                    </a:path>
                  </a:pathLst>
                </a:custGeom>
                <a:noFill/>
                <a:ln w="9525" cap="sq">
                  <a:solidFill>
                    <a:srgbClr val="C1C0B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062" name="Freeform 453"/>
                <p:cNvSpPr>
                  <a:spLocks noChangeArrowheads="1"/>
                </p:cNvSpPr>
                <p:nvPr/>
              </p:nvSpPr>
              <p:spPr bwMode="auto">
                <a:xfrm>
                  <a:off x="2075" y="3585"/>
                  <a:ext cx="106" cy="35"/>
                </a:xfrm>
                <a:custGeom>
                  <a:avLst/>
                  <a:gdLst>
                    <a:gd name="T0" fmla="*/ 1774 w 77"/>
                    <a:gd name="T1" fmla="*/ 0 h 21"/>
                    <a:gd name="T2" fmla="*/ 13122 w 77"/>
                    <a:gd name="T3" fmla="*/ 16167 h 21"/>
                    <a:gd name="T4" fmla="*/ 13122 w 77"/>
                    <a:gd name="T5" fmla="*/ 21180 h 21"/>
                    <a:gd name="T6" fmla="*/ 0 w 77"/>
                    <a:gd name="T7" fmla="*/ 4992 h 21"/>
                    <a:gd name="T8" fmla="*/ 1774 w 77"/>
                    <a:gd name="T9" fmla="*/ 0 h 21"/>
                    <a:gd name="T10" fmla="*/ 13122 w 77"/>
                    <a:gd name="T11" fmla="*/ 16167 h 21"/>
                    <a:gd name="T12" fmla="*/ 26383 w 77"/>
                    <a:gd name="T13" fmla="*/ 29283 h 21"/>
                    <a:gd name="T14" fmla="*/ 25346 w 77"/>
                    <a:gd name="T15" fmla="*/ 34297 h 21"/>
                    <a:gd name="T16" fmla="*/ 13122 w 77"/>
                    <a:gd name="T17" fmla="*/ 21180 h 21"/>
                    <a:gd name="T18" fmla="*/ 13122 w 77"/>
                    <a:gd name="T19" fmla="*/ 16167 h 21"/>
                    <a:gd name="T20" fmla="*/ 26383 w 77"/>
                    <a:gd name="T21" fmla="*/ 29283 h 21"/>
                    <a:gd name="T22" fmla="*/ 26383 w 77"/>
                    <a:gd name="T23" fmla="*/ 29283 h 21"/>
                    <a:gd name="T24" fmla="*/ 25346 w 77"/>
                    <a:gd name="T25" fmla="*/ 34297 h 21"/>
                    <a:gd name="T26" fmla="*/ 26383 w 77"/>
                    <a:gd name="T27" fmla="*/ 29283 h 21"/>
                    <a:gd name="T28" fmla="*/ 26383 w 77"/>
                    <a:gd name="T29" fmla="*/ 29283 h 21"/>
                    <a:gd name="T30" fmla="*/ 56765 w 77"/>
                    <a:gd name="T31" fmla="*/ 76750 h 21"/>
                    <a:gd name="T32" fmla="*/ 54660 w 77"/>
                    <a:gd name="T33" fmla="*/ 81792 h 21"/>
                    <a:gd name="T34" fmla="*/ 25346 w 77"/>
                    <a:gd name="T35" fmla="*/ 34297 h 21"/>
                    <a:gd name="T36" fmla="*/ 26383 w 77"/>
                    <a:gd name="T37" fmla="*/ 29283 h 21"/>
                    <a:gd name="T38" fmla="*/ 56765 w 77"/>
                    <a:gd name="T39" fmla="*/ 76750 h 21"/>
                    <a:gd name="T40" fmla="*/ 115495 w 77"/>
                    <a:gd name="T41" fmla="*/ 60533 h 21"/>
                    <a:gd name="T42" fmla="*/ 115495 w 77"/>
                    <a:gd name="T43" fmla="*/ 63620 h 21"/>
                    <a:gd name="T44" fmla="*/ 54660 w 77"/>
                    <a:gd name="T45" fmla="*/ 81792 h 21"/>
                    <a:gd name="T46" fmla="*/ 56765 w 77"/>
                    <a:gd name="T47" fmla="*/ 76750 h 21"/>
                    <a:gd name="T48" fmla="*/ 115495 w 77"/>
                    <a:gd name="T49" fmla="*/ 60533 h 21"/>
                    <a:gd name="T50" fmla="*/ 115495 w 77"/>
                    <a:gd name="T51" fmla="*/ 60533 h 21"/>
                    <a:gd name="T52" fmla="*/ 115495 w 77"/>
                    <a:gd name="T53" fmla="*/ 63620 h 21"/>
                    <a:gd name="T54" fmla="*/ 115495 w 77"/>
                    <a:gd name="T55" fmla="*/ 60533 h 21"/>
                    <a:gd name="T56" fmla="*/ 115495 w 77"/>
                    <a:gd name="T57" fmla="*/ 60533 h 21"/>
                    <a:gd name="T58" fmla="*/ 120475 w 77"/>
                    <a:gd name="T59" fmla="*/ 60533 h 21"/>
                    <a:gd name="T60" fmla="*/ 120475 w 77"/>
                    <a:gd name="T61" fmla="*/ 63620 h 21"/>
                    <a:gd name="T62" fmla="*/ 115495 w 77"/>
                    <a:gd name="T63" fmla="*/ 63620 h 21"/>
                    <a:gd name="T64" fmla="*/ 115495 w 77"/>
                    <a:gd name="T65" fmla="*/ 60533 h 21"/>
                    <a:gd name="T66" fmla="*/ 120475 w 77"/>
                    <a:gd name="T67" fmla="*/ 60533 h 21"/>
                    <a:gd name="T68" fmla="*/ 128531 w 77"/>
                    <a:gd name="T69" fmla="*/ 60533 h 21"/>
                    <a:gd name="T70" fmla="*/ 128531 w 77"/>
                    <a:gd name="T71" fmla="*/ 63620 h 21"/>
                    <a:gd name="T72" fmla="*/ 120475 w 77"/>
                    <a:gd name="T73" fmla="*/ 63620 h 21"/>
                    <a:gd name="T74" fmla="*/ 120475 w 77"/>
                    <a:gd name="T75" fmla="*/ 60533 h 21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</a:gdLst>
                  <a:ahLst/>
                  <a:cxnLst>
                    <a:cxn ang="T76">
                      <a:pos x="T0" y="T1"/>
                    </a:cxn>
                    <a:cxn ang="T77">
                      <a:pos x="T2" y="T3"/>
                    </a:cxn>
                    <a:cxn ang="T78">
                      <a:pos x="T4" y="T5"/>
                    </a:cxn>
                    <a:cxn ang="T79">
                      <a:pos x="T6" y="T7"/>
                    </a:cxn>
                    <a:cxn ang="T80">
                      <a:pos x="T8" y="T9"/>
                    </a:cxn>
                    <a:cxn ang="T81">
                      <a:pos x="T10" y="T11"/>
                    </a:cxn>
                    <a:cxn ang="T82">
                      <a:pos x="T12" y="T13"/>
                    </a:cxn>
                    <a:cxn ang="T83">
                      <a:pos x="T14" y="T15"/>
                    </a:cxn>
                    <a:cxn ang="T84">
                      <a:pos x="T16" y="T17"/>
                    </a:cxn>
                    <a:cxn ang="T85">
                      <a:pos x="T18" y="T19"/>
                    </a:cxn>
                    <a:cxn ang="T86">
                      <a:pos x="T20" y="T21"/>
                    </a:cxn>
                    <a:cxn ang="T87">
                      <a:pos x="T22" y="T23"/>
                    </a:cxn>
                    <a:cxn ang="T88">
                      <a:pos x="T24" y="T25"/>
                    </a:cxn>
                    <a:cxn ang="T89">
                      <a:pos x="T26" y="T27"/>
                    </a:cxn>
                    <a:cxn ang="T90">
                      <a:pos x="T28" y="T29"/>
                    </a:cxn>
                    <a:cxn ang="T91">
                      <a:pos x="T30" y="T31"/>
                    </a:cxn>
                    <a:cxn ang="T92">
                      <a:pos x="T32" y="T33"/>
                    </a:cxn>
                    <a:cxn ang="T93">
                      <a:pos x="T34" y="T35"/>
                    </a:cxn>
                    <a:cxn ang="T94">
                      <a:pos x="T36" y="T37"/>
                    </a:cxn>
                    <a:cxn ang="T95">
                      <a:pos x="T38" y="T39"/>
                    </a:cxn>
                    <a:cxn ang="T96">
                      <a:pos x="T40" y="T41"/>
                    </a:cxn>
                    <a:cxn ang="T97">
                      <a:pos x="T42" y="T43"/>
                    </a:cxn>
                    <a:cxn ang="T98">
                      <a:pos x="T44" y="T45"/>
                    </a:cxn>
                    <a:cxn ang="T99">
                      <a:pos x="T46" y="T47"/>
                    </a:cxn>
                    <a:cxn ang="T100">
                      <a:pos x="T48" y="T49"/>
                    </a:cxn>
                    <a:cxn ang="T101">
                      <a:pos x="T50" y="T51"/>
                    </a:cxn>
                    <a:cxn ang="T102">
                      <a:pos x="T52" y="T53"/>
                    </a:cxn>
                    <a:cxn ang="T103">
                      <a:pos x="T54" y="T55"/>
                    </a:cxn>
                    <a:cxn ang="T104">
                      <a:pos x="T56" y="T57"/>
                    </a:cxn>
                    <a:cxn ang="T105">
                      <a:pos x="T58" y="T59"/>
                    </a:cxn>
                    <a:cxn ang="T106">
                      <a:pos x="T60" y="T61"/>
                    </a:cxn>
                    <a:cxn ang="T107">
                      <a:pos x="T62" y="T63"/>
                    </a:cxn>
                    <a:cxn ang="T108">
                      <a:pos x="T64" y="T65"/>
                    </a:cxn>
                    <a:cxn ang="T109">
                      <a:pos x="T66" y="T67"/>
                    </a:cxn>
                    <a:cxn ang="T110">
                      <a:pos x="T68" y="T69"/>
                    </a:cxn>
                    <a:cxn ang="T111">
                      <a:pos x="T70" y="T71"/>
                    </a:cxn>
                    <a:cxn ang="T112">
                      <a:pos x="T72" y="T73"/>
                    </a:cxn>
                    <a:cxn ang="T113">
                      <a:pos x="T74" y="T75"/>
                    </a:cxn>
                  </a:cxnLst>
                  <a:rect l="0" t="0" r="r" b="b"/>
                  <a:pathLst>
                    <a:path w="77" h="21">
                      <a:moveTo>
                        <a:pt x="1" y="0"/>
                      </a:moveTo>
                      <a:cubicBezTo>
                        <a:pt x="2" y="2"/>
                        <a:pt x="5" y="3"/>
                        <a:pt x="8" y="4"/>
                      </a:cubicBezTo>
                      <a:lnTo>
                        <a:pt x="8" y="5"/>
                      </a:lnTo>
                      <a:cubicBezTo>
                        <a:pt x="5" y="4"/>
                        <a:pt x="1" y="3"/>
                        <a:pt x="0" y="1"/>
                      </a:cubicBezTo>
                      <a:lnTo>
                        <a:pt x="1" y="0"/>
                      </a:lnTo>
                      <a:close/>
                      <a:moveTo>
                        <a:pt x="8" y="4"/>
                      </a:moveTo>
                      <a:cubicBezTo>
                        <a:pt x="11" y="5"/>
                        <a:pt x="14" y="5"/>
                        <a:pt x="16" y="7"/>
                      </a:cubicBezTo>
                      <a:lnTo>
                        <a:pt x="15" y="8"/>
                      </a:lnTo>
                      <a:cubicBezTo>
                        <a:pt x="13" y="7"/>
                        <a:pt x="11" y="6"/>
                        <a:pt x="8" y="5"/>
                      </a:cubicBezTo>
                      <a:lnTo>
                        <a:pt x="8" y="4"/>
                      </a:lnTo>
                      <a:close/>
                      <a:moveTo>
                        <a:pt x="16" y="7"/>
                      </a:moveTo>
                      <a:lnTo>
                        <a:pt x="16" y="7"/>
                      </a:lnTo>
                      <a:lnTo>
                        <a:pt x="15" y="8"/>
                      </a:lnTo>
                      <a:lnTo>
                        <a:pt x="16" y="7"/>
                      </a:lnTo>
                      <a:close/>
                      <a:moveTo>
                        <a:pt x="16" y="7"/>
                      </a:moveTo>
                      <a:cubicBezTo>
                        <a:pt x="20" y="12"/>
                        <a:pt x="25" y="16"/>
                        <a:pt x="34" y="18"/>
                      </a:cubicBezTo>
                      <a:lnTo>
                        <a:pt x="33" y="19"/>
                      </a:lnTo>
                      <a:cubicBezTo>
                        <a:pt x="25" y="17"/>
                        <a:pt x="19" y="13"/>
                        <a:pt x="15" y="8"/>
                      </a:cubicBezTo>
                      <a:lnTo>
                        <a:pt x="16" y="7"/>
                      </a:lnTo>
                      <a:close/>
                      <a:moveTo>
                        <a:pt x="34" y="18"/>
                      </a:moveTo>
                      <a:cubicBezTo>
                        <a:pt x="42" y="20"/>
                        <a:pt x="53" y="19"/>
                        <a:pt x="69" y="14"/>
                      </a:cubicBezTo>
                      <a:lnTo>
                        <a:pt x="69" y="15"/>
                      </a:lnTo>
                      <a:cubicBezTo>
                        <a:pt x="54" y="20"/>
                        <a:pt x="42" y="21"/>
                        <a:pt x="33" y="19"/>
                      </a:cubicBezTo>
                      <a:lnTo>
                        <a:pt x="34" y="18"/>
                      </a:lnTo>
                      <a:close/>
                      <a:moveTo>
                        <a:pt x="69" y="14"/>
                      </a:moveTo>
                      <a:lnTo>
                        <a:pt x="69" y="14"/>
                      </a:lnTo>
                      <a:lnTo>
                        <a:pt x="69" y="15"/>
                      </a:lnTo>
                      <a:lnTo>
                        <a:pt x="69" y="14"/>
                      </a:lnTo>
                      <a:close/>
                      <a:moveTo>
                        <a:pt x="69" y="14"/>
                      </a:moveTo>
                      <a:cubicBezTo>
                        <a:pt x="70" y="14"/>
                        <a:pt x="71" y="14"/>
                        <a:pt x="72" y="14"/>
                      </a:cubicBezTo>
                      <a:lnTo>
                        <a:pt x="72" y="15"/>
                      </a:lnTo>
                      <a:cubicBezTo>
                        <a:pt x="71" y="15"/>
                        <a:pt x="70" y="15"/>
                        <a:pt x="69" y="15"/>
                      </a:cubicBezTo>
                      <a:lnTo>
                        <a:pt x="69" y="14"/>
                      </a:lnTo>
                      <a:close/>
                      <a:moveTo>
                        <a:pt x="72" y="14"/>
                      </a:moveTo>
                      <a:cubicBezTo>
                        <a:pt x="73" y="14"/>
                        <a:pt x="75" y="14"/>
                        <a:pt x="77" y="14"/>
                      </a:cubicBezTo>
                      <a:lnTo>
                        <a:pt x="77" y="15"/>
                      </a:lnTo>
                      <a:cubicBezTo>
                        <a:pt x="75" y="16"/>
                        <a:pt x="73" y="15"/>
                        <a:pt x="72" y="15"/>
                      </a:cubicBezTo>
                      <a:lnTo>
                        <a:pt x="72" y="14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063" name="Freeform 454"/>
                <p:cNvSpPr>
                  <a:spLocks noChangeArrowheads="1"/>
                </p:cNvSpPr>
                <p:nvPr/>
              </p:nvSpPr>
              <p:spPr bwMode="auto">
                <a:xfrm>
                  <a:off x="2068" y="3285"/>
                  <a:ext cx="106" cy="36"/>
                </a:xfrm>
                <a:custGeom>
                  <a:avLst/>
                  <a:gdLst>
                    <a:gd name="T0" fmla="*/ 2928 w 77"/>
                    <a:gd name="T1" fmla="*/ 0 h 21"/>
                    <a:gd name="T2" fmla="*/ 15369 w 77"/>
                    <a:gd name="T3" fmla="*/ 29949 h 21"/>
                    <a:gd name="T4" fmla="*/ 15369 w 77"/>
                    <a:gd name="T5" fmla="*/ 33708 h 21"/>
                    <a:gd name="T6" fmla="*/ 0 w 77"/>
                    <a:gd name="T7" fmla="*/ 7279 h 21"/>
                    <a:gd name="T8" fmla="*/ 2928 w 77"/>
                    <a:gd name="T9" fmla="*/ 0 h 21"/>
                    <a:gd name="T10" fmla="*/ 15369 w 77"/>
                    <a:gd name="T11" fmla="*/ 29949 h 21"/>
                    <a:gd name="T12" fmla="*/ 28250 w 77"/>
                    <a:gd name="T13" fmla="*/ 56172 h 21"/>
                    <a:gd name="T14" fmla="*/ 26383 w 77"/>
                    <a:gd name="T15" fmla="*/ 56172 h 21"/>
                    <a:gd name="T16" fmla="*/ 15369 w 77"/>
                    <a:gd name="T17" fmla="*/ 33708 h 21"/>
                    <a:gd name="T18" fmla="*/ 15369 w 77"/>
                    <a:gd name="T19" fmla="*/ 29949 h 21"/>
                    <a:gd name="T20" fmla="*/ 28250 w 77"/>
                    <a:gd name="T21" fmla="*/ 56172 h 21"/>
                    <a:gd name="T22" fmla="*/ 28250 w 77"/>
                    <a:gd name="T23" fmla="*/ 56172 h 21"/>
                    <a:gd name="T24" fmla="*/ 26383 w 77"/>
                    <a:gd name="T25" fmla="*/ 56172 h 21"/>
                    <a:gd name="T26" fmla="*/ 28250 w 77"/>
                    <a:gd name="T27" fmla="*/ 56172 h 21"/>
                    <a:gd name="T28" fmla="*/ 28250 w 77"/>
                    <a:gd name="T29" fmla="*/ 56172 h 21"/>
                    <a:gd name="T30" fmla="*/ 56765 w 77"/>
                    <a:gd name="T31" fmla="*/ 124925 h 21"/>
                    <a:gd name="T32" fmla="*/ 56765 w 77"/>
                    <a:gd name="T33" fmla="*/ 138648 h 21"/>
                    <a:gd name="T34" fmla="*/ 25346 w 77"/>
                    <a:gd name="T35" fmla="*/ 56172 h 21"/>
                    <a:gd name="T36" fmla="*/ 28250 w 77"/>
                    <a:gd name="T37" fmla="*/ 56172 h 21"/>
                    <a:gd name="T38" fmla="*/ 56765 w 77"/>
                    <a:gd name="T39" fmla="*/ 124925 h 21"/>
                    <a:gd name="T40" fmla="*/ 115495 w 77"/>
                    <a:gd name="T41" fmla="*/ 106099 h 21"/>
                    <a:gd name="T42" fmla="*/ 116669 w 77"/>
                    <a:gd name="T43" fmla="*/ 113146 h 21"/>
                    <a:gd name="T44" fmla="*/ 56765 w 77"/>
                    <a:gd name="T45" fmla="*/ 138648 h 21"/>
                    <a:gd name="T46" fmla="*/ 56765 w 77"/>
                    <a:gd name="T47" fmla="*/ 124925 h 21"/>
                    <a:gd name="T48" fmla="*/ 116669 w 77"/>
                    <a:gd name="T49" fmla="*/ 113146 h 21"/>
                    <a:gd name="T50" fmla="*/ 116669 w 77"/>
                    <a:gd name="T51" fmla="*/ 113146 h 21"/>
                    <a:gd name="T52" fmla="*/ 116669 w 77"/>
                    <a:gd name="T53" fmla="*/ 106099 h 21"/>
                    <a:gd name="T54" fmla="*/ 116669 w 77"/>
                    <a:gd name="T55" fmla="*/ 113146 h 21"/>
                    <a:gd name="T56" fmla="*/ 115495 w 77"/>
                    <a:gd name="T57" fmla="*/ 106099 h 21"/>
                    <a:gd name="T58" fmla="*/ 121783 w 77"/>
                    <a:gd name="T59" fmla="*/ 106099 h 21"/>
                    <a:gd name="T60" fmla="*/ 121783 w 77"/>
                    <a:gd name="T61" fmla="*/ 113146 h 21"/>
                    <a:gd name="T62" fmla="*/ 116669 w 77"/>
                    <a:gd name="T63" fmla="*/ 113146 h 21"/>
                    <a:gd name="T64" fmla="*/ 115495 w 77"/>
                    <a:gd name="T65" fmla="*/ 106099 h 21"/>
                    <a:gd name="T66" fmla="*/ 121783 w 77"/>
                    <a:gd name="T67" fmla="*/ 106099 h 21"/>
                    <a:gd name="T68" fmla="*/ 128531 w 77"/>
                    <a:gd name="T69" fmla="*/ 95373 h 21"/>
                    <a:gd name="T70" fmla="*/ 128531 w 77"/>
                    <a:gd name="T71" fmla="*/ 106099 h 21"/>
                    <a:gd name="T72" fmla="*/ 121783 w 77"/>
                    <a:gd name="T73" fmla="*/ 113146 h 21"/>
                    <a:gd name="T74" fmla="*/ 121783 w 77"/>
                    <a:gd name="T75" fmla="*/ 106099 h 21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</a:gdLst>
                  <a:ahLst/>
                  <a:cxnLst>
                    <a:cxn ang="T76">
                      <a:pos x="T0" y="T1"/>
                    </a:cxn>
                    <a:cxn ang="T77">
                      <a:pos x="T2" y="T3"/>
                    </a:cxn>
                    <a:cxn ang="T78">
                      <a:pos x="T4" y="T5"/>
                    </a:cxn>
                    <a:cxn ang="T79">
                      <a:pos x="T6" y="T7"/>
                    </a:cxn>
                    <a:cxn ang="T80">
                      <a:pos x="T8" y="T9"/>
                    </a:cxn>
                    <a:cxn ang="T81">
                      <a:pos x="T10" y="T11"/>
                    </a:cxn>
                    <a:cxn ang="T82">
                      <a:pos x="T12" y="T13"/>
                    </a:cxn>
                    <a:cxn ang="T83">
                      <a:pos x="T14" y="T15"/>
                    </a:cxn>
                    <a:cxn ang="T84">
                      <a:pos x="T16" y="T17"/>
                    </a:cxn>
                    <a:cxn ang="T85">
                      <a:pos x="T18" y="T19"/>
                    </a:cxn>
                    <a:cxn ang="T86">
                      <a:pos x="T20" y="T21"/>
                    </a:cxn>
                    <a:cxn ang="T87">
                      <a:pos x="T22" y="T23"/>
                    </a:cxn>
                    <a:cxn ang="T88">
                      <a:pos x="T24" y="T25"/>
                    </a:cxn>
                    <a:cxn ang="T89">
                      <a:pos x="T26" y="T27"/>
                    </a:cxn>
                    <a:cxn ang="T90">
                      <a:pos x="T28" y="T29"/>
                    </a:cxn>
                    <a:cxn ang="T91">
                      <a:pos x="T30" y="T31"/>
                    </a:cxn>
                    <a:cxn ang="T92">
                      <a:pos x="T32" y="T33"/>
                    </a:cxn>
                    <a:cxn ang="T93">
                      <a:pos x="T34" y="T35"/>
                    </a:cxn>
                    <a:cxn ang="T94">
                      <a:pos x="T36" y="T37"/>
                    </a:cxn>
                    <a:cxn ang="T95">
                      <a:pos x="T38" y="T39"/>
                    </a:cxn>
                    <a:cxn ang="T96">
                      <a:pos x="T40" y="T41"/>
                    </a:cxn>
                    <a:cxn ang="T97">
                      <a:pos x="T42" y="T43"/>
                    </a:cxn>
                    <a:cxn ang="T98">
                      <a:pos x="T44" y="T45"/>
                    </a:cxn>
                    <a:cxn ang="T99">
                      <a:pos x="T46" y="T47"/>
                    </a:cxn>
                    <a:cxn ang="T100">
                      <a:pos x="T48" y="T49"/>
                    </a:cxn>
                    <a:cxn ang="T101">
                      <a:pos x="T50" y="T51"/>
                    </a:cxn>
                    <a:cxn ang="T102">
                      <a:pos x="T52" y="T53"/>
                    </a:cxn>
                    <a:cxn ang="T103">
                      <a:pos x="T54" y="T55"/>
                    </a:cxn>
                    <a:cxn ang="T104">
                      <a:pos x="T56" y="T57"/>
                    </a:cxn>
                    <a:cxn ang="T105">
                      <a:pos x="T58" y="T59"/>
                    </a:cxn>
                    <a:cxn ang="T106">
                      <a:pos x="T60" y="T61"/>
                    </a:cxn>
                    <a:cxn ang="T107">
                      <a:pos x="T62" y="T63"/>
                    </a:cxn>
                    <a:cxn ang="T108">
                      <a:pos x="T64" y="T65"/>
                    </a:cxn>
                    <a:cxn ang="T109">
                      <a:pos x="T66" y="T67"/>
                    </a:cxn>
                    <a:cxn ang="T110">
                      <a:pos x="T68" y="T69"/>
                    </a:cxn>
                    <a:cxn ang="T111">
                      <a:pos x="T70" y="T71"/>
                    </a:cxn>
                    <a:cxn ang="T112">
                      <a:pos x="T72" y="T73"/>
                    </a:cxn>
                    <a:cxn ang="T113">
                      <a:pos x="T74" y="T75"/>
                    </a:cxn>
                  </a:cxnLst>
                  <a:rect l="0" t="0" r="r" b="b"/>
                  <a:pathLst>
                    <a:path w="77" h="21">
                      <a:moveTo>
                        <a:pt x="2" y="0"/>
                      </a:moveTo>
                      <a:cubicBezTo>
                        <a:pt x="3" y="2"/>
                        <a:pt x="6" y="3"/>
                        <a:pt x="9" y="4"/>
                      </a:cubicBezTo>
                      <a:lnTo>
                        <a:pt x="9" y="5"/>
                      </a:lnTo>
                      <a:cubicBezTo>
                        <a:pt x="5" y="4"/>
                        <a:pt x="2" y="3"/>
                        <a:pt x="0" y="1"/>
                      </a:cubicBezTo>
                      <a:lnTo>
                        <a:pt x="2" y="0"/>
                      </a:lnTo>
                      <a:close/>
                      <a:moveTo>
                        <a:pt x="9" y="4"/>
                      </a:moveTo>
                      <a:cubicBezTo>
                        <a:pt x="12" y="5"/>
                        <a:pt x="15" y="6"/>
                        <a:pt x="17" y="8"/>
                      </a:cubicBezTo>
                      <a:lnTo>
                        <a:pt x="16" y="8"/>
                      </a:lnTo>
                      <a:cubicBezTo>
                        <a:pt x="14" y="7"/>
                        <a:pt x="11" y="6"/>
                        <a:pt x="9" y="5"/>
                      </a:cubicBezTo>
                      <a:lnTo>
                        <a:pt x="9" y="4"/>
                      </a:lnTo>
                      <a:close/>
                      <a:moveTo>
                        <a:pt x="17" y="8"/>
                      </a:moveTo>
                      <a:lnTo>
                        <a:pt x="17" y="8"/>
                      </a:lnTo>
                      <a:lnTo>
                        <a:pt x="16" y="8"/>
                      </a:lnTo>
                      <a:lnTo>
                        <a:pt x="17" y="8"/>
                      </a:lnTo>
                      <a:close/>
                      <a:moveTo>
                        <a:pt x="17" y="8"/>
                      </a:moveTo>
                      <a:cubicBezTo>
                        <a:pt x="20" y="12"/>
                        <a:pt x="26" y="17"/>
                        <a:pt x="34" y="18"/>
                      </a:cubicBezTo>
                      <a:lnTo>
                        <a:pt x="34" y="20"/>
                      </a:lnTo>
                      <a:cubicBezTo>
                        <a:pt x="25" y="18"/>
                        <a:pt x="19" y="13"/>
                        <a:pt x="15" y="8"/>
                      </a:cubicBezTo>
                      <a:lnTo>
                        <a:pt x="17" y="8"/>
                      </a:lnTo>
                      <a:close/>
                      <a:moveTo>
                        <a:pt x="34" y="18"/>
                      </a:moveTo>
                      <a:cubicBezTo>
                        <a:pt x="42" y="20"/>
                        <a:pt x="54" y="20"/>
                        <a:pt x="69" y="15"/>
                      </a:cubicBezTo>
                      <a:lnTo>
                        <a:pt x="70" y="16"/>
                      </a:lnTo>
                      <a:cubicBezTo>
                        <a:pt x="54" y="21"/>
                        <a:pt x="42" y="21"/>
                        <a:pt x="34" y="20"/>
                      </a:cubicBezTo>
                      <a:lnTo>
                        <a:pt x="34" y="18"/>
                      </a:lnTo>
                      <a:close/>
                      <a:moveTo>
                        <a:pt x="70" y="16"/>
                      </a:moveTo>
                      <a:lnTo>
                        <a:pt x="70" y="16"/>
                      </a:lnTo>
                      <a:lnTo>
                        <a:pt x="70" y="15"/>
                      </a:lnTo>
                      <a:lnTo>
                        <a:pt x="70" y="16"/>
                      </a:lnTo>
                      <a:close/>
                      <a:moveTo>
                        <a:pt x="69" y="15"/>
                      </a:moveTo>
                      <a:cubicBezTo>
                        <a:pt x="71" y="14"/>
                        <a:pt x="72" y="14"/>
                        <a:pt x="73" y="15"/>
                      </a:cubicBezTo>
                      <a:lnTo>
                        <a:pt x="73" y="16"/>
                      </a:lnTo>
                      <a:cubicBezTo>
                        <a:pt x="72" y="16"/>
                        <a:pt x="71" y="16"/>
                        <a:pt x="70" y="16"/>
                      </a:cubicBezTo>
                      <a:lnTo>
                        <a:pt x="69" y="15"/>
                      </a:lnTo>
                      <a:close/>
                      <a:moveTo>
                        <a:pt x="73" y="15"/>
                      </a:moveTo>
                      <a:cubicBezTo>
                        <a:pt x="74" y="15"/>
                        <a:pt x="75" y="15"/>
                        <a:pt x="77" y="14"/>
                      </a:cubicBezTo>
                      <a:lnTo>
                        <a:pt x="77" y="15"/>
                      </a:lnTo>
                      <a:cubicBezTo>
                        <a:pt x="75" y="16"/>
                        <a:pt x="74" y="16"/>
                        <a:pt x="73" y="16"/>
                      </a:cubicBezTo>
                      <a:lnTo>
                        <a:pt x="73" y="15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064" name="Freeform 455"/>
                <p:cNvSpPr>
                  <a:spLocks noChangeArrowheads="1"/>
                </p:cNvSpPr>
                <p:nvPr/>
              </p:nvSpPr>
              <p:spPr bwMode="auto">
                <a:xfrm>
                  <a:off x="2115" y="3186"/>
                  <a:ext cx="65" cy="7"/>
                </a:xfrm>
                <a:custGeom>
                  <a:avLst/>
                  <a:gdLst>
                    <a:gd name="T0" fmla="*/ 0 w 47"/>
                    <a:gd name="T1" fmla="*/ 1662 h 5"/>
                    <a:gd name="T2" fmla="*/ 30156 w 47"/>
                    <a:gd name="T3" fmla="*/ 2667 h 5"/>
                    <a:gd name="T4" fmla="*/ 30156 w 47"/>
                    <a:gd name="T5" fmla="*/ 4262 h 5"/>
                    <a:gd name="T6" fmla="*/ 0 w 47"/>
                    <a:gd name="T7" fmla="*/ 2667 h 5"/>
                    <a:gd name="T8" fmla="*/ 0 w 47"/>
                    <a:gd name="T9" fmla="*/ 1662 h 5"/>
                    <a:gd name="T10" fmla="*/ 30156 w 47"/>
                    <a:gd name="T11" fmla="*/ 2667 h 5"/>
                    <a:gd name="T12" fmla="*/ 84236 w 47"/>
                    <a:gd name="T13" fmla="*/ 0 h 5"/>
                    <a:gd name="T14" fmla="*/ 86014 w 47"/>
                    <a:gd name="T15" fmla="*/ 2667 h 5"/>
                    <a:gd name="T16" fmla="*/ 30156 w 47"/>
                    <a:gd name="T17" fmla="*/ 4262 h 5"/>
                    <a:gd name="T18" fmla="*/ 30156 w 47"/>
                    <a:gd name="T19" fmla="*/ 2667 h 5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47" h="5">
                      <a:moveTo>
                        <a:pt x="0" y="1"/>
                      </a:moveTo>
                      <a:cubicBezTo>
                        <a:pt x="6" y="0"/>
                        <a:pt x="11" y="1"/>
                        <a:pt x="16" y="2"/>
                      </a:cubicBezTo>
                      <a:lnTo>
                        <a:pt x="16" y="3"/>
                      </a:lnTo>
                      <a:cubicBezTo>
                        <a:pt x="11" y="2"/>
                        <a:pt x="6" y="2"/>
                        <a:pt x="0" y="2"/>
                      </a:cubicBezTo>
                      <a:lnTo>
                        <a:pt x="0" y="1"/>
                      </a:lnTo>
                      <a:close/>
                      <a:moveTo>
                        <a:pt x="16" y="2"/>
                      </a:moveTo>
                      <a:cubicBezTo>
                        <a:pt x="25" y="3"/>
                        <a:pt x="34" y="4"/>
                        <a:pt x="46" y="0"/>
                      </a:cubicBezTo>
                      <a:lnTo>
                        <a:pt x="47" y="2"/>
                      </a:lnTo>
                      <a:cubicBezTo>
                        <a:pt x="34" y="5"/>
                        <a:pt x="25" y="4"/>
                        <a:pt x="16" y="3"/>
                      </a:cubicBezTo>
                      <a:lnTo>
                        <a:pt x="16" y="2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065" name="Freeform 456"/>
                <p:cNvSpPr>
                  <a:spLocks noChangeArrowheads="1"/>
                </p:cNvSpPr>
                <p:nvPr/>
              </p:nvSpPr>
              <p:spPr bwMode="auto">
                <a:xfrm>
                  <a:off x="2133" y="3226"/>
                  <a:ext cx="36" cy="2"/>
                </a:xfrm>
                <a:custGeom>
                  <a:avLst/>
                  <a:gdLst>
                    <a:gd name="T0" fmla="*/ 2197 w 27"/>
                    <a:gd name="T1" fmla="*/ 0 h 2"/>
                    <a:gd name="T2" fmla="*/ 8076 w 27"/>
                    <a:gd name="T3" fmla="*/ 0 h 2"/>
                    <a:gd name="T4" fmla="*/ 8076 w 27"/>
                    <a:gd name="T5" fmla="*/ 210 h 2"/>
                    <a:gd name="T6" fmla="*/ 0 w 27"/>
                    <a:gd name="T7" fmla="*/ 0 h 2"/>
                    <a:gd name="T8" fmla="*/ 2197 w 27"/>
                    <a:gd name="T9" fmla="*/ 0 h 2"/>
                    <a:gd name="T10" fmla="*/ 8076 w 27"/>
                    <a:gd name="T11" fmla="*/ 0 h 2"/>
                    <a:gd name="T12" fmla="*/ 10895 w 27"/>
                    <a:gd name="T13" fmla="*/ 0 h 2"/>
                    <a:gd name="T14" fmla="*/ 11703 w 27"/>
                    <a:gd name="T15" fmla="*/ 140 h 2"/>
                    <a:gd name="T16" fmla="*/ 8076 w 27"/>
                    <a:gd name="T17" fmla="*/ 210 h 2"/>
                    <a:gd name="T18" fmla="*/ 8076 w 27"/>
                    <a:gd name="T19" fmla="*/ 0 h 2"/>
                    <a:gd name="T20" fmla="*/ 10895 w 27"/>
                    <a:gd name="T21" fmla="*/ 0 h 2"/>
                    <a:gd name="T22" fmla="*/ 19077 w 27"/>
                    <a:gd name="T23" fmla="*/ 0 h 2"/>
                    <a:gd name="T24" fmla="*/ 19077 w 27"/>
                    <a:gd name="T25" fmla="*/ 140 h 2"/>
                    <a:gd name="T26" fmla="*/ 11703 w 27"/>
                    <a:gd name="T27" fmla="*/ 140 h 2"/>
                    <a:gd name="T28" fmla="*/ 10895 w 27"/>
                    <a:gd name="T29" fmla="*/ 0 h 2"/>
                    <a:gd name="T30" fmla="*/ 19077 w 27"/>
                    <a:gd name="T31" fmla="*/ 0 h 2"/>
                    <a:gd name="T32" fmla="*/ 20900 w 27"/>
                    <a:gd name="T33" fmla="*/ 0 h 2"/>
                    <a:gd name="T34" fmla="*/ 20900 w 27"/>
                    <a:gd name="T35" fmla="*/ 140 h 2"/>
                    <a:gd name="T36" fmla="*/ 19077 w 27"/>
                    <a:gd name="T37" fmla="*/ 140 h 2"/>
                    <a:gd name="T38" fmla="*/ 19077 w 27"/>
                    <a:gd name="T39" fmla="*/ 0 h 2"/>
                    <a:gd name="T40" fmla="*/ 20900 w 27"/>
                    <a:gd name="T41" fmla="*/ 140 h 2"/>
                    <a:gd name="T42" fmla="*/ 19077 w 27"/>
                    <a:gd name="T43" fmla="*/ 0 h 2"/>
                    <a:gd name="T44" fmla="*/ 17751 w 27"/>
                    <a:gd name="T45" fmla="*/ 140 h 2"/>
                    <a:gd name="T46" fmla="*/ 17751 w 27"/>
                    <a:gd name="T47" fmla="*/ 0 h 2"/>
                    <a:gd name="T48" fmla="*/ 20900 w 27"/>
                    <a:gd name="T49" fmla="*/ 140 h 2"/>
                    <a:gd name="T50" fmla="*/ 19077 w 27"/>
                    <a:gd name="T51" fmla="*/ 0 h 2"/>
                    <a:gd name="T52" fmla="*/ 26753 w 27"/>
                    <a:gd name="T53" fmla="*/ 0 h 2"/>
                    <a:gd name="T54" fmla="*/ 26753 w 27"/>
                    <a:gd name="T55" fmla="*/ 210 h 2"/>
                    <a:gd name="T56" fmla="*/ 17751 w 27"/>
                    <a:gd name="T57" fmla="*/ 140 h 2"/>
                    <a:gd name="T58" fmla="*/ 19077 w 27"/>
                    <a:gd name="T59" fmla="*/ 0 h 2"/>
                    <a:gd name="T60" fmla="*/ 26753 w 27"/>
                    <a:gd name="T61" fmla="*/ 0 h 2"/>
                    <a:gd name="T62" fmla="*/ 32720 w 27"/>
                    <a:gd name="T63" fmla="*/ 140 h 2"/>
                    <a:gd name="T64" fmla="*/ 31088 w 27"/>
                    <a:gd name="T65" fmla="*/ 140 h 2"/>
                    <a:gd name="T66" fmla="*/ 26753 w 27"/>
                    <a:gd name="T67" fmla="*/ 210 h 2"/>
                    <a:gd name="T68" fmla="*/ 26753 w 27"/>
                    <a:gd name="T69" fmla="*/ 0 h 2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0" t="0" r="r" b="b"/>
                  <a:pathLst>
                    <a:path w="27" h="2">
                      <a:moveTo>
                        <a:pt x="2" y="0"/>
                      </a:moveTo>
                      <a:cubicBezTo>
                        <a:pt x="2" y="1"/>
                        <a:pt x="4" y="1"/>
                        <a:pt x="7" y="0"/>
                      </a:cubicBezTo>
                      <a:lnTo>
                        <a:pt x="7" y="2"/>
                      </a:lnTo>
                      <a:cubicBezTo>
                        <a:pt x="4" y="2"/>
                        <a:pt x="1" y="2"/>
                        <a:pt x="0" y="0"/>
                      </a:cubicBezTo>
                      <a:lnTo>
                        <a:pt x="2" y="0"/>
                      </a:lnTo>
                      <a:close/>
                      <a:moveTo>
                        <a:pt x="7" y="0"/>
                      </a:moveTo>
                      <a:cubicBezTo>
                        <a:pt x="8" y="0"/>
                        <a:pt x="9" y="0"/>
                        <a:pt x="9" y="0"/>
                      </a:cubicBezTo>
                      <a:lnTo>
                        <a:pt x="10" y="1"/>
                      </a:lnTo>
                      <a:cubicBezTo>
                        <a:pt x="9" y="2"/>
                        <a:pt x="8" y="2"/>
                        <a:pt x="7" y="2"/>
                      </a:cubicBezTo>
                      <a:lnTo>
                        <a:pt x="7" y="0"/>
                      </a:lnTo>
                      <a:close/>
                      <a:moveTo>
                        <a:pt x="9" y="0"/>
                      </a:moveTo>
                      <a:cubicBezTo>
                        <a:pt x="12" y="0"/>
                        <a:pt x="15" y="0"/>
                        <a:pt x="16" y="0"/>
                      </a:cubicBezTo>
                      <a:lnTo>
                        <a:pt x="16" y="1"/>
                      </a:lnTo>
                      <a:cubicBezTo>
                        <a:pt x="14" y="1"/>
                        <a:pt x="12" y="1"/>
                        <a:pt x="10" y="1"/>
                      </a:cubicBezTo>
                      <a:lnTo>
                        <a:pt x="9" y="0"/>
                      </a:lnTo>
                      <a:close/>
                      <a:moveTo>
                        <a:pt x="16" y="0"/>
                      </a:moveTo>
                      <a:lnTo>
                        <a:pt x="17" y="0"/>
                      </a:lnTo>
                      <a:lnTo>
                        <a:pt x="17" y="1"/>
                      </a:lnTo>
                      <a:lnTo>
                        <a:pt x="16" y="1"/>
                      </a:lnTo>
                      <a:lnTo>
                        <a:pt x="16" y="0"/>
                      </a:lnTo>
                      <a:close/>
                      <a:moveTo>
                        <a:pt x="17" y="1"/>
                      </a:moveTo>
                      <a:cubicBezTo>
                        <a:pt x="16" y="1"/>
                        <a:pt x="16" y="0"/>
                        <a:pt x="16" y="0"/>
                      </a:cubicBezTo>
                      <a:lnTo>
                        <a:pt x="15" y="1"/>
                      </a:lnTo>
                      <a:cubicBezTo>
                        <a:pt x="15" y="1"/>
                        <a:pt x="15" y="1"/>
                        <a:pt x="15" y="0"/>
                      </a:cubicBezTo>
                      <a:lnTo>
                        <a:pt x="17" y="1"/>
                      </a:lnTo>
                      <a:close/>
                      <a:moveTo>
                        <a:pt x="16" y="0"/>
                      </a:moveTo>
                      <a:cubicBezTo>
                        <a:pt x="17" y="0"/>
                        <a:pt x="19" y="0"/>
                        <a:pt x="22" y="0"/>
                      </a:cubicBezTo>
                      <a:lnTo>
                        <a:pt x="22" y="2"/>
                      </a:lnTo>
                      <a:cubicBezTo>
                        <a:pt x="19" y="2"/>
                        <a:pt x="16" y="2"/>
                        <a:pt x="15" y="1"/>
                      </a:cubicBezTo>
                      <a:lnTo>
                        <a:pt x="16" y="0"/>
                      </a:lnTo>
                      <a:close/>
                      <a:moveTo>
                        <a:pt x="22" y="0"/>
                      </a:moveTo>
                      <a:cubicBezTo>
                        <a:pt x="24" y="0"/>
                        <a:pt x="26" y="0"/>
                        <a:pt x="27" y="1"/>
                      </a:cubicBezTo>
                      <a:lnTo>
                        <a:pt x="26" y="1"/>
                      </a:lnTo>
                      <a:cubicBezTo>
                        <a:pt x="26" y="1"/>
                        <a:pt x="24" y="1"/>
                        <a:pt x="22" y="2"/>
                      </a:cubicBezTo>
                      <a:lnTo>
                        <a:pt x="22" y="0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066" name="Freeform 457"/>
                <p:cNvSpPr>
                  <a:spLocks noChangeArrowheads="1"/>
                </p:cNvSpPr>
                <p:nvPr/>
              </p:nvSpPr>
              <p:spPr bwMode="auto">
                <a:xfrm>
                  <a:off x="1933" y="3316"/>
                  <a:ext cx="78" cy="6"/>
                </a:xfrm>
                <a:custGeom>
                  <a:avLst/>
                  <a:gdLst>
                    <a:gd name="T0" fmla="*/ 91950 w 57"/>
                    <a:gd name="T1" fmla="*/ 21396 h 4"/>
                    <a:gd name="T2" fmla="*/ 64703 w 57"/>
                    <a:gd name="T3" fmla="*/ 12230 h 4"/>
                    <a:gd name="T4" fmla="*/ 64703 w 57"/>
                    <a:gd name="T5" fmla="*/ 6987 h 4"/>
                    <a:gd name="T6" fmla="*/ 91950 w 57"/>
                    <a:gd name="T7" fmla="*/ 16131 h 4"/>
                    <a:gd name="T8" fmla="*/ 91950 w 57"/>
                    <a:gd name="T9" fmla="*/ 21396 h 4"/>
                    <a:gd name="T10" fmla="*/ 64703 w 57"/>
                    <a:gd name="T11" fmla="*/ 12230 h 4"/>
                    <a:gd name="T12" fmla="*/ 56784 w 57"/>
                    <a:gd name="T13" fmla="*/ 6987 h 4"/>
                    <a:gd name="T14" fmla="*/ 57389 w 57"/>
                    <a:gd name="T15" fmla="*/ 0 h 4"/>
                    <a:gd name="T16" fmla="*/ 64703 w 57"/>
                    <a:gd name="T17" fmla="*/ 6987 h 4"/>
                    <a:gd name="T18" fmla="*/ 64703 w 57"/>
                    <a:gd name="T19" fmla="*/ 12230 h 4"/>
                    <a:gd name="T20" fmla="*/ 57389 w 57"/>
                    <a:gd name="T21" fmla="*/ 0 h 4"/>
                    <a:gd name="T22" fmla="*/ 57389 w 57"/>
                    <a:gd name="T23" fmla="*/ 0 h 4"/>
                    <a:gd name="T24" fmla="*/ 57389 w 57"/>
                    <a:gd name="T25" fmla="*/ 0 h 4"/>
                    <a:gd name="T26" fmla="*/ 57389 w 57"/>
                    <a:gd name="T27" fmla="*/ 6987 h 4"/>
                    <a:gd name="T28" fmla="*/ 57389 w 57"/>
                    <a:gd name="T29" fmla="*/ 0 h 4"/>
                    <a:gd name="T30" fmla="*/ 57389 w 57"/>
                    <a:gd name="T31" fmla="*/ 6987 h 4"/>
                    <a:gd name="T32" fmla="*/ 57389 w 57"/>
                    <a:gd name="T33" fmla="*/ 6987 h 4"/>
                    <a:gd name="T34" fmla="*/ 57389 w 57"/>
                    <a:gd name="T35" fmla="*/ 0 h 4"/>
                    <a:gd name="T36" fmla="*/ 57389 w 57"/>
                    <a:gd name="T37" fmla="*/ 0 h 4"/>
                    <a:gd name="T38" fmla="*/ 57389 w 57"/>
                    <a:gd name="T39" fmla="*/ 6987 h 4"/>
                    <a:gd name="T40" fmla="*/ 57389 w 57"/>
                    <a:gd name="T41" fmla="*/ 0 h 4"/>
                    <a:gd name="T42" fmla="*/ 57389 w 57"/>
                    <a:gd name="T43" fmla="*/ 0 h 4"/>
                    <a:gd name="T44" fmla="*/ 57389 w 57"/>
                    <a:gd name="T45" fmla="*/ 6987 h 4"/>
                    <a:gd name="T46" fmla="*/ 57389 w 57"/>
                    <a:gd name="T47" fmla="*/ 0 h 4"/>
                    <a:gd name="T48" fmla="*/ 57389 w 57"/>
                    <a:gd name="T49" fmla="*/ 6987 h 4"/>
                    <a:gd name="T50" fmla="*/ 52681 w 57"/>
                    <a:gd name="T51" fmla="*/ 12230 h 4"/>
                    <a:gd name="T52" fmla="*/ 52681 w 57"/>
                    <a:gd name="T53" fmla="*/ 0 h 4"/>
                    <a:gd name="T54" fmla="*/ 57389 w 57"/>
                    <a:gd name="T55" fmla="*/ 0 h 4"/>
                    <a:gd name="T56" fmla="*/ 57389 w 57"/>
                    <a:gd name="T57" fmla="*/ 6987 h 4"/>
                    <a:gd name="T58" fmla="*/ 52681 w 57"/>
                    <a:gd name="T59" fmla="*/ 12230 h 4"/>
                    <a:gd name="T60" fmla="*/ 0 w 57"/>
                    <a:gd name="T61" fmla="*/ 6987 h 4"/>
                    <a:gd name="T62" fmla="*/ 1713 w 57"/>
                    <a:gd name="T63" fmla="*/ 0 h 4"/>
                    <a:gd name="T64" fmla="*/ 52681 w 57"/>
                    <a:gd name="T65" fmla="*/ 0 h 4"/>
                    <a:gd name="T66" fmla="*/ 52681 w 57"/>
                    <a:gd name="T67" fmla="*/ 12230 h 4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</a:gdLst>
                  <a:ahLst/>
                  <a:cxnLst>
                    <a:cxn ang="T68">
                      <a:pos x="T0" y="T1"/>
                    </a:cxn>
                    <a:cxn ang="T69">
                      <a:pos x="T2" y="T3"/>
                    </a:cxn>
                    <a:cxn ang="T70">
                      <a:pos x="T4" y="T5"/>
                    </a:cxn>
                    <a:cxn ang="T71">
                      <a:pos x="T6" y="T7"/>
                    </a:cxn>
                    <a:cxn ang="T72">
                      <a:pos x="T8" y="T9"/>
                    </a:cxn>
                    <a:cxn ang="T73">
                      <a:pos x="T10" y="T11"/>
                    </a:cxn>
                    <a:cxn ang="T74">
                      <a:pos x="T12" y="T13"/>
                    </a:cxn>
                    <a:cxn ang="T75">
                      <a:pos x="T14" y="T15"/>
                    </a:cxn>
                    <a:cxn ang="T76">
                      <a:pos x="T16" y="T17"/>
                    </a:cxn>
                    <a:cxn ang="T77">
                      <a:pos x="T18" y="T19"/>
                    </a:cxn>
                    <a:cxn ang="T78">
                      <a:pos x="T20" y="T21"/>
                    </a:cxn>
                    <a:cxn ang="T79">
                      <a:pos x="T22" y="T23"/>
                    </a:cxn>
                    <a:cxn ang="T80">
                      <a:pos x="T24" y="T25"/>
                    </a:cxn>
                    <a:cxn ang="T81">
                      <a:pos x="T26" y="T27"/>
                    </a:cxn>
                    <a:cxn ang="T82">
                      <a:pos x="T28" y="T29"/>
                    </a:cxn>
                    <a:cxn ang="T83">
                      <a:pos x="T30" y="T31"/>
                    </a:cxn>
                    <a:cxn ang="T84">
                      <a:pos x="T32" y="T33"/>
                    </a:cxn>
                    <a:cxn ang="T85">
                      <a:pos x="T34" y="T35"/>
                    </a:cxn>
                    <a:cxn ang="T86">
                      <a:pos x="T36" y="T37"/>
                    </a:cxn>
                    <a:cxn ang="T87">
                      <a:pos x="T38" y="T39"/>
                    </a:cxn>
                    <a:cxn ang="T88">
                      <a:pos x="T40" y="T41"/>
                    </a:cxn>
                    <a:cxn ang="T89">
                      <a:pos x="T42" y="T43"/>
                    </a:cxn>
                    <a:cxn ang="T90">
                      <a:pos x="T44" y="T45"/>
                    </a:cxn>
                    <a:cxn ang="T91">
                      <a:pos x="T46" y="T47"/>
                    </a:cxn>
                    <a:cxn ang="T92">
                      <a:pos x="T48" y="T49"/>
                    </a:cxn>
                    <a:cxn ang="T93">
                      <a:pos x="T50" y="T51"/>
                    </a:cxn>
                    <a:cxn ang="T94">
                      <a:pos x="T52" y="T53"/>
                    </a:cxn>
                    <a:cxn ang="T95">
                      <a:pos x="T54" y="T55"/>
                    </a:cxn>
                    <a:cxn ang="T96">
                      <a:pos x="T56" y="T57"/>
                    </a:cxn>
                    <a:cxn ang="T97">
                      <a:pos x="T58" y="T59"/>
                    </a:cxn>
                    <a:cxn ang="T98">
                      <a:pos x="T60" y="T61"/>
                    </a:cxn>
                    <a:cxn ang="T99">
                      <a:pos x="T62" y="T63"/>
                    </a:cxn>
                    <a:cxn ang="T100">
                      <a:pos x="T64" y="T65"/>
                    </a:cxn>
                    <a:cxn ang="T101">
                      <a:pos x="T66" y="T67"/>
                    </a:cxn>
                  </a:cxnLst>
                  <a:rect l="0" t="0" r="r" b="b"/>
                  <a:pathLst>
                    <a:path w="57" h="4">
                      <a:moveTo>
                        <a:pt x="57" y="4"/>
                      </a:moveTo>
                      <a:cubicBezTo>
                        <a:pt x="51" y="4"/>
                        <a:pt x="45" y="3"/>
                        <a:pt x="40" y="2"/>
                      </a:cubicBezTo>
                      <a:lnTo>
                        <a:pt x="40" y="1"/>
                      </a:lnTo>
                      <a:cubicBezTo>
                        <a:pt x="46" y="2"/>
                        <a:pt x="51" y="3"/>
                        <a:pt x="57" y="3"/>
                      </a:cubicBezTo>
                      <a:lnTo>
                        <a:pt x="57" y="4"/>
                      </a:lnTo>
                      <a:close/>
                      <a:moveTo>
                        <a:pt x="40" y="2"/>
                      </a:moveTo>
                      <a:cubicBezTo>
                        <a:pt x="39" y="2"/>
                        <a:pt x="37" y="2"/>
                        <a:pt x="35" y="1"/>
                      </a:cubicBezTo>
                      <a:lnTo>
                        <a:pt x="36" y="0"/>
                      </a:lnTo>
                      <a:cubicBezTo>
                        <a:pt x="37" y="0"/>
                        <a:pt x="39" y="1"/>
                        <a:pt x="40" y="1"/>
                      </a:cubicBezTo>
                      <a:lnTo>
                        <a:pt x="40" y="2"/>
                      </a:lnTo>
                      <a:close/>
                      <a:moveTo>
                        <a:pt x="36" y="0"/>
                      </a:moveTo>
                      <a:lnTo>
                        <a:pt x="36" y="0"/>
                      </a:lnTo>
                      <a:lnTo>
                        <a:pt x="36" y="1"/>
                      </a:lnTo>
                      <a:lnTo>
                        <a:pt x="36" y="0"/>
                      </a:lnTo>
                      <a:close/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6" y="0"/>
                      </a:lnTo>
                      <a:lnTo>
                        <a:pt x="36" y="1"/>
                      </a:lnTo>
                      <a:close/>
                      <a:moveTo>
                        <a:pt x="36" y="0"/>
                      </a:moveTo>
                      <a:lnTo>
                        <a:pt x="36" y="0"/>
                      </a:lnTo>
                      <a:lnTo>
                        <a:pt x="36" y="1"/>
                      </a:lnTo>
                      <a:lnTo>
                        <a:pt x="36" y="0"/>
                      </a:lnTo>
                      <a:close/>
                      <a:moveTo>
                        <a:pt x="36" y="1"/>
                      </a:moveTo>
                      <a:cubicBezTo>
                        <a:pt x="35" y="1"/>
                        <a:pt x="34" y="2"/>
                        <a:pt x="33" y="2"/>
                      </a:cubicBezTo>
                      <a:lnTo>
                        <a:pt x="33" y="0"/>
                      </a:lnTo>
                      <a:cubicBezTo>
                        <a:pt x="34" y="0"/>
                        <a:pt x="35" y="0"/>
                        <a:pt x="36" y="0"/>
                      </a:cubicBezTo>
                      <a:lnTo>
                        <a:pt x="36" y="1"/>
                      </a:lnTo>
                      <a:close/>
                      <a:moveTo>
                        <a:pt x="33" y="2"/>
                      </a:moveTo>
                      <a:cubicBezTo>
                        <a:pt x="25" y="2"/>
                        <a:pt x="5" y="4"/>
                        <a:pt x="0" y="1"/>
                      </a:cubicBezTo>
                      <a:lnTo>
                        <a:pt x="1" y="0"/>
                      </a:lnTo>
                      <a:cubicBezTo>
                        <a:pt x="5" y="3"/>
                        <a:pt x="25" y="1"/>
                        <a:pt x="33" y="0"/>
                      </a:cubicBezTo>
                      <a:lnTo>
                        <a:pt x="33" y="2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067" name="Freeform 458"/>
                <p:cNvSpPr>
                  <a:spLocks noChangeArrowheads="1"/>
                </p:cNvSpPr>
                <p:nvPr/>
              </p:nvSpPr>
              <p:spPr bwMode="auto">
                <a:xfrm>
                  <a:off x="2098" y="3009"/>
                  <a:ext cx="58" cy="21"/>
                </a:xfrm>
                <a:custGeom>
                  <a:avLst/>
                  <a:gdLst>
                    <a:gd name="T0" fmla="*/ 0 w 42"/>
                    <a:gd name="T1" fmla="*/ 0 h 13"/>
                    <a:gd name="T2" fmla="*/ 54999 w 42"/>
                    <a:gd name="T3" fmla="*/ 17432 h 13"/>
                    <a:gd name="T4" fmla="*/ 65108 w 42"/>
                    <a:gd name="T5" fmla="*/ 21551 h 13"/>
                    <a:gd name="T6" fmla="*/ 80536 w 42"/>
                    <a:gd name="T7" fmla="*/ 45488 h 13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42" h="13">
                      <a:moveTo>
                        <a:pt x="0" y="0"/>
                      </a:moveTo>
                      <a:cubicBezTo>
                        <a:pt x="8" y="3"/>
                        <a:pt x="18" y="4"/>
                        <a:pt x="29" y="5"/>
                      </a:cubicBezTo>
                      <a:cubicBezTo>
                        <a:pt x="31" y="5"/>
                        <a:pt x="33" y="5"/>
                        <a:pt x="34" y="6"/>
                      </a:cubicBezTo>
                      <a:cubicBezTo>
                        <a:pt x="39" y="8"/>
                        <a:pt x="37" y="12"/>
                        <a:pt x="42" y="13"/>
                      </a:cubicBezTo>
                    </a:path>
                  </a:pathLst>
                </a:custGeom>
                <a:noFill/>
                <a:ln w="9525" cap="sq">
                  <a:solidFill>
                    <a:srgbClr val="C1C0B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068" name="Freeform 459"/>
                <p:cNvSpPr>
                  <a:spLocks noChangeArrowheads="1"/>
                </p:cNvSpPr>
                <p:nvPr/>
              </p:nvSpPr>
              <p:spPr bwMode="auto">
                <a:xfrm>
                  <a:off x="2138" y="3011"/>
                  <a:ext cx="36" cy="2"/>
                </a:xfrm>
                <a:custGeom>
                  <a:avLst/>
                  <a:gdLst>
                    <a:gd name="T0" fmla="*/ 0 w 27"/>
                    <a:gd name="T1" fmla="*/ 0 h 2"/>
                    <a:gd name="T2" fmla="*/ 32720 w 27"/>
                    <a:gd name="T3" fmla="*/ 210 h 2"/>
                    <a:gd name="T4" fmla="*/ 0 60000 65536"/>
                    <a:gd name="T5" fmla="*/ 0 60000 65536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0" t="0" r="r" b="b"/>
                  <a:pathLst>
                    <a:path w="27" h="2">
                      <a:moveTo>
                        <a:pt x="0" y="0"/>
                      </a:moveTo>
                      <a:cubicBezTo>
                        <a:pt x="7" y="2"/>
                        <a:pt x="20" y="0"/>
                        <a:pt x="27" y="2"/>
                      </a:cubicBezTo>
                    </a:path>
                  </a:pathLst>
                </a:custGeom>
                <a:noFill/>
                <a:ln w="9525" cap="sq">
                  <a:solidFill>
                    <a:srgbClr val="C1C0B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069" name="Freeform 460"/>
                <p:cNvSpPr>
                  <a:spLocks noChangeArrowheads="1"/>
                </p:cNvSpPr>
                <p:nvPr/>
              </p:nvSpPr>
              <p:spPr bwMode="auto">
                <a:xfrm>
                  <a:off x="2121" y="3118"/>
                  <a:ext cx="54" cy="6"/>
                </a:xfrm>
                <a:custGeom>
                  <a:avLst/>
                  <a:gdLst>
                    <a:gd name="T0" fmla="*/ 59912 w 40"/>
                    <a:gd name="T1" fmla="*/ 0 h 4"/>
                    <a:gd name="T2" fmla="*/ 0 w 40"/>
                    <a:gd name="T3" fmla="*/ 16131 h 4"/>
                    <a:gd name="T4" fmla="*/ 59912 w 40"/>
                    <a:gd name="T5" fmla="*/ 0 h 4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40" h="4">
                      <a:moveTo>
                        <a:pt x="40" y="0"/>
                      </a:moveTo>
                      <a:cubicBezTo>
                        <a:pt x="28" y="2"/>
                        <a:pt x="14" y="4"/>
                        <a:pt x="0" y="3"/>
                      </a:cubicBezTo>
                      <a:lnTo>
                        <a:pt x="40" y="0"/>
                      </a:lnTo>
                      <a:close/>
                    </a:path>
                  </a:pathLst>
                </a:custGeom>
                <a:solidFill>
                  <a:srgbClr val="7A7878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070" name="Freeform 461"/>
                <p:cNvSpPr>
                  <a:spLocks noChangeArrowheads="1"/>
                </p:cNvSpPr>
                <p:nvPr/>
              </p:nvSpPr>
              <p:spPr bwMode="auto">
                <a:xfrm>
                  <a:off x="2121" y="3118"/>
                  <a:ext cx="54" cy="6"/>
                </a:xfrm>
                <a:custGeom>
                  <a:avLst/>
                  <a:gdLst>
                    <a:gd name="T0" fmla="*/ 59912 w 40"/>
                    <a:gd name="T1" fmla="*/ 0 h 4"/>
                    <a:gd name="T2" fmla="*/ 0 w 40"/>
                    <a:gd name="T3" fmla="*/ 16131 h 4"/>
                    <a:gd name="T4" fmla="*/ 0 60000 65536"/>
                    <a:gd name="T5" fmla="*/ 0 60000 65536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0" t="0" r="r" b="b"/>
                  <a:pathLst>
                    <a:path w="40" h="4">
                      <a:moveTo>
                        <a:pt x="40" y="0"/>
                      </a:moveTo>
                      <a:cubicBezTo>
                        <a:pt x="28" y="2"/>
                        <a:pt x="14" y="4"/>
                        <a:pt x="0" y="3"/>
                      </a:cubicBezTo>
                    </a:path>
                  </a:pathLst>
                </a:custGeom>
                <a:noFill/>
                <a:ln w="9525" cap="sq">
                  <a:solidFill>
                    <a:srgbClr val="C1C0B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071" name="Freeform 462"/>
                <p:cNvSpPr>
                  <a:spLocks noChangeArrowheads="1"/>
                </p:cNvSpPr>
                <p:nvPr/>
              </p:nvSpPr>
              <p:spPr bwMode="auto">
                <a:xfrm>
                  <a:off x="2138" y="3070"/>
                  <a:ext cx="35" cy="4"/>
                </a:xfrm>
                <a:custGeom>
                  <a:avLst/>
                  <a:gdLst>
                    <a:gd name="T0" fmla="*/ 2665 w 26"/>
                    <a:gd name="T1" fmla="*/ 1615 h 3"/>
                    <a:gd name="T2" fmla="*/ 9260 w 26"/>
                    <a:gd name="T3" fmla="*/ 1615 h 3"/>
                    <a:gd name="T4" fmla="*/ 9260 w 26"/>
                    <a:gd name="T5" fmla="*/ 2683 h 3"/>
                    <a:gd name="T6" fmla="*/ 0 w 26"/>
                    <a:gd name="T7" fmla="*/ 1615 h 3"/>
                    <a:gd name="T8" fmla="*/ 2665 w 26"/>
                    <a:gd name="T9" fmla="*/ 1615 h 3"/>
                    <a:gd name="T10" fmla="*/ 9260 w 26"/>
                    <a:gd name="T11" fmla="*/ 1615 h 3"/>
                    <a:gd name="T12" fmla="*/ 13622 w 26"/>
                    <a:gd name="T13" fmla="*/ 1615 h 3"/>
                    <a:gd name="T14" fmla="*/ 13622 w 26"/>
                    <a:gd name="T15" fmla="*/ 2683 h 3"/>
                    <a:gd name="T16" fmla="*/ 9260 w 26"/>
                    <a:gd name="T17" fmla="*/ 2683 h 3"/>
                    <a:gd name="T18" fmla="*/ 9260 w 26"/>
                    <a:gd name="T19" fmla="*/ 1615 h 3"/>
                    <a:gd name="T20" fmla="*/ 13622 w 26"/>
                    <a:gd name="T21" fmla="*/ 1615 h 3"/>
                    <a:gd name="T22" fmla="*/ 23634 w 26"/>
                    <a:gd name="T23" fmla="*/ 1615 h 3"/>
                    <a:gd name="T24" fmla="*/ 23634 w 26"/>
                    <a:gd name="T25" fmla="*/ 2683 h 3"/>
                    <a:gd name="T26" fmla="*/ 13622 w 26"/>
                    <a:gd name="T27" fmla="*/ 2683 h 3"/>
                    <a:gd name="T28" fmla="*/ 13622 w 26"/>
                    <a:gd name="T29" fmla="*/ 1615 h 3"/>
                    <a:gd name="T30" fmla="*/ 23634 w 26"/>
                    <a:gd name="T31" fmla="*/ 1615 h 3"/>
                    <a:gd name="T32" fmla="*/ 25321 w 26"/>
                    <a:gd name="T33" fmla="*/ 1615 h 3"/>
                    <a:gd name="T34" fmla="*/ 23634 w 26"/>
                    <a:gd name="T35" fmla="*/ 2683 h 3"/>
                    <a:gd name="T36" fmla="*/ 23634 w 26"/>
                    <a:gd name="T37" fmla="*/ 1615 h 3"/>
                    <a:gd name="T38" fmla="*/ 23634 w 26"/>
                    <a:gd name="T39" fmla="*/ 2683 h 3"/>
                    <a:gd name="T40" fmla="*/ 23634 w 26"/>
                    <a:gd name="T41" fmla="*/ 1615 h 3"/>
                    <a:gd name="T42" fmla="*/ 22531 w 26"/>
                    <a:gd name="T43" fmla="*/ 2683 h 3"/>
                    <a:gd name="T44" fmla="*/ 22531 w 26"/>
                    <a:gd name="T45" fmla="*/ 1615 h 3"/>
                    <a:gd name="T46" fmla="*/ 23634 w 26"/>
                    <a:gd name="T47" fmla="*/ 2683 h 3"/>
                    <a:gd name="T48" fmla="*/ 23634 w 26"/>
                    <a:gd name="T49" fmla="*/ 1615 h 3"/>
                    <a:gd name="T50" fmla="*/ 37253 w 26"/>
                    <a:gd name="T51" fmla="*/ 1615 h 3"/>
                    <a:gd name="T52" fmla="*/ 37253 w 26"/>
                    <a:gd name="T53" fmla="*/ 2683 h 3"/>
                    <a:gd name="T54" fmla="*/ 22531 w 26"/>
                    <a:gd name="T55" fmla="*/ 2683 h 3"/>
                    <a:gd name="T56" fmla="*/ 23634 w 26"/>
                    <a:gd name="T57" fmla="*/ 1615 h 3"/>
                    <a:gd name="T58" fmla="*/ 37253 w 26"/>
                    <a:gd name="T59" fmla="*/ 1615 h 3"/>
                    <a:gd name="T60" fmla="*/ 39076 w 26"/>
                    <a:gd name="T61" fmla="*/ 1615 h 3"/>
                    <a:gd name="T62" fmla="*/ 39076 w 26"/>
                    <a:gd name="T63" fmla="*/ 2683 h 3"/>
                    <a:gd name="T64" fmla="*/ 37253 w 26"/>
                    <a:gd name="T65" fmla="*/ 2683 h 3"/>
                    <a:gd name="T66" fmla="*/ 37253 w 26"/>
                    <a:gd name="T67" fmla="*/ 1615 h 3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</a:gdLst>
                  <a:ahLst/>
                  <a:cxnLst>
                    <a:cxn ang="T68">
                      <a:pos x="T0" y="T1"/>
                    </a:cxn>
                    <a:cxn ang="T69">
                      <a:pos x="T2" y="T3"/>
                    </a:cxn>
                    <a:cxn ang="T70">
                      <a:pos x="T4" y="T5"/>
                    </a:cxn>
                    <a:cxn ang="T71">
                      <a:pos x="T6" y="T7"/>
                    </a:cxn>
                    <a:cxn ang="T72">
                      <a:pos x="T8" y="T9"/>
                    </a:cxn>
                    <a:cxn ang="T73">
                      <a:pos x="T10" y="T11"/>
                    </a:cxn>
                    <a:cxn ang="T74">
                      <a:pos x="T12" y="T13"/>
                    </a:cxn>
                    <a:cxn ang="T75">
                      <a:pos x="T14" y="T15"/>
                    </a:cxn>
                    <a:cxn ang="T76">
                      <a:pos x="T16" y="T17"/>
                    </a:cxn>
                    <a:cxn ang="T77">
                      <a:pos x="T18" y="T19"/>
                    </a:cxn>
                    <a:cxn ang="T78">
                      <a:pos x="T20" y="T21"/>
                    </a:cxn>
                    <a:cxn ang="T79">
                      <a:pos x="T22" y="T23"/>
                    </a:cxn>
                    <a:cxn ang="T80">
                      <a:pos x="T24" y="T25"/>
                    </a:cxn>
                    <a:cxn ang="T81">
                      <a:pos x="T26" y="T27"/>
                    </a:cxn>
                    <a:cxn ang="T82">
                      <a:pos x="T28" y="T29"/>
                    </a:cxn>
                    <a:cxn ang="T83">
                      <a:pos x="T30" y="T31"/>
                    </a:cxn>
                    <a:cxn ang="T84">
                      <a:pos x="T32" y="T33"/>
                    </a:cxn>
                    <a:cxn ang="T85">
                      <a:pos x="T34" y="T35"/>
                    </a:cxn>
                    <a:cxn ang="T86">
                      <a:pos x="T36" y="T37"/>
                    </a:cxn>
                    <a:cxn ang="T87">
                      <a:pos x="T38" y="T39"/>
                    </a:cxn>
                    <a:cxn ang="T88">
                      <a:pos x="T40" y="T41"/>
                    </a:cxn>
                    <a:cxn ang="T89">
                      <a:pos x="T42" y="T43"/>
                    </a:cxn>
                    <a:cxn ang="T90">
                      <a:pos x="T44" y="T45"/>
                    </a:cxn>
                    <a:cxn ang="T91">
                      <a:pos x="T46" y="T47"/>
                    </a:cxn>
                    <a:cxn ang="T92">
                      <a:pos x="T48" y="T49"/>
                    </a:cxn>
                    <a:cxn ang="T93">
                      <a:pos x="T50" y="T51"/>
                    </a:cxn>
                    <a:cxn ang="T94">
                      <a:pos x="T52" y="T53"/>
                    </a:cxn>
                    <a:cxn ang="T95">
                      <a:pos x="T54" y="T55"/>
                    </a:cxn>
                    <a:cxn ang="T96">
                      <a:pos x="T56" y="T57"/>
                    </a:cxn>
                    <a:cxn ang="T97">
                      <a:pos x="T58" y="T59"/>
                    </a:cxn>
                    <a:cxn ang="T98">
                      <a:pos x="T60" y="T61"/>
                    </a:cxn>
                    <a:cxn ang="T99">
                      <a:pos x="T62" y="T63"/>
                    </a:cxn>
                    <a:cxn ang="T100">
                      <a:pos x="T64" y="T65"/>
                    </a:cxn>
                    <a:cxn ang="T101">
                      <a:pos x="T66" y="T67"/>
                    </a:cxn>
                  </a:cxnLst>
                  <a:rect l="0" t="0" r="r" b="b"/>
                  <a:pathLst>
                    <a:path w="26" h="3">
                      <a:moveTo>
                        <a:pt x="2" y="1"/>
                      </a:moveTo>
                      <a:cubicBezTo>
                        <a:pt x="2" y="1"/>
                        <a:pt x="4" y="1"/>
                        <a:pt x="6" y="1"/>
                      </a:cubicBezTo>
                      <a:lnTo>
                        <a:pt x="6" y="2"/>
                      </a:lnTo>
                      <a:cubicBezTo>
                        <a:pt x="3" y="3"/>
                        <a:pt x="0" y="3"/>
                        <a:pt x="0" y="1"/>
                      </a:cubicBezTo>
                      <a:lnTo>
                        <a:pt x="2" y="1"/>
                      </a:lnTo>
                      <a:close/>
                      <a:moveTo>
                        <a:pt x="6" y="1"/>
                      </a:moveTo>
                      <a:cubicBezTo>
                        <a:pt x="7" y="1"/>
                        <a:pt x="8" y="1"/>
                        <a:pt x="9" y="1"/>
                      </a:cubicBezTo>
                      <a:lnTo>
                        <a:pt x="9" y="2"/>
                      </a:lnTo>
                      <a:cubicBezTo>
                        <a:pt x="8" y="2"/>
                        <a:pt x="7" y="2"/>
                        <a:pt x="6" y="2"/>
                      </a:cubicBezTo>
                      <a:lnTo>
                        <a:pt x="6" y="1"/>
                      </a:lnTo>
                      <a:close/>
                      <a:moveTo>
                        <a:pt x="9" y="1"/>
                      </a:moveTo>
                      <a:cubicBezTo>
                        <a:pt x="11" y="1"/>
                        <a:pt x="14" y="0"/>
                        <a:pt x="16" y="1"/>
                      </a:cubicBezTo>
                      <a:lnTo>
                        <a:pt x="16" y="2"/>
                      </a:lnTo>
                      <a:cubicBezTo>
                        <a:pt x="14" y="2"/>
                        <a:pt x="11" y="2"/>
                        <a:pt x="9" y="2"/>
                      </a:cubicBezTo>
                      <a:lnTo>
                        <a:pt x="9" y="1"/>
                      </a:lnTo>
                      <a:close/>
                      <a:moveTo>
                        <a:pt x="16" y="1"/>
                      </a:moveTo>
                      <a:lnTo>
                        <a:pt x="17" y="1"/>
                      </a:lnTo>
                      <a:lnTo>
                        <a:pt x="16" y="2"/>
                      </a:lnTo>
                      <a:lnTo>
                        <a:pt x="16" y="1"/>
                      </a:lnTo>
                      <a:close/>
                      <a:moveTo>
                        <a:pt x="16" y="2"/>
                      </a:moveTo>
                      <a:cubicBezTo>
                        <a:pt x="16" y="2"/>
                        <a:pt x="16" y="1"/>
                        <a:pt x="16" y="1"/>
                      </a:cubicBezTo>
                      <a:lnTo>
                        <a:pt x="15" y="2"/>
                      </a:lnTo>
                      <a:cubicBezTo>
                        <a:pt x="15" y="2"/>
                        <a:pt x="15" y="1"/>
                        <a:pt x="15" y="1"/>
                      </a:cubicBezTo>
                      <a:lnTo>
                        <a:pt x="16" y="2"/>
                      </a:lnTo>
                      <a:close/>
                      <a:moveTo>
                        <a:pt x="16" y="1"/>
                      </a:moveTo>
                      <a:cubicBezTo>
                        <a:pt x="17" y="1"/>
                        <a:pt x="23" y="1"/>
                        <a:pt x="25" y="1"/>
                      </a:cubicBezTo>
                      <a:lnTo>
                        <a:pt x="25" y="2"/>
                      </a:lnTo>
                      <a:cubicBezTo>
                        <a:pt x="23" y="2"/>
                        <a:pt x="16" y="3"/>
                        <a:pt x="15" y="2"/>
                      </a:cubicBezTo>
                      <a:lnTo>
                        <a:pt x="16" y="1"/>
                      </a:lnTo>
                      <a:close/>
                      <a:moveTo>
                        <a:pt x="25" y="1"/>
                      </a:moveTo>
                      <a:cubicBezTo>
                        <a:pt x="26" y="1"/>
                        <a:pt x="26" y="1"/>
                        <a:pt x="26" y="1"/>
                      </a:cubicBezTo>
                      <a:lnTo>
                        <a:pt x="26" y="2"/>
                      </a:lnTo>
                      <a:cubicBezTo>
                        <a:pt x="26" y="2"/>
                        <a:pt x="26" y="2"/>
                        <a:pt x="25" y="2"/>
                      </a:cubicBezTo>
                      <a:lnTo>
                        <a:pt x="25" y="1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072" name="Freeform 463"/>
                <p:cNvSpPr>
                  <a:spLocks noChangeArrowheads="1"/>
                </p:cNvSpPr>
                <p:nvPr/>
              </p:nvSpPr>
              <p:spPr bwMode="auto">
                <a:xfrm>
                  <a:off x="718" y="3607"/>
                  <a:ext cx="42" cy="7"/>
                </a:xfrm>
                <a:custGeom>
                  <a:avLst/>
                  <a:gdLst>
                    <a:gd name="T0" fmla="*/ 0 w 31"/>
                    <a:gd name="T1" fmla="*/ 1662 h 5"/>
                    <a:gd name="T2" fmla="*/ 45769 w 31"/>
                    <a:gd name="T3" fmla="*/ 6819 h 5"/>
                    <a:gd name="T4" fmla="*/ 0 w 31"/>
                    <a:gd name="T5" fmla="*/ 1662 h 5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31" h="5">
                      <a:moveTo>
                        <a:pt x="0" y="1"/>
                      </a:moveTo>
                      <a:cubicBezTo>
                        <a:pt x="12" y="0"/>
                        <a:pt x="27" y="0"/>
                        <a:pt x="31" y="5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7A7878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073" name="Freeform 464"/>
                <p:cNvSpPr>
                  <a:spLocks noChangeArrowheads="1"/>
                </p:cNvSpPr>
                <p:nvPr/>
              </p:nvSpPr>
              <p:spPr bwMode="auto">
                <a:xfrm>
                  <a:off x="718" y="3607"/>
                  <a:ext cx="42" cy="7"/>
                </a:xfrm>
                <a:custGeom>
                  <a:avLst/>
                  <a:gdLst>
                    <a:gd name="T0" fmla="*/ 0 w 31"/>
                    <a:gd name="T1" fmla="*/ 1662 h 5"/>
                    <a:gd name="T2" fmla="*/ 45769 w 31"/>
                    <a:gd name="T3" fmla="*/ 6819 h 5"/>
                    <a:gd name="T4" fmla="*/ 0 60000 65536"/>
                    <a:gd name="T5" fmla="*/ 0 60000 65536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0" t="0" r="r" b="b"/>
                  <a:pathLst>
                    <a:path w="31" h="5">
                      <a:moveTo>
                        <a:pt x="0" y="1"/>
                      </a:moveTo>
                      <a:cubicBezTo>
                        <a:pt x="12" y="0"/>
                        <a:pt x="27" y="0"/>
                        <a:pt x="31" y="5"/>
                      </a:cubicBezTo>
                    </a:path>
                  </a:pathLst>
                </a:custGeom>
                <a:noFill/>
                <a:ln w="9525" cap="sq">
                  <a:solidFill>
                    <a:srgbClr val="C1C0B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074" name="Freeform 465"/>
                <p:cNvSpPr>
                  <a:spLocks noChangeArrowheads="1"/>
                </p:cNvSpPr>
                <p:nvPr/>
              </p:nvSpPr>
              <p:spPr bwMode="auto">
                <a:xfrm>
                  <a:off x="764" y="3661"/>
                  <a:ext cx="102" cy="11"/>
                </a:xfrm>
                <a:custGeom>
                  <a:avLst/>
                  <a:gdLst>
                    <a:gd name="T0" fmla="*/ 0 w 75"/>
                    <a:gd name="T1" fmla="*/ 23667 h 7"/>
                    <a:gd name="T2" fmla="*/ 65590 w 75"/>
                    <a:gd name="T3" fmla="*/ 5825 h 7"/>
                    <a:gd name="T4" fmla="*/ 89034 w 75"/>
                    <a:gd name="T5" fmla="*/ 29348 h 7"/>
                    <a:gd name="T6" fmla="*/ 109672 w 75"/>
                    <a:gd name="T7" fmla="*/ 32782 h 7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75" h="7">
                      <a:moveTo>
                        <a:pt x="0" y="4"/>
                      </a:moveTo>
                      <a:cubicBezTo>
                        <a:pt x="11" y="7"/>
                        <a:pt x="29" y="4"/>
                        <a:pt x="45" y="1"/>
                      </a:cubicBezTo>
                      <a:cubicBezTo>
                        <a:pt x="54" y="0"/>
                        <a:pt x="57" y="3"/>
                        <a:pt x="61" y="5"/>
                      </a:cubicBezTo>
                      <a:cubicBezTo>
                        <a:pt x="70" y="5"/>
                        <a:pt x="75" y="6"/>
                        <a:pt x="75" y="6"/>
                      </a:cubicBezTo>
                    </a:path>
                  </a:pathLst>
                </a:custGeom>
                <a:noFill/>
                <a:ln w="9525" cap="sq">
                  <a:solidFill>
                    <a:srgbClr val="C1C0B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075" name="Freeform 466"/>
                <p:cNvSpPr>
                  <a:spLocks noChangeArrowheads="1"/>
                </p:cNvSpPr>
                <p:nvPr/>
              </p:nvSpPr>
              <p:spPr bwMode="auto">
                <a:xfrm>
                  <a:off x="675" y="3495"/>
                  <a:ext cx="82" cy="15"/>
                </a:xfrm>
                <a:custGeom>
                  <a:avLst/>
                  <a:gdLst>
                    <a:gd name="T0" fmla="*/ 0 w 60"/>
                    <a:gd name="T1" fmla="*/ 0 h 9"/>
                    <a:gd name="T2" fmla="*/ 4634 w 60"/>
                    <a:gd name="T3" fmla="*/ 10245 h 9"/>
                    <a:gd name="T4" fmla="*/ 37384 w 60"/>
                    <a:gd name="T5" fmla="*/ 47430 h 9"/>
                    <a:gd name="T6" fmla="*/ 96364 w 60"/>
                    <a:gd name="T7" fmla="*/ 53758 h 9"/>
                    <a:gd name="T8" fmla="*/ 0 w 60"/>
                    <a:gd name="T9" fmla="*/ 0 h 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60" h="9">
                      <a:moveTo>
                        <a:pt x="0" y="0"/>
                      </a:moveTo>
                      <a:cubicBezTo>
                        <a:pt x="2" y="0"/>
                        <a:pt x="2" y="1"/>
                        <a:pt x="3" y="2"/>
                      </a:cubicBezTo>
                      <a:cubicBezTo>
                        <a:pt x="7" y="6"/>
                        <a:pt x="15" y="7"/>
                        <a:pt x="23" y="8"/>
                      </a:cubicBezTo>
                      <a:cubicBezTo>
                        <a:pt x="34" y="9"/>
                        <a:pt x="51" y="6"/>
                        <a:pt x="60" y="9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7A7878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076" name="Freeform 467"/>
                <p:cNvSpPr>
                  <a:spLocks noChangeArrowheads="1"/>
                </p:cNvSpPr>
                <p:nvPr/>
              </p:nvSpPr>
              <p:spPr bwMode="auto">
                <a:xfrm>
                  <a:off x="675" y="3495"/>
                  <a:ext cx="82" cy="15"/>
                </a:xfrm>
                <a:custGeom>
                  <a:avLst/>
                  <a:gdLst>
                    <a:gd name="T0" fmla="*/ 0 w 60"/>
                    <a:gd name="T1" fmla="*/ 0 h 9"/>
                    <a:gd name="T2" fmla="*/ 4634 w 60"/>
                    <a:gd name="T3" fmla="*/ 10245 h 9"/>
                    <a:gd name="T4" fmla="*/ 37384 w 60"/>
                    <a:gd name="T5" fmla="*/ 47430 h 9"/>
                    <a:gd name="T6" fmla="*/ 96364 w 60"/>
                    <a:gd name="T7" fmla="*/ 53758 h 9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60" h="9">
                      <a:moveTo>
                        <a:pt x="0" y="0"/>
                      </a:moveTo>
                      <a:cubicBezTo>
                        <a:pt x="2" y="0"/>
                        <a:pt x="2" y="1"/>
                        <a:pt x="3" y="2"/>
                      </a:cubicBezTo>
                      <a:cubicBezTo>
                        <a:pt x="7" y="6"/>
                        <a:pt x="15" y="7"/>
                        <a:pt x="23" y="8"/>
                      </a:cubicBezTo>
                      <a:cubicBezTo>
                        <a:pt x="34" y="9"/>
                        <a:pt x="51" y="6"/>
                        <a:pt x="60" y="9"/>
                      </a:cubicBezTo>
                    </a:path>
                  </a:pathLst>
                </a:custGeom>
                <a:noFill/>
                <a:ln w="9525" cap="sq">
                  <a:solidFill>
                    <a:srgbClr val="C1C0B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077" name="Freeform 468"/>
                <p:cNvSpPr>
                  <a:spLocks noChangeArrowheads="1"/>
                </p:cNvSpPr>
                <p:nvPr/>
              </p:nvSpPr>
              <p:spPr bwMode="auto">
                <a:xfrm>
                  <a:off x="647" y="3550"/>
                  <a:ext cx="46" cy="14"/>
                </a:xfrm>
                <a:custGeom>
                  <a:avLst/>
                  <a:gdLst>
                    <a:gd name="T0" fmla="*/ 0 w 34"/>
                    <a:gd name="T1" fmla="*/ 0 h 9"/>
                    <a:gd name="T2" fmla="*/ 31813 w 34"/>
                    <a:gd name="T3" fmla="*/ 2508 h 9"/>
                    <a:gd name="T4" fmla="*/ 38930 w 34"/>
                    <a:gd name="T5" fmla="*/ 6068 h 9"/>
                    <a:gd name="T6" fmla="*/ 50446 w 34"/>
                    <a:gd name="T7" fmla="*/ 16526 h 9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34" h="9">
                      <a:moveTo>
                        <a:pt x="0" y="0"/>
                      </a:moveTo>
                      <a:cubicBezTo>
                        <a:pt x="8" y="2"/>
                        <a:pt x="10" y="0"/>
                        <a:pt x="21" y="1"/>
                      </a:cubicBezTo>
                      <a:cubicBezTo>
                        <a:pt x="22" y="2"/>
                        <a:pt x="25" y="2"/>
                        <a:pt x="26" y="3"/>
                      </a:cubicBezTo>
                      <a:cubicBezTo>
                        <a:pt x="30" y="4"/>
                        <a:pt x="29" y="8"/>
                        <a:pt x="34" y="9"/>
                      </a:cubicBezTo>
                    </a:path>
                  </a:pathLst>
                </a:custGeom>
                <a:noFill/>
                <a:ln w="9525" cap="sq">
                  <a:solidFill>
                    <a:srgbClr val="C1C0B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078" name="Freeform 469"/>
                <p:cNvSpPr>
                  <a:spLocks noChangeArrowheads="1"/>
                </p:cNvSpPr>
                <p:nvPr/>
              </p:nvSpPr>
              <p:spPr bwMode="auto">
                <a:xfrm>
                  <a:off x="694" y="3521"/>
                  <a:ext cx="65" cy="9"/>
                </a:xfrm>
                <a:custGeom>
                  <a:avLst/>
                  <a:gdLst>
                    <a:gd name="T0" fmla="*/ 86014 w 47"/>
                    <a:gd name="T1" fmla="*/ 4163 h 6"/>
                    <a:gd name="T2" fmla="*/ 86014 w 47"/>
                    <a:gd name="T3" fmla="*/ 4163 h 6"/>
                    <a:gd name="T4" fmla="*/ 86014 w 47"/>
                    <a:gd name="T5" fmla="*/ 3596 h 6"/>
                    <a:gd name="T6" fmla="*/ 86014 w 47"/>
                    <a:gd name="T7" fmla="*/ 3596 h 6"/>
                    <a:gd name="T8" fmla="*/ 86014 w 47"/>
                    <a:gd name="T9" fmla="*/ 4163 h 6"/>
                    <a:gd name="T10" fmla="*/ 86014 w 47"/>
                    <a:gd name="T11" fmla="*/ 3596 h 6"/>
                    <a:gd name="T12" fmla="*/ 86014 w 47"/>
                    <a:gd name="T13" fmla="*/ 3596 h 6"/>
                    <a:gd name="T14" fmla="*/ 86014 w 47"/>
                    <a:gd name="T15" fmla="*/ 3596 h 6"/>
                    <a:gd name="T16" fmla="*/ 86014 w 47"/>
                    <a:gd name="T17" fmla="*/ 4163 h 6"/>
                    <a:gd name="T18" fmla="*/ 75731 w 47"/>
                    <a:gd name="T19" fmla="*/ 4163 h 6"/>
                    <a:gd name="T20" fmla="*/ 73804 w 47"/>
                    <a:gd name="T21" fmla="*/ 3596 h 6"/>
                    <a:gd name="T22" fmla="*/ 86014 w 47"/>
                    <a:gd name="T23" fmla="*/ 3596 h 6"/>
                    <a:gd name="T24" fmla="*/ 86014 w 47"/>
                    <a:gd name="T25" fmla="*/ 4163 h 6"/>
                    <a:gd name="T26" fmla="*/ 75731 w 47"/>
                    <a:gd name="T27" fmla="*/ 4163 h 6"/>
                    <a:gd name="T28" fmla="*/ 66647 w 47"/>
                    <a:gd name="T29" fmla="*/ 5394 h 6"/>
                    <a:gd name="T30" fmla="*/ 66647 w 47"/>
                    <a:gd name="T31" fmla="*/ 4163 h 6"/>
                    <a:gd name="T32" fmla="*/ 73804 w 47"/>
                    <a:gd name="T33" fmla="*/ 3596 h 6"/>
                    <a:gd name="T34" fmla="*/ 75731 w 47"/>
                    <a:gd name="T35" fmla="*/ 4163 h 6"/>
                    <a:gd name="T36" fmla="*/ 66647 w 47"/>
                    <a:gd name="T37" fmla="*/ 4163 h 6"/>
                    <a:gd name="T38" fmla="*/ 66647 w 47"/>
                    <a:gd name="T39" fmla="*/ 4163 h 6"/>
                    <a:gd name="T40" fmla="*/ 66647 w 47"/>
                    <a:gd name="T41" fmla="*/ 5394 h 6"/>
                    <a:gd name="T42" fmla="*/ 66647 w 47"/>
                    <a:gd name="T43" fmla="*/ 4163 h 6"/>
                    <a:gd name="T44" fmla="*/ 66647 w 47"/>
                    <a:gd name="T45" fmla="*/ 5394 h 6"/>
                    <a:gd name="T46" fmla="*/ 56738 w 47"/>
                    <a:gd name="T47" fmla="*/ 6245 h 6"/>
                    <a:gd name="T48" fmla="*/ 56738 w 47"/>
                    <a:gd name="T49" fmla="*/ 4163 h 6"/>
                    <a:gd name="T50" fmla="*/ 66647 w 47"/>
                    <a:gd name="T51" fmla="*/ 4163 h 6"/>
                    <a:gd name="T52" fmla="*/ 66647 w 47"/>
                    <a:gd name="T53" fmla="*/ 5394 h 6"/>
                    <a:gd name="T54" fmla="*/ 56738 w 47"/>
                    <a:gd name="T55" fmla="*/ 6245 h 6"/>
                    <a:gd name="T56" fmla="*/ 56738 w 47"/>
                    <a:gd name="T57" fmla="*/ 6245 h 6"/>
                    <a:gd name="T58" fmla="*/ 56738 w 47"/>
                    <a:gd name="T59" fmla="*/ 5394 h 6"/>
                    <a:gd name="T60" fmla="*/ 56738 w 47"/>
                    <a:gd name="T61" fmla="*/ 6245 h 6"/>
                    <a:gd name="T62" fmla="*/ 56738 w 47"/>
                    <a:gd name="T63" fmla="*/ 6245 h 6"/>
                    <a:gd name="T64" fmla="*/ 47479 w 47"/>
                    <a:gd name="T65" fmla="*/ 5394 h 6"/>
                    <a:gd name="T66" fmla="*/ 50044 w 47"/>
                    <a:gd name="T67" fmla="*/ 4163 h 6"/>
                    <a:gd name="T68" fmla="*/ 56738 w 47"/>
                    <a:gd name="T69" fmla="*/ 4163 h 6"/>
                    <a:gd name="T70" fmla="*/ 56738 w 47"/>
                    <a:gd name="T71" fmla="*/ 6245 h 6"/>
                    <a:gd name="T72" fmla="*/ 50044 w 47"/>
                    <a:gd name="T73" fmla="*/ 4163 h 6"/>
                    <a:gd name="T74" fmla="*/ 50044 w 47"/>
                    <a:gd name="T75" fmla="*/ 4163 h 6"/>
                    <a:gd name="T76" fmla="*/ 50044 w 47"/>
                    <a:gd name="T77" fmla="*/ 4163 h 6"/>
                    <a:gd name="T78" fmla="*/ 50044 w 47"/>
                    <a:gd name="T79" fmla="*/ 4163 h 6"/>
                    <a:gd name="T80" fmla="*/ 50044 w 47"/>
                    <a:gd name="T81" fmla="*/ 5394 h 6"/>
                    <a:gd name="T82" fmla="*/ 40777 w 47"/>
                    <a:gd name="T83" fmla="*/ 4163 h 6"/>
                    <a:gd name="T84" fmla="*/ 42311 w 47"/>
                    <a:gd name="T85" fmla="*/ 3596 h 6"/>
                    <a:gd name="T86" fmla="*/ 50044 w 47"/>
                    <a:gd name="T87" fmla="*/ 4163 h 6"/>
                    <a:gd name="T88" fmla="*/ 50044 w 47"/>
                    <a:gd name="T89" fmla="*/ 5394 h 6"/>
                    <a:gd name="T90" fmla="*/ 40777 w 47"/>
                    <a:gd name="T91" fmla="*/ 4163 h 6"/>
                    <a:gd name="T92" fmla="*/ 0 w 47"/>
                    <a:gd name="T93" fmla="*/ 2397 h 6"/>
                    <a:gd name="T94" fmla="*/ 0 w 47"/>
                    <a:gd name="T95" fmla="*/ 1598 h 6"/>
                    <a:gd name="T96" fmla="*/ 42311 w 47"/>
                    <a:gd name="T97" fmla="*/ 3596 h 6"/>
                    <a:gd name="T98" fmla="*/ 40777 w 47"/>
                    <a:gd name="T99" fmla="*/ 4163 h 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</a:gdLst>
                  <a:ahLst/>
                  <a:cxnLst>
                    <a:cxn ang="T100">
                      <a:pos x="T0" y="T1"/>
                    </a:cxn>
                    <a:cxn ang="T101">
                      <a:pos x="T2" y="T3"/>
                    </a:cxn>
                    <a:cxn ang="T102">
                      <a:pos x="T4" y="T5"/>
                    </a:cxn>
                    <a:cxn ang="T103">
                      <a:pos x="T6" y="T7"/>
                    </a:cxn>
                    <a:cxn ang="T104">
                      <a:pos x="T8" y="T9"/>
                    </a:cxn>
                    <a:cxn ang="T105">
                      <a:pos x="T10" y="T11"/>
                    </a:cxn>
                    <a:cxn ang="T106">
                      <a:pos x="T12" y="T13"/>
                    </a:cxn>
                    <a:cxn ang="T107">
                      <a:pos x="T14" y="T15"/>
                    </a:cxn>
                    <a:cxn ang="T108">
                      <a:pos x="T16" y="T17"/>
                    </a:cxn>
                    <a:cxn ang="T109">
                      <a:pos x="T18" y="T19"/>
                    </a:cxn>
                    <a:cxn ang="T110">
                      <a:pos x="T20" y="T21"/>
                    </a:cxn>
                    <a:cxn ang="T111">
                      <a:pos x="T22" y="T23"/>
                    </a:cxn>
                    <a:cxn ang="T112">
                      <a:pos x="T24" y="T25"/>
                    </a:cxn>
                    <a:cxn ang="T113">
                      <a:pos x="T26" y="T27"/>
                    </a:cxn>
                    <a:cxn ang="T114">
                      <a:pos x="T28" y="T29"/>
                    </a:cxn>
                    <a:cxn ang="T115">
                      <a:pos x="T30" y="T31"/>
                    </a:cxn>
                    <a:cxn ang="T116">
                      <a:pos x="T32" y="T33"/>
                    </a:cxn>
                    <a:cxn ang="T117">
                      <a:pos x="T34" y="T35"/>
                    </a:cxn>
                    <a:cxn ang="T118">
                      <a:pos x="T36" y="T37"/>
                    </a:cxn>
                    <a:cxn ang="T119">
                      <a:pos x="T38" y="T39"/>
                    </a:cxn>
                    <a:cxn ang="T120">
                      <a:pos x="T40" y="T41"/>
                    </a:cxn>
                    <a:cxn ang="T121">
                      <a:pos x="T42" y="T43"/>
                    </a:cxn>
                    <a:cxn ang="T122">
                      <a:pos x="T44" y="T45"/>
                    </a:cxn>
                    <a:cxn ang="T123">
                      <a:pos x="T46" y="T47"/>
                    </a:cxn>
                    <a:cxn ang="T124">
                      <a:pos x="T48" y="T49"/>
                    </a:cxn>
                    <a:cxn ang="T125">
                      <a:pos x="T50" y="T51"/>
                    </a:cxn>
                    <a:cxn ang="T126">
                      <a:pos x="T52" y="T53"/>
                    </a:cxn>
                    <a:cxn ang="T127">
                      <a:pos x="T54" y="T55"/>
                    </a:cxn>
                    <a:cxn ang="T128">
                      <a:pos x="T56" y="T57"/>
                    </a:cxn>
                    <a:cxn ang="T129">
                      <a:pos x="T58" y="T59"/>
                    </a:cxn>
                    <a:cxn ang="T130">
                      <a:pos x="T60" y="T61"/>
                    </a:cxn>
                    <a:cxn ang="T131">
                      <a:pos x="T62" y="T63"/>
                    </a:cxn>
                    <a:cxn ang="T132">
                      <a:pos x="T64" y="T65"/>
                    </a:cxn>
                    <a:cxn ang="T133">
                      <a:pos x="T66" y="T67"/>
                    </a:cxn>
                    <a:cxn ang="T134">
                      <a:pos x="T68" y="T69"/>
                    </a:cxn>
                    <a:cxn ang="T135">
                      <a:pos x="T70" y="T71"/>
                    </a:cxn>
                    <a:cxn ang="T136">
                      <a:pos x="T72" y="T73"/>
                    </a:cxn>
                    <a:cxn ang="T137">
                      <a:pos x="T74" y="T75"/>
                    </a:cxn>
                    <a:cxn ang="T138">
                      <a:pos x="T76" y="T77"/>
                    </a:cxn>
                    <a:cxn ang="T139">
                      <a:pos x="T78" y="T79"/>
                    </a:cxn>
                    <a:cxn ang="T140">
                      <a:pos x="T80" y="T81"/>
                    </a:cxn>
                    <a:cxn ang="T141">
                      <a:pos x="T82" y="T83"/>
                    </a:cxn>
                    <a:cxn ang="T142">
                      <a:pos x="T84" y="T85"/>
                    </a:cxn>
                    <a:cxn ang="T143">
                      <a:pos x="T86" y="T87"/>
                    </a:cxn>
                    <a:cxn ang="T144">
                      <a:pos x="T88" y="T89"/>
                    </a:cxn>
                    <a:cxn ang="T145">
                      <a:pos x="T90" y="T91"/>
                    </a:cxn>
                    <a:cxn ang="T146">
                      <a:pos x="T92" y="T93"/>
                    </a:cxn>
                    <a:cxn ang="T147">
                      <a:pos x="T94" y="T95"/>
                    </a:cxn>
                    <a:cxn ang="T148">
                      <a:pos x="T96" y="T97"/>
                    </a:cxn>
                    <a:cxn ang="T149">
                      <a:pos x="T98" y="T99"/>
                    </a:cxn>
                  </a:cxnLst>
                  <a:rect l="0" t="0" r="r" b="b"/>
                  <a:pathLst>
                    <a:path w="47" h="6">
                      <a:moveTo>
                        <a:pt x="47" y="4"/>
                      </a:moveTo>
                      <a:lnTo>
                        <a:pt x="47" y="4"/>
                      </a:lnTo>
                      <a:lnTo>
                        <a:pt x="47" y="3"/>
                      </a:lnTo>
                      <a:lnTo>
                        <a:pt x="47" y="4"/>
                      </a:lnTo>
                      <a:close/>
                      <a:moveTo>
                        <a:pt x="47" y="3"/>
                      </a:moveTo>
                      <a:lnTo>
                        <a:pt x="47" y="3"/>
                      </a:lnTo>
                      <a:close/>
                      <a:moveTo>
                        <a:pt x="47" y="4"/>
                      </a:moveTo>
                      <a:cubicBezTo>
                        <a:pt x="45" y="3"/>
                        <a:pt x="43" y="4"/>
                        <a:pt x="41" y="4"/>
                      </a:cubicBezTo>
                      <a:lnTo>
                        <a:pt x="40" y="3"/>
                      </a:lnTo>
                      <a:cubicBezTo>
                        <a:pt x="43" y="3"/>
                        <a:pt x="45" y="2"/>
                        <a:pt x="47" y="3"/>
                      </a:cubicBezTo>
                      <a:lnTo>
                        <a:pt x="47" y="4"/>
                      </a:lnTo>
                      <a:close/>
                      <a:moveTo>
                        <a:pt x="41" y="4"/>
                      </a:moveTo>
                      <a:cubicBezTo>
                        <a:pt x="39" y="5"/>
                        <a:pt x="37" y="5"/>
                        <a:pt x="36" y="5"/>
                      </a:cubicBezTo>
                      <a:lnTo>
                        <a:pt x="36" y="4"/>
                      </a:lnTo>
                      <a:cubicBezTo>
                        <a:pt x="37" y="4"/>
                        <a:pt x="39" y="4"/>
                        <a:pt x="40" y="3"/>
                      </a:cubicBezTo>
                      <a:lnTo>
                        <a:pt x="41" y="4"/>
                      </a:lnTo>
                      <a:close/>
                      <a:moveTo>
                        <a:pt x="36" y="4"/>
                      </a:moveTo>
                      <a:lnTo>
                        <a:pt x="36" y="4"/>
                      </a:lnTo>
                      <a:lnTo>
                        <a:pt x="36" y="5"/>
                      </a:lnTo>
                      <a:lnTo>
                        <a:pt x="36" y="4"/>
                      </a:lnTo>
                      <a:close/>
                      <a:moveTo>
                        <a:pt x="36" y="5"/>
                      </a:moveTo>
                      <a:cubicBezTo>
                        <a:pt x="34" y="6"/>
                        <a:pt x="32" y="6"/>
                        <a:pt x="31" y="6"/>
                      </a:cubicBezTo>
                      <a:lnTo>
                        <a:pt x="31" y="4"/>
                      </a:lnTo>
                      <a:cubicBezTo>
                        <a:pt x="32" y="4"/>
                        <a:pt x="34" y="4"/>
                        <a:pt x="36" y="4"/>
                      </a:cubicBezTo>
                      <a:lnTo>
                        <a:pt x="36" y="5"/>
                      </a:lnTo>
                      <a:close/>
                      <a:moveTo>
                        <a:pt x="31" y="6"/>
                      </a:moveTo>
                      <a:lnTo>
                        <a:pt x="31" y="6"/>
                      </a:lnTo>
                      <a:lnTo>
                        <a:pt x="31" y="5"/>
                      </a:lnTo>
                      <a:lnTo>
                        <a:pt x="31" y="6"/>
                      </a:lnTo>
                      <a:close/>
                      <a:moveTo>
                        <a:pt x="31" y="6"/>
                      </a:moveTo>
                      <a:cubicBezTo>
                        <a:pt x="29" y="6"/>
                        <a:pt x="28" y="5"/>
                        <a:pt x="26" y="5"/>
                      </a:cubicBezTo>
                      <a:lnTo>
                        <a:pt x="27" y="4"/>
                      </a:lnTo>
                      <a:cubicBezTo>
                        <a:pt x="28" y="4"/>
                        <a:pt x="30" y="4"/>
                        <a:pt x="31" y="4"/>
                      </a:cubicBezTo>
                      <a:lnTo>
                        <a:pt x="31" y="6"/>
                      </a:lnTo>
                      <a:close/>
                      <a:moveTo>
                        <a:pt x="27" y="4"/>
                      </a:moveTo>
                      <a:lnTo>
                        <a:pt x="27" y="4"/>
                      </a:lnTo>
                      <a:close/>
                      <a:moveTo>
                        <a:pt x="27" y="5"/>
                      </a:moveTo>
                      <a:cubicBezTo>
                        <a:pt x="25" y="5"/>
                        <a:pt x="24" y="4"/>
                        <a:pt x="22" y="4"/>
                      </a:cubicBezTo>
                      <a:lnTo>
                        <a:pt x="23" y="3"/>
                      </a:lnTo>
                      <a:cubicBezTo>
                        <a:pt x="24" y="3"/>
                        <a:pt x="26" y="3"/>
                        <a:pt x="27" y="4"/>
                      </a:cubicBezTo>
                      <a:lnTo>
                        <a:pt x="27" y="5"/>
                      </a:lnTo>
                      <a:close/>
                      <a:moveTo>
                        <a:pt x="22" y="4"/>
                      </a:moveTo>
                      <a:cubicBezTo>
                        <a:pt x="16" y="3"/>
                        <a:pt x="9" y="2"/>
                        <a:pt x="0" y="2"/>
                      </a:cubicBezTo>
                      <a:lnTo>
                        <a:pt x="0" y="1"/>
                      </a:lnTo>
                      <a:cubicBezTo>
                        <a:pt x="10" y="0"/>
                        <a:pt x="16" y="2"/>
                        <a:pt x="23" y="3"/>
                      </a:cubicBezTo>
                      <a:lnTo>
                        <a:pt x="22" y="4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079" name="Freeform 470"/>
                <p:cNvSpPr>
                  <a:spLocks noChangeArrowheads="1"/>
                </p:cNvSpPr>
                <p:nvPr/>
              </p:nvSpPr>
              <p:spPr bwMode="auto">
                <a:xfrm>
                  <a:off x="642" y="3527"/>
                  <a:ext cx="31" cy="6"/>
                </a:xfrm>
                <a:custGeom>
                  <a:avLst/>
                  <a:gdLst>
                    <a:gd name="T0" fmla="*/ 34611 w 23"/>
                    <a:gd name="T1" fmla="*/ 21396 h 4"/>
                    <a:gd name="T2" fmla="*/ 9292 w 23"/>
                    <a:gd name="T3" fmla="*/ 16131 h 4"/>
                    <a:gd name="T4" fmla="*/ 9292 w 23"/>
                    <a:gd name="T5" fmla="*/ 6987 h 4"/>
                    <a:gd name="T6" fmla="*/ 34611 w 23"/>
                    <a:gd name="T7" fmla="*/ 16131 h 4"/>
                    <a:gd name="T8" fmla="*/ 34611 w 23"/>
                    <a:gd name="T9" fmla="*/ 21396 h 4"/>
                    <a:gd name="T10" fmla="*/ 9292 w 23"/>
                    <a:gd name="T11" fmla="*/ 16131 h 4"/>
                    <a:gd name="T12" fmla="*/ 1576 w 23"/>
                    <a:gd name="T13" fmla="*/ 12230 h 4"/>
                    <a:gd name="T14" fmla="*/ 1576 w 23"/>
                    <a:gd name="T15" fmla="*/ 0 h 4"/>
                    <a:gd name="T16" fmla="*/ 9292 w 23"/>
                    <a:gd name="T17" fmla="*/ 6987 h 4"/>
                    <a:gd name="T18" fmla="*/ 9292 w 23"/>
                    <a:gd name="T19" fmla="*/ 16131 h 4"/>
                    <a:gd name="T20" fmla="*/ 1576 w 23"/>
                    <a:gd name="T21" fmla="*/ 0 h 4"/>
                    <a:gd name="T22" fmla="*/ 1576 w 23"/>
                    <a:gd name="T23" fmla="*/ 0 h 4"/>
                    <a:gd name="T24" fmla="*/ 1576 w 23"/>
                    <a:gd name="T25" fmla="*/ 0 h 4"/>
                    <a:gd name="T26" fmla="*/ 1576 w 23"/>
                    <a:gd name="T27" fmla="*/ 6987 h 4"/>
                    <a:gd name="T28" fmla="*/ 1576 w 23"/>
                    <a:gd name="T29" fmla="*/ 0 h 4"/>
                    <a:gd name="T30" fmla="*/ 1576 w 23"/>
                    <a:gd name="T31" fmla="*/ 12230 h 4"/>
                    <a:gd name="T32" fmla="*/ 2607 w 23"/>
                    <a:gd name="T33" fmla="*/ 6987 h 4"/>
                    <a:gd name="T34" fmla="*/ 0 w 23"/>
                    <a:gd name="T35" fmla="*/ 6987 h 4"/>
                    <a:gd name="T36" fmla="*/ 1576 w 23"/>
                    <a:gd name="T37" fmla="*/ 0 h 4"/>
                    <a:gd name="T38" fmla="*/ 1576 w 23"/>
                    <a:gd name="T39" fmla="*/ 12230 h 4"/>
                    <a:gd name="T40" fmla="*/ 2607 w 23"/>
                    <a:gd name="T41" fmla="*/ 6987 h 4"/>
                    <a:gd name="T42" fmla="*/ 2607 w 23"/>
                    <a:gd name="T43" fmla="*/ 6987 h 4"/>
                    <a:gd name="T44" fmla="*/ 1576 w 23"/>
                    <a:gd name="T45" fmla="*/ 12230 h 4"/>
                    <a:gd name="T46" fmla="*/ 0 w 23"/>
                    <a:gd name="T47" fmla="*/ 6987 h 4"/>
                    <a:gd name="T48" fmla="*/ 2607 w 23"/>
                    <a:gd name="T49" fmla="*/ 6987 h 4"/>
                    <a:gd name="T50" fmla="*/ 1576 w 23"/>
                    <a:gd name="T51" fmla="*/ 12230 h 4"/>
                    <a:gd name="T52" fmla="*/ 1576 w 23"/>
                    <a:gd name="T53" fmla="*/ 12230 h 4"/>
                    <a:gd name="T54" fmla="*/ 1576 w 23"/>
                    <a:gd name="T55" fmla="*/ 6987 h 4"/>
                    <a:gd name="T56" fmla="*/ 1576 w 23"/>
                    <a:gd name="T57" fmla="*/ 12230 h 4"/>
                    <a:gd name="T58" fmla="*/ 2607 w 23"/>
                    <a:gd name="T59" fmla="*/ 6987 h 4"/>
                    <a:gd name="T60" fmla="*/ 1576 w 23"/>
                    <a:gd name="T61" fmla="*/ 6987 h 4"/>
                    <a:gd name="T62" fmla="*/ 4309 w 23"/>
                    <a:gd name="T63" fmla="*/ 6987 h 4"/>
                    <a:gd name="T64" fmla="*/ 1576 w 23"/>
                    <a:gd name="T65" fmla="*/ 12230 h 4"/>
                    <a:gd name="T66" fmla="*/ 2607 w 23"/>
                    <a:gd name="T67" fmla="*/ 6987 h 4"/>
                    <a:gd name="T68" fmla="*/ 1576 w 23"/>
                    <a:gd name="T69" fmla="*/ 6987 h 4"/>
                    <a:gd name="T70" fmla="*/ 1576 w 23"/>
                    <a:gd name="T71" fmla="*/ 6987 h 4"/>
                    <a:gd name="T72" fmla="*/ 2607 w 23"/>
                    <a:gd name="T73" fmla="*/ 6987 h 4"/>
                    <a:gd name="T74" fmla="*/ 1576 w 23"/>
                    <a:gd name="T75" fmla="*/ 6987 h 4"/>
                    <a:gd name="T76" fmla="*/ 1576 w 23"/>
                    <a:gd name="T77" fmla="*/ 6987 h 4"/>
                    <a:gd name="T78" fmla="*/ 1576 w 23"/>
                    <a:gd name="T79" fmla="*/ 12230 h 4"/>
                    <a:gd name="T80" fmla="*/ 2607 w 23"/>
                    <a:gd name="T81" fmla="*/ 0 h 4"/>
                    <a:gd name="T82" fmla="*/ 4309 w 23"/>
                    <a:gd name="T83" fmla="*/ 6987 h 4"/>
                    <a:gd name="T84" fmla="*/ 1576 w 23"/>
                    <a:gd name="T85" fmla="*/ 6987 h 4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</a:gdLst>
                  <a:ahLst/>
                  <a:cxnLst>
                    <a:cxn ang="T86">
                      <a:pos x="T0" y="T1"/>
                    </a:cxn>
                    <a:cxn ang="T87">
                      <a:pos x="T2" y="T3"/>
                    </a:cxn>
                    <a:cxn ang="T88">
                      <a:pos x="T4" y="T5"/>
                    </a:cxn>
                    <a:cxn ang="T89">
                      <a:pos x="T6" y="T7"/>
                    </a:cxn>
                    <a:cxn ang="T90">
                      <a:pos x="T8" y="T9"/>
                    </a:cxn>
                    <a:cxn ang="T91">
                      <a:pos x="T10" y="T11"/>
                    </a:cxn>
                    <a:cxn ang="T92">
                      <a:pos x="T12" y="T13"/>
                    </a:cxn>
                    <a:cxn ang="T93">
                      <a:pos x="T14" y="T15"/>
                    </a:cxn>
                    <a:cxn ang="T94">
                      <a:pos x="T16" y="T17"/>
                    </a:cxn>
                    <a:cxn ang="T95">
                      <a:pos x="T18" y="T19"/>
                    </a:cxn>
                    <a:cxn ang="T96">
                      <a:pos x="T20" y="T21"/>
                    </a:cxn>
                    <a:cxn ang="T97">
                      <a:pos x="T22" y="T23"/>
                    </a:cxn>
                    <a:cxn ang="T98">
                      <a:pos x="T24" y="T25"/>
                    </a:cxn>
                    <a:cxn ang="T99">
                      <a:pos x="T26" y="T27"/>
                    </a:cxn>
                    <a:cxn ang="T100">
                      <a:pos x="T28" y="T29"/>
                    </a:cxn>
                    <a:cxn ang="T101">
                      <a:pos x="T30" y="T31"/>
                    </a:cxn>
                    <a:cxn ang="T102">
                      <a:pos x="T32" y="T33"/>
                    </a:cxn>
                    <a:cxn ang="T103">
                      <a:pos x="T34" y="T35"/>
                    </a:cxn>
                    <a:cxn ang="T104">
                      <a:pos x="T36" y="T37"/>
                    </a:cxn>
                    <a:cxn ang="T105">
                      <a:pos x="T38" y="T39"/>
                    </a:cxn>
                    <a:cxn ang="T106">
                      <a:pos x="T40" y="T41"/>
                    </a:cxn>
                    <a:cxn ang="T107">
                      <a:pos x="T42" y="T43"/>
                    </a:cxn>
                    <a:cxn ang="T108">
                      <a:pos x="T44" y="T45"/>
                    </a:cxn>
                    <a:cxn ang="T109">
                      <a:pos x="T46" y="T47"/>
                    </a:cxn>
                    <a:cxn ang="T110">
                      <a:pos x="T48" y="T49"/>
                    </a:cxn>
                    <a:cxn ang="T111">
                      <a:pos x="T50" y="T51"/>
                    </a:cxn>
                    <a:cxn ang="T112">
                      <a:pos x="T52" y="T53"/>
                    </a:cxn>
                    <a:cxn ang="T113">
                      <a:pos x="T54" y="T55"/>
                    </a:cxn>
                    <a:cxn ang="T114">
                      <a:pos x="T56" y="T57"/>
                    </a:cxn>
                    <a:cxn ang="T115">
                      <a:pos x="T58" y="T59"/>
                    </a:cxn>
                    <a:cxn ang="T116">
                      <a:pos x="T60" y="T61"/>
                    </a:cxn>
                    <a:cxn ang="T117">
                      <a:pos x="T62" y="T63"/>
                    </a:cxn>
                    <a:cxn ang="T118">
                      <a:pos x="T64" y="T65"/>
                    </a:cxn>
                    <a:cxn ang="T119">
                      <a:pos x="T66" y="T67"/>
                    </a:cxn>
                    <a:cxn ang="T120">
                      <a:pos x="T68" y="T69"/>
                    </a:cxn>
                    <a:cxn ang="T121">
                      <a:pos x="T70" y="T71"/>
                    </a:cxn>
                    <a:cxn ang="T122">
                      <a:pos x="T72" y="T73"/>
                    </a:cxn>
                    <a:cxn ang="T123">
                      <a:pos x="T74" y="T75"/>
                    </a:cxn>
                    <a:cxn ang="T124">
                      <a:pos x="T76" y="T77"/>
                    </a:cxn>
                    <a:cxn ang="T125">
                      <a:pos x="T78" y="T79"/>
                    </a:cxn>
                    <a:cxn ang="T126">
                      <a:pos x="T80" y="T81"/>
                    </a:cxn>
                    <a:cxn ang="T127">
                      <a:pos x="T82" y="T83"/>
                    </a:cxn>
                    <a:cxn ang="T128">
                      <a:pos x="T84" y="T85"/>
                    </a:cxn>
                  </a:cxnLst>
                  <a:rect l="0" t="0" r="r" b="b"/>
                  <a:pathLst>
                    <a:path w="23" h="4">
                      <a:moveTo>
                        <a:pt x="23" y="4"/>
                      </a:moveTo>
                      <a:cubicBezTo>
                        <a:pt x="16" y="4"/>
                        <a:pt x="11" y="3"/>
                        <a:pt x="6" y="3"/>
                      </a:cubicBezTo>
                      <a:lnTo>
                        <a:pt x="6" y="1"/>
                      </a:lnTo>
                      <a:cubicBezTo>
                        <a:pt x="11" y="2"/>
                        <a:pt x="17" y="3"/>
                        <a:pt x="23" y="3"/>
                      </a:cubicBezTo>
                      <a:lnTo>
                        <a:pt x="23" y="4"/>
                      </a:lnTo>
                      <a:close/>
                      <a:moveTo>
                        <a:pt x="6" y="3"/>
                      </a:moveTo>
                      <a:cubicBezTo>
                        <a:pt x="4" y="2"/>
                        <a:pt x="3" y="2"/>
                        <a:pt x="1" y="2"/>
                      </a:cubicBezTo>
                      <a:lnTo>
                        <a:pt x="1" y="0"/>
                      </a:lnTo>
                      <a:cubicBezTo>
                        <a:pt x="3" y="1"/>
                        <a:pt x="5" y="1"/>
                        <a:pt x="6" y="1"/>
                      </a:cubicBezTo>
                      <a:lnTo>
                        <a:pt x="6" y="3"/>
                      </a:lnTo>
                      <a:close/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1"/>
                      </a:lnTo>
                      <a:lnTo>
                        <a:pt x="1" y="0"/>
                      </a:lnTo>
                      <a:close/>
                      <a:moveTo>
                        <a:pt x="1" y="2"/>
                      </a:moveTo>
                      <a:cubicBezTo>
                        <a:pt x="1" y="2"/>
                        <a:pt x="2" y="1"/>
                        <a:pt x="2" y="1"/>
                      </a:cubicBezTo>
                      <a:lnTo>
                        <a:pt x="0" y="1"/>
                      </a:lnTo>
                      <a:cubicBezTo>
                        <a:pt x="0" y="1"/>
                        <a:pt x="1" y="0"/>
                        <a:pt x="1" y="0"/>
                      </a:cubicBezTo>
                      <a:lnTo>
                        <a:pt x="1" y="2"/>
                      </a:lnTo>
                      <a:close/>
                      <a:moveTo>
                        <a:pt x="2" y="1"/>
                      </a:moveTo>
                      <a:cubicBezTo>
                        <a:pt x="2" y="1"/>
                        <a:pt x="1" y="1"/>
                        <a:pt x="2" y="1"/>
                      </a:cubicBezTo>
                      <a:lnTo>
                        <a:pt x="1" y="2"/>
                      </a:lnTo>
                      <a:cubicBezTo>
                        <a:pt x="1" y="2"/>
                        <a:pt x="0" y="2"/>
                        <a:pt x="0" y="1"/>
                      </a:cubicBezTo>
                      <a:lnTo>
                        <a:pt x="2" y="1"/>
                      </a:lnTo>
                      <a:close/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1" y="1"/>
                      </a:lnTo>
                      <a:lnTo>
                        <a:pt x="1" y="2"/>
                      </a:lnTo>
                      <a:close/>
                      <a:moveTo>
                        <a:pt x="2" y="1"/>
                      </a:moveTo>
                      <a:cubicBezTo>
                        <a:pt x="2" y="1"/>
                        <a:pt x="1" y="1"/>
                        <a:pt x="1" y="1"/>
                      </a:cubicBezTo>
                      <a:lnTo>
                        <a:pt x="3" y="1"/>
                      </a:lnTo>
                      <a:cubicBezTo>
                        <a:pt x="2" y="2"/>
                        <a:pt x="2" y="2"/>
                        <a:pt x="1" y="2"/>
                      </a:cubicBezTo>
                      <a:lnTo>
                        <a:pt x="2" y="1"/>
                      </a:lnTo>
                      <a:close/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2" y="1"/>
                      </a:lnTo>
                      <a:lnTo>
                        <a:pt x="1" y="1"/>
                      </a:lnTo>
                      <a:close/>
                      <a:moveTo>
                        <a:pt x="1" y="1"/>
                      </a:moveTo>
                      <a:cubicBezTo>
                        <a:pt x="1" y="1"/>
                        <a:pt x="1" y="2"/>
                        <a:pt x="1" y="2"/>
                      </a:cubicBezTo>
                      <a:lnTo>
                        <a:pt x="2" y="0"/>
                      </a:lnTo>
                      <a:cubicBezTo>
                        <a:pt x="2" y="1"/>
                        <a:pt x="3" y="1"/>
                        <a:pt x="3" y="1"/>
                      </a:cubicBez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080" name="Freeform 471"/>
                <p:cNvSpPr>
                  <a:spLocks noChangeArrowheads="1"/>
                </p:cNvSpPr>
                <p:nvPr/>
              </p:nvSpPr>
              <p:spPr bwMode="auto">
                <a:xfrm>
                  <a:off x="654" y="3484"/>
                  <a:ext cx="128" cy="26"/>
                </a:xfrm>
                <a:custGeom>
                  <a:avLst/>
                  <a:gdLst>
                    <a:gd name="T0" fmla="*/ 162162 w 93"/>
                    <a:gd name="T1" fmla="*/ 61168 h 16"/>
                    <a:gd name="T2" fmla="*/ 144646 w 93"/>
                    <a:gd name="T3" fmla="*/ 56352 h 16"/>
                    <a:gd name="T4" fmla="*/ 43400 w 93"/>
                    <a:gd name="T5" fmla="*/ 4352 h 16"/>
                    <a:gd name="T6" fmla="*/ 0 w 93"/>
                    <a:gd name="T7" fmla="*/ 4352 h 16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93" h="16">
                      <a:moveTo>
                        <a:pt x="93" y="16"/>
                      </a:moveTo>
                      <a:cubicBezTo>
                        <a:pt x="90" y="16"/>
                        <a:pt x="86" y="16"/>
                        <a:pt x="83" y="15"/>
                      </a:cubicBezTo>
                      <a:cubicBezTo>
                        <a:pt x="63" y="10"/>
                        <a:pt x="49" y="3"/>
                        <a:pt x="25" y="1"/>
                      </a:cubicBezTo>
                      <a:cubicBezTo>
                        <a:pt x="18" y="0"/>
                        <a:pt x="8" y="1"/>
                        <a:pt x="0" y="1"/>
                      </a:cubicBezTo>
                    </a:path>
                  </a:pathLst>
                </a:custGeom>
                <a:noFill/>
                <a:ln w="9525" cap="sq">
                  <a:solidFill>
                    <a:srgbClr val="C1C0B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081" name="Freeform 472"/>
                <p:cNvSpPr>
                  <a:spLocks noChangeArrowheads="1"/>
                </p:cNvSpPr>
                <p:nvPr/>
              </p:nvSpPr>
              <p:spPr bwMode="auto">
                <a:xfrm>
                  <a:off x="647" y="3493"/>
                  <a:ext cx="22" cy="15"/>
                </a:xfrm>
                <a:custGeom>
                  <a:avLst/>
                  <a:gdLst>
                    <a:gd name="T0" fmla="*/ 0 w 17"/>
                    <a:gd name="T1" fmla="*/ 28458 h 9"/>
                    <a:gd name="T2" fmla="*/ 19298 w 17"/>
                    <a:gd name="T3" fmla="*/ 53758 h 9"/>
                    <a:gd name="T4" fmla="*/ 0 w 17"/>
                    <a:gd name="T5" fmla="*/ 28458 h 9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17" h="9">
                      <a:moveTo>
                        <a:pt x="0" y="5"/>
                      </a:moveTo>
                      <a:cubicBezTo>
                        <a:pt x="10" y="0"/>
                        <a:pt x="4" y="5"/>
                        <a:pt x="17" y="9"/>
                      </a:cubicBezTo>
                      <a:lnTo>
                        <a:pt x="0" y="5"/>
                      </a:lnTo>
                      <a:close/>
                    </a:path>
                  </a:pathLst>
                </a:custGeom>
                <a:solidFill>
                  <a:srgbClr val="7A7878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082" name="Freeform 473"/>
                <p:cNvSpPr>
                  <a:spLocks noChangeArrowheads="1"/>
                </p:cNvSpPr>
                <p:nvPr/>
              </p:nvSpPr>
              <p:spPr bwMode="auto">
                <a:xfrm>
                  <a:off x="647" y="3493"/>
                  <a:ext cx="22" cy="15"/>
                </a:xfrm>
                <a:custGeom>
                  <a:avLst/>
                  <a:gdLst>
                    <a:gd name="T0" fmla="*/ 0 w 17"/>
                    <a:gd name="T1" fmla="*/ 28458 h 9"/>
                    <a:gd name="T2" fmla="*/ 19298 w 17"/>
                    <a:gd name="T3" fmla="*/ 53758 h 9"/>
                    <a:gd name="T4" fmla="*/ 0 60000 65536"/>
                    <a:gd name="T5" fmla="*/ 0 60000 65536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0" t="0" r="r" b="b"/>
                  <a:pathLst>
                    <a:path w="17" h="9">
                      <a:moveTo>
                        <a:pt x="0" y="5"/>
                      </a:moveTo>
                      <a:cubicBezTo>
                        <a:pt x="10" y="0"/>
                        <a:pt x="4" y="5"/>
                        <a:pt x="17" y="9"/>
                      </a:cubicBezTo>
                    </a:path>
                  </a:pathLst>
                </a:custGeom>
                <a:noFill/>
                <a:ln w="9525" cap="sq">
                  <a:solidFill>
                    <a:srgbClr val="C1C0B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083" name="Freeform 474"/>
                <p:cNvSpPr>
                  <a:spLocks noChangeArrowheads="1"/>
                </p:cNvSpPr>
                <p:nvPr/>
              </p:nvSpPr>
              <p:spPr bwMode="auto">
                <a:xfrm>
                  <a:off x="749" y="3193"/>
                  <a:ext cx="59" cy="21"/>
                </a:xfrm>
                <a:custGeom>
                  <a:avLst/>
                  <a:gdLst>
                    <a:gd name="T0" fmla="*/ 0 w 43"/>
                    <a:gd name="T1" fmla="*/ 0 h 13"/>
                    <a:gd name="T2" fmla="*/ 48005 w 43"/>
                    <a:gd name="T3" fmla="*/ 17432 h 13"/>
                    <a:gd name="T4" fmla="*/ 58726 w 43"/>
                    <a:gd name="T5" fmla="*/ 21551 h 13"/>
                    <a:gd name="T6" fmla="*/ 71269 w 43"/>
                    <a:gd name="T7" fmla="*/ 45488 h 13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43" h="13">
                      <a:moveTo>
                        <a:pt x="0" y="0"/>
                      </a:moveTo>
                      <a:cubicBezTo>
                        <a:pt x="8" y="3"/>
                        <a:pt x="18" y="4"/>
                        <a:pt x="29" y="5"/>
                      </a:cubicBezTo>
                      <a:cubicBezTo>
                        <a:pt x="31" y="5"/>
                        <a:pt x="33" y="5"/>
                        <a:pt x="35" y="6"/>
                      </a:cubicBezTo>
                      <a:cubicBezTo>
                        <a:pt x="39" y="8"/>
                        <a:pt x="37" y="12"/>
                        <a:pt x="43" y="13"/>
                      </a:cubicBezTo>
                    </a:path>
                  </a:pathLst>
                </a:custGeom>
                <a:noFill/>
                <a:ln w="9525" cap="sq">
                  <a:solidFill>
                    <a:srgbClr val="C1C0B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084" name="Freeform 475"/>
                <p:cNvSpPr>
                  <a:spLocks noChangeArrowheads="1"/>
                </p:cNvSpPr>
                <p:nvPr/>
              </p:nvSpPr>
              <p:spPr bwMode="auto">
                <a:xfrm>
                  <a:off x="749" y="3177"/>
                  <a:ext cx="36" cy="6"/>
                </a:xfrm>
                <a:custGeom>
                  <a:avLst/>
                  <a:gdLst>
                    <a:gd name="T0" fmla="*/ 32720 w 27"/>
                    <a:gd name="T1" fmla="*/ 21396 h 4"/>
                    <a:gd name="T2" fmla="*/ 11703 w 27"/>
                    <a:gd name="T3" fmla="*/ 12230 h 4"/>
                    <a:gd name="T4" fmla="*/ 13161 w 27"/>
                    <a:gd name="T5" fmla="*/ 6987 h 4"/>
                    <a:gd name="T6" fmla="*/ 32720 w 27"/>
                    <a:gd name="T7" fmla="*/ 16131 h 4"/>
                    <a:gd name="T8" fmla="*/ 32720 w 27"/>
                    <a:gd name="T9" fmla="*/ 21396 h 4"/>
                    <a:gd name="T10" fmla="*/ 11703 w 27"/>
                    <a:gd name="T11" fmla="*/ 12230 h 4"/>
                    <a:gd name="T12" fmla="*/ 7180 w 27"/>
                    <a:gd name="T13" fmla="*/ 6987 h 4"/>
                    <a:gd name="T14" fmla="*/ 7180 w 27"/>
                    <a:gd name="T15" fmla="*/ 0 h 4"/>
                    <a:gd name="T16" fmla="*/ 13161 w 27"/>
                    <a:gd name="T17" fmla="*/ 6987 h 4"/>
                    <a:gd name="T18" fmla="*/ 11703 w 27"/>
                    <a:gd name="T19" fmla="*/ 12230 h 4"/>
                    <a:gd name="T20" fmla="*/ 7180 w 27"/>
                    <a:gd name="T21" fmla="*/ 0 h 4"/>
                    <a:gd name="T22" fmla="*/ 7180 w 27"/>
                    <a:gd name="T23" fmla="*/ 0 h 4"/>
                    <a:gd name="T24" fmla="*/ 7180 w 27"/>
                    <a:gd name="T25" fmla="*/ 0 h 4"/>
                    <a:gd name="T26" fmla="*/ 7180 w 27"/>
                    <a:gd name="T27" fmla="*/ 6987 h 4"/>
                    <a:gd name="T28" fmla="*/ 7180 w 27"/>
                    <a:gd name="T29" fmla="*/ 0 h 4"/>
                    <a:gd name="T30" fmla="*/ 7180 w 27"/>
                    <a:gd name="T31" fmla="*/ 6987 h 4"/>
                    <a:gd name="T32" fmla="*/ 7180 w 27"/>
                    <a:gd name="T33" fmla="*/ 6987 h 4"/>
                    <a:gd name="T34" fmla="*/ 7180 w 27"/>
                    <a:gd name="T35" fmla="*/ 0 h 4"/>
                    <a:gd name="T36" fmla="*/ 7180 w 27"/>
                    <a:gd name="T37" fmla="*/ 0 h 4"/>
                    <a:gd name="T38" fmla="*/ 7180 w 27"/>
                    <a:gd name="T39" fmla="*/ 6987 h 4"/>
                    <a:gd name="T40" fmla="*/ 7180 w 27"/>
                    <a:gd name="T41" fmla="*/ 0 h 4"/>
                    <a:gd name="T42" fmla="*/ 7180 w 27"/>
                    <a:gd name="T43" fmla="*/ 0 h 4"/>
                    <a:gd name="T44" fmla="*/ 7180 w 27"/>
                    <a:gd name="T45" fmla="*/ 6987 h 4"/>
                    <a:gd name="T46" fmla="*/ 7180 w 27"/>
                    <a:gd name="T47" fmla="*/ 0 h 4"/>
                    <a:gd name="T48" fmla="*/ 7180 w 27"/>
                    <a:gd name="T49" fmla="*/ 6987 h 4"/>
                    <a:gd name="T50" fmla="*/ 4956 w 27"/>
                    <a:gd name="T51" fmla="*/ 6987 h 4"/>
                    <a:gd name="T52" fmla="*/ 4956 w 27"/>
                    <a:gd name="T53" fmla="*/ 0 h 4"/>
                    <a:gd name="T54" fmla="*/ 7180 w 27"/>
                    <a:gd name="T55" fmla="*/ 0 h 4"/>
                    <a:gd name="T56" fmla="*/ 7180 w 27"/>
                    <a:gd name="T57" fmla="*/ 6987 h 4"/>
                    <a:gd name="T58" fmla="*/ 4956 w 27"/>
                    <a:gd name="T59" fmla="*/ 6987 h 4"/>
                    <a:gd name="T60" fmla="*/ 0 w 27"/>
                    <a:gd name="T61" fmla="*/ 12230 h 4"/>
                    <a:gd name="T62" fmla="*/ 0 w 27"/>
                    <a:gd name="T63" fmla="*/ 6987 h 4"/>
                    <a:gd name="T64" fmla="*/ 4956 w 27"/>
                    <a:gd name="T65" fmla="*/ 0 h 4"/>
                    <a:gd name="T66" fmla="*/ 4956 w 27"/>
                    <a:gd name="T67" fmla="*/ 6987 h 4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</a:gdLst>
                  <a:ahLst/>
                  <a:cxnLst>
                    <a:cxn ang="T68">
                      <a:pos x="T0" y="T1"/>
                    </a:cxn>
                    <a:cxn ang="T69">
                      <a:pos x="T2" y="T3"/>
                    </a:cxn>
                    <a:cxn ang="T70">
                      <a:pos x="T4" y="T5"/>
                    </a:cxn>
                    <a:cxn ang="T71">
                      <a:pos x="T6" y="T7"/>
                    </a:cxn>
                    <a:cxn ang="T72">
                      <a:pos x="T8" y="T9"/>
                    </a:cxn>
                    <a:cxn ang="T73">
                      <a:pos x="T10" y="T11"/>
                    </a:cxn>
                    <a:cxn ang="T74">
                      <a:pos x="T12" y="T13"/>
                    </a:cxn>
                    <a:cxn ang="T75">
                      <a:pos x="T14" y="T15"/>
                    </a:cxn>
                    <a:cxn ang="T76">
                      <a:pos x="T16" y="T17"/>
                    </a:cxn>
                    <a:cxn ang="T77">
                      <a:pos x="T18" y="T19"/>
                    </a:cxn>
                    <a:cxn ang="T78">
                      <a:pos x="T20" y="T21"/>
                    </a:cxn>
                    <a:cxn ang="T79">
                      <a:pos x="T22" y="T23"/>
                    </a:cxn>
                    <a:cxn ang="T80">
                      <a:pos x="T24" y="T25"/>
                    </a:cxn>
                    <a:cxn ang="T81">
                      <a:pos x="T26" y="T27"/>
                    </a:cxn>
                    <a:cxn ang="T82">
                      <a:pos x="T28" y="T29"/>
                    </a:cxn>
                    <a:cxn ang="T83">
                      <a:pos x="T30" y="T31"/>
                    </a:cxn>
                    <a:cxn ang="T84">
                      <a:pos x="T32" y="T33"/>
                    </a:cxn>
                    <a:cxn ang="T85">
                      <a:pos x="T34" y="T35"/>
                    </a:cxn>
                    <a:cxn ang="T86">
                      <a:pos x="T36" y="T37"/>
                    </a:cxn>
                    <a:cxn ang="T87">
                      <a:pos x="T38" y="T39"/>
                    </a:cxn>
                    <a:cxn ang="T88">
                      <a:pos x="T40" y="T41"/>
                    </a:cxn>
                    <a:cxn ang="T89">
                      <a:pos x="T42" y="T43"/>
                    </a:cxn>
                    <a:cxn ang="T90">
                      <a:pos x="T44" y="T45"/>
                    </a:cxn>
                    <a:cxn ang="T91">
                      <a:pos x="T46" y="T47"/>
                    </a:cxn>
                    <a:cxn ang="T92">
                      <a:pos x="T48" y="T49"/>
                    </a:cxn>
                    <a:cxn ang="T93">
                      <a:pos x="T50" y="T51"/>
                    </a:cxn>
                    <a:cxn ang="T94">
                      <a:pos x="T52" y="T53"/>
                    </a:cxn>
                    <a:cxn ang="T95">
                      <a:pos x="T54" y="T55"/>
                    </a:cxn>
                    <a:cxn ang="T96">
                      <a:pos x="T56" y="T57"/>
                    </a:cxn>
                    <a:cxn ang="T97">
                      <a:pos x="T58" y="T59"/>
                    </a:cxn>
                    <a:cxn ang="T98">
                      <a:pos x="T60" y="T61"/>
                    </a:cxn>
                    <a:cxn ang="T99">
                      <a:pos x="T62" y="T63"/>
                    </a:cxn>
                    <a:cxn ang="T100">
                      <a:pos x="T64" y="T65"/>
                    </a:cxn>
                    <a:cxn ang="T101">
                      <a:pos x="T66" y="T67"/>
                    </a:cxn>
                  </a:cxnLst>
                  <a:rect l="0" t="0" r="r" b="b"/>
                  <a:pathLst>
                    <a:path w="27" h="4">
                      <a:moveTo>
                        <a:pt x="27" y="4"/>
                      </a:moveTo>
                      <a:cubicBezTo>
                        <a:pt x="21" y="4"/>
                        <a:pt x="16" y="3"/>
                        <a:pt x="10" y="2"/>
                      </a:cubicBezTo>
                      <a:lnTo>
                        <a:pt x="11" y="1"/>
                      </a:lnTo>
                      <a:cubicBezTo>
                        <a:pt x="16" y="2"/>
                        <a:pt x="21" y="3"/>
                        <a:pt x="27" y="3"/>
                      </a:cubicBezTo>
                      <a:lnTo>
                        <a:pt x="27" y="4"/>
                      </a:lnTo>
                      <a:close/>
                      <a:moveTo>
                        <a:pt x="10" y="2"/>
                      </a:moveTo>
                      <a:cubicBezTo>
                        <a:pt x="9" y="2"/>
                        <a:pt x="7" y="1"/>
                        <a:pt x="6" y="1"/>
                      </a:cubicBezTo>
                      <a:lnTo>
                        <a:pt x="6" y="0"/>
                      </a:lnTo>
                      <a:cubicBezTo>
                        <a:pt x="7" y="0"/>
                        <a:pt x="9" y="0"/>
                        <a:pt x="11" y="1"/>
                      </a:cubicBezTo>
                      <a:lnTo>
                        <a:pt x="10" y="2"/>
                      </a:lnTo>
                      <a:close/>
                      <a:moveTo>
                        <a:pt x="6" y="0"/>
                      </a:moveTo>
                      <a:lnTo>
                        <a:pt x="6" y="0"/>
                      </a:lnTo>
                      <a:lnTo>
                        <a:pt x="6" y="1"/>
                      </a:lnTo>
                      <a:lnTo>
                        <a:pt x="6" y="0"/>
                      </a:lnTo>
                      <a:close/>
                      <a:moveTo>
                        <a:pt x="6" y="1"/>
                      </a:moveTo>
                      <a:lnTo>
                        <a:pt x="6" y="1"/>
                      </a:lnTo>
                      <a:lnTo>
                        <a:pt x="6" y="0"/>
                      </a:lnTo>
                      <a:lnTo>
                        <a:pt x="6" y="1"/>
                      </a:lnTo>
                      <a:close/>
                      <a:moveTo>
                        <a:pt x="6" y="0"/>
                      </a:moveTo>
                      <a:lnTo>
                        <a:pt x="6" y="0"/>
                      </a:lnTo>
                      <a:lnTo>
                        <a:pt x="6" y="1"/>
                      </a:lnTo>
                      <a:lnTo>
                        <a:pt x="6" y="0"/>
                      </a:lnTo>
                      <a:close/>
                      <a:moveTo>
                        <a:pt x="6" y="1"/>
                      </a:moveTo>
                      <a:cubicBezTo>
                        <a:pt x="5" y="1"/>
                        <a:pt x="5" y="1"/>
                        <a:pt x="4" y="1"/>
                      </a:cubicBezTo>
                      <a:lnTo>
                        <a:pt x="4" y="0"/>
                      </a:lnTo>
                      <a:cubicBezTo>
                        <a:pt x="4" y="0"/>
                        <a:pt x="5" y="0"/>
                        <a:pt x="6" y="0"/>
                      </a:cubicBezTo>
                      <a:lnTo>
                        <a:pt x="6" y="1"/>
                      </a:lnTo>
                      <a:close/>
                      <a:moveTo>
                        <a:pt x="4" y="1"/>
                      </a:moveTo>
                      <a:cubicBezTo>
                        <a:pt x="3" y="2"/>
                        <a:pt x="1" y="2"/>
                        <a:pt x="0" y="2"/>
                      </a:cubicBezTo>
                      <a:lnTo>
                        <a:pt x="0" y="1"/>
                      </a:lnTo>
                      <a:cubicBezTo>
                        <a:pt x="1" y="1"/>
                        <a:pt x="3" y="1"/>
                        <a:pt x="4" y="0"/>
                      </a:cubicBezTo>
                      <a:lnTo>
                        <a:pt x="4" y="1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085" name="Freeform 476"/>
                <p:cNvSpPr>
                  <a:spLocks noChangeArrowheads="1"/>
                </p:cNvSpPr>
                <p:nvPr/>
              </p:nvSpPr>
              <p:spPr bwMode="auto">
                <a:xfrm>
                  <a:off x="835" y="3097"/>
                  <a:ext cx="57" cy="20"/>
                </a:xfrm>
                <a:custGeom>
                  <a:avLst/>
                  <a:gdLst>
                    <a:gd name="T0" fmla="*/ 0 w 42"/>
                    <a:gd name="T1" fmla="*/ 0 h 12"/>
                    <a:gd name="T2" fmla="*/ 43259 w 42"/>
                    <a:gd name="T3" fmla="*/ 25292 h 12"/>
                    <a:gd name="T4" fmla="*/ 50030 w 42"/>
                    <a:gd name="T5" fmla="*/ 28458 h 12"/>
                    <a:gd name="T6" fmla="*/ 61751 w 42"/>
                    <a:gd name="T7" fmla="*/ 70255 h 12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42" h="12">
                      <a:moveTo>
                        <a:pt x="0" y="0"/>
                      </a:moveTo>
                      <a:cubicBezTo>
                        <a:pt x="8" y="2"/>
                        <a:pt x="18" y="3"/>
                        <a:pt x="29" y="4"/>
                      </a:cubicBezTo>
                      <a:cubicBezTo>
                        <a:pt x="31" y="4"/>
                        <a:pt x="33" y="5"/>
                        <a:pt x="34" y="5"/>
                      </a:cubicBezTo>
                      <a:cubicBezTo>
                        <a:pt x="39" y="7"/>
                        <a:pt x="37" y="11"/>
                        <a:pt x="42" y="12"/>
                      </a:cubicBezTo>
                    </a:path>
                  </a:pathLst>
                </a:custGeom>
                <a:noFill/>
                <a:ln w="9525" cap="sq">
                  <a:solidFill>
                    <a:srgbClr val="C1C0B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086" name="Freeform 477"/>
                <p:cNvSpPr>
                  <a:spLocks noChangeArrowheads="1"/>
                </p:cNvSpPr>
                <p:nvPr/>
              </p:nvSpPr>
              <p:spPr bwMode="auto">
                <a:xfrm>
                  <a:off x="835" y="3080"/>
                  <a:ext cx="36" cy="5"/>
                </a:xfrm>
                <a:custGeom>
                  <a:avLst/>
                  <a:gdLst>
                    <a:gd name="T0" fmla="*/ 32720 w 27"/>
                    <a:gd name="T1" fmla="*/ 1393 h 4"/>
                    <a:gd name="T2" fmla="*/ 11703 w 27"/>
                    <a:gd name="T3" fmla="*/ 804 h 4"/>
                    <a:gd name="T4" fmla="*/ 13161 w 27"/>
                    <a:gd name="T5" fmla="*/ 536 h 4"/>
                    <a:gd name="T6" fmla="*/ 32720 w 27"/>
                    <a:gd name="T7" fmla="*/ 1204 h 4"/>
                    <a:gd name="T8" fmla="*/ 32720 w 27"/>
                    <a:gd name="T9" fmla="*/ 1393 h 4"/>
                    <a:gd name="T10" fmla="*/ 11703 w 27"/>
                    <a:gd name="T11" fmla="*/ 804 h 4"/>
                    <a:gd name="T12" fmla="*/ 5831 w 27"/>
                    <a:gd name="T13" fmla="*/ 536 h 4"/>
                    <a:gd name="T14" fmla="*/ 5831 w 27"/>
                    <a:gd name="T15" fmla="*/ 0 h 4"/>
                    <a:gd name="T16" fmla="*/ 13161 w 27"/>
                    <a:gd name="T17" fmla="*/ 536 h 4"/>
                    <a:gd name="T18" fmla="*/ 11703 w 27"/>
                    <a:gd name="T19" fmla="*/ 804 h 4"/>
                    <a:gd name="T20" fmla="*/ 5831 w 27"/>
                    <a:gd name="T21" fmla="*/ 0 h 4"/>
                    <a:gd name="T22" fmla="*/ 5831 w 27"/>
                    <a:gd name="T23" fmla="*/ 0 h 4"/>
                    <a:gd name="T24" fmla="*/ 5831 w 27"/>
                    <a:gd name="T25" fmla="*/ 0 h 4"/>
                    <a:gd name="T26" fmla="*/ 5831 w 27"/>
                    <a:gd name="T27" fmla="*/ 536 h 4"/>
                    <a:gd name="T28" fmla="*/ 5831 w 27"/>
                    <a:gd name="T29" fmla="*/ 0 h 4"/>
                    <a:gd name="T30" fmla="*/ 5831 w 27"/>
                    <a:gd name="T31" fmla="*/ 536 h 4"/>
                    <a:gd name="T32" fmla="*/ 5831 w 27"/>
                    <a:gd name="T33" fmla="*/ 536 h 4"/>
                    <a:gd name="T34" fmla="*/ 5831 w 27"/>
                    <a:gd name="T35" fmla="*/ 0 h 4"/>
                    <a:gd name="T36" fmla="*/ 5831 w 27"/>
                    <a:gd name="T37" fmla="*/ 0 h 4"/>
                    <a:gd name="T38" fmla="*/ 5831 w 27"/>
                    <a:gd name="T39" fmla="*/ 536 h 4"/>
                    <a:gd name="T40" fmla="*/ 5831 w 27"/>
                    <a:gd name="T41" fmla="*/ 0 h 4"/>
                    <a:gd name="T42" fmla="*/ 5831 w 27"/>
                    <a:gd name="T43" fmla="*/ 0 h 4"/>
                    <a:gd name="T44" fmla="*/ 5831 w 27"/>
                    <a:gd name="T45" fmla="*/ 536 h 4"/>
                    <a:gd name="T46" fmla="*/ 5831 w 27"/>
                    <a:gd name="T47" fmla="*/ 0 h 4"/>
                    <a:gd name="T48" fmla="*/ 5831 w 27"/>
                    <a:gd name="T49" fmla="*/ 536 h 4"/>
                    <a:gd name="T50" fmla="*/ 4956 w 27"/>
                    <a:gd name="T51" fmla="*/ 804 h 4"/>
                    <a:gd name="T52" fmla="*/ 4956 w 27"/>
                    <a:gd name="T53" fmla="*/ 0 h 4"/>
                    <a:gd name="T54" fmla="*/ 5831 w 27"/>
                    <a:gd name="T55" fmla="*/ 0 h 4"/>
                    <a:gd name="T56" fmla="*/ 5831 w 27"/>
                    <a:gd name="T57" fmla="*/ 536 h 4"/>
                    <a:gd name="T58" fmla="*/ 4956 w 27"/>
                    <a:gd name="T59" fmla="*/ 804 h 4"/>
                    <a:gd name="T60" fmla="*/ 0 w 27"/>
                    <a:gd name="T61" fmla="*/ 804 h 4"/>
                    <a:gd name="T62" fmla="*/ 0 w 27"/>
                    <a:gd name="T63" fmla="*/ 536 h 4"/>
                    <a:gd name="T64" fmla="*/ 4956 w 27"/>
                    <a:gd name="T65" fmla="*/ 0 h 4"/>
                    <a:gd name="T66" fmla="*/ 4956 w 27"/>
                    <a:gd name="T67" fmla="*/ 804 h 4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</a:gdLst>
                  <a:ahLst/>
                  <a:cxnLst>
                    <a:cxn ang="T68">
                      <a:pos x="T0" y="T1"/>
                    </a:cxn>
                    <a:cxn ang="T69">
                      <a:pos x="T2" y="T3"/>
                    </a:cxn>
                    <a:cxn ang="T70">
                      <a:pos x="T4" y="T5"/>
                    </a:cxn>
                    <a:cxn ang="T71">
                      <a:pos x="T6" y="T7"/>
                    </a:cxn>
                    <a:cxn ang="T72">
                      <a:pos x="T8" y="T9"/>
                    </a:cxn>
                    <a:cxn ang="T73">
                      <a:pos x="T10" y="T11"/>
                    </a:cxn>
                    <a:cxn ang="T74">
                      <a:pos x="T12" y="T13"/>
                    </a:cxn>
                    <a:cxn ang="T75">
                      <a:pos x="T14" y="T15"/>
                    </a:cxn>
                    <a:cxn ang="T76">
                      <a:pos x="T16" y="T17"/>
                    </a:cxn>
                    <a:cxn ang="T77">
                      <a:pos x="T18" y="T19"/>
                    </a:cxn>
                    <a:cxn ang="T78">
                      <a:pos x="T20" y="T21"/>
                    </a:cxn>
                    <a:cxn ang="T79">
                      <a:pos x="T22" y="T23"/>
                    </a:cxn>
                    <a:cxn ang="T80">
                      <a:pos x="T24" y="T25"/>
                    </a:cxn>
                    <a:cxn ang="T81">
                      <a:pos x="T26" y="T27"/>
                    </a:cxn>
                    <a:cxn ang="T82">
                      <a:pos x="T28" y="T29"/>
                    </a:cxn>
                    <a:cxn ang="T83">
                      <a:pos x="T30" y="T31"/>
                    </a:cxn>
                    <a:cxn ang="T84">
                      <a:pos x="T32" y="T33"/>
                    </a:cxn>
                    <a:cxn ang="T85">
                      <a:pos x="T34" y="T35"/>
                    </a:cxn>
                    <a:cxn ang="T86">
                      <a:pos x="T36" y="T37"/>
                    </a:cxn>
                    <a:cxn ang="T87">
                      <a:pos x="T38" y="T39"/>
                    </a:cxn>
                    <a:cxn ang="T88">
                      <a:pos x="T40" y="T41"/>
                    </a:cxn>
                    <a:cxn ang="T89">
                      <a:pos x="T42" y="T43"/>
                    </a:cxn>
                    <a:cxn ang="T90">
                      <a:pos x="T44" y="T45"/>
                    </a:cxn>
                    <a:cxn ang="T91">
                      <a:pos x="T46" y="T47"/>
                    </a:cxn>
                    <a:cxn ang="T92">
                      <a:pos x="T48" y="T49"/>
                    </a:cxn>
                    <a:cxn ang="T93">
                      <a:pos x="T50" y="T51"/>
                    </a:cxn>
                    <a:cxn ang="T94">
                      <a:pos x="T52" y="T53"/>
                    </a:cxn>
                    <a:cxn ang="T95">
                      <a:pos x="T54" y="T55"/>
                    </a:cxn>
                    <a:cxn ang="T96">
                      <a:pos x="T56" y="T57"/>
                    </a:cxn>
                    <a:cxn ang="T97">
                      <a:pos x="T58" y="T59"/>
                    </a:cxn>
                    <a:cxn ang="T98">
                      <a:pos x="T60" y="T61"/>
                    </a:cxn>
                    <a:cxn ang="T99">
                      <a:pos x="T62" y="T63"/>
                    </a:cxn>
                    <a:cxn ang="T100">
                      <a:pos x="T64" y="T65"/>
                    </a:cxn>
                    <a:cxn ang="T101">
                      <a:pos x="T66" y="T67"/>
                    </a:cxn>
                  </a:cxnLst>
                  <a:rect l="0" t="0" r="r" b="b"/>
                  <a:pathLst>
                    <a:path w="27" h="4">
                      <a:moveTo>
                        <a:pt x="27" y="4"/>
                      </a:moveTo>
                      <a:cubicBezTo>
                        <a:pt x="21" y="4"/>
                        <a:pt x="16" y="3"/>
                        <a:pt x="10" y="2"/>
                      </a:cubicBezTo>
                      <a:lnTo>
                        <a:pt x="11" y="1"/>
                      </a:lnTo>
                      <a:cubicBezTo>
                        <a:pt x="16" y="2"/>
                        <a:pt x="21" y="3"/>
                        <a:pt x="27" y="3"/>
                      </a:cubicBezTo>
                      <a:lnTo>
                        <a:pt x="27" y="4"/>
                      </a:lnTo>
                      <a:close/>
                      <a:moveTo>
                        <a:pt x="10" y="2"/>
                      </a:moveTo>
                      <a:cubicBezTo>
                        <a:pt x="9" y="2"/>
                        <a:pt x="7" y="2"/>
                        <a:pt x="5" y="1"/>
                      </a:cubicBezTo>
                      <a:lnTo>
                        <a:pt x="5" y="0"/>
                      </a:lnTo>
                      <a:cubicBezTo>
                        <a:pt x="7" y="0"/>
                        <a:pt x="9" y="1"/>
                        <a:pt x="11" y="1"/>
                      </a:cubicBezTo>
                      <a:lnTo>
                        <a:pt x="10" y="2"/>
                      </a:lnTo>
                      <a:close/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5" y="1"/>
                      </a:lnTo>
                      <a:lnTo>
                        <a:pt x="5" y="0"/>
                      </a:lnTo>
                      <a:close/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5" y="0"/>
                      </a:lnTo>
                      <a:lnTo>
                        <a:pt x="5" y="1"/>
                      </a:lnTo>
                      <a:close/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5" y="1"/>
                      </a:lnTo>
                      <a:lnTo>
                        <a:pt x="5" y="0"/>
                      </a:lnTo>
                      <a:close/>
                      <a:moveTo>
                        <a:pt x="5" y="1"/>
                      </a:moveTo>
                      <a:cubicBezTo>
                        <a:pt x="5" y="1"/>
                        <a:pt x="5" y="2"/>
                        <a:pt x="4" y="2"/>
                      </a:cubicBezTo>
                      <a:lnTo>
                        <a:pt x="4" y="0"/>
                      </a:lnTo>
                      <a:cubicBezTo>
                        <a:pt x="4" y="0"/>
                        <a:pt x="5" y="0"/>
                        <a:pt x="5" y="0"/>
                      </a:cubicBezTo>
                      <a:lnTo>
                        <a:pt x="5" y="1"/>
                      </a:lnTo>
                      <a:close/>
                      <a:moveTo>
                        <a:pt x="4" y="2"/>
                      </a:moveTo>
                      <a:cubicBezTo>
                        <a:pt x="3" y="2"/>
                        <a:pt x="1" y="2"/>
                        <a:pt x="0" y="2"/>
                      </a:cubicBezTo>
                      <a:lnTo>
                        <a:pt x="0" y="1"/>
                      </a:lnTo>
                      <a:cubicBezTo>
                        <a:pt x="1" y="1"/>
                        <a:pt x="3" y="1"/>
                        <a:pt x="4" y="0"/>
                      </a:cubicBezTo>
                      <a:lnTo>
                        <a:pt x="4" y="2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087" name="Freeform 478"/>
                <p:cNvSpPr>
                  <a:spLocks noChangeArrowheads="1"/>
                </p:cNvSpPr>
                <p:nvPr/>
              </p:nvSpPr>
              <p:spPr bwMode="auto">
                <a:xfrm>
                  <a:off x="623" y="3068"/>
                  <a:ext cx="46" cy="7"/>
                </a:xfrm>
                <a:custGeom>
                  <a:avLst/>
                  <a:gdLst>
                    <a:gd name="T0" fmla="*/ 0 w 34"/>
                    <a:gd name="T1" fmla="*/ 0 h 5"/>
                    <a:gd name="T2" fmla="*/ 43117 w 34"/>
                    <a:gd name="T3" fmla="*/ 5274 h 5"/>
                    <a:gd name="T4" fmla="*/ 50446 w 34"/>
                    <a:gd name="T5" fmla="*/ 6819 h 5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34" h="5">
                      <a:moveTo>
                        <a:pt x="0" y="0"/>
                      </a:moveTo>
                      <a:cubicBezTo>
                        <a:pt x="8" y="2"/>
                        <a:pt x="18" y="3"/>
                        <a:pt x="29" y="4"/>
                      </a:cubicBezTo>
                      <a:cubicBezTo>
                        <a:pt x="31" y="4"/>
                        <a:pt x="33" y="5"/>
                        <a:pt x="34" y="5"/>
                      </a:cubicBezTo>
                    </a:path>
                  </a:pathLst>
                </a:custGeom>
                <a:noFill/>
                <a:ln w="9525" cap="sq">
                  <a:solidFill>
                    <a:srgbClr val="C1C0B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088" name="Freeform 479"/>
                <p:cNvSpPr>
                  <a:spLocks noChangeArrowheads="1"/>
                </p:cNvSpPr>
                <p:nvPr/>
              </p:nvSpPr>
              <p:spPr bwMode="auto">
                <a:xfrm>
                  <a:off x="626" y="3052"/>
                  <a:ext cx="37" cy="6"/>
                </a:xfrm>
                <a:custGeom>
                  <a:avLst/>
                  <a:gdLst>
                    <a:gd name="T0" fmla="*/ 49207 w 27"/>
                    <a:gd name="T1" fmla="*/ 21396 h 4"/>
                    <a:gd name="T2" fmla="*/ 19558 w 27"/>
                    <a:gd name="T3" fmla="*/ 12230 h 4"/>
                    <a:gd name="T4" fmla="*/ 19558 w 27"/>
                    <a:gd name="T5" fmla="*/ 6987 h 4"/>
                    <a:gd name="T6" fmla="*/ 49207 w 27"/>
                    <a:gd name="T7" fmla="*/ 16131 h 4"/>
                    <a:gd name="T8" fmla="*/ 49207 w 27"/>
                    <a:gd name="T9" fmla="*/ 21396 h 4"/>
                    <a:gd name="T10" fmla="*/ 19558 w 27"/>
                    <a:gd name="T11" fmla="*/ 12230 h 4"/>
                    <a:gd name="T12" fmla="*/ 8796 w 27"/>
                    <a:gd name="T13" fmla="*/ 6987 h 4"/>
                    <a:gd name="T14" fmla="*/ 11090 w 27"/>
                    <a:gd name="T15" fmla="*/ 0 h 4"/>
                    <a:gd name="T16" fmla="*/ 19558 w 27"/>
                    <a:gd name="T17" fmla="*/ 6987 h 4"/>
                    <a:gd name="T18" fmla="*/ 19558 w 27"/>
                    <a:gd name="T19" fmla="*/ 12230 h 4"/>
                    <a:gd name="T20" fmla="*/ 11090 w 27"/>
                    <a:gd name="T21" fmla="*/ 0 h 4"/>
                    <a:gd name="T22" fmla="*/ 11090 w 27"/>
                    <a:gd name="T23" fmla="*/ 0 h 4"/>
                    <a:gd name="T24" fmla="*/ 11090 w 27"/>
                    <a:gd name="T25" fmla="*/ 0 h 4"/>
                    <a:gd name="T26" fmla="*/ 11090 w 27"/>
                    <a:gd name="T27" fmla="*/ 6987 h 4"/>
                    <a:gd name="T28" fmla="*/ 11090 w 27"/>
                    <a:gd name="T29" fmla="*/ 0 h 4"/>
                    <a:gd name="T30" fmla="*/ 11090 w 27"/>
                    <a:gd name="T31" fmla="*/ 6987 h 4"/>
                    <a:gd name="T32" fmla="*/ 11090 w 27"/>
                    <a:gd name="T33" fmla="*/ 6987 h 4"/>
                    <a:gd name="T34" fmla="*/ 11090 w 27"/>
                    <a:gd name="T35" fmla="*/ 0 h 4"/>
                    <a:gd name="T36" fmla="*/ 11090 w 27"/>
                    <a:gd name="T37" fmla="*/ 0 h 4"/>
                    <a:gd name="T38" fmla="*/ 11090 w 27"/>
                    <a:gd name="T39" fmla="*/ 6987 h 4"/>
                    <a:gd name="T40" fmla="*/ 11090 w 27"/>
                    <a:gd name="T41" fmla="*/ 0 h 4"/>
                    <a:gd name="T42" fmla="*/ 11090 w 27"/>
                    <a:gd name="T43" fmla="*/ 0 h 4"/>
                    <a:gd name="T44" fmla="*/ 11090 w 27"/>
                    <a:gd name="T45" fmla="*/ 6987 h 4"/>
                    <a:gd name="T46" fmla="*/ 11090 w 27"/>
                    <a:gd name="T47" fmla="*/ 0 h 4"/>
                    <a:gd name="T48" fmla="*/ 11090 w 27"/>
                    <a:gd name="T49" fmla="*/ 6987 h 4"/>
                    <a:gd name="T50" fmla="*/ 7815 w 27"/>
                    <a:gd name="T51" fmla="*/ 12230 h 4"/>
                    <a:gd name="T52" fmla="*/ 7815 w 27"/>
                    <a:gd name="T53" fmla="*/ 0 h 4"/>
                    <a:gd name="T54" fmla="*/ 11090 w 27"/>
                    <a:gd name="T55" fmla="*/ 0 h 4"/>
                    <a:gd name="T56" fmla="*/ 11090 w 27"/>
                    <a:gd name="T57" fmla="*/ 6987 h 4"/>
                    <a:gd name="T58" fmla="*/ 7815 w 27"/>
                    <a:gd name="T59" fmla="*/ 12230 h 4"/>
                    <a:gd name="T60" fmla="*/ 0 w 27"/>
                    <a:gd name="T61" fmla="*/ 12230 h 4"/>
                    <a:gd name="T62" fmla="*/ 1902 w 27"/>
                    <a:gd name="T63" fmla="*/ 6987 h 4"/>
                    <a:gd name="T64" fmla="*/ 7815 w 27"/>
                    <a:gd name="T65" fmla="*/ 0 h 4"/>
                    <a:gd name="T66" fmla="*/ 7815 w 27"/>
                    <a:gd name="T67" fmla="*/ 12230 h 4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</a:gdLst>
                  <a:ahLst/>
                  <a:cxnLst>
                    <a:cxn ang="T68">
                      <a:pos x="T0" y="T1"/>
                    </a:cxn>
                    <a:cxn ang="T69">
                      <a:pos x="T2" y="T3"/>
                    </a:cxn>
                    <a:cxn ang="T70">
                      <a:pos x="T4" y="T5"/>
                    </a:cxn>
                    <a:cxn ang="T71">
                      <a:pos x="T6" y="T7"/>
                    </a:cxn>
                    <a:cxn ang="T72">
                      <a:pos x="T8" y="T9"/>
                    </a:cxn>
                    <a:cxn ang="T73">
                      <a:pos x="T10" y="T11"/>
                    </a:cxn>
                    <a:cxn ang="T74">
                      <a:pos x="T12" y="T13"/>
                    </a:cxn>
                    <a:cxn ang="T75">
                      <a:pos x="T14" y="T15"/>
                    </a:cxn>
                    <a:cxn ang="T76">
                      <a:pos x="T16" y="T17"/>
                    </a:cxn>
                    <a:cxn ang="T77">
                      <a:pos x="T18" y="T19"/>
                    </a:cxn>
                    <a:cxn ang="T78">
                      <a:pos x="T20" y="T21"/>
                    </a:cxn>
                    <a:cxn ang="T79">
                      <a:pos x="T22" y="T23"/>
                    </a:cxn>
                    <a:cxn ang="T80">
                      <a:pos x="T24" y="T25"/>
                    </a:cxn>
                    <a:cxn ang="T81">
                      <a:pos x="T26" y="T27"/>
                    </a:cxn>
                    <a:cxn ang="T82">
                      <a:pos x="T28" y="T29"/>
                    </a:cxn>
                    <a:cxn ang="T83">
                      <a:pos x="T30" y="T31"/>
                    </a:cxn>
                    <a:cxn ang="T84">
                      <a:pos x="T32" y="T33"/>
                    </a:cxn>
                    <a:cxn ang="T85">
                      <a:pos x="T34" y="T35"/>
                    </a:cxn>
                    <a:cxn ang="T86">
                      <a:pos x="T36" y="T37"/>
                    </a:cxn>
                    <a:cxn ang="T87">
                      <a:pos x="T38" y="T39"/>
                    </a:cxn>
                    <a:cxn ang="T88">
                      <a:pos x="T40" y="T41"/>
                    </a:cxn>
                    <a:cxn ang="T89">
                      <a:pos x="T42" y="T43"/>
                    </a:cxn>
                    <a:cxn ang="T90">
                      <a:pos x="T44" y="T45"/>
                    </a:cxn>
                    <a:cxn ang="T91">
                      <a:pos x="T46" y="T47"/>
                    </a:cxn>
                    <a:cxn ang="T92">
                      <a:pos x="T48" y="T49"/>
                    </a:cxn>
                    <a:cxn ang="T93">
                      <a:pos x="T50" y="T51"/>
                    </a:cxn>
                    <a:cxn ang="T94">
                      <a:pos x="T52" y="T53"/>
                    </a:cxn>
                    <a:cxn ang="T95">
                      <a:pos x="T54" y="T55"/>
                    </a:cxn>
                    <a:cxn ang="T96">
                      <a:pos x="T56" y="T57"/>
                    </a:cxn>
                    <a:cxn ang="T97">
                      <a:pos x="T58" y="T59"/>
                    </a:cxn>
                    <a:cxn ang="T98">
                      <a:pos x="T60" y="T61"/>
                    </a:cxn>
                    <a:cxn ang="T99">
                      <a:pos x="T62" y="T63"/>
                    </a:cxn>
                    <a:cxn ang="T100">
                      <a:pos x="T64" y="T65"/>
                    </a:cxn>
                    <a:cxn ang="T101">
                      <a:pos x="T66" y="T67"/>
                    </a:cxn>
                  </a:cxnLst>
                  <a:rect l="0" t="0" r="r" b="b"/>
                  <a:pathLst>
                    <a:path w="27" h="4">
                      <a:moveTo>
                        <a:pt x="27" y="4"/>
                      </a:moveTo>
                      <a:cubicBezTo>
                        <a:pt x="21" y="4"/>
                        <a:pt x="16" y="3"/>
                        <a:pt x="11" y="2"/>
                      </a:cubicBezTo>
                      <a:lnTo>
                        <a:pt x="11" y="1"/>
                      </a:lnTo>
                      <a:cubicBezTo>
                        <a:pt x="16" y="2"/>
                        <a:pt x="21" y="3"/>
                        <a:pt x="27" y="3"/>
                      </a:cubicBezTo>
                      <a:lnTo>
                        <a:pt x="27" y="4"/>
                      </a:lnTo>
                      <a:close/>
                      <a:moveTo>
                        <a:pt x="11" y="2"/>
                      </a:moveTo>
                      <a:cubicBezTo>
                        <a:pt x="9" y="2"/>
                        <a:pt x="7" y="2"/>
                        <a:pt x="5" y="1"/>
                      </a:cubicBezTo>
                      <a:lnTo>
                        <a:pt x="6" y="0"/>
                      </a:lnTo>
                      <a:cubicBezTo>
                        <a:pt x="8" y="0"/>
                        <a:pt x="9" y="1"/>
                        <a:pt x="11" y="1"/>
                      </a:cubicBezTo>
                      <a:lnTo>
                        <a:pt x="11" y="2"/>
                      </a:lnTo>
                      <a:close/>
                      <a:moveTo>
                        <a:pt x="6" y="0"/>
                      </a:moveTo>
                      <a:lnTo>
                        <a:pt x="6" y="0"/>
                      </a:lnTo>
                      <a:lnTo>
                        <a:pt x="6" y="1"/>
                      </a:lnTo>
                      <a:lnTo>
                        <a:pt x="6" y="0"/>
                      </a:lnTo>
                      <a:close/>
                      <a:moveTo>
                        <a:pt x="6" y="1"/>
                      </a:moveTo>
                      <a:lnTo>
                        <a:pt x="6" y="1"/>
                      </a:lnTo>
                      <a:lnTo>
                        <a:pt x="6" y="0"/>
                      </a:lnTo>
                      <a:lnTo>
                        <a:pt x="6" y="1"/>
                      </a:lnTo>
                      <a:close/>
                      <a:moveTo>
                        <a:pt x="6" y="0"/>
                      </a:moveTo>
                      <a:lnTo>
                        <a:pt x="6" y="0"/>
                      </a:lnTo>
                      <a:lnTo>
                        <a:pt x="6" y="1"/>
                      </a:lnTo>
                      <a:lnTo>
                        <a:pt x="6" y="0"/>
                      </a:lnTo>
                      <a:close/>
                      <a:moveTo>
                        <a:pt x="6" y="1"/>
                      </a:moveTo>
                      <a:cubicBezTo>
                        <a:pt x="5" y="1"/>
                        <a:pt x="5" y="1"/>
                        <a:pt x="4" y="2"/>
                      </a:cubicBezTo>
                      <a:lnTo>
                        <a:pt x="4" y="0"/>
                      </a:lnTo>
                      <a:cubicBezTo>
                        <a:pt x="5" y="0"/>
                        <a:pt x="5" y="0"/>
                        <a:pt x="6" y="0"/>
                      </a:cubicBezTo>
                      <a:lnTo>
                        <a:pt x="6" y="1"/>
                      </a:lnTo>
                      <a:close/>
                      <a:moveTo>
                        <a:pt x="4" y="2"/>
                      </a:moveTo>
                      <a:cubicBezTo>
                        <a:pt x="3" y="2"/>
                        <a:pt x="2" y="2"/>
                        <a:pt x="0" y="2"/>
                      </a:cubicBezTo>
                      <a:lnTo>
                        <a:pt x="1" y="1"/>
                      </a:lnTo>
                      <a:cubicBezTo>
                        <a:pt x="2" y="1"/>
                        <a:pt x="3" y="1"/>
                        <a:pt x="4" y="0"/>
                      </a:cubicBezTo>
                      <a:lnTo>
                        <a:pt x="4" y="2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089" name="Freeform 480"/>
                <p:cNvSpPr>
                  <a:spLocks noChangeArrowheads="1"/>
                </p:cNvSpPr>
                <p:nvPr/>
              </p:nvSpPr>
              <p:spPr bwMode="auto">
                <a:xfrm>
                  <a:off x="722" y="3113"/>
                  <a:ext cx="67" cy="21"/>
                </a:xfrm>
                <a:custGeom>
                  <a:avLst/>
                  <a:gdLst>
                    <a:gd name="T0" fmla="*/ 0 w 49"/>
                    <a:gd name="T1" fmla="*/ 0 h 13"/>
                    <a:gd name="T2" fmla="*/ 47826 w 49"/>
                    <a:gd name="T3" fmla="*/ 13341 h 13"/>
                    <a:gd name="T4" fmla="*/ 58000 w 49"/>
                    <a:gd name="T5" fmla="*/ 21551 h 13"/>
                    <a:gd name="T6" fmla="*/ 80914 w 49"/>
                    <a:gd name="T7" fmla="*/ 45488 h 13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49" h="13">
                      <a:moveTo>
                        <a:pt x="0" y="0"/>
                      </a:moveTo>
                      <a:cubicBezTo>
                        <a:pt x="8" y="3"/>
                        <a:pt x="18" y="4"/>
                        <a:pt x="29" y="4"/>
                      </a:cubicBezTo>
                      <a:cubicBezTo>
                        <a:pt x="31" y="4"/>
                        <a:pt x="33" y="5"/>
                        <a:pt x="35" y="6"/>
                      </a:cubicBezTo>
                      <a:cubicBezTo>
                        <a:pt x="39" y="7"/>
                        <a:pt x="44" y="13"/>
                        <a:pt x="49" y="13"/>
                      </a:cubicBezTo>
                    </a:path>
                  </a:pathLst>
                </a:custGeom>
                <a:noFill/>
                <a:ln w="9525" cap="sq">
                  <a:solidFill>
                    <a:srgbClr val="C1C0B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090" name="Freeform 481"/>
                <p:cNvSpPr>
                  <a:spLocks noChangeArrowheads="1"/>
                </p:cNvSpPr>
                <p:nvPr/>
              </p:nvSpPr>
              <p:spPr bwMode="auto">
                <a:xfrm>
                  <a:off x="708" y="3092"/>
                  <a:ext cx="50" cy="11"/>
                </a:xfrm>
                <a:custGeom>
                  <a:avLst/>
                  <a:gdLst>
                    <a:gd name="T0" fmla="*/ 55424 w 37"/>
                    <a:gd name="T1" fmla="*/ 40582 h 7"/>
                    <a:gd name="T2" fmla="*/ 32259 w 37"/>
                    <a:gd name="T3" fmla="*/ 29348 h 7"/>
                    <a:gd name="T4" fmla="*/ 32259 w 37"/>
                    <a:gd name="T5" fmla="*/ 17125 h 7"/>
                    <a:gd name="T6" fmla="*/ 55424 w 37"/>
                    <a:gd name="T7" fmla="*/ 29348 h 7"/>
                    <a:gd name="T8" fmla="*/ 55424 w 37"/>
                    <a:gd name="T9" fmla="*/ 40582 h 7"/>
                    <a:gd name="T10" fmla="*/ 32259 w 37"/>
                    <a:gd name="T11" fmla="*/ 29348 h 7"/>
                    <a:gd name="T12" fmla="*/ 22630 w 37"/>
                    <a:gd name="T13" fmla="*/ 23667 h 7"/>
                    <a:gd name="T14" fmla="*/ 23574 w 37"/>
                    <a:gd name="T15" fmla="*/ 9982 h 7"/>
                    <a:gd name="T16" fmla="*/ 32259 w 37"/>
                    <a:gd name="T17" fmla="*/ 17125 h 7"/>
                    <a:gd name="T18" fmla="*/ 32259 w 37"/>
                    <a:gd name="T19" fmla="*/ 29348 h 7"/>
                    <a:gd name="T20" fmla="*/ 22630 w 37"/>
                    <a:gd name="T21" fmla="*/ 9982 h 7"/>
                    <a:gd name="T22" fmla="*/ 23574 w 37"/>
                    <a:gd name="T23" fmla="*/ 9982 h 7"/>
                    <a:gd name="T24" fmla="*/ 23574 w 37"/>
                    <a:gd name="T25" fmla="*/ 9982 h 7"/>
                    <a:gd name="T26" fmla="*/ 22630 w 37"/>
                    <a:gd name="T27" fmla="*/ 17125 h 7"/>
                    <a:gd name="T28" fmla="*/ 22630 w 37"/>
                    <a:gd name="T29" fmla="*/ 9982 h 7"/>
                    <a:gd name="T30" fmla="*/ 22630 w 37"/>
                    <a:gd name="T31" fmla="*/ 23667 h 7"/>
                    <a:gd name="T32" fmla="*/ 22630 w 37"/>
                    <a:gd name="T33" fmla="*/ 23667 h 7"/>
                    <a:gd name="T34" fmla="*/ 22630 w 37"/>
                    <a:gd name="T35" fmla="*/ 9982 h 7"/>
                    <a:gd name="T36" fmla="*/ 22630 w 37"/>
                    <a:gd name="T37" fmla="*/ 9982 h 7"/>
                    <a:gd name="T38" fmla="*/ 22630 w 37"/>
                    <a:gd name="T39" fmla="*/ 23667 h 7"/>
                    <a:gd name="T40" fmla="*/ 22630 w 37"/>
                    <a:gd name="T41" fmla="*/ 23667 h 7"/>
                    <a:gd name="T42" fmla="*/ 22630 w 37"/>
                    <a:gd name="T43" fmla="*/ 23667 h 7"/>
                    <a:gd name="T44" fmla="*/ 22630 w 37"/>
                    <a:gd name="T45" fmla="*/ 17125 h 7"/>
                    <a:gd name="T46" fmla="*/ 22630 w 37"/>
                    <a:gd name="T47" fmla="*/ 23667 h 7"/>
                    <a:gd name="T48" fmla="*/ 22630 w 37"/>
                    <a:gd name="T49" fmla="*/ 23667 h 7"/>
                    <a:gd name="T50" fmla="*/ 20942 w 37"/>
                    <a:gd name="T51" fmla="*/ 23667 h 7"/>
                    <a:gd name="T52" fmla="*/ 22630 w 37"/>
                    <a:gd name="T53" fmla="*/ 9982 h 7"/>
                    <a:gd name="T54" fmla="*/ 22630 w 37"/>
                    <a:gd name="T55" fmla="*/ 9982 h 7"/>
                    <a:gd name="T56" fmla="*/ 22630 w 37"/>
                    <a:gd name="T57" fmla="*/ 23667 h 7"/>
                    <a:gd name="T58" fmla="*/ 20942 w 37"/>
                    <a:gd name="T59" fmla="*/ 23667 h 7"/>
                    <a:gd name="T60" fmla="*/ 17958 w 37"/>
                    <a:gd name="T61" fmla="*/ 17125 h 7"/>
                    <a:gd name="T62" fmla="*/ 19295 w 37"/>
                    <a:gd name="T63" fmla="*/ 9982 h 7"/>
                    <a:gd name="T64" fmla="*/ 22630 w 37"/>
                    <a:gd name="T65" fmla="*/ 9982 h 7"/>
                    <a:gd name="T66" fmla="*/ 20942 w 37"/>
                    <a:gd name="T67" fmla="*/ 23667 h 7"/>
                    <a:gd name="T68" fmla="*/ 17958 w 37"/>
                    <a:gd name="T69" fmla="*/ 17125 h 7"/>
                    <a:gd name="T70" fmla="*/ 0 w 37"/>
                    <a:gd name="T71" fmla="*/ 5825 h 7"/>
                    <a:gd name="T72" fmla="*/ 1581 w 37"/>
                    <a:gd name="T73" fmla="*/ 0 h 7"/>
                    <a:gd name="T74" fmla="*/ 19295 w 37"/>
                    <a:gd name="T75" fmla="*/ 9982 h 7"/>
                    <a:gd name="T76" fmla="*/ 17958 w 37"/>
                    <a:gd name="T77" fmla="*/ 17125 h 7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</a:gdLst>
                  <a:ahLst/>
                  <a:cxnLst>
                    <a:cxn ang="T78">
                      <a:pos x="T0" y="T1"/>
                    </a:cxn>
                    <a:cxn ang="T79">
                      <a:pos x="T2" y="T3"/>
                    </a:cxn>
                    <a:cxn ang="T80">
                      <a:pos x="T4" y="T5"/>
                    </a:cxn>
                    <a:cxn ang="T81">
                      <a:pos x="T6" y="T7"/>
                    </a:cxn>
                    <a:cxn ang="T82">
                      <a:pos x="T8" y="T9"/>
                    </a:cxn>
                    <a:cxn ang="T83">
                      <a:pos x="T10" y="T11"/>
                    </a:cxn>
                    <a:cxn ang="T84">
                      <a:pos x="T12" y="T13"/>
                    </a:cxn>
                    <a:cxn ang="T85">
                      <a:pos x="T14" y="T15"/>
                    </a:cxn>
                    <a:cxn ang="T86">
                      <a:pos x="T16" y="T17"/>
                    </a:cxn>
                    <a:cxn ang="T87">
                      <a:pos x="T18" y="T19"/>
                    </a:cxn>
                    <a:cxn ang="T88">
                      <a:pos x="T20" y="T21"/>
                    </a:cxn>
                    <a:cxn ang="T89">
                      <a:pos x="T22" y="T23"/>
                    </a:cxn>
                    <a:cxn ang="T90">
                      <a:pos x="T24" y="T25"/>
                    </a:cxn>
                    <a:cxn ang="T91">
                      <a:pos x="T26" y="T27"/>
                    </a:cxn>
                    <a:cxn ang="T92">
                      <a:pos x="T28" y="T29"/>
                    </a:cxn>
                    <a:cxn ang="T93">
                      <a:pos x="T30" y="T31"/>
                    </a:cxn>
                    <a:cxn ang="T94">
                      <a:pos x="T32" y="T33"/>
                    </a:cxn>
                    <a:cxn ang="T95">
                      <a:pos x="T34" y="T35"/>
                    </a:cxn>
                    <a:cxn ang="T96">
                      <a:pos x="T36" y="T37"/>
                    </a:cxn>
                    <a:cxn ang="T97">
                      <a:pos x="T38" y="T39"/>
                    </a:cxn>
                    <a:cxn ang="T98">
                      <a:pos x="T40" y="T41"/>
                    </a:cxn>
                    <a:cxn ang="T99">
                      <a:pos x="T42" y="T43"/>
                    </a:cxn>
                    <a:cxn ang="T100">
                      <a:pos x="T44" y="T45"/>
                    </a:cxn>
                    <a:cxn ang="T101">
                      <a:pos x="T46" y="T47"/>
                    </a:cxn>
                    <a:cxn ang="T102">
                      <a:pos x="T48" y="T49"/>
                    </a:cxn>
                    <a:cxn ang="T103">
                      <a:pos x="T50" y="T51"/>
                    </a:cxn>
                    <a:cxn ang="T104">
                      <a:pos x="T52" y="T53"/>
                    </a:cxn>
                    <a:cxn ang="T105">
                      <a:pos x="T54" y="T55"/>
                    </a:cxn>
                    <a:cxn ang="T106">
                      <a:pos x="T56" y="T57"/>
                    </a:cxn>
                    <a:cxn ang="T107">
                      <a:pos x="T58" y="T59"/>
                    </a:cxn>
                    <a:cxn ang="T108">
                      <a:pos x="T60" y="T61"/>
                    </a:cxn>
                    <a:cxn ang="T109">
                      <a:pos x="T62" y="T63"/>
                    </a:cxn>
                    <a:cxn ang="T110">
                      <a:pos x="T64" y="T65"/>
                    </a:cxn>
                    <a:cxn ang="T111">
                      <a:pos x="T66" y="T67"/>
                    </a:cxn>
                    <a:cxn ang="T112">
                      <a:pos x="T68" y="T69"/>
                    </a:cxn>
                    <a:cxn ang="T113">
                      <a:pos x="T70" y="T71"/>
                    </a:cxn>
                    <a:cxn ang="T114">
                      <a:pos x="T72" y="T73"/>
                    </a:cxn>
                    <a:cxn ang="T115">
                      <a:pos x="T74" y="T75"/>
                    </a:cxn>
                    <a:cxn ang="T116">
                      <a:pos x="T76" y="T77"/>
                    </a:cxn>
                  </a:cxnLst>
                  <a:rect l="0" t="0" r="r" b="b"/>
                  <a:pathLst>
                    <a:path w="37" h="7">
                      <a:moveTo>
                        <a:pt x="37" y="7"/>
                      </a:moveTo>
                      <a:cubicBezTo>
                        <a:pt x="31" y="6"/>
                        <a:pt x="27" y="6"/>
                        <a:pt x="22" y="5"/>
                      </a:cubicBezTo>
                      <a:lnTo>
                        <a:pt x="22" y="3"/>
                      </a:lnTo>
                      <a:cubicBezTo>
                        <a:pt x="27" y="4"/>
                        <a:pt x="31" y="5"/>
                        <a:pt x="37" y="5"/>
                      </a:cubicBezTo>
                      <a:lnTo>
                        <a:pt x="37" y="7"/>
                      </a:lnTo>
                      <a:close/>
                      <a:moveTo>
                        <a:pt x="22" y="5"/>
                      </a:moveTo>
                      <a:cubicBezTo>
                        <a:pt x="20" y="4"/>
                        <a:pt x="18" y="4"/>
                        <a:pt x="15" y="4"/>
                      </a:cubicBezTo>
                      <a:lnTo>
                        <a:pt x="16" y="2"/>
                      </a:lnTo>
                      <a:cubicBezTo>
                        <a:pt x="18" y="3"/>
                        <a:pt x="20" y="3"/>
                        <a:pt x="22" y="3"/>
                      </a:cubicBezTo>
                      <a:lnTo>
                        <a:pt x="22" y="5"/>
                      </a:lnTo>
                      <a:close/>
                      <a:moveTo>
                        <a:pt x="15" y="2"/>
                      </a:moveTo>
                      <a:lnTo>
                        <a:pt x="16" y="2"/>
                      </a:lnTo>
                      <a:lnTo>
                        <a:pt x="15" y="3"/>
                      </a:lnTo>
                      <a:lnTo>
                        <a:pt x="15" y="2"/>
                      </a:lnTo>
                      <a:close/>
                      <a:moveTo>
                        <a:pt x="15" y="4"/>
                      </a:moveTo>
                      <a:lnTo>
                        <a:pt x="15" y="4"/>
                      </a:lnTo>
                      <a:lnTo>
                        <a:pt x="15" y="2"/>
                      </a:lnTo>
                      <a:lnTo>
                        <a:pt x="15" y="4"/>
                      </a:lnTo>
                      <a:close/>
                      <a:moveTo>
                        <a:pt x="15" y="4"/>
                      </a:moveTo>
                      <a:lnTo>
                        <a:pt x="15" y="4"/>
                      </a:lnTo>
                      <a:lnTo>
                        <a:pt x="15" y="3"/>
                      </a:lnTo>
                      <a:lnTo>
                        <a:pt x="15" y="4"/>
                      </a:lnTo>
                      <a:close/>
                      <a:moveTo>
                        <a:pt x="15" y="4"/>
                      </a:moveTo>
                      <a:cubicBezTo>
                        <a:pt x="15" y="4"/>
                        <a:pt x="15" y="4"/>
                        <a:pt x="14" y="4"/>
                      </a:cubicBezTo>
                      <a:lnTo>
                        <a:pt x="15" y="2"/>
                      </a:lnTo>
                      <a:cubicBezTo>
                        <a:pt x="15" y="2"/>
                        <a:pt x="15" y="2"/>
                        <a:pt x="15" y="2"/>
                      </a:cubicBezTo>
                      <a:lnTo>
                        <a:pt x="15" y="4"/>
                      </a:lnTo>
                      <a:close/>
                      <a:moveTo>
                        <a:pt x="14" y="4"/>
                      </a:moveTo>
                      <a:cubicBezTo>
                        <a:pt x="14" y="3"/>
                        <a:pt x="13" y="3"/>
                        <a:pt x="12" y="3"/>
                      </a:cubicBezTo>
                      <a:lnTo>
                        <a:pt x="13" y="2"/>
                      </a:lnTo>
                      <a:cubicBezTo>
                        <a:pt x="13" y="2"/>
                        <a:pt x="14" y="2"/>
                        <a:pt x="15" y="2"/>
                      </a:cubicBezTo>
                      <a:lnTo>
                        <a:pt x="14" y="4"/>
                      </a:lnTo>
                      <a:close/>
                      <a:moveTo>
                        <a:pt x="12" y="3"/>
                      </a:moveTo>
                      <a:cubicBezTo>
                        <a:pt x="8" y="2"/>
                        <a:pt x="1" y="1"/>
                        <a:pt x="0" y="1"/>
                      </a:cubicBezTo>
                      <a:lnTo>
                        <a:pt x="1" y="0"/>
                      </a:lnTo>
                      <a:cubicBezTo>
                        <a:pt x="2" y="0"/>
                        <a:pt x="9" y="1"/>
                        <a:pt x="13" y="2"/>
                      </a:cubicBezTo>
                      <a:lnTo>
                        <a:pt x="12" y="3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091" name="Freeform 482"/>
                <p:cNvSpPr>
                  <a:spLocks noChangeArrowheads="1"/>
                </p:cNvSpPr>
                <p:nvPr/>
              </p:nvSpPr>
              <p:spPr bwMode="auto">
                <a:xfrm>
                  <a:off x="726" y="3068"/>
                  <a:ext cx="37" cy="11"/>
                </a:xfrm>
                <a:custGeom>
                  <a:avLst/>
                  <a:gdLst>
                    <a:gd name="T0" fmla="*/ 49207 w 27"/>
                    <a:gd name="T1" fmla="*/ 40582 h 7"/>
                    <a:gd name="T2" fmla="*/ 29525 w 27"/>
                    <a:gd name="T3" fmla="*/ 23667 h 7"/>
                    <a:gd name="T4" fmla="*/ 30811 w 27"/>
                    <a:gd name="T5" fmla="*/ 17125 h 7"/>
                    <a:gd name="T6" fmla="*/ 49207 w 27"/>
                    <a:gd name="T7" fmla="*/ 32782 h 7"/>
                    <a:gd name="T8" fmla="*/ 49207 w 27"/>
                    <a:gd name="T9" fmla="*/ 40582 h 7"/>
                    <a:gd name="T10" fmla="*/ 29525 w 27"/>
                    <a:gd name="T11" fmla="*/ 23667 h 7"/>
                    <a:gd name="T12" fmla="*/ 11090 w 27"/>
                    <a:gd name="T13" fmla="*/ 23667 h 7"/>
                    <a:gd name="T14" fmla="*/ 8796 w 27"/>
                    <a:gd name="T15" fmla="*/ 17125 h 7"/>
                    <a:gd name="T16" fmla="*/ 30811 w 27"/>
                    <a:gd name="T17" fmla="*/ 17125 h 7"/>
                    <a:gd name="T18" fmla="*/ 29525 w 27"/>
                    <a:gd name="T19" fmla="*/ 23667 h 7"/>
                    <a:gd name="T20" fmla="*/ 8796 w 27"/>
                    <a:gd name="T21" fmla="*/ 17125 h 7"/>
                    <a:gd name="T22" fmla="*/ 8796 w 27"/>
                    <a:gd name="T23" fmla="*/ 17125 h 7"/>
                    <a:gd name="T24" fmla="*/ 11090 w 27"/>
                    <a:gd name="T25" fmla="*/ 23667 h 7"/>
                    <a:gd name="T26" fmla="*/ 8796 w 27"/>
                    <a:gd name="T27" fmla="*/ 17125 h 7"/>
                    <a:gd name="T28" fmla="*/ 11090 w 27"/>
                    <a:gd name="T29" fmla="*/ 23667 h 7"/>
                    <a:gd name="T30" fmla="*/ 11090 w 27"/>
                    <a:gd name="T31" fmla="*/ 23667 h 7"/>
                    <a:gd name="T32" fmla="*/ 8796 w 27"/>
                    <a:gd name="T33" fmla="*/ 17125 h 7"/>
                    <a:gd name="T34" fmla="*/ 8796 w 27"/>
                    <a:gd name="T35" fmla="*/ 17125 h 7"/>
                    <a:gd name="T36" fmla="*/ 11090 w 27"/>
                    <a:gd name="T37" fmla="*/ 23667 h 7"/>
                    <a:gd name="T38" fmla="*/ 11090 w 27"/>
                    <a:gd name="T39" fmla="*/ 23667 h 7"/>
                    <a:gd name="T40" fmla="*/ 11090 w 27"/>
                    <a:gd name="T41" fmla="*/ 23667 h 7"/>
                    <a:gd name="T42" fmla="*/ 11090 w 27"/>
                    <a:gd name="T43" fmla="*/ 23667 h 7"/>
                    <a:gd name="T44" fmla="*/ 11090 w 27"/>
                    <a:gd name="T45" fmla="*/ 23667 h 7"/>
                    <a:gd name="T46" fmla="*/ 8796 w 27"/>
                    <a:gd name="T47" fmla="*/ 29348 h 7"/>
                    <a:gd name="T48" fmla="*/ 8796 w 27"/>
                    <a:gd name="T49" fmla="*/ 23667 h 7"/>
                    <a:gd name="T50" fmla="*/ 8796 w 27"/>
                    <a:gd name="T51" fmla="*/ 17125 h 7"/>
                    <a:gd name="T52" fmla="*/ 11090 w 27"/>
                    <a:gd name="T53" fmla="*/ 23667 h 7"/>
                    <a:gd name="T54" fmla="*/ 8796 w 27"/>
                    <a:gd name="T55" fmla="*/ 29348 h 7"/>
                    <a:gd name="T56" fmla="*/ 8796 w 27"/>
                    <a:gd name="T57" fmla="*/ 29348 h 7"/>
                    <a:gd name="T58" fmla="*/ 7815 w 27"/>
                    <a:gd name="T59" fmla="*/ 23667 h 7"/>
                    <a:gd name="T60" fmla="*/ 8796 w 27"/>
                    <a:gd name="T61" fmla="*/ 23667 h 7"/>
                    <a:gd name="T62" fmla="*/ 8796 w 27"/>
                    <a:gd name="T63" fmla="*/ 29348 h 7"/>
                    <a:gd name="T64" fmla="*/ 8796 w 27"/>
                    <a:gd name="T65" fmla="*/ 29348 h 7"/>
                    <a:gd name="T66" fmla="*/ 0 w 27"/>
                    <a:gd name="T67" fmla="*/ 29348 h 7"/>
                    <a:gd name="T68" fmla="*/ 0 w 27"/>
                    <a:gd name="T69" fmla="*/ 23667 h 7"/>
                    <a:gd name="T70" fmla="*/ 7815 w 27"/>
                    <a:gd name="T71" fmla="*/ 23667 h 7"/>
                    <a:gd name="T72" fmla="*/ 8796 w 27"/>
                    <a:gd name="T73" fmla="*/ 29348 h 7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</a:gdLst>
                  <a:ahLst/>
                  <a:cxnLst>
                    <a:cxn ang="T74">
                      <a:pos x="T0" y="T1"/>
                    </a:cxn>
                    <a:cxn ang="T75">
                      <a:pos x="T2" y="T3"/>
                    </a:cxn>
                    <a:cxn ang="T76">
                      <a:pos x="T4" y="T5"/>
                    </a:cxn>
                    <a:cxn ang="T77">
                      <a:pos x="T6" y="T7"/>
                    </a:cxn>
                    <a:cxn ang="T78">
                      <a:pos x="T8" y="T9"/>
                    </a:cxn>
                    <a:cxn ang="T79">
                      <a:pos x="T10" y="T11"/>
                    </a:cxn>
                    <a:cxn ang="T80">
                      <a:pos x="T12" y="T13"/>
                    </a:cxn>
                    <a:cxn ang="T81">
                      <a:pos x="T14" y="T15"/>
                    </a:cxn>
                    <a:cxn ang="T82">
                      <a:pos x="T16" y="T17"/>
                    </a:cxn>
                    <a:cxn ang="T83">
                      <a:pos x="T18" y="T19"/>
                    </a:cxn>
                    <a:cxn ang="T84">
                      <a:pos x="T20" y="T21"/>
                    </a:cxn>
                    <a:cxn ang="T85">
                      <a:pos x="T22" y="T23"/>
                    </a:cxn>
                    <a:cxn ang="T86">
                      <a:pos x="T24" y="T25"/>
                    </a:cxn>
                    <a:cxn ang="T87">
                      <a:pos x="T26" y="T27"/>
                    </a:cxn>
                    <a:cxn ang="T88">
                      <a:pos x="T28" y="T29"/>
                    </a:cxn>
                    <a:cxn ang="T89">
                      <a:pos x="T30" y="T31"/>
                    </a:cxn>
                    <a:cxn ang="T90">
                      <a:pos x="T32" y="T33"/>
                    </a:cxn>
                    <a:cxn ang="T91">
                      <a:pos x="T34" y="T35"/>
                    </a:cxn>
                    <a:cxn ang="T92">
                      <a:pos x="T36" y="T37"/>
                    </a:cxn>
                    <a:cxn ang="T93">
                      <a:pos x="T38" y="T39"/>
                    </a:cxn>
                    <a:cxn ang="T94">
                      <a:pos x="T40" y="T41"/>
                    </a:cxn>
                    <a:cxn ang="T95">
                      <a:pos x="T42" y="T43"/>
                    </a:cxn>
                    <a:cxn ang="T96">
                      <a:pos x="T44" y="T45"/>
                    </a:cxn>
                    <a:cxn ang="T97">
                      <a:pos x="T46" y="T47"/>
                    </a:cxn>
                    <a:cxn ang="T98">
                      <a:pos x="T48" y="T49"/>
                    </a:cxn>
                    <a:cxn ang="T99">
                      <a:pos x="T50" y="T51"/>
                    </a:cxn>
                    <a:cxn ang="T100">
                      <a:pos x="T52" y="T53"/>
                    </a:cxn>
                    <a:cxn ang="T101">
                      <a:pos x="T54" y="T55"/>
                    </a:cxn>
                    <a:cxn ang="T102">
                      <a:pos x="T56" y="T57"/>
                    </a:cxn>
                    <a:cxn ang="T103">
                      <a:pos x="T58" y="T59"/>
                    </a:cxn>
                    <a:cxn ang="T104">
                      <a:pos x="T60" y="T61"/>
                    </a:cxn>
                    <a:cxn ang="T105">
                      <a:pos x="T62" y="T63"/>
                    </a:cxn>
                    <a:cxn ang="T106">
                      <a:pos x="T64" y="T65"/>
                    </a:cxn>
                    <a:cxn ang="T107">
                      <a:pos x="T66" y="T67"/>
                    </a:cxn>
                    <a:cxn ang="T108">
                      <a:pos x="T68" y="T69"/>
                    </a:cxn>
                    <a:cxn ang="T109">
                      <a:pos x="T70" y="T71"/>
                    </a:cxn>
                    <a:cxn ang="T110">
                      <a:pos x="T72" y="T73"/>
                    </a:cxn>
                  </a:cxnLst>
                  <a:rect l="0" t="0" r="r" b="b"/>
                  <a:pathLst>
                    <a:path w="27" h="7">
                      <a:moveTo>
                        <a:pt x="27" y="7"/>
                      </a:moveTo>
                      <a:cubicBezTo>
                        <a:pt x="22" y="7"/>
                        <a:pt x="19" y="6"/>
                        <a:pt x="16" y="4"/>
                      </a:cubicBezTo>
                      <a:lnTo>
                        <a:pt x="17" y="3"/>
                      </a:lnTo>
                      <a:cubicBezTo>
                        <a:pt x="19" y="5"/>
                        <a:pt x="22" y="6"/>
                        <a:pt x="27" y="6"/>
                      </a:cubicBezTo>
                      <a:lnTo>
                        <a:pt x="27" y="7"/>
                      </a:lnTo>
                      <a:close/>
                      <a:moveTo>
                        <a:pt x="16" y="4"/>
                      </a:moveTo>
                      <a:cubicBezTo>
                        <a:pt x="14" y="3"/>
                        <a:pt x="12" y="2"/>
                        <a:pt x="6" y="4"/>
                      </a:cubicBezTo>
                      <a:lnTo>
                        <a:pt x="5" y="3"/>
                      </a:lnTo>
                      <a:cubicBezTo>
                        <a:pt x="12" y="0"/>
                        <a:pt x="14" y="2"/>
                        <a:pt x="17" y="3"/>
                      </a:cubicBezTo>
                      <a:lnTo>
                        <a:pt x="16" y="4"/>
                      </a:lnTo>
                      <a:close/>
                      <a:moveTo>
                        <a:pt x="5" y="3"/>
                      </a:moveTo>
                      <a:lnTo>
                        <a:pt x="5" y="3"/>
                      </a:lnTo>
                      <a:lnTo>
                        <a:pt x="6" y="4"/>
                      </a:lnTo>
                      <a:lnTo>
                        <a:pt x="5" y="3"/>
                      </a:lnTo>
                      <a:close/>
                      <a:moveTo>
                        <a:pt x="6" y="4"/>
                      </a:moveTo>
                      <a:lnTo>
                        <a:pt x="6" y="4"/>
                      </a:lnTo>
                      <a:lnTo>
                        <a:pt x="5" y="3"/>
                      </a:lnTo>
                      <a:lnTo>
                        <a:pt x="6" y="4"/>
                      </a:lnTo>
                      <a:close/>
                      <a:moveTo>
                        <a:pt x="6" y="4"/>
                      </a:moveTo>
                      <a:lnTo>
                        <a:pt x="6" y="4"/>
                      </a:lnTo>
                      <a:close/>
                      <a:moveTo>
                        <a:pt x="6" y="4"/>
                      </a:moveTo>
                      <a:cubicBezTo>
                        <a:pt x="6" y="5"/>
                        <a:pt x="6" y="5"/>
                        <a:pt x="5" y="5"/>
                      </a:cubicBezTo>
                      <a:lnTo>
                        <a:pt x="5" y="4"/>
                      </a:lnTo>
                      <a:cubicBezTo>
                        <a:pt x="5" y="3"/>
                        <a:pt x="5" y="3"/>
                        <a:pt x="5" y="3"/>
                      </a:cubicBezTo>
                      <a:lnTo>
                        <a:pt x="6" y="4"/>
                      </a:lnTo>
                      <a:close/>
                      <a:moveTo>
                        <a:pt x="5" y="5"/>
                      </a:moveTo>
                      <a:cubicBezTo>
                        <a:pt x="5" y="5"/>
                        <a:pt x="5" y="5"/>
                        <a:pt x="5" y="5"/>
                      </a:cubicBezTo>
                      <a:lnTo>
                        <a:pt x="4" y="4"/>
                      </a:lnTo>
                      <a:cubicBezTo>
                        <a:pt x="4" y="4"/>
                        <a:pt x="5" y="4"/>
                        <a:pt x="5" y="4"/>
                      </a:cubicBezTo>
                      <a:lnTo>
                        <a:pt x="5" y="5"/>
                      </a:lnTo>
                      <a:close/>
                      <a:moveTo>
                        <a:pt x="5" y="5"/>
                      </a:moveTo>
                      <a:cubicBezTo>
                        <a:pt x="3" y="5"/>
                        <a:pt x="1" y="6"/>
                        <a:pt x="0" y="5"/>
                      </a:cubicBezTo>
                      <a:lnTo>
                        <a:pt x="0" y="4"/>
                      </a:lnTo>
                      <a:cubicBezTo>
                        <a:pt x="1" y="4"/>
                        <a:pt x="3" y="4"/>
                        <a:pt x="4" y="4"/>
                      </a:cubicBezTo>
                      <a:lnTo>
                        <a:pt x="5" y="5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092" name="Freeform 483"/>
                <p:cNvSpPr>
                  <a:spLocks noChangeArrowheads="1"/>
                </p:cNvSpPr>
                <p:nvPr/>
              </p:nvSpPr>
              <p:spPr bwMode="auto">
                <a:xfrm>
                  <a:off x="632" y="3127"/>
                  <a:ext cx="46" cy="17"/>
                </a:xfrm>
                <a:custGeom>
                  <a:avLst/>
                  <a:gdLst>
                    <a:gd name="T0" fmla="*/ 0 w 34"/>
                    <a:gd name="T1" fmla="*/ 0 h 10"/>
                    <a:gd name="T2" fmla="*/ 4327 w 34"/>
                    <a:gd name="T3" fmla="*/ 15235 h 10"/>
                    <a:gd name="T4" fmla="*/ 34473 w 34"/>
                    <a:gd name="T5" fmla="*/ 69166 h 10"/>
                    <a:gd name="T6" fmla="*/ 48830 w 34"/>
                    <a:gd name="T7" fmla="*/ 82312 h 10"/>
                    <a:gd name="T8" fmla="*/ 0 w 34"/>
                    <a:gd name="T9" fmla="*/ 0 h 1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4" h="10">
                      <a:moveTo>
                        <a:pt x="0" y="0"/>
                      </a:moveTo>
                      <a:cubicBezTo>
                        <a:pt x="2" y="0"/>
                        <a:pt x="2" y="1"/>
                        <a:pt x="3" y="2"/>
                      </a:cubicBezTo>
                      <a:cubicBezTo>
                        <a:pt x="7" y="6"/>
                        <a:pt x="15" y="6"/>
                        <a:pt x="23" y="8"/>
                      </a:cubicBezTo>
                      <a:cubicBezTo>
                        <a:pt x="34" y="10"/>
                        <a:pt x="24" y="6"/>
                        <a:pt x="33" y="1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7A7878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093" name="Freeform 484"/>
                <p:cNvSpPr>
                  <a:spLocks noChangeArrowheads="1"/>
                </p:cNvSpPr>
                <p:nvPr/>
              </p:nvSpPr>
              <p:spPr bwMode="auto">
                <a:xfrm>
                  <a:off x="632" y="3127"/>
                  <a:ext cx="46" cy="17"/>
                </a:xfrm>
                <a:custGeom>
                  <a:avLst/>
                  <a:gdLst>
                    <a:gd name="T0" fmla="*/ 0 w 34"/>
                    <a:gd name="T1" fmla="*/ 0 h 10"/>
                    <a:gd name="T2" fmla="*/ 4327 w 34"/>
                    <a:gd name="T3" fmla="*/ 15235 h 10"/>
                    <a:gd name="T4" fmla="*/ 34473 w 34"/>
                    <a:gd name="T5" fmla="*/ 69166 h 10"/>
                    <a:gd name="T6" fmla="*/ 48830 w 34"/>
                    <a:gd name="T7" fmla="*/ 82312 h 10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34" h="10">
                      <a:moveTo>
                        <a:pt x="0" y="0"/>
                      </a:moveTo>
                      <a:cubicBezTo>
                        <a:pt x="2" y="0"/>
                        <a:pt x="2" y="1"/>
                        <a:pt x="3" y="2"/>
                      </a:cubicBezTo>
                      <a:cubicBezTo>
                        <a:pt x="7" y="6"/>
                        <a:pt x="15" y="6"/>
                        <a:pt x="23" y="8"/>
                      </a:cubicBezTo>
                      <a:cubicBezTo>
                        <a:pt x="34" y="10"/>
                        <a:pt x="24" y="6"/>
                        <a:pt x="33" y="10"/>
                      </a:cubicBezTo>
                    </a:path>
                  </a:pathLst>
                </a:custGeom>
                <a:noFill/>
                <a:ln w="9525" cap="sq">
                  <a:solidFill>
                    <a:srgbClr val="C1C0B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094" name="Freeform 485"/>
                <p:cNvSpPr>
                  <a:spLocks noChangeArrowheads="1"/>
                </p:cNvSpPr>
                <p:nvPr/>
              </p:nvSpPr>
              <p:spPr bwMode="auto">
                <a:xfrm>
                  <a:off x="636" y="3188"/>
                  <a:ext cx="43" cy="20"/>
                </a:xfrm>
                <a:custGeom>
                  <a:avLst/>
                  <a:gdLst>
                    <a:gd name="T0" fmla="*/ 0 w 32"/>
                    <a:gd name="T1" fmla="*/ 0 h 12"/>
                    <a:gd name="T2" fmla="*/ 27607 w 32"/>
                    <a:gd name="T3" fmla="*/ 25292 h 12"/>
                    <a:gd name="T4" fmla="*/ 36449 w 32"/>
                    <a:gd name="T5" fmla="*/ 28458 h 12"/>
                    <a:gd name="T6" fmla="*/ 48746 w 32"/>
                    <a:gd name="T7" fmla="*/ 70255 h 12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32" h="12">
                      <a:moveTo>
                        <a:pt x="0" y="0"/>
                      </a:moveTo>
                      <a:cubicBezTo>
                        <a:pt x="8" y="2"/>
                        <a:pt x="7" y="3"/>
                        <a:pt x="18" y="4"/>
                      </a:cubicBezTo>
                      <a:cubicBezTo>
                        <a:pt x="20" y="4"/>
                        <a:pt x="22" y="5"/>
                        <a:pt x="24" y="5"/>
                      </a:cubicBezTo>
                      <a:cubicBezTo>
                        <a:pt x="28" y="7"/>
                        <a:pt x="26" y="11"/>
                        <a:pt x="32" y="12"/>
                      </a:cubicBezTo>
                    </a:path>
                  </a:pathLst>
                </a:custGeom>
                <a:noFill/>
                <a:ln w="9525" cap="sq">
                  <a:solidFill>
                    <a:srgbClr val="C1C0B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095" name="Freeform 486"/>
                <p:cNvSpPr>
                  <a:spLocks noChangeArrowheads="1"/>
                </p:cNvSpPr>
                <p:nvPr/>
              </p:nvSpPr>
              <p:spPr bwMode="auto">
                <a:xfrm>
                  <a:off x="651" y="3151"/>
                  <a:ext cx="24" cy="9"/>
                </a:xfrm>
                <a:custGeom>
                  <a:avLst/>
                  <a:gdLst>
                    <a:gd name="T0" fmla="*/ 27657 w 18"/>
                    <a:gd name="T1" fmla="*/ 108533 h 5"/>
                    <a:gd name="T2" fmla="*/ 16591 w 18"/>
                    <a:gd name="T3" fmla="*/ 60296 h 5"/>
                    <a:gd name="T4" fmla="*/ 18420 w 18"/>
                    <a:gd name="T5" fmla="*/ 47372 h 5"/>
                    <a:gd name="T6" fmla="*/ 27657 w 18"/>
                    <a:gd name="T7" fmla="*/ 85270 h 5"/>
                    <a:gd name="T8" fmla="*/ 27657 w 18"/>
                    <a:gd name="T9" fmla="*/ 108533 h 5"/>
                    <a:gd name="T10" fmla="*/ 16591 w 18"/>
                    <a:gd name="T11" fmla="*/ 60296 h 5"/>
                    <a:gd name="T12" fmla="*/ 0 w 18"/>
                    <a:gd name="T13" fmla="*/ 47372 h 5"/>
                    <a:gd name="T14" fmla="*/ 0 w 18"/>
                    <a:gd name="T15" fmla="*/ 26318 h 5"/>
                    <a:gd name="T16" fmla="*/ 18420 w 18"/>
                    <a:gd name="T17" fmla="*/ 47372 h 5"/>
                    <a:gd name="T18" fmla="*/ 16591 w 18"/>
                    <a:gd name="T19" fmla="*/ 60296 h 5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18" h="5">
                      <a:moveTo>
                        <a:pt x="18" y="5"/>
                      </a:moveTo>
                      <a:cubicBezTo>
                        <a:pt x="15" y="4"/>
                        <a:pt x="13" y="4"/>
                        <a:pt x="11" y="3"/>
                      </a:cubicBezTo>
                      <a:lnTo>
                        <a:pt x="12" y="2"/>
                      </a:lnTo>
                      <a:cubicBezTo>
                        <a:pt x="14" y="3"/>
                        <a:pt x="15" y="3"/>
                        <a:pt x="18" y="4"/>
                      </a:cubicBezTo>
                      <a:lnTo>
                        <a:pt x="18" y="5"/>
                      </a:lnTo>
                      <a:close/>
                      <a:moveTo>
                        <a:pt x="11" y="3"/>
                      </a:moveTo>
                      <a:cubicBezTo>
                        <a:pt x="9" y="2"/>
                        <a:pt x="7" y="2"/>
                        <a:pt x="0" y="2"/>
                      </a:cubicBezTo>
                      <a:lnTo>
                        <a:pt x="0" y="1"/>
                      </a:lnTo>
                      <a:cubicBezTo>
                        <a:pt x="7" y="0"/>
                        <a:pt x="9" y="1"/>
                        <a:pt x="12" y="2"/>
                      </a:cubicBezTo>
                      <a:lnTo>
                        <a:pt x="11" y="3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096" name="Freeform 487"/>
                <p:cNvSpPr>
                  <a:spLocks noChangeArrowheads="1"/>
                </p:cNvSpPr>
                <p:nvPr/>
              </p:nvSpPr>
              <p:spPr bwMode="auto">
                <a:xfrm>
                  <a:off x="629" y="3161"/>
                  <a:ext cx="27" cy="6"/>
                </a:xfrm>
                <a:custGeom>
                  <a:avLst/>
                  <a:gdLst>
                    <a:gd name="T0" fmla="*/ 29695 w 20"/>
                    <a:gd name="T1" fmla="*/ 21396 h 4"/>
                    <a:gd name="T2" fmla="*/ 10911 w 20"/>
                    <a:gd name="T3" fmla="*/ 12230 h 4"/>
                    <a:gd name="T4" fmla="*/ 11711 w 20"/>
                    <a:gd name="T5" fmla="*/ 6987 h 4"/>
                    <a:gd name="T6" fmla="*/ 29695 w 20"/>
                    <a:gd name="T7" fmla="*/ 12230 h 4"/>
                    <a:gd name="T8" fmla="*/ 29695 w 20"/>
                    <a:gd name="T9" fmla="*/ 21396 h 4"/>
                    <a:gd name="T10" fmla="*/ 10911 w 20"/>
                    <a:gd name="T11" fmla="*/ 12230 h 4"/>
                    <a:gd name="T12" fmla="*/ 0 w 20"/>
                    <a:gd name="T13" fmla="*/ 6987 h 4"/>
                    <a:gd name="T14" fmla="*/ 1577 w 20"/>
                    <a:gd name="T15" fmla="*/ 0 h 4"/>
                    <a:gd name="T16" fmla="*/ 11711 w 20"/>
                    <a:gd name="T17" fmla="*/ 6987 h 4"/>
                    <a:gd name="T18" fmla="*/ 10911 w 20"/>
                    <a:gd name="T19" fmla="*/ 12230 h 4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20" h="4">
                      <a:moveTo>
                        <a:pt x="20" y="4"/>
                      </a:moveTo>
                      <a:cubicBezTo>
                        <a:pt x="15" y="3"/>
                        <a:pt x="11" y="3"/>
                        <a:pt x="7" y="2"/>
                      </a:cubicBezTo>
                      <a:lnTo>
                        <a:pt x="8" y="1"/>
                      </a:lnTo>
                      <a:cubicBezTo>
                        <a:pt x="11" y="2"/>
                        <a:pt x="15" y="2"/>
                        <a:pt x="20" y="2"/>
                      </a:cubicBezTo>
                      <a:lnTo>
                        <a:pt x="20" y="4"/>
                      </a:lnTo>
                      <a:close/>
                      <a:moveTo>
                        <a:pt x="7" y="2"/>
                      </a:moveTo>
                      <a:cubicBezTo>
                        <a:pt x="5" y="2"/>
                        <a:pt x="3" y="2"/>
                        <a:pt x="0" y="1"/>
                      </a:cubicBezTo>
                      <a:lnTo>
                        <a:pt x="1" y="0"/>
                      </a:lnTo>
                      <a:cubicBezTo>
                        <a:pt x="3" y="0"/>
                        <a:pt x="5" y="1"/>
                        <a:pt x="8" y="1"/>
                      </a:cubicBezTo>
                      <a:lnTo>
                        <a:pt x="7" y="2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097" name="Freeform 488"/>
                <p:cNvSpPr>
                  <a:spLocks noChangeArrowheads="1"/>
                </p:cNvSpPr>
                <p:nvPr/>
              </p:nvSpPr>
              <p:spPr bwMode="auto">
                <a:xfrm>
                  <a:off x="745" y="3146"/>
                  <a:ext cx="45" cy="9"/>
                </a:xfrm>
                <a:custGeom>
                  <a:avLst/>
                  <a:gdLst>
                    <a:gd name="T0" fmla="*/ 58545 w 33"/>
                    <a:gd name="T1" fmla="*/ 19088 h 6"/>
                    <a:gd name="T2" fmla="*/ 0 w 33"/>
                    <a:gd name="T3" fmla="*/ 0 h 6"/>
                    <a:gd name="T4" fmla="*/ 0 60000 65536"/>
                    <a:gd name="T5" fmla="*/ 0 60000 65536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0" t="0" r="r" b="b"/>
                  <a:pathLst>
                    <a:path w="33" h="6">
                      <a:moveTo>
                        <a:pt x="33" y="6"/>
                      </a:moveTo>
                      <a:cubicBezTo>
                        <a:pt x="30" y="5"/>
                        <a:pt x="3" y="1"/>
                        <a:pt x="0" y="0"/>
                      </a:cubicBezTo>
                    </a:path>
                  </a:pathLst>
                </a:custGeom>
                <a:noFill/>
                <a:ln w="9525" cap="sq">
                  <a:solidFill>
                    <a:srgbClr val="C1C0B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098" name="Freeform 489"/>
                <p:cNvSpPr>
                  <a:spLocks noChangeArrowheads="1"/>
                </p:cNvSpPr>
                <p:nvPr/>
              </p:nvSpPr>
              <p:spPr bwMode="auto">
                <a:xfrm>
                  <a:off x="629" y="3106"/>
                  <a:ext cx="48" cy="17"/>
                </a:xfrm>
                <a:custGeom>
                  <a:avLst/>
                  <a:gdLst>
                    <a:gd name="T0" fmla="*/ 42631 w 36"/>
                    <a:gd name="T1" fmla="*/ 82312 h 10"/>
                    <a:gd name="T2" fmla="*/ 19585 w 36"/>
                    <a:gd name="T3" fmla="*/ 8962 h 10"/>
                    <a:gd name="T4" fmla="*/ 0 w 36"/>
                    <a:gd name="T5" fmla="*/ 0 h 1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36" h="10">
                      <a:moveTo>
                        <a:pt x="33" y="10"/>
                      </a:moveTo>
                      <a:cubicBezTo>
                        <a:pt x="17" y="5"/>
                        <a:pt x="36" y="3"/>
                        <a:pt x="15" y="1"/>
                      </a:cubicBezTo>
                      <a:cubicBezTo>
                        <a:pt x="8" y="0"/>
                        <a:pt x="8" y="1"/>
                        <a:pt x="0" y="0"/>
                      </a:cubicBezTo>
                    </a:path>
                  </a:pathLst>
                </a:custGeom>
                <a:noFill/>
                <a:ln w="9525" cap="sq">
                  <a:solidFill>
                    <a:srgbClr val="C1C0B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099" name="Freeform 490"/>
                <p:cNvSpPr>
                  <a:spLocks noChangeArrowheads="1"/>
                </p:cNvSpPr>
                <p:nvPr/>
              </p:nvSpPr>
              <p:spPr bwMode="auto">
                <a:xfrm>
                  <a:off x="632" y="3378"/>
                  <a:ext cx="85" cy="22"/>
                </a:xfrm>
                <a:custGeom>
                  <a:avLst/>
                  <a:gdLst>
                    <a:gd name="T0" fmla="*/ 98357 w 62"/>
                    <a:gd name="T1" fmla="*/ 66262 h 13"/>
                    <a:gd name="T2" fmla="*/ 17505 w 62"/>
                    <a:gd name="T3" fmla="*/ 77288 h 13"/>
                    <a:gd name="T4" fmla="*/ 12510 w 62"/>
                    <a:gd name="T5" fmla="*/ 45670 h 13"/>
                    <a:gd name="T6" fmla="*/ 1707 w 62"/>
                    <a:gd name="T7" fmla="*/ 0 h 13"/>
                    <a:gd name="T8" fmla="*/ 98357 w 62"/>
                    <a:gd name="T9" fmla="*/ 66262 h 1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62" h="13">
                      <a:moveTo>
                        <a:pt x="62" y="9"/>
                      </a:moveTo>
                      <a:cubicBezTo>
                        <a:pt x="44" y="10"/>
                        <a:pt x="25" y="13"/>
                        <a:pt x="11" y="10"/>
                      </a:cubicBezTo>
                      <a:cubicBezTo>
                        <a:pt x="9" y="10"/>
                        <a:pt x="8" y="8"/>
                        <a:pt x="8" y="6"/>
                      </a:cubicBezTo>
                      <a:cubicBezTo>
                        <a:pt x="8" y="6"/>
                        <a:pt x="0" y="0"/>
                        <a:pt x="1" y="0"/>
                      </a:cubicBezTo>
                      <a:lnTo>
                        <a:pt x="62" y="9"/>
                      </a:lnTo>
                      <a:close/>
                    </a:path>
                  </a:pathLst>
                </a:custGeom>
                <a:solidFill>
                  <a:srgbClr val="7A7878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100" name="Freeform 491"/>
                <p:cNvSpPr>
                  <a:spLocks noChangeArrowheads="1"/>
                </p:cNvSpPr>
                <p:nvPr/>
              </p:nvSpPr>
              <p:spPr bwMode="auto">
                <a:xfrm>
                  <a:off x="632" y="3378"/>
                  <a:ext cx="85" cy="22"/>
                </a:xfrm>
                <a:custGeom>
                  <a:avLst/>
                  <a:gdLst>
                    <a:gd name="T0" fmla="*/ 98357 w 62"/>
                    <a:gd name="T1" fmla="*/ 66262 h 13"/>
                    <a:gd name="T2" fmla="*/ 17505 w 62"/>
                    <a:gd name="T3" fmla="*/ 77288 h 13"/>
                    <a:gd name="T4" fmla="*/ 12510 w 62"/>
                    <a:gd name="T5" fmla="*/ 45670 h 13"/>
                    <a:gd name="T6" fmla="*/ 1707 w 62"/>
                    <a:gd name="T7" fmla="*/ 0 h 13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62" h="13">
                      <a:moveTo>
                        <a:pt x="62" y="9"/>
                      </a:moveTo>
                      <a:cubicBezTo>
                        <a:pt x="44" y="10"/>
                        <a:pt x="25" y="13"/>
                        <a:pt x="11" y="10"/>
                      </a:cubicBezTo>
                      <a:cubicBezTo>
                        <a:pt x="9" y="10"/>
                        <a:pt x="8" y="8"/>
                        <a:pt x="8" y="6"/>
                      </a:cubicBezTo>
                      <a:cubicBezTo>
                        <a:pt x="8" y="6"/>
                        <a:pt x="0" y="0"/>
                        <a:pt x="1" y="0"/>
                      </a:cubicBezTo>
                    </a:path>
                  </a:pathLst>
                </a:custGeom>
                <a:noFill/>
                <a:ln w="9525" cap="sq">
                  <a:solidFill>
                    <a:srgbClr val="C1C0B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101" name="Freeform 492"/>
                <p:cNvSpPr>
                  <a:spLocks noChangeArrowheads="1"/>
                </p:cNvSpPr>
                <p:nvPr/>
              </p:nvSpPr>
              <p:spPr bwMode="auto">
                <a:xfrm>
                  <a:off x="634" y="3337"/>
                  <a:ext cx="67" cy="16"/>
                </a:xfrm>
                <a:custGeom>
                  <a:avLst/>
                  <a:gdLst>
                    <a:gd name="T0" fmla="*/ 80914 w 49"/>
                    <a:gd name="T1" fmla="*/ 0 h 10"/>
                    <a:gd name="T2" fmla="*/ 14933 w 49"/>
                    <a:gd name="T3" fmla="*/ 15203 h 10"/>
                    <a:gd name="T4" fmla="*/ 0 w 49"/>
                    <a:gd name="T5" fmla="*/ 0 h 1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49" h="10">
                      <a:moveTo>
                        <a:pt x="49" y="0"/>
                      </a:moveTo>
                      <a:cubicBezTo>
                        <a:pt x="31" y="7"/>
                        <a:pt x="17" y="10"/>
                        <a:pt x="9" y="5"/>
                      </a:cubicBezTo>
                      <a:cubicBezTo>
                        <a:pt x="7" y="4"/>
                        <a:pt x="3" y="0"/>
                        <a:pt x="0" y="0"/>
                      </a:cubicBezTo>
                    </a:path>
                  </a:pathLst>
                </a:custGeom>
                <a:noFill/>
                <a:ln w="9525" cap="sq">
                  <a:solidFill>
                    <a:srgbClr val="C1C0B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102" name="Freeform 493"/>
                <p:cNvSpPr>
                  <a:spLocks noChangeArrowheads="1"/>
                </p:cNvSpPr>
                <p:nvPr/>
              </p:nvSpPr>
              <p:spPr bwMode="auto">
                <a:xfrm>
                  <a:off x="634" y="3314"/>
                  <a:ext cx="60" cy="9"/>
                </a:xfrm>
                <a:custGeom>
                  <a:avLst/>
                  <a:gdLst>
                    <a:gd name="T0" fmla="*/ 0 w 44"/>
                    <a:gd name="T1" fmla="*/ 5448 h 6"/>
                    <a:gd name="T2" fmla="*/ 20265 w 44"/>
                    <a:gd name="T3" fmla="*/ 3279 h 6"/>
                    <a:gd name="T4" fmla="*/ 53944 w 44"/>
                    <a:gd name="T5" fmla="*/ 19088 h 6"/>
                    <a:gd name="T6" fmla="*/ 74052 w 44"/>
                    <a:gd name="T7" fmla="*/ 5448 h 6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44" h="6">
                      <a:moveTo>
                        <a:pt x="0" y="2"/>
                      </a:moveTo>
                      <a:cubicBezTo>
                        <a:pt x="6" y="0"/>
                        <a:pt x="9" y="0"/>
                        <a:pt x="12" y="1"/>
                      </a:cubicBezTo>
                      <a:cubicBezTo>
                        <a:pt x="20" y="2"/>
                        <a:pt x="26" y="4"/>
                        <a:pt x="32" y="6"/>
                      </a:cubicBezTo>
                      <a:cubicBezTo>
                        <a:pt x="36" y="6"/>
                        <a:pt x="40" y="4"/>
                        <a:pt x="44" y="2"/>
                      </a:cubicBezTo>
                    </a:path>
                  </a:pathLst>
                </a:custGeom>
                <a:noFill/>
                <a:ln w="9525" cap="sq">
                  <a:solidFill>
                    <a:srgbClr val="C1C0B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103" name="Freeform 494"/>
                <p:cNvSpPr>
                  <a:spLocks noChangeArrowheads="1"/>
                </p:cNvSpPr>
                <p:nvPr/>
              </p:nvSpPr>
              <p:spPr bwMode="auto">
                <a:xfrm>
                  <a:off x="638" y="3364"/>
                  <a:ext cx="65" cy="15"/>
                </a:xfrm>
                <a:custGeom>
                  <a:avLst/>
                  <a:gdLst>
                    <a:gd name="T0" fmla="*/ 69419 w 48"/>
                    <a:gd name="T1" fmla="*/ 53758 h 9"/>
                    <a:gd name="T2" fmla="*/ 64110 w 48"/>
                    <a:gd name="T3" fmla="*/ 47430 h 9"/>
                    <a:gd name="T4" fmla="*/ 64110 w 48"/>
                    <a:gd name="T5" fmla="*/ 42153 h 9"/>
                    <a:gd name="T6" fmla="*/ 70964 w 48"/>
                    <a:gd name="T7" fmla="*/ 47430 h 9"/>
                    <a:gd name="T8" fmla="*/ 69419 w 48"/>
                    <a:gd name="T9" fmla="*/ 53758 h 9"/>
                    <a:gd name="T10" fmla="*/ 64110 w 48"/>
                    <a:gd name="T11" fmla="*/ 47430 h 9"/>
                    <a:gd name="T12" fmla="*/ 56608 w 48"/>
                    <a:gd name="T13" fmla="*/ 47430 h 9"/>
                    <a:gd name="T14" fmla="*/ 57513 w 48"/>
                    <a:gd name="T15" fmla="*/ 42153 h 9"/>
                    <a:gd name="T16" fmla="*/ 64110 w 48"/>
                    <a:gd name="T17" fmla="*/ 42153 h 9"/>
                    <a:gd name="T18" fmla="*/ 64110 w 48"/>
                    <a:gd name="T19" fmla="*/ 47430 h 9"/>
                    <a:gd name="T20" fmla="*/ 57513 w 48"/>
                    <a:gd name="T21" fmla="*/ 35903 h 9"/>
                    <a:gd name="T22" fmla="*/ 57513 w 48"/>
                    <a:gd name="T23" fmla="*/ 42153 h 9"/>
                    <a:gd name="T24" fmla="*/ 57513 w 48"/>
                    <a:gd name="T25" fmla="*/ 42153 h 9"/>
                    <a:gd name="T26" fmla="*/ 57513 w 48"/>
                    <a:gd name="T27" fmla="*/ 42153 h 9"/>
                    <a:gd name="T28" fmla="*/ 57513 w 48"/>
                    <a:gd name="T29" fmla="*/ 35903 h 9"/>
                    <a:gd name="T30" fmla="*/ 56608 w 48"/>
                    <a:gd name="T31" fmla="*/ 47430 h 9"/>
                    <a:gd name="T32" fmla="*/ 34397 w 48"/>
                    <a:gd name="T33" fmla="*/ 17075 h 9"/>
                    <a:gd name="T34" fmla="*/ 36209 w 48"/>
                    <a:gd name="T35" fmla="*/ 10245 h 9"/>
                    <a:gd name="T36" fmla="*/ 57513 w 48"/>
                    <a:gd name="T37" fmla="*/ 35903 h 9"/>
                    <a:gd name="T38" fmla="*/ 56608 w 48"/>
                    <a:gd name="T39" fmla="*/ 47430 h 9"/>
                    <a:gd name="T40" fmla="*/ 34397 w 48"/>
                    <a:gd name="T41" fmla="*/ 17075 h 9"/>
                    <a:gd name="T42" fmla="*/ 4293 w 48"/>
                    <a:gd name="T43" fmla="*/ 10245 h 9"/>
                    <a:gd name="T44" fmla="*/ 4293 w 48"/>
                    <a:gd name="T45" fmla="*/ 6147 h 9"/>
                    <a:gd name="T46" fmla="*/ 36209 w 48"/>
                    <a:gd name="T47" fmla="*/ 10245 h 9"/>
                    <a:gd name="T48" fmla="*/ 34397 w 48"/>
                    <a:gd name="T49" fmla="*/ 17075 h 9"/>
                    <a:gd name="T50" fmla="*/ 4293 w 48"/>
                    <a:gd name="T51" fmla="*/ 10245 h 9"/>
                    <a:gd name="T52" fmla="*/ 4293 w 48"/>
                    <a:gd name="T53" fmla="*/ 10245 h 9"/>
                    <a:gd name="T54" fmla="*/ 4293 w 48"/>
                    <a:gd name="T55" fmla="*/ 6147 h 9"/>
                    <a:gd name="T56" fmla="*/ 4293 w 48"/>
                    <a:gd name="T57" fmla="*/ 10245 h 9"/>
                    <a:gd name="T58" fmla="*/ 4293 w 48"/>
                    <a:gd name="T59" fmla="*/ 10245 h 9"/>
                    <a:gd name="T60" fmla="*/ 4293 w 48"/>
                    <a:gd name="T61" fmla="*/ 10245 h 9"/>
                    <a:gd name="T62" fmla="*/ 4293 w 48"/>
                    <a:gd name="T63" fmla="*/ 6147 h 9"/>
                    <a:gd name="T64" fmla="*/ 4293 w 48"/>
                    <a:gd name="T65" fmla="*/ 6147 h 9"/>
                    <a:gd name="T66" fmla="*/ 4293 w 48"/>
                    <a:gd name="T67" fmla="*/ 10245 h 9"/>
                    <a:gd name="T68" fmla="*/ 4293 w 48"/>
                    <a:gd name="T69" fmla="*/ 10245 h 9"/>
                    <a:gd name="T70" fmla="*/ 2609 w 48"/>
                    <a:gd name="T71" fmla="*/ 10245 h 9"/>
                    <a:gd name="T72" fmla="*/ 2609 w 48"/>
                    <a:gd name="T73" fmla="*/ 6147 h 9"/>
                    <a:gd name="T74" fmla="*/ 4293 w 48"/>
                    <a:gd name="T75" fmla="*/ 6147 h 9"/>
                    <a:gd name="T76" fmla="*/ 4293 w 48"/>
                    <a:gd name="T77" fmla="*/ 10245 h 9"/>
                    <a:gd name="T78" fmla="*/ 2609 w 48"/>
                    <a:gd name="T79" fmla="*/ 10245 h 9"/>
                    <a:gd name="T80" fmla="*/ 2609 w 48"/>
                    <a:gd name="T81" fmla="*/ 10245 h 9"/>
                    <a:gd name="T82" fmla="*/ 2609 w 48"/>
                    <a:gd name="T83" fmla="*/ 6147 h 9"/>
                    <a:gd name="T84" fmla="*/ 2609 w 48"/>
                    <a:gd name="T85" fmla="*/ 10245 h 9"/>
                    <a:gd name="T86" fmla="*/ 2609 w 48"/>
                    <a:gd name="T87" fmla="*/ 10245 h 9"/>
                    <a:gd name="T88" fmla="*/ 2609 w 48"/>
                    <a:gd name="T89" fmla="*/ 10245 h 9"/>
                    <a:gd name="T90" fmla="*/ 1584 w 48"/>
                    <a:gd name="T91" fmla="*/ 6147 h 9"/>
                    <a:gd name="T92" fmla="*/ 2609 w 48"/>
                    <a:gd name="T93" fmla="*/ 6147 h 9"/>
                    <a:gd name="T94" fmla="*/ 2609 w 48"/>
                    <a:gd name="T95" fmla="*/ 10245 h 9"/>
                    <a:gd name="T96" fmla="*/ 2609 w 48"/>
                    <a:gd name="T97" fmla="*/ 10245 h 9"/>
                    <a:gd name="T98" fmla="*/ 1584 w 48"/>
                    <a:gd name="T99" fmla="*/ 17075 h 9"/>
                    <a:gd name="T100" fmla="*/ 0 w 48"/>
                    <a:gd name="T101" fmla="*/ 10245 h 9"/>
                    <a:gd name="T102" fmla="*/ 1584 w 48"/>
                    <a:gd name="T103" fmla="*/ 6147 h 9"/>
                    <a:gd name="T104" fmla="*/ 2609 w 48"/>
                    <a:gd name="T105" fmla="*/ 10245 h 9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</a:gdLst>
                  <a:ahLst/>
                  <a:cxnLst>
                    <a:cxn ang="T106">
                      <a:pos x="T0" y="T1"/>
                    </a:cxn>
                    <a:cxn ang="T107">
                      <a:pos x="T2" y="T3"/>
                    </a:cxn>
                    <a:cxn ang="T108">
                      <a:pos x="T4" y="T5"/>
                    </a:cxn>
                    <a:cxn ang="T109">
                      <a:pos x="T6" y="T7"/>
                    </a:cxn>
                    <a:cxn ang="T110">
                      <a:pos x="T8" y="T9"/>
                    </a:cxn>
                    <a:cxn ang="T111">
                      <a:pos x="T10" y="T11"/>
                    </a:cxn>
                    <a:cxn ang="T112">
                      <a:pos x="T12" y="T13"/>
                    </a:cxn>
                    <a:cxn ang="T113">
                      <a:pos x="T14" y="T15"/>
                    </a:cxn>
                    <a:cxn ang="T114">
                      <a:pos x="T16" y="T17"/>
                    </a:cxn>
                    <a:cxn ang="T115">
                      <a:pos x="T18" y="T19"/>
                    </a:cxn>
                    <a:cxn ang="T116">
                      <a:pos x="T20" y="T21"/>
                    </a:cxn>
                    <a:cxn ang="T117">
                      <a:pos x="T22" y="T23"/>
                    </a:cxn>
                    <a:cxn ang="T118">
                      <a:pos x="T24" y="T25"/>
                    </a:cxn>
                    <a:cxn ang="T119">
                      <a:pos x="T26" y="T27"/>
                    </a:cxn>
                    <a:cxn ang="T120">
                      <a:pos x="T28" y="T29"/>
                    </a:cxn>
                    <a:cxn ang="T121">
                      <a:pos x="T30" y="T31"/>
                    </a:cxn>
                    <a:cxn ang="T122">
                      <a:pos x="T32" y="T33"/>
                    </a:cxn>
                    <a:cxn ang="T123">
                      <a:pos x="T34" y="T35"/>
                    </a:cxn>
                    <a:cxn ang="T124">
                      <a:pos x="T36" y="T37"/>
                    </a:cxn>
                    <a:cxn ang="T125">
                      <a:pos x="T38" y="T39"/>
                    </a:cxn>
                    <a:cxn ang="T126">
                      <a:pos x="T40" y="T41"/>
                    </a:cxn>
                    <a:cxn ang="T127">
                      <a:pos x="T42" y="T43"/>
                    </a:cxn>
                    <a:cxn ang="T128">
                      <a:pos x="T44" y="T45"/>
                    </a:cxn>
                    <a:cxn ang="T129">
                      <a:pos x="T46" y="T47"/>
                    </a:cxn>
                    <a:cxn ang="T130">
                      <a:pos x="T48" y="T49"/>
                    </a:cxn>
                    <a:cxn ang="T131">
                      <a:pos x="T50" y="T51"/>
                    </a:cxn>
                    <a:cxn ang="T132">
                      <a:pos x="T52" y="T53"/>
                    </a:cxn>
                    <a:cxn ang="T133">
                      <a:pos x="T54" y="T55"/>
                    </a:cxn>
                    <a:cxn ang="T134">
                      <a:pos x="T56" y="T57"/>
                    </a:cxn>
                    <a:cxn ang="T135">
                      <a:pos x="T58" y="T59"/>
                    </a:cxn>
                    <a:cxn ang="T136">
                      <a:pos x="T60" y="T61"/>
                    </a:cxn>
                    <a:cxn ang="T137">
                      <a:pos x="T62" y="T63"/>
                    </a:cxn>
                    <a:cxn ang="T138">
                      <a:pos x="T64" y="T65"/>
                    </a:cxn>
                    <a:cxn ang="T139">
                      <a:pos x="T66" y="T67"/>
                    </a:cxn>
                    <a:cxn ang="T140">
                      <a:pos x="T68" y="T69"/>
                    </a:cxn>
                    <a:cxn ang="T141">
                      <a:pos x="T70" y="T71"/>
                    </a:cxn>
                    <a:cxn ang="T142">
                      <a:pos x="T72" y="T73"/>
                    </a:cxn>
                    <a:cxn ang="T143">
                      <a:pos x="T74" y="T75"/>
                    </a:cxn>
                    <a:cxn ang="T144">
                      <a:pos x="T76" y="T77"/>
                    </a:cxn>
                    <a:cxn ang="T145">
                      <a:pos x="T78" y="T79"/>
                    </a:cxn>
                    <a:cxn ang="T146">
                      <a:pos x="T80" y="T81"/>
                    </a:cxn>
                    <a:cxn ang="T147">
                      <a:pos x="T82" y="T83"/>
                    </a:cxn>
                    <a:cxn ang="T148">
                      <a:pos x="T84" y="T85"/>
                    </a:cxn>
                    <a:cxn ang="T149">
                      <a:pos x="T86" y="T87"/>
                    </a:cxn>
                    <a:cxn ang="T150">
                      <a:pos x="T88" y="T89"/>
                    </a:cxn>
                    <a:cxn ang="T151">
                      <a:pos x="T90" y="T91"/>
                    </a:cxn>
                    <a:cxn ang="T152">
                      <a:pos x="T92" y="T93"/>
                    </a:cxn>
                    <a:cxn ang="T153">
                      <a:pos x="T94" y="T95"/>
                    </a:cxn>
                    <a:cxn ang="T154">
                      <a:pos x="T96" y="T97"/>
                    </a:cxn>
                    <a:cxn ang="T155">
                      <a:pos x="T98" y="T99"/>
                    </a:cxn>
                    <a:cxn ang="T156">
                      <a:pos x="T100" y="T101"/>
                    </a:cxn>
                    <a:cxn ang="T157">
                      <a:pos x="T102" y="T103"/>
                    </a:cxn>
                    <a:cxn ang="T158">
                      <a:pos x="T104" y="T105"/>
                    </a:cxn>
                  </a:cxnLst>
                  <a:rect l="0" t="0" r="r" b="b"/>
                  <a:pathLst>
                    <a:path w="48" h="9">
                      <a:moveTo>
                        <a:pt x="47" y="9"/>
                      </a:moveTo>
                      <a:cubicBezTo>
                        <a:pt x="46" y="8"/>
                        <a:pt x="45" y="8"/>
                        <a:pt x="43" y="8"/>
                      </a:cubicBezTo>
                      <a:lnTo>
                        <a:pt x="43" y="7"/>
                      </a:lnTo>
                      <a:cubicBezTo>
                        <a:pt x="45" y="7"/>
                        <a:pt x="47" y="7"/>
                        <a:pt x="48" y="8"/>
                      </a:cubicBezTo>
                      <a:lnTo>
                        <a:pt x="47" y="9"/>
                      </a:lnTo>
                      <a:close/>
                      <a:moveTo>
                        <a:pt x="43" y="8"/>
                      </a:moveTo>
                      <a:cubicBezTo>
                        <a:pt x="41" y="8"/>
                        <a:pt x="39" y="8"/>
                        <a:pt x="38" y="8"/>
                      </a:cubicBezTo>
                      <a:lnTo>
                        <a:pt x="39" y="7"/>
                      </a:lnTo>
                      <a:cubicBezTo>
                        <a:pt x="40" y="7"/>
                        <a:pt x="41" y="7"/>
                        <a:pt x="43" y="7"/>
                      </a:cubicBezTo>
                      <a:lnTo>
                        <a:pt x="43" y="8"/>
                      </a:lnTo>
                      <a:close/>
                      <a:moveTo>
                        <a:pt x="39" y="6"/>
                      </a:moveTo>
                      <a:lnTo>
                        <a:pt x="39" y="7"/>
                      </a:lnTo>
                      <a:lnTo>
                        <a:pt x="39" y="6"/>
                      </a:lnTo>
                      <a:close/>
                      <a:moveTo>
                        <a:pt x="38" y="8"/>
                      </a:moveTo>
                      <a:cubicBezTo>
                        <a:pt x="34" y="6"/>
                        <a:pt x="29" y="4"/>
                        <a:pt x="23" y="3"/>
                      </a:cubicBezTo>
                      <a:lnTo>
                        <a:pt x="24" y="2"/>
                      </a:lnTo>
                      <a:cubicBezTo>
                        <a:pt x="29" y="3"/>
                        <a:pt x="34" y="5"/>
                        <a:pt x="39" y="6"/>
                      </a:cubicBezTo>
                      <a:lnTo>
                        <a:pt x="38" y="8"/>
                      </a:lnTo>
                      <a:close/>
                      <a:moveTo>
                        <a:pt x="23" y="3"/>
                      </a:moveTo>
                      <a:cubicBezTo>
                        <a:pt x="17" y="2"/>
                        <a:pt x="11" y="2"/>
                        <a:pt x="3" y="2"/>
                      </a:cubicBezTo>
                      <a:lnTo>
                        <a:pt x="3" y="1"/>
                      </a:lnTo>
                      <a:cubicBezTo>
                        <a:pt x="11" y="0"/>
                        <a:pt x="18" y="1"/>
                        <a:pt x="24" y="2"/>
                      </a:cubicBezTo>
                      <a:lnTo>
                        <a:pt x="23" y="3"/>
                      </a:lnTo>
                      <a:close/>
                      <a:moveTo>
                        <a:pt x="3" y="2"/>
                      </a:moveTo>
                      <a:lnTo>
                        <a:pt x="3" y="2"/>
                      </a:lnTo>
                      <a:lnTo>
                        <a:pt x="3" y="1"/>
                      </a:lnTo>
                      <a:lnTo>
                        <a:pt x="3" y="2"/>
                      </a:lnTo>
                      <a:close/>
                      <a:moveTo>
                        <a:pt x="3" y="2"/>
                      </a:moveTo>
                      <a:lnTo>
                        <a:pt x="3" y="2"/>
                      </a:lnTo>
                      <a:lnTo>
                        <a:pt x="3" y="1"/>
                      </a:lnTo>
                      <a:lnTo>
                        <a:pt x="3" y="2"/>
                      </a:lnTo>
                      <a:close/>
                      <a:moveTo>
                        <a:pt x="3" y="2"/>
                      </a:moveTo>
                      <a:cubicBezTo>
                        <a:pt x="3" y="2"/>
                        <a:pt x="3" y="2"/>
                        <a:pt x="2" y="2"/>
                      </a:cubicBezTo>
                      <a:lnTo>
                        <a:pt x="2" y="1"/>
                      </a:lnTo>
                      <a:cubicBezTo>
                        <a:pt x="2" y="1"/>
                        <a:pt x="3" y="1"/>
                        <a:pt x="3" y="1"/>
                      </a:cubicBezTo>
                      <a:lnTo>
                        <a:pt x="3" y="2"/>
                      </a:lnTo>
                      <a:close/>
                      <a:moveTo>
                        <a:pt x="2" y="2"/>
                      </a:moveTo>
                      <a:lnTo>
                        <a:pt x="2" y="2"/>
                      </a:lnTo>
                      <a:lnTo>
                        <a:pt x="2" y="1"/>
                      </a:lnTo>
                      <a:lnTo>
                        <a:pt x="2" y="2"/>
                      </a:lnTo>
                      <a:close/>
                      <a:moveTo>
                        <a:pt x="2" y="2"/>
                      </a:moveTo>
                      <a:cubicBezTo>
                        <a:pt x="2" y="2"/>
                        <a:pt x="2" y="2"/>
                        <a:pt x="2" y="2"/>
                      </a:cubicBezTo>
                      <a:lnTo>
                        <a:pt x="1" y="1"/>
                      </a:lnTo>
                      <a:cubicBezTo>
                        <a:pt x="2" y="1"/>
                        <a:pt x="2" y="1"/>
                        <a:pt x="2" y="1"/>
                      </a:cubicBezTo>
                      <a:lnTo>
                        <a:pt x="2" y="2"/>
                      </a:lnTo>
                      <a:close/>
                      <a:moveTo>
                        <a:pt x="2" y="2"/>
                      </a:moveTo>
                      <a:cubicBezTo>
                        <a:pt x="2" y="2"/>
                        <a:pt x="2" y="2"/>
                        <a:pt x="1" y="3"/>
                      </a:cubicBezTo>
                      <a:lnTo>
                        <a:pt x="0" y="2"/>
                      </a:lnTo>
                      <a:cubicBezTo>
                        <a:pt x="0" y="2"/>
                        <a:pt x="1" y="1"/>
                        <a:pt x="1" y="1"/>
                      </a:cubicBezTo>
                      <a:lnTo>
                        <a:pt x="2" y="2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104" name="Freeform 495"/>
                <p:cNvSpPr>
                  <a:spLocks noChangeArrowheads="1"/>
                </p:cNvSpPr>
                <p:nvPr/>
              </p:nvSpPr>
              <p:spPr bwMode="auto">
                <a:xfrm>
                  <a:off x="634" y="3300"/>
                  <a:ext cx="43" cy="4"/>
                </a:xfrm>
                <a:custGeom>
                  <a:avLst/>
                  <a:gdLst>
                    <a:gd name="T0" fmla="*/ 48746 w 32"/>
                    <a:gd name="T1" fmla="*/ 2683 h 3"/>
                    <a:gd name="T2" fmla="*/ 20915 w 32"/>
                    <a:gd name="T3" fmla="*/ 2683 h 3"/>
                    <a:gd name="T4" fmla="*/ 20915 w 32"/>
                    <a:gd name="T5" fmla="*/ 1615 h 3"/>
                    <a:gd name="T6" fmla="*/ 48746 w 32"/>
                    <a:gd name="T7" fmla="*/ 1615 h 3"/>
                    <a:gd name="T8" fmla="*/ 48746 w 32"/>
                    <a:gd name="T9" fmla="*/ 2683 h 3"/>
                    <a:gd name="T10" fmla="*/ 20915 w 32"/>
                    <a:gd name="T11" fmla="*/ 2683 h 3"/>
                    <a:gd name="T12" fmla="*/ 0 w 32"/>
                    <a:gd name="T13" fmla="*/ 4479 h 3"/>
                    <a:gd name="T14" fmla="*/ 0 w 32"/>
                    <a:gd name="T15" fmla="*/ 2683 h 3"/>
                    <a:gd name="T16" fmla="*/ 20915 w 32"/>
                    <a:gd name="T17" fmla="*/ 1615 h 3"/>
                    <a:gd name="T18" fmla="*/ 20915 w 32"/>
                    <a:gd name="T19" fmla="*/ 2683 h 3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32" h="3">
                      <a:moveTo>
                        <a:pt x="32" y="2"/>
                      </a:moveTo>
                      <a:cubicBezTo>
                        <a:pt x="25" y="1"/>
                        <a:pt x="20" y="2"/>
                        <a:pt x="14" y="2"/>
                      </a:cubicBezTo>
                      <a:lnTo>
                        <a:pt x="14" y="1"/>
                      </a:lnTo>
                      <a:cubicBezTo>
                        <a:pt x="20" y="0"/>
                        <a:pt x="25" y="0"/>
                        <a:pt x="32" y="1"/>
                      </a:cubicBezTo>
                      <a:lnTo>
                        <a:pt x="32" y="2"/>
                      </a:lnTo>
                      <a:close/>
                      <a:moveTo>
                        <a:pt x="14" y="2"/>
                      </a:moveTo>
                      <a:cubicBezTo>
                        <a:pt x="10" y="2"/>
                        <a:pt x="6" y="3"/>
                        <a:pt x="0" y="3"/>
                      </a:cubicBezTo>
                      <a:lnTo>
                        <a:pt x="0" y="2"/>
                      </a:lnTo>
                      <a:cubicBezTo>
                        <a:pt x="6" y="2"/>
                        <a:pt x="10" y="1"/>
                        <a:pt x="14" y="1"/>
                      </a:cubicBezTo>
                      <a:lnTo>
                        <a:pt x="14" y="2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105" name="Freeform 496"/>
                <p:cNvSpPr>
                  <a:spLocks noChangeArrowheads="1"/>
                </p:cNvSpPr>
                <p:nvPr/>
              </p:nvSpPr>
              <p:spPr bwMode="auto">
                <a:xfrm>
                  <a:off x="760" y="3219"/>
                  <a:ext cx="64" cy="16"/>
                </a:xfrm>
                <a:custGeom>
                  <a:avLst/>
                  <a:gdLst>
                    <a:gd name="T0" fmla="*/ 0 w 47"/>
                    <a:gd name="T1" fmla="*/ 0 h 10"/>
                    <a:gd name="T2" fmla="*/ 68018 w 47"/>
                    <a:gd name="T3" fmla="*/ 9502 h 10"/>
                    <a:gd name="T4" fmla="*/ 0 w 47"/>
                    <a:gd name="T5" fmla="*/ 0 h 1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47" h="10">
                      <a:moveTo>
                        <a:pt x="0" y="0"/>
                      </a:moveTo>
                      <a:cubicBezTo>
                        <a:pt x="23" y="10"/>
                        <a:pt x="15" y="0"/>
                        <a:pt x="47" y="3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7A7878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106" name="Freeform 497"/>
                <p:cNvSpPr>
                  <a:spLocks noChangeArrowheads="1"/>
                </p:cNvSpPr>
                <p:nvPr/>
              </p:nvSpPr>
              <p:spPr bwMode="auto">
                <a:xfrm>
                  <a:off x="760" y="3219"/>
                  <a:ext cx="64" cy="16"/>
                </a:xfrm>
                <a:custGeom>
                  <a:avLst/>
                  <a:gdLst>
                    <a:gd name="T0" fmla="*/ 0 w 47"/>
                    <a:gd name="T1" fmla="*/ 0 h 10"/>
                    <a:gd name="T2" fmla="*/ 68018 w 47"/>
                    <a:gd name="T3" fmla="*/ 9502 h 10"/>
                    <a:gd name="T4" fmla="*/ 0 60000 65536"/>
                    <a:gd name="T5" fmla="*/ 0 60000 65536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0" t="0" r="r" b="b"/>
                  <a:pathLst>
                    <a:path w="47" h="10">
                      <a:moveTo>
                        <a:pt x="0" y="0"/>
                      </a:moveTo>
                      <a:cubicBezTo>
                        <a:pt x="23" y="10"/>
                        <a:pt x="15" y="0"/>
                        <a:pt x="47" y="3"/>
                      </a:cubicBezTo>
                    </a:path>
                  </a:pathLst>
                </a:custGeom>
                <a:noFill/>
                <a:ln w="9525" cap="sq">
                  <a:solidFill>
                    <a:srgbClr val="C1C0B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107" name="Freeform 498"/>
                <p:cNvSpPr>
                  <a:spLocks noChangeArrowheads="1"/>
                </p:cNvSpPr>
                <p:nvPr/>
              </p:nvSpPr>
              <p:spPr bwMode="auto">
                <a:xfrm>
                  <a:off x="638" y="3259"/>
                  <a:ext cx="51" cy="18"/>
                </a:xfrm>
                <a:custGeom>
                  <a:avLst/>
                  <a:gdLst>
                    <a:gd name="T0" fmla="*/ 48382 w 38"/>
                    <a:gd name="T1" fmla="*/ 20779 h 11"/>
                    <a:gd name="T2" fmla="*/ 16244 w 38"/>
                    <a:gd name="T3" fmla="*/ 20779 h 11"/>
                    <a:gd name="T4" fmla="*/ 0 w 38"/>
                    <a:gd name="T5" fmla="*/ 0 h 11"/>
                    <a:gd name="T6" fmla="*/ 48382 w 38"/>
                    <a:gd name="T7" fmla="*/ 20779 h 11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38" h="11">
                      <a:moveTo>
                        <a:pt x="38" y="5"/>
                      </a:moveTo>
                      <a:cubicBezTo>
                        <a:pt x="25" y="11"/>
                        <a:pt x="16" y="5"/>
                        <a:pt x="13" y="5"/>
                      </a:cubicBezTo>
                      <a:cubicBezTo>
                        <a:pt x="13" y="5"/>
                        <a:pt x="0" y="0"/>
                        <a:pt x="0" y="0"/>
                      </a:cubicBezTo>
                      <a:lnTo>
                        <a:pt x="38" y="5"/>
                      </a:lnTo>
                      <a:close/>
                    </a:path>
                  </a:pathLst>
                </a:custGeom>
                <a:solidFill>
                  <a:srgbClr val="7A7878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108" name="Freeform 499"/>
                <p:cNvSpPr>
                  <a:spLocks noChangeArrowheads="1"/>
                </p:cNvSpPr>
                <p:nvPr/>
              </p:nvSpPr>
              <p:spPr bwMode="auto">
                <a:xfrm>
                  <a:off x="638" y="3259"/>
                  <a:ext cx="51" cy="18"/>
                </a:xfrm>
                <a:custGeom>
                  <a:avLst/>
                  <a:gdLst>
                    <a:gd name="T0" fmla="*/ 48382 w 38"/>
                    <a:gd name="T1" fmla="*/ 20779 h 11"/>
                    <a:gd name="T2" fmla="*/ 16244 w 38"/>
                    <a:gd name="T3" fmla="*/ 20779 h 11"/>
                    <a:gd name="T4" fmla="*/ 0 w 38"/>
                    <a:gd name="T5" fmla="*/ 0 h 11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38" h="11">
                      <a:moveTo>
                        <a:pt x="38" y="5"/>
                      </a:moveTo>
                      <a:cubicBezTo>
                        <a:pt x="25" y="11"/>
                        <a:pt x="16" y="5"/>
                        <a:pt x="13" y="5"/>
                      </a:cubicBezTo>
                      <a:cubicBezTo>
                        <a:pt x="13" y="5"/>
                        <a:pt x="0" y="0"/>
                        <a:pt x="0" y="0"/>
                      </a:cubicBezTo>
                    </a:path>
                  </a:pathLst>
                </a:custGeom>
                <a:noFill/>
                <a:ln w="9525" cap="sq">
                  <a:solidFill>
                    <a:srgbClr val="C1C0B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109" name="Freeform 500"/>
                <p:cNvSpPr>
                  <a:spLocks noChangeArrowheads="1"/>
                </p:cNvSpPr>
                <p:nvPr/>
              </p:nvSpPr>
              <p:spPr bwMode="auto">
                <a:xfrm>
                  <a:off x="638" y="3215"/>
                  <a:ext cx="43" cy="9"/>
                </a:xfrm>
                <a:custGeom>
                  <a:avLst/>
                  <a:gdLst>
                    <a:gd name="T0" fmla="*/ 39494 w 32"/>
                    <a:gd name="T1" fmla="*/ 85270 h 5"/>
                    <a:gd name="T2" fmla="*/ 0 w 32"/>
                    <a:gd name="T3" fmla="*/ 0 h 5"/>
                    <a:gd name="T4" fmla="*/ 0 60000 65536"/>
                    <a:gd name="T5" fmla="*/ 0 60000 65536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0" t="0" r="r" b="b"/>
                  <a:pathLst>
                    <a:path w="32" h="5">
                      <a:moveTo>
                        <a:pt x="32" y="4"/>
                      </a:moveTo>
                      <a:cubicBezTo>
                        <a:pt x="14" y="5"/>
                        <a:pt x="10" y="4"/>
                        <a:pt x="0" y="0"/>
                      </a:cubicBezTo>
                    </a:path>
                  </a:pathLst>
                </a:custGeom>
                <a:noFill/>
                <a:ln w="9525" cap="sq">
                  <a:solidFill>
                    <a:srgbClr val="C1C0B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110" name="Freeform 501"/>
                <p:cNvSpPr>
                  <a:spLocks noChangeArrowheads="1"/>
                </p:cNvSpPr>
                <p:nvPr/>
              </p:nvSpPr>
              <p:spPr bwMode="auto">
                <a:xfrm>
                  <a:off x="633" y="3238"/>
                  <a:ext cx="44" cy="12"/>
                </a:xfrm>
                <a:custGeom>
                  <a:avLst/>
                  <a:gdLst>
                    <a:gd name="T0" fmla="*/ 0 w 33"/>
                    <a:gd name="T1" fmla="*/ 11555 h 8"/>
                    <a:gd name="T2" fmla="*/ 41655 w 33"/>
                    <a:gd name="T3" fmla="*/ 0 h 8"/>
                    <a:gd name="T4" fmla="*/ 0 60000 65536"/>
                    <a:gd name="T5" fmla="*/ 0 60000 65536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0" t="0" r="r" b="b"/>
                  <a:pathLst>
                    <a:path w="33" h="8">
                      <a:moveTo>
                        <a:pt x="0" y="5"/>
                      </a:moveTo>
                      <a:cubicBezTo>
                        <a:pt x="10" y="8"/>
                        <a:pt x="16" y="3"/>
                        <a:pt x="33" y="0"/>
                      </a:cubicBezTo>
                    </a:path>
                  </a:pathLst>
                </a:custGeom>
                <a:noFill/>
                <a:ln w="9525" cap="sq">
                  <a:solidFill>
                    <a:srgbClr val="C1C0B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111" name="Freeform 502"/>
                <p:cNvSpPr>
                  <a:spLocks noChangeArrowheads="1"/>
                </p:cNvSpPr>
                <p:nvPr/>
              </p:nvSpPr>
              <p:spPr bwMode="auto">
                <a:xfrm>
                  <a:off x="661" y="3289"/>
                  <a:ext cx="35" cy="2"/>
                </a:xfrm>
                <a:custGeom>
                  <a:avLst/>
                  <a:gdLst>
                    <a:gd name="T0" fmla="*/ 1613 w 26"/>
                    <a:gd name="T1" fmla="*/ 0 h 2"/>
                    <a:gd name="T2" fmla="*/ 13622 w 26"/>
                    <a:gd name="T3" fmla="*/ 0 h 2"/>
                    <a:gd name="T4" fmla="*/ 13622 w 26"/>
                    <a:gd name="T5" fmla="*/ 210 h 2"/>
                    <a:gd name="T6" fmla="*/ 0 w 26"/>
                    <a:gd name="T7" fmla="*/ 0 h 2"/>
                    <a:gd name="T8" fmla="*/ 1613 w 26"/>
                    <a:gd name="T9" fmla="*/ 0 h 2"/>
                    <a:gd name="T10" fmla="*/ 13622 w 26"/>
                    <a:gd name="T11" fmla="*/ 0 h 2"/>
                    <a:gd name="T12" fmla="*/ 23634 w 26"/>
                    <a:gd name="T13" fmla="*/ 0 h 2"/>
                    <a:gd name="T14" fmla="*/ 22531 w 26"/>
                    <a:gd name="T15" fmla="*/ 210 h 2"/>
                    <a:gd name="T16" fmla="*/ 13622 w 26"/>
                    <a:gd name="T17" fmla="*/ 210 h 2"/>
                    <a:gd name="T18" fmla="*/ 13622 w 26"/>
                    <a:gd name="T19" fmla="*/ 0 h 2"/>
                    <a:gd name="T20" fmla="*/ 23634 w 26"/>
                    <a:gd name="T21" fmla="*/ 0 h 2"/>
                    <a:gd name="T22" fmla="*/ 25321 w 26"/>
                    <a:gd name="T23" fmla="*/ 140 h 2"/>
                    <a:gd name="T24" fmla="*/ 23634 w 26"/>
                    <a:gd name="T25" fmla="*/ 210 h 2"/>
                    <a:gd name="T26" fmla="*/ 23634 w 26"/>
                    <a:gd name="T27" fmla="*/ 140 h 2"/>
                    <a:gd name="T28" fmla="*/ 23634 w 26"/>
                    <a:gd name="T29" fmla="*/ 0 h 2"/>
                    <a:gd name="T30" fmla="*/ 23634 w 26"/>
                    <a:gd name="T31" fmla="*/ 210 h 2"/>
                    <a:gd name="T32" fmla="*/ 23634 w 26"/>
                    <a:gd name="T33" fmla="*/ 140 h 2"/>
                    <a:gd name="T34" fmla="*/ 22531 w 26"/>
                    <a:gd name="T35" fmla="*/ 140 h 2"/>
                    <a:gd name="T36" fmla="*/ 22531 w 26"/>
                    <a:gd name="T37" fmla="*/ 140 h 2"/>
                    <a:gd name="T38" fmla="*/ 23634 w 26"/>
                    <a:gd name="T39" fmla="*/ 210 h 2"/>
                    <a:gd name="T40" fmla="*/ 22531 w 26"/>
                    <a:gd name="T41" fmla="*/ 140 h 2"/>
                    <a:gd name="T42" fmla="*/ 22531 w 26"/>
                    <a:gd name="T43" fmla="*/ 140 h 2"/>
                    <a:gd name="T44" fmla="*/ 23634 w 26"/>
                    <a:gd name="T45" fmla="*/ 140 h 2"/>
                    <a:gd name="T46" fmla="*/ 22531 w 26"/>
                    <a:gd name="T47" fmla="*/ 140 h 2"/>
                    <a:gd name="T48" fmla="*/ 23634 w 26"/>
                    <a:gd name="T49" fmla="*/ 140 h 2"/>
                    <a:gd name="T50" fmla="*/ 30422 w 26"/>
                    <a:gd name="T51" fmla="*/ 0 h 2"/>
                    <a:gd name="T52" fmla="*/ 30422 w 26"/>
                    <a:gd name="T53" fmla="*/ 210 h 2"/>
                    <a:gd name="T54" fmla="*/ 22531 w 26"/>
                    <a:gd name="T55" fmla="*/ 140 h 2"/>
                    <a:gd name="T56" fmla="*/ 23634 w 26"/>
                    <a:gd name="T57" fmla="*/ 140 h 2"/>
                    <a:gd name="T58" fmla="*/ 30422 w 26"/>
                    <a:gd name="T59" fmla="*/ 0 h 2"/>
                    <a:gd name="T60" fmla="*/ 39076 w 26"/>
                    <a:gd name="T61" fmla="*/ 140 h 2"/>
                    <a:gd name="T62" fmla="*/ 37253 w 26"/>
                    <a:gd name="T63" fmla="*/ 210 h 2"/>
                    <a:gd name="T64" fmla="*/ 30422 w 26"/>
                    <a:gd name="T65" fmla="*/ 210 h 2"/>
                    <a:gd name="T66" fmla="*/ 30422 w 26"/>
                    <a:gd name="T67" fmla="*/ 0 h 2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</a:gdLst>
                  <a:ahLst/>
                  <a:cxnLst>
                    <a:cxn ang="T68">
                      <a:pos x="T0" y="T1"/>
                    </a:cxn>
                    <a:cxn ang="T69">
                      <a:pos x="T2" y="T3"/>
                    </a:cxn>
                    <a:cxn ang="T70">
                      <a:pos x="T4" y="T5"/>
                    </a:cxn>
                    <a:cxn ang="T71">
                      <a:pos x="T6" y="T7"/>
                    </a:cxn>
                    <a:cxn ang="T72">
                      <a:pos x="T8" y="T9"/>
                    </a:cxn>
                    <a:cxn ang="T73">
                      <a:pos x="T10" y="T11"/>
                    </a:cxn>
                    <a:cxn ang="T74">
                      <a:pos x="T12" y="T13"/>
                    </a:cxn>
                    <a:cxn ang="T75">
                      <a:pos x="T14" y="T15"/>
                    </a:cxn>
                    <a:cxn ang="T76">
                      <a:pos x="T16" y="T17"/>
                    </a:cxn>
                    <a:cxn ang="T77">
                      <a:pos x="T18" y="T19"/>
                    </a:cxn>
                    <a:cxn ang="T78">
                      <a:pos x="T20" y="T21"/>
                    </a:cxn>
                    <a:cxn ang="T79">
                      <a:pos x="T22" y="T23"/>
                    </a:cxn>
                    <a:cxn ang="T80">
                      <a:pos x="T24" y="T25"/>
                    </a:cxn>
                    <a:cxn ang="T81">
                      <a:pos x="T26" y="T27"/>
                    </a:cxn>
                    <a:cxn ang="T82">
                      <a:pos x="T28" y="T29"/>
                    </a:cxn>
                    <a:cxn ang="T83">
                      <a:pos x="T30" y="T31"/>
                    </a:cxn>
                    <a:cxn ang="T84">
                      <a:pos x="T32" y="T33"/>
                    </a:cxn>
                    <a:cxn ang="T85">
                      <a:pos x="T34" y="T35"/>
                    </a:cxn>
                    <a:cxn ang="T86">
                      <a:pos x="T36" y="T37"/>
                    </a:cxn>
                    <a:cxn ang="T87">
                      <a:pos x="T38" y="T39"/>
                    </a:cxn>
                    <a:cxn ang="T88">
                      <a:pos x="T40" y="T41"/>
                    </a:cxn>
                    <a:cxn ang="T89">
                      <a:pos x="T42" y="T43"/>
                    </a:cxn>
                    <a:cxn ang="T90">
                      <a:pos x="T44" y="T45"/>
                    </a:cxn>
                    <a:cxn ang="T91">
                      <a:pos x="T46" y="T47"/>
                    </a:cxn>
                    <a:cxn ang="T92">
                      <a:pos x="T48" y="T49"/>
                    </a:cxn>
                    <a:cxn ang="T93">
                      <a:pos x="T50" y="T51"/>
                    </a:cxn>
                    <a:cxn ang="T94">
                      <a:pos x="T52" y="T53"/>
                    </a:cxn>
                    <a:cxn ang="T95">
                      <a:pos x="T54" y="T55"/>
                    </a:cxn>
                    <a:cxn ang="T96">
                      <a:pos x="T56" y="T57"/>
                    </a:cxn>
                    <a:cxn ang="T97">
                      <a:pos x="T58" y="T59"/>
                    </a:cxn>
                    <a:cxn ang="T98">
                      <a:pos x="T60" y="T61"/>
                    </a:cxn>
                    <a:cxn ang="T99">
                      <a:pos x="T62" y="T63"/>
                    </a:cxn>
                    <a:cxn ang="T100">
                      <a:pos x="T64" y="T65"/>
                    </a:cxn>
                    <a:cxn ang="T101">
                      <a:pos x="T66" y="T67"/>
                    </a:cxn>
                  </a:cxnLst>
                  <a:rect l="0" t="0" r="r" b="b"/>
                  <a:pathLst>
                    <a:path w="26" h="2">
                      <a:moveTo>
                        <a:pt x="1" y="0"/>
                      </a:moveTo>
                      <a:cubicBezTo>
                        <a:pt x="2" y="1"/>
                        <a:pt x="5" y="1"/>
                        <a:pt x="9" y="0"/>
                      </a:cubicBezTo>
                      <a:lnTo>
                        <a:pt x="9" y="2"/>
                      </a:lnTo>
                      <a:cubicBezTo>
                        <a:pt x="4" y="2"/>
                        <a:pt x="0" y="2"/>
                        <a:pt x="0" y="0"/>
                      </a:cubicBezTo>
                      <a:lnTo>
                        <a:pt x="1" y="0"/>
                      </a:lnTo>
                      <a:close/>
                      <a:moveTo>
                        <a:pt x="9" y="0"/>
                      </a:moveTo>
                      <a:cubicBezTo>
                        <a:pt x="11" y="0"/>
                        <a:pt x="14" y="0"/>
                        <a:pt x="16" y="0"/>
                      </a:cubicBezTo>
                      <a:lnTo>
                        <a:pt x="15" y="2"/>
                      </a:lnTo>
                      <a:cubicBezTo>
                        <a:pt x="14" y="1"/>
                        <a:pt x="11" y="1"/>
                        <a:pt x="9" y="2"/>
                      </a:cubicBezTo>
                      <a:lnTo>
                        <a:pt x="9" y="0"/>
                      </a:lnTo>
                      <a:close/>
                      <a:moveTo>
                        <a:pt x="16" y="0"/>
                      </a:moveTo>
                      <a:lnTo>
                        <a:pt x="17" y="1"/>
                      </a:lnTo>
                      <a:lnTo>
                        <a:pt x="16" y="2"/>
                      </a:lnTo>
                      <a:lnTo>
                        <a:pt x="16" y="1"/>
                      </a:lnTo>
                      <a:lnTo>
                        <a:pt x="16" y="0"/>
                      </a:lnTo>
                      <a:close/>
                      <a:moveTo>
                        <a:pt x="16" y="2"/>
                      </a:moveTo>
                      <a:cubicBezTo>
                        <a:pt x="16" y="2"/>
                        <a:pt x="16" y="0"/>
                        <a:pt x="16" y="1"/>
                      </a:cubicBezTo>
                      <a:lnTo>
                        <a:pt x="15" y="1"/>
                      </a:lnTo>
                      <a:cubicBezTo>
                        <a:pt x="15" y="1"/>
                        <a:pt x="15" y="1"/>
                        <a:pt x="15" y="1"/>
                      </a:cubicBezTo>
                      <a:lnTo>
                        <a:pt x="16" y="2"/>
                      </a:lnTo>
                      <a:close/>
                      <a:moveTo>
                        <a:pt x="15" y="1"/>
                      </a:moveTo>
                      <a:lnTo>
                        <a:pt x="15" y="1"/>
                      </a:lnTo>
                      <a:lnTo>
                        <a:pt x="16" y="1"/>
                      </a:lnTo>
                      <a:lnTo>
                        <a:pt x="15" y="1"/>
                      </a:lnTo>
                      <a:close/>
                      <a:moveTo>
                        <a:pt x="16" y="1"/>
                      </a:moveTo>
                      <a:cubicBezTo>
                        <a:pt x="16" y="1"/>
                        <a:pt x="18" y="1"/>
                        <a:pt x="20" y="0"/>
                      </a:cubicBezTo>
                      <a:lnTo>
                        <a:pt x="20" y="2"/>
                      </a:lnTo>
                      <a:cubicBezTo>
                        <a:pt x="18" y="2"/>
                        <a:pt x="15" y="2"/>
                        <a:pt x="15" y="1"/>
                      </a:cubicBezTo>
                      <a:lnTo>
                        <a:pt x="16" y="1"/>
                      </a:lnTo>
                      <a:close/>
                      <a:moveTo>
                        <a:pt x="20" y="0"/>
                      </a:moveTo>
                      <a:cubicBezTo>
                        <a:pt x="23" y="0"/>
                        <a:pt x="26" y="0"/>
                        <a:pt x="26" y="1"/>
                      </a:cubicBezTo>
                      <a:lnTo>
                        <a:pt x="25" y="2"/>
                      </a:lnTo>
                      <a:cubicBezTo>
                        <a:pt x="25" y="1"/>
                        <a:pt x="23" y="2"/>
                        <a:pt x="20" y="2"/>
                      </a:cubicBezTo>
                      <a:lnTo>
                        <a:pt x="20" y="0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112" name="Freeform 503"/>
                <p:cNvSpPr>
                  <a:spLocks noChangeArrowheads="1"/>
                </p:cNvSpPr>
                <p:nvPr/>
              </p:nvSpPr>
              <p:spPr bwMode="auto">
                <a:xfrm>
                  <a:off x="647" y="3633"/>
                  <a:ext cx="35" cy="16"/>
                </a:xfrm>
                <a:custGeom>
                  <a:avLst/>
                  <a:gdLst>
                    <a:gd name="T0" fmla="*/ 0 w 26"/>
                    <a:gd name="T1" fmla="*/ 0 h 10"/>
                    <a:gd name="T2" fmla="*/ 18393 w 26"/>
                    <a:gd name="T3" fmla="*/ 5939 h 10"/>
                    <a:gd name="T4" fmla="*/ 27588 w 26"/>
                    <a:gd name="T5" fmla="*/ 9502 h 10"/>
                    <a:gd name="T6" fmla="*/ 39076 w 26"/>
                    <a:gd name="T7" fmla="*/ 30114 h 10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26" h="10">
                      <a:moveTo>
                        <a:pt x="0" y="0"/>
                      </a:moveTo>
                      <a:cubicBezTo>
                        <a:pt x="8" y="2"/>
                        <a:pt x="2" y="1"/>
                        <a:pt x="12" y="2"/>
                      </a:cubicBezTo>
                      <a:cubicBezTo>
                        <a:pt x="14" y="2"/>
                        <a:pt x="17" y="2"/>
                        <a:pt x="18" y="3"/>
                      </a:cubicBezTo>
                      <a:cubicBezTo>
                        <a:pt x="22" y="5"/>
                        <a:pt x="20" y="9"/>
                        <a:pt x="26" y="10"/>
                      </a:cubicBezTo>
                    </a:path>
                  </a:pathLst>
                </a:custGeom>
                <a:noFill/>
                <a:ln w="9525" cap="sq">
                  <a:solidFill>
                    <a:srgbClr val="C1C0B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113" name="Freeform 504"/>
                <p:cNvSpPr>
                  <a:spLocks noChangeArrowheads="1"/>
                </p:cNvSpPr>
                <p:nvPr/>
              </p:nvSpPr>
              <p:spPr bwMode="auto">
                <a:xfrm>
                  <a:off x="649" y="3609"/>
                  <a:ext cx="36" cy="7"/>
                </a:xfrm>
                <a:custGeom>
                  <a:avLst/>
                  <a:gdLst>
                    <a:gd name="T0" fmla="*/ 32720 w 27"/>
                    <a:gd name="T1" fmla="*/ 6819 h 5"/>
                    <a:gd name="T2" fmla="*/ 13161 w 27"/>
                    <a:gd name="T3" fmla="*/ 4262 h 5"/>
                    <a:gd name="T4" fmla="*/ 13161 w 27"/>
                    <a:gd name="T5" fmla="*/ 1662 h 5"/>
                    <a:gd name="T6" fmla="*/ 32720 w 27"/>
                    <a:gd name="T7" fmla="*/ 4262 h 5"/>
                    <a:gd name="T8" fmla="*/ 32720 w 27"/>
                    <a:gd name="T9" fmla="*/ 6819 h 5"/>
                    <a:gd name="T10" fmla="*/ 13161 w 27"/>
                    <a:gd name="T11" fmla="*/ 4262 h 5"/>
                    <a:gd name="T12" fmla="*/ 7180 w 27"/>
                    <a:gd name="T13" fmla="*/ 2667 h 5"/>
                    <a:gd name="T14" fmla="*/ 7180 w 27"/>
                    <a:gd name="T15" fmla="*/ 0 h 5"/>
                    <a:gd name="T16" fmla="*/ 13161 w 27"/>
                    <a:gd name="T17" fmla="*/ 1662 h 5"/>
                    <a:gd name="T18" fmla="*/ 13161 w 27"/>
                    <a:gd name="T19" fmla="*/ 4262 h 5"/>
                    <a:gd name="T20" fmla="*/ 7180 w 27"/>
                    <a:gd name="T21" fmla="*/ 0 h 5"/>
                    <a:gd name="T22" fmla="*/ 7180 w 27"/>
                    <a:gd name="T23" fmla="*/ 0 h 5"/>
                    <a:gd name="T24" fmla="*/ 7180 w 27"/>
                    <a:gd name="T25" fmla="*/ 0 h 5"/>
                    <a:gd name="T26" fmla="*/ 7180 w 27"/>
                    <a:gd name="T27" fmla="*/ 1662 h 5"/>
                    <a:gd name="T28" fmla="*/ 7180 w 27"/>
                    <a:gd name="T29" fmla="*/ 0 h 5"/>
                    <a:gd name="T30" fmla="*/ 7180 w 27"/>
                    <a:gd name="T31" fmla="*/ 2667 h 5"/>
                    <a:gd name="T32" fmla="*/ 7180 w 27"/>
                    <a:gd name="T33" fmla="*/ 2667 h 5"/>
                    <a:gd name="T34" fmla="*/ 7180 w 27"/>
                    <a:gd name="T35" fmla="*/ 0 h 5"/>
                    <a:gd name="T36" fmla="*/ 7180 w 27"/>
                    <a:gd name="T37" fmla="*/ 0 h 5"/>
                    <a:gd name="T38" fmla="*/ 7180 w 27"/>
                    <a:gd name="T39" fmla="*/ 2667 h 5"/>
                    <a:gd name="T40" fmla="*/ 7180 w 27"/>
                    <a:gd name="T41" fmla="*/ 0 h 5"/>
                    <a:gd name="T42" fmla="*/ 7180 w 27"/>
                    <a:gd name="T43" fmla="*/ 0 h 5"/>
                    <a:gd name="T44" fmla="*/ 7180 w 27"/>
                    <a:gd name="T45" fmla="*/ 1662 h 5"/>
                    <a:gd name="T46" fmla="*/ 7180 w 27"/>
                    <a:gd name="T47" fmla="*/ 0 h 5"/>
                    <a:gd name="T48" fmla="*/ 7180 w 27"/>
                    <a:gd name="T49" fmla="*/ 2667 h 5"/>
                    <a:gd name="T50" fmla="*/ 4956 w 27"/>
                    <a:gd name="T51" fmla="*/ 2667 h 5"/>
                    <a:gd name="T52" fmla="*/ 4956 w 27"/>
                    <a:gd name="T53" fmla="*/ 1662 h 5"/>
                    <a:gd name="T54" fmla="*/ 7180 w 27"/>
                    <a:gd name="T55" fmla="*/ 0 h 5"/>
                    <a:gd name="T56" fmla="*/ 7180 w 27"/>
                    <a:gd name="T57" fmla="*/ 2667 h 5"/>
                    <a:gd name="T58" fmla="*/ 4956 w 27"/>
                    <a:gd name="T59" fmla="*/ 2667 h 5"/>
                    <a:gd name="T60" fmla="*/ 0 w 27"/>
                    <a:gd name="T61" fmla="*/ 2667 h 5"/>
                    <a:gd name="T62" fmla="*/ 0 w 27"/>
                    <a:gd name="T63" fmla="*/ 1662 h 5"/>
                    <a:gd name="T64" fmla="*/ 4956 w 27"/>
                    <a:gd name="T65" fmla="*/ 1662 h 5"/>
                    <a:gd name="T66" fmla="*/ 4956 w 27"/>
                    <a:gd name="T67" fmla="*/ 2667 h 5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</a:gdLst>
                  <a:ahLst/>
                  <a:cxnLst>
                    <a:cxn ang="T68">
                      <a:pos x="T0" y="T1"/>
                    </a:cxn>
                    <a:cxn ang="T69">
                      <a:pos x="T2" y="T3"/>
                    </a:cxn>
                    <a:cxn ang="T70">
                      <a:pos x="T4" y="T5"/>
                    </a:cxn>
                    <a:cxn ang="T71">
                      <a:pos x="T6" y="T7"/>
                    </a:cxn>
                    <a:cxn ang="T72">
                      <a:pos x="T8" y="T9"/>
                    </a:cxn>
                    <a:cxn ang="T73">
                      <a:pos x="T10" y="T11"/>
                    </a:cxn>
                    <a:cxn ang="T74">
                      <a:pos x="T12" y="T13"/>
                    </a:cxn>
                    <a:cxn ang="T75">
                      <a:pos x="T14" y="T15"/>
                    </a:cxn>
                    <a:cxn ang="T76">
                      <a:pos x="T16" y="T17"/>
                    </a:cxn>
                    <a:cxn ang="T77">
                      <a:pos x="T18" y="T19"/>
                    </a:cxn>
                    <a:cxn ang="T78">
                      <a:pos x="T20" y="T21"/>
                    </a:cxn>
                    <a:cxn ang="T79">
                      <a:pos x="T22" y="T23"/>
                    </a:cxn>
                    <a:cxn ang="T80">
                      <a:pos x="T24" y="T25"/>
                    </a:cxn>
                    <a:cxn ang="T81">
                      <a:pos x="T26" y="T27"/>
                    </a:cxn>
                    <a:cxn ang="T82">
                      <a:pos x="T28" y="T29"/>
                    </a:cxn>
                    <a:cxn ang="T83">
                      <a:pos x="T30" y="T31"/>
                    </a:cxn>
                    <a:cxn ang="T84">
                      <a:pos x="T32" y="T33"/>
                    </a:cxn>
                    <a:cxn ang="T85">
                      <a:pos x="T34" y="T35"/>
                    </a:cxn>
                    <a:cxn ang="T86">
                      <a:pos x="T36" y="T37"/>
                    </a:cxn>
                    <a:cxn ang="T87">
                      <a:pos x="T38" y="T39"/>
                    </a:cxn>
                    <a:cxn ang="T88">
                      <a:pos x="T40" y="T41"/>
                    </a:cxn>
                    <a:cxn ang="T89">
                      <a:pos x="T42" y="T43"/>
                    </a:cxn>
                    <a:cxn ang="T90">
                      <a:pos x="T44" y="T45"/>
                    </a:cxn>
                    <a:cxn ang="T91">
                      <a:pos x="T46" y="T47"/>
                    </a:cxn>
                    <a:cxn ang="T92">
                      <a:pos x="T48" y="T49"/>
                    </a:cxn>
                    <a:cxn ang="T93">
                      <a:pos x="T50" y="T51"/>
                    </a:cxn>
                    <a:cxn ang="T94">
                      <a:pos x="T52" y="T53"/>
                    </a:cxn>
                    <a:cxn ang="T95">
                      <a:pos x="T54" y="T55"/>
                    </a:cxn>
                    <a:cxn ang="T96">
                      <a:pos x="T56" y="T57"/>
                    </a:cxn>
                    <a:cxn ang="T97">
                      <a:pos x="T58" y="T59"/>
                    </a:cxn>
                    <a:cxn ang="T98">
                      <a:pos x="T60" y="T61"/>
                    </a:cxn>
                    <a:cxn ang="T99">
                      <a:pos x="T62" y="T63"/>
                    </a:cxn>
                    <a:cxn ang="T100">
                      <a:pos x="T64" y="T65"/>
                    </a:cxn>
                    <a:cxn ang="T101">
                      <a:pos x="T66" y="T67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cubicBezTo>
                        <a:pt x="21" y="4"/>
                        <a:pt x="16" y="3"/>
                        <a:pt x="11" y="3"/>
                      </a:cubicBezTo>
                      <a:lnTo>
                        <a:pt x="11" y="1"/>
                      </a:lnTo>
                      <a:cubicBezTo>
                        <a:pt x="16" y="2"/>
                        <a:pt x="21" y="3"/>
                        <a:pt x="27" y="3"/>
                      </a:cubicBezTo>
                      <a:lnTo>
                        <a:pt x="27" y="5"/>
                      </a:lnTo>
                      <a:close/>
                      <a:moveTo>
                        <a:pt x="11" y="3"/>
                      </a:moveTo>
                      <a:cubicBezTo>
                        <a:pt x="9" y="2"/>
                        <a:pt x="7" y="2"/>
                        <a:pt x="6" y="2"/>
                      </a:cubicBezTo>
                      <a:lnTo>
                        <a:pt x="6" y="0"/>
                      </a:lnTo>
                      <a:cubicBezTo>
                        <a:pt x="8" y="1"/>
                        <a:pt x="10" y="1"/>
                        <a:pt x="11" y="1"/>
                      </a:cubicBezTo>
                      <a:lnTo>
                        <a:pt x="11" y="3"/>
                      </a:lnTo>
                      <a:close/>
                      <a:moveTo>
                        <a:pt x="6" y="0"/>
                      </a:moveTo>
                      <a:lnTo>
                        <a:pt x="6" y="0"/>
                      </a:lnTo>
                      <a:lnTo>
                        <a:pt x="6" y="1"/>
                      </a:lnTo>
                      <a:lnTo>
                        <a:pt x="6" y="0"/>
                      </a:lnTo>
                      <a:close/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6" y="0"/>
                      </a:lnTo>
                      <a:lnTo>
                        <a:pt x="6" y="2"/>
                      </a:lnTo>
                      <a:close/>
                      <a:moveTo>
                        <a:pt x="6" y="0"/>
                      </a:moveTo>
                      <a:lnTo>
                        <a:pt x="6" y="0"/>
                      </a:lnTo>
                      <a:lnTo>
                        <a:pt x="6" y="1"/>
                      </a:lnTo>
                      <a:lnTo>
                        <a:pt x="6" y="0"/>
                      </a:lnTo>
                      <a:close/>
                      <a:moveTo>
                        <a:pt x="6" y="2"/>
                      </a:moveTo>
                      <a:cubicBezTo>
                        <a:pt x="5" y="2"/>
                        <a:pt x="5" y="2"/>
                        <a:pt x="4" y="2"/>
                      </a:cubicBezTo>
                      <a:lnTo>
                        <a:pt x="4" y="1"/>
                      </a:lnTo>
                      <a:cubicBezTo>
                        <a:pt x="4" y="1"/>
                        <a:pt x="5" y="0"/>
                        <a:pt x="6" y="0"/>
                      </a:cubicBezTo>
                      <a:lnTo>
                        <a:pt x="6" y="2"/>
                      </a:lnTo>
                      <a:close/>
                      <a:moveTo>
                        <a:pt x="4" y="2"/>
                      </a:moveTo>
                      <a:cubicBezTo>
                        <a:pt x="3" y="2"/>
                        <a:pt x="1" y="3"/>
                        <a:pt x="0" y="2"/>
                      </a:cubicBezTo>
                      <a:lnTo>
                        <a:pt x="0" y="1"/>
                      </a:lnTo>
                      <a:cubicBezTo>
                        <a:pt x="1" y="1"/>
                        <a:pt x="3" y="1"/>
                        <a:pt x="4" y="1"/>
                      </a:cubicBezTo>
                      <a:lnTo>
                        <a:pt x="4" y="2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114" name="Freeform 505"/>
                <p:cNvSpPr>
                  <a:spLocks noChangeArrowheads="1"/>
                </p:cNvSpPr>
                <p:nvPr/>
              </p:nvSpPr>
              <p:spPr bwMode="auto">
                <a:xfrm>
                  <a:off x="644" y="3586"/>
                  <a:ext cx="43" cy="10"/>
                </a:xfrm>
                <a:custGeom>
                  <a:avLst/>
                  <a:gdLst>
                    <a:gd name="T0" fmla="*/ 48746 w 32"/>
                    <a:gd name="T1" fmla="*/ 25292 h 6"/>
                    <a:gd name="T2" fmla="*/ 0 w 32"/>
                    <a:gd name="T3" fmla="*/ 0 h 6"/>
                    <a:gd name="T4" fmla="*/ 0 60000 65536"/>
                    <a:gd name="T5" fmla="*/ 0 60000 65536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0" t="0" r="r" b="b"/>
                  <a:pathLst>
                    <a:path w="32" h="6">
                      <a:moveTo>
                        <a:pt x="32" y="4"/>
                      </a:moveTo>
                      <a:cubicBezTo>
                        <a:pt x="14" y="6"/>
                        <a:pt x="11" y="4"/>
                        <a:pt x="0" y="0"/>
                      </a:cubicBezTo>
                    </a:path>
                  </a:pathLst>
                </a:custGeom>
                <a:noFill/>
                <a:ln w="9525" cap="sq">
                  <a:solidFill>
                    <a:srgbClr val="C1C0B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115" name="Freeform 506"/>
                <p:cNvSpPr>
                  <a:spLocks noChangeArrowheads="1"/>
                </p:cNvSpPr>
                <p:nvPr/>
              </p:nvSpPr>
              <p:spPr bwMode="auto">
                <a:xfrm>
                  <a:off x="653" y="3659"/>
                  <a:ext cx="87" cy="17"/>
                </a:xfrm>
                <a:custGeom>
                  <a:avLst/>
                  <a:gdLst>
                    <a:gd name="T0" fmla="*/ 0 w 64"/>
                    <a:gd name="T1" fmla="*/ 69166 h 10"/>
                    <a:gd name="T2" fmla="*/ 22137 w 64"/>
                    <a:gd name="T3" fmla="*/ 44030 h 10"/>
                    <a:gd name="T4" fmla="*/ 23403 w 64"/>
                    <a:gd name="T5" fmla="*/ 48419 h 10"/>
                    <a:gd name="T6" fmla="*/ 0 w 64"/>
                    <a:gd name="T7" fmla="*/ 82312 h 10"/>
                    <a:gd name="T8" fmla="*/ 0 w 64"/>
                    <a:gd name="T9" fmla="*/ 69166 h 10"/>
                    <a:gd name="T10" fmla="*/ 22137 w 64"/>
                    <a:gd name="T11" fmla="*/ 44030 h 10"/>
                    <a:gd name="T12" fmla="*/ 43451 w 64"/>
                    <a:gd name="T13" fmla="*/ 15235 h 10"/>
                    <a:gd name="T14" fmla="*/ 43451 w 64"/>
                    <a:gd name="T15" fmla="*/ 25900 h 10"/>
                    <a:gd name="T16" fmla="*/ 23403 w 64"/>
                    <a:gd name="T17" fmla="*/ 48419 h 10"/>
                    <a:gd name="T18" fmla="*/ 22137 w 64"/>
                    <a:gd name="T19" fmla="*/ 44030 h 10"/>
                    <a:gd name="T20" fmla="*/ 43451 w 64"/>
                    <a:gd name="T21" fmla="*/ 15235 h 10"/>
                    <a:gd name="T22" fmla="*/ 43451 w 64"/>
                    <a:gd name="T23" fmla="*/ 15235 h 10"/>
                    <a:gd name="T24" fmla="*/ 43451 w 64"/>
                    <a:gd name="T25" fmla="*/ 15235 h 10"/>
                    <a:gd name="T26" fmla="*/ 43451 w 64"/>
                    <a:gd name="T27" fmla="*/ 25900 h 10"/>
                    <a:gd name="T28" fmla="*/ 43451 w 64"/>
                    <a:gd name="T29" fmla="*/ 15235 h 10"/>
                    <a:gd name="T30" fmla="*/ 43451 w 64"/>
                    <a:gd name="T31" fmla="*/ 15235 h 10"/>
                    <a:gd name="T32" fmla="*/ 43451 w 64"/>
                    <a:gd name="T33" fmla="*/ 15235 h 10"/>
                    <a:gd name="T34" fmla="*/ 43451 w 64"/>
                    <a:gd name="T35" fmla="*/ 25900 h 10"/>
                    <a:gd name="T36" fmla="*/ 43451 w 64"/>
                    <a:gd name="T37" fmla="*/ 25900 h 10"/>
                    <a:gd name="T38" fmla="*/ 43451 w 64"/>
                    <a:gd name="T39" fmla="*/ 15235 h 10"/>
                    <a:gd name="T40" fmla="*/ 43451 w 64"/>
                    <a:gd name="T41" fmla="*/ 25900 h 10"/>
                    <a:gd name="T42" fmla="*/ 43451 w 64"/>
                    <a:gd name="T43" fmla="*/ 25900 h 10"/>
                    <a:gd name="T44" fmla="*/ 43451 w 64"/>
                    <a:gd name="T45" fmla="*/ 25900 h 10"/>
                    <a:gd name="T46" fmla="*/ 43451 w 64"/>
                    <a:gd name="T47" fmla="*/ 15235 h 10"/>
                    <a:gd name="T48" fmla="*/ 52676 w 64"/>
                    <a:gd name="T49" fmla="*/ 8962 h 10"/>
                    <a:gd name="T50" fmla="*/ 52676 w 64"/>
                    <a:gd name="T51" fmla="*/ 15235 h 10"/>
                    <a:gd name="T52" fmla="*/ 43451 w 64"/>
                    <a:gd name="T53" fmla="*/ 25900 h 10"/>
                    <a:gd name="T54" fmla="*/ 43451 w 64"/>
                    <a:gd name="T55" fmla="*/ 15235 h 10"/>
                    <a:gd name="T56" fmla="*/ 52676 w 64"/>
                    <a:gd name="T57" fmla="*/ 8962 h 10"/>
                    <a:gd name="T58" fmla="*/ 62995 w 64"/>
                    <a:gd name="T59" fmla="*/ 0 h 10"/>
                    <a:gd name="T60" fmla="*/ 61456 w 64"/>
                    <a:gd name="T61" fmla="*/ 8962 h 10"/>
                    <a:gd name="T62" fmla="*/ 52676 w 64"/>
                    <a:gd name="T63" fmla="*/ 15235 h 10"/>
                    <a:gd name="T64" fmla="*/ 52676 w 64"/>
                    <a:gd name="T65" fmla="*/ 8962 h 10"/>
                    <a:gd name="T66" fmla="*/ 61456 w 64"/>
                    <a:gd name="T67" fmla="*/ 8962 h 10"/>
                    <a:gd name="T68" fmla="*/ 61456 w 64"/>
                    <a:gd name="T69" fmla="*/ 15235 h 10"/>
                    <a:gd name="T70" fmla="*/ 61456 w 64"/>
                    <a:gd name="T71" fmla="*/ 8962 h 10"/>
                    <a:gd name="T72" fmla="*/ 61456 w 64"/>
                    <a:gd name="T73" fmla="*/ 8962 h 10"/>
                    <a:gd name="T74" fmla="*/ 61456 w 64"/>
                    <a:gd name="T75" fmla="*/ 0 h 10"/>
                    <a:gd name="T76" fmla="*/ 77942 w 64"/>
                    <a:gd name="T77" fmla="*/ 15235 h 10"/>
                    <a:gd name="T78" fmla="*/ 77942 w 64"/>
                    <a:gd name="T79" fmla="*/ 25900 h 10"/>
                    <a:gd name="T80" fmla="*/ 61456 w 64"/>
                    <a:gd name="T81" fmla="*/ 8962 h 10"/>
                    <a:gd name="T82" fmla="*/ 61456 w 64"/>
                    <a:gd name="T83" fmla="*/ 0 h 10"/>
                    <a:gd name="T84" fmla="*/ 77942 w 64"/>
                    <a:gd name="T85" fmla="*/ 15235 h 10"/>
                    <a:gd name="T86" fmla="*/ 91652 w 64"/>
                    <a:gd name="T87" fmla="*/ 33895 h 10"/>
                    <a:gd name="T88" fmla="*/ 93554 w 64"/>
                    <a:gd name="T89" fmla="*/ 44030 h 10"/>
                    <a:gd name="T90" fmla="*/ 77942 w 64"/>
                    <a:gd name="T91" fmla="*/ 25900 h 10"/>
                    <a:gd name="T92" fmla="*/ 77942 w 64"/>
                    <a:gd name="T93" fmla="*/ 15235 h 10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</a:gdLst>
                  <a:ahLst/>
                  <a:cxnLst>
                    <a:cxn ang="T94">
                      <a:pos x="T0" y="T1"/>
                    </a:cxn>
                    <a:cxn ang="T95">
                      <a:pos x="T2" y="T3"/>
                    </a:cxn>
                    <a:cxn ang="T96">
                      <a:pos x="T4" y="T5"/>
                    </a:cxn>
                    <a:cxn ang="T97">
                      <a:pos x="T6" y="T7"/>
                    </a:cxn>
                    <a:cxn ang="T98">
                      <a:pos x="T8" y="T9"/>
                    </a:cxn>
                    <a:cxn ang="T99">
                      <a:pos x="T10" y="T11"/>
                    </a:cxn>
                    <a:cxn ang="T100">
                      <a:pos x="T12" y="T13"/>
                    </a:cxn>
                    <a:cxn ang="T101">
                      <a:pos x="T14" y="T15"/>
                    </a:cxn>
                    <a:cxn ang="T102">
                      <a:pos x="T16" y="T17"/>
                    </a:cxn>
                    <a:cxn ang="T103">
                      <a:pos x="T18" y="T19"/>
                    </a:cxn>
                    <a:cxn ang="T104">
                      <a:pos x="T20" y="T21"/>
                    </a:cxn>
                    <a:cxn ang="T105">
                      <a:pos x="T22" y="T23"/>
                    </a:cxn>
                    <a:cxn ang="T106">
                      <a:pos x="T24" y="T25"/>
                    </a:cxn>
                    <a:cxn ang="T107">
                      <a:pos x="T26" y="T27"/>
                    </a:cxn>
                    <a:cxn ang="T108">
                      <a:pos x="T28" y="T29"/>
                    </a:cxn>
                    <a:cxn ang="T109">
                      <a:pos x="T30" y="T31"/>
                    </a:cxn>
                    <a:cxn ang="T110">
                      <a:pos x="T32" y="T33"/>
                    </a:cxn>
                    <a:cxn ang="T111">
                      <a:pos x="T34" y="T35"/>
                    </a:cxn>
                    <a:cxn ang="T112">
                      <a:pos x="T36" y="T37"/>
                    </a:cxn>
                    <a:cxn ang="T113">
                      <a:pos x="T38" y="T39"/>
                    </a:cxn>
                    <a:cxn ang="T114">
                      <a:pos x="T40" y="T41"/>
                    </a:cxn>
                    <a:cxn ang="T115">
                      <a:pos x="T42" y="T43"/>
                    </a:cxn>
                    <a:cxn ang="T116">
                      <a:pos x="T44" y="T45"/>
                    </a:cxn>
                    <a:cxn ang="T117">
                      <a:pos x="T46" y="T47"/>
                    </a:cxn>
                    <a:cxn ang="T118">
                      <a:pos x="T48" y="T49"/>
                    </a:cxn>
                    <a:cxn ang="T119">
                      <a:pos x="T50" y="T51"/>
                    </a:cxn>
                    <a:cxn ang="T120">
                      <a:pos x="T52" y="T53"/>
                    </a:cxn>
                    <a:cxn ang="T121">
                      <a:pos x="T54" y="T55"/>
                    </a:cxn>
                    <a:cxn ang="T122">
                      <a:pos x="T56" y="T57"/>
                    </a:cxn>
                    <a:cxn ang="T123">
                      <a:pos x="T58" y="T59"/>
                    </a:cxn>
                    <a:cxn ang="T124">
                      <a:pos x="T60" y="T61"/>
                    </a:cxn>
                    <a:cxn ang="T125">
                      <a:pos x="T62" y="T63"/>
                    </a:cxn>
                    <a:cxn ang="T126">
                      <a:pos x="T64" y="T65"/>
                    </a:cxn>
                    <a:cxn ang="T127">
                      <a:pos x="T66" y="T67"/>
                    </a:cxn>
                    <a:cxn ang="T128">
                      <a:pos x="T68" y="T69"/>
                    </a:cxn>
                    <a:cxn ang="T129">
                      <a:pos x="T70" y="T71"/>
                    </a:cxn>
                    <a:cxn ang="T130">
                      <a:pos x="T72" y="T73"/>
                    </a:cxn>
                    <a:cxn ang="T131">
                      <a:pos x="T74" y="T75"/>
                    </a:cxn>
                    <a:cxn ang="T132">
                      <a:pos x="T76" y="T77"/>
                    </a:cxn>
                    <a:cxn ang="T133">
                      <a:pos x="T78" y="T79"/>
                    </a:cxn>
                    <a:cxn ang="T134">
                      <a:pos x="T80" y="T81"/>
                    </a:cxn>
                    <a:cxn ang="T135">
                      <a:pos x="T82" y="T83"/>
                    </a:cxn>
                    <a:cxn ang="T136">
                      <a:pos x="T84" y="T85"/>
                    </a:cxn>
                    <a:cxn ang="T137">
                      <a:pos x="T86" y="T87"/>
                    </a:cxn>
                    <a:cxn ang="T138">
                      <a:pos x="T88" y="T89"/>
                    </a:cxn>
                    <a:cxn ang="T139">
                      <a:pos x="T90" y="T91"/>
                    </a:cxn>
                    <a:cxn ang="T140">
                      <a:pos x="T92" y="T93"/>
                    </a:cxn>
                  </a:cxnLst>
                  <a:rect l="0" t="0" r="r" b="b"/>
                  <a:pathLst>
                    <a:path w="64" h="10">
                      <a:moveTo>
                        <a:pt x="0" y="8"/>
                      </a:moveTo>
                      <a:cubicBezTo>
                        <a:pt x="8" y="9"/>
                        <a:pt x="11" y="7"/>
                        <a:pt x="15" y="5"/>
                      </a:cubicBezTo>
                      <a:lnTo>
                        <a:pt x="16" y="6"/>
                      </a:lnTo>
                      <a:cubicBezTo>
                        <a:pt x="12" y="8"/>
                        <a:pt x="8" y="10"/>
                        <a:pt x="0" y="10"/>
                      </a:cubicBezTo>
                      <a:lnTo>
                        <a:pt x="0" y="8"/>
                      </a:lnTo>
                      <a:close/>
                      <a:moveTo>
                        <a:pt x="15" y="5"/>
                      </a:moveTo>
                      <a:cubicBezTo>
                        <a:pt x="18" y="3"/>
                        <a:pt x="22" y="2"/>
                        <a:pt x="30" y="2"/>
                      </a:cubicBezTo>
                      <a:lnTo>
                        <a:pt x="30" y="3"/>
                      </a:lnTo>
                      <a:cubicBezTo>
                        <a:pt x="22" y="3"/>
                        <a:pt x="19" y="5"/>
                        <a:pt x="16" y="6"/>
                      </a:cubicBezTo>
                      <a:lnTo>
                        <a:pt x="15" y="5"/>
                      </a:lnTo>
                      <a:close/>
                      <a:moveTo>
                        <a:pt x="30" y="2"/>
                      </a:moveTo>
                      <a:lnTo>
                        <a:pt x="30" y="2"/>
                      </a:lnTo>
                      <a:lnTo>
                        <a:pt x="30" y="3"/>
                      </a:lnTo>
                      <a:lnTo>
                        <a:pt x="30" y="2"/>
                      </a:lnTo>
                      <a:close/>
                      <a:moveTo>
                        <a:pt x="30" y="2"/>
                      </a:moveTo>
                      <a:lnTo>
                        <a:pt x="30" y="2"/>
                      </a:lnTo>
                      <a:lnTo>
                        <a:pt x="30" y="3"/>
                      </a:lnTo>
                      <a:lnTo>
                        <a:pt x="30" y="2"/>
                      </a:lnTo>
                      <a:close/>
                      <a:moveTo>
                        <a:pt x="30" y="3"/>
                      </a:moveTo>
                      <a:lnTo>
                        <a:pt x="30" y="3"/>
                      </a:lnTo>
                      <a:close/>
                      <a:moveTo>
                        <a:pt x="30" y="2"/>
                      </a:moveTo>
                      <a:cubicBezTo>
                        <a:pt x="31" y="2"/>
                        <a:pt x="34" y="2"/>
                        <a:pt x="36" y="1"/>
                      </a:cubicBezTo>
                      <a:lnTo>
                        <a:pt x="36" y="2"/>
                      </a:lnTo>
                      <a:cubicBezTo>
                        <a:pt x="34" y="3"/>
                        <a:pt x="31" y="4"/>
                        <a:pt x="30" y="3"/>
                      </a:cubicBezTo>
                      <a:lnTo>
                        <a:pt x="30" y="2"/>
                      </a:lnTo>
                      <a:close/>
                      <a:moveTo>
                        <a:pt x="36" y="1"/>
                      </a:moveTo>
                      <a:cubicBezTo>
                        <a:pt x="39" y="0"/>
                        <a:pt x="42" y="0"/>
                        <a:pt x="43" y="0"/>
                      </a:cubicBezTo>
                      <a:lnTo>
                        <a:pt x="42" y="1"/>
                      </a:lnTo>
                      <a:cubicBezTo>
                        <a:pt x="41" y="1"/>
                        <a:pt x="39" y="2"/>
                        <a:pt x="36" y="2"/>
                      </a:cubicBezTo>
                      <a:lnTo>
                        <a:pt x="36" y="1"/>
                      </a:lnTo>
                      <a:close/>
                      <a:moveTo>
                        <a:pt x="42" y="1"/>
                      </a:moveTo>
                      <a:lnTo>
                        <a:pt x="42" y="2"/>
                      </a:lnTo>
                      <a:lnTo>
                        <a:pt x="42" y="1"/>
                      </a:lnTo>
                      <a:close/>
                      <a:moveTo>
                        <a:pt x="42" y="0"/>
                      </a:moveTo>
                      <a:cubicBezTo>
                        <a:pt x="42" y="0"/>
                        <a:pt x="48" y="1"/>
                        <a:pt x="53" y="2"/>
                      </a:cubicBezTo>
                      <a:lnTo>
                        <a:pt x="53" y="3"/>
                      </a:lnTo>
                      <a:cubicBezTo>
                        <a:pt x="48" y="2"/>
                        <a:pt x="43" y="1"/>
                        <a:pt x="42" y="1"/>
                      </a:cubicBezTo>
                      <a:lnTo>
                        <a:pt x="42" y="0"/>
                      </a:lnTo>
                      <a:close/>
                      <a:moveTo>
                        <a:pt x="53" y="2"/>
                      </a:moveTo>
                      <a:cubicBezTo>
                        <a:pt x="58" y="3"/>
                        <a:pt x="63" y="4"/>
                        <a:pt x="63" y="4"/>
                      </a:cubicBezTo>
                      <a:lnTo>
                        <a:pt x="64" y="5"/>
                      </a:lnTo>
                      <a:cubicBezTo>
                        <a:pt x="63" y="5"/>
                        <a:pt x="58" y="4"/>
                        <a:pt x="53" y="3"/>
                      </a:cubicBezTo>
                      <a:lnTo>
                        <a:pt x="53" y="2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116" name="Freeform 507"/>
                <p:cNvSpPr>
                  <a:spLocks noChangeArrowheads="1"/>
                </p:cNvSpPr>
                <p:nvPr/>
              </p:nvSpPr>
              <p:spPr bwMode="auto">
                <a:xfrm>
                  <a:off x="785" y="3621"/>
                  <a:ext cx="57" cy="20"/>
                </a:xfrm>
                <a:custGeom>
                  <a:avLst/>
                  <a:gdLst>
                    <a:gd name="T0" fmla="*/ 0 w 42"/>
                    <a:gd name="T1" fmla="*/ 0 h 12"/>
                    <a:gd name="T2" fmla="*/ 43259 w 42"/>
                    <a:gd name="T3" fmla="*/ 25292 h 12"/>
                    <a:gd name="T4" fmla="*/ 51756 w 42"/>
                    <a:gd name="T5" fmla="*/ 35903 h 12"/>
                    <a:gd name="T6" fmla="*/ 61751 w 42"/>
                    <a:gd name="T7" fmla="*/ 70255 h 12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42" h="12">
                      <a:moveTo>
                        <a:pt x="0" y="0"/>
                      </a:moveTo>
                      <a:cubicBezTo>
                        <a:pt x="8" y="3"/>
                        <a:pt x="18" y="4"/>
                        <a:pt x="29" y="4"/>
                      </a:cubicBezTo>
                      <a:cubicBezTo>
                        <a:pt x="31" y="5"/>
                        <a:pt x="33" y="5"/>
                        <a:pt x="35" y="6"/>
                      </a:cubicBezTo>
                      <a:cubicBezTo>
                        <a:pt x="38" y="7"/>
                        <a:pt x="36" y="12"/>
                        <a:pt x="42" y="12"/>
                      </a:cubicBezTo>
                    </a:path>
                  </a:pathLst>
                </a:custGeom>
                <a:noFill/>
                <a:ln w="9525" cap="sq">
                  <a:solidFill>
                    <a:srgbClr val="C1C0B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117" name="Freeform 508"/>
                <p:cNvSpPr>
                  <a:spLocks noChangeArrowheads="1"/>
                </p:cNvSpPr>
                <p:nvPr/>
              </p:nvSpPr>
              <p:spPr bwMode="auto">
                <a:xfrm>
                  <a:off x="785" y="3604"/>
                  <a:ext cx="36" cy="7"/>
                </a:xfrm>
                <a:custGeom>
                  <a:avLst/>
                  <a:gdLst>
                    <a:gd name="T0" fmla="*/ 32720 w 27"/>
                    <a:gd name="T1" fmla="*/ 6819 h 5"/>
                    <a:gd name="T2" fmla="*/ 15489 w 27"/>
                    <a:gd name="T3" fmla="*/ 4262 h 5"/>
                    <a:gd name="T4" fmla="*/ 15489 w 27"/>
                    <a:gd name="T5" fmla="*/ 2667 h 5"/>
                    <a:gd name="T6" fmla="*/ 32720 w 27"/>
                    <a:gd name="T7" fmla="*/ 4262 h 5"/>
                    <a:gd name="T8" fmla="*/ 32720 w 27"/>
                    <a:gd name="T9" fmla="*/ 6819 h 5"/>
                    <a:gd name="T10" fmla="*/ 15489 w 27"/>
                    <a:gd name="T11" fmla="*/ 4262 h 5"/>
                    <a:gd name="T12" fmla="*/ 5831 w 27"/>
                    <a:gd name="T13" fmla="*/ 2667 h 5"/>
                    <a:gd name="T14" fmla="*/ 5831 w 27"/>
                    <a:gd name="T15" fmla="*/ 1662 h 5"/>
                    <a:gd name="T16" fmla="*/ 15489 w 27"/>
                    <a:gd name="T17" fmla="*/ 2667 h 5"/>
                    <a:gd name="T18" fmla="*/ 15489 w 27"/>
                    <a:gd name="T19" fmla="*/ 4262 h 5"/>
                    <a:gd name="T20" fmla="*/ 5831 w 27"/>
                    <a:gd name="T21" fmla="*/ 2667 h 5"/>
                    <a:gd name="T22" fmla="*/ 5831 w 27"/>
                    <a:gd name="T23" fmla="*/ 2667 h 5"/>
                    <a:gd name="T24" fmla="*/ 5831 w 27"/>
                    <a:gd name="T25" fmla="*/ 2667 h 5"/>
                    <a:gd name="T26" fmla="*/ 5831 w 27"/>
                    <a:gd name="T27" fmla="*/ 1662 h 5"/>
                    <a:gd name="T28" fmla="*/ 5831 w 27"/>
                    <a:gd name="T29" fmla="*/ 2667 h 5"/>
                    <a:gd name="T30" fmla="*/ 5831 w 27"/>
                    <a:gd name="T31" fmla="*/ 2667 h 5"/>
                    <a:gd name="T32" fmla="*/ 5831 w 27"/>
                    <a:gd name="T33" fmla="*/ 2667 h 5"/>
                    <a:gd name="T34" fmla="*/ 7180 w 27"/>
                    <a:gd name="T35" fmla="*/ 1662 h 5"/>
                    <a:gd name="T36" fmla="*/ 7180 w 27"/>
                    <a:gd name="T37" fmla="*/ 1662 h 5"/>
                    <a:gd name="T38" fmla="*/ 5831 w 27"/>
                    <a:gd name="T39" fmla="*/ 2667 h 5"/>
                    <a:gd name="T40" fmla="*/ 7180 w 27"/>
                    <a:gd name="T41" fmla="*/ 1662 h 5"/>
                    <a:gd name="T42" fmla="*/ 7180 w 27"/>
                    <a:gd name="T43" fmla="*/ 1662 h 5"/>
                    <a:gd name="T44" fmla="*/ 5831 w 27"/>
                    <a:gd name="T45" fmla="*/ 1662 h 5"/>
                    <a:gd name="T46" fmla="*/ 7180 w 27"/>
                    <a:gd name="T47" fmla="*/ 1662 h 5"/>
                    <a:gd name="T48" fmla="*/ 5831 w 27"/>
                    <a:gd name="T49" fmla="*/ 2667 h 5"/>
                    <a:gd name="T50" fmla="*/ 3577 w 27"/>
                    <a:gd name="T51" fmla="*/ 2667 h 5"/>
                    <a:gd name="T52" fmla="*/ 3577 w 27"/>
                    <a:gd name="T53" fmla="*/ 1662 h 5"/>
                    <a:gd name="T54" fmla="*/ 7180 w 27"/>
                    <a:gd name="T55" fmla="*/ 1662 h 5"/>
                    <a:gd name="T56" fmla="*/ 5831 w 27"/>
                    <a:gd name="T57" fmla="*/ 2667 h 5"/>
                    <a:gd name="T58" fmla="*/ 3577 w 27"/>
                    <a:gd name="T59" fmla="*/ 2667 h 5"/>
                    <a:gd name="T60" fmla="*/ 0 w 27"/>
                    <a:gd name="T61" fmla="*/ 4262 h 5"/>
                    <a:gd name="T62" fmla="*/ 0 w 27"/>
                    <a:gd name="T63" fmla="*/ 1662 h 5"/>
                    <a:gd name="T64" fmla="*/ 3577 w 27"/>
                    <a:gd name="T65" fmla="*/ 1662 h 5"/>
                    <a:gd name="T66" fmla="*/ 3577 w 27"/>
                    <a:gd name="T67" fmla="*/ 2667 h 5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</a:gdLst>
                  <a:ahLst/>
                  <a:cxnLst>
                    <a:cxn ang="T68">
                      <a:pos x="T0" y="T1"/>
                    </a:cxn>
                    <a:cxn ang="T69">
                      <a:pos x="T2" y="T3"/>
                    </a:cxn>
                    <a:cxn ang="T70">
                      <a:pos x="T4" y="T5"/>
                    </a:cxn>
                    <a:cxn ang="T71">
                      <a:pos x="T6" y="T7"/>
                    </a:cxn>
                    <a:cxn ang="T72">
                      <a:pos x="T8" y="T9"/>
                    </a:cxn>
                    <a:cxn ang="T73">
                      <a:pos x="T10" y="T11"/>
                    </a:cxn>
                    <a:cxn ang="T74">
                      <a:pos x="T12" y="T13"/>
                    </a:cxn>
                    <a:cxn ang="T75">
                      <a:pos x="T14" y="T15"/>
                    </a:cxn>
                    <a:cxn ang="T76">
                      <a:pos x="T16" y="T17"/>
                    </a:cxn>
                    <a:cxn ang="T77">
                      <a:pos x="T18" y="T19"/>
                    </a:cxn>
                    <a:cxn ang="T78">
                      <a:pos x="T20" y="T21"/>
                    </a:cxn>
                    <a:cxn ang="T79">
                      <a:pos x="T22" y="T23"/>
                    </a:cxn>
                    <a:cxn ang="T80">
                      <a:pos x="T24" y="T25"/>
                    </a:cxn>
                    <a:cxn ang="T81">
                      <a:pos x="T26" y="T27"/>
                    </a:cxn>
                    <a:cxn ang="T82">
                      <a:pos x="T28" y="T29"/>
                    </a:cxn>
                    <a:cxn ang="T83">
                      <a:pos x="T30" y="T31"/>
                    </a:cxn>
                    <a:cxn ang="T84">
                      <a:pos x="T32" y="T33"/>
                    </a:cxn>
                    <a:cxn ang="T85">
                      <a:pos x="T34" y="T35"/>
                    </a:cxn>
                    <a:cxn ang="T86">
                      <a:pos x="T36" y="T37"/>
                    </a:cxn>
                    <a:cxn ang="T87">
                      <a:pos x="T38" y="T39"/>
                    </a:cxn>
                    <a:cxn ang="T88">
                      <a:pos x="T40" y="T41"/>
                    </a:cxn>
                    <a:cxn ang="T89">
                      <a:pos x="T42" y="T43"/>
                    </a:cxn>
                    <a:cxn ang="T90">
                      <a:pos x="T44" y="T45"/>
                    </a:cxn>
                    <a:cxn ang="T91">
                      <a:pos x="T46" y="T47"/>
                    </a:cxn>
                    <a:cxn ang="T92">
                      <a:pos x="T48" y="T49"/>
                    </a:cxn>
                    <a:cxn ang="T93">
                      <a:pos x="T50" y="T51"/>
                    </a:cxn>
                    <a:cxn ang="T94">
                      <a:pos x="T52" y="T53"/>
                    </a:cxn>
                    <a:cxn ang="T95">
                      <a:pos x="T54" y="T55"/>
                    </a:cxn>
                    <a:cxn ang="T96">
                      <a:pos x="T56" y="T57"/>
                    </a:cxn>
                    <a:cxn ang="T97">
                      <a:pos x="T58" y="T59"/>
                    </a:cxn>
                    <a:cxn ang="T98">
                      <a:pos x="T60" y="T61"/>
                    </a:cxn>
                    <a:cxn ang="T99">
                      <a:pos x="T62" y="T63"/>
                    </a:cxn>
                    <a:cxn ang="T100">
                      <a:pos x="T64" y="T65"/>
                    </a:cxn>
                    <a:cxn ang="T101">
                      <a:pos x="T66" y="T67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cubicBezTo>
                        <a:pt x="22" y="5"/>
                        <a:pt x="17" y="4"/>
                        <a:pt x="13" y="3"/>
                      </a:cubicBezTo>
                      <a:lnTo>
                        <a:pt x="13" y="2"/>
                      </a:lnTo>
                      <a:cubicBezTo>
                        <a:pt x="17" y="3"/>
                        <a:pt x="22" y="3"/>
                        <a:pt x="27" y="3"/>
                      </a:cubicBezTo>
                      <a:lnTo>
                        <a:pt x="27" y="5"/>
                      </a:lnTo>
                      <a:close/>
                      <a:moveTo>
                        <a:pt x="13" y="3"/>
                      </a:moveTo>
                      <a:cubicBezTo>
                        <a:pt x="10" y="3"/>
                        <a:pt x="8" y="2"/>
                        <a:pt x="5" y="2"/>
                      </a:cubicBezTo>
                      <a:lnTo>
                        <a:pt x="5" y="1"/>
                      </a:lnTo>
                      <a:cubicBezTo>
                        <a:pt x="8" y="1"/>
                        <a:pt x="11" y="1"/>
                        <a:pt x="13" y="2"/>
                      </a:cubicBezTo>
                      <a:lnTo>
                        <a:pt x="13" y="3"/>
                      </a:lnTo>
                      <a:close/>
                      <a:moveTo>
                        <a:pt x="5" y="2"/>
                      </a:moveTo>
                      <a:lnTo>
                        <a:pt x="5" y="2"/>
                      </a:lnTo>
                      <a:lnTo>
                        <a:pt x="5" y="1"/>
                      </a:lnTo>
                      <a:lnTo>
                        <a:pt x="5" y="2"/>
                      </a:lnTo>
                      <a:close/>
                      <a:moveTo>
                        <a:pt x="5" y="2"/>
                      </a:moveTo>
                      <a:lnTo>
                        <a:pt x="5" y="2"/>
                      </a:lnTo>
                      <a:lnTo>
                        <a:pt x="6" y="1"/>
                      </a:lnTo>
                      <a:lnTo>
                        <a:pt x="5" y="2"/>
                      </a:lnTo>
                      <a:close/>
                      <a:moveTo>
                        <a:pt x="6" y="1"/>
                      </a:moveTo>
                      <a:lnTo>
                        <a:pt x="6" y="1"/>
                      </a:lnTo>
                      <a:lnTo>
                        <a:pt x="5" y="1"/>
                      </a:lnTo>
                      <a:lnTo>
                        <a:pt x="6" y="1"/>
                      </a:lnTo>
                      <a:close/>
                      <a:moveTo>
                        <a:pt x="5" y="2"/>
                      </a:moveTo>
                      <a:cubicBezTo>
                        <a:pt x="5" y="2"/>
                        <a:pt x="4" y="2"/>
                        <a:pt x="3" y="2"/>
                      </a:cubicBezTo>
                      <a:lnTo>
                        <a:pt x="3" y="1"/>
                      </a:lnTo>
                      <a:cubicBezTo>
                        <a:pt x="4" y="1"/>
                        <a:pt x="5" y="0"/>
                        <a:pt x="6" y="1"/>
                      </a:cubicBezTo>
                      <a:lnTo>
                        <a:pt x="5" y="2"/>
                      </a:lnTo>
                      <a:close/>
                      <a:moveTo>
                        <a:pt x="3" y="2"/>
                      </a:moveTo>
                      <a:cubicBezTo>
                        <a:pt x="2" y="3"/>
                        <a:pt x="1" y="3"/>
                        <a:pt x="0" y="3"/>
                      </a:cubicBezTo>
                      <a:lnTo>
                        <a:pt x="0" y="1"/>
                      </a:lnTo>
                      <a:cubicBezTo>
                        <a:pt x="1" y="2"/>
                        <a:pt x="2" y="1"/>
                        <a:pt x="3" y="1"/>
                      </a:cubicBezTo>
                      <a:lnTo>
                        <a:pt x="3" y="2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118" name="Freeform 509"/>
                <p:cNvSpPr>
                  <a:spLocks noChangeArrowheads="1"/>
                </p:cNvSpPr>
                <p:nvPr/>
              </p:nvSpPr>
              <p:spPr bwMode="auto">
                <a:xfrm>
                  <a:off x="803" y="3713"/>
                  <a:ext cx="59" cy="19"/>
                </a:xfrm>
                <a:custGeom>
                  <a:avLst/>
                  <a:gdLst>
                    <a:gd name="T0" fmla="*/ 0 w 43"/>
                    <a:gd name="T1" fmla="*/ 0 h 12"/>
                    <a:gd name="T2" fmla="*/ 48005 w 43"/>
                    <a:gd name="T3" fmla="*/ 9880 h 12"/>
                    <a:gd name="T4" fmla="*/ 58726 w 43"/>
                    <a:gd name="T5" fmla="*/ 15643 h 12"/>
                    <a:gd name="T6" fmla="*/ 71269 w 43"/>
                    <a:gd name="T7" fmla="*/ 29813 h 12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43" h="12">
                      <a:moveTo>
                        <a:pt x="0" y="0"/>
                      </a:moveTo>
                      <a:cubicBezTo>
                        <a:pt x="8" y="3"/>
                        <a:pt x="18" y="4"/>
                        <a:pt x="29" y="4"/>
                      </a:cubicBezTo>
                      <a:cubicBezTo>
                        <a:pt x="31" y="4"/>
                        <a:pt x="33" y="5"/>
                        <a:pt x="35" y="6"/>
                      </a:cubicBezTo>
                      <a:cubicBezTo>
                        <a:pt x="39" y="7"/>
                        <a:pt x="37" y="12"/>
                        <a:pt x="43" y="12"/>
                      </a:cubicBezTo>
                    </a:path>
                  </a:pathLst>
                </a:custGeom>
                <a:noFill/>
                <a:ln w="9525" cap="sq">
                  <a:solidFill>
                    <a:srgbClr val="C1C0B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119" name="Freeform 510"/>
                <p:cNvSpPr>
                  <a:spLocks noChangeArrowheads="1"/>
                </p:cNvSpPr>
                <p:nvPr/>
              </p:nvSpPr>
              <p:spPr bwMode="auto">
                <a:xfrm>
                  <a:off x="803" y="3695"/>
                  <a:ext cx="36" cy="7"/>
                </a:xfrm>
                <a:custGeom>
                  <a:avLst/>
                  <a:gdLst>
                    <a:gd name="T0" fmla="*/ 32720 w 27"/>
                    <a:gd name="T1" fmla="*/ 6819 h 5"/>
                    <a:gd name="T2" fmla="*/ 13161 w 27"/>
                    <a:gd name="T3" fmla="*/ 4262 h 5"/>
                    <a:gd name="T4" fmla="*/ 13161 w 27"/>
                    <a:gd name="T5" fmla="*/ 1662 h 5"/>
                    <a:gd name="T6" fmla="*/ 32720 w 27"/>
                    <a:gd name="T7" fmla="*/ 4262 h 5"/>
                    <a:gd name="T8" fmla="*/ 32720 w 27"/>
                    <a:gd name="T9" fmla="*/ 6819 h 5"/>
                    <a:gd name="T10" fmla="*/ 13161 w 27"/>
                    <a:gd name="T11" fmla="*/ 4262 h 5"/>
                    <a:gd name="T12" fmla="*/ 7180 w 27"/>
                    <a:gd name="T13" fmla="*/ 2667 h 5"/>
                    <a:gd name="T14" fmla="*/ 7180 w 27"/>
                    <a:gd name="T15" fmla="*/ 0 h 5"/>
                    <a:gd name="T16" fmla="*/ 13161 w 27"/>
                    <a:gd name="T17" fmla="*/ 1662 h 5"/>
                    <a:gd name="T18" fmla="*/ 13161 w 27"/>
                    <a:gd name="T19" fmla="*/ 4262 h 5"/>
                    <a:gd name="T20" fmla="*/ 7180 w 27"/>
                    <a:gd name="T21" fmla="*/ 0 h 5"/>
                    <a:gd name="T22" fmla="*/ 7180 w 27"/>
                    <a:gd name="T23" fmla="*/ 0 h 5"/>
                    <a:gd name="T24" fmla="*/ 7180 w 27"/>
                    <a:gd name="T25" fmla="*/ 0 h 5"/>
                    <a:gd name="T26" fmla="*/ 7180 w 27"/>
                    <a:gd name="T27" fmla="*/ 1662 h 5"/>
                    <a:gd name="T28" fmla="*/ 7180 w 27"/>
                    <a:gd name="T29" fmla="*/ 0 h 5"/>
                    <a:gd name="T30" fmla="*/ 7180 w 27"/>
                    <a:gd name="T31" fmla="*/ 2667 h 5"/>
                    <a:gd name="T32" fmla="*/ 7180 w 27"/>
                    <a:gd name="T33" fmla="*/ 2667 h 5"/>
                    <a:gd name="T34" fmla="*/ 7180 w 27"/>
                    <a:gd name="T35" fmla="*/ 0 h 5"/>
                    <a:gd name="T36" fmla="*/ 7180 w 27"/>
                    <a:gd name="T37" fmla="*/ 0 h 5"/>
                    <a:gd name="T38" fmla="*/ 7180 w 27"/>
                    <a:gd name="T39" fmla="*/ 2667 h 5"/>
                    <a:gd name="T40" fmla="*/ 7180 w 27"/>
                    <a:gd name="T41" fmla="*/ 0 h 5"/>
                    <a:gd name="T42" fmla="*/ 7180 w 27"/>
                    <a:gd name="T43" fmla="*/ 0 h 5"/>
                    <a:gd name="T44" fmla="*/ 7180 w 27"/>
                    <a:gd name="T45" fmla="*/ 1662 h 5"/>
                    <a:gd name="T46" fmla="*/ 7180 w 27"/>
                    <a:gd name="T47" fmla="*/ 0 h 5"/>
                    <a:gd name="T48" fmla="*/ 7180 w 27"/>
                    <a:gd name="T49" fmla="*/ 2667 h 5"/>
                    <a:gd name="T50" fmla="*/ 5831 w 27"/>
                    <a:gd name="T51" fmla="*/ 2667 h 5"/>
                    <a:gd name="T52" fmla="*/ 4956 w 27"/>
                    <a:gd name="T53" fmla="*/ 1662 h 5"/>
                    <a:gd name="T54" fmla="*/ 7180 w 27"/>
                    <a:gd name="T55" fmla="*/ 0 h 5"/>
                    <a:gd name="T56" fmla="*/ 7180 w 27"/>
                    <a:gd name="T57" fmla="*/ 2667 h 5"/>
                    <a:gd name="T58" fmla="*/ 5831 w 27"/>
                    <a:gd name="T59" fmla="*/ 2667 h 5"/>
                    <a:gd name="T60" fmla="*/ 0 w 27"/>
                    <a:gd name="T61" fmla="*/ 2667 h 5"/>
                    <a:gd name="T62" fmla="*/ 0 w 27"/>
                    <a:gd name="T63" fmla="*/ 1662 h 5"/>
                    <a:gd name="T64" fmla="*/ 4956 w 27"/>
                    <a:gd name="T65" fmla="*/ 1662 h 5"/>
                    <a:gd name="T66" fmla="*/ 5831 w 27"/>
                    <a:gd name="T67" fmla="*/ 2667 h 5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</a:gdLst>
                  <a:ahLst/>
                  <a:cxnLst>
                    <a:cxn ang="T68">
                      <a:pos x="T0" y="T1"/>
                    </a:cxn>
                    <a:cxn ang="T69">
                      <a:pos x="T2" y="T3"/>
                    </a:cxn>
                    <a:cxn ang="T70">
                      <a:pos x="T4" y="T5"/>
                    </a:cxn>
                    <a:cxn ang="T71">
                      <a:pos x="T6" y="T7"/>
                    </a:cxn>
                    <a:cxn ang="T72">
                      <a:pos x="T8" y="T9"/>
                    </a:cxn>
                    <a:cxn ang="T73">
                      <a:pos x="T10" y="T11"/>
                    </a:cxn>
                    <a:cxn ang="T74">
                      <a:pos x="T12" y="T13"/>
                    </a:cxn>
                    <a:cxn ang="T75">
                      <a:pos x="T14" y="T15"/>
                    </a:cxn>
                    <a:cxn ang="T76">
                      <a:pos x="T16" y="T17"/>
                    </a:cxn>
                    <a:cxn ang="T77">
                      <a:pos x="T18" y="T19"/>
                    </a:cxn>
                    <a:cxn ang="T78">
                      <a:pos x="T20" y="T21"/>
                    </a:cxn>
                    <a:cxn ang="T79">
                      <a:pos x="T22" y="T23"/>
                    </a:cxn>
                    <a:cxn ang="T80">
                      <a:pos x="T24" y="T25"/>
                    </a:cxn>
                    <a:cxn ang="T81">
                      <a:pos x="T26" y="T27"/>
                    </a:cxn>
                    <a:cxn ang="T82">
                      <a:pos x="T28" y="T29"/>
                    </a:cxn>
                    <a:cxn ang="T83">
                      <a:pos x="T30" y="T31"/>
                    </a:cxn>
                    <a:cxn ang="T84">
                      <a:pos x="T32" y="T33"/>
                    </a:cxn>
                    <a:cxn ang="T85">
                      <a:pos x="T34" y="T35"/>
                    </a:cxn>
                    <a:cxn ang="T86">
                      <a:pos x="T36" y="T37"/>
                    </a:cxn>
                    <a:cxn ang="T87">
                      <a:pos x="T38" y="T39"/>
                    </a:cxn>
                    <a:cxn ang="T88">
                      <a:pos x="T40" y="T41"/>
                    </a:cxn>
                    <a:cxn ang="T89">
                      <a:pos x="T42" y="T43"/>
                    </a:cxn>
                    <a:cxn ang="T90">
                      <a:pos x="T44" y="T45"/>
                    </a:cxn>
                    <a:cxn ang="T91">
                      <a:pos x="T46" y="T47"/>
                    </a:cxn>
                    <a:cxn ang="T92">
                      <a:pos x="T48" y="T49"/>
                    </a:cxn>
                    <a:cxn ang="T93">
                      <a:pos x="T50" y="T51"/>
                    </a:cxn>
                    <a:cxn ang="T94">
                      <a:pos x="T52" y="T53"/>
                    </a:cxn>
                    <a:cxn ang="T95">
                      <a:pos x="T54" y="T55"/>
                    </a:cxn>
                    <a:cxn ang="T96">
                      <a:pos x="T56" y="T57"/>
                    </a:cxn>
                    <a:cxn ang="T97">
                      <a:pos x="T58" y="T59"/>
                    </a:cxn>
                    <a:cxn ang="T98">
                      <a:pos x="T60" y="T61"/>
                    </a:cxn>
                    <a:cxn ang="T99">
                      <a:pos x="T62" y="T63"/>
                    </a:cxn>
                    <a:cxn ang="T100">
                      <a:pos x="T64" y="T65"/>
                    </a:cxn>
                    <a:cxn ang="T101">
                      <a:pos x="T66" y="T67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cubicBezTo>
                        <a:pt x="21" y="4"/>
                        <a:pt x="16" y="3"/>
                        <a:pt x="11" y="3"/>
                      </a:cubicBezTo>
                      <a:lnTo>
                        <a:pt x="11" y="1"/>
                      </a:lnTo>
                      <a:cubicBezTo>
                        <a:pt x="16" y="2"/>
                        <a:pt x="21" y="3"/>
                        <a:pt x="27" y="3"/>
                      </a:cubicBezTo>
                      <a:lnTo>
                        <a:pt x="27" y="5"/>
                      </a:lnTo>
                      <a:close/>
                      <a:moveTo>
                        <a:pt x="11" y="3"/>
                      </a:moveTo>
                      <a:cubicBezTo>
                        <a:pt x="9" y="2"/>
                        <a:pt x="7" y="2"/>
                        <a:pt x="6" y="2"/>
                      </a:cubicBezTo>
                      <a:lnTo>
                        <a:pt x="6" y="0"/>
                      </a:lnTo>
                      <a:cubicBezTo>
                        <a:pt x="8" y="1"/>
                        <a:pt x="10" y="1"/>
                        <a:pt x="11" y="1"/>
                      </a:cubicBezTo>
                      <a:lnTo>
                        <a:pt x="11" y="3"/>
                      </a:lnTo>
                      <a:close/>
                      <a:moveTo>
                        <a:pt x="6" y="0"/>
                      </a:moveTo>
                      <a:lnTo>
                        <a:pt x="6" y="0"/>
                      </a:lnTo>
                      <a:lnTo>
                        <a:pt x="6" y="1"/>
                      </a:lnTo>
                      <a:lnTo>
                        <a:pt x="6" y="0"/>
                      </a:lnTo>
                      <a:close/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6" y="0"/>
                      </a:lnTo>
                      <a:lnTo>
                        <a:pt x="6" y="2"/>
                      </a:lnTo>
                      <a:close/>
                      <a:moveTo>
                        <a:pt x="6" y="0"/>
                      </a:moveTo>
                      <a:lnTo>
                        <a:pt x="6" y="0"/>
                      </a:lnTo>
                      <a:lnTo>
                        <a:pt x="6" y="1"/>
                      </a:lnTo>
                      <a:lnTo>
                        <a:pt x="6" y="0"/>
                      </a:lnTo>
                      <a:close/>
                      <a:moveTo>
                        <a:pt x="6" y="2"/>
                      </a:moveTo>
                      <a:cubicBezTo>
                        <a:pt x="6" y="2"/>
                        <a:pt x="5" y="2"/>
                        <a:pt x="5" y="2"/>
                      </a:cubicBezTo>
                      <a:lnTo>
                        <a:pt x="4" y="1"/>
                      </a:lnTo>
                      <a:cubicBezTo>
                        <a:pt x="5" y="0"/>
                        <a:pt x="5" y="0"/>
                        <a:pt x="6" y="0"/>
                      </a:cubicBezTo>
                      <a:lnTo>
                        <a:pt x="6" y="2"/>
                      </a:lnTo>
                      <a:close/>
                      <a:moveTo>
                        <a:pt x="5" y="2"/>
                      </a:moveTo>
                      <a:cubicBezTo>
                        <a:pt x="3" y="2"/>
                        <a:pt x="1" y="3"/>
                        <a:pt x="0" y="2"/>
                      </a:cubicBezTo>
                      <a:lnTo>
                        <a:pt x="0" y="1"/>
                      </a:lnTo>
                      <a:cubicBezTo>
                        <a:pt x="1" y="1"/>
                        <a:pt x="3" y="1"/>
                        <a:pt x="4" y="1"/>
                      </a:cubicBezTo>
                      <a:lnTo>
                        <a:pt x="5" y="2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120" name="Freeform 511"/>
                <p:cNvSpPr>
                  <a:spLocks noChangeArrowheads="1"/>
                </p:cNvSpPr>
                <p:nvPr/>
              </p:nvSpPr>
              <p:spPr bwMode="auto">
                <a:xfrm>
                  <a:off x="766" y="3250"/>
                  <a:ext cx="33" cy="4"/>
                </a:xfrm>
                <a:custGeom>
                  <a:avLst/>
                  <a:gdLst>
                    <a:gd name="T0" fmla="*/ 0 w 24"/>
                    <a:gd name="T1" fmla="*/ 0 h 3"/>
                    <a:gd name="T2" fmla="*/ 45199 w 24"/>
                    <a:gd name="T3" fmla="*/ 4479 h 3"/>
                    <a:gd name="T4" fmla="*/ 0 60000 65536"/>
                    <a:gd name="T5" fmla="*/ 0 60000 65536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0" t="0" r="r" b="b"/>
                  <a:pathLst>
                    <a:path w="24" h="3">
                      <a:moveTo>
                        <a:pt x="0" y="0"/>
                      </a:moveTo>
                      <a:cubicBezTo>
                        <a:pt x="9" y="3"/>
                        <a:pt x="13" y="2"/>
                        <a:pt x="24" y="3"/>
                      </a:cubicBezTo>
                    </a:path>
                  </a:pathLst>
                </a:custGeom>
                <a:noFill/>
                <a:ln w="9525" cap="sq">
                  <a:solidFill>
                    <a:srgbClr val="C1C0B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121" name="Freeform 512"/>
                <p:cNvSpPr>
                  <a:spLocks noChangeArrowheads="1"/>
                </p:cNvSpPr>
                <p:nvPr/>
              </p:nvSpPr>
              <p:spPr bwMode="auto">
                <a:xfrm>
                  <a:off x="777" y="3236"/>
                  <a:ext cx="37" cy="6"/>
                </a:xfrm>
                <a:custGeom>
                  <a:avLst/>
                  <a:gdLst>
                    <a:gd name="T0" fmla="*/ 49207 w 27"/>
                    <a:gd name="T1" fmla="*/ 21396 h 4"/>
                    <a:gd name="T2" fmla="*/ 24424 w 27"/>
                    <a:gd name="T3" fmla="*/ 16131 h 4"/>
                    <a:gd name="T4" fmla="*/ 24424 w 27"/>
                    <a:gd name="T5" fmla="*/ 12230 h 4"/>
                    <a:gd name="T6" fmla="*/ 49207 w 27"/>
                    <a:gd name="T7" fmla="*/ 16131 h 4"/>
                    <a:gd name="T8" fmla="*/ 49207 w 27"/>
                    <a:gd name="T9" fmla="*/ 21396 h 4"/>
                    <a:gd name="T10" fmla="*/ 24424 w 27"/>
                    <a:gd name="T11" fmla="*/ 16131 h 4"/>
                    <a:gd name="T12" fmla="*/ 8796 w 27"/>
                    <a:gd name="T13" fmla="*/ 12230 h 4"/>
                    <a:gd name="T14" fmla="*/ 8796 w 27"/>
                    <a:gd name="T15" fmla="*/ 0 h 4"/>
                    <a:gd name="T16" fmla="*/ 24424 w 27"/>
                    <a:gd name="T17" fmla="*/ 12230 h 4"/>
                    <a:gd name="T18" fmla="*/ 24424 w 27"/>
                    <a:gd name="T19" fmla="*/ 16131 h 4"/>
                    <a:gd name="T20" fmla="*/ 8796 w 27"/>
                    <a:gd name="T21" fmla="*/ 12230 h 4"/>
                    <a:gd name="T22" fmla="*/ 8796 w 27"/>
                    <a:gd name="T23" fmla="*/ 12230 h 4"/>
                    <a:gd name="T24" fmla="*/ 7815 w 27"/>
                    <a:gd name="T25" fmla="*/ 12230 h 4"/>
                    <a:gd name="T26" fmla="*/ 8796 w 27"/>
                    <a:gd name="T27" fmla="*/ 6987 h 4"/>
                    <a:gd name="T28" fmla="*/ 8796 w 27"/>
                    <a:gd name="T29" fmla="*/ 12230 h 4"/>
                    <a:gd name="T30" fmla="*/ 7815 w 27"/>
                    <a:gd name="T31" fmla="*/ 12230 h 4"/>
                    <a:gd name="T32" fmla="*/ 7815 w 27"/>
                    <a:gd name="T33" fmla="*/ 12230 h 4"/>
                    <a:gd name="T34" fmla="*/ 8796 w 27"/>
                    <a:gd name="T35" fmla="*/ 6987 h 4"/>
                    <a:gd name="T36" fmla="*/ 8796 w 27"/>
                    <a:gd name="T37" fmla="*/ 6987 h 4"/>
                    <a:gd name="T38" fmla="*/ 7815 w 27"/>
                    <a:gd name="T39" fmla="*/ 12230 h 4"/>
                    <a:gd name="T40" fmla="*/ 8796 w 27"/>
                    <a:gd name="T41" fmla="*/ 6987 h 4"/>
                    <a:gd name="T42" fmla="*/ 8796 w 27"/>
                    <a:gd name="T43" fmla="*/ 6987 h 4"/>
                    <a:gd name="T44" fmla="*/ 8796 w 27"/>
                    <a:gd name="T45" fmla="*/ 6987 h 4"/>
                    <a:gd name="T46" fmla="*/ 7815 w 27"/>
                    <a:gd name="T47" fmla="*/ 12230 h 4"/>
                    <a:gd name="T48" fmla="*/ 5275 w 27"/>
                    <a:gd name="T49" fmla="*/ 12230 h 4"/>
                    <a:gd name="T50" fmla="*/ 5275 w 27"/>
                    <a:gd name="T51" fmla="*/ 6987 h 4"/>
                    <a:gd name="T52" fmla="*/ 8796 w 27"/>
                    <a:gd name="T53" fmla="*/ 6987 h 4"/>
                    <a:gd name="T54" fmla="*/ 7815 w 27"/>
                    <a:gd name="T55" fmla="*/ 12230 h 4"/>
                    <a:gd name="T56" fmla="*/ 5275 w 27"/>
                    <a:gd name="T57" fmla="*/ 12230 h 4"/>
                    <a:gd name="T58" fmla="*/ 0 w 27"/>
                    <a:gd name="T59" fmla="*/ 12230 h 4"/>
                    <a:gd name="T60" fmla="*/ 0 w 27"/>
                    <a:gd name="T61" fmla="*/ 6987 h 4"/>
                    <a:gd name="T62" fmla="*/ 5275 w 27"/>
                    <a:gd name="T63" fmla="*/ 6987 h 4"/>
                    <a:gd name="T64" fmla="*/ 5275 w 27"/>
                    <a:gd name="T65" fmla="*/ 12230 h 4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27" h="4">
                      <a:moveTo>
                        <a:pt x="27" y="4"/>
                      </a:moveTo>
                      <a:cubicBezTo>
                        <a:pt x="21" y="4"/>
                        <a:pt x="17" y="4"/>
                        <a:pt x="13" y="3"/>
                      </a:cubicBezTo>
                      <a:lnTo>
                        <a:pt x="13" y="2"/>
                      </a:lnTo>
                      <a:cubicBezTo>
                        <a:pt x="17" y="2"/>
                        <a:pt x="21" y="3"/>
                        <a:pt x="27" y="3"/>
                      </a:cubicBezTo>
                      <a:lnTo>
                        <a:pt x="27" y="4"/>
                      </a:lnTo>
                      <a:close/>
                      <a:moveTo>
                        <a:pt x="13" y="3"/>
                      </a:moveTo>
                      <a:cubicBezTo>
                        <a:pt x="10" y="2"/>
                        <a:pt x="8" y="2"/>
                        <a:pt x="5" y="2"/>
                      </a:cubicBezTo>
                      <a:lnTo>
                        <a:pt x="5" y="0"/>
                      </a:lnTo>
                      <a:cubicBezTo>
                        <a:pt x="8" y="1"/>
                        <a:pt x="10" y="1"/>
                        <a:pt x="13" y="2"/>
                      </a:cubicBezTo>
                      <a:lnTo>
                        <a:pt x="13" y="3"/>
                      </a:lnTo>
                      <a:close/>
                      <a:moveTo>
                        <a:pt x="5" y="2"/>
                      </a:moveTo>
                      <a:lnTo>
                        <a:pt x="5" y="2"/>
                      </a:lnTo>
                      <a:lnTo>
                        <a:pt x="4" y="2"/>
                      </a:lnTo>
                      <a:lnTo>
                        <a:pt x="5" y="1"/>
                      </a:lnTo>
                      <a:lnTo>
                        <a:pt x="5" y="2"/>
                      </a:lnTo>
                      <a:close/>
                      <a:moveTo>
                        <a:pt x="4" y="2"/>
                      </a:moveTo>
                      <a:lnTo>
                        <a:pt x="4" y="2"/>
                      </a:lnTo>
                      <a:lnTo>
                        <a:pt x="5" y="1"/>
                      </a:lnTo>
                      <a:lnTo>
                        <a:pt x="4" y="2"/>
                      </a:lnTo>
                      <a:close/>
                      <a:moveTo>
                        <a:pt x="5" y="1"/>
                      </a:moveTo>
                      <a:lnTo>
                        <a:pt x="5" y="1"/>
                      </a:lnTo>
                      <a:close/>
                      <a:moveTo>
                        <a:pt x="4" y="2"/>
                      </a:moveTo>
                      <a:cubicBezTo>
                        <a:pt x="4" y="2"/>
                        <a:pt x="4" y="2"/>
                        <a:pt x="3" y="2"/>
                      </a:cubicBezTo>
                      <a:lnTo>
                        <a:pt x="3" y="1"/>
                      </a:lnTo>
                      <a:cubicBezTo>
                        <a:pt x="4" y="1"/>
                        <a:pt x="5" y="0"/>
                        <a:pt x="5" y="1"/>
                      </a:cubicBezTo>
                      <a:lnTo>
                        <a:pt x="4" y="2"/>
                      </a:lnTo>
                      <a:close/>
                      <a:moveTo>
                        <a:pt x="3" y="2"/>
                      </a:moveTo>
                      <a:cubicBezTo>
                        <a:pt x="2" y="2"/>
                        <a:pt x="1" y="3"/>
                        <a:pt x="0" y="2"/>
                      </a:cubicBezTo>
                      <a:lnTo>
                        <a:pt x="0" y="1"/>
                      </a:lnTo>
                      <a:cubicBezTo>
                        <a:pt x="1" y="1"/>
                        <a:pt x="2" y="1"/>
                        <a:pt x="3" y="1"/>
                      </a:cubicBezTo>
                      <a:lnTo>
                        <a:pt x="3" y="2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122" name="Freeform 513"/>
                <p:cNvSpPr>
                  <a:spLocks noChangeArrowheads="1"/>
                </p:cNvSpPr>
                <p:nvPr/>
              </p:nvSpPr>
              <p:spPr bwMode="auto">
                <a:xfrm>
                  <a:off x="766" y="3250"/>
                  <a:ext cx="33" cy="4"/>
                </a:xfrm>
                <a:custGeom>
                  <a:avLst/>
                  <a:gdLst>
                    <a:gd name="T0" fmla="*/ 0 w 24"/>
                    <a:gd name="T1" fmla="*/ 0 h 3"/>
                    <a:gd name="T2" fmla="*/ 45199 w 24"/>
                    <a:gd name="T3" fmla="*/ 4479 h 3"/>
                    <a:gd name="T4" fmla="*/ 0 60000 65536"/>
                    <a:gd name="T5" fmla="*/ 0 60000 65536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0" t="0" r="r" b="b"/>
                  <a:pathLst>
                    <a:path w="24" h="3">
                      <a:moveTo>
                        <a:pt x="0" y="0"/>
                      </a:moveTo>
                      <a:cubicBezTo>
                        <a:pt x="16" y="3"/>
                        <a:pt x="13" y="2"/>
                        <a:pt x="24" y="3"/>
                      </a:cubicBezTo>
                    </a:path>
                  </a:pathLst>
                </a:custGeom>
                <a:noFill/>
                <a:ln w="9525" cap="sq">
                  <a:solidFill>
                    <a:srgbClr val="C1C0B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123" name="Freeform 514"/>
                <p:cNvSpPr>
                  <a:spLocks noChangeArrowheads="1"/>
                </p:cNvSpPr>
                <p:nvPr/>
              </p:nvSpPr>
              <p:spPr bwMode="auto">
                <a:xfrm>
                  <a:off x="771" y="3271"/>
                  <a:ext cx="28" cy="17"/>
                </a:xfrm>
                <a:custGeom>
                  <a:avLst/>
                  <a:gdLst>
                    <a:gd name="T0" fmla="*/ 0 w 21"/>
                    <a:gd name="T1" fmla="*/ 0 h 10"/>
                    <a:gd name="T2" fmla="*/ 32513 w 21"/>
                    <a:gd name="T3" fmla="*/ 82312 h 10"/>
                    <a:gd name="T4" fmla="*/ 0 60000 65536"/>
                    <a:gd name="T5" fmla="*/ 0 60000 65536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0" t="0" r="r" b="b"/>
                  <a:pathLst>
                    <a:path w="21" h="10">
                      <a:moveTo>
                        <a:pt x="0" y="0"/>
                      </a:moveTo>
                      <a:cubicBezTo>
                        <a:pt x="15" y="2"/>
                        <a:pt x="10" y="10"/>
                        <a:pt x="21" y="10"/>
                      </a:cubicBezTo>
                    </a:path>
                  </a:pathLst>
                </a:custGeom>
                <a:noFill/>
                <a:ln w="9525" cap="sq">
                  <a:solidFill>
                    <a:srgbClr val="C1C0B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124" name="Freeform 515"/>
                <p:cNvSpPr>
                  <a:spLocks noChangeArrowheads="1"/>
                </p:cNvSpPr>
                <p:nvPr/>
              </p:nvSpPr>
              <p:spPr bwMode="auto">
                <a:xfrm>
                  <a:off x="890" y="3036"/>
                  <a:ext cx="33" cy="4"/>
                </a:xfrm>
                <a:custGeom>
                  <a:avLst/>
                  <a:gdLst>
                    <a:gd name="T0" fmla="*/ 30372 w 25"/>
                    <a:gd name="T1" fmla="*/ 4479 h 3"/>
                    <a:gd name="T2" fmla="*/ 30372 w 25"/>
                    <a:gd name="T3" fmla="*/ 4479 h 3"/>
                    <a:gd name="T4" fmla="*/ 30372 w 25"/>
                    <a:gd name="T5" fmla="*/ 2683 h 3"/>
                    <a:gd name="T6" fmla="*/ 30372 w 25"/>
                    <a:gd name="T7" fmla="*/ 2683 h 3"/>
                    <a:gd name="T8" fmla="*/ 30372 w 25"/>
                    <a:gd name="T9" fmla="*/ 4479 h 3"/>
                    <a:gd name="T10" fmla="*/ 30372 w 25"/>
                    <a:gd name="T11" fmla="*/ 4479 h 3"/>
                    <a:gd name="T12" fmla="*/ 26859 w 25"/>
                    <a:gd name="T13" fmla="*/ 4479 h 3"/>
                    <a:gd name="T14" fmla="*/ 26859 w 25"/>
                    <a:gd name="T15" fmla="*/ 2683 h 3"/>
                    <a:gd name="T16" fmla="*/ 30372 w 25"/>
                    <a:gd name="T17" fmla="*/ 2683 h 3"/>
                    <a:gd name="T18" fmla="*/ 30372 w 25"/>
                    <a:gd name="T19" fmla="*/ 4479 h 3"/>
                    <a:gd name="T20" fmla="*/ 26859 w 25"/>
                    <a:gd name="T21" fmla="*/ 4479 h 3"/>
                    <a:gd name="T22" fmla="*/ 22165 w 25"/>
                    <a:gd name="T23" fmla="*/ 4479 h 3"/>
                    <a:gd name="T24" fmla="*/ 22165 w 25"/>
                    <a:gd name="T25" fmla="*/ 2683 h 3"/>
                    <a:gd name="T26" fmla="*/ 26859 w 25"/>
                    <a:gd name="T27" fmla="*/ 2683 h 3"/>
                    <a:gd name="T28" fmla="*/ 26859 w 25"/>
                    <a:gd name="T29" fmla="*/ 4479 h 3"/>
                    <a:gd name="T30" fmla="*/ 22165 w 25"/>
                    <a:gd name="T31" fmla="*/ 4479 h 3"/>
                    <a:gd name="T32" fmla="*/ 0 w 25"/>
                    <a:gd name="T33" fmla="*/ 1615 h 3"/>
                    <a:gd name="T34" fmla="*/ 1311 w 25"/>
                    <a:gd name="T35" fmla="*/ 0 h 3"/>
                    <a:gd name="T36" fmla="*/ 22165 w 25"/>
                    <a:gd name="T37" fmla="*/ 2683 h 3"/>
                    <a:gd name="T38" fmla="*/ 22165 w 25"/>
                    <a:gd name="T39" fmla="*/ 4479 h 3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</a:gdLst>
                  <a:ahLst/>
                  <a:cxnLst>
                    <a:cxn ang="T40">
                      <a:pos x="T0" y="T1"/>
                    </a:cxn>
                    <a:cxn ang="T41">
                      <a:pos x="T2" y="T3"/>
                    </a:cxn>
                    <a:cxn ang="T42">
                      <a:pos x="T4" y="T5"/>
                    </a:cxn>
                    <a:cxn ang="T43">
                      <a:pos x="T6" y="T7"/>
                    </a:cxn>
                    <a:cxn ang="T44">
                      <a:pos x="T8" y="T9"/>
                    </a:cxn>
                    <a:cxn ang="T45">
                      <a:pos x="T10" y="T11"/>
                    </a:cxn>
                    <a:cxn ang="T46">
                      <a:pos x="T12" y="T13"/>
                    </a:cxn>
                    <a:cxn ang="T47">
                      <a:pos x="T14" y="T15"/>
                    </a:cxn>
                    <a:cxn ang="T48">
                      <a:pos x="T16" y="T17"/>
                    </a:cxn>
                    <a:cxn ang="T49">
                      <a:pos x="T18" y="T19"/>
                    </a:cxn>
                    <a:cxn ang="T50">
                      <a:pos x="T20" y="T21"/>
                    </a:cxn>
                    <a:cxn ang="T51">
                      <a:pos x="T22" y="T23"/>
                    </a:cxn>
                    <a:cxn ang="T52">
                      <a:pos x="T24" y="T25"/>
                    </a:cxn>
                    <a:cxn ang="T53">
                      <a:pos x="T26" y="T27"/>
                    </a:cxn>
                    <a:cxn ang="T54">
                      <a:pos x="T28" y="T29"/>
                    </a:cxn>
                    <a:cxn ang="T55">
                      <a:pos x="T30" y="T31"/>
                    </a:cxn>
                    <a:cxn ang="T56">
                      <a:pos x="T32" y="T33"/>
                    </a:cxn>
                    <a:cxn ang="T57">
                      <a:pos x="T34" y="T35"/>
                    </a:cxn>
                    <a:cxn ang="T58">
                      <a:pos x="T36" y="T37"/>
                    </a:cxn>
                    <a:cxn ang="T59">
                      <a:pos x="T38" y="T39"/>
                    </a:cxn>
                  </a:cxnLst>
                  <a:rect l="0" t="0" r="r" b="b"/>
                  <a:pathLst>
                    <a:path w="25" h="3">
                      <a:moveTo>
                        <a:pt x="25" y="3"/>
                      </a:moveTo>
                      <a:lnTo>
                        <a:pt x="25" y="3"/>
                      </a:lnTo>
                      <a:lnTo>
                        <a:pt x="25" y="2"/>
                      </a:lnTo>
                      <a:lnTo>
                        <a:pt x="25" y="3"/>
                      </a:lnTo>
                      <a:close/>
                      <a:moveTo>
                        <a:pt x="25" y="3"/>
                      </a:moveTo>
                      <a:cubicBezTo>
                        <a:pt x="24" y="3"/>
                        <a:pt x="23" y="3"/>
                        <a:pt x="22" y="3"/>
                      </a:cubicBezTo>
                      <a:lnTo>
                        <a:pt x="22" y="2"/>
                      </a:lnTo>
                      <a:cubicBezTo>
                        <a:pt x="23" y="2"/>
                        <a:pt x="24" y="2"/>
                        <a:pt x="25" y="2"/>
                      </a:cubicBezTo>
                      <a:lnTo>
                        <a:pt x="25" y="3"/>
                      </a:lnTo>
                      <a:close/>
                      <a:moveTo>
                        <a:pt x="22" y="3"/>
                      </a:moveTo>
                      <a:cubicBezTo>
                        <a:pt x="20" y="3"/>
                        <a:pt x="19" y="3"/>
                        <a:pt x="18" y="3"/>
                      </a:cubicBezTo>
                      <a:lnTo>
                        <a:pt x="18" y="2"/>
                      </a:lnTo>
                      <a:cubicBezTo>
                        <a:pt x="19" y="2"/>
                        <a:pt x="21" y="2"/>
                        <a:pt x="22" y="2"/>
                      </a:cubicBezTo>
                      <a:lnTo>
                        <a:pt x="22" y="3"/>
                      </a:lnTo>
                      <a:close/>
                      <a:moveTo>
                        <a:pt x="18" y="3"/>
                      </a:moveTo>
                      <a:cubicBezTo>
                        <a:pt x="12" y="2"/>
                        <a:pt x="6" y="2"/>
                        <a:pt x="0" y="1"/>
                      </a:cubicBezTo>
                      <a:lnTo>
                        <a:pt x="1" y="0"/>
                      </a:lnTo>
                      <a:cubicBezTo>
                        <a:pt x="6" y="0"/>
                        <a:pt x="12" y="1"/>
                        <a:pt x="18" y="2"/>
                      </a:cubicBezTo>
                      <a:lnTo>
                        <a:pt x="18" y="3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125" name="Freeform 516"/>
                <p:cNvSpPr>
                  <a:spLocks noChangeArrowheads="1"/>
                </p:cNvSpPr>
                <p:nvPr/>
              </p:nvSpPr>
              <p:spPr bwMode="auto">
                <a:xfrm>
                  <a:off x="808" y="3041"/>
                  <a:ext cx="33" cy="4"/>
                </a:xfrm>
                <a:custGeom>
                  <a:avLst/>
                  <a:gdLst>
                    <a:gd name="T0" fmla="*/ 30372 w 25"/>
                    <a:gd name="T1" fmla="*/ 4479 h 3"/>
                    <a:gd name="T2" fmla="*/ 30372 w 25"/>
                    <a:gd name="T3" fmla="*/ 4479 h 3"/>
                    <a:gd name="T4" fmla="*/ 30372 w 25"/>
                    <a:gd name="T5" fmla="*/ 2683 h 3"/>
                    <a:gd name="T6" fmla="*/ 30372 w 25"/>
                    <a:gd name="T7" fmla="*/ 2683 h 3"/>
                    <a:gd name="T8" fmla="*/ 30372 w 25"/>
                    <a:gd name="T9" fmla="*/ 4479 h 3"/>
                    <a:gd name="T10" fmla="*/ 30372 w 25"/>
                    <a:gd name="T11" fmla="*/ 4479 h 3"/>
                    <a:gd name="T12" fmla="*/ 9489 w 25"/>
                    <a:gd name="T13" fmla="*/ 2683 h 3"/>
                    <a:gd name="T14" fmla="*/ 9489 w 25"/>
                    <a:gd name="T15" fmla="*/ 1615 h 3"/>
                    <a:gd name="T16" fmla="*/ 30372 w 25"/>
                    <a:gd name="T17" fmla="*/ 2683 h 3"/>
                    <a:gd name="T18" fmla="*/ 30372 w 25"/>
                    <a:gd name="T19" fmla="*/ 4479 h 3"/>
                    <a:gd name="T20" fmla="*/ 9489 w 25"/>
                    <a:gd name="T21" fmla="*/ 2683 h 3"/>
                    <a:gd name="T22" fmla="*/ 0 w 25"/>
                    <a:gd name="T23" fmla="*/ 1615 h 3"/>
                    <a:gd name="T24" fmla="*/ 0 w 25"/>
                    <a:gd name="T25" fmla="*/ 0 h 3"/>
                    <a:gd name="T26" fmla="*/ 9489 w 25"/>
                    <a:gd name="T27" fmla="*/ 1615 h 3"/>
                    <a:gd name="T28" fmla="*/ 9489 w 25"/>
                    <a:gd name="T29" fmla="*/ 2683 h 3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</a:gdLst>
                  <a:ahLst/>
                  <a:cxnLst>
                    <a:cxn ang="T30">
                      <a:pos x="T0" y="T1"/>
                    </a:cxn>
                    <a:cxn ang="T31">
                      <a:pos x="T2" y="T3"/>
                    </a:cxn>
                    <a:cxn ang="T32">
                      <a:pos x="T4" y="T5"/>
                    </a:cxn>
                    <a:cxn ang="T33">
                      <a:pos x="T6" y="T7"/>
                    </a:cxn>
                    <a:cxn ang="T34">
                      <a:pos x="T8" y="T9"/>
                    </a:cxn>
                    <a:cxn ang="T35">
                      <a:pos x="T10" y="T11"/>
                    </a:cxn>
                    <a:cxn ang="T36">
                      <a:pos x="T12" y="T13"/>
                    </a:cxn>
                    <a:cxn ang="T37">
                      <a:pos x="T14" y="T15"/>
                    </a:cxn>
                    <a:cxn ang="T38">
                      <a:pos x="T16" y="T17"/>
                    </a:cxn>
                    <a:cxn ang="T39">
                      <a:pos x="T18" y="T19"/>
                    </a:cxn>
                    <a:cxn ang="T40">
                      <a:pos x="T20" y="T21"/>
                    </a:cxn>
                    <a:cxn ang="T41">
                      <a:pos x="T22" y="T23"/>
                    </a:cxn>
                    <a:cxn ang="T42">
                      <a:pos x="T24" y="T25"/>
                    </a:cxn>
                    <a:cxn ang="T43">
                      <a:pos x="T26" y="T27"/>
                    </a:cxn>
                    <a:cxn ang="T44">
                      <a:pos x="T28" y="T29"/>
                    </a:cxn>
                  </a:cxnLst>
                  <a:rect l="0" t="0" r="r" b="b"/>
                  <a:pathLst>
                    <a:path w="25" h="3">
                      <a:moveTo>
                        <a:pt x="25" y="3"/>
                      </a:moveTo>
                      <a:lnTo>
                        <a:pt x="25" y="3"/>
                      </a:lnTo>
                      <a:lnTo>
                        <a:pt x="25" y="2"/>
                      </a:lnTo>
                      <a:lnTo>
                        <a:pt x="25" y="3"/>
                      </a:lnTo>
                      <a:close/>
                      <a:moveTo>
                        <a:pt x="25" y="3"/>
                      </a:moveTo>
                      <a:cubicBezTo>
                        <a:pt x="19" y="3"/>
                        <a:pt x="14" y="2"/>
                        <a:pt x="8" y="2"/>
                      </a:cubicBezTo>
                      <a:lnTo>
                        <a:pt x="8" y="1"/>
                      </a:lnTo>
                      <a:cubicBezTo>
                        <a:pt x="14" y="1"/>
                        <a:pt x="20" y="2"/>
                        <a:pt x="25" y="2"/>
                      </a:cubicBezTo>
                      <a:lnTo>
                        <a:pt x="25" y="3"/>
                      </a:lnTo>
                      <a:close/>
                      <a:moveTo>
                        <a:pt x="8" y="2"/>
                      </a:moveTo>
                      <a:cubicBezTo>
                        <a:pt x="5" y="2"/>
                        <a:pt x="3" y="1"/>
                        <a:pt x="0" y="1"/>
                      </a:cubicBezTo>
                      <a:lnTo>
                        <a:pt x="0" y="0"/>
                      </a:lnTo>
                      <a:cubicBezTo>
                        <a:pt x="3" y="0"/>
                        <a:pt x="5" y="0"/>
                        <a:pt x="8" y="1"/>
                      </a:cubicBezTo>
                      <a:lnTo>
                        <a:pt x="8" y="2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126" name="Freeform 517"/>
                <p:cNvSpPr>
                  <a:spLocks noChangeArrowheads="1"/>
                </p:cNvSpPr>
                <p:nvPr/>
              </p:nvSpPr>
              <p:spPr bwMode="auto">
                <a:xfrm>
                  <a:off x="704" y="3028"/>
                  <a:ext cx="33" cy="4"/>
                </a:xfrm>
                <a:custGeom>
                  <a:avLst/>
                  <a:gdLst>
                    <a:gd name="T0" fmla="*/ 30372 w 25"/>
                    <a:gd name="T1" fmla="*/ 4479 h 3"/>
                    <a:gd name="T2" fmla="*/ 30372 w 25"/>
                    <a:gd name="T3" fmla="*/ 4479 h 3"/>
                    <a:gd name="T4" fmla="*/ 30372 w 25"/>
                    <a:gd name="T5" fmla="*/ 2683 h 3"/>
                    <a:gd name="T6" fmla="*/ 30372 w 25"/>
                    <a:gd name="T7" fmla="*/ 2683 h 3"/>
                    <a:gd name="T8" fmla="*/ 30372 w 25"/>
                    <a:gd name="T9" fmla="*/ 4479 h 3"/>
                    <a:gd name="T10" fmla="*/ 30372 w 25"/>
                    <a:gd name="T11" fmla="*/ 4479 h 3"/>
                    <a:gd name="T12" fmla="*/ 9489 w 25"/>
                    <a:gd name="T13" fmla="*/ 2683 h 3"/>
                    <a:gd name="T14" fmla="*/ 9489 w 25"/>
                    <a:gd name="T15" fmla="*/ 1615 h 3"/>
                    <a:gd name="T16" fmla="*/ 30372 w 25"/>
                    <a:gd name="T17" fmla="*/ 2683 h 3"/>
                    <a:gd name="T18" fmla="*/ 30372 w 25"/>
                    <a:gd name="T19" fmla="*/ 4479 h 3"/>
                    <a:gd name="T20" fmla="*/ 9489 w 25"/>
                    <a:gd name="T21" fmla="*/ 2683 h 3"/>
                    <a:gd name="T22" fmla="*/ 0 w 25"/>
                    <a:gd name="T23" fmla="*/ 1615 h 3"/>
                    <a:gd name="T24" fmla="*/ 0 w 25"/>
                    <a:gd name="T25" fmla="*/ 0 h 3"/>
                    <a:gd name="T26" fmla="*/ 9489 w 25"/>
                    <a:gd name="T27" fmla="*/ 1615 h 3"/>
                    <a:gd name="T28" fmla="*/ 9489 w 25"/>
                    <a:gd name="T29" fmla="*/ 2683 h 3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</a:gdLst>
                  <a:ahLst/>
                  <a:cxnLst>
                    <a:cxn ang="T30">
                      <a:pos x="T0" y="T1"/>
                    </a:cxn>
                    <a:cxn ang="T31">
                      <a:pos x="T2" y="T3"/>
                    </a:cxn>
                    <a:cxn ang="T32">
                      <a:pos x="T4" y="T5"/>
                    </a:cxn>
                    <a:cxn ang="T33">
                      <a:pos x="T6" y="T7"/>
                    </a:cxn>
                    <a:cxn ang="T34">
                      <a:pos x="T8" y="T9"/>
                    </a:cxn>
                    <a:cxn ang="T35">
                      <a:pos x="T10" y="T11"/>
                    </a:cxn>
                    <a:cxn ang="T36">
                      <a:pos x="T12" y="T13"/>
                    </a:cxn>
                    <a:cxn ang="T37">
                      <a:pos x="T14" y="T15"/>
                    </a:cxn>
                    <a:cxn ang="T38">
                      <a:pos x="T16" y="T17"/>
                    </a:cxn>
                    <a:cxn ang="T39">
                      <a:pos x="T18" y="T19"/>
                    </a:cxn>
                    <a:cxn ang="T40">
                      <a:pos x="T20" y="T21"/>
                    </a:cxn>
                    <a:cxn ang="T41">
                      <a:pos x="T22" y="T23"/>
                    </a:cxn>
                    <a:cxn ang="T42">
                      <a:pos x="T24" y="T25"/>
                    </a:cxn>
                    <a:cxn ang="T43">
                      <a:pos x="T26" y="T27"/>
                    </a:cxn>
                    <a:cxn ang="T44">
                      <a:pos x="T28" y="T29"/>
                    </a:cxn>
                  </a:cxnLst>
                  <a:rect l="0" t="0" r="r" b="b"/>
                  <a:pathLst>
                    <a:path w="25" h="3">
                      <a:moveTo>
                        <a:pt x="25" y="3"/>
                      </a:moveTo>
                      <a:lnTo>
                        <a:pt x="25" y="3"/>
                      </a:lnTo>
                      <a:lnTo>
                        <a:pt x="25" y="2"/>
                      </a:lnTo>
                      <a:lnTo>
                        <a:pt x="25" y="3"/>
                      </a:lnTo>
                      <a:close/>
                      <a:moveTo>
                        <a:pt x="25" y="3"/>
                      </a:moveTo>
                      <a:cubicBezTo>
                        <a:pt x="19" y="3"/>
                        <a:pt x="13" y="3"/>
                        <a:pt x="8" y="2"/>
                      </a:cubicBezTo>
                      <a:lnTo>
                        <a:pt x="8" y="1"/>
                      </a:lnTo>
                      <a:cubicBezTo>
                        <a:pt x="13" y="2"/>
                        <a:pt x="19" y="2"/>
                        <a:pt x="25" y="2"/>
                      </a:cubicBezTo>
                      <a:lnTo>
                        <a:pt x="25" y="3"/>
                      </a:lnTo>
                      <a:close/>
                      <a:moveTo>
                        <a:pt x="8" y="2"/>
                      </a:moveTo>
                      <a:cubicBezTo>
                        <a:pt x="5" y="2"/>
                        <a:pt x="2" y="2"/>
                        <a:pt x="0" y="1"/>
                      </a:cubicBezTo>
                      <a:lnTo>
                        <a:pt x="0" y="0"/>
                      </a:lnTo>
                      <a:cubicBezTo>
                        <a:pt x="3" y="0"/>
                        <a:pt x="5" y="1"/>
                        <a:pt x="8" y="1"/>
                      </a:cubicBezTo>
                      <a:lnTo>
                        <a:pt x="8" y="2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127" name="Freeform 518"/>
                <p:cNvSpPr>
                  <a:spLocks noChangeArrowheads="1"/>
                </p:cNvSpPr>
                <p:nvPr/>
              </p:nvSpPr>
              <p:spPr bwMode="auto">
                <a:xfrm>
                  <a:off x="703" y="3047"/>
                  <a:ext cx="50" cy="9"/>
                </a:xfrm>
                <a:custGeom>
                  <a:avLst/>
                  <a:gdLst>
                    <a:gd name="T0" fmla="*/ 50649 w 37"/>
                    <a:gd name="T1" fmla="*/ 9084 h 6"/>
                    <a:gd name="T2" fmla="*/ 52459 w 37"/>
                    <a:gd name="T3" fmla="*/ 9084 h 6"/>
                    <a:gd name="T4" fmla="*/ 50649 w 37"/>
                    <a:gd name="T5" fmla="*/ 13445 h 6"/>
                    <a:gd name="T6" fmla="*/ 50649 w 37"/>
                    <a:gd name="T7" fmla="*/ 13445 h 6"/>
                    <a:gd name="T8" fmla="*/ 50649 w 37"/>
                    <a:gd name="T9" fmla="*/ 9084 h 6"/>
                    <a:gd name="T10" fmla="*/ 50649 w 37"/>
                    <a:gd name="T11" fmla="*/ 13445 h 6"/>
                    <a:gd name="T12" fmla="*/ 50649 w 37"/>
                    <a:gd name="T13" fmla="*/ 13445 h 6"/>
                    <a:gd name="T14" fmla="*/ 52459 w 37"/>
                    <a:gd name="T15" fmla="*/ 9084 h 6"/>
                    <a:gd name="T16" fmla="*/ 50649 w 37"/>
                    <a:gd name="T17" fmla="*/ 13445 h 6"/>
                    <a:gd name="T18" fmla="*/ 52459 w 37"/>
                    <a:gd name="T19" fmla="*/ 9084 h 6"/>
                    <a:gd name="T20" fmla="*/ 50649 w 37"/>
                    <a:gd name="T21" fmla="*/ 13445 h 6"/>
                    <a:gd name="T22" fmla="*/ 50649 w 37"/>
                    <a:gd name="T23" fmla="*/ 9084 h 6"/>
                    <a:gd name="T24" fmla="*/ 50649 w 37"/>
                    <a:gd name="T25" fmla="*/ 13445 h 6"/>
                    <a:gd name="T26" fmla="*/ 52459 w 37"/>
                    <a:gd name="T27" fmla="*/ 9084 h 6"/>
                    <a:gd name="T28" fmla="*/ 50649 w 37"/>
                    <a:gd name="T29" fmla="*/ 13445 h 6"/>
                    <a:gd name="T30" fmla="*/ 47569 w 37"/>
                    <a:gd name="T31" fmla="*/ 13445 h 6"/>
                    <a:gd name="T32" fmla="*/ 47569 w 37"/>
                    <a:gd name="T33" fmla="*/ 9084 h 6"/>
                    <a:gd name="T34" fmla="*/ 50649 w 37"/>
                    <a:gd name="T35" fmla="*/ 9084 h 6"/>
                    <a:gd name="T36" fmla="*/ 50649 w 37"/>
                    <a:gd name="T37" fmla="*/ 13445 h 6"/>
                    <a:gd name="T38" fmla="*/ 47569 w 37"/>
                    <a:gd name="T39" fmla="*/ 13445 h 6"/>
                    <a:gd name="T40" fmla="*/ 17958 w 37"/>
                    <a:gd name="T41" fmla="*/ 3279 h 6"/>
                    <a:gd name="T42" fmla="*/ 19295 w 37"/>
                    <a:gd name="T43" fmla="*/ 0 h 6"/>
                    <a:gd name="T44" fmla="*/ 47569 w 37"/>
                    <a:gd name="T45" fmla="*/ 9084 h 6"/>
                    <a:gd name="T46" fmla="*/ 47569 w 37"/>
                    <a:gd name="T47" fmla="*/ 13445 h 6"/>
                    <a:gd name="T48" fmla="*/ 19295 w 37"/>
                    <a:gd name="T49" fmla="*/ 0 h 6"/>
                    <a:gd name="T50" fmla="*/ 19295 w 37"/>
                    <a:gd name="T51" fmla="*/ 0 h 6"/>
                    <a:gd name="T52" fmla="*/ 19295 w 37"/>
                    <a:gd name="T53" fmla="*/ 3279 h 6"/>
                    <a:gd name="T54" fmla="*/ 19295 w 37"/>
                    <a:gd name="T55" fmla="*/ 0 h 6"/>
                    <a:gd name="T56" fmla="*/ 17958 w 37"/>
                    <a:gd name="T57" fmla="*/ 3279 h 6"/>
                    <a:gd name="T58" fmla="*/ 17958 w 37"/>
                    <a:gd name="T59" fmla="*/ 3279 h 6"/>
                    <a:gd name="T60" fmla="*/ 19295 w 37"/>
                    <a:gd name="T61" fmla="*/ 0 h 6"/>
                    <a:gd name="T62" fmla="*/ 19295 w 37"/>
                    <a:gd name="T63" fmla="*/ 0 h 6"/>
                    <a:gd name="T64" fmla="*/ 17958 w 37"/>
                    <a:gd name="T65" fmla="*/ 3279 h 6"/>
                    <a:gd name="T66" fmla="*/ 19295 w 37"/>
                    <a:gd name="T67" fmla="*/ 0 h 6"/>
                    <a:gd name="T68" fmla="*/ 19295 w 37"/>
                    <a:gd name="T69" fmla="*/ 0 h 6"/>
                    <a:gd name="T70" fmla="*/ 19295 w 37"/>
                    <a:gd name="T71" fmla="*/ 3279 h 6"/>
                    <a:gd name="T72" fmla="*/ 19295 w 37"/>
                    <a:gd name="T73" fmla="*/ 0 h 6"/>
                    <a:gd name="T74" fmla="*/ 17958 w 37"/>
                    <a:gd name="T75" fmla="*/ 3279 h 6"/>
                    <a:gd name="T76" fmla="*/ 11701 w 37"/>
                    <a:gd name="T77" fmla="*/ 9084 h 6"/>
                    <a:gd name="T78" fmla="*/ 10899 w 37"/>
                    <a:gd name="T79" fmla="*/ 5448 h 6"/>
                    <a:gd name="T80" fmla="*/ 19295 w 37"/>
                    <a:gd name="T81" fmla="*/ 0 h 6"/>
                    <a:gd name="T82" fmla="*/ 17958 w 37"/>
                    <a:gd name="T83" fmla="*/ 3279 h 6"/>
                    <a:gd name="T84" fmla="*/ 11701 w 37"/>
                    <a:gd name="T85" fmla="*/ 9084 h 6"/>
                    <a:gd name="T86" fmla="*/ 0 w 37"/>
                    <a:gd name="T87" fmla="*/ 19088 h 6"/>
                    <a:gd name="T88" fmla="*/ 0 w 37"/>
                    <a:gd name="T89" fmla="*/ 15128 h 6"/>
                    <a:gd name="T90" fmla="*/ 10899 w 37"/>
                    <a:gd name="T91" fmla="*/ 5448 h 6"/>
                    <a:gd name="T92" fmla="*/ 11701 w 37"/>
                    <a:gd name="T93" fmla="*/ 9084 h 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</a:gdLst>
                  <a:ahLst/>
                  <a:cxnLst>
                    <a:cxn ang="T94">
                      <a:pos x="T0" y="T1"/>
                    </a:cxn>
                    <a:cxn ang="T95">
                      <a:pos x="T2" y="T3"/>
                    </a:cxn>
                    <a:cxn ang="T96">
                      <a:pos x="T4" y="T5"/>
                    </a:cxn>
                    <a:cxn ang="T97">
                      <a:pos x="T6" y="T7"/>
                    </a:cxn>
                    <a:cxn ang="T98">
                      <a:pos x="T8" y="T9"/>
                    </a:cxn>
                    <a:cxn ang="T99">
                      <a:pos x="T10" y="T11"/>
                    </a:cxn>
                    <a:cxn ang="T100">
                      <a:pos x="T12" y="T13"/>
                    </a:cxn>
                    <a:cxn ang="T101">
                      <a:pos x="T14" y="T15"/>
                    </a:cxn>
                    <a:cxn ang="T102">
                      <a:pos x="T16" y="T17"/>
                    </a:cxn>
                    <a:cxn ang="T103">
                      <a:pos x="T18" y="T19"/>
                    </a:cxn>
                    <a:cxn ang="T104">
                      <a:pos x="T20" y="T21"/>
                    </a:cxn>
                    <a:cxn ang="T105">
                      <a:pos x="T22" y="T23"/>
                    </a:cxn>
                    <a:cxn ang="T106">
                      <a:pos x="T24" y="T25"/>
                    </a:cxn>
                    <a:cxn ang="T107">
                      <a:pos x="T26" y="T27"/>
                    </a:cxn>
                    <a:cxn ang="T108">
                      <a:pos x="T28" y="T29"/>
                    </a:cxn>
                    <a:cxn ang="T109">
                      <a:pos x="T30" y="T31"/>
                    </a:cxn>
                    <a:cxn ang="T110">
                      <a:pos x="T32" y="T33"/>
                    </a:cxn>
                    <a:cxn ang="T111">
                      <a:pos x="T34" y="T35"/>
                    </a:cxn>
                    <a:cxn ang="T112">
                      <a:pos x="T36" y="T37"/>
                    </a:cxn>
                    <a:cxn ang="T113">
                      <a:pos x="T38" y="T39"/>
                    </a:cxn>
                    <a:cxn ang="T114">
                      <a:pos x="T40" y="T41"/>
                    </a:cxn>
                    <a:cxn ang="T115">
                      <a:pos x="T42" y="T43"/>
                    </a:cxn>
                    <a:cxn ang="T116">
                      <a:pos x="T44" y="T45"/>
                    </a:cxn>
                    <a:cxn ang="T117">
                      <a:pos x="T46" y="T47"/>
                    </a:cxn>
                    <a:cxn ang="T118">
                      <a:pos x="T48" y="T49"/>
                    </a:cxn>
                    <a:cxn ang="T119">
                      <a:pos x="T50" y="T51"/>
                    </a:cxn>
                    <a:cxn ang="T120">
                      <a:pos x="T52" y="T53"/>
                    </a:cxn>
                    <a:cxn ang="T121">
                      <a:pos x="T54" y="T55"/>
                    </a:cxn>
                    <a:cxn ang="T122">
                      <a:pos x="T56" y="T57"/>
                    </a:cxn>
                    <a:cxn ang="T123">
                      <a:pos x="T58" y="T59"/>
                    </a:cxn>
                    <a:cxn ang="T124">
                      <a:pos x="T60" y="T61"/>
                    </a:cxn>
                    <a:cxn ang="T125">
                      <a:pos x="T62" y="T63"/>
                    </a:cxn>
                    <a:cxn ang="T126">
                      <a:pos x="T64" y="T65"/>
                    </a:cxn>
                    <a:cxn ang="T127">
                      <a:pos x="T66" y="T67"/>
                    </a:cxn>
                    <a:cxn ang="T128">
                      <a:pos x="T68" y="T69"/>
                    </a:cxn>
                    <a:cxn ang="T129">
                      <a:pos x="T70" y="T71"/>
                    </a:cxn>
                    <a:cxn ang="T130">
                      <a:pos x="T72" y="T73"/>
                    </a:cxn>
                    <a:cxn ang="T131">
                      <a:pos x="T74" y="T75"/>
                    </a:cxn>
                    <a:cxn ang="T132">
                      <a:pos x="T76" y="T77"/>
                    </a:cxn>
                    <a:cxn ang="T133">
                      <a:pos x="T78" y="T79"/>
                    </a:cxn>
                    <a:cxn ang="T134">
                      <a:pos x="T80" y="T81"/>
                    </a:cxn>
                    <a:cxn ang="T135">
                      <a:pos x="T82" y="T83"/>
                    </a:cxn>
                    <a:cxn ang="T136">
                      <a:pos x="T84" y="T85"/>
                    </a:cxn>
                    <a:cxn ang="T137">
                      <a:pos x="T86" y="T87"/>
                    </a:cxn>
                    <a:cxn ang="T138">
                      <a:pos x="T88" y="T89"/>
                    </a:cxn>
                    <a:cxn ang="T139">
                      <a:pos x="T90" y="T91"/>
                    </a:cxn>
                    <a:cxn ang="T140">
                      <a:pos x="T92" y="T93"/>
                    </a:cxn>
                  </a:cxnLst>
                  <a:rect l="0" t="0" r="r" b="b"/>
                  <a:pathLst>
                    <a:path w="37" h="6">
                      <a:moveTo>
                        <a:pt x="34" y="3"/>
                      </a:moveTo>
                      <a:cubicBezTo>
                        <a:pt x="35" y="3"/>
                        <a:pt x="35" y="3"/>
                        <a:pt x="35" y="3"/>
                      </a:cubicBezTo>
                      <a:lnTo>
                        <a:pt x="34" y="4"/>
                      </a:lnTo>
                      <a:cubicBezTo>
                        <a:pt x="34" y="4"/>
                        <a:pt x="34" y="4"/>
                        <a:pt x="34" y="4"/>
                      </a:cubicBezTo>
                      <a:lnTo>
                        <a:pt x="34" y="3"/>
                      </a:lnTo>
                      <a:close/>
                      <a:moveTo>
                        <a:pt x="34" y="4"/>
                      </a:moveTo>
                      <a:lnTo>
                        <a:pt x="34" y="4"/>
                      </a:lnTo>
                      <a:lnTo>
                        <a:pt x="35" y="3"/>
                      </a:lnTo>
                      <a:lnTo>
                        <a:pt x="34" y="4"/>
                      </a:lnTo>
                      <a:close/>
                      <a:moveTo>
                        <a:pt x="35" y="3"/>
                      </a:moveTo>
                      <a:cubicBezTo>
                        <a:pt x="37" y="3"/>
                        <a:pt x="37" y="4"/>
                        <a:pt x="34" y="4"/>
                      </a:cubicBezTo>
                      <a:lnTo>
                        <a:pt x="34" y="3"/>
                      </a:lnTo>
                      <a:cubicBezTo>
                        <a:pt x="36" y="3"/>
                        <a:pt x="36" y="4"/>
                        <a:pt x="34" y="4"/>
                      </a:cubicBezTo>
                      <a:lnTo>
                        <a:pt x="35" y="3"/>
                      </a:lnTo>
                      <a:close/>
                      <a:moveTo>
                        <a:pt x="34" y="4"/>
                      </a:moveTo>
                      <a:cubicBezTo>
                        <a:pt x="33" y="4"/>
                        <a:pt x="33" y="4"/>
                        <a:pt x="32" y="4"/>
                      </a:cubicBezTo>
                      <a:lnTo>
                        <a:pt x="32" y="3"/>
                      </a:lnTo>
                      <a:cubicBezTo>
                        <a:pt x="33" y="3"/>
                        <a:pt x="33" y="3"/>
                        <a:pt x="34" y="3"/>
                      </a:cubicBezTo>
                      <a:lnTo>
                        <a:pt x="34" y="4"/>
                      </a:lnTo>
                      <a:close/>
                      <a:moveTo>
                        <a:pt x="32" y="4"/>
                      </a:moveTo>
                      <a:cubicBezTo>
                        <a:pt x="27" y="4"/>
                        <a:pt x="18" y="4"/>
                        <a:pt x="12" y="1"/>
                      </a:cubicBezTo>
                      <a:lnTo>
                        <a:pt x="13" y="0"/>
                      </a:lnTo>
                      <a:cubicBezTo>
                        <a:pt x="19" y="3"/>
                        <a:pt x="27" y="3"/>
                        <a:pt x="32" y="3"/>
                      </a:cubicBezTo>
                      <a:lnTo>
                        <a:pt x="32" y="4"/>
                      </a:lnTo>
                      <a:close/>
                      <a:moveTo>
                        <a:pt x="13" y="0"/>
                      </a:moveTo>
                      <a:lnTo>
                        <a:pt x="13" y="0"/>
                      </a:lnTo>
                      <a:lnTo>
                        <a:pt x="13" y="1"/>
                      </a:lnTo>
                      <a:lnTo>
                        <a:pt x="13" y="0"/>
                      </a:lnTo>
                      <a:close/>
                      <a:moveTo>
                        <a:pt x="12" y="1"/>
                      </a:moveTo>
                      <a:lnTo>
                        <a:pt x="12" y="1"/>
                      </a:lnTo>
                      <a:lnTo>
                        <a:pt x="13" y="0"/>
                      </a:lnTo>
                      <a:lnTo>
                        <a:pt x="12" y="1"/>
                      </a:lnTo>
                      <a:close/>
                      <a:moveTo>
                        <a:pt x="13" y="0"/>
                      </a:moveTo>
                      <a:lnTo>
                        <a:pt x="13" y="0"/>
                      </a:lnTo>
                      <a:lnTo>
                        <a:pt x="13" y="1"/>
                      </a:lnTo>
                      <a:lnTo>
                        <a:pt x="13" y="0"/>
                      </a:lnTo>
                      <a:close/>
                      <a:moveTo>
                        <a:pt x="12" y="1"/>
                      </a:moveTo>
                      <a:cubicBezTo>
                        <a:pt x="12" y="1"/>
                        <a:pt x="10" y="2"/>
                        <a:pt x="8" y="3"/>
                      </a:cubicBezTo>
                      <a:lnTo>
                        <a:pt x="7" y="2"/>
                      </a:lnTo>
                      <a:cubicBezTo>
                        <a:pt x="10" y="1"/>
                        <a:pt x="12" y="0"/>
                        <a:pt x="13" y="0"/>
                      </a:cubicBezTo>
                      <a:lnTo>
                        <a:pt x="12" y="1"/>
                      </a:lnTo>
                      <a:close/>
                      <a:moveTo>
                        <a:pt x="8" y="3"/>
                      </a:moveTo>
                      <a:cubicBezTo>
                        <a:pt x="5" y="5"/>
                        <a:pt x="1" y="6"/>
                        <a:pt x="0" y="6"/>
                      </a:cubicBezTo>
                      <a:lnTo>
                        <a:pt x="0" y="5"/>
                      </a:lnTo>
                      <a:cubicBezTo>
                        <a:pt x="1" y="5"/>
                        <a:pt x="4" y="4"/>
                        <a:pt x="7" y="2"/>
                      </a:cubicBezTo>
                      <a:lnTo>
                        <a:pt x="8" y="3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128" name="Freeform 519"/>
                <p:cNvSpPr>
                  <a:spLocks noChangeArrowheads="1"/>
                </p:cNvSpPr>
                <p:nvPr/>
              </p:nvSpPr>
              <p:spPr bwMode="auto">
                <a:xfrm>
                  <a:off x="1266" y="3354"/>
                  <a:ext cx="117" cy="25"/>
                </a:xfrm>
                <a:custGeom>
                  <a:avLst/>
                  <a:gdLst>
                    <a:gd name="T0" fmla="*/ 58106 w 85"/>
                    <a:gd name="T1" fmla="*/ 80542 h 15"/>
                    <a:gd name="T2" fmla="*/ 133054 w 85"/>
                    <a:gd name="T3" fmla="*/ 47430 h 15"/>
                    <a:gd name="T4" fmla="*/ 81901 w 85"/>
                    <a:gd name="T5" fmla="*/ 6147 h 15"/>
                    <a:gd name="T6" fmla="*/ 7359 w 85"/>
                    <a:gd name="T7" fmla="*/ 35903 h 15"/>
                    <a:gd name="T8" fmla="*/ 58106 w 85"/>
                    <a:gd name="T9" fmla="*/ 80542 h 15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85" h="15">
                      <a:moveTo>
                        <a:pt x="35" y="14"/>
                      </a:moveTo>
                      <a:cubicBezTo>
                        <a:pt x="56" y="15"/>
                        <a:pt x="77" y="12"/>
                        <a:pt x="81" y="8"/>
                      </a:cubicBezTo>
                      <a:cubicBezTo>
                        <a:pt x="85" y="5"/>
                        <a:pt x="71" y="2"/>
                        <a:pt x="50" y="1"/>
                      </a:cubicBezTo>
                      <a:cubicBezTo>
                        <a:pt x="28" y="0"/>
                        <a:pt x="8" y="3"/>
                        <a:pt x="4" y="6"/>
                      </a:cubicBezTo>
                      <a:cubicBezTo>
                        <a:pt x="0" y="10"/>
                        <a:pt x="14" y="13"/>
                        <a:pt x="35" y="14"/>
                      </a:cubicBezTo>
                      <a:close/>
                    </a:path>
                  </a:pathLst>
                </a:custGeom>
                <a:noFill/>
                <a:ln w="9525" cap="sq">
                  <a:solidFill>
                    <a:srgbClr val="949393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129" name="Freeform 520"/>
                <p:cNvSpPr>
                  <a:spLocks noChangeArrowheads="1"/>
                </p:cNvSpPr>
                <p:nvPr/>
              </p:nvSpPr>
              <p:spPr bwMode="auto">
                <a:xfrm>
                  <a:off x="1298" y="3357"/>
                  <a:ext cx="50" cy="17"/>
                </a:xfrm>
                <a:custGeom>
                  <a:avLst/>
                  <a:gdLst>
                    <a:gd name="T0" fmla="*/ 19295 w 37"/>
                    <a:gd name="T1" fmla="*/ 82312 h 10"/>
                    <a:gd name="T2" fmla="*/ 50649 w 37"/>
                    <a:gd name="T3" fmla="*/ 48419 h 10"/>
                    <a:gd name="T4" fmla="*/ 36346 w 37"/>
                    <a:gd name="T5" fmla="*/ 0 h 10"/>
                    <a:gd name="T6" fmla="*/ 4305 w 37"/>
                    <a:gd name="T7" fmla="*/ 44030 h 10"/>
                    <a:gd name="T8" fmla="*/ 19295 w 37"/>
                    <a:gd name="T9" fmla="*/ 82312 h 1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7" h="10">
                      <a:moveTo>
                        <a:pt x="13" y="10"/>
                      </a:moveTo>
                      <a:cubicBezTo>
                        <a:pt x="22" y="10"/>
                        <a:pt x="31" y="8"/>
                        <a:pt x="34" y="6"/>
                      </a:cubicBezTo>
                      <a:cubicBezTo>
                        <a:pt x="37" y="3"/>
                        <a:pt x="32" y="1"/>
                        <a:pt x="24" y="0"/>
                      </a:cubicBezTo>
                      <a:cubicBezTo>
                        <a:pt x="15" y="0"/>
                        <a:pt x="6" y="2"/>
                        <a:pt x="3" y="5"/>
                      </a:cubicBezTo>
                      <a:cubicBezTo>
                        <a:pt x="0" y="7"/>
                        <a:pt x="4" y="10"/>
                        <a:pt x="13" y="10"/>
                      </a:cubicBezTo>
                      <a:close/>
                    </a:path>
                  </a:pathLst>
                </a:custGeom>
                <a:solidFill>
                  <a:srgbClr val="7A7878"/>
                </a:solidFill>
                <a:ln w="9525" cap="sq">
                  <a:solidFill>
                    <a:srgbClr val="949393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130" name="Freeform 521"/>
                <p:cNvSpPr>
                  <a:spLocks noChangeArrowheads="1"/>
                </p:cNvSpPr>
                <p:nvPr/>
              </p:nvSpPr>
              <p:spPr bwMode="auto">
                <a:xfrm>
                  <a:off x="1234" y="3170"/>
                  <a:ext cx="118" cy="23"/>
                </a:xfrm>
                <a:custGeom>
                  <a:avLst/>
                  <a:gdLst>
                    <a:gd name="T0" fmla="*/ 58953 w 86"/>
                    <a:gd name="T1" fmla="*/ 60339 h 14"/>
                    <a:gd name="T2" fmla="*/ 135804 w 86"/>
                    <a:gd name="T3" fmla="*/ 36728 h 14"/>
                    <a:gd name="T4" fmla="*/ 83264 w 86"/>
                    <a:gd name="T5" fmla="*/ 5042 h 14"/>
                    <a:gd name="T6" fmla="*/ 7295 w 86"/>
                    <a:gd name="T7" fmla="*/ 27492 h 14"/>
                    <a:gd name="T8" fmla="*/ 58953 w 86"/>
                    <a:gd name="T9" fmla="*/ 60339 h 1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86" h="14">
                      <a:moveTo>
                        <a:pt x="36" y="13"/>
                      </a:moveTo>
                      <a:cubicBezTo>
                        <a:pt x="57" y="14"/>
                        <a:pt x="77" y="11"/>
                        <a:pt x="82" y="8"/>
                      </a:cubicBezTo>
                      <a:cubicBezTo>
                        <a:pt x="86" y="5"/>
                        <a:pt x="72" y="1"/>
                        <a:pt x="50" y="1"/>
                      </a:cubicBezTo>
                      <a:cubicBezTo>
                        <a:pt x="29" y="0"/>
                        <a:pt x="8" y="2"/>
                        <a:pt x="4" y="6"/>
                      </a:cubicBezTo>
                      <a:cubicBezTo>
                        <a:pt x="0" y="10"/>
                        <a:pt x="14" y="13"/>
                        <a:pt x="36" y="13"/>
                      </a:cubicBezTo>
                      <a:close/>
                    </a:path>
                  </a:pathLst>
                </a:custGeom>
                <a:noFill/>
                <a:ln w="9525" cap="sq">
                  <a:solidFill>
                    <a:srgbClr val="949393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131" name="Freeform 522"/>
                <p:cNvSpPr>
                  <a:spLocks noChangeArrowheads="1"/>
                </p:cNvSpPr>
                <p:nvPr/>
              </p:nvSpPr>
              <p:spPr bwMode="auto">
                <a:xfrm>
                  <a:off x="1266" y="3174"/>
                  <a:ext cx="50" cy="15"/>
                </a:xfrm>
                <a:custGeom>
                  <a:avLst/>
                  <a:gdLst>
                    <a:gd name="T0" fmla="*/ 19295 w 37"/>
                    <a:gd name="T1" fmla="*/ 53758 h 9"/>
                    <a:gd name="T2" fmla="*/ 50649 w 37"/>
                    <a:gd name="T3" fmla="*/ 28458 h 9"/>
                    <a:gd name="T4" fmla="*/ 36346 w 37"/>
                    <a:gd name="T5" fmla="*/ 0 h 9"/>
                    <a:gd name="T6" fmla="*/ 4305 w 37"/>
                    <a:gd name="T7" fmla="*/ 25292 h 9"/>
                    <a:gd name="T8" fmla="*/ 19295 w 37"/>
                    <a:gd name="T9" fmla="*/ 53758 h 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7" h="9">
                      <a:moveTo>
                        <a:pt x="13" y="9"/>
                      </a:moveTo>
                      <a:cubicBezTo>
                        <a:pt x="22" y="9"/>
                        <a:pt x="32" y="8"/>
                        <a:pt x="34" y="5"/>
                      </a:cubicBezTo>
                      <a:cubicBezTo>
                        <a:pt x="37" y="3"/>
                        <a:pt x="33" y="0"/>
                        <a:pt x="24" y="0"/>
                      </a:cubicBezTo>
                      <a:cubicBezTo>
                        <a:pt x="15" y="0"/>
                        <a:pt x="6" y="2"/>
                        <a:pt x="3" y="4"/>
                      </a:cubicBezTo>
                      <a:cubicBezTo>
                        <a:pt x="0" y="7"/>
                        <a:pt x="5" y="9"/>
                        <a:pt x="13" y="9"/>
                      </a:cubicBezTo>
                      <a:close/>
                    </a:path>
                  </a:pathLst>
                </a:custGeom>
                <a:solidFill>
                  <a:srgbClr val="7A7878"/>
                </a:solidFill>
                <a:ln w="9525" cap="sq">
                  <a:solidFill>
                    <a:srgbClr val="949393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132" name="Freeform 523"/>
                <p:cNvSpPr>
                  <a:spLocks noChangeArrowheads="1"/>
                </p:cNvSpPr>
                <p:nvPr/>
              </p:nvSpPr>
              <p:spPr bwMode="auto">
                <a:xfrm>
                  <a:off x="1287" y="3092"/>
                  <a:ext cx="117" cy="23"/>
                </a:xfrm>
                <a:custGeom>
                  <a:avLst/>
                  <a:gdLst>
                    <a:gd name="T0" fmla="*/ 52734 w 86"/>
                    <a:gd name="T1" fmla="*/ 64862 h 14"/>
                    <a:gd name="T2" fmla="*/ 119581 w 86"/>
                    <a:gd name="T3" fmla="*/ 36728 h 14"/>
                    <a:gd name="T4" fmla="*/ 72933 w 86"/>
                    <a:gd name="T5" fmla="*/ 5042 h 14"/>
                    <a:gd name="T6" fmla="*/ 6016 w 86"/>
                    <a:gd name="T7" fmla="*/ 27492 h 14"/>
                    <a:gd name="T8" fmla="*/ 52734 w 86"/>
                    <a:gd name="T9" fmla="*/ 64862 h 1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86" h="14">
                      <a:moveTo>
                        <a:pt x="36" y="14"/>
                      </a:moveTo>
                      <a:cubicBezTo>
                        <a:pt x="57" y="14"/>
                        <a:pt x="78" y="12"/>
                        <a:pt x="82" y="8"/>
                      </a:cubicBezTo>
                      <a:cubicBezTo>
                        <a:pt x="86" y="5"/>
                        <a:pt x="72" y="1"/>
                        <a:pt x="50" y="1"/>
                      </a:cubicBezTo>
                      <a:cubicBezTo>
                        <a:pt x="29" y="0"/>
                        <a:pt x="8" y="3"/>
                        <a:pt x="4" y="6"/>
                      </a:cubicBezTo>
                      <a:cubicBezTo>
                        <a:pt x="0" y="10"/>
                        <a:pt x="15" y="13"/>
                        <a:pt x="36" y="14"/>
                      </a:cubicBezTo>
                      <a:close/>
                    </a:path>
                  </a:pathLst>
                </a:custGeom>
                <a:noFill/>
                <a:ln w="9525" cap="sq">
                  <a:solidFill>
                    <a:srgbClr val="949393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133" name="Freeform 524"/>
                <p:cNvSpPr>
                  <a:spLocks noChangeArrowheads="1"/>
                </p:cNvSpPr>
                <p:nvPr/>
              </p:nvSpPr>
              <p:spPr bwMode="auto">
                <a:xfrm>
                  <a:off x="1320" y="3095"/>
                  <a:ext cx="50" cy="17"/>
                </a:xfrm>
                <a:custGeom>
                  <a:avLst/>
                  <a:gdLst>
                    <a:gd name="T0" fmla="*/ 19295 w 37"/>
                    <a:gd name="T1" fmla="*/ 74851 h 10"/>
                    <a:gd name="T2" fmla="*/ 50649 w 37"/>
                    <a:gd name="T3" fmla="*/ 44030 h 10"/>
                    <a:gd name="T4" fmla="*/ 36346 w 37"/>
                    <a:gd name="T5" fmla="*/ 0 h 10"/>
                    <a:gd name="T6" fmla="*/ 2614 w 37"/>
                    <a:gd name="T7" fmla="*/ 33895 h 10"/>
                    <a:gd name="T8" fmla="*/ 19295 w 37"/>
                    <a:gd name="T9" fmla="*/ 74851 h 1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7" h="10">
                      <a:moveTo>
                        <a:pt x="13" y="9"/>
                      </a:moveTo>
                      <a:cubicBezTo>
                        <a:pt x="21" y="10"/>
                        <a:pt x="31" y="8"/>
                        <a:pt x="34" y="5"/>
                      </a:cubicBezTo>
                      <a:cubicBezTo>
                        <a:pt x="37" y="3"/>
                        <a:pt x="32" y="0"/>
                        <a:pt x="24" y="0"/>
                      </a:cubicBezTo>
                      <a:cubicBezTo>
                        <a:pt x="15" y="0"/>
                        <a:pt x="6" y="2"/>
                        <a:pt x="2" y="4"/>
                      </a:cubicBezTo>
                      <a:cubicBezTo>
                        <a:pt x="0" y="7"/>
                        <a:pt x="4" y="9"/>
                        <a:pt x="13" y="9"/>
                      </a:cubicBezTo>
                      <a:close/>
                    </a:path>
                  </a:pathLst>
                </a:custGeom>
                <a:solidFill>
                  <a:srgbClr val="7A7878"/>
                </a:solidFill>
                <a:ln w="9525" cap="sq">
                  <a:solidFill>
                    <a:srgbClr val="949393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134" name="Freeform 525"/>
                <p:cNvSpPr>
                  <a:spLocks noChangeArrowheads="1"/>
                </p:cNvSpPr>
                <p:nvPr/>
              </p:nvSpPr>
              <p:spPr bwMode="auto">
                <a:xfrm>
                  <a:off x="1459" y="3122"/>
                  <a:ext cx="118" cy="23"/>
                </a:xfrm>
                <a:custGeom>
                  <a:avLst/>
                  <a:gdLst>
                    <a:gd name="T0" fmla="*/ 58953 w 86"/>
                    <a:gd name="T1" fmla="*/ 64862 h 14"/>
                    <a:gd name="T2" fmla="*/ 135804 w 86"/>
                    <a:gd name="T3" fmla="*/ 36728 h 14"/>
                    <a:gd name="T4" fmla="*/ 83264 w 86"/>
                    <a:gd name="T5" fmla="*/ 5042 h 14"/>
                    <a:gd name="T6" fmla="*/ 7295 w 86"/>
                    <a:gd name="T7" fmla="*/ 27492 h 14"/>
                    <a:gd name="T8" fmla="*/ 58953 w 86"/>
                    <a:gd name="T9" fmla="*/ 64862 h 1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86" h="14">
                      <a:moveTo>
                        <a:pt x="36" y="14"/>
                      </a:moveTo>
                      <a:cubicBezTo>
                        <a:pt x="57" y="14"/>
                        <a:pt x="78" y="12"/>
                        <a:pt x="82" y="8"/>
                      </a:cubicBezTo>
                      <a:cubicBezTo>
                        <a:pt x="86" y="4"/>
                        <a:pt x="72" y="1"/>
                        <a:pt x="50" y="1"/>
                      </a:cubicBezTo>
                      <a:cubicBezTo>
                        <a:pt x="29" y="0"/>
                        <a:pt x="9" y="3"/>
                        <a:pt x="4" y="6"/>
                      </a:cubicBezTo>
                      <a:cubicBezTo>
                        <a:pt x="0" y="9"/>
                        <a:pt x="15" y="13"/>
                        <a:pt x="36" y="14"/>
                      </a:cubicBezTo>
                      <a:close/>
                    </a:path>
                  </a:pathLst>
                </a:custGeom>
                <a:noFill/>
                <a:ln w="9525" cap="sq">
                  <a:solidFill>
                    <a:srgbClr val="949393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135" name="Freeform 526"/>
                <p:cNvSpPr>
                  <a:spLocks noChangeArrowheads="1"/>
                </p:cNvSpPr>
                <p:nvPr/>
              </p:nvSpPr>
              <p:spPr bwMode="auto">
                <a:xfrm>
                  <a:off x="1492" y="3126"/>
                  <a:ext cx="50" cy="16"/>
                </a:xfrm>
                <a:custGeom>
                  <a:avLst/>
                  <a:gdLst>
                    <a:gd name="T0" fmla="*/ 19295 w 37"/>
                    <a:gd name="T1" fmla="*/ 25285 h 10"/>
                    <a:gd name="T2" fmla="*/ 50649 w 37"/>
                    <a:gd name="T3" fmla="*/ 15203 h 10"/>
                    <a:gd name="T4" fmla="*/ 36346 w 37"/>
                    <a:gd name="T5" fmla="*/ 0 h 10"/>
                    <a:gd name="T6" fmla="*/ 2614 w 37"/>
                    <a:gd name="T7" fmla="*/ 11763 h 10"/>
                    <a:gd name="T8" fmla="*/ 19295 w 37"/>
                    <a:gd name="T9" fmla="*/ 25285 h 1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7" h="10">
                      <a:moveTo>
                        <a:pt x="13" y="9"/>
                      </a:moveTo>
                      <a:cubicBezTo>
                        <a:pt x="21" y="10"/>
                        <a:pt x="31" y="8"/>
                        <a:pt x="34" y="5"/>
                      </a:cubicBezTo>
                      <a:cubicBezTo>
                        <a:pt x="37" y="2"/>
                        <a:pt x="32" y="0"/>
                        <a:pt x="24" y="0"/>
                      </a:cubicBezTo>
                      <a:cubicBezTo>
                        <a:pt x="15" y="0"/>
                        <a:pt x="6" y="2"/>
                        <a:pt x="2" y="4"/>
                      </a:cubicBezTo>
                      <a:cubicBezTo>
                        <a:pt x="0" y="7"/>
                        <a:pt x="4" y="9"/>
                        <a:pt x="13" y="9"/>
                      </a:cubicBezTo>
                      <a:close/>
                    </a:path>
                  </a:pathLst>
                </a:custGeom>
                <a:solidFill>
                  <a:srgbClr val="7A7878"/>
                </a:solidFill>
                <a:ln w="9525" cap="sq">
                  <a:solidFill>
                    <a:srgbClr val="949393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136" name="Freeform 527"/>
                <p:cNvSpPr>
                  <a:spLocks noChangeArrowheads="1"/>
                </p:cNvSpPr>
                <p:nvPr/>
              </p:nvSpPr>
              <p:spPr bwMode="auto">
                <a:xfrm>
                  <a:off x="1435" y="3244"/>
                  <a:ext cx="118" cy="23"/>
                </a:xfrm>
                <a:custGeom>
                  <a:avLst/>
                  <a:gdLst>
                    <a:gd name="T0" fmla="*/ 58953 w 86"/>
                    <a:gd name="T1" fmla="*/ 60339 h 14"/>
                    <a:gd name="T2" fmla="*/ 135804 w 86"/>
                    <a:gd name="T3" fmla="*/ 36728 h 14"/>
                    <a:gd name="T4" fmla="*/ 83264 w 86"/>
                    <a:gd name="T5" fmla="*/ 5042 h 14"/>
                    <a:gd name="T6" fmla="*/ 7295 w 86"/>
                    <a:gd name="T7" fmla="*/ 27492 h 14"/>
                    <a:gd name="T8" fmla="*/ 58953 w 86"/>
                    <a:gd name="T9" fmla="*/ 60339 h 1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86" h="14">
                      <a:moveTo>
                        <a:pt x="36" y="13"/>
                      </a:moveTo>
                      <a:cubicBezTo>
                        <a:pt x="57" y="14"/>
                        <a:pt x="78" y="11"/>
                        <a:pt x="82" y="8"/>
                      </a:cubicBezTo>
                      <a:cubicBezTo>
                        <a:pt x="86" y="4"/>
                        <a:pt x="72" y="1"/>
                        <a:pt x="50" y="1"/>
                      </a:cubicBezTo>
                      <a:cubicBezTo>
                        <a:pt x="29" y="0"/>
                        <a:pt x="8" y="2"/>
                        <a:pt x="4" y="6"/>
                      </a:cubicBezTo>
                      <a:cubicBezTo>
                        <a:pt x="0" y="9"/>
                        <a:pt x="14" y="12"/>
                        <a:pt x="36" y="13"/>
                      </a:cubicBezTo>
                      <a:close/>
                    </a:path>
                  </a:pathLst>
                </a:custGeom>
                <a:noFill/>
                <a:ln w="9525" cap="sq">
                  <a:solidFill>
                    <a:srgbClr val="949393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137" name="Freeform 528"/>
                <p:cNvSpPr>
                  <a:spLocks noChangeArrowheads="1"/>
                </p:cNvSpPr>
                <p:nvPr/>
              </p:nvSpPr>
              <p:spPr bwMode="auto">
                <a:xfrm>
                  <a:off x="1467" y="3244"/>
                  <a:ext cx="50" cy="17"/>
                </a:xfrm>
                <a:custGeom>
                  <a:avLst/>
                  <a:gdLst>
                    <a:gd name="T0" fmla="*/ 20942 w 37"/>
                    <a:gd name="T1" fmla="*/ 82312 h 10"/>
                    <a:gd name="T2" fmla="*/ 52459 w 37"/>
                    <a:gd name="T3" fmla="*/ 48419 h 10"/>
                    <a:gd name="T4" fmla="*/ 36346 w 37"/>
                    <a:gd name="T5" fmla="*/ 8962 h 10"/>
                    <a:gd name="T6" fmla="*/ 4305 w 37"/>
                    <a:gd name="T7" fmla="*/ 44030 h 10"/>
                    <a:gd name="T8" fmla="*/ 20942 w 37"/>
                    <a:gd name="T9" fmla="*/ 82312 h 1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7" h="10">
                      <a:moveTo>
                        <a:pt x="14" y="10"/>
                      </a:moveTo>
                      <a:cubicBezTo>
                        <a:pt x="22" y="10"/>
                        <a:pt x="31" y="8"/>
                        <a:pt x="35" y="6"/>
                      </a:cubicBezTo>
                      <a:cubicBezTo>
                        <a:pt x="37" y="3"/>
                        <a:pt x="33" y="1"/>
                        <a:pt x="24" y="1"/>
                      </a:cubicBezTo>
                      <a:cubicBezTo>
                        <a:pt x="16" y="0"/>
                        <a:pt x="6" y="2"/>
                        <a:pt x="3" y="5"/>
                      </a:cubicBezTo>
                      <a:cubicBezTo>
                        <a:pt x="0" y="8"/>
                        <a:pt x="5" y="10"/>
                        <a:pt x="14" y="10"/>
                      </a:cubicBezTo>
                      <a:close/>
                    </a:path>
                  </a:pathLst>
                </a:custGeom>
                <a:solidFill>
                  <a:srgbClr val="7A7878"/>
                </a:solidFill>
                <a:ln w="9525" cap="sq">
                  <a:solidFill>
                    <a:srgbClr val="949393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138" name="Freeform 529"/>
                <p:cNvSpPr>
                  <a:spLocks noChangeArrowheads="1"/>
                </p:cNvSpPr>
                <p:nvPr/>
              </p:nvSpPr>
              <p:spPr bwMode="auto">
                <a:xfrm>
                  <a:off x="1390" y="3513"/>
                  <a:ext cx="117" cy="23"/>
                </a:xfrm>
                <a:custGeom>
                  <a:avLst/>
                  <a:gdLst>
                    <a:gd name="T0" fmla="*/ 58106 w 85"/>
                    <a:gd name="T1" fmla="*/ 64862 h 14"/>
                    <a:gd name="T2" fmla="*/ 134898 w 85"/>
                    <a:gd name="T3" fmla="*/ 36728 h 14"/>
                    <a:gd name="T4" fmla="*/ 81901 w 85"/>
                    <a:gd name="T5" fmla="*/ 5042 h 14"/>
                    <a:gd name="T6" fmla="*/ 7359 w 85"/>
                    <a:gd name="T7" fmla="*/ 27492 h 14"/>
                    <a:gd name="T8" fmla="*/ 58106 w 85"/>
                    <a:gd name="T9" fmla="*/ 64862 h 1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85" h="14">
                      <a:moveTo>
                        <a:pt x="35" y="14"/>
                      </a:moveTo>
                      <a:cubicBezTo>
                        <a:pt x="57" y="14"/>
                        <a:pt x="78" y="12"/>
                        <a:pt x="82" y="8"/>
                      </a:cubicBezTo>
                      <a:cubicBezTo>
                        <a:pt x="85" y="5"/>
                        <a:pt x="72" y="1"/>
                        <a:pt x="50" y="1"/>
                      </a:cubicBezTo>
                      <a:cubicBezTo>
                        <a:pt x="29" y="0"/>
                        <a:pt x="8" y="3"/>
                        <a:pt x="4" y="6"/>
                      </a:cubicBezTo>
                      <a:cubicBezTo>
                        <a:pt x="0" y="9"/>
                        <a:pt x="14" y="13"/>
                        <a:pt x="35" y="14"/>
                      </a:cubicBezTo>
                      <a:close/>
                    </a:path>
                  </a:pathLst>
                </a:custGeom>
                <a:noFill/>
                <a:ln w="9525" cap="sq">
                  <a:solidFill>
                    <a:srgbClr val="949393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139" name="Freeform 530"/>
                <p:cNvSpPr>
                  <a:spLocks noChangeArrowheads="1"/>
                </p:cNvSpPr>
                <p:nvPr/>
              </p:nvSpPr>
              <p:spPr bwMode="auto">
                <a:xfrm>
                  <a:off x="1422" y="3517"/>
                  <a:ext cx="50" cy="17"/>
                </a:xfrm>
                <a:custGeom>
                  <a:avLst/>
                  <a:gdLst>
                    <a:gd name="T0" fmla="*/ 20942 w 37"/>
                    <a:gd name="T1" fmla="*/ 74851 h 10"/>
                    <a:gd name="T2" fmla="*/ 52459 w 37"/>
                    <a:gd name="T3" fmla="*/ 44030 h 10"/>
                    <a:gd name="T4" fmla="*/ 36346 w 37"/>
                    <a:gd name="T5" fmla="*/ 0 h 10"/>
                    <a:gd name="T6" fmla="*/ 4305 w 37"/>
                    <a:gd name="T7" fmla="*/ 33895 h 10"/>
                    <a:gd name="T8" fmla="*/ 20942 w 37"/>
                    <a:gd name="T9" fmla="*/ 74851 h 1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7" h="10">
                      <a:moveTo>
                        <a:pt x="14" y="9"/>
                      </a:moveTo>
                      <a:cubicBezTo>
                        <a:pt x="22" y="10"/>
                        <a:pt x="31" y="8"/>
                        <a:pt x="35" y="5"/>
                      </a:cubicBezTo>
                      <a:cubicBezTo>
                        <a:pt x="37" y="2"/>
                        <a:pt x="33" y="0"/>
                        <a:pt x="24" y="0"/>
                      </a:cubicBezTo>
                      <a:cubicBezTo>
                        <a:pt x="16" y="0"/>
                        <a:pt x="6" y="2"/>
                        <a:pt x="3" y="4"/>
                      </a:cubicBezTo>
                      <a:cubicBezTo>
                        <a:pt x="0" y="7"/>
                        <a:pt x="5" y="9"/>
                        <a:pt x="14" y="9"/>
                      </a:cubicBezTo>
                      <a:close/>
                    </a:path>
                  </a:pathLst>
                </a:custGeom>
                <a:solidFill>
                  <a:srgbClr val="7A7878"/>
                </a:solidFill>
                <a:ln w="9525" cap="sq">
                  <a:solidFill>
                    <a:srgbClr val="949393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140" name="Freeform 531"/>
                <p:cNvSpPr>
                  <a:spLocks noChangeArrowheads="1"/>
                </p:cNvSpPr>
                <p:nvPr/>
              </p:nvSpPr>
              <p:spPr bwMode="auto">
                <a:xfrm>
                  <a:off x="1315" y="3455"/>
                  <a:ext cx="118" cy="23"/>
                </a:xfrm>
                <a:custGeom>
                  <a:avLst/>
                  <a:gdLst>
                    <a:gd name="T0" fmla="*/ 55497 w 86"/>
                    <a:gd name="T1" fmla="*/ 64862 h 14"/>
                    <a:gd name="T2" fmla="*/ 125848 w 86"/>
                    <a:gd name="T3" fmla="*/ 36728 h 14"/>
                    <a:gd name="T4" fmla="*/ 76755 w 86"/>
                    <a:gd name="T5" fmla="*/ 5042 h 14"/>
                    <a:gd name="T6" fmla="*/ 6331 w 86"/>
                    <a:gd name="T7" fmla="*/ 27492 h 14"/>
                    <a:gd name="T8" fmla="*/ 55497 w 86"/>
                    <a:gd name="T9" fmla="*/ 64862 h 1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86" h="14">
                      <a:moveTo>
                        <a:pt x="36" y="14"/>
                      </a:moveTo>
                      <a:cubicBezTo>
                        <a:pt x="57" y="14"/>
                        <a:pt x="77" y="12"/>
                        <a:pt x="82" y="8"/>
                      </a:cubicBezTo>
                      <a:cubicBezTo>
                        <a:pt x="86" y="5"/>
                        <a:pt x="71" y="2"/>
                        <a:pt x="50" y="1"/>
                      </a:cubicBezTo>
                      <a:cubicBezTo>
                        <a:pt x="28" y="0"/>
                        <a:pt x="8" y="3"/>
                        <a:pt x="4" y="6"/>
                      </a:cubicBezTo>
                      <a:cubicBezTo>
                        <a:pt x="0" y="10"/>
                        <a:pt x="14" y="13"/>
                        <a:pt x="36" y="14"/>
                      </a:cubicBezTo>
                      <a:close/>
                    </a:path>
                  </a:pathLst>
                </a:custGeom>
                <a:noFill/>
                <a:ln w="9525" cap="sq">
                  <a:solidFill>
                    <a:srgbClr val="949393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141" name="Freeform 532"/>
                <p:cNvSpPr>
                  <a:spLocks noChangeArrowheads="1"/>
                </p:cNvSpPr>
                <p:nvPr/>
              </p:nvSpPr>
              <p:spPr bwMode="auto">
                <a:xfrm>
                  <a:off x="1346" y="3458"/>
                  <a:ext cx="51" cy="17"/>
                </a:xfrm>
                <a:custGeom>
                  <a:avLst/>
                  <a:gdLst>
                    <a:gd name="T0" fmla="*/ 26418 w 37"/>
                    <a:gd name="T1" fmla="*/ 82312 h 10"/>
                    <a:gd name="T2" fmla="*/ 68574 w 37"/>
                    <a:gd name="T3" fmla="*/ 44030 h 10"/>
                    <a:gd name="T4" fmla="*/ 47853 w 37"/>
                    <a:gd name="T5" fmla="*/ 0 h 10"/>
                    <a:gd name="T6" fmla="*/ 5618 w 37"/>
                    <a:gd name="T7" fmla="*/ 44030 h 10"/>
                    <a:gd name="T8" fmla="*/ 26418 w 37"/>
                    <a:gd name="T9" fmla="*/ 82312 h 1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7" h="10">
                      <a:moveTo>
                        <a:pt x="13" y="10"/>
                      </a:moveTo>
                      <a:cubicBezTo>
                        <a:pt x="22" y="10"/>
                        <a:pt x="31" y="8"/>
                        <a:pt x="34" y="5"/>
                      </a:cubicBezTo>
                      <a:cubicBezTo>
                        <a:pt x="37" y="3"/>
                        <a:pt x="33" y="1"/>
                        <a:pt x="24" y="0"/>
                      </a:cubicBezTo>
                      <a:cubicBezTo>
                        <a:pt x="15" y="0"/>
                        <a:pt x="6" y="2"/>
                        <a:pt x="3" y="5"/>
                      </a:cubicBezTo>
                      <a:cubicBezTo>
                        <a:pt x="0" y="7"/>
                        <a:pt x="5" y="10"/>
                        <a:pt x="13" y="10"/>
                      </a:cubicBezTo>
                      <a:close/>
                    </a:path>
                  </a:pathLst>
                </a:custGeom>
                <a:solidFill>
                  <a:srgbClr val="7A7878"/>
                </a:solidFill>
                <a:ln w="9525" cap="sq">
                  <a:solidFill>
                    <a:srgbClr val="949393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142" name="Freeform 533"/>
                <p:cNvSpPr>
                  <a:spLocks noChangeArrowheads="1"/>
                </p:cNvSpPr>
                <p:nvPr/>
              </p:nvSpPr>
              <p:spPr bwMode="auto">
                <a:xfrm>
                  <a:off x="1557" y="3562"/>
                  <a:ext cx="118" cy="23"/>
                </a:xfrm>
                <a:custGeom>
                  <a:avLst/>
                  <a:gdLst>
                    <a:gd name="T0" fmla="*/ 58953 w 86"/>
                    <a:gd name="T1" fmla="*/ 60339 h 14"/>
                    <a:gd name="T2" fmla="*/ 135804 w 86"/>
                    <a:gd name="T3" fmla="*/ 36728 h 14"/>
                    <a:gd name="T4" fmla="*/ 83264 w 86"/>
                    <a:gd name="T5" fmla="*/ 5042 h 14"/>
                    <a:gd name="T6" fmla="*/ 7295 w 86"/>
                    <a:gd name="T7" fmla="*/ 27492 h 14"/>
                    <a:gd name="T8" fmla="*/ 58953 w 86"/>
                    <a:gd name="T9" fmla="*/ 60339 h 1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86" h="14">
                      <a:moveTo>
                        <a:pt x="36" y="13"/>
                      </a:moveTo>
                      <a:cubicBezTo>
                        <a:pt x="57" y="14"/>
                        <a:pt x="77" y="12"/>
                        <a:pt x="82" y="8"/>
                      </a:cubicBezTo>
                      <a:cubicBezTo>
                        <a:pt x="86" y="5"/>
                        <a:pt x="72" y="1"/>
                        <a:pt x="50" y="1"/>
                      </a:cubicBezTo>
                      <a:cubicBezTo>
                        <a:pt x="29" y="0"/>
                        <a:pt x="8" y="3"/>
                        <a:pt x="4" y="6"/>
                      </a:cubicBezTo>
                      <a:cubicBezTo>
                        <a:pt x="0" y="10"/>
                        <a:pt x="14" y="13"/>
                        <a:pt x="36" y="13"/>
                      </a:cubicBezTo>
                      <a:close/>
                    </a:path>
                  </a:pathLst>
                </a:custGeom>
                <a:noFill/>
                <a:ln w="9525" cap="sq">
                  <a:solidFill>
                    <a:srgbClr val="949393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143" name="Freeform 534"/>
                <p:cNvSpPr>
                  <a:spLocks noChangeArrowheads="1"/>
                </p:cNvSpPr>
                <p:nvPr/>
              </p:nvSpPr>
              <p:spPr bwMode="auto">
                <a:xfrm>
                  <a:off x="1589" y="3565"/>
                  <a:ext cx="52" cy="17"/>
                </a:xfrm>
                <a:custGeom>
                  <a:avLst/>
                  <a:gdLst>
                    <a:gd name="T0" fmla="*/ 23460 w 38"/>
                    <a:gd name="T1" fmla="*/ 74851 h 10"/>
                    <a:gd name="T2" fmla="*/ 57632 w 38"/>
                    <a:gd name="T3" fmla="*/ 44030 h 10"/>
                    <a:gd name="T4" fmla="*/ 40871 w 38"/>
                    <a:gd name="T5" fmla="*/ 0 h 10"/>
                    <a:gd name="T6" fmla="*/ 4911 w 38"/>
                    <a:gd name="T7" fmla="*/ 33895 h 10"/>
                    <a:gd name="T8" fmla="*/ 23460 w 38"/>
                    <a:gd name="T9" fmla="*/ 74851 h 1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8" h="10">
                      <a:moveTo>
                        <a:pt x="14" y="9"/>
                      </a:moveTo>
                      <a:cubicBezTo>
                        <a:pt x="22" y="10"/>
                        <a:pt x="32" y="8"/>
                        <a:pt x="34" y="5"/>
                      </a:cubicBezTo>
                      <a:cubicBezTo>
                        <a:pt x="38" y="3"/>
                        <a:pt x="33" y="0"/>
                        <a:pt x="24" y="0"/>
                      </a:cubicBezTo>
                      <a:cubicBezTo>
                        <a:pt x="15" y="0"/>
                        <a:pt x="6" y="2"/>
                        <a:pt x="3" y="4"/>
                      </a:cubicBezTo>
                      <a:cubicBezTo>
                        <a:pt x="0" y="7"/>
                        <a:pt x="5" y="9"/>
                        <a:pt x="14" y="9"/>
                      </a:cubicBezTo>
                      <a:close/>
                    </a:path>
                  </a:pathLst>
                </a:custGeom>
                <a:solidFill>
                  <a:srgbClr val="7A7878"/>
                </a:solidFill>
                <a:ln w="9525" cap="sq">
                  <a:solidFill>
                    <a:srgbClr val="949393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144" name="Freeform 535"/>
                <p:cNvSpPr>
                  <a:spLocks noChangeArrowheads="1"/>
                </p:cNvSpPr>
                <p:nvPr/>
              </p:nvSpPr>
              <p:spPr bwMode="auto">
                <a:xfrm>
                  <a:off x="1068" y="3281"/>
                  <a:ext cx="117" cy="25"/>
                </a:xfrm>
                <a:custGeom>
                  <a:avLst/>
                  <a:gdLst>
                    <a:gd name="T0" fmla="*/ 58106 w 85"/>
                    <a:gd name="T1" fmla="*/ 80542 h 15"/>
                    <a:gd name="T2" fmla="*/ 133054 w 85"/>
                    <a:gd name="T3" fmla="*/ 53758 h 15"/>
                    <a:gd name="T4" fmla="*/ 81901 w 85"/>
                    <a:gd name="T5" fmla="*/ 6147 h 15"/>
                    <a:gd name="T6" fmla="*/ 7359 w 85"/>
                    <a:gd name="T7" fmla="*/ 42153 h 15"/>
                    <a:gd name="T8" fmla="*/ 58106 w 85"/>
                    <a:gd name="T9" fmla="*/ 80542 h 15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85" h="15">
                      <a:moveTo>
                        <a:pt x="35" y="14"/>
                      </a:moveTo>
                      <a:cubicBezTo>
                        <a:pt x="56" y="15"/>
                        <a:pt x="77" y="12"/>
                        <a:pt x="81" y="9"/>
                      </a:cubicBezTo>
                      <a:cubicBezTo>
                        <a:pt x="85" y="5"/>
                        <a:pt x="71" y="2"/>
                        <a:pt x="50" y="1"/>
                      </a:cubicBezTo>
                      <a:cubicBezTo>
                        <a:pt x="29" y="0"/>
                        <a:pt x="8" y="3"/>
                        <a:pt x="4" y="7"/>
                      </a:cubicBezTo>
                      <a:cubicBezTo>
                        <a:pt x="0" y="10"/>
                        <a:pt x="14" y="14"/>
                        <a:pt x="35" y="14"/>
                      </a:cubicBezTo>
                      <a:close/>
                    </a:path>
                  </a:pathLst>
                </a:custGeom>
                <a:noFill/>
                <a:ln w="9525" cap="sq">
                  <a:solidFill>
                    <a:srgbClr val="949393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145" name="Freeform 536"/>
                <p:cNvSpPr>
                  <a:spLocks noChangeArrowheads="1"/>
                </p:cNvSpPr>
                <p:nvPr/>
              </p:nvSpPr>
              <p:spPr bwMode="auto">
                <a:xfrm>
                  <a:off x="1099" y="3285"/>
                  <a:ext cx="50" cy="17"/>
                </a:xfrm>
                <a:custGeom>
                  <a:avLst/>
                  <a:gdLst>
                    <a:gd name="T0" fmla="*/ 19295 w 37"/>
                    <a:gd name="T1" fmla="*/ 82312 h 10"/>
                    <a:gd name="T2" fmla="*/ 50649 w 37"/>
                    <a:gd name="T3" fmla="*/ 48419 h 10"/>
                    <a:gd name="T4" fmla="*/ 36346 w 37"/>
                    <a:gd name="T5" fmla="*/ 0 h 10"/>
                    <a:gd name="T6" fmla="*/ 4305 w 37"/>
                    <a:gd name="T7" fmla="*/ 44030 h 10"/>
                    <a:gd name="T8" fmla="*/ 19295 w 37"/>
                    <a:gd name="T9" fmla="*/ 82312 h 1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7" h="10">
                      <a:moveTo>
                        <a:pt x="13" y="10"/>
                      </a:moveTo>
                      <a:cubicBezTo>
                        <a:pt x="22" y="10"/>
                        <a:pt x="31" y="8"/>
                        <a:pt x="34" y="6"/>
                      </a:cubicBezTo>
                      <a:cubicBezTo>
                        <a:pt x="37" y="3"/>
                        <a:pt x="33" y="1"/>
                        <a:pt x="24" y="0"/>
                      </a:cubicBezTo>
                      <a:cubicBezTo>
                        <a:pt x="15" y="0"/>
                        <a:pt x="6" y="2"/>
                        <a:pt x="3" y="5"/>
                      </a:cubicBezTo>
                      <a:cubicBezTo>
                        <a:pt x="0" y="7"/>
                        <a:pt x="5" y="10"/>
                        <a:pt x="13" y="10"/>
                      </a:cubicBezTo>
                      <a:close/>
                    </a:path>
                  </a:pathLst>
                </a:custGeom>
                <a:solidFill>
                  <a:srgbClr val="7A7878"/>
                </a:solidFill>
                <a:ln w="9525" cap="sq">
                  <a:solidFill>
                    <a:srgbClr val="949393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146" name="Freeform 537"/>
                <p:cNvSpPr>
                  <a:spLocks noChangeArrowheads="1"/>
                </p:cNvSpPr>
                <p:nvPr/>
              </p:nvSpPr>
              <p:spPr bwMode="auto">
                <a:xfrm>
                  <a:off x="1489" y="3631"/>
                  <a:ext cx="118" cy="23"/>
                </a:xfrm>
                <a:custGeom>
                  <a:avLst/>
                  <a:gdLst>
                    <a:gd name="T0" fmla="*/ 58953 w 86"/>
                    <a:gd name="T1" fmla="*/ 60339 h 14"/>
                    <a:gd name="T2" fmla="*/ 135804 w 86"/>
                    <a:gd name="T3" fmla="*/ 36728 h 14"/>
                    <a:gd name="T4" fmla="*/ 83264 w 86"/>
                    <a:gd name="T5" fmla="*/ 0 h 14"/>
                    <a:gd name="T6" fmla="*/ 7295 w 86"/>
                    <a:gd name="T7" fmla="*/ 27492 h 14"/>
                    <a:gd name="T8" fmla="*/ 58953 w 86"/>
                    <a:gd name="T9" fmla="*/ 60339 h 1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86" h="14">
                      <a:moveTo>
                        <a:pt x="36" y="13"/>
                      </a:moveTo>
                      <a:cubicBezTo>
                        <a:pt x="57" y="14"/>
                        <a:pt x="78" y="11"/>
                        <a:pt x="82" y="8"/>
                      </a:cubicBezTo>
                      <a:cubicBezTo>
                        <a:pt x="86" y="4"/>
                        <a:pt x="72" y="1"/>
                        <a:pt x="50" y="0"/>
                      </a:cubicBezTo>
                      <a:cubicBezTo>
                        <a:pt x="29" y="0"/>
                        <a:pt x="8" y="2"/>
                        <a:pt x="4" y="6"/>
                      </a:cubicBezTo>
                      <a:cubicBezTo>
                        <a:pt x="0" y="9"/>
                        <a:pt x="14" y="13"/>
                        <a:pt x="36" y="13"/>
                      </a:cubicBezTo>
                      <a:close/>
                    </a:path>
                  </a:pathLst>
                </a:custGeom>
                <a:noFill/>
                <a:ln w="9525" cap="sq">
                  <a:solidFill>
                    <a:srgbClr val="949393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147" name="Freeform 538"/>
                <p:cNvSpPr>
                  <a:spLocks noChangeArrowheads="1"/>
                </p:cNvSpPr>
                <p:nvPr/>
              </p:nvSpPr>
              <p:spPr bwMode="auto">
                <a:xfrm>
                  <a:off x="1521" y="3633"/>
                  <a:ext cx="52" cy="16"/>
                </a:xfrm>
                <a:custGeom>
                  <a:avLst/>
                  <a:gdLst>
                    <a:gd name="T0" fmla="*/ 23460 w 38"/>
                    <a:gd name="T1" fmla="*/ 30114 h 10"/>
                    <a:gd name="T2" fmla="*/ 59721 w 38"/>
                    <a:gd name="T3" fmla="*/ 18821 h 10"/>
                    <a:gd name="T4" fmla="*/ 40871 w 38"/>
                    <a:gd name="T5" fmla="*/ 3712 h 10"/>
                    <a:gd name="T6" fmla="*/ 4911 w 38"/>
                    <a:gd name="T7" fmla="*/ 15203 h 10"/>
                    <a:gd name="T8" fmla="*/ 23460 w 38"/>
                    <a:gd name="T9" fmla="*/ 30114 h 1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8" h="10">
                      <a:moveTo>
                        <a:pt x="14" y="10"/>
                      </a:moveTo>
                      <a:cubicBezTo>
                        <a:pt x="22" y="10"/>
                        <a:pt x="32" y="9"/>
                        <a:pt x="35" y="6"/>
                      </a:cubicBezTo>
                      <a:cubicBezTo>
                        <a:pt x="38" y="3"/>
                        <a:pt x="33" y="1"/>
                        <a:pt x="24" y="1"/>
                      </a:cubicBezTo>
                      <a:cubicBezTo>
                        <a:pt x="16" y="0"/>
                        <a:pt x="6" y="2"/>
                        <a:pt x="3" y="5"/>
                      </a:cubicBezTo>
                      <a:cubicBezTo>
                        <a:pt x="0" y="7"/>
                        <a:pt x="5" y="10"/>
                        <a:pt x="14" y="10"/>
                      </a:cubicBezTo>
                      <a:close/>
                    </a:path>
                  </a:pathLst>
                </a:custGeom>
                <a:solidFill>
                  <a:srgbClr val="7A7878"/>
                </a:solidFill>
                <a:ln w="9525" cap="sq">
                  <a:solidFill>
                    <a:srgbClr val="949393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148" name="Freeform 539"/>
                <p:cNvSpPr>
                  <a:spLocks noChangeArrowheads="1"/>
                </p:cNvSpPr>
                <p:nvPr/>
              </p:nvSpPr>
              <p:spPr bwMode="auto">
                <a:xfrm>
                  <a:off x="1581" y="3373"/>
                  <a:ext cx="118" cy="23"/>
                </a:xfrm>
                <a:custGeom>
                  <a:avLst/>
                  <a:gdLst>
                    <a:gd name="T0" fmla="*/ 58953 w 86"/>
                    <a:gd name="T1" fmla="*/ 60339 h 14"/>
                    <a:gd name="T2" fmla="*/ 135804 w 86"/>
                    <a:gd name="T3" fmla="*/ 36728 h 14"/>
                    <a:gd name="T4" fmla="*/ 84769 w 86"/>
                    <a:gd name="T5" fmla="*/ 0 h 14"/>
                    <a:gd name="T6" fmla="*/ 7905 w 86"/>
                    <a:gd name="T7" fmla="*/ 27492 h 14"/>
                    <a:gd name="T8" fmla="*/ 58953 w 86"/>
                    <a:gd name="T9" fmla="*/ 60339 h 1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86" h="14">
                      <a:moveTo>
                        <a:pt x="36" y="13"/>
                      </a:moveTo>
                      <a:cubicBezTo>
                        <a:pt x="57" y="14"/>
                        <a:pt x="78" y="11"/>
                        <a:pt x="82" y="8"/>
                      </a:cubicBezTo>
                      <a:cubicBezTo>
                        <a:pt x="86" y="4"/>
                        <a:pt x="72" y="1"/>
                        <a:pt x="51" y="0"/>
                      </a:cubicBezTo>
                      <a:cubicBezTo>
                        <a:pt x="29" y="0"/>
                        <a:pt x="8" y="2"/>
                        <a:pt x="5" y="6"/>
                      </a:cubicBezTo>
                      <a:cubicBezTo>
                        <a:pt x="0" y="9"/>
                        <a:pt x="14" y="12"/>
                        <a:pt x="36" y="13"/>
                      </a:cubicBezTo>
                      <a:close/>
                    </a:path>
                  </a:pathLst>
                </a:custGeom>
                <a:noFill/>
                <a:ln w="9525" cap="sq">
                  <a:solidFill>
                    <a:srgbClr val="949393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149" name="Freeform 540"/>
                <p:cNvSpPr>
                  <a:spLocks noChangeArrowheads="1"/>
                </p:cNvSpPr>
                <p:nvPr/>
              </p:nvSpPr>
              <p:spPr bwMode="auto">
                <a:xfrm>
                  <a:off x="1613" y="3375"/>
                  <a:ext cx="52" cy="16"/>
                </a:xfrm>
                <a:custGeom>
                  <a:avLst/>
                  <a:gdLst>
                    <a:gd name="T0" fmla="*/ 23460 w 38"/>
                    <a:gd name="T1" fmla="*/ 30114 h 10"/>
                    <a:gd name="T2" fmla="*/ 59721 w 38"/>
                    <a:gd name="T3" fmla="*/ 18821 h 10"/>
                    <a:gd name="T4" fmla="*/ 40871 w 38"/>
                    <a:gd name="T5" fmla="*/ 3712 h 10"/>
                    <a:gd name="T6" fmla="*/ 7465 w 38"/>
                    <a:gd name="T7" fmla="*/ 15203 h 10"/>
                    <a:gd name="T8" fmla="*/ 23460 w 38"/>
                    <a:gd name="T9" fmla="*/ 30114 h 1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8" h="10">
                      <a:moveTo>
                        <a:pt x="14" y="10"/>
                      </a:moveTo>
                      <a:cubicBezTo>
                        <a:pt x="22" y="10"/>
                        <a:pt x="32" y="8"/>
                        <a:pt x="35" y="6"/>
                      </a:cubicBezTo>
                      <a:cubicBezTo>
                        <a:pt x="38" y="3"/>
                        <a:pt x="33" y="1"/>
                        <a:pt x="24" y="1"/>
                      </a:cubicBezTo>
                      <a:cubicBezTo>
                        <a:pt x="16" y="0"/>
                        <a:pt x="6" y="2"/>
                        <a:pt x="4" y="5"/>
                      </a:cubicBezTo>
                      <a:cubicBezTo>
                        <a:pt x="0" y="8"/>
                        <a:pt x="5" y="10"/>
                        <a:pt x="14" y="10"/>
                      </a:cubicBezTo>
                      <a:close/>
                    </a:path>
                  </a:pathLst>
                </a:custGeom>
                <a:solidFill>
                  <a:srgbClr val="7A7878"/>
                </a:solidFill>
                <a:ln w="9525" cap="sq">
                  <a:solidFill>
                    <a:srgbClr val="949393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150" name="Freeform 541"/>
                <p:cNvSpPr>
                  <a:spLocks noChangeArrowheads="1"/>
                </p:cNvSpPr>
                <p:nvPr/>
              </p:nvSpPr>
              <p:spPr bwMode="auto">
                <a:xfrm>
                  <a:off x="1788" y="3375"/>
                  <a:ext cx="119" cy="21"/>
                </a:xfrm>
                <a:custGeom>
                  <a:avLst/>
                  <a:gdLst>
                    <a:gd name="T0" fmla="*/ 62014 w 86"/>
                    <a:gd name="T1" fmla="*/ 45488 h 13"/>
                    <a:gd name="T2" fmla="*/ 142853 w 86"/>
                    <a:gd name="T3" fmla="*/ 28159 h 13"/>
                    <a:gd name="T4" fmla="*/ 87584 w 86"/>
                    <a:gd name="T5" fmla="*/ 0 h 13"/>
                    <a:gd name="T6" fmla="*/ 7670 w 86"/>
                    <a:gd name="T7" fmla="*/ 17432 h 13"/>
                    <a:gd name="T8" fmla="*/ 62014 w 86"/>
                    <a:gd name="T9" fmla="*/ 45488 h 1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86" h="13">
                      <a:moveTo>
                        <a:pt x="36" y="13"/>
                      </a:moveTo>
                      <a:cubicBezTo>
                        <a:pt x="57" y="13"/>
                        <a:pt x="78" y="11"/>
                        <a:pt x="82" y="8"/>
                      </a:cubicBezTo>
                      <a:cubicBezTo>
                        <a:pt x="86" y="4"/>
                        <a:pt x="72" y="1"/>
                        <a:pt x="50" y="0"/>
                      </a:cubicBezTo>
                      <a:cubicBezTo>
                        <a:pt x="29" y="0"/>
                        <a:pt x="8" y="2"/>
                        <a:pt x="4" y="5"/>
                      </a:cubicBezTo>
                      <a:cubicBezTo>
                        <a:pt x="0" y="9"/>
                        <a:pt x="14" y="12"/>
                        <a:pt x="36" y="13"/>
                      </a:cubicBezTo>
                      <a:close/>
                    </a:path>
                  </a:pathLst>
                </a:custGeom>
                <a:noFill/>
                <a:ln w="9525" cap="sq">
                  <a:solidFill>
                    <a:srgbClr val="949393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151" name="Freeform 542"/>
                <p:cNvSpPr>
                  <a:spLocks noChangeArrowheads="1"/>
                </p:cNvSpPr>
                <p:nvPr/>
              </p:nvSpPr>
              <p:spPr bwMode="auto">
                <a:xfrm>
                  <a:off x="1821" y="3377"/>
                  <a:ext cx="50" cy="16"/>
                </a:xfrm>
                <a:custGeom>
                  <a:avLst/>
                  <a:gdLst>
                    <a:gd name="T0" fmla="*/ 19295 w 37"/>
                    <a:gd name="T1" fmla="*/ 30114 h 10"/>
                    <a:gd name="T2" fmla="*/ 50649 w 37"/>
                    <a:gd name="T3" fmla="*/ 15203 h 10"/>
                    <a:gd name="T4" fmla="*/ 34528 w 37"/>
                    <a:gd name="T5" fmla="*/ 0 h 10"/>
                    <a:gd name="T6" fmla="*/ 2614 w 37"/>
                    <a:gd name="T7" fmla="*/ 15203 h 10"/>
                    <a:gd name="T8" fmla="*/ 19295 w 37"/>
                    <a:gd name="T9" fmla="*/ 30114 h 1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7" h="10">
                      <a:moveTo>
                        <a:pt x="13" y="10"/>
                      </a:moveTo>
                      <a:cubicBezTo>
                        <a:pt x="21" y="10"/>
                        <a:pt x="31" y="8"/>
                        <a:pt x="34" y="5"/>
                      </a:cubicBezTo>
                      <a:cubicBezTo>
                        <a:pt x="37" y="3"/>
                        <a:pt x="32" y="0"/>
                        <a:pt x="23" y="0"/>
                      </a:cubicBezTo>
                      <a:cubicBezTo>
                        <a:pt x="15" y="0"/>
                        <a:pt x="6" y="2"/>
                        <a:pt x="2" y="5"/>
                      </a:cubicBezTo>
                      <a:cubicBezTo>
                        <a:pt x="0" y="7"/>
                        <a:pt x="4" y="10"/>
                        <a:pt x="13" y="10"/>
                      </a:cubicBezTo>
                      <a:close/>
                    </a:path>
                  </a:pathLst>
                </a:custGeom>
                <a:solidFill>
                  <a:srgbClr val="7A7878"/>
                </a:solidFill>
                <a:ln w="9525" cap="sq">
                  <a:solidFill>
                    <a:srgbClr val="949393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152" name="Freeform 543"/>
                <p:cNvSpPr>
                  <a:spLocks noChangeArrowheads="1"/>
                </p:cNvSpPr>
                <p:nvPr/>
              </p:nvSpPr>
              <p:spPr bwMode="auto">
                <a:xfrm>
                  <a:off x="1750" y="3505"/>
                  <a:ext cx="118" cy="23"/>
                </a:xfrm>
                <a:custGeom>
                  <a:avLst/>
                  <a:gdLst>
                    <a:gd name="T0" fmla="*/ 58953 w 86"/>
                    <a:gd name="T1" fmla="*/ 60339 h 14"/>
                    <a:gd name="T2" fmla="*/ 135804 w 86"/>
                    <a:gd name="T3" fmla="*/ 36728 h 14"/>
                    <a:gd name="T4" fmla="*/ 83264 w 86"/>
                    <a:gd name="T5" fmla="*/ 5042 h 14"/>
                    <a:gd name="T6" fmla="*/ 7295 w 86"/>
                    <a:gd name="T7" fmla="*/ 27492 h 14"/>
                    <a:gd name="T8" fmla="*/ 58953 w 86"/>
                    <a:gd name="T9" fmla="*/ 60339 h 1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86" h="14">
                      <a:moveTo>
                        <a:pt x="36" y="13"/>
                      </a:moveTo>
                      <a:cubicBezTo>
                        <a:pt x="57" y="14"/>
                        <a:pt x="78" y="12"/>
                        <a:pt x="82" y="8"/>
                      </a:cubicBezTo>
                      <a:cubicBezTo>
                        <a:pt x="86" y="4"/>
                        <a:pt x="72" y="1"/>
                        <a:pt x="50" y="1"/>
                      </a:cubicBezTo>
                      <a:cubicBezTo>
                        <a:pt x="29" y="0"/>
                        <a:pt x="8" y="3"/>
                        <a:pt x="4" y="6"/>
                      </a:cubicBezTo>
                      <a:cubicBezTo>
                        <a:pt x="0" y="9"/>
                        <a:pt x="14" y="13"/>
                        <a:pt x="36" y="13"/>
                      </a:cubicBezTo>
                      <a:close/>
                    </a:path>
                  </a:pathLst>
                </a:custGeom>
                <a:noFill/>
                <a:ln w="9525" cap="sq">
                  <a:solidFill>
                    <a:srgbClr val="949393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153" name="Freeform 544"/>
                <p:cNvSpPr>
                  <a:spLocks noChangeArrowheads="1"/>
                </p:cNvSpPr>
                <p:nvPr/>
              </p:nvSpPr>
              <p:spPr bwMode="auto">
                <a:xfrm>
                  <a:off x="1782" y="3508"/>
                  <a:ext cx="50" cy="16"/>
                </a:xfrm>
                <a:custGeom>
                  <a:avLst/>
                  <a:gdLst>
                    <a:gd name="T0" fmla="*/ 19295 w 37"/>
                    <a:gd name="T1" fmla="*/ 25285 h 10"/>
                    <a:gd name="T2" fmla="*/ 52459 w 37"/>
                    <a:gd name="T3" fmla="*/ 15203 h 10"/>
                    <a:gd name="T4" fmla="*/ 37303 w 37"/>
                    <a:gd name="T5" fmla="*/ 0 h 10"/>
                    <a:gd name="T6" fmla="*/ 4305 w 37"/>
                    <a:gd name="T7" fmla="*/ 11763 h 10"/>
                    <a:gd name="T8" fmla="*/ 19295 w 37"/>
                    <a:gd name="T9" fmla="*/ 25285 h 1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7" h="10">
                      <a:moveTo>
                        <a:pt x="13" y="9"/>
                      </a:moveTo>
                      <a:cubicBezTo>
                        <a:pt x="22" y="10"/>
                        <a:pt x="32" y="8"/>
                        <a:pt x="35" y="5"/>
                      </a:cubicBezTo>
                      <a:cubicBezTo>
                        <a:pt x="37" y="2"/>
                        <a:pt x="33" y="0"/>
                        <a:pt x="25" y="0"/>
                      </a:cubicBezTo>
                      <a:cubicBezTo>
                        <a:pt x="16" y="0"/>
                        <a:pt x="6" y="2"/>
                        <a:pt x="3" y="4"/>
                      </a:cubicBezTo>
                      <a:cubicBezTo>
                        <a:pt x="0" y="7"/>
                        <a:pt x="5" y="9"/>
                        <a:pt x="13" y="9"/>
                      </a:cubicBezTo>
                      <a:close/>
                    </a:path>
                  </a:pathLst>
                </a:custGeom>
                <a:solidFill>
                  <a:srgbClr val="7A7878"/>
                </a:solidFill>
                <a:ln w="9525" cap="sq">
                  <a:solidFill>
                    <a:srgbClr val="949393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154" name="Freeform 545"/>
                <p:cNvSpPr>
                  <a:spLocks noChangeArrowheads="1"/>
                </p:cNvSpPr>
                <p:nvPr/>
              </p:nvSpPr>
              <p:spPr bwMode="auto">
                <a:xfrm>
                  <a:off x="1801" y="3591"/>
                  <a:ext cx="118" cy="23"/>
                </a:xfrm>
                <a:custGeom>
                  <a:avLst/>
                  <a:gdLst>
                    <a:gd name="T0" fmla="*/ 58953 w 86"/>
                    <a:gd name="T1" fmla="*/ 60339 h 14"/>
                    <a:gd name="T2" fmla="*/ 134713 w 86"/>
                    <a:gd name="T3" fmla="*/ 36728 h 14"/>
                    <a:gd name="T4" fmla="*/ 83264 w 86"/>
                    <a:gd name="T5" fmla="*/ 5042 h 14"/>
                    <a:gd name="T6" fmla="*/ 7295 w 86"/>
                    <a:gd name="T7" fmla="*/ 27492 h 14"/>
                    <a:gd name="T8" fmla="*/ 58953 w 86"/>
                    <a:gd name="T9" fmla="*/ 60339 h 1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86" h="14">
                      <a:moveTo>
                        <a:pt x="36" y="13"/>
                      </a:moveTo>
                      <a:cubicBezTo>
                        <a:pt x="57" y="14"/>
                        <a:pt x="77" y="12"/>
                        <a:pt x="81" y="8"/>
                      </a:cubicBezTo>
                      <a:cubicBezTo>
                        <a:pt x="86" y="4"/>
                        <a:pt x="72" y="1"/>
                        <a:pt x="50" y="1"/>
                      </a:cubicBezTo>
                      <a:cubicBezTo>
                        <a:pt x="29" y="0"/>
                        <a:pt x="8" y="2"/>
                        <a:pt x="4" y="6"/>
                      </a:cubicBezTo>
                      <a:cubicBezTo>
                        <a:pt x="0" y="9"/>
                        <a:pt x="14" y="13"/>
                        <a:pt x="36" y="13"/>
                      </a:cubicBezTo>
                      <a:close/>
                    </a:path>
                  </a:pathLst>
                </a:custGeom>
                <a:noFill/>
                <a:ln w="9525" cap="sq">
                  <a:solidFill>
                    <a:srgbClr val="949393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155" name="Freeform 546"/>
                <p:cNvSpPr>
                  <a:spLocks noChangeArrowheads="1"/>
                </p:cNvSpPr>
                <p:nvPr/>
              </p:nvSpPr>
              <p:spPr bwMode="auto">
                <a:xfrm>
                  <a:off x="1835" y="3594"/>
                  <a:ext cx="50" cy="17"/>
                </a:xfrm>
                <a:custGeom>
                  <a:avLst/>
                  <a:gdLst>
                    <a:gd name="T0" fmla="*/ 19295 w 37"/>
                    <a:gd name="T1" fmla="*/ 82312 h 10"/>
                    <a:gd name="T2" fmla="*/ 52459 w 37"/>
                    <a:gd name="T3" fmla="*/ 48419 h 10"/>
                    <a:gd name="T4" fmla="*/ 36346 w 37"/>
                    <a:gd name="T5" fmla="*/ 0 h 10"/>
                    <a:gd name="T6" fmla="*/ 4305 w 37"/>
                    <a:gd name="T7" fmla="*/ 33895 h 10"/>
                    <a:gd name="T8" fmla="*/ 19295 w 37"/>
                    <a:gd name="T9" fmla="*/ 82312 h 1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7" h="10">
                      <a:moveTo>
                        <a:pt x="13" y="10"/>
                      </a:moveTo>
                      <a:cubicBezTo>
                        <a:pt x="22" y="10"/>
                        <a:pt x="31" y="8"/>
                        <a:pt x="35" y="6"/>
                      </a:cubicBezTo>
                      <a:cubicBezTo>
                        <a:pt x="37" y="3"/>
                        <a:pt x="33" y="1"/>
                        <a:pt x="24" y="0"/>
                      </a:cubicBezTo>
                      <a:cubicBezTo>
                        <a:pt x="16" y="0"/>
                        <a:pt x="6" y="2"/>
                        <a:pt x="3" y="4"/>
                      </a:cubicBezTo>
                      <a:cubicBezTo>
                        <a:pt x="0" y="7"/>
                        <a:pt x="5" y="9"/>
                        <a:pt x="13" y="10"/>
                      </a:cubicBezTo>
                      <a:close/>
                    </a:path>
                  </a:pathLst>
                </a:custGeom>
                <a:solidFill>
                  <a:srgbClr val="7A7878"/>
                </a:solidFill>
                <a:ln w="9525" cap="sq">
                  <a:solidFill>
                    <a:srgbClr val="949393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156" name="Freeform 547"/>
                <p:cNvSpPr>
                  <a:spLocks noChangeArrowheads="1"/>
                </p:cNvSpPr>
                <p:nvPr/>
              </p:nvSpPr>
              <p:spPr bwMode="auto">
                <a:xfrm>
                  <a:off x="1948" y="3436"/>
                  <a:ext cx="118" cy="23"/>
                </a:xfrm>
                <a:custGeom>
                  <a:avLst/>
                  <a:gdLst>
                    <a:gd name="T0" fmla="*/ 58953 w 86"/>
                    <a:gd name="T1" fmla="*/ 60339 h 14"/>
                    <a:gd name="T2" fmla="*/ 135804 w 86"/>
                    <a:gd name="T3" fmla="*/ 36728 h 14"/>
                    <a:gd name="T4" fmla="*/ 83264 w 86"/>
                    <a:gd name="T5" fmla="*/ 0 h 14"/>
                    <a:gd name="T6" fmla="*/ 7295 w 86"/>
                    <a:gd name="T7" fmla="*/ 27492 h 14"/>
                    <a:gd name="T8" fmla="*/ 58953 w 86"/>
                    <a:gd name="T9" fmla="*/ 60339 h 1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86" h="14">
                      <a:moveTo>
                        <a:pt x="36" y="13"/>
                      </a:moveTo>
                      <a:cubicBezTo>
                        <a:pt x="57" y="14"/>
                        <a:pt x="77" y="11"/>
                        <a:pt x="82" y="8"/>
                      </a:cubicBezTo>
                      <a:cubicBezTo>
                        <a:pt x="86" y="4"/>
                        <a:pt x="71" y="1"/>
                        <a:pt x="50" y="0"/>
                      </a:cubicBezTo>
                      <a:cubicBezTo>
                        <a:pt x="29" y="0"/>
                        <a:pt x="8" y="2"/>
                        <a:pt x="4" y="6"/>
                      </a:cubicBezTo>
                      <a:cubicBezTo>
                        <a:pt x="0" y="9"/>
                        <a:pt x="14" y="13"/>
                        <a:pt x="36" y="13"/>
                      </a:cubicBezTo>
                      <a:close/>
                    </a:path>
                  </a:pathLst>
                </a:custGeom>
                <a:noFill/>
                <a:ln w="9525" cap="sq">
                  <a:solidFill>
                    <a:srgbClr val="949393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157" name="Freeform 548"/>
                <p:cNvSpPr>
                  <a:spLocks noChangeArrowheads="1"/>
                </p:cNvSpPr>
                <p:nvPr/>
              </p:nvSpPr>
              <p:spPr bwMode="auto">
                <a:xfrm>
                  <a:off x="1980" y="3437"/>
                  <a:ext cx="50" cy="17"/>
                </a:xfrm>
                <a:custGeom>
                  <a:avLst/>
                  <a:gdLst>
                    <a:gd name="T0" fmla="*/ 19295 w 37"/>
                    <a:gd name="T1" fmla="*/ 82312 h 10"/>
                    <a:gd name="T2" fmla="*/ 52459 w 37"/>
                    <a:gd name="T3" fmla="*/ 48419 h 10"/>
                    <a:gd name="T4" fmla="*/ 36346 w 37"/>
                    <a:gd name="T5" fmla="*/ 0 h 10"/>
                    <a:gd name="T6" fmla="*/ 4305 w 37"/>
                    <a:gd name="T7" fmla="*/ 44030 h 10"/>
                    <a:gd name="T8" fmla="*/ 19295 w 37"/>
                    <a:gd name="T9" fmla="*/ 82312 h 1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7" h="10">
                      <a:moveTo>
                        <a:pt x="13" y="10"/>
                      </a:moveTo>
                      <a:cubicBezTo>
                        <a:pt x="22" y="10"/>
                        <a:pt x="31" y="8"/>
                        <a:pt x="35" y="6"/>
                      </a:cubicBezTo>
                      <a:cubicBezTo>
                        <a:pt x="37" y="3"/>
                        <a:pt x="33" y="1"/>
                        <a:pt x="24" y="0"/>
                      </a:cubicBezTo>
                      <a:cubicBezTo>
                        <a:pt x="16" y="0"/>
                        <a:pt x="6" y="2"/>
                        <a:pt x="3" y="5"/>
                      </a:cubicBezTo>
                      <a:cubicBezTo>
                        <a:pt x="0" y="7"/>
                        <a:pt x="5" y="10"/>
                        <a:pt x="13" y="10"/>
                      </a:cubicBezTo>
                      <a:close/>
                    </a:path>
                  </a:pathLst>
                </a:custGeom>
                <a:solidFill>
                  <a:srgbClr val="7A7878"/>
                </a:solidFill>
                <a:ln w="9525" cap="sq">
                  <a:solidFill>
                    <a:srgbClr val="949393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158" name="Freeform 549"/>
                <p:cNvSpPr>
                  <a:spLocks noChangeArrowheads="1"/>
                </p:cNvSpPr>
                <p:nvPr/>
              </p:nvSpPr>
              <p:spPr bwMode="auto">
                <a:xfrm>
                  <a:off x="1997" y="3545"/>
                  <a:ext cx="117" cy="24"/>
                </a:xfrm>
                <a:custGeom>
                  <a:avLst/>
                  <a:gdLst>
                    <a:gd name="T0" fmla="*/ 58106 w 85"/>
                    <a:gd name="T1" fmla="*/ 40456 h 15"/>
                    <a:gd name="T2" fmla="*/ 133054 w 85"/>
                    <a:gd name="T3" fmla="*/ 25285 h 15"/>
                    <a:gd name="T4" fmla="*/ 81901 w 85"/>
                    <a:gd name="T5" fmla="*/ 3712 h 15"/>
                    <a:gd name="T6" fmla="*/ 7359 w 85"/>
                    <a:gd name="T7" fmla="*/ 18821 h 15"/>
                    <a:gd name="T8" fmla="*/ 58106 w 85"/>
                    <a:gd name="T9" fmla="*/ 40456 h 15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85" h="15">
                      <a:moveTo>
                        <a:pt x="35" y="14"/>
                      </a:moveTo>
                      <a:cubicBezTo>
                        <a:pt x="56" y="15"/>
                        <a:pt x="77" y="12"/>
                        <a:pt x="81" y="9"/>
                      </a:cubicBezTo>
                      <a:cubicBezTo>
                        <a:pt x="85" y="5"/>
                        <a:pt x="71" y="2"/>
                        <a:pt x="50" y="1"/>
                      </a:cubicBezTo>
                      <a:cubicBezTo>
                        <a:pt x="28" y="0"/>
                        <a:pt x="8" y="3"/>
                        <a:pt x="4" y="6"/>
                      </a:cubicBezTo>
                      <a:cubicBezTo>
                        <a:pt x="0" y="10"/>
                        <a:pt x="14" y="13"/>
                        <a:pt x="35" y="14"/>
                      </a:cubicBezTo>
                      <a:close/>
                    </a:path>
                  </a:pathLst>
                </a:custGeom>
                <a:noFill/>
                <a:ln w="9525" cap="sq">
                  <a:solidFill>
                    <a:srgbClr val="949393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159" name="Freeform 550"/>
                <p:cNvSpPr>
                  <a:spLocks noChangeArrowheads="1"/>
                </p:cNvSpPr>
                <p:nvPr/>
              </p:nvSpPr>
              <p:spPr bwMode="auto">
                <a:xfrm>
                  <a:off x="2029" y="3548"/>
                  <a:ext cx="50" cy="16"/>
                </a:xfrm>
                <a:custGeom>
                  <a:avLst/>
                  <a:gdLst>
                    <a:gd name="T0" fmla="*/ 19295 w 37"/>
                    <a:gd name="T1" fmla="*/ 30114 h 10"/>
                    <a:gd name="T2" fmla="*/ 50649 w 37"/>
                    <a:gd name="T3" fmla="*/ 18821 h 10"/>
                    <a:gd name="T4" fmla="*/ 36346 w 37"/>
                    <a:gd name="T5" fmla="*/ 3712 h 10"/>
                    <a:gd name="T6" fmla="*/ 4305 w 37"/>
                    <a:gd name="T7" fmla="*/ 15203 h 10"/>
                    <a:gd name="T8" fmla="*/ 19295 w 37"/>
                    <a:gd name="T9" fmla="*/ 30114 h 1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7" h="10">
                      <a:moveTo>
                        <a:pt x="13" y="10"/>
                      </a:moveTo>
                      <a:cubicBezTo>
                        <a:pt x="22" y="10"/>
                        <a:pt x="31" y="8"/>
                        <a:pt x="34" y="6"/>
                      </a:cubicBezTo>
                      <a:cubicBezTo>
                        <a:pt x="37" y="3"/>
                        <a:pt x="32" y="1"/>
                        <a:pt x="24" y="1"/>
                      </a:cubicBezTo>
                      <a:cubicBezTo>
                        <a:pt x="15" y="0"/>
                        <a:pt x="6" y="2"/>
                        <a:pt x="3" y="5"/>
                      </a:cubicBezTo>
                      <a:cubicBezTo>
                        <a:pt x="0" y="7"/>
                        <a:pt x="4" y="9"/>
                        <a:pt x="13" y="10"/>
                      </a:cubicBezTo>
                      <a:close/>
                    </a:path>
                  </a:pathLst>
                </a:custGeom>
                <a:solidFill>
                  <a:srgbClr val="7A7878"/>
                </a:solidFill>
                <a:ln w="9525" cap="sq">
                  <a:solidFill>
                    <a:srgbClr val="949393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160" name="Freeform 551"/>
                <p:cNvSpPr>
                  <a:spLocks noChangeArrowheads="1"/>
                </p:cNvSpPr>
                <p:nvPr/>
              </p:nvSpPr>
              <p:spPr bwMode="auto">
                <a:xfrm>
                  <a:off x="2007" y="3383"/>
                  <a:ext cx="117" cy="23"/>
                </a:xfrm>
                <a:custGeom>
                  <a:avLst/>
                  <a:gdLst>
                    <a:gd name="T0" fmla="*/ 58106 w 85"/>
                    <a:gd name="T1" fmla="*/ 64862 h 14"/>
                    <a:gd name="T2" fmla="*/ 133054 w 85"/>
                    <a:gd name="T3" fmla="*/ 36728 h 14"/>
                    <a:gd name="T4" fmla="*/ 80781 w 85"/>
                    <a:gd name="T5" fmla="*/ 5042 h 14"/>
                    <a:gd name="T6" fmla="*/ 4793 w 85"/>
                    <a:gd name="T7" fmla="*/ 27492 h 14"/>
                    <a:gd name="T8" fmla="*/ 58106 w 85"/>
                    <a:gd name="T9" fmla="*/ 64862 h 1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85" h="14">
                      <a:moveTo>
                        <a:pt x="35" y="14"/>
                      </a:moveTo>
                      <a:cubicBezTo>
                        <a:pt x="56" y="14"/>
                        <a:pt x="77" y="12"/>
                        <a:pt x="81" y="8"/>
                      </a:cubicBezTo>
                      <a:cubicBezTo>
                        <a:pt x="85" y="5"/>
                        <a:pt x="71" y="1"/>
                        <a:pt x="49" y="1"/>
                      </a:cubicBezTo>
                      <a:cubicBezTo>
                        <a:pt x="28" y="0"/>
                        <a:pt x="7" y="3"/>
                        <a:pt x="3" y="6"/>
                      </a:cubicBezTo>
                      <a:cubicBezTo>
                        <a:pt x="0" y="10"/>
                        <a:pt x="13" y="13"/>
                        <a:pt x="35" y="14"/>
                      </a:cubicBezTo>
                      <a:close/>
                    </a:path>
                  </a:pathLst>
                </a:custGeom>
                <a:noFill/>
                <a:ln w="9525" cap="sq">
                  <a:solidFill>
                    <a:srgbClr val="949393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161" name="Freeform 552"/>
                <p:cNvSpPr>
                  <a:spLocks noChangeArrowheads="1"/>
                </p:cNvSpPr>
                <p:nvPr/>
              </p:nvSpPr>
              <p:spPr bwMode="auto">
                <a:xfrm>
                  <a:off x="2039" y="3387"/>
                  <a:ext cx="50" cy="16"/>
                </a:xfrm>
                <a:custGeom>
                  <a:avLst/>
                  <a:gdLst>
                    <a:gd name="T0" fmla="*/ 19295 w 37"/>
                    <a:gd name="T1" fmla="*/ 30114 h 10"/>
                    <a:gd name="T2" fmla="*/ 50649 w 37"/>
                    <a:gd name="T3" fmla="*/ 15203 h 10"/>
                    <a:gd name="T4" fmla="*/ 34528 w 37"/>
                    <a:gd name="T5" fmla="*/ 0 h 10"/>
                    <a:gd name="T6" fmla="*/ 2614 w 37"/>
                    <a:gd name="T7" fmla="*/ 11763 h 10"/>
                    <a:gd name="T8" fmla="*/ 19295 w 37"/>
                    <a:gd name="T9" fmla="*/ 30114 h 1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7" h="10">
                      <a:moveTo>
                        <a:pt x="13" y="10"/>
                      </a:moveTo>
                      <a:cubicBezTo>
                        <a:pt x="21" y="10"/>
                        <a:pt x="31" y="8"/>
                        <a:pt x="34" y="5"/>
                      </a:cubicBezTo>
                      <a:cubicBezTo>
                        <a:pt x="37" y="3"/>
                        <a:pt x="32" y="1"/>
                        <a:pt x="23" y="0"/>
                      </a:cubicBezTo>
                      <a:cubicBezTo>
                        <a:pt x="15" y="0"/>
                        <a:pt x="6" y="2"/>
                        <a:pt x="2" y="4"/>
                      </a:cubicBezTo>
                      <a:cubicBezTo>
                        <a:pt x="0" y="7"/>
                        <a:pt x="4" y="9"/>
                        <a:pt x="13" y="10"/>
                      </a:cubicBezTo>
                      <a:close/>
                    </a:path>
                  </a:pathLst>
                </a:custGeom>
                <a:solidFill>
                  <a:srgbClr val="7A7878"/>
                </a:solidFill>
                <a:ln w="9525" cap="sq">
                  <a:solidFill>
                    <a:srgbClr val="949393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162" name="Freeform 553"/>
                <p:cNvSpPr>
                  <a:spLocks noChangeArrowheads="1"/>
                </p:cNvSpPr>
                <p:nvPr/>
              </p:nvSpPr>
              <p:spPr bwMode="auto">
                <a:xfrm>
                  <a:off x="1946" y="3289"/>
                  <a:ext cx="117" cy="21"/>
                </a:xfrm>
                <a:custGeom>
                  <a:avLst/>
                  <a:gdLst>
                    <a:gd name="T0" fmla="*/ 58106 w 85"/>
                    <a:gd name="T1" fmla="*/ 45488 h 13"/>
                    <a:gd name="T2" fmla="*/ 133054 w 85"/>
                    <a:gd name="T3" fmla="*/ 28159 h 13"/>
                    <a:gd name="T4" fmla="*/ 81901 w 85"/>
                    <a:gd name="T5" fmla="*/ 0 h 13"/>
                    <a:gd name="T6" fmla="*/ 7359 w 85"/>
                    <a:gd name="T7" fmla="*/ 17432 h 13"/>
                    <a:gd name="T8" fmla="*/ 58106 w 85"/>
                    <a:gd name="T9" fmla="*/ 45488 h 1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85" h="13">
                      <a:moveTo>
                        <a:pt x="35" y="13"/>
                      </a:moveTo>
                      <a:cubicBezTo>
                        <a:pt x="56" y="13"/>
                        <a:pt x="77" y="11"/>
                        <a:pt x="81" y="8"/>
                      </a:cubicBezTo>
                      <a:cubicBezTo>
                        <a:pt x="85" y="4"/>
                        <a:pt x="71" y="1"/>
                        <a:pt x="50" y="0"/>
                      </a:cubicBezTo>
                      <a:cubicBezTo>
                        <a:pt x="29" y="0"/>
                        <a:pt x="8" y="2"/>
                        <a:pt x="4" y="5"/>
                      </a:cubicBezTo>
                      <a:cubicBezTo>
                        <a:pt x="0" y="9"/>
                        <a:pt x="14" y="12"/>
                        <a:pt x="35" y="13"/>
                      </a:cubicBezTo>
                      <a:close/>
                    </a:path>
                  </a:pathLst>
                </a:custGeom>
                <a:noFill/>
                <a:ln w="9525" cap="sq">
                  <a:solidFill>
                    <a:srgbClr val="949393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163" name="Freeform 554"/>
                <p:cNvSpPr>
                  <a:spLocks noChangeArrowheads="1"/>
                </p:cNvSpPr>
                <p:nvPr/>
              </p:nvSpPr>
              <p:spPr bwMode="auto">
                <a:xfrm>
                  <a:off x="1978" y="3290"/>
                  <a:ext cx="50" cy="17"/>
                </a:xfrm>
                <a:custGeom>
                  <a:avLst/>
                  <a:gdLst>
                    <a:gd name="T0" fmla="*/ 19295 w 37"/>
                    <a:gd name="T1" fmla="*/ 82312 h 10"/>
                    <a:gd name="T2" fmla="*/ 50649 w 37"/>
                    <a:gd name="T3" fmla="*/ 44030 h 10"/>
                    <a:gd name="T4" fmla="*/ 36346 w 37"/>
                    <a:gd name="T5" fmla="*/ 0 h 10"/>
                    <a:gd name="T6" fmla="*/ 4305 w 37"/>
                    <a:gd name="T7" fmla="*/ 44030 h 10"/>
                    <a:gd name="T8" fmla="*/ 19295 w 37"/>
                    <a:gd name="T9" fmla="*/ 82312 h 1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7" h="10">
                      <a:moveTo>
                        <a:pt x="13" y="10"/>
                      </a:moveTo>
                      <a:cubicBezTo>
                        <a:pt x="22" y="10"/>
                        <a:pt x="31" y="8"/>
                        <a:pt x="34" y="5"/>
                      </a:cubicBezTo>
                      <a:cubicBezTo>
                        <a:pt x="37" y="3"/>
                        <a:pt x="33" y="1"/>
                        <a:pt x="24" y="0"/>
                      </a:cubicBezTo>
                      <a:cubicBezTo>
                        <a:pt x="15" y="0"/>
                        <a:pt x="6" y="2"/>
                        <a:pt x="3" y="5"/>
                      </a:cubicBezTo>
                      <a:cubicBezTo>
                        <a:pt x="0" y="7"/>
                        <a:pt x="5" y="10"/>
                        <a:pt x="13" y="10"/>
                      </a:cubicBezTo>
                      <a:close/>
                    </a:path>
                  </a:pathLst>
                </a:custGeom>
                <a:solidFill>
                  <a:srgbClr val="7A7878"/>
                </a:solidFill>
                <a:ln w="9525" cap="sq">
                  <a:solidFill>
                    <a:srgbClr val="949393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164" name="Freeform 555"/>
                <p:cNvSpPr>
                  <a:spLocks noChangeArrowheads="1"/>
                </p:cNvSpPr>
                <p:nvPr/>
              </p:nvSpPr>
              <p:spPr bwMode="auto">
                <a:xfrm>
                  <a:off x="1777" y="3215"/>
                  <a:ext cx="118" cy="23"/>
                </a:xfrm>
                <a:custGeom>
                  <a:avLst/>
                  <a:gdLst>
                    <a:gd name="T0" fmla="*/ 65371 w 85"/>
                    <a:gd name="T1" fmla="*/ 64862 h 14"/>
                    <a:gd name="T2" fmla="*/ 150950 w 85"/>
                    <a:gd name="T3" fmla="*/ 36728 h 14"/>
                    <a:gd name="T4" fmla="*/ 93934 w 85"/>
                    <a:gd name="T5" fmla="*/ 5042 h 14"/>
                    <a:gd name="T6" fmla="*/ 8167 w 85"/>
                    <a:gd name="T7" fmla="*/ 27492 h 14"/>
                    <a:gd name="T8" fmla="*/ 65371 w 85"/>
                    <a:gd name="T9" fmla="*/ 64862 h 1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85" h="14">
                      <a:moveTo>
                        <a:pt x="35" y="14"/>
                      </a:moveTo>
                      <a:cubicBezTo>
                        <a:pt x="57" y="14"/>
                        <a:pt x="77" y="12"/>
                        <a:pt x="81" y="8"/>
                      </a:cubicBezTo>
                      <a:cubicBezTo>
                        <a:pt x="85" y="5"/>
                        <a:pt x="71" y="2"/>
                        <a:pt x="50" y="1"/>
                      </a:cubicBezTo>
                      <a:cubicBezTo>
                        <a:pt x="28" y="0"/>
                        <a:pt x="8" y="3"/>
                        <a:pt x="4" y="6"/>
                      </a:cubicBezTo>
                      <a:cubicBezTo>
                        <a:pt x="0" y="10"/>
                        <a:pt x="14" y="13"/>
                        <a:pt x="35" y="14"/>
                      </a:cubicBezTo>
                      <a:close/>
                    </a:path>
                  </a:pathLst>
                </a:custGeom>
                <a:noFill/>
                <a:ln w="9525" cap="sq">
                  <a:solidFill>
                    <a:srgbClr val="949393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165" name="Freeform 556"/>
                <p:cNvSpPr>
                  <a:spLocks noChangeArrowheads="1"/>
                </p:cNvSpPr>
                <p:nvPr/>
              </p:nvSpPr>
              <p:spPr bwMode="auto">
                <a:xfrm>
                  <a:off x="1809" y="3219"/>
                  <a:ext cx="50" cy="16"/>
                </a:xfrm>
                <a:custGeom>
                  <a:avLst/>
                  <a:gdLst>
                    <a:gd name="T0" fmla="*/ 19295 w 37"/>
                    <a:gd name="T1" fmla="*/ 30114 h 10"/>
                    <a:gd name="T2" fmla="*/ 50649 w 37"/>
                    <a:gd name="T3" fmla="*/ 15203 h 10"/>
                    <a:gd name="T4" fmla="*/ 36346 w 37"/>
                    <a:gd name="T5" fmla="*/ 0 h 10"/>
                    <a:gd name="T6" fmla="*/ 4305 w 37"/>
                    <a:gd name="T7" fmla="*/ 15203 h 10"/>
                    <a:gd name="T8" fmla="*/ 19295 w 37"/>
                    <a:gd name="T9" fmla="*/ 30114 h 1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7" h="10">
                      <a:moveTo>
                        <a:pt x="13" y="10"/>
                      </a:moveTo>
                      <a:cubicBezTo>
                        <a:pt x="22" y="10"/>
                        <a:pt x="31" y="8"/>
                        <a:pt x="34" y="5"/>
                      </a:cubicBezTo>
                      <a:cubicBezTo>
                        <a:pt x="37" y="3"/>
                        <a:pt x="32" y="1"/>
                        <a:pt x="24" y="0"/>
                      </a:cubicBezTo>
                      <a:cubicBezTo>
                        <a:pt x="15" y="0"/>
                        <a:pt x="6" y="2"/>
                        <a:pt x="3" y="5"/>
                      </a:cubicBezTo>
                      <a:cubicBezTo>
                        <a:pt x="0" y="7"/>
                        <a:pt x="5" y="10"/>
                        <a:pt x="13" y="10"/>
                      </a:cubicBezTo>
                      <a:close/>
                    </a:path>
                  </a:pathLst>
                </a:custGeom>
                <a:solidFill>
                  <a:srgbClr val="7A7878"/>
                </a:solidFill>
                <a:ln w="9525" cap="sq">
                  <a:solidFill>
                    <a:srgbClr val="949393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166" name="Freeform 557"/>
                <p:cNvSpPr>
                  <a:spLocks noChangeArrowheads="1"/>
                </p:cNvSpPr>
                <p:nvPr/>
              </p:nvSpPr>
              <p:spPr bwMode="auto">
                <a:xfrm>
                  <a:off x="1789" y="3150"/>
                  <a:ext cx="118" cy="21"/>
                </a:xfrm>
                <a:custGeom>
                  <a:avLst/>
                  <a:gdLst>
                    <a:gd name="T0" fmla="*/ 55497 w 86"/>
                    <a:gd name="T1" fmla="*/ 45488 h 13"/>
                    <a:gd name="T2" fmla="*/ 125848 w 86"/>
                    <a:gd name="T3" fmla="*/ 28159 h 13"/>
                    <a:gd name="T4" fmla="*/ 76755 w 86"/>
                    <a:gd name="T5" fmla="*/ 0 h 13"/>
                    <a:gd name="T6" fmla="*/ 6331 w 86"/>
                    <a:gd name="T7" fmla="*/ 17432 h 13"/>
                    <a:gd name="T8" fmla="*/ 55497 w 86"/>
                    <a:gd name="T9" fmla="*/ 45488 h 1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86" h="13">
                      <a:moveTo>
                        <a:pt x="36" y="13"/>
                      </a:moveTo>
                      <a:cubicBezTo>
                        <a:pt x="57" y="13"/>
                        <a:pt x="77" y="11"/>
                        <a:pt x="82" y="8"/>
                      </a:cubicBezTo>
                      <a:cubicBezTo>
                        <a:pt x="86" y="4"/>
                        <a:pt x="71" y="1"/>
                        <a:pt x="50" y="0"/>
                      </a:cubicBezTo>
                      <a:cubicBezTo>
                        <a:pt x="29" y="0"/>
                        <a:pt x="8" y="2"/>
                        <a:pt x="4" y="5"/>
                      </a:cubicBezTo>
                      <a:cubicBezTo>
                        <a:pt x="0" y="9"/>
                        <a:pt x="14" y="12"/>
                        <a:pt x="36" y="13"/>
                      </a:cubicBezTo>
                      <a:close/>
                    </a:path>
                  </a:pathLst>
                </a:custGeom>
                <a:noFill/>
                <a:ln w="9525" cap="sq">
                  <a:solidFill>
                    <a:srgbClr val="949393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167" name="Freeform 558"/>
                <p:cNvSpPr>
                  <a:spLocks noChangeArrowheads="1"/>
                </p:cNvSpPr>
                <p:nvPr/>
              </p:nvSpPr>
              <p:spPr bwMode="auto">
                <a:xfrm>
                  <a:off x="1821" y="3151"/>
                  <a:ext cx="50" cy="17"/>
                </a:xfrm>
                <a:custGeom>
                  <a:avLst/>
                  <a:gdLst>
                    <a:gd name="T0" fmla="*/ 19295 w 37"/>
                    <a:gd name="T1" fmla="*/ 82312 h 10"/>
                    <a:gd name="T2" fmla="*/ 50649 w 37"/>
                    <a:gd name="T3" fmla="*/ 48419 h 10"/>
                    <a:gd name="T4" fmla="*/ 36346 w 37"/>
                    <a:gd name="T5" fmla="*/ 8962 h 10"/>
                    <a:gd name="T6" fmla="*/ 4305 w 37"/>
                    <a:gd name="T7" fmla="*/ 44030 h 10"/>
                    <a:gd name="T8" fmla="*/ 19295 w 37"/>
                    <a:gd name="T9" fmla="*/ 82312 h 1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7" h="10">
                      <a:moveTo>
                        <a:pt x="13" y="10"/>
                      </a:moveTo>
                      <a:cubicBezTo>
                        <a:pt x="22" y="10"/>
                        <a:pt x="32" y="8"/>
                        <a:pt x="34" y="6"/>
                      </a:cubicBezTo>
                      <a:cubicBezTo>
                        <a:pt x="37" y="3"/>
                        <a:pt x="33" y="1"/>
                        <a:pt x="24" y="1"/>
                      </a:cubicBezTo>
                      <a:cubicBezTo>
                        <a:pt x="15" y="0"/>
                        <a:pt x="6" y="2"/>
                        <a:pt x="3" y="5"/>
                      </a:cubicBezTo>
                      <a:cubicBezTo>
                        <a:pt x="0" y="7"/>
                        <a:pt x="5" y="10"/>
                        <a:pt x="13" y="10"/>
                      </a:cubicBezTo>
                      <a:close/>
                    </a:path>
                  </a:pathLst>
                </a:custGeom>
                <a:solidFill>
                  <a:srgbClr val="7A7878"/>
                </a:solidFill>
                <a:ln w="9525" cap="sq">
                  <a:solidFill>
                    <a:srgbClr val="949393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168" name="Freeform 559"/>
                <p:cNvSpPr>
                  <a:spLocks noChangeArrowheads="1"/>
                </p:cNvSpPr>
                <p:nvPr/>
              </p:nvSpPr>
              <p:spPr bwMode="auto">
                <a:xfrm>
                  <a:off x="1948" y="3167"/>
                  <a:ext cx="117" cy="23"/>
                </a:xfrm>
                <a:custGeom>
                  <a:avLst/>
                  <a:gdLst>
                    <a:gd name="T0" fmla="*/ 58106 w 85"/>
                    <a:gd name="T1" fmla="*/ 60339 h 14"/>
                    <a:gd name="T2" fmla="*/ 133054 w 85"/>
                    <a:gd name="T3" fmla="*/ 36728 h 14"/>
                    <a:gd name="T4" fmla="*/ 81901 w 85"/>
                    <a:gd name="T5" fmla="*/ 0 h 14"/>
                    <a:gd name="T6" fmla="*/ 7359 w 85"/>
                    <a:gd name="T7" fmla="*/ 27492 h 14"/>
                    <a:gd name="T8" fmla="*/ 58106 w 85"/>
                    <a:gd name="T9" fmla="*/ 60339 h 1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85" h="14">
                      <a:moveTo>
                        <a:pt x="35" y="13"/>
                      </a:moveTo>
                      <a:cubicBezTo>
                        <a:pt x="56" y="14"/>
                        <a:pt x="77" y="12"/>
                        <a:pt x="81" y="8"/>
                      </a:cubicBezTo>
                      <a:cubicBezTo>
                        <a:pt x="85" y="4"/>
                        <a:pt x="71" y="1"/>
                        <a:pt x="50" y="0"/>
                      </a:cubicBezTo>
                      <a:cubicBezTo>
                        <a:pt x="28" y="0"/>
                        <a:pt x="7" y="2"/>
                        <a:pt x="4" y="6"/>
                      </a:cubicBezTo>
                      <a:cubicBezTo>
                        <a:pt x="0" y="9"/>
                        <a:pt x="14" y="13"/>
                        <a:pt x="35" y="13"/>
                      </a:cubicBezTo>
                      <a:close/>
                    </a:path>
                  </a:pathLst>
                </a:custGeom>
                <a:noFill/>
                <a:ln w="9525" cap="sq">
                  <a:solidFill>
                    <a:srgbClr val="949393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169" name="Freeform 560"/>
                <p:cNvSpPr>
                  <a:spLocks noChangeArrowheads="1"/>
                </p:cNvSpPr>
                <p:nvPr/>
              </p:nvSpPr>
              <p:spPr bwMode="auto">
                <a:xfrm>
                  <a:off x="1979" y="3170"/>
                  <a:ext cx="50" cy="17"/>
                </a:xfrm>
                <a:custGeom>
                  <a:avLst/>
                  <a:gdLst>
                    <a:gd name="T0" fmla="*/ 19295 w 37"/>
                    <a:gd name="T1" fmla="*/ 74851 h 10"/>
                    <a:gd name="T2" fmla="*/ 50649 w 37"/>
                    <a:gd name="T3" fmla="*/ 44030 h 10"/>
                    <a:gd name="T4" fmla="*/ 36346 w 37"/>
                    <a:gd name="T5" fmla="*/ 0 h 10"/>
                    <a:gd name="T6" fmla="*/ 4305 w 37"/>
                    <a:gd name="T7" fmla="*/ 33895 h 10"/>
                    <a:gd name="T8" fmla="*/ 19295 w 37"/>
                    <a:gd name="T9" fmla="*/ 74851 h 1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7" h="10">
                      <a:moveTo>
                        <a:pt x="13" y="9"/>
                      </a:moveTo>
                      <a:cubicBezTo>
                        <a:pt x="21" y="10"/>
                        <a:pt x="31" y="8"/>
                        <a:pt x="34" y="5"/>
                      </a:cubicBezTo>
                      <a:cubicBezTo>
                        <a:pt x="37" y="2"/>
                        <a:pt x="32" y="0"/>
                        <a:pt x="24" y="0"/>
                      </a:cubicBezTo>
                      <a:cubicBezTo>
                        <a:pt x="15" y="0"/>
                        <a:pt x="6" y="1"/>
                        <a:pt x="3" y="4"/>
                      </a:cubicBezTo>
                      <a:cubicBezTo>
                        <a:pt x="0" y="6"/>
                        <a:pt x="5" y="9"/>
                        <a:pt x="13" y="9"/>
                      </a:cubicBezTo>
                      <a:close/>
                    </a:path>
                  </a:pathLst>
                </a:custGeom>
                <a:solidFill>
                  <a:srgbClr val="7A7878"/>
                </a:solidFill>
                <a:ln w="9525" cap="sq">
                  <a:solidFill>
                    <a:srgbClr val="949393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170" name="Freeform 561"/>
                <p:cNvSpPr>
                  <a:spLocks noChangeArrowheads="1"/>
                </p:cNvSpPr>
                <p:nvPr/>
              </p:nvSpPr>
              <p:spPr bwMode="auto">
                <a:xfrm>
                  <a:off x="1982" y="3030"/>
                  <a:ext cx="118" cy="23"/>
                </a:xfrm>
                <a:custGeom>
                  <a:avLst/>
                  <a:gdLst>
                    <a:gd name="T0" fmla="*/ 58953 w 86"/>
                    <a:gd name="T1" fmla="*/ 64862 h 14"/>
                    <a:gd name="T2" fmla="*/ 135804 w 86"/>
                    <a:gd name="T3" fmla="*/ 36728 h 14"/>
                    <a:gd name="T4" fmla="*/ 83264 w 86"/>
                    <a:gd name="T5" fmla="*/ 5042 h 14"/>
                    <a:gd name="T6" fmla="*/ 7295 w 86"/>
                    <a:gd name="T7" fmla="*/ 27492 h 14"/>
                    <a:gd name="T8" fmla="*/ 58953 w 86"/>
                    <a:gd name="T9" fmla="*/ 64862 h 1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86" h="14">
                      <a:moveTo>
                        <a:pt x="36" y="14"/>
                      </a:moveTo>
                      <a:cubicBezTo>
                        <a:pt x="57" y="14"/>
                        <a:pt x="78" y="12"/>
                        <a:pt x="82" y="8"/>
                      </a:cubicBezTo>
                      <a:cubicBezTo>
                        <a:pt x="86" y="5"/>
                        <a:pt x="71" y="1"/>
                        <a:pt x="50" y="1"/>
                      </a:cubicBezTo>
                      <a:cubicBezTo>
                        <a:pt x="29" y="0"/>
                        <a:pt x="8" y="2"/>
                        <a:pt x="4" y="6"/>
                      </a:cubicBezTo>
                      <a:cubicBezTo>
                        <a:pt x="0" y="10"/>
                        <a:pt x="14" y="13"/>
                        <a:pt x="36" y="14"/>
                      </a:cubicBezTo>
                      <a:close/>
                    </a:path>
                  </a:pathLst>
                </a:custGeom>
                <a:noFill/>
                <a:ln w="9525" cap="sq">
                  <a:solidFill>
                    <a:srgbClr val="949393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171" name="Freeform 562"/>
                <p:cNvSpPr>
                  <a:spLocks noChangeArrowheads="1"/>
                </p:cNvSpPr>
                <p:nvPr/>
              </p:nvSpPr>
              <p:spPr bwMode="auto">
                <a:xfrm>
                  <a:off x="2014" y="3033"/>
                  <a:ext cx="50" cy="17"/>
                </a:xfrm>
                <a:custGeom>
                  <a:avLst/>
                  <a:gdLst>
                    <a:gd name="T0" fmla="*/ 19295 w 37"/>
                    <a:gd name="T1" fmla="*/ 82312 h 10"/>
                    <a:gd name="T2" fmla="*/ 52459 w 37"/>
                    <a:gd name="T3" fmla="*/ 44030 h 10"/>
                    <a:gd name="T4" fmla="*/ 36346 w 37"/>
                    <a:gd name="T5" fmla="*/ 0 h 10"/>
                    <a:gd name="T6" fmla="*/ 4305 w 37"/>
                    <a:gd name="T7" fmla="*/ 33895 h 10"/>
                    <a:gd name="T8" fmla="*/ 19295 w 37"/>
                    <a:gd name="T9" fmla="*/ 82312 h 1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7" h="10">
                      <a:moveTo>
                        <a:pt x="13" y="10"/>
                      </a:moveTo>
                      <a:cubicBezTo>
                        <a:pt x="22" y="10"/>
                        <a:pt x="32" y="8"/>
                        <a:pt x="35" y="5"/>
                      </a:cubicBezTo>
                      <a:cubicBezTo>
                        <a:pt x="37" y="3"/>
                        <a:pt x="33" y="0"/>
                        <a:pt x="24" y="0"/>
                      </a:cubicBezTo>
                      <a:cubicBezTo>
                        <a:pt x="16" y="0"/>
                        <a:pt x="6" y="2"/>
                        <a:pt x="3" y="4"/>
                      </a:cubicBezTo>
                      <a:cubicBezTo>
                        <a:pt x="0" y="7"/>
                        <a:pt x="5" y="9"/>
                        <a:pt x="13" y="10"/>
                      </a:cubicBezTo>
                      <a:close/>
                    </a:path>
                  </a:pathLst>
                </a:custGeom>
                <a:solidFill>
                  <a:srgbClr val="7A7878"/>
                </a:solidFill>
                <a:ln w="9525" cap="sq">
                  <a:solidFill>
                    <a:srgbClr val="949393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172" name="Freeform 563"/>
                <p:cNvSpPr>
                  <a:spLocks noChangeArrowheads="1"/>
                </p:cNvSpPr>
                <p:nvPr/>
              </p:nvSpPr>
              <p:spPr bwMode="auto">
                <a:xfrm>
                  <a:off x="1646" y="3022"/>
                  <a:ext cx="117" cy="23"/>
                </a:xfrm>
                <a:custGeom>
                  <a:avLst/>
                  <a:gdLst>
                    <a:gd name="T0" fmla="*/ 59023 w 85"/>
                    <a:gd name="T1" fmla="*/ 64862 h 14"/>
                    <a:gd name="T2" fmla="*/ 134898 w 85"/>
                    <a:gd name="T3" fmla="*/ 36728 h 14"/>
                    <a:gd name="T4" fmla="*/ 81901 w 85"/>
                    <a:gd name="T5" fmla="*/ 5042 h 14"/>
                    <a:gd name="T6" fmla="*/ 7359 w 85"/>
                    <a:gd name="T7" fmla="*/ 27492 h 14"/>
                    <a:gd name="T8" fmla="*/ 59023 w 85"/>
                    <a:gd name="T9" fmla="*/ 64862 h 1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85" h="14">
                      <a:moveTo>
                        <a:pt x="36" y="14"/>
                      </a:moveTo>
                      <a:cubicBezTo>
                        <a:pt x="57" y="14"/>
                        <a:pt x="78" y="12"/>
                        <a:pt x="82" y="8"/>
                      </a:cubicBezTo>
                      <a:cubicBezTo>
                        <a:pt x="85" y="5"/>
                        <a:pt x="71" y="1"/>
                        <a:pt x="50" y="1"/>
                      </a:cubicBezTo>
                      <a:cubicBezTo>
                        <a:pt x="29" y="0"/>
                        <a:pt x="8" y="2"/>
                        <a:pt x="4" y="6"/>
                      </a:cubicBezTo>
                      <a:cubicBezTo>
                        <a:pt x="0" y="9"/>
                        <a:pt x="14" y="13"/>
                        <a:pt x="36" y="14"/>
                      </a:cubicBezTo>
                      <a:close/>
                    </a:path>
                  </a:pathLst>
                </a:custGeom>
                <a:noFill/>
                <a:ln w="9525" cap="sq">
                  <a:solidFill>
                    <a:srgbClr val="949393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173" name="Freeform 564"/>
                <p:cNvSpPr>
                  <a:spLocks noChangeArrowheads="1"/>
                </p:cNvSpPr>
                <p:nvPr/>
              </p:nvSpPr>
              <p:spPr bwMode="auto">
                <a:xfrm>
                  <a:off x="1678" y="3025"/>
                  <a:ext cx="50" cy="16"/>
                </a:xfrm>
                <a:custGeom>
                  <a:avLst/>
                  <a:gdLst>
                    <a:gd name="T0" fmla="*/ 19295 w 37"/>
                    <a:gd name="T1" fmla="*/ 25285 h 10"/>
                    <a:gd name="T2" fmla="*/ 52459 w 37"/>
                    <a:gd name="T3" fmla="*/ 15203 h 10"/>
                    <a:gd name="T4" fmla="*/ 36346 w 37"/>
                    <a:gd name="T5" fmla="*/ 0 h 10"/>
                    <a:gd name="T6" fmla="*/ 4305 w 37"/>
                    <a:gd name="T7" fmla="*/ 11763 h 10"/>
                    <a:gd name="T8" fmla="*/ 19295 w 37"/>
                    <a:gd name="T9" fmla="*/ 25285 h 1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7" h="10">
                      <a:moveTo>
                        <a:pt x="13" y="9"/>
                      </a:moveTo>
                      <a:cubicBezTo>
                        <a:pt x="22" y="10"/>
                        <a:pt x="31" y="8"/>
                        <a:pt x="35" y="5"/>
                      </a:cubicBezTo>
                      <a:cubicBezTo>
                        <a:pt x="37" y="2"/>
                        <a:pt x="33" y="0"/>
                        <a:pt x="24" y="0"/>
                      </a:cubicBezTo>
                      <a:cubicBezTo>
                        <a:pt x="16" y="0"/>
                        <a:pt x="6" y="2"/>
                        <a:pt x="3" y="4"/>
                      </a:cubicBezTo>
                      <a:cubicBezTo>
                        <a:pt x="0" y="7"/>
                        <a:pt x="5" y="9"/>
                        <a:pt x="13" y="9"/>
                      </a:cubicBezTo>
                      <a:close/>
                    </a:path>
                  </a:pathLst>
                </a:custGeom>
                <a:solidFill>
                  <a:srgbClr val="7A7878"/>
                </a:solidFill>
                <a:ln w="9525" cap="sq">
                  <a:solidFill>
                    <a:srgbClr val="949393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174" name="Freeform 565"/>
                <p:cNvSpPr>
                  <a:spLocks noChangeArrowheads="1"/>
                </p:cNvSpPr>
                <p:nvPr/>
              </p:nvSpPr>
              <p:spPr bwMode="auto">
                <a:xfrm>
                  <a:off x="1618" y="3134"/>
                  <a:ext cx="118" cy="23"/>
                </a:xfrm>
                <a:custGeom>
                  <a:avLst/>
                  <a:gdLst>
                    <a:gd name="T0" fmla="*/ 58953 w 86"/>
                    <a:gd name="T1" fmla="*/ 60339 h 14"/>
                    <a:gd name="T2" fmla="*/ 135804 w 86"/>
                    <a:gd name="T3" fmla="*/ 36728 h 14"/>
                    <a:gd name="T4" fmla="*/ 83264 w 86"/>
                    <a:gd name="T5" fmla="*/ 0 h 14"/>
                    <a:gd name="T6" fmla="*/ 7295 w 86"/>
                    <a:gd name="T7" fmla="*/ 27492 h 14"/>
                    <a:gd name="T8" fmla="*/ 58953 w 86"/>
                    <a:gd name="T9" fmla="*/ 60339 h 1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86" h="14">
                      <a:moveTo>
                        <a:pt x="36" y="13"/>
                      </a:moveTo>
                      <a:cubicBezTo>
                        <a:pt x="57" y="14"/>
                        <a:pt x="78" y="11"/>
                        <a:pt x="82" y="8"/>
                      </a:cubicBezTo>
                      <a:cubicBezTo>
                        <a:pt x="86" y="4"/>
                        <a:pt x="72" y="1"/>
                        <a:pt x="50" y="0"/>
                      </a:cubicBezTo>
                      <a:cubicBezTo>
                        <a:pt x="29" y="0"/>
                        <a:pt x="9" y="2"/>
                        <a:pt x="4" y="6"/>
                      </a:cubicBezTo>
                      <a:cubicBezTo>
                        <a:pt x="0" y="9"/>
                        <a:pt x="15" y="12"/>
                        <a:pt x="36" y="13"/>
                      </a:cubicBezTo>
                      <a:close/>
                    </a:path>
                  </a:pathLst>
                </a:custGeom>
                <a:noFill/>
                <a:ln w="9525" cap="sq">
                  <a:solidFill>
                    <a:srgbClr val="949393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175" name="Freeform 566"/>
                <p:cNvSpPr>
                  <a:spLocks noChangeArrowheads="1"/>
                </p:cNvSpPr>
                <p:nvPr/>
              </p:nvSpPr>
              <p:spPr bwMode="auto">
                <a:xfrm>
                  <a:off x="1651" y="3135"/>
                  <a:ext cx="50" cy="17"/>
                </a:xfrm>
                <a:custGeom>
                  <a:avLst/>
                  <a:gdLst>
                    <a:gd name="T0" fmla="*/ 19295 w 37"/>
                    <a:gd name="T1" fmla="*/ 82312 h 10"/>
                    <a:gd name="T2" fmla="*/ 50649 w 37"/>
                    <a:gd name="T3" fmla="*/ 48419 h 10"/>
                    <a:gd name="T4" fmla="*/ 36346 w 37"/>
                    <a:gd name="T5" fmla="*/ 8962 h 10"/>
                    <a:gd name="T6" fmla="*/ 4305 w 37"/>
                    <a:gd name="T7" fmla="*/ 44030 h 10"/>
                    <a:gd name="T8" fmla="*/ 19295 w 37"/>
                    <a:gd name="T9" fmla="*/ 82312 h 1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7" h="10">
                      <a:moveTo>
                        <a:pt x="13" y="10"/>
                      </a:moveTo>
                      <a:cubicBezTo>
                        <a:pt x="22" y="10"/>
                        <a:pt x="31" y="8"/>
                        <a:pt x="34" y="6"/>
                      </a:cubicBezTo>
                      <a:cubicBezTo>
                        <a:pt x="37" y="3"/>
                        <a:pt x="32" y="1"/>
                        <a:pt x="24" y="1"/>
                      </a:cubicBezTo>
                      <a:cubicBezTo>
                        <a:pt x="15" y="0"/>
                        <a:pt x="6" y="2"/>
                        <a:pt x="3" y="5"/>
                      </a:cubicBezTo>
                      <a:cubicBezTo>
                        <a:pt x="0" y="8"/>
                        <a:pt x="4" y="10"/>
                        <a:pt x="13" y="10"/>
                      </a:cubicBezTo>
                      <a:close/>
                    </a:path>
                  </a:pathLst>
                </a:custGeom>
                <a:solidFill>
                  <a:srgbClr val="7A7878"/>
                </a:solidFill>
                <a:ln w="9525" cap="sq">
                  <a:solidFill>
                    <a:srgbClr val="949393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176" name="Freeform 567"/>
                <p:cNvSpPr>
                  <a:spLocks noChangeArrowheads="1"/>
                </p:cNvSpPr>
                <p:nvPr/>
              </p:nvSpPr>
              <p:spPr bwMode="auto">
                <a:xfrm>
                  <a:off x="1140" y="3070"/>
                  <a:ext cx="117" cy="23"/>
                </a:xfrm>
                <a:custGeom>
                  <a:avLst/>
                  <a:gdLst>
                    <a:gd name="T0" fmla="*/ 58106 w 85"/>
                    <a:gd name="T1" fmla="*/ 60339 h 14"/>
                    <a:gd name="T2" fmla="*/ 133054 w 85"/>
                    <a:gd name="T3" fmla="*/ 36728 h 14"/>
                    <a:gd name="T4" fmla="*/ 81901 w 85"/>
                    <a:gd name="T5" fmla="*/ 5042 h 14"/>
                    <a:gd name="T6" fmla="*/ 7359 w 85"/>
                    <a:gd name="T7" fmla="*/ 27492 h 14"/>
                    <a:gd name="T8" fmla="*/ 58106 w 85"/>
                    <a:gd name="T9" fmla="*/ 60339 h 1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85" h="14">
                      <a:moveTo>
                        <a:pt x="35" y="13"/>
                      </a:moveTo>
                      <a:cubicBezTo>
                        <a:pt x="56" y="14"/>
                        <a:pt x="77" y="12"/>
                        <a:pt x="81" y="8"/>
                      </a:cubicBezTo>
                      <a:cubicBezTo>
                        <a:pt x="85" y="4"/>
                        <a:pt x="71" y="1"/>
                        <a:pt x="50" y="1"/>
                      </a:cubicBezTo>
                      <a:cubicBezTo>
                        <a:pt x="28" y="0"/>
                        <a:pt x="8" y="2"/>
                        <a:pt x="4" y="6"/>
                      </a:cubicBezTo>
                      <a:cubicBezTo>
                        <a:pt x="0" y="9"/>
                        <a:pt x="14" y="13"/>
                        <a:pt x="35" y="13"/>
                      </a:cubicBezTo>
                      <a:close/>
                    </a:path>
                  </a:pathLst>
                </a:custGeom>
                <a:noFill/>
                <a:ln w="9525" cap="sq">
                  <a:solidFill>
                    <a:srgbClr val="949393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177" name="Freeform 568"/>
                <p:cNvSpPr>
                  <a:spLocks noChangeArrowheads="1"/>
                </p:cNvSpPr>
                <p:nvPr/>
              </p:nvSpPr>
              <p:spPr bwMode="auto">
                <a:xfrm>
                  <a:off x="1172" y="3073"/>
                  <a:ext cx="50" cy="15"/>
                </a:xfrm>
                <a:custGeom>
                  <a:avLst/>
                  <a:gdLst>
                    <a:gd name="T0" fmla="*/ 19295 w 37"/>
                    <a:gd name="T1" fmla="*/ 53758 h 9"/>
                    <a:gd name="T2" fmla="*/ 50649 w 37"/>
                    <a:gd name="T3" fmla="*/ 28458 h 9"/>
                    <a:gd name="T4" fmla="*/ 36346 w 37"/>
                    <a:gd name="T5" fmla="*/ 0 h 9"/>
                    <a:gd name="T6" fmla="*/ 4305 w 37"/>
                    <a:gd name="T7" fmla="*/ 25292 h 9"/>
                    <a:gd name="T8" fmla="*/ 19295 w 37"/>
                    <a:gd name="T9" fmla="*/ 53758 h 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7" h="9">
                      <a:moveTo>
                        <a:pt x="13" y="9"/>
                      </a:moveTo>
                      <a:cubicBezTo>
                        <a:pt x="22" y="9"/>
                        <a:pt x="31" y="8"/>
                        <a:pt x="34" y="5"/>
                      </a:cubicBezTo>
                      <a:cubicBezTo>
                        <a:pt x="37" y="2"/>
                        <a:pt x="32" y="0"/>
                        <a:pt x="24" y="0"/>
                      </a:cubicBezTo>
                      <a:cubicBezTo>
                        <a:pt x="15" y="0"/>
                        <a:pt x="6" y="2"/>
                        <a:pt x="3" y="4"/>
                      </a:cubicBezTo>
                      <a:cubicBezTo>
                        <a:pt x="0" y="7"/>
                        <a:pt x="4" y="9"/>
                        <a:pt x="13" y="9"/>
                      </a:cubicBezTo>
                      <a:close/>
                    </a:path>
                  </a:pathLst>
                </a:custGeom>
                <a:solidFill>
                  <a:srgbClr val="7A7878"/>
                </a:solidFill>
                <a:ln w="9525" cap="sq">
                  <a:solidFill>
                    <a:srgbClr val="949393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178" name="Freeform 569"/>
                <p:cNvSpPr>
                  <a:spLocks noChangeArrowheads="1"/>
                </p:cNvSpPr>
                <p:nvPr/>
              </p:nvSpPr>
              <p:spPr bwMode="auto">
                <a:xfrm>
                  <a:off x="638" y="3432"/>
                  <a:ext cx="102" cy="23"/>
                </a:xfrm>
                <a:custGeom>
                  <a:avLst/>
                  <a:gdLst>
                    <a:gd name="T0" fmla="*/ 36330 w 75"/>
                    <a:gd name="T1" fmla="*/ 60339 h 14"/>
                    <a:gd name="T2" fmla="*/ 103440 w 75"/>
                    <a:gd name="T3" fmla="*/ 36728 h 14"/>
                    <a:gd name="T4" fmla="*/ 58639 w 75"/>
                    <a:gd name="T5" fmla="*/ 0 h 14"/>
                    <a:gd name="T6" fmla="*/ 6011 w 75"/>
                    <a:gd name="T7" fmla="*/ 27492 h 14"/>
                    <a:gd name="T8" fmla="*/ 36330 w 75"/>
                    <a:gd name="T9" fmla="*/ 60339 h 1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75" h="14">
                      <a:moveTo>
                        <a:pt x="25" y="13"/>
                      </a:moveTo>
                      <a:cubicBezTo>
                        <a:pt x="46" y="14"/>
                        <a:pt x="67" y="11"/>
                        <a:pt x="71" y="8"/>
                      </a:cubicBezTo>
                      <a:cubicBezTo>
                        <a:pt x="75" y="4"/>
                        <a:pt x="61" y="1"/>
                        <a:pt x="40" y="0"/>
                      </a:cubicBezTo>
                      <a:cubicBezTo>
                        <a:pt x="18" y="0"/>
                        <a:pt x="8" y="3"/>
                        <a:pt x="4" y="6"/>
                      </a:cubicBezTo>
                      <a:cubicBezTo>
                        <a:pt x="0" y="10"/>
                        <a:pt x="4" y="12"/>
                        <a:pt x="25" y="13"/>
                      </a:cubicBezTo>
                      <a:close/>
                    </a:path>
                  </a:pathLst>
                </a:custGeom>
                <a:noFill/>
                <a:ln w="9525" cap="sq">
                  <a:solidFill>
                    <a:srgbClr val="949393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179" name="Freeform 570"/>
                <p:cNvSpPr>
                  <a:spLocks noChangeArrowheads="1"/>
                </p:cNvSpPr>
                <p:nvPr/>
              </p:nvSpPr>
              <p:spPr bwMode="auto">
                <a:xfrm>
                  <a:off x="659" y="3439"/>
                  <a:ext cx="50" cy="15"/>
                </a:xfrm>
                <a:custGeom>
                  <a:avLst/>
                  <a:gdLst>
                    <a:gd name="T0" fmla="*/ 19295 w 37"/>
                    <a:gd name="T1" fmla="*/ 53758 h 9"/>
                    <a:gd name="T2" fmla="*/ 50649 w 37"/>
                    <a:gd name="T3" fmla="*/ 28458 h 9"/>
                    <a:gd name="T4" fmla="*/ 36346 w 37"/>
                    <a:gd name="T5" fmla="*/ 0 h 9"/>
                    <a:gd name="T6" fmla="*/ 4305 w 37"/>
                    <a:gd name="T7" fmla="*/ 25292 h 9"/>
                    <a:gd name="T8" fmla="*/ 19295 w 37"/>
                    <a:gd name="T9" fmla="*/ 53758 h 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7" h="9">
                      <a:moveTo>
                        <a:pt x="13" y="9"/>
                      </a:moveTo>
                      <a:cubicBezTo>
                        <a:pt x="22" y="9"/>
                        <a:pt x="31" y="7"/>
                        <a:pt x="34" y="5"/>
                      </a:cubicBezTo>
                      <a:cubicBezTo>
                        <a:pt x="37" y="2"/>
                        <a:pt x="32" y="0"/>
                        <a:pt x="24" y="0"/>
                      </a:cubicBezTo>
                      <a:cubicBezTo>
                        <a:pt x="15" y="0"/>
                        <a:pt x="6" y="2"/>
                        <a:pt x="3" y="4"/>
                      </a:cubicBezTo>
                      <a:cubicBezTo>
                        <a:pt x="0" y="7"/>
                        <a:pt x="4" y="9"/>
                        <a:pt x="13" y="9"/>
                      </a:cubicBezTo>
                      <a:close/>
                    </a:path>
                  </a:pathLst>
                </a:custGeom>
                <a:solidFill>
                  <a:srgbClr val="7A7878"/>
                </a:solidFill>
                <a:ln w="9525" cap="sq">
                  <a:solidFill>
                    <a:srgbClr val="A9A8A7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180" name="Freeform 571"/>
                <p:cNvSpPr>
                  <a:spLocks noChangeArrowheads="1"/>
                </p:cNvSpPr>
                <p:nvPr/>
              </p:nvSpPr>
              <p:spPr bwMode="auto">
                <a:xfrm>
                  <a:off x="698" y="3556"/>
                  <a:ext cx="118" cy="23"/>
                </a:xfrm>
                <a:custGeom>
                  <a:avLst/>
                  <a:gdLst>
                    <a:gd name="T0" fmla="*/ 58726 w 86"/>
                    <a:gd name="T1" fmla="*/ 60339 h 14"/>
                    <a:gd name="T2" fmla="*/ 135804 w 86"/>
                    <a:gd name="T3" fmla="*/ 36728 h 14"/>
                    <a:gd name="T4" fmla="*/ 83264 w 86"/>
                    <a:gd name="T5" fmla="*/ 0 h 14"/>
                    <a:gd name="T6" fmla="*/ 7295 w 86"/>
                    <a:gd name="T7" fmla="*/ 27492 h 14"/>
                    <a:gd name="T8" fmla="*/ 58726 w 86"/>
                    <a:gd name="T9" fmla="*/ 60339 h 1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86" h="14">
                      <a:moveTo>
                        <a:pt x="35" y="13"/>
                      </a:moveTo>
                      <a:cubicBezTo>
                        <a:pt x="57" y="14"/>
                        <a:pt x="78" y="11"/>
                        <a:pt x="82" y="8"/>
                      </a:cubicBezTo>
                      <a:cubicBezTo>
                        <a:pt x="86" y="4"/>
                        <a:pt x="72" y="1"/>
                        <a:pt x="50" y="0"/>
                      </a:cubicBezTo>
                      <a:cubicBezTo>
                        <a:pt x="29" y="0"/>
                        <a:pt x="8" y="2"/>
                        <a:pt x="4" y="6"/>
                      </a:cubicBezTo>
                      <a:cubicBezTo>
                        <a:pt x="0" y="9"/>
                        <a:pt x="14" y="13"/>
                        <a:pt x="35" y="13"/>
                      </a:cubicBezTo>
                      <a:close/>
                    </a:path>
                  </a:pathLst>
                </a:custGeom>
                <a:noFill/>
                <a:ln w="9525" cap="sq">
                  <a:solidFill>
                    <a:srgbClr val="949393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181" name="Freeform 572"/>
                <p:cNvSpPr>
                  <a:spLocks noChangeArrowheads="1"/>
                </p:cNvSpPr>
                <p:nvPr/>
              </p:nvSpPr>
              <p:spPr bwMode="auto">
                <a:xfrm>
                  <a:off x="729" y="3562"/>
                  <a:ext cx="50" cy="17"/>
                </a:xfrm>
                <a:custGeom>
                  <a:avLst/>
                  <a:gdLst>
                    <a:gd name="T0" fmla="*/ 19295 w 37"/>
                    <a:gd name="T1" fmla="*/ 74851 h 10"/>
                    <a:gd name="T2" fmla="*/ 50649 w 37"/>
                    <a:gd name="T3" fmla="*/ 44030 h 10"/>
                    <a:gd name="T4" fmla="*/ 36346 w 37"/>
                    <a:gd name="T5" fmla="*/ 0 h 10"/>
                    <a:gd name="T6" fmla="*/ 4305 w 37"/>
                    <a:gd name="T7" fmla="*/ 33895 h 10"/>
                    <a:gd name="T8" fmla="*/ 19295 w 37"/>
                    <a:gd name="T9" fmla="*/ 74851 h 1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7" h="10">
                      <a:moveTo>
                        <a:pt x="13" y="9"/>
                      </a:moveTo>
                      <a:cubicBezTo>
                        <a:pt x="22" y="10"/>
                        <a:pt x="31" y="8"/>
                        <a:pt x="34" y="5"/>
                      </a:cubicBezTo>
                      <a:cubicBezTo>
                        <a:pt x="37" y="2"/>
                        <a:pt x="33" y="0"/>
                        <a:pt x="24" y="0"/>
                      </a:cubicBezTo>
                      <a:cubicBezTo>
                        <a:pt x="15" y="0"/>
                        <a:pt x="6" y="1"/>
                        <a:pt x="3" y="4"/>
                      </a:cubicBezTo>
                      <a:cubicBezTo>
                        <a:pt x="0" y="7"/>
                        <a:pt x="5" y="9"/>
                        <a:pt x="13" y="9"/>
                      </a:cubicBezTo>
                      <a:close/>
                    </a:path>
                  </a:pathLst>
                </a:custGeom>
                <a:solidFill>
                  <a:srgbClr val="7A7878"/>
                </a:solidFill>
                <a:ln w="9525" cap="sq">
                  <a:solidFill>
                    <a:srgbClr val="A9A8A7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182" name="Freeform 573"/>
                <p:cNvSpPr>
                  <a:spLocks noChangeArrowheads="1"/>
                </p:cNvSpPr>
                <p:nvPr/>
              </p:nvSpPr>
              <p:spPr bwMode="auto">
                <a:xfrm>
                  <a:off x="686" y="3624"/>
                  <a:ext cx="118" cy="25"/>
                </a:xfrm>
                <a:custGeom>
                  <a:avLst/>
                  <a:gdLst>
                    <a:gd name="T0" fmla="*/ 58953 w 86"/>
                    <a:gd name="T1" fmla="*/ 80542 h 15"/>
                    <a:gd name="T2" fmla="*/ 135804 w 86"/>
                    <a:gd name="T3" fmla="*/ 53758 h 15"/>
                    <a:gd name="T4" fmla="*/ 83264 w 86"/>
                    <a:gd name="T5" fmla="*/ 6147 h 15"/>
                    <a:gd name="T6" fmla="*/ 7295 w 86"/>
                    <a:gd name="T7" fmla="*/ 35903 h 15"/>
                    <a:gd name="T8" fmla="*/ 58953 w 86"/>
                    <a:gd name="T9" fmla="*/ 80542 h 15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86" h="15">
                      <a:moveTo>
                        <a:pt x="36" y="14"/>
                      </a:moveTo>
                      <a:cubicBezTo>
                        <a:pt x="57" y="15"/>
                        <a:pt x="78" y="12"/>
                        <a:pt x="82" y="9"/>
                      </a:cubicBezTo>
                      <a:cubicBezTo>
                        <a:pt x="86" y="5"/>
                        <a:pt x="72" y="2"/>
                        <a:pt x="50" y="1"/>
                      </a:cubicBezTo>
                      <a:cubicBezTo>
                        <a:pt x="29" y="0"/>
                        <a:pt x="8" y="3"/>
                        <a:pt x="4" y="6"/>
                      </a:cubicBezTo>
                      <a:cubicBezTo>
                        <a:pt x="0" y="10"/>
                        <a:pt x="14" y="13"/>
                        <a:pt x="36" y="14"/>
                      </a:cubicBezTo>
                      <a:close/>
                    </a:path>
                  </a:pathLst>
                </a:custGeom>
                <a:noFill/>
                <a:ln w="9525" cap="sq">
                  <a:solidFill>
                    <a:srgbClr val="949393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183" name="Freeform 574"/>
                <p:cNvSpPr>
                  <a:spLocks noChangeArrowheads="1"/>
                </p:cNvSpPr>
                <p:nvPr/>
              </p:nvSpPr>
              <p:spPr bwMode="auto">
                <a:xfrm>
                  <a:off x="717" y="3629"/>
                  <a:ext cx="50" cy="17"/>
                </a:xfrm>
                <a:custGeom>
                  <a:avLst/>
                  <a:gdLst>
                    <a:gd name="T0" fmla="*/ 19295 w 37"/>
                    <a:gd name="T1" fmla="*/ 82312 h 10"/>
                    <a:gd name="T2" fmla="*/ 50649 w 37"/>
                    <a:gd name="T3" fmla="*/ 48419 h 10"/>
                    <a:gd name="T4" fmla="*/ 36346 w 37"/>
                    <a:gd name="T5" fmla="*/ 8962 h 10"/>
                    <a:gd name="T6" fmla="*/ 4305 w 37"/>
                    <a:gd name="T7" fmla="*/ 44030 h 10"/>
                    <a:gd name="T8" fmla="*/ 19295 w 37"/>
                    <a:gd name="T9" fmla="*/ 82312 h 1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7" h="10">
                      <a:moveTo>
                        <a:pt x="13" y="10"/>
                      </a:moveTo>
                      <a:cubicBezTo>
                        <a:pt x="22" y="10"/>
                        <a:pt x="31" y="8"/>
                        <a:pt x="34" y="6"/>
                      </a:cubicBezTo>
                      <a:cubicBezTo>
                        <a:pt x="37" y="3"/>
                        <a:pt x="33" y="1"/>
                        <a:pt x="24" y="1"/>
                      </a:cubicBezTo>
                      <a:cubicBezTo>
                        <a:pt x="15" y="0"/>
                        <a:pt x="6" y="2"/>
                        <a:pt x="3" y="5"/>
                      </a:cubicBezTo>
                      <a:cubicBezTo>
                        <a:pt x="0" y="7"/>
                        <a:pt x="5" y="10"/>
                        <a:pt x="13" y="10"/>
                      </a:cubicBezTo>
                      <a:close/>
                    </a:path>
                  </a:pathLst>
                </a:custGeom>
                <a:solidFill>
                  <a:srgbClr val="7A7878"/>
                </a:solidFill>
                <a:ln w="9525" cap="sq">
                  <a:solidFill>
                    <a:srgbClr val="A9A8A7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184" name="Freeform 575"/>
                <p:cNvSpPr>
                  <a:spLocks noChangeArrowheads="1"/>
                </p:cNvSpPr>
                <p:nvPr/>
              </p:nvSpPr>
              <p:spPr bwMode="auto">
                <a:xfrm>
                  <a:off x="813" y="3052"/>
                  <a:ext cx="118" cy="23"/>
                </a:xfrm>
                <a:custGeom>
                  <a:avLst/>
                  <a:gdLst>
                    <a:gd name="T0" fmla="*/ 58953 w 86"/>
                    <a:gd name="T1" fmla="*/ 60339 h 14"/>
                    <a:gd name="T2" fmla="*/ 135804 w 86"/>
                    <a:gd name="T3" fmla="*/ 36728 h 14"/>
                    <a:gd name="T4" fmla="*/ 83264 w 86"/>
                    <a:gd name="T5" fmla="*/ 0 h 14"/>
                    <a:gd name="T6" fmla="*/ 7295 w 86"/>
                    <a:gd name="T7" fmla="*/ 27492 h 14"/>
                    <a:gd name="T8" fmla="*/ 58953 w 86"/>
                    <a:gd name="T9" fmla="*/ 60339 h 1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86" h="14">
                      <a:moveTo>
                        <a:pt x="36" y="13"/>
                      </a:moveTo>
                      <a:cubicBezTo>
                        <a:pt x="57" y="14"/>
                        <a:pt x="78" y="11"/>
                        <a:pt x="82" y="8"/>
                      </a:cubicBezTo>
                      <a:cubicBezTo>
                        <a:pt x="86" y="4"/>
                        <a:pt x="71" y="1"/>
                        <a:pt x="50" y="0"/>
                      </a:cubicBezTo>
                      <a:cubicBezTo>
                        <a:pt x="29" y="0"/>
                        <a:pt x="8" y="2"/>
                        <a:pt x="4" y="6"/>
                      </a:cubicBezTo>
                      <a:cubicBezTo>
                        <a:pt x="0" y="9"/>
                        <a:pt x="14" y="13"/>
                        <a:pt x="36" y="13"/>
                      </a:cubicBezTo>
                      <a:close/>
                    </a:path>
                  </a:pathLst>
                </a:custGeom>
                <a:noFill/>
                <a:ln w="9525" cap="sq">
                  <a:solidFill>
                    <a:srgbClr val="949393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185" name="Freeform 576"/>
                <p:cNvSpPr>
                  <a:spLocks noChangeArrowheads="1"/>
                </p:cNvSpPr>
                <p:nvPr/>
              </p:nvSpPr>
              <p:spPr bwMode="auto">
                <a:xfrm>
                  <a:off x="846" y="3054"/>
                  <a:ext cx="50" cy="16"/>
                </a:xfrm>
                <a:custGeom>
                  <a:avLst/>
                  <a:gdLst>
                    <a:gd name="T0" fmla="*/ 19295 w 37"/>
                    <a:gd name="T1" fmla="*/ 30114 h 10"/>
                    <a:gd name="T2" fmla="*/ 52459 w 37"/>
                    <a:gd name="T3" fmla="*/ 18821 h 10"/>
                    <a:gd name="T4" fmla="*/ 36346 w 37"/>
                    <a:gd name="T5" fmla="*/ 3712 h 10"/>
                    <a:gd name="T6" fmla="*/ 4305 w 37"/>
                    <a:gd name="T7" fmla="*/ 15203 h 10"/>
                    <a:gd name="T8" fmla="*/ 19295 w 37"/>
                    <a:gd name="T9" fmla="*/ 30114 h 1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7" h="10">
                      <a:moveTo>
                        <a:pt x="13" y="10"/>
                      </a:moveTo>
                      <a:cubicBezTo>
                        <a:pt x="22" y="10"/>
                        <a:pt x="31" y="8"/>
                        <a:pt x="35" y="6"/>
                      </a:cubicBezTo>
                      <a:cubicBezTo>
                        <a:pt x="37" y="3"/>
                        <a:pt x="33" y="1"/>
                        <a:pt x="24" y="1"/>
                      </a:cubicBezTo>
                      <a:cubicBezTo>
                        <a:pt x="16" y="0"/>
                        <a:pt x="6" y="2"/>
                        <a:pt x="3" y="5"/>
                      </a:cubicBezTo>
                      <a:cubicBezTo>
                        <a:pt x="0" y="8"/>
                        <a:pt x="5" y="10"/>
                        <a:pt x="13" y="10"/>
                      </a:cubicBezTo>
                      <a:close/>
                    </a:path>
                  </a:pathLst>
                </a:custGeom>
                <a:solidFill>
                  <a:srgbClr val="7A7878"/>
                </a:solidFill>
                <a:ln w="9525" cap="sq">
                  <a:solidFill>
                    <a:srgbClr val="A9A8A7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186" name="Freeform 577"/>
                <p:cNvSpPr>
                  <a:spLocks noChangeArrowheads="1"/>
                </p:cNvSpPr>
                <p:nvPr/>
              </p:nvSpPr>
              <p:spPr bwMode="auto">
                <a:xfrm>
                  <a:off x="743" y="3685"/>
                  <a:ext cx="80" cy="76"/>
                </a:xfrm>
                <a:custGeom>
                  <a:avLst/>
                  <a:gdLst>
                    <a:gd name="T0" fmla="*/ 47279 w 58"/>
                    <a:gd name="T1" fmla="*/ 33841 h 44"/>
                    <a:gd name="T2" fmla="*/ 3091 w 58"/>
                    <a:gd name="T3" fmla="*/ 138866 h 44"/>
                    <a:gd name="T4" fmla="*/ 16015 w 58"/>
                    <a:gd name="T5" fmla="*/ 210299 h 44"/>
                    <a:gd name="T6" fmla="*/ 75746 w 58"/>
                    <a:gd name="T7" fmla="*/ 293132 h 44"/>
                    <a:gd name="T8" fmla="*/ 101988 w 58"/>
                    <a:gd name="T9" fmla="*/ 242673 h 44"/>
                    <a:gd name="T10" fmla="*/ 100098 w 58"/>
                    <a:gd name="T11" fmla="*/ 222811 h 44"/>
                    <a:gd name="T12" fmla="*/ 69823 w 58"/>
                    <a:gd name="T13" fmla="*/ 159940 h 44"/>
                    <a:gd name="T14" fmla="*/ 47279 w 58"/>
                    <a:gd name="T15" fmla="*/ 33841 h 44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58" h="44">
                      <a:moveTo>
                        <a:pt x="27" y="5"/>
                      </a:moveTo>
                      <a:cubicBezTo>
                        <a:pt x="14" y="0"/>
                        <a:pt x="6" y="11"/>
                        <a:pt x="2" y="20"/>
                      </a:cubicBezTo>
                      <a:cubicBezTo>
                        <a:pt x="0" y="24"/>
                        <a:pt x="4" y="28"/>
                        <a:pt x="9" y="30"/>
                      </a:cubicBezTo>
                      <a:cubicBezTo>
                        <a:pt x="21" y="33"/>
                        <a:pt x="30" y="40"/>
                        <a:pt x="43" y="42"/>
                      </a:cubicBezTo>
                      <a:cubicBezTo>
                        <a:pt x="50" y="44"/>
                        <a:pt x="55" y="40"/>
                        <a:pt x="58" y="35"/>
                      </a:cubicBezTo>
                      <a:cubicBezTo>
                        <a:pt x="58" y="34"/>
                        <a:pt x="57" y="32"/>
                        <a:pt x="57" y="32"/>
                      </a:cubicBezTo>
                      <a:cubicBezTo>
                        <a:pt x="52" y="27"/>
                        <a:pt x="45" y="27"/>
                        <a:pt x="40" y="23"/>
                      </a:cubicBezTo>
                      <a:cubicBezTo>
                        <a:pt x="33" y="18"/>
                        <a:pt x="33" y="8"/>
                        <a:pt x="27" y="5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187" name="Freeform 578"/>
                <p:cNvSpPr>
                  <a:spLocks noChangeArrowheads="1"/>
                </p:cNvSpPr>
                <p:nvPr/>
              </p:nvSpPr>
              <p:spPr bwMode="auto">
                <a:xfrm>
                  <a:off x="743" y="3688"/>
                  <a:ext cx="80" cy="70"/>
                </a:xfrm>
                <a:custGeom>
                  <a:avLst/>
                  <a:gdLst>
                    <a:gd name="T0" fmla="*/ 16353 w 59"/>
                    <a:gd name="T1" fmla="*/ 31056 h 41"/>
                    <a:gd name="T2" fmla="*/ 17928 w 59"/>
                    <a:gd name="T3" fmla="*/ 39232 h 41"/>
                    <a:gd name="T4" fmla="*/ 16353 w 59"/>
                    <a:gd name="T5" fmla="*/ 31056 h 41"/>
                    <a:gd name="T6" fmla="*/ 1592 w 59"/>
                    <a:gd name="T7" fmla="*/ 118073 h 41"/>
                    <a:gd name="T8" fmla="*/ 2614 w 59"/>
                    <a:gd name="T9" fmla="*/ 118073 h 41"/>
                    <a:gd name="T10" fmla="*/ 1592 w 59"/>
                    <a:gd name="T11" fmla="*/ 118073 h 41"/>
                    <a:gd name="T12" fmla="*/ 1592 w 59"/>
                    <a:gd name="T13" fmla="*/ 118073 h 41"/>
                    <a:gd name="T14" fmla="*/ 4301 w 59"/>
                    <a:gd name="T15" fmla="*/ 154772 h 41"/>
                    <a:gd name="T16" fmla="*/ 2614 w 59"/>
                    <a:gd name="T17" fmla="*/ 118073 h 41"/>
                    <a:gd name="T18" fmla="*/ 11627 w 59"/>
                    <a:gd name="T19" fmla="*/ 178968 h 41"/>
                    <a:gd name="T20" fmla="*/ 11627 w 59"/>
                    <a:gd name="T21" fmla="*/ 178968 h 41"/>
                    <a:gd name="T22" fmla="*/ 13534 w 59"/>
                    <a:gd name="T23" fmla="*/ 176176 h 41"/>
                    <a:gd name="T24" fmla="*/ 11627 w 59"/>
                    <a:gd name="T25" fmla="*/ 178968 h 41"/>
                    <a:gd name="T26" fmla="*/ 11627 w 59"/>
                    <a:gd name="T27" fmla="*/ 178968 h 41"/>
                    <a:gd name="T28" fmla="*/ 13534 w 59"/>
                    <a:gd name="T29" fmla="*/ 176176 h 41"/>
                    <a:gd name="T30" fmla="*/ 11627 w 59"/>
                    <a:gd name="T31" fmla="*/ 178968 h 41"/>
                    <a:gd name="T32" fmla="*/ 63849 w 59"/>
                    <a:gd name="T33" fmla="*/ 254319 h 41"/>
                    <a:gd name="T34" fmla="*/ 34872 w 59"/>
                    <a:gd name="T35" fmla="*/ 213770 h 41"/>
                    <a:gd name="T36" fmla="*/ 63849 w 59"/>
                    <a:gd name="T37" fmla="*/ 256697 h 41"/>
                    <a:gd name="T38" fmla="*/ 63849 w 59"/>
                    <a:gd name="T39" fmla="*/ 254319 h 41"/>
                    <a:gd name="T40" fmla="*/ 63849 w 59"/>
                    <a:gd name="T41" fmla="*/ 254319 h 41"/>
                    <a:gd name="T42" fmla="*/ 68389 w 59"/>
                    <a:gd name="T43" fmla="*/ 264860 h 41"/>
                    <a:gd name="T44" fmla="*/ 68389 w 59"/>
                    <a:gd name="T45" fmla="*/ 256697 h 41"/>
                    <a:gd name="T46" fmla="*/ 68389 w 59"/>
                    <a:gd name="T47" fmla="*/ 264860 h 41"/>
                    <a:gd name="T48" fmla="*/ 84601 w 59"/>
                    <a:gd name="T49" fmla="*/ 206608 h 41"/>
                    <a:gd name="T50" fmla="*/ 71055 w 59"/>
                    <a:gd name="T51" fmla="*/ 254319 h 41"/>
                    <a:gd name="T52" fmla="*/ 84951 w 59"/>
                    <a:gd name="T53" fmla="*/ 213770 h 41"/>
                    <a:gd name="T54" fmla="*/ 84601 w 59"/>
                    <a:gd name="T55" fmla="*/ 206608 h 41"/>
                    <a:gd name="T56" fmla="*/ 84601 w 59"/>
                    <a:gd name="T57" fmla="*/ 206608 h 41"/>
                    <a:gd name="T58" fmla="*/ 84951 w 59"/>
                    <a:gd name="T59" fmla="*/ 213770 h 41"/>
                    <a:gd name="T60" fmla="*/ 82332 w 59"/>
                    <a:gd name="T61" fmla="*/ 195807 h 41"/>
                    <a:gd name="T62" fmla="*/ 84601 w 59"/>
                    <a:gd name="T63" fmla="*/ 206608 h 41"/>
                    <a:gd name="T64" fmla="*/ 84601 w 59"/>
                    <a:gd name="T65" fmla="*/ 189261 h 41"/>
                    <a:gd name="T66" fmla="*/ 84601 w 59"/>
                    <a:gd name="T67" fmla="*/ 189261 h 41"/>
                    <a:gd name="T68" fmla="*/ 84601 w 59"/>
                    <a:gd name="T69" fmla="*/ 195807 h 41"/>
                    <a:gd name="T70" fmla="*/ 69511 w 59"/>
                    <a:gd name="T71" fmla="*/ 159709 h 41"/>
                    <a:gd name="T72" fmla="*/ 82332 w 59"/>
                    <a:gd name="T73" fmla="*/ 195807 h 41"/>
                    <a:gd name="T74" fmla="*/ 60152 w 59"/>
                    <a:gd name="T75" fmla="*/ 136042 h 41"/>
                    <a:gd name="T76" fmla="*/ 60152 w 59"/>
                    <a:gd name="T77" fmla="*/ 136042 h 41"/>
                    <a:gd name="T78" fmla="*/ 60152 w 59"/>
                    <a:gd name="T79" fmla="*/ 136042 h 41"/>
                    <a:gd name="T80" fmla="*/ 48442 w 59"/>
                    <a:gd name="T81" fmla="*/ 71185 h 41"/>
                    <a:gd name="T82" fmla="*/ 47388 w 59"/>
                    <a:gd name="T83" fmla="*/ 71185 h 41"/>
                    <a:gd name="T84" fmla="*/ 48442 w 59"/>
                    <a:gd name="T85" fmla="*/ 71185 h 41"/>
                    <a:gd name="T86" fmla="*/ 39108 w 59"/>
                    <a:gd name="T87" fmla="*/ 18729 h 41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</a:gdLst>
                  <a:ahLst/>
                  <a:cxnLst>
                    <a:cxn ang="T88">
                      <a:pos x="T0" y="T1"/>
                    </a:cxn>
                    <a:cxn ang="T89">
                      <a:pos x="T2" y="T3"/>
                    </a:cxn>
                    <a:cxn ang="T90">
                      <a:pos x="T4" y="T5"/>
                    </a:cxn>
                    <a:cxn ang="T91">
                      <a:pos x="T6" y="T7"/>
                    </a:cxn>
                    <a:cxn ang="T92">
                      <a:pos x="T8" y="T9"/>
                    </a:cxn>
                    <a:cxn ang="T93">
                      <a:pos x="T10" y="T11"/>
                    </a:cxn>
                    <a:cxn ang="T94">
                      <a:pos x="T12" y="T13"/>
                    </a:cxn>
                    <a:cxn ang="T95">
                      <a:pos x="T14" y="T15"/>
                    </a:cxn>
                    <a:cxn ang="T96">
                      <a:pos x="T16" y="T17"/>
                    </a:cxn>
                    <a:cxn ang="T97">
                      <a:pos x="T18" y="T19"/>
                    </a:cxn>
                    <a:cxn ang="T98">
                      <a:pos x="T20" y="T21"/>
                    </a:cxn>
                    <a:cxn ang="T99">
                      <a:pos x="T22" y="T23"/>
                    </a:cxn>
                    <a:cxn ang="T100">
                      <a:pos x="T24" y="T25"/>
                    </a:cxn>
                    <a:cxn ang="T101">
                      <a:pos x="T26" y="T27"/>
                    </a:cxn>
                    <a:cxn ang="T102">
                      <a:pos x="T28" y="T29"/>
                    </a:cxn>
                    <a:cxn ang="T103">
                      <a:pos x="T30" y="T31"/>
                    </a:cxn>
                    <a:cxn ang="T104">
                      <a:pos x="T32" y="T33"/>
                    </a:cxn>
                    <a:cxn ang="T105">
                      <a:pos x="T34" y="T35"/>
                    </a:cxn>
                    <a:cxn ang="T106">
                      <a:pos x="T36" y="T37"/>
                    </a:cxn>
                    <a:cxn ang="T107">
                      <a:pos x="T38" y="T39"/>
                    </a:cxn>
                    <a:cxn ang="T108">
                      <a:pos x="T40" y="T41"/>
                    </a:cxn>
                    <a:cxn ang="T109">
                      <a:pos x="T42" y="T43"/>
                    </a:cxn>
                    <a:cxn ang="T110">
                      <a:pos x="T44" y="T45"/>
                    </a:cxn>
                    <a:cxn ang="T111">
                      <a:pos x="T46" y="T47"/>
                    </a:cxn>
                    <a:cxn ang="T112">
                      <a:pos x="T48" y="T49"/>
                    </a:cxn>
                    <a:cxn ang="T113">
                      <a:pos x="T50" y="T51"/>
                    </a:cxn>
                    <a:cxn ang="T114">
                      <a:pos x="T52" y="T53"/>
                    </a:cxn>
                    <a:cxn ang="T115">
                      <a:pos x="T54" y="T55"/>
                    </a:cxn>
                    <a:cxn ang="T116">
                      <a:pos x="T56" y="T57"/>
                    </a:cxn>
                    <a:cxn ang="T117">
                      <a:pos x="T58" y="T59"/>
                    </a:cxn>
                    <a:cxn ang="T118">
                      <a:pos x="T60" y="T61"/>
                    </a:cxn>
                    <a:cxn ang="T119">
                      <a:pos x="T62" y="T63"/>
                    </a:cxn>
                    <a:cxn ang="T120">
                      <a:pos x="T64" y="T65"/>
                    </a:cxn>
                    <a:cxn ang="T121">
                      <a:pos x="T66" y="T67"/>
                    </a:cxn>
                    <a:cxn ang="T122">
                      <a:pos x="T68" y="T69"/>
                    </a:cxn>
                    <a:cxn ang="T123">
                      <a:pos x="T70" y="T71"/>
                    </a:cxn>
                    <a:cxn ang="T124">
                      <a:pos x="T72" y="T73"/>
                    </a:cxn>
                    <a:cxn ang="T125">
                      <a:pos x="T74" y="T75"/>
                    </a:cxn>
                    <a:cxn ang="T126">
                      <a:pos x="T76" y="T77"/>
                    </a:cxn>
                    <a:cxn ang="T127">
                      <a:pos x="T78" y="T79"/>
                    </a:cxn>
                    <a:cxn ang="T128">
                      <a:pos x="T80" y="T81"/>
                    </a:cxn>
                    <a:cxn ang="T129">
                      <a:pos x="T82" y="T83"/>
                    </a:cxn>
                    <a:cxn ang="T130">
                      <a:pos x="T84" y="T85"/>
                    </a:cxn>
                    <a:cxn ang="T131">
                      <a:pos x="T86" y="T87"/>
                    </a:cxn>
                  </a:cxnLst>
                  <a:rect l="0" t="0" r="r" b="b"/>
                  <a:pathLst>
                    <a:path w="59" h="41">
                      <a:moveTo>
                        <a:pt x="26" y="4"/>
                      </a:moveTo>
                      <a:cubicBezTo>
                        <a:pt x="20" y="1"/>
                        <a:pt x="16" y="2"/>
                        <a:pt x="12" y="6"/>
                      </a:cubicBezTo>
                      <a:lnTo>
                        <a:pt x="11" y="5"/>
                      </a:lnTo>
                      <a:cubicBezTo>
                        <a:pt x="15" y="1"/>
                        <a:pt x="20" y="0"/>
                        <a:pt x="27" y="3"/>
                      </a:cubicBezTo>
                      <a:lnTo>
                        <a:pt x="26" y="4"/>
                      </a:lnTo>
                      <a:close/>
                      <a:moveTo>
                        <a:pt x="12" y="6"/>
                      </a:moveTo>
                      <a:cubicBezTo>
                        <a:pt x="8" y="9"/>
                        <a:pt x="5" y="14"/>
                        <a:pt x="2" y="18"/>
                      </a:cubicBezTo>
                      <a:lnTo>
                        <a:pt x="1" y="18"/>
                      </a:lnTo>
                      <a:cubicBezTo>
                        <a:pt x="3" y="13"/>
                        <a:pt x="6" y="8"/>
                        <a:pt x="11" y="5"/>
                      </a:cubicBezTo>
                      <a:lnTo>
                        <a:pt x="12" y="6"/>
                      </a:lnTo>
                      <a:close/>
                      <a:moveTo>
                        <a:pt x="1" y="18"/>
                      </a:moveTo>
                      <a:lnTo>
                        <a:pt x="1" y="18"/>
                      </a:lnTo>
                      <a:lnTo>
                        <a:pt x="2" y="18"/>
                      </a:lnTo>
                      <a:lnTo>
                        <a:pt x="1" y="18"/>
                      </a:lnTo>
                      <a:close/>
                      <a:moveTo>
                        <a:pt x="2" y="18"/>
                      </a:moveTo>
                      <a:lnTo>
                        <a:pt x="2" y="18"/>
                      </a:lnTo>
                      <a:lnTo>
                        <a:pt x="1" y="18"/>
                      </a:lnTo>
                      <a:lnTo>
                        <a:pt x="2" y="18"/>
                      </a:lnTo>
                      <a:close/>
                      <a:moveTo>
                        <a:pt x="1" y="18"/>
                      </a:moveTo>
                      <a:lnTo>
                        <a:pt x="1" y="18"/>
                      </a:lnTo>
                      <a:close/>
                      <a:moveTo>
                        <a:pt x="2" y="18"/>
                      </a:moveTo>
                      <a:cubicBezTo>
                        <a:pt x="1" y="20"/>
                        <a:pt x="2" y="22"/>
                        <a:pt x="3" y="24"/>
                      </a:cubicBezTo>
                      <a:lnTo>
                        <a:pt x="2" y="24"/>
                      </a:lnTo>
                      <a:cubicBezTo>
                        <a:pt x="0" y="22"/>
                        <a:pt x="0" y="20"/>
                        <a:pt x="1" y="18"/>
                      </a:cubicBezTo>
                      <a:lnTo>
                        <a:pt x="2" y="18"/>
                      </a:lnTo>
                      <a:close/>
                      <a:moveTo>
                        <a:pt x="3" y="24"/>
                      </a:moveTo>
                      <a:cubicBezTo>
                        <a:pt x="5" y="25"/>
                        <a:pt x="7" y="27"/>
                        <a:pt x="9" y="27"/>
                      </a:cubicBezTo>
                      <a:lnTo>
                        <a:pt x="8" y="28"/>
                      </a:lnTo>
                      <a:cubicBezTo>
                        <a:pt x="6" y="28"/>
                        <a:pt x="4" y="26"/>
                        <a:pt x="2" y="24"/>
                      </a:cubicBezTo>
                      <a:lnTo>
                        <a:pt x="3" y="24"/>
                      </a:lnTo>
                      <a:close/>
                      <a:moveTo>
                        <a:pt x="8" y="28"/>
                      </a:moveTo>
                      <a:lnTo>
                        <a:pt x="8" y="28"/>
                      </a:lnTo>
                      <a:close/>
                      <a:moveTo>
                        <a:pt x="9" y="27"/>
                      </a:moveTo>
                      <a:lnTo>
                        <a:pt x="9" y="27"/>
                      </a:lnTo>
                      <a:lnTo>
                        <a:pt x="8" y="28"/>
                      </a:lnTo>
                      <a:lnTo>
                        <a:pt x="9" y="27"/>
                      </a:lnTo>
                      <a:close/>
                      <a:moveTo>
                        <a:pt x="8" y="28"/>
                      </a:moveTo>
                      <a:lnTo>
                        <a:pt x="8" y="28"/>
                      </a:lnTo>
                      <a:lnTo>
                        <a:pt x="9" y="28"/>
                      </a:lnTo>
                      <a:lnTo>
                        <a:pt x="8" y="28"/>
                      </a:lnTo>
                      <a:close/>
                      <a:moveTo>
                        <a:pt x="9" y="27"/>
                      </a:moveTo>
                      <a:cubicBezTo>
                        <a:pt x="14" y="29"/>
                        <a:pt x="19" y="31"/>
                        <a:pt x="24" y="33"/>
                      </a:cubicBezTo>
                      <a:lnTo>
                        <a:pt x="24" y="34"/>
                      </a:lnTo>
                      <a:cubicBezTo>
                        <a:pt x="19" y="32"/>
                        <a:pt x="14" y="30"/>
                        <a:pt x="8" y="28"/>
                      </a:cubicBezTo>
                      <a:lnTo>
                        <a:pt x="9" y="27"/>
                      </a:lnTo>
                      <a:close/>
                      <a:moveTo>
                        <a:pt x="24" y="33"/>
                      </a:moveTo>
                      <a:cubicBezTo>
                        <a:pt x="30" y="36"/>
                        <a:pt x="36" y="38"/>
                        <a:pt x="43" y="39"/>
                      </a:cubicBezTo>
                      <a:lnTo>
                        <a:pt x="43" y="41"/>
                      </a:lnTo>
                      <a:cubicBezTo>
                        <a:pt x="36" y="39"/>
                        <a:pt x="30" y="37"/>
                        <a:pt x="24" y="34"/>
                      </a:cubicBezTo>
                      <a:lnTo>
                        <a:pt x="24" y="33"/>
                      </a:lnTo>
                      <a:close/>
                      <a:moveTo>
                        <a:pt x="43" y="39"/>
                      </a:moveTo>
                      <a:lnTo>
                        <a:pt x="43" y="39"/>
                      </a:lnTo>
                      <a:lnTo>
                        <a:pt x="43" y="40"/>
                      </a:lnTo>
                      <a:lnTo>
                        <a:pt x="43" y="39"/>
                      </a:lnTo>
                      <a:close/>
                      <a:moveTo>
                        <a:pt x="43" y="39"/>
                      </a:moveTo>
                      <a:lnTo>
                        <a:pt x="43" y="39"/>
                      </a:lnTo>
                      <a:lnTo>
                        <a:pt x="43" y="41"/>
                      </a:lnTo>
                      <a:lnTo>
                        <a:pt x="43" y="39"/>
                      </a:lnTo>
                      <a:close/>
                      <a:moveTo>
                        <a:pt x="43" y="39"/>
                      </a:moveTo>
                      <a:cubicBezTo>
                        <a:pt x="44" y="40"/>
                        <a:pt x="45" y="40"/>
                        <a:pt x="46" y="40"/>
                      </a:cubicBezTo>
                      <a:lnTo>
                        <a:pt x="46" y="41"/>
                      </a:lnTo>
                      <a:cubicBezTo>
                        <a:pt x="45" y="41"/>
                        <a:pt x="44" y="41"/>
                        <a:pt x="43" y="41"/>
                      </a:cubicBezTo>
                      <a:lnTo>
                        <a:pt x="43" y="39"/>
                      </a:lnTo>
                      <a:close/>
                      <a:moveTo>
                        <a:pt x="46" y="40"/>
                      </a:moveTo>
                      <a:cubicBezTo>
                        <a:pt x="47" y="40"/>
                        <a:pt x="48" y="40"/>
                        <a:pt x="48" y="39"/>
                      </a:cubicBezTo>
                      <a:lnTo>
                        <a:pt x="49" y="41"/>
                      </a:lnTo>
                      <a:cubicBezTo>
                        <a:pt x="48" y="41"/>
                        <a:pt x="47" y="41"/>
                        <a:pt x="46" y="41"/>
                      </a:cubicBezTo>
                      <a:lnTo>
                        <a:pt x="46" y="40"/>
                      </a:lnTo>
                      <a:close/>
                      <a:moveTo>
                        <a:pt x="48" y="39"/>
                      </a:moveTo>
                      <a:cubicBezTo>
                        <a:pt x="53" y="39"/>
                        <a:pt x="55" y="36"/>
                        <a:pt x="57" y="32"/>
                      </a:cubicBezTo>
                      <a:lnTo>
                        <a:pt x="59" y="33"/>
                      </a:lnTo>
                      <a:cubicBezTo>
                        <a:pt x="57" y="37"/>
                        <a:pt x="53" y="40"/>
                        <a:pt x="49" y="41"/>
                      </a:cubicBezTo>
                      <a:lnTo>
                        <a:pt x="48" y="39"/>
                      </a:lnTo>
                      <a:close/>
                      <a:moveTo>
                        <a:pt x="57" y="32"/>
                      </a:moveTo>
                      <a:lnTo>
                        <a:pt x="57" y="32"/>
                      </a:lnTo>
                      <a:lnTo>
                        <a:pt x="58" y="33"/>
                      </a:lnTo>
                      <a:lnTo>
                        <a:pt x="57" y="32"/>
                      </a:lnTo>
                      <a:close/>
                      <a:moveTo>
                        <a:pt x="57" y="32"/>
                      </a:moveTo>
                      <a:lnTo>
                        <a:pt x="57" y="32"/>
                      </a:lnTo>
                      <a:lnTo>
                        <a:pt x="58" y="33"/>
                      </a:lnTo>
                      <a:lnTo>
                        <a:pt x="57" y="32"/>
                      </a:lnTo>
                      <a:close/>
                      <a:moveTo>
                        <a:pt x="59" y="33"/>
                      </a:moveTo>
                      <a:lnTo>
                        <a:pt x="58" y="33"/>
                      </a:lnTo>
                      <a:lnTo>
                        <a:pt x="59" y="33"/>
                      </a:lnTo>
                      <a:close/>
                      <a:moveTo>
                        <a:pt x="57" y="32"/>
                      </a:moveTo>
                      <a:cubicBezTo>
                        <a:pt x="57" y="32"/>
                        <a:pt x="57" y="31"/>
                        <a:pt x="56" y="30"/>
                      </a:cubicBezTo>
                      <a:lnTo>
                        <a:pt x="58" y="30"/>
                      </a:lnTo>
                      <a:cubicBezTo>
                        <a:pt x="58" y="31"/>
                        <a:pt x="59" y="32"/>
                        <a:pt x="59" y="33"/>
                      </a:cubicBezTo>
                      <a:lnTo>
                        <a:pt x="57" y="32"/>
                      </a:lnTo>
                      <a:close/>
                      <a:moveTo>
                        <a:pt x="56" y="30"/>
                      </a:moveTo>
                      <a:cubicBezTo>
                        <a:pt x="56" y="30"/>
                        <a:pt x="56" y="30"/>
                        <a:pt x="56" y="30"/>
                      </a:cubicBezTo>
                      <a:lnTo>
                        <a:pt x="57" y="29"/>
                      </a:lnTo>
                      <a:lnTo>
                        <a:pt x="58" y="30"/>
                      </a:lnTo>
                      <a:lnTo>
                        <a:pt x="56" y="30"/>
                      </a:lnTo>
                      <a:close/>
                      <a:moveTo>
                        <a:pt x="57" y="29"/>
                      </a:moveTo>
                      <a:lnTo>
                        <a:pt x="57" y="29"/>
                      </a:lnTo>
                      <a:lnTo>
                        <a:pt x="57" y="30"/>
                      </a:lnTo>
                      <a:lnTo>
                        <a:pt x="57" y="29"/>
                      </a:lnTo>
                      <a:close/>
                      <a:moveTo>
                        <a:pt x="56" y="30"/>
                      </a:moveTo>
                      <a:cubicBezTo>
                        <a:pt x="54" y="27"/>
                        <a:pt x="50" y="26"/>
                        <a:pt x="47" y="25"/>
                      </a:cubicBezTo>
                      <a:lnTo>
                        <a:pt x="48" y="24"/>
                      </a:lnTo>
                      <a:cubicBezTo>
                        <a:pt x="51" y="25"/>
                        <a:pt x="55" y="26"/>
                        <a:pt x="57" y="29"/>
                      </a:cubicBezTo>
                      <a:lnTo>
                        <a:pt x="56" y="30"/>
                      </a:lnTo>
                      <a:close/>
                      <a:moveTo>
                        <a:pt x="47" y="25"/>
                      </a:moveTo>
                      <a:cubicBezTo>
                        <a:pt x="44" y="24"/>
                        <a:pt x="42" y="23"/>
                        <a:pt x="40" y="22"/>
                      </a:cubicBezTo>
                      <a:lnTo>
                        <a:pt x="41" y="21"/>
                      </a:lnTo>
                      <a:cubicBezTo>
                        <a:pt x="43" y="22"/>
                        <a:pt x="45" y="23"/>
                        <a:pt x="48" y="24"/>
                      </a:cubicBezTo>
                      <a:lnTo>
                        <a:pt x="47" y="25"/>
                      </a:lnTo>
                      <a:close/>
                      <a:moveTo>
                        <a:pt x="41" y="21"/>
                      </a:moveTo>
                      <a:lnTo>
                        <a:pt x="41" y="21"/>
                      </a:lnTo>
                      <a:lnTo>
                        <a:pt x="40" y="21"/>
                      </a:lnTo>
                      <a:lnTo>
                        <a:pt x="41" y="21"/>
                      </a:lnTo>
                      <a:close/>
                      <a:moveTo>
                        <a:pt x="40" y="22"/>
                      </a:moveTo>
                      <a:cubicBezTo>
                        <a:pt x="36" y="19"/>
                        <a:pt x="34" y="15"/>
                        <a:pt x="32" y="11"/>
                      </a:cubicBezTo>
                      <a:lnTo>
                        <a:pt x="33" y="11"/>
                      </a:lnTo>
                      <a:cubicBezTo>
                        <a:pt x="35" y="14"/>
                        <a:pt x="37" y="18"/>
                        <a:pt x="41" y="21"/>
                      </a:cubicBezTo>
                      <a:lnTo>
                        <a:pt x="40" y="22"/>
                      </a:lnTo>
                      <a:close/>
                      <a:moveTo>
                        <a:pt x="32" y="11"/>
                      </a:moveTo>
                      <a:cubicBezTo>
                        <a:pt x="30" y="8"/>
                        <a:pt x="29" y="5"/>
                        <a:pt x="26" y="4"/>
                      </a:cubicBezTo>
                      <a:lnTo>
                        <a:pt x="27" y="3"/>
                      </a:lnTo>
                      <a:cubicBezTo>
                        <a:pt x="30" y="4"/>
                        <a:pt x="32" y="7"/>
                        <a:pt x="33" y="11"/>
                      </a:cubicBezTo>
                      <a:lnTo>
                        <a:pt x="32" y="11"/>
                      </a:lnTo>
                      <a:close/>
                      <a:moveTo>
                        <a:pt x="27" y="3"/>
                      </a:moveTo>
                      <a:lnTo>
                        <a:pt x="27" y="3"/>
                      </a:lnTo>
                      <a:close/>
                    </a:path>
                  </a:pathLst>
                </a:custGeom>
                <a:solidFill>
                  <a:srgbClr val="94939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188" name="Freeform 579"/>
                <p:cNvSpPr>
                  <a:spLocks noChangeArrowheads="1"/>
                </p:cNvSpPr>
                <p:nvPr/>
              </p:nvSpPr>
              <p:spPr bwMode="auto">
                <a:xfrm>
                  <a:off x="1805" y="3685"/>
                  <a:ext cx="74" cy="65"/>
                </a:xfrm>
                <a:custGeom>
                  <a:avLst/>
                  <a:gdLst>
                    <a:gd name="T0" fmla="*/ 45096 w 54"/>
                    <a:gd name="T1" fmla="*/ 18735 h 38"/>
                    <a:gd name="T2" fmla="*/ 14911 w 54"/>
                    <a:gd name="T3" fmla="*/ 119184 h 38"/>
                    <a:gd name="T4" fmla="*/ 9430 w 54"/>
                    <a:gd name="T5" fmla="*/ 155930 h 38"/>
                    <a:gd name="T6" fmla="*/ 56920 w 54"/>
                    <a:gd name="T7" fmla="*/ 219844 h 38"/>
                    <a:gd name="T8" fmla="*/ 87317 w 54"/>
                    <a:gd name="T9" fmla="*/ 85386 h 38"/>
                    <a:gd name="T10" fmla="*/ 45096 w 54"/>
                    <a:gd name="T11" fmla="*/ 18735 h 38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54" h="38">
                      <a:moveTo>
                        <a:pt x="28" y="3"/>
                      </a:moveTo>
                      <a:cubicBezTo>
                        <a:pt x="20" y="6"/>
                        <a:pt x="16" y="13"/>
                        <a:pt x="9" y="18"/>
                      </a:cubicBezTo>
                      <a:cubicBezTo>
                        <a:pt x="7" y="19"/>
                        <a:pt x="0" y="21"/>
                        <a:pt x="6" y="24"/>
                      </a:cubicBezTo>
                      <a:cubicBezTo>
                        <a:pt x="16" y="29"/>
                        <a:pt x="25" y="38"/>
                        <a:pt x="35" y="34"/>
                      </a:cubicBezTo>
                      <a:cubicBezTo>
                        <a:pt x="45" y="30"/>
                        <a:pt x="51" y="21"/>
                        <a:pt x="54" y="13"/>
                      </a:cubicBezTo>
                      <a:cubicBezTo>
                        <a:pt x="44" y="10"/>
                        <a:pt x="37" y="0"/>
                        <a:pt x="28" y="3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189" name="Freeform 580"/>
                <p:cNvSpPr>
                  <a:spLocks noChangeArrowheads="1"/>
                </p:cNvSpPr>
                <p:nvPr/>
              </p:nvSpPr>
              <p:spPr bwMode="auto">
                <a:xfrm>
                  <a:off x="1809" y="3685"/>
                  <a:ext cx="72" cy="65"/>
                </a:xfrm>
                <a:custGeom>
                  <a:avLst/>
                  <a:gdLst>
                    <a:gd name="T0" fmla="*/ 22275 w 53"/>
                    <a:gd name="T1" fmla="*/ 78270 h 38"/>
                    <a:gd name="T2" fmla="*/ 38755 w 53"/>
                    <a:gd name="T3" fmla="*/ 11291 h 38"/>
                    <a:gd name="T4" fmla="*/ 22275 w 53"/>
                    <a:gd name="T5" fmla="*/ 78270 h 38"/>
                    <a:gd name="T6" fmla="*/ 8762 w 53"/>
                    <a:gd name="T7" fmla="*/ 108759 h 38"/>
                    <a:gd name="T8" fmla="*/ 22275 w 53"/>
                    <a:gd name="T9" fmla="*/ 78270 h 38"/>
                    <a:gd name="T10" fmla="*/ 9797 w 53"/>
                    <a:gd name="T11" fmla="*/ 119184 h 38"/>
                    <a:gd name="T12" fmla="*/ 9797 w 53"/>
                    <a:gd name="T13" fmla="*/ 119184 h 38"/>
                    <a:gd name="T14" fmla="*/ 8762 w 53"/>
                    <a:gd name="T15" fmla="*/ 108759 h 38"/>
                    <a:gd name="T16" fmla="*/ 9797 w 53"/>
                    <a:gd name="T17" fmla="*/ 119184 h 38"/>
                    <a:gd name="T18" fmla="*/ 8762 w 53"/>
                    <a:gd name="T19" fmla="*/ 108759 h 38"/>
                    <a:gd name="T20" fmla="*/ 8762 w 53"/>
                    <a:gd name="T21" fmla="*/ 108759 h 38"/>
                    <a:gd name="T22" fmla="*/ 8762 w 53"/>
                    <a:gd name="T23" fmla="*/ 125922 h 38"/>
                    <a:gd name="T24" fmla="*/ 8762 w 53"/>
                    <a:gd name="T25" fmla="*/ 108759 h 38"/>
                    <a:gd name="T26" fmla="*/ 8762 w 53"/>
                    <a:gd name="T27" fmla="*/ 125922 h 38"/>
                    <a:gd name="T28" fmla="*/ 1560 w 53"/>
                    <a:gd name="T29" fmla="*/ 137419 h 38"/>
                    <a:gd name="T30" fmla="*/ 8762 w 53"/>
                    <a:gd name="T31" fmla="*/ 125922 h 38"/>
                    <a:gd name="T32" fmla="*/ 5973 w 53"/>
                    <a:gd name="T33" fmla="*/ 155930 h 38"/>
                    <a:gd name="T34" fmla="*/ 1560 w 53"/>
                    <a:gd name="T35" fmla="*/ 137419 h 38"/>
                    <a:gd name="T36" fmla="*/ 4196 w 53"/>
                    <a:gd name="T37" fmla="*/ 161284 h 38"/>
                    <a:gd name="T38" fmla="*/ 5973 w 53"/>
                    <a:gd name="T39" fmla="*/ 155930 h 38"/>
                    <a:gd name="T40" fmla="*/ 5973 w 53"/>
                    <a:gd name="T41" fmla="*/ 155930 h 38"/>
                    <a:gd name="T42" fmla="*/ 4196 w 53"/>
                    <a:gd name="T43" fmla="*/ 161284 h 38"/>
                    <a:gd name="T44" fmla="*/ 5973 w 53"/>
                    <a:gd name="T45" fmla="*/ 155930 h 38"/>
                    <a:gd name="T46" fmla="*/ 5973 w 53"/>
                    <a:gd name="T47" fmla="*/ 155930 h 38"/>
                    <a:gd name="T48" fmla="*/ 5973 w 53"/>
                    <a:gd name="T49" fmla="*/ 155930 h 38"/>
                    <a:gd name="T50" fmla="*/ 14380 w 53"/>
                    <a:gd name="T51" fmla="*/ 190368 h 38"/>
                    <a:gd name="T52" fmla="*/ 5973 w 53"/>
                    <a:gd name="T53" fmla="*/ 155930 h 38"/>
                    <a:gd name="T54" fmla="*/ 48456 w 53"/>
                    <a:gd name="T55" fmla="*/ 215162 h 38"/>
                    <a:gd name="T56" fmla="*/ 14380 w 53"/>
                    <a:gd name="T57" fmla="*/ 190368 h 38"/>
                    <a:gd name="T58" fmla="*/ 48456 w 53"/>
                    <a:gd name="T59" fmla="*/ 215162 h 38"/>
                    <a:gd name="T60" fmla="*/ 48456 w 53"/>
                    <a:gd name="T61" fmla="*/ 219844 h 38"/>
                    <a:gd name="T62" fmla="*/ 48456 w 53"/>
                    <a:gd name="T63" fmla="*/ 215162 h 38"/>
                    <a:gd name="T64" fmla="*/ 50060 w 53"/>
                    <a:gd name="T65" fmla="*/ 219844 h 38"/>
                    <a:gd name="T66" fmla="*/ 48456 w 53"/>
                    <a:gd name="T67" fmla="*/ 215162 h 38"/>
                    <a:gd name="T68" fmla="*/ 50060 w 53"/>
                    <a:gd name="T69" fmla="*/ 219844 h 38"/>
                    <a:gd name="T70" fmla="*/ 50060 w 53"/>
                    <a:gd name="T71" fmla="*/ 219844 h 38"/>
                    <a:gd name="T72" fmla="*/ 54408 w 53"/>
                    <a:gd name="T73" fmla="*/ 201745 h 38"/>
                    <a:gd name="T74" fmla="*/ 50060 w 53"/>
                    <a:gd name="T75" fmla="*/ 219844 h 38"/>
                    <a:gd name="T76" fmla="*/ 54408 w 53"/>
                    <a:gd name="T77" fmla="*/ 201745 h 38"/>
                    <a:gd name="T78" fmla="*/ 60026 w 53"/>
                    <a:gd name="T79" fmla="*/ 197586 h 38"/>
                    <a:gd name="T80" fmla="*/ 54408 w 53"/>
                    <a:gd name="T81" fmla="*/ 201745 h 38"/>
                    <a:gd name="T82" fmla="*/ 75285 w 53"/>
                    <a:gd name="T83" fmla="*/ 78270 h 38"/>
                    <a:gd name="T84" fmla="*/ 60026 w 53"/>
                    <a:gd name="T85" fmla="*/ 197586 h 38"/>
                    <a:gd name="T86" fmla="*/ 76268 w 53"/>
                    <a:gd name="T87" fmla="*/ 78270 h 38"/>
                    <a:gd name="T88" fmla="*/ 77983 w 53"/>
                    <a:gd name="T89" fmla="*/ 85386 h 38"/>
                    <a:gd name="T90" fmla="*/ 76268 w 53"/>
                    <a:gd name="T91" fmla="*/ 78270 h 38"/>
                    <a:gd name="T92" fmla="*/ 76268 w 53"/>
                    <a:gd name="T93" fmla="*/ 85386 h 38"/>
                    <a:gd name="T94" fmla="*/ 76268 w 53"/>
                    <a:gd name="T95" fmla="*/ 78270 h 38"/>
                    <a:gd name="T96" fmla="*/ 76268 w 53"/>
                    <a:gd name="T97" fmla="*/ 85386 h 38"/>
                    <a:gd name="T98" fmla="*/ 76268 w 53"/>
                    <a:gd name="T99" fmla="*/ 85386 h 38"/>
                    <a:gd name="T100" fmla="*/ 60026 w 53"/>
                    <a:gd name="T101" fmla="*/ 51504 h 38"/>
                    <a:gd name="T102" fmla="*/ 76268 w 53"/>
                    <a:gd name="T103" fmla="*/ 78270 h 38"/>
                    <a:gd name="T104" fmla="*/ 60026 w 53"/>
                    <a:gd name="T105" fmla="*/ 51504 h 38"/>
                    <a:gd name="T106" fmla="*/ 38755 w 53"/>
                    <a:gd name="T107" fmla="*/ 11291 h 38"/>
                    <a:gd name="T108" fmla="*/ 60026 w 53"/>
                    <a:gd name="T109" fmla="*/ 51504 h 38"/>
                    <a:gd name="T110" fmla="*/ 38755 w 53"/>
                    <a:gd name="T111" fmla="*/ 11291 h 38"/>
                    <a:gd name="T112" fmla="*/ 38755 w 53"/>
                    <a:gd name="T113" fmla="*/ 11291 h 38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</a:gdLst>
                  <a:ahLst/>
                  <a:cxnLst>
                    <a:cxn ang="T114">
                      <a:pos x="T0" y="T1"/>
                    </a:cxn>
                    <a:cxn ang="T115">
                      <a:pos x="T2" y="T3"/>
                    </a:cxn>
                    <a:cxn ang="T116">
                      <a:pos x="T4" y="T5"/>
                    </a:cxn>
                    <a:cxn ang="T117">
                      <a:pos x="T6" y="T7"/>
                    </a:cxn>
                    <a:cxn ang="T118">
                      <a:pos x="T8" y="T9"/>
                    </a:cxn>
                    <a:cxn ang="T119">
                      <a:pos x="T10" y="T11"/>
                    </a:cxn>
                    <a:cxn ang="T120">
                      <a:pos x="T12" y="T13"/>
                    </a:cxn>
                    <a:cxn ang="T121">
                      <a:pos x="T14" y="T15"/>
                    </a:cxn>
                    <a:cxn ang="T122">
                      <a:pos x="T16" y="T17"/>
                    </a:cxn>
                    <a:cxn ang="T123">
                      <a:pos x="T18" y="T19"/>
                    </a:cxn>
                    <a:cxn ang="T124">
                      <a:pos x="T20" y="T21"/>
                    </a:cxn>
                    <a:cxn ang="T125">
                      <a:pos x="T22" y="T23"/>
                    </a:cxn>
                    <a:cxn ang="T126">
                      <a:pos x="T24" y="T25"/>
                    </a:cxn>
                    <a:cxn ang="T127">
                      <a:pos x="T26" y="T27"/>
                    </a:cxn>
                    <a:cxn ang="T128">
                      <a:pos x="T28" y="T29"/>
                    </a:cxn>
                    <a:cxn ang="T129">
                      <a:pos x="T30" y="T31"/>
                    </a:cxn>
                    <a:cxn ang="T130">
                      <a:pos x="T32" y="T33"/>
                    </a:cxn>
                    <a:cxn ang="T131">
                      <a:pos x="T34" y="T35"/>
                    </a:cxn>
                    <a:cxn ang="T132">
                      <a:pos x="T36" y="T37"/>
                    </a:cxn>
                    <a:cxn ang="T133">
                      <a:pos x="T38" y="T39"/>
                    </a:cxn>
                    <a:cxn ang="T134">
                      <a:pos x="T40" y="T41"/>
                    </a:cxn>
                    <a:cxn ang="T135">
                      <a:pos x="T42" y="T43"/>
                    </a:cxn>
                    <a:cxn ang="T136">
                      <a:pos x="T44" y="T45"/>
                    </a:cxn>
                    <a:cxn ang="T137">
                      <a:pos x="T46" y="T47"/>
                    </a:cxn>
                    <a:cxn ang="T138">
                      <a:pos x="T48" y="T49"/>
                    </a:cxn>
                    <a:cxn ang="T139">
                      <a:pos x="T50" y="T51"/>
                    </a:cxn>
                    <a:cxn ang="T140">
                      <a:pos x="T52" y="T53"/>
                    </a:cxn>
                    <a:cxn ang="T141">
                      <a:pos x="T54" y="T55"/>
                    </a:cxn>
                    <a:cxn ang="T142">
                      <a:pos x="T56" y="T57"/>
                    </a:cxn>
                    <a:cxn ang="T143">
                      <a:pos x="T58" y="T59"/>
                    </a:cxn>
                    <a:cxn ang="T144">
                      <a:pos x="T60" y="T61"/>
                    </a:cxn>
                    <a:cxn ang="T145">
                      <a:pos x="T62" y="T63"/>
                    </a:cxn>
                    <a:cxn ang="T146">
                      <a:pos x="T64" y="T65"/>
                    </a:cxn>
                    <a:cxn ang="T147">
                      <a:pos x="T66" y="T67"/>
                    </a:cxn>
                    <a:cxn ang="T148">
                      <a:pos x="T68" y="T69"/>
                    </a:cxn>
                    <a:cxn ang="T149">
                      <a:pos x="T70" y="T71"/>
                    </a:cxn>
                    <a:cxn ang="T150">
                      <a:pos x="T72" y="T73"/>
                    </a:cxn>
                    <a:cxn ang="T151">
                      <a:pos x="T74" y="T75"/>
                    </a:cxn>
                    <a:cxn ang="T152">
                      <a:pos x="T76" y="T77"/>
                    </a:cxn>
                    <a:cxn ang="T153">
                      <a:pos x="T78" y="T79"/>
                    </a:cxn>
                    <a:cxn ang="T154">
                      <a:pos x="T80" y="T81"/>
                    </a:cxn>
                    <a:cxn ang="T155">
                      <a:pos x="T82" y="T83"/>
                    </a:cxn>
                    <a:cxn ang="T156">
                      <a:pos x="T84" y="T85"/>
                    </a:cxn>
                    <a:cxn ang="T157">
                      <a:pos x="T86" y="T87"/>
                    </a:cxn>
                    <a:cxn ang="T158">
                      <a:pos x="T88" y="T89"/>
                    </a:cxn>
                    <a:cxn ang="T159">
                      <a:pos x="T90" y="T91"/>
                    </a:cxn>
                    <a:cxn ang="T160">
                      <a:pos x="T92" y="T93"/>
                    </a:cxn>
                    <a:cxn ang="T161">
                      <a:pos x="T94" y="T95"/>
                    </a:cxn>
                    <a:cxn ang="T162">
                      <a:pos x="T96" y="T97"/>
                    </a:cxn>
                    <a:cxn ang="T163">
                      <a:pos x="T98" y="T99"/>
                    </a:cxn>
                    <a:cxn ang="T164">
                      <a:pos x="T100" y="T101"/>
                    </a:cxn>
                    <a:cxn ang="T165">
                      <a:pos x="T102" y="T103"/>
                    </a:cxn>
                    <a:cxn ang="T166">
                      <a:pos x="T104" y="T105"/>
                    </a:cxn>
                    <a:cxn ang="T167">
                      <a:pos x="T106" y="T107"/>
                    </a:cxn>
                    <a:cxn ang="T168">
                      <a:pos x="T108" y="T109"/>
                    </a:cxn>
                    <a:cxn ang="T169">
                      <a:pos x="T110" y="T111"/>
                    </a:cxn>
                    <a:cxn ang="T170">
                      <a:pos x="T112" y="T113"/>
                    </a:cxn>
                  </a:cxnLst>
                  <a:rect l="0" t="0" r="r" b="b"/>
                  <a:pathLst>
                    <a:path w="53" h="38">
                      <a:moveTo>
                        <a:pt x="26" y="4"/>
                      </a:moveTo>
                      <a:cubicBezTo>
                        <a:pt x="22" y="5"/>
                        <a:pt x="18" y="8"/>
                        <a:pt x="15" y="12"/>
                      </a:cubicBezTo>
                      <a:lnTo>
                        <a:pt x="14" y="11"/>
                      </a:lnTo>
                      <a:cubicBezTo>
                        <a:pt x="17" y="7"/>
                        <a:pt x="21" y="4"/>
                        <a:pt x="26" y="2"/>
                      </a:cubicBezTo>
                      <a:lnTo>
                        <a:pt x="26" y="4"/>
                      </a:lnTo>
                      <a:close/>
                      <a:moveTo>
                        <a:pt x="15" y="12"/>
                      </a:moveTo>
                      <a:cubicBezTo>
                        <a:pt x="13" y="14"/>
                        <a:pt x="10" y="16"/>
                        <a:pt x="7" y="18"/>
                      </a:cubicBezTo>
                      <a:lnTo>
                        <a:pt x="6" y="17"/>
                      </a:lnTo>
                      <a:cubicBezTo>
                        <a:pt x="9" y="15"/>
                        <a:pt x="12" y="13"/>
                        <a:pt x="14" y="11"/>
                      </a:cubicBezTo>
                      <a:lnTo>
                        <a:pt x="15" y="12"/>
                      </a:lnTo>
                      <a:close/>
                      <a:moveTo>
                        <a:pt x="7" y="18"/>
                      </a:moveTo>
                      <a:lnTo>
                        <a:pt x="7" y="18"/>
                      </a:lnTo>
                      <a:close/>
                      <a:moveTo>
                        <a:pt x="7" y="18"/>
                      </a:moveTo>
                      <a:lnTo>
                        <a:pt x="7" y="18"/>
                      </a:lnTo>
                      <a:lnTo>
                        <a:pt x="6" y="17"/>
                      </a:lnTo>
                      <a:lnTo>
                        <a:pt x="7" y="18"/>
                      </a:lnTo>
                      <a:close/>
                      <a:moveTo>
                        <a:pt x="6" y="17"/>
                      </a:moveTo>
                      <a:lnTo>
                        <a:pt x="6" y="17"/>
                      </a:lnTo>
                      <a:lnTo>
                        <a:pt x="7" y="18"/>
                      </a:lnTo>
                      <a:lnTo>
                        <a:pt x="6" y="17"/>
                      </a:lnTo>
                      <a:close/>
                      <a:moveTo>
                        <a:pt x="7" y="18"/>
                      </a:moveTo>
                      <a:cubicBezTo>
                        <a:pt x="7" y="19"/>
                        <a:pt x="6" y="19"/>
                        <a:pt x="6" y="19"/>
                      </a:cubicBezTo>
                      <a:lnTo>
                        <a:pt x="5" y="18"/>
                      </a:lnTo>
                      <a:cubicBezTo>
                        <a:pt x="5" y="18"/>
                        <a:pt x="6" y="18"/>
                        <a:pt x="6" y="17"/>
                      </a:cubicBezTo>
                      <a:lnTo>
                        <a:pt x="7" y="18"/>
                      </a:lnTo>
                      <a:close/>
                      <a:moveTo>
                        <a:pt x="6" y="19"/>
                      </a:moveTo>
                      <a:cubicBezTo>
                        <a:pt x="5" y="20"/>
                        <a:pt x="3" y="20"/>
                        <a:pt x="3" y="21"/>
                      </a:cubicBezTo>
                      <a:lnTo>
                        <a:pt x="1" y="21"/>
                      </a:lnTo>
                      <a:cubicBezTo>
                        <a:pt x="2" y="20"/>
                        <a:pt x="4" y="19"/>
                        <a:pt x="5" y="18"/>
                      </a:cubicBezTo>
                      <a:lnTo>
                        <a:pt x="6" y="19"/>
                      </a:lnTo>
                      <a:close/>
                      <a:moveTo>
                        <a:pt x="3" y="21"/>
                      </a:moveTo>
                      <a:cubicBezTo>
                        <a:pt x="2" y="22"/>
                        <a:pt x="2" y="23"/>
                        <a:pt x="4" y="24"/>
                      </a:cubicBezTo>
                      <a:lnTo>
                        <a:pt x="3" y="25"/>
                      </a:lnTo>
                      <a:cubicBezTo>
                        <a:pt x="0" y="23"/>
                        <a:pt x="0" y="22"/>
                        <a:pt x="1" y="21"/>
                      </a:cubicBezTo>
                      <a:lnTo>
                        <a:pt x="3" y="21"/>
                      </a:lnTo>
                      <a:close/>
                      <a:moveTo>
                        <a:pt x="3" y="25"/>
                      </a:moveTo>
                      <a:lnTo>
                        <a:pt x="3" y="25"/>
                      </a:lnTo>
                      <a:lnTo>
                        <a:pt x="4" y="24"/>
                      </a:lnTo>
                      <a:lnTo>
                        <a:pt x="3" y="25"/>
                      </a:lnTo>
                      <a:close/>
                      <a:moveTo>
                        <a:pt x="4" y="24"/>
                      </a:moveTo>
                      <a:lnTo>
                        <a:pt x="4" y="24"/>
                      </a:lnTo>
                      <a:lnTo>
                        <a:pt x="3" y="25"/>
                      </a:lnTo>
                      <a:lnTo>
                        <a:pt x="4" y="24"/>
                      </a:lnTo>
                      <a:close/>
                      <a:moveTo>
                        <a:pt x="4" y="24"/>
                      </a:moveTo>
                      <a:lnTo>
                        <a:pt x="4" y="24"/>
                      </a:lnTo>
                      <a:close/>
                      <a:moveTo>
                        <a:pt x="4" y="24"/>
                      </a:moveTo>
                      <a:cubicBezTo>
                        <a:pt x="7" y="25"/>
                        <a:pt x="9" y="26"/>
                        <a:pt x="11" y="28"/>
                      </a:cubicBezTo>
                      <a:lnTo>
                        <a:pt x="10" y="29"/>
                      </a:lnTo>
                      <a:cubicBezTo>
                        <a:pt x="8" y="27"/>
                        <a:pt x="6" y="26"/>
                        <a:pt x="3" y="25"/>
                      </a:cubicBezTo>
                      <a:lnTo>
                        <a:pt x="4" y="24"/>
                      </a:lnTo>
                      <a:close/>
                      <a:moveTo>
                        <a:pt x="11" y="28"/>
                      </a:moveTo>
                      <a:cubicBezTo>
                        <a:pt x="18" y="32"/>
                        <a:pt x="25" y="36"/>
                        <a:pt x="33" y="33"/>
                      </a:cubicBezTo>
                      <a:lnTo>
                        <a:pt x="34" y="34"/>
                      </a:lnTo>
                      <a:cubicBezTo>
                        <a:pt x="25" y="38"/>
                        <a:pt x="18" y="33"/>
                        <a:pt x="10" y="29"/>
                      </a:cubicBezTo>
                      <a:lnTo>
                        <a:pt x="11" y="28"/>
                      </a:lnTo>
                      <a:close/>
                      <a:moveTo>
                        <a:pt x="33" y="33"/>
                      </a:moveTo>
                      <a:lnTo>
                        <a:pt x="33" y="33"/>
                      </a:lnTo>
                      <a:lnTo>
                        <a:pt x="33" y="34"/>
                      </a:lnTo>
                      <a:lnTo>
                        <a:pt x="33" y="33"/>
                      </a:lnTo>
                      <a:close/>
                      <a:moveTo>
                        <a:pt x="33" y="33"/>
                      </a:moveTo>
                      <a:lnTo>
                        <a:pt x="33" y="33"/>
                      </a:lnTo>
                      <a:lnTo>
                        <a:pt x="34" y="34"/>
                      </a:lnTo>
                      <a:lnTo>
                        <a:pt x="33" y="33"/>
                      </a:lnTo>
                      <a:close/>
                      <a:moveTo>
                        <a:pt x="34" y="34"/>
                      </a:moveTo>
                      <a:lnTo>
                        <a:pt x="34" y="34"/>
                      </a:lnTo>
                      <a:lnTo>
                        <a:pt x="33" y="34"/>
                      </a:lnTo>
                      <a:lnTo>
                        <a:pt x="34" y="34"/>
                      </a:lnTo>
                      <a:close/>
                      <a:moveTo>
                        <a:pt x="33" y="33"/>
                      </a:moveTo>
                      <a:cubicBezTo>
                        <a:pt x="34" y="33"/>
                        <a:pt x="36" y="32"/>
                        <a:pt x="37" y="31"/>
                      </a:cubicBezTo>
                      <a:lnTo>
                        <a:pt x="38" y="32"/>
                      </a:lnTo>
                      <a:cubicBezTo>
                        <a:pt x="36" y="33"/>
                        <a:pt x="35" y="34"/>
                        <a:pt x="34" y="34"/>
                      </a:cubicBezTo>
                      <a:lnTo>
                        <a:pt x="33" y="33"/>
                      </a:lnTo>
                      <a:close/>
                      <a:moveTo>
                        <a:pt x="37" y="31"/>
                      </a:moveTo>
                      <a:cubicBezTo>
                        <a:pt x="38" y="31"/>
                        <a:pt x="39" y="30"/>
                        <a:pt x="40" y="29"/>
                      </a:cubicBezTo>
                      <a:lnTo>
                        <a:pt x="41" y="30"/>
                      </a:lnTo>
                      <a:cubicBezTo>
                        <a:pt x="40" y="31"/>
                        <a:pt x="39" y="32"/>
                        <a:pt x="38" y="32"/>
                      </a:cubicBezTo>
                      <a:lnTo>
                        <a:pt x="37" y="31"/>
                      </a:lnTo>
                      <a:close/>
                      <a:moveTo>
                        <a:pt x="40" y="29"/>
                      </a:moveTo>
                      <a:cubicBezTo>
                        <a:pt x="45" y="25"/>
                        <a:pt x="49" y="19"/>
                        <a:pt x="51" y="12"/>
                      </a:cubicBezTo>
                      <a:lnTo>
                        <a:pt x="53" y="13"/>
                      </a:lnTo>
                      <a:cubicBezTo>
                        <a:pt x="51" y="19"/>
                        <a:pt x="47" y="26"/>
                        <a:pt x="41" y="30"/>
                      </a:cubicBezTo>
                      <a:lnTo>
                        <a:pt x="40" y="29"/>
                      </a:lnTo>
                      <a:close/>
                      <a:moveTo>
                        <a:pt x="52" y="12"/>
                      </a:moveTo>
                      <a:lnTo>
                        <a:pt x="53" y="12"/>
                      </a:lnTo>
                      <a:lnTo>
                        <a:pt x="53" y="13"/>
                      </a:lnTo>
                      <a:lnTo>
                        <a:pt x="52" y="13"/>
                      </a:lnTo>
                      <a:lnTo>
                        <a:pt x="52" y="12"/>
                      </a:lnTo>
                      <a:close/>
                      <a:moveTo>
                        <a:pt x="52" y="13"/>
                      </a:moveTo>
                      <a:lnTo>
                        <a:pt x="52" y="13"/>
                      </a:lnTo>
                      <a:lnTo>
                        <a:pt x="52" y="12"/>
                      </a:lnTo>
                      <a:lnTo>
                        <a:pt x="52" y="13"/>
                      </a:lnTo>
                      <a:close/>
                      <a:moveTo>
                        <a:pt x="52" y="13"/>
                      </a:moveTo>
                      <a:lnTo>
                        <a:pt x="52" y="13"/>
                      </a:lnTo>
                      <a:close/>
                      <a:moveTo>
                        <a:pt x="52" y="13"/>
                      </a:moveTo>
                      <a:cubicBezTo>
                        <a:pt x="48" y="12"/>
                        <a:pt x="44" y="10"/>
                        <a:pt x="41" y="8"/>
                      </a:cubicBezTo>
                      <a:lnTo>
                        <a:pt x="42" y="7"/>
                      </a:lnTo>
                      <a:cubicBezTo>
                        <a:pt x="45" y="9"/>
                        <a:pt x="49" y="11"/>
                        <a:pt x="52" y="12"/>
                      </a:cubicBezTo>
                      <a:lnTo>
                        <a:pt x="52" y="13"/>
                      </a:lnTo>
                      <a:close/>
                      <a:moveTo>
                        <a:pt x="41" y="8"/>
                      </a:moveTo>
                      <a:cubicBezTo>
                        <a:pt x="36" y="5"/>
                        <a:pt x="31" y="2"/>
                        <a:pt x="26" y="4"/>
                      </a:cubicBezTo>
                      <a:lnTo>
                        <a:pt x="26" y="2"/>
                      </a:lnTo>
                      <a:cubicBezTo>
                        <a:pt x="31" y="0"/>
                        <a:pt x="37" y="4"/>
                        <a:pt x="42" y="7"/>
                      </a:cubicBezTo>
                      <a:lnTo>
                        <a:pt x="41" y="8"/>
                      </a:lnTo>
                      <a:close/>
                      <a:moveTo>
                        <a:pt x="26" y="2"/>
                      </a:moveTo>
                      <a:lnTo>
                        <a:pt x="26" y="2"/>
                      </a:lnTo>
                      <a:lnTo>
                        <a:pt x="26" y="3"/>
                      </a:lnTo>
                      <a:lnTo>
                        <a:pt x="26" y="2"/>
                      </a:lnTo>
                      <a:close/>
                    </a:path>
                  </a:pathLst>
                </a:custGeom>
                <a:solidFill>
                  <a:srgbClr val="94939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190" name="Freeform 581"/>
                <p:cNvSpPr>
                  <a:spLocks noChangeArrowheads="1"/>
                </p:cNvSpPr>
                <p:nvPr/>
              </p:nvSpPr>
              <p:spPr bwMode="auto">
                <a:xfrm>
                  <a:off x="1567" y="3685"/>
                  <a:ext cx="110" cy="55"/>
                </a:xfrm>
                <a:custGeom>
                  <a:avLst/>
                  <a:gdLst>
                    <a:gd name="T0" fmla="*/ 118117 w 80"/>
                    <a:gd name="T1" fmla="*/ 72982 h 32"/>
                    <a:gd name="T2" fmla="*/ 69828 w 80"/>
                    <a:gd name="T3" fmla="*/ 11622 h 32"/>
                    <a:gd name="T4" fmla="*/ 17035 w 80"/>
                    <a:gd name="T5" fmla="*/ 52826 h 32"/>
                    <a:gd name="T6" fmla="*/ 2914 w 80"/>
                    <a:gd name="T7" fmla="*/ 159601 h 32"/>
                    <a:gd name="T8" fmla="*/ 7930 w 80"/>
                    <a:gd name="T9" fmla="*/ 180821 h 32"/>
                    <a:gd name="T10" fmla="*/ 83922 w 80"/>
                    <a:gd name="T11" fmla="*/ 171849 h 32"/>
                    <a:gd name="T12" fmla="*/ 96921 w 80"/>
                    <a:gd name="T13" fmla="*/ 180821 h 32"/>
                    <a:gd name="T14" fmla="*/ 125624 w 80"/>
                    <a:gd name="T15" fmla="*/ 151711 h 32"/>
                    <a:gd name="T16" fmla="*/ 118117 w 80"/>
                    <a:gd name="T17" fmla="*/ 72982 h 32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80" h="32">
                      <a:moveTo>
                        <a:pt x="71" y="11"/>
                      </a:moveTo>
                      <a:cubicBezTo>
                        <a:pt x="61" y="8"/>
                        <a:pt x="53" y="0"/>
                        <a:pt x="42" y="2"/>
                      </a:cubicBezTo>
                      <a:cubicBezTo>
                        <a:pt x="31" y="5"/>
                        <a:pt x="18" y="2"/>
                        <a:pt x="10" y="8"/>
                      </a:cubicBezTo>
                      <a:cubicBezTo>
                        <a:pt x="5" y="12"/>
                        <a:pt x="0" y="17"/>
                        <a:pt x="2" y="24"/>
                      </a:cubicBezTo>
                      <a:cubicBezTo>
                        <a:pt x="2" y="25"/>
                        <a:pt x="3" y="27"/>
                        <a:pt x="5" y="27"/>
                      </a:cubicBezTo>
                      <a:cubicBezTo>
                        <a:pt x="20" y="32"/>
                        <a:pt x="35" y="29"/>
                        <a:pt x="50" y="26"/>
                      </a:cubicBezTo>
                      <a:cubicBezTo>
                        <a:pt x="53" y="25"/>
                        <a:pt x="55" y="27"/>
                        <a:pt x="58" y="27"/>
                      </a:cubicBezTo>
                      <a:cubicBezTo>
                        <a:pt x="64" y="26"/>
                        <a:pt x="70" y="26"/>
                        <a:pt x="75" y="23"/>
                      </a:cubicBezTo>
                      <a:cubicBezTo>
                        <a:pt x="80" y="19"/>
                        <a:pt x="76" y="13"/>
                        <a:pt x="71" y="11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191" name="Freeform 582"/>
                <p:cNvSpPr>
                  <a:spLocks noChangeArrowheads="1"/>
                </p:cNvSpPr>
                <p:nvPr/>
              </p:nvSpPr>
              <p:spPr bwMode="auto">
                <a:xfrm>
                  <a:off x="1567" y="3685"/>
                  <a:ext cx="106" cy="53"/>
                </a:xfrm>
                <a:custGeom>
                  <a:avLst/>
                  <a:gdLst>
                    <a:gd name="T0" fmla="*/ 104341 w 78"/>
                    <a:gd name="T1" fmla="*/ 57814 h 31"/>
                    <a:gd name="T2" fmla="*/ 104341 w 78"/>
                    <a:gd name="T3" fmla="*/ 72271 h 31"/>
                    <a:gd name="T4" fmla="*/ 104341 w 78"/>
                    <a:gd name="T5" fmla="*/ 72271 h 31"/>
                    <a:gd name="T6" fmla="*/ 90769 w 78"/>
                    <a:gd name="T7" fmla="*/ 35141 h 31"/>
                    <a:gd name="T8" fmla="*/ 89071 w 78"/>
                    <a:gd name="T9" fmla="*/ 43922 h 31"/>
                    <a:gd name="T10" fmla="*/ 90769 w 78"/>
                    <a:gd name="T11" fmla="*/ 35141 h 31"/>
                    <a:gd name="T12" fmla="*/ 61408 w 78"/>
                    <a:gd name="T13" fmla="*/ 6416 h 31"/>
                    <a:gd name="T14" fmla="*/ 61408 w 78"/>
                    <a:gd name="T15" fmla="*/ 17386 h 31"/>
                    <a:gd name="T16" fmla="*/ 61408 w 78"/>
                    <a:gd name="T17" fmla="*/ 6416 h 31"/>
                    <a:gd name="T18" fmla="*/ 61408 w 78"/>
                    <a:gd name="T19" fmla="*/ 6416 h 31"/>
                    <a:gd name="T20" fmla="*/ 61408 w 78"/>
                    <a:gd name="T21" fmla="*/ 17386 h 31"/>
                    <a:gd name="T22" fmla="*/ 61408 w 78"/>
                    <a:gd name="T23" fmla="*/ 6416 h 31"/>
                    <a:gd name="T24" fmla="*/ 16113 w 78"/>
                    <a:gd name="T25" fmla="*/ 54467 h 31"/>
                    <a:gd name="T26" fmla="*/ 43039 w 78"/>
                    <a:gd name="T27" fmla="*/ 26702 h 31"/>
                    <a:gd name="T28" fmla="*/ 14386 w 78"/>
                    <a:gd name="T29" fmla="*/ 47052 h 31"/>
                    <a:gd name="T30" fmla="*/ 4209 w 78"/>
                    <a:gd name="T31" fmla="*/ 84456 h 31"/>
                    <a:gd name="T32" fmla="*/ 5984 w 78"/>
                    <a:gd name="T33" fmla="*/ 89599 h 31"/>
                    <a:gd name="T34" fmla="*/ 5984 w 78"/>
                    <a:gd name="T35" fmla="*/ 89599 h 31"/>
                    <a:gd name="T36" fmla="*/ 4209 w 78"/>
                    <a:gd name="T37" fmla="*/ 84456 h 31"/>
                    <a:gd name="T38" fmla="*/ 4209 w 78"/>
                    <a:gd name="T39" fmla="*/ 141207 h 31"/>
                    <a:gd name="T40" fmla="*/ 4209 w 78"/>
                    <a:gd name="T41" fmla="*/ 141207 h 31"/>
                    <a:gd name="T42" fmla="*/ 1560 w 78"/>
                    <a:gd name="T43" fmla="*/ 141207 h 31"/>
                    <a:gd name="T44" fmla="*/ 1560 w 78"/>
                    <a:gd name="T45" fmla="*/ 141207 h 31"/>
                    <a:gd name="T46" fmla="*/ 1560 w 78"/>
                    <a:gd name="T47" fmla="*/ 141207 h 31"/>
                    <a:gd name="T48" fmla="*/ 1560 w 78"/>
                    <a:gd name="T49" fmla="*/ 141207 h 31"/>
                    <a:gd name="T50" fmla="*/ 4209 w 78"/>
                    <a:gd name="T51" fmla="*/ 141207 h 31"/>
                    <a:gd name="T52" fmla="*/ 1560 w 78"/>
                    <a:gd name="T53" fmla="*/ 141207 h 31"/>
                    <a:gd name="T54" fmla="*/ 4209 w 78"/>
                    <a:gd name="T55" fmla="*/ 147419 h 31"/>
                    <a:gd name="T56" fmla="*/ 4209 w 78"/>
                    <a:gd name="T57" fmla="*/ 147419 h 31"/>
                    <a:gd name="T58" fmla="*/ 2566 w 78"/>
                    <a:gd name="T59" fmla="*/ 147419 h 31"/>
                    <a:gd name="T60" fmla="*/ 6905 w 78"/>
                    <a:gd name="T61" fmla="*/ 158012 h 31"/>
                    <a:gd name="T62" fmla="*/ 40696 w 78"/>
                    <a:gd name="T63" fmla="*/ 174413 h 31"/>
                    <a:gd name="T64" fmla="*/ 6905 w 78"/>
                    <a:gd name="T65" fmla="*/ 158012 h 31"/>
                    <a:gd name="T66" fmla="*/ 73466 w 78"/>
                    <a:gd name="T67" fmla="*/ 158012 h 31"/>
                    <a:gd name="T68" fmla="*/ 73466 w 78"/>
                    <a:gd name="T69" fmla="*/ 158012 h 31"/>
                    <a:gd name="T70" fmla="*/ 73466 w 78"/>
                    <a:gd name="T71" fmla="*/ 156488 h 31"/>
                    <a:gd name="T72" fmla="*/ 80597 w 78"/>
                    <a:gd name="T73" fmla="*/ 156488 h 31"/>
                    <a:gd name="T74" fmla="*/ 73466 w 78"/>
                    <a:gd name="T75" fmla="*/ 156488 h 31"/>
                    <a:gd name="T76" fmla="*/ 84790 w 78"/>
                    <a:gd name="T77" fmla="*/ 167923 h 31"/>
                    <a:gd name="T78" fmla="*/ 84790 w 78"/>
                    <a:gd name="T79" fmla="*/ 167923 h 31"/>
                    <a:gd name="T80" fmla="*/ 84790 w 78"/>
                    <a:gd name="T81" fmla="*/ 167923 h 31"/>
                    <a:gd name="T82" fmla="*/ 98263 w 78"/>
                    <a:gd name="T83" fmla="*/ 156488 h 31"/>
                    <a:gd name="T84" fmla="*/ 98263 w 78"/>
                    <a:gd name="T85" fmla="*/ 147419 h 31"/>
                    <a:gd name="T86" fmla="*/ 98263 w 78"/>
                    <a:gd name="T87" fmla="*/ 156488 h 31"/>
                    <a:gd name="T88" fmla="*/ 109599 w 78"/>
                    <a:gd name="T89" fmla="*/ 138956 h 31"/>
                    <a:gd name="T90" fmla="*/ 111172 w 78"/>
                    <a:gd name="T91" fmla="*/ 118908 h 31"/>
                    <a:gd name="T92" fmla="*/ 108392 w 78"/>
                    <a:gd name="T93" fmla="*/ 130207 h 31"/>
                    <a:gd name="T94" fmla="*/ 114335 w 78"/>
                    <a:gd name="T95" fmla="*/ 102066 h 31"/>
                    <a:gd name="T96" fmla="*/ 111172 w 78"/>
                    <a:gd name="T97" fmla="*/ 102066 h 31"/>
                    <a:gd name="T98" fmla="*/ 114335 w 78"/>
                    <a:gd name="T99" fmla="*/ 102066 h 31"/>
                    <a:gd name="T100" fmla="*/ 108392 w 78"/>
                    <a:gd name="T101" fmla="*/ 84456 h 31"/>
                    <a:gd name="T102" fmla="*/ 108392 w 78"/>
                    <a:gd name="T103" fmla="*/ 84456 h 31"/>
                    <a:gd name="T104" fmla="*/ 109599 w 78"/>
                    <a:gd name="T105" fmla="*/ 77389 h 31"/>
                    <a:gd name="T106" fmla="*/ 104341 w 78"/>
                    <a:gd name="T107" fmla="*/ 57814 h 31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</a:gdLst>
                  <a:ahLst/>
                  <a:cxnLst>
                    <a:cxn ang="T108">
                      <a:pos x="T0" y="T1"/>
                    </a:cxn>
                    <a:cxn ang="T109">
                      <a:pos x="T2" y="T3"/>
                    </a:cxn>
                    <a:cxn ang="T110">
                      <a:pos x="T4" y="T5"/>
                    </a:cxn>
                    <a:cxn ang="T111">
                      <a:pos x="T6" y="T7"/>
                    </a:cxn>
                    <a:cxn ang="T112">
                      <a:pos x="T8" y="T9"/>
                    </a:cxn>
                    <a:cxn ang="T113">
                      <a:pos x="T10" y="T11"/>
                    </a:cxn>
                    <a:cxn ang="T114">
                      <a:pos x="T12" y="T13"/>
                    </a:cxn>
                    <a:cxn ang="T115">
                      <a:pos x="T14" y="T15"/>
                    </a:cxn>
                    <a:cxn ang="T116">
                      <a:pos x="T16" y="T17"/>
                    </a:cxn>
                    <a:cxn ang="T117">
                      <a:pos x="T18" y="T19"/>
                    </a:cxn>
                    <a:cxn ang="T118">
                      <a:pos x="T20" y="T21"/>
                    </a:cxn>
                    <a:cxn ang="T119">
                      <a:pos x="T22" y="T23"/>
                    </a:cxn>
                    <a:cxn ang="T120">
                      <a:pos x="T24" y="T25"/>
                    </a:cxn>
                    <a:cxn ang="T121">
                      <a:pos x="T26" y="T27"/>
                    </a:cxn>
                    <a:cxn ang="T122">
                      <a:pos x="T28" y="T29"/>
                    </a:cxn>
                    <a:cxn ang="T123">
                      <a:pos x="T30" y="T31"/>
                    </a:cxn>
                    <a:cxn ang="T124">
                      <a:pos x="T32" y="T33"/>
                    </a:cxn>
                    <a:cxn ang="T125">
                      <a:pos x="T34" y="T35"/>
                    </a:cxn>
                    <a:cxn ang="T126">
                      <a:pos x="T36" y="T37"/>
                    </a:cxn>
                    <a:cxn ang="T127">
                      <a:pos x="T38" y="T39"/>
                    </a:cxn>
                    <a:cxn ang="T128">
                      <a:pos x="T40" y="T41"/>
                    </a:cxn>
                    <a:cxn ang="T129">
                      <a:pos x="T42" y="T43"/>
                    </a:cxn>
                    <a:cxn ang="T130">
                      <a:pos x="T44" y="T45"/>
                    </a:cxn>
                    <a:cxn ang="T131">
                      <a:pos x="T46" y="T47"/>
                    </a:cxn>
                    <a:cxn ang="T132">
                      <a:pos x="T48" y="T49"/>
                    </a:cxn>
                    <a:cxn ang="T133">
                      <a:pos x="T50" y="T51"/>
                    </a:cxn>
                    <a:cxn ang="T134">
                      <a:pos x="T52" y="T53"/>
                    </a:cxn>
                    <a:cxn ang="T135">
                      <a:pos x="T54" y="T55"/>
                    </a:cxn>
                    <a:cxn ang="T136">
                      <a:pos x="T56" y="T57"/>
                    </a:cxn>
                    <a:cxn ang="T137">
                      <a:pos x="T58" y="T59"/>
                    </a:cxn>
                    <a:cxn ang="T138">
                      <a:pos x="T60" y="T61"/>
                    </a:cxn>
                    <a:cxn ang="T139">
                      <a:pos x="T62" y="T63"/>
                    </a:cxn>
                    <a:cxn ang="T140">
                      <a:pos x="T64" y="T65"/>
                    </a:cxn>
                    <a:cxn ang="T141">
                      <a:pos x="T66" y="T67"/>
                    </a:cxn>
                    <a:cxn ang="T142">
                      <a:pos x="T68" y="T69"/>
                    </a:cxn>
                    <a:cxn ang="T143">
                      <a:pos x="T70" y="T71"/>
                    </a:cxn>
                    <a:cxn ang="T144">
                      <a:pos x="T72" y="T73"/>
                    </a:cxn>
                    <a:cxn ang="T145">
                      <a:pos x="T74" y="T75"/>
                    </a:cxn>
                    <a:cxn ang="T146">
                      <a:pos x="T76" y="T77"/>
                    </a:cxn>
                    <a:cxn ang="T147">
                      <a:pos x="T78" y="T79"/>
                    </a:cxn>
                    <a:cxn ang="T148">
                      <a:pos x="T80" y="T81"/>
                    </a:cxn>
                    <a:cxn ang="T149">
                      <a:pos x="T82" y="T83"/>
                    </a:cxn>
                    <a:cxn ang="T150">
                      <a:pos x="T84" y="T85"/>
                    </a:cxn>
                    <a:cxn ang="T151">
                      <a:pos x="T86" y="T87"/>
                    </a:cxn>
                    <a:cxn ang="T152">
                      <a:pos x="T88" y="T89"/>
                    </a:cxn>
                    <a:cxn ang="T153">
                      <a:pos x="T90" y="T91"/>
                    </a:cxn>
                    <a:cxn ang="T154">
                      <a:pos x="T92" y="T93"/>
                    </a:cxn>
                    <a:cxn ang="T155">
                      <a:pos x="T94" y="T95"/>
                    </a:cxn>
                    <a:cxn ang="T156">
                      <a:pos x="T96" y="T97"/>
                    </a:cxn>
                    <a:cxn ang="T157">
                      <a:pos x="T98" y="T99"/>
                    </a:cxn>
                    <a:cxn ang="T158">
                      <a:pos x="T100" y="T101"/>
                    </a:cxn>
                    <a:cxn ang="T159">
                      <a:pos x="T102" y="T103"/>
                    </a:cxn>
                    <a:cxn ang="T160">
                      <a:pos x="T104" y="T105"/>
                    </a:cxn>
                    <a:cxn ang="T161">
                      <a:pos x="T106" y="T107"/>
                    </a:cxn>
                  </a:cxnLst>
                  <a:rect l="0" t="0" r="r" b="b"/>
                  <a:pathLst>
                    <a:path w="78" h="31">
                      <a:moveTo>
                        <a:pt x="71" y="12"/>
                      </a:moveTo>
                      <a:lnTo>
                        <a:pt x="71" y="12"/>
                      </a:lnTo>
                      <a:lnTo>
                        <a:pt x="71" y="10"/>
                      </a:lnTo>
                      <a:lnTo>
                        <a:pt x="71" y="12"/>
                      </a:lnTo>
                      <a:close/>
                      <a:moveTo>
                        <a:pt x="71" y="12"/>
                      </a:moveTo>
                      <a:lnTo>
                        <a:pt x="71" y="12"/>
                      </a:lnTo>
                      <a:lnTo>
                        <a:pt x="71" y="11"/>
                      </a:lnTo>
                      <a:lnTo>
                        <a:pt x="71" y="12"/>
                      </a:lnTo>
                      <a:close/>
                      <a:moveTo>
                        <a:pt x="71" y="12"/>
                      </a:moveTo>
                      <a:cubicBezTo>
                        <a:pt x="67" y="10"/>
                        <a:pt x="64" y="9"/>
                        <a:pt x="61" y="7"/>
                      </a:cubicBezTo>
                      <a:lnTo>
                        <a:pt x="62" y="6"/>
                      </a:lnTo>
                      <a:cubicBezTo>
                        <a:pt x="65" y="8"/>
                        <a:pt x="68" y="9"/>
                        <a:pt x="71" y="10"/>
                      </a:cubicBezTo>
                      <a:lnTo>
                        <a:pt x="71" y="12"/>
                      </a:lnTo>
                      <a:close/>
                      <a:moveTo>
                        <a:pt x="61" y="7"/>
                      </a:moveTo>
                      <a:cubicBezTo>
                        <a:pt x="55" y="4"/>
                        <a:pt x="49" y="1"/>
                        <a:pt x="42" y="3"/>
                      </a:cubicBezTo>
                      <a:lnTo>
                        <a:pt x="42" y="1"/>
                      </a:lnTo>
                      <a:cubicBezTo>
                        <a:pt x="49" y="0"/>
                        <a:pt x="56" y="3"/>
                        <a:pt x="62" y="6"/>
                      </a:cubicBezTo>
                      <a:lnTo>
                        <a:pt x="61" y="7"/>
                      </a:lnTo>
                      <a:close/>
                      <a:moveTo>
                        <a:pt x="42" y="1"/>
                      </a:moveTo>
                      <a:lnTo>
                        <a:pt x="42" y="1"/>
                      </a:lnTo>
                      <a:lnTo>
                        <a:pt x="42" y="2"/>
                      </a:lnTo>
                      <a:lnTo>
                        <a:pt x="42" y="1"/>
                      </a:lnTo>
                      <a:close/>
                      <a:moveTo>
                        <a:pt x="42" y="3"/>
                      </a:moveTo>
                      <a:lnTo>
                        <a:pt x="42" y="3"/>
                      </a:lnTo>
                      <a:lnTo>
                        <a:pt x="42" y="1"/>
                      </a:lnTo>
                      <a:lnTo>
                        <a:pt x="42" y="3"/>
                      </a:lnTo>
                      <a:close/>
                      <a:moveTo>
                        <a:pt x="42" y="1"/>
                      </a:moveTo>
                      <a:lnTo>
                        <a:pt x="42" y="1"/>
                      </a:lnTo>
                      <a:lnTo>
                        <a:pt x="42" y="2"/>
                      </a:lnTo>
                      <a:lnTo>
                        <a:pt x="42" y="1"/>
                      </a:lnTo>
                      <a:close/>
                      <a:moveTo>
                        <a:pt x="42" y="3"/>
                      </a:moveTo>
                      <a:cubicBezTo>
                        <a:pt x="38" y="4"/>
                        <a:pt x="34" y="4"/>
                        <a:pt x="29" y="4"/>
                      </a:cubicBezTo>
                      <a:lnTo>
                        <a:pt x="29" y="3"/>
                      </a:lnTo>
                      <a:cubicBezTo>
                        <a:pt x="33" y="3"/>
                        <a:pt x="38" y="2"/>
                        <a:pt x="42" y="1"/>
                      </a:cubicBezTo>
                      <a:lnTo>
                        <a:pt x="42" y="3"/>
                      </a:lnTo>
                      <a:close/>
                      <a:moveTo>
                        <a:pt x="29" y="4"/>
                      </a:moveTo>
                      <a:cubicBezTo>
                        <a:pt x="22" y="5"/>
                        <a:pt x="15" y="5"/>
                        <a:pt x="11" y="9"/>
                      </a:cubicBezTo>
                      <a:lnTo>
                        <a:pt x="10" y="8"/>
                      </a:lnTo>
                      <a:cubicBezTo>
                        <a:pt x="15" y="4"/>
                        <a:pt x="22" y="3"/>
                        <a:pt x="29" y="3"/>
                      </a:cubicBezTo>
                      <a:lnTo>
                        <a:pt x="29" y="4"/>
                      </a:lnTo>
                      <a:close/>
                      <a:moveTo>
                        <a:pt x="10" y="8"/>
                      </a:moveTo>
                      <a:lnTo>
                        <a:pt x="10" y="8"/>
                      </a:lnTo>
                      <a:close/>
                      <a:moveTo>
                        <a:pt x="11" y="9"/>
                      </a:moveTo>
                      <a:cubicBezTo>
                        <a:pt x="8" y="10"/>
                        <a:pt x="6" y="12"/>
                        <a:pt x="4" y="15"/>
                      </a:cubicBezTo>
                      <a:lnTo>
                        <a:pt x="3" y="14"/>
                      </a:lnTo>
                      <a:cubicBezTo>
                        <a:pt x="5" y="12"/>
                        <a:pt x="7" y="10"/>
                        <a:pt x="10" y="8"/>
                      </a:cubicBezTo>
                      <a:lnTo>
                        <a:pt x="11" y="9"/>
                      </a:lnTo>
                      <a:close/>
                      <a:moveTo>
                        <a:pt x="4" y="15"/>
                      </a:moveTo>
                      <a:lnTo>
                        <a:pt x="4" y="15"/>
                      </a:lnTo>
                      <a:close/>
                      <a:moveTo>
                        <a:pt x="4" y="15"/>
                      </a:moveTo>
                      <a:cubicBezTo>
                        <a:pt x="3" y="17"/>
                        <a:pt x="2" y="20"/>
                        <a:pt x="3" y="24"/>
                      </a:cubicBezTo>
                      <a:lnTo>
                        <a:pt x="1" y="24"/>
                      </a:lnTo>
                      <a:cubicBezTo>
                        <a:pt x="0" y="20"/>
                        <a:pt x="1" y="17"/>
                        <a:pt x="3" y="14"/>
                      </a:cubicBezTo>
                      <a:lnTo>
                        <a:pt x="4" y="15"/>
                      </a:lnTo>
                      <a:close/>
                      <a:moveTo>
                        <a:pt x="3" y="24"/>
                      </a:moveTo>
                      <a:lnTo>
                        <a:pt x="3" y="24"/>
                      </a:lnTo>
                      <a:lnTo>
                        <a:pt x="2" y="24"/>
                      </a:lnTo>
                      <a:lnTo>
                        <a:pt x="3" y="24"/>
                      </a:lnTo>
                      <a:close/>
                      <a:moveTo>
                        <a:pt x="3" y="24"/>
                      </a:moveTo>
                      <a:lnTo>
                        <a:pt x="3" y="24"/>
                      </a:lnTo>
                      <a:lnTo>
                        <a:pt x="1" y="24"/>
                      </a:lnTo>
                      <a:lnTo>
                        <a:pt x="3" y="24"/>
                      </a:lnTo>
                      <a:close/>
                      <a:moveTo>
                        <a:pt x="1" y="24"/>
                      </a:moveTo>
                      <a:lnTo>
                        <a:pt x="1" y="24"/>
                      </a:lnTo>
                      <a:lnTo>
                        <a:pt x="2" y="24"/>
                      </a:lnTo>
                      <a:lnTo>
                        <a:pt x="1" y="24"/>
                      </a:lnTo>
                      <a:close/>
                      <a:moveTo>
                        <a:pt x="3" y="24"/>
                      </a:moveTo>
                      <a:cubicBezTo>
                        <a:pt x="3" y="24"/>
                        <a:pt x="3" y="24"/>
                        <a:pt x="3" y="24"/>
                      </a:cubicBezTo>
                      <a:lnTo>
                        <a:pt x="1" y="24"/>
                      </a:lnTo>
                      <a:cubicBezTo>
                        <a:pt x="1" y="24"/>
                        <a:pt x="1" y="24"/>
                        <a:pt x="1" y="24"/>
                      </a:cubicBezTo>
                      <a:lnTo>
                        <a:pt x="3" y="24"/>
                      </a:lnTo>
                      <a:close/>
                      <a:moveTo>
                        <a:pt x="3" y="24"/>
                      </a:moveTo>
                      <a:cubicBezTo>
                        <a:pt x="3" y="24"/>
                        <a:pt x="3" y="24"/>
                        <a:pt x="3" y="25"/>
                      </a:cubicBezTo>
                      <a:lnTo>
                        <a:pt x="2" y="25"/>
                      </a:lnTo>
                      <a:cubicBezTo>
                        <a:pt x="1" y="25"/>
                        <a:pt x="1" y="25"/>
                        <a:pt x="1" y="24"/>
                      </a:cubicBezTo>
                      <a:lnTo>
                        <a:pt x="3" y="24"/>
                      </a:lnTo>
                      <a:close/>
                      <a:moveTo>
                        <a:pt x="3" y="25"/>
                      </a:moveTo>
                      <a:lnTo>
                        <a:pt x="3" y="25"/>
                      </a:lnTo>
                      <a:lnTo>
                        <a:pt x="2" y="25"/>
                      </a:lnTo>
                      <a:lnTo>
                        <a:pt x="3" y="25"/>
                      </a:lnTo>
                      <a:close/>
                      <a:moveTo>
                        <a:pt x="3" y="25"/>
                      </a:moveTo>
                      <a:cubicBezTo>
                        <a:pt x="3" y="25"/>
                        <a:pt x="4" y="26"/>
                        <a:pt x="5" y="27"/>
                      </a:cubicBezTo>
                      <a:lnTo>
                        <a:pt x="5" y="28"/>
                      </a:lnTo>
                      <a:cubicBezTo>
                        <a:pt x="3" y="27"/>
                        <a:pt x="2" y="26"/>
                        <a:pt x="2" y="25"/>
                      </a:cubicBezTo>
                      <a:lnTo>
                        <a:pt x="3" y="25"/>
                      </a:lnTo>
                      <a:close/>
                      <a:moveTo>
                        <a:pt x="5" y="27"/>
                      </a:moveTo>
                      <a:lnTo>
                        <a:pt x="5" y="27"/>
                      </a:lnTo>
                      <a:close/>
                      <a:moveTo>
                        <a:pt x="5" y="27"/>
                      </a:moveTo>
                      <a:cubicBezTo>
                        <a:pt x="13" y="29"/>
                        <a:pt x="20" y="29"/>
                        <a:pt x="28" y="29"/>
                      </a:cubicBezTo>
                      <a:lnTo>
                        <a:pt x="28" y="30"/>
                      </a:lnTo>
                      <a:cubicBezTo>
                        <a:pt x="20" y="31"/>
                        <a:pt x="12" y="30"/>
                        <a:pt x="5" y="28"/>
                      </a:cubicBezTo>
                      <a:lnTo>
                        <a:pt x="5" y="27"/>
                      </a:lnTo>
                      <a:close/>
                      <a:moveTo>
                        <a:pt x="28" y="29"/>
                      </a:moveTo>
                      <a:cubicBezTo>
                        <a:pt x="35" y="29"/>
                        <a:pt x="42" y="27"/>
                        <a:pt x="50" y="26"/>
                      </a:cubicBezTo>
                      <a:lnTo>
                        <a:pt x="50" y="27"/>
                      </a:lnTo>
                      <a:cubicBezTo>
                        <a:pt x="43" y="28"/>
                        <a:pt x="35" y="30"/>
                        <a:pt x="28" y="30"/>
                      </a:cubicBezTo>
                      <a:lnTo>
                        <a:pt x="28" y="29"/>
                      </a:lnTo>
                      <a:close/>
                      <a:moveTo>
                        <a:pt x="50" y="27"/>
                      </a:moveTo>
                      <a:lnTo>
                        <a:pt x="50" y="27"/>
                      </a:lnTo>
                      <a:lnTo>
                        <a:pt x="50" y="26"/>
                      </a:lnTo>
                      <a:lnTo>
                        <a:pt x="50" y="27"/>
                      </a:lnTo>
                      <a:close/>
                      <a:moveTo>
                        <a:pt x="50" y="26"/>
                      </a:moveTo>
                      <a:cubicBezTo>
                        <a:pt x="52" y="25"/>
                        <a:pt x="53" y="25"/>
                        <a:pt x="55" y="26"/>
                      </a:cubicBezTo>
                      <a:lnTo>
                        <a:pt x="55" y="27"/>
                      </a:lnTo>
                      <a:cubicBezTo>
                        <a:pt x="53" y="27"/>
                        <a:pt x="52" y="26"/>
                        <a:pt x="50" y="27"/>
                      </a:cubicBezTo>
                      <a:lnTo>
                        <a:pt x="50" y="26"/>
                      </a:lnTo>
                      <a:close/>
                      <a:moveTo>
                        <a:pt x="55" y="26"/>
                      </a:moveTo>
                      <a:cubicBezTo>
                        <a:pt x="56" y="26"/>
                        <a:pt x="57" y="26"/>
                        <a:pt x="58" y="26"/>
                      </a:cubicBezTo>
                      <a:lnTo>
                        <a:pt x="58" y="28"/>
                      </a:lnTo>
                      <a:cubicBezTo>
                        <a:pt x="57" y="28"/>
                        <a:pt x="56" y="27"/>
                        <a:pt x="55" y="27"/>
                      </a:cubicBezTo>
                      <a:lnTo>
                        <a:pt x="55" y="26"/>
                      </a:lnTo>
                      <a:close/>
                      <a:moveTo>
                        <a:pt x="58" y="28"/>
                      </a:moveTo>
                      <a:lnTo>
                        <a:pt x="58" y="28"/>
                      </a:lnTo>
                      <a:lnTo>
                        <a:pt x="58" y="27"/>
                      </a:lnTo>
                      <a:lnTo>
                        <a:pt x="58" y="28"/>
                      </a:lnTo>
                      <a:close/>
                      <a:moveTo>
                        <a:pt x="58" y="26"/>
                      </a:moveTo>
                      <a:cubicBezTo>
                        <a:pt x="61" y="26"/>
                        <a:pt x="64" y="26"/>
                        <a:pt x="67" y="25"/>
                      </a:cubicBezTo>
                      <a:lnTo>
                        <a:pt x="67" y="26"/>
                      </a:lnTo>
                      <a:cubicBezTo>
                        <a:pt x="64" y="27"/>
                        <a:pt x="61" y="27"/>
                        <a:pt x="58" y="28"/>
                      </a:cubicBezTo>
                      <a:lnTo>
                        <a:pt x="58" y="26"/>
                      </a:lnTo>
                      <a:close/>
                      <a:moveTo>
                        <a:pt x="67" y="25"/>
                      </a:moveTo>
                      <a:cubicBezTo>
                        <a:pt x="70" y="25"/>
                        <a:pt x="72" y="24"/>
                        <a:pt x="74" y="22"/>
                      </a:cubicBezTo>
                      <a:lnTo>
                        <a:pt x="75" y="23"/>
                      </a:lnTo>
                      <a:cubicBezTo>
                        <a:pt x="73" y="25"/>
                        <a:pt x="70" y="26"/>
                        <a:pt x="67" y="26"/>
                      </a:cubicBezTo>
                      <a:lnTo>
                        <a:pt x="67" y="25"/>
                      </a:lnTo>
                      <a:close/>
                      <a:moveTo>
                        <a:pt x="75" y="23"/>
                      </a:moveTo>
                      <a:lnTo>
                        <a:pt x="75" y="23"/>
                      </a:lnTo>
                      <a:close/>
                      <a:moveTo>
                        <a:pt x="74" y="22"/>
                      </a:moveTo>
                      <a:cubicBezTo>
                        <a:pt x="75" y="22"/>
                        <a:pt x="76" y="21"/>
                        <a:pt x="76" y="20"/>
                      </a:cubicBezTo>
                      <a:lnTo>
                        <a:pt x="78" y="21"/>
                      </a:lnTo>
                      <a:cubicBezTo>
                        <a:pt x="77" y="22"/>
                        <a:pt x="76" y="22"/>
                        <a:pt x="75" y="23"/>
                      </a:cubicBezTo>
                      <a:lnTo>
                        <a:pt x="74" y="22"/>
                      </a:lnTo>
                      <a:close/>
                      <a:moveTo>
                        <a:pt x="76" y="20"/>
                      </a:moveTo>
                      <a:cubicBezTo>
                        <a:pt x="77" y="19"/>
                        <a:pt x="77" y="18"/>
                        <a:pt x="76" y="17"/>
                      </a:cubicBezTo>
                      <a:lnTo>
                        <a:pt x="78" y="17"/>
                      </a:lnTo>
                      <a:cubicBezTo>
                        <a:pt x="78" y="18"/>
                        <a:pt x="78" y="19"/>
                        <a:pt x="78" y="21"/>
                      </a:cubicBezTo>
                      <a:lnTo>
                        <a:pt x="76" y="20"/>
                      </a:lnTo>
                      <a:close/>
                      <a:moveTo>
                        <a:pt x="76" y="17"/>
                      </a:moveTo>
                      <a:cubicBezTo>
                        <a:pt x="76" y="16"/>
                        <a:pt x="75" y="15"/>
                        <a:pt x="74" y="14"/>
                      </a:cubicBezTo>
                      <a:lnTo>
                        <a:pt x="75" y="13"/>
                      </a:lnTo>
                      <a:cubicBezTo>
                        <a:pt x="77" y="14"/>
                        <a:pt x="77" y="15"/>
                        <a:pt x="78" y="17"/>
                      </a:cubicBezTo>
                      <a:lnTo>
                        <a:pt x="76" y="17"/>
                      </a:lnTo>
                      <a:close/>
                      <a:moveTo>
                        <a:pt x="74" y="14"/>
                      </a:moveTo>
                      <a:lnTo>
                        <a:pt x="74" y="14"/>
                      </a:lnTo>
                      <a:lnTo>
                        <a:pt x="75" y="13"/>
                      </a:lnTo>
                      <a:lnTo>
                        <a:pt x="74" y="14"/>
                      </a:lnTo>
                      <a:close/>
                      <a:moveTo>
                        <a:pt x="74" y="14"/>
                      </a:moveTo>
                      <a:cubicBezTo>
                        <a:pt x="73" y="13"/>
                        <a:pt x="72" y="12"/>
                        <a:pt x="71" y="12"/>
                      </a:cubicBezTo>
                      <a:lnTo>
                        <a:pt x="71" y="10"/>
                      </a:lnTo>
                      <a:cubicBezTo>
                        <a:pt x="73" y="11"/>
                        <a:pt x="74" y="12"/>
                        <a:pt x="75" y="13"/>
                      </a:cubicBezTo>
                      <a:lnTo>
                        <a:pt x="74" y="14"/>
                      </a:lnTo>
                      <a:close/>
                      <a:moveTo>
                        <a:pt x="71" y="10"/>
                      </a:moveTo>
                      <a:lnTo>
                        <a:pt x="71" y="10"/>
                      </a:lnTo>
                      <a:lnTo>
                        <a:pt x="71" y="11"/>
                      </a:lnTo>
                      <a:lnTo>
                        <a:pt x="71" y="10"/>
                      </a:lnTo>
                      <a:close/>
                    </a:path>
                  </a:pathLst>
                </a:custGeom>
                <a:solidFill>
                  <a:srgbClr val="94939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192" name="Freeform 583"/>
                <p:cNvSpPr>
                  <a:spLocks noChangeArrowheads="1"/>
                </p:cNvSpPr>
                <p:nvPr/>
              </p:nvSpPr>
              <p:spPr bwMode="auto">
                <a:xfrm>
                  <a:off x="1657" y="3725"/>
                  <a:ext cx="78" cy="41"/>
                </a:xfrm>
                <a:custGeom>
                  <a:avLst/>
                  <a:gdLst>
                    <a:gd name="T0" fmla="*/ 39233 w 57"/>
                    <a:gd name="T1" fmla="*/ 19818 h 24"/>
                    <a:gd name="T2" fmla="*/ 25449 w 57"/>
                    <a:gd name="T3" fmla="*/ 7129 h 24"/>
                    <a:gd name="T4" fmla="*/ 0 w 57"/>
                    <a:gd name="T5" fmla="*/ 115663 h 24"/>
                    <a:gd name="T6" fmla="*/ 80195 w 57"/>
                    <a:gd name="T7" fmla="*/ 166235 h 24"/>
                    <a:gd name="T8" fmla="*/ 91950 w 57"/>
                    <a:gd name="T9" fmla="*/ 135799 h 24"/>
                    <a:gd name="T10" fmla="*/ 82289 w 57"/>
                    <a:gd name="T11" fmla="*/ 48889 h 24"/>
                    <a:gd name="T12" fmla="*/ 39233 w 57"/>
                    <a:gd name="T13" fmla="*/ 19818 h 24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57" h="24">
                      <a:moveTo>
                        <a:pt x="24" y="3"/>
                      </a:moveTo>
                      <a:cubicBezTo>
                        <a:pt x="21" y="2"/>
                        <a:pt x="17" y="0"/>
                        <a:pt x="16" y="1"/>
                      </a:cubicBezTo>
                      <a:cubicBezTo>
                        <a:pt x="10" y="6"/>
                        <a:pt x="5" y="11"/>
                        <a:pt x="0" y="17"/>
                      </a:cubicBezTo>
                      <a:cubicBezTo>
                        <a:pt x="16" y="22"/>
                        <a:pt x="33" y="21"/>
                        <a:pt x="50" y="24"/>
                      </a:cubicBezTo>
                      <a:cubicBezTo>
                        <a:pt x="51" y="24"/>
                        <a:pt x="57" y="24"/>
                        <a:pt x="57" y="20"/>
                      </a:cubicBezTo>
                      <a:cubicBezTo>
                        <a:pt x="57" y="15"/>
                        <a:pt x="56" y="10"/>
                        <a:pt x="51" y="7"/>
                      </a:cubicBezTo>
                      <a:cubicBezTo>
                        <a:pt x="43" y="2"/>
                        <a:pt x="33" y="9"/>
                        <a:pt x="24" y="3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193" name="Freeform 584"/>
                <p:cNvSpPr>
                  <a:spLocks noChangeArrowheads="1"/>
                </p:cNvSpPr>
                <p:nvPr/>
              </p:nvSpPr>
              <p:spPr bwMode="auto">
                <a:xfrm>
                  <a:off x="1656" y="3725"/>
                  <a:ext cx="81" cy="42"/>
                </a:xfrm>
                <a:custGeom>
                  <a:avLst/>
                  <a:gdLst>
                    <a:gd name="T0" fmla="*/ 42768 w 59"/>
                    <a:gd name="T1" fmla="*/ 9151 h 25"/>
                    <a:gd name="T2" fmla="*/ 42768 w 59"/>
                    <a:gd name="T3" fmla="*/ 9151 h 25"/>
                    <a:gd name="T4" fmla="*/ 42768 w 59"/>
                    <a:gd name="T5" fmla="*/ 9151 h 25"/>
                    <a:gd name="T6" fmla="*/ 35317 w 59"/>
                    <a:gd name="T7" fmla="*/ 5586 h 25"/>
                    <a:gd name="T8" fmla="*/ 35317 w 59"/>
                    <a:gd name="T9" fmla="*/ 9151 h 25"/>
                    <a:gd name="T10" fmla="*/ 35317 w 59"/>
                    <a:gd name="T11" fmla="*/ 5586 h 25"/>
                    <a:gd name="T12" fmla="*/ 32164 w 59"/>
                    <a:gd name="T13" fmla="*/ 9151 h 25"/>
                    <a:gd name="T14" fmla="*/ 32164 w 59"/>
                    <a:gd name="T15" fmla="*/ 9151 h 25"/>
                    <a:gd name="T16" fmla="*/ 30372 w 59"/>
                    <a:gd name="T17" fmla="*/ 5586 h 25"/>
                    <a:gd name="T18" fmla="*/ 32164 w 59"/>
                    <a:gd name="T19" fmla="*/ 9151 h 25"/>
                    <a:gd name="T20" fmla="*/ 32164 w 59"/>
                    <a:gd name="T21" fmla="*/ 9151 h 25"/>
                    <a:gd name="T22" fmla="*/ 14204 w 59"/>
                    <a:gd name="T23" fmla="*/ 40340 h 25"/>
                    <a:gd name="T24" fmla="*/ 16351 w 59"/>
                    <a:gd name="T25" fmla="*/ 48003 h 25"/>
                    <a:gd name="T26" fmla="*/ 14204 w 59"/>
                    <a:gd name="T27" fmla="*/ 40340 h 25"/>
                    <a:gd name="T28" fmla="*/ 0 w 59"/>
                    <a:gd name="T29" fmla="*/ 88341 h 25"/>
                    <a:gd name="T30" fmla="*/ 3103 w 59"/>
                    <a:gd name="T31" fmla="*/ 83326 h 25"/>
                    <a:gd name="T32" fmla="*/ 1868 w 59"/>
                    <a:gd name="T33" fmla="*/ 88341 h 25"/>
                    <a:gd name="T34" fmla="*/ 90838 w 59"/>
                    <a:gd name="T35" fmla="*/ 119678 h 25"/>
                    <a:gd name="T36" fmla="*/ 58666 w 59"/>
                    <a:gd name="T37" fmla="*/ 108479 h 25"/>
                    <a:gd name="T38" fmla="*/ 92288 w 59"/>
                    <a:gd name="T39" fmla="*/ 123297 h 25"/>
                    <a:gd name="T40" fmla="*/ 92288 w 59"/>
                    <a:gd name="T41" fmla="*/ 123297 h 25"/>
                    <a:gd name="T42" fmla="*/ 90838 w 59"/>
                    <a:gd name="T43" fmla="*/ 129105 h 25"/>
                    <a:gd name="T44" fmla="*/ 95767 w 59"/>
                    <a:gd name="T45" fmla="*/ 119678 h 25"/>
                    <a:gd name="T46" fmla="*/ 92288 w 59"/>
                    <a:gd name="T47" fmla="*/ 123297 h 25"/>
                    <a:gd name="T48" fmla="*/ 102483 w 59"/>
                    <a:gd name="T49" fmla="*/ 114146 h 25"/>
                    <a:gd name="T50" fmla="*/ 101692 w 59"/>
                    <a:gd name="T51" fmla="*/ 108479 h 25"/>
                    <a:gd name="T52" fmla="*/ 101692 w 59"/>
                    <a:gd name="T53" fmla="*/ 108479 h 25"/>
                    <a:gd name="T54" fmla="*/ 105043 w 59"/>
                    <a:gd name="T55" fmla="*/ 108479 h 25"/>
                    <a:gd name="T56" fmla="*/ 105043 w 59"/>
                    <a:gd name="T57" fmla="*/ 108479 h 25"/>
                    <a:gd name="T58" fmla="*/ 105043 w 59"/>
                    <a:gd name="T59" fmla="*/ 108479 h 25"/>
                    <a:gd name="T60" fmla="*/ 105043 w 59"/>
                    <a:gd name="T61" fmla="*/ 104615 h 25"/>
                    <a:gd name="T62" fmla="*/ 101692 w 59"/>
                    <a:gd name="T63" fmla="*/ 104615 h 25"/>
                    <a:gd name="T64" fmla="*/ 105043 w 59"/>
                    <a:gd name="T65" fmla="*/ 104615 h 25"/>
                    <a:gd name="T66" fmla="*/ 101692 w 59"/>
                    <a:gd name="T67" fmla="*/ 94206 h 25"/>
                    <a:gd name="T68" fmla="*/ 101692 w 59"/>
                    <a:gd name="T69" fmla="*/ 94206 h 25"/>
                    <a:gd name="T70" fmla="*/ 105043 w 59"/>
                    <a:gd name="T71" fmla="*/ 94206 h 25"/>
                    <a:gd name="T72" fmla="*/ 92288 w 59"/>
                    <a:gd name="T73" fmla="*/ 40340 h 25"/>
                    <a:gd name="T74" fmla="*/ 101692 w 59"/>
                    <a:gd name="T75" fmla="*/ 83326 h 25"/>
                    <a:gd name="T76" fmla="*/ 92288 w 59"/>
                    <a:gd name="T77" fmla="*/ 35026 h 25"/>
                    <a:gd name="T78" fmla="*/ 69310 w 59"/>
                    <a:gd name="T79" fmla="*/ 30981 h 25"/>
                    <a:gd name="T80" fmla="*/ 92288 w 59"/>
                    <a:gd name="T81" fmla="*/ 40340 h 25"/>
                    <a:gd name="T82" fmla="*/ 45109 w 59"/>
                    <a:gd name="T83" fmla="*/ 14999 h 25"/>
                    <a:gd name="T84" fmla="*/ 42768 w 59"/>
                    <a:gd name="T85" fmla="*/ 21358 h 25"/>
                    <a:gd name="T86" fmla="*/ 45109 w 59"/>
                    <a:gd name="T87" fmla="*/ 14999 h 25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</a:gdLst>
                  <a:ahLst/>
                  <a:cxnLst>
                    <a:cxn ang="T88">
                      <a:pos x="T0" y="T1"/>
                    </a:cxn>
                    <a:cxn ang="T89">
                      <a:pos x="T2" y="T3"/>
                    </a:cxn>
                    <a:cxn ang="T90">
                      <a:pos x="T4" y="T5"/>
                    </a:cxn>
                    <a:cxn ang="T91">
                      <a:pos x="T6" y="T7"/>
                    </a:cxn>
                    <a:cxn ang="T92">
                      <a:pos x="T8" y="T9"/>
                    </a:cxn>
                    <a:cxn ang="T93">
                      <a:pos x="T10" y="T11"/>
                    </a:cxn>
                    <a:cxn ang="T94">
                      <a:pos x="T12" y="T13"/>
                    </a:cxn>
                    <a:cxn ang="T95">
                      <a:pos x="T14" y="T15"/>
                    </a:cxn>
                    <a:cxn ang="T96">
                      <a:pos x="T16" y="T17"/>
                    </a:cxn>
                    <a:cxn ang="T97">
                      <a:pos x="T18" y="T19"/>
                    </a:cxn>
                    <a:cxn ang="T98">
                      <a:pos x="T20" y="T21"/>
                    </a:cxn>
                    <a:cxn ang="T99">
                      <a:pos x="T22" y="T23"/>
                    </a:cxn>
                    <a:cxn ang="T100">
                      <a:pos x="T24" y="T25"/>
                    </a:cxn>
                    <a:cxn ang="T101">
                      <a:pos x="T26" y="T27"/>
                    </a:cxn>
                    <a:cxn ang="T102">
                      <a:pos x="T28" y="T29"/>
                    </a:cxn>
                    <a:cxn ang="T103">
                      <a:pos x="T30" y="T31"/>
                    </a:cxn>
                    <a:cxn ang="T104">
                      <a:pos x="T32" y="T33"/>
                    </a:cxn>
                    <a:cxn ang="T105">
                      <a:pos x="T34" y="T35"/>
                    </a:cxn>
                    <a:cxn ang="T106">
                      <a:pos x="T36" y="T37"/>
                    </a:cxn>
                    <a:cxn ang="T107">
                      <a:pos x="T38" y="T39"/>
                    </a:cxn>
                    <a:cxn ang="T108">
                      <a:pos x="T40" y="T41"/>
                    </a:cxn>
                    <a:cxn ang="T109">
                      <a:pos x="T42" y="T43"/>
                    </a:cxn>
                    <a:cxn ang="T110">
                      <a:pos x="T44" y="T45"/>
                    </a:cxn>
                    <a:cxn ang="T111">
                      <a:pos x="T46" y="T47"/>
                    </a:cxn>
                    <a:cxn ang="T112">
                      <a:pos x="T48" y="T49"/>
                    </a:cxn>
                    <a:cxn ang="T113">
                      <a:pos x="T50" y="T51"/>
                    </a:cxn>
                    <a:cxn ang="T114">
                      <a:pos x="T52" y="T53"/>
                    </a:cxn>
                    <a:cxn ang="T115">
                      <a:pos x="T54" y="T55"/>
                    </a:cxn>
                    <a:cxn ang="T116">
                      <a:pos x="T56" y="T57"/>
                    </a:cxn>
                    <a:cxn ang="T117">
                      <a:pos x="T58" y="T59"/>
                    </a:cxn>
                    <a:cxn ang="T118">
                      <a:pos x="T60" y="T61"/>
                    </a:cxn>
                    <a:cxn ang="T119">
                      <a:pos x="T62" y="T63"/>
                    </a:cxn>
                    <a:cxn ang="T120">
                      <a:pos x="T64" y="T65"/>
                    </a:cxn>
                    <a:cxn ang="T121">
                      <a:pos x="T66" y="T67"/>
                    </a:cxn>
                    <a:cxn ang="T122">
                      <a:pos x="T68" y="T69"/>
                    </a:cxn>
                    <a:cxn ang="T123">
                      <a:pos x="T70" y="T71"/>
                    </a:cxn>
                    <a:cxn ang="T124">
                      <a:pos x="T72" y="T73"/>
                    </a:cxn>
                    <a:cxn ang="T125">
                      <a:pos x="T74" y="T75"/>
                    </a:cxn>
                    <a:cxn ang="T126">
                      <a:pos x="T76" y="T77"/>
                    </a:cxn>
                    <a:cxn ang="T127">
                      <a:pos x="T78" y="T79"/>
                    </a:cxn>
                    <a:cxn ang="T128">
                      <a:pos x="T80" y="T81"/>
                    </a:cxn>
                    <a:cxn ang="T129">
                      <a:pos x="T82" y="T83"/>
                    </a:cxn>
                    <a:cxn ang="T130">
                      <a:pos x="T84" y="T85"/>
                    </a:cxn>
                    <a:cxn ang="T131">
                      <a:pos x="T86" y="T87"/>
                    </a:cxn>
                  </a:cxnLst>
                  <a:rect l="0" t="0" r="r" b="b"/>
                  <a:pathLst>
                    <a:path w="59" h="25">
                      <a:moveTo>
                        <a:pt x="24" y="4"/>
                      </a:moveTo>
                      <a:cubicBezTo>
                        <a:pt x="24" y="4"/>
                        <a:pt x="24" y="4"/>
                        <a:pt x="23" y="3"/>
                      </a:cubicBezTo>
                      <a:lnTo>
                        <a:pt x="24" y="2"/>
                      </a:lnTo>
                      <a:cubicBezTo>
                        <a:pt x="24" y="3"/>
                        <a:pt x="25" y="3"/>
                        <a:pt x="25" y="3"/>
                      </a:cubicBezTo>
                      <a:lnTo>
                        <a:pt x="24" y="4"/>
                      </a:lnTo>
                      <a:close/>
                      <a:moveTo>
                        <a:pt x="24" y="2"/>
                      </a:moveTo>
                      <a:lnTo>
                        <a:pt x="24" y="2"/>
                      </a:lnTo>
                      <a:lnTo>
                        <a:pt x="24" y="3"/>
                      </a:lnTo>
                      <a:lnTo>
                        <a:pt x="24" y="2"/>
                      </a:lnTo>
                      <a:close/>
                      <a:moveTo>
                        <a:pt x="23" y="3"/>
                      </a:moveTo>
                      <a:cubicBezTo>
                        <a:pt x="22" y="3"/>
                        <a:pt x="21" y="2"/>
                        <a:pt x="20" y="2"/>
                      </a:cubicBezTo>
                      <a:lnTo>
                        <a:pt x="20" y="1"/>
                      </a:lnTo>
                      <a:cubicBezTo>
                        <a:pt x="21" y="1"/>
                        <a:pt x="23" y="2"/>
                        <a:pt x="24" y="2"/>
                      </a:cubicBezTo>
                      <a:lnTo>
                        <a:pt x="23" y="3"/>
                      </a:lnTo>
                      <a:close/>
                      <a:moveTo>
                        <a:pt x="20" y="2"/>
                      </a:moveTo>
                      <a:cubicBezTo>
                        <a:pt x="19" y="2"/>
                        <a:pt x="18" y="2"/>
                        <a:pt x="18" y="2"/>
                      </a:cubicBezTo>
                      <a:lnTo>
                        <a:pt x="17" y="1"/>
                      </a:lnTo>
                      <a:cubicBezTo>
                        <a:pt x="17" y="0"/>
                        <a:pt x="18" y="0"/>
                        <a:pt x="20" y="1"/>
                      </a:cubicBezTo>
                      <a:lnTo>
                        <a:pt x="20" y="2"/>
                      </a:lnTo>
                      <a:close/>
                      <a:moveTo>
                        <a:pt x="18" y="2"/>
                      </a:moveTo>
                      <a:lnTo>
                        <a:pt x="18" y="2"/>
                      </a:lnTo>
                      <a:lnTo>
                        <a:pt x="17" y="1"/>
                      </a:lnTo>
                      <a:lnTo>
                        <a:pt x="18" y="2"/>
                      </a:lnTo>
                      <a:close/>
                      <a:moveTo>
                        <a:pt x="18" y="2"/>
                      </a:moveTo>
                      <a:cubicBezTo>
                        <a:pt x="18" y="2"/>
                        <a:pt x="18" y="2"/>
                        <a:pt x="18" y="2"/>
                      </a:cubicBezTo>
                      <a:lnTo>
                        <a:pt x="16" y="1"/>
                      </a:lnTo>
                      <a:cubicBezTo>
                        <a:pt x="16" y="1"/>
                        <a:pt x="17" y="1"/>
                        <a:pt x="17" y="1"/>
                      </a:cubicBezTo>
                      <a:lnTo>
                        <a:pt x="18" y="2"/>
                      </a:lnTo>
                      <a:close/>
                      <a:moveTo>
                        <a:pt x="18" y="2"/>
                      </a:moveTo>
                      <a:lnTo>
                        <a:pt x="18" y="2"/>
                      </a:lnTo>
                      <a:lnTo>
                        <a:pt x="17" y="1"/>
                      </a:lnTo>
                      <a:lnTo>
                        <a:pt x="18" y="2"/>
                      </a:lnTo>
                      <a:close/>
                      <a:moveTo>
                        <a:pt x="18" y="2"/>
                      </a:moveTo>
                      <a:cubicBezTo>
                        <a:pt x="15" y="4"/>
                        <a:pt x="12" y="7"/>
                        <a:pt x="9" y="9"/>
                      </a:cubicBezTo>
                      <a:lnTo>
                        <a:pt x="8" y="8"/>
                      </a:lnTo>
                      <a:cubicBezTo>
                        <a:pt x="11" y="6"/>
                        <a:pt x="14" y="3"/>
                        <a:pt x="17" y="1"/>
                      </a:cubicBezTo>
                      <a:lnTo>
                        <a:pt x="18" y="2"/>
                      </a:lnTo>
                      <a:close/>
                      <a:moveTo>
                        <a:pt x="9" y="9"/>
                      </a:moveTo>
                      <a:cubicBezTo>
                        <a:pt x="7" y="12"/>
                        <a:pt x="4" y="14"/>
                        <a:pt x="2" y="17"/>
                      </a:cubicBezTo>
                      <a:lnTo>
                        <a:pt x="1" y="17"/>
                      </a:lnTo>
                      <a:cubicBezTo>
                        <a:pt x="3" y="14"/>
                        <a:pt x="6" y="11"/>
                        <a:pt x="8" y="8"/>
                      </a:cubicBezTo>
                      <a:lnTo>
                        <a:pt x="9" y="9"/>
                      </a:lnTo>
                      <a:close/>
                      <a:moveTo>
                        <a:pt x="1" y="17"/>
                      </a:moveTo>
                      <a:lnTo>
                        <a:pt x="0" y="17"/>
                      </a:lnTo>
                      <a:lnTo>
                        <a:pt x="1" y="17"/>
                      </a:lnTo>
                      <a:close/>
                      <a:moveTo>
                        <a:pt x="2" y="16"/>
                      </a:moveTo>
                      <a:cubicBezTo>
                        <a:pt x="12" y="19"/>
                        <a:pt x="23" y="20"/>
                        <a:pt x="33" y="21"/>
                      </a:cubicBezTo>
                      <a:lnTo>
                        <a:pt x="33" y="23"/>
                      </a:lnTo>
                      <a:cubicBezTo>
                        <a:pt x="22" y="22"/>
                        <a:pt x="12" y="21"/>
                        <a:pt x="1" y="17"/>
                      </a:cubicBezTo>
                      <a:lnTo>
                        <a:pt x="2" y="16"/>
                      </a:lnTo>
                      <a:close/>
                      <a:moveTo>
                        <a:pt x="33" y="21"/>
                      </a:moveTo>
                      <a:cubicBezTo>
                        <a:pt x="39" y="22"/>
                        <a:pt x="45" y="23"/>
                        <a:pt x="51" y="23"/>
                      </a:cubicBezTo>
                      <a:lnTo>
                        <a:pt x="51" y="25"/>
                      </a:lnTo>
                      <a:cubicBezTo>
                        <a:pt x="45" y="24"/>
                        <a:pt x="39" y="23"/>
                        <a:pt x="33" y="23"/>
                      </a:cubicBezTo>
                      <a:lnTo>
                        <a:pt x="33" y="21"/>
                      </a:lnTo>
                      <a:close/>
                      <a:moveTo>
                        <a:pt x="51" y="23"/>
                      </a:moveTo>
                      <a:lnTo>
                        <a:pt x="52" y="23"/>
                      </a:lnTo>
                      <a:lnTo>
                        <a:pt x="52" y="24"/>
                      </a:lnTo>
                      <a:lnTo>
                        <a:pt x="51" y="24"/>
                      </a:lnTo>
                      <a:lnTo>
                        <a:pt x="51" y="23"/>
                      </a:lnTo>
                      <a:close/>
                      <a:moveTo>
                        <a:pt x="52" y="24"/>
                      </a:moveTo>
                      <a:cubicBezTo>
                        <a:pt x="52" y="24"/>
                        <a:pt x="52" y="24"/>
                        <a:pt x="52" y="24"/>
                      </a:cubicBezTo>
                      <a:lnTo>
                        <a:pt x="52" y="25"/>
                      </a:lnTo>
                      <a:cubicBezTo>
                        <a:pt x="51" y="25"/>
                        <a:pt x="51" y="25"/>
                        <a:pt x="51" y="25"/>
                      </a:cubicBezTo>
                      <a:lnTo>
                        <a:pt x="52" y="24"/>
                      </a:lnTo>
                      <a:close/>
                      <a:moveTo>
                        <a:pt x="52" y="24"/>
                      </a:moveTo>
                      <a:cubicBezTo>
                        <a:pt x="52" y="24"/>
                        <a:pt x="53" y="23"/>
                        <a:pt x="54" y="23"/>
                      </a:cubicBezTo>
                      <a:lnTo>
                        <a:pt x="55" y="24"/>
                      </a:lnTo>
                      <a:cubicBezTo>
                        <a:pt x="54" y="25"/>
                        <a:pt x="52" y="25"/>
                        <a:pt x="52" y="25"/>
                      </a:cubicBezTo>
                      <a:lnTo>
                        <a:pt x="52" y="24"/>
                      </a:lnTo>
                      <a:close/>
                      <a:moveTo>
                        <a:pt x="54" y="23"/>
                      </a:moveTo>
                      <a:cubicBezTo>
                        <a:pt x="55" y="23"/>
                        <a:pt x="56" y="22"/>
                        <a:pt x="57" y="21"/>
                      </a:cubicBezTo>
                      <a:lnTo>
                        <a:pt x="58" y="22"/>
                      </a:lnTo>
                      <a:cubicBezTo>
                        <a:pt x="58" y="23"/>
                        <a:pt x="56" y="24"/>
                        <a:pt x="55" y="24"/>
                      </a:cubicBezTo>
                      <a:lnTo>
                        <a:pt x="54" y="23"/>
                      </a:lnTo>
                      <a:close/>
                      <a:moveTo>
                        <a:pt x="57" y="21"/>
                      </a:moveTo>
                      <a:lnTo>
                        <a:pt x="57" y="21"/>
                      </a:lnTo>
                      <a:lnTo>
                        <a:pt x="58" y="22"/>
                      </a:lnTo>
                      <a:lnTo>
                        <a:pt x="57" y="21"/>
                      </a:lnTo>
                      <a:close/>
                      <a:moveTo>
                        <a:pt x="57" y="21"/>
                      </a:moveTo>
                      <a:cubicBezTo>
                        <a:pt x="57" y="21"/>
                        <a:pt x="57" y="21"/>
                        <a:pt x="57" y="20"/>
                      </a:cubicBezTo>
                      <a:lnTo>
                        <a:pt x="59" y="21"/>
                      </a:lnTo>
                      <a:cubicBezTo>
                        <a:pt x="59" y="21"/>
                        <a:pt x="59" y="22"/>
                        <a:pt x="58" y="22"/>
                      </a:cubicBezTo>
                      <a:lnTo>
                        <a:pt x="57" y="21"/>
                      </a:lnTo>
                      <a:close/>
                      <a:moveTo>
                        <a:pt x="59" y="21"/>
                      </a:moveTo>
                      <a:lnTo>
                        <a:pt x="59" y="21"/>
                      </a:lnTo>
                      <a:lnTo>
                        <a:pt x="58" y="20"/>
                      </a:lnTo>
                      <a:lnTo>
                        <a:pt x="59" y="21"/>
                      </a:lnTo>
                      <a:close/>
                      <a:moveTo>
                        <a:pt x="57" y="20"/>
                      </a:moveTo>
                      <a:lnTo>
                        <a:pt x="57" y="20"/>
                      </a:lnTo>
                      <a:lnTo>
                        <a:pt x="59" y="20"/>
                      </a:lnTo>
                      <a:lnTo>
                        <a:pt x="59" y="21"/>
                      </a:lnTo>
                      <a:lnTo>
                        <a:pt x="57" y="20"/>
                      </a:lnTo>
                      <a:close/>
                      <a:moveTo>
                        <a:pt x="57" y="20"/>
                      </a:moveTo>
                      <a:cubicBezTo>
                        <a:pt x="57" y="20"/>
                        <a:pt x="57" y="19"/>
                        <a:pt x="57" y="18"/>
                      </a:cubicBezTo>
                      <a:lnTo>
                        <a:pt x="59" y="18"/>
                      </a:lnTo>
                      <a:cubicBezTo>
                        <a:pt x="59" y="19"/>
                        <a:pt x="59" y="20"/>
                        <a:pt x="59" y="20"/>
                      </a:cubicBezTo>
                      <a:lnTo>
                        <a:pt x="57" y="20"/>
                      </a:lnTo>
                      <a:close/>
                      <a:moveTo>
                        <a:pt x="57" y="18"/>
                      </a:moveTo>
                      <a:lnTo>
                        <a:pt x="57" y="18"/>
                      </a:lnTo>
                      <a:lnTo>
                        <a:pt x="58" y="18"/>
                      </a:lnTo>
                      <a:lnTo>
                        <a:pt x="57" y="18"/>
                      </a:lnTo>
                      <a:close/>
                      <a:moveTo>
                        <a:pt x="57" y="18"/>
                      </a:moveTo>
                      <a:cubicBezTo>
                        <a:pt x="57" y="18"/>
                        <a:pt x="57" y="17"/>
                        <a:pt x="57" y="16"/>
                      </a:cubicBezTo>
                      <a:lnTo>
                        <a:pt x="59" y="16"/>
                      </a:lnTo>
                      <a:cubicBezTo>
                        <a:pt x="59" y="17"/>
                        <a:pt x="59" y="17"/>
                        <a:pt x="59" y="18"/>
                      </a:cubicBezTo>
                      <a:lnTo>
                        <a:pt x="57" y="18"/>
                      </a:lnTo>
                      <a:close/>
                      <a:moveTo>
                        <a:pt x="57" y="16"/>
                      </a:moveTo>
                      <a:cubicBezTo>
                        <a:pt x="57" y="13"/>
                        <a:pt x="55" y="10"/>
                        <a:pt x="52" y="8"/>
                      </a:cubicBezTo>
                      <a:lnTo>
                        <a:pt x="53" y="7"/>
                      </a:lnTo>
                      <a:cubicBezTo>
                        <a:pt x="56" y="9"/>
                        <a:pt x="58" y="12"/>
                        <a:pt x="59" y="16"/>
                      </a:cubicBezTo>
                      <a:lnTo>
                        <a:pt x="57" y="16"/>
                      </a:lnTo>
                      <a:close/>
                      <a:moveTo>
                        <a:pt x="52" y="8"/>
                      </a:moveTo>
                      <a:lnTo>
                        <a:pt x="52" y="8"/>
                      </a:lnTo>
                      <a:lnTo>
                        <a:pt x="52" y="7"/>
                      </a:lnTo>
                      <a:lnTo>
                        <a:pt x="52" y="8"/>
                      </a:lnTo>
                      <a:close/>
                      <a:moveTo>
                        <a:pt x="52" y="8"/>
                      </a:moveTo>
                      <a:cubicBezTo>
                        <a:pt x="48" y="5"/>
                        <a:pt x="44" y="5"/>
                        <a:pt x="39" y="6"/>
                      </a:cubicBezTo>
                      <a:lnTo>
                        <a:pt x="39" y="5"/>
                      </a:lnTo>
                      <a:cubicBezTo>
                        <a:pt x="44" y="4"/>
                        <a:pt x="48" y="4"/>
                        <a:pt x="53" y="7"/>
                      </a:cubicBezTo>
                      <a:lnTo>
                        <a:pt x="52" y="8"/>
                      </a:lnTo>
                      <a:close/>
                      <a:moveTo>
                        <a:pt x="39" y="6"/>
                      </a:moveTo>
                      <a:cubicBezTo>
                        <a:pt x="34" y="6"/>
                        <a:pt x="29" y="7"/>
                        <a:pt x="24" y="4"/>
                      </a:cubicBezTo>
                      <a:lnTo>
                        <a:pt x="25" y="3"/>
                      </a:lnTo>
                      <a:cubicBezTo>
                        <a:pt x="29" y="5"/>
                        <a:pt x="34" y="5"/>
                        <a:pt x="39" y="5"/>
                      </a:cubicBezTo>
                      <a:lnTo>
                        <a:pt x="39" y="6"/>
                      </a:lnTo>
                      <a:close/>
                      <a:moveTo>
                        <a:pt x="24" y="4"/>
                      </a:moveTo>
                      <a:lnTo>
                        <a:pt x="24" y="4"/>
                      </a:lnTo>
                      <a:lnTo>
                        <a:pt x="25" y="3"/>
                      </a:lnTo>
                      <a:lnTo>
                        <a:pt x="24" y="4"/>
                      </a:lnTo>
                      <a:close/>
                    </a:path>
                  </a:pathLst>
                </a:custGeom>
                <a:solidFill>
                  <a:srgbClr val="94939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194" name="Freeform 585"/>
                <p:cNvSpPr>
                  <a:spLocks noChangeArrowheads="1"/>
                </p:cNvSpPr>
                <p:nvPr/>
              </p:nvSpPr>
              <p:spPr bwMode="auto">
                <a:xfrm>
                  <a:off x="1743" y="3721"/>
                  <a:ext cx="75" cy="66"/>
                </a:xfrm>
                <a:custGeom>
                  <a:avLst/>
                  <a:gdLst>
                    <a:gd name="T0" fmla="*/ 55664 w 55"/>
                    <a:gd name="T1" fmla="*/ 5832 h 39"/>
                    <a:gd name="T2" fmla="*/ 18117 w 55"/>
                    <a:gd name="T3" fmla="*/ 50526 h 39"/>
                    <a:gd name="T4" fmla="*/ 1748 w 55"/>
                    <a:gd name="T5" fmla="*/ 180884 h 39"/>
                    <a:gd name="T6" fmla="*/ 19943 w 55"/>
                    <a:gd name="T7" fmla="*/ 202415 h 39"/>
                    <a:gd name="T8" fmla="*/ 35695 w 55"/>
                    <a:gd name="T9" fmla="*/ 186716 h 39"/>
                    <a:gd name="T10" fmla="*/ 82079 w 55"/>
                    <a:gd name="T11" fmla="*/ 129443 h 39"/>
                    <a:gd name="T12" fmla="*/ 85009 w 55"/>
                    <a:gd name="T13" fmla="*/ 53646 h 39"/>
                    <a:gd name="T14" fmla="*/ 64650 w 55"/>
                    <a:gd name="T15" fmla="*/ 22318 h 39"/>
                    <a:gd name="T16" fmla="*/ 55664 w 55"/>
                    <a:gd name="T17" fmla="*/ 5832 h 39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55" h="39">
                      <a:moveTo>
                        <a:pt x="34" y="1"/>
                      </a:moveTo>
                      <a:cubicBezTo>
                        <a:pt x="27" y="8"/>
                        <a:pt x="19" y="7"/>
                        <a:pt x="11" y="9"/>
                      </a:cubicBezTo>
                      <a:cubicBezTo>
                        <a:pt x="1" y="13"/>
                        <a:pt x="0" y="25"/>
                        <a:pt x="1" y="33"/>
                      </a:cubicBezTo>
                      <a:cubicBezTo>
                        <a:pt x="1" y="36"/>
                        <a:pt x="8" y="39"/>
                        <a:pt x="12" y="37"/>
                      </a:cubicBezTo>
                      <a:cubicBezTo>
                        <a:pt x="15" y="35"/>
                        <a:pt x="19" y="34"/>
                        <a:pt x="22" y="34"/>
                      </a:cubicBezTo>
                      <a:cubicBezTo>
                        <a:pt x="32" y="34"/>
                        <a:pt x="44" y="32"/>
                        <a:pt x="50" y="24"/>
                      </a:cubicBezTo>
                      <a:cubicBezTo>
                        <a:pt x="53" y="20"/>
                        <a:pt x="55" y="14"/>
                        <a:pt x="52" y="10"/>
                      </a:cubicBezTo>
                      <a:cubicBezTo>
                        <a:pt x="50" y="6"/>
                        <a:pt x="45" y="4"/>
                        <a:pt x="39" y="4"/>
                      </a:cubicBezTo>
                      <a:cubicBezTo>
                        <a:pt x="37" y="4"/>
                        <a:pt x="34" y="0"/>
                        <a:pt x="34" y="1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195" name="Freeform 586"/>
                <p:cNvSpPr>
                  <a:spLocks noChangeArrowheads="1"/>
                </p:cNvSpPr>
                <p:nvPr/>
              </p:nvSpPr>
              <p:spPr bwMode="auto">
                <a:xfrm>
                  <a:off x="1743" y="3721"/>
                  <a:ext cx="75" cy="64"/>
                </a:xfrm>
                <a:custGeom>
                  <a:avLst/>
                  <a:gdLst>
                    <a:gd name="T0" fmla="*/ 30341 w 55"/>
                    <a:gd name="T1" fmla="*/ 33293 h 38"/>
                    <a:gd name="T2" fmla="*/ 30341 w 55"/>
                    <a:gd name="T3" fmla="*/ 38863 h 38"/>
                    <a:gd name="T4" fmla="*/ 30341 w 55"/>
                    <a:gd name="T5" fmla="*/ 33293 h 38"/>
                    <a:gd name="T6" fmla="*/ 4762 w 55"/>
                    <a:gd name="T7" fmla="*/ 101110 h 38"/>
                    <a:gd name="T8" fmla="*/ 18117 w 55"/>
                    <a:gd name="T9" fmla="*/ 48472 h 38"/>
                    <a:gd name="T10" fmla="*/ 0 w 55"/>
                    <a:gd name="T11" fmla="*/ 164963 h 38"/>
                    <a:gd name="T12" fmla="*/ 0 w 55"/>
                    <a:gd name="T13" fmla="*/ 164963 h 38"/>
                    <a:gd name="T14" fmla="*/ 0 w 55"/>
                    <a:gd name="T15" fmla="*/ 164963 h 38"/>
                    <a:gd name="T16" fmla="*/ 1748 w 55"/>
                    <a:gd name="T17" fmla="*/ 174392 h 38"/>
                    <a:gd name="T18" fmla="*/ 2880 w 55"/>
                    <a:gd name="T19" fmla="*/ 168847 h 38"/>
                    <a:gd name="T20" fmla="*/ 1748 w 55"/>
                    <a:gd name="T21" fmla="*/ 174392 h 38"/>
                    <a:gd name="T22" fmla="*/ 14872 w 55"/>
                    <a:gd name="T23" fmla="*/ 183362 h 38"/>
                    <a:gd name="T24" fmla="*/ 7885 w 55"/>
                    <a:gd name="T25" fmla="*/ 179997 h 38"/>
                    <a:gd name="T26" fmla="*/ 19943 w 55"/>
                    <a:gd name="T27" fmla="*/ 183362 h 38"/>
                    <a:gd name="T28" fmla="*/ 18117 w 55"/>
                    <a:gd name="T29" fmla="*/ 179997 h 38"/>
                    <a:gd name="T30" fmla="*/ 19943 w 55"/>
                    <a:gd name="T31" fmla="*/ 183362 h 38"/>
                    <a:gd name="T32" fmla="*/ 21574 w 55"/>
                    <a:gd name="T33" fmla="*/ 179997 h 38"/>
                    <a:gd name="T34" fmla="*/ 19943 w 55"/>
                    <a:gd name="T35" fmla="*/ 179997 h 38"/>
                    <a:gd name="T36" fmla="*/ 24608 w 55"/>
                    <a:gd name="T37" fmla="*/ 179997 h 38"/>
                    <a:gd name="T38" fmla="*/ 22741 w 55"/>
                    <a:gd name="T39" fmla="*/ 174392 h 38"/>
                    <a:gd name="T40" fmla="*/ 22741 w 55"/>
                    <a:gd name="T41" fmla="*/ 174392 h 38"/>
                    <a:gd name="T42" fmla="*/ 35695 w 55"/>
                    <a:gd name="T43" fmla="*/ 168847 h 38"/>
                    <a:gd name="T44" fmla="*/ 35695 w 55"/>
                    <a:gd name="T45" fmla="*/ 164963 h 38"/>
                    <a:gd name="T46" fmla="*/ 35695 w 55"/>
                    <a:gd name="T47" fmla="*/ 164963 h 38"/>
                    <a:gd name="T48" fmla="*/ 62254 w 55"/>
                    <a:gd name="T49" fmla="*/ 159309 h 38"/>
                    <a:gd name="T50" fmla="*/ 60284 w 55"/>
                    <a:gd name="T51" fmla="*/ 154604 h 38"/>
                    <a:gd name="T52" fmla="*/ 62254 w 55"/>
                    <a:gd name="T53" fmla="*/ 159309 h 38"/>
                    <a:gd name="T54" fmla="*/ 83066 w 55"/>
                    <a:gd name="T55" fmla="*/ 124933 h 38"/>
                    <a:gd name="T56" fmla="*/ 80029 w 55"/>
                    <a:gd name="T57" fmla="*/ 119153 h 38"/>
                    <a:gd name="T58" fmla="*/ 83066 w 55"/>
                    <a:gd name="T59" fmla="*/ 124933 h 38"/>
                    <a:gd name="T60" fmla="*/ 83066 w 55"/>
                    <a:gd name="T61" fmla="*/ 124933 h 38"/>
                    <a:gd name="T62" fmla="*/ 80029 w 55"/>
                    <a:gd name="T63" fmla="*/ 119153 h 38"/>
                    <a:gd name="T64" fmla="*/ 83066 w 55"/>
                    <a:gd name="T65" fmla="*/ 124933 h 38"/>
                    <a:gd name="T66" fmla="*/ 85009 w 55"/>
                    <a:gd name="T67" fmla="*/ 101110 h 38"/>
                    <a:gd name="T68" fmla="*/ 83066 w 55"/>
                    <a:gd name="T69" fmla="*/ 110319 h 38"/>
                    <a:gd name="T70" fmla="*/ 87310 w 55"/>
                    <a:gd name="T71" fmla="*/ 44758 h 38"/>
                    <a:gd name="T72" fmla="*/ 87310 w 55"/>
                    <a:gd name="T73" fmla="*/ 44758 h 38"/>
                    <a:gd name="T74" fmla="*/ 87310 w 55"/>
                    <a:gd name="T75" fmla="*/ 44758 h 38"/>
                    <a:gd name="T76" fmla="*/ 87310 w 55"/>
                    <a:gd name="T77" fmla="*/ 44758 h 38"/>
                    <a:gd name="T78" fmla="*/ 87310 w 55"/>
                    <a:gd name="T79" fmla="*/ 44758 h 38"/>
                    <a:gd name="T80" fmla="*/ 87310 w 55"/>
                    <a:gd name="T81" fmla="*/ 44758 h 38"/>
                    <a:gd name="T82" fmla="*/ 83066 w 55"/>
                    <a:gd name="T83" fmla="*/ 38863 h 38"/>
                    <a:gd name="T84" fmla="*/ 82079 w 55"/>
                    <a:gd name="T85" fmla="*/ 44758 h 38"/>
                    <a:gd name="T86" fmla="*/ 83066 w 55"/>
                    <a:gd name="T87" fmla="*/ 38863 h 38"/>
                    <a:gd name="T88" fmla="*/ 64650 w 55"/>
                    <a:gd name="T89" fmla="*/ 23825 h 38"/>
                    <a:gd name="T90" fmla="*/ 80029 w 55"/>
                    <a:gd name="T91" fmla="*/ 38863 h 38"/>
                    <a:gd name="T92" fmla="*/ 64650 w 55"/>
                    <a:gd name="T93" fmla="*/ 20404 h 38"/>
                    <a:gd name="T94" fmla="*/ 64650 w 55"/>
                    <a:gd name="T95" fmla="*/ 23825 h 38"/>
                    <a:gd name="T96" fmla="*/ 64650 w 55"/>
                    <a:gd name="T97" fmla="*/ 23825 h 38"/>
                    <a:gd name="T98" fmla="*/ 64650 w 55"/>
                    <a:gd name="T99" fmla="*/ 20404 h 38"/>
                    <a:gd name="T100" fmla="*/ 57394 w 55"/>
                    <a:gd name="T101" fmla="*/ 8950 h 38"/>
                    <a:gd name="T102" fmla="*/ 64650 w 55"/>
                    <a:gd name="T103" fmla="*/ 23825 h 38"/>
                    <a:gd name="T104" fmla="*/ 57394 w 55"/>
                    <a:gd name="T105" fmla="*/ 0 h 38"/>
                    <a:gd name="T106" fmla="*/ 55664 w 55"/>
                    <a:gd name="T107" fmla="*/ 5469 h 38"/>
                    <a:gd name="T108" fmla="*/ 57394 w 55"/>
                    <a:gd name="T109" fmla="*/ 0 h 38"/>
                    <a:gd name="T110" fmla="*/ 55664 w 55"/>
                    <a:gd name="T111" fmla="*/ 5469 h 38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</a:gdLst>
                  <a:ahLst/>
                  <a:cxnLst>
                    <a:cxn ang="T112">
                      <a:pos x="T0" y="T1"/>
                    </a:cxn>
                    <a:cxn ang="T113">
                      <a:pos x="T2" y="T3"/>
                    </a:cxn>
                    <a:cxn ang="T114">
                      <a:pos x="T4" y="T5"/>
                    </a:cxn>
                    <a:cxn ang="T115">
                      <a:pos x="T6" y="T7"/>
                    </a:cxn>
                    <a:cxn ang="T116">
                      <a:pos x="T8" y="T9"/>
                    </a:cxn>
                    <a:cxn ang="T117">
                      <a:pos x="T10" y="T11"/>
                    </a:cxn>
                    <a:cxn ang="T118">
                      <a:pos x="T12" y="T13"/>
                    </a:cxn>
                    <a:cxn ang="T119">
                      <a:pos x="T14" y="T15"/>
                    </a:cxn>
                    <a:cxn ang="T120">
                      <a:pos x="T16" y="T17"/>
                    </a:cxn>
                    <a:cxn ang="T121">
                      <a:pos x="T18" y="T19"/>
                    </a:cxn>
                    <a:cxn ang="T122">
                      <a:pos x="T20" y="T21"/>
                    </a:cxn>
                    <a:cxn ang="T123">
                      <a:pos x="T22" y="T23"/>
                    </a:cxn>
                    <a:cxn ang="T124">
                      <a:pos x="T24" y="T25"/>
                    </a:cxn>
                    <a:cxn ang="T125">
                      <a:pos x="T26" y="T27"/>
                    </a:cxn>
                    <a:cxn ang="T126">
                      <a:pos x="T28" y="T29"/>
                    </a:cxn>
                    <a:cxn ang="T127">
                      <a:pos x="T30" y="T31"/>
                    </a:cxn>
                    <a:cxn ang="T128">
                      <a:pos x="T32" y="T33"/>
                    </a:cxn>
                    <a:cxn ang="T129">
                      <a:pos x="T34" y="T35"/>
                    </a:cxn>
                    <a:cxn ang="T130">
                      <a:pos x="T36" y="T37"/>
                    </a:cxn>
                    <a:cxn ang="T131">
                      <a:pos x="T38" y="T39"/>
                    </a:cxn>
                    <a:cxn ang="T132">
                      <a:pos x="T40" y="T41"/>
                    </a:cxn>
                    <a:cxn ang="T133">
                      <a:pos x="T42" y="T43"/>
                    </a:cxn>
                    <a:cxn ang="T134">
                      <a:pos x="T44" y="T45"/>
                    </a:cxn>
                    <a:cxn ang="T135">
                      <a:pos x="T46" y="T47"/>
                    </a:cxn>
                    <a:cxn ang="T136">
                      <a:pos x="T48" y="T49"/>
                    </a:cxn>
                    <a:cxn ang="T137">
                      <a:pos x="T50" y="T51"/>
                    </a:cxn>
                    <a:cxn ang="T138">
                      <a:pos x="T52" y="T53"/>
                    </a:cxn>
                    <a:cxn ang="T139">
                      <a:pos x="T54" y="T55"/>
                    </a:cxn>
                    <a:cxn ang="T140">
                      <a:pos x="T56" y="T57"/>
                    </a:cxn>
                    <a:cxn ang="T141">
                      <a:pos x="T58" y="T59"/>
                    </a:cxn>
                    <a:cxn ang="T142">
                      <a:pos x="T60" y="T61"/>
                    </a:cxn>
                    <a:cxn ang="T143">
                      <a:pos x="T62" y="T63"/>
                    </a:cxn>
                    <a:cxn ang="T144">
                      <a:pos x="T64" y="T65"/>
                    </a:cxn>
                    <a:cxn ang="T145">
                      <a:pos x="T66" y="T67"/>
                    </a:cxn>
                    <a:cxn ang="T146">
                      <a:pos x="T68" y="T69"/>
                    </a:cxn>
                    <a:cxn ang="T147">
                      <a:pos x="T70" y="T71"/>
                    </a:cxn>
                    <a:cxn ang="T148">
                      <a:pos x="T72" y="T73"/>
                    </a:cxn>
                    <a:cxn ang="T149">
                      <a:pos x="T74" y="T75"/>
                    </a:cxn>
                    <a:cxn ang="T150">
                      <a:pos x="T76" y="T77"/>
                    </a:cxn>
                    <a:cxn ang="T151">
                      <a:pos x="T78" y="T79"/>
                    </a:cxn>
                    <a:cxn ang="T152">
                      <a:pos x="T80" y="T81"/>
                    </a:cxn>
                    <a:cxn ang="T153">
                      <a:pos x="T82" y="T83"/>
                    </a:cxn>
                    <a:cxn ang="T154">
                      <a:pos x="T84" y="T85"/>
                    </a:cxn>
                    <a:cxn ang="T155">
                      <a:pos x="T86" y="T87"/>
                    </a:cxn>
                    <a:cxn ang="T156">
                      <a:pos x="T88" y="T89"/>
                    </a:cxn>
                    <a:cxn ang="T157">
                      <a:pos x="T90" y="T91"/>
                    </a:cxn>
                    <a:cxn ang="T158">
                      <a:pos x="T92" y="T93"/>
                    </a:cxn>
                    <a:cxn ang="T159">
                      <a:pos x="T94" y="T95"/>
                    </a:cxn>
                    <a:cxn ang="T160">
                      <a:pos x="T96" y="T97"/>
                    </a:cxn>
                    <a:cxn ang="T161">
                      <a:pos x="T98" y="T99"/>
                    </a:cxn>
                    <a:cxn ang="T162">
                      <a:pos x="T100" y="T101"/>
                    </a:cxn>
                    <a:cxn ang="T163">
                      <a:pos x="T102" y="T103"/>
                    </a:cxn>
                    <a:cxn ang="T164">
                      <a:pos x="T104" y="T105"/>
                    </a:cxn>
                    <a:cxn ang="T165">
                      <a:pos x="T106" y="T107"/>
                    </a:cxn>
                    <a:cxn ang="T166">
                      <a:pos x="T108" y="T109"/>
                    </a:cxn>
                    <a:cxn ang="T167">
                      <a:pos x="T110" y="T111"/>
                    </a:cxn>
                  </a:cxnLst>
                  <a:rect l="0" t="0" r="r" b="b"/>
                  <a:pathLst>
                    <a:path w="55" h="38">
                      <a:moveTo>
                        <a:pt x="34" y="1"/>
                      </a:moveTo>
                      <a:cubicBezTo>
                        <a:pt x="30" y="6"/>
                        <a:pt x="24" y="7"/>
                        <a:pt x="19" y="8"/>
                      </a:cubicBezTo>
                      <a:lnTo>
                        <a:pt x="19" y="7"/>
                      </a:lnTo>
                      <a:cubicBezTo>
                        <a:pt x="24" y="6"/>
                        <a:pt x="29" y="5"/>
                        <a:pt x="33" y="0"/>
                      </a:cubicBezTo>
                      <a:lnTo>
                        <a:pt x="34" y="1"/>
                      </a:lnTo>
                      <a:close/>
                      <a:moveTo>
                        <a:pt x="19" y="8"/>
                      </a:moveTo>
                      <a:cubicBezTo>
                        <a:pt x="17" y="9"/>
                        <a:pt x="14" y="9"/>
                        <a:pt x="11" y="10"/>
                      </a:cubicBezTo>
                      <a:lnTo>
                        <a:pt x="11" y="9"/>
                      </a:lnTo>
                      <a:cubicBezTo>
                        <a:pt x="14" y="8"/>
                        <a:pt x="16" y="7"/>
                        <a:pt x="19" y="7"/>
                      </a:cubicBezTo>
                      <a:lnTo>
                        <a:pt x="19" y="8"/>
                      </a:lnTo>
                      <a:close/>
                      <a:moveTo>
                        <a:pt x="11" y="10"/>
                      </a:moveTo>
                      <a:cubicBezTo>
                        <a:pt x="6" y="12"/>
                        <a:pt x="4" y="16"/>
                        <a:pt x="3" y="20"/>
                      </a:cubicBezTo>
                      <a:lnTo>
                        <a:pt x="1" y="20"/>
                      </a:lnTo>
                      <a:cubicBezTo>
                        <a:pt x="2" y="15"/>
                        <a:pt x="5" y="11"/>
                        <a:pt x="11" y="9"/>
                      </a:cubicBezTo>
                      <a:lnTo>
                        <a:pt x="11" y="10"/>
                      </a:lnTo>
                      <a:close/>
                      <a:moveTo>
                        <a:pt x="3" y="20"/>
                      </a:moveTo>
                      <a:cubicBezTo>
                        <a:pt x="1" y="24"/>
                        <a:pt x="1" y="29"/>
                        <a:pt x="2" y="33"/>
                      </a:cubicBezTo>
                      <a:lnTo>
                        <a:pt x="0" y="33"/>
                      </a:lnTo>
                      <a:cubicBezTo>
                        <a:pt x="0" y="29"/>
                        <a:pt x="0" y="24"/>
                        <a:pt x="1" y="20"/>
                      </a:cubicBezTo>
                      <a:lnTo>
                        <a:pt x="3" y="20"/>
                      </a:lnTo>
                      <a:close/>
                      <a:moveTo>
                        <a:pt x="0" y="33"/>
                      </a:moveTo>
                      <a:lnTo>
                        <a:pt x="0" y="33"/>
                      </a:lnTo>
                      <a:lnTo>
                        <a:pt x="1" y="33"/>
                      </a:lnTo>
                      <a:lnTo>
                        <a:pt x="0" y="33"/>
                      </a:lnTo>
                      <a:close/>
                      <a:moveTo>
                        <a:pt x="2" y="33"/>
                      </a:moveTo>
                      <a:cubicBezTo>
                        <a:pt x="2" y="33"/>
                        <a:pt x="2" y="34"/>
                        <a:pt x="2" y="34"/>
                      </a:cubicBezTo>
                      <a:lnTo>
                        <a:pt x="1" y="35"/>
                      </a:lnTo>
                      <a:cubicBezTo>
                        <a:pt x="0" y="34"/>
                        <a:pt x="0" y="34"/>
                        <a:pt x="0" y="33"/>
                      </a:cubicBezTo>
                      <a:lnTo>
                        <a:pt x="2" y="33"/>
                      </a:lnTo>
                      <a:close/>
                      <a:moveTo>
                        <a:pt x="2" y="34"/>
                      </a:moveTo>
                      <a:cubicBezTo>
                        <a:pt x="3" y="35"/>
                        <a:pt x="4" y="36"/>
                        <a:pt x="5" y="36"/>
                      </a:cubicBezTo>
                      <a:lnTo>
                        <a:pt x="4" y="37"/>
                      </a:lnTo>
                      <a:cubicBezTo>
                        <a:pt x="3" y="37"/>
                        <a:pt x="2" y="36"/>
                        <a:pt x="1" y="35"/>
                      </a:cubicBezTo>
                      <a:lnTo>
                        <a:pt x="2" y="34"/>
                      </a:lnTo>
                      <a:close/>
                      <a:moveTo>
                        <a:pt x="5" y="36"/>
                      </a:moveTo>
                      <a:cubicBezTo>
                        <a:pt x="6" y="37"/>
                        <a:pt x="8" y="37"/>
                        <a:pt x="9" y="37"/>
                      </a:cubicBezTo>
                      <a:lnTo>
                        <a:pt x="9" y="38"/>
                      </a:lnTo>
                      <a:cubicBezTo>
                        <a:pt x="8" y="38"/>
                        <a:pt x="6" y="38"/>
                        <a:pt x="4" y="37"/>
                      </a:cubicBezTo>
                      <a:lnTo>
                        <a:pt x="5" y="36"/>
                      </a:lnTo>
                      <a:close/>
                      <a:moveTo>
                        <a:pt x="9" y="37"/>
                      </a:moveTo>
                      <a:cubicBezTo>
                        <a:pt x="10" y="37"/>
                        <a:pt x="11" y="37"/>
                        <a:pt x="11" y="36"/>
                      </a:cubicBezTo>
                      <a:lnTo>
                        <a:pt x="12" y="37"/>
                      </a:lnTo>
                      <a:cubicBezTo>
                        <a:pt x="11" y="38"/>
                        <a:pt x="10" y="38"/>
                        <a:pt x="9" y="38"/>
                      </a:cubicBezTo>
                      <a:lnTo>
                        <a:pt x="9" y="37"/>
                      </a:lnTo>
                      <a:close/>
                      <a:moveTo>
                        <a:pt x="11" y="36"/>
                      </a:moveTo>
                      <a:lnTo>
                        <a:pt x="12" y="36"/>
                      </a:lnTo>
                      <a:lnTo>
                        <a:pt x="12" y="37"/>
                      </a:lnTo>
                      <a:lnTo>
                        <a:pt x="11" y="36"/>
                      </a:lnTo>
                      <a:close/>
                      <a:moveTo>
                        <a:pt x="12" y="36"/>
                      </a:moveTo>
                      <a:cubicBezTo>
                        <a:pt x="12" y="36"/>
                        <a:pt x="12" y="36"/>
                        <a:pt x="13" y="36"/>
                      </a:cubicBezTo>
                      <a:lnTo>
                        <a:pt x="14" y="37"/>
                      </a:lnTo>
                      <a:cubicBezTo>
                        <a:pt x="13" y="37"/>
                        <a:pt x="13" y="37"/>
                        <a:pt x="12" y="37"/>
                      </a:cubicBezTo>
                      <a:lnTo>
                        <a:pt x="12" y="36"/>
                      </a:lnTo>
                      <a:close/>
                      <a:moveTo>
                        <a:pt x="13" y="36"/>
                      </a:moveTo>
                      <a:cubicBezTo>
                        <a:pt x="13" y="35"/>
                        <a:pt x="14" y="35"/>
                        <a:pt x="14" y="35"/>
                      </a:cubicBezTo>
                      <a:lnTo>
                        <a:pt x="15" y="36"/>
                      </a:lnTo>
                      <a:cubicBezTo>
                        <a:pt x="15" y="36"/>
                        <a:pt x="14" y="37"/>
                        <a:pt x="14" y="37"/>
                      </a:cubicBezTo>
                      <a:lnTo>
                        <a:pt x="13" y="36"/>
                      </a:lnTo>
                      <a:close/>
                      <a:moveTo>
                        <a:pt x="14" y="35"/>
                      </a:moveTo>
                      <a:lnTo>
                        <a:pt x="14" y="35"/>
                      </a:lnTo>
                      <a:lnTo>
                        <a:pt x="15" y="36"/>
                      </a:lnTo>
                      <a:lnTo>
                        <a:pt x="14" y="35"/>
                      </a:lnTo>
                      <a:close/>
                      <a:moveTo>
                        <a:pt x="14" y="35"/>
                      </a:moveTo>
                      <a:cubicBezTo>
                        <a:pt x="17" y="34"/>
                        <a:pt x="19" y="33"/>
                        <a:pt x="22" y="33"/>
                      </a:cubicBezTo>
                      <a:lnTo>
                        <a:pt x="22" y="34"/>
                      </a:lnTo>
                      <a:cubicBezTo>
                        <a:pt x="20" y="35"/>
                        <a:pt x="17" y="35"/>
                        <a:pt x="15" y="36"/>
                      </a:cubicBezTo>
                      <a:lnTo>
                        <a:pt x="14" y="35"/>
                      </a:lnTo>
                      <a:close/>
                      <a:moveTo>
                        <a:pt x="22" y="33"/>
                      </a:moveTo>
                      <a:lnTo>
                        <a:pt x="22" y="33"/>
                      </a:lnTo>
                      <a:lnTo>
                        <a:pt x="22" y="34"/>
                      </a:lnTo>
                      <a:lnTo>
                        <a:pt x="22" y="33"/>
                      </a:lnTo>
                      <a:close/>
                      <a:moveTo>
                        <a:pt x="22" y="33"/>
                      </a:moveTo>
                      <a:cubicBezTo>
                        <a:pt x="27" y="33"/>
                        <a:pt x="32" y="33"/>
                        <a:pt x="37" y="31"/>
                      </a:cubicBezTo>
                      <a:lnTo>
                        <a:pt x="38" y="32"/>
                      </a:lnTo>
                      <a:cubicBezTo>
                        <a:pt x="33" y="34"/>
                        <a:pt x="27" y="34"/>
                        <a:pt x="22" y="34"/>
                      </a:cubicBezTo>
                      <a:lnTo>
                        <a:pt x="22" y="33"/>
                      </a:lnTo>
                      <a:close/>
                      <a:moveTo>
                        <a:pt x="37" y="31"/>
                      </a:moveTo>
                      <a:cubicBezTo>
                        <a:pt x="42" y="30"/>
                        <a:pt x="46" y="28"/>
                        <a:pt x="49" y="24"/>
                      </a:cubicBezTo>
                      <a:lnTo>
                        <a:pt x="51" y="25"/>
                      </a:lnTo>
                      <a:cubicBezTo>
                        <a:pt x="47" y="29"/>
                        <a:pt x="43" y="31"/>
                        <a:pt x="38" y="32"/>
                      </a:cubicBezTo>
                      <a:lnTo>
                        <a:pt x="37" y="31"/>
                      </a:lnTo>
                      <a:close/>
                      <a:moveTo>
                        <a:pt x="51" y="25"/>
                      </a:moveTo>
                      <a:lnTo>
                        <a:pt x="51" y="25"/>
                      </a:lnTo>
                      <a:lnTo>
                        <a:pt x="50" y="24"/>
                      </a:lnTo>
                      <a:lnTo>
                        <a:pt x="51" y="25"/>
                      </a:lnTo>
                      <a:close/>
                      <a:moveTo>
                        <a:pt x="49" y="24"/>
                      </a:moveTo>
                      <a:lnTo>
                        <a:pt x="49" y="24"/>
                      </a:lnTo>
                      <a:lnTo>
                        <a:pt x="51" y="25"/>
                      </a:lnTo>
                      <a:lnTo>
                        <a:pt x="49" y="24"/>
                      </a:lnTo>
                      <a:close/>
                      <a:moveTo>
                        <a:pt x="51" y="25"/>
                      </a:moveTo>
                      <a:lnTo>
                        <a:pt x="51" y="25"/>
                      </a:lnTo>
                      <a:lnTo>
                        <a:pt x="50" y="24"/>
                      </a:lnTo>
                      <a:lnTo>
                        <a:pt x="51" y="25"/>
                      </a:lnTo>
                      <a:close/>
                      <a:moveTo>
                        <a:pt x="49" y="24"/>
                      </a:moveTo>
                      <a:cubicBezTo>
                        <a:pt x="50" y="24"/>
                        <a:pt x="50" y="23"/>
                        <a:pt x="51" y="22"/>
                      </a:cubicBezTo>
                      <a:lnTo>
                        <a:pt x="52" y="23"/>
                      </a:lnTo>
                      <a:cubicBezTo>
                        <a:pt x="52" y="23"/>
                        <a:pt x="51" y="24"/>
                        <a:pt x="51" y="25"/>
                      </a:cubicBezTo>
                      <a:lnTo>
                        <a:pt x="49" y="24"/>
                      </a:lnTo>
                      <a:close/>
                      <a:moveTo>
                        <a:pt x="51" y="22"/>
                      </a:moveTo>
                      <a:cubicBezTo>
                        <a:pt x="51" y="22"/>
                        <a:pt x="51" y="21"/>
                        <a:pt x="52" y="20"/>
                      </a:cubicBezTo>
                      <a:lnTo>
                        <a:pt x="53" y="21"/>
                      </a:lnTo>
                      <a:cubicBezTo>
                        <a:pt x="53" y="21"/>
                        <a:pt x="52" y="22"/>
                        <a:pt x="52" y="23"/>
                      </a:cubicBezTo>
                      <a:lnTo>
                        <a:pt x="51" y="22"/>
                      </a:lnTo>
                      <a:close/>
                      <a:moveTo>
                        <a:pt x="52" y="20"/>
                      </a:moveTo>
                      <a:cubicBezTo>
                        <a:pt x="53" y="17"/>
                        <a:pt x="53" y="13"/>
                        <a:pt x="51" y="10"/>
                      </a:cubicBezTo>
                      <a:lnTo>
                        <a:pt x="53" y="9"/>
                      </a:lnTo>
                      <a:cubicBezTo>
                        <a:pt x="55" y="13"/>
                        <a:pt x="55" y="17"/>
                        <a:pt x="53" y="21"/>
                      </a:cubicBezTo>
                      <a:lnTo>
                        <a:pt x="52" y="20"/>
                      </a:lnTo>
                      <a:close/>
                      <a:moveTo>
                        <a:pt x="53" y="9"/>
                      </a:moveTo>
                      <a:lnTo>
                        <a:pt x="53" y="9"/>
                      </a:lnTo>
                      <a:lnTo>
                        <a:pt x="52" y="10"/>
                      </a:lnTo>
                      <a:lnTo>
                        <a:pt x="53" y="9"/>
                      </a:lnTo>
                      <a:close/>
                      <a:moveTo>
                        <a:pt x="51" y="10"/>
                      </a:moveTo>
                      <a:lnTo>
                        <a:pt x="51" y="10"/>
                      </a:lnTo>
                      <a:lnTo>
                        <a:pt x="53" y="9"/>
                      </a:lnTo>
                      <a:lnTo>
                        <a:pt x="51" y="10"/>
                      </a:lnTo>
                      <a:close/>
                      <a:moveTo>
                        <a:pt x="53" y="9"/>
                      </a:moveTo>
                      <a:lnTo>
                        <a:pt x="53" y="9"/>
                      </a:lnTo>
                      <a:lnTo>
                        <a:pt x="52" y="10"/>
                      </a:lnTo>
                      <a:lnTo>
                        <a:pt x="53" y="9"/>
                      </a:lnTo>
                      <a:close/>
                      <a:moveTo>
                        <a:pt x="51" y="10"/>
                      </a:moveTo>
                      <a:cubicBezTo>
                        <a:pt x="51" y="9"/>
                        <a:pt x="51" y="9"/>
                        <a:pt x="50" y="9"/>
                      </a:cubicBezTo>
                      <a:lnTo>
                        <a:pt x="51" y="8"/>
                      </a:lnTo>
                      <a:cubicBezTo>
                        <a:pt x="52" y="8"/>
                        <a:pt x="52" y="9"/>
                        <a:pt x="53" y="9"/>
                      </a:cubicBezTo>
                      <a:lnTo>
                        <a:pt x="51" y="10"/>
                      </a:lnTo>
                      <a:close/>
                      <a:moveTo>
                        <a:pt x="50" y="9"/>
                      </a:moveTo>
                      <a:cubicBezTo>
                        <a:pt x="50" y="8"/>
                        <a:pt x="49" y="8"/>
                        <a:pt x="49" y="8"/>
                      </a:cubicBezTo>
                      <a:lnTo>
                        <a:pt x="50" y="7"/>
                      </a:lnTo>
                      <a:cubicBezTo>
                        <a:pt x="50" y="7"/>
                        <a:pt x="51" y="7"/>
                        <a:pt x="51" y="8"/>
                      </a:cubicBezTo>
                      <a:lnTo>
                        <a:pt x="50" y="9"/>
                      </a:lnTo>
                      <a:close/>
                      <a:moveTo>
                        <a:pt x="49" y="8"/>
                      </a:moveTo>
                      <a:cubicBezTo>
                        <a:pt x="47" y="6"/>
                        <a:pt x="43" y="5"/>
                        <a:pt x="39" y="5"/>
                      </a:cubicBezTo>
                      <a:lnTo>
                        <a:pt x="39" y="3"/>
                      </a:lnTo>
                      <a:cubicBezTo>
                        <a:pt x="43" y="3"/>
                        <a:pt x="47" y="5"/>
                        <a:pt x="50" y="7"/>
                      </a:cubicBezTo>
                      <a:lnTo>
                        <a:pt x="49" y="8"/>
                      </a:lnTo>
                      <a:close/>
                      <a:moveTo>
                        <a:pt x="39" y="3"/>
                      </a:moveTo>
                      <a:lnTo>
                        <a:pt x="39" y="3"/>
                      </a:lnTo>
                      <a:lnTo>
                        <a:pt x="39" y="4"/>
                      </a:lnTo>
                      <a:lnTo>
                        <a:pt x="39" y="3"/>
                      </a:lnTo>
                      <a:close/>
                      <a:moveTo>
                        <a:pt x="39" y="5"/>
                      </a:moveTo>
                      <a:lnTo>
                        <a:pt x="39" y="5"/>
                      </a:lnTo>
                      <a:lnTo>
                        <a:pt x="39" y="3"/>
                      </a:lnTo>
                      <a:lnTo>
                        <a:pt x="39" y="5"/>
                      </a:lnTo>
                      <a:close/>
                      <a:moveTo>
                        <a:pt x="39" y="5"/>
                      </a:moveTo>
                      <a:lnTo>
                        <a:pt x="39" y="5"/>
                      </a:lnTo>
                      <a:lnTo>
                        <a:pt x="39" y="4"/>
                      </a:lnTo>
                      <a:lnTo>
                        <a:pt x="39" y="5"/>
                      </a:lnTo>
                      <a:close/>
                      <a:moveTo>
                        <a:pt x="39" y="5"/>
                      </a:moveTo>
                      <a:cubicBezTo>
                        <a:pt x="38" y="5"/>
                        <a:pt x="36" y="3"/>
                        <a:pt x="35" y="2"/>
                      </a:cubicBezTo>
                      <a:lnTo>
                        <a:pt x="36" y="1"/>
                      </a:lnTo>
                      <a:cubicBezTo>
                        <a:pt x="37" y="2"/>
                        <a:pt x="38" y="4"/>
                        <a:pt x="39" y="3"/>
                      </a:cubicBezTo>
                      <a:lnTo>
                        <a:pt x="39" y="5"/>
                      </a:lnTo>
                      <a:close/>
                      <a:moveTo>
                        <a:pt x="35" y="2"/>
                      </a:moveTo>
                      <a:cubicBezTo>
                        <a:pt x="35" y="2"/>
                        <a:pt x="34" y="1"/>
                        <a:pt x="34" y="1"/>
                      </a:cubicBezTo>
                      <a:lnTo>
                        <a:pt x="35" y="0"/>
                      </a:lnTo>
                      <a:cubicBezTo>
                        <a:pt x="35" y="0"/>
                        <a:pt x="36" y="1"/>
                        <a:pt x="36" y="1"/>
                      </a:cubicBezTo>
                      <a:lnTo>
                        <a:pt x="35" y="2"/>
                      </a:lnTo>
                      <a:close/>
                      <a:moveTo>
                        <a:pt x="34" y="1"/>
                      </a:moveTo>
                      <a:cubicBezTo>
                        <a:pt x="34" y="1"/>
                        <a:pt x="34" y="1"/>
                        <a:pt x="34" y="1"/>
                      </a:cubicBezTo>
                      <a:lnTo>
                        <a:pt x="33" y="1"/>
                      </a:lnTo>
                      <a:cubicBezTo>
                        <a:pt x="33" y="0"/>
                        <a:pt x="34" y="0"/>
                        <a:pt x="35" y="0"/>
                      </a:cubicBezTo>
                      <a:lnTo>
                        <a:pt x="34" y="1"/>
                      </a:lnTo>
                      <a:close/>
                      <a:moveTo>
                        <a:pt x="34" y="1"/>
                      </a:moveTo>
                      <a:lnTo>
                        <a:pt x="34" y="1"/>
                      </a:lnTo>
                      <a:close/>
                    </a:path>
                  </a:pathLst>
                </a:custGeom>
                <a:solidFill>
                  <a:srgbClr val="94939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196" name="Freeform 587"/>
                <p:cNvSpPr>
                  <a:spLocks noChangeArrowheads="1"/>
                </p:cNvSpPr>
                <p:nvPr/>
              </p:nvSpPr>
              <p:spPr bwMode="auto">
                <a:xfrm>
                  <a:off x="744" y="2959"/>
                  <a:ext cx="318" cy="580"/>
                </a:xfrm>
                <a:custGeom>
                  <a:avLst/>
                  <a:gdLst>
                    <a:gd name="T0" fmla="*/ 65671 w 230"/>
                    <a:gd name="T1" fmla="*/ 225326 h 335"/>
                    <a:gd name="T2" fmla="*/ 81394 w 230"/>
                    <a:gd name="T3" fmla="*/ 380411 h 335"/>
                    <a:gd name="T4" fmla="*/ 118926 w 230"/>
                    <a:gd name="T5" fmla="*/ 542146 h 335"/>
                    <a:gd name="T6" fmla="*/ 134123 w 230"/>
                    <a:gd name="T7" fmla="*/ 639846 h 335"/>
                    <a:gd name="T8" fmla="*/ 256721 w 230"/>
                    <a:gd name="T9" fmla="*/ 1269365 h 335"/>
                    <a:gd name="T10" fmla="*/ 356471 w 230"/>
                    <a:gd name="T11" fmla="*/ 1871639 h 335"/>
                    <a:gd name="T12" fmla="*/ 391000 w 230"/>
                    <a:gd name="T13" fmla="*/ 2238339 h 335"/>
                    <a:gd name="T14" fmla="*/ 277217 w 230"/>
                    <a:gd name="T15" fmla="*/ 1809252 h 335"/>
                    <a:gd name="T16" fmla="*/ 159460 w 230"/>
                    <a:gd name="T17" fmla="*/ 1150031 h 335"/>
                    <a:gd name="T18" fmla="*/ 102092 w 230"/>
                    <a:gd name="T19" fmla="*/ 874631 h 335"/>
                    <a:gd name="T20" fmla="*/ 49390 w 230"/>
                    <a:gd name="T21" fmla="*/ 481331 h 335"/>
                    <a:gd name="T22" fmla="*/ 1813 w 230"/>
                    <a:gd name="T23" fmla="*/ 259750 h 335"/>
                    <a:gd name="T24" fmla="*/ 23937 w 230"/>
                    <a:gd name="T25" fmla="*/ 124761 h 335"/>
                    <a:gd name="T26" fmla="*/ 65671 w 230"/>
                    <a:gd name="T27" fmla="*/ 225326 h 335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</a:gdLst>
                  <a:ahLst/>
                  <a:cxnLst>
                    <a:cxn ang="T28">
                      <a:pos x="T0" y="T1"/>
                    </a:cxn>
                    <a:cxn ang="T29">
                      <a:pos x="T2" y="T3"/>
                    </a:cxn>
                    <a:cxn ang="T30">
                      <a:pos x="T4" y="T5"/>
                    </a:cxn>
                    <a:cxn ang="T31">
                      <a:pos x="T6" y="T7"/>
                    </a:cxn>
                    <a:cxn ang="T32">
                      <a:pos x="T8" y="T9"/>
                    </a:cxn>
                    <a:cxn ang="T33">
                      <a:pos x="T10" y="T11"/>
                    </a:cxn>
                    <a:cxn ang="T34">
                      <a:pos x="T12" y="T13"/>
                    </a:cxn>
                    <a:cxn ang="T35">
                      <a:pos x="T14" y="T15"/>
                    </a:cxn>
                    <a:cxn ang="T36">
                      <a:pos x="T16" y="T17"/>
                    </a:cxn>
                    <a:cxn ang="T37">
                      <a:pos x="T18" y="T19"/>
                    </a:cxn>
                    <a:cxn ang="T38">
                      <a:pos x="T20" y="T21"/>
                    </a:cxn>
                    <a:cxn ang="T39">
                      <a:pos x="T22" y="T23"/>
                    </a:cxn>
                    <a:cxn ang="T40">
                      <a:pos x="T24" y="T25"/>
                    </a:cxn>
                    <a:cxn ang="T41">
                      <a:pos x="T26" y="T27"/>
                    </a:cxn>
                  </a:cxnLst>
                  <a:rect l="0" t="0" r="r" b="b"/>
                  <a:pathLst>
                    <a:path w="230" h="335">
                      <a:moveTo>
                        <a:pt x="39" y="34"/>
                      </a:moveTo>
                      <a:cubicBezTo>
                        <a:pt x="34" y="42"/>
                        <a:pt x="47" y="54"/>
                        <a:pt x="48" y="57"/>
                      </a:cubicBezTo>
                      <a:cubicBezTo>
                        <a:pt x="55" y="66"/>
                        <a:pt x="64" y="74"/>
                        <a:pt x="70" y="81"/>
                      </a:cubicBezTo>
                      <a:cubicBezTo>
                        <a:pt x="71" y="83"/>
                        <a:pt x="78" y="94"/>
                        <a:pt x="79" y="96"/>
                      </a:cubicBezTo>
                      <a:cubicBezTo>
                        <a:pt x="103" y="132"/>
                        <a:pt x="131" y="152"/>
                        <a:pt x="151" y="190"/>
                      </a:cubicBezTo>
                      <a:cubicBezTo>
                        <a:pt x="169" y="224"/>
                        <a:pt x="190" y="247"/>
                        <a:pt x="210" y="280"/>
                      </a:cubicBezTo>
                      <a:cubicBezTo>
                        <a:pt x="218" y="295"/>
                        <a:pt x="225" y="319"/>
                        <a:pt x="230" y="335"/>
                      </a:cubicBezTo>
                      <a:cubicBezTo>
                        <a:pt x="206" y="315"/>
                        <a:pt x="185" y="294"/>
                        <a:pt x="163" y="271"/>
                      </a:cubicBezTo>
                      <a:cubicBezTo>
                        <a:pt x="134" y="239"/>
                        <a:pt x="122" y="205"/>
                        <a:pt x="94" y="172"/>
                      </a:cubicBezTo>
                      <a:cubicBezTo>
                        <a:pt x="82" y="156"/>
                        <a:pt x="72" y="147"/>
                        <a:pt x="60" y="131"/>
                      </a:cubicBezTo>
                      <a:cubicBezTo>
                        <a:pt x="46" y="113"/>
                        <a:pt x="38" y="91"/>
                        <a:pt x="29" y="72"/>
                      </a:cubicBezTo>
                      <a:cubicBezTo>
                        <a:pt x="22" y="58"/>
                        <a:pt x="14" y="41"/>
                        <a:pt x="1" y="39"/>
                      </a:cubicBezTo>
                      <a:cubicBezTo>
                        <a:pt x="0" y="22"/>
                        <a:pt x="1" y="0"/>
                        <a:pt x="14" y="19"/>
                      </a:cubicBezTo>
                      <a:cubicBezTo>
                        <a:pt x="18" y="25"/>
                        <a:pt x="26" y="44"/>
                        <a:pt x="39" y="34"/>
                      </a:cubicBezTo>
                      <a:close/>
                    </a:path>
                  </a:pathLst>
                </a:custGeom>
                <a:solidFill>
                  <a:srgbClr val="E6457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197" name="Freeform 589"/>
                <p:cNvSpPr>
                  <a:spLocks noChangeArrowheads="1"/>
                </p:cNvSpPr>
                <p:nvPr/>
              </p:nvSpPr>
              <p:spPr bwMode="auto">
                <a:xfrm>
                  <a:off x="646" y="2995"/>
                  <a:ext cx="250" cy="586"/>
                </a:xfrm>
                <a:custGeom>
                  <a:avLst/>
                  <a:gdLst>
                    <a:gd name="T0" fmla="*/ 61981 w 181"/>
                    <a:gd name="T1" fmla="*/ 31198 h 339"/>
                    <a:gd name="T2" fmla="*/ 73570 w 181"/>
                    <a:gd name="T3" fmla="*/ 288516 h 339"/>
                    <a:gd name="T4" fmla="*/ 207126 w 181"/>
                    <a:gd name="T5" fmla="*/ 1411826 h 339"/>
                    <a:gd name="T6" fmla="*/ 237704 w 181"/>
                    <a:gd name="T7" fmla="*/ 1661153 h 339"/>
                    <a:gd name="T8" fmla="*/ 269126 w 181"/>
                    <a:gd name="T9" fmla="*/ 1894528 h 339"/>
                    <a:gd name="T10" fmla="*/ 294155 w 181"/>
                    <a:gd name="T11" fmla="*/ 2053838 h 339"/>
                    <a:gd name="T12" fmla="*/ 290544 w 181"/>
                    <a:gd name="T13" fmla="*/ 2204971 h 339"/>
                    <a:gd name="T14" fmla="*/ 276609 w 181"/>
                    <a:gd name="T15" fmla="*/ 2145612 h 339"/>
                    <a:gd name="T16" fmla="*/ 202442 w 181"/>
                    <a:gd name="T17" fmla="*/ 1779665 h 339"/>
                    <a:gd name="T18" fmla="*/ 150761 w 181"/>
                    <a:gd name="T19" fmla="*/ 1563678 h 339"/>
                    <a:gd name="T20" fmla="*/ 111743 w 181"/>
                    <a:gd name="T21" fmla="*/ 1386934 h 339"/>
                    <a:gd name="T22" fmla="*/ 56664 w 181"/>
                    <a:gd name="T23" fmla="*/ 784497 h 339"/>
                    <a:gd name="T24" fmla="*/ 31412 w 181"/>
                    <a:gd name="T25" fmla="*/ 213995 h 339"/>
                    <a:gd name="T26" fmla="*/ 25464 w 181"/>
                    <a:gd name="T27" fmla="*/ 151333 h 339"/>
                    <a:gd name="T28" fmla="*/ 2938 w 181"/>
                    <a:gd name="T29" fmla="*/ 62697 h 339"/>
                    <a:gd name="T30" fmla="*/ 35515 w 181"/>
                    <a:gd name="T31" fmla="*/ 51440 h 339"/>
                    <a:gd name="T32" fmla="*/ 61981 w 181"/>
                    <a:gd name="T33" fmla="*/ 31198 h 339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0" t="0" r="r" b="b"/>
                  <a:pathLst>
                    <a:path w="181" h="339">
                      <a:moveTo>
                        <a:pt x="37" y="5"/>
                      </a:moveTo>
                      <a:cubicBezTo>
                        <a:pt x="41" y="13"/>
                        <a:pt x="36" y="30"/>
                        <a:pt x="44" y="44"/>
                      </a:cubicBezTo>
                      <a:cubicBezTo>
                        <a:pt x="75" y="108"/>
                        <a:pt x="106" y="158"/>
                        <a:pt x="124" y="216"/>
                      </a:cubicBezTo>
                      <a:cubicBezTo>
                        <a:pt x="126" y="223"/>
                        <a:pt x="138" y="248"/>
                        <a:pt x="142" y="254"/>
                      </a:cubicBezTo>
                      <a:cubicBezTo>
                        <a:pt x="145" y="261"/>
                        <a:pt x="157" y="285"/>
                        <a:pt x="161" y="290"/>
                      </a:cubicBezTo>
                      <a:cubicBezTo>
                        <a:pt x="168" y="298"/>
                        <a:pt x="174" y="304"/>
                        <a:pt x="176" y="314"/>
                      </a:cubicBezTo>
                      <a:cubicBezTo>
                        <a:pt x="178" y="322"/>
                        <a:pt x="181" y="332"/>
                        <a:pt x="174" y="337"/>
                      </a:cubicBezTo>
                      <a:cubicBezTo>
                        <a:pt x="172" y="339"/>
                        <a:pt x="167" y="332"/>
                        <a:pt x="165" y="328"/>
                      </a:cubicBezTo>
                      <a:cubicBezTo>
                        <a:pt x="150" y="306"/>
                        <a:pt x="138" y="293"/>
                        <a:pt x="121" y="272"/>
                      </a:cubicBezTo>
                      <a:cubicBezTo>
                        <a:pt x="113" y="261"/>
                        <a:pt x="102" y="247"/>
                        <a:pt x="90" y="239"/>
                      </a:cubicBezTo>
                      <a:cubicBezTo>
                        <a:pt x="79" y="232"/>
                        <a:pt x="74" y="222"/>
                        <a:pt x="67" y="212"/>
                      </a:cubicBezTo>
                      <a:cubicBezTo>
                        <a:pt x="49" y="182"/>
                        <a:pt x="44" y="152"/>
                        <a:pt x="34" y="120"/>
                      </a:cubicBezTo>
                      <a:cubicBezTo>
                        <a:pt x="25" y="91"/>
                        <a:pt x="28" y="62"/>
                        <a:pt x="19" y="33"/>
                      </a:cubicBezTo>
                      <a:cubicBezTo>
                        <a:pt x="18" y="30"/>
                        <a:pt x="18" y="26"/>
                        <a:pt x="15" y="23"/>
                      </a:cubicBezTo>
                      <a:cubicBezTo>
                        <a:pt x="10" y="19"/>
                        <a:pt x="5" y="15"/>
                        <a:pt x="2" y="10"/>
                      </a:cubicBezTo>
                      <a:cubicBezTo>
                        <a:pt x="0" y="4"/>
                        <a:pt x="17" y="8"/>
                        <a:pt x="21" y="8"/>
                      </a:cubicBezTo>
                      <a:cubicBezTo>
                        <a:pt x="28" y="8"/>
                        <a:pt x="34" y="0"/>
                        <a:pt x="37" y="5"/>
                      </a:cubicBezTo>
                      <a:close/>
                    </a:path>
                  </a:pathLst>
                </a:custGeom>
                <a:solidFill>
                  <a:srgbClr val="E6457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198" name="Freeform 591"/>
                <p:cNvSpPr>
                  <a:spLocks noChangeArrowheads="1"/>
                </p:cNvSpPr>
                <p:nvPr/>
              </p:nvSpPr>
              <p:spPr bwMode="auto">
                <a:xfrm>
                  <a:off x="857" y="3293"/>
                  <a:ext cx="170" cy="49"/>
                </a:xfrm>
                <a:custGeom>
                  <a:avLst/>
                  <a:gdLst>
                    <a:gd name="T0" fmla="*/ 42933 w 123"/>
                    <a:gd name="T1" fmla="*/ 36507 h 29"/>
                    <a:gd name="T2" fmla="*/ 0 w 123"/>
                    <a:gd name="T3" fmla="*/ 159770 h 29"/>
                    <a:gd name="T4" fmla="*/ 93271 w 123"/>
                    <a:gd name="T5" fmla="*/ 148271 h 29"/>
                    <a:gd name="T6" fmla="*/ 212304 w 123"/>
                    <a:gd name="T7" fmla="*/ 119677 h 29"/>
                    <a:gd name="T8" fmla="*/ 188052 w 123"/>
                    <a:gd name="T9" fmla="*/ 47369 h 29"/>
                    <a:gd name="T10" fmla="*/ 158779 w 123"/>
                    <a:gd name="T11" fmla="*/ 26382 h 29"/>
                    <a:gd name="T12" fmla="*/ 103281 w 123"/>
                    <a:gd name="T13" fmla="*/ 17290 h 29"/>
                    <a:gd name="T14" fmla="*/ 42933 w 123"/>
                    <a:gd name="T15" fmla="*/ 36507 h 29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123" h="29">
                      <a:moveTo>
                        <a:pt x="25" y="6"/>
                      </a:moveTo>
                      <a:cubicBezTo>
                        <a:pt x="15" y="12"/>
                        <a:pt x="7" y="19"/>
                        <a:pt x="0" y="27"/>
                      </a:cubicBezTo>
                      <a:cubicBezTo>
                        <a:pt x="18" y="29"/>
                        <a:pt x="36" y="26"/>
                        <a:pt x="54" y="25"/>
                      </a:cubicBezTo>
                      <a:cubicBezTo>
                        <a:pt x="77" y="24"/>
                        <a:pt x="100" y="19"/>
                        <a:pt x="123" y="20"/>
                      </a:cubicBezTo>
                      <a:cubicBezTo>
                        <a:pt x="119" y="15"/>
                        <a:pt x="115" y="10"/>
                        <a:pt x="109" y="8"/>
                      </a:cubicBezTo>
                      <a:cubicBezTo>
                        <a:pt x="104" y="6"/>
                        <a:pt x="98" y="5"/>
                        <a:pt x="92" y="4"/>
                      </a:cubicBezTo>
                      <a:cubicBezTo>
                        <a:pt x="82" y="3"/>
                        <a:pt x="71" y="4"/>
                        <a:pt x="60" y="3"/>
                      </a:cubicBezTo>
                      <a:cubicBezTo>
                        <a:pt x="48" y="2"/>
                        <a:pt x="36" y="0"/>
                        <a:pt x="25" y="6"/>
                      </a:cubicBezTo>
                      <a:close/>
                    </a:path>
                  </a:pathLst>
                </a:custGeom>
                <a:solidFill>
                  <a:srgbClr val="C5975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199" name="Freeform 592"/>
                <p:cNvSpPr>
                  <a:spLocks noChangeArrowheads="1"/>
                </p:cNvSpPr>
                <p:nvPr/>
              </p:nvSpPr>
              <p:spPr bwMode="auto">
                <a:xfrm>
                  <a:off x="855" y="3293"/>
                  <a:ext cx="173" cy="49"/>
                </a:xfrm>
                <a:custGeom>
                  <a:avLst/>
                  <a:gdLst>
                    <a:gd name="T0" fmla="*/ 20561 w 126"/>
                    <a:gd name="T1" fmla="*/ 93433 h 29"/>
                    <a:gd name="T2" fmla="*/ 39156 w 126"/>
                    <a:gd name="T3" fmla="*/ 36507 h 29"/>
                    <a:gd name="T4" fmla="*/ 20561 w 126"/>
                    <a:gd name="T5" fmla="*/ 93433 h 29"/>
                    <a:gd name="T6" fmla="*/ 0 w 126"/>
                    <a:gd name="T7" fmla="*/ 159770 h 29"/>
                    <a:gd name="T8" fmla="*/ 20561 w 126"/>
                    <a:gd name="T9" fmla="*/ 93433 h 29"/>
                    <a:gd name="T10" fmla="*/ 0 w 126"/>
                    <a:gd name="T11" fmla="*/ 165541 h 29"/>
                    <a:gd name="T12" fmla="*/ 1714 w 126"/>
                    <a:gd name="T13" fmla="*/ 159770 h 29"/>
                    <a:gd name="T14" fmla="*/ 1714 w 126"/>
                    <a:gd name="T15" fmla="*/ 154644 h 29"/>
                    <a:gd name="T16" fmla="*/ 59652 w 126"/>
                    <a:gd name="T17" fmla="*/ 159770 h 29"/>
                    <a:gd name="T18" fmla="*/ 1714 w 126"/>
                    <a:gd name="T19" fmla="*/ 154644 h 29"/>
                    <a:gd name="T20" fmla="*/ 86460 w 126"/>
                    <a:gd name="T21" fmla="*/ 142556 h 29"/>
                    <a:gd name="T22" fmla="*/ 59652 w 126"/>
                    <a:gd name="T23" fmla="*/ 159770 h 29"/>
                    <a:gd name="T24" fmla="*/ 86460 w 126"/>
                    <a:gd name="T25" fmla="*/ 142556 h 29"/>
                    <a:gd name="T26" fmla="*/ 86460 w 126"/>
                    <a:gd name="T27" fmla="*/ 148271 h 29"/>
                    <a:gd name="T28" fmla="*/ 86460 w 126"/>
                    <a:gd name="T29" fmla="*/ 142556 h 29"/>
                    <a:gd name="T30" fmla="*/ 130040 w 126"/>
                    <a:gd name="T31" fmla="*/ 136423 h 29"/>
                    <a:gd name="T32" fmla="*/ 86460 w 126"/>
                    <a:gd name="T33" fmla="*/ 142556 h 29"/>
                    <a:gd name="T34" fmla="*/ 195647 w 126"/>
                    <a:gd name="T35" fmla="*/ 110164 h 29"/>
                    <a:gd name="T36" fmla="*/ 130040 w 126"/>
                    <a:gd name="T37" fmla="*/ 136423 h 29"/>
                    <a:gd name="T38" fmla="*/ 196929 w 126"/>
                    <a:gd name="T39" fmla="*/ 110164 h 29"/>
                    <a:gd name="T40" fmla="*/ 195647 w 126"/>
                    <a:gd name="T41" fmla="*/ 119677 h 29"/>
                    <a:gd name="T42" fmla="*/ 196929 w 126"/>
                    <a:gd name="T43" fmla="*/ 110164 h 29"/>
                    <a:gd name="T44" fmla="*/ 184185 w 126"/>
                    <a:gd name="T45" fmla="*/ 82425 h 29"/>
                    <a:gd name="T46" fmla="*/ 196929 w 126"/>
                    <a:gd name="T47" fmla="*/ 110164 h 29"/>
                    <a:gd name="T48" fmla="*/ 184185 w 126"/>
                    <a:gd name="T49" fmla="*/ 82425 h 29"/>
                    <a:gd name="T50" fmla="*/ 173610 w 126"/>
                    <a:gd name="T51" fmla="*/ 43669 h 29"/>
                    <a:gd name="T52" fmla="*/ 184185 w 126"/>
                    <a:gd name="T53" fmla="*/ 82425 h 29"/>
                    <a:gd name="T54" fmla="*/ 173610 w 126"/>
                    <a:gd name="T55" fmla="*/ 43669 h 29"/>
                    <a:gd name="T56" fmla="*/ 173610 w 126"/>
                    <a:gd name="T57" fmla="*/ 43669 h 29"/>
                    <a:gd name="T58" fmla="*/ 161005 w 126"/>
                    <a:gd name="T59" fmla="*/ 36507 h 29"/>
                    <a:gd name="T60" fmla="*/ 173610 w 126"/>
                    <a:gd name="T61" fmla="*/ 43669 h 29"/>
                    <a:gd name="T62" fmla="*/ 161005 w 126"/>
                    <a:gd name="T63" fmla="*/ 36507 h 29"/>
                    <a:gd name="T64" fmla="*/ 161005 w 126"/>
                    <a:gd name="T65" fmla="*/ 28614 h 29"/>
                    <a:gd name="T66" fmla="*/ 161005 w 126"/>
                    <a:gd name="T67" fmla="*/ 36507 h 29"/>
                    <a:gd name="T68" fmla="*/ 147789 w 126"/>
                    <a:gd name="T69" fmla="*/ 17290 h 29"/>
                    <a:gd name="T70" fmla="*/ 161005 w 126"/>
                    <a:gd name="T71" fmla="*/ 36507 h 29"/>
                    <a:gd name="T72" fmla="*/ 147789 w 126"/>
                    <a:gd name="T73" fmla="*/ 17290 h 29"/>
                    <a:gd name="T74" fmla="*/ 147789 w 126"/>
                    <a:gd name="T75" fmla="*/ 17290 h 29"/>
                    <a:gd name="T76" fmla="*/ 122097 w 126"/>
                    <a:gd name="T77" fmla="*/ 26382 h 29"/>
                    <a:gd name="T78" fmla="*/ 147789 w 126"/>
                    <a:gd name="T79" fmla="*/ 17290 h 29"/>
                    <a:gd name="T80" fmla="*/ 122097 w 126"/>
                    <a:gd name="T81" fmla="*/ 26382 h 29"/>
                    <a:gd name="T82" fmla="*/ 95659 w 126"/>
                    <a:gd name="T83" fmla="*/ 10449 h 29"/>
                    <a:gd name="T84" fmla="*/ 122097 w 126"/>
                    <a:gd name="T85" fmla="*/ 26382 h 29"/>
                    <a:gd name="T86" fmla="*/ 95659 w 126"/>
                    <a:gd name="T87" fmla="*/ 26382 h 29"/>
                    <a:gd name="T88" fmla="*/ 95659 w 126"/>
                    <a:gd name="T89" fmla="*/ 26382 h 29"/>
                    <a:gd name="T90" fmla="*/ 95659 w 126"/>
                    <a:gd name="T91" fmla="*/ 26382 h 29"/>
                    <a:gd name="T92" fmla="*/ 95659 w 126"/>
                    <a:gd name="T93" fmla="*/ 10449 h 29"/>
                    <a:gd name="T94" fmla="*/ 95659 w 126"/>
                    <a:gd name="T95" fmla="*/ 26382 h 29"/>
                    <a:gd name="T96" fmla="*/ 89957 w 126"/>
                    <a:gd name="T97" fmla="*/ 10449 h 29"/>
                    <a:gd name="T98" fmla="*/ 95659 w 126"/>
                    <a:gd name="T99" fmla="*/ 26382 h 29"/>
                    <a:gd name="T100" fmla="*/ 41538 w 126"/>
                    <a:gd name="T101" fmla="*/ 43669 h 29"/>
                    <a:gd name="T102" fmla="*/ 89957 w 126"/>
                    <a:gd name="T103" fmla="*/ 10449 h 29"/>
                    <a:gd name="T104" fmla="*/ 39156 w 126"/>
                    <a:gd name="T105" fmla="*/ 36507 h 29"/>
                    <a:gd name="T106" fmla="*/ 41538 w 126"/>
                    <a:gd name="T107" fmla="*/ 36507 h 29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</a:gdLst>
                  <a:ahLst/>
                  <a:cxnLst>
                    <a:cxn ang="T108">
                      <a:pos x="T0" y="T1"/>
                    </a:cxn>
                    <a:cxn ang="T109">
                      <a:pos x="T2" y="T3"/>
                    </a:cxn>
                    <a:cxn ang="T110">
                      <a:pos x="T4" y="T5"/>
                    </a:cxn>
                    <a:cxn ang="T111">
                      <a:pos x="T6" y="T7"/>
                    </a:cxn>
                    <a:cxn ang="T112">
                      <a:pos x="T8" y="T9"/>
                    </a:cxn>
                    <a:cxn ang="T113">
                      <a:pos x="T10" y="T11"/>
                    </a:cxn>
                    <a:cxn ang="T114">
                      <a:pos x="T12" y="T13"/>
                    </a:cxn>
                    <a:cxn ang="T115">
                      <a:pos x="T14" y="T15"/>
                    </a:cxn>
                    <a:cxn ang="T116">
                      <a:pos x="T16" y="T17"/>
                    </a:cxn>
                    <a:cxn ang="T117">
                      <a:pos x="T18" y="T19"/>
                    </a:cxn>
                    <a:cxn ang="T118">
                      <a:pos x="T20" y="T21"/>
                    </a:cxn>
                    <a:cxn ang="T119">
                      <a:pos x="T22" y="T23"/>
                    </a:cxn>
                    <a:cxn ang="T120">
                      <a:pos x="T24" y="T25"/>
                    </a:cxn>
                    <a:cxn ang="T121">
                      <a:pos x="T26" y="T27"/>
                    </a:cxn>
                    <a:cxn ang="T122">
                      <a:pos x="T28" y="T29"/>
                    </a:cxn>
                    <a:cxn ang="T123">
                      <a:pos x="T30" y="T31"/>
                    </a:cxn>
                    <a:cxn ang="T124">
                      <a:pos x="T32" y="T33"/>
                    </a:cxn>
                    <a:cxn ang="T125">
                      <a:pos x="T34" y="T35"/>
                    </a:cxn>
                    <a:cxn ang="T126">
                      <a:pos x="T36" y="T37"/>
                    </a:cxn>
                    <a:cxn ang="T127">
                      <a:pos x="T38" y="T39"/>
                    </a:cxn>
                    <a:cxn ang="T128">
                      <a:pos x="T40" y="T41"/>
                    </a:cxn>
                    <a:cxn ang="T129">
                      <a:pos x="T42" y="T43"/>
                    </a:cxn>
                    <a:cxn ang="T130">
                      <a:pos x="T44" y="T45"/>
                    </a:cxn>
                    <a:cxn ang="T131">
                      <a:pos x="T46" y="T47"/>
                    </a:cxn>
                    <a:cxn ang="T132">
                      <a:pos x="T48" y="T49"/>
                    </a:cxn>
                    <a:cxn ang="T133">
                      <a:pos x="T50" y="T51"/>
                    </a:cxn>
                    <a:cxn ang="T134">
                      <a:pos x="T52" y="T53"/>
                    </a:cxn>
                    <a:cxn ang="T135">
                      <a:pos x="T54" y="T55"/>
                    </a:cxn>
                    <a:cxn ang="T136">
                      <a:pos x="T56" y="T57"/>
                    </a:cxn>
                    <a:cxn ang="T137">
                      <a:pos x="T58" y="T59"/>
                    </a:cxn>
                    <a:cxn ang="T138">
                      <a:pos x="T60" y="T61"/>
                    </a:cxn>
                    <a:cxn ang="T139">
                      <a:pos x="T62" y="T63"/>
                    </a:cxn>
                    <a:cxn ang="T140">
                      <a:pos x="T64" y="T65"/>
                    </a:cxn>
                    <a:cxn ang="T141">
                      <a:pos x="T66" y="T67"/>
                    </a:cxn>
                    <a:cxn ang="T142">
                      <a:pos x="T68" y="T69"/>
                    </a:cxn>
                    <a:cxn ang="T143">
                      <a:pos x="T70" y="T71"/>
                    </a:cxn>
                    <a:cxn ang="T144">
                      <a:pos x="T72" y="T73"/>
                    </a:cxn>
                    <a:cxn ang="T145">
                      <a:pos x="T74" y="T75"/>
                    </a:cxn>
                    <a:cxn ang="T146">
                      <a:pos x="T76" y="T77"/>
                    </a:cxn>
                    <a:cxn ang="T147">
                      <a:pos x="T78" y="T79"/>
                    </a:cxn>
                    <a:cxn ang="T148">
                      <a:pos x="T80" y="T81"/>
                    </a:cxn>
                    <a:cxn ang="T149">
                      <a:pos x="T82" y="T83"/>
                    </a:cxn>
                    <a:cxn ang="T150">
                      <a:pos x="T84" y="T85"/>
                    </a:cxn>
                    <a:cxn ang="T151">
                      <a:pos x="T86" y="T87"/>
                    </a:cxn>
                    <a:cxn ang="T152">
                      <a:pos x="T88" y="T89"/>
                    </a:cxn>
                    <a:cxn ang="T153">
                      <a:pos x="T90" y="T91"/>
                    </a:cxn>
                    <a:cxn ang="T154">
                      <a:pos x="T92" y="T93"/>
                    </a:cxn>
                    <a:cxn ang="T155">
                      <a:pos x="T94" y="T95"/>
                    </a:cxn>
                    <a:cxn ang="T156">
                      <a:pos x="T96" y="T97"/>
                    </a:cxn>
                    <a:cxn ang="T157">
                      <a:pos x="T98" y="T99"/>
                    </a:cxn>
                    <a:cxn ang="T158">
                      <a:pos x="T100" y="T101"/>
                    </a:cxn>
                    <a:cxn ang="T159">
                      <a:pos x="T102" y="T103"/>
                    </a:cxn>
                    <a:cxn ang="T160">
                      <a:pos x="T104" y="T105"/>
                    </a:cxn>
                    <a:cxn ang="T161">
                      <a:pos x="T106" y="T107"/>
                    </a:cxn>
                  </a:cxnLst>
                  <a:rect l="0" t="0" r="r" b="b"/>
                  <a:pathLst>
                    <a:path w="126" h="29">
                      <a:moveTo>
                        <a:pt x="26" y="7"/>
                      </a:moveTo>
                      <a:cubicBezTo>
                        <a:pt x="22" y="10"/>
                        <a:pt x="17" y="13"/>
                        <a:pt x="13" y="16"/>
                      </a:cubicBezTo>
                      <a:lnTo>
                        <a:pt x="11" y="15"/>
                      </a:lnTo>
                      <a:cubicBezTo>
                        <a:pt x="16" y="12"/>
                        <a:pt x="20" y="9"/>
                        <a:pt x="25" y="6"/>
                      </a:cubicBezTo>
                      <a:lnTo>
                        <a:pt x="26" y="7"/>
                      </a:lnTo>
                      <a:close/>
                      <a:moveTo>
                        <a:pt x="13" y="16"/>
                      </a:moveTo>
                      <a:cubicBezTo>
                        <a:pt x="9" y="20"/>
                        <a:pt x="5" y="23"/>
                        <a:pt x="2" y="27"/>
                      </a:cubicBezTo>
                      <a:lnTo>
                        <a:pt x="0" y="27"/>
                      </a:lnTo>
                      <a:cubicBezTo>
                        <a:pt x="4" y="22"/>
                        <a:pt x="7" y="19"/>
                        <a:pt x="11" y="15"/>
                      </a:cubicBezTo>
                      <a:lnTo>
                        <a:pt x="13" y="16"/>
                      </a:lnTo>
                      <a:close/>
                      <a:moveTo>
                        <a:pt x="1" y="28"/>
                      </a:moveTo>
                      <a:lnTo>
                        <a:pt x="0" y="28"/>
                      </a:lnTo>
                      <a:lnTo>
                        <a:pt x="0" y="27"/>
                      </a:lnTo>
                      <a:lnTo>
                        <a:pt x="1" y="27"/>
                      </a:lnTo>
                      <a:lnTo>
                        <a:pt x="1" y="28"/>
                      </a:lnTo>
                      <a:close/>
                      <a:moveTo>
                        <a:pt x="1" y="26"/>
                      </a:moveTo>
                      <a:cubicBezTo>
                        <a:pt x="14" y="27"/>
                        <a:pt x="26" y="26"/>
                        <a:pt x="38" y="25"/>
                      </a:cubicBezTo>
                      <a:lnTo>
                        <a:pt x="38" y="27"/>
                      </a:lnTo>
                      <a:cubicBezTo>
                        <a:pt x="26" y="28"/>
                        <a:pt x="14" y="29"/>
                        <a:pt x="1" y="28"/>
                      </a:cubicBezTo>
                      <a:lnTo>
                        <a:pt x="1" y="26"/>
                      </a:lnTo>
                      <a:close/>
                      <a:moveTo>
                        <a:pt x="38" y="25"/>
                      </a:moveTo>
                      <a:cubicBezTo>
                        <a:pt x="44" y="25"/>
                        <a:pt x="49" y="24"/>
                        <a:pt x="55" y="24"/>
                      </a:cubicBezTo>
                      <a:lnTo>
                        <a:pt x="55" y="26"/>
                      </a:lnTo>
                      <a:cubicBezTo>
                        <a:pt x="49" y="26"/>
                        <a:pt x="44" y="26"/>
                        <a:pt x="38" y="27"/>
                      </a:cubicBezTo>
                      <a:lnTo>
                        <a:pt x="38" y="25"/>
                      </a:lnTo>
                      <a:close/>
                      <a:moveTo>
                        <a:pt x="55" y="24"/>
                      </a:moveTo>
                      <a:lnTo>
                        <a:pt x="55" y="24"/>
                      </a:lnTo>
                      <a:lnTo>
                        <a:pt x="55" y="25"/>
                      </a:lnTo>
                      <a:lnTo>
                        <a:pt x="55" y="24"/>
                      </a:lnTo>
                      <a:close/>
                      <a:moveTo>
                        <a:pt x="55" y="24"/>
                      </a:moveTo>
                      <a:cubicBezTo>
                        <a:pt x="64" y="23"/>
                        <a:pt x="74" y="22"/>
                        <a:pt x="83" y="21"/>
                      </a:cubicBezTo>
                      <a:lnTo>
                        <a:pt x="83" y="23"/>
                      </a:lnTo>
                      <a:cubicBezTo>
                        <a:pt x="74" y="24"/>
                        <a:pt x="65" y="25"/>
                        <a:pt x="55" y="26"/>
                      </a:cubicBezTo>
                      <a:lnTo>
                        <a:pt x="55" y="24"/>
                      </a:lnTo>
                      <a:close/>
                      <a:moveTo>
                        <a:pt x="83" y="21"/>
                      </a:moveTo>
                      <a:cubicBezTo>
                        <a:pt x="97" y="20"/>
                        <a:pt x="110" y="18"/>
                        <a:pt x="124" y="19"/>
                      </a:cubicBezTo>
                      <a:lnTo>
                        <a:pt x="124" y="20"/>
                      </a:lnTo>
                      <a:cubicBezTo>
                        <a:pt x="110" y="20"/>
                        <a:pt x="97" y="21"/>
                        <a:pt x="83" y="23"/>
                      </a:cubicBezTo>
                      <a:lnTo>
                        <a:pt x="83" y="21"/>
                      </a:lnTo>
                      <a:close/>
                      <a:moveTo>
                        <a:pt x="125" y="19"/>
                      </a:moveTo>
                      <a:lnTo>
                        <a:pt x="126" y="21"/>
                      </a:lnTo>
                      <a:lnTo>
                        <a:pt x="124" y="20"/>
                      </a:lnTo>
                      <a:lnTo>
                        <a:pt x="125" y="19"/>
                      </a:lnTo>
                      <a:close/>
                      <a:moveTo>
                        <a:pt x="123" y="20"/>
                      </a:moveTo>
                      <a:cubicBezTo>
                        <a:pt x="121" y="18"/>
                        <a:pt x="119" y="16"/>
                        <a:pt x="117" y="14"/>
                      </a:cubicBezTo>
                      <a:lnTo>
                        <a:pt x="119" y="12"/>
                      </a:lnTo>
                      <a:cubicBezTo>
                        <a:pt x="121" y="14"/>
                        <a:pt x="123" y="17"/>
                        <a:pt x="125" y="19"/>
                      </a:cubicBezTo>
                      <a:lnTo>
                        <a:pt x="123" y="20"/>
                      </a:lnTo>
                      <a:close/>
                      <a:moveTo>
                        <a:pt x="117" y="14"/>
                      </a:moveTo>
                      <a:cubicBezTo>
                        <a:pt x="115" y="12"/>
                        <a:pt x="112" y="10"/>
                        <a:pt x="109" y="9"/>
                      </a:cubicBezTo>
                      <a:lnTo>
                        <a:pt x="110" y="7"/>
                      </a:lnTo>
                      <a:cubicBezTo>
                        <a:pt x="113" y="8"/>
                        <a:pt x="116" y="10"/>
                        <a:pt x="119" y="12"/>
                      </a:cubicBezTo>
                      <a:lnTo>
                        <a:pt x="117" y="14"/>
                      </a:lnTo>
                      <a:close/>
                      <a:moveTo>
                        <a:pt x="110" y="7"/>
                      </a:moveTo>
                      <a:lnTo>
                        <a:pt x="110" y="7"/>
                      </a:lnTo>
                      <a:lnTo>
                        <a:pt x="110" y="8"/>
                      </a:lnTo>
                      <a:lnTo>
                        <a:pt x="110" y="7"/>
                      </a:lnTo>
                      <a:close/>
                      <a:moveTo>
                        <a:pt x="109" y="9"/>
                      </a:moveTo>
                      <a:cubicBezTo>
                        <a:pt x="107" y="8"/>
                        <a:pt x="104" y="7"/>
                        <a:pt x="102" y="6"/>
                      </a:cubicBezTo>
                      <a:lnTo>
                        <a:pt x="102" y="5"/>
                      </a:lnTo>
                      <a:cubicBezTo>
                        <a:pt x="105" y="5"/>
                        <a:pt x="107" y="6"/>
                        <a:pt x="110" y="7"/>
                      </a:cubicBezTo>
                      <a:lnTo>
                        <a:pt x="109" y="9"/>
                      </a:lnTo>
                      <a:close/>
                      <a:moveTo>
                        <a:pt x="102" y="6"/>
                      </a:moveTo>
                      <a:lnTo>
                        <a:pt x="102" y="6"/>
                      </a:lnTo>
                      <a:lnTo>
                        <a:pt x="102" y="5"/>
                      </a:lnTo>
                      <a:lnTo>
                        <a:pt x="102" y="6"/>
                      </a:lnTo>
                      <a:close/>
                      <a:moveTo>
                        <a:pt x="102" y="6"/>
                      </a:moveTo>
                      <a:cubicBezTo>
                        <a:pt x="99" y="6"/>
                        <a:pt x="96" y="5"/>
                        <a:pt x="93" y="5"/>
                      </a:cubicBezTo>
                      <a:lnTo>
                        <a:pt x="94" y="3"/>
                      </a:lnTo>
                      <a:cubicBezTo>
                        <a:pt x="97" y="4"/>
                        <a:pt x="99" y="4"/>
                        <a:pt x="102" y="5"/>
                      </a:cubicBezTo>
                      <a:lnTo>
                        <a:pt x="102" y="6"/>
                      </a:lnTo>
                      <a:close/>
                      <a:moveTo>
                        <a:pt x="94" y="3"/>
                      </a:moveTo>
                      <a:lnTo>
                        <a:pt x="94" y="3"/>
                      </a:lnTo>
                      <a:lnTo>
                        <a:pt x="93" y="4"/>
                      </a:lnTo>
                      <a:lnTo>
                        <a:pt x="94" y="3"/>
                      </a:lnTo>
                      <a:close/>
                      <a:moveTo>
                        <a:pt x="93" y="5"/>
                      </a:moveTo>
                      <a:cubicBezTo>
                        <a:pt x="88" y="4"/>
                        <a:pt x="82" y="4"/>
                        <a:pt x="77" y="4"/>
                      </a:cubicBezTo>
                      <a:lnTo>
                        <a:pt x="77" y="3"/>
                      </a:lnTo>
                      <a:cubicBezTo>
                        <a:pt x="82" y="3"/>
                        <a:pt x="88" y="2"/>
                        <a:pt x="94" y="3"/>
                      </a:cubicBezTo>
                      <a:lnTo>
                        <a:pt x="93" y="5"/>
                      </a:lnTo>
                      <a:close/>
                      <a:moveTo>
                        <a:pt x="77" y="4"/>
                      </a:moveTo>
                      <a:cubicBezTo>
                        <a:pt x="71" y="5"/>
                        <a:pt x="66" y="5"/>
                        <a:pt x="61" y="4"/>
                      </a:cubicBezTo>
                      <a:lnTo>
                        <a:pt x="61" y="2"/>
                      </a:lnTo>
                      <a:cubicBezTo>
                        <a:pt x="66" y="3"/>
                        <a:pt x="72" y="3"/>
                        <a:pt x="77" y="3"/>
                      </a:cubicBezTo>
                      <a:lnTo>
                        <a:pt x="77" y="4"/>
                      </a:lnTo>
                      <a:close/>
                      <a:moveTo>
                        <a:pt x="61" y="4"/>
                      </a:moveTo>
                      <a:lnTo>
                        <a:pt x="61" y="4"/>
                      </a:lnTo>
                      <a:lnTo>
                        <a:pt x="61" y="3"/>
                      </a:lnTo>
                      <a:lnTo>
                        <a:pt x="61" y="4"/>
                      </a:lnTo>
                      <a:close/>
                      <a:moveTo>
                        <a:pt x="61" y="4"/>
                      </a:moveTo>
                      <a:lnTo>
                        <a:pt x="61" y="4"/>
                      </a:lnTo>
                      <a:lnTo>
                        <a:pt x="61" y="2"/>
                      </a:lnTo>
                      <a:lnTo>
                        <a:pt x="61" y="4"/>
                      </a:lnTo>
                      <a:close/>
                      <a:moveTo>
                        <a:pt x="61" y="4"/>
                      </a:moveTo>
                      <a:cubicBezTo>
                        <a:pt x="60" y="4"/>
                        <a:pt x="59" y="4"/>
                        <a:pt x="57" y="4"/>
                      </a:cubicBezTo>
                      <a:lnTo>
                        <a:pt x="57" y="2"/>
                      </a:lnTo>
                      <a:cubicBezTo>
                        <a:pt x="59" y="2"/>
                        <a:pt x="60" y="2"/>
                        <a:pt x="61" y="2"/>
                      </a:cubicBezTo>
                      <a:lnTo>
                        <a:pt x="61" y="4"/>
                      </a:lnTo>
                      <a:close/>
                      <a:moveTo>
                        <a:pt x="57" y="4"/>
                      </a:moveTo>
                      <a:cubicBezTo>
                        <a:pt x="47" y="3"/>
                        <a:pt x="36" y="1"/>
                        <a:pt x="26" y="7"/>
                      </a:cubicBezTo>
                      <a:lnTo>
                        <a:pt x="25" y="6"/>
                      </a:lnTo>
                      <a:cubicBezTo>
                        <a:pt x="35" y="0"/>
                        <a:pt x="47" y="1"/>
                        <a:pt x="57" y="2"/>
                      </a:cubicBezTo>
                      <a:lnTo>
                        <a:pt x="57" y="4"/>
                      </a:lnTo>
                      <a:close/>
                      <a:moveTo>
                        <a:pt x="25" y="6"/>
                      </a:moveTo>
                      <a:lnTo>
                        <a:pt x="25" y="6"/>
                      </a:lnTo>
                      <a:lnTo>
                        <a:pt x="26" y="6"/>
                      </a:lnTo>
                      <a:lnTo>
                        <a:pt x="25" y="6"/>
                      </a:lnTo>
                      <a:close/>
                    </a:path>
                  </a:pathLst>
                </a:custGeom>
                <a:solidFill>
                  <a:srgbClr val="24211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200" name="Freeform 593"/>
                <p:cNvSpPr>
                  <a:spLocks noChangeArrowheads="1"/>
                </p:cNvSpPr>
                <p:nvPr/>
              </p:nvSpPr>
              <p:spPr bwMode="auto">
                <a:xfrm>
                  <a:off x="852" y="3328"/>
                  <a:ext cx="324" cy="391"/>
                </a:xfrm>
                <a:custGeom>
                  <a:avLst/>
                  <a:gdLst>
                    <a:gd name="T0" fmla="*/ 27395 w 234"/>
                    <a:gd name="T1" fmla="*/ 610913 h 226"/>
                    <a:gd name="T2" fmla="*/ 184256 w 234"/>
                    <a:gd name="T3" fmla="*/ 1479833 h 226"/>
                    <a:gd name="T4" fmla="*/ 254131 w 234"/>
                    <a:gd name="T5" fmla="*/ 1479833 h 226"/>
                    <a:gd name="T6" fmla="*/ 386608 w 234"/>
                    <a:gd name="T7" fmla="*/ 1155081 h 226"/>
                    <a:gd name="T8" fmla="*/ 381841 w 234"/>
                    <a:gd name="T9" fmla="*/ 764820 h 226"/>
                    <a:gd name="T10" fmla="*/ 314052 w 234"/>
                    <a:gd name="T11" fmla="*/ 458008 h 226"/>
                    <a:gd name="T12" fmla="*/ 250956 w 234"/>
                    <a:gd name="T13" fmla="*/ 265596 h 226"/>
                    <a:gd name="T14" fmla="*/ 219910 w 234"/>
                    <a:gd name="T15" fmla="*/ 40977 h 226"/>
                    <a:gd name="T16" fmla="*/ 210111 w 234"/>
                    <a:gd name="T17" fmla="*/ 7007 h 226"/>
                    <a:gd name="T18" fmla="*/ 117832 w 234"/>
                    <a:gd name="T19" fmla="*/ 0 h 226"/>
                    <a:gd name="T20" fmla="*/ 34323 w 234"/>
                    <a:gd name="T21" fmla="*/ 48377 h 226"/>
                    <a:gd name="T22" fmla="*/ 5005 w 234"/>
                    <a:gd name="T23" fmla="*/ 85690 h 226"/>
                    <a:gd name="T24" fmla="*/ 27395 w 234"/>
                    <a:gd name="T25" fmla="*/ 610913 h 22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0" t="0" r="r" b="b"/>
                  <a:pathLst>
                    <a:path w="234" h="226">
                      <a:moveTo>
                        <a:pt x="16" y="92"/>
                      </a:moveTo>
                      <a:cubicBezTo>
                        <a:pt x="15" y="143"/>
                        <a:pt x="33" y="207"/>
                        <a:pt x="106" y="223"/>
                      </a:cubicBezTo>
                      <a:cubicBezTo>
                        <a:pt x="119" y="226"/>
                        <a:pt x="134" y="226"/>
                        <a:pt x="147" y="223"/>
                      </a:cubicBezTo>
                      <a:cubicBezTo>
                        <a:pt x="179" y="215"/>
                        <a:pt x="209" y="198"/>
                        <a:pt x="223" y="174"/>
                      </a:cubicBezTo>
                      <a:cubicBezTo>
                        <a:pt x="234" y="155"/>
                        <a:pt x="230" y="133"/>
                        <a:pt x="220" y="115"/>
                      </a:cubicBezTo>
                      <a:cubicBezTo>
                        <a:pt x="210" y="99"/>
                        <a:pt x="196" y="84"/>
                        <a:pt x="181" y="69"/>
                      </a:cubicBezTo>
                      <a:cubicBezTo>
                        <a:pt x="169" y="59"/>
                        <a:pt x="153" y="52"/>
                        <a:pt x="145" y="40"/>
                      </a:cubicBezTo>
                      <a:cubicBezTo>
                        <a:pt x="138" y="29"/>
                        <a:pt x="134" y="17"/>
                        <a:pt x="127" y="6"/>
                      </a:cubicBezTo>
                      <a:cubicBezTo>
                        <a:pt x="126" y="4"/>
                        <a:pt x="124" y="1"/>
                        <a:pt x="121" y="1"/>
                      </a:cubicBezTo>
                      <a:cubicBezTo>
                        <a:pt x="104" y="0"/>
                        <a:pt x="86" y="1"/>
                        <a:pt x="68" y="0"/>
                      </a:cubicBezTo>
                      <a:cubicBezTo>
                        <a:pt x="59" y="12"/>
                        <a:pt x="37" y="9"/>
                        <a:pt x="20" y="7"/>
                      </a:cubicBezTo>
                      <a:cubicBezTo>
                        <a:pt x="13" y="7"/>
                        <a:pt x="0" y="6"/>
                        <a:pt x="3" y="13"/>
                      </a:cubicBezTo>
                      <a:cubicBezTo>
                        <a:pt x="14" y="38"/>
                        <a:pt x="17" y="65"/>
                        <a:pt x="16" y="92"/>
                      </a:cubicBezTo>
                      <a:close/>
                    </a:path>
                  </a:pathLst>
                </a:custGeom>
                <a:solidFill>
                  <a:srgbClr val="F0BF76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201" name="Freeform 595"/>
                <p:cNvSpPr>
                  <a:spLocks noChangeArrowheads="1"/>
                </p:cNvSpPr>
                <p:nvPr/>
              </p:nvSpPr>
              <p:spPr bwMode="auto">
                <a:xfrm>
                  <a:off x="781" y="2997"/>
                  <a:ext cx="292" cy="340"/>
                </a:xfrm>
                <a:custGeom>
                  <a:avLst/>
                  <a:gdLst>
                    <a:gd name="T0" fmla="*/ 162353 w 212"/>
                    <a:gd name="T1" fmla="*/ 30994 h 197"/>
                    <a:gd name="T2" fmla="*/ 94609 w 212"/>
                    <a:gd name="T3" fmla="*/ 209312 h 197"/>
                    <a:gd name="T4" fmla="*/ 76917 w 212"/>
                    <a:gd name="T5" fmla="*/ 308523 h 197"/>
                    <a:gd name="T6" fmla="*/ 34906 w 212"/>
                    <a:gd name="T7" fmla="*/ 508992 h 197"/>
                    <a:gd name="T8" fmla="*/ 26294 w 212"/>
                    <a:gd name="T9" fmla="*/ 680509 h 197"/>
                    <a:gd name="T10" fmla="*/ 12885 w 212"/>
                    <a:gd name="T11" fmla="*/ 832242 h 197"/>
                    <a:gd name="T12" fmla="*/ 80726 w 212"/>
                    <a:gd name="T13" fmla="*/ 1201020 h 197"/>
                    <a:gd name="T14" fmla="*/ 129530 w 212"/>
                    <a:gd name="T15" fmla="*/ 1222723 h 197"/>
                    <a:gd name="T16" fmla="*/ 142559 w 212"/>
                    <a:gd name="T17" fmla="*/ 1144592 h 197"/>
                    <a:gd name="T18" fmla="*/ 170949 w 212"/>
                    <a:gd name="T19" fmla="*/ 1093110 h 197"/>
                    <a:gd name="T20" fmla="*/ 246820 w 212"/>
                    <a:gd name="T21" fmla="*/ 1144592 h 197"/>
                    <a:gd name="T22" fmla="*/ 274804 w 212"/>
                    <a:gd name="T23" fmla="*/ 1140722 h 197"/>
                    <a:gd name="T24" fmla="*/ 308750 w 212"/>
                    <a:gd name="T25" fmla="*/ 1013478 h 197"/>
                    <a:gd name="T26" fmla="*/ 328456 w 212"/>
                    <a:gd name="T27" fmla="*/ 879780 h 197"/>
                    <a:gd name="T28" fmla="*/ 338544 w 212"/>
                    <a:gd name="T29" fmla="*/ 624932 h 197"/>
                    <a:gd name="T30" fmla="*/ 291920 w 212"/>
                    <a:gd name="T31" fmla="*/ 363981 h 197"/>
                    <a:gd name="T32" fmla="*/ 201839 w 212"/>
                    <a:gd name="T33" fmla="*/ 47629 h 197"/>
                    <a:gd name="T34" fmla="*/ 162353 w 212"/>
                    <a:gd name="T35" fmla="*/ 30994 h 197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0" t="0" r="r" b="b"/>
                  <a:pathLst>
                    <a:path w="212" h="197">
                      <a:moveTo>
                        <a:pt x="99" y="5"/>
                      </a:moveTo>
                      <a:cubicBezTo>
                        <a:pt x="85" y="8"/>
                        <a:pt x="67" y="21"/>
                        <a:pt x="58" y="32"/>
                      </a:cubicBezTo>
                      <a:cubicBezTo>
                        <a:pt x="54" y="37"/>
                        <a:pt x="50" y="42"/>
                        <a:pt x="47" y="47"/>
                      </a:cubicBezTo>
                      <a:cubicBezTo>
                        <a:pt x="39" y="58"/>
                        <a:pt x="28" y="66"/>
                        <a:pt x="21" y="78"/>
                      </a:cubicBezTo>
                      <a:cubicBezTo>
                        <a:pt x="16" y="87"/>
                        <a:pt x="22" y="96"/>
                        <a:pt x="16" y="104"/>
                      </a:cubicBezTo>
                      <a:cubicBezTo>
                        <a:pt x="12" y="112"/>
                        <a:pt x="10" y="120"/>
                        <a:pt x="8" y="128"/>
                      </a:cubicBezTo>
                      <a:cubicBezTo>
                        <a:pt x="0" y="153"/>
                        <a:pt x="29" y="168"/>
                        <a:pt x="49" y="184"/>
                      </a:cubicBezTo>
                      <a:cubicBezTo>
                        <a:pt x="56" y="189"/>
                        <a:pt x="69" y="197"/>
                        <a:pt x="79" y="188"/>
                      </a:cubicBezTo>
                      <a:cubicBezTo>
                        <a:pt x="83" y="185"/>
                        <a:pt x="84" y="180"/>
                        <a:pt x="87" y="176"/>
                      </a:cubicBezTo>
                      <a:cubicBezTo>
                        <a:pt x="90" y="171"/>
                        <a:pt x="98" y="170"/>
                        <a:pt x="104" y="168"/>
                      </a:cubicBezTo>
                      <a:cubicBezTo>
                        <a:pt x="120" y="165"/>
                        <a:pt x="137" y="165"/>
                        <a:pt x="150" y="176"/>
                      </a:cubicBezTo>
                      <a:cubicBezTo>
                        <a:pt x="153" y="179"/>
                        <a:pt x="161" y="178"/>
                        <a:pt x="167" y="175"/>
                      </a:cubicBezTo>
                      <a:cubicBezTo>
                        <a:pt x="176" y="170"/>
                        <a:pt x="182" y="163"/>
                        <a:pt x="188" y="156"/>
                      </a:cubicBezTo>
                      <a:cubicBezTo>
                        <a:pt x="193" y="150"/>
                        <a:pt x="197" y="142"/>
                        <a:pt x="200" y="135"/>
                      </a:cubicBezTo>
                      <a:cubicBezTo>
                        <a:pt x="206" y="122"/>
                        <a:pt x="212" y="109"/>
                        <a:pt x="206" y="96"/>
                      </a:cubicBezTo>
                      <a:cubicBezTo>
                        <a:pt x="199" y="82"/>
                        <a:pt x="189" y="69"/>
                        <a:pt x="178" y="56"/>
                      </a:cubicBezTo>
                      <a:cubicBezTo>
                        <a:pt x="162" y="38"/>
                        <a:pt x="145" y="21"/>
                        <a:pt x="123" y="7"/>
                      </a:cubicBezTo>
                      <a:cubicBezTo>
                        <a:pt x="117" y="3"/>
                        <a:pt x="106" y="0"/>
                        <a:pt x="99" y="5"/>
                      </a:cubicBezTo>
                      <a:close/>
                    </a:path>
                  </a:pathLst>
                </a:custGeom>
                <a:solidFill>
                  <a:srgbClr val="F0BF76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202" name="Freeform 597"/>
                <p:cNvSpPr>
                  <a:spLocks noChangeArrowheads="1"/>
                </p:cNvSpPr>
                <p:nvPr/>
              </p:nvSpPr>
              <p:spPr bwMode="auto">
                <a:xfrm>
                  <a:off x="898" y="3241"/>
                  <a:ext cx="233" cy="439"/>
                </a:xfrm>
                <a:custGeom>
                  <a:avLst/>
                  <a:gdLst>
                    <a:gd name="T0" fmla="*/ 18098 w 169"/>
                    <a:gd name="T1" fmla="*/ 0 h 254"/>
                    <a:gd name="T2" fmla="*/ 14981 w 169"/>
                    <a:gd name="T3" fmla="*/ 47720 h 254"/>
                    <a:gd name="T4" fmla="*/ 1763 w 169"/>
                    <a:gd name="T5" fmla="*/ 485534 h 254"/>
                    <a:gd name="T6" fmla="*/ 21271 w 169"/>
                    <a:gd name="T7" fmla="*/ 827617 h 254"/>
                    <a:gd name="T8" fmla="*/ 32670 w 169"/>
                    <a:gd name="T9" fmla="*/ 1243651 h 254"/>
                    <a:gd name="T10" fmla="*/ 40531 w 169"/>
                    <a:gd name="T11" fmla="*/ 1365259 h 254"/>
                    <a:gd name="T12" fmla="*/ 142615 w 169"/>
                    <a:gd name="T13" fmla="*/ 1666632 h 254"/>
                    <a:gd name="T14" fmla="*/ 154173 w 169"/>
                    <a:gd name="T15" fmla="*/ 1583921 h 254"/>
                    <a:gd name="T16" fmla="*/ 119380 w 169"/>
                    <a:gd name="T17" fmla="*/ 1188053 h 254"/>
                    <a:gd name="T18" fmla="*/ 144696 w 169"/>
                    <a:gd name="T19" fmla="*/ 1132210 h 254"/>
                    <a:gd name="T20" fmla="*/ 236324 w 169"/>
                    <a:gd name="T21" fmla="*/ 1507144 h 254"/>
                    <a:gd name="T22" fmla="*/ 251622 w 169"/>
                    <a:gd name="T23" fmla="*/ 1543775 h 254"/>
                    <a:gd name="T24" fmla="*/ 256752 w 169"/>
                    <a:gd name="T25" fmla="*/ 1524744 h 254"/>
                    <a:gd name="T26" fmla="*/ 266931 w 169"/>
                    <a:gd name="T27" fmla="*/ 1181021 h 254"/>
                    <a:gd name="T28" fmla="*/ 222759 w 169"/>
                    <a:gd name="T29" fmla="*/ 925179 h 254"/>
                    <a:gd name="T30" fmla="*/ 144696 w 169"/>
                    <a:gd name="T31" fmla="*/ 663951 h 254"/>
                    <a:gd name="T32" fmla="*/ 111424 w 169"/>
                    <a:gd name="T33" fmla="*/ 496777 h 254"/>
                    <a:gd name="T34" fmla="*/ 108271 w 169"/>
                    <a:gd name="T35" fmla="*/ 0 h 254"/>
                    <a:gd name="T36" fmla="*/ 108271 w 169"/>
                    <a:gd name="T37" fmla="*/ 0 h 254"/>
                    <a:gd name="T38" fmla="*/ 18098 w 169"/>
                    <a:gd name="T39" fmla="*/ 0 h 254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</a:gdLst>
                  <a:ahLst/>
                  <a:cxnLst>
                    <a:cxn ang="T40">
                      <a:pos x="T0" y="T1"/>
                    </a:cxn>
                    <a:cxn ang="T41">
                      <a:pos x="T2" y="T3"/>
                    </a:cxn>
                    <a:cxn ang="T42">
                      <a:pos x="T4" y="T5"/>
                    </a:cxn>
                    <a:cxn ang="T43">
                      <a:pos x="T6" y="T7"/>
                    </a:cxn>
                    <a:cxn ang="T44">
                      <a:pos x="T8" y="T9"/>
                    </a:cxn>
                    <a:cxn ang="T45">
                      <a:pos x="T10" y="T11"/>
                    </a:cxn>
                    <a:cxn ang="T46">
                      <a:pos x="T12" y="T13"/>
                    </a:cxn>
                    <a:cxn ang="T47">
                      <a:pos x="T14" y="T15"/>
                    </a:cxn>
                    <a:cxn ang="T48">
                      <a:pos x="T16" y="T17"/>
                    </a:cxn>
                    <a:cxn ang="T49">
                      <a:pos x="T18" y="T19"/>
                    </a:cxn>
                    <a:cxn ang="T50">
                      <a:pos x="T20" y="T21"/>
                    </a:cxn>
                    <a:cxn ang="T51">
                      <a:pos x="T22" y="T23"/>
                    </a:cxn>
                    <a:cxn ang="T52">
                      <a:pos x="T24" y="T25"/>
                    </a:cxn>
                    <a:cxn ang="T53">
                      <a:pos x="T26" y="T27"/>
                    </a:cxn>
                    <a:cxn ang="T54">
                      <a:pos x="T28" y="T29"/>
                    </a:cxn>
                    <a:cxn ang="T55">
                      <a:pos x="T30" y="T31"/>
                    </a:cxn>
                    <a:cxn ang="T56">
                      <a:pos x="T32" y="T33"/>
                    </a:cxn>
                    <a:cxn ang="T57">
                      <a:pos x="T34" y="T35"/>
                    </a:cxn>
                    <a:cxn ang="T58">
                      <a:pos x="T36" y="T37"/>
                    </a:cxn>
                    <a:cxn ang="T59">
                      <a:pos x="T38" y="T39"/>
                    </a:cxn>
                  </a:cxnLst>
                  <a:rect l="0" t="0" r="r" b="b"/>
                  <a:pathLst>
                    <a:path w="169" h="254">
                      <a:moveTo>
                        <a:pt x="11" y="0"/>
                      </a:moveTo>
                      <a:cubicBezTo>
                        <a:pt x="10" y="2"/>
                        <a:pt x="10" y="8"/>
                        <a:pt x="9" y="7"/>
                      </a:cubicBezTo>
                      <a:cubicBezTo>
                        <a:pt x="8" y="30"/>
                        <a:pt x="1" y="52"/>
                        <a:pt x="1" y="74"/>
                      </a:cubicBezTo>
                      <a:cubicBezTo>
                        <a:pt x="0" y="92"/>
                        <a:pt x="9" y="108"/>
                        <a:pt x="13" y="126"/>
                      </a:cubicBezTo>
                      <a:cubicBezTo>
                        <a:pt x="18" y="148"/>
                        <a:pt x="17" y="169"/>
                        <a:pt x="20" y="190"/>
                      </a:cubicBezTo>
                      <a:cubicBezTo>
                        <a:pt x="21" y="196"/>
                        <a:pt x="23" y="202"/>
                        <a:pt x="25" y="208"/>
                      </a:cubicBezTo>
                      <a:cubicBezTo>
                        <a:pt x="34" y="230"/>
                        <a:pt x="55" y="254"/>
                        <a:pt x="87" y="254"/>
                      </a:cubicBezTo>
                      <a:cubicBezTo>
                        <a:pt x="91" y="254"/>
                        <a:pt x="101" y="248"/>
                        <a:pt x="94" y="241"/>
                      </a:cubicBezTo>
                      <a:cubicBezTo>
                        <a:pt x="72" y="220"/>
                        <a:pt x="75" y="208"/>
                        <a:pt x="73" y="181"/>
                      </a:cubicBezTo>
                      <a:cubicBezTo>
                        <a:pt x="72" y="173"/>
                        <a:pt x="85" y="171"/>
                        <a:pt x="88" y="173"/>
                      </a:cubicBezTo>
                      <a:cubicBezTo>
                        <a:pt x="110" y="185"/>
                        <a:pt x="131" y="196"/>
                        <a:pt x="144" y="230"/>
                      </a:cubicBezTo>
                      <a:cubicBezTo>
                        <a:pt x="144" y="232"/>
                        <a:pt x="147" y="236"/>
                        <a:pt x="153" y="235"/>
                      </a:cubicBezTo>
                      <a:cubicBezTo>
                        <a:pt x="155" y="235"/>
                        <a:pt x="157" y="233"/>
                        <a:pt x="157" y="232"/>
                      </a:cubicBezTo>
                      <a:cubicBezTo>
                        <a:pt x="169" y="216"/>
                        <a:pt x="166" y="197"/>
                        <a:pt x="163" y="180"/>
                      </a:cubicBezTo>
                      <a:cubicBezTo>
                        <a:pt x="160" y="165"/>
                        <a:pt x="151" y="151"/>
                        <a:pt x="136" y="141"/>
                      </a:cubicBezTo>
                      <a:cubicBezTo>
                        <a:pt x="118" y="128"/>
                        <a:pt x="103" y="115"/>
                        <a:pt x="88" y="101"/>
                      </a:cubicBezTo>
                      <a:cubicBezTo>
                        <a:pt x="79" y="94"/>
                        <a:pt x="71" y="86"/>
                        <a:pt x="68" y="76"/>
                      </a:cubicBezTo>
                      <a:cubicBezTo>
                        <a:pt x="61" y="50"/>
                        <a:pt x="67" y="25"/>
                        <a:pt x="66" y="0"/>
                      </a:cubicBezTo>
                      <a:cubicBezTo>
                        <a:pt x="66" y="0"/>
                        <a:pt x="66" y="0"/>
                        <a:pt x="66" y="0"/>
                      </a:cubicBezTo>
                      <a:lnTo>
                        <a:pt x="11" y="0"/>
                      </a:lnTo>
                      <a:close/>
                    </a:path>
                  </a:pathLst>
                </a:custGeom>
                <a:solidFill>
                  <a:srgbClr val="DDDDD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203" name="Freeform 598"/>
                <p:cNvSpPr>
                  <a:spLocks noChangeArrowheads="1"/>
                </p:cNvSpPr>
                <p:nvPr/>
              </p:nvSpPr>
              <p:spPr bwMode="auto">
                <a:xfrm>
                  <a:off x="857" y="3022"/>
                  <a:ext cx="138" cy="219"/>
                </a:xfrm>
                <a:custGeom>
                  <a:avLst/>
                  <a:gdLst>
                    <a:gd name="T0" fmla="*/ 76375 w 100"/>
                    <a:gd name="T1" fmla="*/ 0 h 127"/>
                    <a:gd name="T2" fmla="*/ 41425 w 100"/>
                    <a:gd name="T3" fmla="*/ 114140 h 127"/>
                    <a:gd name="T4" fmla="*/ 13363 w 100"/>
                    <a:gd name="T5" fmla="*/ 330875 h 127"/>
                    <a:gd name="T6" fmla="*/ 8103 w 100"/>
                    <a:gd name="T7" fmla="*/ 420842 h 127"/>
                    <a:gd name="T8" fmla="*/ 12448 w 100"/>
                    <a:gd name="T9" fmla="*/ 449743 h 127"/>
                    <a:gd name="T10" fmla="*/ 68357 w 100"/>
                    <a:gd name="T11" fmla="*/ 253204 h 127"/>
                    <a:gd name="T12" fmla="*/ 80668 w 100"/>
                    <a:gd name="T13" fmla="*/ 195095 h 127"/>
                    <a:gd name="T14" fmla="*/ 70151 w 100"/>
                    <a:gd name="T15" fmla="*/ 793315 h 127"/>
                    <a:gd name="T16" fmla="*/ 70151 w 100"/>
                    <a:gd name="T17" fmla="*/ 800148 h 127"/>
                    <a:gd name="T18" fmla="*/ 163439 w 100"/>
                    <a:gd name="T19" fmla="*/ 800148 h 127"/>
                    <a:gd name="T20" fmla="*/ 165303 w 100"/>
                    <a:gd name="T21" fmla="*/ 244858 h 127"/>
                    <a:gd name="T22" fmla="*/ 163439 w 100"/>
                    <a:gd name="T23" fmla="*/ 206343 h 127"/>
                    <a:gd name="T24" fmla="*/ 170500 w 100"/>
                    <a:gd name="T25" fmla="*/ 0 h 127"/>
                    <a:gd name="T26" fmla="*/ 170500 w 100"/>
                    <a:gd name="T27" fmla="*/ 0 h 127"/>
                    <a:gd name="T28" fmla="*/ 76375 w 100"/>
                    <a:gd name="T29" fmla="*/ 0 h 127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</a:gdLst>
                  <a:ahLst/>
                  <a:cxnLst>
                    <a:cxn ang="T30">
                      <a:pos x="T0" y="T1"/>
                    </a:cxn>
                    <a:cxn ang="T31">
                      <a:pos x="T2" y="T3"/>
                    </a:cxn>
                    <a:cxn ang="T32">
                      <a:pos x="T4" y="T5"/>
                    </a:cxn>
                    <a:cxn ang="T33">
                      <a:pos x="T6" y="T7"/>
                    </a:cxn>
                    <a:cxn ang="T34">
                      <a:pos x="T8" y="T9"/>
                    </a:cxn>
                    <a:cxn ang="T35">
                      <a:pos x="T10" y="T11"/>
                    </a:cxn>
                    <a:cxn ang="T36">
                      <a:pos x="T12" y="T13"/>
                    </a:cxn>
                    <a:cxn ang="T37">
                      <a:pos x="T14" y="T15"/>
                    </a:cxn>
                    <a:cxn ang="T38">
                      <a:pos x="T16" y="T17"/>
                    </a:cxn>
                    <a:cxn ang="T39">
                      <a:pos x="T18" y="T19"/>
                    </a:cxn>
                    <a:cxn ang="T40">
                      <a:pos x="T20" y="T21"/>
                    </a:cxn>
                    <a:cxn ang="T41">
                      <a:pos x="T22" y="T23"/>
                    </a:cxn>
                    <a:cxn ang="T42">
                      <a:pos x="T24" y="T25"/>
                    </a:cxn>
                    <a:cxn ang="T43">
                      <a:pos x="T26" y="T27"/>
                    </a:cxn>
                    <a:cxn ang="T44">
                      <a:pos x="T28" y="T29"/>
                    </a:cxn>
                  </a:cxnLst>
                  <a:rect l="0" t="0" r="r" b="b"/>
                  <a:pathLst>
                    <a:path w="100" h="127">
                      <a:moveTo>
                        <a:pt x="45" y="0"/>
                      </a:moveTo>
                      <a:cubicBezTo>
                        <a:pt x="38" y="6"/>
                        <a:pt x="29" y="11"/>
                        <a:pt x="24" y="18"/>
                      </a:cubicBezTo>
                      <a:cubicBezTo>
                        <a:pt x="16" y="29"/>
                        <a:pt x="13" y="40"/>
                        <a:pt x="8" y="52"/>
                      </a:cubicBezTo>
                      <a:cubicBezTo>
                        <a:pt x="6" y="57"/>
                        <a:pt x="0" y="63"/>
                        <a:pt x="5" y="67"/>
                      </a:cubicBezTo>
                      <a:cubicBezTo>
                        <a:pt x="6" y="68"/>
                        <a:pt x="4" y="71"/>
                        <a:pt x="7" y="71"/>
                      </a:cubicBezTo>
                      <a:cubicBezTo>
                        <a:pt x="26" y="69"/>
                        <a:pt x="33" y="52"/>
                        <a:pt x="40" y="40"/>
                      </a:cubicBezTo>
                      <a:cubicBezTo>
                        <a:pt x="42" y="37"/>
                        <a:pt x="44" y="34"/>
                        <a:pt x="47" y="31"/>
                      </a:cubicBezTo>
                      <a:cubicBezTo>
                        <a:pt x="52" y="66"/>
                        <a:pt x="45" y="96"/>
                        <a:pt x="41" y="126"/>
                      </a:cubicBezTo>
                      <a:cubicBezTo>
                        <a:pt x="41" y="126"/>
                        <a:pt x="41" y="126"/>
                        <a:pt x="41" y="127"/>
                      </a:cubicBezTo>
                      <a:lnTo>
                        <a:pt x="96" y="127"/>
                      </a:lnTo>
                      <a:cubicBezTo>
                        <a:pt x="94" y="97"/>
                        <a:pt x="96" y="56"/>
                        <a:pt x="97" y="39"/>
                      </a:cubicBezTo>
                      <a:cubicBezTo>
                        <a:pt x="98" y="39"/>
                        <a:pt x="96" y="33"/>
                        <a:pt x="96" y="33"/>
                      </a:cubicBezTo>
                      <a:cubicBezTo>
                        <a:pt x="97" y="23"/>
                        <a:pt x="98" y="9"/>
                        <a:pt x="100" y="0"/>
                      </a:cubicBezTo>
                      <a:cubicBezTo>
                        <a:pt x="100" y="0"/>
                        <a:pt x="100" y="0"/>
                        <a:pt x="100" y="0"/>
                      </a:cubicBezTo>
                      <a:lnTo>
                        <a:pt x="45" y="0"/>
                      </a:lnTo>
                      <a:close/>
                    </a:path>
                  </a:pathLst>
                </a:custGeom>
                <a:solidFill>
                  <a:srgbClr val="DDDDD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204" name="Freeform 599"/>
                <p:cNvSpPr>
                  <a:spLocks noChangeArrowheads="1"/>
                </p:cNvSpPr>
                <p:nvPr/>
              </p:nvSpPr>
              <p:spPr bwMode="auto">
                <a:xfrm>
                  <a:off x="898" y="3241"/>
                  <a:ext cx="233" cy="439"/>
                </a:xfrm>
                <a:custGeom>
                  <a:avLst/>
                  <a:gdLst>
                    <a:gd name="T0" fmla="*/ 18098 w 169"/>
                    <a:gd name="T1" fmla="*/ 0 h 254"/>
                    <a:gd name="T2" fmla="*/ 14981 w 169"/>
                    <a:gd name="T3" fmla="*/ 47720 h 254"/>
                    <a:gd name="T4" fmla="*/ 1763 w 169"/>
                    <a:gd name="T5" fmla="*/ 485534 h 254"/>
                    <a:gd name="T6" fmla="*/ 21271 w 169"/>
                    <a:gd name="T7" fmla="*/ 827617 h 254"/>
                    <a:gd name="T8" fmla="*/ 32670 w 169"/>
                    <a:gd name="T9" fmla="*/ 1243651 h 254"/>
                    <a:gd name="T10" fmla="*/ 40531 w 169"/>
                    <a:gd name="T11" fmla="*/ 1365259 h 254"/>
                    <a:gd name="T12" fmla="*/ 142615 w 169"/>
                    <a:gd name="T13" fmla="*/ 1666632 h 254"/>
                    <a:gd name="T14" fmla="*/ 154173 w 169"/>
                    <a:gd name="T15" fmla="*/ 1583921 h 254"/>
                    <a:gd name="T16" fmla="*/ 119380 w 169"/>
                    <a:gd name="T17" fmla="*/ 1188053 h 254"/>
                    <a:gd name="T18" fmla="*/ 144696 w 169"/>
                    <a:gd name="T19" fmla="*/ 1132210 h 254"/>
                    <a:gd name="T20" fmla="*/ 236324 w 169"/>
                    <a:gd name="T21" fmla="*/ 1507144 h 254"/>
                    <a:gd name="T22" fmla="*/ 251622 w 169"/>
                    <a:gd name="T23" fmla="*/ 1543775 h 254"/>
                    <a:gd name="T24" fmla="*/ 256752 w 169"/>
                    <a:gd name="T25" fmla="*/ 1524744 h 254"/>
                    <a:gd name="T26" fmla="*/ 266931 w 169"/>
                    <a:gd name="T27" fmla="*/ 1181021 h 254"/>
                    <a:gd name="T28" fmla="*/ 222759 w 169"/>
                    <a:gd name="T29" fmla="*/ 925179 h 254"/>
                    <a:gd name="T30" fmla="*/ 144696 w 169"/>
                    <a:gd name="T31" fmla="*/ 663951 h 254"/>
                    <a:gd name="T32" fmla="*/ 111424 w 169"/>
                    <a:gd name="T33" fmla="*/ 496777 h 254"/>
                    <a:gd name="T34" fmla="*/ 108271 w 169"/>
                    <a:gd name="T35" fmla="*/ 0 h 254"/>
                    <a:gd name="T36" fmla="*/ 108271 w 169"/>
                    <a:gd name="T37" fmla="*/ 0 h 254"/>
                    <a:gd name="T38" fmla="*/ 18098 w 169"/>
                    <a:gd name="T39" fmla="*/ 0 h 254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</a:gdLst>
                  <a:ahLst/>
                  <a:cxnLst>
                    <a:cxn ang="T40">
                      <a:pos x="T0" y="T1"/>
                    </a:cxn>
                    <a:cxn ang="T41">
                      <a:pos x="T2" y="T3"/>
                    </a:cxn>
                    <a:cxn ang="T42">
                      <a:pos x="T4" y="T5"/>
                    </a:cxn>
                    <a:cxn ang="T43">
                      <a:pos x="T6" y="T7"/>
                    </a:cxn>
                    <a:cxn ang="T44">
                      <a:pos x="T8" y="T9"/>
                    </a:cxn>
                    <a:cxn ang="T45">
                      <a:pos x="T10" y="T11"/>
                    </a:cxn>
                    <a:cxn ang="T46">
                      <a:pos x="T12" y="T13"/>
                    </a:cxn>
                    <a:cxn ang="T47">
                      <a:pos x="T14" y="T15"/>
                    </a:cxn>
                    <a:cxn ang="T48">
                      <a:pos x="T16" y="T17"/>
                    </a:cxn>
                    <a:cxn ang="T49">
                      <a:pos x="T18" y="T19"/>
                    </a:cxn>
                    <a:cxn ang="T50">
                      <a:pos x="T20" y="T21"/>
                    </a:cxn>
                    <a:cxn ang="T51">
                      <a:pos x="T22" y="T23"/>
                    </a:cxn>
                    <a:cxn ang="T52">
                      <a:pos x="T24" y="T25"/>
                    </a:cxn>
                    <a:cxn ang="T53">
                      <a:pos x="T26" y="T27"/>
                    </a:cxn>
                    <a:cxn ang="T54">
                      <a:pos x="T28" y="T29"/>
                    </a:cxn>
                    <a:cxn ang="T55">
                      <a:pos x="T30" y="T31"/>
                    </a:cxn>
                    <a:cxn ang="T56">
                      <a:pos x="T32" y="T33"/>
                    </a:cxn>
                    <a:cxn ang="T57">
                      <a:pos x="T34" y="T35"/>
                    </a:cxn>
                    <a:cxn ang="T58">
                      <a:pos x="T36" y="T37"/>
                    </a:cxn>
                    <a:cxn ang="T59">
                      <a:pos x="T38" y="T39"/>
                    </a:cxn>
                  </a:cxnLst>
                  <a:rect l="0" t="0" r="r" b="b"/>
                  <a:pathLst>
                    <a:path w="169" h="254">
                      <a:moveTo>
                        <a:pt x="11" y="0"/>
                      </a:moveTo>
                      <a:cubicBezTo>
                        <a:pt x="10" y="2"/>
                        <a:pt x="10" y="8"/>
                        <a:pt x="9" y="7"/>
                      </a:cubicBezTo>
                      <a:cubicBezTo>
                        <a:pt x="8" y="30"/>
                        <a:pt x="1" y="52"/>
                        <a:pt x="1" y="74"/>
                      </a:cubicBezTo>
                      <a:cubicBezTo>
                        <a:pt x="0" y="92"/>
                        <a:pt x="9" y="108"/>
                        <a:pt x="13" y="126"/>
                      </a:cubicBezTo>
                      <a:cubicBezTo>
                        <a:pt x="18" y="148"/>
                        <a:pt x="17" y="169"/>
                        <a:pt x="20" y="190"/>
                      </a:cubicBezTo>
                      <a:cubicBezTo>
                        <a:pt x="21" y="196"/>
                        <a:pt x="23" y="202"/>
                        <a:pt x="25" y="208"/>
                      </a:cubicBezTo>
                      <a:cubicBezTo>
                        <a:pt x="34" y="230"/>
                        <a:pt x="55" y="254"/>
                        <a:pt x="87" y="254"/>
                      </a:cubicBezTo>
                      <a:cubicBezTo>
                        <a:pt x="91" y="254"/>
                        <a:pt x="101" y="248"/>
                        <a:pt x="94" y="241"/>
                      </a:cubicBezTo>
                      <a:cubicBezTo>
                        <a:pt x="72" y="220"/>
                        <a:pt x="75" y="208"/>
                        <a:pt x="73" y="181"/>
                      </a:cubicBezTo>
                      <a:cubicBezTo>
                        <a:pt x="72" y="173"/>
                        <a:pt x="85" y="171"/>
                        <a:pt x="88" y="173"/>
                      </a:cubicBezTo>
                      <a:cubicBezTo>
                        <a:pt x="110" y="185"/>
                        <a:pt x="131" y="196"/>
                        <a:pt x="144" y="230"/>
                      </a:cubicBezTo>
                      <a:cubicBezTo>
                        <a:pt x="144" y="232"/>
                        <a:pt x="147" y="236"/>
                        <a:pt x="153" y="235"/>
                      </a:cubicBezTo>
                      <a:cubicBezTo>
                        <a:pt x="155" y="235"/>
                        <a:pt x="157" y="233"/>
                        <a:pt x="157" y="232"/>
                      </a:cubicBezTo>
                      <a:cubicBezTo>
                        <a:pt x="169" y="216"/>
                        <a:pt x="166" y="197"/>
                        <a:pt x="163" y="180"/>
                      </a:cubicBezTo>
                      <a:cubicBezTo>
                        <a:pt x="160" y="165"/>
                        <a:pt x="151" y="151"/>
                        <a:pt x="136" y="141"/>
                      </a:cubicBezTo>
                      <a:cubicBezTo>
                        <a:pt x="118" y="128"/>
                        <a:pt x="103" y="115"/>
                        <a:pt x="88" y="101"/>
                      </a:cubicBezTo>
                      <a:cubicBezTo>
                        <a:pt x="79" y="94"/>
                        <a:pt x="71" y="86"/>
                        <a:pt x="68" y="76"/>
                      </a:cubicBezTo>
                      <a:cubicBezTo>
                        <a:pt x="61" y="50"/>
                        <a:pt x="67" y="25"/>
                        <a:pt x="66" y="0"/>
                      </a:cubicBezTo>
                      <a:cubicBezTo>
                        <a:pt x="66" y="0"/>
                        <a:pt x="66" y="0"/>
                        <a:pt x="66" y="0"/>
                      </a:cubicBezTo>
                      <a:lnTo>
                        <a:pt x="11" y="0"/>
                      </a:lnTo>
                      <a:close/>
                    </a:path>
                  </a:pathLst>
                </a:custGeom>
                <a:solidFill>
                  <a:srgbClr val="F5A43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205" name="Freeform 600"/>
                <p:cNvSpPr>
                  <a:spLocks noChangeArrowheads="1"/>
                </p:cNvSpPr>
                <p:nvPr/>
              </p:nvSpPr>
              <p:spPr bwMode="auto">
                <a:xfrm>
                  <a:off x="857" y="3022"/>
                  <a:ext cx="138" cy="219"/>
                </a:xfrm>
                <a:custGeom>
                  <a:avLst/>
                  <a:gdLst>
                    <a:gd name="T0" fmla="*/ 76375 w 100"/>
                    <a:gd name="T1" fmla="*/ 0 h 127"/>
                    <a:gd name="T2" fmla="*/ 41425 w 100"/>
                    <a:gd name="T3" fmla="*/ 114140 h 127"/>
                    <a:gd name="T4" fmla="*/ 13363 w 100"/>
                    <a:gd name="T5" fmla="*/ 330875 h 127"/>
                    <a:gd name="T6" fmla="*/ 8103 w 100"/>
                    <a:gd name="T7" fmla="*/ 420842 h 127"/>
                    <a:gd name="T8" fmla="*/ 12448 w 100"/>
                    <a:gd name="T9" fmla="*/ 449743 h 127"/>
                    <a:gd name="T10" fmla="*/ 68357 w 100"/>
                    <a:gd name="T11" fmla="*/ 253204 h 127"/>
                    <a:gd name="T12" fmla="*/ 80668 w 100"/>
                    <a:gd name="T13" fmla="*/ 195095 h 127"/>
                    <a:gd name="T14" fmla="*/ 70151 w 100"/>
                    <a:gd name="T15" fmla="*/ 793315 h 127"/>
                    <a:gd name="T16" fmla="*/ 70151 w 100"/>
                    <a:gd name="T17" fmla="*/ 800148 h 127"/>
                    <a:gd name="T18" fmla="*/ 163439 w 100"/>
                    <a:gd name="T19" fmla="*/ 800148 h 127"/>
                    <a:gd name="T20" fmla="*/ 165303 w 100"/>
                    <a:gd name="T21" fmla="*/ 244858 h 127"/>
                    <a:gd name="T22" fmla="*/ 163439 w 100"/>
                    <a:gd name="T23" fmla="*/ 206343 h 127"/>
                    <a:gd name="T24" fmla="*/ 170500 w 100"/>
                    <a:gd name="T25" fmla="*/ 0 h 127"/>
                    <a:gd name="T26" fmla="*/ 170500 w 100"/>
                    <a:gd name="T27" fmla="*/ 0 h 127"/>
                    <a:gd name="T28" fmla="*/ 76375 w 100"/>
                    <a:gd name="T29" fmla="*/ 0 h 127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</a:gdLst>
                  <a:ahLst/>
                  <a:cxnLst>
                    <a:cxn ang="T30">
                      <a:pos x="T0" y="T1"/>
                    </a:cxn>
                    <a:cxn ang="T31">
                      <a:pos x="T2" y="T3"/>
                    </a:cxn>
                    <a:cxn ang="T32">
                      <a:pos x="T4" y="T5"/>
                    </a:cxn>
                    <a:cxn ang="T33">
                      <a:pos x="T6" y="T7"/>
                    </a:cxn>
                    <a:cxn ang="T34">
                      <a:pos x="T8" y="T9"/>
                    </a:cxn>
                    <a:cxn ang="T35">
                      <a:pos x="T10" y="T11"/>
                    </a:cxn>
                    <a:cxn ang="T36">
                      <a:pos x="T12" y="T13"/>
                    </a:cxn>
                    <a:cxn ang="T37">
                      <a:pos x="T14" y="T15"/>
                    </a:cxn>
                    <a:cxn ang="T38">
                      <a:pos x="T16" y="T17"/>
                    </a:cxn>
                    <a:cxn ang="T39">
                      <a:pos x="T18" y="T19"/>
                    </a:cxn>
                    <a:cxn ang="T40">
                      <a:pos x="T20" y="T21"/>
                    </a:cxn>
                    <a:cxn ang="T41">
                      <a:pos x="T22" y="T23"/>
                    </a:cxn>
                    <a:cxn ang="T42">
                      <a:pos x="T24" y="T25"/>
                    </a:cxn>
                    <a:cxn ang="T43">
                      <a:pos x="T26" y="T27"/>
                    </a:cxn>
                    <a:cxn ang="T44">
                      <a:pos x="T28" y="T29"/>
                    </a:cxn>
                  </a:cxnLst>
                  <a:rect l="0" t="0" r="r" b="b"/>
                  <a:pathLst>
                    <a:path w="100" h="127">
                      <a:moveTo>
                        <a:pt x="45" y="0"/>
                      </a:moveTo>
                      <a:cubicBezTo>
                        <a:pt x="38" y="6"/>
                        <a:pt x="29" y="11"/>
                        <a:pt x="24" y="18"/>
                      </a:cubicBezTo>
                      <a:cubicBezTo>
                        <a:pt x="16" y="29"/>
                        <a:pt x="13" y="40"/>
                        <a:pt x="8" y="52"/>
                      </a:cubicBezTo>
                      <a:cubicBezTo>
                        <a:pt x="6" y="57"/>
                        <a:pt x="0" y="63"/>
                        <a:pt x="5" y="67"/>
                      </a:cubicBezTo>
                      <a:cubicBezTo>
                        <a:pt x="6" y="68"/>
                        <a:pt x="4" y="71"/>
                        <a:pt x="7" y="71"/>
                      </a:cubicBezTo>
                      <a:cubicBezTo>
                        <a:pt x="26" y="69"/>
                        <a:pt x="33" y="52"/>
                        <a:pt x="40" y="40"/>
                      </a:cubicBezTo>
                      <a:cubicBezTo>
                        <a:pt x="42" y="37"/>
                        <a:pt x="44" y="34"/>
                        <a:pt x="47" y="31"/>
                      </a:cubicBezTo>
                      <a:cubicBezTo>
                        <a:pt x="52" y="66"/>
                        <a:pt x="45" y="96"/>
                        <a:pt x="41" y="126"/>
                      </a:cubicBezTo>
                      <a:cubicBezTo>
                        <a:pt x="41" y="126"/>
                        <a:pt x="41" y="126"/>
                        <a:pt x="41" y="127"/>
                      </a:cubicBezTo>
                      <a:lnTo>
                        <a:pt x="96" y="127"/>
                      </a:lnTo>
                      <a:cubicBezTo>
                        <a:pt x="94" y="97"/>
                        <a:pt x="96" y="56"/>
                        <a:pt x="97" y="39"/>
                      </a:cubicBezTo>
                      <a:cubicBezTo>
                        <a:pt x="98" y="39"/>
                        <a:pt x="96" y="33"/>
                        <a:pt x="96" y="33"/>
                      </a:cubicBezTo>
                      <a:cubicBezTo>
                        <a:pt x="97" y="23"/>
                        <a:pt x="98" y="9"/>
                        <a:pt x="100" y="0"/>
                      </a:cubicBezTo>
                      <a:cubicBezTo>
                        <a:pt x="100" y="0"/>
                        <a:pt x="100" y="0"/>
                        <a:pt x="100" y="0"/>
                      </a:cubicBezTo>
                      <a:lnTo>
                        <a:pt x="45" y="0"/>
                      </a:lnTo>
                      <a:close/>
                    </a:path>
                  </a:pathLst>
                </a:custGeom>
                <a:solidFill>
                  <a:srgbClr val="F5A43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206" name="Freeform 602"/>
                <p:cNvSpPr>
                  <a:spLocks noChangeArrowheads="1"/>
                </p:cNvSpPr>
                <p:nvPr/>
              </p:nvSpPr>
              <p:spPr bwMode="auto">
                <a:xfrm>
                  <a:off x="987" y="3073"/>
                  <a:ext cx="84" cy="229"/>
                </a:xfrm>
                <a:custGeom>
                  <a:avLst/>
                  <a:gdLst>
                    <a:gd name="T0" fmla="*/ 45408 w 61"/>
                    <a:gd name="T1" fmla="*/ 76235 h 133"/>
                    <a:gd name="T2" fmla="*/ 10712 w 61"/>
                    <a:gd name="T3" fmla="*/ 82018 h 133"/>
                    <a:gd name="T4" fmla="*/ 3069 w 61"/>
                    <a:gd name="T5" fmla="*/ 370247 h 133"/>
                    <a:gd name="T6" fmla="*/ 5081 w 61"/>
                    <a:gd name="T7" fmla="*/ 703264 h 133"/>
                    <a:gd name="T8" fmla="*/ 10712 w 61"/>
                    <a:gd name="T9" fmla="*/ 803931 h 133"/>
                    <a:gd name="T10" fmla="*/ 41817 w 61"/>
                    <a:gd name="T11" fmla="*/ 797474 h 133"/>
                    <a:gd name="T12" fmla="*/ 88646 w 61"/>
                    <a:gd name="T13" fmla="*/ 566164 h 133"/>
                    <a:gd name="T14" fmla="*/ 104704 w 61"/>
                    <a:gd name="T15" fmla="*/ 419531 h 133"/>
                    <a:gd name="T16" fmla="*/ 101147 w 61"/>
                    <a:gd name="T17" fmla="*/ 340366 h 133"/>
                    <a:gd name="T18" fmla="*/ 88646 w 61"/>
                    <a:gd name="T19" fmla="*/ 252356 h 133"/>
                    <a:gd name="T20" fmla="*/ 82302 w 61"/>
                    <a:gd name="T21" fmla="*/ 224857 h 133"/>
                    <a:gd name="T22" fmla="*/ 72068 w 61"/>
                    <a:gd name="T23" fmla="*/ 175982 h 133"/>
                    <a:gd name="T24" fmla="*/ 50419 w 61"/>
                    <a:gd name="T25" fmla="*/ 76235 h 133"/>
                    <a:gd name="T26" fmla="*/ 45408 w 61"/>
                    <a:gd name="T27" fmla="*/ 76235 h 133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</a:gdLst>
                  <a:ahLst/>
                  <a:cxnLst>
                    <a:cxn ang="T28">
                      <a:pos x="T0" y="T1"/>
                    </a:cxn>
                    <a:cxn ang="T29">
                      <a:pos x="T2" y="T3"/>
                    </a:cxn>
                    <a:cxn ang="T30">
                      <a:pos x="T4" y="T5"/>
                    </a:cxn>
                    <a:cxn ang="T31">
                      <a:pos x="T6" y="T7"/>
                    </a:cxn>
                    <a:cxn ang="T32">
                      <a:pos x="T8" y="T9"/>
                    </a:cxn>
                    <a:cxn ang="T33">
                      <a:pos x="T10" y="T11"/>
                    </a:cxn>
                    <a:cxn ang="T34">
                      <a:pos x="T12" y="T13"/>
                    </a:cxn>
                    <a:cxn ang="T35">
                      <a:pos x="T14" y="T15"/>
                    </a:cxn>
                    <a:cxn ang="T36">
                      <a:pos x="T16" y="T17"/>
                    </a:cxn>
                    <a:cxn ang="T37">
                      <a:pos x="T18" y="T19"/>
                    </a:cxn>
                    <a:cxn ang="T38">
                      <a:pos x="T20" y="T21"/>
                    </a:cxn>
                    <a:cxn ang="T39">
                      <a:pos x="T22" y="T23"/>
                    </a:cxn>
                    <a:cxn ang="T40">
                      <a:pos x="T24" y="T25"/>
                    </a:cxn>
                    <a:cxn ang="T41">
                      <a:pos x="T26" y="T27"/>
                    </a:cxn>
                  </a:cxnLst>
                  <a:rect l="0" t="0" r="r" b="b"/>
                  <a:pathLst>
                    <a:path w="61" h="133">
                      <a:moveTo>
                        <a:pt x="26" y="12"/>
                      </a:moveTo>
                      <a:cubicBezTo>
                        <a:pt x="11" y="0"/>
                        <a:pt x="8" y="7"/>
                        <a:pt x="6" y="13"/>
                      </a:cubicBezTo>
                      <a:cubicBezTo>
                        <a:pt x="2" y="25"/>
                        <a:pt x="3" y="41"/>
                        <a:pt x="2" y="59"/>
                      </a:cubicBezTo>
                      <a:cubicBezTo>
                        <a:pt x="0" y="77"/>
                        <a:pt x="3" y="94"/>
                        <a:pt x="3" y="112"/>
                      </a:cubicBezTo>
                      <a:cubicBezTo>
                        <a:pt x="3" y="117"/>
                        <a:pt x="2" y="123"/>
                        <a:pt x="6" y="128"/>
                      </a:cubicBezTo>
                      <a:cubicBezTo>
                        <a:pt x="10" y="133"/>
                        <a:pt x="19" y="132"/>
                        <a:pt x="24" y="127"/>
                      </a:cubicBezTo>
                      <a:cubicBezTo>
                        <a:pt x="36" y="115"/>
                        <a:pt x="45" y="103"/>
                        <a:pt x="51" y="90"/>
                      </a:cubicBezTo>
                      <a:cubicBezTo>
                        <a:pt x="54" y="83"/>
                        <a:pt x="58" y="75"/>
                        <a:pt x="60" y="67"/>
                      </a:cubicBezTo>
                      <a:cubicBezTo>
                        <a:pt x="61" y="63"/>
                        <a:pt x="58" y="58"/>
                        <a:pt x="58" y="54"/>
                      </a:cubicBezTo>
                      <a:cubicBezTo>
                        <a:pt x="57" y="49"/>
                        <a:pt x="54" y="45"/>
                        <a:pt x="51" y="40"/>
                      </a:cubicBezTo>
                      <a:cubicBezTo>
                        <a:pt x="50" y="39"/>
                        <a:pt x="48" y="37"/>
                        <a:pt x="47" y="36"/>
                      </a:cubicBezTo>
                      <a:cubicBezTo>
                        <a:pt x="45" y="33"/>
                        <a:pt x="43" y="30"/>
                        <a:pt x="41" y="28"/>
                      </a:cubicBezTo>
                      <a:cubicBezTo>
                        <a:pt x="37" y="23"/>
                        <a:pt x="34" y="17"/>
                        <a:pt x="29" y="12"/>
                      </a:cubicBezTo>
                      <a:lnTo>
                        <a:pt x="26" y="12"/>
                      </a:lnTo>
                      <a:close/>
                    </a:path>
                  </a:pathLst>
                </a:custGeom>
                <a:solidFill>
                  <a:srgbClr val="C6C5C5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207" name="Freeform 604"/>
                <p:cNvSpPr>
                  <a:spLocks noChangeArrowheads="1"/>
                </p:cNvSpPr>
                <p:nvPr/>
              </p:nvSpPr>
              <p:spPr bwMode="auto">
                <a:xfrm>
                  <a:off x="681" y="3070"/>
                  <a:ext cx="133" cy="387"/>
                </a:xfrm>
                <a:custGeom>
                  <a:avLst/>
                  <a:gdLst>
                    <a:gd name="T0" fmla="*/ 2863 w 97"/>
                    <a:gd name="T1" fmla="*/ 0 h 224"/>
                    <a:gd name="T2" fmla="*/ 2863 w 97"/>
                    <a:gd name="T3" fmla="*/ 0 h 224"/>
                    <a:gd name="T4" fmla="*/ 0 w 97"/>
                    <a:gd name="T5" fmla="*/ 0 h 224"/>
                    <a:gd name="T6" fmla="*/ 0 w 97"/>
                    <a:gd name="T7" fmla="*/ 0 h 224"/>
                    <a:gd name="T8" fmla="*/ 2863 w 97"/>
                    <a:gd name="T9" fmla="*/ 0 h 224"/>
                    <a:gd name="T10" fmla="*/ 2863 w 97"/>
                    <a:gd name="T11" fmla="*/ 0 h 224"/>
                    <a:gd name="T12" fmla="*/ 4725 w 97"/>
                    <a:gd name="T13" fmla="*/ 59676 h 224"/>
                    <a:gd name="T14" fmla="*/ 2863 w 97"/>
                    <a:gd name="T15" fmla="*/ 59676 h 224"/>
                    <a:gd name="T16" fmla="*/ 0 w 97"/>
                    <a:gd name="T17" fmla="*/ 0 h 224"/>
                    <a:gd name="T18" fmla="*/ 2863 w 97"/>
                    <a:gd name="T19" fmla="*/ 0 h 224"/>
                    <a:gd name="T20" fmla="*/ 4725 w 97"/>
                    <a:gd name="T21" fmla="*/ 59676 h 224"/>
                    <a:gd name="T22" fmla="*/ 9488 w 97"/>
                    <a:gd name="T23" fmla="*/ 161963 h 224"/>
                    <a:gd name="T24" fmla="*/ 7209 w 97"/>
                    <a:gd name="T25" fmla="*/ 161963 h 224"/>
                    <a:gd name="T26" fmla="*/ 2863 w 97"/>
                    <a:gd name="T27" fmla="*/ 59676 h 224"/>
                    <a:gd name="T28" fmla="*/ 4725 w 97"/>
                    <a:gd name="T29" fmla="*/ 59676 h 224"/>
                    <a:gd name="T30" fmla="*/ 9488 w 97"/>
                    <a:gd name="T31" fmla="*/ 161963 h 224"/>
                    <a:gd name="T32" fmla="*/ 65579 w 97"/>
                    <a:gd name="T33" fmla="*/ 960318 h 224"/>
                    <a:gd name="T34" fmla="*/ 63856 w 97"/>
                    <a:gd name="T35" fmla="*/ 966533 h 224"/>
                    <a:gd name="T36" fmla="*/ 7209 w 97"/>
                    <a:gd name="T37" fmla="*/ 161963 h 224"/>
                    <a:gd name="T38" fmla="*/ 9488 w 97"/>
                    <a:gd name="T39" fmla="*/ 161963 h 224"/>
                    <a:gd name="T40" fmla="*/ 65579 w 97"/>
                    <a:gd name="T41" fmla="*/ 960318 h 224"/>
                    <a:gd name="T42" fmla="*/ 65579 w 97"/>
                    <a:gd name="T43" fmla="*/ 960318 h 224"/>
                    <a:gd name="T44" fmla="*/ 63856 w 97"/>
                    <a:gd name="T45" fmla="*/ 966533 h 224"/>
                    <a:gd name="T46" fmla="*/ 63856 w 97"/>
                    <a:gd name="T47" fmla="*/ 966533 h 224"/>
                    <a:gd name="T48" fmla="*/ 65579 w 97"/>
                    <a:gd name="T49" fmla="*/ 960318 h 224"/>
                    <a:gd name="T50" fmla="*/ 65579 w 97"/>
                    <a:gd name="T51" fmla="*/ 960318 h 224"/>
                    <a:gd name="T52" fmla="*/ 65579 w 97"/>
                    <a:gd name="T53" fmla="*/ 960318 h 224"/>
                    <a:gd name="T54" fmla="*/ 65579 w 97"/>
                    <a:gd name="T55" fmla="*/ 960318 h 224"/>
                    <a:gd name="T56" fmla="*/ 65579 w 97"/>
                    <a:gd name="T57" fmla="*/ 960318 h 224"/>
                    <a:gd name="T58" fmla="*/ 145269 w 97"/>
                    <a:gd name="T59" fmla="*/ 1383439 h 224"/>
                    <a:gd name="T60" fmla="*/ 143057 w 97"/>
                    <a:gd name="T61" fmla="*/ 1383988 h 224"/>
                    <a:gd name="T62" fmla="*/ 63856 w 97"/>
                    <a:gd name="T63" fmla="*/ 966533 h 224"/>
                    <a:gd name="T64" fmla="*/ 65579 w 97"/>
                    <a:gd name="T65" fmla="*/ 960318 h 224"/>
                    <a:gd name="T66" fmla="*/ 145269 w 97"/>
                    <a:gd name="T67" fmla="*/ 1383439 h 224"/>
                    <a:gd name="T68" fmla="*/ 158446 w 97"/>
                    <a:gd name="T69" fmla="*/ 1445711 h 224"/>
                    <a:gd name="T70" fmla="*/ 157020 w 97"/>
                    <a:gd name="T71" fmla="*/ 1445711 h 224"/>
                    <a:gd name="T72" fmla="*/ 143057 w 97"/>
                    <a:gd name="T73" fmla="*/ 1383988 h 224"/>
                    <a:gd name="T74" fmla="*/ 145269 w 97"/>
                    <a:gd name="T75" fmla="*/ 1383439 h 224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</a:gdLst>
                  <a:ahLst/>
                  <a:cxnLst>
                    <a:cxn ang="T76">
                      <a:pos x="T0" y="T1"/>
                    </a:cxn>
                    <a:cxn ang="T77">
                      <a:pos x="T2" y="T3"/>
                    </a:cxn>
                    <a:cxn ang="T78">
                      <a:pos x="T4" y="T5"/>
                    </a:cxn>
                    <a:cxn ang="T79">
                      <a:pos x="T6" y="T7"/>
                    </a:cxn>
                    <a:cxn ang="T80">
                      <a:pos x="T8" y="T9"/>
                    </a:cxn>
                    <a:cxn ang="T81">
                      <a:pos x="T10" y="T11"/>
                    </a:cxn>
                    <a:cxn ang="T82">
                      <a:pos x="T12" y="T13"/>
                    </a:cxn>
                    <a:cxn ang="T83">
                      <a:pos x="T14" y="T15"/>
                    </a:cxn>
                    <a:cxn ang="T84">
                      <a:pos x="T16" y="T17"/>
                    </a:cxn>
                    <a:cxn ang="T85">
                      <a:pos x="T18" y="T19"/>
                    </a:cxn>
                    <a:cxn ang="T86">
                      <a:pos x="T20" y="T21"/>
                    </a:cxn>
                    <a:cxn ang="T87">
                      <a:pos x="T22" y="T23"/>
                    </a:cxn>
                    <a:cxn ang="T88">
                      <a:pos x="T24" y="T25"/>
                    </a:cxn>
                    <a:cxn ang="T89">
                      <a:pos x="T26" y="T27"/>
                    </a:cxn>
                    <a:cxn ang="T90">
                      <a:pos x="T28" y="T29"/>
                    </a:cxn>
                    <a:cxn ang="T91">
                      <a:pos x="T30" y="T31"/>
                    </a:cxn>
                    <a:cxn ang="T92">
                      <a:pos x="T32" y="T33"/>
                    </a:cxn>
                    <a:cxn ang="T93">
                      <a:pos x="T34" y="T35"/>
                    </a:cxn>
                    <a:cxn ang="T94">
                      <a:pos x="T36" y="T37"/>
                    </a:cxn>
                    <a:cxn ang="T95">
                      <a:pos x="T38" y="T39"/>
                    </a:cxn>
                    <a:cxn ang="T96">
                      <a:pos x="T40" y="T41"/>
                    </a:cxn>
                    <a:cxn ang="T97">
                      <a:pos x="T42" y="T43"/>
                    </a:cxn>
                    <a:cxn ang="T98">
                      <a:pos x="T44" y="T45"/>
                    </a:cxn>
                    <a:cxn ang="T99">
                      <a:pos x="T46" y="T47"/>
                    </a:cxn>
                    <a:cxn ang="T100">
                      <a:pos x="T48" y="T49"/>
                    </a:cxn>
                    <a:cxn ang="T101">
                      <a:pos x="T50" y="T51"/>
                    </a:cxn>
                    <a:cxn ang="T102">
                      <a:pos x="T52" y="T53"/>
                    </a:cxn>
                    <a:cxn ang="T103">
                      <a:pos x="T54" y="T55"/>
                    </a:cxn>
                    <a:cxn ang="T104">
                      <a:pos x="T56" y="T57"/>
                    </a:cxn>
                    <a:cxn ang="T105">
                      <a:pos x="T58" y="T59"/>
                    </a:cxn>
                    <a:cxn ang="T106">
                      <a:pos x="T60" y="T61"/>
                    </a:cxn>
                    <a:cxn ang="T107">
                      <a:pos x="T62" y="T63"/>
                    </a:cxn>
                    <a:cxn ang="T108">
                      <a:pos x="T64" y="T65"/>
                    </a:cxn>
                    <a:cxn ang="T109">
                      <a:pos x="T66" y="T67"/>
                    </a:cxn>
                    <a:cxn ang="T110">
                      <a:pos x="T68" y="T69"/>
                    </a:cxn>
                    <a:cxn ang="T111">
                      <a:pos x="T70" y="T71"/>
                    </a:cxn>
                    <a:cxn ang="T112">
                      <a:pos x="T72" y="T73"/>
                    </a:cxn>
                    <a:cxn ang="T113">
                      <a:pos x="T74" y="T75"/>
                    </a:cxn>
                  </a:cxnLst>
                  <a:rect l="0" t="0" r="r" b="b"/>
                  <a:pathLst>
                    <a:path w="97" h="224">
                      <a:moveTo>
                        <a:pt x="2" y="0"/>
                      </a:moveTo>
                      <a:lnTo>
                        <a:pt x="2" y="0"/>
                      </a:lnTo>
                      <a:lnTo>
                        <a:pt x="0" y="0"/>
                      </a:lnTo>
                      <a:lnTo>
                        <a:pt x="2" y="0"/>
                      </a:lnTo>
                      <a:close/>
                      <a:moveTo>
                        <a:pt x="2" y="0"/>
                      </a:moveTo>
                      <a:cubicBezTo>
                        <a:pt x="2" y="1"/>
                        <a:pt x="3" y="4"/>
                        <a:pt x="3" y="9"/>
                      </a:cubicBezTo>
                      <a:lnTo>
                        <a:pt x="2" y="9"/>
                      </a:lnTo>
                      <a:cubicBezTo>
                        <a:pt x="1" y="5"/>
                        <a:pt x="1" y="1"/>
                        <a:pt x="0" y="0"/>
                      </a:cubicBezTo>
                      <a:lnTo>
                        <a:pt x="2" y="0"/>
                      </a:lnTo>
                      <a:close/>
                      <a:moveTo>
                        <a:pt x="3" y="9"/>
                      </a:moveTo>
                      <a:cubicBezTo>
                        <a:pt x="4" y="13"/>
                        <a:pt x="5" y="19"/>
                        <a:pt x="6" y="25"/>
                      </a:cubicBezTo>
                      <a:lnTo>
                        <a:pt x="4" y="25"/>
                      </a:lnTo>
                      <a:cubicBezTo>
                        <a:pt x="3" y="19"/>
                        <a:pt x="2" y="13"/>
                        <a:pt x="2" y="9"/>
                      </a:cubicBezTo>
                      <a:lnTo>
                        <a:pt x="3" y="9"/>
                      </a:lnTo>
                      <a:close/>
                      <a:moveTo>
                        <a:pt x="6" y="25"/>
                      </a:moveTo>
                      <a:cubicBezTo>
                        <a:pt x="11" y="57"/>
                        <a:pt x="23" y="113"/>
                        <a:pt x="40" y="149"/>
                      </a:cubicBezTo>
                      <a:lnTo>
                        <a:pt x="39" y="150"/>
                      </a:lnTo>
                      <a:cubicBezTo>
                        <a:pt x="21" y="113"/>
                        <a:pt x="10" y="58"/>
                        <a:pt x="4" y="25"/>
                      </a:cubicBezTo>
                      <a:lnTo>
                        <a:pt x="6" y="25"/>
                      </a:lnTo>
                      <a:close/>
                      <a:moveTo>
                        <a:pt x="40" y="149"/>
                      </a:moveTo>
                      <a:lnTo>
                        <a:pt x="40" y="149"/>
                      </a:lnTo>
                      <a:lnTo>
                        <a:pt x="39" y="150"/>
                      </a:lnTo>
                      <a:lnTo>
                        <a:pt x="40" y="149"/>
                      </a:lnTo>
                      <a:close/>
                      <a:moveTo>
                        <a:pt x="40" y="149"/>
                      </a:moveTo>
                      <a:lnTo>
                        <a:pt x="40" y="149"/>
                      </a:lnTo>
                      <a:close/>
                      <a:moveTo>
                        <a:pt x="40" y="149"/>
                      </a:moveTo>
                      <a:cubicBezTo>
                        <a:pt x="54" y="176"/>
                        <a:pt x="76" y="200"/>
                        <a:pt x="89" y="214"/>
                      </a:cubicBezTo>
                      <a:lnTo>
                        <a:pt x="87" y="215"/>
                      </a:lnTo>
                      <a:cubicBezTo>
                        <a:pt x="74" y="201"/>
                        <a:pt x="52" y="177"/>
                        <a:pt x="39" y="150"/>
                      </a:cubicBezTo>
                      <a:lnTo>
                        <a:pt x="40" y="149"/>
                      </a:lnTo>
                      <a:close/>
                      <a:moveTo>
                        <a:pt x="89" y="214"/>
                      </a:moveTo>
                      <a:cubicBezTo>
                        <a:pt x="93" y="218"/>
                        <a:pt x="96" y="222"/>
                        <a:pt x="97" y="224"/>
                      </a:cubicBezTo>
                      <a:lnTo>
                        <a:pt x="96" y="224"/>
                      </a:lnTo>
                      <a:cubicBezTo>
                        <a:pt x="95" y="223"/>
                        <a:pt x="91" y="219"/>
                        <a:pt x="87" y="215"/>
                      </a:cubicBezTo>
                      <a:lnTo>
                        <a:pt x="89" y="214"/>
                      </a:lnTo>
                      <a:close/>
                    </a:path>
                  </a:pathLst>
                </a:custGeom>
                <a:solidFill>
                  <a:srgbClr val="82818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208" name="Freeform 605"/>
                <p:cNvSpPr>
                  <a:spLocks noChangeArrowheads="1"/>
                </p:cNvSpPr>
                <p:nvPr/>
              </p:nvSpPr>
              <p:spPr bwMode="auto">
                <a:xfrm>
                  <a:off x="681" y="3047"/>
                  <a:ext cx="170" cy="458"/>
                </a:xfrm>
                <a:custGeom>
                  <a:avLst/>
                  <a:gdLst>
                    <a:gd name="T0" fmla="*/ 3006 w 123"/>
                    <a:gd name="T1" fmla="*/ 0 h 265"/>
                    <a:gd name="T2" fmla="*/ 3006 w 123"/>
                    <a:gd name="T3" fmla="*/ 0 h 265"/>
                    <a:gd name="T4" fmla="*/ 0 w 123"/>
                    <a:gd name="T5" fmla="*/ 6948 h 265"/>
                    <a:gd name="T6" fmla="*/ 0 w 123"/>
                    <a:gd name="T7" fmla="*/ 6948 h 265"/>
                    <a:gd name="T8" fmla="*/ 3006 w 123"/>
                    <a:gd name="T9" fmla="*/ 0 h 265"/>
                    <a:gd name="T10" fmla="*/ 3006 w 123"/>
                    <a:gd name="T11" fmla="*/ 0 h 265"/>
                    <a:gd name="T12" fmla="*/ 8174 w 123"/>
                    <a:gd name="T13" fmla="*/ 84714 h 265"/>
                    <a:gd name="T14" fmla="*/ 4959 w 123"/>
                    <a:gd name="T15" fmla="*/ 84714 h 265"/>
                    <a:gd name="T16" fmla="*/ 0 w 123"/>
                    <a:gd name="T17" fmla="*/ 6948 h 265"/>
                    <a:gd name="T18" fmla="*/ 3006 w 123"/>
                    <a:gd name="T19" fmla="*/ 0 h 265"/>
                    <a:gd name="T20" fmla="*/ 8174 w 123"/>
                    <a:gd name="T21" fmla="*/ 84714 h 265"/>
                    <a:gd name="T22" fmla="*/ 17580 w 123"/>
                    <a:gd name="T23" fmla="*/ 202472 h 265"/>
                    <a:gd name="T24" fmla="*/ 13496 w 123"/>
                    <a:gd name="T25" fmla="*/ 208279 h 265"/>
                    <a:gd name="T26" fmla="*/ 4959 w 123"/>
                    <a:gd name="T27" fmla="*/ 84714 h 265"/>
                    <a:gd name="T28" fmla="*/ 8174 w 123"/>
                    <a:gd name="T29" fmla="*/ 84714 h 265"/>
                    <a:gd name="T30" fmla="*/ 17580 w 123"/>
                    <a:gd name="T31" fmla="*/ 202472 h 265"/>
                    <a:gd name="T32" fmla="*/ 60665 w 123"/>
                    <a:gd name="T33" fmla="*/ 837252 h 265"/>
                    <a:gd name="T34" fmla="*/ 58296 w 123"/>
                    <a:gd name="T35" fmla="*/ 837252 h 265"/>
                    <a:gd name="T36" fmla="*/ 13496 w 123"/>
                    <a:gd name="T37" fmla="*/ 208279 h 265"/>
                    <a:gd name="T38" fmla="*/ 17580 w 123"/>
                    <a:gd name="T39" fmla="*/ 202472 h 265"/>
                    <a:gd name="T40" fmla="*/ 58296 w 123"/>
                    <a:gd name="T41" fmla="*/ 837252 h 265"/>
                    <a:gd name="T42" fmla="*/ 58296 w 123"/>
                    <a:gd name="T43" fmla="*/ 837252 h 265"/>
                    <a:gd name="T44" fmla="*/ 58296 w 123"/>
                    <a:gd name="T45" fmla="*/ 837252 h 265"/>
                    <a:gd name="T46" fmla="*/ 60665 w 123"/>
                    <a:gd name="T47" fmla="*/ 837252 h 265"/>
                    <a:gd name="T48" fmla="*/ 67172 w 123"/>
                    <a:gd name="T49" fmla="*/ 895991 h 265"/>
                    <a:gd name="T50" fmla="*/ 64275 w 123"/>
                    <a:gd name="T51" fmla="*/ 895991 h 265"/>
                    <a:gd name="T52" fmla="*/ 58296 w 123"/>
                    <a:gd name="T53" fmla="*/ 837252 h 265"/>
                    <a:gd name="T54" fmla="*/ 60665 w 123"/>
                    <a:gd name="T55" fmla="*/ 837252 h 265"/>
                    <a:gd name="T56" fmla="*/ 67172 w 123"/>
                    <a:gd name="T57" fmla="*/ 895991 h 265"/>
                    <a:gd name="T58" fmla="*/ 133205 w 123"/>
                    <a:gd name="T59" fmla="*/ 1326351 h 265"/>
                    <a:gd name="T60" fmla="*/ 130427 w 123"/>
                    <a:gd name="T61" fmla="*/ 1331900 h 265"/>
                    <a:gd name="T62" fmla="*/ 64275 w 123"/>
                    <a:gd name="T63" fmla="*/ 895991 h 265"/>
                    <a:gd name="T64" fmla="*/ 67172 w 123"/>
                    <a:gd name="T65" fmla="*/ 895991 h 265"/>
                    <a:gd name="T66" fmla="*/ 130427 w 123"/>
                    <a:gd name="T67" fmla="*/ 1331900 h 265"/>
                    <a:gd name="T68" fmla="*/ 130427 w 123"/>
                    <a:gd name="T69" fmla="*/ 1331900 h 265"/>
                    <a:gd name="T70" fmla="*/ 133205 w 123"/>
                    <a:gd name="T71" fmla="*/ 1326351 h 265"/>
                    <a:gd name="T72" fmla="*/ 130427 w 123"/>
                    <a:gd name="T73" fmla="*/ 1331900 h 265"/>
                    <a:gd name="T74" fmla="*/ 133205 w 123"/>
                    <a:gd name="T75" fmla="*/ 1326351 h 265"/>
                    <a:gd name="T76" fmla="*/ 133205 w 123"/>
                    <a:gd name="T77" fmla="*/ 1326351 h 265"/>
                    <a:gd name="T78" fmla="*/ 130427 w 123"/>
                    <a:gd name="T79" fmla="*/ 1331900 h 265"/>
                    <a:gd name="T80" fmla="*/ 130427 w 123"/>
                    <a:gd name="T81" fmla="*/ 1331900 h 265"/>
                    <a:gd name="T82" fmla="*/ 133205 w 123"/>
                    <a:gd name="T83" fmla="*/ 1326351 h 265"/>
                    <a:gd name="T84" fmla="*/ 133205 w 123"/>
                    <a:gd name="T85" fmla="*/ 1326351 h 265"/>
                    <a:gd name="T86" fmla="*/ 133205 w 123"/>
                    <a:gd name="T87" fmla="*/ 1326351 h 265"/>
                    <a:gd name="T88" fmla="*/ 133205 w 123"/>
                    <a:gd name="T89" fmla="*/ 1326351 h 265"/>
                    <a:gd name="T90" fmla="*/ 133205 w 123"/>
                    <a:gd name="T91" fmla="*/ 1326351 h 265"/>
                    <a:gd name="T92" fmla="*/ 153938 w 123"/>
                    <a:gd name="T93" fmla="*/ 1410516 h 265"/>
                    <a:gd name="T94" fmla="*/ 150899 w 123"/>
                    <a:gd name="T95" fmla="*/ 1418651 h 265"/>
                    <a:gd name="T96" fmla="*/ 130427 w 123"/>
                    <a:gd name="T97" fmla="*/ 1331900 h 265"/>
                    <a:gd name="T98" fmla="*/ 133205 w 123"/>
                    <a:gd name="T99" fmla="*/ 1326351 h 265"/>
                    <a:gd name="T100" fmla="*/ 153938 w 123"/>
                    <a:gd name="T101" fmla="*/ 1410516 h 265"/>
                    <a:gd name="T102" fmla="*/ 170456 w 123"/>
                    <a:gd name="T103" fmla="*/ 1489667 h 265"/>
                    <a:gd name="T104" fmla="*/ 167364 w 123"/>
                    <a:gd name="T105" fmla="*/ 1497266 h 265"/>
                    <a:gd name="T106" fmla="*/ 150899 w 123"/>
                    <a:gd name="T107" fmla="*/ 1418651 h 265"/>
                    <a:gd name="T108" fmla="*/ 153938 w 123"/>
                    <a:gd name="T109" fmla="*/ 1410516 h 265"/>
                    <a:gd name="T110" fmla="*/ 170456 w 123"/>
                    <a:gd name="T111" fmla="*/ 1489667 h 265"/>
                    <a:gd name="T112" fmla="*/ 212304 w 123"/>
                    <a:gd name="T113" fmla="*/ 1722607 h 265"/>
                    <a:gd name="T114" fmla="*/ 210148 w 123"/>
                    <a:gd name="T115" fmla="*/ 1733231 h 265"/>
                    <a:gd name="T116" fmla="*/ 167364 w 123"/>
                    <a:gd name="T117" fmla="*/ 1497266 h 265"/>
                    <a:gd name="T118" fmla="*/ 170456 w 123"/>
                    <a:gd name="T119" fmla="*/ 1489667 h 265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</a:gdLst>
                  <a:ahLst/>
                  <a:cxnLst>
                    <a:cxn ang="T120">
                      <a:pos x="T0" y="T1"/>
                    </a:cxn>
                    <a:cxn ang="T121">
                      <a:pos x="T2" y="T3"/>
                    </a:cxn>
                    <a:cxn ang="T122">
                      <a:pos x="T4" y="T5"/>
                    </a:cxn>
                    <a:cxn ang="T123">
                      <a:pos x="T6" y="T7"/>
                    </a:cxn>
                    <a:cxn ang="T124">
                      <a:pos x="T8" y="T9"/>
                    </a:cxn>
                    <a:cxn ang="T125">
                      <a:pos x="T10" y="T11"/>
                    </a:cxn>
                    <a:cxn ang="T126">
                      <a:pos x="T12" y="T13"/>
                    </a:cxn>
                    <a:cxn ang="T127">
                      <a:pos x="T14" y="T15"/>
                    </a:cxn>
                    <a:cxn ang="T128">
                      <a:pos x="T16" y="T17"/>
                    </a:cxn>
                    <a:cxn ang="T129">
                      <a:pos x="T18" y="T19"/>
                    </a:cxn>
                    <a:cxn ang="T130">
                      <a:pos x="T20" y="T21"/>
                    </a:cxn>
                    <a:cxn ang="T131">
                      <a:pos x="T22" y="T23"/>
                    </a:cxn>
                    <a:cxn ang="T132">
                      <a:pos x="T24" y="T25"/>
                    </a:cxn>
                    <a:cxn ang="T133">
                      <a:pos x="T26" y="T27"/>
                    </a:cxn>
                    <a:cxn ang="T134">
                      <a:pos x="T28" y="T29"/>
                    </a:cxn>
                    <a:cxn ang="T135">
                      <a:pos x="T30" y="T31"/>
                    </a:cxn>
                    <a:cxn ang="T136">
                      <a:pos x="T32" y="T33"/>
                    </a:cxn>
                    <a:cxn ang="T137">
                      <a:pos x="T34" y="T35"/>
                    </a:cxn>
                    <a:cxn ang="T138">
                      <a:pos x="T36" y="T37"/>
                    </a:cxn>
                    <a:cxn ang="T139">
                      <a:pos x="T38" y="T39"/>
                    </a:cxn>
                    <a:cxn ang="T140">
                      <a:pos x="T40" y="T41"/>
                    </a:cxn>
                    <a:cxn ang="T141">
                      <a:pos x="T42" y="T43"/>
                    </a:cxn>
                    <a:cxn ang="T142">
                      <a:pos x="T44" y="T45"/>
                    </a:cxn>
                    <a:cxn ang="T143">
                      <a:pos x="T46" y="T47"/>
                    </a:cxn>
                    <a:cxn ang="T144">
                      <a:pos x="T48" y="T49"/>
                    </a:cxn>
                    <a:cxn ang="T145">
                      <a:pos x="T50" y="T51"/>
                    </a:cxn>
                    <a:cxn ang="T146">
                      <a:pos x="T52" y="T53"/>
                    </a:cxn>
                    <a:cxn ang="T147">
                      <a:pos x="T54" y="T55"/>
                    </a:cxn>
                    <a:cxn ang="T148">
                      <a:pos x="T56" y="T57"/>
                    </a:cxn>
                    <a:cxn ang="T149">
                      <a:pos x="T58" y="T59"/>
                    </a:cxn>
                    <a:cxn ang="T150">
                      <a:pos x="T60" y="T61"/>
                    </a:cxn>
                    <a:cxn ang="T151">
                      <a:pos x="T62" y="T63"/>
                    </a:cxn>
                    <a:cxn ang="T152">
                      <a:pos x="T64" y="T65"/>
                    </a:cxn>
                    <a:cxn ang="T153">
                      <a:pos x="T66" y="T67"/>
                    </a:cxn>
                    <a:cxn ang="T154">
                      <a:pos x="T68" y="T69"/>
                    </a:cxn>
                    <a:cxn ang="T155">
                      <a:pos x="T70" y="T71"/>
                    </a:cxn>
                    <a:cxn ang="T156">
                      <a:pos x="T72" y="T73"/>
                    </a:cxn>
                    <a:cxn ang="T157">
                      <a:pos x="T74" y="T75"/>
                    </a:cxn>
                    <a:cxn ang="T158">
                      <a:pos x="T76" y="T77"/>
                    </a:cxn>
                    <a:cxn ang="T159">
                      <a:pos x="T78" y="T79"/>
                    </a:cxn>
                    <a:cxn ang="T160">
                      <a:pos x="T80" y="T81"/>
                    </a:cxn>
                    <a:cxn ang="T161">
                      <a:pos x="T82" y="T83"/>
                    </a:cxn>
                    <a:cxn ang="T162">
                      <a:pos x="T84" y="T85"/>
                    </a:cxn>
                    <a:cxn ang="T163">
                      <a:pos x="T86" y="T87"/>
                    </a:cxn>
                    <a:cxn ang="T164">
                      <a:pos x="T88" y="T89"/>
                    </a:cxn>
                    <a:cxn ang="T165">
                      <a:pos x="T90" y="T91"/>
                    </a:cxn>
                    <a:cxn ang="T166">
                      <a:pos x="T92" y="T93"/>
                    </a:cxn>
                    <a:cxn ang="T167">
                      <a:pos x="T94" y="T95"/>
                    </a:cxn>
                    <a:cxn ang="T168">
                      <a:pos x="T96" y="T97"/>
                    </a:cxn>
                    <a:cxn ang="T169">
                      <a:pos x="T98" y="T99"/>
                    </a:cxn>
                    <a:cxn ang="T170">
                      <a:pos x="T100" y="T101"/>
                    </a:cxn>
                    <a:cxn ang="T171">
                      <a:pos x="T102" y="T103"/>
                    </a:cxn>
                    <a:cxn ang="T172">
                      <a:pos x="T104" y="T105"/>
                    </a:cxn>
                    <a:cxn ang="T173">
                      <a:pos x="T106" y="T107"/>
                    </a:cxn>
                    <a:cxn ang="T174">
                      <a:pos x="T108" y="T109"/>
                    </a:cxn>
                    <a:cxn ang="T175">
                      <a:pos x="T110" y="T111"/>
                    </a:cxn>
                    <a:cxn ang="T176">
                      <a:pos x="T112" y="T113"/>
                    </a:cxn>
                    <a:cxn ang="T177">
                      <a:pos x="T114" y="T115"/>
                    </a:cxn>
                    <a:cxn ang="T178">
                      <a:pos x="T116" y="T117"/>
                    </a:cxn>
                    <a:cxn ang="T179">
                      <a:pos x="T118" y="T119"/>
                    </a:cxn>
                  </a:cxnLst>
                  <a:rect l="0" t="0" r="r" b="b"/>
                  <a:pathLst>
                    <a:path w="123" h="265">
                      <a:moveTo>
                        <a:pt x="2" y="0"/>
                      </a:moveTo>
                      <a:lnTo>
                        <a:pt x="2" y="0"/>
                      </a:lnTo>
                      <a:lnTo>
                        <a:pt x="0" y="1"/>
                      </a:lnTo>
                      <a:lnTo>
                        <a:pt x="2" y="0"/>
                      </a:lnTo>
                      <a:close/>
                      <a:moveTo>
                        <a:pt x="2" y="0"/>
                      </a:moveTo>
                      <a:cubicBezTo>
                        <a:pt x="3" y="3"/>
                        <a:pt x="4" y="7"/>
                        <a:pt x="5" y="13"/>
                      </a:cubicBezTo>
                      <a:lnTo>
                        <a:pt x="3" y="13"/>
                      </a:lnTo>
                      <a:cubicBezTo>
                        <a:pt x="2" y="8"/>
                        <a:pt x="1" y="3"/>
                        <a:pt x="0" y="1"/>
                      </a:cubicBezTo>
                      <a:lnTo>
                        <a:pt x="2" y="0"/>
                      </a:lnTo>
                      <a:close/>
                      <a:moveTo>
                        <a:pt x="5" y="13"/>
                      </a:moveTo>
                      <a:cubicBezTo>
                        <a:pt x="6" y="18"/>
                        <a:pt x="8" y="24"/>
                        <a:pt x="10" y="31"/>
                      </a:cubicBezTo>
                      <a:lnTo>
                        <a:pt x="8" y="32"/>
                      </a:lnTo>
                      <a:cubicBezTo>
                        <a:pt x="6" y="24"/>
                        <a:pt x="5" y="18"/>
                        <a:pt x="3" y="13"/>
                      </a:cubicBezTo>
                      <a:lnTo>
                        <a:pt x="5" y="13"/>
                      </a:lnTo>
                      <a:close/>
                      <a:moveTo>
                        <a:pt x="10" y="31"/>
                      </a:moveTo>
                      <a:cubicBezTo>
                        <a:pt x="19" y="67"/>
                        <a:pt x="33" y="120"/>
                        <a:pt x="35" y="128"/>
                      </a:cubicBezTo>
                      <a:lnTo>
                        <a:pt x="34" y="128"/>
                      </a:lnTo>
                      <a:cubicBezTo>
                        <a:pt x="31" y="121"/>
                        <a:pt x="17" y="68"/>
                        <a:pt x="8" y="32"/>
                      </a:cubicBezTo>
                      <a:lnTo>
                        <a:pt x="10" y="31"/>
                      </a:lnTo>
                      <a:close/>
                      <a:moveTo>
                        <a:pt x="34" y="128"/>
                      </a:moveTo>
                      <a:lnTo>
                        <a:pt x="34" y="128"/>
                      </a:lnTo>
                      <a:close/>
                      <a:moveTo>
                        <a:pt x="35" y="128"/>
                      </a:moveTo>
                      <a:cubicBezTo>
                        <a:pt x="37" y="131"/>
                        <a:pt x="38" y="134"/>
                        <a:pt x="39" y="137"/>
                      </a:cubicBezTo>
                      <a:lnTo>
                        <a:pt x="37" y="137"/>
                      </a:lnTo>
                      <a:cubicBezTo>
                        <a:pt x="36" y="134"/>
                        <a:pt x="35" y="131"/>
                        <a:pt x="34" y="128"/>
                      </a:cubicBezTo>
                      <a:lnTo>
                        <a:pt x="35" y="128"/>
                      </a:lnTo>
                      <a:close/>
                      <a:moveTo>
                        <a:pt x="39" y="137"/>
                      </a:moveTo>
                      <a:cubicBezTo>
                        <a:pt x="45" y="154"/>
                        <a:pt x="52" y="175"/>
                        <a:pt x="77" y="203"/>
                      </a:cubicBezTo>
                      <a:lnTo>
                        <a:pt x="76" y="204"/>
                      </a:lnTo>
                      <a:cubicBezTo>
                        <a:pt x="51" y="175"/>
                        <a:pt x="43" y="155"/>
                        <a:pt x="37" y="137"/>
                      </a:cubicBezTo>
                      <a:lnTo>
                        <a:pt x="39" y="137"/>
                      </a:lnTo>
                      <a:close/>
                      <a:moveTo>
                        <a:pt x="76" y="204"/>
                      </a:moveTo>
                      <a:lnTo>
                        <a:pt x="76" y="204"/>
                      </a:lnTo>
                      <a:lnTo>
                        <a:pt x="77" y="203"/>
                      </a:lnTo>
                      <a:lnTo>
                        <a:pt x="76" y="204"/>
                      </a:lnTo>
                      <a:close/>
                      <a:moveTo>
                        <a:pt x="77" y="203"/>
                      </a:moveTo>
                      <a:lnTo>
                        <a:pt x="77" y="203"/>
                      </a:lnTo>
                      <a:lnTo>
                        <a:pt x="76" y="204"/>
                      </a:lnTo>
                      <a:lnTo>
                        <a:pt x="77" y="203"/>
                      </a:lnTo>
                      <a:close/>
                      <a:moveTo>
                        <a:pt x="77" y="203"/>
                      </a:moveTo>
                      <a:lnTo>
                        <a:pt x="77" y="203"/>
                      </a:lnTo>
                      <a:close/>
                      <a:moveTo>
                        <a:pt x="77" y="203"/>
                      </a:moveTo>
                      <a:cubicBezTo>
                        <a:pt x="82" y="208"/>
                        <a:pt x="85" y="212"/>
                        <a:pt x="89" y="216"/>
                      </a:cubicBezTo>
                      <a:lnTo>
                        <a:pt x="87" y="217"/>
                      </a:lnTo>
                      <a:cubicBezTo>
                        <a:pt x="84" y="213"/>
                        <a:pt x="80" y="208"/>
                        <a:pt x="76" y="204"/>
                      </a:cubicBezTo>
                      <a:lnTo>
                        <a:pt x="77" y="203"/>
                      </a:lnTo>
                      <a:close/>
                      <a:moveTo>
                        <a:pt x="89" y="216"/>
                      </a:moveTo>
                      <a:cubicBezTo>
                        <a:pt x="92" y="221"/>
                        <a:pt x="96" y="224"/>
                        <a:pt x="99" y="228"/>
                      </a:cubicBezTo>
                      <a:lnTo>
                        <a:pt x="97" y="229"/>
                      </a:lnTo>
                      <a:cubicBezTo>
                        <a:pt x="94" y="225"/>
                        <a:pt x="91" y="221"/>
                        <a:pt x="87" y="217"/>
                      </a:cubicBezTo>
                      <a:lnTo>
                        <a:pt x="89" y="216"/>
                      </a:lnTo>
                      <a:close/>
                      <a:moveTo>
                        <a:pt x="99" y="228"/>
                      </a:moveTo>
                      <a:cubicBezTo>
                        <a:pt x="114" y="247"/>
                        <a:pt x="121" y="260"/>
                        <a:pt x="123" y="264"/>
                      </a:cubicBezTo>
                      <a:lnTo>
                        <a:pt x="122" y="265"/>
                      </a:lnTo>
                      <a:cubicBezTo>
                        <a:pt x="120" y="260"/>
                        <a:pt x="112" y="248"/>
                        <a:pt x="97" y="229"/>
                      </a:cubicBezTo>
                      <a:lnTo>
                        <a:pt x="99" y="228"/>
                      </a:lnTo>
                      <a:close/>
                    </a:path>
                  </a:pathLst>
                </a:custGeom>
                <a:solidFill>
                  <a:srgbClr val="82818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209" name="Freeform 606"/>
                <p:cNvSpPr>
                  <a:spLocks noChangeArrowheads="1"/>
                </p:cNvSpPr>
                <p:nvPr/>
              </p:nvSpPr>
              <p:spPr bwMode="auto">
                <a:xfrm>
                  <a:off x="728" y="3229"/>
                  <a:ext cx="119" cy="257"/>
                </a:xfrm>
                <a:custGeom>
                  <a:avLst/>
                  <a:gdLst>
                    <a:gd name="T0" fmla="*/ 2760 w 87"/>
                    <a:gd name="T1" fmla="*/ 0 h 149"/>
                    <a:gd name="T2" fmla="*/ 2760 w 87"/>
                    <a:gd name="T3" fmla="*/ 0 h 149"/>
                    <a:gd name="T4" fmla="*/ 0 w 87"/>
                    <a:gd name="T5" fmla="*/ 0 h 149"/>
                    <a:gd name="T6" fmla="*/ 0 w 87"/>
                    <a:gd name="T7" fmla="*/ 0 h 149"/>
                    <a:gd name="T8" fmla="*/ 2760 w 87"/>
                    <a:gd name="T9" fmla="*/ 0 h 149"/>
                    <a:gd name="T10" fmla="*/ 2760 w 87"/>
                    <a:gd name="T11" fmla="*/ 0 h 149"/>
                    <a:gd name="T12" fmla="*/ 2760 w 87"/>
                    <a:gd name="T13" fmla="*/ 0 h 149"/>
                    <a:gd name="T14" fmla="*/ 1677 w 87"/>
                    <a:gd name="T15" fmla="*/ 0 h 149"/>
                    <a:gd name="T16" fmla="*/ 2760 w 87"/>
                    <a:gd name="T17" fmla="*/ 0 h 149"/>
                    <a:gd name="T18" fmla="*/ 2760 w 87"/>
                    <a:gd name="T19" fmla="*/ 0 h 149"/>
                    <a:gd name="T20" fmla="*/ 9182 w 87"/>
                    <a:gd name="T21" fmla="*/ 78470 h 149"/>
                    <a:gd name="T22" fmla="*/ 7445 w 87"/>
                    <a:gd name="T23" fmla="*/ 78470 h 149"/>
                    <a:gd name="T24" fmla="*/ 0 w 87"/>
                    <a:gd name="T25" fmla="*/ 0 h 149"/>
                    <a:gd name="T26" fmla="*/ 2760 w 87"/>
                    <a:gd name="T27" fmla="*/ 0 h 149"/>
                    <a:gd name="T28" fmla="*/ 9182 w 87"/>
                    <a:gd name="T29" fmla="*/ 78470 h 149"/>
                    <a:gd name="T30" fmla="*/ 18850 w 87"/>
                    <a:gd name="T31" fmla="*/ 162750 h 149"/>
                    <a:gd name="T32" fmla="*/ 15086 w 87"/>
                    <a:gd name="T33" fmla="*/ 170205 h 149"/>
                    <a:gd name="T34" fmla="*/ 7445 w 87"/>
                    <a:gd name="T35" fmla="*/ 78470 h 149"/>
                    <a:gd name="T36" fmla="*/ 9182 w 87"/>
                    <a:gd name="T37" fmla="*/ 78470 h 149"/>
                    <a:gd name="T38" fmla="*/ 18850 w 87"/>
                    <a:gd name="T39" fmla="*/ 162750 h 149"/>
                    <a:gd name="T40" fmla="*/ 88953 w 87"/>
                    <a:gd name="T41" fmla="*/ 674756 h 149"/>
                    <a:gd name="T42" fmla="*/ 86658 w 87"/>
                    <a:gd name="T43" fmla="*/ 681666 h 149"/>
                    <a:gd name="T44" fmla="*/ 15086 w 87"/>
                    <a:gd name="T45" fmla="*/ 170205 h 149"/>
                    <a:gd name="T46" fmla="*/ 18850 w 87"/>
                    <a:gd name="T47" fmla="*/ 162750 h 149"/>
                    <a:gd name="T48" fmla="*/ 88953 w 87"/>
                    <a:gd name="T49" fmla="*/ 674756 h 149"/>
                    <a:gd name="T50" fmla="*/ 88953 w 87"/>
                    <a:gd name="T51" fmla="*/ 674756 h 149"/>
                    <a:gd name="T52" fmla="*/ 86658 w 87"/>
                    <a:gd name="T53" fmla="*/ 674756 h 149"/>
                    <a:gd name="T54" fmla="*/ 88953 w 87"/>
                    <a:gd name="T55" fmla="*/ 674756 h 149"/>
                    <a:gd name="T56" fmla="*/ 88953 w 87"/>
                    <a:gd name="T57" fmla="*/ 674756 h 149"/>
                    <a:gd name="T58" fmla="*/ 131825 w 87"/>
                    <a:gd name="T59" fmla="*/ 936179 h 149"/>
                    <a:gd name="T60" fmla="*/ 128396 w 87"/>
                    <a:gd name="T61" fmla="*/ 943783 h 149"/>
                    <a:gd name="T62" fmla="*/ 86658 w 87"/>
                    <a:gd name="T63" fmla="*/ 681666 h 149"/>
                    <a:gd name="T64" fmla="*/ 88953 w 87"/>
                    <a:gd name="T65" fmla="*/ 674756 h 149"/>
                    <a:gd name="T66" fmla="*/ 131825 w 87"/>
                    <a:gd name="T67" fmla="*/ 936179 h 149"/>
                    <a:gd name="T68" fmla="*/ 134622 w 87"/>
                    <a:gd name="T69" fmla="*/ 966720 h 149"/>
                    <a:gd name="T70" fmla="*/ 131825 w 87"/>
                    <a:gd name="T71" fmla="*/ 973985 h 149"/>
                    <a:gd name="T72" fmla="*/ 128396 w 87"/>
                    <a:gd name="T73" fmla="*/ 943783 h 149"/>
                    <a:gd name="T74" fmla="*/ 131825 w 87"/>
                    <a:gd name="T75" fmla="*/ 936179 h 149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</a:gdLst>
                  <a:ahLst/>
                  <a:cxnLst>
                    <a:cxn ang="T76">
                      <a:pos x="T0" y="T1"/>
                    </a:cxn>
                    <a:cxn ang="T77">
                      <a:pos x="T2" y="T3"/>
                    </a:cxn>
                    <a:cxn ang="T78">
                      <a:pos x="T4" y="T5"/>
                    </a:cxn>
                    <a:cxn ang="T79">
                      <a:pos x="T6" y="T7"/>
                    </a:cxn>
                    <a:cxn ang="T80">
                      <a:pos x="T8" y="T9"/>
                    </a:cxn>
                    <a:cxn ang="T81">
                      <a:pos x="T10" y="T11"/>
                    </a:cxn>
                    <a:cxn ang="T82">
                      <a:pos x="T12" y="T13"/>
                    </a:cxn>
                    <a:cxn ang="T83">
                      <a:pos x="T14" y="T15"/>
                    </a:cxn>
                    <a:cxn ang="T84">
                      <a:pos x="T16" y="T17"/>
                    </a:cxn>
                    <a:cxn ang="T85">
                      <a:pos x="T18" y="T19"/>
                    </a:cxn>
                    <a:cxn ang="T86">
                      <a:pos x="T20" y="T21"/>
                    </a:cxn>
                    <a:cxn ang="T87">
                      <a:pos x="T22" y="T23"/>
                    </a:cxn>
                    <a:cxn ang="T88">
                      <a:pos x="T24" y="T25"/>
                    </a:cxn>
                    <a:cxn ang="T89">
                      <a:pos x="T26" y="T27"/>
                    </a:cxn>
                    <a:cxn ang="T90">
                      <a:pos x="T28" y="T29"/>
                    </a:cxn>
                    <a:cxn ang="T91">
                      <a:pos x="T30" y="T31"/>
                    </a:cxn>
                    <a:cxn ang="T92">
                      <a:pos x="T32" y="T33"/>
                    </a:cxn>
                    <a:cxn ang="T93">
                      <a:pos x="T34" y="T35"/>
                    </a:cxn>
                    <a:cxn ang="T94">
                      <a:pos x="T36" y="T37"/>
                    </a:cxn>
                    <a:cxn ang="T95">
                      <a:pos x="T38" y="T39"/>
                    </a:cxn>
                    <a:cxn ang="T96">
                      <a:pos x="T40" y="T41"/>
                    </a:cxn>
                    <a:cxn ang="T97">
                      <a:pos x="T42" y="T43"/>
                    </a:cxn>
                    <a:cxn ang="T98">
                      <a:pos x="T44" y="T45"/>
                    </a:cxn>
                    <a:cxn ang="T99">
                      <a:pos x="T46" y="T47"/>
                    </a:cxn>
                    <a:cxn ang="T100">
                      <a:pos x="T48" y="T49"/>
                    </a:cxn>
                    <a:cxn ang="T101">
                      <a:pos x="T50" y="T51"/>
                    </a:cxn>
                    <a:cxn ang="T102">
                      <a:pos x="T52" y="T53"/>
                    </a:cxn>
                    <a:cxn ang="T103">
                      <a:pos x="T54" y="T55"/>
                    </a:cxn>
                    <a:cxn ang="T104">
                      <a:pos x="T56" y="T57"/>
                    </a:cxn>
                    <a:cxn ang="T105">
                      <a:pos x="T58" y="T59"/>
                    </a:cxn>
                    <a:cxn ang="T106">
                      <a:pos x="T60" y="T61"/>
                    </a:cxn>
                    <a:cxn ang="T107">
                      <a:pos x="T62" y="T63"/>
                    </a:cxn>
                    <a:cxn ang="T108">
                      <a:pos x="T64" y="T65"/>
                    </a:cxn>
                    <a:cxn ang="T109">
                      <a:pos x="T66" y="T67"/>
                    </a:cxn>
                    <a:cxn ang="T110">
                      <a:pos x="T68" y="T69"/>
                    </a:cxn>
                    <a:cxn ang="T111">
                      <a:pos x="T70" y="T71"/>
                    </a:cxn>
                    <a:cxn ang="T112">
                      <a:pos x="T72" y="T73"/>
                    </a:cxn>
                    <a:cxn ang="T113">
                      <a:pos x="T74" y="T75"/>
                    </a:cxn>
                  </a:cxnLst>
                  <a:rect l="0" t="0" r="r" b="b"/>
                  <a:pathLst>
                    <a:path w="87" h="149">
                      <a:moveTo>
                        <a:pt x="2" y="0"/>
                      </a:moveTo>
                      <a:lnTo>
                        <a:pt x="2" y="0"/>
                      </a:lnTo>
                      <a:lnTo>
                        <a:pt x="0" y="0"/>
                      </a:lnTo>
                      <a:lnTo>
                        <a:pt x="2" y="0"/>
                      </a:lnTo>
                      <a:close/>
                      <a:moveTo>
                        <a:pt x="2" y="0"/>
                      </a:moveTo>
                      <a:lnTo>
                        <a:pt x="2" y="0"/>
                      </a:lnTo>
                      <a:lnTo>
                        <a:pt x="1" y="0"/>
                      </a:lnTo>
                      <a:lnTo>
                        <a:pt x="2" y="0"/>
                      </a:lnTo>
                      <a:close/>
                      <a:moveTo>
                        <a:pt x="2" y="0"/>
                      </a:moveTo>
                      <a:cubicBezTo>
                        <a:pt x="3" y="3"/>
                        <a:pt x="5" y="7"/>
                        <a:pt x="6" y="12"/>
                      </a:cubicBezTo>
                      <a:lnTo>
                        <a:pt x="5" y="12"/>
                      </a:lnTo>
                      <a:cubicBezTo>
                        <a:pt x="3" y="8"/>
                        <a:pt x="2" y="4"/>
                        <a:pt x="0" y="0"/>
                      </a:cubicBezTo>
                      <a:lnTo>
                        <a:pt x="2" y="0"/>
                      </a:lnTo>
                      <a:close/>
                      <a:moveTo>
                        <a:pt x="6" y="12"/>
                      </a:moveTo>
                      <a:cubicBezTo>
                        <a:pt x="8" y="16"/>
                        <a:pt x="10" y="20"/>
                        <a:pt x="12" y="25"/>
                      </a:cubicBezTo>
                      <a:lnTo>
                        <a:pt x="10" y="26"/>
                      </a:lnTo>
                      <a:cubicBezTo>
                        <a:pt x="8" y="21"/>
                        <a:pt x="6" y="16"/>
                        <a:pt x="5" y="12"/>
                      </a:cubicBezTo>
                      <a:lnTo>
                        <a:pt x="6" y="12"/>
                      </a:lnTo>
                      <a:close/>
                      <a:moveTo>
                        <a:pt x="12" y="25"/>
                      </a:moveTo>
                      <a:cubicBezTo>
                        <a:pt x="22" y="50"/>
                        <a:pt x="38" y="81"/>
                        <a:pt x="57" y="103"/>
                      </a:cubicBezTo>
                      <a:lnTo>
                        <a:pt x="56" y="104"/>
                      </a:lnTo>
                      <a:cubicBezTo>
                        <a:pt x="37" y="82"/>
                        <a:pt x="21" y="51"/>
                        <a:pt x="10" y="26"/>
                      </a:cubicBezTo>
                      <a:lnTo>
                        <a:pt x="12" y="25"/>
                      </a:lnTo>
                      <a:close/>
                      <a:moveTo>
                        <a:pt x="57" y="103"/>
                      </a:moveTo>
                      <a:lnTo>
                        <a:pt x="57" y="103"/>
                      </a:lnTo>
                      <a:lnTo>
                        <a:pt x="56" y="103"/>
                      </a:lnTo>
                      <a:lnTo>
                        <a:pt x="57" y="103"/>
                      </a:lnTo>
                      <a:close/>
                      <a:moveTo>
                        <a:pt x="57" y="103"/>
                      </a:moveTo>
                      <a:cubicBezTo>
                        <a:pt x="78" y="128"/>
                        <a:pt x="82" y="136"/>
                        <a:pt x="85" y="143"/>
                      </a:cubicBezTo>
                      <a:lnTo>
                        <a:pt x="83" y="144"/>
                      </a:lnTo>
                      <a:cubicBezTo>
                        <a:pt x="80" y="137"/>
                        <a:pt x="76" y="129"/>
                        <a:pt x="56" y="104"/>
                      </a:cubicBezTo>
                      <a:lnTo>
                        <a:pt x="57" y="103"/>
                      </a:lnTo>
                      <a:close/>
                      <a:moveTo>
                        <a:pt x="85" y="143"/>
                      </a:moveTo>
                      <a:cubicBezTo>
                        <a:pt x="85" y="145"/>
                        <a:pt x="86" y="147"/>
                        <a:pt x="87" y="148"/>
                      </a:cubicBezTo>
                      <a:lnTo>
                        <a:pt x="85" y="149"/>
                      </a:lnTo>
                      <a:cubicBezTo>
                        <a:pt x="84" y="147"/>
                        <a:pt x="84" y="146"/>
                        <a:pt x="83" y="144"/>
                      </a:cubicBezTo>
                      <a:lnTo>
                        <a:pt x="85" y="143"/>
                      </a:lnTo>
                      <a:close/>
                    </a:path>
                  </a:pathLst>
                </a:custGeom>
                <a:solidFill>
                  <a:srgbClr val="82818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210" name="Freeform 607"/>
                <p:cNvSpPr>
                  <a:spLocks noChangeArrowheads="1"/>
                </p:cNvSpPr>
                <p:nvPr/>
              </p:nvSpPr>
              <p:spPr bwMode="auto">
                <a:xfrm>
                  <a:off x="719" y="3127"/>
                  <a:ext cx="74" cy="180"/>
                </a:xfrm>
                <a:custGeom>
                  <a:avLst/>
                  <a:gdLst>
                    <a:gd name="T0" fmla="*/ 2844 w 54"/>
                    <a:gd name="T1" fmla="*/ 0 h 104"/>
                    <a:gd name="T2" fmla="*/ 2844 w 54"/>
                    <a:gd name="T3" fmla="*/ 0 h 104"/>
                    <a:gd name="T4" fmla="*/ 0 w 54"/>
                    <a:gd name="T5" fmla="*/ 0 h 104"/>
                    <a:gd name="T6" fmla="*/ 0 w 54"/>
                    <a:gd name="T7" fmla="*/ 0 h 104"/>
                    <a:gd name="T8" fmla="*/ 2844 w 54"/>
                    <a:gd name="T9" fmla="*/ 0 h 104"/>
                    <a:gd name="T10" fmla="*/ 2844 w 54"/>
                    <a:gd name="T11" fmla="*/ 0 h 104"/>
                    <a:gd name="T12" fmla="*/ 54933 w 54"/>
                    <a:gd name="T13" fmla="*/ 427311 h 104"/>
                    <a:gd name="T14" fmla="*/ 51597 w 54"/>
                    <a:gd name="T15" fmla="*/ 434958 h 104"/>
                    <a:gd name="T16" fmla="*/ 0 w 54"/>
                    <a:gd name="T17" fmla="*/ 0 h 104"/>
                    <a:gd name="T18" fmla="*/ 2844 w 54"/>
                    <a:gd name="T19" fmla="*/ 0 h 104"/>
                    <a:gd name="T20" fmla="*/ 54933 w 54"/>
                    <a:gd name="T21" fmla="*/ 427311 h 104"/>
                    <a:gd name="T22" fmla="*/ 85040 w 54"/>
                    <a:gd name="T23" fmla="*/ 706716 h 104"/>
                    <a:gd name="T24" fmla="*/ 84382 w 54"/>
                    <a:gd name="T25" fmla="*/ 699776 h 104"/>
                    <a:gd name="T26" fmla="*/ 51597 w 54"/>
                    <a:gd name="T27" fmla="*/ 434958 h 104"/>
                    <a:gd name="T28" fmla="*/ 54933 w 54"/>
                    <a:gd name="T29" fmla="*/ 427311 h 104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</a:gdLst>
                  <a:ahLst/>
                  <a:cxnLst>
                    <a:cxn ang="T30">
                      <a:pos x="T0" y="T1"/>
                    </a:cxn>
                    <a:cxn ang="T31">
                      <a:pos x="T2" y="T3"/>
                    </a:cxn>
                    <a:cxn ang="T32">
                      <a:pos x="T4" y="T5"/>
                    </a:cxn>
                    <a:cxn ang="T33">
                      <a:pos x="T6" y="T7"/>
                    </a:cxn>
                    <a:cxn ang="T34">
                      <a:pos x="T8" y="T9"/>
                    </a:cxn>
                    <a:cxn ang="T35">
                      <a:pos x="T10" y="T11"/>
                    </a:cxn>
                    <a:cxn ang="T36">
                      <a:pos x="T12" y="T13"/>
                    </a:cxn>
                    <a:cxn ang="T37">
                      <a:pos x="T14" y="T15"/>
                    </a:cxn>
                    <a:cxn ang="T38">
                      <a:pos x="T16" y="T17"/>
                    </a:cxn>
                    <a:cxn ang="T39">
                      <a:pos x="T18" y="T19"/>
                    </a:cxn>
                    <a:cxn ang="T40">
                      <a:pos x="T20" y="T21"/>
                    </a:cxn>
                    <a:cxn ang="T41">
                      <a:pos x="T22" y="T23"/>
                    </a:cxn>
                    <a:cxn ang="T42">
                      <a:pos x="T24" y="T25"/>
                    </a:cxn>
                    <a:cxn ang="T43">
                      <a:pos x="T26" y="T27"/>
                    </a:cxn>
                    <a:cxn ang="T44">
                      <a:pos x="T28" y="T29"/>
                    </a:cxn>
                  </a:cxnLst>
                  <a:rect l="0" t="0" r="r" b="b"/>
                  <a:pathLst>
                    <a:path w="54" h="104">
                      <a:moveTo>
                        <a:pt x="2" y="0"/>
                      </a:moveTo>
                      <a:lnTo>
                        <a:pt x="2" y="0"/>
                      </a:lnTo>
                      <a:lnTo>
                        <a:pt x="0" y="0"/>
                      </a:lnTo>
                      <a:lnTo>
                        <a:pt x="2" y="0"/>
                      </a:lnTo>
                      <a:close/>
                      <a:moveTo>
                        <a:pt x="2" y="0"/>
                      </a:moveTo>
                      <a:cubicBezTo>
                        <a:pt x="8" y="14"/>
                        <a:pt x="22" y="41"/>
                        <a:pt x="34" y="63"/>
                      </a:cubicBezTo>
                      <a:lnTo>
                        <a:pt x="32" y="64"/>
                      </a:lnTo>
                      <a:cubicBezTo>
                        <a:pt x="20" y="41"/>
                        <a:pt x="6" y="14"/>
                        <a:pt x="0" y="0"/>
                      </a:cubicBezTo>
                      <a:lnTo>
                        <a:pt x="2" y="0"/>
                      </a:lnTo>
                      <a:close/>
                      <a:moveTo>
                        <a:pt x="34" y="63"/>
                      </a:moveTo>
                      <a:cubicBezTo>
                        <a:pt x="45" y="84"/>
                        <a:pt x="54" y="102"/>
                        <a:pt x="53" y="104"/>
                      </a:cubicBezTo>
                      <a:lnTo>
                        <a:pt x="52" y="103"/>
                      </a:lnTo>
                      <a:cubicBezTo>
                        <a:pt x="52" y="102"/>
                        <a:pt x="43" y="85"/>
                        <a:pt x="32" y="64"/>
                      </a:cubicBezTo>
                      <a:lnTo>
                        <a:pt x="34" y="63"/>
                      </a:lnTo>
                      <a:close/>
                    </a:path>
                  </a:pathLst>
                </a:custGeom>
                <a:solidFill>
                  <a:srgbClr val="82818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211" name="Freeform 608"/>
                <p:cNvSpPr>
                  <a:spLocks noChangeArrowheads="1"/>
                </p:cNvSpPr>
                <p:nvPr/>
              </p:nvSpPr>
              <p:spPr bwMode="auto">
                <a:xfrm>
                  <a:off x="728" y="3169"/>
                  <a:ext cx="59" cy="149"/>
                </a:xfrm>
                <a:custGeom>
                  <a:avLst/>
                  <a:gdLst>
                    <a:gd name="T0" fmla="*/ 1755 w 43"/>
                    <a:gd name="T1" fmla="*/ 0 h 87"/>
                    <a:gd name="T2" fmla="*/ 1755 w 43"/>
                    <a:gd name="T3" fmla="*/ 6450 h 87"/>
                    <a:gd name="T4" fmla="*/ 0 w 43"/>
                    <a:gd name="T5" fmla="*/ 6450 h 87"/>
                    <a:gd name="T6" fmla="*/ 0 w 43"/>
                    <a:gd name="T7" fmla="*/ 6450 h 87"/>
                    <a:gd name="T8" fmla="*/ 1755 w 43"/>
                    <a:gd name="T9" fmla="*/ 0 h 87"/>
                    <a:gd name="T10" fmla="*/ 0 w 43"/>
                    <a:gd name="T11" fmla="*/ 6450 h 87"/>
                    <a:gd name="T12" fmla="*/ 0 w 43"/>
                    <a:gd name="T13" fmla="*/ 6450 h 87"/>
                    <a:gd name="T14" fmla="*/ 1755 w 43"/>
                    <a:gd name="T15" fmla="*/ 6450 h 87"/>
                    <a:gd name="T16" fmla="*/ 0 w 43"/>
                    <a:gd name="T17" fmla="*/ 6450 h 87"/>
                    <a:gd name="T18" fmla="*/ 1755 w 43"/>
                    <a:gd name="T19" fmla="*/ 6450 h 87"/>
                    <a:gd name="T20" fmla="*/ 53418 w 43"/>
                    <a:gd name="T21" fmla="*/ 377792 h 87"/>
                    <a:gd name="T22" fmla="*/ 50427 w 43"/>
                    <a:gd name="T23" fmla="*/ 382007 h 87"/>
                    <a:gd name="T24" fmla="*/ 0 w 43"/>
                    <a:gd name="T25" fmla="*/ 6450 h 87"/>
                    <a:gd name="T26" fmla="*/ 1755 w 43"/>
                    <a:gd name="T27" fmla="*/ 6450 h 87"/>
                    <a:gd name="T28" fmla="*/ 53418 w 43"/>
                    <a:gd name="T29" fmla="*/ 377792 h 87"/>
                    <a:gd name="T30" fmla="*/ 71269 w 43"/>
                    <a:gd name="T31" fmla="*/ 518756 h 87"/>
                    <a:gd name="T32" fmla="*/ 69181 w 43"/>
                    <a:gd name="T33" fmla="*/ 518756 h 87"/>
                    <a:gd name="T34" fmla="*/ 50427 w 43"/>
                    <a:gd name="T35" fmla="*/ 382007 h 87"/>
                    <a:gd name="T36" fmla="*/ 53418 w 43"/>
                    <a:gd name="T37" fmla="*/ 377792 h 87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0" t="0" r="r" b="b"/>
                  <a:pathLst>
                    <a:path w="43" h="87">
                      <a:moveTo>
                        <a:pt x="1" y="0"/>
                      </a:moveTo>
                      <a:lnTo>
                        <a:pt x="1" y="1"/>
                      </a:lnTo>
                      <a:lnTo>
                        <a:pt x="0" y="1"/>
                      </a:lnTo>
                      <a:lnTo>
                        <a:pt x="1" y="0"/>
                      </a:lnTo>
                      <a:close/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" y="1"/>
                      </a:lnTo>
                      <a:lnTo>
                        <a:pt x="0" y="1"/>
                      </a:lnTo>
                      <a:close/>
                      <a:moveTo>
                        <a:pt x="1" y="1"/>
                      </a:moveTo>
                      <a:cubicBezTo>
                        <a:pt x="9" y="20"/>
                        <a:pt x="22" y="45"/>
                        <a:pt x="32" y="63"/>
                      </a:cubicBezTo>
                      <a:lnTo>
                        <a:pt x="30" y="64"/>
                      </a:lnTo>
                      <a:cubicBezTo>
                        <a:pt x="20" y="46"/>
                        <a:pt x="7" y="21"/>
                        <a:pt x="0" y="1"/>
                      </a:cubicBezTo>
                      <a:lnTo>
                        <a:pt x="1" y="1"/>
                      </a:lnTo>
                      <a:close/>
                      <a:moveTo>
                        <a:pt x="32" y="63"/>
                      </a:moveTo>
                      <a:cubicBezTo>
                        <a:pt x="38" y="75"/>
                        <a:pt x="43" y="84"/>
                        <a:pt x="43" y="87"/>
                      </a:cubicBezTo>
                      <a:lnTo>
                        <a:pt x="42" y="87"/>
                      </a:lnTo>
                      <a:cubicBezTo>
                        <a:pt x="41" y="84"/>
                        <a:pt x="37" y="76"/>
                        <a:pt x="30" y="64"/>
                      </a:cubicBezTo>
                      <a:lnTo>
                        <a:pt x="32" y="63"/>
                      </a:lnTo>
                      <a:close/>
                    </a:path>
                  </a:pathLst>
                </a:custGeom>
                <a:solidFill>
                  <a:srgbClr val="82818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212" name="Freeform 609"/>
                <p:cNvSpPr>
                  <a:spLocks noChangeArrowheads="1"/>
                </p:cNvSpPr>
                <p:nvPr/>
              </p:nvSpPr>
              <p:spPr bwMode="auto">
                <a:xfrm>
                  <a:off x="681" y="3025"/>
                  <a:ext cx="102" cy="312"/>
                </a:xfrm>
                <a:custGeom>
                  <a:avLst/>
                  <a:gdLst>
                    <a:gd name="T0" fmla="*/ 1917 w 74"/>
                    <a:gd name="T1" fmla="*/ 0 h 181"/>
                    <a:gd name="T2" fmla="*/ 14612 w 74"/>
                    <a:gd name="T3" fmla="*/ 134182 h 181"/>
                    <a:gd name="T4" fmla="*/ 11308 w 74"/>
                    <a:gd name="T5" fmla="*/ 137482 h 181"/>
                    <a:gd name="T6" fmla="*/ 0 w 74"/>
                    <a:gd name="T7" fmla="*/ 0 h 181"/>
                    <a:gd name="T8" fmla="*/ 1917 w 74"/>
                    <a:gd name="T9" fmla="*/ 0 h 181"/>
                    <a:gd name="T10" fmla="*/ 14612 w 74"/>
                    <a:gd name="T11" fmla="*/ 134182 h 181"/>
                    <a:gd name="T12" fmla="*/ 135362 w 74"/>
                    <a:gd name="T13" fmla="*/ 1144440 h 181"/>
                    <a:gd name="T14" fmla="*/ 132178 w 74"/>
                    <a:gd name="T15" fmla="*/ 1144440 h 181"/>
                    <a:gd name="T16" fmla="*/ 11308 w 74"/>
                    <a:gd name="T17" fmla="*/ 137482 h 181"/>
                    <a:gd name="T18" fmla="*/ 14612 w 74"/>
                    <a:gd name="T19" fmla="*/ 134182 h 181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74" h="181">
                      <a:moveTo>
                        <a:pt x="1" y="0"/>
                      </a:moveTo>
                      <a:cubicBezTo>
                        <a:pt x="3" y="7"/>
                        <a:pt x="5" y="14"/>
                        <a:pt x="8" y="21"/>
                      </a:cubicBezTo>
                      <a:lnTo>
                        <a:pt x="6" y="22"/>
                      </a:lnTo>
                      <a:cubicBezTo>
                        <a:pt x="4" y="14"/>
                        <a:pt x="2" y="7"/>
                        <a:pt x="0" y="0"/>
                      </a:cubicBezTo>
                      <a:lnTo>
                        <a:pt x="1" y="0"/>
                      </a:lnTo>
                      <a:close/>
                      <a:moveTo>
                        <a:pt x="8" y="21"/>
                      </a:moveTo>
                      <a:cubicBezTo>
                        <a:pt x="20" y="65"/>
                        <a:pt x="34" y="114"/>
                        <a:pt x="74" y="181"/>
                      </a:cubicBezTo>
                      <a:lnTo>
                        <a:pt x="72" y="181"/>
                      </a:lnTo>
                      <a:cubicBezTo>
                        <a:pt x="32" y="115"/>
                        <a:pt x="18" y="65"/>
                        <a:pt x="6" y="22"/>
                      </a:cubicBezTo>
                      <a:lnTo>
                        <a:pt x="8" y="21"/>
                      </a:lnTo>
                      <a:close/>
                    </a:path>
                  </a:pathLst>
                </a:custGeom>
                <a:solidFill>
                  <a:srgbClr val="82818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213" name="Freeform 610"/>
                <p:cNvSpPr>
                  <a:spLocks noChangeArrowheads="1"/>
                </p:cNvSpPr>
                <p:nvPr/>
              </p:nvSpPr>
              <p:spPr bwMode="auto">
                <a:xfrm>
                  <a:off x="760" y="3022"/>
                  <a:ext cx="48" cy="107"/>
                </a:xfrm>
                <a:custGeom>
                  <a:avLst/>
                  <a:gdLst>
                    <a:gd name="T0" fmla="*/ 2276 w 36"/>
                    <a:gd name="T1" fmla="*/ 0 h 63"/>
                    <a:gd name="T2" fmla="*/ 2276 w 36"/>
                    <a:gd name="T3" fmla="*/ 0 h 63"/>
                    <a:gd name="T4" fmla="*/ 0 w 36"/>
                    <a:gd name="T5" fmla="*/ 5885 h 63"/>
                    <a:gd name="T6" fmla="*/ 0 w 36"/>
                    <a:gd name="T7" fmla="*/ 5885 h 63"/>
                    <a:gd name="T8" fmla="*/ 2276 w 36"/>
                    <a:gd name="T9" fmla="*/ 0 h 63"/>
                    <a:gd name="T10" fmla="*/ 2276 w 36"/>
                    <a:gd name="T11" fmla="*/ 0 h 63"/>
                    <a:gd name="T12" fmla="*/ 2276 w 36"/>
                    <a:gd name="T13" fmla="*/ 0 h 63"/>
                    <a:gd name="T14" fmla="*/ 1387 w 36"/>
                    <a:gd name="T15" fmla="*/ 5885 h 63"/>
                    <a:gd name="T16" fmla="*/ 2276 w 36"/>
                    <a:gd name="T17" fmla="*/ 0 h 63"/>
                    <a:gd name="T18" fmla="*/ 2276 w 36"/>
                    <a:gd name="T19" fmla="*/ 0 h 63"/>
                    <a:gd name="T20" fmla="*/ 26015 w 36"/>
                    <a:gd name="T21" fmla="*/ 170157 h 63"/>
                    <a:gd name="T22" fmla="*/ 23391 w 36"/>
                    <a:gd name="T23" fmla="*/ 176129 h 63"/>
                    <a:gd name="T24" fmla="*/ 0 w 36"/>
                    <a:gd name="T25" fmla="*/ 5885 h 63"/>
                    <a:gd name="T26" fmla="*/ 2276 w 36"/>
                    <a:gd name="T27" fmla="*/ 0 h 63"/>
                    <a:gd name="T28" fmla="*/ 26015 w 36"/>
                    <a:gd name="T29" fmla="*/ 170157 h 63"/>
                    <a:gd name="T30" fmla="*/ 46576 w 36"/>
                    <a:gd name="T31" fmla="*/ 337323 h 63"/>
                    <a:gd name="T32" fmla="*/ 44097 w 36"/>
                    <a:gd name="T33" fmla="*/ 337323 h 63"/>
                    <a:gd name="T34" fmla="*/ 23391 w 36"/>
                    <a:gd name="T35" fmla="*/ 176129 h 63"/>
                    <a:gd name="T36" fmla="*/ 26015 w 36"/>
                    <a:gd name="T37" fmla="*/ 170157 h 63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0" t="0" r="r" b="b"/>
                  <a:pathLst>
                    <a:path w="36" h="63">
                      <a:moveTo>
                        <a:pt x="2" y="0"/>
                      </a:moveTo>
                      <a:lnTo>
                        <a:pt x="2" y="0"/>
                      </a:lnTo>
                      <a:lnTo>
                        <a:pt x="0" y="1"/>
                      </a:lnTo>
                      <a:lnTo>
                        <a:pt x="2" y="0"/>
                      </a:lnTo>
                      <a:close/>
                      <a:moveTo>
                        <a:pt x="2" y="0"/>
                      </a:moveTo>
                      <a:lnTo>
                        <a:pt x="2" y="0"/>
                      </a:lnTo>
                      <a:lnTo>
                        <a:pt x="1" y="1"/>
                      </a:lnTo>
                      <a:lnTo>
                        <a:pt x="2" y="0"/>
                      </a:lnTo>
                      <a:close/>
                      <a:moveTo>
                        <a:pt x="2" y="0"/>
                      </a:moveTo>
                      <a:cubicBezTo>
                        <a:pt x="9" y="8"/>
                        <a:pt x="15" y="19"/>
                        <a:pt x="20" y="32"/>
                      </a:cubicBezTo>
                      <a:lnTo>
                        <a:pt x="18" y="33"/>
                      </a:lnTo>
                      <a:cubicBezTo>
                        <a:pt x="13" y="20"/>
                        <a:pt x="8" y="8"/>
                        <a:pt x="0" y="1"/>
                      </a:cubicBezTo>
                      <a:lnTo>
                        <a:pt x="2" y="0"/>
                      </a:lnTo>
                      <a:close/>
                      <a:moveTo>
                        <a:pt x="20" y="32"/>
                      </a:moveTo>
                      <a:cubicBezTo>
                        <a:pt x="24" y="42"/>
                        <a:pt x="29" y="53"/>
                        <a:pt x="36" y="63"/>
                      </a:cubicBezTo>
                      <a:lnTo>
                        <a:pt x="34" y="63"/>
                      </a:lnTo>
                      <a:cubicBezTo>
                        <a:pt x="28" y="54"/>
                        <a:pt x="23" y="43"/>
                        <a:pt x="18" y="33"/>
                      </a:cubicBezTo>
                      <a:lnTo>
                        <a:pt x="20" y="32"/>
                      </a:lnTo>
                      <a:close/>
                    </a:path>
                  </a:pathLst>
                </a:custGeom>
                <a:solidFill>
                  <a:srgbClr val="82818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214" name="Freeform 611"/>
                <p:cNvSpPr>
                  <a:spLocks noChangeArrowheads="1"/>
                </p:cNvSpPr>
                <p:nvPr/>
              </p:nvSpPr>
              <p:spPr bwMode="auto">
                <a:xfrm>
                  <a:off x="769" y="3025"/>
                  <a:ext cx="45" cy="94"/>
                </a:xfrm>
                <a:custGeom>
                  <a:avLst/>
                  <a:gdLst>
                    <a:gd name="T0" fmla="*/ 1842 w 33"/>
                    <a:gd name="T1" fmla="*/ 0 h 55"/>
                    <a:gd name="T2" fmla="*/ 1842 w 33"/>
                    <a:gd name="T3" fmla="*/ 0 h 55"/>
                    <a:gd name="T4" fmla="*/ 0 w 33"/>
                    <a:gd name="T5" fmla="*/ 0 h 55"/>
                    <a:gd name="T6" fmla="*/ 0 w 33"/>
                    <a:gd name="T7" fmla="*/ 0 h 55"/>
                    <a:gd name="T8" fmla="*/ 1842 w 33"/>
                    <a:gd name="T9" fmla="*/ 0 h 55"/>
                    <a:gd name="T10" fmla="*/ 0 w 33"/>
                    <a:gd name="T11" fmla="*/ 0 h 55"/>
                    <a:gd name="T12" fmla="*/ 0 w 33"/>
                    <a:gd name="T13" fmla="*/ 0 h 55"/>
                    <a:gd name="T14" fmla="*/ 0 w 33"/>
                    <a:gd name="T15" fmla="*/ 0 h 55"/>
                    <a:gd name="T16" fmla="*/ 1842 w 33"/>
                    <a:gd name="T17" fmla="*/ 0 h 55"/>
                    <a:gd name="T18" fmla="*/ 33724 w 33"/>
                    <a:gd name="T19" fmla="*/ 192280 h 55"/>
                    <a:gd name="T20" fmla="*/ 29915 w 33"/>
                    <a:gd name="T21" fmla="*/ 194602 h 55"/>
                    <a:gd name="T22" fmla="*/ 0 w 33"/>
                    <a:gd name="T23" fmla="*/ 0 h 55"/>
                    <a:gd name="T24" fmla="*/ 1842 w 33"/>
                    <a:gd name="T25" fmla="*/ 0 h 55"/>
                    <a:gd name="T26" fmla="*/ 33724 w 33"/>
                    <a:gd name="T27" fmla="*/ 192280 h 55"/>
                    <a:gd name="T28" fmla="*/ 58545 w 33"/>
                    <a:gd name="T29" fmla="*/ 350136 h 55"/>
                    <a:gd name="T30" fmla="*/ 55589 w 33"/>
                    <a:gd name="T31" fmla="*/ 350136 h 55"/>
                    <a:gd name="T32" fmla="*/ 29915 w 33"/>
                    <a:gd name="T33" fmla="*/ 194602 h 55"/>
                    <a:gd name="T34" fmla="*/ 33724 w 33"/>
                    <a:gd name="T35" fmla="*/ 192280 h 55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0" t="0" r="r" b="b"/>
                  <a:pathLst>
                    <a:path w="33" h="55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lnTo>
                        <a:pt x="1" y="0"/>
                      </a:lnTo>
                      <a:close/>
                      <a:moveTo>
                        <a:pt x="0" y="0"/>
                      </a:moveTo>
                      <a:lnTo>
                        <a:pt x="0" y="0"/>
                      </a:lnTo>
                      <a:close/>
                      <a:moveTo>
                        <a:pt x="1" y="0"/>
                      </a:moveTo>
                      <a:cubicBezTo>
                        <a:pt x="8" y="10"/>
                        <a:pt x="14" y="21"/>
                        <a:pt x="19" y="30"/>
                      </a:cubicBezTo>
                      <a:lnTo>
                        <a:pt x="17" y="31"/>
                      </a:lnTo>
                      <a:cubicBezTo>
                        <a:pt x="12" y="21"/>
                        <a:pt x="6" y="11"/>
                        <a:pt x="0" y="0"/>
                      </a:cubicBezTo>
                      <a:lnTo>
                        <a:pt x="1" y="0"/>
                      </a:lnTo>
                      <a:close/>
                      <a:moveTo>
                        <a:pt x="19" y="30"/>
                      </a:moveTo>
                      <a:cubicBezTo>
                        <a:pt x="23" y="40"/>
                        <a:pt x="28" y="48"/>
                        <a:pt x="33" y="55"/>
                      </a:cubicBezTo>
                      <a:lnTo>
                        <a:pt x="31" y="55"/>
                      </a:lnTo>
                      <a:cubicBezTo>
                        <a:pt x="26" y="49"/>
                        <a:pt x="22" y="40"/>
                        <a:pt x="17" y="31"/>
                      </a:cubicBezTo>
                      <a:lnTo>
                        <a:pt x="19" y="30"/>
                      </a:lnTo>
                      <a:close/>
                    </a:path>
                  </a:pathLst>
                </a:custGeom>
                <a:solidFill>
                  <a:srgbClr val="82818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461837" name="Freeform 612"/>
              <p:cNvSpPr>
                <a:spLocks noChangeArrowheads="1"/>
              </p:cNvSpPr>
              <p:nvPr/>
            </p:nvSpPr>
            <p:spPr bwMode="auto">
              <a:xfrm>
                <a:off x="786" y="3036"/>
                <a:ext cx="42" cy="63"/>
              </a:xfrm>
              <a:custGeom>
                <a:avLst/>
                <a:gdLst>
                  <a:gd name="T0" fmla="*/ 1587 w 31"/>
                  <a:gd name="T1" fmla="*/ 0 h 37"/>
                  <a:gd name="T2" fmla="*/ 25277 w 31"/>
                  <a:gd name="T3" fmla="*/ 111605 h 37"/>
                  <a:gd name="T4" fmla="*/ 23558 w 31"/>
                  <a:gd name="T5" fmla="*/ 118489 h 37"/>
                  <a:gd name="T6" fmla="*/ 0 w 31"/>
                  <a:gd name="T7" fmla="*/ 6337 h 37"/>
                  <a:gd name="T8" fmla="*/ 1587 w 31"/>
                  <a:gd name="T9" fmla="*/ 0 h 37"/>
                  <a:gd name="T10" fmla="*/ 25277 w 31"/>
                  <a:gd name="T11" fmla="*/ 111605 h 37"/>
                  <a:gd name="T12" fmla="*/ 45769 w 31"/>
                  <a:gd name="T13" fmla="*/ 212816 h 37"/>
                  <a:gd name="T14" fmla="*/ 43194 w 31"/>
                  <a:gd name="T15" fmla="*/ 221777 h 37"/>
                  <a:gd name="T16" fmla="*/ 23558 w 31"/>
                  <a:gd name="T17" fmla="*/ 118489 h 37"/>
                  <a:gd name="T18" fmla="*/ 25277 w 31"/>
                  <a:gd name="T19" fmla="*/ 111605 h 37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31" h="37">
                    <a:moveTo>
                      <a:pt x="1" y="0"/>
                    </a:moveTo>
                    <a:cubicBezTo>
                      <a:pt x="8" y="8"/>
                      <a:pt x="13" y="14"/>
                      <a:pt x="17" y="19"/>
                    </a:cubicBezTo>
                    <a:lnTo>
                      <a:pt x="16" y="20"/>
                    </a:lnTo>
                    <a:cubicBezTo>
                      <a:pt x="12" y="15"/>
                      <a:pt x="6" y="9"/>
                      <a:pt x="0" y="1"/>
                    </a:cubicBezTo>
                    <a:lnTo>
                      <a:pt x="1" y="0"/>
                    </a:lnTo>
                    <a:close/>
                    <a:moveTo>
                      <a:pt x="17" y="19"/>
                    </a:moveTo>
                    <a:cubicBezTo>
                      <a:pt x="24" y="26"/>
                      <a:pt x="28" y="31"/>
                      <a:pt x="31" y="36"/>
                    </a:cubicBezTo>
                    <a:lnTo>
                      <a:pt x="29" y="37"/>
                    </a:lnTo>
                    <a:cubicBezTo>
                      <a:pt x="26" y="32"/>
                      <a:pt x="22" y="27"/>
                      <a:pt x="16" y="20"/>
                    </a:cubicBezTo>
                    <a:lnTo>
                      <a:pt x="17" y="19"/>
                    </a:lnTo>
                    <a:close/>
                  </a:path>
                </a:pathLst>
              </a:custGeom>
              <a:solidFill>
                <a:srgbClr val="8281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1838" name="Freeform 613"/>
              <p:cNvSpPr>
                <a:spLocks noChangeArrowheads="1"/>
              </p:cNvSpPr>
              <p:nvPr/>
            </p:nvSpPr>
            <p:spPr bwMode="auto">
              <a:xfrm>
                <a:off x="793" y="3062"/>
                <a:ext cx="28" cy="48"/>
              </a:xfrm>
              <a:custGeom>
                <a:avLst/>
                <a:gdLst>
                  <a:gd name="T0" fmla="*/ 2683 w 21"/>
                  <a:gd name="T1" fmla="*/ 0 h 29"/>
                  <a:gd name="T2" fmla="*/ 32513 w 21"/>
                  <a:gd name="T3" fmla="*/ 115471 h 29"/>
                  <a:gd name="T4" fmla="*/ 29468 w 21"/>
                  <a:gd name="T5" fmla="*/ 120263 h 29"/>
                  <a:gd name="T6" fmla="*/ 0 w 21"/>
                  <a:gd name="T7" fmla="*/ 4797 h 29"/>
                  <a:gd name="T8" fmla="*/ 2683 w 21"/>
                  <a:gd name="T9" fmla="*/ 0 h 2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" h="29">
                    <a:moveTo>
                      <a:pt x="2" y="0"/>
                    </a:moveTo>
                    <a:cubicBezTo>
                      <a:pt x="9" y="12"/>
                      <a:pt x="21" y="28"/>
                      <a:pt x="21" y="28"/>
                    </a:cubicBezTo>
                    <a:lnTo>
                      <a:pt x="19" y="29"/>
                    </a:lnTo>
                    <a:cubicBezTo>
                      <a:pt x="19" y="29"/>
                      <a:pt x="7" y="13"/>
                      <a:pt x="0" y="1"/>
                    </a:cubicBez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8281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1839" name="Freeform 614"/>
              <p:cNvSpPr>
                <a:spLocks noChangeArrowheads="1"/>
              </p:cNvSpPr>
              <p:nvPr/>
            </p:nvSpPr>
            <p:spPr bwMode="auto">
              <a:xfrm>
                <a:off x="814" y="2195"/>
                <a:ext cx="303" cy="1488"/>
              </a:xfrm>
              <a:custGeom>
                <a:avLst/>
                <a:gdLst>
                  <a:gd name="T0" fmla="*/ 147506 w 219"/>
                  <a:gd name="T1" fmla="*/ 3377401 h 859"/>
                  <a:gd name="T2" fmla="*/ 140863 w 219"/>
                  <a:gd name="T3" fmla="*/ 3804205 h 859"/>
                  <a:gd name="T4" fmla="*/ 134979 w 219"/>
                  <a:gd name="T5" fmla="*/ 4596924 h 859"/>
                  <a:gd name="T6" fmla="*/ 155624 w 219"/>
                  <a:gd name="T7" fmla="*/ 4902440 h 859"/>
                  <a:gd name="T8" fmla="*/ 161416 w 219"/>
                  <a:gd name="T9" fmla="*/ 5366894 h 859"/>
                  <a:gd name="T10" fmla="*/ 177894 w 219"/>
                  <a:gd name="T11" fmla="*/ 5493502 h 859"/>
                  <a:gd name="T12" fmla="*/ 245180 w 219"/>
                  <a:gd name="T13" fmla="*/ 5703757 h 859"/>
                  <a:gd name="T14" fmla="*/ 269104 w 219"/>
                  <a:gd name="T15" fmla="*/ 5701115 h 859"/>
                  <a:gd name="T16" fmla="*/ 280808 w 219"/>
                  <a:gd name="T17" fmla="*/ 5578431 h 859"/>
                  <a:gd name="T18" fmla="*/ 260705 w 219"/>
                  <a:gd name="T19" fmla="*/ 5466456 h 859"/>
                  <a:gd name="T20" fmla="*/ 253558 w 219"/>
                  <a:gd name="T21" fmla="*/ 5239776 h 859"/>
                  <a:gd name="T22" fmla="*/ 261589 w 219"/>
                  <a:gd name="T23" fmla="*/ 5239776 h 859"/>
                  <a:gd name="T24" fmla="*/ 291272 w 219"/>
                  <a:gd name="T25" fmla="*/ 5354243 h 859"/>
                  <a:gd name="T26" fmla="*/ 346005 w 219"/>
                  <a:gd name="T27" fmla="*/ 5578431 h 859"/>
                  <a:gd name="T28" fmla="*/ 359202 w 219"/>
                  <a:gd name="T29" fmla="*/ 5586496 h 859"/>
                  <a:gd name="T30" fmla="*/ 373253 w 219"/>
                  <a:gd name="T31" fmla="*/ 5514745 h 859"/>
                  <a:gd name="T32" fmla="*/ 370231 w 219"/>
                  <a:gd name="T33" fmla="*/ 5300052 h 859"/>
                  <a:gd name="T34" fmla="*/ 347996 w 219"/>
                  <a:gd name="T35" fmla="*/ 5087223 h 859"/>
                  <a:gd name="T36" fmla="*/ 314767 w 219"/>
                  <a:gd name="T37" fmla="*/ 4975752 h 859"/>
                  <a:gd name="T38" fmla="*/ 258315 w 219"/>
                  <a:gd name="T39" fmla="*/ 4801080 h 859"/>
                  <a:gd name="T40" fmla="*/ 198566 w 219"/>
                  <a:gd name="T41" fmla="*/ 4563310 h 859"/>
                  <a:gd name="T42" fmla="*/ 202244 w 219"/>
                  <a:gd name="T43" fmla="*/ 3426899 h 859"/>
                  <a:gd name="T44" fmla="*/ 208797 w 219"/>
                  <a:gd name="T45" fmla="*/ 3284395 h 859"/>
                  <a:gd name="T46" fmla="*/ 222499 w 219"/>
                  <a:gd name="T47" fmla="*/ 2966888 h 859"/>
                  <a:gd name="T48" fmla="*/ 226434 w 219"/>
                  <a:gd name="T49" fmla="*/ 2632262 h 859"/>
                  <a:gd name="T50" fmla="*/ 224603 w 219"/>
                  <a:gd name="T51" fmla="*/ 2467993 h 859"/>
                  <a:gd name="T52" fmla="*/ 222499 w 219"/>
                  <a:gd name="T53" fmla="*/ 2321309 h 859"/>
                  <a:gd name="T54" fmla="*/ 205293 w 219"/>
                  <a:gd name="T55" fmla="*/ 1781689 h 859"/>
                  <a:gd name="T56" fmla="*/ 195360 w 219"/>
                  <a:gd name="T57" fmla="*/ 1568872 h 859"/>
                  <a:gd name="T58" fmla="*/ 177894 w 219"/>
                  <a:gd name="T59" fmla="*/ 1358615 h 859"/>
                  <a:gd name="T60" fmla="*/ 116692 w 219"/>
                  <a:gd name="T61" fmla="*/ 764186 h 859"/>
                  <a:gd name="T62" fmla="*/ 97922 w 219"/>
                  <a:gd name="T63" fmla="*/ 869236 h 859"/>
                  <a:gd name="T64" fmla="*/ 158152 w 219"/>
                  <a:gd name="T65" fmla="*/ 1754194 h 859"/>
                  <a:gd name="T66" fmla="*/ 177894 w 219"/>
                  <a:gd name="T67" fmla="*/ 2741360 h 859"/>
                  <a:gd name="T68" fmla="*/ 169309 w 219"/>
                  <a:gd name="T69" fmla="*/ 3103542 h 859"/>
                  <a:gd name="T70" fmla="*/ 158152 w 219"/>
                  <a:gd name="T71" fmla="*/ 3232211 h 859"/>
                  <a:gd name="T72" fmla="*/ 147506 w 219"/>
                  <a:gd name="T73" fmla="*/ 3377401 h 859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0" t="0" r="r" b="b"/>
                <a:pathLst>
                  <a:path w="219" h="859">
                    <a:moveTo>
                      <a:pt x="86" y="508"/>
                    </a:moveTo>
                    <a:cubicBezTo>
                      <a:pt x="85" y="538"/>
                      <a:pt x="86" y="544"/>
                      <a:pt x="82" y="572"/>
                    </a:cubicBezTo>
                    <a:cubicBezTo>
                      <a:pt x="76" y="614"/>
                      <a:pt x="76" y="654"/>
                      <a:pt x="79" y="691"/>
                    </a:cubicBezTo>
                    <a:cubicBezTo>
                      <a:pt x="80" y="706"/>
                      <a:pt x="90" y="721"/>
                      <a:pt x="91" y="737"/>
                    </a:cubicBezTo>
                    <a:cubicBezTo>
                      <a:pt x="92" y="762"/>
                      <a:pt x="87" y="782"/>
                      <a:pt x="94" y="807"/>
                    </a:cubicBezTo>
                    <a:cubicBezTo>
                      <a:pt x="95" y="812"/>
                      <a:pt x="99" y="821"/>
                      <a:pt x="104" y="826"/>
                    </a:cubicBezTo>
                    <a:cubicBezTo>
                      <a:pt x="110" y="834"/>
                      <a:pt x="115" y="845"/>
                      <a:pt x="143" y="858"/>
                    </a:cubicBezTo>
                    <a:cubicBezTo>
                      <a:pt x="147" y="859"/>
                      <a:pt x="157" y="857"/>
                      <a:pt x="157" y="857"/>
                    </a:cubicBezTo>
                    <a:cubicBezTo>
                      <a:pt x="167" y="854"/>
                      <a:pt x="167" y="846"/>
                      <a:pt x="164" y="839"/>
                    </a:cubicBezTo>
                    <a:cubicBezTo>
                      <a:pt x="160" y="833"/>
                      <a:pt x="154" y="828"/>
                      <a:pt x="152" y="822"/>
                    </a:cubicBezTo>
                    <a:cubicBezTo>
                      <a:pt x="149" y="811"/>
                      <a:pt x="145" y="800"/>
                      <a:pt x="148" y="788"/>
                    </a:cubicBezTo>
                    <a:cubicBezTo>
                      <a:pt x="148" y="788"/>
                      <a:pt x="151" y="788"/>
                      <a:pt x="153" y="788"/>
                    </a:cubicBezTo>
                    <a:cubicBezTo>
                      <a:pt x="161" y="793"/>
                      <a:pt x="161" y="802"/>
                      <a:pt x="170" y="805"/>
                    </a:cubicBezTo>
                    <a:cubicBezTo>
                      <a:pt x="188" y="813"/>
                      <a:pt x="193" y="826"/>
                      <a:pt x="202" y="839"/>
                    </a:cubicBezTo>
                    <a:cubicBezTo>
                      <a:pt x="203" y="841"/>
                      <a:pt x="208" y="841"/>
                      <a:pt x="210" y="840"/>
                    </a:cubicBezTo>
                    <a:cubicBezTo>
                      <a:pt x="214" y="838"/>
                      <a:pt x="218" y="832"/>
                      <a:pt x="218" y="829"/>
                    </a:cubicBezTo>
                    <a:cubicBezTo>
                      <a:pt x="219" y="818"/>
                      <a:pt x="218" y="805"/>
                      <a:pt x="216" y="797"/>
                    </a:cubicBezTo>
                    <a:cubicBezTo>
                      <a:pt x="213" y="783"/>
                      <a:pt x="212" y="777"/>
                      <a:pt x="203" y="765"/>
                    </a:cubicBezTo>
                    <a:cubicBezTo>
                      <a:pt x="199" y="761"/>
                      <a:pt x="188" y="752"/>
                      <a:pt x="184" y="748"/>
                    </a:cubicBezTo>
                    <a:cubicBezTo>
                      <a:pt x="173" y="740"/>
                      <a:pt x="164" y="733"/>
                      <a:pt x="151" y="722"/>
                    </a:cubicBezTo>
                    <a:cubicBezTo>
                      <a:pt x="142" y="715"/>
                      <a:pt x="118" y="697"/>
                      <a:pt x="116" y="686"/>
                    </a:cubicBezTo>
                    <a:cubicBezTo>
                      <a:pt x="100" y="624"/>
                      <a:pt x="111" y="579"/>
                      <a:pt x="118" y="515"/>
                    </a:cubicBezTo>
                    <a:cubicBezTo>
                      <a:pt x="118" y="509"/>
                      <a:pt x="120" y="501"/>
                      <a:pt x="122" y="494"/>
                    </a:cubicBezTo>
                    <a:cubicBezTo>
                      <a:pt x="126" y="478"/>
                      <a:pt x="128" y="464"/>
                      <a:pt x="130" y="446"/>
                    </a:cubicBezTo>
                    <a:cubicBezTo>
                      <a:pt x="133" y="424"/>
                      <a:pt x="132" y="401"/>
                      <a:pt x="132" y="396"/>
                    </a:cubicBezTo>
                    <a:cubicBezTo>
                      <a:pt x="132" y="395"/>
                      <a:pt x="131" y="373"/>
                      <a:pt x="131" y="371"/>
                    </a:cubicBezTo>
                    <a:cubicBezTo>
                      <a:pt x="131" y="368"/>
                      <a:pt x="130" y="359"/>
                      <a:pt x="130" y="349"/>
                    </a:cubicBezTo>
                    <a:cubicBezTo>
                      <a:pt x="129" y="332"/>
                      <a:pt x="123" y="300"/>
                      <a:pt x="120" y="268"/>
                    </a:cubicBezTo>
                    <a:cubicBezTo>
                      <a:pt x="119" y="257"/>
                      <a:pt x="117" y="246"/>
                      <a:pt x="114" y="236"/>
                    </a:cubicBezTo>
                    <a:cubicBezTo>
                      <a:pt x="112" y="230"/>
                      <a:pt x="107" y="211"/>
                      <a:pt x="104" y="204"/>
                    </a:cubicBezTo>
                    <a:cubicBezTo>
                      <a:pt x="93" y="169"/>
                      <a:pt x="82" y="144"/>
                      <a:pt x="68" y="115"/>
                    </a:cubicBezTo>
                    <a:cubicBezTo>
                      <a:pt x="14" y="0"/>
                      <a:pt x="0" y="17"/>
                      <a:pt x="57" y="131"/>
                    </a:cubicBezTo>
                    <a:cubicBezTo>
                      <a:pt x="77" y="173"/>
                      <a:pt x="86" y="228"/>
                      <a:pt x="92" y="264"/>
                    </a:cubicBezTo>
                    <a:cubicBezTo>
                      <a:pt x="99" y="304"/>
                      <a:pt x="104" y="362"/>
                      <a:pt x="104" y="412"/>
                    </a:cubicBezTo>
                    <a:cubicBezTo>
                      <a:pt x="104" y="434"/>
                      <a:pt x="103" y="445"/>
                      <a:pt x="99" y="467"/>
                    </a:cubicBezTo>
                    <a:cubicBezTo>
                      <a:pt x="98" y="470"/>
                      <a:pt x="93" y="483"/>
                      <a:pt x="92" y="486"/>
                    </a:cubicBezTo>
                    <a:cubicBezTo>
                      <a:pt x="88" y="493"/>
                      <a:pt x="87" y="508"/>
                      <a:pt x="86" y="508"/>
                    </a:cubicBezTo>
                  </a:path>
                </a:pathLst>
              </a:custGeom>
              <a:noFill/>
              <a:ln w="9525" cap="sq">
                <a:solidFill>
                  <a:srgbClr val="585553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1840" name="Freeform 615"/>
              <p:cNvSpPr>
                <a:spLocks noChangeArrowheads="1"/>
              </p:cNvSpPr>
              <p:nvPr/>
            </p:nvSpPr>
            <p:spPr bwMode="auto">
              <a:xfrm>
                <a:off x="841" y="2254"/>
                <a:ext cx="271" cy="1432"/>
              </a:xfrm>
              <a:custGeom>
                <a:avLst/>
                <a:gdLst>
                  <a:gd name="T0" fmla="*/ 130675 w 196"/>
                  <a:gd name="T1" fmla="*/ 5066343 h 827"/>
                  <a:gd name="T2" fmla="*/ 125664 w 196"/>
                  <a:gd name="T3" fmla="*/ 4589231 h 827"/>
                  <a:gd name="T4" fmla="*/ 113216 w 196"/>
                  <a:gd name="T5" fmla="*/ 4428000 h 827"/>
                  <a:gd name="T6" fmla="*/ 110316 w 196"/>
                  <a:gd name="T7" fmla="*/ 3710153 h 827"/>
                  <a:gd name="T8" fmla="*/ 120942 w 196"/>
                  <a:gd name="T9" fmla="*/ 3253011 h 827"/>
                  <a:gd name="T10" fmla="*/ 139082 w 196"/>
                  <a:gd name="T11" fmla="*/ 2880235 h 827"/>
                  <a:gd name="T12" fmla="*/ 147756 w 196"/>
                  <a:gd name="T13" fmla="*/ 2662363 h 827"/>
                  <a:gd name="T14" fmla="*/ 149690 w 196"/>
                  <a:gd name="T15" fmla="*/ 2398436 h 827"/>
                  <a:gd name="T16" fmla="*/ 144837 w 196"/>
                  <a:gd name="T17" fmla="*/ 1934928 h 827"/>
                  <a:gd name="T18" fmla="*/ 128931 w 196"/>
                  <a:gd name="T19" fmla="*/ 1436329 h 827"/>
                  <a:gd name="T20" fmla="*/ 96847 w 196"/>
                  <a:gd name="T21" fmla="*/ 959267 h 827"/>
                  <a:gd name="T22" fmla="*/ 68432 w 196"/>
                  <a:gd name="T23" fmla="*/ 649399 h 827"/>
                  <a:gd name="T24" fmla="*/ 42720 w 196"/>
                  <a:gd name="T25" fmla="*/ 438592 h 827"/>
                  <a:gd name="T26" fmla="*/ 4926 w 196"/>
                  <a:gd name="T27" fmla="*/ 51957 h 827"/>
                  <a:gd name="T28" fmla="*/ 12476 w 196"/>
                  <a:gd name="T29" fmla="*/ 63346 h 827"/>
                  <a:gd name="T30" fmla="*/ 63283 w 196"/>
                  <a:gd name="T31" fmla="*/ 427063 h 827"/>
                  <a:gd name="T32" fmla="*/ 116016 w 196"/>
                  <a:gd name="T33" fmla="*/ 895798 h 827"/>
                  <a:gd name="T34" fmla="*/ 142062 w 196"/>
                  <a:gd name="T35" fmla="*/ 1173139 h 827"/>
                  <a:gd name="T36" fmla="*/ 162379 w 196"/>
                  <a:gd name="T37" fmla="*/ 1502506 h 827"/>
                  <a:gd name="T38" fmla="*/ 171855 w 196"/>
                  <a:gd name="T39" fmla="*/ 1806760 h 827"/>
                  <a:gd name="T40" fmla="*/ 180540 w 196"/>
                  <a:gd name="T41" fmla="*/ 2059079 h 827"/>
                  <a:gd name="T42" fmla="*/ 185834 w 196"/>
                  <a:gd name="T43" fmla="*/ 2324933 h 827"/>
                  <a:gd name="T44" fmla="*/ 180540 w 196"/>
                  <a:gd name="T45" fmla="*/ 2766115 h 827"/>
                  <a:gd name="T46" fmla="*/ 157689 w 196"/>
                  <a:gd name="T47" fmla="*/ 3239882 h 827"/>
                  <a:gd name="T48" fmla="*/ 147756 w 196"/>
                  <a:gd name="T49" fmla="*/ 3654893 h 827"/>
                  <a:gd name="T50" fmla="*/ 144837 w 196"/>
                  <a:gd name="T51" fmla="*/ 4012069 h 827"/>
                  <a:gd name="T52" fmla="*/ 154774 w 196"/>
                  <a:gd name="T53" fmla="*/ 4285112 h 827"/>
                  <a:gd name="T54" fmla="*/ 243499 w 196"/>
                  <a:gd name="T55" fmla="*/ 4649065 h 827"/>
                  <a:gd name="T56" fmla="*/ 312480 w 196"/>
                  <a:gd name="T57" fmla="*/ 4896701 h 827"/>
                  <a:gd name="T58" fmla="*/ 329851 w 196"/>
                  <a:gd name="T59" fmla="*/ 5200151 h 827"/>
                  <a:gd name="T60" fmla="*/ 328451 w 196"/>
                  <a:gd name="T61" fmla="*/ 5294298 h 827"/>
                  <a:gd name="T62" fmla="*/ 307467 w 196"/>
                  <a:gd name="T63" fmla="*/ 5191978 h 827"/>
                  <a:gd name="T64" fmla="*/ 256969 w 196"/>
                  <a:gd name="T65" fmla="*/ 4978454 h 827"/>
                  <a:gd name="T66" fmla="*/ 204073 w 196"/>
                  <a:gd name="T67" fmla="*/ 4903443 h 827"/>
                  <a:gd name="T68" fmla="*/ 186571 w 196"/>
                  <a:gd name="T69" fmla="*/ 4994489 h 827"/>
                  <a:gd name="T70" fmla="*/ 191191 w 196"/>
                  <a:gd name="T71" fmla="*/ 5139739 h 827"/>
                  <a:gd name="T72" fmla="*/ 209932 w 196"/>
                  <a:gd name="T73" fmla="*/ 5317068 h 827"/>
                  <a:gd name="T74" fmla="*/ 228071 w 196"/>
                  <a:gd name="T75" fmla="*/ 5405407 h 827"/>
                  <a:gd name="T76" fmla="*/ 202203 w 196"/>
                  <a:gd name="T77" fmla="*/ 5428806 h 827"/>
                  <a:gd name="T78" fmla="*/ 147756 w 196"/>
                  <a:gd name="T79" fmla="*/ 5219314 h 827"/>
                  <a:gd name="T80" fmla="*/ 130675 w 196"/>
                  <a:gd name="T81" fmla="*/ 5066343 h 827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0" t="0" r="r" b="b"/>
                <a:pathLst>
                  <a:path w="196" h="827">
                    <a:moveTo>
                      <a:pt x="77" y="765"/>
                    </a:moveTo>
                    <a:cubicBezTo>
                      <a:pt x="72" y="744"/>
                      <a:pt x="83" y="708"/>
                      <a:pt x="74" y="693"/>
                    </a:cubicBezTo>
                    <a:cubicBezTo>
                      <a:pt x="72" y="683"/>
                      <a:pt x="70" y="678"/>
                      <a:pt x="67" y="669"/>
                    </a:cubicBezTo>
                    <a:cubicBezTo>
                      <a:pt x="63" y="657"/>
                      <a:pt x="63" y="574"/>
                      <a:pt x="65" y="560"/>
                    </a:cubicBezTo>
                    <a:cubicBezTo>
                      <a:pt x="65" y="560"/>
                      <a:pt x="70" y="500"/>
                      <a:pt x="71" y="491"/>
                    </a:cubicBezTo>
                    <a:cubicBezTo>
                      <a:pt x="72" y="484"/>
                      <a:pt x="70" y="465"/>
                      <a:pt x="82" y="435"/>
                    </a:cubicBezTo>
                    <a:cubicBezTo>
                      <a:pt x="84" y="431"/>
                      <a:pt x="87" y="413"/>
                      <a:pt x="87" y="402"/>
                    </a:cubicBezTo>
                    <a:cubicBezTo>
                      <a:pt x="88" y="397"/>
                      <a:pt x="89" y="376"/>
                      <a:pt x="88" y="362"/>
                    </a:cubicBezTo>
                    <a:cubicBezTo>
                      <a:pt x="88" y="351"/>
                      <a:pt x="86" y="314"/>
                      <a:pt x="85" y="292"/>
                    </a:cubicBezTo>
                    <a:cubicBezTo>
                      <a:pt x="83" y="269"/>
                      <a:pt x="77" y="227"/>
                      <a:pt x="76" y="217"/>
                    </a:cubicBezTo>
                    <a:cubicBezTo>
                      <a:pt x="70" y="185"/>
                      <a:pt x="59" y="151"/>
                      <a:pt x="57" y="145"/>
                    </a:cubicBezTo>
                    <a:cubicBezTo>
                      <a:pt x="57" y="144"/>
                      <a:pt x="50" y="115"/>
                      <a:pt x="40" y="98"/>
                    </a:cubicBezTo>
                    <a:cubicBezTo>
                      <a:pt x="39" y="97"/>
                      <a:pt x="25" y="67"/>
                      <a:pt x="25" y="66"/>
                    </a:cubicBezTo>
                    <a:cubicBezTo>
                      <a:pt x="9" y="34"/>
                      <a:pt x="3" y="8"/>
                      <a:pt x="3" y="8"/>
                    </a:cubicBezTo>
                    <a:cubicBezTo>
                      <a:pt x="2" y="8"/>
                      <a:pt x="0" y="0"/>
                      <a:pt x="7" y="10"/>
                    </a:cubicBezTo>
                    <a:cubicBezTo>
                      <a:pt x="7" y="10"/>
                      <a:pt x="24" y="41"/>
                      <a:pt x="37" y="64"/>
                    </a:cubicBezTo>
                    <a:cubicBezTo>
                      <a:pt x="49" y="86"/>
                      <a:pt x="63" y="120"/>
                      <a:pt x="68" y="135"/>
                    </a:cubicBezTo>
                    <a:cubicBezTo>
                      <a:pt x="73" y="148"/>
                      <a:pt x="82" y="170"/>
                      <a:pt x="84" y="177"/>
                    </a:cubicBezTo>
                    <a:cubicBezTo>
                      <a:pt x="85" y="181"/>
                      <a:pt x="94" y="213"/>
                      <a:pt x="95" y="227"/>
                    </a:cubicBezTo>
                    <a:cubicBezTo>
                      <a:pt x="96" y="239"/>
                      <a:pt x="100" y="266"/>
                      <a:pt x="101" y="273"/>
                    </a:cubicBezTo>
                    <a:cubicBezTo>
                      <a:pt x="102" y="280"/>
                      <a:pt x="106" y="305"/>
                      <a:pt x="106" y="311"/>
                    </a:cubicBezTo>
                    <a:cubicBezTo>
                      <a:pt x="106" y="311"/>
                      <a:pt x="107" y="335"/>
                      <a:pt x="109" y="351"/>
                    </a:cubicBezTo>
                    <a:cubicBezTo>
                      <a:pt x="110" y="367"/>
                      <a:pt x="109" y="396"/>
                      <a:pt x="106" y="418"/>
                    </a:cubicBezTo>
                    <a:cubicBezTo>
                      <a:pt x="102" y="450"/>
                      <a:pt x="94" y="471"/>
                      <a:pt x="93" y="489"/>
                    </a:cubicBezTo>
                    <a:cubicBezTo>
                      <a:pt x="92" y="507"/>
                      <a:pt x="87" y="548"/>
                      <a:pt x="87" y="552"/>
                    </a:cubicBezTo>
                    <a:cubicBezTo>
                      <a:pt x="87" y="556"/>
                      <a:pt x="84" y="585"/>
                      <a:pt x="85" y="606"/>
                    </a:cubicBezTo>
                    <a:cubicBezTo>
                      <a:pt x="87" y="620"/>
                      <a:pt x="87" y="634"/>
                      <a:pt x="91" y="647"/>
                    </a:cubicBezTo>
                    <a:cubicBezTo>
                      <a:pt x="95" y="659"/>
                      <a:pt x="87" y="661"/>
                      <a:pt x="143" y="702"/>
                    </a:cubicBezTo>
                    <a:cubicBezTo>
                      <a:pt x="143" y="702"/>
                      <a:pt x="178" y="729"/>
                      <a:pt x="184" y="739"/>
                    </a:cubicBezTo>
                    <a:cubicBezTo>
                      <a:pt x="185" y="741"/>
                      <a:pt x="194" y="754"/>
                      <a:pt x="194" y="785"/>
                    </a:cubicBezTo>
                    <a:cubicBezTo>
                      <a:pt x="194" y="785"/>
                      <a:pt x="196" y="794"/>
                      <a:pt x="193" y="800"/>
                    </a:cubicBezTo>
                    <a:cubicBezTo>
                      <a:pt x="192" y="803"/>
                      <a:pt x="190" y="808"/>
                      <a:pt x="181" y="784"/>
                    </a:cubicBezTo>
                    <a:cubicBezTo>
                      <a:pt x="181" y="784"/>
                      <a:pt x="177" y="769"/>
                      <a:pt x="151" y="752"/>
                    </a:cubicBezTo>
                    <a:cubicBezTo>
                      <a:pt x="126" y="736"/>
                      <a:pt x="129" y="739"/>
                      <a:pt x="120" y="740"/>
                    </a:cubicBezTo>
                    <a:cubicBezTo>
                      <a:pt x="112" y="742"/>
                      <a:pt x="109" y="749"/>
                      <a:pt x="110" y="754"/>
                    </a:cubicBezTo>
                    <a:cubicBezTo>
                      <a:pt x="112" y="758"/>
                      <a:pt x="111" y="767"/>
                      <a:pt x="112" y="776"/>
                    </a:cubicBezTo>
                    <a:cubicBezTo>
                      <a:pt x="113" y="785"/>
                      <a:pt x="116" y="797"/>
                      <a:pt x="123" y="803"/>
                    </a:cubicBezTo>
                    <a:cubicBezTo>
                      <a:pt x="129" y="809"/>
                      <a:pt x="135" y="814"/>
                      <a:pt x="134" y="816"/>
                    </a:cubicBezTo>
                    <a:cubicBezTo>
                      <a:pt x="132" y="819"/>
                      <a:pt x="131" y="827"/>
                      <a:pt x="119" y="820"/>
                    </a:cubicBezTo>
                    <a:cubicBezTo>
                      <a:pt x="107" y="812"/>
                      <a:pt x="92" y="796"/>
                      <a:pt x="87" y="788"/>
                    </a:cubicBezTo>
                    <a:cubicBezTo>
                      <a:pt x="83" y="781"/>
                      <a:pt x="78" y="770"/>
                      <a:pt x="77" y="765"/>
                    </a:cubicBezTo>
                    <a:close/>
                  </a:path>
                </a:pathLst>
              </a:custGeom>
              <a:solidFill>
                <a:srgbClr val="EFF07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1841" name="Freeform 619"/>
              <p:cNvSpPr>
                <a:spLocks noChangeArrowheads="1"/>
              </p:cNvSpPr>
              <p:nvPr/>
            </p:nvSpPr>
            <p:spPr bwMode="auto">
              <a:xfrm>
                <a:off x="884" y="3303"/>
                <a:ext cx="12" cy="15"/>
              </a:xfrm>
              <a:custGeom>
                <a:avLst/>
                <a:gdLst>
                  <a:gd name="T0" fmla="*/ 9408 w 9"/>
                  <a:gd name="T1" fmla="*/ 0 h 9"/>
                  <a:gd name="T2" fmla="*/ 0 w 9"/>
                  <a:gd name="T3" fmla="*/ 17075 h 9"/>
                  <a:gd name="T4" fmla="*/ 7461 w 9"/>
                  <a:gd name="T5" fmla="*/ 47430 h 9"/>
                  <a:gd name="T6" fmla="*/ 9408 w 9"/>
                  <a:gd name="T7" fmla="*/ 0 h 9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9" h="9">
                    <a:moveTo>
                      <a:pt x="6" y="0"/>
                    </a:moveTo>
                    <a:cubicBezTo>
                      <a:pt x="4" y="1"/>
                      <a:pt x="1" y="1"/>
                      <a:pt x="0" y="3"/>
                    </a:cubicBezTo>
                    <a:cubicBezTo>
                      <a:pt x="0" y="6"/>
                      <a:pt x="2" y="8"/>
                      <a:pt x="5" y="8"/>
                    </a:cubicBezTo>
                    <a:cubicBezTo>
                      <a:pt x="9" y="9"/>
                      <a:pt x="8" y="2"/>
                      <a:pt x="6" y="0"/>
                    </a:cubicBezTo>
                    <a:close/>
                  </a:path>
                </a:pathLst>
              </a:custGeom>
              <a:solidFill>
                <a:srgbClr val="F3DC8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1842" name="Freeform 620"/>
              <p:cNvSpPr>
                <a:spLocks noChangeArrowheads="1"/>
              </p:cNvSpPr>
              <p:nvPr/>
            </p:nvSpPr>
            <p:spPr bwMode="auto">
              <a:xfrm>
                <a:off x="884" y="3303"/>
                <a:ext cx="12" cy="15"/>
              </a:xfrm>
              <a:custGeom>
                <a:avLst/>
                <a:gdLst>
                  <a:gd name="T0" fmla="*/ 9408 w 9"/>
                  <a:gd name="T1" fmla="*/ 0 h 9"/>
                  <a:gd name="T2" fmla="*/ 0 w 9"/>
                  <a:gd name="T3" fmla="*/ 17075 h 9"/>
                  <a:gd name="T4" fmla="*/ 7461 w 9"/>
                  <a:gd name="T5" fmla="*/ 47430 h 9"/>
                  <a:gd name="T6" fmla="*/ 9408 w 9"/>
                  <a:gd name="T7" fmla="*/ 0 h 9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9" h="9">
                    <a:moveTo>
                      <a:pt x="6" y="0"/>
                    </a:moveTo>
                    <a:cubicBezTo>
                      <a:pt x="4" y="1"/>
                      <a:pt x="1" y="1"/>
                      <a:pt x="0" y="3"/>
                    </a:cubicBezTo>
                    <a:cubicBezTo>
                      <a:pt x="0" y="6"/>
                      <a:pt x="2" y="8"/>
                      <a:pt x="5" y="8"/>
                    </a:cubicBezTo>
                    <a:cubicBezTo>
                      <a:pt x="9" y="9"/>
                      <a:pt x="8" y="2"/>
                      <a:pt x="6" y="0"/>
                    </a:cubicBezTo>
                    <a:close/>
                  </a:path>
                </a:pathLst>
              </a:custGeom>
              <a:noFill/>
              <a:ln w="9525" cap="sq">
                <a:solidFill>
                  <a:srgbClr val="B4B3B3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1843" name="Freeform 621"/>
              <p:cNvSpPr>
                <a:spLocks noChangeArrowheads="1"/>
              </p:cNvSpPr>
              <p:nvPr/>
            </p:nvSpPr>
            <p:spPr bwMode="auto">
              <a:xfrm>
                <a:off x="895" y="3205"/>
                <a:ext cx="16" cy="17"/>
              </a:xfrm>
              <a:custGeom>
                <a:avLst/>
                <a:gdLst>
                  <a:gd name="T0" fmla="*/ 11052 w 12"/>
                  <a:gd name="T1" fmla="*/ 0 h 10"/>
                  <a:gd name="T2" fmla="*/ 2683 w 12"/>
                  <a:gd name="T3" fmla="*/ 57622 h 10"/>
                  <a:gd name="T4" fmla="*/ 12437 w 12"/>
                  <a:gd name="T5" fmla="*/ 74851 h 10"/>
                  <a:gd name="T6" fmla="*/ 15689 w 12"/>
                  <a:gd name="T7" fmla="*/ 8962 h 10"/>
                  <a:gd name="T8" fmla="*/ 11052 w 12"/>
                  <a:gd name="T9" fmla="*/ 0 h 1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2" h="10">
                    <a:moveTo>
                      <a:pt x="7" y="0"/>
                    </a:moveTo>
                    <a:cubicBezTo>
                      <a:pt x="5" y="2"/>
                      <a:pt x="3" y="5"/>
                      <a:pt x="2" y="7"/>
                    </a:cubicBezTo>
                    <a:cubicBezTo>
                      <a:pt x="0" y="9"/>
                      <a:pt x="5" y="10"/>
                      <a:pt x="8" y="9"/>
                    </a:cubicBezTo>
                    <a:cubicBezTo>
                      <a:pt x="12" y="8"/>
                      <a:pt x="9" y="4"/>
                      <a:pt x="10" y="1"/>
                    </a:cubicBezTo>
                    <a:cubicBezTo>
                      <a:pt x="8" y="0"/>
                      <a:pt x="8" y="0"/>
                      <a:pt x="7" y="0"/>
                    </a:cubicBezTo>
                    <a:close/>
                  </a:path>
                </a:pathLst>
              </a:custGeom>
              <a:solidFill>
                <a:srgbClr val="F3DC8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1844" name="Freeform 622"/>
              <p:cNvSpPr>
                <a:spLocks noChangeArrowheads="1"/>
              </p:cNvSpPr>
              <p:nvPr/>
            </p:nvSpPr>
            <p:spPr bwMode="auto">
              <a:xfrm>
                <a:off x="895" y="3205"/>
                <a:ext cx="16" cy="17"/>
              </a:xfrm>
              <a:custGeom>
                <a:avLst/>
                <a:gdLst>
                  <a:gd name="T0" fmla="*/ 11052 w 12"/>
                  <a:gd name="T1" fmla="*/ 0 h 10"/>
                  <a:gd name="T2" fmla="*/ 2683 w 12"/>
                  <a:gd name="T3" fmla="*/ 57622 h 10"/>
                  <a:gd name="T4" fmla="*/ 12437 w 12"/>
                  <a:gd name="T5" fmla="*/ 74851 h 10"/>
                  <a:gd name="T6" fmla="*/ 15689 w 12"/>
                  <a:gd name="T7" fmla="*/ 8962 h 10"/>
                  <a:gd name="T8" fmla="*/ 11052 w 12"/>
                  <a:gd name="T9" fmla="*/ 0 h 1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2" h="10">
                    <a:moveTo>
                      <a:pt x="7" y="0"/>
                    </a:moveTo>
                    <a:cubicBezTo>
                      <a:pt x="5" y="2"/>
                      <a:pt x="3" y="5"/>
                      <a:pt x="2" y="7"/>
                    </a:cubicBezTo>
                    <a:cubicBezTo>
                      <a:pt x="0" y="9"/>
                      <a:pt x="5" y="10"/>
                      <a:pt x="8" y="9"/>
                    </a:cubicBezTo>
                    <a:cubicBezTo>
                      <a:pt x="12" y="8"/>
                      <a:pt x="9" y="4"/>
                      <a:pt x="10" y="1"/>
                    </a:cubicBezTo>
                    <a:cubicBezTo>
                      <a:pt x="8" y="0"/>
                      <a:pt x="8" y="0"/>
                      <a:pt x="7" y="0"/>
                    </a:cubicBezTo>
                    <a:close/>
                  </a:path>
                </a:pathLst>
              </a:custGeom>
              <a:noFill/>
              <a:ln w="9525" cap="sq">
                <a:solidFill>
                  <a:srgbClr val="B4B3B3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1845" name="Freeform 623"/>
              <p:cNvSpPr>
                <a:spLocks noChangeArrowheads="1"/>
              </p:cNvSpPr>
              <p:nvPr/>
            </p:nvSpPr>
            <p:spPr bwMode="auto">
              <a:xfrm>
                <a:off x="897" y="3172"/>
                <a:ext cx="14" cy="12"/>
              </a:xfrm>
              <a:custGeom>
                <a:avLst/>
                <a:gdLst>
                  <a:gd name="T0" fmla="*/ 6273 w 11"/>
                  <a:gd name="T1" fmla="*/ 0 h 8"/>
                  <a:gd name="T2" fmla="*/ 1050 w 11"/>
                  <a:gd name="T3" fmla="*/ 9869 h 8"/>
                  <a:gd name="T4" fmla="*/ 8993 w 11"/>
                  <a:gd name="T5" fmla="*/ 14336 h 8"/>
                  <a:gd name="T6" fmla="*/ 6273 w 11"/>
                  <a:gd name="T7" fmla="*/ 0 h 8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1" h="8">
                    <a:moveTo>
                      <a:pt x="7" y="0"/>
                    </a:moveTo>
                    <a:cubicBezTo>
                      <a:pt x="4" y="1"/>
                      <a:pt x="1" y="2"/>
                      <a:pt x="1" y="4"/>
                    </a:cubicBezTo>
                    <a:cubicBezTo>
                      <a:pt x="0" y="8"/>
                      <a:pt x="6" y="7"/>
                      <a:pt x="9" y="6"/>
                    </a:cubicBezTo>
                    <a:cubicBezTo>
                      <a:pt x="11" y="5"/>
                      <a:pt x="9" y="1"/>
                      <a:pt x="7" y="0"/>
                    </a:cubicBezTo>
                    <a:close/>
                  </a:path>
                </a:pathLst>
              </a:custGeom>
              <a:solidFill>
                <a:srgbClr val="F3DC8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1846" name="Freeform 624"/>
              <p:cNvSpPr>
                <a:spLocks noChangeArrowheads="1"/>
              </p:cNvSpPr>
              <p:nvPr/>
            </p:nvSpPr>
            <p:spPr bwMode="auto">
              <a:xfrm>
                <a:off x="897" y="3172"/>
                <a:ext cx="14" cy="12"/>
              </a:xfrm>
              <a:custGeom>
                <a:avLst/>
                <a:gdLst>
                  <a:gd name="T0" fmla="*/ 6273 w 11"/>
                  <a:gd name="T1" fmla="*/ 0 h 8"/>
                  <a:gd name="T2" fmla="*/ 1050 w 11"/>
                  <a:gd name="T3" fmla="*/ 9869 h 8"/>
                  <a:gd name="T4" fmla="*/ 8993 w 11"/>
                  <a:gd name="T5" fmla="*/ 14336 h 8"/>
                  <a:gd name="T6" fmla="*/ 6273 w 11"/>
                  <a:gd name="T7" fmla="*/ 0 h 8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1" h="8">
                    <a:moveTo>
                      <a:pt x="7" y="0"/>
                    </a:moveTo>
                    <a:cubicBezTo>
                      <a:pt x="4" y="1"/>
                      <a:pt x="1" y="2"/>
                      <a:pt x="1" y="4"/>
                    </a:cubicBezTo>
                    <a:cubicBezTo>
                      <a:pt x="0" y="8"/>
                      <a:pt x="6" y="7"/>
                      <a:pt x="9" y="6"/>
                    </a:cubicBezTo>
                    <a:cubicBezTo>
                      <a:pt x="11" y="5"/>
                      <a:pt x="9" y="1"/>
                      <a:pt x="7" y="0"/>
                    </a:cubicBezTo>
                    <a:close/>
                  </a:path>
                </a:pathLst>
              </a:custGeom>
              <a:noFill/>
              <a:ln w="9525" cap="sq">
                <a:solidFill>
                  <a:srgbClr val="B4B3B3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1847" name="Freeform 625"/>
              <p:cNvSpPr>
                <a:spLocks noChangeArrowheads="1"/>
              </p:cNvSpPr>
              <p:nvPr/>
            </p:nvSpPr>
            <p:spPr bwMode="auto">
              <a:xfrm>
                <a:off x="1023" y="3116"/>
                <a:ext cx="20" cy="18"/>
              </a:xfrm>
              <a:custGeom>
                <a:avLst/>
                <a:gdLst>
                  <a:gd name="T0" fmla="*/ 15689 w 15"/>
                  <a:gd name="T1" fmla="*/ 7760 h 11"/>
                  <a:gd name="T2" fmla="*/ 7461 w 15"/>
                  <a:gd name="T3" fmla="*/ 4742 h 11"/>
                  <a:gd name="T4" fmla="*/ 21115 w 15"/>
                  <a:gd name="T5" fmla="*/ 46366 h 11"/>
                  <a:gd name="T6" fmla="*/ 15689 w 15"/>
                  <a:gd name="T7" fmla="*/ 7760 h 11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5" h="11">
                    <a:moveTo>
                      <a:pt x="10" y="2"/>
                    </a:moveTo>
                    <a:cubicBezTo>
                      <a:pt x="9" y="1"/>
                      <a:pt x="6" y="0"/>
                      <a:pt x="5" y="1"/>
                    </a:cubicBezTo>
                    <a:cubicBezTo>
                      <a:pt x="0" y="5"/>
                      <a:pt x="9" y="9"/>
                      <a:pt x="14" y="11"/>
                    </a:cubicBezTo>
                    <a:cubicBezTo>
                      <a:pt x="15" y="7"/>
                      <a:pt x="11" y="5"/>
                      <a:pt x="10" y="2"/>
                    </a:cubicBezTo>
                    <a:close/>
                  </a:path>
                </a:pathLst>
              </a:custGeom>
              <a:solidFill>
                <a:srgbClr val="F3DC8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1848" name="Freeform 626"/>
              <p:cNvSpPr>
                <a:spLocks noChangeArrowheads="1"/>
              </p:cNvSpPr>
              <p:nvPr/>
            </p:nvSpPr>
            <p:spPr bwMode="auto">
              <a:xfrm>
                <a:off x="1023" y="3116"/>
                <a:ext cx="20" cy="18"/>
              </a:xfrm>
              <a:custGeom>
                <a:avLst/>
                <a:gdLst>
                  <a:gd name="T0" fmla="*/ 15689 w 15"/>
                  <a:gd name="T1" fmla="*/ 7760 h 11"/>
                  <a:gd name="T2" fmla="*/ 7461 w 15"/>
                  <a:gd name="T3" fmla="*/ 4742 h 11"/>
                  <a:gd name="T4" fmla="*/ 21115 w 15"/>
                  <a:gd name="T5" fmla="*/ 46366 h 11"/>
                  <a:gd name="T6" fmla="*/ 15689 w 15"/>
                  <a:gd name="T7" fmla="*/ 7760 h 11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5" h="11">
                    <a:moveTo>
                      <a:pt x="10" y="2"/>
                    </a:moveTo>
                    <a:cubicBezTo>
                      <a:pt x="9" y="1"/>
                      <a:pt x="6" y="0"/>
                      <a:pt x="5" y="1"/>
                    </a:cubicBezTo>
                    <a:cubicBezTo>
                      <a:pt x="0" y="5"/>
                      <a:pt x="9" y="9"/>
                      <a:pt x="14" y="11"/>
                    </a:cubicBezTo>
                    <a:cubicBezTo>
                      <a:pt x="15" y="7"/>
                      <a:pt x="11" y="5"/>
                      <a:pt x="10" y="2"/>
                    </a:cubicBezTo>
                    <a:close/>
                  </a:path>
                </a:pathLst>
              </a:custGeom>
              <a:noFill/>
              <a:ln w="9525" cap="sq">
                <a:solidFill>
                  <a:srgbClr val="B4B3B3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1849" name="Freeform 627"/>
              <p:cNvSpPr>
                <a:spLocks noChangeArrowheads="1"/>
              </p:cNvSpPr>
              <p:nvPr/>
            </p:nvSpPr>
            <p:spPr bwMode="auto">
              <a:xfrm>
                <a:off x="1044" y="3138"/>
                <a:ext cx="14" cy="18"/>
              </a:xfrm>
              <a:custGeom>
                <a:avLst/>
                <a:gdLst>
                  <a:gd name="T0" fmla="*/ 4598 w 11"/>
                  <a:gd name="T1" fmla="*/ 4742 h 11"/>
                  <a:gd name="T2" fmla="*/ 1050 w 11"/>
                  <a:gd name="T3" fmla="*/ 17316 h 11"/>
                  <a:gd name="T4" fmla="*/ 5737 w 11"/>
                  <a:gd name="T5" fmla="*/ 46366 h 11"/>
                  <a:gd name="T6" fmla="*/ 4598 w 11"/>
                  <a:gd name="T7" fmla="*/ 4742 h 11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1" h="11">
                    <a:moveTo>
                      <a:pt x="5" y="1"/>
                    </a:moveTo>
                    <a:cubicBezTo>
                      <a:pt x="2" y="0"/>
                      <a:pt x="0" y="3"/>
                      <a:pt x="1" y="4"/>
                    </a:cubicBezTo>
                    <a:cubicBezTo>
                      <a:pt x="1" y="7"/>
                      <a:pt x="6" y="8"/>
                      <a:pt x="6" y="11"/>
                    </a:cubicBezTo>
                    <a:cubicBezTo>
                      <a:pt x="11" y="10"/>
                      <a:pt x="8" y="3"/>
                      <a:pt x="5" y="1"/>
                    </a:cubicBezTo>
                    <a:close/>
                  </a:path>
                </a:pathLst>
              </a:custGeom>
              <a:solidFill>
                <a:srgbClr val="F3DC8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1850" name="Freeform 628"/>
              <p:cNvSpPr>
                <a:spLocks noChangeArrowheads="1"/>
              </p:cNvSpPr>
              <p:nvPr/>
            </p:nvSpPr>
            <p:spPr bwMode="auto">
              <a:xfrm>
                <a:off x="1044" y="3138"/>
                <a:ext cx="14" cy="18"/>
              </a:xfrm>
              <a:custGeom>
                <a:avLst/>
                <a:gdLst>
                  <a:gd name="T0" fmla="*/ 4598 w 11"/>
                  <a:gd name="T1" fmla="*/ 4742 h 11"/>
                  <a:gd name="T2" fmla="*/ 1050 w 11"/>
                  <a:gd name="T3" fmla="*/ 17316 h 11"/>
                  <a:gd name="T4" fmla="*/ 5737 w 11"/>
                  <a:gd name="T5" fmla="*/ 46366 h 11"/>
                  <a:gd name="T6" fmla="*/ 4598 w 11"/>
                  <a:gd name="T7" fmla="*/ 4742 h 11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1" h="11">
                    <a:moveTo>
                      <a:pt x="5" y="1"/>
                    </a:moveTo>
                    <a:cubicBezTo>
                      <a:pt x="2" y="0"/>
                      <a:pt x="0" y="3"/>
                      <a:pt x="1" y="4"/>
                    </a:cubicBezTo>
                    <a:cubicBezTo>
                      <a:pt x="1" y="7"/>
                      <a:pt x="6" y="8"/>
                      <a:pt x="6" y="11"/>
                    </a:cubicBezTo>
                    <a:cubicBezTo>
                      <a:pt x="11" y="10"/>
                      <a:pt x="8" y="3"/>
                      <a:pt x="5" y="1"/>
                    </a:cubicBezTo>
                    <a:close/>
                  </a:path>
                </a:pathLst>
              </a:custGeom>
              <a:noFill/>
              <a:ln w="9525" cap="sq">
                <a:solidFill>
                  <a:srgbClr val="B4B3B3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1851" name="Freeform 629"/>
              <p:cNvSpPr>
                <a:spLocks noChangeArrowheads="1"/>
              </p:cNvSpPr>
              <p:nvPr/>
            </p:nvSpPr>
            <p:spPr bwMode="auto">
              <a:xfrm>
                <a:off x="1015" y="3252"/>
                <a:ext cx="11" cy="15"/>
              </a:xfrm>
              <a:custGeom>
                <a:avLst/>
                <a:gdLst>
                  <a:gd name="T0" fmla="*/ 5584 w 9"/>
                  <a:gd name="T1" fmla="*/ 6147 h 9"/>
                  <a:gd name="T2" fmla="*/ 3933 w 9"/>
                  <a:gd name="T3" fmla="*/ 6147 h 9"/>
                  <a:gd name="T4" fmla="*/ 0 w 9"/>
                  <a:gd name="T5" fmla="*/ 25292 h 9"/>
                  <a:gd name="T6" fmla="*/ 956 w 9"/>
                  <a:gd name="T7" fmla="*/ 53758 h 9"/>
                  <a:gd name="T8" fmla="*/ 2655 w 9"/>
                  <a:gd name="T9" fmla="*/ 53758 h 9"/>
                  <a:gd name="T10" fmla="*/ 5584 w 9"/>
                  <a:gd name="T11" fmla="*/ 6147 h 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9" h="9">
                    <a:moveTo>
                      <a:pt x="6" y="1"/>
                    </a:moveTo>
                    <a:cubicBezTo>
                      <a:pt x="6" y="0"/>
                      <a:pt x="5" y="0"/>
                      <a:pt x="4" y="1"/>
                    </a:cubicBezTo>
                    <a:cubicBezTo>
                      <a:pt x="2" y="1"/>
                      <a:pt x="0" y="2"/>
                      <a:pt x="0" y="4"/>
                    </a:cubicBezTo>
                    <a:cubicBezTo>
                      <a:pt x="0" y="6"/>
                      <a:pt x="1" y="7"/>
                      <a:pt x="1" y="9"/>
                    </a:cubicBezTo>
                    <a:cubicBezTo>
                      <a:pt x="2" y="9"/>
                      <a:pt x="2" y="9"/>
                      <a:pt x="3" y="9"/>
                    </a:cubicBezTo>
                    <a:cubicBezTo>
                      <a:pt x="5" y="7"/>
                      <a:pt x="9" y="4"/>
                      <a:pt x="6" y="1"/>
                    </a:cubicBezTo>
                    <a:close/>
                  </a:path>
                </a:pathLst>
              </a:custGeom>
              <a:solidFill>
                <a:srgbClr val="F3DC8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1852" name="Freeform 630"/>
              <p:cNvSpPr>
                <a:spLocks noChangeArrowheads="1"/>
              </p:cNvSpPr>
              <p:nvPr/>
            </p:nvSpPr>
            <p:spPr bwMode="auto">
              <a:xfrm>
                <a:off x="1015" y="3252"/>
                <a:ext cx="11" cy="15"/>
              </a:xfrm>
              <a:custGeom>
                <a:avLst/>
                <a:gdLst>
                  <a:gd name="T0" fmla="*/ 5584 w 9"/>
                  <a:gd name="T1" fmla="*/ 6147 h 9"/>
                  <a:gd name="T2" fmla="*/ 3933 w 9"/>
                  <a:gd name="T3" fmla="*/ 6147 h 9"/>
                  <a:gd name="T4" fmla="*/ 0 w 9"/>
                  <a:gd name="T5" fmla="*/ 25292 h 9"/>
                  <a:gd name="T6" fmla="*/ 956 w 9"/>
                  <a:gd name="T7" fmla="*/ 53758 h 9"/>
                  <a:gd name="T8" fmla="*/ 2655 w 9"/>
                  <a:gd name="T9" fmla="*/ 53758 h 9"/>
                  <a:gd name="T10" fmla="*/ 5584 w 9"/>
                  <a:gd name="T11" fmla="*/ 6147 h 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9" h="9">
                    <a:moveTo>
                      <a:pt x="6" y="1"/>
                    </a:moveTo>
                    <a:cubicBezTo>
                      <a:pt x="6" y="0"/>
                      <a:pt x="5" y="0"/>
                      <a:pt x="4" y="1"/>
                    </a:cubicBezTo>
                    <a:cubicBezTo>
                      <a:pt x="2" y="1"/>
                      <a:pt x="0" y="2"/>
                      <a:pt x="0" y="4"/>
                    </a:cubicBezTo>
                    <a:cubicBezTo>
                      <a:pt x="0" y="6"/>
                      <a:pt x="1" y="7"/>
                      <a:pt x="1" y="9"/>
                    </a:cubicBezTo>
                    <a:cubicBezTo>
                      <a:pt x="2" y="9"/>
                      <a:pt x="2" y="9"/>
                      <a:pt x="3" y="9"/>
                    </a:cubicBezTo>
                    <a:cubicBezTo>
                      <a:pt x="5" y="7"/>
                      <a:pt x="9" y="4"/>
                      <a:pt x="6" y="1"/>
                    </a:cubicBezTo>
                    <a:close/>
                  </a:path>
                </a:pathLst>
              </a:custGeom>
              <a:noFill/>
              <a:ln w="9525" cap="sq">
                <a:solidFill>
                  <a:srgbClr val="B4B3B3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1853" name="Freeform 631"/>
              <p:cNvSpPr>
                <a:spLocks noChangeArrowheads="1"/>
              </p:cNvSpPr>
              <p:nvPr/>
            </p:nvSpPr>
            <p:spPr bwMode="auto">
              <a:xfrm>
                <a:off x="1015" y="3124"/>
                <a:ext cx="13" cy="9"/>
              </a:xfrm>
              <a:custGeom>
                <a:avLst/>
                <a:gdLst>
                  <a:gd name="T0" fmla="*/ 9682 w 10"/>
                  <a:gd name="T1" fmla="*/ 0 h 6"/>
                  <a:gd name="T2" fmla="*/ 1791 w 10"/>
                  <a:gd name="T3" fmla="*/ 13445 h 6"/>
                  <a:gd name="T4" fmla="*/ 11521 w 10"/>
                  <a:gd name="T5" fmla="*/ 19088 h 6"/>
                  <a:gd name="T6" fmla="*/ 13833 w 10"/>
                  <a:gd name="T7" fmla="*/ 3279 h 6"/>
                  <a:gd name="T8" fmla="*/ 9682 w 10"/>
                  <a:gd name="T9" fmla="*/ 0 h 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0" h="6">
                    <a:moveTo>
                      <a:pt x="6" y="0"/>
                    </a:moveTo>
                    <a:cubicBezTo>
                      <a:pt x="1" y="0"/>
                      <a:pt x="0" y="3"/>
                      <a:pt x="1" y="4"/>
                    </a:cubicBezTo>
                    <a:cubicBezTo>
                      <a:pt x="1" y="6"/>
                      <a:pt x="5" y="6"/>
                      <a:pt x="7" y="6"/>
                    </a:cubicBezTo>
                    <a:cubicBezTo>
                      <a:pt x="10" y="5"/>
                      <a:pt x="10" y="2"/>
                      <a:pt x="8" y="1"/>
                    </a:cubicBezTo>
                    <a:cubicBezTo>
                      <a:pt x="8" y="0"/>
                      <a:pt x="7" y="0"/>
                      <a:pt x="6" y="0"/>
                    </a:cubicBezTo>
                    <a:close/>
                  </a:path>
                </a:pathLst>
              </a:custGeom>
              <a:solidFill>
                <a:srgbClr val="F3DC8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1854" name="Freeform 632"/>
              <p:cNvSpPr>
                <a:spLocks noChangeArrowheads="1"/>
              </p:cNvSpPr>
              <p:nvPr/>
            </p:nvSpPr>
            <p:spPr bwMode="auto">
              <a:xfrm>
                <a:off x="1015" y="3124"/>
                <a:ext cx="13" cy="9"/>
              </a:xfrm>
              <a:custGeom>
                <a:avLst/>
                <a:gdLst>
                  <a:gd name="T0" fmla="*/ 9682 w 10"/>
                  <a:gd name="T1" fmla="*/ 0 h 6"/>
                  <a:gd name="T2" fmla="*/ 1791 w 10"/>
                  <a:gd name="T3" fmla="*/ 13445 h 6"/>
                  <a:gd name="T4" fmla="*/ 11521 w 10"/>
                  <a:gd name="T5" fmla="*/ 19088 h 6"/>
                  <a:gd name="T6" fmla="*/ 13833 w 10"/>
                  <a:gd name="T7" fmla="*/ 3279 h 6"/>
                  <a:gd name="T8" fmla="*/ 9682 w 10"/>
                  <a:gd name="T9" fmla="*/ 0 h 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0" h="6">
                    <a:moveTo>
                      <a:pt x="6" y="0"/>
                    </a:moveTo>
                    <a:cubicBezTo>
                      <a:pt x="1" y="0"/>
                      <a:pt x="0" y="3"/>
                      <a:pt x="1" y="4"/>
                    </a:cubicBezTo>
                    <a:cubicBezTo>
                      <a:pt x="1" y="6"/>
                      <a:pt x="5" y="6"/>
                      <a:pt x="7" y="6"/>
                    </a:cubicBezTo>
                    <a:cubicBezTo>
                      <a:pt x="10" y="5"/>
                      <a:pt x="10" y="2"/>
                      <a:pt x="8" y="1"/>
                    </a:cubicBezTo>
                    <a:cubicBezTo>
                      <a:pt x="8" y="0"/>
                      <a:pt x="7" y="0"/>
                      <a:pt x="6" y="0"/>
                    </a:cubicBezTo>
                    <a:close/>
                  </a:path>
                </a:pathLst>
              </a:custGeom>
              <a:noFill/>
              <a:ln w="9525" cap="sq">
                <a:solidFill>
                  <a:srgbClr val="B4B3B3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1855" name="Freeform 633"/>
              <p:cNvSpPr>
                <a:spLocks noChangeArrowheads="1"/>
              </p:cNvSpPr>
              <p:nvPr/>
            </p:nvSpPr>
            <p:spPr bwMode="auto">
              <a:xfrm>
                <a:off x="888" y="3145"/>
                <a:ext cx="15" cy="21"/>
              </a:xfrm>
              <a:custGeom>
                <a:avLst/>
                <a:gdLst>
                  <a:gd name="T0" fmla="*/ 4101 w 12"/>
                  <a:gd name="T1" fmla="*/ 4135 h 13"/>
                  <a:gd name="T2" fmla="*/ 789 w 12"/>
                  <a:gd name="T3" fmla="*/ 32277 h 13"/>
                  <a:gd name="T4" fmla="*/ 5998 w 12"/>
                  <a:gd name="T5" fmla="*/ 45488 h 13"/>
                  <a:gd name="T6" fmla="*/ 6494 w 12"/>
                  <a:gd name="T7" fmla="*/ 34813 h 13"/>
                  <a:gd name="T8" fmla="*/ 5250 w 12"/>
                  <a:gd name="T9" fmla="*/ 10791 h 13"/>
                  <a:gd name="T10" fmla="*/ 4101 w 12"/>
                  <a:gd name="T11" fmla="*/ 4135 h 1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2" h="13">
                    <a:moveTo>
                      <a:pt x="7" y="1"/>
                    </a:moveTo>
                    <a:cubicBezTo>
                      <a:pt x="5" y="4"/>
                      <a:pt x="0" y="6"/>
                      <a:pt x="1" y="9"/>
                    </a:cubicBezTo>
                    <a:cubicBezTo>
                      <a:pt x="2" y="12"/>
                      <a:pt x="7" y="13"/>
                      <a:pt x="10" y="13"/>
                    </a:cubicBezTo>
                    <a:cubicBezTo>
                      <a:pt x="12" y="13"/>
                      <a:pt x="12" y="11"/>
                      <a:pt x="11" y="10"/>
                    </a:cubicBezTo>
                    <a:cubicBezTo>
                      <a:pt x="10" y="7"/>
                      <a:pt x="9" y="5"/>
                      <a:pt x="9" y="3"/>
                    </a:cubicBezTo>
                    <a:cubicBezTo>
                      <a:pt x="9" y="2"/>
                      <a:pt x="7" y="0"/>
                      <a:pt x="7" y="1"/>
                    </a:cubicBezTo>
                    <a:close/>
                  </a:path>
                </a:pathLst>
              </a:custGeom>
              <a:solidFill>
                <a:srgbClr val="F0DE2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1856" name="Freeform 634"/>
              <p:cNvSpPr>
                <a:spLocks noChangeArrowheads="1"/>
              </p:cNvSpPr>
              <p:nvPr/>
            </p:nvSpPr>
            <p:spPr bwMode="auto">
              <a:xfrm>
                <a:off x="888" y="3145"/>
                <a:ext cx="15" cy="21"/>
              </a:xfrm>
              <a:custGeom>
                <a:avLst/>
                <a:gdLst>
                  <a:gd name="T0" fmla="*/ 4101 w 12"/>
                  <a:gd name="T1" fmla="*/ 4135 h 13"/>
                  <a:gd name="T2" fmla="*/ 789 w 12"/>
                  <a:gd name="T3" fmla="*/ 32277 h 13"/>
                  <a:gd name="T4" fmla="*/ 5998 w 12"/>
                  <a:gd name="T5" fmla="*/ 45488 h 13"/>
                  <a:gd name="T6" fmla="*/ 6494 w 12"/>
                  <a:gd name="T7" fmla="*/ 34813 h 13"/>
                  <a:gd name="T8" fmla="*/ 5250 w 12"/>
                  <a:gd name="T9" fmla="*/ 10791 h 13"/>
                  <a:gd name="T10" fmla="*/ 4101 w 12"/>
                  <a:gd name="T11" fmla="*/ 4135 h 1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2" h="13">
                    <a:moveTo>
                      <a:pt x="7" y="1"/>
                    </a:moveTo>
                    <a:cubicBezTo>
                      <a:pt x="5" y="4"/>
                      <a:pt x="0" y="6"/>
                      <a:pt x="1" y="9"/>
                    </a:cubicBezTo>
                    <a:cubicBezTo>
                      <a:pt x="2" y="12"/>
                      <a:pt x="7" y="13"/>
                      <a:pt x="10" y="13"/>
                    </a:cubicBezTo>
                    <a:cubicBezTo>
                      <a:pt x="12" y="13"/>
                      <a:pt x="12" y="11"/>
                      <a:pt x="11" y="10"/>
                    </a:cubicBezTo>
                    <a:cubicBezTo>
                      <a:pt x="10" y="7"/>
                      <a:pt x="9" y="5"/>
                      <a:pt x="9" y="3"/>
                    </a:cubicBezTo>
                    <a:cubicBezTo>
                      <a:pt x="9" y="2"/>
                      <a:pt x="7" y="0"/>
                      <a:pt x="7" y="1"/>
                    </a:cubicBezTo>
                    <a:close/>
                  </a:path>
                </a:pathLst>
              </a:custGeom>
              <a:noFill/>
              <a:ln w="9525" cap="sq">
                <a:solidFill>
                  <a:srgbClr val="B4B3B3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1857" name="Freeform 635"/>
              <p:cNvSpPr>
                <a:spLocks noChangeArrowheads="1"/>
              </p:cNvSpPr>
              <p:nvPr/>
            </p:nvSpPr>
            <p:spPr bwMode="auto">
              <a:xfrm>
                <a:off x="874" y="3159"/>
                <a:ext cx="14" cy="12"/>
              </a:xfrm>
              <a:custGeom>
                <a:avLst/>
                <a:gdLst>
                  <a:gd name="T0" fmla="*/ 4598 w 11"/>
                  <a:gd name="T1" fmla="*/ 0 h 8"/>
                  <a:gd name="T2" fmla="*/ 1716 w 11"/>
                  <a:gd name="T3" fmla="*/ 14336 h 8"/>
                  <a:gd name="T4" fmla="*/ 6273 w 11"/>
                  <a:gd name="T5" fmla="*/ 16037 h 8"/>
                  <a:gd name="T6" fmla="*/ 5737 w 11"/>
                  <a:gd name="T7" fmla="*/ 0 h 8"/>
                  <a:gd name="T8" fmla="*/ 4598 w 11"/>
                  <a:gd name="T9" fmla="*/ 0 h 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1" h="8">
                    <a:moveTo>
                      <a:pt x="5" y="0"/>
                    </a:moveTo>
                    <a:cubicBezTo>
                      <a:pt x="3" y="3"/>
                      <a:pt x="0" y="4"/>
                      <a:pt x="2" y="6"/>
                    </a:cubicBezTo>
                    <a:cubicBezTo>
                      <a:pt x="3" y="8"/>
                      <a:pt x="5" y="8"/>
                      <a:pt x="7" y="7"/>
                    </a:cubicBezTo>
                    <a:cubicBezTo>
                      <a:pt x="11" y="6"/>
                      <a:pt x="10" y="2"/>
                      <a:pt x="6" y="0"/>
                    </a:cubicBezTo>
                    <a:cubicBezTo>
                      <a:pt x="6" y="0"/>
                      <a:pt x="5" y="0"/>
                      <a:pt x="5" y="0"/>
                    </a:cubicBezTo>
                    <a:close/>
                  </a:path>
                </a:pathLst>
              </a:custGeom>
              <a:solidFill>
                <a:srgbClr val="F0DE2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1858" name="Freeform 636"/>
              <p:cNvSpPr>
                <a:spLocks noChangeArrowheads="1"/>
              </p:cNvSpPr>
              <p:nvPr/>
            </p:nvSpPr>
            <p:spPr bwMode="auto">
              <a:xfrm>
                <a:off x="874" y="3159"/>
                <a:ext cx="14" cy="12"/>
              </a:xfrm>
              <a:custGeom>
                <a:avLst/>
                <a:gdLst>
                  <a:gd name="T0" fmla="*/ 4598 w 11"/>
                  <a:gd name="T1" fmla="*/ 0 h 8"/>
                  <a:gd name="T2" fmla="*/ 1716 w 11"/>
                  <a:gd name="T3" fmla="*/ 14336 h 8"/>
                  <a:gd name="T4" fmla="*/ 6273 w 11"/>
                  <a:gd name="T5" fmla="*/ 16037 h 8"/>
                  <a:gd name="T6" fmla="*/ 5737 w 11"/>
                  <a:gd name="T7" fmla="*/ 0 h 8"/>
                  <a:gd name="T8" fmla="*/ 4598 w 11"/>
                  <a:gd name="T9" fmla="*/ 0 h 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1" h="8">
                    <a:moveTo>
                      <a:pt x="5" y="0"/>
                    </a:moveTo>
                    <a:cubicBezTo>
                      <a:pt x="3" y="3"/>
                      <a:pt x="0" y="4"/>
                      <a:pt x="2" y="6"/>
                    </a:cubicBezTo>
                    <a:cubicBezTo>
                      <a:pt x="3" y="8"/>
                      <a:pt x="5" y="8"/>
                      <a:pt x="7" y="7"/>
                    </a:cubicBezTo>
                    <a:cubicBezTo>
                      <a:pt x="11" y="6"/>
                      <a:pt x="10" y="2"/>
                      <a:pt x="6" y="0"/>
                    </a:cubicBezTo>
                    <a:cubicBezTo>
                      <a:pt x="6" y="0"/>
                      <a:pt x="5" y="0"/>
                      <a:pt x="5" y="0"/>
                    </a:cubicBezTo>
                    <a:close/>
                  </a:path>
                </a:pathLst>
              </a:custGeom>
              <a:noFill/>
              <a:ln w="9525" cap="sq">
                <a:solidFill>
                  <a:srgbClr val="B4B3B3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1859" name="Freeform 637"/>
              <p:cNvSpPr>
                <a:spLocks noChangeArrowheads="1"/>
              </p:cNvSpPr>
              <p:nvPr/>
            </p:nvSpPr>
            <p:spPr bwMode="auto">
              <a:xfrm>
                <a:off x="865" y="3175"/>
                <a:ext cx="18" cy="20"/>
              </a:xfrm>
              <a:custGeom>
                <a:avLst/>
                <a:gdLst>
                  <a:gd name="T0" fmla="*/ 11838 w 14"/>
                  <a:gd name="T1" fmla="*/ 6147 h 12"/>
                  <a:gd name="T2" fmla="*/ 4803 w 14"/>
                  <a:gd name="T3" fmla="*/ 0 h 12"/>
                  <a:gd name="T4" fmla="*/ 3126 w 14"/>
                  <a:gd name="T5" fmla="*/ 53758 h 12"/>
                  <a:gd name="T6" fmla="*/ 8437 w 14"/>
                  <a:gd name="T7" fmla="*/ 63297 h 12"/>
                  <a:gd name="T8" fmla="*/ 12952 w 14"/>
                  <a:gd name="T9" fmla="*/ 28458 h 12"/>
                  <a:gd name="T10" fmla="*/ 11838 w 14"/>
                  <a:gd name="T11" fmla="*/ 6147 h 1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4" h="12">
                    <a:moveTo>
                      <a:pt x="11" y="1"/>
                    </a:moveTo>
                    <a:cubicBezTo>
                      <a:pt x="8" y="1"/>
                      <a:pt x="5" y="0"/>
                      <a:pt x="4" y="0"/>
                    </a:cubicBezTo>
                    <a:cubicBezTo>
                      <a:pt x="0" y="2"/>
                      <a:pt x="5" y="6"/>
                      <a:pt x="3" y="9"/>
                    </a:cubicBezTo>
                    <a:cubicBezTo>
                      <a:pt x="3" y="11"/>
                      <a:pt x="6" y="12"/>
                      <a:pt x="8" y="11"/>
                    </a:cubicBezTo>
                    <a:cubicBezTo>
                      <a:pt x="11" y="10"/>
                      <a:pt x="9" y="7"/>
                      <a:pt x="12" y="5"/>
                    </a:cubicBezTo>
                    <a:cubicBezTo>
                      <a:pt x="14" y="5"/>
                      <a:pt x="13" y="2"/>
                      <a:pt x="11" y="1"/>
                    </a:cubicBezTo>
                    <a:close/>
                  </a:path>
                </a:pathLst>
              </a:custGeom>
              <a:solidFill>
                <a:srgbClr val="F0DE2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1860" name="Freeform 638"/>
              <p:cNvSpPr>
                <a:spLocks noChangeArrowheads="1"/>
              </p:cNvSpPr>
              <p:nvPr/>
            </p:nvSpPr>
            <p:spPr bwMode="auto">
              <a:xfrm>
                <a:off x="865" y="3175"/>
                <a:ext cx="18" cy="20"/>
              </a:xfrm>
              <a:custGeom>
                <a:avLst/>
                <a:gdLst>
                  <a:gd name="T0" fmla="*/ 11838 w 14"/>
                  <a:gd name="T1" fmla="*/ 6147 h 12"/>
                  <a:gd name="T2" fmla="*/ 4803 w 14"/>
                  <a:gd name="T3" fmla="*/ 0 h 12"/>
                  <a:gd name="T4" fmla="*/ 3126 w 14"/>
                  <a:gd name="T5" fmla="*/ 53758 h 12"/>
                  <a:gd name="T6" fmla="*/ 8437 w 14"/>
                  <a:gd name="T7" fmla="*/ 63297 h 12"/>
                  <a:gd name="T8" fmla="*/ 12952 w 14"/>
                  <a:gd name="T9" fmla="*/ 28458 h 12"/>
                  <a:gd name="T10" fmla="*/ 11838 w 14"/>
                  <a:gd name="T11" fmla="*/ 6147 h 1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4" h="12">
                    <a:moveTo>
                      <a:pt x="11" y="1"/>
                    </a:moveTo>
                    <a:cubicBezTo>
                      <a:pt x="8" y="1"/>
                      <a:pt x="5" y="0"/>
                      <a:pt x="4" y="0"/>
                    </a:cubicBezTo>
                    <a:cubicBezTo>
                      <a:pt x="0" y="2"/>
                      <a:pt x="5" y="6"/>
                      <a:pt x="3" y="9"/>
                    </a:cubicBezTo>
                    <a:cubicBezTo>
                      <a:pt x="3" y="11"/>
                      <a:pt x="6" y="12"/>
                      <a:pt x="8" y="11"/>
                    </a:cubicBezTo>
                    <a:cubicBezTo>
                      <a:pt x="11" y="10"/>
                      <a:pt x="9" y="7"/>
                      <a:pt x="12" y="5"/>
                    </a:cubicBezTo>
                    <a:cubicBezTo>
                      <a:pt x="14" y="5"/>
                      <a:pt x="13" y="2"/>
                      <a:pt x="11" y="1"/>
                    </a:cubicBezTo>
                    <a:close/>
                  </a:path>
                </a:pathLst>
              </a:custGeom>
              <a:noFill/>
              <a:ln w="9525" cap="sq">
                <a:solidFill>
                  <a:srgbClr val="B4B3B3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1861" name="Freeform 639"/>
              <p:cNvSpPr>
                <a:spLocks noChangeArrowheads="1"/>
              </p:cNvSpPr>
              <p:nvPr/>
            </p:nvSpPr>
            <p:spPr bwMode="auto">
              <a:xfrm>
                <a:off x="863" y="3200"/>
                <a:ext cx="16" cy="15"/>
              </a:xfrm>
              <a:custGeom>
                <a:avLst/>
                <a:gdLst>
                  <a:gd name="T0" fmla="*/ 14092 w 12"/>
                  <a:gd name="T1" fmla="*/ 10245 h 9"/>
                  <a:gd name="T2" fmla="*/ 1615 w 12"/>
                  <a:gd name="T3" fmla="*/ 47430 h 9"/>
                  <a:gd name="T4" fmla="*/ 6628 w 12"/>
                  <a:gd name="T5" fmla="*/ 53758 h 9"/>
                  <a:gd name="T6" fmla="*/ 15689 w 12"/>
                  <a:gd name="T7" fmla="*/ 10245 h 9"/>
                  <a:gd name="T8" fmla="*/ 14092 w 12"/>
                  <a:gd name="T9" fmla="*/ 10245 h 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2" h="9">
                    <a:moveTo>
                      <a:pt x="9" y="2"/>
                    </a:moveTo>
                    <a:cubicBezTo>
                      <a:pt x="2" y="0"/>
                      <a:pt x="0" y="4"/>
                      <a:pt x="1" y="8"/>
                    </a:cubicBezTo>
                    <a:cubicBezTo>
                      <a:pt x="1" y="9"/>
                      <a:pt x="3" y="9"/>
                      <a:pt x="4" y="9"/>
                    </a:cubicBezTo>
                    <a:cubicBezTo>
                      <a:pt x="8" y="8"/>
                      <a:pt x="12" y="5"/>
                      <a:pt x="10" y="2"/>
                    </a:cubicBezTo>
                    <a:cubicBezTo>
                      <a:pt x="10" y="1"/>
                      <a:pt x="9" y="2"/>
                      <a:pt x="9" y="2"/>
                    </a:cubicBezTo>
                    <a:close/>
                  </a:path>
                </a:pathLst>
              </a:custGeom>
              <a:solidFill>
                <a:srgbClr val="F0DE2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1862" name="Freeform 640"/>
              <p:cNvSpPr>
                <a:spLocks noChangeArrowheads="1"/>
              </p:cNvSpPr>
              <p:nvPr/>
            </p:nvSpPr>
            <p:spPr bwMode="auto">
              <a:xfrm>
                <a:off x="863" y="3200"/>
                <a:ext cx="16" cy="15"/>
              </a:xfrm>
              <a:custGeom>
                <a:avLst/>
                <a:gdLst>
                  <a:gd name="T0" fmla="*/ 14092 w 12"/>
                  <a:gd name="T1" fmla="*/ 10245 h 9"/>
                  <a:gd name="T2" fmla="*/ 1615 w 12"/>
                  <a:gd name="T3" fmla="*/ 47430 h 9"/>
                  <a:gd name="T4" fmla="*/ 6628 w 12"/>
                  <a:gd name="T5" fmla="*/ 53758 h 9"/>
                  <a:gd name="T6" fmla="*/ 15689 w 12"/>
                  <a:gd name="T7" fmla="*/ 10245 h 9"/>
                  <a:gd name="T8" fmla="*/ 14092 w 12"/>
                  <a:gd name="T9" fmla="*/ 10245 h 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2" h="9">
                    <a:moveTo>
                      <a:pt x="9" y="2"/>
                    </a:moveTo>
                    <a:cubicBezTo>
                      <a:pt x="2" y="0"/>
                      <a:pt x="0" y="4"/>
                      <a:pt x="1" y="8"/>
                    </a:cubicBezTo>
                    <a:cubicBezTo>
                      <a:pt x="1" y="9"/>
                      <a:pt x="3" y="9"/>
                      <a:pt x="4" y="9"/>
                    </a:cubicBezTo>
                    <a:cubicBezTo>
                      <a:pt x="8" y="8"/>
                      <a:pt x="12" y="5"/>
                      <a:pt x="10" y="2"/>
                    </a:cubicBezTo>
                    <a:cubicBezTo>
                      <a:pt x="10" y="1"/>
                      <a:pt x="9" y="2"/>
                      <a:pt x="9" y="2"/>
                    </a:cubicBezTo>
                    <a:close/>
                  </a:path>
                </a:pathLst>
              </a:custGeom>
              <a:noFill/>
              <a:ln w="9525" cap="sq">
                <a:solidFill>
                  <a:srgbClr val="B4B3B3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1863" name="Freeform 641"/>
              <p:cNvSpPr>
                <a:spLocks noChangeArrowheads="1"/>
              </p:cNvSpPr>
              <p:nvPr/>
            </p:nvSpPr>
            <p:spPr bwMode="auto">
              <a:xfrm>
                <a:off x="857" y="3221"/>
                <a:ext cx="14" cy="17"/>
              </a:xfrm>
              <a:custGeom>
                <a:avLst/>
                <a:gdLst>
                  <a:gd name="T0" fmla="*/ 6273 w 11"/>
                  <a:gd name="T1" fmla="*/ 8962 h 10"/>
                  <a:gd name="T2" fmla="*/ 1716 w 11"/>
                  <a:gd name="T3" fmla="*/ 57622 h 10"/>
                  <a:gd name="T4" fmla="*/ 9389 w 11"/>
                  <a:gd name="T5" fmla="*/ 48419 h 10"/>
                  <a:gd name="T6" fmla="*/ 7527 w 11"/>
                  <a:gd name="T7" fmla="*/ 8962 h 10"/>
                  <a:gd name="T8" fmla="*/ 6273 w 11"/>
                  <a:gd name="T9" fmla="*/ 8962 h 1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1" h="10">
                    <a:moveTo>
                      <a:pt x="7" y="1"/>
                    </a:moveTo>
                    <a:cubicBezTo>
                      <a:pt x="2" y="0"/>
                      <a:pt x="0" y="5"/>
                      <a:pt x="2" y="7"/>
                    </a:cubicBezTo>
                    <a:cubicBezTo>
                      <a:pt x="4" y="10"/>
                      <a:pt x="8" y="7"/>
                      <a:pt x="10" y="6"/>
                    </a:cubicBezTo>
                    <a:cubicBezTo>
                      <a:pt x="11" y="4"/>
                      <a:pt x="11" y="2"/>
                      <a:pt x="8" y="1"/>
                    </a:cubicBezTo>
                    <a:lnTo>
                      <a:pt x="7" y="1"/>
                    </a:lnTo>
                    <a:close/>
                  </a:path>
                </a:pathLst>
              </a:custGeom>
              <a:solidFill>
                <a:srgbClr val="F0DE2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1864" name="Freeform 642"/>
              <p:cNvSpPr>
                <a:spLocks noChangeArrowheads="1"/>
              </p:cNvSpPr>
              <p:nvPr/>
            </p:nvSpPr>
            <p:spPr bwMode="auto">
              <a:xfrm>
                <a:off x="857" y="3221"/>
                <a:ext cx="14" cy="17"/>
              </a:xfrm>
              <a:custGeom>
                <a:avLst/>
                <a:gdLst>
                  <a:gd name="T0" fmla="*/ 6273 w 11"/>
                  <a:gd name="T1" fmla="*/ 8962 h 10"/>
                  <a:gd name="T2" fmla="*/ 1716 w 11"/>
                  <a:gd name="T3" fmla="*/ 57622 h 10"/>
                  <a:gd name="T4" fmla="*/ 9389 w 11"/>
                  <a:gd name="T5" fmla="*/ 48419 h 10"/>
                  <a:gd name="T6" fmla="*/ 7527 w 11"/>
                  <a:gd name="T7" fmla="*/ 8962 h 1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1" h="10">
                    <a:moveTo>
                      <a:pt x="7" y="1"/>
                    </a:moveTo>
                    <a:cubicBezTo>
                      <a:pt x="2" y="0"/>
                      <a:pt x="0" y="5"/>
                      <a:pt x="2" y="7"/>
                    </a:cubicBezTo>
                    <a:cubicBezTo>
                      <a:pt x="4" y="10"/>
                      <a:pt x="8" y="7"/>
                      <a:pt x="10" y="6"/>
                    </a:cubicBezTo>
                    <a:cubicBezTo>
                      <a:pt x="11" y="4"/>
                      <a:pt x="11" y="2"/>
                      <a:pt x="8" y="1"/>
                    </a:cubicBezTo>
                  </a:path>
                </a:pathLst>
              </a:custGeom>
              <a:noFill/>
              <a:ln w="9525" cap="sq">
                <a:solidFill>
                  <a:srgbClr val="B4B3B3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1865" name="Freeform 643"/>
              <p:cNvSpPr>
                <a:spLocks noChangeArrowheads="1"/>
              </p:cNvSpPr>
              <p:nvPr/>
            </p:nvSpPr>
            <p:spPr bwMode="auto">
              <a:xfrm>
                <a:off x="850" y="3239"/>
                <a:ext cx="16" cy="11"/>
              </a:xfrm>
              <a:custGeom>
                <a:avLst/>
                <a:gdLst>
                  <a:gd name="T0" fmla="*/ 8092 w 13"/>
                  <a:gd name="T1" fmla="*/ 9982 h 7"/>
                  <a:gd name="T2" fmla="*/ 2108 w 13"/>
                  <a:gd name="T3" fmla="*/ 23667 h 7"/>
                  <a:gd name="T4" fmla="*/ 2108 w 13"/>
                  <a:gd name="T5" fmla="*/ 40582 h 7"/>
                  <a:gd name="T6" fmla="*/ 8092 w 13"/>
                  <a:gd name="T7" fmla="*/ 23667 h 7"/>
                  <a:gd name="T8" fmla="*/ 8092 w 13"/>
                  <a:gd name="T9" fmla="*/ 9982 h 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" h="7">
                    <a:moveTo>
                      <a:pt x="12" y="2"/>
                    </a:moveTo>
                    <a:cubicBezTo>
                      <a:pt x="8" y="0"/>
                      <a:pt x="5" y="2"/>
                      <a:pt x="3" y="4"/>
                    </a:cubicBezTo>
                    <a:cubicBezTo>
                      <a:pt x="2" y="4"/>
                      <a:pt x="0" y="6"/>
                      <a:pt x="3" y="7"/>
                    </a:cubicBezTo>
                    <a:cubicBezTo>
                      <a:pt x="7" y="7"/>
                      <a:pt x="8" y="5"/>
                      <a:pt x="12" y="4"/>
                    </a:cubicBezTo>
                    <a:cubicBezTo>
                      <a:pt x="12" y="4"/>
                      <a:pt x="13" y="3"/>
                      <a:pt x="12" y="2"/>
                    </a:cubicBezTo>
                    <a:close/>
                  </a:path>
                </a:pathLst>
              </a:custGeom>
              <a:solidFill>
                <a:srgbClr val="F0DE2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1866" name="Freeform 644"/>
              <p:cNvSpPr>
                <a:spLocks noChangeArrowheads="1"/>
              </p:cNvSpPr>
              <p:nvPr/>
            </p:nvSpPr>
            <p:spPr bwMode="auto">
              <a:xfrm>
                <a:off x="850" y="3239"/>
                <a:ext cx="16" cy="11"/>
              </a:xfrm>
              <a:custGeom>
                <a:avLst/>
                <a:gdLst>
                  <a:gd name="T0" fmla="*/ 8092 w 13"/>
                  <a:gd name="T1" fmla="*/ 9982 h 7"/>
                  <a:gd name="T2" fmla="*/ 2108 w 13"/>
                  <a:gd name="T3" fmla="*/ 23667 h 7"/>
                  <a:gd name="T4" fmla="*/ 2108 w 13"/>
                  <a:gd name="T5" fmla="*/ 40582 h 7"/>
                  <a:gd name="T6" fmla="*/ 8092 w 13"/>
                  <a:gd name="T7" fmla="*/ 23667 h 7"/>
                  <a:gd name="T8" fmla="*/ 8092 w 13"/>
                  <a:gd name="T9" fmla="*/ 9982 h 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" h="7">
                    <a:moveTo>
                      <a:pt x="12" y="2"/>
                    </a:moveTo>
                    <a:cubicBezTo>
                      <a:pt x="8" y="0"/>
                      <a:pt x="5" y="2"/>
                      <a:pt x="3" y="4"/>
                    </a:cubicBezTo>
                    <a:cubicBezTo>
                      <a:pt x="2" y="4"/>
                      <a:pt x="0" y="6"/>
                      <a:pt x="3" y="7"/>
                    </a:cubicBezTo>
                    <a:cubicBezTo>
                      <a:pt x="7" y="7"/>
                      <a:pt x="8" y="5"/>
                      <a:pt x="12" y="4"/>
                    </a:cubicBezTo>
                    <a:cubicBezTo>
                      <a:pt x="12" y="4"/>
                      <a:pt x="13" y="3"/>
                      <a:pt x="12" y="2"/>
                    </a:cubicBezTo>
                    <a:close/>
                  </a:path>
                </a:pathLst>
              </a:custGeom>
              <a:noFill/>
              <a:ln w="9525" cap="sq">
                <a:solidFill>
                  <a:srgbClr val="B4B3B3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1867" name="Freeform 645"/>
              <p:cNvSpPr>
                <a:spLocks noChangeArrowheads="1"/>
              </p:cNvSpPr>
              <p:nvPr/>
            </p:nvSpPr>
            <p:spPr bwMode="auto">
              <a:xfrm>
                <a:off x="846" y="3255"/>
                <a:ext cx="20" cy="11"/>
              </a:xfrm>
              <a:custGeom>
                <a:avLst/>
                <a:gdLst>
                  <a:gd name="T0" fmla="*/ 18420 w 15"/>
                  <a:gd name="T1" fmla="*/ 0 h 7"/>
                  <a:gd name="T2" fmla="*/ 6628 w 15"/>
                  <a:gd name="T3" fmla="*/ 32782 h 7"/>
                  <a:gd name="T4" fmla="*/ 12437 w 15"/>
                  <a:gd name="T5" fmla="*/ 40582 h 7"/>
                  <a:gd name="T6" fmla="*/ 21115 w 15"/>
                  <a:gd name="T7" fmla="*/ 0 h 7"/>
                  <a:gd name="T8" fmla="*/ 18420 w 15"/>
                  <a:gd name="T9" fmla="*/ 0 h 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5" h="7">
                    <a:moveTo>
                      <a:pt x="12" y="0"/>
                    </a:moveTo>
                    <a:cubicBezTo>
                      <a:pt x="8" y="1"/>
                      <a:pt x="0" y="1"/>
                      <a:pt x="4" y="6"/>
                    </a:cubicBezTo>
                    <a:cubicBezTo>
                      <a:pt x="4" y="7"/>
                      <a:pt x="6" y="7"/>
                      <a:pt x="8" y="7"/>
                    </a:cubicBezTo>
                    <a:cubicBezTo>
                      <a:pt x="12" y="6"/>
                      <a:pt x="15" y="3"/>
                      <a:pt x="14" y="0"/>
                    </a:cubicBezTo>
                    <a:cubicBezTo>
                      <a:pt x="14" y="0"/>
                      <a:pt x="13" y="0"/>
                      <a:pt x="12" y="0"/>
                    </a:cubicBezTo>
                    <a:close/>
                  </a:path>
                </a:pathLst>
              </a:custGeom>
              <a:solidFill>
                <a:srgbClr val="F0DE2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1868" name="Freeform 646"/>
              <p:cNvSpPr>
                <a:spLocks noChangeArrowheads="1"/>
              </p:cNvSpPr>
              <p:nvPr/>
            </p:nvSpPr>
            <p:spPr bwMode="auto">
              <a:xfrm>
                <a:off x="846" y="3255"/>
                <a:ext cx="20" cy="11"/>
              </a:xfrm>
              <a:custGeom>
                <a:avLst/>
                <a:gdLst>
                  <a:gd name="T0" fmla="*/ 18420 w 15"/>
                  <a:gd name="T1" fmla="*/ 0 h 7"/>
                  <a:gd name="T2" fmla="*/ 6628 w 15"/>
                  <a:gd name="T3" fmla="*/ 32782 h 7"/>
                  <a:gd name="T4" fmla="*/ 12437 w 15"/>
                  <a:gd name="T5" fmla="*/ 40582 h 7"/>
                  <a:gd name="T6" fmla="*/ 21115 w 15"/>
                  <a:gd name="T7" fmla="*/ 0 h 7"/>
                  <a:gd name="T8" fmla="*/ 18420 w 15"/>
                  <a:gd name="T9" fmla="*/ 0 h 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5" h="7">
                    <a:moveTo>
                      <a:pt x="12" y="0"/>
                    </a:moveTo>
                    <a:cubicBezTo>
                      <a:pt x="8" y="1"/>
                      <a:pt x="0" y="1"/>
                      <a:pt x="4" y="6"/>
                    </a:cubicBezTo>
                    <a:cubicBezTo>
                      <a:pt x="4" y="7"/>
                      <a:pt x="6" y="7"/>
                      <a:pt x="8" y="7"/>
                    </a:cubicBezTo>
                    <a:cubicBezTo>
                      <a:pt x="12" y="6"/>
                      <a:pt x="15" y="3"/>
                      <a:pt x="14" y="0"/>
                    </a:cubicBezTo>
                    <a:cubicBezTo>
                      <a:pt x="14" y="0"/>
                      <a:pt x="13" y="0"/>
                      <a:pt x="12" y="0"/>
                    </a:cubicBezTo>
                    <a:close/>
                  </a:path>
                </a:pathLst>
              </a:custGeom>
              <a:noFill/>
              <a:ln w="9525" cap="sq">
                <a:solidFill>
                  <a:srgbClr val="B4B3B3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1869" name="Freeform 647"/>
              <p:cNvSpPr>
                <a:spLocks noChangeArrowheads="1"/>
              </p:cNvSpPr>
              <p:nvPr/>
            </p:nvSpPr>
            <p:spPr bwMode="auto">
              <a:xfrm>
                <a:off x="850" y="3271"/>
                <a:ext cx="16" cy="17"/>
              </a:xfrm>
              <a:custGeom>
                <a:avLst/>
                <a:gdLst>
                  <a:gd name="T0" fmla="*/ 14092 w 12"/>
                  <a:gd name="T1" fmla="*/ 0 h 10"/>
                  <a:gd name="T2" fmla="*/ 1615 w 12"/>
                  <a:gd name="T3" fmla="*/ 25900 h 10"/>
                  <a:gd name="T4" fmla="*/ 6628 w 12"/>
                  <a:gd name="T5" fmla="*/ 57622 h 10"/>
                  <a:gd name="T6" fmla="*/ 4479 w 12"/>
                  <a:gd name="T7" fmla="*/ 74851 h 10"/>
                  <a:gd name="T8" fmla="*/ 15689 w 12"/>
                  <a:gd name="T9" fmla="*/ 48419 h 10"/>
                  <a:gd name="T10" fmla="*/ 14092 w 12"/>
                  <a:gd name="T11" fmla="*/ 0 h 1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2" h="10">
                    <a:moveTo>
                      <a:pt x="9" y="0"/>
                    </a:moveTo>
                    <a:cubicBezTo>
                      <a:pt x="7" y="2"/>
                      <a:pt x="2" y="1"/>
                      <a:pt x="1" y="3"/>
                    </a:cubicBezTo>
                    <a:cubicBezTo>
                      <a:pt x="0" y="4"/>
                      <a:pt x="4" y="5"/>
                      <a:pt x="4" y="7"/>
                    </a:cubicBezTo>
                    <a:cubicBezTo>
                      <a:pt x="4" y="8"/>
                      <a:pt x="2" y="8"/>
                      <a:pt x="3" y="9"/>
                    </a:cubicBezTo>
                    <a:cubicBezTo>
                      <a:pt x="6" y="10"/>
                      <a:pt x="8" y="8"/>
                      <a:pt x="10" y="6"/>
                    </a:cubicBezTo>
                    <a:cubicBezTo>
                      <a:pt x="12" y="4"/>
                      <a:pt x="11" y="2"/>
                      <a:pt x="9" y="0"/>
                    </a:cubicBezTo>
                    <a:close/>
                  </a:path>
                </a:pathLst>
              </a:custGeom>
              <a:solidFill>
                <a:srgbClr val="F0DE2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1870" name="Freeform 648"/>
              <p:cNvSpPr>
                <a:spLocks noChangeArrowheads="1"/>
              </p:cNvSpPr>
              <p:nvPr/>
            </p:nvSpPr>
            <p:spPr bwMode="auto">
              <a:xfrm>
                <a:off x="850" y="3271"/>
                <a:ext cx="16" cy="17"/>
              </a:xfrm>
              <a:custGeom>
                <a:avLst/>
                <a:gdLst>
                  <a:gd name="T0" fmla="*/ 14092 w 12"/>
                  <a:gd name="T1" fmla="*/ 0 h 10"/>
                  <a:gd name="T2" fmla="*/ 1615 w 12"/>
                  <a:gd name="T3" fmla="*/ 25900 h 10"/>
                  <a:gd name="T4" fmla="*/ 6628 w 12"/>
                  <a:gd name="T5" fmla="*/ 57622 h 10"/>
                  <a:gd name="T6" fmla="*/ 4479 w 12"/>
                  <a:gd name="T7" fmla="*/ 74851 h 10"/>
                  <a:gd name="T8" fmla="*/ 15689 w 12"/>
                  <a:gd name="T9" fmla="*/ 48419 h 10"/>
                  <a:gd name="T10" fmla="*/ 14092 w 12"/>
                  <a:gd name="T11" fmla="*/ 0 h 1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2" h="10">
                    <a:moveTo>
                      <a:pt x="9" y="0"/>
                    </a:moveTo>
                    <a:cubicBezTo>
                      <a:pt x="7" y="2"/>
                      <a:pt x="2" y="1"/>
                      <a:pt x="1" y="3"/>
                    </a:cubicBezTo>
                    <a:cubicBezTo>
                      <a:pt x="0" y="4"/>
                      <a:pt x="4" y="5"/>
                      <a:pt x="4" y="7"/>
                    </a:cubicBezTo>
                    <a:cubicBezTo>
                      <a:pt x="4" y="8"/>
                      <a:pt x="2" y="8"/>
                      <a:pt x="3" y="9"/>
                    </a:cubicBezTo>
                    <a:cubicBezTo>
                      <a:pt x="6" y="10"/>
                      <a:pt x="8" y="8"/>
                      <a:pt x="10" y="6"/>
                    </a:cubicBezTo>
                    <a:cubicBezTo>
                      <a:pt x="12" y="4"/>
                      <a:pt x="11" y="2"/>
                      <a:pt x="9" y="0"/>
                    </a:cubicBezTo>
                    <a:close/>
                  </a:path>
                </a:pathLst>
              </a:custGeom>
              <a:noFill/>
              <a:ln w="9525" cap="sq">
                <a:solidFill>
                  <a:srgbClr val="B4B3B3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1871" name="Freeform 649"/>
              <p:cNvSpPr>
                <a:spLocks noChangeArrowheads="1"/>
              </p:cNvSpPr>
              <p:nvPr/>
            </p:nvSpPr>
            <p:spPr bwMode="auto">
              <a:xfrm>
                <a:off x="852" y="3290"/>
                <a:ext cx="15" cy="20"/>
              </a:xfrm>
              <a:custGeom>
                <a:avLst/>
                <a:gdLst>
                  <a:gd name="T0" fmla="*/ 4101 w 12"/>
                  <a:gd name="T1" fmla="*/ 6147 h 12"/>
                  <a:gd name="T2" fmla="*/ 789 w 12"/>
                  <a:gd name="T3" fmla="*/ 25292 h 12"/>
                  <a:gd name="T4" fmla="*/ 4939 w 12"/>
                  <a:gd name="T5" fmla="*/ 70255 h 12"/>
                  <a:gd name="T6" fmla="*/ 5998 w 12"/>
                  <a:gd name="T7" fmla="*/ 59838 h 12"/>
                  <a:gd name="T8" fmla="*/ 4101 w 12"/>
                  <a:gd name="T9" fmla="*/ 6147 h 1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2" h="12">
                    <a:moveTo>
                      <a:pt x="7" y="1"/>
                    </a:moveTo>
                    <a:cubicBezTo>
                      <a:pt x="5" y="0"/>
                      <a:pt x="0" y="2"/>
                      <a:pt x="1" y="4"/>
                    </a:cubicBezTo>
                    <a:cubicBezTo>
                      <a:pt x="3" y="7"/>
                      <a:pt x="3" y="11"/>
                      <a:pt x="8" y="12"/>
                    </a:cubicBezTo>
                    <a:cubicBezTo>
                      <a:pt x="8" y="12"/>
                      <a:pt x="10" y="11"/>
                      <a:pt x="10" y="10"/>
                    </a:cubicBezTo>
                    <a:cubicBezTo>
                      <a:pt x="11" y="7"/>
                      <a:pt x="12" y="2"/>
                      <a:pt x="7" y="1"/>
                    </a:cubicBezTo>
                    <a:close/>
                  </a:path>
                </a:pathLst>
              </a:custGeom>
              <a:solidFill>
                <a:srgbClr val="F0DE2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1872" name="Freeform 650"/>
              <p:cNvSpPr>
                <a:spLocks noChangeArrowheads="1"/>
              </p:cNvSpPr>
              <p:nvPr/>
            </p:nvSpPr>
            <p:spPr bwMode="auto">
              <a:xfrm>
                <a:off x="852" y="3290"/>
                <a:ext cx="15" cy="20"/>
              </a:xfrm>
              <a:custGeom>
                <a:avLst/>
                <a:gdLst>
                  <a:gd name="T0" fmla="*/ 4101 w 12"/>
                  <a:gd name="T1" fmla="*/ 6147 h 12"/>
                  <a:gd name="T2" fmla="*/ 789 w 12"/>
                  <a:gd name="T3" fmla="*/ 25292 h 12"/>
                  <a:gd name="T4" fmla="*/ 4939 w 12"/>
                  <a:gd name="T5" fmla="*/ 70255 h 12"/>
                  <a:gd name="T6" fmla="*/ 5998 w 12"/>
                  <a:gd name="T7" fmla="*/ 59838 h 12"/>
                  <a:gd name="T8" fmla="*/ 4101 w 12"/>
                  <a:gd name="T9" fmla="*/ 6147 h 1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2" h="12">
                    <a:moveTo>
                      <a:pt x="7" y="1"/>
                    </a:moveTo>
                    <a:cubicBezTo>
                      <a:pt x="5" y="0"/>
                      <a:pt x="0" y="2"/>
                      <a:pt x="1" y="4"/>
                    </a:cubicBezTo>
                    <a:cubicBezTo>
                      <a:pt x="3" y="7"/>
                      <a:pt x="3" y="11"/>
                      <a:pt x="8" y="12"/>
                    </a:cubicBezTo>
                    <a:cubicBezTo>
                      <a:pt x="8" y="12"/>
                      <a:pt x="10" y="11"/>
                      <a:pt x="10" y="10"/>
                    </a:cubicBezTo>
                    <a:cubicBezTo>
                      <a:pt x="11" y="7"/>
                      <a:pt x="12" y="2"/>
                      <a:pt x="7" y="1"/>
                    </a:cubicBezTo>
                    <a:close/>
                  </a:path>
                </a:pathLst>
              </a:custGeom>
              <a:noFill/>
              <a:ln w="9525" cap="sq">
                <a:solidFill>
                  <a:srgbClr val="B4B3B3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1873" name="Freeform 651"/>
              <p:cNvSpPr>
                <a:spLocks noChangeArrowheads="1"/>
              </p:cNvSpPr>
              <p:nvPr/>
            </p:nvSpPr>
            <p:spPr bwMode="auto">
              <a:xfrm>
                <a:off x="864" y="3313"/>
                <a:ext cx="15" cy="14"/>
              </a:xfrm>
              <a:custGeom>
                <a:avLst/>
                <a:gdLst>
                  <a:gd name="T0" fmla="*/ 3116 w 12"/>
                  <a:gd name="T1" fmla="*/ 0 h 9"/>
                  <a:gd name="T2" fmla="*/ 0 w 12"/>
                  <a:gd name="T3" fmla="*/ 6830 h 9"/>
                  <a:gd name="T4" fmla="*/ 5998 w 12"/>
                  <a:gd name="T5" fmla="*/ 12392 h 9"/>
                  <a:gd name="T6" fmla="*/ 3116 w 12"/>
                  <a:gd name="T7" fmla="*/ 0 h 9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2" h="9">
                    <a:moveTo>
                      <a:pt x="5" y="0"/>
                    </a:moveTo>
                    <a:cubicBezTo>
                      <a:pt x="2" y="0"/>
                      <a:pt x="0" y="2"/>
                      <a:pt x="0" y="4"/>
                    </a:cubicBezTo>
                    <a:cubicBezTo>
                      <a:pt x="2" y="7"/>
                      <a:pt x="8" y="9"/>
                      <a:pt x="10" y="7"/>
                    </a:cubicBezTo>
                    <a:cubicBezTo>
                      <a:pt x="12" y="4"/>
                      <a:pt x="10" y="0"/>
                      <a:pt x="5" y="0"/>
                    </a:cubicBezTo>
                    <a:close/>
                  </a:path>
                </a:pathLst>
              </a:custGeom>
              <a:solidFill>
                <a:srgbClr val="F0DE2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1874" name="Freeform 652"/>
              <p:cNvSpPr>
                <a:spLocks noChangeArrowheads="1"/>
              </p:cNvSpPr>
              <p:nvPr/>
            </p:nvSpPr>
            <p:spPr bwMode="auto">
              <a:xfrm>
                <a:off x="864" y="3313"/>
                <a:ext cx="15" cy="14"/>
              </a:xfrm>
              <a:custGeom>
                <a:avLst/>
                <a:gdLst>
                  <a:gd name="T0" fmla="*/ 3116 w 12"/>
                  <a:gd name="T1" fmla="*/ 0 h 9"/>
                  <a:gd name="T2" fmla="*/ 0 w 12"/>
                  <a:gd name="T3" fmla="*/ 6830 h 9"/>
                  <a:gd name="T4" fmla="*/ 5998 w 12"/>
                  <a:gd name="T5" fmla="*/ 12392 h 9"/>
                  <a:gd name="T6" fmla="*/ 3116 w 12"/>
                  <a:gd name="T7" fmla="*/ 0 h 9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2" h="9">
                    <a:moveTo>
                      <a:pt x="5" y="0"/>
                    </a:moveTo>
                    <a:cubicBezTo>
                      <a:pt x="2" y="0"/>
                      <a:pt x="0" y="2"/>
                      <a:pt x="0" y="4"/>
                    </a:cubicBezTo>
                    <a:cubicBezTo>
                      <a:pt x="2" y="7"/>
                      <a:pt x="8" y="9"/>
                      <a:pt x="10" y="7"/>
                    </a:cubicBezTo>
                    <a:cubicBezTo>
                      <a:pt x="12" y="4"/>
                      <a:pt x="10" y="0"/>
                      <a:pt x="5" y="0"/>
                    </a:cubicBezTo>
                    <a:close/>
                  </a:path>
                </a:pathLst>
              </a:custGeom>
              <a:noFill/>
              <a:ln w="9525" cap="sq">
                <a:solidFill>
                  <a:srgbClr val="B4B3B3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1875" name="Freeform 653"/>
              <p:cNvSpPr>
                <a:spLocks noChangeArrowheads="1"/>
              </p:cNvSpPr>
              <p:nvPr/>
            </p:nvSpPr>
            <p:spPr bwMode="auto">
              <a:xfrm>
                <a:off x="888" y="3273"/>
                <a:ext cx="15" cy="21"/>
              </a:xfrm>
              <a:custGeom>
                <a:avLst/>
                <a:gdLst>
                  <a:gd name="T0" fmla="*/ 4101 w 12"/>
                  <a:gd name="T1" fmla="*/ 4135 h 13"/>
                  <a:gd name="T2" fmla="*/ 789 w 12"/>
                  <a:gd name="T3" fmla="*/ 28159 h 13"/>
                  <a:gd name="T4" fmla="*/ 0 w 12"/>
                  <a:gd name="T5" fmla="*/ 34813 h 13"/>
                  <a:gd name="T6" fmla="*/ 4101 w 12"/>
                  <a:gd name="T7" fmla="*/ 38860 h 13"/>
                  <a:gd name="T8" fmla="*/ 6494 w 12"/>
                  <a:gd name="T9" fmla="*/ 6680 h 13"/>
                  <a:gd name="T10" fmla="*/ 4101 w 12"/>
                  <a:gd name="T11" fmla="*/ 4135 h 1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2" h="13">
                    <a:moveTo>
                      <a:pt x="7" y="1"/>
                    </a:moveTo>
                    <a:cubicBezTo>
                      <a:pt x="6" y="4"/>
                      <a:pt x="3" y="6"/>
                      <a:pt x="1" y="8"/>
                    </a:cubicBezTo>
                    <a:cubicBezTo>
                      <a:pt x="0" y="9"/>
                      <a:pt x="0" y="9"/>
                      <a:pt x="0" y="10"/>
                    </a:cubicBezTo>
                    <a:cubicBezTo>
                      <a:pt x="1" y="13"/>
                      <a:pt x="6" y="13"/>
                      <a:pt x="7" y="11"/>
                    </a:cubicBezTo>
                    <a:cubicBezTo>
                      <a:pt x="9" y="9"/>
                      <a:pt x="12" y="6"/>
                      <a:pt x="11" y="2"/>
                    </a:cubicBezTo>
                    <a:cubicBezTo>
                      <a:pt x="11" y="1"/>
                      <a:pt x="7" y="0"/>
                      <a:pt x="7" y="1"/>
                    </a:cubicBezTo>
                    <a:close/>
                  </a:path>
                </a:pathLst>
              </a:custGeom>
              <a:solidFill>
                <a:srgbClr val="F0DE2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1876" name="Freeform 654"/>
              <p:cNvSpPr>
                <a:spLocks noChangeArrowheads="1"/>
              </p:cNvSpPr>
              <p:nvPr/>
            </p:nvSpPr>
            <p:spPr bwMode="auto">
              <a:xfrm>
                <a:off x="888" y="3273"/>
                <a:ext cx="15" cy="21"/>
              </a:xfrm>
              <a:custGeom>
                <a:avLst/>
                <a:gdLst>
                  <a:gd name="T0" fmla="*/ 4101 w 12"/>
                  <a:gd name="T1" fmla="*/ 4135 h 13"/>
                  <a:gd name="T2" fmla="*/ 789 w 12"/>
                  <a:gd name="T3" fmla="*/ 28159 h 13"/>
                  <a:gd name="T4" fmla="*/ 0 w 12"/>
                  <a:gd name="T5" fmla="*/ 34813 h 13"/>
                  <a:gd name="T6" fmla="*/ 4101 w 12"/>
                  <a:gd name="T7" fmla="*/ 38860 h 13"/>
                  <a:gd name="T8" fmla="*/ 6494 w 12"/>
                  <a:gd name="T9" fmla="*/ 6680 h 13"/>
                  <a:gd name="T10" fmla="*/ 4101 w 12"/>
                  <a:gd name="T11" fmla="*/ 4135 h 1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2" h="13">
                    <a:moveTo>
                      <a:pt x="7" y="1"/>
                    </a:moveTo>
                    <a:cubicBezTo>
                      <a:pt x="6" y="4"/>
                      <a:pt x="3" y="6"/>
                      <a:pt x="1" y="8"/>
                    </a:cubicBezTo>
                    <a:cubicBezTo>
                      <a:pt x="0" y="9"/>
                      <a:pt x="0" y="9"/>
                      <a:pt x="0" y="10"/>
                    </a:cubicBezTo>
                    <a:cubicBezTo>
                      <a:pt x="1" y="13"/>
                      <a:pt x="6" y="13"/>
                      <a:pt x="7" y="11"/>
                    </a:cubicBezTo>
                    <a:cubicBezTo>
                      <a:pt x="9" y="9"/>
                      <a:pt x="12" y="6"/>
                      <a:pt x="11" y="2"/>
                    </a:cubicBezTo>
                    <a:cubicBezTo>
                      <a:pt x="11" y="1"/>
                      <a:pt x="7" y="0"/>
                      <a:pt x="7" y="1"/>
                    </a:cubicBezTo>
                    <a:close/>
                  </a:path>
                </a:pathLst>
              </a:custGeom>
              <a:noFill/>
              <a:ln w="9525" cap="sq">
                <a:solidFill>
                  <a:srgbClr val="B4B3B3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1877" name="Freeform 655"/>
              <p:cNvSpPr>
                <a:spLocks noChangeArrowheads="1"/>
              </p:cNvSpPr>
              <p:nvPr/>
            </p:nvSpPr>
            <p:spPr bwMode="auto">
              <a:xfrm>
                <a:off x="893" y="3252"/>
                <a:ext cx="12" cy="15"/>
              </a:xfrm>
              <a:custGeom>
                <a:avLst/>
                <a:gdLst>
                  <a:gd name="T0" fmla="*/ 4479 w 9"/>
                  <a:gd name="T1" fmla="*/ 0 h 9"/>
                  <a:gd name="T2" fmla="*/ 1615 w 9"/>
                  <a:gd name="T3" fmla="*/ 42153 h 9"/>
                  <a:gd name="T4" fmla="*/ 11052 w 9"/>
                  <a:gd name="T5" fmla="*/ 47430 h 9"/>
                  <a:gd name="T6" fmla="*/ 11052 w 9"/>
                  <a:gd name="T7" fmla="*/ 6147 h 9"/>
                  <a:gd name="T8" fmla="*/ 6628 w 9"/>
                  <a:gd name="T9" fmla="*/ 0 h 9"/>
                  <a:gd name="T10" fmla="*/ 4479 w 9"/>
                  <a:gd name="T11" fmla="*/ 0 h 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9" h="9">
                    <a:moveTo>
                      <a:pt x="3" y="0"/>
                    </a:moveTo>
                    <a:cubicBezTo>
                      <a:pt x="0" y="3"/>
                      <a:pt x="0" y="5"/>
                      <a:pt x="1" y="7"/>
                    </a:cubicBezTo>
                    <a:cubicBezTo>
                      <a:pt x="2" y="9"/>
                      <a:pt x="5" y="8"/>
                      <a:pt x="7" y="8"/>
                    </a:cubicBezTo>
                    <a:cubicBezTo>
                      <a:pt x="9" y="6"/>
                      <a:pt x="9" y="3"/>
                      <a:pt x="7" y="1"/>
                    </a:cubicBezTo>
                    <a:cubicBezTo>
                      <a:pt x="7" y="1"/>
                      <a:pt x="5" y="0"/>
                      <a:pt x="4" y="0"/>
                    </a:cubicBez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F0DE2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1878" name="Freeform 656"/>
              <p:cNvSpPr>
                <a:spLocks noChangeArrowheads="1"/>
              </p:cNvSpPr>
              <p:nvPr/>
            </p:nvSpPr>
            <p:spPr bwMode="auto">
              <a:xfrm>
                <a:off x="893" y="3252"/>
                <a:ext cx="12" cy="15"/>
              </a:xfrm>
              <a:custGeom>
                <a:avLst/>
                <a:gdLst>
                  <a:gd name="T0" fmla="*/ 4479 w 9"/>
                  <a:gd name="T1" fmla="*/ 0 h 9"/>
                  <a:gd name="T2" fmla="*/ 1615 w 9"/>
                  <a:gd name="T3" fmla="*/ 42153 h 9"/>
                  <a:gd name="T4" fmla="*/ 11052 w 9"/>
                  <a:gd name="T5" fmla="*/ 47430 h 9"/>
                  <a:gd name="T6" fmla="*/ 11052 w 9"/>
                  <a:gd name="T7" fmla="*/ 6147 h 9"/>
                  <a:gd name="T8" fmla="*/ 6628 w 9"/>
                  <a:gd name="T9" fmla="*/ 0 h 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9" h="9">
                    <a:moveTo>
                      <a:pt x="3" y="0"/>
                    </a:moveTo>
                    <a:cubicBezTo>
                      <a:pt x="0" y="3"/>
                      <a:pt x="0" y="5"/>
                      <a:pt x="1" y="7"/>
                    </a:cubicBezTo>
                    <a:cubicBezTo>
                      <a:pt x="2" y="9"/>
                      <a:pt x="5" y="8"/>
                      <a:pt x="7" y="8"/>
                    </a:cubicBezTo>
                    <a:cubicBezTo>
                      <a:pt x="9" y="6"/>
                      <a:pt x="9" y="3"/>
                      <a:pt x="7" y="1"/>
                    </a:cubicBezTo>
                    <a:cubicBezTo>
                      <a:pt x="7" y="1"/>
                      <a:pt x="5" y="0"/>
                      <a:pt x="4" y="0"/>
                    </a:cubicBezTo>
                  </a:path>
                </a:pathLst>
              </a:custGeom>
              <a:noFill/>
              <a:ln w="9525" cap="sq">
                <a:solidFill>
                  <a:srgbClr val="B4B3B3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1879" name="Freeform 657"/>
              <p:cNvSpPr>
                <a:spLocks noChangeArrowheads="1"/>
              </p:cNvSpPr>
              <p:nvPr/>
            </p:nvSpPr>
            <p:spPr bwMode="auto">
              <a:xfrm>
                <a:off x="893" y="3233"/>
                <a:ext cx="16" cy="12"/>
              </a:xfrm>
              <a:custGeom>
                <a:avLst/>
                <a:gdLst>
                  <a:gd name="T0" fmla="*/ 11052 w 12"/>
                  <a:gd name="T1" fmla="*/ 0 h 8"/>
                  <a:gd name="T2" fmla="*/ 4479 w 12"/>
                  <a:gd name="T3" fmla="*/ 16037 h 8"/>
                  <a:gd name="T4" fmla="*/ 12437 w 12"/>
                  <a:gd name="T5" fmla="*/ 16037 h 8"/>
                  <a:gd name="T6" fmla="*/ 11052 w 12"/>
                  <a:gd name="T7" fmla="*/ 2691 h 8"/>
                  <a:gd name="T8" fmla="*/ 11052 w 12"/>
                  <a:gd name="T9" fmla="*/ 0 h 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2" h="8">
                    <a:moveTo>
                      <a:pt x="7" y="0"/>
                    </a:moveTo>
                    <a:cubicBezTo>
                      <a:pt x="3" y="1"/>
                      <a:pt x="0" y="4"/>
                      <a:pt x="3" y="7"/>
                    </a:cubicBezTo>
                    <a:cubicBezTo>
                      <a:pt x="4" y="7"/>
                      <a:pt x="7" y="8"/>
                      <a:pt x="8" y="7"/>
                    </a:cubicBezTo>
                    <a:cubicBezTo>
                      <a:pt x="12" y="4"/>
                      <a:pt x="9" y="2"/>
                      <a:pt x="7" y="1"/>
                    </a:cubicBez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F0DE2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1880" name="Freeform 658"/>
              <p:cNvSpPr>
                <a:spLocks noChangeArrowheads="1"/>
              </p:cNvSpPr>
              <p:nvPr/>
            </p:nvSpPr>
            <p:spPr bwMode="auto">
              <a:xfrm>
                <a:off x="893" y="3233"/>
                <a:ext cx="16" cy="12"/>
              </a:xfrm>
              <a:custGeom>
                <a:avLst/>
                <a:gdLst>
                  <a:gd name="T0" fmla="*/ 11052 w 12"/>
                  <a:gd name="T1" fmla="*/ 0 h 8"/>
                  <a:gd name="T2" fmla="*/ 4479 w 12"/>
                  <a:gd name="T3" fmla="*/ 16037 h 8"/>
                  <a:gd name="T4" fmla="*/ 12437 w 12"/>
                  <a:gd name="T5" fmla="*/ 16037 h 8"/>
                  <a:gd name="T6" fmla="*/ 11052 w 12"/>
                  <a:gd name="T7" fmla="*/ 2691 h 8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2" h="8">
                    <a:moveTo>
                      <a:pt x="7" y="0"/>
                    </a:moveTo>
                    <a:cubicBezTo>
                      <a:pt x="3" y="1"/>
                      <a:pt x="0" y="4"/>
                      <a:pt x="3" y="7"/>
                    </a:cubicBezTo>
                    <a:cubicBezTo>
                      <a:pt x="4" y="7"/>
                      <a:pt x="7" y="8"/>
                      <a:pt x="8" y="7"/>
                    </a:cubicBezTo>
                    <a:cubicBezTo>
                      <a:pt x="12" y="4"/>
                      <a:pt x="9" y="2"/>
                      <a:pt x="7" y="1"/>
                    </a:cubicBezTo>
                  </a:path>
                </a:pathLst>
              </a:custGeom>
              <a:noFill/>
              <a:ln w="9525" cap="sq">
                <a:solidFill>
                  <a:srgbClr val="B4B3B3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1881" name="Freeform 659"/>
              <p:cNvSpPr>
                <a:spLocks noChangeArrowheads="1"/>
              </p:cNvSpPr>
              <p:nvPr/>
            </p:nvSpPr>
            <p:spPr bwMode="auto">
              <a:xfrm>
                <a:off x="897" y="3186"/>
                <a:ext cx="16" cy="13"/>
              </a:xfrm>
              <a:custGeom>
                <a:avLst/>
                <a:gdLst>
                  <a:gd name="T0" fmla="*/ 11052 w 12"/>
                  <a:gd name="T1" fmla="*/ 0 h 8"/>
                  <a:gd name="T2" fmla="*/ 6628 w 12"/>
                  <a:gd name="T3" fmla="*/ 25904 h 8"/>
                  <a:gd name="T4" fmla="*/ 15689 w 12"/>
                  <a:gd name="T5" fmla="*/ 23164 h 8"/>
                  <a:gd name="T6" fmla="*/ 14092 w 12"/>
                  <a:gd name="T7" fmla="*/ 0 h 8"/>
                  <a:gd name="T8" fmla="*/ 11052 w 12"/>
                  <a:gd name="T9" fmla="*/ 0 h 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2" h="8">
                    <a:moveTo>
                      <a:pt x="7" y="0"/>
                    </a:moveTo>
                    <a:cubicBezTo>
                      <a:pt x="5" y="3"/>
                      <a:pt x="0" y="5"/>
                      <a:pt x="4" y="7"/>
                    </a:cubicBezTo>
                    <a:cubicBezTo>
                      <a:pt x="6" y="8"/>
                      <a:pt x="8" y="7"/>
                      <a:pt x="10" y="6"/>
                    </a:cubicBezTo>
                    <a:cubicBezTo>
                      <a:pt x="10" y="4"/>
                      <a:pt x="12" y="2"/>
                      <a:pt x="9" y="0"/>
                    </a:cubicBezTo>
                    <a:cubicBezTo>
                      <a:pt x="9" y="0"/>
                      <a:pt x="8" y="0"/>
                      <a:pt x="7" y="0"/>
                    </a:cubicBezTo>
                    <a:close/>
                  </a:path>
                </a:pathLst>
              </a:custGeom>
              <a:solidFill>
                <a:srgbClr val="F0DE2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1882" name="Freeform 660"/>
              <p:cNvSpPr>
                <a:spLocks noChangeArrowheads="1"/>
              </p:cNvSpPr>
              <p:nvPr/>
            </p:nvSpPr>
            <p:spPr bwMode="auto">
              <a:xfrm>
                <a:off x="897" y="3186"/>
                <a:ext cx="16" cy="13"/>
              </a:xfrm>
              <a:custGeom>
                <a:avLst/>
                <a:gdLst>
                  <a:gd name="T0" fmla="*/ 11052 w 12"/>
                  <a:gd name="T1" fmla="*/ 0 h 8"/>
                  <a:gd name="T2" fmla="*/ 6628 w 12"/>
                  <a:gd name="T3" fmla="*/ 25904 h 8"/>
                  <a:gd name="T4" fmla="*/ 15689 w 12"/>
                  <a:gd name="T5" fmla="*/ 23164 h 8"/>
                  <a:gd name="T6" fmla="*/ 14092 w 12"/>
                  <a:gd name="T7" fmla="*/ 0 h 8"/>
                  <a:gd name="T8" fmla="*/ 11052 w 12"/>
                  <a:gd name="T9" fmla="*/ 0 h 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2" h="8">
                    <a:moveTo>
                      <a:pt x="7" y="0"/>
                    </a:moveTo>
                    <a:cubicBezTo>
                      <a:pt x="5" y="3"/>
                      <a:pt x="0" y="5"/>
                      <a:pt x="4" y="7"/>
                    </a:cubicBezTo>
                    <a:cubicBezTo>
                      <a:pt x="6" y="8"/>
                      <a:pt x="8" y="7"/>
                      <a:pt x="10" y="6"/>
                    </a:cubicBezTo>
                    <a:cubicBezTo>
                      <a:pt x="10" y="4"/>
                      <a:pt x="12" y="2"/>
                      <a:pt x="9" y="0"/>
                    </a:cubicBezTo>
                    <a:cubicBezTo>
                      <a:pt x="9" y="0"/>
                      <a:pt x="8" y="0"/>
                      <a:pt x="7" y="0"/>
                    </a:cubicBezTo>
                    <a:close/>
                  </a:path>
                </a:pathLst>
              </a:custGeom>
              <a:noFill/>
              <a:ln w="9525" cap="sq">
                <a:solidFill>
                  <a:srgbClr val="B4B3B3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1883" name="Freeform 661"/>
              <p:cNvSpPr>
                <a:spLocks noChangeArrowheads="1"/>
              </p:cNvSpPr>
              <p:nvPr/>
            </p:nvSpPr>
            <p:spPr bwMode="auto">
              <a:xfrm>
                <a:off x="900" y="3140"/>
                <a:ext cx="11" cy="13"/>
              </a:xfrm>
              <a:custGeom>
                <a:avLst/>
                <a:gdLst>
                  <a:gd name="T0" fmla="*/ 16748 w 8"/>
                  <a:gd name="T1" fmla="*/ 4352 h 8"/>
                  <a:gd name="T2" fmla="*/ 4144 w 8"/>
                  <a:gd name="T3" fmla="*/ 7072 h 8"/>
                  <a:gd name="T4" fmla="*/ 12689 w 8"/>
                  <a:gd name="T5" fmla="*/ 30347 h 8"/>
                  <a:gd name="T6" fmla="*/ 16748 w 8"/>
                  <a:gd name="T7" fmla="*/ 4352 h 8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8" h="8">
                    <a:moveTo>
                      <a:pt x="5" y="1"/>
                    </a:moveTo>
                    <a:cubicBezTo>
                      <a:pt x="4" y="0"/>
                      <a:pt x="2" y="1"/>
                      <a:pt x="1" y="2"/>
                    </a:cubicBezTo>
                    <a:cubicBezTo>
                      <a:pt x="0" y="4"/>
                      <a:pt x="2" y="6"/>
                      <a:pt x="4" y="8"/>
                    </a:cubicBezTo>
                    <a:cubicBezTo>
                      <a:pt x="6" y="6"/>
                      <a:pt x="8" y="3"/>
                      <a:pt x="5" y="1"/>
                    </a:cubicBezTo>
                    <a:close/>
                  </a:path>
                </a:pathLst>
              </a:custGeom>
              <a:solidFill>
                <a:srgbClr val="F0DE2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1884" name="Freeform 662"/>
              <p:cNvSpPr>
                <a:spLocks noChangeArrowheads="1"/>
              </p:cNvSpPr>
              <p:nvPr/>
            </p:nvSpPr>
            <p:spPr bwMode="auto">
              <a:xfrm>
                <a:off x="900" y="3140"/>
                <a:ext cx="11" cy="13"/>
              </a:xfrm>
              <a:custGeom>
                <a:avLst/>
                <a:gdLst>
                  <a:gd name="T0" fmla="*/ 16748 w 8"/>
                  <a:gd name="T1" fmla="*/ 4352 h 8"/>
                  <a:gd name="T2" fmla="*/ 4144 w 8"/>
                  <a:gd name="T3" fmla="*/ 7072 h 8"/>
                  <a:gd name="T4" fmla="*/ 12689 w 8"/>
                  <a:gd name="T5" fmla="*/ 30347 h 8"/>
                  <a:gd name="T6" fmla="*/ 16748 w 8"/>
                  <a:gd name="T7" fmla="*/ 4352 h 8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8" h="8">
                    <a:moveTo>
                      <a:pt x="5" y="1"/>
                    </a:moveTo>
                    <a:cubicBezTo>
                      <a:pt x="4" y="0"/>
                      <a:pt x="2" y="1"/>
                      <a:pt x="1" y="2"/>
                    </a:cubicBezTo>
                    <a:cubicBezTo>
                      <a:pt x="0" y="4"/>
                      <a:pt x="2" y="6"/>
                      <a:pt x="4" y="8"/>
                    </a:cubicBezTo>
                    <a:cubicBezTo>
                      <a:pt x="6" y="6"/>
                      <a:pt x="8" y="3"/>
                      <a:pt x="5" y="1"/>
                    </a:cubicBezTo>
                    <a:close/>
                  </a:path>
                </a:pathLst>
              </a:custGeom>
              <a:noFill/>
              <a:ln w="9525" cap="sq">
                <a:solidFill>
                  <a:srgbClr val="B4B3B3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1885" name="Freeform 663"/>
              <p:cNvSpPr>
                <a:spLocks noChangeArrowheads="1"/>
              </p:cNvSpPr>
              <p:nvPr/>
            </p:nvSpPr>
            <p:spPr bwMode="auto">
              <a:xfrm>
                <a:off x="888" y="3170"/>
                <a:ext cx="10" cy="9"/>
              </a:xfrm>
              <a:custGeom>
                <a:avLst/>
                <a:gdLst>
                  <a:gd name="T0" fmla="*/ 4801 w 8"/>
                  <a:gd name="T1" fmla="*/ 26318 h 5"/>
                  <a:gd name="T2" fmla="*/ 900 w 8"/>
                  <a:gd name="T3" fmla="*/ 60296 h 5"/>
                  <a:gd name="T4" fmla="*/ 4801 w 8"/>
                  <a:gd name="T5" fmla="*/ 108533 h 5"/>
                  <a:gd name="T6" fmla="*/ 5369 w 8"/>
                  <a:gd name="T7" fmla="*/ 60296 h 5"/>
                  <a:gd name="T8" fmla="*/ 4801 w 8"/>
                  <a:gd name="T9" fmla="*/ 26318 h 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8" h="5">
                    <a:moveTo>
                      <a:pt x="6" y="1"/>
                    </a:moveTo>
                    <a:cubicBezTo>
                      <a:pt x="4" y="0"/>
                      <a:pt x="2" y="1"/>
                      <a:pt x="1" y="3"/>
                    </a:cubicBezTo>
                    <a:cubicBezTo>
                      <a:pt x="0" y="5"/>
                      <a:pt x="4" y="5"/>
                      <a:pt x="6" y="5"/>
                    </a:cubicBezTo>
                    <a:cubicBezTo>
                      <a:pt x="6" y="5"/>
                      <a:pt x="7" y="4"/>
                      <a:pt x="7" y="3"/>
                    </a:cubicBezTo>
                    <a:cubicBezTo>
                      <a:pt x="8" y="3"/>
                      <a:pt x="8" y="1"/>
                      <a:pt x="6" y="1"/>
                    </a:cubicBezTo>
                    <a:close/>
                  </a:path>
                </a:pathLst>
              </a:custGeom>
              <a:solidFill>
                <a:srgbClr val="F0DE2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1886" name="Freeform 664"/>
              <p:cNvSpPr>
                <a:spLocks noChangeArrowheads="1"/>
              </p:cNvSpPr>
              <p:nvPr/>
            </p:nvSpPr>
            <p:spPr bwMode="auto">
              <a:xfrm>
                <a:off x="888" y="3170"/>
                <a:ext cx="10" cy="9"/>
              </a:xfrm>
              <a:custGeom>
                <a:avLst/>
                <a:gdLst>
                  <a:gd name="T0" fmla="*/ 4801 w 8"/>
                  <a:gd name="T1" fmla="*/ 26318 h 5"/>
                  <a:gd name="T2" fmla="*/ 900 w 8"/>
                  <a:gd name="T3" fmla="*/ 60296 h 5"/>
                  <a:gd name="T4" fmla="*/ 4801 w 8"/>
                  <a:gd name="T5" fmla="*/ 108533 h 5"/>
                  <a:gd name="T6" fmla="*/ 5369 w 8"/>
                  <a:gd name="T7" fmla="*/ 60296 h 5"/>
                  <a:gd name="T8" fmla="*/ 4801 w 8"/>
                  <a:gd name="T9" fmla="*/ 26318 h 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8" h="5">
                    <a:moveTo>
                      <a:pt x="6" y="1"/>
                    </a:moveTo>
                    <a:cubicBezTo>
                      <a:pt x="4" y="0"/>
                      <a:pt x="2" y="1"/>
                      <a:pt x="1" y="3"/>
                    </a:cubicBezTo>
                    <a:cubicBezTo>
                      <a:pt x="0" y="5"/>
                      <a:pt x="4" y="5"/>
                      <a:pt x="6" y="5"/>
                    </a:cubicBezTo>
                    <a:cubicBezTo>
                      <a:pt x="6" y="5"/>
                      <a:pt x="7" y="4"/>
                      <a:pt x="7" y="3"/>
                    </a:cubicBezTo>
                    <a:cubicBezTo>
                      <a:pt x="8" y="3"/>
                      <a:pt x="8" y="1"/>
                      <a:pt x="6" y="1"/>
                    </a:cubicBezTo>
                    <a:close/>
                  </a:path>
                </a:pathLst>
              </a:custGeom>
              <a:noFill/>
              <a:ln w="9525" cap="sq">
                <a:solidFill>
                  <a:srgbClr val="B4B3B3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1887" name="Freeform 665"/>
              <p:cNvSpPr>
                <a:spLocks noChangeArrowheads="1"/>
              </p:cNvSpPr>
              <p:nvPr/>
            </p:nvSpPr>
            <p:spPr bwMode="auto">
              <a:xfrm>
                <a:off x="888" y="3185"/>
                <a:ext cx="11" cy="9"/>
              </a:xfrm>
              <a:custGeom>
                <a:avLst/>
                <a:gdLst>
                  <a:gd name="T0" fmla="*/ 2911 w 9"/>
                  <a:gd name="T1" fmla="*/ 1598 h 6"/>
                  <a:gd name="T2" fmla="*/ 917 w 9"/>
                  <a:gd name="T3" fmla="*/ 1598 h 6"/>
                  <a:gd name="T4" fmla="*/ 917 w 9"/>
                  <a:gd name="T5" fmla="*/ 5394 h 6"/>
                  <a:gd name="T6" fmla="*/ 2220 w 9"/>
                  <a:gd name="T7" fmla="*/ 6245 h 6"/>
                  <a:gd name="T8" fmla="*/ 2911 w 9"/>
                  <a:gd name="T9" fmla="*/ 1598 h 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9" h="6">
                    <a:moveTo>
                      <a:pt x="7" y="1"/>
                    </a:moveTo>
                    <a:cubicBezTo>
                      <a:pt x="6" y="0"/>
                      <a:pt x="4" y="0"/>
                      <a:pt x="2" y="1"/>
                    </a:cubicBezTo>
                    <a:cubicBezTo>
                      <a:pt x="0" y="2"/>
                      <a:pt x="1" y="4"/>
                      <a:pt x="2" y="5"/>
                    </a:cubicBezTo>
                    <a:cubicBezTo>
                      <a:pt x="2" y="6"/>
                      <a:pt x="4" y="6"/>
                      <a:pt x="5" y="6"/>
                    </a:cubicBezTo>
                    <a:cubicBezTo>
                      <a:pt x="5" y="4"/>
                      <a:pt x="9" y="4"/>
                      <a:pt x="7" y="1"/>
                    </a:cubicBezTo>
                    <a:close/>
                  </a:path>
                </a:pathLst>
              </a:custGeom>
              <a:solidFill>
                <a:srgbClr val="F0DE2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1888" name="Freeform 666"/>
              <p:cNvSpPr>
                <a:spLocks noChangeArrowheads="1"/>
              </p:cNvSpPr>
              <p:nvPr/>
            </p:nvSpPr>
            <p:spPr bwMode="auto">
              <a:xfrm>
                <a:off x="888" y="3185"/>
                <a:ext cx="11" cy="9"/>
              </a:xfrm>
              <a:custGeom>
                <a:avLst/>
                <a:gdLst>
                  <a:gd name="T0" fmla="*/ 2911 w 9"/>
                  <a:gd name="T1" fmla="*/ 1598 h 6"/>
                  <a:gd name="T2" fmla="*/ 917 w 9"/>
                  <a:gd name="T3" fmla="*/ 1598 h 6"/>
                  <a:gd name="T4" fmla="*/ 917 w 9"/>
                  <a:gd name="T5" fmla="*/ 5394 h 6"/>
                  <a:gd name="T6" fmla="*/ 2220 w 9"/>
                  <a:gd name="T7" fmla="*/ 6245 h 6"/>
                  <a:gd name="T8" fmla="*/ 2911 w 9"/>
                  <a:gd name="T9" fmla="*/ 1598 h 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9" h="6">
                    <a:moveTo>
                      <a:pt x="7" y="1"/>
                    </a:moveTo>
                    <a:cubicBezTo>
                      <a:pt x="6" y="0"/>
                      <a:pt x="4" y="0"/>
                      <a:pt x="2" y="1"/>
                    </a:cubicBezTo>
                    <a:cubicBezTo>
                      <a:pt x="0" y="2"/>
                      <a:pt x="1" y="4"/>
                      <a:pt x="2" y="5"/>
                    </a:cubicBezTo>
                    <a:cubicBezTo>
                      <a:pt x="2" y="6"/>
                      <a:pt x="4" y="6"/>
                      <a:pt x="5" y="6"/>
                    </a:cubicBezTo>
                    <a:cubicBezTo>
                      <a:pt x="5" y="4"/>
                      <a:pt x="9" y="4"/>
                      <a:pt x="7" y="1"/>
                    </a:cubicBezTo>
                    <a:close/>
                  </a:path>
                </a:pathLst>
              </a:custGeom>
              <a:noFill/>
              <a:ln w="9525" cap="sq">
                <a:solidFill>
                  <a:srgbClr val="B4B3B3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1889" name="Freeform 667"/>
              <p:cNvSpPr>
                <a:spLocks noChangeArrowheads="1"/>
              </p:cNvSpPr>
              <p:nvPr/>
            </p:nvSpPr>
            <p:spPr bwMode="auto">
              <a:xfrm>
                <a:off x="888" y="3200"/>
                <a:ext cx="14" cy="9"/>
              </a:xfrm>
              <a:custGeom>
                <a:avLst/>
                <a:gdLst>
                  <a:gd name="T0" fmla="*/ 6273 w 11"/>
                  <a:gd name="T1" fmla="*/ 3279 h 6"/>
                  <a:gd name="T2" fmla="*/ 1716 w 11"/>
                  <a:gd name="T3" fmla="*/ 15128 h 6"/>
                  <a:gd name="T4" fmla="*/ 6273 w 11"/>
                  <a:gd name="T5" fmla="*/ 15128 h 6"/>
                  <a:gd name="T6" fmla="*/ 9389 w 11"/>
                  <a:gd name="T7" fmla="*/ 5448 h 6"/>
                  <a:gd name="T8" fmla="*/ 6273 w 11"/>
                  <a:gd name="T9" fmla="*/ 3279 h 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1" h="6">
                    <a:moveTo>
                      <a:pt x="7" y="1"/>
                    </a:moveTo>
                    <a:cubicBezTo>
                      <a:pt x="4" y="1"/>
                      <a:pt x="0" y="2"/>
                      <a:pt x="2" y="5"/>
                    </a:cubicBezTo>
                    <a:cubicBezTo>
                      <a:pt x="3" y="5"/>
                      <a:pt x="5" y="6"/>
                      <a:pt x="7" y="5"/>
                    </a:cubicBezTo>
                    <a:cubicBezTo>
                      <a:pt x="9" y="5"/>
                      <a:pt x="11" y="4"/>
                      <a:pt x="10" y="2"/>
                    </a:cubicBezTo>
                    <a:cubicBezTo>
                      <a:pt x="10" y="1"/>
                      <a:pt x="8" y="0"/>
                      <a:pt x="7" y="1"/>
                    </a:cubicBezTo>
                    <a:close/>
                  </a:path>
                </a:pathLst>
              </a:custGeom>
              <a:solidFill>
                <a:srgbClr val="F0DE2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1890" name="Freeform 668"/>
              <p:cNvSpPr>
                <a:spLocks noChangeArrowheads="1"/>
              </p:cNvSpPr>
              <p:nvPr/>
            </p:nvSpPr>
            <p:spPr bwMode="auto">
              <a:xfrm>
                <a:off x="888" y="3200"/>
                <a:ext cx="14" cy="9"/>
              </a:xfrm>
              <a:custGeom>
                <a:avLst/>
                <a:gdLst>
                  <a:gd name="T0" fmla="*/ 6273 w 11"/>
                  <a:gd name="T1" fmla="*/ 3279 h 6"/>
                  <a:gd name="T2" fmla="*/ 1716 w 11"/>
                  <a:gd name="T3" fmla="*/ 15128 h 6"/>
                  <a:gd name="T4" fmla="*/ 6273 w 11"/>
                  <a:gd name="T5" fmla="*/ 15128 h 6"/>
                  <a:gd name="T6" fmla="*/ 9389 w 11"/>
                  <a:gd name="T7" fmla="*/ 5448 h 6"/>
                  <a:gd name="T8" fmla="*/ 6273 w 11"/>
                  <a:gd name="T9" fmla="*/ 3279 h 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1" h="6">
                    <a:moveTo>
                      <a:pt x="7" y="1"/>
                    </a:moveTo>
                    <a:cubicBezTo>
                      <a:pt x="4" y="1"/>
                      <a:pt x="0" y="2"/>
                      <a:pt x="2" y="5"/>
                    </a:cubicBezTo>
                    <a:cubicBezTo>
                      <a:pt x="3" y="5"/>
                      <a:pt x="5" y="6"/>
                      <a:pt x="7" y="5"/>
                    </a:cubicBezTo>
                    <a:cubicBezTo>
                      <a:pt x="9" y="5"/>
                      <a:pt x="11" y="4"/>
                      <a:pt x="10" y="2"/>
                    </a:cubicBezTo>
                    <a:cubicBezTo>
                      <a:pt x="10" y="1"/>
                      <a:pt x="8" y="0"/>
                      <a:pt x="7" y="1"/>
                    </a:cubicBezTo>
                    <a:close/>
                  </a:path>
                </a:pathLst>
              </a:custGeom>
              <a:noFill/>
              <a:ln w="9525" cap="sq">
                <a:solidFill>
                  <a:srgbClr val="B4B3B3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1891" name="Freeform 669"/>
              <p:cNvSpPr>
                <a:spLocks noChangeArrowheads="1"/>
              </p:cNvSpPr>
              <p:nvPr/>
            </p:nvSpPr>
            <p:spPr bwMode="auto">
              <a:xfrm>
                <a:off x="882" y="3193"/>
                <a:ext cx="7" cy="7"/>
              </a:xfrm>
              <a:custGeom>
                <a:avLst/>
                <a:gdLst>
                  <a:gd name="T0" fmla="*/ 1208 w 6"/>
                  <a:gd name="T1" fmla="*/ 1662 h 5"/>
                  <a:gd name="T2" fmla="*/ 0 w 6"/>
                  <a:gd name="T3" fmla="*/ 5274 h 5"/>
                  <a:gd name="T4" fmla="*/ 2979 w 6"/>
                  <a:gd name="T5" fmla="*/ 6819 h 5"/>
                  <a:gd name="T6" fmla="*/ 2010 w 6"/>
                  <a:gd name="T7" fmla="*/ 0 h 5"/>
                  <a:gd name="T8" fmla="*/ 1208 w 6"/>
                  <a:gd name="T9" fmla="*/ 1662 h 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" h="5">
                    <a:moveTo>
                      <a:pt x="2" y="1"/>
                    </a:moveTo>
                    <a:cubicBezTo>
                      <a:pt x="1" y="2"/>
                      <a:pt x="0" y="3"/>
                      <a:pt x="0" y="4"/>
                    </a:cubicBezTo>
                    <a:cubicBezTo>
                      <a:pt x="0" y="5"/>
                      <a:pt x="2" y="5"/>
                      <a:pt x="4" y="5"/>
                    </a:cubicBezTo>
                    <a:cubicBezTo>
                      <a:pt x="6" y="4"/>
                      <a:pt x="6" y="1"/>
                      <a:pt x="3" y="0"/>
                    </a:cubicBezTo>
                    <a:cubicBezTo>
                      <a:pt x="3" y="0"/>
                      <a:pt x="2" y="0"/>
                      <a:pt x="2" y="1"/>
                    </a:cubicBezTo>
                    <a:close/>
                  </a:path>
                </a:pathLst>
              </a:custGeom>
              <a:solidFill>
                <a:srgbClr val="F0DE2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1892" name="Freeform 670"/>
              <p:cNvSpPr>
                <a:spLocks noChangeArrowheads="1"/>
              </p:cNvSpPr>
              <p:nvPr/>
            </p:nvSpPr>
            <p:spPr bwMode="auto">
              <a:xfrm>
                <a:off x="882" y="3193"/>
                <a:ext cx="7" cy="7"/>
              </a:xfrm>
              <a:custGeom>
                <a:avLst/>
                <a:gdLst>
                  <a:gd name="T0" fmla="*/ 1208 w 6"/>
                  <a:gd name="T1" fmla="*/ 1662 h 5"/>
                  <a:gd name="T2" fmla="*/ 0 w 6"/>
                  <a:gd name="T3" fmla="*/ 5274 h 5"/>
                  <a:gd name="T4" fmla="*/ 2979 w 6"/>
                  <a:gd name="T5" fmla="*/ 6819 h 5"/>
                  <a:gd name="T6" fmla="*/ 2010 w 6"/>
                  <a:gd name="T7" fmla="*/ 0 h 5"/>
                  <a:gd name="T8" fmla="*/ 1208 w 6"/>
                  <a:gd name="T9" fmla="*/ 1662 h 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" h="5">
                    <a:moveTo>
                      <a:pt x="2" y="1"/>
                    </a:moveTo>
                    <a:cubicBezTo>
                      <a:pt x="1" y="2"/>
                      <a:pt x="0" y="3"/>
                      <a:pt x="0" y="4"/>
                    </a:cubicBezTo>
                    <a:cubicBezTo>
                      <a:pt x="0" y="5"/>
                      <a:pt x="2" y="5"/>
                      <a:pt x="4" y="5"/>
                    </a:cubicBezTo>
                    <a:cubicBezTo>
                      <a:pt x="6" y="4"/>
                      <a:pt x="6" y="1"/>
                      <a:pt x="3" y="0"/>
                    </a:cubicBezTo>
                    <a:cubicBezTo>
                      <a:pt x="3" y="0"/>
                      <a:pt x="2" y="0"/>
                      <a:pt x="2" y="1"/>
                    </a:cubicBezTo>
                    <a:close/>
                  </a:path>
                </a:pathLst>
              </a:custGeom>
              <a:noFill/>
              <a:ln w="9525" cap="sq">
                <a:solidFill>
                  <a:srgbClr val="B4B3B3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1893" name="Freeform 671"/>
              <p:cNvSpPr>
                <a:spLocks noChangeArrowheads="1"/>
              </p:cNvSpPr>
              <p:nvPr/>
            </p:nvSpPr>
            <p:spPr bwMode="auto">
              <a:xfrm>
                <a:off x="878" y="3207"/>
                <a:ext cx="14" cy="15"/>
              </a:xfrm>
              <a:custGeom>
                <a:avLst/>
                <a:gdLst>
                  <a:gd name="T0" fmla="*/ 8993 w 11"/>
                  <a:gd name="T1" fmla="*/ 25292 h 9"/>
                  <a:gd name="T2" fmla="*/ 4598 w 11"/>
                  <a:gd name="T3" fmla="*/ 0 h 9"/>
                  <a:gd name="T4" fmla="*/ 1050 w 11"/>
                  <a:gd name="T5" fmla="*/ 42153 h 9"/>
                  <a:gd name="T6" fmla="*/ 7527 w 11"/>
                  <a:gd name="T7" fmla="*/ 42153 h 9"/>
                  <a:gd name="T8" fmla="*/ 8993 w 11"/>
                  <a:gd name="T9" fmla="*/ 25292 h 9"/>
                  <a:gd name="T10" fmla="*/ 8993 w 11"/>
                  <a:gd name="T11" fmla="*/ 25292 h 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1" h="9">
                    <a:moveTo>
                      <a:pt x="9" y="4"/>
                    </a:moveTo>
                    <a:cubicBezTo>
                      <a:pt x="7" y="3"/>
                      <a:pt x="5" y="2"/>
                      <a:pt x="5" y="0"/>
                    </a:cubicBezTo>
                    <a:cubicBezTo>
                      <a:pt x="2" y="1"/>
                      <a:pt x="0" y="4"/>
                      <a:pt x="1" y="7"/>
                    </a:cubicBezTo>
                    <a:cubicBezTo>
                      <a:pt x="1" y="9"/>
                      <a:pt x="6" y="8"/>
                      <a:pt x="8" y="7"/>
                    </a:cubicBezTo>
                    <a:cubicBezTo>
                      <a:pt x="9" y="6"/>
                      <a:pt x="11" y="4"/>
                      <a:pt x="9" y="4"/>
                    </a:cubicBezTo>
                    <a:cubicBezTo>
                      <a:pt x="9" y="3"/>
                      <a:pt x="9" y="4"/>
                      <a:pt x="9" y="4"/>
                    </a:cubicBezTo>
                    <a:close/>
                  </a:path>
                </a:pathLst>
              </a:custGeom>
              <a:solidFill>
                <a:srgbClr val="F0DE2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1894" name="Freeform 672"/>
              <p:cNvSpPr>
                <a:spLocks noChangeArrowheads="1"/>
              </p:cNvSpPr>
              <p:nvPr/>
            </p:nvSpPr>
            <p:spPr bwMode="auto">
              <a:xfrm>
                <a:off x="878" y="3207"/>
                <a:ext cx="14" cy="15"/>
              </a:xfrm>
              <a:custGeom>
                <a:avLst/>
                <a:gdLst>
                  <a:gd name="T0" fmla="*/ 8993 w 11"/>
                  <a:gd name="T1" fmla="*/ 25292 h 9"/>
                  <a:gd name="T2" fmla="*/ 4598 w 11"/>
                  <a:gd name="T3" fmla="*/ 0 h 9"/>
                  <a:gd name="T4" fmla="*/ 1050 w 11"/>
                  <a:gd name="T5" fmla="*/ 42153 h 9"/>
                  <a:gd name="T6" fmla="*/ 7527 w 11"/>
                  <a:gd name="T7" fmla="*/ 42153 h 9"/>
                  <a:gd name="T8" fmla="*/ 8993 w 11"/>
                  <a:gd name="T9" fmla="*/ 25292 h 9"/>
                  <a:gd name="T10" fmla="*/ 8993 w 11"/>
                  <a:gd name="T11" fmla="*/ 25292 h 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1" h="9">
                    <a:moveTo>
                      <a:pt x="9" y="4"/>
                    </a:moveTo>
                    <a:cubicBezTo>
                      <a:pt x="7" y="3"/>
                      <a:pt x="5" y="2"/>
                      <a:pt x="5" y="0"/>
                    </a:cubicBezTo>
                    <a:cubicBezTo>
                      <a:pt x="2" y="1"/>
                      <a:pt x="0" y="4"/>
                      <a:pt x="1" y="7"/>
                    </a:cubicBezTo>
                    <a:cubicBezTo>
                      <a:pt x="1" y="9"/>
                      <a:pt x="6" y="8"/>
                      <a:pt x="8" y="7"/>
                    </a:cubicBezTo>
                    <a:cubicBezTo>
                      <a:pt x="9" y="6"/>
                      <a:pt x="11" y="4"/>
                      <a:pt x="9" y="4"/>
                    </a:cubicBezTo>
                    <a:cubicBezTo>
                      <a:pt x="9" y="3"/>
                      <a:pt x="9" y="4"/>
                      <a:pt x="9" y="4"/>
                    </a:cubicBezTo>
                    <a:close/>
                  </a:path>
                </a:pathLst>
              </a:custGeom>
              <a:noFill/>
              <a:ln w="9525" cap="sq">
                <a:solidFill>
                  <a:srgbClr val="B4B3B3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1895" name="Freeform 673"/>
              <p:cNvSpPr>
                <a:spLocks noChangeArrowheads="1"/>
              </p:cNvSpPr>
              <p:nvPr/>
            </p:nvSpPr>
            <p:spPr bwMode="auto">
              <a:xfrm>
                <a:off x="884" y="3221"/>
                <a:ext cx="16" cy="12"/>
              </a:xfrm>
              <a:custGeom>
                <a:avLst/>
                <a:gdLst>
                  <a:gd name="T0" fmla="*/ 15689 w 12"/>
                  <a:gd name="T1" fmla="*/ 7109 h 8"/>
                  <a:gd name="T2" fmla="*/ 9408 w 12"/>
                  <a:gd name="T3" fmla="*/ 0 h 8"/>
                  <a:gd name="T4" fmla="*/ 4479 w 12"/>
                  <a:gd name="T5" fmla="*/ 14336 h 8"/>
                  <a:gd name="T6" fmla="*/ 12437 w 12"/>
                  <a:gd name="T7" fmla="*/ 16037 h 8"/>
                  <a:gd name="T8" fmla="*/ 16591 w 12"/>
                  <a:gd name="T9" fmla="*/ 11555 h 8"/>
                  <a:gd name="T10" fmla="*/ 16591 w 12"/>
                  <a:gd name="T11" fmla="*/ 7109 h 8"/>
                  <a:gd name="T12" fmla="*/ 15689 w 12"/>
                  <a:gd name="T13" fmla="*/ 7109 h 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2" h="8">
                    <a:moveTo>
                      <a:pt x="10" y="3"/>
                    </a:moveTo>
                    <a:cubicBezTo>
                      <a:pt x="10" y="2"/>
                      <a:pt x="8" y="2"/>
                      <a:pt x="6" y="0"/>
                    </a:cubicBezTo>
                    <a:cubicBezTo>
                      <a:pt x="6" y="3"/>
                      <a:pt x="0" y="4"/>
                      <a:pt x="3" y="6"/>
                    </a:cubicBezTo>
                    <a:cubicBezTo>
                      <a:pt x="4" y="7"/>
                      <a:pt x="6" y="8"/>
                      <a:pt x="8" y="7"/>
                    </a:cubicBezTo>
                    <a:cubicBezTo>
                      <a:pt x="9" y="7"/>
                      <a:pt x="9" y="5"/>
                      <a:pt x="11" y="5"/>
                    </a:cubicBezTo>
                    <a:cubicBezTo>
                      <a:pt x="12" y="5"/>
                      <a:pt x="12" y="4"/>
                      <a:pt x="11" y="3"/>
                    </a:cubicBezTo>
                    <a:cubicBezTo>
                      <a:pt x="11" y="3"/>
                      <a:pt x="10" y="3"/>
                      <a:pt x="10" y="3"/>
                    </a:cubicBezTo>
                    <a:close/>
                  </a:path>
                </a:pathLst>
              </a:custGeom>
              <a:solidFill>
                <a:srgbClr val="F0DE2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1896" name="Freeform 674"/>
              <p:cNvSpPr>
                <a:spLocks noChangeArrowheads="1"/>
              </p:cNvSpPr>
              <p:nvPr/>
            </p:nvSpPr>
            <p:spPr bwMode="auto">
              <a:xfrm>
                <a:off x="884" y="3221"/>
                <a:ext cx="16" cy="12"/>
              </a:xfrm>
              <a:custGeom>
                <a:avLst/>
                <a:gdLst>
                  <a:gd name="T0" fmla="*/ 15689 w 12"/>
                  <a:gd name="T1" fmla="*/ 7109 h 8"/>
                  <a:gd name="T2" fmla="*/ 9408 w 12"/>
                  <a:gd name="T3" fmla="*/ 0 h 8"/>
                  <a:gd name="T4" fmla="*/ 4479 w 12"/>
                  <a:gd name="T5" fmla="*/ 14336 h 8"/>
                  <a:gd name="T6" fmla="*/ 12437 w 12"/>
                  <a:gd name="T7" fmla="*/ 16037 h 8"/>
                  <a:gd name="T8" fmla="*/ 16591 w 12"/>
                  <a:gd name="T9" fmla="*/ 11555 h 8"/>
                  <a:gd name="T10" fmla="*/ 16591 w 12"/>
                  <a:gd name="T11" fmla="*/ 7109 h 8"/>
                  <a:gd name="T12" fmla="*/ 15689 w 12"/>
                  <a:gd name="T13" fmla="*/ 7109 h 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2" h="8">
                    <a:moveTo>
                      <a:pt x="10" y="3"/>
                    </a:moveTo>
                    <a:cubicBezTo>
                      <a:pt x="10" y="2"/>
                      <a:pt x="8" y="2"/>
                      <a:pt x="6" y="0"/>
                    </a:cubicBezTo>
                    <a:cubicBezTo>
                      <a:pt x="6" y="3"/>
                      <a:pt x="0" y="4"/>
                      <a:pt x="3" y="6"/>
                    </a:cubicBezTo>
                    <a:cubicBezTo>
                      <a:pt x="4" y="7"/>
                      <a:pt x="6" y="8"/>
                      <a:pt x="8" y="7"/>
                    </a:cubicBezTo>
                    <a:cubicBezTo>
                      <a:pt x="9" y="7"/>
                      <a:pt x="9" y="5"/>
                      <a:pt x="11" y="5"/>
                    </a:cubicBezTo>
                    <a:cubicBezTo>
                      <a:pt x="12" y="5"/>
                      <a:pt x="12" y="4"/>
                      <a:pt x="11" y="3"/>
                    </a:cubicBezTo>
                    <a:cubicBezTo>
                      <a:pt x="11" y="3"/>
                      <a:pt x="10" y="3"/>
                      <a:pt x="10" y="3"/>
                    </a:cubicBezTo>
                    <a:close/>
                  </a:path>
                </a:pathLst>
              </a:custGeom>
              <a:noFill/>
              <a:ln w="9525" cap="sq">
                <a:solidFill>
                  <a:srgbClr val="B4B3B3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1897" name="Freeform 675"/>
              <p:cNvSpPr>
                <a:spLocks noChangeArrowheads="1"/>
              </p:cNvSpPr>
              <p:nvPr/>
            </p:nvSpPr>
            <p:spPr bwMode="auto">
              <a:xfrm>
                <a:off x="869" y="3225"/>
                <a:ext cx="17" cy="10"/>
              </a:xfrm>
              <a:custGeom>
                <a:avLst/>
                <a:gdLst>
                  <a:gd name="T0" fmla="*/ 16452 w 13"/>
                  <a:gd name="T1" fmla="*/ 4443 h 7"/>
                  <a:gd name="T2" fmla="*/ 11542 w 13"/>
                  <a:gd name="T3" fmla="*/ 0 h 7"/>
                  <a:gd name="T4" fmla="*/ 6824 w 13"/>
                  <a:gd name="T5" fmla="*/ 6986 h 7"/>
                  <a:gd name="T6" fmla="*/ 18125 w 13"/>
                  <a:gd name="T7" fmla="*/ 8443 h 7"/>
                  <a:gd name="T8" fmla="*/ 16452 w 13"/>
                  <a:gd name="T9" fmla="*/ 4443 h 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" h="7">
                    <a:moveTo>
                      <a:pt x="10" y="4"/>
                    </a:moveTo>
                    <a:cubicBezTo>
                      <a:pt x="10" y="2"/>
                      <a:pt x="9" y="0"/>
                      <a:pt x="7" y="0"/>
                    </a:cubicBezTo>
                    <a:cubicBezTo>
                      <a:pt x="4" y="1"/>
                      <a:pt x="0" y="4"/>
                      <a:pt x="4" y="6"/>
                    </a:cubicBezTo>
                    <a:cubicBezTo>
                      <a:pt x="5" y="7"/>
                      <a:pt x="8" y="7"/>
                      <a:pt x="11" y="7"/>
                    </a:cubicBezTo>
                    <a:cubicBezTo>
                      <a:pt x="13" y="7"/>
                      <a:pt x="10" y="5"/>
                      <a:pt x="10" y="4"/>
                    </a:cubicBezTo>
                    <a:close/>
                  </a:path>
                </a:pathLst>
              </a:custGeom>
              <a:solidFill>
                <a:srgbClr val="F0DE2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1898" name="Freeform 676"/>
              <p:cNvSpPr>
                <a:spLocks noChangeArrowheads="1"/>
              </p:cNvSpPr>
              <p:nvPr/>
            </p:nvSpPr>
            <p:spPr bwMode="auto">
              <a:xfrm>
                <a:off x="869" y="3225"/>
                <a:ext cx="17" cy="10"/>
              </a:xfrm>
              <a:custGeom>
                <a:avLst/>
                <a:gdLst>
                  <a:gd name="T0" fmla="*/ 16452 w 13"/>
                  <a:gd name="T1" fmla="*/ 4443 h 7"/>
                  <a:gd name="T2" fmla="*/ 11542 w 13"/>
                  <a:gd name="T3" fmla="*/ 0 h 7"/>
                  <a:gd name="T4" fmla="*/ 6824 w 13"/>
                  <a:gd name="T5" fmla="*/ 6986 h 7"/>
                  <a:gd name="T6" fmla="*/ 18125 w 13"/>
                  <a:gd name="T7" fmla="*/ 8443 h 7"/>
                  <a:gd name="T8" fmla="*/ 16452 w 13"/>
                  <a:gd name="T9" fmla="*/ 4443 h 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" h="7">
                    <a:moveTo>
                      <a:pt x="10" y="4"/>
                    </a:moveTo>
                    <a:cubicBezTo>
                      <a:pt x="10" y="2"/>
                      <a:pt x="9" y="0"/>
                      <a:pt x="7" y="0"/>
                    </a:cubicBezTo>
                    <a:cubicBezTo>
                      <a:pt x="4" y="1"/>
                      <a:pt x="0" y="4"/>
                      <a:pt x="4" y="6"/>
                    </a:cubicBezTo>
                    <a:cubicBezTo>
                      <a:pt x="5" y="7"/>
                      <a:pt x="8" y="7"/>
                      <a:pt x="11" y="7"/>
                    </a:cubicBezTo>
                    <a:cubicBezTo>
                      <a:pt x="13" y="7"/>
                      <a:pt x="10" y="5"/>
                      <a:pt x="10" y="4"/>
                    </a:cubicBezTo>
                    <a:close/>
                  </a:path>
                </a:pathLst>
              </a:custGeom>
              <a:noFill/>
              <a:ln w="9525" cap="sq">
                <a:solidFill>
                  <a:srgbClr val="B4B3B3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1899" name="Freeform 677"/>
              <p:cNvSpPr>
                <a:spLocks noChangeArrowheads="1"/>
              </p:cNvSpPr>
              <p:nvPr/>
            </p:nvSpPr>
            <p:spPr bwMode="auto">
              <a:xfrm>
                <a:off x="869" y="3239"/>
                <a:ext cx="11" cy="14"/>
              </a:xfrm>
              <a:custGeom>
                <a:avLst/>
                <a:gdLst>
                  <a:gd name="T0" fmla="*/ 7379 w 9"/>
                  <a:gd name="T1" fmla="*/ 40679 h 8"/>
                  <a:gd name="T2" fmla="*/ 3933 w 9"/>
                  <a:gd name="T3" fmla="*/ 17616 h 8"/>
                  <a:gd name="T4" fmla="*/ 0 w 9"/>
                  <a:gd name="T5" fmla="*/ 84362 h 8"/>
                  <a:gd name="T6" fmla="*/ 8358 w 9"/>
                  <a:gd name="T7" fmla="*/ 84362 h 8"/>
                  <a:gd name="T8" fmla="*/ 7379 w 9"/>
                  <a:gd name="T9" fmla="*/ 40679 h 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9" h="8">
                    <a:moveTo>
                      <a:pt x="8" y="3"/>
                    </a:moveTo>
                    <a:cubicBezTo>
                      <a:pt x="7" y="1"/>
                      <a:pt x="5" y="0"/>
                      <a:pt x="4" y="1"/>
                    </a:cubicBezTo>
                    <a:cubicBezTo>
                      <a:pt x="3" y="2"/>
                      <a:pt x="0" y="5"/>
                      <a:pt x="0" y="6"/>
                    </a:cubicBezTo>
                    <a:cubicBezTo>
                      <a:pt x="2" y="8"/>
                      <a:pt x="6" y="7"/>
                      <a:pt x="9" y="6"/>
                    </a:cubicBezTo>
                    <a:cubicBezTo>
                      <a:pt x="9" y="5"/>
                      <a:pt x="8" y="4"/>
                      <a:pt x="8" y="3"/>
                    </a:cubicBezTo>
                    <a:close/>
                  </a:path>
                </a:pathLst>
              </a:custGeom>
              <a:solidFill>
                <a:srgbClr val="F0DE2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1900" name="Freeform 678"/>
              <p:cNvSpPr>
                <a:spLocks noChangeArrowheads="1"/>
              </p:cNvSpPr>
              <p:nvPr/>
            </p:nvSpPr>
            <p:spPr bwMode="auto">
              <a:xfrm>
                <a:off x="869" y="3239"/>
                <a:ext cx="11" cy="14"/>
              </a:xfrm>
              <a:custGeom>
                <a:avLst/>
                <a:gdLst>
                  <a:gd name="T0" fmla="*/ 7379 w 9"/>
                  <a:gd name="T1" fmla="*/ 40679 h 8"/>
                  <a:gd name="T2" fmla="*/ 3933 w 9"/>
                  <a:gd name="T3" fmla="*/ 17616 h 8"/>
                  <a:gd name="T4" fmla="*/ 0 w 9"/>
                  <a:gd name="T5" fmla="*/ 84362 h 8"/>
                  <a:gd name="T6" fmla="*/ 8358 w 9"/>
                  <a:gd name="T7" fmla="*/ 84362 h 8"/>
                  <a:gd name="T8" fmla="*/ 7379 w 9"/>
                  <a:gd name="T9" fmla="*/ 40679 h 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9" h="8">
                    <a:moveTo>
                      <a:pt x="8" y="3"/>
                    </a:moveTo>
                    <a:cubicBezTo>
                      <a:pt x="7" y="1"/>
                      <a:pt x="5" y="0"/>
                      <a:pt x="4" y="1"/>
                    </a:cubicBezTo>
                    <a:cubicBezTo>
                      <a:pt x="3" y="2"/>
                      <a:pt x="0" y="5"/>
                      <a:pt x="0" y="6"/>
                    </a:cubicBezTo>
                    <a:cubicBezTo>
                      <a:pt x="2" y="8"/>
                      <a:pt x="6" y="7"/>
                      <a:pt x="9" y="6"/>
                    </a:cubicBezTo>
                    <a:cubicBezTo>
                      <a:pt x="9" y="5"/>
                      <a:pt x="8" y="4"/>
                      <a:pt x="8" y="3"/>
                    </a:cubicBezTo>
                    <a:close/>
                  </a:path>
                </a:pathLst>
              </a:custGeom>
              <a:noFill/>
              <a:ln w="9525" cap="sq">
                <a:solidFill>
                  <a:srgbClr val="B4B3B3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1901" name="Freeform 679"/>
              <p:cNvSpPr>
                <a:spLocks noChangeArrowheads="1"/>
              </p:cNvSpPr>
              <p:nvPr/>
            </p:nvSpPr>
            <p:spPr bwMode="auto">
              <a:xfrm>
                <a:off x="882" y="3244"/>
                <a:ext cx="10" cy="9"/>
              </a:xfrm>
              <a:custGeom>
                <a:avLst/>
                <a:gdLst>
                  <a:gd name="T0" fmla="*/ 6288 w 8"/>
                  <a:gd name="T1" fmla="*/ 9084 h 6"/>
                  <a:gd name="T2" fmla="*/ 3306 w 8"/>
                  <a:gd name="T3" fmla="*/ 0 h 6"/>
                  <a:gd name="T4" fmla="*/ 2381 w 8"/>
                  <a:gd name="T5" fmla="*/ 15128 h 6"/>
                  <a:gd name="T6" fmla="*/ 5369 w 8"/>
                  <a:gd name="T7" fmla="*/ 13445 h 6"/>
                  <a:gd name="T8" fmla="*/ 6288 w 8"/>
                  <a:gd name="T9" fmla="*/ 9084 h 6"/>
                  <a:gd name="T10" fmla="*/ 6288 w 8"/>
                  <a:gd name="T11" fmla="*/ 9084 h 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8" h="6">
                    <a:moveTo>
                      <a:pt x="8" y="3"/>
                    </a:moveTo>
                    <a:cubicBezTo>
                      <a:pt x="8" y="1"/>
                      <a:pt x="6" y="1"/>
                      <a:pt x="4" y="0"/>
                    </a:cubicBezTo>
                    <a:cubicBezTo>
                      <a:pt x="2" y="1"/>
                      <a:pt x="0" y="4"/>
                      <a:pt x="3" y="5"/>
                    </a:cubicBezTo>
                    <a:cubicBezTo>
                      <a:pt x="4" y="6"/>
                      <a:pt x="6" y="5"/>
                      <a:pt x="7" y="4"/>
                    </a:cubicBezTo>
                    <a:cubicBezTo>
                      <a:pt x="7" y="4"/>
                      <a:pt x="8" y="3"/>
                      <a:pt x="8" y="3"/>
                    </a:cubicBezTo>
                    <a:cubicBezTo>
                      <a:pt x="8" y="3"/>
                      <a:pt x="8" y="3"/>
                      <a:pt x="8" y="3"/>
                    </a:cubicBezTo>
                    <a:close/>
                  </a:path>
                </a:pathLst>
              </a:custGeom>
              <a:solidFill>
                <a:srgbClr val="F0DE2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1902" name="Freeform 680"/>
              <p:cNvSpPr>
                <a:spLocks noChangeArrowheads="1"/>
              </p:cNvSpPr>
              <p:nvPr/>
            </p:nvSpPr>
            <p:spPr bwMode="auto">
              <a:xfrm>
                <a:off x="882" y="3244"/>
                <a:ext cx="10" cy="9"/>
              </a:xfrm>
              <a:custGeom>
                <a:avLst/>
                <a:gdLst>
                  <a:gd name="T0" fmla="*/ 6288 w 8"/>
                  <a:gd name="T1" fmla="*/ 9084 h 6"/>
                  <a:gd name="T2" fmla="*/ 3306 w 8"/>
                  <a:gd name="T3" fmla="*/ 0 h 6"/>
                  <a:gd name="T4" fmla="*/ 2381 w 8"/>
                  <a:gd name="T5" fmla="*/ 15128 h 6"/>
                  <a:gd name="T6" fmla="*/ 5369 w 8"/>
                  <a:gd name="T7" fmla="*/ 13445 h 6"/>
                  <a:gd name="T8" fmla="*/ 6288 w 8"/>
                  <a:gd name="T9" fmla="*/ 9084 h 6"/>
                  <a:gd name="T10" fmla="*/ 6288 w 8"/>
                  <a:gd name="T11" fmla="*/ 9084 h 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8" h="6">
                    <a:moveTo>
                      <a:pt x="8" y="3"/>
                    </a:moveTo>
                    <a:cubicBezTo>
                      <a:pt x="8" y="1"/>
                      <a:pt x="6" y="1"/>
                      <a:pt x="4" y="0"/>
                    </a:cubicBezTo>
                    <a:cubicBezTo>
                      <a:pt x="2" y="1"/>
                      <a:pt x="0" y="4"/>
                      <a:pt x="3" y="5"/>
                    </a:cubicBezTo>
                    <a:cubicBezTo>
                      <a:pt x="4" y="6"/>
                      <a:pt x="6" y="5"/>
                      <a:pt x="7" y="4"/>
                    </a:cubicBezTo>
                    <a:cubicBezTo>
                      <a:pt x="7" y="4"/>
                      <a:pt x="8" y="3"/>
                      <a:pt x="8" y="3"/>
                    </a:cubicBezTo>
                    <a:cubicBezTo>
                      <a:pt x="8" y="3"/>
                      <a:pt x="8" y="3"/>
                      <a:pt x="8" y="3"/>
                    </a:cubicBezTo>
                    <a:close/>
                  </a:path>
                </a:pathLst>
              </a:custGeom>
              <a:noFill/>
              <a:ln w="9525" cap="sq">
                <a:solidFill>
                  <a:srgbClr val="B4B3B3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1903" name="Freeform 681"/>
              <p:cNvSpPr>
                <a:spLocks noChangeArrowheads="1"/>
              </p:cNvSpPr>
              <p:nvPr/>
            </p:nvSpPr>
            <p:spPr bwMode="auto">
              <a:xfrm>
                <a:off x="867" y="3257"/>
                <a:ext cx="14" cy="15"/>
              </a:xfrm>
              <a:custGeom>
                <a:avLst/>
                <a:gdLst>
                  <a:gd name="T0" fmla="*/ 8993 w 11"/>
                  <a:gd name="T1" fmla="*/ 0 h 9"/>
                  <a:gd name="T2" fmla="*/ 1050 w 11"/>
                  <a:gd name="T3" fmla="*/ 10245 h 9"/>
                  <a:gd name="T4" fmla="*/ 1716 w 11"/>
                  <a:gd name="T5" fmla="*/ 42153 h 9"/>
                  <a:gd name="T6" fmla="*/ 7527 w 11"/>
                  <a:gd name="T7" fmla="*/ 35903 h 9"/>
                  <a:gd name="T8" fmla="*/ 8993 w 11"/>
                  <a:gd name="T9" fmla="*/ 0 h 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1" h="9">
                    <a:moveTo>
                      <a:pt x="9" y="0"/>
                    </a:moveTo>
                    <a:cubicBezTo>
                      <a:pt x="6" y="0"/>
                      <a:pt x="2" y="0"/>
                      <a:pt x="1" y="2"/>
                    </a:cubicBezTo>
                    <a:cubicBezTo>
                      <a:pt x="1" y="4"/>
                      <a:pt x="0" y="6"/>
                      <a:pt x="2" y="7"/>
                    </a:cubicBezTo>
                    <a:cubicBezTo>
                      <a:pt x="4" y="9"/>
                      <a:pt x="6" y="8"/>
                      <a:pt x="8" y="6"/>
                    </a:cubicBezTo>
                    <a:cubicBezTo>
                      <a:pt x="11" y="5"/>
                      <a:pt x="8" y="3"/>
                      <a:pt x="9" y="0"/>
                    </a:cubicBezTo>
                    <a:close/>
                  </a:path>
                </a:pathLst>
              </a:custGeom>
              <a:solidFill>
                <a:srgbClr val="F0DE2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1904" name="Freeform 682"/>
              <p:cNvSpPr>
                <a:spLocks noChangeArrowheads="1"/>
              </p:cNvSpPr>
              <p:nvPr/>
            </p:nvSpPr>
            <p:spPr bwMode="auto">
              <a:xfrm>
                <a:off x="867" y="3257"/>
                <a:ext cx="14" cy="15"/>
              </a:xfrm>
              <a:custGeom>
                <a:avLst/>
                <a:gdLst>
                  <a:gd name="T0" fmla="*/ 8993 w 11"/>
                  <a:gd name="T1" fmla="*/ 0 h 9"/>
                  <a:gd name="T2" fmla="*/ 1050 w 11"/>
                  <a:gd name="T3" fmla="*/ 10245 h 9"/>
                  <a:gd name="T4" fmla="*/ 1716 w 11"/>
                  <a:gd name="T5" fmla="*/ 42153 h 9"/>
                  <a:gd name="T6" fmla="*/ 7527 w 11"/>
                  <a:gd name="T7" fmla="*/ 35903 h 9"/>
                  <a:gd name="T8" fmla="*/ 8993 w 11"/>
                  <a:gd name="T9" fmla="*/ 0 h 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1" h="9">
                    <a:moveTo>
                      <a:pt x="9" y="0"/>
                    </a:moveTo>
                    <a:cubicBezTo>
                      <a:pt x="6" y="0"/>
                      <a:pt x="2" y="0"/>
                      <a:pt x="1" y="2"/>
                    </a:cubicBezTo>
                    <a:cubicBezTo>
                      <a:pt x="1" y="4"/>
                      <a:pt x="0" y="6"/>
                      <a:pt x="2" y="7"/>
                    </a:cubicBezTo>
                    <a:cubicBezTo>
                      <a:pt x="4" y="9"/>
                      <a:pt x="6" y="8"/>
                      <a:pt x="8" y="6"/>
                    </a:cubicBezTo>
                    <a:cubicBezTo>
                      <a:pt x="11" y="5"/>
                      <a:pt x="8" y="3"/>
                      <a:pt x="9" y="0"/>
                    </a:cubicBezTo>
                    <a:close/>
                  </a:path>
                </a:pathLst>
              </a:custGeom>
              <a:noFill/>
              <a:ln w="9525" cap="sq">
                <a:solidFill>
                  <a:srgbClr val="B4B3B3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1905" name="Freeform 683"/>
              <p:cNvSpPr>
                <a:spLocks noChangeArrowheads="1"/>
              </p:cNvSpPr>
              <p:nvPr/>
            </p:nvSpPr>
            <p:spPr bwMode="auto">
              <a:xfrm>
                <a:off x="882" y="3261"/>
                <a:ext cx="9" cy="17"/>
              </a:xfrm>
              <a:custGeom>
                <a:avLst/>
                <a:gdLst>
                  <a:gd name="T0" fmla="*/ 7098 w 7"/>
                  <a:gd name="T1" fmla="*/ 15235 h 10"/>
                  <a:gd name="T2" fmla="*/ 5138 w 7"/>
                  <a:gd name="T3" fmla="*/ 0 h 10"/>
                  <a:gd name="T4" fmla="*/ 1749 w 7"/>
                  <a:gd name="T5" fmla="*/ 0 h 10"/>
                  <a:gd name="T6" fmla="*/ 1749 w 7"/>
                  <a:gd name="T7" fmla="*/ 69166 h 10"/>
                  <a:gd name="T8" fmla="*/ 5138 w 7"/>
                  <a:gd name="T9" fmla="*/ 74851 h 10"/>
                  <a:gd name="T10" fmla="*/ 7098 w 7"/>
                  <a:gd name="T11" fmla="*/ 15235 h 1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7" h="10">
                    <a:moveTo>
                      <a:pt x="4" y="2"/>
                    </a:moveTo>
                    <a:cubicBezTo>
                      <a:pt x="4" y="1"/>
                      <a:pt x="4" y="0"/>
                      <a:pt x="3" y="0"/>
                    </a:cubicBezTo>
                    <a:cubicBezTo>
                      <a:pt x="2" y="0"/>
                      <a:pt x="2" y="0"/>
                      <a:pt x="1" y="0"/>
                    </a:cubicBezTo>
                    <a:cubicBezTo>
                      <a:pt x="0" y="3"/>
                      <a:pt x="1" y="6"/>
                      <a:pt x="1" y="8"/>
                    </a:cubicBezTo>
                    <a:cubicBezTo>
                      <a:pt x="1" y="9"/>
                      <a:pt x="2" y="10"/>
                      <a:pt x="3" y="9"/>
                    </a:cubicBezTo>
                    <a:cubicBezTo>
                      <a:pt x="7" y="8"/>
                      <a:pt x="7" y="4"/>
                      <a:pt x="4" y="2"/>
                    </a:cubicBezTo>
                    <a:close/>
                  </a:path>
                </a:pathLst>
              </a:custGeom>
              <a:solidFill>
                <a:srgbClr val="F0DE2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1906" name="Freeform 684"/>
              <p:cNvSpPr>
                <a:spLocks noChangeArrowheads="1"/>
              </p:cNvSpPr>
              <p:nvPr/>
            </p:nvSpPr>
            <p:spPr bwMode="auto">
              <a:xfrm>
                <a:off x="882" y="3261"/>
                <a:ext cx="9" cy="17"/>
              </a:xfrm>
              <a:custGeom>
                <a:avLst/>
                <a:gdLst>
                  <a:gd name="T0" fmla="*/ 7098 w 7"/>
                  <a:gd name="T1" fmla="*/ 15235 h 10"/>
                  <a:gd name="T2" fmla="*/ 5138 w 7"/>
                  <a:gd name="T3" fmla="*/ 0 h 10"/>
                  <a:gd name="T4" fmla="*/ 1749 w 7"/>
                  <a:gd name="T5" fmla="*/ 0 h 10"/>
                  <a:gd name="T6" fmla="*/ 1749 w 7"/>
                  <a:gd name="T7" fmla="*/ 69166 h 10"/>
                  <a:gd name="T8" fmla="*/ 5138 w 7"/>
                  <a:gd name="T9" fmla="*/ 74851 h 10"/>
                  <a:gd name="T10" fmla="*/ 7098 w 7"/>
                  <a:gd name="T11" fmla="*/ 15235 h 1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7" h="10">
                    <a:moveTo>
                      <a:pt x="4" y="2"/>
                    </a:moveTo>
                    <a:cubicBezTo>
                      <a:pt x="4" y="1"/>
                      <a:pt x="4" y="0"/>
                      <a:pt x="3" y="0"/>
                    </a:cubicBezTo>
                    <a:cubicBezTo>
                      <a:pt x="2" y="0"/>
                      <a:pt x="2" y="0"/>
                      <a:pt x="1" y="0"/>
                    </a:cubicBezTo>
                    <a:cubicBezTo>
                      <a:pt x="0" y="3"/>
                      <a:pt x="1" y="6"/>
                      <a:pt x="1" y="8"/>
                    </a:cubicBezTo>
                    <a:cubicBezTo>
                      <a:pt x="1" y="9"/>
                      <a:pt x="2" y="10"/>
                      <a:pt x="3" y="9"/>
                    </a:cubicBezTo>
                    <a:cubicBezTo>
                      <a:pt x="7" y="8"/>
                      <a:pt x="7" y="4"/>
                      <a:pt x="4" y="2"/>
                    </a:cubicBezTo>
                    <a:close/>
                  </a:path>
                </a:pathLst>
              </a:custGeom>
              <a:noFill/>
              <a:ln w="9525" cap="sq">
                <a:solidFill>
                  <a:srgbClr val="B4B3B3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1907" name="Freeform 685"/>
              <p:cNvSpPr>
                <a:spLocks noChangeArrowheads="1"/>
              </p:cNvSpPr>
              <p:nvPr/>
            </p:nvSpPr>
            <p:spPr bwMode="auto">
              <a:xfrm>
                <a:off x="869" y="3273"/>
                <a:ext cx="13" cy="13"/>
              </a:xfrm>
              <a:custGeom>
                <a:avLst/>
                <a:gdLst>
                  <a:gd name="T0" fmla="*/ 8804 w 10"/>
                  <a:gd name="T1" fmla="*/ 7072 h 8"/>
                  <a:gd name="T2" fmla="*/ 1791 w 10"/>
                  <a:gd name="T3" fmla="*/ 23164 h 8"/>
                  <a:gd name="T4" fmla="*/ 8804 w 10"/>
                  <a:gd name="T5" fmla="*/ 25904 h 8"/>
                  <a:gd name="T6" fmla="*/ 14967 w 10"/>
                  <a:gd name="T7" fmla="*/ 18675 h 8"/>
                  <a:gd name="T8" fmla="*/ 8804 w 10"/>
                  <a:gd name="T9" fmla="*/ 7072 h 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0" h="8">
                    <a:moveTo>
                      <a:pt x="5" y="2"/>
                    </a:moveTo>
                    <a:cubicBezTo>
                      <a:pt x="2" y="0"/>
                      <a:pt x="0" y="4"/>
                      <a:pt x="1" y="6"/>
                    </a:cubicBezTo>
                    <a:cubicBezTo>
                      <a:pt x="1" y="7"/>
                      <a:pt x="3" y="8"/>
                      <a:pt x="5" y="7"/>
                    </a:cubicBezTo>
                    <a:cubicBezTo>
                      <a:pt x="6" y="7"/>
                      <a:pt x="8" y="6"/>
                      <a:pt x="9" y="5"/>
                    </a:cubicBezTo>
                    <a:cubicBezTo>
                      <a:pt x="10" y="3"/>
                      <a:pt x="7" y="3"/>
                      <a:pt x="5" y="2"/>
                    </a:cubicBezTo>
                    <a:close/>
                  </a:path>
                </a:pathLst>
              </a:custGeom>
              <a:solidFill>
                <a:srgbClr val="F0DE2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1908" name="Freeform 686"/>
              <p:cNvSpPr>
                <a:spLocks noChangeArrowheads="1"/>
              </p:cNvSpPr>
              <p:nvPr/>
            </p:nvSpPr>
            <p:spPr bwMode="auto">
              <a:xfrm>
                <a:off x="869" y="3273"/>
                <a:ext cx="13" cy="13"/>
              </a:xfrm>
              <a:custGeom>
                <a:avLst/>
                <a:gdLst>
                  <a:gd name="T0" fmla="*/ 8804 w 10"/>
                  <a:gd name="T1" fmla="*/ 7072 h 8"/>
                  <a:gd name="T2" fmla="*/ 1791 w 10"/>
                  <a:gd name="T3" fmla="*/ 23164 h 8"/>
                  <a:gd name="T4" fmla="*/ 8804 w 10"/>
                  <a:gd name="T5" fmla="*/ 25904 h 8"/>
                  <a:gd name="T6" fmla="*/ 14967 w 10"/>
                  <a:gd name="T7" fmla="*/ 18675 h 8"/>
                  <a:gd name="T8" fmla="*/ 8804 w 10"/>
                  <a:gd name="T9" fmla="*/ 7072 h 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0" h="8">
                    <a:moveTo>
                      <a:pt x="5" y="2"/>
                    </a:moveTo>
                    <a:cubicBezTo>
                      <a:pt x="2" y="0"/>
                      <a:pt x="0" y="4"/>
                      <a:pt x="1" y="6"/>
                    </a:cubicBezTo>
                    <a:cubicBezTo>
                      <a:pt x="1" y="7"/>
                      <a:pt x="3" y="8"/>
                      <a:pt x="5" y="7"/>
                    </a:cubicBezTo>
                    <a:cubicBezTo>
                      <a:pt x="6" y="7"/>
                      <a:pt x="8" y="6"/>
                      <a:pt x="9" y="5"/>
                    </a:cubicBezTo>
                    <a:cubicBezTo>
                      <a:pt x="10" y="3"/>
                      <a:pt x="7" y="3"/>
                      <a:pt x="5" y="2"/>
                    </a:cubicBezTo>
                    <a:close/>
                  </a:path>
                </a:pathLst>
              </a:custGeom>
              <a:noFill/>
              <a:ln w="9525" cap="sq">
                <a:solidFill>
                  <a:srgbClr val="B4B3B3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1909" name="Freeform 687"/>
              <p:cNvSpPr>
                <a:spLocks noChangeArrowheads="1"/>
              </p:cNvSpPr>
              <p:nvPr/>
            </p:nvSpPr>
            <p:spPr bwMode="auto">
              <a:xfrm>
                <a:off x="878" y="3285"/>
                <a:ext cx="11" cy="15"/>
              </a:xfrm>
              <a:custGeom>
                <a:avLst/>
                <a:gdLst>
                  <a:gd name="T0" fmla="*/ 4428 w 9"/>
                  <a:gd name="T1" fmla="*/ 0 h 9"/>
                  <a:gd name="T2" fmla="*/ 956 w 9"/>
                  <a:gd name="T3" fmla="*/ 28458 h 9"/>
                  <a:gd name="T4" fmla="*/ 8358 w 9"/>
                  <a:gd name="T5" fmla="*/ 53758 h 9"/>
                  <a:gd name="T6" fmla="*/ 3933 w 9"/>
                  <a:gd name="T7" fmla="*/ 28458 h 9"/>
                  <a:gd name="T8" fmla="*/ 3933 w 9"/>
                  <a:gd name="T9" fmla="*/ 10245 h 9"/>
                  <a:gd name="T10" fmla="*/ 4428 w 9"/>
                  <a:gd name="T11" fmla="*/ 0 h 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9" h="9">
                    <a:moveTo>
                      <a:pt x="5" y="0"/>
                    </a:moveTo>
                    <a:cubicBezTo>
                      <a:pt x="5" y="3"/>
                      <a:pt x="0" y="2"/>
                      <a:pt x="1" y="5"/>
                    </a:cubicBezTo>
                    <a:cubicBezTo>
                      <a:pt x="2" y="7"/>
                      <a:pt x="5" y="9"/>
                      <a:pt x="9" y="9"/>
                    </a:cubicBezTo>
                    <a:cubicBezTo>
                      <a:pt x="9" y="7"/>
                      <a:pt x="6" y="6"/>
                      <a:pt x="4" y="5"/>
                    </a:cubicBezTo>
                    <a:cubicBezTo>
                      <a:pt x="4" y="4"/>
                      <a:pt x="4" y="3"/>
                      <a:pt x="4" y="2"/>
                    </a:cubicBez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F0DE2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1910" name="Freeform 688"/>
              <p:cNvSpPr>
                <a:spLocks noChangeArrowheads="1"/>
              </p:cNvSpPr>
              <p:nvPr/>
            </p:nvSpPr>
            <p:spPr bwMode="auto">
              <a:xfrm>
                <a:off x="878" y="3285"/>
                <a:ext cx="11" cy="15"/>
              </a:xfrm>
              <a:custGeom>
                <a:avLst/>
                <a:gdLst>
                  <a:gd name="T0" fmla="*/ 4428 w 9"/>
                  <a:gd name="T1" fmla="*/ 0 h 9"/>
                  <a:gd name="T2" fmla="*/ 956 w 9"/>
                  <a:gd name="T3" fmla="*/ 28458 h 9"/>
                  <a:gd name="T4" fmla="*/ 8358 w 9"/>
                  <a:gd name="T5" fmla="*/ 53758 h 9"/>
                  <a:gd name="T6" fmla="*/ 3933 w 9"/>
                  <a:gd name="T7" fmla="*/ 28458 h 9"/>
                  <a:gd name="T8" fmla="*/ 3933 w 9"/>
                  <a:gd name="T9" fmla="*/ 10245 h 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9" h="9">
                    <a:moveTo>
                      <a:pt x="5" y="0"/>
                    </a:moveTo>
                    <a:cubicBezTo>
                      <a:pt x="5" y="3"/>
                      <a:pt x="0" y="2"/>
                      <a:pt x="1" y="5"/>
                    </a:cubicBezTo>
                    <a:cubicBezTo>
                      <a:pt x="2" y="7"/>
                      <a:pt x="5" y="9"/>
                      <a:pt x="9" y="9"/>
                    </a:cubicBezTo>
                    <a:cubicBezTo>
                      <a:pt x="9" y="7"/>
                      <a:pt x="6" y="6"/>
                      <a:pt x="4" y="5"/>
                    </a:cubicBezTo>
                    <a:cubicBezTo>
                      <a:pt x="4" y="4"/>
                      <a:pt x="4" y="3"/>
                      <a:pt x="4" y="2"/>
                    </a:cubicBezTo>
                  </a:path>
                </a:pathLst>
              </a:custGeom>
              <a:noFill/>
              <a:ln w="9525" cap="sq">
                <a:solidFill>
                  <a:srgbClr val="B4B3B3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1911" name="Freeform 689"/>
              <p:cNvSpPr>
                <a:spLocks noChangeArrowheads="1"/>
              </p:cNvSpPr>
              <p:nvPr/>
            </p:nvSpPr>
            <p:spPr bwMode="auto">
              <a:xfrm>
                <a:off x="865" y="3287"/>
                <a:ext cx="9" cy="9"/>
              </a:xfrm>
              <a:custGeom>
                <a:avLst/>
                <a:gdLst>
                  <a:gd name="T0" fmla="*/ 7098 w 7"/>
                  <a:gd name="T1" fmla="*/ 5448 h 6"/>
                  <a:gd name="T2" fmla="*/ 1749 w 7"/>
                  <a:gd name="T3" fmla="*/ 0 h 6"/>
                  <a:gd name="T4" fmla="*/ 0 w 7"/>
                  <a:gd name="T5" fmla="*/ 3279 h 6"/>
                  <a:gd name="T6" fmla="*/ 0 w 7"/>
                  <a:gd name="T7" fmla="*/ 9084 h 6"/>
                  <a:gd name="T8" fmla="*/ 9834 w 7"/>
                  <a:gd name="T9" fmla="*/ 19088 h 6"/>
                  <a:gd name="T10" fmla="*/ 8806 w 7"/>
                  <a:gd name="T11" fmla="*/ 9084 h 6"/>
                  <a:gd name="T12" fmla="*/ 7098 w 7"/>
                  <a:gd name="T13" fmla="*/ 5448 h 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7" h="6">
                    <a:moveTo>
                      <a:pt x="4" y="2"/>
                    </a:moveTo>
                    <a:cubicBezTo>
                      <a:pt x="4" y="1"/>
                      <a:pt x="1" y="2"/>
                      <a:pt x="1" y="0"/>
                    </a:cubicBezTo>
                    <a:cubicBezTo>
                      <a:pt x="1" y="1"/>
                      <a:pt x="0" y="1"/>
                      <a:pt x="0" y="1"/>
                    </a:cubicBezTo>
                    <a:cubicBezTo>
                      <a:pt x="0" y="1"/>
                      <a:pt x="0" y="3"/>
                      <a:pt x="0" y="3"/>
                    </a:cubicBezTo>
                    <a:cubicBezTo>
                      <a:pt x="2" y="4"/>
                      <a:pt x="3" y="6"/>
                      <a:pt x="6" y="6"/>
                    </a:cubicBezTo>
                    <a:cubicBezTo>
                      <a:pt x="7" y="6"/>
                      <a:pt x="6" y="4"/>
                      <a:pt x="5" y="3"/>
                    </a:cubicBezTo>
                    <a:lnTo>
                      <a:pt x="4" y="2"/>
                    </a:lnTo>
                    <a:close/>
                  </a:path>
                </a:pathLst>
              </a:custGeom>
              <a:solidFill>
                <a:srgbClr val="F0DE2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1912" name="Freeform 690"/>
              <p:cNvSpPr>
                <a:spLocks noChangeArrowheads="1"/>
              </p:cNvSpPr>
              <p:nvPr/>
            </p:nvSpPr>
            <p:spPr bwMode="auto">
              <a:xfrm>
                <a:off x="865" y="3287"/>
                <a:ext cx="9" cy="9"/>
              </a:xfrm>
              <a:custGeom>
                <a:avLst/>
                <a:gdLst>
                  <a:gd name="T0" fmla="*/ 7098 w 7"/>
                  <a:gd name="T1" fmla="*/ 5448 h 6"/>
                  <a:gd name="T2" fmla="*/ 1749 w 7"/>
                  <a:gd name="T3" fmla="*/ 0 h 6"/>
                  <a:gd name="T4" fmla="*/ 0 w 7"/>
                  <a:gd name="T5" fmla="*/ 3279 h 6"/>
                  <a:gd name="T6" fmla="*/ 0 w 7"/>
                  <a:gd name="T7" fmla="*/ 9084 h 6"/>
                  <a:gd name="T8" fmla="*/ 9834 w 7"/>
                  <a:gd name="T9" fmla="*/ 19088 h 6"/>
                  <a:gd name="T10" fmla="*/ 8806 w 7"/>
                  <a:gd name="T11" fmla="*/ 9084 h 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7" h="6">
                    <a:moveTo>
                      <a:pt x="4" y="2"/>
                    </a:moveTo>
                    <a:cubicBezTo>
                      <a:pt x="4" y="1"/>
                      <a:pt x="1" y="2"/>
                      <a:pt x="1" y="0"/>
                    </a:cubicBezTo>
                    <a:cubicBezTo>
                      <a:pt x="1" y="1"/>
                      <a:pt x="0" y="1"/>
                      <a:pt x="0" y="1"/>
                    </a:cubicBezTo>
                    <a:cubicBezTo>
                      <a:pt x="0" y="1"/>
                      <a:pt x="0" y="3"/>
                      <a:pt x="0" y="3"/>
                    </a:cubicBezTo>
                    <a:cubicBezTo>
                      <a:pt x="2" y="4"/>
                      <a:pt x="3" y="6"/>
                      <a:pt x="6" y="6"/>
                    </a:cubicBezTo>
                    <a:cubicBezTo>
                      <a:pt x="7" y="6"/>
                      <a:pt x="6" y="4"/>
                      <a:pt x="5" y="3"/>
                    </a:cubicBezTo>
                  </a:path>
                </a:pathLst>
              </a:custGeom>
              <a:noFill/>
              <a:ln w="9525" cap="sq">
                <a:solidFill>
                  <a:srgbClr val="B4B3B3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1913" name="Freeform 691"/>
              <p:cNvSpPr>
                <a:spLocks noChangeArrowheads="1"/>
              </p:cNvSpPr>
              <p:nvPr/>
            </p:nvSpPr>
            <p:spPr bwMode="auto">
              <a:xfrm>
                <a:off x="868" y="3303"/>
                <a:ext cx="13" cy="7"/>
              </a:xfrm>
              <a:custGeom>
                <a:avLst/>
                <a:gdLst>
                  <a:gd name="T0" fmla="*/ 14967 w 10"/>
                  <a:gd name="T1" fmla="*/ 1662 h 5"/>
                  <a:gd name="T2" fmla="*/ 5181 w 10"/>
                  <a:gd name="T3" fmla="*/ 5274 h 5"/>
                  <a:gd name="T4" fmla="*/ 14967 w 10"/>
                  <a:gd name="T5" fmla="*/ 6819 h 5"/>
                  <a:gd name="T6" fmla="*/ 14967 w 10"/>
                  <a:gd name="T7" fmla="*/ 1662 h 5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0" h="5">
                    <a:moveTo>
                      <a:pt x="9" y="1"/>
                    </a:moveTo>
                    <a:cubicBezTo>
                      <a:pt x="6" y="0"/>
                      <a:pt x="0" y="0"/>
                      <a:pt x="3" y="4"/>
                    </a:cubicBezTo>
                    <a:cubicBezTo>
                      <a:pt x="3" y="5"/>
                      <a:pt x="7" y="5"/>
                      <a:pt x="9" y="5"/>
                    </a:cubicBezTo>
                    <a:cubicBezTo>
                      <a:pt x="9" y="4"/>
                      <a:pt x="10" y="2"/>
                      <a:pt x="9" y="1"/>
                    </a:cubicBezTo>
                    <a:close/>
                  </a:path>
                </a:pathLst>
              </a:custGeom>
              <a:solidFill>
                <a:srgbClr val="F0DE2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1914" name="Freeform 692"/>
              <p:cNvSpPr>
                <a:spLocks noChangeArrowheads="1"/>
              </p:cNvSpPr>
              <p:nvPr/>
            </p:nvSpPr>
            <p:spPr bwMode="auto">
              <a:xfrm>
                <a:off x="868" y="3303"/>
                <a:ext cx="13" cy="7"/>
              </a:xfrm>
              <a:custGeom>
                <a:avLst/>
                <a:gdLst>
                  <a:gd name="T0" fmla="*/ 14967 w 10"/>
                  <a:gd name="T1" fmla="*/ 1662 h 5"/>
                  <a:gd name="T2" fmla="*/ 5181 w 10"/>
                  <a:gd name="T3" fmla="*/ 5274 h 5"/>
                  <a:gd name="T4" fmla="*/ 14967 w 10"/>
                  <a:gd name="T5" fmla="*/ 6819 h 5"/>
                  <a:gd name="T6" fmla="*/ 14967 w 10"/>
                  <a:gd name="T7" fmla="*/ 1662 h 5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0" h="5">
                    <a:moveTo>
                      <a:pt x="9" y="1"/>
                    </a:moveTo>
                    <a:cubicBezTo>
                      <a:pt x="6" y="0"/>
                      <a:pt x="0" y="0"/>
                      <a:pt x="3" y="4"/>
                    </a:cubicBezTo>
                    <a:cubicBezTo>
                      <a:pt x="3" y="5"/>
                      <a:pt x="7" y="5"/>
                      <a:pt x="9" y="5"/>
                    </a:cubicBezTo>
                    <a:cubicBezTo>
                      <a:pt x="9" y="4"/>
                      <a:pt x="10" y="2"/>
                      <a:pt x="9" y="1"/>
                    </a:cubicBezTo>
                    <a:close/>
                  </a:path>
                </a:pathLst>
              </a:custGeom>
              <a:noFill/>
              <a:ln w="9525" cap="sq">
                <a:solidFill>
                  <a:srgbClr val="B4B3B3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1915" name="Freeform 693"/>
              <p:cNvSpPr>
                <a:spLocks noChangeArrowheads="1"/>
              </p:cNvSpPr>
              <p:nvPr/>
            </p:nvSpPr>
            <p:spPr bwMode="auto">
              <a:xfrm>
                <a:off x="1010" y="3101"/>
                <a:ext cx="15" cy="14"/>
              </a:xfrm>
              <a:custGeom>
                <a:avLst/>
                <a:gdLst>
                  <a:gd name="T0" fmla="*/ 4101 w 12"/>
                  <a:gd name="T1" fmla="*/ 30828 h 8"/>
                  <a:gd name="T2" fmla="*/ 3116 w 12"/>
                  <a:gd name="T3" fmla="*/ 17616 h 8"/>
                  <a:gd name="T4" fmla="*/ 4939 w 12"/>
                  <a:gd name="T5" fmla="*/ 94411 h 8"/>
                  <a:gd name="T6" fmla="*/ 4101 w 12"/>
                  <a:gd name="T7" fmla="*/ 30828 h 8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2" h="8">
                    <a:moveTo>
                      <a:pt x="7" y="2"/>
                    </a:moveTo>
                    <a:cubicBezTo>
                      <a:pt x="6" y="2"/>
                      <a:pt x="6" y="0"/>
                      <a:pt x="5" y="1"/>
                    </a:cubicBezTo>
                    <a:cubicBezTo>
                      <a:pt x="0" y="3"/>
                      <a:pt x="6" y="7"/>
                      <a:pt x="8" y="7"/>
                    </a:cubicBezTo>
                    <a:cubicBezTo>
                      <a:pt x="12" y="8"/>
                      <a:pt x="10" y="4"/>
                      <a:pt x="7" y="2"/>
                    </a:cubicBezTo>
                    <a:close/>
                  </a:path>
                </a:pathLst>
              </a:custGeom>
              <a:solidFill>
                <a:srgbClr val="F0DE2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1916" name="Freeform 694"/>
              <p:cNvSpPr>
                <a:spLocks noChangeArrowheads="1"/>
              </p:cNvSpPr>
              <p:nvPr/>
            </p:nvSpPr>
            <p:spPr bwMode="auto">
              <a:xfrm>
                <a:off x="1010" y="3101"/>
                <a:ext cx="15" cy="14"/>
              </a:xfrm>
              <a:custGeom>
                <a:avLst/>
                <a:gdLst>
                  <a:gd name="T0" fmla="*/ 4101 w 12"/>
                  <a:gd name="T1" fmla="*/ 30828 h 8"/>
                  <a:gd name="T2" fmla="*/ 3116 w 12"/>
                  <a:gd name="T3" fmla="*/ 17616 h 8"/>
                  <a:gd name="T4" fmla="*/ 4939 w 12"/>
                  <a:gd name="T5" fmla="*/ 94411 h 8"/>
                  <a:gd name="T6" fmla="*/ 4101 w 12"/>
                  <a:gd name="T7" fmla="*/ 30828 h 8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2" h="8">
                    <a:moveTo>
                      <a:pt x="7" y="2"/>
                    </a:moveTo>
                    <a:cubicBezTo>
                      <a:pt x="6" y="2"/>
                      <a:pt x="6" y="0"/>
                      <a:pt x="5" y="1"/>
                    </a:cubicBezTo>
                    <a:cubicBezTo>
                      <a:pt x="0" y="3"/>
                      <a:pt x="6" y="7"/>
                      <a:pt x="8" y="7"/>
                    </a:cubicBezTo>
                    <a:cubicBezTo>
                      <a:pt x="12" y="8"/>
                      <a:pt x="10" y="4"/>
                      <a:pt x="7" y="2"/>
                    </a:cubicBezTo>
                    <a:close/>
                  </a:path>
                </a:pathLst>
              </a:custGeom>
              <a:noFill/>
              <a:ln w="9525" cap="sq">
                <a:solidFill>
                  <a:srgbClr val="B4B3B3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1917" name="Freeform 695"/>
              <p:cNvSpPr>
                <a:spLocks noChangeArrowheads="1"/>
              </p:cNvSpPr>
              <p:nvPr/>
            </p:nvSpPr>
            <p:spPr bwMode="auto">
              <a:xfrm>
                <a:off x="999" y="3095"/>
                <a:ext cx="11" cy="10"/>
              </a:xfrm>
              <a:custGeom>
                <a:avLst/>
                <a:gdLst>
                  <a:gd name="T0" fmla="*/ 2220 w 9"/>
                  <a:gd name="T1" fmla="*/ 0 h 7"/>
                  <a:gd name="T2" fmla="*/ 917 w 9"/>
                  <a:gd name="T3" fmla="*/ 2539 h 7"/>
                  <a:gd name="T4" fmla="*/ 2501 w 9"/>
                  <a:gd name="T5" fmla="*/ 6986 h 7"/>
                  <a:gd name="T6" fmla="*/ 2220 w 9"/>
                  <a:gd name="T7" fmla="*/ 0 h 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9" h="7">
                    <a:moveTo>
                      <a:pt x="5" y="0"/>
                    </a:moveTo>
                    <a:cubicBezTo>
                      <a:pt x="4" y="0"/>
                      <a:pt x="2" y="2"/>
                      <a:pt x="2" y="2"/>
                    </a:cubicBezTo>
                    <a:cubicBezTo>
                      <a:pt x="0" y="4"/>
                      <a:pt x="3" y="7"/>
                      <a:pt x="6" y="6"/>
                    </a:cubicBezTo>
                    <a:cubicBezTo>
                      <a:pt x="8" y="4"/>
                      <a:pt x="9" y="1"/>
                      <a:pt x="5" y="0"/>
                    </a:cubicBezTo>
                    <a:close/>
                  </a:path>
                </a:pathLst>
              </a:custGeom>
              <a:solidFill>
                <a:srgbClr val="F0DE2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1918" name="Freeform 696"/>
              <p:cNvSpPr>
                <a:spLocks noChangeArrowheads="1"/>
              </p:cNvSpPr>
              <p:nvPr/>
            </p:nvSpPr>
            <p:spPr bwMode="auto">
              <a:xfrm>
                <a:off x="999" y="3095"/>
                <a:ext cx="11" cy="10"/>
              </a:xfrm>
              <a:custGeom>
                <a:avLst/>
                <a:gdLst>
                  <a:gd name="T0" fmla="*/ 2220 w 9"/>
                  <a:gd name="T1" fmla="*/ 0 h 7"/>
                  <a:gd name="T2" fmla="*/ 917 w 9"/>
                  <a:gd name="T3" fmla="*/ 2539 h 7"/>
                  <a:gd name="T4" fmla="*/ 2501 w 9"/>
                  <a:gd name="T5" fmla="*/ 6986 h 7"/>
                  <a:gd name="T6" fmla="*/ 2220 w 9"/>
                  <a:gd name="T7" fmla="*/ 0 h 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9" h="7">
                    <a:moveTo>
                      <a:pt x="5" y="0"/>
                    </a:moveTo>
                    <a:cubicBezTo>
                      <a:pt x="4" y="0"/>
                      <a:pt x="2" y="2"/>
                      <a:pt x="2" y="2"/>
                    </a:cubicBezTo>
                    <a:cubicBezTo>
                      <a:pt x="0" y="4"/>
                      <a:pt x="3" y="7"/>
                      <a:pt x="6" y="6"/>
                    </a:cubicBezTo>
                    <a:cubicBezTo>
                      <a:pt x="8" y="4"/>
                      <a:pt x="9" y="1"/>
                      <a:pt x="5" y="0"/>
                    </a:cubicBezTo>
                    <a:close/>
                  </a:path>
                </a:pathLst>
              </a:custGeom>
              <a:noFill/>
              <a:ln w="9525" cap="sq">
                <a:solidFill>
                  <a:srgbClr val="B4B3B3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1919" name="Freeform 697"/>
              <p:cNvSpPr>
                <a:spLocks noChangeArrowheads="1"/>
              </p:cNvSpPr>
              <p:nvPr/>
            </p:nvSpPr>
            <p:spPr bwMode="auto">
              <a:xfrm>
                <a:off x="1002" y="3110"/>
                <a:ext cx="9" cy="12"/>
              </a:xfrm>
              <a:custGeom>
                <a:avLst/>
                <a:gdLst>
                  <a:gd name="T0" fmla="*/ 8806 w 7"/>
                  <a:gd name="T1" fmla="*/ 2691 h 8"/>
                  <a:gd name="T2" fmla="*/ 0 w 7"/>
                  <a:gd name="T3" fmla="*/ 4374 h 8"/>
                  <a:gd name="T4" fmla="*/ 7098 w 7"/>
                  <a:gd name="T5" fmla="*/ 16037 h 8"/>
                  <a:gd name="T6" fmla="*/ 9834 w 7"/>
                  <a:gd name="T7" fmla="*/ 4374 h 8"/>
                  <a:gd name="T8" fmla="*/ 8806 w 7"/>
                  <a:gd name="T9" fmla="*/ 2691 h 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7" h="8">
                    <a:moveTo>
                      <a:pt x="5" y="1"/>
                    </a:moveTo>
                    <a:cubicBezTo>
                      <a:pt x="3" y="1"/>
                      <a:pt x="0" y="0"/>
                      <a:pt x="0" y="2"/>
                    </a:cubicBezTo>
                    <a:cubicBezTo>
                      <a:pt x="0" y="4"/>
                      <a:pt x="1" y="8"/>
                      <a:pt x="4" y="7"/>
                    </a:cubicBezTo>
                    <a:cubicBezTo>
                      <a:pt x="6" y="6"/>
                      <a:pt x="7" y="4"/>
                      <a:pt x="6" y="2"/>
                    </a:cubicBezTo>
                    <a:lnTo>
                      <a:pt x="5" y="1"/>
                    </a:lnTo>
                    <a:close/>
                  </a:path>
                </a:pathLst>
              </a:custGeom>
              <a:solidFill>
                <a:srgbClr val="F0DE2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1920" name="Freeform 698"/>
              <p:cNvSpPr>
                <a:spLocks noChangeArrowheads="1"/>
              </p:cNvSpPr>
              <p:nvPr/>
            </p:nvSpPr>
            <p:spPr bwMode="auto">
              <a:xfrm>
                <a:off x="1002" y="3110"/>
                <a:ext cx="9" cy="12"/>
              </a:xfrm>
              <a:custGeom>
                <a:avLst/>
                <a:gdLst>
                  <a:gd name="T0" fmla="*/ 8806 w 7"/>
                  <a:gd name="T1" fmla="*/ 2691 h 8"/>
                  <a:gd name="T2" fmla="*/ 0 w 7"/>
                  <a:gd name="T3" fmla="*/ 4374 h 8"/>
                  <a:gd name="T4" fmla="*/ 7098 w 7"/>
                  <a:gd name="T5" fmla="*/ 16037 h 8"/>
                  <a:gd name="T6" fmla="*/ 9834 w 7"/>
                  <a:gd name="T7" fmla="*/ 4374 h 8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7" h="8">
                    <a:moveTo>
                      <a:pt x="5" y="1"/>
                    </a:moveTo>
                    <a:cubicBezTo>
                      <a:pt x="3" y="1"/>
                      <a:pt x="0" y="0"/>
                      <a:pt x="0" y="2"/>
                    </a:cubicBezTo>
                    <a:cubicBezTo>
                      <a:pt x="0" y="4"/>
                      <a:pt x="1" y="8"/>
                      <a:pt x="4" y="7"/>
                    </a:cubicBezTo>
                    <a:cubicBezTo>
                      <a:pt x="6" y="6"/>
                      <a:pt x="7" y="4"/>
                      <a:pt x="6" y="2"/>
                    </a:cubicBezTo>
                  </a:path>
                </a:pathLst>
              </a:custGeom>
              <a:noFill/>
              <a:ln w="9525" cap="sq">
                <a:solidFill>
                  <a:srgbClr val="B4B3B3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1921" name="Freeform 699"/>
              <p:cNvSpPr>
                <a:spLocks noChangeArrowheads="1"/>
              </p:cNvSpPr>
              <p:nvPr/>
            </p:nvSpPr>
            <p:spPr bwMode="auto">
              <a:xfrm>
                <a:off x="1053" y="3162"/>
                <a:ext cx="14" cy="17"/>
              </a:xfrm>
              <a:custGeom>
                <a:avLst/>
                <a:gdLst>
                  <a:gd name="T0" fmla="*/ 4598 w 11"/>
                  <a:gd name="T1" fmla="*/ 0 h 10"/>
                  <a:gd name="T2" fmla="*/ 1050 w 11"/>
                  <a:gd name="T3" fmla="*/ 15235 h 10"/>
                  <a:gd name="T4" fmla="*/ 8993 w 11"/>
                  <a:gd name="T5" fmla="*/ 57622 h 10"/>
                  <a:gd name="T6" fmla="*/ 4598 w 11"/>
                  <a:gd name="T7" fmla="*/ 8962 h 10"/>
                  <a:gd name="T8" fmla="*/ 4598 w 11"/>
                  <a:gd name="T9" fmla="*/ 0 h 1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1" h="10">
                    <a:moveTo>
                      <a:pt x="5" y="0"/>
                    </a:moveTo>
                    <a:cubicBezTo>
                      <a:pt x="3" y="0"/>
                      <a:pt x="1" y="1"/>
                      <a:pt x="1" y="2"/>
                    </a:cubicBezTo>
                    <a:cubicBezTo>
                      <a:pt x="0" y="6"/>
                      <a:pt x="5" y="10"/>
                      <a:pt x="9" y="7"/>
                    </a:cubicBezTo>
                    <a:cubicBezTo>
                      <a:pt x="11" y="5"/>
                      <a:pt x="7" y="2"/>
                      <a:pt x="5" y="1"/>
                    </a:cubicBez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F0DE2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1922" name="Freeform 700"/>
              <p:cNvSpPr>
                <a:spLocks noChangeArrowheads="1"/>
              </p:cNvSpPr>
              <p:nvPr/>
            </p:nvSpPr>
            <p:spPr bwMode="auto">
              <a:xfrm>
                <a:off x="1053" y="3162"/>
                <a:ext cx="14" cy="17"/>
              </a:xfrm>
              <a:custGeom>
                <a:avLst/>
                <a:gdLst>
                  <a:gd name="T0" fmla="*/ 4598 w 11"/>
                  <a:gd name="T1" fmla="*/ 0 h 10"/>
                  <a:gd name="T2" fmla="*/ 1050 w 11"/>
                  <a:gd name="T3" fmla="*/ 15235 h 10"/>
                  <a:gd name="T4" fmla="*/ 8993 w 11"/>
                  <a:gd name="T5" fmla="*/ 57622 h 10"/>
                  <a:gd name="T6" fmla="*/ 4598 w 11"/>
                  <a:gd name="T7" fmla="*/ 8962 h 1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1" h="10">
                    <a:moveTo>
                      <a:pt x="5" y="0"/>
                    </a:moveTo>
                    <a:cubicBezTo>
                      <a:pt x="3" y="0"/>
                      <a:pt x="1" y="1"/>
                      <a:pt x="1" y="2"/>
                    </a:cubicBezTo>
                    <a:cubicBezTo>
                      <a:pt x="0" y="6"/>
                      <a:pt x="5" y="10"/>
                      <a:pt x="9" y="7"/>
                    </a:cubicBezTo>
                    <a:cubicBezTo>
                      <a:pt x="11" y="5"/>
                      <a:pt x="7" y="2"/>
                      <a:pt x="5" y="1"/>
                    </a:cubicBezTo>
                  </a:path>
                </a:pathLst>
              </a:custGeom>
              <a:noFill/>
              <a:ln w="9525" cap="sq">
                <a:solidFill>
                  <a:srgbClr val="B4B3B3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1923" name="Freeform 701"/>
              <p:cNvSpPr>
                <a:spLocks noChangeArrowheads="1"/>
              </p:cNvSpPr>
              <p:nvPr/>
            </p:nvSpPr>
            <p:spPr bwMode="auto">
              <a:xfrm>
                <a:off x="1054" y="3181"/>
                <a:ext cx="13" cy="18"/>
              </a:xfrm>
              <a:custGeom>
                <a:avLst/>
                <a:gdLst>
                  <a:gd name="T0" fmla="*/ 13833 w 10"/>
                  <a:gd name="T1" fmla="*/ 4742 h 11"/>
                  <a:gd name="T2" fmla="*/ 1791 w 10"/>
                  <a:gd name="T3" fmla="*/ 28335 h 11"/>
                  <a:gd name="T4" fmla="*/ 8804 w 10"/>
                  <a:gd name="T5" fmla="*/ 42410 h 11"/>
                  <a:gd name="T6" fmla="*/ 13833 w 10"/>
                  <a:gd name="T7" fmla="*/ 4742 h 11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0" h="11">
                    <a:moveTo>
                      <a:pt x="8" y="1"/>
                    </a:moveTo>
                    <a:cubicBezTo>
                      <a:pt x="3" y="0"/>
                      <a:pt x="2" y="5"/>
                      <a:pt x="1" y="7"/>
                    </a:cubicBezTo>
                    <a:cubicBezTo>
                      <a:pt x="0" y="8"/>
                      <a:pt x="2" y="11"/>
                      <a:pt x="5" y="10"/>
                    </a:cubicBezTo>
                    <a:cubicBezTo>
                      <a:pt x="9" y="9"/>
                      <a:pt x="10" y="4"/>
                      <a:pt x="8" y="1"/>
                    </a:cubicBezTo>
                    <a:close/>
                  </a:path>
                </a:pathLst>
              </a:custGeom>
              <a:solidFill>
                <a:srgbClr val="F0DE2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1924" name="Freeform 702"/>
              <p:cNvSpPr>
                <a:spLocks noChangeArrowheads="1"/>
              </p:cNvSpPr>
              <p:nvPr/>
            </p:nvSpPr>
            <p:spPr bwMode="auto">
              <a:xfrm>
                <a:off x="1054" y="3181"/>
                <a:ext cx="13" cy="18"/>
              </a:xfrm>
              <a:custGeom>
                <a:avLst/>
                <a:gdLst>
                  <a:gd name="T0" fmla="*/ 13833 w 10"/>
                  <a:gd name="T1" fmla="*/ 4742 h 11"/>
                  <a:gd name="T2" fmla="*/ 1791 w 10"/>
                  <a:gd name="T3" fmla="*/ 28335 h 11"/>
                  <a:gd name="T4" fmla="*/ 8804 w 10"/>
                  <a:gd name="T5" fmla="*/ 42410 h 11"/>
                  <a:gd name="T6" fmla="*/ 13833 w 10"/>
                  <a:gd name="T7" fmla="*/ 4742 h 11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0" h="11">
                    <a:moveTo>
                      <a:pt x="8" y="1"/>
                    </a:moveTo>
                    <a:cubicBezTo>
                      <a:pt x="3" y="0"/>
                      <a:pt x="2" y="5"/>
                      <a:pt x="1" y="7"/>
                    </a:cubicBezTo>
                    <a:cubicBezTo>
                      <a:pt x="0" y="8"/>
                      <a:pt x="2" y="11"/>
                      <a:pt x="5" y="10"/>
                    </a:cubicBezTo>
                    <a:cubicBezTo>
                      <a:pt x="9" y="9"/>
                      <a:pt x="10" y="4"/>
                      <a:pt x="8" y="1"/>
                    </a:cubicBezTo>
                  </a:path>
                </a:pathLst>
              </a:custGeom>
              <a:noFill/>
              <a:ln w="9525" cap="sq">
                <a:solidFill>
                  <a:srgbClr val="B4B3B3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1925" name="Freeform 703"/>
              <p:cNvSpPr>
                <a:spLocks noChangeArrowheads="1"/>
              </p:cNvSpPr>
              <p:nvPr/>
            </p:nvSpPr>
            <p:spPr bwMode="auto">
              <a:xfrm>
                <a:off x="1050" y="3204"/>
                <a:ext cx="10" cy="18"/>
              </a:xfrm>
              <a:custGeom>
                <a:avLst/>
                <a:gdLst>
                  <a:gd name="T0" fmla="*/ 5369 w 8"/>
                  <a:gd name="T1" fmla="*/ 4742 h 11"/>
                  <a:gd name="T2" fmla="*/ 3306 w 8"/>
                  <a:gd name="T3" fmla="*/ 0 h 11"/>
                  <a:gd name="T4" fmla="*/ 1466 w 8"/>
                  <a:gd name="T5" fmla="*/ 34002 h 11"/>
                  <a:gd name="T6" fmla="*/ 6288 w 8"/>
                  <a:gd name="T7" fmla="*/ 7760 h 11"/>
                  <a:gd name="T8" fmla="*/ 5369 w 8"/>
                  <a:gd name="T9" fmla="*/ 4742 h 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8" h="11">
                    <a:moveTo>
                      <a:pt x="7" y="1"/>
                    </a:moveTo>
                    <a:cubicBezTo>
                      <a:pt x="6" y="0"/>
                      <a:pt x="5" y="0"/>
                      <a:pt x="4" y="0"/>
                    </a:cubicBezTo>
                    <a:cubicBezTo>
                      <a:pt x="1" y="2"/>
                      <a:pt x="0" y="7"/>
                      <a:pt x="2" y="8"/>
                    </a:cubicBezTo>
                    <a:cubicBezTo>
                      <a:pt x="7" y="11"/>
                      <a:pt x="7" y="5"/>
                      <a:pt x="8" y="2"/>
                    </a:cubicBezTo>
                    <a:lnTo>
                      <a:pt x="7" y="1"/>
                    </a:lnTo>
                    <a:close/>
                  </a:path>
                </a:pathLst>
              </a:custGeom>
              <a:solidFill>
                <a:srgbClr val="F0DE2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1926" name="Freeform 704"/>
              <p:cNvSpPr>
                <a:spLocks noChangeArrowheads="1"/>
              </p:cNvSpPr>
              <p:nvPr/>
            </p:nvSpPr>
            <p:spPr bwMode="auto">
              <a:xfrm>
                <a:off x="1050" y="3204"/>
                <a:ext cx="10" cy="18"/>
              </a:xfrm>
              <a:custGeom>
                <a:avLst/>
                <a:gdLst>
                  <a:gd name="T0" fmla="*/ 5369 w 8"/>
                  <a:gd name="T1" fmla="*/ 4742 h 11"/>
                  <a:gd name="T2" fmla="*/ 3306 w 8"/>
                  <a:gd name="T3" fmla="*/ 0 h 11"/>
                  <a:gd name="T4" fmla="*/ 1466 w 8"/>
                  <a:gd name="T5" fmla="*/ 34002 h 11"/>
                  <a:gd name="T6" fmla="*/ 6288 w 8"/>
                  <a:gd name="T7" fmla="*/ 7760 h 11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8" h="11">
                    <a:moveTo>
                      <a:pt x="7" y="1"/>
                    </a:moveTo>
                    <a:cubicBezTo>
                      <a:pt x="6" y="0"/>
                      <a:pt x="5" y="0"/>
                      <a:pt x="4" y="0"/>
                    </a:cubicBezTo>
                    <a:cubicBezTo>
                      <a:pt x="1" y="2"/>
                      <a:pt x="0" y="7"/>
                      <a:pt x="2" y="8"/>
                    </a:cubicBezTo>
                    <a:cubicBezTo>
                      <a:pt x="7" y="11"/>
                      <a:pt x="7" y="5"/>
                      <a:pt x="8" y="2"/>
                    </a:cubicBezTo>
                  </a:path>
                </a:pathLst>
              </a:custGeom>
              <a:noFill/>
              <a:ln w="9525" cap="sq">
                <a:solidFill>
                  <a:srgbClr val="B4B3B3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1927" name="Freeform 705"/>
              <p:cNvSpPr>
                <a:spLocks noChangeArrowheads="1"/>
              </p:cNvSpPr>
              <p:nvPr/>
            </p:nvSpPr>
            <p:spPr bwMode="auto">
              <a:xfrm>
                <a:off x="995" y="3126"/>
                <a:ext cx="12" cy="12"/>
              </a:xfrm>
              <a:custGeom>
                <a:avLst/>
                <a:gdLst>
                  <a:gd name="T0" fmla="*/ 6628 w 9"/>
                  <a:gd name="T1" fmla="*/ 2691 h 8"/>
                  <a:gd name="T2" fmla="*/ 0 w 9"/>
                  <a:gd name="T3" fmla="*/ 9869 h 8"/>
                  <a:gd name="T4" fmla="*/ 11052 w 9"/>
                  <a:gd name="T5" fmla="*/ 14336 h 8"/>
                  <a:gd name="T6" fmla="*/ 6628 w 9"/>
                  <a:gd name="T7" fmla="*/ 2691 h 8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9" h="8">
                    <a:moveTo>
                      <a:pt x="4" y="1"/>
                    </a:moveTo>
                    <a:cubicBezTo>
                      <a:pt x="2" y="0"/>
                      <a:pt x="0" y="3"/>
                      <a:pt x="0" y="4"/>
                    </a:cubicBezTo>
                    <a:cubicBezTo>
                      <a:pt x="0" y="7"/>
                      <a:pt x="6" y="8"/>
                      <a:pt x="7" y="6"/>
                    </a:cubicBezTo>
                    <a:cubicBezTo>
                      <a:pt x="9" y="4"/>
                      <a:pt x="7" y="1"/>
                      <a:pt x="4" y="1"/>
                    </a:cubicBezTo>
                    <a:close/>
                  </a:path>
                </a:pathLst>
              </a:custGeom>
              <a:solidFill>
                <a:srgbClr val="F0DE2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1928" name="Freeform 706"/>
              <p:cNvSpPr>
                <a:spLocks noChangeArrowheads="1"/>
              </p:cNvSpPr>
              <p:nvPr/>
            </p:nvSpPr>
            <p:spPr bwMode="auto">
              <a:xfrm>
                <a:off x="995" y="3126"/>
                <a:ext cx="12" cy="12"/>
              </a:xfrm>
              <a:custGeom>
                <a:avLst/>
                <a:gdLst>
                  <a:gd name="T0" fmla="*/ 6628 w 9"/>
                  <a:gd name="T1" fmla="*/ 2691 h 8"/>
                  <a:gd name="T2" fmla="*/ 0 w 9"/>
                  <a:gd name="T3" fmla="*/ 9869 h 8"/>
                  <a:gd name="T4" fmla="*/ 11052 w 9"/>
                  <a:gd name="T5" fmla="*/ 14336 h 8"/>
                  <a:gd name="T6" fmla="*/ 6628 w 9"/>
                  <a:gd name="T7" fmla="*/ 2691 h 8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9" h="8">
                    <a:moveTo>
                      <a:pt x="4" y="1"/>
                    </a:moveTo>
                    <a:cubicBezTo>
                      <a:pt x="2" y="0"/>
                      <a:pt x="0" y="3"/>
                      <a:pt x="0" y="4"/>
                    </a:cubicBezTo>
                    <a:cubicBezTo>
                      <a:pt x="0" y="7"/>
                      <a:pt x="6" y="8"/>
                      <a:pt x="7" y="6"/>
                    </a:cubicBezTo>
                    <a:cubicBezTo>
                      <a:pt x="9" y="4"/>
                      <a:pt x="7" y="1"/>
                      <a:pt x="4" y="1"/>
                    </a:cubicBezTo>
                    <a:close/>
                  </a:path>
                </a:pathLst>
              </a:custGeom>
              <a:noFill/>
              <a:ln w="9525" cap="sq">
                <a:solidFill>
                  <a:srgbClr val="B4B3B3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1929" name="Freeform 707"/>
              <p:cNvSpPr>
                <a:spLocks noChangeArrowheads="1"/>
              </p:cNvSpPr>
              <p:nvPr/>
            </p:nvSpPr>
            <p:spPr bwMode="auto">
              <a:xfrm>
                <a:off x="995" y="3145"/>
                <a:ext cx="12" cy="15"/>
              </a:xfrm>
              <a:custGeom>
                <a:avLst/>
                <a:gdLst>
                  <a:gd name="T0" fmla="*/ 9408 w 9"/>
                  <a:gd name="T1" fmla="*/ 0 h 9"/>
                  <a:gd name="T2" fmla="*/ 1615 w 9"/>
                  <a:gd name="T3" fmla="*/ 47430 h 9"/>
                  <a:gd name="T4" fmla="*/ 4479 w 9"/>
                  <a:gd name="T5" fmla="*/ 53758 h 9"/>
                  <a:gd name="T6" fmla="*/ 11052 w 9"/>
                  <a:gd name="T7" fmla="*/ 0 h 9"/>
                  <a:gd name="T8" fmla="*/ 9408 w 9"/>
                  <a:gd name="T9" fmla="*/ 0 h 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9" h="9">
                    <a:moveTo>
                      <a:pt x="6" y="0"/>
                    </a:moveTo>
                    <a:cubicBezTo>
                      <a:pt x="0" y="0"/>
                      <a:pt x="2" y="4"/>
                      <a:pt x="1" y="8"/>
                    </a:cubicBezTo>
                    <a:cubicBezTo>
                      <a:pt x="1" y="8"/>
                      <a:pt x="2" y="9"/>
                      <a:pt x="3" y="9"/>
                    </a:cubicBezTo>
                    <a:cubicBezTo>
                      <a:pt x="7" y="9"/>
                      <a:pt x="9" y="2"/>
                      <a:pt x="7" y="0"/>
                    </a:cubicBez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F0DE2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1930" name="Freeform 708"/>
              <p:cNvSpPr>
                <a:spLocks noChangeArrowheads="1"/>
              </p:cNvSpPr>
              <p:nvPr/>
            </p:nvSpPr>
            <p:spPr bwMode="auto">
              <a:xfrm>
                <a:off x="995" y="3145"/>
                <a:ext cx="12" cy="15"/>
              </a:xfrm>
              <a:custGeom>
                <a:avLst/>
                <a:gdLst>
                  <a:gd name="T0" fmla="*/ 9408 w 9"/>
                  <a:gd name="T1" fmla="*/ 0 h 9"/>
                  <a:gd name="T2" fmla="*/ 1615 w 9"/>
                  <a:gd name="T3" fmla="*/ 47430 h 9"/>
                  <a:gd name="T4" fmla="*/ 4479 w 9"/>
                  <a:gd name="T5" fmla="*/ 53758 h 9"/>
                  <a:gd name="T6" fmla="*/ 11052 w 9"/>
                  <a:gd name="T7" fmla="*/ 0 h 9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9" h="9">
                    <a:moveTo>
                      <a:pt x="6" y="0"/>
                    </a:moveTo>
                    <a:cubicBezTo>
                      <a:pt x="0" y="0"/>
                      <a:pt x="2" y="4"/>
                      <a:pt x="1" y="8"/>
                    </a:cubicBezTo>
                    <a:cubicBezTo>
                      <a:pt x="1" y="8"/>
                      <a:pt x="2" y="9"/>
                      <a:pt x="3" y="9"/>
                    </a:cubicBezTo>
                    <a:cubicBezTo>
                      <a:pt x="7" y="9"/>
                      <a:pt x="9" y="2"/>
                      <a:pt x="7" y="0"/>
                    </a:cubicBezTo>
                  </a:path>
                </a:pathLst>
              </a:custGeom>
              <a:noFill/>
              <a:ln w="9525" cap="sq">
                <a:solidFill>
                  <a:srgbClr val="B4B3B3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1931" name="Freeform 709"/>
              <p:cNvSpPr>
                <a:spLocks noChangeArrowheads="1"/>
              </p:cNvSpPr>
              <p:nvPr/>
            </p:nvSpPr>
            <p:spPr bwMode="auto">
              <a:xfrm>
                <a:off x="995" y="3165"/>
                <a:ext cx="12" cy="19"/>
              </a:xfrm>
              <a:custGeom>
                <a:avLst/>
                <a:gdLst>
                  <a:gd name="T0" fmla="*/ 9408 w 9"/>
                  <a:gd name="T1" fmla="*/ 19598 h 11"/>
                  <a:gd name="T2" fmla="*/ 1615 w 9"/>
                  <a:gd name="T3" fmla="*/ 43817 h 11"/>
                  <a:gd name="T4" fmla="*/ 1615 w 9"/>
                  <a:gd name="T5" fmla="*/ 100994 h 11"/>
                  <a:gd name="T6" fmla="*/ 6628 w 9"/>
                  <a:gd name="T7" fmla="*/ 105010 h 11"/>
                  <a:gd name="T8" fmla="*/ 9408 w 9"/>
                  <a:gd name="T9" fmla="*/ 19598 h 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9" h="11">
                    <a:moveTo>
                      <a:pt x="6" y="2"/>
                    </a:moveTo>
                    <a:cubicBezTo>
                      <a:pt x="4" y="0"/>
                      <a:pt x="2" y="3"/>
                      <a:pt x="1" y="4"/>
                    </a:cubicBezTo>
                    <a:cubicBezTo>
                      <a:pt x="0" y="6"/>
                      <a:pt x="2" y="8"/>
                      <a:pt x="1" y="9"/>
                    </a:cubicBezTo>
                    <a:cubicBezTo>
                      <a:pt x="2" y="9"/>
                      <a:pt x="4" y="11"/>
                      <a:pt x="4" y="10"/>
                    </a:cubicBezTo>
                    <a:cubicBezTo>
                      <a:pt x="7" y="8"/>
                      <a:pt x="9" y="4"/>
                      <a:pt x="6" y="2"/>
                    </a:cubicBezTo>
                    <a:close/>
                  </a:path>
                </a:pathLst>
              </a:custGeom>
              <a:solidFill>
                <a:srgbClr val="F0DE2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1932" name="Freeform 710"/>
              <p:cNvSpPr>
                <a:spLocks noChangeArrowheads="1"/>
              </p:cNvSpPr>
              <p:nvPr/>
            </p:nvSpPr>
            <p:spPr bwMode="auto">
              <a:xfrm>
                <a:off x="995" y="3165"/>
                <a:ext cx="12" cy="19"/>
              </a:xfrm>
              <a:custGeom>
                <a:avLst/>
                <a:gdLst>
                  <a:gd name="T0" fmla="*/ 9408 w 9"/>
                  <a:gd name="T1" fmla="*/ 19598 h 11"/>
                  <a:gd name="T2" fmla="*/ 1615 w 9"/>
                  <a:gd name="T3" fmla="*/ 43817 h 11"/>
                  <a:gd name="T4" fmla="*/ 1615 w 9"/>
                  <a:gd name="T5" fmla="*/ 100994 h 11"/>
                  <a:gd name="T6" fmla="*/ 6628 w 9"/>
                  <a:gd name="T7" fmla="*/ 105010 h 11"/>
                  <a:gd name="T8" fmla="*/ 9408 w 9"/>
                  <a:gd name="T9" fmla="*/ 19598 h 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9" h="11">
                    <a:moveTo>
                      <a:pt x="6" y="2"/>
                    </a:moveTo>
                    <a:cubicBezTo>
                      <a:pt x="4" y="0"/>
                      <a:pt x="2" y="3"/>
                      <a:pt x="1" y="4"/>
                    </a:cubicBezTo>
                    <a:cubicBezTo>
                      <a:pt x="0" y="6"/>
                      <a:pt x="2" y="8"/>
                      <a:pt x="1" y="9"/>
                    </a:cubicBezTo>
                    <a:cubicBezTo>
                      <a:pt x="2" y="9"/>
                      <a:pt x="4" y="11"/>
                      <a:pt x="4" y="10"/>
                    </a:cubicBezTo>
                    <a:cubicBezTo>
                      <a:pt x="7" y="8"/>
                      <a:pt x="9" y="4"/>
                      <a:pt x="6" y="2"/>
                    </a:cubicBezTo>
                    <a:close/>
                  </a:path>
                </a:pathLst>
              </a:custGeom>
              <a:noFill/>
              <a:ln w="9525" cap="sq">
                <a:solidFill>
                  <a:srgbClr val="B4B3B3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1933" name="Freeform 711"/>
              <p:cNvSpPr>
                <a:spLocks noChangeArrowheads="1"/>
              </p:cNvSpPr>
              <p:nvPr/>
            </p:nvSpPr>
            <p:spPr bwMode="auto">
              <a:xfrm>
                <a:off x="995" y="3190"/>
                <a:ext cx="14" cy="21"/>
              </a:xfrm>
              <a:custGeom>
                <a:avLst/>
                <a:gdLst>
                  <a:gd name="T0" fmla="*/ 6273 w 11"/>
                  <a:gd name="T1" fmla="*/ 0 h 13"/>
                  <a:gd name="T2" fmla="*/ 1050 w 11"/>
                  <a:gd name="T3" fmla="*/ 6680 h 13"/>
                  <a:gd name="T4" fmla="*/ 1716 w 11"/>
                  <a:gd name="T5" fmla="*/ 38860 h 13"/>
                  <a:gd name="T6" fmla="*/ 5737 w 11"/>
                  <a:gd name="T7" fmla="*/ 41365 h 13"/>
                  <a:gd name="T8" fmla="*/ 8993 w 11"/>
                  <a:gd name="T9" fmla="*/ 6680 h 13"/>
                  <a:gd name="T10" fmla="*/ 6273 w 11"/>
                  <a:gd name="T11" fmla="*/ 0 h 1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1" h="13">
                    <a:moveTo>
                      <a:pt x="7" y="0"/>
                    </a:moveTo>
                    <a:cubicBezTo>
                      <a:pt x="5" y="1"/>
                      <a:pt x="3" y="0"/>
                      <a:pt x="1" y="2"/>
                    </a:cubicBezTo>
                    <a:cubicBezTo>
                      <a:pt x="0" y="5"/>
                      <a:pt x="1" y="8"/>
                      <a:pt x="2" y="11"/>
                    </a:cubicBezTo>
                    <a:cubicBezTo>
                      <a:pt x="2" y="13"/>
                      <a:pt x="5" y="13"/>
                      <a:pt x="6" y="12"/>
                    </a:cubicBezTo>
                    <a:cubicBezTo>
                      <a:pt x="11" y="10"/>
                      <a:pt x="8" y="5"/>
                      <a:pt x="9" y="2"/>
                    </a:cubicBezTo>
                    <a:cubicBezTo>
                      <a:pt x="9" y="1"/>
                      <a:pt x="8" y="0"/>
                      <a:pt x="7" y="0"/>
                    </a:cubicBezTo>
                    <a:close/>
                  </a:path>
                </a:pathLst>
              </a:custGeom>
              <a:solidFill>
                <a:srgbClr val="F0DE2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1934" name="Freeform 712"/>
              <p:cNvSpPr>
                <a:spLocks noChangeArrowheads="1"/>
              </p:cNvSpPr>
              <p:nvPr/>
            </p:nvSpPr>
            <p:spPr bwMode="auto">
              <a:xfrm>
                <a:off x="995" y="3190"/>
                <a:ext cx="14" cy="21"/>
              </a:xfrm>
              <a:custGeom>
                <a:avLst/>
                <a:gdLst>
                  <a:gd name="T0" fmla="*/ 6273 w 11"/>
                  <a:gd name="T1" fmla="*/ 0 h 13"/>
                  <a:gd name="T2" fmla="*/ 1050 w 11"/>
                  <a:gd name="T3" fmla="*/ 6680 h 13"/>
                  <a:gd name="T4" fmla="*/ 1716 w 11"/>
                  <a:gd name="T5" fmla="*/ 38860 h 13"/>
                  <a:gd name="T6" fmla="*/ 5737 w 11"/>
                  <a:gd name="T7" fmla="*/ 41365 h 13"/>
                  <a:gd name="T8" fmla="*/ 8993 w 11"/>
                  <a:gd name="T9" fmla="*/ 6680 h 13"/>
                  <a:gd name="T10" fmla="*/ 6273 w 11"/>
                  <a:gd name="T11" fmla="*/ 0 h 1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1" h="13">
                    <a:moveTo>
                      <a:pt x="7" y="0"/>
                    </a:moveTo>
                    <a:cubicBezTo>
                      <a:pt x="5" y="1"/>
                      <a:pt x="3" y="0"/>
                      <a:pt x="1" y="2"/>
                    </a:cubicBezTo>
                    <a:cubicBezTo>
                      <a:pt x="0" y="5"/>
                      <a:pt x="1" y="8"/>
                      <a:pt x="2" y="11"/>
                    </a:cubicBezTo>
                    <a:cubicBezTo>
                      <a:pt x="2" y="13"/>
                      <a:pt x="5" y="13"/>
                      <a:pt x="6" y="12"/>
                    </a:cubicBezTo>
                    <a:cubicBezTo>
                      <a:pt x="11" y="10"/>
                      <a:pt x="8" y="5"/>
                      <a:pt x="9" y="2"/>
                    </a:cubicBezTo>
                    <a:cubicBezTo>
                      <a:pt x="9" y="1"/>
                      <a:pt x="8" y="0"/>
                      <a:pt x="7" y="0"/>
                    </a:cubicBezTo>
                    <a:close/>
                  </a:path>
                </a:pathLst>
              </a:custGeom>
              <a:noFill/>
              <a:ln w="9525" cap="sq">
                <a:solidFill>
                  <a:srgbClr val="B4B3B3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1935" name="Freeform 713"/>
              <p:cNvSpPr>
                <a:spLocks noChangeArrowheads="1"/>
              </p:cNvSpPr>
              <p:nvPr/>
            </p:nvSpPr>
            <p:spPr bwMode="auto">
              <a:xfrm>
                <a:off x="991" y="3214"/>
                <a:ext cx="14" cy="16"/>
              </a:xfrm>
              <a:custGeom>
                <a:avLst/>
                <a:gdLst>
                  <a:gd name="T0" fmla="*/ 7527 w 11"/>
                  <a:gd name="T1" fmla="*/ 5939 h 10"/>
                  <a:gd name="T2" fmla="*/ 1716 w 11"/>
                  <a:gd name="T3" fmla="*/ 3712 h 10"/>
                  <a:gd name="T4" fmla="*/ 4598 w 11"/>
                  <a:gd name="T5" fmla="*/ 30114 h 10"/>
                  <a:gd name="T6" fmla="*/ 9389 w 11"/>
                  <a:gd name="T7" fmla="*/ 24325 h 10"/>
                  <a:gd name="T8" fmla="*/ 7527 w 11"/>
                  <a:gd name="T9" fmla="*/ 5939 h 1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1" h="10">
                    <a:moveTo>
                      <a:pt x="8" y="2"/>
                    </a:moveTo>
                    <a:cubicBezTo>
                      <a:pt x="6" y="2"/>
                      <a:pt x="5" y="0"/>
                      <a:pt x="2" y="1"/>
                    </a:cubicBezTo>
                    <a:cubicBezTo>
                      <a:pt x="2" y="4"/>
                      <a:pt x="0" y="8"/>
                      <a:pt x="5" y="10"/>
                    </a:cubicBezTo>
                    <a:cubicBezTo>
                      <a:pt x="7" y="10"/>
                      <a:pt x="10" y="9"/>
                      <a:pt x="10" y="8"/>
                    </a:cubicBezTo>
                    <a:cubicBezTo>
                      <a:pt x="11" y="6"/>
                      <a:pt x="11" y="4"/>
                      <a:pt x="8" y="2"/>
                    </a:cubicBezTo>
                    <a:close/>
                  </a:path>
                </a:pathLst>
              </a:custGeom>
              <a:solidFill>
                <a:srgbClr val="F0DE2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1936" name="Freeform 714"/>
              <p:cNvSpPr>
                <a:spLocks noChangeArrowheads="1"/>
              </p:cNvSpPr>
              <p:nvPr/>
            </p:nvSpPr>
            <p:spPr bwMode="auto">
              <a:xfrm>
                <a:off x="991" y="3214"/>
                <a:ext cx="14" cy="16"/>
              </a:xfrm>
              <a:custGeom>
                <a:avLst/>
                <a:gdLst>
                  <a:gd name="T0" fmla="*/ 7527 w 11"/>
                  <a:gd name="T1" fmla="*/ 5939 h 10"/>
                  <a:gd name="T2" fmla="*/ 1716 w 11"/>
                  <a:gd name="T3" fmla="*/ 3712 h 10"/>
                  <a:gd name="T4" fmla="*/ 4598 w 11"/>
                  <a:gd name="T5" fmla="*/ 30114 h 10"/>
                  <a:gd name="T6" fmla="*/ 9389 w 11"/>
                  <a:gd name="T7" fmla="*/ 24325 h 10"/>
                  <a:gd name="T8" fmla="*/ 7527 w 11"/>
                  <a:gd name="T9" fmla="*/ 5939 h 1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1" h="10">
                    <a:moveTo>
                      <a:pt x="8" y="2"/>
                    </a:moveTo>
                    <a:cubicBezTo>
                      <a:pt x="6" y="2"/>
                      <a:pt x="5" y="0"/>
                      <a:pt x="2" y="1"/>
                    </a:cubicBezTo>
                    <a:cubicBezTo>
                      <a:pt x="2" y="4"/>
                      <a:pt x="0" y="8"/>
                      <a:pt x="5" y="10"/>
                    </a:cubicBezTo>
                    <a:cubicBezTo>
                      <a:pt x="7" y="10"/>
                      <a:pt x="10" y="9"/>
                      <a:pt x="10" y="8"/>
                    </a:cubicBezTo>
                    <a:cubicBezTo>
                      <a:pt x="11" y="6"/>
                      <a:pt x="11" y="4"/>
                      <a:pt x="8" y="2"/>
                    </a:cubicBezTo>
                    <a:close/>
                  </a:path>
                </a:pathLst>
              </a:custGeom>
              <a:noFill/>
              <a:ln w="9525" cap="sq">
                <a:solidFill>
                  <a:srgbClr val="B4B3B3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1937" name="Freeform 715"/>
              <p:cNvSpPr>
                <a:spLocks noChangeArrowheads="1"/>
              </p:cNvSpPr>
              <p:nvPr/>
            </p:nvSpPr>
            <p:spPr bwMode="auto">
              <a:xfrm>
                <a:off x="995" y="3234"/>
                <a:ext cx="14" cy="22"/>
              </a:xfrm>
              <a:custGeom>
                <a:avLst/>
                <a:gdLst>
                  <a:gd name="T0" fmla="*/ 5737 w 11"/>
                  <a:gd name="T1" fmla="*/ 7876 h 13"/>
                  <a:gd name="T2" fmla="*/ 2808 w 11"/>
                  <a:gd name="T3" fmla="*/ 7876 h 13"/>
                  <a:gd name="T4" fmla="*/ 1050 w 11"/>
                  <a:gd name="T5" fmla="*/ 77288 h 13"/>
                  <a:gd name="T6" fmla="*/ 8993 w 11"/>
                  <a:gd name="T7" fmla="*/ 77288 h 13"/>
                  <a:gd name="T8" fmla="*/ 7527 w 11"/>
                  <a:gd name="T9" fmla="*/ 7876 h 13"/>
                  <a:gd name="T10" fmla="*/ 5737 w 11"/>
                  <a:gd name="T11" fmla="*/ 7876 h 1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1" h="13">
                    <a:moveTo>
                      <a:pt x="6" y="1"/>
                    </a:moveTo>
                    <a:cubicBezTo>
                      <a:pt x="5" y="1"/>
                      <a:pt x="4" y="0"/>
                      <a:pt x="3" y="1"/>
                    </a:cubicBezTo>
                    <a:cubicBezTo>
                      <a:pt x="0" y="4"/>
                      <a:pt x="1" y="7"/>
                      <a:pt x="1" y="10"/>
                    </a:cubicBezTo>
                    <a:cubicBezTo>
                      <a:pt x="2" y="13"/>
                      <a:pt x="9" y="13"/>
                      <a:pt x="9" y="10"/>
                    </a:cubicBezTo>
                    <a:cubicBezTo>
                      <a:pt x="10" y="7"/>
                      <a:pt x="11" y="3"/>
                      <a:pt x="8" y="1"/>
                    </a:cubicBezTo>
                    <a:lnTo>
                      <a:pt x="6" y="1"/>
                    </a:lnTo>
                    <a:close/>
                  </a:path>
                </a:pathLst>
              </a:custGeom>
              <a:solidFill>
                <a:srgbClr val="F0DE2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1938" name="Freeform 716"/>
              <p:cNvSpPr>
                <a:spLocks noChangeArrowheads="1"/>
              </p:cNvSpPr>
              <p:nvPr/>
            </p:nvSpPr>
            <p:spPr bwMode="auto">
              <a:xfrm>
                <a:off x="995" y="3234"/>
                <a:ext cx="14" cy="22"/>
              </a:xfrm>
              <a:custGeom>
                <a:avLst/>
                <a:gdLst>
                  <a:gd name="T0" fmla="*/ 5737 w 11"/>
                  <a:gd name="T1" fmla="*/ 7876 h 13"/>
                  <a:gd name="T2" fmla="*/ 2808 w 11"/>
                  <a:gd name="T3" fmla="*/ 7876 h 13"/>
                  <a:gd name="T4" fmla="*/ 1050 w 11"/>
                  <a:gd name="T5" fmla="*/ 77288 h 13"/>
                  <a:gd name="T6" fmla="*/ 8993 w 11"/>
                  <a:gd name="T7" fmla="*/ 77288 h 13"/>
                  <a:gd name="T8" fmla="*/ 7527 w 11"/>
                  <a:gd name="T9" fmla="*/ 7876 h 1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1" h="13">
                    <a:moveTo>
                      <a:pt x="6" y="1"/>
                    </a:moveTo>
                    <a:cubicBezTo>
                      <a:pt x="5" y="1"/>
                      <a:pt x="4" y="0"/>
                      <a:pt x="3" y="1"/>
                    </a:cubicBezTo>
                    <a:cubicBezTo>
                      <a:pt x="0" y="4"/>
                      <a:pt x="1" y="7"/>
                      <a:pt x="1" y="10"/>
                    </a:cubicBezTo>
                    <a:cubicBezTo>
                      <a:pt x="2" y="13"/>
                      <a:pt x="9" y="13"/>
                      <a:pt x="9" y="10"/>
                    </a:cubicBezTo>
                    <a:cubicBezTo>
                      <a:pt x="10" y="7"/>
                      <a:pt x="11" y="3"/>
                      <a:pt x="8" y="1"/>
                    </a:cubicBezTo>
                  </a:path>
                </a:pathLst>
              </a:custGeom>
              <a:noFill/>
              <a:ln w="9525" cap="sq">
                <a:solidFill>
                  <a:srgbClr val="B4B3B3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1939" name="Freeform 717"/>
              <p:cNvSpPr>
                <a:spLocks noChangeArrowheads="1"/>
              </p:cNvSpPr>
              <p:nvPr/>
            </p:nvSpPr>
            <p:spPr bwMode="auto">
              <a:xfrm>
                <a:off x="995" y="3261"/>
                <a:ext cx="16" cy="18"/>
              </a:xfrm>
              <a:custGeom>
                <a:avLst/>
                <a:gdLst>
                  <a:gd name="T0" fmla="*/ 12437 w 12"/>
                  <a:gd name="T1" fmla="*/ 4742 h 11"/>
                  <a:gd name="T2" fmla="*/ 2683 w 12"/>
                  <a:gd name="T3" fmla="*/ 7760 h 11"/>
                  <a:gd name="T4" fmla="*/ 7461 w 12"/>
                  <a:gd name="T5" fmla="*/ 42410 h 11"/>
                  <a:gd name="T6" fmla="*/ 16591 w 12"/>
                  <a:gd name="T7" fmla="*/ 12698 h 11"/>
                  <a:gd name="T8" fmla="*/ 12437 w 12"/>
                  <a:gd name="T9" fmla="*/ 4742 h 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2" h="11">
                    <a:moveTo>
                      <a:pt x="8" y="1"/>
                    </a:moveTo>
                    <a:cubicBezTo>
                      <a:pt x="5" y="0"/>
                      <a:pt x="2" y="1"/>
                      <a:pt x="2" y="2"/>
                    </a:cubicBezTo>
                    <a:cubicBezTo>
                      <a:pt x="0" y="6"/>
                      <a:pt x="0" y="11"/>
                      <a:pt x="5" y="10"/>
                    </a:cubicBezTo>
                    <a:cubicBezTo>
                      <a:pt x="9" y="10"/>
                      <a:pt x="12" y="7"/>
                      <a:pt x="11" y="3"/>
                    </a:cubicBezTo>
                    <a:cubicBezTo>
                      <a:pt x="10" y="2"/>
                      <a:pt x="9" y="1"/>
                      <a:pt x="8" y="1"/>
                    </a:cubicBezTo>
                    <a:close/>
                  </a:path>
                </a:pathLst>
              </a:custGeom>
              <a:solidFill>
                <a:srgbClr val="F0DE2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1940" name="Freeform 718"/>
              <p:cNvSpPr>
                <a:spLocks noChangeArrowheads="1"/>
              </p:cNvSpPr>
              <p:nvPr/>
            </p:nvSpPr>
            <p:spPr bwMode="auto">
              <a:xfrm>
                <a:off x="995" y="3261"/>
                <a:ext cx="16" cy="18"/>
              </a:xfrm>
              <a:custGeom>
                <a:avLst/>
                <a:gdLst>
                  <a:gd name="T0" fmla="*/ 12437 w 12"/>
                  <a:gd name="T1" fmla="*/ 4742 h 11"/>
                  <a:gd name="T2" fmla="*/ 2683 w 12"/>
                  <a:gd name="T3" fmla="*/ 7760 h 11"/>
                  <a:gd name="T4" fmla="*/ 7461 w 12"/>
                  <a:gd name="T5" fmla="*/ 42410 h 11"/>
                  <a:gd name="T6" fmla="*/ 16591 w 12"/>
                  <a:gd name="T7" fmla="*/ 12698 h 11"/>
                  <a:gd name="T8" fmla="*/ 12437 w 12"/>
                  <a:gd name="T9" fmla="*/ 4742 h 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2" h="11">
                    <a:moveTo>
                      <a:pt x="8" y="1"/>
                    </a:moveTo>
                    <a:cubicBezTo>
                      <a:pt x="5" y="0"/>
                      <a:pt x="2" y="1"/>
                      <a:pt x="2" y="2"/>
                    </a:cubicBezTo>
                    <a:cubicBezTo>
                      <a:pt x="0" y="6"/>
                      <a:pt x="0" y="11"/>
                      <a:pt x="5" y="10"/>
                    </a:cubicBezTo>
                    <a:cubicBezTo>
                      <a:pt x="9" y="10"/>
                      <a:pt x="12" y="7"/>
                      <a:pt x="11" y="3"/>
                    </a:cubicBezTo>
                    <a:cubicBezTo>
                      <a:pt x="10" y="2"/>
                      <a:pt x="9" y="1"/>
                      <a:pt x="8" y="1"/>
                    </a:cubicBezTo>
                    <a:close/>
                  </a:path>
                </a:pathLst>
              </a:custGeom>
              <a:noFill/>
              <a:ln w="9525" cap="sq">
                <a:solidFill>
                  <a:srgbClr val="B4B3B3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1941" name="Freeform 719"/>
              <p:cNvSpPr>
                <a:spLocks noChangeArrowheads="1"/>
              </p:cNvSpPr>
              <p:nvPr/>
            </p:nvSpPr>
            <p:spPr bwMode="auto">
              <a:xfrm>
                <a:off x="999" y="3282"/>
                <a:ext cx="19" cy="16"/>
              </a:xfrm>
              <a:custGeom>
                <a:avLst/>
                <a:gdLst>
                  <a:gd name="T0" fmla="*/ 5991 w 15"/>
                  <a:gd name="T1" fmla="*/ 3712 h 10"/>
                  <a:gd name="T2" fmla="*/ 2338 w 15"/>
                  <a:gd name="T3" fmla="*/ 5939 h 10"/>
                  <a:gd name="T4" fmla="*/ 1458 w 15"/>
                  <a:gd name="T5" fmla="*/ 20752 h 10"/>
                  <a:gd name="T6" fmla="*/ 5108 w 15"/>
                  <a:gd name="T7" fmla="*/ 25285 h 10"/>
                  <a:gd name="T8" fmla="*/ 9956 w 15"/>
                  <a:gd name="T9" fmla="*/ 18821 h 10"/>
                  <a:gd name="T10" fmla="*/ 9585 w 15"/>
                  <a:gd name="T11" fmla="*/ 0 h 10"/>
                  <a:gd name="T12" fmla="*/ 7414 w 15"/>
                  <a:gd name="T13" fmla="*/ 3712 h 10"/>
                  <a:gd name="T14" fmla="*/ 5991 w 15"/>
                  <a:gd name="T15" fmla="*/ 3712 h 1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15" h="10">
                    <a:moveTo>
                      <a:pt x="8" y="1"/>
                    </a:moveTo>
                    <a:cubicBezTo>
                      <a:pt x="6" y="1"/>
                      <a:pt x="4" y="1"/>
                      <a:pt x="3" y="2"/>
                    </a:cubicBezTo>
                    <a:cubicBezTo>
                      <a:pt x="0" y="3"/>
                      <a:pt x="2" y="6"/>
                      <a:pt x="2" y="7"/>
                    </a:cubicBezTo>
                    <a:cubicBezTo>
                      <a:pt x="3" y="8"/>
                      <a:pt x="5" y="10"/>
                      <a:pt x="7" y="9"/>
                    </a:cubicBezTo>
                    <a:cubicBezTo>
                      <a:pt x="10" y="8"/>
                      <a:pt x="13" y="7"/>
                      <a:pt x="14" y="6"/>
                    </a:cubicBezTo>
                    <a:cubicBezTo>
                      <a:pt x="15" y="4"/>
                      <a:pt x="15" y="2"/>
                      <a:pt x="13" y="0"/>
                    </a:cubicBezTo>
                    <a:cubicBezTo>
                      <a:pt x="13" y="0"/>
                      <a:pt x="12" y="1"/>
                      <a:pt x="10" y="1"/>
                    </a:cubicBezTo>
                    <a:lnTo>
                      <a:pt x="8" y="1"/>
                    </a:lnTo>
                    <a:close/>
                  </a:path>
                </a:pathLst>
              </a:custGeom>
              <a:solidFill>
                <a:srgbClr val="F0DE2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1942" name="Freeform 720"/>
              <p:cNvSpPr>
                <a:spLocks noChangeArrowheads="1"/>
              </p:cNvSpPr>
              <p:nvPr/>
            </p:nvSpPr>
            <p:spPr bwMode="auto">
              <a:xfrm>
                <a:off x="999" y="3282"/>
                <a:ext cx="19" cy="16"/>
              </a:xfrm>
              <a:custGeom>
                <a:avLst/>
                <a:gdLst>
                  <a:gd name="T0" fmla="*/ 5991 w 15"/>
                  <a:gd name="T1" fmla="*/ 3712 h 10"/>
                  <a:gd name="T2" fmla="*/ 2338 w 15"/>
                  <a:gd name="T3" fmla="*/ 5939 h 10"/>
                  <a:gd name="T4" fmla="*/ 1458 w 15"/>
                  <a:gd name="T5" fmla="*/ 20752 h 10"/>
                  <a:gd name="T6" fmla="*/ 5108 w 15"/>
                  <a:gd name="T7" fmla="*/ 25285 h 10"/>
                  <a:gd name="T8" fmla="*/ 9956 w 15"/>
                  <a:gd name="T9" fmla="*/ 18821 h 10"/>
                  <a:gd name="T10" fmla="*/ 9585 w 15"/>
                  <a:gd name="T11" fmla="*/ 0 h 10"/>
                  <a:gd name="T12" fmla="*/ 7414 w 15"/>
                  <a:gd name="T13" fmla="*/ 3712 h 1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5" h="10">
                    <a:moveTo>
                      <a:pt x="8" y="1"/>
                    </a:moveTo>
                    <a:cubicBezTo>
                      <a:pt x="6" y="1"/>
                      <a:pt x="4" y="1"/>
                      <a:pt x="3" y="2"/>
                    </a:cubicBezTo>
                    <a:cubicBezTo>
                      <a:pt x="0" y="3"/>
                      <a:pt x="2" y="6"/>
                      <a:pt x="2" y="7"/>
                    </a:cubicBezTo>
                    <a:cubicBezTo>
                      <a:pt x="3" y="8"/>
                      <a:pt x="5" y="10"/>
                      <a:pt x="7" y="9"/>
                    </a:cubicBezTo>
                    <a:cubicBezTo>
                      <a:pt x="10" y="8"/>
                      <a:pt x="13" y="7"/>
                      <a:pt x="14" y="6"/>
                    </a:cubicBezTo>
                    <a:cubicBezTo>
                      <a:pt x="15" y="4"/>
                      <a:pt x="15" y="2"/>
                      <a:pt x="13" y="0"/>
                    </a:cubicBezTo>
                    <a:cubicBezTo>
                      <a:pt x="13" y="0"/>
                      <a:pt x="12" y="1"/>
                      <a:pt x="10" y="1"/>
                    </a:cubicBezTo>
                  </a:path>
                </a:pathLst>
              </a:custGeom>
              <a:noFill/>
              <a:ln w="9525" cap="sq">
                <a:solidFill>
                  <a:srgbClr val="B4B3B3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1943" name="Freeform 721"/>
              <p:cNvSpPr>
                <a:spLocks noChangeArrowheads="1"/>
              </p:cNvSpPr>
              <p:nvPr/>
            </p:nvSpPr>
            <p:spPr bwMode="auto">
              <a:xfrm>
                <a:off x="1021" y="3264"/>
                <a:ext cx="14" cy="15"/>
              </a:xfrm>
              <a:custGeom>
                <a:avLst/>
                <a:gdLst>
                  <a:gd name="T0" fmla="*/ 7527 w 11"/>
                  <a:gd name="T1" fmla="*/ 0 h 9"/>
                  <a:gd name="T2" fmla="*/ 1050 w 11"/>
                  <a:gd name="T3" fmla="*/ 42153 h 9"/>
                  <a:gd name="T4" fmla="*/ 3832 w 11"/>
                  <a:gd name="T5" fmla="*/ 53758 h 9"/>
                  <a:gd name="T6" fmla="*/ 8993 w 11"/>
                  <a:gd name="T7" fmla="*/ 28458 h 9"/>
                  <a:gd name="T8" fmla="*/ 7527 w 11"/>
                  <a:gd name="T9" fmla="*/ 0 h 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1" h="9">
                    <a:moveTo>
                      <a:pt x="8" y="0"/>
                    </a:moveTo>
                    <a:cubicBezTo>
                      <a:pt x="4" y="0"/>
                      <a:pt x="0" y="4"/>
                      <a:pt x="1" y="7"/>
                    </a:cubicBezTo>
                    <a:cubicBezTo>
                      <a:pt x="2" y="8"/>
                      <a:pt x="3" y="9"/>
                      <a:pt x="4" y="9"/>
                    </a:cubicBezTo>
                    <a:cubicBezTo>
                      <a:pt x="7" y="9"/>
                      <a:pt x="8" y="6"/>
                      <a:pt x="9" y="5"/>
                    </a:cubicBezTo>
                    <a:cubicBezTo>
                      <a:pt x="10" y="4"/>
                      <a:pt x="11" y="1"/>
                      <a:pt x="8" y="0"/>
                    </a:cubicBezTo>
                    <a:close/>
                  </a:path>
                </a:pathLst>
              </a:custGeom>
              <a:solidFill>
                <a:srgbClr val="F0DE2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1944" name="Freeform 722"/>
              <p:cNvSpPr>
                <a:spLocks noChangeArrowheads="1"/>
              </p:cNvSpPr>
              <p:nvPr/>
            </p:nvSpPr>
            <p:spPr bwMode="auto">
              <a:xfrm>
                <a:off x="1021" y="3264"/>
                <a:ext cx="14" cy="15"/>
              </a:xfrm>
              <a:custGeom>
                <a:avLst/>
                <a:gdLst>
                  <a:gd name="T0" fmla="*/ 7527 w 11"/>
                  <a:gd name="T1" fmla="*/ 0 h 9"/>
                  <a:gd name="T2" fmla="*/ 1050 w 11"/>
                  <a:gd name="T3" fmla="*/ 42153 h 9"/>
                  <a:gd name="T4" fmla="*/ 3832 w 11"/>
                  <a:gd name="T5" fmla="*/ 53758 h 9"/>
                  <a:gd name="T6" fmla="*/ 8993 w 11"/>
                  <a:gd name="T7" fmla="*/ 28458 h 9"/>
                  <a:gd name="T8" fmla="*/ 7527 w 11"/>
                  <a:gd name="T9" fmla="*/ 0 h 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1" h="9">
                    <a:moveTo>
                      <a:pt x="8" y="0"/>
                    </a:moveTo>
                    <a:cubicBezTo>
                      <a:pt x="4" y="0"/>
                      <a:pt x="0" y="4"/>
                      <a:pt x="1" y="7"/>
                    </a:cubicBezTo>
                    <a:cubicBezTo>
                      <a:pt x="2" y="8"/>
                      <a:pt x="3" y="9"/>
                      <a:pt x="4" y="9"/>
                    </a:cubicBezTo>
                    <a:cubicBezTo>
                      <a:pt x="7" y="9"/>
                      <a:pt x="8" y="6"/>
                      <a:pt x="9" y="5"/>
                    </a:cubicBezTo>
                    <a:cubicBezTo>
                      <a:pt x="10" y="4"/>
                      <a:pt x="11" y="1"/>
                      <a:pt x="8" y="0"/>
                    </a:cubicBezTo>
                    <a:close/>
                  </a:path>
                </a:pathLst>
              </a:custGeom>
              <a:noFill/>
              <a:ln w="9525" cap="sq">
                <a:solidFill>
                  <a:srgbClr val="B4B3B3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1945" name="Freeform 723"/>
              <p:cNvSpPr>
                <a:spLocks noChangeArrowheads="1"/>
              </p:cNvSpPr>
              <p:nvPr/>
            </p:nvSpPr>
            <p:spPr bwMode="auto">
              <a:xfrm>
                <a:off x="1029" y="3239"/>
                <a:ext cx="16" cy="21"/>
              </a:xfrm>
              <a:custGeom>
                <a:avLst/>
                <a:gdLst>
                  <a:gd name="T0" fmla="*/ 4217 w 13"/>
                  <a:gd name="T1" fmla="*/ 0 h 13"/>
                  <a:gd name="T2" fmla="*/ 1308 w 13"/>
                  <a:gd name="T3" fmla="*/ 34813 h 13"/>
                  <a:gd name="T4" fmla="*/ 4704 w 13"/>
                  <a:gd name="T5" fmla="*/ 41365 h 13"/>
                  <a:gd name="T6" fmla="*/ 7602 w 13"/>
                  <a:gd name="T7" fmla="*/ 10791 h 13"/>
                  <a:gd name="T8" fmla="*/ 4217 w 13"/>
                  <a:gd name="T9" fmla="*/ 0 h 1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" h="13">
                    <a:moveTo>
                      <a:pt x="6" y="0"/>
                    </a:moveTo>
                    <a:cubicBezTo>
                      <a:pt x="7" y="4"/>
                      <a:pt x="0" y="6"/>
                      <a:pt x="2" y="10"/>
                    </a:cubicBezTo>
                    <a:cubicBezTo>
                      <a:pt x="2" y="11"/>
                      <a:pt x="5" y="13"/>
                      <a:pt x="7" y="12"/>
                    </a:cubicBezTo>
                    <a:cubicBezTo>
                      <a:pt x="11" y="10"/>
                      <a:pt x="13" y="6"/>
                      <a:pt x="11" y="3"/>
                    </a:cubicBezTo>
                    <a:cubicBezTo>
                      <a:pt x="11" y="1"/>
                      <a:pt x="9" y="1"/>
                      <a:pt x="6" y="0"/>
                    </a:cubicBezTo>
                    <a:close/>
                  </a:path>
                </a:pathLst>
              </a:custGeom>
              <a:solidFill>
                <a:srgbClr val="F0DE2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1946" name="Freeform 724"/>
              <p:cNvSpPr>
                <a:spLocks noChangeArrowheads="1"/>
              </p:cNvSpPr>
              <p:nvPr/>
            </p:nvSpPr>
            <p:spPr bwMode="auto">
              <a:xfrm>
                <a:off x="1029" y="3239"/>
                <a:ext cx="16" cy="21"/>
              </a:xfrm>
              <a:custGeom>
                <a:avLst/>
                <a:gdLst>
                  <a:gd name="T0" fmla="*/ 4217 w 13"/>
                  <a:gd name="T1" fmla="*/ 0 h 13"/>
                  <a:gd name="T2" fmla="*/ 1308 w 13"/>
                  <a:gd name="T3" fmla="*/ 34813 h 13"/>
                  <a:gd name="T4" fmla="*/ 4704 w 13"/>
                  <a:gd name="T5" fmla="*/ 41365 h 13"/>
                  <a:gd name="T6" fmla="*/ 7602 w 13"/>
                  <a:gd name="T7" fmla="*/ 10791 h 13"/>
                  <a:gd name="T8" fmla="*/ 4217 w 13"/>
                  <a:gd name="T9" fmla="*/ 0 h 1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" h="13">
                    <a:moveTo>
                      <a:pt x="6" y="0"/>
                    </a:moveTo>
                    <a:cubicBezTo>
                      <a:pt x="7" y="4"/>
                      <a:pt x="0" y="6"/>
                      <a:pt x="2" y="10"/>
                    </a:cubicBezTo>
                    <a:cubicBezTo>
                      <a:pt x="2" y="11"/>
                      <a:pt x="5" y="13"/>
                      <a:pt x="7" y="12"/>
                    </a:cubicBezTo>
                    <a:cubicBezTo>
                      <a:pt x="11" y="10"/>
                      <a:pt x="13" y="6"/>
                      <a:pt x="11" y="3"/>
                    </a:cubicBezTo>
                    <a:cubicBezTo>
                      <a:pt x="11" y="1"/>
                      <a:pt x="9" y="1"/>
                      <a:pt x="6" y="0"/>
                    </a:cubicBezTo>
                    <a:close/>
                  </a:path>
                </a:pathLst>
              </a:custGeom>
              <a:noFill/>
              <a:ln w="9525" cap="sq">
                <a:solidFill>
                  <a:srgbClr val="B4B3B3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1947" name="Freeform 725"/>
              <p:cNvSpPr>
                <a:spLocks noChangeArrowheads="1"/>
              </p:cNvSpPr>
              <p:nvPr/>
            </p:nvSpPr>
            <p:spPr bwMode="auto">
              <a:xfrm>
                <a:off x="1042" y="3219"/>
                <a:ext cx="17" cy="18"/>
              </a:xfrm>
              <a:custGeom>
                <a:avLst/>
                <a:gdLst>
                  <a:gd name="T0" fmla="*/ 9083 w 13"/>
                  <a:gd name="T1" fmla="*/ 12698 h 11"/>
                  <a:gd name="T2" fmla="*/ 1880 w 13"/>
                  <a:gd name="T3" fmla="*/ 34002 h 11"/>
                  <a:gd name="T4" fmla="*/ 6774 w 13"/>
                  <a:gd name="T5" fmla="*/ 42410 h 11"/>
                  <a:gd name="T6" fmla="*/ 9083 w 13"/>
                  <a:gd name="T7" fmla="*/ 34002 h 11"/>
                  <a:gd name="T8" fmla="*/ 9083 w 13"/>
                  <a:gd name="T9" fmla="*/ 12698 h 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" h="11">
                    <a:moveTo>
                      <a:pt x="9" y="3"/>
                    </a:moveTo>
                    <a:cubicBezTo>
                      <a:pt x="5" y="0"/>
                      <a:pt x="0" y="5"/>
                      <a:pt x="2" y="8"/>
                    </a:cubicBezTo>
                    <a:cubicBezTo>
                      <a:pt x="2" y="9"/>
                      <a:pt x="5" y="11"/>
                      <a:pt x="7" y="10"/>
                    </a:cubicBezTo>
                    <a:cubicBezTo>
                      <a:pt x="8" y="10"/>
                      <a:pt x="9" y="9"/>
                      <a:pt x="9" y="8"/>
                    </a:cubicBezTo>
                    <a:cubicBezTo>
                      <a:pt x="9" y="6"/>
                      <a:pt x="13" y="4"/>
                      <a:pt x="9" y="3"/>
                    </a:cubicBezTo>
                    <a:close/>
                  </a:path>
                </a:pathLst>
              </a:custGeom>
              <a:solidFill>
                <a:srgbClr val="F0DE2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1948" name="Freeform 726"/>
              <p:cNvSpPr>
                <a:spLocks noChangeArrowheads="1"/>
              </p:cNvSpPr>
              <p:nvPr/>
            </p:nvSpPr>
            <p:spPr bwMode="auto">
              <a:xfrm>
                <a:off x="1042" y="3219"/>
                <a:ext cx="17" cy="18"/>
              </a:xfrm>
              <a:custGeom>
                <a:avLst/>
                <a:gdLst>
                  <a:gd name="T0" fmla="*/ 9083 w 13"/>
                  <a:gd name="T1" fmla="*/ 12698 h 11"/>
                  <a:gd name="T2" fmla="*/ 1880 w 13"/>
                  <a:gd name="T3" fmla="*/ 34002 h 11"/>
                  <a:gd name="T4" fmla="*/ 6774 w 13"/>
                  <a:gd name="T5" fmla="*/ 42410 h 11"/>
                  <a:gd name="T6" fmla="*/ 9083 w 13"/>
                  <a:gd name="T7" fmla="*/ 34002 h 11"/>
                  <a:gd name="T8" fmla="*/ 9083 w 13"/>
                  <a:gd name="T9" fmla="*/ 12698 h 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" h="11">
                    <a:moveTo>
                      <a:pt x="9" y="3"/>
                    </a:moveTo>
                    <a:cubicBezTo>
                      <a:pt x="5" y="0"/>
                      <a:pt x="0" y="5"/>
                      <a:pt x="2" y="8"/>
                    </a:cubicBezTo>
                    <a:cubicBezTo>
                      <a:pt x="2" y="9"/>
                      <a:pt x="5" y="11"/>
                      <a:pt x="7" y="10"/>
                    </a:cubicBezTo>
                    <a:cubicBezTo>
                      <a:pt x="8" y="10"/>
                      <a:pt x="9" y="9"/>
                      <a:pt x="9" y="8"/>
                    </a:cubicBezTo>
                    <a:cubicBezTo>
                      <a:pt x="9" y="6"/>
                      <a:pt x="13" y="4"/>
                      <a:pt x="9" y="3"/>
                    </a:cubicBezTo>
                    <a:close/>
                  </a:path>
                </a:pathLst>
              </a:custGeom>
              <a:noFill/>
              <a:ln w="9525" cap="sq">
                <a:solidFill>
                  <a:srgbClr val="B4B3B3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1949" name="Freeform 727"/>
              <p:cNvSpPr>
                <a:spLocks noChangeArrowheads="1"/>
              </p:cNvSpPr>
              <p:nvPr/>
            </p:nvSpPr>
            <p:spPr bwMode="auto">
              <a:xfrm>
                <a:off x="1014" y="3239"/>
                <a:ext cx="8" cy="9"/>
              </a:xfrm>
              <a:custGeom>
                <a:avLst/>
                <a:gdLst>
                  <a:gd name="T0" fmla="*/ 1048 w 7"/>
                  <a:gd name="T1" fmla="*/ 0 h 6"/>
                  <a:gd name="T2" fmla="*/ 0 w 7"/>
                  <a:gd name="T3" fmla="*/ 15128 h 6"/>
                  <a:gd name="T4" fmla="*/ 1648 w 7"/>
                  <a:gd name="T5" fmla="*/ 15128 h 6"/>
                  <a:gd name="T6" fmla="*/ 1048 w 7"/>
                  <a:gd name="T7" fmla="*/ 0 h 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7" h="6">
                    <a:moveTo>
                      <a:pt x="3" y="0"/>
                    </a:moveTo>
                    <a:cubicBezTo>
                      <a:pt x="1" y="1"/>
                      <a:pt x="1" y="4"/>
                      <a:pt x="0" y="5"/>
                    </a:cubicBezTo>
                    <a:cubicBezTo>
                      <a:pt x="2" y="5"/>
                      <a:pt x="4" y="6"/>
                      <a:pt x="5" y="5"/>
                    </a:cubicBezTo>
                    <a:cubicBezTo>
                      <a:pt x="7" y="3"/>
                      <a:pt x="6" y="0"/>
                      <a:pt x="3" y="0"/>
                    </a:cubicBezTo>
                    <a:close/>
                  </a:path>
                </a:pathLst>
              </a:custGeom>
              <a:solidFill>
                <a:srgbClr val="F0DE2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1950" name="Freeform 728"/>
              <p:cNvSpPr>
                <a:spLocks noChangeArrowheads="1"/>
              </p:cNvSpPr>
              <p:nvPr/>
            </p:nvSpPr>
            <p:spPr bwMode="auto">
              <a:xfrm>
                <a:off x="1014" y="3239"/>
                <a:ext cx="8" cy="9"/>
              </a:xfrm>
              <a:custGeom>
                <a:avLst/>
                <a:gdLst>
                  <a:gd name="T0" fmla="*/ 1048 w 7"/>
                  <a:gd name="T1" fmla="*/ 0 h 6"/>
                  <a:gd name="T2" fmla="*/ 0 w 7"/>
                  <a:gd name="T3" fmla="*/ 15128 h 6"/>
                  <a:gd name="T4" fmla="*/ 1648 w 7"/>
                  <a:gd name="T5" fmla="*/ 15128 h 6"/>
                  <a:gd name="T6" fmla="*/ 1048 w 7"/>
                  <a:gd name="T7" fmla="*/ 0 h 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7" h="6">
                    <a:moveTo>
                      <a:pt x="3" y="0"/>
                    </a:moveTo>
                    <a:cubicBezTo>
                      <a:pt x="1" y="1"/>
                      <a:pt x="1" y="4"/>
                      <a:pt x="0" y="5"/>
                    </a:cubicBezTo>
                    <a:cubicBezTo>
                      <a:pt x="2" y="5"/>
                      <a:pt x="4" y="6"/>
                      <a:pt x="5" y="5"/>
                    </a:cubicBezTo>
                    <a:cubicBezTo>
                      <a:pt x="7" y="3"/>
                      <a:pt x="6" y="0"/>
                      <a:pt x="3" y="0"/>
                    </a:cubicBezTo>
                    <a:close/>
                  </a:path>
                </a:pathLst>
              </a:custGeom>
              <a:noFill/>
              <a:ln w="9525" cap="sq">
                <a:solidFill>
                  <a:srgbClr val="B4B3B3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1951" name="Freeform 729"/>
              <p:cNvSpPr>
                <a:spLocks noChangeArrowheads="1"/>
              </p:cNvSpPr>
              <p:nvPr/>
            </p:nvSpPr>
            <p:spPr bwMode="auto">
              <a:xfrm>
                <a:off x="1023" y="3229"/>
                <a:ext cx="14" cy="15"/>
              </a:xfrm>
              <a:custGeom>
                <a:avLst/>
                <a:gdLst>
                  <a:gd name="T0" fmla="*/ 5737 w 11"/>
                  <a:gd name="T1" fmla="*/ 0 h 9"/>
                  <a:gd name="T2" fmla="*/ 3832 w 11"/>
                  <a:gd name="T3" fmla="*/ 47430 h 9"/>
                  <a:gd name="T4" fmla="*/ 7527 w 11"/>
                  <a:gd name="T5" fmla="*/ 25292 h 9"/>
                  <a:gd name="T6" fmla="*/ 9389 w 11"/>
                  <a:gd name="T7" fmla="*/ 10245 h 9"/>
                  <a:gd name="T8" fmla="*/ 5737 w 11"/>
                  <a:gd name="T9" fmla="*/ 0 h 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1" h="9">
                    <a:moveTo>
                      <a:pt x="6" y="0"/>
                    </a:moveTo>
                    <a:cubicBezTo>
                      <a:pt x="2" y="0"/>
                      <a:pt x="0" y="6"/>
                      <a:pt x="4" y="8"/>
                    </a:cubicBezTo>
                    <a:cubicBezTo>
                      <a:pt x="7" y="9"/>
                      <a:pt x="9" y="6"/>
                      <a:pt x="8" y="4"/>
                    </a:cubicBezTo>
                    <a:cubicBezTo>
                      <a:pt x="9" y="4"/>
                      <a:pt x="9" y="3"/>
                      <a:pt x="10" y="2"/>
                    </a:cubicBezTo>
                    <a:cubicBezTo>
                      <a:pt x="11" y="1"/>
                      <a:pt x="8" y="0"/>
                      <a:pt x="6" y="0"/>
                    </a:cubicBezTo>
                    <a:close/>
                  </a:path>
                </a:pathLst>
              </a:custGeom>
              <a:solidFill>
                <a:srgbClr val="F0DE2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1952" name="Freeform 730"/>
              <p:cNvSpPr>
                <a:spLocks noChangeArrowheads="1"/>
              </p:cNvSpPr>
              <p:nvPr/>
            </p:nvSpPr>
            <p:spPr bwMode="auto">
              <a:xfrm>
                <a:off x="1023" y="3229"/>
                <a:ext cx="14" cy="15"/>
              </a:xfrm>
              <a:custGeom>
                <a:avLst/>
                <a:gdLst>
                  <a:gd name="T0" fmla="*/ 5737 w 11"/>
                  <a:gd name="T1" fmla="*/ 0 h 9"/>
                  <a:gd name="T2" fmla="*/ 3832 w 11"/>
                  <a:gd name="T3" fmla="*/ 47430 h 9"/>
                  <a:gd name="T4" fmla="*/ 7527 w 11"/>
                  <a:gd name="T5" fmla="*/ 25292 h 9"/>
                  <a:gd name="T6" fmla="*/ 9389 w 11"/>
                  <a:gd name="T7" fmla="*/ 10245 h 9"/>
                  <a:gd name="T8" fmla="*/ 5737 w 11"/>
                  <a:gd name="T9" fmla="*/ 0 h 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1" h="9">
                    <a:moveTo>
                      <a:pt x="6" y="0"/>
                    </a:moveTo>
                    <a:cubicBezTo>
                      <a:pt x="2" y="0"/>
                      <a:pt x="0" y="6"/>
                      <a:pt x="4" y="8"/>
                    </a:cubicBezTo>
                    <a:cubicBezTo>
                      <a:pt x="7" y="9"/>
                      <a:pt x="9" y="6"/>
                      <a:pt x="8" y="4"/>
                    </a:cubicBezTo>
                    <a:cubicBezTo>
                      <a:pt x="9" y="4"/>
                      <a:pt x="9" y="3"/>
                      <a:pt x="10" y="2"/>
                    </a:cubicBezTo>
                    <a:cubicBezTo>
                      <a:pt x="11" y="1"/>
                      <a:pt x="8" y="0"/>
                      <a:pt x="6" y="0"/>
                    </a:cubicBezTo>
                    <a:close/>
                  </a:path>
                </a:pathLst>
              </a:custGeom>
              <a:noFill/>
              <a:ln w="9525" cap="sq">
                <a:solidFill>
                  <a:srgbClr val="B4B3B3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1953" name="Freeform 731"/>
              <p:cNvSpPr>
                <a:spLocks noChangeArrowheads="1"/>
              </p:cNvSpPr>
              <p:nvPr/>
            </p:nvSpPr>
            <p:spPr bwMode="auto">
              <a:xfrm>
                <a:off x="1008" y="3221"/>
                <a:ext cx="14" cy="15"/>
              </a:xfrm>
              <a:custGeom>
                <a:avLst/>
                <a:gdLst>
                  <a:gd name="T0" fmla="*/ 4598 w 11"/>
                  <a:gd name="T1" fmla="*/ 6147 h 9"/>
                  <a:gd name="T2" fmla="*/ 1716 w 11"/>
                  <a:gd name="T3" fmla="*/ 47430 h 9"/>
                  <a:gd name="T4" fmla="*/ 8993 w 11"/>
                  <a:gd name="T5" fmla="*/ 42153 h 9"/>
                  <a:gd name="T6" fmla="*/ 10265 w 11"/>
                  <a:gd name="T7" fmla="*/ 10245 h 9"/>
                  <a:gd name="T8" fmla="*/ 4598 w 11"/>
                  <a:gd name="T9" fmla="*/ 6147 h 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1" h="9">
                    <a:moveTo>
                      <a:pt x="5" y="1"/>
                    </a:moveTo>
                    <a:cubicBezTo>
                      <a:pt x="2" y="3"/>
                      <a:pt x="0" y="6"/>
                      <a:pt x="2" y="8"/>
                    </a:cubicBezTo>
                    <a:cubicBezTo>
                      <a:pt x="4" y="9"/>
                      <a:pt x="7" y="8"/>
                      <a:pt x="9" y="7"/>
                    </a:cubicBezTo>
                    <a:cubicBezTo>
                      <a:pt x="11" y="7"/>
                      <a:pt x="11" y="4"/>
                      <a:pt x="11" y="2"/>
                    </a:cubicBezTo>
                    <a:cubicBezTo>
                      <a:pt x="10" y="0"/>
                      <a:pt x="7" y="0"/>
                      <a:pt x="5" y="1"/>
                    </a:cubicBezTo>
                    <a:close/>
                  </a:path>
                </a:pathLst>
              </a:custGeom>
              <a:solidFill>
                <a:srgbClr val="F0DE2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1954" name="Freeform 732"/>
              <p:cNvSpPr>
                <a:spLocks noChangeArrowheads="1"/>
              </p:cNvSpPr>
              <p:nvPr/>
            </p:nvSpPr>
            <p:spPr bwMode="auto">
              <a:xfrm>
                <a:off x="1008" y="3221"/>
                <a:ext cx="14" cy="15"/>
              </a:xfrm>
              <a:custGeom>
                <a:avLst/>
                <a:gdLst>
                  <a:gd name="T0" fmla="*/ 4598 w 11"/>
                  <a:gd name="T1" fmla="*/ 6147 h 9"/>
                  <a:gd name="T2" fmla="*/ 1716 w 11"/>
                  <a:gd name="T3" fmla="*/ 47430 h 9"/>
                  <a:gd name="T4" fmla="*/ 8993 w 11"/>
                  <a:gd name="T5" fmla="*/ 42153 h 9"/>
                  <a:gd name="T6" fmla="*/ 10265 w 11"/>
                  <a:gd name="T7" fmla="*/ 10245 h 9"/>
                  <a:gd name="T8" fmla="*/ 4598 w 11"/>
                  <a:gd name="T9" fmla="*/ 6147 h 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1" h="9">
                    <a:moveTo>
                      <a:pt x="5" y="1"/>
                    </a:moveTo>
                    <a:cubicBezTo>
                      <a:pt x="2" y="3"/>
                      <a:pt x="0" y="6"/>
                      <a:pt x="2" y="8"/>
                    </a:cubicBezTo>
                    <a:cubicBezTo>
                      <a:pt x="4" y="9"/>
                      <a:pt x="7" y="8"/>
                      <a:pt x="9" y="7"/>
                    </a:cubicBezTo>
                    <a:cubicBezTo>
                      <a:pt x="11" y="7"/>
                      <a:pt x="11" y="4"/>
                      <a:pt x="11" y="2"/>
                    </a:cubicBezTo>
                    <a:cubicBezTo>
                      <a:pt x="10" y="0"/>
                      <a:pt x="7" y="0"/>
                      <a:pt x="5" y="1"/>
                    </a:cubicBezTo>
                    <a:close/>
                  </a:path>
                </a:pathLst>
              </a:custGeom>
              <a:noFill/>
              <a:ln w="9525" cap="sq">
                <a:solidFill>
                  <a:srgbClr val="B4B3B3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1955" name="Freeform 733"/>
              <p:cNvSpPr>
                <a:spLocks noChangeArrowheads="1"/>
              </p:cNvSpPr>
              <p:nvPr/>
            </p:nvSpPr>
            <p:spPr bwMode="auto">
              <a:xfrm>
                <a:off x="1008" y="3204"/>
                <a:ext cx="10" cy="11"/>
              </a:xfrm>
              <a:custGeom>
                <a:avLst/>
                <a:gdLst>
                  <a:gd name="T0" fmla="*/ 3869 w 8"/>
                  <a:gd name="T1" fmla="*/ 0 h 7"/>
                  <a:gd name="T2" fmla="*/ 0 w 8"/>
                  <a:gd name="T3" fmla="*/ 14947 h 7"/>
                  <a:gd name="T4" fmla="*/ 6288 w 8"/>
                  <a:gd name="T5" fmla="*/ 11123 h 7"/>
                  <a:gd name="T6" fmla="*/ 3869 w 8"/>
                  <a:gd name="T7" fmla="*/ 0 h 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8" h="7">
                    <a:moveTo>
                      <a:pt x="5" y="0"/>
                    </a:moveTo>
                    <a:cubicBezTo>
                      <a:pt x="3" y="3"/>
                      <a:pt x="2" y="5"/>
                      <a:pt x="0" y="7"/>
                    </a:cubicBezTo>
                    <a:cubicBezTo>
                      <a:pt x="4" y="7"/>
                      <a:pt x="5" y="7"/>
                      <a:pt x="8" y="5"/>
                    </a:cubicBezTo>
                    <a:cubicBezTo>
                      <a:pt x="8" y="3"/>
                      <a:pt x="6" y="2"/>
                      <a:pt x="5" y="0"/>
                    </a:cubicBezTo>
                    <a:close/>
                  </a:path>
                </a:pathLst>
              </a:custGeom>
              <a:solidFill>
                <a:srgbClr val="F0DE2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1956" name="Freeform 734"/>
              <p:cNvSpPr>
                <a:spLocks noChangeArrowheads="1"/>
              </p:cNvSpPr>
              <p:nvPr/>
            </p:nvSpPr>
            <p:spPr bwMode="auto">
              <a:xfrm>
                <a:off x="1008" y="3204"/>
                <a:ext cx="10" cy="11"/>
              </a:xfrm>
              <a:custGeom>
                <a:avLst/>
                <a:gdLst>
                  <a:gd name="T0" fmla="*/ 3869 w 8"/>
                  <a:gd name="T1" fmla="*/ 0 h 7"/>
                  <a:gd name="T2" fmla="*/ 0 w 8"/>
                  <a:gd name="T3" fmla="*/ 14947 h 7"/>
                  <a:gd name="T4" fmla="*/ 6288 w 8"/>
                  <a:gd name="T5" fmla="*/ 11123 h 7"/>
                  <a:gd name="T6" fmla="*/ 3869 w 8"/>
                  <a:gd name="T7" fmla="*/ 0 h 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8" h="7">
                    <a:moveTo>
                      <a:pt x="5" y="0"/>
                    </a:moveTo>
                    <a:cubicBezTo>
                      <a:pt x="3" y="3"/>
                      <a:pt x="2" y="5"/>
                      <a:pt x="0" y="7"/>
                    </a:cubicBezTo>
                    <a:cubicBezTo>
                      <a:pt x="4" y="7"/>
                      <a:pt x="5" y="7"/>
                      <a:pt x="8" y="5"/>
                    </a:cubicBezTo>
                    <a:cubicBezTo>
                      <a:pt x="8" y="3"/>
                      <a:pt x="6" y="2"/>
                      <a:pt x="5" y="0"/>
                    </a:cubicBezTo>
                    <a:close/>
                  </a:path>
                </a:pathLst>
              </a:custGeom>
              <a:noFill/>
              <a:ln w="9525" cap="sq">
                <a:solidFill>
                  <a:srgbClr val="B4B3B3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1957" name="Freeform 735"/>
              <p:cNvSpPr>
                <a:spLocks noChangeArrowheads="1"/>
              </p:cNvSpPr>
              <p:nvPr/>
            </p:nvSpPr>
            <p:spPr bwMode="auto">
              <a:xfrm>
                <a:off x="1026" y="3214"/>
                <a:ext cx="15" cy="10"/>
              </a:xfrm>
              <a:custGeom>
                <a:avLst/>
                <a:gdLst>
                  <a:gd name="T0" fmla="*/ 18323 w 11"/>
                  <a:gd name="T1" fmla="*/ 6147 h 6"/>
                  <a:gd name="T2" fmla="*/ 2746 w 11"/>
                  <a:gd name="T3" fmla="*/ 17075 h 6"/>
                  <a:gd name="T4" fmla="*/ 4744 w 11"/>
                  <a:gd name="T5" fmla="*/ 28458 h 6"/>
                  <a:gd name="T6" fmla="*/ 24454 w 11"/>
                  <a:gd name="T7" fmla="*/ 35903 h 6"/>
                  <a:gd name="T8" fmla="*/ 25425 w 11"/>
                  <a:gd name="T9" fmla="*/ 28458 h 6"/>
                  <a:gd name="T10" fmla="*/ 18323 w 11"/>
                  <a:gd name="T11" fmla="*/ 6147 h 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1" h="6">
                    <a:moveTo>
                      <a:pt x="7" y="1"/>
                    </a:moveTo>
                    <a:cubicBezTo>
                      <a:pt x="6" y="0"/>
                      <a:pt x="3" y="2"/>
                      <a:pt x="1" y="3"/>
                    </a:cubicBezTo>
                    <a:cubicBezTo>
                      <a:pt x="0" y="4"/>
                      <a:pt x="1" y="4"/>
                      <a:pt x="2" y="5"/>
                    </a:cubicBezTo>
                    <a:cubicBezTo>
                      <a:pt x="5" y="3"/>
                      <a:pt x="7" y="4"/>
                      <a:pt x="9" y="6"/>
                    </a:cubicBezTo>
                    <a:cubicBezTo>
                      <a:pt x="9" y="6"/>
                      <a:pt x="9" y="5"/>
                      <a:pt x="10" y="5"/>
                    </a:cubicBezTo>
                    <a:cubicBezTo>
                      <a:pt x="11" y="3"/>
                      <a:pt x="9" y="1"/>
                      <a:pt x="7" y="1"/>
                    </a:cubicBezTo>
                    <a:close/>
                  </a:path>
                </a:pathLst>
              </a:custGeom>
              <a:solidFill>
                <a:srgbClr val="F0DE2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1958" name="Freeform 736"/>
              <p:cNvSpPr>
                <a:spLocks noChangeArrowheads="1"/>
              </p:cNvSpPr>
              <p:nvPr/>
            </p:nvSpPr>
            <p:spPr bwMode="auto">
              <a:xfrm>
                <a:off x="1026" y="3214"/>
                <a:ext cx="15" cy="10"/>
              </a:xfrm>
              <a:custGeom>
                <a:avLst/>
                <a:gdLst>
                  <a:gd name="T0" fmla="*/ 18323 w 11"/>
                  <a:gd name="T1" fmla="*/ 6147 h 6"/>
                  <a:gd name="T2" fmla="*/ 2746 w 11"/>
                  <a:gd name="T3" fmla="*/ 17075 h 6"/>
                  <a:gd name="T4" fmla="*/ 4744 w 11"/>
                  <a:gd name="T5" fmla="*/ 28458 h 6"/>
                  <a:gd name="T6" fmla="*/ 24454 w 11"/>
                  <a:gd name="T7" fmla="*/ 35903 h 6"/>
                  <a:gd name="T8" fmla="*/ 25425 w 11"/>
                  <a:gd name="T9" fmla="*/ 28458 h 6"/>
                  <a:gd name="T10" fmla="*/ 18323 w 11"/>
                  <a:gd name="T11" fmla="*/ 6147 h 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1" h="6">
                    <a:moveTo>
                      <a:pt x="7" y="1"/>
                    </a:moveTo>
                    <a:cubicBezTo>
                      <a:pt x="6" y="0"/>
                      <a:pt x="3" y="2"/>
                      <a:pt x="1" y="3"/>
                    </a:cubicBezTo>
                    <a:cubicBezTo>
                      <a:pt x="0" y="4"/>
                      <a:pt x="1" y="4"/>
                      <a:pt x="2" y="5"/>
                    </a:cubicBezTo>
                    <a:cubicBezTo>
                      <a:pt x="5" y="3"/>
                      <a:pt x="7" y="4"/>
                      <a:pt x="9" y="6"/>
                    </a:cubicBezTo>
                    <a:cubicBezTo>
                      <a:pt x="9" y="6"/>
                      <a:pt x="9" y="5"/>
                      <a:pt x="10" y="5"/>
                    </a:cubicBezTo>
                    <a:cubicBezTo>
                      <a:pt x="11" y="3"/>
                      <a:pt x="9" y="1"/>
                      <a:pt x="7" y="1"/>
                    </a:cubicBezTo>
                    <a:close/>
                  </a:path>
                </a:pathLst>
              </a:custGeom>
              <a:noFill/>
              <a:ln w="9525" cap="sq">
                <a:solidFill>
                  <a:srgbClr val="B4B3B3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1959" name="Freeform 737"/>
              <p:cNvSpPr>
                <a:spLocks noChangeArrowheads="1"/>
              </p:cNvSpPr>
              <p:nvPr/>
            </p:nvSpPr>
            <p:spPr bwMode="auto">
              <a:xfrm>
                <a:off x="1023" y="3202"/>
                <a:ext cx="14" cy="7"/>
              </a:xfrm>
              <a:custGeom>
                <a:avLst/>
                <a:gdLst>
                  <a:gd name="T0" fmla="*/ 3832 w 11"/>
                  <a:gd name="T1" fmla="*/ 0 h 5"/>
                  <a:gd name="T2" fmla="*/ 1050 w 11"/>
                  <a:gd name="T3" fmla="*/ 5274 h 5"/>
                  <a:gd name="T4" fmla="*/ 2808 w 11"/>
                  <a:gd name="T5" fmla="*/ 6819 h 5"/>
                  <a:gd name="T6" fmla="*/ 10265 w 11"/>
                  <a:gd name="T7" fmla="*/ 6819 h 5"/>
                  <a:gd name="T8" fmla="*/ 3832 w 11"/>
                  <a:gd name="T9" fmla="*/ 0 h 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1" h="5">
                    <a:moveTo>
                      <a:pt x="4" y="0"/>
                    </a:moveTo>
                    <a:cubicBezTo>
                      <a:pt x="1" y="0"/>
                      <a:pt x="0" y="2"/>
                      <a:pt x="1" y="4"/>
                    </a:cubicBezTo>
                    <a:cubicBezTo>
                      <a:pt x="1" y="5"/>
                      <a:pt x="3" y="4"/>
                      <a:pt x="3" y="5"/>
                    </a:cubicBezTo>
                    <a:cubicBezTo>
                      <a:pt x="5" y="4"/>
                      <a:pt x="8" y="4"/>
                      <a:pt x="11" y="5"/>
                    </a:cubicBezTo>
                    <a:cubicBezTo>
                      <a:pt x="9" y="3"/>
                      <a:pt x="9" y="0"/>
                      <a:pt x="4" y="0"/>
                    </a:cubicBezTo>
                    <a:close/>
                  </a:path>
                </a:pathLst>
              </a:custGeom>
              <a:solidFill>
                <a:srgbClr val="F0DE2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1960" name="Freeform 738"/>
              <p:cNvSpPr>
                <a:spLocks noChangeArrowheads="1"/>
              </p:cNvSpPr>
              <p:nvPr/>
            </p:nvSpPr>
            <p:spPr bwMode="auto">
              <a:xfrm>
                <a:off x="1023" y="3202"/>
                <a:ext cx="14" cy="7"/>
              </a:xfrm>
              <a:custGeom>
                <a:avLst/>
                <a:gdLst>
                  <a:gd name="T0" fmla="*/ 3832 w 11"/>
                  <a:gd name="T1" fmla="*/ 0 h 5"/>
                  <a:gd name="T2" fmla="*/ 1050 w 11"/>
                  <a:gd name="T3" fmla="*/ 5274 h 5"/>
                  <a:gd name="T4" fmla="*/ 2808 w 11"/>
                  <a:gd name="T5" fmla="*/ 6819 h 5"/>
                  <a:gd name="T6" fmla="*/ 10265 w 11"/>
                  <a:gd name="T7" fmla="*/ 6819 h 5"/>
                  <a:gd name="T8" fmla="*/ 3832 w 11"/>
                  <a:gd name="T9" fmla="*/ 0 h 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1" h="5">
                    <a:moveTo>
                      <a:pt x="4" y="0"/>
                    </a:moveTo>
                    <a:cubicBezTo>
                      <a:pt x="1" y="0"/>
                      <a:pt x="0" y="2"/>
                      <a:pt x="1" y="4"/>
                    </a:cubicBezTo>
                    <a:cubicBezTo>
                      <a:pt x="1" y="5"/>
                      <a:pt x="3" y="4"/>
                      <a:pt x="3" y="5"/>
                    </a:cubicBezTo>
                    <a:cubicBezTo>
                      <a:pt x="5" y="4"/>
                      <a:pt x="8" y="4"/>
                      <a:pt x="11" y="5"/>
                    </a:cubicBezTo>
                    <a:cubicBezTo>
                      <a:pt x="9" y="3"/>
                      <a:pt x="9" y="0"/>
                      <a:pt x="4" y="0"/>
                    </a:cubicBezTo>
                    <a:close/>
                  </a:path>
                </a:pathLst>
              </a:custGeom>
              <a:noFill/>
              <a:ln w="9525" cap="sq">
                <a:solidFill>
                  <a:srgbClr val="B4B3B3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1961" name="Freeform 739"/>
              <p:cNvSpPr>
                <a:spLocks noChangeArrowheads="1"/>
              </p:cNvSpPr>
              <p:nvPr/>
            </p:nvSpPr>
            <p:spPr bwMode="auto">
              <a:xfrm>
                <a:off x="1042" y="3196"/>
                <a:ext cx="10" cy="11"/>
              </a:xfrm>
              <a:custGeom>
                <a:avLst/>
                <a:gdLst>
                  <a:gd name="T0" fmla="*/ 4801 w 8"/>
                  <a:gd name="T1" fmla="*/ 0 h 7"/>
                  <a:gd name="T2" fmla="*/ 0 w 8"/>
                  <a:gd name="T3" fmla="*/ 23667 h 7"/>
                  <a:gd name="T4" fmla="*/ 5369 w 8"/>
                  <a:gd name="T5" fmla="*/ 23667 h 7"/>
                  <a:gd name="T6" fmla="*/ 4801 w 8"/>
                  <a:gd name="T7" fmla="*/ 0 h 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8" h="7">
                    <a:moveTo>
                      <a:pt x="6" y="0"/>
                    </a:moveTo>
                    <a:cubicBezTo>
                      <a:pt x="4" y="0"/>
                      <a:pt x="0" y="1"/>
                      <a:pt x="0" y="4"/>
                    </a:cubicBezTo>
                    <a:cubicBezTo>
                      <a:pt x="0" y="7"/>
                      <a:pt x="5" y="6"/>
                      <a:pt x="7" y="4"/>
                    </a:cubicBezTo>
                    <a:cubicBezTo>
                      <a:pt x="8" y="3"/>
                      <a:pt x="8" y="0"/>
                      <a:pt x="6" y="0"/>
                    </a:cubicBezTo>
                    <a:close/>
                  </a:path>
                </a:pathLst>
              </a:custGeom>
              <a:solidFill>
                <a:srgbClr val="F0DE2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1962" name="Freeform 740"/>
              <p:cNvSpPr>
                <a:spLocks noChangeArrowheads="1"/>
              </p:cNvSpPr>
              <p:nvPr/>
            </p:nvSpPr>
            <p:spPr bwMode="auto">
              <a:xfrm>
                <a:off x="1042" y="3196"/>
                <a:ext cx="10" cy="11"/>
              </a:xfrm>
              <a:custGeom>
                <a:avLst/>
                <a:gdLst>
                  <a:gd name="T0" fmla="*/ 4801 w 8"/>
                  <a:gd name="T1" fmla="*/ 0 h 7"/>
                  <a:gd name="T2" fmla="*/ 0 w 8"/>
                  <a:gd name="T3" fmla="*/ 23667 h 7"/>
                  <a:gd name="T4" fmla="*/ 5369 w 8"/>
                  <a:gd name="T5" fmla="*/ 23667 h 7"/>
                  <a:gd name="T6" fmla="*/ 4801 w 8"/>
                  <a:gd name="T7" fmla="*/ 0 h 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8" h="7">
                    <a:moveTo>
                      <a:pt x="6" y="0"/>
                    </a:moveTo>
                    <a:cubicBezTo>
                      <a:pt x="4" y="0"/>
                      <a:pt x="0" y="1"/>
                      <a:pt x="0" y="4"/>
                    </a:cubicBezTo>
                    <a:cubicBezTo>
                      <a:pt x="0" y="7"/>
                      <a:pt x="5" y="6"/>
                      <a:pt x="7" y="4"/>
                    </a:cubicBezTo>
                    <a:cubicBezTo>
                      <a:pt x="8" y="3"/>
                      <a:pt x="8" y="0"/>
                      <a:pt x="6" y="0"/>
                    </a:cubicBezTo>
                    <a:close/>
                  </a:path>
                </a:pathLst>
              </a:custGeom>
              <a:noFill/>
              <a:ln w="9525" cap="sq">
                <a:solidFill>
                  <a:srgbClr val="B4B3B3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1963" name="Freeform 741"/>
              <p:cNvSpPr>
                <a:spLocks noChangeArrowheads="1"/>
              </p:cNvSpPr>
              <p:nvPr/>
            </p:nvSpPr>
            <p:spPr bwMode="auto">
              <a:xfrm>
                <a:off x="1014" y="3138"/>
                <a:ext cx="14" cy="11"/>
              </a:xfrm>
              <a:custGeom>
                <a:avLst/>
                <a:gdLst>
                  <a:gd name="T0" fmla="*/ 6273 w 11"/>
                  <a:gd name="T1" fmla="*/ 9982 h 7"/>
                  <a:gd name="T2" fmla="*/ 1716 w 11"/>
                  <a:gd name="T3" fmla="*/ 5825 h 7"/>
                  <a:gd name="T4" fmla="*/ 1716 w 11"/>
                  <a:gd name="T5" fmla="*/ 29348 h 7"/>
                  <a:gd name="T6" fmla="*/ 6273 w 11"/>
                  <a:gd name="T7" fmla="*/ 32782 h 7"/>
                  <a:gd name="T8" fmla="*/ 9389 w 11"/>
                  <a:gd name="T9" fmla="*/ 23667 h 7"/>
                  <a:gd name="T10" fmla="*/ 6273 w 11"/>
                  <a:gd name="T11" fmla="*/ 9982 h 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1" h="7">
                    <a:moveTo>
                      <a:pt x="7" y="2"/>
                    </a:moveTo>
                    <a:cubicBezTo>
                      <a:pt x="5" y="0"/>
                      <a:pt x="3" y="1"/>
                      <a:pt x="2" y="1"/>
                    </a:cubicBezTo>
                    <a:cubicBezTo>
                      <a:pt x="0" y="2"/>
                      <a:pt x="0" y="4"/>
                      <a:pt x="2" y="5"/>
                    </a:cubicBezTo>
                    <a:cubicBezTo>
                      <a:pt x="3" y="6"/>
                      <a:pt x="5" y="5"/>
                      <a:pt x="7" y="6"/>
                    </a:cubicBezTo>
                    <a:cubicBezTo>
                      <a:pt x="9" y="7"/>
                      <a:pt x="10" y="5"/>
                      <a:pt x="10" y="4"/>
                    </a:cubicBezTo>
                    <a:cubicBezTo>
                      <a:pt x="11" y="3"/>
                      <a:pt x="8" y="2"/>
                      <a:pt x="7" y="2"/>
                    </a:cubicBezTo>
                    <a:close/>
                  </a:path>
                </a:pathLst>
              </a:custGeom>
              <a:solidFill>
                <a:srgbClr val="F0DE2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1964" name="Freeform 742"/>
              <p:cNvSpPr>
                <a:spLocks noChangeArrowheads="1"/>
              </p:cNvSpPr>
              <p:nvPr/>
            </p:nvSpPr>
            <p:spPr bwMode="auto">
              <a:xfrm>
                <a:off x="1014" y="3138"/>
                <a:ext cx="14" cy="11"/>
              </a:xfrm>
              <a:custGeom>
                <a:avLst/>
                <a:gdLst>
                  <a:gd name="T0" fmla="*/ 6273 w 11"/>
                  <a:gd name="T1" fmla="*/ 9982 h 7"/>
                  <a:gd name="T2" fmla="*/ 1716 w 11"/>
                  <a:gd name="T3" fmla="*/ 5825 h 7"/>
                  <a:gd name="T4" fmla="*/ 1716 w 11"/>
                  <a:gd name="T5" fmla="*/ 29348 h 7"/>
                  <a:gd name="T6" fmla="*/ 6273 w 11"/>
                  <a:gd name="T7" fmla="*/ 32782 h 7"/>
                  <a:gd name="T8" fmla="*/ 9389 w 11"/>
                  <a:gd name="T9" fmla="*/ 23667 h 7"/>
                  <a:gd name="T10" fmla="*/ 6273 w 11"/>
                  <a:gd name="T11" fmla="*/ 9982 h 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1" h="7">
                    <a:moveTo>
                      <a:pt x="7" y="2"/>
                    </a:moveTo>
                    <a:cubicBezTo>
                      <a:pt x="5" y="0"/>
                      <a:pt x="3" y="1"/>
                      <a:pt x="2" y="1"/>
                    </a:cubicBezTo>
                    <a:cubicBezTo>
                      <a:pt x="0" y="2"/>
                      <a:pt x="0" y="4"/>
                      <a:pt x="2" y="5"/>
                    </a:cubicBezTo>
                    <a:cubicBezTo>
                      <a:pt x="3" y="6"/>
                      <a:pt x="5" y="5"/>
                      <a:pt x="7" y="6"/>
                    </a:cubicBezTo>
                    <a:cubicBezTo>
                      <a:pt x="9" y="7"/>
                      <a:pt x="10" y="5"/>
                      <a:pt x="10" y="4"/>
                    </a:cubicBezTo>
                    <a:cubicBezTo>
                      <a:pt x="11" y="3"/>
                      <a:pt x="8" y="2"/>
                      <a:pt x="7" y="2"/>
                    </a:cubicBezTo>
                    <a:close/>
                  </a:path>
                </a:pathLst>
              </a:custGeom>
              <a:noFill/>
              <a:ln w="9525" cap="sq">
                <a:solidFill>
                  <a:srgbClr val="B4B3B3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1965" name="Freeform 743"/>
              <p:cNvSpPr>
                <a:spLocks noChangeArrowheads="1"/>
              </p:cNvSpPr>
              <p:nvPr/>
            </p:nvSpPr>
            <p:spPr bwMode="auto">
              <a:xfrm>
                <a:off x="1026" y="3180"/>
                <a:ext cx="15" cy="14"/>
              </a:xfrm>
              <a:custGeom>
                <a:avLst/>
                <a:gdLst>
                  <a:gd name="T0" fmla="*/ 14718 w 11"/>
                  <a:gd name="T1" fmla="*/ 0 h 9"/>
                  <a:gd name="T2" fmla="*/ 10609 w 11"/>
                  <a:gd name="T3" fmla="*/ 14683 h 9"/>
                  <a:gd name="T4" fmla="*/ 20950 w 11"/>
                  <a:gd name="T5" fmla="*/ 6830 h 9"/>
                  <a:gd name="T6" fmla="*/ 25425 w 11"/>
                  <a:gd name="T7" fmla="*/ 3901 h 9"/>
                  <a:gd name="T8" fmla="*/ 14718 w 11"/>
                  <a:gd name="T9" fmla="*/ 0 h 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1" h="9">
                    <a:moveTo>
                      <a:pt x="6" y="0"/>
                    </a:moveTo>
                    <a:cubicBezTo>
                      <a:pt x="2" y="0"/>
                      <a:pt x="0" y="6"/>
                      <a:pt x="4" y="8"/>
                    </a:cubicBezTo>
                    <a:cubicBezTo>
                      <a:pt x="7" y="9"/>
                      <a:pt x="8" y="6"/>
                      <a:pt x="8" y="4"/>
                    </a:cubicBezTo>
                    <a:cubicBezTo>
                      <a:pt x="9" y="4"/>
                      <a:pt x="9" y="3"/>
                      <a:pt x="10" y="2"/>
                    </a:cubicBezTo>
                    <a:cubicBezTo>
                      <a:pt x="11" y="1"/>
                      <a:pt x="7" y="0"/>
                      <a:pt x="6" y="0"/>
                    </a:cubicBezTo>
                    <a:close/>
                  </a:path>
                </a:pathLst>
              </a:custGeom>
              <a:solidFill>
                <a:srgbClr val="F0DE2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1966" name="Freeform 744"/>
              <p:cNvSpPr>
                <a:spLocks noChangeArrowheads="1"/>
              </p:cNvSpPr>
              <p:nvPr/>
            </p:nvSpPr>
            <p:spPr bwMode="auto">
              <a:xfrm>
                <a:off x="1026" y="3180"/>
                <a:ext cx="15" cy="14"/>
              </a:xfrm>
              <a:custGeom>
                <a:avLst/>
                <a:gdLst>
                  <a:gd name="T0" fmla="*/ 14718 w 11"/>
                  <a:gd name="T1" fmla="*/ 0 h 9"/>
                  <a:gd name="T2" fmla="*/ 10609 w 11"/>
                  <a:gd name="T3" fmla="*/ 14683 h 9"/>
                  <a:gd name="T4" fmla="*/ 20950 w 11"/>
                  <a:gd name="T5" fmla="*/ 6830 h 9"/>
                  <a:gd name="T6" fmla="*/ 25425 w 11"/>
                  <a:gd name="T7" fmla="*/ 3901 h 9"/>
                  <a:gd name="T8" fmla="*/ 14718 w 11"/>
                  <a:gd name="T9" fmla="*/ 0 h 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1" h="9">
                    <a:moveTo>
                      <a:pt x="6" y="0"/>
                    </a:moveTo>
                    <a:cubicBezTo>
                      <a:pt x="2" y="0"/>
                      <a:pt x="0" y="6"/>
                      <a:pt x="4" y="8"/>
                    </a:cubicBezTo>
                    <a:cubicBezTo>
                      <a:pt x="7" y="9"/>
                      <a:pt x="8" y="6"/>
                      <a:pt x="8" y="4"/>
                    </a:cubicBezTo>
                    <a:cubicBezTo>
                      <a:pt x="9" y="4"/>
                      <a:pt x="9" y="3"/>
                      <a:pt x="10" y="2"/>
                    </a:cubicBezTo>
                    <a:cubicBezTo>
                      <a:pt x="11" y="1"/>
                      <a:pt x="7" y="0"/>
                      <a:pt x="6" y="0"/>
                    </a:cubicBezTo>
                    <a:close/>
                  </a:path>
                </a:pathLst>
              </a:custGeom>
              <a:noFill/>
              <a:ln w="9525" cap="sq">
                <a:solidFill>
                  <a:srgbClr val="B4B3B3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1967" name="Freeform 745"/>
              <p:cNvSpPr>
                <a:spLocks noChangeArrowheads="1"/>
              </p:cNvSpPr>
              <p:nvPr/>
            </p:nvSpPr>
            <p:spPr bwMode="auto">
              <a:xfrm>
                <a:off x="1010" y="3170"/>
                <a:ext cx="14" cy="15"/>
              </a:xfrm>
              <a:custGeom>
                <a:avLst/>
                <a:gdLst>
                  <a:gd name="T0" fmla="*/ 4598 w 11"/>
                  <a:gd name="T1" fmla="*/ 6147 h 9"/>
                  <a:gd name="T2" fmla="*/ 1716 w 11"/>
                  <a:gd name="T3" fmla="*/ 47430 h 9"/>
                  <a:gd name="T4" fmla="*/ 8993 w 11"/>
                  <a:gd name="T5" fmla="*/ 42153 h 9"/>
                  <a:gd name="T6" fmla="*/ 9389 w 11"/>
                  <a:gd name="T7" fmla="*/ 10245 h 9"/>
                  <a:gd name="T8" fmla="*/ 4598 w 11"/>
                  <a:gd name="T9" fmla="*/ 6147 h 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1" h="9">
                    <a:moveTo>
                      <a:pt x="5" y="1"/>
                    </a:moveTo>
                    <a:cubicBezTo>
                      <a:pt x="2" y="3"/>
                      <a:pt x="0" y="6"/>
                      <a:pt x="2" y="8"/>
                    </a:cubicBezTo>
                    <a:cubicBezTo>
                      <a:pt x="3" y="9"/>
                      <a:pt x="7" y="8"/>
                      <a:pt x="9" y="7"/>
                    </a:cubicBezTo>
                    <a:cubicBezTo>
                      <a:pt x="11" y="7"/>
                      <a:pt x="11" y="4"/>
                      <a:pt x="10" y="2"/>
                    </a:cubicBezTo>
                    <a:cubicBezTo>
                      <a:pt x="9" y="1"/>
                      <a:pt x="6" y="0"/>
                      <a:pt x="5" y="1"/>
                    </a:cubicBezTo>
                    <a:close/>
                  </a:path>
                </a:pathLst>
              </a:custGeom>
              <a:solidFill>
                <a:srgbClr val="F0DE2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1968" name="Freeform 746"/>
              <p:cNvSpPr>
                <a:spLocks noChangeArrowheads="1"/>
              </p:cNvSpPr>
              <p:nvPr/>
            </p:nvSpPr>
            <p:spPr bwMode="auto">
              <a:xfrm>
                <a:off x="1010" y="3170"/>
                <a:ext cx="14" cy="15"/>
              </a:xfrm>
              <a:custGeom>
                <a:avLst/>
                <a:gdLst>
                  <a:gd name="T0" fmla="*/ 4598 w 11"/>
                  <a:gd name="T1" fmla="*/ 6147 h 9"/>
                  <a:gd name="T2" fmla="*/ 1716 w 11"/>
                  <a:gd name="T3" fmla="*/ 47430 h 9"/>
                  <a:gd name="T4" fmla="*/ 8993 w 11"/>
                  <a:gd name="T5" fmla="*/ 42153 h 9"/>
                  <a:gd name="T6" fmla="*/ 9389 w 11"/>
                  <a:gd name="T7" fmla="*/ 10245 h 9"/>
                  <a:gd name="T8" fmla="*/ 4598 w 11"/>
                  <a:gd name="T9" fmla="*/ 6147 h 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1" h="9">
                    <a:moveTo>
                      <a:pt x="5" y="1"/>
                    </a:moveTo>
                    <a:cubicBezTo>
                      <a:pt x="2" y="3"/>
                      <a:pt x="0" y="6"/>
                      <a:pt x="2" y="8"/>
                    </a:cubicBezTo>
                    <a:cubicBezTo>
                      <a:pt x="3" y="9"/>
                      <a:pt x="7" y="8"/>
                      <a:pt x="9" y="7"/>
                    </a:cubicBezTo>
                    <a:cubicBezTo>
                      <a:pt x="11" y="7"/>
                      <a:pt x="11" y="4"/>
                      <a:pt x="10" y="2"/>
                    </a:cubicBezTo>
                    <a:cubicBezTo>
                      <a:pt x="9" y="1"/>
                      <a:pt x="6" y="0"/>
                      <a:pt x="5" y="1"/>
                    </a:cubicBezTo>
                    <a:close/>
                  </a:path>
                </a:pathLst>
              </a:custGeom>
              <a:noFill/>
              <a:ln w="9525" cap="sq">
                <a:solidFill>
                  <a:srgbClr val="B4B3B3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1969" name="Freeform 747"/>
              <p:cNvSpPr>
                <a:spLocks noChangeArrowheads="1"/>
              </p:cNvSpPr>
              <p:nvPr/>
            </p:nvSpPr>
            <p:spPr bwMode="auto">
              <a:xfrm>
                <a:off x="1010" y="3153"/>
                <a:ext cx="11" cy="10"/>
              </a:xfrm>
              <a:custGeom>
                <a:avLst/>
                <a:gdLst>
                  <a:gd name="T0" fmla="*/ 12689 w 8"/>
                  <a:gd name="T1" fmla="*/ 0 h 7"/>
                  <a:gd name="T2" fmla="*/ 0 w 8"/>
                  <a:gd name="T3" fmla="*/ 8443 h 7"/>
                  <a:gd name="T4" fmla="*/ 26186 w 8"/>
                  <a:gd name="T5" fmla="*/ 6286 h 7"/>
                  <a:gd name="T6" fmla="*/ 12689 w 8"/>
                  <a:gd name="T7" fmla="*/ 0 h 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8" h="7">
                    <a:moveTo>
                      <a:pt x="4" y="0"/>
                    </a:moveTo>
                    <a:cubicBezTo>
                      <a:pt x="3" y="3"/>
                      <a:pt x="2" y="5"/>
                      <a:pt x="0" y="7"/>
                    </a:cubicBezTo>
                    <a:cubicBezTo>
                      <a:pt x="4" y="7"/>
                      <a:pt x="4" y="4"/>
                      <a:pt x="8" y="5"/>
                    </a:cubicBezTo>
                    <a:cubicBezTo>
                      <a:pt x="8" y="3"/>
                      <a:pt x="6" y="2"/>
                      <a:pt x="4" y="0"/>
                    </a:cubicBezTo>
                    <a:close/>
                  </a:path>
                </a:pathLst>
              </a:custGeom>
              <a:solidFill>
                <a:srgbClr val="F0DE2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1970" name="Freeform 748"/>
              <p:cNvSpPr>
                <a:spLocks noChangeArrowheads="1"/>
              </p:cNvSpPr>
              <p:nvPr/>
            </p:nvSpPr>
            <p:spPr bwMode="auto">
              <a:xfrm>
                <a:off x="1010" y="3153"/>
                <a:ext cx="11" cy="10"/>
              </a:xfrm>
              <a:custGeom>
                <a:avLst/>
                <a:gdLst>
                  <a:gd name="T0" fmla="*/ 12689 w 8"/>
                  <a:gd name="T1" fmla="*/ 0 h 7"/>
                  <a:gd name="T2" fmla="*/ 0 w 8"/>
                  <a:gd name="T3" fmla="*/ 8443 h 7"/>
                  <a:gd name="T4" fmla="*/ 26186 w 8"/>
                  <a:gd name="T5" fmla="*/ 6286 h 7"/>
                  <a:gd name="T6" fmla="*/ 12689 w 8"/>
                  <a:gd name="T7" fmla="*/ 0 h 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8" h="7">
                    <a:moveTo>
                      <a:pt x="4" y="0"/>
                    </a:moveTo>
                    <a:cubicBezTo>
                      <a:pt x="3" y="3"/>
                      <a:pt x="2" y="5"/>
                      <a:pt x="0" y="7"/>
                    </a:cubicBezTo>
                    <a:cubicBezTo>
                      <a:pt x="4" y="7"/>
                      <a:pt x="4" y="4"/>
                      <a:pt x="8" y="5"/>
                    </a:cubicBezTo>
                    <a:cubicBezTo>
                      <a:pt x="8" y="3"/>
                      <a:pt x="6" y="2"/>
                      <a:pt x="4" y="0"/>
                    </a:cubicBezTo>
                    <a:close/>
                  </a:path>
                </a:pathLst>
              </a:custGeom>
              <a:noFill/>
              <a:ln w="9525" cap="sq">
                <a:solidFill>
                  <a:srgbClr val="B4B3B3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1971" name="Freeform 749"/>
              <p:cNvSpPr>
                <a:spLocks noChangeArrowheads="1"/>
              </p:cNvSpPr>
              <p:nvPr/>
            </p:nvSpPr>
            <p:spPr bwMode="auto">
              <a:xfrm>
                <a:off x="1029" y="3164"/>
                <a:ext cx="14" cy="9"/>
              </a:xfrm>
              <a:custGeom>
                <a:avLst/>
                <a:gdLst>
                  <a:gd name="T0" fmla="*/ 6273 w 11"/>
                  <a:gd name="T1" fmla="*/ 3279 h 6"/>
                  <a:gd name="T2" fmla="*/ 1050 w 11"/>
                  <a:gd name="T3" fmla="*/ 9084 h 6"/>
                  <a:gd name="T4" fmla="*/ 1716 w 11"/>
                  <a:gd name="T5" fmla="*/ 15128 h 6"/>
                  <a:gd name="T6" fmla="*/ 8993 w 11"/>
                  <a:gd name="T7" fmla="*/ 19088 h 6"/>
                  <a:gd name="T8" fmla="*/ 9389 w 11"/>
                  <a:gd name="T9" fmla="*/ 15128 h 6"/>
                  <a:gd name="T10" fmla="*/ 6273 w 11"/>
                  <a:gd name="T11" fmla="*/ 3279 h 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1" h="6">
                    <a:moveTo>
                      <a:pt x="7" y="1"/>
                    </a:moveTo>
                    <a:cubicBezTo>
                      <a:pt x="5" y="0"/>
                      <a:pt x="2" y="2"/>
                      <a:pt x="1" y="3"/>
                    </a:cubicBezTo>
                    <a:cubicBezTo>
                      <a:pt x="0" y="4"/>
                      <a:pt x="1" y="4"/>
                      <a:pt x="2" y="5"/>
                    </a:cubicBezTo>
                    <a:cubicBezTo>
                      <a:pt x="4" y="3"/>
                      <a:pt x="7" y="5"/>
                      <a:pt x="9" y="6"/>
                    </a:cubicBezTo>
                    <a:cubicBezTo>
                      <a:pt x="9" y="6"/>
                      <a:pt x="9" y="5"/>
                      <a:pt x="10" y="5"/>
                    </a:cubicBezTo>
                    <a:cubicBezTo>
                      <a:pt x="11" y="3"/>
                      <a:pt x="9" y="1"/>
                      <a:pt x="7" y="1"/>
                    </a:cubicBezTo>
                    <a:close/>
                  </a:path>
                </a:pathLst>
              </a:custGeom>
              <a:solidFill>
                <a:srgbClr val="F0DE2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1972" name="Freeform 750"/>
              <p:cNvSpPr>
                <a:spLocks noChangeArrowheads="1"/>
              </p:cNvSpPr>
              <p:nvPr/>
            </p:nvSpPr>
            <p:spPr bwMode="auto">
              <a:xfrm>
                <a:off x="1029" y="3164"/>
                <a:ext cx="14" cy="9"/>
              </a:xfrm>
              <a:custGeom>
                <a:avLst/>
                <a:gdLst>
                  <a:gd name="T0" fmla="*/ 6273 w 11"/>
                  <a:gd name="T1" fmla="*/ 3279 h 6"/>
                  <a:gd name="T2" fmla="*/ 1050 w 11"/>
                  <a:gd name="T3" fmla="*/ 9084 h 6"/>
                  <a:gd name="T4" fmla="*/ 1716 w 11"/>
                  <a:gd name="T5" fmla="*/ 15128 h 6"/>
                  <a:gd name="T6" fmla="*/ 8993 w 11"/>
                  <a:gd name="T7" fmla="*/ 19088 h 6"/>
                  <a:gd name="T8" fmla="*/ 9389 w 11"/>
                  <a:gd name="T9" fmla="*/ 15128 h 6"/>
                  <a:gd name="T10" fmla="*/ 6273 w 11"/>
                  <a:gd name="T11" fmla="*/ 3279 h 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1" h="6">
                    <a:moveTo>
                      <a:pt x="7" y="1"/>
                    </a:moveTo>
                    <a:cubicBezTo>
                      <a:pt x="5" y="0"/>
                      <a:pt x="2" y="2"/>
                      <a:pt x="1" y="3"/>
                    </a:cubicBezTo>
                    <a:cubicBezTo>
                      <a:pt x="0" y="4"/>
                      <a:pt x="1" y="4"/>
                      <a:pt x="2" y="5"/>
                    </a:cubicBezTo>
                    <a:cubicBezTo>
                      <a:pt x="4" y="3"/>
                      <a:pt x="7" y="5"/>
                      <a:pt x="9" y="6"/>
                    </a:cubicBezTo>
                    <a:cubicBezTo>
                      <a:pt x="9" y="6"/>
                      <a:pt x="9" y="5"/>
                      <a:pt x="10" y="5"/>
                    </a:cubicBezTo>
                    <a:cubicBezTo>
                      <a:pt x="11" y="3"/>
                      <a:pt x="9" y="1"/>
                      <a:pt x="7" y="1"/>
                    </a:cubicBezTo>
                    <a:close/>
                  </a:path>
                </a:pathLst>
              </a:custGeom>
              <a:noFill/>
              <a:ln w="9525" cap="sq">
                <a:solidFill>
                  <a:srgbClr val="B4B3B3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1973" name="Freeform 751"/>
              <p:cNvSpPr>
                <a:spLocks noChangeArrowheads="1"/>
              </p:cNvSpPr>
              <p:nvPr/>
            </p:nvSpPr>
            <p:spPr bwMode="auto">
              <a:xfrm>
                <a:off x="1026" y="3151"/>
                <a:ext cx="15" cy="9"/>
              </a:xfrm>
              <a:custGeom>
                <a:avLst/>
                <a:gdLst>
                  <a:gd name="T0" fmla="*/ 10609 w 11"/>
                  <a:gd name="T1" fmla="*/ 0 h 5"/>
                  <a:gd name="T2" fmla="*/ 0 w 11"/>
                  <a:gd name="T3" fmla="*/ 85270 h 5"/>
                  <a:gd name="T4" fmla="*/ 8198 w 11"/>
                  <a:gd name="T5" fmla="*/ 108533 h 5"/>
                  <a:gd name="T6" fmla="*/ 28850 w 11"/>
                  <a:gd name="T7" fmla="*/ 108533 h 5"/>
                  <a:gd name="T8" fmla="*/ 10609 w 11"/>
                  <a:gd name="T9" fmla="*/ 0 h 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1" h="5">
                    <a:moveTo>
                      <a:pt x="4" y="0"/>
                    </a:moveTo>
                    <a:cubicBezTo>
                      <a:pt x="1" y="0"/>
                      <a:pt x="0" y="2"/>
                      <a:pt x="0" y="4"/>
                    </a:cubicBezTo>
                    <a:cubicBezTo>
                      <a:pt x="1" y="5"/>
                      <a:pt x="2" y="4"/>
                      <a:pt x="3" y="5"/>
                    </a:cubicBezTo>
                    <a:cubicBezTo>
                      <a:pt x="5" y="4"/>
                      <a:pt x="8" y="4"/>
                      <a:pt x="11" y="5"/>
                    </a:cubicBezTo>
                    <a:cubicBezTo>
                      <a:pt x="9" y="3"/>
                      <a:pt x="9" y="0"/>
                      <a:pt x="4" y="0"/>
                    </a:cubicBezTo>
                    <a:close/>
                  </a:path>
                </a:pathLst>
              </a:custGeom>
              <a:solidFill>
                <a:srgbClr val="F0DE2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1974" name="Freeform 752"/>
              <p:cNvSpPr>
                <a:spLocks noChangeArrowheads="1"/>
              </p:cNvSpPr>
              <p:nvPr/>
            </p:nvSpPr>
            <p:spPr bwMode="auto">
              <a:xfrm>
                <a:off x="1026" y="3151"/>
                <a:ext cx="15" cy="9"/>
              </a:xfrm>
              <a:custGeom>
                <a:avLst/>
                <a:gdLst>
                  <a:gd name="T0" fmla="*/ 10609 w 11"/>
                  <a:gd name="T1" fmla="*/ 0 h 5"/>
                  <a:gd name="T2" fmla="*/ 0 w 11"/>
                  <a:gd name="T3" fmla="*/ 85270 h 5"/>
                  <a:gd name="T4" fmla="*/ 8198 w 11"/>
                  <a:gd name="T5" fmla="*/ 108533 h 5"/>
                  <a:gd name="T6" fmla="*/ 28850 w 11"/>
                  <a:gd name="T7" fmla="*/ 108533 h 5"/>
                  <a:gd name="T8" fmla="*/ 10609 w 11"/>
                  <a:gd name="T9" fmla="*/ 0 h 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1" h="5">
                    <a:moveTo>
                      <a:pt x="4" y="0"/>
                    </a:moveTo>
                    <a:cubicBezTo>
                      <a:pt x="1" y="0"/>
                      <a:pt x="0" y="2"/>
                      <a:pt x="0" y="4"/>
                    </a:cubicBezTo>
                    <a:cubicBezTo>
                      <a:pt x="1" y="5"/>
                      <a:pt x="2" y="4"/>
                      <a:pt x="3" y="5"/>
                    </a:cubicBezTo>
                    <a:cubicBezTo>
                      <a:pt x="5" y="4"/>
                      <a:pt x="8" y="4"/>
                      <a:pt x="11" y="5"/>
                    </a:cubicBezTo>
                    <a:cubicBezTo>
                      <a:pt x="9" y="3"/>
                      <a:pt x="9" y="0"/>
                      <a:pt x="4" y="0"/>
                    </a:cubicBezTo>
                    <a:close/>
                  </a:path>
                </a:pathLst>
              </a:custGeom>
              <a:noFill/>
              <a:ln w="9525" cap="sq">
                <a:solidFill>
                  <a:srgbClr val="B4B3B3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1975" name="Freeform 753"/>
              <p:cNvSpPr>
                <a:spLocks noChangeArrowheads="1"/>
              </p:cNvSpPr>
              <p:nvPr/>
            </p:nvSpPr>
            <p:spPr bwMode="auto">
              <a:xfrm>
                <a:off x="1012" y="3190"/>
                <a:ext cx="10" cy="11"/>
              </a:xfrm>
              <a:custGeom>
                <a:avLst/>
                <a:gdLst>
                  <a:gd name="T0" fmla="*/ 3306 w 8"/>
                  <a:gd name="T1" fmla="*/ 0 h 7"/>
                  <a:gd name="T2" fmla="*/ 900 w 8"/>
                  <a:gd name="T3" fmla="*/ 14947 h 7"/>
                  <a:gd name="T4" fmla="*/ 6288 w 8"/>
                  <a:gd name="T5" fmla="*/ 11123 h 7"/>
                  <a:gd name="T6" fmla="*/ 3306 w 8"/>
                  <a:gd name="T7" fmla="*/ 0 h 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8" h="7">
                    <a:moveTo>
                      <a:pt x="4" y="0"/>
                    </a:moveTo>
                    <a:cubicBezTo>
                      <a:pt x="0" y="2"/>
                      <a:pt x="2" y="5"/>
                      <a:pt x="1" y="7"/>
                    </a:cubicBezTo>
                    <a:cubicBezTo>
                      <a:pt x="4" y="7"/>
                      <a:pt x="4" y="4"/>
                      <a:pt x="8" y="5"/>
                    </a:cubicBezTo>
                    <a:cubicBezTo>
                      <a:pt x="8" y="3"/>
                      <a:pt x="6" y="1"/>
                      <a:pt x="4" y="0"/>
                    </a:cubicBezTo>
                    <a:close/>
                  </a:path>
                </a:pathLst>
              </a:custGeom>
              <a:solidFill>
                <a:srgbClr val="F0DE2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1976" name="Freeform 754"/>
              <p:cNvSpPr>
                <a:spLocks noChangeArrowheads="1"/>
              </p:cNvSpPr>
              <p:nvPr/>
            </p:nvSpPr>
            <p:spPr bwMode="auto">
              <a:xfrm>
                <a:off x="1012" y="3190"/>
                <a:ext cx="10" cy="11"/>
              </a:xfrm>
              <a:custGeom>
                <a:avLst/>
                <a:gdLst>
                  <a:gd name="T0" fmla="*/ 3306 w 8"/>
                  <a:gd name="T1" fmla="*/ 0 h 7"/>
                  <a:gd name="T2" fmla="*/ 900 w 8"/>
                  <a:gd name="T3" fmla="*/ 14947 h 7"/>
                  <a:gd name="T4" fmla="*/ 6288 w 8"/>
                  <a:gd name="T5" fmla="*/ 11123 h 7"/>
                  <a:gd name="T6" fmla="*/ 3306 w 8"/>
                  <a:gd name="T7" fmla="*/ 0 h 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8" h="7">
                    <a:moveTo>
                      <a:pt x="4" y="0"/>
                    </a:moveTo>
                    <a:cubicBezTo>
                      <a:pt x="0" y="2"/>
                      <a:pt x="2" y="5"/>
                      <a:pt x="1" y="7"/>
                    </a:cubicBezTo>
                    <a:cubicBezTo>
                      <a:pt x="4" y="7"/>
                      <a:pt x="4" y="4"/>
                      <a:pt x="8" y="5"/>
                    </a:cubicBezTo>
                    <a:cubicBezTo>
                      <a:pt x="8" y="3"/>
                      <a:pt x="6" y="1"/>
                      <a:pt x="4" y="0"/>
                    </a:cubicBezTo>
                    <a:close/>
                  </a:path>
                </a:pathLst>
              </a:custGeom>
              <a:noFill/>
              <a:ln w="9525" cap="sq">
                <a:solidFill>
                  <a:srgbClr val="B4B3B3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1977" name="Freeform 755"/>
              <p:cNvSpPr>
                <a:spLocks noChangeArrowheads="1"/>
              </p:cNvSpPr>
              <p:nvPr/>
            </p:nvSpPr>
            <p:spPr bwMode="auto">
              <a:xfrm>
                <a:off x="1042" y="3178"/>
                <a:ext cx="12" cy="9"/>
              </a:xfrm>
              <a:custGeom>
                <a:avLst/>
                <a:gdLst>
                  <a:gd name="T0" fmla="*/ 11052 w 9"/>
                  <a:gd name="T1" fmla="*/ 0 h 6"/>
                  <a:gd name="T2" fmla="*/ 1615 w 9"/>
                  <a:gd name="T3" fmla="*/ 9084 h 6"/>
                  <a:gd name="T4" fmla="*/ 11052 w 9"/>
                  <a:gd name="T5" fmla="*/ 13445 h 6"/>
                  <a:gd name="T6" fmla="*/ 11052 w 9"/>
                  <a:gd name="T7" fmla="*/ 0 h 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9" h="6">
                    <a:moveTo>
                      <a:pt x="7" y="0"/>
                    </a:moveTo>
                    <a:cubicBezTo>
                      <a:pt x="5" y="0"/>
                      <a:pt x="0" y="1"/>
                      <a:pt x="1" y="3"/>
                    </a:cubicBezTo>
                    <a:cubicBezTo>
                      <a:pt x="1" y="6"/>
                      <a:pt x="5" y="6"/>
                      <a:pt x="7" y="4"/>
                    </a:cubicBezTo>
                    <a:cubicBezTo>
                      <a:pt x="9" y="3"/>
                      <a:pt x="8" y="0"/>
                      <a:pt x="7" y="0"/>
                    </a:cubicBezTo>
                    <a:close/>
                  </a:path>
                </a:pathLst>
              </a:custGeom>
              <a:solidFill>
                <a:srgbClr val="F0DE2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1978" name="Freeform 756"/>
              <p:cNvSpPr>
                <a:spLocks noChangeArrowheads="1"/>
              </p:cNvSpPr>
              <p:nvPr/>
            </p:nvSpPr>
            <p:spPr bwMode="auto">
              <a:xfrm>
                <a:off x="1042" y="3178"/>
                <a:ext cx="12" cy="9"/>
              </a:xfrm>
              <a:custGeom>
                <a:avLst/>
                <a:gdLst>
                  <a:gd name="T0" fmla="*/ 11052 w 9"/>
                  <a:gd name="T1" fmla="*/ 0 h 6"/>
                  <a:gd name="T2" fmla="*/ 1615 w 9"/>
                  <a:gd name="T3" fmla="*/ 9084 h 6"/>
                  <a:gd name="T4" fmla="*/ 11052 w 9"/>
                  <a:gd name="T5" fmla="*/ 13445 h 6"/>
                  <a:gd name="T6" fmla="*/ 11052 w 9"/>
                  <a:gd name="T7" fmla="*/ 0 h 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9" h="6">
                    <a:moveTo>
                      <a:pt x="7" y="0"/>
                    </a:moveTo>
                    <a:cubicBezTo>
                      <a:pt x="5" y="0"/>
                      <a:pt x="0" y="1"/>
                      <a:pt x="1" y="3"/>
                    </a:cubicBezTo>
                    <a:cubicBezTo>
                      <a:pt x="1" y="6"/>
                      <a:pt x="5" y="6"/>
                      <a:pt x="7" y="4"/>
                    </a:cubicBezTo>
                    <a:cubicBezTo>
                      <a:pt x="9" y="3"/>
                      <a:pt x="8" y="0"/>
                      <a:pt x="7" y="0"/>
                    </a:cubicBezTo>
                    <a:close/>
                  </a:path>
                </a:pathLst>
              </a:custGeom>
              <a:noFill/>
              <a:ln w="9525" cap="sq">
                <a:solidFill>
                  <a:srgbClr val="B4B3B3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1979" name="Freeform 757"/>
              <p:cNvSpPr>
                <a:spLocks noChangeArrowheads="1"/>
              </p:cNvSpPr>
              <p:nvPr/>
            </p:nvSpPr>
            <p:spPr bwMode="auto">
              <a:xfrm>
                <a:off x="1628" y="2854"/>
                <a:ext cx="260" cy="873"/>
              </a:xfrm>
              <a:custGeom>
                <a:avLst/>
                <a:gdLst>
                  <a:gd name="T0" fmla="*/ 137234 w 188"/>
                  <a:gd name="T1" fmla="*/ 1178859 h 505"/>
                  <a:gd name="T2" fmla="*/ 119639 w 188"/>
                  <a:gd name="T3" fmla="*/ 1333775 h 505"/>
                  <a:gd name="T4" fmla="*/ 118546 w 188"/>
                  <a:gd name="T5" fmla="*/ 1481927 h 505"/>
                  <a:gd name="T6" fmla="*/ 124764 w 188"/>
                  <a:gd name="T7" fmla="*/ 1780529 h 505"/>
                  <a:gd name="T8" fmla="*/ 113975 w 188"/>
                  <a:gd name="T9" fmla="*/ 2102397 h 505"/>
                  <a:gd name="T10" fmla="*/ 106026 w 188"/>
                  <a:gd name="T11" fmla="*/ 2123898 h 505"/>
                  <a:gd name="T12" fmla="*/ 51151 w 188"/>
                  <a:gd name="T13" fmla="*/ 2332881 h 505"/>
                  <a:gd name="T14" fmla="*/ 4965 w 188"/>
                  <a:gd name="T15" fmla="*/ 2448155 h 505"/>
                  <a:gd name="T16" fmla="*/ 51151 w 188"/>
                  <a:gd name="T17" fmla="*/ 2580104 h 505"/>
                  <a:gd name="T18" fmla="*/ 39685 w 188"/>
                  <a:gd name="T19" fmla="*/ 2702163 h 505"/>
                  <a:gd name="T20" fmla="*/ 60475 w 188"/>
                  <a:gd name="T21" fmla="*/ 2752306 h 505"/>
                  <a:gd name="T22" fmla="*/ 99725 w 188"/>
                  <a:gd name="T23" fmla="*/ 2749746 h 505"/>
                  <a:gd name="T24" fmla="*/ 36681 w 188"/>
                  <a:gd name="T25" fmla="*/ 2883327 h 505"/>
                  <a:gd name="T26" fmla="*/ 18814 w 188"/>
                  <a:gd name="T27" fmla="*/ 3059868 h 505"/>
                  <a:gd name="T28" fmla="*/ 47844 w 188"/>
                  <a:gd name="T29" fmla="*/ 3141165 h 505"/>
                  <a:gd name="T30" fmla="*/ 113975 w 188"/>
                  <a:gd name="T31" fmla="*/ 3162815 h 505"/>
                  <a:gd name="T32" fmla="*/ 126565 w 188"/>
                  <a:gd name="T33" fmla="*/ 3244109 h 505"/>
                  <a:gd name="T34" fmla="*/ 229338 w 188"/>
                  <a:gd name="T35" fmla="*/ 3152081 h 505"/>
                  <a:gd name="T36" fmla="*/ 301243 w 188"/>
                  <a:gd name="T37" fmla="*/ 3043385 h 505"/>
                  <a:gd name="T38" fmla="*/ 314054 w 188"/>
                  <a:gd name="T39" fmla="*/ 2830297 h 505"/>
                  <a:gd name="T40" fmla="*/ 291251 w 188"/>
                  <a:gd name="T41" fmla="*/ 2702163 h 505"/>
                  <a:gd name="T42" fmla="*/ 300989 w 188"/>
                  <a:gd name="T43" fmla="*/ 2570257 h 505"/>
                  <a:gd name="T44" fmla="*/ 285627 w 188"/>
                  <a:gd name="T45" fmla="*/ 2494975 h 505"/>
                  <a:gd name="T46" fmla="*/ 236964 w 188"/>
                  <a:gd name="T47" fmla="*/ 2528123 h 505"/>
                  <a:gd name="T48" fmla="*/ 198477 w 188"/>
                  <a:gd name="T49" fmla="*/ 2539595 h 505"/>
                  <a:gd name="T50" fmla="*/ 214500 w 188"/>
                  <a:gd name="T51" fmla="*/ 2441511 h 505"/>
                  <a:gd name="T52" fmla="*/ 208694 w 188"/>
                  <a:gd name="T53" fmla="*/ 2382026 h 505"/>
                  <a:gd name="T54" fmla="*/ 203740 w 188"/>
                  <a:gd name="T55" fmla="*/ 2221989 h 505"/>
                  <a:gd name="T56" fmla="*/ 164436 w 188"/>
                  <a:gd name="T57" fmla="*/ 2170342 h 505"/>
                  <a:gd name="T58" fmla="*/ 158372 w 188"/>
                  <a:gd name="T59" fmla="*/ 2131731 h 505"/>
                  <a:gd name="T60" fmla="*/ 145643 w 188"/>
                  <a:gd name="T61" fmla="*/ 2089642 h 505"/>
                  <a:gd name="T62" fmla="*/ 148655 w 188"/>
                  <a:gd name="T63" fmla="*/ 1872514 h 505"/>
                  <a:gd name="T64" fmla="*/ 155600 w 188"/>
                  <a:gd name="T65" fmla="*/ 1628537 h 505"/>
                  <a:gd name="T66" fmla="*/ 148655 w 188"/>
                  <a:gd name="T67" fmla="*/ 1499299 h 505"/>
                  <a:gd name="T68" fmla="*/ 148655 w 188"/>
                  <a:gd name="T69" fmla="*/ 1367453 h 505"/>
                  <a:gd name="T70" fmla="*/ 158372 w 188"/>
                  <a:gd name="T71" fmla="*/ 1257754 h 505"/>
                  <a:gd name="T72" fmla="*/ 203740 w 188"/>
                  <a:gd name="T73" fmla="*/ 601568 h 505"/>
                  <a:gd name="T74" fmla="*/ 203740 w 188"/>
                  <a:gd name="T75" fmla="*/ 601568 h 505"/>
                  <a:gd name="T76" fmla="*/ 205731 w 188"/>
                  <a:gd name="T77" fmla="*/ 358087 h 505"/>
                  <a:gd name="T78" fmla="*/ 200453 w 188"/>
                  <a:gd name="T79" fmla="*/ 18815 h 505"/>
                  <a:gd name="T80" fmla="*/ 173214 w 188"/>
                  <a:gd name="T81" fmla="*/ 11422 h 505"/>
                  <a:gd name="T82" fmla="*/ 182538 w 188"/>
                  <a:gd name="T83" fmla="*/ 358087 h 505"/>
                  <a:gd name="T84" fmla="*/ 168362 w 188"/>
                  <a:gd name="T85" fmla="*/ 818616 h 505"/>
                  <a:gd name="T86" fmla="*/ 161414 w 188"/>
                  <a:gd name="T87" fmla="*/ 899487 h 505"/>
                  <a:gd name="T88" fmla="*/ 137234 w 188"/>
                  <a:gd name="T89" fmla="*/ 1178859 h 505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</a:gdLst>
                <a:ahLst/>
                <a:cxnLst>
                  <a:cxn ang="T90">
                    <a:pos x="T0" y="T1"/>
                  </a:cxn>
                  <a:cxn ang="T91">
                    <a:pos x="T2" y="T3"/>
                  </a:cxn>
                  <a:cxn ang="T92">
                    <a:pos x="T4" y="T5"/>
                  </a:cxn>
                  <a:cxn ang="T93">
                    <a:pos x="T6" y="T7"/>
                  </a:cxn>
                  <a:cxn ang="T94">
                    <a:pos x="T8" y="T9"/>
                  </a:cxn>
                  <a:cxn ang="T95">
                    <a:pos x="T10" y="T11"/>
                  </a:cxn>
                  <a:cxn ang="T96">
                    <a:pos x="T12" y="T13"/>
                  </a:cxn>
                  <a:cxn ang="T97">
                    <a:pos x="T14" y="T15"/>
                  </a:cxn>
                  <a:cxn ang="T98">
                    <a:pos x="T16" y="T17"/>
                  </a:cxn>
                  <a:cxn ang="T99">
                    <a:pos x="T18" y="T19"/>
                  </a:cxn>
                  <a:cxn ang="T100">
                    <a:pos x="T20" y="T21"/>
                  </a:cxn>
                  <a:cxn ang="T101">
                    <a:pos x="T22" y="T23"/>
                  </a:cxn>
                  <a:cxn ang="T102">
                    <a:pos x="T24" y="T25"/>
                  </a:cxn>
                  <a:cxn ang="T103">
                    <a:pos x="T26" y="T27"/>
                  </a:cxn>
                  <a:cxn ang="T104">
                    <a:pos x="T28" y="T29"/>
                  </a:cxn>
                  <a:cxn ang="T105">
                    <a:pos x="T30" y="T31"/>
                  </a:cxn>
                  <a:cxn ang="T106">
                    <a:pos x="T32" y="T33"/>
                  </a:cxn>
                  <a:cxn ang="T107">
                    <a:pos x="T34" y="T35"/>
                  </a:cxn>
                  <a:cxn ang="T108">
                    <a:pos x="T36" y="T37"/>
                  </a:cxn>
                  <a:cxn ang="T109">
                    <a:pos x="T38" y="T39"/>
                  </a:cxn>
                  <a:cxn ang="T110">
                    <a:pos x="T40" y="T41"/>
                  </a:cxn>
                  <a:cxn ang="T111">
                    <a:pos x="T42" y="T43"/>
                  </a:cxn>
                  <a:cxn ang="T112">
                    <a:pos x="T44" y="T45"/>
                  </a:cxn>
                  <a:cxn ang="T113">
                    <a:pos x="T46" y="T47"/>
                  </a:cxn>
                  <a:cxn ang="T114">
                    <a:pos x="T48" y="T49"/>
                  </a:cxn>
                  <a:cxn ang="T115">
                    <a:pos x="T50" y="T51"/>
                  </a:cxn>
                  <a:cxn ang="T116">
                    <a:pos x="T52" y="T53"/>
                  </a:cxn>
                  <a:cxn ang="T117">
                    <a:pos x="T54" y="T55"/>
                  </a:cxn>
                  <a:cxn ang="T118">
                    <a:pos x="T56" y="T57"/>
                  </a:cxn>
                  <a:cxn ang="T119">
                    <a:pos x="T58" y="T59"/>
                  </a:cxn>
                  <a:cxn ang="T120">
                    <a:pos x="T60" y="T61"/>
                  </a:cxn>
                  <a:cxn ang="T121">
                    <a:pos x="T62" y="T63"/>
                  </a:cxn>
                  <a:cxn ang="T122">
                    <a:pos x="T64" y="T65"/>
                  </a:cxn>
                  <a:cxn ang="T123">
                    <a:pos x="T66" y="T67"/>
                  </a:cxn>
                  <a:cxn ang="T124">
                    <a:pos x="T68" y="T69"/>
                  </a:cxn>
                  <a:cxn ang="T125">
                    <a:pos x="T70" y="T71"/>
                  </a:cxn>
                  <a:cxn ang="T126">
                    <a:pos x="T72" y="T73"/>
                  </a:cxn>
                  <a:cxn ang="T127">
                    <a:pos x="T74" y="T75"/>
                  </a:cxn>
                  <a:cxn ang="T128">
                    <a:pos x="T76" y="T77"/>
                  </a:cxn>
                  <a:cxn ang="T129">
                    <a:pos x="T78" y="T79"/>
                  </a:cxn>
                  <a:cxn ang="T130">
                    <a:pos x="T80" y="T81"/>
                  </a:cxn>
                  <a:cxn ang="T131">
                    <a:pos x="T82" y="T83"/>
                  </a:cxn>
                  <a:cxn ang="T132">
                    <a:pos x="T84" y="T85"/>
                  </a:cxn>
                  <a:cxn ang="T133">
                    <a:pos x="T86" y="T87"/>
                  </a:cxn>
                  <a:cxn ang="T134">
                    <a:pos x="T88" y="T89"/>
                  </a:cxn>
                </a:cxnLst>
                <a:rect l="0" t="0" r="r" b="b"/>
                <a:pathLst>
                  <a:path w="188" h="505">
                    <a:moveTo>
                      <a:pt x="80" y="182"/>
                    </a:moveTo>
                    <a:cubicBezTo>
                      <a:pt x="75" y="188"/>
                      <a:pt x="73" y="199"/>
                      <a:pt x="70" y="206"/>
                    </a:cubicBezTo>
                    <a:cubicBezTo>
                      <a:pt x="67" y="213"/>
                      <a:pt x="69" y="222"/>
                      <a:pt x="69" y="229"/>
                    </a:cubicBezTo>
                    <a:cubicBezTo>
                      <a:pt x="69" y="245"/>
                      <a:pt x="77" y="260"/>
                      <a:pt x="73" y="275"/>
                    </a:cubicBezTo>
                    <a:cubicBezTo>
                      <a:pt x="67" y="292"/>
                      <a:pt x="68" y="308"/>
                      <a:pt x="67" y="325"/>
                    </a:cubicBezTo>
                    <a:cubicBezTo>
                      <a:pt x="67" y="327"/>
                      <a:pt x="63" y="328"/>
                      <a:pt x="62" y="328"/>
                    </a:cubicBezTo>
                    <a:cubicBezTo>
                      <a:pt x="32" y="332"/>
                      <a:pt x="29" y="344"/>
                      <a:pt x="30" y="360"/>
                    </a:cubicBezTo>
                    <a:cubicBezTo>
                      <a:pt x="6" y="357"/>
                      <a:pt x="0" y="366"/>
                      <a:pt x="3" y="378"/>
                    </a:cubicBezTo>
                    <a:cubicBezTo>
                      <a:pt x="6" y="389"/>
                      <a:pt x="18" y="395"/>
                      <a:pt x="30" y="398"/>
                    </a:cubicBezTo>
                    <a:cubicBezTo>
                      <a:pt x="24" y="403"/>
                      <a:pt x="20" y="410"/>
                      <a:pt x="23" y="417"/>
                    </a:cubicBezTo>
                    <a:cubicBezTo>
                      <a:pt x="24" y="422"/>
                      <a:pt x="29" y="424"/>
                      <a:pt x="35" y="425"/>
                    </a:cubicBezTo>
                    <a:cubicBezTo>
                      <a:pt x="42" y="426"/>
                      <a:pt x="50" y="426"/>
                      <a:pt x="58" y="424"/>
                    </a:cubicBezTo>
                    <a:cubicBezTo>
                      <a:pt x="46" y="431"/>
                      <a:pt x="31" y="436"/>
                      <a:pt x="21" y="445"/>
                    </a:cubicBezTo>
                    <a:cubicBezTo>
                      <a:pt x="13" y="452"/>
                      <a:pt x="10" y="462"/>
                      <a:pt x="11" y="472"/>
                    </a:cubicBezTo>
                    <a:cubicBezTo>
                      <a:pt x="12" y="478"/>
                      <a:pt x="19" y="483"/>
                      <a:pt x="28" y="485"/>
                    </a:cubicBezTo>
                    <a:cubicBezTo>
                      <a:pt x="42" y="488"/>
                      <a:pt x="54" y="488"/>
                      <a:pt x="67" y="488"/>
                    </a:cubicBezTo>
                    <a:cubicBezTo>
                      <a:pt x="66" y="494"/>
                      <a:pt x="67" y="500"/>
                      <a:pt x="74" y="501"/>
                    </a:cubicBezTo>
                    <a:cubicBezTo>
                      <a:pt x="96" y="505"/>
                      <a:pt x="117" y="496"/>
                      <a:pt x="134" y="487"/>
                    </a:cubicBezTo>
                    <a:cubicBezTo>
                      <a:pt x="148" y="479"/>
                      <a:pt x="166" y="484"/>
                      <a:pt x="176" y="470"/>
                    </a:cubicBezTo>
                    <a:cubicBezTo>
                      <a:pt x="184" y="459"/>
                      <a:pt x="188" y="451"/>
                      <a:pt x="183" y="437"/>
                    </a:cubicBezTo>
                    <a:cubicBezTo>
                      <a:pt x="180" y="430"/>
                      <a:pt x="170" y="424"/>
                      <a:pt x="170" y="417"/>
                    </a:cubicBezTo>
                    <a:cubicBezTo>
                      <a:pt x="170" y="413"/>
                      <a:pt x="175" y="403"/>
                      <a:pt x="175" y="397"/>
                    </a:cubicBezTo>
                    <a:cubicBezTo>
                      <a:pt x="175" y="391"/>
                      <a:pt x="173" y="387"/>
                      <a:pt x="167" y="385"/>
                    </a:cubicBezTo>
                    <a:cubicBezTo>
                      <a:pt x="157" y="383"/>
                      <a:pt x="148" y="388"/>
                      <a:pt x="138" y="390"/>
                    </a:cubicBezTo>
                    <a:cubicBezTo>
                      <a:pt x="131" y="392"/>
                      <a:pt x="123" y="393"/>
                      <a:pt x="116" y="392"/>
                    </a:cubicBezTo>
                    <a:cubicBezTo>
                      <a:pt x="124" y="389"/>
                      <a:pt x="126" y="383"/>
                      <a:pt x="125" y="377"/>
                    </a:cubicBezTo>
                    <a:cubicBezTo>
                      <a:pt x="125" y="374"/>
                      <a:pt x="123" y="370"/>
                      <a:pt x="122" y="368"/>
                    </a:cubicBezTo>
                    <a:cubicBezTo>
                      <a:pt x="120" y="362"/>
                      <a:pt x="126" y="351"/>
                      <a:pt x="119" y="343"/>
                    </a:cubicBezTo>
                    <a:cubicBezTo>
                      <a:pt x="115" y="337"/>
                      <a:pt x="106" y="333"/>
                      <a:pt x="96" y="335"/>
                    </a:cubicBezTo>
                    <a:cubicBezTo>
                      <a:pt x="97" y="333"/>
                      <a:pt x="92" y="331"/>
                      <a:pt x="92" y="329"/>
                    </a:cubicBezTo>
                    <a:cubicBezTo>
                      <a:pt x="84" y="328"/>
                      <a:pt x="84" y="327"/>
                      <a:pt x="85" y="322"/>
                    </a:cubicBezTo>
                    <a:cubicBezTo>
                      <a:pt x="85" y="313"/>
                      <a:pt x="84" y="299"/>
                      <a:pt x="87" y="289"/>
                    </a:cubicBezTo>
                    <a:cubicBezTo>
                      <a:pt x="93" y="271"/>
                      <a:pt x="91" y="258"/>
                      <a:pt x="91" y="251"/>
                    </a:cubicBezTo>
                    <a:cubicBezTo>
                      <a:pt x="90" y="244"/>
                      <a:pt x="89" y="237"/>
                      <a:pt x="87" y="231"/>
                    </a:cubicBezTo>
                    <a:cubicBezTo>
                      <a:pt x="86" y="225"/>
                      <a:pt x="87" y="216"/>
                      <a:pt x="87" y="211"/>
                    </a:cubicBezTo>
                    <a:cubicBezTo>
                      <a:pt x="88" y="206"/>
                      <a:pt x="91" y="197"/>
                      <a:pt x="92" y="194"/>
                    </a:cubicBezTo>
                    <a:cubicBezTo>
                      <a:pt x="107" y="161"/>
                      <a:pt x="118" y="128"/>
                      <a:pt x="119" y="93"/>
                    </a:cubicBezTo>
                    <a:cubicBezTo>
                      <a:pt x="119" y="94"/>
                      <a:pt x="118" y="93"/>
                      <a:pt x="119" y="93"/>
                    </a:cubicBezTo>
                    <a:cubicBezTo>
                      <a:pt x="121" y="78"/>
                      <a:pt x="119" y="70"/>
                      <a:pt x="120" y="55"/>
                    </a:cubicBezTo>
                    <a:cubicBezTo>
                      <a:pt x="121" y="38"/>
                      <a:pt x="119" y="20"/>
                      <a:pt x="117" y="3"/>
                    </a:cubicBezTo>
                    <a:cubicBezTo>
                      <a:pt x="117" y="1"/>
                      <a:pt x="112" y="0"/>
                      <a:pt x="101" y="2"/>
                    </a:cubicBezTo>
                    <a:cubicBezTo>
                      <a:pt x="103" y="20"/>
                      <a:pt x="103" y="37"/>
                      <a:pt x="106" y="55"/>
                    </a:cubicBezTo>
                    <a:cubicBezTo>
                      <a:pt x="110" y="80"/>
                      <a:pt x="102" y="102"/>
                      <a:pt x="98" y="126"/>
                    </a:cubicBezTo>
                    <a:cubicBezTo>
                      <a:pt x="98" y="130"/>
                      <a:pt x="95" y="134"/>
                      <a:pt x="94" y="139"/>
                    </a:cubicBezTo>
                    <a:cubicBezTo>
                      <a:pt x="88" y="158"/>
                      <a:pt x="84" y="175"/>
                      <a:pt x="80" y="182"/>
                    </a:cubicBezTo>
                    <a:close/>
                  </a:path>
                </a:pathLst>
              </a:custGeom>
              <a:solidFill>
                <a:srgbClr val="E93F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1980" name="Freeform 759"/>
              <p:cNvSpPr>
                <a:spLocks noChangeArrowheads="1"/>
              </p:cNvSpPr>
              <p:nvPr/>
            </p:nvSpPr>
            <p:spPr bwMode="auto">
              <a:xfrm>
                <a:off x="1698" y="3426"/>
                <a:ext cx="26" cy="40"/>
              </a:xfrm>
              <a:custGeom>
                <a:avLst/>
                <a:gdLst>
                  <a:gd name="T0" fmla="*/ 23677 w 20"/>
                  <a:gd name="T1" fmla="*/ 0 h 24"/>
                  <a:gd name="T2" fmla="*/ 23677 w 20"/>
                  <a:gd name="T3" fmla="*/ 5055 h 24"/>
                  <a:gd name="T4" fmla="*/ 22014 w 20"/>
                  <a:gd name="T5" fmla="*/ 0 h 24"/>
                  <a:gd name="T6" fmla="*/ 22014 w 20"/>
                  <a:gd name="T7" fmla="*/ 0 h 24"/>
                  <a:gd name="T8" fmla="*/ 23677 w 20"/>
                  <a:gd name="T9" fmla="*/ 0 h 24"/>
                  <a:gd name="T10" fmla="*/ 23677 w 20"/>
                  <a:gd name="T11" fmla="*/ 5055 h 24"/>
                  <a:gd name="T12" fmla="*/ 22337 w 20"/>
                  <a:gd name="T13" fmla="*/ 18555 h 24"/>
                  <a:gd name="T14" fmla="*/ 20079 w 20"/>
                  <a:gd name="T15" fmla="*/ 18555 h 24"/>
                  <a:gd name="T16" fmla="*/ 22014 w 20"/>
                  <a:gd name="T17" fmla="*/ 0 h 24"/>
                  <a:gd name="T18" fmla="*/ 23677 w 20"/>
                  <a:gd name="T19" fmla="*/ 5055 h 24"/>
                  <a:gd name="T20" fmla="*/ 22337 w 20"/>
                  <a:gd name="T21" fmla="*/ 18555 h 24"/>
                  <a:gd name="T22" fmla="*/ 18009 w 20"/>
                  <a:gd name="T23" fmla="*/ 56388 h 24"/>
                  <a:gd name="T24" fmla="*/ 16783 w 20"/>
                  <a:gd name="T25" fmla="*/ 48995 h 24"/>
                  <a:gd name="T26" fmla="*/ 20079 w 20"/>
                  <a:gd name="T27" fmla="*/ 18555 h 24"/>
                  <a:gd name="T28" fmla="*/ 22337 w 20"/>
                  <a:gd name="T29" fmla="*/ 18555 h 24"/>
                  <a:gd name="T30" fmla="*/ 16783 w 20"/>
                  <a:gd name="T31" fmla="*/ 48995 h 24"/>
                  <a:gd name="T32" fmla="*/ 16783 w 20"/>
                  <a:gd name="T33" fmla="*/ 48995 h 24"/>
                  <a:gd name="T34" fmla="*/ 18009 w 20"/>
                  <a:gd name="T35" fmla="*/ 56388 h 24"/>
                  <a:gd name="T36" fmla="*/ 16783 w 20"/>
                  <a:gd name="T37" fmla="*/ 48995 h 24"/>
                  <a:gd name="T38" fmla="*/ 18009 w 20"/>
                  <a:gd name="T39" fmla="*/ 56388 h 24"/>
                  <a:gd name="T40" fmla="*/ 10912 w 20"/>
                  <a:gd name="T41" fmla="*/ 79630 h 24"/>
                  <a:gd name="T42" fmla="*/ 8700 w 20"/>
                  <a:gd name="T43" fmla="*/ 78162 h 24"/>
                  <a:gd name="T44" fmla="*/ 16783 w 20"/>
                  <a:gd name="T45" fmla="*/ 48995 h 24"/>
                  <a:gd name="T46" fmla="*/ 18009 w 20"/>
                  <a:gd name="T47" fmla="*/ 56388 h 24"/>
                  <a:gd name="T48" fmla="*/ 10912 w 20"/>
                  <a:gd name="T49" fmla="*/ 79630 h 24"/>
                  <a:gd name="T50" fmla="*/ 2079 w 20"/>
                  <a:gd name="T51" fmla="*/ 106583 h 24"/>
                  <a:gd name="T52" fmla="*/ 0 w 20"/>
                  <a:gd name="T53" fmla="*/ 101813 h 24"/>
                  <a:gd name="T54" fmla="*/ 8700 w 20"/>
                  <a:gd name="T55" fmla="*/ 78162 h 24"/>
                  <a:gd name="T56" fmla="*/ 10912 w 20"/>
                  <a:gd name="T57" fmla="*/ 79630 h 24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0" t="0" r="r" b="b"/>
                <a:pathLst>
                  <a:path w="20" h="24">
                    <a:moveTo>
                      <a:pt x="20" y="0"/>
                    </a:moveTo>
                    <a:lnTo>
                      <a:pt x="20" y="1"/>
                    </a:lnTo>
                    <a:lnTo>
                      <a:pt x="18" y="0"/>
                    </a:lnTo>
                    <a:lnTo>
                      <a:pt x="20" y="0"/>
                    </a:lnTo>
                    <a:close/>
                    <a:moveTo>
                      <a:pt x="20" y="1"/>
                    </a:moveTo>
                    <a:cubicBezTo>
                      <a:pt x="20" y="2"/>
                      <a:pt x="20" y="3"/>
                      <a:pt x="19" y="4"/>
                    </a:cubicBezTo>
                    <a:lnTo>
                      <a:pt x="17" y="4"/>
                    </a:lnTo>
                    <a:cubicBezTo>
                      <a:pt x="18" y="3"/>
                      <a:pt x="18" y="1"/>
                      <a:pt x="18" y="0"/>
                    </a:cubicBezTo>
                    <a:lnTo>
                      <a:pt x="20" y="1"/>
                    </a:lnTo>
                    <a:close/>
                    <a:moveTo>
                      <a:pt x="19" y="4"/>
                    </a:moveTo>
                    <a:cubicBezTo>
                      <a:pt x="19" y="7"/>
                      <a:pt x="18" y="10"/>
                      <a:pt x="15" y="12"/>
                    </a:cubicBezTo>
                    <a:lnTo>
                      <a:pt x="14" y="11"/>
                    </a:lnTo>
                    <a:cubicBezTo>
                      <a:pt x="16" y="9"/>
                      <a:pt x="17" y="7"/>
                      <a:pt x="17" y="4"/>
                    </a:cubicBezTo>
                    <a:lnTo>
                      <a:pt x="19" y="4"/>
                    </a:lnTo>
                    <a:close/>
                    <a:moveTo>
                      <a:pt x="14" y="11"/>
                    </a:moveTo>
                    <a:lnTo>
                      <a:pt x="14" y="11"/>
                    </a:lnTo>
                    <a:lnTo>
                      <a:pt x="15" y="12"/>
                    </a:lnTo>
                    <a:lnTo>
                      <a:pt x="14" y="11"/>
                    </a:lnTo>
                    <a:close/>
                    <a:moveTo>
                      <a:pt x="15" y="12"/>
                    </a:moveTo>
                    <a:cubicBezTo>
                      <a:pt x="13" y="14"/>
                      <a:pt x="11" y="16"/>
                      <a:pt x="9" y="18"/>
                    </a:cubicBezTo>
                    <a:lnTo>
                      <a:pt x="7" y="17"/>
                    </a:lnTo>
                    <a:cubicBezTo>
                      <a:pt x="9" y="15"/>
                      <a:pt x="12" y="13"/>
                      <a:pt x="14" y="11"/>
                    </a:cubicBezTo>
                    <a:lnTo>
                      <a:pt x="15" y="12"/>
                    </a:lnTo>
                    <a:close/>
                    <a:moveTo>
                      <a:pt x="9" y="18"/>
                    </a:moveTo>
                    <a:cubicBezTo>
                      <a:pt x="6" y="20"/>
                      <a:pt x="4" y="22"/>
                      <a:pt x="2" y="24"/>
                    </a:cubicBezTo>
                    <a:lnTo>
                      <a:pt x="0" y="23"/>
                    </a:lnTo>
                    <a:cubicBezTo>
                      <a:pt x="3" y="21"/>
                      <a:pt x="5" y="19"/>
                      <a:pt x="7" y="17"/>
                    </a:cubicBezTo>
                    <a:lnTo>
                      <a:pt x="9" y="18"/>
                    </a:lnTo>
                    <a:close/>
                  </a:path>
                </a:pathLst>
              </a:custGeom>
              <a:solidFill>
                <a:srgbClr val="24211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1981" name="Freeform 760"/>
              <p:cNvSpPr>
                <a:spLocks noChangeArrowheads="1"/>
              </p:cNvSpPr>
              <p:nvPr/>
            </p:nvSpPr>
            <p:spPr bwMode="auto">
              <a:xfrm>
                <a:off x="1668" y="3436"/>
                <a:ext cx="92" cy="44"/>
              </a:xfrm>
              <a:custGeom>
                <a:avLst/>
                <a:gdLst>
                  <a:gd name="T0" fmla="*/ 116035 w 67"/>
                  <a:gd name="T1" fmla="*/ 6372 h 26"/>
                  <a:gd name="T2" fmla="*/ 84580 w 67"/>
                  <a:gd name="T3" fmla="*/ 88936 h 26"/>
                  <a:gd name="T4" fmla="*/ 81502 w 67"/>
                  <a:gd name="T5" fmla="*/ 78785 h 26"/>
                  <a:gd name="T6" fmla="*/ 114028 w 67"/>
                  <a:gd name="T7" fmla="*/ 0 h 26"/>
                  <a:gd name="T8" fmla="*/ 116035 w 67"/>
                  <a:gd name="T9" fmla="*/ 6372 h 26"/>
                  <a:gd name="T10" fmla="*/ 84580 w 67"/>
                  <a:gd name="T11" fmla="*/ 88936 h 26"/>
                  <a:gd name="T12" fmla="*/ 43038 w 67"/>
                  <a:gd name="T13" fmla="*/ 143190 h 26"/>
                  <a:gd name="T14" fmla="*/ 41548 w 67"/>
                  <a:gd name="T15" fmla="*/ 130296 h 26"/>
                  <a:gd name="T16" fmla="*/ 81502 w 67"/>
                  <a:gd name="T17" fmla="*/ 78785 h 26"/>
                  <a:gd name="T18" fmla="*/ 84580 w 67"/>
                  <a:gd name="T19" fmla="*/ 88936 h 26"/>
                  <a:gd name="T20" fmla="*/ 41548 w 67"/>
                  <a:gd name="T21" fmla="*/ 130296 h 26"/>
                  <a:gd name="T22" fmla="*/ 41548 w 67"/>
                  <a:gd name="T23" fmla="*/ 130296 h 26"/>
                  <a:gd name="T24" fmla="*/ 43038 w 67"/>
                  <a:gd name="T25" fmla="*/ 136529 h 26"/>
                  <a:gd name="T26" fmla="*/ 41548 w 67"/>
                  <a:gd name="T27" fmla="*/ 130296 h 26"/>
                  <a:gd name="T28" fmla="*/ 43038 w 67"/>
                  <a:gd name="T29" fmla="*/ 143190 h 26"/>
                  <a:gd name="T30" fmla="*/ 22779 w 67"/>
                  <a:gd name="T31" fmla="*/ 154252 h 26"/>
                  <a:gd name="T32" fmla="*/ 22779 w 67"/>
                  <a:gd name="T33" fmla="*/ 143190 h 26"/>
                  <a:gd name="T34" fmla="*/ 41548 w 67"/>
                  <a:gd name="T35" fmla="*/ 130296 h 26"/>
                  <a:gd name="T36" fmla="*/ 43038 w 67"/>
                  <a:gd name="T37" fmla="*/ 143190 h 26"/>
                  <a:gd name="T38" fmla="*/ 22779 w 67"/>
                  <a:gd name="T39" fmla="*/ 154252 h 26"/>
                  <a:gd name="T40" fmla="*/ 0 w 67"/>
                  <a:gd name="T41" fmla="*/ 154252 h 26"/>
                  <a:gd name="T42" fmla="*/ 1819 w 67"/>
                  <a:gd name="T43" fmla="*/ 143190 h 26"/>
                  <a:gd name="T44" fmla="*/ 22779 w 67"/>
                  <a:gd name="T45" fmla="*/ 143190 h 26"/>
                  <a:gd name="T46" fmla="*/ 22779 w 67"/>
                  <a:gd name="T47" fmla="*/ 154252 h 2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0" t="0" r="r" b="b"/>
                <a:pathLst>
                  <a:path w="67" h="26">
                    <a:moveTo>
                      <a:pt x="67" y="1"/>
                    </a:moveTo>
                    <a:cubicBezTo>
                      <a:pt x="62" y="6"/>
                      <a:pt x="55" y="11"/>
                      <a:pt x="49" y="15"/>
                    </a:cubicBezTo>
                    <a:lnTo>
                      <a:pt x="47" y="13"/>
                    </a:lnTo>
                    <a:cubicBezTo>
                      <a:pt x="54" y="9"/>
                      <a:pt x="60" y="5"/>
                      <a:pt x="66" y="0"/>
                    </a:cubicBezTo>
                    <a:lnTo>
                      <a:pt x="67" y="1"/>
                    </a:lnTo>
                    <a:close/>
                    <a:moveTo>
                      <a:pt x="49" y="15"/>
                    </a:moveTo>
                    <a:cubicBezTo>
                      <a:pt x="42" y="19"/>
                      <a:pt x="34" y="22"/>
                      <a:pt x="25" y="24"/>
                    </a:cubicBezTo>
                    <a:lnTo>
                      <a:pt x="24" y="22"/>
                    </a:lnTo>
                    <a:cubicBezTo>
                      <a:pt x="33" y="20"/>
                      <a:pt x="41" y="17"/>
                      <a:pt x="47" y="13"/>
                    </a:cubicBezTo>
                    <a:lnTo>
                      <a:pt x="49" y="15"/>
                    </a:lnTo>
                    <a:close/>
                    <a:moveTo>
                      <a:pt x="24" y="22"/>
                    </a:moveTo>
                    <a:lnTo>
                      <a:pt x="24" y="22"/>
                    </a:lnTo>
                    <a:lnTo>
                      <a:pt x="25" y="23"/>
                    </a:lnTo>
                    <a:lnTo>
                      <a:pt x="24" y="22"/>
                    </a:lnTo>
                    <a:close/>
                    <a:moveTo>
                      <a:pt x="25" y="24"/>
                    </a:moveTo>
                    <a:cubicBezTo>
                      <a:pt x="21" y="25"/>
                      <a:pt x="17" y="26"/>
                      <a:pt x="13" y="26"/>
                    </a:cubicBezTo>
                    <a:lnTo>
                      <a:pt x="13" y="24"/>
                    </a:lnTo>
                    <a:cubicBezTo>
                      <a:pt x="17" y="24"/>
                      <a:pt x="20" y="23"/>
                      <a:pt x="24" y="22"/>
                    </a:cubicBezTo>
                    <a:lnTo>
                      <a:pt x="25" y="24"/>
                    </a:lnTo>
                    <a:close/>
                    <a:moveTo>
                      <a:pt x="13" y="26"/>
                    </a:moveTo>
                    <a:cubicBezTo>
                      <a:pt x="9" y="26"/>
                      <a:pt x="5" y="26"/>
                      <a:pt x="0" y="26"/>
                    </a:cubicBezTo>
                    <a:lnTo>
                      <a:pt x="1" y="24"/>
                    </a:lnTo>
                    <a:cubicBezTo>
                      <a:pt x="5" y="24"/>
                      <a:pt x="9" y="24"/>
                      <a:pt x="13" y="24"/>
                    </a:cubicBezTo>
                    <a:lnTo>
                      <a:pt x="13" y="26"/>
                    </a:lnTo>
                    <a:close/>
                  </a:path>
                </a:pathLst>
              </a:custGeom>
              <a:solidFill>
                <a:srgbClr val="24211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1982" name="Freeform 761"/>
              <p:cNvSpPr>
                <a:spLocks noChangeArrowheads="1"/>
              </p:cNvSpPr>
              <p:nvPr/>
            </p:nvSpPr>
            <p:spPr bwMode="auto">
              <a:xfrm>
                <a:off x="1713" y="3477"/>
                <a:ext cx="85" cy="63"/>
              </a:xfrm>
              <a:custGeom>
                <a:avLst/>
                <a:gdLst>
                  <a:gd name="T0" fmla="*/ 44646 w 62"/>
                  <a:gd name="T1" fmla="*/ 46843 h 37"/>
                  <a:gd name="T2" fmla="*/ 56958 w 62"/>
                  <a:gd name="T3" fmla="*/ 0 h 37"/>
                  <a:gd name="T4" fmla="*/ 44646 w 62"/>
                  <a:gd name="T5" fmla="*/ 46843 h 37"/>
                  <a:gd name="T6" fmla="*/ 7102 w 62"/>
                  <a:gd name="T7" fmla="*/ 127333 h 37"/>
                  <a:gd name="T8" fmla="*/ 44646 w 62"/>
                  <a:gd name="T9" fmla="*/ 46843 h 37"/>
                  <a:gd name="T10" fmla="*/ 7102 w 62"/>
                  <a:gd name="T11" fmla="*/ 127333 h 37"/>
                  <a:gd name="T12" fmla="*/ 7102 w 62"/>
                  <a:gd name="T13" fmla="*/ 127333 h 37"/>
                  <a:gd name="T14" fmla="*/ 4620 w 62"/>
                  <a:gd name="T15" fmla="*/ 149288 h 37"/>
                  <a:gd name="T16" fmla="*/ 7102 w 62"/>
                  <a:gd name="T17" fmla="*/ 127333 h 37"/>
                  <a:gd name="T18" fmla="*/ 4620 w 62"/>
                  <a:gd name="T19" fmla="*/ 149288 h 37"/>
                  <a:gd name="T20" fmla="*/ 0 w 62"/>
                  <a:gd name="T21" fmla="*/ 166536 h 37"/>
                  <a:gd name="T22" fmla="*/ 4620 w 62"/>
                  <a:gd name="T23" fmla="*/ 149288 h 37"/>
                  <a:gd name="T24" fmla="*/ 7102 w 62"/>
                  <a:gd name="T25" fmla="*/ 178084 h 37"/>
                  <a:gd name="T26" fmla="*/ 0 w 62"/>
                  <a:gd name="T27" fmla="*/ 166536 h 37"/>
                  <a:gd name="T28" fmla="*/ 7102 w 62"/>
                  <a:gd name="T29" fmla="*/ 178084 h 37"/>
                  <a:gd name="T30" fmla="*/ 11683 w 62"/>
                  <a:gd name="T31" fmla="*/ 209913 h 37"/>
                  <a:gd name="T32" fmla="*/ 7102 w 62"/>
                  <a:gd name="T33" fmla="*/ 178084 h 37"/>
                  <a:gd name="T34" fmla="*/ 11683 w 62"/>
                  <a:gd name="T35" fmla="*/ 209913 h 37"/>
                  <a:gd name="T36" fmla="*/ 11683 w 62"/>
                  <a:gd name="T37" fmla="*/ 209913 h 37"/>
                  <a:gd name="T38" fmla="*/ 36946 w 62"/>
                  <a:gd name="T39" fmla="*/ 202671 h 37"/>
                  <a:gd name="T40" fmla="*/ 11683 w 62"/>
                  <a:gd name="T41" fmla="*/ 209913 h 37"/>
                  <a:gd name="T42" fmla="*/ 36946 w 62"/>
                  <a:gd name="T43" fmla="*/ 202671 h 37"/>
                  <a:gd name="T44" fmla="*/ 61766 w 62"/>
                  <a:gd name="T45" fmla="*/ 166536 h 37"/>
                  <a:gd name="T46" fmla="*/ 36946 w 62"/>
                  <a:gd name="T47" fmla="*/ 202671 h 37"/>
                  <a:gd name="T48" fmla="*/ 60785 w 62"/>
                  <a:gd name="T49" fmla="*/ 162080 h 37"/>
                  <a:gd name="T50" fmla="*/ 60785 w 62"/>
                  <a:gd name="T51" fmla="*/ 162080 h 37"/>
                  <a:gd name="T52" fmla="*/ 88351 w 62"/>
                  <a:gd name="T53" fmla="*/ 71856 h 37"/>
                  <a:gd name="T54" fmla="*/ 61766 w 62"/>
                  <a:gd name="T55" fmla="*/ 166536 h 37"/>
                  <a:gd name="T56" fmla="*/ 88351 w 62"/>
                  <a:gd name="T57" fmla="*/ 71856 h 37"/>
                  <a:gd name="T58" fmla="*/ 95543 w 62"/>
                  <a:gd name="T59" fmla="*/ 65537 h 37"/>
                  <a:gd name="T60" fmla="*/ 88351 w 62"/>
                  <a:gd name="T61" fmla="*/ 71856 h 37"/>
                  <a:gd name="T62" fmla="*/ 95543 w 62"/>
                  <a:gd name="T63" fmla="*/ 65537 h 37"/>
                  <a:gd name="T64" fmla="*/ 95543 w 62"/>
                  <a:gd name="T65" fmla="*/ 65537 h 37"/>
                  <a:gd name="T66" fmla="*/ 91620 w 62"/>
                  <a:gd name="T67" fmla="*/ 54927 h 37"/>
                  <a:gd name="T68" fmla="*/ 95543 w 62"/>
                  <a:gd name="T69" fmla="*/ 65537 h 37"/>
                  <a:gd name="T70" fmla="*/ 91620 w 62"/>
                  <a:gd name="T71" fmla="*/ 54927 h 37"/>
                  <a:gd name="T72" fmla="*/ 98357 w 62"/>
                  <a:gd name="T73" fmla="*/ 43589 h 37"/>
                  <a:gd name="T74" fmla="*/ 91620 w 62"/>
                  <a:gd name="T75" fmla="*/ 54927 h 37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0" t="0" r="r" b="b"/>
                <a:pathLst>
                  <a:path w="62" h="37">
                    <a:moveTo>
                      <a:pt x="37" y="1"/>
                    </a:moveTo>
                    <a:cubicBezTo>
                      <a:pt x="34" y="4"/>
                      <a:pt x="31" y="6"/>
                      <a:pt x="28" y="8"/>
                    </a:cubicBezTo>
                    <a:lnTo>
                      <a:pt x="26" y="7"/>
                    </a:lnTo>
                    <a:cubicBezTo>
                      <a:pt x="29" y="5"/>
                      <a:pt x="32" y="2"/>
                      <a:pt x="36" y="0"/>
                    </a:cubicBezTo>
                    <a:lnTo>
                      <a:pt x="37" y="1"/>
                    </a:lnTo>
                    <a:close/>
                    <a:moveTo>
                      <a:pt x="28" y="8"/>
                    </a:moveTo>
                    <a:cubicBezTo>
                      <a:pt x="21" y="13"/>
                      <a:pt x="14" y="18"/>
                      <a:pt x="5" y="23"/>
                    </a:cubicBezTo>
                    <a:lnTo>
                      <a:pt x="4" y="21"/>
                    </a:lnTo>
                    <a:cubicBezTo>
                      <a:pt x="13" y="17"/>
                      <a:pt x="19" y="12"/>
                      <a:pt x="26" y="7"/>
                    </a:cubicBezTo>
                    <a:lnTo>
                      <a:pt x="28" y="8"/>
                    </a:lnTo>
                    <a:close/>
                    <a:moveTo>
                      <a:pt x="4" y="21"/>
                    </a:moveTo>
                    <a:lnTo>
                      <a:pt x="4" y="21"/>
                    </a:lnTo>
                    <a:lnTo>
                      <a:pt x="5" y="22"/>
                    </a:lnTo>
                    <a:lnTo>
                      <a:pt x="4" y="21"/>
                    </a:lnTo>
                    <a:close/>
                    <a:moveTo>
                      <a:pt x="5" y="23"/>
                    </a:moveTo>
                    <a:cubicBezTo>
                      <a:pt x="4" y="23"/>
                      <a:pt x="3" y="24"/>
                      <a:pt x="3" y="25"/>
                    </a:cubicBezTo>
                    <a:lnTo>
                      <a:pt x="1" y="24"/>
                    </a:lnTo>
                    <a:cubicBezTo>
                      <a:pt x="2" y="23"/>
                      <a:pt x="3" y="22"/>
                      <a:pt x="4" y="21"/>
                    </a:cubicBezTo>
                    <a:lnTo>
                      <a:pt x="5" y="23"/>
                    </a:lnTo>
                    <a:close/>
                    <a:moveTo>
                      <a:pt x="3" y="25"/>
                    </a:moveTo>
                    <a:cubicBezTo>
                      <a:pt x="2" y="26"/>
                      <a:pt x="2" y="27"/>
                      <a:pt x="2" y="28"/>
                    </a:cubicBezTo>
                    <a:lnTo>
                      <a:pt x="0" y="28"/>
                    </a:lnTo>
                    <a:cubicBezTo>
                      <a:pt x="0" y="27"/>
                      <a:pt x="0" y="25"/>
                      <a:pt x="1" y="24"/>
                    </a:cubicBezTo>
                    <a:lnTo>
                      <a:pt x="3" y="25"/>
                    </a:lnTo>
                    <a:close/>
                    <a:moveTo>
                      <a:pt x="2" y="28"/>
                    </a:moveTo>
                    <a:cubicBezTo>
                      <a:pt x="3" y="29"/>
                      <a:pt x="3" y="30"/>
                      <a:pt x="4" y="30"/>
                    </a:cubicBezTo>
                    <a:lnTo>
                      <a:pt x="2" y="31"/>
                    </a:lnTo>
                    <a:cubicBezTo>
                      <a:pt x="1" y="30"/>
                      <a:pt x="0" y="29"/>
                      <a:pt x="0" y="28"/>
                    </a:cubicBezTo>
                    <a:lnTo>
                      <a:pt x="2" y="28"/>
                    </a:lnTo>
                    <a:close/>
                    <a:moveTo>
                      <a:pt x="4" y="30"/>
                    </a:moveTo>
                    <a:cubicBezTo>
                      <a:pt x="5" y="32"/>
                      <a:pt x="6" y="33"/>
                      <a:pt x="8" y="34"/>
                    </a:cubicBezTo>
                    <a:lnTo>
                      <a:pt x="7" y="35"/>
                    </a:lnTo>
                    <a:cubicBezTo>
                      <a:pt x="5" y="34"/>
                      <a:pt x="3" y="33"/>
                      <a:pt x="2" y="31"/>
                    </a:cubicBezTo>
                    <a:lnTo>
                      <a:pt x="4" y="30"/>
                    </a:lnTo>
                    <a:close/>
                    <a:moveTo>
                      <a:pt x="7" y="35"/>
                    </a:moveTo>
                    <a:lnTo>
                      <a:pt x="7" y="35"/>
                    </a:lnTo>
                    <a:lnTo>
                      <a:pt x="8" y="34"/>
                    </a:lnTo>
                    <a:lnTo>
                      <a:pt x="7" y="35"/>
                    </a:lnTo>
                    <a:close/>
                    <a:moveTo>
                      <a:pt x="8" y="34"/>
                    </a:moveTo>
                    <a:cubicBezTo>
                      <a:pt x="13" y="35"/>
                      <a:pt x="18" y="35"/>
                      <a:pt x="23" y="34"/>
                    </a:cubicBezTo>
                    <a:lnTo>
                      <a:pt x="24" y="35"/>
                    </a:lnTo>
                    <a:cubicBezTo>
                      <a:pt x="19" y="37"/>
                      <a:pt x="13" y="37"/>
                      <a:pt x="7" y="35"/>
                    </a:cubicBezTo>
                    <a:lnTo>
                      <a:pt x="8" y="34"/>
                    </a:lnTo>
                    <a:close/>
                    <a:moveTo>
                      <a:pt x="23" y="34"/>
                    </a:moveTo>
                    <a:cubicBezTo>
                      <a:pt x="28" y="32"/>
                      <a:pt x="33" y="30"/>
                      <a:pt x="38" y="27"/>
                    </a:cubicBezTo>
                    <a:lnTo>
                      <a:pt x="39" y="28"/>
                    </a:lnTo>
                    <a:cubicBezTo>
                      <a:pt x="34" y="31"/>
                      <a:pt x="29" y="34"/>
                      <a:pt x="24" y="35"/>
                    </a:cubicBezTo>
                    <a:lnTo>
                      <a:pt x="23" y="34"/>
                    </a:lnTo>
                    <a:close/>
                    <a:moveTo>
                      <a:pt x="38" y="27"/>
                    </a:moveTo>
                    <a:lnTo>
                      <a:pt x="38" y="27"/>
                    </a:lnTo>
                    <a:lnTo>
                      <a:pt x="39" y="28"/>
                    </a:lnTo>
                    <a:lnTo>
                      <a:pt x="38" y="27"/>
                    </a:lnTo>
                    <a:close/>
                    <a:moveTo>
                      <a:pt x="38" y="27"/>
                    </a:moveTo>
                    <a:cubicBezTo>
                      <a:pt x="46" y="23"/>
                      <a:pt x="51" y="18"/>
                      <a:pt x="56" y="12"/>
                    </a:cubicBezTo>
                    <a:lnTo>
                      <a:pt x="58" y="13"/>
                    </a:lnTo>
                    <a:cubicBezTo>
                      <a:pt x="52" y="19"/>
                      <a:pt x="47" y="24"/>
                      <a:pt x="39" y="28"/>
                    </a:cubicBezTo>
                    <a:lnTo>
                      <a:pt x="38" y="27"/>
                    </a:lnTo>
                    <a:close/>
                    <a:moveTo>
                      <a:pt x="56" y="12"/>
                    </a:moveTo>
                    <a:cubicBezTo>
                      <a:pt x="57" y="11"/>
                      <a:pt x="58" y="10"/>
                      <a:pt x="58" y="10"/>
                    </a:cubicBezTo>
                    <a:lnTo>
                      <a:pt x="60" y="11"/>
                    </a:lnTo>
                    <a:cubicBezTo>
                      <a:pt x="59" y="12"/>
                      <a:pt x="58" y="13"/>
                      <a:pt x="58" y="13"/>
                    </a:cubicBezTo>
                    <a:lnTo>
                      <a:pt x="56" y="12"/>
                    </a:lnTo>
                    <a:close/>
                    <a:moveTo>
                      <a:pt x="60" y="11"/>
                    </a:moveTo>
                    <a:lnTo>
                      <a:pt x="60" y="11"/>
                    </a:lnTo>
                    <a:lnTo>
                      <a:pt x="59" y="10"/>
                    </a:lnTo>
                    <a:lnTo>
                      <a:pt x="60" y="11"/>
                    </a:lnTo>
                    <a:close/>
                    <a:moveTo>
                      <a:pt x="58" y="10"/>
                    </a:moveTo>
                    <a:cubicBezTo>
                      <a:pt x="58" y="9"/>
                      <a:pt x="58" y="9"/>
                      <a:pt x="58" y="9"/>
                    </a:cubicBezTo>
                    <a:lnTo>
                      <a:pt x="61" y="9"/>
                    </a:lnTo>
                    <a:cubicBezTo>
                      <a:pt x="61" y="9"/>
                      <a:pt x="60" y="10"/>
                      <a:pt x="60" y="11"/>
                    </a:cubicBezTo>
                    <a:lnTo>
                      <a:pt x="58" y="10"/>
                    </a:lnTo>
                    <a:close/>
                    <a:moveTo>
                      <a:pt x="58" y="9"/>
                    </a:moveTo>
                    <a:cubicBezTo>
                      <a:pt x="58" y="8"/>
                      <a:pt x="59" y="7"/>
                      <a:pt x="60" y="6"/>
                    </a:cubicBezTo>
                    <a:lnTo>
                      <a:pt x="62" y="7"/>
                    </a:lnTo>
                    <a:cubicBezTo>
                      <a:pt x="61" y="8"/>
                      <a:pt x="61" y="8"/>
                      <a:pt x="61" y="9"/>
                    </a:cubicBezTo>
                    <a:lnTo>
                      <a:pt x="58" y="9"/>
                    </a:lnTo>
                    <a:close/>
                  </a:path>
                </a:pathLst>
              </a:custGeom>
              <a:solidFill>
                <a:srgbClr val="24211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1983" name="Freeform 763"/>
              <p:cNvSpPr>
                <a:spLocks noChangeArrowheads="1"/>
              </p:cNvSpPr>
              <p:nvPr/>
            </p:nvSpPr>
            <p:spPr bwMode="auto">
              <a:xfrm>
                <a:off x="1817" y="3621"/>
                <a:ext cx="33" cy="73"/>
              </a:xfrm>
              <a:custGeom>
                <a:avLst/>
                <a:gdLst>
                  <a:gd name="T0" fmla="*/ 30372 w 25"/>
                  <a:gd name="T1" fmla="*/ 0 h 43"/>
                  <a:gd name="T2" fmla="*/ 24611 w 25"/>
                  <a:gd name="T3" fmla="*/ 83414 h 43"/>
                  <a:gd name="T4" fmla="*/ 22165 w 25"/>
                  <a:gd name="T5" fmla="*/ 77271 h 43"/>
                  <a:gd name="T6" fmla="*/ 28156 w 25"/>
                  <a:gd name="T7" fmla="*/ 0 h 43"/>
                  <a:gd name="T8" fmla="*/ 30372 w 25"/>
                  <a:gd name="T9" fmla="*/ 0 h 43"/>
                  <a:gd name="T10" fmla="*/ 24611 w 25"/>
                  <a:gd name="T11" fmla="*/ 83414 h 43"/>
                  <a:gd name="T12" fmla="*/ 22165 w 25"/>
                  <a:gd name="T13" fmla="*/ 164810 h 43"/>
                  <a:gd name="T14" fmla="*/ 19602 w 25"/>
                  <a:gd name="T15" fmla="*/ 164810 h 43"/>
                  <a:gd name="T16" fmla="*/ 22165 w 25"/>
                  <a:gd name="T17" fmla="*/ 77271 h 43"/>
                  <a:gd name="T18" fmla="*/ 24611 w 25"/>
                  <a:gd name="T19" fmla="*/ 83414 h 43"/>
                  <a:gd name="T20" fmla="*/ 22165 w 25"/>
                  <a:gd name="T21" fmla="*/ 164810 h 43"/>
                  <a:gd name="T22" fmla="*/ 5787 w 25"/>
                  <a:gd name="T23" fmla="*/ 244485 h 43"/>
                  <a:gd name="T24" fmla="*/ 3528 w 25"/>
                  <a:gd name="T25" fmla="*/ 237724 h 43"/>
                  <a:gd name="T26" fmla="*/ 19602 w 25"/>
                  <a:gd name="T27" fmla="*/ 164810 h 43"/>
                  <a:gd name="T28" fmla="*/ 22165 w 25"/>
                  <a:gd name="T29" fmla="*/ 164810 h 43"/>
                  <a:gd name="T30" fmla="*/ 5787 w 25"/>
                  <a:gd name="T31" fmla="*/ 244485 h 43"/>
                  <a:gd name="T32" fmla="*/ 2154 w 25"/>
                  <a:gd name="T33" fmla="*/ 255705 h 43"/>
                  <a:gd name="T34" fmla="*/ 0 w 25"/>
                  <a:gd name="T35" fmla="*/ 244485 h 43"/>
                  <a:gd name="T36" fmla="*/ 3528 w 25"/>
                  <a:gd name="T37" fmla="*/ 237724 h 43"/>
                  <a:gd name="T38" fmla="*/ 5787 w 25"/>
                  <a:gd name="T39" fmla="*/ 244485 h 43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0" t="0" r="r" b="b"/>
                <a:pathLst>
                  <a:path w="25" h="43">
                    <a:moveTo>
                      <a:pt x="25" y="0"/>
                    </a:moveTo>
                    <a:cubicBezTo>
                      <a:pt x="23" y="4"/>
                      <a:pt x="21" y="9"/>
                      <a:pt x="20" y="14"/>
                    </a:cubicBezTo>
                    <a:lnTo>
                      <a:pt x="18" y="13"/>
                    </a:lnTo>
                    <a:cubicBezTo>
                      <a:pt x="19" y="9"/>
                      <a:pt x="21" y="4"/>
                      <a:pt x="23" y="0"/>
                    </a:cubicBezTo>
                    <a:lnTo>
                      <a:pt x="25" y="0"/>
                    </a:lnTo>
                    <a:close/>
                    <a:moveTo>
                      <a:pt x="20" y="14"/>
                    </a:moveTo>
                    <a:cubicBezTo>
                      <a:pt x="19" y="18"/>
                      <a:pt x="18" y="23"/>
                      <a:pt x="18" y="28"/>
                    </a:cubicBezTo>
                    <a:lnTo>
                      <a:pt x="16" y="28"/>
                    </a:lnTo>
                    <a:cubicBezTo>
                      <a:pt x="16" y="23"/>
                      <a:pt x="17" y="18"/>
                      <a:pt x="18" y="13"/>
                    </a:cubicBezTo>
                    <a:lnTo>
                      <a:pt x="20" y="14"/>
                    </a:lnTo>
                    <a:close/>
                    <a:moveTo>
                      <a:pt x="18" y="28"/>
                    </a:moveTo>
                    <a:cubicBezTo>
                      <a:pt x="17" y="34"/>
                      <a:pt x="11" y="38"/>
                      <a:pt x="5" y="41"/>
                    </a:cubicBezTo>
                    <a:lnTo>
                      <a:pt x="3" y="40"/>
                    </a:lnTo>
                    <a:cubicBezTo>
                      <a:pt x="9" y="36"/>
                      <a:pt x="15" y="33"/>
                      <a:pt x="16" y="28"/>
                    </a:cubicBezTo>
                    <a:lnTo>
                      <a:pt x="18" y="28"/>
                    </a:lnTo>
                    <a:close/>
                    <a:moveTo>
                      <a:pt x="5" y="41"/>
                    </a:moveTo>
                    <a:cubicBezTo>
                      <a:pt x="4" y="42"/>
                      <a:pt x="3" y="42"/>
                      <a:pt x="2" y="43"/>
                    </a:cubicBezTo>
                    <a:lnTo>
                      <a:pt x="0" y="41"/>
                    </a:lnTo>
                    <a:cubicBezTo>
                      <a:pt x="1" y="41"/>
                      <a:pt x="2" y="40"/>
                      <a:pt x="3" y="40"/>
                    </a:cubicBezTo>
                    <a:lnTo>
                      <a:pt x="5" y="41"/>
                    </a:lnTo>
                    <a:close/>
                  </a:path>
                </a:pathLst>
              </a:custGeom>
              <a:solidFill>
                <a:srgbClr val="24211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1984" name="Freeform 764"/>
              <p:cNvSpPr>
                <a:spLocks noChangeArrowheads="1"/>
              </p:cNvSpPr>
              <p:nvPr/>
            </p:nvSpPr>
            <p:spPr bwMode="auto">
              <a:xfrm>
                <a:off x="1814" y="3578"/>
                <a:ext cx="54" cy="20"/>
              </a:xfrm>
              <a:custGeom>
                <a:avLst/>
                <a:gdLst>
                  <a:gd name="T0" fmla="*/ 73554 w 39"/>
                  <a:gd name="T1" fmla="*/ 47430 h 12"/>
                  <a:gd name="T2" fmla="*/ 66156 w 39"/>
                  <a:gd name="T3" fmla="*/ 28458 h 12"/>
                  <a:gd name="T4" fmla="*/ 69970 w 39"/>
                  <a:gd name="T5" fmla="*/ 25292 h 12"/>
                  <a:gd name="T6" fmla="*/ 75450 w 39"/>
                  <a:gd name="T7" fmla="*/ 42153 h 12"/>
                  <a:gd name="T8" fmla="*/ 73554 w 39"/>
                  <a:gd name="T9" fmla="*/ 47430 h 12"/>
                  <a:gd name="T10" fmla="*/ 66156 w 39"/>
                  <a:gd name="T11" fmla="*/ 28458 h 12"/>
                  <a:gd name="T12" fmla="*/ 55878 w 39"/>
                  <a:gd name="T13" fmla="*/ 10245 h 12"/>
                  <a:gd name="T14" fmla="*/ 55878 w 39"/>
                  <a:gd name="T15" fmla="*/ 0 h 12"/>
                  <a:gd name="T16" fmla="*/ 69970 w 39"/>
                  <a:gd name="T17" fmla="*/ 25292 h 12"/>
                  <a:gd name="T18" fmla="*/ 66156 w 39"/>
                  <a:gd name="T19" fmla="*/ 28458 h 12"/>
                  <a:gd name="T20" fmla="*/ 55878 w 39"/>
                  <a:gd name="T21" fmla="*/ 10245 h 12"/>
                  <a:gd name="T22" fmla="*/ 55878 w 39"/>
                  <a:gd name="T23" fmla="*/ 10245 h 12"/>
                  <a:gd name="T24" fmla="*/ 55878 w 39"/>
                  <a:gd name="T25" fmla="*/ 6147 h 12"/>
                  <a:gd name="T26" fmla="*/ 55878 w 39"/>
                  <a:gd name="T27" fmla="*/ 10245 h 12"/>
                  <a:gd name="T28" fmla="*/ 55878 w 39"/>
                  <a:gd name="T29" fmla="*/ 10245 h 12"/>
                  <a:gd name="T30" fmla="*/ 54647 w 39"/>
                  <a:gd name="T31" fmla="*/ 10245 h 12"/>
                  <a:gd name="T32" fmla="*/ 55878 w 39"/>
                  <a:gd name="T33" fmla="*/ 0 h 12"/>
                  <a:gd name="T34" fmla="*/ 55878 w 39"/>
                  <a:gd name="T35" fmla="*/ 0 h 12"/>
                  <a:gd name="T36" fmla="*/ 55878 w 39"/>
                  <a:gd name="T37" fmla="*/ 10245 h 12"/>
                  <a:gd name="T38" fmla="*/ 54647 w 39"/>
                  <a:gd name="T39" fmla="*/ 10245 h 12"/>
                  <a:gd name="T40" fmla="*/ 54647 w 39"/>
                  <a:gd name="T41" fmla="*/ 10245 h 12"/>
                  <a:gd name="T42" fmla="*/ 55878 w 39"/>
                  <a:gd name="T43" fmla="*/ 6147 h 12"/>
                  <a:gd name="T44" fmla="*/ 54647 w 39"/>
                  <a:gd name="T45" fmla="*/ 10245 h 12"/>
                  <a:gd name="T46" fmla="*/ 54647 w 39"/>
                  <a:gd name="T47" fmla="*/ 10245 h 12"/>
                  <a:gd name="T48" fmla="*/ 47128 w 39"/>
                  <a:gd name="T49" fmla="*/ 10245 h 12"/>
                  <a:gd name="T50" fmla="*/ 47128 w 39"/>
                  <a:gd name="T51" fmla="*/ 0 h 12"/>
                  <a:gd name="T52" fmla="*/ 55878 w 39"/>
                  <a:gd name="T53" fmla="*/ 0 h 12"/>
                  <a:gd name="T54" fmla="*/ 54647 w 39"/>
                  <a:gd name="T55" fmla="*/ 10245 h 12"/>
                  <a:gd name="T56" fmla="*/ 47128 w 39"/>
                  <a:gd name="T57" fmla="*/ 10245 h 12"/>
                  <a:gd name="T58" fmla="*/ 36957 w 39"/>
                  <a:gd name="T59" fmla="*/ 10245 h 12"/>
                  <a:gd name="T60" fmla="*/ 36957 w 39"/>
                  <a:gd name="T61" fmla="*/ 0 h 12"/>
                  <a:gd name="T62" fmla="*/ 47128 w 39"/>
                  <a:gd name="T63" fmla="*/ 0 h 12"/>
                  <a:gd name="T64" fmla="*/ 47128 w 39"/>
                  <a:gd name="T65" fmla="*/ 10245 h 12"/>
                  <a:gd name="T66" fmla="*/ 36957 w 39"/>
                  <a:gd name="T67" fmla="*/ 10245 h 12"/>
                  <a:gd name="T68" fmla="*/ 3370 w 39"/>
                  <a:gd name="T69" fmla="*/ 70255 h 12"/>
                  <a:gd name="T70" fmla="*/ 0 w 39"/>
                  <a:gd name="T71" fmla="*/ 63297 h 12"/>
                  <a:gd name="T72" fmla="*/ 36957 w 39"/>
                  <a:gd name="T73" fmla="*/ 0 h 12"/>
                  <a:gd name="T74" fmla="*/ 36957 w 39"/>
                  <a:gd name="T75" fmla="*/ 10245 h 12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0" t="0" r="r" b="b"/>
                <a:pathLst>
                  <a:path w="39" h="12">
                    <a:moveTo>
                      <a:pt x="38" y="8"/>
                    </a:moveTo>
                    <a:cubicBezTo>
                      <a:pt x="36" y="7"/>
                      <a:pt x="35" y="6"/>
                      <a:pt x="34" y="5"/>
                    </a:cubicBezTo>
                    <a:lnTo>
                      <a:pt x="36" y="4"/>
                    </a:lnTo>
                    <a:cubicBezTo>
                      <a:pt x="37" y="5"/>
                      <a:pt x="38" y="6"/>
                      <a:pt x="39" y="7"/>
                    </a:cubicBezTo>
                    <a:lnTo>
                      <a:pt x="38" y="8"/>
                    </a:lnTo>
                    <a:close/>
                    <a:moveTo>
                      <a:pt x="34" y="5"/>
                    </a:moveTo>
                    <a:cubicBezTo>
                      <a:pt x="33" y="4"/>
                      <a:pt x="31" y="2"/>
                      <a:pt x="29" y="2"/>
                    </a:cubicBezTo>
                    <a:lnTo>
                      <a:pt x="29" y="0"/>
                    </a:lnTo>
                    <a:cubicBezTo>
                      <a:pt x="32" y="1"/>
                      <a:pt x="34" y="2"/>
                      <a:pt x="36" y="4"/>
                    </a:cubicBezTo>
                    <a:lnTo>
                      <a:pt x="34" y="5"/>
                    </a:lnTo>
                    <a:close/>
                    <a:moveTo>
                      <a:pt x="29" y="2"/>
                    </a:moveTo>
                    <a:lnTo>
                      <a:pt x="29" y="2"/>
                    </a:lnTo>
                    <a:lnTo>
                      <a:pt x="29" y="1"/>
                    </a:lnTo>
                    <a:lnTo>
                      <a:pt x="29" y="2"/>
                    </a:lnTo>
                    <a:close/>
                    <a:moveTo>
                      <a:pt x="29" y="2"/>
                    </a:moveTo>
                    <a:lnTo>
                      <a:pt x="28" y="2"/>
                    </a:lnTo>
                    <a:lnTo>
                      <a:pt x="29" y="0"/>
                    </a:lnTo>
                    <a:lnTo>
                      <a:pt x="29" y="2"/>
                    </a:lnTo>
                    <a:close/>
                    <a:moveTo>
                      <a:pt x="28" y="2"/>
                    </a:moveTo>
                    <a:lnTo>
                      <a:pt x="28" y="2"/>
                    </a:lnTo>
                    <a:lnTo>
                      <a:pt x="29" y="1"/>
                    </a:lnTo>
                    <a:lnTo>
                      <a:pt x="28" y="2"/>
                    </a:lnTo>
                    <a:close/>
                    <a:moveTo>
                      <a:pt x="28" y="2"/>
                    </a:moveTo>
                    <a:cubicBezTo>
                      <a:pt x="27" y="2"/>
                      <a:pt x="25" y="2"/>
                      <a:pt x="24" y="2"/>
                    </a:cubicBezTo>
                    <a:lnTo>
                      <a:pt x="24" y="0"/>
                    </a:lnTo>
                    <a:cubicBezTo>
                      <a:pt x="26" y="0"/>
                      <a:pt x="27" y="0"/>
                      <a:pt x="29" y="0"/>
                    </a:cubicBezTo>
                    <a:lnTo>
                      <a:pt x="28" y="2"/>
                    </a:lnTo>
                    <a:close/>
                    <a:moveTo>
                      <a:pt x="24" y="2"/>
                    </a:moveTo>
                    <a:cubicBezTo>
                      <a:pt x="22" y="2"/>
                      <a:pt x="21" y="2"/>
                      <a:pt x="19" y="2"/>
                    </a:cubicBezTo>
                    <a:lnTo>
                      <a:pt x="19" y="0"/>
                    </a:lnTo>
                    <a:cubicBezTo>
                      <a:pt x="21" y="0"/>
                      <a:pt x="22" y="0"/>
                      <a:pt x="24" y="0"/>
                    </a:cubicBezTo>
                    <a:lnTo>
                      <a:pt x="24" y="2"/>
                    </a:lnTo>
                    <a:close/>
                    <a:moveTo>
                      <a:pt x="19" y="2"/>
                    </a:moveTo>
                    <a:cubicBezTo>
                      <a:pt x="12" y="3"/>
                      <a:pt x="5" y="7"/>
                      <a:pt x="2" y="12"/>
                    </a:cubicBezTo>
                    <a:lnTo>
                      <a:pt x="0" y="11"/>
                    </a:lnTo>
                    <a:cubicBezTo>
                      <a:pt x="4" y="5"/>
                      <a:pt x="11" y="1"/>
                      <a:pt x="19" y="0"/>
                    </a:cubicBezTo>
                    <a:lnTo>
                      <a:pt x="19" y="2"/>
                    </a:lnTo>
                    <a:close/>
                  </a:path>
                </a:pathLst>
              </a:custGeom>
              <a:solidFill>
                <a:srgbClr val="24211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1985" name="Freeform 765"/>
              <p:cNvSpPr>
                <a:spLocks noChangeArrowheads="1"/>
              </p:cNvSpPr>
              <p:nvPr/>
            </p:nvSpPr>
            <p:spPr bwMode="auto">
              <a:xfrm>
                <a:off x="1687" y="3620"/>
                <a:ext cx="46" cy="50"/>
              </a:xfrm>
              <a:custGeom>
                <a:avLst/>
                <a:gdLst>
                  <a:gd name="T0" fmla="*/ 45821 w 34"/>
                  <a:gd name="T1" fmla="*/ 37037 h 30"/>
                  <a:gd name="T2" fmla="*/ 44222 w 34"/>
                  <a:gd name="T3" fmla="*/ 0 h 30"/>
                  <a:gd name="T4" fmla="*/ 4327 w 34"/>
                  <a:gd name="T5" fmla="*/ 98787 h 30"/>
                  <a:gd name="T6" fmla="*/ 34473 w 34"/>
                  <a:gd name="T7" fmla="*/ 136862 h 30"/>
                  <a:gd name="T8" fmla="*/ 50446 w 34"/>
                  <a:gd name="T9" fmla="*/ 44342 h 30"/>
                  <a:gd name="T10" fmla="*/ 45821 w 34"/>
                  <a:gd name="T11" fmla="*/ 28187 h 30"/>
                  <a:gd name="T12" fmla="*/ 45821 w 34"/>
                  <a:gd name="T13" fmla="*/ 37037 h 3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34" h="30">
                    <a:moveTo>
                      <a:pt x="31" y="8"/>
                    </a:moveTo>
                    <a:cubicBezTo>
                      <a:pt x="27" y="6"/>
                      <a:pt x="31" y="3"/>
                      <a:pt x="30" y="0"/>
                    </a:cubicBezTo>
                    <a:cubicBezTo>
                      <a:pt x="20" y="7"/>
                      <a:pt x="7" y="12"/>
                      <a:pt x="3" y="21"/>
                    </a:cubicBezTo>
                    <a:cubicBezTo>
                      <a:pt x="0" y="30"/>
                      <a:pt x="15" y="30"/>
                      <a:pt x="23" y="29"/>
                    </a:cubicBezTo>
                    <a:cubicBezTo>
                      <a:pt x="26" y="22"/>
                      <a:pt x="29" y="16"/>
                      <a:pt x="34" y="9"/>
                    </a:cubicBezTo>
                    <a:cubicBezTo>
                      <a:pt x="31" y="10"/>
                      <a:pt x="30" y="8"/>
                      <a:pt x="31" y="6"/>
                    </a:cubicBezTo>
                    <a:lnTo>
                      <a:pt x="31" y="8"/>
                    </a:lnTo>
                    <a:close/>
                  </a:path>
                </a:pathLst>
              </a:custGeom>
              <a:solidFill>
                <a:srgbClr val="B1381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1986" name="Freeform 766"/>
              <p:cNvSpPr>
                <a:spLocks noChangeArrowheads="1"/>
              </p:cNvSpPr>
              <p:nvPr/>
            </p:nvSpPr>
            <p:spPr bwMode="auto">
              <a:xfrm>
                <a:off x="1689" y="3618"/>
                <a:ext cx="46" cy="54"/>
              </a:xfrm>
              <a:custGeom>
                <a:avLst/>
                <a:gdLst>
                  <a:gd name="T0" fmla="*/ 38930 w 34"/>
                  <a:gd name="T1" fmla="*/ 26232 h 32"/>
                  <a:gd name="T2" fmla="*/ 43117 w 34"/>
                  <a:gd name="T3" fmla="*/ 47319 h 32"/>
                  <a:gd name="T4" fmla="*/ 38930 w 34"/>
                  <a:gd name="T5" fmla="*/ 26232 h 32"/>
                  <a:gd name="T6" fmla="*/ 43117 w 34"/>
                  <a:gd name="T7" fmla="*/ 6284 h 32"/>
                  <a:gd name="T8" fmla="*/ 38930 w 34"/>
                  <a:gd name="T9" fmla="*/ 26232 h 32"/>
                  <a:gd name="T10" fmla="*/ 41496 w 34"/>
                  <a:gd name="T11" fmla="*/ 0 h 32"/>
                  <a:gd name="T12" fmla="*/ 41496 w 34"/>
                  <a:gd name="T13" fmla="*/ 6284 h 32"/>
                  <a:gd name="T14" fmla="*/ 41496 w 34"/>
                  <a:gd name="T15" fmla="*/ 10414 h 32"/>
                  <a:gd name="T16" fmla="*/ 39546 w 34"/>
                  <a:gd name="T17" fmla="*/ 6284 h 32"/>
                  <a:gd name="T18" fmla="*/ 41496 w 34"/>
                  <a:gd name="T19" fmla="*/ 10414 h 32"/>
                  <a:gd name="T20" fmla="*/ 41496 w 34"/>
                  <a:gd name="T21" fmla="*/ 10414 h 32"/>
                  <a:gd name="T22" fmla="*/ 41496 w 34"/>
                  <a:gd name="T23" fmla="*/ 10414 h 32"/>
                  <a:gd name="T24" fmla="*/ 29646 w 34"/>
                  <a:gd name="T25" fmla="*/ 43463 h 32"/>
                  <a:gd name="T26" fmla="*/ 39546 w 34"/>
                  <a:gd name="T27" fmla="*/ 6284 h 32"/>
                  <a:gd name="T28" fmla="*/ 29646 w 34"/>
                  <a:gd name="T29" fmla="*/ 43463 h 32"/>
                  <a:gd name="T30" fmla="*/ 0 w 34"/>
                  <a:gd name="T31" fmla="*/ 129794 h 32"/>
                  <a:gd name="T32" fmla="*/ 29646 w 34"/>
                  <a:gd name="T33" fmla="*/ 43463 h 32"/>
                  <a:gd name="T34" fmla="*/ 2623 w 34"/>
                  <a:gd name="T35" fmla="*/ 135901 h 32"/>
                  <a:gd name="T36" fmla="*/ 2623 w 34"/>
                  <a:gd name="T37" fmla="*/ 135901 h 32"/>
                  <a:gd name="T38" fmla="*/ 2623 w 34"/>
                  <a:gd name="T39" fmla="*/ 147692 h 32"/>
                  <a:gd name="T40" fmla="*/ 0 w 34"/>
                  <a:gd name="T41" fmla="*/ 129794 h 32"/>
                  <a:gd name="T42" fmla="*/ 2623 w 34"/>
                  <a:gd name="T43" fmla="*/ 147692 h 32"/>
                  <a:gd name="T44" fmla="*/ 2623 w 34"/>
                  <a:gd name="T45" fmla="*/ 164945 h 32"/>
                  <a:gd name="T46" fmla="*/ 2623 w 34"/>
                  <a:gd name="T47" fmla="*/ 147692 h 32"/>
                  <a:gd name="T48" fmla="*/ 8717 w 34"/>
                  <a:gd name="T49" fmla="*/ 173625 h 32"/>
                  <a:gd name="T50" fmla="*/ 2623 w 34"/>
                  <a:gd name="T51" fmla="*/ 164945 h 32"/>
                  <a:gd name="T52" fmla="*/ 7121 w 34"/>
                  <a:gd name="T53" fmla="*/ 179334 h 32"/>
                  <a:gd name="T54" fmla="*/ 8717 w 34"/>
                  <a:gd name="T55" fmla="*/ 173625 h 32"/>
                  <a:gd name="T56" fmla="*/ 8717 w 34"/>
                  <a:gd name="T57" fmla="*/ 173625 h 32"/>
                  <a:gd name="T58" fmla="*/ 31813 w 34"/>
                  <a:gd name="T59" fmla="*/ 181607 h 32"/>
                  <a:gd name="T60" fmla="*/ 8717 w 34"/>
                  <a:gd name="T61" fmla="*/ 173625 h 32"/>
                  <a:gd name="T62" fmla="*/ 32316 w 34"/>
                  <a:gd name="T63" fmla="*/ 181607 h 32"/>
                  <a:gd name="T64" fmla="*/ 31813 w 34"/>
                  <a:gd name="T65" fmla="*/ 179334 h 32"/>
                  <a:gd name="T66" fmla="*/ 29646 w 34"/>
                  <a:gd name="T67" fmla="*/ 179334 h 32"/>
                  <a:gd name="T68" fmla="*/ 34473 w 34"/>
                  <a:gd name="T69" fmla="*/ 164945 h 32"/>
                  <a:gd name="T70" fmla="*/ 29646 w 34"/>
                  <a:gd name="T71" fmla="*/ 179334 h 32"/>
                  <a:gd name="T72" fmla="*/ 45821 w 34"/>
                  <a:gd name="T73" fmla="*/ 60131 h 32"/>
                  <a:gd name="T74" fmla="*/ 34473 w 34"/>
                  <a:gd name="T75" fmla="*/ 164945 h 32"/>
                  <a:gd name="T76" fmla="*/ 47648 w 34"/>
                  <a:gd name="T77" fmla="*/ 53843 h 32"/>
                  <a:gd name="T78" fmla="*/ 48830 w 34"/>
                  <a:gd name="T79" fmla="*/ 65369 h 32"/>
                  <a:gd name="T80" fmla="*/ 47648 w 34"/>
                  <a:gd name="T81" fmla="*/ 53843 h 32"/>
                  <a:gd name="T82" fmla="*/ 43117 w 34"/>
                  <a:gd name="T83" fmla="*/ 65369 h 32"/>
                  <a:gd name="T84" fmla="*/ 47648 w 34"/>
                  <a:gd name="T85" fmla="*/ 53843 h 32"/>
                  <a:gd name="T86" fmla="*/ 44222 w 34"/>
                  <a:gd name="T87" fmla="*/ 53843 h 32"/>
                  <a:gd name="T88" fmla="*/ 44222 w 34"/>
                  <a:gd name="T89" fmla="*/ 60131 h 32"/>
                  <a:gd name="T90" fmla="*/ 43117 w 34"/>
                  <a:gd name="T91" fmla="*/ 65369 h 32"/>
                  <a:gd name="T92" fmla="*/ 44222 w 34"/>
                  <a:gd name="T93" fmla="*/ 53843 h 32"/>
                  <a:gd name="T94" fmla="*/ 43117 w 34"/>
                  <a:gd name="T95" fmla="*/ 65369 h 32"/>
                  <a:gd name="T96" fmla="*/ 39546 w 34"/>
                  <a:gd name="T97" fmla="*/ 53843 h 32"/>
                  <a:gd name="T98" fmla="*/ 44222 w 34"/>
                  <a:gd name="T99" fmla="*/ 53843 h 32"/>
                  <a:gd name="T100" fmla="*/ 39546 w 34"/>
                  <a:gd name="T101" fmla="*/ 53843 h 32"/>
                  <a:gd name="T102" fmla="*/ 44222 w 34"/>
                  <a:gd name="T103" fmla="*/ 47319 h 32"/>
                  <a:gd name="T104" fmla="*/ 39546 w 34"/>
                  <a:gd name="T105" fmla="*/ 53843 h 32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</a:gdLst>
                <a:ahLst/>
                <a:cxnLst>
                  <a:cxn ang="T106">
                    <a:pos x="T0" y="T1"/>
                  </a:cxn>
                  <a:cxn ang="T107">
                    <a:pos x="T2" y="T3"/>
                  </a:cxn>
                  <a:cxn ang="T108">
                    <a:pos x="T4" y="T5"/>
                  </a:cxn>
                  <a:cxn ang="T109">
                    <a:pos x="T6" y="T7"/>
                  </a:cxn>
                  <a:cxn ang="T110">
                    <a:pos x="T8" y="T9"/>
                  </a:cxn>
                  <a:cxn ang="T111">
                    <a:pos x="T10" y="T11"/>
                  </a:cxn>
                  <a:cxn ang="T112">
                    <a:pos x="T12" y="T13"/>
                  </a:cxn>
                  <a:cxn ang="T113">
                    <a:pos x="T14" y="T15"/>
                  </a:cxn>
                  <a:cxn ang="T114">
                    <a:pos x="T16" y="T17"/>
                  </a:cxn>
                  <a:cxn ang="T115">
                    <a:pos x="T18" y="T19"/>
                  </a:cxn>
                  <a:cxn ang="T116">
                    <a:pos x="T20" y="T21"/>
                  </a:cxn>
                  <a:cxn ang="T117">
                    <a:pos x="T22" y="T23"/>
                  </a:cxn>
                  <a:cxn ang="T118">
                    <a:pos x="T24" y="T25"/>
                  </a:cxn>
                  <a:cxn ang="T119">
                    <a:pos x="T26" y="T27"/>
                  </a:cxn>
                  <a:cxn ang="T120">
                    <a:pos x="T28" y="T29"/>
                  </a:cxn>
                  <a:cxn ang="T121">
                    <a:pos x="T30" y="T31"/>
                  </a:cxn>
                  <a:cxn ang="T122">
                    <a:pos x="T32" y="T33"/>
                  </a:cxn>
                  <a:cxn ang="T123">
                    <a:pos x="T34" y="T35"/>
                  </a:cxn>
                  <a:cxn ang="T124">
                    <a:pos x="T36" y="T37"/>
                  </a:cxn>
                  <a:cxn ang="T125">
                    <a:pos x="T38" y="T39"/>
                  </a:cxn>
                  <a:cxn ang="T126">
                    <a:pos x="T40" y="T41"/>
                  </a:cxn>
                  <a:cxn ang="T127">
                    <a:pos x="T42" y="T43"/>
                  </a:cxn>
                  <a:cxn ang="T128">
                    <a:pos x="T44" y="T45"/>
                  </a:cxn>
                  <a:cxn ang="T129">
                    <a:pos x="T46" y="T47"/>
                  </a:cxn>
                  <a:cxn ang="T130">
                    <a:pos x="T48" y="T49"/>
                  </a:cxn>
                  <a:cxn ang="T131">
                    <a:pos x="T50" y="T51"/>
                  </a:cxn>
                  <a:cxn ang="T132">
                    <a:pos x="T52" y="T53"/>
                  </a:cxn>
                  <a:cxn ang="T133">
                    <a:pos x="T54" y="T55"/>
                  </a:cxn>
                  <a:cxn ang="T134">
                    <a:pos x="T56" y="T57"/>
                  </a:cxn>
                  <a:cxn ang="T135">
                    <a:pos x="T58" y="T59"/>
                  </a:cxn>
                  <a:cxn ang="T136">
                    <a:pos x="T60" y="T61"/>
                  </a:cxn>
                  <a:cxn ang="T137">
                    <a:pos x="T62" y="T63"/>
                  </a:cxn>
                  <a:cxn ang="T138">
                    <a:pos x="T64" y="T65"/>
                  </a:cxn>
                  <a:cxn ang="T139">
                    <a:pos x="T66" y="T67"/>
                  </a:cxn>
                  <a:cxn ang="T140">
                    <a:pos x="T68" y="T69"/>
                  </a:cxn>
                  <a:cxn ang="T141">
                    <a:pos x="T70" y="T71"/>
                  </a:cxn>
                  <a:cxn ang="T142">
                    <a:pos x="T72" y="T73"/>
                  </a:cxn>
                  <a:cxn ang="T143">
                    <a:pos x="T74" y="T75"/>
                  </a:cxn>
                  <a:cxn ang="T144">
                    <a:pos x="T76" y="T77"/>
                  </a:cxn>
                  <a:cxn ang="T145">
                    <a:pos x="T78" y="T79"/>
                  </a:cxn>
                  <a:cxn ang="T146">
                    <a:pos x="T80" y="T81"/>
                  </a:cxn>
                  <a:cxn ang="T147">
                    <a:pos x="T82" y="T83"/>
                  </a:cxn>
                  <a:cxn ang="T148">
                    <a:pos x="T84" y="T85"/>
                  </a:cxn>
                  <a:cxn ang="T149">
                    <a:pos x="T86" y="T87"/>
                  </a:cxn>
                  <a:cxn ang="T150">
                    <a:pos x="T88" y="T89"/>
                  </a:cxn>
                  <a:cxn ang="T151">
                    <a:pos x="T90" y="T91"/>
                  </a:cxn>
                  <a:cxn ang="T152">
                    <a:pos x="T92" y="T93"/>
                  </a:cxn>
                  <a:cxn ang="T153">
                    <a:pos x="T94" y="T95"/>
                  </a:cxn>
                  <a:cxn ang="T154">
                    <a:pos x="T96" y="T97"/>
                  </a:cxn>
                  <a:cxn ang="T155">
                    <a:pos x="T98" y="T99"/>
                  </a:cxn>
                  <a:cxn ang="T156">
                    <a:pos x="T100" y="T101"/>
                  </a:cxn>
                  <a:cxn ang="T157">
                    <a:pos x="T102" y="T103"/>
                  </a:cxn>
                  <a:cxn ang="T158">
                    <a:pos x="T104" y="T105"/>
                  </a:cxn>
                </a:cxnLst>
                <a:rect l="0" t="0" r="r" b="b"/>
                <a:pathLst>
                  <a:path w="34" h="32">
                    <a:moveTo>
                      <a:pt x="28" y="10"/>
                    </a:moveTo>
                    <a:cubicBezTo>
                      <a:pt x="25" y="8"/>
                      <a:pt x="26" y="6"/>
                      <a:pt x="26" y="4"/>
                    </a:cubicBezTo>
                    <a:lnTo>
                      <a:pt x="28" y="5"/>
                    </a:lnTo>
                    <a:cubicBezTo>
                      <a:pt x="28" y="6"/>
                      <a:pt x="28" y="7"/>
                      <a:pt x="29" y="8"/>
                    </a:cubicBezTo>
                    <a:lnTo>
                      <a:pt x="28" y="10"/>
                    </a:lnTo>
                    <a:close/>
                    <a:moveTo>
                      <a:pt x="26" y="4"/>
                    </a:moveTo>
                    <a:cubicBezTo>
                      <a:pt x="27" y="3"/>
                      <a:pt x="27" y="2"/>
                      <a:pt x="27" y="1"/>
                    </a:cubicBezTo>
                    <a:lnTo>
                      <a:pt x="29" y="1"/>
                    </a:lnTo>
                    <a:cubicBezTo>
                      <a:pt x="29" y="2"/>
                      <a:pt x="29" y="3"/>
                      <a:pt x="28" y="5"/>
                    </a:cubicBezTo>
                    <a:lnTo>
                      <a:pt x="26" y="4"/>
                    </a:lnTo>
                    <a:close/>
                    <a:moveTo>
                      <a:pt x="27" y="1"/>
                    </a:moveTo>
                    <a:lnTo>
                      <a:pt x="28" y="0"/>
                    </a:lnTo>
                    <a:lnTo>
                      <a:pt x="29" y="1"/>
                    </a:lnTo>
                    <a:lnTo>
                      <a:pt x="28" y="1"/>
                    </a:lnTo>
                    <a:lnTo>
                      <a:pt x="27" y="1"/>
                    </a:lnTo>
                    <a:close/>
                    <a:moveTo>
                      <a:pt x="28" y="2"/>
                    </a:moveTo>
                    <a:lnTo>
                      <a:pt x="28" y="2"/>
                    </a:lnTo>
                    <a:lnTo>
                      <a:pt x="27" y="1"/>
                    </a:lnTo>
                    <a:lnTo>
                      <a:pt x="28" y="2"/>
                    </a:lnTo>
                    <a:close/>
                    <a:moveTo>
                      <a:pt x="28" y="2"/>
                    </a:moveTo>
                    <a:lnTo>
                      <a:pt x="28" y="2"/>
                    </a:lnTo>
                    <a:lnTo>
                      <a:pt x="28" y="1"/>
                    </a:lnTo>
                    <a:lnTo>
                      <a:pt x="28" y="2"/>
                    </a:lnTo>
                    <a:close/>
                    <a:moveTo>
                      <a:pt x="28" y="2"/>
                    </a:moveTo>
                    <a:cubicBezTo>
                      <a:pt x="26" y="4"/>
                      <a:pt x="23" y="5"/>
                      <a:pt x="20" y="7"/>
                    </a:cubicBezTo>
                    <a:lnTo>
                      <a:pt x="19" y="6"/>
                    </a:lnTo>
                    <a:cubicBezTo>
                      <a:pt x="22" y="4"/>
                      <a:pt x="24" y="2"/>
                      <a:pt x="27" y="1"/>
                    </a:cubicBezTo>
                    <a:lnTo>
                      <a:pt x="28" y="2"/>
                    </a:lnTo>
                    <a:close/>
                    <a:moveTo>
                      <a:pt x="20" y="7"/>
                    </a:moveTo>
                    <a:cubicBezTo>
                      <a:pt x="13" y="12"/>
                      <a:pt x="5" y="16"/>
                      <a:pt x="2" y="23"/>
                    </a:cubicBezTo>
                    <a:lnTo>
                      <a:pt x="0" y="22"/>
                    </a:lnTo>
                    <a:cubicBezTo>
                      <a:pt x="3" y="15"/>
                      <a:pt x="11" y="10"/>
                      <a:pt x="19" y="6"/>
                    </a:cubicBezTo>
                    <a:lnTo>
                      <a:pt x="20" y="7"/>
                    </a:lnTo>
                    <a:close/>
                    <a:moveTo>
                      <a:pt x="2" y="23"/>
                    </a:moveTo>
                    <a:lnTo>
                      <a:pt x="2" y="23"/>
                    </a:lnTo>
                    <a:lnTo>
                      <a:pt x="1" y="22"/>
                    </a:lnTo>
                    <a:lnTo>
                      <a:pt x="2" y="23"/>
                    </a:lnTo>
                    <a:close/>
                    <a:moveTo>
                      <a:pt x="2" y="23"/>
                    </a:moveTo>
                    <a:cubicBezTo>
                      <a:pt x="2" y="24"/>
                      <a:pt x="2" y="24"/>
                      <a:pt x="2" y="25"/>
                    </a:cubicBezTo>
                    <a:lnTo>
                      <a:pt x="0" y="25"/>
                    </a:lnTo>
                    <a:cubicBezTo>
                      <a:pt x="0" y="24"/>
                      <a:pt x="0" y="23"/>
                      <a:pt x="0" y="22"/>
                    </a:cubicBezTo>
                    <a:lnTo>
                      <a:pt x="2" y="23"/>
                    </a:lnTo>
                    <a:close/>
                    <a:moveTo>
                      <a:pt x="2" y="25"/>
                    </a:moveTo>
                    <a:cubicBezTo>
                      <a:pt x="2" y="26"/>
                      <a:pt x="2" y="27"/>
                      <a:pt x="3" y="27"/>
                    </a:cubicBezTo>
                    <a:lnTo>
                      <a:pt x="2" y="28"/>
                    </a:lnTo>
                    <a:cubicBezTo>
                      <a:pt x="1" y="27"/>
                      <a:pt x="0" y="26"/>
                      <a:pt x="0" y="25"/>
                    </a:cubicBezTo>
                    <a:lnTo>
                      <a:pt x="2" y="25"/>
                    </a:lnTo>
                    <a:close/>
                    <a:moveTo>
                      <a:pt x="3" y="27"/>
                    </a:moveTo>
                    <a:cubicBezTo>
                      <a:pt x="4" y="28"/>
                      <a:pt x="5" y="28"/>
                      <a:pt x="6" y="29"/>
                    </a:cubicBezTo>
                    <a:lnTo>
                      <a:pt x="5" y="30"/>
                    </a:lnTo>
                    <a:cubicBezTo>
                      <a:pt x="4" y="30"/>
                      <a:pt x="3" y="29"/>
                      <a:pt x="2" y="28"/>
                    </a:cubicBezTo>
                    <a:lnTo>
                      <a:pt x="3" y="27"/>
                    </a:lnTo>
                    <a:close/>
                    <a:moveTo>
                      <a:pt x="5" y="30"/>
                    </a:moveTo>
                    <a:lnTo>
                      <a:pt x="5" y="30"/>
                    </a:lnTo>
                    <a:lnTo>
                      <a:pt x="6" y="29"/>
                    </a:lnTo>
                    <a:lnTo>
                      <a:pt x="5" y="30"/>
                    </a:lnTo>
                    <a:close/>
                    <a:moveTo>
                      <a:pt x="6" y="29"/>
                    </a:moveTo>
                    <a:cubicBezTo>
                      <a:pt x="10" y="30"/>
                      <a:pt x="17" y="30"/>
                      <a:pt x="21" y="29"/>
                    </a:cubicBezTo>
                    <a:lnTo>
                      <a:pt x="21" y="31"/>
                    </a:lnTo>
                    <a:cubicBezTo>
                      <a:pt x="17" y="32"/>
                      <a:pt x="10" y="32"/>
                      <a:pt x="5" y="30"/>
                    </a:cubicBezTo>
                    <a:lnTo>
                      <a:pt x="6" y="29"/>
                    </a:lnTo>
                    <a:close/>
                    <a:moveTo>
                      <a:pt x="22" y="31"/>
                    </a:moveTo>
                    <a:lnTo>
                      <a:pt x="22" y="31"/>
                    </a:lnTo>
                    <a:lnTo>
                      <a:pt x="21" y="31"/>
                    </a:lnTo>
                    <a:lnTo>
                      <a:pt x="21" y="30"/>
                    </a:lnTo>
                    <a:lnTo>
                      <a:pt x="22" y="31"/>
                    </a:lnTo>
                    <a:close/>
                    <a:moveTo>
                      <a:pt x="20" y="30"/>
                    </a:moveTo>
                    <a:cubicBezTo>
                      <a:pt x="21" y="29"/>
                      <a:pt x="21" y="28"/>
                      <a:pt x="21" y="28"/>
                    </a:cubicBezTo>
                    <a:lnTo>
                      <a:pt x="23" y="28"/>
                    </a:lnTo>
                    <a:lnTo>
                      <a:pt x="22" y="31"/>
                    </a:lnTo>
                    <a:lnTo>
                      <a:pt x="20" y="30"/>
                    </a:lnTo>
                    <a:close/>
                    <a:moveTo>
                      <a:pt x="21" y="28"/>
                    </a:moveTo>
                    <a:cubicBezTo>
                      <a:pt x="24" y="22"/>
                      <a:pt x="26" y="16"/>
                      <a:pt x="31" y="10"/>
                    </a:cubicBezTo>
                    <a:lnTo>
                      <a:pt x="33" y="11"/>
                    </a:lnTo>
                    <a:cubicBezTo>
                      <a:pt x="28" y="16"/>
                      <a:pt x="26" y="22"/>
                      <a:pt x="23" y="28"/>
                    </a:cubicBezTo>
                    <a:lnTo>
                      <a:pt x="21" y="28"/>
                    </a:lnTo>
                    <a:close/>
                    <a:moveTo>
                      <a:pt x="32" y="9"/>
                    </a:moveTo>
                    <a:lnTo>
                      <a:pt x="34" y="9"/>
                    </a:lnTo>
                    <a:lnTo>
                      <a:pt x="33" y="11"/>
                    </a:lnTo>
                    <a:lnTo>
                      <a:pt x="32" y="10"/>
                    </a:lnTo>
                    <a:lnTo>
                      <a:pt x="32" y="9"/>
                    </a:lnTo>
                    <a:close/>
                    <a:moveTo>
                      <a:pt x="32" y="11"/>
                    </a:moveTo>
                    <a:cubicBezTo>
                      <a:pt x="31" y="11"/>
                      <a:pt x="30" y="11"/>
                      <a:pt x="29" y="11"/>
                    </a:cubicBezTo>
                    <a:lnTo>
                      <a:pt x="30" y="9"/>
                    </a:lnTo>
                    <a:cubicBezTo>
                      <a:pt x="31" y="9"/>
                      <a:pt x="31" y="9"/>
                      <a:pt x="32" y="9"/>
                    </a:cubicBezTo>
                    <a:lnTo>
                      <a:pt x="32" y="11"/>
                    </a:lnTo>
                    <a:close/>
                    <a:moveTo>
                      <a:pt x="30" y="9"/>
                    </a:moveTo>
                    <a:lnTo>
                      <a:pt x="30" y="9"/>
                    </a:lnTo>
                    <a:lnTo>
                      <a:pt x="30" y="10"/>
                    </a:lnTo>
                    <a:lnTo>
                      <a:pt x="30" y="9"/>
                    </a:lnTo>
                    <a:close/>
                    <a:moveTo>
                      <a:pt x="29" y="11"/>
                    </a:moveTo>
                    <a:cubicBezTo>
                      <a:pt x="29" y="11"/>
                      <a:pt x="28" y="11"/>
                      <a:pt x="28" y="10"/>
                    </a:cubicBezTo>
                    <a:lnTo>
                      <a:pt x="30" y="9"/>
                    </a:lnTo>
                    <a:cubicBezTo>
                      <a:pt x="30" y="9"/>
                      <a:pt x="30" y="9"/>
                      <a:pt x="30" y="9"/>
                    </a:cubicBezTo>
                    <a:lnTo>
                      <a:pt x="29" y="11"/>
                    </a:lnTo>
                    <a:close/>
                    <a:moveTo>
                      <a:pt x="28" y="10"/>
                    </a:moveTo>
                    <a:cubicBezTo>
                      <a:pt x="28" y="10"/>
                      <a:pt x="27" y="9"/>
                      <a:pt x="27" y="9"/>
                    </a:cubicBezTo>
                    <a:lnTo>
                      <a:pt x="29" y="9"/>
                    </a:lnTo>
                    <a:cubicBezTo>
                      <a:pt x="29" y="9"/>
                      <a:pt x="29" y="9"/>
                      <a:pt x="30" y="9"/>
                    </a:cubicBezTo>
                    <a:lnTo>
                      <a:pt x="28" y="10"/>
                    </a:lnTo>
                    <a:close/>
                    <a:moveTo>
                      <a:pt x="27" y="9"/>
                    </a:moveTo>
                    <a:cubicBezTo>
                      <a:pt x="27" y="8"/>
                      <a:pt x="27" y="8"/>
                      <a:pt x="28" y="7"/>
                    </a:cubicBezTo>
                    <a:lnTo>
                      <a:pt x="30" y="8"/>
                    </a:lnTo>
                    <a:cubicBezTo>
                      <a:pt x="29" y="8"/>
                      <a:pt x="29" y="8"/>
                      <a:pt x="29" y="9"/>
                    </a:cubicBezTo>
                    <a:lnTo>
                      <a:pt x="27" y="9"/>
                    </a:lnTo>
                    <a:close/>
                  </a:path>
                </a:pathLst>
              </a:custGeom>
              <a:solidFill>
                <a:srgbClr val="24211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1987" name="Freeform 767"/>
              <p:cNvSpPr>
                <a:spLocks noChangeArrowheads="1"/>
              </p:cNvSpPr>
              <p:nvPr/>
            </p:nvSpPr>
            <p:spPr bwMode="auto">
              <a:xfrm>
                <a:off x="1748" y="3531"/>
                <a:ext cx="11" cy="23"/>
              </a:xfrm>
              <a:custGeom>
                <a:avLst/>
                <a:gdLst>
                  <a:gd name="T0" fmla="*/ 8358 w 9"/>
                  <a:gd name="T1" fmla="*/ 5042 h 14"/>
                  <a:gd name="T2" fmla="*/ 8358 w 9"/>
                  <a:gd name="T3" fmla="*/ 5042 h 14"/>
                  <a:gd name="T4" fmla="*/ 6556 w 9"/>
                  <a:gd name="T5" fmla="*/ 0 h 14"/>
                  <a:gd name="T6" fmla="*/ 6556 w 9"/>
                  <a:gd name="T7" fmla="*/ 0 h 14"/>
                  <a:gd name="T8" fmla="*/ 8358 w 9"/>
                  <a:gd name="T9" fmla="*/ 5042 h 14"/>
                  <a:gd name="T10" fmla="*/ 6556 w 9"/>
                  <a:gd name="T11" fmla="*/ 0 h 14"/>
                  <a:gd name="T12" fmla="*/ 6556 w 9"/>
                  <a:gd name="T13" fmla="*/ 0 h 14"/>
                  <a:gd name="T14" fmla="*/ 7379 w 9"/>
                  <a:gd name="T15" fmla="*/ 5042 h 14"/>
                  <a:gd name="T16" fmla="*/ 6556 w 9"/>
                  <a:gd name="T17" fmla="*/ 0 h 14"/>
                  <a:gd name="T18" fmla="*/ 8358 w 9"/>
                  <a:gd name="T19" fmla="*/ 5042 h 14"/>
                  <a:gd name="T20" fmla="*/ 6556 w 9"/>
                  <a:gd name="T21" fmla="*/ 13608 h 14"/>
                  <a:gd name="T22" fmla="*/ 5584 w 9"/>
                  <a:gd name="T23" fmla="*/ 8283 h 14"/>
                  <a:gd name="T24" fmla="*/ 6556 w 9"/>
                  <a:gd name="T25" fmla="*/ 0 h 14"/>
                  <a:gd name="T26" fmla="*/ 8358 w 9"/>
                  <a:gd name="T27" fmla="*/ 5042 h 14"/>
                  <a:gd name="T28" fmla="*/ 6556 w 9"/>
                  <a:gd name="T29" fmla="*/ 13608 h 14"/>
                  <a:gd name="T30" fmla="*/ 5584 w 9"/>
                  <a:gd name="T31" fmla="*/ 20892 h 14"/>
                  <a:gd name="T32" fmla="*/ 3933 w 9"/>
                  <a:gd name="T33" fmla="*/ 20892 h 14"/>
                  <a:gd name="T34" fmla="*/ 5584 w 9"/>
                  <a:gd name="T35" fmla="*/ 8283 h 14"/>
                  <a:gd name="T36" fmla="*/ 6556 w 9"/>
                  <a:gd name="T37" fmla="*/ 13608 h 14"/>
                  <a:gd name="T38" fmla="*/ 5584 w 9"/>
                  <a:gd name="T39" fmla="*/ 20892 h 14"/>
                  <a:gd name="T40" fmla="*/ 1594 w 9"/>
                  <a:gd name="T41" fmla="*/ 64862 h 14"/>
                  <a:gd name="T42" fmla="*/ 0 w 9"/>
                  <a:gd name="T43" fmla="*/ 64862 h 14"/>
                  <a:gd name="T44" fmla="*/ 3933 w 9"/>
                  <a:gd name="T45" fmla="*/ 20892 h 14"/>
                  <a:gd name="T46" fmla="*/ 5584 w 9"/>
                  <a:gd name="T47" fmla="*/ 20892 h 14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0" t="0" r="r" b="b"/>
                <a:pathLst>
                  <a:path w="9" h="14">
                    <a:moveTo>
                      <a:pt x="9" y="1"/>
                    </a:moveTo>
                    <a:lnTo>
                      <a:pt x="9" y="1"/>
                    </a:lnTo>
                    <a:lnTo>
                      <a:pt x="7" y="0"/>
                    </a:lnTo>
                    <a:lnTo>
                      <a:pt x="9" y="1"/>
                    </a:lnTo>
                    <a:close/>
                    <a:moveTo>
                      <a:pt x="7" y="0"/>
                    </a:moveTo>
                    <a:lnTo>
                      <a:pt x="7" y="0"/>
                    </a:lnTo>
                    <a:lnTo>
                      <a:pt x="8" y="1"/>
                    </a:lnTo>
                    <a:lnTo>
                      <a:pt x="7" y="0"/>
                    </a:lnTo>
                    <a:close/>
                    <a:moveTo>
                      <a:pt x="9" y="1"/>
                    </a:moveTo>
                    <a:cubicBezTo>
                      <a:pt x="8" y="2"/>
                      <a:pt x="8" y="2"/>
                      <a:pt x="7" y="3"/>
                    </a:cubicBezTo>
                    <a:lnTo>
                      <a:pt x="6" y="2"/>
                    </a:lnTo>
                    <a:cubicBezTo>
                      <a:pt x="6" y="1"/>
                      <a:pt x="7" y="1"/>
                      <a:pt x="7" y="0"/>
                    </a:cubicBezTo>
                    <a:lnTo>
                      <a:pt x="9" y="1"/>
                    </a:lnTo>
                    <a:close/>
                    <a:moveTo>
                      <a:pt x="7" y="3"/>
                    </a:moveTo>
                    <a:cubicBezTo>
                      <a:pt x="7" y="3"/>
                      <a:pt x="7" y="4"/>
                      <a:pt x="6" y="4"/>
                    </a:cubicBezTo>
                    <a:lnTo>
                      <a:pt x="4" y="4"/>
                    </a:lnTo>
                    <a:cubicBezTo>
                      <a:pt x="5" y="3"/>
                      <a:pt x="5" y="2"/>
                      <a:pt x="6" y="2"/>
                    </a:cubicBezTo>
                    <a:lnTo>
                      <a:pt x="7" y="3"/>
                    </a:lnTo>
                    <a:close/>
                    <a:moveTo>
                      <a:pt x="6" y="4"/>
                    </a:moveTo>
                    <a:cubicBezTo>
                      <a:pt x="4" y="7"/>
                      <a:pt x="3" y="11"/>
                      <a:pt x="2" y="14"/>
                    </a:cubicBezTo>
                    <a:lnTo>
                      <a:pt x="0" y="14"/>
                    </a:lnTo>
                    <a:cubicBezTo>
                      <a:pt x="1" y="10"/>
                      <a:pt x="2" y="7"/>
                      <a:pt x="4" y="4"/>
                    </a:cubicBezTo>
                    <a:lnTo>
                      <a:pt x="6" y="4"/>
                    </a:lnTo>
                    <a:close/>
                  </a:path>
                </a:pathLst>
              </a:custGeom>
              <a:solidFill>
                <a:srgbClr val="24211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1988" name="Freeform 768"/>
              <p:cNvSpPr>
                <a:spLocks noChangeArrowheads="1"/>
              </p:cNvSpPr>
              <p:nvPr/>
            </p:nvSpPr>
            <p:spPr bwMode="auto">
              <a:xfrm>
                <a:off x="1753" y="3552"/>
                <a:ext cx="72" cy="39"/>
              </a:xfrm>
              <a:custGeom>
                <a:avLst/>
                <a:gdLst>
                  <a:gd name="T0" fmla="*/ 11322 w 53"/>
                  <a:gd name="T1" fmla="*/ 137224 h 23"/>
                  <a:gd name="T2" fmla="*/ 11322 w 53"/>
                  <a:gd name="T3" fmla="*/ 127355 h 23"/>
                  <a:gd name="T4" fmla="*/ 11322 w 53"/>
                  <a:gd name="T5" fmla="*/ 137224 h 23"/>
                  <a:gd name="T6" fmla="*/ 5973 w 53"/>
                  <a:gd name="T7" fmla="*/ 119964 h 23"/>
                  <a:gd name="T8" fmla="*/ 11322 w 53"/>
                  <a:gd name="T9" fmla="*/ 137224 h 23"/>
                  <a:gd name="T10" fmla="*/ 0 w 53"/>
                  <a:gd name="T11" fmla="*/ 100571 h 23"/>
                  <a:gd name="T12" fmla="*/ 5973 w 53"/>
                  <a:gd name="T13" fmla="*/ 119964 h 23"/>
                  <a:gd name="T14" fmla="*/ 0 w 53"/>
                  <a:gd name="T15" fmla="*/ 100571 h 23"/>
                  <a:gd name="T16" fmla="*/ 2558 w 53"/>
                  <a:gd name="T17" fmla="*/ 100571 h 23"/>
                  <a:gd name="T18" fmla="*/ 0 w 53"/>
                  <a:gd name="T19" fmla="*/ 100571 h 23"/>
                  <a:gd name="T20" fmla="*/ 2558 w 53"/>
                  <a:gd name="T21" fmla="*/ 100571 h 23"/>
                  <a:gd name="T22" fmla="*/ 2558 w 53"/>
                  <a:gd name="T23" fmla="*/ 100571 h 23"/>
                  <a:gd name="T24" fmla="*/ 0 w 53"/>
                  <a:gd name="T25" fmla="*/ 100571 h 23"/>
                  <a:gd name="T26" fmla="*/ 2558 w 53"/>
                  <a:gd name="T27" fmla="*/ 100571 h 23"/>
                  <a:gd name="T28" fmla="*/ 0 w 53"/>
                  <a:gd name="T29" fmla="*/ 100571 h 23"/>
                  <a:gd name="T30" fmla="*/ 1560 w 53"/>
                  <a:gd name="T31" fmla="*/ 100571 h 23"/>
                  <a:gd name="T32" fmla="*/ 0 w 53"/>
                  <a:gd name="T33" fmla="*/ 100571 h 23"/>
                  <a:gd name="T34" fmla="*/ 4196 w 53"/>
                  <a:gd name="T35" fmla="*/ 89615 h 23"/>
                  <a:gd name="T36" fmla="*/ 0 w 53"/>
                  <a:gd name="T37" fmla="*/ 100571 h 23"/>
                  <a:gd name="T38" fmla="*/ 1560 w 53"/>
                  <a:gd name="T39" fmla="*/ 77079 h 23"/>
                  <a:gd name="T40" fmla="*/ 4196 w 53"/>
                  <a:gd name="T41" fmla="*/ 89615 h 23"/>
                  <a:gd name="T42" fmla="*/ 1560 w 53"/>
                  <a:gd name="T43" fmla="*/ 77079 h 23"/>
                  <a:gd name="T44" fmla="*/ 16083 w 53"/>
                  <a:gd name="T45" fmla="*/ 28234 h 23"/>
                  <a:gd name="T46" fmla="*/ 1560 w 53"/>
                  <a:gd name="T47" fmla="*/ 77079 h 23"/>
                  <a:gd name="T48" fmla="*/ 16083 w 53"/>
                  <a:gd name="T49" fmla="*/ 28234 h 23"/>
                  <a:gd name="T50" fmla="*/ 16083 w 53"/>
                  <a:gd name="T51" fmla="*/ 28234 h 23"/>
                  <a:gd name="T52" fmla="*/ 14380 w 53"/>
                  <a:gd name="T53" fmla="*/ 26596 h 23"/>
                  <a:gd name="T54" fmla="*/ 16083 w 53"/>
                  <a:gd name="T55" fmla="*/ 28234 h 23"/>
                  <a:gd name="T56" fmla="*/ 14380 w 53"/>
                  <a:gd name="T57" fmla="*/ 26596 h 23"/>
                  <a:gd name="T58" fmla="*/ 14380 w 53"/>
                  <a:gd name="T59" fmla="*/ 26596 h 23"/>
                  <a:gd name="T60" fmla="*/ 22275 w 53"/>
                  <a:gd name="T61" fmla="*/ 10340 h 23"/>
                  <a:gd name="T62" fmla="*/ 16083 w 53"/>
                  <a:gd name="T63" fmla="*/ 28234 h 23"/>
                  <a:gd name="T64" fmla="*/ 22275 w 53"/>
                  <a:gd name="T65" fmla="*/ 10340 h 23"/>
                  <a:gd name="T66" fmla="*/ 29517 w 53"/>
                  <a:gd name="T67" fmla="*/ 17087 h 23"/>
                  <a:gd name="T68" fmla="*/ 22275 w 53"/>
                  <a:gd name="T69" fmla="*/ 10340 h 23"/>
                  <a:gd name="T70" fmla="*/ 66006 w 53"/>
                  <a:gd name="T71" fmla="*/ 43948 h 23"/>
                  <a:gd name="T72" fmla="*/ 29517 w 53"/>
                  <a:gd name="T73" fmla="*/ 17087 h 23"/>
                  <a:gd name="T74" fmla="*/ 64223 w 53"/>
                  <a:gd name="T75" fmla="*/ 54230 h 23"/>
                  <a:gd name="T76" fmla="*/ 66006 w 53"/>
                  <a:gd name="T77" fmla="*/ 46668 h 23"/>
                  <a:gd name="T78" fmla="*/ 66006 w 53"/>
                  <a:gd name="T79" fmla="*/ 43948 h 23"/>
                  <a:gd name="T80" fmla="*/ 64223 w 53"/>
                  <a:gd name="T81" fmla="*/ 54230 h 23"/>
                  <a:gd name="T82" fmla="*/ 66006 w 53"/>
                  <a:gd name="T83" fmla="*/ 43948 h 23"/>
                  <a:gd name="T84" fmla="*/ 64223 w 53"/>
                  <a:gd name="T85" fmla="*/ 54230 h 23"/>
                  <a:gd name="T86" fmla="*/ 64223 w 53"/>
                  <a:gd name="T87" fmla="*/ 54230 h 23"/>
                  <a:gd name="T88" fmla="*/ 68643 w 53"/>
                  <a:gd name="T89" fmla="*/ 54230 h 23"/>
                  <a:gd name="T90" fmla="*/ 64223 w 53"/>
                  <a:gd name="T91" fmla="*/ 54230 h 23"/>
                  <a:gd name="T92" fmla="*/ 68643 w 53"/>
                  <a:gd name="T93" fmla="*/ 54230 h 23"/>
                  <a:gd name="T94" fmla="*/ 68643 w 53"/>
                  <a:gd name="T95" fmla="*/ 66052 h 23"/>
                  <a:gd name="T96" fmla="*/ 68643 w 53"/>
                  <a:gd name="T97" fmla="*/ 54230 h 23"/>
                  <a:gd name="T98" fmla="*/ 73553 w 53"/>
                  <a:gd name="T99" fmla="*/ 127552 h 23"/>
                  <a:gd name="T100" fmla="*/ 68643 w 53"/>
                  <a:gd name="T101" fmla="*/ 66052 h 23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53" h="23">
                    <a:moveTo>
                      <a:pt x="8" y="23"/>
                    </a:moveTo>
                    <a:lnTo>
                      <a:pt x="8" y="23"/>
                    </a:lnTo>
                    <a:lnTo>
                      <a:pt x="8" y="21"/>
                    </a:lnTo>
                    <a:lnTo>
                      <a:pt x="8" y="23"/>
                    </a:lnTo>
                    <a:close/>
                    <a:moveTo>
                      <a:pt x="8" y="23"/>
                    </a:moveTo>
                    <a:cubicBezTo>
                      <a:pt x="6" y="23"/>
                      <a:pt x="4" y="22"/>
                      <a:pt x="3" y="21"/>
                    </a:cubicBezTo>
                    <a:lnTo>
                      <a:pt x="4" y="20"/>
                    </a:lnTo>
                    <a:cubicBezTo>
                      <a:pt x="5" y="20"/>
                      <a:pt x="6" y="21"/>
                      <a:pt x="8" y="21"/>
                    </a:cubicBezTo>
                    <a:lnTo>
                      <a:pt x="8" y="23"/>
                    </a:lnTo>
                    <a:close/>
                    <a:moveTo>
                      <a:pt x="3" y="21"/>
                    </a:moveTo>
                    <a:cubicBezTo>
                      <a:pt x="1" y="20"/>
                      <a:pt x="0" y="19"/>
                      <a:pt x="0" y="17"/>
                    </a:cubicBezTo>
                    <a:lnTo>
                      <a:pt x="2" y="17"/>
                    </a:lnTo>
                    <a:cubicBezTo>
                      <a:pt x="2" y="18"/>
                      <a:pt x="3" y="19"/>
                      <a:pt x="4" y="20"/>
                    </a:cubicBezTo>
                    <a:lnTo>
                      <a:pt x="3" y="21"/>
                    </a:lnTo>
                    <a:close/>
                    <a:moveTo>
                      <a:pt x="0" y="17"/>
                    </a:moveTo>
                    <a:lnTo>
                      <a:pt x="0" y="17"/>
                    </a:lnTo>
                    <a:lnTo>
                      <a:pt x="2" y="17"/>
                    </a:lnTo>
                    <a:lnTo>
                      <a:pt x="0" y="17"/>
                    </a:lnTo>
                    <a:close/>
                    <a:moveTo>
                      <a:pt x="2" y="17"/>
                    </a:moveTo>
                    <a:lnTo>
                      <a:pt x="2" y="17"/>
                    </a:lnTo>
                    <a:lnTo>
                      <a:pt x="1" y="17"/>
                    </a:lnTo>
                    <a:lnTo>
                      <a:pt x="2" y="17"/>
                    </a:lnTo>
                    <a:close/>
                    <a:moveTo>
                      <a:pt x="0" y="17"/>
                    </a:moveTo>
                    <a:lnTo>
                      <a:pt x="0" y="17"/>
                    </a:lnTo>
                    <a:lnTo>
                      <a:pt x="2" y="17"/>
                    </a:lnTo>
                    <a:lnTo>
                      <a:pt x="0" y="17"/>
                    </a:lnTo>
                    <a:close/>
                    <a:moveTo>
                      <a:pt x="0" y="17"/>
                    </a:moveTo>
                    <a:lnTo>
                      <a:pt x="0" y="17"/>
                    </a:lnTo>
                    <a:lnTo>
                      <a:pt x="1" y="17"/>
                    </a:lnTo>
                    <a:lnTo>
                      <a:pt x="0" y="17"/>
                    </a:lnTo>
                    <a:close/>
                    <a:moveTo>
                      <a:pt x="0" y="17"/>
                    </a:moveTo>
                    <a:cubicBezTo>
                      <a:pt x="0" y="17"/>
                      <a:pt x="0" y="16"/>
                      <a:pt x="0" y="15"/>
                    </a:cubicBezTo>
                    <a:lnTo>
                      <a:pt x="3" y="15"/>
                    </a:lnTo>
                    <a:cubicBezTo>
                      <a:pt x="2" y="16"/>
                      <a:pt x="2" y="17"/>
                      <a:pt x="2" y="17"/>
                    </a:cubicBezTo>
                    <a:lnTo>
                      <a:pt x="0" y="17"/>
                    </a:lnTo>
                    <a:close/>
                    <a:moveTo>
                      <a:pt x="0" y="15"/>
                    </a:moveTo>
                    <a:cubicBezTo>
                      <a:pt x="0" y="14"/>
                      <a:pt x="1" y="14"/>
                      <a:pt x="1" y="13"/>
                    </a:cubicBezTo>
                    <a:lnTo>
                      <a:pt x="3" y="13"/>
                    </a:lnTo>
                    <a:cubicBezTo>
                      <a:pt x="3" y="14"/>
                      <a:pt x="3" y="15"/>
                      <a:pt x="3" y="15"/>
                    </a:cubicBezTo>
                    <a:lnTo>
                      <a:pt x="0" y="15"/>
                    </a:lnTo>
                    <a:close/>
                    <a:moveTo>
                      <a:pt x="1" y="13"/>
                    </a:moveTo>
                    <a:cubicBezTo>
                      <a:pt x="2" y="9"/>
                      <a:pt x="5" y="5"/>
                      <a:pt x="10" y="4"/>
                    </a:cubicBezTo>
                    <a:lnTo>
                      <a:pt x="11" y="5"/>
                    </a:lnTo>
                    <a:cubicBezTo>
                      <a:pt x="7" y="7"/>
                      <a:pt x="4" y="10"/>
                      <a:pt x="3" y="13"/>
                    </a:cubicBezTo>
                    <a:lnTo>
                      <a:pt x="1" y="13"/>
                    </a:lnTo>
                    <a:close/>
                    <a:moveTo>
                      <a:pt x="11" y="5"/>
                    </a:moveTo>
                    <a:lnTo>
                      <a:pt x="11" y="5"/>
                    </a:lnTo>
                    <a:lnTo>
                      <a:pt x="10" y="4"/>
                    </a:lnTo>
                    <a:lnTo>
                      <a:pt x="11" y="5"/>
                    </a:lnTo>
                    <a:close/>
                    <a:moveTo>
                      <a:pt x="10" y="4"/>
                    </a:moveTo>
                    <a:lnTo>
                      <a:pt x="10" y="4"/>
                    </a:lnTo>
                    <a:lnTo>
                      <a:pt x="11" y="5"/>
                    </a:lnTo>
                    <a:lnTo>
                      <a:pt x="10" y="4"/>
                    </a:lnTo>
                    <a:close/>
                    <a:moveTo>
                      <a:pt x="10" y="4"/>
                    </a:moveTo>
                    <a:lnTo>
                      <a:pt x="10" y="4"/>
                    </a:lnTo>
                    <a:close/>
                    <a:moveTo>
                      <a:pt x="10" y="4"/>
                    </a:moveTo>
                    <a:cubicBezTo>
                      <a:pt x="11" y="3"/>
                      <a:pt x="13" y="2"/>
                      <a:pt x="15" y="2"/>
                    </a:cubicBezTo>
                    <a:lnTo>
                      <a:pt x="15" y="4"/>
                    </a:lnTo>
                    <a:cubicBezTo>
                      <a:pt x="14" y="4"/>
                      <a:pt x="12" y="5"/>
                      <a:pt x="11" y="5"/>
                    </a:cubicBezTo>
                    <a:lnTo>
                      <a:pt x="10" y="4"/>
                    </a:lnTo>
                    <a:close/>
                    <a:moveTo>
                      <a:pt x="15" y="2"/>
                    </a:moveTo>
                    <a:cubicBezTo>
                      <a:pt x="16" y="2"/>
                      <a:pt x="18" y="1"/>
                      <a:pt x="20" y="1"/>
                    </a:cubicBezTo>
                    <a:lnTo>
                      <a:pt x="20" y="3"/>
                    </a:lnTo>
                    <a:cubicBezTo>
                      <a:pt x="19" y="3"/>
                      <a:pt x="17" y="3"/>
                      <a:pt x="15" y="4"/>
                    </a:cubicBezTo>
                    <a:lnTo>
                      <a:pt x="15" y="2"/>
                    </a:lnTo>
                    <a:close/>
                    <a:moveTo>
                      <a:pt x="20" y="1"/>
                    </a:moveTo>
                    <a:cubicBezTo>
                      <a:pt x="29" y="0"/>
                      <a:pt x="39" y="3"/>
                      <a:pt x="45" y="7"/>
                    </a:cubicBezTo>
                    <a:lnTo>
                      <a:pt x="44" y="9"/>
                    </a:lnTo>
                    <a:cubicBezTo>
                      <a:pt x="38" y="5"/>
                      <a:pt x="29" y="2"/>
                      <a:pt x="20" y="3"/>
                    </a:cubicBezTo>
                    <a:lnTo>
                      <a:pt x="20" y="1"/>
                    </a:lnTo>
                    <a:close/>
                    <a:moveTo>
                      <a:pt x="44" y="9"/>
                    </a:moveTo>
                    <a:lnTo>
                      <a:pt x="44" y="9"/>
                    </a:lnTo>
                    <a:lnTo>
                      <a:pt x="45" y="8"/>
                    </a:lnTo>
                    <a:lnTo>
                      <a:pt x="44" y="9"/>
                    </a:lnTo>
                    <a:close/>
                    <a:moveTo>
                      <a:pt x="45" y="7"/>
                    </a:moveTo>
                    <a:lnTo>
                      <a:pt x="45" y="7"/>
                    </a:lnTo>
                    <a:lnTo>
                      <a:pt x="44" y="9"/>
                    </a:lnTo>
                    <a:lnTo>
                      <a:pt x="45" y="7"/>
                    </a:lnTo>
                    <a:close/>
                    <a:moveTo>
                      <a:pt x="44" y="9"/>
                    </a:moveTo>
                    <a:lnTo>
                      <a:pt x="44" y="9"/>
                    </a:lnTo>
                    <a:lnTo>
                      <a:pt x="45" y="8"/>
                    </a:lnTo>
                    <a:lnTo>
                      <a:pt x="44" y="9"/>
                    </a:lnTo>
                    <a:close/>
                    <a:moveTo>
                      <a:pt x="45" y="7"/>
                    </a:moveTo>
                    <a:cubicBezTo>
                      <a:pt x="46" y="8"/>
                      <a:pt x="47" y="8"/>
                      <a:pt x="47" y="9"/>
                    </a:cubicBezTo>
                    <a:lnTo>
                      <a:pt x="46" y="10"/>
                    </a:lnTo>
                    <a:cubicBezTo>
                      <a:pt x="45" y="9"/>
                      <a:pt x="45" y="9"/>
                      <a:pt x="44" y="9"/>
                    </a:cubicBezTo>
                    <a:lnTo>
                      <a:pt x="45" y="7"/>
                    </a:lnTo>
                    <a:close/>
                    <a:moveTo>
                      <a:pt x="47" y="9"/>
                    </a:moveTo>
                    <a:cubicBezTo>
                      <a:pt x="48" y="9"/>
                      <a:pt x="48" y="10"/>
                      <a:pt x="49" y="10"/>
                    </a:cubicBezTo>
                    <a:lnTo>
                      <a:pt x="47" y="11"/>
                    </a:lnTo>
                    <a:cubicBezTo>
                      <a:pt x="47" y="11"/>
                      <a:pt x="46" y="10"/>
                      <a:pt x="46" y="10"/>
                    </a:cubicBezTo>
                    <a:lnTo>
                      <a:pt x="47" y="9"/>
                    </a:lnTo>
                    <a:close/>
                    <a:moveTo>
                      <a:pt x="49" y="10"/>
                    </a:moveTo>
                    <a:cubicBezTo>
                      <a:pt x="52" y="13"/>
                      <a:pt x="53" y="18"/>
                      <a:pt x="50" y="22"/>
                    </a:cubicBezTo>
                    <a:lnTo>
                      <a:pt x="49" y="21"/>
                    </a:lnTo>
                    <a:cubicBezTo>
                      <a:pt x="51" y="17"/>
                      <a:pt x="49" y="14"/>
                      <a:pt x="47" y="11"/>
                    </a:cubicBezTo>
                    <a:lnTo>
                      <a:pt x="49" y="10"/>
                    </a:lnTo>
                    <a:close/>
                  </a:path>
                </a:pathLst>
              </a:custGeom>
              <a:solidFill>
                <a:srgbClr val="24211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1989" name="Freeform 769"/>
              <p:cNvSpPr>
                <a:spLocks noChangeArrowheads="1"/>
              </p:cNvSpPr>
              <p:nvPr/>
            </p:nvSpPr>
            <p:spPr bwMode="auto">
              <a:xfrm>
                <a:off x="1814" y="3559"/>
                <a:ext cx="26" cy="21"/>
              </a:xfrm>
              <a:custGeom>
                <a:avLst/>
                <a:gdLst>
                  <a:gd name="T0" fmla="*/ 1940 w 19"/>
                  <a:gd name="T1" fmla="*/ 10791 h 13"/>
                  <a:gd name="T2" fmla="*/ 15593 w 19"/>
                  <a:gd name="T3" fmla="*/ 13341 h 13"/>
                  <a:gd name="T4" fmla="*/ 17971 w 19"/>
                  <a:gd name="T5" fmla="*/ 17432 h 13"/>
                  <a:gd name="T6" fmla="*/ 0 w 19"/>
                  <a:gd name="T7" fmla="*/ 17432 h 13"/>
                  <a:gd name="T8" fmla="*/ 1940 w 19"/>
                  <a:gd name="T9" fmla="*/ 10791 h 13"/>
                  <a:gd name="T10" fmla="*/ 15593 w 19"/>
                  <a:gd name="T11" fmla="*/ 13341 h 13"/>
                  <a:gd name="T12" fmla="*/ 30268 w 19"/>
                  <a:gd name="T13" fmla="*/ 4135 h 13"/>
                  <a:gd name="T14" fmla="*/ 32370 w 19"/>
                  <a:gd name="T15" fmla="*/ 6680 h 13"/>
                  <a:gd name="T16" fmla="*/ 17971 w 19"/>
                  <a:gd name="T17" fmla="*/ 17432 h 13"/>
                  <a:gd name="T18" fmla="*/ 15593 w 19"/>
                  <a:gd name="T19" fmla="*/ 13341 h 13"/>
                  <a:gd name="T20" fmla="*/ 30268 w 19"/>
                  <a:gd name="T21" fmla="*/ 4135 h 13"/>
                  <a:gd name="T22" fmla="*/ 38745 w 19"/>
                  <a:gd name="T23" fmla="*/ 0 h 13"/>
                  <a:gd name="T24" fmla="*/ 32370 w 19"/>
                  <a:gd name="T25" fmla="*/ 6680 h 13"/>
                  <a:gd name="T26" fmla="*/ 30268 w 19"/>
                  <a:gd name="T27" fmla="*/ 6680 h 13"/>
                  <a:gd name="T28" fmla="*/ 30268 w 19"/>
                  <a:gd name="T29" fmla="*/ 4135 h 13"/>
                  <a:gd name="T30" fmla="*/ 32370 w 19"/>
                  <a:gd name="T31" fmla="*/ 6680 h 13"/>
                  <a:gd name="T32" fmla="*/ 32370 w 19"/>
                  <a:gd name="T33" fmla="*/ 6680 h 13"/>
                  <a:gd name="T34" fmla="*/ 30268 w 19"/>
                  <a:gd name="T35" fmla="*/ 4135 h 13"/>
                  <a:gd name="T36" fmla="*/ 30268 w 19"/>
                  <a:gd name="T37" fmla="*/ 4135 h 13"/>
                  <a:gd name="T38" fmla="*/ 32370 w 19"/>
                  <a:gd name="T39" fmla="*/ 6680 h 13"/>
                  <a:gd name="T40" fmla="*/ 30268 w 19"/>
                  <a:gd name="T41" fmla="*/ 4135 h 13"/>
                  <a:gd name="T42" fmla="*/ 30268 w 19"/>
                  <a:gd name="T43" fmla="*/ 4135 h 13"/>
                  <a:gd name="T44" fmla="*/ 30268 w 19"/>
                  <a:gd name="T45" fmla="*/ 6680 h 13"/>
                  <a:gd name="T46" fmla="*/ 30268 w 19"/>
                  <a:gd name="T47" fmla="*/ 4135 h 13"/>
                  <a:gd name="T48" fmla="*/ 32370 w 19"/>
                  <a:gd name="T49" fmla="*/ 6680 h 13"/>
                  <a:gd name="T50" fmla="*/ 26268 w 19"/>
                  <a:gd name="T51" fmla="*/ 10791 h 13"/>
                  <a:gd name="T52" fmla="*/ 24307 w 19"/>
                  <a:gd name="T53" fmla="*/ 6680 h 13"/>
                  <a:gd name="T54" fmla="*/ 30268 w 19"/>
                  <a:gd name="T55" fmla="*/ 4135 h 13"/>
                  <a:gd name="T56" fmla="*/ 32370 w 19"/>
                  <a:gd name="T57" fmla="*/ 6680 h 13"/>
                  <a:gd name="T58" fmla="*/ 26268 w 19"/>
                  <a:gd name="T59" fmla="*/ 10791 h 13"/>
                  <a:gd name="T60" fmla="*/ 23003 w 19"/>
                  <a:gd name="T61" fmla="*/ 13341 h 13"/>
                  <a:gd name="T62" fmla="*/ 20993 w 19"/>
                  <a:gd name="T63" fmla="*/ 10791 h 13"/>
                  <a:gd name="T64" fmla="*/ 24307 w 19"/>
                  <a:gd name="T65" fmla="*/ 6680 h 13"/>
                  <a:gd name="T66" fmla="*/ 26268 w 19"/>
                  <a:gd name="T67" fmla="*/ 10791 h 13"/>
                  <a:gd name="T68" fmla="*/ 23003 w 19"/>
                  <a:gd name="T69" fmla="*/ 13341 h 13"/>
                  <a:gd name="T70" fmla="*/ 15593 w 19"/>
                  <a:gd name="T71" fmla="*/ 45488 h 13"/>
                  <a:gd name="T72" fmla="*/ 12462 w 19"/>
                  <a:gd name="T73" fmla="*/ 45488 h 13"/>
                  <a:gd name="T74" fmla="*/ 20993 w 19"/>
                  <a:gd name="T75" fmla="*/ 10791 h 13"/>
                  <a:gd name="T76" fmla="*/ 23003 w 19"/>
                  <a:gd name="T77" fmla="*/ 13341 h 13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0" t="0" r="r" b="b"/>
                <a:pathLst>
                  <a:path w="19" h="13">
                    <a:moveTo>
                      <a:pt x="1" y="3"/>
                    </a:moveTo>
                    <a:cubicBezTo>
                      <a:pt x="3" y="4"/>
                      <a:pt x="6" y="4"/>
                      <a:pt x="8" y="4"/>
                    </a:cubicBezTo>
                    <a:lnTo>
                      <a:pt x="9" y="5"/>
                    </a:lnTo>
                    <a:cubicBezTo>
                      <a:pt x="6" y="6"/>
                      <a:pt x="3" y="5"/>
                      <a:pt x="0" y="5"/>
                    </a:cubicBezTo>
                    <a:lnTo>
                      <a:pt x="1" y="3"/>
                    </a:lnTo>
                    <a:close/>
                    <a:moveTo>
                      <a:pt x="8" y="4"/>
                    </a:moveTo>
                    <a:cubicBezTo>
                      <a:pt x="11" y="3"/>
                      <a:pt x="13" y="3"/>
                      <a:pt x="15" y="1"/>
                    </a:cubicBezTo>
                    <a:lnTo>
                      <a:pt x="16" y="2"/>
                    </a:lnTo>
                    <a:cubicBezTo>
                      <a:pt x="14" y="4"/>
                      <a:pt x="11" y="5"/>
                      <a:pt x="9" y="5"/>
                    </a:cubicBezTo>
                    <a:lnTo>
                      <a:pt x="8" y="4"/>
                    </a:lnTo>
                    <a:close/>
                    <a:moveTo>
                      <a:pt x="15" y="1"/>
                    </a:moveTo>
                    <a:lnTo>
                      <a:pt x="19" y="0"/>
                    </a:lnTo>
                    <a:lnTo>
                      <a:pt x="16" y="2"/>
                    </a:lnTo>
                    <a:lnTo>
                      <a:pt x="15" y="2"/>
                    </a:lnTo>
                    <a:lnTo>
                      <a:pt x="15" y="1"/>
                    </a:lnTo>
                    <a:close/>
                    <a:moveTo>
                      <a:pt x="16" y="2"/>
                    </a:moveTo>
                    <a:lnTo>
                      <a:pt x="16" y="2"/>
                    </a:lnTo>
                    <a:lnTo>
                      <a:pt x="15" y="1"/>
                    </a:lnTo>
                    <a:lnTo>
                      <a:pt x="16" y="2"/>
                    </a:lnTo>
                    <a:close/>
                    <a:moveTo>
                      <a:pt x="15" y="1"/>
                    </a:moveTo>
                    <a:lnTo>
                      <a:pt x="15" y="1"/>
                    </a:lnTo>
                    <a:lnTo>
                      <a:pt x="15" y="2"/>
                    </a:lnTo>
                    <a:lnTo>
                      <a:pt x="15" y="1"/>
                    </a:lnTo>
                    <a:close/>
                    <a:moveTo>
                      <a:pt x="16" y="2"/>
                    </a:moveTo>
                    <a:cubicBezTo>
                      <a:pt x="15" y="3"/>
                      <a:pt x="14" y="3"/>
                      <a:pt x="13" y="3"/>
                    </a:cubicBezTo>
                    <a:lnTo>
                      <a:pt x="12" y="2"/>
                    </a:lnTo>
                    <a:cubicBezTo>
                      <a:pt x="13" y="1"/>
                      <a:pt x="14" y="1"/>
                      <a:pt x="15" y="1"/>
                    </a:cubicBezTo>
                    <a:lnTo>
                      <a:pt x="16" y="2"/>
                    </a:lnTo>
                    <a:close/>
                    <a:moveTo>
                      <a:pt x="13" y="3"/>
                    </a:moveTo>
                    <a:cubicBezTo>
                      <a:pt x="13" y="4"/>
                      <a:pt x="12" y="4"/>
                      <a:pt x="11" y="4"/>
                    </a:cubicBezTo>
                    <a:lnTo>
                      <a:pt x="10" y="3"/>
                    </a:lnTo>
                    <a:cubicBezTo>
                      <a:pt x="11" y="2"/>
                      <a:pt x="11" y="2"/>
                      <a:pt x="12" y="2"/>
                    </a:cubicBezTo>
                    <a:lnTo>
                      <a:pt x="13" y="3"/>
                    </a:lnTo>
                    <a:close/>
                    <a:moveTo>
                      <a:pt x="11" y="4"/>
                    </a:moveTo>
                    <a:cubicBezTo>
                      <a:pt x="8" y="6"/>
                      <a:pt x="7" y="9"/>
                      <a:pt x="8" y="13"/>
                    </a:cubicBezTo>
                    <a:lnTo>
                      <a:pt x="6" y="13"/>
                    </a:lnTo>
                    <a:cubicBezTo>
                      <a:pt x="5" y="9"/>
                      <a:pt x="6" y="5"/>
                      <a:pt x="10" y="3"/>
                    </a:cubicBezTo>
                    <a:lnTo>
                      <a:pt x="11" y="4"/>
                    </a:lnTo>
                    <a:close/>
                  </a:path>
                </a:pathLst>
              </a:custGeom>
              <a:solidFill>
                <a:srgbClr val="24211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1990" name="Freeform 770"/>
              <p:cNvSpPr>
                <a:spLocks noChangeArrowheads="1"/>
              </p:cNvSpPr>
              <p:nvPr/>
            </p:nvSpPr>
            <p:spPr bwMode="auto">
              <a:xfrm>
                <a:off x="1668" y="3557"/>
                <a:ext cx="17" cy="28"/>
              </a:xfrm>
              <a:custGeom>
                <a:avLst/>
                <a:gdLst>
                  <a:gd name="T0" fmla="*/ 2834 w 13"/>
                  <a:gd name="T1" fmla="*/ 5187 h 17"/>
                  <a:gd name="T2" fmla="*/ 4798 w 13"/>
                  <a:gd name="T3" fmla="*/ 53068 h 17"/>
                  <a:gd name="T4" fmla="*/ 21249 w 13"/>
                  <a:gd name="T5" fmla="*/ 68129 h 17"/>
                  <a:gd name="T6" fmla="*/ 8126 w 13"/>
                  <a:gd name="T7" fmla="*/ 5187 h 17"/>
                  <a:gd name="T8" fmla="*/ 2834 w 13"/>
                  <a:gd name="T9" fmla="*/ 5187 h 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" h="17">
                    <a:moveTo>
                      <a:pt x="2" y="1"/>
                    </a:moveTo>
                    <a:cubicBezTo>
                      <a:pt x="0" y="4"/>
                      <a:pt x="0" y="8"/>
                      <a:pt x="3" y="11"/>
                    </a:cubicBezTo>
                    <a:cubicBezTo>
                      <a:pt x="6" y="13"/>
                      <a:pt x="9" y="15"/>
                      <a:pt x="13" y="14"/>
                    </a:cubicBezTo>
                    <a:cubicBezTo>
                      <a:pt x="12" y="13"/>
                      <a:pt x="12" y="17"/>
                      <a:pt x="5" y="1"/>
                    </a:cubicBezTo>
                    <a:cubicBezTo>
                      <a:pt x="4" y="0"/>
                      <a:pt x="4" y="2"/>
                      <a:pt x="2" y="1"/>
                    </a:cubicBezTo>
                    <a:close/>
                  </a:path>
                </a:pathLst>
              </a:custGeom>
              <a:solidFill>
                <a:srgbClr val="DDDDD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1991" name="Freeform 771"/>
              <p:cNvSpPr>
                <a:spLocks noChangeArrowheads="1"/>
              </p:cNvSpPr>
              <p:nvPr/>
            </p:nvSpPr>
            <p:spPr bwMode="auto">
              <a:xfrm>
                <a:off x="1638" y="3487"/>
                <a:ext cx="36" cy="28"/>
              </a:xfrm>
              <a:custGeom>
                <a:avLst/>
                <a:gdLst>
                  <a:gd name="T0" fmla="*/ 9508 w 27"/>
                  <a:gd name="T1" fmla="*/ 0 h 17"/>
                  <a:gd name="T2" fmla="*/ 3577 w 27"/>
                  <a:gd name="T3" fmla="*/ 62872 h 17"/>
                  <a:gd name="T4" fmla="*/ 7180 w 27"/>
                  <a:gd name="T5" fmla="*/ 82014 h 17"/>
                  <a:gd name="T6" fmla="*/ 15489 w 27"/>
                  <a:gd name="T7" fmla="*/ 53068 h 17"/>
                  <a:gd name="T8" fmla="*/ 15489 w 27"/>
                  <a:gd name="T9" fmla="*/ 14071 h 17"/>
                  <a:gd name="T10" fmla="*/ 32720 w 27"/>
                  <a:gd name="T11" fmla="*/ 8543 h 17"/>
                  <a:gd name="T12" fmla="*/ 23175 w 27"/>
                  <a:gd name="T13" fmla="*/ 5187 h 17"/>
                  <a:gd name="T14" fmla="*/ 9508 w 27"/>
                  <a:gd name="T15" fmla="*/ 0 h 17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7" h="17">
                    <a:moveTo>
                      <a:pt x="8" y="0"/>
                    </a:moveTo>
                    <a:cubicBezTo>
                      <a:pt x="0" y="2"/>
                      <a:pt x="1" y="8"/>
                      <a:pt x="3" y="13"/>
                    </a:cubicBezTo>
                    <a:cubicBezTo>
                      <a:pt x="3" y="15"/>
                      <a:pt x="4" y="16"/>
                      <a:pt x="6" y="17"/>
                    </a:cubicBezTo>
                    <a:cubicBezTo>
                      <a:pt x="7" y="13"/>
                      <a:pt x="10" y="15"/>
                      <a:pt x="13" y="11"/>
                    </a:cubicBezTo>
                    <a:cubicBezTo>
                      <a:pt x="14" y="9"/>
                      <a:pt x="12" y="4"/>
                      <a:pt x="13" y="3"/>
                    </a:cubicBezTo>
                    <a:cubicBezTo>
                      <a:pt x="17" y="2"/>
                      <a:pt x="22" y="4"/>
                      <a:pt x="27" y="2"/>
                    </a:cubicBezTo>
                    <a:cubicBezTo>
                      <a:pt x="24" y="3"/>
                      <a:pt x="22" y="1"/>
                      <a:pt x="19" y="1"/>
                    </a:cubicBezTo>
                    <a:cubicBezTo>
                      <a:pt x="16" y="0"/>
                      <a:pt x="12" y="0"/>
                      <a:pt x="8" y="0"/>
                    </a:cubicBezTo>
                    <a:close/>
                  </a:path>
                </a:pathLst>
              </a:custGeom>
              <a:solidFill>
                <a:srgbClr val="DDDDD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1992" name="Freeform 772"/>
              <p:cNvSpPr>
                <a:spLocks noChangeArrowheads="1"/>
              </p:cNvSpPr>
              <p:nvPr/>
            </p:nvSpPr>
            <p:spPr bwMode="auto">
              <a:xfrm>
                <a:off x="1721" y="3439"/>
                <a:ext cx="83" cy="39"/>
              </a:xfrm>
              <a:custGeom>
                <a:avLst/>
                <a:gdLst>
                  <a:gd name="T0" fmla="*/ 45609 w 61"/>
                  <a:gd name="T1" fmla="*/ 10340 h 23"/>
                  <a:gd name="T2" fmla="*/ 17978 w 61"/>
                  <a:gd name="T3" fmla="*/ 109129 h 23"/>
                  <a:gd name="T4" fmla="*/ 50276 w 61"/>
                  <a:gd name="T5" fmla="*/ 26596 h 23"/>
                  <a:gd name="T6" fmla="*/ 58516 w 61"/>
                  <a:gd name="T7" fmla="*/ 17087 h 23"/>
                  <a:gd name="T8" fmla="*/ 56863 w 61"/>
                  <a:gd name="T9" fmla="*/ 6250 h 23"/>
                  <a:gd name="T10" fmla="*/ 45609 w 61"/>
                  <a:gd name="T11" fmla="*/ 10340 h 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61" h="23">
                    <a:moveTo>
                      <a:pt x="31" y="2"/>
                    </a:moveTo>
                    <a:cubicBezTo>
                      <a:pt x="26" y="9"/>
                      <a:pt x="20" y="14"/>
                      <a:pt x="12" y="18"/>
                    </a:cubicBezTo>
                    <a:cubicBezTo>
                      <a:pt x="61" y="16"/>
                      <a:pt x="0" y="23"/>
                      <a:pt x="35" y="4"/>
                    </a:cubicBezTo>
                    <a:cubicBezTo>
                      <a:pt x="37" y="4"/>
                      <a:pt x="39" y="3"/>
                      <a:pt x="40" y="3"/>
                    </a:cubicBezTo>
                    <a:cubicBezTo>
                      <a:pt x="40" y="3"/>
                      <a:pt x="41" y="1"/>
                      <a:pt x="39" y="1"/>
                    </a:cubicBezTo>
                    <a:cubicBezTo>
                      <a:pt x="36" y="1"/>
                      <a:pt x="33" y="0"/>
                      <a:pt x="31" y="2"/>
                    </a:cubicBezTo>
                    <a:close/>
                  </a:path>
                </a:pathLst>
              </a:custGeom>
              <a:solidFill>
                <a:srgbClr val="DDDDD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1993" name="Freeform 773"/>
              <p:cNvSpPr>
                <a:spLocks noChangeArrowheads="1"/>
              </p:cNvSpPr>
              <p:nvPr/>
            </p:nvSpPr>
            <p:spPr bwMode="auto">
              <a:xfrm>
                <a:off x="1674" y="3431"/>
                <a:ext cx="36" cy="35"/>
              </a:xfrm>
              <a:custGeom>
                <a:avLst/>
                <a:gdLst>
                  <a:gd name="T0" fmla="*/ 32720 w 27"/>
                  <a:gd name="T1" fmla="*/ 13078 h 21"/>
                  <a:gd name="T2" fmla="*/ 4956 w 27"/>
                  <a:gd name="T3" fmla="*/ 47417 h 21"/>
                  <a:gd name="T4" fmla="*/ 16852 w 27"/>
                  <a:gd name="T5" fmla="*/ 16167 h 21"/>
                  <a:gd name="T6" fmla="*/ 31088 w 27"/>
                  <a:gd name="T7" fmla="*/ 4992 h 21"/>
                  <a:gd name="T8" fmla="*/ 32720 w 27"/>
                  <a:gd name="T9" fmla="*/ 13078 h 2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7" h="21">
                    <a:moveTo>
                      <a:pt x="27" y="3"/>
                    </a:moveTo>
                    <a:cubicBezTo>
                      <a:pt x="17" y="3"/>
                      <a:pt x="0" y="21"/>
                      <a:pt x="4" y="11"/>
                    </a:cubicBezTo>
                    <a:cubicBezTo>
                      <a:pt x="7" y="10"/>
                      <a:pt x="7" y="8"/>
                      <a:pt x="14" y="4"/>
                    </a:cubicBezTo>
                    <a:cubicBezTo>
                      <a:pt x="21" y="0"/>
                      <a:pt x="23" y="1"/>
                      <a:pt x="26" y="1"/>
                    </a:cubicBezTo>
                    <a:cubicBezTo>
                      <a:pt x="23" y="1"/>
                      <a:pt x="25" y="3"/>
                      <a:pt x="27" y="3"/>
                    </a:cubicBezTo>
                    <a:close/>
                  </a:path>
                </a:pathLst>
              </a:custGeom>
              <a:solidFill>
                <a:srgbClr val="DDDDD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1994" name="Freeform 774"/>
              <p:cNvSpPr>
                <a:spLocks noChangeArrowheads="1"/>
              </p:cNvSpPr>
              <p:nvPr/>
            </p:nvSpPr>
            <p:spPr bwMode="auto">
              <a:xfrm>
                <a:off x="1734" y="3490"/>
                <a:ext cx="27" cy="23"/>
              </a:xfrm>
              <a:custGeom>
                <a:avLst/>
                <a:gdLst>
                  <a:gd name="T0" fmla="*/ 19331 w 20"/>
                  <a:gd name="T1" fmla="*/ 20892 h 14"/>
                  <a:gd name="T2" fmla="*/ 2610 w 20"/>
                  <a:gd name="T3" fmla="*/ 51510 h 14"/>
                  <a:gd name="T4" fmla="*/ 0 w 20"/>
                  <a:gd name="T5" fmla="*/ 64862 h 14"/>
                  <a:gd name="T6" fmla="*/ 29695 w 20"/>
                  <a:gd name="T7" fmla="*/ 0 h 14"/>
                  <a:gd name="T8" fmla="*/ 19331 w 20"/>
                  <a:gd name="T9" fmla="*/ 20892 h 1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0" h="14">
                    <a:moveTo>
                      <a:pt x="13" y="4"/>
                    </a:moveTo>
                    <a:cubicBezTo>
                      <a:pt x="8" y="8"/>
                      <a:pt x="5" y="8"/>
                      <a:pt x="2" y="11"/>
                    </a:cubicBezTo>
                    <a:cubicBezTo>
                      <a:pt x="2" y="12"/>
                      <a:pt x="0" y="13"/>
                      <a:pt x="0" y="14"/>
                    </a:cubicBezTo>
                    <a:cubicBezTo>
                      <a:pt x="9" y="12"/>
                      <a:pt x="14" y="5"/>
                      <a:pt x="20" y="0"/>
                    </a:cubicBezTo>
                    <a:cubicBezTo>
                      <a:pt x="18" y="1"/>
                      <a:pt x="16" y="3"/>
                      <a:pt x="13" y="4"/>
                    </a:cubicBezTo>
                    <a:close/>
                  </a:path>
                </a:pathLst>
              </a:custGeom>
              <a:solidFill>
                <a:srgbClr val="DDDDD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1995" name="Freeform 775"/>
              <p:cNvSpPr>
                <a:spLocks noChangeArrowheads="1"/>
              </p:cNvSpPr>
              <p:nvPr/>
            </p:nvSpPr>
            <p:spPr bwMode="auto">
              <a:xfrm>
                <a:off x="1652" y="3624"/>
                <a:ext cx="22" cy="78"/>
              </a:xfrm>
              <a:custGeom>
                <a:avLst/>
                <a:gdLst>
                  <a:gd name="T0" fmla="*/ 12486 w 17"/>
                  <a:gd name="T1" fmla="*/ 7769 h 45"/>
                  <a:gd name="T2" fmla="*/ 5083 w 17"/>
                  <a:gd name="T3" fmla="*/ 193598 h 45"/>
                  <a:gd name="T4" fmla="*/ 12486 w 17"/>
                  <a:gd name="T5" fmla="*/ 234461 h 45"/>
                  <a:gd name="T6" fmla="*/ 8370 w 17"/>
                  <a:gd name="T7" fmla="*/ 126183 h 45"/>
                  <a:gd name="T8" fmla="*/ 19298 w 17"/>
                  <a:gd name="T9" fmla="*/ 0 h 45"/>
                  <a:gd name="T10" fmla="*/ 12486 w 17"/>
                  <a:gd name="T11" fmla="*/ 7769 h 45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7" h="45">
                    <a:moveTo>
                      <a:pt x="11" y="1"/>
                    </a:moveTo>
                    <a:cubicBezTo>
                      <a:pt x="0" y="11"/>
                      <a:pt x="6" y="29"/>
                      <a:pt x="4" y="26"/>
                    </a:cubicBezTo>
                    <a:cubicBezTo>
                      <a:pt x="6" y="28"/>
                      <a:pt x="8" y="29"/>
                      <a:pt x="11" y="31"/>
                    </a:cubicBezTo>
                    <a:cubicBezTo>
                      <a:pt x="16" y="45"/>
                      <a:pt x="7" y="18"/>
                      <a:pt x="7" y="17"/>
                    </a:cubicBezTo>
                    <a:cubicBezTo>
                      <a:pt x="10" y="11"/>
                      <a:pt x="11" y="5"/>
                      <a:pt x="17" y="0"/>
                    </a:cubicBezTo>
                    <a:lnTo>
                      <a:pt x="11" y="1"/>
                    </a:lnTo>
                    <a:close/>
                  </a:path>
                </a:pathLst>
              </a:custGeom>
              <a:solidFill>
                <a:srgbClr val="DDDDD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1996" name="Freeform 776"/>
              <p:cNvSpPr>
                <a:spLocks noChangeArrowheads="1"/>
              </p:cNvSpPr>
              <p:nvPr/>
            </p:nvSpPr>
            <p:spPr bwMode="auto">
              <a:xfrm>
                <a:off x="1770" y="3594"/>
                <a:ext cx="29" cy="25"/>
              </a:xfrm>
              <a:custGeom>
                <a:avLst/>
                <a:gdLst>
                  <a:gd name="T0" fmla="*/ 0 w 22"/>
                  <a:gd name="T1" fmla="*/ 17075 h 15"/>
                  <a:gd name="T2" fmla="*/ 23772 w 22"/>
                  <a:gd name="T3" fmla="*/ 63297 h 15"/>
                  <a:gd name="T4" fmla="*/ 22462 w 22"/>
                  <a:gd name="T5" fmla="*/ 28458 h 15"/>
                  <a:gd name="T6" fmla="*/ 0 w 22"/>
                  <a:gd name="T7" fmla="*/ 10245 h 15"/>
                  <a:gd name="T8" fmla="*/ 0 w 22"/>
                  <a:gd name="T9" fmla="*/ 17075 h 1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2" h="15">
                    <a:moveTo>
                      <a:pt x="0" y="3"/>
                    </a:moveTo>
                    <a:cubicBezTo>
                      <a:pt x="8" y="3"/>
                      <a:pt x="22" y="15"/>
                      <a:pt x="20" y="11"/>
                    </a:cubicBezTo>
                    <a:cubicBezTo>
                      <a:pt x="21" y="9"/>
                      <a:pt x="20" y="7"/>
                      <a:pt x="19" y="5"/>
                    </a:cubicBezTo>
                    <a:cubicBezTo>
                      <a:pt x="15" y="0"/>
                      <a:pt x="6" y="0"/>
                      <a:pt x="0" y="2"/>
                    </a:cubicBezTo>
                    <a:cubicBezTo>
                      <a:pt x="0" y="3"/>
                      <a:pt x="0" y="3"/>
                      <a:pt x="0" y="3"/>
                    </a:cubicBezTo>
                    <a:close/>
                  </a:path>
                </a:pathLst>
              </a:custGeom>
              <a:solidFill>
                <a:srgbClr val="DDDDD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1997" name="Freeform 777"/>
              <p:cNvSpPr>
                <a:spLocks noChangeArrowheads="1"/>
              </p:cNvSpPr>
              <p:nvPr/>
            </p:nvSpPr>
            <p:spPr bwMode="auto">
              <a:xfrm>
                <a:off x="1760" y="3562"/>
                <a:ext cx="33" cy="12"/>
              </a:xfrm>
              <a:custGeom>
                <a:avLst/>
                <a:gdLst>
                  <a:gd name="T0" fmla="*/ 18520 w 25"/>
                  <a:gd name="T1" fmla="*/ 0 h 8"/>
                  <a:gd name="T2" fmla="*/ 11955 w 25"/>
                  <a:gd name="T3" fmla="*/ 2691 h 8"/>
                  <a:gd name="T4" fmla="*/ 0 w 25"/>
                  <a:gd name="T5" fmla="*/ 18773 h 8"/>
                  <a:gd name="T6" fmla="*/ 3528 w 25"/>
                  <a:gd name="T7" fmla="*/ 18773 h 8"/>
                  <a:gd name="T8" fmla="*/ 30372 w 25"/>
                  <a:gd name="T9" fmla="*/ 4374 h 8"/>
                  <a:gd name="T10" fmla="*/ 18520 w 25"/>
                  <a:gd name="T11" fmla="*/ 0 h 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5" h="8">
                    <a:moveTo>
                      <a:pt x="15" y="0"/>
                    </a:moveTo>
                    <a:cubicBezTo>
                      <a:pt x="13" y="1"/>
                      <a:pt x="11" y="1"/>
                      <a:pt x="10" y="1"/>
                    </a:cubicBezTo>
                    <a:cubicBezTo>
                      <a:pt x="6" y="2"/>
                      <a:pt x="2" y="4"/>
                      <a:pt x="0" y="8"/>
                    </a:cubicBezTo>
                    <a:cubicBezTo>
                      <a:pt x="0" y="8"/>
                      <a:pt x="2" y="8"/>
                      <a:pt x="3" y="8"/>
                    </a:cubicBezTo>
                    <a:cubicBezTo>
                      <a:pt x="10" y="4"/>
                      <a:pt x="17" y="2"/>
                      <a:pt x="25" y="2"/>
                    </a:cubicBezTo>
                    <a:cubicBezTo>
                      <a:pt x="22" y="1"/>
                      <a:pt x="18" y="2"/>
                      <a:pt x="15" y="0"/>
                    </a:cubicBezTo>
                    <a:close/>
                  </a:path>
                </a:pathLst>
              </a:custGeom>
              <a:solidFill>
                <a:srgbClr val="DDDDD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1998" name="Freeform 778"/>
              <p:cNvSpPr>
                <a:spLocks noChangeArrowheads="1"/>
              </p:cNvSpPr>
              <p:nvPr/>
            </p:nvSpPr>
            <p:spPr bwMode="auto">
              <a:xfrm>
                <a:off x="1764" y="3531"/>
                <a:ext cx="16" cy="17"/>
              </a:xfrm>
              <a:custGeom>
                <a:avLst/>
                <a:gdLst>
                  <a:gd name="T0" fmla="*/ 9408 w 12"/>
                  <a:gd name="T1" fmla="*/ 15235 h 10"/>
                  <a:gd name="T2" fmla="*/ 4479 w 12"/>
                  <a:gd name="T3" fmla="*/ 74851 h 10"/>
                  <a:gd name="T4" fmla="*/ 18420 w 12"/>
                  <a:gd name="T5" fmla="*/ 74851 h 10"/>
                  <a:gd name="T6" fmla="*/ 12437 w 12"/>
                  <a:gd name="T7" fmla="*/ 0 h 10"/>
                  <a:gd name="T8" fmla="*/ 9408 w 12"/>
                  <a:gd name="T9" fmla="*/ 15235 h 1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2" h="10">
                    <a:moveTo>
                      <a:pt x="6" y="2"/>
                    </a:moveTo>
                    <a:cubicBezTo>
                      <a:pt x="4" y="3"/>
                      <a:pt x="0" y="6"/>
                      <a:pt x="3" y="9"/>
                    </a:cubicBezTo>
                    <a:cubicBezTo>
                      <a:pt x="5" y="10"/>
                      <a:pt x="10" y="9"/>
                      <a:pt x="12" y="9"/>
                    </a:cubicBezTo>
                    <a:cubicBezTo>
                      <a:pt x="10" y="7"/>
                      <a:pt x="8" y="3"/>
                      <a:pt x="8" y="0"/>
                    </a:cubicBezTo>
                    <a:cubicBezTo>
                      <a:pt x="8" y="1"/>
                      <a:pt x="7" y="1"/>
                      <a:pt x="6" y="2"/>
                    </a:cubicBezTo>
                    <a:close/>
                  </a:path>
                </a:pathLst>
              </a:custGeom>
              <a:solidFill>
                <a:srgbClr val="DDDDD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1999" name="Freeform 779"/>
              <p:cNvSpPr>
                <a:spLocks noChangeArrowheads="1"/>
              </p:cNvSpPr>
              <p:nvPr/>
            </p:nvSpPr>
            <p:spPr bwMode="auto">
              <a:xfrm>
                <a:off x="1805" y="3644"/>
                <a:ext cx="31" cy="42"/>
              </a:xfrm>
              <a:custGeom>
                <a:avLst/>
                <a:gdLst>
                  <a:gd name="T0" fmla="*/ 25369 w 23"/>
                  <a:gd name="T1" fmla="*/ 14999 h 25"/>
                  <a:gd name="T2" fmla="*/ 16662 w 23"/>
                  <a:gd name="T3" fmla="*/ 66152 h 25"/>
                  <a:gd name="T4" fmla="*/ 0 w 23"/>
                  <a:gd name="T5" fmla="*/ 129105 h 25"/>
                  <a:gd name="T6" fmla="*/ 7123 w 23"/>
                  <a:gd name="T7" fmla="*/ 119678 h 25"/>
                  <a:gd name="T8" fmla="*/ 25369 w 23"/>
                  <a:gd name="T9" fmla="*/ 14999 h 2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3" h="25">
                    <a:moveTo>
                      <a:pt x="17" y="3"/>
                    </a:moveTo>
                    <a:cubicBezTo>
                      <a:pt x="13" y="17"/>
                      <a:pt x="23" y="0"/>
                      <a:pt x="11" y="13"/>
                    </a:cubicBezTo>
                    <a:cubicBezTo>
                      <a:pt x="8" y="17"/>
                      <a:pt x="3" y="20"/>
                      <a:pt x="0" y="25"/>
                    </a:cubicBezTo>
                    <a:cubicBezTo>
                      <a:pt x="3" y="25"/>
                      <a:pt x="4" y="24"/>
                      <a:pt x="5" y="23"/>
                    </a:cubicBezTo>
                    <a:cubicBezTo>
                      <a:pt x="10" y="17"/>
                      <a:pt x="20" y="11"/>
                      <a:pt x="17" y="3"/>
                    </a:cubicBezTo>
                    <a:close/>
                  </a:path>
                </a:pathLst>
              </a:custGeom>
              <a:solidFill>
                <a:srgbClr val="DDDDD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2000" name="Freeform 780"/>
              <p:cNvSpPr>
                <a:spLocks noChangeArrowheads="1"/>
              </p:cNvSpPr>
              <p:nvPr/>
            </p:nvSpPr>
            <p:spPr bwMode="auto">
              <a:xfrm>
                <a:off x="1741" y="3624"/>
                <a:ext cx="78" cy="79"/>
              </a:xfrm>
              <a:custGeom>
                <a:avLst/>
                <a:gdLst>
                  <a:gd name="T0" fmla="*/ 51416 w 57"/>
                  <a:gd name="T1" fmla="*/ 58546 h 46"/>
                  <a:gd name="T2" fmla="*/ 34435 w 57"/>
                  <a:gd name="T3" fmla="*/ 137474 h 46"/>
                  <a:gd name="T4" fmla="*/ 0 w 57"/>
                  <a:gd name="T5" fmla="*/ 198429 h 46"/>
                  <a:gd name="T6" fmla="*/ 31944 w 57"/>
                  <a:gd name="T7" fmla="*/ 166456 h 46"/>
                  <a:gd name="T8" fmla="*/ 51416 w 57"/>
                  <a:gd name="T9" fmla="*/ 58546 h 4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57" h="46">
                    <a:moveTo>
                      <a:pt x="32" y="9"/>
                    </a:moveTo>
                    <a:cubicBezTo>
                      <a:pt x="3" y="46"/>
                      <a:pt x="57" y="0"/>
                      <a:pt x="21" y="21"/>
                    </a:cubicBezTo>
                    <a:cubicBezTo>
                      <a:pt x="15" y="25"/>
                      <a:pt x="7" y="27"/>
                      <a:pt x="0" y="31"/>
                    </a:cubicBezTo>
                    <a:cubicBezTo>
                      <a:pt x="7" y="33"/>
                      <a:pt x="15" y="29"/>
                      <a:pt x="20" y="26"/>
                    </a:cubicBezTo>
                    <a:cubicBezTo>
                      <a:pt x="27" y="22"/>
                      <a:pt x="33" y="16"/>
                      <a:pt x="32" y="9"/>
                    </a:cubicBezTo>
                    <a:close/>
                  </a:path>
                </a:pathLst>
              </a:custGeom>
              <a:solidFill>
                <a:srgbClr val="DDDDD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2001" name="Freeform 781"/>
              <p:cNvSpPr>
                <a:spLocks noChangeArrowheads="1"/>
              </p:cNvSpPr>
              <p:nvPr/>
            </p:nvSpPr>
            <p:spPr bwMode="auto">
              <a:xfrm>
                <a:off x="1853" y="3618"/>
                <a:ext cx="15" cy="42"/>
              </a:xfrm>
              <a:custGeom>
                <a:avLst/>
                <a:gdLst>
                  <a:gd name="T0" fmla="*/ 14718 w 11"/>
                  <a:gd name="T1" fmla="*/ 24600 h 25"/>
                  <a:gd name="T2" fmla="*/ 0 w 11"/>
                  <a:gd name="T3" fmla="*/ 129105 h 25"/>
                  <a:gd name="T4" fmla="*/ 18323 w 11"/>
                  <a:gd name="T5" fmla="*/ 98858 h 25"/>
                  <a:gd name="T6" fmla="*/ 14718 w 11"/>
                  <a:gd name="T7" fmla="*/ 0 h 25"/>
                  <a:gd name="T8" fmla="*/ 10609 w 11"/>
                  <a:gd name="T9" fmla="*/ 21358 h 25"/>
                  <a:gd name="T10" fmla="*/ 14718 w 11"/>
                  <a:gd name="T11" fmla="*/ 24600 h 25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1" h="25">
                    <a:moveTo>
                      <a:pt x="6" y="5"/>
                    </a:moveTo>
                    <a:cubicBezTo>
                      <a:pt x="8" y="24"/>
                      <a:pt x="7" y="7"/>
                      <a:pt x="0" y="25"/>
                    </a:cubicBezTo>
                    <a:cubicBezTo>
                      <a:pt x="3" y="23"/>
                      <a:pt x="7" y="22"/>
                      <a:pt x="7" y="19"/>
                    </a:cubicBezTo>
                    <a:cubicBezTo>
                      <a:pt x="8" y="13"/>
                      <a:pt x="11" y="6"/>
                      <a:pt x="6" y="0"/>
                    </a:cubicBezTo>
                    <a:cubicBezTo>
                      <a:pt x="5" y="1"/>
                      <a:pt x="4" y="2"/>
                      <a:pt x="4" y="4"/>
                    </a:cubicBezTo>
                    <a:cubicBezTo>
                      <a:pt x="5" y="4"/>
                      <a:pt x="5" y="4"/>
                      <a:pt x="6" y="5"/>
                    </a:cubicBezTo>
                    <a:close/>
                  </a:path>
                </a:pathLst>
              </a:custGeom>
              <a:solidFill>
                <a:srgbClr val="DDDDD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2002" name="Freeform 782"/>
              <p:cNvSpPr>
                <a:spLocks noChangeArrowheads="1"/>
              </p:cNvSpPr>
              <p:nvPr/>
            </p:nvSpPr>
            <p:spPr bwMode="auto">
              <a:xfrm>
                <a:off x="1827" y="3588"/>
                <a:ext cx="24" cy="20"/>
              </a:xfrm>
              <a:custGeom>
                <a:avLst/>
                <a:gdLst>
                  <a:gd name="T0" fmla="*/ 15689 w 18"/>
                  <a:gd name="T1" fmla="*/ 0 h 12"/>
                  <a:gd name="T2" fmla="*/ 0 w 18"/>
                  <a:gd name="T3" fmla="*/ 70255 h 12"/>
                  <a:gd name="T4" fmla="*/ 14092 w 18"/>
                  <a:gd name="T5" fmla="*/ 35903 h 12"/>
                  <a:gd name="T6" fmla="*/ 26143 w 18"/>
                  <a:gd name="T7" fmla="*/ 10245 h 12"/>
                  <a:gd name="T8" fmla="*/ 15689 w 18"/>
                  <a:gd name="T9" fmla="*/ 0 h 1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8" h="12">
                    <a:moveTo>
                      <a:pt x="10" y="0"/>
                    </a:moveTo>
                    <a:cubicBezTo>
                      <a:pt x="9" y="0"/>
                      <a:pt x="0" y="6"/>
                      <a:pt x="0" y="12"/>
                    </a:cubicBezTo>
                    <a:cubicBezTo>
                      <a:pt x="4" y="10"/>
                      <a:pt x="5" y="8"/>
                      <a:pt x="9" y="6"/>
                    </a:cubicBezTo>
                    <a:cubicBezTo>
                      <a:pt x="11" y="4"/>
                      <a:pt x="17" y="5"/>
                      <a:pt x="17" y="2"/>
                    </a:cubicBezTo>
                    <a:cubicBezTo>
                      <a:pt x="18" y="0"/>
                      <a:pt x="13" y="1"/>
                      <a:pt x="10" y="0"/>
                    </a:cubicBezTo>
                    <a:close/>
                  </a:path>
                </a:pathLst>
              </a:custGeom>
              <a:solidFill>
                <a:srgbClr val="DDDDD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2003" name="Freeform 783"/>
              <p:cNvSpPr>
                <a:spLocks noChangeArrowheads="1"/>
              </p:cNvSpPr>
              <p:nvPr/>
            </p:nvSpPr>
            <p:spPr bwMode="auto">
              <a:xfrm>
                <a:off x="1726" y="3188"/>
                <a:ext cx="12" cy="100"/>
              </a:xfrm>
              <a:custGeom>
                <a:avLst/>
                <a:gdLst>
                  <a:gd name="T0" fmla="*/ 5359 w 10"/>
                  <a:gd name="T1" fmla="*/ 0 h 58"/>
                  <a:gd name="T2" fmla="*/ 660 w 10"/>
                  <a:gd name="T3" fmla="*/ 167376 h 58"/>
                  <a:gd name="T4" fmla="*/ 2093 w 10"/>
                  <a:gd name="T5" fmla="*/ 389022 h 58"/>
                  <a:gd name="T6" fmla="*/ 3349 w 10"/>
                  <a:gd name="T7" fmla="*/ 227771 h 58"/>
                  <a:gd name="T8" fmla="*/ 5359 w 10"/>
                  <a:gd name="T9" fmla="*/ 0 h 58"/>
                  <a:gd name="T10" fmla="*/ 3692 w 10"/>
                  <a:gd name="T11" fmla="*/ 61097 h 58"/>
                  <a:gd name="T12" fmla="*/ 3692 w 10"/>
                  <a:gd name="T13" fmla="*/ 53478 h 58"/>
                  <a:gd name="T14" fmla="*/ 5359 w 10"/>
                  <a:gd name="T15" fmla="*/ 0 h 58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10" h="58">
                    <a:moveTo>
                      <a:pt x="10" y="0"/>
                    </a:moveTo>
                    <a:cubicBezTo>
                      <a:pt x="6" y="7"/>
                      <a:pt x="0" y="16"/>
                      <a:pt x="1" y="25"/>
                    </a:cubicBezTo>
                    <a:cubicBezTo>
                      <a:pt x="1" y="24"/>
                      <a:pt x="2" y="52"/>
                      <a:pt x="4" y="58"/>
                    </a:cubicBezTo>
                    <a:cubicBezTo>
                      <a:pt x="4" y="56"/>
                      <a:pt x="7" y="37"/>
                      <a:pt x="6" y="34"/>
                    </a:cubicBezTo>
                    <a:cubicBezTo>
                      <a:pt x="6" y="22"/>
                      <a:pt x="9" y="10"/>
                      <a:pt x="10" y="0"/>
                    </a:cubicBezTo>
                    <a:cubicBezTo>
                      <a:pt x="10" y="2"/>
                      <a:pt x="7" y="6"/>
                      <a:pt x="7" y="9"/>
                    </a:cubicBezTo>
                    <a:cubicBezTo>
                      <a:pt x="7" y="9"/>
                      <a:pt x="7" y="8"/>
                      <a:pt x="7" y="8"/>
                    </a:cubicBez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DDDDD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2004" name="Freeform 784"/>
              <p:cNvSpPr>
                <a:spLocks noChangeArrowheads="1"/>
              </p:cNvSpPr>
              <p:nvPr/>
            </p:nvSpPr>
            <p:spPr bwMode="auto">
              <a:xfrm>
                <a:off x="1833" y="3527"/>
                <a:ext cx="26" cy="31"/>
              </a:xfrm>
              <a:custGeom>
                <a:avLst/>
                <a:gdLst>
                  <a:gd name="T0" fmla="*/ 15593 w 19"/>
                  <a:gd name="T1" fmla="*/ 12070 h 19"/>
                  <a:gd name="T2" fmla="*/ 38745 w 19"/>
                  <a:gd name="T3" fmla="*/ 32131 h 19"/>
                  <a:gd name="T4" fmla="*/ 26268 w 19"/>
                  <a:gd name="T5" fmla="*/ 78321 h 19"/>
                  <a:gd name="T6" fmla="*/ 24307 w 19"/>
                  <a:gd name="T7" fmla="*/ 65359 h 19"/>
                  <a:gd name="T8" fmla="*/ 26268 w 19"/>
                  <a:gd name="T9" fmla="*/ 36998 h 19"/>
                  <a:gd name="T10" fmla="*/ 3264 w 19"/>
                  <a:gd name="T11" fmla="*/ 19693 h 19"/>
                  <a:gd name="T12" fmla="*/ 15593 w 19"/>
                  <a:gd name="T13" fmla="*/ 12070 h 19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9" h="19">
                    <a:moveTo>
                      <a:pt x="8" y="3"/>
                    </a:moveTo>
                    <a:cubicBezTo>
                      <a:pt x="13" y="0"/>
                      <a:pt x="18" y="4"/>
                      <a:pt x="19" y="8"/>
                    </a:cubicBezTo>
                    <a:cubicBezTo>
                      <a:pt x="19" y="12"/>
                      <a:pt x="16" y="15"/>
                      <a:pt x="13" y="19"/>
                    </a:cubicBezTo>
                    <a:cubicBezTo>
                      <a:pt x="13" y="18"/>
                      <a:pt x="12" y="17"/>
                      <a:pt x="12" y="16"/>
                    </a:cubicBezTo>
                    <a:cubicBezTo>
                      <a:pt x="11" y="14"/>
                      <a:pt x="15" y="11"/>
                      <a:pt x="13" y="9"/>
                    </a:cubicBezTo>
                    <a:cubicBezTo>
                      <a:pt x="12" y="7"/>
                      <a:pt x="4" y="8"/>
                      <a:pt x="2" y="5"/>
                    </a:cubicBezTo>
                    <a:cubicBezTo>
                      <a:pt x="0" y="4"/>
                      <a:pt x="6" y="4"/>
                      <a:pt x="8" y="3"/>
                    </a:cubicBezTo>
                    <a:close/>
                  </a:path>
                </a:pathLst>
              </a:custGeom>
              <a:solidFill>
                <a:srgbClr val="DDDDD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2005" name="Freeform 785"/>
              <p:cNvSpPr>
                <a:spLocks noChangeArrowheads="1"/>
              </p:cNvSpPr>
              <p:nvPr/>
            </p:nvSpPr>
            <p:spPr bwMode="auto">
              <a:xfrm>
                <a:off x="879" y="3717"/>
                <a:ext cx="51" cy="65"/>
              </a:xfrm>
              <a:custGeom>
                <a:avLst/>
                <a:gdLst>
                  <a:gd name="T0" fmla="*/ 33040 w 38"/>
                  <a:gd name="T1" fmla="*/ 219844 h 38"/>
                  <a:gd name="T2" fmla="*/ 46092 w 38"/>
                  <a:gd name="T3" fmla="*/ 119184 h 38"/>
                  <a:gd name="T4" fmla="*/ 37023 w 38"/>
                  <a:gd name="T5" fmla="*/ 6806 h 38"/>
                  <a:gd name="T6" fmla="*/ 9956 w 38"/>
                  <a:gd name="T7" fmla="*/ 39585 h 38"/>
                  <a:gd name="T8" fmla="*/ 7608 w 38"/>
                  <a:gd name="T9" fmla="*/ 197586 h 38"/>
                  <a:gd name="T10" fmla="*/ 33040 w 38"/>
                  <a:gd name="T11" fmla="*/ 219844 h 3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38" h="38">
                    <a:moveTo>
                      <a:pt x="26" y="34"/>
                    </a:moveTo>
                    <a:cubicBezTo>
                      <a:pt x="34" y="29"/>
                      <a:pt x="38" y="22"/>
                      <a:pt x="36" y="18"/>
                    </a:cubicBezTo>
                    <a:cubicBezTo>
                      <a:pt x="33" y="12"/>
                      <a:pt x="38" y="3"/>
                      <a:pt x="29" y="1"/>
                    </a:cubicBezTo>
                    <a:cubicBezTo>
                      <a:pt x="22" y="1"/>
                      <a:pt x="10" y="0"/>
                      <a:pt x="8" y="6"/>
                    </a:cubicBezTo>
                    <a:cubicBezTo>
                      <a:pt x="5" y="14"/>
                      <a:pt x="0" y="23"/>
                      <a:pt x="6" y="30"/>
                    </a:cubicBezTo>
                    <a:cubicBezTo>
                      <a:pt x="9" y="35"/>
                      <a:pt x="20" y="38"/>
                      <a:pt x="26" y="34"/>
                    </a:cubicBezTo>
                    <a:close/>
                  </a:path>
                </a:pathLst>
              </a:custGeom>
              <a:solidFill>
                <a:srgbClr val="F4F6B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2006" name="Freeform 787"/>
              <p:cNvSpPr>
                <a:spLocks noChangeArrowheads="1"/>
              </p:cNvSpPr>
              <p:nvPr/>
            </p:nvSpPr>
            <p:spPr bwMode="auto">
              <a:xfrm>
                <a:off x="1044" y="3728"/>
                <a:ext cx="50" cy="63"/>
              </a:xfrm>
              <a:custGeom>
                <a:avLst/>
                <a:gdLst>
                  <a:gd name="T0" fmla="*/ 55424 w 37"/>
                  <a:gd name="T1" fmla="*/ 149288 h 37"/>
                  <a:gd name="T2" fmla="*/ 41620 w 37"/>
                  <a:gd name="T3" fmla="*/ 28410 h 37"/>
                  <a:gd name="T4" fmla="*/ 11701 w 37"/>
                  <a:gd name="T5" fmla="*/ 54927 h 37"/>
                  <a:gd name="T6" fmla="*/ 2614 w 37"/>
                  <a:gd name="T7" fmla="*/ 172870 h 37"/>
                  <a:gd name="T8" fmla="*/ 19295 w 37"/>
                  <a:gd name="T9" fmla="*/ 202671 h 37"/>
                  <a:gd name="T10" fmla="*/ 47569 w 37"/>
                  <a:gd name="T11" fmla="*/ 178084 h 37"/>
                  <a:gd name="T12" fmla="*/ 55424 w 37"/>
                  <a:gd name="T13" fmla="*/ 149288 h 3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37" h="37">
                    <a:moveTo>
                      <a:pt x="37" y="25"/>
                    </a:moveTo>
                    <a:cubicBezTo>
                      <a:pt x="35" y="19"/>
                      <a:pt x="33" y="10"/>
                      <a:pt x="28" y="5"/>
                    </a:cubicBezTo>
                    <a:cubicBezTo>
                      <a:pt x="22" y="0"/>
                      <a:pt x="10" y="4"/>
                      <a:pt x="8" y="9"/>
                    </a:cubicBezTo>
                    <a:cubicBezTo>
                      <a:pt x="5" y="15"/>
                      <a:pt x="0" y="22"/>
                      <a:pt x="2" y="29"/>
                    </a:cubicBezTo>
                    <a:cubicBezTo>
                      <a:pt x="3" y="33"/>
                      <a:pt x="9" y="37"/>
                      <a:pt x="13" y="34"/>
                    </a:cubicBezTo>
                    <a:cubicBezTo>
                      <a:pt x="19" y="29"/>
                      <a:pt x="25" y="31"/>
                      <a:pt x="32" y="30"/>
                    </a:cubicBezTo>
                    <a:cubicBezTo>
                      <a:pt x="35" y="29"/>
                      <a:pt x="36" y="27"/>
                      <a:pt x="37" y="25"/>
                    </a:cubicBezTo>
                    <a:close/>
                  </a:path>
                </a:pathLst>
              </a:custGeom>
              <a:solidFill>
                <a:srgbClr val="F4F6B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2007" name="Freeform 789"/>
              <p:cNvSpPr>
                <a:spLocks noChangeArrowheads="1"/>
              </p:cNvSpPr>
              <p:nvPr/>
            </p:nvSpPr>
            <p:spPr bwMode="auto">
              <a:xfrm>
                <a:off x="1140" y="3671"/>
                <a:ext cx="43" cy="84"/>
              </a:xfrm>
              <a:custGeom>
                <a:avLst/>
                <a:gdLst>
                  <a:gd name="T0" fmla="*/ 39240 w 32"/>
                  <a:gd name="T1" fmla="*/ 255300 h 49"/>
                  <a:gd name="T2" fmla="*/ 39240 w 32"/>
                  <a:gd name="T3" fmla="*/ 47035 h 49"/>
                  <a:gd name="T4" fmla="*/ 11079 w 32"/>
                  <a:gd name="T5" fmla="*/ 0 h 49"/>
                  <a:gd name="T6" fmla="*/ 1603 w 32"/>
                  <a:gd name="T7" fmla="*/ 49874 h 49"/>
                  <a:gd name="T8" fmla="*/ 2654 w 32"/>
                  <a:gd name="T9" fmla="*/ 225245 h 49"/>
                  <a:gd name="T10" fmla="*/ 24933 w 32"/>
                  <a:gd name="T11" fmla="*/ 314244 h 49"/>
                  <a:gd name="T12" fmla="*/ 39240 w 32"/>
                  <a:gd name="T13" fmla="*/ 255300 h 49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32" h="49">
                    <a:moveTo>
                      <a:pt x="26" y="40"/>
                    </a:moveTo>
                    <a:cubicBezTo>
                      <a:pt x="26" y="28"/>
                      <a:pt x="32" y="18"/>
                      <a:pt x="26" y="7"/>
                    </a:cubicBezTo>
                    <a:cubicBezTo>
                      <a:pt x="23" y="1"/>
                      <a:pt x="14" y="1"/>
                      <a:pt x="7" y="0"/>
                    </a:cubicBezTo>
                    <a:cubicBezTo>
                      <a:pt x="1" y="0"/>
                      <a:pt x="1" y="6"/>
                      <a:pt x="1" y="8"/>
                    </a:cubicBezTo>
                    <a:cubicBezTo>
                      <a:pt x="0" y="17"/>
                      <a:pt x="5" y="26"/>
                      <a:pt x="2" y="35"/>
                    </a:cubicBezTo>
                    <a:cubicBezTo>
                      <a:pt x="0" y="43"/>
                      <a:pt x="8" y="48"/>
                      <a:pt x="16" y="49"/>
                    </a:cubicBezTo>
                    <a:cubicBezTo>
                      <a:pt x="21" y="49"/>
                      <a:pt x="26" y="43"/>
                      <a:pt x="26" y="40"/>
                    </a:cubicBezTo>
                    <a:close/>
                  </a:path>
                </a:pathLst>
              </a:custGeom>
              <a:solidFill>
                <a:srgbClr val="EDF187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2008" name="Freeform 791"/>
              <p:cNvSpPr>
                <a:spLocks noChangeArrowheads="1"/>
              </p:cNvSpPr>
              <p:nvPr/>
            </p:nvSpPr>
            <p:spPr bwMode="auto">
              <a:xfrm>
                <a:off x="1085" y="3699"/>
                <a:ext cx="47" cy="55"/>
              </a:xfrm>
              <a:custGeom>
                <a:avLst/>
                <a:gdLst>
                  <a:gd name="T0" fmla="*/ 38273 w 35"/>
                  <a:gd name="T1" fmla="*/ 171849 h 32"/>
                  <a:gd name="T2" fmla="*/ 36344 w 35"/>
                  <a:gd name="T3" fmla="*/ 60117 h 32"/>
                  <a:gd name="T4" fmla="*/ 17520 w 35"/>
                  <a:gd name="T5" fmla="*/ 7016 h 32"/>
                  <a:gd name="T6" fmla="*/ 16059 w 35"/>
                  <a:gd name="T7" fmla="*/ 184142 h 32"/>
                  <a:gd name="T8" fmla="*/ 37749 w 35"/>
                  <a:gd name="T9" fmla="*/ 184142 h 32"/>
                  <a:gd name="T10" fmla="*/ 38273 w 35"/>
                  <a:gd name="T11" fmla="*/ 151711 h 32"/>
                  <a:gd name="T12" fmla="*/ 38273 w 35"/>
                  <a:gd name="T13" fmla="*/ 171849 h 3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35" h="32">
                    <a:moveTo>
                      <a:pt x="31" y="26"/>
                    </a:moveTo>
                    <a:cubicBezTo>
                      <a:pt x="32" y="20"/>
                      <a:pt x="35" y="12"/>
                      <a:pt x="29" y="9"/>
                    </a:cubicBezTo>
                    <a:cubicBezTo>
                      <a:pt x="23" y="6"/>
                      <a:pt x="18" y="0"/>
                      <a:pt x="14" y="1"/>
                    </a:cubicBezTo>
                    <a:cubicBezTo>
                      <a:pt x="0" y="4"/>
                      <a:pt x="6" y="21"/>
                      <a:pt x="13" y="28"/>
                    </a:cubicBezTo>
                    <a:cubicBezTo>
                      <a:pt x="17" y="32"/>
                      <a:pt x="25" y="29"/>
                      <a:pt x="30" y="28"/>
                    </a:cubicBezTo>
                    <a:cubicBezTo>
                      <a:pt x="33" y="28"/>
                      <a:pt x="34" y="24"/>
                      <a:pt x="31" y="23"/>
                    </a:cubicBezTo>
                    <a:lnTo>
                      <a:pt x="31" y="26"/>
                    </a:lnTo>
                    <a:close/>
                  </a:path>
                </a:pathLst>
              </a:custGeom>
              <a:solidFill>
                <a:srgbClr val="EDF187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2009" name="Freeform 793"/>
              <p:cNvSpPr>
                <a:spLocks noChangeArrowheads="1"/>
              </p:cNvSpPr>
              <p:nvPr/>
            </p:nvSpPr>
            <p:spPr bwMode="auto">
              <a:xfrm>
                <a:off x="939" y="3706"/>
                <a:ext cx="47" cy="53"/>
              </a:xfrm>
              <a:custGeom>
                <a:avLst/>
                <a:gdLst>
                  <a:gd name="T0" fmla="*/ 42602 w 35"/>
                  <a:gd name="T1" fmla="*/ 95120 h 31"/>
                  <a:gd name="T2" fmla="*/ 22317 w 35"/>
                  <a:gd name="T3" fmla="*/ 10561 h 31"/>
                  <a:gd name="T4" fmla="*/ 16059 w 35"/>
                  <a:gd name="T5" fmla="*/ 10561 h 31"/>
                  <a:gd name="T6" fmla="*/ 1403 w 35"/>
                  <a:gd name="T7" fmla="*/ 118908 h 31"/>
                  <a:gd name="T8" fmla="*/ 21789 w 35"/>
                  <a:gd name="T9" fmla="*/ 158012 h 31"/>
                  <a:gd name="T10" fmla="*/ 42602 w 35"/>
                  <a:gd name="T11" fmla="*/ 118908 h 31"/>
                  <a:gd name="T12" fmla="*/ 42602 w 35"/>
                  <a:gd name="T13" fmla="*/ 89599 h 31"/>
                  <a:gd name="T14" fmla="*/ 42602 w 35"/>
                  <a:gd name="T15" fmla="*/ 95120 h 31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35" h="31">
                    <a:moveTo>
                      <a:pt x="34" y="16"/>
                    </a:moveTo>
                    <a:cubicBezTo>
                      <a:pt x="30" y="11"/>
                      <a:pt x="20" y="10"/>
                      <a:pt x="18" y="2"/>
                    </a:cubicBezTo>
                    <a:cubicBezTo>
                      <a:pt x="16" y="3"/>
                      <a:pt x="15" y="0"/>
                      <a:pt x="13" y="2"/>
                    </a:cubicBezTo>
                    <a:cubicBezTo>
                      <a:pt x="7" y="8"/>
                      <a:pt x="1" y="14"/>
                      <a:pt x="1" y="20"/>
                    </a:cubicBezTo>
                    <a:cubicBezTo>
                      <a:pt x="0" y="26"/>
                      <a:pt x="11" y="31"/>
                      <a:pt x="17" y="27"/>
                    </a:cubicBezTo>
                    <a:cubicBezTo>
                      <a:pt x="22" y="24"/>
                      <a:pt x="29" y="24"/>
                      <a:pt x="34" y="20"/>
                    </a:cubicBezTo>
                    <a:cubicBezTo>
                      <a:pt x="35" y="19"/>
                      <a:pt x="34" y="17"/>
                      <a:pt x="34" y="15"/>
                    </a:cubicBezTo>
                    <a:cubicBezTo>
                      <a:pt x="31" y="14"/>
                      <a:pt x="34" y="16"/>
                      <a:pt x="34" y="16"/>
                    </a:cubicBezTo>
                    <a:close/>
                  </a:path>
                </a:pathLst>
              </a:custGeom>
              <a:solidFill>
                <a:srgbClr val="EDF187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2010" name="Freeform 794"/>
              <p:cNvSpPr>
                <a:spLocks noChangeArrowheads="1"/>
              </p:cNvSpPr>
              <p:nvPr/>
            </p:nvSpPr>
            <p:spPr bwMode="auto">
              <a:xfrm>
                <a:off x="939" y="3706"/>
                <a:ext cx="48" cy="49"/>
              </a:xfrm>
              <a:custGeom>
                <a:avLst/>
                <a:gdLst>
                  <a:gd name="T0" fmla="*/ 34416 w 36"/>
                  <a:gd name="T1" fmla="*/ 72304 h 29"/>
                  <a:gd name="T2" fmla="*/ 44097 w 36"/>
                  <a:gd name="T3" fmla="*/ 93433 h 29"/>
                  <a:gd name="T4" fmla="*/ 34416 w 36"/>
                  <a:gd name="T5" fmla="*/ 72304 h 29"/>
                  <a:gd name="T6" fmla="*/ 24548 w 36"/>
                  <a:gd name="T7" fmla="*/ 10449 h 29"/>
                  <a:gd name="T8" fmla="*/ 34416 w 36"/>
                  <a:gd name="T9" fmla="*/ 72304 h 29"/>
                  <a:gd name="T10" fmla="*/ 24548 w 36"/>
                  <a:gd name="T11" fmla="*/ 6309 h 29"/>
                  <a:gd name="T12" fmla="*/ 23391 w 36"/>
                  <a:gd name="T13" fmla="*/ 10449 h 29"/>
                  <a:gd name="T14" fmla="*/ 19585 w 36"/>
                  <a:gd name="T15" fmla="*/ 10449 h 29"/>
                  <a:gd name="T16" fmla="*/ 23391 w 36"/>
                  <a:gd name="T17" fmla="*/ 10449 h 29"/>
                  <a:gd name="T18" fmla="*/ 20480 w 36"/>
                  <a:gd name="T19" fmla="*/ 6309 h 29"/>
                  <a:gd name="T20" fmla="*/ 20480 w 36"/>
                  <a:gd name="T21" fmla="*/ 10449 h 29"/>
                  <a:gd name="T22" fmla="*/ 19585 w 36"/>
                  <a:gd name="T23" fmla="*/ 10449 h 29"/>
                  <a:gd name="T24" fmla="*/ 15873 w 36"/>
                  <a:gd name="T25" fmla="*/ 10449 h 29"/>
                  <a:gd name="T26" fmla="*/ 19585 w 36"/>
                  <a:gd name="T27" fmla="*/ 10449 h 29"/>
                  <a:gd name="T28" fmla="*/ 16420 w 36"/>
                  <a:gd name="T29" fmla="*/ 10449 h 29"/>
                  <a:gd name="T30" fmla="*/ 16420 w 36"/>
                  <a:gd name="T31" fmla="*/ 10449 h 29"/>
                  <a:gd name="T32" fmla="*/ 12495 w 36"/>
                  <a:gd name="T33" fmla="*/ 17290 h 29"/>
                  <a:gd name="T34" fmla="*/ 16420 w 36"/>
                  <a:gd name="T35" fmla="*/ 10449 h 29"/>
                  <a:gd name="T36" fmla="*/ 1387 w 36"/>
                  <a:gd name="T37" fmla="*/ 119677 h 29"/>
                  <a:gd name="T38" fmla="*/ 12495 w 36"/>
                  <a:gd name="T39" fmla="*/ 17290 h 29"/>
                  <a:gd name="T40" fmla="*/ 1387 w 36"/>
                  <a:gd name="T41" fmla="*/ 119677 h 29"/>
                  <a:gd name="T42" fmla="*/ 2276 w 36"/>
                  <a:gd name="T43" fmla="*/ 148271 h 29"/>
                  <a:gd name="T44" fmla="*/ 1387 w 36"/>
                  <a:gd name="T45" fmla="*/ 119677 h 29"/>
                  <a:gd name="T46" fmla="*/ 8711 w 36"/>
                  <a:gd name="T47" fmla="*/ 159770 h 29"/>
                  <a:gd name="T48" fmla="*/ 2276 w 36"/>
                  <a:gd name="T49" fmla="*/ 148271 h 29"/>
                  <a:gd name="T50" fmla="*/ 7623 w 36"/>
                  <a:gd name="T51" fmla="*/ 165541 h 29"/>
                  <a:gd name="T52" fmla="*/ 7623 w 36"/>
                  <a:gd name="T53" fmla="*/ 159770 h 29"/>
                  <a:gd name="T54" fmla="*/ 8711 w 36"/>
                  <a:gd name="T55" fmla="*/ 159770 h 29"/>
                  <a:gd name="T56" fmla="*/ 14272 w 36"/>
                  <a:gd name="T57" fmla="*/ 171671 h 29"/>
                  <a:gd name="T58" fmla="*/ 8711 w 36"/>
                  <a:gd name="T59" fmla="*/ 159770 h 29"/>
                  <a:gd name="T60" fmla="*/ 21961 w 36"/>
                  <a:gd name="T61" fmla="*/ 159770 h 29"/>
                  <a:gd name="T62" fmla="*/ 14272 w 36"/>
                  <a:gd name="T63" fmla="*/ 171671 h 29"/>
                  <a:gd name="T64" fmla="*/ 21961 w 36"/>
                  <a:gd name="T65" fmla="*/ 159770 h 29"/>
                  <a:gd name="T66" fmla="*/ 32097 w 36"/>
                  <a:gd name="T67" fmla="*/ 148271 h 29"/>
                  <a:gd name="T68" fmla="*/ 21961 w 36"/>
                  <a:gd name="T69" fmla="*/ 159770 h 29"/>
                  <a:gd name="T70" fmla="*/ 44097 w 36"/>
                  <a:gd name="T71" fmla="*/ 110164 h 29"/>
                  <a:gd name="T72" fmla="*/ 32097 w 36"/>
                  <a:gd name="T73" fmla="*/ 148271 h 29"/>
                  <a:gd name="T74" fmla="*/ 44097 w 36"/>
                  <a:gd name="T75" fmla="*/ 110164 h 29"/>
                  <a:gd name="T76" fmla="*/ 44097 w 36"/>
                  <a:gd name="T77" fmla="*/ 119677 h 29"/>
                  <a:gd name="T78" fmla="*/ 44097 w 36"/>
                  <a:gd name="T79" fmla="*/ 110164 h 29"/>
                  <a:gd name="T80" fmla="*/ 44411 w 36"/>
                  <a:gd name="T81" fmla="*/ 93433 h 29"/>
                  <a:gd name="T82" fmla="*/ 44097 w 36"/>
                  <a:gd name="T83" fmla="*/ 110164 h 29"/>
                  <a:gd name="T84" fmla="*/ 42631 w 36"/>
                  <a:gd name="T85" fmla="*/ 93433 h 29"/>
                  <a:gd name="T86" fmla="*/ 44411 w 36"/>
                  <a:gd name="T87" fmla="*/ 93433 h 29"/>
                  <a:gd name="T88" fmla="*/ 44097 w 36"/>
                  <a:gd name="T89" fmla="*/ 89586 h 29"/>
                  <a:gd name="T90" fmla="*/ 44097 w 36"/>
                  <a:gd name="T91" fmla="*/ 89586 h 29"/>
                  <a:gd name="T92" fmla="*/ 42631 w 36"/>
                  <a:gd name="T93" fmla="*/ 93433 h 29"/>
                  <a:gd name="T94" fmla="*/ 40731 w 36"/>
                  <a:gd name="T95" fmla="*/ 89586 h 29"/>
                  <a:gd name="T96" fmla="*/ 42631 w 36"/>
                  <a:gd name="T97" fmla="*/ 93433 h 29"/>
                  <a:gd name="T98" fmla="*/ 44097 w 36"/>
                  <a:gd name="T99" fmla="*/ 89586 h 29"/>
                  <a:gd name="T100" fmla="*/ 40731 w 36"/>
                  <a:gd name="T101" fmla="*/ 89586 h 29"/>
                  <a:gd name="T102" fmla="*/ 44097 w 36"/>
                  <a:gd name="T103" fmla="*/ 89586 h 29"/>
                  <a:gd name="T104" fmla="*/ 42631 w 36"/>
                  <a:gd name="T105" fmla="*/ 93433 h 29"/>
                  <a:gd name="T106" fmla="*/ 44097 w 36"/>
                  <a:gd name="T107" fmla="*/ 89586 h 29"/>
                  <a:gd name="T108" fmla="*/ 44411 w 36"/>
                  <a:gd name="T109" fmla="*/ 110164 h 29"/>
                  <a:gd name="T110" fmla="*/ 44097 w 36"/>
                  <a:gd name="T111" fmla="*/ 93433 h 29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</a:gdLst>
                <a:ahLst/>
                <a:cxnLst>
                  <a:cxn ang="T112">
                    <a:pos x="T0" y="T1"/>
                  </a:cxn>
                  <a:cxn ang="T113">
                    <a:pos x="T2" y="T3"/>
                  </a:cxn>
                  <a:cxn ang="T114">
                    <a:pos x="T4" y="T5"/>
                  </a:cxn>
                  <a:cxn ang="T115">
                    <a:pos x="T6" y="T7"/>
                  </a:cxn>
                  <a:cxn ang="T116">
                    <a:pos x="T8" y="T9"/>
                  </a:cxn>
                  <a:cxn ang="T117">
                    <a:pos x="T10" y="T11"/>
                  </a:cxn>
                  <a:cxn ang="T118">
                    <a:pos x="T12" y="T13"/>
                  </a:cxn>
                  <a:cxn ang="T119">
                    <a:pos x="T14" y="T15"/>
                  </a:cxn>
                  <a:cxn ang="T120">
                    <a:pos x="T16" y="T17"/>
                  </a:cxn>
                  <a:cxn ang="T121">
                    <a:pos x="T18" y="T19"/>
                  </a:cxn>
                  <a:cxn ang="T122">
                    <a:pos x="T20" y="T21"/>
                  </a:cxn>
                  <a:cxn ang="T123">
                    <a:pos x="T22" y="T23"/>
                  </a:cxn>
                  <a:cxn ang="T124">
                    <a:pos x="T24" y="T25"/>
                  </a:cxn>
                  <a:cxn ang="T125">
                    <a:pos x="T26" y="T27"/>
                  </a:cxn>
                  <a:cxn ang="T126">
                    <a:pos x="T28" y="T29"/>
                  </a:cxn>
                  <a:cxn ang="T127">
                    <a:pos x="T30" y="T31"/>
                  </a:cxn>
                  <a:cxn ang="T128">
                    <a:pos x="T32" y="T33"/>
                  </a:cxn>
                  <a:cxn ang="T129">
                    <a:pos x="T34" y="T35"/>
                  </a:cxn>
                  <a:cxn ang="T130">
                    <a:pos x="T36" y="T37"/>
                  </a:cxn>
                  <a:cxn ang="T131">
                    <a:pos x="T38" y="T39"/>
                  </a:cxn>
                  <a:cxn ang="T132">
                    <a:pos x="T40" y="T41"/>
                  </a:cxn>
                  <a:cxn ang="T133">
                    <a:pos x="T42" y="T43"/>
                  </a:cxn>
                  <a:cxn ang="T134">
                    <a:pos x="T44" y="T45"/>
                  </a:cxn>
                  <a:cxn ang="T135">
                    <a:pos x="T46" y="T47"/>
                  </a:cxn>
                  <a:cxn ang="T136">
                    <a:pos x="T48" y="T49"/>
                  </a:cxn>
                  <a:cxn ang="T137">
                    <a:pos x="T50" y="T51"/>
                  </a:cxn>
                  <a:cxn ang="T138">
                    <a:pos x="T52" y="T53"/>
                  </a:cxn>
                  <a:cxn ang="T139">
                    <a:pos x="T54" y="T55"/>
                  </a:cxn>
                  <a:cxn ang="T140">
                    <a:pos x="T56" y="T57"/>
                  </a:cxn>
                  <a:cxn ang="T141">
                    <a:pos x="T58" y="T59"/>
                  </a:cxn>
                  <a:cxn ang="T142">
                    <a:pos x="T60" y="T61"/>
                  </a:cxn>
                  <a:cxn ang="T143">
                    <a:pos x="T62" y="T63"/>
                  </a:cxn>
                  <a:cxn ang="T144">
                    <a:pos x="T64" y="T65"/>
                  </a:cxn>
                  <a:cxn ang="T145">
                    <a:pos x="T66" y="T67"/>
                  </a:cxn>
                  <a:cxn ang="T146">
                    <a:pos x="T68" y="T69"/>
                  </a:cxn>
                  <a:cxn ang="T147">
                    <a:pos x="T70" y="T71"/>
                  </a:cxn>
                  <a:cxn ang="T148">
                    <a:pos x="T72" y="T73"/>
                  </a:cxn>
                  <a:cxn ang="T149">
                    <a:pos x="T74" y="T75"/>
                  </a:cxn>
                  <a:cxn ang="T150">
                    <a:pos x="T76" y="T77"/>
                  </a:cxn>
                  <a:cxn ang="T151">
                    <a:pos x="T78" y="T79"/>
                  </a:cxn>
                  <a:cxn ang="T152">
                    <a:pos x="T80" y="T81"/>
                  </a:cxn>
                  <a:cxn ang="T153">
                    <a:pos x="T82" y="T83"/>
                  </a:cxn>
                  <a:cxn ang="T154">
                    <a:pos x="T84" y="T85"/>
                  </a:cxn>
                  <a:cxn ang="T155">
                    <a:pos x="T86" y="T87"/>
                  </a:cxn>
                  <a:cxn ang="T156">
                    <a:pos x="T88" y="T89"/>
                  </a:cxn>
                  <a:cxn ang="T157">
                    <a:pos x="T90" y="T91"/>
                  </a:cxn>
                  <a:cxn ang="T158">
                    <a:pos x="T92" y="T93"/>
                  </a:cxn>
                  <a:cxn ang="T159">
                    <a:pos x="T94" y="T95"/>
                  </a:cxn>
                  <a:cxn ang="T160">
                    <a:pos x="T96" y="T97"/>
                  </a:cxn>
                  <a:cxn ang="T161">
                    <a:pos x="T98" y="T99"/>
                  </a:cxn>
                  <a:cxn ang="T162">
                    <a:pos x="T100" y="T101"/>
                  </a:cxn>
                  <a:cxn ang="T163">
                    <a:pos x="T102" y="T103"/>
                  </a:cxn>
                  <a:cxn ang="T164">
                    <a:pos x="T104" y="T105"/>
                  </a:cxn>
                  <a:cxn ang="T165">
                    <a:pos x="T106" y="T107"/>
                  </a:cxn>
                  <a:cxn ang="T166">
                    <a:pos x="T108" y="T109"/>
                  </a:cxn>
                  <a:cxn ang="T167">
                    <a:pos x="T110" y="T111"/>
                  </a:cxn>
                </a:cxnLst>
                <a:rect l="0" t="0" r="r" b="b"/>
                <a:pathLst>
                  <a:path w="36" h="29">
                    <a:moveTo>
                      <a:pt x="33" y="17"/>
                    </a:moveTo>
                    <a:cubicBezTo>
                      <a:pt x="32" y="15"/>
                      <a:pt x="29" y="13"/>
                      <a:pt x="27" y="12"/>
                    </a:cubicBezTo>
                    <a:lnTo>
                      <a:pt x="27" y="11"/>
                    </a:lnTo>
                    <a:cubicBezTo>
                      <a:pt x="30" y="12"/>
                      <a:pt x="33" y="14"/>
                      <a:pt x="34" y="16"/>
                    </a:cubicBezTo>
                    <a:lnTo>
                      <a:pt x="33" y="17"/>
                    </a:lnTo>
                    <a:close/>
                    <a:moveTo>
                      <a:pt x="27" y="12"/>
                    </a:moveTo>
                    <a:cubicBezTo>
                      <a:pt x="23" y="9"/>
                      <a:pt x="19" y="7"/>
                      <a:pt x="17" y="2"/>
                    </a:cubicBezTo>
                    <a:lnTo>
                      <a:pt x="19" y="2"/>
                    </a:lnTo>
                    <a:cubicBezTo>
                      <a:pt x="20" y="6"/>
                      <a:pt x="24" y="8"/>
                      <a:pt x="27" y="11"/>
                    </a:cubicBezTo>
                    <a:lnTo>
                      <a:pt x="27" y="12"/>
                    </a:lnTo>
                    <a:close/>
                    <a:moveTo>
                      <a:pt x="18" y="2"/>
                    </a:moveTo>
                    <a:lnTo>
                      <a:pt x="19" y="1"/>
                    </a:lnTo>
                    <a:lnTo>
                      <a:pt x="19" y="2"/>
                    </a:lnTo>
                    <a:lnTo>
                      <a:pt x="18" y="2"/>
                    </a:lnTo>
                    <a:close/>
                    <a:moveTo>
                      <a:pt x="19" y="3"/>
                    </a:moveTo>
                    <a:cubicBezTo>
                      <a:pt x="17" y="3"/>
                      <a:pt x="16" y="3"/>
                      <a:pt x="15" y="2"/>
                    </a:cubicBezTo>
                    <a:lnTo>
                      <a:pt x="16" y="1"/>
                    </a:lnTo>
                    <a:cubicBezTo>
                      <a:pt x="17" y="2"/>
                      <a:pt x="17" y="2"/>
                      <a:pt x="18" y="2"/>
                    </a:cubicBezTo>
                    <a:lnTo>
                      <a:pt x="19" y="3"/>
                    </a:lnTo>
                    <a:close/>
                    <a:moveTo>
                      <a:pt x="16" y="1"/>
                    </a:moveTo>
                    <a:lnTo>
                      <a:pt x="16" y="1"/>
                    </a:lnTo>
                    <a:lnTo>
                      <a:pt x="16" y="2"/>
                    </a:lnTo>
                    <a:lnTo>
                      <a:pt x="16" y="1"/>
                    </a:lnTo>
                    <a:close/>
                    <a:moveTo>
                      <a:pt x="15" y="2"/>
                    </a:moveTo>
                    <a:cubicBezTo>
                      <a:pt x="15" y="2"/>
                      <a:pt x="14" y="2"/>
                      <a:pt x="13" y="2"/>
                    </a:cubicBezTo>
                    <a:lnTo>
                      <a:pt x="12" y="2"/>
                    </a:lnTo>
                    <a:cubicBezTo>
                      <a:pt x="13" y="0"/>
                      <a:pt x="15" y="1"/>
                      <a:pt x="16" y="1"/>
                    </a:cubicBezTo>
                    <a:lnTo>
                      <a:pt x="15" y="2"/>
                    </a:lnTo>
                    <a:close/>
                    <a:moveTo>
                      <a:pt x="13" y="2"/>
                    </a:moveTo>
                    <a:lnTo>
                      <a:pt x="13" y="2"/>
                    </a:lnTo>
                    <a:close/>
                    <a:moveTo>
                      <a:pt x="13" y="2"/>
                    </a:moveTo>
                    <a:cubicBezTo>
                      <a:pt x="13" y="3"/>
                      <a:pt x="12" y="4"/>
                      <a:pt x="12" y="4"/>
                    </a:cubicBezTo>
                    <a:lnTo>
                      <a:pt x="10" y="3"/>
                    </a:lnTo>
                    <a:cubicBezTo>
                      <a:pt x="11" y="3"/>
                      <a:pt x="11" y="2"/>
                      <a:pt x="12" y="2"/>
                    </a:cubicBezTo>
                    <a:lnTo>
                      <a:pt x="13" y="2"/>
                    </a:lnTo>
                    <a:close/>
                    <a:moveTo>
                      <a:pt x="12" y="4"/>
                    </a:moveTo>
                    <a:cubicBezTo>
                      <a:pt x="7" y="9"/>
                      <a:pt x="2" y="15"/>
                      <a:pt x="1" y="20"/>
                    </a:cubicBezTo>
                    <a:lnTo>
                      <a:pt x="0" y="20"/>
                    </a:lnTo>
                    <a:cubicBezTo>
                      <a:pt x="1" y="14"/>
                      <a:pt x="6" y="9"/>
                      <a:pt x="10" y="3"/>
                    </a:cubicBezTo>
                    <a:lnTo>
                      <a:pt x="12" y="4"/>
                    </a:lnTo>
                    <a:close/>
                    <a:moveTo>
                      <a:pt x="1" y="20"/>
                    </a:moveTo>
                    <a:cubicBezTo>
                      <a:pt x="1" y="22"/>
                      <a:pt x="2" y="23"/>
                      <a:pt x="3" y="24"/>
                    </a:cubicBezTo>
                    <a:lnTo>
                      <a:pt x="2" y="25"/>
                    </a:lnTo>
                    <a:cubicBezTo>
                      <a:pt x="0" y="23"/>
                      <a:pt x="0" y="22"/>
                      <a:pt x="0" y="20"/>
                    </a:cubicBezTo>
                    <a:lnTo>
                      <a:pt x="1" y="20"/>
                    </a:lnTo>
                    <a:close/>
                    <a:moveTo>
                      <a:pt x="3" y="24"/>
                    </a:moveTo>
                    <a:cubicBezTo>
                      <a:pt x="4" y="25"/>
                      <a:pt x="5" y="26"/>
                      <a:pt x="7" y="27"/>
                    </a:cubicBezTo>
                    <a:lnTo>
                      <a:pt x="6" y="28"/>
                    </a:lnTo>
                    <a:cubicBezTo>
                      <a:pt x="4" y="27"/>
                      <a:pt x="3" y="26"/>
                      <a:pt x="2" y="25"/>
                    </a:cubicBezTo>
                    <a:lnTo>
                      <a:pt x="3" y="24"/>
                    </a:lnTo>
                    <a:close/>
                    <a:moveTo>
                      <a:pt x="6" y="28"/>
                    </a:moveTo>
                    <a:lnTo>
                      <a:pt x="6" y="28"/>
                    </a:lnTo>
                    <a:lnTo>
                      <a:pt x="6" y="27"/>
                    </a:lnTo>
                    <a:lnTo>
                      <a:pt x="6" y="28"/>
                    </a:lnTo>
                    <a:close/>
                    <a:moveTo>
                      <a:pt x="7" y="27"/>
                    </a:moveTo>
                    <a:cubicBezTo>
                      <a:pt x="8" y="27"/>
                      <a:pt x="10" y="28"/>
                      <a:pt x="11" y="28"/>
                    </a:cubicBezTo>
                    <a:lnTo>
                      <a:pt x="11" y="29"/>
                    </a:lnTo>
                    <a:cubicBezTo>
                      <a:pt x="9" y="29"/>
                      <a:pt x="8" y="29"/>
                      <a:pt x="6" y="28"/>
                    </a:cubicBezTo>
                    <a:lnTo>
                      <a:pt x="7" y="27"/>
                    </a:lnTo>
                    <a:close/>
                    <a:moveTo>
                      <a:pt x="11" y="28"/>
                    </a:moveTo>
                    <a:cubicBezTo>
                      <a:pt x="13" y="28"/>
                      <a:pt x="15" y="28"/>
                      <a:pt x="17" y="27"/>
                    </a:cubicBezTo>
                    <a:lnTo>
                      <a:pt x="18" y="28"/>
                    </a:lnTo>
                    <a:cubicBezTo>
                      <a:pt x="16" y="29"/>
                      <a:pt x="14" y="29"/>
                      <a:pt x="11" y="29"/>
                    </a:cubicBezTo>
                    <a:lnTo>
                      <a:pt x="11" y="28"/>
                    </a:lnTo>
                    <a:close/>
                    <a:moveTo>
                      <a:pt x="17" y="27"/>
                    </a:moveTo>
                    <a:cubicBezTo>
                      <a:pt x="19" y="25"/>
                      <a:pt x="22" y="25"/>
                      <a:pt x="24" y="24"/>
                    </a:cubicBezTo>
                    <a:lnTo>
                      <a:pt x="25" y="25"/>
                    </a:lnTo>
                    <a:cubicBezTo>
                      <a:pt x="22" y="26"/>
                      <a:pt x="20" y="27"/>
                      <a:pt x="18" y="28"/>
                    </a:cubicBezTo>
                    <a:lnTo>
                      <a:pt x="17" y="27"/>
                    </a:lnTo>
                    <a:close/>
                    <a:moveTo>
                      <a:pt x="24" y="24"/>
                    </a:moveTo>
                    <a:cubicBezTo>
                      <a:pt x="27" y="23"/>
                      <a:pt x="31" y="21"/>
                      <a:pt x="34" y="19"/>
                    </a:cubicBezTo>
                    <a:lnTo>
                      <a:pt x="35" y="20"/>
                    </a:lnTo>
                    <a:cubicBezTo>
                      <a:pt x="32" y="22"/>
                      <a:pt x="28" y="24"/>
                      <a:pt x="25" y="25"/>
                    </a:cubicBezTo>
                    <a:lnTo>
                      <a:pt x="24" y="24"/>
                    </a:lnTo>
                    <a:close/>
                    <a:moveTo>
                      <a:pt x="34" y="19"/>
                    </a:moveTo>
                    <a:lnTo>
                      <a:pt x="34" y="19"/>
                    </a:lnTo>
                    <a:lnTo>
                      <a:pt x="34" y="20"/>
                    </a:lnTo>
                    <a:lnTo>
                      <a:pt x="34" y="19"/>
                    </a:lnTo>
                    <a:close/>
                    <a:moveTo>
                      <a:pt x="34" y="19"/>
                    </a:moveTo>
                    <a:cubicBezTo>
                      <a:pt x="34" y="19"/>
                      <a:pt x="34" y="18"/>
                      <a:pt x="33" y="17"/>
                    </a:cubicBezTo>
                    <a:lnTo>
                      <a:pt x="35" y="16"/>
                    </a:lnTo>
                    <a:cubicBezTo>
                      <a:pt x="35" y="18"/>
                      <a:pt x="36" y="19"/>
                      <a:pt x="35" y="20"/>
                    </a:cubicBezTo>
                    <a:lnTo>
                      <a:pt x="34" y="19"/>
                    </a:lnTo>
                    <a:close/>
                    <a:moveTo>
                      <a:pt x="33" y="17"/>
                    </a:moveTo>
                    <a:cubicBezTo>
                      <a:pt x="33" y="16"/>
                      <a:pt x="33" y="16"/>
                      <a:pt x="33" y="16"/>
                    </a:cubicBezTo>
                    <a:lnTo>
                      <a:pt x="34" y="15"/>
                    </a:lnTo>
                    <a:cubicBezTo>
                      <a:pt x="34" y="16"/>
                      <a:pt x="35" y="16"/>
                      <a:pt x="35" y="16"/>
                    </a:cubicBezTo>
                    <a:lnTo>
                      <a:pt x="33" y="17"/>
                    </a:lnTo>
                    <a:close/>
                    <a:moveTo>
                      <a:pt x="34" y="15"/>
                    </a:moveTo>
                    <a:lnTo>
                      <a:pt x="34" y="15"/>
                    </a:lnTo>
                    <a:close/>
                    <a:moveTo>
                      <a:pt x="33" y="16"/>
                    </a:moveTo>
                    <a:cubicBezTo>
                      <a:pt x="33" y="16"/>
                      <a:pt x="34" y="15"/>
                      <a:pt x="33" y="15"/>
                    </a:cubicBezTo>
                    <a:lnTo>
                      <a:pt x="32" y="15"/>
                    </a:lnTo>
                    <a:cubicBezTo>
                      <a:pt x="32" y="14"/>
                      <a:pt x="33" y="14"/>
                      <a:pt x="34" y="15"/>
                    </a:cubicBezTo>
                    <a:lnTo>
                      <a:pt x="33" y="16"/>
                    </a:lnTo>
                    <a:close/>
                    <a:moveTo>
                      <a:pt x="33" y="15"/>
                    </a:moveTo>
                    <a:cubicBezTo>
                      <a:pt x="33" y="16"/>
                      <a:pt x="34" y="15"/>
                      <a:pt x="34" y="15"/>
                    </a:cubicBezTo>
                    <a:lnTo>
                      <a:pt x="33" y="16"/>
                    </a:lnTo>
                    <a:cubicBezTo>
                      <a:pt x="32" y="16"/>
                      <a:pt x="32" y="15"/>
                      <a:pt x="32" y="15"/>
                    </a:cubicBezTo>
                    <a:lnTo>
                      <a:pt x="33" y="15"/>
                    </a:lnTo>
                    <a:close/>
                    <a:moveTo>
                      <a:pt x="34" y="15"/>
                    </a:moveTo>
                    <a:cubicBezTo>
                      <a:pt x="34" y="16"/>
                      <a:pt x="34" y="16"/>
                      <a:pt x="35" y="16"/>
                    </a:cubicBezTo>
                    <a:lnTo>
                      <a:pt x="33" y="16"/>
                    </a:lnTo>
                    <a:cubicBezTo>
                      <a:pt x="33" y="16"/>
                      <a:pt x="33" y="16"/>
                      <a:pt x="33" y="16"/>
                    </a:cubicBezTo>
                    <a:lnTo>
                      <a:pt x="34" y="15"/>
                    </a:lnTo>
                    <a:close/>
                    <a:moveTo>
                      <a:pt x="35" y="16"/>
                    </a:moveTo>
                    <a:lnTo>
                      <a:pt x="35" y="19"/>
                    </a:lnTo>
                    <a:lnTo>
                      <a:pt x="33" y="17"/>
                    </a:lnTo>
                    <a:lnTo>
                      <a:pt x="34" y="16"/>
                    </a:lnTo>
                    <a:lnTo>
                      <a:pt x="35" y="16"/>
                    </a:lnTo>
                    <a:close/>
                  </a:path>
                </a:pathLst>
              </a:custGeom>
              <a:solidFill>
                <a:srgbClr val="94939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2011" name="Freeform 795"/>
              <p:cNvSpPr>
                <a:spLocks noChangeArrowheads="1"/>
              </p:cNvSpPr>
              <p:nvPr/>
            </p:nvSpPr>
            <p:spPr bwMode="auto">
              <a:xfrm>
                <a:off x="908" y="3773"/>
                <a:ext cx="30" cy="55"/>
              </a:xfrm>
              <a:custGeom>
                <a:avLst/>
                <a:gdLst>
                  <a:gd name="T0" fmla="*/ 34538 w 22"/>
                  <a:gd name="T1" fmla="*/ 122409 h 32"/>
                  <a:gd name="T2" fmla="*/ 40951 w 22"/>
                  <a:gd name="T3" fmla="*/ 29296 h 32"/>
                  <a:gd name="T4" fmla="*/ 17280 w 22"/>
                  <a:gd name="T5" fmla="*/ 19259 h 32"/>
                  <a:gd name="T6" fmla="*/ 22249 w 22"/>
                  <a:gd name="T7" fmla="*/ 202728 h 32"/>
                  <a:gd name="T8" fmla="*/ 34538 w 22"/>
                  <a:gd name="T9" fmla="*/ 184142 h 32"/>
                  <a:gd name="T10" fmla="*/ 34538 w 22"/>
                  <a:gd name="T11" fmla="*/ 122409 h 3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2" h="32">
                    <a:moveTo>
                      <a:pt x="18" y="19"/>
                    </a:moveTo>
                    <a:cubicBezTo>
                      <a:pt x="17" y="14"/>
                      <a:pt x="22" y="8"/>
                      <a:pt x="21" y="4"/>
                    </a:cubicBezTo>
                    <a:cubicBezTo>
                      <a:pt x="21" y="0"/>
                      <a:pt x="12" y="0"/>
                      <a:pt x="9" y="3"/>
                    </a:cubicBezTo>
                    <a:cubicBezTo>
                      <a:pt x="0" y="10"/>
                      <a:pt x="0" y="24"/>
                      <a:pt x="11" y="31"/>
                    </a:cubicBezTo>
                    <a:cubicBezTo>
                      <a:pt x="12" y="32"/>
                      <a:pt x="16" y="30"/>
                      <a:pt x="18" y="28"/>
                    </a:cubicBezTo>
                    <a:cubicBezTo>
                      <a:pt x="19" y="25"/>
                      <a:pt x="19" y="22"/>
                      <a:pt x="18" y="19"/>
                    </a:cubicBezTo>
                    <a:close/>
                  </a:path>
                </a:pathLst>
              </a:custGeom>
              <a:solidFill>
                <a:srgbClr val="EDF187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2012" name="Freeform 797"/>
              <p:cNvSpPr>
                <a:spLocks noChangeArrowheads="1"/>
              </p:cNvSpPr>
              <p:nvPr/>
            </p:nvSpPr>
            <p:spPr bwMode="auto">
              <a:xfrm>
                <a:off x="974" y="3720"/>
                <a:ext cx="71" cy="70"/>
              </a:xfrm>
              <a:custGeom>
                <a:avLst/>
                <a:gdLst>
                  <a:gd name="T0" fmla="*/ 77226 w 52"/>
                  <a:gd name="T1" fmla="*/ 124581 h 41"/>
                  <a:gd name="T2" fmla="*/ 50349 w 52"/>
                  <a:gd name="T3" fmla="*/ 0 h 41"/>
                  <a:gd name="T4" fmla="*/ 42547 w 52"/>
                  <a:gd name="T5" fmla="*/ 11301 h 41"/>
                  <a:gd name="T6" fmla="*/ 2904 w 52"/>
                  <a:gd name="T7" fmla="*/ 128899 h 41"/>
                  <a:gd name="T8" fmla="*/ 0 w 52"/>
                  <a:gd name="T9" fmla="*/ 167600 h 41"/>
                  <a:gd name="T10" fmla="*/ 52936 w 52"/>
                  <a:gd name="T11" fmla="*/ 195807 h 41"/>
                  <a:gd name="T12" fmla="*/ 77226 w 52"/>
                  <a:gd name="T13" fmla="*/ 124581 h 4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52" h="41">
                    <a:moveTo>
                      <a:pt x="47" y="19"/>
                    </a:moveTo>
                    <a:cubicBezTo>
                      <a:pt x="52" y="10"/>
                      <a:pt x="43" y="1"/>
                      <a:pt x="31" y="0"/>
                    </a:cubicBezTo>
                    <a:cubicBezTo>
                      <a:pt x="30" y="0"/>
                      <a:pt x="27" y="1"/>
                      <a:pt x="26" y="2"/>
                    </a:cubicBezTo>
                    <a:cubicBezTo>
                      <a:pt x="19" y="10"/>
                      <a:pt x="11" y="14"/>
                      <a:pt x="2" y="20"/>
                    </a:cubicBezTo>
                    <a:cubicBezTo>
                      <a:pt x="0" y="22"/>
                      <a:pt x="1" y="24"/>
                      <a:pt x="0" y="26"/>
                    </a:cubicBezTo>
                    <a:cubicBezTo>
                      <a:pt x="10" y="31"/>
                      <a:pt x="25" y="41"/>
                      <a:pt x="32" y="30"/>
                    </a:cubicBezTo>
                    <a:cubicBezTo>
                      <a:pt x="36" y="25"/>
                      <a:pt x="45" y="25"/>
                      <a:pt x="47" y="19"/>
                    </a:cubicBezTo>
                    <a:close/>
                  </a:path>
                </a:pathLst>
              </a:custGeom>
              <a:solidFill>
                <a:srgbClr val="EDF187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2013" name="Freeform 798"/>
              <p:cNvSpPr>
                <a:spLocks noChangeArrowheads="1"/>
              </p:cNvSpPr>
              <p:nvPr/>
            </p:nvSpPr>
            <p:spPr bwMode="auto">
              <a:xfrm>
                <a:off x="972" y="3718"/>
                <a:ext cx="69" cy="70"/>
              </a:xfrm>
              <a:custGeom>
                <a:avLst/>
                <a:gdLst>
                  <a:gd name="T0" fmla="*/ 88614 w 50"/>
                  <a:gd name="T1" fmla="*/ 106238 h 41"/>
                  <a:gd name="T2" fmla="*/ 88614 w 50"/>
                  <a:gd name="T3" fmla="*/ 136042 h 41"/>
                  <a:gd name="T4" fmla="*/ 88614 w 50"/>
                  <a:gd name="T5" fmla="*/ 106238 h 41"/>
                  <a:gd name="T6" fmla="*/ 85121 w 50"/>
                  <a:gd name="T7" fmla="*/ 51513 h 41"/>
                  <a:gd name="T8" fmla="*/ 88614 w 50"/>
                  <a:gd name="T9" fmla="*/ 106238 h 41"/>
                  <a:gd name="T10" fmla="*/ 69380 w 50"/>
                  <a:gd name="T11" fmla="*/ 18729 h 41"/>
                  <a:gd name="T12" fmla="*/ 85121 w 50"/>
                  <a:gd name="T13" fmla="*/ 51513 h 41"/>
                  <a:gd name="T14" fmla="*/ 69380 w 50"/>
                  <a:gd name="T15" fmla="*/ 18729 h 41"/>
                  <a:gd name="T16" fmla="*/ 58073 w 50"/>
                  <a:gd name="T17" fmla="*/ 0 h 41"/>
                  <a:gd name="T18" fmla="*/ 69380 w 50"/>
                  <a:gd name="T19" fmla="*/ 18729 h 41"/>
                  <a:gd name="T20" fmla="*/ 58073 w 50"/>
                  <a:gd name="T21" fmla="*/ 0 h 41"/>
                  <a:gd name="T22" fmla="*/ 58073 w 50"/>
                  <a:gd name="T23" fmla="*/ 0 h 41"/>
                  <a:gd name="T24" fmla="*/ 58073 w 50"/>
                  <a:gd name="T25" fmla="*/ 11301 h 41"/>
                  <a:gd name="T26" fmla="*/ 58073 w 50"/>
                  <a:gd name="T27" fmla="*/ 0 h 41"/>
                  <a:gd name="T28" fmla="*/ 58073 w 50"/>
                  <a:gd name="T29" fmla="*/ 11301 h 41"/>
                  <a:gd name="T30" fmla="*/ 56090 w 50"/>
                  <a:gd name="T31" fmla="*/ 0 h 41"/>
                  <a:gd name="T32" fmla="*/ 58073 w 50"/>
                  <a:gd name="T33" fmla="*/ 11301 h 41"/>
                  <a:gd name="T34" fmla="*/ 56090 w 50"/>
                  <a:gd name="T35" fmla="*/ 11301 h 41"/>
                  <a:gd name="T36" fmla="*/ 56090 w 50"/>
                  <a:gd name="T37" fmla="*/ 0 h 41"/>
                  <a:gd name="T38" fmla="*/ 56090 w 50"/>
                  <a:gd name="T39" fmla="*/ 11301 h 41"/>
                  <a:gd name="T40" fmla="*/ 49890 w 50"/>
                  <a:gd name="T41" fmla="*/ 18729 h 41"/>
                  <a:gd name="T42" fmla="*/ 56090 w 50"/>
                  <a:gd name="T43" fmla="*/ 11301 h 41"/>
                  <a:gd name="T44" fmla="*/ 50127 w 50"/>
                  <a:gd name="T45" fmla="*/ 18729 h 41"/>
                  <a:gd name="T46" fmla="*/ 49890 w 50"/>
                  <a:gd name="T47" fmla="*/ 18729 h 41"/>
                  <a:gd name="T48" fmla="*/ 50127 w 50"/>
                  <a:gd name="T49" fmla="*/ 18729 h 41"/>
                  <a:gd name="T50" fmla="*/ 8820 w 50"/>
                  <a:gd name="T51" fmla="*/ 124581 h 41"/>
                  <a:gd name="T52" fmla="*/ 50127 w 50"/>
                  <a:gd name="T53" fmla="*/ 18729 h 41"/>
                  <a:gd name="T54" fmla="*/ 5309 w 50"/>
                  <a:gd name="T55" fmla="*/ 141718 h 41"/>
                  <a:gd name="T56" fmla="*/ 8820 w 50"/>
                  <a:gd name="T57" fmla="*/ 124581 h 41"/>
                  <a:gd name="T58" fmla="*/ 5309 w 50"/>
                  <a:gd name="T59" fmla="*/ 141718 h 41"/>
                  <a:gd name="T60" fmla="*/ 5309 w 50"/>
                  <a:gd name="T61" fmla="*/ 136042 h 41"/>
                  <a:gd name="T62" fmla="*/ 5309 w 50"/>
                  <a:gd name="T63" fmla="*/ 141718 h 41"/>
                  <a:gd name="T64" fmla="*/ 1928 w 50"/>
                  <a:gd name="T65" fmla="*/ 154772 h 41"/>
                  <a:gd name="T66" fmla="*/ 5309 w 50"/>
                  <a:gd name="T67" fmla="*/ 141718 h 41"/>
                  <a:gd name="T68" fmla="*/ 1928 w 50"/>
                  <a:gd name="T69" fmla="*/ 178968 h 41"/>
                  <a:gd name="T70" fmla="*/ 1928 w 50"/>
                  <a:gd name="T71" fmla="*/ 154772 h 41"/>
                  <a:gd name="T72" fmla="*/ 0 w 50"/>
                  <a:gd name="T73" fmla="*/ 178968 h 41"/>
                  <a:gd name="T74" fmla="*/ 0 w 50"/>
                  <a:gd name="T75" fmla="*/ 176176 h 41"/>
                  <a:gd name="T76" fmla="*/ 0 w 50"/>
                  <a:gd name="T77" fmla="*/ 178968 h 41"/>
                  <a:gd name="T78" fmla="*/ 7939 w 50"/>
                  <a:gd name="T79" fmla="*/ 178968 h 41"/>
                  <a:gd name="T80" fmla="*/ 0 w 50"/>
                  <a:gd name="T81" fmla="*/ 178968 h 41"/>
                  <a:gd name="T82" fmla="*/ 7939 w 50"/>
                  <a:gd name="T83" fmla="*/ 178968 h 41"/>
                  <a:gd name="T84" fmla="*/ 61476 w 50"/>
                  <a:gd name="T85" fmla="*/ 206608 h 41"/>
                  <a:gd name="T86" fmla="*/ 7939 w 50"/>
                  <a:gd name="T87" fmla="*/ 178968 h 41"/>
                  <a:gd name="T88" fmla="*/ 60259 w 50"/>
                  <a:gd name="T89" fmla="*/ 200092 h 41"/>
                  <a:gd name="T90" fmla="*/ 60259 w 50"/>
                  <a:gd name="T91" fmla="*/ 200092 h 41"/>
                  <a:gd name="T92" fmla="*/ 74866 w 50"/>
                  <a:gd name="T93" fmla="*/ 176176 h 41"/>
                  <a:gd name="T94" fmla="*/ 60259 w 50"/>
                  <a:gd name="T95" fmla="*/ 200092 h 41"/>
                  <a:gd name="T96" fmla="*/ 85121 w 50"/>
                  <a:gd name="T97" fmla="*/ 128899 h 41"/>
                  <a:gd name="T98" fmla="*/ 74866 w 50"/>
                  <a:gd name="T99" fmla="*/ 176176 h 41"/>
                  <a:gd name="T100" fmla="*/ 85121 w 50"/>
                  <a:gd name="T101" fmla="*/ 128899 h 41"/>
                  <a:gd name="T102" fmla="*/ 87985 w 50"/>
                  <a:gd name="T103" fmla="*/ 128899 h 41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</a:gdLst>
                <a:ahLst/>
                <a:cxnLst>
                  <a:cxn ang="T104">
                    <a:pos x="T0" y="T1"/>
                  </a:cxn>
                  <a:cxn ang="T105">
                    <a:pos x="T2" y="T3"/>
                  </a:cxn>
                  <a:cxn ang="T106">
                    <a:pos x="T4" y="T5"/>
                  </a:cxn>
                  <a:cxn ang="T107">
                    <a:pos x="T6" y="T7"/>
                  </a:cxn>
                  <a:cxn ang="T108">
                    <a:pos x="T8" y="T9"/>
                  </a:cxn>
                  <a:cxn ang="T109">
                    <a:pos x="T10" y="T11"/>
                  </a:cxn>
                  <a:cxn ang="T110">
                    <a:pos x="T12" y="T13"/>
                  </a:cxn>
                  <a:cxn ang="T111">
                    <a:pos x="T14" y="T15"/>
                  </a:cxn>
                  <a:cxn ang="T112">
                    <a:pos x="T16" y="T17"/>
                  </a:cxn>
                  <a:cxn ang="T113">
                    <a:pos x="T18" y="T19"/>
                  </a:cxn>
                  <a:cxn ang="T114">
                    <a:pos x="T20" y="T21"/>
                  </a:cxn>
                  <a:cxn ang="T115">
                    <a:pos x="T22" y="T23"/>
                  </a:cxn>
                  <a:cxn ang="T116">
                    <a:pos x="T24" y="T25"/>
                  </a:cxn>
                  <a:cxn ang="T117">
                    <a:pos x="T26" y="T27"/>
                  </a:cxn>
                  <a:cxn ang="T118">
                    <a:pos x="T28" y="T29"/>
                  </a:cxn>
                  <a:cxn ang="T119">
                    <a:pos x="T30" y="T31"/>
                  </a:cxn>
                  <a:cxn ang="T120">
                    <a:pos x="T32" y="T33"/>
                  </a:cxn>
                  <a:cxn ang="T121">
                    <a:pos x="T34" y="T35"/>
                  </a:cxn>
                  <a:cxn ang="T122">
                    <a:pos x="T36" y="T37"/>
                  </a:cxn>
                  <a:cxn ang="T123">
                    <a:pos x="T38" y="T39"/>
                  </a:cxn>
                  <a:cxn ang="T124">
                    <a:pos x="T40" y="T41"/>
                  </a:cxn>
                  <a:cxn ang="T125">
                    <a:pos x="T42" y="T43"/>
                  </a:cxn>
                  <a:cxn ang="T126">
                    <a:pos x="T44" y="T45"/>
                  </a:cxn>
                  <a:cxn ang="T127">
                    <a:pos x="T46" y="T47"/>
                  </a:cxn>
                  <a:cxn ang="T128">
                    <a:pos x="T48" y="T49"/>
                  </a:cxn>
                  <a:cxn ang="T129">
                    <a:pos x="T50" y="T51"/>
                  </a:cxn>
                  <a:cxn ang="T130">
                    <a:pos x="T52" y="T53"/>
                  </a:cxn>
                  <a:cxn ang="T131">
                    <a:pos x="T54" y="T55"/>
                  </a:cxn>
                  <a:cxn ang="T132">
                    <a:pos x="T56" y="T57"/>
                  </a:cxn>
                  <a:cxn ang="T133">
                    <a:pos x="T58" y="T59"/>
                  </a:cxn>
                  <a:cxn ang="T134">
                    <a:pos x="T60" y="T61"/>
                  </a:cxn>
                  <a:cxn ang="T135">
                    <a:pos x="T62" y="T63"/>
                  </a:cxn>
                  <a:cxn ang="T136">
                    <a:pos x="T64" y="T65"/>
                  </a:cxn>
                  <a:cxn ang="T137">
                    <a:pos x="T66" y="T67"/>
                  </a:cxn>
                  <a:cxn ang="T138">
                    <a:pos x="T68" y="T69"/>
                  </a:cxn>
                  <a:cxn ang="T139">
                    <a:pos x="T70" y="T71"/>
                  </a:cxn>
                  <a:cxn ang="T140">
                    <a:pos x="T72" y="T73"/>
                  </a:cxn>
                  <a:cxn ang="T141">
                    <a:pos x="T74" y="T75"/>
                  </a:cxn>
                  <a:cxn ang="T142">
                    <a:pos x="T76" y="T77"/>
                  </a:cxn>
                  <a:cxn ang="T143">
                    <a:pos x="T78" y="T79"/>
                  </a:cxn>
                  <a:cxn ang="T144">
                    <a:pos x="T80" y="T81"/>
                  </a:cxn>
                  <a:cxn ang="T145">
                    <a:pos x="T82" y="T83"/>
                  </a:cxn>
                  <a:cxn ang="T146">
                    <a:pos x="T84" y="T85"/>
                  </a:cxn>
                  <a:cxn ang="T147">
                    <a:pos x="T86" y="T87"/>
                  </a:cxn>
                  <a:cxn ang="T148">
                    <a:pos x="T88" y="T89"/>
                  </a:cxn>
                  <a:cxn ang="T149">
                    <a:pos x="T90" y="T91"/>
                  </a:cxn>
                  <a:cxn ang="T150">
                    <a:pos x="T92" y="T93"/>
                  </a:cxn>
                  <a:cxn ang="T151">
                    <a:pos x="T94" y="T95"/>
                  </a:cxn>
                  <a:cxn ang="T152">
                    <a:pos x="T96" y="T97"/>
                  </a:cxn>
                  <a:cxn ang="T153">
                    <a:pos x="T98" y="T99"/>
                  </a:cxn>
                  <a:cxn ang="T154">
                    <a:pos x="T100" y="T101"/>
                  </a:cxn>
                  <a:cxn ang="T155">
                    <a:pos x="T102" y="T103"/>
                  </a:cxn>
                </a:cxnLst>
                <a:rect l="0" t="0" r="r" b="b"/>
                <a:pathLst>
                  <a:path w="50" h="41">
                    <a:moveTo>
                      <a:pt x="47" y="20"/>
                    </a:moveTo>
                    <a:cubicBezTo>
                      <a:pt x="48" y="19"/>
                      <a:pt x="49" y="17"/>
                      <a:pt x="49" y="16"/>
                    </a:cubicBezTo>
                    <a:lnTo>
                      <a:pt x="50" y="16"/>
                    </a:lnTo>
                    <a:cubicBezTo>
                      <a:pt x="50" y="18"/>
                      <a:pt x="50" y="19"/>
                      <a:pt x="49" y="21"/>
                    </a:cubicBezTo>
                    <a:lnTo>
                      <a:pt x="47" y="20"/>
                    </a:lnTo>
                    <a:close/>
                    <a:moveTo>
                      <a:pt x="49" y="16"/>
                    </a:moveTo>
                    <a:cubicBezTo>
                      <a:pt x="49" y="13"/>
                      <a:pt x="48" y="10"/>
                      <a:pt x="46" y="8"/>
                    </a:cubicBezTo>
                    <a:lnTo>
                      <a:pt x="47" y="8"/>
                    </a:lnTo>
                    <a:cubicBezTo>
                      <a:pt x="49" y="10"/>
                      <a:pt x="50" y="13"/>
                      <a:pt x="50" y="16"/>
                    </a:cubicBezTo>
                    <a:lnTo>
                      <a:pt x="49" y="16"/>
                    </a:lnTo>
                    <a:close/>
                    <a:moveTo>
                      <a:pt x="46" y="8"/>
                    </a:moveTo>
                    <a:cubicBezTo>
                      <a:pt x="44" y="6"/>
                      <a:pt x="42" y="4"/>
                      <a:pt x="38" y="3"/>
                    </a:cubicBezTo>
                    <a:lnTo>
                      <a:pt x="39" y="2"/>
                    </a:lnTo>
                    <a:cubicBezTo>
                      <a:pt x="42" y="3"/>
                      <a:pt x="45" y="5"/>
                      <a:pt x="47" y="8"/>
                    </a:cubicBezTo>
                    <a:lnTo>
                      <a:pt x="46" y="8"/>
                    </a:lnTo>
                    <a:close/>
                    <a:moveTo>
                      <a:pt x="38" y="3"/>
                    </a:moveTo>
                    <a:cubicBezTo>
                      <a:pt x="36" y="2"/>
                      <a:pt x="34" y="2"/>
                      <a:pt x="32" y="2"/>
                    </a:cubicBezTo>
                    <a:lnTo>
                      <a:pt x="32" y="0"/>
                    </a:lnTo>
                    <a:cubicBezTo>
                      <a:pt x="35" y="1"/>
                      <a:pt x="37" y="1"/>
                      <a:pt x="39" y="2"/>
                    </a:cubicBezTo>
                    <a:lnTo>
                      <a:pt x="38" y="3"/>
                    </a:lnTo>
                    <a:close/>
                    <a:moveTo>
                      <a:pt x="32" y="0"/>
                    </a:moveTo>
                    <a:lnTo>
                      <a:pt x="32" y="0"/>
                    </a:lnTo>
                    <a:lnTo>
                      <a:pt x="32" y="1"/>
                    </a:lnTo>
                    <a:lnTo>
                      <a:pt x="32" y="0"/>
                    </a:lnTo>
                    <a:close/>
                    <a:moveTo>
                      <a:pt x="32" y="2"/>
                    </a:moveTo>
                    <a:lnTo>
                      <a:pt x="32" y="2"/>
                    </a:lnTo>
                    <a:lnTo>
                      <a:pt x="32" y="0"/>
                    </a:lnTo>
                    <a:lnTo>
                      <a:pt x="32" y="2"/>
                    </a:lnTo>
                    <a:close/>
                    <a:moveTo>
                      <a:pt x="32" y="2"/>
                    </a:moveTo>
                    <a:cubicBezTo>
                      <a:pt x="32" y="2"/>
                      <a:pt x="32" y="2"/>
                      <a:pt x="32" y="2"/>
                    </a:cubicBezTo>
                    <a:lnTo>
                      <a:pt x="31" y="0"/>
                    </a:lnTo>
                    <a:cubicBezTo>
                      <a:pt x="32" y="0"/>
                      <a:pt x="32" y="0"/>
                      <a:pt x="32" y="0"/>
                    </a:cubicBezTo>
                    <a:lnTo>
                      <a:pt x="32" y="2"/>
                    </a:lnTo>
                    <a:close/>
                    <a:moveTo>
                      <a:pt x="32" y="2"/>
                    </a:moveTo>
                    <a:cubicBezTo>
                      <a:pt x="31" y="2"/>
                      <a:pt x="31" y="2"/>
                      <a:pt x="31" y="2"/>
                    </a:cubicBezTo>
                    <a:lnTo>
                      <a:pt x="30" y="1"/>
                    </a:lnTo>
                    <a:cubicBezTo>
                      <a:pt x="31" y="1"/>
                      <a:pt x="31" y="0"/>
                      <a:pt x="31" y="0"/>
                    </a:cubicBezTo>
                    <a:lnTo>
                      <a:pt x="32" y="2"/>
                    </a:lnTo>
                    <a:close/>
                    <a:moveTo>
                      <a:pt x="31" y="2"/>
                    </a:moveTo>
                    <a:cubicBezTo>
                      <a:pt x="30" y="2"/>
                      <a:pt x="28" y="3"/>
                      <a:pt x="28" y="3"/>
                    </a:cubicBezTo>
                    <a:lnTo>
                      <a:pt x="27" y="3"/>
                    </a:lnTo>
                    <a:cubicBezTo>
                      <a:pt x="27" y="2"/>
                      <a:pt x="29" y="1"/>
                      <a:pt x="30" y="1"/>
                    </a:cubicBezTo>
                    <a:lnTo>
                      <a:pt x="31" y="2"/>
                    </a:lnTo>
                    <a:close/>
                    <a:moveTo>
                      <a:pt x="28" y="3"/>
                    </a:moveTo>
                    <a:lnTo>
                      <a:pt x="28" y="3"/>
                    </a:lnTo>
                    <a:lnTo>
                      <a:pt x="27" y="3"/>
                    </a:lnTo>
                    <a:lnTo>
                      <a:pt x="28" y="3"/>
                    </a:lnTo>
                    <a:close/>
                    <a:moveTo>
                      <a:pt x="28" y="3"/>
                    </a:moveTo>
                    <a:cubicBezTo>
                      <a:pt x="21" y="10"/>
                      <a:pt x="14" y="15"/>
                      <a:pt x="6" y="20"/>
                    </a:cubicBezTo>
                    <a:lnTo>
                      <a:pt x="5" y="19"/>
                    </a:lnTo>
                    <a:cubicBezTo>
                      <a:pt x="13" y="14"/>
                      <a:pt x="20" y="10"/>
                      <a:pt x="27" y="3"/>
                    </a:cubicBezTo>
                    <a:lnTo>
                      <a:pt x="28" y="3"/>
                    </a:lnTo>
                    <a:close/>
                    <a:moveTo>
                      <a:pt x="6" y="20"/>
                    </a:moveTo>
                    <a:lnTo>
                      <a:pt x="3" y="22"/>
                    </a:lnTo>
                    <a:lnTo>
                      <a:pt x="2" y="21"/>
                    </a:lnTo>
                    <a:lnTo>
                      <a:pt x="5" y="19"/>
                    </a:lnTo>
                    <a:lnTo>
                      <a:pt x="6" y="20"/>
                    </a:lnTo>
                    <a:close/>
                    <a:moveTo>
                      <a:pt x="3" y="22"/>
                    </a:moveTo>
                    <a:lnTo>
                      <a:pt x="3" y="22"/>
                    </a:lnTo>
                    <a:lnTo>
                      <a:pt x="3" y="21"/>
                    </a:lnTo>
                    <a:lnTo>
                      <a:pt x="3" y="22"/>
                    </a:lnTo>
                    <a:close/>
                    <a:moveTo>
                      <a:pt x="3" y="22"/>
                    </a:moveTo>
                    <a:cubicBezTo>
                      <a:pt x="2" y="22"/>
                      <a:pt x="2" y="23"/>
                      <a:pt x="2" y="24"/>
                    </a:cubicBezTo>
                    <a:lnTo>
                      <a:pt x="1" y="24"/>
                    </a:lnTo>
                    <a:cubicBezTo>
                      <a:pt x="1" y="23"/>
                      <a:pt x="1" y="22"/>
                      <a:pt x="2" y="21"/>
                    </a:cubicBezTo>
                    <a:lnTo>
                      <a:pt x="3" y="22"/>
                    </a:lnTo>
                    <a:close/>
                    <a:moveTo>
                      <a:pt x="2" y="24"/>
                    </a:moveTo>
                    <a:cubicBezTo>
                      <a:pt x="2" y="26"/>
                      <a:pt x="2" y="27"/>
                      <a:pt x="1" y="28"/>
                    </a:cubicBezTo>
                    <a:lnTo>
                      <a:pt x="0" y="27"/>
                    </a:lnTo>
                    <a:cubicBezTo>
                      <a:pt x="1" y="26"/>
                      <a:pt x="1" y="25"/>
                      <a:pt x="1" y="24"/>
                    </a:cubicBezTo>
                    <a:lnTo>
                      <a:pt x="2" y="24"/>
                    </a:lnTo>
                    <a:close/>
                    <a:moveTo>
                      <a:pt x="0" y="28"/>
                    </a:moveTo>
                    <a:lnTo>
                      <a:pt x="0" y="28"/>
                    </a:lnTo>
                    <a:lnTo>
                      <a:pt x="0" y="27"/>
                    </a:lnTo>
                    <a:lnTo>
                      <a:pt x="1" y="27"/>
                    </a:lnTo>
                    <a:lnTo>
                      <a:pt x="0" y="28"/>
                    </a:lnTo>
                    <a:close/>
                    <a:moveTo>
                      <a:pt x="1" y="27"/>
                    </a:moveTo>
                    <a:cubicBezTo>
                      <a:pt x="2" y="27"/>
                      <a:pt x="3" y="28"/>
                      <a:pt x="4" y="28"/>
                    </a:cubicBezTo>
                    <a:lnTo>
                      <a:pt x="3" y="29"/>
                    </a:lnTo>
                    <a:cubicBezTo>
                      <a:pt x="2" y="29"/>
                      <a:pt x="1" y="28"/>
                      <a:pt x="0" y="28"/>
                    </a:cubicBezTo>
                    <a:lnTo>
                      <a:pt x="1" y="27"/>
                    </a:lnTo>
                    <a:close/>
                    <a:moveTo>
                      <a:pt x="4" y="28"/>
                    </a:moveTo>
                    <a:cubicBezTo>
                      <a:pt x="13" y="33"/>
                      <a:pt x="26" y="40"/>
                      <a:pt x="33" y="31"/>
                    </a:cubicBezTo>
                    <a:lnTo>
                      <a:pt x="34" y="32"/>
                    </a:lnTo>
                    <a:cubicBezTo>
                      <a:pt x="27" y="41"/>
                      <a:pt x="13" y="34"/>
                      <a:pt x="3" y="29"/>
                    </a:cubicBezTo>
                    <a:lnTo>
                      <a:pt x="4" y="28"/>
                    </a:lnTo>
                    <a:close/>
                    <a:moveTo>
                      <a:pt x="33" y="31"/>
                    </a:moveTo>
                    <a:lnTo>
                      <a:pt x="33" y="31"/>
                    </a:lnTo>
                    <a:close/>
                    <a:moveTo>
                      <a:pt x="33" y="31"/>
                    </a:moveTo>
                    <a:cubicBezTo>
                      <a:pt x="35" y="29"/>
                      <a:pt x="37" y="27"/>
                      <a:pt x="40" y="26"/>
                    </a:cubicBezTo>
                    <a:lnTo>
                      <a:pt x="41" y="27"/>
                    </a:lnTo>
                    <a:cubicBezTo>
                      <a:pt x="38" y="28"/>
                      <a:pt x="36" y="30"/>
                      <a:pt x="34" y="32"/>
                    </a:cubicBezTo>
                    <a:lnTo>
                      <a:pt x="33" y="31"/>
                    </a:lnTo>
                    <a:close/>
                    <a:moveTo>
                      <a:pt x="40" y="26"/>
                    </a:moveTo>
                    <a:cubicBezTo>
                      <a:pt x="43" y="24"/>
                      <a:pt x="46" y="23"/>
                      <a:pt x="47" y="20"/>
                    </a:cubicBezTo>
                    <a:lnTo>
                      <a:pt x="49" y="21"/>
                    </a:lnTo>
                    <a:cubicBezTo>
                      <a:pt x="47" y="24"/>
                      <a:pt x="44" y="25"/>
                      <a:pt x="41" y="27"/>
                    </a:cubicBezTo>
                    <a:lnTo>
                      <a:pt x="40" y="26"/>
                    </a:lnTo>
                    <a:close/>
                    <a:moveTo>
                      <a:pt x="47" y="20"/>
                    </a:moveTo>
                    <a:lnTo>
                      <a:pt x="47" y="20"/>
                    </a:lnTo>
                    <a:lnTo>
                      <a:pt x="48" y="20"/>
                    </a:lnTo>
                    <a:lnTo>
                      <a:pt x="47" y="20"/>
                    </a:lnTo>
                    <a:close/>
                  </a:path>
                </a:pathLst>
              </a:custGeom>
              <a:solidFill>
                <a:srgbClr val="94939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2014" name="Freeform 799"/>
              <p:cNvSpPr>
                <a:spLocks noChangeArrowheads="1"/>
              </p:cNvSpPr>
              <p:nvPr/>
            </p:nvSpPr>
            <p:spPr bwMode="auto">
              <a:xfrm>
                <a:off x="1111" y="3751"/>
                <a:ext cx="54" cy="63"/>
              </a:xfrm>
              <a:custGeom>
                <a:avLst/>
                <a:gdLst>
                  <a:gd name="T0" fmla="*/ 55585 w 40"/>
                  <a:gd name="T1" fmla="*/ 149288 h 37"/>
                  <a:gd name="T2" fmla="*/ 23556 w 40"/>
                  <a:gd name="T3" fmla="*/ 10446 h 37"/>
                  <a:gd name="T4" fmla="*/ 4307 w 40"/>
                  <a:gd name="T5" fmla="*/ 71856 h 37"/>
                  <a:gd name="T6" fmla="*/ 7101 w 40"/>
                  <a:gd name="T7" fmla="*/ 184013 h 37"/>
                  <a:gd name="T8" fmla="*/ 50583 w 40"/>
                  <a:gd name="T9" fmla="*/ 166536 h 37"/>
                  <a:gd name="T10" fmla="*/ 55585 w 40"/>
                  <a:gd name="T11" fmla="*/ 149288 h 3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40" h="37">
                    <a:moveTo>
                      <a:pt x="37" y="25"/>
                    </a:moveTo>
                    <a:cubicBezTo>
                      <a:pt x="40" y="14"/>
                      <a:pt x="30" y="0"/>
                      <a:pt x="16" y="2"/>
                    </a:cubicBezTo>
                    <a:cubicBezTo>
                      <a:pt x="10" y="3"/>
                      <a:pt x="4" y="8"/>
                      <a:pt x="3" y="12"/>
                    </a:cubicBezTo>
                    <a:cubicBezTo>
                      <a:pt x="1" y="18"/>
                      <a:pt x="0" y="26"/>
                      <a:pt x="5" y="31"/>
                    </a:cubicBezTo>
                    <a:cubicBezTo>
                      <a:pt x="12" y="37"/>
                      <a:pt x="24" y="29"/>
                      <a:pt x="34" y="28"/>
                    </a:cubicBezTo>
                    <a:cubicBezTo>
                      <a:pt x="35" y="28"/>
                      <a:pt x="37" y="26"/>
                      <a:pt x="37" y="25"/>
                    </a:cubicBezTo>
                    <a:close/>
                  </a:path>
                </a:pathLst>
              </a:custGeom>
              <a:solidFill>
                <a:srgbClr val="EDF187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2015" name="Freeform 800"/>
              <p:cNvSpPr>
                <a:spLocks noChangeArrowheads="1"/>
              </p:cNvSpPr>
              <p:nvPr/>
            </p:nvSpPr>
            <p:spPr bwMode="auto">
              <a:xfrm>
                <a:off x="1111" y="3752"/>
                <a:ext cx="52" cy="60"/>
              </a:xfrm>
              <a:custGeom>
                <a:avLst/>
                <a:gdLst>
                  <a:gd name="T0" fmla="*/ 61526 w 38"/>
                  <a:gd name="T1" fmla="*/ 107765 h 35"/>
                  <a:gd name="T2" fmla="*/ 64484 w 38"/>
                  <a:gd name="T3" fmla="*/ 157630 h 35"/>
                  <a:gd name="T4" fmla="*/ 61526 w 38"/>
                  <a:gd name="T5" fmla="*/ 107765 h 35"/>
                  <a:gd name="T6" fmla="*/ 56406 w 38"/>
                  <a:gd name="T7" fmla="*/ 39946 h 35"/>
                  <a:gd name="T8" fmla="*/ 61526 w 38"/>
                  <a:gd name="T9" fmla="*/ 107765 h 35"/>
                  <a:gd name="T10" fmla="*/ 38901 w 38"/>
                  <a:gd name="T11" fmla="*/ 11441 h 35"/>
                  <a:gd name="T12" fmla="*/ 56406 w 38"/>
                  <a:gd name="T13" fmla="*/ 39946 h 35"/>
                  <a:gd name="T14" fmla="*/ 38901 w 38"/>
                  <a:gd name="T15" fmla="*/ 11441 h 35"/>
                  <a:gd name="T16" fmla="*/ 28118 w 38"/>
                  <a:gd name="T17" fmla="*/ 6903 h 35"/>
                  <a:gd name="T18" fmla="*/ 38901 w 38"/>
                  <a:gd name="T19" fmla="*/ 11441 h 35"/>
                  <a:gd name="T20" fmla="*/ 28512 w 38"/>
                  <a:gd name="T21" fmla="*/ 11441 h 35"/>
                  <a:gd name="T22" fmla="*/ 28512 w 38"/>
                  <a:gd name="T23" fmla="*/ 11441 h 35"/>
                  <a:gd name="T24" fmla="*/ 28512 w 38"/>
                  <a:gd name="T25" fmla="*/ 11441 h 35"/>
                  <a:gd name="T26" fmla="*/ 28118 w 38"/>
                  <a:gd name="T27" fmla="*/ 6903 h 35"/>
                  <a:gd name="T28" fmla="*/ 28512 w 38"/>
                  <a:gd name="T29" fmla="*/ 11441 h 35"/>
                  <a:gd name="T30" fmla="*/ 23460 w 38"/>
                  <a:gd name="T31" fmla="*/ 6903 h 35"/>
                  <a:gd name="T32" fmla="*/ 28512 w 38"/>
                  <a:gd name="T33" fmla="*/ 11441 h 35"/>
                  <a:gd name="T34" fmla="*/ 20518 w 38"/>
                  <a:gd name="T35" fmla="*/ 18967 h 35"/>
                  <a:gd name="T36" fmla="*/ 23460 w 38"/>
                  <a:gd name="T37" fmla="*/ 6903 h 35"/>
                  <a:gd name="T38" fmla="*/ 20518 w 38"/>
                  <a:gd name="T39" fmla="*/ 18967 h 35"/>
                  <a:gd name="T40" fmla="*/ 2960 w 38"/>
                  <a:gd name="T41" fmla="*/ 72561 h 35"/>
                  <a:gd name="T42" fmla="*/ 20518 w 38"/>
                  <a:gd name="T43" fmla="*/ 18967 h 35"/>
                  <a:gd name="T44" fmla="*/ 4911 w 38"/>
                  <a:gd name="T45" fmla="*/ 72561 h 35"/>
                  <a:gd name="T46" fmla="*/ 4911 w 38"/>
                  <a:gd name="T47" fmla="*/ 72561 h 35"/>
                  <a:gd name="T48" fmla="*/ 2960 w 38"/>
                  <a:gd name="T49" fmla="*/ 72561 h 35"/>
                  <a:gd name="T50" fmla="*/ 4911 w 38"/>
                  <a:gd name="T51" fmla="*/ 72561 h 35"/>
                  <a:gd name="T52" fmla="*/ 2960 w 38"/>
                  <a:gd name="T53" fmla="*/ 72561 h 35"/>
                  <a:gd name="T54" fmla="*/ 2960 w 38"/>
                  <a:gd name="T55" fmla="*/ 72561 h 35"/>
                  <a:gd name="T56" fmla="*/ 4911 w 38"/>
                  <a:gd name="T57" fmla="*/ 90355 h 35"/>
                  <a:gd name="T58" fmla="*/ 2960 w 38"/>
                  <a:gd name="T59" fmla="*/ 72561 h 35"/>
                  <a:gd name="T60" fmla="*/ 4911 w 38"/>
                  <a:gd name="T61" fmla="*/ 90355 h 35"/>
                  <a:gd name="T62" fmla="*/ 0 w 38"/>
                  <a:gd name="T63" fmla="*/ 107765 h 35"/>
                  <a:gd name="T64" fmla="*/ 4911 w 38"/>
                  <a:gd name="T65" fmla="*/ 90355 h 35"/>
                  <a:gd name="T66" fmla="*/ 10375 w 38"/>
                  <a:gd name="T67" fmla="*/ 191955 h 35"/>
                  <a:gd name="T68" fmla="*/ 0 w 38"/>
                  <a:gd name="T69" fmla="*/ 107765 h 35"/>
                  <a:gd name="T70" fmla="*/ 10375 w 38"/>
                  <a:gd name="T71" fmla="*/ 191955 h 35"/>
                  <a:gd name="T72" fmla="*/ 40871 w 38"/>
                  <a:gd name="T73" fmla="*/ 199293 h 35"/>
                  <a:gd name="T74" fmla="*/ 10375 w 38"/>
                  <a:gd name="T75" fmla="*/ 191955 h 35"/>
                  <a:gd name="T76" fmla="*/ 57632 w 38"/>
                  <a:gd name="T77" fmla="*/ 170957 h 35"/>
                  <a:gd name="T78" fmla="*/ 40871 w 38"/>
                  <a:gd name="T79" fmla="*/ 199293 h 35"/>
                  <a:gd name="T80" fmla="*/ 59721 w 38"/>
                  <a:gd name="T81" fmla="*/ 181778 h 35"/>
                  <a:gd name="T82" fmla="*/ 59721 w 38"/>
                  <a:gd name="T83" fmla="*/ 181778 h 35"/>
                  <a:gd name="T84" fmla="*/ 59721 w 38"/>
                  <a:gd name="T85" fmla="*/ 181778 h 35"/>
                  <a:gd name="T86" fmla="*/ 57632 w 38"/>
                  <a:gd name="T87" fmla="*/ 170957 h 35"/>
                  <a:gd name="T88" fmla="*/ 59721 w 38"/>
                  <a:gd name="T89" fmla="*/ 181778 h 35"/>
                  <a:gd name="T90" fmla="*/ 59721 w 38"/>
                  <a:gd name="T91" fmla="*/ 181778 h 35"/>
                  <a:gd name="T92" fmla="*/ 57632 w 38"/>
                  <a:gd name="T93" fmla="*/ 178584 h 35"/>
                  <a:gd name="T94" fmla="*/ 57632 w 38"/>
                  <a:gd name="T95" fmla="*/ 170957 h 35"/>
                  <a:gd name="T96" fmla="*/ 59721 w 38"/>
                  <a:gd name="T97" fmla="*/ 178584 h 35"/>
                  <a:gd name="T98" fmla="*/ 57632 w 38"/>
                  <a:gd name="T99" fmla="*/ 170957 h 35"/>
                  <a:gd name="T100" fmla="*/ 57632 w 38"/>
                  <a:gd name="T101" fmla="*/ 170957 h 35"/>
                  <a:gd name="T102" fmla="*/ 57632 w 38"/>
                  <a:gd name="T103" fmla="*/ 170957 h 35"/>
                  <a:gd name="T104" fmla="*/ 59721 w 38"/>
                  <a:gd name="T105" fmla="*/ 170957 h 35"/>
                  <a:gd name="T106" fmla="*/ 59721 w 38"/>
                  <a:gd name="T107" fmla="*/ 178584 h 35"/>
                  <a:gd name="T108" fmla="*/ 59721 w 38"/>
                  <a:gd name="T109" fmla="*/ 170957 h 35"/>
                  <a:gd name="T110" fmla="*/ 59721 w 38"/>
                  <a:gd name="T111" fmla="*/ 178584 h 35"/>
                  <a:gd name="T112" fmla="*/ 59721 w 38"/>
                  <a:gd name="T113" fmla="*/ 170957 h 35"/>
                  <a:gd name="T114" fmla="*/ 64484 w 38"/>
                  <a:gd name="T115" fmla="*/ 157630 h 35"/>
                  <a:gd name="T116" fmla="*/ 59721 w 38"/>
                  <a:gd name="T117" fmla="*/ 170957 h 35"/>
                  <a:gd name="T118" fmla="*/ 61526 w 38"/>
                  <a:gd name="T119" fmla="*/ 149731 h 35"/>
                  <a:gd name="T120" fmla="*/ 61526 w 38"/>
                  <a:gd name="T121" fmla="*/ 149731 h 35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0" t="0" r="r" b="b"/>
                <a:pathLst>
                  <a:path w="38" h="35">
                    <a:moveTo>
                      <a:pt x="36" y="23"/>
                    </a:moveTo>
                    <a:cubicBezTo>
                      <a:pt x="37" y="21"/>
                      <a:pt x="37" y="18"/>
                      <a:pt x="36" y="16"/>
                    </a:cubicBezTo>
                    <a:lnTo>
                      <a:pt x="38" y="15"/>
                    </a:lnTo>
                    <a:cubicBezTo>
                      <a:pt x="38" y="18"/>
                      <a:pt x="38" y="21"/>
                      <a:pt x="38" y="24"/>
                    </a:cubicBezTo>
                    <a:lnTo>
                      <a:pt x="36" y="23"/>
                    </a:lnTo>
                    <a:close/>
                    <a:moveTo>
                      <a:pt x="36" y="16"/>
                    </a:moveTo>
                    <a:cubicBezTo>
                      <a:pt x="36" y="12"/>
                      <a:pt x="34" y="9"/>
                      <a:pt x="32" y="7"/>
                    </a:cubicBezTo>
                    <a:lnTo>
                      <a:pt x="33" y="6"/>
                    </a:lnTo>
                    <a:cubicBezTo>
                      <a:pt x="35" y="9"/>
                      <a:pt x="37" y="12"/>
                      <a:pt x="38" y="15"/>
                    </a:cubicBezTo>
                    <a:lnTo>
                      <a:pt x="36" y="16"/>
                    </a:lnTo>
                    <a:close/>
                    <a:moveTo>
                      <a:pt x="32" y="7"/>
                    </a:moveTo>
                    <a:cubicBezTo>
                      <a:pt x="29" y="4"/>
                      <a:pt x="26" y="3"/>
                      <a:pt x="23" y="2"/>
                    </a:cubicBezTo>
                    <a:lnTo>
                      <a:pt x="23" y="1"/>
                    </a:lnTo>
                    <a:cubicBezTo>
                      <a:pt x="27" y="1"/>
                      <a:pt x="30" y="3"/>
                      <a:pt x="33" y="6"/>
                    </a:cubicBezTo>
                    <a:lnTo>
                      <a:pt x="32" y="7"/>
                    </a:lnTo>
                    <a:close/>
                    <a:moveTo>
                      <a:pt x="23" y="2"/>
                    </a:moveTo>
                    <a:cubicBezTo>
                      <a:pt x="21" y="1"/>
                      <a:pt x="19" y="1"/>
                      <a:pt x="17" y="2"/>
                    </a:cubicBezTo>
                    <a:lnTo>
                      <a:pt x="16" y="1"/>
                    </a:lnTo>
                    <a:cubicBezTo>
                      <a:pt x="19" y="0"/>
                      <a:pt x="21" y="0"/>
                      <a:pt x="23" y="1"/>
                    </a:cubicBezTo>
                    <a:lnTo>
                      <a:pt x="23" y="2"/>
                    </a:lnTo>
                    <a:close/>
                    <a:moveTo>
                      <a:pt x="17" y="2"/>
                    </a:moveTo>
                    <a:lnTo>
                      <a:pt x="17" y="2"/>
                    </a:lnTo>
                    <a:lnTo>
                      <a:pt x="16" y="1"/>
                    </a:lnTo>
                    <a:lnTo>
                      <a:pt x="17" y="2"/>
                    </a:lnTo>
                    <a:close/>
                    <a:moveTo>
                      <a:pt x="17" y="2"/>
                    </a:moveTo>
                    <a:lnTo>
                      <a:pt x="17" y="2"/>
                    </a:lnTo>
                    <a:lnTo>
                      <a:pt x="16" y="1"/>
                    </a:lnTo>
                    <a:lnTo>
                      <a:pt x="17" y="2"/>
                    </a:lnTo>
                    <a:close/>
                    <a:moveTo>
                      <a:pt x="17" y="2"/>
                    </a:moveTo>
                    <a:cubicBezTo>
                      <a:pt x="16" y="2"/>
                      <a:pt x="15" y="2"/>
                      <a:pt x="14" y="2"/>
                    </a:cubicBezTo>
                    <a:lnTo>
                      <a:pt x="14" y="1"/>
                    </a:lnTo>
                    <a:cubicBezTo>
                      <a:pt x="15" y="1"/>
                      <a:pt x="15" y="1"/>
                      <a:pt x="16" y="1"/>
                    </a:cubicBezTo>
                    <a:lnTo>
                      <a:pt x="17" y="2"/>
                    </a:lnTo>
                    <a:close/>
                    <a:moveTo>
                      <a:pt x="14" y="2"/>
                    </a:moveTo>
                    <a:cubicBezTo>
                      <a:pt x="13" y="3"/>
                      <a:pt x="12" y="3"/>
                      <a:pt x="12" y="3"/>
                    </a:cubicBezTo>
                    <a:lnTo>
                      <a:pt x="11" y="2"/>
                    </a:lnTo>
                    <a:cubicBezTo>
                      <a:pt x="12" y="2"/>
                      <a:pt x="13" y="1"/>
                      <a:pt x="14" y="1"/>
                    </a:cubicBezTo>
                    <a:lnTo>
                      <a:pt x="14" y="2"/>
                    </a:lnTo>
                    <a:close/>
                    <a:moveTo>
                      <a:pt x="12" y="3"/>
                    </a:moveTo>
                    <a:cubicBezTo>
                      <a:pt x="8" y="5"/>
                      <a:pt x="4" y="8"/>
                      <a:pt x="3" y="11"/>
                    </a:cubicBezTo>
                    <a:lnTo>
                      <a:pt x="2" y="11"/>
                    </a:lnTo>
                    <a:cubicBezTo>
                      <a:pt x="3" y="8"/>
                      <a:pt x="7" y="4"/>
                      <a:pt x="11" y="2"/>
                    </a:cubicBezTo>
                    <a:lnTo>
                      <a:pt x="12" y="3"/>
                    </a:lnTo>
                    <a:close/>
                    <a:moveTo>
                      <a:pt x="3" y="11"/>
                    </a:moveTo>
                    <a:lnTo>
                      <a:pt x="3" y="11"/>
                    </a:lnTo>
                    <a:close/>
                    <a:moveTo>
                      <a:pt x="3" y="11"/>
                    </a:moveTo>
                    <a:lnTo>
                      <a:pt x="3" y="11"/>
                    </a:lnTo>
                    <a:lnTo>
                      <a:pt x="2" y="11"/>
                    </a:lnTo>
                    <a:lnTo>
                      <a:pt x="3" y="11"/>
                    </a:lnTo>
                    <a:close/>
                    <a:moveTo>
                      <a:pt x="2" y="11"/>
                    </a:moveTo>
                    <a:lnTo>
                      <a:pt x="2" y="11"/>
                    </a:lnTo>
                    <a:lnTo>
                      <a:pt x="3" y="11"/>
                    </a:lnTo>
                    <a:lnTo>
                      <a:pt x="2" y="11"/>
                    </a:lnTo>
                    <a:close/>
                    <a:moveTo>
                      <a:pt x="3" y="11"/>
                    </a:moveTo>
                    <a:cubicBezTo>
                      <a:pt x="3" y="12"/>
                      <a:pt x="3" y="13"/>
                      <a:pt x="3" y="14"/>
                    </a:cubicBezTo>
                    <a:lnTo>
                      <a:pt x="1" y="14"/>
                    </a:lnTo>
                    <a:cubicBezTo>
                      <a:pt x="1" y="13"/>
                      <a:pt x="1" y="12"/>
                      <a:pt x="2" y="11"/>
                    </a:cubicBezTo>
                    <a:lnTo>
                      <a:pt x="3" y="11"/>
                    </a:lnTo>
                    <a:close/>
                    <a:moveTo>
                      <a:pt x="3" y="14"/>
                    </a:moveTo>
                    <a:cubicBezTo>
                      <a:pt x="2" y="15"/>
                      <a:pt x="2" y="16"/>
                      <a:pt x="2" y="17"/>
                    </a:cubicBezTo>
                    <a:lnTo>
                      <a:pt x="0" y="16"/>
                    </a:lnTo>
                    <a:cubicBezTo>
                      <a:pt x="1" y="15"/>
                      <a:pt x="1" y="15"/>
                      <a:pt x="1" y="14"/>
                    </a:cubicBezTo>
                    <a:lnTo>
                      <a:pt x="3" y="14"/>
                    </a:lnTo>
                    <a:close/>
                    <a:moveTo>
                      <a:pt x="2" y="17"/>
                    </a:moveTo>
                    <a:cubicBezTo>
                      <a:pt x="1" y="21"/>
                      <a:pt x="2" y="26"/>
                      <a:pt x="6" y="29"/>
                    </a:cubicBezTo>
                    <a:lnTo>
                      <a:pt x="5" y="30"/>
                    </a:lnTo>
                    <a:cubicBezTo>
                      <a:pt x="1" y="27"/>
                      <a:pt x="0" y="21"/>
                      <a:pt x="0" y="16"/>
                    </a:cubicBezTo>
                    <a:lnTo>
                      <a:pt x="2" y="17"/>
                    </a:lnTo>
                    <a:close/>
                    <a:moveTo>
                      <a:pt x="6" y="29"/>
                    </a:moveTo>
                    <a:cubicBezTo>
                      <a:pt x="10" y="33"/>
                      <a:pt x="16" y="31"/>
                      <a:pt x="23" y="29"/>
                    </a:cubicBezTo>
                    <a:lnTo>
                      <a:pt x="24" y="30"/>
                    </a:lnTo>
                    <a:cubicBezTo>
                      <a:pt x="17" y="32"/>
                      <a:pt x="10" y="35"/>
                      <a:pt x="5" y="30"/>
                    </a:cubicBezTo>
                    <a:lnTo>
                      <a:pt x="6" y="29"/>
                    </a:lnTo>
                    <a:close/>
                    <a:moveTo>
                      <a:pt x="23" y="29"/>
                    </a:moveTo>
                    <a:cubicBezTo>
                      <a:pt x="27" y="28"/>
                      <a:pt x="31" y="27"/>
                      <a:pt x="34" y="26"/>
                    </a:cubicBezTo>
                    <a:lnTo>
                      <a:pt x="35" y="28"/>
                    </a:lnTo>
                    <a:cubicBezTo>
                      <a:pt x="31" y="28"/>
                      <a:pt x="27" y="29"/>
                      <a:pt x="24" y="30"/>
                    </a:cubicBezTo>
                    <a:lnTo>
                      <a:pt x="23" y="29"/>
                    </a:lnTo>
                    <a:close/>
                    <a:moveTo>
                      <a:pt x="35" y="28"/>
                    </a:moveTo>
                    <a:lnTo>
                      <a:pt x="35" y="28"/>
                    </a:lnTo>
                    <a:lnTo>
                      <a:pt x="34" y="27"/>
                    </a:lnTo>
                    <a:lnTo>
                      <a:pt x="35" y="28"/>
                    </a:lnTo>
                    <a:close/>
                    <a:moveTo>
                      <a:pt x="34" y="26"/>
                    </a:moveTo>
                    <a:lnTo>
                      <a:pt x="34" y="26"/>
                    </a:lnTo>
                    <a:lnTo>
                      <a:pt x="35" y="28"/>
                    </a:lnTo>
                    <a:lnTo>
                      <a:pt x="34" y="26"/>
                    </a:lnTo>
                    <a:close/>
                    <a:moveTo>
                      <a:pt x="35" y="28"/>
                    </a:moveTo>
                    <a:lnTo>
                      <a:pt x="35" y="28"/>
                    </a:lnTo>
                    <a:lnTo>
                      <a:pt x="34" y="27"/>
                    </a:lnTo>
                    <a:lnTo>
                      <a:pt x="35" y="28"/>
                    </a:lnTo>
                    <a:close/>
                    <a:moveTo>
                      <a:pt x="34" y="26"/>
                    </a:moveTo>
                    <a:cubicBezTo>
                      <a:pt x="34" y="26"/>
                      <a:pt x="34" y="26"/>
                      <a:pt x="34" y="26"/>
                    </a:cubicBezTo>
                    <a:lnTo>
                      <a:pt x="35" y="27"/>
                    </a:lnTo>
                    <a:cubicBezTo>
                      <a:pt x="35" y="27"/>
                      <a:pt x="35" y="28"/>
                      <a:pt x="35" y="28"/>
                    </a:cubicBezTo>
                    <a:lnTo>
                      <a:pt x="34" y="26"/>
                    </a:lnTo>
                    <a:close/>
                    <a:moveTo>
                      <a:pt x="34" y="26"/>
                    </a:moveTo>
                    <a:lnTo>
                      <a:pt x="34" y="26"/>
                    </a:lnTo>
                    <a:lnTo>
                      <a:pt x="35" y="27"/>
                    </a:lnTo>
                    <a:lnTo>
                      <a:pt x="34" y="26"/>
                    </a:lnTo>
                    <a:close/>
                    <a:moveTo>
                      <a:pt x="34" y="26"/>
                    </a:moveTo>
                    <a:cubicBezTo>
                      <a:pt x="34" y="26"/>
                      <a:pt x="35" y="26"/>
                      <a:pt x="35" y="26"/>
                    </a:cubicBezTo>
                    <a:lnTo>
                      <a:pt x="36" y="27"/>
                    </a:lnTo>
                    <a:cubicBezTo>
                      <a:pt x="36" y="27"/>
                      <a:pt x="35" y="27"/>
                      <a:pt x="35" y="27"/>
                    </a:cubicBezTo>
                    <a:lnTo>
                      <a:pt x="34" y="26"/>
                    </a:lnTo>
                    <a:close/>
                    <a:moveTo>
                      <a:pt x="35" y="26"/>
                    </a:moveTo>
                    <a:lnTo>
                      <a:pt x="35" y="26"/>
                    </a:lnTo>
                    <a:lnTo>
                      <a:pt x="35" y="27"/>
                    </a:lnTo>
                    <a:lnTo>
                      <a:pt x="35" y="26"/>
                    </a:lnTo>
                    <a:close/>
                    <a:moveTo>
                      <a:pt x="35" y="26"/>
                    </a:moveTo>
                    <a:cubicBezTo>
                      <a:pt x="35" y="26"/>
                      <a:pt x="36" y="25"/>
                      <a:pt x="36" y="23"/>
                    </a:cubicBezTo>
                    <a:lnTo>
                      <a:pt x="38" y="24"/>
                    </a:lnTo>
                    <a:cubicBezTo>
                      <a:pt x="37" y="25"/>
                      <a:pt x="37" y="26"/>
                      <a:pt x="36" y="27"/>
                    </a:cubicBezTo>
                    <a:lnTo>
                      <a:pt x="35" y="26"/>
                    </a:lnTo>
                    <a:close/>
                    <a:moveTo>
                      <a:pt x="36" y="23"/>
                    </a:moveTo>
                    <a:lnTo>
                      <a:pt x="36" y="23"/>
                    </a:lnTo>
                    <a:lnTo>
                      <a:pt x="37" y="24"/>
                    </a:lnTo>
                    <a:lnTo>
                      <a:pt x="36" y="23"/>
                    </a:lnTo>
                    <a:close/>
                  </a:path>
                </a:pathLst>
              </a:custGeom>
              <a:solidFill>
                <a:srgbClr val="94939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2016" name="Freeform 801"/>
              <p:cNvSpPr>
                <a:spLocks noChangeArrowheads="1"/>
              </p:cNvSpPr>
              <p:nvPr/>
            </p:nvSpPr>
            <p:spPr bwMode="auto">
              <a:xfrm>
                <a:off x="1055" y="3789"/>
                <a:ext cx="52" cy="65"/>
              </a:xfrm>
              <a:custGeom>
                <a:avLst/>
                <a:gdLst>
                  <a:gd name="T0" fmla="*/ 47268 w 38"/>
                  <a:gd name="T1" fmla="*/ 215162 h 38"/>
                  <a:gd name="T2" fmla="*/ 64484 w 38"/>
                  <a:gd name="T3" fmla="*/ 129776 h 38"/>
                  <a:gd name="T4" fmla="*/ 54719 w 38"/>
                  <a:gd name="T5" fmla="*/ 31061 h 38"/>
                  <a:gd name="T6" fmla="*/ 20518 w 38"/>
                  <a:gd name="T7" fmla="*/ 31061 h 38"/>
                  <a:gd name="T8" fmla="*/ 7465 w 38"/>
                  <a:gd name="T9" fmla="*/ 71883 h 38"/>
                  <a:gd name="T10" fmla="*/ 18843 w 38"/>
                  <a:gd name="T11" fmla="*/ 208758 h 38"/>
                  <a:gd name="T12" fmla="*/ 47268 w 38"/>
                  <a:gd name="T13" fmla="*/ 215162 h 3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38" h="38">
                    <a:moveTo>
                      <a:pt x="28" y="33"/>
                    </a:moveTo>
                    <a:cubicBezTo>
                      <a:pt x="31" y="29"/>
                      <a:pt x="37" y="26"/>
                      <a:pt x="38" y="20"/>
                    </a:cubicBezTo>
                    <a:cubicBezTo>
                      <a:pt x="38" y="14"/>
                      <a:pt x="36" y="9"/>
                      <a:pt x="32" y="5"/>
                    </a:cubicBezTo>
                    <a:cubicBezTo>
                      <a:pt x="28" y="0"/>
                      <a:pt x="20" y="5"/>
                      <a:pt x="12" y="5"/>
                    </a:cubicBezTo>
                    <a:cubicBezTo>
                      <a:pt x="8" y="5"/>
                      <a:pt x="5" y="8"/>
                      <a:pt x="4" y="11"/>
                    </a:cubicBezTo>
                    <a:cubicBezTo>
                      <a:pt x="0" y="20"/>
                      <a:pt x="3" y="28"/>
                      <a:pt x="11" y="32"/>
                    </a:cubicBezTo>
                    <a:cubicBezTo>
                      <a:pt x="15" y="35"/>
                      <a:pt x="23" y="38"/>
                      <a:pt x="28" y="33"/>
                    </a:cubicBezTo>
                    <a:close/>
                  </a:path>
                </a:pathLst>
              </a:custGeom>
              <a:solidFill>
                <a:srgbClr val="EDF187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2017" name="Freeform 803"/>
              <p:cNvSpPr>
                <a:spLocks noChangeArrowheads="1"/>
              </p:cNvSpPr>
              <p:nvPr/>
            </p:nvSpPr>
            <p:spPr bwMode="auto">
              <a:xfrm>
                <a:off x="974" y="3822"/>
                <a:ext cx="62" cy="55"/>
              </a:xfrm>
              <a:custGeom>
                <a:avLst/>
                <a:gdLst>
                  <a:gd name="T0" fmla="*/ 45748 w 45"/>
                  <a:gd name="T1" fmla="*/ 213457 h 32"/>
                  <a:gd name="T2" fmla="*/ 76529 w 45"/>
                  <a:gd name="T3" fmla="*/ 151711 h 32"/>
                  <a:gd name="T4" fmla="*/ 76529 w 45"/>
                  <a:gd name="T5" fmla="*/ 48519 h 32"/>
                  <a:gd name="T6" fmla="*/ 1961 w 45"/>
                  <a:gd name="T7" fmla="*/ 122409 h 32"/>
                  <a:gd name="T8" fmla="*/ 37371 w 45"/>
                  <a:gd name="T9" fmla="*/ 159601 h 32"/>
                  <a:gd name="T10" fmla="*/ 45748 w 45"/>
                  <a:gd name="T11" fmla="*/ 213457 h 3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45" h="32">
                    <a:moveTo>
                      <a:pt x="24" y="32"/>
                    </a:moveTo>
                    <a:cubicBezTo>
                      <a:pt x="30" y="28"/>
                      <a:pt x="39" y="28"/>
                      <a:pt x="41" y="23"/>
                    </a:cubicBezTo>
                    <a:cubicBezTo>
                      <a:pt x="44" y="18"/>
                      <a:pt x="45" y="9"/>
                      <a:pt x="41" y="7"/>
                    </a:cubicBezTo>
                    <a:cubicBezTo>
                      <a:pt x="29" y="0"/>
                      <a:pt x="0" y="5"/>
                      <a:pt x="1" y="19"/>
                    </a:cubicBezTo>
                    <a:cubicBezTo>
                      <a:pt x="2" y="22"/>
                      <a:pt x="13" y="22"/>
                      <a:pt x="20" y="24"/>
                    </a:cubicBezTo>
                    <a:cubicBezTo>
                      <a:pt x="21" y="24"/>
                      <a:pt x="25" y="28"/>
                      <a:pt x="24" y="32"/>
                    </a:cubicBezTo>
                    <a:close/>
                  </a:path>
                </a:pathLst>
              </a:custGeom>
              <a:solidFill>
                <a:srgbClr val="EDF187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2018" name="Freeform 804"/>
              <p:cNvSpPr>
                <a:spLocks noChangeArrowheads="1"/>
              </p:cNvSpPr>
              <p:nvPr/>
            </p:nvSpPr>
            <p:spPr bwMode="auto">
              <a:xfrm>
                <a:off x="974" y="3827"/>
                <a:ext cx="62" cy="52"/>
              </a:xfrm>
              <a:custGeom>
                <a:avLst/>
                <a:gdLst>
                  <a:gd name="T0" fmla="*/ 45748 w 45"/>
                  <a:gd name="T1" fmla="*/ 210314 h 30"/>
                  <a:gd name="T2" fmla="*/ 47655 w 45"/>
                  <a:gd name="T3" fmla="*/ 215062 h 30"/>
                  <a:gd name="T4" fmla="*/ 45748 w 45"/>
                  <a:gd name="T5" fmla="*/ 210314 h 30"/>
                  <a:gd name="T6" fmla="*/ 59800 w 45"/>
                  <a:gd name="T7" fmla="*/ 193598 h 30"/>
                  <a:gd name="T8" fmla="*/ 45748 w 45"/>
                  <a:gd name="T9" fmla="*/ 210314 h 30"/>
                  <a:gd name="T10" fmla="*/ 76529 w 45"/>
                  <a:gd name="T11" fmla="*/ 148155 h 30"/>
                  <a:gd name="T12" fmla="*/ 59800 w 45"/>
                  <a:gd name="T13" fmla="*/ 193598 h 30"/>
                  <a:gd name="T14" fmla="*/ 76529 w 45"/>
                  <a:gd name="T15" fmla="*/ 148155 h 30"/>
                  <a:gd name="T16" fmla="*/ 76529 w 45"/>
                  <a:gd name="T17" fmla="*/ 148155 h 30"/>
                  <a:gd name="T18" fmla="*/ 76529 w 45"/>
                  <a:gd name="T19" fmla="*/ 148155 h 30"/>
                  <a:gd name="T20" fmla="*/ 79429 w 45"/>
                  <a:gd name="T21" fmla="*/ 148155 h 30"/>
                  <a:gd name="T22" fmla="*/ 76529 w 45"/>
                  <a:gd name="T23" fmla="*/ 148155 h 30"/>
                  <a:gd name="T24" fmla="*/ 79429 w 45"/>
                  <a:gd name="T25" fmla="*/ 148155 h 30"/>
                  <a:gd name="T26" fmla="*/ 76529 w 45"/>
                  <a:gd name="T27" fmla="*/ 148155 h 30"/>
                  <a:gd name="T28" fmla="*/ 81376 w 45"/>
                  <a:gd name="T29" fmla="*/ 133479 h 30"/>
                  <a:gd name="T30" fmla="*/ 76529 w 45"/>
                  <a:gd name="T31" fmla="*/ 148155 h 30"/>
                  <a:gd name="T32" fmla="*/ 79429 w 45"/>
                  <a:gd name="T33" fmla="*/ 113355 h 30"/>
                  <a:gd name="T34" fmla="*/ 81376 w 45"/>
                  <a:gd name="T35" fmla="*/ 133479 h 30"/>
                  <a:gd name="T36" fmla="*/ 79429 w 45"/>
                  <a:gd name="T37" fmla="*/ 113355 h 30"/>
                  <a:gd name="T38" fmla="*/ 76529 w 45"/>
                  <a:gd name="T39" fmla="*/ 32001 h 30"/>
                  <a:gd name="T40" fmla="*/ 79429 w 45"/>
                  <a:gd name="T41" fmla="*/ 113355 h 30"/>
                  <a:gd name="T42" fmla="*/ 76250 w 45"/>
                  <a:gd name="T43" fmla="*/ 36017 h 30"/>
                  <a:gd name="T44" fmla="*/ 76250 w 45"/>
                  <a:gd name="T45" fmla="*/ 36017 h 30"/>
                  <a:gd name="T46" fmla="*/ 42841 w 45"/>
                  <a:gd name="T47" fmla="*/ 12974 h 30"/>
                  <a:gd name="T48" fmla="*/ 76529 w 45"/>
                  <a:gd name="T49" fmla="*/ 32001 h 30"/>
                  <a:gd name="T50" fmla="*/ 42841 w 45"/>
                  <a:gd name="T51" fmla="*/ 12974 h 30"/>
                  <a:gd name="T52" fmla="*/ 20201 w 45"/>
                  <a:gd name="T53" fmla="*/ 21611 h 30"/>
                  <a:gd name="T54" fmla="*/ 42841 w 45"/>
                  <a:gd name="T55" fmla="*/ 12974 h 30"/>
                  <a:gd name="T56" fmla="*/ 8071 w 45"/>
                  <a:gd name="T57" fmla="*/ 68018 h 30"/>
                  <a:gd name="T58" fmla="*/ 20201 w 45"/>
                  <a:gd name="T59" fmla="*/ 21611 h 30"/>
                  <a:gd name="T60" fmla="*/ 8071 w 45"/>
                  <a:gd name="T61" fmla="*/ 68018 h 30"/>
                  <a:gd name="T62" fmla="*/ 1961 w 45"/>
                  <a:gd name="T63" fmla="*/ 120897 h 30"/>
                  <a:gd name="T64" fmla="*/ 8071 w 45"/>
                  <a:gd name="T65" fmla="*/ 68018 h 30"/>
                  <a:gd name="T66" fmla="*/ 3272 w 45"/>
                  <a:gd name="T67" fmla="*/ 120897 h 30"/>
                  <a:gd name="T68" fmla="*/ 3272 w 45"/>
                  <a:gd name="T69" fmla="*/ 113355 h 30"/>
                  <a:gd name="T70" fmla="*/ 22422 w 45"/>
                  <a:gd name="T71" fmla="*/ 142243 h 30"/>
                  <a:gd name="T72" fmla="*/ 1961 w 45"/>
                  <a:gd name="T73" fmla="*/ 120897 h 30"/>
                  <a:gd name="T74" fmla="*/ 22422 w 45"/>
                  <a:gd name="T75" fmla="*/ 142243 h 30"/>
                  <a:gd name="T76" fmla="*/ 35876 w 45"/>
                  <a:gd name="T77" fmla="*/ 166714 h 30"/>
                  <a:gd name="T78" fmla="*/ 22422 w 45"/>
                  <a:gd name="T79" fmla="*/ 142243 h 30"/>
                  <a:gd name="T80" fmla="*/ 35876 w 45"/>
                  <a:gd name="T81" fmla="*/ 166714 h 30"/>
                  <a:gd name="T82" fmla="*/ 37371 w 45"/>
                  <a:gd name="T83" fmla="*/ 166714 h 30"/>
                  <a:gd name="T84" fmla="*/ 37371 w 45"/>
                  <a:gd name="T85" fmla="*/ 148155 h 30"/>
                  <a:gd name="T86" fmla="*/ 37371 w 45"/>
                  <a:gd name="T87" fmla="*/ 166714 h 30"/>
                  <a:gd name="T88" fmla="*/ 37371 w 45"/>
                  <a:gd name="T89" fmla="*/ 148155 h 30"/>
                  <a:gd name="T90" fmla="*/ 37371 w 45"/>
                  <a:gd name="T91" fmla="*/ 156943 h 30"/>
                  <a:gd name="T92" fmla="*/ 37371 w 45"/>
                  <a:gd name="T93" fmla="*/ 148155 h 30"/>
                  <a:gd name="T94" fmla="*/ 37371 w 45"/>
                  <a:gd name="T95" fmla="*/ 166714 h 30"/>
                  <a:gd name="T96" fmla="*/ 37371 w 45"/>
                  <a:gd name="T97" fmla="*/ 148155 h 30"/>
                  <a:gd name="T98" fmla="*/ 42044 w 45"/>
                  <a:gd name="T99" fmla="*/ 166714 h 30"/>
                  <a:gd name="T100" fmla="*/ 37371 w 45"/>
                  <a:gd name="T101" fmla="*/ 166714 h 30"/>
                  <a:gd name="T102" fmla="*/ 42044 w 45"/>
                  <a:gd name="T103" fmla="*/ 166714 h 30"/>
                  <a:gd name="T104" fmla="*/ 45748 w 45"/>
                  <a:gd name="T105" fmla="*/ 215062 h 30"/>
                  <a:gd name="T106" fmla="*/ 42044 w 45"/>
                  <a:gd name="T107" fmla="*/ 166714 h 30"/>
                  <a:gd name="T108" fmla="*/ 45748 w 45"/>
                  <a:gd name="T109" fmla="*/ 222473 h 30"/>
                  <a:gd name="T110" fmla="*/ 45748 w 45"/>
                  <a:gd name="T111" fmla="*/ 215062 h 30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</a:gdLst>
                <a:ahLst/>
                <a:cxnLst>
                  <a:cxn ang="T112">
                    <a:pos x="T0" y="T1"/>
                  </a:cxn>
                  <a:cxn ang="T113">
                    <a:pos x="T2" y="T3"/>
                  </a:cxn>
                  <a:cxn ang="T114">
                    <a:pos x="T4" y="T5"/>
                  </a:cxn>
                  <a:cxn ang="T115">
                    <a:pos x="T6" y="T7"/>
                  </a:cxn>
                  <a:cxn ang="T116">
                    <a:pos x="T8" y="T9"/>
                  </a:cxn>
                  <a:cxn ang="T117">
                    <a:pos x="T10" y="T11"/>
                  </a:cxn>
                  <a:cxn ang="T118">
                    <a:pos x="T12" y="T13"/>
                  </a:cxn>
                  <a:cxn ang="T119">
                    <a:pos x="T14" y="T15"/>
                  </a:cxn>
                  <a:cxn ang="T120">
                    <a:pos x="T16" y="T17"/>
                  </a:cxn>
                  <a:cxn ang="T121">
                    <a:pos x="T18" y="T19"/>
                  </a:cxn>
                  <a:cxn ang="T122">
                    <a:pos x="T20" y="T21"/>
                  </a:cxn>
                  <a:cxn ang="T123">
                    <a:pos x="T22" y="T23"/>
                  </a:cxn>
                  <a:cxn ang="T124">
                    <a:pos x="T24" y="T25"/>
                  </a:cxn>
                  <a:cxn ang="T125">
                    <a:pos x="T26" y="T27"/>
                  </a:cxn>
                  <a:cxn ang="T126">
                    <a:pos x="T28" y="T29"/>
                  </a:cxn>
                  <a:cxn ang="T127">
                    <a:pos x="T30" y="T31"/>
                  </a:cxn>
                  <a:cxn ang="T128">
                    <a:pos x="T32" y="T33"/>
                  </a:cxn>
                  <a:cxn ang="T129">
                    <a:pos x="T34" y="T35"/>
                  </a:cxn>
                  <a:cxn ang="T130">
                    <a:pos x="T36" y="T37"/>
                  </a:cxn>
                  <a:cxn ang="T131">
                    <a:pos x="T38" y="T39"/>
                  </a:cxn>
                  <a:cxn ang="T132">
                    <a:pos x="T40" y="T41"/>
                  </a:cxn>
                  <a:cxn ang="T133">
                    <a:pos x="T42" y="T43"/>
                  </a:cxn>
                  <a:cxn ang="T134">
                    <a:pos x="T44" y="T45"/>
                  </a:cxn>
                  <a:cxn ang="T135">
                    <a:pos x="T46" y="T47"/>
                  </a:cxn>
                  <a:cxn ang="T136">
                    <a:pos x="T48" y="T49"/>
                  </a:cxn>
                  <a:cxn ang="T137">
                    <a:pos x="T50" y="T51"/>
                  </a:cxn>
                  <a:cxn ang="T138">
                    <a:pos x="T52" y="T53"/>
                  </a:cxn>
                  <a:cxn ang="T139">
                    <a:pos x="T54" y="T55"/>
                  </a:cxn>
                  <a:cxn ang="T140">
                    <a:pos x="T56" y="T57"/>
                  </a:cxn>
                  <a:cxn ang="T141">
                    <a:pos x="T58" y="T59"/>
                  </a:cxn>
                  <a:cxn ang="T142">
                    <a:pos x="T60" y="T61"/>
                  </a:cxn>
                  <a:cxn ang="T143">
                    <a:pos x="T62" y="T63"/>
                  </a:cxn>
                  <a:cxn ang="T144">
                    <a:pos x="T64" y="T65"/>
                  </a:cxn>
                  <a:cxn ang="T145">
                    <a:pos x="T66" y="T67"/>
                  </a:cxn>
                  <a:cxn ang="T146">
                    <a:pos x="T68" y="T69"/>
                  </a:cxn>
                  <a:cxn ang="T147">
                    <a:pos x="T70" y="T71"/>
                  </a:cxn>
                  <a:cxn ang="T148">
                    <a:pos x="T72" y="T73"/>
                  </a:cxn>
                  <a:cxn ang="T149">
                    <a:pos x="T74" y="T75"/>
                  </a:cxn>
                  <a:cxn ang="T150">
                    <a:pos x="T76" y="T77"/>
                  </a:cxn>
                  <a:cxn ang="T151">
                    <a:pos x="T78" y="T79"/>
                  </a:cxn>
                  <a:cxn ang="T152">
                    <a:pos x="T80" y="T81"/>
                  </a:cxn>
                  <a:cxn ang="T153">
                    <a:pos x="T82" y="T83"/>
                  </a:cxn>
                  <a:cxn ang="T154">
                    <a:pos x="T84" y="T85"/>
                  </a:cxn>
                  <a:cxn ang="T155">
                    <a:pos x="T86" y="T87"/>
                  </a:cxn>
                  <a:cxn ang="T156">
                    <a:pos x="T88" y="T89"/>
                  </a:cxn>
                  <a:cxn ang="T157">
                    <a:pos x="T90" y="T91"/>
                  </a:cxn>
                  <a:cxn ang="T158">
                    <a:pos x="T92" y="T93"/>
                  </a:cxn>
                  <a:cxn ang="T159">
                    <a:pos x="T94" y="T95"/>
                  </a:cxn>
                  <a:cxn ang="T160">
                    <a:pos x="T96" y="T97"/>
                  </a:cxn>
                  <a:cxn ang="T161">
                    <a:pos x="T98" y="T99"/>
                  </a:cxn>
                  <a:cxn ang="T162">
                    <a:pos x="T100" y="T101"/>
                  </a:cxn>
                  <a:cxn ang="T163">
                    <a:pos x="T102" y="T103"/>
                  </a:cxn>
                  <a:cxn ang="T164">
                    <a:pos x="T104" y="T105"/>
                  </a:cxn>
                  <a:cxn ang="T165">
                    <a:pos x="T106" y="T107"/>
                  </a:cxn>
                  <a:cxn ang="T166">
                    <a:pos x="T108" y="T109"/>
                  </a:cxn>
                  <a:cxn ang="T167">
                    <a:pos x="T110" y="T111"/>
                  </a:cxn>
                </a:cxnLst>
                <a:rect l="0" t="0" r="r" b="b"/>
                <a:pathLst>
                  <a:path w="45" h="30">
                    <a:moveTo>
                      <a:pt x="24" y="28"/>
                    </a:moveTo>
                    <a:lnTo>
                      <a:pt x="24" y="28"/>
                    </a:lnTo>
                    <a:lnTo>
                      <a:pt x="25" y="29"/>
                    </a:lnTo>
                    <a:lnTo>
                      <a:pt x="24" y="28"/>
                    </a:lnTo>
                    <a:close/>
                    <a:moveTo>
                      <a:pt x="24" y="28"/>
                    </a:moveTo>
                    <a:cubicBezTo>
                      <a:pt x="26" y="27"/>
                      <a:pt x="29" y="26"/>
                      <a:pt x="32" y="25"/>
                    </a:cubicBezTo>
                    <a:lnTo>
                      <a:pt x="32" y="26"/>
                    </a:lnTo>
                    <a:cubicBezTo>
                      <a:pt x="30" y="27"/>
                      <a:pt x="27" y="28"/>
                      <a:pt x="25" y="29"/>
                    </a:cubicBezTo>
                    <a:lnTo>
                      <a:pt x="24" y="28"/>
                    </a:lnTo>
                    <a:close/>
                    <a:moveTo>
                      <a:pt x="32" y="25"/>
                    </a:moveTo>
                    <a:cubicBezTo>
                      <a:pt x="36" y="24"/>
                      <a:pt x="40" y="23"/>
                      <a:pt x="41" y="20"/>
                    </a:cubicBezTo>
                    <a:lnTo>
                      <a:pt x="42" y="20"/>
                    </a:lnTo>
                    <a:cubicBezTo>
                      <a:pt x="41" y="24"/>
                      <a:pt x="37" y="25"/>
                      <a:pt x="32" y="26"/>
                    </a:cubicBezTo>
                    <a:lnTo>
                      <a:pt x="32" y="25"/>
                    </a:lnTo>
                    <a:close/>
                    <a:moveTo>
                      <a:pt x="41" y="20"/>
                    </a:moveTo>
                    <a:lnTo>
                      <a:pt x="41" y="20"/>
                    </a:lnTo>
                    <a:close/>
                    <a:moveTo>
                      <a:pt x="41" y="20"/>
                    </a:moveTo>
                    <a:lnTo>
                      <a:pt x="41" y="20"/>
                    </a:lnTo>
                    <a:lnTo>
                      <a:pt x="42" y="20"/>
                    </a:lnTo>
                    <a:lnTo>
                      <a:pt x="41" y="20"/>
                    </a:lnTo>
                    <a:close/>
                    <a:moveTo>
                      <a:pt x="41" y="20"/>
                    </a:moveTo>
                    <a:lnTo>
                      <a:pt x="41" y="20"/>
                    </a:lnTo>
                    <a:lnTo>
                      <a:pt x="42" y="20"/>
                    </a:lnTo>
                    <a:lnTo>
                      <a:pt x="41" y="20"/>
                    </a:lnTo>
                    <a:close/>
                    <a:moveTo>
                      <a:pt x="41" y="20"/>
                    </a:moveTo>
                    <a:cubicBezTo>
                      <a:pt x="41" y="19"/>
                      <a:pt x="41" y="18"/>
                      <a:pt x="42" y="17"/>
                    </a:cubicBezTo>
                    <a:lnTo>
                      <a:pt x="43" y="18"/>
                    </a:lnTo>
                    <a:cubicBezTo>
                      <a:pt x="43" y="19"/>
                      <a:pt x="43" y="19"/>
                      <a:pt x="42" y="20"/>
                    </a:cubicBezTo>
                    <a:lnTo>
                      <a:pt x="41" y="20"/>
                    </a:lnTo>
                    <a:close/>
                    <a:moveTo>
                      <a:pt x="42" y="17"/>
                    </a:moveTo>
                    <a:cubicBezTo>
                      <a:pt x="42" y="17"/>
                      <a:pt x="42" y="16"/>
                      <a:pt x="42" y="15"/>
                    </a:cubicBezTo>
                    <a:lnTo>
                      <a:pt x="44" y="15"/>
                    </a:lnTo>
                    <a:cubicBezTo>
                      <a:pt x="44" y="16"/>
                      <a:pt x="43" y="17"/>
                      <a:pt x="43" y="18"/>
                    </a:cubicBezTo>
                    <a:lnTo>
                      <a:pt x="42" y="17"/>
                    </a:lnTo>
                    <a:close/>
                    <a:moveTo>
                      <a:pt x="42" y="15"/>
                    </a:moveTo>
                    <a:cubicBezTo>
                      <a:pt x="43" y="11"/>
                      <a:pt x="43" y="6"/>
                      <a:pt x="40" y="5"/>
                    </a:cubicBezTo>
                    <a:lnTo>
                      <a:pt x="41" y="4"/>
                    </a:lnTo>
                    <a:cubicBezTo>
                      <a:pt x="44" y="5"/>
                      <a:pt x="45" y="10"/>
                      <a:pt x="44" y="15"/>
                    </a:cubicBezTo>
                    <a:lnTo>
                      <a:pt x="42" y="15"/>
                    </a:lnTo>
                    <a:close/>
                    <a:moveTo>
                      <a:pt x="40" y="5"/>
                    </a:moveTo>
                    <a:lnTo>
                      <a:pt x="40" y="5"/>
                    </a:lnTo>
                    <a:lnTo>
                      <a:pt x="41" y="4"/>
                    </a:lnTo>
                    <a:lnTo>
                      <a:pt x="40" y="5"/>
                    </a:lnTo>
                    <a:close/>
                    <a:moveTo>
                      <a:pt x="40" y="5"/>
                    </a:moveTo>
                    <a:cubicBezTo>
                      <a:pt x="36" y="2"/>
                      <a:pt x="29" y="1"/>
                      <a:pt x="23" y="2"/>
                    </a:cubicBezTo>
                    <a:lnTo>
                      <a:pt x="22" y="0"/>
                    </a:lnTo>
                    <a:cubicBezTo>
                      <a:pt x="29" y="0"/>
                      <a:pt x="36" y="1"/>
                      <a:pt x="41" y="4"/>
                    </a:cubicBezTo>
                    <a:lnTo>
                      <a:pt x="40" y="5"/>
                    </a:lnTo>
                    <a:close/>
                    <a:moveTo>
                      <a:pt x="23" y="2"/>
                    </a:moveTo>
                    <a:cubicBezTo>
                      <a:pt x="19" y="2"/>
                      <a:pt x="15" y="3"/>
                      <a:pt x="12" y="4"/>
                    </a:cubicBezTo>
                    <a:lnTo>
                      <a:pt x="11" y="3"/>
                    </a:lnTo>
                    <a:cubicBezTo>
                      <a:pt x="15" y="2"/>
                      <a:pt x="18" y="1"/>
                      <a:pt x="22" y="0"/>
                    </a:cubicBezTo>
                    <a:lnTo>
                      <a:pt x="23" y="2"/>
                    </a:lnTo>
                    <a:close/>
                    <a:moveTo>
                      <a:pt x="12" y="4"/>
                    </a:moveTo>
                    <a:cubicBezTo>
                      <a:pt x="9" y="5"/>
                      <a:pt x="6" y="7"/>
                      <a:pt x="4" y="9"/>
                    </a:cubicBezTo>
                    <a:lnTo>
                      <a:pt x="3" y="8"/>
                    </a:lnTo>
                    <a:cubicBezTo>
                      <a:pt x="5" y="6"/>
                      <a:pt x="8" y="4"/>
                      <a:pt x="11" y="3"/>
                    </a:cubicBezTo>
                    <a:lnTo>
                      <a:pt x="12" y="4"/>
                    </a:lnTo>
                    <a:close/>
                    <a:moveTo>
                      <a:pt x="4" y="9"/>
                    </a:moveTo>
                    <a:cubicBezTo>
                      <a:pt x="3" y="11"/>
                      <a:pt x="2" y="13"/>
                      <a:pt x="2" y="15"/>
                    </a:cubicBezTo>
                    <a:lnTo>
                      <a:pt x="1" y="16"/>
                    </a:lnTo>
                    <a:cubicBezTo>
                      <a:pt x="0" y="13"/>
                      <a:pt x="1" y="10"/>
                      <a:pt x="3" y="8"/>
                    </a:cubicBezTo>
                    <a:lnTo>
                      <a:pt x="4" y="9"/>
                    </a:lnTo>
                    <a:close/>
                    <a:moveTo>
                      <a:pt x="2" y="15"/>
                    </a:moveTo>
                    <a:lnTo>
                      <a:pt x="2" y="16"/>
                    </a:lnTo>
                    <a:lnTo>
                      <a:pt x="1" y="16"/>
                    </a:lnTo>
                    <a:lnTo>
                      <a:pt x="2" y="15"/>
                    </a:lnTo>
                    <a:close/>
                    <a:moveTo>
                      <a:pt x="2" y="16"/>
                    </a:moveTo>
                    <a:cubicBezTo>
                      <a:pt x="2" y="17"/>
                      <a:pt x="7" y="18"/>
                      <a:pt x="12" y="19"/>
                    </a:cubicBezTo>
                    <a:lnTo>
                      <a:pt x="11" y="20"/>
                    </a:lnTo>
                    <a:cubicBezTo>
                      <a:pt x="6" y="19"/>
                      <a:pt x="1" y="18"/>
                      <a:pt x="1" y="16"/>
                    </a:cubicBezTo>
                    <a:lnTo>
                      <a:pt x="2" y="16"/>
                    </a:lnTo>
                    <a:close/>
                    <a:moveTo>
                      <a:pt x="12" y="19"/>
                    </a:moveTo>
                    <a:cubicBezTo>
                      <a:pt x="15" y="19"/>
                      <a:pt x="18" y="20"/>
                      <a:pt x="20" y="20"/>
                    </a:cubicBezTo>
                    <a:lnTo>
                      <a:pt x="19" y="22"/>
                    </a:lnTo>
                    <a:cubicBezTo>
                      <a:pt x="17" y="21"/>
                      <a:pt x="14" y="20"/>
                      <a:pt x="11" y="20"/>
                    </a:cubicBezTo>
                    <a:lnTo>
                      <a:pt x="12" y="19"/>
                    </a:lnTo>
                    <a:close/>
                    <a:moveTo>
                      <a:pt x="20" y="22"/>
                    </a:moveTo>
                    <a:lnTo>
                      <a:pt x="19" y="22"/>
                    </a:lnTo>
                    <a:lnTo>
                      <a:pt x="20" y="21"/>
                    </a:lnTo>
                    <a:lnTo>
                      <a:pt x="20" y="22"/>
                    </a:lnTo>
                    <a:close/>
                    <a:moveTo>
                      <a:pt x="20" y="20"/>
                    </a:moveTo>
                    <a:lnTo>
                      <a:pt x="20" y="20"/>
                    </a:lnTo>
                    <a:lnTo>
                      <a:pt x="20" y="22"/>
                    </a:lnTo>
                    <a:lnTo>
                      <a:pt x="20" y="20"/>
                    </a:lnTo>
                    <a:close/>
                    <a:moveTo>
                      <a:pt x="20" y="20"/>
                    </a:moveTo>
                    <a:lnTo>
                      <a:pt x="20" y="20"/>
                    </a:lnTo>
                    <a:lnTo>
                      <a:pt x="20" y="21"/>
                    </a:lnTo>
                    <a:lnTo>
                      <a:pt x="20" y="20"/>
                    </a:lnTo>
                    <a:close/>
                    <a:moveTo>
                      <a:pt x="20" y="20"/>
                    </a:moveTo>
                    <a:cubicBezTo>
                      <a:pt x="20" y="20"/>
                      <a:pt x="21" y="21"/>
                      <a:pt x="21" y="21"/>
                    </a:cubicBezTo>
                    <a:lnTo>
                      <a:pt x="20" y="22"/>
                    </a:lnTo>
                    <a:cubicBezTo>
                      <a:pt x="20" y="22"/>
                      <a:pt x="20" y="22"/>
                      <a:pt x="20" y="22"/>
                    </a:cubicBezTo>
                    <a:lnTo>
                      <a:pt x="20" y="20"/>
                    </a:lnTo>
                    <a:close/>
                    <a:moveTo>
                      <a:pt x="21" y="21"/>
                    </a:moveTo>
                    <a:cubicBezTo>
                      <a:pt x="21" y="21"/>
                      <a:pt x="22" y="21"/>
                      <a:pt x="22" y="22"/>
                    </a:cubicBezTo>
                    <a:lnTo>
                      <a:pt x="21" y="23"/>
                    </a:lnTo>
                    <a:cubicBezTo>
                      <a:pt x="21" y="22"/>
                      <a:pt x="20" y="22"/>
                      <a:pt x="20" y="22"/>
                    </a:cubicBezTo>
                    <a:lnTo>
                      <a:pt x="21" y="21"/>
                    </a:lnTo>
                    <a:close/>
                    <a:moveTo>
                      <a:pt x="22" y="22"/>
                    </a:moveTo>
                    <a:cubicBezTo>
                      <a:pt x="24" y="23"/>
                      <a:pt x="25" y="26"/>
                      <a:pt x="25" y="29"/>
                    </a:cubicBezTo>
                    <a:lnTo>
                      <a:pt x="24" y="29"/>
                    </a:lnTo>
                    <a:cubicBezTo>
                      <a:pt x="24" y="26"/>
                      <a:pt x="22" y="24"/>
                      <a:pt x="21" y="23"/>
                    </a:cubicBezTo>
                    <a:lnTo>
                      <a:pt x="22" y="22"/>
                    </a:lnTo>
                    <a:close/>
                    <a:moveTo>
                      <a:pt x="25" y="29"/>
                    </a:moveTo>
                    <a:lnTo>
                      <a:pt x="24" y="30"/>
                    </a:lnTo>
                    <a:lnTo>
                      <a:pt x="24" y="29"/>
                    </a:lnTo>
                    <a:lnTo>
                      <a:pt x="25" y="29"/>
                    </a:lnTo>
                    <a:close/>
                  </a:path>
                </a:pathLst>
              </a:custGeom>
              <a:solidFill>
                <a:srgbClr val="94939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2019" name="Freeform 805"/>
              <p:cNvSpPr>
                <a:spLocks noChangeArrowheads="1"/>
              </p:cNvSpPr>
              <p:nvPr/>
            </p:nvSpPr>
            <p:spPr bwMode="auto">
              <a:xfrm>
                <a:off x="989" y="3783"/>
                <a:ext cx="59" cy="47"/>
              </a:xfrm>
              <a:custGeom>
                <a:avLst/>
                <a:gdLst>
                  <a:gd name="T0" fmla="*/ 31093 w 43"/>
                  <a:gd name="T1" fmla="*/ 105398 h 28"/>
                  <a:gd name="T2" fmla="*/ 58726 w 43"/>
                  <a:gd name="T3" fmla="*/ 130729 h 28"/>
                  <a:gd name="T4" fmla="*/ 66261 w 43"/>
                  <a:gd name="T5" fmla="*/ 64157 h 28"/>
                  <a:gd name="T6" fmla="*/ 53418 w 43"/>
                  <a:gd name="T7" fmla="*/ 5731 h 28"/>
                  <a:gd name="T8" fmla="*/ 44873 w 43"/>
                  <a:gd name="T9" fmla="*/ 0 h 28"/>
                  <a:gd name="T10" fmla="*/ 38388 w 43"/>
                  <a:gd name="T11" fmla="*/ 23775 h 28"/>
                  <a:gd name="T12" fmla="*/ 1755 w 43"/>
                  <a:gd name="T13" fmla="*/ 73798 h 28"/>
                  <a:gd name="T14" fmla="*/ 12047 w 43"/>
                  <a:gd name="T15" fmla="*/ 121242 h 28"/>
                  <a:gd name="T16" fmla="*/ 31093 w 43"/>
                  <a:gd name="T17" fmla="*/ 105398 h 28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43" h="28">
                    <a:moveTo>
                      <a:pt x="19" y="20"/>
                    </a:moveTo>
                    <a:cubicBezTo>
                      <a:pt x="25" y="22"/>
                      <a:pt x="29" y="28"/>
                      <a:pt x="35" y="25"/>
                    </a:cubicBezTo>
                    <a:cubicBezTo>
                      <a:pt x="41" y="23"/>
                      <a:pt x="43" y="15"/>
                      <a:pt x="40" y="12"/>
                    </a:cubicBezTo>
                    <a:cubicBezTo>
                      <a:pt x="37" y="9"/>
                      <a:pt x="32" y="5"/>
                      <a:pt x="32" y="1"/>
                    </a:cubicBezTo>
                    <a:cubicBezTo>
                      <a:pt x="30" y="1"/>
                      <a:pt x="29" y="2"/>
                      <a:pt x="27" y="0"/>
                    </a:cubicBezTo>
                    <a:cubicBezTo>
                      <a:pt x="27" y="2"/>
                      <a:pt x="24" y="3"/>
                      <a:pt x="23" y="4"/>
                    </a:cubicBezTo>
                    <a:cubicBezTo>
                      <a:pt x="14" y="6"/>
                      <a:pt x="0" y="3"/>
                      <a:pt x="1" y="14"/>
                    </a:cubicBezTo>
                    <a:cubicBezTo>
                      <a:pt x="1" y="18"/>
                      <a:pt x="2" y="22"/>
                      <a:pt x="7" y="23"/>
                    </a:cubicBezTo>
                    <a:cubicBezTo>
                      <a:pt x="11" y="23"/>
                      <a:pt x="15" y="19"/>
                      <a:pt x="19" y="20"/>
                    </a:cubicBezTo>
                    <a:close/>
                  </a:path>
                </a:pathLst>
              </a:custGeom>
              <a:solidFill>
                <a:srgbClr val="EDF187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2020" name="Freeform 807"/>
              <p:cNvSpPr>
                <a:spLocks noChangeArrowheads="1"/>
              </p:cNvSpPr>
              <p:nvPr/>
            </p:nvSpPr>
            <p:spPr bwMode="auto">
              <a:xfrm>
                <a:off x="942" y="3767"/>
                <a:ext cx="42" cy="87"/>
              </a:xfrm>
              <a:custGeom>
                <a:avLst/>
                <a:gdLst>
                  <a:gd name="T0" fmla="*/ 26823 w 31"/>
                  <a:gd name="T1" fmla="*/ 274616 h 51"/>
                  <a:gd name="T2" fmla="*/ 43194 w 31"/>
                  <a:gd name="T3" fmla="*/ 191455 h 51"/>
                  <a:gd name="T4" fmla="*/ 34412 w 31"/>
                  <a:gd name="T5" fmla="*/ 119125 h 51"/>
                  <a:gd name="T6" fmla="*/ 34968 w 31"/>
                  <a:gd name="T7" fmla="*/ 43918 h 51"/>
                  <a:gd name="T8" fmla="*/ 13491 w 31"/>
                  <a:gd name="T9" fmla="*/ 10542 h 51"/>
                  <a:gd name="T10" fmla="*/ 1587 w 31"/>
                  <a:gd name="T11" fmla="*/ 77604 h 51"/>
                  <a:gd name="T12" fmla="*/ 4304 w 31"/>
                  <a:gd name="T13" fmla="*/ 251491 h 51"/>
                  <a:gd name="T14" fmla="*/ 10879 w 31"/>
                  <a:gd name="T15" fmla="*/ 285341 h 51"/>
                  <a:gd name="T16" fmla="*/ 26823 w 31"/>
                  <a:gd name="T17" fmla="*/ 274616 h 51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31" h="51">
                    <a:moveTo>
                      <a:pt x="18" y="46"/>
                    </a:moveTo>
                    <a:cubicBezTo>
                      <a:pt x="20" y="39"/>
                      <a:pt x="26" y="37"/>
                      <a:pt x="29" y="32"/>
                    </a:cubicBezTo>
                    <a:cubicBezTo>
                      <a:pt x="31" y="28"/>
                      <a:pt x="28" y="23"/>
                      <a:pt x="23" y="20"/>
                    </a:cubicBezTo>
                    <a:cubicBezTo>
                      <a:pt x="27" y="16"/>
                      <a:pt x="29" y="9"/>
                      <a:pt x="24" y="7"/>
                    </a:cubicBezTo>
                    <a:cubicBezTo>
                      <a:pt x="19" y="5"/>
                      <a:pt x="16" y="0"/>
                      <a:pt x="9" y="2"/>
                    </a:cubicBezTo>
                    <a:cubicBezTo>
                      <a:pt x="4" y="5"/>
                      <a:pt x="2" y="10"/>
                      <a:pt x="1" y="13"/>
                    </a:cubicBezTo>
                    <a:cubicBezTo>
                      <a:pt x="0" y="23"/>
                      <a:pt x="6" y="32"/>
                      <a:pt x="3" y="42"/>
                    </a:cubicBezTo>
                    <a:cubicBezTo>
                      <a:pt x="3" y="45"/>
                      <a:pt x="5" y="47"/>
                      <a:pt x="7" y="48"/>
                    </a:cubicBezTo>
                    <a:cubicBezTo>
                      <a:pt x="11" y="51"/>
                      <a:pt x="17" y="50"/>
                      <a:pt x="18" y="46"/>
                    </a:cubicBezTo>
                    <a:close/>
                  </a:path>
                </a:pathLst>
              </a:custGeom>
              <a:solidFill>
                <a:srgbClr val="EDF187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233257" name="AutoShape 809"/>
          <p:cNvSpPr>
            <a:spLocks noChangeArrowheads="1"/>
          </p:cNvSpPr>
          <p:nvPr/>
        </p:nvSpPr>
        <p:spPr bwMode="auto">
          <a:xfrm>
            <a:off x="946150" y="4524375"/>
            <a:ext cx="2536825" cy="279400"/>
          </a:xfrm>
          <a:prstGeom prst="roundRect">
            <a:avLst>
              <a:gd name="adj" fmla="val 16667"/>
            </a:avLst>
          </a:prstGeom>
          <a:solidFill>
            <a:srgbClr val="FF0000">
              <a:alpha val="47058"/>
            </a:srgbClr>
          </a:solidFill>
          <a:ln w="12600" cap="sq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endParaRPr lang="en-US"/>
          </a:p>
        </p:txBody>
      </p:sp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73" name="Text Box 1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677863" y="4572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360" tIns="44280" rIns="90360" bIns="442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buSzPct val="100000"/>
              <a:defRPr/>
            </a:pPr>
            <a:r>
              <a:rPr lang="en-GB" sz="54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Burns</a:t>
            </a:r>
            <a:br>
              <a:rPr lang="en-GB" sz="54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</a:br>
            <a:r>
              <a:rPr lang="en-GB" sz="40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Assessment of depth</a:t>
            </a:r>
          </a:p>
        </p:txBody>
      </p:sp>
      <p:sp>
        <p:nvSpPr>
          <p:cNvPr id="463874" name="Text Box 2"/>
          <p:cNvSpPr txBox="1">
            <a:spLocks noChangeArrowheads="1"/>
          </p:cNvSpPr>
          <p:nvPr/>
        </p:nvSpPr>
        <p:spPr bwMode="auto">
          <a:xfrm>
            <a:off x="677863" y="1981200"/>
            <a:ext cx="8027987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360" tIns="44280" rIns="90360" bIns="44280"/>
          <a:lstStyle>
            <a:lvl1pPr marL="341313" indent="-341313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36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32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2pPr>
            <a:lvl3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8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3pPr>
            <a:lvl4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4pPr>
            <a:lvl5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5pPr>
            <a:lvl6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6pPr>
            <a:lvl7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7pPr>
            <a:lvl8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8pPr>
            <a:lvl9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ts val="800"/>
              </a:spcBef>
              <a:buClr>
                <a:srgbClr val="FFFFFF"/>
              </a:buClr>
              <a:buSzPct val="100000"/>
              <a:buFont typeface="Times New Roman" charset="0"/>
              <a:buChar char="•"/>
              <a:defRPr/>
            </a:pPr>
            <a:r>
              <a:rPr lang="en-GB" sz="3200" smtClean="0"/>
              <a:t>Partial thickness: painful, weeping, blisters, mottled</a:t>
            </a:r>
          </a:p>
          <a:p>
            <a:pPr eaLnBrk="1" hangingPunct="1">
              <a:lnSpc>
                <a:spcPct val="90000"/>
              </a:lnSpc>
              <a:spcBef>
                <a:spcPts val="800"/>
              </a:spcBef>
              <a:buClr>
                <a:srgbClr val="FFFFFF"/>
              </a:buClr>
              <a:buSzPct val="100000"/>
              <a:buFont typeface="Times New Roman" charset="0"/>
              <a:buNone/>
              <a:defRPr/>
            </a:pPr>
            <a:endParaRPr lang="en-GB" sz="3200" smtClean="0"/>
          </a:p>
          <a:p>
            <a:pPr eaLnBrk="1" hangingPunct="1">
              <a:lnSpc>
                <a:spcPct val="90000"/>
              </a:lnSpc>
              <a:spcBef>
                <a:spcPts val="800"/>
              </a:spcBef>
              <a:buClr>
                <a:srgbClr val="FFFFFF"/>
              </a:buClr>
              <a:buSzPct val="100000"/>
              <a:buFont typeface="Times New Roman" charset="0"/>
              <a:buNone/>
              <a:defRPr/>
            </a:pPr>
            <a:endParaRPr lang="en-GB" sz="3200" smtClean="0"/>
          </a:p>
        </p:txBody>
      </p:sp>
      <p:sp>
        <p:nvSpPr>
          <p:cNvPr id="463875" name="Rectangle 3"/>
          <p:cNvSpPr>
            <a:spLocks noChangeArrowheads="1"/>
          </p:cNvSpPr>
          <p:nvPr/>
        </p:nvSpPr>
        <p:spPr bwMode="auto">
          <a:xfrm>
            <a:off x="-12700" y="6473825"/>
            <a:ext cx="523875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800">
                <a:solidFill>
                  <a:srgbClr val="FFFFFF"/>
                </a:solidFill>
                <a:latin typeface="Times New Roman" charset="0"/>
              </a:rPr>
              <a:t>226</a:t>
            </a:r>
          </a:p>
        </p:txBody>
      </p:sp>
      <p:pic>
        <p:nvPicPr>
          <p:cNvPr id="2334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1650" y="3314700"/>
            <a:ext cx="3768725" cy="3130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grpSp>
        <p:nvGrpSpPr>
          <p:cNvPr id="463877" name="Group 5"/>
          <p:cNvGrpSpPr>
            <a:grpSpLocks/>
          </p:cNvGrpSpPr>
          <p:nvPr/>
        </p:nvGrpSpPr>
        <p:grpSpPr bwMode="auto">
          <a:xfrm>
            <a:off x="946150" y="3311525"/>
            <a:ext cx="2540000" cy="3136900"/>
            <a:chOff x="596" y="2086"/>
            <a:chExt cx="1600" cy="1976"/>
          </a:xfrm>
        </p:grpSpPr>
        <p:sp>
          <p:nvSpPr>
            <p:cNvPr id="463879" name="Rectangle 6"/>
            <p:cNvSpPr>
              <a:spLocks noChangeArrowheads="1"/>
            </p:cNvSpPr>
            <p:nvPr/>
          </p:nvSpPr>
          <p:spPr bwMode="auto">
            <a:xfrm>
              <a:off x="617" y="2086"/>
              <a:ext cx="1567" cy="1968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FFFFFF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en-US"/>
            </a:p>
          </p:txBody>
        </p:sp>
        <p:grpSp>
          <p:nvGrpSpPr>
            <p:cNvPr id="463880" name="Group 7"/>
            <p:cNvGrpSpPr>
              <a:grpSpLocks/>
            </p:cNvGrpSpPr>
            <p:nvPr/>
          </p:nvGrpSpPr>
          <p:grpSpPr bwMode="auto">
            <a:xfrm>
              <a:off x="596" y="2102"/>
              <a:ext cx="1600" cy="1960"/>
              <a:chOff x="596" y="2102"/>
              <a:chExt cx="1600" cy="1960"/>
            </a:xfrm>
          </p:grpSpPr>
          <p:sp>
            <p:nvSpPr>
              <p:cNvPr id="463881" name="Rectangle 8"/>
              <p:cNvSpPr>
                <a:spLocks noChangeArrowheads="1"/>
              </p:cNvSpPr>
              <p:nvPr/>
            </p:nvSpPr>
            <p:spPr bwMode="auto">
              <a:xfrm>
                <a:off x="613" y="2102"/>
                <a:ext cx="1583" cy="195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 hangingPunct="1">
                  <a:buClr>
                    <a:srgbClr val="000000"/>
                  </a:buClr>
                  <a:buSzPct val="100000"/>
                  <a:buFont typeface="Times New Roman" charset="0"/>
                  <a:buNone/>
                  <a:defRPr/>
                </a:pPr>
                <a:endParaRPr lang="en-US"/>
              </a:p>
            </p:txBody>
          </p:sp>
          <p:grpSp>
            <p:nvGrpSpPr>
              <p:cNvPr id="463882" name="Group 9"/>
              <p:cNvGrpSpPr>
                <a:grpSpLocks/>
              </p:cNvGrpSpPr>
              <p:nvPr/>
            </p:nvGrpSpPr>
            <p:grpSpPr bwMode="auto">
              <a:xfrm>
                <a:off x="596" y="2844"/>
                <a:ext cx="1597" cy="1218"/>
                <a:chOff x="596" y="2844"/>
                <a:chExt cx="1597" cy="1218"/>
              </a:xfrm>
            </p:grpSpPr>
            <p:sp>
              <p:nvSpPr>
                <p:cNvPr id="464457" name="Freeform 10"/>
                <p:cNvSpPr>
                  <a:spLocks noChangeArrowheads="1"/>
                </p:cNvSpPr>
                <p:nvPr/>
              </p:nvSpPr>
              <p:spPr bwMode="auto">
                <a:xfrm>
                  <a:off x="617" y="2949"/>
                  <a:ext cx="1576" cy="1113"/>
                </a:xfrm>
                <a:custGeom>
                  <a:avLst/>
                  <a:gdLst>
                    <a:gd name="T0" fmla="*/ 191564 w 1136"/>
                    <a:gd name="T1" fmla="*/ 4217659 h 643"/>
                    <a:gd name="T2" fmla="*/ 145830 w 1136"/>
                    <a:gd name="T3" fmla="*/ 4222251 h 643"/>
                    <a:gd name="T4" fmla="*/ 32917 w 1136"/>
                    <a:gd name="T5" fmla="*/ 4209877 h 643"/>
                    <a:gd name="T6" fmla="*/ 32917 w 1136"/>
                    <a:gd name="T7" fmla="*/ 3690654 h 643"/>
                    <a:gd name="T8" fmla="*/ 27719 w 1136"/>
                    <a:gd name="T9" fmla="*/ 2749313 h 643"/>
                    <a:gd name="T10" fmla="*/ 22755 w 1136"/>
                    <a:gd name="T11" fmla="*/ 1919837 h 643"/>
                    <a:gd name="T12" fmla="*/ 10187 w 1136"/>
                    <a:gd name="T13" fmla="*/ 816945 h 643"/>
                    <a:gd name="T14" fmla="*/ 10187 w 1136"/>
                    <a:gd name="T15" fmla="*/ 111899 h 643"/>
                    <a:gd name="T16" fmla="*/ 68530 w 1136"/>
                    <a:gd name="T17" fmla="*/ 31547 h 643"/>
                    <a:gd name="T18" fmla="*/ 723610 w 1136"/>
                    <a:gd name="T19" fmla="*/ 74339 h 643"/>
                    <a:gd name="T20" fmla="*/ 1246083 w 1136"/>
                    <a:gd name="T21" fmla="*/ 41096 h 643"/>
                    <a:gd name="T22" fmla="*/ 1288752 w 1136"/>
                    <a:gd name="T23" fmla="*/ 7022 h 643"/>
                    <a:gd name="T24" fmla="*/ 1948795 w 1136"/>
                    <a:gd name="T25" fmla="*/ 7022 h 643"/>
                    <a:gd name="T26" fmla="*/ 1972517 w 1136"/>
                    <a:gd name="T27" fmla="*/ 48467 h 643"/>
                    <a:gd name="T28" fmla="*/ 1986756 w 1136"/>
                    <a:gd name="T29" fmla="*/ 1602746 h 643"/>
                    <a:gd name="T30" fmla="*/ 1986756 w 1136"/>
                    <a:gd name="T31" fmla="*/ 2041843 h 643"/>
                    <a:gd name="T32" fmla="*/ 1991703 w 1136"/>
                    <a:gd name="T33" fmla="*/ 3778883 h 643"/>
                    <a:gd name="T34" fmla="*/ 1988782 w 1136"/>
                    <a:gd name="T35" fmla="*/ 3956286 h 643"/>
                    <a:gd name="T36" fmla="*/ 1981544 w 1136"/>
                    <a:gd name="T37" fmla="*/ 4116355 h 643"/>
                    <a:gd name="T38" fmla="*/ 1400037 w 1136"/>
                    <a:gd name="T39" fmla="*/ 4165770 h 643"/>
                    <a:gd name="T40" fmla="*/ 1069401 w 1136"/>
                    <a:gd name="T41" fmla="*/ 4186590 h 643"/>
                    <a:gd name="T42" fmla="*/ 754645 w 1136"/>
                    <a:gd name="T43" fmla="*/ 4202567 h 643"/>
                    <a:gd name="T44" fmla="*/ 191564 w 1136"/>
                    <a:gd name="T45" fmla="*/ 4217659 h 643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</a:gdLst>
                  <a:ahLst/>
                  <a:cxnLst>
                    <a:cxn ang="T46">
                      <a:pos x="T0" y="T1"/>
                    </a:cxn>
                    <a:cxn ang="T47">
                      <a:pos x="T2" y="T3"/>
                    </a:cxn>
                    <a:cxn ang="T48">
                      <a:pos x="T4" y="T5"/>
                    </a:cxn>
                    <a:cxn ang="T49">
                      <a:pos x="T6" y="T7"/>
                    </a:cxn>
                    <a:cxn ang="T50">
                      <a:pos x="T8" y="T9"/>
                    </a:cxn>
                    <a:cxn ang="T51">
                      <a:pos x="T10" y="T11"/>
                    </a:cxn>
                    <a:cxn ang="T52">
                      <a:pos x="T12" y="T13"/>
                    </a:cxn>
                    <a:cxn ang="T53">
                      <a:pos x="T14" y="T15"/>
                    </a:cxn>
                    <a:cxn ang="T54">
                      <a:pos x="T16" y="T17"/>
                    </a:cxn>
                    <a:cxn ang="T55">
                      <a:pos x="T18" y="T19"/>
                    </a:cxn>
                    <a:cxn ang="T56">
                      <a:pos x="T20" y="T21"/>
                    </a:cxn>
                    <a:cxn ang="T57">
                      <a:pos x="T22" y="T23"/>
                    </a:cxn>
                    <a:cxn ang="T58">
                      <a:pos x="T24" y="T25"/>
                    </a:cxn>
                    <a:cxn ang="T59">
                      <a:pos x="T26" y="T27"/>
                    </a:cxn>
                    <a:cxn ang="T60">
                      <a:pos x="T28" y="T29"/>
                    </a:cxn>
                    <a:cxn ang="T61">
                      <a:pos x="T30" y="T31"/>
                    </a:cxn>
                    <a:cxn ang="T62">
                      <a:pos x="T32" y="T33"/>
                    </a:cxn>
                    <a:cxn ang="T63">
                      <a:pos x="T34" y="T35"/>
                    </a:cxn>
                    <a:cxn ang="T64">
                      <a:pos x="T36" y="T37"/>
                    </a:cxn>
                    <a:cxn ang="T65">
                      <a:pos x="T38" y="T39"/>
                    </a:cxn>
                    <a:cxn ang="T66">
                      <a:pos x="T40" y="T41"/>
                    </a:cxn>
                    <a:cxn ang="T67">
                      <a:pos x="T42" y="T43"/>
                    </a:cxn>
                    <a:cxn ang="T68">
                      <a:pos x="T44" y="T45"/>
                    </a:cxn>
                  </a:cxnLst>
                  <a:rect l="0" t="0" r="r" b="b"/>
                  <a:pathLst>
                    <a:path w="1136" h="643">
                      <a:moveTo>
                        <a:pt x="109" y="635"/>
                      </a:moveTo>
                      <a:cubicBezTo>
                        <a:pt x="112" y="633"/>
                        <a:pt x="87" y="638"/>
                        <a:pt x="83" y="636"/>
                      </a:cubicBezTo>
                      <a:cubicBezTo>
                        <a:pt x="69" y="632"/>
                        <a:pt x="19" y="643"/>
                        <a:pt x="19" y="634"/>
                      </a:cubicBezTo>
                      <a:cubicBezTo>
                        <a:pt x="19" y="615"/>
                        <a:pt x="18" y="582"/>
                        <a:pt x="19" y="556"/>
                      </a:cubicBezTo>
                      <a:cubicBezTo>
                        <a:pt x="20" y="512"/>
                        <a:pt x="15" y="457"/>
                        <a:pt x="16" y="414"/>
                      </a:cubicBezTo>
                      <a:cubicBezTo>
                        <a:pt x="17" y="384"/>
                        <a:pt x="14" y="318"/>
                        <a:pt x="13" y="289"/>
                      </a:cubicBezTo>
                      <a:cubicBezTo>
                        <a:pt x="10" y="234"/>
                        <a:pt x="9" y="193"/>
                        <a:pt x="6" y="123"/>
                      </a:cubicBezTo>
                      <a:cubicBezTo>
                        <a:pt x="5" y="88"/>
                        <a:pt x="0" y="49"/>
                        <a:pt x="6" y="17"/>
                      </a:cubicBezTo>
                      <a:cubicBezTo>
                        <a:pt x="8" y="11"/>
                        <a:pt x="30" y="4"/>
                        <a:pt x="39" y="5"/>
                      </a:cubicBezTo>
                      <a:cubicBezTo>
                        <a:pt x="164" y="10"/>
                        <a:pt x="287" y="19"/>
                        <a:pt x="412" y="11"/>
                      </a:cubicBezTo>
                      <a:cubicBezTo>
                        <a:pt x="512" y="3"/>
                        <a:pt x="611" y="8"/>
                        <a:pt x="710" y="6"/>
                      </a:cubicBezTo>
                      <a:cubicBezTo>
                        <a:pt x="718" y="5"/>
                        <a:pt x="726" y="2"/>
                        <a:pt x="734" y="1"/>
                      </a:cubicBezTo>
                      <a:cubicBezTo>
                        <a:pt x="859" y="0"/>
                        <a:pt x="985" y="1"/>
                        <a:pt x="1110" y="1"/>
                      </a:cubicBezTo>
                      <a:cubicBezTo>
                        <a:pt x="1110" y="7"/>
                        <a:pt x="1124" y="6"/>
                        <a:pt x="1124" y="7"/>
                      </a:cubicBezTo>
                      <a:cubicBezTo>
                        <a:pt x="1129" y="89"/>
                        <a:pt x="1128" y="159"/>
                        <a:pt x="1132" y="241"/>
                      </a:cubicBezTo>
                      <a:cubicBezTo>
                        <a:pt x="1133" y="264"/>
                        <a:pt x="1132" y="284"/>
                        <a:pt x="1132" y="307"/>
                      </a:cubicBezTo>
                      <a:cubicBezTo>
                        <a:pt x="1134" y="392"/>
                        <a:pt x="1135" y="482"/>
                        <a:pt x="1135" y="569"/>
                      </a:cubicBezTo>
                      <a:cubicBezTo>
                        <a:pt x="1135" y="578"/>
                        <a:pt x="1135" y="588"/>
                        <a:pt x="1133" y="596"/>
                      </a:cubicBezTo>
                      <a:cubicBezTo>
                        <a:pt x="1132" y="605"/>
                        <a:pt x="1136" y="620"/>
                        <a:pt x="1129" y="620"/>
                      </a:cubicBezTo>
                      <a:cubicBezTo>
                        <a:pt x="1021" y="625"/>
                        <a:pt x="906" y="622"/>
                        <a:pt x="798" y="627"/>
                      </a:cubicBezTo>
                      <a:cubicBezTo>
                        <a:pt x="734" y="630"/>
                        <a:pt x="684" y="631"/>
                        <a:pt x="609" y="630"/>
                      </a:cubicBezTo>
                      <a:cubicBezTo>
                        <a:pt x="555" y="629"/>
                        <a:pt x="483" y="630"/>
                        <a:pt x="430" y="633"/>
                      </a:cubicBezTo>
                      <a:cubicBezTo>
                        <a:pt x="324" y="638"/>
                        <a:pt x="214" y="627"/>
                        <a:pt x="109" y="635"/>
                      </a:cubicBezTo>
                      <a:close/>
                    </a:path>
                  </a:pathLst>
                </a:custGeom>
                <a:solidFill>
                  <a:srgbClr val="A1ABD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458" name="Freeform 12"/>
                <p:cNvSpPr>
                  <a:spLocks noChangeArrowheads="1"/>
                </p:cNvSpPr>
                <p:nvPr/>
              </p:nvSpPr>
              <p:spPr bwMode="auto">
                <a:xfrm>
                  <a:off x="638" y="3656"/>
                  <a:ext cx="1555" cy="402"/>
                </a:xfrm>
                <a:custGeom>
                  <a:avLst/>
                  <a:gdLst>
                    <a:gd name="T0" fmla="*/ 1857 w 1121"/>
                    <a:gd name="T1" fmla="*/ 245617 h 233"/>
                    <a:gd name="T2" fmla="*/ 1857 w 1121"/>
                    <a:gd name="T3" fmla="*/ 409581 h 233"/>
                    <a:gd name="T4" fmla="*/ 7729 w 1121"/>
                    <a:gd name="T5" fmla="*/ 1087803 h 233"/>
                    <a:gd name="T6" fmla="*/ 7729 w 1121"/>
                    <a:gd name="T7" fmla="*/ 1457240 h 233"/>
                    <a:gd name="T8" fmla="*/ 119046 w 1121"/>
                    <a:gd name="T9" fmla="*/ 1468837 h 233"/>
                    <a:gd name="T10" fmla="*/ 164733 w 1121"/>
                    <a:gd name="T11" fmla="*/ 1466622 h 233"/>
                    <a:gd name="T12" fmla="*/ 727644 w 1121"/>
                    <a:gd name="T13" fmla="*/ 1450266 h 233"/>
                    <a:gd name="T14" fmla="*/ 1040248 w 1121"/>
                    <a:gd name="T15" fmla="*/ 1438011 h 233"/>
                    <a:gd name="T16" fmla="*/ 1370771 w 1121"/>
                    <a:gd name="T17" fmla="*/ 1427140 h 233"/>
                    <a:gd name="T18" fmla="*/ 1950819 w 1121"/>
                    <a:gd name="T19" fmla="*/ 1395354 h 233"/>
                    <a:gd name="T20" fmla="*/ 1958577 w 1121"/>
                    <a:gd name="T21" fmla="*/ 1280589 h 233"/>
                    <a:gd name="T22" fmla="*/ 1961008 w 1121"/>
                    <a:gd name="T23" fmla="*/ 1149654 h 233"/>
                    <a:gd name="T24" fmla="*/ 1958577 w 1121"/>
                    <a:gd name="T25" fmla="*/ 115848 h 233"/>
                    <a:gd name="T26" fmla="*/ 1923098 w 1121"/>
                    <a:gd name="T27" fmla="*/ 119862 h 233"/>
                    <a:gd name="T28" fmla="*/ 1880537 w 1121"/>
                    <a:gd name="T29" fmla="*/ 97857 h 233"/>
                    <a:gd name="T30" fmla="*/ 1840861 w 1121"/>
                    <a:gd name="T31" fmla="*/ 59374 h 233"/>
                    <a:gd name="T32" fmla="*/ 1793352 w 1121"/>
                    <a:gd name="T33" fmla="*/ 6867 h 233"/>
                    <a:gd name="T34" fmla="*/ 1749647 w 1121"/>
                    <a:gd name="T35" fmla="*/ 11278 h 233"/>
                    <a:gd name="T36" fmla="*/ 1682928 w 1121"/>
                    <a:gd name="T37" fmla="*/ 47131 h 233"/>
                    <a:gd name="T38" fmla="*/ 1625671 w 1121"/>
                    <a:gd name="T39" fmla="*/ 108987 h 233"/>
                    <a:gd name="T40" fmla="*/ 1579952 w 1121"/>
                    <a:gd name="T41" fmla="*/ 90415 h 233"/>
                    <a:gd name="T42" fmla="*/ 1540470 w 1121"/>
                    <a:gd name="T43" fmla="*/ 108987 h 233"/>
                    <a:gd name="T44" fmla="*/ 1480088 w 1121"/>
                    <a:gd name="T45" fmla="*/ 102034 h 233"/>
                    <a:gd name="T46" fmla="*/ 1236189 w 1121"/>
                    <a:gd name="T47" fmla="*/ 137177 h 233"/>
                    <a:gd name="T48" fmla="*/ 1187428 w 1121"/>
                    <a:gd name="T49" fmla="*/ 161271 h 233"/>
                    <a:gd name="T50" fmla="*/ 1140117 w 1121"/>
                    <a:gd name="T51" fmla="*/ 168153 h 233"/>
                    <a:gd name="T52" fmla="*/ 1100350 w 1121"/>
                    <a:gd name="T53" fmla="*/ 115848 h 233"/>
                    <a:gd name="T54" fmla="*/ 1071560 w 1121"/>
                    <a:gd name="T55" fmla="*/ 70293 h 233"/>
                    <a:gd name="T56" fmla="*/ 1024830 w 1121"/>
                    <a:gd name="T57" fmla="*/ 30652 h 233"/>
                    <a:gd name="T58" fmla="*/ 987456 w 1121"/>
                    <a:gd name="T59" fmla="*/ 11278 h 233"/>
                    <a:gd name="T60" fmla="*/ 858198 w 1121"/>
                    <a:gd name="T61" fmla="*/ 119862 h 233"/>
                    <a:gd name="T62" fmla="*/ 822054 w 1121"/>
                    <a:gd name="T63" fmla="*/ 108987 h 233"/>
                    <a:gd name="T64" fmla="*/ 709732 w 1121"/>
                    <a:gd name="T65" fmla="*/ 61901 h 233"/>
                    <a:gd name="T66" fmla="*/ 622610 w 1121"/>
                    <a:gd name="T67" fmla="*/ 70293 h 233"/>
                    <a:gd name="T68" fmla="*/ 282486 w 1121"/>
                    <a:gd name="T69" fmla="*/ 245617 h 233"/>
                    <a:gd name="T70" fmla="*/ 231812 w 1121"/>
                    <a:gd name="T71" fmla="*/ 245617 h 233"/>
                    <a:gd name="T72" fmla="*/ 178502 w 1121"/>
                    <a:gd name="T73" fmla="*/ 172327 h 233"/>
                    <a:gd name="T74" fmla="*/ 126123 w 1121"/>
                    <a:gd name="T75" fmla="*/ 139534 h 233"/>
                    <a:gd name="T76" fmla="*/ 50610 w 1121"/>
                    <a:gd name="T77" fmla="*/ 179620 h 233"/>
                    <a:gd name="T78" fmla="*/ 1857 w 1121"/>
                    <a:gd name="T79" fmla="*/ 245617 h 233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</a:gdLst>
                  <a:ahLst/>
                  <a:cxnLst>
                    <a:cxn ang="T80">
                      <a:pos x="T0" y="T1"/>
                    </a:cxn>
                    <a:cxn ang="T81">
                      <a:pos x="T2" y="T3"/>
                    </a:cxn>
                    <a:cxn ang="T82">
                      <a:pos x="T4" y="T5"/>
                    </a:cxn>
                    <a:cxn ang="T83">
                      <a:pos x="T6" y="T7"/>
                    </a:cxn>
                    <a:cxn ang="T84">
                      <a:pos x="T8" y="T9"/>
                    </a:cxn>
                    <a:cxn ang="T85">
                      <a:pos x="T10" y="T11"/>
                    </a:cxn>
                    <a:cxn ang="T86">
                      <a:pos x="T12" y="T13"/>
                    </a:cxn>
                    <a:cxn ang="T87">
                      <a:pos x="T14" y="T15"/>
                    </a:cxn>
                    <a:cxn ang="T88">
                      <a:pos x="T16" y="T17"/>
                    </a:cxn>
                    <a:cxn ang="T89">
                      <a:pos x="T18" y="T19"/>
                    </a:cxn>
                    <a:cxn ang="T90">
                      <a:pos x="T20" y="T21"/>
                    </a:cxn>
                    <a:cxn ang="T91">
                      <a:pos x="T22" y="T23"/>
                    </a:cxn>
                    <a:cxn ang="T92">
                      <a:pos x="T24" y="T25"/>
                    </a:cxn>
                    <a:cxn ang="T93">
                      <a:pos x="T26" y="T27"/>
                    </a:cxn>
                    <a:cxn ang="T94">
                      <a:pos x="T28" y="T29"/>
                    </a:cxn>
                    <a:cxn ang="T95">
                      <a:pos x="T30" y="T31"/>
                    </a:cxn>
                    <a:cxn ang="T96">
                      <a:pos x="T32" y="T33"/>
                    </a:cxn>
                    <a:cxn ang="T97">
                      <a:pos x="T34" y="T35"/>
                    </a:cxn>
                    <a:cxn ang="T98">
                      <a:pos x="T36" y="T37"/>
                    </a:cxn>
                    <a:cxn ang="T99">
                      <a:pos x="T38" y="T39"/>
                    </a:cxn>
                    <a:cxn ang="T100">
                      <a:pos x="T40" y="T41"/>
                    </a:cxn>
                    <a:cxn ang="T101">
                      <a:pos x="T42" y="T43"/>
                    </a:cxn>
                    <a:cxn ang="T102">
                      <a:pos x="T44" y="T45"/>
                    </a:cxn>
                    <a:cxn ang="T103">
                      <a:pos x="T46" y="T47"/>
                    </a:cxn>
                    <a:cxn ang="T104">
                      <a:pos x="T48" y="T49"/>
                    </a:cxn>
                    <a:cxn ang="T105">
                      <a:pos x="T50" y="T51"/>
                    </a:cxn>
                    <a:cxn ang="T106">
                      <a:pos x="T52" y="T53"/>
                    </a:cxn>
                    <a:cxn ang="T107">
                      <a:pos x="T54" y="T55"/>
                    </a:cxn>
                    <a:cxn ang="T108">
                      <a:pos x="T56" y="T57"/>
                    </a:cxn>
                    <a:cxn ang="T109">
                      <a:pos x="T58" y="T59"/>
                    </a:cxn>
                    <a:cxn ang="T110">
                      <a:pos x="T60" y="T61"/>
                    </a:cxn>
                    <a:cxn ang="T111">
                      <a:pos x="T62" y="T63"/>
                    </a:cxn>
                    <a:cxn ang="T112">
                      <a:pos x="T64" y="T65"/>
                    </a:cxn>
                    <a:cxn ang="T113">
                      <a:pos x="T66" y="T67"/>
                    </a:cxn>
                    <a:cxn ang="T114">
                      <a:pos x="T68" y="T69"/>
                    </a:cxn>
                    <a:cxn ang="T115">
                      <a:pos x="T70" y="T71"/>
                    </a:cxn>
                    <a:cxn ang="T116">
                      <a:pos x="T72" y="T73"/>
                    </a:cxn>
                    <a:cxn ang="T117">
                      <a:pos x="T74" y="T75"/>
                    </a:cxn>
                    <a:cxn ang="T118">
                      <a:pos x="T76" y="T77"/>
                    </a:cxn>
                    <a:cxn ang="T119">
                      <a:pos x="T78" y="T79"/>
                    </a:cxn>
                  </a:cxnLst>
                  <a:rect l="0" t="0" r="r" b="b"/>
                  <a:pathLst>
                    <a:path w="1121" h="233">
                      <a:moveTo>
                        <a:pt x="1" y="38"/>
                      </a:moveTo>
                      <a:cubicBezTo>
                        <a:pt x="1" y="48"/>
                        <a:pt x="1" y="58"/>
                        <a:pt x="1" y="64"/>
                      </a:cubicBezTo>
                      <a:cubicBezTo>
                        <a:pt x="0" y="97"/>
                        <a:pt x="5" y="137"/>
                        <a:pt x="4" y="169"/>
                      </a:cubicBezTo>
                      <a:cubicBezTo>
                        <a:pt x="3" y="188"/>
                        <a:pt x="4" y="213"/>
                        <a:pt x="4" y="227"/>
                      </a:cubicBezTo>
                      <a:cubicBezTo>
                        <a:pt x="4" y="233"/>
                        <a:pt x="54" y="226"/>
                        <a:pt x="68" y="229"/>
                      </a:cubicBezTo>
                      <a:cubicBezTo>
                        <a:pt x="72" y="230"/>
                        <a:pt x="97" y="226"/>
                        <a:pt x="94" y="228"/>
                      </a:cubicBezTo>
                      <a:cubicBezTo>
                        <a:pt x="199" y="222"/>
                        <a:pt x="309" y="230"/>
                        <a:pt x="415" y="226"/>
                      </a:cubicBezTo>
                      <a:cubicBezTo>
                        <a:pt x="468" y="224"/>
                        <a:pt x="540" y="223"/>
                        <a:pt x="594" y="224"/>
                      </a:cubicBezTo>
                      <a:cubicBezTo>
                        <a:pt x="669" y="224"/>
                        <a:pt x="719" y="224"/>
                        <a:pt x="783" y="222"/>
                      </a:cubicBezTo>
                      <a:cubicBezTo>
                        <a:pt x="891" y="218"/>
                        <a:pt x="1006" y="220"/>
                        <a:pt x="1114" y="217"/>
                      </a:cubicBezTo>
                      <a:cubicBezTo>
                        <a:pt x="1121" y="217"/>
                        <a:pt x="1117" y="206"/>
                        <a:pt x="1118" y="199"/>
                      </a:cubicBezTo>
                      <a:cubicBezTo>
                        <a:pt x="1120" y="193"/>
                        <a:pt x="1120" y="186"/>
                        <a:pt x="1120" y="179"/>
                      </a:cubicBezTo>
                      <a:cubicBezTo>
                        <a:pt x="1120" y="126"/>
                        <a:pt x="1119" y="71"/>
                        <a:pt x="1118" y="18"/>
                      </a:cubicBezTo>
                      <a:cubicBezTo>
                        <a:pt x="1112" y="19"/>
                        <a:pt x="1105" y="19"/>
                        <a:pt x="1098" y="19"/>
                      </a:cubicBezTo>
                      <a:cubicBezTo>
                        <a:pt x="1090" y="18"/>
                        <a:pt x="1082" y="16"/>
                        <a:pt x="1074" y="15"/>
                      </a:cubicBezTo>
                      <a:cubicBezTo>
                        <a:pt x="1067" y="13"/>
                        <a:pt x="1059" y="11"/>
                        <a:pt x="1051" y="9"/>
                      </a:cubicBezTo>
                      <a:cubicBezTo>
                        <a:pt x="1042" y="7"/>
                        <a:pt x="1034" y="3"/>
                        <a:pt x="1024" y="1"/>
                      </a:cubicBezTo>
                      <a:cubicBezTo>
                        <a:pt x="1016" y="0"/>
                        <a:pt x="1007" y="2"/>
                        <a:pt x="999" y="2"/>
                      </a:cubicBezTo>
                      <a:cubicBezTo>
                        <a:pt x="986" y="4"/>
                        <a:pt x="974" y="4"/>
                        <a:pt x="961" y="7"/>
                      </a:cubicBezTo>
                      <a:cubicBezTo>
                        <a:pt x="949" y="9"/>
                        <a:pt x="940" y="16"/>
                        <a:pt x="928" y="17"/>
                      </a:cubicBezTo>
                      <a:cubicBezTo>
                        <a:pt x="919" y="18"/>
                        <a:pt x="911" y="14"/>
                        <a:pt x="902" y="14"/>
                      </a:cubicBezTo>
                      <a:cubicBezTo>
                        <a:pt x="894" y="14"/>
                        <a:pt x="887" y="17"/>
                        <a:pt x="880" y="17"/>
                      </a:cubicBezTo>
                      <a:cubicBezTo>
                        <a:pt x="868" y="18"/>
                        <a:pt x="857" y="16"/>
                        <a:pt x="845" y="16"/>
                      </a:cubicBezTo>
                      <a:cubicBezTo>
                        <a:pt x="799" y="17"/>
                        <a:pt x="752" y="18"/>
                        <a:pt x="706" y="21"/>
                      </a:cubicBezTo>
                      <a:cubicBezTo>
                        <a:pt x="696" y="21"/>
                        <a:pt x="687" y="24"/>
                        <a:pt x="678" y="25"/>
                      </a:cubicBezTo>
                      <a:cubicBezTo>
                        <a:pt x="669" y="26"/>
                        <a:pt x="660" y="27"/>
                        <a:pt x="651" y="26"/>
                      </a:cubicBezTo>
                      <a:cubicBezTo>
                        <a:pt x="643" y="25"/>
                        <a:pt x="635" y="21"/>
                        <a:pt x="628" y="18"/>
                      </a:cubicBezTo>
                      <a:cubicBezTo>
                        <a:pt x="622" y="16"/>
                        <a:pt x="618" y="13"/>
                        <a:pt x="612" y="11"/>
                      </a:cubicBezTo>
                      <a:cubicBezTo>
                        <a:pt x="603" y="8"/>
                        <a:pt x="594" y="7"/>
                        <a:pt x="585" y="5"/>
                      </a:cubicBezTo>
                      <a:cubicBezTo>
                        <a:pt x="578" y="4"/>
                        <a:pt x="571" y="1"/>
                        <a:pt x="564" y="2"/>
                      </a:cubicBezTo>
                      <a:cubicBezTo>
                        <a:pt x="538" y="6"/>
                        <a:pt x="515" y="15"/>
                        <a:pt x="490" y="19"/>
                      </a:cubicBezTo>
                      <a:cubicBezTo>
                        <a:pt x="483" y="20"/>
                        <a:pt x="476" y="18"/>
                        <a:pt x="469" y="17"/>
                      </a:cubicBezTo>
                      <a:cubicBezTo>
                        <a:pt x="448" y="15"/>
                        <a:pt x="427" y="11"/>
                        <a:pt x="405" y="10"/>
                      </a:cubicBezTo>
                      <a:cubicBezTo>
                        <a:pt x="388" y="9"/>
                        <a:pt x="371" y="9"/>
                        <a:pt x="355" y="11"/>
                      </a:cubicBezTo>
                      <a:cubicBezTo>
                        <a:pt x="290" y="19"/>
                        <a:pt x="226" y="31"/>
                        <a:pt x="161" y="38"/>
                      </a:cubicBezTo>
                      <a:cubicBezTo>
                        <a:pt x="152" y="40"/>
                        <a:pt x="142" y="40"/>
                        <a:pt x="132" y="38"/>
                      </a:cubicBezTo>
                      <a:cubicBezTo>
                        <a:pt x="121" y="36"/>
                        <a:pt x="113" y="30"/>
                        <a:pt x="102" y="27"/>
                      </a:cubicBezTo>
                      <a:cubicBezTo>
                        <a:pt x="93" y="25"/>
                        <a:pt x="83" y="22"/>
                        <a:pt x="72" y="22"/>
                      </a:cubicBezTo>
                      <a:cubicBezTo>
                        <a:pt x="58" y="22"/>
                        <a:pt x="43" y="25"/>
                        <a:pt x="29" y="28"/>
                      </a:cubicBezTo>
                      <a:cubicBezTo>
                        <a:pt x="19" y="30"/>
                        <a:pt x="10" y="35"/>
                        <a:pt x="1" y="38"/>
                      </a:cubicBezTo>
                      <a:close/>
                    </a:path>
                  </a:pathLst>
                </a:custGeom>
                <a:solidFill>
                  <a:srgbClr val="B79D4B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459" name="Freeform 14"/>
                <p:cNvSpPr>
                  <a:spLocks noChangeArrowheads="1"/>
                </p:cNvSpPr>
                <p:nvPr/>
              </p:nvSpPr>
              <p:spPr bwMode="auto">
                <a:xfrm>
                  <a:off x="617" y="2845"/>
                  <a:ext cx="1559" cy="76"/>
                </a:xfrm>
                <a:custGeom>
                  <a:avLst/>
                  <a:gdLst>
                    <a:gd name="T0" fmla="*/ 1927471 w 1125"/>
                    <a:gd name="T1" fmla="*/ 293132 h 44"/>
                    <a:gd name="T2" fmla="*/ 1949126 w 1125"/>
                    <a:gd name="T3" fmla="*/ 279074 h 44"/>
                    <a:gd name="T4" fmla="*/ 1900047 w 1125"/>
                    <a:gd name="T5" fmla="*/ 114114 h 44"/>
                    <a:gd name="T6" fmla="*/ 1712085 w 1125"/>
                    <a:gd name="T7" fmla="*/ 93141 h 44"/>
                    <a:gd name="T8" fmla="*/ 1323375 w 1125"/>
                    <a:gd name="T9" fmla="*/ 56128 h 44"/>
                    <a:gd name="T10" fmla="*/ 1262621 w 1125"/>
                    <a:gd name="T11" fmla="*/ 33841 h 44"/>
                    <a:gd name="T12" fmla="*/ 476652 w 1125"/>
                    <a:gd name="T13" fmla="*/ 20401 h 44"/>
                    <a:gd name="T14" fmla="*/ 437666 w 1125"/>
                    <a:gd name="T15" fmla="*/ 42111 h 44"/>
                    <a:gd name="T16" fmla="*/ 279083 w 1125"/>
                    <a:gd name="T17" fmla="*/ 69865 h 44"/>
                    <a:gd name="T18" fmla="*/ 213474 w 1125"/>
                    <a:gd name="T19" fmla="*/ 103458 h 44"/>
                    <a:gd name="T20" fmla="*/ 95501 w 1125"/>
                    <a:gd name="T21" fmla="*/ 115929 h 44"/>
                    <a:gd name="T22" fmla="*/ 5022 w 1125"/>
                    <a:gd name="T23" fmla="*/ 134297 h 44"/>
                    <a:gd name="T24" fmla="*/ 7686 w 1125"/>
                    <a:gd name="T25" fmla="*/ 273027 h 44"/>
                    <a:gd name="T26" fmla="*/ 938844 w 1125"/>
                    <a:gd name="T27" fmla="*/ 284781 h 44"/>
                    <a:gd name="T28" fmla="*/ 1068853 w 1125"/>
                    <a:gd name="T29" fmla="*/ 265376 h 44"/>
                    <a:gd name="T30" fmla="*/ 1099234 w 1125"/>
                    <a:gd name="T31" fmla="*/ 242673 h 44"/>
                    <a:gd name="T32" fmla="*/ 1167583 w 1125"/>
                    <a:gd name="T33" fmla="*/ 230372 h 44"/>
                    <a:gd name="T34" fmla="*/ 1287166 w 1125"/>
                    <a:gd name="T35" fmla="*/ 230372 h 44"/>
                    <a:gd name="T36" fmla="*/ 1679389 w 1125"/>
                    <a:gd name="T37" fmla="*/ 284781 h 44"/>
                    <a:gd name="T38" fmla="*/ 1694497 w 1125"/>
                    <a:gd name="T39" fmla="*/ 265376 h 44"/>
                    <a:gd name="T40" fmla="*/ 1927471 w 1125"/>
                    <a:gd name="T41" fmla="*/ 293132 h 44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</a:gdLst>
                  <a:ahLst/>
                  <a:cxnLst>
                    <a:cxn ang="T42">
                      <a:pos x="T0" y="T1"/>
                    </a:cxn>
                    <a:cxn ang="T43">
                      <a:pos x="T2" y="T3"/>
                    </a:cxn>
                    <a:cxn ang="T44">
                      <a:pos x="T4" y="T5"/>
                    </a:cxn>
                    <a:cxn ang="T45">
                      <a:pos x="T6" y="T7"/>
                    </a:cxn>
                    <a:cxn ang="T46">
                      <a:pos x="T8" y="T9"/>
                    </a:cxn>
                    <a:cxn ang="T47">
                      <a:pos x="T10" y="T11"/>
                    </a:cxn>
                    <a:cxn ang="T48">
                      <a:pos x="T12" y="T13"/>
                    </a:cxn>
                    <a:cxn ang="T49">
                      <a:pos x="T14" y="T15"/>
                    </a:cxn>
                    <a:cxn ang="T50">
                      <a:pos x="T16" y="T17"/>
                    </a:cxn>
                    <a:cxn ang="T51">
                      <a:pos x="T18" y="T19"/>
                    </a:cxn>
                    <a:cxn ang="T52">
                      <a:pos x="T20" y="T21"/>
                    </a:cxn>
                    <a:cxn ang="T53">
                      <a:pos x="T22" y="T23"/>
                    </a:cxn>
                    <a:cxn ang="T54">
                      <a:pos x="T24" y="T25"/>
                    </a:cxn>
                    <a:cxn ang="T55">
                      <a:pos x="T26" y="T27"/>
                    </a:cxn>
                    <a:cxn ang="T56">
                      <a:pos x="T28" y="T29"/>
                    </a:cxn>
                    <a:cxn ang="T57">
                      <a:pos x="T30" y="T31"/>
                    </a:cxn>
                    <a:cxn ang="T58">
                      <a:pos x="T32" y="T33"/>
                    </a:cxn>
                    <a:cxn ang="T59">
                      <a:pos x="T34" y="T35"/>
                    </a:cxn>
                    <a:cxn ang="T60">
                      <a:pos x="T36" y="T37"/>
                    </a:cxn>
                    <a:cxn ang="T61">
                      <a:pos x="T38" y="T39"/>
                    </a:cxn>
                    <a:cxn ang="T62">
                      <a:pos x="T40" y="T41"/>
                    </a:cxn>
                  </a:cxnLst>
                  <a:rect l="0" t="0" r="r" b="b"/>
                  <a:pathLst>
                    <a:path w="1125" h="44">
                      <a:moveTo>
                        <a:pt x="1111" y="42"/>
                      </a:moveTo>
                      <a:cubicBezTo>
                        <a:pt x="1116" y="42"/>
                        <a:pt x="1124" y="44"/>
                        <a:pt x="1124" y="40"/>
                      </a:cubicBezTo>
                      <a:cubicBezTo>
                        <a:pt x="1125" y="14"/>
                        <a:pt x="1121" y="17"/>
                        <a:pt x="1095" y="16"/>
                      </a:cubicBezTo>
                      <a:cubicBezTo>
                        <a:pt x="1060" y="15"/>
                        <a:pt x="1022" y="14"/>
                        <a:pt x="987" y="13"/>
                      </a:cubicBezTo>
                      <a:cubicBezTo>
                        <a:pt x="913" y="11"/>
                        <a:pt x="838" y="10"/>
                        <a:pt x="763" y="8"/>
                      </a:cubicBezTo>
                      <a:cubicBezTo>
                        <a:pt x="752" y="8"/>
                        <a:pt x="739" y="5"/>
                        <a:pt x="728" y="5"/>
                      </a:cubicBezTo>
                      <a:cubicBezTo>
                        <a:pt x="576" y="3"/>
                        <a:pt x="426" y="0"/>
                        <a:pt x="275" y="3"/>
                      </a:cubicBezTo>
                      <a:cubicBezTo>
                        <a:pt x="267" y="4"/>
                        <a:pt x="260" y="6"/>
                        <a:pt x="252" y="6"/>
                      </a:cubicBezTo>
                      <a:cubicBezTo>
                        <a:pt x="222" y="8"/>
                        <a:pt x="191" y="7"/>
                        <a:pt x="161" y="10"/>
                      </a:cubicBezTo>
                      <a:cubicBezTo>
                        <a:pt x="148" y="11"/>
                        <a:pt x="136" y="14"/>
                        <a:pt x="123" y="15"/>
                      </a:cubicBezTo>
                      <a:cubicBezTo>
                        <a:pt x="100" y="18"/>
                        <a:pt x="78" y="14"/>
                        <a:pt x="55" y="17"/>
                      </a:cubicBezTo>
                      <a:cubicBezTo>
                        <a:pt x="39" y="19"/>
                        <a:pt x="14" y="9"/>
                        <a:pt x="3" y="19"/>
                      </a:cubicBezTo>
                      <a:cubicBezTo>
                        <a:pt x="1" y="20"/>
                        <a:pt x="0" y="39"/>
                        <a:pt x="4" y="39"/>
                      </a:cubicBezTo>
                      <a:cubicBezTo>
                        <a:pt x="183" y="33"/>
                        <a:pt x="364" y="43"/>
                        <a:pt x="541" y="41"/>
                      </a:cubicBezTo>
                      <a:cubicBezTo>
                        <a:pt x="566" y="41"/>
                        <a:pt x="591" y="39"/>
                        <a:pt x="616" y="38"/>
                      </a:cubicBezTo>
                      <a:cubicBezTo>
                        <a:pt x="622" y="38"/>
                        <a:pt x="628" y="35"/>
                        <a:pt x="634" y="35"/>
                      </a:cubicBezTo>
                      <a:cubicBezTo>
                        <a:pt x="647" y="35"/>
                        <a:pt x="660" y="34"/>
                        <a:pt x="673" y="33"/>
                      </a:cubicBezTo>
                      <a:cubicBezTo>
                        <a:pt x="696" y="31"/>
                        <a:pt x="719" y="30"/>
                        <a:pt x="742" y="33"/>
                      </a:cubicBezTo>
                      <a:cubicBezTo>
                        <a:pt x="818" y="41"/>
                        <a:pt x="893" y="43"/>
                        <a:pt x="968" y="41"/>
                      </a:cubicBezTo>
                      <a:cubicBezTo>
                        <a:pt x="971" y="41"/>
                        <a:pt x="974" y="38"/>
                        <a:pt x="977" y="38"/>
                      </a:cubicBezTo>
                      <a:cubicBezTo>
                        <a:pt x="1022" y="34"/>
                        <a:pt x="1066" y="42"/>
                        <a:pt x="1111" y="42"/>
                      </a:cubicBezTo>
                      <a:close/>
                    </a:path>
                  </a:pathLst>
                </a:custGeom>
                <a:solidFill>
                  <a:srgbClr val="F6A39B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460" name="Freeform 16"/>
                <p:cNvSpPr>
                  <a:spLocks noChangeArrowheads="1"/>
                </p:cNvSpPr>
                <p:nvPr/>
              </p:nvSpPr>
              <p:spPr bwMode="auto">
                <a:xfrm>
                  <a:off x="621" y="2868"/>
                  <a:ext cx="1557" cy="125"/>
                </a:xfrm>
                <a:custGeom>
                  <a:avLst/>
                  <a:gdLst>
                    <a:gd name="T0" fmla="*/ 1921063 w 1123"/>
                    <a:gd name="T1" fmla="*/ 424233 h 73"/>
                    <a:gd name="T2" fmla="*/ 1924614 w 1123"/>
                    <a:gd name="T3" fmla="*/ 405402 h 73"/>
                    <a:gd name="T4" fmla="*/ 1946940 w 1123"/>
                    <a:gd name="T5" fmla="*/ 411127 h 73"/>
                    <a:gd name="T6" fmla="*/ 1954099 w 1123"/>
                    <a:gd name="T7" fmla="*/ 322774 h 73"/>
                    <a:gd name="T8" fmla="*/ 1954099 w 1123"/>
                    <a:gd name="T9" fmla="*/ 225587 h 73"/>
                    <a:gd name="T10" fmla="*/ 1949049 w 1123"/>
                    <a:gd name="T11" fmla="*/ 108889 h 73"/>
                    <a:gd name="T12" fmla="*/ 1839363 w 1123"/>
                    <a:gd name="T13" fmla="*/ 102010 h 73"/>
                    <a:gd name="T14" fmla="*/ 1745763 w 1123"/>
                    <a:gd name="T15" fmla="*/ 83485 h 73"/>
                    <a:gd name="T16" fmla="*/ 1586449 w 1123"/>
                    <a:gd name="T17" fmla="*/ 77533 h 73"/>
                    <a:gd name="T18" fmla="*/ 1504407 w 1123"/>
                    <a:gd name="T19" fmla="*/ 58108 h 73"/>
                    <a:gd name="T20" fmla="*/ 1460523 w 1123"/>
                    <a:gd name="T21" fmla="*/ 58108 h 73"/>
                    <a:gd name="T22" fmla="*/ 1307546 w 1123"/>
                    <a:gd name="T23" fmla="*/ 54827 h 73"/>
                    <a:gd name="T24" fmla="*/ 1178759 w 1123"/>
                    <a:gd name="T25" fmla="*/ 28687 h 73"/>
                    <a:gd name="T26" fmla="*/ 824370 w 1123"/>
                    <a:gd name="T27" fmla="*/ 10620 h 73"/>
                    <a:gd name="T28" fmla="*/ 824370 w 1123"/>
                    <a:gd name="T29" fmla="*/ 10620 h 73"/>
                    <a:gd name="T30" fmla="*/ 625756 w 1123"/>
                    <a:gd name="T31" fmla="*/ 0 h 73"/>
                    <a:gd name="T32" fmla="*/ 509390 w 1123"/>
                    <a:gd name="T33" fmla="*/ 6447 h 73"/>
                    <a:gd name="T34" fmla="*/ 459168 w 1123"/>
                    <a:gd name="T35" fmla="*/ 44207 h 73"/>
                    <a:gd name="T36" fmla="*/ 371097 w 1123"/>
                    <a:gd name="T37" fmla="*/ 28687 h 73"/>
                    <a:gd name="T38" fmla="*/ 188469 w 1123"/>
                    <a:gd name="T39" fmla="*/ 95512 h 73"/>
                    <a:gd name="T40" fmla="*/ 12704 w 1123"/>
                    <a:gd name="T41" fmla="*/ 127449 h 73"/>
                    <a:gd name="T42" fmla="*/ 1855 w 1123"/>
                    <a:gd name="T43" fmla="*/ 156979 h 73"/>
                    <a:gd name="T44" fmla="*/ 1855 w 1123"/>
                    <a:gd name="T45" fmla="*/ 250106 h 73"/>
                    <a:gd name="T46" fmla="*/ 1855 w 1123"/>
                    <a:gd name="T47" fmla="*/ 411127 h 73"/>
                    <a:gd name="T48" fmla="*/ 1855 w 1123"/>
                    <a:gd name="T49" fmla="*/ 424233 h 73"/>
                    <a:gd name="T50" fmla="*/ 357238 w 1123"/>
                    <a:gd name="T51" fmla="*/ 424233 h 73"/>
                    <a:gd name="T52" fmla="*/ 359442 w 1123"/>
                    <a:gd name="T53" fmla="*/ 417885 h 73"/>
                    <a:gd name="T54" fmla="*/ 374913 w 1123"/>
                    <a:gd name="T55" fmla="*/ 424233 h 73"/>
                    <a:gd name="T56" fmla="*/ 730441 w 1123"/>
                    <a:gd name="T57" fmla="*/ 424233 h 73"/>
                    <a:gd name="T58" fmla="*/ 740677 w 1123"/>
                    <a:gd name="T59" fmla="*/ 370827 h 73"/>
                    <a:gd name="T60" fmla="*/ 768187 w 1123"/>
                    <a:gd name="T61" fmla="*/ 370827 h 73"/>
                    <a:gd name="T62" fmla="*/ 772882 w 1123"/>
                    <a:gd name="T63" fmla="*/ 424233 h 73"/>
                    <a:gd name="T64" fmla="*/ 892197 w 1123"/>
                    <a:gd name="T65" fmla="*/ 424233 h 73"/>
                    <a:gd name="T66" fmla="*/ 896208 w 1123"/>
                    <a:gd name="T67" fmla="*/ 411127 h 73"/>
                    <a:gd name="T68" fmla="*/ 905118 w 1123"/>
                    <a:gd name="T69" fmla="*/ 424233 h 73"/>
                    <a:gd name="T70" fmla="*/ 926749 w 1123"/>
                    <a:gd name="T71" fmla="*/ 424233 h 73"/>
                    <a:gd name="T72" fmla="*/ 931123 w 1123"/>
                    <a:gd name="T73" fmla="*/ 411127 h 73"/>
                    <a:gd name="T74" fmla="*/ 939787 w 1123"/>
                    <a:gd name="T75" fmla="*/ 411127 h 73"/>
                    <a:gd name="T76" fmla="*/ 941704 w 1123"/>
                    <a:gd name="T77" fmla="*/ 424233 h 73"/>
                    <a:gd name="T78" fmla="*/ 1089685 w 1123"/>
                    <a:gd name="T79" fmla="*/ 424233 h 73"/>
                    <a:gd name="T80" fmla="*/ 1095996 w 1123"/>
                    <a:gd name="T81" fmla="*/ 405402 h 73"/>
                    <a:gd name="T82" fmla="*/ 1101071 w 1123"/>
                    <a:gd name="T83" fmla="*/ 424233 h 73"/>
                    <a:gd name="T84" fmla="*/ 1173662 w 1123"/>
                    <a:gd name="T85" fmla="*/ 424233 h 73"/>
                    <a:gd name="T86" fmla="*/ 1179163 w 1123"/>
                    <a:gd name="T87" fmla="*/ 424233 h 73"/>
                    <a:gd name="T88" fmla="*/ 1380470 w 1123"/>
                    <a:gd name="T89" fmla="*/ 424233 h 73"/>
                    <a:gd name="T90" fmla="*/ 1383939 w 1123"/>
                    <a:gd name="T91" fmla="*/ 405402 h 73"/>
                    <a:gd name="T92" fmla="*/ 1396750 w 1123"/>
                    <a:gd name="T93" fmla="*/ 417885 h 73"/>
                    <a:gd name="T94" fmla="*/ 1396750 w 1123"/>
                    <a:gd name="T95" fmla="*/ 424233 h 73"/>
                    <a:gd name="T96" fmla="*/ 1514559 w 1123"/>
                    <a:gd name="T97" fmla="*/ 424233 h 73"/>
                    <a:gd name="T98" fmla="*/ 1522420 w 1123"/>
                    <a:gd name="T99" fmla="*/ 405402 h 73"/>
                    <a:gd name="T100" fmla="*/ 1528358 w 1123"/>
                    <a:gd name="T101" fmla="*/ 405402 h 73"/>
                    <a:gd name="T102" fmla="*/ 1533689 w 1123"/>
                    <a:gd name="T103" fmla="*/ 424233 h 73"/>
                    <a:gd name="T104" fmla="*/ 1597293 w 1123"/>
                    <a:gd name="T105" fmla="*/ 424233 h 73"/>
                    <a:gd name="T106" fmla="*/ 1598423 w 1123"/>
                    <a:gd name="T107" fmla="*/ 381908 h 73"/>
                    <a:gd name="T108" fmla="*/ 1613989 w 1123"/>
                    <a:gd name="T109" fmla="*/ 424233 h 73"/>
                    <a:gd name="T110" fmla="*/ 1650976 w 1123"/>
                    <a:gd name="T111" fmla="*/ 424233 h 73"/>
                    <a:gd name="T112" fmla="*/ 1657577 w 1123"/>
                    <a:gd name="T113" fmla="*/ 333693 h 73"/>
                    <a:gd name="T114" fmla="*/ 1670325 w 1123"/>
                    <a:gd name="T115" fmla="*/ 360533 h 73"/>
                    <a:gd name="T116" fmla="*/ 1675429 w 1123"/>
                    <a:gd name="T117" fmla="*/ 424233 h 73"/>
                    <a:gd name="T118" fmla="*/ 1730933 w 1123"/>
                    <a:gd name="T119" fmla="*/ 424233 h 73"/>
                    <a:gd name="T120" fmla="*/ 1730933 w 1123"/>
                    <a:gd name="T121" fmla="*/ 417885 h 73"/>
                    <a:gd name="T122" fmla="*/ 1737484 w 1123"/>
                    <a:gd name="T123" fmla="*/ 424233 h 73"/>
                    <a:gd name="T124" fmla="*/ 1921063 w 1123"/>
                    <a:gd name="T125" fmla="*/ 424233 h 73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60000 65536"/>
                    <a:gd name="T184" fmla="*/ 0 60000 65536"/>
                    <a:gd name="T185" fmla="*/ 0 60000 65536"/>
                    <a:gd name="T186" fmla="*/ 0 60000 65536"/>
                    <a:gd name="T187" fmla="*/ 0 60000 65536"/>
                    <a:gd name="T188" fmla="*/ 0 60000 65536"/>
                  </a:gdLst>
                  <a:ahLst/>
                  <a:cxnLst>
                    <a:cxn ang="T126">
                      <a:pos x="T0" y="T1"/>
                    </a:cxn>
                    <a:cxn ang="T127">
                      <a:pos x="T2" y="T3"/>
                    </a:cxn>
                    <a:cxn ang="T128">
                      <a:pos x="T4" y="T5"/>
                    </a:cxn>
                    <a:cxn ang="T129">
                      <a:pos x="T6" y="T7"/>
                    </a:cxn>
                    <a:cxn ang="T130">
                      <a:pos x="T8" y="T9"/>
                    </a:cxn>
                    <a:cxn ang="T131">
                      <a:pos x="T10" y="T11"/>
                    </a:cxn>
                    <a:cxn ang="T132">
                      <a:pos x="T12" y="T13"/>
                    </a:cxn>
                    <a:cxn ang="T133">
                      <a:pos x="T14" y="T15"/>
                    </a:cxn>
                    <a:cxn ang="T134">
                      <a:pos x="T16" y="T17"/>
                    </a:cxn>
                    <a:cxn ang="T135">
                      <a:pos x="T18" y="T19"/>
                    </a:cxn>
                    <a:cxn ang="T136">
                      <a:pos x="T20" y="T21"/>
                    </a:cxn>
                    <a:cxn ang="T137">
                      <a:pos x="T22" y="T23"/>
                    </a:cxn>
                    <a:cxn ang="T138">
                      <a:pos x="T24" y="T25"/>
                    </a:cxn>
                    <a:cxn ang="T139">
                      <a:pos x="T26" y="T27"/>
                    </a:cxn>
                    <a:cxn ang="T140">
                      <a:pos x="T28" y="T29"/>
                    </a:cxn>
                    <a:cxn ang="T141">
                      <a:pos x="T30" y="T31"/>
                    </a:cxn>
                    <a:cxn ang="T142">
                      <a:pos x="T32" y="T33"/>
                    </a:cxn>
                    <a:cxn ang="T143">
                      <a:pos x="T34" y="T35"/>
                    </a:cxn>
                    <a:cxn ang="T144">
                      <a:pos x="T36" y="T37"/>
                    </a:cxn>
                    <a:cxn ang="T145">
                      <a:pos x="T38" y="T39"/>
                    </a:cxn>
                    <a:cxn ang="T146">
                      <a:pos x="T40" y="T41"/>
                    </a:cxn>
                    <a:cxn ang="T147">
                      <a:pos x="T42" y="T43"/>
                    </a:cxn>
                    <a:cxn ang="T148">
                      <a:pos x="T44" y="T45"/>
                    </a:cxn>
                    <a:cxn ang="T149">
                      <a:pos x="T46" y="T47"/>
                    </a:cxn>
                    <a:cxn ang="T150">
                      <a:pos x="T48" y="T49"/>
                    </a:cxn>
                    <a:cxn ang="T151">
                      <a:pos x="T50" y="T51"/>
                    </a:cxn>
                    <a:cxn ang="T152">
                      <a:pos x="T52" y="T53"/>
                    </a:cxn>
                    <a:cxn ang="T153">
                      <a:pos x="T54" y="T55"/>
                    </a:cxn>
                    <a:cxn ang="T154">
                      <a:pos x="T56" y="T57"/>
                    </a:cxn>
                    <a:cxn ang="T155">
                      <a:pos x="T58" y="T59"/>
                    </a:cxn>
                    <a:cxn ang="T156">
                      <a:pos x="T60" y="T61"/>
                    </a:cxn>
                    <a:cxn ang="T157">
                      <a:pos x="T62" y="T63"/>
                    </a:cxn>
                    <a:cxn ang="T158">
                      <a:pos x="T64" y="T65"/>
                    </a:cxn>
                    <a:cxn ang="T159">
                      <a:pos x="T66" y="T67"/>
                    </a:cxn>
                    <a:cxn ang="T160">
                      <a:pos x="T68" y="T69"/>
                    </a:cxn>
                    <a:cxn ang="T161">
                      <a:pos x="T70" y="T71"/>
                    </a:cxn>
                    <a:cxn ang="T162">
                      <a:pos x="T72" y="T73"/>
                    </a:cxn>
                    <a:cxn ang="T163">
                      <a:pos x="T74" y="T75"/>
                    </a:cxn>
                    <a:cxn ang="T164">
                      <a:pos x="T76" y="T77"/>
                    </a:cxn>
                    <a:cxn ang="T165">
                      <a:pos x="T78" y="T79"/>
                    </a:cxn>
                    <a:cxn ang="T166">
                      <a:pos x="T80" y="T81"/>
                    </a:cxn>
                    <a:cxn ang="T167">
                      <a:pos x="T82" y="T83"/>
                    </a:cxn>
                    <a:cxn ang="T168">
                      <a:pos x="T84" y="T85"/>
                    </a:cxn>
                    <a:cxn ang="T169">
                      <a:pos x="T86" y="T87"/>
                    </a:cxn>
                    <a:cxn ang="T170">
                      <a:pos x="T88" y="T89"/>
                    </a:cxn>
                    <a:cxn ang="T171">
                      <a:pos x="T90" y="T91"/>
                    </a:cxn>
                    <a:cxn ang="T172">
                      <a:pos x="T92" y="T93"/>
                    </a:cxn>
                    <a:cxn ang="T173">
                      <a:pos x="T94" y="T95"/>
                    </a:cxn>
                    <a:cxn ang="T174">
                      <a:pos x="T96" y="T97"/>
                    </a:cxn>
                    <a:cxn ang="T175">
                      <a:pos x="T98" y="T99"/>
                    </a:cxn>
                    <a:cxn ang="T176">
                      <a:pos x="T100" y="T101"/>
                    </a:cxn>
                    <a:cxn ang="T177">
                      <a:pos x="T102" y="T103"/>
                    </a:cxn>
                    <a:cxn ang="T178">
                      <a:pos x="T104" y="T105"/>
                    </a:cxn>
                    <a:cxn ang="T179">
                      <a:pos x="T106" y="T107"/>
                    </a:cxn>
                    <a:cxn ang="T180">
                      <a:pos x="T108" y="T109"/>
                    </a:cxn>
                    <a:cxn ang="T181">
                      <a:pos x="T110" y="T111"/>
                    </a:cxn>
                    <a:cxn ang="T182">
                      <a:pos x="T112" y="T113"/>
                    </a:cxn>
                    <a:cxn ang="T183">
                      <a:pos x="T114" y="T115"/>
                    </a:cxn>
                    <a:cxn ang="T184">
                      <a:pos x="T116" y="T117"/>
                    </a:cxn>
                    <a:cxn ang="T185">
                      <a:pos x="T118" y="T119"/>
                    </a:cxn>
                    <a:cxn ang="T186">
                      <a:pos x="T120" y="T121"/>
                    </a:cxn>
                    <a:cxn ang="T187">
                      <a:pos x="T122" y="T123"/>
                    </a:cxn>
                    <a:cxn ang="T188">
                      <a:pos x="T124" y="T125"/>
                    </a:cxn>
                  </a:cxnLst>
                  <a:rect l="0" t="0" r="r" b="b"/>
                  <a:pathLst>
                    <a:path w="1123" h="73">
                      <a:moveTo>
                        <a:pt x="1102" y="71"/>
                      </a:moveTo>
                      <a:cubicBezTo>
                        <a:pt x="1103" y="70"/>
                        <a:pt x="1103" y="69"/>
                        <a:pt x="1104" y="68"/>
                      </a:cubicBezTo>
                      <a:cubicBezTo>
                        <a:pt x="1109" y="60"/>
                        <a:pt x="1111" y="73"/>
                        <a:pt x="1117" y="69"/>
                      </a:cubicBezTo>
                      <a:cubicBezTo>
                        <a:pt x="1121" y="67"/>
                        <a:pt x="1123" y="59"/>
                        <a:pt x="1121" y="54"/>
                      </a:cubicBezTo>
                      <a:cubicBezTo>
                        <a:pt x="1118" y="49"/>
                        <a:pt x="1123" y="43"/>
                        <a:pt x="1121" y="38"/>
                      </a:cubicBezTo>
                      <a:cubicBezTo>
                        <a:pt x="1119" y="33"/>
                        <a:pt x="1123" y="21"/>
                        <a:pt x="1118" y="18"/>
                      </a:cubicBezTo>
                      <a:cubicBezTo>
                        <a:pt x="1100" y="10"/>
                        <a:pt x="1074" y="20"/>
                        <a:pt x="1055" y="17"/>
                      </a:cubicBezTo>
                      <a:cubicBezTo>
                        <a:pt x="1037" y="15"/>
                        <a:pt x="1019" y="15"/>
                        <a:pt x="1002" y="14"/>
                      </a:cubicBezTo>
                      <a:cubicBezTo>
                        <a:pt x="971" y="13"/>
                        <a:pt x="940" y="12"/>
                        <a:pt x="910" y="13"/>
                      </a:cubicBezTo>
                      <a:cubicBezTo>
                        <a:pt x="894" y="14"/>
                        <a:pt x="878" y="11"/>
                        <a:pt x="863" y="10"/>
                      </a:cubicBezTo>
                      <a:cubicBezTo>
                        <a:pt x="854" y="9"/>
                        <a:pt x="847" y="10"/>
                        <a:pt x="838" y="10"/>
                      </a:cubicBezTo>
                      <a:cubicBezTo>
                        <a:pt x="809" y="12"/>
                        <a:pt x="779" y="2"/>
                        <a:pt x="750" y="9"/>
                      </a:cubicBezTo>
                      <a:cubicBezTo>
                        <a:pt x="722" y="10"/>
                        <a:pt x="700" y="3"/>
                        <a:pt x="676" y="5"/>
                      </a:cubicBezTo>
                      <a:cubicBezTo>
                        <a:pt x="651" y="7"/>
                        <a:pt x="464" y="2"/>
                        <a:pt x="473" y="2"/>
                      </a:cubicBezTo>
                      <a:cubicBezTo>
                        <a:pt x="435" y="7"/>
                        <a:pt x="398" y="1"/>
                        <a:pt x="359" y="0"/>
                      </a:cubicBezTo>
                      <a:cubicBezTo>
                        <a:pt x="336" y="1"/>
                        <a:pt x="314" y="1"/>
                        <a:pt x="292" y="1"/>
                      </a:cubicBezTo>
                      <a:cubicBezTo>
                        <a:pt x="283" y="2"/>
                        <a:pt x="273" y="7"/>
                        <a:pt x="263" y="7"/>
                      </a:cubicBezTo>
                      <a:cubicBezTo>
                        <a:pt x="247" y="7"/>
                        <a:pt x="230" y="3"/>
                        <a:pt x="213" y="5"/>
                      </a:cubicBezTo>
                      <a:cubicBezTo>
                        <a:pt x="178" y="7"/>
                        <a:pt x="143" y="13"/>
                        <a:pt x="108" y="16"/>
                      </a:cubicBezTo>
                      <a:cubicBezTo>
                        <a:pt x="74" y="19"/>
                        <a:pt x="40" y="12"/>
                        <a:pt x="7" y="21"/>
                      </a:cubicBezTo>
                      <a:cubicBezTo>
                        <a:pt x="6" y="22"/>
                        <a:pt x="3" y="24"/>
                        <a:pt x="1" y="26"/>
                      </a:cubicBezTo>
                      <a:cubicBezTo>
                        <a:pt x="2" y="31"/>
                        <a:pt x="0" y="37"/>
                        <a:pt x="1" y="42"/>
                      </a:cubicBezTo>
                      <a:cubicBezTo>
                        <a:pt x="1" y="51"/>
                        <a:pt x="1" y="57"/>
                        <a:pt x="1" y="69"/>
                      </a:cubicBezTo>
                      <a:cubicBezTo>
                        <a:pt x="1" y="69"/>
                        <a:pt x="1" y="70"/>
                        <a:pt x="1" y="71"/>
                      </a:cubicBezTo>
                      <a:lnTo>
                        <a:pt x="205" y="71"/>
                      </a:lnTo>
                      <a:cubicBezTo>
                        <a:pt x="206" y="71"/>
                        <a:pt x="206" y="71"/>
                        <a:pt x="206" y="70"/>
                      </a:cubicBezTo>
                      <a:cubicBezTo>
                        <a:pt x="209" y="68"/>
                        <a:pt x="212" y="69"/>
                        <a:pt x="215" y="71"/>
                      </a:cubicBezTo>
                      <a:lnTo>
                        <a:pt x="419" y="71"/>
                      </a:lnTo>
                      <a:cubicBezTo>
                        <a:pt x="421" y="68"/>
                        <a:pt x="423" y="65"/>
                        <a:pt x="425" y="62"/>
                      </a:cubicBezTo>
                      <a:cubicBezTo>
                        <a:pt x="429" y="58"/>
                        <a:pt x="438" y="57"/>
                        <a:pt x="441" y="62"/>
                      </a:cubicBezTo>
                      <a:cubicBezTo>
                        <a:pt x="442" y="65"/>
                        <a:pt x="443" y="68"/>
                        <a:pt x="443" y="71"/>
                      </a:cubicBezTo>
                      <a:lnTo>
                        <a:pt x="512" y="71"/>
                      </a:lnTo>
                      <a:cubicBezTo>
                        <a:pt x="513" y="70"/>
                        <a:pt x="513" y="69"/>
                        <a:pt x="514" y="69"/>
                      </a:cubicBezTo>
                      <a:cubicBezTo>
                        <a:pt x="514" y="69"/>
                        <a:pt x="516" y="70"/>
                        <a:pt x="519" y="71"/>
                      </a:cubicBezTo>
                      <a:lnTo>
                        <a:pt x="532" y="71"/>
                      </a:lnTo>
                      <a:cubicBezTo>
                        <a:pt x="533" y="70"/>
                        <a:pt x="533" y="70"/>
                        <a:pt x="534" y="69"/>
                      </a:cubicBezTo>
                      <a:cubicBezTo>
                        <a:pt x="535" y="69"/>
                        <a:pt x="538" y="69"/>
                        <a:pt x="539" y="69"/>
                      </a:cubicBezTo>
                      <a:cubicBezTo>
                        <a:pt x="539" y="70"/>
                        <a:pt x="539" y="70"/>
                        <a:pt x="540" y="71"/>
                      </a:cubicBezTo>
                      <a:lnTo>
                        <a:pt x="625" y="71"/>
                      </a:lnTo>
                      <a:cubicBezTo>
                        <a:pt x="626" y="70"/>
                        <a:pt x="628" y="69"/>
                        <a:pt x="629" y="68"/>
                      </a:cubicBezTo>
                      <a:cubicBezTo>
                        <a:pt x="630" y="69"/>
                        <a:pt x="631" y="70"/>
                        <a:pt x="632" y="71"/>
                      </a:cubicBezTo>
                      <a:lnTo>
                        <a:pt x="673" y="71"/>
                      </a:lnTo>
                      <a:cubicBezTo>
                        <a:pt x="674" y="70"/>
                        <a:pt x="675" y="70"/>
                        <a:pt x="677" y="71"/>
                      </a:cubicBezTo>
                      <a:lnTo>
                        <a:pt x="792" y="71"/>
                      </a:lnTo>
                      <a:cubicBezTo>
                        <a:pt x="793" y="70"/>
                        <a:pt x="793" y="69"/>
                        <a:pt x="794" y="68"/>
                      </a:cubicBezTo>
                      <a:cubicBezTo>
                        <a:pt x="795" y="67"/>
                        <a:pt x="799" y="68"/>
                        <a:pt x="801" y="70"/>
                      </a:cubicBezTo>
                      <a:cubicBezTo>
                        <a:pt x="801" y="70"/>
                        <a:pt x="801" y="71"/>
                        <a:pt x="801" y="71"/>
                      </a:cubicBezTo>
                      <a:lnTo>
                        <a:pt x="869" y="71"/>
                      </a:lnTo>
                      <a:cubicBezTo>
                        <a:pt x="870" y="69"/>
                        <a:pt x="871" y="69"/>
                        <a:pt x="873" y="68"/>
                      </a:cubicBezTo>
                      <a:cubicBezTo>
                        <a:pt x="874" y="67"/>
                        <a:pt x="876" y="67"/>
                        <a:pt x="877" y="68"/>
                      </a:cubicBezTo>
                      <a:cubicBezTo>
                        <a:pt x="878" y="69"/>
                        <a:pt x="879" y="70"/>
                        <a:pt x="880" y="71"/>
                      </a:cubicBezTo>
                      <a:lnTo>
                        <a:pt x="916" y="71"/>
                      </a:lnTo>
                      <a:cubicBezTo>
                        <a:pt x="916" y="69"/>
                        <a:pt x="917" y="66"/>
                        <a:pt x="917" y="64"/>
                      </a:cubicBezTo>
                      <a:cubicBezTo>
                        <a:pt x="921" y="65"/>
                        <a:pt x="924" y="68"/>
                        <a:pt x="926" y="71"/>
                      </a:cubicBezTo>
                      <a:lnTo>
                        <a:pt x="947" y="71"/>
                      </a:lnTo>
                      <a:cubicBezTo>
                        <a:pt x="947" y="66"/>
                        <a:pt x="948" y="59"/>
                        <a:pt x="951" y="56"/>
                      </a:cubicBezTo>
                      <a:cubicBezTo>
                        <a:pt x="953" y="53"/>
                        <a:pt x="956" y="58"/>
                        <a:pt x="958" y="60"/>
                      </a:cubicBezTo>
                      <a:cubicBezTo>
                        <a:pt x="959" y="63"/>
                        <a:pt x="960" y="67"/>
                        <a:pt x="961" y="71"/>
                      </a:cubicBezTo>
                      <a:lnTo>
                        <a:pt x="993" y="71"/>
                      </a:lnTo>
                      <a:cubicBezTo>
                        <a:pt x="993" y="71"/>
                        <a:pt x="993" y="70"/>
                        <a:pt x="993" y="70"/>
                      </a:cubicBezTo>
                      <a:cubicBezTo>
                        <a:pt x="995" y="69"/>
                        <a:pt x="997" y="69"/>
                        <a:pt x="997" y="71"/>
                      </a:cubicBezTo>
                      <a:lnTo>
                        <a:pt x="1102" y="71"/>
                      </a:lnTo>
                      <a:close/>
                    </a:path>
                  </a:pathLst>
                </a:custGeom>
                <a:solidFill>
                  <a:srgbClr val="F7C4C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461" name="Freeform 17"/>
                <p:cNvSpPr>
                  <a:spLocks noChangeArrowheads="1"/>
                </p:cNvSpPr>
                <p:nvPr/>
              </p:nvSpPr>
              <p:spPr bwMode="auto">
                <a:xfrm>
                  <a:off x="621" y="2991"/>
                  <a:ext cx="283" cy="63"/>
                </a:xfrm>
                <a:custGeom>
                  <a:avLst/>
                  <a:gdLst>
                    <a:gd name="T0" fmla="*/ 1804 w 205"/>
                    <a:gd name="T1" fmla="*/ 0 h 37"/>
                    <a:gd name="T2" fmla="*/ 4908 w 205"/>
                    <a:gd name="T3" fmla="*/ 46843 h 37"/>
                    <a:gd name="T4" fmla="*/ 18612 w 205"/>
                    <a:gd name="T5" fmla="*/ 90551 h 37"/>
                    <a:gd name="T6" fmla="*/ 88477 w 205"/>
                    <a:gd name="T7" fmla="*/ 83810 h 37"/>
                    <a:gd name="T8" fmla="*/ 133490 w 205"/>
                    <a:gd name="T9" fmla="*/ 118489 h 37"/>
                    <a:gd name="T10" fmla="*/ 147034 w 205"/>
                    <a:gd name="T11" fmla="*/ 145438 h 37"/>
                    <a:gd name="T12" fmla="*/ 156888 w 205"/>
                    <a:gd name="T13" fmla="*/ 34703 h 37"/>
                    <a:gd name="T14" fmla="*/ 166124 w 205"/>
                    <a:gd name="T15" fmla="*/ 46843 h 37"/>
                    <a:gd name="T16" fmla="*/ 212011 w 205"/>
                    <a:gd name="T17" fmla="*/ 162080 h 37"/>
                    <a:gd name="T18" fmla="*/ 235408 w 205"/>
                    <a:gd name="T19" fmla="*/ 111605 h 37"/>
                    <a:gd name="T20" fmla="*/ 256311 w 205"/>
                    <a:gd name="T21" fmla="*/ 111605 h 37"/>
                    <a:gd name="T22" fmla="*/ 313393 w 205"/>
                    <a:gd name="T23" fmla="*/ 190347 h 37"/>
                    <a:gd name="T24" fmla="*/ 347062 w 205"/>
                    <a:gd name="T25" fmla="*/ 0 h 37"/>
                    <a:gd name="T26" fmla="*/ 1804 w 205"/>
                    <a:gd name="T27" fmla="*/ 0 h 37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</a:gdLst>
                  <a:ahLst/>
                  <a:cxnLst>
                    <a:cxn ang="T28">
                      <a:pos x="T0" y="T1"/>
                    </a:cxn>
                    <a:cxn ang="T29">
                      <a:pos x="T2" y="T3"/>
                    </a:cxn>
                    <a:cxn ang="T30">
                      <a:pos x="T4" y="T5"/>
                    </a:cxn>
                    <a:cxn ang="T31">
                      <a:pos x="T6" y="T7"/>
                    </a:cxn>
                    <a:cxn ang="T32">
                      <a:pos x="T8" y="T9"/>
                    </a:cxn>
                    <a:cxn ang="T33">
                      <a:pos x="T10" y="T11"/>
                    </a:cxn>
                    <a:cxn ang="T34">
                      <a:pos x="T12" y="T13"/>
                    </a:cxn>
                    <a:cxn ang="T35">
                      <a:pos x="T14" y="T15"/>
                    </a:cxn>
                    <a:cxn ang="T36">
                      <a:pos x="T16" y="T17"/>
                    </a:cxn>
                    <a:cxn ang="T37">
                      <a:pos x="T18" y="T19"/>
                    </a:cxn>
                    <a:cxn ang="T38">
                      <a:pos x="T20" y="T21"/>
                    </a:cxn>
                    <a:cxn ang="T39">
                      <a:pos x="T22" y="T23"/>
                    </a:cxn>
                    <a:cxn ang="T40">
                      <a:pos x="T24" y="T25"/>
                    </a:cxn>
                    <a:cxn ang="T41">
                      <a:pos x="T26" y="T27"/>
                    </a:cxn>
                  </a:cxnLst>
                  <a:rect l="0" t="0" r="r" b="b"/>
                  <a:pathLst>
                    <a:path w="205" h="37">
                      <a:moveTo>
                        <a:pt x="1" y="0"/>
                      </a:moveTo>
                      <a:cubicBezTo>
                        <a:pt x="0" y="5"/>
                        <a:pt x="3" y="9"/>
                        <a:pt x="3" y="8"/>
                      </a:cubicBezTo>
                      <a:cubicBezTo>
                        <a:pt x="6" y="11"/>
                        <a:pt x="7" y="15"/>
                        <a:pt x="11" y="15"/>
                      </a:cubicBezTo>
                      <a:cubicBezTo>
                        <a:pt x="25" y="16"/>
                        <a:pt x="38" y="16"/>
                        <a:pt x="52" y="14"/>
                      </a:cubicBezTo>
                      <a:cubicBezTo>
                        <a:pt x="62" y="12"/>
                        <a:pt x="69" y="19"/>
                        <a:pt x="79" y="20"/>
                      </a:cubicBezTo>
                      <a:cubicBezTo>
                        <a:pt x="85" y="21"/>
                        <a:pt x="86" y="22"/>
                        <a:pt x="87" y="24"/>
                      </a:cubicBezTo>
                      <a:cubicBezTo>
                        <a:pt x="88" y="22"/>
                        <a:pt x="89" y="13"/>
                        <a:pt x="93" y="6"/>
                      </a:cubicBezTo>
                      <a:cubicBezTo>
                        <a:pt x="93" y="5"/>
                        <a:pt x="97" y="7"/>
                        <a:pt x="98" y="8"/>
                      </a:cubicBezTo>
                      <a:cubicBezTo>
                        <a:pt x="106" y="16"/>
                        <a:pt x="112" y="26"/>
                        <a:pt x="125" y="27"/>
                      </a:cubicBezTo>
                      <a:cubicBezTo>
                        <a:pt x="130" y="27"/>
                        <a:pt x="134" y="20"/>
                        <a:pt x="139" y="19"/>
                      </a:cubicBezTo>
                      <a:cubicBezTo>
                        <a:pt x="142" y="18"/>
                        <a:pt x="146" y="17"/>
                        <a:pt x="151" y="19"/>
                      </a:cubicBezTo>
                      <a:cubicBezTo>
                        <a:pt x="162" y="26"/>
                        <a:pt x="173" y="37"/>
                        <a:pt x="185" y="32"/>
                      </a:cubicBezTo>
                      <a:cubicBezTo>
                        <a:pt x="198" y="26"/>
                        <a:pt x="195" y="9"/>
                        <a:pt x="205" y="0"/>
                      </a:cubicBez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F7C4C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462" name="Freeform 18"/>
                <p:cNvSpPr>
                  <a:spLocks noChangeArrowheads="1"/>
                </p:cNvSpPr>
                <p:nvPr/>
              </p:nvSpPr>
              <p:spPr bwMode="auto">
                <a:xfrm>
                  <a:off x="920" y="2989"/>
                  <a:ext cx="281" cy="143"/>
                </a:xfrm>
                <a:custGeom>
                  <a:avLst/>
                  <a:gdLst>
                    <a:gd name="T0" fmla="*/ 0 w 204"/>
                    <a:gd name="T1" fmla="*/ 6828 h 83"/>
                    <a:gd name="T2" fmla="*/ 4817 w 204"/>
                    <a:gd name="T3" fmla="*/ 50691 h 83"/>
                    <a:gd name="T4" fmla="*/ 25088 w 204"/>
                    <a:gd name="T5" fmla="*/ 460110 h 83"/>
                    <a:gd name="T6" fmla="*/ 30980 w 204"/>
                    <a:gd name="T7" fmla="*/ 460110 h 83"/>
                    <a:gd name="T8" fmla="*/ 71421 w 204"/>
                    <a:gd name="T9" fmla="*/ 537999 h 83"/>
                    <a:gd name="T10" fmla="*/ 91372 w 204"/>
                    <a:gd name="T11" fmla="*/ 460110 h 83"/>
                    <a:gd name="T12" fmla="*/ 107309 w 204"/>
                    <a:gd name="T13" fmla="*/ 138097 h 83"/>
                    <a:gd name="T14" fmla="*/ 131965 w 204"/>
                    <a:gd name="T15" fmla="*/ 50691 h 83"/>
                    <a:gd name="T16" fmla="*/ 189094 w 204"/>
                    <a:gd name="T17" fmla="*/ 187709 h 83"/>
                    <a:gd name="T18" fmla="*/ 221878 w 204"/>
                    <a:gd name="T19" fmla="*/ 91036 h 83"/>
                    <a:gd name="T20" fmla="*/ 231588 w 204"/>
                    <a:gd name="T21" fmla="*/ 91036 h 83"/>
                    <a:gd name="T22" fmla="*/ 297386 w 204"/>
                    <a:gd name="T23" fmla="*/ 168885 h 83"/>
                    <a:gd name="T24" fmla="*/ 337007 w 204"/>
                    <a:gd name="T25" fmla="*/ 6828 h 83"/>
                    <a:gd name="T26" fmla="*/ 0 w 204"/>
                    <a:gd name="T27" fmla="*/ 6828 h 83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</a:gdLst>
                  <a:ahLst/>
                  <a:cxnLst>
                    <a:cxn ang="T28">
                      <a:pos x="T0" y="T1"/>
                    </a:cxn>
                    <a:cxn ang="T29">
                      <a:pos x="T2" y="T3"/>
                    </a:cxn>
                    <a:cxn ang="T30">
                      <a:pos x="T4" y="T5"/>
                    </a:cxn>
                    <a:cxn ang="T31">
                      <a:pos x="T6" y="T7"/>
                    </a:cxn>
                    <a:cxn ang="T32">
                      <a:pos x="T8" y="T9"/>
                    </a:cxn>
                    <a:cxn ang="T33">
                      <a:pos x="T10" y="T11"/>
                    </a:cxn>
                    <a:cxn ang="T34">
                      <a:pos x="T12" y="T13"/>
                    </a:cxn>
                    <a:cxn ang="T35">
                      <a:pos x="T14" y="T15"/>
                    </a:cxn>
                    <a:cxn ang="T36">
                      <a:pos x="T16" y="T17"/>
                    </a:cxn>
                    <a:cxn ang="T37">
                      <a:pos x="T18" y="T19"/>
                    </a:cxn>
                    <a:cxn ang="T38">
                      <a:pos x="T20" y="T21"/>
                    </a:cxn>
                    <a:cxn ang="T39">
                      <a:pos x="T22" y="T23"/>
                    </a:cxn>
                    <a:cxn ang="T40">
                      <a:pos x="T24" y="T25"/>
                    </a:cxn>
                    <a:cxn ang="T41">
                      <a:pos x="T26" y="T27"/>
                    </a:cxn>
                  </a:cxnLst>
                  <a:rect l="0" t="0" r="r" b="b"/>
                  <a:pathLst>
                    <a:path w="204" h="83">
                      <a:moveTo>
                        <a:pt x="0" y="1"/>
                      </a:moveTo>
                      <a:cubicBezTo>
                        <a:pt x="2" y="3"/>
                        <a:pt x="3" y="5"/>
                        <a:pt x="3" y="8"/>
                      </a:cubicBezTo>
                      <a:cubicBezTo>
                        <a:pt x="7" y="24"/>
                        <a:pt x="9" y="71"/>
                        <a:pt x="15" y="71"/>
                      </a:cubicBezTo>
                      <a:lnTo>
                        <a:pt x="19" y="71"/>
                      </a:lnTo>
                      <a:lnTo>
                        <a:pt x="43" y="83"/>
                      </a:lnTo>
                      <a:lnTo>
                        <a:pt x="55" y="71"/>
                      </a:lnTo>
                      <a:cubicBezTo>
                        <a:pt x="59" y="52"/>
                        <a:pt x="60" y="39"/>
                        <a:pt x="65" y="21"/>
                      </a:cubicBezTo>
                      <a:cubicBezTo>
                        <a:pt x="67" y="15"/>
                        <a:pt x="71" y="0"/>
                        <a:pt x="80" y="8"/>
                      </a:cubicBezTo>
                      <a:cubicBezTo>
                        <a:pt x="90" y="16"/>
                        <a:pt x="97" y="33"/>
                        <a:pt x="114" y="29"/>
                      </a:cubicBezTo>
                      <a:cubicBezTo>
                        <a:pt x="123" y="27"/>
                        <a:pt x="126" y="18"/>
                        <a:pt x="134" y="14"/>
                      </a:cubicBezTo>
                      <a:cubicBezTo>
                        <a:pt x="136" y="13"/>
                        <a:pt x="139" y="13"/>
                        <a:pt x="140" y="14"/>
                      </a:cubicBezTo>
                      <a:cubicBezTo>
                        <a:pt x="152" y="22"/>
                        <a:pt x="165" y="30"/>
                        <a:pt x="180" y="26"/>
                      </a:cubicBezTo>
                      <a:cubicBezTo>
                        <a:pt x="195" y="23"/>
                        <a:pt x="199" y="12"/>
                        <a:pt x="204" y="1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7C4C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463" name="Freeform 19"/>
                <p:cNvSpPr>
                  <a:spLocks noChangeArrowheads="1"/>
                </p:cNvSpPr>
                <p:nvPr/>
              </p:nvSpPr>
              <p:spPr bwMode="auto">
                <a:xfrm>
                  <a:off x="1236" y="2991"/>
                  <a:ext cx="94" cy="26"/>
                </a:xfrm>
                <a:custGeom>
                  <a:avLst/>
                  <a:gdLst>
                    <a:gd name="T0" fmla="*/ 0 w 69"/>
                    <a:gd name="T1" fmla="*/ 0 h 16"/>
                    <a:gd name="T2" fmla="*/ 1578 w 69"/>
                    <a:gd name="T3" fmla="*/ 56352 h 16"/>
                    <a:gd name="T4" fmla="*/ 34822 w 69"/>
                    <a:gd name="T5" fmla="*/ 7072 h 16"/>
                    <a:gd name="T6" fmla="*/ 45624 w 69"/>
                    <a:gd name="T7" fmla="*/ 42094 h 16"/>
                    <a:gd name="T8" fmla="*/ 65521 w 69"/>
                    <a:gd name="T9" fmla="*/ 11492 h 16"/>
                    <a:gd name="T10" fmla="*/ 81794 w 69"/>
                    <a:gd name="T11" fmla="*/ 30347 h 16"/>
                    <a:gd name="T12" fmla="*/ 100160 w 69"/>
                    <a:gd name="T13" fmla="*/ 0 h 16"/>
                    <a:gd name="T14" fmla="*/ 0 w 69"/>
                    <a:gd name="T15" fmla="*/ 0 h 1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69" h="16">
                      <a:moveTo>
                        <a:pt x="0" y="0"/>
                      </a:moveTo>
                      <a:cubicBezTo>
                        <a:pt x="1" y="5"/>
                        <a:pt x="1" y="10"/>
                        <a:pt x="1" y="15"/>
                      </a:cubicBezTo>
                      <a:cubicBezTo>
                        <a:pt x="10" y="16"/>
                        <a:pt x="18" y="8"/>
                        <a:pt x="24" y="2"/>
                      </a:cubicBezTo>
                      <a:cubicBezTo>
                        <a:pt x="25" y="5"/>
                        <a:pt x="28" y="9"/>
                        <a:pt x="31" y="11"/>
                      </a:cubicBezTo>
                      <a:cubicBezTo>
                        <a:pt x="37" y="14"/>
                        <a:pt x="40" y="6"/>
                        <a:pt x="45" y="3"/>
                      </a:cubicBezTo>
                      <a:cubicBezTo>
                        <a:pt x="46" y="9"/>
                        <a:pt x="52" y="7"/>
                        <a:pt x="56" y="8"/>
                      </a:cubicBezTo>
                      <a:cubicBezTo>
                        <a:pt x="64" y="10"/>
                        <a:pt x="66" y="4"/>
                        <a:pt x="69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7C4C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464" name="Freeform 20"/>
                <p:cNvSpPr>
                  <a:spLocks noChangeArrowheads="1"/>
                </p:cNvSpPr>
                <p:nvPr/>
              </p:nvSpPr>
              <p:spPr bwMode="auto">
                <a:xfrm>
                  <a:off x="1371" y="2991"/>
                  <a:ext cx="117" cy="63"/>
                </a:xfrm>
                <a:custGeom>
                  <a:avLst/>
                  <a:gdLst>
                    <a:gd name="T0" fmla="*/ 0 w 85"/>
                    <a:gd name="T1" fmla="*/ 0 h 37"/>
                    <a:gd name="T2" fmla="*/ 32878 w 85"/>
                    <a:gd name="T3" fmla="*/ 65537 h 37"/>
                    <a:gd name="T4" fmla="*/ 43177 w 85"/>
                    <a:gd name="T5" fmla="*/ 184013 h 37"/>
                    <a:gd name="T6" fmla="*/ 62964 w 85"/>
                    <a:gd name="T7" fmla="*/ 221777 h 37"/>
                    <a:gd name="T8" fmla="*/ 72230 w 85"/>
                    <a:gd name="T9" fmla="*/ 184013 h 37"/>
                    <a:gd name="T10" fmla="*/ 120046 w 85"/>
                    <a:gd name="T11" fmla="*/ 77226 h 37"/>
                    <a:gd name="T12" fmla="*/ 140009 w 85"/>
                    <a:gd name="T13" fmla="*/ 0 h 37"/>
                    <a:gd name="T14" fmla="*/ 0 w 85"/>
                    <a:gd name="T15" fmla="*/ 0 h 37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85" h="37">
                      <a:moveTo>
                        <a:pt x="0" y="0"/>
                      </a:moveTo>
                      <a:cubicBezTo>
                        <a:pt x="6" y="6"/>
                        <a:pt x="16" y="5"/>
                        <a:pt x="20" y="11"/>
                      </a:cubicBezTo>
                      <a:cubicBezTo>
                        <a:pt x="24" y="16"/>
                        <a:pt x="21" y="25"/>
                        <a:pt x="26" y="31"/>
                      </a:cubicBezTo>
                      <a:cubicBezTo>
                        <a:pt x="28" y="34"/>
                        <a:pt x="33" y="37"/>
                        <a:pt x="38" y="37"/>
                      </a:cubicBezTo>
                      <a:cubicBezTo>
                        <a:pt x="42" y="36"/>
                        <a:pt x="43" y="33"/>
                        <a:pt x="44" y="31"/>
                      </a:cubicBezTo>
                      <a:cubicBezTo>
                        <a:pt x="53" y="22"/>
                        <a:pt x="61" y="17"/>
                        <a:pt x="73" y="13"/>
                      </a:cubicBezTo>
                      <a:cubicBezTo>
                        <a:pt x="79" y="11"/>
                        <a:pt x="81" y="4"/>
                        <a:pt x="8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7C4C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465" name="Freeform 21"/>
                <p:cNvSpPr>
                  <a:spLocks noChangeArrowheads="1"/>
                </p:cNvSpPr>
                <p:nvPr/>
              </p:nvSpPr>
              <p:spPr bwMode="auto">
                <a:xfrm>
                  <a:off x="1498" y="2991"/>
                  <a:ext cx="56" cy="50"/>
                </a:xfrm>
                <a:custGeom>
                  <a:avLst/>
                  <a:gdLst>
                    <a:gd name="T0" fmla="*/ 0 w 41"/>
                    <a:gd name="T1" fmla="*/ 0 h 30"/>
                    <a:gd name="T2" fmla="*/ 22400 w 41"/>
                    <a:gd name="T3" fmla="*/ 133450 h 30"/>
                    <a:gd name="T4" fmla="*/ 28290 w 41"/>
                    <a:gd name="T5" fmla="*/ 136862 h 30"/>
                    <a:gd name="T6" fmla="*/ 52454 w 41"/>
                    <a:gd name="T7" fmla="*/ 83783 h 30"/>
                    <a:gd name="T8" fmla="*/ 61615 w 41"/>
                    <a:gd name="T9" fmla="*/ 13888 h 30"/>
                    <a:gd name="T10" fmla="*/ 69432 w 41"/>
                    <a:gd name="T11" fmla="*/ 0 h 30"/>
                    <a:gd name="T12" fmla="*/ 0 w 41"/>
                    <a:gd name="T13" fmla="*/ 0 h 30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41" h="30">
                      <a:moveTo>
                        <a:pt x="0" y="0"/>
                      </a:moveTo>
                      <a:cubicBezTo>
                        <a:pt x="7" y="8"/>
                        <a:pt x="4" y="20"/>
                        <a:pt x="13" y="28"/>
                      </a:cubicBezTo>
                      <a:cubicBezTo>
                        <a:pt x="14" y="29"/>
                        <a:pt x="16" y="30"/>
                        <a:pt x="17" y="29"/>
                      </a:cubicBezTo>
                      <a:cubicBezTo>
                        <a:pt x="22" y="25"/>
                        <a:pt x="26" y="22"/>
                        <a:pt x="31" y="18"/>
                      </a:cubicBezTo>
                      <a:cubicBezTo>
                        <a:pt x="35" y="14"/>
                        <a:pt x="32" y="8"/>
                        <a:pt x="36" y="3"/>
                      </a:cubicBezTo>
                      <a:cubicBezTo>
                        <a:pt x="37" y="1"/>
                        <a:pt x="39" y="0"/>
                        <a:pt x="41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7C4C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466" name="Freeform 22"/>
                <p:cNvSpPr>
                  <a:spLocks noChangeArrowheads="1"/>
                </p:cNvSpPr>
                <p:nvPr/>
              </p:nvSpPr>
              <p:spPr bwMode="auto">
                <a:xfrm>
                  <a:off x="1560" y="2978"/>
                  <a:ext cx="159" cy="78"/>
                </a:xfrm>
                <a:custGeom>
                  <a:avLst/>
                  <a:gdLst>
                    <a:gd name="T0" fmla="*/ 0 w 115"/>
                    <a:gd name="T1" fmla="*/ 53338 h 45"/>
                    <a:gd name="T2" fmla="*/ 15941 w 115"/>
                    <a:gd name="T3" fmla="*/ 100024 h 45"/>
                    <a:gd name="T4" fmla="*/ 12914 w 115"/>
                    <a:gd name="T5" fmla="*/ 254615 h 45"/>
                    <a:gd name="T6" fmla="*/ 32700 w 115"/>
                    <a:gd name="T7" fmla="*/ 327118 h 45"/>
                    <a:gd name="T8" fmla="*/ 61839 w 115"/>
                    <a:gd name="T9" fmla="*/ 290406 h 45"/>
                    <a:gd name="T10" fmla="*/ 85660 w 115"/>
                    <a:gd name="T11" fmla="*/ 100024 h 45"/>
                    <a:gd name="T12" fmla="*/ 129607 w 115"/>
                    <a:gd name="T13" fmla="*/ 100024 h 45"/>
                    <a:gd name="T14" fmla="*/ 201103 w 115"/>
                    <a:gd name="T15" fmla="*/ 53338 h 45"/>
                    <a:gd name="T16" fmla="*/ 0 w 115"/>
                    <a:gd name="T17" fmla="*/ 53338 h 4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15" h="45">
                      <a:moveTo>
                        <a:pt x="0" y="7"/>
                      </a:moveTo>
                      <a:cubicBezTo>
                        <a:pt x="4" y="8"/>
                        <a:pt x="7" y="10"/>
                        <a:pt x="9" y="13"/>
                      </a:cubicBezTo>
                      <a:cubicBezTo>
                        <a:pt x="12" y="20"/>
                        <a:pt x="4" y="27"/>
                        <a:pt x="7" y="34"/>
                      </a:cubicBezTo>
                      <a:cubicBezTo>
                        <a:pt x="9" y="39"/>
                        <a:pt x="13" y="43"/>
                        <a:pt x="19" y="44"/>
                      </a:cubicBezTo>
                      <a:cubicBezTo>
                        <a:pt x="24" y="45"/>
                        <a:pt x="30" y="42"/>
                        <a:pt x="35" y="39"/>
                      </a:cubicBezTo>
                      <a:cubicBezTo>
                        <a:pt x="45" y="34"/>
                        <a:pt x="44" y="22"/>
                        <a:pt x="49" y="13"/>
                      </a:cubicBezTo>
                      <a:cubicBezTo>
                        <a:pt x="57" y="0"/>
                        <a:pt x="76" y="18"/>
                        <a:pt x="74" y="13"/>
                      </a:cubicBezTo>
                      <a:cubicBezTo>
                        <a:pt x="84" y="33"/>
                        <a:pt x="107" y="16"/>
                        <a:pt x="115" y="7"/>
                      </a:cubicBezTo>
                      <a:lnTo>
                        <a:pt x="0" y="7"/>
                      </a:lnTo>
                      <a:close/>
                    </a:path>
                  </a:pathLst>
                </a:custGeom>
                <a:solidFill>
                  <a:srgbClr val="F7C4C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467" name="Freeform 23"/>
                <p:cNvSpPr>
                  <a:spLocks noChangeArrowheads="1"/>
                </p:cNvSpPr>
                <p:nvPr/>
              </p:nvSpPr>
              <p:spPr bwMode="auto">
                <a:xfrm>
                  <a:off x="1732" y="2991"/>
                  <a:ext cx="93" cy="30"/>
                </a:xfrm>
                <a:custGeom>
                  <a:avLst/>
                  <a:gdLst>
                    <a:gd name="T0" fmla="*/ 0 w 68"/>
                    <a:gd name="T1" fmla="*/ 0 h 18"/>
                    <a:gd name="T2" fmla="*/ 17394 w 68"/>
                    <a:gd name="T3" fmla="*/ 70255 h 18"/>
                    <a:gd name="T4" fmla="*/ 52102 w 68"/>
                    <a:gd name="T5" fmla="*/ 10245 h 18"/>
                    <a:gd name="T6" fmla="*/ 61265 w 68"/>
                    <a:gd name="T7" fmla="*/ 6147 h 18"/>
                    <a:gd name="T8" fmla="*/ 85817 w 68"/>
                    <a:gd name="T9" fmla="*/ 79050 h 18"/>
                    <a:gd name="T10" fmla="*/ 107407 w 68"/>
                    <a:gd name="T11" fmla="*/ 0 h 18"/>
                    <a:gd name="T12" fmla="*/ 0 w 68"/>
                    <a:gd name="T13" fmla="*/ 0 h 18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68" h="18">
                      <a:moveTo>
                        <a:pt x="0" y="0"/>
                      </a:moveTo>
                      <a:cubicBezTo>
                        <a:pt x="3" y="4"/>
                        <a:pt x="7" y="9"/>
                        <a:pt x="11" y="12"/>
                      </a:cubicBezTo>
                      <a:cubicBezTo>
                        <a:pt x="20" y="18"/>
                        <a:pt x="29" y="11"/>
                        <a:pt x="33" y="2"/>
                      </a:cubicBezTo>
                      <a:cubicBezTo>
                        <a:pt x="33" y="1"/>
                        <a:pt x="37" y="1"/>
                        <a:pt x="39" y="1"/>
                      </a:cubicBezTo>
                      <a:cubicBezTo>
                        <a:pt x="46" y="2"/>
                        <a:pt x="48" y="11"/>
                        <a:pt x="54" y="13"/>
                      </a:cubicBezTo>
                      <a:cubicBezTo>
                        <a:pt x="64" y="16"/>
                        <a:pt x="64" y="6"/>
                        <a:pt x="68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7C4C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468" name="Freeform 24"/>
                <p:cNvSpPr>
                  <a:spLocks noChangeArrowheads="1"/>
                </p:cNvSpPr>
                <p:nvPr/>
              </p:nvSpPr>
              <p:spPr bwMode="auto">
                <a:xfrm>
                  <a:off x="1842" y="2991"/>
                  <a:ext cx="49" cy="31"/>
                </a:xfrm>
                <a:custGeom>
                  <a:avLst/>
                  <a:gdLst>
                    <a:gd name="T0" fmla="*/ 0 w 36"/>
                    <a:gd name="T1" fmla="*/ 0 h 19"/>
                    <a:gd name="T2" fmla="*/ 18772 w 36"/>
                    <a:gd name="T3" fmla="*/ 52424 h 19"/>
                    <a:gd name="T4" fmla="*/ 52161 w 36"/>
                    <a:gd name="T5" fmla="*/ 60365 h 19"/>
                    <a:gd name="T6" fmla="*/ 63141 w 36"/>
                    <a:gd name="T7" fmla="*/ 0 h 19"/>
                    <a:gd name="T8" fmla="*/ 0 w 36"/>
                    <a:gd name="T9" fmla="*/ 0 h 1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6" h="19">
                      <a:moveTo>
                        <a:pt x="0" y="0"/>
                      </a:moveTo>
                      <a:cubicBezTo>
                        <a:pt x="4" y="4"/>
                        <a:pt x="6" y="10"/>
                        <a:pt x="11" y="13"/>
                      </a:cubicBezTo>
                      <a:cubicBezTo>
                        <a:pt x="16" y="17"/>
                        <a:pt x="26" y="19"/>
                        <a:pt x="30" y="15"/>
                      </a:cubicBezTo>
                      <a:cubicBezTo>
                        <a:pt x="34" y="11"/>
                        <a:pt x="35" y="5"/>
                        <a:pt x="36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7C4C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469" name="Freeform 25"/>
                <p:cNvSpPr>
                  <a:spLocks noChangeArrowheads="1"/>
                </p:cNvSpPr>
                <p:nvPr/>
              </p:nvSpPr>
              <p:spPr bwMode="auto">
                <a:xfrm>
                  <a:off x="1906" y="2991"/>
                  <a:ext cx="28" cy="23"/>
                </a:xfrm>
                <a:custGeom>
                  <a:avLst/>
                  <a:gdLst>
                    <a:gd name="T0" fmla="*/ 0 w 21"/>
                    <a:gd name="T1" fmla="*/ 0 h 14"/>
                    <a:gd name="T2" fmla="*/ 16591 w 21"/>
                    <a:gd name="T3" fmla="*/ 56388 h 14"/>
                    <a:gd name="T4" fmla="*/ 32513 w 21"/>
                    <a:gd name="T5" fmla="*/ 0 h 14"/>
                    <a:gd name="T6" fmla="*/ 0 w 21"/>
                    <a:gd name="T7" fmla="*/ 0 h 14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21" h="14">
                      <a:moveTo>
                        <a:pt x="0" y="0"/>
                      </a:moveTo>
                      <a:cubicBezTo>
                        <a:pt x="4" y="5"/>
                        <a:pt x="6" y="11"/>
                        <a:pt x="11" y="12"/>
                      </a:cubicBezTo>
                      <a:cubicBezTo>
                        <a:pt x="19" y="14"/>
                        <a:pt x="20" y="7"/>
                        <a:pt x="21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7C4C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470" name="Freeform 26"/>
                <p:cNvSpPr>
                  <a:spLocks noChangeArrowheads="1"/>
                </p:cNvSpPr>
                <p:nvPr/>
              </p:nvSpPr>
              <p:spPr bwMode="auto">
                <a:xfrm>
                  <a:off x="1955" y="2991"/>
                  <a:ext cx="43" cy="47"/>
                </a:xfrm>
                <a:custGeom>
                  <a:avLst/>
                  <a:gdLst>
                    <a:gd name="T0" fmla="*/ 0 w 32"/>
                    <a:gd name="T1" fmla="*/ 0 h 28"/>
                    <a:gd name="T2" fmla="*/ 25392 w 32"/>
                    <a:gd name="T3" fmla="*/ 138685 h 28"/>
                    <a:gd name="T4" fmla="*/ 48746 w 32"/>
                    <a:gd name="T5" fmla="*/ 0 h 28"/>
                    <a:gd name="T6" fmla="*/ 0 w 32"/>
                    <a:gd name="T7" fmla="*/ 0 h 28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32" h="28">
                      <a:moveTo>
                        <a:pt x="0" y="0"/>
                      </a:moveTo>
                      <a:cubicBezTo>
                        <a:pt x="2" y="11"/>
                        <a:pt x="4" y="23"/>
                        <a:pt x="17" y="26"/>
                      </a:cubicBezTo>
                      <a:cubicBezTo>
                        <a:pt x="30" y="28"/>
                        <a:pt x="24" y="6"/>
                        <a:pt x="32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7C4C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471" name="Freeform 27"/>
                <p:cNvSpPr>
                  <a:spLocks noChangeArrowheads="1"/>
                </p:cNvSpPr>
                <p:nvPr/>
              </p:nvSpPr>
              <p:spPr bwMode="auto">
                <a:xfrm>
                  <a:off x="2004" y="2989"/>
                  <a:ext cx="144" cy="34"/>
                </a:xfrm>
                <a:custGeom>
                  <a:avLst/>
                  <a:gdLst>
                    <a:gd name="T0" fmla="*/ 0 w 105"/>
                    <a:gd name="T1" fmla="*/ 6309 h 20"/>
                    <a:gd name="T2" fmla="*/ 7200 w 105"/>
                    <a:gd name="T3" fmla="*/ 77076 h 20"/>
                    <a:gd name="T4" fmla="*/ 47021 w 105"/>
                    <a:gd name="T5" fmla="*/ 10407 h 20"/>
                    <a:gd name="T6" fmla="*/ 69718 w 105"/>
                    <a:gd name="T7" fmla="*/ 83929 h 20"/>
                    <a:gd name="T8" fmla="*/ 89328 w 105"/>
                    <a:gd name="T9" fmla="*/ 71759 h 20"/>
                    <a:gd name="T10" fmla="*/ 107656 w 105"/>
                    <a:gd name="T11" fmla="*/ 6309 h 20"/>
                    <a:gd name="T12" fmla="*/ 160135 w 105"/>
                    <a:gd name="T13" fmla="*/ 71759 h 20"/>
                    <a:gd name="T14" fmla="*/ 169743 w 105"/>
                    <a:gd name="T15" fmla="*/ 6309 h 20"/>
                    <a:gd name="T16" fmla="*/ 0 w 105"/>
                    <a:gd name="T17" fmla="*/ 6309 h 20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20">
                      <a:moveTo>
                        <a:pt x="0" y="1"/>
                      </a:moveTo>
                      <a:cubicBezTo>
                        <a:pt x="2" y="4"/>
                        <a:pt x="2" y="11"/>
                        <a:pt x="4" y="13"/>
                      </a:cubicBezTo>
                      <a:cubicBezTo>
                        <a:pt x="14" y="20"/>
                        <a:pt x="20" y="4"/>
                        <a:pt x="29" y="2"/>
                      </a:cubicBezTo>
                      <a:cubicBezTo>
                        <a:pt x="35" y="0"/>
                        <a:pt x="35" y="12"/>
                        <a:pt x="43" y="14"/>
                      </a:cubicBezTo>
                      <a:cubicBezTo>
                        <a:pt x="48" y="15"/>
                        <a:pt x="51" y="12"/>
                        <a:pt x="55" y="12"/>
                      </a:cubicBezTo>
                      <a:cubicBezTo>
                        <a:pt x="55" y="6"/>
                        <a:pt x="63" y="0"/>
                        <a:pt x="67" y="1"/>
                      </a:cubicBezTo>
                      <a:cubicBezTo>
                        <a:pt x="78" y="5"/>
                        <a:pt x="88" y="19"/>
                        <a:pt x="99" y="12"/>
                      </a:cubicBezTo>
                      <a:cubicBezTo>
                        <a:pt x="102" y="11"/>
                        <a:pt x="103" y="5"/>
                        <a:pt x="105" y="1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7C4C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472" name="Freeform 29"/>
                <p:cNvSpPr>
                  <a:spLocks noChangeArrowheads="1"/>
                </p:cNvSpPr>
                <p:nvPr/>
              </p:nvSpPr>
              <p:spPr bwMode="auto">
                <a:xfrm>
                  <a:off x="1247" y="2865"/>
                  <a:ext cx="935" cy="127"/>
                </a:xfrm>
                <a:custGeom>
                  <a:avLst/>
                  <a:gdLst>
                    <a:gd name="T0" fmla="*/ 1165956 w 675"/>
                    <a:gd name="T1" fmla="*/ 404289 h 74"/>
                    <a:gd name="T2" fmla="*/ 1151477 w 675"/>
                    <a:gd name="T3" fmla="*/ 402686 h 74"/>
                    <a:gd name="T4" fmla="*/ 1165956 w 675"/>
                    <a:gd name="T5" fmla="*/ 404289 h 74"/>
                    <a:gd name="T6" fmla="*/ 1151477 w 675"/>
                    <a:gd name="T7" fmla="*/ 350384 h 74"/>
                    <a:gd name="T8" fmla="*/ 1151477 w 675"/>
                    <a:gd name="T9" fmla="*/ 350384 h 74"/>
                    <a:gd name="T10" fmla="*/ 1165956 w 675"/>
                    <a:gd name="T11" fmla="*/ 350384 h 74"/>
                    <a:gd name="T12" fmla="*/ 1151766 w 675"/>
                    <a:gd name="T13" fmla="*/ 258085 h 74"/>
                    <a:gd name="T14" fmla="*/ 1151766 w 675"/>
                    <a:gd name="T15" fmla="*/ 307857 h 74"/>
                    <a:gd name="T16" fmla="*/ 1159432 w 675"/>
                    <a:gd name="T17" fmla="*/ 251414 h 74"/>
                    <a:gd name="T18" fmla="*/ 1151766 w 675"/>
                    <a:gd name="T19" fmla="*/ 258085 h 74"/>
                    <a:gd name="T20" fmla="*/ 1151766 w 675"/>
                    <a:gd name="T21" fmla="*/ 258085 h 74"/>
                    <a:gd name="T22" fmla="*/ 1159432 w 675"/>
                    <a:gd name="T23" fmla="*/ 244255 h 74"/>
                    <a:gd name="T24" fmla="*/ 1151766 w 675"/>
                    <a:gd name="T25" fmla="*/ 192940 h 74"/>
                    <a:gd name="T26" fmla="*/ 1151766 w 675"/>
                    <a:gd name="T27" fmla="*/ 258085 h 74"/>
                    <a:gd name="T28" fmla="*/ 1163043 w 675"/>
                    <a:gd name="T29" fmla="*/ 133506 h 74"/>
                    <a:gd name="T30" fmla="*/ 1151766 w 675"/>
                    <a:gd name="T31" fmla="*/ 156536 h 74"/>
                    <a:gd name="T32" fmla="*/ 1151766 w 675"/>
                    <a:gd name="T33" fmla="*/ 156536 h 74"/>
                    <a:gd name="T34" fmla="*/ 1086953 w 675"/>
                    <a:gd name="T35" fmla="*/ 87875 h 74"/>
                    <a:gd name="T36" fmla="*/ 1088462 w 675"/>
                    <a:gd name="T37" fmla="*/ 133506 h 74"/>
                    <a:gd name="T38" fmla="*/ 1086953 w 675"/>
                    <a:gd name="T39" fmla="*/ 87875 h 74"/>
                    <a:gd name="T40" fmla="*/ 1047581 w 675"/>
                    <a:gd name="T41" fmla="*/ 94943 h 74"/>
                    <a:gd name="T42" fmla="*/ 1043331 w 675"/>
                    <a:gd name="T43" fmla="*/ 135349 h 74"/>
                    <a:gd name="T44" fmla="*/ 1045017 w 675"/>
                    <a:gd name="T45" fmla="*/ 94943 h 74"/>
                    <a:gd name="T46" fmla="*/ 954156 w 675"/>
                    <a:gd name="T47" fmla="*/ 117020 h 74"/>
                    <a:gd name="T48" fmla="*/ 963567 w 675"/>
                    <a:gd name="T49" fmla="*/ 124232 h 74"/>
                    <a:gd name="T50" fmla="*/ 954156 w 675"/>
                    <a:gd name="T51" fmla="*/ 98909 h 74"/>
                    <a:gd name="T52" fmla="*/ 952312 w 675"/>
                    <a:gd name="T53" fmla="*/ 117020 h 74"/>
                    <a:gd name="T54" fmla="*/ 954156 w 675"/>
                    <a:gd name="T55" fmla="*/ 117020 h 74"/>
                    <a:gd name="T56" fmla="*/ 924968 w 675"/>
                    <a:gd name="T57" fmla="*/ 75356 h 74"/>
                    <a:gd name="T58" fmla="*/ 924968 w 675"/>
                    <a:gd name="T59" fmla="*/ 117020 h 74"/>
                    <a:gd name="T60" fmla="*/ 924968 w 675"/>
                    <a:gd name="T61" fmla="*/ 75356 h 74"/>
                    <a:gd name="T62" fmla="*/ 794380 w 675"/>
                    <a:gd name="T63" fmla="*/ 113277 h 74"/>
                    <a:gd name="T64" fmla="*/ 794380 w 675"/>
                    <a:gd name="T65" fmla="*/ 113277 h 74"/>
                    <a:gd name="T66" fmla="*/ 792302 w 675"/>
                    <a:gd name="T67" fmla="*/ 68707 h 74"/>
                    <a:gd name="T68" fmla="*/ 740656 w 675"/>
                    <a:gd name="T69" fmla="*/ 57586 h 74"/>
                    <a:gd name="T70" fmla="*/ 738826 w 675"/>
                    <a:gd name="T71" fmla="*/ 98909 h 74"/>
                    <a:gd name="T72" fmla="*/ 740656 w 675"/>
                    <a:gd name="T73" fmla="*/ 57586 h 74"/>
                    <a:gd name="T74" fmla="*/ 711451 w 675"/>
                    <a:gd name="T75" fmla="*/ 94943 h 74"/>
                    <a:gd name="T76" fmla="*/ 711451 w 675"/>
                    <a:gd name="T77" fmla="*/ 94943 h 74"/>
                    <a:gd name="T78" fmla="*/ 712825 w 675"/>
                    <a:gd name="T79" fmla="*/ 49118 h 74"/>
                    <a:gd name="T80" fmla="*/ 669686 w 675"/>
                    <a:gd name="T81" fmla="*/ 94943 h 74"/>
                    <a:gd name="T82" fmla="*/ 671683 w 675"/>
                    <a:gd name="T83" fmla="*/ 94943 h 74"/>
                    <a:gd name="T84" fmla="*/ 669686 w 675"/>
                    <a:gd name="T85" fmla="*/ 75356 h 74"/>
                    <a:gd name="T86" fmla="*/ 607958 w 675"/>
                    <a:gd name="T87" fmla="*/ 87875 h 74"/>
                    <a:gd name="T88" fmla="*/ 671683 w 675"/>
                    <a:gd name="T89" fmla="*/ 94943 h 74"/>
                    <a:gd name="T90" fmla="*/ 515745 w 675"/>
                    <a:gd name="T91" fmla="*/ 49118 h 74"/>
                    <a:gd name="T92" fmla="*/ 519203 w 675"/>
                    <a:gd name="T93" fmla="*/ 87875 h 74"/>
                    <a:gd name="T94" fmla="*/ 517608 w 675"/>
                    <a:gd name="T95" fmla="*/ 68707 h 74"/>
                    <a:gd name="T96" fmla="*/ 453137 w 675"/>
                    <a:gd name="T97" fmla="*/ 75356 h 74"/>
                    <a:gd name="T98" fmla="*/ 517608 w 675"/>
                    <a:gd name="T99" fmla="*/ 87875 h 74"/>
                    <a:gd name="T100" fmla="*/ 387204 w 675"/>
                    <a:gd name="T101" fmla="*/ 18061 h 74"/>
                    <a:gd name="T102" fmla="*/ 387204 w 675"/>
                    <a:gd name="T103" fmla="*/ 18061 h 74"/>
                    <a:gd name="T104" fmla="*/ 387204 w 675"/>
                    <a:gd name="T105" fmla="*/ 18061 h 74"/>
                    <a:gd name="T106" fmla="*/ 98830 w 675"/>
                    <a:gd name="T107" fmla="*/ 6637 h 74"/>
                    <a:gd name="T108" fmla="*/ 98830 w 675"/>
                    <a:gd name="T109" fmla="*/ 49118 h 74"/>
                    <a:gd name="T110" fmla="*/ 98830 w 675"/>
                    <a:gd name="T111" fmla="*/ 6637 h 74"/>
                    <a:gd name="T112" fmla="*/ 37027 w 675"/>
                    <a:gd name="T113" fmla="*/ 0 h 74"/>
                    <a:gd name="T114" fmla="*/ 53621 w 675"/>
                    <a:gd name="T115" fmla="*/ 45713 h 74"/>
                    <a:gd name="T116" fmla="*/ 37439 w 675"/>
                    <a:gd name="T117" fmla="*/ 18061 h 74"/>
                    <a:gd name="T118" fmla="*/ 37439 w 675"/>
                    <a:gd name="T119" fmla="*/ 0 h 74"/>
                    <a:gd name="T120" fmla="*/ 37027 w 675"/>
                    <a:gd name="T121" fmla="*/ 0 h 74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</a:gdLst>
                  <a:ahLst/>
                  <a:cxnLst>
                    <a:cxn ang="T122">
                      <a:pos x="T0" y="T1"/>
                    </a:cxn>
                    <a:cxn ang="T123">
                      <a:pos x="T2" y="T3"/>
                    </a:cxn>
                    <a:cxn ang="T124">
                      <a:pos x="T4" y="T5"/>
                    </a:cxn>
                    <a:cxn ang="T125">
                      <a:pos x="T6" y="T7"/>
                    </a:cxn>
                    <a:cxn ang="T126">
                      <a:pos x="T8" y="T9"/>
                    </a:cxn>
                    <a:cxn ang="T127">
                      <a:pos x="T10" y="T11"/>
                    </a:cxn>
                    <a:cxn ang="T128">
                      <a:pos x="T12" y="T13"/>
                    </a:cxn>
                    <a:cxn ang="T129">
                      <a:pos x="T14" y="T15"/>
                    </a:cxn>
                    <a:cxn ang="T130">
                      <a:pos x="T16" y="T17"/>
                    </a:cxn>
                    <a:cxn ang="T131">
                      <a:pos x="T18" y="T19"/>
                    </a:cxn>
                    <a:cxn ang="T132">
                      <a:pos x="T20" y="T21"/>
                    </a:cxn>
                    <a:cxn ang="T133">
                      <a:pos x="T22" y="T23"/>
                    </a:cxn>
                    <a:cxn ang="T134">
                      <a:pos x="T24" y="T25"/>
                    </a:cxn>
                    <a:cxn ang="T135">
                      <a:pos x="T26" y="T27"/>
                    </a:cxn>
                    <a:cxn ang="T136">
                      <a:pos x="T28" y="T29"/>
                    </a:cxn>
                    <a:cxn ang="T137">
                      <a:pos x="T30" y="T31"/>
                    </a:cxn>
                    <a:cxn ang="T138">
                      <a:pos x="T32" y="T33"/>
                    </a:cxn>
                    <a:cxn ang="T139">
                      <a:pos x="T34" y="T35"/>
                    </a:cxn>
                    <a:cxn ang="T140">
                      <a:pos x="T36" y="T37"/>
                    </a:cxn>
                    <a:cxn ang="T141">
                      <a:pos x="T38" y="T39"/>
                    </a:cxn>
                    <a:cxn ang="T142">
                      <a:pos x="T40" y="T41"/>
                    </a:cxn>
                    <a:cxn ang="T143">
                      <a:pos x="T42" y="T43"/>
                    </a:cxn>
                    <a:cxn ang="T144">
                      <a:pos x="T44" y="T45"/>
                    </a:cxn>
                    <a:cxn ang="T145">
                      <a:pos x="T46" y="T47"/>
                    </a:cxn>
                    <a:cxn ang="T146">
                      <a:pos x="T48" y="T49"/>
                    </a:cxn>
                    <a:cxn ang="T147">
                      <a:pos x="T50" y="T51"/>
                    </a:cxn>
                    <a:cxn ang="T148">
                      <a:pos x="T52" y="T53"/>
                    </a:cxn>
                    <a:cxn ang="T149">
                      <a:pos x="T54" y="T55"/>
                    </a:cxn>
                    <a:cxn ang="T150">
                      <a:pos x="T56" y="T57"/>
                    </a:cxn>
                    <a:cxn ang="T151">
                      <a:pos x="T58" y="T59"/>
                    </a:cxn>
                    <a:cxn ang="T152">
                      <a:pos x="T60" y="T61"/>
                    </a:cxn>
                    <a:cxn ang="T153">
                      <a:pos x="T62" y="T63"/>
                    </a:cxn>
                    <a:cxn ang="T154">
                      <a:pos x="T64" y="T65"/>
                    </a:cxn>
                    <a:cxn ang="T155">
                      <a:pos x="T66" y="T67"/>
                    </a:cxn>
                    <a:cxn ang="T156">
                      <a:pos x="T68" y="T69"/>
                    </a:cxn>
                    <a:cxn ang="T157">
                      <a:pos x="T70" y="T71"/>
                    </a:cxn>
                    <a:cxn ang="T158">
                      <a:pos x="T72" y="T73"/>
                    </a:cxn>
                    <a:cxn ang="T159">
                      <a:pos x="T74" y="T75"/>
                    </a:cxn>
                    <a:cxn ang="T160">
                      <a:pos x="T76" y="T77"/>
                    </a:cxn>
                    <a:cxn ang="T161">
                      <a:pos x="T78" y="T79"/>
                    </a:cxn>
                    <a:cxn ang="T162">
                      <a:pos x="T80" y="T81"/>
                    </a:cxn>
                    <a:cxn ang="T163">
                      <a:pos x="T82" y="T83"/>
                    </a:cxn>
                    <a:cxn ang="T164">
                      <a:pos x="T84" y="T85"/>
                    </a:cxn>
                    <a:cxn ang="T165">
                      <a:pos x="T86" y="T87"/>
                    </a:cxn>
                    <a:cxn ang="T166">
                      <a:pos x="T88" y="T89"/>
                    </a:cxn>
                    <a:cxn ang="T167">
                      <a:pos x="T90" y="T91"/>
                    </a:cxn>
                    <a:cxn ang="T168">
                      <a:pos x="T92" y="T93"/>
                    </a:cxn>
                    <a:cxn ang="T169">
                      <a:pos x="T94" y="T95"/>
                    </a:cxn>
                    <a:cxn ang="T170">
                      <a:pos x="T96" y="T97"/>
                    </a:cxn>
                    <a:cxn ang="T171">
                      <a:pos x="T98" y="T99"/>
                    </a:cxn>
                    <a:cxn ang="T172">
                      <a:pos x="T100" y="T101"/>
                    </a:cxn>
                    <a:cxn ang="T173">
                      <a:pos x="T102" y="T103"/>
                    </a:cxn>
                    <a:cxn ang="T174">
                      <a:pos x="T104" y="T105"/>
                    </a:cxn>
                    <a:cxn ang="T175">
                      <a:pos x="T106" y="T107"/>
                    </a:cxn>
                    <a:cxn ang="T176">
                      <a:pos x="T108" y="T109"/>
                    </a:cxn>
                    <a:cxn ang="T177">
                      <a:pos x="T110" y="T111"/>
                    </a:cxn>
                    <a:cxn ang="T178">
                      <a:pos x="T112" y="T113"/>
                    </a:cxn>
                    <a:cxn ang="T179">
                      <a:pos x="T114" y="T115"/>
                    </a:cxn>
                    <a:cxn ang="T180">
                      <a:pos x="T116" y="T117"/>
                    </a:cxn>
                    <a:cxn ang="T181">
                      <a:pos x="T118" y="T119"/>
                    </a:cxn>
                    <a:cxn ang="T182">
                      <a:pos x="T120" y="T121"/>
                    </a:cxn>
                  </a:cxnLst>
                  <a:rect l="0" t="0" r="r" b="b"/>
                  <a:pathLst>
                    <a:path w="675" h="74">
                      <a:moveTo>
                        <a:pt x="664" y="68"/>
                      </a:moveTo>
                      <a:cubicBezTo>
                        <a:pt x="665" y="67"/>
                        <a:pt x="665" y="66"/>
                        <a:pt x="665" y="64"/>
                      </a:cubicBezTo>
                      <a:lnTo>
                        <a:pt x="674" y="65"/>
                      </a:lnTo>
                      <a:cubicBezTo>
                        <a:pt x="673" y="68"/>
                        <a:pt x="672" y="72"/>
                        <a:pt x="668" y="74"/>
                      </a:cubicBezTo>
                      <a:lnTo>
                        <a:pt x="664" y="68"/>
                      </a:lnTo>
                      <a:close/>
                      <a:moveTo>
                        <a:pt x="665" y="64"/>
                      </a:moveTo>
                      <a:cubicBezTo>
                        <a:pt x="666" y="61"/>
                        <a:pt x="666" y="59"/>
                        <a:pt x="665" y="56"/>
                      </a:cubicBezTo>
                      <a:lnTo>
                        <a:pt x="674" y="55"/>
                      </a:lnTo>
                      <a:cubicBezTo>
                        <a:pt x="674" y="59"/>
                        <a:pt x="674" y="62"/>
                        <a:pt x="674" y="65"/>
                      </a:cubicBezTo>
                      <a:lnTo>
                        <a:pt x="665" y="64"/>
                      </a:lnTo>
                      <a:close/>
                      <a:moveTo>
                        <a:pt x="665" y="56"/>
                      </a:moveTo>
                      <a:lnTo>
                        <a:pt x="665" y="56"/>
                      </a:lnTo>
                      <a:lnTo>
                        <a:pt x="670" y="56"/>
                      </a:lnTo>
                      <a:lnTo>
                        <a:pt x="665" y="56"/>
                      </a:lnTo>
                      <a:close/>
                      <a:moveTo>
                        <a:pt x="665" y="56"/>
                      </a:moveTo>
                      <a:cubicBezTo>
                        <a:pt x="665" y="53"/>
                        <a:pt x="666" y="51"/>
                        <a:pt x="666" y="49"/>
                      </a:cubicBezTo>
                      <a:lnTo>
                        <a:pt x="674" y="50"/>
                      </a:lnTo>
                      <a:cubicBezTo>
                        <a:pt x="674" y="52"/>
                        <a:pt x="674" y="54"/>
                        <a:pt x="674" y="56"/>
                      </a:cubicBezTo>
                      <a:lnTo>
                        <a:pt x="665" y="56"/>
                      </a:lnTo>
                      <a:close/>
                      <a:moveTo>
                        <a:pt x="666" y="49"/>
                      </a:moveTo>
                      <a:cubicBezTo>
                        <a:pt x="666" y="46"/>
                        <a:pt x="667" y="43"/>
                        <a:pt x="666" y="41"/>
                      </a:cubicBezTo>
                      <a:lnTo>
                        <a:pt x="674" y="38"/>
                      </a:lnTo>
                      <a:cubicBezTo>
                        <a:pt x="675" y="43"/>
                        <a:pt x="675" y="46"/>
                        <a:pt x="674" y="50"/>
                      </a:cubicBezTo>
                      <a:lnTo>
                        <a:pt x="666" y="49"/>
                      </a:lnTo>
                      <a:close/>
                      <a:moveTo>
                        <a:pt x="674" y="38"/>
                      </a:moveTo>
                      <a:lnTo>
                        <a:pt x="674" y="38"/>
                      </a:lnTo>
                      <a:lnTo>
                        <a:pt x="670" y="40"/>
                      </a:lnTo>
                      <a:lnTo>
                        <a:pt x="674" y="38"/>
                      </a:lnTo>
                      <a:close/>
                      <a:moveTo>
                        <a:pt x="666" y="41"/>
                      </a:moveTo>
                      <a:lnTo>
                        <a:pt x="666" y="41"/>
                      </a:lnTo>
                      <a:lnTo>
                        <a:pt x="674" y="38"/>
                      </a:lnTo>
                      <a:lnTo>
                        <a:pt x="666" y="41"/>
                      </a:lnTo>
                      <a:close/>
                      <a:moveTo>
                        <a:pt x="666" y="41"/>
                      </a:moveTo>
                      <a:lnTo>
                        <a:pt x="666" y="41"/>
                      </a:lnTo>
                      <a:lnTo>
                        <a:pt x="670" y="39"/>
                      </a:lnTo>
                      <a:lnTo>
                        <a:pt x="666" y="41"/>
                      </a:lnTo>
                      <a:close/>
                      <a:moveTo>
                        <a:pt x="666" y="41"/>
                      </a:moveTo>
                      <a:cubicBezTo>
                        <a:pt x="665" y="37"/>
                        <a:pt x="665" y="34"/>
                        <a:pt x="666" y="31"/>
                      </a:cubicBezTo>
                      <a:lnTo>
                        <a:pt x="674" y="31"/>
                      </a:lnTo>
                      <a:cubicBezTo>
                        <a:pt x="674" y="34"/>
                        <a:pt x="673" y="37"/>
                        <a:pt x="674" y="38"/>
                      </a:cubicBezTo>
                      <a:lnTo>
                        <a:pt x="666" y="41"/>
                      </a:lnTo>
                      <a:close/>
                      <a:moveTo>
                        <a:pt x="666" y="31"/>
                      </a:moveTo>
                      <a:cubicBezTo>
                        <a:pt x="666" y="28"/>
                        <a:pt x="666" y="26"/>
                        <a:pt x="666" y="25"/>
                      </a:cubicBezTo>
                      <a:lnTo>
                        <a:pt x="672" y="21"/>
                      </a:lnTo>
                      <a:cubicBezTo>
                        <a:pt x="675" y="23"/>
                        <a:pt x="674" y="27"/>
                        <a:pt x="674" y="31"/>
                      </a:cubicBezTo>
                      <a:lnTo>
                        <a:pt x="666" y="31"/>
                      </a:lnTo>
                      <a:close/>
                      <a:moveTo>
                        <a:pt x="666" y="25"/>
                      </a:moveTo>
                      <a:lnTo>
                        <a:pt x="665" y="25"/>
                      </a:lnTo>
                      <a:lnTo>
                        <a:pt x="669" y="23"/>
                      </a:lnTo>
                      <a:lnTo>
                        <a:pt x="666" y="25"/>
                      </a:lnTo>
                      <a:close/>
                      <a:moveTo>
                        <a:pt x="665" y="25"/>
                      </a:moveTo>
                      <a:cubicBezTo>
                        <a:pt x="659" y="19"/>
                        <a:pt x="644" y="20"/>
                        <a:pt x="629" y="21"/>
                      </a:cubicBezTo>
                      <a:lnTo>
                        <a:pt x="628" y="14"/>
                      </a:lnTo>
                      <a:cubicBezTo>
                        <a:pt x="645" y="13"/>
                        <a:pt x="663" y="11"/>
                        <a:pt x="672" y="21"/>
                      </a:cubicBezTo>
                      <a:lnTo>
                        <a:pt x="665" y="25"/>
                      </a:lnTo>
                      <a:close/>
                      <a:moveTo>
                        <a:pt x="629" y="21"/>
                      </a:moveTo>
                      <a:cubicBezTo>
                        <a:pt x="620" y="22"/>
                        <a:pt x="611" y="23"/>
                        <a:pt x="603" y="22"/>
                      </a:cubicBezTo>
                      <a:lnTo>
                        <a:pt x="605" y="15"/>
                      </a:lnTo>
                      <a:cubicBezTo>
                        <a:pt x="611" y="16"/>
                        <a:pt x="620" y="15"/>
                        <a:pt x="628" y="14"/>
                      </a:cubicBezTo>
                      <a:lnTo>
                        <a:pt x="629" y="21"/>
                      </a:lnTo>
                      <a:close/>
                      <a:moveTo>
                        <a:pt x="604" y="15"/>
                      </a:moveTo>
                      <a:lnTo>
                        <a:pt x="605" y="15"/>
                      </a:lnTo>
                      <a:lnTo>
                        <a:pt x="604" y="19"/>
                      </a:lnTo>
                      <a:lnTo>
                        <a:pt x="604" y="15"/>
                      </a:lnTo>
                      <a:close/>
                      <a:moveTo>
                        <a:pt x="603" y="22"/>
                      </a:moveTo>
                      <a:cubicBezTo>
                        <a:pt x="588" y="20"/>
                        <a:pt x="573" y="20"/>
                        <a:pt x="557" y="20"/>
                      </a:cubicBezTo>
                      <a:lnTo>
                        <a:pt x="557" y="12"/>
                      </a:lnTo>
                      <a:cubicBezTo>
                        <a:pt x="573" y="13"/>
                        <a:pt x="589" y="13"/>
                        <a:pt x="604" y="15"/>
                      </a:cubicBezTo>
                      <a:lnTo>
                        <a:pt x="603" y="22"/>
                      </a:lnTo>
                      <a:close/>
                      <a:moveTo>
                        <a:pt x="557" y="20"/>
                      </a:moveTo>
                      <a:cubicBezTo>
                        <a:pt x="555" y="19"/>
                        <a:pt x="553" y="19"/>
                        <a:pt x="551" y="19"/>
                      </a:cubicBezTo>
                      <a:lnTo>
                        <a:pt x="551" y="12"/>
                      </a:lnTo>
                      <a:cubicBezTo>
                        <a:pt x="553" y="12"/>
                        <a:pt x="555" y="12"/>
                        <a:pt x="557" y="12"/>
                      </a:cubicBezTo>
                      <a:lnTo>
                        <a:pt x="557" y="20"/>
                      </a:lnTo>
                      <a:close/>
                      <a:moveTo>
                        <a:pt x="551" y="19"/>
                      </a:moveTo>
                      <a:lnTo>
                        <a:pt x="551" y="19"/>
                      </a:lnTo>
                      <a:lnTo>
                        <a:pt x="551" y="16"/>
                      </a:lnTo>
                      <a:lnTo>
                        <a:pt x="551" y="19"/>
                      </a:lnTo>
                      <a:close/>
                      <a:moveTo>
                        <a:pt x="551" y="19"/>
                      </a:moveTo>
                      <a:lnTo>
                        <a:pt x="550" y="19"/>
                      </a:lnTo>
                      <a:lnTo>
                        <a:pt x="551" y="12"/>
                      </a:lnTo>
                      <a:lnTo>
                        <a:pt x="551" y="19"/>
                      </a:lnTo>
                      <a:close/>
                      <a:moveTo>
                        <a:pt x="550" y="19"/>
                      </a:moveTo>
                      <a:cubicBezTo>
                        <a:pt x="545" y="19"/>
                        <a:pt x="539" y="19"/>
                        <a:pt x="534" y="19"/>
                      </a:cubicBezTo>
                      <a:lnTo>
                        <a:pt x="534" y="12"/>
                      </a:lnTo>
                      <a:cubicBezTo>
                        <a:pt x="540" y="12"/>
                        <a:pt x="545" y="12"/>
                        <a:pt x="551" y="12"/>
                      </a:cubicBezTo>
                      <a:lnTo>
                        <a:pt x="550" y="19"/>
                      </a:lnTo>
                      <a:close/>
                      <a:moveTo>
                        <a:pt x="534" y="19"/>
                      </a:moveTo>
                      <a:cubicBezTo>
                        <a:pt x="509" y="18"/>
                        <a:pt x="484" y="17"/>
                        <a:pt x="459" y="18"/>
                      </a:cubicBezTo>
                      <a:lnTo>
                        <a:pt x="458" y="11"/>
                      </a:lnTo>
                      <a:cubicBezTo>
                        <a:pt x="484" y="10"/>
                        <a:pt x="509" y="11"/>
                        <a:pt x="534" y="12"/>
                      </a:cubicBezTo>
                      <a:lnTo>
                        <a:pt x="534" y="19"/>
                      </a:lnTo>
                      <a:close/>
                      <a:moveTo>
                        <a:pt x="459" y="18"/>
                      </a:moveTo>
                      <a:lnTo>
                        <a:pt x="459" y="18"/>
                      </a:lnTo>
                      <a:lnTo>
                        <a:pt x="459" y="15"/>
                      </a:lnTo>
                      <a:lnTo>
                        <a:pt x="459" y="18"/>
                      </a:lnTo>
                      <a:close/>
                      <a:moveTo>
                        <a:pt x="459" y="18"/>
                      </a:moveTo>
                      <a:cubicBezTo>
                        <a:pt x="448" y="19"/>
                        <a:pt x="437" y="18"/>
                        <a:pt x="427" y="16"/>
                      </a:cubicBezTo>
                      <a:lnTo>
                        <a:pt x="428" y="9"/>
                      </a:lnTo>
                      <a:cubicBezTo>
                        <a:pt x="438" y="10"/>
                        <a:pt x="448" y="11"/>
                        <a:pt x="458" y="11"/>
                      </a:cubicBezTo>
                      <a:lnTo>
                        <a:pt x="459" y="18"/>
                      </a:lnTo>
                      <a:close/>
                      <a:moveTo>
                        <a:pt x="428" y="9"/>
                      </a:moveTo>
                      <a:lnTo>
                        <a:pt x="428" y="9"/>
                      </a:lnTo>
                      <a:lnTo>
                        <a:pt x="427" y="13"/>
                      </a:lnTo>
                      <a:lnTo>
                        <a:pt x="428" y="9"/>
                      </a:lnTo>
                      <a:close/>
                      <a:moveTo>
                        <a:pt x="427" y="16"/>
                      </a:moveTo>
                      <a:cubicBezTo>
                        <a:pt x="422" y="16"/>
                        <a:pt x="417" y="15"/>
                        <a:pt x="411" y="15"/>
                      </a:cubicBezTo>
                      <a:lnTo>
                        <a:pt x="412" y="8"/>
                      </a:lnTo>
                      <a:cubicBezTo>
                        <a:pt x="417" y="8"/>
                        <a:pt x="423" y="9"/>
                        <a:pt x="428" y="9"/>
                      </a:cubicBezTo>
                      <a:lnTo>
                        <a:pt x="427" y="16"/>
                      </a:lnTo>
                      <a:close/>
                      <a:moveTo>
                        <a:pt x="411" y="15"/>
                      </a:moveTo>
                      <a:lnTo>
                        <a:pt x="411" y="15"/>
                      </a:lnTo>
                      <a:lnTo>
                        <a:pt x="412" y="12"/>
                      </a:lnTo>
                      <a:lnTo>
                        <a:pt x="411" y="15"/>
                      </a:lnTo>
                      <a:close/>
                      <a:moveTo>
                        <a:pt x="411" y="15"/>
                      </a:moveTo>
                      <a:cubicBezTo>
                        <a:pt x="403" y="14"/>
                        <a:pt x="396" y="15"/>
                        <a:pt x="388" y="15"/>
                      </a:cubicBezTo>
                      <a:lnTo>
                        <a:pt x="387" y="8"/>
                      </a:lnTo>
                      <a:cubicBezTo>
                        <a:pt x="396" y="8"/>
                        <a:pt x="404" y="7"/>
                        <a:pt x="412" y="8"/>
                      </a:cubicBezTo>
                      <a:lnTo>
                        <a:pt x="411" y="15"/>
                      </a:lnTo>
                      <a:close/>
                      <a:moveTo>
                        <a:pt x="388" y="15"/>
                      </a:moveTo>
                      <a:lnTo>
                        <a:pt x="387" y="15"/>
                      </a:lnTo>
                      <a:lnTo>
                        <a:pt x="387" y="8"/>
                      </a:lnTo>
                      <a:lnTo>
                        <a:pt x="388" y="15"/>
                      </a:lnTo>
                      <a:close/>
                      <a:moveTo>
                        <a:pt x="387" y="8"/>
                      </a:moveTo>
                      <a:lnTo>
                        <a:pt x="387" y="8"/>
                      </a:lnTo>
                      <a:lnTo>
                        <a:pt x="387" y="12"/>
                      </a:lnTo>
                      <a:lnTo>
                        <a:pt x="387" y="8"/>
                      </a:lnTo>
                      <a:close/>
                      <a:moveTo>
                        <a:pt x="388" y="15"/>
                      </a:moveTo>
                      <a:cubicBezTo>
                        <a:pt x="375" y="16"/>
                        <a:pt x="363" y="15"/>
                        <a:pt x="351" y="14"/>
                      </a:cubicBezTo>
                      <a:lnTo>
                        <a:pt x="352" y="7"/>
                      </a:lnTo>
                      <a:cubicBezTo>
                        <a:pt x="364" y="8"/>
                        <a:pt x="376" y="9"/>
                        <a:pt x="387" y="8"/>
                      </a:cubicBezTo>
                      <a:lnTo>
                        <a:pt x="388" y="15"/>
                      </a:lnTo>
                      <a:close/>
                      <a:moveTo>
                        <a:pt x="351" y="14"/>
                      </a:moveTo>
                      <a:cubicBezTo>
                        <a:pt x="334" y="12"/>
                        <a:pt x="317" y="10"/>
                        <a:pt x="300" y="14"/>
                      </a:cubicBezTo>
                      <a:lnTo>
                        <a:pt x="298" y="8"/>
                      </a:lnTo>
                      <a:cubicBezTo>
                        <a:pt x="316" y="3"/>
                        <a:pt x="334" y="5"/>
                        <a:pt x="352" y="7"/>
                      </a:cubicBezTo>
                      <a:lnTo>
                        <a:pt x="351" y="14"/>
                      </a:lnTo>
                      <a:close/>
                      <a:moveTo>
                        <a:pt x="300" y="14"/>
                      </a:moveTo>
                      <a:lnTo>
                        <a:pt x="299" y="14"/>
                      </a:lnTo>
                      <a:lnTo>
                        <a:pt x="299" y="11"/>
                      </a:lnTo>
                      <a:lnTo>
                        <a:pt x="300" y="14"/>
                      </a:lnTo>
                      <a:close/>
                      <a:moveTo>
                        <a:pt x="299" y="14"/>
                      </a:moveTo>
                      <a:cubicBezTo>
                        <a:pt x="285" y="15"/>
                        <a:pt x="273" y="13"/>
                        <a:pt x="262" y="12"/>
                      </a:cubicBezTo>
                      <a:lnTo>
                        <a:pt x="263" y="5"/>
                      </a:lnTo>
                      <a:cubicBezTo>
                        <a:pt x="274" y="6"/>
                        <a:pt x="286" y="8"/>
                        <a:pt x="299" y="7"/>
                      </a:cubicBezTo>
                      <a:lnTo>
                        <a:pt x="299" y="14"/>
                      </a:lnTo>
                      <a:close/>
                      <a:moveTo>
                        <a:pt x="262" y="12"/>
                      </a:moveTo>
                      <a:cubicBezTo>
                        <a:pt x="249" y="10"/>
                        <a:pt x="237" y="9"/>
                        <a:pt x="225" y="10"/>
                      </a:cubicBezTo>
                      <a:lnTo>
                        <a:pt x="224" y="3"/>
                      </a:lnTo>
                      <a:cubicBezTo>
                        <a:pt x="238" y="2"/>
                        <a:pt x="250" y="3"/>
                        <a:pt x="263" y="5"/>
                      </a:cubicBezTo>
                      <a:lnTo>
                        <a:pt x="262" y="12"/>
                      </a:lnTo>
                      <a:close/>
                      <a:moveTo>
                        <a:pt x="224" y="3"/>
                      </a:moveTo>
                      <a:lnTo>
                        <a:pt x="224" y="3"/>
                      </a:lnTo>
                      <a:lnTo>
                        <a:pt x="225" y="6"/>
                      </a:lnTo>
                      <a:lnTo>
                        <a:pt x="224" y="3"/>
                      </a:lnTo>
                      <a:close/>
                      <a:moveTo>
                        <a:pt x="225" y="10"/>
                      </a:moveTo>
                      <a:cubicBezTo>
                        <a:pt x="208" y="12"/>
                        <a:pt x="110" y="10"/>
                        <a:pt x="57" y="8"/>
                      </a:cubicBezTo>
                      <a:lnTo>
                        <a:pt x="57" y="1"/>
                      </a:lnTo>
                      <a:cubicBezTo>
                        <a:pt x="110" y="3"/>
                        <a:pt x="207" y="4"/>
                        <a:pt x="224" y="3"/>
                      </a:cubicBezTo>
                      <a:lnTo>
                        <a:pt x="225" y="10"/>
                      </a:lnTo>
                      <a:close/>
                      <a:moveTo>
                        <a:pt x="57" y="8"/>
                      </a:moveTo>
                      <a:cubicBezTo>
                        <a:pt x="46" y="8"/>
                        <a:pt x="37" y="8"/>
                        <a:pt x="31" y="7"/>
                      </a:cubicBezTo>
                      <a:lnTo>
                        <a:pt x="31" y="0"/>
                      </a:lnTo>
                      <a:cubicBezTo>
                        <a:pt x="38" y="1"/>
                        <a:pt x="46" y="1"/>
                        <a:pt x="57" y="1"/>
                      </a:cubicBezTo>
                      <a:lnTo>
                        <a:pt x="57" y="8"/>
                      </a:lnTo>
                      <a:close/>
                      <a:moveTo>
                        <a:pt x="31" y="7"/>
                      </a:moveTo>
                      <a:cubicBezTo>
                        <a:pt x="5" y="7"/>
                        <a:pt x="0" y="4"/>
                        <a:pt x="21" y="0"/>
                      </a:cubicBezTo>
                      <a:lnTo>
                        <a:pt x="23" y="7"/>
                      </a:lnTo>
                      <a:cubicBezTo>
                        <a:pt x="3" y="11"/>
                        <a:pt x="18" y="0"/>
                        <a:pt x="31" y="0"/>
                      </a:cubicBezTo>
                      <a:lnTo>
                        <a:pt x="31" y="7"/>
                      </a:lnTo>
                      <a:close/>
                      <a:moveTo>
                        <a:pt x="23" y="7"/>
                      </a:moveTo>
                      <a:lnTo>
                        <a:pt x="23" y="7"/>
                      </a:lnTo>
                      <a:lnTo>
                        <a:pt x="22" y="3"/>
                      </a:lnTo>
                      <a:lnTo>
                        <a:pt x="23" y="7"/>
                      </a:lnTo>
                      <a:close/>
                      <a:moveTo>
                        <a:pt x="21" y="0"/>
                      </a:moveTo>
                      <a:cubicBezTo>
                        <a:pt x="21" y="0"/>
                        <a:pt x="22" y="0"/>
                        <a:pt x="22" y="0"/>
                      </a:cubicBezTo>
                      <a:lnTo>
                        <a:pt x="23" y="7"/>
                      </a:lnTo>
                      <a:cubicBezTo>
                        <a:pt x="22" y="7"/>
                        <a:pt x="23" y="7"/>
                        <a:pt x="23" y="7"/>
                      </a:cubicBezTo>
                      <a:lnTo>
                        <a:pt x="21" y="0"/>
                      </a:lnTo>
                      <a:close/>
                    </a:path>
                  </a:pathLst>
                </a:custGeom>
                <a:solidFill>
                  <a:srgbClr val="F7C4C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473" name="Freeform 30"/>
                <p:cNvSpPr>
                  <a:spLocks noChangeArrowheads="1"/>
                </p:cNvSpPr>
                <p:nvPr/>
              </p:nvSpPr>
              <p:spPr bwMode="auto">
                <a:xfrm>
                  <a:off x="1269" y="2865"/>
                  <a:ext cx="909" cy="118"/>
                </a:xfrm>
                <a:custGeom>
                  <a:avLst/>
                  <a:gdLst>
                    <a:gd name="T0" fmla="*/ 1138498 w 656"/>
                    <a:gd name="T1" fmla="*/ 353379 h 69"/>
                    <a:gd name="T2" fmla="*/ 1133840 w 656"/>
                    <a:gd name="T3" fmla="*/ 353379 h 69"/>
                    <a:gd name="T4" fmla="*/ 1138498 w 656"/>
                    <a:gd name="T5" fmla="*/ 353379 h 69"/>
                    <a:gd name="T6" fmla="*/ 1133840 w 656"/>
                    <a:gd name="T7" fmla="*/ 302184 h 69"/>
                    <a:gd name="T8" fmla="*/ 1133840 w 656"/>
                    <a:gd name="T9" fmla="*/ 302184 h 69"/>
                    <a:gd name="T10" fmla="*/ 1138498 w 656"/>
                    <a:gd name="T11" fmla="*/ 302184 h 69"/>
                    <a:gd name="T12" fmla="*/ 1133840 w 656"/>
                    <a:gd name="T13" fmla="*/ 212730 h 69"/>
                    <a:gd name="T14" fmla="*/ 1133840 w 656"/>
                    <a:gd name="T15" fmla="*/ 266364 h 69"/>
                    <a:gd name="T16" fmla="*/ 1135618 w 656"/>
                    <a:gd name="T17" fmla="*/ 212730 h 69"/>
                    <a:gd name="T18" fmla="*/ 1133840 w 656"/>
                    <a:gd name="T19" fmla="*/ 212730 h 69"/>
                    <a:gd name="T20" fmla="*/ 1133840 w 656"/>
                    <a:gd name="T21" fmla="*/ 212730 h 69"/>
                    <a:gd name="T22" fmla="*/ 1135618 w 656"/>
                    <a:gd name="T23" fmla="*/ 212730 h 69"/>
                    <a:gd name="T24" fmla="*/ 1133840 w 656"/>
                    <a:gd name="T25" fmla="*/ 162636 h 69"/>
                    <a:gd name="T26" fmla="*/ 1133840 w 656"/>
                    <a:gd name="T27" fmla="*/ 212730 h 69"/>
                    <a:gd name="T28" fmla="*/ 1135618 w 656"/>
                    <a:gd name="T29" fmla="*/ 113714 h 69"/>
                    <a:gd name="T30" fmla="*/ 1132690 w 656"/>
                    <a:gd name="T31" fmla="*/ 119344 h 69"/>
                    <a:gd name="T32" fmla="*/ 1132690 w 656"/>
                    <a:gd name="T33" fmla="*/ 119344 h 69"/>
                    <a:gd name="T34" fmla="*/ 1064440 w 656"/>
                    <a:gd name="T35" fmla="*/ 80452 h 69"/>
                    <a:gd name="T36" fmla="*/ 1064440 w 656"/>
                    <a:gd name="T37" fmla="*/ 90656 h 69"/>
                    <a:gd name="T38" fmla="*/ 1064440 w 656"/>
                    <a:gd name="T39" fmla="*/ 80452 h 69"/>
                    <a:gd name="T40" fmla="*/ 1021206 w 656"/>
                    <a:gd name="T41" fmla="*/ 86901 h 69"/>
                    <a:gd name="T42" fmla="*/ 1021206 w 656"/>
                    <a:gd name="T43" fmla="*/ 97010 h 69"/>
                    <a:gd name="T44" fmla="*/ 1021206 w 656"/>
                    <a:gd name="T45" fmla="*/ 86901 h 69"/>
                    <a:gd name="T46" fmla="*/ 929493 w 656"/>
                    <a:gd name="T47" fmla="*/ 80452 h 69"/>
                    <a:gd name="T48" fmla="*/ 940513 w 656"/>
                    <a:gd name="T49" fmla="*/ 80452 h 69"/>
                    <a:gd name="T50" fmla="*/ 929493 w 656"/>
                    <a:gd name="T51" fmla="*/ 72873 h 69"/>
                    <a:gd name="T52" fmla="*/ 929493 w 656"/>
                    <a:gd name="T53" fmla="*/ 80452 h 69"/>
                    <a:gd name="T54" fmla="*/ 929493 w 656"/>
                    <a:gd name="T55" fmla="*/ 80452 h 69"/>
                    <a:gd name="T56" fmla="*/ 899943 w 656"/>
                    <a:gd name="T57" fmla="*/ 69435 h 69"/>
                    <a:gd name="T58" fmla="*/ 899943 w 656"/>
                    <a:gd name="T59" fmla="*/ 80452 h 69"/>
                    <a:gd name="T60" fmla="*/ 899943 w 656"/>
                    <a:gd name="T61" fmla="*/ 69435 h 69"/>
                    <a:gd name="T62" fmla="*/ 768873 w 656"/>
                    <a:gd name="T63" fmla="*/ 72873 h 69"/>
                    <a:gd name="T64" fmla="*/ 768873 w 656"/>
                    <a:gd name="T65" fmla="*/ 72873 h 69"/>
                    <a:gd name="T66" fmla="*/ 768873 w 656"/>
                    <a:gd name="T67" fmla="*/ 60633 h 69"/>
                    <a:gd name="T68" fmla="*/ 714870 w 656"/>
                    <a:gd name="T69" fmla="*/ 55366 h 69"/>
                    <a:gd name="T70" fmla="*/ 687430 w 656"/>
                    <a:gd name="T71" fmla="*/ 55366 h 69"/>
                    <a:gd name="T72" fmla="*/ 714870 w 656"/>
                    <a:gd name="T73" fmla="*/ 60633 h 69"/>
                    <a:gd name="T74" fmla="*/ 687430 w 656"/>
                    <a:gd name="T75" fmla="*/ 53056 h 69"/>
                    <a:gd name="T76" fmla="*/ 645354 w 656"/>
                    <a:gd name="T77" fmla="*/ 55366 h 69"/>
                    <a:gd name="T78" fmla="*/ 687430 w 656"/>
                    <a:gd name="T79" fmla="*/ 55366 h 69"/>
                    <a:gd name="T80" fmla="*/ 645354 w 656"/>
                    <a:gd name="T81" fmla="*/ 44491 h 69"/>
                    <a:gd name="T82" fmla="*/ 645354 w 656"/>
                    <a:gd name="T83" fmla="*/ 44491 h 69"/>
                    <a:gd name="T84" fmla="*/ 645354 w 656"/>
                    <a:gd name="T85" fmla="*/ 44491 h 69"/>
                    <a:gd name="T86" fmla="*/ 583202 w 656"/>
                    <a:gd name="T87" fmla="*/ 37020 h 69"/>
                    <a:gd name="T88" fmla="*/ 583202 w 656"/>
                    <a:gd name="T89" fmla="*/ 44491 h 69"/>
                    <a:gd name="T90" fmla="*/ 583202 w 656"/>
                    <a:gd name="T91" fmla="*/ 37020 h 69"/>
                    <a:gd name="T92" fmla="*/ 490501 w 656"/>
                    <a:gd name="T93" fmla="*/ 53056 h 69"/>
                    <a:gd name="T94" fmla="*/ 490501 w 656"/>
                    <a:gd name="T95" fmla="*/ 53056 h 69"/>
                    <a:gd name="T96" fmla="*/ 428614 w 656"/>
                    <a:gd name="T97" fmla="*/ 27164 h 69"/>
                    <a:gd name="T98" fmla="*/ 428614 w 656"/>
                    <a:gd name="T99" fmla="*/ 37020 h 69"/>
                    <a:gd name="T100" fmla="*/ 428614 w 656"/>
                    <a:gd name="T101" fmla="*/ 27164 h 69"/>
                    <a:gd name="T102" fmla="*/ 362335 w 656"/>
                    <a:gd name="T103" fmla="*/ 16585 h 69"/>
                    <a:gd name="T104" fmla="*/ 362335 w 656"/>
                    <a:gd name="T105" fmla="*/ 27164 h 69"/>
                    <a:gd name="T106" fmla="*/ 362335 w 656"/>
                    <a:gd name="T107" fmla="*/ 16585 h 69"/>
                    <a:gd name="T108" fmla="*/ 26361 w 656"/>
                    <a:gd name="T109" fmla="*/ 10136 h 69"/>
                    <a:gd name="T110" fmla="*/ 69848 w 656"/>
                    <a:gd name="T111" fmla="*/ 16585 h 69"/>
                    <a:gd name="T112" fmla="*/ 10111 w 656"/>
                    <a:gd name="T113" fmla="*/ 10136 h 69"/>
                    <a:gd name="T114" fmla="*/ 10111 w 656"/>
                    <a:gd name="T115" fmla="*/ 10136 h 69"/>
                    <a:gd name="T116" fmla="*/ 10111 w 656"/>
                    <a:gd name="T117" fmla="*/ 10136 h 69"/>
                    <a:gd name="T118" fmla="*/ 10111 w 656"/>
                    <a:gd name="T119" fmla="*/ 10136 h 69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</a:gdLst>
                  <a:ahLst/>
                  <a:cxnLst>
                    <a:cxn ang="T120">
                      <a:pos x="T0" y="T1"/>
                    </a:cxn>
                    <a:cxn ang="T121">
                      <a:pos x="T2" y="T3"/>
                    </a:cxn>
                    <a:cxn ang="T122">
                      <a:pos x="T4" y="T5"/>
                    </a:cxn>
                    <a:cxn ang="T123">
                      <a:pos x="T6" y="T7"/>
                    </a:cxn>
                    <a:cxn ang="T124">
                      <a:pos x="T8" y="T9"/>
                    </a:cxn>
                    <a:cxn ang="T125">
                      <a:pos x="T10" y="T11"/>
                    </a:cxn>
                    <a:cxn ang="T126">
                      <a:pos x="T12" y="T13"/>
                    </a:cxn>
                    <a:cxn ang="T127">
                      <a:pos x="T14" y="T15"/>
                    </a:cxn>
                    <a:cxn ang="T128">
                      <a:pos x="T16" y="T17"/>
                    </a:cxn>
                    <a:cxn ang="T129">
                      <a:pos x="T18" y="T19"/>
                    </a:cxn>
                    <a:cxn ang="T130">
                      <a:pos x="T20" y="T21"/>
                    </a:cxn>
                    <a:cxn ang="T131">
                      <a:pos x="T22" y="T23"/>
                    </a:cxn>
                    <a:cxn ang="T132">
                      <a:pos x="T24" y="T25"/>
                    </a:cxn>
                    <a:cxn ang="T133">
                      <a:pos x="T26" y="T27"/>
                    </a:cxn>
                    <a:cxn ang="T134">
                      <a:pos x="T28" y="T29"/>
                    </a:cxn>
                    <a:cxn ang="T135">
                      <a:pos x="T30" y="T31"/>
                    </a:cxn>
                    <a:cxn ang="T136">
                      <a:pos x="T32" y="T33"/>
                    </a:cxn>
                    <a:cxn ang="T137">
                      <a:pos x="T34" y="T35"/>
                    </a:cxn>
                    <a:cxn ang="T138">
                      <a:pos x="T36" y="T37"/>
                    </a:cxn>
                    <a:cxn ang="T139">
                      <a:pos x="T38" y="T39"/>
                    </a:cxn>
                    <a:cxn ang="T140">
                      <a:pos x="T40" y="T41"/>
                    </a:cxn>
                    <a:cxn ang="T141">
                      <a:pos x="T42" y="T43"/>
                    </a:cxn>
                    <a:cxn ang="T142">
                      <a:pos x="T44" y="T45"/>
                    </a:cxn>
                    <a:cxn ang="T143">
                      <a:pos x="T46" y="T47"/>
                    </a:cxn>
                    <a:cxn ang="T144">
                      <a:pos x="T48" y="T49"/>
                    </a:cxn>
                    <a:cxn ang="T145">
                      <a:pos x="T50" y="T51"/>
                    </a:cxn>
                    <a:cxn ang="T146">
                      <a:pos x="T52" y="T53"/>
                    </a:cxn>
                    <a:cxn ang="T147">
                      <a:pos x="T54" y="T55"/>
                    </a:cxn>
                    <a:cxn ang="T148">
                      <a:pos x="T56" y="T57"/>
                    </a:cxn>
                    <a:cxn ang="T149">
                      <a:pos x="T58" y="T59"/>
                    </a:cxn>
                    <a:cxn ang="T150">
                      <a:pos x="T60" y="T61"/>
                    </a:cxn>
                    <a:cxn ang="T151">
                      <a:pos x="T62" y="T63"/>
                    </a:cxn>
                    <a:cxn ang="T152">
                      <a:pos x="T64" y="T65"/>
                    </a:cxn>
                    <a:cxn ang="T153">
                      <a:pos x="T66" y="T67"/>
                    </a:cxn>
                    <a:cxn ang="T154">
                      <a:pos x="T68" y="T69"/>
                    </a:cxn>
                    <a:cxn ang="T155">
                      <a:pos x="T70" y="T71"/>
                    </a:cxn>
                    <a:cxn ang="T156">
                      <a:pos x="T72" y="T73"/>
                    </a:cxn>
                    <a:cxn ang="T157">
                      <a:pos x="T74" y="T75"/>
                    </a:cxn>
                    <a:cxn ang="T158">
                      <a:pos x="T76" y="T77"/>
                    </a:cxn>
                    <a:cxn ang="T159">
                      <a:pos x="T78" y="T79"/>
                    </a:cxn>
                    <a:cxn ang="T160">
                      <a:pos x="T80" y="T81"/>
                    </a:cxn>
                    <a:cxn ang="T161">
                      <a:pos x="T82" y="T83"/>
                    </a:cxn>
                    <a:cxn ang="T162">
                      <a:pos x="T84" y="T85"/>
                    </a:cxn>
                    <a:cxn ang="T163">
                      <a:pos x="T86" y="T87"/>
                    </a:cxn>
                    <a:cxn ang="T164">
                      <a:pos x="T88" y="T89"/>
                    </a:cxn>
                    <a:cxn ang="T165">
                      <a:pos x="T90" y="T91"/>
                    </a:cxn>
                    <a:cxn ang="T166">
                      <a:pos x="T92" y="T93"/>
                    </a:cxn>
                    <a:cxn ang="T167">
                      <a:pos x="T94" y="T95"/>
                    </a:cxn>
                    <a:cxn ang="T168">
                      <a:pos x="T96" y="T97"/>
                    </a:cxn>
                    <a:cxn ang="T169">
                      <a:pos x="T98" y="T99"/>
                    </a:cxn>
                    <a:cxn ang="T170">
                      <a:pos x="T100" y="T101"/>
                    </a:cxn>
                    <a:cxn ang="T171">
                      <a:pos x="T102" y="T103"/>
                    </a:cxn>
                    <a:cxn ang="T172">
                      <a:pos x="T104" y="T105"/>
                    </a:cxn>
                    <a:cxn ang="T173">
                      <a:pos x="T106" y="T107"/>
                    </a:cxn>
                    <a:cxn ang="T174">
                      <a:pos x="T108" y="T109"/>
                    </a:cxn>
                    <a:cxn ang="T175">
                      <a:pos x="T110" y="T111"/>
                    </a:cxn>
                    <a:cxn ang="T176">
                      <a:pos x="T112" y="T113"/>
                    </a:cxn>
                    <a:cxn ang="T177">
                      <a:pos x="T114" y="T115"/>
                    </a:cxn>
                    <a:cxn ang="T178">
                      <a:pos x="T116" y="T117"/>
                    </a:cxn>
                    <a:cxn ang="T179">
                      <a:pos x="T118" y="T119"/>
                    </a:cxn>
                  </a:cxnLst>
                  <a:rect l="0" t="0" r="r" b="b"/>
                  <a:pathLst>
                    <a:path w="656" h="69">
                      <a:moveTo>
                        <a:pt x="649" y="67"/>
                      </a:moveTo>
                      <a:cubicBezTo>
                        <a:pt x="651" y="66"/>
                        <a:pt x="652" y="64"/>
                        <a:pt x="652" y="62"/>
                      </a:cubicBezTo>
                      <a:lnTo>
                        <a:pt x="654" y="62"/>
                      </a:lnTo>
                      <a:cubicBezTo>
                        <a:pt x="654" y="65"/>
                        <a:pt x="652" y="67"/>
                        <a:pt x="650" y="69"/>
                      </a:cubicBezTo>
                      <a:lnTo>
                        <a:pt x="649" y="67"/>
                      </a:lnTo>
                      <a:close/>
                      <a:moveTo>
                        <a:pt x="652" y="62"/>
                      </a:moveTo>
                      <a:cubicBezTo>
                        <a:pt x="652" y="59"/>
                        <a:pt x="652" y="56"/>
                        <a:pt x="652" y="53"/>
                      </a:cubicBezTo>
                      <a:lnTo>
                        <a:pt x="654" y="53"/>
                      </a:lnTo>
                      <a:cubicBezTo>
                        <a:pt x="654" y="56"/>
                        <a:pt x="654" y="59"/>
                        <a:pt x="654" y="62"/>
                      </a:cubicBezTo>
                      <a:lnTo>
                        <a:pt x="652" y="62"/>
                      </a:lnTo>
                      <a:close/>
                      <a:moveTo>
                        <a:pt x="652" y="53"/>
                      </a:moveTo>
                      <a:lnTo>
                        <a:pt x="652" y="53"/>
                      </a:lnTo>
                      <a:lnTo>
                        <a:pt x="653" y="53"/>
                      </a:lnTo>
                      <a:lnTo>
                        <a:pt x="652" y="53"/>
                      </a:lnTo>
                      <a:close/>
                      <a:moveTo>
                        <a:pt x="652" y="53"/>
                      </a:moveTo>
                      <a:cubicBezTo>
                        <a:pt x="652" y="51"/>
                        <a:pt x="652" y="49"/>
                        <a:pt x="652" y="47"/>
                      </a:cubicBezTo>
                      <a:lnTo>
                        <a:pt x="655" y="47"/>
                      </a:lnTo>
                      <a:cubicBezTo>
                        <a:pt x="654" y="49"/>
                        <a:pt x="654" y="51"/>
                        <a:pt x="654" y="53"/>
                      </a:cubicBezTo>
                      <a:lnTo>
                        <a:pt x="652" y="53"/>
                      </a:lnTo>
                      <a:close/>
                      <a:moveTo>
                        <a:pt x="652" y="47"/>
                      </a:moveTo>
                      <a:cubicBezTo>
                        <a:pt x="653" y="44"/>
                        <a:pt x="654" y="40"/>
                        <a:pt x="652" y="37"/>
                      </a:cubicBezTo>
                      <a:lnTo>
                        <a:pt x="654" y="37"/>
                      </a:lnTo>
                      <a:cubicBezTo>
                        <a:pt x="656" y="40"/>
                        <a:pt x="655" y="44"/>
                        <a:pt x="655" y="47"/>
                      </a:cubicBezTo>
                      <a:lnTo>
                        <a:pt x="652" y="47"/>
                      </a:lnTo>
                      <a:close/>
                      <a:moveTo>
                        <a:pt x="654" y="37"/>
                      </a:moveTo>
                      <a:lnTo>
                        <a:pt x="654" y="37"/>
                      </a:lnTo>
                      <a:lnTo>
                        <a:pt x="653" y="37"/>
                      </a:lnTo>
                      <a:lnTo>
                        <a:pt x="654" y="37"/>
                      </a:lnTo>
                      <a:close/>
                      <a:moveTo>
                        <a:pt x="652" y="37"/>
                      </a:moveTo>
                      <a:lnTo>
                        <a:pt x="652" y="37"/>
                      </a:lnTo>
                      <a:lnTo>
                        <a:pt x="654" y="37"/>
                      </a:lnTo>
                      <a:lnTo>
                        <a:pt x="652" y="37"/>
                      </a:lnTo>
                      <a:close/>
                      <a:moveTo>
                        <a:pt x="652" y="37"/>
                      </a:moveTo>
                      <a:lnTo>
                        <a:pt x="652" y="37"/>
                      </a:lnTo>
                      <a:lnTo>
                        <a:pt x="653" y="37"/>
                      </a:lnTo>
                      <a:lnTo>
                        <a:pt x="652" y="37"/>
                      </a:lnTo>
                      <a:close/>
                      <a:moveTo>
                        <a:pt x="652" y="37"/>
                      </a:moveTo>
                      <a:cubicBezTo>
                        <a:pt x="651" y="35"/>
                        <a:pt x="652" y="32"/>
                        <a:pt x="652" y="29"/>
                      </a:cubicBezTo>
                      <a:lnTo>
                        <a:pt x="654" y="29"/>
                      </a:lnTo>
                      <a:cubicBezTo>
                        <a:pt x="654" y="32"/>
                        <a:pt x="653" y="34"/>
                        <a:pt x="654" y="37"/>
                      </a:cubicBezTo>
                      <a:lnTo>
                        <a:pt x="652" y="37"/>
                      </a:lnTo>
                      <a:close/>
                      <a:moveTo>
                        <a:pt x="652" y="29"/>
                      </a:moveTo>
                      <a:cubicBezTo>
                        <a:pt x="652" y="25"/>
                        <a:pt x="653" y="22"/>
                        <a:pt x="651" y="21"/>
                      </a:cubicBezTo>
                      <a:lnTo>
                        <a:pt x="653" y="20"/>
                      </a:lnTo>
                      <a:cubicBezTo>
                        <a:pt x="655" y="22"/>
                        <a:pt x="655" y="25"/>
                        <a:pt x="654" y="29"/>
                      </a:cubicBezTo>
                      <a:lnTo>
                        <a:pt x="652" y="29"/>
                      </a:lnTo>
                      <a:close/>
                      <a:moveTo>
                        <a:pt x="651" y="21"/>
                      </a:moveTo>
                      <a:lnTo>
                        <a:pt x="651" y="21"/>
                      </a:lnTo>
                      <a:lnTo>
                        <a:pt x="652" y="21"/>
                      </a:lnTo>
                      <a:lnTo>
                        <a:pt x="651" y="21"/>
                      </a:lnTo>
                      <a:close/>
                      <a:moveTo>
                        <a:pt x="651" y="21"/>
                      </a:moveTo>
                      <a:cubicBezTo>
                        <a:pt x="644" y="13"/>
                        <a:pt x="628" y="15"/>
                        <a:pt x="612" y="16"/>
                      </a:cubicBezTo>
                      <a:lnTo>
                        <a:pt x="612" y="14"/>
                      </a:lnTo>
                      <a:cubicBezTo>
                        <a:pt x="628" y="13"/>
                        <a:pt x="645" y="11"/>
                        <a:pt x="653" y="20"/>
                      </a:cubicBezTo>
                      <a:lnTo>
                        <a:pt x="651" y="21"/>
                      </a:lnTo>
                      <a:close/>
                      <a:moveTo>
                        <a:pt x="612" y="16"/>
                      </a:moveTo>
                      <a:cubicBezTo>
                        <a:pt x="603" y="17"/>
                        <a:pt x="594" y="18"/>
                        <a:pt x="587" y="17"/>
                      </a:cubicBezTo>
                      <a:lnTo>
                        <a:pt x="587" y="15"/>
                      </a:lnTo>
                      <a:cubicBezTo>
                        <a:pt x="594" y="16"/>
                        <a:pt x="603" y="15"/>
                        <a:pt x="612" y="14"/>
                      </a:cubicBezTo>
                      <a:lnTo>
                        <a:pt x="612" y="16"/>
                      </a:lnTo>
                      <a:close/>
                      <a:moveTo>
                        <a:pt x="587" y="15"/>
                      </a:moveTo>
                      <a:lnTo>
                        <a:pt x="587" y="15"/>
                      </a:lnTo>
                      <a:lnTo>
                        <a:pt x="587" y="16"/>
                      </a:lnTo>
                      <a:lnTo>
                        <a:pt x="587" y="15"/>
                      </a:lnTo>
                      <a:close/>
                      <a:moveTo>
                        <a:pt x="587" y="17"/>
                      </a:moveTo>
                      <a:cubicBezTo>
                        <a:pt x="572" y="15"/>
                        <a:pt x="556" y="15"/>
                        <a:pt x="541" y="14"/>
                      </a:cubicBezTo>
                      <a:lnTo>
                        <a:pt x="541" y="13"/>
                      </a:lnTo>
                      <a:cubicBezTo>
                        <a:pt x="556" y="13"/>
                        <a:pt x="572" y="13"/>
                        <a:pt x="587" y="15"/>
                      </a:cubicBezTo>
                      <a:lnTo>
                        <a:pt x="587" y="17"/>
                      </a:lnTo>
                      <a:close/>
                      <a:moveTo>
                        <a:pt x="541" y="14"/>
                      </a:moveTo>
                      <a:cubicBezTo>
                        <a:pt x="538" y="14"/>
                        <a:pt x="536" y="14"/>
                        <a:pt x="534" y="14"/>
                      </a:cubicBezTo>
                      <a:lnTo>
                        <a:pt x="534" y="13"/>
                      </a:lnTo>
                      <a:cubicBezTo>
                        <a:pt x="536" y="13"/>
                        <a:pt x="539" y="13"/>
                        <a:pt x="541" y="13"/>
                      </a:cubicBezTo>
                      <a:lnTo>
                        <a:pt x="541" y="14"/>
                      </a:lnTo>
                      <a:close/>
                      <a:moveTo>
                        <a:pt x="534" y="14"/>
                      </a:moveTo>
                      <a:lnTo>
                        <a:pt x="534" y="14"/>
                      </a:lnTo>
                      <a:lnTo>
                        <a:pt x="534" y="13"/>
                      </a:lnTo>
                      <a:lnTo>
                        <a:pt x="534" y="14"/>
                      </a:lnTo>
                      <a:close/>
                      <a:moveTo>
                        <a:pt x="534" y="14"/>
                      </a:moveTo>
                      <a:lnTo>
                        <a:pt x="534" y="14"/>
                      </a:lnTo>
                      <a:lnTo>
                        <a:pt x="534" y="13"/>
                      </a:lnTo>
                      <a:lnTo>
                        <a:pt x="534" y="14"/>
                      </a:lnTo>
                      <a:close/>
                      <a:moveTo>
                        <a:pt x="534" y="14"/>
                      </a:moveTo>
                      <a:cubicBezTo>
                        <a:pt x="528" y="14"/>
                        <a:pt x="523" y="14"/>
                        <a:pt x="517" y="14"/>
                      </a:cubicBezTo>
                      <a:lnTo>
                        <a:pt x="517" y="12"/>
                      </a:lnTo>
                      <a:cubicBezTo>
                        <a:pt x="523" y="12"/>
                        <a:pt x="529" y="12"/>
                        <a:pt x="534" y="13"/>
                      </a:cubicBezTo>
                      <a:lnTo>
                        <a:pt x="534" y="14"/>
                      </a:lnTo>
                      <a:close/>
                      <a:moveTo>
                        <a:pt x="517" y="14"/>
                      </a:moveTo>
                      <a:cubicBezTo>
                        <a:pt x="492" y="13"/>
                        <a:pt x="467" y="12"/>
                        <a:pt x="442" y="13"/>
                      </a:cubicBezTo>
                      <a:lnTo>
                        <a:pt x="442" y="11"/>
                      </a:lnTo>
                      <a:cubicBezTo>
                        <a:pt x="467" y="10"/>
                        <a:pt x="492" y="11"/>
                        <a:pt x="517" y="12"/>
                      </a:cubicBezTo>
                      <a:lnTo>
                        <a:pt x="517" y="14"/>
                      </a:lnTo>
                      <a:close/>
                      <a:moveTo>
                        <a:pt x="442" y="13"/>
                      </a:moveTo>
                      <a:lnTo>
                        <a:pt x="442" y="13"/>
                      </a:lnTo>
                      <a:lnTo>
                        <a:pt x="442" y="12"/>
                      </a:lnTo>
                      <a:lnTo>
                        <a:pt x="442" y="13"/>
                      </a:lnTo>
                      <a:close/>
                      <a:moveTo>
                        <a:pt x="442" y="13"/>
                      </a:moveTo>
                      <a:cubicBezTo>
                        <a:pt x="431" y="13"/>
                        <a:pt x="421" y="12"/>
                        <a:pt x="411" y="11"/>
                      </a:cubicBezTo>
                      <a:lnTo>
                        <a:pt x="411" y="10"/>
                      </a:lnTo>
                      <a:cubicBezTo>
                        <a:pt x="421" y="11"/>
                        <a:pt x="432" y="12"/>
                        <a:pt x="442" y="11"/>
                      </a:cubicBezTo>
                      <a:lnTo>
                        <a:pt x="442" y="13"/>
                      </a:lnTo>
                      <a:close/>
                      <a:moveTo>
                        <a:pt x="411" y="10"/>
                      </a:moveTo>
                      <a:lnTo>
                        <a:pt x="411" y="10"/>
                      </a:lnTo>
                      <a:close/>
                      <a:moveTo>
                        <a:pt x="411" y="11"/>
                      </a:moveTo>
                      <a:cubicBezTo>
                        <a:pt x="406" y="11"/>
                        <a:pt x="400" y="10"/>
                        <a:pt x="395" y="10"/>
                      </a:cubicBezTo>
                      <a:lnTo>
                        <a:pt x="395" y="8"/>
                      </a:lnTo>
                      <a:cubicBezTo>
                        <a:pt x="400" y="9"/>
                        <a:pt x="406" y="9"/>
                        <a:pt x="411" y="10"/>
                      </a:cubicBezTo>
                      <a:lnTo>
                        <a:pt x="411" y="11"/>
                      </a:lnTo>
                      <a:close/>
                      <a:moveTo>
                        <a:pt x="395" y="10"/>
                      </a:moveTo>
                      <a:lnTo>
                        <a:pt x="395" y="10"/>
                      </a:lnTo>
                      <a:lnTo>
                        <a:pt x="395" y="9"/>
                      </a:lnTo>
                      <a:lnTo>
                        <a:pt x="395" y="10"/>
                      </a:lnTo>
                      <a:close/>
                      <a:moveTo>
                        <a:pt x="395" y="10"/>
                      </a:moveTo>
                      <a:cubicBezTo>
                        <a:pt x="387" y="9"/>
                        <a:pt x="379" y="10"/>
                        <a:pt x="371" y="10"/>
                      </a:cubicBezTo>
                      <a:lnTo>
                        <a:pt x="371" y="8"/>
                      </a:lnTo>
                      <a:cubicBezTo>
                        <a:pt x="379" y="8"/>
                        <a:pt x="387" y="8"/>
                        <a:pt x="395" y="8"/>
                      </a:cubicBezTo>
                      <a:lnTo>
                        <a:pt x="395" y="10"/>
                      </a:lnTo>
                      <a:close/>
                      <a:moveTo>
                        <a:pt x="371" y="10"/>
                      </a:moveTo>
                      <a:lnTo>
                        <a:pt x="371" y="10"/>
                      </a:lnTo>
                      <a:lnTo>
                        <a:pt x="371" y="8"/>
                      </a:lnTo>
                      <a:lnTo>
                        <a:pt x="371" y="10"/>
                      </a:lnTo>
                      <a:close/>
                      <a:moveTo>
                        <a:pt x="371" y="8"/>
                      </a:moveTo>
                      <a:lnTo>
                        <a:pt x="371" y="8"/>
                      </a:lnTo>
                      <a:lnTo>
                        <a:pt x="371" y="9"/>
                      </a:lnTo>
                      <a:lnTo>
                        <a:pt x="371" y="8"/>
                      </a:lnTo>
                      <a:close/>
                      <a:moveTo>
                        <a:pt x="371" y="10"/>
                      </a:moveTo>
                      <a:cubicBezTo>
                        <a:pt x="359" y="11"/>
                        <a:pt x="347" y="10"/>
                        <a:pt x="335" y="8"/>
                      </a:cubicBezTo>
                      <a:lnTo>
                        <a:pt x="335" y="7"/>
                      </a:lnTo>
                      <a:cubicBezTo>
                        <a:pt x="347" y="8"/>
                        <a:pt x="359" y="9"/>
                        <a:pt x="371" y="8"/>
                      </a:cubicBezTo>
                      <a:lnTo>
                        <a:pt x="371" y="10"/>
                      </a:lnTo>
                      <a:close/>
                      <a:moveTo>
                        <a:pt x="335" y="8"/>
                      </a:moveTo>
                      <a:cubicBezTo>
                        <a:pt x="317" y="7"/>
                        <a:pt x="300" y="5"/>
                        <a:pt x="282" y="9"/>
                      </a:cubicBezTo>
                      <a:lnTo>
                        <a:pt x="282" y="8"/>
                      </a:lnTo>
                      <a:cubicBezTo>
                        <a:pt x="299" y="3"/>
                        <a:pt x="317" y="5"/>
                        <a:pt x="335" y="7"/>
                      </a:cubicBezTo>
                      <a:lnTo>
                        <a:pt x="335" y="8"/>
                      </a:lnTo>
                      <a:close/>
                      <a:moveTo>
                        <a:pt x="282" y="9"/>
                      </a:moveTo>
                      <a:lnTo>
                        <a:pt x="282" y="9"/>
                      </a:lnTo>
                      <a:lnTo>
                        <a:pt x="282" y="8"/>
                      </a:lnTo>
                      <a:lnTo>
                        <a:pt x="282" y="9"/>
                      </a:lnTo>
                      <a:close/>
                      <a:moveTo>
                        <a:pt x="282" y="9"/>
                      </a:moveTo>
                      <a:cubicBezTo>
                        <a:pt x="269" y="9"/>
                        <a:pt x="257" y="8"/>
                        <a:pt x="246" y="7"/>
                      </a:cubicBezTo>
                      <a:lnTo>
                        <a:pt x="246" y="5"/>
                      </a:lnTo>
                      <a:cubicBezTo>
                        <a:pt x="257" y="6"/>
                        <a:pt x="269" y="8"/>
                        <a:pt x="282" y="8"/>
                      </a:cubicBezTo>
                      <a:lnTo>
                        <a:pt x="282" y="9"/>
                      </a:lnTo>
                      <a:close/>
                      <a:moveTo>
                        <a:pt x="246" y="7"/>
                      </a:moveTo>
                      <a:cubicBezTo>
                        <a:pt x="233" y="5"/>
                        <a:pt x="221" y="4"/>
                        <a:pt x="208" y="5"/>
                      </a:cubicBezTo>
                      <a:lnTo>
                        <a:pt x="208" y="3"/>
                      </a:lnTo>
                      <a:cubicBezTo>
                        <a:pt x="221" y="2"/>
                        <a:pt x="233" y="3"/>
                        <a:pt x="246" y="5"/>
                      </a:cubicBezTo>
                      <a:lnTo>
                        <a:pt x="246" y="7"/>
                      </a:lnTo>
                      <a:close/>
                      <a:moveTo>
                        <a:pt x="208" y="3"/>
                      </a:moveTo>
                      <a:lnTo>
                        <a:pt x="208" y="3"/>
                      </a:lnTo>
                      <a:lnTo>
                        <a:pt x="208" y="4"/>
                      </a:lnTo>
                      <a:lnTo>
                        <a:pt x="208" y="3"/>
                      </a:lnTo>
                      <a:close/>
                      <a:moveTo>
                        <a:pt x="208" y="5"/>
                      </a:moveTo>
                      <a:cubicBezTo>
                        <a:pt x="191" y="6"/>
                        <a:pt x="93" y="4"/>
                        <a:pt x="40" y="3"/>
                      </a:cubicBezTo>
                      <a:lnTo>
                        <a:pt x="40" y="1"/>
                      </a:lnTo>
                      <a:cubicBezTo>
                        <a:pt x="93" y="3"/>
                        <a:pt x="191" y="5"/>
                        <a:pt x="208" y="3"/>
                      </a:cubicBezTo>
                      <a:lnTo>
                        <a:pt x="208" y="5"/>
                      </a:lnTo>
                      <a:close/>
                      <a:moveTo>
                        <a:pt x="40" y="3"/>
                      </a:moveTo>
                      <a:cubicBezTo>
                        <a:pt x="29" y="3"/>
                        <a:pt x="21" y="2"/>
                        <a:pt x="15" y="2"/>
                      </a:cubicBezTo>
                      <a:lnTo>
                        <a:pt x="15" y="0"/>
                      </a:lnTo>
                      <a:cubicBezTo>
                        <a:pt x="21" y="1"/>
                        <a:pt x="30" y="1"/>
                        <a:pt x="40" y="1"/>
                      </a:cubicBezTo>
                      <a:lnTo>
                        <a:pt x="40" y="3"/>
                      </a:lnTo>
                      <a:close/>
                      <a:moveTo>
                        <a:pt x="15" y="2"/>
                      </a:moveTo>
                      <a:cubicBezTo>
                        <a:pt x="3" y="2"/>
                        <a:pt x="0" y="1"/>
                        <a:pt x="5" y="0"/>
                      </a:cubicBezTo>
                      <a:lnTo>
                        <a:pt x="6" y="2"/>
                      </a:lnTo>
                      <a:cubicBezTo>
                        <a:pt x="1" y="3"/>
                        <a:pt x="13" y="0"/>
                        <a:pt x="15" y="0"/>
                      </a:cubicBezTo>
                      <a:lnTo>
                        <a:pt x="15" y="2"/>
                      </a:lnTo>
                      <a:close/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5" y="1"/>
                      </a:lnTo>
                      <a:lnTo>
                        <a:pt x="6" y="2"/>
                      </a:lnTo>
                      <a:close/>
                      <a:moveTo>
                        <a:pt x="5" y="0"/>
                      </a:moveTo>
                      <a:cubicBezTo>
                        <a:pt x="5" y="0"/>
                        <a:pt x="5" y="0"/>
                        <a:pt x="6" y="0"/>
                      </a:cubicBezTo>
                      <a:lnTo>
                        <a:pt x="6" y="2"/>
                      </a:lnTo>
                      <a:cubicBezTo>
                        <a:pt x="6" y="2"/>
                        <a:pt x="6" y="2"/>
                        <a:pt x="6" y="2"/>
                      </a:cubicBezTo>
                      <a:lnTo>
                        <a:pt x="5" y="0"/>
                      </a:lnTo>
                      <a:close/>
                    </a:path>
                  </a:pathLst>
                </a:custGeom>
                <a:solidFill>
                  <a:srgbClr val="58555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474" name="Freeform 33"/>
                <p:cNvSpPr>
                  <a:spLocks noChangeArrowheads="1"/>
                </p:cNvSpPr>
                <p:nvPr/>
              </p:nvSpPr>
              <p:spPr bwMode="auto">
                <a:xfrm>
                  <a:off x="672" y="3714"/>
                  <a:ext cx="64" cy="68"/>
                </a:xfrm>
                <a:custGeom>
                  <a:avLst/>
                  <a:gdLst>
                    <a:gd name="T0" fmla="*/ 50235 w 47"/>
                    <a:gd name="T1" fmla="*/ 71759 h 40"/>
                    <a:gd name="T2" fmla="*/ 15895 w 47"/>
                    <a:gd name="T3" fmla="*/ 36892 h 40"/>
                    <a:gd name="T4" fmla="*/ 1575 w 47"/>
                    <a:gd name="T5" fmla="*/ 161765 h 40"/>
                    <a:gd name="T6" fmla="*/ 13535 w 47"/>
                    <a:gd name="T7" fmla="*/ 209794 h 40"/>
                    <a:gd name="T8" fmla="*/ 61177 w 47"/>
                    <a:gd name="T9" fmla="*/ 161765 h 40"/>
                    <a:gd name="T10" fmla="*/ 50235 w 47"/>
                    <a:gd name="T11" fmla="*/ 71759 h 4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47" h="40">
                      <a:moveTo>
                        <a:pt x="35" y="12"/>
                      </a:moveTo>
                      <a:cubicBezTo>
                        <a:pt x="27" y="10"/>
                        <a:pt x="19" y="0"/>
                        <a:pt x="11" y="6"/>
                      </a:cubicBezTo>
                      <a:cubicBezTo>
                        <a:pt x="4" y="11"/>
                        <a:pt x="4" y="20"/>
                        <a:pt x="1" y="27"/>
                      </a:cubicBezTo>
                      <a:cubicBezTo>
                        <a:pt x="0" y="31"/>
                        <a:pt x="5" y="33"/>
                        <a:pt x="9" y="35"/>
                      </a:cubicBezTo>
                      <a:cubicBezTo>
                        <a:pt x="21" y="40"/>
                        <a:pt x="35" y="36"/>
                        <a:pt x="42" y="27"/>
                      </a:cubicBezTo>
                      <a:cubicBezTo>
                        <a:pt x="47" y="22"/>
                        <a:pt x="42" y="12"/>
                        <a:pt x="35" y="12"/>
                      </a:cubicBezTo>
                      <a:close/>
                    </a:path>
                  </a:pathLst>
                </a:custGeom>
                <a:solidFill>
                  <a:srgbClr val="F4F6BA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475" name="Freeform 35"/>
                <p:cNvSpPr>
                  <a:spLocks noChangeArrowheads="1"/>
                </p:cNvSpPr>
                <p:nvPr/>
              </p:nvSpPr>
              <p:spPr bwMode="auto">
                <a:xfrm>
                  <a:off x="718" y="3875"/>
                  <a:ext cx="112" cy="77"/>
                </a:xfrm>
                <a:custGeom>
                  <a:avLst/>
                  <a:gdLst>
                    <a:gd name="T0" fmla="*/ 79266 w 81"/>
                    <a:gd name="T1" fmla="*/ 0 h 45"/>
                    <a:gd name="T2" fmla="*/ 24652 w 81"/>
                    <a:gd name="T3" fmla="*/ 140975 h 45"/>
                    <a:gd name="T4" fmla="*/ 85116 w 81"/>
                    <a:gd name="T5" fmla="*/ 243197 h 45"/>
                    <a:gd name="T6" fmla="*/ 141502 w 81"/>
                    <a:gd name="T7" fmla="*/ 140975 h 45"/>
                    <a:gd name="T8" fmla="*/ 116217 w 81"/>
                    <a:gd name="T9" fmla="*/ 72568 h 45"/>
                    <a:gd name="T10" fmla="*/ 111606 w 81"/>
                    <a:gd name="T11" fmla="*/ 47259 h 45"/>
                    <a:gd name="T12" fmla="*/ 79266 w 81"/>
                    <a:gd name="T13" fmla="*/ 0 h 45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81" h="45">
                      <a:moveTo>
                        <a:pt x="45" y="0"/>
                      </a:moveTo>
                      <a:cubicBezTo>
                        <a:pt x="31" y="5"/>
                        <a:pt x="0" y="13"/>
                        <a:pt x="14" y="24"/>
                      </a:cubicBezTo>
                      <a:cubicBezTo>
                        <a:pt x="20" y="29"/>
                        <a:pt x="39" y="39"/>
                        <a:pt x="48" y="41"/>
                      </a:cubicBezTo>
                      <a:cubicBezTo>
                        <a:pt x="58" y="45"/>
                        <a:pt x="81" y="35"/>
                        <a:pt x="80" y="24"/>
                      </a:cubicBezTo>
                      <a:cubicBezTo>
                        <a:pt x="80" y="19"/>
                        <a:pt x="71" y="15"/>
                        <a:pt x="65" y="12"/>
                      </a:cubicBezTo>
                      <a:cubicBezTo>
                        <a:pt x="64" y="12"/>
                        <a:pt x="64" y="10"/>
                        <a:pt x="63" y="8"/>
                      </a:cubicBezTo>
                      <a:cubicBezTo>
                        <a:pt x="60" y="4"/>
                        <a:pt x="52" y="1"/>
                        <a:pt x="45" y="0"/>
                      </a:cubicBezTo>
                      <a:close/>
                    </a:path>
                  </a:pathLst>
                </a:custGeom>
                <a:solidFill>
                  <a:srgbClr val="F4F6BA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476" name="Freeform 36"/>
                <p:cNvSpPr>
                  <a:spLocks noChangeArrowheads="1"/>
                </p:cNvSpPr>
                <p:nvPr/>
              </p:nvSpPr>
              <p:spPr bwMode="auto">
                <a:xfrm>
                  <a:off x="730" y="3873"/>
                  <a:ext cx="100" cy="76"/>
                </a:xfrm>
                <a:custGeom>
                  <a:avLst/>
                  <a:gdLst>
                    <a:gd name="T0" fmla="*/ 50366 w 73"/>
                    <a:gd name="T1" fmla="*/ 12302 h 44"/>
                    <a:gd name="T2" fmla="*/ 51477 w 73"/>
                    <a:gd name="T3" fmla="*/ 20401 h 44"/>
                    <a:gd name="T4" fmla="*/ 50366 w 73"/>
                    <a:gd name="T5" fmla="*/ 12302 h 44"/>
                    <a:gd name="T6" fmla="*/ 11593 w 73"/>
                    <a:gd name="T7" fmla="*/ 171655 h 44"/>
                    <a:gd name="T8" fmla="*/ 9266 w 73"/>
                    <a:gd name="T9" fmla="*/ 103458 h 44"/>
                    <a:gd name="T10" fmla="*/ 9266 w 73"/>
                    <a:gd name="T11" fmla="*/ 171655 h 44"/>
                    <a:gd name="T12" fmla="*/ 11593 w 73"/>
                    <a:gd name="T13" fmla="*/ 171655 h 44"/>
                    <a:gd name="T14" fmla="*/ 11593 w 73"/>
                    <a:gd name="T15" fmla="*/ 171655 h 44"/>
                    <a:gd name="T16" fmla="*/ 9266 w 73"/>
                    <a:gd name="T17" fmla="*/ 171655 h 44"/>
                    <a:gd name="T18" fmla="*/ 15234 w 73"/>
                    <a:gd name="T19" fmla="*/ 189325 h 44"/>
                    <a:gd name="T20" fmla="*/ 11593 w 73"/>
                    <a:gd name="T21" fmla="*/ 171655 h 44"/>
                    <a:gd name="T22" fmla="*/ 20329 w 73"/>
                    <a:gd name="T23" fmla="*/ 214926 h 44"/>
                    <a:gd name="T24" fmla="*/ 21886 w 73"/>
                    <a:gd name="T25" fmla="*/ 210299 h 44"/>
                    <a:gd name="T26" fmla="*/ 20329 w 73"/>
                    <a:gd name="T27" fmla="*/ 214926 h 44"/>
                    <a:gd name="T28" fmla="*/ 62815 w 73"/>
                    <a:gd name="T29" fmla="*/ 293132 h 44"/>
                    <a:gd name="T30" fmla="*/ 73663 w 73"/>
                    <a:gd name="T31" fmla="*/ 293132 h 44"/>
                    <a:gd name="T32" fmla="*/ 62815 w 73"/>
                    <a:gd name="T33" fmla="*/ 293132 h 44"/>
                    <a:gd name="T34" fmla="*/ 97205 w 73"/>
                    <a:gd name="T35" fmla="*/ 273027 h 44"/>
                    <a:gd name="T36" fmla="*/ 95189 w 73"/>
                    <a:gd name="T37" fmla="*/ 265376 h 44"/>
                    <a:gd name="T38" fmla="*/ 97205 w 73"/>
                    <a:gd name="T39" fmla="*/ 273027 h 44"/>
                    <a:gd name="T40" fmla="*/ 111211 w 73"/>
                    <a:gd name="T41" fmla="*/ 171655 h 44"/>
                    <a:gd name="T42" fmla="*/ 111211 w 73"/>
                    <a:gd name="T43" fmla="*/ 203281 h 44"/>
                    <a:gd name="T44" fmla="*/ 112238 w 73"/>
                    <a:gd name="T45" fmla="*/ 171655 h 44"/>
                    <a:gd name="T46" fmla="*/ 91919 w 73"/>
                    <a:gd name="T47" fmla="*/ 103458 h 44"/>
                    <a:gd name="T48" fmla="*/ 111211 w 73"/>
                    <a:gd name="T49" fmla="*/ 171655 h 44"/>
                    <a:gd name="T50" fmla="*/ 90275 w 73"/>
                    <a:gd name="T51" fmla="*/ 93141 h 44"/>
                    <a:gd name="T52" fmla="*/ 90275 w 73"/>
                    <a:gd name="T53" fmla="*/ 93141 h 44"/>
                    <a:gd name="T54" fmla="*/ 89849 w 73"/>
                    <a:gd name="T55" fmla="*/ 93141 h 44"/>
                    <a:gd name="T56" fmla="*/ 89849 w 73"/>
                    <a:gd name="T57" fmla="*/ 96396 h 44"/>
                    <a:gd name="T58" fmla="*/ 89849 w 73"/>
                    <a:gd name="T59" fmla="*/ 96396 h 44"/>
                    <a:gd name="T60" fmla="*/ 89849 w 73"/>
                    <a:gd name="T61" fmla="*/ 93141 h 44"/>
                    <a:gd name="T62" fmla="*/ 85501 w 73"/>
                    <a:gd name="T63" fmla="*/ 76397 h 44"/>
                    <a:gd name="T64" fmla="*/ 89849 w 73"/>
                    <a:gd name="T65" fmla="*/ 96396 h 44"/>
                    <a:gd name="T66" fmla="*/ 87474 w 73"/>
                    <a:gd name="T67" fmla="*/ 62360 h 44"/>
                    <a:gd name="T68" fmla="*/ 85501 w 73"/>
                    <a:gd name="T69" fmla="*/ 62360 h 44"/>
                    <a:gd name="T70" fmla="*/ 85501 w 73"/>
                    <a:gd name="T71" fmla="*/ 62360 h 44"/>
                    <a:gd name="T72" fmla="*/ 85501 w 73"/>
                    <a:gd name="T73" fmla="*/ 62360 h 44"/>
                    <a:gd name="T74" fmla="*/ 85501 w 73"/>
                    <a:gd name="T75" fmla="*/ 62360 h 44"/>
                    <a:gd name="T76" fmla="*/ 84612 w 73"/>
                    <a:gd name="T77" fmla="*/ 69865 h 44"/>
                    <a:gd name="T78" fmla="*/ 85501 w 73"/>
                    <a:gd name="T79" fmla="*/ 62360 h 44"/>
                    <a:gd name="T80" fmla="*/ 79953 w 73"/>
                    <a:gd name="T81" fmla="*/ 50459 h 44"/>
                    <a:gd name="T82" fmla="*/ 82790 w 73"/>
                    <a:gd name="T83" fmla="*/ 56128 h 44"/>
                    <a:gd name="T84" fmla="*/ 57905 w 73"/>
                    <a:gd name="T85" fmla="*/ 0 h 44"/>
                    <a:gd name="T86" fmla="*/ 57905 w 73"/>
                    <a:gd name="T87" fmla="*/ 0 h 44"/>
                    <a:gd name="T88" fmla="*/ 57905 w 73"/>
                    <a:gd name="T89" fmla="*/ 7417 h 44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</a:gdLst>
                  <a:ahLst/>
                  <a:cxnLst>
                    <a:cxn ang="T90">
                      <a:pos x="T0" y="T1"/>
                    </a:cxn>
                    <a:cxn ang="T91">
                      <a:pos x="T2" y="T3"/>
                    </a:cxn>
                    <a:cxn ang="T92">
                      <a:pos x="T4" y="T5"/>
                    </a:cxn>
                    <a:cxn ang="T93">
                      <a:pos x="T6" y="T7"/>
                    </a:cxn>
                    <a:cxn ang="T94">
                      <a:pos x="T8" y="T9"/>
                    </a:cxn>
                    <a:cxn ang="T95">
                      <a:pos x="T10" y="T11"/>
                    </a:cxn>
                    <a:cxn ang="T96">
                      <a:pos x="T12" y="T13"/>
                    </a:cxn>
                    <a:cxn ang="T97">
                      <a:pos x="T14" y="T15"/>
                    </a:cxn>
                    <a:cxn ang="T98">
                      <a:pos x="T16" y="T17"/>
                    </a:cxn>
                    <a:cxn ang="T99">
                      <a:pos x="T18" y="T19"/>
                    </a:cxn>
                    <a:cxn ang="T100">
                      <a:pos x="T20" y="T21"/>
                    </a:cxn>
                    <a:cxn ang="T101">
                      <a:pos x="T22" y="T23"/>
                    </a:cxn>
                    <a:cxn ang="T102">
                      <a:pos x="T24" y="T25"/>
                    </a:cxn>
                    <a:cxn ang="T103">
                      <a:pos x="T26" y="T27"/>
                    </a:cxn>
                    <a:cxn ang="T104">
                      <a:pos x="T28" y="T29"/>
                    </a:cxn>
                    <a:cxn ang="T105">
                      <a:pos x="T30" y="T31"/>
                    </a:cxn>
                    <a:cxn ang="T106">
                      <a:pos x="T32" y="T33"/>
                    </a:cxn>
                    <a:cxn ang="T107">
                      <a:pos x="T34" y="T35"/>
                    </a:cxn>
                    <a:cxn ang="T108">
                      <a:pos x="T36" y="T37"/>
                    </a:cxn>
                    <a:cxn ang="T109">
                      <a:pos x="T38" y="T39"/>
                    </a:cxn>
                    <a:cxn ang="T110">
                      <a:pos x="T40" y="T41"/>
                    </a:cxn>
                    <a:cxn ang="T111">
                      <a:pos x="T42" y="T43"/>
                    </a:cxn>
                    <a:cxn ang="T112">
                      <a:pos x="T44" y="T45"/>
                    </a:cxn>
                    <a:cxn ang="T113">
                      <a:pos x="T46" y="T47"/>
                    </a:cxn>
                    <a:cxn ang="T114">
                      <a:pos x="T48" y="T49"/>
                    </a:cxn>
                    <a:cxn ang="T115">
                      <a:pos x="T50" y="T51"/>
                    </a:cxn>
                    <a:cxn ang="T116">
                      <a:pos x="T52" y="T53"/>
                    </a:cxn>
                    <a:cxn ang="T117">
                      <a:pos x="T54" y="T55"/>
                    </a:cxn>
                    <a:cxn ang="T118">
                      <a:pos x="T56" y="T57"/>
                    </a:cxn>
                    <a:cxn ang="T119">
                      <a:pos x="T58" y="T59"/>
                    </a:cxn>
                    <a:cxn ang="T120">
                      <a:pos x="T60" y="T61"/>
                    </a:cxn>
                    <a:cxn ang="T121">
                      <a:pos x="T62" y="T63"/>
                    </a:cxn>
                    <a:cxn ang="T122">
                      <a:pos x="T64" y="T65"/>
                    </a:cxn>
                    <a:cxn ang="T123">
                      <a:pos x="T66" y="T67"/>
                    </a:cxn>
                    <a:cxn ang="T124">
                      <a:pos x="T68" y="T69"/>
                    </a:cxn>
                    <a:cxn ang="T125">
                      <a:pos x="T70" y="T71"/>
                    </a:cxn>
                    <a:cxn ang="T126">
                      <a:pos x="T72" y="T73"/>
                    </a:cxn>
                    <a:cxn ang="T127">
                      <a:pos x="T74" y="T75"/>
                    </a:cxn>
                    <a:cxn ang="T128">
                      <a:pos x="T76" y="T77"/>
                    </a:cxn>
                    <a:cxn ang="T129">
                      <a:pos x="T78" y="T79"/>
                    </a:cxn>
                    <a:cxn ang="T130">
                      <a:pos x="T80" y="T81"/>
                    </a:cxn>
                    <a:cxn ang="T131">
                      <a:pos x="T82" y="T83"/>
                    </a:cxn>
                    <a:cxn ang="T132">
                      <a:pos x="T84" y="T85"/>
                    </a:cxn>
                    <a:cxn ang="T133">
                      <a:pos x="T86" y="T87"/>
                    </a:cxn>
                    <a:cxn ang="T134">
                      <a:pos x="T88" y="T89"/>
                    </a:cxn>
                  </a:cxnLst>
                  <a:rect l="0" t="0" r="r" b="b"/>
                  <a:pathLst>
                    <a:path w="73" h="44">
                      <a:moveTo>
                        <a:pt x="37" y="2"/>
                      </a:moveTo>
                      <a:cubicBezTo>
                        <a:pt x="36" y="2"/>
                        <a:pt x="34" y="3"/>
                        <a:pt x="33" y="3"/>
                      </a:cubicBezTo>
                      <a:lnTo>
                        <a:pt x="32" y="2"/>
                      </a:lnTo>
                      <a:cubicBezTo>
                        <a:pt x="34" y="1"/>
                        <a:pt x="36" y="1"/>
                        <a:pt x="37" y="0"/>
                      </a:cubicBezTo>
                      <a:lnTo>
                        <a:pt x="37" y="2"/>
                      </a:lnTo>
                      <a:close/>
                      <a:moveTo>
                        <a:pt x="33" y="3"/>
                      </a:moveTo>
                      <a:cubicBezTo>
                        <a:pt x="24" y="6"/>
                        <a:pt x="12" y="10"/>
                        <a:pt x="6" y="15"/>
                      </a:cubicBezTo>
                      <a:lnTo>
                        <a:pt x="5" y="14"/>
                      </a:lnTo>
                      <a:cubicBezTo>
                        <a:pt x="11" y="9"/>
                        <a:pt x="23" y="5"/>
                        <a:pt x="32" y="2"/>
                      </a:cubicBezTo>
                      <a:lnTo>
                        <a:pt x="33" y="3"/>
                      </a:lnTo>
                      <a:close/>
                      <a:moveTo>
                        <a:pt x="6" y="15"/>
                      </a:moveTo>
                      <a:cubicBezTo>
                        <a:pt x="3" y="18"/>
                        <a:pt x="2" y="21"/>
                        <a:pt x="7" y="25"/>
                      </a:cubicBezTo>
                      <a:lnTo>
                        <a:pt x="5" y="25"/>
                      </a:lnTo>
                      <a:cubicBezTo>
                        <a:pt x="0" y="21"/>
                        <a:pt x="1" y="17"/>
                        <a:pt x="5" y="14"/>
                      </a:cubicBezTo>
                      <a:lnTo>
                        <a:pt x="6" y="15"/>
                      </a:lnTo>
                      <a:close/>
                      <a:moveTo>
                        <a:pt x="5" y="25"/>
                      </a:moveTo>
                      <a:lnTo>
                        <a:pt x="5" y="25"/>
                      </a:lnTo>
                      <a:lnTo>
                        <a:pt x="6" y="25"/>
                      </a:lnTo>
                      <a:lnTo>
                        <a:pt x="5" y="25"/>
                      </a:lnTo>
                      <a:close/>
                      <a:moveTo>
                        <a:pt x="7" y="25"/>
                      </a:moveTo>
                      <a:lnTo>
                        <a:pt x="7" y="25"/>
                      </a:lnTo>
                      <a:lnTo>
                        <a:pt x="6" y="25"/>
                      </a:lnTo>
                      <a:lnTo>
                        <a:pt x="5" y="25"/>
                      </a:lnTo>
                      <a:lnTo>
                        <a:pt x="7" y="25"/>
                      </a:lnTo>
                      <a:close/>
                      <a:moveTo>
                        <a:pt x="7" y="25"/>
                      </a:moveTo>
                      <a:lnTo>
                        <a:pt x="7" y="25"/>
                      </a:lnTo>
                      <a:lnTo>
                        <a:pt x="6" y="25"/>
                      </a:lnTo>
                      <a:lnTo>
                        <a:pt x="7" y="25"/>
                      </a:lnTo>
                      <a:close/>
                      <a:moveTo>
                        <a:pt x="7" y="25"/>
                      </a:moveTo>
                      <a:cubicBezTo>
                        <a:pt x="7" y="25"/>
                        <a:pt x="9" y="26"/>
                        <a:pt x="10" y="27"/>
                      </a:cubicBezTo>
                      <a:lnTo>
                        <a:pt x="9" y="28"/>
                      </a:lnTo>
                      <a:cubicBezTo>
                        <a:pt x="8" y="27"/>
                        <a:pt x="6" y="26"/>
                        <a:pt x="5" y="25"/>
                      </a:cubicBezTo>
                      <a:lnTo>
                        <a:pt x="7" y="25"/>
                      </a:lnTo>
                      <a:close/>
                      <a:moveTo>
                        <a:pt x="10" y="27"/>
                      </a:moveTo>
                      <a:cubicBezTo>
                        <a:pt x="11" y="28"/>
                        <a:pt x="13" y="29"/>
                        <a:pt x="14" y="30"/>
                      </a:cubicBezTo>
                      <a:lnTo>
                        <a:pt x="13" y="31"/>
                      </a:lnTo>
                      <a:cubicBezTo>
                        <a:pt x="12" y="30"/>
                        <a:pt x="10" y="29"/>
                        <a:pt x="9" y="28"/>
                      </a:cubicBezTo>
                      <a:lnTo>
                        <a:pt x="10" y="27"/>
                      </a:lnTo>
                      <a:close/>
                      <a:moveTo>
                        <a:pt x="14" y="30"/>
                      </a:moveTo>
                      <a:cubicBezTo>
                        <a:pt x="22" y="34"/>
                        <a:pt x="34" y="40"/>
                        <a:pt x="40" y="42"/>
                      </a:cubicBezTo>
                      <a:lnTo>
                        <a:pt x="40" y="43"/>
                      </a:lnTo>
                      <a:cubicBezTo>
                        <a:pt x="33" y="41"/>
                        <a:pt x="22" y="35"/>
                        <a:pt x="13" y="31"/>
                      </a:cubicBezTo>
                      <a:lnTo>
                        <a:pt x="14" y="30"/>
                      </a:lnTo>
                      <a:close/>
                      <a:moveTo>
                        <a:pt x="40" y="42"/>
                      </a:moveTo>
                      <a:lnTo>
                        <a:pt x="40" y="42"/>
                      </a:lnTo>
                      <a:close/>
                      <a:moveTo>
                        <a:pt x="40" y="42"/>
                      </a:moveTo>
                      <a:cubicBezTo>
                        <a:pt x="42" y="42"/>
                        <a:pt x="44" y="43"/>
                        <a:pt x="47" y="42"/>
                      </a:cubicBezTo>
                      <a:lnTo>
                        <a:pt x="47" y="44"/>
                      </a:lnTo>
                      <a:cubicBezTo>
                        <a:pt x="44" y="44"/>
                        <a:pt x="42" y="44"/>
                        <a:pt x="40" y="43"/>
                      </a:cubicBezTo>
                      <a:lnTo>
                        <a:pt x="40" y="42"/>
                      </a:lnTo>
                      <a:close/>
                      <a:moveTo>
                        <a:pt x="47" y="42"/>
                      </a:moveTo>
                      <a:cubicBezTo>
                        <a:pt x="51" y="42"/>
                        <a:pt x="57" y="40"/>
                        <a:pt x="61" y="38"/>
                      </a:cubicBezTo>
                      <a:lnTo>
                        <a:pt x="62" y="39"/>
                      </a:lnTo>
                      <a:cubicBezTo>
                        <a:pt x="57" y="42"/>
                        <a:pt x="52" y="43"/>
                        <a:pt x="47" y="44"/>
                      </a:cubicBezTo>
                      <a:lnTo>
                        <a:pt x="47" y="42"/>
                      </a:lnTo>
                      <a:close/>
                      <a:moveTo>
                        <a:pt x="61" y="38"/>
                      </a:moveTo>
                      <a:cubicBezTo>
                        <a:pt x="66" y="36"/>
                        <a:pt x="69" y="33"/>
                        <a:pt x="71" y="29"/>
                      </a:cubicBezTo>
                      <a:lnTo>
                        <a:pt x="72" y="30"/>
                      </a:lnTo>
                      <a:cubicBezTo>
                        <a:pt x="71" y="33"/>
                        <a:pt x="67" y="37"/>
                        <a:pt x="62" y="39"/>
                      </a:cubicBezTo>
                      <a:lnTo>
                        <a:pt x="61" y="38"/>
                      </a:lnTo>
                      <a:close/>
                      <a:moveTo>
                        <a:pt x="71" y="29"/>
                      </a:moveTo>
                      <a:cubicBezTo>
                        <a:pt x="71" y="28"/>
                        <a:pt x="72" y="27"/>
                        <a:pt x="71" y="25"/>
                      </a:cubicBezTo>
                      <a:lnTo>
                        <a:pt x="73" y="25"/>
                      </a:lnTo>
                      <a:cubicBezTo>
                        <a:pt x="73" y="27"/>
                        <a:pt x="73" y="28"/>
                        <a:pt x="72" y="30"/>
                      </a:cubicBezTo>
                      <a:lnTo>
                        <a:pt x="71" y="29"/>
                      </a:lnTo>
                      <a:close/>
                      <a:moveTo>
                        <a:pt x="71" y="25"/>
                      </a:moveTo>
                      <a:lnTo>
                        <a:pt x="71" y="25"/>
                      </a:lnTo>
                      <a:lnTo>
                        <a:pt x="72" y="25"/>
                      </a:lnTo>
                      <a:lnTo>
                        <a:pt x="71" y="25"/>
                      </a:lnTo>
                      <a:close/>
                      <a:moveTo>
                        <a:pt x="71" y="25"/>
                      </a:moveTo>
                      <a:cubicBezTo>
                        <a:pt x="71" y="21"/>
                        <a:pt x="65" y="18"/>
                        <a:pt x="59" y="15"/>
                      </a:cubicBezTo>
                      <a:lnTo>
                        <a:pt x="60" y="14"/>
                      </a:lnTo>
                      <a:cubicBezTo>
                        <a:pt x="66" y="17"/>
                        <a:pt x="73" y="20"/>
                        <a:pt x="73" y="25"/>
                      </a:cubicBezTo>
                      <a:lnTo>
                        <a:pt x="71" y="25"/>
                      </a:lnTo>
                      <a:close/>
                      <a:moveTo>
                        <a:pt x="59" y="15"/>
                      </a:moveTo>
                      <a:cubicBezTo>
                        <a:pt x="58" y="14"/>
                        <a:pt x="57" y="14"/>
                        <a:pt x="57" y="14"/>
                      </a:cubicBezTo>
                      <a:lnTo>
                        <a:pt x="58" y="13"/>
                      </a:lnTo>
                      <a:cubicBezTo>
                        <a:pt x="58" y="13"/>
                        <a:pt x="59" y="13"/>
                        <a:pt x="60" y="14"/>
                      </a:cubicBezTo>
                      <a:lnTo>
                        <a:pt x="59" y="15"/>
                      </a:lnTo>
                      <a:close/>
                      <a:moveTo>
                        <a:pt x="58" y="13"/>
                      </a:moveTo>
                      <a:lnTo>
                        <a:pt x="58" y="13"/>
                      </a:lnTo>
                      <a:lnTo>
                        <a:pt x="57" y="13"/>
                      </a:lnTo>
                      <a:lnTo>
                        <a:pt x="58" y="13"/>
                      </a:lnTo>
                      <a:close/>
                      <a:moveTo>
                        <a:pt x="57" y="14"/>
                      </a:moveTo>
                      <a:lnTo>
                        <a:pt x="57" y="14"/>
                      </a:lnTo>
                      <a:lnTo>
                        <a:pt x="58" y="13"/>
                      </a:lnTo>
                      <a:lnTo>
                        <a:pt x="57" y="14"/>
                      </a:lnTo>
                      <a:close/>
                      <a:moveTo>
                        <a:pt x="57" y="14"/>
                      </a:moveTo>
                      <a:lnTo>
                        <a:pt x="57" y="14"/>
                      </a:lnTo>
                      <a:lnTo>
                        <a:pt x="57" y="13"/>
                      </a:lnTo>
                      <a:lnTo>
                        <a:pt x="57" y="14"/>
                      </a:lnTo>
                      <a:close/>
                      <a:moveTo>
                        <a:pt x="57" y="14"/>
                      </a:moveTo>
                      <a:cubicBezTo>
                        <a:pt x="56" y="13"/>
                        <a:pt x="55" y="12"/>
                        <a:pt x="55" y="11"/>
                      </a:cubicBezTo>
                      <a:lnTo>
                        <a:pt x="56" y="11"/>
                      </a:lnTo>
                      <a:cubicBezTo>
                        <a:pt x="57" y="12"/>
                        <a:pt x="57" y="13"/>
                        <a:pt x="58" y="13"/>
                      </a:cubicBezTo>
                      <a:lnTo>
                        <a:pt x="57" y="14"/>
                      </a:lnTo>
                      <a:close/>
                      <a:moveTo>
                        <a:pt x="55" y="11"/>
                      </a:moveTo>
                      <a:cubicBezTo>
                        <a:pt x="55" y="10"/>
                        <a:pt x="54" y="10"/>
                        <a:pt x="54" y="10"/>
                      </a:cubicBezTo>
                      <a:lnTo>
                        <a:pt x="56" y="9"/>
                      </a:lnTo>
                      <a:cubicBezTo>
                        <a:pt x="56" y="9"/>
                        <a:pt x="56" y="10"/>
                        <a:pt x="56" y="11"/>
                      </a:cubicBezTo>
                      <a:lnTo>
                        <a:pt x="55" y="11"/>
                      </a:lnTo>
                      <a:close/>
                      <a:moveTo>
                        <a:pt x="55" y="9"/>
                      </a:moveTo>
                      <a:lnTo>
                        <a:pt x="55" y="9"/>
                      </a:lnTo>
                      <a:lnTo>
                        <a:pt x="56" y="9"/>
                      </a:lnTo>
                      <a:lnTo>
                        <a:pt x="55" y="9"/>
                      </a:lnTo>
                      <a:close/>
                      <a:moveTo>
                        <a:pt x="54" y="10"/>
                      </a:moveTo>
                      <a:lnTo>
                        <a:pt x="54" y="10"/>
                      </a:lnTo>
                      <a:lnTo>
                        <a:pt x="55" y="9"/>
                      </a:lnTo>
                      <a:lnTo>
                        <a:pt x="54" y="10"/>
                      </a:lnTo>
                      <a:close/>
                      <a:moveTo>
                        <a:pt x="55" y="9"/>
                      </a:moveTo>
                      <a:lnTo>
                        <a:pt x="55" y="9"/>
                      </a:lnTo>
                      <a:close/>
                      <a:moveTo>
                        <a:pt x="54" y="10"/>
                      </a:moveTo>
                      <a:cubicBezTo>
                        <a:pt x="54" y="9"/>
                        <a:pt x="53" y="9"/>
                        <a:pt x="53" y="8"/>
                      </a:cubicBezTo>
                      <a:lnTo>
                        <a:pt x="54" y="7"/>
                      </a:lnTo>
                      <a:cubicBezTo>
                        <a:pt x="54" y="8"/>
                        <a:pt x="55" y="8"/>
                        <a:pt x="55" y="9"/>
                      </a:cubicBezTo>
                      <a:lnTo>
                        <a:pt x="54" y="10"/>
                      </a:lnTo>
                      <a:close/>
                      <a:moveTo>
                        <a:pt x="53" y="8"/>
                      </a:moveTo>
                      <a:cubicBezTo>
                        <a:pt x="52" y="8"/>
                        <a:pt x="51" y="7"/>
                        <a:pt x="51" y="7"/>
                      </a:cubicBezTo>
                      <a:lnTo>
                        <a:pt x="52" y="6"/>
                      </a:lnTo>
                      <a:cubicBezTo>
                        <a:pt x="52" y="6"/>
                        <a:pt x="53" y="7"/>
                        <a:pt x="54" y="7"/>
                      </a:cubicBezTo>
                      <a:lnTo>
                        <a:pt x="53" y="8"/>
                      </a:lnTo>
                      <a:close/>
                      <a:moveTo>
                        <a:pt x="51" y="7"/>
                      </a:moveTo>
                      <a:cubicBezTo>
                        <a:pt x="47" y="4"/>
                        <a:pt x="42" y="2"/>
                        <a:pt x="37" y="2"/>
                      </a:cubicBezTo>
                      <a:lnTo>
                        <a:pt x="37" y="0"/>
                      </a:lnTo>
                      <a:cubicBezTo>
                        <a:pt x="42" y="1"/>
                        <a:pt x="48" y="3"/>
                        <a:pt x="52" y="6"/>
                      </a:cubicBezTo>
                      <a:lnTo>
                        <a:pt x="51" y="7"/>
                      </a:lnTo>
                      <a:close/>
                      <a:moveTo>
                        <a:pt x="37" y="0"/>
                      </a:moveTo>
                      <a:lnTo>
                        <a:pt x="37" y="0"/>
                      </a:lnTo>
                      <a:lnTo>
                        <a:pt x="37" y="1"/>
                      </a:lnTo>
                      <a:lnTo>
                        <a:pt x="37" y="0"/>
                      </a:lnTo>
                      <a:close/>
                    </a:path>
                  </a:pathLst>
                </a:custGeom>
                <a:solidFill>
                  <a:srgbClr val="94939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477" name="Freeform 37"/>
                <p:cNvSpPr>
                  <a:spLocks noChangeArrowheads="1"/>
                </p:cNvSpPr>
                <p:nvPr/>
              </p:nvSpPr>
              <p:spPr bwMode="auto">
                <a:xfrm>
                  <a:off x="1141" y="3778"/>
                  <a:ext cx="58" cy="96"/>
                </a:xfrm>
                <a:custGeom>
                  <a:avLst/>
                  <a:gdLst>
                    <a:gd name="T0" fmla="*/ 42634 w 42"/>
                    <a:gd name="T1" fmla="*/ 35486 h 56"/>
                    <a:gd name="T2" fmla="*/ 3313 w 42"/>
                    <a:gd name="T3" fmla="*/ 192684 h 56"/>
                    <a:gd name="T4" fmla="*/ 15348 w 42"/>
                    <a:gd name="T5" fmla="*/ 261698 h 56"/>
                    <a:gd name="T6" fmla="*/ 17392 w 42"/>
                    <a:gd name="T7" fmla="*/ 305806 h 56"/>
                    <a:gd name="T8" fmla="*/ 60628 w 42"/>
                    <a:gd name="T9" fmla="*/ 322769 h 56"/>
                    <a:gd name="T10" fmla="*/ 72391 w 42"/>
                    <a:gd name="T11" fmla="*/ 261698 h 56"/>
                    <a:gd name="T12" fmla="*/ 63150 w 42"/>
                    <a:gd name="T13" fmla="*/ 210216 h 56"/>
                    <a:gd name="T14" fmla="*/ 65108 w 42"/>
                    <a:gd name="T15" fmla="*/ 28853 h 56"/>
                    <a:gd name="T16" fmla="*/ 42634 w 42"/>
                    <a:gd name="T17" fmla="*/ 35486 h 5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42" h="56">
                      <a:moveTo>
                        <a:pt x="22" y="6"/>
                      </a:moveTo>
                      <a:cubicBezTo>
                        <a:pt x="19" y="16"/>
                        <a:pt x="7" y="23"/>
                        <a:pt x="2" y="32"/>
                      </a:cubicBezTo>
                      <a:cubicBezTo>
                        <a:pt x="0" y="36"/>
                        <a:pt x="6" y="41"/>
                        <a:pt x="8" y="44"/>
                      </a:cubicBezTo>
                      <a:cubicBezTo>
                        <a:pt x="9" y="46"/>
                        <a:pt x="7" y="50"/>
                        <a:pt x="9" y="51"/>
                      </a:cubicBezTo>
                      <a:cubicBezTo>
                        <a:pt x="15" y="56"/>
                        <a:pt x="24" y="55"/>
                        <a:pt x="32" y="54"/>
                      </a:cubicBezTo>
                      <a:cubicBezTo>
                        <a:pt x="36" y="54"/>
                        <a:pt x="39" y="48"/>
                        <a:pt x="38" y="44"/>
                      </a:cubicBezTo>
                      <a:cubicBezTo>
                        <a:pt x="38" y="41"/>
                        <a:pt x="34" y="38"/>
                        <a:pt x="33" y="35"/>
                      </a:cubicBezTo>
                      <a:cubicBezTo>
                        <a:pt x="30" y="26"/>
                        <a:pt x="42" y="14"/>
                        <a:pt x="34" y="5"/>
                      </a:cubicBezTo>
                      <a:cubicBezTo>
                        <a:pt x="32" y="0"/>
                        <a:pt x="24" y="6"/>
                        <a:pt x="22" y="6"/>
                      </a:cubicBezTo>
                      <a:close/>
                    </a:path>
                  </a:pathLst>
                </a:custGeom>
                <a:solidFill>
                  <a:srgbClr val="F4F6BA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478" name="Freeform 39"/>
                <p:cNvSpPr>
                  <a:spLocks noChangeArrowheads="1"/>
                </p:cNvSpPr>
                <p:nvPr/>
              </p:nvSpPr>
              <p:spPr bwMode="auto">
                <a:xfrm>
                  <a:off x="1350" y="3961"/>
                  <a:ext cx="46" cy="73"/>
                </a:xfrm>
                <a:custGeom>
                  <a:avLst/>
                  <a:gdLst>
                    <a:gd name="T0" fmla="*/ 26848 w 34"/>
                    <a:gd name="T1" fmla="*/ 36609 h 43"/>
                    <a:gd name="T2" fmla="*/ 16300 w 34"/>
                    <a:gd name="T3" fmla="*/ 211508 h 43"/>
                    <a:gd name="T4" fmla="*/ 44222 w 34"/>
                    <a:gd name="T5" fmla="*/ 231522 h 43"/>
                    <a:gd name="T6" fmla="*/ 43117 w 34"/>
                    <a:gd name="T7" fmla="*/ 93786 h 43"/>
                    <a:gd name="T8" fmla="*/ 44222 w 34"/>
                    <a:gd name="T9" fmla="*/ 66364 h 43"/>
                    <a:gd name="T10" fmla="*/ 26848 w 34"/>
                    <a:gd name="T11" fmla="*/ 36609 h 4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34" h="43">
                      <a:moveTo>
                        <a:pt x="18" y="6"/>
                      </a:moveTo>
                      <a:cubicBezTo>
                        <a:pt x="11" y="15"/>
                        <a:pt x="0" y="26"/>
                        <a:pt x="11" y="36"/>
                      </a:cubicBezTo>
                      <a:cubicBezTo>
                        <a:pt x="16" y="41"/>
                        <a:pt x="27" y="43"/>
                        <a:pt x="30" y="39"/>
                      </a:cubicBezTo>
                      <a:cubicBezTo>
                        <a:pt x="34" y="32"/>
                        <a:pt x="33" y="24"/>
                        <a:pt x="29" y="16"/>
                      </a:cubicBezTo>
                      <a:cubicBezTo>
                        <a:pt x="28" y="14"/>
                        <a:pt x="30" y="12"/>
                        <a:pt x="30" y="11"/>
                      </a:cubicBezTo>
                      <a:cubicBezTo>
                        <a:pt x="29" y="8"/>
                        <a:pt x="29" y="0"/>
                        <a:pt x="18" y="6"/>
                      </a:cubicBezTo>
                      <a:close/>
                    </a:path>
                  </a:pathLst>
                </a:custGeom>
                <a:solidFill>
                  <a:srgbClr val="F4F6BA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479" name="Freeform 40"/>
                <p:cNvSpPr>
                  <a:spLocks noChangeArrowheads="1"/>
                </p:cNvSpPr>
                <p:nvPr/>
              </p:nvSpPr>
              <p:spPr bwMode="auto">
                <a:xfrm>
                  <a:off x="1350" y="3965"/>
                  <a:ext cx="46" cy="68"/>
                </a:xfrm>
                <a:custGeom>
                  <a:avLst/>
                  <a:gdLst>
                    <a:gd name="T0" fmla="*/ 26848 w 34"/>
                    <a:gd name="T1" fmla="*/ 26353 h 40"/>
                    <a:gd name="T2" fmla="*/ 25196 w 34"/>
                    <a:gd name="T3" fmla="*/ 17167 h 40"/>
                    <a:gd name="T4" fmla="*/ 26848 w 34"/>
                    <a:gd name="T5" fmla="*/ 26353 h 40"/>
                    <a:gd name="T6" fmla="*/ 20933 w 34"/>
                    <a:gd name="T7" fmla="*/ 43489 h 40"/>
                    <a:gd name="T8" fmla="*/ 26848 w 34"/>
                    <a:gd name="T9" fmla="*/ 26353 h 40"/>
                    <a:gd name="T10" fmla="*/ 18002 w 34"/>
                    <a:gd name="T11" fmla="*/ 201693 h 40"/>
                    <a:gd name="T12" fmla="*/ 20933 w 34"/>
                    <a:gd name="T13" fmla="*/ 43489 h 40"/>
                    <a:gd name="T14" fmla="*/ 18002 w 34"/>
                    <a:gd name="T15" fmla="*/ 201693 h 40"/>
                    <a:gd name="T16" fmla="*/ 16300 w 34"/>
                    <a:gd name="T17" fmla="*/ 201693 h 40"/>
                    <a:gd name="T18" fmla="*/ 18002 w 34"/>
                    <a:gd name="T19" fmla="*/ 201693 h 40"/>
                    <a:gd name="T20" fmla="*/ 23635 w 34"/>
                    <a:gd name="T21" fmla="*/ 228480 h 40"/>
                    <a:gd name="T22" fmla="*/ 18002 w 34"/>
                    <a:gd name="T23" fmla="*/ 201693 h 40"/>
                    <a:gd name="T24" fmla="*/ 34473 w 34"/>
                    <a:gd name="T25" fmla="*/ 228480 h 40"/>
                    <a:gd name="T26" fmla="*/ 23635 w 34"/>
                    <a:gd name="T27" fmla="*/ 228480 h 40"/>
                    <a:gd name="T28" fmla="*/ 34473 w 34"/>
                    <a:gd name="T29" fmla="*/ 228480 h 40"/>
                    <a:gd name="T30" fmla="*/ 44222 w 34"/>
                    <a:gd name="T31" fmla="*/ 228480 h 40"/>
                    <a:gd name="T32" fmla="*/ 34473 w 34"/>
                    <a:gd name="T33" fmla="*/ 228480 h 40"/>
                    <a:gd name="T34" fmla="*/ 44222 w 34"/>
                    <a:gd name="T35" fmla="*/ 212201 h 40"/>
                    <a:gd name="T36" fmla="*/ 44222 w 34"/>
                    <a:gd name="T37" fmla="*/ 228480 h 40"/>
                    <a:gd name="T38" fmla="*/ 44222 w 34"/>
                    <a:gd name="T39" fmla="*/ 212201 h 40"/>
                    <a:gd name="T40" fmla="*/ 44222 w 34"/>
                    <a:gd name="T41" fmla="*/ 221626 h 40"/>
                    <a:gd name="T42" fmla="*/ 44222 w 34"/>
                    <a:gd name="T43" fmla="*/ 212201 h 40"/>
                    <a:gd name="T44" fmla="*/ 45821 w 34"/>
                    <a:gd name="T45" fmla="*/ 221626 h 40"/>
                    <a:gd name="T46" fmla="*/ 44222 w 34"/>
                    <a:gd name="T47" fmla="*/ 212201 h 40"/>
                    <a:gd name="T48" fmla="*/ 45821 w 34"/>
                    <a:gd name="T49" fmla="*/ 221626 h 40"/>
                    <a:gd name="T50" fmla="*/ 45821 w 34"/>
                    <a:gd name="T51" fmla="*/ 221626 h 40"/>
                    <a:gd name="T52" fmla="*/ 45821 w 34"/>
                    <a:gd name="T53" fmla="*/ 201693 h 40"/>
                    <a:gd name="T54" fmla="*/ 45821 w 34"/>
                    <a:gd name="T55" fmla="*/ 221626 h 40"/>
                    <a:gd name="T56" fmla="*/ 45821 w 34"/>
                    <a:gd name="T57" fmla="*/ 201693 h 40"/>
                    <a:gd name="T58" fmla="*/ 48830 w 34"/>
                    <a:gd name="T59" fmla="*/ 184316 h 40"/>
                    <a:gd name="T60" fmla="*/ 45821 w 34"/>
                    <a:gd name="T61" fmla="*/ 201693 h 40"/>
                    <a:gd name="T62" fmla="*/ 41496 w 34"/>
                    <a:gd name="T63" fmla="*/ 83929 h 40"/>
                    <a:gd name="T64" fmla="*/ 48830 w 34"/>
                    <a:gd name="T65" fmla="*/ 184316 h 40"/>
                    <a:gd name="T66" fmla="*/ 41496 w 34"/>
                    <a:gd name="T67" fmla="*/ 83929 h 40"/>
                    <a:gd name="T68" fmla="*/ 43117 w 34"/>
                    <a:gd name="T69" fmla="*/ 83929 h 40"/>
                    <a:gd name="T70" fmla="*/ 41496 w 34"/>
                    <a:gd name="T71" fmla="*/ 83929 h 40"/>
                    <a:gd name="T72" fmla="*/ 44222 w 34"/>
                    <a:gd name="T73" fmla="*/ 66718 h 40"/>
                    <a:gd name="T74" fmla="*/ 41496 w 34"/>
                    <a:gd name="T75" fmla="*/ 83929 h 40"/>
                    <a:gd name="T76" fmla="*/ 43117 w 34"/>
                    <a:gd name="T77" fmla="*/ 60852 h 40"/>
                    <a:gd name="T78" fmla="*/ 44222 w 34"/>
                    <a:gd name="T79" fmla="*/ 66718 h 40"/>
                    <a:gd name="T80" fmla="*/ 43117 w 34"/>
                    <a:gd name="T81" fmla="*/ 60852 h 40"/>
                    <a:gd name="T82" fmla="*/ 45821 w 34"/>
                    <a:gd name="T83" fmla="*/ 54584 h 40"/>
                    <a:gd name="T84" fmla="*/ 43117 w 34"/>
                    <a:gd name="T85" fmla="*/ 60852 h 40"/>
                    <a:gd name="T86" fmla="*/ 43117 w 34"/>
                    <a:gd name="T87" fmla="*/ 60852 h 40"/>
                    <a:gd name="T88" fmla="*/ 43117 w 34"/>
                    <a:gd name="T89" fmla="*/ 60852 h 40"/>
                    <a:gd name="T90" fmla="*/ 43117 w 34"/>
                    <a:gd name="T91" fmla="*/ 46714 h 40"/>
                    <a:gd name="T92" fmla="*/ 45821 w 34"/>
                    <a:gd name="T93" fmla="*/ 54584 h 40"/>
                    <a:gd name="T94" fmla="*/ 43117 w 34"/>
                    <a:gd name="T95" fmla="*/ 46714 h 40"/>
                    <a:gd name="T96" fmla="*/ 41496 w 34"/>
                    <a:gd name="T97" fmla="*/ 17167 h 40"/>
                    <a:gd name="T98" fmla="*/ 43117 w 34"/>
                    <a:gd name="T99" fmla="*/ 46714 h 40"/>
                    <a:gd name="T100" fmla="*/ 26848 w 34"/>
                    <a:gd name="T101" fmla="*/ 26353 h 40"/>
                    <a:gd name="T102" fmla="*/ 41496 w 34"/>
                    <a:gd name="T103" fmla="*/ 17167 h 40"/>
                    <a:gd name="T104" fmla="*/ 25196 w 34"/>
                    <a:gd name="T105" fmla="*/ 17167 h 40"/>
                    <a:gd name="T106" fmla="*/ 25196 w 34"/>
                    <a:gd name="T107" fmla="*/ 17167 h 40"/>
                    <a:gd name="T108" fmla="*/ 25196 w 34"/>
                    <a:gd name="T109" fmla="*/ 17167 h 40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</a:gdLst>
                  <a:ahLst/>
                  <a:cxnLst>
                    <a:cxn ang="T110">
                      <a:pos x="T0" y="T1"/>
                    </a:cxn>
                    <a:cxn ang="T111">
                      <a:pos x="T2" y="T3"/>
                    </a:cxn>
                    <a:cxn ang="T112">
                      <a:pos x="T4" y="T5"/>
                    </a:cxn>
                    <a:cxn ang="T113">
                      <a:pos x="T6" y="T7"/>
                    </a:cxn>
                    <a:cxn ang="T114">
                      <a:pos x="T8" y="T9"/>
                    </a:cxn>
                    <a:cxn ang="T115">
                      <a:pos x="T10" y="T11"/>
                    </a:cxn>
                    <a:cxn ang="T116">
                      <a:pos x="T12" y="T13"/>
                    </a:cxn>
                    <a:cxn ang="T117">
                      <a:pos x="T14" y="T15"/>
                    </a:cxn>
                    <a:cxn ang="T118">
                      <a:pos x="T16" y="T17"/>
                    </a:cxn>
                    <a:cxn ang="T119">
                      <a:pos x="T18" y="T19"/>
                    </a:cxn>
                    <a:cxn ang="T120">
                      <a:pos x="T20" y="T21"/>
                    </a:cxn>
                    <a:cxn ang="T121">
                      <a:pos x="T22" y="T23"/>
                    </a:cxn>
                    <a:cxn ang="T122">
                      <a:pos x="T24" y="T25"/>
                    </a:cxn>
                    <a:cxn ang="T123">
                      <a:pos x="T26" y="T27"/>
                    </a:cxn>
                    <a:cxn ang="T124">
                      <a:pos x="T28" y="T29"/>
                    </a:cxn>
                    <a:cxn ang="T125">
                      <a:pos x="T30" y="T31"/>
                    </a:cxn>
                    <a:cxn ang="T126">
                      <a:pos x="T32" y="T33"/>
                    </a:cxn>
                    <a:cxn ang="T127">
                      <a:pos x="T34" y="T35"/>
                    </a:cxn>
                    <a:cxn ang="T128">
                      <a:pos x="T36" y="T37"/>
                    </a:cxn>
                    <a:cxn ang="T129">
                      <a:pos x="T38" y="T39"/>
                    </a:cxn>
                    <a:cxn ang="T130">
                      <a:pos x="T40" y="T41"/>
                    </a:cxn>
                    <a:cxn ang="T131">
                      <a:pos x="T42" y="T43"/>
                    </a:cxn>
                    <a:cxn ang="T132">
                      <a:pos x="T44" y="T45"/>
                    </a:cxn>
                    <a:cxn ang="T133">
                      <a:pos x="T46" y="T47"/>
                    </a:cxn>
                    <a:cxn ang="T134">
                      <a:pos x="T48" y="T49"/>
                    </a:cxn>
                    <a:cxn ang="T135">
                      <a:pos x="T50" y="T51"/>
                    </a:cxn>
                    <a:cxn ang="T136">
                      <a:pos x="T52" y="T53"/>
                    </a:cxn>
                    <a:cxn ang="T137">
                      <a:pos x="T54" y="T55"/>
                    </a:cxn>
                    <a:cxn ang="T138">
                      <a:pos x="T56" y="T57"/>
                    </a:cxn>
                    <a:cxn ang="T139">
                      <a:pos x="T58" y="T59"/>
                    </a:cxn>
                    <a:cxn ang="T140">
                      <a:pos x="T60" y="T61"/>
                    </a:cxn>
                    <a:cxn ang="T141">
                      <a:pos x="T62" y="T63"/>
                    </a:cxn>
                    <a:cxn ang="T142">
                      <a:pos x="T64" y="T65"/>
                    </a:cxn>
                    <a:cxn ang="T143">
                      <a:pos x="T66" y="T67"/>
                    </a:cxn>
                    <a:cxn ang="T144">
                      <a:pos x="T68" y="T69"/>
                    </a:cxn>
                    <a:cxn ang="T145">
                      <a:pos x="T70" y="T71"/>
                    </a:cxn>
                    <a:cxn ang="T146">
                      <a:pos x="T72" y="T73"/>
                    </a:cxn>
                    <a:cxn ang="T147">
                      <a:pos x="T74" y="T75"/>
                    </a:cxn>
                    <a:cxn ang="T148">
                      <a:pos x="T76" y="T77"/>
                    </a:cxn>
                    <a:cxn ang="T149">
                      <a:pos x="T78" y="T79"/>
                    </a:cxn>
                    <a:cxn ang="T150">
                      <a:pos x="T80" y="T81"/>
                    </a:cxn>
                    <a:cxn ang="T151">
                      <a:pos x="T82" y="T83"/>
                    </a:cxn>
                    <a:cxn ang="T152">
                      <a:pos x="T84" y="T85"/>
                    </a:cxn>
                    <a:cxn ang="T153">
                      <a:pos x="T86" y="T87"/>
                    </a:cxn>
                    <a:cxn ang="T154">
                      <a:pos x="T88" y="T89"/>
                    </a:cxn>
                    <a:cxn ang="T155">
                      <a:pos x="T90" y="T91"/>
                    </a:cxn>
                    <a:cxn ang="T156">
                      <a:pos x="T92" y="T93"/>
                    </a:cxn>
                    <a:cxn ang="T157">
                      <a:pos x="T94" y="T95"/>
                    </a:cxn>
                    <a:cxn ang="T158">
                      <a:pos x="T96" y="T97"/>
                    </a:cxn>
                    <a:cxn ang="T159">
                      <a:pos x="T98" y="T99"/>
                    </a:cxn>
                    <a:cxn ang="T160">
                      <a:pos x="T100" y="T101"/>
                    </a:cxn>
                    <a:cxn ang="T161">
                      <a:pos x="T102" y="T103"/>
                    </a:cxn>
                    <a:cxn ang="T162">
                      <a:pos x="T104" y="T105"/>
                    </a:cxn>
                    <a:cxn ang="T163">
                      <a:pos x="T106" y="T107"/>
                    </a:cxn>
                    <a:cxn ang="T164">
                      <a:pos x="T108" y="T109"/>
                    </a:cxn>
                  </a:cxnLst>
                  <a:rect l="0" t="0" r="r" b="b"/>
                  <a:pathLst>
                    <a:path w="34" h="40">
                      <a:moveTo>
                        <a:pt x="18" y="4"/>
                      </a:moveTo>
                      <a:lnTo>
                        <a:pt x="18" y="4"/>
                      </a:lnTo>
                      <a:lnTo>
                        <a:pt x="17" y="3"/>
                      </a:lnTo>
                      <a:lnTo>
                        <a:pt x="18" y="4"/>
                      </a:lnTo>
                      <a:close/>
                      <a:moveTo>
                        <a:pt x="18" y="4"/>
                      </a:moveTo>
                      <a:cubicBezTo>
                        <a:pt x="17" y="5"/>
                        <a:pt x="17" y="6"/>
                        <a:pt x="16" y="7"/>
                      </a:cubicBezTo>
                      <a:lnTo>
                        <a:pt x="14" y="7"/>
                      </a:lnTo>
                      <a:cubicBezTo>
                        <a:pt x="15" y="5"/>
                        <a:pt x="16" y="4"/>
                        <a:pt x="17" y="3"/>
                      </a:cubicBezTo>
                      <a:lnTo>
                        <a:pt x="18" y="4"/>
                      </a:lnTo>
                      <a:close/>
                      <a:moveTo>
                        <a:pt x="16" y="7"/>
                      </a:moveTo>
                      <a:cubicBezTo>
                        <a:pt x="9" y="16"/>
                        <a:pt x="2" y="25"/>
                        <a:pt x="12" y="34"/>
                      </a:cubicBezTo>
                      <a:lnTo>
                        <a:pt x="11" y="35"/>
                      </a:lnTo>
                      <a:cubicBezTo>
                        <a:pt x="0" y="25"/>
                        <a:pt x="8" y="16"/>
                        <a:pt x="14" y="7"/>
                      </a:cubicBezTo>
                      <a:lnTo>
                        <a:pt x="16" y="7"/>
                      </a:lnTo>
                      <a:close/>
                      <a:moveTo>
                        <a:pt x="12" y="34"/>
                      </a:moveTo>
                      <a:lnTo>
                        <a:pt x="12" y="34"/>
                      </a:lnTo>
                      <a:lnTo>
                        <a:pt x="11" y="34"/>
                      </a:lnTo>
                      <a:lnTo>
                        <a:pt x="12" y="34"/>
                      </a:lnTo>
                      <a:close/>
                      <a:moveTo>
                        <a:pt x="12" y="34"/>
                      </a:moveTo>
                      <a:cubicBezTo>
                        <a:pt x="13" y="35"/>
                        <a:pt x="15" y="36"/>
                        <a:pt x="17" y="37"/>
                      </a:cubicBezTo>
                      <a:lnTo>
                        <a:pt x="16" y="38"/>
                      </a:lnTo>
                      <a:cubicBezTo>
                        <a:pt x="14" y="37"/>
                        <a:pt x="12" y="36"/>
                        <a:pt x="11" y="35"/>
                      </a:cubicBezTo>
                      <a:lnTo>
                        <a:pt x="12" y="34"/>
                      </a:lnTo>
                      <a:close/>
                      <a:moveTo>
                        <a:pt x="17" y="37"/>
                      </a:moveTo>
                      <a:cubicBezTo>
                        <a:pt x="19" y="38"/>
                        <a:pt x="21" y="38"/>
                        <a:pt x="23" y="38"/>
                      </a:cubicBezTo>
                      <a:lnTo>
                        <a:pt x="23" y="40"/>
                      </a:lnTo>
                      <a:cubicBezTo>
                        <a:pt x="21" y="40"/>
                        <a:pt x="18" y="39"/>
                        <a:pt x="16" y="38"/>
                      </a:cubicBezTo>
                      <a:lnTo>
                        <a:pt x="17" y="37"/>
                      </a:lnTo>
                      <a:close/>
                      <a:moveTo>
                        <a:pt x="23" y="38"/>
                      </a:moveTo>
                      <a:cubicBezTo>
                        <a:pt x="26" y="39"/>
                        <a:pt x="28" y="38"/>
                        <a:pt x="29" y="37"/>
                      </a:cubicBezTo>
                      <a:lnTo>
                        <a:pt x="30" y="38"/>
                      </a:lnTo>
                      <a:cubicBezTo>
                        <a:pt x="28" y="39"/>
                        <a:pt x="26" y="40"/>
                        <a:pt x="23" y="40"/>
                      </a:cubicBezTo>
                      <a:lnTo>
                        <a:pt x="23" y="38"/>
                      </a:lnTo>
                      <a:close/>
                      <a:moveTo>
                        <a:pt x="29" y="37"/>
                      </a:moveTo>
                      <a:cubicBezTo>
                        <a:pt x="29" y="37"/>
                        <a:pt x="29" y="37"/>
                        <a:pt x="30" y="36"/>
                      </a:cubicBezTo>
                      <a:lnTo>
                        <a:pt x="31" y="37"/>
                      </a:lnTo>
                      <a:cubicBezTo>
                        <a:pt x="31" y="37"/>
                        <a:pt x="30" y="38"/>
                        <a:pt x="30" y="38"/>
                      </a:cubicBezTo>
                      <a:lnTo>
                        <a:pt x="29" y="37"/>
                      </a:lnTo>
                      <a:close/>
                      <a:moveTo>
                        <a:pt x="30" y="36"/>
                      </a:moveTo>
                      <a:lnTo>
                        <a:pt x="30" y="36"/>
                      </a:lnTo>
                      <a:lnTo>
                        <a:pt x="30" y="37"/>
                      </a:lnTo>
                      <a:lnTo>
                        <a:pt x="30" y="36"/>
                      </a:lnTo>
                      <a:close/>
                      <a:moveTo>
                        <a:pt x="30" y="36"/>
                      </a:moveTo>
                      <a:lnTo>
                        <a:pt x="30" y="36"/>
                      </a:lnTo>
                      <a:lnTo>
                        <a:pt x="31" y="37"/>
                      </a:lnTo>
                      <a:lnTo>
                        <a:pt x="30" y="36"/>
                      </a:lnTo>
                      <a:close/>
                      <a:moveTo>
                        <a:pt x="31" y="37"/>
                      </a:moveTo>
                      <a:lnTo>
                        <a:pt x="31" y="37"/>
                      </a:lnTo>
                      <a:lnTo>
                        <a:pt x="30" y="37"/>
                      </a:lnTo>
                      <a:lnTo>
                        <a:pt x="31" y="37"/>
                      </a:lnTo>
                      <a:close/>
                      <a:moveTo>
                        <a:pt x="30" y="36"/>
                      </a:moveTo>
                      <a:cubicBezTo>
                        <a:pt x="30" y="35"/>
                        <a:pt x="31" y="35"/>
                        <a:pt x="31" y="34"/>
                      </a:cubicBezTo>
                      <a:lnTo>
                        <a:pt x="32" y="34"/>
                      </a:lnTo>
                      <a:cubicBezTo>
                        <a:pt x="32" y="35"/>
                        <a:pt x="31" y="36"/>
                        <a:pt x="31" y="37"/>
                      </a:cubicBezTo>
                      <a:lnTo>
                        <a:pt x="30" y="36"/>
                      </a:lnTo>
                      <a:close/>
                      <a:moveTo>
                        <a:pt x="31" y="34"/>
                      </a:moveTo>
                      <a:cubicBezTo>
                        <a:pt x="31" y="33"/>
                        <a:pt x="31" y="32"/>
                        <a:pt x="32" y="31"/>
                      </a:cubicBezTo>
                      <a:lnTo>
                        <a:pt x="33" y="31"/>
                      </a:lnTo>
                      <a:cubicBezTo>
                        <a:pt x="33" y="32"/>
                        <a:pt x="33" y="33"/>
                        <a:pt x="32" y="34"/>
                      </a:cubicBezTo>
                      <a:lnTo>
                        <a:pt x="31" y="34"/>
                      </a:lnTo>
                      <a:close/>
                      <a:moveTo>
                        <a:pt x="32" y="31"/>
                      </a:moveTo>
                      <a:cubicBezTo>
                        <a:pt x="33" y="26"/>
                        <a:pt x="31" y="20"/>
                        <a:pt x="28" y="14"/>
                      </a:cubicBezTo>
                      <a:lnTo>
                        <a:pt x="30" y="14"/>
                      </a:lnTo>
                      <a:cubicBezTo>
                        <a:pt x="33" y="19"/>
                        <a:pt x="34" y="25"/>
                        <a:pt x="33" y="31"/>
                      </a:cubicBezTo>
                      <a:lnTo>
                        <a:pt x="32" y="31"/>
                      </a:lnTo>
                      <a:close/>
                      <a:moveTo>
                        <a:pt x="28" y="14"/>
                      </a:moveTo>
                      <a:lnTo>
                        <a:pt x="28" y="14"/>
                      </a:lnTo>
                      <a:lnTo>
                        <a:pt x="29" y="14"/>
                      </a:lnTo>
                      <a:lnTo>
                        <a:pt x="28" y="14"/>
                      </a:lnTo>
                      <a:close/>
                      <a:moveTo>
                        <a:pt x="28" y="14"/>
                      </a:moveTo>
                      <a:cubicBezTo>
                        <a:pt x="28" y="13"/>
                        <a:pt x="28" y="12"/>
                        <a:pt x="29" y="11"/>
                      </a:cubicBezTo>
                      <a:lnTo>
                        <a:pt x="30" y="11"/>
                      </a:lnTo>
                      <a:cubicBezTo>
                        <a:pt x="30" y="12"/>
                        <a:pt x="29" y="13"/>
                        <a:pt x="30" y="14"/>
                      </a:cubicBezTo>
                      <a:lnTo>
                        <a:pt x="28" y="14"/>
                      </a:lnTo>
                      <a:close/>
                      <a:moveTo>
                        <a:pt x="29" y="11"/>
                      </a:moveTo>
                      <a:cubicBezTo>
                        <a:pt x="29" y="10"/>
                        <a:pt x="29" y="10"/>
                        <a:pt x="29" y="10"/>
                      </a:cubicBezTo>
                      <a:lnTo>
                        <a:pt x="31" y="9"/>
                      </a:lnTo>
                      <a:cubicBezTo>
                        <a:pt x="31" y="10"/>
                        <a:pt x="31" y="11"/>
                        <a:pt x="30" y="11"/>
                      </a:cubicBezTo>
                      <a:lnTo>
                        <a:pt x="29" y="11"/>
                      </a:lnTo>
                      <a:close/>
                      <a:moveTo>
                        <a:pt x="29" y="10"/>
                      </a:moveTo>
                      <a:lnTo>
                        <a:pt x="29" y="10"/>
                      </a:lnTo>
                      <a:lnTo>
                        <a:pt x="31" y="9"/>
                      </a:lnTo>
                      <a:lnTo>
                        <a:pt x="29" y="10"/>
                      </a:lnTo>
                      <a:close/>
                      <a:moveTo>
                        <a:pt x="29" y="10"/>
                      </a:moveTo>
                      <a:lnTo>
                        <a:pt x="29" y="10"/>
                      </a:lnTo>
                      <a:lnTo>
                        <a:pt x="30" y="9"/>
                      </a:lnTo>
                      <a:lnTo>
                        <a:pt x="29" y="10"/>
                      </a:lnTo>
                      <a:close/>
                      <a:moveTo>
                        <a:pt x="29" y="10"/>
                      </a:moveTo>
                      <a:cubicBezTo>
                        <a:pt x="29" y="9"/>
                        <a:pt x="29" y="9"/>
                        <a:pt x="29" y="8"/>
                      </a:cubicBezTo>
                      <a:lnTo>
                        <a:pt x="30" y="8"/>
                      </a:lnTo>
                      <a:cubicBezTo>
                        <a:pt x="30" y="8"/>
                        <a:pt x="30" y="9"/>
                        <a:pt x="31" y="9"/>
                      </a:cubicBezTo>
                      <a:lnTo>
                        <a:pt x="29" y="10"/>
                      </a:lnTo>
                      <a:close/>
                      <a:moveTo>
                        <a:pt x="29" y="8"/>
                      </a:moveTo>
                      <a:cubicBezTo>
                        <a:pt x="28" y="6"/>
                        <a:pt x="28" y="5"/>
                        <a:pt x="27" y="4"/>
                      </a:cubicBezTo>
                      <a:lnTo>
                        <a:pt x="28" y="3"/>
                      </a:lnTo>
                      <a:cubicBezTo>
                        <a:pt x="29" y="4"/>
                        <a:pt x="30" y="6"/>
                        <a:pt x="30" y="8"/>
                      </a:cubicBezTo>
                      <a:lnTo>
                        <a:pt x="29" y="8"/>
                      </a:lnTo>
                      <a:close/>
                      <a:moveTo>
                        <a:pt x="27" y="4"/>
                      </a:moveTo>
                      <a:cubicBezTo>
                        <a:pt x="26" y="2"/>
                        <a:pt x="23" y="1"/>
                        <a:pt x="18" y="4"/>
                      </a:cubicBezTo>
                      <a:lnTo>
                        <a:pt x="17" y="3"/>
                      </a:lnTo>
                      <a:cubicBezTo>
                        <a:pt x="23" y="0"/>
                        <a:pt x="26" y="1"/>
                        <a:pt x="28" y="3"/>
                      </a:cubicBezTo>
                      <a:lnTo>
                        <a:pt x="27" y="4"/>
                      </a:lnTo>
                      <a:close/>
                      <a:moveTo>
                        <a:pt x="17" y="3"/>
                      </a:moveTo>
                      <a:lnTo>
                        <a:pt x="17" y="3"/>
                      </a:lnTo>
                      <a:lnTo>
                        <a:pt x="18" y="4"/>
                      </a:lnTo>
                      <a:lnTo>
                        <a:pt x="17" y="3"/>
                      </a:lnTo>
                      <a:close/>
                    </a:path>
                  </a:pathLst>
                </a:custGeom>
                <a:solidFill>
                  <a:srgbClr val="94939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480" name="Freeform 41"/>
                <p:cNvSpPr>
                  <a:spLocks noChangeArrowheads="1"/>
                </p:cNvSpPr>
                <p:nvPr/>
              </p:nvSpPr>
              <p:spPr bwMode="auto">
                <a:xfrm>
                  <a:off x="1829" y="3750"/>
                  <a:ext cx="65" cy="87"/>
                </a:xfrm>
                <a:custGeom>
                  <a:avLst/>
                  <a:gdLst>
                    <a:gd name="T0" fmla="*/ 67673 w 47"/>
                    <a:gd name="T1" fmla="*/ 0 h 51"/>
                    <a:gd name="T2" fmla="*/ 13331 w 47"/>
                    <a:gd name="T3" fmla="*/ 101241 h 51"/>
                    <a:gd name="T4" fmla="*/ 8034 w 47"/>
                    <a:gd name="T5" fmla="*/ 158908 h 51"/>
                    <a:gd name="T6" fmla="*/ 64053 w 47"/>
                    <a:gd name="T7" fmla="*/ 285341 h 51"/>
                    <a:gd name="T8" fmla="*/ 83053 w 47"/>
                    <a:gd name="T9" fmla="*/ 240118 h 51"/>
                    <a:gd name="T10" fmla="*/ 75731 w 47"/>
                    <a:gd name="T11" fmla="*/ 107887 h 51"/>
                    <a:gd name="T12" fmla="*/ 83053 w 47"/>
                    <a:gd name="T13" fmla="*/ 17376 h 51"/>
                    <a:gd name="T14" fmla="*/ 67673 w 47"/>
                    <a:gd name="T15" fmla="*/ 0 h 51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47" h="51">
                      <a:moveTo>
                        <a:pt x="37" y="0"/>
                      </a:moveTo>
                      <a:cubicBezTo>
                        <a:pt x="30" y="9"/>
                        <a:pt x="15" y="11"/>
                        <a:pt x="7" y="17"/>
                      </a:cubicBezTo>
                      <a:cubicBezTo>
                        <a:pt x="4" y="19"/>
                        <a:pt x="0" y="23"/>
                        <a:pt x="4" y="27"/>
                      </a:cubicBezTo>
                      <a:cubicBezTo>
                        <a:pt x="13" y="36"/>
                        <a:pt x="17" y="51"/>
                        <a:pt x="35" y="48"/>
                      </a:cubicBezTo>
                      <a:cubicBezTo>
                        <a:pt x="40" y="48"/>
                        <a:pt x="44" y="44"/>
                        <a:pt x="45" y="40"/>
                      </a:cubicBezTo>
                      <a:cubicBezTo>
                        <a:pt x="47" y="32"/>
                        <a:pt x="42" y="25"/>
                        <a:pt x="41" y="18"/>
                      </a:cubicBezTo>
                      <a:cubicBezTo>
                        <a:pt x="40" y="12"/>
                        <a:pt x="47" y="8"/>
                        <a:pt x="45" y="3"/>
                      </a:cubicBezTo>
                      <a:cubicBezTo>
                        <a:pt x="44" y="1"/>
                        <a:pt x="40" y="0"/>
                        <a:pt x="37" y="0"/>
                      </a:cubicBezTo>
                      <a:close/>
                    </a:path>
                  </a:pathLst>
                </a:custGeom>
                <a:solidFill>
                  <a:srgbClr val="F4F6BA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481" name="Freeform 42"/>
                <p:cNvSpPr>
                  <a:spLocks noChangeArrowheads="1"/>
                </p:cNvSpPr>
                <p:nvPr/>
              </p:nvSpPr>
              <p:spPr bwMode="auto">
                <a:xfrm>
                  <a:off x="1831" y="3749"/>
                  <a:ext cx="63" cy="88"/>
                </a:xfrm>
                <a:custGeom>
                  <a:avLst/>
                  <a:gdLst>
                    <a:gd name="T0" fmla="*/ 30300 w 46"/>
                    <a:gd name="T1" fmla="*/ 56559 h 52"/>
                    <a:gd name="T2" fmla="*/ 30891 w 46"/>
                    <a:gd name="T3" fmla="*/ 64475 h 52"/>
                    <a:gd name="T4" fmla="*/ 30300 w 46"/>
                    <a:gd name="T5" fmla="*/ 56559 h 52"/>
                    <a:gd name="T6" fmla="*/ 12201 w 46"/>
                    <a:gd name="T7" fmla="*/ 99410 h 52"/>
                    <a:gd name="T8" fmla="*/ 12201 w 46"/>
                    <a:gd name="T9" fmla="*/ 99410 h 52"/>
                    <a:gd name="T10" fmla="*/ 10232 w 46"/>
                    <a:gd name="T11" fmla="*/ 92452 h 52"/>
                    <a:gd name="T12" fmla="*/ 4747 w 46"/>
                    <a:gd name="T13" fmla="*/ 141147 h 52"/>
                    <a:gd name="T14" fmla="*/ 4747 w 46"/>
                    <a:gd name="T15" fmla="*/ 120951 h 52"/>
                    <a:gd name="T16" fmla="*/ 4747 w 46"/>
                    <a:gd name="T17" fmla="*/ 147447 h 52"/>
                    <a:gd name="T18" fmla="*/ 4747 w 46"/>
                    <a:gd name="T19" fmla="*/ 141147 h 52"/>
                    <a:gd name="T20" fmla="*/ 4747 w 46"/>
                    <a:gd name="T21" fmla="*/ 141147 h 52"/>
                    <a:gd name="T22" fmla="*/ 4747 w 46"/>
                    <a:gd name="T23" fmla="*/ 147447 h 52"/>
                    <a:gd name="T24" fmla="*/ 16898 w 46"/>
                    <a:gd name="T25" fmla="*/ 181500 h 52"/>
                    <a:gd name="T26" fmla="*/ 4747 w 46"/>
                    <a:gd name="T27" fmla="*/ 141147 h 52"/>
                    <a:gd name="T28" fmla="*/ 56407 w 46"/>
                    <a:gd name="T29" fmla="*/ 262100 h 52"/>
                    <a:gd name="T30" fmla="*/ 56407 w 46"/>
                    <a:gd name="T31" fmla="*/ 256246 h 52"/>
                    <a:gd name="T32" fmla="*/ 56407 w 46"/>
                    <a:gd name="T33" fmla="*/ 262100 h 52"/>
                    <a:gd name="T34" fmla="*/ 58415 w 46"/>
                    <a:gd name="T35" fmla="*/ 262100 h 52"/>
                    <a:gd name="T36" fmla="*/ 56407 w 46"/>
                    <a:gd name="T37" fmla="*/ 256246 h 52"/>
                    <a:gd name="T38" fmla="*/ 58415 w 46"/>
                    <a:gd name="T39" fmla="*/ 262100 h 52"/>
                    <a:gd name="T40" fmla="*/ 62945 w 46"/>
                    <a:gd name="T41" fmla="*/ 250534 h 52"/>
                    <a:gd name="T42" fmla="*/ 58513 w 46"/>
                    <a:gd name="T43" fmla="*/ 250534 h 52"/>
                    <a:gd name="T44" fmla="*/ 74111 w 46"/>
                    <a:gd name="T45" fmla="*/ 215475 h 52"/>
                    <a:gd name="T46" fmla="*/ 74111 w 46"/>
                    <a:gd name="T47" fmla="*/ 215475 h 52"/>
                    <a:gd name="T48" fmla="*/ 74111 w 46"/>
                    <a:gd name="T49" fmla="*/ 215475 h 52"/>
                    <a:gd name="T50" fmla="*/ 70735 w 46"/>
                    <a:gd name="T51" fmla="*/ 141147 h 52"/>
                    <a:gd name="T52" fmla="*/ 68997 w 46"/>
                    <a:gd name="T53" fmla="*/ 141147 h 52"/>
                    <a:gd name="T54" fmla="*/ 70735 w 46"/>
                    <a:gd name="T55" fmla="*/ 141147 h 52"/>
                    <a:gd name="T56" fmla="*/ 67914 w 46"/>
                    <a:gd name="T57" fmla="*/ 99410 h 52"/>
                    <a:gd name="T58" fmla="*/ 65898 w 46"/>
                    <a:gd name="T59" fmla="*/ 99410 h 52"/>
                    <a:gd name="T60" fmla="*/ 67914 w 46"/>
                    <a:gd name="T61" fmla="*/ 99410 h 52"/>
                    <a:gd name="T62" fmla="*/ 70735 w 46"/>
                    <a:gd name="T63" fmla="*/ 21171 h 52"/>
                    <a:gd name="T64" fmla="*/ 68997 w 46"/>
                    <a:gd name="T65" fmla="*/ 56559 h 52"/>
                    <a:gd name="T66" fmla="*/ 73112 w 46"/>
                    <a:gd name="T67" fmla="*/ 21171 h 52"/>
                    <a:gd name="T68" fmla="*/ 70735 w 46"/>
                    <a:gd name="T69" fmla="*/ 21171 h 52"/>
                    <a:gd name="T70" fmla="*/ 70735 w 46"/>
                    <a:gd name="T71" fmla="*/ 21171 h 52"/>
                    <a:gd name="T72" fmla="*/ 73112 w 46"/>
                    <a:gd name="T73" fmla="*/ 21171 h 52"/>
                    <a:gd name="T74" fmla="*/ 70735 w 46"/>
                    <a:gd name="T75" fmla="*/ 15364 h 52"/>
                    <a:gd name="T76" fmla="*/ 70735 w 46"/>
                    <a:gd name="T77" fmla="*/ 21171 h 52"/>
                    <a:gd name="T78" fmla="*/ 70735 w 46"/>
                    <a:gd name="T79" fmla="*/ 9396 h 52"/>
                    <a:gd name="T80" fmla="*/ 68997 w 46"/>
                    <a:gd name="T81" fmla="*/ 15364 h 52"/>
                    <a:gd name="T82" fmla="*/ 70735 w 46"/>
                    <a:gd name="T83" fmla="*/ 9396 h 52"/>
                    <a:gd name="T84" fmla="*/ 58513 w 46"/>
                    <a:gd name="T85" fmla="*/ 5757 h 52"/>
                    <a:gd name="T86" fmla="*/ 58415 w 46"/>
                    <a:gd name="T87" fmla="*/ 5757 h 52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</a:gdLst>
                  <a:ahLst/>
                  <a:cxnLst>
                    <a:cxn ang="T88">
                      <a:pos x="T0" y="T1"/>
                    </a:cxn>
                    <a:cxn ang="T89">
                      <a:pos x="T2" y="T3"/>
                    </a:cxn>
                    <a:cxn ang="T90">
                      <a:pos x="T4" y="T5"/>
                    </a:cxn>
                    <a:cxn ang="T91">
                      <a:pos x="T6" y="T7"/>
                    </a:cxn>
                    <a:cxn ang="T92">
                      <a:pos x="T8" y="T9"/>
                    </a:cxn>
                    <a:cxn ang="T93">
                      <a:pos x="T10" y="T11"/>
                    </a:cxn>
                    <a:cxn ang="T94">
                      <a:pos x="T12" y="T13"/>
                    </a:cxn>
                    <a:cxn ang="T95">
                      <a:pos x="T14" y="T15"/>
                    </a:cxn>
                    <a:cxn ang="T96">
                      <a:pos x="T16" y="T17"/>
                    </a:cxn>
                    <a:cxn ang="T97">
                      <a:pos x="T18" y="T19"/>
                    </a:cxn>
                    <a:cxn ang="T98">
                      <a:pos x="T20" y="T21"/>
                    </a:cxn>
                    <a:cxn ang="T99">
                      <a:pos x="T22" y="T23"/>
                    </a:cxn>
                    <a:cxn ang="T100">
                      <a:pos x="T24" y="T25"/>
                    </a:cxn>
                    <a:cxn ang="T101">
                      <a:pos x="T26" y="T27"/>
                    </a:cxn>
                    <a:cxn ang="T102">
                      <a:pos x="T28" y="T29"/>
                    </a:cxn>
                    <a:cxn ang="T103">
                      <a:pos x="T30" y="T31"/>
                    </a:cxn>
                    <a:cxn ang="T104">
                      <a:pos x="T32" y="T33"/>
                    </a:cxn>
                    <a:cxn ang="T105">
                      <a:pos x="T34" y="T35"/>
                    </a:cxn>
                    <a:cxn ang="T106">
                      <a:pos x="T36" y="T37"/>
                    </a:cxn>
                    <a:cxn ang="T107">
                      <a:pos x="T38" y="T39"/>
                    </a:cxn>
                    <a:cxn ang="T108">
                      <a:pos x="T40" y="T41"/>
                    </a:cxn>
                    <a:cxn ang="T109">
                      <a:pos x="T42" y="T43"/>
                    </a:cxn>
                    <a:cxn ang="T110">
                      <a:pos x="T44" y="T45"/>
                    </a:cxn>
                    <a:cxn ang="T111">
                      <a:pos x="T46" y="T47"/>
                    </a:cxn>
                    <a:cxn ang="T112">
                      <a:pos x="T48" y="T49"/>
                    </a:cxn>
                    <a:cxn ang="T113">
                      <a:pos x="T50" y="T51"/>
                    </a:cxn>
                    <a:cxn ang="T114">
                      <a:pos x="T52" y="T53"/>
                    </a:cxn>
                    <a:cxn ang="T115">
                      <a:pos x="T54" y="T55"/>
                    </a:cxn>
                    <a:cxn ang="T116">
                      <a:pos x="T56" y="T57"/>
                    </a:cxn>
                    <a:cxn ang="T117">
                      <a:pos x="T58" y="T59"/>
                    </a:cxn>
                    <a:cxn ang="T118">
                      <a:pos x="T60" y="T61"/>
                    </a:cxn>
                    <a:cxn ang="T119">
                      <a:pos x="T62" y="T63"/>
                    </a:cxn>
                    <a:cxn ang="T120">
                      <a:pos x="T64" y="T65"/>
                    </a:cxn>
                    <a:cxn ang="T121">
                      <a:pos x="T66" y="T67"/>
                    </a:cxn>
                    <a:cxn ang="T122">
                      <a:pos x="T68" y="T69"/>
                    </a:cxn>
                    <a:cxn ang="T123">
                      <a:pos x="T70" y="T71"/>
                    </a:cxn>
                    <a:cxn ang="T124">
                      <a:pos x="T72" y="T73"/>
                    </a:cxn>
                    <a:cxn ang="T125">
                      <a:pos x="T74" y="T75"/>
                    </a:cxn>
                    <a:cxn ang="T126">
                      <a:pos x="T76" y="T77"/>
                    </a:cxn>
                    <a:cxn ang="T127">
                      <a:pos x="T78" y="T79"/>
                    </a:cxn>
                    <a:cxn ang="T128">
                      <a:pos x="T80" y="T81"/>
                    </a:cxn>
                    <a:cxn ang="T129">
                      <a:pos x="T82" y="T83"/>
                    </a:cxn>
                    <a:cxn ang="T130">
                      <a:pos x="T84" y="T85"/>
                    </a:cxn>
                    <a:cxn ang="T131">
                      <a:pos x="T86" y="T87"/>
                    </a:cxn>
                  </a:cxnLst>
                  <a:rect l="0" t="0" r="r" b="b"/>
                  <a:pathLst>
                    <a:path w="46" h="52">
                      <a:moveTo>
                        <a:pt x="37" y="2"/>
                      </a:moveTo>
                      <a:cubicBezTo>
                        <a:pt x="33" y="7"/>
                        <a:pt x="26" y="10"/>
                        <a:pt x="19" y="12"/>
                      </a:cubicBezTo>
                      <a:lnTo>
                        <a:pt x="18" y="11"/>
                      </a:lnTo>
                      <a:cubicBezTo>
                        <a:pt x="25" y="9"/>
                        <a:pt x="32" y="6"/>
                        <a:pt x="35" y="1"/>
                      </a:cubicBezTo>
                      <a:lnTo>
                        <a:pt x="37" y="2"/>
                      </a:lnTo>
                      <a:close/>
                      <a:moveTo>
                        <a:pt x="19" y="12"/>
                      </a:moveTo>
                      <a:cubicBezTo>
                        <a:pt x="14" y="14"/>
                        <a:pt x="10" y="16"/>
                        <a:pt x="7" y="19"/>
                      </a:cubicBezTo>
                      <a:lnTo>
                        <a:pt x="5" y="18"/>
                      </a:lnTo>
                      <a:cubicBezTo>
                        <a:pt x="9" y="15"/>
                        <a:pt x="14" y="13"/>
                        <a:pt x="18" y="11"/>
                      </a:cubicBezTo>
                      <a:lnTo>
                        <a:pt x="19" y="12"/>
                      </a:lnTo>
                      <a:close/>
                      <a:moveTo>
                        <a:pt x="7" y="19"/>
                      </a:moveTo>
                      <a:lnTo>
                        <a:pt x="7" y="19"/>
                      </a:lnTo>
                      <a:lnTo>
                        <a:pt x="6" y="18"/>
                      </a:lnTo>
                      <a:lnTo>
                        <a:pt x="7" y="19"/>
                      </a:lnTo>
                      <a:close/>
                      <a:moveTo>
                        <a:pt x="7" y="19"/>
                      </a:moveTo>
                      <a:cubicBezTo>
                        <a:pt x="5" y="20"/>
                        <a:pt x="4" y="21"/>
                        <a:pt x="3" y="23"/>
                      </a:cubicBezTo>
                      <a:lnTo>
                        <a:pt x="1" y="22"/>
                      </a:lnTo>
                      <a:cubicBezTo>
                        <a:pt x="2" y="20"/>
                        <a:pt x="4" y="19"/>
                        <a:pt x="6" y="18"/>
                      </a:cubicBezTo>
                      <a:lnTo>
                        <a:pt x="7" y="19"/>
                      </a:lnTo>
                      <a:close/>
                      <a:moveTo>
                        <a:pt x="3" y="23"/>
                      </a:moveTo>
                      <a:cubicBezTo>
                        <a:pt x="2" y="24"/>
                        <a:pt x="2" y="26"/>
                        <a:pt x="3" y="27"/>
                      </a:cubicBezTo>
                      <a:lnTo>
                        <a:pt x="2" y="28"/>
                      </a:lnTo>
                      <a:cubicBezTo>
                        <a:pt x="0" y="26"/>
                        <a:pt x="0" y="24"/>
                        <a:pt x="1" y="22"/>
                      </a:cubicBezTo>
                      <a:lnTo>
                        <a:pt x="3" y="23"/>
                      </a:lnTo>
                      <a:close/>
                      <a:moveTo>
                        <a:pt x="2" y="28"/>
                      </a:moveTo>
                      <a:lnTo>
                        <a:pt x="2" y="28"/>
                      </a:lnTo>
                      <a:lnTo>
                        <a:pt x="3" y="28"/>
                      </a:lnTo>
                      <a:lnTo>
                        <a:pt x="2" y="28"/>
                      </a:lnTo>
                      <a:close/>
                      <a:moveTo>
                        <a:pt x="3" y="27"/>
                      </a:moveTo>
                      <a:lnTo>
                        <a:pt x="3" y="27"/>
                      </a:lnTo>
                      <a:lnTo>
                        <a:pt x="2" y="28"/>
                      </a:lnTo>
                      <a:lnTo>
                        <a:pt x="3" y="27"/>
                      </a:lnTo>
                      <a:close/>
                      <a:moveTo>
                        <a:pt x="3" y="27"/>
                      </a:moveTo>
                      <a:lnTo>
                        <a:pt x="3" y="27"/>
                      </a:lnTo>
                      <a:lnTo>
                        <a:pt x="3" y="28"/>
                      </a:lnTo>
                      <a:lnTo>
                        <a:pt x="3" y="27"/>
                      </a:lnTo>
                      <a:close/>
                      <a:moveTo>
                        <a:pt x="3" y="27"/>
                      </a:moveTo>
                      <a:cubicBezTo>
                        <a:pt x="6" y="30"/>
                        <a:pt x="8" y="32"/>
                        <a:pt x="10" y="35"/>
                      </a:cubicBezTo>
                      <a:lnTo>
                        <a:pt x="8" y="36"/>
                      </a:lnTo>
                      <a:cubicBezTo>
                        <a:pt x="7" y="33"/>
                        <a:pt x="5" y="30"/>
                        <a:pt x="2" y="28"/>
                      </a:cubicBezTo>
                      <a:lnTo>
                        <a:pt x="3" y="27"/>
                      </a:lnTo>
                      <a:close/>
                      <a:moveTo>
                        <a:pt x="10" y="35"/>
                      </a:moveTo>
                      <a:cubicBezTo>
                        <a:pt x="15" y="43"/>
                        <a:pt x="21" y="50"/>
                        <a:pt x="34" y="49"/>
                      </a:cubicBezTo>
                      <a:lnTo>
                        <a:pt x="34" y="50"/>
                      </a:lnTo>
                      <a:cubicBezTo>
                        <a:pt x="20" y="52"/>
                        <a:pt x="14" y="44"/>
                        <a:pt x="8" y="36"/>
                      </a:cubicBezTo>
                      <a:lnTo>
                        <a:pt x="10" y="35"/>
                      </a:lnTo>
                      <a:close/>
                      <a:moveTo>
                        <a:pt x="34" y="49"/>
                      </a:moveTo>
                      <a:lnTo>
                        <a:pt x="34" y="49"/>
                      </a:lnTo>
                      <a:lnTo>
                        <a:pt x="35" y="50"/>
                      </a:lnTo>
                      <a:lnTo>
                        <a:pt x="34" y="50"/>
                      </a:lnTo>
                      <a:lnTo>
                        <a:pt x="34" y="49"/>
                      </a:lnTo>
                      <a:close/>
                      <a:moveTo>
                        <a:pt x="35" y="50"/>
                      </a:moveTo>
                      <a:lnTo>
                        <a:pt x="35" y="50"/>
                      </a:lnTo>
                      <a:lnTo>
                        <a:pt x="34" y="49"/>
                      </a:lnTo>
                      <a:lnTo>
                        <a:pt x="35" y="50"/>
                      </a:lnTo>
                      <a:close/>
                      <a:moveTo>
                        <a:pt x="34" y="49"/>
                      </a:moveTo>
                      <a:cubicBezTo>
                        <a:pt x="35" y="49"/>
                        <a:pt x="36" y="49"/>
                        <a:pt x="36" y="48"/>
                      </a:cubicBezTo>
                      <a:lnTo>
                        <a:pt x="37" y="50"/>
                      </a:lnTo>
                      <a:cubicBezTo>
                        <a:pt x="36" y="50"/>
                        <a:pt x="35" y="50"/>
                        <a:pt x="35" y="50"/>
                      </a:cubicBezTo>
                      <a:lnTo>
                        <a:pt x="34" y="49"/>
                      </a:lnTo>
                      <a:close/>
                      <a:moveTo>
                        <a:pt x="36" y="48"/>
                      </a:moveTo>
                      <a:cubicBezTo>
                        <a:pt x="37" y="48"/>
                        <a:pt x="37" y="48"/>
                        <a:pt x="38" y="48"/>
                      </a:cubicBezTo>
                      <a:lnTo>
                        <a:pt x="39" y="49"/>
                      </a:lnTo>
                      <a:cubicBezTo>
                        <a:pt x="38" y="49"/>
                        <a:pt x="37" y="49"/>
                        <a:pt x="37" y="50"/>
                      </a:cubicBezTo>
                      <a:lnTo>
                        <a:pt x="36" y="48"/>
                      </a:lnTo>
                      <a:close/>
                      <a:moveTo>
                        <a:pt x="38" y="48"/>
                      </a:moveTo>
                      <a:cubicBezTo>
                        <a:pt x="41" y="46"/>
                        <a:pt x="42" y="43"/>
                        <a:pt x="43" y="40"/>
                      </a:cubicBezTo>
                      <a:lnTo>
                        <a:pt x="45" y="41"/>
                      </a:lnTo>
                      <a:cubicBezTo>
                        <a:pt x="44" y="44"/>
                        <a:pt x="42" y="47"/>
                        <a:pt x="39" y="49"/>
                      </a:cubicBezTo>
                      <a:lnTo>
                        <a:pt x="38" y="48"/>
                      </a:lnTo>
                      <a:close/>
                      <a:moveTo>
                        <a:pt x="45" y="41"/>
                      </a:moveTo>
                      <a:lnTo>
                        <a:pt x="45" y="41"/>
                      </a:lnTo>
                      <a:lnTo>
                        <a:pt x="44" y="41"/>
                      </a:lnTo>
                      <a:lnTo>
                        <a:pt x="45" y="41"/>
                      </a:lnTo>
                      <a:close/>
                      <a:moveTo>
                        <a:pt x="43" y="40"/>
                      </a:moveTo>
                      <a:cubicBezTo>
                        <a:pt x="44" y="36"/>
                        <a:pt x="43" y="32"/>
                        <a:pt x="42" y="27"/>
                      </a:cubicBezTo>
                      <a:lnTo>
                        <a:pt x="43" y="27"/>
                      </a:lnTo>
                      <a:cubicBezTo>
                        <a:pt x="44" y="31"/>
                        <a:pt x="46" y="36"/>
                        <a:pt x="45" y="41"/>
                      </a:cubicBezTo>
                      <a:lnTo>
                        <a:pt x="43" y="40"/>
                      </a:lnTo>
                      <a:close/>
                      <a:moveTo>
                        <a:pt x="42" y="27"/>
                      </a:moveTo>
                      <a:cubicBezTo>
                        <a:pt x="41" y="24"/>
                        <a:pt x="40" y="22"/>
                        <a:pt x="40" y="19"/>
                      </a:cubicBezTo>
                      <a:lnTo>
                        <a:pt x="41" y="19"/>
                      </a:lnTo>
                      <a:cubicBezTo>
                        <a:pt x="41" y="21"/>
                        <a:pt x="42" y="24"/>
                        <a:pt x="43" y="27"/>
                      </a:cubicBezTo>
                      <a:lnTo>
                        <a:pt x="42" y="27"/>
                      </a:lnTo>
                      <a:close/>
                      <a:moveTo>
                        <a:pt x="41" y="19"/>
                      </a:moveTo>
                      <a:lnTo>
                        <a:pt x="41" y="19"/>
                      </a:lnTo>
                      <a:lnTo>
                        <a:pt x="40" y="19"/>
                      </a:lnTo>
                      <a:lnTo>
                        <a:pt x="41" y="19"/>
                      </a:lnTo>
                      <a:close/>
                      <a:moveTo>
                        <a:pt x="40" y="19"/>
                      </a:moveTo>
                      <a:cubicBezTo>
                        <a:pt x="39" y="16"/>
                        <a:pt x="40" y="14"/>
                        <a:pt x="42" y="11"/>
                      </a:cubicBezTo>
                      <a:lnTo>
                        <a:pt x="43" y="12"/>
                      </a:lnTo>
                      <a:cubicBezTo>
                        <a:pt x="42" y="14"/>
                        <a:pt x="41" y="16"/>
                        <a:pt x="41" y="19"/>
                      </a:cubicBezTo>
                      <a:lnTo>
                        <a:pt x="40" y="19"/>
                      </a:lnTo>
                      <a:close/>
                      <a:moveTo>
                        <a:pt x="42" y="11"/>
                      </a:moveTo>
                      <a:cubicBezTo>
                        <a:pt x="43" y="9"/>
                        <a:pt x="44" y="6"/>
                        <a:pt x="43" y="4"/>
                      </a:cubicBezTo>
                      <a:lnTo>
                        <a:pt x="45" y="4"/>
                      </a:lnTo>
                      <a:cubicBezTo>
                        <a:pt x="46" y="6"/>
                        <a:pt x="44" y="9"/>
                        <a:pt x="43" y="12"/>
                      </a:cubicBezTo>
                      <a:lnTo>
                        <a:pt x="42" y="11"/>
                      </a:lnTo>
                      <a:close/>
                      <a:moveTo>
                        <a:pt x="45" y="4"/>
                      </a:moveTo>
                      <a:lnTo>
                        <a:pt x="45" y="4"/>
                      </a:lnTo>
                      <a:lnTo>
                        <a:pt x="44" y="4"/>
                      </a:lnTo>
                      <a:lnTo>
                        <a:pt x="45" y="4"/>
                      </a:lnTo>
                      <a:close/>
                      <a:moveTo>
                        <a:pt x="43" y="4"/>
                      </a:moveTo>
                      <a:lnTo>
                        <a:pt x="43" y="4"/>
                      </a:lnTo>
                      <a:lnTo>
                        <a:pt x="45" y="4"/>
                      </a:lnTo>
                      <a:lnTo>
                        <a:pt x="43" y="4"/>
                      </a:lnTo>
                      <a:close/>
                      <a:moveTo>
                        <a:pt x="45" y="4"/>
                      </a:moveTo>
                      <a:lnTo>
                        <a:pt x="45" y="4"/>
                      </a:lnTo>
                      <a:lnTo>
                        <a:pt x="44" y="4"/>
                      </a:lnTo>
                      <a:lnTo>
                        <a:pt x="45" y="4"/>
                      </a:lnTo>
                      <a:close/>
                      <a:moveTo>
                        <a:pt x="43" y="4"/>
                      </a:moveTo>
                      <a:cubicBezTo>
                        <a:pt x="43" y="4"/>
                        <a:pt x="43" y="4"/>
                        <a:pt x="43" y="3"/>
                      </a:cubicBezTo>
                      <a:lnTo>
                        <a:pt x="44" y="3"/>
                      </a:lnTo>
                      <a:cubicBezTo>
                        <a:pt x="44" y="3"/>
                        <a:pt x="44" y="3"/>
                        <a:pt x="45" y="4"/>
                      </a:cubicBezTo>
                      <a:lnTo>
                        <a:pt x="43" y="4"/>
                      </a:lnTo>
                      <a:close/>
                      <a:moveTo>
                        <a:pt x="43" y="3"/>
                      </a:moveTo>
                      <a:cubicBezTo>
                        <a:pt x="42" y="3"/>
                        <a:pt x="42" y="3"/>
                        <a:pt x="42" y="3"/>
                      </a:cubicBezTo>
                      <a:lnTo>
                        <a:pt x="43" y="2"/>
                      </a:lnTo>
                      <a:cubicBezTo>
                        <a:pt x="43" y="2"/>
                        <a:pt x="43" y="2"/>
                        <a:pt x="44" y="3"/>
                      </a:cubicBezTo>
                      <a:lnTo>
                        <a:pt x="43" y="3"/>
                      </a:lnTo>
                      <a:close/>
                      <a:moveTo>
                        <a:pt x="42" y="3"/>
                      </a:moveTo>
                      <a:cubicBezTo>
                        <a:pt x="40" y="2"/>
                        <a:pt x="38" y="2"/>
                        <a:pt x="36" y="2"/>
                      </a:cubicBezTo>
                      <a:lnTo>
                        <a:pt x="36" y="1"/>
                      </a:lnTo>
                      <a:cubicBezTo>
                        <a:pt x="38" y="0"/>
                        <a:pt x="41" y="1"/>
                        <a:pt x="43" y="2"/>
                      </a:cubicBezTo>
                      <a:lnTo>
                        <a:pt x="42" y="3"/>
                      </a:lnTo>
                      <a:close/>
                      <a:moveTo>
                        <a:pt x="35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close/>
                    </a:path>
                  </a:pathLst>
                </a:custGeom>
                <a:solidFill>
                  <a:srgbClr val="94939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482" name="Freeform 43"/>
                <p:cNvSpPr>
                  <a:spLocks noChangeArrowheads="1"/>
                </p:cNvSpPr>
                <p:nvPr/>
              </p:nvSpPr>
              <p:spPr bwMode="auto">
                <a:xfrm>
                  <a:off x="1886" y="3822"/>
                  <a:ext cx="57" cy="67"/>
                </a:xfrm>
                <a:custGeom>
                  <a:avLst/>
                  <a:gdLst>
                    <a:gd name="T0" fmla="*/ 26890 w 42"/>
                    <a:gd name="T1" fmla="*/ 20488 h 39"/>
                    <a:gd name="T2" fmla="*/ 7105 w 42"/>
                    <a:gd name="T3" fmla="*/ 119624 h 39"/>
                    <a:gd name="T4" fmla="*/ 13527 w 42"/>
                    <a:gd name="T5" fmla="*/ 247952 h 39"/>
                    <a:gd name="T6" fmla="*/ 45823 w 42"/>
                    <a:gd name="T7" fmla="*/ 234069 h 39"/>
                    <a:gd name="T8" fmla="*/ 55635 w 42"/>
                    <a:gd name="T9" fmla="*/ 71786 h 39"/>
                    <a:gd name="T10" fmla="*/ 26890 w 42"/>
                    <a:gd name="T11" fmla="*/ 20488 h 39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42" h="39">
                      <a:moveTo>
                        <a:pt x="18" y="3"/>
                      </a:moveTo>
                      <a:cubicBezTo>
                        <a:pt x="9" y="7"/>
                        <a:pt x="4" y="13"/>
                        <a:pt x="5" y="17"/>
                      </a:cubicBezTo>
                      <a:cubicBezTo>
                        <a:pt x="7" y="24"/>
                        <a:pt x="0" y="32"/>
                        <a:pt x="9" y="35"/>
                      </a:cubicBezTo>
                      <a:cubicBezTo>
                        <a:pt x="15" y="37"/>
                        <a:pt x="27" y="39"/>
                        <a:pt x="31" y="33"/>
                      </a:cubicBezTo>
                      <a:cubicBezTo>
                        <a:pt x="35" y="26"/>
                        <a:pt x="42" y="17"/>
                        <a:pt x="38" y="10"/>
                      </a:cubicBezTo>
                      <a:cubicBezTo>
                        <a:pt x="35" y="4"/>
                        <a:pt x="25" y="0"/>
                        <a:pt x="18" y="3"/>
                      </a:cubicBezTo>
                      <a:close/>
                    </a:path>
                  </a:pathLst>
                </a:custGeom>
                <a:solidFill>
                  <a:srgbClr val="F4F6BA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483" name="Freeform 44"/>
                <p:cNvSpPr>
                  <a:spLocks noChangeArrowheads="1"/>
                </p:cNvSpPr>
                <p:nvPr/>
              </p:nvSpPr>
              <p:spPr bwMode="auto">
                <a:xfrm>
                  <a:off x="1889" y="3824"/>
                  <a:ext cx="54" cy="63"/>
                </a:xfrm>
                <a:custGeom>
                  <a:avLst/>
                  <a:gdLst>
                    <a:gd name="T0" fmla="*/ 23556 w 40"/>
                    <a:gd name="T1" fmla="*/ 17233 h 37"/>
                    <a:gd name="T2" fmla="*/ 23556 w 40"/>
                    <a:gd name="T3" fmla="*/ 10446 h 37"/>
                    <a:gd name="T4" fmla="*/ 23556 w 40"/>
                    <a:gd name="T5" fmla="*/ 10446 h 37"/>
                    <a:gd name="T6" fmla="*/ 23556 w 40"/>
                    <a:gd name="T7" fmla="*/ 17233 h 37"/>
                    <a:gd name="T8" fmla="*/ 23556 w 40"/>
                    <a:gd name="T9" fmla="*/ 17233 h 37"/>
                    <a:gd name="T10" fmla="*/ 18001 w 40"/>
                    <a:gd name="T11" fmla="*/ 26434 h 37"/>
                    <a:gd name="T12" fmla="*/ 23556 w 40"/>
                    <a:gd name="T13" fmla="*/ 17233 h 37"/>
                    <a:gd name="T14" fmla="*/ 15260 w 40"/>
                    <a:gd name="T15" fmla="*/ 34703 h 37"/>
                    <a:gd name="T16" fmla="*/ 18001 w 40"/>
                    <a:gd name="T17" fmla="*/ 26434 h 37"/>
                    <a:gd name="T18" fmla="*/ 15260 w 40"/>
                    <a:gd name="T19" fmla="*/ 34703 h 37"/>
                    <a:gd name="T20" fmla="*/ 2610 w 40"/>
                    <a:gd name="T21" fmla="*/ 94331 h 37"/>
                    <a:gd name="T22" fmla="*/ 15260 w 40"/>
                    <a:gd name="T23" fmla="*/ 34703 h 37"/>
                    <a:gd name="T24" fmla="*/ 2610 w 40"/>
                    <a:gd name="T25" fmla="*/ 94331 h 37"/>
                    <a:gd name="T26" fmla="*/ 2610 w 40"/>
                    <a:gd name="T27" fmla="*/ 94331 h 37"/>
                    <a:gd name="T28" fmla="*/ 6610 w 40"/>
                    <a:gd name="T29" fmla="*/ 94331 h 37"/>
                    <a:gd name="T30" fmla="*/ 2610 w 40"/>
                    <a:gd name="T31" fmla="*/ 94331 h 37"/>
                    <a:gd name="T32" fmla="*/ 6610 w 40"/>
                    <a:gd name="T33" fmla="*/ 94331 h 37"/>
                    <a:gd name="T34" fmla="*/ 2610 w 40"/>
                    <a:gd name="T35" fmla="*/ 145438 h 37"/>
                    <a:gd name="T36" fmla="*/ 6610 w 40"/>
                    <a:gd name="T37" fmla="*/ 94331 h 37"/>
                    <a:gd name="T38" fmla="*/ 10911 w 40"/>
                    <a:gd name="T39" fmla="*/ 195343 h 37"/>
                    <a:gd name="T40" fmla="*/ 2610 w 40"/>
                    <a:gd name="T41" fmla="*/ 145438 h 37"/>
                    <a:gd name="T42" fmla="*/ 9252 w 40"/>
                    <a:gd name="T43" fmla="*/ 209913 h 37"/>
                    <a:gd name="T44" fmla="*/ 10911 w 40"/>
                    <a:gd name="T45" fmla="*/ 202671 h 37"/>
                    <a:gd name="T46" fmla="*/ 10911 w 40"/>
                    <a:gd name="T47" fmla="*/ 195343 h 37"/>
                    <a:gd name="T48" fmla="*/ 28015 w 40"/>
                    <a:gd name="T49" fmla="*/ 221777 h 37"/>
                    <a:gd name="T50" fmla="*/ 10911 w 40"/>
                    <a:gd name="T51" fmla="*/ 195343 h 37"/>
                    <a:gd name="T52" fmla="*/ 41548 w 40"/>
                    <a:gd name="T53" fmla="*/ 190347 h 37"/>
                    <a:gd name="T54" fmla="*/ 28015 w 40"/>
                    <a:gd name="T55" fmla="*/ 221777 h 37"/>
                    <a:gd name="T56" fmla="*/ 45558 w 40"/>
                    <a:gd name="T57" fmla="*/ 190347 h 37"/>
                    <a:gd name="T58" fmla="*/ 43392 w 40"/>
                    <a:gd name="T59" fmla="*/ 190347 h 37"/>
                    <a:gd name="T60" fmla="*/ 41548 w 40"/>
                    <a:gd name="T61" fmla="*/ 190347 h 37"/>
                    <a:gd name="T62" fmla="*/ 45558 w 40"/>
                    <a:gd name="T63" fmla="*/ 190347 h 37"/>
                    <a:gd name="T64" fmla="*/ 41548 w 40"/>
                    <a:gd name="T65" fmla="*/ 190347 h 37"/>
                    <a:gd name="T66" fmla="*/ 45558 w 40"/>
                    <a:gd name="T67" fmla="*/ 190347 h 37"/>
                    <a:gd name="T68" fmla="*/ 45558 w 40"/>
                    <a:gd name="T69" fmla="*/ 190347 h 37"/>
                    <a:gd name="T70" fmla="*/ 45558 w 40"/>
                    <a:gd name="T71" fmla="*/ 166536 h 37"/>
                    <a:gd name="T72" fmla="*/ 45558 w 40"/>
                    <a:gd name="T73" fmla="*/ 190347 h 37"/>
                    <a:gd name="T74" fmla="*/ 45558 w 40"/>
                    <a:gd name="T75" fmla="*/ 166536 h 37"/>
                    <a:gd name="T76" fmla="*/ 53218 w 40"/>
                    <a:gd name="T77" fmla="*/ 46843 h 37"/>
                    <a:gd name="T78" fmla="*/ 45558 w 40"/>
                    <a:gd name="T79" fmla="*/ 166536 h 37"/>
                    <a:gd name="T80" fmla="*/ 52616 w 40"/>
                    <a:gd name="T81" fmla="*/ 54927 h 37"/>
                    <a:gd name="T82" fmla="*/ 52616 w 40"/>
                    <a:gd name="T83" fmla="*/ 54927 h 37"/>
                    <a:gd name="T84" fmla="*/ 50583 w 40"/>
                    <a:gd name="T85" fmla="*/ 46843 h 37"/>
                    <a:gd name="T86" fmla="*/ 53218 w 40"/>
                    <a:gd name="T87" fmla="*/ 54927 h 37"/>
                    <a:gd name="T88" fmla="*/ 50583 w 40"/>
                    <a:gd name="T89" fmla="*/ 46843 h 37"/>
                    <a:gd name="T90" fmla="*/ 41548 w 40"/>
                    <a:gd name="T91" fmla="*/ 10446 h 37"/>
                    <a:gd name="T92" fmla="*/ 50583 w 40"/>
                    <a:gd name="T93" fmla="*/ 46843 h 37"/>
                    <a:gd name="T94" fmla="*/ 27608 w 40"/>
                    <a:gd name="T95" fmla="*/ 10446 h 37"/>
                    <a:gd name="T96" fmla="*/ 41548 w 40"/>
                    <a:gd name="T97" fmla="*/ 10446 h 37"/>
                    <a:gd name="T98" fmla="*/ 27608 w 40"/>
                    <a:gd name="T99" fmla="*/ 10446 h 37"/>
                    <a:gd name="T100" fmla="*/ 23556 w 40"/>
                    <a:gd name="T101" fmla="*/ 10446 h 37"/>
                    <a:gd name="T102" fmla="*/ 27608 w 40"/>
                    <a:gd name="T103" fmla="*/ 10446 h 37"/>
                    <a:gd name="T104" fmla="*/ 23556 w 40"/>
                    <a:gd name="T105" fmla="*/ 17233 h 37"/>
                    <a:gd name="T106" fmla="*/ 23556 w 40"/>
                    <a:gd name="T107" fmla="*/ 10446 h 37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</a:gdLst>
                  <a:ahLst/>
                  <a:cxnLst>
                    <a:cxn ang="T108">
                      <a:pos x="T0" y="T1"/>
                    </a:cxn>
                    <a:cxn ang="T109">
                      <a:pos x="T2" y="T3"/>
                    </a:cxn>
                    <a:cxn ang="T110">
                      <a:pos x="T4" y="T5"/>
                    </a:cxn>
                    <a:cxn ang="T111">
                      <a:pos x="T6" y="T7"/>
                    </a:cxn>
                    <a:cxn ang="T112">
                      <a:pos x="T8" y="T9"/>
                    </a:cxn>
                    <a:cxn ang="T113">
                      <a:pos x="T10" y="T11"/>
                    </a:cxn>
                    <a:cxn ang="T114">
                      <a:pos x="T12" y="T13"/>
                    </a:cxn>
                    <a:cxn ang="T115">
                      <a:pos x="T14" y="T15"/>
                    </a:cxn>
                    <a:cxn ang="T116">
                      <a:pos x="T16" y="T17"/>
                    </a:cxn>
                    <a:cxn ang="T117">
                      <a:pos x="T18" y="T19"/>
                    </a:cxn>
                    <a:cxn ang="T118">
                      <a:pos x="T20" y="T21"/>
                    </a:cxn>
                    <a:cxn ang="T119">
                      <a:pos x="T22" y="T23"/>
                    </a:cxn>
                    <a:cxn ang="T120">
                      <a:pos x="T24" y="T25"/>
                    </a:cxn>
                    <a:cxn ang="T121">
                      <a:pos x="T26" y="T27"/>
                    </a:cxn>
                    <a:cxn ang="T122">
                      <a:pos x="T28" y="T29"/>
                    </a:cxn>
                    <a:cxn ang="T123">
                      <a:pos x="T30" y="T31"/>
                    </a:cxn>
                    <a:cxn ang="T124">
                      <a:pos x="T32" y="T33"/>
                    </a:cxn>
                    <a:cxn ang="T125">
                      <a:pos x="T34" y="T35"/>
                    </a:cxn>
                    <a:cxn ang="T126">
                      <a:pos x="T36" y="T37"/>
                    </a:cxn>
                    <a:cxn ang="T127">
                      <a:pos x="T38" y="T39"/>
                    </a:cxn>
                    <a:cxn ang="T128">
                      <a:pos x="T40" y="T41"/>
                    </a:cxn>
                    <a:cxn ang="T129">
                      <a:pos x="T42" y="T43"/>
                    </a:cxn>
                    <a:cxn ang="T130">
                      <a:pos x="T44" y="T45"/>
                    </a:cxn>
                    <a:cxn ang="T131">
                      <a:pos x="T46" y="T47"/>
                    </a:cxn>
                    <a:cxn ang="T132">
                      <a:pos x="T48" y="T49"/>
                    </a:cxn>
                    <a:cxn ang="T133">
                      <a:pos x="T50" y="T51"/>
                    </a:cxn>
                    <a:cxn ang="T134">
                      <a:pos x="T52" y="T53"/>
                    </a:cxn>
                    <a:cxn ang="T135">
                      <a:pos x="T54" y="T55"/>
                    </a:cxn>
                    <a:cxn ang="T136">
                      <a:pos x="T56" y="T57"/>
                    </a:cxn>
                    <a:cxn ang="T137">
                      <a:pos x="T58" y="T59"/>
                    </a:cxn>
                    <a:cxn ang="T138">
                      <a:pos x="T60" y="T61"/>
                    </a:cxn>
                    <a:cxn ang="T139">
                      <a:pos x="T62" y="T63"/>
                    </a:cxn>
                    <a:cxn ang="T140">
                      <a:pos x="T64" y="T65"/>
                    </a:cxn>
                    <a:cxn ang="T141">
                      <a:pos x="T66" y="T67"/>
                    </a:cxn>
                    <a:cxn ang="T142">
                      <a:pos x="T68" y="T69"/>
                    </a:cxn>
                    <a:cxn ang="T143">
                      <a:pos x="T70" y="T71"/>
                    </a:cxn>
                    <a:cxn ang="T144">
                      <a:pos x="T72" y="T73"/>
                    </a:cxn>
                    <a:cxn ang="T145">
                      <a:pos x="T74" y="T75"/>
                    </a:cxn>
                    <a:cxn ang="T146">
                      <a:pos x="T76" y="T77"/>
                    </a:cxn>
                    <a:cxn ang="T147">
                      <a:pos x="T78" y="T79"/>
                    </a:cxn>
                    <a:cxn ang="T148">
                      <a:pos x="T80" y="T81"/>
                    </a:cxn>
                    <a:cxn ang="T149">
                      <a:pos x="T82" y="T83"/>
                    </a:cxn>
                    <a:cxn ang="T150">
                      <a:pos x="T84" y="T85"/>
                    </a:cxn>
                    <a:cxn ang="T151">
                      <a:pos x="T86" y="T87"/>
                    </a:cxn>
                    <a:cxn ang="T152">
                      <a:pos x="T88" y="T89"/>
                    </a:cxn>
                    <a:cxn ang="T153">
                      <a:pos x="T90" y="T91"/>
                    </a:cxn>
                    <a:cxn ang="T154">
                      <a:pos x="T92" y="T93"/>
                    </a:cxn>
                    <a:cxn ang="T155">
                      <a:pos x="T94" y="T95"/>
                    </a:cxn>
                    <a:cxn ang="T156">
                      <a:pos x="T96" y="T97"/>
                    </a:cxn>
                    <a:cxn ang="T157">
                      <a:pos x="T98" y="T99"/>
                    </a:cxn>
                    <a:cxn ang="T158">
                      <a:pos x="T100" y="T101"/>
                    </a:cxn>
                    <a:cxn ang="T159">
                      <a:pos x="T102" y="T103"/>
                    </a:cxn>
                    <a:cxn ang="T160">
                      <a:pos x="T104" y="T105"/>
                    </a:cxn>
                    <a:cxn ang="T161">
                      <a:pos x="T106" y="T107"/>
                    </a:cxn>
                  </a:cxnLst>
                  <a:rect l="0" t="0" r="r" b="b"/>
                  <a:pathLst>
                    <a:path w="40" h="37">
                      <a:moveTo>
                        <a:pt x="16" y="3"/>
                      </a:moveTo>
                      <a:lnTo>
                        <a:pt x="16" y="3"/>
                      </a:lnTo>
                      <a:lnTo>
                        <a:pt x="16" y="2"/>
                      </a:lnTo>
                      <a:lnTo>
                        <a:pt x="16" y="3"/>
                      </a:lnTo>
                      <a:close/>
                      <a:moveTo>
                        <a:pt x="16" y="2"/>
                      </a:moveTo>
                      <a:lnTo>
                        <a:pt x="16" y="2"/>
                      </a:lnTo>
                      <a:lnTo>
                        <a:pt x="16" y="3"/>
                      </a:lnTo>
                      <a:lnTo>
                        <a:pt x="16" y="2"/>
                      </a:lnTo>
                      <a:close/>
                      <a:moveTo>
                        <a:pt x="16" y="3"/>
                      </a:moveTo>
                      <a:cubicBezTo>
                        <a:pt x="15" y="4"/>
                        <a:pt x="14" y="4"/>
                        <a:pt x="13" y="5"/>
                      </a:cubicBezTo>
                      <a:lnTo>
                        <a:pt x="12" y="4"/>
                      </a:lnTo>
                      <a:cubicBezTo>
                        <a:pt x="13" y="3"/>
                        <a:pt x="14" y="2"/>
                        <a:pt x="16" y="2"/>
                      </a:cubicBezTo>
                      <a:lnTo>
                        <a:pt x="16" y="3"/>
                      </a:lnTo>
                      <a:close/>
                      <a:moveTo>
                        <a:pt x="13" y="5"/>
                      </a:moveTo>
                      <a:cubicBezTo>
                        <a:pt x="12" y="5"/>
                        <a:pt x="11" y="6"/>
                        <a:pt x="10" y="6"/>
                      </a:cubicBezTo>
                      <a:lnTo>
                        <a:pt x="9" y="5"/>
                      </a:lnTo>
                      <a:cubicBezTo>
                        <a:pt x="10" y="5"/>
                        <a:pt x="11" y="4"/>
                        <a:pt x="12" y="4"/>
                      </a:cubicBezTo>
                      <a:lnTo>
                        <a:pt x="13" y="5"/>
                      </a:lnTo>
                      <a:close/>
                      <a:moveTo>
                        <a:pt x="10" y="6"/>
                      </a:moveTo>
                      <a:cubicBezTo>
                        <a:pt x="6" y="9"/>
                        <a:pt x="3" y="13"/>
                        <a:pt x="4" y="16"/>
                      </a:cubicBezTo>
                      <a:lnTo>
                        <a:pt x="2" y="16"/>
                      </a:lnTo>
                      <a:cubicBezTo>
                        <a:pt x="2" y="13"/>
                        <a:pt x="4" y="9"/>
                        <a:pt x="9" y="5"/>
                      </a:cubicBezTo>
                      <a:lnTo>
                        <a:pt x="10" y="6"/>
                      </a:lnTo>
                      <a:close/>
                      <a:moveTo>
                        <a:pt x="2" y="16"/>
                      </a:moveTo>
                      <a:lnTo>
                        <a:pt x="2" y="16"/>
                      </a:lnTo>
                      <a:lnTo>
                        <a:pt x="3" y="16"/>
                      </a:lnTo>
                      <a:lnTo>
                        <a:pt x="2" y="16"/>
                      </a:lnTo>
                      <a:close/>
                      <a:moveTo>
                        <a:pt x="4" y="16"/>
                      </a:moveTo>
                      <a:lnTo>
                        <a:pt x="4" y="16"/>
                      </a:lnTo>
                      <a:lnTo>
                        <a:pt x="2" y="16"/>
                      </a:lnTo>
                      <a:lnTo>
                        <a:pt x="4" y="16"/>
                      </a:lnTo>
                      <a:close/>
                      <a:moveTo>
                        <a:pt x="4" y="16"/>
                      </a:moveTo>
                      <a:cubicBezTo>
                        <a:pt x="4" y="19"/>
                        <a:pt x="4" y="21"/>
                        <a:pt x="3" y="24"/>
                      </a:cubicBezTo>
                      <a:lnTo>
                        <a:pt x="2" y="24"/>
                      </a:lnTo>
                      <a:cubicBezTo>
                        <a:pt x="2" y="21"/>
                        <a:pt x="3" y="19"/>
                        <a:pt x="2" y="16"/>
                      </a:cubicBezTo>
                      <a:lnTo>
                        <a:pt x="4" y="16"/>
                      </a:lnTo>
                      <a:close/>
                      <a:moveTo>
                        <a:pt x="3" y="24"/>
                      </a:moveTo>
                      <a:cubicBezTo>
                        <a:pt x="3" y="28"/>
                        <a:pt x="2" y="32"/>
                        <a:pt x="7" y="33"/>
                      </a:cubicBezTo>
                      <a:lnTo>
                        <a:pt x="6" y="35"/>
                      </a:lnTo>
                      <a:cubicBezTo>
                        <a:pt x="0" y="33"/>
                        <a:pt x="1" y="29"/>
                        <a:pt x="2" y="24"/>
                      </a:cubicBezTo>
                      <a:lnTo>
                        <a:pt x="3" y="24"/>
                      </a:lnTo>
                      <a:close/>
                      <a:moveTo>
                        <a:pt x="6" y="35"/>
                      </a:moveTo>
                      <a:lnTo>
                        <a:pt x="6" y="35"/>
                      </a:lnTo>
                      <a:lnTo>
                        <a:pt x="7" y="34"/>
                      </a:lnTo>
                      <a:lnTo>
                        <a:pt x="6" y="35"/>
                      </a:lnTo>
                      <a:close/>
                      <a:moveTo>
                        <a:pt x="7" y="33"/>
                      </a:moveTo>
                      <a:cubicBezTo>
                        <a:pt x="10" y="34"/>
                        <a:pt x="15" y="35"/>
                        <a:pt x="19" y="35"/>
                      </a:cubicBezTo>
                      <a:lnTo>
                        <a:pt x="19" y="37"/>
                      </a:lnTo>
                      <a:cubicBezTo>
                        <a:pt x="15" y="37"/>
                        <a:pt x="10" y="35"/>
                        <a:pt x="6" y="35"/>
                      </a:cubicBezTo>
                      <a:lnTo>
                        <a:pt x="7" y="33"/>
                      </a:lnTo>
                      <a:close/>
                      <a:moveTo>
                        <a:pt x="19" y="35"/>
                      </a:moveTo>
                      <a:cubicBezTo>
                        <a:pt x="23" y="35"/>
                        <a:pt x="27" y="35"/>
                        <a:pt x="28" y="32"/>
                      </a:cubicBezTo>
                      <a:lnTo>
                        <a:pt x="30" y="32"/>
                      </a:lnTo>
                      <a:cubicBezTo>
                        <a:pt x="28" y="36"/>
                        <a:pt x="24" y="37"/>
                        <a:pt x="19" y="37"/>
                      </a:cubicBezTo>
                      <a:lnTo>
                        <a:pt x="19" y="35"/>
                      </a:lnTo>
                      <a:close/>
                      <a:moveTo>
                        <a:pt x="30" y="32"/>
                      </a:moveTo>
                      <a:lnTo>
                        <a:pt x="30" y="32"/>
                      </a:lnTo>
                      <a:lnTo>
                        <a:pt x="29" y="32"/>
                      </a:lnTo>
                      <a:lnTo>
                        <a:pt x="30" y="32"/>
                      </a:lnTo>
                      <a:close/>
                      <a:moveTo>
                        <a:pt x="28" y="32"/>
                      </a:moveTo>
                      <a:lnTo>
                        <a:pt x="28" y="32"/>
                      </a:lnTo>
                      <a:lnTo>
                        <a:pt x="30" y="32"/>
                      </a:lnTo>
                      <a:lnTo>
                        <a:pt x="28" y="32"/>
                      </a:lnTo>
                      <a:close/>
                      <a:moveTo>
                        <a:pt x="30" y="32"/>
                      </a:moveTo>
                      <a:lnTo>
                        <a:pt x="30" y="32"/>
                      </a:lnTo>
                      <a:lnTo>
                        <a:pt x="29" y="32"/>
                      </a:lnTo>
                      <a:lnTo>
                        <a:pt x="30" y="32"/>
                      </a:lnTo>
                      <a:close/>
                      <a:moveTo>
                        <a:pt x="28" y="32"/>
                      </a:moveTo>
                      <a:cubicBezTo>
                        <a:pt x="29" y="31"/>
                        <a:pt x="30" y="29"/>
                        <a:pt x="30" y="28"/>
                      </a:cubicBezTo>
                      <a:lnTo>
                        <a:pt x="32" y="29"/>
                      </a:lnTo>
                      <a:cubicBezTo>
                        <a:pt x="31" y="30"/>
                        <a:pt x="30" y="31"/>
                        <a:pt x="30" y="32"/>
                      </a:cubicBezTo>
                      <a:lnTo>
                        <a:pt x="28" y="32"/>
                      </a:lnTo>
                      <a:close/>
                      <a:moveTo>
                        <a:pt x="30" y="28"/>
                      </a:moveTo>
                      <a:cubicBezTo>
                        <a:pt x="34" y="22"/>
                        <a:pt x="38" y="15"/>
                        <a:pt x="35" y="9"/>
                      </a:cubicBezTo>
                      <a:lnTo>
                        <a:pt x="36" y="8"/>
                      </a:lnTo>
                      <a:cubicBezTo>
                        <a:pt x="40" y="15"/>
                        <a:pt x="36" y="22"/>
                        <a:pt x="32" y="29"/>
                      </a:cubicBezTo>
                      <a:lnTo>
                        <a:pt x="30" y="28"/>
                      </a:lnTo>
                      <a:close/>
                      <a:moveTo>
                        <a:pt x="35" y="9"/>
                      </a:moveTo>
                      <a:lnTo>
                        <a:pt x="35" y="9"/>
                      </a:lnTo>
                      <a:lnTo>
                        <a:pt x="36" y="9"/>
                      </a:lnTo>
                      <a:lnTo>
                        <a:pt x="35" y="9"/>
                      </a:lnTo>
                      <a:close/>
                      <a:moveTo>
                        <a:pt x="35" y="9"/>
                      </a:moveTo>
                      <a:cubicBezTo>
                        <a:pt x="35" y="9"/>
                        <a:pt x="35" y="8"/>
                        <a:pt x="34" y="8"/>
                      </a:cubicBezTo>
                      <a:lnTo>
                        <a:pt x="36" y="7"/>
                      </a:lnTo>
                      <a:cubicBezTo>
                        <a:pt x="36" y="8"/>
                        <a:pt x="36" y="8"/>
                        <a:pt x="36" y="9"/>
                      </a:cubicBezTo>
                      <a:lnTo>
                        <a:pt x="35" y="9"/>
                      </a:lnTo>
                      <a:close/>
                      <a:moveTo>
                        <a:pt x="34" y="8"/>
                      </a:moveTo>
                      <a:cubicBezTo>
                        <a:pt x="33" y="6"/>
                        <a:pt x="30" y="4"/>
                        <a:pt x="27" y="3"/>
                      </a:cubicBezTo>
                      <a:lnTo>
                        <a:pt x="28" y="2"/>
                      </a:lnTo>
                      <a:cubicBezTo>
                        <a:pt x="31" y="3"/>
                        <a:pt x="34" y="5"/>
                        <a:pt x="36" y="7"/>
                      </a:cubicBezTo>
                      <a:lnTo>
                        <a:pt x="34" y="8"/>
                      </a:lnTo>
                      <a:close/>
                      <a:moveTo>
                        <a:pt x="27" y="3"/>
                      </a:moveTo>
                      <a:cubicBezTo>
                        <a:pt x="24" y="2"/>
                        <a:pt x="21" y="1"/>
                        <a:pt x="18" y="2"/>
                      </a:cubicBezTo>
                      <a:lnTo>
                        <a:pt x="17" y="1"/>
                      </a:lnTo>
                      <a:cubicBezTo>
                        <a:pt x="21" y="0"/>
                        <a:pt x="25" y="0"/>
                        <a:pt x="28" y="2"/>
                      </a:cubicBezTo>
                      <a:lnTo>
                        <a:pt x="27" y="3"/>
                      </a:lnTo>
                      <a:close/>
                      <a:moveTo>
                        <a:pt x="18" y="2"/>
                      </a:moveTo>
                      <a:cubicBezTo>
                        <a:pt x="17" y="3"/>
                        <a:pt x="17" y="3"/>
                        <a:pt x="16" y="3"/>
                      </a:cubicBezTo>
                      <a:lnTo>
                        <a:pt x="16" y="2"/>
                      </a:lnTo>
                      <a:cubicBezTo>
                        <a:pt x="16" y="2"/>
                        <a:pt x="17" y="1"/>
                        <a:pt x="17" y="1"/>
                      </a:cubicBezTo>
                      <a:lnTo>
                        <a:pt x="18" y="2"/>
                      </a:lnTo>
                      <a:close/>
                      <a:moveTo>
                        <a:pt x="16" y="3"/>
                      </a:moveTo>
                      <a:lnTo>
                        <a:pt x="16" y="3"/>
                      </a:lnTo>
                      <a:lnTo>
                        <a:pt x="16" y="2"/>
                      </a:lnTo>
                      <a:lnTo>
                        <a:pt x="16" y="3"/>
                      </a:lnTo>
                      <a:close/>
                    </a:path>
                  </a:pathLst>
                </a:custGeom>
                <a:solidFill>
                  <a:srgbClr val="94939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484" name="Freeform 45"/>
                <p:cNvSpPr>
                  <a:spLocks noChangeArrowheads="1"/>
                </p:cNvSpPr>
                <p:nvPr/>
              </p:nvSpPr>
              <p:spPr bwMode="auto">
                <a:xfrm>
                  <a:off x="1893" y="3949"/>
                  <a:ext cx="69" cy="77"/>
                </a:xfrm>
                <a:custGeom>
                  <a:avLst/>
                  <a:gdLst>
                    <a:gd name="T0" fmla="*/ 43950 w 50"/>
                    <a:gd name="T1" fmla="*/ 10623 h 45"/>
                    <a:gd name="T2" fmla="*/ 3197 w 50"/>
                    <a:gd name="T3" fmla="*/ 147886 h 45"/>
                    <a:gd name="T4" fmla="*/ 13172 w 50"/>
                    <a:gd name="T5" fmla="*/ 231857 h 45"/>
                    <a:gd name="T6" fmla="*/ 88614 w 50"/>
                    <a:gd name="T7" fmla="*/ 191692 h 45"/>
                    <a:gd name="T8" fmla="*/ 43950 w 50"/>
                    <a:gd name="T9" fmla="*/ 10623 h 45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50" h="45">
                      <a:moveTo>
                        <a:pt x="24" y="2"/>
                      </a:moveTo>
                      <a:cubicBezTo>
                        <a:pt x="9" y="0"/>
                        <a:pt x="0" y="14"/>
                        <a:pt x="2" y="25"/>
                      </a:cubicBezTo>
                      <a:cubicBezTo>
                        <a:pt x="2" y="30"/>
                        <a:pt x="1" y="37"/>
                        <a:pt x="7" y="39"/>
                      </a:cubicBezTo>
                      <a:cubicBezTo>
                        <a:pt x="19" y="43"/>
                        <a:pt x="47" y="45"/>
                        <a:pt x="49" y="32"/>
                      </a:cubicBezTo>
                      <a:cubicBezTo>
                        <a:pt x="50" y="22"/>
                        <a:pt x="40" y="1"/>
                        <a:pt x="24" y="2"/>
                      </a:cubicBezTo>
                      <a:close/>
                    </a:path>
                  </a:pathLst>
                </a:custGeom>
                <a:solidFill>
                  <a:srgbClr val="F4F6BA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485" name="Freeform 46"/>
                <p:cNvSpPr>
                  <a:spLocks noChangeArrowheads="1"/>
                </p:cNvSpPr>
                <p:nvPr/>
              </p:nvSpPr>
              <p:spPr bwMode="auto">
                <a:xfrm>
                  <a:off x="1895" y="3951"/>
                  <a:ext cx="67" cy="71"/>
                </a:xfrm>
                <a:custGeom>
                  <a:avLst/>
                  <a:gdLst>
                    <a:gd name="T0" fmla="*/ 30650 w 49"/>
                    <a:gd name="T1" fmla="*/ 9830 h 42"/>
                    <a:gd name="T2" fmla="*/ 37822 w 49"/>
                    <a:gd name="T3" fmla="*/ 0 h 42"/>
                    <a:gd name="T4" fmla="*/ 30650 w 49"/>
                    <a:gd name="T5" fmla="*/ 9830 h 42"/>
                    <a:gd name="T6" fmla="*/ 10173 w 49"/>
                    <a:gd name="T7" fmla="*/ 40749 h 42"/>
                    <a:gd name="T8" fmla="*/ 30650 w 49"/>
                    <a:gd name="T9" fmla="*/ 9830 h 42"/>
                    <a:gd name="T10" fmla="*/ 1720 w 49"/>
                    <a:gd name="T11" fmla="*/ 104172 h 42"/>
                    <a:gd name="T12" fmla="*/ 10173 w 49"/>
                    <a:gd name="T13" fmla="*/ 40749 h 42"/>
                    <a:gd name="T14" fmla="*/ 1720 w 49"/>
                    <a:gd name="T15" fmla="*/ 104172 h 42"/>
                    <a:gd name="T16" fmla="*/ 0 w 49"/>
                    <a:gd name="T17" fmla="*/ 130395 h 42"/>
                    <a:gd name="T18" fmla="*/ 1720 w 49"/>
                    <a:gd name="T19" fmla="*/ 104172 h 42"/>
                    <a:gd name="T20" fmla="*/ 1720 w 49"/>
                    <a:gd name="T21" fmla="*/ 130395 h 42"/>
                    <a:gd name="T22" fmla="*/ 1720 w 49"/>
                    <a:gd name="T23" fmla="*/ 130395 h 42"/>
                    <a:gd name="T24" fmla="*/ 0 w 49"/>
                    <a:gd name="T25" fmla="*/ 130395 h 42"/>
                    <a:gd name="T26" fmla="*/ 1720 w 49"/>
                    <a:gd name="T27" fmla="*/ 130395 h 42"/>
                    <a:gd name="T28" fmla="*/ 1720 w 49"/>
                    <a:gd name="T29" fmla="*/ 130395 h 42"/>
                    <a:gd name="T30" fmla="*/ 1720 w 49"/>
                    <a:gd name="T31" fmla="*/ 130395 h 42"/>
                    <a:gd name="T32" fmla="*/ 0 w 49"/>
                    <a:gd name="T33" fmla="*/ 146458 h 42"/>
                    <a:gd name="T34" fmla="*/ 1720 w 49"/>
                    <a:gd name="T35" fmla="*/ 130395 h 42"/>
                    <a:gd name="T36" fmla="*/ 10173 w 49"/>
                    <a:gd name="T37" fmla="*/ 202827 h 42"/>
                    <a:gd name="T38" fmla="*/ 0 w 49"/>
                    <a:gd name="T39" fmla="*/ 146458 h 42"/>
                    <a:gd name="T40" fmla="*/ 10173 w 49"/>
                    <a:gd name="T41" fmla="*/ 202827 h 42"/>
                    <a:gd name="T42" fmla="*/ 10173 w 49"/>
                    <a:gd name="T43" fmla="*/ 207795 h 42"/>
                    <a:gd name="T44" fmla="*/ 10173 w 49"/>
                    <a:gd name="T45" fmla="*/ 202827 h 42"/>
                    <a:gd name="T46" fmla="*/ 35087 w 49"/>
                    <a:gd name="T47" fmla="*/ 224056 h 42"/>
                    <a:gd name="T48" fmla="*/ 10173 w 49"/>
                    <a:gd name="T49" fmla="*/ 202827 h 42"/>
                    <a:gd name="T50" fmla="*/ 60811 w 49"/>
                    <a:gd name="T51" fmla="*/ 214217 h 42"/>
                    <a:gd name="T52" fmla="*/ 35087 w 49"/>
                    <a:gd name="T53" fmla="*/ 224056 h 42"/>
                    <a:gd name="T54" fmla="*/ 60811 w 49"/>
                    <a:gd name="T55" fmla="*/ 214217 h 42"/>
                    <a:gd name="T56" fmla="*/ 79057 w 49"/>
                    <a:gd name="T57" fmla="*/ 186864 h 42"/>
                    <a:gd name="T58" fmla="*/ 60811 w 49"/>
                    <a:gd name="T59" fmla="*/ 214217 h 42"/>
                    <a:gd name="T60" fmla="*/ 79057 w 49"/>
                    <a:gd name="T61" fmla="*/ 186864 h 42"/>
                    <a:gd name="T62" fmla="*/ 79057 w 49"/>
                    <a:gd name="T63" fmla="*/ 186864 h 42"/>
                    <a:gd name="T64" fmla="*/ 77582 w 49"/>
                    <a:gd name="T65" fmla="*/ 165012 h 42"/>
                    <a:gd name="T66" fmla="*/ 79057 w 49"/>
                    <a:gd name="T67" fmla="*/ 186864 h 42"/>
                    <a:gd name="T68" fmla="*/ 77582 w 49"/>
                    <a:gd name="T69" fmla="*/ 165012 h 42"/>
                    <a:gd name="T70" fmla="*/ 79057 w 49"/>
                    <a:gd name="T71" fmla="*/ 171162 h 42"/>
                    <a:gd name="T72" fmla="*/ 77582 w 49"/>
                    <a:gd name="T73" fmla="*/ 165012 h 42"/>
                    <a:gd name="T74" fmla="*/ 80914 w 49"/>
                    <a:gd name="T75" fmla="*/ 146458 h 42"/>
                    <a:gd name="T76" fmla="*/ 77582 w 49"/>
                    <a:gd name="T77" fmla="*/ 165012 h 42"/>
                    <a:gd name="T78" fmla="*/ 65737 w 49"/>
                    <a:gd name="T79" fmla="*/ 61143 h 42"/>
                    <a:gd name="T80" fmla="*/ 80914 w 49"/>
                    <a:gd name="T81" fmla="*/ 146458 h 42"/>
                    <a:gd name="T82" fmla="*/ 65737 w 49"/>
                    <a:gd name="T83" fmla="*/ 61143 h 42"/>
                    <a:gd name="T84" fmla="*/ 42499 w 49"/>
                    <a:gd name="T85" fmla="*/ 0 h 42"/>
                    <a:gd name="T86" fmla="*/ 65737 w 49"/>
                    <a:gd name="T87" fmla="*/ 61143 h 42"/>
                    <a:gd name="T88" fmla="*/ 37822 w 49"/>
                    <a:gd name="T89" fmla="*/ 9830 h 42"/>
                    <a:gd name="T90" fmla="*/ 42499 w 49"/>
                    <a:gd name="T91" fmla="*/ 0 h 42"/>
                    <a:gd name="T92" fmla="*/ 37822 w 49"/>
                    <a:gd name="T93" fmla="*/ 9830 h 42"/>
                    <a:gd name="T94" fmla="*/ 37822 w 49"/>
                    <a:gd name="T95" fmla="*/ 9830 h 42"/>
                    <a:gd name="T96" fmla="*/ 37822 w 49"/>
                    <a:gd name="T97" fmla="*/ 9830 h 42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0" t="0" r="r" b="b"/>
                  <a:pathLst>
                    <a:path w="49" h="42">
                      <a:moveTo>
                        <a:pt x="23" y="2"/>
                      </a:moveTo>
                      <a:cubicBezTo>
                        <a:pt x="22" y="1"/>
                        <a:pt x="20" y="1"/>
                        <a:pt x="19" y="2"/>
                      </a:cubicBezTo>
                      <a:lnTo>
                        <a:pt x="19" y="0"/>
                      </a:lnTo>
                      <a:cubicBezTo>
                        <a:pt x="20" y="0"/>
                        <a:pt x="22" y="0"/>
                        <a:pt x="23" y="0"/>
                      </a:cubicBezTo>
                      <a:lnTo>
                        <a:pt x="23" y="2"/>
                      </a:lnTo>
                      <a:close/>
                      <a:moveTo>
                        <a:pt x="19" y="2"/>
                      </a:moveTo>
                      <a:cubicBezTo>
                        <a:pt x="14" y="2"/>
                        <a:pt x="10" y="4"/>
                        <a:pt x="7" y="7"/>
                      </a:cubicBezTo>
                      <a:lnTo>
                        <a:pt x="6" y="7"/>
                      </a:lnTo>
                      <a:cubicBezTo>
                        <a:pt x="9" y="3"/>
                        <a:pt x="14" y="1"/>
                        <a:pt x="19" y="0"/>
                      </a:cubicBezTo>
                      <a:lnTo>
                        <a:pt x="19" y="2"/>
                      </a:lnTo>
                      <a:close/>
                      <a:moveTo>
                        <a:pt x="7" y="7"/>
                      </a:moveTo>
                      <a:cubicBezTo>
                        <a:pt x="4" y="11"/>
                        <a:pt x="2" y="15"/>
                        <a:pt x="1" y="19"/>
                      </a:cubicBezTo>
                      <a:lnTo>
                        <a:pt x="0" y="19"/>
                      </a:lnTo>
                      <a:cubicBezTo>
                        <a:pt x="1" y="14"/>
                        <a:pt x="3" y="10"/>
                        <a:pt x="6" y="7"/>
                      </a:cubicBezTo>
                      <a:lnTo>
                        <a:pt x="7" y="7"/>
                      </a:lnTo>
                      <a:close/>
                      <a:moveTo>
                        <a:pt x="1" y="19"/>
                      </a:moveTo>
                      <a:cubicBezTo>
                        <a:pt x="1" y="21"/>
                        <a:pt x="1" y="23"/>
                        <a:pt x="1" y="24"/>
                      </a:cubicBezTo>
                      <a:lnTo>
                        <a:pt x="0" y="24"/>
                      </a:lnTo>
                      <a:cubicBezTo>
                        <a:pt x="0" y="23"/>
                        <a:pt x="0" y="21"/>
                        <a:pt x="0" y="19"/>
                      </a:cubicBezTo>
                      <a:lnTo>
                        <a:pt x="1" y="19"/>
                      </a:lnTo>
                      <a:close/>
                      <a:moveTo>
                        <a:pt x="1" y="24"/>
                      </a:moveTo>
                      <a:lnTo>
                        <a:pt x="1" y="24"/>
                      </a:lnTo>
                      <a:close/>
                      <a:moveTo>
                        <a:pt x="1" y="24"/>
                      </a:moveTo>
                      <a:lnTo>
                        <a:pt x="1" y="24"/>
                      </a:lnTo>
                      <a:lnTo>
                        <a:pt x="0" y="24"/>
                      </a:lnTo>
                      <a:lnTo>
                        <a:pt x="1" y="24"/>
                      </a:lnTo>
                      <a:close/>
                      <a:moveTo>
                        <a:pt x="1" y="24"/>
                      </a:moveTo>
                      <a:lnTo>
                        <a:pt x="1" y="24"/>
                      </a:lnTo>
                      <a:close/>
                      <a:moveTo>
                        <a:pt x="1" y="24"/>
                      </a:moveTo>
                      <a:cubicBezTo>
                        <a:pt x="1" y="25"/>
                        <a:pt x="1" y="26"/>
                        <a:pt x="1" y="27"/>
                      </a:cubicBezTo>
                      <a:lnTo>
                        <a:pt x="0" y="27"/>
                      </a:lnTo>
                      <a:cubicBezTo>
                        <a:pt x="0" y="26"/>
                        <a:pt x="0" y="25"/>
                        <a:pt x="0" y="24"/>
                      </a:cubicBezTo>
                      <a:lnTo>
                        <a:pt x="1" y="24"/>
                      </a:lnTo>
                      <a:close/>
                      <a:moveTo>
                        <a:pt x="1" y="27"/>
                      </a:moveTo>
                      <a:cubicBezTo>
                        <a:pt x="2" y="31"/>
                        <a:pt x="2" y="36"/>
                        <a:pt x="6" y="37"/>
                      </a:cubicBezTo>
                      <a:lnTo>
                        <a:pt x="5" y="39"/>
                      </a:lnTo>
                      <a:cubicBezTo>
                        <a:pt x="0" y="37"/>
                        <a:pt x="0" y="32"/>
                        <a:pt x="0" y="27"/>
                      </a:cubicBezTo>
                      <a:lnTo>
                        <a:pt x="1" y="27"/>
                      </a:lnTo>
                      <a:close/>
                      <a:moveTo>
                        <a:pt x="6" y="37"/>
                      </a:moveTo>
                      <a:lnTo>
                        <a:pt x="6" y="37"/>
                      </a:lnTo>
                      <a:lnTo>
                        <a:pt x="6" y="38"/>
                      </a:lnTo>
                      <a:lnTo>
                        <a:pt x="6" y="37"/>
                      </a:lnTo>
                      <a:close/>
                      <a:moveTo>
                        <a:pt x="6" y="37"/>
                      </a:moveTo>
                      <a:cubicBezTo>
                        <a:pt x="10" y="39"/>
                        <a:pt x="15" y="40"/>
                        <a:pt x="21" y="40"/>
                      </a:cubicBezTo>
                      <a:lnTo>
                        <a:pt x="21" y="41"/>
                      </a:lnTo>
                      <a:cubicBezTo>
                        <a:pt x="15" y="41"/>
                        <a:pt x="9" y="40"/>
                        <a:pt x="5" y="39"/>
                      </a:cubicBezTo>
                      <a:lnTo>
                        <a:pt x="6" y="37"/>
                      </a:lnTo>
                      <a:close/>
                      <a:moveTo>
                        <a:pt x="21" y="40"/>
                      </a:moveTo>
                      <a:cubicBezTo>
                        <a:pt x="26" y="41"/>
                        <a:pt x="32" y="41"/>
                        <a:pt x="37" y="39"/>
                      </a:cubicBezTo>
                      <a:lnTo>
                        <a:pt x="37" y="41"/>
                      </a:lnTo>
                      <a:cubicBezTo>
                        <a:pt x="32" y="42"/>
                        <a:pt x="26" y="42"/>
                        <a:pt x="21" y="41"/>
                      </a:cubicBezTo>
                      <a:lnTo>
                        <a:pt x="21" y="40"/>
                      </a:lnTo>
                      <a:close/>
                      <a:moveTo>
                        <a:pt x="37" y="39"/>
                      </a:moveTo>
                      <a:cubicBezTo>
                        <a:pt x="41" y="38"/>
                        <a:pt x="45" y="36"/>
                        <a:pt x="46" y="33"/>
                      </a:cubicBezTo>
                      <a:lnTo>
                        <a:pt x="48" y="34"/>
                      </a:lnTo>
                      <a:cubicBezTo>
                        <a:pt x="46" y="37"/>
                        <a:pt x="42" y="40"/>
                        <a:pt x="37" y="41"/>
                      </a:cubicBezTo>
                      <a:lnTo>
                        <a:pt x="37" y="39"/>
                      </a:lnTo>
                      <a:close/>
                      <a:moveTo>
                        <a:pt x="48" y="34"/>
                      </a:moveTo>
                      <a:lnTo>
                        <a:pt x="48" y="34"/>
                      </a:lnTo>
                      <a:lnTo>
                        <a:pt x="47" y="33"/>
                      </a:lnTo>
                      <a:lnTo>
                        <a:pt x="48" y="34"/>
                      </a:lnTo>
                      <a:close/>
                      <a:moveTo>
                        <a:pt x="46" y="33"/>
                      </a:moveTo>
                      <a:cubicBezTo>
                        <a:pt x="47" y="32"/>
                        <a:pt x="47" y="31"/>
                        <a:pt x="47" y="30"/>
                      </a:cubicBezTo>
                      <a:lnTo>
                        <a:pt x="49" y="31"/>
                      </a:lnTo>
                      <a:cubicBezTo>
                        <a:pt x="48" y="32"/>
                        <a:pt x="48" y="33"/>
                        <a:pt x="48" y="34"/>
                      </a:cubicBezTo>
                      <a:lnTo>
                        <a:pt x="46" y="33"/>
                      </a:lnTo>
                      <a:close/>
                      <a:moveTo>
                        <a:pt x="47" y="30"/>
                      </a:moveTo>
                      <a:lnTo>
                        <a:pt x="47" y="30"/>
                      </a:lnTo>
                      <a:lnTo>
                        <a:pt x="48" y="31"/>
                      </a:lnTo>
                      <a:lnTo>
                        <a:pt x="47" y="30"/>
                      </a:lnTo>
                      <a:close/>
                      <a:moveTo>
                        <a:pt x="47" y="30"/>
                      </a:moveTo>
                      <a:cubicBezTo>
                        <a:pt x="47" y="29"/>
                        <a:pt x="47" y="28"/>
                        <a:pt x="47" y="27"/>
                      </a:cubicBezTo>
                      <a:lnTo>
                        <a:pt x="49" y="27"/>
                      </a:lnTo>
                      <a:cubicBezTo>
                        <a:pt x="49" y="28"/>
                        <a:pt x="49" y="29"/>
                        <a:pt x="49" y="31"/>
                      </a:cubicBezTo>
                      <a:lnTo>
                        <a:pt x="47" y="30"/>
                      </a:lnTo>
                      <a:close/>
                      <a:moveTo>
                        <a:pt x="47" y="27"/>
                      </a:moveTo>
                      <a:cubicBezTo>
                        <a:pt x="46" y="22"/>
                        <a:pt x="44" y="16"/>
                        <a:pt x="40" y="11"/>
                      </a:cubicBezTo>
                      <a:lnTo>
                        <a:pt x="42" y="10"/>
                      </a:lnTo>
                      <a:cubicBezTo>
                        <a:pt x="46" y="15"/>
                        <a:pt x="48" y="22"/>
                        <a:pt x="49" y="27"/>
                      </a:cubicBezTo>
                      <a:lnTo>
                        <a:pt x="47" y="27"/>
                      </a:lnTo>
                      <a:close/>
                      <a:moveTo>
                        <a:pt x="40" y="11"/>
                      </a:moveTo>
                      <a:cubicBezTo>
                        <a:pt x="37" y="6"/>
                        <a:pt x="32" y="2"/>
                        <a:pt x="26" y="2"/>
                      </a:cubicBezTo>
                      <a:lnTo>
                        <a:pt x="26" y="0"/>
                      </a:lnTo>
                      <a:cubicBezTo>
                        <a:pt x="32" y="1"/>
                        <a:pt x="38" y="5"/>
                        <a:pt x="42" y="10"/>
                      </a:cubicBezTo>
                      <a:lnTo>
                        <a:pt x="40" y="11"/>
                      </a:lnTo>
                      <a:close/>
                      <a:moveTo>
                        <a:pt x="26" y="2"/>
                      </a:moveTo>
                      <a:cubicBezTo>
                        <a:pt x="25" y="2"/>
                        <a:pt x="24" y="2"/>
                        <a:pt x="23" y="2"/>
                      </a:cubicBezTo>
                      <a:lnTo>
                        <a:pt x="23" y="0"/>
                      </a:lnTo>
                      <a:cubicBezTo>
                        <a:pt x="24" y="0"/>
                        <a:pt x="25" y="0"/>
                        <a:pt x="26" y="0"/>
                      </a:cubicBezTo>
                      <a:lnTo>
                        <a:pt x="26" y="2"/>
                      </a:lnTo>
                      <a:close/>
                      <a:moveTo>
                        <a:pt x="23" y="2"/>
                      </a:moveTo>
                      <a:lnTo>
                        <a:pt x="23" y="2"/>
                      </a:lnTo>
                      <a:lnTo>
                        <a:pt x="23" y="1"/>
                      </a:lnTo>
                      <a:lnTo>
                        <a:pt x="23" y="2"/>
                      </a:lnTo>
                      <a:close/>
                    </a:path>
                  </a:pathLst>
                </a:custGeom>
                <a:solidFill>
                  <a:srgbClr val="94939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486" name="Freeform 47"/>
                <p:cNvSpPr>
                  <a:spLocks noChangeArrowheads="1"/>
                </p:cNvSpPr>
                <p:nvPr/>
              </p:nvSpPr>
              <p:spPr bwMode="auto">
                <a:xfrm>
                  <a:off x="2025" y="3847"/>
                  <a:ext cx="48" cy="58"/>
                </a:xfrm>
                <a:custGeom>
                  <a:avLst/>
                  <a:gdLst>
                    <a:gd name="T0" fmla="*/ 0 w 35"/>
                    <a:gd name="T1" fmla="*/ 43918 h 34"/>
                    <a:gd name="T2" fmla="*/ 8238 w 35"/>
                    <a:gd name="T3" fmla="*/ 173234 h 34"/>
                    <a:gd name="T4" fmla="*/ 42753 w 35"/>
                    <a:gd name="T5" fmla="*/ 158908 h 34"/>
                    <a:gd name="T6" fmla="*/ 60085 w 35"/>
                    <a:gd name="T7" fmla="*/ 47125 h 34"/>
                    <a:gd name="T8" fmla="*/ 42753 w 35"/>
                    <a:gd name="T9" fmla="*/ 10542 h 34"/>
                    <a:gd name="T10" fmla="*/ 8238 w 35"/>
                    <a:gd name="T11" fmla="*/ 17376 h 34"/>
                    <a:gd name="T12" fmla="*/ 0 w 35"/>
                    <a:gd name="T13" fmla="*/ 43918 h 34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35" h="34">
                      <a:moveTo>
                        <a:pt x="0" y="7"/>
                      </a:moveTo>
                      <a:cubicBezTo>
                        <a:pt x="0" y="13"/>
                        <a:pt x="0" y="23"/>
                        <a:pt x="5" y="29"/>
                      </a:cubicBezTo>
                      <a:cubicBezTo>
                        <a:pt x="9" y="34"/>
                        <a:pt x="22" y="32"/>
                        <a:pt x="25" y="27"/>
                      </a:cubicBezTo>
                      <a:cubicBezTo>
                        <a:pt x="29" y="21"/>
                        <a:pt x="35" y="15"/>
                        <a:pt x="35" y="8"/>
                      </a:cubicBezTo>
                      <a:cubicBezTo>
                        <a:pt x="35" y="4"/>
                        <a:pt x="30" y="0"/>
                        <a:pt x="25" y="2"/>
                      </a:cubicBezTo>
                      <a:cubicBezTo>
                        <a:pt x="18" y="5"/>
                        <a:pt x="12" y="3"/>
                        <a:pt x="5" y="3"/>
                      </a:cubicBezTo>
                      <a:cubicBezTo>
                        <a:pt x="3" y="4"/>
                        <a:pt x="1" y="5"/>
                        <a:pt x="0" y="7"/>
                      </a:cubicBezTo>
                      <a:close/>
                    </a:path>
                  </a:pathLst>
                </a:custGeom>
                <a:solidFill>
                  <a:srgbClr val="F4F6BA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487" name="Freeform 49"/>
                <p:cNvSpPr>
                  <a:spLocks noChangeArrowheads="1"/>
                </p:cNvSpPr>
                <p:nvPr/>
              </p:nvSpPr>
              <p:spPr bwMode="auto">
                <a:xfrm>
                  <a:off x="725" y="3750"/>
                  <a:ext cx="102" cy="115"/>
                </a:xfrm>
                <a:custGeom>
                  <a:avLst/>
                  <a:gdLst>
                    <a:gd name="T0" fmla="*/ 78335 w 74"/>
                    <a:gd name="T1" fmla="*/ 52443 h 67"/>
                    <a:gd name="T2" fmla="*/ 36329 w 74"/>
                    <a:gd name="T3" fmla="*/ 40197 h 67"/>
                    <a:gd name="T4" fmla="*/ 4852 w 74"/>
                    <a:gd name="T5" fmla="*/ 230335 h 67"/>
                    <a:gd name="T6" fmla="*/ 23585 w 74"/>
                    <a:gd name="T7" fmla="*/ 289815 h 67"/>
                    <a:gd name="T8" fmla="*/ 75203 w 74"/>
                    <a:gd name="T9" fmla="*/ 430910 h 67"/>
                    <a:gd name="T10" fmla="*/ 118969 w 74"/>
                    <a:gd name="T11" fmla="*/ 170679 h 67"/>
                    <a:gd name="T12" fmla="*/ 92347 w 74"/>
                    <a:gd name="T13" fmla="*/ 86880 h 67"/>
                    <a:gd name="T14" fmla="*/ 78335 w 74"/>
                    <a:gd name="T15" fmla="*/ 52443 h 67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74" h="67">
                      <a:moveTo>
                        <a:pt x="47" y="8"/>
                      </a:moveTo>
                      <a:cubicBezTo>
                        <a:pt x="38" y="7"/>
                        <a:pt x="29" y="0"/>
                        <a:pt x="22" y="6"/>
                      </a:cubicBezTo>
                      <a:cubicBezTo>
                        <a:pt x="13" y="14"/>
                        <a:pt x="0" y="23"/>
                        <a:pt x="3" y="35"/>
                      </a:cubicBezTo>
                      <a:cubicBezTo>
                        <a:pt x="4" y="40"/>
                        <a:pt x="9" y="42"/>
                        <a:pt x="14" y="44"/>
                      </a:cubicBezTo>
                      <a:cubicBezTo>
                        <a:pt x="25" y="49"/>
                        <a:pt x="33" y="67"/>
                        <a:pt x="45" y="65"/>
                      </a:cubicBezTo>
                      <a:cubicBezTo>
                        <a:pt x="60" y="62"/>
                        <a:pt x="74" y="38"/>
                        <a:pt x="71" y="26"/>
                      </a:cubicBezTo>
                      <a:cubicBezTo>
                        <a:pt x="70" y="21"/>
                        <a:pt x="63" y="15"/>
                        <a:pt x="55" y="13"/>
                      </a:cubicBezTo>
                      <a:cubicBezTo>
                        <a:pt x="54" y="12"/>
                        <a:pt x="55" y="10"/>
                        <a:pt x="47" y="8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488" name="Freeform 50"/>
                <p:cNvSpPr>
                  <a:spLocks noChangeArrowheads="1"/>
                </p:cNvSpPr>
                <p:nvPr/>
              </p:nvSpPr>
              <p:spPr bwMode="auto">
                <a:xfrm>
                  <a:off x="724" y="3752"/>
                  <a:ext cx="103" cy="113"/>
                </a:xfrm>
                <a:custGeom>
                  <a:avLst/>
                  <a:gdLst>
                    <a:gd name="T0" fmla="*/ 81406 w 75"/>
                    <a:gd name="T1" fmla="*/ 46506 h 66"/>
                    <a:gd name="T2" fmla="*/ 81406 w 75"/>
                    <a:gd name="T3" fmla="*/ 49235 h 66"/>
                    <a:gd name="T4" fmla="*/ 81406 w 75"/>
                    <a:gd name="T5" fmla="*/ 49235 h 66"/>
                    <a:gd name="T6" fmla="*/ 67528 w 75"/>
                    <a:gd name="T7" fmla="*/ 28161 h 66"/>
                    <a:gd name="T8" fmla="*/ 67528 w 75"/>
                    <a:gd name="T9" fmla="*/ 39023 h 66"/>
                    <a:gd name="T10" fmla="*/ 67528 w 75"/>
                    <a:gd name="T11" fmla="*/ 28161 h 66"/>
                    <a:gd name="T12" fmla="*/ 37132 w 75"/>
                    <a:gd name="T13" fmla="*/ 28161 h 66"/>
                    <a:gd name="T14" fmla="*/ 38964 w 75"/>
                    <a:gd name="T15" fmla="*/ 29818 h 66"/>
                    <a:gd name="T16" fmla="*/ 37132 w 75"/>
                    <a:gd name="T17" fmla="*/ 28161 h 66"/>
                    <a:gd name="T18" fmla="*/ 38964 w 75"/>
                    <a:gd name="T19" fmla="*/ 29818 h 66"/>
                    <a:gd name="T20" fmla="*/ 33986 w 75"/>
                    <a:gd name="T21" fmla="*/ 49235 h 66"/>
                    <a:gd name="T22" fmla="*/ 38964 w 75"/>
                    <a:gd name="T23" fmla="*/ 29818 h 66"/>
                    <a:gd name="T24" fmla="*/ 4820 w 75"/>
                    <a:gd name="T25" fmla="*/ 211940 h 66"/>
                    <a:gd name="T26" fmla="*/ 4820 w 75"/>
                    <a:gd name="T27" fmla="*/ 211940 h 66"/>
                    <a:gd name="T28" fmla="*/ 4820 w 75"/>
                    <a:gd name="T29" fmla="*/ 211940 h 66"/>
                    <a:gd name="T30" fmla="*/ 13189 w 75"/>
                    <a:gd name="T31" fmla="*/ 250886 h 66"/>
                    <a:gd name="T32" fmla="*/ 15348 w 75"/>
                    <a:gd name="T33" fmla="*/ 243821 h 66"/>
                    <a:gd name="T34" fmla="*/ 13189 w 75"/>
                    <a:gd name="T35" fmla="*/ 250886 h 66"/>
                    <a:gd name="T36" fmla="*/ 25376 w 75"/>
                    <a:gd name="T37" fmla="*/ 261739 h 66"/>
                    <a:gd name="T38" fmla="*/ 25376 w 75"/>
                    <a:gd name="T39" fmla="*/ 261739 h 66"/>
                    <a:gd name="T40" fmla="*/ 25376 w 75"/>
                    <a:gd name="T41" fmla="*/ 269252 h 66"/>
                    <a:gd name="T42" fmla="*/ 26415 w 75"/>
                    <a:gd name="T43" fmla="*/ 261739 h 66"/>
                    <a:gd name="T44" fmla="*/ 26415 w 75"/>
                    <a:gd name="T45" fmla="*/ 261739 h 66"/>
                    <a:gd name="T46" fmla="*/ 25376 w 75"/>
                    <a:gd name="T47" fmla="*/ 269252 h 66"/>
                    <a:gd name="T48" fmla="*/ 78012 w 75"/>
                    <a:gd name="T49" fmla="*/ 396062 h 66"/>
                    <a:gd name="T50" fmla="*/ 47185 w 75"/>
                    <a:gd name="T51" fmla="*/ 327755 h 66"/>
                    <a:gd name="T52" fmla="*/ 78012 w 75"/>
                    <a:gd name="T53" fmla="*/ 402696 h 66"/>
                    <a:gd name="T54" fmla="*/ 78012 w 75"/>
                    <a:gd name="T55" fmla="*/ 396062 h 66"/>
                    <a:gd name="T56" fmla="*/ 78012 w 75"/>
                    <a:gd name="T57" fmla="*/ 396062 h 66"/>
                    <a:gd name="T58" fmla="*/ 78012 w 75"/>
                    <a:gd name="T59" fmla="*/ 402696 h 66"/>
                    <a:gd name="T60" fmla="*/ 88079 w 75"/>
                    <a:gd name="T61" fmla="*/ 384885 h 66"/>
                    <a:gd name="T62" fmla="*/ 78012 w 75"/>
                    <a:gd name="T63" fmla="*/ 396062 h 66"/>
                    <a:gd name="T64" fmla="*/ 98533 w 75"/>
                    <a:gd name="T65" fmla="*/ 357181 h 66"/>
                    <a:gd name="T66" fmla="*/ 95823 w 75"/>
                    <a:gd name="T67" fmla="*/ 350028 h 66"/>
                    <a:gd name="T68" fmla="*/ 98533 w 75"/>
                    <a:gd name="T69" fmla="*/ 357181 h 66"/>
                    <a:gd name="T70" fmla="*/ 119376 w 75"/>
                    <a:gd name="T71" fmla="*/ 156246 h 66"/>
                    <a:gd name="T72" fmla="*/ 119376 w 75"/>
                    <a:gd name="T73" fmla="*/ 156246 h 66"/>
                    <a:gd name="T74" fmla="*/ 123920 w 75"/>
                    <a:gd name="T75" fmla="*/ 156246 h 66"/>
                    <a:gd name="T76" fmla="*/ 119376 w 75"/>
                    <a:gd name="T77" fmla="*/ 145210 h 66"/>
                    <a:gd name="T78" fmla="*/ 119376 w 75"/>
                    <a:gd name="T79" fmla="*/ 156246 h 66"/>
                    <a:gd name="T80" fmla="*/ 119376 w 75"/>
                    <a:gd name="T81" fmla="*/ 126831 h 66"/>
                    <a:gd name="T82" fmla="*/ 116453 w 75"/>
                    <a:gd name="T83" fmla="*/ 134335 h 66"/>
                    <a:gd name="T84" fmla="*/ 119376 w 75"/>
                    <a:gd name="T85" fmla="*/ 126831 h 66"/>
                    <a:gd name="T86" fmla="*/ 95654 w 75"/>
                    <a:gd name="T87" fmla="*/ 76792 h 66"/>
                    <a:gd name="T88" fmla="*/ 95654 w 75"/>
                    <a:gd name="T89" fmla="*/ 76792 h 66"/>
                    <a:gd name="T90" fmla="*/ 95823 w 75"/>
                    <a:gd name="T91" fmla="*/ 69892 h 66"/>
                    <a:gd name="T92" fmla="*/ 81406 w 75"/>
                    <a:gd name="T93" fmla="*/ 49235 h 66"/>
                    <a:gd name="T94" fmla="*/ 92906 w 75"/>
                    <a:gd name="T95" fmla="*/ 69892 h 66"/>
                    <a:gd name="T96" fmla="*/ 81406 w 75"/>
                    <a:gd name="T97" fmla="*/ 46506 h 6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0" t="0" r="r" b="b"/>
                  <a:pathLst>
                    <a:path w="75" h="66">
                      <a:moveTo>
                        <a:pt x="48" y="8"/>
                      </a:moveTo>
                      <a:lnTo>
                        <a:pt x="48" y="8"/>
                      </a:lnTo>
                      <a:lnTo>
                        <a:pt x="48" y="7"/>
                      </a:lnTo>
                      <a:lnTo>
                        <a:pt x="48" y="8"/>
                      </a:lnTo>
                      <a:close/>
                      <a:moveTo>
                        <a:pt x="48" y="8"/>
                      </a:moveTo>
                      <a:lnTo>
                        <a:pt x="48" y="8"/>
                      </a:lnTo>
                      <a:lnTo>
                        <a:pt x="48" y="7"/>
                      </a:lnTo>
                      <a:lnTo>
                        <a:pt x="48" y="8"/>
                      </a:lnTo>
                      <a:close/>
                      <a:moveTo>
                        <a:pt x="48" y="8"/>
                      </a:moveTo>
                      <a:cubicBezTo>
                        <a:pt x="45" y="8"/>
                        <a:pt x="42" y="7"/>
                        <a:pt x="40" y="6"/>
                      </a:cubicBezTo>
                      <a:lnTo>
                        <a:pt x="40" y="4"/>
                      </a:lnTo>
                      <a:cubicBezTo>
                        <a:pt x="43" y="5"/>
                        <a:pt x="46" y="6"/>
                        <a:pt x="48" y="7"/>
                      </a:cubicBezTo>
                      <a:lnTo>
                        <a:pt x="48" y="8"/>
                      </a:lnTo>
                      <a:close/>
                      <a:moveTo>
                        <a:pt x="40" y="6"/>
                      </a:moveTo>
                      <a:cubicBezTo>
                        <a:pt x="34" y="3"/>
                        <a:pt x="28" y="1"/>
                        <a:pt x="23" y="5"/>
                      </a:cubicBezTo>
                      <a:lnTo>
                        <a:pt x="22" y="4"/>
                      </a:lnTo>
                      <a:cubicBezTo>
                        <a:pt x="27" y="0"/>
                        <a:pt x="34" y="2"/>
                        <a:pt x="40" y="4"/>
                      </a:cubicBezTo>
                      <a:lnTo>
                        <a:pt x="40" y="6"/>
                      </a:lnTo>
                      <a:close/>
                      <a:moveTo>
                        <a:pt x="22" y="4"/>
                      </a:moveTo>
                      <a:lnTo>
                        <a:pt x="22" y="4"/>
                      </a:lnTo>
                      <a:lnTo>
                        <a:pt x="23" y="5"/>
                      </a:lnTo>
                      <a:lnTo>
                        <a:pt x="22" y="4"/>
                      </a:lnTo>
                      <a:close/>
                      <a:moveTo>
                        <a:pt x="23" y="5"/>
                      </a:moveTo>
                      <a:lnTo>
                        <a:pt x="23" y="5"/>
                      </a:lnTo>
                      <a:lnTo>
                        <a:pt x="22" y="4"/>
                      </a:lnTo>
                      <a:lnTo>
                        <a:pt x="23" y="5"/>
                      </a:lnTo>
                      <a:close/>
                      <a:moveTo>
                        <a:pt x="23" y="5"/>
                      </a:moveTo>
                      <a:lnTo>
                        <a:pt x="23" y="5"/>
                      </a:lnTo>
                      <a:close/>
                      <a:moveTo>
                        <a:pt x="23" y="5"/>
                      </a:moveTo>
                      <a:cubicBezTo>
                        <a:pt x="22" y="6"/>
                        <a:pt x="21" y="7"/>
                        <a:pt x="20" y="8"/>
                      </a:cubicBezTo>
                      <a:lnTo>
                        <a:pt x="19" y="7"/>
                      </a:lnTo>
                      <a:cubicBezTo>
                        <a:pt x="20" y="6"/>
                        <a:pt x="21" y="5"/>
                        <a:pt x="22" y="4"/>
                      </a:cubicBezTo>
                      <a:lnTo>
                        <a:pt x="23" y="5"/>
                      </a:lnTo>
                      <a:close/>
                      <a:moveTo>
                        <a:pt x="20" y="8"/>
                      </a:moveTo>
                      <a:cubicBezTo>
                        <a:pt x="12" y="15"/>
                        <a:pt x="2" y="23"/>
                        <a:pt x="5" y="34"/>
                      </a:cubicBezTo>
                      <a:lnTo>
                        <a:pt x="3" y="34"/>
                      </a:lnTo>
                      <a:cubicBezTo>
                        <a:pt x="0" y="23"/>
                        <a:pt x="10" y="14"/>
                        <a:pt x="19" y="7"/>
                      </a:cubicBezTo>
                      <a:lnTo>
                        <a:pt x="20" y="8"/>
                      </a:lnTo>
                      <a:close/>
                      <a:moveTo>
                        <a:pt x="3" y="34"/>
                      </a:moveTo>
                      <a:lnTo>
                        <a:pt x="3" y="34"/>
                      </a:lnTo>
                      <a:lnTo>
                        <a:pt x="4" y="34"/>
                      </a:lnTo>
                      <a:lnTo>
                        <a:pt x="3" y="34"/>
                      </a:lnTo>
                      <a:close/>
                      <a:moveTo>
                        <a:pt x="5" y="34"/>
                      </a:moveTo>
                      <a:cubicBezTo>
                        <a:pt x="5" y="36"/>
                        <a:pt x="7" y="38"/>
                        <a:pt x="9" y="39"/>
                      </a:cubicBezTo>
                      <a:lnTo>
                        <a:pt x="8" y="40"/>
                      </a:lnTo>
                      <a:cubicBezTo>
                        <a:pt x="6" y="38"/>
                        <a:pt x="4" y="37"/>
                        <a:pt x="3" y="34"/>
                      </a:cubicBezTo>
                      <a:lnTo>
                        <a:pt x="5" y="34"/>
                      </a:lnTo>
                      <a:close/>
                      <a:moveTo>
                        <a:pt x="9" y="39"/>
                      </a:moveTo>
                      <a:cubicBezTo>
                        <a:pt x="11" y="40"/>
                        <a:pt x="13" y="41"/>
                        <a:pt x="15" y="42"/>
                      </a:cubicBezTo>
                      <a:lnTo>
                        <a:pt x="15" y="43"/>
                      </a:lnTo>
                      <a:cubicBezTo>
                        <a:pt x="12" y="42"/>
                        <a:pt x="10" y="41"/>
                        <a:pt x="8" y="40"/>
                      </a:cubicBezTo>
                      <a:lnTo>
                        <a:pt x="9" y="39"/>
                      </a:lnTo>
                      <a:close/>
                      <a:moveTo>
                        <a:pt x="15" y="42"/>
                      </a:moveTo>
                      <a:lnTo>
                        <a:pt x="15" y="42"/>
                      </a:lnTo>
                      <a:lnTo>
                        <a:pt x="15" y="43"/>
                      </a:lnTo>
                      <a:lnTo>
                        <a:pt x="15" y="42"/>
                      </a:lnTo>
                      <a:close/>
                      <a:moveTo>
                        <a:pt x="15" y="42"/>
                      </a:moveTo>
                      <a:lnTo>
                        <a:pt x="16" y="42"/>
                      </a:lnTo>
                      <a:lnTo>
                        <a:pt x="15" y="43"/>
                      </a:lnTo>
                      <a:lnTo>
                        <a:pt x="15" y="42"/>
                      </a:lnTo>
                      <a:close/>
                      <a:moveTo>
                        <a:pt x="16" y="42"/>
                      </a:moveTo>
                      <a:lnTo>
                        <a:pt x="16" y="42"/>
                      </a:lnTo>
                      <a:lnTo>
                        <a:pt x="15" y="43"/>
                      </a:lnTo>
                      <a:lnTo>
                        <a:pt x="16" y="42"/>
                      </a:lnTo>
                      <a:close/>
                      <a:moveTo>
                        <a:pt x="16" y="42"/>
                      </a:moveTo>
                      <a:cubicBezTo>
                        <a:pt x="20" y="44"/>
                        <a:pt x="24" y="48"/>
                        <a:pt x="28" y="52"/>
                      </a:cubicBezTo>
                      <a:lnTo>
                        <a:pt x="26" y="53"/>
                      </a:lnTo>
                      <a:cubicBezTo>
                        <a:pt x="23" y="49"/>
                        <a:pt x="19" y="45"/>
                        <a:pt x="15" y="43"/>
                      </a:cubicBezTo>
                      <a:lnTo>
                        <a:pt x="16" y="42"/>
                      </a:lnTo>
                      <a:close/>
                      <a:moveTo>
                        <a:pt x="28" y="52"/>
                      </a:moveTo>
                      <a:cubicBezTo>
                        <a:pt x="33" y="58"/>
                        <a:pt x="39" y="64"/>
                        <a:pt x="46" y="63"/>
                      </a:cubicBezTo>
                      <a:lnTo>
                        <a:pt x="46" y="64"/>
                      </a:lnTo>
                      <a:cubicBezTo>
                        <a:pt x="39" y="66"/>
                        <a:pt x="33" y="60"/>
                        <a:pt x="26" y="53"/>
                      </a:cubicBezTo>
                      <a:lnTo>
                        <a:pt x="28" y="52"/>
                      </a:lnTo>
                      <a:close/>
                      <a:moveTo>
                        <a:pt x="46" y="63"/>
                      </a:moveTo>
                      <a:lnTo>
                        <a:pt x="46" y="63"/>
                      </a:lnTo>
                      <a:lnTo>
                        <a:pt x="46" y="64"/>
                      </a:lnTo>
                      <a:lnTo>
                        <a:pt x="46" y="63"/>
                      </a:lnTo>
                      <a:close/>
                      <a:moveTo>
                        <a:pt x="46" y="63"/>
                      </a:moveTo>
                      <a:lnTo>
                        <a:pt x="46" y="63"/>
                      </a:lnTo>
                      <a:lnTo>
                        <a:pt x="46" y="64"/>
                      </a:lnTo>
                      <a:lnTo>
                        <a:pt x="46" y="63"/>
                      </a:lnTo>
                      <a:close/>
                      <a:moveTo>
                        <a:pt x="46" y="63"/>
                      </a:moveTo>
                      <a:lnTo>
                        <a:pt x="46" y="63"/>
                      </a:lnTo>
                      <a:lnTo>
                        <a:pt x="46" y="64"/>
                      </a:lnTo>
                      <a:lnTo>
                        <a:pt x="46" y="63"/>
                      </a:lnTo>
                      <a:close/>
                      <a:moveTo>
                        <a:pt x="46" y="63"/>
                      </a:moveTo>
                      <a:cubicBezTo>
                        <a:pt x="48" y="63"/>
                        <a:pt x="50" y="62"/>
                        <a:pt x="52" y="61"/>
                      </a:cubicBezTo>
                      <a:lnTo>
                        <a:pt x="52" y="62"/>
                      </a:lnTo>
                      <a:cubicBezTo>
                        <a:pt x="50" y="63"/>
                        <a:pt x="48" y="64"/>
                        <a:pt x="46" y="64"/>
                      </a:cubicBezTo>
                      <a:lnTo>
                        <a:pt x="46" y="63"/>
                      </a:lnTo>
                      <a:close/>
                      <a:moveTo>
                        <a:pt x="52" y="61"/>
                      </a:moveTo>
                      <a:cubicBezTo>
                        <a:pt x="54" y="60"/>
                        <a:pt x="56" y="58"/>
                        <a:pt x="57" y="56"/>
                      </a:cubicBezTo>
                      <a:lnTo>
                        <a:pt x="58" y="57"/>
                      </a:lnTo>
                      <a:cubicBezTo>
                        <a:pt x="57" y="59"/>
                        <a:pt x="55" y="61"/>
                        <a:pt x="52" y="62"/>
                      </a:cubicBezTo>
                      <a:lnTo>
                        <a:pt x="52" y="61"/>
                      </a:lnTo>
                      <a:close/>
                      <a:moveTo>
                        <a:pt x="57" y="56"/>
                      </a:moveTo>
                      <a:cubicBezTo>
                        <a:pt x="67" y="48"/>
                        <a:pt x="74" y="34"/>
                        <a:pt x="71" y="25"/>
                      </a:cubicBezTo>
                      <a:lnTo>
                        <a:pt x="73" y="25"/>
                      </a:lnTo>
                      <a:cubicBezTo>
                        <a:pt x="75" y="34"/>
                        <a:pt x="68" y="49"/>
                        <a:pt x="58" y="57"/>
                      </a:cubicBezTo>
                      <a:lnTo>
                        <a:pt x="57" y="56"/>
                      </a:lnTo>
                      <a:close/>
                      <a:moveTo>
                        <a:pt x="71" y="25"/>
                      </a:moveTo>
                      <a:lnTo>
                        <a:pt x="71" y="25"/>
                      </a:lnTo>
                      <a:lnTo>
                        <a:pt x="72" y="25"/>
                      </a:lnTo>
                      <a:lnTo>
                        <a:pt x="71" y="25"/>
                      </a:lnTo>
                      <a:close/>
                      <a:moveTo>
                        <a:pt x="71" y="25"/>
                      </a:moveTo>
                      <a:lnTo>
                        <a:pt x="71" y="25"/>
                      </a:lnTo>
                      <a:lnTo>
                        <a:pt x="73" y="25"/>
                      </a:lnTo>
                      <a:lnTo>
                        <a:pt x="71" y="25"/>
                      </a:lnTo>
                      <a:close/>
                      <a:moveTo>
                        <a:pt x="71" y="25"/>
                      </a:moveTo>
                      <a:cubicBezTo>
                        <a:pt x="71" y="24"/>
                        <a:pt x="71" y="24"/>
                        <a:pt x="71" y="23"/>
                      </a:cubicBezTo>
                      <a:lnTo>
                        <a:pt x="72" y="22"/>
                      </a:lnTo>
                      <a:cubicBezTo>
                        <a:pt x="72" y="23"/>
                        <a:pt x="73" y="24"/>
                        <a:pt x="73" y="25"/>
                      </a:cubicBezTo>
                      <a:lnTo>
                        <a:pt x="71" y="25"/>
                      </a:lnTo>
                      <a:close/>
                      <a:moveTo>
                        <a:pt x="71" y="23"/>
                      </a:moveTo>
                      <a:cubicBezTo>
                        <a:pt x="70" y="22"/>
                        <a:pt x="70" y="21"/>
                        <a:pt x="69" y="21"/>
                      </a:cubicBezTo>
                      <a:lnTo>
                        <a:pt x="71" y="20"/>
                      </a:lnTo>
                      <a:cubicBezTo>
                        <a:pt x="71" y="21"/>
                        <a:pt x="72" y="22"/>
                        <a:pt x="72" y="22"/>
                      </a:cubicBezTo>
                      <a:lnTo>
                        <a:pt x="71" y="23"/>
                      </a:lnTo>
                      <a:close/>
                      <a:moveTo>
                        <a:pt x="69" y="21"/>
                      </a:moveTo>
                      <a:cubicBezTo>
                        <a:pt x="67" y="17"/>
                        <a:pt x="62" y="14"/>
                        <a:pt x="56" y="12"/>
                      </a:cubicBezTo>
                      <a:lnTo>
                        <a:pt x="57" y="11"/>
                      </a:lnTo>
                      <a:cubicBezTo>
                        <a:pt x="63" y="13"/>
                        <a:pt x="68" y="16"/>
                        <a:pt x="71" y="20"/>
                      </a:cubicBezTo>
                      <a:lnTo>
                        <a:pt x="69" y="21"/>
                      </a:lnTo>
                      <a:close/>
                      <a:moveTo>
                        <a:pt x="56" y="12"/>
                      </a:moveTo>
                      <a:lnTo>
                        <a:pt x="56" y="12"/>
                      </a:lnTo>
                      <a:close/>
                      <a:moveTo>
                        <a:pt x="56" y="12"/>
                      </a:moveTo>
                      <a:cubicBezTo>
                        <a:pt x="55" y="12"/>
                        <a:pt x="55" y="12"/>
                        <a:pt x="55" y="11"/>
                      </a:cubicBezTo>
                      <a:lnTo>
                        <a:pt x="56" y="11"/>
                      </a:lnTo>
                      <a:cubicBezTo>
                        <a:pt x="56" y="11"/>
                        <a:pt x="57" y="11"/>
                        <a:pt x="57" y="11"/>
                      </a:cubicBezTo>
                      <a:lnTo>
                        <a:pt x="56" y="12"/>
                      </a:lnTo>
                      <a:close/>
                      <a:moveTo>
                        <a:pt x="55" y="11"/>
                      </a:moveTo>
                      <a:cubicBezTo>
                        <a:pt x="54" y="10"/>
                        <a:pt x="53" y="9"/>
                        <a:pt x="48" y="8"/>
                      </a:cubicBezTo>
                      <a:lnTo>
                        <a:pt x="48" y="7"/>
                      </a:lnTo>
                      <a:cubicBezTo>
                        <a:pt x="54" y="8"/>
                        <a:pt x="55" y="10"/>
                        <a:pt x="56" y="11"/>
                      </a:cubicBezTo>
                      <a:lnTo>
                        <a:pt x="55" y="11"/>
                      </a:lnTo>
                      <a:close/>
                      <a:moveTo>
                        <a:pt x="48" y="7"/>
                      </a:moveTo>
                      <a:lnTo>
                        <a:pt x="48" y="7"/>
                      </a:lnTo>
                      <a:close/>
                    </a:path>
                  </a:pathLst>
                </a:custGeom>
                <a:solidFill>
                  <a:srgbClr val="94939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489" name="Freeform 51"/>
                <p:cNvSpPr>
                  <a:spLocks noChangeArrowheads="1"/>
                </p:cNvSpPr>
                <p:nvPr/>
              </p:nvSpPr>
              <p:spPr bwMode="auto">
                <a:xfrm>
                  <a:off x="824" y="3763"/>
                  <a:ext cx="123" cy="129"/>
                </a:xfrm>
                <a:custGeom>
                  <a:avLst/>
                  <a:gdLst>
                    <a:gd name="T0" fmla="*/ 96209 w 90"/>
                    <a:gd name="T1" fmla="*/ 241263 h 75"/>
                    <a:gd name="T2" fmla="*/ 67590 w 90"/>
                    <a:gd name="T3" fmla="*/ 79330 h 75"/>
                    <a:gd name="T4" fmla="*/ 45371 w 90"/>
                    <a:gd name="T5" fmla="*/ 11266 h 75"/>
                    <a:gd name="T6" fmla="*/ 12266 w 90"/>
                    <a:gd name="T7" fmla="*/ 271841 h 75"/>
                    <a:gd name="T8" fmla="*/ 4537 w 90"/>
                    <a:gd name="T9" fmla="*/ 307760 h 75"/>
                    <a:gd name="T10" fmla="*/ 6967 w 90"/>
                    <a:gd name="T11" fmla="*/ 369824 h 75"/>
                    <a:gd name="T12" fmla="*/ 45371 w 90"/>
                    <a:gd name="T13" fmla="*/ 398892 h 75"/>
                    <a:gd name="T14" fmla="*/ 131820 w 90"/>
                    <a:gd name="T15" fmla="*/ 387062 h 75"/>
                    <a:gd name="T16" fmla="*/ 96209 w 90"/>
                    <a:gd name="T17" fmla="*/ 241263 h 7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90" h="75">
                      <a:moveTo>
                        <a:pt x="62" y="37"/>
                      </a:moveTo>
                      <a:cubicBezTo>
                        <a:pt x="54" y="31"/>
                        <a:pt x="49" y="21"/>
                        <a:pt x="44" y="12"/>
                      </a:cubicBezTo>
                      <a:cubicBezTo>
                        <a:pt x="42" y="7"/>
                        <a:pt x="37" y="0"/>
                        <a:pt x="29" y="2"/>
                      </a:cubicBezTo>
                      <a:cubicBezTo>
                        <a:pt x="10" y="9"/>
                        <a:pt x="16" y="29"/>
                        <a:pt x="8" y="42"/>
                      </a:cubicBezTo>
                      <a:cubicBezTo>
                        <a:pt x="7" y="44"/>
                        <a:pt x="4" y="45"/>
                        <a:pt x="3" y="47"/>
                      </a:cubicBezTo>
                      <a:cubicBezTo>
                        <a:pt x="0" y="50"/>
                        <a:pt x="0" y="53"/>
                        <a:pt x="4" y="57"/>
                      </a:cubicBezTo>
                      <a:cubicBezTo>
                        <a:pt x="11" y="62"/>
                        <a:pt x="21" y="60"/>
                        <a:pt x="29" y="61"/>
                      </a:cubicBezTo>
                      <a:cubicBezTo>
                        <a:pt x="48" y="65"/>
                        <a:pt x="77" y="75"/>
                        <a:pt x="85" y="59"/>
                      </a:cubicBezTo>
                      <a:cubicBezTo>
                        <a:pt x="90" y="49"/>
                        <a:pt x="71" y="44"/>
                        <a:pt x="62" y="37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490" name="Freeform 53"/>
                <p:cNvSpPr>
                  <a:spLocks noChangeArrowheads="1"/>
                </p:cNvSpPr>
                <p:nvPr/>
              </p:nvSpPr>
              <p:spPr bwMode="auto">
                <a:xfrm>
                  <a:off x="662" y="3800"/>
                  <a:ext cx="97" cy="84"/>
                </a:xfrm>
                <a:custGeom>
                  <a:avLst/>
                  <a:gdLst>
                    <a:gd name="T0" fmla="*/ 86185 w 70"/>
                    <a:gd name="T1" fmla="*/ 136265 h 49"/>
                    <a:gd name="T2" fmla="*/ 24070 w 70"/>
                    <a:gd name="T3" fmla="*/ 6674 h 49"/>
                    <a:gd name="T4" fmla="*/ 18466 w 70"/>
                    <a:gd name="T5" fmla="*/ 28459 h 49"/>
                    <a:gd name="T6" fmla="*/ 0 w 70"/>
                    <a:gd name="T7" fmla="*/ 212412 h 49"/>
                    <a:gd name="T8" fmla="*/ 5287 w 70"/>
                    <a:gd name="T9" fmla="*/ 242796 h 49"/>
                    <a:gd name="T10" fmla="*/ 63941 w 70"/>
                    <a:gd name="T11" fmla="*/ 307034 h 49"/>
                    <a:gd name="T12" fmla="*/ 117572 w 70"/>
                    <a:gd name="T13" fmla="*/ 255300 h 49"/>
                    <a:gd name="T14" fmla="*/ 86185 w 70"/>
                    <a:gd name="T15" fmla="*/ 136265 h 49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70" h="49">
                      <a:moveTo>
                        <a:pt x="47" y="21"/>
                      </a:moveTo>
                      <a:cubicBezTo>
                        <a:pt x="36" y="13"/>
                        <a:pt x="28" y="5"/>
                        <a:pt x="13" y="1"/>
                      </a:cubicBezTo>
                      <a:cubicBezTo>
                        <a:pt x="13" y="0"/>
                        <a:pt x="11" y="2"/>
                        <a:pt x="10" y="4"/>
                      </a:cubicBezTo>
                      <a:cubicBezTo>
                        <a:pt x="5" y="13"/>
                        <a:pt x="1" y="22"/>
                        <a:pt x="0" y="33"/>
                      </a:cubicBezTo>
                      <a:cubicBezTo>
                        <a:pt x="0" y="35"/>
                        <a:pt x="1" y="37"/>
                        <a:pt x="3" y="38"/>
                      </a:cubicBezTo>
                      <a:cubicBezTo>
                        <a:pt x="12" y="45"/>
                        <a:pt x="24" y="46"/>
                        <a:pt x="35" y="48"/>
                      </a:cubicBezTo>
                      <a:cubicBezTo>
                        <a:pt x="42" y="49"/>
                        <a:pt x="58" y="48"/>
                        <a:pt x="64" y="40"/>
                      </a:cubicBezTo>
                      <a:cubicBezTo>
                        <a:pt x="70" y="33"/>
                        <a:pt x="52" y="25"/>
                        <a:pt x="47" y="21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491" name="Freeform 54"/>
                <p:cNvSpPr>
                  <a:spLocks noChangeArrowheads="1"/>
                </p:cNvSpPr>
                <p:nvPr/>
              </p:nvSpPr>
              <p:spPr bwMode="auto">
                <a:xfrm>
                  <a:off x="661" y="3800"/>
                  <a:ext cx="96" cy="84"/>
                </a:xfrm>
                <a:custGeom>
                  <a:avLst/>
                  <a:gdLst>
                    <a:gd name="T0" fmla="*/ 63878 w 70"/>
                    <a:gd name="T1" fmla="*/ 95866 h 49"/>
                    <a:gd name="T2" fmla="*/ 62515 w 70"/>
                    <a:gd name="T3" fmla="*/ 99845 h 49"/>
                    <a:gd name="T4" fmla="*/ 63878 w 70"/>
                    <a:gd name="T5" fmla="*/ 95866 h 49"/>
                    <a:gd name="T6" fmla="*/ 21946 w 70"/>
                    <a:gd name="T7" fmla="*/ 6674 h 49"/>
                    <a:gd name="T8" fmla="*/ 21946 w 70"/>
                    <a:gd name="T9" fmla="*/ 6674 h 49"/>
                    <a:gd name="T10" fmla="*/ 23667 w 70"/>
                    <a:gd name="T11" fmla="*/ 0 h 49"/>
                    <a:gd name="T12" fmla="*/ 23667 w 70"/>
                    <a:gd name="T13" fmla="*/ 0 h 49"/>
                    <a:gd name="T14" fmla="*/ 21946 w 70"/>
                    <a:gd name="T15" fmla="*/ 6674 h 49"/>
                    <a:gd name="T16" fmla="*/ 23667 w 70"/>
                    <a:gd name="T17" fmla="*/ 0 h 49"/>
                    <a:gd name="T18" fmla="*/ 19079 w 70"/>
                    <a:gd name="T19" fmla="*/ 28459 h 49"/>
                    <a:gd name="T20" fmla="*/ 20418 w 70"/>
                    <a:gd name="T21" fmla="*/ 11047 h 49"/>
                    <a:gd name="T22" fmla="*/ 15283 w 70"/>
                    <a:gd name="T23" fmla="*/ 18259 h 49"/>
                    <a:gd name="T24" fmla="*/ 15283 w 70"/>
                    <a:gd name="T25" fmla="*/ 18259 h 49"/>
                    <a:gd name="T26" fmla="*/ 15283 w 70"/>
                    <a:gd name="T27" fmla="*/ 18259 h 49"/>
                    <a:gd name="T28" fmla="*/ 7075 w 70"/>
                    <a:gd name="T29" fmla="*/ 117125 h 49"/>
                    <a:gd name="T30" fmla="*/ 7563 w 70"/>
                    <a:gd name="T31" fmla="*/ 117125 h 49"/>
                    <a:gd name="T32" fmla="*/ 7075 w 70"/>
                    <a:gd name="T33" fmla="*/ 117125 h 49"/>
                    <a:gd name="T34" fmla="*/ 0 w 70"/>
                    <a:gd name="T35" fmla="*/ 212412 h 49"/>
                    <a:gd name="T36" fmla="*/ 0 w 70"/>
                    <a:gd name="T37" fmla="*/ 212412 h 49"/>
                    <a:gd name="T38" fmla="*/ 0 w 70"/>
                    <a:gd name="T39" fmla="*/ 212412 h 49"/>
                    <a:gd name="T40" fmla="*/ 2799 w 70"/>
                    <a:gd name="T41" fmla="*/ 212412 h 49"/>
                    <a:gd name="T42" fmla="*/ 0 w 70"/>
                    <a:gd name="T43" fmla="*/ 212412 h 49"/>
                    <a:gd name="T44" fmla="*/ 4603 w 70"/>
                    <a:gd name="T45" fmla="*/ 232131 h 49"/>
                    <a:gd name="T46" fmla="*/ 4603 w 70"/>
                    <a:gd name="T47" fmla="*/ 225245 h 49"/>
                    <a:gd name="T48" fmla="*/ 2799 w 70"/>
                    <a:gd name="T49" fmla="*/ 232131 h 49"/>
                    <a:gd name="T50" fmla="*/ 7075 w 70"/>
                    <a:gd name="T51" fmla="*/ 242796 h 49"/>
                    <a:gd name="T52" fmla="*/ 4603 w 70"/>
                    <a:gd name="T53" fmla="*/ 232131 h 49"/>
                    <a:gd name="T54" fmla="*/ 7075 w 70"/>
                    <a:gd name="T55" fmla="*/ 242796 h 49"/>
                    <a:gd name="T56" fmla="*/ 48794 w 70"/>
                    <a:gd name="T57" fmla="*/ 294888 h 49"/>
                    <a:gd name="T58" fmla="*/ 7075 w 70"/>
                    <a:gd name="T59" fmla="*/ 242796 h 49"/>
                    <a:gd name="T60" fmla="*/ 56115 w 70"/>
                    <a:gd name="T61" fmla="*/ 307034 h 49"/>
                    <a:gd name="T62" fmla="*/ 56115 w 70"/>
                    <a:gd name="T63" fmla="*/ 307034 h 49"/>
                    <a:gd name="T64" fmla="*/ 56115 w 70"/>
                    <a:gd name="T65" fmla="*/ 301293 h 49"/>
                    <a:gd name="T66" fmla="*/ 56115 w 70"/>
                    <a:gd name="T67" fmla="*/ 307034 h 49"/>
                    <a:gd name="T68" fmla="*/ 61070 w 70"/>
                    <a:gd name="T69" fmla="*/ 301293 h 49"/>
                    <a:gd name="T70" fmla="*/ 56115 w 70"/>
                    <a:gd name="T71" fmla="*/ 301293 h 49"/>
                    <a:gd name="T72" fmla="*/ 68603 w 70"/>
                    <a:gd name="T73" fmla="*/ 314244 h 49"/>
                    <a:gd name="T74" fmla="*/ 68603 w 70"/>
                    <a:gd name="T75" fmla="*/ 301293 h 49"/>
                    <a:gd name="T76" fmla="*/ 68603 w 70"/>
                    <a:gd name="T77" fmla="*/ 314244 h 49"/>
                    <a:gd name="T78" fmla="*/ 102014 w 70"/>
                    <a:gd name="T79" fmla="*/ 261977 h 49"/>
                    <a:gd name="T80" fmla="*/ 100334 w 70"/>
                    <a:gd name="T81" fmla="*/ 255300 h 49"/>
                    <a:gd name="T82" fmla="*/ 102014 w 70"/>
                    <a:gd name="T83" fmla="*/ 261977 h 49"/>
                    <a:gd name="T84" fmla="*/ 73805 w 70"/>
                    <a:gd name="T85" fmla="*/ 140426 h 49"/>
                    <a:gd name="T86" fmla="*/ 81221 w 70"/>
                    <a:gd name="T87" fmla="*/ 158477 h 49"/>
                    <a:gd name="T88" fmla="*/ 75677 w 70"/>
                    <a:gd name="T89" fmla="*/ 136265 h 49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</a:gdLst>
                  <a:ahLst/>
                  <a:cxnLst>
                    <a:cxn ang="T90">
                      <a:pos x="T0" y="T1"/>
                    </a:cxn>
                    <a:cxn ang="T91">
                      <a:pos x="T2" y="T3"/>
                    </a:cxn>
                    <a:cxn ang="T92">
                      <a:pos x="T4" y="T5"/>
                    </a:cxn>
                    <a:cxn ang="T93">
                      <a:pos x="T6" y="T7"/>
                    </a:cxn>
                    <a:cxn ang="T94">
                      <a:pos x="T8" y="T9"/>
                    </a:cxn>
                    <a:cxn ang="T95">
                      <a:pos x="T10" y="T11"/>
                    </a:cxn>
                    <a:cxn ang="T96">
                      <a:pos x="T12" y="T13"/>
                    </a:cxn>
                    <a:cxn ang="T97">
                      <a:pos x="T14" y="T15"/>
                    </a:cxn>
                    <a:cxn ang="T98">
                      <a:pos x="T16" y="T17"/>
                    </a:cxn>
                    <a:cxn ang="T99">
                      <a:pos x="T18" y="T19"/>
                    </a:cxn>
                    <a:cxn ang="T100">
                      <a:pos x="T20" y="T21"/>
                    </a:cxn>
                    <a:cxn ang="T101">
                      <a:pos x="T22" y="T23"/>
                    </a:cxn>
                    <a:cxn ang="T102">
                      <a:pos x="T24" y="T25"/>
                    </a:cxn>
                    <a:cxn ang="T103">
                      <a:pos x="T26" y="T27"/>
                    </a:cxn>
                    <a:cxn ang="T104">
                      <a:pos x="T28" y="T29"/>
                    </a:cxn>
                    <a:cxn ang="T105">
                      <a:pos x="T30" y="T31"/>
                    </a:cxn>
                    <a:cxn ang="T106">
                      <a:pos x="T32" y="T33"/>
                    </a:cxn>
                    <a:cxn ang="T107">
                      <a:pos x="T34" y="T35"/>
                    </a:cxn>
                    <a:cxn ang="T108">
                      <a:pos x="T36" y="T37"/>
                    </a:cxn>
                    <a:cxn ang="T109">
                      <a:pos x="T38" y="T39"/>
                    </a:cxn>
                    <a:cxn ang="T110">
                      <a:pos x="T40" y="T41"/>
                    </a:cxn>
                    <a:cxn ang="T111">
                      <a:pos x="T42" y="T43"/>
                    </a:cxn>
                    <a:cxn ang="T112">
                      <a:pos x="T44" y="T45"/>
                    </a:cxn>
                    <a:cxn ang="T113">
                      <a:pos x="T46" y="T47"/>
                    </a:cxn>
                    <a:cxn ang="T114">
                      <a:pos x="T48" y="T49"/>
                    </a:cxn>
                    <a:cxn ang="T115">
                      <a:pos x="T50" y="T51"/>
                    </a:cxn>
                    <a:cxn ang="T116">
                      <a:pos x="T52" y="T53"/>
                    </a:cxn>
                    <a:cxn ang="T117">
                      <a:pos x="T54" y="T55"/>
                    </a:cxn>
                    <a:cxn ang="T118">
                      <a:pos x="T56" y="T57"/>
                    </a:cxn>
                    <a:cxn ang="T119">
                      <a:pos x="T58" y="T59"/>
                    </a:cxn>
                    <a:cxn ang="T120">
                      <a:pos x="T60" y="T61"/>
                    </a:cxn>
                    <a:cxn ang="T121">
                      <a:pos x="T62" y="T63"/>
                    </a:cxn>
                    <a:cxn ang="T122">
                      <a:pos x="T64" y="T65"/>
                    </a:cxn>
                    <a:cxn ang="T123">
                      <a:pos x="T66" y="T67"/>
                    </a:cxn>
                    <a:cxn ang="T124">
                      <a:pos x="T68" y="T69"/>
                    </a:cxn>
                    <a:cxn ang="T125">
                      <a:pos x="T70" y="T71"/>
                    </a:cxn>
                    <a:cxn ang="T126">
                      <a:pos x="T72" y="T73"/>
                    </a:cxn>
                    <a:cxn ang="T127">
                      <a:pos x="T74" y="T75"/>
                    </a:cxn>
                    <a:cxn ang="T128">
                      <a:pos x="T76" y="T77"/>
                    </a:cxn>
                    <a:cxn ang="T129">
                      <a:pos x="T78" y="T79"/>
                    </a:cxn>
                    <a:cxn ang="T130">
                      <a:pos x="T80" y="T81"/>
                    </a:cxn>
                    <a:cxn ang="T131">
                      <a:pos x="T82" y="T83"/>
                    </a:cxn>
                    <a:cxn ang="T132">
                      <a:pos x="T84" y="T85"/>
                    </a:cxn>
                    <a:cxn ang="T133">
                      <a:pos x="T86" y="T87"/>
                    </a:cxn>
                    <a:cxn ang="T134">
                      <a:pos x="T88" y="T89"/>
                    </a:cxn>
                  </a:cxnLst>
                  <a:rect l="0" t="0" r="r" b="b"/>
                  <a:pathLst>
                    <a:path w="70" h="49">
                      <a:moveTo>
                        <a:pt x="47" y="22"/>
                      </a:moveTo>
                      <a:cubicBezTo>
                        <a:pt x="44" y="20"/>
                        <a:pt x="42" y="18"/>
                        <a:pt x="40" y="16"/>
                      </a:cubicBezTo>
                      <a:lnTo>
                        <a:pt x="41" y="15"/>
                      </a:lnTo>
                      <a:cubicBezTo>
                        <a:pt x="43" y="17"/>
                        <a:pt x="45" y="19"/>
                        <a:pt x="48" y="21"/>
                      </a:cubicBezTo>
                      <a:lnTo>
                        <a:pt x="47" y="22"/>
                      </a:lnTo>
                      <a:close/>
                      <a:moveTo>
                        <a:pt x="40" y="16"/>
                      </a:moveTo>
                      <a:cubicBezTo>
                        <a:pt x="32" y="10"/>
                        <a:pt x="25" y="5"/>
                        <a:pt x="14" y="1"/>
                      </a:cubicBezTo>
                      <a:lnTo>
                        <a:pt x="15" y="0"/>
                      </a:lnTo>
                      <a:cubicBezTo>
                        <a:pt x="26" y="3"/>
                        <a:pt x="33" y="9"/>
                        <a:pt x="41" y="15"/>
                      </a:cubicBezTo>
                      <a:lnTo>
                        <a:pt x="40" y="16"/>
                      </a:lnTo>
                      <a:close/>
                      <a:moveTo>
                        <a:pt x="14" y="1"/>
                      </a:moveTo>
                      <a:lnTo>
                        <a:pt x="14" y="1"/>
                      </a:lnTo>
                      <a:close/>
                      <a:moveTo>
                        <a:pt x="14" y="1"/>
                      </a:moveTo>
                      <a:lnTo>
                        <a:pt x="14" y="1"/>
                      </a:lnTo>
                      <a:lnTo>
                        <a:pt x="15" y="0"/>
                      </a:lnTo>
                      <a:lnTo>
                        <a:pt x="14" y="1"/>
                      </a:lnTo>
                      <a:close/>
                      <a:moveTo>
                        <a:pt x="15" y="0"/>
                      </a:moveTo>
                      <a:lnTo>
                        <a:pt x="15" y="0"/>
                      </a:lnTo>
                      <a:lnTo>
                        <a:pt x="14" y="1"/>
                      </a:lnTo>
                      <a:lnTo>
                        <a:pt x="15" y="0"/>
                      </a:lnTo>
                      <a:close/>
                      <a:moveTo>
                        <a:pt x="14" y="1"/>
                      </a:moveTo>
                      <a:cubicBezTo>
                        <a:pt x="14" y="1"/>
                        <a:pt x="14" y="2"/>
                        <a:pt x="13" y="2"/>
                      </a:cubicBezTo>
                      <a:lnTo>
                        <a:pt x="12" y="1"/>
                      </a:lnTo>
                      <a:cubicBezTo>
                        <a:pt x="13" y="0"/>
                        <a:pt x="14" y="0"/>
                        <a:pt x="15" y="0"/>
                      </a:cubicBezTo>
                      <a:lnTo>
                        <a:pt x="14" y="1"/>
                      </a:lnTo>
                      <a:close/>
                      <a:moveTo>
                        <a:pt x="13" y="2"/>
                      </a:moveTo>
                      <a:cubicBezTo>
                        <a:pt x="13" y="3"/>
                        <a:pt x="12" y="3"/>
                        <a:pt x="12" y="4"/>
                      </a:cubicBezTo>
                      <a:lnTo>
                        <a:pt x="10" y="3"/>
                      </a:lnTo>
                      <a:cubicBezTo>
                        <a:pt x="11" y="3"/>
                        <a:pt x="11" y="2"/>
                        <a:pt x="12" y="1"/>
                      </a:cubicBezTo>
                      <a:lnTo>
                        <a:pt x="13" y="2"/>
                      </a:lnTo>
                      <a:close/>
                      <a:moveTo>
                        <a:pt x="12" y="4"/>
                      </a:moveTo>
                      <a:lnTo>
                        <a:pt x="12" y="4"/>
                      </a:lnTo>
                      <a:lnTo>
                        <a:pt x="10" y="3"/>
                      </a:lnTo>
                      <a:lnTo>
                        <a:pt x="12" y="4"/>
                      </a:lnTo>
                      <a:close/>
                      <a:moveTo>
                        <a:pt x="10" y="3"/>
                      </a:moveTo>
                      <a:lnTo>
                        <a:pt x="10" y="3"/>
                      </a:lnTo>
                      <a:lnTo>
                        <a:pt x="11" y="4"/>
                      </a:lnTo>
                      <a:lnTo>
                        <a:pt x="10" y="3"/>
                      </a:lnTo>
                      <a:close/>
                      <a:moveTo>
                        <a:pt x="12" y="4"/>
                      </a:moveTo>
                      <a:cubicBezTo>
                        <a:pt x="9" y="9"/>
                        <a:pt x="7" y="13"/>
                        <a:pt x="5" y="18"/>
                      </a:cubicBezTo>
                      <a:lnTo>
                        <a:pt x="4" y="18"/>
                      </a:lnTo>
                      <a:cubicBezTo>
                        <a:pt x="5" y="13"/>
                        <a:pt x="8" y="8"/>
                        <a:pt x="10" y="3"/>
                      </a:cubicBezTo>
                      <a:lnTo>
                        <a:pt x="12" y="4"/>
                      </a:lnTo>
                      <a:close/>
                      <a:moveTo>
                        <a:pt x="5" y="18"/>
                      </a:moveTo>
                      <a:cubicBezTo>
                        <a:pt x="4" y="23"/>
                        <a:pt x="2" y="28"/>
                        <a:pt x="2" y="33"/>
                      </a:cubicBezTo>
                      <a:lnTo>
                        <a:pt x="0" y="33"/>
                      </a:lnTo>
                      <a:cubicBezTo>
                        <a:pt x="1" y="27"/>
                        <a:pt x="2" y="22"/>
                        <a:pt x="4" y="18"/>
                      </a:cubicBezTo>
                      <a:lnTo>
                        <a:pt x="5" y="18"/>
                      </a:lnTo>
                      <a:close/>
                      <a:moveTo>
                        <a:pt x="0" y="33"/>
                      </a:moveTo>
                      <a:lnTo>
                        <a:pt x="0" y="33"/>
                      </a:lnTo>
                      <a:lnTo>
                        <a:pt x="1" y="33"/>
                      </a:lnTo>
                      <a:lnTo>
                        <a:pt x="0" y="33"/>
                      </a:lnTo>
                      <a:close/>
                      <a:moveTo>
                        <a:pt x="2" y="33"/>
                      </a:moveTo>
                      <a:lnTo>
                        <a:pt x="2" y="33"/>
                      </a:lnTo>
                      <a:lnTo>
                        <a:pt x="0" y="33"/>
                      </a:lnTo>
                      <a:lnTo>
                        <a:pt x="2" y="33"/>
                      </a:lnTo>
                      <a:close/>
                      <a:moveTo>
                        <a:pt x="2" y="33"/>
                      </a:moveTo>
                      <a:cubicBezTo>
                        <a:pt x="2" y="33"/>
                        <a:pt x="2" y="34"/>
                        <a:pt x="3" y="35"/>
                      </a:cubicBezTo>
                      <a:lnTo>
                        <a:pt x="1" y="36"/>
                      </a:lnTo>
                      <a:cubicBezTo>
                        <a:pt x="1" y="35"/>
                        <a:pt x="0" y="34"/>
                        <a:pt x="0" y="33"/>
                      </a:cubicBezTo>
                      <a:lnTo>
                        <a:pt x="2" y="33"/>
                      </a:lnTo>
                      <a:close/>
                      <a:moveTo>
                        <a:pt x="3" y="35"/>
                      </a:moveTo>
                      <a:cubicBezTo>
                        <a:pt x="3" y="36"/>
                        <a:pt x="3" y="36"/>
                        <a:pt x="3" y="36"/>
                      </a:cubicBezTo>
                      <a:lnTo>
                        <a:pt x="1" y="36"/>
                      </a:lnTo>
                      <a:cubicBezTo>
                        <a:pt x="1" y="36"/>
                        <a:pt x="1" y="36"/>
                        <a:pt x="1" y="36"/>
                      </a:cubicBezTo>
                      <a:lnTo>
                        <a:pt x="3" y="35"/>
                      </a:lnTo>
                      <a:close/>
                      <a:moveTo>
                        <a:pt x="3" y="36"/>
                      </a:moveTo>
                      <a:lnTo>
                        <a:pt x="3" y="36"/>
                      </a:lnTo>
                      <a:lnTo>
                        <a:pt x="2" y="36"/>
                      </a:lnTo>
                      <a:lnTo>
                        <a:pt x="3" y="36"/>
                      </a:lnTo>
                      <a:close/>
                      <a:moveTo>
                        <a:pt x="3" y="36"/>
                      </a:moveTo>
                      <a:cubicBezTo>
                        <a:pt x="3" y="37"/>
                        <a:pt x="4" y="37"/>
                        <a:pt x="4" y="38"/>
                      </a:cubicBezTo>
                      <a:lnTo>
                        <a:pt x="3" y="39"/>
                      </a:lnTo>
                      <a:cubicBezTo>
                        <a:pt x="3" y="38"/>
                        <a:pt x="2" y="37"/>
                        <a:pt x="1" y="36"/>
                      </a:cubicBezTo>
                      <a:lnTo>
                        <a:pt x="3" y="36"/>
                      </a:lnTo>
                      <a:close/>
                      <a:moveTo>
                        <a:pt x="3" y="39"/>
                      </a:moveTo>
                      <a:lnTo>
                        <a:pt x="3" y="39"/>
                      </a:lnTo>
                      <a:lnTo>
                        <a:pt x="4" y="38"/>
                      </a:lnTo>
                      <a:lnTo>
                        <a:pt x="3" y="39"/>
                      </a:lnTo>
                      <a:close/>
                      <a:moveTo>
                        <a:pt x="4" y="38"/>
                      </a:moveTo>
                      <a:cubicBezTo>
                        <a:pt x="12" y="44"/>
                        <a:pt x="22" y="45"/>
                        <a:pt x="31" y="46"/>
                      </a:cubicBezTo>
                      <a:lnTo>
                        <a:pt x="31" y="48"/>
                      </a:lnTo>
                      <a:cubicBezTo>
                        <a:pt x="21" y="46"/>
                        <a:pt x="11" y="45"/>
                        <a:pt x="3" y="39"/>
                      </a:cubicBezTo>
                      <a:lnTo>
                        <a:pt x="4" y="38"/>
                      </a:lnTo>
                      <a:close/>
                      <a:moveTo>
                        <a:pt x="31" y="46"/>
                      </a:moveTo>
                      <a:cubicBezTo>
                        <a:pt x="33" y="47"/>
                        <a:pt x="34" y="47"/>
                        <a:pt x="36" y="47"/>
                      </a:cubicBezTo>
                      <a:lnTo>
                        <a:pt x="36" y="48"/>
                      </a:lnTo>
                      <a:cubicBezTo>
                        <a:pt x="34" y="48"/>
                        <a:pt x="32" y="48"/>
                        <a:pt x="31" y="48"/>
                      </a:cubicBezTo>
                      <a:lnTo>
                        <a:pt x="31" y="46"/>
                      </a:lnTo>
                      <a:close/>
                      <a:moveTo>
                        <a:pt x="36" y="48"/>
                      </a:moveTo>
                      <a:lnTo>
                        <a:pt x="36" y="48"/>
                      </a:lnTo>
                      <a:close/>
                      <a:moveTo>
                        <a:pt x="36" y="47"/>
                      </a:moveTo>
                      <a:lnTo>
                        <a:pt x="36" y="47"/>
                      </a:lnTo>
                      <a:lnTo>
                        <a:pt x="36" y="48"/>
                      </a:lnTo>
                      <a:lnTo>
                        <a:pt x="36" y="47"/>
                      </a:lnTo>
                      <a:close/>
                      <a:moveTo>
                        <a:pt x="36" y="47"/>
                      </a:moveTo>
                      <a:cubicBezTo>
                        <a:pt x="37" y="47"/>
                        <a:pt x="38" y="47"/>
                        <a:pt x="39" y="47"/>
                      </a:cubicBezTo>
                      <a:lnTo>
                        <a:pt x="39" y="49"/>
                      </a:lnTo>
                      <a:cubicBezTo>
                        <a:pt x="38" y="49"/>
                        <a:pt x="37" y="48"/>
                        <a:pt x="36" y="48"/>
                      </a:cubicBezTo>
                      <a:lnTo>
                        <a:pt x="36" y="47"/>
                      </a:lnTo>
                      <a:close/>
                      <a:moveTo>
                        <a:pt x="39" y="47"/>
                      </a:moveTo>
                      <a:cubicBezTo>
                        <a:pt x="41" y="47"/>
                        <a:pt x="42" y="47"/>
                        <a:pt x="44" y="47"/>
                      </a:cubicBezTo>
                      <a:lnTo>
                        <a:pt x="44" y="49"/>
                      </a:lnTo>
                      <a:cubicBezTo>
                        <a:pt x="42" y="49"/>
                        <a:pt x="41" y="49"/>
                        <a:pt x="39" y="49"/>
                      </a:cubicBezTo>
                      <a:lnTo>
                        <a:pt x="39" y="47"/>
                      </a:lnTo>
                      <a:close/>
                      <a:moveTo>
                        <a:pt x="44" y="47"/>
                      </a:moveTo>
                      <a:cubicBezTo>
                        <a:pt x="51" y="47"/>
                        <a:pt x="60" y="45"/>
                        <a:pt x="64" y="40"/>
                      </a:cubicBezTo>
                      <a:lnTo>
                        <a:pt x="65" y="41"/>
                      </a:lnTo>
                      <a:cubicBezTo>
                        <a:pt x="61" y="46"/>
                        <a:pt x="52" y="48"/>
                        <a:pt x="44" y="49"/>
                      </a:cubicBezTo>
                      <a:lnTo>
                        <a:pt x="44" y="47"/>
                      </a:lnTo>
                      <a:close/>
                      <a:moveTo>
                        <a:pt x="65" y="41"/>
                      </a:moveTo>
                      <a:lnTo>
                        <a:pt x="65" y="41"/>
                      </a:lnTo>
                      <a:lnTo>
                        <a:pt x="65" y="40"/>
                      </a:lnTo>
                      <a:lnTo>
                        <a:pt x="65" y="41"/>
                      </a:lnTo>
                      <a:close/>
                      <a:moveTo>
                        <a:pt x="64" y="40"/>
                      </a:moveTo>
                      <a:cubicBezTo>
                        <a:pt x="68" y="35"/>
                        <a:pt x="59" y="29"/>
                        <a:pt x="52" y="25"/>
                      </a:cubicBezTo>
                      <a:lnTo>
                        <a:pt x="53" y="24"/>
                      </a:lnTo>
                      <a:cubicBezTo>
                        <a:pt x="61" y="28"/>
                        <a:pt x="70" y="34"/>
                        <a:pt x="65" y="41"/>
                      </a:cubicBezTo>
                      <a:lnTo>
                        <a:pt x="64" y="40"/>
                      </a:lnTo>
                      <a:close/>
                      <a:moveTo>
                        <a:pt x="52" y="25"/>
                      </a:moveTo>
                      <a:cubicBezTo>
                        <a:pt x="50" y="24"/>
                        <a:pt x="48" y="23"/>
                        <a:pt x="47" y="22"/>
                      </a:cubicBezTo>
                      <a:lnTo>
                        <a:pt x="48" y="21"/>
                      </a:lnTo>
                      <a:cubicBezTo>
                        <a:pt x="49" y="22"/>
                        <a:pt x="51" y="23"/>
                        <a:pt x="53" y="24"/>
                      </a:cubicBezTo>
                      <a:lnTo>
                        <a:pt x="52" y="25"/>
                      </a:lnTo>
                      <a:close/>
                      <a:moveTo>
                        <a:pt x="48" y="21"/>
                      </a:moveTo>
                      <a:lnTo>
                        <a:pt x="48" y="21"/>
                      </a:lnTo>
                      <a:close/>
                    </a:path>
                  </a:pathLst>
                </a:custGeom>
                <a:solidFill>
                  <a:srgbClr val="94939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492" name="Freeform 55"/>
                <p:cNvSpPr>
                  <a:spLocks noChangeArrowheads="1"/>
                </p:cNvSpPr>
                <p:nvPr/>
              </p:nvSpPr>
              <p:spPr bwMode="auto">
                <a:xfrm>
                  <a:off x="675" y="3896"/>
                  <a:ext cx="113" cy="80"/>
                </a:xfrm>
                <a:custGeom>
                  <a:avLst/>
                  <a:gdLst>
                    <a:gd name="T0" fmla="*/ 46243 w 82"/>
                    <a:gd name="T1" fmla="*/ 37014 h 47"/>
                    <a:gd name="T2" fmla="*/ 9730 w 82"/>
                    <a:gd name="T3" fmla="*/ 88456 h 47"/>
                    <a:gd name="T4" fmla="*/ 9730 w 82"/>
                    <a:gd name="T5" fmla="*/ 200414 h 47"/>
                    <a:gd name="T6" fmla="*/ 81010 w 82"/>
                    <a:gd name="T7" fmla="*/ 259466 h 47"/>
                    <a:gd name="T8" fmla="*/ 55890 w 82"/>
                    <a:gd name="T9" fmla="*/ 78727 h 47"/>
                    <a:gd name="T10" fmla="*/ 46243 w 82"/>
                    <a:gd name="T11" fmla="*/ 37014 h 47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82" h="47">
                      <a:moveTo>
                        <a:pt x="28" y="7"/>
                      </a:moveTo>
                      <a:cubicBezTo>
                        <a:pt x="17" y="0"/>
                        <a:pt x="10" y="9"/>
                        <a:pt x="6" y="16"/>
                      </a:cubicBezTo>
                      <a:cubicBezTo>
                        <a:pt x="3" y="22"/>
                        <a:pt x="0" y="31"/>
                        <a:pt x="6" y="36"/>
                      </a:cubicBezTo>
                      <a:cubicBezTo>
                        <a:pt x="17" y="44"/>
                        <a:pt x="34" y="44"/>
                        <a:pt x="49" y="47"/>
                      </a:cubicBezTo>
                      <a:cubicBezTo>
                        <a:pt x="82" y="43"/>
                        <a:pt x="47" y="22"/>
                        <a:pt x="34" y="14"/>
                      </a:cubicBezTo>
                      <a:cubicBezTo>
                        <a:pt x="31" y="12"/>
                        <a:pt x="31" y="10"/>
                        <a:pt x="28" y="7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493" name="Freeform 56"/>
                <p:cNvSpPr>
                  <a:spLocks noChangeArrowheads="1"/>
                </p:cNvSpPr>
                <p:nvPr/>
              </p:nvSpPr>
              <p:spPr bwMode="auto">
                <a:xfrm>
                  <a:off x="678" y="3902"/>
                  <a:ext cx="87" cy="76"/>
                </a:xfrm>
                <a:custGeom>
                  <a:avLst/>
                  <a:gdLst>
                    <a:gd name="T0" fmla="*/ 32110 w 64"/>
                    <a:gd name="T1" fmla="*/ 12302 h 44"/>
                    <a:gd name="T2" fmla="*/ 39109 w 64"/>
                    <a:gd name="T3" fmla="*/ 20401 h 44"/>
                    <a:gd name="T4" fmla="*/ 32110 w 64"/>
                    <a:gd name="T5" fmla="*/ 12302 h 44"/>
                    <a:gd name="T6" fmla="*/ 20573 w 64"/>
                    <a:gd name="T7" fmla="*/ 7417 h 44"/>
                    <a:gd name="T8" fmla="*/ 32110 w 64"/>
                    <a:gd name="T9" fmla="*/ 12302 h 44"/>
                    <a:gd name="T10" fmla="*/ 13489 w 64"/>
                    <a:gd name="T11" fmla="*/ 42111 h 44"/>
                    <a:gd name="T12" fmla="*/ 20573 w 64"/>
                    <a:gd name="T13" fmla="*/ 7417 h 44"/>
                    <a:gd name="T14" fmla="*/ 13489 w 64"/>
                    <a:gd name="T15" fmla="*/ 42111 h 44"/>
                    <a:gd name="T16" fmla="*/ 5992 w 64"/>
                    <a:gd name="T17" fmla="*/ 83698 h 44"/>
                    <a:gd name="T18" fmla="*/ 13489 w 64"/>
                    <a:gd name="T19" fmla="*/ 42111 h 44"/>
                    <a:gd name="T20" fmla="*/ 6915 w 64"/>
                    <a:gd name="T21" fmla="*/ 83698 h 44"/>
                    <a:gd name="T22" fmla="*/ 6915 w 64"/>
                    <a:gd name="T23" fmla="*/ 83698 h 44"/>
                    <a:gd name="T24" fmla="*/ 2567 w 64"/>
                    <a:gd name="T25" fmla="*/ 159940 h 44"/>
                    <a:gd name="T26" fmla="*/ 5992 w 64"/>
                    <a:gd name="T27" fmla="*/ 83698 h 44"/>
                    <a:gd name="T28" fmla="*/ 2567 w 64"/>
                    <a:gd name="T29" fmla="*/ 159940 h 44"/>
                    <a:gd name="T30" fmla="*/ 5992 w 64"/>
                    <a:gd name="T31" fmla="*/ 222811 h 44"/>
                    <a:gd name="T32" fmla="*/ 2567 w 64"/>
                    <a:gd name="T33" fmla="*/ 159940 h 44"/>
                    <a:gd name="T34" fmla="*/ 5992 w 64"/>
                    <a:gd name="T35" fmla="*/ 222811 h 44"/>
                    <a:gd name="T36" fmla="*/ 6915 w 64"/>
                    <a:gd name="T37" fmla="*/ 214926 h 44"/>
                    <a:gd name="T38" fmla="*/ 50105 w 64"/>
                    <a:gd name="T39" fmla="*/ 293132 h 44"/>
                    <a:gd name="T40" fmla="*/ 6915 w 64"/>
                    <a:gd name="T41" fmla="*/ 214926 h 44"/>
                    <a:gd name="T42" fmla="*/ 68635 w 64"/>
                    <a:gd name="T43" fmla="*/ 293132 h 44"/>
                    <a:gd name="T44" fmla="*/ 50105 w 64"/>
                    <a:gd name="T45" fmla="*/ 293132 h 44"/>
                    <a:gd name="T46" fmla="*/ 68635 w 64"/>
                    <a:gd name="T47" fmla="*/ 305850 h 44"/>
                    <a:gd name="T48" fmla="*/ 66857 w 64"/>
                    <a:gd name="T49" fmla="*/ 305850 h 44"/>
                    <a:gd name="T50" fmla="*/ 68635 w 64"/>
                    <a:gd name="T51" fmla="*/ 305850 h 44"/>
                    <a:gd name="T52" fmla="*/ 82210 w 64"/>
                    <a:gd name="T53" fmla="*/ 192315 h 44"/>
                    <a:gd name="T54" fmla="*/ 68635 w 64"/>
                    <a:gd name="T55" fmla="*/ 305850 h 44"/>
                    <a:gd name="T56" fmla="*/ 82210 w 64"/>
                    <a:gd name="T57" fmla="*/ 192315 h 44"/>
                    <a:gd name="T58" fmla="*/ 47510 w 64"/>
                    <a:gd name="T59" fmla="*/ 62360 h 44"/>
                    <a:gd name="T60" fmla="*/ 82210 w 64"/>
                    <a:gd name="T61" fmla="*/ 192315 h 44"/>
                    <a:gd name="T62" fmla="*/ 45672 w 64"/>
                    <a:gd name="T63" fmla="*/ 69865 h 44"/>
                    <a:gd name="T64" fmla="*/ 45672 w 64"/>
                    <a:gd name="T65" fmla="*/ 69865 h 44"/>
                    <a:gd name="T66" fmla="*/ 40751 w 64"/>
                    <a:gd name="T67" fmla="*/ 50459 h 44"/>
                    <a:gd name="T68" fmla="*/ 47510 w 64"/>
                    <a:gd name="T69" fmla="*/ 62360 h 44"/>
                    <a:gd name="T70" fmla="*/ 40751 w 64"/>
                    <a:gd name="T71" fmla="*/ 50459 h 44"/>
                    <a:gd name="T72" fmla="*/ 39109 w 64"/>
                    <a:gd name="T73" fmla="*/ 20401 h 44"/>
                    <a:gd name="T74" fmla="*/ 40751 w 64"/>
                    <a:gd name="T75" fmla="*/ 50459 h 44"/>
                    <a:gd name="T76" fmla="*/ 39109 w 64"/>
                    <a:gd name="T77" fmla="*/ 20401 h 44"/>
                    <a:gd name="T78" fmla="*/ 39109 w 64"/>
                    <a:gd name="T79" fmla="*/ 20401 h 44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</a:gdLst>
                  <a:ahLst/>
                  <a:cxnLst>
                    <a:cxn ang="T80">
                      <a:pos x="T0" y="T1"/>
                    </a:cxn>
                    <a:cxn ang="T81">
                      <a:pos x="T2" y="T3"/>
                    </a:cxn>
                    <a:cxn ang="T82">
                      <a:pos x="T4" y="T5"/>
                    </a:cxn>
                    <a:cxn ang="T83">
                      <a:pos x="T6" y="T7"/>
                    </a:cxn>
                    <a:cxn ang="T84">
                      <a:pos x="T8" y="T9"/>
                    </a:cxn>
                    <a:cxn ang="T85">
                      <a:pos x="T10" y="T11"/>
                    </a:cxn>
                    <a:cxn ang="T86">
                      <a:pos x="T12" y="T13"/>
                    </a:cxn>
                    <a:cxn ang="T87">
                      <a:pos x="T14" y="T15"/>
                    </a:cxn>
                    <a:cxn ang="T88">
                      <a:pos x="T16" y="T17"/>
                    </a:cxn>
                    <a:cxn ang="T89">
                      <a:pos x="T18" y="T19"/>
                    </a:cxn>
                    <a:cxn ang="T90">
                      <a:pos x="T20" y="T21"/>
                    </a:cxn>
                    <a:cxn ang="T91">
                      <a:pos x="T22" y="T23"/>
                    </a:cxn>
                    <a:cxn ang="T92">
                      <a:pos x="T24" y="T25"/>
                    </a:cxn>
                    <a:cxn ang="T93">
                      <a:pos x="T26" y="T27"/>
                    </a:cxn>
                    <a:cxn ang="T94">
                      <a:pos x="T28" y="T29"/>
                    </a:cxn>
                    <a:cxn ang="T95">
                      <a:pos x="T30" y="T31"/>
                    </a:cxn>
                    <a:cxn ang="T96">
                      <a:pos x="T32" y="T33"/>
                    </a:cxn>
                    <a:cxn ang="T97">
                      <a:pos x="T34" y="T35"/>
                    </a:cxn>
                    <a:cxn ang="T98">
                      <a:pos x="T36" y="T37"/>
                    </a:cxn>
                    <a:cxn ang="T99">
                      <a:pos x="T38" y="T39"/>
                    </a:cxn>
                    <a:cxn ang="T100">
                      <a:pos x="T40" y="T41"/>
                    </a:cxn>
                    <a:cxn ang="T101">
                      <a:pos x="T42" y="T43"/>
                    </a:cxn>
                    <a:cxn ang="T102">
                      <a:pos x="T44" y="T45"/>
                    </a:cxn>
                    <a:cxn ang="T103">
                      <a:pos x="T46" y="T47"/>
                    </a:cxn>
                    <a:cxn ang="T104">
                      <a:pos x="T48" y="T49"/>
                    </a:cxn>
                    <a:cxn ang="T105">
                      <a:pos x="T50" y="T51"/>
                    </a:cxn>
                    <a:cxn ang="T106">
                      <a:pos x="T52" y="T53"/>
                    </a:cxn>
                    <a:cxn ang="T107">
                      <a:pos x="T54" y="T55"/>
                    </a:cxn>
                    <a:cxn ang="T108">
                      <a:pos x="T56" y="T57"/>
                    </a:cxn>
                    <a:cxn ang="T109">
                      <a:pos x="T58" y="T59"/>
                    </a:cxn>
                    <a:cxn ang="T110">
                      <a:pos x="T60" y="T61"/>
                    </a:cxn>
                    <a:cxn ang="T111">
                      <a:pos x="T62" y="T63"/>
                    </a:cxn>
                    <a:cxn ang="T112">
                      <a:pos x="T64" y="T65"/>
                    </a:cxn>
                    <a:cxn ang="T113">
                      <a:pos x="T66" y="T67"/>
                    </a:cxn>
                    <a:cxn ang="T114">
                      <a:pos x="T68" y="T69"/>
                    </a:cxn>
                    <a:cxn ang="T115">
                      <a:pos x="T70" y="T71"/>
                    </a:cxn>
                    <a:cxn ang="T116">
                      <a:pos x="T72" y="T73"/>
                    </a:cxn>
                    <a:cxn ang="T117">
                      <a:pos x="T74" y="T75"/>
                    </a:cxn>
                    <a:cxn ang="T118">
                      <a:pos x="T76" y="T77"/>
                    </a:cxn>
                    <a:cxn ang="T119">
                      <a:pos x="T78" y="T79"/>
                    </a:cxn>
                  </a:cxnLst>
                  <a:rect l="0" t="0" r="r" b="b"/>
                  <a:pathLst>
                    <a:path w="64" h="44">
                      <a:moveTo>
                        <a:pt x="26" y="4"/>
                      </a:moveTo>
                      <a:cubicBezTo>
                        <a:pt x="24" y="3"/>
                        <a:pt x="23" y="2"/>
                        <a:pt x="22" y="2"/>
                      </a:cubicBezTo>
                      <a:lnTo>
                        <a:pt x="22" y="1"/>
                      </a:lnTo>
                      <a:cubicBezTo>
                        <a:pt x="24" y="1"/>
                        <a:pt x="25" y="2"/>
                        <a:pt x="27" y="3"/>
                      </a:cubicBezTo>
                      <a:lnTo>
                        <a:pt x="26" y="4"/>
                      </a:lnTo>
                      <a:close/>
                      <a:moveTo>
                        <a:pt x="22" y="2"/>
                      </a:moveTo>
                      <a:cubicBezTo>
                        <a:pt x="19" y="1"/>
                        <a:pt x="17" y="1"/>
                        <a:pt x="15" y="2"/>
                      </a:cubicBezTo>
                      <a:lnTo>
                        <a:pt x="14" y="1"/>
                      </a:lnTo>
                      <a:cubicBezTo>
                        <a:pt x="17" y="0"/>
                        <a:pt x="19" y="0"/>
                        <a:pt x="22" y="1"/>
                      </a:cubicBezTo>
                      <a:lnTo>
                        <a:pt x="22" y="2"/>
                      </a:lnTo>
                      <a:close/>
                      <a:moveTo>
                        <a:pt x="15" y="2"/>
                      </a:moveTo>
                      <a:cubicBezTo>
                        <a:pt x="13" y="3"/>
                        <a:pt x="11" y="4"/>
                        <a:pt x="9" y="6"/>
                      </a:cubicBezTo>
                      <a:lnTo>
                        <a:pt x="8" y="5"/>
                      </a:lnTo>
                      <a:cubicBezTo>
                        <a:pt x="10" y="3"/>
                        <a:pt x="12" y="2"/>
                        <a:pt x="14" y="1"/>
                      </a:cubicBezTo>
                      <a:lnTo>
                        <a:pt x="15" y="2"/>
                      </a:lnTo>
                      <a:close/>
                      <a:moveTo>
                        <a:pt x="9" y="6"/>
                      </a:moveTo>
                      <a:cubicBezTo>
                        <a:pt x="8" y="8"/>
                        <a:pt x="6" y="10"/>
                        <a:pt x="5" y="12"/>
                      </a:cubicBezTo>
                      <a:lnTo>
                        <a:pt x="4" y="12"/>
                      </a:lnTo>
                      <a:cubicBezTo>
                        <a:pt x="5" y="10"/>
                        <a:pt x="6" y="7"/>
                        <a:pt x="8" y="5"/>
                      </a:cubicBezTo>
                      <a:lnTo>
                        <a:pt x="9" y="6"/>
                      </a:lnTo>
                      <a:close/>
                      <a:moveTo>
                        <a:pt x="5" y="12"/>
                      </a:moveTo>
                      <a:lnTo>
                        <a:pt x="5" y="12"/>
                      </a:lnTo>
                      <a:lnTo>
                        <a:pt x="4" y="12"/>
                      </a:lnTo>
                      <a:lnTo>
                        <a:pt x="5" y="12"/>
                      </a:lnTo>
                      <a:close/>
                      <a:moveTo>
                        <a:pt x="5" y="12"/>
                      </a:moveTo>
                      <a:cubicBezTo>
                        <a:pt x="4" y="15"/>
                        <a:pt x="2" y="19"/>
                        <a:pt x="2" y="23"/>
                      </a:cubicBezTo>
                      <a:lnTo>
                        <a:pt x="0" y="22"/>
                      </a:lnTo>
                      <a:cubicBezTo>
                        <a:pt x="1" y="19"/>
                        <a:pt x="2" y="15"/>
                        <a:pt x="4" y="12"/>
                      </a:cubicBezTo>
                      <a:lnTo>
                        <a:pt x="5" y="12"/>
                      </a:lnTo>
                      <a:close/>
                      <a:moveTo>
                        <a:pt x="2" y="23"/>
                      </a:moveTo>
                      <a:cubicBezTo>
                        <a:pt x="1" y="26"/>
                        <a:pt x="2" y="29"/>
                        <a:pt x="5" y="31"/>
                      </a:cubicBezTo>
                      <a:lnTo>
                        <a:pt x="4" y="32"/>
                      </a:lnTo>
                      <a:cubicBezTo>
                        <a:pt x="1" y="30"/>
                        <a:pt x="0" y="26"/>
                        <a:pt x="0" y="22"/>
                      </a:cubicBezTo>
                      <a:lnTo>
                        <a:pt x="2" y="23"/>
                      </a:lnTo>
                      <a:close/>
                      <a:moveTo>
                        <a:pt x="4" y="32"/>
                      </a:moveTo>
                      <a:lnTo>
                        <a:pt x="4" y="32"/>
                      </a:lnTo>
                      <a:close/>
                      <a:moveTo>
                        <a:pt x="5" y="31"/>
                      </a:moveTo>
                      <a:cubicBezTo>
                        <a:pt x="13" y="38"/>
                        <a:pt x="24" y="39"/>
                        <a:pt x="35" y="41"/>
                      </a:cubicBezTo>
                      <a:lnTo>
                        <a:pt x="34" y="42"/>
                      </a:lnTo>
                      <a:cubicBezTo>
                        <a:pt x="23" y="40"/>
                        <a:pt x="12" y="39"/>
                        <a:pt x="4" y="32"/>
                      </a:cubicBezTo>
                      <a:lnTo>
                        <a:pt x="5" y="31"/>
                      </a:lnTo>
                      <a:close/>
                      <a:moveTo>
                        <a:pt x="35" y="41"/>
                      </a:moveTo>
                      <a:cubicBezTo>
                        <a:pt x="39" y="41"/>
                        <a:pt x="43" y="42"/>
                        <a:pt x="47" y="42"/>
                      </a:cubicBezTo>
                      <a:lnTo>
                        <a:pt x="46" y="44"/>
                      </a:lnTo>
                      <a:cubicBezTo>
                        <a:pt x="42" y="43"/>
                        <a:pt x="38" y="42"/>
                        <a:pt x="34" y="42"/>
                      </a:cubicBezTo>
                      <a:lnTo>
                        <a:pt x="35" y="41"/>
                      </a:lnTo>
                      <a:close/>
                      <a:moveTo>
                        <a:pt x="47" y="44"/>
                      </a:moveTo>
                      <a:lnTo>
                        <a:pt x="47" y="44"/>
                      </a:lnTo>
                      <a:lnTo>
                        <a:pt x="46" y="44"/>
                      </a:lnTo>
                      <a:lnTo>
                        <a:pt x="47" y="43"/>
                      </a:lnTo>
                      <a:lnTo>
                        <a:pt x="47" y="44"/>
                      </a:lnTo>
                      <a:close/>
                      <a:moveTo>
                        <a:pt x="46" y="42"/>
                      </a:moveTo>
                      <a:cubicBezTo>
                        <a:pt x="62" y="41"/>
                        <a:pt x="62" y="35"/>
                        <a:pt x="56" y="28"/>
                      </a:cubicBezTo>
                      <a:lnTo>
                        <a:pt x="57" y="28"/>
                      </a:lnTo>
                      <a:cubicBezTo>
                        <a:pt x="64" y="35"/>
                        <a:pt x="64" y="42"/>
                        <a:pt x="47" y="44"/>
                      </a:cubicBezTo>
                      <a:lnTo>
                        <a:pt x="46" y="42"/>
                      </a:lnTo>
                      <a:close/>
                      <a:moveTo>
                        <a:pt x="56" y="28"/>
                      </a:moveTo>
                      <a:cubicBezTo>
                        <a:pt x="50" y="22"/>
                        <a:pt x="38" y="14"/>
                        <a:pt x="31" y="10"/>
                      </a:cubicBezTo>
                      <a:lnTo>
                        <a:pt x="32" y="9"/>
                      </a:lnTo>
                      <a:cubicBezTo>
                        <a:pt x="39" y="13"/>
                        <a:pt x="51" y="21"/>
                        <a:pt x="57" y="28"/>
                      </a:cubicBezTo>
                      <a:lnTo>
                        <a:pt x="56" y="28"/>
                      </a:lnTo>
                      <a:close/>
                      <a:moveTo>
                        <a:pt x="31" y="10"/>
                      </a:moveTo>
                      <a:lnTo>
                        <a:pt x="31" y="10"/>
                      </a:lnTo>
                      <a:lnTo>
                        <a:pt x="32" y="10"/>
                      </a:lnTo>
                      <a:lnTo>
                        <a:pt x="31" y="10"/>
                      </a:lnTo>
                      <a:close/>
                      <a:moveTo>
                        <a:pt x="31" y="10"/>
                      </a:moveTo>
                      <a:cubicBezTo>
                        <a:pt x="30" y="10"/>
                        <a:pt x="29" y="8"/>
                        <a:pt x="28" y="7"/>
                      </a:cubicBezTo>
                      <a:lnTo>
                        <a:pt x="30" y="7"/>
                      </a:lnTo>
                      <a:cubicBezTo>
                        <a:pt x="30" y="8"/>
                        <a:pt x="31" y="9"/>
                        <a:pt x="32" y="9"/>
                      </a:cubicBezTo>
                      <a:lnTo>
                        <a:pt x="31" y="10"/>
                      </a:lnTo>
                      <a:close/>
                      <a:moveTo>
                        <a:pt x="28" y="7"/>
                      </a:moveTo>
                      <a:cubicBezTo>
                        <a:pt x="28" y="6"/>
                        <a:pt x="27" y="5"/>
                        <a:pt x="26" y="4"/>
                      </a:cubicBezTo>
                      <a:lnTo>
                        <a:pt x="27" y="3"/>
                      </a:lnTo>
                      <a:cubicBezTo>
                        <a:pt x="28" y="4"/>
                        <a:pt x="29" y="5"/>
                        <a:pt x="30" y="7"/>
                      </a:cubicBezTo>
                      <a:lnTo>
                        <a:pt x="28" y="7"/>
                      </a:lnTo>
                      <a:close/>
                      <a:moveTo>
                        <a:pt x="27" y="3"/>
                      </a:moveTo>
                      <a:lnTo>
                        <a:pt x="27" y="3"/>
                      </a:lnTo>
                      <a:lnTo>
                        <a:pt x="26" y="3"/>
                      </a:lnTo>
                      <a:lnTo>
                        <a:pt x="27" y="3"/>
                      </a:lnTo>
                      <a:close/>
                    </a:path>
                  </a:pathLst>
                </a:custGeom>
                <a:solidFill>
                  <a:srgbClr val="94939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494" name="Freeform 57"/>
                <p:cNvSpPr>
                  <a:spLocks noChangeArrowheads="1"/>
                </p:cNvSpPr>
                <p:nvPr/>
              </p:nvSpPr>
              <p:spPr bwMode="auto">
                <a:xfrm>
                  <a:off x="758" y="3958"/>
                  <a:ext cx="93" cy="71"/>
                </a:xfrm>
                <a:custGeom>
                  <a:avLst/>
                  <a:gdLst>
                    <a:gd name="T0" fmla="*/ 56785 w 68"/>
                    <a:gd name="T1" fmla="*/ 5976 h 42"/>
                    <a:gd name="T2" fmla="*/ 7082 w 68"/>
                    <a:gd name="T3" fmla="*/ 161564 h 42"/>
                    <a:gd name="T4" fmla="*/ 61265 w 68"/>
                    <a:gd name="T5" fmla="*/ 196819 h 42"/>
                    <a:gd name="T6" fmla="*/ 82837 w 68"/>
                    <a:gd name="T7" fmla="*/ 207795 h 42"/>
                    <a:gd name="T8" fmla="*/ 99785 w 68"/>
                    <a:gd name="T9" fmla="*/ 104172 h 42"/>
                    <a:gd name="T10" fmla="*/ 56785 w 68"/>
                    <a:gd name="T11" fmla="*/ 5976 h 42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68" h="42">
                      <a:moveTo>
                        <a:pt x="36" y="1"/>
                      </a:moveTo>
                      <a:cubicBezTo>
                        <a:pt x="16" y="0"/>
                        <a:pt x="0" y="15"/>
                        <a:pt x="4" y="29"/>
                      </a:cubicBezTo>
                      <a:cubicBezTo>
                        <a:pt x="7" y="42"/>
                        <a:pt x="25" y="39"/>
                        <a:pt x="39" y="36"/>
                      </a:cubicBezTo>
                      <a:cubicBezTo>
                        <a:pt x="43" y="35"/>
                        <a:pt x="48" y="40"/>
                        <a:pt x="52" y="38"/>
                      </a:cubicBezTo>
                      <a:cubicBezTo>
                        <a:pt x="61" y="36"/>
                        <a:pt x="68" y="27"/>
                        <a:pt x="63" y="19"/>
                      </a:cubicBezTo>
                      <a:cubicBezTo>
                        <a:pt x="57" y="11"/>
                        <a:pt x="48" y="3"/>
                        <a:pt x="36" y="1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495" name="Freeform 58"/>
                <p:cNvSpPr>
                  <a:spLocks noChangeArrowheads="1"/>
                </p:cNvSpPr>
                <p:nvPr/>
              </p:nvSpPr>
              <p:spPr bwMode="auto">
                <a:xfrm>
                  <a:off x="762" y="3958"/>
                  <a:ext cx="87" cy="68"/>
                </a:xfrm>
                <a:custGeom>
                  <a:avLst/>
                  <a:gdLst>
                    <a:gd name="T0" fmla="*/ 41655 w 63"/>
                    <a:gd name="T1" fmla="*/ 10407 h 40"/>
                    <a:gd name="T2" fmla="*/ 56278 w 63"/>
                    <a:gd name="T3" fmla="*/ 6309 h 40"/>
                    <a:gd name="T4" fmla="*/ 41655 w 63"/>
                    <a:gd name="T5" fmla="*/ 10407 h 40"/>
                    <a:gd name="T6" fmla="*/ 12510 w 63"/>
                    <a:gd name="T7" fmla="*/ 54584 h 40"/>
                    <a:gd name="T8" fmla="*/ 41655 w 63"/>
                    <a:gd name="T9" fmla="*/ 10407 h 40"/>
                    <a:gd name="T10" fmla="*/ 1806 w 63"/>
                    <a:gd name="T11" fmla="*/ 138477 h 40"/>
                    <a:gd name="T12" fmla="*/ 12510 w 63"/>
                    <a:gd name="T13" fmla="*/ 54584 h 40"/>
                    <a:gd name="T14" fmla="*/ 1806 w 63"/>
                    <a:gd name="T15" fmla="*/ 138477 h 40"/>
                    <a:gd name="T16" fmla="*/ 0 w 63"/>
                    <a:gd name="T17" fmla="*/ 173021 h 40"/>
                    <a:gd name="T18" fmla="*/ 1806 w 63"/>
                    <a:gd name="T19" fmla="*/ 138477 h 40"/>
                    <a:gd name="T20" fmla="*/ 0 w 63"/>
                    <a:gd name="T21" fmla="*/ 173021 h 40"/>
                    <a:gd name="T22" fmla="*/ 0 w 63"/>
                    <a:gd name="T23" fmla="*/ 173021 h 40"/>
                    <a:gd name="T24" fmla="*/ 25894 w 63"/>
                    <a:gd name="T25" fmla="*/ 228480 h 40"/>
                    <a:gd name="T26" fmla="*/ 0 w 63"/>
                    <a:gd name="T27" fmla="*/ 173021 h 40"/>
                    <a:gd name="T28" fmla="*/ 24154 w 63"/>
                    <a:gd name="T29" fmla="*/ 232344 h 40"/>
                    <a:gd name="T30" fmla="*/ 25894 w 63"/>
                    <a:gd name="T31" fmla="*/ 228480 h 40"/>
                    <a:gd name="T32" fmla="*/ 25894 w 63"/>
                    <a:gd name="T33" fmla="*/ 228480 h 40"/>
                    <a:gd name="T34" fmla="*/ 61254 w 63"/>
                    <a:gd name="T35" fmla="*/ 221626 h 40"/>
                    <a:gd name="T36" fmla="*/ 25894 w 63"/>
                    <a:gd name="T37" fmla="*/ 228480 h 40"/>
                    <a:gd name="T38" fmla="*/ 60461 w 63"/>
                    <a:gd name="T39" fmla="*/ 209794 h 40"/>
                    <a:gd name="T40" fmla="*/ 60461 w 63"/>
                    <a:gd name="T41" fmla="*/ 209794 h 40"/>
                    <a:gd name="T42" fmla="*/ 71851 w 63"/>
                    <a:gd name="T43" fmla="*/ 221626 h 40"/>
                    <a:gd name="T44" fmla="*/ 61254 w 63"/>
                    <a:gd name="T45" fmla="*/ 221626 h 40"/>
                    <a:gd name="T46" fmla="*/ 71851 w 63"/>
                    <a:gd name="T47" fmla="*/ 221626 h 40"/>
                    <a:gd name="T48" fmla="*/ 71851 w 63"/>
                    <a:gd name="T49" fmla="*/ 221626 h 40"/>
                    <a:gd name="T50" fmla="*/ 84621 w 63"/>
                    <a:gd name="T51" fmla="*/ 228480 h 40"/>
                    <a:gd name="T52" fmla="*/ 71851 w 63"/>
                    <a:gd name="T53" fmla="*/ 228480 h 40"/>
                    <a:gd name="T54" fmla="*/ 86482 w 63"/>
                    <a:gd name="T55" fmla="*/ 232344 h 40"/>
                    <a:gd name="T56" fmla="*/ 84621 w 63"/>
                    <a:gd name="T57" fmla="*/ 228480 h 40"/>
                    <a:gd name="T58" fmla="*/ 84621 w 63"/>
                    <a:gd name="T59" fmla="*/ 228480 h 40"/>
                    <a:gd name="T60" fmla="*/ 89458 w 63"/>
                    <a:gd name="T61" fmla="*/ 228480 h 40"/>
                    <a:gd name="T62" fmla="*/ 84621 w 63"/>
                    <a:gd name="T63" fmla="*/ 228480 h 40"/>
                    <a:gd name="T64" fmla="*/ 101116 w 63"/>
                    <a:gd name="T65" fmla="*/ 181660 h 40"/>
                    <a:gd name="T66" fmla="*/ 89458 w 63"/>
                    <a:gd name="T67" fmla="*/ 228480 h 40"/>
                    <a:gd name="T68" fmla="*/ 101116 w 63"/>
                    <a:gd name="T69" fmla="*/ 181660 h 40"/>
                    <a:gd name="T70" fmla="*/ 105822 w 63"/>
                    <a:gd name="T71" fmla="*/ 127163 h 40"/>
                    <a:gd name="T72" fmla="*/ 101116 w 63"/>
                    <a:gd name="T73" fmla="*/ 181660 h 40"/>
                    <a:gd name="T74" fmla="*/ 102866 w 63"/>
                    <a:gd name="T75" fmla="*/ 118398 h 40"/>
                    <a:gd name="T76" fmla="*/ 105822 w 63"/>
                    <a:gd name="T77" fmla="*/ 127163 h 40"/>
                    <a:gd name="T78" fmla="*/ 105677 w 63"/>
                    <a:gd name="T79" fmla="*/ 111716 h 40"/>
                    <a:gd name="T80" fmla="*/ 102866 w 63"/>
                    <a:gd name="T81" fmla="*/ 111716 h 40"/>
                    <a:gd name="T82" fmla="*/ 102866 w 63"/>
                    <a:gd name="T83" fmla="*/ 118398 h 40"/>
                    <a:gd name="T84" fmla="*/ 105677 w 63"/>
                    <a:gd name="T85" fmla="*/ 111716 h 40"/>
                    <a:gd name="T86" fmla="*/ 102866 w 63"/>
                    <a:gd name="T87" fmla="*/ 118398 h 40"/>
                    <a:gd name="T88" fmla="*/ 102866 w 63"/>
                    <a:gd name="T89" fmla="*/ 118398 h 40"/>
                    <a:gd name="T90" fmla="*/ 102866 w 63"/>
                    <a:gd name="T91" fmla="*/ 118398 h 40"/>
                    <a:gd name="T92" fmla="*/ 97956 w 63"/>
                    <a:gd name="T93" fmla="*/ 93928 h 40"/>
                    <a:gd name="T94" fmla="*/ 105677 w 63"/>
                    <a:gd name="T95" fmla="*/ 111716 h 40"/>
                    <a:gd name="T96" fmla="*/ 97956 w 63"/>
                    <a:gd name="T97" fmla="*/ 93928 h 40"/>
                    <a:gd name="T98" fmla="*/ 94729 w 63"/>
                    <a:gd name="T99" fmla="*/ 71759 h 40"/>
                    <a:gd name="T100" fmla="*/ 97956 w 63"/>
                    <a:gd name="T101" fmla="*/ 93928 h 40"/>
                    <a:gd name="T102" fmla="*/ 56278 w 63"/>
                    <a:gd name="T103" fmla="*/ 10407 h 40"/>
                    <a:gd name="T104" fmla="*/ 94729 w 63"/>
                    <a:gd name="T105" fmla="*/ 71759 h 40"/>
                    <a:gd name="T106" fmla="*/ 56278 w 63"/>
                    <a:gd name="T107" fmla="*/ 6309 h 40"/>
                    <a:gd name="T108" fmla="*/ 56278 w 63"/>
                    <a:gd name="T109" fmla="*/ 6309 h 40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</a:gdLst>
                  <a:ahLst/>
                  <a:cxnLst>
                    <a:cxn ang="T110">
                      <a:pos x="T0" y="T1"/>
                    </a:cxn>
                    <a:cxn ang="T111">
                      <a:pos x="T2" y="T3"/>
                    </a:cxn>
                    <a:cxn ang="T112">
                      <a:pos x="T4" y="T5"/>
                    </a:cxn>
                    <a:cxn ang="T113">
                      <a:pos x="T6" y="T7"/>
                    </a:cxn>
                    <a:cxn ang="T114">
                      <a:pos x="T8" y="T9"/>
                    </a:cxn>
                    <a:cxn ang="T115">
                      <a:pos x="T10" y="T11"/>
                    </a:cxn>
                    <a:cxn ang="T116">
                      <a:pos x="T12" y="T13"/>
                    </a:cxn>
                    <a:cxn ang="T117">
                      <a:pos x="T14" y="T15"/>
                    </a:cxn>
                    <a:cxn ang="T118">
                      <a:pos x="T16" y="T17"/>
                    </a:cxn>
                    <a:cxn ang="T119">
                      <a:pos x="T18" y="T19"/>
                    </a:cxn>
                    <a:cxn ang="T120">
                      <a:pos x="T20" y="T21"/>
                    </a:cxn>
                    <a:cxn ang="T121">
                      <a:pos x="T22" y="T23"/>
                    </a:cxn>
                    <a:cxn ang="T122">
                      <a:pos x="T24" y="T25"/>
                    </a:cxn>
                    <a:cxn ang="T123">
                      <a:pos x="T26" y="T27"/>
                    </a:cxn>
                    <a:cxn ang="T124">
                      <a:pos x="T28" y="T29"/>
                    </a:cxn>
                    <a:cxn ang="T125">
                      <a:pos x="T30" y="T31"/>
                    </a:cxn>
                    <a:cxn ang="T126">
                      <a:pos x="T32" y="T33"/>
                    </a:cxn>
                    <a:cxn ang="T127">
                      <a:pos x="T34" y="T35"/>
                    </a:cxn>
                    <a:cxn ang="T128">
                      <a:pos x="T36" y="T37"/>
                    </a:cxn>
                    <a:cxn ang="T129">
                      <a:pos x="T38" y="T39"/>
                    </a:cxn>
                    <a:cxn ang="T130">
                      <a:pos x="T40" y="T41"/>
                    </a:cxn>
                    <a:cxn ang="T131">
                      <a:pos x="T42" y="T43"/>
                    </a:cxn>
                    <a:cxn ang="T132">
                      <a:pos x="T44" y="T45"/>
                    </a:cxn>
                    <a:cxn ang="T133">
                      <a:pos x="T46" y="T47"/>
                    </a:cxn>
                    <a:cxn ang="T134">
                      <a:pos x="T48" y="T49"/>
                    </a:cxn>
                    <a:cxn ang="T135">
                      <a:pos x="T50" y="T51"/>
                    </a:cxn>
                    <a:cxn ang="T136">
                      <a:pos x="T52" y="T53"/>
                    </a:cxn>
                    <a:cxn ang="T137">
                      <a:pos x="T54" y="T55"/>
                    </a:cxn>
                    <a:cxn ang="T138">
                      <a:pos x="T56" y="T57"/>
                    </a:cxn>
                    <a:cxn ang="T139">
                      <a:pos x="T58" y="T59"/>
                    </a:cxn>
                    <a:cxn ang="T140">
                      <a:pos x="T60" y="T61"/>
                    </a:cxn>
                    <a:cxn ang="T141">
                      <a:pos x="T62" y="T63"/>
                    </a:cxn>
                    <a:cxn ang="T142">
                      <a:pos x="T64" y="T65"/>
                    </a:cxn>
                    <a:cxn ang="T143">
                      <a:pos x="T66" y="T67"/>
                    </a:cxn>
                    <a:cxn ang="T144">
                      <a:pos x="T68" y="T69"/>
                    </a:cxn>
                    <a:cxn ang="T145">
                      <a:pos x="T70" y="T71"/>
                    </a:cxn>
                    <a:cxn ang="T146">
                      <a:pos x="T72" y="T73"/>
                    </a:cxn>
                    <a:cxn ang="T147">
                      <a:pos x="T74" y="T75"/>
                    </a:cxn>
                    <a:cxn ang="T148">
                      <a:pos x="T76" y="T77"/>
                    </a:cxn>
                    <a:cxn ang="T149">
                      <a:pos x="T78" y="T79"/>
                    </a:cxn>
                    <a:cxn ang="T150">
                      <a:pos x="T80" y="T81"/>
                    </a:cxn>
                    <a:cxn ang="T151">
                      <a:pos x="T82" y="T83"/>
                    </a:cxn>
                    <a:cxn ang="T152">
                      <a:pos x="T84" y="T85"/>
                    </a:cxn>
                    <a:cxn ang="T153">
                      <a:pos x="T86" y="T87"/>
                    </a:cxn>
                    <a:cxn ang="T154">
                      <a:pos x="T88" y="T89"/>
                    </a:cxn>
                    <a:cxn ang="T155">
                      <a:pos x="T90" y="T91"/>
                    </a:cxn>
                    <a:cxn ang="T156">
                      <a:pos x="T92" y="T93"/>
                    </a:cxn>
                    <a:cxn ang="T157">
                      <a:pos x="T94" y="T95"/>
                    </a:cxn>
                    <a:cxn ang="T158">
                      <a:pos x="T96" y="T97"/>
                    </a:cxn>
                    <a:cxn ang="T159">
                      <a:pos x="T98" y="T99"/>
                    </a:cxn>
                    <a:cxn ang="T160">
                      <a:pos x="T100" y="T101"/>
                    </a:cxn>
                    <a:cxn ang="T161">
                      <a:pos x="T102" y="T103"/>
                    </a:cxn>
                    <a:cxn ang="T162">
                      <a:pos x="T104" y="T105"/>
                    </a:cxn>
                    <a:cxn ang="T163">
                      <a:pos x="T106" y="T107"/>
                    </a:cxn>
                    <a:cxn ang="T164">
                      <a:pos x="T108" y="T109"/>
                    </a:cxn>
                  </a:cxnLst>
                  <a:rect l="0" t="0" r="r" b="b"/>
                  <a:pathLst>
                    <a:path w="63" h="40">
                      <a:moveTo>
                        <a:pt x="33" y="2"/>
                      </a:moveTo>
                      <a:cubicBezTo>
                        <a:pt x="30" y="2"/>
                        <a:pt x="27" y="2"/>
                        <a:pt x="24" y="2"/>
                      </a:cubicBezTo>
                      <a:lnTo>
                        <a:pt x="24" y="1"/>
                      </a:lnTo>
                      <a:cubicBezTo>
                        <a:pt x="27" y="1"/>
                        <a:pt x="30" y="0"/>
                        <a:pt x="33" y="1"/>
                      </a:cubicBezTo>
                      <a:lnTo>
                        <a:pt x="33" y="2"/>
                      </a:lnTo>
                      <a:close/>
                      <a:moveTo>
                        <a:pt x="24" y="2"/>
                      </a:moveTo>
                      <a:cubicBezTo>
                        <a:pt x="18" y="3"/>
                        <a:pt x="12" y="6"/>
                        <a:pt x="8" y="10"/>
                      </a:cubicBezTo>
                      <a:lnTo>
                        <a:pt x="7" y="9"/>
                      </a:lnTo>
                      <a:cubicBezTo>
                        <a:pt x="11" y="5"/>
                        <a:pt x="17" y="2"/>
                        <a:pt x="24" y="1"/>
                      </a:cubicBezTo>
                      <a:lnTo>
                        <a:pt x="24" y="2"/>
                      </a:lnTo>
                      <a:close/>
                      <a:moveTo>
                        <a:pt x="8" y="10"/>
                      </a:moveTo>
                      <a:cubicBezTo>
                        <a:pt x="4" y="14"/>
                        <a:pt x="2" y="18"/>
                        <a:pt x="1" y="23"/>
                      </a:cubicBezTo>
                      <a:lnTo>
                        <a:pt x="0" y="23"/>
                      </a:lnTo>
                      <a:cubicBezTo>
                        <a:pt x="0" y="18"/>
                        <a:pt x="3" y="13"/>
                        <a:pt x="7" y="9"/>
                      </a:cubicBezTo>
                      <a:lnTo>
                        <a:pt x="8" y="10"/>
                      </a:lnTo>
                      <a:close/>
                      <a:moveTo>
                        <a:pt x="1" y="23"/>
                      </a:moveTo>
                      <a:cubicBezTo>
                        <a:pt x="1" y="25"/>
                        <a:pt x="1" y="27"/>
                        <a:pt x="2" y="29"/>
                      </a:cubicBezTo>
                      <a:lnTo>
                        <a:pt x="0" y="29"/>
                      </a:lnTo>
                      <a:cubicBezTo>
                        <a:pt x="0" y="27"/>
                        <a:pt x="0" y="25"/>
                        <a:pt x="0" y="23"/>
                      </a:cubicBezTo>
                      <a:lnTo>
                        <a:pt x="1" y="23"/>
                      </a:lnTo>
                      <a:close/>
                      <a:moveTo>
                        <a:pt x="0" y="29"/>
                      </a:moveTo>
                      <a:lnTo>
                        <a:pt x="0" y="29"/>
                      </a:lnTo>
                      <a:lnTo>
                        <a:pt x="1" y="29"/>
                      </a:lnTo>
                      <a:lnTo>
                        <a:pt x="0" y="29"/>
                      </a:lnTo>
                      <a:close/>
                      <a:moveTo>
                        <a:pt x="2" y="29"/>
                      </a:moveTo>
                      <a:cubicBezTo>
                        <a:pt x="3" y="35"/>
                        <a:pt x="8" y="37"/>
                        <a:pt x="15" y="38"/>
                      </a:cubicBezTo>
                      <a:lnTo>
                        <a:pt x="14" y="39"/>
                      </a:lnTo>
                      <a:cubicBezTo>
                        <a:pt x="8" y="38"/>
                        <a:pt x="2" y="36"/>
                        <a:pt x="0" y="29"/>
                      </a:cubicBezTo>
                      <a:lnTo>
                        <a:pt x="2" y="29"/>
                      </a:lnTo>
                      <a:close/>
                      <a:moveTo>
                        <a:pt x="14" y="39"/>
                      </a:moveTo>
                      <a:lnTo>
                        <a:pt x="14" y="39"/>
                      </a:lnTo>
                      <a:lnTo>
                        <a:pt x="15" y="38"/>
                      </a:lnTo>
                      <a:lnTo>
                        <a:pt x="14" y="39"/>
                      </a:lnTo>
                      <a:close/>
                      <a:moveTo>
                        <a:pt x="15" y="38"/>
                      </a:moveTo>
                      <a:cubicBezTo>
                        <a:pt x="21" y="38"/>
                        <a:pt x="29" y="37"/>
                        <a:pt x="35" y="35"/>
                      </a:cubicBezTo>
                      <a:lnTo>
                        <a:pt x="36" y="37"/>
                      </a:lnTo>
                      <a:cubicBezTo>
                        <a:pt x="29" y="38"/>
                        <a:pt x="21" y="39"/>
                        <a:pt x="14" y="39"/>
                      </a:cubicBezTo>
                      <a:lnTo>
                        <a:pt x="15" y="38"/>
                      </a:lnTo>
                      <a:close/>
                      <a:moveTo>
                        <a:pt x="35" y="35"/>
                      </a:moveTo>
                      <a:lnTo>
                        <a:pt x="35" y="35"/>
                      </a:lnTo>
                      <a:lnTo>
                        <a:pt x="36" y="36"/>
                      </a:lnTo>
                      <a:lnTo>
                        <a:pt x="35" y="35"/>
                      </a:lnTo>
                      <a:close/>
                      <a:moveTo>
                        <a:pt x="35" y="35"/>
                      </a:moveTo>
                      <a:cubicBezTo>
                        <a:pt x="38" y="35"/>
                        <a:pt x="40" y="36"/>
                        <a:pt x="42" y="37"/>
                      </a:cubicBezTo>
                      <a:lnTo>
                        <a:pt x="42" y="38"/>
                      </a:lnTo>
                      <a:cubicBezTo>
                        <a:pt x="40" y="37"/>
                        <a:pt x="37" y="36"/>
                        <a:pt x="36" y="37"/>
                      </a:cubicBezTo>
                      <a:lnTo>
                        <a:pt x="35" y="35"/>
                      </a:lnTo>
                      <a:close/>
                      <a:moveTo>
                        <a:pt x="42" y="37"/>
                      </a:moveTo>
                      <a:lnTo>
                        <a:pt x="42" y="37"/>
                      </a:lnTo>
                      <a:close/>
                      <a:moveTo>
                        <a:pt x="42" y="37"/>
                      </a:moveTo>
                      <a:cubicBezTo>
                        <a:pt x="45" y="38"/>
                        <a:pt x="47" y="38"/>
                        <a:pt x="49" y="38"/>
                      </a:cubicBezTo>
                      <a:lnTo>
                        <a:pt x="50" y="39"/>
                      </a:lnTo>
                      <a:cubicBezTo>
                        <a:pt x="47" y="40"/>
                        <a:pt x="44" y="39"/>
                        <a:pt x="42" y="38"/>
                      </a:cubicBezTo>
                      <a:lnTo>
                        <a:pt x="42" y="37"/>
                      </a:lnTo>
                      <a:close/>
                      <a:moveTo>
                        <a:pt x="50" y="39"/>
                      </a:moveTo>
                      <a:lnTo>
                        <a:pt x="50" y="39"/>
                      </a:lnTo>
                      <a:lnTo>
                        <a:pt x="49" y="38"/>
                      </a:lnTo>
                      <a:lnTo>
                        <a:pt x="50" y="39"/>
                      </a:lnTo>
                      <a:close/>
                      <a:moveTo>
                        <a:pt x="49" y="38"/>
                      </a:moveTo>
                      <a:cubicBezTo>
                        <a:pt x="50" y="37"/>
                        <a:pt x="51" y="37"/>
                        <a:pt x="51" y="37"/>
                      </a:cubicBezTo>
                      <a:lnTo>
                        <a:pt x="52" y="38"/>
                      </a:lnTo>
                      <a:cubicBezTo>
                        <a:pt x="51" y="38"/>
                        <a:pt x="50" y="39"/>
                        <a:pt x="50" y="39"/>
                      </a:cubicBezTo>
                      <a:lnTo>
                        <a:pt x="49" y="38"/>
                      </a:lnTo>
                      <a:close/>
                      <a:moveTo>
                        <a:pt x="51" y="37"/>
                      </a:moveTo>
                      <a:cubicBezTo>
                        <a:pt x="55" y="35"/>
                        <a:pt x="58" y="33"/>
                        <a:pt x="59" y="30"/>
                      </a:cubicBezTo>
                      <a:lnTo>
                        <a:pt x="61" y="31"/>
                      </a:lnTo>
                      <a:cubicBezTo>
                        <a:pt x="59" y="34"/>
                        <a:pt x="56" y="36"/>
                        <a:pt x="52" y="38"/>
                      </a:cubicBezTo>
                      <a:lnTo>
                        <a:pt x="51" y="37"/>
                      </a:lnTo>
                      <a:close/>
                      <a:moveTo>
                        <a:pt x="59" y="30"/>
                      </a:moveTo>
                      <a:cubicBezTo>
                        <a:pt x="61" y="27"/>
                        <a:pt x="62" y="24"/>
                        <a:pt x="60" y="21"/>
                      </a:cubicBezTo>
                      <a:lnTo>
                        <a:pt x="62" y="21"/>
                      </a:lnTo>
                      <a:cubicBezTo>
                        <a:pt x="63" y="24"/>
                        <a:pt x="63" y="27"/>
                        <a:pt x="61" y="31"/>
                      </a:cubicBezTo>
                      <a:lnTo>
                        <a:pt x="59" y="30"/>
                      </a:lnTo>
                      <a:close/>
                      <a:moveTo>
                        <a:pt x="60" y="21"/>
                      </a:moveTo>
                      <a:cubicBezTo>
                        <a:pt x="60" y="21"/>
                        <a:pt x="60" y="20"/>
                        <a:pt x="60" y="20"/>
                      </a:cubicBezTo>
                      <a:lnTo>
                        <a:pt x="61" y="19"/>
                      </a:lnTo>
                      <a:cubicBezTo>
                        <a:pt x="61" y="20"/>
                        <a:pt x="62" y="20"/>
                        <a:pt x="62" y="21"/>
                      </a:cubicBezTo>
                      <a:lnTo>
                        <a:pt x="60" y="21"/>
                      </a:lnTo>
                      <a:close/>
                      <a:moveTo>
                        <a:pt x="61" y="19"/>
                      </a:moveTo>
                      <a:lnTo>
                        <a:pt x="61" y="19"/>
                      </a:lnTo>
                      <a:lnTo>
                        <a:pt x="60" y="19"/>
                      </a:lnTo>
                      <a:lnTo>
                        <a:pt x="61" y="19"/>
                      </a:lnTo>
                      <a:close/>
                      <a:moveTo>
                        <a:pt x="60" y="20"/>
                      </a:moveTo>
                      <a:lnTo>
                        <a:pt x="60" y="20"/>
                      </a:lnTo>
                      <a:lnTo>
                        <a:pt x="61" y="19"/>
                      </a:lnTo>
                      <a:lnTo>
                        <a:pt x="60" y="20"/>
                      </a:lnTo>
                      <a:close/>
                      <a:moveTo>
                        <a:pt x="60" y="20"/>
                      </a:moveTo>
                      <a:lnTo>
                        <a:pt x="60" y="20"/>
                      </a:lnTo>
                      <a:lnTo>
                        <a:pt x="60" y="19"/>
                      </a:lnTo>
                      <a:lnTo>
                        <a:pt x="60" y="20"/>
                      </a:lnTo>
                      <a:close/>
                      <a:moveTo>
                        <a:pt x="60" y="20"/>
                      </a:moveTo>
                      <a:cubicBezTo>
                        <a:pt x="59" y="18"/>
                        <a:pt x="58" y="17"/>
                        <a:pt x="57" y="16"/>
                      </a:cubicBezTo>
                      <a:lnTo>
                        <a:pt x="58" y="15"/>
                      </a:lnTo>
                      <a:cubicBezTo>
                        <a:pt x="59" y="17"/>
                        <a:pt x="60" y="18"/>
                        <a:pt x="61" y="19"/>
                      </a:cubicBezTo>
                      <a:lnTo>
                        <a:pt x="60" y="20"/>
                      </a:lnTo>
                      <a:close/>
                      <a:moveTo>
                        <a:pt x="57" y="16"/>
                      </a:moveTo>
                      <a:cubicBezTo>
                        <a:pt x="56" y="15"/>
                        <a:pt x="55" y="14"/>
                        <a:pt x="54" y="13"/>
                      </a:cubicBezTo>
                      <a:lnTo>
                        <a:pt x="55" y="12"/>
                      </a:lnTo>
                      <a:cubicBezTo>
                        <a:pt x="56" y="13"/>
                        <a:pt x="57" y="14"/>
                        <a:pt x="58" y="15"/>
                      </a:cubicBezTo>
                      <a:lnTo>
                        <a:pt x="57" y="16"/>
                      </a:lnTo>
                      <a:close/>
                      <a:moveTo>
                        <a:pt x="54" y="13"/>
                      </a:moveTo>
                      <a:cubicBezTo>
                        <a:pt x="49" y="7"/>
                        <a:pt x="42" y="3"/>
                        <a:pt x="33" y="2"/>
                      </a:cubicBezTo>
                      <a:lnTo>
                        <a:pt x="33" y="1"/>
                      </a:lnTo>
                      <a:cubicBezTo>
                        <a:pt x="42" y="2"/>
                        <a:pt x="50" y="6"/>
                        <a:pt x="55" y="12"/>
                      </a:cubicBezTo>
                      <a:lnTo>
                        <a:pt x="54" y="13"/>
                      </a:lnTo>
                      <a:close/>
                      <a:moveTo>
                        <a:pt x="33" y="1"/>
                      </a:moveTo>
                      <a:lnTo>
                        <a:pt x="33" y="1"/>
                      </a:lnTo>
                      <a:close/>
                    </a:path>
                  </a:pathLst>
                </a:custGeom>
                <a:solidFill>
                  <a:srgbClr val="94939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496" name="Freeform 59"/>
                <p:cNvSpPr>
                  <a:spLocks noChangeArrowheads="1"/>
                </p:cNvSpPr>
                <p:nvPr/>
              </p:nvSpPr>
              <p:spPr bwMode="auto">
                <a:xfrm>
                  <a:off x="675" y="3981"/>
                  <a:ext cx="80" cy="64"/>
                </a:xfrm>
                <a:custGeom>
                  <a:avLst/>
                  <a:gdLst>
                    <a:gd name="T0" fmla="*/ 77552 w 58"/>
                    <a:gd name="T1" fmla="*/ 23825 h 38"/>
                    <a:gd name="T2" fmla="*/ 32167 w 58"/>
                    <a:gd name="T3" fmla="*/ 8950 h 38"/>
                    <a:gd name="T4" fmla="*/ 17884 w 58"/>
                    <a:gd name="T5" fmla="*/ 154604 h 38"/>
                    <a:gd name="T6" fmla="*/ 69346 w 58"/>
                    <a:gd name="T7" fmla="*/ 168847 h 38"/>
                    <a:gd name="T8" fmla="*/ 81080 w 58"/>
                    <a:gd name="T9" fmla="*/ 174392 h 38"/>
                    <a:gd name="T10" fmla="*/ 97025 w 58"/>
                    <a:gd name="T11" fmla="*/ 101110 h 38"/>
                    <a:gd name="T12" fmla="*/ 77552 w 58"/>
                    <a:gd name="T13" fmla="*/ 23825 h 38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58" h="38">
                      <a:moveTo>
                        <a:pt x="44" y="5"/>
                      </a:moveTo>
                      <a:cubicBezTo>
                        <a:pt x="35" y="5"/>
                        <a:pt x="27" y="0"/>
                        <a:pt x="18" y="2"/>
                      </a:cubicBezTo>
                      <a:cubicBezTo>
                        <a:pt x="4" y="5"/>
                        <a:pt x="0" y="21"/>
                        <a:pt x="10" y="31"/>
                      </a:cubicBezTo>
                      <a:cubicBezTo>
                        <a:pt x="17" y="38"/>
                        <a:pt x="28" y="36"/>
                        <a:pt x="39" y="34"/>
                      </a:cubicBezTo>
                      <a:cubicBezTo>
                        <a:pt x="41" y="34"/>
                        <a:pt x="43" y="36"/>
                        <a:pt x="46" y="35"/>
                      </a:cubicBezTo>
                      <a:cubicBezTo>
                        <a:pt x="53" y="33"/>
                        <a:pt x="58" y="26"/>
                        <a:pt x="55" y="20"/>
                      </a:cubicBezTo>
                      <a:cubicBezTo>
                        <a:pt x="53" y="15"/>
                        <a:pt x="53" y="5"/>
                        <a:pt x="44" y="5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497" name="Freeform 60"/>
                <p:cNvSpPr>
                  <a:spLocks noChangeArrowheads="1"/>
                </p:cNvSpPr>
                <p:nvPr/>
              </p:nvSpPr>
              <p:spPr bwMode="auto">
                <a:xfrm>
                  <a:off x="679" y="3981"/>
                  <a:ext cx="76" cy="63"/>
                </a:xfrm>
                <a:custGeom>
                  <a:avLst/>
                  <a:gdLst>
                    <a:gd name="T0" fmla="*/ 53713 w 55"/>
                    <a:gd name="T1" fmla="*/ 26434 h 37"/>
                    <a:gd name="T2" fmla="*/ 72937 w 55"/>
                    <a:gd name="T3" fmla="*/ 28410 h 37"/>
                    <a:gd name="T4" fmla="*/ 53713 w 55"/>
                    <a:gd name="T5" fmla="*/ 26434 h 37"/>
                    <a:gd name="T6" fmla="*/ 26640 w 55"/>
                    <a:gd name="T7" fmla="*/ 6337 h 37"/>
                    <a:gd name="T8" fmla="*/ 53713 w 55"/>
                    <a:gd name="T9" fmla="*/ 26434 h 37"/>
                    <a:gd name="T10" fmla="*/ 26640 w 55"/>
                    <a:gd name="T11" fmla="*/ 6337 h 37"/>
                    <a:gd name="T12" fmla="*/ 26640 w 55"/>
                    <a:gd name="T13" fmla="*/ 6337 h 37"/>
                    <a:gd name="T14" fmla="*/ 16100 w 55"/>
                    <a:gd name="T15" fmla="*/ 28410 h 37"/>
                    <a:gd name="T16" fmla="*/ 26640 w 55"/>
                    <a:gd name="T17" fmla="*/ 6337 h 37"/>
                    <a:gd name="T18" fmla="*/ 16100 w 55"/>
                    <a:gd name="T19" fmla="*/ 28410 h 37"/>
                    <a:gd name="T20" fmla="*/ 3116 w 55"/>
                    <a:gd name="T21" fmla="*/ 77226 h 37"/>
                    <a:gd name="T22" fmla="*/ 16100 w 55"/>
                    <a:gd name="T23" fmla="*/ 28410 h 37"/>
                    <a:gd name="T24" fmla="*/ 5157 w 55"/>
                    <a:gd name="T25" fmla="*/ 138168 h 37"/>
                    <a:gd name="T26" fmla="*/ 3116 w 55"/>
                    <a:gd name="T27" fmla="*/ 77226 h 37"/>
                    <a:gd name="T28" fmla="*/ 5157 w 55"/>
                    <a:gd name="T29" fmla="*/ 138168 h 37"/>
                    <a:gd name="T30" fmla="*/ 13053 w 55"/>
                    <a:gd name="T31" fmla="*/ 190347 h 37"/>
                    <a:gd name="T32" fmla="*/ 5157 w 55"/>
                    <a:gd name="T33" fmla="*/ 138168 h 37"/>
                    <a:gd name="T34" fmla="*/ 13053 w 55"/>
                    <a:gd name="T35" fmla="*/ 190347 h 37"/>
                    <a:gd name="T36" fmla="*/ 13053 w 55"/>
                    <a:gd name="T37" fmla="*/ 190347 h 37"/>
                    <a:gd name="T38" fmla="*/ 35721 w 55"/>
                    <a:gd name="T39" fmla="*/ 209913 h 37"/>
                    <a:gd name="T40" fmla="*/ 13053 w 55"/>
                    <a:gd name="T41" fmla="*/ 190347 h 37"/>
                    <a:gd name="T42" fmla="*/ 35721 w 55"/>
                    <a:gd name="T43" fmla="*/ 209913 h 37"/>
                    <a:gd name="T44" fmla="*/ 63939 w 55"/>
                    <a:gd name="T45" fmla="*/ 209913 h 37"/>
                    <a:gd name="T46" fmla="*/ 35721 w 55"/>
                    <a:gd name="T47" fmla="*/ 209913 h 37"/>
                    <a:gd name="T48" fmla="*/ 63939 w 55"/>
                    <a:gd name="T49" fmla="*/ 202671 h 37"/>
                    <a:gd name="T50" fmla="*/ 63939 w 55"/>
                    <a:gd name="T51" fmla="*/ 202671 h 37"/>
                    <a:gd name="T52" fmla="*/ 63939 w 55"/>
                    <a:gd name="T53" fmla="*/ 209913 h 37"/>
                    <a:gd name="T54" fmla="*/ 63939 w 55"/>
                    <a:gd name="T55" fmla="*/ 202671 h 37"/>
                    <a:gd name="T56" fmla="*/ 63939 w 55"/>
                    <a:gd name="T57" fmla="*/ 202671 h 37"/>
                    <a:gd name="T58" fmla="*/ 63939 w 55"/>
                    <a:gd name="T59" fmla="*/ 202671 h 37"/>
                    <a:gd name="T60" fmla="*/ 67402 w 55"/>
                    <a:gd name="T61" fmla="*/ 209913 h 37"/>
                    <a:gd name="T62" fmla="*/ 63939 w 55"/>
                    <a:gd name="T63" fmla="*/ 202671 h 37"/>
                    <a:gd name="T64" fmla="*/ 75867 w 55"/>
                    <a:gd name="T65" fmla="*/ 202671 h 37"/>
                    <a:gd name="T66" fmla="*/ 67402 w 55"/>
                    <a:gd name="T67" fmla="*/ 209913 h 37"/>
                    <a:gd name="T68" fmla="*/ 75867 w 55"/>
                    <a:gd name="T69" fmla="*/ 209913 h 37"/>
                    <a:gd name="T70" fmla="*/ 75867 w 55"/>
                    <a:gd name="T71" fmla="*/ 209913 h 37"/>
                    <a:gd name="T72" fmla="*/ 75867 w 55"/>
                    <a:gd name="T73" fmla="*/ 202671 h 37"/>
                    <a:gd name="T74" fmla="*/ 75867 w 55"/>
                    <a:gd name="T75" fmla="*/ 209913 h 37"/>
                    <a:gd name="T76" fmla="*/ 75867 w 55"/>
                    <a:gd name="T77" fmla="*/ 209913 h 37"/>
                    <a:gd name="T78" fmla="*/ 75867 w 55"/>
                    <a:gd name="T79" fmla="*/ 209913 h 37"/>
                    <a:gd name="T80" fmla="*/ 78990 w 55"/>
                    <a:gd name="T81" fmla="*/ 195343 h 37"/>
                    <a:gd name="T82" fmla="*/ 75867 w 55"/>
                    <a:gd name="T83" fmla="*/ 209913 h 37"/>
                    <a:gd name="T84" fmla="*/ 78990 w 55"/>
                    <a:gd name="T85" fmla="*/ 195343 h 37"/>
                    <a:gd name="T86" fmla="*/ 86648 w 55"/>
                    <a:gd name="T87" fmla="*/ 195343 h 37"/>
                    <a:gd name="T88" fmla="*/ 78990 w 55"/>
                    <a:gd name="T89" fmla="*/ 195343 h 37"/>
                    <a:gd name="T90" fmla="*/ 92037 w 55"/>
                    <a:gd name="T91" fmla="*/ 118489 h 37"/>
                    <a:gd name="T92" fmla="*/ 86648 w 55"/>
                    <a:gd name="T93" fmla="*/ 195343 h 37"/>
                    <a:gd name="T94" fmla="*/ 94532 w 55"/>
                    <a:gd name="T95" fmla="*/ 118489 h 37"/>
                    <a:gd name="T96" fmla="*/ 92037 w 55"/>
                    <a:gd name="T97" fmla="*/ 118489 h 37"/>
                    <a:gd name="T98" fmla="*/ 92037 w 55"/>
                    <a:gd name="T99" fmla="*/ 118489 h 37"/>
                    <a:gd name="T100" fmla="*/ 94532 w 55"/>
                    <a:gd name="T101" fmla="*/ 118489 h 37"/>
                    <a:gd name="T102" fmla="*/ 92037 w 55"/>
                    <a:gd name="T103" fmla="*/ 118489 h 37"/>
                    <a:gd name="T104" fmla="*/ 92037 w 55"/>
                    <a:gd name="T105" fmla="*/ 118489 h 37"/>
                    <a:gd name="T106" fmla="*/ 92037 w 55"/>
                    <a:gd name="T107" fmla="*/ 118489 h 37"/>
                    <a:gd name="T108" fmla="*/ 92037 w 55"/>
                    <a:gd name="T109" fmla="*/ 94331 h 37"/>
                    <a:gd name="T110" fmla="*/ 92037 w 55"/>
                    <a:gd name="T111" fmla="*/ 118489 h 37"/>
                    <a:gd name="T112" fmla="*/ 72937 w 55"/>
                    <a:gd name="T113" fmla="*/ 34703 h 37"/>
                    <a:gd name="T114" fmla="*/ 92037 w 55"/>
                    <a:gd name="T115" fmla="*/ 94331 h 37"/>
                    <a:gd name="T116" fmla="*/ 72937 w 55"/>
                    <a:gd name="T117" fmla="*/ 34703 h 37"/>
                    <a:gd name="T118" fmla="*/ 72937 w 55"/>
                    <a:gd name="T119" fmla="*/ 28410 h 37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</a:gdLst>
                  <a:ahLst/>
                  <a:cxnLst>
                    <a:cxn ang="T120">
                      <a:pos x="T0" y="T1"/>
                    </a:cxn>
                    <a:cxn ang="T121">
                      <a:pos x="T2" y="T3"/>
                    </a:cxn>
                    <a:cxn ang="T122">
                      <a:pos x="T4" y="T5"/>
                    </a:cxn>
                    <a:cxn ang="T123">
                      <a:pos x="T6" y="T7"/>
                    </a:cxn>
                    <a:cxn ang="T124">
                      <a:pos x="T8" y="T9"/>
                    </a:cxn>
                    <a:cxn ang="T125">
                      <a:pos x="T10" y="T11"/>
                    </a:cxn>
                    <a:cxn ang="T126">
                      <a:pos x="T12" y="T13"/>
                    </a:cxn>
                    <a:cxn ang="T127">
                      <a:pos x="T14" y="T15"/>
                    </a:cxn>
                    <a:cxn ang="T128">
                      <a:pos x="T16" y="T17"/>
                    </a:cxn>
                    <a:cxn ang="T129">
                      <a:pos x="T18" y="T19"/>
                    </a:cxn>
                    <a:cxn ang="T130">
                      <a:pos x="T20" y="T21"/>
                    </a:cxn>
                    <a:cxn ang="T131">
                      <a:pos x="T22" y="T23"/>
                    </a:cxn>
                    <a:cxn ang="T132">
                      <a:pos x="T24" y="T25"/>
                    </a:cxn>
                    <a:cxn ang="T133">
                      <a:pos x="T26" y="T27"/>
                    </a:cxn>
                    <a:cxn ang="T134">
                      <a:pos x="T28" y="T29"/>
                    </a:cxn>
                    <a:cxn ang="T135">
                      <a:pos x="T30" y="T31"/>
                    </a:cxn>
                    <a:cxn ang="T136">
                      <a:pos x="T32" y="T33"/>
                    </a:cxn>
                    <a:cxn ang="T137">
                      <a:pos x="T34" y="T35"/>
                    </a:cxn>
                    <a:cxn ang="T138">
                      <a:pos x="T36" y="T37"/>
                    </a:cxn>
                    <a:cxn ang="T139">
                      <a:pos x="T38" y="T39"/>
                    </a:cxn>
                    <a:cxn ang="T140">
                      <a:pos x="T40" y="T41"/>
                    </a:cxn>
                    <a:cxn ang="T141">
                      <a:pos x="T42" y="T43"/>
                    </a:cxn>
                    <a:cxn ang="T142">
                      <a:pos x="T44" y="T45"/>
                    </a:cxn>
                    <a:cxn ang="T143">
                      <a:pos x="T46" y="T47"/>
                    </a:cxn>
                    <a:cxn ang="T144">
                      <a:pos x="T48" y="T49"/>
                    </a:cxn>
                    <a:cxn ang="T145">
                      <a:pos x="T50" y="T51"/>
                    </a:cxn>
                    <a:cxn ang="T146">
                      <a:pos x="T52" y="T53"/>
                    </a:cxn>
                    <a:cxn ang="T147">
                      <a:pos x="T54" y="T55"/>
                    </a:cxn>
                    <a:cxn ang="T148">
                      <a:pos x="T56" y="T57"/>
                    </a:cxn>
                    <a:cxn ang="T149">
                      <a:pos x="T58" y="T59"/>
                    </a:cxn>
                    <a:cxn ang="T150">
                      <a:pos x="T60" y="T61"/>
                    </a:cxn>
                    <a:cxn ang="T151">
                      <a:pos x="T62" y="T63"/>
                    </a:cxn>
                    <a:cxn ang="T152">
                      <a:pos x="T64" y="T65"/>
                    </a:cxn>
                    <a:cxn ang="T153">
                      <a:pos x="T66" y="T67"/>
                    </a:cxn>
                    <a:cxn ang="T154">
                      <a:pos x="T68" y="T69"/>
                    </a:cxn>
                    <a:cxn ang="T155">
                      <a:pos x="T70" y="T71"/>
                    </a:cxn>
                    <a:cxn ang="T156">
                      <a:pos x="T72" y="T73"/>
                    </a:cxn>
                    <a:cxn ang="T157">
                      <a:pos x="T74" y="T75"/>
                    </a:cxn>
                    <a:cxn ang="T158">
                      <a:pos x="T76" y="T77"/>
                    </a:cxn>
                    <a:cxn ang="T159">
                      <a:pos x="T78" y="T79"/>
                    </a:cxn>
                    <a:cxn ang="T160">
                      <a:pos x="T80" y="T81"/>
                    </a:cxn>
                    <a:cxn ang="T161">
                      <a:pos x="T82" y="T83"/>
                    </a:cxn>
                    <a:cxn ang="T162">
                      <a:pos x="T84" y="T85"/>
                    </a:cxn>
                    <a:cxn ang="T163">
                      <a:pos x="T86" y="T87"/>
                    </a:cxn>
                    <a:cxn ang="T164">
                      <a:pos x="T88" y="T89"/>
                    </a:cxn>
                    <a:cxn ang="T165">
                      <a:pos x="T90" y="T91"/>
                    </a:cxn>
                    <a:cxn ang="T166">
                      <a:pos x="T92" y="T93"/>
                    </a:cxn>
                    <a:cxn ang="T167">
                      <a:pos x="T94" y="T95"/>
                    </a:cxn>
                    <a:cxn ang="T168">
                      <a:pos x="T96" y="T97"/>
                    </a:cxn>
                    <a:cxn ang="T169">
                      <a:pos x="T98" y="T99"/>
                    </a:cxn>
                    <a:cxn ang="T170">
                      <a:pos x="T100" y="T101"/>
                    </a:cxn>
                    <a:cxn ang="T171">
                      <a:pos x="T102" y="T103"/>
                    </a:cxn>
                    <a:cxn ang="T172">
                      <a:pos x="T104" y="T105"/>
                    </a:cxn>
                    <a:cxn ang="T173">
                      <a:pos x="T106" y="T107"/>
                    </a:cxn>
                    <a:cxn ang="T174">
                      <a:pos x="T108" y="T109"/>
                    </a:cxn>
                    <a:cxn ang="T175">
                      <a:pos x="T110" y="T111"/>
                    </a:cxn>
                    <a:cxn ang="T176">
                      <a:pos x="T112" y="T113"/>
                    </a:cxn>
                    <a:cxn ang="T177">
                      <a:pos x="T114" y="T115"/>
                    </a:cxn>
                    <a:cxn ang="T178">
                      <a:pos x="T116" y="T117"/>
                    </a:cxn>
                    <a:cxn ang="T179">
                      <a:pos x="T118" y="T119"/>
                    </a:cxn>
                  </a:cxnLst>
                  <a:rect l="0" t="0" r="r" b="b"/>
                  <a:pathLst>
                    <a:path w="55" h="37">
                      <a:moveTo>
                        <a:pt x="41" y="6"/>
                      </a:moveTo>
                      <a:cubicBezTo>
                        <a:pt x="37" y="6"/>
                        <a:pt x="34" y="5"/>
                        <a:pt x="30" y="4"/>
                      </a:cubicBezTo>
                      <a:lnTo>
                        <a:pt x="31" y="3"/>
                      </a:lnTo>
                      <a:cubicBezTo>
                        <a:pt x="34" y="4"/>
                        <a:pt x="38" y="5"/>
                        <a:pt x="41" y="5"/>
                      </a:cubicBezTo>
                      <a:lnTo>
                        <a:pt x="41" y="6"/>
                      </a:lnTo>
                      <a:close/>
                      <a:moveTo>
                        <a:pt x="30" y="4"/>
                      </a:moveTo>
                      <a:cubicBezTo>
                        <a:pt x="25" y="3"/>
                        <a:pt x="20" y="2"/>
                        <a:pt x="15" y="3"/>
                      </a:cubicBezTo>
                      <a:lnTo>
                        <a:pt x="15" y="1"/>
                      </a:lnTo>
                      <a:cubicBezTo>
                        <a:pt x="20" y="0"/>
                        <a:pt x="25" y="2"/>
                        <a:pt x="31" y="3"/>
                      </a:cubicBezTo>
                      <a:lnTo>
                        <a:pt x="30" y="4"/>
                      </a:lnTo>
                      <a:close/>
                      <a:moveTo>
                        <a:pt x="15" y="1"/>
                      </a:moveTo>
                      <a:lnTo>
                        <a:pt x="15" y="1"/>
                      </a:lnTo>
                      <a:lnTo>
                        <a:pt x="15" y="2"/>
                      </a:lnTo>
                      <a:lnTo>
                        <a:pt x="15" y="1"/>
                      </a:lnTo>
                      <a:close/>
                      <a:moveTo>
                        <a:pt x="15" y="3"/>
                      </a:moveTo>
                      <a:cubicBezTo>
                        <a:pt x="13" y="3"/>
                        <a:pt x="11" y="4"/>
                        <a:pt x="9" y="5"/>
                      </a:cubicBezTo>
                      <a:lnTo>
                        <a:pt x="8" y="5"/>
                      </a:lnTo>
                      <a:cubicBezTo>
                        <a:pt x="10" y="3"/>
                        <a:pt x="12" y="2"/>
                        <a:pt x="15" y="1"/>
                      </a:cubicBezTo>
                      <a:lnTo>
                        <a:pt x="15" y="3"/>
                      </a:lnTo>
                      <a:close/>
                      <a:moveTo>
                        <a:pt x="9" y="5"/>
                      </a:moveTo>
                      <a:cubicBezTo>
                        <a:pt x="6" y="8"/>
                        <a:pt x="4" y="10"/>
                        <a:pt x="3" y="13"/>
                      </a:cubicBezTo>
                      <a:lnTo>
                        <a:pt x="2" y="13"/>
                      </a:lnTo>
                      <a:cubicBezTo>
                        <a:pt x="3" y="10"/>
                        <a:pt x="5" y="7"/>
                        <a:pt x="8" y="5"/>
                      </a:cubicBezTo>
                      <a:lnTo>
                        <a:pt x="9" y="5"/>
                      </a:lnTo>
                      <a:close/>
                      <a:moveTo>
                        <a:pt x="3" y="13"/>
                      </a:moveTo>
                      <a:cubicBezTo>
                        <a:pt x="2" y="17"/>
                        <a:pt x="2" y="20"/>
                        <a:pt x="3" y="23"/>
                      </a:cubicBezTo>
                      <a:lnTo>
                        <a:pt x="2" y="24"/>
                      </a:lnTo>
                      <a:cubicBezTo>
                        <a:pt x="0" y="20"/>
                        <a:pt x="1" y="16"/>
                        <a:pt x="2" y="13"/>
                      </a:cubicBezTo>
                      <a:lnTo>
                        <a:pt x="3" y="13"/>
                      </a:lnTo>
                      <a:close/>
                      <a:moveTo>
                        <a:pt x="3" y="23"/>
                      </a:moveTo>
                      <a:cubicBezTo>
                        <a:pt x="4" y="26"/>
                        <a:pt x="6" y="29"/>
                        <a:pt x="8" y="31"/>
                      </a:cubicBezTo>
                      <a:lnTo>
                        <a:pt x="7" y="32"/>
                      </a:lnTo>
                      <a:cubicBezTo>
                        <a:pt x="4" y="29"/>
                        <a:pt x="3" y="27"/>
                        <a:pt x="2" y="24"/>
                      </a:cubicBezTo>
                      <a:lnTo>
                        <a:pt x="3" y="23"/>
                      </a:lnTo>
                      <a:close/>
                      <a:moveTo>
                        <a:pt x="7" y="32"/>
                      </a:moveTo>
                      <a:lnTo>
                        <a:pt x="7" y="32"/>
                      </a:lnTo>
                      <a:lnTo>
                        <a:pt x="7" y="31"/>
                      </a:lnTo>
                      <a:lnTo>
                        <a:pt x="7" y="32"/>
                      </a:lnTo>
                      <a:close/>
                      <a:moveTo>
                        <a:pt x="8" y="31"/>
                      </a:moveTo>
                      <a:cubicBezTo>
                        <a:pt x="11" y="34"/>
                        <a:pt x="16" y="35"/>
                        <a:pt x="20" y="35"/>
                      </a:cubicBezTo>
                      <a:lnTo>
                        <a:pt x="20" y="37"/>
                      </a:lnTo>
                      <a:cubicBezTo>
                        <a:pt x="15" y="36"/>
                        <a:pt x="10" y="35"/>
                        <a:pt x="7" y="32"/>
                      </a:cubicBezTo>
                      <a:lnTo>
                        <a:pt x="8" y="31"/>
                      </a:lnTo>
                      <a:close/>
                      <a:moveTo>
                        <a:pt x="20" y="35"/>
                      </a:moveTo>
                      <a:cubicBezTo>
                        <a:pt x="25" y="36"/>
                        <a:pt x="31" y="35"/>
                        <a:pt x="36" y="34"/>
                      </a:cubicBezTo>
                      <a:lnTo>
                        <a:pt x="36" y="35"/>
                      </a:lnTo>
                      <a:cubicBezTo>
                        <a:pt x="31" y="36"/>
                        <a:pt x="25" y="37"/>
                        <a:pt x="20" y="37"/>
                      </a:cubicBezTo>
                      <a:lnTo>
                        <a:pt x="20" y="35"/>
                      </a:lnTo>
                      <a:close/>
                      <a:moveTo>
                        <a:pt x="36" y="34"/>
                      </a:moveTo>
                      <a:lnTo>
                        <a:pt x="36" y="34"/>
                      </a:lnTo>
                      <a:close/>
                      <a:moveTo>
                        <a:pt x="36" y="34"/>
                      </a:moveTo>
                      <a:lnTo>
                        <a:pt x="36" y="34"/>
                      </a:lnTo>
                      <a:lnTo>
                        <a:pt x="36" y="35"/>
                      </a:lnTo>
                      <a:lnTo>
                        <a:pt x="36" y="34"/>
                      </a:lnTo>
                      <a:close/>
                      <a:moveTo>
                        <a:pt x="36" y="34"/>
                      </a:moveTo>
                      <a:lnTo>
                        <a:pt x="36" y="34"/>
                      </a:lnTo>
                      <a:close/>
                      <a:moveTo>
                        <a:pt x="36" y="34"/>
                      </a:moveTo>
                      <a:cubicBezTo>
                        <a:pt x="37" y="33"/>
                        <a:pt x="38" y="34"/>
                        <a:pt x="39" y="34"/>
                      </a:cubicBezTo>
                      <a:lnTo>
                        <a:pt x="38" y="35"/>
                      </a:lnTo>
                      <a:cubicBezTo>
                        <a:pt x="38" y="35"/>
                        <a:pt x="37" y="35"/>
                        <a:pt x="36" y="35"/>
                      </a:cubicBezTo>
                      <a:lnTo>
                        <a:pt x="36" y="34"/>
                      </a:lnTo>
                      <a:close/>
                      <a:moveTo>
                        <a:pt x="39" y="34"/>
                      </a:moveTo>
                      <a:cubicBezTo>
                        <a:pt x="40" y="34"/>
                        <a:pt x="41" y="35"/>
                        <a:pt x="43" y="34"/>
                      </a:cubicBezTo>
                      <a:lnTo>
                        <a:pt x="43" y="35"/>
                      </a:lnTo>
                      <a:cubicBezTo>
                        <a:pt x="41" y="36"/>
                        <a:pt x="40" y="35"/>
                        <a:pt x="38" y="35"/>
                      </a:cubicBezTo>
                      <a:lnTo>
                        <a:pt x="39" y="34"/>
                      </a:lnTo>
                      <a:close/>
                      <a:moveTo>
                        <a:pt x="43" y="35"/>
                      </a:moveTo>
                      <a:lnTo>
                        <a:pt x="43" y="35"/>
                      </a:lnTo>
                      <a:close/>
                      <a:moveTo>
                        <a:pt x="43" y="34"/>
                      </a:moveTo>
                      <a:lnTo>
                        <a:pt x="43" y="34"/>
                      </a:lnTo>
                      <a:lnTo>
                        <a:pt x="43" y="35"/>
                      </a:lnTo>
                      <a:lnTo>
                        <a:pt x="43" y="34"/>
                      </a:lnTo>
                      <a:close/>
                      <a:moveTo>
                        <a:pt x="43" y="35"/>
                      </a:moveTo>
                      <a:lnTo>
                        <a:pt x="43" y="35"/>
                      </a:lnTo>
                      <a:close/>
                      <a:moveTo>
                        <a:pt x="43" y="34"/>
                      </a:moveTo>
                      <a:cubicBezTo>
                        <a:pt x="43" y="34"/>
                        <a:pt x="44" y="34"/>
                        <a:pt x="45" y="33"/>
                      </a:cubicBezTo>
                      <a:lnTo>
                        <a:pt x="46" y="34"/>
                      </a:lnTo>
                      <a:cubicBezTo>
                        <a:pt x="45" y="35"/>
                        <a:pt x="44" y="35"/>
                        <a:pt x="43" y="35"/>
                      </a:cubicBezTo>
                      <a:lnTo>
                        <a:pt x="43" y="34"/>
                      </a:lnTo>
                      <a:close/>
                      <a:moveTo>
                        <a:pt x="45" y="33"/>
                      </a:moveTo>
                      <a:cubicBezTo>
                        <a:pt x="46" y="33"/>
                        <a:pt x="47" y="32"/>
                        <a:pt x="48" y="32"/>
                      </a:cubicBezTo>
                      <a:lnTo>
                        <a:pt x="49" y="33"/>
                      </a:lnTo>
                      <a:cubicBezTo>
                        <a:pt x="48" y="33"/>
                        <a:pt x="47" y="34"/>
                        <a:pt x="46" y="34"/>
                      </a:cubicBezTo>
                      <a:lnTo>
                        <a:pt x="45" y="33"/>
                      </a:lnTo>
                      <a:close/>
                      <a:moveTo>
                        <a:pt x="48" y="32"/>
                      </a:moveTo>
                      <a:cubicBezTo>
                        <a:pt x="51" y="29"/>
                        <a:pt x="53" y="25"/>
                        <a:pt x="52" y="20"/>
                      </a:cubicBezTo>
                      <a:lnTo>
                        <a:pt x="53" y="20"/>
                      </a:lnTo>
                      <a:cubicBezTo>
                        <a:pt x="55" y="25"/>
                        <a:pt x="53" y="29"/>
                        <a:pt x="49" y="33"/>
                      </a:cubicBezTo>
                      <a:lnTo>
                        <a:pt x="48" y="32"/>
                      </a:lnTo>
                      <a:close/>
                      <a:moveTo>
                        <a:pt x="53" y="20"/>
                      </a:moveTo>
                      <a:lnTo>
                        <a:pt x="53" y="20"/>
                      </a:lnTo>
                      <a:lnTo>
                        <a:pt x="52" y="20"/>
                      </a:lnTo>
                      <a:lnTo>
                        <a:pt x="53" y="20"/>
                      </a:lnTo>
                      <a:close/>
                      <a:moveTo>
                        <a:pt x="52" y="20"/>
                      </a:moveTo>
                      <a:lnTo>
                        <a:pt x="52" y="20"/>
                      </a:lnTo>
                      <a:lnTo>
                        <a:pt x="53" y="20"/>
                      </a:lnTo>
                      <a:lnTo>
                        <a:pt x="52" y="20"/>
                      </a:lnTo>
                      <a:close/>
                      <a:moveTo>
                        <a:pt x="52" y="20"/>
                      </a:moveTo>
                      <a:lnTo>
                        <a:pt x="52" y="20"/>
                      </a:lnTo>
                      <a:close/>
                      <a:moveTo>
                        <a:pt x="52" y="20"/>
                      </a:moveTo>
                      <a:cubicBezTo>
                        <a:pt x="51" y="19"/>
                        <a:pt x="51" y="17"/>
                        <a:pt x="50" y="16"/>
                      </a:cubicBezTo>
                      <a:lnTo>
                        <a:pt x="52" y="16"/>
                      </a:lnTo>
                      <a:cubicBezTo>
                        <a:pt x="52" y="17"/>
                        <a:pt x="52" y="19"/>
                        <a:pt x="53" y="20"/>
                      </a:cubicBezTo>
                      <a:lnTo>
                        <a:pt x="52" y="20"/>
                      </a:lnTo>
                      <a:close/>
                      <a:moveTo>
                        <a:pt x="50" y="16"/>
                      </a:moveTo>
                      <a:cubicBezTo>
                        <a:pt x="49" y="11"/>
                        <a:pt x="48" y="6"/>
                        <a:pt x="41" y="6"/>
                      </a:cubicBezTo>
                      <a:lnTo>
                        <a:pt x="41" y="5"/>
                      </a:lnTo>
                      <a:cubicBezTo>
                        <a:pt x="49" y="5"/>
                        <a:pt x="50" y="10"/>
                        <a:pt x="52" y="16"/>
                      </a:cubicBezTo>
                      <a:lnTo>
                        <a:pt x="50" y="16"/>
                      </a:lnTo>
                      <a:close/>
                      <a:moveTo>
                        <a:pt x="41" y="6"/>
                      </a:moveTo>
                      <a:lnTo>
                        <a:pt x="41" y="6"/>
                      </a:lnTo>
                      <a:lnTo>
                        <a:pt x="41" y="5"/>
                      </a:lnTo>
                      <a:lnTo>
                        <a:pt x="41" y="6"/>
                      </a:lnTo>
                      <a:close/>
                    </a:path>
                  </a:pathLst>
                </a:custGeom>
                <a:solidFill>
                  <a:srgbClr val="94939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498" name="Freeform 61"/>
                <p:cNvSpPr>
                  <a:spLocks noChangeArrowheads="1"/>
                </p:cNvSpPr>
                <p:nvPr/>
              </p:nvSpPr>
              <p:spPr bwMode="auto">
                <a:xfrm>
                  <a:off x="843" y="3878"/>
                  <a:ext cx="70" cy="82"/>
                </a:xfrm>
                <a:custGeom>
                  <a:avLst/>
                  <a:gdLst>
                    <a:gd name="T0" fmla="*/ 72773 w 51"/>
                    <a:gd name="T1" fmla="*/ 118569 h 48"/>
                    <a:gd name="T2" fmla="*/ 2860 w 51"/>
                    <a:gd name="T3" fmla="*/ 89353 h 48"/>
                    <a:gd name="T4" fmla="*/ 4717 w 51"/>
                    <a:gd name="T5" fmla="*/ 130006 h 48"/>
                    <a:gd name="T6" fmla="*/ 65147 w 51"/>
                    <a:gd name="T7" fmla="*/ 286054 h 48"/>
                    <a:gd name="T8" fmla="*/ 79410 w 51"/>
                    <a:gd name="T9" fmla="*/ 231846 h 48"/>
                    <a:gd name="T10" fmla="*/ 75680 w 51"/>
                    <a:gd name="T11" fmla="*/ 173799 h 48"/>
                    <a:gd name="T12" fmla="*/ 80510 w 51"/>
                    <a:gd name="T13" fmla="*/ 157021 h 48"/>
                    <a:gd name="T14" fmla="*/ 72773 w 51"/>
                    <a:gd name="T15" fmla="*/ 118569 h 48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51" h="48">
                      <a:moveTo>
                        <a:pt x="45" y="20"/>
                      </a:moveTo>
                      <a:cubicBezTo>
                        <a:pt x="32" y="15"/>
                        <a:pt x="13" y="0"/>
                        <a:pt x="2" y="15"/>
                      </a:cubicBezTo>
                      <a:cubicBezTo>
                        <a:pt x="0" y="17"/>
                        <a:pt x="0" y="20"/>
                        <a:pt x="3" y="22"/>
                      </a:cubicBezTo>
                      <a:cubicBezTo>
                        <a:pt x="14" y="32"/>
                        <a:pt x="22" y="47"/>
                        <a:pt x="40" y="48"/>
                      </a:cubicBezTo>
                      <a:cubicBezTo>
                        <a:pt x="46" y="48"/>
                        <a:pt x="48" y="43"/>
                        <a:pt x="49" y="39"/>
                      </a:cubicBezTo>
                      <a:cubicBezTo>
                        <a:pt x="50" y="35"/>
                        <a:pt x="44" y="33"/>
                        <a:pt x="47" y="29"/>
                      </a:cubicBezTo>
                      <a:cubicBezTo>
                        <a:pt x="48" y="28"/>
                        <a:pt x="49" y="27"/>
                        <a:pt x="50" y="26"/>
                      </a:cubicBezTo>
                      <a:cubicBezTo>
                        <a:pt x="51" y="23"/>
                        <a:pt x="47" y="20"/>
                        <a:pt x="45" y="20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499" name="Freeform 62"/>
                <p:cNvSpPr>
                  <a:spLocks noChangeArrowheads="1"/>
                </p:cNvSpPr>
                <p:nvPr/>
              </p:nvSpPr>
              <p:spPr bwMode="auto">
                <a:xfrm>
                  <a:off x="843" y="3882"/>
                  <a:ext cx="70" cy="77"/>
                </a:xfrm>
                <a:custGeom>
                  <a:avLst/>
                  <a:gdLst>
                    <a:gd name="T0" fmla="*/ 74513 w 51"/>
                    <a:gd name="T1" fmla="*/ 82099 h 46"/>
                    <a:gd name="T2" fmla="*/ 72773 w 51"/>
                    <a:gd name="T3" fmla="*/ 84769 h 46"/>
                    <a:gd name="T4" fmla="*/ 72773 w 51"/>
                    <a:gd name="T5" fmla="*/ 84769 h 46"/>
                    <a:gd name="T6" fmla="*/ 74513 w 51"/>
                    <a:gd name="T7" fmla="*/ 82099 h 46"/>
                    <a:gd name="T8" fmla="*/ 2860 w 51"/>
                    <a:gd name="T9" fmla="*/ 60823 h 46"/>
                    <a:gd name="T10" fmla="*/ 57121 w 51"/>
                    <a:gd name="T11" fmla="*/ 68257 h 46"/>
                    <a:gd name="T12" fmla="*/ 2860 w 51"/>
                    <a:gd name="T13" fmla="*/ 60823 h 46"/>
                    <a:gd name="T14" fmla="*/ 1740 w 51"/>
                    <a:gd name="T15" fmla="*/ 59111 h 46"/>
                    <a:gd name="T16" fmla="*/ 1740 w 51"/>
                    <a:gd name="T17" fmla="*/ 59111 h 46"/>
                    <a:gd name="T18" fmla="*/ 1740 w 51"/>
                    <a:gd name="T19" fmla="*/ 59111 h 46"/>
                    <a:gd name="T20" fmla="*/ 0 w 51"/>
                    <a:gd name="T21" fmla="*/ 68257 h 46"/>
                    <a:gd name="T22" fmla="*/ 2860 w 51"/>
                    <a:gd name="T23" fmla="*/ 68257 h 46"/>
                    <a:gd name="T24" fmla="*/ 0 w 51"/>
                    <a:gd name="T25" fmla="*/ 68257 h 46"/>
                    <a:gd name="T26" fmla="*/ 4717 w 51"/>
                    <a:gd name="T27" fmla="*/ 96372 h 46"/>
                    <a:gd name="T28" fmla="*/ 1740 w 51"/>
                    <a:gd name="T29" fmla="*/ 70308 h 46"/>
                    <a:gd name="T30" fmla="*/ 4717 w 51"/>
                    <a:gd name="T31" fmla="*/ 96372 h 46"/>
                    <a:gd name="T32" fmla="*/ 2860 w 51"/>
                    <a:gd name="T33" fmla="*/ 99168 h 46"/>
                    <a:gd name="T34" fmla="*/ 4717 w 51"/>
                    <a:gd name="T35" fmla="*/ 96372 h 46"/>
                    <a:gd name="T36" fmla="*/ 2860 w 51"/>
                    <a:gd name="T37" fmla="*/ 99168 h 46"/>
                    <a:gd name="T38" fmla="*/ 65147 w 51"/>
                    <a:gd name="T39" fmla="*/ 212995 h 46"/>
                    <a:gd name="T40" fmla="*/ 19622 w 51"/>
                    <a:gd name="T41" fmla="*/ 133859 h 46"/>
                    <a:gd name="T42" fmla="*/ 65147 w 51"/>
                    <a:gd name="T43" fmla="*/ 218251 h 46"/>
                    <a:gd name="T44" fmla="*/ 74513 w 51"/>
                    <a:gd name="T45" fmla="*/ 198714 h 46"/>
                    <a:gd name="T46" fmla="*/ 65147 w 51"/>
                    <a:gd name="T47" fmla="*/ 212995 h 46"/>
                    <a:gd name="T48" fmla="*/ 80510 w 51"/>
                    <a:gd name="T49" fmla="*/ 176077 h 46"/>
                    <a:gd name="T50" fmla="*/ 77419 w 51"/>
                    <a:gd name="T51" fmla="*/ 176077 h 46"/>
                    <a:gd name="T52" fmla="*/ 77419 w 51"/>
                    <a:gd name="T53" fmla="*/ 176077 h 46"/>
                    <a:gd name="T54" fmla="*/ 77419 w 51"/>
                    <a:gd name="T55" fmla="*/ 152870 h 46"/>
                    <a:gd name="T56" fmla="*/ 75680 w 51"/>
                    <a:gd name="T57" fmla="*/ 157139 h 46"/>
                    <a:gd name="T58" fmla="*/ 77419 w 51"/>
                    <a:gd name="T59" fmla="*/ 152870 h 46"/>
                    <a:gd name="T60" fmla="*/ 74513 w 51"/>
                    <a:gd name="T61" fmla="*/ 121864 h 46"/>
                    <a:gd name="T62" fmla="*/ 74513 w 51"/>
                    <a:gd name="T63" fmla="*/ 121864 h 46"/>
                    <a:gd name="T64" fmla="*/ 75680 w 51"/>
                    <a:gd name="T65" fmla="*/ 128546 h 46"/>
                    <a:gd name="T66" fmla="*/ 74513 w 51"/>
                    <a:gd name="T67" fmla="*/ 121864 h 46"/>
                    <a:gd name="T68" fmla="*/ 74513 w 51"/>
                    <a:gd name="T69" fmla="*/ 121864 h 46"/>
                    <a:gd name="T70" fmla="*/ 75680 w 51"/>
                    <a:gd name="T71" fmla="*/ 128546 h 46"/>
                    <a:gd name="T72" fmla="*/ 79410 w 51"/>
                    <a:gd name="T73" fmla="*/ 114640 h 46"/>
                    <a:gd name="T74" fmla="*/ 77419 w 51"/>
                    <a:gd name="T75" fmla="*/ 119832 h 46"/>
                    <a:gd name="T76" fmla="*/ 80510 w 51"/>
                    <a:gd name="T77" fmla="*/ 114640 h 46"/>
                    <a:gd name="T78" fmla="*/ 79410 w 51"/>
                    <a:gd name="T79" fmla="*/ 114640 h 46"/>
                    <a:gd name="T80" fmla="*/ 79410 w 51"/>
                    <a:gd name="T81" fmla="*/ 114640 h 46"/>
                    <a:gd name="T82" fmla="*/ 80510 w 51"/>
                    <a:gd name="T83" fmla="*/ 114640 h 46"/>
                    <a:gd name="T84" fmla="*/ 82269 w 51"/>
                    <a:gd name="T85" fmla="*/ 111292 h 46"/>
                    <a:gd name="T86" fmla="*/ 79410 w 51"/>
                    <a:gd name="T87" fmla="*/ 111292 h 46"/>
                    <a:gd name="T88" fmla="*/ 82269 w 51"/>
                    <a:gd name="T89" fmla="*/ 111292 h 46"/>
                    <a:gd name="T90" fmla="*/ 72773 w 51"/>
                    <a:gd name="T91" fmla="*/ 84769 h 46"/>
                    <a:gd name="T92" fmla="*/ 79410 w 51"/>
                    <a:gd name="T93" fmla="*/ 105756 h 46"/>
                    <a:gd name="T94" fmla="*/ 72773 w 51"/>
                    <a:gd name="T95" fmla="*/ 84769 h 4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</a:gdLst>
                  <a:ahLst/>
                  <a:cxnLst>
                    <a:cxn ang="T96">
                      <a:pos x="T0" y="T1"/>
                    </a:cxn>
                    <a:cxn ang="T97">
                      <a:pos x="T2" y="T3"/>
                    </a:cxn>
                    <a:cxn ang="T98">
                      <a:pos x="T4" y="T5"/>
                    </a:cxn>
                    <a:cxn ang="T99">
                      <a:pos x="T6" y="T7"/>
                    </a:cxn>
                    <a:cxn ang="T100">
                      <a:pos x="T8" y="T9"/>
                    </a:cxn>
                    <a:cxn ang="T101">
                      <a:pos x="T10" y="T11"/>
                    </a:cxn>
                    <a:cxn ang="T102">
                      <a:pos x="T12" y="T13"/>
                    </a:cxn>
                    <a:cxn ang="T103">
                      <a:pos x="T14" y="T15"/>
                    </a:cxn>
                    <a:cxn ang="T104">
                      <a:pos x="T16" y="T17"/>
                    </a:cxn>
                    <a:cxn ang="T105">
                      <a:pos x="T18" y="T19"/>
                    </a:cxn>
                    <a:cxn ang="T106">
                      <a:pos x="T20" y="T21"/>
                    </a:cxn>
                    <a:cxn ang="T107">
                      <a:pos x="T22" y="T23"/>
                    </a:cxn>
                    <a:cxn ang="T108">
                      <a:pos x="T24" y="T25"/>
                    </a:cxn>
                    <a:cxn ang="T109">
                      <a:pos x="T26" y="T27"/>
                    </a:cxn>
                    <a:cxn ang="T110">
                      <a:pos x="T28" y="T29"/>
                    </a:cxn>
                    <a:cxn ang="T111">
                      <a:pos x="T30" y="T31"/>
                    </a:cxn>
                    <a:cxn ang="T112">
                      <a:pos x="T32" y="T33"/>
                    </a:cxn>
                    <a:cxn ang="T113">
                      <a:pos x="T34" y="T35"/>
                    </a:cxn>
                    <a:cxn ang="T114">
                      <a:pos x="T36" y="T37"/>
                    </a:cxn>
                    <a:cxn ang="T115">
                      <a:pos x="T38" y="T39"/>
                    </a:cxn>
                    <a:cxn ang="T116">
                      <a:pos x="T40" y="T41"/>
                    </a:cxn>
                    <a:cxn ang="T117">
                      <a:pos x="T42" y="T43"/>
                    </a:cxn>
                    <a:cxn ang="T118">
                      <a:pos x="T44" y="T45"/>
                    </a:cxn>
                    <a:cxn ang="T119">
                      <a:pos x="T46" y="T47"/>
                    </a:cxn>
                    <a:cxn ang="T120">
                      <a:pos x="T48" y="T49"/>
                    </a:cxn>
                    <a:cxn ang="T121">
                      <a:pos x="T50" y="T51"/>
                    </a:cxn>
                    <a:cxn ang="T122">
                      <a:pos x="T52" y="T53"/>
                    </a:cxn>
                    <a:cxn ang="T123">
                      <a:pos x="T54" y="T55"/>
                    </a:cxn>
                    <a:cxn ang="T124">
                      <a:pos x="T56" y="T57"/>
                    </a:cxn>
                    <a:cxn ang="T125">
                      <a:pos x="T58" y="T59"/>
                    </a:cxn>
                    <a:cxn ang="T126">
                      <a:pos x="T60" y="T61"/>
                    </a:cxn>
                    <a:cxn ang="T127">
                      <a:pos x="T62" y="T63"/>
                    </a:cxn>
                    <a:cxn ang="T128">
                      <a:pos x="T64" y="T65"/>
                    </a:cxn>
                    <a:cxn ang="T129">
                      <a:pos x="T66" y="T67"/>
                    </a:cxn>
                    <a:cxn ang="T130">
                      <a:pos x="T68" y="T69"/>
                    </a:cxn>
                    <a:cxn ang="T131">
                      <a:pos x="T70" y="T71"/>
                    </a:cxn>
                    <a:cxn ang="T132">
                      <a:pos x="T72" y="T73"/>
                    </a:cxn>
                    <a:cxn ang="T133">
                      <a:pos x="T74" y="T75"/>
                    </a:cxn>
                    <a:cxn ang="T134">
                      <a:pos x="T76" y="T77"/>
                    </a:cxn>
                    <a:cxn ang="T135">
                      <a:pos x="T78" y="T79"/>
                    </a:cxn>
                    <a:cxn ang="T136">
                      <a:pos x="T80" y="T81"/>
                    </a:cxn>
                    <a:cxn ang="T137">
                      <a:pos x="T82" y="T83"/>
                    </a:cxn>
                    <a:cxn ang="T138">
                      <a:pos x="T84" y="T85"/>
                    </a:cxn>
                    <a:cxn ang="T139">
                      <a:pos x="T86" y="T87"/>
                    </a:cxn>
                    <a:cxn ang="T140">
                      <a:pos x="T88" y="T89"/>
                    </a:cxn>
                    <a:cxn ang="T141">
                      <a:pos x="T90" y="T91"/>
                    </a:cxn>
                    <a:cxn ang="T142">
                      <a:pos x="T92" y="T93"/>
                    </a:cxn>
                    <a:cxn ang="T143">
                      <a:pos x="T94" y="T95"/>
                    </a:cxn>
                  </a:cxnLst>
                  <a:rect l="0" t="0" r="r" b="b"/>
                  <a:pathLst>
                    <a:path w="51" h="46">
                      <a:moveTo>
                        <a:pt x="45" y="18"/>
                      </a:moveTo>
                      <a:lnTo>
                        <a:pt x="45" y="18"/>
                      </a:lnTo>
                      <a:lnTo>
                        <a:pt x="46" y="17"/>
                      </a:lnTo>
                      <a:lnTo>
                        <a:pt x="45" y="18"/>
                      </a:lnTo>
                      <a:close/>
                      <a:moveTo>
                        <a:pt x="45" y="18"/>
                      </a:moveTo>
                      <a:lnTo>
                        <a:pt x="45" y="18"/>
                      </a:lnTo>
                      <a:close/>
                      <a:moveTo>
                        <a:pt x="45" y="18"/>
                      </a:moveTo>
                      <a:cubicBezTo>
                        <a:pt x="42" y="17"/>
                        <a:pt x="38" y="16"/>
                        <a:pt x="35" y="14"/>
                      </a:cubicBezTo>
                      <a:lnTo>
                        <a:pt x="36" y="13"/>
                      </a:lnTo>
                      <a:cubicBezTo>
                        <a:pt x="39" y="14"/>
                        <a:pt x="42" y="16"/>
                        <a:pt x="46" y="17"/>
                      </a:cubicBezTo>
                      <a:lnTo>
                        <a:pt x="45" y="18"/>
                      </a:lnTo>
                      <a:close/>
                      <a:moveTo>
                        <a:pt x="35" y="14"/>
                      </a:moveTo>
                      <a:cubicBezTo>
                        <a:pt x="23" y="8"/>
                        <a:pt x="11" y="2"/>
                        <a:pt x="2" y="13"/>
                      </a:cubicBezTo>
                      <a:lnTo>
                        <a:pt x="1" y="12"/>
                      </a:lnTo>
                      <a:cubicBezTo>
                        <a:pt x="10" y="0"/>
                        <a:pt x="24" y="7"/>
                        <a:pt x="36" y="13"/>
                      </a:cubicBezTo>
                      <a:lnTo>
                        <a:pt x="35" y="14"/>
                      </a:lnTo>
                      <a:close/>
                      <a:moveTo>
                        <a:pt x="2" y="13"/>
                      </a:moveTo>
                      <a:lnTo>
                        <a:pt x="2" y="13"/>
                      </a:lnTo>
                      <a:close/>
                      <a:moveTo>
                        <a:pt x="2" y="13"/>
                      </a:moveTo>
                      <a:lnTo>
                        <a:pt x="2" y="13"/>
                      </a:lnTo>
                      <a:lnTo>
                        <a:pt x="1" y="12"/>
                      </a:lnTo>
                      <a:lnTo>
                        <a:pt x="2" y="13"/>
                      </a:lnTo>
                      <a:close/>
                      <a:moveTo>
                        <a:pt x="1" y="12"/>
                      </a:moveTo>
                      <a:lnTo>
                        <a:pt x="1" y="12"/>
                      </a:lnTo>
                      <a:lnTo>
                        <a:pt x="2" y="13"/>
                      </a:lnTo>
                      <a:lnTo>
                        <a:pt x="1" y="12"/>
                      </a:lnTo>
                      <a:close/>
                      <a:moveTo>
                        <a:pt x="2" y="13"/>
                      </a:moveTo>
                      <a:cubicBezTo>
                        <a:pt x="2" y="13"/>
                        <a:pt x="2" y="14"/>
                        <a:pt x="2" y="14"/>
                      </a:cubicBezTo>
                      <a:lnTo>
                        <a:pt x="0" y="14"/>
                      </a:lnTo>
                      <a:cubicBezTo>
                        <a:pt x="0" y="13"/>
                        <a:pt x="1" y="13"/>
                        <a:pt x="1" y="12"/>
                      </a:cubicBezTo>
                      <a:lnTo>
                        <a:pt x="2" y="13"/>
                      </a:lnTo>
                      <a:close/>
                      <a:moveTo>
                        <a:pt x="2" y="14"/>
                      </a:moveTo>
                      <a:cubicBezTo>
                        <a:pt x="2" y="14"/>
                        <a:pt x="2" y="15"/>
                        <a:pt x="1" y="15"/>
                      </a:cubicBezTo>
                      <a:lnTo>
                        <a:pt x="0" y="15"/>
                      </a:lnTo>
                      <a:cubicBezTo>
                        <a:pt x="0" y="14"/>
                        <a:pt x="0" y="14"/>
                        <a:pt x="0" y="14"/>
                      </a:cubicBezTo>
                      <a:lnTo>
                        <a:pt x="2" y="14"/>
                      </a:lnTo>
                      <a:close/>
                      <a:moveTo>
                        <a:pt x="1" y="15"/>
                      </a:moveTo>
                      <a:cubicBezTo>
                        <a:pt x="1" y="17"/>
                        <a:pt x="2" y="19"/>
                        <a:pt x="3" y="20"/>
                      </a:cubicBezTo>
                      <a:lnTo>
                        <a:pt x="2" y="21"/>
                      </a:lnTo>
                      <a:cubicBezTo>
                        <a:pt x="0" y="19"/>
                        <a:pt x="0" y="17"/>
                        <a:pt x="0" y="15"/>
                      </a:cubicBezTo>
                      <a:lnTo>
                        <a:pt x="1" y="15"/>
                      </a:lnTo>
                      <a:close/>
                      <a:moveTo>
                        <a:pt x="3" y="20"/>
                      </a:moveTo>
                      <a:lnTo>
                        <a:pt x="3" y="20"/>
                      </a:lnTo>
                      <a:close/>
                      <a:moveTo>
                        <a:pt x="3" y="20"/>
                      </a:moveTo>
                      <a:lnTo>
                        <a:pt x="3" y="20"/>
                      </a:lnTo>
                      <a:lnTo>
                        <a:pt x="2" y="21"/>
                      </a:lnTo>
                      <a:lnTo>
                        <a:pt x="3" y="20"/>
                      </a:lnTo>
                      <a:close/>
                      <a:moveTo>
                        <a:pt x="3" y="20"/>
                      </a:moveTo>
                      <a:cubicBezTo>
                        <a:pt x="6" y="23"/>
                        <a:pt x="9" y="26"/>
                        <a:pt x="12" y="28"/>
                      </a:cubicBezTo>
                      <a:lnTo>
                        <a:pt x="11" y="29"/>
                      </a:lnTo>
                      <a:cubicBezTo>
                        <a:pt x="8" y="26"/>
                        <a:pt x="5" y="23"/>
                        <a:pt x="2" y="21"/>
                      </a:cubicBezTo>
                      <a:lnTo>
                        <a:pt x="3" y="20"/>
                      </a:lnTo>
                      <a:close/>
                      <a:moveTo>
                        <a:pt x="12" y="28"/>
                      </a:moveTo>
                      <a:cubicBezTo>
                        <a:pt x="19" y="37"/>
                        <a:pt x="27" y="45"/>
                        <a:pt x="40" y="45"/>
                      </a:cubicBezTo>
                      <a:lnTo>
                        <a:pt x="40" y="46"/>
                      </a:lnTo>
                      <a:cubicBezTo>
                        <a:pt x="26" y="46"/>
                        <a:pt x="18" y="38"/>
                        <a:pt x="11" y="29"/>
                      </a:cubicBezTo>
                      <a:lnTo>
                        <a:pt x="12" y="28"/>
                      </a:lnTo>
                      <a:close/>
                      <a:moveTo>
                        <a:pt x="40" y="45"/>
                      </a:moveTo>
                      <a:lnTo>
                        <a:pt x="40" y="45"/>
                      </a:lnTo>
                      <a:lnTo>
                        <a:pt x="40" y="46"/>
                      </a:lnTo>
                      <a:lnTo>
                        <a:pt x="40" y="45"/>
                      </a:lnTo>
                      <a:close/>
                      <a:moveTo>
                        <a:pt x="40" y="45"/>
                      </a:moveTo>
                      <a:cubicBezTo>
                        <a:pt x="43" y="45"/>
                        <a:pt x="44" y="44"/>
                        <a:pt x="46" y="42"/>
                      </a:cubicBezTo>
                      <a:lnTo>
                        <a:pt x="47" y="43"/>
                      </a:lnTo>
                      <a:cubicBezTo>
                        <a:pt x="45" y="45"/>
                        <a:pt x="43" y="46"/>
                        <a:pt x="40" y="46"/>
                      </a:cubicBezTo>
                      <a:lnTo>
                        <a:pt x="40" y="45"/>
                      </a:lnTo>
                      <a:close/>
                      <a:moveTo>
                        <a:pt x="46" y="42"/>
                      </a:moveTo>
                      <a:cubicBezTo>
                        <a:pt x="47" y="41"/>
                        <a:pt x="48" y="39"/>
                        <a:pt x="48" y="37"/>
                      </a:cubicBezTo>
                      <a:lnTo>
                        <a:pt x="50" y="37"/>
                      </a:lnTo>
                      <a:cubicBezTo>
                        <a:pt x="49" y="39"/>
                        <a:pt x="48" y="41"/>
                        <a:pt x="47" y="43"/>
                      </a:cubicBezTo>
                      <a:lnTo>
                        <a:pt x="46" y="42"/>
                      </a:lnTo>
                      <a:close/>
                      <a:moveTo>
                        <a:pt x="48" y="37"/>
                      </a:moveTo>
                      <a:lnTo>
                        <a:pt x="48" y="37"/>
                      </a:lnTo>
                      <a:lnTo>
                        <a:pt x="49" y="37"/>
                      </a:lnTo>
                      <a:lnTo>
                        <a:pt x="48" y="37"/>
                      </a:lnTo>
                      <a:close/>
                      <a:moveTo>
                        <a:pt x="48" y="37"/>
                      </a:moveTo>
                      <a:cubicBezTo>
                        <a:pt x="49" y="35"/>
                        <a:pt x="48" y="34"/>
                        <a:pt x="47" y="33"/>
                      </a:cubicBezTo>
                      <a:lnTo>
                        <a:pt x="48" y="32"/>
                      </a:lnTo>
                      <a:cubicBezTo>
                        <a:pt x="50" y="34"/>
                        <a:pt x="51" y="35"/>
                        <a:pt x="50" y="37"/>
                      </a:cubicBezTo>
                      <a:lnTo>
                        <a:pt x="48" y="37"/>
                      </a:lnTo>
                      <a:close/>
                      <a:moveTo>
                        <a:pt x="47" y="33"/>
                      </a:moveTo>
                      <a:cubicBezTo>
                        <a:pt x="46" y="31"/>
                        <a:pt x="44" y="29"/>
                        <a:pt x="46" y="26"/>
                      </a:cubicBezTo>
                      <a:lnTo>
                        <a:pt x="47" y="27"/>
                      </a:lnTo>
                      <a:cubicBezTo>
                        <a:pt x="46" y="29"/>
                        <a:pt x="47" y="31"/>
                        <a:pt x="48" y="32"/>
                      </a:cubicBezTo>
                      <a:lnTo>
                        <a:pt x="47" y="33"/>
                      </a:lnTo>
                      <a:close/>
                      <a:moveTo>
                        <a:pt x="46" y="26"/>
                      </a:moveTo>
                      <a:lnTo>
                        <a:pt x="46" y="26"/>
                      </a:lnTo>
                      <a:lnTo>
                        <a:pt x="47" y="27"/>
                      </a:lnTo>
                      <a:lnTo>
                        <a:pt x="46" y="26"/>
                      </a:lnTo>
                      <a:close/>
                      <a:moveTo>
                        <a:pt x="46" y="26"/>
                      </a:moveTo>
                      <a:lnTo>
                        <a:pt x="46" y="26"/>
                      </a:lnTo>
                      <a:lnTo>
                        <a:pt x="47" y="27"/>
                      </a:lnTo>
                      <a:lnTo>
                        <a:pt x="46" y="26"/>
                      </a:lnTo>
                      <a:close/>
                      <a:moveTo>
                        <a:pt x="46" y="26"/>
                      </a:moveTo>
                      <a:lnTo>
                        <a:pt x="46" y="26"/>
                      </a:lnTo>
                      <a:lnTo>
                        <a:pt x="47" y="27"/>
                      </a:lnTo>
                      <a:lnTo>
                        <a:pt x="46" y="26"/>
                      </a:lnTo>
                      <a:close/>
                      <a:moveTo>
                        <a:pt x="46" y="26"/>
                      </a:moveTo>
                      <a:cubicBezTo>
                        <a:pt x="47" y="26"/>
                        <a:pt x="47" y="25"/>
                        <a:pt x="48" y="25"/>
                      </a:cubicBezTo>
                      <a:lnTo>
                        <a:pt x="49" y="26"/>
                      </a:lnTo>
                      <a:cubicBezTo>
                        <a:pt x="48" y="26"/>
                        <a:pt x="48" y="27"/>
                        <a:pt x="47" y="27"/>
                      </a:cubicBezTo>
                      <a:lnTo>
                        <a:pt x="46" y="26"/>
                      </a:lnTo>
                      <a:close/>
                      <a:moveTo>
                        <a:pt x="48" y="25"/>
                      </a:moveTo>
                      <a:cubicBezTo>
                        <a:pt x="48" y="25"/>
                        <a:pt x="49" y="24"/>
                        <a:pt x="49" y="24"/>
                      </a:cubicBezTo>
                      <a:lnTo>
                        <a:pt x="50" y="24"/>
                      </a:lnTo>
                      <a:cubicBezTo>
                        <a:pt x="50" y="25"/>
                        <a:pt x="49" y="25"/>
                        <a:pt x="49" y="26"/>
                      </a:cubicBezTo>
                      <a:lnTo>
                        <a:pt x="48" y="25"/>
                      </a:lnTo>
                      <a:close/>
                      <a:moveTo>
                        <a:pt x="49" y="24"/>
                      </a:moveTo>
                      <a:lnTo>
                        <a:pt x="49" y="24"/>
                      </a:lnTo>
                      <a:lnTo>
                        <a:pt x="50" y="24"/>
                      </a:lnTo>
                      <a:lnTo>
                        <a:pt x="49" y="24"/>
                      </a:lnTo>
                      <a:close/>
                      <a:moveTo>
                        <a:pt x="49" y="24"/>
                      </a:moveTo>
                      <a:lnTo>
                        <a:pt x="49" y="24"/>
                      </a:lnTo>
                      <a:lnTo>
                        <a:pt x="50" y="24"/>
                      </a:lnTo>
                      <a:lnTo>
                        <a:pt x="49" y="24"/>
                      </a:lnTo>
                      <a:close/>
                      <a:moveTo>
                        <a:pt x="50" y="24"/>
                      </a:moveTo>
                      <a:lnTo>
                        <a:pt x="50" y="24"/>
                      </a:lnTo>
                      <a:close/>
                      <a:moveTo>
                        <a:pt x="49" y="24"/>
                      </a:moveTo>
                      <a:cubicBezTo>
                        <a:pt x="49" y="23"/>
                        <a:pt x="49" y="23"/>
                        <a:pt x="49" y="23"/>
                      </a:cubicBezTo>
                      <a:lnTo>
                        <a:pt x="51" y="23"/>
                      </a:lnTo>
                      <a:cubicBezTo>
                        <a:pt x="51" y="23"/>
                        <a:pt x="51" y="24"/>
                        <a:pt x="50" y="24"/>
                      </a:cubicBezTo>
                      <a:lnTo>
                        <a:pt x="49" y="24"/>
                      </a:lnTo>
                      <a:close/>
                      <a:moveTo>
                        <a:pt x="49" y="23"/>
                      </a:moveTo>
                      <a:cubicBezTo>
                        <a:pt x="49" y="22"/>
                        <a:pt x="49" y="22"/>
                        <a:pt x="49" y="22"/>
                      </a:cubicBezTo>
                      <a:lnTo>
                        <a:pt x="50" y="21"/>
                      </a:lnTo>
                      <a:cubicBezTo>
                        <a:pt x="51" y="22"/>
                        <a:pt x="51" y="22"/>
                        <a:pt x="51" y="23"/>
                      </a:cubicBezTo>
                      <a:lnTo>
                        <a:pt x="49" y="23"/>
                      </a:lnTo>
                      <a:close/>
                      <a:moveTo>
                        <a:pt x="49" y="22"/>
                      </a:moveTo>
                      <a:cubicBezTo>
                        <a:pt x="48" y="20"/>
                        <a:pt x="46" y="19"/>
                        <a:pt x="45" y="18"/>
                      </a:cubicBezTo>
                      <a:lnTo>
                        <a:pt x="46" y="17"/>
                      </a:lnTo>
                      <a:cubicBezTo>
                        <a:pt x="47" y="18"/>
                        <a:pt x="50" y="19"/>
                        <a:pt x="50" y="21"/>
                      </a:cubicBezTo>
                      <a:lnTo>
                        <a:pt x="49" y="22"/>
                      </a:lnTo>
                      <a:close/>
                      <a:moveTo>
                        <a:pt x="46" y="17"/>
                      </a:moveTo>
                      <a:lnTo>
                        <a:pt x="46" y="17"/>
                      </a:lnTo>
                      <a:lnTo>
                        <a:pt x="45" y="18"/>
                      </a:lnTo>
                      <a:lnTo>
                        <a:pt x="46" y="17"/>
                      </a:lnTo>
                      <a:close/>
                    </a:path>
                  </a:pathLst>
                </a:custGeom>
                <a:solidFill>
                  <a:srgbClr val="94939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500" name="Freeform 63"/>
                <p:cNvSpPr>
                  <a:spLocks noChangeArrowheads="1"/>
                </p:cNvSpPr>
                <p:nvPr/>
              </p:nvSpPr>
              <p:spPr bwMode="auto">
                <a:xfrm>
                  <a:off x="830" y="3937"/>
                  <a:ext cx="65" cy="65"/>
                </a:xfrm>
                <a:custGeom>
                  <a:avLst/>
                  <a:gdLst>
                    <a:gd name="T0" fmla="*/ 32247 w 48"/>
                    <a:gd name="T1" fmla="*/ 89507 h 38"/>
                    <a:gd name="T2" fmla="*/ 4293 w 48"/>
                    <a:gd name="T3" fmla="*/ 18735 h 38"/>
                    <a:gd name="T4" fmla="*/ 1584 w 48"/>
                    <a:gd name="T5" fmla="*/ 65604 h 38"/>
                    <a:gd name="T6" fmla="*/ 34397 w 48"/>
                    <a:gd name="T7" fmla="*/ 215162 h 38"/>
                    <a:gd name="T8" fmla="*/ 68361 w 48"/>
                    <a:gd name="T9" fmla="*/ 177816 h 38"/>
                    <a:gd name="T10" fmla="*/ 62407 w 48"/>
                    <a:gd name="T11" fmla="*/ 129776 h 38"/>
                    <a:gd name="T12" fmla="*/ 32247 w 48"/>
                    <a:gd name="T13" fmla="*/ 89507 h 38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48" h="38">
                      <a:moveTo>
                        <a:pt x="22" y="14"/>
                      </a:moveTo>
                      <a:cubicBezTo>
                        <a:pt x="16" y="11"/>
                        <a:pt x="12" y="0"/>
                        <a:pt x="3" y="3"/>
                      </a:cubicBezTo>
                      <a:cubicBezTo>
                        <a:pt x="1" y="3"/>
                        <a:pt x="0" y="8"/>
                        <a:pt x="1" y="10"/>
                      </a:cubicBezTo>
                      <a:cubicBezTo>
                        <a:pt x="5" y="19"/>
                        <a:pt x="14" y="26"/>
                        <a:pt x="23" y="33"/>
                      </a:cubicBezTo>
                      <a:cubicBezTo>
                        <a:pt x="30" y="38"/>
                        <a:pt x="41" y="34"/>
                        <a:pt x="46" y="27"/>
                      </a:cubicBezTo>
                      <a:cubicBezTo>
                        <a:pt x="48" y="25"/>
                        <a:pt x="46" y="21"/>
                        <a:pt x="42" y="20"/>
                      </a:cubicBezTo>
                      <a:cubicBezTo>
                        <a:pt x="35" y="19"/>
                        <a:pt x="27" y="16"/>
                        <a:pt x="22" y="14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501" name="Freeform 64"/>
                <p:cNvSpPr>
                  <a:spLocks noChangeArrowheads="1"/>
                </p:cNvSpPr>
                <p:nvPr/>
              </p:nvSpPr>
              <p:spPr bwMode="auto">
                <a:xfrm>
                  <a:off x="830" y="3939"/>
                  <a:ext cx="65" cy="60"/>
                </a:xfrm>
                <a:custGeom>
                  <a:avLst/>
                  <a:gdLst>
                    <a:gd name="T0" fmla="*/ 32247 w 48"/>
                    <a:gd name="T1" fmla="*/ 79241 h 35"/>
                    <a:gd name="T2" fmla="*/ 32247 w 48"/>
                    <a:gd name="T3" fmla="*/ 79241 h 35"/>
                    <a:gd name="T4" fmla="*/ 32247 w 48"/>
                    <a:gd name="T5" fmla="*/ 79241 h 35"/>
                    <a:gd name="T6" fmla="*/ 25240 w 48"/>
                    <a:gd name="T7" fmla="*/ 52087 h 35"/>
                    <a:gd name="T8" fmla="*/ 23668 w 48"/>
                    <a:gd name="T9" fmla="*/ 52087 h 35"/>
                    <a:gd name="T10" fmla="*/ 25240 w 48"/>
                    <a:gd name="T11" fmla="*/ 52087 h 35"/>
                    <a:gd name="T12" fmla="*/ 6598 w 48"/>
                    <a:gd name="T13" fmla="*/ 11441 h 35"/>
                    <a:gd name="T14" fmla="*/ 6598 w 48"/>
                    <a:gd name="T15" fmla="*/ 11441 h 35"/>
                    <a:gd name="T16" fmla="*/ 0 w 48"/>
                    <a:gd name="T17" fmla="*/ 31421 h 35"/>
                    <a:gd name="T18" fmla="*/ 2609 w 48"/>
                    <a:gd name="T19" fmla="*/ 31421 h 35"/>
                    <a:gd name="T20" fmla="*/ 0 w 48"/>
                    <a:gd name="T21" fmla="*/ 31421 h 35"/>
                    <a:gd name="T22" fmla="*/ 2609 w 48"/>
                    <a:gd name="T23" fmla="*/ 59381 h 35"/>
                    <a:gd name="T24" fmla="*/ 2609 w 48"/>
                    <a:gd name="T25" fmla="*/ 52087 h 35"/>
                    <a:gd name="T26" fmla="*/ 2609 w 48"/>
                    <a:gd name="T27" fmla="*/ 59381 h 35"/>
                    <a:gd name="T28" fmla="*/ 2609 w 48"/>
                    <a:gd name="T29" fmla="*/ 59381 h 35"/>
                    <a:gd name="T30" fmla="*/ 0 w 48"/>
                    <a:gd name="T31" fmla="*/ 59381 h 35"/>
                    <a:gd name="T32" fmla="*/ 36209 w 48"/>
                    <a:gd name="T33" fmla="*/ 204060 h 35"/>
                    <a:gd name="T34" fmla="*/ 32247 w 48"/>
                    <a:gd name="T35" fmla="*/ 199293 h 35"/>
                    <a:gd name="T36" fmla="*/ 34397 w 48"/>
                    <a:gd name="T37" fmla="*/ 210927 h 35"/>
                    <a:gd name="T38" fmla="*/ 36209 w 48"/>
                    <a:gd name="T39" fmla="*/ 217613 h 35"/>
                    <a:gd name="T40" fmla="*/ 36488 w 48"/>
                    <a:gd name="T41" fmla="*/ 210927 h 35"/>
                    <a:gd name="T42" fmla="*/ 36209 w 48"/>
                    <a:gd name="T43" fmla="*/ 217613 h 35"/>
                    <a:gd name="T44" fmla="*/ 64110 w 48"/>
                    <a:gd name="T45" fmla="*/ 181778 h 35"/>
                    <a:gd name="T46" fmla="*/ 50275 w 48"/>
                    <a:gd name="T47" fmla="*/ 217613 h 35"/>
                    <a:gd name="T48" fmla="*/ 65248 w 48"/>
                    <a:gd name="T49" fmla="*/ 191955 h 35"/>
                    <a:gd name="T50" fmla="*/ 68361 w 48"/>
                    <a:gd name="T51" fmla="*/ 178584 h 35"/>
                    <a:gd name="T52" fmla="*/ 66783 w 48"/>
                    <a:gd name="T53" fmla="*/ 170957 h 35"/>
                    <a:gd name="T54" fmla="*/ 68361 w 48"/>
                    <a:gd name="T55" fmla="*/ 170957 h 35"/>
                    <a:gd name="T56" fmla="*/ 68361 w 48"/>
                    <a:gd name="T57" fmla="*/ 163095 h 35"/>
                    <a:gd name="T58" fmla="*/ 66783 w 48"/>
                    <a:gd name="T59" fmla="*/ 170957 h 35"/>
                    <a:gd name="T60" fmla="*/ 69419 w 48"/>
                    <a:gd name="T61" fmla="*/ 142992 h 35"/>
                    <a:gd name="T62" fmla="*/ 68361 w 48"/>
                    <a:gd name="T63" fmla="*/ 142992 h 35"/>
                    <a:gd name="T64" fmla="*/ 69419 w 48"/>
                    <a:gd name="T65" fmla="*/ 142992 h 35"/>
                    <a:gd name="T66" fmla="*/ 62407 w 48"/>
                    <a:gd name="T67" fmla="*/ 123146 h 35"/>
                    <a:gd name="T68" fmla="*/ 65248 w 48"/>
                    <a:gd name="T69" fmla="*/ 131323 h 35"/>
                    <a:gd name="T70" fmla="*/ 62407 w 48"/>
                    <a:gd name="T71" fmla="*/ 123146 h 35"/>
                    <a:gd name="T72" fmla="*/ 62407 w 48"/>
                    <a:gd name="T73" fmla="*/ 123146 h 35"/>
                    <a:gd name="T74" fmla="*/ 62407 w 48"/>
                    <a:gd name="T75" fmla="*/ 123146 h 35"/>
                    <a:gd name="T76" fmla="*/ 62407 w 48"/>
                    <a:gd name="T77" fmla="*/ 123146 h 35"/>
                    <a:gd name="T78" fmla="*/ 57513 w 48"/>
                    <a:gd name="T79" fmla="*/ 123146 h 35"/>
                    <a:gd name="T80" fmla="*/ 62407 w 48"/>
                    <a:gd name="T81" fmla="*/ 123146 h 35"/>
                    <a:gd name="T82" fmla="*/ 53083 w 48"/>
                    <a:gd name="T83" fmla="*/ 109690 h 35"/>
                    <a:gd name="T84" fmla="*/ 53083 w 48"/>
                    <a:gd name="T85" fmla="*/ 120245 h 35"/>
                    <a:gd name="T86" fmla="*/ 53083 w 48"/>
                    <a:gd name="T87" fmla="*/ 109690 h 35"/>
                    <a:gd name="T88" fmla="*/ 32247 w 48"/>
                    <a:gd name="T89" fmla="*/ 86302 h 35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</a:gdLst>
                  <a:ahLst/>
                  <a:cxnLst>
                    <a:cxn ang="T90">
                      <a:pos x="T0" y="T1"/>
                    </a:cxn>
                    <a:cxn ang="T91">
                      <a:pos x="T2" y="T3"/>
                    </a:cxn>
                    <a:cxn ang="T92">
                      <a:pos x="T4" y="T5"/>
                    </a:cxn>
                    <a:cxn ang="T93">
                      <a:pos x="T6" y="T7"/>
                    </a:cxn>
                    <a:cxn ang="T94">
                      <a:pos x="T8" y="T9"/>
                    </a:cxn>
                    <a:cxn ang="T95">
                      <a:pos x="T10" y="T11"/>
                    </a:cxn>
                    <a:cxn ang="T96">
                      <a:pos x="T12" y="T13"/>
                    </a:cxn>
                    <a:cxn ang="T97">
                      <a:pos x="T14" y="T15"/>
                    </a:cxn>
                    <a:cxn ang="T98">
                      <a:pos x="T16" y="T17"/>
                    </a:cxn>
                    <a:cxn ang="T99">
                      <a:pos x="T18" y="T19"/>
                    </a:cxn>
                    <a:cxn ang="T100">
                      <a:pos x="T20" y="T21"/>
                    </a:cxn>
                    <a:cxn ang="T101">
                      <a:pos x="T22" y="T23"/>
                    </a:cxn>
                    <a:cxn ang="T102">
                      <a:pos x="T24" y="T25"/>
                    </a:cxn>
                    <a:cxn ang="T103">
                      <a:pos x="T26" y="T27"/>
                    </a:cxn>
                    <a:cxn ang="T104">
                      <a:pos x="T28" y="T29"/>
                    </a:cxn>
                    <a:cxn ang="T105">
                      <a:pos x="T30" y="T31"/>
                    </a:cxn>
                    <a:cxn ang="T106">
                      <a:pos x="T32" y="T33"/>
                    </a:cxn>
                    <a:cxn ang="T107">
                      <a:pos x="T34" y="T35"/>
                    </a:cxn>
                    <a:cxn ang="T108">
                      <a:pos x="T36" y="T37"/>
                    </a:cxn>
                    <a:cxn ang="T109">
                      <a:pos x="T38" y="T39"/>
                    </a:cxn>
                    <a:cxn ang="T110">
                      <a:pos x="T40" y="T41"/>
                    </a:cxn>
                    <a:cxn ang="T111">
                      <a:pos x="T42" y="T43"/>
                    </a:cxn>
                    <a:cxn ang="T112">
                      <a:pos x="T44" y="T45"/>
                    </a:cxn>
                    <a:cxn ang="T113">
                      <a:pos x="T46" y="T47"/>
                    </a:cxn>
                    <a:cxn ang="T114">
                      <a:pos x="T48" y="T49"/>
                    </a:cxn>
                    <a:cxn ang="T115">
                      <a:pos x="T50" y="T51"/>
                    </a:cxn>
                    <a:cxn ang="T116">
                      <a:pos x="T52" y="T53"/>
                    </a:cxn>
                    <a:cxn ang="T117">
                      <a:pos x="T54" y="T55"/>
                    </a:cxn>
                    <a:cxn ang="T118">
                      <a:pos x="T56" y="T57"/>
                    </a:cxn>
                    <a:cxn ang="T119">
                      <a:pos x="T58" y="T59"/>
                    </a:cxn>
                    <a:cxn ang="T120">
                      <a:pos x="T60" y="T61"/>
                    </a:cxn>
                    <a:cxn ang="T121">
                      <a:pos x="T62" y="T63"/>
                    </a:cxn>
                    <a:cxn ang="T122">
                      <a:pos x="T64" y="T65"/>
                    </a:cxn>
                    <a:cxn ang="T123">
                      <a:pos x="T66" y="T67"/>
                    </a:cxn>
                    <a:cxn ang="T124">
                      <a:pos x="T68" y="T69"/>
                    </a:cxn>
                    <a:cxn ang="T125">
                      <a:pos x="T70" y="T71"/>
                    </a:cxn>
                    <a:cxn ang="T126">
                      <a:pos x="T72" y="T73"/>
                    </a:cxn>
                    <a:cxn ang="T127">
                      <a:pos x="T74" y="T75"/>
                    </a:cxn>
                    <a:cxn ang="T128">
                      <a:pos x="T76" y="T77"/>
                    </a:cxn>
                    <a:cxn ang="T129">
                      <a:pos x="T78" y="T79"/>
                    </a:cxn>
                    <a:cxn ang="T130">
                      <a:pos x="T80" y="T81"/>
                    </a:cxn>
                    <a:cxn ang="T131">
                      <a:pos x="T82" y="T83"/>
                    </a:cxn>
                    <a:cxn ang="T132">
                      <a:pos x="T84" y="T85"/>
                    </a:cxn>
                    <a:cxn ang="T133">
                      <a:pos x="T86" y="T87"/>
                    </a:cxn>
                    <a:cxn ang="T134">
                      <a:pos x="T88" y="T89"/>
                    </a:cxn>
                  </a:cxnLst>
                  <a:rect l="0" t="0" r="r" b="b"/>
                  <a:pathLst>
                    <a:path w="48" h="35">
                      <a:moveTo>
                        <a:pt x="22" y="13"/>
                      </a:moveTo>
                      <a:lnTo>
                        <a:pt x="22" y="13"/>
                      </a:lnTo>
                      <a:lnTo>
                        <a:pt x="22" y="12"/>
                      </a:lnTo>
                      <a:lnTo>
                        <a:pt x="22" y="13"/>
                      </a:lnTo>
                      <a:close/>
                      <a:moveTo>
                        <a:pt x="22" y="12"/>
                      </a:moveTo>
                      <a:lnTo>
                        <a:pt x="22" y="12"/>
                      </a:lnTo>
                      <a:lnTo>
                        <a:pt x="22" y="13"/>
                      </a:lnTo>
                      <a:lnTo>
                        <a:pt x="22" y="12"/>
                      </a:lnTo>
                      <a:close/>
                      <a:moveTo>
                        <a:pt x="22" y="13"/>
                      </a:moveTo>
                      <a:cubicBezTo>
                        <a:pt x="20" y="12"/>
                        <a:pt x="18" y="10"/>
                        <a:pt x="16" y="8"/>
                      </a:cubicBezTo>
                      <a:lnTo>
                        <a:pt x="17" y="8"/>
                      </a:lnTo>
                      <a:cubicBezTo>
                        <a:pt x="19" y="9"/>
                        <a:pt x="21" y="11"/>
                        <a:pt x="22" y="12"/>
                      </a:cubicBezTo>
                      <a:lnTo>
                        <a:pt x="22" y="13"/>
                      </a:lnTo>
                      <a:close/>
                      <a:moveTo>
                        <a:pt x="16" y="8"/>
                      </a:moveTo>
                      <a:cubicBezTo>
                        <a:pt x="12" y="5"/>
                        <a:pt x="9" y="1"/>
                        <a:pt x="4" y="2"/>
                      </a:cubicBezTo>
                      <a:lnTo>
                        <a:pt x="3" y="1"/>
                      </a:lnTo>
                      <a:cubicBezTo>
                        <a:pt x="9" y="0"/>
                        <a:pt x="13" y="4"/>
                        <a:pt x="17" y="8"/>
                      </a:cubicBezTo>
                      <a:lnTo>
                        <a:pt x="16" y="8"/>
                      </a:lnTo>
                      <a:close/>
                      <a:moveTo>
                        <a:pt x="4" y="2"/>
                      </a:moveTo>
                      <a:cubicBezTo>
                        <a:pt x="4" y="2"/>
                        <a:pt x="4" y="2"/>
                        <a:pt x="4" y="2"/>
                      </a:cubicBezTo>
                      <a:lnTo>
                        <a:pt x="3" y="1"/>
                      </a:lnTo>
                      <a:cubicBezTo>
                        <a:pt x="3" y="1"/>
                        <a:pt x="3" y="1"/>
                        <a:pt x="3" y="1"/>
                      </a:cubicBezTo>
                      <a:lnTo>
                        <a:pt x="4" y="2"/>
                      </a:lnTo>
                      <a:close/>
                      <a:moveTo>
                        <a:pt x="4" y="2"/>
                      </a:moveTo>
                      <a:cubicBezTo>
                        <a:pt x="3" y="3"/>
                        <a:pt x="2" y="4"/>
                        <a:pt x="2" y="5"/>
                      </a:cubicBezTo>
                      <a:lnTo>
                        <a:pt x="0" y="5"/>
                      </a:lnTo>
                      <a:cubicBezTo>
                        <a:pt x="1" y="3"/>
                        <a:pt x="2" y="2"/>
                        <a:pt x="3" y="1"/>
                      </a:cubicBezTo>
                      <a:lnTo>
                        <a:pt x="4" y="2"/>
                      </a:lnTo>
                      <a:close/>
                      <a:moveTo>
                        <a:pt x="2" y="5"/>
                      </a:moveTo>
                      <a:cubicBezTo>
                        <a:pt x="1" y="6"/>
                        <a:pt x="1" y="8"/>
                        <a:pt x="2" y="8"/>
                      </a:cubicBezTo>
                      <a:lnTo>
                        <a:pt x="0" y="9"/>
                      </a:lnTo>
                      <a:cubicBezTo>
                        <a:pt x="0" y="8"/>
                        <a:pt x="0" y="6"/>
                        <a:pt x="0" y="5"/>
                      </a:cubicBezTo>
                      <a:lnTo>
                        <a:pt x="2" y="5"/>
                      </a:lnTo>
                      <a:close/>
                      <a:moveTo>
                        <a:pt x="2" y="8"/>
                      </a:moveTo>
                      <a:cubicBezTo>
                        <a:pt x="2" y="9"/>
                        <a:pt x="2" y="9"/>
                        <a:pt x="2" y="9"/>
                      </a:cubicBezTo>
                      <a:lnTo>
                        <a:pt x="0" y="9"/>
                      </a:lnTo>
                      <a:cubicBezTo>
                        <a:pt x="0" y="9"/>
                        <a:pt x="0" y="9"/>
                        <a:pt x="0" y="9"/>
                      </a:cubicBezTo>
                      <a:lnTo>
                        <a:pt x="2" y="8"/>
                      </a:lnTo>
                      <a:close/>
                      <a:moveTo>
                        <a:pt x="2" y="9"/>
                      </a:moveTo>
                      <a:lnTo>
                        <a:pt x="2" y="9"/>
                      </a:lnTo>
                      <a:lnTo>
                        <a:pt x="1" y="9"/>
                      </a:lnTo>
                      <a:lnTo>
                        <a:pt x="2" y="9"/>
                      </a:lnTo>
                      <a:close/>
                      <a:moveTo>
                        <a:pt x="2" y="9"/>
                      </a:moveTo>
                      <a:cubicBezTo>
                        <a:pt x="6" y="17"/>
                        <a:pt x="14" y="24"/>
                        <a:pt x="22" y="30"/>
                      </a:cubicBezTo>
                      <a:lnTo>
                        <a:pt x="21" y="31"/>
                      </a:lnTo>
                      <a:cubicBezTo>
                        <a:pt x="13" y="25"/>
                        <a:pt x="5" y="18"/>
                        <a:pt x="0" y="9"/>
                      </a:cubicBezTo>
                      <a:lnTo>
                        <a:pt x="2" y="9"/>
                      </a:lnTo>
                      <a:close/>
                      <a:moveTo>
                        <a:pt x="22" y="30"/>
                      </a:moveTo>
                      <a:lnTo>
                        <a:pt x="24" y="31"/>
                      </a:lnTo>
                      <a:lnTo>
                        <a:pt x="23" y="32"/>
                      </a:lnTo>
                      <a:lnTo>
                        <a:pt x="21" y="31"/>
                      </a:lnTo>
                      <a:lnTo>
                        <a:pt x="22" y="30"/>
                      </a:lnTo>
                      <a:close/>
                      <a:moveTo>
                        <a:pt x="23" y="32"/>
                      </a:moveTo>
                      <a:lnTo>
                        <a:pt x="23" y="32"/>
                      </a:lnTo>
                      <a:close/>
                      <a:moveTo>
                        <a:pt x="24" y="31"/>
                      </a:moveTo>
                      <a:cubicBezTo>
                        <a:pt x="24" y="32"/>
                        <a:pt x="25" y="32"/>
                        <a:pt x="25" y="32"/>
                      </a:cubicBezTo>
                      <a:lnTo>
                        <a:pt x="24" y="33"/>
                      </a:lnTo>
                      <a:cubicBezTo>
                        <a:pt x="24" y="33"/>
                        <a:pt x="23" y="33"/>
                        <a:pt x="23" y="32"/>
                      </a:cubicBezTo>
                      <a:lnTo>
                        <a:pt x="24" y="31"/>
                      </a:lnTo>
                      <a:close/>
                      <a:moveTo>
                        <a:pt x="25" y="32"/>
                      </a:moveTo>
                      <a:cubicBezTo>
                        <a:pt x="28" y="34"/>
                        <a:pt x="31" y="34"/>
                        <a:pt x="34" y="33"/>
                      </a:cubicBezTo>
                      <a:lnTo>
                        <a:pt x="35" y="34"/>
                      </a:lnTo>
                      <a:cubicBezTo>
                        <a:pt x="31" y="35"/>
                        <a:pt x="27" y="35"/>
                        <a:pt x="24" y="33"/>
                      </a:cubicBezTo>
                      <a:lnTo>
                        <a:pt x="25" y="32"/>
                      </a:lnTo>
                      <a:close/>
                      <a:moveTo>
                        <a:pt x="34" y="33"/>
                      </a:moveTo>
                      <a:cubicBezTo>
                        <a:pt x="37" y="32"/>
                        <a:pt x="41" y="31"/>
                        <a:pt x="43" y="28"/>
                      </a:cubicBezTo>
                      <a:lnTo>
                        <a:pt x="44" y="29"/>
                      </a:lnTo>
                      <a:cubicBezTo>
                        <a:pt x="42" y="32"/>
                        <a:pt x="38" y="33"/>
                        <a:pt x="35" y="34"/>
                      </a:cubicBezTo>
                      <a:lnTo>
                        <a:pt x="34" y="33"/>
                      </a:lnTo>
                      <a:close/>
                      <a:moveTo>
                        <a:pt x="44" y="29"/>
                      </a:moveTo>
                      <a:lnTo>
                        <a:pt x="44" y="29"/>
                      </a:lnTo>
                      <a:close/>
                      <a:moveTo>
                        <a:pt x="43" y="28"/>
                      </a:moveTo>
                      <a:cubicBezTo>
                        <a:pt x="44" y="28"/>
                        <a:pt x="44" y="27"/>
                        <a:pt x="45" y="26"/>
                      </a:cubicBezTo>
                      <a:lnTo>
                        <a:pt x="46" y="27"/>
                      </a:lnTo>
                      <a:cubicBezTo>
                        <a:pt x="46" y="28"/>
                        <a:pt x="45" y="28"/>
                        <a:pt x="44" y="29"/>
                      </a:cubicBezTo>
                      <a:lnTo>
                        <a:pt x="43" y="28"/>
                      </a:lnTo>
                      <a:close/>
                      <a:moveTo>
                        <a:pt x="45" y="26"/>
                      </a:moveTo>
                      <a:lnTo>
                        <a:pt x="45" y="26"/>
                      </a:lnTo>
                      <a:lnTo>
                        <a:pt x="46" y="26"/>
                      </a:lnTo>
                      <a:lnTo>
                        <a:pt x="45" y="26"/>
                      </a:lnTo>
                      <a:close/>
                      <a:moveTo>
                        <a:pt x="45" y="26"/>
                      </a:moveTo>
                      <a:cubicBezTo>
                        <a:pt x="45" y="26"/>
                        <a:pt x="46" y="25"/>
                        <a:pt x="46" y="25"/>
                      </a:cubicBezTo>
                      <a:lnTo>
                        <a:pt x="47" y="25"/>
                      </a:lnTo>
                      <a:cubicBezTo>
                        <a:pt x="47" y="26"/>
                        <a:pt x="47" y="26"/>
                        <a:pt x="46" y="27"/>
                      </a:cubicBezTo>
                      <a:lnTo>
                        <a:pt x="45" y="26"/>
                      </a:lnTo>
                      <a:close/>
                      <a:moveTo>
                        <a:pt x="46" y="25"/>
                      </a:moveTo>
                      <a:cubicBezTo>
                        <a:pt x="46" y="24"/>
                        <a:pt x="46" y="23"/>
                        <a:pt x="46" y="22"/>
                      </a:cubicBezTo>
                      <a:lnTo>
                        <a:pt x="47" y="22"/>
                      </a:lnTo>
                      <a:cubicBezTo>
                        <a:pt x="47" y="23"/>
                        <a:pt x="48" y="24"/>
                        <a:pt x="47" y="25"/>
                      </a:cubicBezTo>
                      <a:lnTo>
                        <a:pt x="46" y="25"/>
                      </a:lnTo>
                      <a:close/>
                      <a:moveTo>
                        <a:pt x="46" y="22"/>
                      </a:moveTo>
                      <a:cubicBezTo>
                        <a:pt x="45" y="22"/>
                        <a:pt x="44" y="21"/>
                        <a:pt x="44" y="20"/>
                      </a:cubicBezTo>
                      <a:lnTo>
                        <a:pt x="45" y="19"/>
                      </a:lnTo>
                      <a:cubicBezTo>
                        <a:pt x="46" y="20"/>
                        <a:pt x="46" y="21"/>
                        <a:pt x="47" y="22"/>
                      </a:cubicBezTo>
                      <a:lnTo>
                        <a:pt x="46" y="22"/>
                      </a:lnTo>
                      <a:close/>
                      <a:moveTo>
                        <a:pt x="44" y="20"/>
                      </a:moveTo>
                      <a:cubicBezTo>
                        <a:pt x="43" y="20"/>
                        <a:pt x="42" y="20"/>
                        <a:pt x="42" y="19"/>
                      </a:cubicBezTo>
                      <a:lnTo>
                        <a:pt x="42" y="18"/>
                      </a:lnTo>
                      <a:cubicBezTo>
                        <a:pt x="43" y="18"/>
                        <a:pt x="44" y="19"/>
                        <a:pt x="45" y="19"/>
                      </a:cubicBezTo>
                      <a:lnTo>
                        <a:pt x="44" y="20"/>
                      </a:lnTo>
                      <a:close/>
                      <a:moveTo>
                        <a:pt x="42" y="18"/>
                      </a:moveTo>
                      <a:lnTo>
                        <a:pt x="42" y="18"/>
                      </a:lnTo>
                      <a:lnTo>
                        <a:pt x="42" y="19"/>
                      </a:lnTo>
                      <a:lnTo>
                        <a:pt x="42" y="18"/>
                      </a:lnTo>
                      <a:close/>
                      <a:moveTo>
                        <a:pt x="42" y="19"/>
                      </a:moveTo>
                      <a:lnTo>
                        <a:pt x="42" y="19"/>
                      </a:lnTo>
                      <a:lnTo>
                        <a:pt x="42" y="18"/>
                      </a:lnTo>
                      <a:lnTo>
                        <a:pt x="42" y="19"/>
                      </a:lnTo>
                      <a:close/>
                      <a:moveTo>
                        <a:pt x="42" y="18"/>
                      </a:moveTo>
                      <a:lnTo>
                        <a:pt x="42" y="18"/>
                      </a:lnTo>
                      <a:lnTo>
                        <a:pt x="42" y="19"/>
                      </a:lnTo>
                      <a:lnTo>
                        <a:pt x="42" y="18"/>
                      </a:lnTo>
                      <a:close/>
                      <a:moveTo>
                        <a:pt x="42" y="19"/>
                      </a:moveTo>
                      <a:cubicBezTo>
                        <a:pt x="41" y="19"/>
                        <a:pt x="40" y="19"/>
                        <a:pt x="39" y="19"/>
                      </a:cubicBezTo>
                      <a:lnTo>
                        <a:pt x="39" y="18"/>
                      </a:lnTo>
                      <a:cubicBezTo>
                        <a:pt x="40" y="18"/>
                        <a:pt x="41" y="18"/>
                        <a:pt x="42" y="18"/>
                      </a:cubicBezTo>
                      <a:lnTo>
                        <a:pt x="42" y="19"/>
                      </a:lnTo>
                      <a:close/>
                      <a:moveTo>
                        <a:pt x="39" y="19"/>
                      </a:moveTo>
                      <a:cubicBezTo>
                        <a:pt x="38" y="19"/>
                        <a:pt x="37" y="18"/>
                        <a:pt x="36" y="18"/>
                      </a:cubicBezTo>
                      <a:lnTo>
                        <a:pt x="36" y="17"/>
                      </a:lnTo>
                      <a:cubicBezTo>
                        <a:pt x="37" y="17"/>
                        <a:pt x="38" y="17"/>
                        <a:pt x="39" y="18"/>
                      </a:cubicBezTo>
                      <a:lnTo>
                        <a:pt x="39" y="19"/>
                      </a:lnTo>
                      <a:close/>
                      <a:moveTo>
                        <a:pt x="36" y="18"/>
                      </a:moveTo>
                      <a:cubicBezTo>
                        <a:pt x="30" y="17"/>
                        <a:pt x="26" y="15"/>
                        <a:pt x="22" y="13"/>
                      </a:cubicBezTo>
                      <a:lnTo>
                        <a:pt x="22" y="12"/>
                      </a:lnTo>
                      <a:cubicBezTo>
                        <a:pt x="26" y="14"/>
                        <a:pt x="31" y="16"/>
                        <a:pt x="36" y="17"/>
                      </a:cubicBezTo>
                      <a:lnTo>
                        <a:pt x="36" y="18"/>
                      </a:lnTo>
                      <a:close/>
                      <a:moveTo>
                        <a:pt x="22" y="13"/>
                      </a:moveTo>
                      <a:lnTo>
                        <a:pt x="22" y="13"/>
                      </a:lnTo>
                      <a:close/>
                    </a:path>
                  </a:pathLst>
                </a:custGeom>
                <a:solidFill>
                  <a:srgbClr val="94939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502" name="Freeform 65"/>
                <p:cNvSpPr>
                  <a:spLocks noChangeArrowheads="1"/>
                </p:cNvSpPr>
                <p:nvPr/>
              </p:nvSpPr>
              <p:spPr bwMode="auto">
                <a:xfrm>
                  <a:off x="869" y="3990"/>
                  <a:ext cx="73" cy="46"/>
                </a:xfrm>
                <a:custGeom>
                  <a:avLst/>
                  <a:gdLst>
                    <a:gd name="T0" fmla="*/ 46524 w 53"/>
                    <a:gd name="T1" fmla="*/ 32479 h 27"/>
                    <a:gd name="T2" fmla="*/ 8719 w 53"/>
                    <a:gd name="T3" fmla="*/ 90180 h 27"/>
                    <a:gd name="T4" fmla="*/ 8719 w 53"/>
                    <a:gd name="T5" fmla="*/ 153161 h 27"/>
                    <a:gd name="T6" fmla="*/ 87701 w 53"/>
                    <a:gd name="T7" fmla="*/ 174560 h 27"/>
                    <a:gd name="T8" fmla="*/ 66262 w 53"/>
                    <a:gd name="T9" fmla="*/ 11686 h 27"/>
                    <a:gd name="T10" fmla="*/ 46524 w 53"/>
                    <a:gd name="T11" fmla="*/ 32479 h 27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53" h="27">
                      <a:moveTo>
                        <a:pt x="26" y="5"/>
                      </a:moveTo>
                      <a:cubicBezTo>
                        <a:pt x="20" y="10"/>
                        <a:pt x="9" y="8"/>
                        <a:pt x="5" y="13"/>
                      </a:cubicBezTo>
                      <a:cubicBezTo>
                        <a:pt x="4" y="15"/>
                        <a:pt x="0" y="21"/>
                        <a:pt x="5" y="23"/>
                      </a:cubicBezTo>
                      <a:cubicBezTo>
                        <a:pt x="18" y="27"/>
                        <a:pt x="34" y="24"/>
                        <a:pt x="49" y="26"/>
                      </a:cubicBezTo>
                      <a:cubicBezTo>
                        <a:pt x="53" y="16"/>
                        <a:pt x="47" y="7"/>
                        <a:pt x="37" y="2"/>
                      </a:cubicBezTo>
                      <a:cubicBezTo>
                        <a:pt x="34" y="0"/>
                        <a:pt x="29" y="2"/>
                        <a:pt x="26" y="5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503" name="Freeform 66"/>
                <p:cNvSpPr>
                  <a:spLocks noChangeArrowheads="1"/>
                </p:cNvSpPr>
                <p:nvPr/>
              </p:nvSpPr>
              <p:spPr bwMode="auto">
                <a:xfrm>
                  <a:off x="872" y="3992"/>
                  <a:ext cx="67" cy="42"/>
                </a:xfrm>
                <a:custGeom>
                  <a:avLst/>
                  <a:gdLst>
                    <a:gd name="T0" fmla="*/ 21225 w 49"/>
                    <a:gd name="T1" fmla="*/ 48003 h 25"/>
                    <a:gd name="T2" fmla="*/ 39765 w 49"/>
                    <a:gd name="T3" fmla="*/ 14999 h 25"/>
                    <a:gd name="T4" fmla="*/ 21225 w 49"/>
                    <a:gd name="T5" fmla="*/ 48003 h 25"/>
                    <a:gd name="T6" fmla="*/ 4698 w 49"/>
                    <a:gd name="T7" fmla="*/ 63783 h 25"/>
                    <a:gd name="T8" fmla="*/ 21225 w 49"/>
                    <a:gd name="T9" fmla="*/ 48003 h 25"/>
                    <a:gd name="T10" fmla="*/ 7328 w 49"/>
                    <a:gd name="T11" fmla="*/ 66152 h 25"/>
                    <a:gd name="T12" fmla="*/ 7328 w 49"/>
                    <a:gd name="T13" fmla="*/ 66152 h 25"/>
                    <a:gd name="T14" fmla="*/ 2845 w 49"/>
                    <a:gd name="T15" fmla="*/ 83326 h 25"/>
                    <a:gd name="T16" fmla="*/ 4698 w 49"/>
                    <a:gd name="T17" fmla="*/ 63783 h 25"/>
                    <a:gd name="T18" fmla="*/ 2845 w 49"/>
                    <a:gd name="T19" fmla="*/ 83326 h 25"/>
                    <a:gd name="T20" fmla="*/ 0 w 49"/>
                    <a:gd name="T21" fmla="*/ 98858 h 25"/>
                    <a:gd name="T22" fmla="*/ 2845 w 49"/>
                    <a:gd name="T23" fmla="*/ 83326 h 25"/>
                    <a:gd name="T24" fmla="*/ 2845 w 49"/>
                    <a:gd name="T25" fmla="*/ 108479 h 25"/>
                    <a:gd name="T26" fmla="*/ 0 w 49"/>
                    <a:gd name="T27" fmla="*/ 98858 h 25"/>
                    <a:gd name="T28" fmla="*/ 2845 w 49"/>
                    <a:gd name="T29" fmla="*/ 108479 h 25"/>
                    <a:gd name="T30" fmla="*/ 2845 w 49"/>
                    <a:gd name="T31" fmla="*/ 114146 h 25"/>
                    <a:gd name="T32" fmla="*/ 2845 w 49"/>
                    <a:gd name="T33" fmla="*/ 108479 h 25"/>
                    <a:gd name="T34" fmla="*/ 4698 w 49"/>
                    <a:gd name="T35" fmla="*/ 108479 h 25"/>
                    <a:gd name="T36" fmla="*/ 4698 w 49"/>
                    <a:gd name="T37" fmla="*/ 108479 h 25"/>
                    <a:gd name="T38" fmla="*/ 49856 w 49"/>
                    <a:gd name="T39" fmla="*/ 123297 h 25"/>
                    <a:gd name="T40" fmla="*/ 2845 w 49"/>
                    <a:gd name="T41" fmla="*/ 114146 h 25"/>
                    <a:gd name="T42" fmla="*/ 49856 w 49"/>
                    <a:gd name="T43" fmla="*/ 123297 h 25"/>
                    <a:gd name="T44" fmla="*/ 77582 w 49"/>
                    <a:gd name="T45" fmla="*/ 129105 h 25"/>
                    <a:gd name="T46" fmla="*/ 49856 w 49"/>
                    <a:gd name="T47" fmla="*/ 123297 h 25"/>
                    <a:gd name="T48" fmla="*/ 77582 w 49"/>
                    <a:gd name="T49" fmla="*/ 129105 h 25"/>
                    <a:gd name="T50" fmla="*/ 77582 w 49"/>
                    <a:gd name="T51" fmla="*/ 129105 h 25"/>
                    <a:gd name="T52" fmla="*/ 75933 w 49"/>
                    <a:gd name="T53" fmla="*/ 123297 h 25"/>
                    <a:gd name="T54" fmla="*/ 77582 w 49"/>
                    <a:gd name="T55" fmla="*/ 129105 h 25"/>
                    <a:gd name="T56" fmla="*/ 75933 w 49"/>
                    <a:gd name="T57" fmla="*/ 123297 h 25"/>
                    <a:gd name="T58" fmla="*/ 77582 w 49"/>
                    <a:gd name="T59" fmla="*/ 129105 h 25"/>
                    <a:gd name="T60" fmla="*/ 75933 w 49"/>
                    <a:gd name="T61" fmla="*/ 123297 h 25"/>
                    <a:gd name="T62" fmla="*/ 80914 w 49"/>
                    <a:gd name="T63" fmla="*/ 108479 h 25"/>
                    <a:gd name="T64" fmla="*/ 75933 w 49"/>
                    <a:gd name="T65" fmla="*/ 123297 h 25"/>
                    <a:gd name="T66" fmla="*/ 77582 w 49"/>
                    <a:gd name="T67" fmla="*/ 88341 h 25"/>
                    <a:gd name="T68" fmla="*/ 80914 w 49"/>
                    <a:gd name="T69" fmla="*/ 108479 h 25"/>
                    <a:gd name="T70" fmla="*/ 77582 w 49"/>
                    <a:gd name="T71" fmla="*/ 88341 h 25"/>
                    <a:gd name="T72" fmla="*/ 59774 w 49"/>
                    <a:gd name="T73" fmla="*/ 0 h 25"/>
                    <a:gd name="T74" fmla="*/ 77582 w 49"/>
                    <a:gd name="T75" fmla="*/ 88341 h 25"/>
                    <a:gd name="T76" fmla="*/ 58000 w 49"/>
                    <a:gd name="T77" fmla="*/ 5586 h 25"/>
                    <a:gd name="T78" fmla="*/ 58000 w 49"/>
                    <a:gd name="T79" fmla="*/ 9151 h 25"/>
                    <a:gd name="T80" fmla="*/ 58000 w 49"/>
                    <a:gd name="T81" fmla="*/ 5586 h 25"/>
                    <a:gd name="T82" fmla="*/ 59774 w 49"/>
                    <a:gd name="T83" fmla="*/ 0 h 25"/>
                    <a:gd name="T84" fmla="*/ 58000 w 49"/>
                    <a:gd name="T85" fmla="*/ 5586 h 25"/>
                    <a:gd name="T86" fmla="*/ 58000 w 49"/>
                    <a:gd name="T87" fmla="*/ 5586 h 25"/>
                    <a:gd name="T88" fmla="*/ 56326 w 49"/>
                    <a:gd name="T89" fmla="*/ 5586 h 25"/>
                    <a:gd name="T90" fmla="*/ 59774 w 49"/>
                    <a:gd name="T91" fmla="*/ 0 h 25"/>
                    <a:gd name="T92" fmla="*/ 56326 w 49"/>
                    <a:gd name="T93" fmla="*/ 5586 h 25"/>
                    <a:gd name="T94" fmla="*/ 52890 w 49"/>
                    <a:gd name="T95" fmla="*/ 0 h 25"/>
                    <a:gd name="T96" fmla="*/ 56326 w 49"/>
                    <a:gd name="T97" fmla="*/ 5586 h 25"/>
                    <a:gd name="T98" fmla="*/ 40807 w 49"/>
                    <a:gd name="T99" fmla="*/ 21358 h 25"/>
                    <a:gd name="T100" fmla="*/ 52890 w 49"/>
                    <a:gd name="T101" fmla="*/ 0 h 25"/>
                    <a:gd name="T102" fmla="*/ 39765 w 49"/>
                    <a:gd name="T103" fmla="*/ 14999 h 25"/>
                    <a:gd name="T104" fmla="*/ 39765 w 49"/>
                    <a:gd name="T105" fmla="*/ 14999 h 25"/>
                    <a:gd name="T106" fmla="*/ 39765 w 49"/>
                    <a:gd name="T107" fmla="*/ 14999 h 25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</a:gdLst>
                  <a:ahLst/>
                  <a:cxnLst>
                    <a:cxn ang="T108">
                      <a:pos x="T0" y="T1"/>
                    </a:cxn>
                    <a:cxn ang="T109">
                      <a:pos x="T2" y="T3"/>
                    </a:cxn>
                    <a:cxn ang="T110">
                      <a:pos x="T4" y="T5"/>
                    </a:cxn>
                    <a:cxn ang="T111">
                      <a:pos x="T6" y="T7"/>
                    </a:cxn>
                    <a:cxn ang="T112">
                      <a:pos x="T8" y="T9"/>
                    </a:cxn>
                    <a:cxn ang="T113">
                      <a:pos x="T10" y="T11"/>
                    </a:cxn>
                    <a:cxn ang="T114">
                      <a:pos x="T12" y="T13"/>
                    </a:cxn>
                    <a:cxn ang="T115">
                      <a:pos x="T14" y="T15"/>
                    </a:cxn>
                    <a:cxn ang="T116">
                      <a:pos x="T16" y="T17"/>
                    </a:cxn>
                    <a:cxn ang="T117">
                      <a:pos x="T18" y="T19"/>
                    </a:cxn>
                    <a:cxn ang="T118">
                      <a:pos x="T20" y="T21"/>
                    </a:cxn>
                    <a:cxn ang="T119">
                      <a:pos x="T22" y="T23"/>
                    </a:cxn>
                    <a:cxn ang="T120">
                      <a:pos x="T24" y="T25"/>
                    </a:cxn>
                    <a:cxn ang="T121">
                      <a:pos x="T26" y="T27"/>
                    </a:cxn>
                    <a:cxn ang="T122">
                      <a:pos x="T28" y="T29"/>
                    </a:cxn>
                    <a:cxn ang="T123">
                      <a:pos x="T30" y="T31"/>
                    </a:cxn>
                    <a:cxn ang="T124">
                      <a:pos x="T32" y="T33"/>
                    </a:cxn>
                    <a:cxn ang="T125">
                      <a:pos x="T34" y="T35"/>
                    </a:cxn>
                    <a:cxn ang="T126">
                      <a:pos x="T36" y="T37"/>
                    </a:cxn>
                    <a:cxn ang="T127">
                      <a:pos x="T38" y="T39"/>
                    </a:cxn>
                    <a:cxn ang="T128">
                      <a:pos x="T40" y="T41"/>
                    </a:cxn>
                    <a:cxn ang="T129">
                      <a:pos x="T42" y="T43"/>
                    </a:cxn>
                    <a:cxn ang="T130">
                      <a:pos x="T44" y="T45"/>
                    </a:cxn>
                    <a:cxn ang="T131">
                      <a:pos x="T46" y="T47"/>
                    </a:cxn>
                    <a:cxn ang="T132">
                      <a:pos x="T48" y="T49"/>
                    </a:cxn>
                    <a:cxn ang="T133">
                      <a:pos x="T50" y="T51"/>
                    </a:cxn>
                    <a:cxn ang="T134">
                      <a:pos x="T52" y="T53"/>
                    </a:cxn>
                    <a:cxn ang="T135">
                      <a:pos x="T54" y="T55"/>
                    </a:cxn>
                    <a:cxn ang="T136">
                      <a:pos x="T56" y="T57"/>
                    </a:cxn>
                    <a:cxn ang="T137">
                      <a:pos x="T58" y="T59"/>
                    </a:cxn>
                    <a:cxn ang="T138">
                      <a:pos x="T60" y="T61"/>
                    </a:cxn>
                    <a:cxn ang="T139">
                      <a:pos x="T62" y="T63"/>
                    </a:cxn>
                    <a:cxn ang="T140">
                      <a:pos x="T64" y="T65"/>
                    </a:cxn>
                    <a:cxn ang="T141">
                      <a:pos x="T66" y="T67"/>
                    </a:cxn>
                    <a:cxn ang="T142">
                      <a:pos x="T68" y="T69"/>
                    </a:cxn>
                    <a:cxn ang="T143">
                      <a:pos x="T70" y="T71"/>
                    </a:cxn>
                    <a:cxn ang="T144">
                      <a:pos x="T72" y="T73"/>
                    </a:cxn>
                    <a:cxn ang="T145">
                      <a:pos x="T74" y="T75"/>
                    </a:cxn>
                    <a:cxn ang="T146">
                      <a:pos x="T76" y="T77"/>
                    </a:cxn>
                    <a:cxn ang="T147">
                      <a:pos x="T78" y="T79"/>
                    </a:cxn>
                    <a:cxn ang="T148">
                      <a:pos x="T80" y="T81"/>
                    </a:cxn>
                    <a:cxn ang="T149">
                      <a:pos x="T82" y="T83"/>
                    </a:cxn>
                    <a:cxn ang="T150">
                      <a:pos x="T84" y="T85"/>
                    </a:cxn>
                    <a:cxn ang="T151">
                      <a:pos x="T86" y="T87"/>
                    </a:cxn>
                    <a:cxn ang="T152">
                      <a:pos x="T88" y="T89"/>
                    </a:cxn>
                    <a:cxn ang="T153">
                      <a:pos x="T90" y="T91"/>
                    </a:cxn>
                    <a:cxn ang="T154">
                      <a:pos x="T92" y="T93"/>
                    </a:cxn>
                    <a:cxn ang="T155">
                      <a:pos x="T94" y="T95"/>
                    </a:cxn>
                    <a:cxn ang="T156">
                      <a:pos x="T96" y="T97"/>
                    </a:cxn>
                    <a:cxn ang="T157">
                      <a:pos x="T98" y="T99"/>
                    </a:cxn>
                    <a:cxn ang="T158">
                      <a:pos x="T100" y="T101"/>
                    </a:cxn>
                    <a:cxn ang="T159">
                      <a:pos x="T102" y="T103"/>
                    </a:cxn>
                    <a:cxn ang="T160">
                      <a:pos x="T104" y="T105"/>
                    </a:cxn>
                    <a:cxn ang="T161">
                      <a:pos x="T106" y="T107"/>
                    </a:cxn>
                  </a:cxnLst>
                  <a:rect l="0" t="0" r="r" b="b"/>
                  <a:pathLst>
                    <a:path w="49" h="25">
                      <a:moveTo>
                        <a:pt x="25" y="4"/>
                      </a:moveTo>
                      <a:cubicBezTo>
                        <a:pt x="22" y="7"/>
                        <a:pt x="18" y="8"/>
                        <a:pt x="13" y="9"/>
                      </a:cubicBezTo>
                      <a:lnTo>
                        <a:pt x="13" y="7"/>
                      </a:lnTo>
                      <a:cubicBezTo>
                        <a:pt x="17" y="7"/>
                        <a:pt x="21" y="6"/>
                        <a:pt x="24" y="3"/>
                      </a:cubicBezTo>
                      <a:lnTo>
                        <a:pt x="25" y="4"/>
                      </a:lnTo>
                      <a:close/>
                      <a:moveTo>
                        <a:pt x="13" y="9"/>
                      </a:moveTo>
                      <a:cubicBezTo>
                        <a:pt x="10" y="9"/>
                        <a:pt x="6" y="10"/>
                        <a:pt x="4" y="13"/>
                      </a:cubicBezTo>
                      <a:lnTo>
                        <a:pt x="3" y="12"/>
                      </a:lnTo>
                      <a:cubicBezTo>
                        <a:pt x="5" y="9"/>
                        <a:pt x="9" y="8"/>
                        <a:pt x="13" y="7"/>
                      </a:cubicBezTo>
                      <a:lnTo>
                        <a:pt x="13" y="9"/>
                      </a:lnTo>
                      <a:close/>
                      <a:moveTo>
                        <a:pt x="4" y="13"/>
                      </a:moveTo>
                      <a:lnTo>
                        <a:pt x="4" y="13"/>
                      </a:lnTo>
                      <a:lnTo>
                        <a:pt x="3" y="12"/>
                      </a:lnTo>
                      <a:lnTo>
                        <a:pt x="4" y="13"/>
                      </a:lnTo>
                      <a:close/>
                      <a:moveTo>
                        <a:pt x="4" y="13"/>
                      </a:moveTo>
                      <a:cubicBezTo>
                        <a:pt x="3" y="14"/>
                        <a:pt x="3" y="15"/>
                        <a:pt x="2" y="16"/>
                      </a:cubicBezTo>
                      <a:lnTo>
                        <a:pt x="1" y="16"/>
                      </a:lnTo>
                      <a:cubicBezTo>
                        <a:pt x="1" y="14"/>
                        <a:pt x="2" y="13"/>
                        <a:pt x="3" y="12"/>
                      </a:cubicBezTo>
                      <a:lnTo>
                        <a:pt x="4" y="13"/>
                      </a:lnTo>
                      <a:close/>
                      <a:moveTo>
                        <a:pt x="2" y="16"/>
                      </a:moveTo>
                      <a:cubicBezTo>
                        <a:pt x="2" y="17"/>
                        <a:pt x="1" y="18"/>
                        <a:pt x="1" y="19"/>
                      </a:cubicBezTo>
                      <a:lnTo>
                        <a:pt x="0" y="19"/>
                      </a:lnTo>
                      <a:cubicBezTo>
                        <a:pt x="0" y="18"/>
                        <a:pt x="0" y="17"/>
                        <a:pt x="1" y="16"/>
                      </a:cubicBezTo>
                      <a:lnTo>
                        <a:pt x="2" y="16"/>
                      </a:lnTo>
                      <a:close/>
                      <a:moveTo>
                        <a:pt x="1" y="19"/>
                      </a:moveTo>
                      <a:cubicBezTo>
                        <a:pt x="1" y="20"/>
                        <a:pt x="2" y="20"/>
                        <a:pt x="2" y="21"/>
                      </a:cubicBezTo>
                      <a:lnTo>
                        <a:pt x="1" y="22"/>
                      </a:lnTo>
                      <a:cubicBezTo>
                        <a:pt x="0" y="21"/>
                        <a:pt x="0" y="20"/>
                        <a:pt x="0" y="19"/>
                      </a:cubicBezTo>
                      <a:lnTo>
                        <a:pt x="1" y="19"/>
                      </a:lnTo>
                      <a:close/>
                      <a:moveTo>
                        <a:pt x="2" y="21"/>
                      </a:moveTo>
                      <a:cubicBezTo>
                        <a:pt x="2" y="21"/>
                        <a:pt x="3" y="21"/>
                        <a:pt x="3" y="21"/>
                      </a:cubicBezTo>
                      <a:lnTo>
                        <a:pt x="2" y="22"/>
                      </a:lnTo>
                      <a:cubicBezTo>
                        <a:pt x="2" y="22"/>
                        <a:pt x="2" y="22"/>
                        <a:pt x="1" y="22"/>
                      </a:cubicBezTo>
                      <a:lnTo>
                        <a:pt x="2" y="21"/>
                      </a:lnTo>
                      <a:close/>
                      <a:moveTo>
                        <a:pt x="3" y="21"/>
                      </a:moveTo>
                      <a:lnTo>
                        <a:pt x="3" y="21"/>
                      </a:lnTo>
                      <a:lnTo>
                        <a:pt x="3" y="22"/>
                      </a:lnTo>
                      <a:lnTo>
                        <a:pt x="3" y="21"/>
                      </a:lnTo>
                      <a:close/>
                      <a:moveTo>
                        <a:pt x="3" y="21"/>
                      </a:moveTo>
                      <a:cubicBezTo>
                        <a:pt x="11" y="24"/>
                        <a:pt x="20" y="24"/>
                        <a:pt x="30" y="24"/>
                      </a:cubicBezTo>
                      <a:lnTo>
                        <a:pt x="30" y="25"/>
                      </a:lnTo>
                      <a:cubicBezTo>
                        <a:pt x="20" y="25"/>
                        <a:pt x="11" y="25"/>
                        <a:pt x="2" y="22"/>
                      </a:cubicBezTo>
                      <a:lnTo>
                        <a:pt x="3" y="21"/>
                      </a:lnTo>
                      <a:close/>
                      <a:moveTo>
                        <a:pt x="30" y="24"/>
                      </a:moveTo>
                      <a:cubicBezTo>
                        <a:pt x="35" y="23"/>
                        <a:pt x="41" y="23"/>
                        <a:pt x="47" y="24"/>
                      </a:cubicBezTo>
                      <a:lnTo>
                        <a:pt x="47" y="25"/>
                      </a:lnTo>
                      <a:cubicBezTo>
                        <a:pt x="41" y="25"/>
                        <a:pt x="35" y="25"/>
                        <a:pt x="30" y="25"/>
                      </a:cubicBezTo>
                      <a:lnTo>
                        <a:pt x="30" y="24"/>
                      </a:lnTo>
                      <a:close/>
                      <a:moveTo>
                        <a:pt x="47" y="25"/>
                      </a:moveTo>
                      <a:lnTo>
                        <a:pt x="47" y="25"/>
                      </a:lnTo>
                      <a:close/>
                      <a:moveTo>
                        <a:pt x="46" y="24"/>
                      </a:moveTo>
                      <a:lnTo>
                        <a:pt x="46" y="24"/>
                      </a:lnTo>
                      <a:lnTo>
                        <a:pt x="47" y="25"/>
                      </a:lnTo>
                      <a:lnTo>
                        <a:pt x="46" y="24"/>
                      </a:lnTo>
                      <a:close/>
                      <a:moveTo>
                        <a:pt x="46" y="24"/>
                      </a:moveTo>
                      <a:lnTo>
                        <a:pt x="46" y="24"/>
                      </a:lnTo>
                      <a:lnTo>
                        <a:pt x="47" y="25"/>
                      </a:lnTo>
                      <a:lnTo>
                        <a:pt x="46" y="24"/>
                      </a:lnTo>
                      <a:close/>
                      <a:moveTo>
                        <a:pt x="46" y="24"/>
                      </a:moveTo>
                      <a:cubicBezTo>
                        <a:pt x="47" y="23"/>
                        <a:pt x="47" y="22"/>
                        <a:pt x="47" y="21"/>
                      </a:cubicBezTo>
                      <a:lnTo>
                        <a:pt x="49" y="21"/>
                      </a:lnTo>
                      <a:cubicBezTo>
                        <a:pt x="48" y="22"/>
                        <a:pt x="48" y="23"/>
                        <a:pt x="47" y="25"/>
                      </a:cubicBezTo>
                      <a:lnTo>
                        <a:pt x="46" y="24"/>
                      </a:lnTo>
                      <a:close/>
                      <a:moveTo>
                        <a:pt x="47" y="21"/>
                      </a:moveTo>
                      <a:cubicBezTo>
                        <a:pt x="47" y="19"/>
                        <a:pt x="47" y="18"/>
                        <a:pt x="47" y="17"/>
                      </a:cubicBezTo>
                      <a:lnTo>
                        <a:pt x="49" y="17"/>
                      </a:lnTo>
                      <a:cubicBezTo>
                        <a:pt x="49" y="18"/>
                        <a:pt x="49" y="19"/>
                        <a:pt x="49" y="21"/>
                      </a:cubicBezTo>
                      <a:lnTo>
                        <a:pt x="47" y="21"/>
                      </a:lnTo>
                      <a:close/>
                      <a:moveTo>
                        <a:pt x="47" y="17"/>
                      </a:moveTo>
                      <a:cubicBezTo>
                        <a:pt x="46" y="11"/>
                        <a:pt x="41" y="5"/>
                        <a:pt x="35" y="2"/>
                      </a:cubicBezTo>
                      <a:lnTo>
                        <a:pt x="36" y="0"/>
                      </a:lnTo>
                      <a:cubicBezTo>
                        <a:pt x="43" y="4"/>
                        <a:pt x="48" y="10"/>
                        <a:pt x="49" y="17"/>
                      </a:cubicBezTo>
                      <a:lnTo>
                        <a:pt x="47" y="17"/>
                      </a:lnTo>
                      <a:close/>
                      <a:moveTo>
                        <a:pt x="35" y="2"/>
                      </a:moveTo>
                      <a:lnTo>
                        <a:pt x="35" y="1"/>
                      </a:lnTo>
                      <a:lnTo>
                        <a:pt x="35" y="2"/>
                      </a:lnTo>
                      <a:close/>
                      <a:moveTo>
                        <a:pt x="35" y="1"/>
                      </a:moveTo>
                      <a:lnTo>
                        <a:pt x="35" y="1"/>
                      </a:lnTo>
                      <a:lnTo>
                        <a:pt x="36" y="0"/>
                      </a:lnTo>
                      <a:lnTo>
                        <a:pt x="35" y="1"/>
                      </a:lnTo>
                      <a:close/>
                      <a:moveTo>
                        <a:pt x="35" y="1"/>
                      </a:moveTo>
                      <a:lnTo>
                        <a:pt x="35" y="1"/>
                      </a:lnTo>
                      <a:close/>
                      <a:moveTo>
                        <a:pt x="35" y="1"/>
                      </a:moveTo>
                      <a:cubicBezTo>
                        <a:pt x="34" y="1"/>
                        <a:pt x="34" y="1"/>
                        <a:pt x="34" y="1"/>
                      </a:cubicBezTo>
                      <a:lnTo>
                        <a:pt x="34" y="0"/>
                      </a:lnTo>
                      <a:cubicBezTo>
                        <a:pt x="35" y="0"/>
                        <a:pt x="35" y="0"/>
                        <a:pt x="36" y="0"/>
                      </a:cubicBezTo>
                      <a:lnTo>
                        <a:pt x="35" y="1"/>
                      </a:lnTo>
                      <a:close/>
                      <a:moveTo>
                        <a:pt x="34" y="1"/>
                      </a:moveTo>
                      <a:cubicBezTo>
                        <a:pt x="33" y="1"/>
                        <a:pt x="33" y="1"/>
                        <a:pt x="32" y="1"/>
                      </a:cubicBezTo>
                      <a:lnTo>
                        <a:pt x="32" y="0"/>
                      </a:lnTo>
                      <a:cubicBezTo>
                        <a:pt x="33" y="0"/>
                        <a:pt x="34" y="0"/>
                        <a:pt x="34" y="0"/>
                      </a:cubicBezTo>
                      <a:lnTo>
                        <a:pt x="34" y="1"/>
                      </a:lnTo>
                      <a:close/>
                      <a:moveTo>
                        <a:pt x="32" y="1"/>
                      </a:moveTo>
                      <a:cubicBezTo>
                        <a:pt x="30" y="1"/>
                        <a:pt x="27" y="2"/>
                        <a:pt x="25" y="4"/>
                      </a:cubicBezTo>
                      <a:lnTo>
                        <a:pt x="24" y="3"/>
                      </a:lnTo>
                      <a:cubicBezTo>
                        <a:pt x="26" y="1"/>
                        <a:pt x="29" y="0"/>
                        <a:pt x="32" y="0"/>
                      </a:cubicBezTo>
                      <a:lnTo>
                        <a:pt x="32" y="1"/>
                      </a:lnTo>
                      <a:close/>
                      <a:moveTo>
                        <a:pt x="24" y="3"/>
                      </a:moveTo>
                      <a:lnTo>
                        <a:pt x="24" y="3"/>
                      </a:lnTo>
                      <a:lnTo>
                        <a:pt x="24" y="4"/>
                      </a:lnTo>
                      <a:lnTo>
                        <a:pt x="24" y="3"/>
                      </a:lnTo>
                      <a:close/>
                    </a:path>
                  </a:pathLst>
                </a:custGeom>
                <a:solidFill>
                  <a:srgbClr val="94939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504" name="Freeform 67"/>
                <p:cNvSpPr>
                  <a:spLocks noChangeArrowheads="1"/>
                </p:cNvSpPr>
                <p:nvPr/>
              </p:nvSpPr>
              <p:spPr bwMode="auto">
                <a:xfrm>
                  <a:off x="923" y="3867"/>
                  <a:ext cx="87" cy="73"/>
                </a:xfrm>
                <a:custGeom>
                  <a:avLst/>
                  <a:gdLst>
                    <a:gd name="T0" fmla="*/ 76936 w 63"/>
                    <a:gd name="T1" fmla="*/ 60454 h 43"/>
                    <a:gd name="T2" fmla="*/ 39876 w 63"/>
                    <a:gd name="T3" fmla="*/ 17160 h 43"/>
                    <a:gd name="T4" fmla="*/ 0 w 63"/>
                    <a:gd name="T5" fmla="*/ 128107 h 43"/>
                    <a:gd name="T6" fmla="*/ 60461 w 63"/>
                    <a:gd name="T7" fmla="*/ 244485 h 43"/>
                    <a:gd name="T8" fmla="*/ 76525 w 63"/>
                    <a:gd name="T9" fmla="*/ 231522 h 43"/>
                    <a:gd name="T10" fmla="*/ 102866 w 63"/>
                    <a:gd name="T11" fmla="*/ 109571 h 43"/>
                    <a:gd name="T12" fmla="*/ 76936 w 63"/>
                    <a:gd name="T13" fmla="*/ 60454 h 43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63" h="43">
                      <a:moveTo>
                        <a:pt x="45" y="10"/>
                      </a:moveTo>
                      <a:cubicBezTo>
                        <a:pt x="37" y="6"/>
                        <a:pt x="32" y="0"/>
                        <a:pt x="23" y="3"/>
                      </a:cubicBezTo>
                      <a:cubicBezTo>
                        <a:pt x="11" y="5"/>
                        <a:pt x="11" y="18"/>
                        <a:pt x="0" y="22"/>
                      </a:cubicBezTo>
                      <a:cubicBezTo>
                        <a:pt x="5" y="34"/>
                        <a:pt x="23" y="36"/>
                        <a:pt x="35" y="41"/>
                      </a:cubicBezTo>
                      <a:cubicBezTo>
                        <a:pt x="38" y="43"/>
                        <a:pt x="42" y="41"/>
                        <a:pt x="44" y="39"/>
                      </a:cubicBezTo>
                      <a:cubicBezTo>
                        <a:pt x="50" y="31"/>
                        <a:pt x="54" y="25"/>
                        <a:pt x="60" y="18"/>
                      </a:cubicBezTo>
                      <a:cubicBezTo>
                        <a:pt x="63" y="15"/>
                        <a:pt x="51" y="13"/>
                        <a:pt x="45" y="10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505" name="Freeform 68"/>
                <p:cNvSpPr>
                  <a:spLocks noChangeArrowheads="1"/>
                </p:cNvSpPr>
                <p:nvPr/>
              </p:nvSpPr>
              <p:spPr bwMode="auto">
                <a:xfrm>
                  <a:off x="922" y="3867"/>
                  <a:ext cx="85" cy="72"/>
                </a:xfrm>
                <a:custGeom>
                  <a:avLst/>
                  <a:gdLst>
                    <a:gd name="T0" fmla="*/ 71777 w 62"/>
                    <a:gd name="T1" fmla="*/ 74947 h 42"/>
                    <a:gd name="T2" fmla="*/ 73451 w 62"/>
                    <a:gd name="T3" fmla="*/ 70863 h 42"/>
                    <a:gd name="T4" fmla="*/ 71777 w 62"/>
                    <a:gd name="T5" fmla="*/ 74947 h 42"/>
                    <a:gd name="T6" fmla="*/ 73451 w 62"/>
                    <a:gd name="T7" fmla="*/ 70863 h 42"/>
                    <a:gd name="T8" fmla="*/ 71777 w 62"/>
                    <a:gd name="T9" fmla="*/ 74947 h 42"/>
                    <a:gd name="T10" fmla="*/ 66873 w 62"/>
                    <a:gd name="T11" fmla="*/ 49927 h 42"/>
                    <a:gd name="T12" fmla="*/ 71777 w 62"/>
                    <a:gd name="T13" fmla="*/ 74947 h 42"/>
                    <a:gd name="T14" fmla="*/ 37538 w 62"/>
                    <a:gd name="T15" fmla="*/ 20227 h 42"/>
                    <a:gd name="T16" fmla="*/ 66873 w 62"/>
                    <a:gd name="T17" fmla="*/ 49927 h 42"/>
                    <a:gd name="T18" fmla="*/ 37538 w 62"/>
                    <a:gd name="T19" fmla="*/ 20227 h 42"/>
                    <a:gd name="T20" fmla="*/ 37538 w 62"/>
                    <a:gd name="T21" fmla="*/ 20227 h 42"/>
                    <a:gd name="T22" fmla="*/ 19218 w 62"/>
                    <a:gd name="T23" fmla="*/ 83196 h 42"/>
                    <a:gd name="T24" fmla="*/ 36946 w 62"/>
                    <a:gd name="T25" fmla="*/ 12125 h 42"/>
                    <a:gd name="T26" fmla="*/ 19218 w 62"/>
                    <a:gd name="T27" fmla="*/ 83196 h 42"/>
                    <a:gd name="T28" fmla="*/ 1707 w 62"/>
                    <a:gd name="T29" fmla="*/ 146880 h 42"/>
                    <a:gd name="T30" fmla="*/ 19218 w 62"/>
                    <a:gd name="T31" fmla="*/ 83196 h 42"/>
                    <a:gd name="T32" fmla="*/ 0 w 62"/>
                    <a:gd name="T33" fmla="*/ 146880 h 42"/>
                    <a:gd name="T34" fmla="*/ 1707 w 62"/>
                    <a:gd name="T35" fmla="*/ 156019 h 42"/>
                    <a:gd name="T36" fmla="*/ 2808 w 62"/>
                    <a:gd name="T37" fmla="*/ 146880 h 42"/>
                    <a:gd name="T38" fmla="*/ 39196 w 62"/>
                    <a:gd name="T39" fmla="*/ 264922 h 42"/>
                    <a:gd name="T40" fmla="*/ 2808 w 62"/>
                    <a:gd name="T41" fmla="*/ 146880 h 42"/>
                    <a:gd name="T42" fmla="*/ 58749 w 62"/>
                    <a:gd name="T43" fmla="*/ 283947 h 42"/>
                    <a:gd name="T44" fmla="*/ 39196 w 62"/>
                    <a:gd name="T45" fmla="*/ 264922 h 42"/>
                    <a:gd name="T46" fmla="*/ 56958 w 62"/>
                    <a:gd name="T47" fmla="*/ 294718 h 42"/>
                    <a:gd name="T48" fmla="*/ 56958 w 62"/>
                    <a:gd name="T49" fmla="*/ 283947 h 42"/>
                    <a:gd name="T50" fmla="*/ 56958 w 62"/>
                    <a:gd name="T51" fmla="*/ 283947 h 42"/>
                    <a:gd name="T52" fmla="*/ 56958 w 62"/>
                    <a:gd name="T53" fmla="*/ 294718 h 42"/>
                    <a:gd name="T54" fmla="*/ 56958 w 62"/>
                    <a:gd name="T55" fmla="*/ 283947 h 42"/>
                    <a:gd name="T56" fmla="*/ 56958 w 62"/>
                    <a:gd name="T57" fmla="*/ 294718 h 42"/>
                    <a:gd name="T58" fmla="*/ 56958 w 62"/>
                    <a:gd name="T59" fmla="*/ 294718 h 42"/>
                    <a:gd name="T60" fmla="*/ 60785 w 62"/>
                    <a:gd name="T61" fmla="*/ 283947 h 42"/>
                    <a:gd name="T62" fmla="*/ 56958 w 62"/>
                    <a:gd name="T63" fmla="*/ 294718 h 42"/>
                    <a:gd name="T64" fmla="*/ 60785 w 62"/>
                    <a:gd name="T65" fmla="*/ 283947 h 42"/>
                    <a:gd name="T66" fmla="*/ 61766 w 62"/>
                    <a:gd name="T67" fmla="*/ 294718 h 42"/>
                    <a:gd name="T68" fmla="*/ 60785 w 62"/>
                    <a:gd name="T69" fmla="*/ 283947 h 42"/>
                    <a:gd name="T70" fmla="*/ 71777 w 62"/>
                    <a:gd name="T71" fmla="*/ 271781 h 42"/>
                    <a:gd name="T72" fmla="*/ 61766 w 62"/>
                    <a:gd name="T73" fmla="*/ 294718 h 42"/>
                    <a:gd name="T74" fmla="*/ 73451 w 62"/>
                    <a:gd name="T75" fmla="*/ 271781 h 42"/>
                    <a:gd name="T76" fmla="*/ 73451 w 62"/>
                    <a:gd name="T77" fmla="*/ 271781 h 42"/>
                    <a:gd name="T78" fmla="*/ 73451 w 62"/>
                    <a:gd name="T79" fmla="*/ 271781 h 42"/>
                    <a:gd name="T80" fmla="*/ 79003 w 62"/>
                    <a:gd name="T81" fmla="*/ 208191 h 42"/>
                    <a:gd name="T82" fmla="*/ 73451 w 62"/>
                    <a:gd name="T83" fmla="*/ 271781 h 42"/>
                    <a:gd name="T84" fmla="*/ 79003 w 62"/>
                    <a:gd name="T85" fmla="*/ 208191 h 42"/>
                    <a:gd name="T86" fmla="*/ 96650 w 62"/>
                    <a:gd name="T87" fmla="*/ 133113 h 42"/>
                    <a:gd name="T88" fmla="*/ 79003 w 62"/>
                    <a:gd name="T89" fmla="*/ 208191 h 42"/>
                    <a:gd name="T90" fmla="*/ 95543 w 62"/>
                    <a:gd name="T91" fmla="*/ 124925 h 42"/>
                    <a:gd name="T92" fmla="*/ 95543 w 62"/>
                    <a:gd name="T93" fmla="*/ 124925 h 42"/>
                    <a:gd name="T94" fmla="*/ 93703 w 62"/>
                    <a:gd name="T95" fmla="*/ 113146 h 42"/>
                    <a:gd name="T96" fmla="*/ 96650 w 62"/>
                    <a:gd name="T97" fmla="*/ 133113 h 42"/>
                    <a:gd name="T98" fmla="*/ 93703 w 62"/>
                    <a:gd name="T99" fmla="*/ 113146 h 42"/>
                    <a:gd name="T100" fmla="*/ 83853 w 62"/>
                    <a:gd name="T101" fmla="*/ 83196 h 42"/>
                    <a:gd name="T102" fmla="*/ 93703 w 62"/>
                    <a:gd name="T103" fmla="*/ 113146 h 42"/>
                    <a:gd name="T104" fmla="*/ 71777 w 62"/>
                    <a:gd name="T105" fmla="*/ 74947 h 42"/>
                    <a:gd name="T106" fmla="*/ 83853 w 62"/>
                    <a:gd name="T107" fmla="*/ 83196 h 42"/>
                    <a:gd name="T108" fmla="*/ 71777 w 62"/>
                    <a:gd name="T109" fmla="*/ 74947 h 42"/>
                    <a:gd name="T110" fmla="*/ 73451 w 62"/>
                    <a:gd name="T111" fmla="*/ 70863 h 42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</a:gdLst>
                  <a:ahLst/>
                  <a:cxnLst>
                    <a:cxn ang="T112">
                      <a:pos x="T0" y="T1"/>
                    </a:cxn>
                    <a:cxn ang="T113">
                      <a:pos x="T2" y="T3"/>
                    </a:cxn>
                    <a:cxn ang="T114">
                      <a:pos x="T4" y="T5"/>
                    </a:cxn>
                    <a:cxn ang="T115">
                      <a:pos x="T6" y="T7"/>
                    </a:cxn>
                    <a:cxn ang="T116">
                      <a:pos x="T8" y="T9"/>
                    </a:cxn>
                    <a:cxn ang="T117">
                      <a:pos x="T10" y="T11"/>
                    </a:cxn>
                    <a:cxn ang="T118">
                      <a:pos x="T12" y="T13"/>
                    </a:cxn>
                    <a:cxn ang="T119">
                      <a:pos x="T14" y="T15"/>
                    </a:cxn>
                    <a:cxn ang="T120">
                      <a:pos x="T16" y="T17"/>
                    </a:cxn>
                    <a:cxn ang="T121">
                      <a:pos x="T18" y="T19"/>
                    </a:cxn>
                    <a:cxn ang="T122">
                      <a:pos x="T20" y="T21"/>
                    </a:cxn>
                    <a:cxn ang="T123">
                      <a:pos x="T22" y="T23"/>
                    </a:cxn>
                    <a:cxn ang="T124">
                      <a:pos x="T24" y="T25"/>
                    </a:cxn>
                    <a:cxn ang="T125">
                      <a:pos x="T26" y="T27"/>
                    </a:cxn>
                    <a:cxn ang="T126">
                      <a:pos x="T28" y="T29"/>
                    </a:cxn>
                    <a:cxn ang="T127">
                      <a:pos x="T30" y="T31"/>
                    </a:cxn>
                    <a:cxn ang="T128">
                      <a:pos x="T32" y="T33"/>
                    </a:cxn>
                    <a:cxn ang="T129">
                      <a:pos x="T34" y="T35"/>
                    </a:cxn>
                    <a:cxn ang="T130">
                      <a:pos x="T36" y="T37"/>
                    </a:cxn>
                    <a:cxn ang="T131">
                      <a:pos x="T38" y="T39"/>
                    </a:cxn>
                    <a:cxn ang="T132">
                      <a:pos x="T40" y="T41"/>
                    </a:cxn>
                    <a:cxn ang="T133">
                      <a:pos x="T42" y="T43"/>
                    </a:cxn>
                    <a:cxn ang="T134">
                      <a:pos x="T44" y="T45"/>
                    </a:cxn>
                    <a:cxn ang="T135">
                      <a:pos x="T46" y="T47"/>
                    </a:cxn>
                    <a:cxn ang="T136">
                      <a:pos x="T48" y="T49"/>
                    </a:cxn>
                    <a:cxn ang="T137">
                      <a:pos x="T50" y="T51"/>
                    </a:cxn>
                    <a:cxn ang="T138">
                      <a:pos x="T52" y="T53"/>
                    </a:cxn>
                    <a:cxn ang="T139">
                      <a:pos x="T54" y="T55"/>
                    </a:cxn>
                    <a:cxn ang="T140">
                      <a:pos x="T56" y="T57"/>
                    </a:cxn>
                    <a:cxn ang="T141">
                      <a:pos x="T58" y="T59"/>
                    </a:cxn>
                    <a:cxn ang="T142">
                      <a:pos x="T60" y="T61"/>
                    </a:cxn>
                    <a:cxn ang="T143">
                      <a:pos x="T62" y="T63"/>
                    </a:cxn>
                    <a:cxn ang="T144">
                      <a:pos x="T64" y="T65"/>
                    </a:cxn>
                    <a:cxn ang="T145">
                      <a:pos x="T66" y="T67"/>
                    </a:cxn>
                    <a:cxn ang="T146">
                      <a:pos x="T68" y="T69"/>
                    </a:cxn>
                    <a:cxn ang="T147">
                      <a:pos x="T70" y="T71"/>
                    </a:cxn>
                    <a:cxn ang="T148">
                      <a:pos x="T72" y="T73"/>
                    </a:cxn>
                    <a:cxn ang="T149">
                      <a:pos x="T74" y="T75"/>
                    </a:cxn>
                    <a:cxn ang="T150">
                      <a:pos x="T76" y="T77"/>
                    </a:cxn>
                    <a:cxn ang="T151">
                      <a:pos x="T78" y="T79"/>
                    </a:cxn>
                    <a:cxn ang="T152">
                      <a:pos x="T80" y="T81"/>
                    </a:cxn>
                    <a:cxn ang="T153">
                      <a:pos x="T82" y="T83"/>
                    </a:cxn>
                    <a:cxn ang="T154">
                      <a:pos x="T84" y="T85"/>
                    </a:cxn>
                    <a:cxn ang="T155">
                      <a:pos x="T86" y="T87"/>
                    </a:cxn>
                    <a:cxn ang="T156">
                      <a:pos x="T88" y="T89"/>
                    </a:cxn>
                    <a:cxn ang="T157">
                      <a:pos x="T90" y="T91"/>
                    </a:cxn>
                    <a:cxn ang="T158">
                      <a:pos x="T92" y="T93"/>
                    </a:cxn>
                    <a:cxn ang="T159">
                      <a:pos x="T94" y="T95"/>
                    </a:cxn>
                    <a:cxn ang="T160">
                      <a:pos x="T96" y="T97"/>
                    </a:cxn>
                    <a:cxn ang="T161">
                      <a:pos x="T98" y="T99"/>
                    </a:cxn>
                    <a:cxn ang="T162">
                      <a:pos x="T100" y="T101"/>
                    </a:cxn>
                    <a:cxn ang="T163">
                      <a:pos x="T102" y="T103"/>
                    </a:cxn>
                    <a:cxn ang="T164">
                      <a:pos x="T104" y="T105"/>
                    </a:cxn>
                    <a:cxn ang="T165">
                      <a:pos x="T106" y="T107"/>
                    </a:cxn>
                    <a:cxn ang="T166">
                      <a:pos x="T108" y="T109"/>
                    </a:cxn>
                    <a:cxn ang="T167">
                      <a:pos x="T110" y="T111"/>
                    </a:cxn>
                  </a:cxnLst>
                  <a:rect l="0" t="0" r="r" b="b"/>
                  <a:pathLst>
                    <a:path w="62" h="42">
                      <a:moveTo>
                        <a:pt x="45" y="11"/>
                      </a:moveTo>
                      <a:lnTo>
                        <a:pt x="45" y="11"/>
                      </a:lnTo>
                      <a:lnTo>
                        <a:pt x="46" y="10"/>
                      </a:lnTo>
                      <a:lnTo>
                        <a:pt x="45" y="11"/>
                      </a:lnTo>
                      <a:close/>
                      <a:moveTo>
                        <a:pt x="45" y="11"/>
                      </a:moveTo>
                      <a:lnTo>
                        <a:pt x="45" y="11"/>
                      </a:lnTo>
                      <a:lnTo>
                        <a:pt x="46" y="10"/>
                      </a:lnTo>
                      <a:lnTo>
                        <a:pt x="45" y="11"/>
                      </a:lnTo>
                      <a:close/>
                      <a:moveTo>
                        <a:pt x="45" y="11"/>
                      </a:moveTo>
                      <a:cubicBezTo>
                        <a:pt x="44" y="10"/>
                        <a:pt x="42" y="9"/>
                        <a:pt x="41" y="8"/>
                      </a:cubicBezTo>
                      <a:lnTo>
                        <a:pt x="42" y="7"/>
                      </a:lnTo>
                      <a:cubicBezTo>
                        <a:pt x="43" y="8"/>
                        <a:pt x="45" y="9"/>
                        <a:pt x="46" y="10"/>
                      </a:cubicBezTo>
                      <a:lnTo>
                        <a:pt x="45" y="11"/>
                      </a:lnTo>
                      <a:close/>
                      <a:moveTo>
                        <a:pt x="41" y="8"/>
                      </a:moveTo>
                      <a:cubicBezTo>
                        <a:pt x="36" y="5"/>
                        <a:pt x="31" y="1"/>
                        <a:pt x="24" y="3"/>
                      </a:cubicBezTo>
                      <a:lnTo>
                        <a:pt x="23" y="2"/>
                      </a:lnTo>
                      <a:cubicBezTo>
                        <a:pt x="31" y="0"/>
                        <a:pt x="36" y="3"/>
                        <a:pt x="42" y="7"/>
                      </a:cubicBezTo>
                      <a:lnTo>
                        <a:pt x="41" y="8"/>
                      </a:lnTo>
                      <a:close/>
                      <a:moveTo>
                        <a:pt x="24" y="3"/>
                      </a:moveTo>
                      <a:lnTo>
                        <a:pt x="24" y="3"/>
                      </a:lnTo>
                      <a:close/>
                      <a:moveTo>
                        <a:pt x="24" y="3"/>
                      </a:moveTo>
                      <a:cubicBezTo>
                        <a:pt x="18" y="4"/>
                        <a:pt x="15" y="8"/>
                        <a:pt x="12" y="12"/>
                      </a:cubicBezTo>
                      <a:lnTo>
                        <a:pt x="11" y="12"/>
                      </a:lnTo>
                      <a:cubicBezTo>
                        <a:pt x="14" y="8"/>
                        <a:pt x="17" y="3"/>
                        <a:pt x="23" y="2"/>
                      </a:cubicBezTo>
                      <a:lnTo>
                        <a:pt x="24" y="3"/>
                      </a:lnTo>
                      <a:close/>
                      <a:moveTo>
                        <a:pt x="12" y="12"/>
                      </a:moveTo>
                      <a:cubicBezTo>
                        <a:pt x="10" y="16"/>
                        <a:pt x="7" y="20"/>
                        <a:pt x="1" y="22"/>
                      </a:cubicBezTo>
                      <a:lnTo>
                        <a:pt x="1" y="21"/>
                      </a:lnTo>
                      <a:cubicBezTo>
                        <a:pt x="6" y="19"/>
                        <a:pt x="8" y="16"/>
                        <a:pt x="11" y="12"/>
                      </a:cubicBezTo>
                      <a:lnTo>
                        <a:pt x="12" y="12"/>
                      </a:lnTo>
                      <a:close/>
                      <a:moveTo>
                        <a:pt x="0" y="22"/>
                      </a:moveTo>
                      <a:lnTo>
                        <a:pt x="0" y="21"/>
                      </a:lnTo>
                      <a:lnTo>
                        <a:pt x="1" y="21"/>
                      </a:lnTo>
                      <a:lnTo>
                        <a:pt x="1" y="22"/>
                      </a:lnTo>
                      <a:lnTo>
                        <a:pt x="0" y="22"/>
                      </a:lnTo>
                      <a:close/>
                      <a:moveTo>
                        <a:pt x="2" y="21"/>
                      </a:moveTo>
                      <a:cubicBezTo>
                        <a:pt x="5" y="30"/>
                        <a:pt x="16" y="33"/>
                        <a:pt x="25" y="37"/>
                      </a:cubicBezTo>
                      <a:lnTo>
                        <a:pt x="25" y="38"/>
                      </a:lnTo>
                      <a:cubicBezTo>
                        <a:pt x="15" y="34"/>
                        <a:pt x="4" y="31"/>
                        <a:pt x="0" y="22"/>
                      </a:cubicBezTo>
                      <a:lnTo>
                        <a:pt x="2" y="21"/>
                      </a:lnTo>
                      <a:close/>
                      <a:moveTo>
                        <a:pt x="25" y="37"/>
                      </a:moveTo>
                      <a:cubicBezTo>
                        <a:pt x="29" y="38"/>
                        <a:pt x="33" y="39"/>
                        <a:pt x="37" y="41"/>
                      </a:cubicBezTo>
                      <a:lnTo>
                        <a:pt x="36" y="42"/>
                      </a:lnTo>
                      <a:cubicBezTo>
                        <a:pt x="32" y="40"/>
                        <a:pt x="29" y="39"/>
                        <a:pt x="25" y="38"/>
                      </a:cubicBezTo>
                      <a:lnTo>
                        <a:pt x="25" y="37"/>
                      </a:lnTo>
                      <a:close/>
                      <a:moveTo>
                        <a:pt x="36" y="42"/>
                      </a:moveTo>
                      <a:lnTo>
                        <a:pt x="36" y="42"/>
                      </a:lnTo>
                      <a:lnTo>
                        <a:pt x="36" y="41"/>
                      </a:lnTo>
                      <a:lnTo>
                        <a:pt x="36" y="42"/>
                      </a:lnTo>
                      <a:close/>
                      <a:moveTo>
                        <a:pt x="36" y="41"/>
                      </a:moveTo>
                      <a:lnTo>
                        <a:pt x="36" y="41"/>
                      </a:lnTo>
                      <a:lnTo>
                        <a:pt x="36" y="42"/>
                      </a:lnTo>
                      <a:lnTo>
                        <a:pt x="36" y="41"/>
                      </a:lnTo>
                      <a:close/>
                      <a:moveTo>
                        <a:pt x="36" y="42"/>
                      </a:moveTo>
                      <a:lnTo>
                        <a:pt x="36" y="42"/>
                      </a:lnTo>
                      <a:lnTo>
                        <a:pt x="36" y="41"/>
                      </a:lnTo>
                      <a:lnTo>
                        <a:pt x="36" y="42"/>
                      </a:lnTo>
                      <a:close/>
                      <a:moveTo>
                        <a:pt x="36" y="41"/>
                      </a:moveTo>
                      <a:cubicBezTo>
                        <a:pt x="37" y="41"/>
                        <a:pt x="37" y="41"/>
                        <a:pt x="38" y="41"/>
                      </a:cubicBezTo>
                      <a:lnTo>
                        <a:pt x="37" y="42"/>
                      </a:lnTo>
                      <a:cubicBezTo>
                        <a:pt x="37" y="42"/>
                        <a:pt x="36" y="42"/>
                        <a:pt x="36" y="42"/>
                      </a:cubicBezTo>
                      <a:lnTo>
                        <a:pt x="36" y="41"/>
                      </a:lnTo>
                      <a:close/>
                      <a:moveTo>
                        <a:pt x="38" y="41"/>
                      </a:moveTo>
                      <a:cubicBezTo>
                        <a:pt x="38" y="41"/>
                        <a:pt x="38" y="41"/>
                        <a:pt x="39" y="41"/>
                      </a:cubicBezTo>
                      <a:lnTo>
                        <a:pt x="39" y="42"/>
                      </a:lnTo>
                      <a:cubicBezTo>
                        <a:pt x="38" y="42"/>
                        <a:pt x="38" y="42"/>
                        <a:pt x="37" y="42"/>
                      </a:cubicBezTo>
                      <a:lnTo>
                        <a:pt x="38" y="41"/>
                      </a:lnTo>
                      <a:close/>
                      <a:moveTo>
                        <a:pt x="39" y="41"/>
                      </a:moveTo>
                      <a:cubicBezTo>
                        <a:pt x="41" y="41"/>
                        <a:pt x="43" y="40"/>
                        <a:pt x="45" y="39"/>
                      </a:cubicBezTo>
                      <a:lnTo>
                        <a:pt x="46" y="39"/>
                      </a:lnTo>
                      <a:cubicBezTo>
                        <a:pt x="44" y="41"/>
                        <a:pt x="42" y="42"/>
                        <a:pt x="39" y="42"/>
                      </a:cubicBezTo>
                      <a:lnTo>
                        <a:pt x="39" y="41"/>
                      </a:lnTo>
                      <a:close/>
                      <a:moveTo>
                        <a:pt x="46" y="39"/>
                      </a:moveTo>
                      <a:lnTo>
                        <a:pt x="46" y="39"/>
                      </a:lnTo>
                      <a:lnTo>
                        <a:pt x="45" y="39"/>
                      </a:lnTo>
                      <a:lnTo>
                        <a:pt x="46" y="39"/>
                      </a:lnTo>
                      <a:close/>
                      <a:moveTo>
                        <a:pt x="45" y="39"/>
                      </a:moveTo>
                      <a:cubicBezTo>
                        <a:pt x="47" y="36"/>
                        <a:pt x="49" y="33"/>
                        <a:pt x="50" y="30"/>
                      </a:cubicBezTo>
                      <a:lnTo>
                        <a:pt x="52" y="31"/>
                      </a:lnTo>
                      <a:cubicBezTo>
                        <a:pt x="50" y="34"/>
                        <a:pt x="48" y="36"/>
                        <a:pt x="46" y="39"/>
                      </a:cubicBezTo>
                      <a:lnTo>
                        <a:pt x="45" y="39"/>
                      </a:lnTo>
                      <a:close/>
                      <a:moveTo>
                        <a:pt x="50" y="30"/>
                      </a:moveTo>
                      <a:cubicBezTo>
                        <a:pt x="53" y="26"/>
                        <a:pt x="56" y="22"/>
                        <a:pt x="60" y="18"/>
                      </a:cubicBezTo>
                      <a:lnTo>
                        <a:pt x="61" y="19"/>
                      </a:lnTo>
                      <a:cubicBezTo>
                        <a:pt x="57" y="23"/>
                        <a:pt x="55" y="27"/>
                        <a:pt x="52" y="31"/>
                      </a:cubicBezTo>
                      <a:lnTo>
                        <a:pt x="50" y="30"/>
                      </a:lnTo>
                      <a:close/>
                      <a:moveTo>
                        <a:pt x="60" y="18"/>
                      </a:moveTo>
                      <a:lnTo>
                        <a:pt x="60" y="18"/>
                      </a:lnTo>
                      <a:lnTo>
                        <a:pt x="61" y="18"/>
                      </a:lnTo>
                      <a:lnTo>
                        <a:pt x="60" y="18"/>
                      </a:lnTo>
                      <a:close/>
                      <a:moveTo>
                        <a:pt x="60" y="18"/>
                      </a:moveTo>
                      <a:cubicBezTo>
                        <a:pt x="61" y="17"/>
                        <a:pt x="60" y="17"/>
                        <a:pt x="59" y="16"/>
                      </a:cubicBezTo>
                      <a:lnTo>
                        <a:pt x="60" y="15"/>
                      </a:lnTo>
                      <a:cubicBezTo>
                        <a:pt x="62" y="16"/>
                        <a:pt x="62" y="17"/>
                        <a:pt x="61" y="19"/>
                      </a:cubicBezTo>
                      <a:lnTo>
                        <a:pt x="60" y="18"/>
                      </a:lnTo>
                      <a:close/>
                      <a:moveTo>
                        <a:pt x="59" y="16"/>
                      </a:moveTo>
                      <a:cubicBezTo>
                        <a:pt x="58" y="15"/>
                        <a:pt x="56" y="14"/>
                        <a:pt x="53" y="14"/>
                      </a:cubicBezTo>
                      <a:lnTo>
                        <a:pt x="53" y="12"/>
                      </a:lnTo>
                      <a:cubicBezTo>
                        <a:pt x="56" y="13"/>
                        <a:pt x="59" y="14"/>
                        <a:pt x="60" y="15"/>
                      </a:cubicBezTo>
                      <a:lnTo>
                        <a:pt x="59" y="16"/>
                      </a:lnTo>
                      <a:close/>
                      <a:moveTo>
                        <a:pt x="53" y="14"/>
                      </a:moveTo>
                      <a:cubicBezTo>
                        <a:pt x="50" y="13"/>
                        <a:pt x="47" y="12"/>
                        <a:pt x="45" y="11"/>
                      </a:cubicBezTo>
                      <a:lnTo>
                        <a:pt x="46" y="10"/>
                      </a:lnTo>
                      <a:cubicBezTo>
                        <a:pt x="48" y="11"/>
                        <a:pt x="51" y="12"/>
                        <a:pt x="53" y="12"/>
                      </a:cubicBezTo>
                      <a:lnTo>
                        <a:pt x="53" y="14"/>
                      </a:lnTo>
                      <a:close/>
                      <a:moveTo>
                        <a:pt x="45" y="11"/>
                      </a:moveTo>
                      <a:lnTo>
                        <a:pt x="45" y="11"/>
                      </a:lnTo>
                      <a:lnTo>
                        <a:pt x="46" y="10"/>
                      </a:lnTo>
                      <a:lnTo>
                        <a:pt x="45" y="11"/>
                      </a:lnTo>
                      <a:close/>
                    </a:path>
                  </a:pathLst>
                </a:custGeom>
                <a:solidFill>
                  <a:srgbClr val="94939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506" name="Freeform 69"/>
                <p:cNvSpPr>
                  <a:spLocks noChangeArrowheads="1"/>
                </p:cNvSpPr>
                <p:nvPr/>
              </p:nvSpPr>
              <p:spPr bwMode="auto">
                <a:xfrm>
                  <a:off x="918" y="3942"/>
                  <a:ext cx="75" cy="73"/>
                </a:xfrm>
                <a:custGeom>
                  <a:avLst/>
                  <a:gdLst>
                    <a:gd name="T0" fmla="*/ 60284 w 55"/>
                    <a:gd name="T1" fmla="*/ 60454 h 43"/>
                    <a:gd name="T2" fmla="*/ 29982 w 55"/>
                    <a:gd name="T3" fmla="*/ 17160 h 43"/>
                    <a:gd name="T4" fmla="*/ 7286 w 55"/>
                    <a:gd name="T5" fmla="*/ 111558 h 43"/>
                    <a:gd name="T6" fmla="*/ 45341 w 55"/>
                    <a:gd name="T7" fmla="*/ 237724 h 43"/>
                    <a:gd name="T8" fmla="*/ 85009 w 55"/>
                    <a:gd name="T9" fmla="*/ 117797 h 43"/>
                    <a:gd name="T10" fmla="*/ 87310 w 55"/>
                    <a:gd name="T11" fmla="*/ 71343 h 43"/>
                    <a:gd name="T12" fmla="*/ 60284 w 55"/>
                    <a:gd name="T13" fmla="*/ 60454 h 43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55" h="43">
                      <a:moveTo>
                        <a:pt x="37" y="10"/>
                      </a:moveTo>
                      <a:cubicBezTo>
                        <a:pt x="30" y="11"/>
                        <a:pt x="25" y="5"/>
                        <a:pt x="18" y="3"/>
                      </a:cubicBezTo>
                      <a:cubicBezTo>
                        <a:pt x="5" y="0"/>
                        <a:pt x="0" y="14"/>
                        <a:pt x="4" y="19"/>
                      </a:cubicBezTo>
                      <a:cubicBezTo>
                        <a:pt x="11" y="27"/>
                        <a:pt x="18" y="38"/>
                        <a:pt x="28" y="40"/>
                      </a:cubicBezTo>
                      <a:cubicBezTo>
                        <a:pt x="40" y="43"/>
                        <a:pt x="42" y="27"/>
                        <a:pt x="52" y="20"/>
                      </a:cubicBezTo>
                      <a:cubicBezTo>
                        <a:pt x="55" y="18"/>
                        <a:pt x="55" y="14"/>
                        <a:pt x="53" y="12"/>
                      </a:cubicBezTo>
                      <a:cubicBezTo>
                        <a:pt x="50" y="8"/>
                        <a:pt x="43" y="9"/>
                        <a:pt x="37" y="10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507" name="Freeform 70"/>
                <p:cNvSpPr>
                  <a:spLocks noChangeArrowheads="1"/>
                </p:cNvSpPr>
                <p:nvPr/>
              </p:nvSpPr>
              <p:spPr bwMode="auto">
                <a:xfrm>
                  <a:off x="920" y="3946"/>
                  <a:ext cx="74" cy="69"/>
                </a:xfrm>
                <a:custGeom>
                  <a:avLst/>
                  <a:gdLst>
                    <a:gd name="T0" fmla="*/ 37421 w 54"/>
                    <a:gd name="T1" fmla="*/ 24290 h 41"/>
                    <a:gd name="T2" fmla="*/ 56920 w 54"/>
                    <a:gd name="T3" fmla="*/ 33426 h 41"/>
                    <a:gd name="T4" fmla="*/ 37421 w 54"/>
                    <a:gd name="T5" fmla="*/ 24290 h 41"/>
                    <a:gd name="T6" fmla="*/ 25616 w 54"/>
                    <a:gd name="T7" fmla="*/ 0 h 41"/>
                    <a:gd name="T8" fmla="*/ 37421 w 54"/>
                    <a:gd name="T9" fmla="*/ 24290 h 41"/>
                    <a:gd name="T10" fmla="*/ 25616 w 54"/>
                    <a:gd name="T11" fmla="*/ 0 h 41"/>
                    <a:gd name="T12" fmla="*/ 25616 w 54"/>
                    <a:gd name="T13" fmla="*/ 0 h 41"/>
                    <a:gd name="T14" fmla="*/ 11835 w 54"/>
                    <a:gd name="T15" fmla="*/ 14860 h 41"/>
                    <a:gd name="T16" fmla="*/ 25616 w 54"/>
                    <a:gd name="T17" fmla="*/ 0 h 41"/>
                    <a:gd name="T18" fmla="*/ 11835 w 54"/>
                    <a:gd name="T19" fmla="*/ 14860 h 41"/>
                    <a:gd name="T20" fmla="*/ 4684 w 54"/>
                    <a:gd name="T21" fmla="*/ 24290 h 41"/>
                    <a:gd name="T22" fmla="*/ 11835 w 54"/>
                    <a:gd name="T23" fmla="*/ 14860 h 41"/>
                    <a:gd name="T24" fmla="*/ 2844 w 54"/>
                    <a:gd name="T25" fmla="*/ 47183 h 41"/>
                    <a:gd name="T26" fmla="*/ 4684 w 54"/>
                    <a:gd name="T27" fmla="*/ 24290 h 41"/>
                    <a:gd name="T28" fmla="*/ 2844 w 54"/>
                    <a:gd name="T29" fmla="*/ 47183 h 41"/>
                    <a:gd name="T30" fmla="*/ 2844 w 54"/>
                    <a:gd name="T31" fmla="*/ 86881 h 41"/>
                    <a:gd name="T32" fmla="*/ 2844 w 54"/>
                    <a:gd name="T33" fmla="*/ 47183 h 41"/>
                    <a:gd name="T34" fmla="*/ 2844 w 54"/>
                    <a:gd name="T35" fmla="*/ 86881 h 41"/>
                    <a:gd name="T36" fmla="*/ 4684 w 54"/>
                    <a:gd name="T37" fmla="*/ 86881 h 41"/>
                    <a:gd name="T38" fmla="*/ 2844 w 54"/>
                    <a:gd name="T39" fmla="*/ 86881 h 41"/>
                    <a:gd name="T40" fmla="*/ 4684 w 54"/>
                    <a:gd name="T41" fmla="*/ 86881 h 41"/>
                    <a:gd name="T42" fmla="*/ 4684 w 54"/>
                    <a:gd name="T43" fmla="*/ 86881 h 41"/>
                    <a:gd name="T44" fmla="*/ 4684 w 54"/>
                    <a:gd name="T45" fmla="*/ 86881 h 41"/>
                    <a:gd name="T46" fmla="*/ 7712 w 54"/>
                    <a:gd name="T47" fmla="*/ 96050 h 41"/>
                    <a:gd name="T48" fmla="*/ 2844 w 54"/>
                    <a:gd name="T49" fmla="*/ 86881 h 41"/>
                    <a:gd name="T50" fmla="*/ 7712 w 54"/>
                    <a:gd name="T51" fmla="*/ 96050 h 41"/>
                    <a:gd name="T52" fmla="*/ 42220 w 54"/>
                    <a:gd name="T53" fmla="*/ 198585 h 41"/>
                    <a:gd name="T54" fmla="*/ 7712 w 54"/>
                    <a:gd name="T55" fmla="*/ 96050 h 41"/>
                    <a:gd name="T56" fmla="*/ 42220 w 54"/>
                    <a:gd name="T57" fmla="*/ 198585 h 41"/>
                    <a:gd name="T58" fmla="*/ 42220 w 54"/>
                    <a:gd name="T59" fmla="*/ 198585 h 41"/>
                    <a:gd name="T60" fmla="*/ 66745 w 54"/>
                    <a:gd name="T61" fmla="*/ 141975 h 41"/>
                    <a:gd name="T62" fmla="*/ 42220 w 54"/>
                    <a:gd name="T63" fmla="*/ 198585 h 41"/>
                    <a:gd name="T64" fmla="*/ 66745 w 54"/>
                    <a:gd name="T65" fmla="*/ 141975 h 41"/>
                    <a:gd name="T66" fmla="*/ 81738 w 54"/>
                    <a:gd name="T67" fmla="*/ 89247 h 41"/>
                    <a:gd name="T68" fmla="*/ 66745 w 54"/>
                    <a:gd name="T69" fmla="*/ 141975 h 41"/>
                    <a:gd name="T70" fmla="*/ 80517 w 54"/>
                    <a:gd name="T71" fmla="*/ 86881 h 41"/>
                    <a:gd name="T72" fmla="*/ 80517 w 54"/>
                    <a:gd name="T73" fmla="*/ 86881 h 41"/>
                    <a:gd name="T74" fmla="*/ 80517 w 54"/>
                    <a:gd name="T75" fmla="*/ 86881 h 41"/>
                    <a:gd name="T76" fmla="*/ 81738 w 54"/>
                    <a:gd name="T77" fmla="*/ 89247 h 41"/>
                    <a:gd name="T78" fmla="*/ 81738 w 54"/>
                    <a:gd name="T79" fmla="*/ 89247 h 41"/>
                    <a:gd name="T80" fmla="*/ 80517 w 54"/>
                    <a:gd name="T81" fmla="*/ 89247 h 41"/>
                    <a:gd name="T82" fmla="*/ 80517 w 54"/>
                    <a:gd name="T83" fmla="*/ 86881 h 41"/>
                    <a:gd name="T84" fmla="*/ 84382 w 54"/>
                    <a:gd name="T85" fmla="*/ 86881 h 41"/>
                    <a:gd name="T86" fmla="*/ 80517 w 54"/>
                    <a:gd name="T87" fmla="*/ 86881 h 41"/>
                    <a:gd name="T88" fmla="*/ 81738 w 54"/>
                    <a:gd name="T89" fmla="*/ 80013 h 41"/>
                    <a:gd name="T90" fmla="*/ 81738 w 54"/>
                    <a:gd name="T91" fmla="*/ 80013 h 41"/>
                    <a:gd name="T92" fmla="*/ 81738 w 54"/>
                    <a:gd name="T93" fmla="*/ 80013 h 41"/>
                    <a:gd name="T94" fmla="*/ 84382 w 54"/>
                    <a:gd name="T95" fmla="*/ 86881 h 41"/>
                    <a:gd name="T96" fmla="*/ 81738 w 54"/>
                    <a:gd name="T97" fmla="*/ 80013 h 41"/>
                    <a:gd name="T98" fmla="*/ 84382 w 54"/>
                    <a:gd name="T99" fmla="*/ 48966 h 41"/>
                    <a:gd name="T100" fmla="*/ 81738 w 54"/>
                    <a:gd name="T101" fmla="*/ 80013 h 41"/>
                    <a:gd name="T102" fmla="*/ 81738 w 54"/>
                    <a:gd name="T103" fmla="*/ 54619 h 41"/>
                    <a:gd name="T104" fmla="*/ 81738 w 54"/>
                    <a:gd name="T105" fmla="*/ 54619 h 41"/>
                    <a:gd name="T106" fmla="*/ 57761 w 54"/>
                    <a:gd name="T107" fmla="*/ 39692 h 41"/>
                    <a:gd name="T108" fmla="*/ 84382 w 54"/>
                    <a:gd name="T109" fmla="*/ 48966 h 41"/>
                    <a:gd name="T110" fmla="*/ 57761 w 54"/>
                    <a:gd name="T111" fmla="*/ 39692 h 41"/>
                    <a:gd name="T112" fmla="*/ 57761 w 54"/>
                    <a:gd name="T113" fmla="*/ 39692 h 41"/>
                    <a:gd name="T114" fmla="*/ 56920 w 54"/>
                    <a:gd name="T115" fmla="*/ 47183 h 41"/>
                    <a:gd name="T116" fmla="*/ 57761 w 54"/>
                    <a:gd name="T117" fmla="*/ 33426 h 41"/>
                    <a:gd name="T118" fmla="*/ 56920 w 54"/>
                    <a:gd name="T119" fmla="*/ 47183 h 41"/>
                    <a:gd name="T120" fmla="*/ 56920 w 54"/>
                    <a:gd name="T121" fmla="*/ 39692 h 41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</a:gdLst>
                  <a:ahLst/>
                  <a:cxnLst>
                    <a:cxn ang="T122">
                      <a:pos x="T0" y="T1"/>
                    </a:cxn>
                    <a:cxn ang="T123">
                      <a:pos x="T2" y="T3"/>
                    </a:cxn>
                    <a:cxn ang="T124">
                      <a:pos x="T4" y="T5"/>
                    </a:cxn>
                    <a:cxn ang="T125">
                      <a:pos x="T6" y="T7"/>
                    </a:cxn>
                    <a:cxn ang="T126">
                      <a:pos x="T8" y="T9"/>
                    </a:cxn>
                    <a:cxn ang="T127">
                      <a:pos x="T10" y="T11"/>
                    </a:cxn>
                    <a:cxn ang="T128">
                      <a:pos x="T12" y="T13"/>
                    </a:cxn>
                    <a:cxn ang="T129">
                      <a:pos x="T14" y="T15"/>
                    </a:cxn>
                    <a:cxn ang="T130">
                      <a:pos x="T16" y="T17"/>
                    </a:cxn>
                    <a:cxn ang="T131">
                      <a:pos x="T18" y="T19"/>
                    </a:cxn>
                    <a:cxn ang="T132">
                      <a:pos x="T20" y="T21"/>
                    </a:cxn>
                    <a:cxn ang="T133">
                      <a:pos x="T22" y="T23"/>
                    </a:cxn>
                    <a:cxn ang="T134">
                      <a:pos x="T24" y="T25"/>
                    </a:cxn>
                    <a:cxn ang="T135">
                      <a:pos x="T26" y="T27"/>
                    </a:cxn>
                    <a:cxn ang="T136">
                      <a:pos x="T28" y="T29"/>
                    </a:cxn>
                    <a:cxn ang="T137">
                      <a:pos x="T30" y="T31"/>
                    </a:cxn>
                    <a:cxn ang="T138">
                      <a:pos x="T32" y="T33"/>
                    </a:cxn>
                    <a:cxn ang="T139">
                      <a:pos x="T34" y="T35"/>
                    </a:cxn>
                    <a:cxn ang="T140">
                      <a:pos x="T36" y="T37"/>
                    </a:cxn>
                    <a:cxn ang="T141">
                      <a:pos x="T38" y="T39"/>
                    </a:cxn>
                    <a:cxn ang="T142">
                      <a:pos x="T40" y="T41"/>
                    </a:cxn>
                    <a:cxn ang="T143">
                      <a:pos x="T42" y="T43"/>
                    </a:cxn>
                    <a:cxn ang="T144">
                      <a:pos x="T44" y="T45"/>
                    </a:cxn>
                    <a:cxn ang="T145">
                      <a:pos x="T46" y="T47"/>
                    </a:cxn>
                    <a:cxn ang="T146">
                      <a:pos x="T48" y="T49"/>
                    </a:cxn>
                    <a:cxn ang="T147">
                      <a:pos x="T50" y="T51"/>
                    </a:cxn>
                    <a:cxn ang="T148">
                      <a:pos x="T52" y="T53"/>
                    </a:cxn>
                    <a:cxn ang="T149">
                      <a:pos x="T54" y="T55"/>
                    </a:cxn>
                    <a:cxn ang="T150">
                      <a:pos x="T56" y="T57"/>
                    </a:cxn>
                    <a:cxn ang="T151">
                      <a:pos x="T58" y="T59"/>
                    </a:cxn>
                    <a:cxn ang="T152">
                      <a:pos x="T60" y="T61"/>
                    </a:cxn>
                    <a:cxn ang="T153">
                      <a:pos x="T62" y="T63"/>
                    </a:cxn>
                    <a:cxn ang="T154">
                      <a:pos x="T64" y="T65"/>
                    </a:cxn>
                    <a:cxn ang="T155">
                      <a:pos x="T66" y="T67"/>
                    </a:cxn>
                    <a:cxn ang="T156">
                      <a:pos x="T68" y="T69"/>
                    </a:cxn>
                    <a:cxn ang="T157">
                      <a:pos x="T70" y="T71"/>
                    </a:cxn>
                    <a:cxn ang="T158">
                      <a:pos x="T72" y="T73"/>
                    </a:cxn>
                    <a:cxn ang="T159">
                      <a:pos x="T74" y="T75"/>
                    </a:cxn>
                    <a:cxn ang="T160">
                      <a:pos x="T76" y="T77"/>
                    </a:cxn>
                    <a:cxn ang="T161">
                      <a:pos x="T78" y="T79"/>
                    </a:cxn>
                    <a:cxn ang="T162">
                      <a:pos x="T80" y="T81"/>
                    </a:cxn>
                    <a:cxn ang="T163">
                      <a:pos x="T82" y="T83"/>
                    </a:cxn>
                    <a:cxn ang="T164">
                      <a:pos x="T84" y="T85"/>
                    </a:cxn>
                    <a:cxn ang="T165">
                      <a:pos x="T86" y="T87"/>
                    </a:cxn>
                    <a:cxn ang="T166">
                      <a:pos x="T88" y="T89"/>
                    </a:cxn>
                    <a:cxn ang="T167">
                      <a:pos x="T90" y="T91"/>
                    </a:cxn>
                    <a:cxn ang="T168">
                      <a:pos x="T92" y="T93"/>
                    </a:cxn>
                    <a:cxn ang="T169">
                      <a:pos x="T94" y="T95"/>
                    </a:cxn>
                    <a:cxn ang="T170">
                      <a:pos x="T96" y="T97"/>
                    </a:cxn>
                    <a:cxn ang="T171">
                      <a:pos x="T98" y="T99"/>
                    </a:cxn>
                    <a:cxn ang="T172">
                      <a:pos x="T100" y="T101"/>
                    </a:cxn>
                    <a:cxn ang="T173">
                      <a:pos x="T102" y="T103"/>
                    </a:cxn>
                    <a:cxn ang="T174">
                      <a:pos x="T104" y="T105"/>
                    </a:cxn>
                    <a:cxn ang="T175">
                      <a:pos x="T106" y="T107"/>
                    </a:cxn>
                    <a:cxn ang="T176">
                      <a:pos x="T108" y="T109"/>
                    </a:cxn>
                    <a:cxn ang="T177">
                      <a:pos x="T110" y="T111"/>
                    </a:cxn>
                    <a:cxn ang="T178">
                      <a:pos x="T112" y="T113"/>
                    </a:cxn>
                    <a:cxn ang="T179">
                      <a:pos x="T114" y="T115"/>
                    </a:cxn>
                    <a:cxn ang="T180">
                      <a:pos x="T116" y="T117"/>
                    </a:cxn>
                    <a:cxn ang="T181">
                      <a:pos x="T118" y="T119"/>
                    </a:cxn>
                    <a:cxn ang="T182">
                      <a:pos x="T120" y="T121"/>
                    </a:cxn>
                  </a:cxnLst>
                  <a:rect l="0" t="0" r="r" b="b"/>
                  <a:pathLst>
                    <a:path w="54" h="41">
                      <a:moveTo>
                        <a:pt x="35" y="9"/>
                      </a:moveTo>
                      <a:cubicBezTo>
                        <a:pt x="31" y="9"/>
                        <a:pt x="27" y="7"/>
                        <a:pt x="23" y="5"/>
                      </a:cubicBezTo>
                      <a:lnTo>
                        <a:pt x="24" y="4"/>
                      </a:lnTo>
                      <a:cubicBezTo>
                        <a:pt x="28" y="6"/>
                        <a:pt x="31" y="8"/>
                        <a:pt x="35" y="7"/>
                      </a:cubicBezTo>
                      <a:lnTo>
                        <a:pt x="35" y="9"/>
                      </a:lnTo>
                      <a:close/>
                      <a:moveTo>
                        <a:pt x="23" y="5"/>
                      </a:moveTo>
                      <a:cubicBezTo>
                        <a:pt x="21" y="4"/>
                        <a:pt x="18" y="2"/>
                        <a:pt x="15" y="2"/>
                      </a:cubicBezTo>
                      <a:lnTo>
                        <a:pt x="16" y="0"/>
                      </a:lnTo>
                      <a:cubicBezTo>
                        <a:pt x="19" y="1"/>
                        <a:pt x="21" y="3"/>
                        <a:pt x="24" y="4"/>
                      </a:cubicBezTo>
                      <a:lnTo>
                        <a:pt x="23" y="5"/>
                      </a:lnTo>
                      <a:close/>
                      <a:moveTo>
                        <a:pt x="16" y="0"/>
                      </a:moveTo>
                      <a:lnTo>
                        <a:pt x="16" y="0"/>
                      </a:lnTo>
                      <a:lnTo>
                        <a:pt x="16" y="1"/>
                      </a:lnTo>
                      <a:lnTo>
                        <a:pt x="16" y="0"/>
                      </a:lnTo>
                      <a:close/>
                      <a:moveTo>
                        <a:pt x="15" y="2"/>
                      </a:moveTo>
                      <a:cubicBezTo>
                        <a:pt x="12" y="1"/>
                        <a:pt x="10" y="1"/>
                        <a:pt x="7" y="3"/>
                      </a:cubicBezTo>
                      <a:lnTo>
                        <a:pt x="7" y="2"/>
                      </a:lnTo>
                      <a:cubicBezTo>
                        <a:pt x="9" y="0"/>
                        <a:pt x="12" y="0"/>
                        <a:pt x="16" y="0"/>
                      </a:cubicBezTo>
                      <a:lnTo>
                        <a:pt x="15" y="2"/>
                      </a:lnTo>
                      <a:close/>
                      <a:moveTo>
                        <a:pt x="7" y="3"/>
                      </a:moveTo>
                      <a:cubicBezTo>
                        <a:pt x="6" y="3"/>
                        <a:pt x="5" y="4"/>
                        <a:pt x="4" y="5"/>
                      </a:cubicBezTo>
                      <a:lnTo>
                        <a:pt x="3" y="5"/>
                      </a:lnTo>
                      <a:cubicBezTo>
                        <a:pt x="4" y="3"/>
                        <a:pt x="5" y="2"/>
                        <a:pt x="7" y="2"/>
                      </a:cubicBezTo>
                      <a:lnTo>
                        <a:pt x="7" y="3"/>
                      </a:lnTo>
                      <a:close/>
                      <a:moveTo>
                        <a:pt x="4" y="5"/>
                      </a:moveTo>
                      <a:cubicBezTo>
                        <a:pt x="3" y="7"/>
                        <a:pt x="2" y="8"/>
                        <a:pt x="2" y="9"/>
                      </a:cubicBezTo>
                      <a:lnTo>
                        <a:pt x="1" y="9"/>
                      </a:lnTo>
                      <a:cubicBezTo>
                        <a:pt x="1" y="7"/>
                        <a:pt x="2" y="6"/>
                        <a:pt x="3" y="5"/>
                      </a:cubicBezTo>
                      <a:lnTo>
                        <a:pt x="4" y="5"/>
                      </a:lnTo>
                      <a:close/>
                      <a:moveTo>
                        <a:pt x="2" y="9"/>
                      </a:moveTo>
                      <a:cubicBezTo>
                        <a:pt x="1" y="12"/>
                        <a:pt x="1" y="15"/>
                        <a:pt x="3" y="17"/>
                      </a:cubicBezTo>
                      <a:lnTo>
                        <a:pt x="2" y="17"/>
                      </a:lnTo>
                      <a:cubicBezTo>
                        <a:pt x="0" y="15"/>
                        <a:pt x="0" y="12"/>
                        <a:pt x="1" y="9"/>
                      </a:cubicBezTo>
                      <a:lnTo>
                        <a:pt x="2" y="9"/>
                      </a:lnTo>
                      <a:close/>
                      <a:moveTo>
                        <a:pt x="2" y="17"/>
                      </a:moveTo>
                      <a:lnTo>
                        <a:pt x="2" y="17"/>
                      </a:lnTo>
                      <a:close/>
                      <a:moveTo>
                        <a:pt x="3" y="17"/>
                      </a:moveTo>
                      <a:lnTo>
                        <a:pt x="3" y="17"/>
                      </a:lnTo>
                      <a:lnTo>
                        <a:pt x="2" y="17"/>
                      </a:lnTo>
                      <a:lnTo>
                        <a:pt x="3" y="17"/>
                      </a:lnTo>
                      <a:close/>
                      <a:moveTo>
                        <a:pt x="3" y="17"/>
                      </a:moveTo>
                      <a:lnTo>
                        <a:pt x="3" y="17"/>
                      </a:lnTo>
                      <a:lnTo>
                        <a:pt x="2" y="17"/>
                      </a:lnTo>
                      <a:lnTo>
                        <a:pt x="3" y="17"/>
                      </a:lnTo>
                      <a:close/>
                      <a:moveTo>
                        <a:pt x="3" y="17"/>
                      </a:moveTo>
                      <a:cubicBezTo>
                        <a:pt x="4" y="18"/>
                        <a:pt x="4" y="19"/>
                        <a:pt x="5" y="19"/>
                      </a:cubicBezTo>
                      <a:lnTo>
                        <a:pt x="4" y="20"/>
                      </a:lnTo>
                      <a:cubicBezTo>
                        <a:pt x="3" y="19"/>
                        <a:pt x="2" y="18"/>
                        <a:pt x="2" y="17"/>
                      </a:cubicBezTo>
                      <a:lnTo>
                        <a:pt x="3" y="17"/>
                      </a:lnTo>
                      <a:close/>
                      <a:moveTo>
                        <a:pt x="5" y="19"/>
                      </a:moveTo>
                      <a:cubicBezTo>
                        <a:pt x="11" y="27"/>
                        <a:pt x="17" y="36"/>
                        <a:pt x="26" y="38"/>
                      </a:cubicBezTo>
                      <a:lnTo>
                        <a:pt x="26" y="39"/>
                      </a:lnTo>
                      <a:cubicBezTo>
                        <a:pt x="16" y="37"/>
                        <a:pt x="10" y="28"/>
                        <a:pt x="4" y="20"/>
                      </a:cubicBezTo>
                      <a:lnTo>
                        <a:pt x="5" y="19"/>
                      </a:lnTo>
                      <a:close/>
                      <a:moveTo>
                        <a:pt x="26" y="39"/>
                      </a:moveTo>
                      <a:lnTo>
                        <a:pt x="26" y="39"/>
                      </a:lnTo>
                      <a:lnTo>
                        <a:pt x="26" y="38"/>
                      </a:lnTo>
                      <a:lnTo>
                        <a:pt x="26" y="39"/>
                      </a:lnTo>
                      <a:close/>
                      <a:moveTo>
                        <a:pt x="26" y="38"/>
                      </a:moveTo>
                      <a:cubicBezTo>
                        <a:pt x="33" y="39"/>
                        <a:pt x="37" y="34"/>
                        <a:pt x="41" y="28"/>
                      </a:cubicBezTo>
                      <a:lnTo>
                        <a:pt x="42" y="29"/>
                      </a:lnTo>
                      <a:cubicBezTo>
                        <a:pt x="38" y="35"/>
                        <a:pt x="34" y="41"/>
                        <a:pt x="26" y="39"/>
                      </a:cubicBezTo>
                      <a:lnTo>
                        <a:pt x="26" y="38"/>
                      </a:lnTo>
                      <a:close/>
                      <a:moveTo>
                        <a:pt x="41" y="28"/>
                      </a:moveTo>
                      <a:cubicBezTo>
                        <a:pt x="43" y="24"/>
                        <a:pt x="46" y="20"/>
                        <a:pt x="50" y="17"/>
                      </a:cubicBezTo>
                      <a:lnTo>
                        <a:pt x="51" y="18"/>
                      </a:lnTo>
                      <a:cubicBezTo>
                        <a:pt x="47" y="21"/>
                        <a:pt x="45" y="25"/>
                        <a:pt x="42" y="29"/>
                      </a:cubicBezTo>
                      <a:lnTo>
                        <a:pt x="41" y="28"/>
                      </a:lnTo>
                      <a:close/>
                      <a:moveTo>
                        <a:pt x="50" y="17"/>
                      </a:moveTo>
                      <a:lnTo>
                        <a:pt x="50" y="17"/>
                      </a:lnTo>
                      <a:lnTo>
                        <a:pt x="50" y="18"/>
                      </a:lnTo>
                      <a:lnTo>
                        <a:pt x="50" y="17"/>
                      </a:lnTo>
                      <a:close/>
                      <a:moveTo>
                        <a:pt x="50" y="17"/>
                      </a:moveTo>
                      <a:lnTo>
                        <a:pt x="50" y="17"/>
                      </a:lnTo>
                      <a:lnTo>
                        <a:pt x="51" y="18"/>
                      </a:lnTo>
                      <a:lnTo>
                        <a:pt x="50" y="17"/>
                      </a:lnTo>
                      <a:close/>
                      <a:moveTo>
                        <a:pt x="51" y="18"/>
                      </a:moveTo>
                      <a:lnTo>
                        <a:pt x="51" y="18"/>
                      </a:lnTo>
                      <a:lnTo>
                        <a:pt x="50" y="18"/>
                      </a:lnTo>
                      <a:lnTo>
                        <a:pt x="51" y="18"/>
                      </a:lnTo>
                      <a:close/>
                      <a:moveTo>
                        <a:pt x="50" y="17"/>
                      </a:moveTo>
                      <a:cubicBezTo>
                        <a:pt x="50" y="17"/>
                        <a:pt x="51" y="17"/>
                        <a:pt x="51" y="16"/>
                      </a:cubicBezTo>
                      <a:lnTo>
                        <a:pt x="52" y="17"/>
                      </a:lnTo>
                      <a:cubicBezTo>
                        <a:pt x="52" y="18"/>
                        <a:pt x="51" y="18"/>
                        <a:pt x="51" y="18"/>
                      </a:cubicBezTo>
                      <a:lnTo>
                        <a:pt x="50" y="17"/>
                      </a:lnTo>
                      <a:close/>
                      <a:moveTo>
                        <a:pt x="51" y="16"/>
                      </a:moveTo>
                      <a:lnTo>
                        <a:pt x="51" y="16"/>
                      </a:lnTo>
                      <a:lnTo>
                        <a:pt x="51" y="17"/>
                      </a:lnTo>
                      <a:lnTo>
                        <a:pt x="51" y="16"/>
                      </a:lnTo>
                      <a:close/>
                      <a:moveTo>
                        <a:pt x="51" y="16"/>
                      </a:moveTo>
                      <a:cubicBezTo>
                        <a:pt x="51" y="16"/>
                        <a:pt x="51" y="16"/>
                        <a:pt x="51" y="16"/>
                      </a:cubicBezTo>
                      <a:lnTo>
                        <a:pt x="53" y="16"/>
                      </a:lnTo>
                      <a:cubicBezTo>
                        <a:pt x="53" y="16"/>
                        <a:pt x="52" y="17"/>
                        <a:pt x="52" y="17"/>
                      </a:cubicBezTo>
                      <a:lnTo>
                        <a:pt x="51" y="16"/>
                      </a:lnTo>
                      <a:close/>
                      <a:moveTo>
                        <a:pt x="51" y="16"/>
                      </a:moveTo>
                      <a:cubicBezTo>
                        <a:pt x="52" y="14"/>
                        <a:pt x="52" y="12"/>
                        <a:pt x="51" y="11"/>
                      </a:cubicBezTo>
                      <a:lnTo>
                        <a:pt x="52" y="10"/>
                      </a:lnTo>
                      <a:cubicBezTo>
                        <a:pt x="53" y="11"/>
                        <a:pt x="54" y="14"/>
                        <a:pt x="53" y="16"/>
                      </a:cubicBezTo>
                      <a:lnTo>
                        <a:pt x="51" y="16"/>
                      </a:lnTo>
                      <a:close/>
                      <a:moveTo>
                        <a:pt x="51" y="11"/>
                      </a:moveTo>
                      <a:lnTo>
                        <a:pt x="51" y="11"/>
                      </a:lnTo>
                      <a:lnTo>
                        <a:pt x="51" y="10"/>
                      </a:lnTo>
                      <a:lnTo>
                        <a:pt x="51" y="11"/>
                      </a:lnTo>
                      <a:close/>
                      <a:moveTo>
                        <a:pt x="51" y="11"/>
                      </a:moveTo>
                      <a:cubicBezTo>
                        <a:pt x="48" y="7"/>
                        <a:pt x="42" y="8"/>
                        <a:pt x="36" y="8"/>
                      </a:cubicBezTo>
                      <a:lnTo>
                        <a:pt x="36" y="7"/>
                      </a:lnTo>
                      <a:cubicBezTo>
                        <a:pt x="42" y="6"/>
                        <a:pt x="48" y="5"/>
                        <a:pt x="52" y="10"/>
                      </a:cubicBezTo>
                      <a:lnTo>
                        <a:pt x="51" y="11"/>
                      </a:lnTo>
                      <a:close/>
                      <a:moveTo>
                        <a:pt x="36" y="8"/>
                      </a:moveTo>
                      <a:lnTo>
                        <a:pt x="36" y="8"/>
                      </a:lnTo>
                      <a:close/>
                      <a:moveTo>
                        <a:pt x="36" y="8"/>
                      </a:moveTo>
                      <a:lnTo>
                        <a:pt x="35" y="9"/>
                      </a:lnTo>
                      <a:lnTo>
                        <a:pt x="35" y="7"/>
                      </a:lnTo>
                      <a:lnTo>
                        <a:pt x="36" y="7"/>
                      </a:lnTo>
                      <a:lnTo>
                        <a:pt x="36" y="8"/>
                      </a:lnTo>
                      <a:close/>
                      <a:moveTo>
                        <a:pt x="35" y="9"/>
                      </a:moveTo>
                      <a:lnTo>
                        <a:pt x="35" y="9"/>
                      </a:lnTo>
                      <a:lnTo>
                        <a:pt x="35" y="8"/>
                      </a:lnTo>
                      <a:lnTo>
                        <a:pt x="35" y="9"/>
                      </a:lnTo>
                      <a:close/>
                    </a:path>
                  </a:pathLst>
                </a:custGeom>
                <a:solidFill>
                  <a:srgbClr val="94939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508" name="Freeform 71"/>
                <p:cNvSpPr>
                  <a:spLocks noChangeArrowheads="1"/>
                </p:cNvSpPr>
                <p:nvPr/>
              </p:nvSpPr>
              <p:spPr bwMode="auto">
                <a:xfrm>
                  <a:off x="1194" y="3776"/>
                  <a:ext cx="69" cy="90"/>
                </a:xfrm>
                <a:custGeom>
                  <a:avLst/>
                  <a:gdLst>
                    <a:gd name="T0" fmla="*/ 33077 w 50"/>
                    <a:gd name="T1" fmla="*/ 22775 h 53"/>
                    <a:gd name="T2" fmla="*/ 1928 w 50"/>
                    <a:gd name="T3" fmla="*/ 174958 h 53"/>
                    <a:gd name="T4" fmla="*/ 18191 w 50"/>
                    <a:gd name="T5" fmla="*/ 290946 h 53"/>
                    <a:gd name="T6" fmla="*/ 63323 w 50"/>
                    <a:gd name="T7" fmla="*/ 242694 h 53"/>
                    <a:gd name="T8" fmla="*/ 82811 w 50"/>
                    <a:gd name="T9" fmla="*/ 37377 h 53"/>
                    <a:gd name="T10" fmla="*/ 66192 w 50"/>
                    <a:gd name="T11" fmla="*/ 9756 h 53"/>
                    <a:gd name="T12" fmla="*/ 36300 w 50"/>
                    <a:gd name="T13" fmla="*/ 5947 h 53"/>
                    <a:gd name="T14" fmla="*/ 33077 w 50"/>
                    <a:gd name="T15" fmla="*/ 22775 h 53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50" h="53">
                      <a:moveTo>
                        <a:pt x="18" y="4"/>
                      </a:moveTo>
                      <a:cubicBezTo>
                        <a:pt x="14" y="14"/>
                        <a:pt x="2" y="21"/>
                        <a:pt x="1" y="31"/>
                      </a:cubicBezTo>
                      <a:cubicBezTo>
                        <a:pt x="1" y="39"/>
                        <a:pt x="0" y="50"/>
                        <a:pt x="10" y="52"/>
                      </a:cubicBezTo>
                      <a:cubicBezTo>
                        <a:pt x="18" y="53"/>
                        <a:pt x="27" y="47"/>
                        <a:pt x="35" y="43"/>
                      </a:cubicBezTo>
                      <a:cubicBezTo>
                        <a:pt x="50" y="37"/>
                        <a:pt x="49" y="19"/>
                        <a:pt x="45" y="7"/>
                      </a:cubicBezTo>
                      <a:cubicBezTo>
                        <a:pt x="44" y="4"/>
                        <a:pt x="39" y="1"/>
                        <a:pt x="36" y="2"/>
                      </a:cubicBezTo>
                      <a:cubicBezTo>
                        <a:pt x="30" y="3"/>
                        <a:pt x="26" y="0"/>
                        <a:pt x="20" y="1"/>
                      </a:cubicBezTo>
                      <a:cubicBezTo>
                        <a:pt x="19" y="1"/>
                        <a:pt x="18" y="2"/>
                        <a:pt x="18" y="4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509" name="Freeform 72"/>
                <p:cNvSpPr>
                  <a:spLocks noChangeArrowheads="1"/>
                </p:cNvSpPr>
                <p:nvPr/>
              </p:nvSpPr>
              <p:spPr bwMode="auto">
                <a:xfrm>
                  <a:off x="1194" y="3776"/>
                  <a:ext cx="69" cy="90"/>
                </a:xfrm>
                <a:custGeom>
                  <a:avLst/>
                  <a:gdLst>
                    <a:gd name="T0" fmla="*/ 19926 w 50"/>
                    <a:gd name="T1" fmla="*/ 90059 h 53"/>
                    <a:gd name="T2" fmla="*/ 30196 w 50"/>
                    <a:gd name="T3" fmla="*/ 16018 h 53"/>
                    <a:gd name="T4" fmla="*/ 19926 w 50"/>
                    <a:gd name="T5" fmla="*/ 90059 h 53"/>
                    <a:gd name="T6" fmla="*/ 1928 w 50"/>
                    <a:gd name="T7" fmla="*/ 174958 h 53"/>
                    <a:gd name="T8" fmla="*/ 19926 w 50"/>
                    <a:gd name="T9" fmla="*/ 90059 h 53"/>
                    <a:gd name="T10" fmla="*/ 3197 w 50"/>
                    <a:gd name="T11" fmla="*/ 174958 h 53"/>
                    <a:gd name="T12" fmla="*/ 3197 w 50"/>
                    <a:gd name="T13" fmla="*/ 174958 h 53"/>
                    <a:gd name="T14" fmla="*/ 3197 w 50"/>
                    <a:gd name="T15" fmla="*/ 181219 h 53"/>
                    <a:gd name="T16" fmla="*/ 1928 w 50"/>
                    <a:gd name="T17" fmla="*/ 174958 h 53"/>
                    <a:gd name="T18" fmla="*/ 3197 w 50"/>
                    <a:gd name="T19" fmla="*/ 181219 h 53"/>
                    <a:gd name="T20" fmla="*/ 18191 w 50"/>
                    <a:gd name="T21" fmla="*/ 290946 h 53"/>
                    <a:gd name="T22" fmla="*/ 3197 w 50"/>
                    <a:gd name="T23" fmla="*/ 181219 h 53"/>
                    <a:gd name="T24" fmla="*/ 18191 w 50"/>
                    <a:gd name="T25" fmla="*/ 290946 h 53"/>
                    <a:gd name="T26" fmla="*/ 19926 w 50"/>
                    <a:gd name="T27" fmla="*/ 287202 h 53"/>
                    <a:gd name="T28" fmla="*/ 56090 w 50"/>
                    <a:gd name="T29" fmla="*/ 259416 h 53"/>
                    <a:gd name="T30" fmla="*/ 19926 w 50"/>
                    <a:gd name="T31" fmla="*/ 287202 h 53"/>
                    <a:gd name="T32" fmla="*/ 63323 w 50"/>
                    <a:gd name="T33" fmla="*/ 242694 h 53"/>
                    <a:gd name="T34" fmla="*/ 56090 w 50"/>
                    <a:gd name="T35" fmla="*/ 259416 h 53"/>
                    <a:gd name="T36" fmla="*/ 66192 w 50"/>
                    <a:gd name="T37" fmla="*/ 244995 h 53"/>
                    <a:gd name="T38" fmla="*/ 63323 w 50"/>
                    <a:gd name="T39" fmla="*/ 242694 h 53"/>
                    <a:gd name="T40" fmla="*/ 63323 w 50"/>
                    <a:gd name="T41" fmla="*/ 242694 h 53"/>
                    <a:gd name="T42" fmla="*/ 66192 w 50"/>
                    <a:gd name="T43" fmla="*/ 244995 h 53"/>
                    <a:gd name="T44" fmla="*/ 63323 w 50"/>
                    <a:gd name="T45" fmla="*/ 242694 h 53"/>
                    <a:gd name="T46" fmla="*/ 66192 w 50"/>
                    <a:gd name="T47" fmla="*/ 244995 h 53"/>
                    <a:gd name="T48" fmla="*/ 66192 w 50"/>
                    <a:gd name="T49" fmla="*/ 244995 h 53"/>
                    <a:gd name="T50" fmla="*/ 72955 w 50"/>
                    <a:gd name="T51" fmla="*/ 217263 h 53"/>
                    <a:gd name="T52" fmla="*/ 66192 w 50"/>
                    <a:gd name="T53" fmla="*/ 244995 h 53"/>
                    <a:gd name="T54" fmla="*/ 72955 w 50"/>
                    <a:gd name="T55" fmla="*/ 217263 h 53"/>
                    <a:gd name="T56" fmla="*/ 82811 w 50"/>
                    <a:gd name="T57" fmla="*/ 200861 h 53"/>
                    <a:gd name="T58" fmla="*/ 72955 w 50"/>
                    <a:gd name="T59" fmla="*/ 217263 h 53"/>
                    <a:gd name="T60" fmla="*/ 82811 w 50"/>
                    <a:gd name="T61" fmla="*/ 200861 h 53"/>
                    <a:gd name="T62" fmla="*/ 82811 w 50"/>
                    <a:gd name="T63" fmla="*/ 200861 h 53"/>
                    <a:gd name="T64" fmla="*/ 80081 w 50"/>
                    <a:gd name="T65" fmla="*/ 37377 h 53"/>
                    <a:gd name="T66" fmla="*/ 82811 w 50"/>
                    <a:gd name="T67" fmla="*/ 200861 h 53"/>
                    <a:gd name="T68" fmla="*/ 80081 w 50"/>
                    <a:gd name="T69" fmla="*/ 37377 h 53"/>
                    <a:gd name="T70" fmla="*/ 82811 w 50"/>
                    <a:gd name="T71" fmla="*/ 37377 h 53"/>
                    <a:gd name="T72" fmla="*/ 80081 w 50"/>
                    <a:gd name="T73" fmla="*/ 37377 h 53"/>
                    <a:gd name="T74" fmla="*/ 82811 w 50"/>
                    <a:gd name="T75" fmla="*/ 33421 h 53"/>
                    <a:gd name="T76" fmla="*/ 80081 w 50"/>
                    <a:gd name="T77" fmla="*/ 37377 h 53"/>
                    <a:gd name="T78" fmla="*/ 74866 w 50"/>
                    <a:gd name="T79" fmla="*/ 22775 h 53"/>
                    <a:gd name="T80" fmla="*/ 82811 w 50"/>
                    <a:gd name="T81" fmla="*/ 33421 h 53"/>
                    <a:gd name="T82" fmla="*/ 74866 w 50"/>
                    <a:gd name="T83" fmla="*/ 22775 h 53"/>
                    <a:gd name="T84" fmla="*/ 66192 w 50"/>
                    <a:gd name="T85" fmla="*/ 9756 h 53"/>
                    <a:gd name="T86" fmla="*/ 74866 w 50"/>
                    <a:gd name="T87" fmla="*/ 22775 h 53"/>
                    <a:gd name="T88" fmla="*/ 66192 w 50"/>
                    <a:gd name="T89" fmla="*/ 16018 h 53"/>
                    <a:gd name="T90" fmla="*/ 66192 w 50"/>
                    <a:gd name="T91" fmla="*/ 9756 h 53"/>
                    <a:gd name="T92" fmla="*/ 66192 w 50"/>
                    <a:gd name="T93" fmla="*/ 16018 h 53"/>
                    <a:gd name="T94" fmla="*/ 66192 w 50"/>
                    <a:gd name="T95" fmla="*/ 16018 h 53"/>
                    <a:gd name="T96" fmla="*/ 66192 w 50"/>
                    <a:gd name="T97" fmla="*/ 16018 h 53"/>
                    <a:gd name="T98" fmla="*/ 50127 w 50"/>
                    <a:gd name="T99" fmla="*/ 9756 h 53"/>
                    <a:gd name="T100" fmla="*/ 66192 w 50"/>
                    <a:gd name="T101" fmla="*/ 9756 h 53"/>
                    <a:gd name="T102" fmla="*/ 50127 w 50"/>
                    <a:gd name="T103" fmla="*/ 9756 h 53"/>
                    <a:gd name="T104" fmla="*/ 36300 w 50"/>
                    <a:gd name="T105" fmla="*/ 0 h 53"/>
                    <a:gd name="T106" fmla="*/ 50127 w 50"/>
                    <a:gd name="T107" fmla="*/ 9756 h 53"/>
                    <a:gd name="T108" fmla="*/ 36300 w 50"/>
                    <a:gd name="T109" fmla="*/ 0 h 53"/>
                    <a:gd name="T110" fmla="*/ 36300 w 50"/>
                    <a:gd name="T111" fmla="*/ 0 h 53"/>
                    <a:gd name="T112" fmla="*/ 34982 w 50"/>
                    <a:gd name="T113" fmla="*/ 16018 h 53"/>
                    <a:gd name="T114" fmla="*/ 36300 w 50"/>
                    <a:gd name="T115" fmla="*/ 0 h 53"/>
                    <a:gd name="T116" fmla="*/ 34982 w 50"/>
                    <a:gd name="T117" fmla="*/ 16018 h 53"/>
                    <a:gd name="T118" fmla="*/ 30196 w 50"/>
                    <a:gd name="T119" fmla="*/ 16018 h 53"/>
                    <a:gd name="T120" fmla="*/ 34982 w 50"/>
                    <a:gd name="T121" fmla="*/ 16018 h 53"/>
                    <a:gd name="T122" fmla="*/ 30196 w 50"/>
                    <a:gd name="T123" fmla="*/ 16018 h 53"/>
                    <a:gd name="T124" fmla="*/ 30196 w 50"/>
                    <a:gd name="T125" fmla="*/ 16018 h 53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60000 65536"/>
                    <a:gd name="T184" fmla="*/ 0 60000 65536"/>
                    <a:gd name="T185" fmla="*/ 0 60000 65536"/>
                    <a:gd name="T186" fmla="*/ 0 60000 65536"/>
                    <a:gd name="T187" fmla="*/ 0 60000 65536"/>
                    <a:gd name="T188" fmla="*/ 0 60000 65536"/>
                  </a:gdLst>
                  <a:ahLst/>
                  <a:cxnLst>
                    <a:cxn ang="T126">
                      <a:pos x="T0" y="T1"/>
                    </a:cxn>
                    <a:cxn ang="T127">
                      <a:pos x="T2" y="T3"/>
                    </a:cxn>
                    <a:cxn ang="T128">
                      <a:pos x="T4" y="T5"/>
                    </a:cxn>
                    <a:cxn ang="T129">
                      <a:pos x="T6" y="T7"/>
                    </a:cxn>
                    <a:cxn ang="T130">
                      <a:pos x="T8" y="T9"/>
                    </a:cxn>
                    <a:cxn ang="T131">
                      <a:pos x="T10" y="T11"/>
                    </a:cxn>
                    <a:cxn ang="T132">
                      <a:pos x="T12" y="T13"/>
                    </a:cxn>
                    <a:cxn ang="T133">
                      <a:pos x="T14" y="T15"/>
                    </a:cxn>
                    <a:cxn ang="T134">
                      <a:pos x="T16" y="T17"/>
                    </a:cxn>
                    <a:cxn ang="T135">
                      <a:pos x="T18" y="T19"/>
                    </a:cxn>
                    <a:cxn ang="T136">
                      <a:pos x="T20" y="T21"/>
                    </a:cxn>
                    <a:cxn ang="T137">
                      <a:pos x="T22" y="T23"/>
                    </a:cxn>
                    <a:cxn ang="T138">
                      <a:pos x="T24" y="T25"/>
                    </a:cxn>
                    <a:cxn ang="T139">
                      <a:pos x="T26" y="T27"/>
                    </a:cxn>
                    <a:cxn ang="T140">
                      <a:pos x="T28" y="T29"/>
                    </a:cxn>
                    <a:cxn ang="T141">
                      <a:pos x="T30" y="T31"/>
                    </a:cxn>
                    <a:cxn ang="T142">
                      <a:pos x="T32" y="T33"/>
                    </a:cxn>
                    <a:cxn ang="T143">
                      <a:pos x="T34" y="T35"/>
                    </a:cxn>
                    <a:cxn ang="T144">
                      <a:pos x="T36" y="T37"/>
                    </a:cxn>
                    <a:cxn ang="T145">
                      <a:pos x="T38" y="T39"/>
                    </a:cxn>
                    <a:cxn ang="T146">
                      <a:pos x="T40" y="T41"/>
                    </a:cxn>
                    <a:cxn ang="T147">
                      <a:pos x="T42" y="T43"/>
                    </a:cxn>
                    <a:cxn ang="T148">
                      <a:pos x="T44" y="T45"/>
                    </a:cxn>
                    <a:cxn ang="T149">
                      <a:pos x="T46" y="T47"/>
                    </a:cxn>
                    <a:cxn ang="T150">
                      <a:pos x="T48" y="T49"/>
                    </a:cxn>
                    <a:cxn ang="T151">
                      <a:pos x="T50" y="T51"/>
                    </a:cxn>
                    <a:cxn ang="T152">
                      <a:pos x="T52" y="T53"/>
                    </a:cxn>
                    <a:cxn ang="T153">
                      <a:pos x="T54" y="T55"/>
                    </a:cxn>
                    <a:cxn ang="T154">
                      <a:pos x="T56" y="T57"/>
                    </a:cxn>
                    <a:cxn ang="T155">
                      <a:pos x="T58" y="T59"/>
                    </a:cxn>
                    <a:cxn ang="T156">
                      <a:pos x="T60" y="T61"/>
                    </a:cxn>
                    <a:cxn ang="T157">
                      <a:pos x="T62" y="T63"/>
                    </a:cxn>
                    <a:cxn ang="T158">
                      <a:pos x="T64" y="T65"/>
                    </a:cxn>
                    <a:cxn ang="T159">
                      <a:pos x="T66" y="T67"/>
                    </a:cxn>
                    <a:cxn ang="T160">
                      <a:pos x="T68" y="T69"/>
                    </a:cxn>
                    <a:cxn ang="T161">
                      <a:pos x="T70" y="T71"/>
                    </a:cxn>
                    <a:cxn ang="T162">
                      <a:pos x="T72" y="T73"/>
                    </a:cxn>
                    <a:cxn ang="T163">
                      <a:pos x="T74" y="T75"/>
                    </a:cxn>
                    <a:cxn ang="T164">
                      <a:pos x="T76" y="T77"/>
                    </a:cxn>
                    <a:cxn ang="T165">
                      <a:pos x="T78" y="T79"/>
                    </a:cxn>
                    <a:cxn ang="T166">
                      <a:pos x="T80" y="T81"/>
                    </a:cxn>
                    <a:cxn ang="T167">
                      <a:pos x="T82" y="T83"/>
                    </a:cxn>
                    <a:cxn ang="T168">
                      <a:pos x="T84" y="T85"/>
                    </a:cxn>
                    <a:cxn ang="T169">
                      <a:pos x="T86" y="T87"/>
                    </a:cxn>
                    <a:cxn ang="T170">
                      <a:pos x="T88" y="T89"/>
                    </a:cxn>
                    <a:cxn ang="T171">
                      <a:pos x="T90" y="T91"/>
                    </a:cxn>
                    <a:cxn ang="T172">
                      <a:pos x="T92" y="T93"/>
                    </a:cxn>
                    <a:cxn ang="T173">
                      <a:pos x="T94" y="T95"/>
                    </a:cxn>
                    <a:cxn ang="T174">
                      <a:pos x="T96" y="T97"/>
                    </a:cxn>
                    <a:cxn ang="T175">
                      <a:pos x="T98" y="T99"/>
                    </a:cxn>
                    <a:cxn ang="T176">
                      <a:pos x="T100" y="T101"/>
                    </a:cxn>
                    <a:cxn ang="T177">
                      <a:pos x="T102" y="T103"/>
                    </a:cxn>
                    <a:cxn ang="T178">
                      <a:pos x="T104" y="T105"/>
                    </a:cxn>
                    <a:cxn ang="T179">
                      <a:pos x="T106" y="T107"/>
                    </a:cxn>
                    <a:cxn ang="T180">
                      <a:pos x="T108" y="T109"/>
                    </a:cxn>
                    <a:cxn ang="T181">
                      <a:pos x="T110" y="T111"/>
                    </a:cxn>
                    <a:cxn ang="T182">
                      <a:pos x="T112" y="T113"/>
                    </a:cxn>
                    <a:cxn ang="T183">
                      <a:pos x="T114" y="T115"/>
                    </a:cxn>
                    <a:cxn ang="T184">
                      <a:pos x="T116" y="T117"/>
                    </a:cxn>
                    <a:cxn ang="T185">
                      <a:pos x="T118" y="T119"/>
                    </a:cxn>
                    <a:cxn ang="T186">
                      <a:pos x="T120" y="T121"/>
                    </a:cxn>
                    <a:cxn ang="T187">
                      <a:pos x="T122" y="T123"/>
                    </a:cxn>
                    <a:cxn ang="T188">
                      <a:pos x="T124" y="T125"/>
                    </a:cxn>
                  </a:cxnLst>
                  <a:rect l="0" t="0" r="r" b="b"/>
                  <a:pathLst>
                    <a:path w="50" h="53">
                      <a:moveTo>
                        <a:pt x="18" y="4"/>
                      </a:moveTo>
                      <a:cubicBezTo>
                        <a:pt x="17" y="8"/>
                        <a:pt x="14" y="12"/>
                        <a:pt x="11" y="16"/>
                      </a:cubicBezTo>
                      <a:lnTo>
                        <a:pt x="9" y="15"/>
                      </a:lnTo>
                      <a:cubicBezTo>
                        <a:pt x="12" y="11"/>
                        <a:pt x="15" y="8"/>
                        <a:pt x="17" y="3"/>
                      </a:cubicBezTo>
                      <a:lnTo>
                        <a:pt x="18" y="4"/>
                      </a:lnTo>
                      <a:close/>
                      <a:moveTo>
                        <a:pt x="11" y="16"/>
                      </a:moveTo>
                      <a:cubicBezTo>
                        <a:pt x="6" y="20"/>
                        <a:pt x="2" y="25"/>
                        <a:pt x="2" y="31"/>
                      </a:cubicBezTo>
                      <a:lnTo>
                        <a:pt x="1" y="31"/>
                      </a:lnTo>
                      <a:cubicBezTo>
                        <a:pt x="1" y="25"/>
                        <a:pt x="5" y="20"/>
                        <a:pt x="9" y="15"/>
                      </a:cubicBezTo>
                      <a:lnTo>
                        <a:pt x="11" y="16"/>
                      </a:lnTo>
                      <a:close/>
                      <a:moveTo>
                        <a:pt x="2" y="31"/>
                      </a:moveTo>
                      <a:lnTo>
                        <a:pt x="2" y="31"/>
                      </a:lnTo>
                      <a:lnTo>
                        <a:pt x="1" y="31"/>
                      </a:lnTo>
                      <a:lnTo>
                        <a:pt x="2" y="31"/>
                      </a:lnTo>
                      <a:close/>
                      <a:moveTo>
                        <a:pt x="2" y="31"/>
                      </a:moveTo>
                      <a:lnTo>
                        <a:pt x="2" y="32"/>
                      </a:lnTo>
                      <a:lnTo>
                        <a:pt x="1" y="32"/>
                      </a:lnTo>
                      <a:lnTo>
                        <a:pt x="1" y="31"/>
                      </a:lnTo>
                      <a:lnTo>
                        <a:pt x="2" y="31"/>
                      </a:lnTo>
                      <a:close/>
                      <a:moveTo>
                        <a:pt x="2" y="32"/>
                      </a:moveTo>
                      <a:cubicBezTo>
                        <a:pt x="2" y="39"/>
                        <a:pt x="1" y="49"/>
                        <a:pt x="11" y="51"/>
                      </a:cubicBezTo>
                      <a:lnTo>
                        <a:pt x="10" y="52"/>
                      </a:lnTo>
                      <a:cubicBezTo>
                        <a:pt x="0" y="51"/>
                        <a:pt x="0" y="40"/>
                        <a:pt x="1" y="32"/>
                      </a:cubicBezTo>
                      <a:lnTo>
                        <a:pt x="2" y="32"/>
                      </a:lnTo>
                      <a:close/>
                      <a:moveTo>
                        <a:pt x="10" y="52"/>
                      </a:moveTo>
                      <a:lnTo>
                        <a:pt x="10" y="52"/>
                      </a:lnTo>
                      <a:close/>
                      <a:moveTo>
                        <a:pt x="11" y="51"/>
                      </a:moveTo>
                      <a:cubicBezTo>
                        <a:pt x="17" y="52"/>
                        <a:pt x="23" y="48"/>
                        <a:pt x="30" y="45"/>
                      </a:cubicBezTo>
                      <a:lnTo>
                        <a:pt x="31" y="46"/>
                      </a:lnTo>
                      <a:cubicBezTo>
                        <a:pt x="24" y="50"/>
                        <a:pt x="17" y="53"/>
                        <a:pt x="10" y="52"/>
                      </a:cubicBezTo>
                      <a:lnTo>
                        <a:pt x="11" y="51"/>
                      </a:lnTo>
                      <a:close/>
                      <a:moveTo>
                        <a:pt x="30" y="45"/>
                      </a:moveTo>
                      <a:cubicBezTo>
                        <a:pt x="32" y="44"/>
                        <a:pt x="33" y="44"/>
                        <a:pt x="35" y="43"/>
                      </a:cubicBezTo>
                      <a:lnTo>
                        <a:pt x="36" y="44"/>
                      </a:lnTo>
                      <a:cubicBezTo>
                        <a:pt x="34" y="45"/>
                        <a:pt x="32" y="45"/>
                        <a:pt x="31" y="46"/>
                      </a:cubicBezTo>
                      <a:lnTo>
                        <a:pt x="30" y="45"/>
                      </a:lnTo>
                      <a:close/>
                      <a:moveTo>
                        <a:pt x="36" y="44"/>
                      </a:moveTo>
                      <a:lnTo>
                        <a:pt x="36" y="44"/>
                      </a:lnTo>
                      <a:lnTo>
                        <a:pt x="35" y="43"/>
                      </a:lnTo>
                      <a:lnTo>
                        <a:pt x="36" y="44"/>
                      </a:lnTo>
                      <a:close/>
                      <a:moveTo>
                        <a:pt x="35" y="43"/>
                      </a:moveTo>
                      <a:lnTo>
                        <a:pt x="35" y="43"/>
                      </a:lnTo>
                      <a:lnTo>
                        <a:pt x="36" y="44"/>
                      </a:lnTo>
                      <a:lnTo>
                        <a:pt x="35" y="43"/>
                      </a:lnTo>
                      <a:close/>
                      <a:moveTo>
                        <a:pt x="36" y="44"/>
                      </a:moveTo>
                      <a:lnTo>
                        <a:pt x="36" y="44"/>
                      </a:lnTo>
                      <a:lnTo>
                        <a:pt x="35" y="43"/>
                      </a:lnTo>
                      <a:lnTo>
                        <a:pt x="36" y="44"/>
                      </a:lnTo>
                      <a:close/>
                      <a:moveTo>
                        <a:pt x="35" y="43"/>
                      </a:moveTo>
                      <a:cubicBezTo>
                        <a:pt x="37" y="42"/>
                        <a:pt x="39" y="41"/>
                        <a:pt x="40" y="39"/>
                      </a:cubicBezTo>
                      <a:lnTo>
                        <a:pt x="41" y="40"/>
                      </a:lnTo>
                      <a:cubicBezTo>
                        <a:pt x="40" y="42"/>
                        <a:pt x="38" y="43"/>
                        <a:pt x="36" y="44"/>
                      </a:cubicBezTo>
                      <a:lnTo>
                        <a:pt x="35" y="43"/>
                      </a:lnTo>
                      <a:close/>
                      <a:moveTo>
                        <a:pt x="40" y="39"/>
                      </a:moveTo>
                      <a:cubicBezTo>
                        <a:pt x="41" y="38"/>
                        <a:pt x="42" y="37"/>
                        <a:pt x="43" y="35"/>
                      </a:cubicBezTo>
                      <a:lnTo>
                        <a:pt x="45" y="36"/>
                      </a:lnTo>
                      <a:cubicBezTo>
                        <a:pt x="44" y="37"/>
                        <a:pt x="43" y="39"/>
                        <a:pt x="41" y="40"/>
                      </a:cubicBezTo>
                      <a:lnTo>
                        <a:pt x="40" y="39"/>
                      </a:lnTo>
                      <a:close/>
                      <a:moveTo>
                        <a:pt x="45" y="36"/>
                      </a:moveTo>
                      <a:lnTo>
                        <a:pt x="45" y="36"/>
                      </a:lnTo>
                      <a:lnTo>
                        <a:pt x="44" y="35"/>
                      </a:lnTo>
                      <a:lnTo>
                        <a:pt x="45" y="36"/>
                      </a:lnTo>
                      <a:close/>
                      <a:moveTo>
                        <a:pt x="43" y="35"/>
                      </a:moveTo>
                      <a:cubicBezTo>
                        <a:pt x="48" y="27"/>
                        <a:pt x="47" y="16"/>
                        <a:pt x="44" y="7"/>
                      </a:cubicBezTo>
                      <a:lnTo>
                        <a:pt x="46" y="7"/>
                      </a:lnTo>
                      <a:cubicBezTo>
                        <a:pt x="49" y="16"/>
                        <a:pt x="50" y="27"/>
                        <a:pt x="45" y="36"/>
                      </a:cubicBezTo>
                      <a:lnTo>
                        <a:pt x="43" y="35"/>
                      </a:lnTo>
                      <a:close/>
                      <a:moveTo>
                        <a:pt x="44" y="7"/>
                      </a:moveTo>
                      <a:lnTo>
                        <a:pt x="44" y="7"/>
                      </a:lnTo>
                      <a:lnTo>
                        <a:pt x="45" y="7"/>
                      </a:lnTo>
                      <a:lnTo>
                        <a:pt x="44" y="7"/>
                      </a:lnTo>
                      <a:close/>
                      <a:moveTo>
                        <a:pt x="44" y="7"/>
                      </a:moveTo>
                      <a:cubicBezTo>
                        <a:pt x="44" y="7"/>
                        <a:pt x="44" y="7"/>
                        <a:pt x="44" y="7"/>
                      </a:cubicBezTo>
                      <a:lnTo>
                        <a:pt x="45" y="6"/>
                      </a:lnTo>
                      <a:cubicBezTo>
                        <a:pt x="45" y="7"/>
                        <a:pt x="45" y="7"/>
                        <a:pt x="46" y="7"/>
                      </a:cubicBezTo>
                      <a:lnTo>
                        <a:pt x="44" y="7"/>
                      </a:lnTo>
                      <a:close/>
                      <a:moveTo>
                        <a:pt x="44" y="7"/>
                      </a:moveTo>
                      <a:cubicBezTo>
                        <a:pt x="43" y="5"/>
                        <a:pt x="42" y="4"/>
                        <a:pt x="41" y="4"/>
                      </a:cubicBezTo>
                      <a:lnTo>
                        <a:pt x="42" y="3"/>
                      </a:lnTo>
                      <a:cubicBezTo>
                        <a:pt x="43" y="3"/>
                        <a:pt x="45" y="5"/>
                        <a:pt x="45" y="6"/>
                      </a:cubicBezTo>
                      <a:lnTo>
                        <a:pt x="44" y="7"/>
                      </a:lnTo>
                      <a:close/>
                      <a:moveTo>
                        <a:pt x="41" y="4"/>
                      </a:moveTo>
                      <a:cubicBezTo>
                        <a:pt x="39" y="3"/>
                        <a:pt x="38" y="3"/>
                        <a:pt x="37" y="3"/>
                      </a:cubicBezTo>
                      <a:lnTo>
                        <a:pt x="36" y="2"/>
                      </a:lnTo>
                      <a:cubicBezTo>
                        <a:pt x="38" y="1"/>
                        <a:pt x="40" y="2"/>
                        <a:pt x="42" y="3"/>
                      </a:cubicBezTo>
                      <a:lnTo>
                        <a:pt x="41" y="4"/>
                      </a:lnTo>
                      <a:close/>
                      <a:moveTo>
                        <a:pt x="37" y="3"/>
                      </a:moveTo>
                      <a:cubicBezTo>
                        <a:pt x="37" y="3"/>
                        <a:pt x="36" y="3"/>
                        <a:pt x="36" y="3"/>
                      </a:cubicBezTo>
                      <a:lnTo>
                        <a:pt x="36" y="2"/>
                      </a:lnTo>
                      <a:cubicBezTo>
                        <a:pt x="36" y="2"/>
                        <a:pt x="36" y="2"/>
                        <a:pt x="36" y="2"/>
                      </a:cubicBezTo>
                      <a:lnTo>
                        <a:pt x="37" y="3"/>
                      </a:lnTo>
                      <a:close/>
                      <a:moveTo>
                        <a:pt x="36" y="3"/>
                      </a:moveTo>
                      <a:lnTo>
                        <a:pt x="36" y="3"/>
                      </a:lnTo>
                      <a:lnTo>
                        <a:pt x="36" y="2"/>
                      </a:lnTo>
                      <a:lnTo>
                        <a:pt x="36" y="3"/>
                      </a:lnTo>
                      <a:close/>
                      <a:moveTo>
                        <a:pt x="36" y="3"/>
                      </a:moveTo>
                      <a:cubicBezTo>
                        <a:pt x="33" y="3"/>
                        <a:pt x="30" y="3"/>
                        <a:pt x="28" y="2"/>
                      </a:cubicBezTo>
                      <a:lnTo>
                        <a:pt x="28" y="1"/>
                      </a:lnTo>
                      <a:cubicBezTo>
                        <a:pt x="31" y="1"/>
                        <a:pt x="33" y="2"/>
                        <a:pt x="36" y="2"/>
                      </a:cubicBezTo>
                      <a:lnTo>
                        <a:pt x="36" y="3"/>
                      </a:lnTo>
                      <a:close/>
                      <a:moveTo>
                        <a:pt x="28" y="2"/>
                      </a:moveTo>
                      <a:cubicBezTo>
                        <a:pt x="25" y="1"/>
                        <a:pt x="23" y="1"/>
                        <a:pt x="20" y="1"/>
                      </a:cubicBezTo>
                      <a:lnTo>
                        <a:pt x="20" y="0"/>
                      </a:lnTo>
                      <a:cubicBezTo>
                        <a:pt x="23" y="0"/>
                        <a:pt x="25" y="0"/>
                        <a:pt x="28" y="1"/>
                      </a:cubicBezTo>
                      <a:lnTo>
                        <a:pt x="28" y="2"/>
                      </a:lnTo>
                      <a:close/>
                      <a:moveTo>
                        <a:pt x="20" y="0"/>
                      </a:moveTo>
                      <a:lnTo>
                        <a:pt x="20" y="0"/>
                      </a:lnTo>
                      <a:lnTo>
                        <a:pt x="20" y="1"/>
                      </a:lnTo>
                      <a:lnTo>
                        <a:pt x="20" y="0"/>
                      </a:lnTo>
                      <a:close/>
                      <a:moveTo>
                        <a:pt x="20" y="1"/>
                      </a:moveTo>
                      <a:cubicBezTo>
                        <a:pt x="20" y="1"/>
                        <a:pt x="19" y="2"/>
                        <a:pt x="19" y="3"/>
                      </a:cubicBezTo>
                      <a:lnTo>
                        <a:pt x="17" y="3"/>
                      </a:lnTo>
                      <a:cubicBezTo>
                        <a:pt x="18" y="1"/>
                        <a:pt x="18" y="0"/>
                        <a:pt x="20" y="0"/>
                      </a:cubicBezTo>
                      <a:lnTo>
                        <a:pt x="20" y="1"/>
                      </a:lnTo>
                      <a:close/>
                      <a:moveTo>
                        <a:pt x="19" y="3"/>
                      </a:moveTo>
                      <a:cubicBezTo>
                        <a:pt x="19" y="3"/>
                        <a:pt x="19" y="4"/>
                        <a:pt x="18" y="4"/>
                      </a:cubicBezTo>
                      <a:lnTo>
                        <a:pt x="17" y="3"/>
                      </a:lnTo>
                      <a:cubicBezTo>
                        <a:pt x="17" y="3"/>
                        <a:pt x="17" y="3"/>
                        <a:pt x="17" y="3"/>
                      </a:cubicBezTo>
                      <a:lnTo>
                        <a:pt x="19" y="3"/>
                      </a:lnTo>
                      <a:close/>
                      <a:moveTo>
                        <a:pt x="17" y="3"/>
                      </a:moveTo>
                      <a:lnTo>
                        <a:pt x="17" y="3"/>
                      </a:lnTo>
                      <a:lnTo>
                        <a:pt x="18" y="4"/>
                      </a:lnTo>
                      <a:lnTo>
                        <a:pt x="17" y="3"/>
                      </a:lnTo>
                      <a:close/>
                    </a:path>
                  </a:pathLst>
                </a:custGeom>
                <a:solidFill>
                  <a:srgbClr val="94939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510" name="Freeform 73"/>
                <p:cNvSpPr>
                  <a:spLocks noChangeArrowheads="1"/>
                </p:cNvSpPr>
                <p:nvPr/>
              </p:nvSpPr>
              <p:spPr bwMode="auto">
                <a:xfrm>
                  <a:off x="990" y="3947"/>
                  <a:ext cx="66" cy="63"/>
                </a:xfrm>
                <a:custGeom>
                  <a:avLst/>
                  <a:gdLst>
                    <a:gd name="T0" fmla="*/ 33937 w 49"/>
                    <a:gd name="T1" fmla="*/ 26434 h 37"/>
                    <a:gd name="T2" fmla="*/ 16839 w 49"/>
                    <a:gd name="T3" fmla="*/ 28410 h 37"/>
                    <a:gd name="T4" fmla="*/ 5351 w 49"/>
                    <a:gd name="T5" fmla="*/ 155525 h 37"/>
                    <a:gd name="T6" fmla="*/ 52031 w 49"/>
                    <a:gd name="T7" fmla="*/ 149288 h 37"/>
                    <a:gd name="T8" fmla="*/ 62427 w 49"/>
                    <a:gd name="T9" fmla="*/ 101015 h 37"/>
                    <a:gd name="T10" fmla="*/ 58128 w 49"/>
                    <a:gd name="T11" fmla="*/ 43589 h 37"/>
                    <a:gd name="T12" fmla="*/ 51347 w 49"/>
                    <a:gd name="T13" fmla="*/ 17233 h 37"/>
                    <a:gd name="T14" fmla="*/ 33937 w 49"/>
                    <a:gd name="T15" fmla="*/ 26434 h 37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49" h="37">
                      <a:moveTo>
                        <a:pt x="26" y="4"/>
                      </a:moveTo>
                      <a:cubicBezTo>
                        <a:pt x="22" y="1"/>
                        <a:pt x="15" y="0"/>
                        <a:pt x="13" y="5"/>
                      </a:cubicBezTo>
                      <a:cubicBezTo>
                        <a:pt x="9" y="12"/>
                        <a:pt x="0" y="19"/>
                        <a:pt x="4" y="26"/>
                      </a:cubicBezTo>
                      <a:cubicBezTo>
                        <a:pt x="10" y="37"/>
                        <a:pt x="28" y="24"/>
                        <a:pt x="40" y="25"/>
                      </a:cubicBezTo>
                      <a:cubicBezTo>
                        <a:pt x="44" y="25"/>
                        <a:pt x="48" y="21"/>
                        <a:pt x="48" y="17"/>
                      </a:cubicBezTo>
                      <a:cubicBezTo>
                        <a:pt x="49" y="13"/>
                        <a:pt x="44" y="11"/>
                        <a:pt x="44" y="7"/>
                      </a:cubicBezTo>
                      <a:cubicBezTo>
                        <a:pt x="44" y="5"/>
                        <a:pt x="41" y="4"/>
                        <a:pt x="39" y="3"/>
                      </a:cubicBezTo>
                      <a:cubicBezTo>
                        <a:pt x="34" y="2"/>
                        <a:pt x="31" y="7"/>
                        <a:pt x="26" y="4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511" name="Freeform 74"/>
                <p:cNvSpPr>
                  <a:spLocks noChangeArrowheads="1"/>
                </p:cNvSpPr>
                <p:nvPr/>
              </p:nvSpPr>
              <p:spPr bwMode="auto">
                <a:xfrm>
                  <a:off x="991" y="3949"/>
                  <a:ext cx="67" cy="56"/>
                </a:xfrm>
                <a:custGeom>
                  <a:avLst/>
                  <a:gdLst>
                    <a:gd name="T0" fmla="*/ 36161 w 49"/>
                    <a:gd name="T1" fmla="*/ 5897 h 33"/>
                    <a:gd name="T2" fmla="*/ 35087 w 49"/>
                    <a:gd name="T3" fmla="*/ 9652 h 33"/>
                    <a:gd name="T4" fmla="*/ 36161 w 49"/>
                    <a:gd name="T5" fmla="*/ 5897 h 33"/>
                    <a:gd name="T6" fmla="*/ 22877 w 49"/>
                    <a:gd name="T7" fmla="*/ 15789 h 33"/>
                    <a:gd name="T8" fmla="*/ 27789 w 49"/>
                    <a:gd name="T9" fmla="*/ 5897 h 33"/>
                    <a:gd name="T10" fmla="*/ 18250 w 49"/>
                    <a:gd name="T11" fmla="*/ 15789 h 33"/>
                    <a:gd name="T12" fmla="*/ 21225 w 49"/>
                    <a:gd name="T13" fmla="*/ 21546 h 33"/>
                    <a:gd name="T14" fmla="*/ 21225 w 49"/>
                    <a:gd name="T15" fmla="*/ 21546 h 33"/>
                    <a:gd name="T16" fmla="*/ 18250 w 49"/>
                    <a:gd name="T17" fmla="*/ 15789 h 33"/>
                    <a:gd name="T18" fmla="*/ 21225 w 49"/>
                    <a:gd name="T19" fmla="*/ 21546 h 33"/>
                    <a:gd name="T20" fmla="*/ 21225 w 49"/>
                    <a:gd name="T21" fmla="*/ 21546 h 33"/>
                    <a:gd name="T22" fmla="*/ 12112 w 49"/>
                    <a:gd name="T23" fmla="*/ 52755 h 33"/>
                    <a:gd name="T24" fmla="*/ 12112 w 49"/>
                    <a:gd name="T25" fmla="*/ 52755 h 33"/>
                    <a:gd name="T26" fmla="*/ 12112 w 49"/>
                    <a:gd name="T27" fmla="*/ 52755 h 33"/>
                    <a:gd name="T28" fmla="*/ 2845 w 49"/>
                    <a:gd name="T29" fmla="*/ 135340 h 33"/>
                    <a:gd name="T30" fmla="*/ 2845 w 49"/>
                    <a:gd name="T31" fmla="*/ 135340 h 33"/>
                    <a:gd name="T32" fmla="*/ 2845 w 49"/>
                    <a:gd name="T33" fmla="*/ 135340 h 33"/>
                    <a:gd name="T34" fmla="*/ 39765 w 49"/>
                    <a:gd name="T35" fmla="*/ 144806 h 33"/>
                    <a:gd name="T36" fmla="*/ 39765 w 49"/>
                    <a:gd name="T37" fmla="*/ 141257 h 33"/>
                    <a:gd name="T38" fmla="*/ 39765 w 49"/>
                    <a:gd name="T39" fmla="*/ 144806 h 33"/>
                    <a:gd name="T40" fmla="*/ 63742 w 49"/>
                    <a:gd name="T41" fmla="*/ 128904 h 33"/>
                    <a:gd name="T42" fmla="*/ 63742 w 49"/>
                    <a:gd name="T43" fmla="*/ 123792 h 33"/>
                    <a:gd name="T44" fmla="*/ 63742 w 49"/>
                    <a:gd name="T45" fmla="*/ 123792 h 33"/>
                    <a:gd name="T46" fmla="*/ 67461 w 49"/>
                    <a:gd name="T47" fmla="*/ 128904 h 33"/>
                    <a:gd name="T48" fmla="*/ 67461 w 49"/>
                    <a:gd name="T49" fmla="*/ 123792 h 33"/>
                    <a:gd name="T50" fmla="*/ 67461 w 49"/>
                    <a:gd name="T51" fmla="*/ 128904 h 33"/>
                    <a:gd name="T52" fmla="*/ 77582 w 49"/>
                    <a:gd name="T53" fmla="*/ 86333 h 33"/>
                    <a:gd name="T54" fmla="*/ 68582 w 49"/>
                    <a:gd name="T55" fmla="*/ 119003 h 33"/>
                    <a:gd name="T56" fmla="*/ 77582 w 49"/>
                    <a:gd name="T57" fmla="*/ 86333 h 33"/>
                    <a:gd name="T58" fmla="*/ 75933 w 49"/>
                    <a:gd name="T59" fmla="*/ 52755 h 33"/>
                    <a:gd name="T60" fmla="*/ 73595 w 49"/>
                    <a:gd name="T61" fmla="*/ 57670 h 33"/>
                    <a:gd name="T62" fmla="*/ 75933 w 49"/>
                    <a:gd name="T63" fmla="*/ 52755 h 33"/>
                    <a:gd name="T64" fmla="*/ 68582 w 49"/>
                    <a:gd name="T65" fmla="*/ 32244 h 33"/>
                    <a:gd name="T66" fmla="*/ 68582 w 49"/>
                    <a:gd name="T67" fmla="*/ 32244 h 33"/>
                    <a:gd name="T68" fmla="*/ 70256 w 49"/>
                    <a:gd name="T69" fmla="*/ 32244 h 33"/>
                    <a:gd name="T70" fmla="*/ 68582 w 49"/>
                    <a:gd name="T71" fmla="*/ 25843 h 33"/>
                    <a:gd name="T72" fmla="*/ 68582 w 49"/>
                    <a:gd name="T73" fmla="*/ 32244 h 33"/>
                    <a:gd name="T74" fmla="*/ 68582 w 49"/>
                    <a:gd name="T75" fmla="*/ 21546 h 33"/>
                    <a:gd name="T76" fmla="*/ 68582 w 49"/>
                    <a:gd name="T77" fmla="*/ 21546 h 33"/>
                    <a:gd name="T78" fmla="*/ 67461 w 49"/>
                    <a:gd name="T79" fmla="*/ 25843 h 33"/>
                    <a:gd name="T80" fmla="*/ 68582 w 49"/>
                    <a:gd name="T81" fmla="*/ 21546 h 33"/>
                    <a:gd name="T82" fmla="*/ 62516 w 49"/>
                    <a:gd name="T83" fmla="*/ 5897 h 33"/>
                    <a:gd name="T84" fmla="*/ 60811 w 49"/>
                    <a:gd name="T85" fmla="*/ 15789 h 33"/>
                    <a:gd name="T86" fmla="*/ 62516 w 49"/>
                    <a:gd name="T87" fmla="*/ 5897 h 33"/>
                    <a:gd name="T88" fmla="*/ 40807 w 49"/>
                    <a:gd name="T89" fmla="*/ 21546 h 33"/>
                    <a:gd name="T90" fmla="*/ 52890 w 49"/>
                    <a:gd name="T91" fmla="*/ 21546 h 33"/>
                    <a:gd name="T92" fmla="*/ 40807 w 49"/>
                    <a:gd name="T93" fmla="*/ 21546 h 33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</a:gdLst>
                  <a:ahLst/>
                  <a:cxnLst>
                    <a:cxn ang="T94">
                      <a:pos x="T0" y="T1"/>
                    </a:cxn>
                    <a:cxn ang="T95">
                      <a:pos x="T2" y="T3"/>
                    </a:cxn>
                    <a:cxn ang="T96">
                      <a:pos x="T4" y="T5"/>
                    </a:cxn>
                    <a:cxn ang="T97">
                      <a:pos x="T6" y="T7"/>
                    </a:cxn>
                    <a:cxn ang="T98">
                      <a:pos x="T8" y="T9"/>
                    </a:cxn>
                    <a:cxn ang="T99">
                      <a:pos x="T10" y="T11"/>
                    </a:cxn>
                    <a:cxn ang="T100">
                      <a:pos x="T12" y="T13"/>
                    </a:cxn>
                    <a:cxn ang="T101">
                      <a:pos x="T14" y="T15"/>
                    </a:cxn>
                    <a:cxn ang="T102">
                      <a:pos x="T16" y="T17"/>
                    </a:cxn>
                    <a:cxn ang="T103">
                      <a:pos x="T18" y="T19"/>
                    </a:cxn>
                    <a:cxn ang="T104">
                      <a:pos x="T20" y="T21"/>
                    </a:cxn>
                    <a:cxn ang="T105">
                      <a:pos x="T22" y="T23"/>
                    </a:cxn>
                    <a:cxn ang="T106">
                      <a:pos x="T24" y="T25"/>
                    </a:cxn>
                    <a:cxn ang="T107">
                      <a:pos x="T26" y="T27"/>
                    </a:cxn>
                    <a:cxn ang="T108">
                      <a:pos x="T28" y="T29"/>
                    </a:cxn>
                    <a:cxn ang="T109">
                      <a:pos x="T30" y="T31"/>
                    </a:cxn>
                    <a:cxn ang="T110">
                      <a:pos x="T32" y="T33"/>
                    </a:cxn>
                    <a:cxn ang="T111">
                      <a:pos x="T34" y="T35"/>
                    </a:cxn>
                    <a:cxn ang="T112">
                      <a:pos x="T36" y="T37"/>
                    </a:cxn>
                    <a:cxn ang="T113">
                      <a:pos x="T38" y="T39"/>
                    </a:cxn>
                    <a:cxn ang="T114">
                      <a:pos x="T40" y="T41"/>
                    </a:cxn>
                    <a:cxn ang="T115">
                      <a:pos x="T42" y="T43"/>
                    </a:cxn>
                    <a:cxn ang="T116">
                      <a:pos x="T44" y="T45"/>
                    </a:cxn>
                    <a:cxn ang="T117">
                      <a:pos x="T46" y="T47"/>
                    </a:cxn>
                    <a:cxn ang="T118">
                      <a:pos x="T48" y="T49"/>
                    </a:cxn>
                    <a:cxn ang="T119">
                      <a:pos x="T50" y="T51"/>
                    </a:cxn>
                    <a:cxn ang="T120">
                      <a:pos x="T52" y="T53"/>
                    </a:cxn>
                    <a:cxn ang="T121">
                      <a:pos x="T54" y="T55"/>
                    </a:cxn>
                    <a:cxn ang="T122">
                      <a:pos x="T56" y="T57"/>
                    </a:cxn>
                    <a:cxn ang="T123">
                      <a:pos x="T58" y="T59"/>
                    </a:cxn>
                    <a:cxn ang="T124">
                      <a:pos x="T60" y="T61"/>
                    </a:cxn>
                    <a:cxn ang="T125">
                      <a:pos x="T62" y="T63"/>
                    </a:cxn>
                    <a:cxn ang="T126">
                      <a:pos x="T64" y="T65"/>
                    </a:cxn>
                    <a:cxn ang="T127">
                      <a:pos x="T66" y="T67"/>
                    </a:cxn>
                    <a:cxn ang="T128">
                      <a:pos x="T68" y="T69"/>
                    </a:cxn>
                    <a:cxn ang="T129">
                      <a:pos x="T70" y="T71"/>
                    </a:cxn>
                    <a:cxn ang="T130">
                      <a:pos x="T72" y="T73"/>
                    </a:cxn>
                    <a:cxn ang="T131">
                      <a:pos x="T74" y="T75"/>
                    </a:cxn>
                    <a:cxn ang="T132">
                      <a:pos x="T76" y="T77"/>
                    </a:cxn>
                    <a:cxn ang="T133">
                      <a:pos x="T78" y="T79"/>
                    </a:cxn>
                    <a:cxn ang="T134">
                      <a:pos x="T80" y="T81"/>
                    </a:cxn>
                    <a:cxn ang="T135">
                      <a:pos x="T82" y="T83"/>
                    </a:cxn>
                    <a:cxn ang="T136">
                      <a:pos x="T84" y="T85"/>
                    </a:cxn>
                    <a:cxn ang="T137">
                      <a:pos x="T86" y="T87"/>
                    </a:cxn>
                    <a:cxn ang="T138">
                      <a:pos x="T88" y="T89"/>
                    </a:cxn>
                    <a:cxn ang="T139">
                      <a:pos x="T90" y="T91"/>
                    </a:cxn>
                    <a:cxn ang="T140">
                      <a:pos x="T92" y="T93"/>
                    </a:cxn>
                  </a:cxnLst>
                  <a:rect l="0" t="0" r="r" b="b"/>
                  <a:pathLst>
                    <a:path w="49" h="33">
                      <a:moveTo>
                        <a:pt x="25" y="4"/>
                      </a:moveTo>
                      <a:cubicBezTo>
                        <a:pt x="24" y="3"/>
                        <a:pt x="23" y="2"/>
                        <a:pt x="21" y="2"/>
                      </a:cubicBezTo>
                      <a:lnTo>
                        <a:pt x="22" y="1"/>
                      </a:lnTo>
                      <a:cubicBezTo>
                        <a:pt x="23" y="1"/>
                        <a:pt x="25" y="2"/>
                        <a:pt x="26" y="3"/>
                      </a:cubicBezTo>
                      <a:lnTo>
                        <a:pt x="25" y="4"/>
                      </a:lnTo>
                      <a:close/>
                      <a:moveTo>
                        <a:pt x="21" y="2"/>
                      </a:moveTo>
                      <a:cubicBezTo>
                        <a:pt x="20" y="2"/>
                        <a:pt x="18" y="1"/>
                        <a:pt x="17" y="1"/>
                      </a:cubicBezTo>
                      <a:lnTo>
                        <a:pt x="17" y="0"/>
                      </a:lnTo>
                      <a:cubicBezTo>
                        <a:pt x="18" y="0"/>
                        <a:pt x="20" y="0"/>
                        <a:pt x="22" y="1"/>
                      </a:cubicBezTo>
                      <a:lnTo>
                        <a:pt x="21" y="2"/>
                      </a:lnTo>
                      <a:close/>
                      <a:moveTo>
                        <a:pt x="17" y="1"/>
                      </a:moveTo>
                      <a:cubicBezTo>
                        <a:pt x="16" y="2"/>
                        <a:pt x="14" y="2"/>
                        <a:pt x="14" y="3"/>
                      </a:cubicBezTo>
                      <a:lnTo>
                        <a:pt x="12" y="2"/>
                      </a:lnTo>
                      <a:cubicBezTo>
                        <a:pt x="13" y="1"/>
                        <a:pt x="15" y="0"/>
                        <a:pt x="17" y="0"/>
                      </a:cubicBezTo>
                      <a:lnTo>
                        <a:pt x="17" y="1"/>
                      </a:lnTo>
                      <a:close/>
                      <a:moveTo>
                        <a:pt x="14" y="3"/>
                      </a:moveTo>
                      <a:cubicBezTo>
                        <a:pt x="13" y="3"/>
                        <a:pt x="13" y="3"/>
                        <a:pt x="13" y="4"/>
                      </a:cubicBezTo>
                      <a:lnTo>
                        <a:pt x="11" y="3"/>
                      </a:lnTo>
                      <a:cubicBezTo>
                        <a:pt x="12" y="3"/>
                        <a:pt x="12" y="2"/>
                        <a:pt x="12" y="2"/>
                      </a:cubicBezTo>
                      <a:lnTo>
                        <a:pt x="14" y="3"/>
                      </a:lnTo>
                      <a:close/>
                      <a:moveTo>
                        <a:pt x="13" y="4"/>
                      </a:moveTo>
                      <a:lnTo>
                        <a:pt x="13" y="4"/>
                      </a:lnTo>
                      <a:lnTo>
                        <a:pt x="12" y="4"/>
                      </a:lnTo>
                      <a:lnTo>
                        <a:pt x="13" y="4"/>
                      </a:lnTo>
                      <a:close/>
                      <a:moveTo>
                        <a:pt x="13" y="4"/>
                      </a:moveTo>
                      <a:lnTo>
                        <a:pt x="13" y="4"/>
                      </a:lnTo>
                      <a:lnTo>
                        <a:pt x="11" y="3"/>
                      </a:lnTo>
                      <a:lnTo>
                        <a:pt x="13" y="4"/>
                      </a:lnTo>
                      <a:close/>
                      <a:moveTo>
                        <a:pt x="13" y="4"/>
                      </a:moveTo>
                      <a:lnTo>
                        <a:pt x="13" y="4"/>
                      </a:lnTo>
                      <a:lnTo>
                        <a:pt x="12" y="4"/>
                      </a:lnTo>
                      <a:lnTo>
                        <a:pt x="13" y="4"/>
                      </a:lnTo>
                      <a:close/>
                      <a:moveTo>
                        <a:pt x="13" y="4"/>
                      </a:moveTo>
                      <a:cubicBezTo>
                        <a:pt x="12" y="6"/>
                        <a:pt x="10" y="8"/>
                        <a:pt x="8" y="11"/>
                      </a:cubicBezTo>
                      <a:lnTo>
                        <a:pt x="7" y="10"/>
                      </a:lnTo>
                      <a:cubicBezTo>
                        <a:pt x="9" y="8"/>
                        <a:pt x="10" y="6"/>
                        <a:pt x="11" y="3"/>
                      </a:cubicBezTo>
                      <a:lnTo>
                        <a:pt x="13" y="4"/>
                      </a:lnTo>
                      <a:close/>
                      <a:moveTo>
                        <a:pt x="7" y="10"/>
                      </a:moveTo>
                      <a:lnTo>
                        <a:pt x="7" y="10"/>
                      </a:lnTo>
                      <a:lnTo>
                        <a:pt x="8" y="10"/>
                      </a:lnTo>
                      <a:lnTo>
                        <a:pt x="7" y="10"/>
                      </a:lnTo>
                      <a:close/>
                      <a:moveTo>
                        <a:pt x="8" y="11"/>
                      </a:moveTo>
                      <a:cubicBezTo>
                        <a:pt x="5" y="16"/>
                        <a:pt x="1" y="20"/>
                        <a:pt x="4" y="25"/>
                      </a:cubicBezTo>
                      <a:lnTo>
                        <a:pt x="2" y="25"/>
                      </a:lnTo>
                      <a:cubicBezTo>
                        <a:pt x="0" y="20"/>
                        <a:pt x="3" y="15"/>
                        <a:pt x="7" y="10"/>
                      </a:cubicBezTo>
                      <a:lnTo>
                        <a:pt x="8" y="11"/>
                      </a:lnTo>
                      <a:close/>
                      <a:moveTo>
                        <a:pt x="2" y="25"/>
                      </a:moveTo>
                      <a:lnTo>
                        <a:pt x="2" y="25"/>
                      </a:lnTo>
                      <a:lnTo>
                        <a:pt x="3" y="25"/>
                      </a:lnTo>
                      <a:lnTo>
                        <a:pt x="2" y="25"/>
                      </a:lnTo>
                      <a:close/>
                      <a:moveTo>
                        <a:pt x="4" y="25"/>
                      </a:moveTo>
                      <a:cubicBezTo>
                        <a:pt x="7" y="31"/>
                        <a:pt x="15" y="29"/>
                        <a:pt x="24" y="26"/>
                      </a:cubicBezTo>
                      <a:lnTo>
                        <a:pt x="24" y="27"/>
                      </a:lnTo>
                      <a:cubicBezTo>
                        <a:pt x="15" y="30"/>
                        <a:pt x="6" y="33"/>
                        <a:pt x="2" y="25"/>
                      </a:cubicBezTo>
                      <a:lnTo>
                        <a:pt x="4" y="25"/>
                      </a:lnTo>
                      <a:close/>
                      <a:moveTo>
                        <a:pt x="24" y="26"/>
                      </a:moveTo>
                      <a:cubicBezTo>
                        <a:pt x="29" y="25"/>
                        <a:pt x="34" y="23"/>
                        <a:pt x="39" y="23"/>
                      </a:cubicBezTo>
                      <a:lnTo>
                        <a:pt x="39" y="24"/>
                      </a:lnTo>
                      <a:cubicBezTo>
                        <a:pt x="35" y="24"/>
                        <a:pt x="29" y="26"/>
                        <a:pt x="24" y="27"/>
                      </a:cubicBezTo>
                      <a:lnTo>
                        <a:pt x="24" y="26"/>
                      </a:lnTo>
                      <a:close/>
                      <a:moveTo>
                        <a:pt x="39" y="24"/>
                      </a:moveTo>
                      <a:lnTo>
                        <a:pt x="39" y="24"/>
                      </a:lnTo>
                      <a:close/>
                      <a:moveTo>
                        <a:pt x="39" y="23"/>
                      </a:moveTo>
                      <a:lnTo>
                        <a:pt x="39" y="23"/>
                      </a:lnTo>
                      <a:lnTo>
                        <a:pt x="39" y="24"/>
                      </a:lnTo>
                      <a:lnTo>
                        <a:pt x="39" y="23"/>
                      </a:lnTo>
                      <a:close/>
                      <a:moveTo>
                        <a:pt x="39" y="23"/>
                      </a:moveTo>
                      <a:cubicBezTo>
                        <a:pt x="40" y="23"/>
                        <a:pt x="40" y="23"/>
                        <a:pt x="41" y="23"/>
                      </a:cubicBezTo>
                      <a:lnTo>
                        <a:pt x="41" y="24"/>
                      </a:lnTo>
                      <a:cubicBezTo>
                        <a:pt x="40" y="24"/>
                        <a:pt x="40" y="24"/>
                        <a:pt x="39" y="24"/>
                      </a:cubicBezTo>
                      <a:lnTo>
                        <a:pt x="39" y="23"/>
                      </a:lnTo>
                      <a:close/>
                      <a:moveTo>
                        <a:pt x="41" y="23"/>
                      </a:moveTo>
                      <a:cubicBezTo>
                        <a:pt x="41" y="23"/>
                        <a:pt x="41" y="23"/>
                        <a:pt x="42" y="22"/>
                      </a:cubicBezTo>
                      <a:lnTo>
                        <a:pt x="43" y="24"/>
                      </a:lnTo>
                      <a:cubicBezTo>
                        <a:pt x="42" y="24"/>
                        <a:pt x="42" y="24"/>
                        <a:pt x="41" y="24"/>
                      </a:cubicBezTo>
                      <a:lnTo>
                        <a:pt x="41" y="23"/>
                      </a:lnTo>
                      <a:close/>
                      <a:moveTo>
                        <a:pt x="42" y="22"/>
                      </a:moveTo>
                      <a:cubicBezTo>
                        <a:pt x="44" y="21"/>
                        <a:pt x="46" y="19"/>
                        <a:pt x="47" y="16"/>
                      </a:cubicBezTo>
                      <a:lnTo>
                        <a:pt x="48" y="16"/>
                      </a:lnTo>
                      <a:cubicBezTo>
                        <a:pt x="48" y="20"/>
                        <a:pt x="45" y="22"/>
                        <a:pt x="43" y="24"/>
                      </a:cubicBezTo>
                      <a:lnTo>
                        <a:pt x="42" y="22"/>
                      </a:lnTo>
                      <a:close/>
                      <a:moveTo>
                        <a:pt x="47" y="16"/>
                      </a:moveTo>
                      <a:lnTo>
                        <a:pt x="47" y="16"/>
                      </a:lnTo>
                      <a:close/>
                      <a:moveTo>
                        <a:pt x="47" y="16"/>
                      </a:moveTo>
                      <a:cubicBezTo>
                        <a:pt x="47" y="14"/>
                        <a:pt x="46" y="13"/>
                        <a:pt x="45" y="11"/>
                      </a:cubicBezTo>
                      <a:lnTo>
                        <a:pt x="46" y="10"/>
                      </a:lnTo>
                      <a:cubicBezTo>
                        <a:pt x="47" y="12"/>
                        <a:pt x="49" y="14"/>
                        <a:pt x="48" y="16"/>
                      </a:cubicBezTo>
                      <a:lnTo>
                        <a:pt x="47" y="16"/>
                      </a:lnTo>
                      <a:close/>
                      <a:moveTo>
                        <a:pt x="45" y="11"/>
                      </a:moveTo>
                      <a:cubicBezTo>
                        <a:pt x="43" y="9"/>
                        <a:pt x="42" y="8"/>
                        <a:pt x="42" y="6"/>
                      </a:cubicBezTo>
                      <a:lnTo>
                        <a:pt x="43" y="6"/>
                      </a:lnTo>
                      <a:cubicBezTo>
                        <a:pt x="44" y="7"/>
                        <a:pt x="45" y="9"/>
                        <a:pt x="46" y="10"/>
                      </a:cubicBezTo>
                      <a:lnTo>
                        <a:pt x="45" y="11"/>
                      </a:lnTo>
                      <a:close/>
                      <a:moveTo>
                        <a:pt x="42" y="6"/>
                      </a:moveTo>
                      <a:lnTo>
                        <a:pt x="42" y="6"/>
                      </a:lnTo>
                      <a:lnTo>
                        <a:pt x="43" y="6"/>
                      </a:lnTo>
                      <a:lnTo>
                        <a:pt x="42" y="6"/>
                      </a:lnTo>
                      <a:close/>
                      <a:moveTo>
                        <a:pt x="42" y="6"/>
                      </a:moveTo>
                      <a:lnTo>
                        <a:pt x="42" y="6"/>
                      </a:lnTo>
                      <a:lnTo>
                        <a:pt x="43" y="6"/>
                      </a:lnTo>
                      <a:lnTo>
                        <a:pt x="42" y="6"/>
                      </a:lnTo>
                      <a:close/>
                      <a:moveTo>
                        <a:pt x="42" y="6"/>
                      </a:moveTo>
                      <a:cubicBezTo>
                        <a:pt x="42" y="5"/>
                        <a:pt x="42" y="5"/>
                        <a:pt x="42" y="5"/>
                      </a:cubicBezTo>
                      <a:lnTo>
                        <a:pt x="43" y="4"/>
                      </a:lnTo>
                      <a:cubicBezTo>
                        <a:pt x="43" y="5"/>
                        <a:pt x="43" y="5"/>
                        <a:pt x="43" y="6"/>
                      </a:cubicBezTo>
                      <a:lnTo>
                        <a:pt x="42" y="6"/>
                      </a:lnTo>
                      <a:close/>
                      <a:moveTo>
                        <a:pt x="42" y="5"/>
                      </a:moveTo>
                      <a:cubicBezTo>
                        <a:pt x="42" y="5"/>
                        <a:pt x="41" y="5"/>
                        <a:pt x="41" y="5"/>
                      </a:cubicBezTo>
                      <a:lnTo>
                        <a:pt x="42" y="4"/>
                      </a:lnTo>
                      <a:cubicBezTo>
                        <a:pt x="43" y="4"/>
                        <a:pt x="43" y="4"/>
                        <a:pt x="43" y="4"/>
                      </a:cubicBezTo>
                      <a:lnTo>
                        <a:pt x="42" y="5"/>
                      </a:lnTo>
                      <a:close/>
                      <a:moveTo>
                        <a:pt x="42" y="4"/>
                      </a:moveTo>
                      <a:lnTo>
                        <a:pt x="42" y="4"/>
                      </a:lnTo>
                      <a:close/>
                      <a:moveTo>
                        <a:pt x="41" y="5"/>
                      </a:moveTo>
                      <a:cubicBezTo>
                        <a:pt x="40" y="4"/>
                        <a:pt x="39" y="3"/>
                        <a:pt x="37" y="3"/>
                      </a:cubicBezTo>
                      <a:lnTo>
                        <a:pt x="38" y="1"/>
                      </a:lnTo>
                      <a:cubicBezTo>
                        <a:pt x="40" y="2"/>
                        <a:pt x="41" y="3"/>
                        <a:pt x="42" y="4"/>
                      </a:cubicBezTo>
                      <a:lnTo>
                        <a:pt x="41" y="5"/>
                      </a:lnTo>
                      <a:close/>
                      <a:moveTo>
                        <a:pt x="38" y="1"/>
                      </a:moveTo>
                      <a:lnTo>
                        <a:pt x="38" y="1"/>
                      </a:lnTo>
                      <a:lnTo>
                        <a:pt x="38" y="2"/>
                      </a:lnTo>
                      <a:lnTo>
                        <a:pt x="38" y="1"/>
                      </a:lnTo>
                      <a:close/>
                      <a:moveTo>
                        <a:pt x="37" y="3"/>
                      </a:moveTo>
                      <a:cubicBezTo>
                        <a:pt x="36" y="2"/>
                        <a:pt x="34" y="3"/>
                        <a:pt x="32" y="4"/>
                      </a:cubicBezTo>
                      <a:lnTo>
                        <a:pt x="32" y="2"/>
                      </a:lnTo>
                      <a:cubicBezTo>
                        <a:pt x="34" y="2"/>
                        <a:pt x="36" y="1"/>
                        <a:pt x="38" y="1"/>
                      </a:cubicBezTo>
                      <a:lnTo>
                        <a:pt x="37" y="3"/>
                      </a:lnTo>
                      <a:close/>
                      <a:moveTo>
                        <a:pt x="32" y="4"/>
                      </a:moveTo>
                      <a:cubicBezTo>
                        <a:pt x="30" y="5"/>
                        <a:pt x="28" y="6"/>
                        <a:pt x="25" y="4"/>
                      </a:cubicBezTo>
                      <a:lnTo>
                        <a:pt x="26" y="3"/>
                      </a:lnTo>
                      <a:cubicBezTo>
                        <a:pt x="28" y="4"/>
                        <a:pt x="30" y="3"/>
                        <a:pt x="32" y="2"/>
                      </a:cubicBezTo>
                      <a:lnTo>
                        <a:pt x="32" y="4"/>
                      </a:lnTo>
                      <a:close/>
                      <a:moveTo>
                        <a:pt x="25" y="4"/>
                      </a:moveTo>
                      <a:lnTo>
                        <a:pt x="25" y="4"/>
                      </a:lnTo>
                      <a:lnTo>
                        <a:pt x="25" y="3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solidFill>
                  <a:srgbClr val="94939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512" name="Freeform 75"/>
                <p:cNvSpPr>
                  <a:spLocks noChangeArrowheads="1"/>
                </p:cNvSpPr>
                <p:nvPr/>
              </p:nvSpPr>
              <p:spPr bwMode="auto">
                <a:xfrm>
                  <a:off x="963" y="4016"/>
                  <a:ext cx="59" cy="23"/>
                </a:xfrm>
                <a:custGeom>
                  <a:avLst/>
                  <a:gdLst>
                    <a:gd name="T0" fmla="*/ 21539 w 43"/>
                    <a:gd name="T1" fmla="*/ 5042 h 14"/>
                    <a:gd name="T2" fmla="*/ 4783 w 43"/>
                    <a:gd name="T3" fmla="*/ 56388 h 14"/>
                    <a:gd name="T4" fmla="*/ 13043 w 43"/>
                    <a:gd name="T5" fmla="*/ 64862 h 14"/>
                    <a:gd name="T6" fmla="*/ 55990 w 43"/>
                    <a:gd name="T7" fmla="*/ 64862 h 14"/>
                    <a:gd name="T8" fmla="*/ 68144 w 43"/>
                    <a:gd name="T9" fmla="*/ 51510 h 14"/>
                    <a:gd name="T10" fmla="*/ 58726 w 43"/>
                    <a:gd name="T11" fmla="*/ 13608 h 14"/>
                    <a:gd name="T12" fmla="*/ 21539 w 43"/>
                    <a:gd name="T13" fmla="*/ 5042 h 14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43" h="14">
                      <a:moveTo>
                        <a:pt x="13" y="1"/>
                      </a:moveTo>
                      <a:cubicBezTo>
                        <a:pt x="9" y="0"/>
                        <a:pt x="0" y="6"/>
                        <a:pt x="3" y="12"/>
                      </a:cubicBezTo>
                      <a:cubicBezTo>
                        <a:pt x="4" y="13"/>
                        <a:pt x="6" y="14"/>
                        <a:pt x="8" y="14"/>
                      </a:cubicBezTo>
                      <a:cubicBezTo>
                        <a:pt x="18" y="12"/>
                        <a:pt x="26" y="14"/>
                        <a:pt x="34" y="14"/>
                      </a:cubicBezTo>
                      <a:cubicBezTo>
                        <a:pt x="37" y="14"/>
                        <a:pt x="40" y="13"/>
                        <a:pt x="41" y="11"/>
                      </a:cubicBezTo>
                      <a:cubicBezTo>
                        <a:pt x="43" y="7"/>
                        <a:pt x="37" y="4"/>
                        <a:pt x="35" y="3"/>
                      </a:cubicBezTo>
                      <a:cubicBezTo>
                        <a:pt x="29" y="1"/>
                        <a:pt x="21" y="3"/>
                        <a:pt x="13" y="1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513" name="Freeform 76"/>
                <p:cNvSpPr>
                  <a:spLocks noChangeArrowheads="1"/>
                </p:cNvSpPr>
                <p:nvPr/>
              </p:nvSpPr>
              <p:spPr bwMode="auto">
                <a:xfrm>
                  <a:off x="965" y="4016"/>
                  <a:ext cx="57" cy="23"/>
                </a:xfrm>
                <a:custGeom>
                  <a:avLst/>
                  <a:gdLst>
                    <a:gd name="T0" fmla="*/ 11671 w 42"/>
                    <a:gd name="T1" fmla="*/ 8283 h 14"/>
                    <a:gd name="T2" fmla="*/ 16373 w 42"/>
                    <a:gd name="T3" fmla="*/ 5042 h 14"/>
                    <a:gd name="T4" fmla="*/ 11671 w 42"/>
                    <a:gd name="T5" fmla="*/ 8283 h 14"/>
                    <a:gd name="T6" fmla="*/ 4323 w 42"/>
                    <a:gd name="T7" fmla="*/ 20892 h 14"/>
                    <a:gd name="T8" fmla="*/ 11671 w 42"/>
                    <a:gd name="T9" fmla="*/ 8283 h 14"/>
                    <a:gd name="T10" fmla="*/ 1597 w 42"/>
                    <a:gd name="T11" fmla="*/ 36728 h 14"/>
                    <a:gd name="T12" fmla="*/ 4323 w 42"/>
                    <a:gd name="T13" fmla="*/ 20892 h 14"/>
                    <a:gd name="T14" fmla="*/ 1597 w 42"/>
                    <a:gd name="T15" fmla="*/ 36728 h 14"/>
                    <a:gd name="T16" fmla="*/ 0 w 42"/>
                    <a:gd name="T17" fmla="*/ 56388 h 14"/>
                    <a:gd name="T18" fmla="*/ 1597 w 42"/>
                    <a:gd name="T19" fmla="*/ 36728 h 14"/>
                    <a:gd name="T20" fmla="*/ 0 w 42"/>
                    <a:gd name="T21" fmla="*/ 56388 h 14"/>
                    <a:gd name="T22" fmla="*/ 0 w 42"/>
                    <a:gd name="T23" fmla="*/ 56388 h 14"/>
                    <a:gd name="T24" fmla="*/ 2630 w 42"/>
                    <a:gd name="T25" fmla="*/ 51510 h 14"/>
                    <a:gd name="T26" fmla="*/ 0 w 42"/>
                    <a:gd name="T27" fmla="*/ 56388 h 14"/>
                    <a:gd name="T28" fmla="*/ 0 w 42"/>
                    <a:gd name="T29" fmla="*/ 56388 h 14"/>
                    <a:gd name="T30" fmla="*/ 1597 w 42"/>
                    <a:gd name="T31" fmla="*/ 56388 h 14"/>
                    <a:gd name="T32" fmla="*/ 2630 w 42"/>
                    <a:gd name="T33" fmla="*/ 51510 h 14"/>
                    <a:gd name="T34" fmla="*/ 1597 w 42"/>
                    <a:gd name="T35" fmla="*/ 60339 h 14"/>
                    <a:gd name="T36" fmla="*/ 2630 w 42"/>
                    <a:gd name="T37" fmla="*/ 51510 h 14"/>
                    <a:gd name="T38" fmla="*/ 2630 w 42"/>
                    <a:gd name="T39" fmla="*/ 56388 h 14"/>
                    <a:gd name="T40" fmla="*/ 1597 w 42"/>
                    <a:gd name="T41" fmla="*/ 60339 h 14"/>
                    <a:gd name="T42" fmla="*/ 2630 w 42"/>
                    <a:gd name="T43" fmla="*/ 56388 h 14"/>
                    <a:gd name="T44" fmla="*/ 8736 w 42"/>
                    <a:gd name="T45" fmla="*/ 64862 h 14"/>
                    <a:gd name="T46" fmla="*/ 2630 w 42"/>
                    <a:gd name="T47" fmla="*/ 56388 h 14"/>
                    <a:gd name="T48" fmla="*/ 8736 w 42"/>
                    <a:gd name="T49" fmla="*/ 60339 h 14"/>
                    <a:gd name="T50" fmla="*/ 8736 w 42"/>
                    <a:gd name="T51" fmla="*/ 60339 h 14"/>
                    <a:gd name="T52" fmla="*/ 33866 w 42"/>
                    <a:gd name="T53" fmla="*/ 60339 h 14"/>
                    <a:gd name="T54" fmla="*/ 8736 w 42"/>
                    <a:gd name="T55" fmla="*/ 64862 h 14"/>
                    <a:gd name="T56" fmla="*/ 33866 w 42"/>
                    <a:gd name="T57" fmla="*/ 60339 h 14"/>
                    <a:gd name="T58" fmla="*/ 47436 w 42"/>
                    <a:gd name="T59" fmla="*/ 64862 h 14"/>
                    <a:gd name="T60" fmla="*/ 33866 w 42"/>
                    <a:gd name="T61" fmla="*/ 60339 h 14"/>
                    <a:gd name="T62" fmla="*/ 48369 w 42"/>
                    <a:gd name="T63" fmla="*/ 64862 h 14"/>
                    <a:gd name="T64" fmla="*/ 47436 w 42"/>
                    <a:gd name="T65" fmla="*/ 64862 h 14"/>
                    <a:gd name="T66" fmla="*/ 47436 w 42"/>
                    <a:gd name="T67" fmla="*/ 60339 h 14"/>
                    <a:gd name="T68" fmla="*/ 54305 w 42"/>
                    <a:gd name="T69" fmla="*/ 64862 h 14"/>
                    <a:gd name="T70" fmla="*/ 47436 w 42"/>
                    <a:gd name="T71" fmla="*/ 60339 h 14"/>
                    <a:gd name="T72" fmla="*/ 55635 w 42"/>
                    <a:gd name="T73" fmla="*/ 45165 h 14"/>
                    <a:gd name="T74" fmla="*/ 54305 w 42"/>
                    <a:gd name="T75" fmla="*/ 64862 h 14"/>
                    <a:gd name="T76" fmla="*/ 55635 w 42"/>
                    <a:gd name="T77" fmla="*/ 45165 h 14"/>
                    <a:gd name="T78" fmla="*/ 57352 w 42"/>
                    <a:gd name="T79" fmla="*/ 51510 h 14"/>
                    <a:gd name="T80" fmla="*/ 55635 w 42"/>
                    <a:gd name="T81" fmla="*/ 45165 h 14"/>
                    <a:gd name="T82" fmla="*/ 50030 w 42"/>
                    <a:gd name="T83" fmla="*/ 13608 h 14"/>
                    <a:gd name="T84" fmla="*/ 55635 w 42"/>
                    <a:gd name="T85" fmla="*/ 45165 h 14"/>
                    <a:gd name="T86" fmla="*/ 48369 w 42"/>
                    <a:gd name="T87" fmla="*/ 20892 h 14"/>
                    <a:gd name="T88" fmla="*/ 48369 w 42"/>
                    <a:gd name="T89" fmla="*/ 20892 h 14"/>
                    <a:gd name="T90" fmla="*/ 48369 w 42"/>
                    <a:gd name="T91" fmla="*/ 20892 h 14"/>
                    <a:gd name="T92" fmla="*/ 50030 w 42"/>
                    <a:gd name="T93" fmla="*/ 13608 h 14"/>
                    <a:gd name="T94" fmla="*/ 50030 w 42"/>
                    <a:gd name="T95" fmla="*/ 13608 h 14"/>
                    <a:gd name="T96" fmla="*/ 48369 w 42"/>
                    <a:gd name="T97" fmla="*/ 13608 h 14"/>
                    <a:gd name="T98" fmla="*/ 48369 w 42"/>
                    <a:gd name="T99" fmla="*/ 20892 h 14"/>
                    <a:gd name="T100" fmla="*/ 32083 w 42"/>
                    <a:gd name="T101" fmla="*/ 8283 h 14"/>
                    <a:gd name="T102" fmla="*/ 48369 w 42"/>
                    <a:gd name="T103" fmla="*/ 20892 h 14"/>
                    <a:gd name="T104" fmla="*/ 16373 w 42"/>
                    <a:gd name="T105" fmla="*/ 8283 h 14"/>
                    <a:gd name="T106" fmla="*/ 32083 w 42"/>
                    <a:gd name="T107" fmla="*/ 8283 h 14"/>
                    <a:gd name="T108" fmla="*/ 16373 w 42"/>
                    <a:gd name="T109" fmla="*/ 5042 h 14"/>
                    <a:gd name="T110" fmla="*/ 16373 w 42"/>
                    <a:gd name="T111" fmla="*/ 5042 h 14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</a:gdLst>
                  <a:ahLst/>
                  <a:cxnLst>
                    <a:cxn ang="T112">
                      <a:pos x="T0" y="T1"/>
                    </a:cxn>
                    <a:cxn ang="T113">
                      <a:pos x="T2" y="T3"/>
                    </a:cxn>
                    <a:cxn ang="T114">
                      <a:pos x="T4" y="T5"/>
                    </a:cxn>
                    <a:cxn ang="T115">
                      <a:pos x="T6" y="T7"/>
                    </a:cxn>
                    <a:cxn ang="T116">
                      <a:pos x="T8" y="T9"/>
                    </a:cxn>
                    <a:cxn ang="T117">
                      <a:pos x="T10" y="T11"/>
                    </a:cxn>
                    <a:cxn ang="T118">
                      <a:pos x="T12" y="T13"/>
                    </a:cxn>
                    <a:cxn ang="T119">
                      <a:pos x="T14" y="T15"/>
                    </a:cxn>
                    <a:cxn ang="T120">
                      <a:pos x="T16" y="T17"/>
                    </a:cxn>
                    <a:cxn ang="T121">
                      <a:pos x="T18" y="T19"/>
                    </a:cxn>
                    <a:cxn ang="T122">
                      <a:pos x="T20" y="T21"/>
                    </a:cxn>
                    <a:cxn ang="T123">
                      <a:pos x="T22" y="T23"/>
                    </a:cxn>
                    <a:cxn ang="T124">
                      <a:pos x="T24" y="T25"/>
                    </a:cxn>
                    <a:cxn ang="T125">
                      <a:pos x="T26" y="T27"/>
                    </a:cxn>
                    <a:cxn ang="T126">
                      <a:pos x="T28" y="T29"/>
                    </a:cxn>
                    <a:cxn ang="T127">
                      <a:pos x="T30" y="T31"/>
                    </a:cxn>
                    <a:cxn ang="T128">
                      <a:pos x="T32" y="T33"/>
                    </a:cxn>
                    <a:cxn ang="T129">
                      <a:pos x="T34" y="T35"/>
                    </a:cxn>
                    <a:cxn ang="T130">
                      <a:pos x="T36" y="T37"/>
                    </a:cxn>
                    <a:cxn ang="T131">
                      <a:pos x="T38" y="T39"/>
                    </a:cxn>
                    <a:cxn ang="T132">
                      <a:pos x="T40" y="T41"/>
                    </a:cxn>
                    <a:cxn ang="T133">
                      <a:pos x="T42" y="T43"/>
                    </a:cxn>
                    <a:cxn ang="T134">
                      <a:pos x="T44" y="T45"/>
                    </a:cxn>
                    <a:cxn ang="T135">
                      <a:pos x="T46" y="T47"/>
                    </a:cxn>
                    <a:cxn ang="T136">
                      <a:pos x="T48" y="T49"/>
                    </a:cxn>
                    <a:cxn ang="T137">
                      <a:pos x="T50" y="T51"/>
                    </a:cxn>
                    <a:cxn ang="T138">
                      <a:pos x="T52" y="T53"/>
                    </a:cxn>
                    <a:cxn ang="T139">
                      <a:pos x="T54" y="T55"/>
                    </a:cxn>
                    <a:cxn ang="T140">
                      <a:pos x="T56" y="T57"/>
                    </a:cxn>
                    <a:cxn ang="T141">
                      <a:pos x="T58" y="T59"/>
                    </a:cxn>
                    <a:cxn ang="T142">
                      <a:pos x="T60" y="T61"/>
                    </a:cxn>
                    <a:cxn ang="T143">
                      <a:pos x="T62" y="T63"/>
                    </a:cxn>
                    <a:cxn ang="T144">
                      <a:pos x="T64" y="T65"/>
                    </a:cxn>
                    <a:cxn ang="T145">
                      <a:pos x="T66" y="T67"/>
                    </a:cxn>
                    <a:cxn ang="T146">
                      <a:pos x="T68" y="T69"/>
                    </a:cxn>
                    <a:cxn ang="T147">
                      <a:pos x="T70" y="T71"/>
                    </a:cxn>
                    <a:cxn ang="T148">
                      <a:pos x="T72" y="T73"/>
                    </a:cxn>
                    <a:cxn ang="T149">
                      <a:pos x="T74" y="T75"/>
                    </a:cxn>
                    <a:cxn ang="T150">
                      <a:pos x="T76" y="T77"/>
                    </a:cxn>
                    <a:cxn ang="T151">
                      <a:pos x="T78" y="T79"/>
                    </a:cxn>
                    <a:cxn ang="T152">
                      <a:pos x="T80" y="T81"/>
                    </a:cxn>
                    <a:cxn ang="T153">
                      <a:pos x="T82" y="T83"/>
                    </a:cxn>
                    <a:cxn ang="T154">
                      <a:pos x="T84" y="T85"/>
                    </a:cxn>
                    <a:cxn ang="T155">
                      <a:pos x="T86" y="T87"/>
                    </a:cxn>
                    <a:cxn ang="T156">
                      <a:pos x="T88" y="T89"/>
                    </a:cxn>
                    <a:cxn ang="T157">
                      <a:pos x="T90" y="T91"/>
                    </a:cxn>
                    <a:cxn ang="T158">
                      <a:pos x="T92" y="T93"/>
                    </a:cxn>
                    <a:cxn ang="T159">
                      <a:pos x="T94" y="T95"/>
                    </a:cxn>
                    <a:cxn ang="T160">
                      <a:pos x="T96" y="T97"/>
                    </a:cxn>
                    <a:cxn ang="T161">
                      <a:pos x="T98" y="T99"/>
                    </a:cxn>
                    <a:cxn ang="T162">
                      <a:pos x="T100" y="T101"/>
                    </a:cxn>
                    <a:cxn ang="T163">
                      <a:pos x="T102" y="T103"/>
                    </a:cxn>
                    <a:cxn ang="T164">
                      <a:pos x="T104" y="T105"/>
                    </a:cxn>
                    <a:cxn ang="T165">
                      <a:pos x="T106" y="T107"/>
                    </a:cxn>
                    <a:cxn ang="T166">
                      <a:pos x="T108" y="T109"/>
                    </a:cxn>
                    <a:cxn ang="T167">
                      <a:pos x="T110" y="T111"/>
                    </a:cxn>
                  </a:cxnLst>
                  <a:rect l="0" t="0" r="r" b="b"/>
                  <a:pathLst>
                    <a:path w="42" h="14">
                      <a:moveTo>
                        <a:pt x="11" y="2"/>
                      </a:moveTo>
                      <a:cubicBezTo>
                        <a:pt x="10" y="2"/>
                        <a:pt x="9" y="2"/>
                        <a:pt x="8" y="2"/>
                      </a:cubicBezTo>
                      <a:lnTo>
                        <a:pt x="7" y="1"/>
                      </a:lnTo>
                      <a:cubicBezTo>
                        <a:pt x="9" y="1"/>
                        <a:pt x="10" y="0"/>
                        <a:pt x="11" y="1"/>
                      </a:cubicBezTo>
                      <a:lnTo>
                        <a:pt x="11" y="2"/>
                      </a:lnTo>
                      <a:close/>
                      <a:moveTo>
                        <a:pt x="8" y="2"/>
                      </a:moveTo>
                      <a:cubicBezTo>
                        <a:pt x="6" y="3"/>
                        <a:pt x="5" y="4"/>
                        <a:pt x="4" y="5"/>
                      </a:cubicBezTo>
                      <a:lnTo>
                        <a:pt x="3" y="4"/>
                      </a:lnTo>
                      <a:cubicBezTo>
                        <a:pt x="4" y="3"/>
                        <a:pt x="6" y="2"/>
                        <a:pt x="7" y="1"/>
                      </a:cubicBezTo>
                      <a:lnTo>
                        <a:pt x="8" y="2"/>
                      </a:lnTo>
                      <a:close/>
                      <a:moveTo>
                        <a:pt x="4" y="5"/>
                      </a:moveTo>
                      <a:cubicBezTo>
                        <a:pt x="3" y="6"/>
                        <a:pt x="2" y="7"/>
                        <a:pt x="1" y="8"/>
                      </a:cubicBezTo>
                      <a:lnTo>
                        <a:pt x="0" y="8"/>
                      </a:lnTo>
                      <a:cubicBezTo>
                        <a:pt x="0" y="6"/>
                        <a:pt x="1" y="5"/>
                        <a:pt x="3" y="4"/>
                      </a:cubicBezTo>
                      <a:lnTo>
                        <a:pt x="4" y="5"/>
                      </a:lnTo>
                      <a:close/>
                      <a:moveTo>
                        <a:pt x="1" y="8"/>
                      </a:moveTo>
                      <a:cubicBezTo>
                        <a:pt x="1" y="9"/>
                        <a:pt x="1" y="10"/>
                        <a:pt x="2" y="11"/>
                      </a:cubicBezTo>
                      <a:lnTo>
                        <a:pt x="0" y="12"/>
                      </a:lnTo>
                      <a:cubicBezTo>
                        <a:pt x="0" y="10"/>
                        <a:pt x="0" y="9"/>
                        <a:pt x="0" y="8"/>
                      </a:cubicBezTo>
                      <a:lnTo>
                        <a:pt x="1" y="8"/>
                      </a:lnTo>
                      <a:close/>
                      <a:moveTo>
                        <a:pt x="0" y="12"/>
                      </a:moveTo>
                      <a:lnTo>
                        <a:pt x="0" y="12"/>
                      </a:lnTo>
                      <a:lnTo>
                        <a:pt x="1" y="12"/>
                      </a:lnTo>
                      <a:lnTo>
                        <a:pt x="0" y="12"/>
                      </a:lnTo>
                      <a:close/>
                      <a:moveTo>
                        <a:pt x="2" y="11"/>
                      </a:moveTo>
                      <a:lnTo>
                        <a:pt x="2" y="11"/>
                      </a:lnTo>
                      <a:lnTo>
                        <a:pt x="0" y="12"/>
                      </a:lnTo>
                      <a:lnTo>
                        <a:pt x="2" y="11"/>
                      </a:lnTo>
                      <a:close/>
                      <a:moveTo>
                        <a:pt x="0" y="12"/>
                      </a:moveTo>
                      <a:lnTo>
                        <a:pt x="0" y="12"/>
                      </a:lnTo>
                      <a:lnTo>
                        <a:pt x="1" y="12"/>
                      </a:lnTo>
                      <a:lnTo>
                        <a:pt x="0" y="12"/>
                      </a:lnTo>
                      <a:close/>
                      <a:moveTo>
                        <a:pt x="2" y="11"/>
                      </a:moveTo>
                      <a:cubicBezTo>
                        <a:pt x="2" y="11"/>
                        <a:pt x="2" y="12"/>
                        <a:pt x="2" y="12"/>
                      </a:cubicBezTo>
                      <a:lnTo>
                        <a:pt x="1" y="13"/>
                      </a:lnTo>
                      <a:cubicBezTo>
                        <a:pt x="1" y="12"/>
                        <a:pt x="0" y="12"/>
                        <a:pt x="0" y="12"/>
                      </a:cubicBezTo>
                      <a:lnTo>
                        <a:pt x="2" y="11"/>
                      </a:lnTo>
                      <a:close/>
                      <a:moveTo>
                        <a:pt x="2" y="12"/>
                      </a:moveTo>
                      <a:cubicBezTo>
                        <a:pt x="2" y="12"/>
                        <a:pt x="2" y="12"/>
                        <a:pt x="2" y="12"/>
                      </a:cubicBezTo>
                      <a:lnTo>
                        <a:pt x="2" y="13"/>
                      </a:lnTo>
                      <a:cubicBezTo>
                        <a:pt x="1" y="13"/>
                        <a:pt x="1" y="13"/>
                        <a:pt x="1" y="13"/>
                      </a:cubicBezTo>
                      <a:lnTo>
                        <a:pt x="2" y="12"/>
                      </a:lnTo>
                      <a:close/>
                      <a:moveTo>
                        <a:pt x="2" y="12"/>
                      </a:moveTo>
                      <a:cubicBezTo>
                        <a:pt x="4" y="13"/>
                        <a:pt x="5" y="13"/>
                        <a:pt x="6" y="13"/>
                      </a:cubicBezTo>
                      <a:lnTo>
                        <a:pt x="6" y="14"/>
                      </a:lnTo>
                      <a:cubicBezTo>
                        <a:pt x="5" y="14"/>
                        <a:pt x="3" y="14"/>
                        <a:pt x="2" y="13"/>
                      </a:cubicBezTo>
                      <a:lnTo>
                        <a:pt x="2" y="12"/>
                      </a:lnTo>
                      <a:close/>
                      <a:moveTo>
                        <a:pt x="6" y="13"/>
                      </a:moveTo>
                      <a:lnTo>
                        <a:pt x="6" y="13"/>
                      </a:lnTo>
                      <a:lnTo>
                        <a:pt x="6" y="14"/>
                      </a:lnTo>
                      <a:lnTo>
                        <a:pt x="6" y="13"/>
                      </a:lnTo>
                      <a:close/>
                      <a:moveTo>
                        <a:pt x="6" y="13"/>
                      </a:moveTo>
                      <a:cubicBezTo>
                        <a:pt x="12" y="12"/>
                        <a:pt x="18" y="12"/>
                        <a:pt x="23" y="13"/>
                      </a:cubicBezTo>
                      <a:lnTo>
                        <a:pt x="23" y="14"/>
                      </a:lnTo>
                      <a:cubicBezTo>
                        <a:pt x="18" y="14"/>
                        <a:pt x="12" y="13"/>
                        <a:pt x="6" y="14"/>
                      </a:cubicBezTo>
                      <a:lnTo>
                        <a:pt x="6" y="13"/>
                      </a:lnTo>
                      <a:close/>
                      <a:moveTo>
                        <a:pt x="23" y="13"/>
                      </a:moveTo>
                      <a:cubicBezTo>
                        <a:pt x="26" y="13"/>
                        <a:pt x="29" y="13"/>
                        <a:pt x="32" y="13"/>
                      </a:cubicBezTo>
                      <a:lnTo>
                        <a:pt x="32" y="14"/>
                      </a:lnTo>
                      <a:cubicBezTo>
                        <a:pt x="29" y="14"/>
                        <a:pt x="26" y="14"/>
                        <a:pt x="23" y="14"/>
                      </a:cubicBezTo>
                      <a:lnTo>
                        <a:pt x="23" y="13"/>
                      </a:lnTo>
                      <a:close/>
                      <a:moveTo>
                        <a:pt x="33" y="14"/>
                      </a:moveTo>
                      <a:lnTo>
                        <a:pt x="33" y="14"/>
                      </a:lnTo>
                      <a:lnTo>
                        <a:pt x="32" y="14"/>
                      </a:lnTo>
                      <a:lnTo>
                        <a:pt x="33" y="14"/>
                      </a:lnTo>
                      <a:close/>
                      <a:moveTo>
                        <a:pt x="32" y="13"/>
                      </a:moveTo>
                      <a:cubicBezTo>
                        <a:pt x="33" y="13"/>
                        <a:pt x="35" y="13"/>
                        <a:pt x="36" y="12"/>
                      </a:cubicBezTo>
                      <a:lnTo>
                        <a:pt x="37" y="14"/>
                      </a:lnTo>
                      <a:cubicBezTo>
                        <a:pt x="35" y="14"/>
                        <a:pt x="34" y="14"/>
                        <a:pt x="33" y="14"/>
                      </a:cubicBezTo>
                      <a:lnTo>
                        <a:pt x="32" y="13"/>
                      </a:lnTo>
                      <a:close/>
                      <a:moveTo>
                        <a:pt x="36" y="12"/>
                      </a:moveTo>
                      <a:cubicBezTo>
                        <a:pt x="37" y="12"/>
                        <a:pt x="38" y="11"/>
                        <a:pt x="38" y="10"/>
                      </a:cubicBezTo>
                      <a:lnTo>
                        <a:pt x="40" y="11"/>
                      </a:lnTo>
                      <a:cubicBezTo>
                        <a:pt x="39" y="12"/>
                        <a:pt x="38" y="13"/>
                        <a:pt x="37" y="14"/>
                      </a:cubicBezTo>
                      <a:lnTo>
                        <a:pt x="36" y="12"/>
                      </a:lnTo>
                      <a:close/>
                      <a:moveTo>
                        <a:pt x="38" y="10"/>
                      </a:moveTo>
                      <a:lnTo>
                        <a:pt x="38" y="10"/>
                      </a:lnTo>
                      <a:lnTo>
                        <a:pt x="39" y="11"/>
                      </a:lnTo>
                      <a:lnTo>
                        <a:pt x="38" y="10"/>
                      </a:lnTo>
                      <a:close/>
                      <a:moveTo>
                        <a:pt x="38" y="10"/>
                      </a:moveTo>
                      <a:cubicBezTo>
                        <a:pt x="40" y="7"/>
                        <a:pt x="35" y="5"/>
                        <a:pt x="33" y="4"/>
                      </a:cubicBezTo>
                      <a:lnTo>
                        <a:pt x="34" y="3"/>
                      </a:lnTo>
                      <a:cubicBezTo>
                        <a:pt x="37" y="4"/>
                        <a:pt x="42" y="7"/>
                        <a:pt x="40" y="11"/>
                      </a:cubicBezTo>
                      <a:lnTo>
                        <a:pt x="38" y="10"/>
                      </a:lnTo>
                      <a:close/>
                      <a:moveTo>
                        <a:pt x="33" y="4"/>
                      </a:moveTo>
                      <a:lnTo>
                        <a:pt x="33" y="4"/>
                      </a:lnTo>
                      <a:lnTo>
                        <a:pt x="34" y="4"/>
                      </a:lnTo>
                      <a:lnTo>
                        <a:pt x="33" y="4"/>
                      </a:lnTo>
                      <a:close/>
                      <a:moveTo>
                        <a:pt x="33" y="4"/>
                      </a:moveTo>
                      <a:lnTo>
                        <a:pt x="33" y="4"/>
                      </a:lnTo>
                      <a:lnTo>
                        <a:pt x="34" y="3"/>
                      </a:lnTo>
                      <a:lnTo>
                        <a:pt x="33" y="4"/>
                      </a:lnTo>
                      <a:close/>
                      <a:moveTo>
                        <a:pt x="34" y="3"/>
                      </a:moveTo>
                      <a:lnTo>
                        <a:pt x="34" y="3"/>
                      </a:lnTo>
                      <a:lnTo>
                        <a:pt x="33" y="3"/>
                      </a:lnTo>
                      <a:lnTo>
                        <a:pt x="34" y="3"/>
                      </a:lnTo>
                      <a:close/>
                      <a:moveTo>
                        <a:pt x="33" y="4"/>
                      </a:moveTo>
                      <a:cubicBezTo>
                        <a:pt x="30" y="3"/>
                        <a:pt x="26" y="3"/>
                        <a:pt x="22" y="3"/>
                      </a:cubicBezTo>
                      <a:lnTo>
                        <a:pt x="22" y="2"/>
                      </a:lnTo>
                      <a:cubicBezTo>
                        <a:pt x="26" y="1"/>
                        <a:pt x="30" y="1"/>
                        <a:pt x="34" y="3"/>
                      </a:cubicBezTo>
                      <a:lnTo>
                        <a:pt x="33" y="4"/>
                      </a:lnTo>
                      <a:close/>
                      <a:moveTo>
                        <a:pt x="22" y="3"/>
                      </a:moveTo>
                      <a:cubicBezTo>
                        <a:pt x="19" y="3"/>
                        <a:pt x="15" y="3"/>
                        <a:pt x="11" y="2"/>
                      </a:cubicBezTo>
                      <a:lnTo>
                        <a:pt x="11" y="1"/>
                      </a:lnTo>
                      <a:cubicBezTo>
                        <a:pt x="15" y="2"/>
                        <a:pt x="19" y="2"/>
                        <a:pt x="22" y="2"/>
                      </a:cubicBezTo>
                      <a:lnTo>
                        <a:pt x="22" y="3"/>
                      </a:lnTo>
                      <a:close/>
                      <a:moveTo>
                        <a:pt x="11" y="1"/>
                      </a:moveTo>
                      <a:lnTo>
                        <a:pt x="11" y="1"/>
                      </a:lnTo>
                      <a:close/>
                    </a:path>
                  </a:pathLst>
                </a:custGeom>
                <a:solidFill>
                  <a:srgbClr val="94939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514" name="Freeform 77"/>
                <p:cNvSpPr>
                  <a:spLocks noChangeArrowheads="1"/>
                </p:cNvSpPr>
                <p:nvPr/>
              </p:nvSpPr>
              <p:spPr bwMode="auto">
                <a:xfrm>
                  <a:off x="1062" y="3934"/>
                  <a:ext cx="73" cy="54"/>
                </a:xfrm>
                <a:custGeom>
                  <a:avLst/>
                  <a:gdLst>
                    <a:gd name="T0" fmla="*/ 46524 w 53"/>
                    <a:gd name="T1" fmla="*/ 6284 h 32"/>
                    <a:gd name="T2" fmla="*/ 10836 w 53"/>
                    <a:gd name="T3" fmla="*/ 71975 h 32"/>
                    <a:gd name="T4" fmla="*/ 27558 w 53"/>
                    <a:gd name="T5" fmla="*/ 153935 h 32"/>
                    <a:gd name="T6" fmla="*/ 65471 w 53"/>
                    <a:gd name="T7" fmla="*/ 179334 h 32"/>
                    <a:gd name="T8" fmla="*/ 93575 w 53"/>
                    <a:gd name="T9" fmla="*/ 99596 h 32"/>
                    <a:gd name="T10" fmla="*/ 81950 w 53"/>
                    <a:gd name="T11" fmla="*/ 10414 h 32"/>
                    <a:gd name="T12" fmla="*/ 46524 w 53"/>
                    <a:gd name="T13" fmla="*/ 6284 h 32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53" h="32">
                      <a:moveTo>
                        <a:pt x="26" y="1"/>
                      </a:moveTo>
                      <a:cubicBezTo>
                        <a:pt x="18" y="3"/>
                        <a:pt x="11" y="8"/>
                        <a:pt x="6" y="12"/>
                      </a:cubicBezTo>
                      <a:cubicBezTo>
                        <a:pt x="0" y="17"/>
                        <a:pt x="6" y="26"/>
                        <a:pt x="15" y="26"/>
                      </a:cubicBezTo>
                      <a:cubicBezTo>
                        <a:pt x="22" y="27"/>
                        <a:pt x="29" y="28"/>
                        <a:pt x="36" y="30"/>
                      </a:cubicBezTo>
                      <a:cubicBezTo>
                        <a:pt x="42" y="32"/>
                        <a:pt x="51" y="24"/>
                        <a:pt x="52" y="17"/>
                      </a:cubicBezTo>
                      <a:cubicBezTo>
                        <a:pt x="53" y="12"/>
                        <a:pt x="51" y="4"/>
                        <a:pt x="45" y="2"/>
                      </a:cubicBezTo>
                      <a:cubicBezTo>
                        <a:pt x="39" y="0"/>
                        <a:pt x="32" y="0"/>
                        <a:pt x="26" y="1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515" name="Freeform 78"/>
                <p:cNvSpPr>
                  <a:spLocks noChangeArrowheads="1"/>
                </p:cNvSpPr>
                <p:nvPr/>
              </p:nvSpPr>
              <p:spPr bwMode="auto">
                <a:xfrm>
                  <a:off x="1066" y="3931"/>
                  <a:ext cx="69" cy="55"/>
                </a:xfrm>
                <a:custGeom>
                  <a:avLst/>
                  <a:gdLst>
                    <a:gd name="T0" fmla="*/ 19926 w 50"/>
                    <a:gd name="T1" fmla="*/ 40528 h 32"/>
                    <a:gd name="T2" fmla="*/ 21866 w 50"/>
                    <a:gd name="T3" fmla="*/ 48519 h 32"/>
                    <a:gd name="T4" fmla="*/ 19926 w 50"/>
                    <a:gd name="T5" fmla="*/ 40528 h 32"/>
                    <a:gd name="T6" fmla="*/ 5309 w 50"/>
                    <a:gd name="T7" fmla="*/ 91596 h 32"/>
                    <a:gd name="T8" fmla="*/ 5309 w 50"/>
                    <a:gd name="T9" fmla="*/ 91596 h 32"/>
                    <a:gd name="T10" fmla="*/ 3197 w 50"/>
                    <a:gd name="T11" fmla="*/ 87483 h 32"/>
                    <a:gd name="T12" fmla="*/ 3197 w 50"/>
                    <a:gd name="T13" fmla="*/ 140090 h 32"/>
                    <a:gd name="T14" fmla="*/ 1928 w 50"/>
                    <a:gd name="T15" fmla="*/ 111189 h 32"/>
                    <a:gd name="T16" fmla="*/ 5309 w 50"/>
                    <a:gd name="T17" fmla="*/ 164883 h 32"/>
                    <a:gd name="T18" fmla="*/ 7939 w 50"/>
                    <a:gd name="T19" fmla="*/ 159601 h 32"/>
                    <a:gd name="T20" fmla="*/ 5309 w 50"/>
                    <a:gd name="T21" fmla="*/ 164883 h 32"/>
                    <a:gd name="T22" fmla="*/ 21866 w 50"/>
                    <a:gd name="T23" fmla="*/ 180821 h 32"/>
                    <a:gd name="T24" fmla="*/ 21866 w 50"/>
                    <a:gd name="T25" fmla="*/ 180821 h 32"/>
                    <a:gd name="T26" fmla="*/ 21866 w 50"/>
                    <a:gd name="T27" fmla="*/ 180821 h 32"/>
                    <a:gd name="T28" fmla="*/ 27829 w 50"/>
                    <a:gd name="T29" fmla="*/ 184142 h 32"/>
                    <a:gd name="T30" fmla="*/ 27829 w 50"/>
                    <a:gd name="T31" fmla="*/ 180821 h 32"/>
                    <a:gd name="T32" fmla="*/ 27829 w 50"/>
                    <a:gd name="T33" fmla="*/ 184142 h 32"/>
                    <a:gd name="T34" fmla="*/ 60259 w 50"/>
                    <a:gd name="T35" fmla="*/ 200212 h 32"/>
                    <a:gd name="T36" fmla="*/ 33077 w 50"/>
                    <a:gd name="T37" fmla="*/ 180821 h 32"/>
                    <a:gd name="T38" fmla="*/ 60259 w 50"/>
                    <a:gd name="T39" fmla="*/ 202728 h 32"/>
                    <a:gd name="T40" fmla="*/ 61476 w 50"/>
                    <a:gd name="T41" fmla="*/ 202728 h 32"/>
                    <a:gd name="T42" fmla="*/ 60259 w 50"/>
                    <a:gd name="T43" fmla="*/ 200212 h 32"/>
                    <a:gd name="T44" fmla="*/ 76678 w 50"/>
                    <a:gd name="T45" fmla="*/ 193827 h 32"/>
                    <a:gd name="T46" fmla="*/ 74866 w 50"/>
                    <a:gd name="T47" fmla="*/ 184142 h 32"/>
                    <a:gd name="T48" fmla="*/ 76678 w 50"/>
                    <a:gd name="T49" fmla="*/ 193827 h 32"/>
                    <a:gd name="T50" fmla="*/ 87985 w 50"/>
                    <a:gd name="T51" fmla="*/ 120873 h 32"/>
                    <a:gd name="T52" fmla="*/ 85121 w 50"/>
                    <a:gd name="T53" fmla="*/ 144908 h 32"/>
                    <a:gd name="T54" fmla="*/ 88614 w 50"/>
                    <a:gd name="T55" fmla="*/ 120873 h 32"/>
                    <a:gd name="T56" fmla="*/ 87985 w 50"/>
                    <a:gd name="T57" fmla="*/ 120873 h 32"/>
                    <a:gd name="T58" fmla="*/ 87985 w 50"/>
                    <a:gd name="T59" fmla="*/ 120873 h 32"/>
                    <a:gd name="T60" fmla="*/ 88614 w 50"/>
                    <a:gd name="T61" fmla="*/ 120873 h 32"/>
                    <a:gd name="T62" fmla="*/ 87985 w 50"/>
                    <a:gd name="T63" fmla="*/ 109178 h 32"/>
                    <a:gd name="T64" fmla="*/ 87985 w 50"/>
                    <a:gd name="T65" fmla="*/ 120873 h 32"/>
                    <a:gd name="T66" fmla="*/ 91152 w 50"/>
                    <a:gd name="T67" fmla="*/ 87483 h 32"/>
                    <a:gd name="T68" fmla="*/ 87985 w 50"/>
                    <a:gd name="T69" fmla="*/ 87483 h 32"/>
                    <a:gd name="T70" fmla="*/ 91152 w 50"/>
                    <a:gd name="T71" fmla="*/ 87483 h 32"/>
                    <a:gd name="T72" fmla="*/ 74866 w 50"/>
                    <a:gd name="T73" fmla="*/ 19259 h 32"/>
                    <a:gd name="T74" fmla="*/ 74866 w 50"/>
                    <a:gd name="T75" fmla="*/ 19259 h 32"/>
                    <a:gd name="T76" fmla="*/ 76678 w 50"/>
                    <a:gd name="T77" fmla="*/ 19259 h 32"/>
                    <a:gd name="T78" fmla="*/ 71226 w 50"/>
                    <a:gd name="T79" fmla="*/ 19259 h 32"/>
                    <a:gd name="T80" fmla="*/ 74866 w 50"/>
                    <a:gd name="T81" fmla="*/ 19259 h 32"/>
                    <a:gd name="T82" fmla="*/ 66981 w 50"/>
                    <a:gd name="T83" fmla="*/ 7016 h 32"/>
                    <a:gd name="T84" fmla="*/ 66981 w 50"/>
                    <a:gd name="T85" fmla="*/ 11622 h 32"/>
                    <a:gd name="T86" fmla="*/ 66981 w 50"/>
                    <a:gd name="T87" fmla="*/ 7016 h 32"/>
                    <a:gd name="T88" fmla="*/ 41792 w 50"/>
                    <a:gd name="T89" fmla="*/ 19259 h 32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</a:gdLst>
                  <a:ahLst/>
                  <a:cxnLst>
                    <a:cxn ang="T90">
                      <a:pos x="T0" y="T1"/>
                    </a:cxn>
                    <a:cxn ang="T91">
                      <a:pos x="T2" y="T3"/>
                    </a:cxn>
                    <a:cxn ang="T92">
                      <a:pos x="T4" y="T5"/>
                    </a:cxn>
                    <a:cxn ang="T93">
                      <a:pos x="T6" y="T7"/>
                    </a:cxn>
                    <a:cxn ang="T94">
                      <a:pos x="T8" y="T9"/>
                    </a:cxn>
                    <a:cxn ang="T95">
                      <a:pos x="T10" y="T11"/>
                    </a:cxn>
                    <a:cxn ang="T96">
                      <a:pos x="T12" y="T13"/>
                    </a:cxn>
                    <a:cxn ang="T97">
                      <a:pos x="T14" y="T15"/>
                    </a:cxn>
                    <a:cxn ang="T98">
                      <a:pos x="T16" y="T17"/>
                    </a:cxn>
                    <a:cxn ang="T99">
                      <a:pos x="T18" y="T19"/>
                    </a:cxn>
                    <a:cxn ang="T100">
                      <a:pos x="T20" y="T21"/>
                    </a:cxn>
                    <a:cxn ang="T101">
                      <a:pos x="T22" y="T23"/>
                    </a:cxn>
                    <a:cxn ang="T102">
                      <a:pos x="T24" y="T25"/>
                    </a:cxn>
                    <a:cxn ang="T103">
                      <a:pos x="T26" y="T27"/>
                    </a:cxn>
                    <a:cxn ang="T104">
                      <a:pos x="T28" y="T29"/>
                    </a:cxn>
                    <a:cxn ang="T105">
                      <a:pos x="T30" y="T31"/>
                    </a:cxn>
                    <a:cxn ang="T106">
                      <a:pos x="T32" y="T33"/>
                    </a:cxn>
                    <a:cxn ang="T107">
                      <a:pos x="T34" y="T35"/>
                    </a:cxn>
                    <a:cxn ang="T108">
                      <a:pos x="T36" y="T37"/>
                    </a:cxn>
                    <a:cxn ang="T109">
                      <a:pos x="T38" y="T39"/>
                    </a:cxn>
                    <a:cxn ang="T110">
                      <a:pos x="T40" y="T41"/>
                    </a:cxn>
                    <a:cxn ang="T111">
                      <a:pos x="T42" y="T43"/>
                    </a:cxn>
                    <a:cxn ang="T112">
                      <a:pos x="T44" y="T45"/>
                    </a:cxn>
                    <a:cxn ang="T113">
                      <a:pos x="T46" y="T47"/>
                    </a:cxn>
                    <a:cxn ang="T114">
                      <a:pos x="T48" y="T49"/>
                    </a:cxn>
                    <a:cxn ang="T115">
                      <a:pos x="T50" y="T51"/>
                    </a:cxn>
                    <a:cxn ang="T116">
                      <a:pos x="T52" y="T53"/>
                    </a:cxn>
                    <a:cxn ang="T117">
                      <a:pos x="T54" y="T55"/>
                    </a:cxn>
                    <a:cxn ang="T118">
                      <a:pos x="T56" y="T57"/>
                    </a:cxn>
                    <a:cxn ang="T119">
                      <a:pos x="T58" y="T59"/>
                    </a:cxn>
                    <a:cxn ang="T120">
                      <a:pos x="T60" y="T61"/>
                    </a:cxn>
                    <a:cxn ang="T121">
                      <a:pos x="T62" y="T63"/>
                    </a:cxn>
                    <a:cxn ang="T122">
                      <a:pos x="T64" y="T65"/>
                    </a:cxn>
                    <a:cxn ang="T123">
                      <a:pos x="T66" y="T67"/>
                    </a:cxn>
                    <a:cxn ang="T124">
                      <a:pos x="T68" y="T69"/>
                    </a:cxn>
                    <a:cxn ang="T125">
                      <a:pos x="T70" y="T71"/>
                    </a:cxn>
                    <a:cxn ang="T126">
                      <a:pos x="T72" y="T73"/>
                    </a:cxn>
                    <a:cxn ang="T127">
                      <a:pos x="T74" y="T75"/>
                    </a:cxn>
                    <a:cxn ang="T128">
                      <a:pos x="T76" y="T77"/>
                    </a:cxn>
                    <a:cxn ang="T129">
                      <a:pos x="T78" y="T79"/>
                    </a:cxn>
                    <a:cxn ang="T130">
                      <a:pos x="T80" y="T81"/>
                    </a:cxn>
                    <a:cxn ang="T131">
                      <a:pos x="T82" y="T83"/>
                    </a:cxn>
                    <a:cxn ang="T132">
                      <a:pos x="T84" y="T85"/>
                    </a:cxn>
                    <a:cxn ang="T133">
                      <a:pos x="T86" y="T87"/>
                    </a:cxn>
                    <a:cxn ang="T134">
                      <a:pos x="T88" y="T89"/>
                    </a:cxn>
                  </a:cxnLst>
                  <a:rect l="0" t="0" r="r" b="b"/>
                  <a:pathLst>
                    <a:path w="50" h="32">
                      <a:moveTo>
                        <a:pt x="23" y="3"/>
                      </a:moveTo>
                      <a:cubicBezTo>
                        <a:pt x="19" y="4"/>
                        <a:pt x="16" y="6"/>
                        <a:pt x="12" y="7"/>
                      </a:cubicBezTo>
                      <a:lnTo>
                        <a:pt x="11" y="6"/>
                      </a:lnTo>
                      <a:cubicBezTo>
                        <a:pt x="15" y="4"/>
                        <a:pt x="19" y="3"/>
                        <a:pt x="23" y="2"/>
                      </a:cubicBezTo>
                      <a:lnTo>
                        <a:pt x="23" y="3"/>
                      </a:lnTo>
                      <a:close/>
                      <a:moveTo>
                        <a:pt x="12" y="7"/>
                      </a:moveTo>
                      <a:cubicBezTo>
                        <a:pt x="9" y="9"/>
                        <a:pt x="6" y="11"/>
                        <a:pt x="3" y="14"/>
                      </a:cubicBezTo>
                      <a:lnTo>
                        <a:pt x="2" y="13"/>
                      </a:lnTo>
                      <a:cubicBezTo>
                        <a:pt x="5" y="10"/>
                        <a:pt x="8" y="8"/>
                        <a:pt x="11" y="6"/>
                      </a:cubicBezTo>
                      <a:lnTo>
                        <a:pt x="12" y="7"/>
                      </a:lnTo>
                      <a:close/>
                      <a:moveTo>
                        <a:pt x="3" y="14"/>
                      </a:moveTo>
                      <a:lnTo>
                        <a:pt x="3" y="14"/>
                      </a:lnTo>
                      <a:lnTo>
                        <a:pt x="3" y="13"/>
                      </a:lnTo>
                      <a:lnTo>
                        <a:pt x="3" y="14"/>
                      </a:lnTo>
                      <a:close/>
                      <a:moveTo>
                        <a:pt x="3" y="14"/>
                      </a:moveTo>
                      <a:cubicBezTo>
                        <a:pt x="2" y="15"/>
                        <a:pt x="1" y="16"/>
                        <a:pt x="1" y="17"/>
                      </a:cubicBezTo>
                      <a:lnTo>
                        <a:pt x="0" y="17"/>
                      </a:lnTo>
                      <a:cubicBezTo>
                        <a:pt x="0" y="16"/>
                        <a:pt x="1" y="14"/>
                        <a:pt x="2" y="13"/>
                      </a:cubicBezTo>
                      <a:lnTo>
                        <a:pt x="3" y="14"/>
                      </a:lnTo>
                      <a:close/>
                      <a:moveTo>
                        <a:pt x="1" y="17"/>
                      </a:moveTo>
                      <a:cubicBezTo>
                        <a:pt x="1" y="18"/>
                        <a:pt x="1" y="20"/>
                        <a:pt x="2" y="21"/>
                      </a:cubicBezTo>
                      <a:lnTo>
                        <a:pt x="1" y="21"/>
                      </a:lnTo>
                      <a:cubicBezTo>
                        <a:pt x="0" y="20"/>
                        <a:pt x="0" y="19"/>
                        <a:pt x="0" y="17"/>
                      </a:cubicBezTo>
                      <a:lnTo>
                        <a:pt x="1" y="17"/>
                      </a:lnTo>
                      <a:close/>
                      <a:moveTo>
                        <a:pt x="2" y="21"/>
                      </a:moveTo>
                      <a:cubicBezTo>
                        <a:pt x="2" y="22"/>
                        <a:pt x="3" y="23"/>
                        <a:pt x="4" y="24"/>
                      </a:cubicBezTo>
                      <a:lnTo>
                        <a:pt x="3" y="25"/>
                      </a:lnTo>
                      <a:cubicBezTo>
                        <a:pt x="2" y="24"/>
                        <a:pt x="1" y="22"/>
                        <a:pt x="1" y="21"/>
                      </a:cubicBezTo>
                      <a:lnTo>
                        <a:pt x="2" y="21"/>
                      </a:lnTo>
                      <a:close/>
                      <a:moveTo>
                        <a:pt x="4" y="24"/>
                      </a:moveTo>
                      <a:cubicBezTo>
                        <a:pt x="6" y="25"/>
                        <a:pt x="9" y="27"/>
                        <a:pt x="12" y="27"/>
                      </a:cubicBezTo>
                      <a:lnTo>
                        <a:pt x="12" y="28"/>
                      </a:lnTo>
                      <a:cubicBezTo>
                        <a:pt x="8" y="28"/>
                        <a:pt x="5" y="26"/>
                        <a:pt x="3" y="25"/>
                      </a:cubicBezTo>
                      <a:lnTo>
                        <a:pt x="4" y="24"/>
                      </a:lnTo>
                      <a:close/>
                      <a:moveTo>
                        <a:pt x="12" y="27"/>
                      </a:moveTo>
                      <a:lnTo>
                        <a:pt x="12" y="27"/>
                      </a:lnTo>
                      <a:close/>
                      <a:moveTo>
                        <a:pt x="12" y="27"/>
                      </a:moveTo>
                      <a:lnTo>
                        <a:pt x="12" y="27"/>
                      </a:lnTo>
                      <a:lnTo>
                        <a:pt x="12" y="28"/>
                      </a:lnTo>
                      <a:lnTo>
                        <a:pt x="12" y="27"/>
                      </a:lnTo>
                      <a:close/>
                      <a:moveTo>
                        <a:pt x="12" y="27"/>
                      </a:moveTo>
                      <a:cubicBezTo>
                        <a:pt x="13" y="27"/>
                        <a:pt x="14" y="27"/>
                        <a:pt x="15" y="27"/>
                      </a:cubicBezTo>
                      <a:lnTo>
                        <a:pt x="15" y="28"/>
                      </a:lnTo>
                      <a:cubicBezTo>
                        <a:pt x="14" y="28"/>
                        <a:pt x="13" y="28"/>
                        <a:pt x="12" y="28"/>
                      </a:cubicBezTo>
                      <a:lnTo>
                        <a:pt x="12" y="27"/>
                      </a:lnTo>
                      <a:close/>
                      <a:moveTo>
                        <a:pt x="15" y="27"/>
                      </a:moveTo>
                      <a:cubicBezTo>
                        <a:pt x="16" y="27"/>
                        <a:pt x="17" y="27"/>
                        <a:pt x="18" y="27"/>
                      </a:cubicBezTo>
                      <a:lnTo>
                        <a:pt x="18" y="28"/>
                      </a:lnTo>
                      <a:cubicBezTo>
                        <a:pt x="17" y="28"/>
                        <a:pt x="16" y="28"/>
                        <a:pt x="15" y="28"/>
                      </a:cubicBezTo>
                      <a:lnTo>
                        <a:pt x="15" y="27"/>
                      </a:lnTo>
                      <a:close/>
                      <a:moveTo>
                        <a:pt x="18" y="27"/>
                      </a:moveTo>
                      <a:cubicBezTo>
                        <a:pt x="23" y="28"/>
                        <a:pt x="28" y="29"/>
                        <a:pt x="33" y="30"/>
                      </a:cubicBezTo>
                      <a:lnTo>
                        <a:pt x="33" y="32"/>
                      </a:lnTo>
                      <a:cubicBezTo>
                        <a:pt x="28" y="30"/>
                        <a:pt x="23" y="29"/>
                        <a:pt x="18" y="28"/>
                      </a:cubicBezTo>
                      <a:lnTo>
                        <a:pt x="18" y="27"/>
                      </a:lnTo>
                      <a:close/>
                      <a:moveTo>
                        <a:pt x="33" y="30"/>
                      </a:moveTo>
                      <a:lnTo>
                        <a:pt x="33" y="30"/>
                      </a:lnTo>
                      <a:lnTo>
                        <a:pt x="33" y="31"/>
                      </a:lnTo>
                      <a:lnTo>
                        <a:pt x="33" y="30"/>
                      </a:lnTo>
                      <a:close/>
                      <a:moveTo>
                        <a:pt x="33" y="30"/>
                      </a:moveTo>
                      <a:cubicBezTo>
                        <a:pt x="34" y="30"/>
                        <a:pt x="34" y="31"/>
                        <a:pt x="34" y="31"/>
                      </a:cubicBezTo>
                      <a:lnTo>
                        <a:pt x="34" y="32"/>
                      </a:lnTo>
                      <a:cubicBezTo>
                        <a:pt x="34" y="32"/>
                        <a:pt x="33" y="32"/>
                        <a:pt x="33" y="32"/>
                      </a:cubicBezTo>
                      <a:lnTo>
                        <a:pt x="33" y="30"/>
                      </a:lnTo>
                      <a:close/>
                      <a:moveTo>
                        <a:pt x="34" y="31"/>
                      </a:moveTo>
                      <a:cubicBezTo>
                        <a:pt x="37" y="31"/>
                        <a:pt x="39" y="30"/>
                        <a:pt x="41" y="28"/>
                      </a:cubicBezTo>
                      <a:lnTo>
                        <a:pt x="42" y="29"/>
                      </a:lnTo>
                      <a:cubicBezTo>
                        <a:pt x="40" y="31"/>
                        <a:pt x="37" y="32"/>
                        <a:pt x="34" y="32"/>
                      </a:cubicBezTo>
                      <a:lnTo>
                        <a:pt x="34" y="31"/>
                      </a:lnTo>
                      <a:close/>
                      <a:moveTo>
                        <a:pt x="41" y="28"/>
                      </a:moveTo>
                      <a:cubicBezTo>
                        <a:pt x="44" y="26"/>
                        <a:pt x="46" y="24"/>
                        <a:pt x="47" y="22"/>
                      </a:cubicBezTo>
                      <a:lnTo>
                        <a:pt x="48" y="22"/>
                      </a:lnTo>
                      <a:cubicBezTo>
                        <a:pt x="47" y="25"/>
                        <a:pt x="45" y="27"/>
                        <a:pt x="42" y="29"/>
                      </a:cubicBezTo>
                      <a:lnTo>
                        <a:pt x="41" y="28"/>
                      </a:lnTo>
                      <a:close/>
                      <a:moveTo>
                        <a:pt x="47" y="22"/>
                      </a:moveTo>
                      <a:cubicBezTo>
                        <a:pt x="48" y="20"/>
                        <a:pt x="48" y="19"/>
                        <a:pt x="48" y="18"/>
                      </a:cubicBezTo>
                      <a:lnTo>
                        <a:pt x="50" y="19"/>
                      </a:lnTo>
                      <a:cubicBezTo>
                        <a:pt x="49" y="20"/>
                        <a:pt x="49" y="21"/>
                        <a:pt x="48" y="22"/>
                      </a:cubicBezTo>
                      <a:lnTo>
                        <a:pt x="47" y="22"/>
                      </a:lnTo>
                      <a:close/>
                      <a:moveTo>
                        <a:pt x="48" y="18"/>
                      </a:moveTo>
                      <a:lnTo>
                        <a:pt x="48" y="18"/>
                      </a:lnTo>
                      <a:lnTo>
                        <a:pt x="49" y="18"/>
                      </a:lnTo>
                      <a:lnTo>
                        <a:pt x="48" y="18"/>
                      </a:lnTo>
                      <a:close/>
                      <a:moveTo>
                        <a:pt x="48" y="18"/>
                      </a:moveTo>
                      <a:lnTo>
                        <a:pt x="48" y="18"/>
                      </a:lnTo>
                      <a:lnTo>
                        <a:pt x="50" y="19"/>
                      </a:lnTo>
                      <a:lnTo>
                        <a:pt x="48" y="18"/>
                      </a:lnTo>
                      <a:close/>
                      <a:moveTo>
                        <a:pt x="50" y="19"/>
                      </a:moveTo>
                      <a:lnTo>
                        <a:pt x="50" y="19"/>
                      </a:lnTo>
                      <a:lnTo>
                        <a:pt x="49" y="18"/>
                      </a:lnTo>
                      <a:lnTo>
                        <a:pt x="50" y="19"/>
                      </a:lnTo>
                      <a:close/>
                      <a:moveTo>
                        <a:pt x="48" y="18"/>
                      </a:moveTo>
                      <a:cubicBezTo>
                        <a:pt x="48" y="18"/>
                        <a:pt x="48" y="17"/>
                        <a:pt x="48" y="16"/>
                      </a:cubicBezTo>
                      <a:lnTo>
                        <a:pt x="50" y="16"/>
                      </a:lnTo>
                      <a:cubicBezTo>
                        <a:pt x="50" y="17"/>
                        <a:pt x="50" y="18"/>
                        <a:pt x="50" y="19"/>
                      </a:cubicBezTo>
                      <a:lnTo>
                        <a:pt x="48" y="18"/>
                      </a:lnTo>
                      <a:close/>
                      <a:moveTo>
                        <a:pt x="48" y="16"/>
                      </a:moveTo>
                      <a:cubicBezTo>
                        <a:pt x="48" y="15"/>
                        <a:pt x="48" y="14"/>
                        <a:pt x="48" y="13"/>
                      </a:cubicBezTo>
                      <a:lnTo>
                        <a:pt x="50" y="13"/>
                      </a:lnTo>
                      <a:cubicBezTo>
                        <a:pt x="50" y="14"/>
                        <a:pt x="50" y="15"/>
                        <a:pt x="50" y="16"/>
                      </a:cubicBezTo>
                      <a:lnTo>
                        <a:pt x="48" y="16"/>
                      </a:lnTo>
                      <a:close/>
                      <a:moveTo>
                        <a:pt x="48" y="13"/>
                      </a:moveTo>
                      <a:cubicBezTo>
                        <a:pt x="48" y="9"/>
                        <a:pt x="46" y="5"/>
                        <a:pt x="41" y="3"/>
                      </a:cubicBezTo>
                      <a:lnTo>
                        <a:pt x="42" y="2"/>
                      </a:lnTo>
                      <a:cubicBezTo>
                        <a:pt x="47" y="4"/>
                        <a:pt x="49" y="8"/>
                        <a:pt x="50" y="13"/>
                      </a:cubicBezTo>
                      <a:lnTo>
                        <a:pt x="48" y="13"/>
                      </a:lnTo>
                      <a:close/>
                      <a:moveTo>
                        <a:pt x="41" y="3"/>
                      </a:moveTo>
                      <a:lnTo>
                        <a:pt x="41" y="3"/>
                      </a:lnTo>
                      <a:lnTo>
                        <a:pt x="42" y="2"/>
                      </a:lnTo>
                      <a:lnTo>
                        <a:pt x="41" y="3"/>
                      </a:lnTo>
                      <a:close/>
                      <a:moveTo>
                        <a:pt x="41" y="3"/>
                      </a:moveTo>
                      <a:lnTo>
                        <a:pt x="41" y="3"/>
                      </a:lnTo>
                      <a:lnTo>
                        <a:pt x="42" y="3"/>
                      </a:lnTo>
                      <a:lnTo>
                        <a:pt x="41" y="3"/>
                      </a:lnTo>
                      <a:close/>
                      <a:moveTo>
                        <a:pt x="41" y="3"/>
                      </a:moveTo>
                      <a:cubicBezTo>
                        <a:pt x="41" y="3"/>
                        <a:pt x="40" y="3"/>
                        <a:pt x="39" y="3"/>
                      </a:cubicBezTo>
                      <a:lnTo>
                        <a:pt x="40" y="1"/>
                      </a:lnTo>
                      <a:cubicBezTo>
                        <a:pt x="40" y="2"/>
                        <a:pt x="41" y="2"/>
                        <a:pt x="42" y="2"/>
                      </a:cubicBezTo>
                      <a:lnTo>
                        <a:pt x="41" y="3"/>
                      </a:lnTo>
                      <a:close/>
                      <a:moveTo>
                        <a:pt x="39" y="3"/>
                      </a:moveTo>
                      <a:cubicBezTo>
                        <a:pt x="38" y="2"/>
                        <a:pt x="37" y="2"/>
                        <a:pt x="37" y="2"/>
                      </a:cubicBezTo>
                      <a:lnTo>
                        <a:pt x="37" y="1"/>
                      </a:lnTo>
                      <a:cubicBezTo>
                        <a:pt x="38" y="1"/>
                        <a:pt x="39" y="1"/>
                        <a:pt x="40" y="1"/>
                      </a:cubicBezTo>
                      <a:lnTo>
                        <a:pt x="39" y="3"/>
                      </a:lnTo>
                      <a:close/>
                      <a:moveTo>
                        <a:pt x="37" y="2"/>
                      </a:moveTo>
                      <a:cubicBezTo>
                        <a:pt x="32" y="2"/>
                        <a:pt x="27" y="2"/>
                        <a:pt x="23" y="3"/>
                      </a:cubicBezTo>
                      <a:lnTo>
                        <a:pt x="23" y="2"/>
                      </a:lnTo>
                      <a:cubicBezTo>
                        <a:pt x="27" y="1"/>
                        <a:pt x="32" y="0"/>
                        <a:pt x="37" y="1"/>
                      </a:cubicBezTo>
                      <a:lnTo>
                        <a:pt x="37" y="2"/>
                      </a:lnTo>
                      <a:close/>
                      <a:moveTo>
                        <a:pt x="23" y="3"/>
                      </a:moveTo>
                      <a:lnTo>
                        <a:pt x="23" y="3"/>
                      </a:lnTo>
                      <a:lnTo>
                        <a:pt x="23" y="2"/>
                      </a:lnTo>
                      <a:lnTo>
                        <a:pt x="23" y="3"/>
                      </a:lnTo>
                      <a:close/>
                    </a:path>
                  </a:pathLst>
                </a:custGeom>
                <a:solidFill>
                  <a:srgbClr val="94939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516" name="Freeform 79"/>
                <p:cNvSpPr>
                  <a:spLocks noChangeArrowheads="1"/>
                </p:cNvSpPr>
                <p:nvPr/>
              </p:nvSpPr>
              <p:spPr bwMode="auto">
                <a:xfrm>
                  <a:off x="1078" y="3847"/>
                  <a:ext cx="57" cy="80"/>
                </a:xfrm>
                <a:custGeom>
                  <a:avLst/>
                  <a:gdLst>
                    <a:gd name="T0" fmla="*/ 39213 w 42"/>
                    <a:gd name="T1" fmla="*/ 9849 h 47"/>
                    <a:gd name="T2" fmla="*/ 4323 w 42"/>
                    <a:gd name="T3" fmla="*/ 94994 h 47"/>
                    <a:gd name="T4" fmla="*/ 22223 w 42"/>
                    <a:gd name="T5" fmla="*/ 227016 h 47"/>
                    <a:gd name="T6" fmla="*/ 50030 w 42"/>
                    <a:gd name="T7" fmla="*/ 233375 h 47"/>
                    <a:gd name="T8" fmla="*/ 58709 w 42"/>
                    <a:gd name="T9" fmla="*/ 200414 h 47"/>
                    <a:gd name="T10" fmla="*/ 54305 w 42"/>
                    <a:gd name="T11" fmla="*/ 99309 h 47"/>
                    <a:gd name="T12" fmla="*/ 45823 w 42"/>
                    <a:gd name="T13" fmla="*/ 6000 h 47"/>
                    <a:gd name="T14" fmla="*/ 39213 w 42"/>
                    <a:gd name="T15" fmla="*/ 9849 h 47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42" h="47">
                      <a:moveTo>
                        <a:pt x="27" y="2"/>
                      </a:moveTo>
                      <a:cubicBezTo>
                        <a:pt x="21" y="11"/>
                        <a:pt x="5" y="10"/>
                        <a:pt x="3" y="17"/>
                      </a:cubicBezTo>
                      <a:cubicBezTo>
                        <a:pt x="0" y="25"/>
                        <a:pt x="13" y="31"/>
                        <a:pt x="15" y="41"/>
                      </a:cubicBezTo>
                      <a:cubicBezTo>
                        <a:pt x="15" y="47"/>
                        <a:pt x="27" y="42"/>
                        <a:pt x="34" y="42"/>
                      </a:cubicBezTo>
                      <a:cubicBezTo>
                        <a:pt x="38" y="42"/>
                        <a:pt x="42" y="38"/>
                        <a:pt x="40" y="36"/>
                      </a:cubicBezTo>
                      <a:cubicBezTo>
                        <a:pt x="36" y="30"/>
                        <a:pt x="35" y="24"/>
                        <a:pt x="37" y="18"/>
                      </a:cubicBezTo>
                      <a:cubicBezTo>
                        <a:pt x="40" y="12"/>
                        <a:pt x="39" y="4"/>
                        <a:pt x="31" y="1"/>
                      </a:cubicBezTo>
                      <a:cubicBezTo>
                        <a:pt x="29" y="0"/>
                        <a:pt x="28" y="1"/>
                        <a:pt x="27" y="2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517" name="Freeform 80"/>
                <p:cNvSpPr>
                  <a:spLocks noChangeArrowheads="1"/>
                </p:cNvSpPr>
                <p:nvPr/>
              </p:nvSpPr>
              <p:spPr bwMode="auto">
                <a:xfrm>
                  <a:off x="1079" y="3847"/>
                  <a:ext cx="54" cy="75"/>
                </a:xfrm>
                <a:custGeom>
                  <a:avLst/>
                  <a:gdLst>
                    <a:gd name="T0" fmla="*/ 18001 w 40"/>
                    <a:gd name="T1" fmla="*/ 54181 h 44"/>
                    <a:gd name="T2" fmla="*/ 19331 w 40"/>
                    <a:gd name="T3" fmla="*/ 59228 h 44"/>
                    <a:gd name="T4" fmla="*/ 18001 w 40"/>
                    <a:gd name="T5" fmla="*/ 54181 h 44"/>
                    <a:gd name="T6" fmla="*/ 2610 w 40"/>
                    <a:gd name="T7" fmla="*/ 94558 h 44"/>
                    <a:gd name="T8" fmla="*/ 10911 w 40"/>
                    <a:gd name="T9" fmla="*/ 158613 h 44"/>
                    <a:gd name="T10" fmla="*/ 2610 w 40"/>
                    <a:gd name="T11" fmla="*/ 94558 h 44"/>
                    <a:gd name="T12" fmla="*/ 19331 w 40"/>
                    <a:gd name="T13" fmla="*/ 227441 h 44"/>
                    <a:gd name="T14" fmla="*/ 22587 w 40"/>
                    <a:gd name="T15" fmla="*/ 227441 h 44"/>
                    <a:gd name="T16" fmla="*/ 22587 w 40"/>
                    <a:gd name="T17" fmla="*/ 227441 h 44"/>
                    <a:gd name="T18" fmla="*/ 28015 w 40"/>
                    <a:gd name="T19" fmla="*/ 243385 h 44"/>
                    <a:gd name="T20" fmla="*/ 28015 w 40"/>
                    <a:gd name="T21" fmla="*/ 237397 h 44"/>
                    <a:gd name="T22" fmla="*/ 28015 w 40"/>
                    <a:gd name="T23" fmla="*/ 243385 h 44"/>
                    <a:gd name="T24" fmla="*/ 48994 w 40"/>
                    <a:gd name="T25" fmla="*/ 227441 h 44"/>
                    <a:gd name="T26" fmla="*/ 37267 w 40"/>
                    <a:gd name="T27" fmla="*/ 233743 h 44"/>
                    <a:gd name="T28" fmla="*/ 53218 w 40"/>
                    <a:gd name="T29" fmla="*/ 233743 h 44"/>
                    <a:gd name="T30" fmla="*/ 52616 w 40"/>
                    <a:gd name="T31" fmla="*/ 227441 h 44"/>
                    <a:gd name="T32" fmla="*/ 53218 w 40"/>
                    <a:gd name="T33" fmla="*/ 233743 h 44"/>
                    <a:gd name="T34" fmla="*/ 58269 w 40"/>
                    <a:gd name="T35" fmla="*/ 206690 h 44"/>
                    <a:gd name="T36" fmla="*/ 57303 w 40"/>
                    <a:gd name="T37" fmla="*/ 216646 h 44"/>
                    <a:gd name="T38" fmla="*/ 59912 w 40"/>
                    <a:gd name="T39" fmla="*/ 191720 h 44"/>
                    <a:gd name="T40" fmla="*/ 59912 w 40"/>
                    <a:gd name="T41" fmla="*/ 191720 h 44"/>
                    <a:gd name="T42" fmla="*/ 59912 w 40"/>
                    <a:gd name="T43" fmla="*/ 191720 h 44"/>
                    <a:gd name="T44" fmla="*/ 59912 w 40"/>
                    <a:gd name="T45" fmla="*/ 191720 h 44"/>
                    <a:gd name="T46" fmla="*/ 57303 w 40"/>
                    <a:gd name="T47" fmla="*/ 199993 h 44"/>
                    <a:gd name="T48" fmla="*/ 57303 w 40"/>
                    <a:gd name="T49" fmla="*/ 199993 h 44"/>
                    <a:gd name="T50" fmla="*/ 57303 w 40"/>
                    <a:gd name="T51" fmla="*/ 181851 h 44"/>
                    <a:gd name="T52" fmla="*/ 55585 w 40"/>
                    <a:gd name="T53" fmla="*/ 190330 h 44"/>
                    <a:gd name="T54" fmla="*/ 57303 w 40"/>
                    <a:gd name="T55" fmla="*/ 181851 h 44"/>
                    <a:gd name="T56" fmla="*/ 53218 w 40"/>
                    <a:gd name="T57" fmla="*/ 94558 h 44"/>
                    <a:gd name="T58" fmla="*/ 53218 w 40"/>
                    <a:gd name="T59" fmla="*/ 171868 h 44"/>
                    <a:gd name="T60" fmla="*/ 53218 w 40"/>
                    <a:gd name="T61" fmla="*/ 96929 h 44"/>
                    <a:gd name="T62" fmla="*/ 53218 w 40"/>
                    <a:gd name="T63" fmla="*/ 94558 h 44"/>
                    <a:gd name="T64" fmla="*/ 53218 w 40"/>
                    <a:gd name="T65" fmla="*/ 94558 h 44"/>
                    <a:gd name="T66" fmla="*/ 57303 w 40"/>
                    <a:gd name="T67" fmla="*/ 84941 h 44"/>
                    <a:gd name="T68" fmla="*/ 53218 w 40"/>
                    <a:gd name="T69" fmla="*/ 84941 h 44"/>
                    <a:gd name="T70" fmla="*/ 57303 w 40"/>
                    <a:gd name="T71" fmla="*/ 84941 h 44"/>
                    <a:gd name="T72" fmla="*/ 45558 w 40"/>
                    <a:gd name="T73" fmla="*/ 9910 h 44"/>
                    <a:gd name="T74" fmla="*/ 55585 w 40"/>
                    <a:gd name="T75" fmla="*/ 67913 h 44"/>
                    <a:gd name="T76" fmla="*/ 45558 w 40"/>
                    <a:gd name="T77" fmla="*/ 0 h 44"/>
                    <a:gd name="T78" fmla="*/ 45558 w 40"/>
                    <a:gd name="T79" fmla="*/ 0 h 44"/>
                    <a:gd name="T80" fmla="*/ 45558 w 40"/>
                    <a:gd name="T81" fmla="*/ 0 h 44"/>
                    <a:gd name="T82" fmla="*/ 45558 w 40"/>
                    <a:gd name="T83" fmla="*/ 0 h 44"/>
                    <a:gd name="T84" fmla="*/ 43392 w 40"/>
                    <a:gd name="T85" fmla="*/ 6061 h 44"/>
                    <a:gd name="T86" fmla="*/ 45558 w 40"/>
                    <a:gd name="T87" fmla="*/ 0 h 44"/>
                    <a:gd name="T88" fmla="*/ 43392 w 40"/>
                    <a:gd name="T89" fmla="*/ 6061 h 44"/>
                    <a:gd name="T90" fmla="*/ 40573 w 40"/>
                    <a:gd name="T91" fmla="*/ 9910 h 44"/>
                    <a:gd name="T92" fmla="*/ 43392 w 40"/>
                    <a:gd name="T93" fmla="*/ 6061 h 44"/>
                    <a:gd name="T94" fmla="*/ 38861 w 40"/>
                    <a:gd name="T95" fmla="*/ 9910 h 44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</a:gdLst>
                  <a:ahLst/>
                  <a:cxnLst>
                    <a:cxn ang="T96">
                      <a:pos x="T0" y="T1"/>
                    </a:cxn>
                    <a:cxn ang="T97">
                      <a:pos x="T2" y="T3"/>
                    </a:cxn>
                    <a:cxn ang="T98">
                      <a:pos x="T4" y="T5"/>
                    </a:cxn>
                    <a:cxn ang="T99">
                      <a:pos x="T6" y="T7"/>
                    </a:cxn>
                    <a:cxn ang="T100">
                      <a:pos x="T8" y="T9"/>
                    </a:cxn>
                    <a:cxn ang="T101">
                      <a:pos x="T10" y="T11"/>
                    </a:cxn>
                    <a:cxn ang="T102">
                      <a:pos x="T12" y="T13"/>
                    </a:cxn>
                    <a:cxn ang="T103">
                      <a:pos x="T14" y="T15"/>
                    </a:cxn>
                    <a:cxn ang="T104">
                      <a:pos x="T16" y="T17"/>
                    </a:cxn>
                    <a:cxn ang="T105">
                      <a:pos x="T18" y="T19"/>
                    </a:cxn>
                    <a:cxn ang="T106">
                      <a:pos x="T20" y="T21"/>
                    </a:cxn>
                    <a:cxn ang="T107">
                      <a:pos x="T22" y="T23"/>
                    </a:cxn>
                    <a:cxn ang="T108">
                      <a:pos x="T24" y="T25"/>
                    </a:cxn>
                    <a:cxn ang="T109">
                      <a:pos x="T26" y="T27"/>
                    </a:cxn>
                    <a:cxn ang="T110">
                      <a:pos x="T28" y="T29"/>
                    </a:cxn>
                    <a:cxn ang="T111">
                      <a:pos x="T30" y="T31"/>
                    </a:cxn>
                    <a:cxn ang="T112">
                      <a:pos x="T32" y="T33"/>
                    </a:cxn>
                    <a:cxn ang="T113">
                      <a:pos x="T34" y="T35"/>
                    </a:cxn>
                    <a:cxn ang="T114">
                      <a:pos x="T36" y="T37"/>
                    </a:cxn>
                    <a:cxn ang="T115">
                      <a:pos x="T38" y="T39"/>
                    </a:cxn>
                    <a:cxn ang="T116">
                      <a:pos x="T40" y="T41"/>
                    </a:cxn>
                    <a:cxn ang="T117">
                      <a:pos x="T42" y="T43"/>
                    </a:cxn>
                    <a:cxn ang="T118">
                      <a:pos x="T44" y="T45"/>
                    </a:cxn>
                    <a:cxn ang="T119">
                      <a:pos x="T46" y="T47"/>
                    </a:cxn>
                    <a:cxn ang="T120">
                      <a:pos x="T48" y="T49"/>
                    </a:cxn>
                    <a:cxn ang="T121">
                      <a:pos x="T50" y="T51"/>
                    </a:cxn>
                    <a:cxn ang="T122">
                      <a:pos x="T52" y="T53"/>
                    </a:cxn>
                    <a:cxn ang="T123">
                      <a:pos x="T54" y="T55"/>
                    </a:cxn>
                    <a:cxn ang="T124">
                      <a:pos x="T56" y="T57"/>
                    </a:cxn>
                    <a:cxn ang="T125">
                      <a:pos x="T58" y="T59"/>
                    </a:cxn>
                    <a:cxn ang="T126">
                      <a:pos x="T60" y="T61"/>
                    </a:cxn>
                    <a:cxn ang="T127">
                      <a:pos x="T62" y="T63"/>
                    </a:cxn>
                    <a:cxn ang="T128">
                      <a:pos x="T64" y="T65"/>
                    </a:cxn>
                    <a:cxn ang="T129">
                      <a:pos x="T66" y="T67"/>
                    </a:cxn>
                    <a:cxn ang="T130">
                      <a:pos x="T68" y="T69"/>
                    </a:cxn>
                    <a:cxn ang="T131">
                      <a:pos x="T70" y="T71"/>
                    </a:cxn>
                    <a:cxn ang="T132">
                      <a:pos x="T72" y="T73"/>
                    </a:cxn>
                    <a:cxn ang="T133">
                      <a:pos x="T74" y="T75"/>
                    </a:cxn>
                    <a:cxn ang="T134">
                      <a:pos x="T76" y="T77"/>
                    </a:cxn>
                    <a:cxn ang="T135">
                      <a:pos x="T78" y="T79"/>
                    </a:cxn>
                    <a:cxn ang="T136">
                      <a:pos x="T80" y="T81"/>
                    </a:cxn>
                    <a:cxn ang="T137">
                      <a:pos x="T82" y="T83"/>
                    </a:cxn>
                    <a:cxn ang="T138">
                      <a:pos x="T84" y="T85"/>
                    </a:cxn>
                    <a:cxn ang="T139">
                      <a:pos x="T86" y="T87"/>
                    </a:cxn>
                    <a:cxn ang="T140">
                      <a:pos x="T88" y="T89"/>
                    </a:cxn>
                    <a:cxn ang="T141">
                      <a:pos x="T90" y="T91"/>
                    </a:cxn>
                    <a:cxn ang="T142">
                      <a:pos x="T92" y="T93"/>
                    </a:cxn>
                    <a:cxn ang="T143">
                      <a:pos x="T94" y="T95"/>
                    </a:cxn>
                  </a:cxnLst>
                  <a:rect l="0" t="0" r="r" b="b"/>
                  <a:pathLst>
                    <a:path w="40" h="44">
                      <a:moveTo>
                        <a:pt x="27" y="2"/>
                      </a:moveTo>
                      <a:cubicBezTo>
                        <a:pt x="24" y="7"/>
                        <a:pt x="18" y="9"/>
                        <a:pt x="13" y="11"/>
                      </a:cubicBezTo>
                      <a:lnTo>
                        <a:pt x="12" y="10"/>
                      </a:lnTo>
                      <a:cubicBezTo>
                        <a:pt x="17" y="8"/>
                        <a:pt x="23" y="6"/>
                        <a:pt x="25" y="2"/>
                      </a:cubicBezTo>
                      <a:lnTo>
                        <a:pt x="27" y="2"/>
                      </a:lnTo>
                      <a:close/>
                      <a:moveTo>
                        <a:pt x="13" y="11"/>
                      </a:moveTo>
                      <a:cubicBezTo>
                        <a:pt x="8" y="12"/>
                        <a:pt x="3" y="14"/>
                        <a:pt x="2" y="17"/>
                      </a:cubicBezTo>
                      <a:lnTo>
                        <a:pt x="1" y="17"/>
                      </a:lnTo>
                      <a:cubicBezTo>
                        <a:pt x="2" y="13"/>
                        <a:pt x="7" y="11"/>
                        <a:pt x="12" y="10"/>
                      </a:cubicBezTo>
                      <a:lnTo>
                        <a:pt x="13" y="11"/>
                      </a:lnTo>
                      <a:close/>
                      <a:moveTo>
                        <a:pt x="2" y="17"/>
                      </a:moveTo>
                      <a:lnTo>
                        <a:pt x="2" y="17"/>
                      </a:lnTo>
                      <a:close/>
                      <a:moveTo>
                        <a:pt x="2" y="17"/>
                      </a:moveTo>
                      <a:cubicBezTo>
                        <a:pt x="1" y="21"/>
                        <a:pt x="4" y="25"/>
                        <a:pt x="7" y="29"/>
                      </a:cubicBezTo>
                      <a:lnTo>
                        <a:pt x="6" y="29"/>
                      </a:lnTo>
                      <a:cubicBezTo>
                        <a:pt x="3" y="25"/>
                        <a:pt x="0" y="22"/>
                        <a:pt x="1" y="17"/>
                      </a:cubicBezTo>
                      <a:lnTo>
                        <a:pt x="2" y="17"/>
                      </a:lnTo>
                      <a:close/>
                      <a:moveTo>
                        <a:pt x="7" y="29"/>
                      </a:moveTo>
                      <a:cubicBezTo>
                        <a:pt x="11" y="32"/>
                        <a:pt x="14" y="36"/>
                        <a:pt x="15" y="41"/>
                      </a:cubicBezTo>
                      <a:lnTo>
                        <a:pt x="13" y="41"/>
                      </a:lnTo>
                      <a:cubicBezTo>
                        <a:pt x="12" y="36"/>
                        <a:pt x="9" y="33"/>
                        <a:pt x="6" y="29"/>
                      </a:cubicBezTo>
                      <a:lnTo>
                        <a:pt x="7" y="29"/>
                      </a:lnTo>
                      <a:close/>
                      <a:moveTo>
                        <a:pt x="15" y="41"/>
                      </a:moveTo>
                      <a:lnTo>
                        <a:pt x="15" y="41"/>
                      </a:lnTo>
                      <a:lnTo>
                        <a:pt x="14" y="41"/>
                      </a:lnTo>
                      <a:lnTo>
                        <a:pt x="15" y="41"/>
                      </a:lnTo>
                      <a:close/>
                      <a:moveTo>
                        <a:pt x="15" y="41"/>
                      </a:moveTo>
                      <a:cubicBezTo>
                        <a:pt x="15" y="43"/>
                        <a:pt x="17" y="43"/>
                        <a:pt x="19" y="43"/>
                      </a:cubicBezTo>
                      <a:lnTo>
                        <a:pt x="19" y="44"/>
                      </a:lnTo>
                      <a:cubicBezTo>
                        <a:pt x="16" y="44"/>
                        <a:pt x="13" y="44"/>
                        <a:pt x="13" y="41"/>
                      </a:cubicBezTo>
                      <a:lnTo>
                        <a:pt x="15" y="41"/>
                      </a:lnTo>
                      <a:close/>
                      <a:moveTo>
                        <a:pt x="19" y="43"/>
                      </a:moveTo>
                      <a:cubicBezTo>
                        <a:pt x="21" y="43"/>
                        <a:pt x="23" y="43"/>
                        <a:pt x="25" y="42"/>
                      </a:cubicBezTo>
                      <a:lnTo>
                        <a:pt x="25" y="43"/>
                      </a:lnTo>
                      <a:cubicBezTo>
                        <a:pt x="23" y="44"/>
                        <a:pt x="21" y="44"/>
                        <a:pt x="19" y="44"/>
                      </a:cubicBezTo>
                      <a:lnTo>
                        <a:pt x="19" y="43"/>
                      </a:lnTo>
                      <a:close/>
                      <a:moveTo>
                        <a:pt x="25" y="42"/>
                      </a:moveTo>
                      <a:cubicBezTo>
                        <a:pt x="28" y="42"/>
                        <a:pt x="30" y="41"/>
                        <a:pt x="33" y="41"/>
                      </a:cubicBezTo>
                      <a:lnTo>
                        <a:pt x="33" y="43"/>
                      </a:lnTo>
                      <a:cubicBezTo>
                        <a:pt x="31" y="43"/>
                        <a:pt x="28" y="43"/>
                        <a:pt x="25" y="43"/>
                      </a:cubicBezTo>
                      <a:lnTo>
                        <a:pt x="25" y="42"/>
                      </a:lnTo>
                      <a:close/>
                      <a:moveTo>
                        <a:pt x="33" y="41"/>
                      </a:moveTo>
                      <a:cubicBezTo>
                        <a:pt x="34" y="41"/>
                        <a:pt x="34" y="41"/>
                        <a:pt x="35" y="41"/>
                      </a:cubicBezTo>
                      <a:lnTo>
                        <a:pt x="36" y="42"/>
                      </a:lnTo>
                      <a:cubicBezTo>
                        <a:pt x="35" y="42"/>
                        <a:pt x="34" y="43"/>
                        <a:pt x="33" y="43"/>
                      </a:cubicBezTo>
                      <a:lnTo>
                        <a:pt x="33" y="41"/>
                      </a:lnTo>
                      <a:close/>
                      <a:moveTo>
                        <a:pt x="35" y="41"/>
                      </a:moveTo>
                      <a:cubicBezTo>
                        <a:pt x="36" y="40"/>
                        <a:pt x="37" y="40"/>
                        <a:pt x="38" y="39"/>
                      </a:cubicBezTo>
                      <a:lnTo>
                        <a:pt x="39" y="40"/>
                      </a:lnTo>
                      <a:cubicBezTo>
                        <a:pt x="38" y="41"/>
                        <a:pt x="37" y="41"/>
                        <a:pt x="36" y="42"/>
                      </a:cubicBezTo>
                      <a:lnTo>
                        <a:pt x="35" y="41"/>
                      </a:lnTo>
                      <a:close/>
                      <a:moveTo>
                        <a:pt x="38" y="39"/>
                      </a:moveTo>
                      <a:cubicBezTo>
                        <a:pt x="38" y="38"/>
                        <a:pt x="39" y="38"/>
                        <a:pt x="39" y="37"/>
                      </a:cubicBezTo>
                      <a:lnTo>
                        <a:pt x="40" y="37"/>
                      </a:lnTo>
                      <a:cubicBezTo>
                        <a:pt x="40" y="38"/>
                        <a:pt x="40" y="39"/>
                        <a:pt x="39" y="40"/>
                      </a:cubicBezTo>
                      <a:lnTo>
                        <a:pt x="38" y="39"/>
                      </a:lnTo>
                      <a:close/>
                      <a:moveTo>
                        <a:pt x="39" y="37"/>
                      </a:moveTo>
                      <a:cubicBezTo>
                        <a:pt x="39" y="37"/>
                        <a:pt x="39" y="36"/>
                        <a:pt x="38" y="36"/>
                      </a:cubicBezTo>
                      <a:lnTo>
                        <a:pt x="40" y="35"/>
                      </a:lnTo>
                      <a:cubicBezTo>
                        <a:pt x="40" y="36"/>
                        <a:pt x="40" y="36"/>
                        <a:pt x="40" y="37"/>
                      </a:cubicBezTo>
                      <a:lnTo>
                        <a:pt x="39" y="37"/>
                      </a:lnTo>
                      <a:close/>
                      <a:moveTo>
                        <a:pt x="40" y="35"/>
                      </a:moveTo>
                      <a:lnTo>
                        <a:pt x="40" y="35"/>
                      </a:lnTo>
                      <a:lnTo>
                        <a:pt x="39" y="36"/>
                      </a:lnTo>
                      <a:lnTo>
                        <a:pt x="40" y="35"/>
                      </a:lnTo>
                      <a:close/>
                      <a:moveTo>
                        <a:pt x="38" y="36"/>
                      </a:moveTo>
                      <a:lnTo>
                        <a:pt x="38" y="36"/>
                      </a:lnTo>
                      <a:lnTo>
                        <a:pt x="40" y="35"/>
                      </a:lnTo>
                      <a:lnTo>
                        <a:pt x="38" y="36"/>
                      </a:lnTo>
                      <a:close/>
                      <a:moveTo>
                        <a:pt x="38" y="36"/>
                      </a:moveTo>
                      <a:lnTo>
                        <a:pt x="38" y="36"/>
                      </a:lnTo>
                      <a:lnTo>
                        <a:pt x="39" y="36"/>
                      </a:lnTo>
                      <a:lnTo>
                        <a:pt x="38" y="36"/>
                      </a:lnTo>
                      <a:close/>
                      <a:moveTo>
                        <a:pt x="38" y="36"/>
                      </a:moveTo>
                      <a:cubicBezTo>
                        <a:pt x="38" y="35"/>
                        <a:pt x="37" y="34"/>
                        <a:pt x="37" y="34"/>
                      </a:cubicBezTo>
                      <a:lnTo>
                        <a:pt x="38" y="33"/>
                      </a:lnTo>
                      <a:cubicBezTo>
                        <a:pt x="39" y="34"/>
                        <a:pt x="39" y="35"/>
                        <a:pt x="40" y="35"/>
                      </a:cubicBezTo>
                      <a:lnTo>
                        <a:pt x="38" y="36"/>
                      </a:lnTo>
                      <a:close/>
                      <a:moveTo>
                        <a:pt x="37" y="34"/>
                      </a:moveTo>
                      <a:cubicBezTo>
                        <a:pt x="36" y="33"/>
                        <a:pt x="36" y="32"/>
                        <a:pt x="36" y="31"/>
                      </a:cubicBezTo>
                      <a:lnTo>
                        <a:pt x="37" y="31"/>
                      </a:lnTo>
                      <a:cubicBezTo>
                        <a:pt x="37" y="31"/>
                        <a:pt x="38" y="32"/>
                        <a:pt x="38" y="33"/>
                      </a:cubicBezTo>
                      <a:lnTo>
                        <a:pt x="37" y="34"/>
                      </a:lnTo>
                      <a:close/>
                      <a:moveTo>
                        <a:pt x="36" y="31"/>
                      </a:moveTo>
                      <a:cubicBezTo>
                        <a:pt x="34" y="27"/>
                        <a:pt x="34" y="22"/>
                        <a:pt x="36" y="17"/>
                      </a:cubicBezTo>
                      <a:lnTo>
                        <a:pt x="37" y="18"/>
                      </a:lnTo>
                      <a:cubicBezTo>
                        <a:pt x="35" y="22"/>
                        <a:pt x="35" y="27"/>
                        <a:pt x="37" y="31"/>
                      </a:cubicBezTo>
                      <a:lnTo>
                        <a:pt x="36" y="31"/>
                      </a:lnTo>
                      <a:close/>
                      <a:moveTo>
                        <a:pt x="36" y="17"/>
                      </a:moveTo>
                      <a:lnTo>
                        <a:pt x="36" y="17"/>
                      </a:lnTo>
                      <a:lnTo>
                        <a:pt x="36" y="18"/>
                      </a:lnTo>
                      <a:lnTo>
                        <a:pt x="36" y="17"/>
                      </a:lnTo>
                      <a:close/>
                      <a:moveTo>
                        <a:pt x="36" y="17"/>
                      </a:moveTo>
                      <a:lnTo>
                        <a:pt x="36" y="17"/>
                      </a:lnTo>
                      <a:lnTo>
                        <a:pt x="37" y="18"/>
                      </a:lnTo>
                      <a:lnTo>
                        <a:pt x="36" y="17"/>
                      </a:lnTo>
                      <a:close/>
                      <a:moveTo>
                        <a:pt x="36" y="17"/>
                      </a:moveTo>
                      <a:cubicBezTo>
                        <a:pt x="36" y="17"/>
                        <a:pt x="36" y="16"/>
                        <a:pt x="36" y="15"/>
                      </a:cubicBezTo>
                      <a:lnTo>
                        <a:pt x="38" y="15"/>
                      </a:lnTo>
                      <a:cubicBezTo>
                        <a:pt x="38" y="16"/>
                        <a:pt x="37" y="17"/>
                        <a:pt x="37" y="18"/>
                      </a:cubicBezTo>
                      <a:lnTo>
                        <a:pt x="36" y="17"/>
                      </a:lnTo>
                      <a:close/>
                      <a:moveTo>
                        <a:pt x="36" y="15"/>
                      </a:moveTo>
                      <a:cubicBezTo>
                        <a:pt x="37" y="14"/>
                        <a:pt x="37" y="13"/>
                        <a:pt x="37" y="12"/>
                      </a:cubicBezTo>
                      <a:lnTo>
                        <a:pt x="38" y="12"/>
                      </a:lnTo>
                      <a:cubicBezTo>
                        <a:pt x="38" y="13"/>
                        <a:pt x="38" y="14"/>
                        <a:pt x="38" y="15"/>
                      </a:cubicBezTo>
                      <a:lnTo>
                        <a:pt x="36" y="15"/>
                      </a:lnTo>
                      <a:close/>
                      <a:moveTo>
                        <a:pt x="37" y="12"/>
                      </a:moveTo>
                      <a:cubicBezTo>
                        <a:pt x="37" y="8"/>
                        <a:pt x="35" y="4"/>
                        <a:pt x="30" y="2"/>
                      </a:cubicBezTo>
                      <a:lnTo>
                        <a:pt x="30" y="0"/>
                      </a:lnTo>
                      <a:cubicBezTo>
                        <a:pt x="36" y="3"/>
                        <a:pt x="39" y="8"/>
                        <a:pt x="38" y="12"/>
                      </a:cubicBezTo>
                      <a:lnTo>
                        <a:pt x="37" y="12"/>
                      </a:lnTo>
                      <a:close/>
                      <a:moveTo>
                        <a:pt x="30" y="2"/>
                      </a:moveTo>
                      <a:lnTo>
                        <a:pt x="30" y="2"/>
                      </a:lnTo>
                      <a:lnTo>
                        <a:pt x="30" y="0"/>
                      </a:lnTo>
                      <a:lnTo>
                        <a:pt x="30" y="2"/>
                      </a:lnTo>
                      <a:close/>
                      <a:moveTo>
                        <a:pt x="30" y="0"/>
                      </a:moveTo>
                      <a:lnTo>
                        <a:pt x="30" y="0"/>
                      </a:lnTo>
                      <a:lnTo>
                        <a:pt x="30" y="1"/>
                      </a:lnTo>
                      <a:lnTo>
                        <a:pt x="30" y="0"/>
                      </a:lnTo>
                      <a:close/>
                      <a:moveTo>
                        <a:pt x="30" y="2"/>
                      </a:moveTo>
                      <a:cubicBezTo>
                        <a:pt x="29" y="1"/>
                        <a:pt x="29" y="1"/>
                        <a:pt x="29" y="1"/>
                      </a:cubicBezTo>
                      <a:lnTo>
                        <a:pt x="30" y="0"/>
                      </a:lnTo>
                      <a:cubicBezTo>
                        <a:pt x="30" y="0"/>
                        <a:pt x="30" y="0"/>
                        <a:pt x="30" y="0"/>
                      </a:cubicBezTo>
                      <a:lnTo>
                        <a:pt x="30" y="2"/>
                      </a:lnTo>
                      <a:close/>
                      <a:moveTo>
                        <a:pt x="29" y="1"/>
                      </a:moveTo>
                      <a:cubicBezTo>
                        <a:pt x="29" y="1"/>
                        <a:pt x="29" y="1"/>
                        <a:pt x="29" y="1"/>
                      </a:cubicBezTo>
                      <a:lnTo>
                        <a:pt x="29" y="0"/>
                      </a:lnTo>
                      <a:cubicBezTo>
                        <a:pt x="29" y="0"/>
                        <a:pt x="29" y="0"/>
                        <a:pt x="30" y="0"/>
                      </a:cubicBezTo>
                      <a:lnTo>
                        <a:pt x="29" y="1"/>
                      </a:lnTo>
                      <a:close/>
                      <a:moveTo>
                        <a:pt x="29" y="1"/>
                      </a:moveTo>
                      <a:lnTo>
                        <a:pt x="29" y="1"/>
                      </a:lnTo>
                      <a:close/>
                      <a:moveTo>
                        <a:pt x="29" y="1"/>
                      </a:moveTo>
                      <a:cubicBezTo>
                        <a:pt x="28" y="1"/>
                        <a:pt x="27" y="2"/>
                        <a:pt x="27" y="2"/>
                      </a:cubicBezTo>
                      <a:lnTo>
                        <a:pt x="25" y="2"/>
                      </a:lnTo>
                      <a:cubicBezTo>
                        <a:pt x="26" y="1"/>
                        <a:pt x="27" y="0"/>
                        <a:pt x="29" y="0"/>
                      </a:cubicBezTo>
                      <a:lnTo>
                        <a:pt x="29" y="1"/>
                      </a:lnTo>
                      <a:close/>
                      <a:moveTo>
                        <a:pt x="25" y="2"/>
                      </a:moveTo>
                      <a:lnTo>
                        <a:pt x="25" y="2"/>
                      </a:lnTo>
                      <a:lnTo>
                        <a:pt x="26" y="2"/>
                      </a:lnTo>
                      <a:lnTo>
                        <a:pt x="25" y="2"/>
                      </a:lnTo>
                      <a:close/>
                    </a:path>
                  </a:pathLst>
                </a:custGeom>
                <a:solidFill>
                  <a:srgbClr val="94939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518" name="Freeform 81"/>
                <p:cNvSpPr>
                  <a:spLocks noChangeArrowheads="1"/>
                </p:cNvSpPr>
                <p:nvPr/>
              </p:nvSpPr>
              <p:spPr bwMode="auto">
                <a:xfrm>
                  <a:off x="1040" y="3998"/>
                  <a:ext cx="80" cy="46"/>
                </a:xfrm>
                <a:custGeom>
                  <a:avLst/>
                  <a:gdLst>
                    <a:gd name="T0" fmla="*/ 72628 w 58"/>
                    <a:gd name="T1" fmla="*/ 28845 h 27"/>
                    <a:gd name="T2" fmla="*/ 35419 w 58"/>
                    <a:gd name="T3" fmla="*/ 0 h 27"/>
                    <a:gd name="T4" fmla="*/ 7806 w 58"/>
                    <a:gd name="T5" fmla="*/ 68286 h 27"/>
                    <a:gd name="T6" fmla="*/ 12926 w 58"/>
                    <a:gd name="T7" fmla="*/ 150330 h 27"/>
                    <a:gd name="T8" fmla="*/ 88116 w 58"/>
                    <a:gd name="T9" fmla="*/ 170381 h 27"/>
                    <a:gd name="T10" fmla="*/ 94183 w 58"/>
                    <a:gd name="T11" fmla="*/ 102212 h 27"/>
                    <a:gd name="T12" fmla="*/ 72628 w 58"/>
                    <a:gd name="T13" fmla="*/ 28845 h 27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58" h="27">
                      <a:moveTo>
                        <a:pt x="41" y="4"/>
                      </a:moveTo>
                      <a:cubicBezTo>
                        <a:pt x="35" y="0"/>
                        <a:pt x="27" y="2"/>
                        <a:pt x="20" y="0"/>
                      </a:cubicBezTo>
                      <a:cubicBezTo>
                        <a:pt x="18" y="6"/>
                        <a:pt x="11" y="8"/>
                        <a:pt x="4" y="10"/>
                      </a:cubicBezTo>
                      <a:cubicBezTo>
                        <a:pt x="0" y="11"/>
                        <a:pt x="2" y="20"/>
                        <a:pt x="7" y="22"/>
                      </a:cubicBezTo>
                      <a:cubicBezTo>
                        <a:pt x="20" y="26"/>
                        <a:pt x="36" y="27"/>
                        <a:pt x="50" y="25"/>
                      </a:cubicBezTo>
                      <a:cubicBezTo>
                        <a:pt x="55" y="24"/>
                        <a:pt x="58" y="17"/>
                        <a:pt x="54" y="15"/>
                      </a:cubicBezTo>
                      <a:cubicBezTo>
                        <a:pt x="48" y="12"/>
                        <a:pt x="47" y="8"/>
                        <a:pt x="41" y="4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519" name="Freeform 82"/>
                <p:cNvSpPr>
                  <a:spLocks noChangeArrowheads="1"/>
                </p:cNvSpPr>
                <p:nvPr/>
              </p:nvSpPr>
              <p:spPr bwMode="auto">
                <a:xfrm>
                  <a:off x="1042" y="3995"/>
                  <a:ext cx="76" cy="48"/>
                </a:xfrm>
                <a:custGeom>
                  <a:avLst/>
                  <a:gdLst>
                    <a:gd name="T0" fmla="*/ 39213 w 56"/>
                    <a:gd name="T1" fmla="*/ 12540 h 28"/>
                    <a:gd name="T2" fmla="*/ 59991 w 56"/>
                    <a:gd name="T3" fmla="*/ 35321 h 28"/>
                    <a:gd name="T4" fmla="*/ 39213 w 56"/>
                    <a:gd name="T5" fmla="*/ 12540 h 28"/>
                    <a:gd name="T6" fmla="*/ 27891 w 56"/>
                    <a:gd name="T7" fmla="*/ 0 h 28"/>
                    <a:gd name="T8" fmla="*/ 39213 w 56"/>
                    <a:gd name="T9" fmla="*/ 12540 h 28"/>
                    <a:gd name="T10" fmla="*/ 27891 w 56"/>
                    <a:gd name="T11" fmla="*/ 0 h 28"/>
                    <a:gd name="T12" fmla="*/ 27891 w 56"/>
                    <a:gd name="T13" fmla="*/ 7462 h 28"/>
                    <a:gd name="T14" fmla="*/ 29443 w 56"/>
                    <a:gd name="T15" fmla="*/ 7462 h 28"/>
                    <a:gd name="T16" fmla="*/ 17917 w 56"/>
                    <a:gd name="T17" fmla="*/ 54365 h 28"/>
                    <a:gd name="T18" fmla="*/ 29443 w 56"/>
                    <a:gd name="T19" fmla="*/ 7462 h 28"/>
                    <a:gd name="T20" fmla="*/ 4323 w 56"/>
                    <a:gd name="T21" fmla="*/ 91275 h 28"/>
                    <a:gd name="T22" fmla="*/ 17917 w 56"/>
                    <a:gd name="T23" fmla="*/ 54365 h 28"/>
                    <a:gd name="T24" fmla="*/ 4323 w 56"/>
                    <a:gd name="T25" fmla="*/ 78394 h 28"/>
                    <a:gd name="T26" fmla="*/ 4323 w 56"/>
                    <a:gd name="T27" fmla="*/ 80172 h 28"/>
                    <a:gd name="T28" fmla="*/ 4323 w 56"/>
                    <a:gd name="T29" fmla="*/ 91275 h 28"/>
                    <a:gd name="T30" fmla="*/ 0 w 56"/>
                    <a:gd name="T31" fmla="*/ 99569 h 28"/>
                    <a:gd name="T32" fmla="*/ 4323 w 56"/>
                    <a:gd name="T33" fmla="*/ 91275 h 28"/>
                    <a:gd name="T34" fmla="*/ 1597 w 56"/>
                    <a:gd name="T35" fmla="*/ 113703 h 28"/>
                    <a:gd name="T36" fmla="*/ 0 w 56"/>
                    <a:gd name="T37" fmla="*/ 99569 h 28"/>
                    <a:gd name="T38" fmla="*/ 1597 w 56"/>
                    <a:gd name="T39" fmla="*/ 113703 h 28"/>
                    <a:gd name="T40" fmla="*/ 1597 w 56"/>
                    <a:gd name="T41" fmla="*/ 145731 h 28"/>
                    <a:gd name="T42" fmla="*/ 1597 w 56"/>
                    <a:gd name="T43" fmla="*/ 113703 h 28"/>
                    <a:gd name="T44" fmla="*/ 8736 w 56"/>
                    <a:gd name="T45" fmla="*/ 167143 h 28"/>
                    <a:gd name="T46" fmla="*/ 1597 w 56"/>
                    <a:gd name="T47" fmla="*/ 145731 h 28"/>
                    <a:gd name="T48" fmla="*/ 8736 w 56"/>
                    <a:gd name="T49" fmla="*/ 174084 h 28"/>
                    <a:gd name="T50" fmla="*/ 8736 w 56"/>
                    <a:gd name="T51" fmla="*/ 174084 h 28"/>
                    <a:gd name="T52" fmla="*/ 8736 w 56"/>
                    <a:gd name="T53" fmla="*/ 167143 h 28"/>
                    <a:gd name="T54" fmla="*/ 8736 w 56"/>
                    <a:gd name="T55" fmla="*/ 174084 h 28"/>
                    <a:gd name="T56" fmla="*/ 8736 w 56"/>
                    <a:gd name="T57" fmla="*/ 167143 h 28"/>
                    <a:gd name="T58" fmla="*/ 8736 w 56"/>
                    <a:gd name="T59" fmla="*/ 174084 h 28"/>
                    <a:gd name="T60" fmla="*/ 8736 w 56"/>
                    <a:gd name="T61" fmla="*/ 167143 h 28"/>
                    <a:gd name="T62" fmla="*/ 16373 w 56"/>
                    <a:gd name="T63" fmla="*/ 190857 h 28"/>
                    <a:gd name="T64" fmla="*/ 8736 w 56"/>
                    <a:gd name="T65" fmla="*/ 167143 h 28"/>
                    <a:gd name="T66" fmla="*/ 26890 w 56"/>
                    <a:gd name="T67" fmla="*/ 190857 h 28"/>
                    <a:gd name="T68" fmla="*/ 16373 w 56"/>
                    <a:gd name="T69" fmla="*/ 190857 h 28"/>
                    <a:gd name="T70" fmla="*/ 26890 w 56"/>
                    <a:gd name="T71" fmla="*/ 190857 h 28"/>
                    <a:gd name="T72" fmla="*/ 73736 w 56"/>
                    <a:gd name="T73" fmla="*/ 198317 h 28"/>
                    <a:gd name="T74" fmla="*/ 26890 w 56"/>
                    <a:gd name="T75" fmla="*/ 190857 h 28"/>
                    <a:gd name="T76" fmla="*/ 73736 w 56"/>
                    <a:gd name="T77" fmla="*/ 198317 h 28"/>
                    <a:gd name="T78" fmla="*/ 73736 w 56"/>
                    <a:gd name="T79" fmla="*/ 198317 h 28"/>
                    <a:gd name="T80" fmla="*/ 79459 w 56"/>
                    <a:gd name="T81" fmla="*/ 167143 h 28"/>
                    <a:gd name="T82" fmla="*/ 73736 w 56"/>
                    <a:gd name="T83" fmla="*/ 198317 h 28"/>
                    <a:gd name="T84" fmla="*/ 79459 w 56"/>
                    <a:gd name="T85" fmla="*/ 167143 h 28"/>
                    <a:gd name="T86" fmla="*/ 82190 w 56"/>
                    <a:gd name="T87" fmla="*/ 153192 h 28"/>
                    <a:gd name="T88" fmla="*/ 79459 w 56"/>
                    <a:gd name="T89" fmla="*/ 167143 h 28"/>
                    <a:gd name="T90" fmla="*/ 79459 w 56"/>
                    <a:gd name="T91" fmla="*/ 134599 h 28"/>
                    <a:gd name="T92" fmla="*/ 82190 w 56"/>
                    <a:gd name="T93" fmla="*/ 153192 h 28"/>
                    <a:gd name="T94" fmla="*/ 79459 w 56"/>
                    <a:gd name="T95" fmla="*/ 134599 h 28"/>
                    <a:gd name="T96" fmla="*/ 79459 w 56"/>
                    <a:gd name="T97" fmla="*/ 122059 h 28"/>
                    <a:gd name="T98" fmla="*/ 79459 w 56"/>
                    <a:gd name="T99" fmla="*/ 134599 h 28"/>
                    <a:gd name="T100" fmla="*/ 77935 w 56"/>
                    <a:gd name="T101" fmla="*/ 131601 h 28"/>
                    <a:gd name="T102" fmla="*/ 77935 w 56"/>
                    <a:gd name="T103" fmla="*/ 131601 h 28"/>
                    <a:gd name="T104" fmla="*/ 66492 w 56"/>
                    <a:gd name="T105" fmla="*/ 78394 h 28"/>
                    <a:gd name="T106" fmla="*/ 79459 w 56"/>
                    <a:gd name="T107" fmla="*/ 122059 h 28"/>
                    <a:gd name="T108" fmla="*/ 66492 w 56"/>
                    <a:gd name="T109" fmla="*/ 78394 h 28"/>
                    <a:gd name="T110" fmla="*/ 59991 w 56"/>
                    <a:gd name="T111" fmla="*/ 35321 h 28"/>
                    <a:gd name="T112" fmla="*/ 66492 w 56"/>
                    <a:gd name="T113" fmla="*/ 78394 h 28"/>
                    <a:gd name="T114" fmla="*/ 59991 w 56"/>
                    <a:gd name="T115" fmla="*/ 35321 h 28"/>
                    <a:gd name="T116" fmla="*/ 59991 w 56"/>
                    <a:gd name="T117" fmla="*/ 35321 h 28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</a:gdLst>
                  <a:ahLst/>
                  <a:cxnLst>
                    <a:cxn ang="T118">
                      <a:pos x="T0" y="T1"/>
                    </a:cxn>
                    <a:cxn ang="T119">
                      <a:pos x="T2" y="T3"/>
                    </a:cxn>
                    <a:cxn ang="T120">
                      <a:pos x="T4" y="T5"/>
                    </a:cxn>
                    <a:cxn ang="T121">
                      <a:pos x="T6" y="T7"/>
                    </a:cxn>
                    <a:cxn ang="T122">
                      <a:pos x="T8" y="T9"/>
                    </a:cxn>
                    <a:cxn ang="T123">
                      <a:pos x="T10" y="T11"/>
                    </a:cxn>
                    <a:cxn ang="T124">
                      <a:pos x="T12" y="T13"/>
                    </a:cxn>
                    <a:cxn ang="T125">
                      <a:pos x="T14" y="T15"/>
                    </a:cxn>
                    <a:cxn ang="T126">
                      <a:pos x="T16" y="T17"/>
                    </a:cxn>
                    <a:cxn ang="T127">
                      <a:pos x="T18" y="T19"/>
                    </a:cxn>
                    <a:cxn ang="T128">
                      <a:pos x="T20" y="T21"/>
                    </a:cxn>
                    <a:cxn ang="T129">
                      <a:pos x="T22" y="T23"/>
                    </a:cxn>
                    <a:cxn ang="T130">
                      <a:pos x="T24" y="T25"/>
                    </a:cxn>
                    <a:cxn ang="T131">
                      <a:pos x="T26" y="T27"/>
                    </a:cxn>
                    <a:cxn ang="T132">
                      <a:pos x="T28" y="T29"/>
                    </a:cxn>
                    <a:cxn ang="T133">
                      <a:pos x="T30" y="T31"/>
                    </a:cxn>
                    <a:cxn ang="T134">
                      <a:pos x="T32" y="T33"/>
                    </a:cxn>
                    <a:cxn ang="T135">
                      <a:pos x="T34" y="T35"/>
                    </a:cxn>
                    <a:cxn ang="T136">
                      <a:pos x="T36" y="T37"/>
                    </a:cxn>
                    <a:cxn ang="T137">
                      <a:pos x="T38" y="T39"/>
                    </a:cxn>
                    <a:cxn ang="T138">
                      <a:pos x="T40" y="T41"/>
                    </a:cxn>
                    <a:cxn ang="T139">
                      <a:pos x="T42" y="T43"/>
                    </a:cxn>
                    <a:cxn ang="T140">
                      <a:pos x="T44" y="T45"/>
                    </a:cxn>
                    <a:cxn ang="T141">
                      <a:pos x="T46" y="T47"/>
                    </a:cxn>
                    <a:cxn ang="T142">
                      <a:pos x="T48" y="T49"/>
                    </a:cxn>
                    <a:cxn ang="T143">
                      <a:pos x="T50" y="T51"/>
                    </a:cxn>
                    <a:cxn ang="T144">
                      <a:pos x="T52" y="T53"/>
                    </a:cxn>
                    <a:cxn ang="T145">
                      <a:pos x="T54" y="T55"/>
                    </a:cxn>
                    <a:cxn ang="T146">
                      <a:pos x="T56" y="T57"/>
                    </a:cxn>
                    <a:cxn ang="T147">
                      <a:pos x="T58" y="T59"/>
                    </a:cxn>
                    <a:cxn ang="T148">
                      <a:pos x="T60" y="T61"/>
                    </a:cxn>
                    <a:cxn ang="T149">
                      <a:pos x="T62" y="T63"/>
                    </a:cxn>
                    <a:cxn ang="T150">
                      <a:pos x="T64" y="T65"/>
                    </a:cxn>
                    <a:cxn ang="T151">
                      <a:pos x="T66" y="T67"/>
                    </a:cxn>
                    <a:cxn ang="T152">
                      <a:pos x="T68" y="T69"/>
                    </a:cxn>
                    <a:cxn ang="T153">
                      <a:pos x="T70" y="T71"/>
                    </a:cxn>
                    <a:cxn ang="T154">
                      <a:pos x="T72" y="T73"/>
                    </a:cxn>
                    <a:cxn ang="T155">
                      <a:pos x="T74" y="T75"/>
                    </a:cxn>
                    <a:cxn ang="T156">
                      <a:pos x="T76" y="T77"/>
                    </a:cxn>
                    <a:cxn ang="T157">
                      <a:pos x="T78" y="T79"/>
                    </a:cxn>
                    <a:cxn ang="T158">
                      <a:pos x="T80" y="T81"/>
                    </a:cxn>
                    <a:cxn ang="T159">
                      <a:pos x="T82" y="T83"/>
                    </a:cxn>
                    <a:cxn ang="T160">
                      <a:pos x="T84" y="T85"/>
                    </a:cxn>
                    <a:cxn ang="T161">
                      <a:pos x="T86" y="T87"/>
                    </a:cxn>
                    <a:cxn ang="T162">
                      <a:pos x="T88" y="T89"/>
                    </a:cxn>
                    <a:cxn ang="T163">
                      <a:pos x="T90" y="T91"/>
                    </a:cxn>
                    <a:cxn ang="T164">
                      <a:pos x="T92" y="T93"/>
                    </a:cxn>
                    <a:cxn ang="T165">
                      <a:pos x="T94" y="T95"/>
                    </a:cxn>
                    <a:cxn ang="T166">
                      <a:pos x="T96" y="T97"/>
                    </a:cxn>
                    <a:cxn ang="T167">
                      <a:pos x="T98" y="T99"/>
                    </a:cxn>
                    <a:cxn ang="T168">
                      <a:pos x="T100" y="T101"/>
                    </a:cxn>
                    <a:cxn ang="T169">
                      <a:pos x="T102" y="T103"/>
                    </a:cxn>
                    <a:cxn ang="T170">
                      <a:pos x="T104" y="T105"/>
                    </a:cxn>
                    <a:cxn ang="T171">
                      <a:pos x="T106" y="T107"/>
                    </a:cxn>
                    <a:cxn ang="T172">
                      <a:pos x="T108" y="T109"/>
                    </a:cxn>
                    <a:cxn ang="T173">
                      <a:pos x="T110" y="T111"/>
                    </a:cxn>
                    <a:cxn ang="T174">
                      <a:pos x="T112" y="T113"/>
                    </a:cxn>
                    <a:cxn ang="T175">
                      <a:pos x="T114" y="T115"/>
                    </a:cxn>
                    <a:cxn ang="T176">
                      <a:pos x="T116" y="T117"/>
                    </a:cxn>
                  </a:cxnLst>
                  <a:rect l="0" t="0" r="r" b="b"/>
                  <a:pathLst>
                    <a:path w="56" h="28">
                      <a:moveTo>
                        <a:pt x="40" y="6"/>
                      </a:moveTo>
                      <a:cubicBezTo>
                        <a:pt x="36" y="3"/>
                        <a:pt x="31" y="3"/>
                        <a:pt x="27" y="2"/>
                      </a:cubicBezTo>
                      <a:lnTo>
                        <a:pt x="27" y="1"/>
                      </a:lnTo>
                      <a:cubicBezTo>
                        <a:pt x="32" y="2"/>
                        <a:pt x="36" y="2"/>
                        <a:pt x="41" y="5"/>
                      </a:cubicBezTo>
                      <a:lnTo>
                        <a:pt x="40" y="6"/>
                      </a:lnTo>
                      <a:close/>
                      <a:moveTo>
                        <a:pt x="27" y="2"/>
                      </a:moveTo>
                      <a:cubicBezTo>
                        <a:pt x="24" y="2"/>
                        <a:pt x="22" y="2"/>
                        <a:pt x="19" y="1"/>
                      </a:cubicBezTo>
                      <a:lnTo>
                        <a:pt x="19" y="0"/>
                      </a:lnTo>
                      <a:cubicBezTo>
                        <a:pt x="22" y="1"/>
                        <a:pt x="25" y="1"/>
                        <a:pt x="27" y="1"/>
                      </a:cubicBezTo>
                      <a:lnTo>
                        <a:pt x="27" y="2"/>
                      </a:lnTo>
                      <a:close/>
                      <a:moveTo>
                        <a:pt x="18" y="0"/>
                      </a:moveTo>
                      <a:lnTo>
                        <a:pt x="19" y="0"/>
                      </a:lnTo>
                      <a:lnTo>
                        <a:pt x="19" y="1"/>
                      </a:lnTo>
                      <a:lnTo>
                        <a:pt x="18" y="0"/>
                      </a:lnTo>
                      <a:close/>
                      <a:moveTo>
                        <a:pt x="20" y="1"/>
                      </a:moveTo>
                      <a:cubicBezTo>
                        <a:pt x="19" y="4"/>
                        <a:pt x="16" y="6"/>
                        <a:pt x="13" y="8"/>
                      </a:cubicBezTo>
                      <a:lnTo>
                        <a:pt x="12" y="7"/>
                      </a:lnTo>
                      <a:cubicBezTo>
                        <a:pt x="15" y="6"/>
                        <a:pt x="17" y="4"/>
                        <a:pt x="18" y="0"/>
                      </a:cubicBezTo>
                      <a:lnTo>
                        <a:pt x="20" y="1"/>
                      </a:lnTo>
                      <a:close/>
                      <a:moveTo>
                        <a:pt x="13" y="8"/>
                      </a:moveTo>
                      <a:cubicBezTo>
                        <a:pt x="10" y="10"/>
                        <a:pt x="7" y="11"/>
                        <a:pt x="3" y="12"/>
                      </a:cubicBezTo>
                      <a:lnTo>
                        <a:pt x="3" y="10"/>
                      </a:lnTo>
                      <a:cubicBezTo>
                        <a:pt x="6" y="10"/>
                        <a:pt x="10" y="9"/>
                        <a:pt x="12" y="7"/>
                      </a:cubicBezTo>
                      <a:lnTo>
                        <a:pt x="13" y="8"/>
                      </a:lnTo>
                      <a:close/>
                      <a:moveTo>
                        <a:pt x="3" y="10"/>
                      </a:moveTo>
                      <a:lnTo>
                        <a:pt x="3" y="10"/>
                      </a:lnTo>
                      <a:lnTo>
                        <a:pt x="3" y="11"/>
                      </a:lnTo>
                      <a:lnTo>
                        <a:pt x="3" y="10"/>
                      </a:lnTo>
                      <a:close/>
                      <a:moveTo>
                        <a:pt x="3" y="12"/>
                      </a:moveTo>
                      <a:cubicBezTo>
                        <a:pt x="3" y="12"/>
                        <a:pt x="2" y="12"/>
                        <a:pt x="2" y="13"/>
                      </a:cubicBezTo>
                      <a:lnTo>
                        <a:pt x="0" y="13"/>
                      </a:lnTo>
                      <a:cubicBezTo>
                        <a:pt x="1" y="12"/>
                        <a:pt x="2" y="11"/>
                        <a:pt x="3" y="10"/>
                      </a:cubicBezTo>
                      <a:lnTo>
                        <a:pt x="3" y="12"/>
                      </a:lnTo>
                      <a:close/>
                      <a:moveTo>
                        <a:pt x="2" y="13"/>
                      </a:moveTo>
                      <a:cubicBezTo>
                        <a:pt x="1" y="14"/>
                        <a:pt x="1" y="15"/>
                        <a:pt x="1" y="15"/>
                      </a:cubicBezTo>
                      <a:lnTo>
                        <a:pt x="0" y="16"/>
                      </a:lnTo>
                      <a:cubicBezTo>
                        <a:pt x="0" y="14"/>
                        <a:pt x="0" y="13"/>
                        <a:pt x="0" y="13"/>
                      </a:cubicBezTo>
                      <a:lnTo>
                        <a:pt x="2" y="13"/>
                      </a:lnTo>
                      <a:close/>
                      <a:moveTo>
                        <a:pt x="1" y="15"/>
                      </a:moveTo>
                      <a:cubicBezTo>
                        <a:pt x="1" y="16"/>
                        <a:pt x="2" y="17"/>
                        <a:pt x="2" y="18"/>
                      </a:cubicBezTo>
                      <a:lnTo>
                        <a:pt x="1" y="19"/>
                      </a:lnTo>
                      <a:cubicBezTo>
                        <a:pt x="0" y="18"/>
                        <a:pt x="0" y="17"/>
                        <a:pt x="0" y="16"/>
                      </a:cubicBezTo>
                      <a:lnTo>
                        <a:pt x="1" y="15"/>
                      </a:lnTo>
                      <a:close/>
                      <a:moveTo>
                        <a:pt x="2" y="18"/>
                      </a:moveTo>
                      <a:cubicBezTo>
                        <a:pt x="3" y="20"/>
                        <a:pt x="4" y="22"/>
                        <a:pt x="6" y="22"/>
                      </a:cubicBezTo>
                      <a:lnTo>
                        <a:pt x="6" y="23"/>
                      </a:lnTo>
                      <a:cubicBezTo>
                        <a:pt x="3" y="23"/>
                        <a:pt x="2" y="21"/>
                        <a:pt x="1" y="19"/>
                      </a:cubicBezTo>
                      <a:lnTo>
                        <a:pt x="2" y="18"/>
                      </a:lnTo>
                      <a:close/>
                      <a:moveTo>
                        <a:pt x="6" y="23"/>
                      </a:moveTo>
                      <a:lnTo>
                        <a:pt x="6" y="23"/>
                      </a:lnTo>
                      <a:close/>
                      <a:moveTo>
                        <a:pt x="6" y="22"/>
                      </a:moveTo>
                      <a:lnTo>
                        <a:pt x="6" y="22"/>
                      </a:lnTo>
                      <a:lnTo>
                        <a:pt x="6" y="24"/>
                      </a:lnTo>
                      <a:lnTo>
                        <a:pt x="6" y="23"/>
                      </a:lnTo>
                      <a:lnTo>
                        <a:pt x="6" y="22"/>
                      </a:lnTo>
                      <a:close/>
                      <a:moveTo>
                        <a:pt x="6" y="22"/>
                      </a:moveTo>
                      <a:lnTo>
                        <a:pt x="6" y="22"/>
                      </a:lnTo>
                      <a:lnTo>
                        <a:pt x="6" y="23"/>
                      </a:lnTo>
                      <a:lnTo>
                        <a:pt x="6" y="22"/>
                      </a:lnTo>
                      <a:close/>
                      <a:moveTo>
                        <a:pt x="6" y="22"/>
                      </a:moveTo>
                      <a:cubicBezTo>
                        <a:pt x="8" y="23"/>
                        <a:pt x="10" y="23"/>
                        <a:pt x="12" y="24"/>
                      </a:cubicBezTo>
                      <a:lnTo>
                        <a:pt x="11" y="25"/>
                      </a:lnTo>
                      <a:cubicBezTo>
                        <a:pt x="9" y="25"/>
                        <a:pt x="7" y="24"/>
                        <a:pt x="6" y="24"/>
                      </a:cubicBezTo>
                      <a:lnTo>
                        <a:pt x="6" y="22"/>
                      </a:lnTo>
                      <a:close/>
                      <a:moveTo>
                        <a:pt x="12" y="24"/>
                      </a:moveTo>
                      <a:cubicBezTo>
                        <a:pt x="14" y="24"/>
                        <a:pt x="16" y="25"/>
                        <a:pt x="18" y="25"/>
                      </a:cubicBezTo>
                      <a:lnTo>
                        <a:pt x="17" y="26"/>
                      </a:lnTo>
                      <a:cubicBezTo>
                        <a:pt x="15" y="26"/>
                        <a:pt x="13" y="26"/>
                        <a:pt x="11" y="25"/>
                      </a:cubicBezTo>
                      <a:lnTo>
                        <a:pt x="12" y="24"/>
                      </a:lnTo>
                      <a:close/>
                      <a:moveTo>
                        <a:pt x="18" y="25"/>
                      </a:moveTo>
                      <a:cubicBezTo>
                        <a:pt x="28" y="27"/>
                        <a:pt x="39" y="27"/>
                        <a:pt x="49" y="25"/>
                      </a:cubicBezTo>
                      <a:lnTo>
                        <a:pt x="50" y="26"/>
                      </a:lnTo>
                      <a:cubicBezTo>
                        <a:pt x="39" y="28"/>
                        <a:pt x="28" y="28"/>
                        <a:pt x="17" y="26"/>
                      </a:cubicBezTo>
                      <a:lnTo>
                        <a:pt x="18" y="25"/>
                      </a:lnTo>
                      <a:close/>
                      <a:moveTo>
                        <a:pt x="50" y="26"/>
                      </a:moveTo>
                      <a:lnTo>
                        <a:pt x="50" y="26"/>
                      </a:lnTo>
                      <a:lnTo>
                        <a:pt x="49" y="26"/>
                      </a:lnTo>
                      <a:lnTo>
                        <a:pt x="50" y="26"/>
                      </a:lnTo>
                      <a:close/>
                      <a:moveTo>
                        <a:pt x="49" y="25"/>
                      </a:moveTo>
                      <a:cubicBezTo>
                        <a:pt x="51" y="25"/>
                        <a:pt x="53" y="23"/>
                        <a:pt x="54" y="22"/>
                      </a:cubicBezTo>
                      <a:lnTo>
                        <a:pt x="55" y="22"/>
                      </a:lnTo>
                      <a:cubicBezTo>
                        <a:pt x="54" y="24"/>
                        <a:pt x="52" y="26"/>
                        <a:pt x="50" y="26"/>
                      </a:cubicBezTo>
                      <a:lnTo>
                        <a:pt x="49" y="25"/>
                      </a:lnTo>
                      <a:close/>
                      <a:moveTo>
                        <a:pt x="54" y="22"/>
                      </a:moveTo>
                      <a:cubicBezTo>
                        <a:pt x="54" y="21"/>
                        <a:pt x="54" y="20"/>
                        <a:pt x="54" y="20"/>
                      </a:cubicBezTo>
                      <a:lnTo>
                        <a:pt x="56" y="20"/>
                      </a:lnTo>
                      <a:cubicBezTo>
                        <a:pt x="56" y="21"/>
                        <a:pt x="55" y="22"/>
                        <a:pt x="55" y="22"/>
                      </a:cubicBezTo>
                      <a:lnTo>
                        <a:pt x="54" y="22"/>
                      </a:lnTo>
                      <a:close/>
                      <a:moveTo>
                        <a:pt x="54" y="20"/>
                      </a:moveTo>
                      <a:cubicBezTo>
                        <a:pt x="54" y="19"/>
                        <a:pt x="54" y="19"/>
                        <a:pt x="54" y="18"/>
                      </a:cubicBezTo>
                      <a:lnTo>
                        <a:pt x="56" y="18"/>
                      </a:lnTo>
                      <a:cubicBezTo>
                        <a:pt x="56" y="19"/>
                        <a:pt x="56" y="19"/>
                        <a:pt x="56" y="20"/>
                      </a:cubicBezTo>
                      <a:lnTo>
                        <a:pt x="54" y="20"/>
                      </a:lnTo>
                      <a:close/>
                      <a:moveTo>
                        <a:pt x="54" y="18"/>
                      </a:moveTo>
                      <a:cubicBezTo>
                        <a:pt x="54" y="18"/>
                        <a:pt x="54" y="17"/>
                        <a:pt x="53" y="17"/>
                      </a:cubicBezTo>
                      <a:lnTo>
                        <a:pt x="54" y="16"/>
                      </a:lnTo>
                      <a:cubicBezTo>
                        <a:pt x="55" y="16"/>
                        <a:pt x="56" y="17"/>
                        <a:pt x="56" y="18"/>
                      </a:cubicBezTo>
                      <a:lnTo>
                        <a:pt x="54" y="18"/>
                      </a:lnTo>
                      <a:close/>
                      <a:moveTo>
                        <a:pt x="53" y="17"/>
                      </a:moveTo>
                      <a:lnTo>
                        <a:pt x="53" y="17"/>
                      </a:lnTo>
                      <a:lnTo>
                        <a:pt x="53" y="16"/>
                      </a:lnTo>
                      <a:lnTo>
                        <a:pt x="53" y="17"/>
                      </a:lnTo>
                      <a:close/>
                      <a:moveTo>
                        <a:pt x="53" y="17"/>
                      </a:moveTo>
                      <a:cubicBezTo>
                        <a:pt x="49" y="15"/>
                        <a:pt x="47" y="13"/>
                        <a:pt x="45" y="10"/>
                      </a:cubicBezTo>
                      <a:lnTo>
                        <a:pt x="46" y="10"/>
                      </a:lnTo>
                      <a:cubicBezTo>
                        <a:pt x="48" y="12"/>
                        <a:pt x="50" y="14"/>
                        <a:pt x="54" y="16"/>
                      </a:cubicBezTo>
                      <a:lnTo>
                        <a:pt x="53" y="17"/>
                      </a:lnTo>
                      <a:close/>
                      <a:moveTo>
                        <a:pt x="45" y="10"/>
                      </a:moveTo>
                      <a:cubicBezTo>
                        <a:pt x="43" y="9"/>
                        <a:pt x="42" y="7"/>
                        <a:pt x="40" y="6"/>
                      </a:cubicBezTo>
                      <a:lnTo>
                        <a:pt x="41" y="5"/>
                      </a:lnTo>
                      <a:cubicBezTo>
                        <a:pt x="43" y="6"/>
                        <a:pt x="44" y="8"/>
                        <a:pt x="46" y="10"/>
                      </a:cubicBezTo>
                      <a:lnTo>
                        <a:pt x="45" y="10"/>
                      </a:lnTo>
                      <a:close/>
                      <a:moveTo>
                        <a:pt x="41" y="5"/>
                      </a:moveTo>
                      <a:lnTo>
                        <a:pt x="41" y="5"/>
                      </a:lnTo>
                      <a:lnTo>
                        <a:pt x="40" y="5"/>
                      </a:lnTo>
                      <a:lnTo>
                        <a:pt x="41" y="5"/>
                      </a:lnTo>
                      <a:close/>
                    </a:path>
                  </a:pathLst>
                </a:custGeom>
                <a:solidFill>
                  <a:srgbClr val="94939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520" name="Freeform 83"/>
                <p:cNvSpPr>
                  <a:spLocks noChangeArrowheads="1"/>
                </p:cNvSpPr>
                <p:nvPr/>
              </p:nvSpPr>
              <p:spPr bwMode="auto">
                <a:xfrm>
                  <a:off x="1122" y="3973"/>
                  <a:ext cx="65" cy="68"/>
                </a:xfrm>
                <a:custGeom>
                  <a:avLst/>
                  <a:gdLst>
                    <a:gd name="T0" fmla="*/ 35403 w 47"/>
                    <a:gd name="T1" fmla="*/ 26353 h 40"/>
                    <a:gd name="T2" fmla="*/ 8034 w 47"/>
                    <a:gd name="T3" fmla="*/ 111716 h 40"/>
                    <a:gd name="T4" fmla="*/ 16569 w 47"/>
                    <a:gd name="T5" fmla="*/ 181660 h 40"/>
                    <a:gd name="T6" fmla="*/ 18428 w 47"/>
                    <a:gd name="T7" fmla="*/ 201693 h 40"/>
                    <a:gd name="T8" fmla="*/ 73804 w 47"/>
                    <a:gd name="T9" fmla="*/ 232344 h 40"/>
                    <a:gd name="T10" fmla="*/ 75731 w 47"/>
                    <a:gd name="T11" fmla="*/ 165680 h 40"/>
                    <a:gd name="T12" fmla="*/ 56738 w 47"/>
                    <a:gd name="T13" fmla="*/ 90061 h 40"/>
                    <a:gd name="T14" fmla="*/ 35403 w 47"/>
                    <a:gd name="T15" fmla="*/ 26353 h 4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47" h="40">
                      <a:moveTo>
                        <a:pt x="19" y="4"/>
                      </a:moveTo>
                      <a:cubicBezTo>
                        <a:pt x="13" y="7"/>
                        <a:pt x="9" y="14"/>
                        <a:pt x="4" y="19"/>
                      </a:cubicBezTo>
                      <a:cubicBezTo>
                        <a:pt x="0" y="22"/>
                        <a:pt x="6" y="26"/>
                        <a:pt x="9" y="30"/>
                      </a:cubicBezTo>
                      <a:cubicBezTo>
                        <a:pt x="10" y="31"/>
                        <a:pt x="9" y="34"/>
                        <a:pt x="10" y="34"/>
                      </a:cubicBezTo>
                      <a:cubicBezTo>
                        <a:pt x="19" y="39"/>
                        <a:pt x="30" y="40"/>
                        <a:pt x="40" y="39"/>
                      </a:cubicBezTo>
                      <a:cubicBezTo>
                        <a:pt x="47" y="38"/>
                        <a:pt x="45" y="31"/>
                        <a:pt x="41" y="28"/>
                      </a:cubicBezTo>
                      <a:cubicBezTo>
                        <a:pt x="36" y="24"/>
                        <a:pt x="32" y="20"/>
                        <a:pt x="31" y="15"/>
                      </a:cubicBezTo>
                      <a:cubicBezTo>
                        <a:pt x="31" y="9"/>
                        <a:pt x="25" y="0"/>
                        <a:pt x="19" y="4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521" name="Freeform 85"/>
                <p:cNvSpPr>
                  <a:spLocks noChangeArrowheads="1"/>
                </p:cNvSpPr>
                <p:nvPr/>
              </p:nvSpPr>
              <p:spPr bwMode="auto">
                <a:xfrm>
                  <a:off x="1141" y="3893"/>
                  <a:ext cx="54" cy="87"/>
                </a:xfrm>
                <a:custGeom>
                  <a:avLst/>
                  <a:gdLst>
                    <a:gd name="T0" fmla="*/ 4307 w 40"/>
                    <a:gd name="T1" fmla="*/ 35017 h 51"/>
                    <a:gd name="T2" fmla="*/ 11711 w 40"/>
                    <a:gd name="T3" fmla="*/ 94966 h 51"/>
                    <a:gd name="T4" fmla="*/ 2610 w 40"/>
                    <a:gd name="T5" fmla="*/ 149092 h 51"/>
                    <a:gd name="T6" fmla="*/ 4307 w 40"/>
                    <a:gd name="T7" fmla="*/ 230698 h 51"/>
                    <a:gd name="T8" fmla="*/ 46225 w 40"/>
                    <a:gd name="T9" fmla="*/ 251491 h 51"/>
                    <a:gd name="T10" fmla="*/ 57303 w 40"/>
                    <a:gd name="T11" fmla="*/ 90516 h 51"/>
                    <a:gd name="T12" fmla="*/ 7101 w 40"/>
                    <a:gd name="T13" fmla="*/ 17376 h 51"/>
                    <a:gd name="T14" fmla="*/ 4307 w 40"/>
                    <a:gd name="T15" fmla="*/ 35017 h 51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40" h="51">
                      <a:moveTo>
                        <a:pt x="3" y="6"/>
                      </a:moveTo>
                      <a:cubicBezTo>
                        <a:pt x="4" y="9"/>
                        <a:pt x="9" y="12"/>
                        <a:pt x="8" y="16"/>
                      </a:cubicBezTo>
                      <a:cubicBezTo>
                        <a:pt x="8" y="20"/>
                        <a:pt x="2" y="21"/>
                        <a:pt x="2" y="25"/>
                      </a:cubicBezTo>
                      <a:cubicBezTo>
                        <a:pt x="0" y="30"/>
                        <a:pt x="2" y="35"/>
                        <a:pt x="3" y="39"/>
                      </a:cubicBezTo>
                      <a:cubicBezTo>
                        <a:pt x="8" y="47"/>
                        <a:pt x="28" y="51"/>
                        <a:pt x="31" y="42"/>
                      </a:cubicBezTo>
                      <a:cubicBezTo>
                        <a:pt x="34" y="33"/>
                        <a:pt x="40" y="24"/>
                        <a:pt x="38" y="15"/>
                      </a:cubicBezTo>
                      <a:cubicBezTo>
                        <a:pt x="35" y="1"/>
                        <a:pt x="19" y="0"/>
                        <a:pt x="5" y="3"/>
                      </a:cubicBezTo>
                      <a:cubicBezTo>
                        <a:pt x="5" y="3"/>
                        <a:pt x="3" y="5"/>
                        <a:pt x="3" y="6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522" name="Freeform 87"/>
                <p:cNvSpPr>
                  <a:spLocks noChangeArrowheads="1"/>
                </p:cNvSpPr>
                <p:nvPr/>
              </p:nvSpPr>
              <p:spPr bwMode="auto">
                <a:xfrm>
                  <a:off x="1176" y="3952"/>
                  <a:ext cx="72" cy="89"/>
                </a:xfrm>
                <a:custGeom>
                  <a:avLst/>
                  <a:gdLst>
                    <a:gd name="T0" fmla="*/ 22275 w 53"/>
                    <a:gd name="T1" fmla="*/ 46983 h 52"/>
                    <a:gd name="T2" fmla="*/ 20542 w 53"/>
                    <a:gd name="T3" fmla="*/ 95175 h 52"/>
                    <a:gd name="T4" fmla="*/ 1560 w 53"/>
                    <a:gd name="T5" fmla="*/ 165086 h 52"/>
                    <a:gd name="T6" fmla="*/ 27939 w 53"/>
                    <a:gd name="T7" fmla="*/ 305386 h 52"/>
                    <a:gd name="T8" fmla="*/ 68643 w 53"/>
                    <a:gd name="T9" fmla="*/ 292550 h 52"/>
                    <a:gd name="T10" fmla="*/ 66006 w 53"/>
                    <a:gd name="T11" fmla="*/ 153244 h 52"/>
                    <a:gd name="T12" fmla="*/ 70731 w 53"/>
                    <a:gd name="T13" fmla="*/ 39112 h 52"/>
                    <a:gd name="T14" fmla="*/ 58820 w 53"/>
                    <a:gd name="T15" fmla="*/ 0 h 52"/>
                    <a:gd name="T16" fmla="*/ 23608 w 53"/>
                    <a:gd name="T17" fmla="*/ 30815 h 52"/>
                    <a:gd name="T18" fmla="*/ 22275 w 53"/>
                    <a:gd name="T19" fmla="*/ 46983 h 52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53" h="52">
                      <a:moveTo>
                        <a:pt x="15" y="7"/>
                      </a:moveTo>
                      <a:cubicBezTo>
                        <a:pt x="14" y="10"/>
                        <a:pt x="15" y="12"/>
                        <a:pt x="14" y="15"/>
                      </a:cubicBezTo>
                      <a:cubicBezTo>
                        <a:pt x="12" y="21"/>
                        <a:pt x="0" y="20"/>
                        <a:pt x="1" y="26"/>
                      </a:cubicBezTo>
                      <a:cubicBezTo>
                        <a:pt x="3" y="34"/>
                        <a:pt x="10" y="44"/>
                        <a:pt x="19" y="48"/>
                      </a:cubicBezTo>
                      <a:cubicBezTo>
                        <a:pt x="27" y="51"/>
                        <a:pt x="41" y="52"/>
                        <a:pt x="47" y="46"/>
                      </a:cubicBezTo>
                      <a:cubicBezTo>
                        <a:pt x="53" y="40"/>
                        <a:pt x="46" y="31"/>
                        <a:pt x="45" y="24"/>
                      </a:cubicBezTo>
                      <a:cubicBezTo>
                        <a:pt x="45" y="18"/>
                        <a:pt x="50" y="13"/>
                        <a:pt x="48" y="6"/>
                      </a:cubicBezTo>
                      <a:cubicBezTo>
                        <a:pt x="47" y="2"/>
                        <a:pt x="41" y="4"/>
                        <a:pt x="40" y="0"/>
                      </a:cubicBezTo>
                      <a:cubicBezTo>
                        <a:pt x="32" y="1"/>
                        <a:pt x="25" y="6"/>
                        <a:pt x="16" y="5"/>
                      </a:cubicBezTo>
                      <a:cubicBezTo>
                        <a:pt x="16" y="5"/>
                        <a:pt x="15" y="6"/>
                        <a:pt x="15" y="7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523" name="Freeform 88"/>
                <p:cNvSpPr>
                  <a:spLocks noChangeArrowheads="1"/>
                </p:cNvSpPr>
                <p:nvPr/>
              </p:nvSpPr>
              <p:spPr bwMode="auto">
                <a:xfrm>
                  <a:off x="1175" y="3951"/>
                  <a:ext cx="72" cy="88"/>
                </a:xfrm>
                <a:custGeom>
                  <a:avLst/>
                  <a:gdLst>
                    <a:gd name="T0" fmla="*/ 22275 w 53"/>
                    <a:gd name="T1" fmla="*/ 64475 h 52"/>
                    <a:gd name="T2" fmla="*/ 23608 w 53"/>
                    <a:gd name="T3" fmla="*/ 64475 h 52"/>
                    <a:gd name="T4" fmla="*/ 22275 w 53"/>
                    <a:gd name="T5" fmla="*/ 64475 h 52"/>
                    <a:gd name="T6" fmla="*/ 20542 w 53"/>
                    <a:gd name="T7" fmla="*/ 83265 h 52"/>
                    <a:gd name="T8" fmla="*/ 22275 w 53"/>
                    <a:gd name="T9" fmla="*/ 83265 h 52"/>
                    <a:gd name="T10" fmla="*/ 20542 w 53"/>
                    <a:gd name="T11" fmla="*/ 83265 h 52"/>
                    <a:gd name="T12" fmla="*/ 4196 w 53"/>
                    <a:gd name="T13" fmla="*/ 136121 h 52"/>
                    <a:gd name="T14" fmla="*/ 11322 w 53"/>
                    <a:gd name="T15" fmla="*/ 115224 h 52"/>
                    <a:gd name="T16" fmla="*/ 2558 w 53"/>
                    <a:gd name="T17" fmla="*/ 141147 h 52"/>
                    <a:gd name="T18" fmla="*/ 4196 w 53"/>
                    <a:gd name="T19" fmla="*/ 136121 h 52"/>
                    <a:gd name="T20" fmla="*/ 4196 w 53"/>
                    <a:gd name="T21" fmla="*/ 136121 h 52"/>
                    <a:gd name="T22" fmla="*/ 2558 w 53"/>
                    <a:gd name="T23" fmla="*/ 141147 h 52"/>
                    <a:gd name="T24" fmla="*/ 5973 w 53"/>
                    <a:gd name="T25" fmla="*/ 156765 h 52"/>
                    <a:gd name="T26" fmla="*/ 4196 w 53"/>
                    <a:gd name="T27" fmla="*/ 136121 h 52"/>
                    <a:gd name="T28" fmla="*/ 5973 w 53"/>
                    <a:gd name="T29" fmla="*/ 179224 h 52"/>
                    <a:gd name="T30" fmla="*/ 6894 w 53"/>
                    <a:gd name="T31" fmla="*/ 179224 h 52"/>
                    <a:gd name="T32" fmla="*/ 5973 w 53"/>
                    <a:gd name="T33" fmla="*/ 179224 h 52"/>
                    <a:gd name="T34" fmla="*/ 27939 w 53"/>
                    <a:gd name="T35" fmla="*/ 256246 h 52"/>
                    <a:gd name="T36" fmla="*/ 29517 w 53"/>
                    <a:gd name="T37" fmla="*/ 250534 h 52"/>
                    <a:gd name="T38" fmla="*/ 27939 w 53"/>
                    <a:gd name="T39" fmla="*/ 256246 h 52"/>
                    <a:gd name="T40" fmla="*/ 27939 w 53"/>
                    <a:gd name="T41" fmla="*/ 256246 h 52"/>
                    <a:gd name="T42" fmla="*/ 29517 w 53"/>
                    <a:gd name="T43" fmla="*/ 250534 h 52"/>
                    <a:gd name="T44" fmla="*/ 27939 w 53"/>
                    <a:gd name="T45" fmla="*/ 256246 h 52"/>
                    <a:gd name="T46" fmla="*/ 41430 w 53"/>
                    <a:gd name="T47" fmla="*/ 262100 h 52"/>
                    <a:gd name="T48" fmla="*/ 34696 w 53"/>
                    <a:gd name="T49" fmla="*/ 256246 h 52"/>
                    <a:gd name="T50" fmla="*/ 71151 w 53"/>
                    <a:gd name="T51" fmla="*/ 247040 h 52"/>
                    <a:gd name="T52" fmla="*/ 70731 w 53"/>
                    <a:gd name="T53" fmla="*/ 241007 h 52"/>
                    <a:gd name="T54" fmla="*/ 70731 w 53"/>
                    <a:gd name="T55" fmla="*/ 241007 h 52"/>
                    <a:gd name="T56" fmla="*/ 71151 w 53"/>
                    <a:gd name="T57" fmla="*/ 172299 h 52"/>
                    <a:gd name="T58" fmla="*/ 70731 w 53"/>
                    <a:gd name="T59" fmla="*/ 172299 h 52"/>
                    <a:gd name="T60" fmla="*/ 71151 w 53"/>
                    <a:gd name="T61" fmla="*/ 172299 h 52"/>
                    <a:gd name="T62" fmla="*/ 68643 w 53"/>
                    <a:gd name="T63" fmla="*/ 131822 h 52"/>
                    <a:gd name="T64" fmla="*/ 68005 w 53"/>
                    <a:gd name="T65" fmla="*/ 131822 h 52"/>
                    <a:gd name="T66" fmla="*/ 68643 w 53"/>
                    <a:gd name="T67" fmla="*/ 131822 h 52"/>
                    <a:gd name="T68" fmla="*/ 70731 w 53"/>
                    <a:gd name="T69" fmla="*/ 34604 h 52"/>
                    <a:gd name="T70" fmla="*/ 68643 w 53"/>
                    <a:gd name="T71" fmla="*/ 90197 h 52"/>
                    <a:gd name="T72" fmla="*/ 71151 w 53"/>
                    <a:gd name="T73" fmla="*/ 34604 h 52"/>
                    <a:gd name="T74" fmla="*/ 66006 w 53"/>
                    <a:gd name="T75" fmla="*/ 25105 h 52"/>
                    <a:gd name="T76" fmla="*/ 70731 w 53"/>
                    <a:gd name="T77" fmla="*/ 34604 h 52"/>
                    <a:gd name="T78" fmla="*/ 61328 w 53"/>
                    <a:gd name="T79" fmla="*/ 5757 h 52"/>
                    <a:gd name="T80" fmla="*/ 60026 w 53"/>
                    <a:gd name="T81" fmla="*/ 0 h 52"/>
                    <a:gd name="T82" fmla="*/ 60026 w 53"/>
                    <a:gd name="T83" fmla="*/ 5757 h 52"/>
                    <a:gd name="T84" fmla="*/ 47505 w 53"/>
                    <a:gd name="T85" fmla="*/ 21171 h 52"/>
                    <a:gd name="T86" fmla="*/ 60026 w 53"/>
                    <a:gd name="T87" fmla="*/ 9396 h 52"/>
                    <a:gd name="T88" fmla="*/ 25234 w 53"/>
                    <a:gd name="T89" fmla="*/ 25105 h 52"/>
                    <a:gd name="T90" fmla="*/ 25234 w 53"/>
                    <a:gd name="T91" fmla="*/ 31174 h 52"/>
                    <a:gd name="T92" fmla="*/ 25234 w 53"/>
                    <a:gd name="T93" fmla="*/ 31174 h 52"/>
                    <a:gd name="T94" fmla="*/ 22275 w 53"/>
                    <a:gd name="T95" fmla="*/ 41025 h 52"/>
                    <a:gd name="T96" fmla="*/ 22275 w 53"/>
                    <a:gd name="T97" fmla="*/ 41025 h 52"/>
                    <a:gd name="T98" fmla="*/ 22275 w 53"/>
                    <a:gd name="T99" fmla="*/ 41025 h 52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</a:gdLst>
                  <a:ahLst/>
                  <a:cxnLst>
                    <a:cxn ang="T100">
                      <a:pos x="T0" y="T1"/>
                    </a:cxn>
                    <a:cxn ang="T101">
                      <a:pos x="T2" y="T3"/>
                    </a:cxn>
                    <a:cxn ang="T102">
                      <a:pos x="T4" y="T5"/>
                    </a:cxn>
                    <a:cxn ang="T103">
                      <a:pos x="T6" y="T7"/>
                    </a:cxn>
                    <a:cxn ang="T104">
                      <a:pos x="T8" y="T9"/>
                    </a:cxn>
                    <a:cxn ang="T105">
                      <a:pos x="T10" y="T11"/>
                    </a:cxn>
                    <a:cxn ang="T106">
                      <a:pos x="T12" y="T13"/>
                    </a:cxn>
                    <a:cxn ang="T107">
                      <a:pos x="T14" y="T15"/>
                    </a:cxn>
                    <a:cxn ang="T108">
                      <a:pos x="T16" y="T17"/>
                    </a:cxn>
                    <a:cxn ang="T109">
                      <a:pos x="T18" y="T19"/>
                    </a:cxn>
                    <a:cxn ang="T110">
                      <a:pos x="T20" y="T21"/>
                    </a:cxn>
                    <a:cxn ang="T111">
                      <a:pos x="T22" y="T23"/>
                    </a:cxn>
                    <a:cxn ang="T112">
                      <a:pos x="T24" y="T25"/>
                    </a:cxn>
                    <a:cxn ang="T113">
                      <a:pos x="T26" y="T27"/>
                    </a:cxn>
                    <a:cxn ang="T114">
                      <a:pos x="T28" y="T29"/>
                    </a:cxn>
                    <a:cxn ang="T115">
                      <a:pos x="T30" y="T31"/>
                    </a:cxn>
                    <a:cxn ang="T116">
                      <a:pos x="T32" y="T33"/>
                    </a:cxn>
                    <a:cxn ang="T117">
                      <a:pos x="T34" y="T35"/>
                    </a:cxn>
                    <a:cxn ang="T118">
                      <a:pos x="T36" y="T37"/>
                    </a:cxn>
                    <a:cxn ang="T119">
                      <a:pos x="T38" y="T39"/>
                    </a:cxn>
                    <a:cxn ang="T120">
                      <a:pos x="T40" y="T41"/>
                    </a:cxn>
                    <a:cxn ang="T121">
                      <a:pos x="T42" y="T43"/>
                    </a:cxn>
                    <a:cxn ang="T122">
                      <a:pos x="T44" y="T45"/>
                    </a:cxn>
                    <a:cxn ang="T123">
                      <a:pos x="T46" y="T47"/>
                    </a:cxn>
                    <a:cxn ang="T124">
                      <a:pos x="T48" y="T49"/>
                    </a:cxn>
                    <a:cxn ang="T125">
                      <a:pos x="T50" y="T51"/>
                    </a:cxn>
                    <a:cxn ang="T126">
                      <a:pos x="T52" y="T53"/>
                    </a:cxn>
                    <a:cxn ang="T127">
                      <a:pos x="T54" y="T55"/>
                    </a:cxn>
                    <a:cxn ang="T128">
                      <a:pos x="T56" y="T57"/>
                    </a:cxn>
                    <a:cxn ang="T129">
                      <a:pos x="T58" y="T59"/>
                    </a:cxn>
                    <a:cxn ang="T130">
                      <a:pos x="T60" y="T61"/>
                    </a:cxn>
                    <a:cxn ang="T131">
                      <a:pos x="T62" y="T63"/>
                    </a:cxn>
                    <a:cxn ang="T132">
                      <a:pos x="T64" y="T65"/>
                    </a:cxn>
                    <a:cxn ang="T133">
                      <a:pos x="T66" y="T67"/>
                    </a:cxn>
                    <a:cxn ang="T134">
                      <a:pos x="T68" y="T69"/>
                    </a:cxn>
                    <a:cxn ang="T135">
                      <a:pos x="T70" y="T71"/>
                    </a:cxn>
                    <a:cxn ang="T136">
                      <a:pos x="T72" y="T73"/>
                    </a:cxn>
                    <a:cxn ang="T137">
                      <a:pos x="T74" y="T75"/>
                    </a:cxn>
                    <a:cxn ang="T138">
                      <a:pos x="T76" y="T77"/>
                    </a:cxn>
                    <a:cxn ang="T139">
                      <a:pos x="T78" y="T79"/>
                    </a:cxn>
                    <a:cxn ang="T140">
                      <a:pos x="T80" y="T81"/>
                    </a:cxn>
                    <a:cxn ang="T141">
                      <a:pos x="T82" y="T83"/>
                    </a:cxn>
                    <a:cxn ang="T142">
                      <a:pos x="T84" y="T85"/>
                    </a:cxn>
                    <a:cxn ang="T143">
                      <a:pos x="T86" y="T87"/>
                    </a:cxn>
                    <a:cxn ang="T144">
                      <a:pos x="T88" y="T89"/>
                    </a:cxn>
                    <a:cxn ang="T145">
                      <a:pos x="T90" y="T91"/>
                    </a:cxn>
                    <a:cxn ang="T146">
                      <a:pos x="T92" y="T93"/>
                    </a:cxn>
                    <a:cxn ang="T147">
                      <a:pos x="T94" y="T95"/>
                    </a:cxn>
                    <a:cxn ang="T148">
                      <a:pos x="T96" y="T97"/>
                    </a:cxn>
                    <a:cxn ang="T149">
                      <a:pos x="T98" y="T99"/>
                    </a:cxn>
                  </a:cxnLst>
                  <a:rect l="0" t="0" r="r" b="b"/>
                  <a:pathLst>
                    <a:path w="53" h="52">
                      <a:moveTo>
                        <a:pt x="17" y="8"/>
                      </a:moveTo>
                      <a:cubicBezTo>
                        <a:pt x="16" y="9"/>
                        <a:pt x="16" y="11"/>
                        <a:pt x="16" y="12"/>
                      </a:cubicBezTo>
                      <a:lnTo>
                        <a:pt x="15" y="12"/>
                      </a:lnTo>
                      <a:cubicBezTo>
                        <a:pt x="15" y="10"/>
                        <a:pt x="15" y="9"/>
                        <a:pt x="15" y="8"/>
                      </a:cubicBezTo>
                      <a:lnTo>
                        <a:pt x="17" y="8"/>
                      </a:lnTo>
                      <a:close/>
                      <a:moveTo>
                        <a:pt x="16" y="12"/>
                      </a:moveTo>
                      <a:cubicBezTo>
                        <a:pt x="16" y="13"/>
                        <a:pt x="16" y="15"/>
                        <a:pt x="15" y="16"/>
                      </a:cubicBezTo>
                      <a:lnTo>
                        <a:pt x="14" y="16"/>
                      </a:lnTo>
                      <a:cubicBezTo>
                        <a:pt x="14" y="14"/>
                        <a:pt x="15" y="13"/>
                        <a:pt x="15" y="12"/>
                      </a:cubicBezTo>
                      <a:lnTo>
                        <a:pt x="16" y="12"/>
                      </a:lnTo>
                      <a:close/>
                      <a:moveTo>
                        <a:pt x="14" y="16"/>
                      </a:moveTo>
                      <a:lnTo>
                        <a:pt x="14" y="16"/>
                      </a:lnTo>
                      <a:lnTo>
                        <a:pt x="15" y="16"/>
                      </a:lnTo>
                      <a:lnTo>
                        <a:pt x="14" y="16"/>
                      </a:lnTo>
                      <a:close/>
                      <a:moveTo>
                        <a:pt x="15" y="16"/>
                      </a:moveTo>
                      <a:cubicBezTo>
                        <a:pt x="14" y="19"/>
                        <a:pt x="11" y="20"/>
                        <a:pt x="8" y="22"/>
                      </a:cubicBezTo>
                      <a:lnTo>
                        <a:pt x="7" y="21"/>
                      </a:lnTo>
                      <a:cubicBezTo>
                        <a:pt x="10" y="19"/>
                        <a:pt x="13" y="18"/>
                        <a:pt x="14" y="16"/>
                      </a:cubicBezTo>
                      <a:lnTo>
                        <a:pt x="15" y="16"/>
                      </a:lnTo>
                      <a:close/>
                      <a:moveTo>
                        <a:pt x="8" y="22"/>
                      </a:moveTo>
                      <a:cubicBezTo>
                        <a:pt x="5" y="23"/>
                        <a:pt x="2" y="24"/>
                        <a:pt x="3" y="26"/>
                      </a:cubicBezTo>
                      <a:lnTo>
                        <a:pt x="1" y="27"/>
                      </a:lnTo>
                      <a:cubicBezTo>
                        <a:pt x="0" y="23"/>
                        <a:pt x="4" y="22"/>
                        <a:pt x="7" y="21"/>
                      </a:cubicBezTo>
                      <a:lnTo>
                        <a:pt x="8" y="22"/>
                      </a:lnTo>
                      <a:close/>
                      <a:moveTo>
                        <a:pt x="1" y="27"/>
                      </a:moveTo>
                      <a:lnTo>
                        <a:pt x="1" y="27"/>
                      </a:lnTo>
                      <a:lnTo>
                        <a:pt x="2" y="27"/>
                      </a:lnTo>
                      <a:lnTo>
                        <a:pt x="1" y="27"/>
                      </a:lnTo>
                      <a:close/>
                      <a:moveTo>
                        <a:pt x="3" y="26"/>
                      </a:moveTo>
                      <a:lnTo>
                        <a:pt x="3" y="26"/>
                      </a:lnTo>
                      <a:lnTo>
                        <a:pt x="1" y="27"/>
                      </a:lnTo>
                      <a:lnTo>
                        <a:pt x="3" y="26"/>
                      </a:lnTo>
                      <a:close/>
                      <a:moveTo>
                        <a:pt x="3" y="26"/>
                      </a:moveTo>
                      <a:lnTo>
                        <a:pt x="3" y="26"/>
                      </a:lnTo>
                      <a:lnTo>
                        <a:pt x="2" y="27"/>
                      </a:lnTo>
                      <a:lnTo>
                        <a:pt x="3" y="26"/>
                      </a:lnTo>
                      <a:close/>
                      <a:moveTo>
                        <a:pt x="3" y="26"/>
                      </a:moveTo>
                      <a:cubicBezTo>
                        <a:pt x="3" y="28"/>
                        <a:pt x="3" y="29"/>
                        <a:pt x="4" y="30"/>
                      </a:cubicBezTo>
                      <a:lnTo>
                        <a:pt x="2" y="31"/>
                      </a:lnTo>
                      <a:cubicBezTo>
                        <a:pt x="2" y="29"/>
                        <a:pt x="1" y="28"/>
                        <a:pt x="1" y="27"/>
                      </a:cubicBezTo>
                      <a:lnTo>
                        <a:pt x="3" y="26"/>
                      </a:lnTo>
                      <a:close/>
                      <a:moveTo>
                        <a:pt x="4" y="30"/>
                      </a:moveTo>
                      <a:cubicBezTo>
                        <a:pt x="4" y="31"/>
                        <a:pt x="5" y="33"/>
                        <a:pt x="5" y="34"/>
                      </a:cubicBezTo>
                      <a:lnTo>
                        <a:pt x="4" y="34"/>
                      </a:lnTo>
                      <a:cubicBezTo>
                        <a:pt x="3" y="33"/>
                        <a:pt x="3" y="32"/>
                        <a:pt x="2" y="31"/>
                      </a:cubicBezTo>
                      <a:lnTo>
                        <a:pt x="4" y="30"/>
                      </a:lnTo>
                      <a:close/>
                      <a:moveTo>
                        <a:pt x="5" y="34"/>
                      </a:moveTo>
                      <a:cubicBezTo>
                        <a:pt x="8" y="40"/>
                        <a:pt x="14" y="45"/>
                        <a:pt x="20" y="48"/>
                      </a:cubicBezTo>
                      <a:lnTo>
                        <a:pt x="19" y="49"/>
                      </a:lnTo>
                      <a:cubicBezTo>
                        <a:pt x="13" y="46"/>
                        <a:pt x="7" y="41"/>
                        <a:pt x="4" y="34"/>
                      </a:cubicBezTo>
                      <a:lnTo>
                        <a:pt x="5" y="34"/>
                      </a:lnTo>
                      <a:close/>
                      <a:moveTo>
                        <a:pt x="19" y="49"/>
                      </a:moveTo>
                      <a:lnTo>
                        <a:pt x="19" y="49"/>
                      </a:lnTo>
                      <a:lnTo>
                        <a:pt x="20" y="49"/>
                      </a:lnTo>
                      <a:lnTo>
                        <a:pt x="19" y="49"/>
                      </a:lnTo>
                      <a:close/>
                      <a:moveTo>
                        <a:pt x="20" y="48"/>
                      </a:moveTo>
                      <a:lnTo>
                        <a:pt x="20" y="48"/>
                      </a:lnTo>
                      <a:lnTo>
                        <a:pt x="19" y="49"/>
                      </a:lnTo>
                      <a:lnTo>
                        <a:pt x="20" y="48"/>
                      </a:lnTo>
                      <a:close/>
                      <a:moveTo>
                        <a:pt x="19" y="49"/>
                      </a:moveTo>
                      <a:lnTo>
                        <a:pt x="19" y="49"/>
                      </a:lnTo>
                      <a:lnTo>
                        <a:pt x="20" y="49"/>
                      </a:lnTo>
                      <a:lnTo>
                        <a:pt x="19" y="49"/>
                      </a:lnTo>
                      <a:close/>
                      <a:moveTo>
                        <a:pt x="20" y="48"/>
                      </a:moveTo>
                      <a:cubicBezTo>
                        <a:pt x="21" y="48"/>
                        <a:pt x="22" y="49"/>
                        <a:pt x="24" y="49"/>
                      </a:cubicBezTo>
                      <a:lnTo>
                        <a:pt x="23" y="50"/>
                      </a:lnTo>
                      <a:cubicBezTo>
                        <a:pt x="22" y="50"/>
                        <a:pt x="21" y="50"/>
                        <a:pt x="19" y="49"/>
                      </a:cubicBezTo>
                      <a:lnTo>
                        <a:pt x="20" y="48"/>
                      </a:lnTo>
                      <a:close/>
                      <a:moveTo>
                        <a:pt x="24" y="49"/>
                      </a:moveTo>
                      <a:cubicBezTo>
                        <a:pt x="25" y="49"/>
                        <a:pt x="26" y="50"/>
                        <a:pt x="28" y="50"/>
                      </a:cubicBezTo>
                      <a:lnTo>
                        <a:pt x="27" y="51"/>
                      </a:lnTo>
                      <a:cubicBezTo>
                        <a:pt x="26" y="51"/>
                        <a:pt x="25" y="51"/>
                        <a:pt x="23" y="50"/>
                      </a:cubicBezTo>
                      <a:lnTo>
                        <a:pt x="24" y="49"/>
                      </a:lnTo>
                      <a:close/>
                      <a:moveTo>
                        <a:pt x="28" y="50"/>
                      </a:moveTo>
                      <a:cubicBezTo>
                        <a:pt x="35" y="51"/>
                        <a:pt x="43" y="51"/>
                        <a:pt x="48" y="46"/>
                      </a:cubicBezTo>
                      <a:lnTo>
                        <a:pt x="49" y="47"/>
                      </a:lnTo>
                      <a:cubicBezTo>
                        <a:pt x="44" y="52"/>
                        <a:pt x="35" y="52"/>
                        <a:pt x="27" y="51"/>
                      </a:cubicBezTo>
                      <a:lnTo>
                        <a:pt x="28" y="50"/>
                      </a:lnTo>
                      <a:close/>
                      <a:moveTo>
                        <a:pt x="48" y="46"/>
                      </a:moveTo>
                      <a:lnTo>
                        <a:pt x="48" y="46"/>
                      </a:lnTo>
                      <a:lnTo>
                        <a:pt x="48" y="47"/>
                      </a:lnTo>
                      <a:lnTo>
                        <a:pt x="48" y="46"/>
                      </a:lnTo>
                      <a:close/>
                      <a:moveTo>
                        <a:pt x="48" y="46"/>
                      </a:moveTo>
                      <a:cubicBezTo>
                        <a:pt x="51" y="43"/>
                        <a:pt x="50" y="38"/>
                        <a:pt x="48" y="33"/>
                      </a:cubicBezTo>
                      <a:lnTo>
                        <a:pt x="49" y="33"/>
                      </a:lnTo>
                      <a:cubicBezTo>
                        <a:pt x="51" y="38"/>
                        <a:pt x="53" y="43"/>
                        <a:pt x="49" y="47"/>
                      </a:cubicBezTo>
                      <a:lnTo>
                        <a:pt x="48" y="46"/>
                      </a:lnTo>
                      <a:close/>
                      <a:moveTo>
                        <a:pt x="48" y="33"/>
                      </a:moveTo>
                      <a:cubicBezTo>
                        <a:pt x="47" y="30"/>
                        <a:pt x="46" y="28"/>
                        <a:pt x="46" y="25"/>
                      </a:cubicBezTo>
                      <a:lnTo>
                        <a:pt x="47" y="25"/>
                      </a:lnTo>
                      <a:cubicBezTo>
                        <a:pt x="47" y="28"/>
                        <a:pt x="48" y="30"/>
                        <a:pt x="49" y="33"/>
                      </a:cubicBezTo>
                      <a:lnTo>
                        <a:pt x="48" y="33"/>
                      </a:lnTo>
                      <a:close/>
                      <a:moveTo>
                        <a:pt x="47" y="25"/>
                      </a:moveTo>
                      <a:lnTo>
                        <a:pt x="47" y="25"/>
                      </a:lnTo>
                      <a:lnTo>
                        <a:pt x="46" y="25"/>
                      </a:lnTo>
                      <a:lnTo>
                        <a:pt x="47" y="25"/>
                      </a:lnTo>
                      <a:close/>
                      <a:moveTo>
                        <a:pt x="46" y="25"/>
                      </a:moveTo>
                      <a:cubicBezTo>
                        <a:pt x="45" y="23"/>
                        <a:pt x="46" y="20"/>
                        <a:pt x="47" y="17"/>
                      </a:cubicBezTo>
                      <a:lnTo>
                        <a:pt x="49" y="17"/>
                      </a:lnTo>
                      <a:cubicBezTo>
                        <a:pt x="48" y="20"/>
                        <a:pt x="47" y="23"/>
                        <a:pt x="47" y="25"/>
                      </a:cubicBezTo>
                      <a:lnTo>
                        <a:pt x="46" y="25"/>
                      </a:lnTo>
                      <a:close/>
                      <a:moveTo>
                        <a:pt x="47" y="17"/>
                      </a:moveTo>
                      <a:cubicBezTo>
                        <a:pt x="48" y="14"/>
                        <a:pt x="49" y="11"/>
                        <a:pt x="48" y="7"/>
                      </a:cubicBezTo>
                      <a:lnTo>
                        <a:pt x="50" y="7"/>
                      </a:lnTo>
                      <a:cubicBezTo>
                        <a:pt x="51" y="11"/>
                        <a:pt x="50" y="14"/>
                        <a:pt x="49" y="17"/>
                      </a:cubicBezTo>
                      <a:lnTo>
                        <a:pt x="47" y="17"/>
                      </a:lnTo>
                      <a:close/>
                      <a:moveTo>
                        <a:pt x="48" y="7"/>
                      </a:moveTo>
                      <a:lnTo>
                        <a:pt x="48" y="7"/>
                      </a:lnTo>
                      <a:lnTo>
                        <a:pt x="49" y="7"/>
                      </a:lnTo>
                      <a:lnTo>
                        <a:pt x="48" y="7"/>
                      </a:lnTo>
                      <a:close/>
                      <a:moveTo>
                        <a:pt x="48" y="7"/>
                      </a:moveTo>
                      <a:cubicBezTo>
                        <a:pt x="48" y="6"/>
                        <a:pt x="47" y="5"/>
                        <a:pt x="45" y="5"/>
                      </a:cubicBezTo>
                      <a:lnTo>
                        <a:pt x="45" y="4"/>
                      </a:lnTo>
                      <a:cubicBezTo>
                        <a:pt x="47" y="4"/>
                        <a:pt x="49" y="5"/>
                        <a:pt x="50" y="7"/>
                      </a:cubicBezTo>
                      <a:lnTo>
                        <a:pt x="48" y="7"/>
                      </a:lnTo>
                      <a:close/>
                      <a:moveTo>
                        <a:pt x="45" y="5"/>
                      </a:moveTo>
                      <a:cubicBezTo>
                        <a:pt x="43" y="4"/>
                        <a:pt x="41" y="4"/>
                        <a:pt x="40" y="1"/>
                      </a:cubicBezTo>
                      <a:lnTo>
                        <a:pt x="42" y="1"/>
                      </a:lnTo>
                      <a:cubicBezTo>
                        <a:pt x="42" y="3"/>
                        <a:pt x="44" y="3"/>
                        <a:pt x="45" y="4"/>
                      </a:cubicBezTo>
                      <a:lnTo>
                        <a:pt x="45" y="5"/>
                      </a:lnTo>
                      <a:close/>
                      <a:moveTo>
                        <a:pt x="41" y="0"/>
                      </a:moveTo>
                      <a:lnTo>
                        <a:pt x="42" y="0"/>
                      </a:lnTo>
                      <a:lnTo>
                        <a:pt x="42" y="1"/>
                      </a:lnTo>
                      <a:lnTo>
                        <a:pt x="41" y="1"/>
                      </a:lnTo>
                      <a:lnTo>
                        <a:pt x="41" y="0"/>
                      </a:lnTo>
                      <a:close/>
                      <a:moveTo>
                        <a:pt x="41" y="2"/>
                      </a:moveTo>
                      <a:cubicBezTo>
                        <a:pt x="38" y="2"/>
                        <a:pt x="35" y="3"/>
                        <a:pt x="32" y="4"/>
                      </a:cubicBezTo>
                      <a:lnTo>
                        <a:pt x="32" y="3"/>
                      </a:lnTo>
                      <a:cubicBezTo>
                        <a:pt x="35" y="2"/>
                        <a:pt x="38" y="1"/>
                        <a:pt x="41" y="0"/>
                      </a:cubicBezTo>
                      <a:lnTo>
                        <a:pt x="41" y="2"/>
                      </a:lnTo>
                      <a:close/>
                      <a:moveTo>
                        <a:pt x="32" y="4"/>
                      </a:moveTo>
                      <a:cubicBezTo>
                        <a:pt x="28" y="6"/>
                        <a:pt x="23" y="7"/>
                        <a:pt x="17" y="7"/>
                      </a:cubicBezTo>
                      <a:lnTo>
                        <a:pt x="17" y="5"/>
                      </a:lnTo>
                      <a:cubicBezTo>
                        <a:pt x="23" y="6"/>
                        <a:pt x="27" y="4"/>
                        <a:pt x="32" y="3"/>
                      </a:cubicBezTo>
                      <a:lnTo>
                        <a:pt x="32" y="4"/>
                      </a:lnTo>
                      <a:close/>
                      <a:moveTo>
                        <a:pt x="17" y="6"/>
                      </a:moveTo>
                      <a:lnTo>
                        <a:pt x="17" y="5"/>
                      </a:lnTo>
                      <a:lnTo>
                        <a:pt x="17" y="6"/>
                      </a:lnTo>
                      <a:close/>
                      <a:moveTo>
                        <a:pt x="18" y="6"/>
                      </a:moveTo>
                      <a:cubicBezTo>
                        <a:pt x="18" y="6"/>
                        <a:pt x="17" y="7"/>
                        <a:pt x="17" y="8"/>
                      </a:cubicBezTo>
                      <a:lnTo>
                        <a:pt x="15" y="8"/>
                      </a:lnTo>
                      <a:cubicBezTo>
                        <a:pt x="16" y="7"/>
                        <a:pt x="17" y="6"/>
                        <a:pt x="17" y="6"/>
                      </a:cubicBezTo>
                      <a:lnTo>
                        <a:pt x="18" y="6"/>
                      </a:lnTo>
                      <a:close/>
                      <a:moveTo>
                        <a:pt x="15" y="8"/>
                      </a:moveTo>
                      <a:lnTo>
                        <a:pt x="15" y="8"/>
                      </a:lnTo>
                      <a:lnTo>
                        <a:pt x="16" y="8"/>
                      </a:lnTo>
                      <a:lnTo>
                        <a:pt x="15" y="8"/>
                      </a:lnTo>
                      <a:close/>
                    </a:path>
                  </a:pathLst>
                </a:custGeom>
                <a:solidFill>
                  <a:srgbClr val="94939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524" name="Freeform 89"/>
                <p:cNvSpPr>
                  <a:spLocks noChangeArrowheads="1"/>
                </p:cNvSpPr>
                <p:nvPr/>
              </p:nvSpPr>
              <p:spPr bwMode="auto">
                <a:xfrm>
                  <a:off x="1196" y="3866"/>
                  <a:ext cx="56" cy="84"/>
                </a:xfrm>
                <a:custGeom>
                  <a:avLst/>
                  <a:gdLst>
                    <a:gd name="T0" fmla="*/ 12280 w 41"/>
                    <a:gd name="T1" fmla="*/ 57991 h 49"/>
                    <a:gd name="T2" fmla="*/ 1789 w 41"/>
                    <a:gd name="T3" fmla="*/ 117125 h 49"/>
                    <a:gd name="T4" fmla="*/ 22400 w 41"/>
                    <a:gd name="T5" fmla="*/ 196781 h 49"/>
                    <a:gd name="T6" fmla="*/ 22400 w 41"/>
                    <a:gd name="T7" fmla="*/ 272847 h 49"/>
                    <a:gd name="T8" fmla="*/ 61615 w 41"/>
                    <a:gd name="T9" fmla="*/ 283161 h 49"/>
                    <a:gd name="T10" fmla="*/ 66667 w 41"/>
                    <a:gd name="T11" fmla="*/ 242796 h 49"/>
                    <a:gd name="T12" fmla="*/ 63869 w 41"/>
                    <a:gd name="T13" fmla="*/ 30178 h 49"/>
                    <a:gd name="T14" fmla="*/ 46182 w 41"/>
                    <a:gd name="T15" fmla="*/ 11047 h 49"/>
                    <a:gd name="T16" fmla="*/ 18658 w 41"/>
                    <a:gd name="T17" fmla="*/ 30178 h 49"/>
                    <a:gd name="T18" fmla="*/ 12280 w 41"/>
                    <a:gd name="T19" fmla="*/ 57991 h 49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41" h="49">
                      <a:moveTo>
                        <a:pt x="7" y="9"/>
                      </a:moveTo>
                      <a:cubicBezTo>
                        <a:pt x="7" y="13"/>
                        <a:pt x="2" y="15"/>
                        <a:pt x="1" y="18"/>
                      </a:cubicBezTo>
                      <a:cubicBezTo>
                        <a:pt x="0" y="24"/>
                        <a:pt x="10" y="26"/>
                        <a:pt x="13" y="31"/>
                      </a:cubicBezTo>
                      <a:cubicBezTo>
                        <a:pt x="16" y="35"/>
                        <a:pt x="11" y="40"/>
                        <a:pt x="13" y="43"/>
                      </a:cubicBezTo>
                      <a:cubicBezTo>
                        <a:pt x="19" y="49"/>
                        <a:pt x="28" y="43"/>
                        <a:pt x="36" y="44"/>
                      </a:cubicBezTo>
                      <a:cubicBezTo>
                        <a:pt x="35" y="41"/>
                        <a:pt x="39" y="40"/>
                        <a:pt x="39" y="38"/>
                      </a:cubicBezTo>
                      <a:cubicBezTo>
                        <a:pt x="37" y="26"/>
                        <a:pt x="41" y="16"/>
                        <a:pt x="38" y="5"/>
                      </a:cubicBezTo>
                      <a:cubicBezTo>
                        <a:pt x="37" y="3"/>
                        <a:pt x="31" y="0"/>
                        <a:pt x="27" y="2"/>
                      </a:cubicBezTo>
                      <a:cubicBezTo>
                        <a:pt x="22" y="4"/>
                        <a:pt x="17" y="5"/>
                        <a:pt x="11" y="5"/>
                      </a:cubicBezTo>
                      <a:cubicBezTo>
                        <a:pt x="11" y="7"/>
                        <a:pt x="7" y="6"/>
                        <a:pt x="7" y="9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525" name="Freeform 91"/>
                <p:cNvSpPr>
                  <a:spLocks noChangeArrowheads="1"/>
                </p:cNvSpPr>
                <p:nvPr/>
              </p:nvSpPr>
              <p:spPr bwMode="auto">
                <a:xfrm>
                  <a:off x="1179" y="3694"/>
                  <a:ext cx="112" cy="70"/>
                </a:xfrm>
                <a:custGeom>
                  <a:avLst/>
                  <a:gdLst>
                    <a:gd name="T0" fmla="*/ 9228 w 82"/>
                    <a:gd name="T1" fmla="*/ 65061 h 41"/>
                    <a:gd name="T2" fmla="*/ 7440 w 82"/>
                    <a:gd name="T3" fmla="*/ 146892 h 41"/>
                    <a:gd name="T4" fmla="*/ 28337 w 82"/>
                    <a:gd name="T5" fmla="*/ 200092 h 41"/>
                    <a:gd name="T6" fmla="*/ 33209 w 82"/>
                    <a:gd name="T7" fmla="*/ 243639 h 41"/>
                    <a:gd name="T8" fmla="*/ 121602 w 82"/>
                    <a:gd name="T9" fmla="*/ 107920 h 41"/>
                    <a:gd name="T10" fmla="*/ 97059 w 82"/>
                    <a:gd name="T11" fmla="*/ 0 h 41"/>
                    <a:gd name="T12" fmla="*/ 65969 w 82"/>
                    <a:gd name="T13" fmla="*/ 31056 h 41"/>
                    <a:gd name="T14" fmla="*/ 41164 w 82"/>
                    <a:gd name="T15" fmla="*/ 11301 h 41"/>
                    <a:gd name="T16" fmla="*/ 9228 w 82"/>
                    <a:gd name="T17" fmla="*/ 65061 h 41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82" h="41">
                      <a:moveTo>
                        <a:pt x="6" y="10"/>
                      </a:moveTo>
                      <a:cubicBezTo>
                        <a:pt x="8" y="15"/>
                        <a:pt x="0" y="20"/>
                        <a:pt x="5" y="23"/>
                      </a:cubicBezTo>
                      <a:cubicBezTo>
                        <a:pt x="10" y="26"/>
                        <a:pt x="15" y="28"/>
                        <a:pt x="18" y="31"/>
                      </a:cubicBezTo>
                      <a:cubicBezTo>
                        <a:pt x="21" y="33"/>
                        <a:pt x="19" y="38"/>
                        <a:pt x="21" y="38"/>
                      </a:cubicBezTo>
                      <a:cubicBezTo>
                        <a:pt x="43" y="41"/>
                        <a:pt x="69" y="33"/>
                        <a:pt x="78" y="17"/>
                      </a:cubicBezTo>
                      <a:cubicBezTo>
                        <a:pt x="82" y="11"/>
                        <a:pt x="71" y="0"/>
                        <a:pt x="62" y="0"/>
                      </a:cubicBezTo>
                      <a:cubicBezTo>
                        <a:pt x="55" y="0"/>
                        <a:pt x="49" y="5"/>
                        <a:pt x="42" y="5"/>
                      </a:cubicBezTo>
                      <a:cubicBezTo>
                        <a:pt x="37" y="5"/>
                        <a:pt x="31" y="0"/>
                        <a:pt x="26" y="2"/>
                      </a:cubicBezTo>
                      <a:cubicBezTo>
                        <a:pt x="19" y="5"/>
                        <a:pt x="13" y="9"/>
                        <a:pt x="6" y="10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526" name="Freeform 93"/>
                <p:cNvSpPr>
                  <a:spLocks noChangeArrowheads="1"/>
                </p:cNvSpPr>
                <p:nvPr/>
              </p:nvSpPr>
              <p:spPr bwMode="auto">
                <a:xfrm>
                  <a:off x="1015" y="3875"/>
                  <a:ext cx="67" cy="60"/>
                </a:xfrm>
                <a:custGeom>
                  <a:avLst/>
                  <a:gdLst>
                    <a:gd name="T0" fmla="*/ 54694 w 49"/>
                    <a:gd name="T1" fmla="*/ 31421 h 35"/>
                    <a:gd name="T2" fmla="*/ 12845 w 49"/>
                    <a:gd name="T3" fmla="*/ 47820 h 35"/>
                    <a:gd name="T4" fmla="*/ 14933 w 49"/>
                    <a:gd name="T5" fmla="*/ 210927 h 35"/>
                    <a:gd name="T6" fmla="*/ 42499 w 49"/>
                    <a:gd name="T7" fmla="*/ 204060 h 35"/>
                    <a:gd name="T8" fmla="*/ 54694 w 49"/>
                    <a:gd name="T9" fmla="*/ 31421 h 35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49" h="35">
                      <a:moveTo>
                        <a:pt x="33" y="5"/>
                      </a:moveTo>
                      <a:cubicBezTo>
                        <a:pt x="25" y="4"/>
                        <a:pt x="12" y="0"/>
                        <a:pt x="8" y="7"/>
                      </a:cubicBezTo>
                      <a:cubicBezTo>
                        <a:pt x="5" y="14"/>
                        <a:pt x="0" y="25"/>
                        <a:pt x="9" y="32"/>
                      </a:cubicBezTo>
                      <a:cubicBezTo>
                        <a:pt x="14" y="35"/>
                        <a:pt x="21" y="33"/>
                        <a:pt x="26" y="31"/>
                      </a:cubicBezTo>
                      <a:cubicBezTo>
                        <a:pt x="36" y="25"/>
                        <a:pt x="49" y="6"/>
                        <a:pt x="33" y="5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527" name="Freeform 95"/>
                <p:cNvSpPr>
                  <a:spLocks noChangeArrowheads="1"/>
                </p:cNvSpPr>
                <p:nvPr/>
              </p:nvSpPr>
              <p:spPr bwMode="auto">
                <a:xfrm>
                  <a:off x="1258" y="3776"/>
                  <a:ext cx="61" cy="108"/>
                </a:xfrm>
                <a:custGeom>
                  <a:avLst/>
                  <a:gdLst>
                    <a:gd name="T0" fmla="*/ 43202 w 45"/>
                    <a:gd name="T1" fmla="*/ 27747 h 63"/>
                    <a:gd name="T2" fmla="*/ 11686 w 45"/>
                    <a:gd name="T3" fmla="*/ 152431 h 63"/>
                    <a:gd name="T4" fmla="*/ 6630 w 45"/>
                    <a:gd name="T5" fmla="*/ 320359 h 63"/>
                    <a:gd name="T6" fmla="*/ 27815 w 45"/>
                    <a:gd name="T7" fmla="*/ 397682 h 63"/>
                    <a:gd name="T8" fmla="*/ 34850 w 45"/>
                    <a:gd name="T9" fmla="*/ 386727 h 63"/>
                    <a:gd name="T10" fmla="*/ 55713 w 45"/>
                    <a:gd name="T11" fmla="*/ 163978 h 63"/>
                    <a:gd name="T12" fmla="*/ 61698 w 45"/>
                    <a:gd name="T13" fmla="*/ 124762 h 63"/>
                    <a:gd name="T14" fmla="*/ 63786 w 45"/>
                    <a:gd name="T15" fmla="*/ 29805 h 63"/>
                    <a:gd name="T16" fmla="*/ 43202 w 45"/>
                    <a:gd name="T17" fmla="*/ 27747 h 63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45" h="63">
                      <a:moveTo>
                        <a:pt x="29" y="4"/>
                      </a:moveTo>
                      <a:cubicBezTo>
                        <a:pt x="21" y="11"/>
                        <a:pt x="10" y="15"/>
                        <a:pt x="8" y="24"/>
                      </a:cubicBezTo>
                      <a:cubicBezTo>
                        <a:pt x="8" y="33"/>
                        <a:pt x="0" y="42"/>
                        <a:pt x="4" y="51"/>
                      </a:cubicBezTo>
                      <a:cubicBezTo>
                        <a:pt x="6" y="56"/>
                        <a:pt x="10" y="62"/>
                        <a:pt x="19" y="63"/>
                      </a:cubicBezTo>
                      <a:cubicBezTo>
                        <a:pt x="20" y="63"/>
                        <a:pt x="23" y="63"/>
                        <a:pt x="24" y="61"/>
                      </a:cubicBezTo>
                      <a:cubicBezTo>
                        <a:pt x="34" y="51"/>
                        <a:pt x="37" y="39"/>
                        <a:pt x="38" y="26"/>
                      </a:cubicBezTo>
                      <a:cubicBezTo>
                        <a:pt x="38" y="24"/>
                        <a:pt x="41" y="22"/>
                        <a:pt x="42" y="20"/>
                      </a:cubicBezTo>
                      <a:cubicBezTo>
                        <a:pt x="43" y="15"/>
                        <a:pt x="45" y="10"/>
                        <a:pt x="43" y="5"/>
                      </a:cubicBezTo>
                      <a:cubicBezTo>
                        <a:pt x="41" y="0"/>
                        <a:pt x="32" y="1"/>
                        <a:pt x="29" y="4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528" name="Freeform 96"/>
                <p:cNvSpPr>
                  <a:spLocks noChangeArrowheads="1"/>
                </p:cNvSpPr>
                <p:nvPr/>
              </p:nvSpPr>
              <p:spPr bwMode="auto">
                <a:xfrm>
                  <a:off x="1259" y="3778"/>
                  <a:ext cx="60" cy="106"/>
                </a:xfrm>
                <a:custGeom>
                  <a:avLst/>
                  <a:gdLst>
                    <a:gd name="T0" fmla="*/ 38988 w 44"/>
                    <a:gd name="T1" fmla="*/ 17386 h 62"/>
                    <a:gd name="T2" fmla="*/ 40557 w 44"/>
                    <a:gd name="T3" fmla="*/ 26702 h 62"/>
                    <a:gd name="T4" fmla="*/ 38988 w 44"/>
                    <a:gd name="T5" fmla="*/ 17386 h 62"/>
                    <a:gd name="T6" fmla="*/ 11386 w 44"/>
                    <a:gd name="T7" fmla="*/ 138956 h 62"/>
                    <a:gd name="T8" fmla="*/ 29134 w 44"/>
                    <a:gd name="T9" fmla="*/ 57814 h 62"/>
                    <a:gd name="T10" fmla="*/ 9491 w 44"/>
                    <a:gd name="T11" fmla="*/ 138956 h 62"/>
                    <a:gd name="T12" fmla="*/ 9491 w 44"/>
                    <a:gd name="T13" fmla="*/ 138956 h 62"/>
                    <a:gd name="T14" fmla="*/ 11386 w 44"/>
                    <a:gd name="T15" fmla="*/ 138956 h 62"/>
                    <a:gd name="T16" fmla="*/ 11386 w 44"/>
                    <a:gd name="T17" fmla="*/ 138956 h 62"/>
                    <a:gd name="T18" fmla="*/ 5800 w 44"/>
                    <a:gd name="T19" fmla="*/ 195621 h 62"/>
                    <a:gd name="T20" fmla="*/ 6953 w 44"/>
                    <a:gd name="T21" fmla="*/ 195621 h 62"/>
                    <a:gd name="T22" fmla="*/ 5800 w 44"/>
                    <a:gd name="T23" fmla="*/ 195621 h 62"/>
                    <a:gd name="T24" fmla="*/ 2596 w 44"/>
                    <a:gd name="T25" fmla="*/ 297140 h 62"/>
                    <a:gd name="T26" fmla="*/ 5800 w 44"/>
                    <a:gd name="T27" fmla="*/ 297140 h 62"/>
                    <a:gd name="T28" fmla="*/ 2596 w 44"/>
                    <a:gd name="T29" fmla="*/ 297140 h 62"/>
                    <a:gd name="T30" fmla="*/ 25410 w 44"/>
                    <a:gd name="T31" fmla="*/ 363518 h 62"/>
                    <a:gd name="T32" fmla="*/ 13604 w 44"/>
                    <a:gd name="T33" fmla="*/ 342295 h 62"/>
                    <a:gd name="T34" fmla="*/ 25410 w 44"/>
                    <a:gd name="T35" fmla="*/ 363518 h 62"/>
                    <a:gd name="T36" fmla="*/ 25410 w 44"/>
                    <a:gd name="T37" fmla="*/ 363518 h 62"/>
                    <a:gd name="T38" fmla="*/ 24790 w 44"/>
                    <a:gd name="T39" fmla="*/ 369937 h 62"/>
                    <a:gd name="T40" fmla="*/ 25410 w 44"/>
                    <a:gd name="T41" fmla="*/ 369937 h 62"/>
                    <a:gd name="T42" fmla="*/ 25410 w 44"/>
                    <a:gd name="T43" fmla="*/ 363518 h 62"/>
                    <a:gd name="T44" fmla="*/ 25410 w 44"/>
                    <a:gd name="T45" fmla="*/ 363518 h 62"/>
                    <a:gd name="T46" fmla="*/ 25410 w 44"/>
                    <a:gd name="T47" fmla="*/ 369937 h 62"/>
                    <a:gd name="T48" fmla="*/ 27530 w 44"/>
                    <a:gd name="T49" fmla="*/ 369937 h 62"/>
                    <a:gd name="T50" fmla="*/ 27530 w 44"/>
                    <a:gd name="T51" fmla="*/ 363518 h 62"/>
                    <a:gd name="T52" fmla="*/ 27530 w 44"/>
                    <a:gd name="T53" fmla="*/ 369937 h 62"/>
                    <a:gd name="T54" fmla="*/ 32039 w 44"/>
                    <a:gd name="T55" fmla="*/ 359355 h 62"/>
                    <a:gd name="T56" fmla="*/ 32039 w 44"/>
                    <a:gd name="T57" fmla="*/ 359355 h 62"/>
                    <a:gd name="T58" fmla="*/ 33331 w 44"/>
                    <a:gd name="T59" fmla="*/ 363518 h 62"/>
                    <a:gd name="T60" fmla="*/ 54183 w 44"/>
                    <a:gd name="T61" fmla="*/ 147419 h 62"/>
                    <a:gd name="T62" fmla="*/ 47669 w 44"/>
                    <a:gd name="T63" fmla="*/ 257455 h 62"/>
                    <a:gd name="T64" fmla="*/ 54545 w 44"/>
                    <a:gd name="T65" fmla="*/ 147419 h 62"/>
                    <a:gd name="T66" fmla="*/ 54183 w 44"/>
                    <a:gd name="T67" fmla="*/ 147419 h 62"/>
                    <a:gd name="T68" fmla="*/ 54545 w 44"/>
                    <a:gd name="T69" fmla="*/ 147419 h 62"/>
                    <a:gd name="T70" fmla="*/ 57160 w 44"/>
                    <a:gd name="T71" fmla="*/ 112324 h 62"/>
                    <a:gd name="T72" fmla="*/ 56795 w 44"/>
                    <a:gd name="T73" fmla="*/ 127323 h 62"/>
                    <a:gd name="T74" fmla="*/ 59621 w 44"/>
                    <a:gd name="T75" fmla="*/ 112324 h 62"/>
                    <a:gd name="T76" fmla="*/ 61272 w 44"/>
                    <a:gd name="T77" fmla="*/ 65840 h 62"/>
                    <a:gd name="T78" fmla="*/ 57160 w 44"/>
                    <a:gd name="T79" fmla="*/ 112324 h 62"/>
                    <a:gd name="T80" fmla="*/ 62236 w 44"/>
                    <a:gd name="T81" fmla="*/ 26702 h 62"/>
                    <a:gd name="T82" fmla="*/ 62236 w 44"/>
                    <a:gd name="T83" fmla="*/ 26702 h 62"/>
                    <a:gd name="T84" fmla="*/ 62236 w 44"/>
                    <a:gd name="T85" fmla="*/ 26702 h 62"/>
                    <a:gd name="T86" fmla="*/ 59621 w 44"/>
                    <a:gd name="T87" fmla="*/ 6416 h 62"/>
                    <a:gd name="T88" fmla="*/ 57160 w 44"/>
                    <a:gd name="T89" fmla="*/ 10561 h 62"/>
                    <a:gd name="T90" fmla="*/ 59621 w 44"/>
                    <a:gd name="T91" fmla="*/ 6416 h 62"/>
                    <a:gd name="T92" fmla="*/ 45781 w 44"/>
                    <a:gd name="T93" fmla="*/ 10561 h 62"/>
                    <a:gd name="T94" fmla="*/ 52425 w 44"/>
                    <a:gd name="T95" fmla="*/ 6416 h 62"/>
                    <a:gd name="T96" fmla="*/ 38988 w 44"/>
                    <a:gd name="T97" fmla="*/ 17386 h 62"/>
                    <a:gd name="T98" fmla="*/ 38988 w 44"/>
                    <a:gd name="T99" fmla="*/ 17386 h 62"/>
                    <a:gd name="T100" fmla="*/ 38988 w 44"/>
                    <a:gd name="T101" fmla="*/ 17386 h 62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</a:gdLst>
                  <a:ahLst/>
                  <a:cxnLst>
                    <a:cxn ang="T102">
                      <a:pos x="T0" y="T1"/>
                    </a:cxn>
                    <a:cxn ang="T103">
                      <a:pos x="T2" y="T3"/>
                    </a:cxn>
                    <a:cxn ang="T104">
                      <a:pos x="T4" y="T5"/>
                    </a:cxn>
                    <a:cxn ang="T105">
                      <a:pos x="T6" y="T7"/>
                    </a:cxn>
                    <a:cxn ang="T106">
                      <a:pos x="T8" y="T9"/>
                    </a:cxn>
                    <a:cxn ang="T107">
                      <a:pos x="T10" y="T11"/>
                    </a:cxn>
                    <a:cxn ang="T108">
                      <a:pos x="T12" y="T13"/>
                    </a:cxn>
                    <a:cxn ang="T109">
                      <a:pos x="T14" y="T15"/>
                    </a:cxn>
                    <a:cxn ang="T110">
                      <a:pos x="T16" y="T17"/>
                    </a:cxn>
                    <a:cxn ang="T111">
                      <a:pos x="T18" y="T19"/>
                    </a:cxn>
                    <a:cxn ang="T112">
                      <a:pos x="T20" y="T21"/>
                    </a:cxn>
                    <a:cxn ang="T113">
                      <a:pos x="T22" y="T23"/>
                    </a:cxn>
                    <a:cxn ang="T114">
                      <a:pos x="T24" y="T25"/>
                    </a:cxn>
                    <a:cxn ang="T115">
                      <a:pos x="T26" y="T27"/>
                    </a:cxn>
                    <a:cxn ang="T116">
                      <a:pos x="T28" y="T29"/>
                    </a:cxn>
                    <a:cxn ang="T117">
                      <a:pos x="T30" y="T31"/>
                    </a:cxn>
                    <a:cxn ang="T118">
                      <a:pos x="T32" y="T33"/>
                    </a:cxn>
                    <a:cxn ang="T119">
                      <a:pos x="T34" y="T35"/>
                    </a:cxn>
                    <a:cxn ang="T120">
                      <a:pos x="T36" y="T37"/>
                    </a:cxn>
                    <a:cxn ang="T121">
                      <a:pos x="T38" y="T39"/>
                    </a:cxn>
                    <a:cxn ang="T122">
                      <a:pos x="T40" y="T41"/>
                    </a:cxn>
                    <a:cxn ang="T123">
                      <a:pos x="T42" y="T43"/>
                    </a:cxn>
                    <a:cxn ang="T124">
                      <a:pos x="T44" y="T45"/>
                    </a:cxn>
                    <a:cxn ang="T125">
                      <a:pos x="T46" y="T47"/>
                    </a:cxn>
                    <a:cxn ang="T126">
                      <a:pos x="T48" y="T49"/>
                    </a:cxn>
                    <a:cxn ang="T127">
                      <a:pos x="T50" y="T51"/>
                    </a:cxn>
                    <a:cxn ang="T128">
                      <a:pos x="T52" y="T53"/>
                    </a:cxn>
                    <a:cxn ang="T129">
                      <a:pos x="T54" y="T55"/>
                    </a:cxn>
                    <a:cxn ang="T130">
                      <a:pos x="T56" y="T57"/>
                    </a:cxn>
                    <a:cxn ang="T131">
                      <a:pos x="T58" y="T59"/>
                    </a:cxn>
                    <a:cxn ang="T132">
                      <a:pos x="T60" y="T61"/>
                    </a:cxn>
                    <a:cxn ang="T133">
                      <a:pos x="T62" y="T63"/>
                    </a:cxn>
                    <a:cxn ang="T134">
                      <a:pos x="T64" y="T65"/>
                    </a:cxn>
                    <a:cxn ang="T135">
                      <a:pos x="T66" y="T67"/>
                    </a:cxn>
                    <a:cxn ang="T136">
                      <a:pos x="T68" y="T69"/>
                    </a:cxn>
                    <a:cxn ang="T137">
                      <a:pos x="T70" y="T71"/>
                    </a:cxn>
                    <a:cxn ang="T138">
                      <a:pos x="T72" y="T73"/>
                    </a:cxn>
                    <a:cxn ang="T139">
                      <a:pos x="T74" y="T75"/>
                    </a:cxn>
                    <a:cxn ang="T140">
                      <a:pos x="T76" y="T77"/>
                    </a:cxn>
                    <a:cxn ang="T141">
                      <a:pos x="T78" y="T79"/>
                    </a:cxn>
                    <a:cxn ang="T142">
                      <a:pos x="T80" y="T81"/>
                    </a:cxn>
                    <a:cxn ang="T143">
                      <a:pos x="T82" y="T83"/>
                    </a:cxn>
                    <a:cxn ang="T144">
                      <a:pos x="T84" y="T85"/>
                    </a:cxn>
                    <a:cxn ang="T145">
                      <a:pos x="T86" y="T87"/>
                    </a:cxn>
                    <a:cxn ang="T146">
                      <a:pos x="T88" y="T89"/>
                    </a:cxn>
                    <a:cxn ang="T147">
                      <a:pos x="T90" y="T91"/>
                    </a:cxn>
                    <a:cxn ang="T148">
                      <a:pos x="T92" y="T93"/>
                    </a:cxn>
                    <a:cxn ang="T149">
                      <a:pos x="T94" y="T95"/>
                    </a:cxn>
                    <a:cxn ang="T150">
                      <a:pos x="T96" y="T97"/>
                    </a:cxn>
                    <a:cxn ang="T151">
                      <a:pos x="T98" y="T99"/>
                    </a:cxn>
                    <a:cxn ang="T152">
                      <a:pos x="T100" y="T101"/>
                    </a:cxn>
                  </a:cxnLst>
                  <a:rect l="0" t="0" r="r" b="b"/>
                  <a:pathLst>
                    <a:path w="44" h="62">
                      <a:moveTo>
                        <a:pt x="28" y="4"/>
                      </a:moveTo>
                      <a:lnTo>
                        <a:pt x="28" y="4"/>
                      </a:lnTo>
                      <a:lnTo>
                        <a:pt x="27" y="3"/>
                      </a:lnTo>
                      <a:lnTo>
                        <a:pt x="28" y="4"/>
                      </a:lnTo>
                      <a:close/>
                      <a:moveTo>
                        <a:pt x="28" y="4"/>
                      </a:moveTo>
                      <a:cubicBezTo>
                        <a:pt x="26" y="6"/>
                        <a:pt x="23" y="8"/>
                        <a:pt x="20" y="10"/>
                      </a:cubicBezTo>
                      <a:lnTo>
                        <a:pt x="19" y="9"/>
                      </a:lnTo>
                      <a:cubicBezTo>
                        <a:pt x="22" y="7"/>
                        <a:pt x="25" y="5"/>
                        <a:pt x="27" y="3"/>
                      </a:cubicBezTo>
                      <a:lnTo>
                        <a:pt x="28" y="4"/>
                      </a:lnTo>
                      <a:close/>
                      <a:moveTo>
                        <a:pt x="20" y="10"/>
                      </a:moveTo>
                      <a:cubicBezTo>
                        <a:pt x="14" y="13"/>
                        <a:pt x="9" y="17"/>
                        <a:pt x="8" y="23"/>
                      </a:cubicBezTo>
                      <a:lnTo>
                        <a:pt x="7" y="23"/>
                      </a:lnTo>
                      <a:cubicBezTo>
                        <a:pt x="8" y="16"/>
                        <a:pt x="13" y="12"/>
                        <a:pt x="19" y="9"/>
                      </a:cubicBezTo>
                      <a:lnTo>
                        <a:pt x="20" y="10"/>
                      </a:lnTo>
                      <a:close/>
                      <a:moveTo>
                        <a:pt x="7" y="23"/>
                      </a:moveTo>
                      <a:lnTo>
                        <a:pt x="7" y="23"/>
                      </a:lnTo>
                      <a:close/>
                      <a:moveTo>
                        <a:pt x="8" y="23"/>
                      </a:moveTo>
                      <a:lnTo>
                        <a:pt x="8" y="23"/>
                      </a:lnTo>
                      <a:lnTo>
                        <a:pt x="7" y="23"/>
                      </a:lnTo>
                      <a:lnTo>
                        <a:pt x="8" y="23"/>
                      </a:lnTo>
                      <a:close/>
                      <a:moveTo>
                        <a:pt x="8" y="23"/>
                      </a:moveTo>
                      <a:lnTo>
                        <a:pt x="8" y="23"/>
                      </a:lnTo>
                      <a:lnTo>
                        <a:pt x="7" y="23"/>
                      </a:lnTo>
                      <a:lnTo>
                        <a:pt x="8" y="23"/>
                      </a:lnTo>
                      <a:close/>
                      <a:moveTo>
                        <a:pt x="8" y="23"/>
                      </a:moveTo>
                      <a:cubicBezTo>
                        <a:pt x="8" y="26"/>
                        <a:pt x="7" y="30"/>
                        <a:pt x="5" y="33"/>
                      </a:cubicBezTo>
                      <a:lnTo>
                        <a:pt x="4" y="33"/>
                      </a:lnTo>
                      <a:cubicBezTo>
                        <a:pt x="5" y="30"/>
                        <a:pt x="6" y="26"/>
                        <a:pt x="7" y="23"/>
                      </a:cubicBezTo>
                      <a:lnTo>
                        <a:pt x="8" y="23"/>
                      </a:lnTo>
                      <a:close/>
                      <a:moveTo>
                        <a:pt x="5" y="33"/>
                      </a:moveTo>
                      <a:cubicBezTo>
                        <a:pt x="3" y="39"/>
                        <a:pt x="1" y="45"/>
                        <a:pt x="4" y="50"/>
                      </a:cubicBezTo>
                      <a:lnTo>
                        <a:pt x="2" y="50"/>
                      </a:lnTo>
                      <a:cubicBezTo>
                        <a:pt x="0" y="45"/>
                        <a:pt x="2" y="39"/>
                        <a:pt x="4" y="33"/>
                      </a:cubicBezTo>
                      <a:lnTo>
                        <a:pt x="5" y="33"/>
                      </a:lnTo>
                      <a:close/>
                      <a:moveTo>
                        <a:pt x="2" y="50"/>
                      </a:moveTo>
                      <a:lnTo>
                        <a:pt x="2" y="50"/>
                      </a:lnTo>
                      <a:lnTo>
                        <a:pt x="3" y="50"/>
                      </a:lnTo>
                      <a:lnTo>
                        <a:pt x="2" y="50"/>
                      </a:lnTo>
                      <a:close/>
                      <a:moveTo>
                        <a:pt x="4" y="50"/>
                      </a:moveTo>
                      <a:cubicBezTo>
                        <a:pt x="5" y="52"/>
                        <a:pt x="7" y="55"/>
                        <a:pt x="9" y="57"/>
                      </a:cubicBezTo>
                      <a:lnTo>
                        <a:pt x="8" y="58"/>
                      </a:lnTo>
                      <a:cubicBezTo>
                        <a:pt x="5" y="55"/>
                        <a:pt x="4" y="53"/>
                        <a:pt x="2" y="50"/>
                      </a:cubicBezTo>
                      <a:lnTo>
                        <a:pt x="4" y="50"/>
                      </a:lnTo>
                      <a:close/>
                      <a:moveTo>
                        <a:pt x="9" y="57"/>
                      </a:moveTo>
                      <a:cubicBezTo>
                        <a:pt x="11" y="59"/>
                        <a:pt x="14" y="61"/>
                        <a:pt x="18" y="61"/>
                      </a:cubicBezTo>
                      <a:lnTo>
                        <a:pt x="18" y="62"/>
                      </a:lnTo>
                      <a:cubicBezTo>
                        <a:pt x="13" y="62"/>
                        <a:pt x="10" y="60"/>
                        <a:pt x="8" y="58"/>
                      </a:cubicBezTo>
                      <a:lnTo>
                        <a:pt x="9" y="57"/>
                      </a:lnTo>
                      <a:close/>
                      <a:moveTo>
                        <a:pt x="18" y="61"/>
                      </a:moveTo>
                      <a:lnTo>
                        <a:pt x="18" y="61"/>
                      </a:lnTo>
                      <a:lnTo>
                        <a:pt x="18" y="62"/>
                      </a:lnTo>
                      <a:lnTo>
                        <a:pt x="18" y="61"/>
                      </a:lnTo>
                      <a:close/>
                      <a:moveTo>
                        <a:pt x="18" y="61"/>
                      </a:moveTo>
                      <a:lnTo>
                        <a:pt x="18" y="61"/>
                      </a:lnTo>
                      <a:lnTo>
                        <a:pt x="18" y="62"/>
                      </a:lnTo>
                      <a:lnTo>
                        <a:pt x="17" y="62"/>
                      </a:lnTo>
                      <a:lnTo>
                        <a:pt x="18" y="61"/>
                      </a:lnTo>
                      <a:close/>
                      <a:moveTo>
                        <a:pt x="18" y="62"/>
                      </a:moveTo>
                      <a:lnTo>
                        <a:pt x="18" y="62"/>
                      </a:lnTo>
                      <a:close/>
                      <a:moveTo>
                        <a:pt x="18" y="61"/>
                      </a:moveTo>
                      <a:cubicBezTo>
                        <a:pt x="18" y="61"/>
                        <a:pt x="18" y="61"/>
                        <a:pt x="18" y="61"/>
                      </a:cubicBezTo>
                      <a:lnTo>
                        <a:pt x="18" y="62"/>
                      </a:lnTo>
                      <a:cubicBezTo>
                        <a:pt x="18" y="62"/>
                        <a:pt x="18" y="62"/>
                        <a:pt x="18" y="62"/>
                      </a:cubicBezTo>
                      <a:lnTo>
                        <a:pt x="18" y="61"/>
                      </a:lnTo>
                      <a:close/>
                      <a:moveTo>
                        <a:pt x="18" y="62"/>
                      </a:moveTo>
                      <a:lnTo>
                        <a:pt x="18" y="62"/>
                      </a:lnTo>
                      <a:close/>
                      <a:moveTo>
                        <a:pt x="18" y="61"/>
                      </a:moveTo>
                      <a:cubicBezTo>
                        <a:pt x="19" y="61"/>
                        <a:pt x="19" y="61"/>
                        <a:pt x="19" y="61"/>
                      </a:cubicBezTo>
                      <a:lnTo>
                        <a:pt x="19" y="62"/>
                      </a:lnTo>
                      <a:cubicBezTo>
                        <a:pt x="19" y="62"/>
                        <a:pt x="19" y="62"/>
                        <a:pt x="18" y="62"/>
                      </a:cubicBezTo>
                      <a:lnTo>
                        <a:pt x="18" y="61"/>
                      </a:lnTo>
                      <a:close/>
                      <a:moveTo>
                        <a:pt x="19" y="61"/>
                      </a:moveTo>
                      <a:cubicBezTo>
                        <a:pt x="20" y="61"/>
                        <a:pt x="21" y="61"/>
                        <a:pt x="22" y="60"/>
                      </a:cubicBezTo>
                      <a:lnTo>
                        <a:pt x="23" y="61"/>
                      </a:lnTo>
                      <a:cubicBezTo>
                        <a:pt x="22" y="62"/>
                        <a:pt x="21" y="62"/>
                        <a:pt x="19" y="62"/>
                      </a:cubicBezTo>
                      <a:lnTo>
                        <a:pt x="19" y="61"/>
                      </a:lnTo>
                      <a:close/>
                      <a:moveTo>
                        <a:pt x="22" y="60"/>
                      </a:moveTo>
                      <a:lnTo>
                        <a:pt x="22" y="60"/>
                      </a:lnTo>
                      <a:lnTo>
                        <a:pt x="23" y="60"/>
                      </a:lnTo>
                      <a:lnTo>
                        <a:pt x="22" y="60"/>
                      </a:lnTo>
                      <a:close/>
                      <a:moveTo>
                        <a:pt x="22" y="60"/>
                      </a:moveTo>
                      <a:cubicBezTo>
                        <a:pt x="27" y="55"/>
                        <a:pt x="30" y="49"/>
                        <a:pt x="33" y="43"/>
                      </a:cubicBezTo>
                      <a:lnTo>
                        <a:pt x="34" y="44"/>
                      </a:lnTo>
                      <a:cubicBezTo>
                        <a:pt x="32" y="50"/>
                        <a:pt x="29" y="56"/>
                        <a:pt x="23" y="61"/>
                      </a:cubicBezTo>
                      <a:lnTo>
                        <a:pt x="22" y="60"/>
                      </a:lnTo>
                      <a:close/>
                      <a:moveTo>
                        <a:pt x="33" y="43"/>
                      </a:moveTo>
                      <a:cubicBezTo>
                        <a:pt x="35" y="37"/>
                        <a:pt x="36" y="31"/>
                        <a:pt x="37" y="25"/>
                      </a:cubicBezTo>
                      <a:lnTo>
                        <a:pt x="38" y="25"/>
                      </a:lnTo>
                      <a:cubicBezTo>
                        <a:pt x="37" y="31"/>
                        <a:pt x="36" y="38"/>
                        <a:pt x="34" y="44"/>
                      </a:cubicBezTo>
                      <a:lnTo>
                        <a:pt x="33" y="43"/>
                      </a:lnTo>
                      <a:close/>
                      <a:moveTo>
                        <a:pt x="38" y="25"/>
                      </a:moveTo>
                      <a:lnTo>
                        <a:pt x="38" y="25"/>
                      </a:lnTo>
                      <a:lnTo>
                        <a:pt x="37" y="25"/>
                      </a:lnTo>
                      <a:lnTo>
                        <a:pt x="38" y="25"/>
                      </a:lnTo>
                      <a:close/>
                      <a:moveTo>
                        <a:pt x="37" y="25"/>
                      </a:moveTo>
                      <a:cubicBezTo>
                        <a:pt x="37" y="23"/>
                        <a:pt x="38" y="22"/>
                        <a:pt x="39" y="21"/>
                      </a:cubicBezTo>
                      <a:lnTo>
                        <a:pt x="40" y="22"/>
                      </a:lnTo>
                      <a:cubicBezTo>
                        <a:pt x="39" y="23"/>
                        <a:pt x="38" y="24"/>
                        <a:pt x="38" y="25"/>
                      </a:cubicBezTo>
                      <a:lnTo>
                        <a:pt x="37" y="25"/>
                      </a:lnTo>
                      <a:close/>
                      <a:moveTo>
                        <a:pt x="39" y="21"/>
                      </a:moveTo>
                      <a:cubicBezTo>
                        <a:pt x="39" y="20"/>
                        <a:pt x="40" y="20"/>
                        <a:pt x="40" y="19"/>
                      </a:cubicBezTo>
                      <a:lnTo>
                        <a:pt x="42" y="19"/>
                      </a:lnTo>
                      <a:cubicBezTo>
                        <a:pt x="41" y="20"/>
                        <a:pt x="41" y="21"/>
                        <a:pt x="40" y="22"/>
                      </a:cubicBezTo>
                      <a:lnTo>
                        <a:pt x="39" y="21"/>
                      </a:lnTo>
                      <a:close/>
                      <a:moveTo>
                        <a:pt x="42" y="19"/>
                      </a:moveTo>
                      <a:lnTo>
                        <a:pt x="42" y="19"/>
                      </a:lnTo>
                      <a:lnTo>
                        <a:pt x="41" y="19"/>
                      </a:lnTo>
                      <a:lnTo>
                        <a:pt x="42" y="19"/>
                      </a:lnTo>
                      <a:close/>
                      <a:moveTo>
                        <a:pt x="40" y="19"/>
                      </a:moveTo>
                      <a:cubicBezTo>
                        <a:pt x="41" y="16"/>
                        <a:pt x="42" y="14"/>
                        <a:pt x="42" y="11"/>
                      </a:cubicBezTo>
                      <a:lnTo>
                        <a:pt x="44" y="12"/>
                      </a:lnTo>
                      <a:cubicBezTo>
                        <a:pt x="43" y="14"/>
                        <a:pt x="42" y="17"/>
                        <a:pt x="42" y="19"/>
                      </a:cubicBezTo>
                      <a:lnTo>
                        <a:pt x="40" y="19"/>
                      </a:lnTo>
                      <a:close/>
                      <a:moveTo>
                        <a:pt x="42" y="11"/>
                      </a:moveTo>
                      <a:cubicBezTo>
                        <a:pt x="42" y="9"/>
                        <a:pt x="42" y="7"/>
                        <a:pt x="41" y="4"/>
                      </a:cubicBezTo>
                      <a:lnTo>
                        <a:pt x="43" y="4"/>
                      </a:lnTo>
                      <a:cubicBezTo>
                        <a:pt x="44" y="6"/>
                        <a:pt x="44" y="9"/>
                        <a:pt x="44" y="12"/>
                      </a:cubicBezTo>
                      <a:lnTo>
                        <a:pt x="42" y="11"/>
                      </a:lnTo>
                      <a:close/>
                      <a:moveTo>
                        <a:pt x="43" y="4"/>
                      </a:moveTo>
                      <a:lnTo>
                        <a:pt x="43" y="4"/>
                      </a:lnTo>
                      <a:lnTo>
                        <a:pt x="42" y="4"/>
                      </a:lnTo>
                      <a:lnTo>
                        <a:pt x="43" y="4"/>
                      </a:lnTo>
                      <a:close/>
                      <a:moveTo>
                        <a:pt x="41" y="4"/>
                      </a:moveTo>
                      <a:cubicBezTo>
                        <a:pt x="41" y="4"/>
                        <a:pt x="40" y="3"/>
                        <a:pt x="40" y="2"/>
                      </a:cubicBezTo>
                      <a:lnTo>
                        <a:pt x="41" y="1"/>
                      </a:lnTo>
                      <a:cubicBezTo>
                        <a:pt x="42" y="2"/>
                        <a:pt x="42" y="3"/>
                        <a:pt x="43" y="4"/>
                      </a:cubicBezTo>
                      <a:lnTo>
                        <a:pt x="41" y="4"/>
                      </a:lnTo>
                      <a:close/>
                      <a:moveTo>
                        <a:pt x="40" y="2"/>
                      </a:moveTo>
                      <a:cubicBezTo>
                        <a:pt x="39" y="2"/>
                        <a:pt x="37" y="1"/>
                        <a:pt x="36" y="1"/>
                      </a:cubicBezTo>
                      <a:lnTo>
                        <a:pt x="36" y="0"/>
                      </a:lnTo>
                      <a:cubicBezTo>
                        <a:pt x="38" y="0"/>
                        <a:pt x="40" y="1"/>
                        <a:pt x="41" y="1"/>
                      </a:cubicBezTo>
                      <a:lnTo>
                        <a:pt x="40" y="2"/>
                      </a:lnTo>
                      <a:close/>
                      <a:moveTo>
                        <a:pt x="36" y="1"/>
                      </a:moveTo>
                      <a:cubicBezTo>
                        <a:pt x="35" y="1"/>
                        <a:pt x="33" y="1"/>
                        <a:pt x="32" y="2"/>
                      </a:cubicBezTo>
                      <a:lnTo>
                        <a:pt x="31" y="0"/>
                      </a:lnTo>
                      <a:cubicBezTo>
                        <a:pt x="33" y="0"/>
                        <a:pt x="35" y="0"/>
                        <a:pt x="36" y="0"/>
                      </a:cubicBezTo>
                      <a:lnTo>
                        <a:pt x="36" y="1"/>
                      </a:lnTo>
                      <a:close/>
                      <a:moveTo>
                        <a:pt x="32" y="2"/>
                      </a:moveTo>
                      <a:cubicBezTo>
                        <a:pt x="30" y="2"/>
                        <a:pt x="29" y="3"/>
                        <a:pt x="28" y="4"/>
                      </a:cubicBezTo>
                      <a:lnTo>
                        <a:pt x="27" y="3"/>
                      </a:lnTo>
                      <a:cubicBezTo>
                        <a:pt x="28" y="2"/>
                        <a:pt x="30" y="1"/>
                        <a:pt x="31" y="0"/>
                      </a:cubicBezTo>
                      <a:lnTo>
                        <a:pt x="32" y="2"/>
                      </a:lnTo>
                      <a:close/>
                      <a:moveTo>
                        <a:pt x="27" y="3"/>
                      </a:moveTo>
                      <a:lnTo>
                        <a:pt x="27" y="3"/>
                      </a:lnTo>
                      <a:lnTo>
                        <a:pt x="28" y="3"/>
                      </a:lnTo>
                      <a:lnTo>
                        <a:pt x="27" y="3"/>
                      </a:lnTo>
                      <a:close/>
                    </a:path>
                  </a:pathLst>
                </a:custGeom>
                <a:solidFill>
                  <a:srgbClr val="94939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529" name="Freeform 97"/>
                <p:cNvSpPr>
                  <a:spLocks noChangeArrowheads="1"/>
                </p:cNvSpPr>
                <p:nvPr/>
              </p:nvSpPr>
              <p:spPr bwMode="auto">
                <a:xfrm>
                  <a:off x="1265" y="3890"/>
                  <a:ext cx="56" cy="47"/>
                </a:xfrm>
                <a:custGeom>
                  <a:avLst/>
                  <a:gdLst>
                    <a:gd name="T0" fmla="*/ 51329 w 41"/>
                    <a:gd name="T1" fmla="*/ 31282 h 28"/>
                    <a:gd name="T2" fmla="*/ 2961 w 41"/>
                    <a:gd name="T3" fmla="*/ 0 h 28"/>
                    <a:gd name="T4" fmla="*/ 7408 w 41"/>
                    <a:gd name="T5" fmla="*/ 99857 h 28"/>
                    <a:gd name="T6" fmla="*/ 57199 w 41"/>
                    <a:gd name="T7" fmla="*/ 99857 h 28"/>
                    <a:gd name="T8" fmla="*/ 57199 w 41"/>
                    <a:gd name="T9" fmla="*/ 25434 h 28"/>
                    <a:gd name="T10" fmla="*/ 51329 w 41"/>
                    <a:gd name="T11" fmla="*/ 31282 h 28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41" h="28">
                      <a:moveTo>
                        <a:pt x="30" y="6"/>
                      </a:moveTo>
                      <a:cubicBezTo>
                        <a:pt x="19" y="8"/>
                        <a:pt x="11" y="6"/>
                        <a:pt x="2" y="0"/>
                      </a:cubicBezTo>
                      <a:cubicBezTo>
                        <a:pt x="2" y="7"/>
                        <a:pt x="0" y="14"/>
                        <a:pt x="4" y="19"/>
                      </a:cubicBezTo>
                      <a:cubicBezTo>
                        <a:pt x="11" y="28"/>
                        <a:pt x="24" y="22"/>
                        <a:pt x="34" y="19"/>
                      </a:cubicBezTo>
                      <a:cubicBezTo>
                        <a:pt x="41" y="16"/>
                        <a:pt x="41" y="7"/>
                        <a:pt x="34" y="5"/>
                      </a:cubicBezTo>
                      <a:cubicBezTo>
                        <a:pt x="33" y="5"/>
                        <a:pt x="32" y="6"/>
                        <a:pt x="30" y="6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530" name="Freeform 98"/>
                <p:cNvSpPr>
                  <a:spLocks noChangeArrowheads="1"/>
                </p:cNvSpPr>
                <p:nvPr/>
              </p:nvSpPr>
              <p:spPr bwMode="auto">
                <a:xfrm>
                  <a:off x="1266" y="3888"/>
                  <a:ext cx="53" cy="47"/>
                </a:xfrm>
                <a:custGeom>
                  <a:avLst/>
                  <a:gdLst>
                    <a:gd name="T0" fmla="*/ 20542 w 39"/>
                    <a:gd name="T1" fmla="*/ 41791 h 28"/>
                    <a:gd name="T2" fmla="*/ 43039 w 39"/>
                    <a:gd name="T3" fmla="*/ 39060 h 28"/>
                    <a:gd name="T4" fmla="*/ 20542 w 39"/>
                    <a:gd name="T5" fmla="*/ 41791 h 28"/>
                    <a:gd name="T6" fmla="*/ 2566 w 39"/>
                    <a:gd name="T7" fmla="*/ 5731 h 28"/>
                    <a:gd name="T8" fmla="*/ 20542 w 39"/>
                    <a:gd name="T9" fmla="*/ 41791 h 28"/>
                    <a:gd name="T10" fmla="*/ 0 w 39"/>
                    <a:gd name="T11" fmla="*/ 0 h 28"/>
                    <a:gd name="T12" fmla="*/ 1560 w 39"/>
                    <a:gd name="T13" fmla="*/ 5731 h 28"/>
                    <a:gd name="T14" fmla="*/ 2566 w 39"/>
                    <a:gd name="T15" fmla="*/ 5731 h 28"/>
                    <a:gd name="T16" fmla="*/ 0 w 39"/>
                    <a:gd name="T17" fmla="*/ 5731 h 28"/>
                    <a:gd name="T18" fmla="*/ 2566 w 39"/>
                    <a:gd name="T19" fmla="*/ 5731 h 28"/>
                    <a:gd name="T20" fmla="*/ 1560 w 39"/>
                    <a:gd name="T21" fmla="*/ 58604 h 28"/>
                    <a:gd name="T22" fmla="*/ 1560 w 39"/>
                    <a:gd name="T23" fmla="*/ 5731 h 28"/>
                    <a:gd name="T24" fmla="*/ 1560 w 39"/>
                    <a:gd name="T25" fmla="*/ 58604 h 28"/>
                    <a:gd name="T26" fmla="*/ 2566 w 39"/>
                    <a:gd name="T27" fmla="*/ 112780 h 28"/>
                    <a:gd name="T28" fmla="*/ 1560 w 39"/>
                    <a:gd name="T29" fmla="*/ 58604 h 28"/>
                    <a:gd name="T30" fmla="*/ 4209 w 39"/>
                    <a:gd name="T31" fmla="*/ 105398 h 28"/>
                    <a:gd name="T32" fmla="*/ 4209 w 39"/>
                    <a:gd name="T33" fmla="*/ 105398 h 28"/>
                    <a:gd name="T34" fmla="*/ 40696 w 39"/>
                    <a:gd name="T35" fmla="*/ 114843 h 28"/>
                    <a:gd name="T36" fmla="*/ 4209 w 39"/>
                    <a:gd name="T37" fmla="*/ 105398 h 28"/>
                    <a:gd name="T38" fmla="*/ 48506 w 39"/>
                    <a:gd name="T39" fmla="*/ 99857 h 28"/>
                    <a:gd name="T40" fmla="*/ 40696 w 39"/>
                    <a:gd name="T41" fmla="*/ 114843 h 28"/>
                    <a:gd name="T42" fmla="*/ 48506 w 39"/>
                    <a:gd name="T43" fmla="*/ 105398 h 28"/>
                    <a:gd name="T44" fmla="*/ 48506 w 39"/>
                    <a:gd name="T45" fmla="*/ 105398 h 28"/>
                    <a:gd name="T46" fmla="*/ 54280 w 39"/>
                    <a:gd name="T47" fmla="*/ 79569 h 28"/>
                    <a:gd name="T48" fmla="*/ 48506 w 39"/>
                    <a:gd name="T49" fmla="*/ 105398 h 28"/>
                    <a:gd name="T50" fmla="*/ 54280 w 39"/>
                    <a:gd name="T51" fmla="*/ 79569 h 28"/>
                    <a:gd name="T52" fmla="*/ 56968 w 39"/>
                    <a:gd name="T53" fmla="*/ 68654 h 28"/>
                    <a:gd name="T54" fmla="*/ 54280 w 39"/>
                    <a:gd name="T55" fmla="*/ 79569 h 28"/>
                    <a:gd name="T56" fmla="*/ 54280 w 39"/>
                    <a:gd name="T57" fmla="*/ 51388 h 28"/>
                    <a:gd name="T58" fmla="*/ 56968 w 39"/>
                    <a:gd name="T59" fmla="*/ 68654 h 28"/>
                    <a:gd name="T60" fmla="*/ 54280 w 39"/>
                    <a:gd name="T61" fmla="*/ 51388 h 28"/>
                    <a:gd name="T62" fmla="*/ 48506 w 39"/>
                    <a:gd name="T63" fmla="*/ 31282 h 28"/>
                    <a:gd name="T64" fmla="*/ 54280 w 39"/>
                    <a:gd name="T65" fmla="*/ 51388 h 28"/>
                    <a:gd name="T66" fmla="*/ 48506 w 39"/>
                    <a:gd name="T67" fmla="*/ 39060 h 28"/>
                    <a:gd name="T68" fmla="*/ 48506 w 39"/>
                    <a:gd name="T69" fmla="*/ 31282 h 28"/>
                    <a:gd name="T70" fmla="*/ 48506 w 39"/>
                    <a:gd name="T71" fmla="*/ 39060 h 28"/>
                    <a:gd name="T72" fmla="*/ 45622 w 39"/>
                    <a:gd name="T73" fmla="*/ 31282 h 28"/>
                    <a:gd name="T74" fmla="*/ 48506 w 39"/>
                    <a:gd name="T75" fmla="*/ 39060 h 28"/>
                    <a:gd name="T76" fmla="*/ 43039 w 39"/>
                    <a:gd name="T77" fmla="*/ 41791 h 28"/>
                    <a:gd name="T78" fmla="*/ 45622 w 39"/>
                    <a:gd name="T79" fmla="*/ 31282 h 28"/>
                    <a:gd name="T80" fmla="*/ 43039 w 39"/>
                    <a:gd name="T81" fmla="*/ 41791 h 28"/>
                    <a:gd name="T82" fmla="*/ 43039 w 39"/>
                    <a:gd name="T83" fmla="*/ 39060 h 28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</a:gdLst>
                  <a:ahLst/>
                  <a:cxnLst>
                    <a:cxn ang="T84">
                      <a:pos x="T0" y="T1"/>
                    </a:cxn>
                    <a:cxn ang="T85">
                      <a:pos x="T2" y="T3"/>
                    </a:cxn>
                    <a:cxn ang="T86">
                      <a:pos x="T4" y="T5"/>
                    </a:cxn>
                    <a:cxn ang="T87">
                      <a:pos x="T6" y="T7"/>
                    </a:cxn>
                    <a:cxn ang="T88">
                      <a:pos x="T8" y="T9"/>
                    </a:cxn>
                    <a:cxn ang="T89">
                      <a:pos x="T10" y="T11"/>
                    </a:cxn>
                    <a:cxn ang="T90">
                      <a:pos x="T12" y="T13"/>
                    </a:cxn>
                    <a:cxn ang="T91">
                      <a:pos x="T14" y="T15"/>
                    </a:cxn>
                    <a:cxn ang="T92">
                      <a:pos x="T16" y="T17"/>
                    </a:cxn>
                    <a:cxn ang="T93">
                      <a:pos x="T18" y="T19"/>
                    </a:cxn>
                    <a:cxn ang="T94">
                      <a:pos x="T20" y="T21"/>
                    </a:cxn>
                    <a:cxn ang="T95">
                      <a:pos x="T22" y="T23"/>
                    </a:cxn>
                    <a:cxn ang="T96">
                      <a:pos x="T24" y="T25"/>
                    </a:cxn>
                    <a:cxn ang="T97">
                      <a:pos x="T26" y="T27"/>
                    </a:cxn>
                    <a:cxn ang="T98">
                      <a:pos x="T28" y="T29"/>
                    </a:cxn>
                    <a:cxn ang="T99">
                      <a:pos x="T30" y="T31"/>
                    </a:cxn>
                    <a:cxn ang="T100">
                      <a:pos x="T32" y="T33"/>
                    </a:cxn>
                    <a:cxn ang="T101">
                      <a:pos x="T34" y="T35"/>
                    </a:cxn>
                    <a:cxn ang="T102">
                      <a:pos x="T36" y="T37"/>
                    </a:cxn>
                    <a:cxn ang="T103">
                      <a:pos x="T38" y="T39"/>
                    </a:cxn>
                    <a:cxn ang="T104">
                      <a:pos x="T40" y="T41"/>
                    </a:cxn>
                    <a:cxn ang="T105">
                      <a:pos x="T42" y="T43"/>
                    </a:cxn>
                    <a:cxn ang="T106">
                      <a:pos x="T44" y="T45"/>
                    </a:cxn>
                    <a:cxn ang="T107">
                      <a:pos x="T46" y="T47"/>
                    </a:cxn>
                    <a:cxn ang="T108">
                      <a:pos x="T48" y="T49"/>
                    </a:cxn>
                    <a:cxn ang="T109">
                      <a:pos x="T50" y="T51"/>
                    </a:cxn>
                    <a:cxn ang="T110">
                      <a:pos x="T52" y="T53"/>
                    </a:cxn>
                    <a:cxn ang="T111">
                      <a:pos x="T54" y="T55"/>
                    </a:cxn>
                    <a:cxn ang="T112">
                      <a:pos x="T56" y="T57"/>
                    </a:cxn>
                    <a:cxn ang="T113">
                      <a:pos x="T58" y="T59"/>
                    </a:cxn>
                    <a:cxn ang="T114">
                      <a:pos x="T60" y="T61"/>
                    </a:cxn>
                    <a:cxn ang="T115">
                      <a:pos x="T62" y="T63"/>
                    </a:cxn>
                    <a:cxn ang="T116">
                      <a:pos x="T64" y="T65"/>
                    </a:cxn>
                    <a:cxn ang="T117">
                      <a:pos x="T66" y="T67"/>
                    </a:cxn>
                    <a:cxn ang="T118">
                      <a:pos x="T68" y="T69"/>
                    </a:cxn>
                    <a:cxn ang="T119">
                      <a:pos x="T70" y="T71"/>
                    </a:cxn>
                    <a:cxn ang="T120">
                      <a:pos x="T72" y="T73"/>
                    </a:cxn>
                    <a:cxn ang="T121">
                      <a:pos x="T74" y="T75"/>
                    </a:cxn>
                    <a:cxn ang="T122">
                      <a:pos x="T76" y="T77"/>
                    </a:cxn>
                    <a:cxn ang="T123">
                      <a:pos x="T78" y="T79"/>
                    </a:cxn>
                    <a:cxn ang="T124">
                      <a:pos x="T80" y="T81"/>
                    </a:cxn>
                    <a:cxn ang="T125">
                      <a:pos x="T82" y="T83"/>
                    </a:cxn>
                  </a:cxnLst>
                  <a:rect l="0" t="0" r="r" b="b"/>
                  <a:pathLst>
                    <a:path w="39" h="28">
                      <a:moveTo>
                        <a:pt x="29" y="8"/>
                      </a:moveTo>
                      <a:cubicBezTo>
                        <a:pt x="24" y="9"/>
                        <a:pt x="19" y="9"/>
                        <a:pt x="14" y="8"/>
                      </a:cubicBezTo>
                      <a:lnTo>
                        <a:pt x="14" y="6"/>
                      </a:lnTo>
                      <a:cubicBezTo>
                        <a:pt x="19" y="7"/>
                        <a:pt x="24" y="7"/>
                        <a:pt x="29" y="7"/>
                      </a:cubicBezTo>
                      <a:lnTo>
                        <a:pt x="29" y="8"/>
                      </a:lnTo>
                      <a:close/>
                      <a:moveTo>
                        <a:pt x="14" y="8"/>
                      </a:moveTo>
                      <a:cubicBezTo>
                        <a:pt x="9" y="7"/>
                        <a:pt x="5" y="5"/>
                        <a:pt x="1" y="2"/>
                      </a:cubicBezTo>
                      <a:lnTo>
                        <a:pt x="2" y="1"/>
                      </a:lnTo>
                      <a:cubicBezTo>
                        <a:pt x="6" y="3"/>
                        <a:pt x="10" y="5"/>
                        <a:pt x="14" y="6"/>
                      </a:cubicBezTo>
                      <a:lnTo>
                        <a:pt x="14" y="8"/>
                      </a:lnTo>
                      <a:close/>
                      <a:moveTo>
                        <a:pt x="0" y="1"/>
                      </a:moveTo>
                      <a:lnTo>
                        <a:pt x="0" y="0"/>
                      </a:lnTo>
                      <a:lnTo>
                        <a:pt x="2" y="1"/>
                      </a:lnTo>
                      <a:lnTo>
                        <a:pt x="1" y="1"/>
                      </a:lnTo>
                      <a:lnTo>
                        <a:pt x="0" y="1"/>
                      </a:lnTo>
                      <a:close/>
                      <a:moveTo>
                        <a:pt x="2" y="1"/>
                      </a:moveTo>
                      <a:lnTo>
                        <a:pt x="2" y="1"/>
                      </a:lnTo>
                      <a:lnTo>
                        <a:pt x="0" y="1"/>
                      </a:lnTo>
                      <a:lnTo>
                        <a:pt x="2" y="1"/>
                      </a:lnTo>
                      <a:close/>
                      <a:moveTo>
                        <a:pt x="2" y="1"/>
                      </a:moveTo>
                      <a:cubicBezTo>
                        <a:pt x="2" y="5"/>
                        <a:pt x="1" y="8"/>
                        <a:pt x="1" y="11"/>
                      </a:cubicBezTo>
                      <a:lnTo>
                        <a:pt x="0" y="11"/>
                      </a:lnTo>
                      <a:cubicBezTo>
                        <a:pt x="0" y="8"/>
                        <a:pt x="1" y="5"/>
                        <a:pt x="1" y="1"/>
                      </a:cubicBezTo>
                      <a:lnTo>
                        <a:pt x="2" y="1"/>
                      </a:lnTo>
                      <a:close/>
                      <a:moveTo>
                        <a:pt x="1" y="11"/>
                      </a:moveTo>
                      <a:cubicBezTo>
                        <a:pt x="1" y="15"/>
                        <a:pt x="2" y="18"/>
                        <a:pt x="3" y="20"/>
                      </a:cubicBezTo>
                      <a:lnTo>
                        <a:pt x="2" y="21"/>
                      </a:lnTo>
                      <a:cubicBezTo>
                        <a:pt x="0" y="18"/>
                        <a:pt x="0" y="15"/>
                        <a:pt x="0" y="11"/>
                      </a:cubicBezTo>
                      <a:lnTo>
                        <a:pt x="1" y="11"/>
                      </a:lnTo>
                      <a:close/>
                      <a:moveTo>
                        <a:pt x="3" y="20"/>
                      </a:moveTo>
                      <a:lnTo>
                        <a:pt x="3" y="20"/>
                      </a:lnTo>
                      <a:close/>
                      <a:moveTo>
                        <a:pt x="3" y="20"/>
                      </a:moveTo>
                      <a:cubicBezTo>
                        <a:pt x="9" y="27"/>
                        <a:pt x="19" y="24"/>
                        <a:pt x="28" y="21"/>
                      </a:cubicBezTo>
                      <a:lnTo>
                        <a:pt x="28" y="22"/>
                      </a:lnTo>
                      <a:cubicBezTo>
                        <a:pt x="19" y="25"/>
                        <a:pt x="8" y="28"/>
                        <a:pt x="2" y="21"/>
                      </a:cubicBezTo>
                      <a:lnTo>
                        <a:pt x="3" y="20"/>
                      </a:lnTo>
                      <a:close/>
                      <a:moveTo>
                        <a:pt x="28" y="21"/>
                      </a:moveTo>
                      <a:cubicBezTo>
                        <a:pt x="29" y="20"/>
                        <a:pt x="31" y="20"/>
                        <a:pt x="33" y="19"/>
                      </a:cubicBezTo>
                      <a:lnTo>
                        <a:pt x="33" y="20"/>
                      </a:lnTo>
                      <a:cubicBezTo>
                        <a:pt x="32" y="21"/>
                        <a:pt x="30" y="21"/>
                        <a:pt x="28" y="22"/>
                      </a:cubicBezTo>
                      <a:lnTo>
                        <a:pt x="28" y="21"/>
                      </a:lnTo>
                      <a:close/>
                      <a:moveTo>
                        <a:pt x="33" y="20"/>
                      </a:moveTo>
                      <a:lnTo>
                        <a:pt x="33" y="20"/>
                      </a:lnTo>
                      <a:close/>
                      <a:moveTo>
                        <a:pt x="33" y="19"/>
                      </a:moveTo>
                      <a:cubicBezTo>
                        <a:pt x="35" y="18"/>
                        <a:pt x="36" y="17"/>
                        <a:pt x="37" y="15"/>
                      </a:cubicBezTo>
                      <a:lnTo>
                        <a:pt x="39" y="16"/>
                      </a:lnTo>
                      <a:cubicBezTo>
                        <a:pt x="38" y="18"/>
                        <a:pt x="36" y="19"/>
                        <a:pt x="33" y="20"/>
                      </a:cubicBezTo>
                      <a:lnTo>
                        <a:pt x="33" y="19"/>
                      </a:lnTo>
                      <a:close/>
                      <a:moveTo>
                        <a:pt x="37" y="15"/>
                      </a:moveTo>
                      <a:cubicBezTo>
                        <a:pt x="38" y="15"/>
                        <a:pt x="38" y="14"/>
                        <a:pt x="38" y="13"/>
                      </a:cubicBezTo>
                      <a:lnTo>
                        <a:pt x="39" y="13"/>
                      </a:lnTo>
                      <a:cubicBezTo>
                        <a:pt x="39" y="14"/>
                        <a:pt x="39" y="15"/>
                        <a:pt x="39" y="16"/>
                      </a:cubicBezTo>
                      <a:lnTo>
                        <a:pt x="37" y="15"/>
                      </a:lnTo>
                      <a:close/>
                      <a:moveTo>
                        <a:pt x="38" y="13"/>
                      </a:moveTo>
                      <a:cubicBezTo>
                        <a:pt x="38" y="12"/>
                        <a:pt x="38" y="11"/>
                        <a:pt x="37" y="10"/>
                      </a:cubicBezTo>
                      <a:lnTo>
                        <a:pt x="39" y="10"/>
                      </a:lnTo>
                      <a:cubicBezTo>
                        <a:pt x="39" y="11"/>
                        <a:pt x="39" y="12"/>
                        <a:pt x="39" y="13"/>
                      </a:cubicBezTo>
                      <a:lnTo>
                        <a:pt x="38" y="13"/>
                      </a:lnTo>
                      <a:close/>
                      <a:moveTo>
                        <a:pt x="37" y="10"/>
                      </a:moveTo>
                      <a:cubicBezTo>
                        <a:pt x="36" y="9"/>
                        <a:pt x="35" y="7"/>
                        <a:pt x="33" y="7"/>
                      </a:cubicBezTo>
                      <a:lnTo>
                        <a:pt x="33" y="6"/>
                      </a:lnTo>
                      <a:cubicBezTo>
                        <a:pt x="36" y="6"/>
                        <a:pt x="38" y="8"/>
                        <a:pt x="39" y="10"/>
                      </a:cubicBezTo>
                      <a:lnTo>
                        <a:pt x="37" y="10"/>
                      </a:lnTo>
                      <a:close/>
                      <a:moveTo>
                        <a:pt x="33" y="7"/>
                      </a:moveTo>
                      <a:lnTo>
                        <a:pt x="33" y="7"/>
                      </a:lnTo>
                      <a:lnTo>
                        <a:pt x="33" y="6"/>
                      </a:lnTo>
                      <a:lnTo>
                        <a:pt x="33" y="7"/>
                      </a:lnTo>
                      <a:close/>
                      <a:moveTo>
                        <a:pt x="33" y="7"/>
                      </a:moveTo>
                      <a:cubicBezTo>
                        <a:pt x="33" y="7"/>
                        <a:pt x="32" y="7"/>
                        <a:pt x="31" y="7"/>
                      </a:cubicBezTo>
                      <a:lnTo>
                        <a:pt x="31" y="6"/>
                      </a:lnTo>
                      <a:cubicBezTo>
                        <a:pt x="32" y="6"/>
                        <a:pt x="33" y="5"/>
                        <a:pt x="33" y="6"/>
                      </a:cubicBezTo>
                      <a:lnTo>
                        <a:pt x="33" y="7"/>
                      </a:lnTo>
                      <a:close/>
                      <a:moveTo>
                        <a:pt x="31" y="7"/>
                      </a:moveTo>
                      <a:cubicBezTo>
                        <a:pt x="31" y="7"/>
                        <a:pt x="30" y="8"/>
                        <a:pt x="29" y="8"/>
                      </a:cubicBezTo>
                      <a:lnTo>
                        <a:pt x="29" y="7"/>
                      </a:lnTo>
                      <a:cubicBezTo>
                        <a:pt x="30" y="6"/>
                        <a:pt x="30" y="6"/>
                        <a:pt x="31" y="6"/>
                      </a:cubicBezTo>
                      <a:lnTo>
                        <a:pt x="31" y="7"/>
                      </a:lnTo>
                      <a:close/>
                      <a:moveTo>
                        <a:pt x="29" y="8"/>
                      </a:moveTo>
                      <a:lnTo>
                        <a:pt x="29" y="8"/>
                      </a:lnTo>
                      <a:lnTo>
                        <a:pt x="29" y="7"/>
                      </a:lnTo>
                      <a:lnTo>
                        <a:pt x="29" y="8"/>
                      </a:lnTo>
                      <a:close/>
                    </a:path>
                  </a:pathLst>
                </a:custGeom>
                <a:solidFill>
                  <a:srgbClr val="94939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531" name="Freeform 99"/>
                <p:cNvSpPr>
                  <a:spLocks noChangeArrowheads="1"/>
                </p:cNvSpPr>
                <p:nvPr/>
              </p:nvSpPr>
              <p:spPr bwMode="auto">
                <a:xfrm>
                  <a:off x="1252" y="3941"/>
                  <a:ext cx="54" cy="58"/>
                </a:xfrm>
                <a:custGeom>
                  <a:avLst/>
                  <a:gdLst>
                    <a:gd name="T0" fmla="*/ 47128 w 39"/>
                    <a:gd name="T1" fmla="*/ 10542 h 34"/>
                    <a:gd name="T2" fmla="*/ 26479 w 39"/>
                    <a:gd name="T3" fmla="*/ 10542 h 34"/>
                    <a:gd name="T4" fmla="*/ 15592 w 39"/>
                    <a:gd name="T5" fmla="*/ 47125 h 34"/>
                    <a:gd name="T6" fmla="*/ 8315 w 39"/>
                    <a:gd name="T7" fmla="*/ 166731 h 34"/>
                    <a:gd name="T8" fmla="*/ 29455 w 39"/>
                    <a:gd name="T9" fmla="*/ 177698 h 34"/>
                    <a:gd name="T10" fmla="*/ 69970 w 39"/>
                    <a:gd name="T11" fmla="*/ 72329 h 34"/>
                    <a:gd name="T12" fmla="*/ 47128 w 39"/>
                    <a:gd name="T13" fmla="*/ 10542 h 34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39" h="34">
                      <a:moveTo>
                        <a:pt x="24" y="2"/>
                      </a:moveTo>
                      <a:cubicBezTo>
                        <a:pt x="21" y="1"/>
                        <a:pt x="17" y="0"/>
                        <a:pt x="14" y="2"/>
                      </a:cubicBezTo>
                      <a:cubicBezTo>
                        <a:pt x="11" y="3"/>
                        <a:pt x="8" y="5"/>
                        <a:pt x="8" y="8"/>
                      </a:cubicBezTo>
                      <a:cubicBezTo>
                        <a:pt x="8" y="16"/>
                        <a:pt x="0" y="21"/>
                        <a:pt x="4" y="28"/>
                      </a:cubicBezTo>
                      <a:cubicBezTo>
                        <a:pt x="5" y="31"/>
                        <a:pt x="11" y="34"/>
                        <a:pt x="15" y="30"/>
                      </a:cubicBezTo>
                      <a:cubicBezTo>
                        <a:pt x="22" y="24"/>
                        <a:pt x="33" y="20"/>
                        <a:pt x="36" y="12"/>
                      </a:cubicBezTo>
                      <a:cubicBezTo>
                        <a:pt x="39" y="5"/>
                        <a:pt x="29" y="4"/>
                        <a:pt x="24" y="2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532" name="Freeform 101"/>
                <p:cNvSpPr>
                  <a:spLocks noChangeArrowheads="1"/>
                </p:cNvSpPr>
                <p:nvPr/>
              </p:nvSpPr>
              <p:spPr bwMode="auto">
                <a:xfrm>
                  <a:off x="1259" y="3973"/>
                  <a:ext cx="93" cy="66"/>
                </a:xfrm>
                <a:custGeom>
                  <a:avLst/>
                  <a:gdLst>
                    <a:gd name="T0" fmla="*/ 34478 w 68"/>
                    <a:gd name="T1" fmla="*/ 76607 h 39"/>
                    <a:gd name="T2" fmla="*/ 9296 w 68"/>
                    <a:gd name="T3" fmla="*/ 177012 h 39"/>
                    <a:gd name="T4" fmla="*/ 34478 w 68"/>
                    <a:gd name="T5" fmla="*/ 206262 h 39"/>
                    <a:gd name="T6" fmla="*/ 88654 w 68"/>
                    <a:gd name="T7" fmla="*/ 180884 h 39"/>
                    <a:gd name="T8" fmla="*/ 77727 w 68"/>
                    <a:gd name="T9" fmla="*/ 36611 h 39"/>
                    <a:gd name="T10" fmla="*/ 46008 w 68"/>
                    <a:gd name="T11" fmla="*/ 67185 h 39"/>
                    <a:gd name="T12" fmla="*/ 34478 w 68"/>
                    <a:gd name="T13" fmla="*/ 76607 h 39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68" h="39">
                      <a:moveTo>
                        <a:pt x="22" y="14"/>
                      </a:moveTo>
                      <a:cubicBezTo>
                        <a:pt x="12" y="18"/>
                        <a:pt x="0" y="22"/>
                        <a:pt x="6" y="32"/>
                      </a:cubicBezTo>
                      <a:cubicBezTo>
                        <a:pt x="8" y="37"/>
                        <a:pt x="15" y="39"/>
                        <a:pt x="22" y="38"/>
                      </a:cubicBezTo>
                      <a:cubicBezTo>
                        <a:pt x="33" y="36"/>
                        <a:pt x="46" y="36"/>
                        <a:pt x="56" y="33"/>
                      </a:cubicBezTo>
                      <a:cubicBezTo>
                        <a:pt x="68" y="30"/>
                        <a:pt x="54" y="14"/>
                        <a:pt x="49" y="7"/>
                      </a:cubicBezTo>
                      <a:cubicBezTo>
                        <a:pt x="43" y="0"/>
                        <a:pt x="33" y="7"/>
                        <a:pt x="29" y="12"/>
                      </a:cubicBezTo>
                      <a:cubicBezTo>
                        <a:pt x="27" y="14"/>
                        <a:pt x="24" y="13"/>
                        <a:pt x="22" y="14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533" name="Freeform 102"/>
                <p:cNvSpPr>
                  <a:spLocks noChangeArrowheads="1"/>
                </p:cNvSpPr>
                <p:nvPr/>
              </p:nvSpPr>
              <p:spPr bwMode="auto">
                <a:xfrm>
                  <a:off x="1262" y="3978"/>
                  <a:ext cx="83" cy="61"/>
                </a:xfrm>
                <a:custGeom>
                  <a:avLst/>
                  <a:gdLst>
                    <a:gd name="T0" fmla="*/ 8669 w 61"/>
                    <a:gd name="T1" fmla="*/ 98535 h 36"/>
                    <a:gd name="T2" fmla="*/ 29470 w 61"/>
                    <a:gd name="T3" fmla="*/ 52635 h 36"/>
                    <a:gd name="T4" fmla="*/ 8669 w 61"/>
                    <a:gd name="T5" fmla="*/ 98535 h 36"/>
                    <a:gd name="T6" fmla="*/ 4232 w 61"/>
                    <a:gd name="T7" fmla="*/ 158697 h 36"/>
                    <a:gd name="T8" fmla="*/ 8669 w 61"/>
                    <a:gd name="T9" fmla="*/ 98535 h 36"/>
                    <a:gd name="T10" fmla="*/ 6935 w 61"/>
                    <a:gd name="T11" fmla="*/ 158697 h 36"/>
                    <a:gd name="T12" fmla="*/ 6935 w 61"/>
                    <a:gd name="T13" fmla="*/ 158697 h 36"/>
                    <a:gd name="T14" fmla="*/ 6935 w 61"/>
                    <a:gd name="T15" fmla="*/ 158697 h 36"/>
                    <a:gd name="T16" fmla="*/ 4232 w 61"/>
                    <a:gd name="T17" fmla="*/ 158697 h 36"/>
                    <a:gd name="T18" fmla="*/ 4232 w 61"/>
                    <a:gd name="T19" fmla="*/ 158697 h 36"/>
                    <a:gd name="T20" fmla="*/ 6002 w 61"/>
                    <a:gd name="T21" fmla="*/ 158697 h 36"/>
                    <a:gd name="T22" fmla="*/ 6935 w 61"/>
                    <a:gd name="T23" fmla="*/ 158697 h 36"/>
                    <a:gd name="T24" fmla="*/ 6935 w 61"/>
                    <a:gd name="T25" fmla="*/ 169463 h 36"/>
                    <a:gd name="T26" fmla="*/ 6935 w 61"/>
                    <a:gd name="T27" fmla="*/ 158697 h 36"/>
                    <a:gd name="T28" fmla="*/ 9840 w 61"/>
                    <a:gd name="T29" fmla="*/ 171568 h 36"/>
                    <a:gd name="T30" fmla="*/ 6935 w 61"/>
                    <a:gd name="T31" fmla="*/ 169463 h 36"/>
                    <a:gd name="T32" fmla="*/ 9840 w 61"/>
                    <a:gd name="T33" fmla="*/ 171568 h 36"/>
                    <a:gd name="T34" fmla="*/ 29470 w 61"/>
                    <a:gd name="T35" fmla="*/ 187079 h 36"/>
                    <a:gd name="T36" fmla="*/ 9840 w 61"/>
                    <a:gd name="T37" fmla="*/ 171568 h 36"/>
                    <a:gd name="T38" fmla="*/ 29470 w 61"/>
                    <a:gd name="T39" fmla="*/ 187079 h 36"/>
                    <a:gd name="T40" fmla="*/ 27819 w 61"/>
                    <a:gd name="T41" fmla="*/ 185774 h 36"/>
                    <a:gd name="T42" fmla="*/ 29470 w 61"/>
                    <a:gd name="T43" fmla="*/ 187079 h 36"/>
                    <a:gd name="T44" fmla="*/ 27819 w 61"/>
                    <a:gd name="T45" fmla="*/ 185774 h 36"/>
                    <a:gd name="T46" fmla="*/ 50097 w 61"/>
                    <a:gd name="T47" fmla="*/ 171568 h 36"/>
                    <a:gd name="T48" fmla="*/ 29470 w 61"/>
                    <a:gd name="T49" fmla="*/ 187079 h 36"/>
                    <a:gd name="T50" fmla="*/ 50097 w 61"/>
                    <a:gd name="T51" fmla="*/ 171568 h 36"/>
                    <a:gd name="T52" fmla="*/ 79194 w 61"/>
                    <a:gd name="T53" fmla="*/ 169463 h 36"/>
                    <a:gd name="T54" fmla="*/ 50097 w 61"/>
                    <a:gd name="T55" fmla="*/ 171568 h 36"/>
                    <a:gd name="T56" fmla="*/ 79194 w 61"/>
                    <a:gd name="T57" fmla="*/ 161479 h 36"/>
                    <a:gd name="T58" fmla="*/ 79194 w 61"/>
                    <a:gd name="T59" fmla="*/ 161479 h 36"/>
                    <a:gd name="T60" fmla="*/ 86463 w 61"/>
                    <a:gd name="T61" fmla="*/ 113350 h 36"/>
                    <a:gd name="T62" fmla="*/ 79194 w 61"/>
                    <a:gd name="T63" fmla="*/ 161479 h 36"/>
                    <a:gd name="T64" fmla="*/ 70487 w 61"/>
                    <a:gd name="T65" fmla="*/ 36681 h 36"/>
                    <a:gd name="T66" fmla="*/ 86463 w 61"/>
                    <a:gd name="T67" fmla="*/ 113350 h 36"/>
                    <a:gd name="T68" fmla="*/ 70487 w 61"/>
                    <a:gd name="T69" fmla="*/ 36681 h 36"/>
                    <a:gd name="T70" fmla="*/ 68444 w 61"/>
                    <a:gd name="T71" fmla="*/ 22389 h 36"/>
                    <a:gd name="T72" fmla="*/ 70487 w 61"/>
                    <a:gd name="T73" fmla="*/ 36681 h 36"/>
                    <a:gd name="T74" fmla="*/ 68444 w 61"/>
                    <a:gd name="T75" fmla="*/ 22389 h 36"/>
                    <a:gd name="T76" fmla="*/ 66872 w 61"/>
                    <a:gd name="T77" fmla="*/ 22389 h 36"/>
                    <a:gd name="T78" fmla="*/ 65671 w 61"/>
                    <a:gd name="T79" fmla="*/ 9579 h 36"/>
                    <a:gd name="T80" fmla="*/ 66872 w 61"/>
                    <a:gd name="T81" fmla="*/ 22389 h 36"/>
                    <a:gd name="T82" fmla="*/ 58516 w 61"/>
                    <a:gd name="T83" fmla="*/ 9579 h 36"/>
                    <a:gd name="T84" fmla="*/ 65671 w 61"/>
                    <a:gd name="T85" fmla="*/ 9579 h 36"/>
                    <a:gd name="T86" fmla="*/ 58516 w 61"/>
                    <a:gd name="T87" fmla="*/ 9579 h 36"/>
                    <a:gd name="T88" fmla="*/ 50097 w 61"/>
                    <a:gd name="T89" fmla="*/ 15714 h 36"/>
                    <a:gd name="T90" fmla="*/ 58516 w 61"/>
                    <a:gd name="T91" fmla="*/ 9579 h 36"/>
                    <a:gd name="T92" fmla="*/ 50276 w 61"/>
                    <a:gd name="T93" fmla="*/ 22389 h 36"/>
                    <a:gd name="T94" fmla="*/ 50276 w 61"/>
                    <a:gd name="T95" fmla="*/ 22389 h 36"/>
                    <a:gd name="T96" fmla="*/ 38920 w 61"/>
                    <a:gd name="T97" fmla="*/ 52635 h 36"/>
                    <a:gd name="T98" fmla="*/ 50097 w 61"/>
                    <a:gd name="T99" fmla="*/ 15714 h 36"/>
                    <a:gd name="T100" fmla="*/ 38920 w 61"/>
                    <a:gd name="T101" fmla="*/ 52635 h 36"/>
                    <a:gd name="T102" fmla="*/ 38920 w 61"/>
                    <a:gd name="T103" fmla="*/ 50342 h 36"/>
                    <a:gd name="T104" fmla="*/ 38920 w 61"/>
                    <a:gd name="T105" fmla="*/ 52635 h 36"/>
                    <a:gd name="T106" fmla="*/ 32173 w 61"/>
                    <a:gd name="T107" fmla="*/ 52635 h 36"/>
                    <a:gd name="T108" fmla="*/ 38920 w 61"/>
                    <a:gd name="T109" fmla="*/ 52635 h 36"/>
                    <a:gd name="T110" fmla="*/ 29470 w 61"/>
                    <a:gd name="T111" fmla="*/ 66863 h 36"/>
                    <a:gd name="T112" fmla="*/ 32173 w 61"/>
                    <a:gd name="T113" fmla="*/ 52635 h 36"/>
                    <a:gd name="T114" fmla="*/ 29470 w 61"/>
                    <a:gd name="T115" fmla="*/ 52635 h 36"/>
                    <a:gd name="T116" fmla="*/ 29470 w 61"/>
                    <a:gd name="T117" fmla="*/ 60122 h 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</a:gdLst>
                  <a:ahLst/>
                  <a:cxnLst>
                    <a:cxn ang="T118">
                      <a:pos x="T0" y="T1"/>
                    </a:cxn>
                    <a:cxn ang="T119">
                      <a:pos x="T2" y="T3"/>
                    </a:cxn>
                    <a:cxn ang="T120">
                      <a:pos x="T4" y="T5"/>
                    </a:cxn>
                    <a:cxn ang="T121">
                      <a:pos x="T6" y="T7"/>
                    </a:cxn>
                    <a:cxn ang="T122">
                      <a:pos x="T8" y="T9"/>
                    </a:cxn>
                    <a:cxn ang="T123">
                      <a:pos x="T10" y="T11"/>
                    </a:cxn>
                    <a:cxn ang="T124">
                      <a:pos x="T12" y="T13"/>
                    </a:cxn>
                    <a:cxn ang="T125">
                      <a:pos x="T14" y="T15"/>
                    </a:cxn>
                    <a:cxn ang="T126">
                      <a:pos x="T16" y="T17"/>
                    </a:cxn>
                    <a:cxn ang="T127">
                      <a:pos x="T18" y="T19"/>
                    </a:cxn>
                    <a:cxn ang="T128">
                      <a:pos x="T20" y="T21"/>
                    </a:cxn>
                    <a:cxn ang="T129">
                      <a:pos x="T22" y="T23"/>
                    </a:cxn>
                    <a:cxn ang="T130">
                      <a:pos x="T24" y="T25"/>
                    </a:cxn>
                    <a:cxn ang="T131">
                      <a:pos x="T26" y="T27"/>
                    </a:cxn>
                    <a:cxn ang="T132">
                      <a:pos x="T28" y="T29"/>
                    </a:cxn>
                    <a:cxn ang="T133">
                      <a:pos x="T30" y="T31"/>
                    </a:cxn>
                    <a:cxn ang="T134">
                      <a:pos x="T32" y="T33"/>
                    </a:cxn>
                    <a:cxn ang="T135">
                      <a:pos x="T34" y="T35"/>
                    </a:cxn>
                    <a:cxn ang="T136">
                      <a:pos x="T36" y="T37"/>
                    </a:cxn>
                    <a:cxn ang="T137">
                      <a:pos x="T38" y="T39"/>
                    </a:cxn>
                    <a:cxn ang="T138">
                      <a:pos x="T40" y="T41"/>
                    </a:cxn>
                    <a:cxn ang="T139">
                      <a:pos x="T42" y="T43"/>
                    </a:cxn>
                    <a:cxn ang="T140">
                      <a:pos x="T44" y="T45"/>
                    </a:cxn>
                    <a:cxn ang="T141">
                      <a:pos x="T46" y="T47"/>
                    </a:cxn>
                    <a:cxn ang="T142">
                      <a:pos x="T48" y="T49"/>
                    </a:cxn>
                    <a:cxn ang="T143">
                      <a:pos x="T50" y="T51"/>
                    </a:cxn>
                    <a:cxn ang="T144">
                      <a:pos x="T52" y="T53"/>
                    </a:cxn>
                    <a:cxn ang="T145">
                      <a:pos x="T54" y="T55"/>
                    </a:cxn>
                    <a:cxn ang="T146">
                      <a:pos x="T56" y="T57"/>
                    </a:cxn>
                    <a:cxn ang="T147">
                      <a:pos x="T58" y="T59"/>
                    </a:cxn>
                    <a:cxn ang="T148">
                      <a:pos x="T60" y="T61"/>
                    </a:cxn>
                    <a:cxn ang="T149">
                      <a:pos x="T62" y="T63"/>
                    </a:cxn>
                    <a:cxn ang="T150">
                      <a:pos x="T64" y="T65"/>
                    </a:cxn>
                    <a:cxn ang="T151">
                      <a:pos x="T66" y="T67"/>
                    </a:cxn>
                    <a:cxn ang="T152">
                      <a:pos x="T68" y="T69"/>
                    </a:cxn>
                    <a:cxn ang="T153">
                      <a:pos x="T70" y="T71"/>
                    </a:cxn>
                    <a:cxn ang="T154">
                      <a:pos x="T72" y="T73"/>
                    </a:cxn>
                    <a:cxn ang="T155">
                      <a:pos x="T74" y="T75"/>
                    </a:cxn>
                    <a:cxn ang="T156">
                      <a:pos x="T76" y="T77"/>
                    </a:cxn>
                    <a:cxn ang="T157">
                      <a:pos x="T78" y="T79"/>
                    </a:cxn>
                    <a:cxn ang="T158">
                      <a:pos x="T80" y="T81"/>
                    </a:cxn>
                    <a:cxn ang="T159">
                      <a:pos x="T82" y="T83"/>
                    </a:cxn>
                    <a:cxn ang="T160">
                      <a:pos x="T84" y="T85"/>
                    </a:cxn>
                    <a:cxn ang="T161">
                      <a:pos x="T86" y="T87"/>
                    </a:cxn>
                    <a:cxn ang="T162">
                      <a:pos x="T88" y="T89"/>
                    </a:cxn>
                    <a:cxn ang="T163">
                      <a:pos x="T90" y="T91"/>
                    </a:cxn>
                    <a:cxn ang="T164">
                      <a:pos x="T92" y="T93"/>
                    </a:cxn>
                    <a:cxn ang="T165">
                      <a:pos x="T94" y="T95"/>
                    </a:cxn>
                    <a:cxn ang="T166">
                      <a:pos x="T96" y="T97"/>
                    </a:cxn>
                    <a:cxn ang="T167">
                      <a:pos x="T98" y="T99"/>
                    </a:cxn>
                    <a:cxn ang="T168">
                      <a:pos x="T100" y="T101"/>
                    </a:cxn>
                    <a:cxn ang="T169">
                      <a:pos x="T102" y="T103"/>
                    </a:cxn>
                    <a:cxn ang="T170">
                      <a:pos x="T104" y="T105"/>
                    </a:cxn>
                    <a:cxn ang="T171">
                      <a:pos x="T106" y="T107"/>
                    </a:cxn>
                    <a:cxn ang="T172">
                      <a:pos x="T108" y="T109"/>
                    </a:cxn>
                    <a:cxn ang="T173">
                      <a:pos x="T110" y="T111"/>
                    </a:cxn>
                    <a:cxn ang="T174">
                      <a:pos x="T112" y="T113"/>
                    </a:cxn>
                    <a:cxn ang="T175">
                      <a:pos x="T114" y="T115"/>
                    </a:cxn>
                    <a:cxn ang="T176">
                      <a:pos x="T116" y="T117"/>
                    </a:cxn>
                  </a:cxnLst>
                  <a:rect l="0" t="0" r="r" b="b"/>
                  <a:pathLst>
                    <a:path w="61" h="36">
                      <a:moveTo>
                        <a:pt x="20" y="12"/>
                      </a:moveTo>
                      <a:cubicBezTo>
                        <a:pt x="15" y="13"/>
                        <a:pt x="10" y="15"/>
                        <a:pt x="6" y="18"/>
                      </a:cubicBezTo>
                      <a:lnTo>
                        <a:pt x="5" y="17"/>
                      </a:lnTo>
                      <a:cubicBezTo>
                        <a:pt x="9" y="14"/>
                        <a:pt x="15" y="12"/>
                        <a:pt x="20" y="10"/>
                      </a:cubicBezTo>
                      <a:lnTo>
                        <a:pt x="20" y="12"/>
                      </a:lnTo>
                      <a:close/>
                      <a:moveTo>
                        <a:pt x="6" y="18"/>
                      </a:moveTo>
                      <a:cubicBezTo>
                        <a:pt x="3" y="21"/>
                        <a:pt x="2" y="24"/>
                        <a:pt x="5" y="29"/>
                      </a:cubicBezTo>
                      <a:lnTo>
                        <a:pt x="3" y="29"/>
                      </a:lnTo>
                      <a:cubicBezTo>
                        <a:pt x="0" y="24"/>
                        <a:pt x="2" y="20"/>
                        <a:pt x="5" y="17"/>
                      </a:cubicBezTo>
                      <a:lnTo>
                        <a:pt x="6" y="18"/>
                      </a:lnTo>
                      <a:close/>
                      <a:moveTo>
                        <a:pt x="5" y="29"/>
                      </a:moveTo>
                      <a:lnTo>
                        <a:pt x="5" y="29"/>
                      </a:lnTo>
                      <a:lnTo>
                        <a:pt x="4" y="29"/>
                      </a:lnTo>
                      <a:lnTo>
                        <a:pt x="5" y="29"/>
                      </a:lnTo>
                      <a:close/>
                      <a:moveTo>
                        <a:pt x="5" y="29"/>
                      </a:moveTo>
                      <a:lnTo>
                        <a:pt x="5" y="29"/>
                      </a:lnTo>
                      <a:lnTo>
                        <a:pt x="3" y="29"/>
                      </a:lnTo>
                      <a:lnTo>
                        <a:pt x="5" y="29"/>
                      </a:lnTo>
                      <a:close/>
                      <a:moveTo>
                        <a:pt x="3" y="29"/>
                      </a:moveTo>
                      <a:lnTo>
                        <a:pt x="3" y="29"/>
                      </a:lnTo>
                      <a:lnTo>
                        <a:pt x="4" y="29"/>
                      </a:lnTo>
                      <a:lnTo>
                        <a:pt x="3" y="29"/>
                      </a:lnTo>
                      <a:close/>
                      <a:moveTo>
                        <a:pt x="5" y="29"/>
                      </a:moveTo>
                      <a:cubicBezTo>
                        <a:pt x="5" y="29"/>
                        <a:pt x="5" y="30"/>
                        <a:pt x="6" y="30"/>
                      </a:cubicBezTo>
                      <a:lnTo>
                        <a:pt x="5" y="31"/>
                      </a:lnTo>
                      <a:cubicBezTo>
                        <a:pt x="4" y="31"/>
                        <a:pt x="4" y="30"/>
                        <a:pt x="3" y="29"/>
                      </a:cubicBezTo>
                      <a:lnTo>
                        <a:pt x="5" y="29"/>
                      </a:lnTo>
                      <a:close/>
                      <a:moveTo>
                        <a:pt x="6" y="30"/>
                      </a:moveTo>
                      <a:cubicBezTo>
                        <a:pt x="6" y="31"/>
                        <a:pt x="7" y="31"/>
                        <a:pt x="7" y="32"/>
                      </a:cubicBezTo>
                      <a:lnTo>
                        <a:pt x="6" y="33"/>
                      </a:lnTo>
                      <a:cubicBezTo>
                        <a:pt x="6" y="32"/>
                        <a:pt x="5" y="32"/>
                        <a:pt x="5" y="31"/>
                      </a:cubicBezTo>
                      <a:lnTo>
                        <a:pt x="6" y="30"/>
                      </a:lnTo>
                      <a:close/>
                      <a:moveTo>
                        <a:pt x="7" y="32"/>
                      </a:moveTo>
                      <a:cubicBezTo>
                        <a:pt x="10" y="34"/>
                        <a:pt x="15" y="35"/>
                        <a:pt x="19" y="34"/>
                      </a:cubicBezTo>
                      <a:lnTo>
                        <a:pt x="20" y="35"/>
                      </a:lnTo>
                      <a:cubicBezTo>
                        <a:pt x="15" y="36"/>
                        <a:pt x="10" y="35"/>
                        <a:pt x="6" y="33"/>
                      </a:cubicBezTo>
                      <a:lnTo>
                        <a:pt x="7" y="32"/>
                      </a:lnTo>
                      <a:close/>
                      <a:moveTo>
                        <a:pt x="20" y="35"/>
                      </a:moveTo>
                      <a:lnTo>
                        <a:pt x="20" y="35"/>
                      </a:lnTo>
                      <a:close/>
                      <a:moveTo>
                        <a:pt x="19" y="34"/>
                      </a:moveTo>
                      <a:lnTo>
                        <a:pt x="20" y="34"/>
                      </a:lnTo>
                      <a:lnTo>
                        <a:pt x="20" y="35"/>
                      </a:lnTo>
                      <a:lnTo>
                        <a:pt x="19" y="34"/>
                      </a:lnTo>
                      <a:close/>
                      <a:moveTo>
                        <a:pt x="20" y="34"/>
                      </a:moveTo>
                      <a:cubicBezTo>
                        <a:pt x="24" y="33"/>
                        <a:pt x="29" y="33"/>
                        <a:pt x="34" y="32"/>
                      </a:cubicBezTo>
                      <a:lnTo>
                        <a:pt x="34" y="34"/>
                      </a:lnTo>
                      <a:cubicBezTo>
                        <a:pt x="30" y="34"/>
                        <a:pt x="25" y="34"/>
                        <a:pt x="20" y="35"/>
                      </a:cubicBezTo>
                      <a:lnTo>
                        <a:pt x="20" y="34"/>
                      </a:lnTo>
                      <a:close/>
                      <a:moveTo>
                        <a:pt x="34" y="32"/>
                      </a:moveTo>
                      <a:cubicBezTo>
                        <a:pt x="41" y="32"/>
                        <a:pt x="48" y="31"/>
                        <a:pt x="54" y="30"/>
                      </a:cubicBezTo>
                      <a:lnTo>
                        <a:pt x="54" y="31"/>
                      </a:lnTo>
                      <a:cubicBezTo>
                        <a:pt x="48" y="33"/>
                        <a:pt x="41" y="33"/>
                        <a:pt x="34" y="34"/>
                      </a:cubicBezTo>
                      <a:lnTo>
                        <a:pt x="34" y="32"/>
                      </a:lnTo>
                      <a:close/>
                      <a:moveTo>
                        <a:pt x="54" y="30"/>
                      </a:moveTo>
                      <a:lnTo>
                        <a:pt x="54" y="30"/>
                      </a:lnTo>
                      <a:close/>
                      <a:moveTo>
                        <a:pt x="54" y="30"/>
                      </a:moveTo>
                      <a:cubicBezTo>
                        <a:pt x="58" y="28"/>
                        <a:pt x="59" y="25"/>
                        <a:pt x="57" y="21"/>
                      </a:cubicBezTo>
                      <a:lnTo>
                        <a:pt x="59" y="21"/>
                      </a:lnTo>
                      <a:cubicBezTo>
                        <a:pt x="61" y="25"/>
                        <a:pt x="60" y="29"/>
                        <a:pt x="54" y="31"/>
                      </a:cubicBezTo>
                      <a:lnTo>
                        <a:pt x="54" y="30"/>
                      </a:lnTo>
                      <a:close/>
                      <a:moveTo>
                        <a:pt x="57" y="21"/>
                      </a:moveTo>
                      <a:cubicBezTo>
                        <a:pt x="56" y="16"/>
                        <a:pt x="51" y="11"/>
                        <a:pt x="48" y="7"/>
                      </a:cubicBezTo>
                      <a:lnTo>
                        <a:pt x="49" y="6"/>
                      </a:lnTo>
                      <a:cubicBezTo>
                        <a:pt x="53" y="10"/>
                        <a:pt x="57" y="16"/>
                        <a:pt x="59" y="21"/>
                      </a:cubicBezTo>
                      <a:lnTo>
                        <a:pt x="57" y="21"/>
                      </a:lnTo>
                      <a:close/>
                      <a:moveTo>
                        <a:pt x="48" y="7"/>
                      </a:moveTo>
                      <a:cubicBezTo>
                        <a:pt x="47" y="6"/>
                        <a:pt x="47" y="5"/>
                        <a:pt x="46" y="4"/>
                      </a:cubicBezTo>
                      <a:lnTo>
                        <a:pt x="47" y="4"/>
                      </a:lnTo>
                      <a:cubicBezTo>
                        <a:pt x="48" y="4"/>
                        <a:pt x="49" y="5"/>
                        <a:pt x="49" y="6"/>
                      </a:cubicBezTo>
                      <a:lnTo>
                        <a:pt x="48" y="7"/>
                      </a:lnTo>
                      <a:close/>
                      <a:moveTo>
                        <a:pt x="47" y="4"/>
                      </a:moveTo>
                      <a:lnTo>
                        <a:pt x="47" y="4"/>
                      </a:lnTo>
                      <a:close/>
                      <a:moveTo>
                        <a:pt x="46" y="4"/>
                      </a:moveTo>
                      <a:cubicBezTo>
                        <a:pt x="46" y="4"/>
                        <a:pt x="45" y="3"/>
                        <a:pt x="44" y="3"/>
                      </a:cubicBezTo>
                      <a:lnTo>
                        <a:pt x="45" y="2"/>
                      </a:lnTo>
                      <a:cubicBezTo>
                        <a:pt x="46" y="2"/>
                        <a:pt x="47" y="3"/>
                        <a:pt x="47" y="4"/>
                      </a:cubicBezTo>
                      <a:lnTo>
                        <a:pt x="46" y="4"/>
                      </a:lnTo>
                      <a:close/>
                      <a:moveTo>
                        <a:pt x="44" y="3"/>
                      </a:moveTo>
                      <a:cubicBezTo>
                        <a:pt x="43" y="2"/>
                        <a:pt x="41" y="2"/>
                        <a:pt x="40" y="2"/>
                      </a:cubicBezTo>
                      <a:lnTo>
                        <a:pt x="39" y="1"/>
                      </a:lnTo>
                      <a:cubicBezTo>
                        <a:pt x="41" y="0"/>
                        <a:pt x="43" y="1"/>
                        <a:pt x="45" y="2"/>
                      </a:cubicBezTo>
                      <a:lnTo>
                        <a:pt x="44" y="3"/>
                      </a:lnTo>
                      <a:close/>
                      <a:moveTo>
                        <a:pt x="40" y="2"/>
                      </a:moveTo>
                      <a:cubicBezTo>
                        <a:pt x="38" y="2"/>
                        <a:pt x="36" y="3"/>
                        <a:pt x="35" y="4"/>
                      </a:cubicBezTo>
                      <a:lnTo>
                        <a:pt x="34" y="3"/>
                      </a:lnTo>
                      <a:cubicBezTo>
                        <a:pt x="36" y="2"/>
                        <a:pt x="38" y="1"/>
                        <a:pt x="39" y="1"/>
                      </a:cubicBezTo>
                      <a:lnTo>
                        <a:pt x="40" y="2"/>
                      </a:lnTo>
                      <a:close/>
                      <a:moveTo>
                        <a:pt x="35" y="4"/>
                      </a:moveTo>
                      <a:lnTo>
                        <a:pt x="35" y="4"/>
                      </a:lnTo>
                      <a:lnTo>
                        <a:pt x="34" y="3"/>
                      </a:lnTo>
                      <a:lnTo>
                        <a:pt x="35" y="4"/>
                      </a:lnTo>
                      <a:close/>
                      <a:moveTo>
                        <a:pt x="35" y="4"/>
                      </a:moveTo>
                      <a:cubicBezTo>
                        <a:pt x="32" y="5"/>
                        <a:pt x="29" y="7"/>
                        <a:pt x="27" y="10"/>
                      </a:cubicBezTo>
                      <a:lnTo>
                        <a:pt x="26" y="9"/>
                      </a:lnTo>
                      <a:cubicBezTo>
                        <a:pt x="28" y="7"/>
                        <a:pt x="31" y="4"/>
                        <a:pt x="34" y="3"/>
                      </a:cubicBezTo>
                      <a:lnTo>
                        <a:pt x="35" y="4"/>
                      </a:lnTo>
                      <a:close/>
                      <a:moveTo>
                        <a:pt x="27" y="10"/>
                      </a:moveTo>
                      <a:lnTo>
                        <a:pt x="27" y="10"/>
                      </a:lnTo>
                      <a:lnTo>
                        <a:pt x="27" y="9"/>
                      </a:lnTo>
                      <a:lnTo>
                        <a:pt x="27" y="10"/>
                      </a:lnTo>
                      <a:close/>
                      <a:moveTo>
                        <a:pt x="27" y="10"/>
                      </a:moveTo>
                      <a:cubicBezTo>
                        <a:pt x="26" y="11"/>
                        <a:pt x="24" y="11"/>
                        <a:pt x="22" y="11"/>
                      </a:cubicBezTo>
                      <a:lnTo>
                        <a:pt x="22" y="10"/>
                      </a:lnTo>
                      <a:cubicBezTo>
                        <a:pt x="24" y="10"/>
                        <a:pt x="25" y="10"/>
                        <a:pt x="26" y="9"/>
                      </a:cubicBezTo>
                      <a:lnTo>
                        <a:pt x="27" y="10"/>
                      </a:lnTo>
                      <a:close/>
                      <a:moveTo>
                        <a:pt x="22" y="11"/>
                      </a:moveTo>
                      <a:cubicBezTo>
                        <a:pt x="22" y="11"/>
                        <a:pt x="21" y="11"/>
                        <a:pt x="20" y="12"/>
                      </a:cubicBezTo>
                      <a:lnTo>
                        <a:pt x="20" y="10"/>
                      </a:lnTo>
                      <a:cubicBezTo>
                        <a:pt x="21" y="10"/>
                        <a:pt x="21" y="10"/>
                        <a:pt x="22" y="10"/>
                      </a:cubicBezTo>
                      <a:lnTo>
                        <a:pt x="22" y="11"/>
                      </a:lnTo>
                      <a:close/>
                      <a:moveTo>
                        <a:pt x="20" y="10"/>
                      </a:moveTo>
                      <a:lnTo>
                        <a:pt x="20" y="10"/>
                      </a:lnTo>
                      <a:lnTo>
                        <a:pt x="20" y="11"/>
                      </a:lnTo>
                      <a:lnTo>
                        <a:pt x="20" y="10"/>
                      </a:lnTo>
                      <a:close/>
                    </a:path>
                  </a:pathLst>
                </a:custGeom>
                <a:solidFill>
                  <a:srgbClr val="94939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534" name="Freeform 103"/>
                <p:cNvSpPr>
                  <a:spLocks noChangeArrowheads="1"/>
                </p:cNvSpPr>
                <p:nvPr/>
              </p:nvSpPr>
              <p:spPr bwMode="auto">
                <a:xfrm>
                  <a:off x="1315" y="3923"/>
                  <a:ext cx="48" cy="65"/>
                </a:xfrm>
                <a:custGeom>
                  <a:avLst/>
                  <a:gdLst>
                    <a:gd name="T0" fmla="*/ 19585 w 36"/>
                    <a:gd name="T1" fmla="*/ 18735 h 38"/>
                    <a:gd name="T2" fmla="*/ 2276 w 36"/>
                    <a:gd name="T3" fmla="*/ 180320 h 38"/>
                    <a:gd name="T4" fmla="*/ 18204 w 36"/>
                    <a:gd name="T5" fmla="*/ 201745 h 38"/>
                    <a:gd name="T6" fmla="*/ 29836 w 36"/>
                    <a:gd name="T7" fmla="*/ 234706 h 38"/>
                    <a:gd name="T8" fmla="*/ 44411 w 36"/>
                    <a:gd name="T9" fmla="*/ 31061 h 38"/>
                    <a:gd name="T10" fmla="*/ 33564 w 36"/>
                    <a:gd name="T11" fmla="*/ 6806 h 38"/>
                    <a:gd name="T12" fmla="*/ 19585 w 36"/>
                    <a:gd name="T13" fmla="*/ 18735 h 38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36" h="38">
                      <a:moveTo>
                        <a:pt x="15" y="3"/>
                      </a:moveTo>
                      <a:cubicBezTo>
                        <a:pt x="0" y="5"/>
                        <a:pt x="4" y="18"/>
                        <a:pt x="2" y="28"/>
                      </a:cubicBezTo>
                      <a:cubicBezTo>
                        <a:pt x="7" y="27"/>
                        <a:pt x="10" y="29"/>
                        <a:pt x="14" y="31"/>
                      </a:cubicBezTo>
                      <a:cubicBezTo>
                        <a:pt x="17" y="33"/>
                        <a:pt x="19" y="38"/>
                        <a:pt x="23" y="36"/>
                      </a:cubicBezTo>
                      <a:cubicBezTo>
                        <a:pt x="34" y="29"/>
                        <a:pt x="36" y="15"/>
                        <a:pt x="35" y="5"/>
                      </a:cubicBezTo>
                      <a:cubicBezTo>
                        <a:pt x="35" y="3"/>
                        <a:pt x="30" y="0"/>
                        <a:pt x="26" y="1"/>
                      </a:cubicBezTo>
                      <a:cubicBezTo>
                        <a:pt x="23" y="3"/>
                        <a:pt x="19" y="3"/>
                        <a:pt x="15" y="3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535" name="Freeform 104"/>
                <p:cNvSpPr>
                  <a:spLocks noChangeArrowheads="1"/>
                </p:cNvSpPr>
                <p:nvPr/>
              </p:nvSpPr>
              <p:spPr bwMode="auto">
                <a:xfrm>
                  <a:off x="1318" y="3923"/>
                  <a:ext cx="48" cy="66"/>
                </a:xfrm>
                <a:custGeom>
                  <a:avLst/>
                  <a:gdLst>
                    <a:gd name="T0" fmla="*/ 3002 w 35"/>
                    <a:gd name="T1" fmla="*/ 113794 h 39"/>
                    <a:gd name="T2" fmla="*/ 22620 w 35"/>
                    <a:gd name="T3" fmla="*/ 15683 h 39"/>
                    <a:gd name="T4" fmla="*/ 3002 w 35"/>
                    <a:gd name="T5" fmla="*/ 113794 h 39"/>
                    <a:gd name="T6" fmla="*/ 0 w 35"/>
                    <a:gd name="T7" fmla="*/ 145936 h 39"/>
                    <a:gd name="T8" fmla="*/ 3002 w 35"/>
                    <a:gd name="T9" fmla="*/ 113794 h 39"/>
                    <a:gd name="T10" fmla="*/ 0 w 35"/>
                    <a:gd name="T11" fmla="*/ 151766 h 39"/>
                    <a:gd name="T12" fmla="*/ 0 w 35"/>
                    <a:gd name="T13" fmla="*/ 151766 h 39"/>
                    <a:gd name="T14" fmla="*/ 0 w 35"/>
                    <a:gd name="T15" fmla="*/ 145936 h 39"/>
                    <a:gd name="T16" fmla="*/ 15570 w 35"/>
                    <a:gd name="T17" fmla="*/ 170136 h 39"/>
                    <a:gd name="T18" fmla="*/ 0 w 35"/>
                    <a:gd name="T19" fmla="*/ 145936 h 39"/>
                    <a:gd name="T20" fmla="*/ 20772 w 35"/>
                    <a:gd name="T21" fmla="*/ 170136 h 39"/>
                    <a:gd name="T22" fmla="*/ 15570 w 35"/>
                    <a:gd name="T23" fmla="*/ 170136 h 39"/>
                    <a:gd name="T24" fmla="*/ 19020 w 35"/>
                    <a:gd name="T25" fmla="*/ 177012 h 39"/>
                    <a:gd name="T26" fmla="*/ 20772 w 35"/>
                    <a:gd name="T27" fmla="*/ 170136 h 39"/>
                    <a:gd name="T28" fmla="*/ 20772 w 35"/>
                    <a:gd name="T29" fmla="*/ 170136 h 39"/>
                    <a:gd name="T30" fmla="*/ 19020 w 35"/>
                    <a:gd name="T31" fmla="*/ 177012 h 39"/>
                    <a:gd name="T32" fmla="*/ 20772 w 35"/>
                    <a:gd name="T33" fmla="*/ 170136 h 39"/>
                    <a:gd name="T34" fmla="*/ 20772 w 35"/>
                    <a:gd name="T35" fmla="*/ 170136 h 39"/>
                    <a:gd name="T36" fmla="*/ 20772 w 35"/>
                    <a:gd name="T37" fmla="*/ 170136 h 39"/>
                    <a:gd name="T38" fmla="*/ 23683 w 35"/>
                    <a:gd name="T39" fmla="*/ 186716 h 39"/>
                    <a:gd name="T40" fmla="*/ 20772 w 35"/>
                    <a:gd name="T41" fmla="*/ 170136 h 39"/>
                    <a:gd name="T42" fmla="*/ 36258 w 35"/>
                    <a:gd name="T43" fmla="*/ 196206 h 39"/>
                    <a:gd name="T44" fmla="*/ 23683 w 35"/>
                    <a:gd name="T45" fmla="*/ 186716 h 39"/>
                    <a:gd name="T46" fmla="*/ 36258 w 35"/>
                    <a:gd name="T47" fmla="*/ 202415 h 39"/>
                    <a:gd name="T48" fmla="*/ 36258 w 35"/>
                    <a:gd name="T49" fmla="*/ 196206 h 39"/>
                    <a:gd name="T50" fmla="*/ 34427 w 35"/>
                    <a:gd name="T51" fmla="*/ 196206 h 39"/>
                    <a:gd name="T52" fmla="*/ 36258 w 35"/>
                    <a:gd name="T53" fmla="*/ 202415 h 39"/>
                    <a:gd name="T54" fmla="*/ 34427 w 35"/>
                    <a:gd name="T55" fmla="*/ 196206 h 39"/>
                    <a:gd name="T56" fmla="*/ 42753 w 35"/>
                    <a:gd name="T57" fmla="*/ 180884 h 39"/>
                    <a:gd name="T58" fmla="*/ 36258 w 35"/>
                    <a:gd name="T59" fmla="*/ 202415 h 39"/>
                    <a:gd name="T60" fmla="*/ 42753 w 35"/>
                    <a:gd name="T61" fmla="*/ 180884 h 39"/>
                    <a:gd name="T62" fmla="*/ 50315 w 35"/>
                    <a:gd name="T63" fmla="*/ 160482 h 39"/>
                    <a:gd name="T64" fmla="*/ 42753 w 35"/>
                    <a:gd name="T65" fmla="*/ 180884 h 39"/>
                    <a:gd name="T66" fmla="*/ 55297 w 35"/>
                    <a:gd name="T67" fmla="*/ 25747 h 39"/>
                    <a:gd name="T68" fmla="*/ 50315 w 35"/>
                    <a:gd name="T69" fmla="*/ 160482 h 39"/>
                    <a:gd name="T70" fmla="*/ 55297 w 35"/>
                    <a:gd name="T71" fmla="*/ 25747 h 39"/>
                    <a:gd name="T72" fmla="*/ 55297 w 35"/>
                    <a:gd name="T73" fmla="*/ 25747 h 39"/>
                    <a:gd name="T74" fmla="*/ 55297 w 35"/>
                    <a:gd name="T75" fmla="*/ 25747 h 39"/>
                    <a:gd name="T76" fmla="*/ 55297 w 35"/>
                    <a:gd name="T77" fmla="*/ 22318 h 39"/>
                    <a:gd name="T78" fmla="*/ 58323 w 35"/>
                    <a:gd name="T79" fmla="*/ 25747 h 39"/>
                    <a:gd name="T80" fmla="*/ 57049 w 35"/>
                    <a:gd name="T81" fmla="*/ 22318 h 39"/>
                    <a:gd name="T82" fmla="*/ 57049 w 35"/>
                    <a:gd name="T83" fmla="*/ 22318 h 39"/>
                    <a:gd name="T84" fmla="*/ 52242 w 35"/>
                    <a:gd name="T85" fmla="*/ 15683 h 39"/>
                    <a:gd name="T86" fmla="*/ 57049 w 35"/>
                    <a:gd name="T87" fmla="*/ 22318 h 39"/>
                    <a:gd name="T88" fmla="*/ 52242 w 35"/>
                    <a:gd name="T89" fmla="*/ 15683 h 39"/>
                    <a:gd name="T90" fmla="*/ 44818 w 35"/>
                    <a:gd name="T91" fmla="*/ 0 h 39"/>
                    <a:gd name="T92" fmla="*/ 52242 w 35"/>
                    <a:gd name="T93" fmla="*/ 15683 h 39"/>
                    <a:gd name="T94" fmla="*/ 41325 w 35"/>
                    <a:gd name="T95" fmla="*/ 9563 h 39"/>
                    <a:gd name="T96" fmla="*/ 44818 w 35"/>
                    <a:gd name="T97" fmla="*/ 0 h 39"/>
                    <a:gd name="T98" fmla="*/ 41325 w 35"/>
                    <a:gd name="T99" fmla="*/ 5832 h 39"/>
                    <a:gd name="T100" fmla="*/ 41325 w 35"/>
                    <a:gd name="T101" fmla="*/ 5832 h 39"/>
                    <a:gd name="T102" fmla="*/ 28752 w 35"/>
                    <a:gd name="T103" fmla="*/ 15683 h 39"/>
                    <a:gd name="T104" fmla="*/ 41325 w 35"/>
                    <a:gd name="T105" fmla="*/ 5832 h 39"/>
                    <a:gd name="T106" fmla="*/ 28752 w 35"/>
                    <a:gd name="T107" fmla="*/ 15683 h 39"/>
                    <a:gd name="T108" fmla="*/ 22620 w 35"/>
                    <a:gd name="T109" fmla="*/ 15683 h 39"/>
                    <a:gd name="T110" fmla="*/ 28752 w 35"/>
                    <a:gd name="T111" fmla="*/ 15683 h 39"/>
                    <a:gd name="T112" fmla="*/ 22620 w 35"/>
                    <a:gd name="T113" fmla="*/ 22318 h 39"/>
                    <a:gd name="T114" fmla="*/ 22620 w 35"/>
                    <a:gd name="T115" fmla="*/ 22318 h 39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</a:gdLst>
                  <a:ahLst/>
                  <a:cxnLst>
                    <a:cxn ang="T116">
                      <a:pos x="T0" y="T1"/>
                    </a:cxn>
                    <a:cxn ang="T117">
                      <a:pos x="T2" y="T3"/>
                    </a:cxn>
                    <a:cxn ang="T118">
                      <a:pos x="T4" y="T5"/>
                    </a:cxn>
                    <a:cxn ang="T119">
                      <a:pos x="T6" y="T7"/>
                    </a:cxn>
                    <a:cxn ang="T120">
                      <a:pos x="T8" y="T9"/>
                    </a:cxn>
                    <a:cxn ang="T121">
                      <a:pos x="T10" y="T11"/>
                    </a:cxn>
                    <a:cxn ang="T122">
                      <a:pos x="T12" y="T13"/>
                    </a:cxn>
                    <a:cxn ang="T123">
                      <a:pos x="T14" y="T15"/>
                    </a:cxn>
                    <a:cxn ang="T124">
                      <a:pos x="T16" y="T17"/>
                    </a:cxn>
                    <a:cxn ang="T125">
                      <a:pos x="T18" y="T19"/>
                    </a:cxn>
                    <a:cxn ang="T126">
                      <a:pos x="T20" y="T21"/>
                    </a:cxn>
                    <a:cxn ang="T127">
                      <a:pos x="T22" y="T23"/>
                    </a:cxn>
                    <a:cxn ang="T128">
                      <a:pos x="T24" y="T25"/>
                    </a:cxn>
                    <a:cxn ang="T129">
                      <a:pos x="T26" y="T27"/>
                    </a:cxn>
                    <a:cxn ang="T130">
                      <a:pos x="T28" y="T29"/>
                    </a:cxn>
                    <a:cxn ang="T131">
                      <a:pos x="T30" y="T31"/>
                    </a:cxn>
                    <a:cxn ang="T132">
                      <a:pos x="T32" y="T33"/>
                    </a:cxn>
                    <a:cxn ang="T133">
                      <a:pos x="T34" y="T35"/>
                    </a:cxn>
                    <a:cxn ang="T134">
                      <a:pos x="T36" y="T37"/>
                    </a:cxn>
                    <a:cxn ang="T135">
                      <a:pos x="T38" y="T39"/>
                    </a:cxn>
                    <a:cxn ang="T136">
                      <a:pos x="T40" y="T41"/>
                    </a:cxn>
                    <a:cxn ang="T137">
                      <a:pos x="T42" y="T43"/>
                    </a:cxn>
                    <a:cxn ang="T138">
                      <a:pos x="T44" y="T45"/>
                    </a:cxn>
                    <a:cxn ang="T139">
                      <a:pos x="T46" y="T47"/>
                    </a:cxn>
                    <a:cxn ang="T140">
                      <a:pos x="T48" y="T49"/>
                    </a:cxn>
                    <a:cxn ang="T141">
                      <a:pos x="T50" y="T51"/>
                    </a:cxn>
                    <a:cxn ang="T142">
                      <a:pos x="T52" y="T53"/>
                    </a:cxn>
                    <a:cxn ang="T143">
                      <a:pos x="T54" y="T55"/>
                    </a:cxn>
                    <a:cxn ang="T144">
                      <a:pos x="T56" y="T57"/>
                    </a:cxn>
                    <a:cxn ang="T145">
                      <a:pos x="T58" y="T59"/>
                    </a:cxn>
                    <a:cxn ang="T146">
                      <a:pos x="T60" y="T61"/>
                    </a:cxn>
                    <a:cxn ang="T147">
                      <a:pos x="T62" y="T63"/>
                    </a:cxn>
                    <a:cxn ang="T148">
                      <a:pos x="T64" y="T65"/>
                    </a:cxn>
                    <a:cxn ang="T149">
                      <a:pos x="T66" y="T67"/>
                    </a:cxn>
                    <a:cxn ang="T150">
                      <a:pos x="T68" y="T69"/>
                    </a:cxn>
                    <a:cxn ang="T151">
                      <a:pos x="T70" y="T71"/>
                    </a:cxn>
                    <a:cxn ang="T152">
                      <a:pos x="T72" y="T73"/>
                    </a:cxn>
                    <a:cxn ang="T153">
                      <a:pos x="T74" y="T75"/>
                    </a:cxn>
                    <a:cxn ang="T154">
                      <a:pos x="T76" y="T77"/>
                    </a:cxn>
                    <a:cxn ang="T155">
                      <a:pos x="T78" y="T79"/>
                    </a:cxn>
                    <a:cxn ang="T156">
                      <a:pos x="T80" y="T81"/>
                    </a:cxn>
                    <a:cxn ang="T157">
                      <a:pos x="T82" y="T83"/>
                    </a:cxn>
                    <a:cxn ang="T158">
                      <a:pos x="T84" y="T85"/>
                    </a:cxn>
                    <a:cxn ang="T159">
                      <a:pos x="T86" y="T87"/>
                    </a:cxn>
                    <a:cxn ang="T160">
                      <a:pos x="T88" y="T89"/>
                    </a:cxn>
                    <a:cxn ang="T161">
                      <a:pos x="T90" y="T91"/>
                    </a:cxn>
                    <a:cxn ang="T162">
                      <a:pos x="T92" y="T93"/>
                    </a:cxn>
                    <a:cxn ang="T163">
                      <a:pos x="T94" y="T95"/>
                    </a:cxn>
                    <a:cxn ang="T164">
                      <a:pos x="T96" y="T97"/>
                    </a:cxn>
                    <a:cxn ang="T165">
                      <a:pos x="T98" y="T99"/>
                    </a:cxn>
                    <a:cxn ang="T166">
                      <a:pos x="T100" y="T101"/>
                    </a:cxn>
                    <a:cxn ang="T167">
                      <a:pos x="T102" y="T103"/>
                    </a:cxn>
                    <a:cxn ang="T168">
                      <a:pos x="T104" y="T105"/>
                    </a:cxn>
                    <a:cxn ang="T169">
                      <a:pos x="T106" y="T107"/>
                    </a:cxn>
                    <a:cxn ang="T170">
                      <a:pos x="T108" y="T109"/>
                    </a:cxn>
                    <a:cxn ang="T171">
                      <a:pos x="T110" y="T111"/>
                    </a:cxn>
                    <a:cxn ang="T172">
                      <a:pos x="T112" y="T113"/>
                    </a:cxn>
                    <a:cxn ang="T173">
                      <a:pos x="T114" y="T115"/>
                    </a:cxn>
                  </a:cxnLst>
                  <a:rect l="0" t="0" r="r" b="b"/>
                  <a:pathLst>
                    <a:path w="35" h="39">
                      <a:moveTo>
                        <a:pt x="13" y="4"/>
                      </a:moveTo>
                      <a:cubicBezTo>
                        <a:pt x="2" y="5"/>
                        <a:pt x="2" y="13"/>
                        <a:pt x="2" y="21"/>
                      </a:cubicBezTo>
                      <a:lnTo>
                        <a:pt x="0" y="21"/>
                      </a:lnTo>
                      <a:cubicBezTo>
                        <a:pt x="0" y="13"/>
                        <a:pt x="0" y="4"/>
                        <a:pt x="13" y="3"/>
                      </a:cubicBezTo>
                      <a:lnTo>
                        <a:pt x="13" y="4"/>
                      </a:lnTo>
                      <a:close/>
                      <a:moveTo>
                        <a:pt x="2" y="21"/>
                      </a:moveTo>
                      <a:cubicBezTo>
                        <a:pt x="2" y="23"/>
                        <a:pt x="1" y="26"/>
                        <a:pt x="1" y="28"/>
                      </a:cubicBezTo>
                      <a:lnTo>
                        <a:pt x="0" y="27"/>
                      </a:lnTo>
                      <a:cubicBezTo>
                        <a:pt x="0" y="25"/>
                        <a:pt x="0" y="23"/>
                        <a:pt x="0" y="21"/>
                      </a:cubicBezTo>
                      <a:lnTo>
                        <a:pt x="2" y="21"/>
                      </a:lnTo>
                      <a:close/>
                      <a:moveTo>
                        <a:pt x="1" y="28"/>
                      </a:moveTo>
                      <a:lnTo>
                        <a:pt x="0" y="28"/>
                      </a:lnTo>
                      <a:lnTo>
                        <a:pt x="0" y="27"/>
                      </a:lnTo>
                      <a:lnTo>
                        <a:pt x="0" y="28"/>
                      </a:lnTo>
                      <a:lnTo>
                        <a:pt x="1" y="28"/>
                      </a:lnTo>
                      <a:close/>
                      <a:moveTo>
                        <a:pt x="0" y="27"/>
                      </a:moveTo>
                      <a:cubicBezTo>
                        <a:pt x="4" y="26"/>
                        <a:pt x="7" y="28"/>
                        <a:pt x="10" y="30"/>
                      </a:cubicBezTo>
                      <a:lnTo>
                        <a:pt x="9" y="31"/>
                      </a:lnTo>
                      <a:cubicBezTo>
                        <a:pt x="6" y="29"/>
                        <a:pt x="4" y="28"/>
                        <a:pt x="1" y="28"/>
                      </a:cubicBezTo>
                      <a:lnTo>
                        <a:pt x="0" y="27"/>
                      </a:lnTo>
                      <a:close/>
                      <a:moveTo>
                        <a:pt x="10" y="30"/>
                      </a:moveTo>
                      <a:cubicBezTo>
                        <a:pt x="11" y="30"/>
                        <a:pt x="11" y="31"/>
                        <a:pt x="12" y="31"/>
                      </a:cubicBezTo>
                      <a:lnTo>
                        <a:pt x="11" y="32"/>
                      </a:lnTo>
                      <a:cubicBezTo>
                        <a:pt x="10" y="32"/>
                        <a:pt x="10" y="31"/>
                        <a:pt x="9" y="31"/>
                      </a:cubicBezTo>
                      <a:lnTo>
                        <a:pt x="10" y="30"/>
                      </a:lnTo>
                      <a:close/>
                      <a:moveTo>
                        <a:pt x="11" y="32"/>
                      </a:moveTo>
                      <a:lnTo>
                        <a:pt x="11" y="32"/>
                      </a:lnTo>
                      <a:lnTo>
                        <a:pt x="12" y="31"/>
                      </a:lnTo>
                      <a:lnTo>
                        <a:pt x="11" y="32"/>
                      </a:lnTo>
                      <a:close/>
                      <a:moveTo>
                        <a:pt x="12" y="31"/>
                      </a:moveTo>
                      <a:lnTo>
                        <a:pt x="12" y="31"/>
                      </a:lnTo>
                      <a:lnTo>
                        <a:pt x="11" y="32"/>
                      </a:lnTo>
                      <a:lnTo>
                        <a:pt x="12" y="31"/>
                      </a:lnTo>
                      <a:close/>
                      <a:moveTo>
                        <a:pt x="12" y="31"/>
                      </a:moveTo>
                      <a:lnTo>
                        <a:pt x="12" y="31"/>
                      </a:lnTo>
                      <a:close/>
                      <a:moveTo>
                        <a:pt x="12" y="31"/>
                      </a:moveTo>
                      <a:cubicBezTo>
                        <a:pt x="13" y="32"/>
                        <a:pt x="14" y="32"/>
                        <a:pt x="15" y="33"/>
                      </a:cubicBezTo>
                      <a:lnTo>
                        <a:pt x="14" y="34"/>
                      </a:lnTo>
                      <a:cubicBezTo>
                        <a:pt x="13" y="33"/>
                        <a:pt x="12" y="32"/>
                        <a:pt x="11" y="32"/>
                      </a:cubicBezTo>
                      <a:lnTo>
                        <a:pt x="12" y="31"/>
                      </a:lnTo>
                      <a:close/>
                      <a:moveTo>
                        <a:pt x="15" y="33"/>
                      </a:moveTo>
                      <a:cubicBezTo>
                        <a:pt x="17" y="35"/>
                        <a:pt x="19" y="37"/>
                        <a:pt x="21" y="36"/>
                      </a:cubicBezTo>
                      <a:lnTo>
                        <a:pt x="21" y="37"/>
                      </a:lnTo>
                      <a:cubicBezTo>
                        <a:pt x="18" y="39"/>
                        <a:pt x="16" y="36"/>
                        <a:pt x="14" y="34"/>
                      </a:cubicBezTo>
                      <a:lnTo>
                        <a:pt x="15" y="33"/>
                      </a:lnTo>
                      <a:close/>
                      <a:moveTo>
                        <a:pt x="21" y="37"/>
                      </a:moveTo>
                      <a:lnTo>
                        <a:pt x="21" y="37"/>
                      </a:lnTo>
                      <a:lnTo>
                        <a:pt x="21" y="36"/>
                      </a:lnTo>
                      <a:lnTo>
                        <a:pt x="21" y="37"/>
                      </a:lnTo>
                      <a:close/>
                      <a:moveTo>
                        <a:pt x="20" y="36"/>
                      </a:moveTo>
                      <a:lnTo>
                        <a:pt x="21" y="36"/>
                      </a:lnTo>
                      <a:lnTo>
                        <a:pt x="21" y="37"/>
                      </a:lnTo>
                      <a:lnTo>
                        <a:pt x="20" y="36"/>
                      </a:lnTo>
                      <a:close/>
                      <a:moveTo>
                        <a:pt x="21" y="36"/>
                      </a:moveTo>
                      <a:cubicBezTo>
                        <a:pt x="22" y="35"/>
                        <a:pt x="23" y="34"/>
                        <a:pt x="25" y="33"/>
                      </a:cubicBezTo>
                      <a:lnTo>
                        <a:pt x="26" y="33"/>
                      </a:lnTo>
                      <a:cubicBezTo>
                        <a:pt x="24" y="35"/>
                        <a:pt x="23" y="36"/>
                        <a:pt x="21" y="37"/>
                      </a:cubicBezTo>
                      <a:lnTo>
                        <a:pt x="21" y="36"/>
                      </a:lnTo>
                      <a:close/>
                      <a:moveTo>
                        <a:pt x="25" y="33"/>
                      </a:moveTo>
                      <a:cubicBezTo>
                        <a:pt x="26" y="31"/>
                        <a:pt x="27" y="30"/>
                        <a:pt x="28" y="29"/>
                      </a:cubicBezTo>
                      <a:lnTo>
                        <a:pt x="29" y="29"/>
                      </a:lnTo>
                      <a:cubicBezTo>
                        <a:pt x="28" y="31"/>
                        <a:pt x="27" y="32"/>
                        <a:pt x="26" y="33"/>
                      </a:cubicBezTo>
                      <a:lnTo>
                        <a:pt x="25" y="33"/>
                      </a:lnTo>
                      <a:close/>
                      <a:moveTo>
                        <a:pt x="28" y="29"/>
                      </a:moveTo>
                      <a:cubicBezTo>
                        <a:pt x="32" y="21"/>
                        <a:pt x="33" y="12"/>
                        <a:pt x="32" y="5"/>
                      </a:cubicBezTo>
                      <a:lnTo>
                        <a:pt x="34" y="4"/>
                      </a:lnTo>
                      <a:cubicBezTo>
                        <a:pt x="35" y="12"/>
                        <a:pt x="34" y="22"/>
                        <a:pt x="29" y="29"/>
                      </a:cubicBezTo>
                      <a:lnTo>
                        <a:pt x="28" y="29"/>
                      </a:lnTo>
                      <a:close/>
                      <a:moveTo>
                        <a:pt x="32" y="5"/>
                      </a:moveTo>
                      <a:lnTo>
                        <a:pt x="32" y="5"/>
                      </a:lnTo>
                      <a:lnTo>
                        <a:pt x="33" y="5"/>
                      </a:lnTo>
                      <a:lnTo>
                        <a:pt x="32" y="5"/>
                      </a:lnTo>
                      <a:close/>
                      <a:moveTo>
                        <a:pt x="32" y="5"/>
                      </a:moveTo>
                      <a:cubicBezTo>
                        <a:pt x="32" y="5"/>
                        <a:pt x="32" y="4"/>
                        <a:pt x="32" y="4"/>
                      </a:cubicBezTo>
                      <a:lnTo>
                        <a:pt x="33" y="4"/>
                      </a:lnTo>
                      <a:cubicBezTo>
                        <a:pt x="33" y="4"/>
                        <a:pt x="34" y="4"/>
                        <a:pt x="34" y="5"/>
                      </a:cubicBezTo>
                      <a:lnTo>
                        <a:pt x="32" y="5"/>
                      </a:lnTo>
                      <a:close/>
                      <a:moveTo>
                        <a:pt x="33" y="4"/>
                      </a:moveTo>
                      <a:lnTo>
                        <a:pt x="33" y="4"/>
                      </a:lnTo>
                      <a:close/>
                      <a:moveTo>
                        <a:pt x="32" y="4"/>
                      </a:moveTo>
                      <a:cubicBezTo>
                        <a:pt x="32" y="4"/>
                        <a:pt x="31" y="3"/>
                        <a:pt x="30" y="3"/>
                      </a:cubicBezTo>
                      <a:lnTo>
                        <a:pt x="31" y="2"/>
                      </a:lnTo>
                      <a:cubicBezTo>
                        <a:pt x="32" y="2"/>
                        <a:pt x="33" y="3"/>
                        <a:pt x="33" y="4"/>
                      </a:cubicBezTo>
                      <a:lnTo>
                        <a:pt x="32" y="4"/>
                      </a:lnTo>
                      <a:close/>
                      <a:moveTo>
                        <a:pt x="30" y="3"/>
                      </a:moveTo>
                      <a:cubicBezTo>
                        <a:pt x="29" y="2"/>
                        <a:pt x="27" y="2"/>
                        <a:pt x="26" y="2"/>
                      </a:cubicBezTo>
                      <a:lnTo>
                        <a:pt x="26" y="0"/>
                      </a:lnTo>
                      <a:cubicBezTo>
                        <a:pt x="28" y="0"/>
                        <a:pt x="29" y="1"/>
                        <a:pt x="31" y="2"/>
                      </a:cubicBezTo>
                      <a:lnTo>
                        <a:pt x="30" y="3"/>
                      </a:lnTo>
                      <a:close/>
                      <a:moveTo>
                        <a:pt x="26" y="2"/>
                      </a:moveTo>
                      <a:cubicBezTo>
                        <a:pt x="25" y="2"/>
                        <a:pt x="25" y="2"/>
                        <a:pt x="24" y="2"/>
                      </a:cubicBezTo>
                      <a:lnTo>
                        <a:pt x="24" y="1"/>
                      </a:lnTo>
                      <a:cubicBezTo>
                        <a:pt x="25" y="0"/>
                        <a:pt x="25" y="0"/>
                        <a:pt x="26" y="0"/>
                      </a:cubicBezTo>
                      <a:lnTo>
                        <a:pt x="26" y="2"/>
                      </a:lnTo>
                      <a:close/>
                      <a:moveTo>
                        <a:pt x="24" y="1"/>
                      </a:moveTo>
                      <a:lnTo>
                        <a:pt x="24" y="1"/>
                      </a:lnTo>
                      <a:close/>
                      <a:moveTo>
                        <a:pt x="24" y="2"/>
                      </a:moveTo>
                      <a:cubicBezTo>
                        <a:pt x="22" y="3"/>
                        <a:pt x="19" y="3"/>
                        <a:pt x="17" y="3"/>
                      </a:cubicBezTo>
                      <a:lnTo>
                        <a:pt x="17" y="2"/>
                      </a:lnTo>
                      <a:cubicBezTo>
                        <a:pt x="19" y="2"/>
                        <a:pt x="22" y="2"/>
                        <a:pt x="24" y="1"/>
                      </a:cubicBezTo>
                      <a:lnTo>
                        <a:pt x="24" y="2"/>
                      </a:lnTo>
                      <a:close/>
                      <a:moveTo>
                        <a:pt x="17" y="3"/>
                      </a:moveTo>
                      <a:cubicBezTo>
                        <a:pt x="16" y="3"/>
                        <a:pt x="14" y="4"/>
                        <a:pt x="13" y="4"/>
                      </a:cubicBezTo>
                      <a:lnTo>
                        <a:pt x="13" y="3"/>
                      </a:lnTo>
                      <a:cubicBezTo>
                        <a:pt x="14" y="2"/>
                        <a:pt x="15" y="2"/>
                        <a:pt x="17" y="2"/>
                      </a:cubicBezTo>
                      <a:lnTo>
                        <a:pt x="17" y="3"/>
                      </a:lnTo>
                      <a:close/>
                      <a:moveTo>
                        <a:pt x="13" y="4"/>
                      </a:moveTo>
                      <a:lnTo>
                        <a:pt x="13" y="4"/>
                      </a:lnTo>
                      <a:lnTo>
                        <a:pt x="13" y="3"/>
                      </a:lnTo>
                      <a:lnTo>
                        <a:pt x="13" y="4"/>
                      </a:lnTo>
                      <a:close/>
                    </a:path>
                  </a:pathLst>
                </a:custGeom>
                <a:solidFill>
                  <a:srgbClr val="94939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536" name="Freeform 105"/>
                <p:cNvSpPr>
                  <a:spLocks noChangeArrowheads="1"/>
                </p:cNvSpPr>
                <p:nvPr/>
              </p:nvSpPr>
              <p:spPr bwMode="auto">
                <a:xfrm>
                  <a:off x="1313" y="3832"/>
                  <a:ext cx="64" cy="88"/>
                </a:xfrm>
                <a:custGeom>
                  <a:avLst/>
                  <a:gdLst>
                    <a:gd name="T0" fmla="*/ 8637 w 47"/>
                    <a:gd name="T1" fmla="*/ 9396 h 52"/>
                    <a:gd name="T2" fmla="*/ 2578 w 47"/>
                    <a:gd name="T3" fmla="*/ 147447 h 52"/>
                    <a:gd name="T4" fmla="*/ 15895 w 47"/>
                    <a:gd name="T5" fmla="*/ 188339 h 52"/>
                    <a:gd name="T6" fmla="*/ 20635 w 47"/>
                    <a:gd name="T7" fmla="*/ 221499 h 52"/>
                    <a:gd name="T8" fmla="*/ 63887 w 47"/>
                    <a:gd name="T9" fmla="*/ 166190 h 52"/>
                    <a:gd name="T10" fmla="*/ 54325 w 47"/>
                    <a:gd name="T11" fmla="*/ 21171 h 52"/>
                    <a:gd name="T12" fmla="*/ 23191 w 47"/>
                    <a:gd name="T13" fmla="*/ 9396 h 52"/>
                    <a:gd name="T14" fmla="*/ 8637 w 47"/>
                    <a:gd name="T15" fmla="*/ 9396 h 52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47" h="52">
                      <a:moveTo>
                        <a:pt x="6" y="2"/>
                      </a:moveTo>
                      <a:cubicBezTo>
                        <a:pt x="5" y="11"/>
                        <a:pt x="0" y="19"/>
                        <a:pt x="2" y="28"/>
                      </a:cubicBezTo>
                      <a:cubicBezTo>
                        <a:pt x="2" y="32"/>
                        <a:pt x="10" y="32"/>
                        <a:pt x="11" y="36"/>
                      </a:cubicBezTo>
                      <a:cubicBezTo>
                        <a:pt x="12" y="38"/>
                        <a:pt x="13" y="41"/>
                        <a:pt x="14" y="42"/>
                      </a:cubicBezTo>
                      <a:cubicBezTo>
                        <a:pt x="25" y="52"/>
                        <a:pt x="40" y="40"/>
                        <a:pt x="44" y="32"/>
                      </a:cubicBezTo>
                      <a:cubicBezTo>
                        <a:pt x="47" y="23"/>
                        <a:pt x="46" y="11"/>
                        <a:pt x="37" y="4"/>
                      </a:cubicBezTo>
                      <a:cubicBezTo>
                        <a:pt x="33" y="0"/>
                        <a:pt x="23" y="3"/>
                        <a:pt x="16" y="2"/>
                      </a:cubicBezTo>
                      <a:cubicBezTo>
                        <a:pt x="13" y="2"/>
                        <a:pt x="6" y="0"/>
                        <a:pt x="6" y="2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537" name="Freeform 107"/>
                <p:cNvSpPr>
                  <a:spLocks noChangeArrowheads="1"/>
                </p:cNvSpPr>
                <p:nvPr/>
              </p:nvSpPr>
              <p:spPr bwMode="auto">
                <a:xfrm>
                  <a:off x="1305" y="3712"/>
                  <a:ext cx="44" cy="56"/>
                </a:xfrm>
                <a:custGeom>
                  <a:avLst/>
                  <a:gdLst>
                    <a:gd name="T0" fmla="*/ 9948 w 33"/>
                    <a:gd name="T1" fmla="*/ 15789 h 33"/>
                    <a:gd name="T2" fmla="*/ 2273 w 33"/>
                    <a:gd name="T3" fmla="*/ 119003 h 33"/>
                    <a:gd name="T4" fmla="*/ 26645 w 33"/>
                    <a:gd name="T5" fmla="*/ 170026 h 33"/>
                    <a:gd name="T6" fmla="*/ 40001 w 33"/>
                    <a:gd name="T7" fmla="*/ 57670 h 33"/>
                    <a:gd name="T8" fmla="*/ 11888 w 33"/>
                    <a:gd name="T9" fmla="*/ 5897 h 33"/>
                    <a:gd name="T10" fmla="*/ 9948 w 33"/>
                    <a:gd name="T11" fmla="*/ 15789 h 3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33" h="33">
                      <a:moveTo>
                        <a:pt x="8" y="3"/>
                      </a:moveTo>
                      <a:cubicBezTo>
                        <a:pt x="7" y="10"/>
                        <a:pt x="0" y="16"/>
                        <a:pt x="2" y="22"/>
                      </a:cubicBezTo>
                      <a:cubicBezTo>
                        <a:pt x="5" y="28"/>
                        <a:pt x="15" y="32"/>
                        <a:pt x="21" y="32"/>
                      </a:cubicBezTo>
                      <a:cubicBezTo>
                        <a:pt x="32" y="33"/>
                        <a:pt x="33" y="19"/>
                        <a:pt x="32" y="11"/>
                      </a:cubicBezTo>
                      <a:cubicBezTo>
                        <a:pt x="31" y="4"/>
                        <a:pt x="19" y="0"/>
                        <a:pt x="9" y="1"/>
                      </a:cubicBezTo>
                      <a:cubicBezTo>
                        <a:pt x="9" y="1"/>
                        <a:pt x="8" y="2"/>
                        <a:pt x="8" y="3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538" name="Freeform 109"/>
                <p:cNvSpPr>
                  <a:spLocks noChangeArrowheads="1"/>
                </p:cNvSpPr>
                <p:nvPr/>
              </p:nvSpPr>
              <p:spPr bwMode="auto">
                <a:xfrm>
                  <a:off x="1327" y="3765"/>
                  <a:ext cx="49" cy="63"/>
                </a:xfrm>
                <a:custGeom>
                  <a:avLst/>
                  <a:gdLst>
                    <a:gd name="T0" fmla="*/ 33351 w 36"/>
                    <a:gd name="T1" fmla="*/ 28410 h 37"/>
                    <a:gd name="T2" fmla="*/ 18772 w 36"/>
                    <a:gd name="T3" fmla="*/ 65537 h 37"/>
                    <a:gd name="T4" fmla="*/ 8448 w 36"/>
                    <a:gd name="T5" fmla="*/ 184013 h 37"/>
                    <a:gd name="T6" fmla="*/ 54971 w 36"/>
                    <a:gd name="T7" fmla="*/ 212816 h 37"/>
                    <a:gd name="T8" fmla="*/ 59692 w 36"/>
                    <a:gd name="T9" fmla="*/ 155525 h 37"/>
                    <a:gd name="T10" fmla="*/ 54971 w 36"/>
                    <a:gd name="T11" fmla="*/ 17233 h 37"/>
                    <a:gd name="T12" fmla="*/ 33351 w 36"/>
                    <a:gd name="T13" fmla="*/ 28410 h 37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36" h="37">
                      <a:moveTo>
                        <a:pt x="19" y="5"/>
                      </a:moveTo>
                      <a:cubicBezTo>
                        <a:pt x="17" y="9"/>
                        <a:pt x="14" y="9"/>
                        <a:pt x="11" y="11"/>
                      </a:cubicBezTo>
                      <a:cubicBezTo>
                        <a:pt x="3" y="15"/>
                        <a:pt x="0" y="26"/>
                        <a:pt x="5" y="31"/>
                      </a:cubicBezTo>
                      <a:cubicBezTo>
                        <a:pt x="10" y="37"/>
                        <a:pt x="22" y="36"/>
                        <a:pt x="31" y="36"/>
                      </a:cubicBezTo>
                      <a:cubicBezTo>
                        <a:pt x="36" y="36"/>
                        <a:pt x="34" y="29"/>
                        <a:pt x="34" y="26"/>
                      </a:cubicBezTo>
                      <a:cubicBezTo>
                        <a:pt x="32" y="18"/>
                        <a:pt x="31" y="11"/>
                        <a:pt x="31" y="3"/>
                      </a:cubicBezTo>
                      <a:cubicBezTo>
                        <a:pt x="30" y="0"/>
                        <a:pt x="21" y="1"/>
                        <a:pt x="19" y="5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539" name="Freeform 110"/>
                <p:cNvSpPr>
                  <a:spLocks noChangeArrowheads="1"/>
                </p:cNvSpPr>
                <p:nvPr/>
              </p:nvSpPr>
              <p:spPr bwMode="auto">
                <a:xfrm>
                  <a:off x="1329" y="3768"/>
                  <a:ext cx="48" cy="61"/>
                </a:xfrm>
                <a:custGeom>
                  <a:avLst/>
                  <a:gdLst>
                    <a:gd name="T0" fmla="*/ 22620 w 35"/>
                    <a:gd name="T1" fmla="*/ 50342 h 36"/>
                    <a:gd name="T2" fmla="*/ 28752 w 35"/>
                    <a:gd name="T3" fmla="*/ 22389 h 36"/>
                    <a:gd name="T4" fmla="*/ 22620 w 35"/>
                    <a:gd name="T5" fmla="*/ 50342 h 36"/>
                    <a:gd name="T6" fmla="*/ 15570 w 35"/>
                    <a:gd name="T7" fmla="*/ 50342 h 36"/>
                    <a:gd name="T8" fmla="*/ 22620 w 35"/>
                    <a:gd name="T9" fmla="*/ 50342 h 36"/>
                    <a:gd name="T10" fmla="*/ 17354 w 35"/>
                    <a:gd name="T11" fmla="*/ 52635 h 36"/>
                    <a:gd name="T12" fmla="*/ 17354 w 35"/>
                    <a:gd name="T13" fmla="*/ 52635 h 36"/>
                    <a:gd name="T14" fmla="*/ 13651 w 35"/>
                    <a:gd name="T15" fmla="*/ 52635 h 36"/>
                    <a:gd name="T16" fmla="*/ 17354 w 35"/>
                    <a:gd name="T17" fmla="*/ 52635 h 36"/>
                    <a:gd name="T18" fmla="*/ 3002 w 35"/>
                    <a:gd name="T19" fmla="*/ 109580 h 36"/>
                    <a:gd name="T20" fmla="*/ 13651 w 35"/>
                    <a:gd name="T21" fmla="*/ 52635 h 36"/>
                    <a:gd name="T22" fmla="*/ 3002 w 35"/>
                    <a:gd name="T23" fmla="*/ 109580 h 36"/>
                    <a:gd name="T24" fmla="*/ 3002 w 35"/>
                    <a:gd name="T25" fmla="*/ 161479 h 36"/>
                    <a:gd name="T26" fmla="*/ 3002 w 35"/>
                    <a:gd name="T27" fmla="*/ 109580 h 36"/>
                    <a:gd name="T28" fmla="*/ 7563 w 35"/>
                    <a:gd name="T29" fmla="*/ 161479 h 36"/>
                    <a:gd name="T30" fmla="*/ 3002 w 35"/>
                    <a:gd name="T31" fmla="*/ 161479 h 36"/>
                    <a:gd name="T32" fmla="*/ 7563 w 35"/>
                    <a:gd name="T33" fmla="*/ 161479 h 36"/>
                    <a:gd name="T34" fmla="*/ 7563 w 35"/>
                    <a:gd name="T35" fmla="*/ 161479 h 36"/>
                    <a:gd name="T36" fmla="*/ 50315 w 35"/>
                    <a:gd name="T37" fmla="*/ 185774 h 36"/>
                    <a:gd name="T38" fmla="*/ 4966 w 35"/>
                    <a:gd name="T39" fmla="*/ 161479 h 36"/>
                    <a:gd name="T40" fmla="*/ 50315 w 35"/>
                    <a:gd name="T41" fmla="*/ 185774 h 36"/>
                    <a:gd name="T42" fmla="*/ 52242 w 35"/>
                    <a:gd name="T43" fmla="*/ 187079 h 36"/>
                    <a:gd name="T44" fmla="*/ 50315 w 35"/>
                    <a:gd name="T45" fmla="*/ 185774 h 36"/>
                    <a:gd name="T46" fmla="*/ 52242 w 35"/>
                    <a:gd name="T47" fmla="*/ 187079 h 36"/>
                    <a:gd name="T48" fmla="*/ 52242 w 35"/>
                    <a:gd name="T49" fmla="*/ 185774 h 36"/>
                    <a:gd name="T50" fmla="*/ 58323 w 35"/>
                    <a:gd name="T51" fmla="*/ 158697 h 36"/>
                    <a:gd name="T52" fmla="*/ 52242 w 35"/>
                    <a:gd name="T53" fmla="*/ 185774 h 36"/>
                    <a:gd name="T54" fmla="*/ 55297 w 35"/>
                    <a:gd name="T55" fmla="*/ 141401 h 36"/>
                    <a:gd name="T56" fmla="*/ 58323 w 35"/>
                    <a:gd name="T57" fmla="*/ 158697 h 36"/>
                    <a:gd name="T58" fmla="*/ 55297 w 35"/>
                    <a:gd name="T59" fmla="*/ 141401 h 36"/>
                    <a:gd name="T60" fmla="*/ 58323 w 35"/>
                    <a:gd name="T61" fmla="*/ 135208 h 36"/>
                    <a:gd name="T62" fmla="*/ 55297 w 35"/>
                    <a:gd name="T63" fmla="*/ 141401 h 36"/>
                    <a:gd name="T64" fmla="*/ 58323 w 35"/>
                    <a:gd name="T65" fmla="*/ 135208 h 36"/>
                    <a:gd name="T66" fmla="*/ 58323 w 35"/>
                    <a:gd name="T67" fmla="*/ 135208 h 36"/>
                    <a:gd name="T68" fmla="*/ 52242 w 35"/>
                    <a:gd name="T69" fmla="*/ 76689 h 36"/>
                    <a:gd name="T70" fmla="*/ 58323 w 35"/>
                    <a:gd name="T71" fmla="*/ 135208 h 36"/>
                    <a:gd name="T72" fmla="*/ 52242 w 35"/>
                    <a:gd name="T73" fmla="*/ 76689 h 36"/>
                    <a:gd name="T74" fmla="*/ 53488 w 35"/>
                    <a:gd name="T75" fmla="*/ 9579 h 36"/>
                    <a:gd name="T76" fmla="*/ 52242 w 35"/>
                    <a:gd name="T77" fmla="*/ 76689 h 36"/>
                    <a:gd name="T78" fmla="*/ 53488 w 35"/>
                    <a:gd name="T79" fmla="*/ 9579 h 36"/>
                    <a:gd name="T80" fmla="*/ 53488 w 35"/>
                    <a:gd name="T81" fmla="*/ 9579 h 36"/>
                    <a:gd name="T82" fmla="*/ 50315 w 35"/>
                    <a:gd name="T83" fmla="*/ 9579 h 36"/>
                    <a:gd name="T84" fmla="*/ 53488 w 35"/>
                    <a:gd name="T85" fmla="*/ 9579 h 36"/>
                    <a:gd name="T86" fmla="*/ 50315 w 35"/>
                    <a:gd name="T87" fmla="*/ 9579 h 36"/>
                    <a:gd name="T88" fmla="*/ 44818 w 35"/>
                    <a:gd name="T89" fmla="*/ 0 h 36"/>
                    <a:gd name="T90" fmla="*/ 50315 w 35"/>
                    <a:gd name="T91" fmla="*/ 9579 h 36"/>
                    <a:gd name="T92" fmla="*/ 39249 w 35"/>
                    <a:gd name="T93" fmla="*/ 9579 h 36"/>
                    <a:gd name="T94" fmla="*/ 44818 w 35"/>
                    <a:gd name="T95" fmla="*/ 0 h 36"/>
                    <a:gd name="T96" fmla="*/ 39249 w 35"/>
                    <a:gd name="T97" fmla="*/ 9579 h 36"/>
                    <a:gd name="T98" fmla="*/ 28752 w 35"/>
                    <a:gd name="T99" fmla="*/ 22389 h 36"/>
                    <a:gd name="T100" fmla="*/ 39249 w 35"/>
                    <a:gd name="T101" fmla="*/ 9579 h 36"/>
                    <a:gd name="T102" fmla="*/ 28752 w 35"/>
                    <a:gd name="T103" fmla="*/ 22389 h 36"/>
                    <a:gd name="T104" fmla="*/ 28752 w 35"/>
                    <a:gd name="T105" fmla="*/ 22389 h 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</a:gdLst>
                  <a:ahLst/>
                  <a:cxnLst>
                    <a:cxn ang="T106">
                      <a:pos x="T0" y="T1"/>
                    </a:cxn>
                    <a:cxn ang="T107">
                      <a:pos x="T2" y="T3"/>
                    </a:cxn>
                    <a:cxn ang="T108">
                      <a:pos x="T4" y="T5"/>
                    </a:cxn>
                    <a:cxn ang="T109">
                      <a:pos x="T6" y="T7"/>
                    </a:cxn>
                    <a:cxn ang="T110">
                      <a:pos x="T8" y="T9"/>
                    </a:cxn>
                    <a:cxn ang="T111">
                      <a:pos x="T10" y="T11"/>
                    </a:cxn>
                    <a:cxn ang="T112">
                      <a:pos x="T12" y="T13"/>
                    </a:cxn>
                    <a:cxn ang="T113">
                      <a:pos x="T14" y="T15"/>
                    </a:cxn>
                    <a:cxn ang="T114">
                      <a:pos x="T16" y="T17"/>
                    </a:cxn>
                    <a:cxn ang="T115">
                      <a:pos x="T18" y="T19"/>
                    </a:cxn>
                    <a:cxn ang="T116">
                      <a:pos x="T20" y="T21"/>
                    </a:cxn>
                    <a:cxn ang="T117">
                      <a:pos x="T22" y="T23"/>
                    </a:cxn>
                    <a:cxn ang="T118">
                      <a:pos x="T24" y="T25"/>
                    </a:cxn>
                    <a:cxn ang="T119">
                      <a:pos x="T26" y="T27"/>
                    </a:cxn>
                    <a:cxn ang="T120">
                      <a:pos x="T28" y="T29"/>
                    </a:cxn>
                    <a:cxn ang="T121">
                      <a:pos x="T30" y="T31"/>
                    </a:cxn>
                    <a:cxn ang="T122">
                      <a:pos x="T32" y="T33"/>
                    </a:cxn>
                    <a:cxn ang="T123">
                      <a:pos x="T34" y="T35"/>
                    </a:cxn>
                    <a:cxn ang="T124">
                      <a:pos x="T36" y="T37"/>
                    </a:cxn>
                    <a:cxn ang="T125">
                      <a:pos x="T38" y="T39"/>
                    </a:cxn>
                    <a:cxn ang="T126">
                      <a:pos x="T40" y="T41"/>
                    </a:cxn>
                    <a:cxn ang="T127">
                      <a:pos x="T42" y="T43"/>
                    </a:cxn>
                    <a:cxn ang="T128">
                      <a:pos x="T44" y="T45"/>
                    </a:cxn>
                    <a:cxn ang="T129">
                      <a:pos x="T46" y="T47"/>
                    </a:cxn>
                    <a:cxn ang="T130">
                      <a:pos x="T48" y="T49"/>
                    </a:cxn>
                    <a:cxn ang="T131">
                      <a:pos x="T50" y="T51"/>
                    </a:cxn>
                    <a:cxn ang="T132">
                      <a:pos x="T52" y="T53"/>
                    </a:cxn>
                    <a:cxn ang="T133">
                      <a:pos x="T54" y="T55"/>
                    </a:cxn>
                    <a:cxn ang="T134">
                      <a:pos x="T56" y="T57"/>
                    </a:cxn>
                    <a:cxn ang="T135">
                      <a:pos x="T58" y="T59"/>
                    </a:cxn>
                    <a:cxn ang="T136">
                      <a:pos x="T60" y="T61"/>
                    </a:cxn>
                    <a:cxn ang="T137">
                      <a:pos x="T62" y="T63"/>
                    </a:cxn>
                    <a:cxn ang="T138">
                      <a:pos x="T64" y="T65"/>
                    </a:cxn>
                    <a:cxn ang="T139">
                      <a:pos x="T66" y="T67"/>
                    </a:cxn>
                    <a:cxn ang="T140">
                      <a:pos x="T68" y="T69"/>
                    </a:cxn>
                    <a:cxn ang="T141">
                      <a:pos x="T70" y="T71"/>
                    </a:cxn>
                    <a:cxn ang="T142">
                      <a:pos x="T72" y="T73"/>
                    </a:cxn>
                    <a:cxn ang="T143">
                      <a:pos x="T74" y="T75"/>
                    </a:cxn>
                    <a:cxn ang="T144">
                      <a:pos x="T76" y="T77"/>
                    </a:cxn>
                    <a:cxn ang="T145">
                      <a:pos x="T78" y="T79"/>
                    </a:cxn>
                    <a:cxn ang="T146">
                      <a:pos x="T80" y="T81"/>
                    </a:cxn>
                    <a:cxn ang="T147">
                      <a:pos x="T82" y="T83"/>
                    </a:cxn>
                    <a:cxn ang="T148">
                      <a:pos x="T84" y="T85"/>
                    </a:cxn>
                    <a:cxn ang="T149">
                      <a:pos x="T86" y="T87"/>
                    </a:cxn>
                    <a:cxn ang="T150">
                      <a:pos x="T88" y="T89"/>
                    </a:cxn>
                    <a:cxn ang="T151">
                      <a:pos x="T90" y="T91"/>
                    </a:cxn>
                    <a:cxn ang="T152">
                      <a:pos x="T92" y="T93"/>
                    </a:cxn>
                    <a:cxn ang="T153">
                      <a:pos x="T94" y="T95"/>
                    </a:cxn>
                    <a:cxn ang="T154">
                      <a:pos x="T96" y="T97"/>
                    </a:cxn>
                    <a:cxn ang="T155">
                      <a:pos x="T98" y="T99"/>
                    </a:cxn>
                    <a:cxn ang="T156">
                      <a:pos x="T100" y="T101"/>
                    </a:cxn>
                    <a:cxn ang="T157">
                      <a:pos x="T102" y="T103"/>
                    </a:cxn>
                    <a:cxn ang="T158">
                      <a:pos x="T104" y="T105"/>
                    </a:cxn>
                  </a:cxnLst>
                  <a:rect l="0" t="0" r="r" b="b"/>
                  <a:pathLst>
                    <a:path w="35" h="36">
                      <a:moveTo>
                        <a:pt x="18" y="5"/>
                      </a:moveTo>
                      <a:cubicBezTo>
                        <a:pt x="17" y="7"/>
                        <a:pt x="15" y="8"/>
                        <a:pt x="13" y="9"/>
                      </a:cubicBezTo>
                      <a:lnTo>
                        <a:pt x="12" y="8"/>
                      </a:lnTo>
                      <a:cubicBezTo>
                        <a:pt x="14" y="7"/>
                        <a:pt x="16" y="6"/>
                        <a:pt x="17" y="4"/>
                      </a:cubicBezTo>
                      <a:lnTo>
                        <a:pt x="18" y="5"/>
                      </a:lnTo>
                      <a:close/>
                      <a:moveTo>
                        <a:pt x="13" y="9"/>
                      </a:moveTo>
                      <a:cubicBezTo>
                        <a:pt x="12" y="9"/>
                        <a:pt x="11" y="10"/>
                        <a:pt x="10" y="10"/>
                      </a:cubicBezTo>
                      <a:lnTo>
                        <a:pt x="9" y="9"/>
                      </a:lnTo>
                      <a:cubicBezTo>
                        <a:pt x="10" y="9"/>
                        <a:pt x="11" y="8"/>
                        <a:pt x="12" y="8"/>
                      </a:cubicBezTo>
                      <a:lnTo>
                        <a:pt x="13" y="9"/>
                      </a:lnTo>
                      <a:close/>
                      <a:moveTo>
                        <a:pt x="10" y="10"/>
                      </a:moveTo>
                      <a:lnTo>
                        <a:pt x="10" y="10"/>
                      </a:lnTo>
                      <a:close/>
                      <a:moveTo>
                        <a:pt x="10" y="10"/>
                      </a:moveTo>
                      <a:cubicBezTo>
                        <a:pt x="10" y="10"/>
                        <a:pt x="9" y="11"/>
                        <a:pt x="9" y="11"/>
                      </a:cubicBezTo>
                      <a:lnTo>
                        <a:pt x="8" y="10"/>
                      </a:lnTo>
                      <a:cubicBezTo>
                        <a:pt x="9" y="9"/>
                        <a:pt x="9" y="9"/>
                        <a:pt x="9" y="9"/>
                      </a:cubicBezTo>
                      <a:lnTo>
                        <a:pt x="10" y="10"/>
                      </a:lnTo>
                      <a:close/>
                      <a:moveTo>
                        <a:pt x="9" y="11"/>
                      </a:moveTo>
                      <a:cubicBezTo>
                        <a:pt x="6" y="13"/>
                        <a:pt x="3" y="16"/>
                        <a:pt x="2" y="20"/>
                      </a:cubicBezTo>
                      <a:lnTo>
                        <a:pt x="1" y="19"/>
                      </a:lnTo>
                      <a:cubicBezTo>
                        <a:pt x="2" y="16"/>
                        <a:pt x="5" y="12"/>
                        <a:pt x="8" y="10"/>
                      </a:cubicBezTo>
                      <a:lnTo>
                        <a:pt x="9" y="11"/>
                      </a:lnTo>
                      <a:close/>
                      <a:moveTo>
                        <a:pt x="2" y="20"/>
                      </a:moveTo>
                      <a:cubicBezTo>
                        <a:pt x="2" y="23"/>
                        <a:pt x="2" y="27"/>
                        <a:pt x="4" y="29"/>
                      </a:cubicBezTo>
                      <a:lnTo>
                        <a:pt x="2" y="30"/>
                      </a:lnTo>
                      <a:cubicBezTo>
                        <a:pt x="0" y="27"/>
                        <a:pt x="0" y="23"/>
                        <a:pt x="1" y="19"/>
                      </a:cubicBezTo>
                      <a:lnTo>
                        <a:pt x="2" y="20"/>
                      </a:lnTo>
                      <a:close/>
                      <a:moveTo>
                        <a:pt x="4" y="29"/>
                      </a:moveTo>
                      <a:cubicBezTo>
                        <a:pt x="4" y="29"/>
                        <a:pt x="4" y="29"/>
                        <a:pt x="4" y="30"/>
                      </a:cubicBezTo>
                      <a:lnTo>
                        <a:pt x="3" y="30"/>
                      </a:lnTo>
                      <a:cubicBezTo>
                        <a:pt x="3" y="30"/>
                        <a:pt x="3" y="30"/>
                        <a:pt x="2" y="30"/>
                      </a:cubicBezTo>
                      <a:lnTo>
                        <a:pt x="4" y="29"/>
                      </a:lnTo>
                      <a:close/>
                      <a:moveTo>
                        <a:pt x="4" y="30"/>
                      </a:moveTo>
                      <a:lnTo>
                        <a:pt x="4" y="30"/>
                      </a:lnTo>
                      <a:close/>
                      <a:moveTo>
                        <a:pt x="4" y="30"/>
                      </a:moveTo>
                      <a:cubicBezTo>
                        <a:pt x="9" y="35"/>
                        <a:pt x="20" y="35"/>
                        <a:pt x="29" y="34"/>
                      </a:cubicBezTo>
                      <a:lnTo>
                        <a:pt x="29" y="36"/>
                      </a:lnTo>
                      <a:cubicBezTo>
                        <a:pt x="20" y="36"/>
                        <a:pt x="8" y="36"/>
                        <a:pt x="3" y="30"/>
                      </a:cubicBezTo>
                      <a:lnTo>
                        <a:pt x="4" y="30"/>
                      </a:lnTo>
                      <a:close/>
                      <a:moveTo>
                        <a:pt x="29" y="34"/>
                      </a:moveTo>
                      <a:lnTo>
                        <a:pt x="30" y="34"/>
                      </a:lnTo>
                      <a:lnTo>
                        <a:pt x="30" y="35"/>
                      </a:lnTo>
                      <a:lnTo>
                        <a:pt x="29" y="36"/>
                      </a:lnTo>
                      <a:lnTo>
                        <a:pt x="29" y="34"/>
                      </a:lnTo>
                      <a:close/>
                      <a:moveTo>
                        <a:pt x="30" y="35"/>
                      </a:moveTo>
                      <a:lnTo>
                        <a:pt x="30" y="35"/>
                      </a:lnTo>
                      <a:close/>
                      <a:moveTo>
                        <a:pt x="30" y="34"/>
                      </a:moveTo>
                      <a:cubicBezTo>
                        <a:pt x="33" y="34"/>
                        <a:pt x="33" y="32"/>
                        <a:pt x="33" y="29"/>
                      </a:cubicBezTo>
                      <a:lnTo>
                        <a:pt x="34" y="29"/>
                      </a:lnTo>
                      <a:cubicBezTo>
                        <a:pt x="35" y="32"/>
                        <a:pt x="34" y="35"/>
                        <a:pt x="30" y="35"/>
                      </a:cubicBezTo>
                      <a:lnTo>
                        <a:pt x="30" y="34"/>
                      </a:lnTo>
                      <a:close/>
                      <a:moveTo>
                        <a:pt x="33" y="29"/>
                      </a:moveTo>
                      <a:cubicBezTo>
                        <a:pt x="33" y="28"/>
                        <a:pt x="33" y="27"/>
                        <a:pt x="32" y="26"/>
                      </a:cubicBezTo>
                      <a:lnTo>
                        <a:pt x="34" y="26"/>
                      </a:lnTo>
                      <a:cubicBezTo>
                        <a:pt x="34" y="27"/>
                        <a:pt x="34" y="28"/>
                        <a:pt x="34" y="29"/>
                      </a:cubicBezTo>
                      <a:lnTo>
                        <a:pt x="33" y="29"/>
                      </a:lnTo>
                      <a:close/>
                      <a:moveTo>
                        <a:pt x="32" y="26"/>
                      </a:moveTo>
                      <a:cubicBezTo>
                        <a:pt x="32" y="26"/>
                        <a:pt x="32" y="26"/>
                        <a:pt x="32" y="25"/>
                      </a:cubicBezTo>
                      <a:lnTo>
                        <a:pt x="34" y="25"/>
                      </a:lnTo>
                      <a:cubicBezTo>
                        <a:pt x="34" y="26"/>
                        <a:pt x="34" y="26"/>
                        <a:pt x="34" y="26"/>
                      </a:cubicBezTo>
                      <a:lnTo>
                        <a:pt x="32" y="26"/>
                      </a:lnTo>
                      <a:close/>
                      <a:moveTo>
                        <a:pt x="34" y="25"/>
                      </a:moveTo>
                      <a:lnTo>
                        <a:pt x="34" y="25"/>
                      </a:lnTo>
                      <a:lnTo>
                        <a:pt x="33" y="25"/>
                      </a:lnTo>
                      <a:lnTo>
                        <a:pt x="34" y="25"/>
                      </a:lnTo>
                      <a:close/>
                      <a:moveTo>
                        <a:pt x="32" y="25"/>
                      </a:moveTo>
                      <a:cubicBezTo>
                        <a:pt x="31" y="21"/>
                        <a:pt x="31" y="17"/>
                        <a:pt x="30" y="14"/>
                      </a:cubicBezTo>
                      <a:lnTo>
                        <a:pt x="32" y="13"/>
                      </a:lnTo>
                      <a:cubicBezTo>
                        <a:pt x="32" y="17"/>
                        <a:pt x="33" y="21"/>
                        <a:pt x="34" y="25"/>
                      </a:cubicBezTo>
                      <a:lnTo>
                        <a:pt x="32" y="25"/>
                      </a:lnTo>
                      <a:close/>
                      <a:moveTo>
                        <a:pt x="30" y="14"/>
                      </a:moveTo>
                      <a:cubicBezTo>
                        <a:pt x="30" y="10"/>
                        <a:pt x="29" y="6"/>
                        <a:pt x="29" y="2"/>
                      </a:cubicBezTo>
                      <a:lnTo>
                        <a:pt x="31" y="2"/>
                      </a:lnTo>
                      <a:cubicBezTo>
                        <a:pt x="31" y="6"/>
                        <a:pt x="31" y="10"/>
                        <a:pt x="32" y="13"/>
                      </a:cubicBezTo>
                      <a:lnTo>
                        <a:pt x="30" y="14"/>
                      </a:lnTo>
                      <a:close/>
                      <a:moveTo>
                        <a:pt x="31" y="2"/>
                      </a:moveTo>
                      <a:lnTo>
                        <a:pt x="31" y="2"/>
                      </a:lnTo>
                      <a:lnTo>
                        <a:pt x="30" y="2"/>
                      </a:lnTo>
                      <a:lnTo>
                        <a:pt x="31" y="2"/>
                      </a:lnTo>
                      <a:close/>
                      <a:moveTo>
                        <a:pt x="29" y="2"/>
                      </a:moveTo>
                      <a:cubicBezTo>
                        <a:pt x="29" y="2"/>
                        <a:pt x="29" y="2"/>
                        <a:pt x="29" y="2"/>
                      </a:cubicBezTo>
                      <a:lnTo>
                        <a:pt x="30" y="1"/>
                      </a:lnTo>
                      <a:cubicBezTo>
                        <a:pt x="30" y="1"/>
                        <a:pt x="31" y="1"/>
                        <a:pt x="31" y="2"/>
                      </a:cubicBezTo>
                      <a:lnTo>
                        <a:pt x="29" y="2"/>
                      </a:lnTo>
                      <a:close/>
                      <a:moveTo>
                        <a:pt x="29" y="2"/>
                      </a:moveTo>
                      <a:cubicBezTo>
                        <a:pt x="28" y="1"/>
                        <a:pt x="27" y="1"/>
                        <a:pt x="26" y="1"/>
                      </a:cubicBezTo>
                      <a:lnTo>
                        <a:pt x="26" y="0"/>
                      </a:lnTo>
                      <a:cubicBezTo>
                        <a:pt x="28" y="0"/>
                        <a:pt x="29" y="0"/>
                        <a:pt x="30" y="1"/>
                      </a:cubicBezTo>
                      <a:lnTo>
                        <a:pt x="29" y="2"/>
                      </a:lnTo>
                      <a:close/>
                      <a:moveTo>
                        <a:pt x="26" y="1"/>
                      </a:moveTo>
                      <a:cubicBezTo>
                        <a:pt x="25" y="1"/>
                        <a:pt x="24" y="1"/>
                        <a:pt x="23" y="2"/>
                      </a:cubicBezTo>
                      <a:lnTo>
                        <a:pt x="22" y="0"/>
                      </a:lnTo>
                      <a:cubicBezTo>
                        <a:pt x="24" y="0"/>
                        <a:pt x="25" y="0"/>
                        <a:pt x="26" y="0"/>
                      </a:cubicBezTo>
                      <a:lnTo>
                        <a:pt x="26" y="1"/>
                      </a:lnTo>
                      <a:close/>
                      <a:moveTo>
                        <a:pt x="23" y="2"/>
                      </a:moveTo>
                      <a:cubicBezTo>
                        <a:pt x="21" y="2"/>
                        <a:pt x="19" y="3"/>
                        <a:pt x="18" y="5"/>
                      </a:cubicBezTo>
                      <a:lnTo>
                        <a:pt x="17" y="4"/>
                      </a:lnTo>
                      <a:cubicBezTo>
                        <a:pt x="18" y="2"/>
                        <a:pt x="20" y="1"/>
                        <a:pt x="22" y="0"/>
                      </a:cubicBezTo>
                      <a:lnTo>
                        <a:pt x="23" y="2"/>
                      </a:lnTo>
                      <a:close/>
                      <a:moveTo>
                        <a:pt x="17" y="4"/>
                      </a:moveTo>
                      <a:lnTo>
                        <a:pt x="17" y="4"/>
                      </a:lnTo>
                      <a:lnTo>
                        <a:pt x="18" y="4"/>
                      </a:lnTo>
                      <a:lnTo>
                        <a:pt x="17" y="4"/>
                      </a:lnTo>
                      <a:close/>
                    </a:path>
                  </a:pathLst>
                </a:custGeom>
                <a:solidFill>
                  <a:srgbClr val="94939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540" name="Freeform 111"/>
                <p:cNvSpPr>
                  <a:spLocks noChangeArrowheads="1"/>
                </p:cNvSpPr>
                <p:nvPr/>
              </p:nvSpPr>
              <p:spPr bwMode="auto">
                <a:xfrm>
                  <a:off x="1355" y="3685"/>
                  <a:ext cx="45" cy="77"/>
                </a:xfrm>
                <a:custGeom>
                  <a:avLst/>
                  <a:gdLst>
                    <a:gd name="T0" fmla="*/ 12645 w 33"/>
                    <a:gd name="T1" fmla="*/ 8607 h 46"/>
                    <a:gd name="T2" fmla="*/ 5125 w 33"/>
                    <a:gd name="T3" fmla="*/ 90915 h 46"/>
                    <a:gd name="T4" fmla="*/ 12645 w 33"/>
                    <a:gd name="T5" fmla="*/ 186904 h 46"/>
                    <a:gd name="T6" fmla="*/ 40268 w 33"/>
                    <a:gd name="T7" fmla="*/ 198714 h 46"/>
                    <a:gd name="T8" fmla="*/ 56209 w 33"/>
                    <a:gd name="T9" fmla="*/ 114640 h 46"/>
                    <a:gd name="T10" fmla="*/ 35126 w 33"/>
                    <a:gd name="T11" fmla="*/ 5288 h 46"/>
                    <a:gd name="T12" fmla="*/ 12645 w 33"/>
                    <a:gd name="T13" fmla="*/ 8607 h 4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33" h="46">
                      <a:moveTo>
                        <a:pt x="7" y="2"/>
                      </a:moveTo>
                      <a:cubicBezTo>
                        <a:pt x="2" y="6"/>
                        <a:pt x="6" y="13"/>
                        <a:pt x="3" y="19"/>
                      </a:cubicBezTo>
                      <a:cubicBezTo>
                        <a:pt x="0" y="25"/>
                        <a:pt x="3" y="33"/>
                        <a:pt x="7" y="39"/>
                      </a:cubicBezTo>
                      <a:cubicBezTo>
                        <a:pt x="9" y="42"/>
                        <a:pt x="20" y="46"/>
                        <a:pt x="23" y="42"/>
                      </a:cubicBezTo>
                      <a:cubicBezTo>
                        <a:pt x="27" y="37"/>
                        <a:pt x="33" y="31"/>
                        <a:pt x="32" y="24"/>
                      </a:cubicBezTo>
                      <a:cubicBezTo>
                        <a:pt x="32" y="16"/>
                        <a:pt x="30" y="5"/>
                        <a:pt x="20" y="1"/>
                      </a:cubicBezTo>
                      <a:cubicBezTo>
                        <a:pt x="17" y="0"/>
                        <a:pt x="9" y="0"/>
                        <a:pt x="7" y="2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541" name="Freeform 113"/>
                <p:cNvSpPr>
                  <a:spLocks noChangeArrowheads="1"/>
                </p:cNvSpPr>
                <p:nvPr/>
              </p:nvSpPr>
              <p:spPr bwMode="auto">
                <a:xfrm>
                  <a:off x="1402" y="3970"/>
                  <a:ext cx="99" cy="61"/>
                </a:xfrm>
                <a:custGeom>
                  <a:avLst/>
                  <a:gdLst>
                    <a:gd name="T0" fmla="*/ 43942 w 72"/>
                    <a:gd name="T1" fmla="*/ 9579 h 36"/>
                    <a:gd name="T2" fmla="*/ 21926 w 72"/>
                    <a:gd name="T3" fmla="*/ 151622 h 36"/>
                    <a:gd name="T4" fmla="*/ 106756 w 72"/>
                    <a:gd name="T5" fmla="*/ 185774 h 36"/>
                    <a:gd name="T6" fmla="*/ 122799 w 72"/>
                    <a:gd name="T7" fmla="*/ 151622 h 36"/>
                    <a:gd name="T8" fmla="*/ 106756 w 72"/>
                    <a:gd name="T9" fmla="*/ 32120 h 36"/>
                    <a:gd name="T10" fmla="*/ 54691 w 72"/>
                    <a:gd name="T11" fmla="*/ 5851 h 36"/>
                    <a:gd name="T12" fmla="*/ 43942 w 72"/>
                    <a:gd name="T13" fmla="*/ 9579 h 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72" h="36">
                      <a:moveTo>
                        <a:pt x="26" y="2"/>
                      </a:moveTo>
                      <a:cubicBezTo>
                        <a:pt x="16" y="8"/>
                        <a:pt x="0" y="21"/>
                        <a:pt x="13" y="28"/>
                      </a:cubicBezTo>
                      <a:cubicBezTo>
                        <a:pt x="28" y="36"/>
                        <a:pt x="46" y="35"/>
                        <a:pt x="63" y="34"/>
                      </a:cubicBezTo>
                      <a:cubicBezTo>
                        <a:pt x="67" y="34"/>
                        <a:pt x="72" y="33"/>
                        <a:pt x="72" y="28"/>
                      </a:cubicBezTo>
                      <a:cubicBezTo>
                        <a:pt x="72" y="21"/>
                        <a:pt x="71" y="10"/>
                        <a:pt x="63" y="6"/>
                      </a:cubicBezTo>
                      <a:cubicBezTo>
                        <a:pt x="53" y="2"/>
                        <a:pt x="42" y="5"/>
                        <a:pt x="32" y="1"/>
                      </a:cubicBezTo>
                      <a:cubicBezTo>
                        <a:pt x="30" y="0"/>
                        <a:pt x="28" y="1"/>
                        <a:pt x="26" y="2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542" name="Freeform 114"/>
                <p:cNvSpPr>
                  <a:spLocks noChangeArrowheads="1"/>
                </p:cNvSpPr>
                <p:nvPr/>
              </p:nvSpPr>
              <p:spPr bwMode="auto">
                <a:xfrm>
                  <a:off x="1412" y="3970"/>
                  <a:ext cx="91" cy="61"/>
                </a:xfrm>
                <a:custGeom>
                  <a:avLst/>
                  <a:gdLst>
                    <a:gd name="T0" fmla="*/ 8131 w 66"/>
                    <a:gd name="T1" fmla="*/ 76689 h 36"/>
                    <a:gd name="T2" fmla="*/ 31487 w 66"/>
                    <a:gd name="T3" fmla="*/ 5851 h 36"/>
                    <a:gd name="T4" fmla="*/ 8131 w 66"/>
                    <a:gd name="T5" fmla="*/ 76689 h 36"/>
                    <a:gd name="T6" fmla="*/ 8131 w 66"/>
                    <a:gd name="T7" fmla="*/ 69157 h 36"/>
                    <a:gd name="T8" fmla="*/ 8131 w 66"/>
                    <a:gd name="T9" fmla="*/ 76689 h 36"/>
                    <a:gd name="T10" fmla="*/ 1812 w 66"/>
                    <a:gd name="T11" fmla="*/ 103403 h 36"/>
                    <a:gd name="T12" fmla="*/ 8131 w 66"/>
                    <a:gd name="T13" fmla="*/ 76689 h 36"/>
                    <a:gd name="T14" fmla="*/ 2982 w 66"/>
                    <a:gd name="T15" fmla="*/ 103403 h 36"/>
                    <a:gd name="T16" fmla="*/ 2982 w 66"/>
                    <a:gd name="T17" fmla="*/ 103403 h 36"/>
                    <a:gd name="T18" fmla="*/ 4932 w 66"/>
                    <a:gd name="T19" fmla="*/ 141401 h 36"/>
                    <a:gd name="T20" fmla="*/ 2982 w 66"/>
                    <a:gd name="T21" fmla="*/ 103403 h 36"/>
                    <a:gd name="T22" fmla="*/ 12682 w 66"/>
                    <a:gd name="T23" fmla="*/ 144961 h 36"/>
                    <a:gd name="T24" fmla="*/ 4932 w 66"/>
                    <a:gd name="T25" fmla="*/ 141401 h 36"/>
                    <a:gd name="T26" fmla="*/ 10644 w 66"/>
                    <a:gd name="T27" fmla="*/ 151622 h 36"/>
                    <a:gd name="T28" fmla="*/ 10644 w 66"/>
                    <a:gd name="T29" fmla="*/ 151622 h 36"/>
                    <a:gd name="T30" fmla="*/ 92251 w 66"/>
                    <a:gd name="T31" fmla="*/ 179581 h 36"/>
                    <a:gd name="T32" fmla="*/ 10644 w 66"/>
                    <a:gd name="T33" fmla="*/ 151622 h 36"/>
                    <a:gd name="T34" fmla="*/ 92251 w 66"/>
                    <a:gd name="T35" fmla="*/ 179581 h 36"/>
                    <a:gd name="T36" fmla="*/ 95474 w 66"/>
                    <a:gd name="T37" fmla="*/ 187079 h 36"/>
                    <a:gd name="T38" fmla="*/ 92251 w 66"/>
                    <a:gd name="T39" fmla="*/ 179581 h 36"/>
                    <a:gd name="T40" fmla="*/ 95474 w 66"/>
                    <a:gd name="T41" fmla="*/ 187079 h 36"/>
                    <a:gd name="T42" fmla="*/ 95474 w 66"/>
                    <a:gd name="T43" fmla="*/ 187079 h 36"/>
                    <a:gd name="T44" fmla="*/ 105218 w 66"/>
                    <a:gd name="T45" fmla="*/ 171568 h 36"/>
                    <a:gd name="T46" fmla="*/ 95474 w 66"/>
                    <a:gd name="T47" fmla="*/ 187079 h 36"/>
                    <a:gd name="T48" fmla="*/ 105218 w 66"/>
                    <a:gd name="T49" fmla="*/ 171568 h 36"/>
                    <a:gd name="T50" fmla="*/ 113014 w 66"/>
                    <a:gd name="T51" fmla="*/ 151622 h 36"/>
                    <a:gd name="T52" fmla="*/ 105218 w 66"/>
                    <a:gd name="T53" fmla="*/ 171568 h 36"/>
                    <a:gd name="T54" fmla="*/ 108031 w 66"/>
                    <a:gd name="T55" fmla="*/ 86266 h 36"/>
                    <a:gd name="T56" fmla="*/ 113014 w 66"/>
                    <a:gd name="T57" fmla="*/ 151622 h 36"/>
                    <a:gd name="T58" fmla="*/ 108031 w 66"/>
                    <a:gd name="T59" fmla="*/ 86266 h 36"/>
                    <a:gd name="T60" fmla="*/ 95474 w 66"/>
                    <a:gd name="T61" fmla="*/ 32120 h 36"/>
                    <a:gd name="T62" fmla="*/ 108031 w 66"/>
                    <a:gd name="T63" fmla="*/ 86266 h 36"/>
                    <a:gd name="T64" fmla="*/ 94348 w 66"/>
                    <a:gd name="T65" fmla="*/ 36681 h 36"/>
                    <a:gd name="T66" fmla="*/ 94348 w 66"/>
                    <a:gd name="T67" fmla="*/ 36681 h 36"/>
                    <a:gd name="T68" fmla="*/ 70380 w 66"/>
                    <a:gd name="T69" fmla="*/ 22389 h 36"/>
                    <a:gd name="T70" fmla="*/ 95474 w 66"/>
                    <a:gd name="T71" fmla="*/ 32120 h 36"/>
                    <a:gd name="T72" fmla="*/ 70380 w 66"/>
                    <a:gd name="T73" fmla="*/ 22389 h 36"/>
                    <a:gd name="T74" fmla="*/ 44467 w 66"/>
                    <a:gd name="T75" fmla="*/ 0 h 36"/>
                    <a:gd name="T76" fmla="*/ 70380 w 66"/>
                    <a:gd name="T77" fmla="*/ 22389 h 36"/>
                    <a:gd name="T78" fmla="*/ 42620 w 66"/>
                    <a:gd name="T79" fmla="*/ 5851 h 36"/>
                    <a:gd name="T80" fmla="*/ 42620 w 66"/>
                    <a:gd name="T81" fmla="*/ 5851 h 36"/>
                    <a:gd name="T82" fmla="*/ 44467 w 66"/>
                    <a:gd name="T83" fmla="*/ 0 h 36"/>
                    <a:gd name="T84" fmla="*/ 42620 w 66"/>
                    <a:gd name="T85" fmla="*/ 5851 h 36"/>
                    <a:gd name="T86" fmla="*/ 41435 w 66"/>
                    <a:gd name="T87" fmla="*/ 5851 h 36"/>
                    <a:gd name="T88" fmla="*/ 44467 w 66"/>
                    <a:gd name="T89" fmla="*/ 0 h 36"/>
                    <a:gd name="T90" fmla="*/ 41435 w 66"/>
                    <a:gd name="T91" fmla="*/ 5851 h 36"/>
                    <a:gd name="T92" fmla="*/ 41435 w 66"/>
                    <a:gd name="T93" fmla="*/ 0 h 36"/>
                    <a:gd name="T94" fmla="*/ 41435 w 66"/>
                    <a:gd name="T95" fmla="*/ 5851 h 36"/>
                    <a:gd name="T96" fmla="*/ 32100 w 66"/>
                    <a:gd name="T97" fmla="*/ 9579 h 36"/>
                    <a:gd name="T98" fmla="*/ 41435 w 66"/>
                    <a:gd name="T99" fmla="*/ 0 h 36"/>
                    <a:gd name="T100" fmla="*/ 32100 w 66"/>
                    <a:gd name="T101" fmla="*/ 9579 h 36"/>
                    <a:gd name="T102" fmla="*/ 32100 w 66"/>
                    <a:gd name="T103" fmla="*/ 9579 h 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</a:gdLst>
                  <a:ahLst/>
                  <a:cxnLst>
                    <a:cxn ang="T104">
                      <a:pos x="T0" y="T1"/>
                    </a:cxn>
                    <a:cxn ang="T105">
                      <a:pos x="T2" y="T3"/>
                    </a:cxn>
                    <a:cxn ang="T106">
                      <a:pos x="T4" y="T5"/>
                    </a:cxn>
                    <a:cxn ang="T107">
                      <a:pos x="T6" y="T7"/>
                    </a:cxn>
                    <a:cxn ang="T108">
                      <a:pos x="T8" y="T9"/>
                    </a:cxn>
                    <a:cxn ang="T109">
                      <a:pos x="T10" y="T11"/>
                    </a:cxn>
                    <a:cxn ang="T110">
                      <a:pos x="T12" y="T13"/>
                    </a:cxn>
                    <a:cxn ang="T111">
                      <a:pos x="T14" y="T15"/>
                    </a:cxn>
                    <a:cxn ang="T112">
                      <a:pos x="T16" y="T17"/>
                    </a:cxn>
                    <a:cxn ang="T113">
                      <a:pos x="T18" y="T19"/>
                    </a:cxn>
                    <a:cxn ang="T114">
                      <a:pos x="T20" y="T21"/>
                    </a:cxn>
                    <a:cxn ang="T115">
                      <a:pos x="T22" y="T23"/>
                    </a:cxn>
                    <a:cxn ang="T116">
                      <a:pos x="T24" y="T25"/>
                    </a:cxn>
                    <a:cxn ang="T117">
                      <a:pos x="T26" y="T27"/>
                    </a:cxn>
                    <a:cxn ang="T118">
                      <a:pos x="T28" y="T29"/>
                    </a:cxn>
                    <a:cxn ang="T119">
                      <a:pos x="T30" y="T31"/>
                    </a:cxn>
                    <a:cxn ang="T120">
                      <a:pos x="T32" y="T33"/>
                    </a:cxn>
                    <a:cxn ang="T121">
                      <a:pos x="T34" y="T35"/>
                    </a:cxn>
                    <a:cxn ang="T122">
                      <a:pos x="T36" y="T37"/>
                    </a:cxn>
                    <a:cxn ang="T123">
                      <a:pos x="T38" y="T39"/>
                    </a:cxn>
                    <a:cxn ang="T124">
                      <a:pos x="T40" y="T41"/>
                    </a:cxn>
                    <a:cxn ang="T125">
                      <a:pos x="T42" y="T43"/>
                    </a:cxn>
                    <a:cxn ang="T126">
                      <a:pos x="T44" y="T45"/>
                    </a:cxn>
                    <a:cxn ang="T127">
                      <a:pos x="T46" y="T47"/>
                    </a:cxn>
                    <a:cxn ang="T128">
                      <a:pos x="T48" y="T49"/>
                    </a:cxn>
                    <a:cxn ang="T129">
                      <a:pos x="T50" y="T51"/>
                    </a:cxn>
                    <a:cxn ang="T130">
                      <a:pos x="T52" y="T53"/>
                    </a:cxn>
                    <a:cxn ang="T131">
                      <a:pos x="T54" y="T55"/>
                    </a:cxn>
                    <a:cxn ang="T132">
                      <a:pos x="T56" y="T57"/>
                    </a:cxn>
                    <a:cxn ang="T133">
                      <a:pos x="T58" y="T59"/>
                    </a:cxn>
                    <a:cxn ang="T134">
                      <a:pos x="T60" y="T61"/>
                    </a:cxn>
                    <a:cxn ang="T135">
                      <a:pos x="T62" y="T63"/>
                    </a:cxn>
                    <a:cxn ang="T136">
                      <a:pos x="T64" y="T65"/>
                    </a:cxn>
                    <a:cxn ang="T137">
                      <a:pos x="T66" y="T67"/>
                    </a:cxn>
                    <a:cxn ang="T138">
                      <a:pos x="T68" y="T69"/>
                    </a:cxn>
                    <a:cxn ang="T139">
                      <a:pos x="T70" y="T71"/>
                    </a:cxn>
                    <a:cxn ang="T140">
                      <a:pos x="T72" y="T73"/>
                    </a:cxn>
                    <a:cxn ang="T141">
                      <a:pos x="T74" y="T75"/>
                    </a:cxn>
                    <a:cxn ang="T142">
                      <a:pos x="T76" y="T77"/>
                    </a:cxn>
                    <a:cxn ang="T143">
                      <a:pos x="T78" y="T79"/>
                    </a:cxn>
                    <a:cxn ang="T144">
                      <a:pos x="T80" y="T81"/>
                    </a:cxn>
                    <a:cxn ang="T145">
                      <a:pos x="T82" y="T83"/>
                    </a:cxn>
                    <a:cxn ang="T146">
                      <a:pos x="T84" y="T85"/>
                    </a:cxn>
                    <a:cxn ang="T147">
                      <a:pos x="T86" y="T87"/>
                    </a:cxn>
                    <a:cxn ang="T148">
                      <a:pos x="T88" y="T89"/>
                    </a:cxn>
                    <a:cxn ang="T149">
                      <a:pos x="T90" y="T91"/>
                    </a:cxn>
                    <a:cxn ang="T150">
                      <a:pos x="T92" y="T93"/>
                    </a:cxn>
                    <a:cxn ang="T151">
                      <a:pos x="T94" y="T95"/>
                    </a:cxn>
                    <a:cxn ang="T152">
                      <a:pos x="T96" y="T97"/>
                    </a:cxn>
                    <a:cxn ang="T153">
                      <a:pos x="T98" y="T99"/>
                    </a:cxn>
                    <a:cxn ang="T154">
                      <a:pos x="T100" y="T101"/>
                    </a:cxn>
                    <a:cxn ang="T155">
                      <a:pos x="T102" y="T103"/>
                    </a:cxn>
                  </a:cxnLst>
                  <a:rect l="0" t="0" r="r" b="b"/>
                  <a:pathLst>
                    <a:path w="66" h="36">
                      <a:moveTo>
                        <a:pt x="19" y="2"/>
                      </a:moveTo>
                      <a:cubicBezTo>
                        <a:pt x="15" y="5"/>
                        <a:pt x="9" y="9"/>
                        <a:pt x="5" y="14"/>
                      </a:cubicBezTo>
                      <a:lnTo>
                        <a:pt x="4" y="13"/>
                      </a:lnTo>
                      <a:cubicBezTo>
                        <a:pt x="8" y="8"/>
                        <a:pt x="14" y="4"/>
                        <a:pt x="18" y="1"/>
                      </a:cubicBezTo>
                      <a:lnTo>
                        <a:pt x="19" y="2"/>
                      </a:lnTo>
                      <a:close/>
                      <a:moveTo>
                        <a:pt x="5" y="14"/>
                      </a:moveTo>
                      <a:lnTo>
                        <a:pt x="5" y="14"/>
                      </a:lnTo>
                      <a:lnTo>
                        <a:pt x="5" y="13"/>
                      </a:lnTo>
                      <a:lnTo>
                        <a:pt x="5" y="14"/>
                      </a:lnTo>
                      <a:close/>
                      <a:moveTo>
                        <a:pt x="5" y="14"/>
                      </a:moveTo>
                      <a:cubicBezTo>
                        <a:pt x="4" y="16"/>
                        <a:pt x="3" y="18"/>
                        <a:pt x="2" y="19"/>
                      </a:cubicBezTo>
                      <a:lnTo>
                        <a:pt x="1" y="19"/>
                      </a:lnTo>
                      <a:cubicBezTo>
                        <a:pt x="1" y="17"/>
                        <a:pt x="3" y="15"/>
                        <a:pt x="4" y="13"/>
                      </a:cubicBezTo>
                      <a:lnTo>
                        <a:pt x="5" y="14"/>
                      </a:lnTo>
                      <a:close/>
                      <a:moveTo>
                        <a:pt x="2" y="19"/>
                      </a:moveTo>
                      <a:lnTo>
                        <a:pt x="2" y="19"/>
                      </a:lnTo>
                      <a:close/>
                      <a:moveTo>
                        <a:pt x="2" y="19"/>
                      </a:moveTo>
                      <a:cubicBezTo>
                        <a:pt x="2" y="21"/>
                        <a:pt x="2" y="23"/>
                        <a:pt x="4" y="25"/>
                      </a:cubicBezTo>
                      <a:lnTo>
                        <a:pt x="3" y="26"/>
                      </a:lnTo>
                      <a:cubicBezTo>
                        <a:pt x="1" y="24"/>
                        <a:pt x="0" y="21"/>
                        <a:pt x="1" y="19"/>
                      </a:cubicBezTo>
                      <a:lnTo>
                        <a:pt x="2" y="19"/>
                      </a:lnTo>
                      <a:close/>
                      <a:moveTo>
                        <a:pt x="4" y="25"/>
                      </a:moveTo>
                      <a:cubicBezTo>
                        <a:pt x="5" y="26"/>
                        <a:pt x="6" y="26"/>
                        <a:pt x="7" y="27"/>
                      </a:cubicBezTo>
                      <a:lnTo>
                        <a:pt x="6" y="28"/>
                      </a:lnTo>
                      <a:cubicBezTo>
                        <a:pt x="5" y="27"/>
                        <a:pt x="3" y="27"/>
                        <a:pt x="3" y="26"/>
                      </a:cubicBezTo>
                      <a:lnTo>
                        <a:pt x="4" y="25"/>
                      </a:lnTo>
                      <a:close/>
                      <a:moveTo>
                        <a:pt x="6" y="28"/>
                      </a:moveTo>
                      <a:lnTo>
                        <a:pt x="6" y="28"/>
                      </a:lnTo>
                      <a:close/>
                      <a:moveTo>
                        <a:pt x="7" y="27"/>
                      </a:moveTo>
                      <a:cubicBezTo>
                        <a:pt x="21" y="35"/>
                        <a:pt x="38" y="34"/>
                        <a:pt x="54" y="33"/>
                      </a:cubicBezTo>
                      <a:lnTo>
                        <a:pt x="54" y="35"/>
                      </a:lnTo>
                      <a:cubicBezTo>
                        <a:pt x="38" y="35"/>
                        <a:pt x="21" y="36"/>
                        <a:pt x="6" y="28"/>
                      </a:cubicBezTo>
                      <a:lnTo>
                        <a:pt x="7" y="27"/>
                      </a:lnTo>
                      <a:close/>
                      <a:moveTo>
                        <a:pt x="54" y="33"/>
                      </a:moveTo>
                      <a:lnTo>
                        <a:pt x="56" y="33"/>
                      </a:lnTo>
                      <a:lnTo>
                        <a:pt x="56" y="35"/>
                      </a:lnTo>
                      <a:lnTo>
                        <a:pt x="54" y="35"/>
                      </a:lnTo>
                      <a:lnTo>
                        <a:pt x="54" y="33"/>
                      </a:lnTo>
                      <a:close/>
                      <a:moveTo>
                        <a:pt x="56" y="35"/>
                      </a:moveTo>
                      <a:lnTo>
                        <a:pt x="56" y="35"/>
                      </a:lnTo>
                      <a:lnTo>
                        <a:pt x="56" y="34"/>
                      </a:lnTo>
                      <a:lnTo>
                        <a:pt x="56" y="35"/>
                      </a:lnTo>
                      <a:close/>
                      <a:moveTo>
                        <a:pt x="56" y="33"/>
                      </a:moveTo>
                      <a:cubicBezTo>
                        <a:pt x="58" y="33"/>
                        <a:pt x="60" y="33"/>
                        <a:pt x="62" y="32"/>
                      </a:cubicBezTo>
                      <a:lnTo>
                        <a:pt x="62" y="33"/>
                      </a:lnTo>
                      <a:cubicBezTo>
                        <a:pt x="60" y="34"/>
                        <a:pt x="58" y="34"/>
                        <a:pt x="56" y="35"/>
                      </a:cubicBezTo>
                      <a:lnTo>
                        <a:pt x="56" y="33"/>
                      </a:lnTo>
                      <a:close/>
                      <a:moveTo>
                        <a:pt x="62" y="32"/>
                      </a:moveTo>
                      <a:cubicBezTo>
                        <a:pt x="63" y="31"/>
                        <a:pt x="64" y="30"/>
                        <a:pt x="64" y="28"/>
                      </a:cubicBezTo>
                      <a:lnTo>
                        <a:pt x="66" y="28"/>
                      </a:lnTo>
                      <a:cubicBezTo>
                        <a:pt x="66" y="31"/>
                        <a:pt x="64" y="32"/>
                        <a:pt x="62" y="33"/>
                      </a:cubicBezTo>
                      <a:lnTo>
                        <a:pt x="62" y="32"/>
                      </a:lnTo>
                      <a:close/>
                      <a:moveTo>
                        <a:pt x="64" y="28"/>
                      </a:moveTo>
                      <a:cubicBezTo>
                        <a:pt x="64" y="24"/>
                        <a:pt x="64" y="20"/>
                        <a:pt x="63" y="16"/>
                      </a:cubicBezTo>
                      <a:lnTo>
                        <a:pt x="64" y="15"/>
                      </a:lnTo>
                      <a:cubicBezTo>
                        <a:pt x="66" y="20"/>
                        <a:pt x="66" y="24"/>
                        <a:pt x="66" y="28"/>
                      </a:cubicBezTo>
                      <a:lnTo>
                        <a:pt x="64" y="28"/>
                      </a:lnTo>
                      <a:close/>
                      <a:moveTo>
                        <a:pt x="63" y="16"/>
                      </a:moveTo>
                      <a:cubicBezTo>
                        <a:pt x="62" y="12"/>
                        <a:pt x="59" y="8"/>
                        <a:pt x="55" y="7"/>
                      </a:cubicBezTo>
                      <a:lnTo>
                        <a:pt x="56" y="6"/>
                      </a:lnTo>
                      <a:cubicBezTo>
                        <a:pt x="61" y="7"/>
                        <a:pt x="63" y="11"/>
                        <a:pt x="64" y="15"/>
                      </a:cubicBezTo>
                      <a:lnTo>
                        <a:pt x="63" y="16"/>
                      </a:lnTo>
                      <a:close/>
                      <a:moveTo>
                        <a:pt x="55" y="7"/>
                      </a:moveTo>
                      <a:lnTo>
                        <a:pt x="55" y="7"/>
                      </a:lnTo>
                      <a:lnTo>
                        <a:pt x="56" y="6"/>
                      </a:lnTo>
                      <a:lnTo>
                        <a:pt x="55" y="7"/>
                      </a:lnTo>
                      <a:close/>
                      <a:moveTo>
                        <a:pt x="55" y="7"/>
                      </a:moveTo>
                      <a:cubicBezTo>
                        <a:pt x="51" y="5"/>
                        <a:pt x="46" y="4"/>
                        <a:pt x="41" y="4"/>
                      </a:cubicBezTo>
                      <a:lnTo>
                        <a:pt x="41" y="3"/>
                      </a:lnTo>
                      <a:cubicBezTo>
                        <a:pt x="46" y="3"/>
                        <a:pt x="51" y="3"/>
                        <a:pt x="56" y="6"/>
                      </a:cubicBezTo>
                      <a:lnTo>
                        <a:pt x="55" y="7"/>
                      </a:lnTo>
                      <a:close/>
                      <a:moveTo>
                        <a:pt x="41" y="4"/>
                      </a:moveTo>
                      <a:cubicBezTo>
                        <a:pt x="35" y="4"/>
                        <a:pt x="30" y="4"/>
                        <a:pt x="25" y="1"/>
                      </a:cubicBezTo>
                      <a:lnTo>
                        <a:pt x="26" y="0"/>
                      </a:lnTo>
                      <a:cubicBezTo>
                        <a:pt x="31" y="2"/>
                        <a:pt x="36" y="3"/>
                        <a:pt x="41" y="3"/>
                      </a:cubicBezTo>
                      <a:lnTo>
                        <a:pt x="41" y="4"/>
                      </a:lnTo>
                      <a:close/>
                      <a:moveTo>
                        <a:pt x="25" y="1"/>
                      </a:moveTo>
                      <a:lnTo>
                        <a:pt x="25" y="1"/>
                      </a:lnTo>
                      <a:close/>
                      <a:moveTo>
                        <a:pt x="25" y="1"/>
                      </a:moveTo>
                      <a:lnTo>
                        <a:pt x="25" y="1"/>
                      </a:lnTo>
                      <a:lnTo>
                        <a:pt x="26" y="0"/>
                      </a:lnTo>
                      <a:lnTo>
                        <a:pt x="25" y="1"/>
                      </a:lnTo>
                      <a:close/>
                      <a:moveTo>
                        <a:pt x="25" y="1"/>
                      </a:moveTo>
                      <a:cubicBezTo>
                        <a:pt x="25" y="1"/>
                        <a:pt x="25" y="1"/>
                        <a:pt x="24" y="1"/>
                      </a:cubicBezTo>
                      <a:lnTo>
                        <a:pt x="25" y="0"/>
                      </a:lnTo>
                      <a:cubicBezTo>
                        <a:pt x="25" y="0"/>
                        <a:pt x="25" y="0"/>
                        <a:pt x="26" y="0"/>
                      </a:cubicBezTo>
                      <a:lnTo>
                        <a:pt x="25" y="1"/>
                      </a:lnTo>
                      <a:close/>
                      <a:moveTo>
                        <a:pt x="24" y="1"/>
                      </a:moveTo>
                      <a:cubicBezTo>
                        <a:pt x="24" y="1"/>
                        <a:pt x="24" y="1"/>
                        <a:pt x="24" y="1"/>
                      </a:cubicBezTo>
                      <a:lnTo>
                        <a:pt x="24" y="0"/>
                      </a:lnTo>
                      <a:cubicBezTo>
                        <a:pt x="24" y="0"/>
                        <a:pt x="24" y="0"/>
                        <a:pt x="25" y="0"/>
                      </a:cubicBezTo>
                      <a:lnTo>
                        <a:pt x="24" y="1"/>
                      </a:lnTo>
                      <a:close/>
                      <a:moveTo>
                        <a:pt x="24" y="1"/>
                      </a:moveTo>
                      <a:cubicBezTo>
                        <a:pt x="22" y="1"/>
                        <a:pt x="20" y="1"/>
                        <a:pt x="19" y="2"/>
                      </a:cubicBezTo>
                      <a:lnTo>
                        <a:pt x="18" y="1"/>
                      </a:lnTo>
                      <a:cubicBezTo>
                        <a:pt x="20" y="0"/>
                        <a:pt x="22" y="0"/>
                        <a:pt x="24" y="0"/>
                      </a:cubicBezTo>
                      <a:lnTo>
                        <a:pt x="24" y="1"/>
                      </a:lnTo>
                      <a:close/>
                      <a:moveTo>
                        <a:pt x="19" y="2"/>
                      </a:moveTo>
                      <a:lnTo>
                        <a:pt x="19" y="2"/>
                      </a:lnTo>
                      <a:close/>
                    </a:path>
                  </a:pathLst>
                </a:custGeom>
                <a:solidFill>
                  <a:srgbClr val="94939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543" name="Freeform 115"/>
                <p:cNvSpPr>
                  <a:spLocks noChangeArrowheads="1"/>
                </p:cNvSpPr>
                <p:nvPr/>
              </p:nvSpPr>
              <p:spPr bwMode="auto">
                <a:xfrm>
                  <a:off x="1382" y="3890"/>
                  <a:ext cx="59" cy="79"/>
                </a:xfrm>
                <a:custGeom>
                  <a:avLst/>
                  <a:gdLst>
                    <a:gd name="T0" fmla="*/ 7295 w 43"/>
                    <a:gd name="T1" fmla="*/ 39773 h 46"/>
                    <a:gd name="T2" fmla="*/ 7295 w 43"/>
                    <a:gd name="T3" fmla="*/ 155080 h 46"/>
                    <a:gd name="T4" fmla="*/ 38388 w 43"/>
                    <a:gd name="T5" fmla="*/ 296320 h 46"/>
                    <a:gd name="T6" fmla="*/ 69181 w 43"/>
                    <a:gd name="T7" fmla="*/ 137474 h 46"/>
                    <a:gd name="T8" fmla="*/ 48005 w 43"/>
                    <a:gd name="T9" fmla="*/ 11158 h 46"/>
                    <a:gd name="T10" fmla="*/ 7295 w 43"/>
                    <a:gd name="T11" fmla="*/ 39773 h 46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43" h="46">
                      <a:moveTo>
                        <a:pt x="4" y="6"/>
                      </a:moveTo>
                      <a:cubicBezTo>
                        <a:pt x="0" y="12"/>
                        <a:pt x="0" y="19"/>
                        <a:pt x="4" y="24"/>
                      </a:cubicBezTo>
                      <a:cubicBezTo>
                        <a:pt x="10" y="32"/>
                        <a:pt x="15" y="39"/>
                        <a:pt x="23" y="46"/>
                      </a:cubicBezTo>
                      <a:cubicBezTo>
                        <a:pt x="30" y="38"/>
                        <a:pt x="42" y="31"/>
                        <a:pt x="42" y="21"/>
                      </a:cubicBezTo>
                      <a:cubicBezTo>
                        <a:pt x="43" y="14"/>
                        <a:pt x="40" y="4"/>
                        <a:pt x="29" y="2"/>
                      </a:cubicBezTo>
                      <a:cubicBezTo>
                        <a:pt x="21" y="1"/>
                        <a:pt x="8" y="0"/>
                        <a:pt x="4" y="6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544" name="Freeform 117"/>
                <p:cNvSpPr>
                  <a:spLocks noChangeArrowheads="1"/>
                </p:cNvSpPr>
                <p:nvPr/>
              </p:nvSpPr>
              <p:spPr bwMode="auto">
                <a:xfrm>
                  <a:off x="1377" y="3784"/>
                  <a:ext cx="64" cy="92"/>
                </a:xfrm>
                <a:custGeom>
                  <a:avLst/>
                  <a:gdLst>
                    <a:gd name="T0" fmla="*/ 20635 w 47"/>
                    <a:gd name="T1" fmla="*/ 79035 h 53"/>
                    <a:gd name="T2" fmla="*/ 5925 w 47"/>
                    <a:gd name="T3" fmla="*/ 262327 h 53"/>
                    <a:gd name="T4" fmla="*/ 18610 w 47"/>
                    <a:gd name="T5" fmla="*/ 341851 h 53"/>
                    <a:gd name="T6" fmla="*/ 56929 w 47"/>
                    <a:gd name="T7" fmla="*/ 374938 h 53"/>
                    <a:gd name="T8" fmla="*/ 66832 w 47"/>
                    <a:gd name="T9" fmla="*/ 289246 h 53"/>
                    <a:gd name="T10" fmla="*/ 52537 w 47"/>
                    <a:gd name="T11" fmla="*/ 43417 h 53"/>
                    <a:gd name="T12" fmla="*/ 20635 w 47"/>
                    <a:gd name="T13" fmla="*/ 79035 h 53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47" h="53">
                      <a:moveTo>
                        <a:pt x="14" y="11"/>
                      </a:moveTo>
                      <a:cubicBezTo>
                        <a:pt x="6" y="18"/>
                        <a:pt x="0" y="27"/>
                        <a:pt x="4" y="36"/>
                      </a:cubicBezTo>
                      <a:cubicBezTo>
                        <a:pt x="6" y="39"/>
                        <a:pt x="9" y="44"/>
                        <a:pt x="13" y="47"/>
                      </a:cubicBezTo>
                      <a:cubicBezTo>
                        <a:pt x="18" y="53"/>
                        <a:pt x="30" y="52"/>
                        <a:pt x="39" y="52"/>
                      </a:cubicBezTo>
                      <a:cubicBezTo>
                        <a:pt x="44" y="52"/>
                        <a:pt x="47" y="45"/>
                        <a:pt x="46" y="40"/>
                      </a:cubicBezTo>
                      <a:cubicBezTo>
                        <a:pt x="43" y="27"/>
                        <a:pt x="41" y="16"/>
                        <a:pt x="36" y="6"/>
                      </a:cubicBezTo>
                      <a:cubicBezTo>
                        <a:pt x="33" y="0"/>
                        <a:pt x="20" y="5"/>
                        <a:pt x="14" y="11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545" name="Freeform 118"/>
                <p:cNvSpPr>
                  <a:spLocks noChangeArrowheads="1"/>
                </p:cNvSpPr>
                <p:nvPr/>
              </p:nvSpPr>
              <p:spPr bwMode="auto">
                <a:xfrm>
                  <a:off x="1378" y="3790"/>
                  <a:ext cx="63" cy="87"/>
                </a:xfrm>
                <a:custGeom>
                  <a:avLst/>
                  <a:gdLst>
                    <a:gd name="T0" fmla="*/ 7389 w 46"/>
                    <a:gd name="T1" fmla="*/ 119125 h 51"/>
                    <a:gd name="T2" fmla="*/ 20160 w 46"/>
                    <a:gd name="T3" fmla="*/ 47125 h 51"/>
                    <a:gd name="T4" fmla="*/ 7389 w 46"/>
                    <a:gd name="T5" fmla="*/ 119125 h 51"/>
                    <a:gd name="T6" fmla="*/ 4747 w 46"/>
                    <a:gd name="T7" fmla="*/ 196204 h 51"/>
                    <a:gd name="T8" fmla="*/ 7389 w 46"/>
                    <a:gd name="T9" fmla="*/ 119125 h 51"/>
                    <a:gd name="T10" fmla="*/ 7389 w 46"/>
                    <a:gd name="T11" fmla="*/ 191455 h 51"/>
                    <a:gd name="T12" fmla="*/ 7389 w 46"/>
                    <a:gd name="T13" fmla="*/ 191455 h 51"/>
                    <a:gd name="T14" fmla="*/ 7389 w 46"/>
                    <a:gd name="T15" fmla="*/ 191455 h 51"/>
                    <a:gd name="T16" fmla="*/ 4747 w 46"/>
                    <a:gd name="T17" fmla="*/ 196204 h 51"/>
                    <a:gd name="T18" fmla="*/ 4747 w 46"/>
                    <a:gd name="T19" fmla="*/ 196204 h 51"/>
                    <a:gd name="T20" fmla="*/ 4747 w 46"/>
                    <a:gd name="T21" fmla="*/ 196204 h 51"/>
                    <a:gd name="T22" fmla="*/ 7838 w 46"/>
                    <a:gd name="T23" fmla="*/ 202686 h 51"/>
                    <a:gd name="T24" fmla="*/ 4747 w 46"/>
                    <a:gd name="T25" fmla="*/ 196204 h 51"/>
                    <a:gd name="T26" fmla="*/ 7838 w 46"/>
                    <a:gd name="T27" fmla="*/ 202686 h 51"/>
                    <a:gd name="T28" fmla="*/ 7389 w 46"/>
                    <a:gd name="T29" fmla="*/ 213856 h 51"/>
                    <a:gd name="T30" fmla="*/ 7838 w 46"/>
                    <a:gd name="T31" fmla="*/ 202686 h 51"/>
                    <a:gd name="T32" fmla="*/ 20160 w 46"/>
                    <a:gd name="T33" fmla="*/ 257675 h 51"/>
                    <a:gd name="T34" fmla="*/ 7389 w 46"/>
                    <a:gd name="T35" fmla="*/ 213856 h 51"/>
                    <a:gd name="T36" fmla="*/ 20160 w 46"/>
                    <a:gd name="T37" fmla="*/ 257675 h 51"/>
                    <a:gd name="T38" fmla="*/ 20160 w 46"/>
                    <a:gd name="T39" fmla="*/ 261705 h 51"/>
                    <a:gd name="T40" fmla="*/ 20160 w 46"/>
                    <a:gd name="T41" fmla="*/ 257675 h 51"/>
                    <a:gd name="T42" fmla="*/ 58513 w 46"/>
                    <a:gd name="T43" fmla="*/ 296748 h 51"/>
                    <a:gd name="T44" fmla="*/ 20160 w 46"/>
                    <a:gd name="T45" fmla="*/ 257675 h 51"/>
                    <a:gd name="T46" fmla="*/ 62945 w 46"/>
                    <a:gd name="T47" fmla="*/ 285341 h 51"/>
                    <a:gd name="T48" fmla="*/ 58513 w 46"/>
                    <a:gd name="T49" fmla="*/ 296748 h 51"/>
                    <a:gd name="T50" fmla="*/ 62945 w 46"/>
                    <a:gd name="T51" fmla="*/ 285341 h 51"/>
                    <a:gd name="T52" fmla="*/ 62945 w 46"/>
                    <a:gd name="T53" fmla="*/ 292688 h 51"/>
                    <a:gd name="T54" fmla="*/ 62945 w 46"/>
                    <a:gd name="T55" fmla="*/ 285341 h 51"/>
                    <a:gd name="T56" fmla="*/ 64029 w 46"/>
                    <a:gd name="T57" fmla="*/ 296748 h 51"/>
                    <a:gd name="T58" fmla="*/ 62945 w 46"/>
                    <a:gd name="T59" fmla="*/ 285341 h 51"/>
                    <a:gd name="T60" fmla="*/ 70735 w 46"/>
                    <a:gd name="T61" fmla="*/ 268214 h 51"/>
                    <a:gd name="T62" fmla="*/ 64029 w 46"/>
                    <a:gd name="T63" fmla="*/ 296748 h 51"/>
                    <a:gd name="T64" fmla="*/ 70735 w 46"/>
                    <a:gd name="T65" fmla="*/ 268214 h 51"/>
                    <a:gd name="T66" fmla="*/ 76214 w 46"/>
                    <a:gd name="T67" fmla="*/ 230698 h 51"/>
                    <a:gd name="T68" fmla="*/ 70735 w 46"/>
                    <a:gd name="T69" fmla="*/ 268214 h 51"/>
                    <a:gd name="T70" fmla="*/ 73112 w 46"/>
                    <a:gd name="T71" fmla="*/ 220557 h 51"/>
                    <a:gd name="T72" fmla="*/ 76214 w 46"/>
                    <a:gd name="T73" fmla="*/ 230698 h 51"/>
                    <a:gd name="T74" fmla="*/ 73112 w 46"/>
                    <a:gd name="T75" fmla="*/ 220557 h 51"/>
                    <a:gd name="T76" fmla="*/ 74111 w 46"/>
                    <a:gd name="T77" fmla="*/ 220557 h 51"/>
                    <a:gd name="T78" fmla="*/ 73112 w 46"/>
                    <a:gd name="T79" fmla="*/ 220557 h 51"/>
                    <a:gd name="T80" fmla="*/ 73112 w 46"/>
                    <a:gd name="T81" fmla="*/ 184112 h 51"/>
                    <a:gd name="T82" fmla="*/ 73112 w 46"/>
                    <a:gd name="T83" fmla="*/ 220557 h 51"/>
                    <a:gd name="T84" fmla="*/ 58415 w 46"/>
                    <a:gd name="T85" fmla="*/ 26668 h 51"/>
                    <a:gd name="T86" fmla="*/ 73112 w 46"/>
                    <a:gd name="T87" fmla="*/ 184112 h 51"/>
                    <a:gd name="T88" fmla="*/ 58513 w 46"/>
                    <a:gd name="T89" fmla="*/ 17376 h 51"/>
                    <a:gd name="T90" fmla="*/ 58415 w 46"/>
                    <a:gd name="T91" fmla="*/ 17376 h 51"/>
                    <a:gd name="T92" fmla="*/ 58415 w 46"/>
                    <a:gd name="T93" fmla="*/ 26668 h 51"/>
                    <a:gd name="T94" fmla="*/ 56407 w 46"/>
                    <a:gd name="T95" fmla="*/ 6407 h 51"/>
                    <a:gd name="T96" fmla="*/ 58415 w 46"/>
                    <a:gd name="T97" fmla="*/ 26668 h 51"/>
                    <a:gd name="T98" fmla="*/ 47951 w 46"/>
                    <a:gd name="T99" fmla="*/ 6407 h 51"/>
                    <a:gd name="T100" fmla="*/ 56407 w 46"/>
                    <a:gd name="T101" fmla="*/ 6407 h 51"/>
                    <a:gd name="T102" fmla="*/ 47951 w 46"/>
                    <a:gd name="T103" fmla="*/ 6407 h 51"/>
                    <a:gd name="T104" fmla="*/ 38100 w 46"/>
                    <a:gd name="T105" fmla="*/ 6407 h 51"/>
                    <a:gd name="T106" fmla="*/ 47951 w 46"/>
                    <a:gd name="T107" fmla="*/ 6407 h 51"/>
                    <a:gd name="T108" fmla="*/ 21404 w 46"/>
                    <a:gd name="T109" fmla="*/ 47125 h 51"/>
                    <a:gd name="T110" fmla="*/ 38100 w 46"/>
                    <a:gd name="T111" fmla="*/ 6407 h 51"/>
                    <a:gd name="T112" fmla="*/ 21404 w 46"/>
                    <a:gd name="T113" fmla="*/ 47125 h 51"/>
                    <a:gd name="T114" fmla="*/ 21404 w 46"/>
                    <a:gd name="T115" fmla="*/ 47125 h 51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</a:gdLst>
                  <a:ahLst/>
                  <a:cxnLst>
                    <a:cxn ang="T116">
                      <a:pos x="T0" y="T1"/>
                    </a:cxn>
                    <a:cxn ang="T117">
                      <a:pos x="T2" y="T3"/>
                    </a:cxn>
                    <a:cxn ang="T118">
                      <a:pos x="T4" y="T5"/>
                    </a:cxn>
                    <a:cxn ang="T119">
                      <a:pos x="T6" y="T7"/>
                    </a:cxn>
                    <a:cxn ang="T120">
                      <a:pos x="T8" y="T9"/>
                    </a:cxn>
                    <a:cxn ang="T121">
                      <a:pos x="T10" y="T11"/>
                    </a:cxn>
                    <a:cxn ang="T122">
                      <a:pos x="T12" y="T13"/>
                    </a:cxn>
                    <a:cxn ang="T123">
                      <a:pos x="T14" y="T15"/>
                    </a:cxn>
                    <a:cxn ang="T124">
                      <a:pos x="T16" y="T17"/>
                    </a:cxn>
                    <a:cxn ang="T125">
                      <a:pos x="T18" y="T19"/>
                    </a:cxn>
                    <a:cxn ang="T126">
                      <a:pos x="T20" y="T21"/>
                    </a:cxn>
                    <a:cxn ang="T127">
                      <a:pos x="T22" y="T23"/>
                    </a:cxn>
                    <a:cxn ang="T128">
                      <a:pos x="T24" y="T25"/>
                    </a:cxn>
                    <a:cxn ang="T129">
                      <a:pos x="T26" y="T27"/>
                    </a:cxn>
                    <a:cxn ang="T130">
                      <a:pos x="T28" y="T29"/>
                    </a:cxn>
                    <a:cxn ang="T131">
                      <a:pos x="T30" y="T31"/>
                    </a:cxn>
                    <a:cxn ang="T132">
                      <a:pos x="T32" y="T33"/>
                    </a:cxn>
                    <a:cxn ang="T133">
                      <a:pos x="T34" y="T35"/>
                    </a:cxn>
                    <a:cxn ang="T134">
                      <a:pos x="T36" y="T37"/>
                    </a:cxn>
                    <a:cxn ang="T135">
                      <a:pos x="T38" y="T39"/>
                    </a:cxn>
                    <a:cxn ang="T136">
                      <a:pos x="T40" y="T41"/>
                    </a:cxn>
                    <a:cxn ang="T137">
                      <a:pos x="T42" y="T43"/>
                    </a:cxn>
                    <a:cxn ang="T138">
                      <a:pos x="T44" y="T45"/>
                    </a:cxn>
                    <a:cxn ang="T139">
                      <a:pos x="T46" y="T47"/>
                    </a:cxn>
                    <a:cxn ang="T140">
                      <a:pos x="T48" y="T49"/>
                    </a:cxn>
                    <a:cxn ang="T141">
                      <a:pos x="T50" y="T51"/>
                    </a:cxn>
                    <a:cxn ang="T142">
                      <a:pos x="T52" y="T53"/>
                    </a:cxn>
                    <a:cxn ang="T143">
                      <a:pos x="T54" y="T55"/>
                    </a:cxn>
                    <a:cxn ang="T144">
                      <a:pos x="T56" y="T57"/>
                    </a:cxn>
                    <a:cxn ang="T145">
                      <a:pos x="T58" y="T59"/>
                    </a:cxn>
                    <a:cxn ang="T146">
                      <a:pos x="T60" y="T61"/>
                    </a:cxn>
                    <a:cxn ang="T147">
                      <a:pos x="T62" y="T63"/>
                    </a:cxn>
                    <a:cxn ang="T148">
                      <a:pos x="T64" y="T65"/>
                    </a:cxn>
                    <a:cxn ang="T149">
                      <a:pos x="T66" y="T67"/>
                    </a:cxn>
                    <a:cxn ang="T150">
                      <a:pos x="T68" y="T69"/>
                    </a:cxn>
                    <a:cxn ang="T151">
                      <a:pos x="T70" y="T71"/>
                    </a:cxn>
                    <a:cxn ang="T152">
                      <a:pos x="T72" y="T73"/>
                    </a:cxn>
                    <a:cxn ang="T153">
                      <a:pos x="T74" y="T75"/>
                    </a:cxn>
                    <a:cxn ang="T154">
                      <a:pos x="T76" y="T77"/>
                    </a:cxn>
                    <a:cxn ang="T155">
                      <a:pos x="T78" y="T79"/>
                    </a:cxn>
                    <a:cxn ang="T156">
                      <a:pos x="T80" y="T81"/>
                    </a:cxn>
                    <a:cxn ang="T157">
                      <a:pos x="T82" y="T83"/>
                    </a:cxn>
                    <a:cxn ang="T158">
                      <a:pos x="T84" y="T85"/>
                    </a:cxn>
                    <a:cxn ang="T159">
                      <a:pos x="T86" y="T87"/>
                    </a:cxn>
                    <a:cxn ang="T160">
                      <a:pos x="T88" y="T89"/>
                    </a:cxn>
                    <a:cxn ang="T161">
                      <a:pos x="T90" y="T91"/>
                    </a:cxn>
                    <a:cxn ang="T162">
                      <a:pos x="T92" y="T93"/>
                    </a:cxn>
                    <a:cxn ang="T163">
                      <a:pos x="T94" y="T95"/>
                    </a:cxn>
                    <a:cxn ang="T164">
                      <a:pos x="T96" y="T97"/>
                    </a:cxn>
                    <a:cxn ang="T165">
                      <a:pos x="T98" y="T99"/>
                    </a:cxn>
                    <a:cxn ang="T166">
                      <a:pos x="T100" y="T101"/>
                    </a:cxn>
                    <a:cxn ang="T167">
                      <a:pos x="T102" y="T103"/>
                    </a:cxn>
                    <a:cxn ang="T168">
                      <a:pos x="T104" y="T105"/>
                    </a:cxn>
                    <a:cxn ang="T169">
                      <a:pos x="T106" y="T107"/>
                    </a:cxn>
                    <a:cxn ang="T170">
                      <a:pos x="T108" y="T109"/>
                    </a:cxn>
                    <a:cxn ang="T171">
                      <a:pos x="T110" y="T111"/>
                    </a:cxn>
                    <a:cxn ang="T172">
                      <a:pos x="T112" y="T113"/>
                    </a:cxn>
                    <a:cxn ang="T173">
                      <a:pos x="T114" y="T115"/>
                    </a:cxn>
                  </a:cxnLst>
                  <a:rect l="0" t="0" r="r" b="b"/>
                  <a:pathLst>
                    <a:path w="46" h="51">
                      <a:moveTo>
                        <a:pt x="13" y="8"/>
                      </a:moveTo>
                      <a:cubicBezTo>
                        <a:pt x="10" y="12"/>
                        <a:pt x="6" y="16"/>
                        <a:pt x="4" y="20"/>
                      </a:cubicBezTo>
                      <a:lnTo>
                        <a:pt x="3" y="19"/>
                      </a:lnTo>
                      <a:cubicBezTo>
                        <a:pt x="5" y="15"/>
                        <a:pt x="8" y="11"/>
                        <a:pt x="12" y="8"/>
                      </a:cubicBezTo>
                      <a:lnTo>
                        <a:pt x="13" y="8"/>
                      </a:lnTo>
                      <a:close/>
                      <a:moveTo>
                        <a:pt x="4" y="20"/>
                      </a:moveTo>
                      <a:cubicBezTo>
                        <a:pt x="2" y="24"/>
                        <a:pt x="2" y="28"/>
                        <a:pt x="4" y="32"/>
                      </a:cubicBezTo>
                      <a:lnTo>
                        <a:pt x="3" y="33"/>
                      </a:lnTo>
                      <a:cubicBezTo>
                        <a:pt x="0" y="28"/>
                        <a:pt x="1" y="24"/>
                        <a:pt x="3" y="19"/>
                      </a:cubicBezTo>
                      <a:lnTo>
                        <a:pt x="4" y="20"/>
                      </a:lnTo>
                      <a:close/>
                      <a:moveTo>
                        <a:pt x="4" y="32"/>
                      </a:moveTo>
                      <a:lnTo>
                        <a:pt x="4" y="32"/>
                      </a:lnTo>
                      <a:lnTo>
                        <a:pt x="3" y="33"/>
                      </a:lnTo>
                      <a:lnTo>
                        <a:pt x="4" y="32"/>
                      </a:lnTo>
                      <a:close/>
                      <a:moveTo>
                        <a:pt x="4" y="32"/>
                      </a:moveTo>
                      <a:lnTo>
                        <a:pt x="4" y="32"/>
                      </a:lnTo>
                      <a:lnTo>
                        <a:pt x="3" y="33"/>
                      </a:lnTo>
                      <a:lnTo>
                        <a:pt x="4" y="32"/>
                      </a:lnTo>
                      <a:close/>
                      <a:moveTo>
                        <a:pt x="3" y="33"/>
                      </a:moveTo>
                      <a:lnTo>
                        <a:pt x="3" y="33"/>
                      </a:lnTo>
                      <a:close/>
                      <a:moveTo>
                        <a:pt x="4" y="32"/>
                      </a:moveTo>
                      <a:cubicBezTo>
                        <a:pt x="4" y="33"/>
                        <a:pt x="5" y="33"/>
                        <a:pt x="5" y="34"/>
                      </a:cubicBezTo>
                      <a:lnTo>
                        <a:pt x="3" y="34"/>
                      </a:lnTo>
                      <a:cubicBezTo>
                        <a:pt x="3" y="34"/>
                        <a:pt x="3" y="33"/>
                        <a:pt x="3" y="33"/>
                      </a:cubicBezTo>
                      <a:lnTo>
                        <a:pt x="4" y="32"/>
                      </a:lnTo>
                      <a:close/>
                      <a:moveTo>
                        <a:pt x="5" y="34"/>
                      </a:moveTo>
                      <a:cubicBezTo>
                        <a:pt x="5" y="34"/>
                        <a:pt x="5" y="35"/>
                        <a:pt x="6" y="36"/>
                      </a:cubicBezTo>
                      <a:lnTo>
                        <a:pt x="4" y="36"/>
                      </a:lnTo>
                      <a:cubicBezTo>
                        <a:pt x="4" y="36"/>
                        <a:pt x="4" y="35"/>
                        <a:pt x="3" y="34"/>
                      </a:cubicBezTo>
                      <a:lnTo>
                        <a:pt x="5" y="34"/>
                      </a:lnTo>
                      <a:close/>
                      <a:moveTo>
                        <a:pt x="6" y="36"/>
                      </a:moveTo>
                      <a:cubicBezTo>
                        <a:pt x="8" y="38"/>
                        <a:pt x="10" y="41"/>
                        <a:pt x="12" y="43"/>
                      </a:cubicBezTo>
                      <a:lnTo>
                        <a:pt x="11" y="44"/>
                      </a:lnTo>
                      <a:cubicBezTo>
                        <a:pt x="9" y="42"/>
                        <a:pt x="6" y="39"/>
                        <a:pt x="4" y="36"/>
                      </a:cubicBezTo>
                      <a:lnTo>
                        <a:pt x="6" y="36"/>
                      </a:lnTo>
                      <a:close/>
                      <a:moveTo>
                        <a:pt x="12" y="43"/>
                      </a:moveTo>
                      <a:lnTo>
                        <a:pt x="12" y="43"/>
                      </a:lnTo>
                      <a:lnTo>
                        <a:pt x="12" y="44"/>
                      </a:lnTo>
                      <a:lnTo>
                        <a:pt x="12" y="43"/>
                      </a:lnTo>
                      <a:close/>
                      <a:moveTo>
                        <a:pt x="12" y="43"/>
                      </a:moveTo>
                      <a:cubicBezTo>
                        <a:pt x="17" y="49"/>
                        <a:pt x="28" y="49"/>
                        <a:pt x="36" y="49"/>
                      </a:cubicBezTo>
                      <a:lnTo>
                        <a:pt x="36" y="50"/>
                      </a:lnTo>
                      <a:cubicBezTo>
                        <a:pt x="28" y="50"/>
                        <a:pt x="17" y="51"/>
                        <a:pt x="11" y="44"/>
                      </a:cubicBezTo>
                      <a:lnTo>
                        <a:pt x="12" y="43"/>
                      </a:lnTo>
                      <a:close/>
                      <a:moveTo>
                        <a:pt x="36" y="49"/>
                      </a:moveTo>
                      <a:cubicBezTo>
                        <a:pt x="37" y="48"/>
                        <a:pt x="38" y="48"/>
                        <a:pt x="38" y="48"/>
                      </a:cubicBezTo>
                      <a:lnTo>
                        <a:pt x="38" y="50"/>
                      </a:lnTo>
                      <a:cubicBezTo>
                        <a:pt x="38" y="50"/>
                        <a:pt x="37" y="50"/>
                        <a:pt x="36" y="50"/>
                      </a:cubicBezTo>
                      <a:lnTo>
                        <a:pt x="36" y="49"/>
                      </a:lnTo>
                      <a:close/>
                      <a:moveTo>
                        <a:pt x="38" y="48"/>
                      </a:moveTo>
                      <a:lnTo>
                        <a:pt x="38" y="48"/>
                      </a:lnTo>
                      <a:lnTo>
                        <a:pt x="38" y="49"/>
                      </a:lnTo>
                      <a:lnTo>
                        <a:pt x="38" y="48"/>
                      </a:lnTo>
                      <a:close/>
                      <a:moveTo>
                        <a:pt x="38" y="48"/>
                      </a:moveTo>
                      <a:cubicBezTo>
                        <a:pt x="39" y="48"/>
                        <a:pt x="39" y="48"/>
                        <a:pt x="39" y="48"/>
                      </a:cubicBezTo>
                      <a:lnTo>
                        <a:pt x="39" y="50"/>
                      </a:lnTo>
                      <a:cubicBezTo>
                        <a:pt x="39" y="50"/>
                        <a:pt x="39" y="50"/>
                        <a:pt x="38" y="50"/>
                      </a:cubicBezTo>
                      <a:lnTo>
                        <a:pt x="38" y="48"/>
                      </a:lnTo>
                      <a:close/>
                      <a:moveTo>
                        <a:pt x="39" y="48"/>
                      </a:moveTo>
                      <a:cubicBezTo>
                        <a:pt x="40" y="48"/>
                        <a:pt x="42" y="47"/>
                        <a:pt x="43" y="45"/>
                      </a:cubicBezTo>
                      <a:lnTo>
                        <a:pt x="44" y="46"/>
                      </a:lnTo>
                      <a:cubicBezTo>
                        <a:pt x="43" y="48"/>
                        <a:pt x="41" y="49"/>
                        <a:pt x="39" y="50"/>
                      </a:cubicBezTo>
                      <a:lnTo>
                        <a:pt x="39" y="48"/>
                      </a:lnTo>
                      <a:close/>
                      <a:moveTo>
                        <a:pt x="43" y="45"/>
                      </a:moveTo>
                      <a:cubicBezTo>
                        <a:pt x="44" y="43"/>
                        <a:pt x="44" y="41"/>
                        <a:pt x="44" y="39"/>
                      </a:cubicBezTo>
                      <a:lnTo>
                        <a:pt x="46" y="39"/>
                      </a:lnTo>
                      <a:cubicBezTo>
                        <a:pt x="46" y="41"/>
                        <a:pt x="45" y="44"/>
                        <a:pt x="44" y="46"/>
                      </a:cubicBezTo>
                      <a:lnTo>
                        <a:pt x="43" y="45"/>
                      </a:lnTo>
                      <a:close/>
                      <a:moveTo>
                        <a:pt x="44" y="39"/>
                      </a:moveTo>
                      <a:cubicBezTo>
                        <a:pt x="44" y="38"/>
                        <a:pt x="44" y="37"/>
                        <a:pt x="44" y="37"/>
                      </a:cubicBezTo>
                      <a:lnTo>
                        <a:pt x="45" y="36"/>
                      </a:lnTo>
                      <a:cubicBezTo>
                        <a:pt x="46" y="37"/>
                        <a:pt x="46" y="38"/>
                        <a:pt x="46" y="39"/>
                      </a:cubicBezTo>
                      <a:lnTo>
                        <a:pt x="44" y="39"/>
                      </a:lnTo>
                      <a:close/>
                      <a:moveTo>
                        <a:pt x="44" y="37"/>
                      </a:moveTo>
                      <a:lnTo>
                        <a:pt x="44" y="37"/>
                      </a:lnTo>
                      <a:lnTo>
                        <a:pt x="45" y="37"/>
                      </a:lnTo>
                      <a:lnTo>
                        <a:pt x="44" y="37"/>
                      </a:lnTo>
                      <a:close/>
                      <a:moveTo>
                        <a:pt x="44" y="37"/>
                      </a:moveTo>
                      <a:cubicBezTo>
                        <a:pt x="43" y="35"/>
                        <a:pt x="43" y="33"/>
                        <a:pt x="43" y="31"/>
                      </a:cubicBezTo>
                      <a:lnTo>
                        <a:pt x="44" y="31"/>
                      </a:lnTo>
                      <a:cubicBezTo>
                        <a:pt x="45" y="33"/>
                        <a:pt x="45" y="34"/>
                        <a:pt x="45" y="36"/>
                      </a:cubicBezTo>
                      <a:lnTo>
                        <a:pt x="44" y="37"/>
                      </a:lnTo>
                      <a:close/>
                      <a:moveTo>
                        <a:pt x="43" y="31"/>
                      </a:moveTo>
                      <a:cubicBezTo>
                        <a:pt x="40" y="21"/>
                        <a:pt x="38" y="12"/>
                        <a:pt x="35" y="4"/>
                      </a:cubicBezTo>
                      <a:lnTo>
                        <a:pt x="36" y="3"/>
                      </a:lnTo>
                      <a:cubicBezTo>
                        <a:pt x="40" y="12"/>
                        <a:pt x="42" y="21"/>
                        <a:pt x="44" y="31"/>
                      </a:cubicBezTo>
                      <a:lnTo>
                        <a:pt x="43" y="31"/>
                      </a:lnTo>
                      <a:close/>
                      <a:moveTo>
                        <a:pt x="36" y="3"/>
                      </a:moveTo>
                      <a:lnTo>
                        <a:pt x="36" y="3"/>
                      </a:lnTo>
                      <a:lnTo>
                        <a:pt x="35" y="3"/>
                      </a:lnTo>
                      <a:lnTo>
                        <a:pt x="36" y="3"/>
                      </a:lnTo>
                      <a:close/>
                      <a:moveTo>
                        <a:pt x="35" y="4"/>
                      </a:moveTo>
                      <a:cubicBezTo>
                        <a:pt x="34" y="3"/>
                        <a:pt x="34" y="2"/>
                        <a:pt x="33" y="2"/>
                      </a:cubicBezTo>
                      <a:lnTo>
                        <a:pt x="34" y="1"/>
                      </a:lnTo>
                      <a:cubicBezTo>
                        <a:pt x="35" y="2"/>
                        <a:pt x="35" y="2"/>
                        <a:pt x="36" y="3"/>
                      </a:cubicBezTo>
                      <a:lnTo>
                        <a:pt x="35" y="4"/>
                      </a:lnTo>
                      <a:close/>
                      <a:moveTo>
                        <a:pt x="33" y="2"/>
                      </a:moveTo>
                      <a:cubicBezTo>
                        <a:pt x="32" y="1"/>
                        <a:pt x="31" y="1"/>
                        <a:pt x="29" y="1"/>
                      </a:cubicBezTo>
                      <a:lnTo>
                        <a:pt x="29" y="0"/>
                      </a:lnTo>
                      <a:cubicBezTo>
                        <a:pt x="31" y="0"/>
                        <a:pt x="33" y="0"/>
                        <a:pt x="34" y="1"/>
                      </a:cubicBezTo>
                      <a:lnTo>
                        <a:pt x="33" y="2"/>
                      </a:lnTo>
                      <a:close/>
                      <a:moveTo>
                        <a:pt x="29" y="1"/>
                      </a:moveTo>
                      <a:cubicBezTo>
                        <a:pt x="27" y="1"/>
                        <a:pt x="26" y="1"/>
                        <a:pt x="24" y="2"/>
                      </a:cubicBezTo>
                      <a:lnTo>
                        <a:pt x="23" y="1"/>
                      </a:lnTo>
                      <a:cubicBezTo>
                        <a:pt x="25" y="0"/>
                        <a:pt x="27" y="0"/>
                        <a:pt x="29" y="0"/>
                      </a:cubicBezTo>
                      <a:lnTo>
                        <a:pt x="29" y="1"/>
                      </a:lnTo>
                      <a:close/>
                      <a:moveTo>
                        <a:pt x="24" y="2"/>
                      </a:moveTo>
                      <a:cubicBezTo>
                        <a:pt x="20" y="3"/>
                        <a:pt x="16" y="6"/>
                        <a:pt x="13" y="8"/>
                      </a:cubicBezTo>
                      <a:lnTo>
                        <a:pt x="12" y="8"/>
                      </a:lnTo>
                      <a:cubicBezTo>
                        <a:pt x="15" y="5"/>
                        <a:pt x="19" y="2"/>
                        <a:pt x="23" y="1"/>
                      </a:cubicBezTo>
                      <a:lnTo>
                        <a:pt x="24" y="2"/>
                      </a:lnTo>
                      <a:close/>
                      <a:moveTo>
                        <a:pt x="13" y="8"/>
                      </a:moveTo>
                      <a:lnTo>
                        <a:pt x="13" y="8"/>
                      </a:lnTo>
                      <a:close/>
                    </a:path>
                  </a:pathLst>
                </a:custGeom>
                <a:solidFill>
                  <a:srgbClr val="94939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546" name="Freeform 119"/>
                <p:cNvSpPr>
                  <a:spLocks noChangeArrowheads="1"/>
                </p:cNvSpPr>
                <p:nvPr/>
              </p:nvSpPr>
              <p:spPr bwMode="auto">
                <a:xfrm>
                  <a:off x="1380" y="3736"/>
                  <a:ext cx="52" cy="54"/>
                </a:xfrm>
                <a:custGeom>
                  <a:avLst/>
                  <a:gdLst>
                    <a:gd name="T0" fmla="*/ 31244 w 38"/>
                    <a:gd name="T1" fmla="*/ 28559 h 32"/>
                    <a:gd name="T2" fmla="*/ 2960 w 38"/>
                    <a:gd name="T3" fmla="*/ 125479 h 32"/>
                    <a:gd name="T4" fmla="*/ 12375 w 38"/>
                    <a:gd name="T5" fmla="*/ 179334 h 32"/>
                    <a:gd name="T6" fmla="*/ 31244 w 38"/>
                    <a:gd name="T7" fmla="*/ 147692 h 32"/>
                    <a:gd name="T8" fmla="*/ 59721 w 38"/>
                    <a:gd name="T9" fmla="*/ 109635 h 32"/>
                    <a:gd name="T10" fmla="*/ 57632 w 38"/>
                    <a:gd name="T11" fmla="*/ 47319 h 32"/>
                    <a:gd name="T12" fmla="*/ 42279 w 38"/>
                    <a:gd name="T13" fmla="*/ 10414 h 32"/>
                    <a:gd name="T14" fmla="*/ 31244 w 38"/>
                    <a:gd name="T15" fmla="*/ 28559 h 32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38" h="32">
                      <a:moveTo>
                        <a:pt x="18" y="5"/>
                      </a:moveTo>
                      <a:cubicBezTo>
                        <a:pt x="13" y="12"/>
                        <a:pt x="5" y="15"/>
                        <a:pt x="2" y="21"/>
                      </a:cubicBezTo>
                      <a:cubicBezTo>
                        <a:pt x="0" y="25"/>
                        <a:pt x="3" y="29"/>
                        <a:pt x="7" y="30"/>
                      </a:cubicBezTo>
                      <a:cubicBezTo>
                        <a:pt x="12" y="32"/>
                        <a:pt x="15" y="27"/>
                        <a:pt x="18" y="25"/>
                      </a:cubicBezTo>
                      <a:cubicBezTo>
                        <a:pt x="24" y="22"/>
                        <a:pt x="31" y="25"/>
                        <a:pt x="35" y="19"/>
                      </a:cubicBezTo>
                      <a:cubicBezTo>
                        <a:pt x="38" y="14"/>
                        <a:pt x="36" y="11"/>
                        <a:pt x="34" y="8"/>
                      </a:cubicBezTo>
                      <a:cubicBezTo>
                        <a:pt x="32" y="5"/>
                        <a:pt x="30" y="0"/>
                        <a:pt x="25" y="2"/>
                      </a:cubicBezTo>
                      <a:cubicBezTo>
                        <a:pt x="22" y="2"/>
                        <a:pt x="18" y="4"/>
                        <a:pt x="18" y="5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547" name="Freeform 120"/>
                <p:cNvSpPr>
                  <a:spLocks noChangeArrowheads="1"/>
                </p:cNvSpPr>
                <p:nvPr/>
              </p:nvSpPr>
              <p:spPr bwMode="auto">
                <a:xfrm>
                  <a:off x="1380" y="3736"/>
                  <a:ext cx="50" cy="54"/>
                </a:xfrm>
                <a:custGeom>
                  <a:avLst/>
                  <a:gdLst>
                    <a:gd name="T0" fmla="*/ 14300 w 37"/>
                    <a:gd name="T1" fmla="*/ 71975 h 32"/>
                    <a:gd name="T2" fmla="*/ 16377 w 37"/>
                    <a:gd name="T3" fmla="*/ 78368 h 32"/>
                    <a:gd name="T4" fmla="*/ 14300 w 37"/>
                    <a:gd name="T5" fmla="*/ 71975 h 32"/>
                    <a:gd name="T6" fmla="*/ 4305 w 37"/>
                    <a:gd name="T7" fmla="*/ 129794 h 32"/>
                    <a:gd name="T8" fmla="*/ 4305 w 37"/>
                    <a:gd name="T9" fmla="*/ 129794 h 32"/>
                    <a:gd name="T10" fmla="*/ 1581 w 37"/>
                    <a:gd name="T11" fmla="*/ 125479 h 32"/>
                    <a:gd name="T12" fmla="*/ 4305 w 37"/>
                    <a:gd name="T13" fmla="*/ 153935 h 32"/>
                    <a:gd name="T14" fmla="*/ 2614 w 37"/>
                    <a:gd name="T15" fmla="*/ 129794 h 32"/>
                    <a:gd name="T16" fmla="*/ 8673 w 37"/>
                    <a:gd name="T17" fmla="*/ 179334 h 32"/>
                    <a:gd name="T18" fmla="*/ 8673 w 37"/>
                    <a:gd name="T19" fmla="*/ 173625 h 32"/>
                    <a:gd name="T20" fmla="*/ 8673 w 37"/>
                    <a:gd name="T21" fmla="*/ 179334 h 32"/>
                    <a:gd name="T22" fmla="*/ 10899 w 37"/>
                    <a:gd name="T23" fmla="*/ 173625 h 32"/>
                    <a:gd name="T24" fmla="*/ 10899 w 37"/>
                    <a:gd name="T25" fmla="*/ 173625 h 32"/>
                    <a:gd name="T26" fmla="*/ 23574 w 37"/>
                    <a:gd name="T27" fmla="*/ 164945 h 32"/>
                    <a:gd name="T28" fmla="*/ 20942 w 37"/>
                    <a:gd name="T29" fmla="*/ 161963 h 32"/>
                    <a:gd name="T30" fmla="*/ 23574 w 37"/>
                    <a:gd name="T31" fmla="*/ 164945 h 32"/>
                    <a:gd name="T32" fmla="*/ 27893 w 37"/>
                    <a:gd name="T33" fmla="*/ 147692 h 32"/>
                    <a:gd name="T34" fmla="*/ 27000 w 37"/>
                    <a:gd name="T35" fmla="*/ 142955 h 32"/>
                    <a:gd name="T36" fmla="*/ 27893 w 37"/>
                    <a:gd name="T37" fmla="*/ 147692 h 32"/>
                    <a:gd name="T38" fmla="*/ 50649 w 37"/>
                    <a:gd name="T39" fmla="*/ 108280 h 32"/>
                    <a:gd name="T40" fmla="*/ 38864 w 37"/>
                    <a:gd name="T41" fmla="*/ 129794 h 32"/>
                    <a:gd name="T42" fmla="*/ 52459 w 37"/>
                    <a:gd name="T43" fmla="*/ 109635 h 32"/>
                    <a:gd name="T44" fmla="*/ 52459 w 37"/>
                    <a:gd name="T45" fmla="*/ 78368 h 32"/>
                    <a:gd name="T46" fmla="*/ 50649 w 37"/>
                    <a:gd name="T47" fmla="*/ 108280 h 32"/>
                    <a:gd name="T48" fmla="*/ 50649 w 37"/>
                    <a:gd name="T49" fmla="*/ 43463 h 32"/>
                    <a:gd name="T50" fmla="*/ 48815 w 37"/>
                    <a:gd name="T51" fmla="*/ 47319 h 32"/>
                    <a:gd name="T52" fmla="*/ 48815 w 37"/>
                    <a:gd name="T53" fmla="*/ 47319 h 32"/>
                    <a:gd name="T54" fmla="*/ 50649 w 37"/>
                    <a:gd name="T55" fmla="*/ 43463 h 32"/>
                    <a:gd name="T56" fmla="*/ 50649 w 37"/>
                    <a:gd name="T57" fmla="*/ 43463 h 32"/>
                    <a:gd name="T58" fmla="*/ 50649 w 37"/>
                    <a:gd name="T59" fmla="*/ 43463 h 32"/>
                    <a:gd name="T60" fmla="*/ 50649 w 37"/>
                    <a:gd name="T61" fmla="*/ 36305 h 32"/>
                    <a:gd name="T62" fmla="*/ 48815 w 37"/>
                    <a:gd name="T63" fmla="*/ 43463 h 32"/>
                    <a:gd name="T64" fmla="*/ 48815 w 37"/>
                    <a:gd name="T65" fmla="*/ 43463 h 32"/>
                    <a:gd name="T66" fmla="*/ 50649 w 37"/>
                    <a:gd name="T67" fmla="*/ 36305 h 32"/>
                    <a:gd name="T68" fmla="*/ 37303 w 37"/>
                    <a:gd name="T69" fmla="*/ 10414 h 32"/>
                    <a:gd name="T70" fmla="*/ 37303 w 37"/>
                    <a:gd name="T71" fmla="*/ 10414 h 32"/>
                    <a:gd name="T72" fmla="*/ 37303 w 37"/>
                    <a:gd name="T73" fmla="*/ 10414 h 32"/>
                    <a:gd name="T74" fmla="*/ 36346 w 37"/>
                    <a:gd name="T75" fmla="*/ 6284 h 32"/>
                    <a:gd name="T76" fmla="*/ 36346 w 37"/>
                    <a:gd name="T77" fmla="*/ 17256 h 32"/>
                    <a:gd name="T78" fmla="*/ 36346 w 37"/>
                    <a:gd name="T79" fmla="*/ 6284 h 32"/>
                    <a:gd name="T80" fmla="*/ 27000 w 37"/>
                    <a:gd name="T81" fmla="*/ 36305 h 32"/>
                    <a:gd name="T82" fmla="*/ 34528 w 37"/>
                    <a:gd name="T83" fmla="*/ 17256 h 32"/>
                    <a:gd name="T84" fmla="*/ 27000 w 37"/>
                    <a:gd name="T85" fmla="*/ 36305 h 32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</a:gdLst>
                  <a:ahLst/>
                  <a:cxnLst>
                    <a:cxn ang="T86">
                      <a:pos x="T0" y="T1"/>
                    </a:cxn>
                    <a:cxn ang="T87">
                      <a:pos x="T2" y="T3"/>
                    </a:cxn>
                    <a:cxn ang="T88">
                      <a:pos x="T4" y="T5"/>
                    </a:cxn>
                    <a:cxn ang="T89">
                      <a:pos x="T6" y="T7"/>
                    </a:cxn>
                    <a:cxn ang="T90">
                      <a:pos x="T8" y="T9"/>
                    </a:cxn>
                    <a:cxn ang="T91">
                      <a:pos x="T10" y="T11"/>
                    </a:cxn>
                    <a:cxn ang="T92">
                      <a:pos x="T12" y="T13"/>
                    </a:cxn>
                    <a:cxn ang="T93">
                      <a:pos x="T14" y="T15"/>
                    </a:cxn>
                    <a:cxn ang="T94">
                      <a:pos x="T16" y="T17"/>
                    </a:cxn>
                    <a:cxn ang="T95">
                      <a:pos x="T18" y="T19"/>
                    </a:cxn>
                    <a:cxn ang="T96">
                      <a:pos x="T20" y="T21"/>
                    </a:cxn>
                    <a:cxn ang="T97">
                      <a:pos x="T22" y="T23"/>
                    </a:cxn>
                    <a:cxn ang="T98">
                      <a:pos x="T24" y="T25"/>
                    </a:cxn>
                    <a:cxn ang="T99">
                      <a:pos x="T26" y="T27"/>
                    </a:cxn>
                    <a:cxn ang="T100">
                      <a:pos x="T28" y="T29"/>
                    </a:cxn>
                    <a:cxn ang="T101">
                      <a:pos x="T30" y="T31"/>
                    </a:cxn>
                    <a:cxn ang="T102">
                      <a:pos x="T32" y="T33"/>
                    </a:cxn>
                    <a:cxn ang="T103">
                      <a:pos x="T34" y="T35"/>
                    </a:cxn>
                    <a:cxn ang="T104">
                      <a:pos x="T36" y="T37"/>
                    </a:cxn>
                    <a:cxn ang="T105">
                      <a:pos x="T38" y="T39"/>
                    </a:cxn>
                    <a:cxn ang="T106">
                      <a:pos x="T40" y="T41"/>
                    </a:cxn>
                    <a:cxn ang="T107">
                      <a:pos x="T42" y="T43"/>
                    </a:cxn>
                    <a:cxn ang="T108">
                      <a:pos x="T44" y="T45"/>
                    </a:cxn>
                    <a:cxn ang="T109">
                      <a:pos x="T46" y="T47"/>
                    </a:cxn>
                    <a:cxn ang="T110">
                      <a:pos x="T48" y="T49"/>
                    </a:cxn>
                    <a:cxn ang="T111">
                      <a:pos x="T50" y="T51"/>
                    </a:cxn>
                    <a:cxn ang="T112">
                      <a:pos x="T52" y="T53"/>
                    </a:cxn>
                    <a:cxn ang="T113">
                      <a:pos x="T54" y="T55"/>
                    </a:cxn>
                    <a:cxn ang="T114">
                      <a:pos x="T56" y="T57"/>
                    </a:cxn>
                    <a:cxn ang="T115">
                      <a:pos x="T58" y="T59"/>
                    </a:cxn>
                    <a:cxn ang="T116">
                      <a:pos x="T60" y="T61"/>
                    </a:cxn>
                    <a:cxn ang="T117">
                      <a:pos x="T62" y="T63"/>
                    </a:cxn>
                    <a:cxn ang="T118">
                      <a:pos x="T64" y="T65"/>
                    </a:cxn>
                    <a:cxn ang="T119">
                      <a:pos x="T66" y="T67"/>
                    </a:cxn>
                    <a:cxn ang="T120">
                      <a:pos x="T68" y="T69"/>
                    </a:cxn>
                    <a:cxn ang="T121">
                      <a:pos x="T70" y="T71"/>
                    </a:cxn>
                    <a:cxn ang="T122">
                      <a:pos x="T72" y="T73"/>
                    </a:cxn>
                    <a:cxn ang="T123">
                      <a:pos x="T74" y="T75"/>
                    </a:cxn>
                    <a:cxn ang="T124">
                      <a:pos x="T76" y="T77"/>
                    </a:cxn>
                    <a:cxn ang="T125">
                      <a:pos x="T78" y="T79"/>
                    </a:cxn>
                    <a:cxn ang="T126">
                      <a:pos x="T80" y="T81"/>
                    </a:cxn>
                    <a:cxn ang="T127">
                      <a:pos x="T82" y="T83"/>
                    </a:cxn>
                    <a:cxn ang="T128">
                      <a:pos x="T84" y="T85"/>
                    </a:cxn>
                  </a:cxnLst>
                  <a:rect l="0" t="0" r="r" b="b"/>
                  <a:pathLst>
                    <a:path w="37" h="32">
                      <a:moveTo>
                        <a:pt x="18" y="6"/>
                      </a:moveTo>
                      <a:cubicBezTo>
                        <a:pt x="16" y="8"/>
                        <a:pt x="13" y="11"/>
                        <a:pt x="11" y="13"/>
                      </a:cubicBezTo>
                      <a:lnTo>
                        <a:pt x="10" y="12"/>
                      </a:lnTo>
                      <a:cubicBezTo>
                        <a:pt x="12" y="10"/>
                        <a:pt x="15" y="8"/>
                        <a:pt x="17" y="5"/>
                      </a:cubicBezTo>
                      <a:lnTo>
                        <a:pt x="18" y="6"/>
                      </a:lnTo>
                      <a:close/>
                      <a:moveTo>
                        <a:pt x="11" y="13"/>
                      </a:moveTo>
                      <a:cubicBezTo>
                        <a:pt x="8" y="15"/>
                        <a:pt x="4" y="18"/>
                        <a:pt x="3" y="22"/>
                      </a:cubicBezTo>
                      <a:lnTo>
                        <a:pt x="1" y="21"/>
                      </a:lnTo>
                      <a:cubicBezTo>
                        <a:pt x="3" y="17"/>
                        <a:pt x="6" y="15"/>
                        <a:pt x="10" y="12"/>
                      </a:cubicBezTo>
                      <a:lnTo>
                        <a:pt x="11" y="13"/>
                      </a:lnTo>
                      <a:close/>
                      <a:moveTo>
                        <a:pt x="3" y="22"/>
                      </a:moveTo>
                      <a:lnTo>
                        <a:pt x="3" y="22"/>
                      </a:lnTo>
                      <a:lnTo>
                        <a:pt x="2" y="21"/>
                      </a:lnTo>
                      <a:lnTo>
                        <a:pt x="3" y="22"/>
                      </a:lnTo>
                      <a:close/>
                      <a:moveTo>
                        <a:pt x="3" y="22"/>
                      </a:moveTo>
                      <a:cubicBezTo>
                        <a:pt x="2" y="22"/>
                        <a:pt x="2" y="22"/>
                        <a:pt x="2" y="22"/>
                      </a:cubicBezTo>
                      <a:lnTo>
                        <a:pt x="1" y="22"/>
                      </a:lnTo>
                      <a:cubicBezTo>
                        <a:pt x="1" y="22"/>
                        <a:pt x="1" y="21"/>
                        <a:pt x="1" y="21"/>
                      </a:cubicBezTo>
                      <a:lnTo>
                        <a:pt x="3" y="22"/>
                      </a:lnTo>
                      <a:close/>
                      <a:moveTo>
                        <a:pt x="2" y="22"/>
                      </a:moveTo>
                      <a:cubicBezTo>
                        <a:pt x="2" y="24"/>
                        <a:pt x="2" y="25"/>
                        <a:pt x="3" y="26"/>
                      </a:cubicBezTo>
                      <a:lnTo>
                        <a:pt x="2" y="27"/>
                      </a:lnTo>
                      <a:cubicBezTo>
                        <a:pt x="1" y="25"/>
                        <a:pt x="0" y="24"/>
                        <a:pt x="1" y="22"/>
                      </a:cubicBezTo>
                      <a:lnTo>
                        <a:pt x="2" y="22"/>
                      </a:lnTo>
                      <a:close/>
                      <a:moveTo>
                        <a:pt x="3" y="26"/>
                      </a:moveTo>
                      <a:cubicBezTo>
                        <a:pt x="4" y="27"/>
                        <a:pt x="5" y="28"/>
                        <a:pt x="6" y="29"/>
                      </a:cubicBezTo>
                      <a:lnTo>
                        <a:pt x="6" y="30"/>
                      </a:lnTo>
                      <a:cubicBezTo>
                        <a:pt x="4" y="29"/>
                        <a:pt x="2" y="28"/>
                        <a:pt x="2" y="27"/>
                      </a:cubicBezTo>
                      <a:lnTo>
                        <a:pt x="3" y="26"/>
                      </a:lnTo>
                      <a:close/>
                      <a:moveTo>
                        <a:pt x="6" y="29"/>
                      </a:moveTo>
                      <a:cubicBezTo>
                        <a:pt x="7" y="29"/>
                        <a:pt x="7" y="29"/>
                        <a:pt x="7" y="29"/>
                      </a:cubicBezTo>
                      <a:lnTo>
                        <a:pt x="7" y="30"/>
                      </a:lnTo>
                      <a:cubicBezTo>
                        <a:pt x="6" y="30"/>
                        <a:pt x="6" y="30"/>
                        <a:pt x="6" y="30"/>
                      </a:cubicBezTo>
                      <a:lnTo>
                        <a:pt x="6" y="29"/>
                      </a:lnTo>
                      <a:close/>
                      <a:moveTo>
                        <a:pt x="7" y="29"/>
                      </a:moveTo>
                      <a:lnTo>
                        <a:pt x="7" y="29"/>
                      </a:lnTo>
                      <a:lnTo>
                        <a:pt x="7" y="30"/>
                      </a:lnTo>
                      <a:lnTo>
                        <a:pt x="7" y="29"/>
                      </a:lnTo>
                      <a:close/>
                      <a:moveTo>
                        <a:pt x="7" y="29"/>
                      </a:moveTo>
                      <a:cubicBezTo>
                        <a:pt x="10" y="30"/>
                        <a:pt x="12" y="29"/>
                        <a:pt x="14" y="27"/>
                      </a:cubicBezTo>
                      <a:lnTo>
                        <a:pt x="16" y="28"/>
                      </a:lnTo>
                      <a:cubicBezTo>
                        <a:pt x="13" y="30"/>
                        <a:pt x="10" y="32"/>
                        <a:pt x="7" y="30"/>
                      </a:cubicBezTo>
                      <a:lnTo>
                        <a:pt x="7" y="29"/>
                      </a:lnTo>
                      <a:close/>
                      <a:moveTo>
                        <a:pt x="14" y="27"/>
                      </a:moveTo>
                      <a:cubicBezTo>
                        <a:pt x="16" y="26"/>
                        <a:pt x="17" y="25"/>
                        <a:pt x="18" y="24"/>
                      </a:cubicBezTo>
                      <a:lnTo>
                        <a:pt x="19" y="25"/>
                      </a:lnTo>
                      <a:cubicBezTo>
                        <a:pt x="18" y="26"/>
                        <a:pt x="17" y="27"/>
                        <a:pt x="16" y="28"/>
                      </a:cubicBezTo>
                      <a:lnTo>
                        <a:pt x="14" y="27"/>
                      </a:lnTo>
                      <a:close/>
                      <a:moveTo>
                        <a:pt x="19" y="25"/>
                      </a:moveTo>
                      <a:lnTo>
                        <a:pt x="19" y="25"/>
                      </a:lnTo>
                      <a:lnTo>
                        <a:pt x="18" y="25"/>
                      </a:lnTo>
                      <a:lnTo>
                        <a:pt x="19" y="25"/>
                      </a:lnTo>
                      <a:close/>
                      <a:moveTo>
                        <a:pt x="18" y="24"/>
                      </a:moveTo>
                      <a:cubicBezTo>
                        <a:pt x="20" y="23"/>
                        <a:pt x="23" y="23"/>
                        <a:pt x="26" y="22"/>
                      </a:cubicBezTo>
                      <a:lnTo>
                        <a:pt x="26" y="24"/>
                      </a:lnTo>
                      <a:cubicBezTo>
                        <a:pt x="23" y="24"/>
                        <a:pt x="21" y="24"/>
                        <a:pt x="19" y="25"/>
                      </a:cubicBezTo>
                      <a:lnTo>
                        <a:pt x="18" y="24"/>
                      </a:lnTo>
                      <a:close/>
                      <a:moveTo>
                        <a:pt x="26" y="22"/>
                      </a:moveTo>
                      <a:cubicBezTo>
                        <a:pt x="29" y="22"/>
                        <a:pt x="32" y="22"/>
                        <a:pt x="34" y="18"/>
                      </a:cubicBezTo>
                      <a:lnTo>
                        <a:pt x="36" y="19"/>
                      </a:lnTo>
                      <a:cubicBezTo>
                        <a:pt x="33" y="23"/>
                        <a:pt x="29" y="23"/>
                        <a:pt x="26" y="24"/>
                      </a:cubicBezTo>
                      <a:lnTo>
                        <a:pt x="26" y="22"/>
                      </a:lnTo>
                      <a:close/>
                      <a:moveTo>
                        <a:pt x="36" y="19"/>
                      </a:moveTo>
                      <a:lnTo>
                        <a:pt x="36" y="19"/>
                      </a:lnTo>
                      <a:lnTo>
                        <a:pt x="35" y="19"/>
                      </a:lnTo>
                      <a:lnTo>
                        <a:pt x="36" y="19"/>
                      </a:lnTo>
                      <a:close/>
                      <a:moveTo>
                        <a:pt x="34" y="18"/>
                      </a:moveTo>
                      <a:cubicBezTo>
                        <a:pt x="36" y="16"/>
                        <a:pt x="36" y="15"/>
                        <a:pt x="35" y="13"/>
                      </a:cubicBezTo>
                      <a:lnTo>
                        <a:pt x="37" y="13"/>
                      </a:lnTo>
                      <a:cubicBezTo>
                        <a:pt x="37" y="15"/>
                        <a:pt x="37" y="17"/>
                        <a:pt x="36" y="19"/>
                      </a:cubicBezTo>
                      <a:lnTo>
                        <a:pt x="34" y="18"/>
                      </a:lnTo>
                      <a:close/>
                      <a:moveTo>
                        <a:pt x="35" y="13"/>
                      </a:moveTo>
                      <a:cubicBezTo>
                        <a:pt x="35" y="11"/>
                        <a:pt x="34" y="9"/>
                        <a:pt x="33" y="8"/>
                      </a:cubicBezTo>
                      <a:lnTo>
                        <a:pt x="34" y="7"/>
                      </a:lnTo>
                      <a:cubicBezTo>
                        <a:pt x="35" y="9"/>
                        <a:pt x="37" y="11"/>
                        <a:pt x="37" y="13"/>
                      </a:cubicBezTo>
                      <a:lnTo>
                        <a:pt x="35" y="13"/>
                      </a:lnTo>
                      <a:close/>
                      <a:moveTo>
                        <a:pt x="33" y="8"/>
                      </a:moveTo>
                      <a:lnTo>
                        <a:pt x="33" y="8"/>
                      </a:lnTo>
                      <a:lnTo>
                        <a:pt x="34" y="8"/>
                      </a:lnTo>
                      <a:lnTo>
                        <a:pt x="33" y="8"/>
                      </a:lnTo>
                      <a:close/>
                      <a:moveTo>
                        <a:pt x="33" y="8"/>
                      </a:moveTo>
                      <a:lnTo>
                        <a:pt x="33" y="8"/>
                      </a:lnTo>
                      <a:lnTo>
                        <a:pt x="34" y="7"/>
                      </a:lnTo>
                      <a:lnTo>
                        <a:pt x="33" y="8"/>
                      </a:lnTo>
                      <a:close/>
                      <a:moveTo>
                        <a:pt x="34" y="7"/>
                      </a:moveTo>
                      <a:lnTo>
                        <a:pt x="34" y="7"/>
                      </a:lnTo>
                      <a:lnTo>
                        <a:pt x="34" y="8"/>
                      </a:lnTo>
                      <a:lnTo>
                        <a:pt x="34" y="7"/>
                      </a:lnTo>
                      <a:close/>
                      <a:moveTo>
                        <a:pt x="33" y="8"/>
                      </a:moveTo>
                      <a:cubicBezTo>
                        <a:pt x="33" y="8"/>
                        <a:pt x="33" y="7"/>
                        <a:pt x="33" y="7"/>
                      </a:cubicBezTo>
                      <a:lnTo>
                        <a:pt x="34" y="6"/>
                      </a:lnTo>
                      <a:cubicBezTo>
                        <a:pt x="34" y="7"/>
                        <a:pt x="34" y="7"/>
                        <a:pt x="34" y="7"/>
                      </a:cubicBezTo>
                      <a:lnTo>
                        <a:pt x="33" y="8"/>
                      </a:lnTo>
                      <a:close/>
                      <a:moveTo>
                        <a:pt x="33" y="7"/>
                      </a:moveTo>
                      <a:lnTo>
                        <a:pt x="33" y="7"/>
                      </a:lnTo>
                      <a:close/>
                      <a:moveTo>
                        <a:pt x="33" y="7"/>
                      </a:moveTo>
                      <a:cubicBezTo>
                        <a:pt x="31" y="5"/>
                        <a:pt x="29" y="1"/>
                        <a:pt x="25" y="2"/>
                      </a:cubicBezTo>
                      <a:lnTo>
                        <a:pt x="25" y="1"/>
                      </a:lnTo>
                      <a:cubicBezTo>
                        <a:pt x="30" y="0"/>
                        <a:pt x="32" y="4"/>
                        <a:pt x="34" y="6"/>
                      </a:cubicBezTo>
                      <a:lnTo>
                        <a:pt x="33" y="7"/>
                      </a:lnTo>
                      <a:close/>
                      <a:moveTo>
                        <a:pt x="25" y="2"/>
                      </a:moveTo>
                      <a:lnTo>
                        <a:pt x="25" y="2"/>
                      </a:lnTo>
                      <a:close/>
                      <a:moveTo>
                        <a:pt x="25" y="2"/>
                      </a:moveTo>
                      <a:lnTo>
                        <a:pt x="25" y="2"/>
                      </a:lnTo>
                      <a:lnTo>
                        <a:pt x="25" y="1"/>
                      </a:lnTo>
                      <a:lnTo>
                        <a:pt x="25" y="2"/>
                      </a:lnTo>
                      <a:close/>
                      <a:moveTo>
                        <a:pt x="25" y="2"/>
                      </a:moveTo>
                      <a:cubicBezTo>
                        <a:pt x="25" y="2"/>
                        <a:pt x="24" y="2"/>
                        <a:pt x="24" y="3"/>
                      </a:cubicBezTo>
                      <a:lnTo>
                        <a:pt x="24" y="1"/>
                      </a:lnTo>
                      <a:cubicBezTo>
                        <a:pt x="24" y="1"/>
                        <a:pt x="24" y="1"/>
                        <a:pt x="25" y="1"/>
                      </a:cubicBezTo>
                      <a:lnTo>
                        <a:pt x="25" y="2"/>
                      </a:lnTo>
                      <a:close/>
                      <a:moveTo>
                        <a:pt x="24" y="3"/>
                      </a:moveTo>
                      <a:cubicBezTo>
                        <a:pt x="24" y="3"/>
                        <a:pt x="23" y="3"/>
                        <a:pt x="23" y="3"/>
                      </a:cubicBezTo>
                      <a:lnTo>
                        <a:pt x="22" y="2"/>
                      </a:lnTo>
                      <a:cubicBezTo>
                        <a:pt x="23" y="2"/>
                        <a:pt x="23" y="2"/>
                        <a:pt x="24" y="1"/>
                      </a:cubicBezTo>
                      <a:lnTo>
                        <a:pt x="24" y="3"/>
                      </a:lnTo>
                      <a:close/>
                      <a:moveTo>
                        <a:pt x="23" y="3"/>
                      </a:moveTo>
                      <a:cubicBezTo>
                        <a:pt x="21" y="4"/>
                        <a:pt x="19" y="5"/>
                        <a:pt x="18" y="6"/>
                      </a:cubicBezTo>
                      <a:lnTo>
                        <a:pt x="17" y="5"/>
                      </a:lnTo>
                      <a:cubicBezTo>
                        <a:pt x="18" y="4"/>
                        <a:pt x="20" y="3"/>
                        <a:pt x="22" y="2"/>
                      </a:cubicBezTo>
                      <a:lnTo>
                        <a:pt x="23" y="3"/>
                      </a:lnTo>
                      <a:close/>
                      <a:moveTo>
                        <a:pt x="18" y="6"/>
                      </a:moveTo>
                      <a:lnTo>
                        <a:pt x="18" y="6"/>
                      </a:lnTo>
                      <a:lnTo>
                        <a:pt x="18" y="5"/>
                      </a:lnTo>
                      <a:lnTo>
                        <a:pt x="18" y="6"/>
                      </a:lnTo>
                      <a:close/>
                    </a:path>
                  </a:pathLst>
                </a:custGeom>
                <a:solidFill>
                  <a:srgbClr val="94939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548" name="Freeform 121"/>
                <p:cNvSpPr>
                  <a:spLocks noChangeArrowheads="1"/>
                </p:cNvSpPr>
                <p:nvPr/>
              </p:nvSpPr>
              <p:spPr bwMode="auto">
                <a:xfrm>
                  <a:off x="1405" y="3656"/>
                  <a:ext cx="87" cy="81"/>
                </a:xfrm>
                <a:custGeom>
                  <a:avLst/>
                  <a:gdLst>
                    <a:gd name="T0" fmla="*/ 27143 w 63"/>
                    <a:gd name="T1" fmla="*/ 33400 h 47"/>
                    <a:gd name="T2" fmla="*/ 7579 w 63"/>
                    <a:gd name="T3" fmla="*/ 144526 h 47"/>
                    <a:gd name="T4" fmla="*/ 24154 w 63"/>
                    <a:gd name="T5" fmla="*/ 283597 h 47"/>
                    <a:gd name="T6" fmla="*/ 73973 w 63"/>
                    <a:gd name="T7" fmla="*/ 315436 h 47"/>
                    <a:gd name="T8" fmla="*/ 105677 w 63"/>
                    <a:gd name="T9" fmla="*/ 170882 h 47"/>
                    <a:gd name="T10" fmla="*/ 82214 w 63"/>
                    <a:gd name="T11" fmla="*/ 92030 h 47"/>
                    <a:gd name="T12" fmla="*/ 64015 w 63"/>
                    <a:gd name="T13" fmla="*/ 92030 h 47"/>
                    <a:gd name="T14" fmla="*/ 27143 w 63"/>
                    <a:gd name="T15" fmla="*/ 33400 h 47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63" h="47">
                      <a:moveTo>
                        <a:pt x="16" y="5"/>
                      </a:moveTo>
                      <a:cubicBezTo>
                        <a:pt x="11" y="8"/>
                        <a:pt x="7" y="15"/>
                        <a:pt x="4" y="21"/>
                      </a:cubicBezTo>
                      <a:cubicBezTo>
                        <a:pt x="0" y="28"/>
                        <a:pt x="3" y="40"/>
                        <a:pt x="14" y="41"/>
                      </a:cubicBezTo>
                      <a:cubicBezTo>
                        <a:pt x="24" y="42"/>
                        <a:pt x="33" y="47"/>
                        <a:pt x="43" y="46"/>
                      </a:cubicBezTo>
                      <a:cubicBezTo>
                        <a:pt x="54" y="44"/>
                        <a:pt x="63" y="36"/>
                        <a:pt x="61" y="25"/>
                      </a:cubicBezTo>
                      <a:cubicBezTo>
                        <a:pt x="59" y="20"/>
                        <a:pt x="55" y="15"/>
                        <a:pt x="48" y="13"/>
                      </a:cubicBezTo>
                      <a:cubicBezTo>
                        <a:pt x="45" y="12"/>
                        <a:pt x="41" y="13"/>
                        <a:pt x="37" y="13"/>
                      </a:cubicBezTo>
                      <a:cubicBezTo>
                        <a:pt x="29" y="12"/>
                        <a:pt x="23" y="0"/>
                        <a:pt x="16" y="5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549" name="Freeform 122"/>
                <p:cNvSpPr>
                  <a:spLocks noChangeArrowheads="1"/>
                </p:cNvSpPr>
                <p:nvPr/>
              </p:nvSpPr>
              <p:spPr bwMode="auto">
                <a:xfrm>
                  <a:off x="1406" y="3658"/>
                  <a:ext cx="84" cy="79"/>
                </a:xfrm>
                <a:custGeom>
                  <a:avLst/>
                  <a:gdLst>
                    <a:gd name="T0" fmla="*/ 12805 w 61"/>
                    <a:gd name="T1" fmla="*/ 71306 h 46"/>
                    <a:gd name="T2" fmla="*/ 15876 w 61"/>
                    <a:gd name="T3" fmla="*/ 71306 h 46"/>
                    <a:gd name="T4" fmla="*/ 12805 w 61"/>
                    <a:gd name="T5" fmla="*/ 71306 h 46"/>
                    <a:gd name="T6" fmla="*/ 3069 w 61"/>
                    <a:gd name="T7" fmla="*/ 129495 h 46"/>
                    <a:gd name="T8" fmla="*/ 5081 w 61"/>
                    <a:gd name="T9" fmla="*/ 129495 h 46"/>
                    <a:gd name="T10" fmla="*/ 3069 w 61"/>
                    <a:gd name="T11" fmla="*/ 129495 h 46"/>
                    <a:gd name="T12" fmla="*/ 7735 w 61"/>
                    <a:gd name="T13" fmla="*/ 213954 h 46"/>
                    <a:gd name="T14" fmla="*/ 3069 w 61"/>
                    <a:gd name="T15" fmla="*/ 155080 h 46"/>
                    <a:gd name="T16" fmla="*/ 17738 w 61"/>
                    <a:gd name="T17" fmla="*/ 256214 h 46"/>
                    <a:gd name="T18" fmla="*/ 17738 w 61"/>
                    <a:gd name="T19" fmla="*/ 248926 h 46"/>
                    <a:gd name="T20" fmla="*/ 17738 w 61"/>
                    <a:gd name="T21" fmla="*/ 256214 h 46"/>
                    <a:gd name="T22" fmla="*/ 23070 w 61"/>
                    <a:gd name="T23" fmla="*/ 248926 h 46"/>
                    <a:gd name="T24" fmla="*/ 23070 w 61"/>
                    <a:gd name="T25" fmla="*/ 248926 h 46"/>
                    <a:gd name="T26" fmla="*/ 23070 w 61"/>
                    <a:gd name="T27" fmla="*/ 264045 h 46"/>
                    <a:gd name="T28" fmla="*/ 74066 w 61"/>
                    <a:gd name="T29" fmla="*/ 284261 h 46"/>
                    <a:gd name="T30" fmla="*/ 43524 w 61"/>
                    <a:gd name="T31" fmla="*/ 268245 h 46"/>
                    <a:gd name="T32" fmla="*/ 74066 w 61"/>
                    <a:gd name="T33" fmla="*/ 288130 h 46"/>
                    <a:gd name="T34" fmla="*/ 75181 w 61"/>
                    <a:gd name="T35" fmla="*/ 288130 h 46"/>
                    <a:gd name="T36" fmla="*/ 75181 w 61"/>
                    <a:gd name="T37" fmla="*/ 284261 h 46"/>
                    <a:gd name="T38" fmla="*/ 75181 w 61"/>
                    <a:gd name="T39" fmla="*/ 288130 h 46"/>
                    <a:gd name="T40" fmla="*/ 103257 w 61"/>
                    <a:gd name="T41" fmla="*/ 159832 h 46"/>
                    <a:gd name="T42" fmla="*/ 96238 w 61"/>
                    <a:gd name="T43" fmla="*/ 244718 h 46"/>
                    <a:gd name="T44" fmla="*/ 104704 w 61"/>
                    <a:gd name="T45" fmla="*/ 155080 h 46"/>
                    <a:gd name="T46" fmla="*/ 104704 w 61"/>
                    <a:gd name="T47" fmla="*/ 155080 h 46"/>
                    <a:gd name="T48" fmla="*/ 103257 w 61"/>
                    <a:gd name="T49" fmla="*/ 159832 h 46"/>
                    <a:gd name="T50" fmla="*/ 104704 w 61"/>
                    <a:gd name="T51" fmla="*/ 155080 h 46"/>
                    <a:gd name="T52" fmla="*/ 103257 w 61"/>
                    <a:gd name="T53" fmla="*/ 155080 h 46"/>
                    <a:gd name="T54" fmla="*/ 103257 w 61"/>
                    <a:gd name="T55" fmla="*/ 155080 h 46"/>
                    <a:gd name="T56" fmla="*/ 104704 w 61"/>
                    <a:gd name="T57" fmla="*/ 155080 h 46"/>
                    <a:gd name="T58" fmla="*/ 99347 w 61"/>
                    <a:gd name="T59" fmla="*/ 129495 h 46"/>
                    <a:gd name="T60" fmla="*/ 101147 w 61"/>
                    <a:gd name="T61" fmla="*/ 137680 h 46"/>
                    <a:gd name="T62" fmla="*/ 83486 w 61"/>
                    <a:gd name="T63" fmla="*/ 71306 h 46"/>
                    <a:gd name="T64" fmla="*/ 83486 w 61"/>
                    <a:gd name="T65" fmla="*/ 71306 h 46"/>
                    <a:gd name="T66" fmla="*/ 82302 w 61"/>
                    <a:gd name="T67" fmla="*/ 78387 h 46"/>
                    <a:gd name="T68" fmla="*/ 82302 w 61"/>
                    <a:gd name="T69" fmla="*/ 83218 h 46"/>
                    <a:gd name="T70" fmla="*/ 82302 w 61"/>
                    <a:gd name="T71" fmla="*/ 83218 h 46"/>
                    <a:gd name="T72" fmla="*/ 82302 w 61"/>
                    <a:gd name="T73" fmla="*/ 78387 h 46"/>
                    <a:gd name="T74" fmla="*/ 72068 w 61"/>
                    <a:gd name="T75" fmla="*/ 78387 h 46"/>
                    <a:gd name="T76" fmla="*/ 82302 w 61"/>
                    <a:gd name="T77" fmla="*/ 83218 h 46"/>
                    <a:gd name="T78" fmla="*/ 64476 w 61"/>
                    <a:gd name="T79" fmla="*/ 71306 h 46"/>
                    <a:gd name="T80" fmla="*/ 63237 w 61"/>
                    <a:gd name="T81" fmla="*/ 78387 h 46"/>
                    <a:gd name="T82" fmla="*/ 63237 w 61"/>
                    <a:gd name="T83" fmla="*/ 78387 h 46"/>
                    <a:gd name="T84" fmla="*/ 64476 w 61"/>
                    <a:gd name="T85" fmla="*/ 71306 h 46"/>
                    <a:gd name="T86" fmla="*/ 27420 w 61"/>
                    <a:gd name="T87" fmla="*/ 28717 h 46"/>
                    <a:gd name="T88" fmla="*/ 45408 w 61"/>
                    <a:gd name="T89" fmla="*/ 47436 h 46"/>
                    <a:gd name="T90" fmla="*/ 26289 w 61"/>
                    <a:gd name="T91" fmla="*/ 28717 h 4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</a:gdLst>
                  <a:ahLst/>
                  <a:cxnLst>
                    <a:cxn ang="T92">
                      <a:pos x="T0" y="T1"/>
                    </a:cxn>
                    <a:cxn ang="T93">
                      <a:pos x="T2" y="T3"/>
                    </a:cxn>
                    <a:cxn ang="T94">
                      <a:pos x="T4" y="T5"/>
                    </a:cxn>
                    <a:cxn ang="T95">
                      <a:pos x="T6" y="T7"/>
                    </a:cxn>
                    <a:cxn ang="T96">
                      <a:pos x="T8" y="T9"/>
                    </a:cxn>
                    <a:cxn ang="T97">
                      <a:pos x="T10" y="T11"/>
                    </a:cxn>
                    <a:cxn ang="T98">
                      <a:pos x="T12" y="T13"/>
                    </a:cxn>
                    <a:cxn ang="T99">
                      <a:pos x="T14" y="T15"/>
                    </a:cxn>
                    <a:cxn ang="T100">
                      <a:pos x="T16" y="T17"/>
                    </a:cxn>
                    <a:cxn ang="T101">
                      <a:pos x="T18" y="T19"/>
                    </a:cxn>
                    <a:cxn ang="T102">
                      <a:pos x="T20" y="T21"/>
                    </a:cxn>
                    <a:cxn ang="T103">
                      <a:pos x="T22" y="T23"/>
                    </a:cxn>
                    <a:cxn ang="T104">
                      <a:pos x="T24" y="T25"/>
                    </a:cxn>
                    <a:cxn ang="T105">
                      <a:pos x="T26" y="T27"/>
                    </a:cxn>
                    <a:cxn ang="T106">
                      <a:pos x="T28" y="T29"/>
                    </a:cxn>
                    <a:cxn ang="T107">
                      <a:pos x="T30" y="T31"/>
                    </a:cxn>
                    <a:cxn ang="T108">
                      <a:pos x="T32" y="T33"/>
                    </a:cxn>
                    <a:cxn ang="T109">
                      <a:pos x="T34" y="T35"/>
                    </a:cxn>
                    <a:cxn ang="T110">
                      <a:pos x="T36" y="T37"/>
                    </a:cxn>
                    <a:cxn ang="T111">
                      <a:pos x="T38" y="T39"/>
                    </a:cxn>
                    <a:cxn ang="T112">
                      <a:pos x="T40" y="T41"/>
                    </a:cxn>
                    <a:cxn ang="T113">
                      <a:pos x="T42" y="T43"/>
                    </a:cxn>
                    <a:cxn ang="T114">
                      <a:pos x="T44" y="T45"/>
                    </a:cxn>
                    <a:cxn ang="T115">
                      <a:pos x="T46" y="T47"/>
                    </a:cxn>
                    <a:cxn ang="T116">
                      <a:pos x="T48" y="T49"/>
                    </a:cxn>
                    <a:cxn ang="T117">
                      <a:pos x="T50" y="T51"/>
                    </a:cxn>
                    <a:cxn ang="T118">
                      <a:pos x="T52" y="T53"/>
                    </a:cxn>
                    <a:cxn ang="T119">
                      <a:pos x="T54" y="T55"/>
                    </a:cxn>
                    <a:cxn ang="T120">
                      <a:pos x="T56" y="T57"/>
                    </a:cxn>
                    <a:cxn ang="T121">
                      <a:pos x="T58" y="T59"/>
                    </a:cxn>
                    <a:cxn ang="T122">
                      <a:pos x="T60" y="T61"/>
                    </a:cxn>
                    <a:cxn ang="T123">
                      <a:pos x="T62" y="T63"/>
                    </a:cxn>
                    <a:cxn ang="T124">
                      <a:pos x="T64" y="T65"/>
                    </a:cxn>
                    <a:cxn ang="T125">
                      <a:pos x="T66" y="T67"/>
                    </a:cxn>
                    <a:cxn ang="T126">
                      <a:pos x="T68" y="T69"/>
                    </a:cxn>
                    <a:cxn ang="T127">
                      <a:pos x="T70" y="T71"/>
                    </a:cxn>
                    <a:cxn ang="T128">
                      <a:pos x="T72" y="T73"/>
                    </a:cxn>
                    <a:cxn ang="T129">
                      <a:pos x="T74" y="T75"/>
                    </a:cxn>
                    <a:cxn ang="T130">
                      <a:pos x="T76" y="T77"/>
                    </a:cxn>
                    <a:cxn ang="T131">
                      <a:pos x="T78" y="T79"/>
                    </a:cxn>
                    <a:cxn ang="T132">
                      <a:pos x="T80" y="T81"/>
                    </a:cxn>
                    <a:cxn ang="T133">
                      <a:pos x="T82" y="T83"/>
                    </a:cxn>
                    <a:cxn ang="T134">
                      <a:pos x="T84" y="T85"/>
                    </a:cxn>
                    <a:cxn ang="T135">
                      <a:pos x="T86" y="T87"/>
                    </a:cxn>
                    <a:cxn ang="T136">
                      <a:pos x="T88" y="T89"/>
                    </a:cxn>
                    <a:cxn ang="T137">
                      <a:pos x="T90" y="T91"/>
                    </a:cxn>
                  </a:cxnLst>
                  <a:rect l="0" t="0" r="r" b="b"/>
                  <a:pathLst>
                    <a:path w="61" h="46">
                      <a:moveTo>
                        <a:pt x="16" y="4"/>
                      </a:moveTo>
                      <a:cubicBezTo>
                        <a:pt x="13" y="6"/>
                        <a:pt x="11" y="9"/>
                        <a:pt x="9" y="11"/>
                      </a:cubicBezTo>
                      <a:lnTo>
                        <a:pt x="7" y="11"/>
                      </a:lnTo>
                      <a:cubicBezTo>
                        <a:pt x="9" y="8"/>
                        <a:pt x="12" y="5"/>
                        <a:pt x="15" y="3"/>
                      </a:cubicBezTo>
                      <a:lnTo>
                        <a:pt x="16" y="4"/>
                      </a:lnTo>
                      <a:close/>
                      <a:moveTo>
                        <a:pt x="9" y="11"/>
                      </a:moveTo>
                      <a:cubicBezTo>
                        <a:pt x="7" y="14"/>
                        <a:pt x="5" y="17"/>
                        <a:pt x="3" y="20"/>
                      </a:cubicBezTo>
                      <a:lnTo>
                        <a:pt x="2" y="20"/>
                      </a:lnTo>
                      <a:cubicBezTo>
                        <a:pt x="4" y="17"/>
                        <a:pt x="5" y="14"/>
                        <a:pt x="7" y="11"/>
                      </a:cubicBezTo>
                      <a:lnTo>
                        <a:pt x="9" y="11"/>
                      </a:lnTo>
                      <a:close/>
                      <a:moveTo>
                        <a:pt x="2" y="20"/>
                      </a:moveTo>
                      <a:lnTo>
                        <a:pt x="2" y="20"/>
                      </a:lnTo>
                      <a:lnTo>
                        <a:pt x="3" y="20"/>
                      </a:lnTo>
                      <a:lnTo>
                        <a:pt x="2" y="20"/>
                      </a:lnTo>
                      <a:close/>
                      <a:moveTo>
                        <a:pt x="3" y="20"/>
                      </a:moveTo>
                      <a:cubicBezTo>
                        <a:pt x="3" y="21"/>
                        <a:pt x="2" y="23"/>
                        <a:pt x="2" y="24"/>
                      </a:cubicBezTo>
                      <a:lnTo>
                        <a:pt x="1" y="24"/>
                      </a:lnTo>
                      <a:cubicBezTo>
                        <a:pt x="1" y="22"/>
                        <a:pt x="1" y="21"/>
                        <a:pt x="2" y="20"/>
                      </a:cubicBezTo>
                      <a:lnTo>
                        <a:pt x="3" y="20"/>
                      </a:lnTo>
                      <a:close/>
                      <a:moveTo>
                        <a:pt x="2" y="24"/>
                      </a:moveTo>
                      <a:cubicBezTo>
                        <a:pt x="2" y="27"/>
                        <a:pt x="2" y="30"/>
                        <a:pt x="4" y="33"/>
                      </a:cubicBezTo>
                      <a:lnTo>
                        <a:pt x="2" y="33"/>
                      </a:lnTo>
                      <a:cubicBezTo>
                        <a:pt x="1" y="30"/>
                        <a:pt x="0" y="27"/>
                        <a:pt x="1" y="24"/>
                      </a:cubicBezTo>
                      <a:lnTo>
                        <a:pt x="2" y="24"/>
                      </a:lnTo>
                      <a:close/>
                      <a:moveTo>
                        <a:pt x="4" y="33"/>
                      </a:moveTo>
                      <a:cubicBezTo>
                        <a:pt x="5" y="36"/>
                        <a:pt x="7" y="38"/>
                        <a:pt x="10" y="39"/>
                      </a:cubicBezTo>
                      <a:lnTo>
                        <a:pt x="10" y="40"/>
                      </a:lnTo>
                      <a:cubicBezTo>
                        <a:pt x="6" y="39"/>
                        <a:pt x="4" y="36"/>
                        <a:pt x="2" y="33"/>
                      </a:cubicBezTo>
                      <a:lnTo>
                        <a:pt x="4" y="33"/>
                      </a:lnTo>
                      <a:close/>
                      <a:moveTo>
                        <a:pt x="10" y="39"/>
                      </a:moveTo>
                      <a:cubicBezTo>
                        <a:pt x="11" y="39"/>
                        <a:pt x="12" y="39"/>
                        <a:pt x="13" y="39"/>
                      </a:cubicBezTo>
                      <a:lnTo>
                        <a:pt x="13" y="41"/>
                      </a:lnTo>
                      <a:cubicBezTo>
                        <a:pt x="12" y="41"/>
                        <a:pt x="11" y="40"/>
                        <a:pt x="10" y="40"/>
                      </a:cubicBezTo>
                      <a:lnTo>
                        <a:pt x="10" y="39"/>
                      </a:lnTo>
                      <a:close/>
                      <a:moveTo>
                        <a:pt x="13" y="39"/>
                      </a:moveTo>
                      <a:lnTo>
                        <a:pt x="13" y="39"/>
                      </a:lnTo>
                      <a:lnTo>
                        <a:pt x="13" y="40"/>
                      </a:lnTo>
                      <a:lnTo>
                        <a:pt x="13" y="39"/>
                      </a:lnTo>
                      <a:close/>
                      <a:moveTo>
                        <a:pt x="13" y="39"/>
                      </a:moveTo>
                      <a:cubicBezTo>
                        <a:pt x="17" y="40"/>
                        <a:pt x="21" y="41"/>
                        <a:pt x="25" y="42"/>
                      </a:cubicBezTo>
                      <a:lnTo>
                        <a:pt x="25" y="43"/>
                      </a:lnTo>
                      <a:cubicBezTo>
                        <a:pt x="21" y="42"/>
                        <a:pt x="17" y="41"/>
                        <a:pt x="13" y="41"/>
                      </a:cubicBezTo>
                      <a:lnTo>
                        <a:pt x="13" y="39"/>
                      </a:lnTo>
                      <a:close/>
                      <a:moveTo>
                        <a:pt x="25" y="42"/>
                      </a:moveTo>
                      <a:cubicBezTo>
                        <a:pt x="31" y="43"/>
                        <a:pt x="36" y="45"/>
                        <a:pt x="42" y="44"/>
                      </a:cubicBezTo>
                      <a:lnTo>
                        <a:pt x="42" y="45"/>
                      </a:lnTo>
                      <a:cubicBezTo>
                        <a:pt x="36" y="46"/>
                        <a:pt x="30" y="45"/>
                        <a:pt x="25" y="43"/>
                      </a:cubicBezTo>
                      <a:lnTo>
                        <a:pt x="25" y="42"/>
                      </a:lnTo>
                      <a:close/>
                      <a:moveTo>
                        <a:pt x="42" y="45"/>
                      </a:moveTo>
                      <a:lnTo>
                        <a:pt x="42" y="45"/>
                      </a:lnTo>
                      <a:close/>
                      <a:moveTo>
                        <a:pt x="42" y="44"/>
                      </a:moveTo>
                      <a:cubicBezTo>
                        <a:pt x="42" y="44"/>
                        <a:pt x="42" y="44"/>
                        <a:pt x="43" y="44"/>
                      </a:cubicBezTo>
                      <a:lnTo>
                        <a:pt x="43" y="45"/>
                      </a:lnTo>
                      <a:cubicBezTo>
                        <a:pt x="43" y="45"/>
                        <a:pt x="42" y="45"/>
                        <a:pt x="42" y="45"/>
                      </a:cubicBezTo>
                      <a:lnTo>
                        <a:pt x="42" y="44"/>
                      </a:lnTo>
                      <a:close/>
                      <a:moveTo>
                        <a:pt x="43" y="44"/>
                      </a:moveTo>
                      <a:cubicBezTo>
                        <a:pt x="48" y="43"/>
                        <a:pt x="52" y="41"/>
                        <a:pt x="55" y="38"/>
                      </a:cubicBezTo>
                      <a:lnTo>
                        <a:pt x="56" y="38"/>
                      </a:lnTo>
                      <a:cubicBezTo>
                        <a:pt x="53" y="42"/>
                        <a:pt x="48" y="44"/>
                        <a:pt x="43" y="45"/>
                      </a:cubicBezTo>
                      <a:lnTo>
                        <a:pt x="43" y="44"/>
                      </a:lnTo>
                      <a:close/>
                      <a:moveTo>
                        <a:pt x="55" y="38"/>
                      </a:moveTo>
                      <a:cubicBezTo>
                        <a:pt x="58" y="34"/>
                        <a:pt x="60" y="30"/>
                        <a:pt x="59" y="25"/>
                      </a:cubicBezTo>
                      <a:lnTo>
                        <a:pt x="61" y="25"/>
                      </a:lnTo>
                      <a:cubicBezTo>
                        <a:pt x="61" y="30"/>
                        <a:pt x="60" y="35"/>
                        <a:pt x="56" y="38"/>
                      </a:cubicBezTo>
                      <a:lnTo>
                        <a:pt x="55" y="38"/>
                      </a:lnTo>
                      <a:close/>
                      <a:moveTo>
                        <a:pt x="59" y="25"/>
                      </a:moveTo>
                      <a:cubicBezTo>
                        <a:pt x="59" y="25"/>
                        <a:pt x="59" y="25"/>
                        <a:pt x="59" y="24"/>
                      </a:cubicBezTo>
                      <a:lnTo>
                        <a:pt x="60" y="24"/>
                      </a:lnTo>
                      <a:cubicBezTo>
                        <a:pt x="61" y="25"/>
                        <a:pt x="61" y="25"/>
                        <a:pt x="61" y="25"/>
                      </a:cubicBezTo>
                      <a:lnTo>
                        <a:pt x="59" y="25"/>
                      </a:lnTo>
                      <a:close/>
                      <a:moveTo>
                        <a:pt x="60" y="24"/>
                      </a:moveTo>
                      <a:lnTo>
                        <a:pt x="60" y="24"/>
                      </a:lnTo>
                      <a:close/>
                      <a:moveTo>
                        <a:pt x="59" y="25"/>
                      </a:moveTo>
                      <a:lnTo>
                        <a:pt x="59" y="24"/>
                      </a:lnTo>
                      <a:lnTo>
                        <a:pt x="60" y="24"/>
                      </a:lnTo>
                      <a:lnTo>
                        <a:pt x="59" y="25"/>
                      </a:lnTo>
                      <a:close/>
                      <a:moveTo>
                        <a:pt x="59" y="24"/>
                      </a:moveTo>
                      <a:lnTo>
                        <a:pt x="59" y="24"/>
                      </a:lnTo>
                      <a:lnTo>
                        <a:pt x="60" y="24"/>
                      </a:lnTo>
                      <a:lnTo>
                        <a:pt x="59" y="24"/>
                      </a:lnTo>
                      <a:close/>
                      <a:moveTo>
                        <a:pt x="59" y="24"/>
                      </a:moveTo>
                      <a:cubicBezTo>
                        <a:pt x="59" y="24"/>
                        <a:pt x="58" y="23"/>
                        <a:pt x="58" y="22"/>
                      </a:cubicBezTo>
                      <a:lnTo>
                        <a:pt x="60" y="22"/>
                      </a:lnTo>
                      <a:cubicBezTo>
                        <a:pt x="60" y="23"/>
                        <a:pt x="60" y="23"/>
                        <a:pt x="60" y="24"/>
                      </a:cubicBezTo>
                      <a:lnTo>
                        <a:pt x="59" y="24"/>
                      </a:lnTo>
                      <a:close/>
                      <a:moveTo>
                        <a:pt x="58" y="22"/>
                      </a:moveTo>
                      <a:cubicBezTo>
                        <a:pt x="58" y="22"/>
                        <a:pt x="58" y="21"/>
                        <a:pt x="57" y="20"/>
                      </a:cubicBezTo>
                      <a:lnTo>
                        <a:pt x="58" y="20"/>
                      </a:lnTo>
                      <a:cubicBezTo>
                        <a:pt x="59" y="20"/>
                        <a:pt x="59" y="21"/>
                        <a:pt x="60" y="22"/>
                      </a:cubicBezTo>
                      <a:lnTo>
                        <a:pt x="58" y="22"/>
                      </a:lnTo>
                      <a:close/>
                      <a:moveTo>
                        <a:pt x="57" y="20"/>
                      </a:moveTo>
                      <a:cubicBezTo>
                        <a:pt x="55" y="17"/>
                        <a:pt x="52" y="14"/>
                        <a:pt x="47" y="12"/>
                      </a:cubicBezTo>
                      <a:lnTo>
                        <a:pt x="48" y="11"/>
                      </a:lnTo>
                      <a:cubicBezTo>
                        <a:pt x="53" y="13"/>
                        <a:pt x="56" y="16"/>
                        <a:pt x="58" y="20"/>
                      </a:cubicBezTo>
                      <a:lnTo>
                        <a:pt x="57" y="20"/>
                      </a:lnTo>
                      <a:close/>
                      <a:moveTo>
                        <a:pt x="48" y="11"/>
                      </a:moveTo>
                      <a:lnTo>
                        <a:pt x="48" y="11"/>
                      </a:lnTo>
                      <a:lnTo>
                        <a:pt x="47" y="12"/>
                      </a:lnTo>
                      <a:lnTo>
                        <a:pt x="48" y="11"/>
                      </a:lnTo>
                      <a:close/>
                      <a:moveTo>
                        <a:pt x="47" y="13"/>
                      </a:moveTo>
                      <a:lnTo>
                        <a:pt x="47" y="13"/>
                      </a:lnTo>
                      <a:lnTo>
                        <a:pt x="48" y="11"/>
                      </a:lnTo>
                      <a:lnTo>
                        <a:pt x="47" y="13"/>
                      </a:lnTo>
                      <a:close/>
                      <a:moveTo>
                        <a:pt x="48" y="11"/>
                      </a:moveTo>
                      <a:lnTo>
                        <a:pt x="48" y="11"/>
                      </a:lnTo>
                      <a:lnTo>
                        <a:pt x="47" y="12"/>
                      </a:lnTo>
                      <a:lnTo>
                        <a:pt x="48" y="11"/>
                      </a:lnTo>
                      <a:close/>
                      <a:moveTo>
                        <a:pt x="47" y="13"/>
                      </a:moveTo>
                      <a:cubicBezTo>
                        <a:pt x="45" y="12"/>
                        <a:pt x="43" y="12"/>
                        <a:pt x="41" y="12"/>
                      </a:cubicBezTo>
                      <a:lnTo>
                        <a:pt x="41" y="11"/>
                      </a:lnTo>
                      <a:cubicBezTo>
                        <a:pt x="43" y="11"/>
                        <a:pt x="46" y="11"/>
                        <a:pt x="48" y="11"/>
                      </a:cubicBezTo>
                      <a:lnTo>
                        <a:pt x="47" y="13"/>
                      </a:lnTo>
                      <a:close/>
                      <a:moveTo>
                        <a:pt x="41" y="12"/>
                      </a:moveTo>
                      <a:cubicBezTo>
                        <a:pt x="40" y="12"/>
                        <a:pt x="38" y="12"/>
                        <a:pt x="36" y="12"/>
                      </a:cubicBezTo>
                      <a:lnTo>
                        <a:pt x="37" y="11"/>
                      </a:lnTo>
                      <a:cubicBezTo>
                        <a:pt x="38" y="11"/>
                        <a:pt x="40" y="11"/>
                        <a:pt x="41" y="11"/>
                      </a:cubicBezTo>
                      <a:lnTo>
                        <a:pt x="41" y="12"/>
                      </a:lnTo>
                      <a:close/>
                      <a:moveTo>
                        <a:pt x="36" y="12"/>
                      </a:moveTo>
                      <a:lnTo>
                        <a:pt x="36" y="12"/>
                      </a:lnTo>
                      <a:close/>
                      <a:moveTo>
                        <a:pt x="36" y="12"/>
                      </a:moveTo>
                      <a:cubicBezTo>
                        <a:pt x="32" y="12"/>
                        <a:pt x="29" y="9"/>
                        <a:pt x="26" y="7"/>
                      </a:cubicBezTo>
                      <a:lnTo>
                        <a:pt x="27" y="6"/>
                      </a:lnTo>
                      <a:cubicBezTo>
                        <a:pt x="30" y="8"/>
                        <a:pt x="33" y="11"/>
                        <a:pt x="37" y="11"/>
                      </a:cubicBezTo>
                      <a:lnTo>
                        <a:pt x="36" y="12"/>
                      </a:lnTo>
                      <a:close/>
                      <a:moveTo>
                        <a:pt x="26" y="7"/>
                      </a:moveTo>
                      <a:cubicBezTo>
                        <a:pt x="23" y="4"/>
                        <a:pt x="19" y="2"/>
                        <a:pt x="16" y="4"/>
                      </a:cubicBezTo>
                      <a:lnTo>
                        <a:pt x="15" y="3"/>
                      </a:lnTo>
                      <a:cubicBezTo>
                        <a:pt x="19" y="0"/>
                        <a:pt x="23" y="3"/>
                        <a:pt x="27" y="6"/>
                      </a:cubicBezTo>
                      <a:lnTo>
                        <a:pt x="26" y="7"/>
                      </a:lnTo>
                      <a:close/>
                      <a:moveTo>
                        <a:pt x="15" y="3"/>
                      </a:moveTo>
                      <a:lnTo>
                        <a:pt x="15" y="3"/>
                      </a:lnTo>
                      <a:lnTo>
                        <a:pt x="15" y="4"/>
                      </a:lnTo>
                      <a:lnTo>
                        <a:pt x="15" y="3"/>
                      </a:lnTo>
                      <a:close/>
                    </a:path>
                  </a:pathLst>
                </a:custGeom>
                <a:solidFill>
                  <a:srgbClr val="94939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550" name="Freeform 123"/>
                <p:cNvSpPr>
                  <a:spLocks noChangeArrowheads="1"/>
                </p:cNvSpPr>
                <p:nvPr/>
              </p:nvSpPr>
              <p:spPr bwMode="auto">
                <a:xfrm>
                  <a:off x="1491" y="3710"/>
                  <a:ext cx="67" cy="68"/>
                </a:xfrm>
                <a:custGeom>
                  <a:avLst/>
                  <a:gdLst>
                    <a:gd name="T0" fmla="*/ 63742 w 49"/>
                    <a:gd name="T1" fmla="*/ 6309 h 40"/>
                    <a:gd name="T2" fmla="*/ 20014 w 49"/>
                    <a:gd name="T3" fmla="*/ 10407 h 40"/>
                    <a:gd name="T4" fmla="*/ 1720 w 49"/>
                    <a:gd name="T5" fmla="*/ 127163 h 40"/>
                    <a:gd name="T6" fmla="*/ 14933 w 49"/>
                    <a:gd name="T7" fmla="*/ 209794 h 40"/>
                    <a:gd name="T8" fmla="*/ 45939 w 49"/>
                    <a:gd name="T9" fmla="*/ 201693 h 40"/>
                    <a:gd name="T10" fmla="*/ 56326 w 49"/>
                    <a:gd name="T11" fmla="*/ 154965 h 40"/>
                    <a:gd name="T12" fmla="*/ 79057 w 49"/>
                    <a:gd name="T13" fmla="*/ 83929 h 40"/>
                    <a:gd name="T14" fmla="*/ 63742 w 49"/>
                    <a:gd name="T15" fmla="*/ 6309 h 4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49" h="40">
                      <a:moveTo>
                        <a:pt x="39" y="1"/>
                      </a:moveTo>
                      <a:cubicBezTo>
                        <a:pt x="30" y="1"/>
                        <a:pt x="20" y="0"/>
                        <a:pt x="12" y="2"/>
                      </a:cubicBezTo>
                      <a:cubicBezTo>
                        <a:pt x="4" y="5"/>
                        <a:pt x="1" y="15"/>
                        <a:pt x="1" y="21"/>
                      </a:cubicBezTo>
                      <a:cubicBezTo>
                        <a:pt x="0" y="25"/>
                        <a:pt x="2" y="34"/>
                        <a:pt x="9" y="35"/>
                      </a:cubicBezTo>
                      <a:cubicBezTo>
                        <a:pt x="15" y="37"/>
                        <a:pt x="23" y="40"/>
                        <a:pt x="28" y="34"/>
                      </a:cubicBezTo>
                      <a:cubicBezTo>
                        <a:pt x="30" y="31"/>
                        <a:pt x="32" y="28"/>
                        <a:pt x="34" y="26"/>
                      </a:cubicBezTo>
                      <a:cubicBezTo>
                        <a:pt x="38" y="22"/>
                        <a:pt x="46" y="20"/>
                        <a:pt x="48" y="14"/>
                      </a:cubicBezTo>
                      <a:cubicBezTo>
                        <a:pt x="49" y="8"/>
                        <a:pt x="47" y="1"/>
                        <a:pt x="39" y="1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551" name="Freeform 125"/>
                <p:cNvSpPr>
                  <a:spLocks noChangeArrowheads="1"/>
                </p:cNvSpPr>
                <p:nvPr/>
              </p:nvSpPr>
              <p:spPr bwMode="auto">
                <a:xfrm>
                  <a:off x="1437" y="3743"/>
                  <a:ext cx="83" cy="74"/>
                </a:xfrm>
                <a:custGeom>
                  <a:avLst/>
                  <a:gdLst>
                    <a:gd name="T0" fmla="*/ 36335 w 61"/>
                    <a:gd name="T1" fmla="*/ 11277 h 43"/>
                    <a:gd name="T2" fmla="*/ 32173 w 61"/>
                    <a:gd name="T3" fmla="*/ 18629 h 43"/>
                    <a:gd name="T4" fmla="*/ 13525 w 61"/>
                    <a:gd name="T5" fmla="*/ 6839 h 43"/>
                    <a:gd name="T6" fmla="*/ 11370 w 61"/>
                    <a:gd name="T7" fmla="*/ 139003 h 43"/>
                    <a:gd name="T8" fmla="*/ 9840 w 61"/>
                    <a:gd name="T9" fmla="*/ 186865 h 43"/>
                    <a:gd name="T10" fmla="*/ 29470 w 61"/>
                    <a:gd name="T11" fmla="*/ 265273 h 43"/>
                    <a:gd name="T12" fmla="*/ 82427 w 61"/>
                    <a:gd name="T13" fmla="*/ 186865 h 43"/>
                    <a:gd name="T14" fmla="*/ 89035 w 61"/>
                    <a:gd name="T15" fmla="*/ 160669 h 43"/>
                    <a:gd name="T16" fmla="*/ 77579 w 61"/>
                    <a:gd name="T17" fmla="*/ 138464 h 43"/>
                    <a:gd name="T18" fmla="*/ 55322 w 61"/>
                    <a:gd name="T19" fmla="*/ 118903 h 43"/>
                    <a:gd name="T20" fmla="*/ 42993 w 61"/>
                    <a:gd name="T21" fmla="*/ 28394 h 43"/>
                    <a:gd name="T22" fmla="*/ 36335 w 61"/>
                    <a:gd name="T23" fmla="*/ 11277 h 43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0" t="0" r="r" b="b"/>
                  <a:pathLst>
                    <a:path w="61" h="43">
                      <a:moveTo>
                        <a:pt x="25" y="2"/>
                      </a:moveTo>
                      <a:cubicBezTo>
                        <a:pt x="24" y="2"/>
                        <a:pt x="23" y="3"/>
                        <a:pt x="22" y="3"/>
                      </a:cubicBezTo>
                      <a:cubicBezTo>
                        <a:pt x="17" y="2"/>
                        <a:pt x="12" y="0"/>
                        <a:pt x="9" y="1"/>
                      </a:cubicBezTo>
                      <a:cubicBezTo>
                        <a:pt x="0" y="5"/>
                        <a:pt x="10" y="14"/>
                        <a:pt x="8" y="22"/>
                      </a:cubicBezTo>
                      <a:cubicBezTo>
                        <a:pt x="7" y="24"/>
                        <a:pt x="5" y="27"/>
                        <a:pt x="7" y="29"/>
                      </a:cubicBezTo>
                      <a:cubicBezTo>
                        <a:pt x="9" y="35"/>
                        <a:pt x="11" y="43"/>
                        <a:pt x="20" y="41"/>
                      </a:cubicBezTo>
                      <a:cubicBezTo>
                        <a:pt x="33" y="38"/>
                        <a:pt x="43" y="31"/>
                        <a:pt x="57" y="29"/>
                      </a:cubicBezTo>
                      <a:cubicBezTo>
                        <a:pt x="60" y="29"/>
                        <a:pt x="61" y="28"/>
                        <a:pt x="61" y="25"/>
                      </a:cubicBezTo>
                      <a:cubicBezTo>
                        <a:pt x="60" y="21"/>
                        <a:pt x="55" y="23"/>
                        <a:pt x="53" y="21"/>
                      </a:cubicBezTo>
                      <a:cubicBezTo>
                        <a:pt x="48" y="23"/>
                        <a:pt x="43" y="21"/>
                        <a:pt x="38" y="18"/>
                      </a:cubicBezTo>
                      <a:cubicBezTo>
                        <a:pt x="33" y="15"/>
                        <a:pt x="30" y="10"/>
                        <a:pt x="29" y="4"/>
                      </a:cubicBezTo>
                      <a:cubicBezTo>
                        <a:pt x="29" y="3"/>
                        <a:pt x="27" y="2"/>
                        <a:pt x="25" y="2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552" name="Freeform 127"/>
                <p:cNvSpPr>
                  <a:spLocks noChangeArrowheads="1"/>
                </p:cNvSpPr>
                <p:nvPr/>
              </p:nvSpPr>
              <p:spPr bwMode="auto">
                <a:xfrm>
                  <a:off x="1448" y="3827"/>
                  <a:ext cx="63" cy="78"/>
                </a:xfrm>
                <a:custGeom>
                  <a:avLst/>
                  <a:gdLst>
                    <a:gd name="T0" fmla="*/ 42818 w 46"/>
                    <a:gd name="T1" fmla="*/ 7769 h 45"/>
                    <a:gd name="T2" fmla="*/ 16898 w 46"/>
                    <a:gd name="T3" fmla="*/ 12974 h 45"/>
                    <a:gd name="T4" fmla="*/ 10232 w 46"/>
                    <a:gd name="T5" fmla="*/ 156943 h 45"/>
                    <a:gd name="T6" fmla="*/ 2872 w 46"/>
                    <a:gd name="T7" fmla="*/ 290406 h 45"/>
                    <a:gd name="T8" fmla="*/ 21404 w 46"/>
                    <a:gd name="T9" fmla="*/ 322644 h 45"/>
                    <a:gd name="T10" fmla="*/ 68997 w 46"/>
                    <a:gd name="T11" fmla="*/ 166714 h 45"/>
                    <a:gd name="T12" fmla="*/ 68997 w 46"/>
                    <a:gd name="T13" fmla="*/ 68018 h 45"/>
                    <a:gd name="T14" fmla="*/ 42818 w 46"/>
                    <a:gd name="T15" fmla="*/ 7769 h 45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46" h="45">
                      <a:moveTo>
                        <a:pt x="26" y="1"/>
                      </a:moveTo>
                      <a:cubicBezTo>
                        <a:pt x="21" y="0"/>
                        <a:pt x="14" y="0"/>
                        <a:pt x="10" y="2"/>
                      </a:cubicBezTo>
                      <a:cubicBezTo>
                        <a:pt x="3" y="6"/>
                        <a:pt x="6" y="15"/>
                        <a:pt x="6" y="21"/>
                      </a:cubicBezTo>
                      <a:cubicBezTo>
                        <a:pt x="5" y="27"/>
                        <a:pt x="0" y="33"/>
                        <a:pt x="2" y="39"/>
                      </a:cubicBezTo>
                      <a:cubicBezTo>
                        <a:pt x="3" y="42"/>
                        <a:pt x="9" y="45"/>
                        <a:pt x="13" y="43"/>
                      </a:cubicBezTo>
                      <a:cubicBezTo>
                        <a:pt x="25" y="38"/>
                        <a:pt x="35" y="31"/>
                        <a:pt x="42" y="22"/>
                      </a:cubicBezTo>
                      <a:cubicBezTo>
                        <a:pt x="45" y="18"/>
                        <a:pt x="46" y="12"/>
                        <a:pt x="42" y="9"/>
                      </a:cubicBezTo>
                      <a:cubicBezTo>
                        <a:pt x="36" y="7"/>
                        <a:pt x="32" y="2"/>
                        <a:pt x="26" y="1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553" name="Freeform 129"/>
                <p:cNvSpPr>
                  <a:spLocks noChangeArrowheads="1"/>
                </p:cNvSpPr>
                <p:nvPr/>
              </p:nvSpPr>
              <p:spPr bwMode="auto">
                <a:xfrm>
                  <a:off x="1450" y="3901"/>
                  <a:ext cx="54" cy="66"/>
                </a:xfrm>
                <a:custGeom>
                  <a:avLst/>
                  <a:gdLst>
                    <a:gd name="T0" fmla="*/ 32257 w 40"/>
                    <a:gd name="T1" fmla="*/ 25747 h 39"/>
                    <a:gd name="T2" fmla="*/ 9252 w 40"/>
                    <a:gd name="T3" fmla="*/ 67185 h 39"/>
                    <a:gd name="T4" fmla="*/ 0 w 40"/>
                    <a:gd name="T5" fmla="*/ 170136 h 39"/>
                    <a:gd name="T6" fmla="*/ 23556 w 40"/>
                    <a:gd name="T7" fmla="*/ 196206 h 39"/>
                    <a:gd name="T8" fmla="*/ 45558 w 40"/>
                    <a:gd name="T9" fmla="*/ 196206 h 39"/>
                    <a:gd name="T10" fmla="*/ 58269 w 40"/>
                    <a:gd name="T11" fmla="*/ 67185 h 39"/>
                    <a:gd name="T12" fmla="*/ 32257 w 40"/>
                    <a:gd name="T13" fmla="*/ 25747 h 39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40" h="39">
                      <a:moveTo>
                        <a:pt x="22" y="5"/>
                      </a:moveTo>
                      <a:cubicBezTo>
                        <a:pt x="18" y="9"/>
                        <a:pt x="11" y="9"/>
                        <a:pt x="6" y="12"/>
                      </a:cubicBezTo>
                      <a:cubicBezTo>
                        <a:pt x="0" y="15"/>
                        <a:pt x="0" y="25"/>
                        <a:pt x="0" y="31"/>
                      </a:cubicBezTo>
                      <a:cubicBezTo>
                        <a:pt x="0" y="36"/>
                        <a:pt x="11" y="34"/>
                        <a:pt x="16" y="36"/>
                      </a:cubicBezTo>
                      <a:cubicBezTo>
                        <a:pt x="21" y="37"/>
                        <a:pt x="26" y="39"/>
                        <a:pt x="30" y="36"/>
                      </a:cubicBezTo>
                      <a:cubicBezTo>
                        <a:pt x="39" y="30"/>
                        <a:pt x="40" y="20"/>
                        <a:pt x="39" y="12"/>
                      </a:cubicBezTo>
                      <a:cubicBezTo>
                        <a:pt x="37" y="6"/>
                        <a:pt x="28" y="0"/>
                        <a:pt x="22" y="5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554" name="Freeform 130"/>
                <p:cNvSpPr>
                  <a:spLocks noChangeArrowheads="1"/>
                </p:cNvSpPr>
                <p:nvPr/>
              </p:nvSpPr>
              <p:spPr bwMode="auto">
                <a:xfrm>
                  <a:off x="1448" y="3904"/>
                  <a:ext cx="56" cy="61"/>
                </a:xfrm>
                <a:custGeom>
                  <a:avLst/>
                  <a:gdLst>
                    <a:gd name="T0" fmla="*/ 23218 w 41"/>
                    <a:gd name="T1" fmla="*/ 42200 h 36"/>
                    <a:gd name="T2" fmla="*/ 38509 w 41"/>
                    <a:gd name="T3" fmla="*/ 15714 h 36"/>
                    <a:gd name="T4" fmla="*/ 23218 w 41"/>
                    <a:gd name="T5" fmla="*/ 42200 h 36"/>
                    <a:gd name="T6" fmla="*/ 12280 w 41"/>
                    <a:gd name="T7" fmla="*/ 50342 h 36"/>
                    <a:gd name="T8" fmla="*/ 23218 w 41"/>
                    <a:gd name="T9" fmla="*/ 42200 h 36"/>
                    <a:gd name="T10" fmla="*/ 12280 w 41"/>
                    <a:gd name="T11" fmla="*/ 50342 h 36"/>
                    <a:gd name="T12" fmla="*/ 12280 w 41"/>
                    <a:gd name="T13" fmla="*/ 50342 h 36"/>
                    <a:gd name="T14" fmla="*/ 13504 w 41"/>
                    <a:gd name="T15" fmla="*/ 52635 h 36"/>
                    <a:gd name="T16" fmla="*/ 12280 w 41"/>
                    <a:gd name="T17" fmla="*/ 50342 h 36"/>
                    <a:gd name="T18" fmla="*/ 12280 w 41"/>
                    <a:gd name="T19" fmla="*/ 50342 h 36"/>
                    <a:gd name="T20" fmla="*/ 12280 w 41"/>
                    <a:gd name="T21" fmla="*/ 52635 h 36"/>
                    <a:gd name="T22" fmla="*/ 13504 w 41"/>
                    <a:gd name="T23" fmla="*/ 52635 h 36"/>
                    <a:gd name="T24" fmla="*/ 0 w 41"/>
                    <a:gd name="T25" fmla="*/ 151622 h 36"/>
                    <a:gd name="T26" fmla="*/ 13504 w 41"/>
                    <a:gd name="T27" fmla="*/ 52635 h 36"/>
                    <a:gd name="T28" fmla="*/ 2961 w 41"/>
                    <a:gd name="T29" fmla="*/ 158697 h 36"/>
                    <a:gd name="T30" fmla="*/ 0 w 41"/>
                    <a:gd name="T31" fmla="*/ 151622 h 36"/>
                    <a:gd name="T32" fmla="*/ 0 w 41"/>
                    <a:gd name="T33" fmla="*/ 158697 h 36"/>
                    <a:gd name="T34" fmla="*/ 1789 w 41"/>
                    <a:gd name="T35" fmla="*/ 158697 h 36"/>
                    <a:gd name="T36" fmla="*/ 2961 w 41"/>
                    <a:gd name="T37" fmla="*/ 158697 h 36"/>
                    <a:gd name="T38" fmla="*/ 17057 w 41"/>
                    <a:gd name="T39" fmla="*/ 179581 h 36"/>
                    <a:gd name="T40" fmla="*/ 2961 w 41"/>
                    <a:gd name="T41" fmla="*/ 158697 h 36"/>
                    <a:gd name="T42" fmla="*/ 17057 w 41"/>
                    <a:gd name="T43" fmla="*/ 179581 h 36"/>
                    <a:gd name="T44" fmla="*/ 17057 w 41"/>
                    <a:gd name="T45" fmla="*/ 171568 h 36"/>
                    <a:gd name="T46" fmla="*/ 28290 w 41"/>
                    <a:gd name="T47" fmla="*/ 185774 h 36"/>
                    <a:gd name="T48" fmla="*/ 17057 w 41"/>
                    <a:gd name="T49" fmla="*/ 171568 h 36"/>
                    <a:gd name="T50" fmla="*/ 28290 w 41"/>
                    <a:gd name="T51" fmla="*/ 185774 h 36"/>
                    <a:gd name="T52" fmla="*/ 28290 w 41"/>
                    <a:gd name="T53" fmla="*/ 187079 h 36"/>
                    <a:gd name="T54" fmla="*/ 41865 w 41"/>
                    <a:gd name="T55" fmla="*/ 187079 h 36"/>
                    <a:gd name="T56" fmla="*/ 28290 w 41"/>
                    <a:gd name="T57" fmla="*/ 187079 h 36"/>
                    <a:gd name="T58" fmla="*/ 41865 w 41"/>
                    <a:gd name="T59" fmla="*/ 187079 h 36"/>
                    <a:gd name="T60" fmla="*/ 54164 w 41"/>
                    <a:gd name="T61" fmla="*/ 185774 h 36"/>
                    <a:gd name="T62" fmla="*/ 41865 w 41"/>
                    <a:gd name="T63" fmla="*/ 187079 h 36"/>
                    <a:gd name="T64" fmla="*/ 63869 w 41"/>
                    <a:gd name="T65" fmla="*/ 125687 h 36"/>
                    <a:gd name="T66" fmla="*/ 54164 w 41"/>
                    <a:gd name="T67" fmla="*/ 185774 h 36"/>
                    <a:gd name="T68" fmla="*/ 63869 w 41"/>
                    <a:gd name="T69" fmla="*/ 125687 h 36"/>
                    <a:gd name="T70" fmla="*/ 67293 w 41"/>
                    <a:gd name="T71" fmla="*/ 52635 h 36"/>
                    <a:gd name="T72" fmla="*/ 63869 w 41"/>
                    <a:gd name="T73" fmla="*/ 125687 h 36"/>
                    <a:gd name="T74" fmla="*/ 67293 w 41"/>
                    <a:gd name="T75" fmla="*/ 52635 h 36"/>
                    <a:gd name="T76" fmla="*/ 66667 w 41"/>
                    <a:gd name="T77" fmla="*/ 52635 h 36"/>
                    <a:gd name="T78" fmla="*/ 61615 w 41"/>
                    <a:gd name="T79" fmla="*/ 22389 h 36"/>
                    <a:gd name="T80" fmla="*/ 66667 w 41"/>
                    <a:gd name="T81" fmla="*/ 52635 h 36"/>
                    <a:gd name="T82" fmla="*/ 54164 w 41"/>
                    <a:gd name="T83" fmla="*/ 9579 h 36"/>
                    <a:gd name="T84" fmla="*/ 61615 w 41"/>
                    <a:gd name="T85" fmla="*/ 22389 h 36"/>
                    <a:gd name="T86" fmla="*/ 54164 w 41"/>
                    <a:gd name="T87" fmla="*/ 9579 h 36"/>
                    <a:gd name="T88" fmla="*/ 46182 w 41"/>
                    <a:gd name="T89" fmla="*/ 5851 h 36"/>
                    <a:gd name="T90" fmla="*/ 54164 w 41"/>
                    <a:gd name="T91" fmla="*/ 9579 h 36"/>
                    <a:gd name="T92" fmla="*/ 40573 w 41"/>
                    <a:gd name="T93" fmla="*/ 22389 h 36"/>
                    <a:gd name="T94" fmla="*/ 46182 w 41"/>
                    <a:gd name="T95" fmla="*/ 5851 h 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</a:gdLst>
                  <a:ahLst/>
                  <a:cxnLst>
                    <a:cxn ang="T96">
                      <a:pos x="T0" y="T1"/>
                    </a:cxn>
                    <a:cxn ang="T97">
                      <a:pos x="T2" y="T3"/>
                    </a:cxn>
                    <a:cxn ang="T98">
                      <a:pos x="T4" y="T5"/>
                    </a:cxn>
                    <a:cxn ang="T99">
                      <a:pos x="T6" y="T7"/>
                    </a:cxn>
                    <a:cxn ang="T100">
                      <a:pos x="T8" y="T9"/>
                    </a:cxn>
                    <a:cxn ang="T101">
                      <a:pos x="T10" y="T11"/>
                    </a:cxn>
                    <a:cxn ang="T102">
                      <a:pos x="T12" y="T13"/>
                    </a:cxn>
                    <a:cxn ang="T103">
                      <a:pos x="T14" y="T15"/>
                    </a:cxn>
                    <a:cxn ang="T104">
                      <a:pos x="T16" y="T17"/>
                    </a:cxn>
                    <a:cxn ang="T105">
                      <a:pos x="T18" y="T19"/>
                    </a:cxn>
                    <a:cxn ang="T106">
                      <a:pos x="T20" y="T21"/>
                    </a:cxn>
                    <a:cxn ang="T107">
                      <a:pos x="T22" y="T23"/>
                    </a:cxn>
                    <a:cxn ang="T108">
                      <a:pos x="T24" y="T25"/>
                    </a:cxn>
                    <a:cxn ang="T109">
                      <a:pos x="T26" y="T27"/>
                    </a:cxn>
                    <a:cxn ang="T110">
                      <a:pos x="T28" y="T29"/>
                    </a:cxn>
                    <a:cxn ang="T111">
                      <a:pos x="T30" y="T31"/>
                    </a:cxn>
                    <a:cxn ang="T112">
                      <a:pos x="T32" y="T33"/>
                    </a:cxn>
                    <a:cxn ang="T113">
                      <a:pos x="T34" y="T35"/>
                    </a:cxn>
                    <a:cxn ang="T114">
                      <a:pos x="T36" y="T37"/>
                    </a:cxn>
                    <a:cxn ang="T115">
                      <a:pos x="T38" y="T39"/>
                    </a:cxn>
                    <a:cxn ang="T116">
                      <a:pos x="T40" y="T41"/>
                    </a:cxn>
                    <a:cxn ang="T117">
                      <a:pos x="T42" y="T43"/>
                    </a:cxn>
                    <a:cxn ang="T118">
                      <a:pos x="T44" y="T45"/>
                    </a:cxn>
                    <a:cxn ang="T119">
                      <a:pos x="T46" y="T47"/>
                    </a:cxn>
                    <a:cxn ang="T120">
                      <a:pos x="T48" y="T49"/>
                    </a:cxn>
                    <a:cxn ang="T121">
                      <a:pos x="T50" y="T51"/>
                    </a:cxn>
                    <a:cxn ang="T122">
                      <a:pos x="T52" y="T53"/>
                    </a:cxn>
                    <a:cxn ang="T123">
                      <a:pos x="T54" y="T55"/>
                    </a:cxn>
                    <a:cxn ang="T124">
                      <a:pos x="T56" y="T57"/>
                    </a:cxn>
                    <a:cxn ang="T125">
                      <a:pos x="T58" y="T59"/>
                    </a:cxn>
                    <a:cxn ang="T126">
                      <a:pos x="T60" y="T61"/>
                    </a:cxn>
                    <a:cxn ang="T127">
                      <a:pos x="T62" y="T63"/>
                    </a:cxn>
                    <a:cxn ang="T128">
                      <a:pos x="T64" y="T65"/>
                    </a:cxn>
                    <a:cxn ang="T129">
                      <a:pos x="T66" y="T67"/>
                    </a:cxn>
                    <a:cxn ang="T130">
                      <a:pos x="T68" y="T69"/>
                    </a:cxn>
                    <a:cxn ang="T131">
                      <a:pos x="T70" y="T71"/>
                    </a:cxn>
                    <a:cxn ang="T132">
                      <a:pos x="T72" y="T73"/>
                    </a:cxn>
                    <a:cxn ang="T133">
                      <a:pos x="T74" y="T75"/>
                    </a:cxn>
                    <a:cxn ang="T134">
                      <a:pos x="T76" y="T77"/>
                    </a:cxn>
                    <a:cxn ang="T135">
                      <a:pos x="T78" y="T79"/>
                    </a:cxn>
                    <a:cxn ang="T136">
                      <a:pos x="T80" y="T81"/>
                    </a:cxn>
                    <a:cxn ang="T137">
                      <a:pos x="T82" y="T83"/>
                    </a:cxn>
                    <a:cxn ang="T138">
                      <a:pos x="T84" y="T85"/>
                    </a:cxn>
                    <a:cxn ang="T139">
                      <a:pos x="T86" y="T87"/>
                    </a:cxn>
                    <a:cxn ang="T140">
                      <a:pos x="T88" y="T89"/>
                    </a:cxn>
                    <a:cxn ang="T141">
                      <a:pos x="T90" y="T91"/>
                    </a:cxn>
                    <a:cxn ang="T142">
                      <a:pos x="T92" y="T93"/>
                    </a:cxn>
                    <a:cxn ang="T143">
                      <a:pos x="T94" y="T95"/>
                    </a:cxn>
                  </a:cxnLst>
                  <a:rect l="0" t="0" r="r" b="b"/>
                  <a:pathLst>
                    <a:path w="41" h="36">
                      <a:moveTo>
                        <a:pt x="24" y="4"/>
                      </a:moveTo>
                      <a:cubicBezTo>
                        <a:pt x="21" y="6"/>
                        <a:pt x="17" y="7"/>
                        <a:pt x="14" y="8"/>
                      </a:cubicBezTo>
                      <a:lnTo>
                        <a:pt x="13" y="7"/>
                      </a:lnTo>
                      <a:cubicBezTo>
                        <a:pt x="16" y="6"/>
                        <a:pt x="20" y="5"/>
                        <a:pt x="23" y="3"/>
                      </a:cubicBezTo>
                      <a:lnTo>
                        <a:pt x="24" y="4"/>
                      </a:lnTo>
                      <a:close/>
                      <a:moveTo>
                        <a:pt x="14" y="8"/>
                      </a:moveTo>
                      <a:cubicBezTo>
                        <a:pt x="11" y="9"/>
                        <a:pt x="9" y="9"/>
                        <a:pt x="8" y="10"/>
                      </a:cubicBezTo>
                      <a:lnTo>
                        <a:pt x="7" y="9"/>
                      </a:lnTo>
                      <a:cubicBezTo>
                        <a:pt x="9" y="8"/>
                        <a:pt x="11" y="8"/>
                        <a:pt x="13" y="7"/>
                      </a:cubicBezTo>
                      <a:lnTo>
                        <a:pt x="14" y="8"/>
                      </a:lnTo>
                      <a:close/>
                      <a:moveTo>
                        <a:pt x="7" y="9"/>
                      </a:moveTo>
                      <a:lnTo>
                        <a:pt x="7" y="9"/>
                      </a:lnTo>
                      <a:lnTo>
                        <a:pt x="7" y="10"/>
                      </a:lnTo>
                      <a:lnTo>
                        <a:pt x="7" y="9"/>
                      </a:lnTo>
                      <a:close/>
                      <a:moveTo>
                        <a:pt x="8" y="10"/>
                      </a:moveTo>
                      <a:lnTo>
                        <a:pt x="8" y="10"/>
                      </a:lnTo>
                      <a:lnTo>
                        <a:pt x="7" y="9"/>
                      </a:lnTo>
                      <a:lnTo>
                        <a:pt x="8" y="10"/>
                      </a:lnTo>
                      <a:close/>
                      <a:moveTo>
                        <a:pt x="7" y="9"/>
                      </a:moveTo>
                      <a:lnTo>
                        <a:pt x="7" y="9"/>
                      </a:lnTo>
                      <a:lnTo>
                        <a:pt x="7" y="10"/>
                      </a:lnTo>
                      <a:lnTo>
                        <a:pt x="7" y="9"/>
                      </a:lnTo>
                      <a:close/>
                      <a:moveTo>
                        <a:pt x="8" y="10"/>
                      </a:moveTo>
                      <a:cubicBezTo>
                        <a:pt x="2" y="13"/>
                        <a:pt x="2" y="22"/>
                        <a:pt x="2" y="28"/>
                      </a:cubicBezTo>
                      <a:lnTo>
                        <a:pt x="0" y="28"/>
                      </a:lnTo>
                      <a:cubicBezTo>
                        <a:pt x="0" y="22"/>
                        <a:pt x="0" y="13"/>
                        <a:pt x="7" y="9"/>
                      </a:cubicBezTo>
                      <a:lnTo>
                        <a:pt x="8" y="10"/>
                      </a:lnTo>
                      <a:close/>
                      <a:moveTo>
                        <a:pt x="2" y="28"/>
                      </a:moveTo>
                      <a:lnTo>
                        <a:pt x="2" y="29"/>
                      </a:lnTo>
                      <a:lnTo>
                        <a:pt x="0" y="29"/>
                      </a:lnTo>
                      <a:lnTo>
                        <a:pt x="0" y="28"/>
                      </a:lnTo>
                      <a:lnTo>
                        <a:pt x="2" y="28"/>
                      </a:lnTo>
                      <a:close/>
                      <a:moveTo>
                        <a:pt x="0" y="29"/>
                      </a:moveTo>
                      <a:lnTo>
                        <a:pt x="0" y="29"/>
                      </a:lnTo>
                      <a:lnTo>
                        <a:pt x="1" y="29"/>
                      </a:lnTo>
                      <a:lnTo>
                        <a:pt x="0" y="29"/>
                      </a:lnTo>
                      <a:close/>
                      <a:moveTo>
                        <a:pt x="2" y="29"/>
                      </a:moveTo>
                      <a:cubicBezTo>
                        <a:pt x="2" y="32"/>
                        <a:pt x="6" y="32"/>
                        <a:pt x="10" y="32"/>
                      </a:cubicBezTo>
                      <a:lnTo>
                        <a:pt x="10" y="33"/>
                      </a:lnTo>
                      <a:cubicBezTo>
                        <a:pt x="5" y="33"/>
                        <a:pt x="0" y="33"/>
                        <a:pt x="0" y="29"/>
                      </a:cubicBezTo>
                      <a:lnTo>
                        <a:pt x="2" y="29"/>
                      </a:lnTo>
                      <a:close/>
                      <a:moveTo>
                        <a:pt x="10" y="33"/>
                      </a:moveTo>
                      <a:lnTo>
                        <a:pt x="10" y="33"/>
                      </a:lnTo>
                      <a:close/>
                      <a:moveTo>
                        <a:pt x="10" y="32"/>
                      </a:moveTo>
                      <a:cubicBezTo>
                        <a:pt x="13" y="32"/>
                        <a:pt x="15" y="33"/>
                        <a:pt x="18" y="33"/>
                      </a:cubicBezTo>
                      <a:lnTo>
                        <a:pt x="17" y="34"/>
                      </a:lnTo>
                      <a:cubicBezTo>
                        <a:pt x="15" y="34"/>
                        <a:pt x="12" y="34"/>
                        <a:pt x="10" y="33"/>
                      </a:cubicBezTo>
                      <a:lnTo>
                        <a:pt x="10" y="32"/>
                      </a:lnTo>
                      <a:close/>
                      <a:moveTo>
                        <a:pt x="17" y="35"/>
                      </a:moveTo>
                      <a:lnTo>
                        <a:pt x="17" y="34"/>
                      </a:lnTo>
                      <a:lnTo>
                        <a:pt x="17" y="35"/>
                      </a:lnTo>
                      <a:close/>
                      <a:moveTo>
                        <a:pt x="18" y="33"/>
                      </a:moveTo>
                      <a:cubicBezTo>
                        <a:pt x="20" y="34"/>
                        <a:pt x="22" y="35"/>
                        <a:pt x="25" y="35"/>
                      </a:cubicBezTo>
                      <a:lnTo>
                        <a:pt x="24" y="36"/>
                      </a:lnTo>
                      <a:cubicBezTo>
                        <a:pt x="22" y="36"/>
                        <a:pt x="20" y="35"/>
                        <a:pt x="17" y="35"/>
                      </a:cubicBezTo>
                      <a:lnTo>
                        <a:pt x="18" y="33"/>
                      </a:lnTo>
                      <a:close/>
                      <a:moveTo>
                        <a:pt x="25" y="35"/>
                      </a:moveTo>
                      <a:cubicBezTo>
                        <a:pt x="27" y="35"/>
                        <a:pt x="29" y="34"/>
                        <a:pt x="31" y="33"/>
                      </a:cubicBezTo>
                      <a:lnTo>
                        <a:pt x="32" y="34"/>
                      </a:lnTo>
                      <a:cubicBezTo>
                        <a:pt x="29" y="36"/>
                        <a:pt x="27" y="36"/>
                        <a:pt x="24" y="36"/>
                      </a:cubicBezTo>
                      <a:lnTo>
                        <a:pt x="25" y="35"/>
                      </a:lnTo>
                      <a:close/>
                      <a:moveTo>
                        <a:pt x="31" y="33"/>
                      </a:moveTo>
                      <a:cubicBezTo>
                        <a:pt x="35" y="30"/>
                        <a:pt x="37" y="27"/>
                        <a:pt x="38" y="23"/>
                      </a:cubicBezTo>
                      <a:lnTo>
                        <a:pt x="40" y="23"/>
                      </a:lnTo>
                      <a:cubicBezTo>
                        <a:pt x="39" y="27"/>
                        <a:pt x="36" y="31"/>
                        <a:pt x="32" y="34"/>
                      </a:cubicBezTo>
                      <a:lnTo>
                        <a:pt x="31" y="33"/>
                      </a:lnTo>
                      <a:close/>
                      <a:moveTo>
                        <a:pt x="38" y="23"/>
                      </a:moveTo>
                      <a:cubicBezTo>
                        <a:pt x="39" y="19"/>
                        <a:pt x="39" y="14"/>
                        <a:pt x="39" y="10"/>
                      </a:cubicBezTo>
                      <a:lnTo>
                        <a:pt x="40" y="10"/>
                      </a:lnTo>
                      <a:cubicBezTo>
                        <a:pt x="41" y="14"/>
                        <a:pt x="41" y="19"/>
                        <a:pt x="40" y="23"/>
                      </a:cubicBezTo>
                      <a:lnTo>
                        <a:pt x="38" y="23"/>
                      </a:lnTo>
                      <a:close/>
                      <a:moveTo>
                        <a:pt x="40" y="10"/>
                      </a:moveTo>
                      <a:lnTo>
                        <a:pt x="40" y="10"/>
                      </a:lnTo>
                      <a:close/>
                      <a:moveTo>
                        <a:pt x="39" y="10"/>
                      </a:moveTo>
                      <a:cubicBezTo>
                        <a:pt x="38" y="8"/>
                        <a:pt x="37" y="6"/>
                        <a:pt x="35" y="5"/>
                      </a:cubicBezTo>
                      <a:lnTo>
                        <a:pt x="36" y="4"/>
                      </a:lnTo>
                      <a:cubicBezTo>
                        <a:pt x="38" y="5"/>
                        <a:pt x="40" y="7"/>
                        <a:pt x="40" y="10"/>
                      </a:cubicBezTo>
                      <a:lnTo>
                        <a:pt x="39" y="10"/>
                      </a:lnTo>
                      <a:close/>
                      <a:moveTo>
                        <a:pt x="35" y="5"/>
                      </a:moveTo>
                      <a:cubicBezTo>
                        <a:pt x="34" y="4"/>
                        <a:pt x="33" y="3"/>
                        <a:pt x="32" y="2"/>
                      </a:cubicBezTo>
                      <a:lnTo>
                        <a:pt x="32" y="1"/>
                      </a:lnTo>
                      <a:cubicBezTo>
                        <a:pt x="34" y="2"/>
                        <a:pt x="35" y="3"/>
                        <a:pt x="36" y="4"/>
                      </a:cubicBezTo>
                      <a:lnTo>
                        <a:pt x="35" y="5"/>
                      </a:lnTo>
                      <a:close/>
                      <a:moveTo>
                        <a:pt x="32" y="2"/>
                      </a:moveTo>
                      <a:cubicBezTo>
                        <a:pt x="30" y="2"/>
                        <a:pt x="29" y="2"/>
                        <a:pt x="27" y="2"/>
                      </a:cubicBezTo>
                      <a:lnTo>
                        <a:pt x="27" y="1"/>
                      </a:lnTo>
                      <a:cubicBezTo>
                        <a:pt x="29" y="0"/>
                        <a:pt x="31" y="1"/>
                        <a:pt x="32" y="1"/>
                      </a:cubicBezTo>
                      <a:lnTo>
                        <a:pt x="32" y="2"/>
                      </a:lnTo>
                      <a:close/>
                      <a:moveTo>
                        <a:pt x="27" y="2"/>
                      </a:moveTo>
                      <a:cubicBezTo>
                        <a:pt x="26" y="2"/>
                        <a:pt x="25" y="3"/>
                        <a:pt x="24" y="4"/>
                      </a:cubicBezTo>
                      <a:lnTo>
                        <a:pt x="23" y="3"/>
                      </a:lnTo>
                      <a:cubicBezTo>
                        <a:pt x="24" y="2"/>
                        <a:pt x="26" y="1"/>
                        <a:pt x="27" y="1"/>
                      </a:cubicBezTo>
                      <a:lnTo>
                        <a:pt x="27" y="2"/>
                      </a:lnTo>
                      <a:close/>
                    </a:path>
                  </a:pathLst>
                </a:custGeom>
                <a:solidFill>
                  <a:srgbClr val="94939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555" name="Freeform 131"/>
                <p:cNvSpPr>
                  <a:spLocks noChangeArrowheads="1"/>
                </p:cNvSpPr>
                <p:nvPr/>
              </p:nvSpPr>
              <p:spPr bwMode="auto">
                <a:xfrm>
                  <a:off x="1499" y="3811"/>
                  <a:ext cx="70" cy="60"/>
                </a:xfrm>
                <a:custGeom>
                  <a:avLst/>
                  <a:gdLst>
                    <a:gd name="T0" fmla="*/ 30325 w 51"/>
                    <a:gd name="T1" fmla="*/ 6903 h 35"/>
                    <a:gd name="T2" fmla="*/ 1740 w 51"/>
                    <a:gd name="T3" fmla="*/ 47820 h 35"/>
                    <a:gd name="T4" fmla="*/ 4717 w 51"/>
                    <a:gd name="T5" fmla="*/ 72561 h 35"/>
                    <a:gd name="T6" fmla="*/ 21052 w 51"/>
                    <a:gd name="T7" fmla="*/ 123146 h 35"/>
                    <a:gd name="T8" fmla="*/ 34677 w 51"/>
                    <a:gd name="T9" fmla="*/ 199293 h 35"/>
                    <a:gd name="T10" fmla="*/ 77419 w 51"/>
                    <a:gd name="T11" fmla="*/ 123146 h 35"/>
                    <a:gd name="T12" fmla="*/ 71002 w 51"/>
                    <a:gd name="T13" fmla="*/ 86302 h 35"/>
                    <a:gd name="T14" fmla="*/ 30325 w 51"/>
                    <a:gd name="T15" fmla="*/ 6903 h 35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51" h="35">
                      <a:moveTo>
                        <a:pt x="19" y="1"/>
                      </a:moveTo>
                      <a:cubicBezTo>
                        <a:pt x="14" y="0"/>
                        <a:pt x="2" y="0"/>
                        <a:pt x="1" y="7"/>
                      </a:cubicBezTo>
                      <a:cubicBezTo>
                        <a:pt x="0" y="9"/>
                        <a:pt x="1" y="11"/>
                        <a:pt x="3" y="11"/>
                      </a:cubicBezTo>
                      <a:cubicBezTo>
                        <a:pt x="8" y="13"/>
                        <a:pt x="11" y="16"/>
                        <a:pt x="13" y="19"/>
                      </a:cubicBezTo>
                      <a:cubicBezTo>
                        <a:pt x="16" y="22"/>
                        <a:pt x="17" y="27"/>
                        <a:pt x="21" y="30"/>
                      </a:cubicBezTo>
                      <a:cubicBezTo>
                        <a:pt x="31" y="35"/>
                        <a:pt x="41" y="25"/>
                        <a:pt x="48" y="19"/>
                      </a:cubicBezTo>
                      <a:cubicBezTo>
                        <a:pt x="51" y="17"/>
                        <a:pt x="46" y="15"/>
                        <a:pt x="44" y="13"/>
                      </a:cubicBezTo>
                      <a:cubicBezTo>
                        <a:pt x="37" y="8"/>
                        <a:pt x="29" y="2"/>
                        <a:pt x="19" y="1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556" name="Freeform 132"/>
                <p:cNvSpPr>
                  <a:spLocks noChangeArrowheads="1"/>
                </p:cNvSpPr>
                <p:nvPr/>
              </p:nvSpPr>
              <p:spPr bwMode="auto">
                <a:xfrm>
                  <a:off x="1499" y="3811"/>
                  <a:ext cx="70" cy="60"/>
                </a:xfrm>
                <a:custGeom>
                  <a:avLst/>
                  <a:gdLst>
                    <a:gd name="T0" fmla="*/ 30325 w 51"/>
                    <a:gd name="T1" fmla="*/ 6903 h 35"/>
                    <a:gd name="T2" fmla="*/ 32322 w 51"/>
                    <a:gd name="T3" fmla="*/ 0 h 35"/>
                    <a:gd name="T4" fmla="*/ 30325 w 51"/>
                    <a:gd name="T5" fmla="*/ 6903 h 35"/>
                    <a:gd name="T6" fmla="*/ 27463 w 51"/>
                    <a:gd name="T7" fmla="*/ 0 h 35"/>
                    <a:gd name="T8" fmla="*/ 30325 w 51"/>
                    <a:gd name="T9" fmla="*/ 6903 h 35"/>
                    <a:gd name="T10" fmla="*/ 22820 w 51"/>
                    <a:gd name="T11" fmla="*/ 6903 h 35"/>
                    <a:gd name="T12" fmla="*/ 27463 w 51"/>
                    <a:gd name="T13" fmla="*/ 0 h 35"/>
                    <a:gd name="T14" fmla="*/ 22820 w 51"/>
                    <a:gd name="T15" fmla="*/ 6903 h 35"/>
                    <a:gd name="T16" fmla="*/ 0 w 51"/>
                    <a:gd name="T17" fmla="*/ 47820 h 35"/>
                    <a:gd name="T18" fmla="*/ 22820 w 51"/>
                    <a:gd name="T19" fmla="*/ 6903 h 35"/>
                    <a:gd name="T20" fmla="*/ 1740 w 51"/>
                    <a:gd name="T21" fmla="*/ 47820 h 35"/>
                    <a:gd name="T22" fmla="*/ 1740 w 51"/>
                    <a:gd name="T23" fmla="*/ 47820 h 35"/>
                    <a:gd name="T24" fmla="*/ 0 w 51"/>
                    <a:gd name="T25" fmla="*/ 47820 h 35"/>
                    <a:gd name="T26" fmla="*/ 1740 w 51"/>
                    <a:gd name="T27" fmla="*/ 47820 h 35"/>
                    <a:gd name="T28" fmla="*/ 0 w 51"/>
                    <a:gd name="T29" fmla="*/ 47820 h 35"/>
                    <a:gd name="T30" fmla="*/ 0 w 51"/>
                    <a:gd name="T31" fmla="*/ 47820 h 35"/>
                    <a:gd name="T32" fmla="*/ 1740 w 51"/>
                    <a:gd name="T33" fmla="*/ 52087 h 35"/>
                    <a:gd name="T34" fmla="*/ 0 w 51"/>
                    <a:gd name="T35" fmla="*/ 47820 h 35"/>
                    <a:gd name="T36" fmla="*/ 1740 w 51"/>
                    <a:gd name="T37" fmla="*/ 52087 h 35"/>
                    <a:gd name="T38" fmla="*/ 0 w 51"/>
                    <a:gd name="T39" fmla="*/ 52087 h 35"/>
                    <a:gd name="T40" fmla="*/ 1740 w 51"/>
                    <a:gd name="T41" fmla="*/ 52087 h 35"/>
                    <a:gd name="T42" fmla="*/ 4717 w 51"/>
                    <a:gd name="T43" fmla="*/ 72561 h 35"/>
                    <a:gd name="T44" fmla="*/ 0 w 51"/>
                    <a:gd name="T45" fmla="*/ 52087 h 35"/>
                    <a:gd name="T46" fmla="*/ 4717 w 51"/>
                    <a:gd name="T47" fmla="*/ 72561 h 35"/>
                    <a:gd name="T48" fmla="*/ 4717 w 51"/>
                    <a:gd name="T49" fmla="*/ 72561 h 35"/>
                    <a:gd name="T50" fmla="*/ 4717 w 51"/>
                    <a:gd name="T51" fmla="*/ 72561 h 35"/>
                    <a:gd name="T52" fmla="*/ 12784 w 51"/>
                    <a:gd name="T53" fmla="*/ 98431 h 35"/>
                    <a:gd name="T54" fmla="*/ 4717 w 51"/>
                    <a:gd name="T55" fmla="*/ 72561 h 35"/>
                    <a:gd name="T56" fmla="*/ 22820 w 51"/>
                    <a:gd name="T57" fmla="*/ 123146 h 35"/>
                    <a:gd name="T58" fmla="*/ 12784 w 51"/>
                    <a:gd name="T59" fmla="*/ 98431 h 35"/>
                    <a:gd name="T60" fmla="*/ 21052 w 51"/>
                    <a:gd name="T61" fmla="*/ 123146 h 35"/>
                    <a:gd name="T62" fmla="*/ 21052 w 51"/>
                    <a:gd name="T63" fmla="*/ 123146 h 35"/>
                    <a:gd name="T64" fmla="*/ 27463 w 51"/>
                    <a:gd name="T65" fmla="*/ 149731 h 35"/>
                    <a:gd name="T66" fmla="*/ 21052 w 51"/>
                    <a:gd name="T67" fmla="*/ 123146 h 35"/>
                    <a:gd name="T68" fmla="*/ 27463 w 51"/>
                    <a:gd name="T69" fmla="*/ 149731 h 35"/>
                    <a:gd name="T70" fmla="*/ 34677 w 51"/>
                    <a:gd name="T71" fmla="*/ 199293 h 35"/>
                    <a:gd name="T72" fmla="*/ 27463 w 51"/>
                    <a:gd name="T73" fmla="*/ 149731 h 35"/>
                    <a:gd name="T74" fmla="*/ 34677 w 51"/>
                    <a:gd name="T75" fmla="*/ 191955 h 35"/>
                    <a:gd name="T76" fmla="*/ 34677 w 51"/>
                    <a:gd name="T77" fmla="*/ 191955 h 35"/>
                    <a:gd name="T78" fmla="*/ 74513 w 51"/>
                    <a:gd name="T79" fmla="*/ 138331 h 35"/>
                    <a:gd name="T80" fmla="*/ 34677 w 51"/>
                    <a:gd name="T81" fmla="*/ 199293 h 35"/>
                    <a:gd name="T82" fmla="*/ 74513 w 51"/>
                    <a:gd name="T83" fmla="*/ 138331 h 35"/>
                    <a:gd name="T84" fmla="*/ 79410 w 51"/>
                    <a:gd name="T85" fmla="*/ 131323 h 35"/>
                    <a:gd name="T86" fmla="*/ 74513 w 51"/>
                    <a:gd name="T87" fmla="*/ 138331 h 35"/>
                    <a:gd name="T88" fmla="*/ 79410 w 51"/>
                    <a:gd name="T89" fmla="*/ 131323 h 35"/>
                    <a:gd name="T90" fmla="*/ 79410 w 51"/>
                    <a:gd name="T91" fmla="*/ 131323 h 35"/>
                    <a:gd name="T92" fmla="*/ 72773 w 51"/>
                    <a:gd name="T93" fmla="*/ 98431 h 35"/>
                    <a:gd name="T94" fmla="*/ 79410 w 51"/>
                    <a:gd name="T95" fmla="*/ 131323 h 35"/>
                    <a:gd name="T96" fmla="*/ 72773 w 51"/>
                    <a:gd name="T97" fmla="*/ 98431 h 35"/>
                    <a:gd name="T98" fmla="*/ 71002 w 51"/>
                    <a:gd name="T99" fmla="*/ 86302 h 35"/>
                    <a:gd name="T100" fmla="*/ 72773 w 51"/>
                    <a:gd name="T101" fmla="*/ 98431 h 35"/>
                    <a:gd name="T102" fmla="*/ 71002 w 51"/>
                    <a:gd name="T103" fmla="*/ 86302 h 35"/>
                    <a:gd name="T104" fmla="*/ 69905 w 51"/>
                    <a:gd name="T105" fmla="*/ 90355 h 35"/>
                    <a:gd name="T106" fmla="*/ 53233 w 51"/>
                    <a:gd name="T107" fmla="*/ 31421 h 35"/>
                    <a:gd name="T108" fmla="*/ 69905 w 51"/>
                    <a:gd name="T109" fmla="*/ 90355 h 35"/>
                    <a:gd name="T110" fmla="*/ 30325 w 51"/>
                    <a:gd name="T111" fmla="*/ 6903 h 35"/>
                    <a:gd name="T112" fmla="*/ 53233 w 51"/>
                    <a:gd name="T113" fmla="*/ 31421 h 35"/>
                    <a:gd name="T114" fmla="*/ 30325 w 51"/>
                    <a:gd name="T115" fmla="*/ 6903 h 35"/>
                    <a:gd name="T116" fmla="*/ 30325 w 51"/>
                    <a:gd name="T117" fmla="*/ 6903 h 35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</a:gdLst>
                  <a:ahLst/>
                  <a:cxnLst>
                    <a:cxn ang="T118">
                      <a:pos x="T0" y="T1"/>
                    </a:cxn>
                    <a:cxn ang="T119">
                      <a:pos x="T2" y="T3"/>
                    </a:cxn>
                    <a:cxn ang="T120">
                      <a:pos x="T4" y="T5"/>
                    </a:cxn>
                    <a:cxn ang="T121">
                      <a:pos x="T6" y="T7"/>
                    </a:cxn>
                    <a:cxn ang="T122">
                      <a:pos x="T8" y="T9"/>
                    </a:cxn>
                    <a:cxn ang="T123">
                      <a:pos x="T10" y="T11"/>
                    </a:cxn>
                    <a:cxn ang="T124">
                      <a:pos x="T12" y="T13"/>
                    </a:cxn>
                    <a:cxn ang="T125">
                      <a:pos x="T14" y="T15"/>
                    </a:cxn>
                    <a:cxn ang="T126">
                      <a:pos x="T16" y="T17"/>
                    </a:cxn>
                    <a:cxn ang="T127">
                      <a:pos x="T18" y="T19"/>
                    </a:cxn>
                    <a:cxn ang="T128">
                      <a:pos x="T20" y="T21"/>
                    </a:cxn>
                    <a:cxn ang="T129">
                      <a:pos x="T22" y="T23"/>
                    </a:cxn>
                    <a:cxn ang="T130">
                      <a:pos x="T24" y="T25"/>
                    </a:cxn>
                    <a:cxn ang="T131">
                      <a:pos x="T26" y="T27"/>
                    </a:cxn>
                    <a:cxn ang="T132">
                      <a:pos x="T28" y="T29"/>
                    </a:cxn>
                    <a:cxn ang="T133">
                      <a:pos x="T30" y="T31"/>
                    </a:cxn>
                    <a:cxn ang="T134">
                      <a:pos x="T32" y="T33"/>
                    </a:cxn>
                    <a:cxn ang="T135">
                      <a:pos x="T34" y="T35"/>
                    </a:cxn>
                    <a:cxn ang="T136">
                      <a:pos x="T36" y="T37"/>
                    </a:cxn>
                    <a:cxn ang="T137">
                      <a:pos x="T38" y="T39"/>
                    </a:cxn>
                    <a:cxn ang="T138">
                      <a:pos x="T40" y="T41"/>
                    </a:cxn>
                    <a:cxn ang="T139">
                      <a:pos x="T42" y="T43"/>
                    </a:cxn>
                    <a:cxn ang="T140">
                      <a:pos x="T44" y="T45"/>
                    </a:cxn>
                    <a:cxn ang="T141">
                      <a:pos x="T46" y="T47"/>
                    </a:cxn>
                    <a:cxn ang="T142">
                      <a:pos x="T48" y="T49"/>
                    </a:cxn>
                    <a:cxn ang="T143">
                      <a:pos x="T50" y="T51"/>
                    </a:cxn>
                    <a:cxn ang="T144">
                      <a:pos x="T52" y="T53"/>
                    </a:cxn>
                    <a:cxn ang="T145">
                      <a:pos x="T54" y="T55"/>
                    </a:cxn>
                    <a:cxn ang="T146">
                      <a:pos x="T56" y="T57"/>
                    </a:cxn>
                    <a:cxn ang="T147">
                      <a:pos x="T58" y="T59"/>
                    </a:cxn>
                    <a:cxn ang="T148">
                      <a:pos x="T60" y="T61"/>
                    </a:cxn>
                    <a:cxn ang="T149">
                      <a:pos x="T62" y="T63"/>
                    </a:cxn>
                    <a:cxn ang="T150">
                      <a:pos x="T64" y="T65"/>
                    </a:cxn>
                    <a:cxn ang="T151">
                      <a:pos x="T66" y="T67"/>
                    </a:cxn>
                    <a:cxn ang="T152">
                      <a:pos x="T68" y="T69"/>
                    </a:cxn>
                    <a:cxn ang="T153">
                      <a:pos x="T70" y="T71"/>
                    </a:cxn>
                    <a:cxn ang="T154">
                      <a:pos x="T72" y="T73"/>
                    </a:cxn>
                    <a:cxn ang="T155">
                      <a:pos x="T74" y="T75"/>
                    </a:cxn>
                    <a:cxn ang="T156">
                      <a:pos x="T76" y="T77"/>
                    </a:cxn>
                    <a:cxn ang="T157">
                      <a:pos x="T78" y="T79"/>
                    </a:cxn>
                    <a:cxn ang="T158">
                      <a:pos x="T80" y="T81"/>
                    </a:cxn>
                    <a:cxn ang="T159">
                      <a:pos x="T82" y="T83"/>
                    </a:cxn>
                    <a:cxn ang="T160">
                      <a:pos x="T84" y="T85"/>
                    </a:cxn>
                    <a:cxn ang="T161">
                      <a:pos x="T86" y="T87"/>
                    </a:cxn>
                    <a:cxn ang="T162">
                      <a:pos x="T88" y="T89"/>
                    </a:cxn>
                    <a:cxn ang="T163">
                      <a:pos x="T90" y="T91"/>
                    </a:cxn>
                    <a:cxn ang="T164">
                      <a:pos x="T92" y="T93"/>
                    </a:cxn>
                    <a:cxn ang="T165">
                      <a:pos x="T94" y="T95"/>
                    </a:cxn>
                    <a:cxn ang="T166">
                      <a:pos x="T96" y="T97"/>
                    </a:cxn>
                    <a:cxn ang="T167">
                      <a:pos x="T98" y="T99"/>
                    </a:cxn>
                    <a:cxn ang="T168">
                      <a:pos x="T100" y="T101"/>
                    </a:cxn>
                    <a:cxn ang="T169">
                      <a:pos x="T102" y="T103"/>
                    </a:cxn>
                    <a:cxn ang="T170">
                      <a:pos x="T104" y="T105"/>
                    </a:cxn>
                    <a:cxn ang="T171">
                      <a:pos x="T106" y="T107"/>
                    </a:cxn>
                    <a:cxn ang="T172">
                      <a:pos x="T108" y="T109"/>
                    </a:cxn>
                    <a:cxn ang="T173">
                      <a:pos x="T110" y="T111"/>
                    </a:cxn>
                    <a:cxn ang="T174">
                      <a:pos x="T112" y="T113"/>
                    </a:cxn>
                    <a:cxn ang="T175">
                      <a:pos x="T114" y="T115"/>
                    </a:cxn>
                    <a:cxn ang="T176">
                      <a:pos x="T116" y="T117"/>
                    </a:cxn>
                  </a:cxnLst>
                  <a:rect l="0" t="0" r="r" b="b"/>
                  <a:pathLst>
                    <a:path w="51" h="35">
                      <a:moveTo>
                        <a:pt x="19" y="1"/>
                      </a:moveTo>
                      <a:lnTo>
                        <a:pt x="19" y="1"/>
                      </a:lnTo>
                      <a:lnTo>
                        <a:pt x="20" y="0"/>
                      </a:lnTo>
                      <a:lnTo>
                        <a:pt x="19" y="1"/>
                      </a:lnTo>
                      <a:close/>
                      <a:moveTo>
                        <a:pt x="19" y="1"/>
                      </a:moveTo>
                      <a:cubicBezTo>
                        <a:pt x="19" y="1"/>
                        <a:pt x="18" y="1"/>
                        <a:pt x="17" y="1"/>
                      </a:cubicBezTo>
                      <a:lnTo>
                        <a:pt x="17" y="0"/>
                      </a:lnTo>
                      <a:cubicBezTo>
                        <a:pt x="18" y="0"/>
                        <a:pt x="19" y="0"/>
                        <a:pt x="20" y="0"/>
                      </a:cubicBezTo>
                      <a:lnTo>
                        <a:pt x="19" y="1"/>
                      </a:lnTo>
                      <a:close/>
                      <a:moveTo>
                        <a:pt x="17" y="1"/>
                      </a:moveTo>
                      <a:cubicBezTo>
                        <a:pt x="16" y="1"/>
                        <a:pt x="15" y="1"/>
                        <a:pt x="14" y="1"/>
                      </a:cubicBezTo>
                      <a:lnTo>
                        <a:pt x="13" y="0"/>
                      </a:lnTo>
                      <a:cubicBezTo>
                        <a:pt x="15" y="0"/>
                        <a:pt x="16" y="0"/>
                        <a:pt x="17" y="0"/>
                      </a:cubicBezTo>
                      <a:lnTo>
                        <a:pt x="17" y="1"/>
                      </a:lnTo>
                      <a:close/>
                      <a:moveTo>
                        <a:pt x="14" y="1"/>
                      </a:moveTo>
                      <a:cubicBezTo>
                        <a:pt x="8" y="1"/>
                        <a:pt x="2" y="2"/>
                        <a:pt x="1" y="7"/>
                      </a:cubicBezTo>
                      <a:lnTo>
                        <a:pt x="0" y="7"/>
                      </a:lnTo>
                      <a:cubicBezTo>
                        <a:pt x="1" y="1"/>
                        <a:pt x="8" y="0"/>
                        <a:pt x="13" y="0"/>
                      </a:cubicBezTo>
                      <a:lnTo>
                        <a:pt x="14" y="1"/>
                      </a:lnTo>
                      <a:close/>
                      <a:moveTo>
                        <a:pt x="1" y="7"/>
                      </a:moveTo>
                      <a:lnTo>
                        <a:pt x="1" y="7"/>
                      </a:lnTo>
                      <a:close/>
                      <a:moveTo>
                        <a:pt x="1" y="7"/>
                      </a:moveTo>
                      <a:lnTo>
                        <a:pt x="1" y="7"/>
                      </a:lnTo>
                      <a:lnTo>
                        <a:pt x="0" y="7"/>
                      </a:lnTo>
                      <a:lnTo>
                        <a:pt x="1" y="7"/>
                      </a:lnTo>
                      <a:close/>
                      <a:moveTo>
                        <a:pt x="0" y="7"/>
                      </a:moveTo>
                      <a:lnTo>
                        <a:pt x="0" y="7"/>
                      </a:lnTo>
                      <a:lnTo>
                        <a:pt x="1" y="7"/>
                      </a:lnTo>
                      <a:lnTo>
                        <a:pt x="0" y="7"/>
                      </a:lnTo>
                      <a:close/>
                      <a:moveTo>
                        <a:pt x="1" y="7"/>
                      </a:moveTo>
                      <a:cubicBezTo>
                        <a:pt x="1" y="7"/>
                        <a:pt x="1" y="7"/>
                        <a:pt x="1" y="8"/>
                      </a:cubicBezTo>
                      <a:lnTo>
                        <a:pt x="0" y="8"/>
                      </a:lnTo>
                      <a:cubicBezTo>
                        <a:pt x="0" y="7"/>
                        <a:pt x="0" y="7"/>
                        <a:pt x="0" y="7"/>
                      </a:cubicBezTo>
                      <a:lnTo>
                        <a:pt x="1" y="7"/>
                      </a:lnTo>
                      <a:close/>
                      <a:moveTo>
                        <a:pt x="1" y="8"/>
                      </a:moveTo>
                      <a:cubicBezTo>
                        <a:pt x="1" y="8"/>
                        <a:pt x="1" y="8"/>
                        <a:pt x="1" y="8"/>
                      </a:cubicBezTo>
                      <a:lnTo>
                        <a:pt x="0" y="8"/>
                      </a:lnTo>
                      <a:cubicBezTo>
                        <a:pt x="0" y="8"/>
                        <a:pt x="0" y="8"/>
                        <a:pt x="0" y="8"/>
                      </a:cubicBezTo>
                      <a:lnTo>
                        <a:pt x="1" y="8"/>
                      </a:lnTo>
                      <a:close/>
                      <a:moveTo>
                        <a:pt x="1" y="8"/>
                      </a:moveTo>
                      <a:cubicBezTo>
                        <a:pt x="2" y="9"/>
                        <a:pt x="2" y="10"/>
                        <a:pt x="3" y="11"/>
                      </a:cubicBezTo>
                      <a:lnTo>
                        <a:pt x="3" y="12"/>
                      </a:lnTo>
                      <a:cubicBezTo>
                        <a:pt x="1" y="11"/>
                        <a:pt x="0" y="10"/>
                        <a:pt x="0" y="8"/>
                      </a:cubicBezTo>
                      <a:lnTo>
                        <a:pt x="1" y="8"/>
                      </a:lnTo>
                      <a:close/>
                      <a:moveTo>
                        <a:pt x="3" y="11"/>
                      </a:moveTo>
                      <a:lnTo>
                        <a:pt x="3" y="11"/>
                      </a:lnTo>
                      <a:close/>
                      <a:moveTo>
                        <a:pt x="3" y="11"/>
                      </a:moveTo>
                      <a:cubicBezTo>
                        <a:pt x="6" y="12"/>
                        <a:pt x="8" y="13"/>
                        <a:pt x="9" y="14"/>
                      </a:cubicBezTo>
                      <a:lnTo>
                        <a:pt x="8" y="15"/>
                      </a:lnTo>
                      <a:cubicBezTo>
                        <a:pt x="7" y="14"/>
                        <a:pt x="5" y="13"/>
                        <a:pt x="3" y="12"/>
                      </a:cubicBezTo>
                      <a:lnTo>
                        <a:pt x="3" y="11"/>
                      </a:lnTo>
                      <a:close/>
                      <a:moveTo>
                        <a:pt x="9" y="14"/>
                      </a:moveTo>
                      <a:cubicBezTo>
                        <a:pt x="11" y="16"/>
                        <a:pt x="13" y="17"/>
                        <a:pt x="14" y="19"/>
                      </a:cubicBezTo>
                      <a:lnTo>
                        <a:pt x="13" y="19"/>
                      </a:lnTo>
                      <a:cubicBezTo>
                        <a:pt x="11" y="18"/>
                        <a:pt x="10" y="16"/>
                        <a:pt x="8" y="15"/>
                      </a:cubicBezTo>
                      <a:lnTo>
                        <a:pt x="9" y="14"/>
                      </a:lnTo>
                      <a:close/>
                      <a:moveTo>
                        <a:pt x="13" y="19"/>
                      </a:moveTo>
                      <a:lnTo>
                        <a:pt x="13" y="19"/>
                      </a:lnTo>
                      <a:close/>
                      <a:moveTo>
                        <a:pt x="14" y="19"/>
                      </a:moveTo>
                      <a:cubicBezTo>
                        <a:pt x="15" y="20"/>
                        <a:pt x="16" y="22"/>
                        <a:pt x="17" y="23"/>
                      </a:cubicBezTo>
                      <a:lnTo>
                        <a:pt x="15" y="24"/>
                      </a:lnTo>
                      <a:cubicBezTo>
                        <a:pt x="15" y="22"/>
                        <a:pt x="14" y="21"/>
                        <a:pt x="13" y="19"/>
                      </a:cubicBezTo>
                      <a:lnTo>
                        <a:pt x="14" y="19"/>
                      </a:lnTo>
                      <a:close/>
                      <a:moveTo>
                        <a:pt x="17" y="23"/>
                      </a:moveTo>
                      <a:cubicBezTo>
                        <a:pt x="18" y="26"/>
                        <a:pt x="19" y="28"/>
                        <a:pt x="21" y="29"/>
                      </a:cubicBezTo>
                      <a:lnTo>
                        <a:pt x="21" y="30"/>
                      </a:lnTo>
                      <a:cubicBezTo>
                        <a:pt x="18" y="29"/>
                        <a:pt x="17" y="26"/>
                        <a:pt x="15" y="24"/>
                      </a:cubicBezTo>
                      <a:lnTo>
                        <a:pt x="17" y="23"/>
                      </a:lnTo>
                      <a:close/>
                      <a:moveTo>
                        <a:pt x="21" y="29"/>
                      </a:moveTo>
                      <a:lnTo>
                        <a:pt x="21" y="29"/>
                      </a:lnTo>
                      <a:lnTo>
                        <a:pt x="21" y="30"/>
                      </a:lnTo>
                      <a:lnTo>
                        <a:pt x="21" y="29"/>
                      </a:lnTo>
                      <a:close/>
                      <a:moveTo>
                        <a:pt x="21" y="29"/>
                      </a:moveTo>
                      <a:cubicBezTo>
                        <a:pt x="30" y="34"/>
                        <a:pt x="39" y="26"/>
                        <a:pt x="46" y="21"/>
                      </a:cubicBezTo>
                      <a:lnTo>
                        <a:pt x="47" y="21"/>
                      </a:lnTo>
                      <a:cubicBezTo>
                        <a:pt x="40" y="28"/>
                        <a:pt x="30" y="35"/>
                        <a:pt x="21" y="30"/>
                      </a:cubicBezTo>
                      <a:lnTo>
                        <a:pt x="21" y="29"/>
                      </a:lnTo>
                      <a:close/>
                      <a:moveTo>
                        <a:pt x="46" y="21"/>
                      </a:moveTo>
                      <a:cubicBezTo>
                        <a:pt x="46" y="20"/>
                        <a:pt x="47" y="19"/>
                        <a:pt x="48" y="19"/>
                      </a:cubicBezTo>
                      <a:lnTo>
                        <a:pt x="49" y="20"/>
                      </a:lnTo>
                      <a:cubicBezTo>
                        <a:pt x="48" y="20"/>
                        <a:pt x="47" y="21"/>
                        <a:pt x="47" y="21"/>
                      </a:cubicBezTo>
                      <a:lnTo>
                        <a:pt x="46" y="21"/>
                      </a:lnTo>
                      <a:close/>
                      <a:moveTo>
                        <a:pt x="49" y="20"/>
                      </a:moveTo>
                      <a:lnTo>
                        <a:pt x="49" y="20"/>
                      </a:lnTo>
                      <a:lnTo>
                        <a:pt x="48" y="19"/>
                      </a:lnTo>
                      <a:lnTo>
                        <a:pt x="49" y="20"/>
                      </a:lnTo>
                      <a:close/>
                      <a:moveTo>
                        <a:pt x="48" y="19"/>
                      </a:moveTo>
                      <a:cubicBezTo>
                        <a:pt x="49" y="18"/>
                        <a:pt x="47" y="16"/>
                        <a:pt x="45" y="15"/>
                      </a:cubicBezTo>
                      <a:lnTo>
                        <a:pt x="46" y="14"/>
                      </a:lnTo>
                      <a:cubicBezTo>
                        <a:pt x="48" y="15"/>
                        <a:pt x="51" y="17"/>
                        <a:pt x="49" y="20"/>
                      </a:cubicBezTo>
                      <a:lnTo>
                        <a:pt x="48" y="19"/>
                      </a:lnTo>
                      <a:close/>
                      <a:moveTo>
                        <a:pt x="45" y="15"/>
                      </a:moveTo>
                      <a:cubicBezTo>
                        <a:pt x="44" y="14"/>
                        <a:pt x="44" y="14"/>
                        <a:pt x="43" y="14"/>
                      </a:cubicBezTo>
                      <a:lnTo>
                        <a:pt x="44" y="13"/>
                      </a:lnTo>
                      <a:cubicBezTo>
                        <a:pt x="45" y="13"/>
                        <a:pt x="45" y="13"/>
                        <a:pt x="46" y="14"/>
                      </a:cubicBezTo>
                      <a:lnTo>
                        <a:pt x="45" y="15"/>
                      </a:lnTo>
                      <a:close/>
                      <a:moveTo>
                        <a:pt x="44" y="13"/>
                      </a:moveTo>
                      <a:lnTo>
                        <a:pt x="44" y="13"/>
                      </a:lnTo>
                      <a:close/>
                      <a:moveTo>
                        <a:pt x="43" y="14"/>
                      </a:moveTo>
                      <a:cubicBezTo>
                        <a:pt x="40" y="11"/>
                        <a:pt x="36" y="8"/>
                        <a:pt x="32" y="6"/>
                      </a:cubicBezTo>
                      <a:lnTo>
                        <a:pt x="33" y="5"/>
                      </a:lnTo>
                      <a:cubicBezTo>
                        <a:pt x="37" y="7"/>
                        <a:pt x="41" y="10"/>
                        <a:pt x="44" y="13"/>
                      </a:cubicBezTo>
                      <a:lnTo>
                        <a:pt x="43" y="14"/>
                      </a:lnTo>
                      <a:close/>
                      <a:moveTo>
                        <a:pt x="32" y="6"/>
                      </a:moveTo>
                      <a:cubicBezTo>
                        <a:pt x="28" y="3"/>
                        <a:pt x="24" y="2"/>
                        <a:pt x="19" y="1"/>
                      </a:cubicBezTo>
                      <a:lnTo>
                        <a:pt x="20" y="0"/>
                      </a:lnTo>
                      <a:cubicBezTo>
                        <a:pt x="24" y="1"/>
                        <a:pt x="29" y="2"/>
                        <a:pt x="33" y="5"/>
                      </a:cubicBezTo>
                      <a:lnTo>
                        <a:pt x="32" y="6"/>
                      </a:lnTo>
                      <a:close/>
                      <a:moveTo>
                        <a:pt x="19" y="1"/>
                      </a:moveTo>
                      <a:lnTo>
                        <a:pt x="19" y="1"/>
                      </a:lnTo>
                      <a:close/>
                    </a:path>
                  </a:pathLst>
                </a:custGeom>
                <a:solidFill>
                  <a:srgbClr val="94939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557" name="Freeform 133"/>
                <p:cNvSpPr>
                  <a:spLocks noChangeArrowheads="1"/>
                </p:cNvSpPr>
                <p:nvPr/>
              </p:nvSpPr>
              <p:spPr bwMode="auto">
                <a:xfrm>
                  <a:off x="1527" y="3746"/>
                  <a:ext cx="67" cy="79"/>
                </a:xfrm>
                <a:custGeom>
                  <a:avLst/>
                  <a:gdLst>
                    <a:gd name="T0" fmla="*/ 30160 w 49"/>
                    <a:gd name="T1" fmla="*/ 65702 h 46"/>
                    <a:gd name="T2" fmla="*/ 14933 w 49"/>
                    <a:gd name="T3" fmla="*/ 213954 h 46"/>
                    <a:gd name="T4" fmla="*/ 65737 w 49"/>
                    <a:gd name="T5" fmla="*/ 296320 h 46"/>
                    <a:gd name="T6" fmla="*/ 80914 w 49"/>
                    <a:gd name="T7" fmla="*/ 89651 h 46"/>
                    <a:gd name="T8" fmla="*/ 30160 w 49"/>
                    <a:gd name="T9" fmla="*/ 65702 h 4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49" h="46">
                      <a:moveTo>
                        <a:pt x="18" y="10"/>
                      </a:moveTo>
                      <a:cubicBezTo>
                        <a:pt x="12" y="18"/>
                        <a:pt x="0" y="26"/>
                        <a:pt x="9" y="33"/>
                      </a:cubicBezTo>
                      <a:cubicBezTo>
                        <a:pt x="17" y="40"/>
                        <a:pt x="27" y="46"/>
                        <a:pt x="40" y="46"/>
                      </a:cubicBezTo>
                      <a:cubicBezTo>
                        <a:pt x="46" y="36"/>
                        <a:pt x="45" y="25"/>
                        <a:pt x="49" y="14"/>
                      </a:cubicBezTo>
                      <a:cubicBezTo>
                        <a:pt x="41" y="6"/>
                        <a:pt x="26" y="0"/>
                        <a:pt x="18" y="10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558" name="Freeform 134"/>
                <p:cNvSpPr>
                  <a:spLocks noChangeArrowheads="1"/>
                </p:cNvSpPr>
                <p:nvPr/>
              </p:nvSpPr>
              <p:spPr bwMode="auto">
                <a:xfrm>
                  <a:off x="1529" y="3754"/>
                  <a:ext cx="66" cy="72"/>
                </a:xfrm>
                <a:custGeom>
                  <a:avLst/>
                  <a:gdLst>
                    <a:gd name="T0" fmla="*/ 22544 w 49"/>
                    <a:gd name="T1" fmla="*/ 31365 h 43"/>
                    <a:gd name="T2" fmla="*/ 20787 w 49"/>
                    <a:gd name="T3" fmla="*/ 28008 h 43"/>
                    <a:gd name="T4" fmla="*/ 20787 w 49"/>
                    <a:gd name="T5" fmla="*/ 28008 h 43"/>
                    <a:gd name="T6" fmla="*/ 22544 w 49"/>
                    <a:gd name="T7" fmla="*/ 28008 h 43"/>
                    <a:gd name="T8" fmla="*/ 22544 w 49"/>
                    <a:gd name="T9" fmla="*/ 31365 h 43"/>
                    <a:gd name="T10" fmla="*/ 16301 w 49"/>
                    <a:gd name="T11" fmla="*/ 51071 h 43"/>
                    <a:gd name="T12" fmla="*/ 22544 w 49"/>
                    <a:gd name="T13" fmla="*/ 31365 h 43"/>
                    <a:gd name="T14" fmla="*/ 10312 w 49"/>
                    <a:gd name="T15" fmla="*/ 132827 h 43"/>
                    <a:gd name="T16" fmla="*/ 16301 w 49"/>
                    <a:gd name="T17" fmla="*/ 51071 h 43"/>
                    <a:gd name="T18" fmla="*/ 10312 w 49"/>
                    <a:gd name="T19" fmla="*/ 132827 h 43"/>
                    <a:gd name="T20" fmla="*/ 27491 w 49"/>
                    <a:gd name="T21" fmla="*/ 182147 h 43"/>
                    <a:gd name="T22" fmla="*/ 10312 w 49"/>
                    <a:gd name="T23" fmla="*/ 132827 h 43"/>
                    <a:gd name="T24" fmla="*/ 51347 w 49"/>
                    <a:gd name="T25" fmla="*/ 196721 h 43"/>
                    <a:gd name="T26" fmla="*/ 27491 w 49"/>
                    <a:gd name="T27" fmla="*/ 182147 h 43"/>
                    <a:gd name="T28" fmla="*/ 51347 w 49"/>
                    <a:gd name="T29" fmla="*/ 196721 h 43"/>
                    <a:gd name="T30" fmla="*/ 51347 w 49"/>
                    <a:gd name="T31" fmla="*/ 202310 h 43"/>
                    <a:gd name="T32" fmla="*/ 49694 w 49"/>
                    <a:gd name="T33" fmla="*/ 196721 h 43"/>
                    <a:gd name="T34" fmla="*/ 58604 w 49"/>
                    <a:gd name="T35" fmla="*/ 118105 h 43"/>
                    <a:gd name="T36" fmla="*/ 49694 w 49"/>
                    <a:gd name="T37" fmla="*/ 196721 h 43"/>
                    <a:gd name="T38" fmla="*/ 62427 w 49"/>
                    <a:gd name="T39" fmla="*/ 45593 h 43"/>
                    <a:gd name="T40" fmla="*/ 58604 w 49"/>
                    <a:gd name="T41" fmla="*/ 118105 h 43"/>
                    <a:gd name="T42" fmla="*/ 64505 w 49"/>
                    <a:gd name="T43" fmla="*/ 45593 h 43"/>
                    <a:gd name="T44" fmla="*/ 64505 w 49"/>
                    <a:gd name="T45" fmla="*/ 45593 h 43"/>
                    <a:gd name="T46" fmla="*/ 64505 w 49"/>
                    <a:gd name="T47" fmla="*/ 45593 h 43"/>
                    <a:gd name="T48" fmla="*/ 53771 w 49"/>
                    <a:gd name="T49" fmla="*/ 28008 h 43"/>
                    <a:gd name="T50" fmla="*/ 64505 w 49"/>
                    <a:gd name="T51" fmla="*/ 45593 h 43"/>
                    <a:gd name="T52" fmla="*/ 53771 w 49"/>
                    <a:gd name="T53" fmla="*/ 28008 h 43"/>
                    <a:gd name="T54" fmla="*/ 39507 w 49"/>
                    <a:gd name="T55" fmla="*/ 0 h 43"/>
                    <a:gd name="T56" fmla="*/ 53771 w 49"/>
                    <a:gd name="T57" fmla="*/ 28008 h 43"/>
                    <a:gd name="T58" fmla="*/ 39507 w 49"/>
                    <a:gd name="T59" fmla="*/ 8568 h 43"/>
                    <a:gd name="T60" fmla="*/ 39507 w 49"/>
                    <a:gd name="T61" fmla="*/ 8568 h 43"/>
                    <a:gd name="T62" fmla="*/ 26616 w 49"/>
                    <a:gd name="T63" fmla="*/ 19256 h 43"/>
                    <a:gd name="T64" fmla="*/ 39507 w 49"/>
                    <a:gd name="T65" fmla="*/ 0 h 43"/>
                    <a:gd name="T66" fmla="*/ 26616 w 49"/>
                    <a:gd name="T67" fmla="*/ 19256 h 43"/>
                    <a:gd name="T68" fmla="*/ 20787 w 49"/>
                    <a:gd name="T69" fmla="*/ 28008 h 43"/>
                    <a:gd name="T70" fmla="*/ 26616 w 49"/>
                    <a:gd name="T71" fmla="*/ 19256 h 43"/>
                    <a:gd name="T72" fmla="*/ 20787 w 49"/>
                    <a:gd name="T73" fmla="*/ 28008 h 43"/>
                    <a:gd name="T74" fmla="*/ 20787 w 49"/>
                    <a:gd name="T75" fmla="*/ 28008 h 43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</a:gdLst>
                  <a:ahLst/>
                  <a:cxnLst>
                    <a:cxn ang="T76">
                      <a:pos x="T0" y="T1"/>
                    </a:cxn>
                    <a:cxn ang="T77">
                      <a:pos x="T2" y="T3"/>
                    </a:cxn>
                    <a:cxn ang="T78">
                      <a:pos x="T4" y="T5"/>
                    </a:cxn>
                    <a:cxn ang="T79">
                      <a:pos x="T6" y="T7"/>
                    </a:cxn>
                    <a:cxn ang="T80">
                      <a:pos x="T8" y="T9"/>
                    </a:cxn>
                    <a:cxn ang="T81">
                      <a:pos x="T10" y="T11"/>
                    </a:cxn>
                    <a:cxn ang="T82">
                      <a:pos x="T12" y="T13"/>
                    </a:cxn>
                    <a:cxn ang="T83">
                      <a:pos x="T14" y="T15"/>
                    </a:cxn>
                    <a:cxn ang="T84">
                      <a:pos x="T16" y="T17"/>
                    </a:cxn>
                    <a:cxn ang="T85">
                      <a:pos x="T18" y="T19"/>
                    </a:cxn>
                    <a:cxn ang="T86">
                      <a:pos x="T20" y="T21"/>
                    </a:cxn>
                    <a:cxn ang="T87">
                      <a:pos x="T22" y="T23"/>
                    </a:cxn>
                    <a:cxn ang="T88">
                      <a:pos x="T24" y="T25"/>
                    </a:cxn>
                    <a:cxn ang="T89">
                      <a:pos x="T26" y="T27"/>
                    </a:cxn>
                    <a:cxn ang="T90">
                      <a:pos x="T28" y="T29"/>
                    </a:cxn>
                    <a:cxn ang="T91">
                      <a:pos x="T30" y="T31"/>
                    </a:cxn>
                    <a:cxn ang="T92">
                      <a:pos x="T32" y="T33"/>
                    </a:cxn>
                    <a:cxn ang="T93">
                      <a:pos x="T34" y="T35"/>
                    </a:cxn>
                    <a:cxn ang="T94">
                      <a:pos x="T36" y="T37"/>
                    </a:cxn>
                    <a:cxn ang="T95">
                      <a:pos x="T38" y="T39"/>
                    </a:cxn>
                    <a:cxn ang="T96">
                      <a:pos x="T40" y="T41"/>
                    </a:cxn>
                    <a:cxn ang="T97">
                      <a:pos x="T42" y="T43"/>
                    </a:cxn>
                    <a:cxn ang="T98">
                      <a:pos x="T44" y="T45"/>
                    </a:cxn>
                    <a:cxn ang="T99">
                      <a:pos x="T46" y="T47"/>
                    </a:cxn>
                    <a:cxn ang="T100">
                      <a:pos x="T48" y="T49"/>
                    </a:cxn>
                    <a:cxn ang="T101">
                      <a:pos x="T50" y="T51"/>
                    </a:cxn>
                    <a:cxn ang="T102">
                      <a:pos x="T52" y="T53"/>
                    </a:cxn>
                    <a:cxn ang="T103">
                      <a:pos x="T54" y="T55"/>
                    </a:cxn>
                    <a:cxn ang="T104">
                      <a:pos x="T56" y="T57"/>
                    </a:cxn>
                    <a:cxn ang="T105">
                      <a:pos x="T58" y="T59"/>
                    </a:cxn>
                    <a:cxn ang="T106">
                      <a:pos x="T60" y="T61"/>
                    </a:cxn>
                    <a:cxn ang="T107">
                      <a:pos x="T62" y="T63"/>
                    </a:cxn>
                    <a:cxn ang="T108">
                      <a:pos x="T64" y="T65"/>
                    </a:cxn>
                    <a:cxn ang="T109">
                      <a:pos x="T66" y="T67"/>
                    </a:cxn>
                    <a:cxn ang="T110">
                      <a:pos x="T68" y="T69"/>
                    </a:cxn>
                    <a:cxn ang="T111">
                      <a:pos x="T70" y="T71"/>
                    </a:cxn>
                    <a:cxn ang="T112">
                      <a:pos x="T72" y="T73"/>
                    </a:cxn>
                    <a:cxn ang="T113">
                      <a:pos x="T74" y="T75"/>
                    </a:cxn>
                  </a:cxnLst>
                  <a:rect l="0" t="0" r="r" b="b"/>
                  <a:pathLst>
                    <a:path w="49" h="43">
                      <a:moveTo>
                        <a:pt x="17" y="7"/>
                      </a:moveTo>
                      <a:lnTo>
                        <a:pt x="17" y="7"/>
                      </a:lnTo>
                      <a:lnTo>
                        <a:pt x="16" y="6"/>
                      </a:lnTo>
                      <a:lnTo>
                        <a:pt x="17" y="7"/>
                      </a:lnTo>
                      <a:close/>
                      <a:moveTo>
                        <a:pt x="16" y="6"/>
                      </a:moveTo>
                      <a:lnTo>
                        <a:pt x="16" y="6"/>
                      </a:lnTo>
                      <a:lnTo>
                        <a:pt x="17" y="6"/>
                      </a:lnTo>
                      <a:lnTo>
                        <a:pt x="16" y="6"/>
                      </a:lnTo>
                      <a:close/>
                      <a:moveTo>
                        <a:pt x="17" y="7"/>
                      </a:moveTo>
                      <a:cubicBezTo>
                        <a:pt x="16" y="8"/>
                        <a:pt x="14" y="10"/>
                        <a:pt x="13" y="12"/>
                      </a:cubicBezTo>
                      <a:lnTo>
                        <a:pt x="12" y="11"/>
                      </a:lnTo>
                      <a:cubicBezTo>
                        <a:pt x="13" y="9"/>
                        <a:pt x="15" y="8"/>
                        <a:pt x="16" y="6"/>
                      </a:cubicBezTo>
                      <a:lnTo>
                        <a:pt x="17" y="7"/>
                      </a:lnTo>
                      <a:close/>
                      <a:moveTo>
                        <a:pt x="13" y="12"/>
                      </a:moveTo>
                      <a:cubicBezTo>
                        <a:pt x="8" y="17"/>
                        <a:pt x="2" y="23"/>
                        <a:pt x="8" y="28"/>
                      </a:cubicBezTo>
                      <a:lnTo>
                        <a:pt x="7" y="29"/>
                      </a:lnTo>
                      <a:cubicBezTo>
                        <a:pt x="0" y="23"/>
                        <a:pt x="6" y="17"/>
                        <a:pt x="12" y="11"/>
                      </a:cubicBezTo>
                      <a:lnTo>
                        <a:pt x="13" y="12"/>
                      </a:lnTo>
                      <a:close/>
                      <a:moveTo>
                        <a:pt x="8" y="28"/>
                      </a:moveTo>
                      <a:cubicBezTo>
                        <a:pt x="12" y="32"/>
                        <a:pt x="17" y="35"/>
                        <a:pt x="22" y="37"/>
                      </a:cubicBezTo>
                      <a:lnTo>
                        <a:pt x="21" y="39"/>
                      </a:lnTo>
                      <a:cubicBezTo>
                        <a:pt x="16" y="36"/>
                        <a:pt x="11" y="33"/>
                        <a:pt x="7" y="29"/>
                      </a:cubicBezTo>
                      <a:lnTo>
                        <a:pt x="8" y="28"/>
                      </a:lnTo>
                      <a:close/>
                      <a:moveTo>
                        <a:pt x="22" y="37"/>
                      </a:moveTo>
                      <a:cubicBezTo>
                        <a:pt x="27" y="40"/>
                        <a:pt x="32" y="41"/>
                        <a:pt x="39" y="42"/>
                      </a:cubicBezTo>
                      <a:lnTo>
                        <a:pt x="39" y="43"/>
                      </a:lnTo>
                      <a:cubicBezTo>
                        <a:pt x="32" y="43"/>
                        <a:pt x="26" y="41"/>
                        <a:pt x="21" y="39"/>
                      </a:cubicBezTo>
                      <a:lnTo>
                        <a:pt x="22" y="37"/>
                      </a:lnTo>
                      <a:close/>
                      <a:moveTo>
                        <a:pt x="39" y="42"/>
                      </a:moveTo>
                      <a:lnTo>
                        <a:pt x="39" y="43"/>
                      </a:lnTo>
                      <a:lnTo>
                        <a:pt x="39" y="42"/>
                      </a:lnTo>
                      <a:close/>
                      <a:moveTo>
                        <a:pt x="38" y="42"/>
                      </a:moveTo>
                      <a:cubicBezTo>
                        <a:pt x="41" y="36"/>
                        <a:pt x="42" y="30"/>
                        <a:pt x="44" y="25"/>
                      </a:cubicBezTo>
                      <a:lnTo>
                        <a:pt x="45" y="25"/>
                      </a:lnTo>
                      <a:cubicBezTo>
                        <a:pt x="44" y="31"/>
                        <a:pt x="43" y="37"/>
                        <a:pt x="39" y="42"/>
                      </a:cubicBezTo>
                      <a:lnTo>
                        <a:pt x="38" y="42"/>
                      </a:lnTo>
                      <a:close/>
                      <a:moveTo>
                        <a:pt x="44" y="25"/>
                      </a:moveTo>
                      <a:cubicBezTo>
                        <a:pt x="45" y="20"/>
                        <a:pt x="46" y="15"/>
                        <a:pt x="48" y="10"/>
                      </a:cubicBezTo>
                      <a:lnTo>
                        <a:pt x="49" y="10"/>
                      </a:lnTo>
                      <a:cubicBezTo>
                        <a:pt x="47" y="15"/>
                        <a:pt x="46" y="20"/>
                        <a:pt x="45" y="25"/>
                      </a:cubicBezTo>
                      <a:lnTo>
                        <a:pt x="44" y="25"/>
                      </a:lnTo>
                      <a:close/>
                      <a:moveTo>
                        <a:pt x="49" y="10"/>
                      </a:moveTo>
                      <a:lnTo>
                        <a:pt x="49" y="10"/>
                      </a:lnTo>
                      <a:lnTo>
                        <a:pt x="48" y="10"/>
                      </a:lnTo>
                      <a:lnTo>
                        <a:pt x="49" y="10"/>
                      </a:lnTo>
                      <a:close/>
                      <a:moveTo>
                        <a:pt x="48" y="10"/>
                      </a:moveTo>
                      <a:cubicBezTo>
                        <a:pt x="46" y="9"/>
                        <a:pt x="44" y="7"/>
                        <a:pt x="41" y="6"/>
                      </a:cubicBezTo>
                      <a:lnTo>
                        <a:pt x="42" y="4"/>
                      </a:lnTo>
                      <a:cubicBezTo>
                        <a:pt x="45" y="6"/>
                        <a:pt x="47" y="8"/>
                        <a:pt x="49" y="10"/>
                      </a:cubicBezTo>
                      <a:lnTo>
                        <a:pt x="48" y="10"/>
                      </a:lnTo>
                      <a:close/>
                      <a:moveTo>
                        <a:pt x="41" y="6"/>
                      </a:moveTo>
                      <a:cubicBezTo>
                        <a:pt x="38" y="4"/>
                        <a:pt x="34" y="2"/>
                        <a:pt x="30" y="2"/>
                      </a:cubicBezTo>
                      <a:lnTo>
                        <a:pt x="30" y="0"/>
                      </a:lnTo>
                      <a:cubicBezTo>
                        <a:pt x="34" y="1"/>
                        <a:pt x="38" y="2"/>
                        <a:pt x="42" y="4"/>
                      </a:cubicBezTo>
                      <a:lnTo>
                        <a:pt x="41" y="6"/>
                      </a:lnTo>
                      <a:close/>
                      <a:moveTo>
                        <a:pt x="30" y="2"/>
                      </a:moveTo>
                      <a:lnTo>
                        <a:pt x="30" y="2"/>
                      </a:lnTo>
                      <a:lnTo>
                        <a:pt x="30" y="1"/>
                      </a:lnTo>
                      <a:lnTo>
                        <a:pt x="30" y="2"/>
                      </a:lnTo>
                      <a:close/>
                      <a:moveTo>
                        <a:pt x="30" y="2"/>
                      </a:moveTo>
                      <a:cubicBezTo>
                        <a:pt x="26" y="1"/>
                        <a:pt x="23" y="2"/>
                        <a:pt x="20" y="4"/>
                      </a:cubicBezTo>
                      <a:lnTo>
                        <a:pt x="19" y="3"/>
                      </a:lnTo>
                      <a:cubicBezTo>
                        <a:pt x="22" y="1"/>
                        <a:pt x="26" y="0"/>
                        <a:pt x="30" y="0"/>
                      </a:cubicBezTo>
                      <a:lnTo>
                        <a:pt x="30" y="2"/>
                      </a:lnTo>
                      <a:close/>
                      <a:moveTo>
                        <a:pt x="20" y="4"/>
                      </a:moveTo>
                      <a:cubicBezTo>
                        <a:pt x="19" y="5"/>
                        <a:pt x="18" y="6"/>
                        <a:pt x="17" y="7"/>
                      </a:cubicBezTo>
                      <a:lnTo>
                        <a:pt x="16" y="6"/>
                      </a:lnTo>
                      <a:cubicBezTo>
                        <a:pt x="17" y="5"/>
                        <a:pt x="18" y="4"/>
                        <a:pt x="19" y="3"/>
                      </a:cubicBezTo>
                      <a:lnTo>
                        <a:pt x="20" y="4"/>
                      </a:lnTo>
                      <a:close/>
                      <a:moveTo>
                        <a:pt x="16" y="6"/>
                      </a:moveTo>
                      <a:lnTo>
                        <a:pt x="16" y="6"/>
                      </a:lnTo>
                      <a:lnTo>
                        <a:pt x="17" y="6"/>
                      </a:lnTo>
                      <a:lnTo>
                        <a:pt x="16" y="6"/>
                      </a:lnTo>
                      <a:close/>
                    </a:path>
                  </a:pathLst>
                </a:custGeom>
                <a:solidFill>
                  <a:srgbClr val="94939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559" name="Freeform 135"/>
                <p:cNvSpPr>
                  <a:spLocks noChangeArrowheads="1"/>
                </p:cNvSpPr>
                <p:nvPr/>
              </p:nvSpPr>
              <p:spPr bwMode="auto">
                <a:xfrm>
                  <a:off x="1604" y="3741"/>
                  <a:ext cx="70" cy="61"/>
                </a:xfrm>
                <a:custGeom>
                  <a:avLst/>
                  <a:gdLst>
                    <a:gd name="T0" fmla="*/ 35757 w 52"/>
                    <a:gd name="T1" fmla="*/ 60122 h 36"/>
                    <a:gd name="T2" fmla="*/ 22850 w 52"/>
                    <a:gd name="T3" fmla="*/ 0 h 36"/>
                    <a:gd name="T4" fmla="*/ 0 w 52"/>
                    <a:gd name="T5" fmla="*/ 135208 h 36"/>
                    <a:gd name="T6" fmla="*/ 37356 w 52"/>
                    <a:gd name="T7" fmla="*/ 179581 h 36"/>
                    <a:gd name="T8" fmla="*/ 64916 w 52"/>
                    <a:gd name="T9" fmla="*/ 144961 h 36"/>
                    <a:gd name="T10" fmla="*/ 35757 w 52"/>
                    <a:gd name="T11" fmla="*/ 60122 h 36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52" h="36">
                      <a:moveTo>
                        <a:pt x="27" y="11"/>
                      </a:moveTo>
                      <a:cubicBezTo>
                        <a:pt x="22" y="9"/>
                        <a:pt x="21" y="0"/>
                        <a:pt x="17" y="0"/>
                      </a:cubicBezTo>
                      <a:cubicBezTo>
                        <a:pt x="5" y="0"/>
                        <a:pt x="4" y="16"/>
                        <a:pt x="0" y="25"/>
                      </a:cubicBezTo>
                      <a:cubicBezTo>
                        <a:pt x="9" y="29"/>
                        <a:pt x="19" y="30"/>
                        <a:pt x="28" y="33"/>
                      </a:cubicBezTo>
                      <a:cubicBezTo>
                        <a:pt x="35" y="36"/>
                        <a:pt x="52" y="33"/>
                        <a:pt x="49" y="27"/>
                      </a:cubicBezTo>
                      <a:cubicBezTo>
                        <a:pt x="46" y="21"/>
                        <a:pt x="36" y="16"/>
                        <a:pt x="27" y="11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560" name="Freeform 136"/>
                <p:cNvSpPr>
                  <a:spLocks noChangeArrowheads="1"/>
                </p:cNvSpPr>
                <p:nvPr/>
              </p:nvSpPr>
              <p:spPr bwMode="auto">
                <a:xfrm>
                  <a:off x="1602" y="3739"/>
                  <a:ext cx="70" cy="62"/>
                </a:xfrm>
                <a:custGeom>
                  <a:avLst/>
                  <a:gdLst>
                    <a:gd name="T0" fmla="*/ 43109 w 51"/>
                    <a:gd name="T1" fmla="*/ 96243 h 36"/>
                    <a:gd name="T2" fmla="*/ 45239 w 51"/>
                    <a:gd name="T3" fmla="*/ 85526 h 36"/>
                    <a:gd name="T4" fmla="*/ 43109 w 51"/>
                    <a:gd name="T5" fmla="*/ 96243 h 36"/>
                    <a:gd name="T6" fmla="*/ 45239 w 51"/>
                    <a:gd name="T7" fmla="*/ 85526 h 36"/>
                    <a:gd name="T8" fmla="*/ 43109 w 51"/>
                    <a:gd name="T9" fmla="*/ 96243 h 36"/>
                    <a:gd name="T10" fmla="*/ 39554 w 51"/>
                    <a:gd name="T11" fmla="*/ 43717 h 36"/>
                    <a:gd name="T12" fmla="*/ 43109 w 51"/>
                    <a:gd name="T13" fmla="*/ 96243 h 36"/>
                    <a:gd name="T14" fmla="*/ 29274 w 51"/>
                    <a:gd name="T15" fmla="*/ 7490 h 36"/>
                    <a:gd name="T16" fmla="*/ 39554 w 51"/>
                    <a:gd name="T17" fmla="*/ 43717 h 36"/>
                    <a:gd name="T18" fmla="*/ 27463 w 51"/>
                    <a:gd name="T19" fmla="*/ 0 h 36"/>
                    <a:gd name="T20" fmla="*/ 29274 w 51"/>
                    <a:gd name="T21" fmla="*/ 7490 h 36"/>
                    <a:gd name="T22" fmla="*/ 29274 w 51"/>
                    <a:gd name="T23" fmla="*/ 7490 h 36"/>
                    <a:gd name="T24" fmla="*/ 4717 w 51"/>
                    <a:gd name="T25" fmla="*/ 128436 h 36"/>
                    <a:gd name="T26" fmla="*/ 29274 w 51"/>
                    <a:gd name="T27" fmla="*/ 7490 h 36"/>
                    <a:gd name="T28" fmla="*/ 2860 w 51"/>
                    <a:gd name="T29" fmla="*/ 186250 h 36"/>
                    <a:gd name="T30" fmla="*/ 4717 w 51"/>
                    <a:gd name="T31" fmla="*/ 128436 h 36"/>
                    <a:gd name="T32" fmla="*/ 1740 w 51"/>
                    <a:gd name="T33" fmla="*/ 186250 h 36"/>
                    <a:gd name="T34" fmla="*/ 0 w 51"/>
                    <a:gd name="T35" fmla="*/ 186250 h 36"/>
                    <a:gd name="T36" fmla="*/ 1740 w 51"/>
                    <a:gd name="T37" fmla="*/ 181801 h 36"/>
                    <a:gd name="T38" fmla="*/ 25770 w 51"/>
                    <a:gd name="T39" fmla="*/ 225584 h 36"/>
                    <a:gd name="T40" fmla="*/ 1740 w 51"/>
                    <a:gd name="T41" fmla="*/ 181801 h 36"/>
                    <a:gd name="T42" fmla="*/ 47003 w 51"/>
                    <a:gd name="T43" fmla="*/ 244964 h 36"/>
                    <a:gd name="T44" fmla="*/ 25770 w 51"/>
                    <a:gd name="T45" fmla="*/ 225584 h 36"/>
                    <a:gd name="T46" fmla="*/ 47003 w 51"/>
                    <a:gd name="T47" fmla="*/ 251675 h 36"/>
                    <a:gd name="T48" fmla="*/ 47003 w 51"/>
                    <a:gd name="T49" fmla="*/ 244964 h 36"/>
                    <a:gd name="T50" fmla="*/ 47003 w 51"/>
                    <a:gd name="T51" fmla="*/ 244964 h 36"/>
                    <a:gd name="T52" fmla="*/ 66622 w 51"/>
                    <a:gd name="T53" fmla="*/ 259114 h 36"/>
                    <a:gd name="T54" fmla="*/ 47003 w 51"/>
                    <a:gd name="T55" fmla="*/ 244964 h 36"/>
                    <a:gd name="T56" fmla="*/ 75680 w 51"/>
                    <a:gd name="T57" fmla="*/ 237584 h 36"/>
                    <a:gd name="T58" fmla="*/ 66622 w 51"/>
                    <a:gd name="T59" fmla="*/ 259114 h 36"/>
                    <a:gd name="T60" fmla="*/ 75680 w 51"/>
                    <a:gd name="T61" fmla="*/ 237584 h 36"/>
                    <a:gd name="T62" fmla="*/ 82269 w 51"/>
                    <a:gd name="T63" fmla="*/ 214045 h 36"/>
                    <a:gd name="T64" fmla="*/ 75680 w 51"/>
                    <a:gd name="T65" fmla="*/ 237584 h 36"/>
                    <a:gd name="T66" fmla="*/ 79410 w 51"/>
                    <a:gd name="T67" fmla="*/ 202361 h 36"/>
                    <a:gd name="T68" fmla="*/ 82269 w 51"/>
                    <a:gd name="T69" fmla="*/ 214045 h 36"/>
                    <a:gd name="T70" fmla="*/ 82269 w 51"/>
                    <a:gd name="T71" fmla="*/ 202361 h 36"/>
                    <a:gd name="T72" fmla="*/ 80510 w 51"/>
                    <a:gd name="T73" fmla="*/ 202361 h 36"/>
                    <a:gd name="T74" fmla="*/ 79410 w 51"/>
                    <a:gd name="T75" fmla="*/ 202361 h 36"/>
                    <a:gd name="T76" fmla="*/ 82269 w 51"/>
                    <a:gd name="T77" fmla="*/ 202361 h 36"/>
                    <a:gd name="T78" fmla="*/ 79410 w 51"/>
                    <a:gd name="T79" fmla="*/ 202361 h 36"/>
                    <a:gd name="T80" fmla="*/ 79410 w 51"/>
                    <a:gd name="T81" fmla="*/ 202361 h 36"/>
                    <a:gd name="T82" fmla="*/ 79410 w 51"/>
                    <a:gd name="T83" fmla="*/ 202361 h 36"/>
                    <a:gd name="T84" fmla="*/ 47003 w 51"/>
                    <a:gd name="T85" fmla="*/ 98058 h 36"/>
                    <a:gd name="T86" fmla="*/ 82269 w 51"/>
                    <a:gd name="T87" fmla="*/ 202361 h 36"/>
                    <a:gd name="T88" fmla="*/ 47003 w 51"/>
                    <a:gd name="T89" fmla="*/ 98058 h 36"/>
                    <a:gd name="T90" fmla="*/ 45239 w 51"/>
                    <a:gd name="T91" fmla="*/ 85526 h 36"/>
                    <a:gd name="T92" fmla="*/ 47003 w 51"/>
                    <a:gd name="T93" fmla="*/ 98058 h 36"/>
                    <a:gd name="T94" fmla="*/ 43109 w 51"/>
                    <a:gd name="T95" fmla="*/ 96243 h 36"/>
                    <a:gd name="T96" fmla="*/ 43109 w 51"/>
                    <a:gd name="T97" fmla="*/ 96243 h 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0" t="0" r="r" b="b"/>
                  <a:pathLst>
                    <a:path w="51" h="36">
                      <a:moveTo>
                        <a:pt x="27" y="13"/>
                      </a:moveTo>
                      <a:lnTo>
                        <a:pt x="27" y="13"/>
                      </a:lnTo>
                      <a:lnTo>
                        <a:pt x="28" y="12"/>
                      </a:lnTo>
                      <a:lnTo>
                        <a:pt x="27" y="13"/>
                      </a:lnTo>
                      <a:close/>
                      <a:moveTo>
                        <a:pt x="27" y="13"/>
                      </a:moveTo>
                      <a:lnTo>
                        <a:pt x="27" y="13"/>
                      </a:lnTo>
                      <a:lnTo>
                        <a:pt x="28" y="12"/>
                      </a:lnTo>
                      <a:lnTo>
                        <a:pt x="27" y="13"/>
                      </a:lnTo>
                      <a:close/>
                      <a:moveTo>
                        <a:pt x="27" y="13"/>
                      </a:moveTo>
                      <a:cubicBezTo>
                        <a:pt x="25" y="12"/>
                        <a:pt x="24" y="9"/>
                        <a:pt x="22" y="6"/>
                      </a:cubicBezTo>
                      <a:lnTo>
                        <a:pt x="24" y="6"/>
                      </a:lnTo>
                      <a:cubicBezTo>
                        <a:pt x="25" y="8"/>
                        <a:pt x="26" y="11"/>
                        <a:pt x="28" y="12"/>
                      </a:cubicBezTo>
                      <a:lnTo>
                        <a:pt x="27" y="13"/>
                      </a:lnTo>
                      <a:close/>
                      <a:moveTo>
                        <a:pt x="22" y="6"/>
                      </a:moveTo>
                      <a:cubicBezTo>
                        <a:pt x="21" y="4"/>
                        <a:pt x="20" y="1"/>
                        <a:pt x="18" y="1"/>
                      </a:cubicBezTo>
                      <a:lnTo>
                        <a:pt x="18" y="0"/>
                      </a:lnTo>
                      <a:cubicBezTo>
                        <a:pt x="21" y="0"/>
                        <a:pt x="22" y="3"/>
                        <a:pt x="24" y="6"/>
                      </a:cubicBezTo>
                      <a:lnTo>
                        <a:pt x="22" y="6"/>
                      </a:lnTo>
                      <a:close/>
                      <a:moveTo>
                        <a:pt x="17" y="0"/>
                      </a:moveTo>
                      <a:lnTo>
                        <a:pt x="18" y="0"/>
                      </a:lnTo>
                      <a:lnTo>
                        <a:pt x="18" y="1"/>
                      </a:lnTo>
                      <a:lnTo>
                        <a:pt x="17" y="0"/>
                      </a:lnTo>
                      <a:close/>
                      <a:moveTo>
                        <a:pt x="18" y="1"/>
                      </a:moveTo>
                      <a:cubicBezTo>
                        <a:pt x="9" y="2"/>
                        <a:pt x="7" y="10"/>
                        <a:pt x="4" y="19"/>
                      </a:cubicBezTo>
                      <a:lnTo>
                        <a:pt x="3" y="18"/>
                      </a:lnTo>
                      <a:cubicBezTo>
                        <a:pt x="5" y="10"/>
                        <a:pt x="8" y="0"/>
                        <a:pt x="17" y="0"/>
                      </a:cubicBezTo>
                      <a:lnTo>
                        <a:pt x="18" y="1"/>
                      </a:lnTo>
                      <a:close/>
                      <a:moveTo>
                        <a:pt x="4" y="19"/>
                      </a:moveTo>
                      <a:cubicBezTo>
                        <a:pt x="3" y="21"/>
                        <a:pt x="3" y="24"/>
                        <a:pt x="2" y="26"/>
                      </a:cubicBezTo>
                      <a:lnTo>
                        <a:pt x="0" y="26"/>
                      </a:lnTo>
                      <a:cubicBezTo>
                        <a:pt x="1" y="23"/>
                        <a:pt x="2" y="21"/>
                        <a:pt x="3" y="18"/>
                      </a:cubicBezTo>
                      <a:lnTo>
                        <a:pt x="4" y="19"/>
                      </a:lnTo>
                      <a:close/>
                      <a:moveTo>
                        <a:pt x="1" y="26"/>
                      </a:moveTo>
                      <a:lnTo>
                        <a:pt x="0" y="26"/>
                      </a:lnTo>
                      <a:lnTo>
                        <a:pt x="1" y="26"/>
                      </a:lnTo>
                      <a:close/>
                      <a:moveTo>
                        <a:pt x="1" y="25"/>
                      </a:moveTo>
                      <a:cubicBezTo>
                        <a:pt x="6" y="27"/>
                        <a:pt x="11" y="29"/>
                        <a:pt x="16" y="30"/>
                      </a:cubicBezTo>
                      <a:lnTo>
                        <a:pt x="16" y="31"/>
                      </a:lnTo>
                      <a:cubicBezTo>
                        <a:pt x="10" y="30"/>
                        <a:pt x="5" y="29"/>
                        <a:pt x="1" y="26"/>
                      </a:cubicBezTo>
                      <a:lnTo>
                        <a:pt x="1" y="25"/>
                      </a:lnTo>
                      <a:close/>
                      <a:moveTo>
                        <a:pt x="16" y="30"/>
                      </a:moveTo>
                      <a:cubicBezTo>
                        <a:pt x="20" y="31"/>
                        <a:pt x="25" y="32"/>
                        <a:pt x="29" y="34"/>
                      </a:cubicBezTo>
                      <a:lnTo>
                        <a:pt x="29" y="35"/>
                      </a:lnTo>
                      <a:cubicBezTo>
                        <a:pt x="24" y="33"/>
                        <a:pt x="20" y="32"/>
                        <a:pt x="16" y="31"/>
                      </a:cubicBezTo>
                      <a:lnTo>
                        <a:pt x="16" y="30"/>
                      </a:lnTo>
                      <a:close/>
                      <a:moveTo>
                        <a:pt x="29" y="35"/>
                      </a:moveTo>
                      <a:lnTo>
                        <a:pt x="29" y="35"/>
                      </a:lnTo>
                      <a:lnTo>
                        <a:pt x="29" y="34"/>
                      </a:lnTo>
                      <a:lnTo>
                        <a:pt x="29" y="35"/>
                      </a:lnTo>
                      <a:close/>
                      <a:moveTo>
                        <a:pt x="29" y="34"/>
                      </a:moveTo>
                      <a:cubicBezTo>
                        <a:pt x="32" y="35"/>
                        <a:pt x="37" y="35"/>
                        <a:pt x="41" y="34"/>
                      </a:cubicBezTo>
                      <a:lnTo>
                        <a:pt x="41" y="36"/>
                      </a:lnTo>
                      <a:cubicBezTo>
                        <a:pt x="37" y="36"/>
                        <a:pt x="32" y="36"/>
                        <a:pt x="29" y="35"/>
                      </a:cubicBezTo>
                      <a:lnTo>
                        <a:pt x="29" y="34"/>
                      </a:lnTo>
                      <a:close/>
                      <a:moveTo>
                        <a:pt x="41" y="34"/>
                      </a:moveTo>
                      <a:cubicBezTo>
                        <a:pt x="43" y="34"/>
                        <a:pt x="45" y="33"/>
                        <a:pt x="47" y="33"/>
                      </a:cubicBezTo>
                      <a:lnTo>
                        <a:pt x="48" y="34"/>
                      </a:lnTo>
                      <a:cubicBezTo>
                        <a:pt x="46" y="35"/>
                        <a:pt x="44" y="35"/>
                        <a:pt x="41" y="36"/>
                      </a:cubicBezTo>
                      <a:lnTo>
                        <a:pt x="41" y="34"/>
                      </a:lnTo>
                      <a:close/>
                      <a:moveTo>
                        <a:pt x="47" y="33"/>
                      </a:moveTo>
                      <a:cubicBezTo>
                        <a:pt x="48" y="32"/>
                        <a:pt x="49" y="31"/>
                        <a:pt x="50" y="30"/>
                      </a:cubicBezTo>
                      <a:lnTo>
                        <a:pt x="51" y="30"/>
                      </a:lnTo>
                      <a:cubicBezTo>
                        <a:pt x="51" y="31"/>
                        <a:pt x="50" y="33"/>
                        <a:pt x="48" y="34"/>
                      </a:cubicBezTo>
                      <a:lnTo>
                        <a:pt x="47" y="33"/>
                      </a:lnTo>
                      <a:close/>
                      <a:moveTo>
                        <a:pt x="50" y="30"/>
                      </a:moveTo>
                      <a:cubicBezTo>
                        <a:pt x="50" y="29"/>
                        <a:pt x="50" y="29"/>
                        <a:pt x="49" y="28"/>
                      </a:cubicBezTo>
                      <a:lnTo>
                        <a:pt x="51" y="28"/>
                      </a:lnTo>
                      <a:cubicBezTo>
                        <a:pt x="51" y="28"/>
                        <a:pt x="51" y="29"/>
                        <a:pt x="51" y="30"/>
                      </a:cubicBezTo>
                      <a:lnTo>
                        <a:pt x="50" y="30"/>
                      </a:lnTo>
                      <a:close/>
                      <a:moveTo>
                        <a:pt x="51" y="28"/>
                      </a:moveTo>
                      <a:lnTo>
                        <a:pt x="51" y="28"/>
                      </a:lnTo>
                      <a:lnTo>
                        <a:pt x="50" y="28"/>
                      </a:lnTo>
                      <a:lnTo>
                        <a:pt x="51" y="28"/>
                      </a:lnTo>
                      <a:close/>
                      <a:moveTo>
                        <a:pt x="49" y="28"/>
                      </a:moveTo>
                      <a:lnTo>
                        <a:pt x="49" y="28"/>
                      </a:lnTo>
                      <a:lnTo>
                        <a:pt x="51" y="28"/>
                      </a:lnTo>
                      <a:lnTo>
                        <a:pt x="49" y="28"/>
                      </a:lnTo>
                      <a:close/>
                      <a:moveTo>
                        <a:pt x="49" y="28"/>
                      </a:moveTo>
                      <a:lnTo>
                        <a:pt x="49" y="28"/>
                      </a:lnTo>
                      <a:lnTo>
                        <a:pt x="50" y="28"/>
                      </a:lnTo>
                      <a:lnTo>
                        <a:pt x="49" y="28"/>
                      </a:lnTo>
                      <a:close/>
                      <a:moveTo>
                        <a:pt x="49" y="28"/>
                      </a:moveTo>
                      <a:cubicBezTo>
                        <a:pt x="47" y="23"/>
                        <a:pt x="37" y="18"/>
                        <a:pt x="29" y="14"/>
                      </a:cubicBezTo>
                      <a:lnTo>
                        <a:pt x="30" y="13"/>
                      </a:lnTo>
                      <a:cubicBezTo>
                        <a:pt x="38" y="17"/>
                        <a:pt x="48" y="22"/>
                        <a:pt x="51" y="28"/>
                      </a:cubicBezTo>
                      <a:lnTo>
                        <a:pt x="49" y="28"/>
                      </a:lnTo>
                      <a:close/>
                      <a:moveTo>
                        <a:pt x="29" y="14"/>
                      </a:moveTo>
                      <a:lnTo>
                        <a:pt x="27" y="13"/>
                      </a:lnTo>
                      <a:lnTo>
                        <a:pt x="28" y="12"/>
                      </a:lnTo>
                      <a:lnTo>
                        <a:pt x="30" y="13"/>
                      </a:lnTo>
                      <a:lnTo>
                        <a:pt x="29" y="14"/>
                      </a:lnTo>
                      <a:close/>
                      <a:moveTo>
                        <a:pt x="27" y="13"/>
                      </a:moveTo>
                      <a:lnTo>
                        <a:pt x="27" y="13"/>
                      </a:lnTo>
                      <a:lnTo>
                        <a:pt x="28" y="12"/>
                      </a:lnTo>
                      <a:lnTo>
                        <a:pt x="27" y="13"/>
                      </a:lnTo>
                      <a:close/>
                    </a:path>
                  </a:pathLst>
                </a:custGeom>
                <a:solidFill>
                  <a:srgbClr val="94939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561" name="Freeform 137"/>
                <p:cNvSpPr>
                  <a:spLocks noChangeArrowheads="1"/>
                </p:cNvSpPr>
                <p:nvPr/>
              </p:nvSpPr>
              <p:spPr bwMode="auto">
                <a:xfrm>
                  <a:off x="1673" y="3781"/>
                  <a:ext cx="80" cy="75"/>
                </a:xfrm>
                <a:custGeom>
                  <a:avLst/>
                  <a:gdLst>
                    <a:gd name="T0" fmla="*/ 47279 w 58"/>
                    <a:gd name="T1" fmla="*/ 33107 h 44"/>
                    <a:gd name="T2" fmla="*/ 3091 w 58"/>
                    <a:gd name="T3" fmla="*/ 116310 h 44"/>
                    <a:gd name="T4" fmla="*/ 16015 w 58"/>
                    <a:gd name="T5" fmla="*/ 164988 h 44"/>
                    <a:gd name="T6" fmla="*/ 75746 w 58"/>
                    <a:gd name="T7" fmla="*/ 237397 h 44"/>
                    <a:gd name="T8" fmla="*/ 101988 w 58"/>
                    <a:gd name="T9" fmla="*/ 191720 h 44"/>
                    <a:gd name="T10" fmla="*/ 100098 w 58"/>
                    <a:gd name="T11" fmla="*/ 174626 h 44"/>
                    <a:gd name="T12" fmla="*/ 69823 w 58"/>
                    <a:gd name="T13" fmla="*/ 132399 h 44"/>
                    <a:gd name="T14" fmla="*/ 47279 w 58"/>
                    <a:gd name="T15" fmla="*/ 33107 h 44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58" h="44">
                      <a:moveTo>
                        <a:pt x="27" y="6"/>
                      </a:moveTo>
                      <a:cubicBezTo>
                        <a:pt x="14" y="0"/>
                        <a:pt x="6" y="11"/>
                        <a:pt x="2" y="21"/>
                      </a:cubicBezTo>
                      <a:cubicBezTo>
                        <a:pt x="0" y="25"/>
                        <a:pt x="4" y="29"/>
                        <a:pt x="9" y="30"/>
                      </a:cubicBezTo>
                      <a:cubicBezTo>
                        <a:pt x="21" y="33"/>
                        <a:pt x="30" y="40"/>
                        <a:pt x="43" y="43"/>
                      </a:cubicBezTo>
                      <a:cubicBezTo>
                        <a:pt x="50" y="44"/>
                        <a:pt x="55" y="40"/>
                        <a:pt x="58" y="35"/>
                      </a:cubicBezTo>
                      <a:cubicBezTo>
                        <a:pt x="58" y="35"/>
                        <a:pt x="57" y="33"/>
                        <a:pt x="57" y="32"/>
                      </a:cubicBezTo>
                      <a:cubicBezTo>
                        <a:pt x="52" y="27"/>
                        <a:pt x="45" y="27"/>
                        <a:pt x="40" y="24"/>
                      </a:cubicBezTo>
                      <a:cubicBezTo>
                        <a:pt x="33" y="19"/>
                        <a:pt x="33" y="8"/>
                        <a:pt x="27" y="6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562" name="Freeform 138"/>
                <p:cNvSpPr>
                  <a:spLocks noChangeArrowheads="1"/>
                </p:cNvSpPr>
                <p:nvPr/>
              </p:nvSpPr>
              <p:spPr bwMode="auto">
                <a:xfrm>
                  <a:off x="1673" y="3784"/>
                  <a:ext cx="81" cy="72"/>
                </a:xfrm>
                <a:custGeom>
                  <a:avLst/>
                  <a:gdLst>
                    <a:gd name="T0" fmla="*/ 17617 w 59"/>
                    <a:gd name="T1" fmla="*/ 28853 h 42"/>
                    <a:gd name="T2" fmla="*/ 19308 w 59"/>
                    <a:gd name="T3" fmla="*/ 35486 h 42"/>
                    <a:gd name="T4" fmla="*/ 17617 w 59"/>
                    <a:gd name="T5" fmla="*/ 28853 h 42"/>
                    <a:gd name="T6" fmla="*/ 1713 w 59"/>
                    <a:gd name="T7" fmla="*/ 109231 h 42"/>
                    <a:gd name="T8" fmla="*/ 2820 w 59"/>
                    <a:gd name="T9" fmla="*/ 113302 h 42"/>
                    <a:gd name="T10" fmla="*/ 1713 w 59"/>
                    <a:gd name="T11" fmla="*/ 109231 h 42"/>
                    <a:gd name="T12" fmla="*/ 1713 w 59"/>
                    <a:gd name="T13" fmla="*/ 109231 h 42"/>
                    <a:gd name="T14" fmla="*/ 2820 w 59"/>
                    <a:gd name="T15" fmla="*/ 113302 h 42"/>
                    <a:gd name="T16" fmla="*/ 1713 w 59"/>
                    <a:gd name="T17" fmla="*/ 109231 h 42"/>
                    <a:gd name="T18" fmla="*/ 14584 w 59"/>
                    <a:gd name="T19" fmla="*/ 168245 h 42"/>
                    <a:gd name="T20" fmla="*/ 4631 w 59"/>
                    <a:gd name="T21" fmla="*/ 141802 h 42"/>
                    <a:gd name="T22" fmla="*/ 12529 w 59"/>
                    <a:gd name="T23" fmla="*/ 168245 h 42"/>
                    <a:gd name="T24" fmla="*/ 14584 w 59"/>
                    <a:gd name="T25" fmla="*/ 168245 h 42"/>
                    <a:gd name="T26" fmla="*/ 14584 w 59"/>
                    <a:gd name="T27" fmla="*/ 168245 h 42"/>
                    <a:gd name="T28" fmla="*/ 14584 w 59"/>
                    <a:gd name="T29" fmla="*/ 168245 h 42"/>
                    <a:gd name="T30" fmla="*/ 37566 w 59"/>
                    <a:gd name="T31" fmla="*/ 203213 h 42"/>
                    <a:gd name="T32" fmla="*/ 14584 w 59"/>
                    <a:gd name="T33" fmla="*/ 168245 h 42"/>
                    <a:gd name="T34" fmla="*/ 68790 w 59"/>
                    <a:gd name="T35" fmla="*/ 243677 h 42"/>
                    <a:gd name="T36" fmla="*/ 68790 w 59"/>
                    <a:gd name="T37" fmla="*/ 238469 h 42"/>
                    <a:gd name="T38" fmla="*/ 68790 w 59"/>
                    <a:gd name="T39" fmla="*/ 238469 h 42"/>
                    <a:gd name="T40" fmla="*/ 68790 w 59"/>
                    <a:gd name="T41" fmla="*/ 243677 h 42"/>
                    <a:gd name="T42" fmla="*/ 68790 w 59"/>
                    <a:gd name="T43" fmla="*/ 238469 h 42"/>
                    <a:gd name="T44" fmla="*/ 68790 w 59"/>
                    <a:gd name="T45" fmla="*/ 243677 h 42"/>
                    <a:gd name="T46" fmla="*/ 76552 w 59"/>
                    <a:gd name="T47" fmla="*/ 238469 h 42"/>
                    <a:gd name="T48" fmla="*/ 73678 w 59"/>
                    <a:gd name="T49" fmla="*/ 238469 h 42"/>
                    <a:gd name="T50" fmla="*/ 93183 w 59"/>
                    <a:gd name="T51" fmla="*/ 203213 h 42"/>
                    <a:gd name="T52" fmla="*/ 91150 w 59"/>
                    <a:gd name="T53" fmla="*/ 196469 h 42"/>
                    <a:gd name="T54" fmla="*/ 91150 w 59"/>
                    <a:gd name="T55" fmla="*/ 196469 h 42"/>
                    <a:gd name="T56" fmla="*/ 93183 w 59"/>
                    <a:gd name="T57" fmla="*/ 203213 h 42"/>
                    <a:gd name="T58" fmla="*/ 93183 w 59"/>
                    <a:gd name="T59" fmla="*/ 203213 h 42"/>
                    <a:gd name="T60" fmla="*/ 93183 w 59"/>
                    <a:gd name="T61" fmla="*/ 203213 h 42"/>
                    <a:gd name="T62" fmla="*/ 91525 w 59"/>
                    <a:gd name="T63" fmla="*/ 179474 h 42"/>
                    <a:gd name="T64" fmla="*/ 88706 w 59"/>
                    <a:gd name="T65" fmla="*/ 186151 h 42"/>
                    <a:gd name="T66" fmla="*/ 91525 w 59"/>
                    <a:gd name="T67" fmla="*/ 179474 h 42"/>
                    <a:gd name="T68" fmla="*/ 91150 w 59"/>
                    <a:gd name="T69" fmla="*/ 179474 h 42"/>
                    <a:gd name="T70" fmla="*/ 88706 w 59"/>
                    <a:gd name="T71" fmla="*/ 186151 h 42"/>
                    <a:gd name="T72" fmla="*/ 91150 w 59"/>
                    <a:gd name="T73" fmla="*/ 179474 h 42"/>
                    <a:gd name="T74" fmla="*/ 63851 w 59"/>
                    <a:gd name="T75" fmla="*/ 130296 h 42"/>
                    <a:gd name="T76" fmla="*/ 74892 w 59"/>
                    <a:gd name="T77" fmla="*/ 157363 h 42"/>
                    <a:gd name="T78" fmla="*/ 63851 w 59"/>
                    <a:gd name="T79" fmla="*/ 130296 h 42"/>
                    <a:gd name="T80" fmla="*/ 51053 w 59"/>
                    <a:gd name="T81" fmla="*/ 72797 h 42"/>
                    <a:gd name="T82" fmla="*/ 63851 w 59"/>
                    <a:gd name="T83" fmla="*/ 130296 h 42"/>
                    <a:gd name="T84" fmla="*/ 42130 w 59"/>
                    <a:gd name="T85" fmla="*/ 17556 h 42"/>
                    <a:gd name="T86" fmla="*/ 42130 w 59"/>
                    <a:gd name="T87" fmla="*/ 17556 h 42"/>
                    <a:gd name="T88" fmla="*/ 42130 w 59"/>
                    <a:gd name="T89" fmla="*/ 17556 h 42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</a:gdLst>
                  <a:ahLst/>
                  <a:cxnLst>
                    <a:cxn ang="T90">
                      <a:pos x="T0" y="T1"/>
                    </a:cxn>
                    <a:cxn ang="T91">
                      <a:pos x="T2" y="T3"/>
                    </a:cxn>
                    <a:cxn ang="T92">
                      <a:pos x="T4" y="T5"/>
                    </a:cxn>
                    <a:cxn ang="T93">
                      <a:pos x="T6" y="T7"/>
                    </a:cxn>
                    <a:cxn ang="T94">
                      <a:pos x="T8" y="T9"/>
                    </a:cxn>
                    <a:cxn ang="T95">
                      <a:pos x="T10" y="T11"/>
                    </a:cxn>
                    <a:cxn ang="T96">
                      <a:pos x="T12" y="T13"/>
                    </a:cxn>
                    <a:cxn ang="T97">
                      <a:pos x="T14" y="T15"/>
                    </a:cxn>
                    <a:cxn ang="T98">
                      <a:pos x="T16" y="T17"/>
                    </a:cxn>
                    <a:cxn ang="T99">
                      <a:pos x="T18" y="T19"/>
                    </a:cxn>
                    <a:cxn ang="T100">
                      <a:pos x="T20" y="T21"/>
                    </a:cxn>
                    <a:cxn ang="T101">
                      <a:pos x="T22" y="T23"/>
                    </a:cxn>
                    <a:cxn ang="T102">
                      <a:pos x="T24" y="T25"/>
                    </a:cxn>
                    <a:cxn ang="T103">
                      <a:pos x="T26" y="T27"/>
                    </a:cxn>
                    <a:cxn ang="T104">
                      <a:pos x="T28" y="T29"/>
                    </a:cxn>
                    <a:cxn ang="T105">
                      <a:pos x="T30" y="T31"/>
                    </a:cxn>
                    <a:cxn ang="T106">
                      <a:pos x="T32" y="T33"/>
                    </a:cxn>
                    <a:cxn ang="T107">
                      <a:pos x="T34" y="T35"/>
                    </a:cxn>
                    <a:cxn ang="T108">
                      <a:pos x="T36" y="T37"/>
                    </a:cxn>
                    <a:cxn ang="T109">
                      <a:pos x="T38" y="T39"/>
                    </a:cxn>
                    <a:cxn ang="T110">
                      <a:pos x="T40" y="T41"/>
                    </a:cxn>
                    <a:cxn ang="T111">
                      <a:pos x="T42" y="T43"/>
                    </a:cxn>
                    <a:cxn ang="T112">
                      <a:pos x="T44" y="T45"/>
                    </a:cxn>
                    <a:cxn ang="T113">
                      <a:pos x="T46" y="T47"/>
                    </a:cxn>
                    <a:cxn ang="T114">
                      <a:pos x="T48" y="T49"/>
                    </a:cxn>
                    <a:cxn ang="T115">
                      <a:pos x="T50" y="T51"/>
                    </a:cxn>
                    <a:cxn ang="T116">
                      <a:pos x="T52" y="T53"/>
                    </a:cxn>
                    <a:cxn ang="T117">
                      <a:pos x="T54" y="T55"/>
                    </a:cxn>
                    <a:cxn ang="T118">
                      <a:pos x="T56" y="T57"/>
                    </a:cxn>
                    <a:cxn ang="T119">
                      <a:pos x="T58" y="T59"/>
                    </a:cxn>
                    <a:cxn ang="T120">
                      <a:pos x="T60" y="T61"/>
                    </a:cxn>
                    <a:cxn ang="T121">
                      <a:pos x="T62" y="T63"/>
                    </a:cxn>
                    <a:cxn ang="T122">
                      <a:pos x="T64" y="T65"/>
                    </a:cxn>
                    <a:cxn ang="T123">
                      <a:pos x="T66" y="T67"/>
                    </a:cxn>
                    <a:cxn ang="T124">
                      <a:pos x="T68" y="T69"/>
                    </a:cxn>
                    <a:cxn ang="T125">
                      <a:pos x="T70" y="T71"/>
                    </a:cxn>
                    <a:cxn ang="T126">
                      <a:pos x="T72" y="T73"/>
                    </a:cxn>
                    <a:cxn ang="T127">
                      <a:pos x="T74" y="T75"/>
                    </a:cxn>
                    <a:cxn ang="T128">
                      <a:pos x="T76" y="T77"/>
                    </a:cxn>
                    <a:cxn ang="T129">
                      <a:pos x="T78" y="T79"/>
                    </a:cxn>
                    <a:cxn ang="T130">
                      <a:pos x="T80" y="T81"/>
                    </a:cxn>
                    <a:cxn ang="T131">
                      <a:pos x="T82" y="T83"/>
                    </a:cxn>
                    <a:cxn ang="T132">
                      <a:pos x="T84" y="T85"/>
                    </a:cxn>
                    <a:cxn ang="T133">
                      <a:pos x="T86" y="T87"/>
                    </a:cxn>
                    <a:cxn ang="T134">
                      <a:pos x="T88" y="T89"/>
                    </a:cxn>
                  </a:cxnLst>
                  <a:rect l="0" t="0" r="r" b="b"/>
                  <a:pathLst>
                    <a:path w="59" h="42">
                      <a:moveTo>
                        <a:pt x="26" y="4"/>
                      </a:moveTo>
                      <a:cubicBezTo>
                        <a:pt x="20" y="2"/>
                        <a:pt x="16" y="3"/>
                        <a:pt x="12" y="6"/>
                      </a:cubicBezTo>
                      <a:lnTo>
                        <a:pt x="11" y="5"/>
                      </a:lnTo>
                      <a:cubicBezTo>
                        <a:pt x="15" y="2"/>
                        <a:pt x="20" y="0"/>
                        <a:pt x="27" y="3"/>
                      </a:cubicBezTo>
                      <a:lnTo>
                        <a:pt x="26" y="4"/>
                      </a:lnTo>
                      <a:close/>
                      <a:moveTo>
                        <a:pt x="12" y="6"/>
                      </a:moveTo>
                      <a:cubicBezTo>
                        <a:pt x="8" y="9"/>
                        <a:pt x="5" y="14"/>
                        <a:pt x="2" y="19"/>
                      </a:cubicBezTo>
                      <a:lnTo>
                        <a:pt x="1" y="18"/>
                      </a:lnTo>
                      <a:cubicBezTo>
                        <a:pt x="3" y="14"/>
                        <a:pt x="6" y="9"/>
                        <a:pt x="11" y="5"/>
                      </a:cubicBezTo>
                      <a:lnTo>
                        <a:pt x="12" y="6"/>
                      </a:lnTo>
                      <a:close/>
                      <a:moveTo>
                        <a:pt x="1" y="18"/>
                      </a:moveTo>
                      <a:lnTo>
                        <a:pt x="1" y="18"/>
                      </a:lnTo>
                      <a:lnTo>
                        <a:pt x="2" y="19"/>
                      </a:lnTo>
                      <a:lnTo>
                        <a:pt x="1" y="18"/>
                      </a:lnTo>
                      <a:close/>
                      <a:moveTo>
                        <a:pt x="2" y="19"/>
                      </a:moveTo>
                      <a:lnTo>
                        <a:pt x="2" y="19"/>
                      </a:lnTo>
                      <a:lnTo>
                        <a:pt x="1" y="18"/>
                      </a:lnTo>
                      <a:lnTo>
                        <a:pt x="2" y="19"/>
                      </a:lnTo>
                      <a:close/>
                      <a:moveTo>
                        <a:pt x="1" y="18"/>
                      </a:moveTo>
                      <a:lnTo>
                        <a:pt x="1" y="18"/>
                      </a:lnTo>
                      <a:lnTo>
                        <a:pt x="1" y="19"/>
                      </a:lnTo>
                      <a:lnTo>
                        <a:pt x="1" y="18"/>
                      </a:lnTo>
                      <a:close/>
                      <a:moveTo>
                        <a:pt x="2" y="19"/>
                      </a:moveTo>
                      <a:cubicBezTo>
                        <a:pt x="1" y="21"/>
                        <a:pt x="2" y="23"/>
                        <a:pt x="3" y="24"/>
                      </a:cubicBezTo>
                      <a:lnTo>
                        <a:pt x="2" y="25"/>
                      </a:lnTo>
                      <a:cubicBezTo>
                        <a:pt x="1" y="23"/>
                        <a:pt x="0" y="21"/>
                        <a:pt x="1" y="18"/>
                      </a:cubicBezTo>
                      <a:lnTo>
                        <a:pt x="2" y="19"/>
                      </a:lnTo>
                      <a:close/>
                      <a:moveTo>
                        <a:pt x="3" y="24"/>
                      </a:moveTo>
                      <a:cubicBezTo>
                        <a:pt x="5" y="26"/>
                        <a:pt x="7" y="27"/>
                        <a:pt x="9" y="28"/>
                      </a:cubicBezTo>
                      <a:lnTo>
                        <a:pt x="8" y="29"/>
                      </a:lnTo>
                      <a:cubicBezTo>
                        <a:pt x="6" y="28"/>
                        <a:pt x="4" y="27"/>
                        <a:pt x="2" y="25"/>
                      </a:cubicBezTo>
                      <a:lnTo>
                        <a:pt x="3" y="24"/>
                      </a:lnTo>
                      <a:close/>
                      <a:moveTo>
                        <a:pt x="8" y="29"/>
                      </a:moveTo>
                      <a:lnTo>
                        <a:pt x="8" y="29"/>
                      </a:lnTo>
                      <a:lnTo>
                        <a:pt x="8" y="28"/>
                      </a:lnTo>
                      <a:lnTo>
                        <a:pt x="8" y="29"/>
                      </a:lnTo>
                      <a:close/>
                      <a:moveTo>
                        <a:pt x="9" y="28"/>
                      </a:moveTo>
                      <a:lnTo>
                        <a:pt x="9" y="28"/>
                      </a:lnTo>
                      <a:lnTo>
                        <a:pt x="8" y="29"/>
                      </a:lnTo>
                      <a:lnTo>
                        <a:pt x="9" y="28"/>
                      </a:lnTo>
                      <a:close/>
                      <a:moveTo>
                        <a:pt x="8" y="29"/>
                      </a:moveTo>
                      <a:lnTo>
                        <a:pt x="8" y="29"/>
                      </a:lnTo>
                      <a:lnTo>
                        <a:pt x="9" y="28"/>
                      </a:lnTo>
                      <a:lnTo>
                        <a:pt x="8" y="29"/>
                      </a:lnTo>
                      <a:close/>
                      <a:moveTo>
                        <a:pt x="9" y="28"/>
                      </a:moveTo>
                      <a:cubicBezTo>
                        <a:pt x="14" y="29"/>
                        <a:pt x="19" y="31"/>
                        <a:pt x="24" y="34"/>
                      </a:cubicBezTo>
                      <a:lnTo>
                        <a:pt x="24" y="35"/>
                      </a:lnTo>
                      <a:cubicBezTo>
                        <a:pt x="19" y="33"/>
                        <a:pt x="14" y="30"/>
                        <a:pt x="8" y="29"/>
                      </a:cubicBezTo>
                      <a:lnTo>
                        <a:pt x="9" y="28"/>
                      </a:lnTo>
                      <a:close/>
                      <a:moveTo>
                        <a:pt x="24" y="34"/>
                      </a:moveTo>
                      <a:cubicBezTo>
                        <a:pt x="30" y="36"/>
                        <a:pt x="36" y="39"/>
                        <a:pt x="43" y="40"/>
                      </a:cubicBezTo>
                      <a:lnTo>
                        <a:pt x="43" y="41"/>
                      </a:lnTo>
                      <a:cubicBezTo>
                        <a:pt x="36" y="40"/>
                        <a:pt x="30" y="37"/>
                        <a:pt x="24" y="35"/>
                      </a:cubicBezTo>
                      <a:lnTo>
                        <a:pt x="24" y="34"/>
                      </a:lnTo>
                      <a:close/>
                      <a:moveTo>
                        <a:pt x="43" y="40"/>
                      </a:moveTo>
                      <a:lnTo>
                        <a:pt x="43" y="40"/>
                      </a:lnTo>
                      <a:lnTo>
                        <a:pt x="43" y="41"/>
                      </a:lnTo>
                      <a:lnTo>
                        <a:pt x="43" y="40"/>
                      </a:lnTo>
                      <a:close/>
                      <a:moveTo>
                        <a:pt x="43" y="40"/>
                      </a:moveTo>
                      <a:lnTo>
                        <a:pt x="43" y="40"/>
                      </a:lnTo>
                      <a:lnTo>
                        <a:pt x="43" y="41"/>
                      </a:lnTo>
                      <a:lnTo>
                        <a:pt x="43" y="40"/>
                      </a:lnTo>
                      <a:close/>
                      <a:moveTo>
                        <a:pt x="43" y="40"/>
                      </a:moveTo>
                      <a:cubicBezTo>
                        <a:pt x="44" y="40"/>
                        <a:pt x="45" y="40"/>
                        <a:pt x="46" y="40"/>
                      </a:cubicBezTo>
                      <a:lnTo>
                        <a:pt x="46" y="42"/>
                      </a:lnTo>
                      <a:cubicBezTo>
                        <a:pt x="45" y="42"/>
                        <a:pt x="44" y="41"/>
                        <a:pt x="43" y="41"/>
                      </a:cubicBezTo>
                      <a:lnTo>
                        <a:pt x="43" y="40"/>
                      </a:lnTo>
                      <a:close/>
                      <a:moveTo>
                        <a:pt x="46" y="40"/>
                      </a:moveTo>
                      <a:cubicBezTo>
                        <a:pt x="47" y="40"/>
                        <a:pt x="48" y="40"/>
                        <a:pt x="48" y="40"/>
                      </a:cubicBezTo>
                      <a:lnTo>
                        <a:pt x="49" y="41"/>
                      </a:lnTo>
                      <a:cubicBezTo>
                        <a:pt x="48" y="42"/>
                        <a:pt x="47" y="42"/>
                        <a:pt x="46" y="42"/>
                      </a:cubicBezTo>
                      <a:lnTo>
                        <a:pt x="46" y="40"/>
                      </a:lnTo>
                      <a:close/>
                      <a:moveTo>
                        <a:pt x="48" y="40"/>
                      </a:moveTo>
                      <a:cubicBezTo>
                        <a:pt x="53" y="39"/>
                        <a:pt x="56" y="36"/>
                        <a:pt x="57" y="33"/>
                      </a:cubicBezTo>
                      <a:lnTo>
                        <a:pt x="59" y="34"/>
                      </a:lnTo>
                      <a:cubicBezTo>
                        <a:pt x="57" y="37"/>
                        <a:pt x="53" y="41"/>
                        <a:pt x="49" y="41"/>
                      </a:cubicBezTo>
                      <a:lnTo>
                        <a:pt x="48" y="40"/>
                      </a:lnTo>
                      <a:close/>
                      <a:moveTo>
                        <a:pt x="57" y="33"/>
                      </a:moveTo>
                      <a:lnTo>
                        <a:pt x="57" y="33"/>
                      </a:lnTo>
                      <a:lnTo>
                        <a:pt x="58" y="33"/>
                      </a:lnTo>
                      <a:lnTo>
                        <a:pt x="57" y="33"/>
                      </a:lnTo>
                      <a:close/>
                      <a:moveTo>
                        <a:pt x="57" y="33"/>
                      </a:moveTo>
                      <a:lnTo>
                        <a:pt x="57" y="33"/>
                      </a:lnTo>
                      <a:lnTo>
                        <a:pt x="59" y="34"/>
                      </a:lnTo>
                      <a:lnTo>
                        <a:pt x="57" y="33"/>
                      </a:lnTo>
                      <a:close/>
                      <a:moveTo>
                        <a:pt x="59" y="34"/>
                      </a:moveTo>
                      <a:lnTo>
                        <a:pt x="59" y="34"/>
                      </a:lnTo>
                      <a:lnTo>
                        <a:pt x="58" y="33"/>
                      </a:lnTo>
                      <a:lnTo>
                        <a:pt x="59" y="34"/>
                      </a:lnTo>
                      <a:close/>
                      <a:moveTo>
                        <a:pt x="57" y="33"/>
                      </a:moveTo>
                      <a:cubicBezTo>
                        <a:pt x="57" y="33"/>
                        <a:pt x="57" y="32"/>
                        <a:pt x="56" y="31"/>
                      </a:cubicBezTo>
                      <a:lnTo>
                        <a:pt x="58" y="30"/>
                      </a:lnTo>
                      <a:cubicBezTo>
                        <a:pt x="58" y="31"/>
                        <a:pt x="59" y="33"/>
                        <a:pt x="59" y="34"/>
                      </a:cubicBezTo>
                      <a:lnTo>
                        <a:pt x="57" y="33"/>
                      </a:lnTo>
                      <a:close/>
                      <a:moveTo>
                        <a:pt x="56" y="31"/>
                      </a:moveTo>
                      <a:cubicBezTo>
                        <a:pt x="56" y="31"/>
                        <a:pt x="56" y="31"/>
                        <a:pt x="56" y="31"/>
                      </a:cubicBezTo>
                      <a:lnTo>
                        <a:pt x="57" y="30"/>
                      </a:lnTo>
                      <a:lnTo>
                        <a:pt x="58" y="30"/>
                      </a:lnTo>
                      <a:lnTo>
                        <a:pt x="56" y="31"/>
                      </a:lnTo>
                      <a:close/>
                      <a:moveTo>
                        <a:pt x="57" y="30"/>
                      </a:moveTo>
                      <a:lnTo>
                        <a:pt x="57" y="30"/>
                      </a:lnTo>
                      <a:close/>
                      <a:moveTo>
                        <a:pt x="56" y="31"/>
                      </a:moveTo>
                      <a:cubicBezTo>
                        <a:pt x="54" y="28"/>
                        <a:pt x="50" y="27"/>
                        <a:pt x="47" y="26"/>
                      </a:cubicBezTo>
                      <a:lnTo>
                        <a:pt x="48" y="25"/>
                      </a:lnTo>
                      <a:cubicBezTo>
                        <a:pt x="51" y="26"/>
                        <a:pt x="55" y="27"/>
                        <a:pt x="57" y="30"/>
                      </a:cubicBezTo>
                      <a:lnTo>
                        <a:pt x="56" y="31"/>
                      </a:lnTo>
                      <a:close/>
                      <a:moveTo>
                        <a:pt x="47" y="26"/>
                      </a:moveTo>
                      <a:cubicBezTo>
                        <a:pt x="44" y="25"/>
                        <a:pt x="42" y="24"/>
                        <a:pt x="40" y="22"/>
                      </a:cubicBezTo>
                      <a:lnTo>
                        <a:pt x="41" y="21"/>
                      </a:lnTo>
                      <a:cubicBezTo>
                        <a:pt x="43" y="23"/>
                        <a:pt x="45" y="24"/>
                        <a:pt x="48" y="25"/>
                      </a:cubicBezTo>
                      <a:lnTo>
                        <a:pt x="47" y="26"/>
                      </a:lnTo>
                      <a:close/>
                      <a:moveTo>
                        <a:pt x="41" y="21"/>
                      </a:moveTo>
                      <a:lnTo>
                        <a:pt x="41" y="21"/>
                      </a:lnTo>
                      <a:lnTo>
                        <a:pt x="40" y="22"/>
                      </a:lnTo>
                      <a:lnTo>
                        <a:pt x="41" y="21"/>
                      </a:lnTo>
                      <a:close/>
                      <a:moveTo>
                        <a:pt x="40" y="22"/>
                      </a:moveTo>
                      <a:cubicBezTo>
                        <a:pt x="36" y="20"/>
                        <a:pt x="34" y="16"/>
                        <a:pt x="32" y="12"/>
                      </a:cubicBezTo>
                      <a:lnTo>
                        <a:pt x="33" y="11"/>
                      </a:lnTo>
                      <a:cubicBezTo>
                        <a:pt x="35" y="15"/>
                        <a:pt x="37" y="19"/>
                        <a:pt x="41" y="21"/>
                      </a:cubicBezTo>
                      <a:lnTo>
                        <a:pt x="40" y="22"/>
                      </a:lnTo>
                      <a:close/>
                      <a:moveTo>
                        <a:pt x="32" y="12"/>
                      </a:moveTo>
                      <a:cubicBezTo>
                        <a:pt x="30" y="9"/>
                        <a:pt x="29" y="6"/>
                        <a:pt x="26" y="4"/>
                      </a:cubicBezTo>
                      <a:lnTo>
                        <a:pt x="27" y="3"/>
                      </a:lnTo>
                      <a:cubicBezTo>
                        <a:pt x="30" y="5"/>
                        <a:pt x="32" y="8"/>
                        <a:pt x="33" y="11"/>
                      </a:cubicBezTo>
                      <a:lnTo>
                        <a:pt x="32" y="12"/>
                      </a:lnTo>
                      <a:close/>
                      <a:moveTo>
                        <a:pt x="27" y="3"/>
                      </a:moveTo>
                      <a:lnTo>
                        <a:pt x="27" y="3"/>
                      </a:lnTo>
                      <a:lnTo>
                        <a:pt x="27" y="4"/>
                      </a:lnTo>
                      <a:lnTo>
                        <a:pt x="27" y="3"/>
                      </a:lnTo>
                      <a:close/>
                    </a:path>
                  </a:pathLst>
                </a:custGeom>
                <a:solidFill>
                  <a:srgbClr val="94939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563" name="Freeform 139"/>
                <p:cNvSpPr>
                  <a:spLocks noChangeArrowheads="1"/>
                </p:cNvSpPr>
                <p:nvPr/>
              </p:nvSpPr>
              <p:spPr bwMode="auto">
                <a:xfrm>
                  <a:off x="1598" y="3797"/>
                  <a:ext cx="78" cy="58"/>
                </a:xfrm>
                <a:custGeom>
                  <a:avLst/>
                  <a:gdLst>
                    <a:gd name="T0" fmla="*/ 57389 w 57"/>
                    <a:gd name="T1" fmla="*/ 57667 h 34"/>
                    <a:gd name="T2" fmla="*/ 20881 w 57"/>
                    <a:gd name="T3" fmla="*/ 28614 h 34"/>
                    <a:gd name="T4" fmla="*/ 0 w 57"/>
                    <a:gd name="T5" fmla="*/ 158908 h 34"/>
                    <a:gd name="T6" fmla="*/ 59975 w 57"/>
                    <a:gd name="T7" fmla="*/ 184112 h 34"/>
                    <a:gd name="T8" fmla="*/ 76892 w 57"/>
                    <a:gd name="T9" fmla="*/ 196204 h 34"/>
                    <a:gd name="T10" fmla="*/ 91950 w 57"/>
                    <a:gd name="T11" fmla="*/ 166731 h 34"/>
                    <a:gd name="T12" fmla="*/ 76481 w 57"/>
                    <a:gd name="T13" fmla="*/ 94966 h 34"/>
                    <a:gd name="T14" fmla="*/ 57389 w 57"/>
                    <a:gd name="T15" fmla="*/ 57667 h 34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57" h="34">
                      <a:moveTo>
                        <a:pt x="36" y="10"/>
                      </a:moveTo>
                      <a:cubicBezTo>
                        <a:pt x="28" y="9"/>
                        <a:pt x="20" y="0"/>
                        <a:pt x="13" y="5"/>
                      </a:cubicBezTo>
                      <a:cubicBezTo>
                        <a:pt x="5" y="10"/>
                        <a:pt x="3" y="19"/>
                        <a:pt x="0" y="27"/>
                      </a:cubicBezTo>
                      <a:cubicBezTo>
                        <a:pt x="11" y="34"/>
                        <a:pt x="25" y="29"/>
                        <a:pt x="37" y="31"/>
                      </a:cubicBezTo>
                      <a:cubicBezTo>
                        <a:pt x="41" y="31"/>
                        <a:pt x="45" y="32"/>
                        <a:pt x="48" y="33"/>
                      </a:cubicBezTo>
                      <a:cubicBezTo>
                        <a:pt x="53" y="34"/>
                        <a:pt x="54" y="30"/>
                        <a:pt x="57" y="28"/>
                      </a:cubicBezTo>
                      <a:cubicBezTo>
                        <a:pt x="52" y="25"/>
                        <a:pt x="47" y="22"/>
                        <a:pt x="47" y="16"/>
                      </a:cubicBezTo>
                      <a:cubicBezTo>
                        <a:pt x="47" y="13"/>
                        <a:pt x="41" y="11"/>
                        <a:pt x="36" y="10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564" name="Freeform 140"/>
                <p:cNvSpPr>
                  <a:spLocks noChangeArrowheads="1"/>
                </p:cNvSpPr>
                <p:nvPr/>
              </p:nvSpPr>
              <p:spPr bwMode="auto">
                <a:xfrm>
                  <a:off x="1596" y="3798"/>
                  <a:ext cx="81" cy="58"/>
                </a:xfrm>
                <a:custGeom>
                  <a:avLst/>
                  <a:gdLst>
                    <a:gd name="T0" fmla="*/ 65080 w 59"/>
                    <a:gd name="T1" fmla="*/ 57667 h 34"/>
                    <a:gd name="T2" fmla="*/ 65080 w 59"/>
                    <a:gd name="T3" fmla="*/ 54946 h 34"/>
                    <a:gd name="T4" fmla="*/ 65080 w 59"/>
                    <a:gd name="T5" fmla="*/ 57667 h 34"/>
                    <a:gd name="T6" fmla="*/ 65080 w 59"/>
                    <a:gd name="T7" fmla="*/ 54946 h 34"/>
                    <a:gd name="T8" fmla="*/ 65080 w 59"/>
                    <a:gd name="T9" fmla="*/ 57667 h 34"/>
                    <a:gd name="T10" fmla="*/ 51638 w 59"/>
                    <a:gd name="T11" fmla="*/ 28614 h 34"/>
                    <a:gd name="T12" fmla="*/ 65080 w 59"/>
                    <a:gd name="T13" fmla="*/ 57667 h 34"/>
                    <a:gd name="T14" fmla="*/ 24458 w 59"/>
                    <a:gd name="T15" fmla="*/ 28614 h 34"/>
                    <a:gd name="T16" fmla="*/ 51638 w 59"/>
                    <a:gd name="T17" fmla="*/ 28614 h 34"/>
                    <a:gd name="T18" fmla="*/ 23592 w 59"/>
                    <a:gd name="T19" fmla="*/ 26668 h 34"/>
                    <a:gd name="T20" fmla="*/ 24458 w 59"/>
                    <a:gd name="T21" fmla="*/ 26668 h 34"/>
                    <a:gd name="T22" fmla="*/ 24458 w 59"/>
                    <a:gd name="T23" fmla="*/ 28614 h 34"/>
                    <a:gd name="T24" fmla="*/ 3103 w 59"/>
                    <a:gd name="T25" fmla="*/ 119125 h 34"/>
                    <a:gd name="T26" fmla="*/ 24458 w 59"/>
                    <a:gd name="T27" fmla="*/ 28614 h 34"/>
                    <a:gd name="T28" fmla="*/ 1868 w 59"/>
                    <a:gd name="T29" fmla="*/ 156435 h 34"/>
                    <a:gd name="T30" fmla="*/ 3103 w 59"/>
                    <a:gd name="T31" fmla="*/ 119125 h 34"/>
                    <a:gd name="T32" fmla="*/ 0 w 59"/>
                    <a:gd name="T33" fmla="*/ 156435 h 34"/>
                    <a:gd name="T34" fmla="*/ 0 w 59"/>
                    <a:gd name="T35" fmla="*/ 149092 h 34"/>
                    <a:gd name="T36" fmla="*/ 0 w 59"/>
                    <a:gd name="T37" fmla="*/ 156435 h 34"/>
                    <a:gd name="T38" fmla="*/ 45109 w 59"/>
                    <a:gd name="T39" fmla="*/ 173234 h 34"/>
                    <a:gd name="T40" fmla="*/ 0 w 59"/>
                    <a:gd name="T41" fmla="*/ 156435 h 34"/>
                    <a:gd name="T42" fmla="*/ 45109 w 59"/>
                    <a:gd name="T43" fmla="*/ 173234 h 34"/>
                    <a:gd name="T44" fmla="*/ 67487 w 59"/>
                    <a:gd name="T45" fmla="*/ 184112 h 34"/>
                    <a:gd name="T46" fmla="*/ 45109 w 59"/>
                    <a:gd name="T47" fmla="*/ 173234 h 34"/>
                    <a:gd name="T48" fmla="*/ 67487 w 59"/>
                    <a:gd name="T49" fmla="*/ 184112 h 34"/>
                    <a:gd name="T50" fmla="*/ 67487 w 59"/>
                    <a:gd name="T51" fmla="*/ 184112 h 34"/>
                    <a:gd name="T52" fmla="*/ 67487 w 59"/>
                    <a:gd name="T53" fmla="*/ 173234 h 34"/>
                    <a:gd name="T54" fmla="*/ 67487 w 59"/>
                    <a:gd name="T55" fmla="*/ 184112 h 34"/>
                    <a:gd name="T56" fmla="*/ 67487 w 59"/>
                    <a:gd name="T57" fmla="*/ 173234 h 34"/>
                    <a:gd name="T58" fmla="*/ 86951 w 59"/>
                    <a:gd name="T59" fmla="*/ 196204 h 34"/>
                    <a:gd name="T60" fmla="*/ 67487 w 59"/>
                    <a:gd name="T61" fmla="*/ 173234 h 34"/>
                    <a:gd name="T62" fmla="*/ 88755 w 59"/>
                    <a:gd name="T63" fmla="*/ 191455 h 34"/>
                    <a:gd name="T64" fmla="*/ 88755 w 59"/>
                    <a:gd name="T65" fmla="*/ 191455 h 34"/>
                    <a:gd name="T66" fmla="*/ 88755 w 59"/>
                    <a:gd name="T67" fmla="*/ 191455 h 34"/>
                    <a:gd name="T68" fmla="*/ 86951 w 59"/>
                    <a:gd name="T69" fmla="*/ 196204 h 34"/>
                    <a:gd name="T70" fmla="*/ 86951 w 59"/>
                    <a:gd name="T71" fmla="*/ 196204 h 34"/>
                    <a:gd name="T72" fmla="*/ 86951 w 59"/>
                    <a:gd name="T73" fmla="*/ 191455 h 34"/>
                    <a:gd name="T74" fmla="*/ 88755 w 59"/>
                    <a:gd name="T75" fmla="*/ 191455 h 34"/>
                    <a:gd name="T76" fmla="*/ 101692 w 59"/>
                    <a:gd name="T77" fmla="*/ 173234 h 34"/>
                    <a:gd name="T78" fmla="*/ 88755 w 59"/>
                    <a:gd name="T79" fmla="*/ 191455 h 34"/>
                    <a:gd name="T80" fmla="*/ 99299 w 59"/>
                    <a:gd name="T81" fmla="*/ 166731 h 34"/>
                    <a:gd name="T82" fmla="*/ 99299 w 59"/>
                    <a:gd name="T83" fmla="*/ 166731 h 34"/>
                    <a:gd name="T84" fmla="*/ 101692 w 59"/>
                    <a:gd name="T85" fmla="*/ 156435 h 34"/>
                    <a:gd name="T86" fmla="*/ 101692 w 59"/>
                    <a:gd name="T87" fmla="*/ 173234 h 34"/>
                    <a:gd name="T88" fmla="*/ 102483 w 59"/>
                    <a:gd name="T89" fmla="*/ 156435 h 34"/>
                    <a:gd name="T90" fmla="*/ 102483 w 59"/>
                    <a:gd name="T91" fmla="*/ 158908 h 34"/>
                    <a:gd name="T92" fmla="*/ 102483 w 59"/>
                    <a:gd name="T93" fmla="*/ 156435 h 34"/>
                    <a:gd name="T94" fmla="*/ 88755 w 59"/>
                    <a:gd name="T95" fmla="*/ 129836 h 34"/>
                    <a:gd name="T96" fmla="*/ 102483 w 59"/>
                    <a:gd name="T97" fmla="*/ 156435 h 34"/>
                    <a:gd name="T98" fmla="*/ 88755 w 59"/>
                    <a:gd name="T99" fmla="*/ 129836 h 34"/>
                    <a:gd name="T100" fmla="*/ 86951 w 59"/>
                    <a:gd name="T101" fmla="*/ 90516 h 34"/>
                    <a:gd name="T102" fmla="*/ 88755 w 59"/>
                    <a:gd name="T103" fmla="*/ 129836 h 34"/>
                    <a:gd name="T104" fmla="*/ 78035 w 59"/>
                    <a:gd name="T105" fmla="*/ 72329 h 34"/>
                    <a:gd name="T106" fmla="*/ 86951 w 59"/>
                    <a:gd name="T107" fmla="*/ 90516 h 34"/>
                    <a:gd name="T108" fmla="*/ 78035 w 59"/>
                    <a:gd name="T109" fmla="*/ 72329 h 34"/>
                    <a:gd name="T110" fmla="*/ 65080 w 59"/>
                    <a:gd name="T111" fmla="*/ 54946 h 34"/>
                    <a:gd name="T112" fmla="*/ 78035 w 59"/>
                    <a:gd name="T113" fmla="*/ 72329 h 34"/>
                    <a:gd name="T114" fmla="*/ 65080 w 59"/>
                    <a:gd name="T115" fmla="*/ 54946 h 34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</a:gdLst>
                  <a:ahLst/>
                  <a:cxnLst>
                    <a:cxn ang="T116">
                      <a:pos x="T0" y="T1"/>
                    </a:cxn>
                    <a:cxn ang="T117">
                      <a:pos x="T2" y="T3"/>
                    </a:cxn>
                    <a:cxn ang="T118">
                      <a:pos x="T4" y="T5"/>
                    </a:cxn>
                    <a:cxn ang="T119">
                      <a:pos x="T6" y="T7"/>
                    </a:cxn>
                    <a:cxn ang="T120">
                      <a:pos x="T8" y="T9"/>
                    </a:cxn>
                    <a:cxn ang="T121">
                      <a:pos x="T10" y="T11"/>
                    </a:cxn>
                    <a:cxn ang="T122">
                      <a:pos x="T12" y="T13"/>
                    </a:cxn>
                    <a:cxn ang="T123">
                      <a:pos x="T14" y="T15"/>
                    </a:cxn>
                    <a:cxn ang="T124">
                      <a:pos x="T16" y="T17"/>
                    </a:cxn>
                    <a:cxn ang="T125">
                      <a:pos x="T18" y="T19"/>
                    </a:cxn>
                    <a:cxn ang="T126">
                      <a:pos x="T20" y="T21"/>
                    </a:cxn>
                    <a:cxn ang="T127">
                      <a:pos x="T22" y="T23"/>
                    </a:cxn>
                    <a:cxn ang="T128">
                      <a:pos x="T24" y="T25"/>
                    </a:cxn>
                    <a:cxn ang="T129">
                      <a:pos x="T26" y="T27"/>
                    </a:cxn>
                    <a:cxn ang="T130">
                      <a:pos x="T28" y="T29"/>
                    </a:cxn>
                    <a:cxn ang="T131">
                      <a:pos x="T30" y="T31"/>
                    </a:cxn>
                    <a:cxn ang="T132">
                      <a:pos x="T32" y="T33"/>
                    </a:cxn>
                    <a:cxn ang="T133">
                      <a:pos x="T34" y="T35"/>
                    </a:cxn>
                    <a:cxn ang="T134">
                      <a:pos x="T36" y="T37"/>
                    </a:cxn>
                    <a:cxn ang="T135">
                      <a:pos x="T38" y="T39"/>
                    </a:cxn>
                    <a:cxn ang="T136">
                      <a:pos x="T40" y="T41"/>
                    </a:cxn>
                    <a:cxn ang="T137">
                      <a:pos x="T42" y="T43"/>
                    </a:cxn>
                    <a:cxn ang="T138">
                      <a:pos x="T44" y="T45"/>
                    </a:cxn>
                    <a:cxn ang="T139">
                      <a:pos x="T46" y="T47"/>
                    </a:cxn>
                    <a:cxn ang="T140">
                      <a:pos x="T48" y="T49"/>
                    </a:cxn>
                    <a:cxn ang="T141">
                      <a:pos x="T50" y="T51"/>
                    </a:cxn>
                    <a:cxn ang="T142">
                      <a:pos x="T52" y="T53"/>
                    </a:cxn>
                    <a:cxn ang="T143">
                      <a:pos x="T54" y="T55"/>
                    </a:cxn>
                    <a:cxn ang="T144">
                      <a:pos x="T56" y="T57"/>
                    </a:cxn>
                    <a:cxn ang="T145">
                      <a:pos x="T58" y="T59"/>
                    </a:cxn>
                    <a:cxn ang="T146">
                      <a:pos x="T60" y="T61"/>
                    </a:cxn>
                    <a:cxn ang="T147">
                      <a:pos x="T62" y="T63"/>
                    </a:cxn>
                    <a:cxn ang="T148">
                      <a:pos x="T64" y="T65"/>
                    </a:cxn>
                    <a:cxn ang="T149">
                      <a:pos x="T66" y="T67"/>
                    </a:cxn>
                    <a:cxn ang="T150">
                      <a:pos x="T68" y="T69"/>
                    </a:cxn>
                    <a:cxn ang="T151">
                      <a:pos x="T70" y="T71"/>
                    </a:cxn>
                    <a:cxn ang="T152">
                      <a:pos x="T72" y="T73"/>
                    </a:cxn>
                    <a:cxn ang="T153">
                      <a:pos x="T74" y="T75"/>
                    </a:cxn>
                    <a:cxn ang="T154">
                      <a:pos x="T76" y="T77"/>
                    </a:cxn>
                    <a:cxn ang="T155">
                      <a:pos x="T78" y="T79"/>
                    </a:cxn>
                    <a:cxn ang="T156">
                      <a:pos x="T80" y="T81"/>
                    </a:cxn>
                    <a:cxn ang="T157">
                      <a:pos x="T82" y="T83"/>
                    </a:cxn>
                    <a:cxn ang="T158">
                      <a:pos x="T84" y="T85"/>
                    </a:cxn>
                    <a:cxn ang="T159">
                      <a:pos x="T86" y="T87"/>
                    </a:cxn>
                    <a:cxn ang="T160">
                      <a:pos x="T88" y="T89"/>
                    </a:cxn>
                    <a:cxn ang="T161">
                      <a:pos x="T90" y="T91"/>
                    </a:cxn>
                    <a:cxn ang="T162">
                      <a:pos x="T92" y="T93"/>
                    </a:cxn>
                    <a:cxn ang="T163">
                      <a:pos x="T94" y="T95"/>
                    </a:cxn>
                    <a:cxn ang="T164">
                      <a:pos x="T96" y="T97"/>
                    </a:cxn>
                    <a:cxn ang="T165">
                      <a:pos x="T98" y="T99"/>
                    </a:cxn>
                    <a:cxn ang="T166">
                      <a:pos x="T100" y="T101"/>
                    </a:cxn>
                    <a:cxn ang="T167">
                      <a:pos x="T102" y="T103"/>
                    </a:cxn>
                    <a:cxn ang="T168">
                      <a:pos x="T104" y="T105"/>
                    </a:cxn>
                    <a:cxn ang="T169">
                      <a:pos x="T106" y="T107"/>
                    </a:cxn>
                    <a:cxn ang="T170">
                      <a:pos x="T108" y="T109"/>
                    </a:cxn>
                    <a:cxn ang="T171">
                      <a:pos x="T110" y="T111"/>
                    </a:cxn>
                    <a:cxn ang="T172">
                      <a:pos x="T112" y="T113"/>
                    </a:cxn>
                    <a:cxn ang="T173">
                      <a:pos x="T114" y="T115"/>
                    </a:cxn>
                  </a:cxnLst>
                  <a:rect l="0" t="0" r="r" b="b"/>
                  <a:pathLst>
                    <a:path w="59" h="34">
                      <a:moveTo>
                        <a:pt x="37" y="10"/>
                      </a:moveTo>
                      <a:lnTo>
                        <a:pt x="37" y="10"/>
                      </a:lnTo>
                      <a:lnTo>
                        <a:pt x="37" y="9"/>
                      </a:lnTo>
                      <a:lnTo>
                        <a:pt x="37" y="10"/>
                      </a:lnTo>
                      <a:close/>
                      <a:moveTo>
                        <a:pt x="37" y="10"/>
                      </a:moveTo>
                      <a:lnTo>
                        <a:pt x="37" y="10"/>
                      </a:lnTo>
                      <a:lnTo>
                        <a:pt x="37" y="9"/>
                      </a:lnTo>
                      <a:lnTo>
                        <a:pt x="37" y="10"/>
                      </a:lnTo>
                      <a:close/>
                      <a:moveTo>
                        <a:pt x="37" y="10"/>
                      </a:moveTo>
                      <a:cubicBezTo>
                        <a:pt x="34" y="9"/>
                        <a:pt x="31" y="8"/>
                        <a:pt x="28" y="7"/>
                      </a:cubicBezTo>
                      <a:lnTo>
                        <a:pt x="29" y="5"/>
                      </a:lnTo>
                      <a:cubicBezTo>
                        <a:pt x="32" y="7"/>
                        <a:pt x="34" y="8"/>
                        <a:pt x="37" y="9"/>
                      </a:cubicBezTo>
                      <a:lnTo>
                        <a:pt x="37" y="10"/>
                      </a:lnTo>
                      <a:close/>
                      <a:moveTo>
                        <a:pt x="28" y="7"/>
                      </a:moveTo>
                      <a:cubicBezTo>
                        <a:pt x="23" y="4"/>
                        <a:pt x="18" y="2"/>
                        <a:pt x="14" y="5"/>
                      </a:cubicBezTo>
                      <a:lnTo>
                        <a:pt x="13" y="4"/>
                      </a:lnTo>
                      <a:cubicBezTo>
                        <a:pt x="18" y="0"/>
                        <a:pt x="23" y="3"/>
                        <a:pt x="29" y="5"/>
                      </a:cubicBezTo>
                      <a:lnTo>
                        <a:pt x="28" y="7"/>
                      </a:lnTo>
                      <a:close/>
                      <a:moveTo>
                        <a:pt x="13" y="4"/>
                      </a:moveTo>
                      <a:lnTo>
                        <a:pt x="13" y="4"/>
                      </a:lnTo>
                      <a:lnTo>
                        <a:pt x="14" y="4"/>
                      </a:lnTo>
                      <a:lnTo>
                        <a:pt x="13" y="4"/>
                      </a:lnTo>
                      <a:close/>
                      <a:moveTo>
                        <a:pt x="14" y="5"/>
                      </a:moveTo>
                      <a:cubicBezTo>
                        <a:pt x="8" y="9"/>
                        <a:pt x="6" y="15"/>
                        <a:pt x="3" y="21"/>
                      </a:cubicBezTo>
                      <a:lnTo>
                        <a:pt x="2" y="20"/>
                      </a:lnTo>
                      <a:cubicBezTo>
                        <a:pt x="5" y="14"/>
                        <a:pt x="7" y="8"/>
                        <a:pt x="13" y="4"/>
                      </a:cubicBezTo>
                      <a:lnTo>
                        <a:pt x="14" y="5"/>
                      </a:lnTo>
                      <a:close/>
                      <a:moveTo>
                        <a:pt x="3" y="21"/>
                      </a:moveTo>
                      <a:cubicBezTo>
                        <a:pt x="3" y="23"/>
                        <a:pt x="2" y="24"/>
                        <a:pt x="1" y="26"/>
                      </a:cubicBezTo>
                      <a:lnTo>
                        <a:pt x="0" y="25"/>
                      </a:lnTo>
                      <a:cubicBezTo>
                        <a:pt x="1" y="24"/>
                        <a:pt x="1" y="22"/>
                        <a:pt x="2" y="20"/>
                      </a:cubicBezTo>
                      <a:lnTo>
                        <a:pt x="3" y="21"/>
                      </a:lnTo>
                      <a:close/>
                      <a:moveTo>
                        <a:pt x="0" y="26"/>
                      </a:moveTo>
                      <a:lnTo>
                        <a:pt x="0" y="26"/>
                      </a:lnTo>
                      <a:lnTo>
                        <a:pt x="0" y="25"/>
                      </a:lnTo>
                      <a:lnTo>
                        <a:pt x="1" y="26"/>
                      </a:lnTo>
                      <a:lnTo>
                        <a:pt x="0" y="26"/>
                      </a:lnTo>
                      <a:close/>
                      <a:moveTo>
                        <a:pt x="1" y="25"/>
                      </a:moveTo>
                      <a:cubicBezTo>
                        <a:pt x="8" y="30"/>
                        <a:pt x="17" y="29"/>
                        <a:pt x="25" y="29"/>
                      </a:cubicBezTo>
                      <a:lnTo>
                        <a:pt x="25" y="30"/>
                      </a:lnTo>
                      <a:cubicBezTo>
                        <a:pt x="17" y="31"/>
                        <a:pt x="8" y="31"/>
                        <a:pt x="0" y="26"/>
                      </a:cubicBezTo>
                      <a:lnTo>
                        <a:pt x="1" y="25"/>
                      </a:lnTo>
                      <a:close/>
                      <a:moveTo>
                        <a:pt x="25" y="29"/>
                      </a:moveTo>
                      <a:cubicBezTo>
                        <a:pt x="29" y="29"/>
                        <a:pt x="34" y="29"/>
                        <a:pt x="38" y="29"/>
                      </a:cubicBezTo>
                      <a:lnTo>
                        <a:pt x="38" y="31"/>
                      </a:lnTo>
                      <a:cubicBezTo>
                        <a:pt x="34" y="30"/>
                        <a:pt x="29" y="30"/>
                        <a:pt x="25" y="30"/>
                      </a:cubicBezTo>
                      <a:lnTo>
                        <a:pt x="25" y="29"/>
                      </a:lnTo>
                      <a:close/>
                      <a:moveTo>
                        <a:pt x="38" y="31"/>
                      </a:moveTo>
                      <a:lnTo>
                        <a:pt x="38" y="31"/>
                      </a:lnTo>
                      <a:lnTo>
                        <a:pt x="38" y="30"/>
                      </a:lnTo>
                      <a:lnTo>
                        <a:pt x="38" y="31"/>
                      </a:lnTo>
                      <a:close/>
                      <a:moveTo>
                        <a:pt x="38" y="29"/>
                      </a:moveTo>
                      <a:lnTo>
                        <a:pt x="38" y="29"/>
                      </a:lnTo>
                      <a:lnTo>
                        <a:pt x="38" y="31"/>
                      </a:lnTo>
                      <a:lnTo>
                        <a:pt x="38" y="29"/>
                      </a:lnTo>
                      <a:close/>
                      <a:moveTo>
                        <a:pt x="38" y="29"/>
                      </a:moveTo>
                      <a:cubicBezTo>
                        <a:pt x="42" y="30"/>
                        <a:pt x="46" y="31"/>
                        <a:pt x="50" y="32"/>
                      </a:cubicBezTo>
                      <a:lnTo>
                        <a:pt x="49" y="33"/>
                      </a:lnTo>
                      <a:cubicBezTo>
                        <a:pt x="45" y="32"/>
                        <a:pt x="41" y="31"/>
                        <a:pt x="38" y="31"/>
                      </a:cubicBezTo>
                      <a:lnTo>
                        <a:pt x="38" y="29"/>
                      </a:lnTo>
                      <a:close/>
                      <a:moveTo>
                        <a:pt x="50" y="32"/>
                      </a:moveTo>
                      <a:lnTo>
                        <a:pt x="50" y="32"/>
                      </a:lnTo>
                      <a:lnTo>
                        <a:pt x="49" y="32"/>
                      </a:lnTo>
                      <a:lnTo>
                        <a:pt x="50" y="32"/>
                      </a:lnTo>
                      <a:close/>
                      <a:moveTo>
                        <a:pt x="50" y="32"/>
                      </a:moveTo>
                      <a:lnTo>
                        <a:pt x="50" y="32"/>
                      </a:lnTo>
                      <a:lnTo>
                        <a:pt x="49" y="33"/>
                      </a:lnTo>
                      <a:lnTo>
                        <a:pt x="50" y="32"/>
                      </a:lnTo>
                      <a:close/>
                      <a:moveTo>
                        <a:pt x="49" y="33"/>
                      </a:moveTo>
                      <a:lnTo>
                        <a:pt x="49" y="33"/>
                      </a:lnTo>
                      <a:lnTo>
                        <a:pt x="49" y="32"/>
                      </a:lnTo>
                      <a:lnTo>
                        <a:pt x="49" y="33"/>
                      </a:lnTo>
                      <a:close/>
                      <a:moveTo>
                        <a:pt x="50" y="32"/>
                      </a:moveTo>
                      <a:cubicBezTo>
                        <a:pt x="53" y="32"/>
                        <a:pt x="54" y="30"/>
                        <a:pt x="56" y="28"/>
                      </a:cubicBezTo>
                      <a:lnTo>
                        <a:pt x="57" y="29"/>
                      </a:lnTo>
                      <a:cubicBezTo>
                        <a:pt x="55" y="31"/>
                        <a:pt x="53" y="34"/>
                        <a:pt x="49" y="33"/>
                      </a:cubicBezTo>
                      <a:lnTo>
                        <a:pt x="50" y="32"/>
                      </a:lnTo>
                      <a:close/>
                      <a:moveTo>
                        <a:pt x="56" y="28"/>
                      </a:moveTo>
                      <a:lnTo>
                        <a:pt x="56" y="28"/>
                      </a:lnTo>
                      <a:lnTo>
                        <a:pt x="56" y="29"/>
                      </a:lnTo>
                      <a:lnTo>
                        <a:pt x="56" y="28"/>
                      </a:lnTo>
                      <a:close/>
                      <a:moveTo>
                        <a:pt x="56" y="28"/>
                      </a:moveTo>
                      <a:cubicBezTo>
                        <a:pt x="56" y="28"/>
                        <a:pt x="57" y="27"/>
                        <a:pt x="57" y="26"/>
                      </a:cubicBezTo>
                      <a:lnTo>
                        <a:pt x="58" y="27"/>
                      </a:lnTo>
                      <a:cubicBezTo>
                        <a:pt x="58" y="28"/>
                        <a:pt x="57" y="28"/>
                        <a:pt x="57" y="29"/>
                      </a:cubicBezTo>
                      <a:lnTo>
                        <a:pt x="56" y="28"/>
                      </a:lnTo>
                      <a:close/>
                      <a:moveTo>
                        <a:pt x="58" y="26"/>
                      </a:moveTo>
                      <a:lnTo>
                        <a:pt x="59" y="27"/>
                      </a:lnTo>
                      <a:lnTo>
                        <a:pt x="58" y="27"/>
                      </a:lnTo>
                      <a:lnTo>
                        <a:pt x="58" y="26"/>
                      </a:lnTo>
                      <a:close/>
                      <a:moveTo>
                        <a:pt x="57" y="27"/>
                      </a:moveTo>
                      <a:cubicBezTo>
                        <a:pt x="55" y="26"/>
                        <a:pt x="52" y="24"/>
                        <a:pt x="50" y="22"/>
                      </a:cubicBezTo>
                      <a:lnTo>
                        <a:pt x="52" y="22"/>
                      </a:lnTo>
                      <a:cubicBezTo>
                        <a:pt x="53" y="23"/>
                        <a:pt x="56" y="25"/>
                        <a:pt x="58" y="26"/>
                      </a:cubicBezTo>
                      <a:lnTo>
                        <a:pt x="57" y="27"/>
                      </a:lnTo>
                      <a:close/>
                      <a:moveTo>
                        <a:pt x="50" y="22"/>
                      </a:moveTo>
                      <a:cubicBezTo>
                        <a:pt x="49" y="21"/>
                        <a:pt x="48" y="18"/>
                        <a:pt x="48" y="15"/>
                      </a:cubicBezTo>
                      <a:lnTo>
                        <a:pt x="49" y="15"/>
                      </a:lnTo>
                      <a:cubicBezTo>
                        <a:pt x="49" y="18"/>
                        <a:pt x="50" y="20"/>
                        <a:pt x="52" y="22"/>
                      </a:cubicBezTo>
                      <a:lnTo>
                        <a:pt x="50" y="22"/>
                      </a:lnTo>
                      <a:close/>
                      <a:moveTo>
                        <a:pt x="48" y="15"/>
                      </a:moveTo>
                      <a:cubicBezTo>
                        <a:pt x="48" y="14"/>
                        <a:pt x="46" y="13"/>
                        <a:pt x="44" y="12"/>
                      </a:cubicBezTo>
                      <a:lnTo>
                        <a:pt x="45" y="11"/>
                      </a:lnTo>
                      <a:cubicBezTo>
                        <a:pt x="47" y="12"/>
                        <a:pt x="49" y="13"/>
                        <a:pt x="49" y="15"/>
                      </a:cubicBezTo>
                      <a:lnTo>
                        <a:pt x="48" y="15"/>
                      </a:lnTo>
                      <a:close/>
                      <a:moveTo>
                        <a:pt x="44" y="12"/>
                      </a:moveTo>
                      <a:cubicBezTo>
                        <a:pt x="42" y="11"/>
                        <a:pt x="39" y="10"/>
                        <a:pt x="37" y="10"/>
                      </a:cubicBezTo>
                      <a:lnTo>
                        <a:pt x="37" y="9"/>
                      </a:lnTo>
                      <a:cubicBezTo>
                        <a:pt x="40" y="9"/>
                        <a:pt x="43" y="10"/>
                        <a:pt x="45" y="11"/>
                      </a:cubicBezTo>
                      <a:lnTo>
                        <a:pt x="44" y="12"/>
                      </a:lnTo>
                      <a:close/>
                      <a:moveTo>
                        <a:pt x="37" y="9"/>
                      </a:moveTo>
                      <a:lnTo>
                        <a:pt x="37" y="9"/>
                      </a:lnTo>
                      <a:close/>
                    </a:path>
                  </a:pathLst>
                </a:custGeom>
                <a:solidFill>
                  <a:srgbClr val="94939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565" name="Freeform 141"/>
                <p:cNvSpPr>
                  <a:spLocks noChangeArrowheads="1"/>
                </p:cNvSpPr>
                <p:nvPr/>
              </p:nvSpPr>
              <p:spPr bwMode="auto">
                <a:xfrm>
                  <a:off x="1560" y="3832"/>
                  <a:ext cx="63" cy="68"/>
                </a:xfrm>
                <a:custGeom>
                  <a:avLst/>
                  <a:gdLst>
                    <a:gd name="T0" fmla="*/ 18343 w 46"/>
                    <a:gd name="T1" fmla="*/ 46714 h 40"/>
                    <a:gd name="T2" fmla="*/ 7389 w 46"/>
                    <a:gd name="T3" fmla="*/ 127163 h 40"/>
                    <a:gd name="T4" fmla="*/ 2872 w 46"/>
                    <a:gd name="T5" fmla="*/ 165680 h 40"/>
                    <a:gd name="T6" fmla="*/ 73112 w 46"/>
                    <a:gd name="T7" fmla="*/ 191298 h 40"/>
                    <a:gd name="T8" fmla="*/ 73112 w 46"/>
                    <a:gd name="T9" fmla="*/ 144786 h 40"/>
                    <a:gd name="T10" fmla="*/ 33304 w 46"/>
                    <a:gd name="T11" fmla="*/ 28314 h 40"/>
                    <a:gd name="T12" fmla="*/ 18343 w 46"/>
                    <a:gd name="T13" fmla="*/ 46714 h 40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46" h="40">
                      <a:moveTo>
                        <a:pt x="11" y="8"/>
                      </a:moveTo>
                      <a:cubicBezTo>
                        <a:pt x="9" y="13"/>
                        <a:pt x="7" y="17"/>
                        <a:pt x="4" y="21"/>
                      </a:cubicBezTo>
                      <a:cubicBezTo>
                        <a:pt x="2" y="23"/>
                        <a:pt x="0" y="26"/>
                        <a:pt x="2" y="28"/>
                      </a:cubicBezTo>
                      <a:cubicBezTo>
                        <a:pt x="13" y="37"/>
                        <a:pt x="33" y="40"/>
                        <a:pt x="44" y="32"/>
                      </a:cubicBezTo>
                      <a:cubicBezTo>
                        <a:pt x="46" y="30"/>
                        <a:pt x="46" y="26"/>
                        <a:pt x="44" y="24"/>
                      </a:cubicBezTo>
                      <a:cubicBezTo>
                        <a:pt x="37" y="17"/>
                        <a:pt x="27" y="12"/>
                        <a:pt x="20" y="5"/>
                      </a:cubicBezTo>
                      <a:cubicBezTo>
                        <a:pt x="15" y="0"/>
                        <a:pt x="12" y="4"/>
                        <a:pt x="11" y="8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566" name="Freeform 142"/>
                <p:cNvSpPr>
                  <a:spLocks noChangeArrowheads="1"/>
                </p:cNvSpPr>
                <p:nvPr/>
              </p:nvSpPr>
              <p:spPr bwMode="auto">
                <a:xfrm>
                  <a:off x="1559" y="3837"/>
                  <a:ext cx="65" cy="63"/>
                </a:xfrm>
                <a:custGeom>
                  <a:avLst/>
                  <a:gdLst>
                    <a:gd name="T0" fmla="*/ 13471 w 48"/>
                    <a:gd name="T1" fmla="*/ 77226 h 37"/>
                    <a:gd name="T2" fmla="*/ 16300 w 48"/>
                    <a:gd name="T3" fmla="*/ 34703 h 37"/>
                    <a:gd name="T4" fmla="*/ 13471 w 48"/>
                    <a:gd name="T5" fmla="*/ 77226 h 37"/>
                    <a:gd name="T6" fmla="*/ 6598 w 48"/>
                    <a:gd name="T7" fmla="*/ 108025 h 37"/>
                    <a:gd name="T8" fmla="*/ 13471 w 48"/>
                    <a:gd name="T9" fmla="*/ 77226 h 37"/>
                    <a:gd name="T10" fmla="*/ 6598 w 48"/>
                    <a:gd name="T11" fmla="*/ 108025 h 37"/>
                    <a:gd name="T12" fmla="*/ 6598 w 48"/>
                    <a:gd name="T13" fmla="*/ 108025 h 37"/>
                    <a:gd name="T14" fmla="*/ 7067 w 48"/>
                    <a:gd name="T15" fmla="*/ 111605 h 37"/>
                    <a:gd name="T16" fmla="*/ 6598 w 48"/>
                    <a:gd name="T17" fmla="*/ 108025 h 37"/>
                    <a:gd name="T18" fmla="*/ 7067 w 48"/>
                    <a:gd name="T19" fmla="*/ 111605 h 37"/>
                    <a:gd name="T20" fmla="*/ 4293 w 48"/>
                    <a:gd name="T21" fmla="*/ 162080 h 37"/>
                    <a:gd name="T22" fmla="*/ 7067 w 48"/>
                    <a:gd name="T23" fmla="*/ 111605 h 37"/>
                    <a:gd name="T24" fmla="*/ 4293 w 48"/>
                    <a:gd name="T25" fmla="*/ 162080 h 37"/>
                    <a:gd name="T26" fmla="*/ 4293 w 48"/>
                    <a:gd name="T27" fmla="*/ 162080 h 37"/>
                    <a:gd name="T28" fmla="*/ 6598 w 48"/>
                    <a:gd name="T29" fmla="*/ 155525 h 37"/>
                    <a:gd name="T30" fmla="*/ 4293 w 48"/>
                    <a:gd name="T31" fmla="*/ 162080 h 37"/>
                    <a:gd name="T32" fmla="*/ 6598 w 48"/>
                    <a:gd name="T33" fmla="*/ 155525 h 37"/>
                    <a:gd name="T34" fmla="*/ 11631 w 48"/>
                    <a:gd name="T35" fmla="*/ 178084 h 37"/>
                    <a:gd name="T36" fmla="*/ 6598 w 48"/>
                    <a:gd name="T37" fmla="*/ 155525 h 37"/>
                    <a:gd name="T38" fmla="*/ 20896 w 48"/>
                    <a:gd name="T39" fmla="*/ 190347 h 37"/>
                    <a:gd name="T40" fmla="*/ 11631 w 48"/>
                    <a:gd name="T41" fmla="*/ 178084 h 37"/>
                    <a:gd name="T42" fmla="*/ 20896 w 48"/>
                    <a:gd name="T43" fmla="*/ 190347 h 37"/>
                    <a:gd name="T44" fmla="*/ 68361 w 48"/>
                    <a:gd name="T45" fmla="*/ 178084 h 37"/>
                    <a:gd name="T46" fmla="*/ 20896 w 48"/>
                    <a:gd name="T47" fmla="*/ 190347 h 37"/>
                    <a:gd name="T48" fmla="*/ 68361 w 48"/>
                    <a:gd name="T49" fmla="*/ 178084 h 37"/>
                    <a:gd name="T50" fmla="*/ 68361 w 48"/>
                    <a:gd name="T51" fmla="*/ 178084 h 37"/>
                    <a:gd name="T52" fmla="*/ 66783 w 48"/>
                    <a:gd name="T53" fmla="*/ 172870 h 37"/>
                    <a:gd name="T54" fmla="*/ 68361 w 48"/>
                    <a:gd name="T55" fmla="*/ 178084 h 37"/>
                    <a:gd name="T56" fmla="*/ 68361 w 48"/>
                    <a:gd name="T57" fmla="*/ 178084 h 37"/>
                    <a:gd name="T58" fmla="*/ 66783 w 48"/>
                    <a:gd name="T59" fmla="*/ 178084 h 37"/>
                    <a:gd name="T60" fmla="*/ 66783 w 48"/>
                    <a:gd name="T61" fmla="*/ 172870 h 37"/>
                    <a:gd name="T62" fmla="*/ 69419 w 48"/>
                    <a:gd name="T63" fmla="*/ 172870 h 37"/>
                    <a:gd name="T64" fmla="*/ 66783 w 48"/>
                    <a:gd name="T65" fmla="*/ 172870 h 37"/>
                    <a:gd name="T66" fmla="*/ 68361 w 48"/>
                    <a:gd name="T67" fmla="*/ 166536 h 37"/>
                    <a:gd name="T68" fmla="*/ 69419 w 48"/>
                    <a:gd name="T69" fmla="*/ 172870 h 37"/>
                    <a:gd name="T70" fmla="*/ 68361 w 48"/>
                    <a:gd name="T71" fmla="*/ 166536 h 37"/>
                    <a:gd name="T72" fmla="*/ 68361 w 48"/>
                    <a:gd name="T73" fmla="*/ 129078 h 37"/>
                    <a:gd name="T74" fmla="*/ 68361 w 48"/>
                    <a:gd name="T75" fmla="*/ 166536 h 37"/>
                    <a:gd name="T76" fmla="*/ 66783 w 48"/>
                    <a:gd name="T77" fmla="*/ 138168 h 37"/>
                    <a:gd name="T78" fmla="*/ 66783 w 48"/>
                    <a:gd name="T79" fmla="*/ 138168 h 37"/>
                    <a:gd name="T80" fmla="*/ 45885 w 48"/>
                    <a:gd name="T81" fmla="*/ 71856 h 37"/>
                    <a:gd name="T82" fmla="*/ 68361 w 48"/>
                    <a:gd name="T83" fmla="*/ 129078 h 37"/>
                    <a:gd name="T84" fmla="*/ 45885 w 48"/>
                    <a:gd name="T85" fmla="*/ 71856 h 37"/>
                    <a:gd name="T86" fmla="*/ 31502 w 48"/>
                    <a:gd name="T87" fmla="*/ 10446 h 37"/>
                    <a:gd name="T88" fmla="*/ 45885 w 48"/>
                    <a:gd name="T89" fmla="*/ 71856 h 37"/>
                    <a:gd name="T90" fmla="*/ 31502 w 48"/>
                    <a:gd name="T91" fmla="*/ 10446 h 37"/>
                    <a:gd name="T92" fmla="*/ 31502 w 48"/>
                    <a:gd name="T93" fmla="*/ 10446 h 37"/>
                    <a:gd name="T94" fmla="*/ 25240 w 48"/>
                    <a:gd name="T95" fmla="*/ 10446 h 37"/>
                    <a:gd name="T96" fmla="*/ 31502 w 48"/>
                    <a:gd name="T97" fmla="*/ 10446 h 37"/>
                    <a:gd name="T98" fmla="*/ 25240 w 48"/>
                    <a:gd name="T99" fmla="*/ 10446 h 37"/>
                    <a:gd name="T100" fmla="*/ 26825 w 48"/>
                    <a:gd name="T101" fmla="*/ 6337 h 37"/>
                    <a:gd name="T102" fmla="*/ 25240 w 48"/>
                    <a:gd name="T103" fmla="*/ 10446 h 37"/>
                    <a:gd name="T104" fmla="*/ 23668 w 48"/>
                    <a:gd name="T105" fmla="*/ 0 h 37"/>
                    <a:gd name="T106" fmla="*/ 25240 w 48"/>
                    <a:gd name="T107" fmla="*/ 10446 h 37"/>
                    <a:gd name="T108" fmla="*/ 23668 w 48"/>
                    <a:gd name="T109" fmla="*/ 10446 h 37"/>
                    <a:gd name="T110" fmla="*/ 23668 w 48"/>
                    <a:gd name="T111" fmla="*/ 10446 h 37"/>
                    <a:gd name="T112" fmla="*/ 22169 w 48"/>
                    <a:gd name="T113" fmla="*/ 10446 h 37"/>
                    <a:gd name="T114" fmla="*/ 23668 w 48"/>
                    <a:gd name="T115" fmla="*/ 0 h 37"/>
                    <a:gd name="T116" fmla="*/ 22169 w 48"/>
                    <a:gd name="T117" fmla="*/ 10446 h 37"/>
                    <a:gd name="T118" fmla="*/ 16300 w 48"/>
                    <a:gd name="T119" fmla="*/ 34703 h 37"/>
                    <a:gd name="T120" fmla="*/ 22169 w 48"/>
                    <a:gd name="T121" fmla="*/ 10446 h 37"/>
                    <a:gd name="T122" fmla="*/ 16300 w 48"/>
                    <a:gd name="T123" fmla="*/ 34703 h 37"/>
                    <a:gd name="T124" fmla="*/ 16300 w 48"/>
                    <a:gd name="T125" fmla="*/ 34703 h 37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60000 65536"/>
                    <a:gd name="T184" fmla="*/ 0 60000 65536"/>
                    <a:gd name="T185" fmla="*/ 0 60000 65536"/>
                    <a:gd name="T186" fmla="*/ 0 60000 65536"/>
                    <a:gd name="T187" fmla="*/ 0 60000 65536"/>
                    <a:gd name="T188" fmla="*/ 0 60000 65536"/>
                  </a:gdLst>
                  <a:ahLst/>
                  <a:cxnLst>
                    <a:cxn ang="T126">
                      <a:pos x="T0" y="T1"/>
                    </a:cxn>
                    <a:cxn ang="T127">
                      <a:pos x="T2" y="T3"/>
                    </a:cxn>
                    <a:cxn ang="T128">
                      <a:pos x="T4" y="T5"/>
                    </a:cxn>
                    <a:cxn ang="T129">
                      <a:pos x="T6" y="T7"/>
                    </a:cxn>
                    <a:cxn ang="T130">
                      <a:pos x="T8" y="T9"/>
                    </a:cxn>
                    <a:cxn ang="T131">
                      <a:pos x="T10" y="T11"/>
                    </a:cxn>
                    <a:cxn ang="T132">
                      <a:pos x="T12" y="T13"/>
                    </a:cxn>
                    <a:cxn ang="T133">
                      <a:pos x="T14" y="T15"/>
                    </a:cxn>
                    <a:cxn ang="T134">
                      <a:pos x="T16" y="T17"/>
                    </a:cxn>
                    <a:cxn ang="T135">
                      <a:pos x="T18" y="T19"/>
                    </a:cxn>
                    <a:cxn ang="T136">
                      <a:pos x="T20" y="T21"/>
                    </a:cxn>
                    <a:cxn ang="T137">
                      <a:pos x="T22" y="T23"/>
                    </a:cxn>
                    <a:cxn ang="T138">
                      <a:pos x="T24" y="T25"/>
                    </a:cxn>
                    <a:cxn ang="T139">
                      <a:pos x="T26" y="T27"/>
                    </a:cxn>
                    <a:cxn ang="T140">
                      <a:pos x="T28" y="T29"/>
                    </a:cxn>
                    <a:cxn ang="T141">
                      <a:pos x="T30" y="T31"/>
                    </a:cxn>
                    <a:cxn ang="T142">
                      <a:pos x="T32" y="T33"/>
                    </a:cxn>
                    <a:cxn ang="T143">
                      <a:pos x="T34" y="T35"/>
                    </a:cxn>
                    <a:cxn ang="T144">
                      <a:pos x="T36" y="T37"/>
                    </a:cxn>
                    <a:cxn ang="T145">
                      <a:pos x="T38" y="T39"/>
                    </a:cxn>
                    <a:cxn ang="T146">
                      <a:pos x="T40" y="T41"/>
                    </a:cxn>
                    <a:cxn ang="T147">
                      <a:pos x="T42" y="T43"/>
                    </a:cxn>
                    <a:cxn ang="T148">
                      <a:pos x="T44" y="T45"/>
                    </a:cxn>
                    <a:cxn ang="T149">
                      <a:pos x="T46" y="T47"/>
                    </a:cxn>
                    <a:cxn ang="T150">
                      <a:pos x="T48" y="T49"/>
                    </a:cxn>
                    <a:cxn ang="T151">
                      <a:pos x="T50" y="T51"/>
                    </a:cxn>
                    <a:cxn ang="T152">
                      <a:pos x="T52" y="T53"/>
                    </a:cxn>
                    <a:cxn ang="T153">
                      <a:pos x="T54" y="T55"/>
                    </a:cxn>
                    <a:cxn ang="T154">
                      <a:pos x="T56" y="T57"/>
                    </a:cxn>
                    <a:cxn ang="T155">
                      <a:pos x="T58" y="T59"/>
                    </a:cxn>
                    <a:cxn ang="T156">
                      <a:pos x="T60" y="T61"/>
                    </a:cxn>
                    <a:cxn ang="T157">
                      <a:pos x="T62" y="T63"/>
                    </a:cxn>
                    <a:cxn ang="T158">
                      <a:pos x="T64" y="T65"/>
                    </a:cxn>
                    <a:cxn ang="T159">
                      <a:pos x="T66" y="T67"/>
                    </a:cxn>
                    <a:cxn ang="T160">
                      <a:pos x="T68" y="T69"/>
                    </a:cxn>
                    <a:cxn ang="T161">
                      <a:pos x="T70" y="T71"/>
                    </a:cxn>
                    <a:cxn ang="T162">
                      <a:pos x="T72" y="T73"/>
                    </a:cxn>
                    <a:cxn ang="T163">
                      <a:pos x="T74" y="T75"/>
                    </a:cxn>
                    <a:cxn ang="T164">
                      <a:pos x="T76" y="T77"/>
                    </a:cxn>
                    <a:cxn ang="T165">
                      <a:pos x="T78" y="T79"/>
                    </a:cxn>
                    <a:cxn ang="T166">
                      <a:pos x="T80" y="T81"/>
                    </a:cxn>
                    <a:cxn ang="T167">
                      <a:pos x="T82" y="T83"/>
                    </a:cxn>
                    <a:cxn ang="T168">
                      <a:pos x="T84" y="T85"/>
                    </a:cxn>
                    <a:cxn ang="T169">
                      <a:pos x="T86" y="T87"/>
                    </a:cxn>
                    <a:cxn ang="T170">
                      <a:pos x="T88" y="T89"/>
                    </a:cxn>
                    <a:cxn ang="T171">
                      <a:pos x="T90" y="T91"/>
                    </a:cxn>
                    <a:cxn ang="T172">
                      <a:pos x="T92" y="T93"/>
                    </a:cxn>
                    <a:cxn ang="T173">
                      <a:pos x="T94" y="T95"/>
                    </a:cxn>
                    <a:cxn ang="T174">
                      <a:pos x="T96" y="T97"/>
                    </a:cxn>
                    <a:cxn ang="T175">
                      <a:pos x="T98" y="T99"/>
                    </a:cxn>
                    <a:cxn ang="T176">
                      <a:pos x="T100" y="T101"/>
                    </a:cxn>
                    <a:cxn ang="T177">
                      <a:pos x="T102" y="T103"/>
                    </a:cxn>
                    <a:cxn ang="T178">
                      <a:pos x="T104" y="T105"/>
                    </a:cxn>
                    <a:cxn ang="T179">
                      <a:pos x="T106" y="T107"/>
                    </a:cxn>
                    <a:cxn ang="T180">
                      <a:pos x="T108" y="T109"/>
                    </a:cxn>
                    <a:cxn ang="T181">
                      <a:pos x="T110" y="T111"/>
                    </a:cxn>
                    <a:cxn ang="T182">
                      <a:pos x="T112" y="T113"/>
                    </a:cxn>
                    <a:cxn ang="T183">
                      <a:pos x="T114" y="T115"/>
                    </a:cxn>
                    <a:cxn ang="T184">
                      <a:pos x="T116" y="T117"/>
                    </a:cxn>
                    <a:cxn ang="T185">
                      <a:pos x="T118" y="T119"/>
                    </a:cxn>
                    <a:cxn ang="T186">
                      <a:pos x="T120" y="T121"/>
                    </a:cxn>
                    <a:cxn ang="T187">
                      <a:pos x="T122" y="T123"/>
                    </a:cxn>
                    <a:cxn ang="T188">
                      <a:pos x="T124" y="T125"/>
                    </a:cxn>
                  </a:cxnLst>
                  <a:rect l="0" t="0" r="r" b="b"/>
                  <a:pathLst>
                    <a:path w="48" h="37">
                      <a:moveTo>
                        <a:pt x="13" y="6"/>
                      </a:moveTo>
                      <a:cubicBezTo>
                        <a:pt x="12" y="9"/>
                        <a:pt x="11" y="11"/>
                        <a:pt x="9" y="13"/>
                      </a:cubicBezTo>
                      <a:lnTo>
                        <a:pt x="8" y="12"/>
                      </a:lnTo>
                      <a:cubicBezTo>
                        <a:pt x="9" y="10"/>
                        <a:pt x="10" y="8"/>
                        <a:pt x="11" y="6"/>
                      </a:cubicBezTo>
                      <a:lnTo>
                        <a:pt x="13" y="6"/>
                      </a:lnTo>
                      <a:close/>
                      <a:moveTo>
                        <a:pt x="9" y="13"/>
                      </a:moveTo>
                      <a:cubicBezTo>
                        <a:pt x="8" y="15"/>
                        <a:pt x="7" y="17"/>
                        <a:pt x="5" y="19"/>
                      </a:cubicBezTo>
                      <a:lnTo>
                        <a:pt x="4" y="18"/>
                      </a:lnTo>
                      <a:cubicBezTo>
                        <a:pt x="6" y="16"/>
                        <a:pt x="7" y="15"/>
                        <a:pt x="8" y="12"/>
                      </a:cubicBezTo>
                      <a:lnTo>
                        <a:pt x="9" y="13"/>
                      </a:lnTo>
                      <a:close/>
                      <a:moveTo>
                        <a:pt x="4" y="18"/>
                      </a:moveTo>
                      <a:lnTo>
                        <a:pt x="4" y="18"/>
                      </a:lnTo>
                      <a:lnTo>
                        <a:pt x="5" y="19"/>
                      </a:lnTo>
                      <a:lnTo>
                        <a:pt x="4" y="18"/>
                      </a:lnTo>
                      <a:close/>
                      <a:moveTo>
                        <a:pt x="5" y="19"/>
                      </a:moveTo>
                      <a:lnTo>
                        <a:pt x="5" y="19"/>
                      </a:lnTo>
                      <a:lnTo>
                        <a:pt x="4" y="19"/>
                      </a:lnTo>
                      <a:lnTo>
                        <a:pt x="4" y="18"/>
                      </a:lnTo>
                      <a:lnTo>
                        <a:pt x="5" y="19"/>
                      </a:lnTo>
                      <a:close/>
                      <a:moveTo>
                        <a:pt x="5" y="19"/>
                      </a:moveTo>
                      <a:cubicBezTo>
                        <a:pt x="4" y="21"/>
                        <a:pt x="2" y="24"/>
                        <a:pt x="4" y="26"/>
                      </a:cubicBezTo>
                      <a:lnTo>
                        <a:pt x="3" y="27"/>
                      </a:lnTo>
                      <a:cubicBezTo>
                        <a:pt x="0" y="25"/>
                        <a:pt x="2" y="21"/>
                        <a:pt x="4" y="19"/>
                      </a:cubicBezTo>
                      <a:lnTo>
                        <a:pt x="5" y="19"/>
                      </a:lnTo>
                      <a:close/>
                      <a:moveTo>
                        <a:pt x="3" y="27"/>
                      </a:moveTo>
                      <a:lnTo>
                        <a:pt x="3" y="27"/>
                      </a:lnTo>
                      <a:lnTo>
                        <a:pt x="3" y="26"/>
                      </a:lnTo>
                      <a:lnTo>
                        <a:pt x="3" y="27"/>
                      </a:lnTo>
                      <a:close/>
                      <a:moveTo>
                        <a:pt x="4" y="26"/>
                      </a:moveTo>
                      <a:lnTo>
                        <a:pt x="4" y="26"/>
                      </a:lnTo>
                      <a:lnTo>
                        <a:pt x="3" y="27"/>
                      </a:lnTo>
                      <a:lnTo>
                        <a:pt x="4" y="26"/>
                      </a:lnTo>
                      <a:close/>
                      <a:moveTo>
                        <a:pt x="4" y="26"/>
                      </a:moveTo>
                      <a:cubicBezTo>
                        <a:pt x="5" y="27"/>
                        <a:pt x="7" y="28"/>
                        <a:pt x="9" y="29"/>
                      </a:cubicBezTo>
                      <a:lnTo>
                        <a:pt x="8" y="30"/>
                      </a:lnTo>
                      <a:cubicBezTo>
                        <a:pt x="6" y="29"/>
                        <a:pt x="4" y="28"/>
                        <a:pt x="3" y="27"/>
                      </a:cubicBezTo>
                      <a:lnTo>
                        <a:pt x="4" y="26"/>
                      </a:lnTo>
                      <a:close/>
                      <a:moveTo>
                        <a:pt x="9" y="29"/>
                      </a:moveTo>
                      <a:cubicBezTo>
                        <a:pt x="11" y="30"/>
                        <a:pt x="12" y="31"/>
                        <a:pt x="14" y="32"/>
                      </a:cubicBezTo>
                      <a:lnTo>
                        <a:pt x="14" y="33"/>
                      </a:lnTo>
                      <a:cubicBezTo>
                        <a:pt x="12" y="32"/>
                        <a:pt x="10" y="31"/>
                        <a:pt x="8" y="30"/>
                      </a:cubicBezTo>
                      <a:lnTo>
                        <a:pt x="9" y="29"/>
                      </a:lnTo>
                      <a:close/>
                      <a:moveTo>
                        <a:pt x="14" y="32"/>
                      </a:moveTo>
                      <a:cubicBezTo>
                        <a:pt x="25" y="35"/>
                        <a:pt x="37" y="35"/>
                        <a:pt x="45" y="29"/>
                      </a:cubicBezTo>
                      <a:lnTo>
                        <a:pt x="46" y="30"/>
                      </a:lnTo>
                      <a:cubicBezTo>
                        <a:pt x="37" y="37"/>
                        <a:pt x="25" y="37"/>
                        <a:pt x="14" y="33"/>
                      </a:cubicBezTo>
                      <a:lnTo>
                        <a:pt x="14" y="32"/>
                      </a:lnTo>
                      <a:close/>
                      <a:moveTo>
                        <a:pt x="46" y="30"/>
                      </a:moveTo>
                      <a:lnTo>
                        <a:pt x="46" y="30"/>
                      </a:lnTo>
                      <a:lnTo>
                        <a:pt x="45" y="30"/>
                      </a:lnTo>
                      <a:lnTo>
                        <a:pt x="46" y="30"/>
                      </a:lnTo>
                      <a:close/>
                      <a:moveTo>
                        <a:pt x="45" y="29"/>
                      </a:moveTo>
                      <a:lnTo>
                        <a:pt x="45" y="29"/>
                      </a:lnTo>
                      <a:lnTo>
                        <a:pt x="46" y="30"/>
                      </a:lnTo>
                      <a:lnTo>
                        <a:pt x="45" y="29"/>
                      </a:lnTo>
                      <a:close/>
                      <a:moveTo>
                        <a:pt x="46" y="30"/>
                      </a:moveTo>
                      <a:lnTo>
                        <a:pt x="46" y="30"/>
                      </a:lnTo>
                      <a:lnTo>
                        <a:pt x="45" y="30"/>
                      </a:lnTo>
                      <a:lnTo>
                        <a:pt x="46" y="30"/>
                      </a:lnTo>
                      <a:close/>
                      <a:moveTo>
                        <a:pt x="45" y="29"/>
                      </a:moveTo>
                      <a:cubicBezTo>
                        <a:pt x="45" y="29"/>
                        <a:pt x="45" y="29"/>
                        <a:pt x="45" y="29"/>
                      </a:cubicBezTo>
                      <a:lnTo>
                        <a:pt x="47" y="29"/>
                      </a:lnTo>
                      <a:cubicBezTo>
                        <a:pt x="46" y="30"/>
                        <a:pt x="46" y="30"/>
                        <a:pt x="46" y="30"/>
                      </a:cubicBezTo>
                      <a:lnTo>
                        <a:pt x="45" y="29"/>
                      </a:lnTo>
                      <a:close/>
                      <a:moveTo>
                        <a:pt x="45" y="29"/>
                      </a:moveTo>
                      <a:cubicBezTo>
                        <a:pt x="45" y="28"/>
                        <a:pt x="45" y="28"/>
                        <a:pt x="46" y="28"/>
                      </a:cubicBezTo>
                      <a:lnTo>
                        <a:pt x="47" y="28"/>
                      </a:lnTo>
                      <a:cubicBezTo>
                        <a:pt x="47" y="28"/>
                        <a:pt x="47" y="29"/>
                        <a:pt x="47" y="29"/>
                      </a:cubicBezTo>
                      <a:lnTo>
                        <a:pt x="45" y="29"/>
                      </a:lnTo>
                      <a:close/>
                      <a:moveTo>
                        <a:pt x="46" y="28"/>
                      </a:moveTo>
                      <a:cubicBezTo>
                        <a:pt x="46" y="26"/>
                        <a:pt x="46" y="24"/>
                        <a:pt x="45" y="23"/>
                      </a:cubicBezTo>
                      <a:lnTo>
                        <a:pt x="46" y="22"/>
                      </a:lnTo>
                      <a:cubicBezTo>
                        <a:pt x="47" y="23"/>
                        <a:pt x="48" y="26"/>
                        <a:pt x="47" y="28"/>
                      </a:cubicBezTo>
                      <a:lnTo>
                        <a:pt x="46" y="28"/>
                      </a:lnTo>
                      <a:close/>
                      <a:moveTo>
                        <a:pt x="45" y="23"/>
                      </a:moveTo>
                      <a:lnTo>
                        <a:pt x="45" y="23"/>
                      </a:lnTo>
                      <a:lnTo>
                        <a:pt x="45" y="22"/>
                      </a:lnTo>
                      <a:lnTo>
                        <a:pt x="45" y="23"/>
                      </a:lnTo>
                      <a:close/>
                      <a:moveTo>
                        <a:pt x="45" y="23"/>
                      </a:moveTo>
                      <a:cubicBezTo>
                        <a:pt x="41" y="18"/>
                        <a:pt x="36" y="15"/>
                        <a:pt x="31" y="12"/>
                      </a:cubicBezTo>
                      <a:lnTo>
                        <a:pt x="32" y="11"/>
                      </a:lnTo>
                      <a:cubicBezTo>
                        <a:pt x="37" y="14"/>
                        <a:pt x="42" y="17"/>
                        <a:pt x="46" y="22"/>
                      </a:cubicBezTo>
                      <a:lnTo>
                        <a:pt x="45" y="23"/>
                      </a:lnTo>
                      <a:close/>
                      <a:moveTo>
                        <a:pt x="31" y="12"/>
                      </a:moveTo>
                      <a:cubicBezTo>
                        <a:pt x="27" y="9"/>
                        <a:pt x="23" y="6"/>
                        <a:pt x="20" y="3"/>
                      </a:cubicBezTo>
                      <a:lnTo>
                        <a:pt x="21" y="2"/>
                      </a:lnTo>
                      <a:cubicBezTo>
                        <a:pt x="25" y="5"/>
                        <a:pt x="28" y="8"/>
                        <a:pt x="32" y="11"/>
                      </a:cubicBezTo>
                      <a:lnTo>
                        <a:pt x="31" y="12"/>
                      </a:lnTo>
                      <a:close/>
                      <a:moveTo>
                        <a:pt x="21" y="2"/>
                      </a:moveTo>
                      <a:lnTo>
                        <a:pt x="21" y="2"/>
                      </a:lnTo>
                      <a:lnTo>
                        <a:pt x="21" y="3"/>
                      </a:lnTo>
                      <a:lnTo>
                        <a:pt x="21" y="2"/>
                      </a:lnTo>
                      <a:close/>
                      <a:moveTo>
                        <a:pt x="20" y="3"/>
                      </a:moveTo>
                      <a:cubicBezTo>
                        <a:pt x="19" y="2"/>
                        <a:pt x="18" y="2"/>
                        <a:pt x="17" y="2"/>
                      </a:cubicBezTo>
                      <a:lnTo>
                        <a:pt x="18" y="0"/>
                      </a:lnTo>
                      <a:cubicBezTo>
                        <a:pt x="19" y="1"/>
                        <a:pt x="20" y="1"/>
                        <a:pt x="21" y="2"/>
                      </a:cubicBezTo>
                      <a:lnTo>
                        <a:pt x="20" y="3"/>
                      </a:lnTo>
                      <a:close/>
                      <a:moveTo>
                        <a:pt x="17" y="2"/>
                      </a:moveTo>
                      <a:lnTo>
                        <a:pt x="17" y="2"/>
                      </a:lnTo>
                      <a:lnTo>
                        <a:pt x="18" y="1"/>
                      </a:lnTo>
                      <a:lnTo>
                        <a:pt x="17" y="2"/>
                      </a:lnTo>
                      <a:close/>
                      <a:moveTo>
                        <a:pt x="17" y="2"/>
                      </a:moveTo>
                      <a:cubicBezTo>
                        <a:pt x="17" y="1"/>
                        <a:pt x="17" y="1"/>
                        <a:pt x="16" y="2"/>
                      </a:cubicBezTo>
                      <a:lnTo>
                        <a:pt x="16" y="0"/>
                      </a:lnTo>
                      <a:cubicBezTo>
                        <a:pt x="16" y="0"/>
                        <a:pt x="17" y="0"/>
                        <a:pt x="18" y="0"/>
                      </a:cubicBezTo>
                      <a:lnTo>
                        <a:pt x="17" y="2"/>
                      </a:lnTo>
                      <a:close/>
                      <a:moveTo>
                        <a:pt x="16" y="2"/>
                      </a:moveTo>
                      <a:lnTo>
                        <a:pt x="16" y="2"/>
                      </a:lnTo>
                      <a:lnTo>
                        <a:pt x="16" y="1"/>
                      </a:lnTo>
                      <a:lnTo>
                        <a:pt x="16" y="2"/>
                      </a:lnTo>
                      <a:close/>
                      <a:moveTo>
                        <a:pt x="16" y="2"/>
                      </a:moveTo>
                      <a:cubicBezTo>
                        <a:pt x="16" y="2"/>
                        <a:pt x="15" y="2"/>
                        <a:pt x="15" y="2"/>
                      </a:cubicBezTo>
                      <a:lnTo>
                        <a:pt x="14" y="1"/>
                      </a:lnTo>
                      <a:cubicBezTo>
                        <a:pt x="15" y="1"/>
                        <a:pt x="15" y="0"/>
                        <a:pt x="16" y="0"/>
                      </a:cubicBezTo>
                      <a:lnTo>
                        <a:pt x="16" y="2"/>
                      </a:lnTo>
                      <a:close/>
                      <a:moveTo>
                        <a:pt x="15" y="2"/>
                      </a:moveTo>
                      <a:cubicBezTo>
                        <a:pt x="14" y="3"/>
                        <a:pt x="13" y="5"/>
                        <a:pt x="13" y="6"/>
                      </a:cubicBezTo>
                      <a:lnTo>
                        <a:pt x="11" y="6"/>
                      </a:lnTo>
                      <a:cubicBezTo>
                        <a:pt x="12" y="4"/>
                        <a:pt x="13" y="2"/>
                        <a:pt x="14" y="1"/>
                      </a:cubicBezTo>
                      <a:lnTo>
                        <a:pt x="15" y="2"/>
                      </a:lnTo>
                      <a:close/>
                      <a:moveTo>
                        <a:pt x="11" y="6"/>
                      </a:moveTo>
                      <a:lnTo>
                        <a:pt x="11" y="6"/>
                      </a:lnTo>
                      <a:lnTo>
                        <a:pt x="12" y="6"/>
                      </a:lnTo>
                      <a:lnTo>
                        <a:pt x="11" y="6"/>
                      </a:lnTo>
                      <a:close/>
                    </a:path>
                  </a:pathLst>
                </a:custGeom>
                <a:solidFill>
                  <a:srgbClr val="94939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567" name="Freeform 143"/>
                <p:cNvSpPr>
                  <a:spLocks noChangeArrowheads="1"/>
                </p:cNvSpPr>
                <p:nvPr/>
              </p:nvSpPr>
              <p:spPr bwMode="auto">
                <a:xfrm>
                  <a:off x="1505" y="3864"/>
                  <a:ext cx="72" cy="71"/>
                </a:xfrm>
                <a:custGeom>
                  <a:avLst/>
                  <a:gdLst>
                    <a:gd name="T0" fmla="*/ 47505 w 53"/>
                    <a:gd name="T1" fmla="*/ 50527 h 42"/>
                    <a:gd name="T2" fmla="*/ 17982 w 53"/>
                    <a:gd name="T3" fmla="*/ 24811 h 42"/>
                    <a:gd name="T4" fmla="*/ 1560 w 53"/>
                    <a:gd name="T5" fmla="*/ 100448 h 42"/>
                    <a:gd name="T6" fmla="*/ 6894 w 53"/>
                    <a:gd name="T7" fmla="*/ 119821 h 42"/>
                    <a:gd name="T8" fmla="*/ 13569 w 53"/>
                    <a:gd name="T9" fmla="*/ 219289 h 42"/>
                    <a:gd name="T10" fmla="*/ 25234 w 53"/>
                    <a:gd name="T11" fmla="*/ 224056 h 42"/>
                    <a:gd name="T12" fmla="*/ 33715 w 53"/>
                    <a:gd name="T13" fmla="*/ 207795 h 42"/>
                    <a:gd name="T14" fmla="*/ 76268 w 53"/>
                    <a:gd name="T15" fmla="*/ 146458 h 42"/>
                    <a:gd name="T16" fmla="*/ 60026 w 53"/>
                    <a:gd name="T17" fmla="*/ 104172 h 42"/>
                    <a:gd name="T18" fmla="*/ 54408 w 53"/>
                    <a:gd name="T19" fmla="*/ 61143 h 42"/>
                    <a:gd name="T20" fmla="*/ 47505 w 53"/>
                    <a:gd name="T21" fmla="*/ 50527 h 42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53" h="42">
                      <a:moveTo>
                        <a:pt x="32" y="9"/>
                      </a:moveTo>
                      <a:cubicBezTo>
                        <a:pt x="25" y="8"/>
                        <a:pt x="18" y="0"/>
                        <a:pt x="12" y="4"/>
                      </a:cubicBezTo>
                      <a:cubicBezTo>
                        <a:pt x="7" y="7"/>
                        <a:pt x="5" y="13"/>
                        <a:pt x="1" y="18"/>
                      </a:cubicBezTo>
                      <a:cubicBezTo>
                        <a:pt x="0" y="20"/>
                        <a:pt x="3" y="21"/>
                        <a:pt x="5" y="22"/>
                      </a:cubicBezTo>
                      <a:cubicBezTo>
                        <a:pt x="11" y="27"/>
                        <a:pt x="7" y="34"/>
                        <a:pt x="9" y="40"/>
                      </a:cubicBezTo>
                      <a:cubicBezTo>
                        <a:pt x="10" y="41"/>
                        <a:pt x="14" y="42"/>
                        <a:pt x="17" y="41"/>
                      </a:cubicBezTo>
                      <a:cubicBezTo>
                        <a:pt x="19" y="40"/>
                        <a:pt x="21" y="39"/>
                        <a:pt x="23" y="38"/>
                      </a:cubicBezTo>
                      <a:cubicBezTo>
                        <a:pt x="33" y="35"/>
                        <a:pt x="47" y="36"/>
                        <a:pt x="52" y="27"/>
                      </a:cubicBezTo>
                      <a:cubicBezTo>
                        <a:pt x="53" y="24"/>
                        <a:pt x="43" y="23"/>
                        <a:pt x="41" y="19"/>
                      </a:cubicBezTo>
                      <a:cubicBezTo>
                        <a:pt x="39" y="16"/>
                        <a:pt x="40" y="13"/>
                        <a:pt x="37" y="11"/>
                      </a:cubicBezTo>
                      <a:cubicBezTo>
                        <a:pt x="36" y="10"/>
                        <a:pt x="34" y="9"/>
                        <a:pt x="32" y="9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568" name="Freeform 145"/>
                <p:cNvSpPr>
                  <a:spLocks noChangeArrowheads="1"/>
                </p:cNvSpPr>
                <p:nvPr/>
              </p:nvSpPr>
              <p:spPr bwMode="auto">
                <a:xfrm>
                  <a:off x="1505" y="3937"/>
                  <a:ext cx="66" cy="65"/>
                </a:xfrm>
                <a:custGeom>
                  <a:avLst/>
                  <a:gdLst>
                    <a:gd name="T0" fmla="*/ 30435 w 49"/>
                    <a:gd name="T1" fmla="*/ 65604 h 38"/>
                    <a:gd name="T2" fmla="*/ 18643 w 49"/>
                    <a:gd name="T3" fmla="*/ 51504 h 38"/>
                    <a:gd name="T4" fmla="*/ 2373 w 49"/>
                    <a:gd name="T5" fmla="*/ 161284 h 38"/>
                    <a:gd name="T6" fmla="*/ 49694 w 49"/>
                    <a:gd name="T7" fmla="*/ 141573 h 38"/>
                    <a:gd name="T8" fmla="*/ 56078 w 49"/>
                    <a:gd name="T9" fmla="*/ 129776 h 38"/>
                    <a:gd name="T10" fmla="*/ 62072 w 49"/>
                    <a:gd name="T11" fmla="*/ 78270 h 38"/>
                    <a:gd name="T12" fmla="*/ 36802 w 49"/>
                    <a:gd name="T13" fmla="*/ 11291 h 38"/>
                    <a:gd name="T14" fmla="*/ 30435 w 49"/>
                    <a:gd name="T15" fmla="*/ 65604 h 38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49" h="38">
                      <a:moveTo>
                        <a:pt x="23" y="10"/>
                      </a:moveTo>
                      <a:cubicBezTo>
                        <a:pt x="20" y="8"/>
                        <a:pt x="16" y="11"/>
                        <a:pt x="14" y="8"/>
                      </a:cubicBezTo>
                      <a:cubicBezTo>
                        <a:pt x="7" y="12"/>
                        <a:pt x="0" y="20"/>
                        <a:pt x="2" y="25"/>
                      </a:cubicBezTo>
                      <a:cubicBezTo>
                        <a:pt x="10" y="38"/>
                        <a:pt x="28" y="33"/>
                        <a:pt x="38" y="22"/>
                      </a:cubicBezTo>
                      <a:cubicBezTo>
                        <a:pt x="39" y="20"/>
                        <a:pt x="41" y="21"/>
                        <a:pt x="43" y="20"/>
                      </a:cubicBezTo>
                      <a:cubicBezTo>
                        <a:pt x="47" y="19"/>
                        <a:pt x="49" y="15"/>
                        <a:pt x="47" y="12"/>
                      </a:cubicBezTo>
                      <a:cubicBezTo>
                        <a:pt x="44" y="6"/>
                        <a:pt x="36" y="0"/>
                        <a:pt x="28" y="2"/>
                      </a:cubicBezTo>
                      <a:cubicBezTo>
                        <a:pt x="25" y="2"/>
                        <a:pt x="26" y="8"/>
                        <a:pt x="23" y="10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569" name="Freeform 146"/>
                <p:cNvSpPr>
                  <a:spLocks noChangeArrowheads="1"/>
                </p:cNvSpPr>
                <p:nvPr/>
              </p:nvSpPr>
              <p:spPr bwMode="auto">
                <a:xfrm>
                  <a:off x="1505" y="3937"/>
                  <a:ext cx="66" cy="57"/>
                </a:xfrm>
                <a:custGeom>
                  <a:avLst/>
                  <a:gdLst>
                    <a:gd name="T0" fmla="*/ 23287 w 49"/>
                    <a:gd name="T1" fmla="*/ 66605 h 33"/>
                    <a:gd name="T2" fmla="*/ 23287 w 49"/>
                    <a:gd name="T3" fmla="*/ 74154 h 33"/>
                    <a:gd name="T4" fmla="*/ 23287 w 49"/>
                    <a:gd name="T5" fmla="*/ 66605 h 33"/>
                    <a:gd name="T6" fmla="*/ 18643 w 49"/>
                    <a:gd name="T7" fmla="*/ 52238 h 33"/>
                    <a:gd name="T8" fmla="*/ 16839 w 49"/>
                    <a:gd name="T9" fmla="*/ 58762 h 33"/>
                    <a:gd name="T10" fmla="*/ 16839 w 49"/>
                    <a:gd name="T11" fmla="*/ 58762 h 33"/>
                    <a:gd name="T12" fmla="*/ 16839 w 49"/>
                    <a:gd name="T13" fmla="*/ 58762 h 33"/>
                    <a:gd name="T14" fmla="*/ 16839 w 49"/>
                    <a:gd name="T15" fmla="*/ 58762 h 33"/>
                    <a:gd name="T16" fmla="*/ 14265 w 49"/>
                    <a:gd name="T17" fmla="*/ 74154 h 33"/>
                    <a:gd name="T18" fmla="*/ 16301 w 49"/>
                    <a:gd name="T19" fmla="*/ 74154 h 33"/>
                    <a:gd name="T20" fmla="*/ 14265 w 49"/>
                    <a:gd name="T21" fmla="*/ 74154 h 33"/>
                    <a:gd name="T22" fmla="*/ 3871 w 49"/>
                    <a:gd name="T23" fmla="*/ 185017 h 33"/>
                    <a:gd name="T24" fmla="*/ 11803 w 49"/>
                    <a:gd name="T25" fmla="*/ 97938 h 33"/>
                    <a:gd name="T26" fmla="*/ 2373 w 49"/>
                    <a:gd name="T27" fmla="*/ 185017 h 33"/>
                    <a:gd name="T28" fmla="*/ 8739 w 49"/>
                    <a:gd name="T29" fmla="*/ 229579 h 33"/>
                    <a:gd name="T30" fmla="*/ 10312 w 49"/>
                    <a:gd name="T31" fmla="*/ 217844 h 33"/>
                    <a:gd name="T32" fmla="*/ 8739 w 49"/>
                    <a:gd name="T33" fmla="*/ 229579 h 33"/>
                    <a:gd name="T34" fmla="*/ 32930 w 49"/>
                    <a:gd name="T35" fmla="*/ 217844 h 33"/>
                    <a:gd name="T36" fmla="*/ 20787 w 49"/>
                    <a:gd name="T37" fmla="*/ 232159 h 33"/>
                    <a:gd name="T38" fmla="*/ 51347 w 49"/>
                    <a:gd name="T39" fmla="*/ 166326 h 33"/>
                    <a:gd name="T40" fmla="*/ 51347 w 49"/>
                    <a:gd name="T41" fmla="*/ 163246 h 33"/>
                    <a:gd name="T42" fmla="*/ 49694 w 49"/>
                    <a:gd name="T43" fmla="*/ 163246 h 33"/>
                    <a:gd name="T44" fmla="*/ 55405 w 49"/>
                    <a:gd name="T45" fmla="*/ 145081 h 33"/>
                    <a:gd name="T46" fmla="*/ 48212 w 49"/>
                    <a:gd name="T47" fmla="*/ 163246 h 33"/>
                    <a:gd name="T48" fmla="*/ 56078 w 49"/>
                    <a:gd name="T49" fmla="*/ 153684 h 33"/>
                    <a:gd name="T50" fmla="*/ 56078 w 49"/>
                    <a:gd name="T51" fmla="*/ 153684 h 33"/>
                    <a:gd name="T52" fmla="*/ 56078 w 49"/>
                    <a:gd name="T53" fmla="*/ 145081 h 33"/>
                    <a:gd name="T54" fmla="*/ 56078 w 49"/>
                    <a:gd name="T55" fmla="*/ 145081 h 33"/>
                    <a:gd name="T56" fmla="*/ 56078 w 49"/>
                    <a:gd name="T57" fmla="*/ 145081 h 33"/>
                    <a:gd name="T58" fmla="*/ 62427 w 49"/>
                    <a:gd name="T59" fmla="*/ 123566 h 33"/>
                    <a:gd name="T60" fmla="*/ 62072 w 49"/>
                    <a:gd name="T61" fmla="*/ 123566 h 33"/>
                    <a:gd name="T62" fmla="*/ 62427 w 49"/>
                    <a:gd name="T63" fmla="*/ 123566 h 33"/>
                    <a:gd name="T64" fmla="*/ 60086 w 49"/>
                    <a:gd name="T65" fmla="*/ 87055 h 33"/>
                    <a:gd name="T66" fmla="*/ 62072 w 49"/>
                    <a:gd name="T67" fmla="*/ 97938 h 33"/>
                    <a:gd name="T68" fmla="*/ 62072 w 49"/>
                    <a:gd name="T69" fmla="*/ 87055 h 33"/>
                    <a:gd name="T70" fmla="*/ 60086 w 49"/>
                    <a:gd name="T71" fmla="*/ 87055 h 33"/>
                    <a:gd name="T72" fmla="*/ 60086 w 49"/>
                    <a:gd name="T73" fmla="*/ 87055 h 33"/>
                    <a:gd name="T74" fmla="*/ 62072 w 49"/>
                    <a:gd name="T75" fmla="*/ 87055 h 33"/>
                    <a:gd name="T76" fmla="*/ 58604 w 49"/>
                    <a:gd name="T77" fmla="*/ 74154 h 33"/>
                    <a:gd name="T78" fmla="*/ 60086 w 49"/>
                    <a:gd name="T79" fmla="*/ 87055 h 33"/>
                    <a:gd name="T80" fmla="*/ 58128 w 49"/>
                    <a:gd name="T81" fmla="*/ 44477 h 33"/>
                    <a:gd name="T82" fmla="*/ 56078 w 49"/>
                    <a:gd name="T83" fmla="*/ 52238 h 33"/>
                    <a:gd name="T84" fmla="*/ 58128 w 49"/>
                    <a:gd name="T85" fmla="*/ 44477 h 33"/>
                    <a:gd name="T86" fmla="*/ 36802 w 49"/>
                    <a:gd name="T87" fmla="*/ 12704 h 33"/>
                    <a:gd name="T88" fmla="*/ 33937 w 49"/>
                    <a:gd name="T89" fmla="*/ 35264 h 33"/>
                    <a:gd name="T90" fmla="*/ 36802 w 49"/>
                    <a:gd name="T91" fmla="*/ 12704 h 33"/>
                    <a:gd name="T92" fmla="*/ 28928 w 49"/>
                    <a:gd name="T93" fmla="*/ 74154 h 33"/>
                    <a:gd name="T94" fmla="*/ 30435 w 49"/>
                    <a:gd name="T95" fmla="*/ 78427 h 33"/>
                    <a:gd name="T96" fmla="*/ 30435 w 49"/>
                    <a:gd name="T97" fmla="*/ 74154 h 33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0" t="0" r="r" b="b"/>
                  <a:pathLst>
                    <a:path w="49" h="33">
                      <a:moveTo>
                        <a:pt x="22" y="11"/>
                      </a:moveTo>
                      <a:cubicBezTo>
                        <a:pt x="21" y="10"/>
                        <a:pt x="20" y="10"/>
                        <a:pt x="18" y="10"/>
                      </a:cubicBezTo>
                      <a:lnTo>
                        <a:pt x="18" y="9"/>
                      </a:lnTo>
                      <a:cubicBezTo>
                        <a:pt x="20" y="9"/>
                        <a:pt x="22" y="9"/>
                        <a:pt x="23" y="10"/>
                      </a:cubicBezTo>
                      <a:lnTo>
                        <a:pt x="22" y="11"/>
                      </a:lnTo>
                      <a:close/>
                      <a:moveTo>
                        <a:pt x="18" y="10"/>
                      </a:moveTo>
                      <a:cubicBezTo>
                        <a:pt x="17" y="10"/>
                        <a:pt x="15" y="10"/>
                        <a:pt x="13" y="8"/>
                      </a:cubicBezTo>
                      <a:lnTo>
                        <a:pt x="14" y="8"/>
                      </a:lnTo>
                      <a:cubicBezTo>
                        <a:pt x="15" y="9"/>
                        <a:pt x="17" y="9"/>
                        <a:pt x="18" y="9"/>
                      </a:cubicBezTo>
                      <a:lnTo>
                        <a:pt x="18" y="10"/>
                      </a:lnTo>
                      <a:close/>
                      <a:moveTo>
                        <a:pt x="13" y="8"/>
                      </a:moveTo>
                      <a:lnTo>
                        <a:pt x="14" y="7"/>
                      </a:lnTo>
                      <a:lnTo>
                        <a:pt x="14" y="8"/>
                      </a:lnTo>
                      <a:lnTo>
                        <a:pt x="13" y="8"/>
                      </a:lnTo>
                      <a:close/>
                      <a:moveTo>
                        <a:pt x="14" y="9"/>
                      </a:moveTo>
                      <a:lnTo>
                        <a:pt x="14" y="9"/>
                      </a:lnTo>
                      <a:lnTo>
                        <a:pt x="13" y="8"/>
                      </a:lnTo>
                      <a:lnTo>
                        <a:pt x="14" y="9"/>
                      </a:lnTo>
                      <a:close/>
                      <a:moveTo>
                        <a:pt x="13" y="8"/>
                      </a:moveTo>
                      <a:lnTo>
                        <a:pt x="13" y="8"/>
                      </a:lnTo>
                      <a:lnTo>
                        <a:pt x="14" y="8"/>
                      </a:lnTo>
                      <a:lnTo>
                        <a:pt x="13" y="8"/>
                      </a:lnTo>
                      <a:close/>
                      <a:moveTo>
                        <a:pt x="14" y="9"/>
                      </a:moveTo>
                      <a:cubicBezTo>
                        <a:pt x="13" y="9"/>
                        <a:pt x="12" y="10"/>
                        <a:pt x="12" y="10"/>
                      </a:cubicBezTo>
                      <a:lnTo>
                        <a:pt x="11" y="10"/>
                      </a:lnTo>
                      <a:cubicBezTo>
                        <a:pt x="11" y="9"/>
                        <a:pt x="12" y="8"/>
                        <a:pt x="13" y="8"/>
                      </a:cubicBezTo>
                      <a:lnTo>
                        <a:pt x="14" y="9"/>
                      </a:lnTo>
                      <a:close/>
                      <a:moveTo>
                        <a:pt x="12" y="10"/>
                      </a:moveTo>
                      <a:cubicBezTo>
                        <a:pt x="11" y="11"/>
                        <a:pt x="10" y="12"/>
                        <a:pt x="9" y="13"/>
                      </a:cubicBezTo>
                      <a:lnTo>
                        <a:pt x="8" y="12"/>
                      </a:lnTo>
                      <a:cubicBezTo>
                        <a:pt x="9" y="11"/>
                        <a:pt x="10" y="10"/>
                        <a:pt x="11" y="10"/>
                      </a:cubicBezTo>
                      <a:lnTo>
                        <a:pt x="12" y="10"/>
                      </a:lnTo>
                      <a:close/>
                      <a:moveTo>
                        <a:pt x="9" y="13"/>
                      </a:moveTo>
                      <a:cubicBezTo>
                        <a:pt x="5" y="17"/>
                        <a:pt x="1" y="21"/>
                        <a:pt x="3" y="25"/>
                      </a:cubicBezTo>
                      <a:lnTo>
                        <a:pt x="2" y="25"/>
                      </a:lnTo>
                      <a:cubicBezTo>
                        <a:pt x="0" y="21"/>
                        <a:pt x="3" y="16"/>
                        <a:pt x="8" y="12"/>
                      </a:cubicBezTo>
                      <a:lnTo>
                        <a:pt x="9" y="13"/>
                      </a:lnTo>
                      <a:close/>
                      <a:moveTo>
                        <a:pt x="2" y="25"/>
                      </a:moveTo>
                      <a:lnTo>
                        <a:pt x="2" y="25"/>
                      </a:lnTo>
                      <a:close/>
                      <a:moveTo>
                        <a:pt x="3" y="25"/>
                      </a:moveTo>
                      <a:cubicBezTo>
                        <a:pt x="4" y="27"/>
                        <a:pt x="6" y="29"/>
                        <a:pt x="8" y="30"/>
                      </a:cubicBezTo>
                      <a:lnTo>
                        <a:pt x="7" y="31"/>
                      </a:lnTo>
                      <a:cubicBezTo>
                        <a:pt x="5" y="30"/>
                        <a:pt x="3" y="28"/>
                        <a:pt x="2" y="25"/>
                      </a:cubicBezTo>
                      <a:lnTo>
                        <a:pt x="3" y="25"/>
                      </a:lnTo>
                      <a:close/>
                      <a:moveTo>
                        <a:pt x="8" y="30"/>
                      </a:moveTo>
                      <a:cubicBezTo>
                        <a:pt x="10" y="31"/>
                        <a:pt x="13" y="32"/>
                        <a:pt x="16" y="32"/>
                      </a:cubicBezTo>
                      <a:lnTo>
                        <a:pt x="16" y="33"/>
                      </a:lnTo>
                      <a:cubicBezTo>
                        <a:pt x="13" y="33"/>
                        <a:pt x="10" y="32"/>
                        <a:pt x="7" y="31"/>
                      </a:cubicBezTo>
                      <a:lnTo>
                        <a:pt x="8" y="30"/>
                      </a:lnTo>
                      <a:close/>
                      <a:moveTo>
                        <a:pt x="16" y="32"/>
                      </a:moveTo>
                      <a:cubicBezTo>
                        <a:pt x="19" y="32"/>
                        <a:pt x="22" y="31"/>
                        <a:pt x="25" y="30"/>
                      </a:cubicBezTo>
                      <a:lnTo>
                        <a:pt x="26" y="31"/>
                      </a:lnTo>
                      <a:cubicBezTo>
                        <a:pt x="23" y="32"/>
                        <a:pt x="19" y="33"/>
                        <a:pt x="16" y="33"/>
                      </a:cubicBezTo>
                      <a:lnTo>
                        <a:pt x="16" y="32"/>
                      </a:lnTo>
                      <a:close/>
                      <a:moveTo>
                        <a:pt x="25" y="30"/>
                      </a:moveTo>
                      <a:cubicBezTo>
                        <a:pt x="30" y="28"/>
                        <a:pt x="34" y="25"/>
                        <a:pt x="37" y="22"/>
                      </a:cubicBezTo>
                      <a:lnTo>
                        <a:pt x="39" y="23"/>
                      </a:lnTo>
                      <a:cubicBezTo>
                        <a:pt x="35" y="26"/>
                        <a:pt x="31" y="29"/>
                        <a:pt x="26" y="31"/>
                      </a:cubicBezTo>
                      <a:lnTo>
                        <a:pt x="25" y="30"/>
                      </a:lnTo>
                      <a:close/>
                      <a:moveTo>
                        <a:pt x="39" y="22"/>
                      </a:moveTo>
                      <a:lnTo>
                        <a:pt x="39" y="22"/>
                      </a:lnTo>
                      <a:lnTo>
                        <a:pt x="39" y="23"/>
                      </a:lnTo>
                      <a:lnTo>
                        <a:pt x="38" y="22"/>
                      </a:lnTo>
                      <a:lnTo>
                        <a:pt x="39" y="22"/>
                      </a:lnTo>
                      <a:close/>
                      <a:moveTo>
                        <a:pt x="37" y="22"/>
                      </a:moveTo>
                      <a:cubicBezTo>
                        <a:pt x="38" y="20"/>
                        <a:pt x="40" y="20"/>
                        <a:pt x="42" y="20"/>
                      </a:cubicBezTo>
                      <a:lnTo>
                        <a:pt x="42" y="21"/>
                      </a:lnTo>
                      <a:cubicBezTo>
                        <a:pt x="41" y="21"/>
                        <a:pt x="39" y="22"/>
                        <a:pt x="39" y="22"/>
                      </a:cubicBezTo>
                      <a:lnTo>
                        <a:pt x="37" y="22"/>
                      </a:lnTo>
                      <a:close/>
                      <a:moveTo>
                        <a:pt x="42" y="20"/>
                      </a:moveTo>
                      <a:cubicBezTo>
                        <a:pt x="42" y="20"/>
                        <a:pt x="42" y="20"/>
                        <a:pt x="43" y="20"/>
                      </a:cubicBezTo>
                      <a:lnTo>
                        <a:pt x="43" y="21"/>
                      </a:lnTo>
                      <a:cubicBezTo>
                        <a:pt x="43" y="21"/>
                        <a:pt x="42" y="21"/>
                        <a:pt x="42" y="21"/>
                      </a:cubicBezTo>
                      <a:lnTo>
                        <a:pt x="42" y="20"/>
                      </a:lnTo>
                      <a:close/>
                      <a:moveTo>
                        <a:pt x="43" y="21"/>
                      </a:moveTo>
                      <a:lnTo>
                        <a:pt x="43" y="21"/>
                      </a:lnTo>
                      <a:lnTo>
                        <a:pt x="43" y="20"/>
                      </a:lnTo>
                      <a:lnTo>
                        <a:pt x="43" y="21"/>
                      </a:lnTo>
                      <a:close/>
                      <a:moveTo>
                        <a:pt x="43" y="20"/>
                      </a:moveTo>
                      <a:cubicBezTo>
                        <a:pt x="43" y="20"/>
                        <a:pt x="43" y="20"/>
                        <a:pt x="43" y="20"/>
                      </a:cubicBezTo>
                      <a:lnTo>
                        <a:pt x="44" y="21"/>
                      </a:lnTo>
                      <a:cubicBezTo>
                        <a:pt x="44" y="21"/>
                        <a:pt x="44" y="21"/>
                        <a:pt x="43" y="21"/>
                      </a:cubicBezTo>
                      <a:lnTo>
                        <a:pt x="43" y="20"/>
                      </a:lnTo>
                      <a:close/>
                      <a:moveTo>
                        <a:pt x="43" y="20"/>
                      </a:moveTo>
                      <a:cubicBezTo>
                        <a:pt x="45" y="19"/>
                        <a:pt x="46" y="18"/>
                        <a:pt x="47" y="17"/>
                      </a:cubicBezTo>
                      <a:lnTo>
                        <a:pt x="48" y="17"/>
                      </a:lnTo>
                      <a:cubicBezTo>
                        <a:pt x="47" y="19"/>
                        <a:pt x="46" y="20"/>
                        <a:pt x="44" y="21"/>
                      </a:cubicBezTo>
                      <a:lnTo>
                        <a:pt x="43" y="20"/>
                      </a:lnTo>
                      <a:close/>
                      <a:moveTo>
                        <a:pt x="47" y="17"/>
                      </a:moveTo>
                      <a:cubicBezTo>
                        <a:pt x="47" y="15"/>
                        <a:pt x="47" y="14"/>
                        <a:pt x="47" y="13"/>
                      </a:cubicBezTo>
                      <a:lnTo>
                        <a:pt x="48" y="12"/>
                      </a:lnTo>
                      <a:cubicBezTo>
                        <a:pt x="49" y="14"/>
                        <a:pt x="49" y="15"/>
                        <a:pt x="48" y="17"/>
                      </a:cubicBezTo>
                      <a:lnTo>
                        <a:pt x="47" y="17"/>
                      </a:lnTo>
                      <a:close/>
                      <a:moveTo>
                        <a:pt x="47" y="13"/>
                      </a:moveTo>
                      <a:cubicBezTo>
                        <a:pt x="47" y="12"/>
                        <a:pt x="46" y="12"/>
                        <a:pt x="46" y="12"/>
                      </a:cubicBezTo>
                      <a:lnTo>
                        <a:pt x="48" y="11"/>
                      </a:lnTo>
                      <a:cubicBezTo>
                        <a:pt x="48" y="12"/>
                        <a:pt x="48" y="12"/>
                        <a:pt x="48" y="12"/>
                      </a:cubicBezTo>
                      <a:lnTo>
                        <a:pt x="47" y="13"/>
                      </a:lnTo>
                      <a:close/>
                      <a:moveTo>
                        <a:pt x="46" y="12"/>
                      </a:moveTo>
                      <a:lnTo>
                        <a:pt x="46" y="12"/>
                      </a:lnTo>
                      <a:lnTo>
                        <a:pt x="47" y="12"/>
                      </a:lnTo>
                      <a:lnTo>
                        <a:pt x="46" y="12"/>
                      </a:lnTo>
                      <a:close/>
                      <a:moveTo>
                        <a:pt x="46" y="12"/>
                      </a:moveTo>
                      <a:lnTo>
                        <a:pt x="46" y="12"/>
                      </a:lnTo>
                      <a:lnTo>
                        <a:pt x="48" y="11"/>
                      </a:lnTo>
                      <a:lnTo>
                        <a:pt x="46" y="12"/>
                      </a:lnTo>
                      <a:close/>
                      <a:moveTo>
                        <a:pt x="48" y="11"/>
                      </a:moveTo>
                      <a:lnTo>
                        <a:pt x="48" y="11"/>
                      </a:lnTo>
                      <a:lnTo>
                        <a:pt x="47" y="12"/>
                      </a:lnTo>
                      <a:lnTo>
                        <a:pt x="48" y="11"/>
                      </a:lnTo>
                      <a:close/>
                      <a:moveTo>
                        <a:pt x="46" y="12"/>
                      </a:moveTo>
                      <a:cubicBezTo>
                        <a:pt x="46" y="11"/>
                        <a:pt x="45" y="10"/>
                        <a:pt x="45" y="10"/>
                      </a:cubicBezTo>
                      <a:lnTo>
                        <a:pt x="46" y="9"/>
                      </a:lnTo>
                      <a:cubicBezTo>
                        <a:pt x="47" y="10"/>
                        <a:pt x="47" y="11"/>
                        <a:pt x="48" y="11"/>
                      </a:cubicBezTo>
                      <a:lnTo>
                        <a:pt x="46" y="12"/>
                      </a:lnTo>
                      <a:close/>
                      <a:moveTo>
                        <a:pt x="45" y="10"/>
                      </a:moveTo>
                      <a:cubicBezTo>
                        <a:pt x="44" y="9"/>
                        <a:pt x="43" y="8"/>
                        <a:pt x="43" y="7"/>
                      </a:cubicBezTo>
                      <a:lnTo>
                        <a:pt x="44" y="6"/>
                      </a:lnTo>
                      <a:cubicBezTo>
                        <a:pt x="45" y="7"/>
                        <a:pt x="45" y="8"/>
                        <a:pt x="46" y="9"/>
                      </a:cubicBezTo>
                      <a:lnTo>
                        <a:pt x="45" y="10"/>
                      </a:lnTo>
                      <a:close/>
                      <a:moveTo>
                        <a:pt x="43" y="7"/>
                      </a:moveTo>
                      <a:cubicBezTo>
                        <a:pt x="39" y="4"/>
                        <a:pt x="33" y="1"/>
                        <a:pt x="28" y="2"/>
                      </a:cubicBezTo>
                      <a:lnTo>
                        <a:pt x="28" y="1"/>
                      </a:lnTo>
                      <a:cubicBezTo>
                        <a:pt x="34" y="0"/>
                        <a:pt x="40" y="2"/>
                        <a:pt x="44" y="6"/>
                      </a:cubicBezTo>
                      <a:lnTo>
                        <a:pt x="43" y="7"/>
                      </a:lnTo>
                      <a:close/>
                      <a:moveTo>
                        <a:pt x="28" y="2"/>
                      </a:moveTo>
                      <a:lnTo>
                        <a:pt x="28" y="2"/>
                      </a:lnTo>
                      <a:close/>
                      <a:moveTo>
                        <a:pt x="28" y="2"/>
                      </a:moveTo>
                      <a:cubicBezTo>
                        <a:pt x="27" y="3"/>
                        <a:pt x="27" y="4"/>
                        <a:pt x="26" y="5"/>
                      </a:cubicBezTo>
                      <a:lnTo>
                        <a:pt x="25" y="5"/>
                      </a:lnTo>
                      <a:cubicBezTo>
                        <a:pt x="26" y="3"/>
                        <a:pt x="26" y="2"/>
                        <a:pt x="28" y="1"/>
                      </a:cubicBezTo>
                      <a:lnTo>
                        <a:pt x="28" y="2"/>
                      </a:lnTo>
                      <a:close/>
                      <a:moveTo>
                        <a:pt x="26" y="5"/>
                      </a:moveTo>
                      <a:cubicBezTo>
                        <a:pt x="26" y="7"/>
                        <a:pt x="25" y="10"/>
                        <a:pt x="23" y="11"/>
                      </a:cubicBezTo>
                      <a:lnTo>
                        <a:pt x="22" y="10"/>
                      </a:lnTo>
                      <a:cubicBezTo>
                        <a:pt x="24" y="9"/>
                        <a:pt x="24" y="7"/>
                        <a:pt x="25" y="5"/>
                      </a:cubicBezTo>
                      <a:lnTo>
                        <a:pt x="26" y="5"/>
                      </a:lnTo>
                      <a:close/>
                      <a:moveTo>
                        <a:pt x="23" y="11"/>
                      </a:moveTo>
                      <a:lnTo>
                        <a:pt x="22" y="11"/>
                      </a:lnTo>
                      <a:lnTo>
                        <a:pt x="23" y="10"/>
                      </a:lnTo>
                      <a:lnTo>
                        <a:pt x="23" y="11"/>
                      </a:lnTo>
                      <a:close/>
                    </a:path>
                  </a:pathLst>
                </a:custGeom>
                <a:solidFill>
                  <a:srgbClr val="94939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570" name="Freeform 147"/>
                <p:cNvSpPr>
                  <a:spLocks noChangeArrowheads="1"/>
                </p:cNvSpPr>
                <p:nvPr/>
              </p:nvSpPr>
              <p:spPr bwMode="auto">
                <a:xfrm>
                  <a:off x="1572" y="3897"/>
                  <a:ext cx="68" cy="67"/>
                </a:xfrm>
                <a:custGeom>
                  <a:avLst/>
                  <a:gdLst>
                    <a:gd name="T0" fmla="*/ 38458 w 50"/>
                    <a:gd name="T1" fmla="*/ 30330 h 39"/>
                    <a:gd name="T2" fmla="*/ 22150 w 50"/>
                    <a:gd name="T3" fmla="*/ 56898 h 39"/>
                    <a:gd name="T4" fmla="*/ 4221 w 50"/>
                    <a:gd name="T5" fmla="*/ 171937 h 39"/>
                    <a:gd name="T6" fmla="*/ 1567 w 50"/>
                    <a:gd name="T7" fmla="*/ 210871 h 39"/>
                    <a:gd name="T8" fmla="*/ 36330 w 50"/>
                    <a:gd name="T9" fmla="*/ 255268 h 39"/>
                    <a:gd name="T10" fmla="*/ 52681 w 50"/>
                    <a:gd name="T11" fmla="*/ 158024 h 39"/>
                    <a:gd name="T12" fmla="*/ 68471 w 50"/>
                    <a:gd name="T13" fmla="*/ 71786 h 39"/>
                    <a:gd name="T14" fmla="*/ 58639 w 50"/>
                    <a:gd name="T15" fmla="*/ 0 h 39"/>
                    <a:gd name="T16" fmla="*/ 38458 w 50"/>
                    <a:gd name="T17" fmla="*/ 30330 h 39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50" h="39">
                      <a:moveTo>
                        <a:pt x="26" y="4"/>
                      </a:moveTo>
                      <a:cubicBezTo>
                        <a:pt x="21" y="4"/>
                        <a:pt x="17" y="6"/>
                        <a:pt x="15" y="8"/>
                      </a:cubicBezTo>
                      <a:cubicBezTo>
                        <a:pt x="12" y="14"/>
                        <a:pt x="7" y="19"/>
                        <a:pt x="3" y="24"/>
                      </a:cubicBezTo>
                      <a:cubicBezTo>
                        <a:pt x="1" y="26"/>
                        <a:pt x="0" y="28"/>
                        <a:pt x="1" y="30"/>
                      </a:cubicBezTo>
                      <a:cubicBezTo>
                        <a:pt x="7" y="35"/>
                        <a:pt x="17" y="39"/>
                        <a:pt x="25" y="36"/>
                      </a:cubicBezTo>
                      <a:cubicBezTo>
                        <a:pt x="31" y="34"/>
                        <a:pt x="33" y="28"/>
                        <a:pt x="36" y="22"/>
                      </a:cubicBezTo>
                      <a:cubicBezTo>
                        <a:pt x="38" y="17"/>
                        <a:pt x="45" y="14"/>
                        <a:pt x="47" y="10"/>
                      </a:cubicBezTo>
                      <a:cubicBezTo>
                        <a:pt x="50" y="6"/>
                        <a:pt x="45" y="0"/>
                        <a:pt x="40" y="0"/>
                      </a:cubicBezTo>
                      <a:cubicBezTo>
                        <a:pt x="35" y="1"/>
                        <a:pt x="31" y="4"/>
                        <a:pt x="26" y="4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571" name="Freeform 149"/>
                <p:cNvSpPr>
                  <a:spLocks noChangeArrowheads="1"/>
                </p:cNvSpPr>
                <p:nvPr/>
              </p:nvSpPr>
              <p:spPr bwMode="auto">
                <a:xfrm>
                  <a:off x="1631" y="3850"/>
                  <a:ext cx="87" cy="63"/>
                </a:xfrm>
                <a:custGeom>
                  <a:avLst/>
                  <a:gdLst>
                    <a:gd name="T0" fmla="*/ 54319 w 64"/>
                    <a:gd name="T1" fmla="*/ 46843 h 37"/>
                    <a:gd name="T2" fmla="*/ 6915 w 64"/>
                    <a:gd name="T3" fmla="*/ 77226 h 37"/>
                    <a:gd name="T4" fmla="*/ 24840 w 64"/>
                    <a:gd name="T5" fmla="*/ 178084 h 37"/>
                    <a:gd name="T6" fmla="*/ 66857 w 64"/>
                    <a:gd name="T7" fmla="*/ 195343 h 37"/>
                    <a:gd name="T8" fmla="*/ 77942 w 64"/>
                    <a:gd name="T9" fmla="*/ 26434 h 37"/>
                    <a:gd name="T10" fmla="*/ 64167 w 64"/>
                    <a:gd name="T11" fmla="*/ 10446 h 37"/>
                    <a:gd name="T12" fmla="*/ 52676 w 64"/>
                    <a:gd name="T13" fmla="*/ 46843 h 37"/>
                    <a:gd name="T14" fmla="*/ 54319 w 64"/>
                    <a:gd name="T15" fmla="*/ 46843 h 37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64" h="37">
                      <a:moveTo>
                        <a:pt x="37" y="8"/>
                      </a:moveTo>
                      <a:cubicBezTo>
                        <a:pt x="26" y="13"/>
                        <a:pt x="12" y="6"/>
                        <a:pt x="5" y="13"/>
                      </a:cubicBezTo>
                      <a:cubicBezTo>
                        <a:pt x="0" y="18"/>
                        <a:pt x="11" y="27"/>
                        <a:pt x="17" y="30"/>
                      </a:cubicBezTo>
                      <a:cubicBezTo>
                        <a:pt x="25" y="34"/>
                        <a:pt x="37" y="37"/>
                        <a:pt x="46" y="33"/>
                      </a:cubicBezTo>
                      <a:cubicBezTo>
                        <a:pt x="58" y="27"/>
                        <a:pt x="64" y="12"/>
                        <a:pt x="53" y="4"/>
                      </a:cubicBezTo>
                      <a:cubicBezTo>
                        <a:pt x="51" y="3"/>
                        <a:pt x="47" y="0"/>
                        <a:pt x="44" y="2"/>
                      </a:cubicBezTo>
                      <a:cubicBezTo>
                        <a:pt x="41" y="4"/>
                        <a:pt x="39" y="7"/>
                        <a:pt x="36" y="8"/>
                      </a:cubicBezTo>
                      <a:cubicBezTo>
                        <a:pt x="35" y="9"/>
                        <a:pt x="36" y="8"/>
                        <a:pt x="37" y="8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572" name="Freeform 150"/>
                <p:cNvSpPr>
                  <a:spLocks noChangeArrowheads="1"/>
                </p:cNvSpPr>
                <p:nvPr/>
              </p:nvSpPr>
              <p:spPr bwMode="auto">
                <a:xfrm>
                  <a:off x="1634" y="3850"/>
                  <a:ext cx="80" cy="63"/>
                </a:xfrm>
                <a:custGeom>
                  <a:avLst/>
                  <a:gdLst>
                    <a:gd name="T0" fmla="*/ 32599 w 58"/>
                    <a:gd name="T1" fmla="*/ 54927 h 37"/>
                    <a:gd name="T2" fmla="*/ 32599 w 58"/>
                    <a:gd name="T3" fmla="*/ 57213 h 37"/>
                    <a:gd name="T4" fmla="*/ 32599 w 58"/>
                    <a:gd name="T5" fmla="*/ 54927 h 37"/>
                    <a:gd name="T6" fmla="*/ 3091 w 58"/>
                    <a:gd name="T7" fmla="*/ 71856 h 37"/>
                    <a:gd name="T8" fmla="*/ 5117 w 58"/>
                    <a:gd name="T9" fmla="*/ 77226 h 37"/>
                    <a:gd name="T10" fmla="*/ 3091 w 58"/>
                    <a:gd name="T11" fmla="*/ 71856 h 37"/>
                    <a:gd name="T12" fmla="*/ 7806 w 58"/>
                    <a:gd name="T13" fmla="*/ 127333 h 37"/>
                    <a:gd name="T14" fmla="*/ 5117 w 58"/>
                    <a:gd name="T15" fmla="*/ 83810 h 37"/>
                    <a:gd name="T16" fmla="*/ 21397 w 58"/>
                    <a:gd name="T17" fmla="*/ 172870 h 37"/>
                    <a:gd name="T18" fmla="*/ 23204 w 58"/>
                    <a:gd name="T19" fmla="*/ 166536 h 37"/>
                    <a:gd name="T20" fmla="*/ 21397 w 58"/>
                    <a:gd name="T21" fmla="*/ 172870 h 37"/>
                    <a:gd name="T22" fmla="*/ 26509 w 58"/>
                    <a:gd name="T23" fmla="*/ 184013 h 37"/>
                    <a:gd name="T24" fmla="*/ 26509 w 58"/>
                    <a:gd name="T25" fmla="*/ 178084 h 37"/>
                    <a:gd name="T26" fmla="*/ 26509 w 58"/>
                    <a:gd name="T27" fmla="*/ 184013 h 37"/>
                    <a:gd name="T28" fmla="*/ 26509 w 58"/>
                    <a:gd name="T29" fmla="*/ 178084 h 37"/>
                    <a:gd name="T30" fmla="*/ 32599 w 58"/>
                    <a:gd name="T31" fmla="*/ 184013 h 37"/>
                    <a:gd name="T32" fmla="*/ 26509 w 58"/>
                    <a:gd name="T33" fmla="*/ 178084 h 37"/>
                    <a:gd name="T34" fmla="*/ 38410 w 58"/>
                    <a:gd name="T35" fmla="*/ 202671 h 37"/>
                    <a:gd name="T36" fmla="*/ 40372 w 58"/>
                    <a:gd name="T37" fmla="*/ 195343 h 37"/>
                    <a:gd name="T38" fmla="*/ 38410 w 58"/>
                    <a:gd name="T39" fmla="*/ 202671 h 37"/>
                    <a:gd name="T40" fmla="*/ 77552 w 58"/>
                    <a:gd name="T41" fmla="*/ 190347 h 37"/>
                    <a:gd name="T42" fmla="*/ 77552 w 58"/>
                    <a:gd name="T43" fmla="*/ 190347 h 37"/>
                    <a:gd name="T44" fmla="*/ 77552 w 58"/>
                    <a:gd name="T45" fmla="*/ 195343 h 37"/>
                    <a:gd name="T46" fmla="*/ 98830 w 58"/>
                    <a:gd name="T47" fmla="*/ 108025 h 37"/>
                    <a:gd name="T48" fmla="*/ 88116 w 58"/>
                    <a:gd name="T49" fmla="*/ 166536 h 37"/>
                    <a:gd name="T50" fmla="*/ 97025 w 58"/>
                    <a:gd name="T51" fmla="*/ 46843 h 37"/>
                    <a:gd name="T52" fmla="*/ 94183 w 58"/>
                    <a:gd name="T53" fmla="*/ 46843 h 37"/>
                    <a:gd name="T54" fmla="*/ 97025 w 58"/>
                    <a:gd name="T55" fmla="*/ 46843 h 37"/>
                    <a:gd name="T56" fmla="*/ 89314 w 58"/>
                    <a:gd name="T57" fmla="*/ 26434 h 37"/>
                    <a:gd name="T58" fmla="*/ 88116 w 58"/>
                    <a:gd name="T59" fmla="*/ 28410 h 37"/>
                    <a:gd name="T60" fmla="*/ 89314 w 58"/>
                    <a:gd name="T61" fmla="*/ 26434 h 37"/>
                    <a:gd name="T62" fmla="*/ 88116 w 58"/>
                    <a:gd name="T63" fmla="*/ 28410 h 37"/>
                    <a:gd name="T64" fmla="*/ 88116 w 58"/>
                    <a:gd name="T65" fmla="*/ 28410 h 37"/>
                    <a:gd name="T66" fmla="*/ 89314 w 58"/>
                    <a:gd name="T67" fmla="*/ 26434 h 37"/>
                    <a:gd name="T68" fmla="*/ 75746 w 58"/>
                    <a:gd name="T69" fmla="*/ 10446 h 37"/>
                    <a:gd name="T70" fmla="*/ 85974 w 58"/>
                    <a:gd name="T71" fmla="*/ 26434 h 37"/>
                    <a:gd name="T72" fmla="*/ 74542 w 58"/>
                    <a:gd name="T73" fmla="*/ 6337 h 37"/>
                    <a:gd name="T74" fmla="*/ 75746 w 58"/>
                    <a:gd name="T75" fmla="*/ 10446 h 37"/>
                    <a:gd name="T76" fmla="*/ 74542 w 58"/>
                    <a:gd name="T77" fmla="*/ 6337 h 37"/>
                    <a:gd name="T78" fmla="*/ 59710 w 58"/>
                    <a:gd name="T79" fmla="*/ 54927 h 37"/>
                    <a:gd name="T80" fmla="*/ 69346 w 58"/>
                    <a:gd name="T81" fmla="*/ 28410 h 37"/>
                    <a:gd name="T82" fmla="*/ 59710 w 58"/>
                    <a:gd name="T83" fmla="*/ 46843 h 37"/>
                    <a:gd name="T84" fmla="*/ 59710 w 58"/>
                    <a:gd name="T85" fmla="*/ 54927 h 37"/>
                    <a:gd name="T86" fmla="*/ 59710 w 58"/>
                    <a:gd name="T87" fmla="*/ 54927 h 37"/>
                    <a:gd name="T88" fmla="*/ 58619 w 58"/>
                    <a:gd name="T89" fmla="*/ 54927 h 37"/>
                    <a:gd name="T90" fmla="*/ 58619 w 58"/>
                    <a:gd name="T91" fmla="*/ 46843 h 37"/>
                    <a:gd name="T92" fmla="*/ 59710 w 58"/>
                    <a:gd name="T93" fmla="*/ 54927 h 37"/>
                    <a:gd name="T94" fmla="*/ 58619 w 58"/>
                    <a:gd name="T95" fmla="*/ 54927 h 37"/>
                    <a:gd name="T96" fmla="*/ 58619 w 58"/>
                    <a:gd name="T97" fmla="*/ 46843 h 37"/>
                    <a:gd name="T98" fmla="*/ 58619 w 58"/>
                    <a:gd name="T99" fmla="*/ 46843 h 37"/>
                    <a:gd name="T100" fmla="*/ 59710 w 58"/>
                    <a:gd name="T101" fmla="*/ 54927 h 37"/>
                    <a:gd name="T102" fmla="*/ 61614 w 58"/>
                    <a:gd name="T103" fmla="*/ 54927 h 37"/>
                    <a:gd name="T104" fmla="*/ 61614 w 58"/>
                    <a:gd name="T105" fmla="*/ 46843 h 37"/>
                    <a:gd name="T106" fmla="*/ 61614 w 58"/>
                    <a:gd name="T107" fmla="*/ 46843 h 37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</a:gdLst>
                  <a:ahLst/>
                  <a:cxnLst>
                    <a:cxn ang="T108">
                      <a:pos x="T0" y="T1"/>
                    </a:cxn>
                    <a:cxn ang="T109">
                      <a:pos x="T2" y="T3"/>
                    </a:cxn>
                    <a:cxn ang="T110">
                      <a:pos x="T4" y="T5"/>
                    </a:cxn>
                    <a:cxn ang="T111">
                      <a:pos x="T6" y="T7"/>
                    </a:cxn>
                    <a:cxn ang="T112">
                      <a:pos x="T8" y="T9"/>
                    </a:cxn>
                    <a:cxn ang="T113">
                      <a:pos x="T10" y="T11"/>
                    </a:cxn>
                    <a:cxn ang="T114">
                      <a:pos x="T12" y="T13"/>
                    </a:cxn>
                    <a:cxn ang="T115">
                      <a:pos x="T14" y="T15"/>
                    </a:cxn>
                    <a:cxn ang="T116">
                      <a:pos x="T16" y="T17"/>
                    </a:cxn>
                    <a:cxn ang="T117">
                      <a:pos x="T18" y="T19"/>
                    </a:cxn>
                    <a:cxn ang="T118">
                      <a:pos x="T20" y="T21"/>
                    </a:cxn>
                    <a:cxn ang="T119">
                      <a:pos x="T22" y="T23"/>
                    </a:cxn>
                    <a:cxn ang="T120">
                      <a:pos x="T24" y="T25"/>
                    </a:cxn>
                    <a:cxn ang="T121">
                      <a:pos x="T26" y="T27"/>
                    </a:cxn>
                    <a:cxn ang="T122">
                      <a:pos x="T28" y="T29"/>
                    </a:cxn>
                    <a:cxn ang="T123">
                      <a:pos x="T30" y="T31"/>
                    </a:cxn>
                    <a:cxn ang="T124">
                      <a:pos x="T32" y="T33"/>
                    </a:cxn>
                    <a:cxn ang="T125">
                      <a:pos x="T34" y="T35"/>
                    </a:cxn>
                    <a:cxn ang="T126">
                      <a:pos x="T36" y="T37"/>
                    </a:cxn>
                    <a:cxn ang="T127">
                      <a:pos x="T38" y="T39"/>
                    </a:cxn>
                    <a:cxn ang="T128">
                      <a:pos x="T40" y="T41"/>
                    </a:cxn>
                    <a:cxn ang="T129">
                      <a:pos x="T42" y="T43"/>
                    </a:cxn>
                    <a:cxn ang="T130">
                      <a:pos x="T44" y="T45"/>
                    </a:cxn>
                    <a:cxn ang="T131">
                      <a:pos x="T46" y="T47"/>
                    </a:cxn>
                    <a:cxn ang="T132">
                      <a:pos x="T48" y="T49"/>
                    </a:cxn>
                    <a:cxn ang="T133">
                      <a:pos x="T50" y="T51"/>
                    </a:cxn>
                    <a:cxn ang="T134">
                      <a:pos x="T52" y="T53"/>
                    </a:cxn>
                    <a:cxn ang="T135">
                      <a:pos x="T54" y="T55"/>
                    </a:cxn>
                    <a:cxn ang="T136">
                      <a:pos x="T56" y="T57"/>
                    </a:cxn>
                    <a:cxn ang="T137">
                      <a:pos x="T58" y="T59"/>
                    </a:cxn>
                    <a:cxn ang="T138">
                      <a:pos x="T60" y="T61"/>
                    </a:cxn>
                    <a:cxn ang="T139">
                      <a:pos x="T62" y="T63"/>
                    </a:cxn>
                    <a:cxn ang="T140">
                      <a:pos x="T64" y="T65"/>
                    </a:cxn>
                    <a:cxn ang="T141">
                      <a:pos x="T66" y="T67"/>
                    </a:cxn>
                    <a:cxn ang="T142">
                      <a:pos x="T68" y="T69"/>
                    </a:cxn>
                    <a:cxn ang="T143">
                      <a:pos x="T70" y="T71"/>
                    </a:cxn>
                    <a:cxn ang="T144">
                      <a:pos x="T72" y="T73"/>
                    </a:cxn>
                    <a:cxn ang="T145">
                      <a:pos x="T74" y="T75"/>
                    </a:cxn>
                    <a:cxn ang="T146">
                      <a:pos x="T76" y="T77"/>
                    </a:cxn>
                    <a:cxn ang="T147">
                      <a:pos x="T78" y="T79"/>
                    </a:cxn>
                    <a:cxn ang="T148">
                      <a:pos x="T80" y="T81"/>
                    </a:cxn>
                    <a:cxn ang="T149">
                      <a:pos x="T82" y="T83"/>
                    </a:cxn>
                    <a:cxn ang="T150">
                      <a:pos x="T84" y="T85"/>
                    </a:cxn>
                    <a:cxn ang="T151">
                      <a:pos x="T86" y="T87"/>
                    </a:cxn>
                    <a:cxn ang="T152">
                      <a:pos x="T88" y="T89"/>
                    </a:cxn>
                    <a:cxn ang="T153">
                      <a:pos x="T90" y="T91"/>
                    </a:cxn>
                    <a:cxn ang="T154">
                      <a:pos x="T92" y="T93"/>
                    </a:cxn>
                    <a:cxn ang="T155">
                      <a:pos x="T94" y="T95"/>
                    </a:cxn>
                    <a:cxn ang="T156">
                      <a:pos x="T96" y="T97"/>
                    </a:cxn>
                    <a:cxn ang="T157">
                      <a:pos x="T98" y="T99"/>
                    </a:cxn>
                    <a:cxn ang="T158">
                      <a:pos x="T100" y="T101"/>
                    </a:cxn>
                    <a:cxn ang="T159">
                      <a:pos x="T102" y="T103"/>
                    </a:cxn>
                    <a:cxn ang="T160">
                      <a:pos x="T104" y="T105"/>
                    </a:cxn>
                    <a:cxn ang="T161">
                      <a:pos x="T106" y="T107"/>
                    </a:cxn>
                  </a:cxnLst>
                  <a:rect l="0" t="0" r="r" b="b"/>
                  <a:pathLst>
                    <a:path w="58" h="37">
                      <a:moveTo>
                        <a:pt x="35" y="9"/>
                      </a:moveTo>
                      <a:cubicBezTo>
                        <a:pt x="30" y="11"/>
                        <a:pt x="24" y="11"/>
                        <a:pt x="19" y="10"/>
                      </a:cubicBezTo>
                      <a:lnTo>
                        <a:pt x="19" y="9"/>
                      </a:lnTo>
                      <a:cubicBezTo>
                        <a:pt x="24" y="9"/>
                        <a:pt x="30" y="10"/>
                        <a:pt x="34" y="8"/>
                      </a:cubicBezTo>
                      <a:lnTo>
                        <a:pt x="35" y="9"/>
                      </a:lnTo>
                      <a:close/>
                      <a:moveTo>
                        <a:pt x="19" y="10"/>
                      </a:moveTo>
                      <a:cubicBezTo>
                        <a:pt x="13" y="10"/>
                        <a:pt x="7" y="10"/>
                        <a:pt x="3" y="13"/>
                      </a:cubicBezTo>
                      <a:lnTo>
                        <a:pt x="2" y="12"/>
                      </a:lnTo>
                      <a:cubicBezTo>
                        <a:pt x="6" y="8"/>
                        <a:pt x="12" y="9"/>
                        <a:pt x="19" y="9"/>
                      </a:cubicBezTo>
                      <a:lnTo>
                        <a:pt x="19" y="10"/>
                      </a:lnTo>
                      <a:close/>
                      <a:moveTo>
                        <a:pt x="2" y="12"/>
                      </a:moveTo>
                      <a:lnTo>
                        <a:pt x="2" y="12"/>
                      </a:lnTo>
                      <a:lnTo>
                        <a:pt x="3" y="13"/>
                      </a:lnTo>
                      <a:lnTo>
                        <a:pt x="2" y="12"/>
                      </a:lnTo>
                      <a:close/>
                      <a:moveTo>
                        <a:pt x="3" y="13"/>
                      </a:moveTo>
                      <a:cubicBezTo>
                        <a:pt x="3" y="13"/>
                        <a:pt x="3" y="13"/>
                        <a:pt x="3" y="14"/>
                      </a:cubicBezTo>
                      <a:lnTo>
                        <a:pt x="2" y="13"/>
                      </a:lnTo>
                      <a:cubicBezTo>
                        <a:pt x="2" y="13"/>
                        <a:pt x="2" y="13"/>
                        <a:pt x="2" y="12"/>
                      </a:cubicBezTo>
                      <a:lnTo>
                        <a:pt x="3" y="13"/>
                      </a:lnTo>
                      <a:close/>
                      <a:moveTo>
                        <a:pt x="3" y="14"/>
                      </a:moveTo>
                      <a:cubicBezTo>
                        <a:pt x="1" y="16"/>
                        <a:pt x="2" y="18"/>
                        <a:pt x="4" y="21"/>
                      </a:cubicBezTo>
                      <a:lnTo>
                        <a:pt x="3" y="22"/>
                      </a:lnTo>
                      <a:cubicBezTo>
                        <a:pt x="1" y="19"/>
                        <a:pt x="0" y="15"/>
                        <a:pt x="2" y="13"/>
                      </a:cubicBezTo>
                      <a:lnTo>
                        <a:pt x="3" y="14"/>
                      </a:lnTo>
                      <a:close/>
                      <a:moveTo>
                        <a:pt x="4" y="21"/>
                      </a:moveTo>
                      <a:cubicBezTo>
                        <a:pt x="6" y="24"/>
                        <a:pt x="10" y="26"/>
                        <a:pt x="13" y="28"/>
                      </a:cubicBezTo>
                      <a:lnTo>
                        <a:pt x="12" y="29"/>
                      </a:lnTo>
                      <a:cubicBezTo>
                        <a:pt x="9" y="27"/>
                        <a:pt x="5" y="24"/>
                        <a:pt x="3" y="22"/>
                      </a:cubicBezTo>
                      <a:lnTo>
                        <a:pt x="4" y="21"/>
                      </a:lnTo>
                      <a:close/>
                      <a:moveTo>
                        <a:pt x="13" y="28"/>
                      </a:moveTo>
                      <a:cubicBezTo>
                        <a:pt x="14" y="29"/>
                        <a:pt x="15" y="29"/>
                        <a:pt x="15" y="30"/>
                      </a:cubicBezTo>
                      <a:lnTo>
                        <a:pt x="15" y="31"/>
                      </a:lnTo>
                      <a:cubicBezTo>
                        <a:pt x="14" y="30"/>
                        <a:pt x="13" y="30"/>
                        <a:pt x="12" y="29"/>
                      </a:cubicBezTo>
                      <a:lnTo>
                        <a:pt x="13" y="28"/>
                      </a:lnTo>
                      <a:close/>
                      <a:moveTo>
                        <a:pt x="15" y="31"/>
                      </a:moveTo>
                      <a:lnTo>
                        <a:pt x="15" y="31"/>
                      </a:lnTo>
                      <a:lnTo>
                        <a:pt x="15" y="30"/>
                      </a:lnTo>
                      <a:lnTo>
                        <a:pt x="15" y="31"/>
                      </a:lnTo>
                      <a:close/>
                      <a:moveTo>
                        <a:pt x="15" y="30"/>
                      </a:moveTo>
                      <a:lnTo>
                        <a:pt x="15" y="30"/>
                      </a:lnTo>
                      <a:lnTo>
                        <a:pt x="15" y="31"/>
                      </a:lnTo>
                      <a:lnTo>
                        <a:pt x="15" y="30"/>
                      </a:lnTo>
                      <a:close/>
                      <a:moveTo>
                        <a:pt x="15" y="30"/>
                      </a:moveTo>
                      <a:lnTo>
                        <a:pt x="15" y="30"/>
                      </a:lnTo>
                      <a:close/>
                      <a:moveTo>
                        <a:pt x="15" y="30"/>
                      </a:moveTo>
                      <a:cubicBezTo>
                        <a:pt x="16" y="30"/>
                        <a:pt x="18" y="31"/>
                        <a:pt x="19" y="31"/>
                      </a:cubicBezTo>
                      <a:lnTo>
                        <a:pt x="18" y="32"/>
                      </a:lnTo>
                      <a:cubicBezTo>
                        <a:pt x="17" y="32"/>
                        <a:pt x="16" y="31"/>
                        <a:pt x="15" y="31"/>
                      </a:cubicBezTo>
                      <a:lnTo>
                        <a:pt x="15" y="30"/>
                      </a:lnTo>
                      <a:close/>
                      <a:moveTo>
                        <a:pt x="19" y="31"/>
                      </a:moveTo>
                      <a:cubicBezTo>
                        <a:pt x="20" y="32"/>
                        <a:pt x="21" y="32"/>
                        <a:pt x="23" y="33"/>
                      </a:cubicBezTo>
                      <a:lnTo>
                        <a:pt x="22" y="34"/>
                      </a:lnTo>
                      <a:cubicBezTo>
                        <a:pt x="21" y="33"/>
                        <a:pt x="19" y="33"/>
                        <a:pt x="18" y="32"/>
                      </a:cubicBezTo>
                      <a:lnTo>
                        <a:pt x="19" y="31"/>
                      </a:lnTo>
                      <a:close/>
                      <a:moveTo>
                        <a:pt x="23" y="33"/>
                      </a:moveTo>
                      <a:cubicBezTo>
                        <a:pt x="30" y="35"/>
                        <a:pt x="37" y="35"/>
                        <a:pt x="44" y="32"/>
                      </a:cubicBezTo>
                      <a:lnTo>
                        <a:pt x="45" y="33"/>
                      </a:lnTo>
                      <a:cubicBezTo>
                        <a:pt x="38" y="37"/>
                        <a:pt x="29" y="36"/>
                        <a:pt x="22" y="34"/>
                      </a:cubicBezTo>
                      <a:lnTo>
                        <a:pt x="23" y="33"/>
                      </a:lnTo>
                      <a:close/>
                      <a:moveTo>
                        <a:pt x="44" y="32"/>
                      </a:moveTo>
                      <a:lnTo>
                        <a:pt x="44" y="32"/>
                      </a:lnTo>
                      <a:lnTo>
                        <a:pt x="44" y="33"/>
                      </a:lnTo>
                      <a:lnTo>
                        <a:pt x="44" y="32"/>
                      </a:lnTo>
                      <a:close/>
                      <a:moveTo>
                        <a:pt x="44" y="32"/>
                      </a:moveTo>
                      <a:cubicBezTo>
                        <a:pt x="46" y="31"/>
                        <a:pt x="48" y="30"/>
                        <a:pt x="50" y="28"/>
                      </a:cubicBezTo>
                      <a:lnTo>
                        <a:pt x="51" y="28"/>
                      </a:lnTo>
                      <a:cubicBezTo>
                        <a:pt x="49" y="30"/>
                        <a:pt x="47" y="32"/>
                        <a:pt x="44" y="33"/>
                      </a:cubicBezTo>
                      <a:lnTo>
                        <a:pt x="44" y="32"/>
                      </a:lnTo>
                      <a:close/>
                      <a:moveTo>
                        <a:pt x="50" y="28"/>
                      </a:moveTo>
                      <a:cubicBezTo>
                        <a:pt x="53" y="25"/>
                        <a:pt x="55" y="21"/>
                        <a:pt x="56" y="18"/>
                      </a:cubicBezTo>
                      <a:lnTo>
                        <a:pt x="57" y="18"/>
                      </a:lnTo>
                      <a:cubicBezTo>
                        <a:pt x="56" y="22"/>
                        <a:pt x="54" y="26"/>
                        <a:pt x="51" y="28"/>
                      </a:cubicBezTo>
                      <a:lnTo>
                        <a:pt x="50" y="28"/>
                      </a:lnTo>
                      <a:close/>
                      <a:moveTo>
                        <a:pt x="56" y="18"/>
                      </a:moveTo>
                      <a:cubicBezTo>
                        <a:pt x="56" y="15"/>
                        <a:pt x="56" y="11"/>
                        <a:pt x="54" y="8"/>
                      </a:cubicBezTo>
                      <a:lnTo>
                        <a:pt x="55" y="8"/>
                      </a:lnTo>
                      <a:cubicBezTo>
                        <a:pt x="57" y="11"/>
                        <a:pt x="58" y="15"/>
                        <a:pt x="57" y="18"/>
                      </a:cubicBezTo>
                      <a:lnTo>
                        <a:pt x="56" y="18"/>
                      </a:lnTo>
                      <a:close/>
                      <a:moveTo>
                        <a:pt x="54" y="8"/>
                      </a:moveTo>
                      <a:cubicBezTo>
                        <a:pt x="53" y="7"/>
                        <a:pt x="52" y="6"/>
                        <a:pt x="50" y="5"/>
                      </a:cubicBezTo>
                      <a:lnTo>
                        <a:pt x="51" y="4"/>
                      </a:lnTo>
                      <a:cubicBezTo>
                        <a:pt x="53" y="5"/>
                        <a:pt x="54" y="6"/>
                        <a:pt x="55" y="8"/>
                      </a:cubicBezTo>
                      <a:lnTo>
                        <a:pt x="54" y="8"/>
                      </a:lnTo>
                      <a:close/>
                      <a:moveTo>
                        <a:pt x="51" y="4"/>
                      </a:moveTo>
                      <a:lnTo>
                        <a:pt x="51" y="4"/>
                      </a:lnTo>
                      <a:close/>
                      <a:moveTo>
                        <a:pt x="50" y="5"/>
                      </a:moveTo>
                      <a:lnTo>
                        <a:pt x="50" y="5"/>
                      </a:lnTo>
                      <a:lnTo>
                        <a:pt x="51" y="4"/>
                      </a:lnTo>
                      <a:lnTo>
                        <a:pt x="50" y="5"/>
                      </a:lnTo>
                      <a:close/>
                      <a:moveTo>
                        <a:pt x="50" y="5"/>
                      </a:moveTo>
                      <a:lnTo>
                        <a:pt x="50" y="5"/>
                      </a:lnTo>
                      <a:lnTo>
                        <a:pt x="51" y="4"/>
                      </a:lnTo>
                      <a:lnTo>
                        <a:pt x="50" y="5"/>
                      </a:lnTo>
                      <a:close/>
                      <a:moveTo>
                        <a:pt x="50" y="5"/>
                      </a:moveTo>
                      <a:cubicBezTo>
                        <a:pt x="50" y="5"/>
                        <a:pt x="49" y="4"/>
                        <a:pt x="49" y="4"/>
                      </a:cubicBezTo>
                      <a:lnTo>
                        <a:pt x="50" y="3"/>
                      </a:lnTo>
                      <a:cubicBezTo>
                        <a:pt x="50" y="3"/>
                        <a:pt x="51" y="3"/>
                        <a:pt x="51" y="4"/>
                      </a:cubicBezTo>
                      <a:lnTo>
                        <a:pt x="50" y="5"/>
                      </a:lnTo>
                      <a:close/>
                      <a:moveTo>
                        <a:pt x="49" y="4"/>
                      </a:moveTo>
                      <a:cubicBezTo>
                        <a:pt x="47" y="3"/>
                        <a:pt x="44" y="1"/>
                        <a:pt x="43" y="2"/>
                      </a:cubicBezTo>
                      <a:lnTo>
                        <a:pt x="42" y="1"/>
                      </a:lnTo>
                      <a:cubicBezTo>
                        <a:pt x="44" y="0"/>
                        <a:pt x="48" y="1"/>
                        <a:pt x="50" y="3"/>
                      </a:cubicBezTo>
                      <a:lnTo>
                        <a:pt x="49" y="4"/>
                      </a:lnTo>
                      <a:close/>
                      <a:moveTo>
                        <a:pt x="42" y="1"/>
                      </a:moveTo>
                      <a:lnTo>
                        <a:pt x="42" y="1"/>
                      </a:lnTo>
                      <a:lnTo>
                        <a:pt x="42" y="2"/>
                      </a:lnTo>
                      <a:lnTo>
                        <a:pt x="42" y="1"/>
                      </a:lnTo>
                      <a:close/>
                      <a:moveTo>
                        <a:pt x="43" y="2"/>
                      </a:moveTo>
                      <a:cubicBezTo>
                        <a:pt x="41" y="3"/>
                        <a:pt x="40" y="4"/>
                        <a:pt x="39" y="5"/>
                      </a:cubicBezTo>
                      <a:lnTo>
                        <a:pt x="38" y="4"/>
                      </a:lnTo>
                      <a:cubicBezTo>
                        <a:pt x="39" y="3"/>
                        <a:pt x="40" y="2"/>
                        <a:pt x="42" y="1"/>
                      </a:cubicBezTo>
                      <a:lnTo>
                        <a:pt x="43" y="2"/>
                      </a:lnTo>
                      <a:close/>
                      <a:moveTo>
                        <a:pt x="39" y="5"/>
                      </a:moveTo>
                      <a:cubicBezTo>
                        <a:pt x="38" y="7"/>
                        <a:pt x="36" y="8"/>
                        <a:pt x="34" y="9"/>
                      </a:cubicBezTo>
                      <a:lnTo>
                        <a:pt x="33" y="8"/>
                      </a:lnTo>
                      <a:cubicBezTo>
                        <a:pt x="35" y="7"/>
                        <a:pt x="36" y="6"/>
                        <a:pt x="38" y="4"/>
                      </a:cubicBezTo>
                      <a:lnTo>
                        <a:pt x="39" y="5"/>
                      </a:lnTo>
                      <a:close/>
                      <a:moveTo>
                        <a:pt x="34" y="9"/>
                      </a:moveTo>
                      <a:lnTo>
                        <a:pt x="34" y="9"/>
                      </a:lnTo>
                      <a:lnTo>
                        <a:pt x="34" y="8"/>
                      </a:lnTo>
                      <a:lnTo>
                        <a:pt x="34" y="9"/>
                      </a:lnTo>
                      <a:close/>
                      <a:moveTo>
                        <a:pt x="34" y="9"/>
                      </a:moveTo>
                      <a:cubicBezTo>
                        <a:pt x="34" y="9"/>
                        <a:pt x="34" y="9"/>
                        <a:pt x="34" y="9"/>
                      </a:cubicBezTo>
                      <a:lnTo>
                        <a:pt x="33" y="8"/>
                      </a:lnTo>
                      <a:cubicBezTo>
                        <a:pt x="33" y="8"/>
                        <a:pt x="33" y="8"/>
                        <a:pt x="33" y="8"/>
                      </a:cubicBezTo>
                      <a:lnTo>
                        <a:pt x="34" y="9"/>
                      </a:lnTo>
                      <a:close/>
                      <a:moveTo>
                        <a:pt x="34" y="9"/>
                      </a:moveTo>
                      <a:lnTo>
                        <a:pt x="34" y="9"/>
                      </a:lnTo>
                      <a:lnTo>
                        <a:pt x="33" y="9"/>
                      </a:lnTo>
                      <a:lnTo>
                        <a:pt x="34" y="9"/>
                      </a:lnTo>
                      <a:close/>
                      <a:moveTo>
                        <a:pt x="34" y="9"/>
                      </a:moveTo>
                      <a:cubicBezTo>
                        <a:pt x="29" y="12"/>
                        <a:pt x="29" y="11"/>
                        <a:pt x="33" y="8"/>
                      </a:cubicBezTo>
                      <a:lnTo>
                        <a:pt x="34" y="9"/>
                      </a:lnTo>
                      <a:cubicBezTo>
                        <a:pt x="30" y="12"/>
                        <a:pt x="28" y="11"/>
                        <a:pt x="33" y="8"/>
                      </a:cubicBezTo>
                      <a:lnTo>
                        <a:pt x="34" y="9"/>
                      </a:lnTo>
                      <a:close/>
                      <a:moveTo>
                        <a:pt x="34" y="9"/>
                      </a:moveTo>
                      <a:lnTo>
                        <a:pt x="34" y="9"/>
                      </a:lnTo>
                      <a:lnTo>
                        <a:pt x="33" y="9"/>
                      </a:lnTo>
                      <a:lnTo>
                        <a:pt x="34" y="9"/>
                      </a:lnTo>
                      <a:close/>
                      <a:moveTo>
                        <a:pt x="33" y="8"/>
                      </a:moveTo>
                      <a:cubicBezTo>
                        <a:pt x="33" y="8"/>
                        <a:pt x="33" y="8"/>
                        <a:pt x="33" y="8"/>
                      </a:cubicBezTo>
                      <a:lnTo>
                        <a:pt x="34" y="9"/>
                      </a:lnTo>
                      <a:cubicBezTo>
                        <a:pt x="34" y="9"/>
                        <a:pt x="34" y="9"/>
                        <a:pt x="34" y="9"/>
                      </a:cubicBezTo>
                      <a:lnTo>
                        <a:pt x="33" y="8"/>
                      </a:lnTo>
                      <a:close/>
                      <a:moveTo>
                        <a:pt x="34" y="9"/>
                      </a:moveTo>
                      <a:lnTo>
                        <a:pt x="34" y="9"/>
                      </a:lnTo>
                      <a:close/>
                      <a:moveTo>
                        <a:pt x="33" y="8"/>
                      </a:moveTo>
                      <a:cubicBezTo>
                        <a:pt x="34" y="8"/>
                        <a:pt x="34" y="8"/>
                        <a:pt x="35" y="8"/>
                      </a:cubicBezTo>
                      <a:lnTo>
                        <a:pt x="35" y="9"/>
                      </a:lnTo>
                      <a:cubicBezTo>
                        <a:pt x="35" y="9"/>
                        <a:pt x="34" y="9"/>
                        <a:pt x="34" y="9"/>
                      </a:cubicBezTo>
                      <a:lnTo>
                        <a:pt x="33" y="8"/>
                      </a:lnTo>
                      <a:close/>
                      <a:moveTo>
                        <a:pt x="35" y="8"/>
                      </a:moveTo>
                      <a:lnTo>
                        <a:pt x="37" y="8"/>
                      </a:lnTo>
                      <a:lnTo>
                        <a:pt x="35" y="9"/>
                      </a:lnTo>
                      <a:lnTo>
                        <a:pt x="35" y="8"/>
                      </a:lnTo>
                      <a:close/>
                    </a:path>
                  </a:pathLst>
                </a:custGeom>
                <a:solidFill>
                  <a:srgbClr val="94939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573" name="Freeform 151"/>
                <p:cNvSpPr>
                  <a:spLocks noChangeArrowheads="1"/>
                </p:cNvSpPr>
                <p:nvPr/>
              </p:nvSpPr>
              <p:spPr bwMode="auto">
                <a:xfrm>
                  <a:off x="1716" y="3856"/>
                  <a:ext cx="67" cy="56"/>
                </a:xfrm>
                <a:custGeom>
                  <a:avLst/>
                  <a:gdLst>
                    <a:gd name="T0" fmla="*/ 56326 w 49"/>
                    <a:gd name="T1" fmla="*/ 9652 h 33"/>
                    <a:gd name="T2" fmla="*/ 10173 w 49"/>
                    <a:gd name="T3" fmla="*/ 57670 h 33"/>
                    <a:gd name="T4" fmla="*/ 0 w 49"/>
                    <a:gd name="T5" fmla="*/ 144806 h 33"/>
                    <a:gd name="T6" fmla="*/ 21225 w 49"/>
                    <a:gd name="T7" fmla="*/ 167336 h 33"/>
                    <a:gd name="T8" fmla="*/ 30650 w 49"/>
                    <a:gd name="T9" fmla="*/ 177047 h 33"/>
                    <a:gd name="T10" fmla="*/ 75933 w 49"/>
                    <a:gd name="T11" fmla="*/ 123792 h 33"/>
                    <a:gd name="T12" fmla="*/ 67461 w 49"/>
                    <a:gd name="T13" fmla="*/ 52755 h 33"/>
                    <a:gd name="T14" fmla="*/ 70256 w 49"/>
                    <a:gd name="T15" fmla="*/ 21546 h 33"/>
                    <a:gd name="T16" fmla="*/ 60811 w 49"/>
                    <a:gd name="T17" fmla="*/ 5897 h 33"/>
                    <a:gd name="T18" fmla="*/ 56326 w 49"/>
                    <a:gd name="T19" fmla="*/ 9652 h 33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49" h="33">
                      <a:moveTo>
                        <a:pt x="34" y="2"/>
                      </a:moveTo>
                      <a:cubicBezTo>
                        <a:pt x="23" y="2"/>
                        <a:pt x="14" y="7"/>
                        <a:pt x="6" y="11"/>
                      </a:cubicBezTo>
                      <a:cubicBezTo>
                        <a:pt x="2" y="13"/>
                        <a:pt x="0" y="22"/>
                        <a:pt x="0" y="27"/>
                      </a:cubicBezTo>
                      <a:cubicBezTo>
                        <a:pt x="1" y="31"/>
                        <a:pt x="8" y="31"/>
                        <a:pt x="13" y="31"/>
                      </a:cubicBezTo>
                      <a:cubicBezTo>
                        <a:pt x="15" y="31"/>
                        <a:pt x="19" y="29"/>
                        <a:pt x="19" y="33"/>
                      </a:cubicBezTo>
                      <a:cubicBezTo>
                        <a:pt x="29" y="32"/>
                        <a:pt x="40" y="29"/>
                        <a:pt x="46" y="23"/>
                      </a:cubicBezTo>
                      <a:cubicBezTo>
                        <a:pt x="49" y="20"/>
                        <a:pt x="45" y="14"/>
                        <a:pt x="41" y="10"/>
                      </a:cubicBezTo>
                      <a:cubicBezTo>
                        <a:pt x="39" y="8"/>
                        <a:pt x="43" y="6"/>
                        <a:pt x="43" y="4"/>
                      </a:cubicBezTo>
                      <a:cubicBezTo>
                        <a:pt x="42" y="2"/>
                        <a:pt x="40" y="0"/>
                        <a:pt x="37" y="1"/>
                      </a:cubicBezTo>
                      <a:cubicBezTo>
                        <a:pt x="36" y="1"/>
                        <a:pt x="35" y="2"/>
                        <a:pt x="34" y="2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574" name="Freeform 152"/>
                <p:cNvSpPr>
                  <a:spLocks noChangeArrowheads="1"/>
                </p:cNvSpPr>
                <p:nvPr/>
              </p:nvSpPr>
              <p:spPr bwMode="auto">
                <a:xfrm>
                  <a:off x="1715" y="3856"/>
                  <a:ext cx="66" cy="58"/>
                </a:xfrm>
                <a:custGeom>
                  <a:avLst/>
                  <a:gdLst>
                    <a:gd name="T0" fmla="*/ 45797 w 49"/>
                    <a:gd name="T1" fmla="*/ 6407 h 34"/>
                    <a:gd name="T2" fmla="*/ 8739 w 49"/>
                    <a:gd name="T3" fmla="*/ 65494 h 34"/>
                    <a:gd name="T4" fmla="*/ 8739 w 49"/>
                    <a:gd name="T5" fmla="*/ 72329 h 34"/>
                    <a:gd name="T6" fmla="*/ 8739 w 49"/>
                    <a:gd name="T7" fmla="*/ 72329 h 34"/>
                    <a:gd name="T8" fmla="*/ 8739 w 49"/>
                    <a:gd name="T9" fmla="*/ 65494 h 34"/>
                    <a:gd name="T10" fmla="*/ 7797 w 49"/>
                    <a:gd name="T11" fmla="*/ 77604 h 34"/>
                    <a:gd name="T12" fmla="*/ 7797 w 49"/>
                    <a:gd name="T13" fmla="*/ 77604 h 34"/>
                    <a:gd name="T14" fmla="*/ 7797 w 49"/>
                    <a:gd name="T15" fmla="*/ 77604 h 34"/>
                    <a:gd name="T16" fmla="*/ 3871 w 49"/>
                    <a:gd name="T17" fmla="*/ 84109 h 34"/>
                    <a:gd name="T18" fmla="*/ 3871 w 49"/>
                    <a:gd name="T19" fmla="*/ 84109 h 34"/>
                    <a:gd name="T20" fmla="*/ 1449 w 49"/>
                    <a:gd name="T21" fmla="*/ 158908 h 34"/>
                    <a:gd name="T22" fmla="*/ 1449 w 49"/>
                    <a:gd name="T23" fmla="*/ 158908 h 34"/>
                    <a:gd name="T24" fmla="*/ 7797 w 49"/>
                    <a:gd name="T25" fmla="*/ 177698 h 34"/>
                    <a:gd name="T26" fmla="*/ 7797 w 49"/>
                    <a:gd name="T27" fmla="*/ 184112 h 34"/>
                    <a:gd name="T28" fmla="*/ 19261 w 49"/>
                    <a:gd name="T29" fmla="*/ 177698 h 34"/>
                    <a:gd name="T30" fmla="*/ 19261 w 49"/>
                    <a:gd name="T31" fmla="*/ 177698 h 34"/>
                    <a:gd name="T32" fmla="*/ 18643 w 49"/>
                    <a:gd name="T33" fmla="*/ 184112 h 34"/>
                    <a:gd name="T34" fmla="*/ 20787 w 49"/>
                    <a:gd name="T35" fmla="*/ 177698 h 34"/>
                    <a:gd name="T36" fmla="*/ 20787 w 49"/>
                    <a:gd name="T37" fmla="*/ 177698 h 34"/>
                    <a:gd name="T38" fmla="*/ 20787 w 49"/>
                    <a:gd name="T39" fmla="*/ 177698 h 34"/>
                    <a:gd name="T40" fmla="*/ 23287 w 49"/>
                    <a:gd name="T41" fmla="*/ 184112 h 34"/>
                    <a:gd name="T42" fmla="*/ 25084 w 49"/>
                    <a:gd name="T43" fmla="*/ 196204 h 34"/>
                    <a:gd name="T44" fmla="*/ 26616 w 49"/>
                    <a:gd name="T45" fmla="*/ 191455 h 34"/>
                    <a:gd name="T46" fmla="*/ 26616 w 49"/>
                    <a:gd name="T47" fmla="*/ 191455 h 34"/>
                    <a:gd name="T48" fmla="*/ 26616 w 49"/>
                    <a:gd name="T49" fmla="*/ 191455 h 34"/>
                    <a:gd name="T50" fmla="*/ 31450 w 49"/>
                    <a:gd name="T51" fmla="*/ 196204 h 34"/>
                    <a:gd name="T52" fmla="*/ 62072 w 49"/>
                    <a:gd name="T53" fmla="*/ 145786 h 34"/>
                    <a:gd name="T54" fmla="*/ 62072 w 49"/>
                    <a:gd name="T55" fmla="*/ 145786 h 34"/>
                    <a:gd name="T56" fmla="*/ 62072 w 49"/>
                    <a:gd name="T57" fmla="*/ 101241 h 34"/>
                    <a:gd name="T58" fmla="*/ 62072 w 49"/>
                    <a:gd name="T59" fmla="*/ 101241 h 34"/>
                    <a:gd name="T60" fmla="*/ 62072 w 49"/>
                    <a:gd name="T61" fmla="*/ 101241 h 34"/>
                    <a:gd name="T62" fmla="*/ 56078 w 49"/>
                    <a:gd name="T63" fmla="*/ 54946 h 34"/>
                    <a:gd name="T64" fmla="*/ 56078 w 49"/>
                    <a:gd name="T65" fmla="*/ 54946 h 34"/>
                    <a:gd name="T66" fmla="*/ 56078 w 49"/>
                    <a:gd name="T67" fmla="*/ 43918 h 34"/>
                    <a:gd name="T68" fmla="*/ 56078 w 49"/>
                    <a:gd name="T69" fmla="*/ 43918 h 34"/>
                    <a:gd name="T70" fmla="*/ 58128 w 49"/>
                    <a:gd name="T71" fmla="*/ 26668 h 34"/>
                    <a:gd name="T72" fmla="*/ 58128 w 49"/>
                    <a:gd name="T73" fmla="*/ 26668 h 34"/>
                    <a:gd name="T74" fmla="*/ 58128 w 49"/>
                    <a:gd name="T75" fmla="*/ 26668 h 34"/>
                    <a:gd name="T76" fmla="*/ 58128 w 49"/>
                    <a:gd name="T77" fmla="*/ 17376 h 34"/>
                    <a:gd name="T78" fmla="*/ 55405 w 49"/>
                    <a:gd name="T79" fmla="*/ 17376 h 34"/>
                    <a:gd name="T80" fmla="*/ 55405 w 49"/>
                    <a:gd name="T81" fmla="*/ 17376 h 34"/>
                    <a:gd name="T82" fmla="*/ 55405 w 49"/>
                    <a:gd name="T83" fmla="*/ 17376 h 34"/>
                    <a:gd name="T84" fmla="*/ 49694 w 49"/>
                    <a:gd name="T85" fmla="*/ 6407 h 34"/>
                    <a:gd name="T86" fmla="*/ 49694 w 49"/>
                    <a:gd name="T87" fmla="*/ 0 h 34"/>
                    <a:gd name="T88" fmla="*/ 49694 w 49"/>
                    <a:gd name="T89" fmla="*/ 0 h 34"/>
                    <a:gd name="T90" fmla="*/ 48212 w 49"/>
                    <a:gd name="T91" fmla="*/ 10542 h 34"/>
                    <a:gd name="T92" fmla="*/ 48212 w 49"/>
                    <a:gd name="T93" fmla="*/ 10542 h 34"/>
                    <a:gd name="T94" fmla="*/ 48212 w 49"/>
                    <a:gd name="T95" fmla="*/ 10542 h 34"/>
                    <a:gd name="T96" fmla="*/ 45797 w 49"/>
                    <a:gd name="T97" fmla="*/ 6407 h 34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0" t="0" r="r" b="b"/>
                  <a:pathLst>
                    <a:path w="49" h="34">
                      <a:moveTo>
                        <a:pt x="35" y="2"/>
                      </a:moveTo>
                      <a:cubicBezTo>
                        <a:pt x="25" y="2"/>
                        <a:pt x="17" y="7"/>
                        <a:pt x="10" y="11"/>
                      </a:cubicBezTo>
                      <a:lnTo>
                        <a:pt x="9" y="10"/>
                      </a:lnTo>
                      <a:cubicBezTo>
                        <a:pt x="17" y="6"/>
                        <a:pt x="25" y="1"/>
                        <a:pt x="35" y="1"/>
                      </a:cubicBezTo>
                      <a:lnTo>
                        <a:pt x="35" y="2"/>
                      </a:lnTo>
                      <a:close/>
                      <a:moveTo>
                        <a:pt x="10" y="11"/>
                      </a:moveTo>
                      <a:cubicBezTo>
                        <a:pt x="9" y="11"/>
                        <a:pt x="8" y="12"/>
                        <a:pt x="7" y="12"/>
                      </a:cubicBezTo>
                      <a:lnTo>
                        <a:pt x="7" y="11"/>
                      </a:lnTo>
                      <a:cubicBezTo>
                        <a:pt x="7" y="10"/>
                        <a:pt x="8" y="10"/>
                        <a:pt x="9" y="10"/>
                      </a:cubicBezTo>
                      <a:lnTo>
                        <a:pt x="10" y="11"/>
                      </a:lnTo>
                      <a:close/>
                      <a:moveTo>
                        <a:pt x="7" y="12"/>
                      </a:moveTo>
                      <a:lnTo>
                        <a:pt x="7" y="12"/>
                      </a:lnTo>
                      <a:lnTo>
                        <a:pt x="7" y="11"/>
                      </a:lnTo>
                      <a:lnTo>
                        <a:pt x="7" y="12"/>
                      </a:lnTo>
                      <a:close/>
                      <a:moveTo>
                        <a:pt x="7" y="12"/>
                      </a:moveTo>
                      <a:lnTo>
                        <a:pt x="7" y="12"/>
                      </a:lnTo>
                      <a:lnTo>
                        <a:pt x="7" y="11"/>
                      </a:lnTo>
                      <a:lnTo>
                        <a:pt x="7" y="12"/>
                      </a:lnTo>
                      <a:close/>
                      <a:moveTo>
                        <a:pt x="7" y="11"/>
                      </a:moveTo>
                      <a:lnTo>
                        <a:pt x="7" y="11"/>
                      </a:lnTo>
                      <a:close/>
                      <a:moveTo>
                        <a:pt x="7" y="12"/>
                      </a:moveTo>
                      <a:cubicBezTo>
                        <a:pt x="7" y="12"/>
                        <a:pt x="6" y="13"/>
                        <a:pt x="6" y="13"/>
                      </a:cubicBezTo>
                      <a:lnTo>
                        <a:pt x="5" y="12"/>
                      </a:lnTo>
                      <a:cubicBezTo>
                        <a:pt x="5" y="12"/>
                        <a:pt x="6" y="11"/>
                        <a:pt x="7" y="11"/>
                      </a:cubicBezTo>
                      <a:lnTo>
                        <a:pt x="7" y="12"/>
                      </a:lnTo>
                      <a:close/>
                      <a:moveTo>
                        <a:pt x="6" y="13"/>
                      </a:moveTo>
                      <a:cubicBezTo>
                        <a:pt x="6" y="13"/>
                        <a:pt x="5" y="14"/>
                        <a:pt x="5" y="15"/>
                      </a:cubicBezTo>
                      <a:lnTo>
                        <a:pt x="3" y="14"/>
                      </a:lnTo>
                      <a:cubicBezTo>
                        <a:pt x="4" y="13"/>
                        <a:pt x="4" y="13"/>
                        <a:pt x="5" y="12"/>
                      </a:cubicBezTo>
                      <a:lnTo>
                        <a:pt x="6" y="13"/>
                      </a:lnTo>
                      <a:close/>
                      <a:moveTo>
                        <a:pt x="3" y="14"/>
                      </a:moveTo>
                      <a:lnTo>
                        <a:pt x="3" y="14"/>
                      </a:lnTo>
                      <a:lnTo>
                        <a:pt x="4" y="14"/>
                      </a:lnTo>
                      <a:lnTo>
                        <a:pt x="3" y="14"/>
                      </a:lnTo>
                      <a:close/>
                      <a:moveTo>
                        <a:pt x="5" y="15"/>
                      </a:moveTo>
                      <a:cubicBezTo>
                        <a:pt x="3" y="18"/>
                        <a:pt x="2" y="23"/>
                        <a:pt x="2" y="27"/>
                      </a:cubicBezTo>
                      <a:lnTo>
                        <a:pt x="1" y="27"/>
                      </a:lnTo>
                      <a:cubicBezTo>
                        <a:pt x="0" y="23"/>
                        <a:pt x="1" y="18"/>
                        <a:pt x="3" y="14"/>
                      </a:cubicBezTo>
                      <a:lnTo>
                        <a:pt x="5" y="15"/>
                      </a:lnTo>
                      <a:close/>
                      <a:moveTo>
                        <a:pt x="1" y="27"/>
                      </a:moveTo>
                      <a:lnTo>
                        <a:pt x="1" y="27"/>
                      </a:lnTo>
                      <a:close/>
                      <a:moveTo>
                        <a:pt x="2" y="27"/>
                      </a:moveTo>
                      <a:cubicBezTo>
                        <a:pt x="2" y="29"/>
                        <a:pt x="4" y="29"/>
                        <a:pt x="6" y="30"/>
                      </a:cubicBezTo>
                      <a:lnTo>
                        <a:pt x="6" y="31"/>
                      </a:lnTo>
                      <a:cubicBezTo>
                        <a:pt x="3" y="30"/>
                        <a:pt x="1" y="29"/>
                        <a:pt x="1" y="27"/>
                      </a:cubicBezTo>
                      <a:lnTo>
                        <a:pt x="2" y="27"/>
                      </a:lnTo>
                      <a:close/>
                      <a:moveTo>
                        <a:pt x="6" y="30"/>
                      </a:moveTo>
                      <a:lnTo>
                        <a:pt x="6" y="30"/>
                      </a:lnTo>
                      <a:close/>
                      <a:moveTo>
                        <a:pt x="6" y="30"/>
                      </a:moveTo>
                      <a:cubicBezTo>
                        <a:pt x="9" y="30"/>
                        <a:pt x="12" y="30"/>
                        <a:pt x="14" y="30"/>
                      </a:cubicBezTo>
                      <a:lnTo>
                        <a:pt x="14" y="31"/>
                      </a:lnTo>
                      <a:cubicBezTo>
                        <a:pt x="12" y="31"/>
                        <a:pt x="9" y="31"/>
                        <a:pt x="6" y="31"/>
                      </a:cubicBezTo>
                      <a:lnTo>
                        <a:pt x="6" y="30"/>
                      </a:lnTo>
                      <a:close/>
                      <a:moveTo>
                        <a:pt x="14" y="30"/>
                      </a:moveTo>
                      <a:lnTo>
                        <a:pt x="15" y="30"/>
                      </a:lnTo>
                      <a:lnTo>
                        <a:pt x="14" y="31"/>
                      </a:lnTo>
                      <a:lnTo>
                        <a:pt x="14" y="30"/>
                      </a:lnTo>
                      <a:close/>
                      <a:moveTo>
                        <a:pt x="15" y="30"/>
                      </a:moveTo>
                      <a:lnTo>
                        <a:pt x="15" y="30"/>
                      </a:lnTo>
                      <a:lnTo>
                        <a:pt x="14" y="31"/>
                      </a:lnTo>
                      <a:lnTo>
                        <a:pt x="15" y="30"/>
                      </a:lnTo>
                      <a:close/>
                      <a:moveTo>
                        <a:pt x="14" y="31"/>
                      </a:moveTo>
                      <a:lnTo>
                        <a:pt x="14" y="31"/>
                      </a:lnTo>
                      <a:close/>
                      <a:moveTo>
                        <a:pt x="15" y="30"/>
                      </a:moveTo>
                      <a:cubicBezTo>
                        <a:pt x="15" y="30"/>
                        <a:pt x="16" y="30"/>
                        <a:pt x="16" y="30"/>
                      </a:cubicBezTo>
                      <a:lnTo>
                        <a:pt x="16" y="31"/>
                      </a:lnTo>
                      <a:cubicBezTo>
                        <a:pt x="16" y="31"/>
                        <a:pt x="15" y="31"/>
                        <a:pt x="14" y="31"/>
                      </a:cubicBezTo>
                      <a:lnTo>
                        <a:pt x="15" y="30"/>
                      </a:lnTo>
                      <a:close/>
                      <a:moveTo>
                        <a:pt x="16" y="30"/>
                      </a:moveTo>
                      <a:cubicBezTo>
                        <a:pt x="17" y="30"/>
                        <a:pt x="17" y="30"/>
                        <a:pt x="18" y="30"/>
                      </a:cubicBezTo>
                      <a:lnTo>
                        <a:pt x="18" y="31"/>
                      </a:lnTo>
                      <a:cubicBezTo>
                        <a:pt x="17" y="31"/>
                        <a:pt x="17" y="31"/>
                        <a:pt x="16" y="31"/>
                      </a:cubicBezTo>
                      <a:lnTo>
                        <a:pt x="16" y="30"/>
                      </a:lnTo>
                      <a:close/>
                      <a:moveTo>
                        <a:pt x="18" y="30"/>
                      </a:moveTo>
                      <a:cubicBezTo>
                        <a:pt x="19" y="30"/>
                        <a:pt x="21" y="30"/>
                        <a:pt x="21" y="33"/>
                      </a:cubicBezTo>
                      <a:lnTo>
                        <a:pt x="19" y="33"/>
                      </a:lnTo>
                      <a:cubicBezTo>
                        <a:pt x="19" y="32"/>
                        <a:pt x="19" y="31"/>
                        <a:pt x="18" y="31"/>
                      </a:cubicBezTo>
                      <a:lnTo>
                        <a:pt x="18" y="30"/>
                      </a:lnTo>
                      <a:close/>
                      <a:moveTo>
                        <a:pt x="20" y="34"/>
                      </a:moveTo>
                      <a:lnTo>
                        <a:pt x="19" y="34"/>
                      </a:lnTo>
                      <a:lnTo>
                        <a:pt x="19" y="33"/>
                      </a:lnTo>
                      <a:lnTo>
                        <a:pt x="20" y="33"/>
                      </a:lnTo>
                      <a:lnTo>
                        <a:pt x="20" y="34"/>
                      </a:lnTo>
                      <a:close/>
                      <a:moveTo>
                        <a:pt x="20" y="32"/>
                      </a:moveTo>
                      <a:lnTo>
                        <a:pt x="20" y="32"/>
                      </a:lnTo>
                      <a:lnTo>
                        <a:pt x="20" y="34"/>
                      </a:lnTo>
                      <a:lnTo>
                        <a:pt x="20" y="32"/>
                      </a:lnTo>
                      <a:close/>
                      <a:moveTo>
                        <a:pt x="20" y="32"/>
                      </a:moveTo>
                      <a:cubicBezTo>
                        <a:pt x="21" y="32"/>
                        <a:pt x="23" y="32"/>
                        <a:pt x="24" y="32"/>
                      </a:cubicBezTo>
                      <a:lnTo>
                        <a:pt x="24" y="33"/>
                      </a:lnTo>
                      <a:cubicBezTo>
                        <a:pt x="23" y="33"/>
                        <a:pt x="21" y="34"/>
                        <a:pt x="20" y="34"/>
                      </a:cubicBezTo>
                      <a:lnTo>
                        <a:pt x="20" y="32"/>
                      </a:lnTo>
                      <a:close/>
                      <a:moveTo>
                        <a:pt x="24" y="32"/>
                      </a:moveTo>
                      <a:cubicBezTo>
                        <a:pt x="25" y="32"/>
                        <a:pt x="27" y="31"/>
                        <a:pt x="28" y="31"/>
                      </a:cubicBezTo>
                      <a:lnTo>
                        <a:pt x="29" y="32"/>
                      </a:lnTo>
                      <a:cubicBezTo>
                        <a:pt x="27" y="33"/>
                        <a:pt x="26" y="33"/>
                        <a:pt x="24" y="33"/>
                      </a:cubicBezTo>
                      <a:lnTo>
                        <a:pt x="24" y="32"/>
                      </a:lnTo>
                      <a:close/>
                      <a:moveTo>
                        <a:pt x="28" y="31"/>
                      </a:moveTo>
                      <a:cubicBezTo>
                        <a:pt x="35" y="30"/>
                        <a:pt x="42" y="27"/>
                        <a:pt x="46" y="23"/>
                      </a:cubicBezTo>
                      <a:lnTo>
                        <a:pt x="47" y="24"/>
                      </a:lnTo>
                      <a:cubicBezTo>
                        <a:pt x="43" y="28"/>
                        <a:pt x="36" y="31"/>
                        <a:pt x="29" y="32"/>
                      </a:cubicBezTo>
                      <a:lnTo>
                        <a:pt x="28" y="31"/>
                      </a:lnTo>
                      <a:close/>
                      <a:moveTo>
                        <a:pt x="47" y="24"/>
                      </a:moveTo>
                      <a:lnTo>
                        <a:pt x="47" y="24"/>
                      </a:lnTo>
                      <a:lnTo>
                        <a:pt x="47" y="23"/>
                      </a:lnTo>
                      <a:lnTo>
                        <a:pt x="47" y="24"/>
                      </a:lnTo>
                      <a:close/>
                      <a:moveTo>
                        <a:pt x="46" y="23"/>
                      </a:moveTo>
                      <a:cubicBezTo>
                        <a:pt x="48" y="21"/>
                        <a:pt x="47" y="19"/>
                        <a:pt x="47" y="17"/>
                      </a:cubicBezTo>
                      <a:lnTo>
                        <a:pt x="48" y="17"/>
                      </a:lnTo>
                      <a:cubicBezTo>
                        <a:pt x="49" y="19"/>
                        <a:pt x="49" y="22"/>
                        <a:pt x="47" y="24"/>
                      </a:cubicBezTo>
                      <a:lnTo>
                        <a:pt x="46" y="23"/>
                      </a:lnTo>
                      <a:close/>
                      <a:moveTo>
                        <a:pt x="47" y="17"/>
                      </a:moveTo>
                      <a:cubicBezTo>
                        <a:pt x="46" y="15"/>
                        <a:pt x="44" y="12"/>
                        <a:pt x="42" y="10"/>
                      </a:cubicBezTo>
                      <a:lnTo>
                        <a:pt x="43" y="9"/>
                      </a:lnTo>
                      <a:cubicBezTo>
                        <a:pt x="45" y="12"/>
                        <a:pt x="47" y="14"/>
                        <a:pt x="48" y="17"/>
                      </a:cubicBezTo>
                      <a:lnTo>
                        <a:pt x="47" y="17"/>
                      </a:lnTo>
                      <a:close/>
                      <a:moveTo>
                        <a:pt x="43" y="9"/>
                      </a:moveTo>
                      <a:lnTo>
                        <a:pt x="43" y="9"/>
                      </a:lnTo>
                      <a:lnTo>
                        <a:pt x="42" y="10"/>
                      </a:lnTo>
                      <a:lnTo>
                        <a:pt x="43" y="9"/>
                      </a:lnTo>
                      <a:close/>
                      <a:moveTo>
                        <a:pt x="42" y="10"/>
                      </a:moveTo>
                      <a:cubicBezTo>
                        <a:pt x="40" y="9"/>
                        <a:pt x="41" y="7"/>
                        <a:pt x="42" y="6"/>
                      </a:cubicBezTo>
                      <a:lnTo>
                        <a:pt x="43" y="7"/>
                      </a:lnTo>
                      <a:cubicBezTo>
                        <a:pt x="43" y="8"/>
                        <a:pt x="42" y="9"/>
                        <a:pt x="43" y="9"/>
                      </a:cubicBezTo>
                      <a:lnTo>
                        <a:pt x="42" y="10"/>
                      </a:lnTo>
                      <a:close/>
                      <a:moveTo>
                        <a:pt x="43" y="7"/>
                      </a:moveTo>
                      <a:lnTo>
                        <a:pt x="43" y="7"/>
                      </a:lnTo>
                      <a:close/>
                      <a:moveTo>
                        <a:pt x="42" y="6"/>
                      </a:moveTo>
                      <a:cubicBezTo>
                        <a:pt x="42" y="6"/>
                        <a:pt x="43" y="5"/>
                        <a:pt x="43" y="4"/>
                      </a:cubicBezTo>
                      <a:lnTo>
                        <a:pt x="44" y="4"/>
                      </a:lnTo>
                      <a:cubicBezTo>
                        <a:pt x="45" y="5"/>
                        <a:pt x="44" y="6"/>
                        <a:pt x="43" y="7"/>
                      </a:cubicBezTo>
                      <a:lnTo>
                        <a:pt x="42" y="6"/>
                      </a:lnTo>
                      <a:close/>
                      <a:moveTo>
                        <a:pt x="44" y="4"/>
                      </a:moveTo>
                      <a:lnTo>
                        <a:pt x="44" y="4"/>
                      </a:lnTo>
                      <a:close/>
                      <a:moveTo>
                        <a:pt x="43" y="4"/>
                      </a:moveTo>
                      <a:lnTo>
                        <a:pt x="43" y="4"/>
                      </a:lnTo>
                      <a:lnTo>
                        <a:pt x="44" y="4"/>
                      </a:lnTo>
                      <a:lnTo>
                        <a:pt x="43" y="4"/>
                      </a:lnTo>
                      <a:close/>
                      <a:moveTo>
                        <a:pt x="44" y="4"/>
                      </a:moveTo>
                      <a:lnTo>
                        <a:pt x="44" y="4"/>
                      </a:lnTo>
                      <a:close/>
                      <a:moveTo>
                        <a:pt x="43" y="4"/>
                      </a:moveTo>
                      <a:cubicBezTo>
                        <a:pt x="43" y="4"/>
                        <a:pt x="43" y="4"/>
                        <a:pt x="42" y="3"/>
                      </a:cubicBezTo>
                      <a:lnTo>
                        <a:pt x="44" y="3"/>
                      </a:lnTo>
                      <a:cubicBezTo>
                        <a:pt x="44" y="3"/>
                        <a:pt x="44" y="4"/>
                        <a:pt x="44" y="4"/>
                      </a:cubicBezTo>
                      <a:lnTo>
                        <a:pt x="43" y="4"/>
                      </a:lnTo>
                      <a:close/>
                      <a:moveTo>
                        <a:pt x="42" y="3"/>
                      </a:moveTo>
                      <a:cubicBezTo>
                        <a:pt x="42" y="3"/>
                        <a:pt x="42" y="3"/>
                        <a:pt x="42" y="3"/>
                      </a:cubicBezTo>
                      <a:lnTo>
                        <a:pt x="43" y="2"/>
                      </a:lnTo>
                      <a:cubicBezTo>
                        <a:pt x="43" y="2"/>
                        <a:pt x="44" y="3"/>
                        <a:pt x="44" y="3"/>
                      </a:cubicBezTo>
                      <a:lnTo>
                        <a:pt x="42" y="3"/>
                      </a:lnTo>
                      <a:close/>
                      <a:moveTo>
                        <a:pt x="42" y="3"/>
                      </a:moveTo>
                      <a:cubicBezTo>
                        <a:pt x="41" y="2"/>
                        <a:pt x="40" y="1"/>
                        <a:pt x="38" y="1"/>
                      </a:cubicBezTo>
                      <a:lnTo>
                        <a:pt x="38" y="0"/>
                      </a:lnTo>
                      <a:cubicBezTo>
                        <a:pt x="40" y="0"/>
                        <a:pt x="42" y="1"/>
                        <a:pt x="43" y="2"/>
                      </a:cubicBezTo>
                      <a:lnTo>
                        <a:pt x="42" y="3"/>
                      </a:lnTo>
                      <a:close/>
                      <a:moveTo>
                        <a:pt x="38" y="0"/>
                      </a:moveTo>
                      <a:lnTo>
                        <a:pt x="38" y="0"/>
                      </a:lnTo>
                      <a:lnTo>
                        <a:pt x="38" y="1"/>
                      </a:lnTo>
                      <a:lnTo>
                        <a:pt x="38" y="0"/>
                      </a:lnTo>
                      <a:close/>
                      <a:moveTo>
                        <a:pt x="38" y="1"/>
                      </a:moveTo>
                      <a:lnTo>
                        <a:pt x="38" y="1"/>
                      </a:lnTo>
                      <a:lnTo>
                        <a:pt x="38" y="0"/>
                      </a:lnTo>
                      <a:lnTo>
                        <a:pt x="38" y="1"/>
                      </a:lnTo>
                      <a:close/>
                      <a:moveTo>
                        <a:pt x="38" y="0"/>
                      </a:moveTo>
                      <a:lnTo>
                        <a:pt x="38" y="0"/>
                      </a:lnTo>
                      <a:lnTo>
                        <a:pt x="38" y="1"/>
                      </a:lnTo>
                      <a:lnTo>
                        <a:pt x="38" y="0"/>
                      </a:lnTo>
                      <a:close/>
                      <a:moveTo>
                        <a:pt x="38" y="1"/>
                      </a:moveTo>
                      <a:cubicBezTo>
                        <a:pt x="38" y="1"/>
                        <a:pt x="37" y="1"/>
                        <a:pt x="37" y="2"/>
                      </a:cubicBezTo>
                      <a:lnTo>
                        <a:pt x="36" y="1"/>
                      </a:lnTo>
                      <a:cubicBezTo>
                        <a:pt x="37" y="0"/>
                        <a:pt x="37" y="0"/>
                        <a:pt x="38" y="0"/>
                      </a:cubicBezTo>
                      <a:lnTo>
                        <a:pt x="38" y="1"/>
                      </a:lnTo>
                      <a:close/>
                      <a:moveTo>
                        <a:pt x="37" y="2"/>
                      </a:moveTo>
                      <a:cubicBezTo>
                        <a:pt x="36" y="2"/>
                        <a:pt x="36" y="2"/>
                        <a:pt x="35" y="2"/>
                      </a:cubicBezTo>
                      <a:lnTo>
                        <a:pt x="35" y="1"/>
                      </a:lnTo>
                      <a:cubicBezTo>
                        <a:pt x="36" y="1"/>
                        <a:pt x="36" y="1"/>
                        <a:pt x="36" y="1"/>
                      </a:cubicBezTo>
                      <a:lnTo>
                        <a:pt x="37" y="2"/>
                      </a:lnTo>
                      <a:close/>
                      <a:moveTo>
                        <a:pt x="35" y="1"/>
                      </a:moveTo>
                      <a:lnTo>
                        <a:pt x="35" y="1"/>
                      </a:lnTo>
                      <a:lnTo>
                        <a:pt x="35" y="2"/>
                      </a:lnTo>
                      <a:lnTo>
                        <a:pt x="35" y="1"/>
                      </a:lnTo>
                      <a:close/>
                    </a:path>
                  </a:pathLst>
                </a:custGeom>
                <a:solidFill>
                  <a:srgbClr val="94939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575" name="Freeform 153"/>
                <p:cNvSpPr>
                  <a:spLocks noChangeArrowheads="1"/>
                </p:cNvSpPr>
                <p:nvPr/>
              </p:nvSpPr>
              <p:spPr bwMode="auto">
                <a:xfrm>
                  <a:off x="1639" y="3911"/>
                  <a:ext cx="49" cy="53"/>
                </a:xfrm>
                <a:custGeom>
                  <a:avLst/>
                  <a:gdLst>
                    <a:gd name="T0" fmla="*/ 29586 w 36"/>
                    <a:gd name="T1" fmla="*/ 26702 h 31"/>
                    <a:gd name="T2" fmla="*/ 1825 w 36"/>
                    <a:gd name="T3" fmla="*/ 138956 h 31"/>
                    <a:gd name="T4" fmla="*/ 42525 w 36"/>
                    <a:gd name="T5" fmla="*/ 156488 h 31"/>
                    <a:gd name="T6" fmla="*/ 59692 w 36"/>
                    <a:gd name="T7" fmla="*/ 84456 h 31"/>
                    <a:gd name="T8" fmla="*/ 29586 w 36"/>
                    <a:gd name="T9" fmla="*/ 26702 h 3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6" h="31">
                      <a:moveTo>
                        <a:pt x="17" y="4"/>
                      </a:moveTo>
                      <a:cubicBezTo>
                        <a:pt x="3" y="0"/>
                        <a:pt x="0" y="16"/>
                        <a:pt x="1" y="23"/>
                      </a:cubicBezTo>
                      <a:cubicBezTo>
                        <a:pt x="2" y="31"/>
                        <a:pt x="16" y="26"/>
                        <a:pt x="24" y="26"/>
                      </a:cubicBezTo>
                      <a:cubicBezTo>
                        <a:pt x="30" y="26"/>
                        <a:pt x="36" y="19"/>
                        <a:pt x="34" y="14"/>
                      </a:cubicBezTo>
                      <a:cubicBezTo>
                        <a:pt x="32" y="9"/>
                        <a:pt x="24" y="6"/>
                        <a:pt x="17" y="4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576" name="Freeform 154"/>
                <p:cNvSpPr>
                  <a:spLocks noChangeArrowheads="1"/>
                </p:cNvSpPr>
                <p:nvPr/>
              </p:nvSpPr>
              <p:spPr bwMode="auto">
                <a:xfrm>
                  <a:off x="1638" y="3917"/>
                  <a:ext cx="49" cy="43"/>
                </a:xfrm>
                <a:custGeom>
                  <a:avLst/>
                  <a:gdLst>
                    <a:gd name="T0" fmla="*/ 17961 w 36"/>
                    <a:gd name="T1" fmla="*/ 4768 h 26"/>
                    <a:gd name="T2" fmla="*/ 27784 w 36"/>
                    <a:gd name="T3" fmla="*/ 4768 h 26"/>
                    <a:gd name="T4" fmla="*/ 17961 w 36"/>
                    <a:gd name="T5" fmla="*/ 4768 h 26"/>
                    <a:gd name="T6" fmla="*/ 8629 w 36"/>
                    <a:gd name="T7" fmla="*/ 12417 h 26"/>
                    <a:gd name="T8" fmla="*/ 17961 w 36"/>
                    <a:gd name="T9" fmla="*/ 4768 h 26"/>
                    <a:gd name="T10" fmla="*/ 6017 w 36"/>
                    <a:gd name="T11" fmla="*/ 32429 h 26"/>
                    <a:gd name="T12" fmla="*/ 8629 w 36"/>
                    <a:gd name="T13" fmla="*/ 12417 h 26"/>
                    <a:gd name="T14" fmla="*/ 6017 w 36"/>
                    <a:gd name="T15" fmla="*/ 32429 h 26"/>
                    <a:gd name="T16" fmla="*/ 1569 w 36"/>
                    <a:gd name="T17" fmla="*/ 79892 h 26"/>
                    <a:gd name="T18" fmla="*/ 6017 w 36"/>
                    <a:gd name="T19" fmla="*/ 32429 h 26"/>
                    <a:gd name="T20" fmla="*/ 2575 w 36"/>
                    <a:gd name="T21" fmla="*/ 79892 h 26"/>
                    <a:gd name="T22" fmla="*/ 2575 w 36"/>
                    <a:gd name="T23" fmla="*/ 79892 h 26"/>
                    <a:gd name="T24" fmla="*/ 20605 w 36"/>
                    <a:gd name="T25" fmla="*/ 99901 h 26"/>
                    <a:gd name="T26" fmla="*/ 2575 w 36"/>
                    <a:gd name="T27" fmla="*/ 79892 h 26"/>
                    <a:gd name="T28" fmla="*/ 26471 w 36"/>
                    <a:gd name="T29" fmla="*/ 92232 h 26"/>
                    <a:gd name="T30" fmla="*/ 20605 w 36"/>
                    <a:gd name="T31" fmla="*/ 99901 h 26"/>
                    <a:gd name="T32" fmla="*/ 26471 w 36"/>
                    <a:gd name="T33" fmla="*/ 92232 h 26"/>
                    <a:gd name="T34" fmla="*/ 36327 w 36"/>
                    <a:gd name="T35" fmla="*/ 92232 h 26"/>
                    <a:gd name="T36" fmla="*/ 26471 w 36"/>
                    <a:gd name="T37" fmla="*/ 92232 h 26"/>
                    <a:gd name="T38" fmla="*/ 36327 w 36"/>
                    <a:gd name="T39" fmla="*/ 89283 h 26"/>
                    <a:gd name="T40" fmla="*/ 36327 w 36"/>
                    <a:gd name="T41" fmla="*/ 89283 h 26"/>
                    <a:gd name="T42" fmla="*/ 38950 w 36"/>
                    <a:gd name="T43" fmla="*/ 89283 h 26"/>
                    <a:gd name="T44" fmla="*/ 36327 w 36"/>
                    <a:gd name="T45" fmla="*/ 92232 h 26"/>
                    <a:gd name="T46" fmla="*/ 38950 w 36"/>
                    <a:gd name="T47" fmla="*/ 89283 h 26"/>
                    <a:gd name="T48" fmla="*/ 49908 w 36"/>
                    <a:gd name="T49" fmla="*/ 76960 h 26"/>
                    <a:gd name="T50" fmla="*/ 38950 w 36"/>
                    <a:gd name="T51" fmla="*/ 89283 h 26"/>
                    <a:gd name="T52" fmla="*/ 50258 w 36"/>
                    <a:gd name="T53" fmla="*/ 52384 h 26"/>
                    <a:gd name="T54" fmla="*/ 49908 w 36"/>
                    <a:gd name="T55" fmla="*/ 76960 h 26"/>
                    <a:gd name="T56" fmla="*/ 50258 w 36"/>
                    <a:gd name="T57" fmla="*/ 52384 h 26"/>
                    <a:gd name="T58" fmla="*/ 52714 w 36"/>
                    <a:gd name="T59" fmla="*/ 44751 h 26"/>
                    <a:gd name="T60" fmla="*/ 50258 w 36"/>
                    <a:gd name="T61" fmla="*/ 52384 h 26"/>
                    <a:gd name="T62" fmla="*/ 52714 w 36"/>
                    <a:gd name="T63" fmla="*/ 44751 h 26"/>
                    <a:gd name="T64" fmla="*/ 52714 w 36"/>
                    <a:gd name="T65" fmla="*/ 44751 h 26"/>
                    <a:gd name="T66" fmla="*/ 26471 w 36"/>
                    <a:gd name="T67" fmla="*/ 7700 h 26"/>
                    <a:gd name="T68" fmla="*/ 52714 w 36"/>
                    <a:gd name="T69" fmla="*/ 44751 h 26"/>
                    <a:gd name="T70" fmla="*/ 27784 w 36"/>
                    <a:gd name="T71" fmla="*/ 4768 h 26"/>
                    <a:gd name="T72" fmla="*/ 26471 w 36"/>
                    <a:gd name="T73" fmla="*/ 4768 h 26"/>
                    <a:gd name="T74" fmla="*/ 26471 w 36"/>
                    <a:gd name="T75" fmla="*/ 7700 h 26"/>
                    <a:gd name="T76" fmla="*/ 27784 w 36"/>
                    <a:gd name="T77" fmla="*/ 4768 h 26"/>
                    <a:gd name="T78" fmla="*/ 26471 w 36"/>
                    <a:gd name="T79" fmla="*/ 7700 h 26"/>
                    <a:gd name="T80" fmla="*/ 26471 w 36"/>
                    <a:gd name="T81" fmla="*/ 7700 h 26"/>
                    <a:gd name="T82" fmla="*/ 26471 w 36"/>
                    <a:gd name="T83" fmla="*/ 7700 h 2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</a:gdLst>
                  <a:ahLst/>
                  <a:cxnLst>
                    <a:cxn ang="T84">
                      <a:pos x="T0" y="T1"/>
                    </a:cxn>
                    <a:cxn ang="T85">
                      <a:pos x="T2" y="T3"/>
                    </a:cxn>
                    <a:cxn ang="T86">
                      <a:pos x="T4" y="T5"/>
                    </a:cxn>
                    <a:cxn ang="T87">
                      <a:pos x="T6" y="T7"/>
                    </a:cxn>
                    <a:cxn ang="T88">
                      <a:pos x="T8" y="T9"/>
                    </a:cxn>
                    <a:cxn ang="T89">
                      <a:pos x="T10" y="T11"/>
                    </a:cxn>
                    <a:cxn ang="T90">
                      <a:pos x="T12" y="T13"/>
                    </a:cxn>
                    <a:cxn ang="T91">
                      <a:pos x="T14" y="T15"/>
                    </a:cxn>
                    <a:cxn ang="T92">
                      <a:pos x="T16" y="T17"/>
                    </a:cxn>
                    <a:cxn ang="T93">
                      <a:pos x="T18" y="T19"/>
                    </a:cxn>
                    <a:cxn ang="T94">
                      <a:pos x="T20" y="T21"/>
                    </a:cxn>
                    <a:cxn ang="T95">
                      <a:pos x="T22" y="T23"/>
                    </a:cxn>
                    <a:cxn ang="T96">
                      <a:pos x="T24" y="T25"/>
                    </a:cxn>
                    <a:cxn ang="T97">
                      <a:pos x="T26" y="T27"/>
                    </a:cxn>
                    <a:cxn ang="T98">
                      <a:pos x="T28" y="T29"/>
                    </a:cxn>
                    <a:cxn ang="T99">
                      <a:pos x="T30" y="T31"/>
                    </a:cxn>
                    <a:cxn ang="T100">
                      <a:pos x="T32" y="T33"/>
                    </a:cxn>
                    <a:cxn ang="T101">
                      <a:pos x="T34" y="T35"/>
                    </a:cxn>
                    <a:cxn ang="T102">
                      <a:pos x="T36" y="T37"/>
                    </a:cxn>
                    <a:cxn ang="T103">
                      <a:pos x="T38" y="T39"/>
                    </a:cxn>
                    <a:cxn ang="T104">
                      <a:pos x="T40" y="T41"/>
                    </a:cxn>
                    <a:cxn ang="T105">
                      <a:pos x="T42" y="T43"/>
                    </a:cxn>
                    <a:cxn ang="T106">
                      <a:pos x="T44" y="T45"/>
                    </a:cxn>
                    <a:cxn ang="T107">
                      <a:pos x="T46" y="T47"/>
                    </a:cxn>
                    <a:cxn ang="T108">
                      <a:pos x="T48" y="T49"/>
                    </a:cxn>
                    <a:cxn ang="T109">
                      <a:pos x="T50" y="T51"/>
                    </a:cxn>
                    <a:cxn ang="T110">
                      <a:pos x="T52" y="T53"/>
                    </a:cxn>
                    <a:cxn ang="T111">
                      <a:pos x="T54" y="T55"/>
                    </a:cxn>
                    <a:cxn ang="T112">
                      <a:pos x="T56" y="T57"/>
                    </a:cxn>
                    <a:cxn ang="T113">
                      <a:pos x="T58" y="T59"/>
                    </a:cxn>
                    <a:cxn ang="T114">
                      <a:pos x="T60" y="T61"/>
                    </a:cxn>
                    <a:cxn ang="T115">
                      <a:pos x="T62" y="T63"/>
                    </a:cxn>
                    <a:cxn ang="T116">
                      <a:pos x="T64" y="T65"/>
                    </a:cxn>
                    <a:cxn ang="T117">
                      <a:pos x="T66" y="T67"/>
                    </a:cxn>
                    <a:cxn ang="T118">
                      <a:pos x="T68" y="T69"/>
                    </a:cxn>
                    <a:cxn ang="T119">
                      <a:pos x="T70" y="T71"/>
                    </a:cxn>
                    <a:cxn ang="T120">
                      <a:pos x="T72" y="T73"/>
                    </a:cxn>
                    <a:cxn ang="T121">
                      <a:pos x="T74" y="T75"/>
                    </a:cxn>
                    <a:cxn ang="T122">
                      <a:pos x="T76" y="T77"/>
                    </a:cxn>
                    <a:cxn ang="T123">
                      <a:pos x="T78" y="T79"/>
                    </a:cxn>
                    <a:cxn ang="T124">
                      <a:pos x="T80" y="T81"/>
                    </a:cxn>
                    <a:cxn ang="T125">
                      <a:pos x="T82" y="T83"/>
                    </a:cxn>
                  </a:cxnLst>
                  <a:rect l="0" t="0" r="r" b="b"/>
                  <a:pathLst>
                    <a:path w="36" h="26">
                      <a:moveTo>
                        <a:pt x="18" y="2"/>
                      </a:moveTo>
                      <a:cubicBezTo>
                        <a:pt x="16" y="1"/>
                        <a:pt x="14" y="1"/>
                        <a:pt x="12" y="1"/>
                      </a:cubicBezTo>
                      <a:lnTo>
                        <a:pt x="12" y="0"/>
                      </a:lnTo>
                      <a:cubicBezTo>
                        <a:pt x="14" y="0"/>
                        <a:pt x="16" y="0"/>
                        <a:pt x="19" y="1"/>
                      </a:cubicBezTo>
                      <a:lnTo>
                        <a:pt x="18" y="2"/>
                      </a:lnTo>
                      <a:close/>
                      <a:moveTo>
                        <a:pt x="12" y="1"/>
                      </a:moveTo>
                      <a:cubicBezTo>
                        <a:pt x="10" y="2"/>
                        <a:pt x="9" y="2"/>
                        <a:pt x="8" y="3"/>
                      </a:cubicBezTo>
                      <a:lnTo>
                        <a:pt x="6" y="3"/>
                      </a:lnTo>
                      <a:cubicBezTo>
                        <a:pt x="8" y="1"/>
                        <a:pt x="10" y="0"/>
                        <a:pt x="12" y="0"/>
                      </a:cubicBezTo>
                      <a:lnTo>
                        <a:pt x="12" y="1"/>
                      </a:lnTo>
                      <a:close/>
                      <a:moveTo>
                        <a:pt x="8" y="3"/>
                      </a:moveTo>
                      <a:cubicBezTo>
                        <a:pt x="6" y="5"/>
                        <a:pt x="5" y="6"/>
                        <a:pt x="4" y="8"/>
                      </a:cubicBezTo>
                      <a:lnTo>
                        <a:pt x="3" y="8"/>
                      </a:lnTo>
                      <a:cubicBezTo>
                        <a:pt x="4" y="6"/>
                        <a:pt x="5" y="4"/>
                        <a:pt x="6" y="3"/>
                      </a:cubicBezTo>
                      <a:lnTo>
                        <a:pt x="8" y="3"/>
                      </a:lnTo>
                      <a:close/>
                      <a:moveTo>
                        <a:pt x="4" y="8"/>
                      </a:moveTo>
                      <a:cubicBezTo>
                        <a:pt x="2" y="12"/>
                        <a:pt x="2" y="17"/>
                        <a:pt x="2" y="20"/>
                      </a:cubicBezTo>
                      <a:lnTo>
                        <a:pt x="1" y="20"/>
                      </a:lnTo>
                      <a:cubicBezTo>
                        <a:pt x="0" y="17"/>
                        <a:pt x="1" y="12"/>
                        <a:pt x="3" y="8"/>
                      </a:cubicBezTo>
                      <a:lnTo>
                        <a:pt x="4" y="8"/>
                      </a:lnTo>
                      <a:close/>
                      <a:moveTo>
                        <a:pt x="2" y="20"/>
                      </a:moveTo>
                      <a:lnTo>
                        <a:pt x="2" y="20"/>
                      </a:lnTo>
                      <a:close/>
                      <a:moveTo>
                        <a:pt x="2" y="20"/>
                      </a:moveTo>
                      <a:cubicBezTo>
                        <a:pt x="3" y="24"/>
                        <a:pt x="8" y="24"/>
                        <a:pt x="13" y="24"/>
                      </a:cubicBezTo>
                      <a:lnTo>
                        <a:pt x="14" y="25"/>
                      </a:lnTo>
                      <a:cubicBezTo>
                        <a:pt x="7" y="26"/>
                        <a:pt x="2" y="25"/>
                        <a:pt x="1" y="20"/>
                      </a:cubicBezTo>
                      <a:lnTo>
                        <a:pt x="2" y="20"/>
                      </a:lnTo>
                      <a:close/>
                      <a:moveTo>
                        <a:pt x="13" y="24"/>
                      </a:moveTo>
                      <a:cubicBezTo>
                        <a:pt x="15" y="23"/>
                        <a:pt x="16" y="23"/>
                        <a:pt x="18" y="23"/>
                      </a:cubicBezTo>
                      <a:lnTo>
                        <a:pt x="18" y="24"/>
                      </a:lnTo>
                      <a:cubicBezTo>
                        <a:pt x="17" y="24"/>
                        <a:pt x="15" y="25"/>
                        <a:pt x="14" y="25"/>
                      </a:cubicBezTo>
                      <a:lnTo>
                        <a:pt x="13" y="24"/>
                      </a:lnTo>
                      <a:close/>
                      <a:moveTo>
                        <a:pt x="18" y="23"/>
                      </a:moveTo>
                      <a:cubicBezTo>
                        <a:pt x="20" y="23"/>
                        <a:pt x="23" y="22"/>
                        <a:pt x="25" y="22"/>
                      </a:cubicBezTo>
                      <a:lnTo>
                        <a:pt x="25" y="23"/>
                      </a:lnTo>
                      <a:cubicBezTo>
                        <a:pt x="23" y="23"/>
                        <a:pt x="21" y="24"/>
                        <a:pt x="18" y="24"/>
                      </a:cubicBezTo>
                      <a:lnTo>
                        <a:pt x="18" y="23"/>
                      </a:lnTo>
                      <a:close/>
                      <a:moveTo>
                        <a:pt x="25" y="22"/>
                      </a:moveTo>
                      <a:lnTo>
                        <a:pt x="25" y="22"/>
                      </a:lnTo>
                      <a:lnTo>
                        <a:pt x="25" y="23"/>
                      </a:lnTo>
                      <a:lnTo>
                        <a:pt x="25" y="22"/>
                      </a:lnTo>
                      <a:close/>
                      <a:moveTo>
                        <a:pt x="25" y="22"/>
                      </a:moveTo>
                      <a:cubicBezTo>
                        <a:pt x="26" y="22"/>
                        <a:pt x="26" y="22"/>
                        <a:pt x="27" y="22"/>
                      </a:cubicBezTo>
                      <a:lnTo>
                        <a:pt x="27" y="23"/>
                      </a:lnTo>
                      <a:cubicBezTo>
                        <a:pt x="27" y="23"/>
                        <a:pt x="26" y="23"/>
                        <a:pt x="25" y="23"/>
                      </a:cubicBezTo>
                      <a:lnTo>
                        <a:pt x="25" y="22"/>
                      </a:lnTo>
                      <a:close/>
                      <a:moveTo>
                        <a:pt x="27" y="22"/>
                      </a:moveTo>
                      <a:cubicBezTo>
                        <a:pt x="29" y="21"/>
                        <a:pt x="31" y="20"/>
                        <a:pt x="32" y="18"/>
                      </a:cubicBezTo>
                      <a:lnTo>
                        <a:pt x="34" y="19"/>
                      </a:lnTo>
                      <a:cubicBezTo>
                        <a:pt x="32" y="21"/>
                        <a:pt x="30" y="22"/>
                        <a:pt x="27" y="23"/>
                      </a:cubicBezTo>
                      <a:lnTo>
                        <a:pt x="27" y="22"/>
                      </a:lnTo>
                      <a:close/>
                      <a:moveTo>
                        <a:pt x="32" y="18"/>
                      </a:moveTo>
                      <a:cubicBezTo>
                        <a:pt x="34" y="17"/>
                        <a:pt x="35" y="15"/>
                        <a:pt x="35" y="13"/>
                      </a:cubicBezTo>
                      <a:lnTo>
                        <a:pt x="36" y="13"/>
                      </a:lnTo>
                      <a:cubicBezTo>
                        <a:pt x="36" y="15"/>
                        <a:pt x="35" y="17"/>
                        <a:pt x="34" y="19"/>
                      </a:cubicBezTo>
                      <a:lnTo>
                        <a:pt x="32" y="18"/>
                      </a:lnTo>
                      <a:close/>
                      <a:moveTo>
                        <a:pt x="35" y="13"/>
                      </a:moveTo>
                      <a:cubicBezTo>
                        <a:pt x="35" y="12"/>
                        <a:pt x="35" y="12"/>
                        <a:pt x="34" y="11"/>
                      </a:cubicBezTo>
                      <a:lnTo>
                        <a:pt x="36" y="11"/>
                      </a:lnTo>
                      <a:cubicBezTo>
                        <a:pt x="36" y="11"/>
                        <a:pt x="36" y="12"/>
                        <a:pt x="36" y="13"/>
                      </a:cubicBezTo>
                      <a:lnTo>
                        <a:pt x="35" y="13"/>
                      </a:lnTo>
                      <a:close/>
                      <a:moveTo>
                        <a:pt x="36" y="11"/>
                      </a:moveTo>
                      <a:lnTo>
                        <a:pt x="36" y="11"/>
                      </a:lnTo>
                      <a:lnTo>
                        <a:pt x="35" y="11"/>
                      </a:lnTo>
                      <a:lnTo>
                        <a:pt x="36" y="11"/>
                      </a:lnTo>
                      <a:close/>
                      <a:moveTo>
                        <a:pt x="34" y="11"/>
                      </a:moveTo>
                      <a:cubicBezTo>
                        <a:pt x="32" y="6"/>
                        <a:pt x="25" y="4"/>
                        <a:pt x="18" y="2"/>
                      </a:cubicBezTo>
                      <a:lnTo>
                        <a:pt x="19" y="1"/>
                      </a:lnTo>
                      <a:cubicBezTo>
                        <a:pt x="25" y="3"/>
                        <a:pt x="33" y="5"/>
                        <a:pt x="36" y="11"/>
                      </a:cubicBezTo>
                      <a:lnTo>
                        <a:pt x="34" y="11"/>
                      </a:lnTo>
                      <a:close/>
                      <a:moveTo>
                        <a:pt x="19" y="1"/>
                      </a:moveTo>
                      <a:lnTo>
                        <a:pt x="19" y="1"/>
                      </a:lnTo>
                      <a:lnTo>
                        <a:pt x="18" y="1"/>
                      </a:lnTo>
                      <a:lnTo>
                        <a:pt x="19" y="1"/>
                      </a:lnTo>
                      <a:close/>
                      <a:moveTo>
                        <a:pt x="18" y="2"/>
                      </a:moveTo>
                      <a:lnTo>
                        <a:pt x="18" y="2"/>
                      </a:lnTo>
                      <a:lnTo>
                        <a:pt x="19" y="1"/>
                      </a:lnTo>
                      <a:lnTo>
                        <a:pt x="18" y="2"/>
                      </a:lnTo>
                      <a:close/>
                      <a:moveTo>
                        <a:pt x="18" y="2"/>
                      </a:moveTo>
                      <a:lnTo>
                        <a:pt x="18" y="2"/>
                      </a:lnTo>
                      <a:lnTo>
                        <a:pt x="18" y="1"/>
                      </a:lnTo>
                      <a:lnTo>
                        <a:pt x="18" y="2"/>
                      </a:lnTo>
                      <a:close/>
                    </a:path>
                  </a:pathLst>
                </a:custGeom>
                <a:solidFill>
                  <a:srgbClr val="94939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577" name="Freeform 155"/>
                <p:cNvSpPr>
                  <a:spLocks noChangeArrowheads="1"/>
                </p:cNvSpPr>
                <p:nvPr/>
              </p:nvSpPr>
              <p:spPr bwMode="auto">
                <a:xfrm>
                  <a:off x="1694" y="3907"/>
                  <a:ext cx="65" cy="70"/>
                </a:xfrm>
                <a:custGeom>
                  <a:avLst/>
                  <a:gdLst>
                    <a:gd name="T0" fmla="*/ 47427 w 48"/>
                    <a:gd name="T1" fmla="*/ 71185 h 41"/>
                    <a:gd name="T2" fmla="*/ 2609 w 48"/>
                    <a:gd name="T3" fmla="*/ 77732 h 41"/>
                    <a:gd name="T4" fmla="*/ 1584 w 48"/>
                    <a:gd name="T5" fmla="*/ 195807 h 41"/>
                    <a:gd name="T6" fmla="*/ 25240 w 48"/>
                    <a:gd name="T7" fmla="*/ 256697 h 41"/>
                    <a:gd name="T8" fmla="*/ 59596 w 48"/>
                    <a:gd name="T9" fmla="*/ 206608 h 41"/>
                    <a:gd name="T10" fmla="*/ 68361 w 48"/>
                    <a:gd name="T11" fmla="*/ 146892 h 41"/>
                    <a:gd name="T12" fmla="*/ 47427 w 48"/>
                    <a:gd name="T13" fmla="*/ 71185 h 41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48" h="41">
                      <a:moveTo>
                        <a:pt x="32" y="11"/>
                      </a:moveTo>
                      <a:cubicBezTo>
                        <a:pt x="22" y="8"/>
                        <a:pt x="5" y="0"/>
                        <a:pt x="2" y="12"/>
                      </a:cubicBezTo>
                      <a:cubicBezTo>
                        <a:pt x="1" y="17"/>
                        <a:pt x="0" y="23"/>
                        <a:pt x="1" y="30"/>
                      </a:cubicBezTo>
                      <a:cubicBezTo>
                        <a:pt x="2" y="35"/>
                        <a:pt x="10" y="41"/>
                        <a:pt x="17" y="40"/>
                      </a:cubicBezTo>
                      <a:cubicBezTo>
                        <a:pt x="25" y="40"/>
                        <a:pt x="31" y="33"/>
                        <a:pt x="40" y="32"/>
                      </a:cubicBezTo>
                      <a:cubicBezTo>
                        <a:pt x="46" y="31"/>
                        <a:pt x="48" y="27"/>
                        <a:pt x="46" y="23"/>
                      </a:cubicBezTo>
                      <a:cubicBezTo>
                        <a:pt x="43" y="17"/>
                        <a:pt x="39" y="13"/>
                        <a:pt x="32" y="11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578" name="Freeform 156"/>
                <p:cNvSpPr>
                  <a:spLocks noChangeArrowheads="1"/>
                </p:cNvSpPr>
                <p:nvPr/>
              </p:nvSpPr>
              <p:spPr bwMode="auto">
                <a:xfrm>
                  <a:off x="1694" y="3915"/>
                  <a:ext cx="64" cy="63"/>
                </a:xfrm>
                <a:custGeom>
                  <a:avLst/>
                  <a:gdLst>
                    <a:gd name="T0" fmla="*/ 46109 w 47"/>
                    <a:gd name="T1" fmla="*/ 43589 h 37"/>
                    <a:gd name="T2" fmla="*/ 46109 w 47"/>
                    <a:gd name="T3" fmla="*/ 46843 h 37"/>
                    <a:gd name="T4" fmla="*/ 46109 w 47"/>
                    <a:gd name="T5" fmla="*/ 46843 h 37"/>
                    <a:gd name="T6" fmla="*/ 39001 w 47"/>
                    <a:gd name="T7" fmla="*/ 28410 h 37"/>
                    <a:gd name="T8" fmla="*/ 39001 w 47"/>
                    <a:gd name="T9" fmla="*/ 34703 h 37"/>
                    <a:gd name="T10" fmla="*/ 39001 w 47"/>
                    <a:gd name="T11" fmla="*/ 28410 h 37"/>
                    <a:gd name="T12" fmla="*/ 4231 w 47"/>
                    <a:gd name="T13" fmla="*/ 46843 h 37"/>
                    <a:gd name="T14" fmla="*/ 18610 w 47"/>
                    <a:gd name="T15" fmla="*/ 10446 h 37"/>
                    <a:gd name="T16" fmla="*/ 2578 w 47"/>
                    <a:gd name="T17" fmla="*/ 46843 h 37"/>
                    <a:gd name="T18" fmla="*/ 1575 w 47"/>
                    <a:gd name="T19" fmla="*/ 94331 h 37"/>
                    <a:gd name="T20" fmla="*/ 4231 w 47"/>
                    <a:gd name="T21" fmla="*/ 46843 h 37"/>
                    <a:gd name="T22" fmla="*/ 0 w 47"/>
                    <a:gd name="T23" fmla="*/ 155525 h 37"/>
                    <a:gd name="T24" fmla="*/ 0 w 47"/>
                    <a:gd name="T25" fmla="*/ 155525 h 37"/>
                    <a:gd name="T26" fmla="*/ 0 w 47"/>
                    <a:gd name="T27" fmla="*/ 155525 h 37"/>
                    <a:gd name="T28" fmla="*/ 0 w 47"/>
                    <a:gd name="T29" fmla="*/ 155525 h 37"/>
                    <a:gd name="T30" fmla="*/ 0 w 47"/>
                    <a:gd name="T31" fmla="*/ 155525 h 37"/>
                    <a:gd name="T32" fmla="*/ 0 w 47"/>
                    <a:gd name="T33" fmla="*/ 155525 h 37"/>
                    <a:gd name="T34" fmla="*/ 1575 w 47"/>
                    <a:gd name="T35" fmla="*/ 166536 h 37"/>
                    <a:gd name="T36" fmla="*/ 4231 w 47"/>
                    <a:gd name="T37" fmla="*/ 166536 h 37"/>
                    <a:gd name="T38" fmla="*/ 1575 w 47"/>
                    <a:gd name="T39" fmla="*/ 166536 h 37"/>
                    <a:gd name="T40" fmla="*/ 24903 w 47"/>
                    <a:gd name="T41" fmla="*/ 209913 h 37"/>
                    <a:gd name="T42" fmla="*/ 5925 w 47"/>
                    <a:gd name="T43" fmla="*/ 178084 h 37"/>
                    <a:gd name="T44" fmla="*/ 24903 w 47"/>
                    <a:gd name="T45" fmla="*/ 212816 h 37"/>
                    <a:gd name="T46" fmla="*/ 40797 w 47"/>
                    <a:gd name="T47" fmla="*/ 190347 h 37"/>
                    <a:gd name="T48" fmla="*/ 24903 w 47"/>
                    <a:gd name="T49" fmla="*/ 209913 h 37"/>
                    <a:gd name="T50" fmla="*/ 59512 w 47"/>
                    <a:gd name="T51" fmla="*/ 166536 h 37"/>
                    <a:gd name="T52" fmla="*/ 59512 w 47"/>
                    <a:gd name="T53" fmla="*/ 166536 h 37"/>
                    <a:gd name="T54" fmla="*/ 59512 w 47"/>
                    <a:gd name="T55" fmla="*/ 166536 h 37"/>
                    <a:gd name="T56" fmla="*/ 61177 w 47"/>
                    <a:gd name="T57" fmla="*/ 166536 h 37"/>
                    <a:gd name="T58" fmla="*/ 61177 w 47"/>
                    <a:gd name="T59" fmla="*/ 162080 h 37"/>
                    <a:gd name="T60" fmla="*/ 61177 w 47"/>
                    <a:gd name="T61" fmla="*/ 162080 h 37"/>
                    <a:gd name="T62" fmla="*/ 61177 w 47"/>
                    <a:gd name="T63" fmla="*/ 166536 h 37"/>
                    <a:gd name="T64" fmla="*/ 65445 w 47"/>
                    <a:gd name="T65" fmla="*/ 118489 h 37"/>
                    <a:gd name="T66" fmla="*/ 65445 w 47"/>
                    <a:gd name="T67" fmla="*/ 145438 h 37"/>
                    <a:gd name="T68" fmla="*/ 66832 w 47"/>
                    <a:gd name="T69" fmla="*/ 111605 h 37"/>
                    <a:gd name="T70" fmla="*/ 65445 w 47"/>
                    <a:gd name="T71" fmla="*/ 111605 h 37"/>
                    <a:gd name="T72" fmla="*/ 65445 w 47"/>
                    <a:gd name="T73" fmla="*/ 111605 h 37"/>
                    <a:gd name="T74" fmla="*/ 66832 w 47"/>
                    <a:gd name="T75" fmla="*/ 108025 h 37"/>
                    <a:gd name="T76" fmla="*/ 65445 w 47"/>
                    <a:gd name="T77" fmla="*/ 111605 h 37"/>
                    <a:gd name="T78" fmla="*/ 66832 w 47"/>
                    <a:gd name="T79" fmla="*/ 108025 h 37"/>
                    <a:gd name="T80" fmla="*/ 61177 w 47"/>
                    <a:gd name="T81" fmla="*/ 90551 h 37"/>
                    <a:gd name="T82" fmla="*/ 63887 w 47"/>
                    <a:gd name="T83" fmla="*/ 101015 h 37"/>
                    <a:gd name="T84" fmla="*/ 46109 w 47"/>
                    <a:gd name="T85" fmla="*/ 43589 h 37"/>
                    <a:gd name="T86" fmla="*/ 46109 w 47"/>
                    <a:gd name="T87" fmla="*/ 43589 h 37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</a:gdLst>
                  <a:ahLst/>
                  <a:cxnLst>
                    <a:cxn ang="T88">
                      <a:pos x="T0" y="T1"/>
                    </a:cxn>
                    <a:cxn ang="T89">
                      <a:pos x="T2" y="T3"/>
                    </a:cxn>
                    <a:cxn ang="T90">
                      <a:pos x="T4" y="T5"/>
                    </a:cxn>
                    <a:cxn ang="T91">
                      <a:pos x="T6" y="T7"/>
                    </a:cxn>
                    <a:cxn ang="T92">
                      <a:pos x="T8" y="T9"/>
                    </a:cxn>
                    <a:cxn ang="T93">
                      <a:pos x="T10" y="T11"/>
                    </a:cxn>
                    <a:cxn ang="T94">
                      <a:pos x="T12" y="T13"/>
                    </a:cxn>
                    <a:cxn ang="T95">
                      <a:pos x="T14" y="T15"/>
                    </a:cxn>
                    <a:cxn ang="T96">
                      <a:pos x="T16" y="T17"/>
                    </a:cxn>
                    <a:cxn ang="T97">
                      <a:pos x="T18" y="T19"/>
                    </a:cxn>
                    <a:cxn ang="T98">
                      <a:pos x="T20" y="T21"/>
                    </a:cxn>
                    <a:cxn ang="T99">
                      <a:pos x="T22" y="T23"/>
                    </a:cxn>
                    <a:cxn ang="T100">
                      <a:pos x="T24" y="T25"/>
                    </a:cxn>
                    <a:cxn ang="T101">
                      <a:pos x="T26" y="T27"/>
                    </a:cxn>
                    <a:cxn ang="T102">
                      <a:pos x="T28" y="T29"/>
                    </a:cxn>
                    <a:cxn ang="T103">
                      <a:pos x="T30" y="T31"/>
                    </a:cxn>
                    <a:cxn ang="T104">
                      <a:pos x="T32" y="T33"/>
                    </a:cxn>
                    <a:cxn ang="T105">
                      <a:pos x="T34" y="T35"/>
                    </a:cxn>
                    <a:cxn ang="T106">
                      <a:pos x="T36" y="T37"/>
                    </a:cxn>
                    <a:cxn ang="T107">
                      <a:pos x="T38" y="T39"/>
                    </a:cxn>
                    <a:cxn ang="T108">
                      <a:pos x="T40" y="T41"/>
                    </a:cxn>
                    <a:cxn ang="T109">
                      <a:pos x="T42" y="T43"/>
                    </a:cxn>
                    <a:cxn ang="T110">
                      <a:pos x="T44" y="T45"/>
                    </a:cxn>
                    <a:cxn ang="T111">
                      <a:pos x="T46" y="T47"/>
                    </a:cxn>
                    <a:cxn ang="T112">
                      <a:pos x="T48" y="T49"/>
                    </a:cxn>
                    <a:cxn ang="T113">
                      <a:pos x="T50" y="T51"/>
                    </a:cxn>
                    <a:cxn ang="T114">
                      <a:pos x="T52" y="T53"/>
                    </a:cxn>
                    <a:cxn ang="T115">
                      <a:pos x="T54" y="T55"/>
                    </a:cxn>
                    <a:cxn ang="T116">
                      <a:pos x="T56" y="T57"/>
                    </a:cxn>
                    <a:cxn ang="T117">
                      <a:pos x="T58" y="T59"/>
                    </a:cxn>
                    <a:cxn ang="T118">
                      <a:pos x="T60" y="T61"/>
                    </a:cxn>
                    <a:cxn ang="T119">
                      <a:pos x="T62" y="T63"/>
                    </a:cxn>
                    <a:cxn ang="T120">
                      <a:pos x="T64" y="T65"/>
                    </a:cxn>
                    <a:cxn ang="T121">
                      <a:pos x="T66" y="T67"/>
                    </a:cxn>
                    <a:cxn ang="T122">
                      <a:pos x="T68" y="T69"/>
                    </a:cxn>
                    <a:cxn ang="T123">
                      <a:pos x="T70" y="T71"/>
                    </a:cxn>
                    <a:cxn ang="T124">
                      <a:pos x="T72" y="T73"/>
                    </a:cxn>
                    <a:cxn ang="T125">
                      <a:pos x="T74" y="T75"/>
                    </a:cxn>
                    <a:cxn ang="T126">
                      <a:pos x="T76" y="T77"/>
                    </a:cxn>
                    <a:cxn ang="T127">
                      <a:pos x="T78" y="T79"/>
                    </a:cxn>
                    <a:cxn ang="T128">
                      <a:pos x="T80" y="T81"/>
                    </a:cxn>
                    <a:cxn ang="T129">
                      <a:pos x="T82" y="T83"/>
                    </a:cxn>
                    <a:cxn ang="T130">
                      <a:pos x="T84" y="T85"/>
                    </a:cxn>
                    <a:cxn ang="T131">
                      <a:pos x="T86" y="T87"/>
                    </a:cxn>
                  </a:cxnLst>
                  <a:rect l="0" t="0" r="r" b="b"/>
                  <a:pathLst>
                    <a:path w="47" h="37">
                      <a:moveTo>
                        <a:pt x="32" y="8"/>
                      </a:moveTo>
                      <a:lnTo>
                        <a:pt x="32" y="8"/>
                      </a:lnTo>
                      <a:lnTo>
                        <a:pt x="32" y="7"/>
                      </a:lnTo>
                      <a:lnTo>
                        <a:pt x="32" y="8"/>
                      </a:lnTo>
                      <a:close/>
                      <a:moveTo>
                        <a:pt x="32" y="8"/>
                      </a:moveTo>
                      <a:lnTo>
                        <a:pt x="32" y="8"/>
                      </a:lnTo>
                      <a:lnTo>
                        <a:pt x="32" y="7"/>
                      </a:lnTo>
                      <a:lnTo>
                        <a:pt x="32" y="8"/>
                      </a:lnTo>
                      <a:close/>
                      <a:moveTo>
                        <a:pt x="32" y="8"/>
                      </a:moveTo>
                      <a:cubicBezTo>
                        <a:pt x="30" y="7"/>
                        <a:pt x="29" y="7"/>
                        <a:pt x="27" y="6"/>
                      </a:cubicBezTo>
                      <a:lnTo>
                        <a:pt x="27" y="5"/>
                      </a:lnTo>
                      <a:cubicBezTo>
                        <a:pt x="29" y="6"/>
                        <a:pt x="31" y="6"/>
                        <a:pt x="32" y="7"/>
                      </a:cubicBezTo>
                      <a:lnTo>
                        <a:pt x="32" y="8"/>
                      </a:lnTo>
                      <a:close/>
                      <a:moveTo>
                        <a:pt x="27" y="6"/>
                      </a:moveTo>
                      <a:cubicBezTo>
                        <a:pt x="22" y="5"/>
                        <a:pt x="17" y="3"/>
                        <a:pt x="13" y="2"/>
                      </a:cubicBezTo>
                      <a:lnTo>
                        <a:pt x="13" y="1"/>
                      </a:lnTo>
                      <a:cubicBezTo>
                        <a:pt x="18" y="2"/>
                        <a:pt x="23" y="3"/>
                        <a:pt x="27" y="5"/>
                      </a:cubicBezTo>
                      <a:lnTo>
                        <a:pt x="27" y="6"/>
                      </a:lnTo>
                      <a:close/>
                      <a:moveTo>
                        <a:pt x="13" y="2"/>
                      </a:moveTo>
                      <a:cubicBezTo>
                        <a:pt x="8" y="2"/>
                        <a:pt x="4" y="3"/>
                        <a:pt x="3" y="8"/>
                      </a:cubicBezTo>
                      <a:lnTo>
                        <a:pt x="2" y="7"/>
                      </a:lnTo>
                      <a:cubicBezTo>
                        <a:pt x="3" y="1"/>
                        <a:pt x="8" y="0"/>
                        <a:pt x="13" y="1"/>
                      </a:cubicBezTo>
                      <a:lnTo>
                        <a:pt x="13" y="2"/>
                      </a:lnTo>
                      <a:close/>
                      <a:moveTo>
                        <a:pt x="3" y="8"/>
                      </a:moveTo>
                      <a:lnTo>
                        <a:pt x="3" y="8"/>
                      </a:lnTo>
                      <a:lnTo>
                        <a:pt x="2" y="8"/>
                      </a:lnTo>
                      <a:lnTo>
                        <a:pt x="3" y="8"/>
                      </a:lnTo>
                      <a:close/>
                      <a:moveTo>
                        <a:pt x="3" y="8"/>
                      </a:moveTo>
                      <a:cubicBezTo>
                        <a:pt x="2" y="10"/>
                        <a:pt x="2" y="13"/>
                        <a:pt x="1" y="16"/>
                      </a:cubicBezTo>
                      <a:lnTo>
                        <a:pt x="0" y="16"/>
                      </a:lnTo>
                      <a:cubicBezTo>
                        <a:pt x="0" y="13"/>
                        <a:pt x="1" y="10"/>
                        <a:pt x="2" y="7"/>
                      </a:cubicBezTo>
                      <a:lnTo>
                        <a:pt x="3" y="8"/>
                      </a:lnTo>
                      <a:close/>
                      <a:moveTo>
                        <a:pt x="1" y="16"/>
                      </a:moveTo>
                      <a:cubicBezTo>
                        <a:pt x="1" y="19"/>
                        <a:pt x="1" y="22"/>
                        <a:pt x="2" y="26"/>
                      </a:cubicBezTo>
                      <a:lnTo>
                        <a:pt x="0" y="26"/>
                      </a:lnTo>
                      <a:cubicBezTo>
                        <a:pt x="0" y="23"/>
                        <a:pt x="0" y="19"/>
                        <a:pt x="0" y="16"/>
                      </a:cubicBezTo>
                      <a:lnTo>
                        <a:pt x="1" y="16"/>
                      </a:lnTo>
                      <a:close/>
                      <a:moveTo>
                        <a:pt x="0" y="26"/>
                      </a:moveTo>
                      <a:lnTo>
                        <a:pt x="0" y="26"/>
                      </a:lnTo>
                      <a:lnTo>
                        <a:pt x="1" y="26"/>
                      </a:lnTo>
                      <a:lnTo>
                        <a:pt x="0" y="26"/>
                      </a:lnTo>
                      <a:close/>
                      <a:moveTo>
                        <a:pt x="2" y="26"/>
                      </a:moveTo>
                      <a:lnTo>
                        <a:pt x="2" y="26"/>
                      </a:lnTo>
                      <a:lnTo>
                        <a:pt x="0" y="26"/>
                      </a:lnTo>
                      <a:lnTo>
                        <a:pt x="2" y="26"/>
                      </a:lnTo>
                      <a:close/>
                      <a:moveTo>
                        <a:pt x="0" y="26"/>
                      </a:moveTo>
                      <a:lnTo>
                        <a:pt x="0" y="26"/>
                      </a:lnTo>
                      <a:lnTo>
                        <a:pt x="1" y="26"/>
                      </a:lnTo>
                      <a:lnTo>
                        <a:pt x="0" y="26"/>
                      </a:lnTo>
                      <a:close/>
                      <a:moveTo>
                        <a:pt x="2" y="26"/>
                      </a:moveTo>
                      <a:cubicBezTo>
                        <a:pt x="2" y="26"/>
                        <a:pt x="2" y="27"/>
                        <a:pt x="3" y="28"/>
                      </a:cubicBezTo>
                      <a:lnTo>
                        <a:pt x="1" y="28"/>
                      </a:lnTo>
                      <a:cubicBezTo>
                        <a:pt x="1" y="27"/>
                        <a:pt x="1" y="27"/>
                        <a:pt x="0" y="26"/>
                      </a:cubicBezTo>
                      <a:lnTo>
                        <a:pt x="2" y="26"/>
                      </a:lnTo>
                      <a:close/>
                      <a:moveTo>
                        <a:pt x="3" y="28"/>
                      </a:moveTo>
                      <a:cubicBezTo>
                        <a:pt x="3" y="28"/>
                        <a:pt x="4" y="29"/>
                        <a:pt x="4" y="30"/>
                      </a:cubicBezTo>
                      <a:lnTo>
                        <a:pt x="3" y="31"/>
                      </a:lnTo>
                      <a:cubicBezTo>
                        <a:pt x="2" y="30"/>
                        <a:pt x="2" y="29"/>
                        <a:pt x="1" y="28"/>
                      </a:cubicBezTo>
                      <a:lnTo>
                        <a:pt x="3" y="28"/>
                      </a:lnTo>
                      <a:close/>
                      <a:moveTo>
                        <a:pt x="4" y="30"/>
                      </a:moveTo>
                      <a:cubicBezTo>
                        <a:pt x="7" y="33"/>
                        <a:pt x="12" y="36"/>
                        <a:pt x="17" y="35"/>
                      </a:cubicBezTo>
                      <a:lnTo>
                        <a:pt x="17" y="37"/>
                      </a:lnTo>
                      <a:cubicBezTo>
                        <a:pt x="12" y="37"/>
                        <a:pt x="6" y="34"/>
                        <a:pt x="3" y="31"/>
                      </a:cubicBezTo>
                      <a:lnTo>
                        <a:pt x="4" y="30"/>
                      </a:lnTo>
                      <a:close/>
                      <a:moveTo>
                        <a:pt x="17" y="35"/>
                      </a:moveTo>
                      <a:lnTo>
                        <a:pt x="17" y="35"/>
                      </a:lnTo>
                      <a:lnTo>
                        <a:pt x="17" y="36"/>
                      </a:lnTo>
                      <a:lnTo>
                        <a:pt x="17" y="35"/>
                      </a:lnTo>
                      <a:close/>
                      <a:moveTo>
                        <a:pt x="17" y="35"/>
                      </a:moveTo>
                      <a:cubicBezTo>
                        <a:pt x="21" y="35"/>
                        <a:pt x="24" y="34"/>
                        <a:pt x="28" y="32"/>
                      </a:cubicBezTo>
                      <a:lnTo>
                        <a:pt x="29" y="33"/>
                      </a:lnTo>
                      <a:cubicBezTo>
                        <a:pt x="25" y="35"/>
                        <a:pt x="21" y="37"/>
                        <a:pt x="17" y="37"/>
                      </a:cubicBezTo>
                      <a:lnTo>
                        <a:pt x="17" y="35"/>
                      </a:lnTo>
                      <a:close/>
                      <a:moveTo>
                        <a:pt x="28" y="32"/>
                      </a:moveTo>
                      <a:cubicBezTo>
                        <a:pt x="32" y="30"/>
                        <a:pt x="36" y="28"/>
                        <a:pt x="40" y="27"/>
                      </a:cubicBezTo>
                      <a:lnTo>
                        <a:pt x="41" y="28"/>
                      </a:lnTo>
                      <a:cubicBezTo>
                        <a:pt x="36" y="29"/>
                        <a:pt x="32" y="31"/>
                        <a:pt x="29" y="33"/>
                      </a:cubicBezTo>
                      <a:lnTo>
                        <a:pt x="28" y="32"/>
                      </a:lnTo>
                      <a:close/>
                      <a:moveTo>
                        <a:pt x="41" y="28"/>
                      </a:moveTo>
                      <a:lnTo>
                        <a:pt x="41" y="28"/>
                      </a:lnTo>
                      <a:lnTo>
                        <a:pt x="40" y="28"/>
                      </a:lnTo>
                      <a:lnTo>
                        <a:pt x="41" y="28"/>
                      </a:lnTo>
                      <a:close/>
                      <a:moveTo>
                        <a:pt x="40" y="27"/>
                      </a:moveTo>
                      <a:cubicBezTo>
                        <a:pt x="41" y="27"/>
                        <a:pt x="41" y="27"/>
                        <a:pt x="42" y="27"/>
                      </a:cubicBezTo>
                      <a:lnTo>
                        <a:pt x="42" y="28"/>
                      </a:lnTo>
                      <a:cubicBezTo>
                        <a:pt x="42" y="28"/>
                        <a:pt x="41" y="28"/>
                        <a:pt x="41" y="28"/>
                      </a:cubicBezTo>
                      <a:lnTo>
                        <a:pt x="40" y="27"/>
                      </a:lnTo>
                      <a:close/>
                      <a:moveTo>
                        <a:pt x="42" y="27"/>
                      </a:moveTo>
                      <a:lnTo>
                        <a:pt x="42" y="27"/>
                      </a:lnTo>
                      <a:close/>
                      <a:moveTo>
                        <a:pt x="42" y="27"/>
                      </a:moveTo>
                      <a:cubicBezTo>
                        <a:pt x="43" y="26"/>
                        <a:pt x="44" y="25"/>
                        <a:pt x="45" y="24"/>
                      </a:cubicBezTo>
                      <a:lnTo>
                        <a:pt x="46" y="25"/>
                      </a:lnTo>
                      <a:cubicBezTo>
                        <a:pt x="46" y="26"/>
                        <a:pt x="44" y="27"/>
                        <a:pt x="42" y="28"/>
                      </a:cubicBezTo>
                      <a:lnTo>
                        <a:pt x="42" y="27"/>
                      </a:lnTo>
                      <a:close/>
                      <a:moveTo>
                        <a:pt x="45" y="24"/>
                      </a:moveTo>
                      <a:cubicBezTo>
                        <a:pt x="46" y="23"/>
                        <a:pt x="46" y="22"/>
                        <a:pt x="45" y="20"/>
                      </a:cubicBezTo>
                      <a:lnTo>
                        <a:pt x="47" y="20"/>
                      </a:lnTo>
                      <a:cubicBezTo>
                        <a:pt x="47" y="22"/>
                        <a:pt x="47" y="23"/>
                        <a:pt x="46" y="25"/>
                      </a:cubicBezTo>
                      <a:lnTo>
                        <a:pt x="45" y="24"/>
                      </a:lnTo>
                      <a:close/>
                      <a:moveTo>
                        <a:pt x="45" y="20"/>
                      </a:moveTo>
                      <a:cubicBezTo>
                        <a:pt x="45" y="20"/>
                        <a:pt x="45" y="19"/>
                        <a:pt x="45" y="19"/>
                      </a:cubicBezTo>
                      <a:lnTo>
                        <a:pt x="46" y="19"/>
                      </a:lnTo>
                      <a:cubicBezTo>
                        <a:pt x="47" y="19"/>
                        <a:pt x="47" y="19"/>
                        <a:pt x="47" y="20"/>
                      </a:cubicBezTo>
                      <a:lnTo>
                        <a:pt x="45" y="20"/>
                      </a:lnTo>
                      <a:close/>
                      <a:moveTo>
                        <a:pt x="45" y="19"/>
                      </a:moveTo>
                      <a:lnTo>
                        <a:pt x="45" y="19"/>
                      </a:lnTo>
                      <a:lnTo>
                        <a:pt x="46" y="19"/>
                      </a:lnTo>
                      <a:lnTo>
                        <a:pt x="45" y="19"/>
                      </a:lnTo>
                      <a:close/>
                      <a:moveTo>
                        <a:pt x="45" y="19"/>
                      </a:moveTo>
                      <a:lnTo>
                        <a:pt x="45" y="19"/>
                      </a:lnTo>
                      <a:lnTo>
                        <a:pt x="46" y="18"/>
                      </a:lnTo>
                      <a:lnTo>
                        <a:pt x="46" y="19"/>
                      </a:lnTo>
                      <a:lnTo>
                        <a:pt x="45" y="19"/>
                      </a:lnTo>
                      <a:close/>
                      <a:moveTo>
                        <a:pt x="45" y="19"/>
                      </a:moveTo>
                      <a:cubicBezTo>
                        <a:pt x="45" y="18"/>
                        <a:pt x="44" y="18"/>
                        <a:pt x="44" y="17"/>
                      </a:cubicBezTo>
                      <a:lnTo>
                        <a:pt x="45" y="16"/>
                      </a:lnTo>
                      <a:cubicBezTo>
                        <a:pt x="46" y="17"/>
                        <a:pt x="46" y="18"/>
                        <a:pt x="46" y="18"/>
                      </a:cubicBezTo>
                      <a:lnTo>
                        <a:pt x="45" y="19"/>
                      </a:lnTo>
                      <a:close/>
                      <a:moveTo>
                        <a:pt x="44" y="17"/>
                      </a:moveTo>
                      <a:cubicBezTo>
                        <a:pt x="43" y="16"/>
                        <a:pt x="43" y="16"/>
                        <a:pt x="42" y="15"/>
                      </a:cubicBezTo>
                      <a:lnTo>
                        <a:pt x="44" y="14"/>
                      </a:lnTo>
                      <a:cubicBezTo>
                        <a:pt x="44" y="15"/>
                        <a:pt x="45" y="16"/>
                        <a:pt x="45" y="16"/>
                      </a:cubicBezTo>
                      <a:lnTo>
                        <a:pt x="44" y="17"/>
                      </a:lnTo>
                      <a:close/>
                      <a:moveTo>
                        <a:pt x="42" y="15"/>
                      </a:moveTo>
                      <a:cubicBezTo>
                        <a:pt x="40" y="12"/>
                        <a:pt x="36" y="9"/>
                        <a:pt x="32" y="8"/>
                      </a:cubicBezTo>
                      <a:lnTo>
                        <a:pt x="32" y="7"/>
                      </a:lnTo>
                      <a:cubicBezTo>
                        <a:pt x="37" y="8"/>
                        <a:pt x="41" y="11"/>
                        <a:pt x="44" y="14"/>
                      </a:cubicBezTo>
                      <a:lnTo>
                        <a:pt x="42" y="15"/>
                      </a:lnTo>
                      <a:close/>
                      <a:moveTo>
                        <a:pt x="32" y="7"/>
                      </a:moveTo>
                      <a:lnTo>
                        <a:pt x="32" y="7"/>
                      </a:lnTo>
                      <a:close/>
                    </a:path>
                  </a:pathLst>
                </a:custGeom>
                <a:solidFill>
                  <a:srgbClr val="94939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579" name="Freeform 157"/>
                <p:cNvSpPr>
                  <a:spLocks noChangeArrowheads="1"/>
                </p:cNvSpPr>
                <p:nvPr/>
              </p:nvSpPr>
              <p:spPr bwMode="auto">
                <a:xfrm>
                  <a:off x="1577" y="3955"/>
                  <a:ext cx="84" cy="65"/>
                </a:xfrm>
                <a:custGeom>
                  <a:avLst/>
                  <a:gdLst>
                    <a:gd name="T0" fmla="*/ 53541 w 61"/>
                    <a:gd name="T1" fmla="*/ 18735 h 38"/>
                    <a:gd name="T2" fmla="*/ 12805 w 61"/>
                    <a:gd name="T3" fmla="*/ 71883 h 38"/>
                    <a:gd name="T4" fmla="*/ 29366 w 61"/>
                    <a:gd name="T5" fmla="*/ 180320 h 38"/>
                    <a:gd name="T6" fmla="*/ 36894 w 61"/>
                    <a:gd name="T7" fmla="*/ 208758 h 38"/>
                    <a:gd name="T8" fmla="*/ 59296 w 61"/>
                    <a:gd name="T9" fmla="*/ 234706 h 38"/>
                    <a:gd name="T10" fmla="*/ 96238 w 61"/>
                    <a:gd name="T11" fmla="*/ 137419 h 38"/>
                    <a:gd name="T12" fmla="*/ 103257 w 61"/>
                    <a:gd name="T13" fmla="*/ 85386 h 38"/>
                    <a:gd name="T14" fmla="*/ 85518 w 61"/>
                    <a:gd name="T15" fmla="*/ 47216 h 38"/>
                    <a:gd name="T16" fmla="*/ 64476 w 61"/>
                    <a:gd name="T17" fmla="*/ 11291 h 38"/>
                    <a:gd name="T18" fmla="*/ 53541 w 61"/>
                    <a:gd name="T19" fmla="*/ 18735 h 38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61" h="38">
                      <a:moveTo>
                        <a:pt x="31" y="3"/>
                      </a:moveTo>
                      <a:cubicBezTo>
                        <a:pt x="26" y="10"/>
                        <a:pt x="13" y="6"/>
                        <a:pt x="7" y="11"/>
                      </a:cubicBezTo>
                      <a:cubicBezTo>
                        <a:pt x="0" y="18"/>
                        <a:pt x="10" y="23"/>
                        <a:pt x="17" y="28"/>
                      </a:cubicBezTo>
                      <a:cubicBezTo>
                        <a:pt x="18" y="29"/>
                        <a:pt x="19" y="32"/>
                        <a:pt x="21" y="32"/>
                      </a:cubicBezTo>
                      <a:cubicBezTo>
                        <a:pt x="26" y="33"/>
                        <a:pt x="29" y="38"/>
                        <a:pt x="34" y="36"/>
                      </a:cubicBezTo>
                      <a:cubicBezTo>
                        <a:pt x="42" y="32"/>
                        <a:pt x="48" y="26"/>
                        <a:pt x="55" y="21"/>
                      </a:cubicBezTo>
                      <a:cubicBezTo>
                        <a:pt x="58" y="19"/>
                        <a:pt x="61" y="15"/>
                        <a:pt x="59" y="13"/>
                      </a:cubicBezTo>
                      <a:cubicBezTo>
                        <a:pt x="56" y="11"/>
                        <a:pt x="53" y="8"/>
                        <a:pt x="49" y="7"/>
                      </a:cubicBezTo>
                      <a:cubicBezTo>
                        <a:pt x="45" y="5"/>
                        <a:pt x="41" y="4"/>
                        <a:pt x="37" y="2"/>
                      </a:cubicBezTo>
                      <a:cubicBezTo>
                        <a:pt x="36" y="2"/>
                        <a:pt x="33" y="0"/>
                        <a:pt x="31" y="3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580" name="Freeform 158"/>
                <p:cNvSpPr>
                  <a:spLocks noChangeArrowheads="1"/>
                </p:cNvSpPr>
                <p:nvPr/>
              </p:nvSpPr>
              <p:spPr bwMode="auto">
                <a:xfrm>
                  <a:off x="1580" y="3954"/>
                  <a:ext cx="81" cy="66"/>
                </a:xfrm>
                <a:custGeom>
                  <a:avLst/>
                  <a:gdLst>
                    <a:gd name="T0" fmla="*/ 25449 w 59"/>
                    <a:gd name="T1" fmla="*/ 42248 h 39"/>
                    <a:gd name="T2" fmla="*/ 25449 w 59"/>
                    <a:gd name="T3" fmla="*/ 53646 h 39"/>
                    <a:gd name="T4" fmla="*/ 25449 w 59"/>
                    <a:gd name="T5" fmla="*/ 42248 h 39"/>
                    <a:gd name="T6" fmla="*/ 7614 w 59"/>
                    <a:gd name="T7" fmla="*/ 67185 h 39"/>
                    <a:gd name="T8" fmla="*/ 14584 w 59"/>
                    <a:gd name="T9" fmla="*/ 129443 h 39"/>
                    <a:gd name="T10" fmla="*/ 9415 w 59"/>
                    <a:gd name="T11" fmla="*/ 69347 h 39"/>
                    <a:gd name="T12" fmla="*/ 22191 w 59"/>
                    <a:gd name="T13" fmla="*/ 160482 h 39"/>
                    <a:gd name="T14" fmla="*/ 23976 w 59"/>
                    <a:gd name="T15" fmla="*/ 151766 h 39"/>
                    <a:gd name="T16" fmla="*/ 22191 w 59"/>
                    <a:gd name="T17" fmla="*/ 160482 h 39"/>
                    <a:gd name="T18" fmla="*/ 25449 w 59"/>
                    <a:gd name="T19" fmla="*/ 151766 h 39"/>
                    <a:gd name="T20" fmla="*/ 23976 w 59"/>
                    <a:gd name="T21" fmla="*/ 151766 h 39"/>
                    <a:gd name="T22" fmla="*/ 22191 w 59"/>
                    <a:gd name="T23" fmla="*/ 160482 h 39"/>
                    <a:gd name="T24" fmla="*/ 25449 w 59"/>
                    <a:gd name="T25" fmla="*/ 151766 h 39"/>
                    <a:gd name="T26" fmla="*/ 25449 w 59"/>
                    <a:gd name="T27" fmla="*/ 151766 h 39"/>
                    <a:gd name="T28" fmla="*/ 23976 w 59"/>
                    <a:gd name="T29" fmla="*/ 170136 h 39"/>
                    <a:gd name="T30" fmla="*/ 27259 w 59"/>
                    <a:gd name="T31" fmla="*/ 161818 h 39"/>
                    <a:gd name="T32" fmla="*/ 23976 w 59"/>
                    <a:gd name="T33" fmla="*/ 170136 h 39"/>
                    <a:gd name="T34" fmla="*/ 29984 w 59"/>
                    <a:gd name="T35" fmla="*/ 180884 h 39"/>
                    <a:gd name="T36" fmla="*/ 37566 w 59"/>
                    <a:gd name="T37" fmla="*/ 190447 h 39"/>
                    <a:gd name="T38" fmla="*/ 29984 w 59"/>
                    <a:gd name="T39" fmla="*/ 180884 h 39"/>
                    <a:gd name="T40" fmla="*/ 51053 w 59"/>
                    <a:gd name="T41" fmla="*/ 206262 h 39"/>
                    <a:gd name="T42" fmla="*/ 51053 w 59"/>
                    <a:gd name="T43" fmla="*/ 202415 h 39"/>
                    <a:gd name="T44" fmla="*/ 51053 w 59"/>
                    <a:gd name="T45" fmla="*/ 196206 h 39"/>
                    <a:gd name="T46" fmla="*/ 51053 w 59"/>
                    <a:gd name="T47" fmla="*/ 206262 h 39"/>
                    <a:gd name="T48" fmla="*/ 82130 w 59"/>
                    <a:gd name="T49" fmla="*/ 113794 h 39"/>
                    <a:gd name="T50" fmla="*/ 73678 w 59"/>
                    <a:gd name="T51" fmla="*/ 145936 h 39"/>
                    <a:gd name="T52" fmla="*/ 83934 w 59"/>
                    <a:gd name="T53" fmla="*/ 119565 h 39"/>
                    <a:gd name="T54" fmla="*/ 85813 w 59"/>
                    <a:gd name="T55" fmla="*/ 110237 h 39"/>
                    <a:gd name="T56" fmla="*/ 82130 w 59"/>
                    <a:gd name="T57" fmla="*/ 113794 h 39"/>
                    <a:gd name="T58" fmla="*/ 91525 w 59"/>
                    <a:gd name="T59" fmla="*/ 92485 h 39"/>
                    <a:gd name="T60" fmla="*/ 91150 w 59"/>
                    <a:gd name="T61" fmla="*/ 92485 h 39"/>
                    <a:gd name="T62" fmla="*/ 91525 w 59"/>
                    <a:gd name="T63" fmla="*/ 92485 h 39"/>
                    <a:gd name="T64" fmla="*/ 88706 w 59"/>
                    <a:gd name="T65" fmla="*/ 76607 h 39"/>
                    <a:gd name="T66" fmla="*/ 88706 w 59"/>
                    <a:gd name="T67" fmla="*/ 76607 h 39"/>
                    <a:gd name="T68" fmla="*/ 91150 w 59"/>
                    <a:gd name="T69" fmla="*/ 76607 h 39"/>
                    <a:gd name="T70" fmla="*/ 88706 w 59"/>
                    <a:gd name="T71" fmla="*/ 76607 h 39"/>
                    <a:gd name="T72" fmla="*/ 88706 w 59"/>
                    <a:gd name="T73" fmla="*/ 76607 h 39"/>
                    <a:gd name="T74" fmla="*/ 85813 w 59"/>
                    <a:gd name="T75" fmla="*/ 60087 h 39"/>
                    <a:gd name="T76" fmla="*/ 83934 w 59"/>
                    <a:gd name="T77" fmla="*/ 67185 h 39"/>
                    <a:gd name="T78" fmla="*/ 85813 w 59"/>
                    <a:gd name="T79" fmla="*/ 60087 h 39"/>
                    <a:gd name="T80" fmla="*/ 74892 w 59"/>
                    <a:gd name="T81" fmla="*/ 42248 h 39"/>
                    <a:gd name="T82" fmla="*/ 74892 w 59"/>
                    <a:gd name="T83" fmla="*/ 42248 h 39"/>
                    <a:gd name="T84" fmla="*/ 76552 w 59"/>
                    <a:gd name="T85" fmla="*/ 36611 h 39"/>
                    <a:gd name="T86" fmla="*/ 53954 w 59"/>
                    <a:gd name="T87" fmla="*/ 22318 h 39"/>
                    <a:gd name="T88" fmla="*/ 64807 w 59"/>
                    <a:gd name="T89" fmla="*/ 32700 h 39"/>
                    <a:gd name="T90" fmla="*/ 55668 w 59"/>
                    <a:gd name="T91" fmla="*/ 15683 h 39"/>
                    <a:gd name="T92" fmla="*/ 53954 w 59"/>
                    <a:gd name="T93" fmla="*/ 15683 h 39"/>
                    <a:gd name="T94" fmla="*/ 53954 w 59"/>
                    <a:gd name="T95" fmla="*/ 22318 h 39"/>
                    <a:gd name="T96" fmla="*/ 53954 w 59"/>
                    <a:gd name="T97" fmla="*/ 15683 h 39"/>
                    <a:gd name="T98" fmla="*/ 47620 w 59"/>
                    <a:gd name="T99" fmla="*/ 22318 h 39"/>
                    <a:gd name="T100" fmla="*/ 53954 w 59"/>
                    <a:gd name="T101" fmla="*/ 15683 h 39"/>
                    <a:gd name="T102" fmla="*/ 46563 w 59"/>
                    <a:gd name="T103" fmla="*/ 22318 h 39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</a:gdLst>
                  <a:ahLst/>
                  <a:cxnLst>
                    <a:cxn ang="T104">
                      <a:pos x="T0" y="T1"/>
                    </a:cxn>
                    <a:cxn ang="T105">
                      <a:pos x="T2" y="T3"/>
                    </a:cxn>
                    <a:cxn ang="T106">
                      <a:pos x="T4" y="T5"/>
                    </a:cxn>
                    <a:cxn ang="T107">
                      <a:pos x="T6" y="T7"/>
                    </a:cxn>
                    <a:cxn ang="T108">
                      <a:pos x="T8" y="T9"/>
                    </a:cxn>
                    <a:cxn ang="T109">
                      <a:pos x="T10" y="T11"/>
                    </a:cxn>
                    <a:cxn ang="T110">
                      <a:pos x="T12" y="T13"/>
                    </a:cxn>
                    <a:cxn ang="T111">
                      <a:pos x="T14" y="T15"/>
                    </a:cxn>
                    <a:cxn ang="T112">
                      <a:pos x="T16" y="T17"/>
                    </a:cxn>
                    <a:cxn ang="T113">
                      <a:pos x="T18" y="T19"/>
                    </a:cxn>
                    <a:cxn ang="T114">
                      <a:pos x="T20" y="T21"/>
                    </a:cxn>
                    <a:cxn ang="T115">
                      <a:pos x="T22" y="T23"/>
                    </a:cxn>
                    <a:cxn ang="T116">
                      <a:pos x="T24" y="T25"/>
                    </a:cxn>
                    <a:cxn ang="T117">
                      <a:pos x="T26" y="T27"/>
                    </a:cxn>
                    <a:cxn ang="T118">
                      <a:pos x="T28" y="T29"/>
                    </a:cxn>
                    <a:cxn ang="T119">
                      <a:pos x="T30" y="T31"/>
                    </a:cxn>
                    <a:cxn ang="T120">
                      <a:pos x="T32" y="T33"/>
                    </a:cxn>
                    <a:cxn ang="T121">
                      <a:pos x="T34" y="T35"/>
                    </a:cxn>
                    <a:cxn ang="T122">
                      <a:pos x="T36" y="T37"/>
                    </a:cxn>
                    <a:cxn ang="T123">
                      <a:pos x="T38" y="T39"/>
                    </a:cxn>
                    <a:cxn ang="T124">
                      <a:pos x="T40" y="T41"/>
                    </a:cxn>
                    <a:cxn ang="T125">
                      <a:pos x="T42" y="T43"/>
                    </a:cxn>
                    <a:cxn ang="T126">
                      <a:pos x="T44" y="T45"/>
                    </a:cxn>
                    <a:cxn ang="T127">
                      <a:pos x="T46" y="T47"/>
                    </a:cxn>
                    <a:cxn ang="T128">
                      <a:pos x="T48" y="T49"/>
                    </a:cxn>
                    <a:cxn ang="T129">
                      <a:pos x="T50" y="T51"/>
                    </a:cxn>
                    <a:cxn ang="T130">
                      <a:pos x="T52" y="T53"/>
                    </a:cxn>
                    <a:cxn ang="T131">
                      <a:pos x="T54" y="T55"/>
                    </a:cxn>
                    <a:cxn ang="T132">
                      <a:pos x="T56" y="T57"/>
                    </a:cxn>
                    <a:cxn ang="T133">
                      <a:pos x="T58" y="T59"/>
                    </a:cxn>
                    <a:cxn ang="T134">
                      <a:pos x="T60" y="T61"/>
                    </a:cxn>
                    <a:cxn ang="T135">
                      <a:pos x="T62" y="T63"/>
                    </a:cxn>
                    <a:cxn ang="T136">
                      <a:pos x="T64" y="T65"/>
                    </a:cxn>
                    <a:cxn ang="T137">
                      <a:pos x="T66" y="T67"/>
                    </a:cxn>
                    <a:cxn ang="T138">
                      <a:pos x="T68" y="T69"/>
                    </a:cxn>
                    <a:cxn ang="T139">
                      <a:pos x="T70" y="T71"/>
                    </a:cxn>
                    <a:cxn ang="T140">
                      <a:pos x="T72" y="T73"/>
                    </a:cxn>
                    <a:cxn ang="T141">
                      <a:pos x="T74" y="T75"/>
                    </a:cxn>
                    <a:cxn ang="T142">
                      <a:pos x="T76" y="T77"/>
                    </a:cxn>
                    <a:cxn ang="T143">
                      <a:pos x="T78" y="T79"/>
                    </a:cxn>
                    <a:cxn ang="T144">
                      <a:pos x="T80" y="T81"/>
                    </a:cxn>
                    <a:cxn ang="T145">
                      <a:pos x="T82" y="T83"/>
                    </a:cxn>
                    <a:cxn ang="T146">
                      <a:pos x="T84" y="T85"/>
                    </a:cxn>
                    <a:cxn ang="T147">
                      <a:pos x="T86" y="T87"/>
                    </a:cxn>
                    <a:cxn ang="T148">
                      <a:pos x="T88" y="T89"/>
                    </a:cxn>
                    <a:cxn ang="T149">
                      <a:pos x="T90" y="T91"/>
                    </a:cxn>
                    <a:cxn ang="T150">
                      <a:pos x="T92" y="T93"/>
                    </a:cxn>
                    <a:cxn ang="T151">
                      <a:pos x="T94" y="T95"/>
                    </a:cxn>
                    <a:cxn ang="T152">
                      <a:pos x="T96" y="T97"/>
                    </a:cxn>
                    <a:cxn ang="T153">
                      <a:pos x="T98" y="T99"/>
                    </a:cxn>
                    <a:cxn ang="T154">
                      <a:pos x="T100" y="T101"/>
                    </a:cxn>
                    <a:cxn ang="T155">
                      <a:pos x="T102" y="T103"/>
                    </a:cxn>
                  </a:cxnLst>
                  <a:rect l="0" t="0" r="r" b="b"/>
                  <a:pathLst>
                    <a:path w="59" h="39">
                      <a:moveTo>
                        <a:pt x="30" y="4"/>
                      </a:moveTo>
                      <a:cubicBezTo>
                        <a:pt x="27" y="9"/>
                        <a:pt x="21" y="9"/>
                        <a:pt x="16" y="10"/>
                      </a:cubicBezTo>
                      <a:lnTo>
                        <a:pt x="16" y="8"/>
                      </a:lnTo>
                      <a:cubicBezTo>
                        <a:pt x="21" y="8"/>
                        <a:pt x="26" y="7"/>
                        <a:pt x="29" y="3"/>
                      </a:cubicBezTo>
                      <a:lnTo>
                        <a:pt x="30" y="4"/>
                      </a:lnTo>
                      <a:close/>
                      <a:moveTo>
                        <a:pt x="16" y="10"/>
                      </a:moveTo>
                      <a:cubicBezTo>
                        <a:pt x="12" y="10"/>
                        <a:pt x="8" y="11"/>
                        <a:pt x="6" y="13"/>
                      </a:cubicBezTo>
                      <a:lnTo>
                        <a:pt x="5" y="12"/>
                      </a:lnTo>
                      <a:cubicBezTo>
                        <a:pt x="8" y="9"/>
                        <a:pt x="12" y="9"/>
                        <a:pt x="16" y="8"/>
                      </a:cubicBezTo>
                      <a:lnTo>
                        <a:pt x="16" y="10"/>
                      </a:lnTo>
                      <a:close/>
                      <a:moveTo>
                        <a:pt x="5" y="12"/>
                      </a:moveTo>
                      <a:lnTo>
                        <a:pt x="5" y="12"/>
                      </a:lnTo>
                      <a:close/>
                      <a:moveTo>
                        <a:pt x="6" y="13"/>
                      </a:moveTo>
                      <a:cubicBezTo>
                        <a:pt x="2" y="17"/>
                        <a:pt x="4" y="20"/>
                        <a:pt x="9" y="24"/>
                      </a:cubicBezTo>
                      <a:lnTo>
                        <a:pt x="8" y="24"/>
                      </a:lnTo>
                      <a:cubicBezTo>
                        <a:pt x="3" y="21"/>
                        <a:pt x="0" y="17"/>
                        <a:pt x="5" y="12"/>
                      </a:cubicBezTo>
                      <a:lnTo>
                        <a:pt x="6" y="13"/>
                      </a:lnTo>
                      <a:close/>
                      <a:moveTo>
                        <a:pt x="9" y="24"/>
                      </a:moveTo>
                      <a:cubicBezTo>
                        <a:pt x="10" y="25"/>
                        <a:pt x="13" y="26"/>
                        <a:pt x="15" y="28"/>
                      </a:cubicBezTo>
                      <a:lnTo>
                        <a:pt x="14" y="29"/>
                      </a:lnTo>
                      <a:cubicBezTo>
                        <a:pt x="12" y="27"/>
                        <a:pt x="9" y="26"/>
                        <a:pt x="8" y="24"/>
                      </a:cubicBezTo>
                      <a:lnTo>
                        <a:pt x="9" y="24"/>
                      </a:lnTo>
                      <a:close/>
                      <a:moveTo>
                        <a:pt x="15" y="28"/>
                      </a:moveTo>
                      <a:lnTo>
                        <a:pt x="15" y="28"/>
                      </a:lnTo>
                      <a:lnTo>
                        <a:pt x="15" y="29"/>
                      </a:lnTo>
                      <a:lnTo>
                        <a:pt x="14" y="29"/>
                      </a:lnTo>
                      <a:lnTo>
                        <a:pt x="15" y="28"/>
                      </a:lnTo>
                      <a:close/>
                      <a:moveTo>
                        <a:pt x="15" y="28"/>
                      </a:moveTo>
                      <a:lnTo>
                        <a:pt x="16" y="28"/>
                      </a:lnTo>
                      <a:lnTo>
                        <a:pt x="15" y="29"/>
                      </a:lnTo>
                      <a:lnTo>
                        <a:pt x="15" y="28"/>
                      </a:lnTo>
                      <a:close/>
                      <a:moveTo>
                        <a:pt x="16" y="28"/>
                      </a:moveTo>
                      <a:lnTo>
                        <a:pt x="16" y="28"/>
                      </a:lnTo>
                      <a:lnTo>
                        <a:pt x="14" y="29"/>
                      </a:lnTo>
                      <a:lnTo>
                        <a:pt x="16" y="28"/>
                      </a:lnTo>
                      <a:close/>
                      <a:moveTo>
                        <a:pt x="16" y="28"/>
                      </a:moveTo>
                      <a:lnTo>
                        <a:pt x="16" y="28"/>
                      </a:lnTo>
                      <a:lnTo>
                        <a:pt x="15" y="29"/>
                      </a:lnTo>
                      <a:lnTo>
                        <a:pt x="16" y="28"/>
                      </a:lnTo>
                      <a:close/>
                      <a:moveTo>
                        <a:pt x="16" y="28"/>
                      </a:moveTo>
                      <a:cubicBezTo>
                        <a:pt x="16" y="29"/>
                        <a:pt x="16" y="29"/>
                        <a:pt x="17" y="30"/>
                      </a:cubicBezTo>
                      <a:lnTo>
                        <a:pt x="15" y="31"/>
                      </a:lnTo>
                      <a:cubicBezTo>
                        <a:pt x="15" y="30"/>
                        <a:pt x="15" y="29"/>
                        <a:pt x="14" y="29"/>
                      </a:cubicBezTo>
                      <a:lnTo>
                        <a:pt x="16" y="28"/>
                      </a:lnTo>
                      <a:close/>
                      <a:moveTo>
                        <a:pt x="17" y="30"/>
                      </a:moveTo>
                      <a:cubicBezTo>
                        <a:pt x="17" y="31"/>
                        <a:pt x="18" y="33"/>
                        <a:pt x="19" y="33"/>
                      </a:cubicBezTo>
                      <a:lnTo>
                        <a:pt x="18" y="34"/>
                      </a:lnTo>
                      <a:cubicBezTo>
                        <a:pt x="17" y="34"/>
                        <a:pt x="16" y="32"/>
                        <a:pt x="15" y="31"/>
                      </a:cubicBezTo>
                      <a:lnTo>
                        <a:pt x="17" y="30"/>
                      </a:lnTo>
                      <a:close/>
                      <a:moveTo>
                        <a:pt x="19" y="33"/>
                      </a:moveTo>
                      <a:lnTo>
                        <a:pt x="19" y="33"/>
                      </a:lnTo>
                      <a:close/>
                      <a:moveTo>
                        <a:pt x="19" y="33"/>
                      </a:moveTo>
                      <a:cubicBezTo>
                        <a:pt x="21" y="33"/>
                        <a:pt x="23" y="34"/>
                        <a:pt x="24" y="35"/>
                      </a:cubicBezTo>
                      <a:lnTo>
                        <a:pt x="24" y="36"/>
                      </a:lnTo>
                      <a:cubicBezTo>
                        <a:pt x="22" y="35"/>
                        <a:pt x="20" y="34"/>
                        <a:pt x="18" y="34"/>
                      </a:cubicBezTo>
                      <a:lnTo>
                        <a:pt x="19" y="33"/>
                      </a:lnTo>
                      <a:close/>
                      <a:moveTo>
                        <a:pt x="24" y="35"/>
                      </a:moveTo>
                      <a:cubicBezTo>
                        <a:pt x="27" y="37"/>
                        <a:pt x="29" y="38"/>
                        <a:pt x="32" y="37"/>
                      </a:cubicBezTo>
                      <a:lnTo>
                        <a:pt x="32" y="38"/>
                      </a:lnTo>
                      <a:cubicBezTo>
                        <a:pt x="29" y="39"/>
                        <a:pt x="26" y="38"/>
                        <a:pt x="24" y="36"/>
                      </a:cubicBezTo>
                      <a:lnTo>
                        <a:pt x="24" y="35"/>
                      </a:lnTo>
                      <a:close/>
                      <a:moveTo>
                        <a:pt x="32" y="37"/>
                      </a:moveTo>
                      <a:lnTo>
                        <a:pt x="32" y="36"/>
                      </a:lnTo>
                      <a:lnTo>
                        <a:pt x="32" y="37"/>
                      </a:lnTo>
                      <a:close/>
                      <a:moveTo>
                        <a:pt x="32" y="36"/>
                      </a:moveTo>
                      <a:cubicBezTo>
                        <a:pt x="37" y="34"/>
                        <a:pt x="41" y="30"/>
                        <a:pt x="46" y="27"/>
                      </a:cubicBezTo>
                      <a:lnTo>
                        <a:pt x="47" y="28"/>
                      </a:lnTo>
                      <a:cubicBezTo>
                        <a:pt x="42" y="31"/>
                        <a:pt x="38" y="35"/>
                        <a:pt x="32" y="38"/>
                      </a:cubicBezTo>
                      <a:lnTo>
                        <a:pt x="32" y="36"/>
                      </a:lnTo>
                      <a:close/>
                      <a:moveTo>
                        <a:pt x="46" y="27"/>
                      </a:moveTo>
                      <a:cubicBezTo>
                        <a:pt x="48" y="25"/>
                        <a:pt x="50" y="23"/>
                        <a:pt x="52" y="21"/>
                      </a:cubicBezTo>
                      <a:lnTo>
                        <a:pt x="53" y="22"/>
                      </a:lnTo>
                      <a:cubicBezTo>
                        <a:pt x="51" y="24"/>
                        <a:pt x="49" y="26"/>
                        <a:pt x="47" y="28"/>
                      </a:cubicBezTo>
                      <a:lnTo>
                        <a:pt x="46" y="27"/>
                      </a:lnTo>
                      <a:close/>
                      <a:moveTo>
                        <a:pt x="52" y="21"/>
                      </a:moveTo>
                      <a:lnTo>
                        <a:pt x="52" y="21"/>
                      </a:lnTo>
                      <a:lnTo>
                        <a:pt x="53" y="22"/>
                      </a:lnTo>
                      <a:lnTo>
                        <a:pt x="52" y="21"/>
                      </a:lnTo>
                      <a:close/>
                      <a:moveTo>
                        <a:pt x="52" y="21"/>
                      </a:moveTo>
                      <a:cubicBezTo>
                        <a:pt x="53" y="21"/>
                        <a:pt x="54" y="20"/>
                        <a:pt x="54" y="20"/>
                      </a:cubicBezTo>
                      <a:lnTo>
                        <a:pt x="55" y="21"/>
                      </a:lnTo>
                      <a:cubicBezTo>
                        <a:pt x="55" y="21"/>
                        <a:pt x="54" y="22"/>
                        <a:pt x="53" y="22"/>
                      </a:cubicBezTo>
                      <a:lnTo>
                        <a:pt x="52" y="21"/>
                      </a:lnTo>
                      <a:close/>
                      <a:moveTo>
                        <a:pt x="54" y="20"/>
                      </a:moveTo>
                      <a:cubicBezTo>
                        <a:pt x="55" y="19"/>
                        <a:pt x="56" y="18"/>
                        <a:pt x="57" y="17"/>
                      </a:cubicBezTo>
                      <a:lnTo>
                        <a:pt x="58" y="17"/>
                      </a:lnTo>
                      <a:cubicBezTo>
                        <a:pt x="58" y="18"/>
                        <a:pt x="57" y="20"/>
                        <a:pt x="55" y="21"/>
                      </a:cubicBezTo>
                      <a:lnTo>
                        <a:pt x="54" y="20"/>
                      </a:lnTo>
                      <a:close/>
                      <a:moveTo>
                        <a:pt x="57" y="17"/>
                      </a:moveTo>
                      <a:cubicBezTo>
                        <a:pt x="57" y="16"/>
                        <a:pt x="57" y="15"/>
                        <a:pt x="56" y="14"/>
                      </a:cubicBezTo>
                      <a:lnTo>
                        <a:pt x="58" y="14"/>
                      </a:lnTo>
                      <a:cubicBezTo>
                        <a:pt x="59" y="15"/>
                        <a:pt x="59" y="16"/>
                        <a:pt x="58" y="17"/>
                      </a:cubicBezTo>
                      <a:lnTo>
                        <a:pt x="57" y="17"/>
                      </a:lnTo>
                      <a:close/>
                      <a:moveTo>
                        <a:pt x="56" y="14"/>
                      </a:moveTo>
                      <a:cubicBezTo>
                        <a:pt x="56" y="14"/>
                        <a:pt x="56" y="14"/>
                        <a:pt x="56" y="14"/>
                      </a:cubicBezTo>
                      <a:lnTo>
                        <a:pt x="57" y="13"/>
                      </a:lnTo>
                      <a:cubicBezTo>
                        <a:pt x="57" y="13"/>
                        <a:pt x="58" y="14"/>
                        <a:pt x="58" y="14"/>
                      </a:cubicBezTo>
                      <a:lnTo>
                        <a:pt x="56" y="14"/>
                      </a:lnTo>
                      <a:close/>
                      <a:moveTo>
                        <a:pt x="57" y="13"/>
                      </a:moveTo>
                      <a:lnTo>
                        <a:pt x="57" y="13"/>
                      </a:lnTo>
                      <a:lnTo>
                        <a:pt x="57" y="14"/>
                      </a:lnTo>
                      <a:lnTo>
                        <a:pt x="57" y="13"/>
                      </a:lnTo>
                      <a:close/>
                      <a:moveTo>
                        <a:pt x="56" y="14"/>
                      </a:moveTo>
                      <a:lnTo>
                        <a:pt x="56" y="14"/>
                      </a:lnTo>
                      <a:lnTo>
                        <a:pt x="57" y="13"/>
                      </a:lnTo>
                      <a:lnTo>
                        <a:pt x="56" y="14"/>
                      </a:lnTo>
                      <a:close/>
                      <a:moveTo>
                        <a:pt x="56" y="14"/>
                      </a:moveTo>
                      <a:cubicBezTo>
                        <a:pt x="55" y="14"/>
                        <a:pt x="54" y="13"/>
                        <a:pt x="53" y="12"/>
                      </a:cubicBezTo>
                      <a:lnTo>
                        <a:pt x="54" y="11"/>
                      </a:lnTo>
                      <a:cubicBezTo>
                        <a:pt x="55" y="12"/>
                        <a:pt x="56" y="13"/>
                        <a:pt x="57" y="13"/>
                      </a:cubicBezTo>
                      <a:lnTo>
                        <a:pt x="56" y="14"/>
                      </a:lnTo>
                      <a:close/>
                      <a:moveTo>
                        <a:pt x="53" y="12"/>
                      </a:moveTo>
                      <a:cubicBezTo>
                        <a:pt x="51" y="10"/>
                        <a:pt x="49" y="9"/>
                        <a:pt x="47" y="8"/>
                      </a:cubicBezTo>
                      <a:lnTo>
                        <a:pt x="48" y="7"/>
                      </a:lnTo>
                      <a:cubicBezTo>
                        <a:pt x="50" y="8"/>
                        <a:pt x="52" y="9"/>
                        <a:pt x="54" y="11"/>
                      </a:cubicBezTo>
                      <a:lnTo>
                        <a:pt x="53" y="12"/>
                      </a:lnTo>
                      <a:close/>
                      <a:moveTo>
                        <a:pt x="47" y="8"/>
                      </a:moveTo>
                      <a:lnTo>
                        <a:pt x="47" y="8"/>
                      </a:lnTo>
                      <a:close/>
                      <a:moveTo>
                        <a:pt x="47" y="8"/>
                      </a:moveTo>
                      <a:cubicBezTo>
                        <a:pt x="45" y="7"/>
                        <a:pt x="43" y="7"/>
                        <a:pt x="41" y="6"/>
                      </a:cubicBezTo>
                      <a:lnTo>
                        <a:pt x="41" y="5"/>
                      </a:lnTo>
                      <a:cubicBezTo>
                        <a:pt x="43" y="5"/>
                        <a:pt x="45" y="6"/>
                        <a:pt x="48" y="7"/>
                      </a:cubicBezTo>
                      <a:lnTo>
                        <a:pt x="47" y="8"/>
                      </a:lnTo>
                      <a:close/>
                      <a:moveTo>
                        <a:pt x="41" y="6"/>
                      </a:moveTo>
                      <a:cubicBezTo>
                        <a:pt x="39" y="5"/>
                        <a:pt x="37" y="4"/>
                        <a:pt x="34" y="4"/>
                      </a:cubicBezTo>
                      <a:lnTo>
                        <a:pt x="35" y="2"/>
                      </a:lnTo>
                      <a:cubicBezTo>
                        <a:pt x="37" y="3"/>
                        <a:pt x="39" y="4"/>
                        <a:pt x="41" y="5"/>
                      </a:cubicBezTo>
                      <a:lnTo>
                        <a:pt x="41" y="6"/>
                      </a:lnTo>
                      <a:close/>
                      <a:moveTo>
                        <a:pt x="34" y="4"/>
                      </a:moveTo>
                      <a:lnTo>
                        <a:pt x="34" y="4"/>
                      </a:lnTo>
                      <a:lnTo>
                        <a:pt x="35" y="3"/>
                      </a:lnTo>
                      <a:lnTo>
                        <a:pt x="34" y="4"/>
                      </a:lnTo>
                      <a:close/>
                      <a:moveTo>
                        <a:pt x="34" y="4"/>
                      </a:moveTo>
                      <a:cubicBezTo>
                        <a:pt x="34" y="3"/>
                        <a:pt x="34" y="3"/>
                        <a:pt x="34" y="3"/>
                      </a:cubicBezTo>
                      <a:lnTo>
                        <a:pt x="35" y="2"/>
                      </a:lnTo>
                      <a:lnTo>
                        <a:pt x="34" y="4"/>
                      </a:lnTo>
                      <a:close/>
                      <a:moveTo>
                        <a:pt x="35" y="2"/>
                      </a:moveTo>
                      <a:lnTo>
                        <a:pt x="35" y="2"/>
                      </a:lnTo>
                      <a:lnTo>
                        <a:pt x="34" y="3"/>
                      </a:lnTo>
                      <a:lnTo>
                        <a:pt x="35" y="2"/>
                      </a:lnTo>
                      <a:close/>
                      <a:moveTo>
                        <a:pt x="34" y="3"/>
                      </a:moveTo>
                      <a:cubicBezTo>
                        <a:pt x="33" y="3"/>
                        <a:pt x="31" y="2"/>
                        <a:pt x="30" y="4"/>
                      </a:cubicBezTo>
                      <a:lnTo>
                        <a:pt x="29" y="3"/>
                      </a:lnTo>
                      <a:cubicBezTo>
                        <a:pt x="31" y="0"/>
                        <a:pt x="34" y="2"/>
                        <a:pt x="35" y="2"/>
                      </a:cubicBezTo>
                      <a:lnTo>
                        <a:pt x="34" y="3"/>
                      </a:lnTo>
                      <a:close/>
                      <a:moveTo>
                        <a:pt x="29" y="3"/>
                      </a:moveTo>
                      <a:lnTo>
                        <a:pt x="29" y="3"/>
                      </a:lnTo>
                      <a:lnTo>
                        <a:pt x="29" y="4"/>
                      </a:lnTo>
                      <a:lnTo>
                        <a:pt x="29" y="3"/>
                      </a:lnTo>
                      <a:close/>
                    </a:path>
                  </a:pathLst>
                </a:custGeom>
                <a:solidFill>
                  <a:srgbClr val="94939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581" name="Freeform 159"/>
                <p:cNvSpPr>
                  <a:spLocks noChangeArrowheads="1"/>
                </p:cNvSpPr>
                <p:nvPr/>
              </p:nvSpPr>
              <p:spPr bwMode="auto">
                <a:xfrm>
                  <a:off x="1525" y="3982"/>
                  <a:ext cx="74" cy="52"/>
                </a:xfrm>
                <a:custGeom>
                  <a:avLst/>
                  <a:gdLst>
                    <a:gd name="T0" fmla="*/ 42220 w 54"/>
                    <a:gd name="T1" fmla="*/ 32001 h 30"/>
                    <a:gd name="T2" fmla="*/ 34535 w 54"/>
                    <a:gd name="T3" fmla="*/ 53338 h 30"/>
                    <a:gd name="T4" fmla="*/ 7178 w 54"/>
                    <a:gd name="T5" fmla="*/ 166714 h 30"/>
                    <a:gd name="T6" fmla="*/ 30092 w 54"/>
                    <a:gd name="T7" fmla="*/ 215062 h 30"/>
                    <a:gd name="T8" fmla="*/ 79636 w 54"/>
                    <a:gd name="T9" fmla="*/ 210314 h 30"/>
                    <a:gd name="T10" fmla="*/ 84382 w 54"/>
                    <a:gd name="T11" fmla="*/ 181390 h 30"/>
                    <a:gd name="T12" fmla="*/ 62397 w 54"/>
                    <a:gd name="T13" fmla="*/ 100024 h 30"/>
                    <a:gd name="T14" fmla="*/ 57761 w 54"/>
                    <a:gd name="T15" fmla="*/ 36017 h 30"/>
                    <a:gd name="T16" fmla="*/ 42220 w 54"/>
                    <a:gd name="T17" fmla="*/ 32001 h 30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54" h="30">
                      <a:moveTo>
                        <a:pt x="26" y="4"/>
                      </a:moveTo>
                      <a:cubicBezTo>
                        <a:pt x="24" y="5"/>
                        <a:pt x="23" y="7"/>
                        <a:pt x="21" y="7"/>
                      </a:cubicBezTo>
                      <a:cubicBezTo>
                        <a:pt x="13" y="10"/>
                        <a:pt x="0" y="14"/>
                        <a:pt x="4" y="22"/>
                      </a:cubicBezTo>
                      <a:cubicBezTo>
                        <a:pt x="6" y="26"/>
                        <a:pt x="13" y="29"/>
                        <a:pt x="19" y="29"/>
                      </a:cubicBezTo>
                      <a:cubicBezTo>
                        <a:pt x="29" y="28"/>
                        <a:pt x="39" y="30"/>
                        <a:pt x="49" y="28"/>
                      </a:cubicBezTo>
                      <a:cubicBezTo>
                        <a:pt x="48" y="26"/>
                        <a:pt x="54" y="26"/>
                        <a:pt x="52" y="24"/>
                      </a:cubicBezTo>
                      <a:cubicBezTo>
                        <a:pt x="48" y="19"/>
                        <a:pt x="41" y="17"/>
                        <a:pt x="39" y="13"/>
                      </a:cubicBezTo>
                      <a:cubicBezTo>
                        <a:pt x="37" y="11"/>
                        <a:pt x="38" y="7"/>
                        <a:pt x="36" y="5"/>
                      </a:cubicBezTo>
                      <a:cubicBezTo>
                        <a:pt x="34" y="3"/>
                        <a:pt x="32" y="0"/>
                        <a:pt x="26" y="4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582" name="Freeform 160"/>
                <p:cNvSpPr>
                  <a:spLocks noChangeArrowheads="1"/>
                </p:cNvSpPr>
                <p:nvPr/>
              </p:nvSpPr>
              <p:spPr bwMode="auto">
                <a:xfrm>
                  <a:off x="1527" y="3982"/>
                  <a:ext cx="72" cy="52"/>
                </a:xfrm>
                <a:custGeom>
                  <a:avLst/>
                  <a:gdLst>
                    <a:gd name="T0" fmla="*/ 32073 w 53"/>
                    <a:gd name="T1" fmla="*/ 36017 h 30"/>
                    <a:gd name="T2" fmla="*/ 33715 w 53"/>
                    <a:gd name="T3" fmla="*/ 45422 h 30"/>
                    <a:gd name="T4" fmla="*/ 32073 w 53"/>
                    <a:gd name="T5" fmla="*/ 36017 h 30"/>
                    <a:gd name="T6" fmla="*/ 30497 w 53"/>
                    <a:gd name="T7" fmla="*/ 60020 h 30"/>
                    <a:gd name="T8" fmla="*/ 30497 w 53"/>
                    <a:gd name="T9" fmla="*/ 60020 h 30"/>
                    <a:gd name="T10" fmla="*/ 8762 w 53"/>
                    <a:gd name="T11" fmla="*/ 88904 h 30"/>
                    <a:gd name="T12" fmla="*/ 9797 w 53"/>
                    <a:gd name="T13" fmla="*/ 100024 h 30"/>
                    <a:gd name="T14" fmla="*/ 8762 w 53"/>
                    <a:gd name="T15" fmla="*/ 88904 h 30"/>
                    <a:gd name="T16" fmla="*/ 5973 w 53"/>
                    <a:gd name="T17" fmla="*/ 166714 h 30"/>
                    <a:gd name="T18" fmla="*/ 5973 w 53"/>
                    <a:gd name="T19" fmla="*/ 166714 h 30"/>
                    <a:gd name="T20" fmla="*/ 2558 w 53"/>
                    <a:gd name="T21" fmla="*/ 166714 h 30"/>
                    <a:gd name="T22" fmla="*/ 2558 w 53"/>
                    <a:gd name="T23" fmla="*/ 166714 h 30"/>
                    <a:gd name="T24" fmla="*/ 5973 w 53"/>
                    <a:gd name="T25" fmla="*/ 166714 h 30"/>
                    <a:gd name="T26" fmla="*/ 2558 w 53"/>
                    <a:gd name="T27" fmla="*/ 166714 h 30"/>
                    <a:gd name="T28" fmla="*/ 8762 w 53"/>
                    <a:gd name="T29" fmla="*/ 188947 h 30"/>
                    <a:gd name="T30" fmla="*/ 6894 w 53"/>
                    <a:gd name="T31" fmla="*/ 169853 h 30"/>
                    <a:gd name="T32" fmla="*/ 26405 w 53"/>
                    <a:gd name="T33" fmla="*/ 222473 h 30"/>
                    <a:gd name="T34" fmla="*/ 26405 w 53"/>
                    <a:gd name="T35" fmla="*/ 222473 h 30"/>
                    <a:gd name="T36" fmla="*/ 26405 w 53"/>
                    <a:gd name="T37" fmla="*/ 222473 h 30"/>
                    <a:gd name="T38" fmla="*/ 47505 w 53"/>
                    <a:gd name="T39" fmla="*/ 215062 h 30"/>
                    <a:gd name="T40" fmla="*/ 47505 w 53"/>
                    <a:gd name="T41" fmla="*/ 210314 h 30"/>
                    <a:gd name="T42" fmla="*/ 47505 w 53"/>
                    <a:gd name="T43" fmla="*/ 215062 h 30"/>
                    <a:gd name="T44" fmla="*/ 71151 w 53"/>
                    <a:gd name="T45" fmla="*/ 215062 h 30"/>
                    <a:gd name="T46" fmla="*/ 71151 w 53"/>
                    <a:gd name="T47" fmla="*/ 210314 h 30"/>
                    <a:gd name="T48" fmla="*/ 73553 w 53"/>
                    <a:gd name="T49" fmla="*/ 201510 h 30"/>
                    <a:gd name="T50" fmla="*/ 71151 w 53"/>
                    <a:gd name="T51" fmla="*/ 193598 h 30"/>
                    <a:gd name="T52" fmla="*/ 71151 w 53"/>
                    <a:gd name="T53" fmla="*/ 193598 h 30"/>
                    <a:gd name="T54" fmla="*/ 75285 w 53"/>
                    <a:gd name="T55" fmla="*/ 169853 h 30"/>
                    <a:gd name="T56" fmla="*/ 75285 w 53"/>
                    <a:gd name="T57" fmla="*/ 169853 h 30"/>
                    <a:gd name="T58" fmla="*/ 75285 w 53"/>
                    <a:gd name="T59" fmla="*/ 181390 h 30"/>
                    <a:gd name="T60" fmla="*/ 64223 w 53"/>
                    <a:gd name="T61" fmla="*/ 142243 h 30"/>
                    <a:gd name="T62" fmla="*/ 73553 w 53"/>
                    <a:gd name="T63" fmla="*/ 181390 h 30"/>
                    <a:gd name="T64" fmla="*/ 55345 w 53"/>
                    <a:gd name="T65" fmla="*/ 100024 h 30"/>
                    <a:gd name="T66" fmla="*/ 55345 w 53"/>
                    <a:gd name="T67" fmla="*/ 100024 h 30"/>
                    <a:gd name="T68" fmla="*/ 55345 w 53"/>
                    <a:gd name="T69" fmla="*/ 100024 h 30"/>
                    <a:gd name="T70" fmla="*/ 54408 w 53"/>
                    <a:gd name="T71" fmla="*/ 68018 h 30"/>
                    <a:gd name="T72" fmla="*/ 54408 w 53"/>
                    <a:gd name="T73" fmla="*/ 68018 h 30"/>
                    <a:gd name="T74" fmla="*/ 52654 w 53"/>
                    <a:gd name="T75" fmla="*/ 68018 h 30"/>
                    <a:gd name="T76" fmla="*/ 54408 w 53"/>
                    <a:gd name="T77" fmla="*/ 68018 h 30"/>
                    <a:gd name="T78" fmla="*/ 52654 w 53"/>
                    <a:gd name="T79" fmla="*/ 36017 h 30"/>
                    <a:gd name="T80" fmla="*/ 52654 w 53"/>
                    <a:gd name="T81" fmla="*/ 36017 h 30"/>
                    <a:gd name="T82" fmla="*/ 52654 w 53"/>
                    <a:gd name="T83" fmla="*/ 36017 h 30"/>
                    <a:gd name="T84" fmla="*/ 51017 w 53"/>
                    <a:gd name="T85" fmla="*/ 45422 h 30"/>
                    <a:gd name="T86" fmla="*/ 51017 w 53"/>
                    <a:gd name="T87" fmla="*/ 45422 h 30"/>
                    <a:gd name="T88" fmla="*/ 51017 w 53"/>
                    <a:gd name="T89" fmla="*/ 32001 h 30"/>
                    <a:gd name="T90" fmla="*/ 50060 w 53"/>
                    <a:gd name="T91" fmla="*/ 36017 h 30"/>
                    <a:gd name="T92" fmla="*/ 51017 w 53"/>
                    <a:gd name="T93" fmla="*/ 32001 h 30"/>
                    <a:gd name="T94" fmla="*/ 36571 w 53"/>
                    <a:gd name="T95" fmla="*/ 36017 h 30"/>
                    <a:gd name="T96" fmla="*/ 36571 w 53"/>
                    <a:gd name="T97" fmla="*/ 36017 h 30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0" t="0" r="r" b="b"/>
                  <a:pathLst>
                    <a:path w="53" h="30">
                      <a:moveTo>
                        <a:pt x="25" y="5"/>
                      </a:moveTo>
                      <a:cubicBezTo>
                        <a:pt x="24" y="5"/>
                        <a:pt x="24" y="6"/>
                        <a:pt x="23" y="6"/>
                      </a:cubicBezTo>
                      <a:lnTo>
                        <a:pt x="22" y="5"/>
                      </a:lnTo>
                      <a:cubicBezTo>
                        <a:pt x="22" y="5"/>
                        <a:pt x="23" y="4"/>
                        <a:pt x="24" y="3"/>
                      </a:cubicBezTo>
                      <a:lnTo>
                        <a:pt x="25" y="5"/>
                      </a:lnTo>
                      <a:close/>
                      <a:moveTo>
                        <a:pt x="23" y="6"/>
                      </a:moveTo>
                      <a:cubicBezTo>
                        <a:pt x="22" y="7"/>
                        <a:pt x="22" y="7"/>
                        <a:pt x="21" y="8"/>
                      </a:cubicBezTo>
                      <a:lnTo>
                        <a:pt x="20" y="7"/>
                      </a:lnTo>
                      <a:cubicBezTo>
                        <a:pt x="21" y="6"/>
                        <a:pt x="21" y="6"/>
                        <a:pt x="22" y="5"/>
                      </a:cubicBezTo>
                      <a:lnTo>
                        <a:pt x="23" y="6"/>
                      </a:lnTo>
                      <a:close/>
                      <a:moveTo>
                        <a:pt x="21" y="8"/>
                      </a:moveTo>
                      <a:lnTo>
                        <a:pt x="21" y="8"/>
                      </a:lnTo>
                      <a:lnTo>
                        <a:pt x="20" y="7"/>
                      </a:lnTo>
                      <a:lnTo>
                        <a:pt x="21" y="8"/>
                      </a:lnTo>
                      <a:close/>
                      <a:moveTo>
                        <a:pt x="21" y="8"/>
                      </a:moveTo>
                      <a:cubicBezTo>
                        <a:pt x="17" y="9"/>
                        <a:pt x="11" y="11"/>
                        <a:pt x="7" y="13"/>
                      </a:cubicBezTo>
                      <a:lnTo>
                        <a:pt x="6" y="12"/>
                      </a:lnTo>
                      <a:cubicBezTo>
                        <a:pt x="10" y="10"/>
                        <a:pt x="16" y="8"/>
                        <a:pt x="20" y="7"/>
                      </a:cubicBezTo>
                      <a:lnTo>
                        <a:pt x="21" y="8"/>
                      </a:lnTo>
                      <a:close/>
                      <a:moveTo>
                        <a:pt x="7" y="13"/>
                      </a:moveTo>
                      <a:cubicBezTo>
                        <a:pt x="4" y="16"/>
                        <a:pt x="2" y="18"/>
                        <a:pt x="4" y="22"/>
                      </a:cubicBezTo>
                      <a:lnTo>
                        <a:pt x="2" y="22"/>
                      </a:lnTo>
                      <a:cubicBezTo>
                        <a:pt x="0" y="18"/>
                        <a:pt x="2" y="15"/>
                        <a:pt x="6" y="12"/>
                      </a:cubicBezTo>
                      <a:lnTo>
                        <a:pt x="7" y="13"/>
                      </a:lnTo>
                      <a:close/>
                      <a:moveTo>
                        <a:pt x="4" y="22"/>
                      </a:moveTo>
                      <a:lnTo>
                        <a:pt x="4" y="22"/>
                      </a:lnTo>
                      <a:lnTo>
                        <a:pt x="3" y="22"/>
                      </a:lnTo>
                      <a:lnTo>
                        <a:pt x="4" y="22"/>
                      </a:lnTo>
                      <a:close/>
                      <a:moveTo>
                        <a:pt x="4" y="22"/>
                      </a:moveTo>
                      <a:lnTo>
                        <a:pt x="4" y="22"/>
                      </a:lnTo>
                      <a:lnTo>
                        <a:pt x="2" y="22"/>
                      </a:lnTo>
                      <a:lnTo>
                        <a:pt x="4" y="22"/>
                      </a:lnTo>
                      <a:close/>
                      <a:moveTo>
                        <a:pt x="2" y="22"/>
                      </a:moveTo>
                      <a:lnTo>
                        <a:pt x="2" y="22"/>
                      </a:lnTo>
                      <a:lnTo>
                        <a:pt x="3" y="22"/>
                      </a:lnTo>
                      <a:lnTo>
                        <a:pt x="2" y="22"/>
                      </a:lnTo>
                      <a:close/>
                      <a:moveTo>
                        <a:pt x="4" y="22"/>
                      </a:moveTo>
                      <a:cubicBezTo>
                        <a:pt x="4" y="22"/>
                        <a:pt x="4" y="23"/>
                        <a:pt x="5" y="23"/>
                      </a:cubicBezTo>
                      <a:lnTo>
                        <a:pt x="4" y="24"/>
                      </a:lnTo>
                      <a:cubicBezTo>
                        <a:pt x="3" y="24"/>
                        <a:pt x="3" y="23"/>
                        <a:pt x="2" y="22"/>
                      </a:cubicBezTo>
                      <a:lnTo>
                        <a:pt x="4" y="22"/>
                      </a:lnTo>
                      <a:close/>
                      <a:moveTo>
                        <a:pt x="5" y="23"/>
                      </a:moveTo>
                      <a:cubicBezTo>
                        <a:pt x="5" y="24"/>
                        <a:pt x="6" y="24"/>
                        <a:pt x="6" y="25"/>
                      </a:cubicBezTo>
                      <a:lnTo>
                        <a:pt x="5" y="26"/>
                      </a:lnTo>
                      <a:cubicBezTo>
                        <a:pt x="5" y="25"/>
                        <a:pt x="4" y="25"/>
                        <a:pt x="4" y="24"/>
                      </a:cubicBezTo>
                      <a:lnTo>
                        <a:pt x="5" y="23"/>
                      </a:lnTo>
                      <a:close/>
                      <a:moveTo>
                        <a:pt x="6" y="25"/>
                      </a:moveTo>
                      <a:cubicBezTo>
                        <a:pt x="9" y="27"/>
                        <a:pt x="14" y="29"/>
                        <a:pt x="18" y="28"/>
                      </a:cubicBezTo>
                      <a:lnTo>
                        <a:pt x="18" y="30"/>
                      </a:lnTo>
                      <a:cubicBezTo>
                        <a:pt x="13" y="30"/>
                        <a:pt x="9" y="28"/>
                        <a:pt x="5" y="26"/>
                      </a:cubicBezTo>
                      <a:lnTo>
                        <a:pt x="6" y="25"/>
                      </a:lnTo>
                      <a:close/>
                      <a:moveTo>
                        <a:pt x="18" y="30"/>
                      </a:moveTo>
                      <a:lnTo>
                        <a:pt x="18" y="30"/>
                      </a:lnTo>
                      <a:lnTo>
                        <a:pt x="18" y="29"/>
                      </a:lnTo>
                      <a:lnTo>
                        <a:pt x="18" y="30"/>
                      </a:lnTo>
                      <a:close/>
                      <a:moveTo>
                        <a:pt x="17" y="28"/>
                      </a:moveTo>
                      <a:cubicBezTo>
                        <a:pt x="22" y="28"/>
                        <a:pt x="27" y="28"/>
                        <a:pt x="32" y="28"/>
                      </a:cubicBezTo>
                      <a:lnTo>
                        <a:pt x="32" y="29"/>
                      </a:lnTo>
                      <a:cubicBezTo>
                        <a:pt x="27" y="29"/>
                        <a:pt x="22" y="29"/>
                        <a:pt x="18" y="30"/>
                      </a:cubicBezTo>
                      <a:lnTo>
                        <a:pt x="17" y="28"/>
                      </a:lnTo>
                      <a:close/>
                      <a:moveTo>
                        <a:pt x="32" y="28"/>
                      </a:moveTo>
                      <a:cubicBezTo>
                        <a:pt x="37" y="28"/>
                        <a:pt x="43" y="28"/>
                        <a:pt x="48" y="28"/>
                      </a:cubicBezTo>
                      <a:lnTo>
                        <a:pt x="48" y="29"/>
                      </a:lnTo>
                      <a:cubicBezTo>
                        <a:pt x="43" y="30"/>
                        <a:pt x="37" y="29"/>
                        <a:pt x="32" y="29"/>
                      </a:cubicBezTo>
                      <a:lnTo>
                        <a:pt x="32" y="28"/>
                      </a:lnTo>
                      <a:close/>
                      <a:moveTo>
                        <a:pt x="49" y="28"/>
                      </a:moveTo>
                      <a:lnTo>
                        <a:pt x="49" y="29"/>
                      </a:lnTo>
                      <a:lnTo>
                        <a:pt x="48" y="29"/>
                      </a:lnTo>
                      <a:lnTo>
                        <a:pt x="48" y="28"/>
                      </a:lnTo>
                      <a:lnTo>
                        <a:pt x="49" y="28"/>
                      </a:lnTo>
                      <a:close/>
                      <a:moveTo>
                        <a:pt x="47" y="28"/>
                      </a:moveTo>
                      <a:cubicBezTo>
                        <a:pt x="47" y="27"/>
                        <a:pt x="48" y="26"/>
                        <a:pt x="49" y="26"/>
                      </a:cubicBezTo>
                      <a:lnTo>
                        <a:pt x="50" y="27"/>
                      </a:lnTo>
                      <a:cubicBezTo>
                        <a:pt x="49" y="27"/>
                        <a:pt x="49" y="28"/>
                        <a:pt x="49" y="28"/>
                      </a:cubicBezTo>
                      <a:lnTo>
                        <a:pt x="47" y="28"/>
                      </a:lnTo>
                      <a:close/>
                      <a:moveTo>
                        <a:pt x="49" y="26"/>
                      </a:moveTo>
                      <a:lnTo>
                        <a:pt x="49" y="26"/>
                      </a:lnTo>
                      <a:lnTo>
                        <a:pt x="50" y="26"/>
                      </a:lnTo>
                      <a:lnTo>
                        <a:pt x="49" y="26"/>
                      </a:lnTo>
                      <a:close/>
                      <a:moveTo>
                        <a:pt x="49" y="26"/>
                      </a:moveTo>
                      <a:cubicBezTo>
                        <a:pt x="50" y="25"/>
                        <a:pt x="51" y="25"/>
                        <a:pt x="50" y="24"/>
                      </a:cubicBezTo>
                      <a:lnTo>
                        <a:pt x="51" y="23"/>
                      </a:lnTo>
                      <a:cubicBezTo>
                        <a:pt x="53" y="25"/>
                        <a:pt x="51" y="26"/>
                        <a:pt x="50" y="27"/>
                      </a:cubicBezTo>
                      <a:lnTo>
                        <a:pt x="49" y="26"/>
                      </a:lnTo>
                      <a:close/>
                      <a:moveTo>
                        <a:pt x="51" y="23"/>
                      </a:moveTo>
                      <a:lnTo>
                        <a:pt x="51" y="23"/>
                      </a:lnTo>
                      <a:lnTo>
                        <a:pt x="51" y="24"/>
                      </a:lnTo>
                      <a:lnTo>
                        <a:pt x="51" y="23"/>
                      </a:lnTo>
                      <a:close/>
                      <a:moveTo>
                        <a:pt x="50" y="24"/>
                      </a:moveTo>
                      <a:cubicBezTo>
                        <a:pt x="48" y="22"/>
                        <a:pt x="46" y="21"/>
                        <a:pt x="44" y="19"/>
                      </a:cubicBezTo>
                      <a:lnTo>
                        <a:pt x="45" y="18"/>
                      </a:lnTo>
                      <a:cubicBezTo>
                        <a:pt x="47" y="20"/>
                        <a:pt x="49" y="21"/>
                        <a:pt x="51" y="23"/>
                      </a:cubicBezTo>
                      <a:lnTo>
                        <a:pt x="50" y="24"/>
                      </a:lnTo>
                      <a:close/>
                      <a:moveTo>
                        <a:pt x="44" y="19"/>
                      </a:moveTo>
                      <a:cubicBezTo>
                        <a:pt x="41" y="18"/>
                        <a:pt x="39" y="16"/>
                        <a:pt x="37" y="13"/>
                      </a:cubicBezTo>
                      <a:lnTo>
                        <a:pt x="38" y="13"/>
                      </a:lnTo>
                      <a:cubicBezTo>
                        <a:pt x="40" y="15"/>
                        <a:pt x="42" y="17"/>
                        <a:pt x="45" y="18"/>
                      </a:cubicBezTo>
                      <a:lnTo>
                        <a:pt x="44" y="19"/>
                      </a:lnTo>
                      <a:close/>
                      <a:moveTo>
                        <a:pt x="38" y="13"/>
                      </a:moveTo>
                      <a:lnTo>
                        <a:pt x="38" y="13"/>
                      </a:lnTo>
                      <a:close/>
                      <a:moveTo>
                        <a:pt x="37" y="13"/>
                      </a:moveTo>
                      <a:cubicBezTo>
                        <a:pt x="36" y="12"/>
                        <a:pt x="36" y="11"/>
                        <a:pt x="36" y="9"/>
                      </a:cubicBezTo>
                      <a:lnTo>
                        <a:pt x="37" y="9"/>
                      </a:lnTo>
                      <a:cubicBezTo>
                        <a:pt x="38" y="11"/>
                        <a:pt x="38" y="12"/>
                        <a:pt x="38" y="13"/>
                      </a:cubicBezTo>
                      <a:lnTo>
                        <a:pt x="37" y="13"/>
                      </a:lnTo>
                      <a:close/>
                      <a:moveTo>
                        <a:pt x="37" y="9"/>
                      </a:moveTo>
                      <a:lnTo>
                        <a:pt x="37" y="9"/>
                      </a:lnTo>
                      <a:close/>
                      <a:moveTo>
                        <a:pt x="36" y="9"/>
                      </a:moveTo>
                      <a:cubicBezTo>
                        <a:pt x="36" y="8"/>
                        <a:pt x="36" y="7"/>
                        <a:pt x="35" y="6"/>
                      </a:cubicBezTo>
                      <a:lnTo>
                        <a:pt x="36" y="5"/>
                      </a:lnTo>
                      <a:cubicBezTo>
                        <a:pt x="37" y="6"/>
                        <a:pt x="37" y="8"/>
                        <a:pt x="37" y="9"/>
                      </a:cubicBezTo>
                      <a:lnTo>
                        <a:pt x="36" y="9"/>
                      </a:lnTo>
                      <a:close/>
                      <a:moveTo>
                        <a:pt x="36" y="5"/>
                      </a:moveTo>
                      <a:lnTo>
                        <a:pt x="36" y="5"/>
                      </a:lnTo>
                      <a:lnTo>
                        <a:pt x="35" y="5"/>
                      </a:lnTo>
                      <a:lnTo>
                        <a:pt x="36" y="5"/>
                      </a:lnTo>
                      <a:close/>
                      <a:moveTo>
                        <a:pt x="35" y="6"/>
                      </a:moveTo>
                      <a:lnTo>
                        <a:pt x="35" y="6"/>
                      </a:lnTo>
                      <a:lnTo>
                        <a:pt x="36" y="5"/>
                      </a:lnTo>
                      <a:lnTo>
                        <a:pt x="35" y="6"/>
                      </a:lnTo>
                      <a:close/>
                      <a:moveTo>
                        <a:pt x="35" y="6"/>
                      </a:moveTo>
                      <a:lnTo>
                        <a:pt x="35" y="6"/>
                      </a:lnTo>
                      <a:lnTo>
                        <a:pt x="35" y="5"/>
                      </a:lnTo>
                      <a:lnTo>
                        <a:pt x="35" y="6"/>
                      </a:lnTo>
                      <a:close/>
                      <a:moveTo>
                        <a:pt x="35" y="6"/>
                      </a:moveTo>
                      <a:cubicBezTo>
                        <a:pt x="34" y="5"/>
                        <a:pt x="34" y="5"/>
                        <a:pt x="34" y="5"/>
                      </a:cubicBezTo>
                      <a:lnTo>
                        <a:pt x="35" y="4"/>
                      </a:lnTo>
                      <a:cubicBezTo>
                        <a:pt x="35" y="4"/>
                        <a:pt x="35" y="5"/>
                        <a:pt x="36" y="5"/>
                      </a:cubicBezTo>
                      <a:lnTo>
                        <a:pt x="35" y="6"/>
                      </a:lnTo>
                      <a:close/>
                      <a:moveTo>
                        <a:pt x="34" y="5"/>
                      </a:moveTo>
                      <a:cubicBezTo>
                        <a:pt x="32" y="3"/>
                        <a:pt x="30" y="1"/>
                        <a:pt x="25" y="5"/>
                      </a:cubicBezTo>
                      <a:lnTo>
                        <a:pt x="24" y="3"/>
                      </a:lnTo>
                      <a:cubicBezTo>
                        <a:pt x="30" y="0"/>
                        <a:pt x="33" y="2"/>
                        <a:pt x="35" y="4"/>
                      </a:cubicBezTo>
                      <a:lnTo>
                        <a:pt x="34" y="5"/>
                      </a:lnTo>
                      <a:close/>
                      <a:moveTo>
                        <a:pt x="25" y="5"/>
                      </a:moveTo>
                      <a:lnTo>
                        <a:pt x="25" y="5"/>
                      </a:lnTo>
                      <a:lnTo>
                        <a:pt x="25" y="4"/>
                      </a:lnTo>
                      <a:lnTo>
                        <a:pt x="25" y="5"/>
                      </a:lnTo>
                      <a:close/>
                    </a:path>
                  </a:pathLst>
                </a:custGeom>
                <a:solidFill>
                  <a:srgbClr val="94939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583" name="Freeform 161"/>
                <p:cNvSpPr>
                  <a:spLocks noChangeArrowheads="1"/>
                </p:cNvSpPr>
                <p:nvPr/>
              </p:nvSpPr>
              <p:spPr bwMode="auto">
                <a:xfrm>
                  <a:off x="1663" y="3966"/>
                  <a:ext cx="42" cy="43"/>
                </a:xfrm>
                <a:custGeom>
                  <a:avLst/>
                  <a:gdLst>
                    <a:gd name="T0" fmla="*/ 36510 w 31"/>
                    <a:gd name="T1" fmla="*/ 60635 h 25"/>
                    <a:gd name="T2" fmla="*/ 36510 w 31"/>
                    <a:gd name="T3" fmla="*/ 55781 h 25"/>
                    <a:gd name="T4" fmla="*/ 36510 w 31"/>
                    <a:gd name="T5" fmla="*/ 60635 h 25"/>
                    <a:gd name="T6" fmla="*/ 31531 w 31"/>
                    <a:gd name="T7" fmla="*/ 33196 h 25"/>
                    <a:gd name="T8" fmla="*/ 36510 w 31"/>
                    <a:gd name="T9" fmla="*/ 60635 h 25"/>
                    <a:gd name="T10" fmla="*/ 16301 w 31"/>
                    <a:gd name="T11" fmla="*/ 21493 h 25"/>
                    <a:gd name="T12" fmla="*/ 31531 w 31"/>
                    <a:gd name="T13" fmla="*/ 33196 h 25"/>
                    <a:gd name="T14" fmla="*/ 16301 w 31"/>
                    <a:gd name="T15" fmla="*/ 21493 h 25"/>
                    <a:gd name="T16" fmla="*/ 14318 w 31"/>
                    <a:gd name="T17" fmla="*/ 12799 h 25"/>
                    <a:gd name="T18" fmla="*/ 14318 w 31"/>
                    <a:gd name="T19" fmla="*/ 21493 h 25"/>
                    <a:gd name="T20" fmla="*/ 14318 w 31"/>
                    <a:gd name="T21" fmla="*/ 12799 h 25"/>
                    <a:gd name="T22" fmla="*/ 14318 w 31"/>
                    <a:gd name="T23" fmla="*/ 21493 h 25"/>
                    <a:gd name="T24" fmla="*/ 14318 w 31"/>
                    <a:gd name="T25" fmla="*/ 21493 h 25"/>
                    <a:gd name="T26" fmla="*/ 14318 w 31"/>
                    <a:gd name="T27" fmla="*/ 21493 h 25"/>
                    <a:gd name="T28" fmla="*/ 11654 w 31"/>
                    <a:gd name="T29" fmla="*/ 33196 h 25"/>
                    <a:gd name="T30" fmla="*/ 14318 w 31"/>
                    <a:gd name="T31" fmla="*/ 12799 h 25"/>
                    <a:gd name="T32" fmla="*/ 11654 w 31"/>
                    <a:gd name="T33" fmla="*/ 33196 h 25"/>
                    <a:gd name="T34" fmla="*/ 7080 w 31"/>
                    <a:gd name="T35" fmla="*/ 36101 h 25"/>
                    <a:gd name="T36" fmla="*/ 11654 w 31"/>
                    <a:gd name="T37" fmla="*/ 33196 h 25"/>
                    <a:gd name="T38" fmla="*/ 1587 w 31"/>
                    <a:gd name="T39" fmla="*/ 149810 h 25"/>
                    <a:gd name="T40" fmla="*/ 7080 w 31"/>
                    <a:gd name="T41" fmla="*/ 36101 h 25"/>
                    <a:gd name="T42" fmla="*/ 1587 w 31"/>
                    <a:gd name="T43" fmla="*/ 149810 h 25"/>
                    <a:gd name="T44" fmla="*/ 1587 w 31"/>
                    <a:gd name="T45" fmla="*/ 149810 h 25"/>
                    <a:gd name="T46" fmla="*/ 10879 w 31"/>
                    <a:gd name="T47" fmla="*/ 181424 h 25"/>
                    <a:gd name="T48" fmla="*/ 0 w 31"/>
                    <a:gd name="T49" fmla="*/ 149810 h 25"/>
                    <a:gd name="T50" fmla="*/ 10879 w 31"/>
                    <a:gd name="T51" fmla="*/ 181424 h 25"/>
                    <a:gd name="T52" fmla="*/ 34968 w 31"/>
                    <a:gd name="T53" fmla="*/ 162499 h 25"/>
                    <a:gd name="T54" fmla="*/ 10879 w 31"/>
                    <a:gd name="T55" fmla="*/ 181424 h 25"/>
                    <a:gd name="T56" fmla="*/ 38751 w 31"/>
                    <a:gd name="T57" fmla="*/ 149810 h 25"/>
                    <a:gd name="T58" fmla="*/ 34968 w 31"/>
                    <a:gd name="T59" fmla="*/ 162499 h 25"/>
                    <a:gd name="T60" fmla="*/ 38751 w 31"/>
                    <a:gd name="T61" fmla="*/ 149810 h 25"/>
                    <a:gd name="T62" fmla="*/ 38751 w 31"/>
                    <a:gd name="T63" fmla="*/ 157432 h 25"/>
                    <a:gd name="T64" fmla="*/ 38751 w 31"/>
                    <a:gd name="T65" fmla="*/ 149810 h 25"/>
                    <a:gd name="T66" fmla="*/ 43194 w 31"/>
                    <a:gd name="T67" fmla="*/ 149810 h 25"/>
                    <a:gd name="T68" fmla="*/ 38751 w 31"/>
                    <a:gd name="T69" fmla="*/ 149810 h 25"/>
                    <a:gd name="T70" fmla="*/ 43194 w 31"/>
                    <a:gd name="T71" fmla="*/ 124972 h 25"/>
                    <a:gd name="T72" fmla="*/ 43194 w 31"/>
                    <a:gd name="T73" fmla="*/ 149810 h 25"/>
                    <a:gd name="T74" fmla="*/ 43194 w 31"/>
                    <a:gd name="T75" fmla="*/ 124972 h 25"/>
                    <a:gd name="T76" fmla="*/ 45769 w 31"/>
                    <a:gd name="T77" fmla="*/ 93711 h 25"/>
                    <a:gd name="T78" fmla="*/ 43194 w 31"/>
                    <a:gd name="T79" fmla="*/ 124972 h 25"/>
                    <a:gd name="T80" fmla="*/ 36510 w 31"/>
                    <a:gd name="T81" fmla="*/ 60635 h 25"/>
                    <a:gd name="T82" fmla="*/ 45769 w 31"/>
                    <a:gd name="T83" fmla="*/ 93711 h 25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</a:gdLst>
                  <a:ahLst/>
                  <a:cxnLst>
                    <a:cxn ang="T84">
                      <a:pos x="T0" y="T1"/>
                    </a:cxn>
                    <a:cxn ang="T85">
                      <a:pos x="T2" y="T3"/>
                    </a:cxn>
                    <a:cxn ang="T86">
                      <a:pos x="T4" y="T5"/>
                    </a:cxn>
                    <a:cxn ang="T87">
                      <a:pos x="T6" y="T7"/>
                    </a:cxn>
                    <a:cxn ang="T88">
                      <a:pos x="T8" y="T9"/>
                    </a:cxn>
                    <a:cxn ang="T89">
                      <a:pos x="T10" y="T11"/>
                    </a:cxn>
                    <a:cxn ang="T90">
                      <a:pos x="T12" y="T13"/>
                    </a:cxn>
                    <a:cxn ang="T91">
                      <a:pos x="T14" y="T15"/>
                    </a:cxn>
                    <a:cxn ang="T92">
                      <a:pos x="T16" y="T17"/>
                    </a:cxn>
                    <a:cxn ang="T93">
                      <a:pos x="T18" y="T19"/>
                    </a:cxn>
                    <a:cxn ang="T94">
                      <a:pos x="T20" y="T21"/>
                    </a:cxn>
                    <a:cxn ang="T95">
                      <a:pos x="T22" y="T23"/>
                    </a:cxn>
                    <a:cxn ang="T96">
                      <a:pos x="T24" y="T25"/>
                    </a:cxn>
                    <a:cxn ang="T97">
                      <a:pos x="T26" y="T27"/>
                    </a:cxn>
                    <a:cxn ang="T98">
                      <a:pos x="T28" y="T29"/>
                    </a:cxn>
                    <a:cxn ang="T99">
                      <a:pos x="T30" y="T31"/>
                    </a:cxn>
                    <a:cxn ang="T100">
                      <a:pos x="T32" y="T33"/>
                    </a:cxn>
                    <a:cxn ang="T101">
                      <a:pos x="T34" y="T35"/>
                    </a:cxn>
                    <a:cxn ang="T102">
                      <a:pos x="T36" y="T37"/>
                    </a:cxn>
                    <a:cxn ang="T103">
                      <a:pos x="T38" y="T39"/>
                    </a:cxn>
                    <a:cxn ang="T104">
                      <a:pos x="T40" y="T41"/>
                    </a:cxn>
                    <a:cxn ang="T105">
                      <a:pos x="T42" y="T43"/>
                    </a:cxn>
                    <a:cxn ang="T106">
                      <a:pos x="T44" y="T45"/>
                    </a:cxn>
                    <a:cxn ang="T107">
                      <a:pos x="T46" y="T47"/>
                    </a:cxn>
                    <a:cxn ang="T108">
                      <a:pos x="T48" y="T49"/>
                    </a:cxn>
                    <a:cxn ang="T109">
                      <a:pos x="T50" y="T51"/>
                    </a:cxn>
                    <a:cxn ang="T110">
                      <a:pos x="T52" y="T53"/>
                    </a:cxn>
                    <a:cxn ang="T111">
                      <a:pos x="T54" y="T55"/>
                    </a:cxn>
                    <a:cxn ang="T112">
                      <a:pos x="T56" y="T57"/>
                    </a:cxn>
                    <a:cxn ang="T113">
                      <a:pos x="T58" y="T59"/>
                    </a:cxn>
                    <a:cxn ang="T114">
                      <a:pos x="T60" y="T61"/>
                    </a:cxn>
                    <a:cxn ang="T115">
                      <a:pos x="T62" y="T63"/>
                    </a:cxn>
                    <a:cxn ang="T116">
                      <a:pos x="T64" y="T65"/>
                    </a:cxn>
                    <a:cxn ang="T117">
                      <a:pos x="T66" y="T67"/>
                    </a:cxn>
                    <a:cxn ang="T118">
                      <a:pos x="T68" y="T69"/>
                    </a:cxn>
                    <a:cxn ang="T119">
                      <a:pos x="T70" y="T71"/>
                    </a:cxn>
                    <a:cxn ang="T120">
                      <a:pos x="T72" y="T73"/>
                    </a:cxn>
                    <a:cxn ang="T121">
                      <a:pos x="T74" y="T75"/>
                    </a:cxn>
                    <a:cxn ang="T122">
                      <a:pos x="T76" y="T77"/>
                    </a:cxn>
                    <a:cxn ang="T123">
                      <a:pos x="T78" y="T79"/>
                    </a:cxn>
                    <a:cxn ang="T124">
                      <a:pos x="T80" y="T81"/>
                    </a:cxn>
                    <a:cxn ang="T125">
                      <a:pos x="T82" y="T83"/>
                    </a:cxn>
                  </a:cxnLst>
                  <a:rect l="0" t="0" r="r" b="b"/>
                  <a:pathLst>
                    <a:path w="31" h="25">
                      <a:moveTo>
                        <a:pt x="25" y="8"/>
                      </a:moveTo>
                      <a:lnTo>
                        <a:pt x="25" y="8"/>
                      </a:lnTo>
                      <a:lnTo>
                        <a:pt x="25" y="7"/>
                      </a:lnTo>
                      <a:lnTo>
                        <a:pt x="25" y="8"/>
                      </a:lnTo>
                      <a:close/>
                      <a:moveTo>
                        <a:pt x="25" y="8"/>
                      </a:moveTo>
                      <a:cubicBezTo>
                        <a:pt x="23" y="7"/>
                        <a:pt x="21" y="6"/>
                        <a:pt x="20" y="5"/>
                      </a:cubicBezTo>
                      <a:lnTo>
                        <a:pt x="21" y="4"/>
                      </a:lnTo>
                      <a:cubicBezTo>
                        <a:pt x="22" y="5"/>
                        <a:pt x="24" y="6"/>
                        <a:pt x="25" y="7"/>
                      </a:cubicBezTo>
                      <a:lnTo>
                        <a:pt x="25" y="8"/>
                      </a:lnTo>
                      <a:close/>
                      <a:moveTo>
                        <a:pt x="20" y="5"/>
                      </a:moveTo>
                      <a:cubicBezTo>
                        <a:pt x="17" y="3"/>
                        <a:pt x="14" y="1"/>
                        <a:pt x="11" y="3"/>
                      </a:cubicBezTo>
                      <a:lnTo>
                        <a:pt x="10" y="2"/>
                      </a:lnTo>
                      <a:cubicBezTo>
                        <a:pt x="14" y="0"/>
                        <a:pt x="17" y="2"/>
                        <a:pt x="21" y="4"/>
                      </a:cubicBezTo>
                      <a:lnTo>
                        <a:pt x="20" y="5"/>
                      </a:lnTo>
                      <a:close/>
                      <a:moveTo>
                        <a:pt x="11" y="3"/>
                      </a:moveTo>
                      <a:lnTo>
                        <a:pt x="10" y="3"/>
                      </a:lnTo>
                      <a:lnTo>
                        <a:pt x="10" y="2"/>
                      </a:lnTo>
                      <a:lnTo>
                        <a:pt x="11" y="3"/>
                      </a:lnTo>
                      <a:close/>
                      <a:moveTo>
                        <a:pt x="10" y="3"/>
                      </a:moveTo>
                      <a:lnTo>
                        <a:pt x="10" y="3"/>
                      </a:lnTo>
                      <a:lnTo>
                        <a:pt x="10" y="2"/>
                      </a:lnTo>
                      <a:lnTo>
                        <a:pt x="10" y="3"/>
                      </a:lnTo>
                      <a:close/>
                      <a:moveTo>
                        <a:pt x="10" y="3"/>
                      </a:moveTo>
                      <a:lnTo>
                        <a:pt x="10" y="3"/>
                      </a:lnTo>
                      <a:lnTo>
                        <a:pt x="10" y="2"/>
                      </a:lnTo>
                      <a:lnTo>
                        <a:pt x="10" y="3"/>
                      </a:lnTo>
                      <a:close/>
                      <a:moveTo>
                        <a:pt x="10" y="3"/>
                      </a:moveTo>
                      <a:cubicBezTo>
                        <a:pt x="10" y="3"/>
                        <a:pt x="9" y="4"/>
                        <a:pt x="8" y="4"/>
                      </a:cubicBezTo>
                      <a:lnTo>
                        <a:pt x="7" y="3"/>
                      </a:lnTo>
                      <a:cubicBezTo>
                        <a:pt x="8" y="3"/>
                        <a:pt x="9" y="2"/>
                        <a:pt x="10" y="2"/>
                      </a:cubicBezTo>
                      <a:lnTo>
                        <a:pt x="10" y="3"/>
                      </a:lnTo>
                      <a:close/>
                      <a:moveTo>
                        <a:pt x="8" y="4"/>
                      </a:moveTo>
                      <a:cubicBezTo>
                        <a:pt x="7" y="5"/>
                        <a:pt x="7" y="5"/>
                        <a:pt x="6" y="6"/>
                      </a:cubicBezTo>
                      <a:lnTo>
                        <a:pt x="5" y="5"/>
                      </a:lnTo>
                      <a:cubicBezTo>
                        <a:pt x="5" y="5"/>
                        <a:pt x="6" y="4"/>
                        <a:pt x="7" y="3"/>
                      </a:cubicBezTo>
                      <a:lnTo>
                        <a:pt x="8" y="4"/>
                      </a:lnTo>
                      <a:close/>
                      <a:moveTo>
                        <a:pt x="6" y="6"/>
                      </a:moveTo>
                      <a:cubicBezTo>
                        <a:pt x="3" y="10"/>
                        <a:pt x="1" y="15"/>
                        <a:pt x="1" y="19"/>
                      </a:cubicBezTo>
                      <a:lnTo>
                        <a:pt x="0" y="19"/>
                      </a:lnTo>
                      <a:cubicBezTo>
                        <a:pt x="0" y="15"/>
                        <a:pt x="1" y="10"/>
                        <a:pt x="5" y="5"/>
                      </a:cubicBezTo>
                      <a:lnTo>
                        <a:pt x="6" y="6"/>
                      </a:lnTo>
                      <a:close/>
                      <a:moveTo>
                        <a:pt x="1" y="19"/>
                      </a:moveTo>
                      <a:lnTo>
                        <a:pt x="1" y="19"/>
                      </a:lnTo>
                      <a:close/>
                      <a:moveTo>
                        <a:pt x="1" y="19"/>
                      </a:moveTo>
                      <a:cubicBezTo>
                        <a:pt x="1" y="22"/>
                        <a:pt x="4" y="23"/>
                        <a:pt x="7" y="23"/>
                      </a:cubicBezTo>
                      <a:lnTo>
                        <a:pt x="7" y="25"/>
                      </a:lnTo>
                      <a:cubicBezTo>
                        <a:pt x="3" y="24"/>
                        <a:pt x="0" y="23"/>
                        <a:pt x="0" y="19"/>
                      </a:cubicBezTo>
                      <a:lnTo>
                        <a:pt x="1" y="19"/>
                      </a:lnTo>
                      <a:close/>
                      <a:moveTo>
                        <a:pt x="7" y="23"/>
                      </a:moveTo>
                      <a:cubicBezTo>
                        <a:pt x="12" y="23"/>
                        <a:pt x="19" y="21"/>
                        <a:pt x="24" y="20"/>
                      </a:cubicBezTo>
                      <a:lnTo>
                        <a:pt x="24" y="21"/>
                      </a:lnTo>
                      <a:cubicBezTo>
                        <a:pt x="19" y="22"/>
                        <a:pt x="12" y="25"/>
                        <a:pt x="7" y="25"/>
                      </a:cubicBezTo>
                      <a:lnTo>
                        <a:pt x="7" y="23"/>
                      </a:lnTo>
                      <a:close/>
                      <a:moveTo>
                        <a:pt x="24" y="20"/>
                      </a:moveTo>
                      <a:cubicBezTo>
                        <a:pt x="24" y="20"/>
                        <a:pt x="25" y="20"/>
                        <a:pt x="26" y="19"/>
                      </a:cubicBezTo>
                      <a:lnTo>
                        <a:pt x="26" y="20"/>
                      </a:lnTo>
                      <a:lnTo>
                        <a:pt x="24" y="21"/>
                      </a:lnTo>
                      <a:lnTo>
                        <a:pt x="24" y="20"/>
                      </a:lnTo>
                      <a:close/>
                      <a:moveTo>
                        <a:pt x="26" y="19"/>
                      </a:moveTo>
                      <a:lnTo>
                        <a:pt x="26" y="19"/>
                      </a:lnTo>
                      <a:lnTo>
                        <a:pt x="26" y="20"/>
                      </a:lnTo>
                      <a:lnTo>
                        <a:pt x="26" y="19"/>
                      </a:lnTo>
                      <a:close/>
                      <a:moveTo>
                        <a:pt x="26" y="19"/>
                      </a:moveTo>
                      <a:cubicBezTo>
                        <a:pt x="26" y="19"/>
                        <a:pt x="27" y="19"/>
                        <a:pt x="28" y="18"/>
                      </a:cubicBezTo>
                      <a:lnTo>
                        <a:pt x="29" y="19"/>
                      </a:lnTo>
                      <a:cubicBezTo>
                        <a:pt x="28" y="20"/>
                        <a:pt x="27" y="20"/>
                        <a:pt x="26" y="20"/>
                      </a:cubicBezTo>
                      <a:lnTo>
                        <a:pt x="26" y="19"/>
                      </a:lnTo>
                      <a:close/>
                      <a:moveTo>
                        <a:pt x="28" y="18"/>
                      </a:moveTo>
                      <a:cubicBezTo>
                        <a:pt x="29" y="17"/>
                        <a:pt x="29" y="17"/>
                        <a:pt x="29" y="16"/>
                      </a:cubicBezTo>
                      <a:lnTo>
                        <a:pt x="31" y="16"/>
                      </a:lnTo>
                      <a:cubicBezTo>
                        <a:pt x="31" y="17"/>
                        <a:pt x="30" y="18"/>
                        <a:pt x="29" y="19"/>
                      </a:cubicBezTo>
                      <a:lnTo>
                        <a:pt x="28" y="18"/>
                      </a:lnTo>
                      <a:close/>
                      <a:moveTo>
                        <a:pt x="29" y="16"/>
                      </a:moveTo>
                      <a:cubicBezTo>
                        <a:pt x="30" y="15"/>
                        <a:pt x="30" y="14"/>
                        <a:pt x="29" y="13"/>
                      </a:cubicBezTo>
                      <a:lnTo>
                        <a:pt x="31" y="12"/>
                      </a:lnTo>
                      <a:cubicBezTo>
                        <a:pt x="31" y="14"/>
                        <a:pt x="31" y="15"/>
                        <a:pt x="31" y="16"/>
                      </a:cubicBezTo>
                      <a:lnTo>
                        <a:pt x="29" y="16"/>
                      </a:lnTo>
                      <a:close/>
                      <a:moveTo>
                        <a:pt x="29" y="13"/>
                      </a:moveTo>
                      <a:cubicBezTo>
                        <a:pt x="29" y="11"/>
                        <a:pt x="27" y="9"/>
                        <a:pt x="25" y="8"/>
                      </a:cubicBezTo>
                      <a:lnTo>
                        <a:pt x="26" y="7"/>
                      </a:lnTo>
                      <a:cubicBezTo>
                        <a:pt x="28" y="9"/>
                        <a:pt x="30" y="11"/>
                        <a:pt x="31" y="12"/>
                      </a:cubicBezTo>
                      <a:lnTo>
                        <a:pt x="29" y="13"/>
                      </a:lnTo>
                      <a:close/>
                    </a:path>
                  </a:pathLst>
                </a:custGeom>
                <a:solidFill>
                  <a:srgbClr val="94939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584" name="Freeform 162"/>
                <p:cNvSpPr>
                  <a:spLocks noChangeArrowheads="1"/>
                </p:cNvSpPr>
                <p:nvPr/>
              </p:nvSpPr>
              <p:spPr bwMode="auto">
                <a:xfrm>
                  <a:off x="1637" y="4006"/>
                  <a:ext cx="45" cy="27"/>
                </a:xfrm>
                <a:custGeom>
                  <a:avLst/>
                  <a:gdLst>
                    <a:gd name="T0" fmla="*/ 45899 w 33"/>
                    <a:gd name="T1" fmla="*/ 64263 h 16"/>
                    <a:gd name="T2" fmla="*/ 16128 w 33"/>
                    <a:gd name="T3" fmla="*/ 12903 h 16"/>
                    <a:gd name="T4" fmla="*/ 0 w 33"/>
                    <a:gd name="T5" fmla="*/ 104635 h 16"/>
                    <a:gd name="T6" fmla="*/ 58545 w 33"/>
                    <a:gd name="T7" fmla="*/ 86365 h 16"/>
                    <a:gd name="T8" fmla="*/ 45899 w 33"/>
                    <a:gd name="T9" fmla="*/ 64263 h 1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3" h="16">
                      <a:moveTo>
                        <a:pt x="26" y="9"/>
                      </a:moveTo>
                      <a:cubicBezTo>
                        <a:pt x="23" y="4"/>
                        <a:pt x="16" y="0"/>
                        <a:pt x="9" y="2"/>
                      </a:cubicBezTo>
                      <a:cubicBezTo>
                        <a:pt x="4" y="4"/>
                        <a:pt x="2" y="9"/>
                        <a:pt x="0" y="14"/>
                      </a:cubicBezTo>
                      <a:cubicBezTo>
                        <a:pt x="11" y="16"/>
                        <a:pt x="22" y="13"/>
                        <a:pt x="33" y="12"/>
                      </a:cubicBezTo>
                      <a:cubicBezTo>
                        <a:pt x="32" y="10"/>
                        <a:pt x="28" y="11"/>
                        <a:pt x="26" y="9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585" name="Freeform 163"/>
                <p:cNvSpPr>
                  <a:spLocks noChangeArrowheads="1"/>
                </p:cNvSpPr>
                <p:nvPr/>
              </p:nvSpPr>
              <p:spPr bwMode="auto">
                <a:xfrm>
                  <a:off x="1636" y="4006"/>
                  <a:ext cx="47" cy="27"/>
                </a:xfrm>
                <a:custGeom>
                  <a:avLst/>
                  <a:gdLst>
                    <a:gd name="T0" fmla="*/ 33998 w 35"/>
                    <a:gd name="T1" fmla="*/ 64263 h 16"/>
                    <a:gd name="T2" fmla="*/ 35488 w 35"/>
                    <a:gd name="T3" fmla="*/ 64263 h 16"/>
                    <a:gd name="T4" fmla="*/ 33998 w 35"/>
                    <a:gd name="T5" fmla="*/ 64263 h 16"/>
                    <a:gd name="T6" fmla="*/ 33998 w 35"/>
                    <a:gd name="T7" fmla="*/ 64263 h 16"/>
                    <a:gd name="T8" fmla="*/ 31712 w 35"/>
                    <a:gd name="T9" fmla="*/ 62006 h 16"/>
                    <a:gd name="T10" fmla="*/ 35488 w 35"/>
                    <a:gd name="T11" fmla="*/ 64263 h 16"/>
                    <a:gd name="T12" fmla="*/ 31712 w 35"/>
                    <a:gd name="T13" fmla="*/ 62006 h 16"/>
                    <a:gd name="T14" fmla="*/ 30111 w 35"/>
                    <a:gd name="T15" fmla="*/ 36744 h 16"/>
                    <a:gd name="T16" fmla="*/ 31712 w 35"/>
                    <a:gd name="T17" fmla="*/ 62006 h 16"/>
                    <a:gd name="T18" fmla="*/ 13703 w 35"/>
                    <a:gd name="T19" fmla="*/ 21774 h 16"/>
                    <a:gd name="T20" fmla="*/ 30111 w 35"/>
                    <a:gd name="T21" fmla="*/ 36744 h 16"/>
                    <a:gd name="T22" fmla="*/ 13703 w 35"/>
                    <a:gd name="T23" fmla="*/ 21774 h 16"/>
                    <a:gd name="T24" fmla="*/ 12166 w 35"/>
                    <a:gd name="T25" fmla="*/ 12903 h 16"/>
                    <a:gd name="T26" fmla="*/ 13703 w 35"/>
                    <a:gd name="T27" fmla="*/ 21774 h 16"/>
                    <a:gd name="T28" fmla="*/ 5169 w 35"/>
                    <a:gd name="T29" fmla="*/ 51179 h 16"/>
                    <a:gd name="T30" fmla="*/ 13703 w 35"/>
                    <a:gd name="T31" fmla="*/ 21774 h 16"/>
                    <a:gd name="T32" fmla="*/ 1403 w 35"/>
                    <a:gd name="T33" fmla="*/ 104635 h 16"/>
                    <a:gd name="T34" fmla="*/ 5169 w 35"/>
                    <a:gd name="T35" fmla="*/ 51179 h 16"/>
                    <a:gd name="T36" fmla="*/ 0 w 35"/>
                    <a:gd name="T37" fmla="*/ 108444 h 16"/>
                    <a:gd name="T38" fmla="*/ 0 w 35"/>
                    <a:gd name="T39" fmla="*/ 104635 h 16"/>
                    <a:gd name="T40" fmla="*/ 0 w 35"/>
                    <a:gd name="T41" fmla="*/ 108444 h 16"/>
                    <a:gd name="T42" fmla="*/ 32272 w 35"/>
                    <a:gd name="T43" fmla="*/ 86365 h 16"/>
                    <a:gd name="T44" fmla="*/ 0 w 35"/>
                    <a:gd name="T45" fmla="*/ 108444 h 16"/>
                    <a:gd name="T46" fmla="*/ 32272 w 35"/>
                    <a:gd name="T47" fmla="*/ 86365 h 16"/>
                    <a:gd name="T48" fmla="*/ 42602 w 35"/>
                    <a:gd name="T49" fmla="*/ 94584 h 16"/>
                    <a:gd name="T50" fmla="*/ 32272 w 35"/>
                    <a:gd name="T51" fmla="*/ 86365 h 16"/>
                    <a:gd name="T52" fmla="*/ 43847 w 35"/>
                    <a:gd name="T53" fmla="*/ 94584 h 16"/>
                    <a:gd name="T54" fmla="*/ 42602 w 35"/>
                    <a:gd name="T55" fmla="*/ 86365 h 16"/>
                    <a:gd name="T56" fmla="*/ 38273 w 35"/>
                    <a:gd name="T57" fmla="*/ 82186 h 16"/>
                    <a:gd name="T58" fmla="*/ 42602 w 35"/>
                    <a:gd name="T59" fmla="*/ 86365 h 16"/>
                    <a:gd name="T60" fmla="*/ 38273 w 35"/>
                    <a:gd name="T61" fmla="*/ 82186 h 16"/>
                    <a:gd name="T62" fmla="*/ 35488 w 35"/>
                    <a:gd name="T63" fmla="*/ 64263 h 16"/>
                    <a:gd name="T64" fmla="*/ 38273 w 35"/>
                    <a:gd name="T65" fmla="*/ 82186 h 16"/>
                    <a:gd name="T66" fmla="*/ 33998 w 35"/>
                    <a:gd name="T67" fmla="*/ 64263 h 16"/>
                    <a:gd name="T68" fmla="*/ 33998 w 35"/>
                    <a:gd name="T69" fmla="*/ 64263 h 1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0" t="0" r="r" b="b"/>
                  <a:pathLst>
                    <a:path w="35" h="16">
                      <a:moveTo>
                        <a:pt x="27" y="9"/>
                      </a:moveTo>
                      <a:lnTo>
                        <a:pt x="27" y="9"/>
                      </a:lnTo>
                      <a:lnTo>
                        <a:pt x="28" y="9"/>
                      </a:lnTo>
                      <a:lnTo>
                        <a:pt x="27" y="9"/>
                      </a:lnTo>
                      <a:close/>
                      <a:moveTo>
                        <a:pt x="27" y="9"/>
                      </a:moveTo>
                      <a:lnTo>
                        <a:pt x="27" y="9"/>
                      </a:lnTo>
                      <a:close/>
                      <a:moveTo>
                        <a:pt x="27" y="9"/>
                      </a:moveTo>
                      <a:cubicBezTo>
                        <a:pt x="26" y="9"/>
                        <a:pt x="26" y="8"/>
                        <a:pt x="25" y="8"/>
                      </a:cubicBezTo>
                      <a:lnTo>
                        <a:pt x="26" y="7"/>
                      </a:lnTo>
                      <a:cubicBezTo>
                        <a:pt x="27" y="7"/>
                        <a:pt x="28" y="8"/>
                        <a:pt x="28" y="9"/>
                      </a:cubicBezTo>
                      <a:lnTo>
                        <a:pt x="27" y="9"/>
                      </a:lnTo>
                      <a:close/>
                      <a:moveTo>
                        <a:pt x="25" y="8"/>
                      </a:moveTo>
                      <a:cubicBezTo>
                        <a:pt x="25" y="7"/>
                        <a:pt x="24" y="6"/>
                        <a:pt x="23" y="6"/>
                      </a:cubicBezTo>
                      <a:lnTo>
                        <a:pt x="24" y="5"/>
                      </a:lnTo>
                      <a:cubicBezTo>
                        <a:pt x="25" y="5"/>
                        <a:pt x="26" y="6"/>
                        <a:pt x="26" y="7"/>
                      </a:cubicBezTo>
                      <a:lnTo>
                        <a:pt x="25" y="8"/>
                      </a:lnTo>
                      <a:close/>
                      <a:moveTo>
                        <a:pt x="23" y="6"/>
                      </a:moveTo>
                      <a:cubicBezTo>
                        <a:pt x="20" y="3"/>
                        <a:pt x="15" y="1"/>
                        <a:pt x="11" y="3"/>
                      </a:cubicBezTo>
                      <a:lnTo>
                        <a:pt x="10" y="2"/>
                      </a:lnTo>
                      <a:cubicBezTo>
                        <a:pt x="15" y="0"/>
                        <a:pt x="21" y="2"/>
                        <a:pt x="24" y="5"/>
                      </a:cubicBezTo>
                      <a:lnTo>
                        <a:pt x="23" y="6"/>
                      </a:lnTo>
                      <a:close/>
                      <a:moveTo>
                        <a:pt x="11" y="3"/>
                      </a:moveTo>
                      <a:lnTo>
                        <a:pt x="11" y="3"/>
                      </a:lnTo>
                      <a:lnTo>
                        <a:pt x="10" y="2"/>
                      </a:lnTo>
                      <a:lnTo>
                        <a:pt x="11" y="3"/>
                      </a:lnTo>
                      <a:close/>
                      <a:moveTo>
                        <a:pt x="11" y="3"/>
                      </a:moveTo>
                      <a:cubicBezTo>
                        <a:pt x="8" y="3"/>
                        <a:pt x="6" y="5"/>
                        <a:pt x="5" y="7"/>
                      </a:cubicBezTo>
                      <a:lnTo>
                        <a:pt x="4" y="7"/>
                      </a:lnTo>
                      <a:cubicBezTo>
                        <a:pt x="5" y="4"/>
                        <a:pt x="7" y="2"/>
                        <a:pt x="10" y="2"/>
                      </a:cubicBezTo>
                      <a:lnTo>
                        <a:pt x="11" y="3"/>
                      </a:lnTo>
                      <a:close/>
                      <a:moveTo>
                        <a:pt x="5" y="7"/>
                      </a:moveTo>
                      <a:cubicBezTo>
                        <a:pt x="3" y="9"/>
                        <a:pt x="2" y="12"/>
                        <a:pt x="1" y="14"/>
                      </a:cubicBezTo>
                      <a:lnTo>
                        <a:pt x="0" y="14"/>
                      </a:lnTo>
                      <a:cubicBezTo>
                        <a:pt x="1" y="12"/>
                        <a:pt x="2" y="9"/>
                        <a:pt x="4" y="7"/>
                      </a:cubicBezTo>
                      <a:lnTo>
                        <a:pt x="5" y="7"/>
                      </a:lnTo>
                      <a:close/>
                      <a:moveTo>
                        <a:pt x="0" y="15"/>
                      </a:moveTo>
                      <a:lnTo>
                        <a:pt x="0" y="15"/>
                      </a:lnTo>
                      <a:lnTo>
                        <a:pt x="0" y="14"/>
                      </a:lnTo>
                      <a:lnTo>
                        <a:pt x="1" y="14"/>
                      </a:lnTo>
                      <a:lnTo>
                        <a:pt x="0" y="15"/>
                      </a:lnTo>
                      <a:close/>
                      <a:moveTo>
                        <a:pt x="1" y="14"/>
                      </a:moveTo>
                      <a:cubicBezTo>
                        <a:pt x="10" y="15"/>
                        <a:pt x="18" y="13"/>
                        <a:pt x="26" y="12"/>
                      </a:cubicBezTo>
                      <a:lnTo>
                        <a:pt x="27" y="14"/>
                      </a:lnTo>
                      <a:cubicBezTo>
                        <a:pt x="18" y="15"/>
                        <a:pt x="10" y="16"/>
                        <a:pt x="0" y="15"/>
                      </a:cubicBezTo>
                      <a:lnTo>
                        <a:pt x="1" y="14"/>
                      </a:lnTo>
                      <a:close/>
                      <a:moveTo>
                        <a:pt x="26" y="12"/>
                      </a:moveTo>
                      <a:cubicBezTo>
                        <a:pt x="29" y="12"/>
                        <a:pt x="31" y="12"/>
                        <a:pt x="34" y="11"/>
                      </a:cubicBezTo>
                      <a:lnTo>
                        <a:pt x="34" y="13"/>
                      </a:lnTo>
                      <a:cubicBezTo>
                        <a:pt x="31" y="13"/>
                        <a:pt x="29" y="13"/>
                        <a:pt x="27" y="14"/>
                      </a:cubicBezTo>
                      <a:lnTo>
                        <a:pt x="26" y="12"/>
                      </a:lnTo>
                      <a:close/>
                      <a:moveTo>
                        <a:pt x="34" y="12"/>
                      </a:moveTo>
                      <a:lnTo>
                        <a:pt x="35" y="13"/>
                      </a:lnTo>
                      <a:lnTo>
                        <a:pt x="34" y="13"/>
                      </a:lnTo>
                      <a:lnTo>
                        <a:pt x="34" y="12"/>
                      </a:lnTo>
                      <a:close/>
                      <a:moveTo>
                        <a:pt x="33" y="12"/>
                      </a:moveTo>
                      <a:cubicBezTo>
                        <a:pt x="33" y="11"/>
                        <a:pt x="32" y="11"/>
                        <a:pt x="31" y="11"/>
                      </a:cubicBezTo>
                      <a:lnTo>
                        <a:pt x="31" y="10"/>
                      </a:lnTo>
                      <a:cubicBezTo>
                        <a:pt x="33" y="10"/>
                        <a:pt x="34" y="10"/>
                        <a:pt x="34" y="12"/>
                      </a:cubicBezTo>
                      <a:lnTo>
                        <a:pt x="33" y="12"/>
                      </a:lnTo>
                      <a:close/>
                      <a:moveTo>
                        <a:pt x="31" y="11"/>
                      </a:moveTo>
                      <a:cubicBezTo>
                        <a:pt x="29" y="11"/>
                        <a:pt x="28" y="11"/>
                        <a:pt x="27" y="9"/>
                      </a:cubicBezTo>
                      <a:lnTo>
                        <a:pt x="28" y="9"/>
                      </a:lnTo>
                      <a:cubicBezTo>
                        <a:pt x="29" y="10"/>
                        <a:pt x="30" y="10"/>
                        <a:pt x="31" y="10"/>
                      </a:cubicBezTo>
                      <a:lnTo>
                        <a:pt x="31" y="11"/>
                      </a:lnTo>
                      <a:close/>
                      <a:moveTo>
                        <a:pt x="27" y="9"/>
                      </a:moveTo>
                      <a:lnTo>
                        <a:pt x="27" y="9"/>
                      </a:lnTo>
                      <a:close/>
                    </a:path>
                  </a:pathLst>
                </a:custGeom>
                <a:solidFill>
                  <a:srgbClr val="94939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586" name="Freeform 164"/>
                <p:cNvSpPr>
                  <a:spLocks noChangeArrowheads="1"/>
                </p:cNvSpPr>
                <p:nvPr/>
              </p:nvSpPr>
              <p:spPr bwMode="auto">
                <a:xfrm>
                  <a:off x="1707" y="3981"/>
                  <a:ext cx="67" cy="56"/>
                </a:xfrm>
                <a:custGeom>
                  <a:avLst/>
                  <a:gdLst>
                    <a:gd name="T0" fmla="*/ 45939 w 49"/>
                    <a:gd name="T1" fmla="*/ 0 h 33"/>
                    <a:gd name="T2" fmla="*/ 7328 w 49"/>
                    <a:gd name="T3" fmla="*/ 113247 h 33"/>
                    <a:gd name="T4" fmla="*/ 1720 w 49"/>
                    <a:gd name="T5" fmla="*/ 135340 h 33"/>
                    <a:gd name="T6" fmla="*/ 72912 w 49"/>
                    <a:gd name="T7" fmla="*/ 144806 h 33"/>
                    <a:gd name="T8" fmla="*/ 75933 w 49"/>
                    <a:gd name="T9" fmla="*/ 92067 h 33"/>
                    <a:gd name="T10" fmla="*/ 65737 w 49"/>
                    <a:gd name="T11" fmla="*/ 25843 h 33"/>
                    <a:gd name="T12" fmla="*/ 45939 w 49"/>
                    <a:gd name="T13" fmla="*/ 0 h 33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49" h="33">
                      <a:moveTo>
                        <a:pt x="28" y="0"/>
                      </a:moveTo>
                      <a:cubicBezTo>
                        <a:pt x="15" y="2"/>
                        <a:pt x="5" y="10"/>
                        <a:pt x="4" y="21"/>
                      </a:cubicBezTo>
                      <a:cubicBezTo>
                        <a:pt x="4" y="22"/>
                        <a:pt x="0" y="25"/>
                        <a:pt x="1" y="25"/>
                      </a:cubicBezTo>
                      <a:cubicBezTo>
                        <a:pt x="13" y="33"/>
                        <a:pt x="30" y="28"/>
                        <a:pt x="44" y="27"/>
                      </a:cubicBezTo>
                      <a:cubicBezTo>
                        <a:pt x="49" y="27"/>
                        <a:pt x="48" y="20"/>
                        <a:pt x="46" y="17"/>
                      </a:cubicBezTo>
                      <a:cubicBezTo>
                        <a:pt x="44" y="13"/>
                        <a:pt x="44" y="8"/>
                        <a:pt x="40" y="5"/>
                      </a:cubicBezTo>
                      <a:cubicBezTo>
                        <a:pt x="37" y="2"/>
                        <a:pt x="33" y="0"/>
                        <a:pt x="28" y="0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587" name="Freeform 165"/>
                <p:cNvSpPr>
                  <a:spLocks noChangeArrowheads="1"/>
                </p:cNvSpPr>
                <p:nvPr/>
              </p:nvSpPr>
              <p:spPr bwMode="auto">
                <a:xfrm>
                  <a:off x="1707" y="3981"/>
                  <a:ext cx="67" cy="53"/>
                </a:xfrm>
                <a:custGeom>
                  <a:avLst/>
                  <a:gdLst>
                    <a:gd name="T0" fmla="*/ 45939 w 49"/>
                    <a:gd name="T1" fmla="*/ 6416 h 31"/>
                    <a:gd name="T2" fmla="*/ 45939 w 49"/>
                    <a:gd name="T3" fmla="*/ 0 h 31"/>
                    <a:gd name="T4" fmla="*/ 45939 w 49"/>
                    <a:gd name="T5" fmla="*/ 6416 h 31"/>
                    <a:gd name="T6" fmla="*/ 36161 w 49"/>
                    <a:gd name="T7" fmla="*/ 6416 h 31"/>
                    <a:gd name="T8" fmla="*/ 45939 w 49"/>
                    <a:gd name="T9" fmla="*/ 6416 h 31"/>
                    <a:gd name="T10" fmla="*/ 30160 w 49"/>
                    <a:gd name="T11" fmla="*/ 26702 h 31"/>
                    <a:gd name="T12" fmla="*/ 36161 w 49"/>
                    <a:gd name="T13" fmla="*/ 6416 h 31"/>
                    <a:gd name="T14" fmla="*/ 30160 w 49"/>
                    <a:gd name="T15" fmla="*/ 26702 h 31"/>
                    <a:gd name="T16" fmla="*/ 7328 w 49"/>
                    <a:gd name="T17" fmla="*/ 127323 h 31"/>
                    <a:gd name="T18" fmla="*/ 30160 w 49"/>
                    <a:gd name="T19" fmla="*/ 26702 h 31"/>
                    <a:gd name="T20" fmla="*/ 7328 w 49"/>
                    <a:gd name="T21" fmla="*/ 127323 h 31"/>
                    <a:gd name="T22" fmla="*/ 7772 w 49"/>
                    <a:gd name="T23" fmla="*/ 127323 h 31"/>
                    <a:gd name="T24" fmla="*/ 7328 w 49"/>
                    <a:gd name="T25" fmla="*/ 127323 h 31"/>
                    <a:gd name="T26" fmla="*/ 7772 w 49"/>
                    <a:gd name="T27" fmla="*/ 127323 h 31"/>
                    <a:gd name="T28" fmla="*/ 7772 w 49"/>
                    <a:gd name="T29" fmla="*/ 127323 h 31"/>
                    <a:gd name="T30" fmla="*/ 7772 w 49"/>
                    <a:gd name="T31" fmla="*/ 127323 h 31"/>
                    <a:gd name="T32" fmla="*/ 4698 w 49"/>
                    <a:gd name="T33" fmla="*/ 141207 h 31"/>
                    <a:gd name="T34" fmla="*/ 7328 w 49"/>
                    <a:gd name="T35" fmla="*/ 127323 h 31"/>
                    <a:gd name="T36" fmla="*/ 4698 w 49"/>
                    <a:gd name="T37" fmla="*/ 141207 h 31"/>
                    <a:gd name="T38" fmla="*/ 0 w 49"/>
                    <a:gd name="T39" fmla="*/ 141207 h 31"/>
                    <a:gd name="T40" fmla="*/ 4698 w 49"/>
                    <a:gd name="T41" fmla="*/ 141207 h 31"/>
                    <a:gd name="T42" fmla="*/ 1720 w 49"/>
                    <a:gd name="T43" fmla="*/ 141207 h 31"/>
                    <a:gd name="T44" fmla="*/ 0 w 49"/>
                    <a:gd name="T45" fmla="*/ 141207 h 31"/>
                    <a:gd name="T46" fmla="*/ 1720 w 49"/>
                    <a:gd name="T47" fmla="*/ 141207 h 31"/>
                    <a:gd name="T48" fmla="*/ 1720 w 49"/>
                    <a:gd name="T49" fmla="*/ 147419 h 31"/>
                    <a:gd name="T50" fmla="*/ 1720 w 49"/>
                    <a:gd name="T51" fmla="*/ 141207 h 31"/>
                    <a:gd name="T52" fmla="*/ 54694 w 49"/>
                    <a:gd name="T53" fmla="*/ 167923 h 31"/>
                    <a:gd name="T54" fmla="*/ 0 w 49"/>
                    <a:gd name="T55" fmla="*/ 156488 h 31"/>
                    <a:gd name="T56" fmla="*/ 54694 w 49"/>
                    <a:gd name="T57" fmla="*/ 167923 h 31"/>
                    <a:gd name="T58" fmla="*/ 72912 w 49"/>
                    <a:gd name="T59" fmla="*/ 167923 h 31"/>
                    <a:gd name="T60" fmla="*/ 54694 w 49"/>
                    <a:gd name="T61" fmla="*/ 167923 h 31"/>
                    <a:gd name="T62" fmla="*/ 72912 w 49"/>
                    <a:gd name="T63" fmla="*/ 167923 h 31"/>
                    <a:gd name="T64" fmla="*/ 72912 w 49"/>
                    <a:gd name="T65" fmla="*/ 167923 h 31"/>
                    <a:gd name="T66" fmla="*/ 73595 w 49"/>
                    <a:gd name="T67" fmla="*/ 158012 h 31"/>
                    <a:gd name="T68" fmla="*/ 72912 w 49"/>
                    <a:gd name="T69" fmla="*/ 167923 h 31"/>
                    <a:gd name="T70" fmla="*/ 73595 w 49"/>
                    <a:gd name="T71" fmla="*/ 158012 h 31"/>
                    <a:gd name="T72" fmla="*/ 79057 w 49"/>
                    <a:gd name="T73" fmla="*/ 147419 h 31"/>
                    <a:gd name="T74" fmla="*/ 73595 w 49"/>
                    <a:gd name="T75" fmla="*/ 158012 h 31"/>
                    <a:gd name="T76" fmla="*/ 77582 w 49"/>
                    <a:gd name="T77" fmla="*/ 130207 h 31"/>
                    <a:gd name="T78" fmla="*/ 79057 w 49"/>
                    <a:gd name="T79" fmla="*/ 147419 h 31"/>
                    <a:gd name="T80" fmla="*/ 77582 w 49"/>
                    <a:gd name="T81" fmla="*/ 130207 h 31"/>
                    <a:gd name="T82" fmla="*/ 77582 w 49"/>
                    <a:gd name="T83" fmla="*/ 102066 h 31"/>
                    <a:gd name="T84" fmla="*/ 77582 w 49"/>
                    <a:gd name="T85" fmla="*/ 130207 h 31"/>
                    <a:gd name="T86" fmla="*/ 77582 w 49"/>
                    <a:gd name="T87" fmla="*/ 102066 h 31"/>
                    <a:gd name="T88" fmla="*/ 77582 w 49"/>
                    <a:gd name="T89" fmla="*/ 102066 h 31"/>
                    <a:gd name="T90" fmla="*/ 75933 w 49"/>
                    <a:gd name="T91" fmla="*/ 102066 h 31"/>
                    <a:gd name="T92" fmla="*/ 77582 w 49"/>
                    <a:gd name="T93" fmla="*/ 102066 h 31"/>
                    <a:gd name="T94" fmla="*/ 75933 w 49"/>
                    <a:gd name="T95" fmla="*/ 102066 h 31"/>
                    <a:gd name="T96" fmla="*/ 75933 w 49"/>
                    <a:gd name="T97" fmla="*/ 102066 h 31"/>
                    <a:gd name="T98" fmla="*/ 72912 w 49"/>
                    <a:gd name="T99" fmla="*/ 77389 h 31"/>
                    <a:gd name="T100" fmla="*/ 77582 w 49"/>
                    <a:gd name="T101" fmla="*/ 102066 h 31"/>
                    <a:gd name="T102" fmla="*/ 72912 w 49"/>
                    <a:gd name="T103" fmla="*/ 77389 h 31"/>
                    <a:gd name="T104" fmla="*/ 67461 w 49"/>
                    <a:gd name="T105" fmla="*/ 28605 h 31"/>
                    <a:gd name="T106" fmla="*/ 72912 w 49"/>
                    <a:gd name="T107" fmla="*/ 77389 h 31"/>
                    <a:gd name="T108" fmla="*/ 56326 w 49"/>
                    <a:gd name="T109" fmla="*/ 10561 h 31"/>
                    <a:gd name="T110" fmla="*/ 67461 w 49"/>
                    <a:gd name="T111" fmla="*/ 28605 h 31"/>
                    <a:gd name="T112" fmla="*/ 56326 w 49"/>
                    <a:gd name="T113" fmla="*/ 10561 h 31"/>
                    <a:gd name="T114" fmla="*/ 45939 w 49"/>
                    <a:gd name="T115" fmla="*/ 0 h 31"/>
                    <a:gd name="T116" fmla="*/ 56326 w 49"/>
                    <a:gd name="T117" fmla="*/ 10561 h 31"/>
                    <a:gd name="T118" fmla="*/ 45939 w 49"/>
                    <a:gd name="T119" fmla="*/ 0 h 31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</a:gdLst>
                  <a:ahLst/>
                  <a:cxnLst>
                    <a:cxn ang="T120">
                      <a:pos x="T0" y="T1"/>
                    </a:cxn>
                    <a:cxn ang="T121">
                      <a:pos x="T2" y="T3"/>
                    </a:cxn>
                    <a:cxn ang="T122">
                      <a:pos x="T4" y="T5"/>
                    </a:cxn>
                    <a:cxn ang="T123">
                      <a:pos x="T6" y="T7"/>
                    </a:cxn>
                    <a:cxn ang="T124">
                      <a:pos x="T8" y="T9"/>
                    </a:cxn>
                    <a:cxn ang="T125">
                      <a:pos x="T10" y="T11"/>
                    </a:cxn>
                    <a:cxn ang="T126">
                      <a:pos x="T12" y="T13"/>
                    </a:cxn>
                    <a:cxn ang="T127">
                      <a:pos x="T14" y="T15"/>
                    </a:cxn>
                    <a:cxn ang="T128">
                      <a:pos x="T16" y="T17"/>
                    </a:cxn>
                    <a:cxn ang="T129">
                      <a:pos x="T18" y="T19"/>
                    </a:cxn>
                    <a:cxn ang="T130">
                      <a:pos x="T20" y="T21"/>
                    </a:cxn>
                    <a:cxn ang="T131">
                      <a:pos x="T22" y="T23"/>
                    </a:cxn>
                    <a:cxn ang="T132">
                      <a:pos x="T24" y="T25"/>
                    </a:cxn>
                    <a:cxn ang="T133">
                      <a:pos x="T26" y="T27"/>
                    </a:cxn>
                    <a:cxn ang="T134">
                      <a:pos x="T28" y="T29"/>
                    </a:cxn>
                    <a:cxn ang="T135">
                      <a:pos x="T30" y="T31"/>
                    </a:cxn>
                    <a:cxn ang="T136">
                      <a:pos x="T32" y="T33"/>
                    </a:cxn>
                    <a:cxn ang="T137">
                      <a:pos x="T34" y="T35"/>
                    </a:cxn>
                    <a:cxn ang="T138">
                      <a:pos x="T36" y="T37"/>
                    </a:cxn>
                    <a:cxn ang="T139">
                      <a:pos x="T38" y="T39"/>
                    </a:cxn>
                    <a:cxn ang="T140">
                      <a:pos x="T40" y="T41"/>
                    </a:cxn>
                    <a:cxn ang="T141">
                      <a:pos x="T42" y="T43"/>
                    </a:cxn>
                    <a:cxn ang="T142">
                      <a:pos x="T44" y="T45"/>
                    </a:cxn>
                    <a:cxn ang="T143">
                      <a:pos x="T46" y="T47"/>
                    </a:cxn>
                    <a:cxn ang="T144">
                      <a:pos x="T48" y="T49"/>
                    </a:cxn>
                    <a:cxn ang="T145">
                      <a:pos x="T50" y="T51"/>
                    </a:cxn>
                    <a:cxn ang="T146">
                      <a:pos x="T52" y="T53"/>
                    </a:cxn>
                    <a:cxn ang="T147">
                      <a:pos x="T54" y="T55"/>
                    </a:cxn>
                    <a:cxn ang="T148">
                      <a:pos x="T56" y="T57"/>
                    </a:cxn>
                    <a:cxn ang="T149">
                      <a:pos x="T58" y="T59"/>
                    </a:cxn>
                    <a:cxn ang="T150">
                      <a:pos x="T60" y="T61"/>
                    </a:cxn>
                    <a:cxn ang="T151">
                      <a:pos x="T62" y="T63"/>
                    </a:cxn>
                    <a:cxn ang="T152">
                      <a:pos x="T64" y="T65"/>
                    </a:cxn>
                    <a:cxn ang="T153">
                      <a:pos x="T66" y="T67"/>
                    </a:cxn>
                    <a:cxn ang="T154">
                      <a:pos x="T68" y="T69"/>
                    </a:cxn>
                    <a:cxn ang="T155">
                      <a:pos x="T70" y="T71"/>
                    </a:cxn>
                    <a:cxn ang="T156">
                      <a:pos x="T72" y="T73"/>
                    </a:cxn>
                    <a:cxn ang="T157">
                      <a:pos x="T74" y="T75"/>
                    </a:cxn>
                    <a:cxn ang="T158">
                      <a:pos x="T76" y="T77"/>
                    </a:cxn>
                    <a:cxn ang="T159">
                      <a:pos x="T78" y="T79"/>
                    </a:cxn>
                    <a:cxn ang="T160">
                      <a:pos x="T80" y="T81"/>
                    </a:cxn>
                    <a:cxn ang="T161">
                      <a:pos x="T82" y="T83"/>
                    </a:cxn>
                    <a:cxn ang="T162">
                      <a:pos x="T84" y="T85"/>
                    </a:cxn>
                    <a:cxn ang="T163">
                      <a:pos x="T86" y="T87"/>
                    </a:cxn>
                    <a:cxn ang="T164">
                      <a:pos x="T88" y="T89"/>
                    </a:cxn>
                    <a:cxn ang="T165">
                      <a:pos x="T90" y="T91"/>
                    </a:cxn>
                    <a:cxn ang="T166">
                      <a:pos x="T92" y="T93"/>
                    </a:cxn>
                    <a:cxn ang="T167">
                      <a:pos x="T94" y="T95"/>
                    </a:cxn>
                    <a:cxn ang="T168">
                      <a:pos x="T96" y="T97"/>
                    </a:cxn>
                    <a:cxn ang="T169">
                      <a:pos x="T98" y="T99"/>
                    </a:cxn>
                    <a:cxn ang="T170">
                      <a:pos x="T100" y="T101"/>
                    </a:cxn>
                    <a:cxn ang="T171">
                      <a:pos x="T102" y="T103"/>
                    </a:cxn>
                    <a:cxn ang="T172">
                      <a:pos x="T104" y="T105"/>
                    </a:cxn>
                    <a:cxn ang="T173">
                      <a:pos x="T106" y="T107"/>
                    </a:cxn>
                    <a:cxn ang="T174">
                      <a:pos x="T108" y="T109"/>
                    </a:cxn>
                    <a:cxn ang="T175">
                      <a:pos x="T110" y="T111"/>
                    </a:cxn>
                    <a:cxn ang="T176">
                      <a:pos x="T112" y="T113"/>
                    </a:cxn>
                    <a:cxn ang="T177">
                      <a:pos x="T114" y="T115"/>
                    </a:cxn>
                    <a:cxn ang="T178">
                      <a:pos x="T116" y="T117"/>
                    </a:cxn>
                    <a:cxn ang="T179">
                      <a:pos x="T118" y="T119"/>
                    </a:cxn>
                  </a:cxnLst>
                  <a:rect l="0" t="0" r="r" b="b"/>
                  <a:pathLst>
                    <a:path w="49" h="31">
                      <a:moveTo>
                        <a:pt x="28" y="1"/>
                      </a:moveTo>
                      <a:lnTo>
                        <a:pt x="28" y="1"/>
                      </a:lnTo>
                      <a:lnTo>
                        <a:pt x="28" y="0"/>
                      </a:lnTo>
                      <a:lnTo>
                        <a:pt x="28" y="1"/>
                      </a:lnTo>
                      <a:close/>
                      <a:moveTo>
                        <a:pt x="28" y="1"/>
                      </a:moveTo>
                      <a:cubicBezTo>
                        <a:pt x="26" y="1"/>
                        <a:pt x="24" y="2"/>
                        <a:pt x="23" y="2"/>
                      </a:cubicBezTo>
                      <a:lnTo>
                        <a:pt x="22" y="1"/>
                      </a:lnTo>
                      <a:cubicBezTo>
                        <a:pt x="24" y="0"/>
                        <a:pt x="26" y="0"/>
                        <a:pt x="28" y="0"/>
                      </a:cubicBezTo>
                      <a:lnTo>
                        <a:pt x="28" y="1"/>
                      </a:lnTo>
                      <a:close/>
                      <a:moveTo>
                        <a:pt x="23" y="2"/>
                      </a:moveTo>
                      <a:cubicBezTo>
                        <a:pt x="21" y="3"/>
                        <a:pt x="20" y="3"/>
                        <a:pt x="18" y="4"/>
                      </a:cubicBezTo>
                      <a:lnTo>
                        <a:pt x="18" y="3"/>
                      </a:lnTo>
                      <a:cubicBezTo>
                        <a:pt x="19" y="2"/>
                        <a:pt x="21" y="1"/>
                        <a:pt x="22" y="1"/>
                      </a:cubicBezTo>
                      <a:lnTo>
                        <a:pt x="23" y="2"/>
                      </a:lnTo>
                      <a:close/>
                      <a:moveTo>
                        <a:pt x="18" y="4"/>
                      </a:moveTo>
                      <a:cubicBezTo>
                        <a:pt x="11" y="7"/>
                        <a:pt x="6" y="13"/>
                        <a:pt x="5" y="21"/>
                      </a:cubicBezTo>
                      <a:lnTo>
                        <a:pt x="4" y="21"/>
                      </a:lnTo>
                      <a:cubicBezTo>
                        <a:pt x="4" y="13"/>
                        <a:pt x="10" y="6"/>
                        <a:pt x="18" y="3"/>
                      </a:cubicBezTo>
                      <a:lnTo>
                        <a:pt x="18" y="4"/>
                      </a:lnTo>
                      <a:close/>
                      <a:moveTo>
                        <a:pt x="4" y="21"/>
                      </a:moveTo>
                      <a:lnTo>
                        <a:pt x="4" y="21"/>
                      </a:lnTo>
                      <a:close/>
                      <a:moveTo>
                        <a:pt x="5" y="21"/>
                      </a:moveTo>
                      <a:lnTo>
                        <a:pt x="5" y="21"/>
                      </a:lnTo>
                      <a:lnTo>
                        <a:pt x="4" y="21"/>
                      </a:lnTo>
                      <a:lnTo>
                        <a:pt x="5" y="21"/>
                      </a:lnTo>
                      <a:close/>
                      <a:moveTo>
                        <a:pt x="5" y="21"/>
                      </a:moveTo>
                      <a:lnTo>
                        <a:pt x="5" y="21"/>
                      </a:lnTo>
                      <a:lnTo>
                        <a:pt x="4" y="21"/>
                      </a:lnTo>
                      <a:lnTo>
                        <a:pt x="5" y="21"/>
                      </a:lnTo>
                      <a:close/>
                      <a:moveTo>
                        <a:pt x="5" y="21"/>
                      </a:moveTo>
                      <a:cubicBezTo>
                        <a:pt x="5" y="22"/>
                        <a:pt x="4" y="23"/>
                        <a:pt x="3" y="24"/>
                      </a:cubicBezTo>
                      <a:lnTo>
                        <a:pt x="2" y="23"/>
                      </a:lnTo>
                      <a:cubicBezTo>
                        <a:pt x="3" y="22"/>
                        <a:pt x="4" y="21"/>
                        <a:pt x="4" y="21"/>
                      </a:cubicBezTo>
                      <a:lnTo>
                        <a:pt x="5" y="21"/>
                      </a:lnTo>
                      <a:close/>
                      <a:moveTo>
                        <a:pt x="3" y="24"/>
                      </a:moveTo>
                      <a:cubicBezTo>
                        <a:pt x="2" y="24"/>
                        <a:pt x="1" y="25"/>
                        <a:pt x="1" y="25"/>
                      </a:cubicBezTo>
                      <a:lnTo>
                        <a:pt x="0" y="24"/>
                      </a:lnTo>
                      <a:cubicBezTo>
                        <a:pt x="0" y="24"/>
                        <a:pt x="1" y="23"/>
                        <a:pt x="2" y="23"/>
                      </a:cubicBezTo>
                      <a:lnTo>
                        <a:pt x="3" y="24"/>
                      </a:lnTo>
                      <a:close/>
                      <a:moveTo>
                        <a:pt x="1" y="25"/>
                      </a:moveTo>
                      <a:cubicBezTo>
                        <a:pt x="1" y="25"/>
                        <a:pt x="1" y="24"/>
                        <a:pt x="1" y="24"/>
                      </a:cubicBezTo>
                      <a:lnTo>
                        <a:pt x="0" y="26"/>
                      </a:lnTo>
                      <a:cubicBezTo>
                        <a:pt x="0" y="25"/>
                        <a:pt x="0" y="25"/>
                        <a:pt x="0" y="24"/>
                      </a:cubicBezTo>
                      <a:lnTo>
                        <a:pt x="1" y="25"/>
                      </a:lnTo>
                      <a:close/>
                      <a:moveTo>
                        <a:pt x="1" y="24"/>
                      </a:moveTo>
                      <a:lnTo>
                        <a:pt x="1" y="24"/>
                      </a:lnTo>
                      <a:lnTo>
                        <a:pt x="1" y="25"/>
                      </a:lnTo>
                      <a:lnTo>
                        <a:pt x="1" y="24"/>
                      </a:lnTo>
                      <a:close/>
                      <a:moveTo>
                        <a:pt x="1" y="25"/>
                      </a:moveTo>
                      <a:cubicBezTo>
                        <a:pt x="10" y="30"/>
                        <a:pt x="22" y="29"/>
                        <a:pt x="33" y="28"/>
                      </a:cubicBezTo>
                      <a:lnTo>
                        <a:pt x="34" y="29"/>
                      </a:lnTo>
                      <a:cubicBezTo>
                        <a:pt x="22" y="30"/>
                        <a:pt x="10" y="31"/>
                        <a:pt x="0" y="26"/>
                      </a:cubicBezTo>
                      <a:lnTo>
                        <a:pt x="1" y="25"/>
                      </a:lnTo>
                      <a:close/>
                      <a:moveTo>
                        <a:pt x="33" y="28"/>
                      </a:moveTo>
                      <a:cubicBezTo>
                        <a:pt x="37" y="27"/>
                        <a:pt x="41" y="27"/>
                        <a:pt x="44" y="27"/>
                      </a:cubicBezTo>
                      <a:lnTo>
                        <a:pt x="44" y="28"/>
                      </a:lnTo>
                      <a:cubicBezTo>
                        <a:pt x="41" y="28"/>
                        <a:pt x="37" y="28"/>
                        <a:pt x="34" y="29"/>
                      </a:cubicBezTo>
                      <a:lnTo>
                        <a:pt x="33" y="28"/>
                      </a:lnTo>
                      <a:close/>
                      <a:moveTo>
                        <a:pt x="44" y="28"/>
                      </a:moveTo>
                      <a:lnTo>
                        <a:pt x="44" y="28"/>
                      </a:lnTo>
                      <a:lnTo>
                        <a:pt x="44" y="27"/>
                      </a:lnTo>
                      <a:lnTo>
                        <a:pt x="44" y="28"/>
                      </a:lnTo>
                      <a:close/>
                      <a:moveTo>
                        <a:pt x="44" y="27"/>
                      </a:moveTo>
                      <a:cubicBezTo>
                        <a:pt x="45" y="27"/>
                        <a:pt x="45" y="27"/>
                        <a:pt x="45" y="27"/>
                      </a:cubicBezTo>
                      <a:lnTo>
                        <a:pt x="46" y="28"/>
                      </a:lnTo>
                      <a:cubicBezTo>
                        <a:pt x="45" y="28"/>
                        <a:pt x="45" y="28"/>
                        <a:pt x="44" y="28"/>
                      </a:cubicBezTo>
                      <a:lnTo>
                        <a:pt x="44" y="27"/>
                      </a:lnTo>
                      <a:close/>
                      <a:moveTo>
                        <a:pt x="45" y="27"/>
                      </a:moveTo>
                      <a:cubicBezTo>
                        <a:pt x="46" y="26"/>
                        <a:pt x="46" y="26"/>
                        <a:pt x="47" y="25"/>
                      </a:cubicBezTo>
                      <a:lnTo>
                        <a:pt x="48" y="25"/>
                      </a:lnTo>
                      <a:cubicBezTo>
                        <a:pt x="48" y="26"/>
                        <a:pt x="47" y="27"/>
                        <a:pt x="46" y="28"/>
                      </a:cubicBezTo>
                      <a:lnTo>
                        <a:pt x="45" y="27"/>
                      </a:lnTo>
                      <a:close/>
                      <a:moveTo>
                        <a:pt x="47" y="25"/>
                      </a:moveTo>
                      <a:cubicBezTo>
                        <a:pt x="47" y="24"/>
                        <a:pt x="47" y="23"/>
                        <a:pt x="47" y="22"/>
                      </a:cubicBezTo>
                      <a:lnTo>
                        <a:pt x="48" y="22"/>
                      </a:lnTo>
                      <a:cubicBezTo>
                        <a:pt x="49" y="23"/>
                        <a:pt x="48" y="24"/>
                        <a:pt x="48" y="25"/>
                      </a:cubicBezTo>
                      <a:lnTo>
                        <a:pt x="47" y="25"/>
                      </a:lnTo>
                      <a:close/>
                      <a:moveTo>
                        <a:pt x="47" y="22"/>
                      </a:moveTo>
                      <a:cubicBezTo>
                        <a:pt x="47" y="20"/>
                        <a:pt x="46" y="18"/>
                        <a:pt x="46" y="17"/>
                      </a:cubicBezTo>
                      <a:lnTo>
                        <a:pt x="47" y="17"/>
                      </a:lnTo>
                      <a:cubicBezTo>
                        <a:pt x="48" y="18"/>
                        <a:pt x="48" y="20"/>
                        <a:pt x="48" y="22"/>
                      </a:cubicBezTo>
                      <a:lnTo>
                        <a:pt x="47" y="22"/>
                      </a:lnTo>
                      <a:close/>
                      <a:moveTo>
                        <a:pt x="47" y="17"/>
                      </a:moveTo>
                      <a:lnTo>
                        <a:pt x="47" y="17"/>
                      </a:lnTo>
                      <a:lnTo>
                        <a:pt x="46" y="17"/>
                      </a:lnTo>
                      <a:lnTo>
                        <a:pt x="47" y="17"/>
                      </a:lnTo>
                      <a:close/>
                      <a:moveTo>
                        <a:pt x="46" y="17"/>
                      </a:moveTo>
                      <a:lnTo>
                        <a:pt x="46" y="17"/>
                      </a:lnTo>
                      <a:lnTo>
                        <a:pt x="47" y="17"/>
                      </a:lnTo>
                      <a:lnTo>
                        <a:pt x="46" y="17"/>
                      </a:lnTo>
                      <a:close/>
                      <a:moveTo>
                        <a:pt x="46" y="17"/>
                      </a:moveTo>
                      <a:lnTo>
                        <a:pt x="46" y="17"/>
                      </a:lnTo>
                      <a:close/>
                      <a:moveTo>
                        <a:pt x="46" y="17"/>
                      </a:moveTo>
                      <a:cubicBezTo>
                        <a:pt x="45" y="16"/>
                        <a:pt x="44" y="14"/>
                        <a:pt x="44" y="13"/>
                      </a:cubicBezTo>
                      <a:lnTo>
                        <a:pt x="45" y="13"/>
                      </a:lnTo>
                      <a:cubicBezTo>
                        <a:pt x="46" y="14"/>
                        <a:pt x="46" y="15"/>
                        <a:pt x="47" y="17"/>
                      </a:cubicBezTo>
                      <a:lnTo>
                        <a:pt x="46" y="17"/>
                      </a:lnTo>
                      <a:close/>
                      <a:moveTo>
                        <a:pt x="44" y="13"/>
                      </a:moveTo>
                      <a:cubicBezTo>
                        <a:pt x="43" y="10"/>
                        <a:pt x="42" y="8"/>
                        <a:pt x="40" y="5"/>
                      </a:cubicBezTo>
                      <a:lnTo>
                        <a:pt x="41" y="5"/>
                      </a:lnTo>
                      <a:cubicBezTo>
                        <a:pt x="43" y="7"/>
                        <a:pt x="44" y="10"/>
                        <a:pt x="45" y="13"/>
                      </a:cubicBezTo>
                      <a:lnTo>
                        <a:pt x="44" y="13"/>
                      </a:lnTo>
                      <a:close/>
                      <a:moveTo>
                        <a:pt x="40" y="5"/>
                      </a:moveTo>
                      <a:cubicBezTo>
                        <a:pt x="38" y="4"/>
                        <a:pt x="36" y="3"/>
                        <a:pt x="34" y="2"/>
                      </a:cubicBezTo>
                      <a:lnTo>
                        <a:pt x="35" y="1"/>
                      </a:lnTo>
                      <a:cubicBezTo>
                        <a:pt x="37" y="2"/>
                        <a:pt x="39" y="3"/>
                        <a:pt x="41" y="5"/>
                      </a:cubicBezTo>
                      <a:lnTo>
                        <a:pt x="40" y="5"/>
                      </a:lnTo>
                      <a:close/>
                      <a:moveTo>
                        <a:pt x="34" y="2"/>
                      </a:moveTo>
                      <a:cubicBezTo>
                        <a:pt x="32" y="1"/>
                        <a:pt x="30" y="1"/>
                        <a:pt x="28" y="1"/>
                      </a:cubicBezTo>
                      <a:lnTo>
                        <a:pt x="28" y="0"/>
                      </a:lnTo>
                      <a:cubicBezTo>
                        <a:pt x="30" y="0"/>
                        <a:pt x="33" y="0"/>
                        <a:pt x="35" y="1"/>
                      </a:cubicBezTo>
                      <a:lnTo>
                        <a:pt x="34" y="2"/>
                      </a:lnTo>
                      <a:close/>
                      <a:moveTo>
                        <a:pt x="28" y="0"/>
                      </a:moveTo>
                      <a:lnTo>
                        <a:pt x="28" y="0"/>
                      </a:lnTo>
                      <a:close/>
                    </a:path>
                  </a:pathLst>
                </a:custGeom>
                <a:solidFill>
                  <a:srgbClr val="94939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588" name="Freeform 166"/>
                <p:cNvSpPr>
                  <a:spLocks noChangeArrowheads="1"/>
                </p:cNvSpPr>
                <p:nvPr/>
              </p:nvSpPr>
              <p:spPr bwMode="auto">
                <a:xfrm>
                  <a:off x="1752" y="3795"/>
                  <a:ext cx="75" cy="65"/>
                </a:xfrm>
                <a:custGeom>
                  <a:avLst/>
                  <a:gdLst>
                    <a:gd name="T0" fmla="*/ 60284 w 55"/>
                    <a:gd name="T1" fmla="*/ 28484 h 38"/>
                    <a:gd name="T2" fmla="*/ 14872 w 55"/>
                    <a:gd name="T3" fmla="*/ 155930 h 38"/>
                    <a:gd name="T4" fmla="*/ 52766 w 55"/>
                    <a:gd name="T5" fmla="*/ 245998 h 38"/>
                    <a:gd name="T6" fmla="*/ 59051 w 55"/>
                    <a:gd name="T7" fmla="*/ 245998 h 38"/>
                    <a:gd name="T8" fmla="*/ 87310 w 55"/>
                    <a:gd name="T9" fmla="*/ 71883 h 38"/>
                    <a:gd name="T10" fmla="*/ 60284 w 55"/>
                    <a:gd name="T11" fmla="*/ 28484 h 38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55" h="38">
                      <a:moveTo>
                        <a:pt x="37" y="4"/>
                      </a:moveTo>
                      <a:cubicBezTo>
                        <a:pt x="28" y="9"/>
                        <a:pt x="0" y="11"/>
                        <a:pt x="9" y="24"/>
                      </a:cubicBezTo>
                      <a:cubicBezTo>
                        <a:pt x="21" y="23"/>
                        <a:pt x="24" y="33"/>
                        <a:pt x="32" y="38"/>
                      </a:cubicBezTo>
                      <a:cubicBezTo>
                        <a:pt x="33" y="38"/>
                        <a:pt x="35" y="38"/>
                        <a:pt x="36" y="38"/>
                      </a:cubicBezTo>
                      <a:cubicBezTo>
                        <a:pt x="45" y="30"/>
                        <a:pt x="50" y="21"/>
                        <a:pt x="53" y="11"/>
                      </a:cubicBezTo>
                      <a:cubicBezTo>
                        <a:pt x="55" y="5"/>
                        <a:pt x="45" y="0"/>
                        <a:pt x="37" y="4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589" name="Freeform 167"/>
                <p:cNvSpPr>
                  <a:spLocks noChangeArrowheads="1"/>
                </p:cNvSpPr>
                <p:nvPr/>
              </p:nvSpPr>
              <p:spPr bwMode="auto">
                <a:xfrm>
                  <a:off x="1758" y="3798"/>
                  <a:ext cx="70" cy="63"/>
                </a:xfrm>
                <a:custGeom>
                  <a:avLst/>
                  <a:gdLst>
                    <a:gd name="T0" fmla="*/ 54993 w 51"/>
                    <a:gd name="T1" fmla="*/ 17233 h 37"/>
                    <a:gd name="T2" fmla="*/ 53233 w 51"/>
                    <a:gd name="T3" fmla="*/ 10446 h 37"/>
                    <a:gd name="T4" fmla="*/ 53233 w 51"/>
                    <a:gd name="T5" fmla="*/ 10446 h 37"/>
                    <a:gd name="T6" fmla="*/ 53233 w 51"/>
                    <a:gd name="T7" fmla="*/ 10446 h 37"/>
                    <a:gd name="T8" fmla="*/ 37582 w 51"/>
                    <a:gd name="T9" fmla="*/ 43589 h 37"/>
                    <a:gd name="T10" fmla="*/ 53233 w 51"/>
                    <a:gd name="T11" fmla="*/ 10446 h 37"/>
                    <a:gd name="T12" fmla="*/ 37582 w 51"/>
                    <a:gd name="T13" fmla="*/ 43589 h 37"/>
                    <a:gd name="T14" fmla="*/ 12784 w 51"/>
                    <a:gd name="T15" fmla="*/ 57213 h 37"/>
                    <a:gd name="T16" fmla="*/ 37582 w 51"/>
                    <a:gd name="T17" fmla="*/ 43589 h 37"/>
                    <a:gd name="T18" fmla="*/ 9497 w 51"/>
                    <a:gd name="T19" fmla="*/ 129078 h 37"/>
                    <a:gd name="T20" fmla="*/ 12784 w 51"/>
                    <a:gd name="T21" fmla="*/ 57213 h 37"/>
                    <a:gd name="T22" fmla="*/ 9497 w 51"/>
                    <a:gd name="T23" fmla="*/ 138168 h 37"/>
                    <a:gd name="T24" fmla="*/ 7766 w 51"/>
                    <a:gd name="T25" fmla="*/ 129078 h 37"/>
                    <a:gd name="T26" fmla="*/ 9497 w 51"/>
                    <a:gd name="T27" fmla="*/ 138168 h 37"/>
                    <a:gd name="T28" fmla="*/ 35229 w 51"/>
                    <a:gd name="T29" fmla="*/ 178084 h 37"/>
                    <a:gd name="T30" fmla="*/ 9497 w 51"/>
                    <a:gd name="T31" fmla="*/ 138168 h 37"/>
                    <a:gd name="T32" fmla="*/ 35229 w 51"/>
                    <a:gd name="T33" fmla="*/ 178084 h 37"/>
                    <a:gd name="T34" fmla="*/ 43109 w 51"/>
                    <a:gd name="T35" fmla="*/ 212816 h 37"/>
                    <a:gd name="T36" fmla="*/ 35229 w 51"/>
                    <a:gd name="T37" fmla="*/ 178084 h 37"/>
                    <a:gd name="T38" fmla="*/ 45239 w 51"/>
                    <a:gd name="T39" fmla="*/ 212816 h 37"/>
                    <a:gd name="T40" fmla="*/ 45239 w 51"/>
                    <a:gd name="T41" fmla="*/ 212816 h 37"/>
                    <a:gd name="T42" fmla="*/ 45239 w 51"/>
                    <a:gd name="T43" fmla="*/ 209913 h 37"/>
                    <a:gd name="T44" fmla="*/ 45239 w 51"/>
                    <a:gd name="T45" fmla="*/ 212816 h 37"/>
                    <a:gd name="T46" fmla="*/ 45239 w 51"/>
                    <a:gd name="T47" fmla="*/ 212816 h 37"/>
                    <a:gd name="T48" fmla="*/ 45239 w 51"/>
                    <a:gd name="T49" fmla="*/ 212816 h 37"/>
                    <a:gd name="T50" fmla="*/ 47003 w 51"/>
                    <a:gd name="T51" fmla="*/ 209913 h 37"/>
                    <a:gd name="T52" fmla="*/ 45239 w 51"/>
                    <a:gd name="T53" fmla="*/ 212816 h 37"/>
                    <a:gd name="T54" fmla="*/ 47003 w 51"/>
                    <a:gd name="T55" fmla="*/ 209913 h 37"/>
                    <a:gd name="T56" fmla="*/ 45239 w 51"/>
                    <a:gd name="T57" fmla="*/ 212816 h 37"/>
                    <a:gd name="T58" fmla="*/ 47003 w 51"/>
                    <a:gd name="T59" fmla="*/ 209913 h 37"/>
                    <a:gd name="T60" fmla="*/ 47003 w 51"/>
                    <a:gd name="T61" fmla="*/ 221777 h 37"/>
                    <a:gd name="T62" fmla="*/ 47003 w 51"/>
                    <a:gd name="T63" fmla="*/ 209913 h 37"/>
                    <a:gd name="T64" fmla="*/ 51939 w 51"/>
                    <a:gd name="T65" fmla="*/ 209913 h 37"/>
                    <a:gd name="T66" fmla="*/ 47003 w 51"/>
                    <a:gd name="T67" fmla="*/ 221777 h 37"/>
                    <a:gd name="T68" fmla="*/ 51939 w 51"/>
                    <a:gd name="T69" fmla="*/ 212816 h 37"/>
                    <a:gd name="T70" fmla="*/ 51939 w 51"/>
                    <a:gd name="T71" fmla="*/ 212816 h 37"/>
                    <a:gd name="T72" fmla="*/ 49950 w 51"/>
                    <a:gd name="T73" fmla="*/ 209913 h 37"/>
                    <a:gd name="T74" fmla="*/ 69905 w 51"/>
                    <a:gd name="T75" fmla="*/ 145438 h 37"/>
                    <a:gd name="T76" fmla="*/ 49950 w 51"/>
                    <a:gd name="T77" fmla="*/ 209913 h 37"/>
                    <a:gd name="T78" fmla="*/ 77419 w 51"/>
                    <a:gd name="T79" fmla="*/ 54927 h 37"/>
                    <a:gd name="T80" fmla="*/ 69905 w 51"/>
                    <a:gd name="T81" fmla="*/ 145438 h 37"/>
                    <a:gd name="T82" fmla="*/ 80510 w 51"/>
                    <a:gd name="T83" fmla="*/ 54927 h 37"/>
                    <a:gd name="T84" fmla="*/ 79410 w 51"/>
                    <a:gd name="T85" fmla="*/ 54927 h 37"/>
                    <a:gd name="T86" fmla="*/ 77419 w 51"/>
                    <a:gd name="T87" fmla="*/ 54927 h 37"/>
                    <a:gd name="T88" fmla="*/ 79410 w 51"/>
                    <a:gd name="T89" fmla="*/ 26434 h 37"/>
                    <a:gd name="T90" fmla="*/ 77419 w 51"/>
                    <a:gd name="T91" fmla="*/ 54927 h 37"/>
                    <a:gd name="T92" fmla="*/ 74513 w 51"/>
                    <a:gd name="T93" fmla="*/ 17233 h 37"/>
                    <a:gd name="T94" fmla="*/ 79410 w 51"/>
                    <a:gd name="T95" fmla="*/ 26434 h 37"/>
                    <a:gd name="T96" fmla="*/ 74513 w 51"/>
                    <a:gd name="T97" fmla="*/ 17233 h 37"/>
                    <a:gd name="T98" fmla="*/ 69905 w 51"/>
                    <a:gd name="T99" fmla="*/ 6337 h 37"/>
                    <a:gd name="T100" fmla="*/ 74513 w 51"/>
                    <a:gd name="T101" fmla="*/ 17233 h 37"/>
                    <a:gd name="T102" fmla="*/ 54993 w 51"/>
                    <a:gd name="T103" fmla="*/ 17233 h 37"/>
                    <a:gd name="T104" fmla="*/ 69905 w 51"/>
                    <a:gd name="T105" fmla="*/ 6337 h 37"/>
                    <a:gd name="T106" fmla="*/ 54993 w 51"/>
                    <a:gd name="T107" fmla="*/ 17233 h 37"/>
                    <a:gd name="T108" fmla="*/ 53233 w 51"/>
                    <a:gd name="T109" fmla="*/ 10446 h 37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</a:gdLst>
                  <a:ahLst/>
                  <a:cxnLst>
                    <a:cxn ang="T110">
                      <a:pos x="T0" y="T1"/>
                    </a:cxn>
                    <a:cxn ang="T111">
                      <a:pos x="T2" y="T3"/>
                    </a:cxn>
                    <a:cxn ang="T112">
                      <a:pos x="T4" y="T5"/>
                    </a:cxn>
                    <a:cxn ang="T113">
                      <a:pos x="T6" y="T7"/>
                    </a:cxn>
                    <a:cxn ang="T114">
                      <a:pos x="T8" y="T9"/>
                    </a:cxn>
                    <a:cxn ang="T115">
                      <a:pos x="T10" y="T11"/>
                    </a:cxn>
                    <a:cxn ang="T116">
                      <a:pos x="T12" y="T13"/>
                    </a:cxn>
                    <a:cxn ang="T117">
                      <a:pos x="T14" y="T15"/>
                    </a:cxn>
                    <a:cxn ang="T118">
                      <a:pos x="T16" y="T17"/>
                    </a:cxn>
                    <a:cxn ang="T119">
                      <a:pos x="T18" y="T19"/>
                    </a:cxn>
                    <a:cxn ang="T120">
                      <a:pos x="T20" y="T21"/>
                    </a:cxn>
                    <a:cxn ang="T121">
                      <a:pos x="T22" y="T23"/>
                    </a:cxn>
                    <a:cxn ang="T122">
                      <a:pos x="T24" y="T25"/>
                    </a:cxn>
                    <a:cxn ang="T123">
                      <a:pos x="T26" y="T27"/>
                    </a:cxn>
                    <a:cxn ang="T124">
                      <a:pos x="T28" y="T29"/>
                    </a:cxn>
                    <a:cxn ang="T125">
                      <a:pos x="T30" y="T31"/>
                    </a:cxn>
                    <a:cxn ang="T126">
                      <a:pos x="T32" y="T33"/>
                    </a:cxn>
                    <a:cxn ang="T127">
                      <a:pos x="T34" y="T35"/>
                    </a:cxn>
                    <a:cxn ang="T128">
                      <a:pos x="T36" y="T37"/>
                    </a:cxn>
                    <a:cxn ang="T129">
                      <a:pos x="T38" y="T39"/>
                    </a:cxn>
                    <a:cxn ang="T130">
                      <a:pos x="T40" y="T41"/>
                    </a:cxn>
                    <a:cxn ang="T131">
                      <a:pos x="T42" y="T43"/>
                    </a:cxn>
                    <a:cxn ang="T132">
                      <a:pos x="T44" y="T45"/>
                    </a:cxn>
                    <a:cxn ang="T133">
                      <a:pos x="T46" y="T47"/>
                    </a:cxn>
                    <a:cxn ang="T134">
                      <a:pos x="T48" y="T49"/>
                    </a:cxn>
                    <a:cxn ang="T135">
                      <a:pos x="T50" y="T51"/>
                    </a:cxn>
                    <a:cxn ang="T136">
                      <a:pos x="T52" y="T53"/>
                    </a:cxn>
                    <a:cxn ang="T137">
                      <a:pos x="T54" y="T55"/>
                    </a:cxn>
                    <a:cxn ang="T138">
                      <a:pos x="T56" y="T57"/>
                    </a:cxn>
                    <a:cxn ang="T139">
                      <a:pos x="T58" y="T59"/>
                    </a:cxn>
                    <a:cxn ang="T140">
                      <a:pos x="T60" y="T61"/>
                    </a:cxn>
                    <a:cxn ang="T141">
                      <a:pos x="T62" y="T63"/>
                    </a:cxn>
                    <a:cxn ang="T142">
                      <a:pos x="T64" y="T65"/>
                    </a:cxn>
                    <a:cxn ang="T143">
                      <a:pos x="T66" y="T67"/>
                    </a:cxn>
                    <a:cxn ang="T144">
                      <a:pos x="T68" y="T69"/>
                    </a:cxn>
                    <a:cxn ang="T145">
                      <a:pos x="T70" y="T71"/>
                    </a:cxn>
                    <a:cxn ang="T146">
                      <a:pos x="T72" y="T73"/>
                    </a:cxn>
                    <a:cxn ang="T147">
                      <a:pos x="T74" y="T75"/>
                    </a:cxn>
                    <a:cxn ang="T148">
                      <a:pos x="T76" y="T77"/>
                    </a:cxn>
                    <a:cxn ang="T149">
                      <a:pos x="T78" y="T79"/>
                    </a:cxn>
                    <a:cxn ang="T150">
                      <a:pos x="T80" y="T81"/>
                    </a:cxn>
                    <a:cxn ang="T151">
                      <a:pos x="T82" y="T83"/>
                    </a:cxn>
                    <a:cxn ang="T152">
                      <a:pos x="T84" y="T85"/>
                    </a:cxn>
                    <a:cxn ang="T153">
                      <a:pos x="T86" y="T87"/>
                    </a:cxn>
                    <a:cxn ang="T154">
                      <a:pos x="T88" y="T89"/>
                    </a:cxn>
                    <a:cxn ang="T155">
                      <a:pos x="T90" y="T91"/>
                    </a:cxn>
                    <a:cxn ang="T156">
                      <a:pos x="T92" y="T93"/>
                    </a:cxn>
                    <a:cxn ang="T157">
                      <a:pos x="T94" y="T95"/>
                    </a:cxn>
                    <a:cxn ang="T158">
                      <a:pos x="T96" y="T97"/>
                    </a:cxn>
                    <a:cxn ang="T159">
                      <a:pos x="T98" y="T99"/>
                    </a:cxn>
                    <a:cxn ang="T160">
                      <a:pos x="T100" y="T101"/>
                    </a:cxn>
                    <a:cxn ang="T161">
                      <a:pos x="T102" y="T103"/>
                    </a:cxn>
                    <a:cxn ang="T162">
                      <a:pos x="T104" y="T105"/>
                    </a:cxn>
                    <a:cxn ang="T163">
                      <a:pos x="T106" y="T107"/>
                    </a:cxn>
                    <a:cxn ang="T164">
                      <a:pos x="T108" y="T109"/>
                    </a:cxn>
                  </a:cxnLst>
                  <a:rect l="0" t="0" r="r" b="b"/>
                  <a:pathLst>
                    <a:path w="51" h="37">
                      <a:moveTo>
                        <a:pt x="34" y="3"/>
                      </a:moveTo>
                      <a:lnTo>
                        <a:pt x="34" y="3"/>
                      </a:lnTo>
                      <a:lnTo>
                        <a:pt x="33" y="2"/>
                      </a:lnTo>
                      <a:lnTo>
                        <a:pt x="34" y="3"/>
                      </a:lnTo>
                      <a:close/>
                      <a:moveTo>
                        <a:pt x="33" y="2"/>
                      </a:moveTo>
                      <a:lnTo>
                        <a:pt x="33" y="2"/>
                      </a:lnTo>
                      <a:close/>
                      <a:moveTo>
                        <a:pt x="34" y="3"/>
                      </a:moveTo>
                      <a:cubicBezTo>
                        <a:pt x="31" y="4"/>
                        <a:pt x="27" y="5"/>
                        <a:pt x="23" y="7"/>
                      </a:cubicBezTo>
                      <a:lnTo>
                        <a:pt x="22" y="5"/>
                      </a:lnTo>
                      <a:cubicBezTo>
                        <a:pt x="26" y="4"/>
                        <a:pt x="30" y="3"/>
                        <a:pt x="33" y="2"/>
                      </a:cubicBezTo>
                      <a:lnTo>
                        <a:pt x="34" y="3"/>
                      </a:lnTo>
                      <a:close/>
                      <a:moveTo>
                        <a:pt x="23" y="7"/>
                      </a:moveTo>
                      <a:cubicBezTo>
                        <a:pt x="18" y="8"/>
                        <a:pt x="13" y="9"/>
                        <a:pt x="9" y="11"/>
                      </a:cubicBezTo>
                      <a:lnTo>
                        <a:pt x="8" y="10"/>
                      </a:lnTo>
                      <a:cubicBezTo>
                        <a:pt x="12" y="8"/>
                        <a:pt x="17" y="7"/>
                        <a:pt x="22" y="5"/>
                      </a:cubicBezTo>
                      <a:lnTo>
                        <a:pt x="23" y="7"/>
                      </a:lnTo>
                      <a:close/>
                      <a:moveTo>
                        <a:pt x="9" y="11"/>
                      </a:moveTo>
                      <a:cubicBezTo>
                        <a:pt x="5" y="13"/>
                        <a:pt x="2" y="17"/>
                        <a:pt x="6" y="22"/>
                      </a:cubicBezTo>
                      <a:lnTo>
                        <a:pt x="5" y="22"/>
                      </a:lnTo>
                      <a:cubicBezTo>
                        <a:pt x="0" y="16"/>
                        <a:pt x="3" y="13"/>
                        <a:pt x="8" y="10"/>
                      </a:cubicBezTo>
                      <a:lnTo>
                        <a:pt x="9" y="11"/>
                      </a:lnTo>
                      <a:close/>
                      <a:moveTo>
                        <a:pt x="6" y="23"/>
                      </a:moveTo>
                      <a:lnTo>
                        <a:pt x="5" y="23"/>
                      </a:lnTo>
                      <a:lnTo>
                        <a:pt x="5" y="22"/>
                      </a:lnTo>
                      <a:lnTo>
                        <a:pt x="6" y="23"/>
                      </a:lnTo>
                      <a:close/>
                      <a:moveTo>
                        <a:pt x="5" y="21"/>
                      </a:moveTo>
                      <a:cubicBezTo>
                        <a:pt x="14" y="21"/>
                        <a:pt x="18" y="25"/>
                        <a:pt x="22" y="30"/>
                      </a:cubicBezTo>
                      <a:lnTo>
                        <a:pt x="21" y="30"/>
                      </a:lnTo>
                      <a:cubicBezTo>
                        <a:pt x="17" y="26"/>
                        <a:pt x="13" y="22"/>
                        <a:pt x="6" y="23"/>
                      </a:cubicBezTo>
                      <a:lnTo>
                        <a:pt x="5" y="21"/>
                      </a:lnTo>
                      <a:close/>
                      <a:moveTo>
                        <a:pt x="22" y="30"/>
                      </a:moveTo>
                      <a:cubicBezTo>
                        <a:pt x="24" y="32"/>
                        <a:pt x="26" y="34"/>
                        <a:pt x="28" y="35"/>
                      </a:cubicBezTo>
                      <a:lnTo>
                        <a:pt x="27" y="36"/>
                      </a:lnTo>
                      <a:cubicBezTo>
                        <a:pt x="25" y="35"/>
                        <a:pt x="23" y="33"/>
                        <a:pt x="21" y="30"/>
                      </a:cubicBezTo>
                      <a:lnTo>
                        <a:pt x="22" y="30"/>
                      </a:lnTo>
                      <a:close/>
                      <a:moveTo>
                        <a:pt x="28" y="36"/>
                      </a:moveTo>
                      <a:lnTo>
                        <a:pt x="28" y="36"/>
                      </a:lnTo>
                      <a:lnTo>
                        <a:pt x="27" y="36"/>
                      </a:lnTo>
                      <a:lnTo>
                        <a:pt x="28" y="36"/>
                      </a:lnTo>
                      <a:close/>
                      <a:moveTo>
                        <a:pt x="28" y="35"/>
                      </a:moveTo>
                      <a:lnTo>
                        <a:pt x="28" y="35"/>
                      </a:lnTo>
                      <a:lnTo>
                        <a:pt x="28" y="36"/>
                      </a:lnTo>
                      <a:lnTo>
                        <a:pt x="28" y="35"/>
                      </a:lnTo>
                      <a:close/>
                      <a:moveTo>
                        <a:pt x="28" y="36"/>
                      </a:moveTo>
                      <a:lnTo>
                        <a:pt x="28" y="36"/>
                      </a:lnTo>
                      <a:close/>
                      <a:moveTo>
                        <a:pt x="28" y="35"/>
                      </a:moveTo>
                      <a:cubicBezTo>
                        <a:pt x="28" y="35"/>
                        <a:pt x="28" y="35"/>
                        <a:pt x="29" y="35"/>
                      </a:cubicBezTo>
                      <a:lnTo>
                        <a:pt x="28" y="37"/>
                      </a:lnTo>
                      <a:cubicBezTo>
                        <a:pt x="28" y="37"/>
                        <a:pt x="28" y="37"/>
                        <a:pt x="28" y="36"/>
                      </a:cubicBezTo>
                      <a:lnTo>
                        <a:pt x="28" y="35"/>
                      </a:lnTo>
                      <a:close/>
                      <a:moveTo>
                        <a:pt x="29" y="35"/>
                      </a:moveTo>
                      <a:lnTo>
                        <a:pt x="29" y="35"/>
                      </a:lnTo>
                      <a:lnTo>
                        <a:pt x="28" y="36"/>
                      </a:lnTo>
                      <a:lnTo>
                        <a:pt x="29" y="35"/>
                      </a:lnTo>
                      <a:close/>
                      <a:moveTo>
                        <a:pt x="29" y="35"/>
                      </a:moveTo>
                      <a:cubicBezTo>
                        <a:pt x="29" y="35"/>
                        <a:pt x="29" y="35"/>
                        <a:pt x="29" y="35"/>
                      </a:cubicBezTo>
                      <a:lnTo>
                        <a:pt x="29" y="37"/>
                      </a:lnTo>
                      <a:cubicBezTo>
                        <a:pt x="29" y="37"/>
                        <a:pt x="28" y="37"/>
                        <a:pt x="28" y="37"/>
                      </a:cubicBezTo>
                      <a:lnTo>
                        <a:pt x="29" y="35"/>
                      </a:lnTo>
                      <a:close/>
                      <a:moveTo>
                        <a:pt x="29" y="35"/>
                      </a:moveTo>
                      <a:cubicBezTo>
                        <a:pt x="30" y="36"/>
                        <a:pt x="31" y="35"/>
                        <a:pt x="32" y="35"/>
                      </a:cubicBezTo>
                      <a:lnTo>
                        <a:pt x="32" y="36"/>
                      </a:lnTo>
                      <a:cubicBezTo>
                        <a:pt x="32" y="37"/>
                        <a:pt x="30" y="37"/>
                        <a:pt x="29" y="37"/>
                      </a:cubicBezTo>
                      <a:lnTo>
                        <a:pt x="29" y="35"/>
                      </a:lnTo>
                      <a:close/>
                      <a:moveTo>
                        <a:pt x="32" y="36"/>
                      </a:moveTo>
                      <a:lnTo>
                        <a:pt x="32" y="36"/>
                      </a:lnTo>
                      <a:close/>
                      <a:moveTo>
                        <a:pt x="31" y="35"/>
                      </a:moveTo>
                      <a:cubicBezTo>
                        <a:pt x="36" y="32"/>
                        <a:pt x="39" y="28"/>
                        <a:pt x="42" y="23"/>
                      </a:cubicBezTo>
                      <a:lnTo>
                        <a:pt x="43" y="24"/>
                      </a:lnTo>
                      <a:cubicBezTo>
                        <a:pt x="41" y="28"/>
                        <a:pt x="37" y="32"/>
                        <a:pt x="32" y="36"/>
                      </a:cubicBezTo>
                      <a:lnTo>
                        <a:pt x="31" y="35"/>
                      </a:lnTo>
                      <a:close/>
                      <a:moveTo>
                        <a:pt x="42" y="23"/>
                      </a:moveTo>
                      <a:cubicBezTo>
                        <a:pt x="45" y="19"/>
                        <a:pt x="47" y="14"/>
                        <a:pt x="48" y="9"/>
                      </a:cubicBezTo>
                      <a:lnTo>
                        <a:pt x="50" y="9"/>
                      </a:lnTo>
                      <a:cubicBezTo>
                        <a:pt x="48" y="14"/>
                        <a:pt x="46" y="19"/>
                        <a:pt x="43" y="24"/>
                      </a:cubicBezTo>
                      <a:lnTo>
                        <a:pt x="42" y="23"/>
                      </a:lnTo>
                      <a:close/>
                      <a:moveTo>
                        <a:pt x="50" y="9"/>
                      </a:moveTo>
                      <a:lnTo>
                        <a:pt x="50" y="9"/>
                      </a:lnTo>
                      <a:lnTo>
                        <a:pt x="49" y="9"/>
                      </a:lnTo>
                      <a:lnTo>
                        <a:pt x="50" y="9"/>
                      </a:lnTo>
                      <a:close/>
                      <a:moveTo>
                        <a:pt x="48" y="9"/>
                      </a:moveTo>
                      <a:cubicBezTo>
                        <a:pt x="49" y="8"/>
                        <a:pt x="49" y="6"/>
                        <a:pt x="48" y="5"/>
                      </a:cubicBezTo>
                      <a:lnTo>
                        <a:pt x="49" y="4"/>
                      </a:lnTo>
                      <a:cubicBezTo>
                        <a:pt x="50" y="6"/>
                        <a:pt x="51" y="7"/>
                        <a:pt x="50" y="9"/>
                      </a:cubicBezTo>
                      <a:lnTo>
                        <a:pt x="48" y="9"/>
                      </a:lnTo>
                      <a:close/>
                      <a:moveTo>
                        <a:pt x="48" y="5"/>
                      </a:moveTo>
                      <a:cubicBezTo>
                        <a:pt x="47" y="4"/>
                        <a:pt x="46" y="3"/>
                        <a:pt x="46" y="3"/>
                      </a:cubicBezTo>
                      <a:lnTo>
                        <a:pt x="46" y="2"/>
                      </a:lnTo>
                      <a:cubicBezTo>
                        <a:pt x="48" y="3"/>
                        <a:pt x="48" y="3"/>
                        <a:pt x="49" y="4"/>
                      </a:cubicBezTo>
                      <a:lnTo>
                        <a:pt x="48" y="5"/>
                      </a:lnTo>
                      <a:close/>
                      <a:moveTo>
                        <a:pt x="46" y="3"/>
                      </a:moveTo>
                      <a:cubicBezTo>
                        <a:pt x="45" y="2"/>
                        <a:pt x="44" y="2"/>
                        <a:pt x="42" y="2"/>
                      </a:cubicBezTo>
                      <a:lnTo>
                        <a:pt x="43" y="1"/>
                      </a:lnTo>
                      <a:cubicBezTo>
                        <a:pt x="44" y="1"/>
                        <a:pt x="45" y="1"/>
                        <a:pt x="46" y="2"/>
                      </a:cubicBezTo>
                      <a:lnTo>
                        <a:pt x="46" y="3"/>
                      </a:lnTo>
                      <a:close/>
                      <a:moveTo>
                        <a:pt x="42" y="2"/>
                      </a:moveTo>
                      <a:cubicBezTo>
                        <a:pt x="40" y="1"/>
                        <a:pt x="37" y="2"/>
                        <a:pt x="34" y="3"/>
                      </a:cubicBezTo>
                      <a:lnTo>
                        <a:pt x="33" y="2"/>
                      </a:lnTo>
                      <a:cubicBezTo>
                        <a:pt x="36" y="0"/>
                        <a:pt x="40" y="0"/>
                        <a:pt x="43" y="1"/>
                      </a:cubicBezTo>
                      <a:lnTo>
                        <a:pt x="42" y="2"/>
                      </a:lnTo>
                      <a:close/>
                      <a:moveTo>
                        <a:pt x="34" y="3"/>
                      </a:moveTo>
                      <a:lnTo>
                        <a:pt x="34" y="3"/>
                      </a:lnTo>
                      <a:lnTo>
                        <a:pt x="33" y="2"/>
                      </a:lnTo>
                      <a:lnTo>
                        <a:pt x="34" y="3"/>
                      </a:lnTo>
                      <a:close/>
                    </a:path>
                  </a:pathLst>
                </a:custGeom>
                <a:solidFill>
                  <a:srgbClr val="94939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590" name="Freeform 168"/>
                <p:cNvSpPr>
                  <a:spLocks noChangeArrowheads="1"/>
                </p:cNvSpPr>
                <p:nvPr/>
              </p:nvSpPr>
              <p:spPr bwMode="auto">
                <a:xfrm>
                  <a:off x="1818" y="3832"/>
                  <a:ext cx="70" cy="53"/>
                </a:xfrm>
                <a:custGeom>
                  <a:avLst/>
                  <a:gdLst>
                    <a:gd name="T0" fmla="*/ 29274 w 51"/>
                    <a:gd name="T1" fmla="*/ 10561 h 31"/>
                    <a:gd name="T2" fmla="*/ 1740 w 51"/>
                    <a:gd name="T3" fmla="*/ 108315 h 31"/>
                    <a:gd name="T4" fmla="*/ 7232 w 51"/>
                    <a:gd name="T5" fmla="*/ 130207 h 31"/>
                    <a:gd name="T6" fmla="*/ 59836 w 51"/>
                    <a:gd name="T7" fmla="*/ 178191 h 31"/>
                    <a:gd name="T8" fmla="*/ 72773 w 51"/>
                    <a:gd name="T9" fmla="*/ 77389 h 31"/>
                    <a:gd name="T10" fmla="*/ 37582 w 51"/>
                    <a:gd name="T11" fmla="*/ 6416 h 31"/>
                    <a:gd name="T12" fmla="*/ 29274 w 51"/>
                    <a:gd name="T13" fmla="*/ 10561 h 31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51" h="31">
                      <a:moveTo>
                        <a:pt x="18" y="2"/>
                      </a:moveTo>
                      <a:cubicBezTo>
                        <a:pt x="10" y="6"/>
                        <a:pt x="2" y="10"/>
                        <a:pt x="1" y="18"/>
                      </a:cubicBezTo>
                      <a:cubicBezTo>
                        <a:pt x="0" y="20"/>
                        <a:pt x="2" y="22"/>
                        <a:pt x="4" y="22"/>
                      </a:cubicBezTo>
                      <a:cubicBezTo>
                        <a:pt x="17" y="23"/>
                        <a:pt x="26" y="31"/>
                        <a:pt x="37" y="30"/>
                      </a:cubicBezTo>
                      <a:cubicBezTo>
                        <a:pt x="45" y="29"/>
                        <a:pt x="51" y="19"/>
                        <a:pt x="45" y="13"/>
                      </a:cubicBezTo>
                      <a:cubicBezTo>
                        <a:pt x="38" y="7"/>
                        <a:pt x="30" y="6"/>
                        <a:pt x="23" y="1"/>
                      </a:cubicBezTo>
                      <a:cubicBezTo>
                        <a:pt x="21" y="0"/>
                        <a:pt x="20" y="1"/>
                        <a:pt x="18" y="2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591" name="Freeform 169"/>
                <p:cNvSpPr>
                  <a:spLocks noChangeArrowheads="1"/>
                </p:cNvSpPr>
                <p:nvPr/>
              </p:nvSpPr>
              <p:spPr bwMode="auto">
                <a:xfrm>
                  <a:off x="1818" y="3832"/>
                  <a:ext cx="65" cy="53"/>
                </a:xfrm>
                <a:custGeom>
                  <a:avLst/>
                  <a:gdLst>
                    <a:gd name="T0" fmla="*/ 11631 w 48"/>
                    <a:gd name="T1" fmla="*/ 54467 h 31"/>
                    <a:gd name="T2" fmla="*/ 26825 w 48"/>
                    <a:gd name="T3" fmla="*/ 6416 h 31"/>
                    <a:gd name="T4" fmla="*/ 11631 w 48"/>
                    <a:gd name="T5" fmla="*/ 54467 h 31"/>
                    <a:gd name="T6" fmla="*/ 0 w 48"/>
                    <a:gd name="T7" fmla="*/ 108315 h 31"/>
                    <a:gd name="T8" fmla="*/ 11631 w 48"/>
                    <a:gd name="T9" fmla="*/ 54467 h 31"/>
                    <a:gd name="T10" fmla="*/ 2609 w 48"/>
                    <a:gd name="T11" fmla="*/ 108315 h 31"/>
                    <a:gd name="T12" fmla="*/ 0 w 48"/>
                    <a:gd name="T13" fmla="*/ 108315 h 31"/>
                    <a:gd name="T14" fmla="*/ 0 w 48"/>
                    <a:gd name="T15" fmla="*/ 108315 h 31"/>
                    <a:gd name="T16" fmla="*/ 1584 w 48"/>
                    <a:gd name="T17" fmla="*/ 108315 h 31"/>
                    <a:gd name="T18" fmla="*/ 2609 w 48"/>
                    <a:gd name="T19" fmla="*/ 108315 h 31"/>
                    <a:gd name="T20" fmla="*/ 0 w 48"/>
                    <a:gd name="T21" fmla="*/ 112324 h 31"/>
                    <a:gd name="T22" fmla="*/ 2609 w 48"/>
                    <a:gd name="T23" fmla="*/ 108315 h 31"/>
                    <a:gd name="T24" fmla="*/ 2609 w 48"/>
                    <a:gd name="T25" fmla="*/ 118908 h 31"/>
                    <a:gd name="T26" fmla="*/ 0 w 48"/>
                    <a:gd name="T27" fmla="*/ 112324 h 31"/>
                    <a:gd name="T28" fmla="*/ 2609 w 48"/>
                    <a:gd name="T29" fmla="*/ 118908 h 31"/>
                    <a:gd name="T30" fmla="*/ 6598 w 48"/>
                    <a:gd name="T31" fmla="*/ 138956 h 31"/>
                    <a:gd name="T32" fmla="*/ 2609 w 48"/>
                    <a:gd name="T33" fmla="*/ 118908 h 31"/>
                    <a:gd name="T34" fmla="*/ 6598 w 48"/>
                    <a:gd name="T35" fmla="*/ 138956 h 31"/>
                    <a:gd name="T36" fmla="*/ 6598 w 48"/>
                    <a:gd name="T37" fmla="*/ 130207 h 31"/>
                    <a:gd name="T38" fmla="*/ 6598 w 48"/>
                    <a:gd name="T39" fmla="*/ 130207 h 31"/>
                    <a:gd name="T40" fmla="*/ 27877 w 48"/>
                    <a:gd name="T41" fmla="*/ 158012 h 31"/>
                    <a:gd name="T42" fmla="*/ 6598 w 48"/>
                    <a:gd name="T43" fmla="*/ 130207 h 31"/>
                    <a:gd name="T44" fmla="*/ 54878 w 48"/>
                    <a:gd name="T45" fmla="*/ 174413 h 31"/>
                    <a:gd name="T46" fmla="*/ 27877 w 48"/>
                    <a:gd name="T47" fmla="*/ 158012 h 31"/>
                    <a:gd name="T48" fmla="*/ 54878 w 48"/>
                    <a:gd name="T49" fmla="*/ 174413 h 31"/>
                    <a:gd name="T50" fmla="*/ 54878 w 48"/>
                    <a:gd name="T51" fmla="*/ 178191 h 31"/>
                    <a:gd name="T52" fmla="*/ 54878 w 48"/>
                    <a:gd name="T53" fmla="*/ 174413 h 31"/>
                    <a:gd name="T54" fmla="*/ 65248 w 48"/>
                    <a:gd name="T55" fmla="*/ 167923 h 31"/>
                    <a:gd name="T56" fmla="*/ 54878 w 48"/>
                    <a:gd name="T57" fmla="*/ 174413 h 31"/>
                    <a:gd name="T58" fmla="*/ 68361 w 48"/>
                    <a:gd name="T59" fmla="*/ 138956 h 31"/>
                    <a:gd name="T60" fmla="*/ 65248 w 48"/>
                    <a:gd name="T61" fmla="*/ 167923 h 31"/>
                    <a:gd name="T62" fmla="*/ 68361 w 48"/>
                    <a:gd name="T63" fmla="*/ 138956 h 31"/>
                    <a:gd name="T64" fmla="*/ 70964 w 48"/>
                    <a:gd name="T65" fmla="*/ 102066 h 31"/>
                    <a:gd name="T66" fmla="*/ 68361 w 48"/>
                    <a:gd name="T67" fmla="*/ 138956 h 31"/>
                    <a:gd name="T68" fmla="*/ 70964 w 48"/>
                    <a:gd name="T69" fmla="*/ 102066 h 31"/>
                    <a:gd name="T70" fmla="*/ 70964 w 48"/>
                    <a:gd name="T71" fmla="*/ 102066 h 31"/>
                    <a:gd name="T72" fmla="*/ 65248 w 48"/>
                    <a:gd name="T73" fmla="*/ 77389 h 31"/>
                    <a:gd name="T74" fmla="*/ 70964 w 48"/>
                    <a:gd name="T75" fmla="*/ 102066 h 31"/>
                    <a:gd name="T76" fmla="*/ 66783 w 48"/>
                    <a:gd name="T77" fmla="*/ 72271 h 31"/>
                    <a:gd name="T78" fmla="*/ 66783 w 48"/>
                    <a:gd name="T79" fmla="*/ 77389 h 31"/>
                    <a:gd name="T80" fmla="*/ 65248 w 48"/>
                    <a:gd name="T81" fmla="*/ 77389 h 31"/>
                    <a:gd name="T82" fmla="*/ 48416 w 48"/>
                    <a:gd name="T83" fmla="*/ 28605 h 31"/>
                    <a:gd name="T84" fmla="*/ 65248 w 48"/>
                    <a:gd name="T85" fmla="*/ 77389 h 31"/>
                    <a:gd name="T86" fmla="*/ 32247 w 48"/>
                    <a:gd name="T87" fmla="*/ 10561 h 31"/>
                    <a:gd name="T88" fmla="*/ 48416 w 48"/>
                    <a:gd name="T89" fmla="*/ 28605 h 31"/>
                    <a:gd name="T90" fmla="*/ 34397 w 48"/>
                    <a:gd name="T91" fmla="*/ 6416 h 31"/>
                    <a:gd name="T92" fmla="*/ 34397 w 48"/>
                    <a:gd name="T93" fmla="*/ 6416 h 31"/>
                    <a:gd name="T94" fmla="*/ 32247 w 48"/>
                    <a:gd name="T95" fmla="*/ 10561 h 31"/>
                    <a:gd name="T96" fmla="*/ 34397 w 48"/>
                    <a:gd name="T97" fmla="*/ 6416 h 31"/>
                    <a:gd name="T98" fmla="*/ 34397 w 48"/>
                    <a:gd name="T99" fmla="*/ 6416 h 31"/>
                    <a:gd name="T100" fmla="*/ 34397 w 48"/>
                    <a:gd name="T101" fmla="*/ 6416 h 31"/>
                    <a:gd name="T102" fmla="*/ 32247 w 48"/>
                    <a:gd name="T103" fmla="*/ 6416 h 31"/>
                    <a:gd name="T104" fmla="*/ 34397 w 48"/>
                    <a:gd name="T105" fmla="*/ 6416 h 31"/>
                    <a:gd name="T106" fmla="*/ 32247 w 48"/>
                    <a:gd name="T107" fmla="*/ 6416 h 31"/>
                    <a:gd name="T108" fmla="*/ 32247 w 48"/>
                    <a:gd name="T109" fmla="*/ 0 h 31"/>
                    <a:gd name="T110" fmla="*/ 32247 w 48"/>
                    <a:gd name="T111" fmla="*/ 6416 h 31"/>
                    <a:gd name="T112" fmla="*/ 31502 w 48"/>
                    <a:gd name="T113" fmla="*/ 6416 h 31"/>
                    <a:gd name="T114" fmla="*/ 31502 w 48"/>
                    <a:gd name="T115" fmla="*/ 6416 h 31"/>
                    <a:gd name="T116" fmla="*/ 26825 w 48"/>
                    <a:gd name="T117" fmla="*/ 6416 h 31"/>
                    <a:gd name="T118" fmla="*/ 31502 w 48"/>
                    <a:gd name="T119" fmla="*/ 6416 h 31"/>
                    <a:gd name="T120" fmla="*/ 27877 w 48"/>
                    <a:gd name="T121" fmla="*/ 10561 h 31"/>
                    <a:gd name="T122" fmla="*/ 26825 w 48"/>
                    <a:gd name="T123" fmla="*/ 10561 h 31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60000 65536"/>
                    <a:gd name="T184" fmla="*/ 0 60000 65536"/>
                    <a:gd name="T185" fmla="*/ 0 60000 65536"/>
                  </a:gdLst>
                  <a:ahLst/>
                  <a:cxnLst>
                    <a:cxn ang="T124">
                      <a:pos x="T0" y="T1"/>
                    </a:cxn>
                    <a:cxn ang="T125">
                      <a:pos x="T2" y="T3"/>
                    </a:cxn>
                    <a:cxn ang="T126">
                      <a:pos x="T4" y="T5"/>
                    </a:cxn>
                    <a:cxn ang="T127">
                      <a:pos x="T6" y="T7"/>
                    </a:cxn>
                    <a:cxn ang="T128">
                      <a:pos x="T8" y="T9"/>
                    </a:cxn>
                    <a:cxn ang="T129">
                      <a:pos x="T10" y="T11"/>
                    </a:cxn>
                    <a:cxn ang="T130">
                      <a:pos x="T12" y="T13"/>
                    </a:cxn>
                    <a:cxn ang="T131">
                      <a:pos x="T14" y="T15"/>
                    </a:cxn>
                    <a:cxn ang="T132">
                      <a:pos x="T16" y="T17"/>
                    </a:cxn>
                    <a:cxn ang="T133">
                      <a:pos x="T18" y="T19"/>
                    </a:cxn>
                    <a:cxn ang="T134">
                      <a:pos x="T20" y="T21"/>
                    </a:cxn>
                    <a:cxn ang="T135">
                      <a:pos x="T22" y="T23"/>
                    </a:cxn>
                    <a:cxn ang="T136">
                      <a:pos x="T24" y="T25"/>
                    </a:cxn>
                    <a:cxn ang="T137">
                      <a:pos x="T26" y="T27"/>
                    </a:cxn>
                    <a:cxn ang="T138">
                      <a:pos x="T28" y="T29"/>
                    </a:cxn>
                    <a:cxn ang="T139">
                      <a:pos x="T30" y="T31"/>
                    </a:cxn>
                    <a:cxn ang="T140">
                      <a:pos x="T32" y="T33"/>
                    </a:cxn>
                    <a:cxn ang="T141">
                      <a:pos x="T34" y="T35"/>
                    </a:cxn>
                    <a:cxn ang="T142">
                      <a:pos x="T36" y="T37"/>
                    </a:cxn>
                    <a:cxn ang="T143">
                      <a:pos x="T38" y="T39"/>
                    </a:cxn>
                    <a:cxn ang="T144">
                      <a:pos x="T40" y="T41"/>
                    </a:cxn>
                    <a:cxn ang="T145">
                      <a:pos x="T42" y="T43"/>
                    </a:cxn>
                    <a:cxn ang="T146">
                      <a:pos x="T44" y="T45"/>
                    </a:cxn>
                    <a:cxn ang="T147">
                      <a:pos x="T46" y="T47"/>
                    </a:cxn>
                    <a:cxn ang="T148">
                      <a:pos x="T48" y="T49"/>
                    </a:cxn>
                    <a:cxn ang="T149">
                      <a:pos x="T50" y="T51"/>
                    </a:cxn>
                    <a:cxn ang="T150">
                      <a:pos x="T52" y="T53"/>
                    </a:cxn>
                    <a:cxn ang="T151">
                      <a:pos x="T54" y="T55"/>
                    </a:cxn>
                    <a:cxn ang="T152">
                      <a:pos x="T56" y="T57"/>
                    </a:cxn>
                    <a:cxn ang="T153">
                      <a:pos x="T58" y="T59"/>
                    </a:cxn>
                    <a:cxn ang="T154">
                      <a:pos x="T60" y="T61"/>
                    </a:cxn>
                    <a:cxn ang="T155">
                      <a:pos x="T62" y="T63"/>
                    </a:cxn>
                    <a:cxn ang="T156">
                      <a:pos x="T64" y="T65"/>
                    </a:cxn>
                    <a:cxn ang="T157">
                      <a:pos x="T66" y="T67"/>
                    </a:cxn>
                    <a:cxn ang="T158">
                      <a:pos x="T68" y="T69"/>
                    </a:cxn>
                    <a:cxn ang="T159">
                      <a:pos x="T70" y="T71"/>
                    </a:cxn>
                    <a:cxn ang="T160">
                      <a:pos x="T72" y="T73"/>
                    </a:cxn>
                    <a:cxn ang="T161">
                      <a:pos x="T74" y="T75"/>
                    </a:cxn>
                    <a:cxn ang="T162">
                      <a:pos x="T76" y="T77"/>
                    </a:cxn>
                    <a:cxn ang="T163">
                      <a:pos x="T78" y="T79"/>
                    </a:cxn>
                    <a:cxn ang="T164">
                      <a:pos x="T80" y="T81"/>
                    </a:cxn>
                    <a:cxn ang="T165">
                      <a:pos x="T82" y="T83"/>
                    </a:cxn>
                    <a:cxn ang="T166">
                      <a:pos x="T84" y="T85"/>
                    </a:cxn>
                    <a:cxn ang="T167">
                      <a:pos x="T86" y="T87"/>
                    </a:cxn>
                    <a:cxn ang="T168">
                      <a:pos x="T88" y="T89"/>
                    </a:cxn>
                    <a:cxn ang="T169">
                      <a:pos x="T90" y="T91"/>
                    </a:cxn>
                    <a:cxn ang="T170">
                      <a:pos x="T92" y="T93"/>
                    </a:cxn>
                    <a:cxn ang="T171">
                      <a:pos x="T94" y="T95"/>
                    </a:cxn>
                    <a:cxn ang="T172">
                      <a:pos x="T96" y="T97"/>
                    </a:cxn>
                    <a:cxn ang="T173">
                      <a:pos x="T98" y="T99"/>
                    </a:cxn>
                    <a:cxn ang="T174">
                      <a:pos x="T100" y="T101"/>
                    </a:cxn>
                    <a:cxn ang="T175">
                      <a:pos x="T102" y="T103"/>
                    </a:cxn>
                    <a:cxn ang="T176">
                      <a:pos x="T104" y="T105"/>
                    </a:cxn>
                    <a:cxn ang="T177">
                      <a:pos x="T106" y="T107"/>
                    </a:cxn>
                    <a:cxn ang="T178">
                      <a:pos x="T108" y="T109"/>
                    </a:cxn>
                    <a:cxn ang="T179">
                      <a:pos x="T110" y="T111"/>
                    </a:cxn>
                    <a:cxn ang="T180">
                      <a:pos x="T112" y="T113"/>
                    </a:cxn>
                    <a:cxn ang="T181">
                      <a:pos x="T114" y="T115"/>
                    </a:cxn>
                    <a:cxn ang="T182">
                      <a:pos x="T116" y="T117"/>
                    </a:cxn>
                    <a:cxn ang="T183">
                      <a:pos x="T118" y="T119"/>
                    </a:cxn>
                    <a:cxn ang="T184">
                      <a:pos x="T120" y="T121"/>
                    </a:cxn>
                    <a:cxn ang="T185">
                      <a:pos x="T122" y="T123"/>
                    </a:cxn>
                  </a:cxnLst>
                  <a:rect l="0" t="0" r="r" b="b"/>
                  <a:pathLst>
                    <a:path w="48" h="31">
                      <a:moveTo>
                        <a:pt x="19" y="2"/>
                      </a:moveTo>
                      <a:cubicBezTo>
                        <a:pt x="15" y="4"/>
                        <a:pt x="11" y="6"/>
                        <a:pt x="8" y="9"/>
                      </a:cubicBezTo>
                      <a:lnTo>
                        <a:pt x="7" y="8"/>
                      </a:lnTo>
                      <a:cubicBezTo>
                        <a:pt x="10" y="5"/>
                        <a:pt x="14" y="3"/>
                        <a:pt x="18" y="1"/>
                      </a:cubicBezTo>
                      <a:lnTo>
                        <a:pt x="19" y="2"/>
                      </a:lnTo>
                      <a:close/>
                      <a:moveTo>
                        <a:pt x="8" y="9"/>
                      </a:moveTo>
                      <a:cubicBezTo>
                        <a:pt x="5" y="11"/>
                        <a:pt x="2" y="14"/>
                        <a:pt x="2" y="18"/>
                      </a:cubicBezTo>
                      <a:lnTo>
                        <a:pt x="0" y="18"/>
                      </a:lnTo>
                      <a:cubicBezTo>
                        <a:pt x="1" y="14"/>
                        <a:pt x="3" y="11"/>
                        <a:pt x="7" y="8"/>
                      </a:cubicBezTo>
                      <a:lnTo>
                        <a:pt x="8" y="9"/>
                      </a:lnTo>
                      <a:close/>
                      <a:moveTo>
                        <a:pt x="2" y="18"/>
                      </a:moveTo>
                      <a:lnTo>
                        <a:pt x="2" y="18"/>
                      </a:lnTo>
                      <a:lnTo>
                        <a:pt x="0" y="18"/>
                      </a:lnTo>
                      <a:lnTo>
                        <a:pt x="2" y="18"/>
                      </a:lnTo>
                      <a:close/>
                      <a:moveTo>
                        <a:pt x="0" y="18"/>
                      </a:moveTo>
                      <a:lnTo>
                        <a:pt x="0" y="18"/>
                      </a:lnTo>
                      <a:lnTo>
                        <a:pt x="1" y="18"/>
                      </a:lnTo>
                      <a:lnTo>
                        <a:pt x="0" y="18"/>
                      </a:lnTo>
                      <a:close/>
                      <a:moveTo>
                        <a:pt x="2" y="18"/>
                      </a:moveTo>
                      <a:cubicBezTo>
                        <a:pt x="2" y="19"/>
                        <a:pt x="2" y="19"/>
                        <a:pt x="2" y="19"/>
                      </a:cubicBezTo>
                      <a:lnTo>
                        <a:pt x="0" y="19"/>
                      </a:lnTo>
                      <a:cubicBezTo>
                        <a:pt x="0" y="19"/>
                        <a:pt x="0" y="18"/>
                        <a:pt x="0" y="18"/>
                      </a:cubicBezTo>
                      <a:lnTo>
                        <a:pt x="2" y="18"/>
                      </a:lnTo>
                      <a:close/>
                      <a:moveTo>
                        <a:pt x="2" y="19"/>
                      </a:moveTo>
                      <a:cubicBezTo>
                        <a:pt x="2" y="19"/>
                        <a:pt x="2" y="19"/>
                        <a:pt x="2" y="20"/>
                      </a:cubicBezTo>
                      <a:lnTo>
                        <a:pt x="0" y="20"/>
                      </a:lnTo>
                      <a:cubicBezTo>
                        <a:pt x="0" y="20"/>
                        <a:pt x="0" y="19"/>
                        <a:pt x="0" y="19"/>
                      </a:cubicBezTo>
                      <a:lnTo>
                        <a:pt x="2" y="19"/>
                      </a:lnTo>
                      <a:close/>
                      <a:moveTo>
                        <a:pt x="2" y="20"/>
                      </a:moveTo>
                      <a:cubicBezTo>
                        <a:pt x="2" y="21"/>
                        <a:pt x="3" y="22"/>
                        <a:pt x="5" y="22"/>
                      </a:cubicBezTo>
                      <a:lnTo>
                        <a:pt x="4" y="23"/>
                      </a:lnTo>
                      <a:cubicBezTo>
                        <a:pt x="3" y="23"/>
                        <a:pt x="1" y="22"/>
                        <a:pt x="0" y="20"/>
                      </a:cubicBezTo>
                      <a:lnTo>
                        <a:pt x="2" y="20"/>
                      </a:lnTo>
                      <a:close/>
                      <a:moveTo>
                        <a:pt x="4" y="23"/>
                      </a:moveTo>
                      <a:lnTo>
                        <a:pt x="4" y="23"/>
                      </a:lnTo>
                      <a:lnTo>
                        <a:pt x="4" y="22"/>
                      </a:lnTo>
                      <a:lnTo>
                        <a:pt x="4" y="23"/>
                      </a:lnTo>
                      <a:close/>
                      <a:moveTo>
                        <a:pt x="4" y="22"/>
                      </a:moveTo>
                      <a:cubicBezTo>
                        <a:pt x="10" y="22"/>
                        <a:pt x="15" y="24"/>
                        <a:pt x="20" y="26"/>
                      </a:cubicBezTo>
                      <a:lnTo>
                        <a:pt x="19" y="27"/>
                      </a:lnTo>
                      <a:cubicBezTo>
                        <a:pt x="15" y="25"/>
                        <a:pt x="10" y="23"/>
                        <a:pt x="4" y="23"/>
                      </a:cubicBezTo>
                      <a:lnTo>
                        <a:pt x="4" y="22"/>
                      </a:lnTo>
                      <a:close/>
                      <a:moveTo>
                        <a:pt x="20" y="26"/>
                      </a:moveTo>
                      <a:cubicBezTo>
                        <a:pt x="26" y="28"/>
                        <a:pt x="31" y="30"/>
                        <a:pt x="37" y="29"/>
                      </a:cubicBezTo>
                      <a:lnTo>
                        <a:pt x="38" y="30"/>
                      </a:lnTo>
                      <a:cubicBezTo>
                        <a:pt x="31" y="31"/>
                        <a:pt x="25" y="29"/>
                        <a:pt x="19" y="27"/>
                      </a:cubicBezTo>
                      <a:lnTo>
                        <a:pt x="20" y="26"/>
                      </a:lnTo>
                      <a:close/>
                      <a:moveTo>
                        <a:pt x="37" y="29"/>
                      </a:moveTo>
                      <a:lnTo>
                        <a:pt x="37" y="29"/>
                      </a:lnTo>
                      <a:lnTo>
                        <a:pt x="37" y="30"/>
                      </a:lnTo>
                      <a:lnTo>
                        <a:pt x="37" y="29"/>
                      </a:lnTo>
                      <a:close/>
                      <a:moveTo>
                        <a:pt x="37" y="29"/>
                      </a:moveTo>
                      <a:cubicBezTo>
                        <a:pt x="39" y="29"/>
                        <a:pt x="41" y="28"/>
                        <a:pt x="42" y="27"/>
                      </a:cubicBezTo>
                      <a:lnTo>
                        <a:pt x="44" y="28"/>
                      </a:lnTo>
                      <a:cubicBezTo>
                        <a:pt x="42" y="29"/>
                        <a:pt x="40" y="30"/>
                        <a:pt x="38" y="30"/>
                      </a:cubicBezTo>
                      <a:lnTo>
                        <a:pt x="37" y="29"/>
                      </a:lnTo>
                      <a:close/>
                      <a:moveTo>
                        <a:pt x="42" y="27"/>
                      </a:moveTo>
                      <a:cubicBezTo>
                        <a:pt x="44" y="26"/>
                        <a:pt x="45" y="24"/>
                        <a:pt x="46" y="23"/>
                      </a:cubicBezTo>
                      <a:lnTo>
                        <a:pt x="47" y="23"/>
                      </a:lnTo>
                      <a:cubicBezTo>
                        <a:pt x="46" y="25"/>
                        <a:pt x="45" y="26"/>
                        <a:pt x="44" y="28"/>
                      </a:cubicBezTo>
                      <a:lnTo>
                        <a:pt x="42" y="27"/>
                      </a:lnTo>
                      <a:close/>
                      <a:moveTo>
                        <a:pt x="46" y="23"/>
                      </a:moveTo>
                      <a:cubicBezTo>
                        <a:pt x="47" y="21"/>
                        <a:pt x="47" y="19"/>
                        <a:pt x="47" y="17"/>
                      </a:cubicBezTo>
                      <a:lnTo>
                        <a:pt x="48" y="17"/>
                      </a:lnTo>
                      <a:cubicBezTo>
                        <a:pt x="48" y="19"/>
                        <a:pt x="48" y="21"/>
                        <a:pt x="47" y="23"/>
                      </a:cubicBezTo>
                      <a:lnTo>
                        <a:pt x="46" y="23"/>
                      </a:lnTo>
                      <a:close/>
                      <a:moveTo>
                        <a:pt x="48" y="17"/>
                      </a:moveTo>
                      <a:lnTo>
                        <a:pt x="48" y="17"/>
                      </a:lnTo>
                      <a:lnTo>
                        <a:pt x="47" y="17"/>
                      </a:lnTo>
                      <a:lnTo>
                        <a:pt x="48" y="17"/>
                      </a:lnTo>
                      <a:close/>
                      <a:moveTo>
                        <a:pt x="47" y="17"/>
                      </a:moveTo>
                      <a:cubicBezTo>
                        <a:pt x="46" y="16"/>
                        <a:pt x="45" y="14"/>
                        <a:pt x="44" y="13"/>
                      </a:cubicBezTo>
                      <a:lnTo>
                        <a:pt x="45" y="12"/>
                      </a:lnTo>
                      <a:cubicBezTo>
                        <a:pt x="47" y="14"/>
                        <a:pt x="48" y="15"/>
                        <a:pt x="48" y="17"/>
                      </a:cubicBezTo>
                      <a:lnTo>
                        <a:pt x="47" y="17"/>
                      </a:lnTo>
                      <a:close/>
                      <a:moveTo>
                        <a:pt x="45" y="12"/>
                      </a:moveTo>
                      <a:lnTo>
                        <a:pt x="45" y="12"/>
                      </a:lnTo>
                      <a:lnTo>
                        <a:pt x="45" y="13"/>
                      </a:lnTo>
                      <a:lnTo>
                        <a:pt x="45" y="12"/>
                      </a:lnTo>
                      <a:close/>
                      <a:moveTo>
                        <a:pt x="44" y="13"/>
                      </a:moveTo>
                      <a:cubicBezTo>
                        <a:pt x="41" y="10"/>
                        <a:pt x="36" y="8"/>
                        <a:pt x="32" y="7"/>
                      </a:cubicBezTo>
                      <a:lnTo>
                        <a:pt x="33" y="5"/>
                      </a:lnTo>
                      <a:cubicBezTo>
                        <a:pt x="37" y="7"/>
                        <a:pt x="41" y="9"/>
                        <a:pt x="45" y="12"/>
                      </a:cubicBezTo>
                      <a:lnTo>
                        <a:pt x="44" y="13"/>
                      </a:lnTo>
                      <a:close/>
                      <a:moveTo>
                        <a:pt x="32" y="7"/>
                      </a:moveTo>
                      <a:cubicBezTo>
                        <a:pt x="29" y="5"/>
                        <a:pt x="25" y="4"/>
                        <a:pt x="22" y="2"/>
                      </a:cubicBezTo>
                      <a:lnTo>
                        <a:pt x="23" y="1"/>
                      </a:lnTo>
                      <a:cubicBezTo>
                        <a:pt x="26" y="3"/>
                        <a:pt x="29" y="4"/>
                        <a:pt x="33" y="5"/>
                      </a:cubicBezTo>
                      <a:lnTo>
                        <a:pt x="32" y="7"/>
                      </a:lnTo>
                      <a:close/>
                      <a:moveTo>
                        <a:pt x="23" y="1"/>
                      </a:moveTo>
                      <a:lnTo>
                        <a:pt x="23" y="1"/>
                      </a:lnTo>
                      <a:close/>
                      <a:moveTo>
                        <a:pt x="22" y="2"/>
                      </a:moveTo>
                      <a:lnTo>
                        <a:pt x="22" y="2"/>
                      </a:lnTo>
                      <a:lnTo>
                        <a:pt x="23" y="1"/>
                      </a:lnTo>
                      <a:lnTo>
                        <a:pt x="22" y="2"/>
                      </a:lnTo>
                      <a:close/>
                      <a:moveTo>
                        <a:pt x="23" y="1"/>
                      </a:moveTo>
                      <a:lnTo>
                        <a:pt x="23" y="1"/>
                      </a:lnTo>
                      <a:close/>
                      <a:moveTo>
                        <a:pt x="22" y="2"/>
                      </a:moveTo>
                      <a:cubicBezTo>
                        <a:pt x="22" y="2"/>
                        <a:pt x="22" y="2"/>
                        <a:pt x="22" y="1"/>
                      </a:cubicBezTo>
                      <a:lnTo>
                        <a:pt x="22" y="0"/>
                      </a:lnTo>
                      <a:cubicBezTo>
                        <a:pt x="22" y="0"/>
                        <a:pt x="23" y="0"/>
                        <a:pt x="23" y="1"/>
                      </a:cubicBezTo>
                      <a:lnTo>
                        <a:pt x="22" y="2"/>
                      </a:lnTo>
                      <a:close/>
                      <a:moveTo>
                        <a:pt x="22" y="1"/>
                      </a:moveTo>
                      <a:cubicBezTo>
                        <a:pt x="22" y="1"/>
                        <a:pt x="21" y="1"/>
                        <a:pt x="21" y="1"/>
                      </a:cubicBezTo>
                      <a:lnTo>
                        <a:pt x="22" y="0"/>
                      </a:lnTo>
                      <a:cubicBezTo>
                        <a:pt x="22" y="0"/>
                        <a:pt x="22" y="0"/>
                        <a:pt x="22" y="0"/>
                      </a:cubicBezTo>
                      <a:lnTo>
                        <a:pt x="22" y="1"/>
                      </a:lnTo>
                      <a:close/>
                      <a:moveTo>
                        <a:pt x="21" y="1"/>
                      </a:moveTo>
                      <a:lnTo>
                        <a:pt x="21" y="1"/>
                      </a:lnTo>
                      <a:close/>
                      <a:moveTo>
                        <a:pt x="21" y="1"/>
                      </a:moveTo>
                      <a:cubicBezTo>
                        <a:pt x="21" y="1"/>
                        <a:pt x="20" y="2"/>
                        <a:pt x="19" y="2"/>
                      </a:cubicBezTo>
                      <a:lnTo>
                        <a:pt x="18" y="1"/>
                      </a:lnTo>
                      <a:cubicBezTo>
                        <a:pt x="19" y="0"/>
                        <a:pt x="20" y="0"/>
                        <a:pt x="22" y="0"/>
                      </a:cubicBezTo>
                      <a:lnTo>
                        <a:pt x="21" y="1"/>
                      </a:lnTo>
                      <a:close/>
                      <a:moveTo>
                        <a:pt x="19" y="2"/>
                      </a:moveTo>
                      <a:lnTo>
                        <a:pt x="19" y="2"/>
                      </a:lnTo>
                      <a:lnTo>
                        <a:pt x="18" y="2"/>
                      </a:lnTo>
                      <a:lnTo>
                        <a:pt x="19" y="2"/>
                      </a:lnTo>
                      <a:close/>
                    </a:path>
                  </a:pathLst>
                </a:custGeom>
                <a:solidFill>
                  <a:srgbClr val="94939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592" name="Freeform 170"/>
                <p:cNvSpPr>
                  <a:spLocks noChangeArrowheads="1"/>
                </p:cNvSpPr>
                <p:nvPr/>
              </p:nvSpPr>
              <p:spPr bwMode="auto">
                <a:xfrm>
                  <a:off x="1766" y="3875"/>
                  <a:ext cx="87" cy="58"/>
                </a:xfrm>
                <a:custGeom>
                  <a:avLst/>
                  <a:gdLst>
                    <a:gd name="T0" fmla="*/ 52676 w 64"/>
                    <a:gd name="T1" fmla="*/ 17376 h 34"/>
                    <a:gd name="T2" fmla="*/ 39109 w 64"/>
                    <a:gd name="T3" fmla="*/ 10542 h 34"/>
                    <a:gd name="T4" fmla="*/ 4213 w 64"/>
                    <a:gd name="T5" fmla="*/ 138526 h 34"/>
                    <a:gd name="T6" fmla="*/ 14271 w 64"/>
                    <a:gd name="T7" fmla="*/ 173234 h 34"/>
                    <a:gd name="T8" fmla="*/ 70501 w 64"/>
                    <a:gd name="T9" fmla="*/ 191455 h 34"/>
                    <a:gd name="T10" fmla="*/ 87358 w 64"/>
                    <a:gd name="T11" fmla="*/ 138526 h 34"/>
                    <a:gd name="T12" fmla="*/ 52676 w 64"/>
                    <a:gd name="T13" fmla="*/ 17376 h 34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64" h="34">
                      <a:moveTo>
                        <a:pt x="36" y="3"/>
                      </a:moveTo>
                      <a:cubicBezTo>
                        <a:pt x="33" y="2"/>
                        <a:pt x="28" y="0"/>
                        <a:pt x="27" y="2"/>
                      </a:cubicBezTo>
                      <a:cubicBezTo>
                        <a:pt x="18" y="9"/>
                        <a:pt x="11" y="15"/>
                        <a:pt x="3" y="23"/>
                      </a:cubicBezTo>
                      <a:cubicBezTo>
                        <a:pt x="0" y="26"/>
                        <a:pt x="7" y="28"/>
                        <a:pt x="10" y="29"/>
                      </a:cubicBezTo>
                      <a:cubicBezTo>
                        <a:pt x="22" y="34"/>
                        <a:pt x="35" y="33"/>
                        <a:pt x="48" y="32"/>
                      </a:cubicBezTo>
                      <a:cubicBezTo>
                        <a:pt x="55" y="32"/>
                        <a:pt x="59" y="28"/>
                        <a:pt x="60" y="23"/>
                      </a:cubicBezTo>
                      <a:cubicBezTo>
                        <a:pt x="64" y="10"/>
                        <a:pt x="48" y="6"/>
                        <a:pt x="36" y="3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593" name="Freeform 171"/>
                <p:cNvSpPr>
                  <a:spLocks noChangeArrowheads="1"/>
                </p:cNvSpPr>
                <p:nvPr/>
              </p:nvSpPr>
              <p:spPr bwMode="auto">
                <a:xfrm>
                  <a:off x="1766" y="3875"/>
                  <a:ext cx="89" cy="58"/>
                </a:xfrm>
                <a:custGeom>
                  <a:avLst/>
                  <a:gdLst>
                    <a:gd name="T0" fmla="*/ 56823 w 65"/>
                    <a:gd name="T1" fmla="*/ 26668 h 34"/>
                    <a:gd name="T2" fmla="*/ 56823 w 65"/>
                    <a:gd name="T3" fmla="*/ 10542 h 34"/>
                    <a:gd name="T4" fmla="*/ 56823 w 65"/>
                    <a:gd name="T5" fmla="*/ 26668 h 34"/>
                    <a:gd name="T6" fmla="*/ 52177 w 65"/>
                    <a:gd name="T7" fmla="*/ 10542 h 34"/>
                    <a:gd name="T8" fmla="*/ 56823 w 65"/>
                    <a:gd name="T9" fmla="*/ 26668 h 34"/>
                    <a:gd name="T10" fmla="*/ 42389 w 65"/>
                    <a:gd name="T11" fmla="*/ 10542 h 34"/>
                    <a:gd name="T12" fmla="*/ 52177 w 65"/>
                    <a:gd name="T13" fmla="*/ 10542 h 34"/>
                    <a:gd name="T14" fmla="*/ 42389 w 65"/>
                    <a:gd name="T15" fmla="*/ 10542 h 34"/>
                    <a:gd name="T16" fmla="*/ 42389 w 65"/>
                    <a:gd name="T17" fmla="*/ 10542 h 34"/>
                    <a:gd name="T18" fmla="*/ 42389 w 65"/>
                    <a:gd name="T19" fmla="*/ 10542 h 34"/>
                    <a:gd name="T20" fmla="*/ 22392 w 65"/>
                    <a:gd name="T21" fmla="*/ 72329 h 34"/>
                    <a:gd name="T22" fmla="*/ 42389 w 65"/>
                    <a:gd name="T23" fmla="*/ 10542 h 34"/>
                    <a:gd name="T24" fmla="*/ 7104 w 65"/>
                    <a:gd name="T25" fmla="*/ 138526 h 34"/>
                    <a:gd name="T26" fmla="*/ 22392 w 65"/>
                    <a:gd name="T27" fmla="*/ 72329 h 34"/>
                    <a:gd name="T28" fmla="*/ 7104 w 65"/>
                    <a:gd name="T29" fmla="*/ 138526 h 34"/>
                    <a:gd name="T30" fmla="*/ 4588 w 65"/>
                    <a:gd name="T31" fmla="*/ 138526 h 34"/>
                    <a:gd name="T32" fmla="*/ 7104 w 65"/>
                    <a:gd name="T33" fmla="*/ 138526 h 34"/>
                    <a:gd name="T34" fmla="*/ 7104 w 65"/>
                    <a:gd name="T35" fmla="*/ 158908 h 34"/>
                    <a:gd name="T36" fmla="*/ 7104 w 65"/>
                    <a:gd name="T37" fmla="*/ 138526 h 34"/>
                    <a:gd name="T38" fmla="*/ 15371 w 65"/>
                    <a:gd name="T39" fmla="*/ 173234 h 34"/>
                    <a:gd name="T40" fmla="*/ 7104 w 65"/>
                    <a:gd name="T41" fmla="*/ 158908 h 34"/>
                    <a:gd name="T42" fmla="*/ 15371 w 65"/>
                    <a:gd name="T43" fmla="*/ 173234 h 34"/>
                    <a:gd name="T44" fmla="*/ 15371 w 65"/>
                    <a:gd name="T45" fmla="*/ 173234 h 34"/>
                    <a:gd name="T46" fmla="*/ 73229 w 65"/>
                    <a:gd name="T47" fmla="*/ 191455 h 34"/>
                    <a:gd name="T48" fmla="*/ 14425 w 65"/>
                    <a:gd name="T49" fmla="*/ 177698 h 34"/>
                    <a:gd name="T50" fmla="*/ 73229 w 65"/>
                    <a:gd name="T51" fmla="*/ 191455 h 34"/>
                    <a:gd name="T52" fmla="*/ 75920 w 65"/>
                    <a:gd name="T53" fmla="*/ 196204 h 34"/>
                    <a:gd name="T54" fmla="*/ 73229 w 65"/>
                    <a:gd name="T55" fmla="*/ 191455 h 34"/>
                    <a:gd name="T56" fmla="*/ 75920 w 65"/>
                    <a:gd name="T57" fmla="*/ 191455 h 34"/>
                    <a:gd name="T58" fmla="*/ 75920 w 65"/>
                    <a:gd name="T59" fmla="*/ 196204 h 34"/>
                    <a:gd name="T60" fmla="*/ 75920 w 65"/>
                    <a:gd name="T61" fmla="*/ 196204 h 34"/>
                    <a:gd name="T62" fmla="*/ 75920 w 65"/>
                    <a:gd name="T63" fmla="*/ 191455 h 34"/>
                    <a:gd name="T64" fmla="*/ 75920 w 65"/>
                    <a:gd name="T65" fmla="*/ 191455 h 34"/>
                    <a:gd name="T66" fmla="*/ 80752 w 65"/>
                    <a:gd name="T67" fmla="*/ 191455 h 34"/>
                    <a:gd name="T68" fmla="*/ 75920 w 65"/>
                    <a:gd name="T69" fmla="*/ 191455 h 34"/>
                    <a:gd name="T70" fmla="*/ 83572 w 65"/>
                    <a:gd name="T71" fmla="*/ 184112 h 34"/>
                    <a:gd name="T72" fmla="*/ 80752 w 65"/>
                    <a:gd name="T73" fmla="*/ 191455 h 34"/>
                    <a:gd name="T74" fmla="*/ 83572 w 65"/>
                    <a:gd name="T75" fmla="*/ 184112 h 34"/>
                    <a:gd name="T76" fmla="*/ 96620 w 65"/>
                    <a:gd name="T77" fmla="*/ 138526 h 34"/>
                    <a:gd name="T78" fmla="*/ 83572 w 65"/>
                    <a:gd name="T79" fmla="*/ 184112 h 34"/>
                    <a:gd name="T80" fmla="*/ 96620 w 65"/>
                    <a:gd name="T81" fmla="*/ 138526 h 34"/>
                    <a:gd name="T82" fmla="*/ 96620 w 65"/>
                    <a:gd name="T83" fmla="*/ 138526 h 34"/>
                    <a:gd name="T84" fmla="*/ 58695 w 65"/>
                    <a:gd name="T85" fmla="*/ 26668 h 34"/>
                    <a:gd name="T86" fmla="*/ 96620 w 65"/>
                    <a:gd name="T87" fmla="*/ 138526 h 34"/>
                    <a:gd name="T88" fmla="*/ 58695 w 65"/>
                    <a:gd name="T89" fmla="*/ 26668 h 34"/>
                    <a:gd name="T90" fmla="*/ 56823 w 65"/>
                    <a:gd name="T91" fmla="*/ 10542 h 34"/>
                    <a:gd name="T92" fmla="*/ 58695 w 65"/>
                    <a:gd name="T93" fmla="*/ 26668 h 34"/>
                    <a:gd name="T94" fmla="*/ 56823 w 65"/>
                    <a:gd name="T95" fmla="*/ 10542 h 34"/>
                    <a:gd name="T96" fmla="*/ 56823 w 65"/>
                    <a:gd name="T97" fmla="*/ 10542 h 34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0" t="0" r="r" b="b"/>
                  <a:pathLst>
                    <a:path w="65" h="34">
                      <a:moveTo>
                        <a:pt x="36" y="4"/>
                      </a:moveTo>
                      <a:lnTo>
                        <a:pt x="36" y="4"/>
                      </a:lnTo>
                      <a:lnTo>
                        <a:pt x="36" y="2"/>
                      </a:lnTo>
                      <a:lnTo>
                        <a:pt x="36" y="4"/>
                      </a:lnTo>
                      <a:close/>
                      <a:moveTo>
                        <a:pt x="36" y="4"/>
                      </a:moveTo>
                      <a:cubicBezTo>
                        <a:pt x="35" y="3"/>
                        <a:pt x="34" y="3"/>
                        <a:pt x="32" y="3"/>
                      </a:cubicBezTo>
                      <a:lnTo>
                        <a:pt x="33" y="2"/>
                      </a:lnTo>
                      <a:cubicBezTo>
                        <a:pt x="34" y="2"/>
                        <a:pt x="35" y="2"/>
                        <a:pt x="36" y="2"/>
                      </a:cubicBezTo>
                      <a:lnTo>
                        <a:pt x="36" y="4"/>
                      </a:lnTo>
                      <a:close/>
                      <a:moveTo>
                        <a:pt x="32" y="3"/>
                      </a:moveTo>
                      <a:cubicBezTo>
                        <a:pt x="30" y="2"/>
                        <a:pt x="28" y="1"/>
                        <a:pt x="27" y="2"/>
                      </a:cubicBezTo>
                      <a:lnTo>
                        <a:pt x="26" y="1"/>
                      </a:lnTo>
                      <a:cubicBezTo>
                        <a:pt x="28" y="0"/>
                        <a:pt x="30" y="1"/>
                        <a:pt x="33" y="2"/>
                      </a:cubicBezTo>
                      <a:lnTo>
                        <a:pt x="32" y="3"/>
                      </a:lnTo>
                      <a:close/>
                      <a:moveTo>
                        <a:pt x="27" y="2"/>
                      </a:moveTo>
                      <a:lnTo>
                        <a:pt x="27" y="2"/>
                      </a:lnTo>
                      <a:close/>
                      <a:moveTo>
                        <a:pt x="27" y="2"/>
                      </a:moveTo>
                      <a:cubicBezTo>
                        <a:pt x="23" y="6"/>
                        <a:pt x="19" y="9"/>
                        <a:pt x="15" y="12"/>
                      </a:cubicBezTo>
                      <a:lnTo>
                        <a:pt x="14" y="12"/>
                      </a:lnTo>
                      <a:cubicBezTo>
                        <a:pt x="18" y="8"/>
                        <a:pt x="22" y="5"/>
                        <a:pt x="26" y="1"/>
                      </a:cubicBezTo>
                      <a:lnTo>
                        <a:pt x="27" y="2"/>
                      </a:lnTo>
                      <a:close/>
                      <a:moveTo>
                        <a:pt x="15" y="12"/>
                      </a:moveTo>
                      <a:cubicBezTo>
                        <a:pt x="11" y="16"/>
                        <a:pt x="8" y="19"/>
                        <a:pt x="4" y="23"/>
                      </a:cubicBezTo>
                      <a:lnTo>
                        <a:pt x="2" y="22"/>
                      </a:lnTo>
                      <a:cubicBezTo>
                        <a:pt x="6" y="18"/>
                        <a:pt x="10" y="15"/>
                        <a:pt x="14" y="12"/>
                      </a:cubicBezTo>
                      <a:lnTo>
                        <a:pt x="15" y="12"/>
                      </a:lnTo>
                      <a:close/>
                      <a:moveTo>
                        <a:pt x="4" y="23"/>
                      </a:moveTo>
                      <a:lnTo>
                        <a:pt x="4" y="23"/>
                      </a:lnTo>
                      <a:lnTo>
                        <a:pt x="3" y="23"/>
                      </a:lnTo>
                      <a:lnTo>
                        <a:pt x="4" y="23"/>
                      </a:lnTo>
                      <a:close/>
                      <a:moveTo>
                        <a:pt x="4" y="23"/>
                      </a:moveTo>
                      <a:cubicBezTo>
                        <a:pt x="2" y="24"/>
                        <a:pt x="3" y="25"/>
                        <a:pt x="5" y="26"/>
                      </a:cubicBezTo>
                      <a:lnTo>
                        <a:pt x="4" y="27"/>
                      </a:lnTo>
                      <a:cubicBezTo>
                        <a:pt x="2" y="26"/>
                        <a:pt x="0" y="24"/>
                        <a:pt x="2" y="22"/>
                      </a:cubicBezTo>
                      <a:lnTo>
                        <a:pt x="4" y="23"/>
                      </a:lnTo>
                      <a:close/>
                      <a:moveTo>
                        <a:pt x="5" y="26"/>
                      </a:moveTo>
                      <a:cubicBezTo>
                        <a:pt x="6" y="27"/>
                        <a:pt x="9" y="28"/>
                        <a:pt x="10" y="29"/>
                      </a:cubicBezTo>
                      <a:lnTo>
                        <a:pt x="9" y="30"/>
                      </a:lnTo>
                      <a:cubicBezTo>
                        <a:pt x="8" y="29"/>
                        <a:pt x="6" y="28"/>
                        <a:pt x="4" y="27"/>
                      </a:cubicBezTo>
                      <a:lnTo>
                        <a:pt x="5" y="26"/>
                      </a:lnTo>
                      <a:close/>
                      <a:moveTo>
                        <a:pt x="10" y="29"/>
                      </a:moveTo>
                      <a:lnTo>
                        <a:pt x="10" y="29"/>
                      </a:lnTo>
                      <a:close/>
                      <a:moveTo>
                        <a:pt x="10" y="29"/>
                      </a:moveTo>
                      <a:cubicBezTo>
                        <a:pt x="21" y="33"/>
                        <a:pt x="34" y="32"/>
                        <a:pt x="46" y="32"/>
                      </a:cubicBezTo>
                      <a:lnTo>
                        <a:pt x="46" y="33"/>
                      </a:lnTo>
                      <a:cubicBezTo>
                        <a:pt x="33" y="34"/>
                        <a:pt x="21" y="34"/>
                        <a:pt x="9" y="30"/>
                      </a:cubicBezTo>
                      <a:lnTo>
                        <a:pt x="10" y="29"/>
                      </a:lnTo>
                      <a:close/>
                      <a:moveTo>
                        <a:pt x="46" y="32"/>
                      </a:moveTo>
                      <a:lnTo>
                        <a:pt x="48" y="32"/>
                      </a:lnTo>
                      <a:lnTo>
                        <a:pt x="48" y="33"/>
                      </a:lnTo>
                      <a:lnTo>
                        <a:pt x="46" y="33"/>
                      </a:lnTo>
                      <a:lnTo>
                        <a:pt x="46" y="32"/>
                      </a:lnTo>
                      <a:close/>
                      <a:moveTo>
                        <a:pt x="48" y="32"/>
                      </a:moveTo>
                      <a:lnTo>
                        <a:pt x="48" y="32"/>
                      </a:lnTo>
                      <a:lnTo>
                        <a:pt x="48" y="33"/>
                      </a:lnTo>
                      <a:lnTo>
                        <a:pt x="48" y="32"/>
                      </a:lnTo>
                      <a:close/>
                      <a:moveTo>
                        <a:pt x="48" y="33"/>
                      </a:moveTo>
                      <a:lnTo>
                        <a:pt x="48" y="33"/>
                      </a:lnTo>
                      <a:lnTo>
                        <a:pt x="48" y="32"/>
                      </a:lnTo>
                      <a:lnTo>
                        <a:pt x="48" y="33"/>
                      </a:lnTo>
                      <a:close/>
                      <a:moveTo>
                        <a:pt x="48" y="32"/>
                      </a:moveTo>
                      <a:cubicBezTo>
                        <a:pt x="49" y="32"/>
                        <a:pt x="50" y="31"/>
                        <a:pt x="50" y="31"/>
                      </a:cubicBezTo>
                      <a:lnTo>
                        <a:pt x="51" y="32"/>
                      </a:lnTo>
                      <a:cubicBezTo>
                        <a:pt x="50" y="33"/>
                        <a:pt x="49" y="33"/>
                        <a:pt x="48" y="33"/>
                      </a:cubicBezTo>
                      <a:lnTo>
                        <a:pt x="48" y="32"/>
                      </a:lnTo>
                      <a:close/>
                      <a:moveTo>
                        <a:pt x="50" y="31"/>
                      </a:moveTo>
                      <a:cubicBezTo>
                        <a:pt x="51" y="31"/>
                        <a:pt x="52" y="31"/>
                        <a:pt x="53" y="31"/>
                      </a:cubicBezTo>
                      <a:lnTo>
                        <a:pt x="53" y="32"/>
                      </a:lnTo>
                      <a:cubicBezTo>
                        <a:pt x="53" y="32"/>
                        <a:pt x="52" y="32"/>
                        <a:pt x="51" y="32"/>
                      </a:cubicBezTo>
                      <a:lnTo>
                        <a:pt x="50" y="31"/>
                      </a:lnTo>
                      <a:close/>
                      <a:moveTo>
                        <a:pt x="53" y="31"/>
                      </a:moveTo>
                      <a:cubicBezTo>
                        <a:pt x="56" y="29"/>
                        <a:pt x="58" y="26"/>
                        <a:pt x="59" y="23"/>
                      </a:cubicBezTo>
                      <a:lnTo>
                        <a:pt x="61" y="23"/>
                      </a:lnTo>
                      <a:cubicBezTo>
                        <a:pt x="60" y="27"/>
                        <a:pt x="57" y="30"/>
                        <a:pt x="53" y="32"/>
                      </a:cubicBezTo>
                      <a:lnTo>
                        <a:pt x="53" y="31"/>
                      </a:lnTo>
                      <a:close/>
                      <a:moveTo>
                        <a:pt x="61" y="23"/>
                      </a:moveTo>
                      <a:lnTo>
                        <a:pt x="61" y="23"/>
                      </a:lnTo>
                      <a:lnTo>
                        <a:pt x="60" y="23"/>
                      </a:lnTo>
                      <a:lnTo>
                        <a:pt x="61" y="23"/>
                      </a:lnTo>
                      <a:close/>
                      <a:moveTo>
                        <a:pt x="59" y="23"/>
                      </a:moveTo>
                      <a:cubicBezTo>
                        <a:pt x="63" y="11"/>
                        <a:pt x="49" y="7"/>
                        <a:pt x="37" y="4"/>
                      </a:cubicBezTo>
                      <a:lnTo>
                        <a:pt x="38" y="3"/>
                      </a:lnTo>
                      <a:cubicBezTo>
                        <a:pt x="50" y="6"/>
                        <a:pt x="65" y="10"/>
                        <a:pt x="61" y="23"/>
                      </a:cubicBezTo>
                      <a:lnTo>
                        <a:pt x="59" y="23"/>
                      </a:lnTo>
                      <a:close/>
                      <a:moveTo>
                        <a:pt x="37" y="4"/>
                      </a:moveTo>
                      <a:lnTo>
                        <a:pt x="35" y="4"/>
                      </a:lnTo>
                      <a:lnTo>
                        <a:pt x="36" y="2"/>
                      </a:lnTo>
                      <a:lnTo>
                        <a:pt x="38" y="3"/>
                      </a:lnTo>
                      <a:lnTo>
                        <a:pt x="37" y="4"/>
                      </a:lnTo>
                      <a:close/>
                      <a:moveTo>
                        <a:pt x="36" y="2"/>
                      </a:moveTo>
                      <a:lnTo>
                        <a:pt x="36" y="2"/>
                      </a:lnTo>
                      <a:lnTo>
                        <a:pt x="36" y="3"/>
                      </a:lnTo>
                      <a:lnTo>
                        <a:pt x="36" y="2"/>
                      </a:lnTo>
                      <a:close/>
                    </a:path>
                  </a:pathLst>
                </a:custGeom>
                <a:solidFill>
                  <a:srgbClr val="94939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594" name="Freeform 172"/>
                <p:cNvSpPr>
                  <a:spLocks noChangeArrowheads="1"/>
                </p:cNvSpPr>
                <p:nvPr/>
              </p:nvSpPr>
              <p:spPr bwMode="auto">
                <a:xfrm>
                  <a:off x="1760" y="3934"/>
                  <a:ext cx="57" cy="66"/>
                </a:xfrm>
                <a:custGeom>
                  <a:avLst/>
                  <a:gdLst>
                    <a:gd name="T0" fmla="*/ 45823 w 42"/>
                    <a:gd name="T1" fmla="*/ 53646 h 39"/>
                    <a:gd name="T2" fmla="*/ 16373 w 42"/>
                    <a:gd name="T3" fmla="*/ 32700 h 39"/>
                    <a:gd name="T4" fmla="*/ 7105 w 42"/>
                    <a:gd name="T5" fmla="*/ 129443 h 39"/>
                    <a:gd name="T6" fmla="*/ 34908 w 42"/>
                    <a:gd name="T7" fmla="*/ 202415 h 39"/>
                    <a:gd name="T8" fmla="*/ 58709 w 42"/>
                    <a:gd name="T9" fmla="*/ 92485 h 39"/>
                    <a:gd name="T10" fmla="*/ 45823 w 42"/>
                    <a:gd name="T11" fmla="*/ 53646 h 39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42" h="39">
                      <a:moveTo>
                        <a:pt x="31" y="10"/>
                      </a:moveTo>
                      <a:cubicBezTo>
                        <a:pt x="25" y="7"/>
                        <a:pt x="16" y="0"/>
                        <a:pt x="11" y="6"/>
                      </a:cubicBezTo>
                      <a:cubicBezTo>
                        <a:pt x="7" y="11"/>
                        <a:pt x="0" y="20"/>
                        <a:pt x="5" y="24"/>
                      </a:cubicBezTo>
                      <a:cubicBezTo>
                        <a:pt x="11" y="29"/>
                        <a:pt x="16" y="36"/>
                        <a:pt x="24" y="37"/>
                      </a:cubicBezTo>
                      <a:cubicBezTo>
                        <a:pt x="39" y="39"/>
                        <a:pt x="37" y="24"/>
                        <a:pt x="40" y="17"/>
                      </a:cubicBezTo>
                      <a:cubicBezTo>
                        <a:pt x="42" y="13"/>
                        <a:pt x="35" y="12"/>
                        <a:pt x="31" y="10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595" name="Freeform 173"/>
                <p:cNvSpPr>
                  <a:spLocks noChangeArrowheads="1"/>
                </p:cNvSpPr>
                <p:nvPr/>
              </p:nvSpPr>
              <p:spPr bwMode="auto">
                <a:xfrm>
                  <a:off x="1762" y="3934"/>
                  <a:ext cx="55" cy="66"/>
                </a:xfrm>
                <a:custGeom>
                  <a:avLst/>
                  <a:gdLst>
                    <a:gd name="T0" fmla="*/ 38854 w 41"/>
                    <a:gd name="T1" fmla="*/ 60087 h 39"/>
                    <a:gd name="T2" fmla="*/ 38854 w 41"/>
                    <a:gd name="T3" fmla="*/ 53646 h 39"/>
                    <a:gd name="T4" fmla="*/ 38854 w 41"/>
                    <a:gd name="T5" fmla="*/ 60087 h 39"/>
                    <a:gd name="T6" fmla="*/ 34992 w 41"/>
                    <a:gd name="T7" fmla="*/ 42248 h 39"/>
                    <a:gd name="T8" fmla="*/ 38854 w 41"/>
                    <a:gd name="T9" fmla="*/ 60087 h 39"/>
                    <a:gd name="T10" fmla="*/ 14009 w 41"/>
                    <a:gd name="T11" fmla="*/ 32700 h 39"/>
                    <a:gd name="T12" fmla="*/ 34992 w 41"/>
                    <a:gd name="T13" fmla="*/ 42248 h 39"/>
                    <a:gd name="T14" fmla="*/ 14009 w 41"/>
                    <a:gd name="T15" fmla="*/ 32700 h 39"/>
                    <a:gd name="T16" fmla="*/ 12557 w 41"/>
                    <a:gd name="T17" fmla="*/ 32700 h 39"/>
                    <a:gd name="T18" fmla="*/ 14009 w 41"/>
                    <a:gd name="T19" fmla="*/ 32700 h 39"/>
                    <a:gd name="T20" fmla="*/ 3810 w 41"/>
                    <a:gd name="T21" fmla="*/ 82921 h 39"/>
                    <a:gd name="T22" fmla="*/ 14009 w 41"/>
                    <a:gd name="T23" fmla="*/ 32700 h 39"/>
                    <a:gd name="T24" fmla="*/ 5244 w 41"/>
                    <a:gd name="T25" fmla="*/ 129443 h 39"/>
                    <a:gd name="T26" fmla="*/ 3810 w 41"/>
                    <a:gd name="T27" fmla="*/ 82921 h 39"/>
                    <a:gd name="T28" fmla="*/ 3810 w 41"/>
                    <a:gd name="T29" fmla="*/ 136078 h 39"/>
                    <a:gd name="T30" fmla="*/ 5244 w 41"/>
                    <a:gd name="T31" fmla="*/ 129443 h 39"/>
                    <a:gd name="T32" fmla="*/ 5244 w 41"/>
                    <a:gd name="T33" fmla="*/ 129443 h 39"/>
                    <a:gd name="T34" fmla="*/ 3810 w 41"/>
                    <a:gd name="T35" fmla="*/ 136078 h 39"/>
                    <a:gd name="T36" fmla="*/ 5244 w 41"/>
                    <a:gd name="T37" fmla="*/ 129443 h 39"/>
                    <a:gd name="T38" fmla="*/ 3810 w 41"/>
                    <a:gd name="T39" fmla="*/ 136078 h 39"/>
                    <a:gd name="T40" fmla="*/ 3810 w 41"/>
                    <a:gd name="T41" fmla="*/ 136078 h 39"/>
                    <a:gd name="T42" fmla="*/ 12101 w 41"/>
                    <a:gd name="T43" fmla="*/ 151766 h 39"/>
                    <a:gd name="T44" fmla="*/ 3810 w 41"/>
                    <a:gd name="T45" fmla="*/ 136078 h 39"/>
                    <a:gd name="T46" fmla="*/ 12101 w 41"/>
                    <a:gd name="T47" fmla="*/ 151766 h 39"/>
                    <a:gd name="T48" fmla="*/ 29959 w 41"/>
                    <a:gd name="T49" fmla="*/ 206262 h 39"/>
                    <a:gd name="T50" fmla="*/ 12101 w 41"/>
                    <a:gd name="T51" fmla="*/ 151766 h 39"/>
                    <a:gd name="T52" fmla="*/ 29959 w 41"/>
                    <a:gd name="T53" fmla="*/ 206262 h 39"/>
                    <a:gd name="T54" fmla="*/ 29959 w 41"/>
                    <a:gd name="T55" fmla="*/ 206262 h 39"/>
                    <a:gd name="T56" fmla="*/ 47437 w 41"/>
                    <a:gd name="T57" fmla="*/ 125703 h 39"/>
                    <a:gd name="T58" fmla="*/ 29959 w 41"/>
                    <a:gd name="T59" fmla="*/ 206262 h 39"/>
                    <a:gd name="T60" fmla="*/ 47437 w 41"/>
                    <a:gd name="T61" fmla="*/ 125703 h 39"/>
                    <a:gd name="T62" fmla="*/ 51295 w 41"/>
                    <a:gd name="T63" fmla="*/ 92485 h 39"/>
                    <a:gd name="T64" fmla="*/ 47437 w 41"/>
                    <a:gd name="T65" fmla="*/ 125703 h 39"/>
                    <a:gd name="T66" fmla="*/ 48957 w 41"/>
                    <a:gd name="T67" fmla="*/ 88039 h 39"/>
                    <a:gd name="T68" fmla="*/ 48957 w 41"/>
                    <a:gd name="T69" fmla="*/ 88039 h 39"/>
                    <a:gd name="T70" fmla="*/ 44423 w 41"/>
                    <a:gd name="T71" fmla="*/ 67185 h 39"/>
                    <a:gd name="T72" fmla="*/ 51295 w 41"/>
                    <a:gd name="T73" fmla="*/ 92485 h 39"/>
                    <a:gd name="T74" fmla="*/ 44423 w 41"/>
                    <a:gd name="T75" fmla="*/ 67185 h 39"/>
                    <a:gd name="T76" fmla="*/ 38854 w 41"/>
                    <a:gd name="T77" fmla="*/ 53646 h 39"/>
                    <a:gd name="T78" fmla="*/ 44423 w 41"/>
                    <a:gd name="T79" fmla="*/ 67185 h 39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</a:gdLst>
                  <a:ahLst/>
                  <a:cxnLst>
                    <a:cxn ang="T80">
                      <a:pos x="T0" y="T1"/>
                    </a:cxn>
                    <a:cxn ang="T81">
                      <a:pos x="T2" y="T3"/>
                    </a:cxn>
                    <a:cxn ang="T82">
                      <a:pos x="T4" y="T5"/>
                    </a:cxn>
                    <a:cxn ang="T83">
                      <a:pos x="T6" y="T7"/>
                    </a:cxn>
                    <a:cxn ang="T84">
                      <a:pos x="T8" y="T9"/>
                    </a:cxn>
                    <a:cxn ang="T85">
                      <a:pos x="T10" y="T11"/>
                    </a:cxn>
                    <a:cxn ang="T86">
                      <a:pos x="T12" y="T13"/>
                    </a:cxn>
                    <a:cxn ang="T87">
                      <a:pos x="T14" y="T15"/>
                    </a:cxn>
                    <a:cxn ang="T88">
                      <a:pos x="T16" y="T17"/>
                    </a:cxn>
                    <a:cxn ang="T89">
                      <a:pos x="T18" y="T19"/>
                    </a:cxn>
                    <a:cxn ang="T90">
                      <a:pos x="T20" y="T21"/>
                    </a:cxn>
                    <a:cxn ang="T91">
                      <a:pos x="T22" y="T23"/>
                    </a:cxn>
                    <a:cxn ang="T92">
                      <a:pos x="T24" y="T25"/>
                    </a:cxn>
                    <a:cxn ang="T93">
                      <a:pos x="T26" y="T27"/>
                    </a:cxn>
                    <a:cxn ang="T94">
                      <a:pos x="T28" y="T29"/>
                    </a:cxn>
                    <a:cxn ang="T95">
                      <a:pos x="T30" y="T31"/>
                    </a:cxn>
                    <a:cxn ang="T96">
                      <a:pos x="T32" y="T33"/>
                    </a:cxn>
                    <a:cxn ang="T97">
                      <a:pos x="T34" y="T35"/>
                    </a:cxn>
                    <a:cxn ang="T98">
                      <a:pos x="T36" y="T37"/>
                    </a:cxn>
                    <a:cxn ang="T99">
                      <a:pos x="T38" y="T39"/>
                    </a:cxn>
                    <a:cxn ang="T100">
                      <a:pos x="T40" y="T41"/>
                    </a:cxn>
                    <a:cxn ang="T101">
                      <a:pos x="T42" y="T43"/>
                    </a:cxn>
                    <a:cxn ang="T102">
                      <a:pos x="T44" y="T45"/>
                    </a:cxn>
                    <a:cxn ang="T103">
                      <a:pos x="T46" y="T47"/>
                    </a:cxn>
                    <a:cxn ang="T104">
                      <a:pos x="T48" y="T49"/>
                    </a:cxn>
                    <a:cxn ang="T105">
                      <a:pos x="T50" y="T51"/>
                    </a:cxn>
                    <a:cxn ang="T106">
                      <a:pos x="T52" y="T53"/>
                    </a:cxn>
                    <a:cxn ang="T107">
                      <a:pos x="T54" y="T55"/>
                    </a:cxn>
                    <a:cxn ang="T108">
                      <a:pos x="T56" y="T57"/>
                    </a:cxn>
                    <a:cxn ang="T109">
                      <a:pos x="T58" y="T59"/>
                    </a:cxn>
                    <a:cxn ang="T110">
                      <a:pos x="T60" y="T61"/>
                    </a:cxn>
                    <a:cxn ang="T111">
                      <a:pos x="T62" y="T63"/>
                    </a:cxn>
                    <a:cxn ang="T112">
                      <a:pos x="T64" y="T65"/>
                    </a:cxn>
                    <a:cxn ang="T113">
                      <a:pos x="T66" y="T67"/>
                    </a:cxn>
                    <a:cxn ang="T114">
                      <a:pos x="T68" y="T69"/>
                    </a:cxn>
                    <a:cxn ang="T115">
                      <a:pos x="T70" y="T71"/>
                    </a:cxn>
                    <a:cxn ang="T116">
                      <a:pos x="T72" y="T73"/>
                    </a:cxn>
                    <a:cxn ang="T117">
                      <a:pos x="T74" y="T75"/>
                    </a:cxn>
                    <a:cxn ang="T118">
                      <a:pos x="T76" y="T77"/>
                    </a:cxn>
                    <a:cxn ang="T119">
                      <a:pos x="T78" y="T79"/>
                    </a:cxn>
                  </a:cxnLst>
                  <a:rect l="0" t="0" r="r" b="b"/>
                  <a:pathLst>
                    <a:path w="41" h="39">
                      <a:moveTo>
                        <a:pt x="30" y="11"/>
                      </a:moveTo>
                      <a:lnTo>
                        <a:pt x="30" y="11"/>
                      </a:lnTo>
                      <a:lnTo>
                        <a:pt x="30" y="10"/>
                      </a:lnTo>
                      <a:lnTo>
                        <a:pt x="30" y="11"/>
                      </a:lnTo>
                      <a:close/>
                      <a:moveTo>
                        <a:pt x="30" y="11"/>
                      </a:moveTo>
                      <a:cubicBezTo>
                        <a:pt x="28" y="10"/>
                        <a:pt x="27" y="10"/>
                        <a:pt x="26" y="9"/>
                      </a:cubicBezTo>
                      <a:lnTo>
                        <a:pt x="27" y="8"/>
                      </a:lnTo>
                      <a:cubicBezTo>
                        <a:pt x="28" y="9"/>
                        <a:pt x="29" y="9"/>
                        <a:pt x="30" y="10"/>
                      </a:cubicBezTo>
                      <a:lnTo>
                        <a:pt x="30" y="11"/>
                      </a:lnTo>
                      <a:close/>
                      <a:moveTo>
                        <a:pt x="26" y="9"/>
                      </a:moveTo>
                      <a:cubicBezTo>
                        <a:pt x="21" y="6"/>
                        <a:pt x="15" y="2"/>
                        <a:pt x="11" y="6"/>
                      </a:cubicBezTo>
                      <a:lnTo>
                        <a:pt x="10" y="6"/>
                      </a:lnTo>
                      <a:cubicBezTo>
                        <a:pt x="14" y="0"/>
                        <a:pt x="21" y="4"/>
                        <a:pt x="27" y="8"/>
                      </a:cubicBezTo>
                      <a:lnTo>
                        <a:pt x="26" y="9"/>
                      </a:lnTo>
                      <a:close/>
                      <a:moveTo>
                        <a:pt x="11" y="6"/>
                      </a:moveTo>
                      <a:lnTo>
                        <a:pt x="11" y="6"/>
                      </a:lnTo>
                      <a:lnTo>
                        <a:pt x="10" y="6"/>
                      </a:lnTo>
                      <a:lnTo>
                        <a:pt x="11" y="6"/>
                      </a:lnTo>
                      <a:close/>
                      <a:moveTo>
                        <a:pt x="11" y="6"/>
                      </a:moveTo>
                      <a:cubicBezTo>
                        <a:pt x="9" y="9"/>
                        <a:pt x="6" y="12"/>
                        <a:pt x="4" y="16"/>
                      </a:cubicBezTo>
                      <a:lnTo>
                        <a:pt x="3" y="15"/>
                      </a:lnTo>
                      <a:cubicBezTo>
                        <a:pt x="4" y="12"/>
                        <a:pt x="7" y="8"/>
                        <a:pt x="10" y="6"/>
                      </a:cubicBezTo>
                      <a:lnTo>
                        <a:pt x="11" y="6"/>
                      </a:lnTo>
                      <a:close/>
                      <a:moveTo>
                        <a:pt x="4" y="16"/>
                      </a:moveTo>
                      <a:cubicBezTo>
                        <a:pt x="2" y="19"/>
                        <a:pt x="2" y="22"/>
                        <a:pt x="4" y="24"/>
                      </a:cubicBezTo>
                      <a:lnTo>
                        <a:pt x="3" y="25"/>
                      </a:lnTo>
                      <a:cubicBezTo>
                        <a:pt x="0" y="22"/>
                        <a:pt x="1" y="19"/>
                        <a:pt x="3" y="15"/>
                      </a:cubicBezTo>
                      <a:lnTo>
                        <a:pt x="4" y="16"/>
                      </a:lnTo>
                      <a:close/>
                      <a:moveTo>
                        <a:pt x="3" y="25"/>
                      </a:moveTo>
                      <a:lnTo>
                        <a:pt x="3" y="25"/>
                      </a:lnTo>
                      <a:lnTo>
                        <a:pt x="4" y="24"/>
                      </a:lnTo>
                      <a:lnTo>
                        <a:pt x="3" y="25"/>
                      </a:lnTo>
                      <a:close/>
                      <a:moveTo>
                        <a:pt x="4" y="24"/>
                      </a:moveTo>
                      <a:lnTo>
                        <a:pt x="4" y="24"/>
                      </a:lnTo>
                      <a:lnTo>
                        <a:pt x="3" y="25"/>
                      </a:lnTo>
                      <a:lnTo>
                        <a:pt x="4" y="24"/>
                      </a:lnTo>
                      <a:close/>
                      <a:moveTo>
                        <a:pt x="3" y="25"/>
                      </a:moveTo>
                      <a:lnTo>
                        <a:pt x="3" y="25"/>
                      </a:lnTo>
                      <a:lnTo>
                        <a:pt x="4" y="24"/>
                      </a:lnTo>
                      <a:lnTo>
                        <a:pt x="3" y="25"/>
                      </a:lnTo>
                      <a:close/>
                      <a:moveTo>
                        <a:pt x="4" y="24"/>
                      </a:moveTo>
                      <a:cubicBezTo>
                        <a:pt x="6" y="25"/>
                        <a:pt x="7" y="26"/>
                        <a:pt x="9" y="28"/>
                      </a:cubicBezTo>
                      <a:lnTo>
                        <a:pt x="8" y="29"/>
                      </a:lnTo>
                      <a:cubicBezTo>
                        <a:pt x="6" y="27"/>
                        <a:pt x="5" y="26"/>
                        <a:pt x="3" y="25"/>
                      </a:cubicBezTo>
                      <a:lnTo>
                        <a:pt x="4" y="24"/>
                      </a:lnTo>
                      <a:close/>
                      <a:moveTo>
                        <a:pt x="9" y="28"/>
                      </a:moveTo>
                      <a:cubicBezTo>
                        <a:pt x="13" y="32"/>
                        <a:pt x="17" y="36"/>
                        <a:pt x="23" y="37"/>
                      </a:cubicBezTo>
                      <a:lnTo>
                        <a:pt x="23" y="38"/>
                      </a:lnTo>
                      <a:cubicBezTo>
                        <a:pt x="17" y="37"/>
                        <a:pt x="12" y="33"/>
                        <a:pt x="8" y="29"/>
                      </a:cubicBezTo>
                      <a:lnTo>
                        <a:pt x="9" y="28"/>
                      </a:lnTo>
                      <a:close/>
                      <a:moveTo>
                        <a:pt x="23" y="38"/>
                      </a:moveTo>
                      <a:lnTo>
                        <a:pt x="23" y="38"/>
                      </a:lnTo>
                      <a:lnTo>
                        <a:pt x="23" y="37"/>
                      </a:lnTo>
                      <a:lnTo>
                        <a:pt x="23" y="38"/>
                      </a:lnTo>
                      <a:close/>
                      <a:moveTo>
                        <a:pt x="23" y="37"/>
                      </a:moveTo>
                      <a:cubicBezTo>
                        <a:pt x="34" y="38"/>
                        <a:pt x="36" y="30"/>
                        <a:pt x="37" y="23"/>
                      </a:cubicBezTo>
                      <a:lnTo>
                        <a:pt x="38" y="23"/>
                      </a:lnTo>
                      <a:cubicBezTo>
                        <a:pt x="37" y="31"/>
                        <a:pt x="35" y="39"/>
                        <a:pt x="23" y="38"/>
                      </a:cubicBezTo>
                      <a:lnTo>
                        <a:pt x="23" y="37"/>
                      </a:lnTo>
                      <a:close/>
                      <a:moveTo>
                        <a:pt x="37" y="23"/>
                      </a:moveTo>
                      <a:cubicBezTo>
                        <a:pt x="37" y="20"/>
                        <a:pt x="38" y="18"/>
                        <a:pt x="38" y="16"/>
                      </a:cubicBezTo>
                      <a:lnTo>
                        <a:pt x="40" y="17"/>
                      </a:lnTo>
                      <a:cubicBezTo>
                        <a:pt x="39" y="18"/>
                        <a:pt x="39" y="21"/>
                        <a:pt x="38" y="23"/>
                      </a:cubicBezTo>
                      <a:lnTo>
                        <a:pt x="37" y="23"/>
                      </a:lnTo>
                      <a:close/>
                      <a:moveTo>
                        <a:pt x="38" y="16"/>
                      </a:moveTo>
                      <a:lnTo>
                        <a:pt x="38" y="16"/>
                      </a:lnTo>
                      <a:lnTo>
                        <a:pt x="39" y="17"/>
                      </a:lnTo>
                      <a:lnTo>
                        <a:pt x="38" y="16"/>
                      </a:lnTo>
                      <a:close/>
                      <a:moveTo>
                        <a:pt x="38" y="16"/>
                      </a:moveTo>
                      <a:cubicBezTo>
                        <a:pt x="39" y="14"/>
                        <a:pt x="37" y="13"/>
                        <a:pt x="34" y="12"/>
                      </a:cubicBezTo>
                      <a:lnTo>
                        <a:pt x="34" y="11"/>
                      </a:lnTo>
                      <a:cubicBezTo>
                        <a:pt x="38" y="12"/>
                        <a:pt x="41" y="13"/>
                        <a:pt x="40" y="17"/>
                      </a:cubicBezTo>
                      <a:lnTo>
                        <a:pt x="38" y="16"/>
                      </a:lnTo>
                      <a:close/>
                      <a:moveTo>
                        <a:pt x="34" y="12"/>
                      </a:moveTo>
                      <a:cubicBezTo>
                        <a:pt x="32" y="12"/>
                        <a:pt x="31" y="11"/>
                        <a:pt x="30" y="11"/>
                      </a:cubicBezTo>
                      <a:lnTo>
                        <a:pt x="30" y="10"/>
                      </a:lnTo>
                      <a:cubicBezTo>
                        <a:pt x="32" y="10"/>
                        <a:pt x="33" y="11"/>
                        <a:pt x="34" y="11"/>
                      </a:cubicBezTo>
                      <a:lnTo>
                        <a:pt x="34" y="12"/>
                      </a:lnTo>
                      <a:close/>
                    </a:path>
                  </a:pathLst>
                </a:custGeom>
                <a:solidFill>
                  <a:srgbClr val="94939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596" name="Freeform 174"/>
                <p:cNvSpPr>
                  <a:spLocks noChangeArrowheads="1"/>
                </p:cNvSpPr>
                <p:nvPr/>
              </p:nvSpPr>
              <p:spPr bwMode="auto">
                <a:xfrm>
                  <a:off x="1822" y="3935"/>
                  <a:ext cx="74" cy="56"/>
                </a:xfrm>
                <a:custGeom>
                  <a:avLst/>
                  <a:gdLst>
                    <a:gd name="T0" fmla="*/ 48317 w 54"/>
                    <a:gd name="T1" fmla="*/ 5897 h 33"/>
                    <a:gd name="T2" fmla="*/ 2844 w 54"/>
                    <a:gd name="T3" fmla="*/ 82705 h 33"/>
                    <a:gd name="T4" fmla="*/ 61671 w 54"/>
                    <a:gd name="T5" fmla="*/ 144806 h 33"/>
                    <a:gd name="T6" fmla="*/ 74333 w 54"/>
                    <a:gd name="T7" fmla="*/ 32244 h 33"/>
                    <a:gd name="T8" fmla="*/ 48317 w 54"/>
                    <a:gd name="T9" fmla="*/ 5897 h 3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54" h="33">
                      <a:moveTo>
                        <a:pt x="30" y="1"/>
                      </a:moveTo>
                      <a:cubicBezTo>
                        <a:pt x="18" y="2"/>
                        <a:pt x="0" y="2"/>
                        <a:pt x="2" y="15"/>
                      </a:cubicBezTo>
                      <a:cubicBezTo>
                        <a:pt x="5" y="26"/>
                        <a:pt x="26" y="33"/>
                        <a:pt x="38" y="27"/>
                      </a:cubicBezTo>
                      <a:cubicBezTo>
                        <a:pt x="45" y="24"/>
                        <a:pt x="54" y="14"/>
                        <a:pt x="46" y="6"/>
                      </a:cubicBezTo>
                      <a:cubicBezTo>
                        <a:pt x="43" y="2"/>
                        <a:pt x="36" y="0"/>
                        <a:pt x="30" y="1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597" name="Freeform 175"/>
                <p:cNvSpPr>
                  <a:spLocks noChangeArrowheads="1"/>
                </p:cNvSpPr>
                <p:nvPr/>
              </p:nvSpPr>
              <p:spPr bwMode="auto">
                <a:xfrm>
                  <a:off x="1822" y="3935"/>
                  <a:ext cx="70" cy="53"/>
                </a:xfrm>
                <a:custGeom>
                  <a:avLst/>
                  <a:gdLst>
                    <a:gd name="T0" fmla="*/ 48211 w 51"/>
                    <a:gd name="T1" fmla="*/ 10561 h 31"/>
                    <a:gd name="T2" fmla="*/ 48211 w 51"/>
                    <a:gd name="T3" fmla="*/ 6416 h 31"/>
                    <a:gd name="T4" fmla="*/ 48211 w 51"/>
                    <a:gd name="T5" fmla="*/ 10561 h 31"/>
                    <a:gd name="T6" fmla="*/ 40450 w 51"/>
                    <a:gd name="T7" fmla="*/ 6416 h 31"/>
                    <a:gd name="T8" fmla="*/ 48211 w 51"/>
                    <a:gd name="T9" fmla="*/ 10561 h 31"/>
                    <a:gd name="T10" fmla="*/ 29274 w 51"/>
                    <a:gd name="T11" fmla="*/ 17386 h 31"/>
                    <a:gd name="T12" fmla="*/ 40450 w 51"/>
                    <a:gd name="T13" fmla="*/ 6416 h 31"/>
                    <a:gd name="T14" fmla="*/ 29274 w 51"/>
                    <a:gd name="T15" fmla="*/ 17386 h 31"/>
                    <a:gd name="T16" fmla="*/ 2860 w 51"/>
                    <a:gd name="T17" fmla="*/ 89599 h 31"/>
                    <a:gd name="T18" fmla="*/ 29274 w 51"/>
                    <a:gd name="T19" fmla="*/ 17386 h 31"/>
                    <a:gd name="T20" fmla="*/ 2860 w 51"/>
                    <a:gd name="T21" fmla="*/ 89599 h 31"/>
                    <a:gd name="T22" fmla="*/ 4717 w 51"/>
                    <a:gd name="T23" fmla="*/ 84456 h 31"/>
                    <a:gd name="T24" fmla="*/ 7232 w 51"/>
                    <a:gd name="T25" fmla="*/ 118908 h 31"/>
                    <a:gd name="T26" fmla="*/ 4717 w 51"/>
                    <a:gd name="T27" fmla="*/ 84456 h 31"/>
                    <a:gd name="T28" fmla="*/ 7232 w 51"/>
                    <a:gd name="T29" fmla="*/ 118908 h 31"/>
                    <a:gd name="T30" fmla="*/ 7232 w 51"/>
                    <a:gd name="T31" fmla="*/ 118908 h 31"/>
                    <a:gd name="T32" fmla="*/ 27463 w 51"/>
                    <a:gd name="T33" fmla="*/ 158012 h 31"/>
                    <a:gd name="T34" fmla="*/ 7232 w 51"/>
                    <a:gd name="T35" fmla="*/ 118908 h 31"/>
                    <a:gd name="T36" fmla="*/ 27463 w 51"/>
                    <a:gd name="T37" fmla="*/ 158012 h 31"/>
                    <a:gd name="T38" fmla="*/ 51939 w 51"/>
                    <a:gd name="T39" fmla="*/ 178191 h 31"/>
                    <a:gd name="T40" fmla="*/ 27463 w 51"/>
                    <a:gd name="T41" fmla="*/ 158012 h 31"/>
                    <a:gd name="T42" fmla="*/ 59836 w 51"/>
                    <a:gd name="T43" fmla="*/ 158012 h 31"/>
                    <a:gd name="T44" fmla="*/ 51939 w 51"/>
                    <a:gd name="T45" fmla="*/ 178191 h 31"/>
                    <a:gd name="T46" fmla="*/ 59836 w 51"/>
                    <a:gd name="T47" fmla="*/ 158012 h 31"/>
                    <a:gd name="T48" fmla="*/ 61899 w 51"/>
                    <a:gd name="T49" fmla="*/ 158012 h 31"/>
                    <a:gd name="T50" fmla="*/ 59836 w 51"/>
                    <a:gd name="T51" fmla="*/ 158012 h 31"/>
                    <a:gd name="T52" fmla="*/ 66622 w 51"/>
                    <a:gd name="T53" fmla="*/ 158012 h 31"/>
                    <a:gd name="T54" fmla="*/ 59836 w 51"/>
                    <a:gd name="T55" fmla="*/ 158012 h 31"/>
                    <a:gd name="T56" fmla="*/ 75680 w 51"/>
                    <a:gd name="T57" fmla="*/ 102066 h 31"/>
                    <a:gd name="T58" fmla="*/ 66622 w 51"/>
                    <a:gd name="T59" fmla="*/ 158012 h 31"/>
                    <a:gd name="T60" fmla="*/ 75680 w 51"/>
                    <a:gd name="T61" fmla="*/ 102066 h 31"/>
                    <a:gd name="T62" fmla="*/ 77419 w 51"/>
                    <a:gd name="T63" fmla="*/ 43922 h 31"/>
                    <a:gd name="T64" fmla="*/ 75680 w 51"/>
                    <a:gd name="T65" fmla="*/ 102066 h 31"/>
                    <a:gd name="T66" fmla="*/ 74513 w 51"/>
                    <a:gd name="T67" fmla="*/ 35141 h 31"/>
                    <a:gd name="T68" fmla="*/ 77419 w 51"/>
                    <a:gd name="T69" fmla="*/ 43922 h 31"/>
                    <a:gd name="T70" fmla="*/ 74513 w 51"/>
                    <a:gd name="T71" fmla="*/ 35141 h 31"/>
                    <a:gd name="T72" fmla="*/ 74513 w 51"/>
                    <a:gd name="T73" fmla="*/ 35141 h 31"/>
                    <a:gd name="T74" fmla="*/ 74513 w 51"/>
                    <a:gd name="T75" fmla="*/ 35141 h 31"/>
                    <a:gd name="T76" fmla="*/ 75680 w 51"/>
                    <a:gd name="T77" fmla="*/ 35141 h 31"/>
                    <a:gd name="T78" fmla="*/ 75680 w 51"/>
                    <a:gd name="T79" fmla="*/ 35141 h 31"/>
                    <a:gd name="T80" fmla="*/ 74513 w 51"/>
                    <a:gd name="T81" fmla="*/ 35141 h 31"/>
                    <a:gd name="T82" fmla="*/ 74513 w 51"/>
                    <a:gd name="T83" fmla="*/ 35141 h 31"/>
                    <a:gd name="T84" fmla="*/ 72773 w 51"/>
                    <a:gd name="T85" fmla="*/ 26702 h 31"/>
                    <a:gd name="T86" fmla="*/ 74513 w 51"/>
                    <a:gd name="T87" fmla="*/ 35141 h 31"/>
                    <a:gd name="T88" fmla="*/ 69905 w 51"/>
                    <a:gd name="T89" fmla="*/ 26702 h 31"/>
                    <a:gd name="T90" fmla="*/ 72773 w 51"/>
                    <a:gd name="T91" fmla="*/ 26702 h 31"/>
                    <a:gd name="T92" fmla="*/ 69905 w 51"/>
                    <a:gd name="T93" fmla="*/ 17386 h 31"/>
                    <a:gd name="T94" fmla="*/ 69905 w 51"/>
                    <a:gd name="T95" fmla="*/ 17386 h 31"/>
                    <a:gd name="T96" fmla="*/ 48211 w 51"/>
                    <a:gd name="T97" fmla="*/ 10561 h 31"/>
                    <a:gd name="T98" fmla="*/ 69905 w 51"/>
                    <a:gd name="T99" fmla="*/ 17386 h 31"/>
                    <a:gd name="T100" fmla="*/ 48211 w 51"/>
                    <a:gd name="T101" fmla="*/ 6416 h 31"/>
                    <a:gd name="T102" fmla="*/ 48211 w 51"/>
                    <a:gd name="T103" fmla="*/ 6416 h 31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</a:gdLst>
                  <a:ahLst/>
                  <a:cxnLst>
                    <a:cxn ang="T104">
                      <a:pos x="T0" y="T1"/>
                    </a:cxn>
                    <a:cxn ang="T105">
                      <a:pos x="T2" y="T3"/>
                    </a:cxn>
                    <a:cxn ang="T106">
                      <a:pos x="T4" y="T5"/>
                    </a:cxn>
                    <a:cxn ang="T107">
                      <a:pos x="T6" y="T7"/>
                    </a:cxn>
                    <a:cxn ang="T108">
                      <a:pos x="T8" y="T9"/>
                    </a:cxn>
                    <a:cxn ang="T109">
                      <a:pos x="T10" y="T11"/>
                    </a:cxn>
                    <a:cxn ang="T110">
                      <a:pos x="T12" y="T13"/>
                    </a:cxn>
                    <a:cxn ang="T111">
                      <a:pos x="T14" y="T15"/>
                    </a:cxn>
                    <a:cxn ang="T112">
                      <a:pos x="T16" y="T17"/>
                    </a:cxn>
                    <a:cxn ang="T113">
                      <a:pos x="T18" y="T19"/>
                    </a:cxn>
                    <a:cxn ang="T114">
                      <a:pos x="T20" y="T21"/>
                    </a:cxn>
                    <a:cxn ang="T115">
                      <a:pos x="T22" y="T23"/>
                    </a:cxn>
                    <a:cxn ang="T116">
                      <a:pos x="T24" y="T25"/>
                    </a:cxn>
                    <a:cxn ang="T117">
                      <a:pos x="T26" y="T27"/>
                    </a:cxn>
                    <a:cxn ang="T118">
                      <a:pos x="T28" y="T29"/>
                    </a:cxn>
                    <a:cxn ang="T119">
                      <a:pos x="T30" y="T31"/>
                    </a:cxn>
                    <a:cxn ang="T120">
                      <a:pos x="T32" y="T33"/>
                    </a:cxn>
                    <a:cxn ang="T121">
                      <a:pos x="T34" y="T35"/>
                    </a:cxn>
                    <a:cxn ang="T122">
                      <a:pos x="T36" y="T37"/>
                    </a:cxn>
                    <a:cxn ang="T123">
                      <a:pos x="T38" y="T39"/>
                    </a:cxn>
                    <a:cxn ang="T124">
                      <a:pos x="T40" y="T41"/>
                    </a:cxn>
                    <a:cxn ang="T125">
                      <a:pos x="T42" y="T43"/>
                    </a:cxn>
                    <a:cxn ang="T126">
                      <a:pos x="T44" y="T45"/>
                    </a:cxn>
                    <a:cxn ang="T127">
                      <a:pos x="T46" y="T47"/>
                    </a:cxn>
                    <a:cxn ang="T128">
                      <a:pos x="T48" y="T49"/>
                    </a:cxn>
                    <a:cxn ang="T129">
                      <a:pos x="T50" y="T51"/>
                    </a:cxn>
                    <a:cxn ang="T130">
                      <a:pos x="T52" y="T53"/>
                    </a:cxn>
                    <a:cxn ang="T131">
                      <a:pos x="T54" y="T55"/>
                    </a:cxn>
                    <a:cxn ang="T132">
                      <a:pos x="T56" y="T57"/>
                    </a:cxn>
                    <a:cxn ang="T133">
                      <a:pos x="T58" y="T59"/>
                    </a:cxn>
                    <a:cxn ang="T134">
                      <a:pos x="T60" y="T61"/>
                    </a:cxn>
                    <a:cxn ang="T135">
                      <a:pos x="T62" y="T63"/>
                    </a:cxn>
                    <a:cxn ang="T136">
                      <a:pos x="T64" y="T65"/>
                    </a:cxn>
                    <a:cxn ang="T137">
                      <a:pos x="T66" y="T67"/>
                    </a:cxn>
                    <a:cxn ang="T138">
                      <a:pos x="T68" y="T69"/>
                    </a:cxn>
                    <a:cxn ang="T139">
                      <a:pos x="T70" y="T71"/>
                    </a:cxn>
                    <a:cxn ang="T140">
                      <a:pos x="T72" y="T73"/>
                    </a:cxn>
                    <a:cxn ang="T141">
                      <a:pos x="T74" y="T75"/>
                    </a:cxn>
                    <a:cxn ang="T142">
                      <a:pos x="T76" y="T77"/>
                    </a:cxn>
                    <a:cxn ang="T143">
                      <a:pos x="T78" y="T79"/>
                    </a:cxn>
                    <a:cxn ang="T144">
                      <a:pos x="T80" y="T81"/>
                    </a:cxn>
                    <a:cxn ang="T145">
                      <a:pos x="T82" y="T83"/>
                    </a:cxn>
                    <a:cxn ang="T146">
                      <a:pos x="T84" y="T85"/>
                    </a:cxn>
                    <a:cxn ang="T147">
                      <a:pos x="T86" y="T87"/>
                    </a:cxn>
                    <a:cxn ang="T148">
                      <a:pos x="T88" y="T89"/>
                    </a:cxn>
                    <a:cxn ang="T149">
                      <a:pos x="T90" y="T91"/>
                    </a:cxn>
                    <a:cxn ang="T150">
                      <a:pos x="T92" y="T93"/>
                    </a:cxn>
                    <a:cxn ang="T151">
                      <a:pos x="T94" y="T95"/>
                    </a:cxn>
                    <a:cxn ang="T152">
                      <a:pos x="T96" y="T97"/>
                    </a:cxn>
                    <a:cxn ang="T153">
                      <a:pos x="T98" y="T99"/>
                    </a:cxn>
                    <a:cxn ang="T154">
                      <a:pos x="T100" y="T101"/>
                    </a:cxn>
                    <a:cxn ang="T155">
                      <a:pos x="T102" y="T103"/>
                    </a:cxn>
                  </a:cxnLst>
                  <a:rect l="0" t="0" r="r" b="b"/>
                  <a:pathLst>
                    <a:path w="51" h="31">
                      <a:moveTo>
                        <a:pt x="30" y="2"/>
                      </a:moveTo>
                      <a:lnTo>
                        <a:pt x="30" y="2"/>
                      </a:lnTo>
                      <a:lnTo>
                        <a:pt x="30" y="1"/>
                      </a:lnTo>
                      <a:lnTo>
                        <a:pt x="30" y="2"/>
                      </a:lnTo>
                      <a:close/>
                      <a:moveTo>
                        <a:pt x="30" y="2"/>
                      </a:moveTo>
                      <a:cubicBezTo>
                        <a:pt x="28" y="2"/>
                        <a:pt x="27" y="2"/>
                        <a:pt x="25" y="2"/>
                      </a:cubicBezTo>
                      <a:lnTo>
                        <a:pt x="25" y="1"/>
                      </a:lnTo>
                      <a:cubicBezTo>
                        <a:pt x="27" y="1"/>
                        <a:pt x="28" y="1"/>
                        <a:pt x="30" y="1"/>
                      </a:cubicBezTo>
                      <a:lnTo>
                        <a:pt x="30" y="2"/>
                      </a:lnTo>
                      <a:close/>
                      <a:moveTo>
                        <a:pt x="25" y="2"/>
                      </a:moveTo>
                      <a:cubicBezTo>
                        <a:pt x="23" y="2"/>
                        <a:pt x="20" y="3"/>
                        <a:pt x="18" y="3"/>
                      </a:cubicBezTo>
                      <a:lnTo>
                        <a:pt x="18" y="2"/>
                      </a:lnTo>
                      <a:cubicBezTo>
                        <a:pt x="20" y="1"/>
                        <a:pt x="23" y="1"/>
                        <a:pt x="25" y="1"/>
                      </a:cubicBezTo>
                      <a:lnTo>
                        <a:pt x="25" y="2"/>
                      </a:lnTo>
                      <a:close/>
                      <a:moveTo>
                        <a:pt x="18" y="3"/>
                      </a:moveTo>
                      <a:cubicBezTo>
                        <a:pt x="9" y="4"/>
                        <a:pt x="2" y="7"/>
                        <a:pt x="3" y="15"/>
                      </a:cubicBezTo>
                      <a:lnTo>
                        <a:pt x="2" y="15"/>
                      </a:lnTo>
                      <a:cubicBezTo>
                        <a:pt x="0" y="6"/>
                        <a:pt x="8" y="3"/>
                        <a:pt x="18" y="2"/>
                      </a:cubicBezTo>
                      <a:lnTo>
                        <a:pt x="18" y="3"/>
                      </a:lnTo>
                      <a:close/>
                      <a:moveTo>
                        <a:pt x="2" y="15"/>
                      </a:moveTo>
                      <a:lnTo>
                        <a:pt x="2" y="15"/>
                      </a:lnTo>
                      <a:close/>
                      <a:moveTo>
                        <a:pt x="3" y="14"/>
                      </a:moveTo>
                      <a:cubicBezTo>
                        <a:pt x="3" y="16"/>
                        <a:pt x="4" y="18"/>
                        <a:pt x="5" y="19"/>
                      </a:cubicBezTo>
                      <a:lnTo>
                        <a:pt x="4" y="20"/>
                      </a:lnTo>
                      <a:cubicBezTo>
                        <a:pt x="3" y="18"/>
                        <a:pt x="2" y="17"/>
                        <a:pt x="2" y="15"/>
                      </a:cubicBezTo>
                      <a:lnTo>
                        <a:pt x="3" y="14"/>
                      </a:lnTo>
                      <a:close/>
                      <a:moveTo>
                        <a:pt x="4" y="20"/>
                      </a:moveTo>
                      <a:lnTo>
                        <a:pt x="4" y="20"/>
                      </a:lnTo>
                      <a:lnTo>
                        <a:pt x="5" y="20"/>
                      </a:lnTo>
                      <a:lnTo>
                        <a:pt x="4" y="20"/>
                      </a:lnTo>
                      <a:close/>
                      <a:moveTo>
                        <a:pt x="5" y="19"/>
                      </a:moveTo>
                      <a:cubicBezTo>
                        <a:pt x="8" y="23"/>
                        <a:pt x="12" y="25"/>
                        <a:pt x="17" y="27"/>
                      </a:cubicBezTo>
                      <a:lnTo>
                        <a:pt x="16" y="28"/>
                      </a:lnTo>
                      <a:cubicBezTo>
                        <a:pt x="11" y="26"/>
                        <a:pt x="7" y="24"/>
                        <a:pt x="4" y="20"/>
                      </a:cubicBezTo>
                      <a:lnTo>
                        <a:pt x="5" y="19"/>
                      </a:lnTo>
                      <a:close/>
                      <a:moveTo>
                        <a:pt x="17" y="27"/>
                      </a:moveTo>
                      <a:cubicBezTo>
                        <a:pt x="22" y="29"/>
                        <a:pt x="27" y="29"/>
                        <a:pt x="31" y="29"/>
                      </a:cubicBezTo>
                      <a:lnTo>
                        <a:pt x="32" y="30"/>
                      </a:lnTo>
                      <a:cubicBezTo>
                        <a:pt x="27" y="31"/>
                        <a:pt x="21" y="30"/>
                        <a:pt x="16" y="28"/>
                      </a:cubicBezTo>
                      <a:lnTo>
                        <a:pt x="17" y="27"/>
                      </a:lnTo>
                      <a:close/>
                      <a:moveTo>
                        <a:pt x="31" y="29"/>
                      </a:moveTo>
                      <a:cubicBezTo>
                        <a:pt x="34" y="28"/>
                        <a:pt x="36" y="28"/>
                        <a:pt x="37" y="27"/>
                      </a:cubicBezTo>
                      <a:lnTo>
                        <a:pt x="38" y="28"/>
                      </a:lnTo>
                      <a:cubicBezTo>
                        <a:pt x="36" y="29"/>
                        <a:pt x="34" y="30"/>
                        <a:pt x="32" y="30"/>
                      </a:cubicBezTo>
                      <a:lnTo>
                        <a:pt x="31" y="29"/>
                      </a:lnTo>
                      <a:close/>
                      <a:moveTo>
                        <a:pt x="37" y="27"/>
                      </a:moveTo>
                      <a:lnTo>
                        <a:pt x="37" y="27"/>
                      </a:lnTo>
                      <a:lnTo>
                        <a:pt x="38" y="27"/>
                      </a:lnTo>
                      <a:lnTo>
                        <a:pt x="37" y="27"/>
                      </a:lnTo>
                      <a:close/>
                      <a:moveTo>
                        <a:pt x="37" y="27"/>
                      </a:moveTo>
                      <a:cubicBezTo>
                        <a:pt x="38" y="26"/>
                        <a:pt x="39" y="26"/>
                        <a:pt x="40" y="26"/>
                      </a:cubicBezTo>
                      <a:lnTo>
                        <a:pt x="41" y="27"/>
                      </a:lnTo>
                      <a:cubicBezTo>
                        <a:pt x="40" y="27"/>
                        <a:pt x="39" y="28"/>
                        <a:pt x="38" y="28"/>
                      </a:cubicBezTo>
                      <a:lnTo>
                        <a:pt x="37" y="27"/>
                      </a:lnTo>
                      <a:close/>
                      <a:moveTo>
                        <a:pt x="40" y="26"/>
                      </a:moveTo>
                      <a:cubicBezTo>
                        <a:pt x="43" y="24"/>
                        <a:pt x="46" y="21"/>
                        <a:pt x="47" y="17"/>
                      </a:cubicBezTo>
                      <a:lnTo>
                        <a:pt x="49" y="18"/>
                      </a:lnTo>
                      <a:cubicBezTo>
                        <a:pt x="47" y="21"/>
                        <a:pt x="44" y="24"/>
                        <a:pt x="41" y="27"/>
                      </a:cubicBezTo>
                      <a:lnTo>
                        <a:pt x="40" y="26"/>
                      </a:lnTo>
                      <a:close/>
                      <a:moveTo>
                        <a:pt x="47" y="17"/>
                      </a:moveTo>
                      <a:cubicBezTo>
                        <a:pt x="49" y="14"/>
                        <a:pt x="49" y="11"/>
                        <a:pt x="47" y="8"/>
                      </a:cubicBezTo>
                      <a:lnTo>
                        <a:pt x="48" y="7"/>
                      </a:lnTo>
                      <a:cubicBezTo>
                        <a:pt x="51" y="11"/>
                        <a:pt x="50" y="14"/>
                        <a:pt x="49" y="18"/>
                      </a:cubicBezTo>
                      <a:lnTo>
                        <a:pt x="47" y="17"/>
                      </a:lnTo>
                      <a:close/>
                      <a:moveTo>
                        <a:pt x="47" y="8"/>
                      </a:moveTo>
                      <a:cubicBezTo>
                        <a:pt x="47" y="7"/>
                        <a:pt x="46" y="7"/>
                        <a:pt x="46" y="6"/>
                      </a:cubicBezTo>
                      <a:lnTo>
                        <a:pt x="47" y="6"/>
                      </a:lnTo>
                      <a:cubicBezTo>
                        <a:pt x="48" y="6"/>
                        <a:pt x="48" y="7"/>
                        <a:pt x="48" y="7"/>
                      </a:cubicBezTo>
                      <a:lnTo>
                        <a:pt x="47" y="8"/>
                      </a:lnTo>
                      <a:close/>
                      <a:moveTo>
                        <a:pt x="46" y="6"/>
                      </a:moveTo>
                      <a:lnTo>
                        <a:pt x="46" y="6"/>
                      </a:lnTo>
                      <a:close/>
                      <a:moveTo>
                        <a:pt x="46" y="6"/>
                      </a:moveTo>
                      <a:lnTo>
                        <a:pt x="46" y="6"/>
                      </a:lnTo>
                      <a:lnTo>
                        <a:pt x="47" y="6"/>
                      </a:lnTo>
                      <a:lnTo>
                        <a:pt x="46" y="6"/>
                      </a:lnTo>
                      <a:close/>
                      <a:moveTo>
                        <a:pt x="47" y="6"/>
                      </a:moveTo>
                      <a:lnTo>
                        <a:pt x="47" y="6"/>
                      </a:lnTo>
                      <a:lnTo>
                        <a:pt x="46" y="6"/>
                      </a:lnTo>
                      <a:lnTo>
                        <a:pt x="47" y="6"/>
                      </a:lnTo>
                      <a:close/>
                      <a:moveTo>
                        <a:pt x="46" y="6"/>
                      </a:moveTo>
                      <a:cubicBezTo>
                        <a:pt x="45" y="6"/>
                        <a:pt x="45" y="6"/>
                        <a:pt x="44" y="5"/>
                      </a:cubicBezTo>
                      <a:lnTo>
                        <a:pt x="45" y="4"/>
                      </a:lnTo>
                      <a:cubicBezTo>
                        <a:pt x="46" y="5"/>
                        <a:pt x="47" y="5"/>
                        <a:pt x="47" y="6"/>
                      </a:cubicBezTo>
                      <a:lnTo>
                        <a:pt x="46" y="6"/>
                      </a:lnTo>
                      <a:close/>
                      <a:moveTo>
                        <a:pt x="44" y="5"/>
                      </a:moveTo>
                      <a:cubicBezTo>
                        <a:pt x="44" y="5"/>
                        <a:pt x="43" y="4"/>
                        <a:pt x="43" y="4"/>
                      </a:cubicBezTo>
                      <a:lnTo>
                        <a:pt x="43" y="3"/>
                      </a:lnTo>
                      <a:cubicBezTo>
                        <a:pt x="44" y="3"/>
                        <a:pt x="45" y="4"/>
                        <a:pt x="45" y="4"/>
                      </a:cubicBezTo>
                      <a:lnTo>
                        <a:pt x="44" y="5"/>
                      </a:lnTo>
                      <a:close/>
                      <a:moveTo>
                        <a:pt x="43" y="3"/>
                      </a:moveTo>
                      <a:lnTo>
                        <a:pt x="43" y="3"/>
                      </a:lnTo>
                      <a:close/>
                      <a:moveTo>
                        <a:pt x="43" y="4"/>
                      </a:moveTo>
                      <a:cubicBezTo>
                        <a:pt x="39" y="2"/>
                        <a:pt x="34" y="1"/>
                        <a:pt x="30" y="2"/>
                      </a:cubicBezTo>
                      <a:lnTo>
                        <a:pt x="30" y="1"/>
                      </a:lnTo>
                      <a:cubicBezTo>
                        <a:pt x="35" y="0"/>
                        <a:pt x="40" y="1"/>
                        <a:pt x="43" y="3"/>
                      </a:cubicBezTo>
                      <a:lnTo>
                        <a:pt x="43" y="4"/>
                      </a:lnTo>
                      <a:close/>
                      <a:moveTo>
                        <a:pt x="30" y="1"/>
                      </a:moveTo>
                      <a:lnTo>
                        <a:pt x="30" y="1"/>
                      </a:lnTo>
                      <a:close/>
                    </a:path>
                  </a:pathLst>
                </a:custGeom>
                <a:solidFill>
                  <a:srgbClr val="94939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598" name="Freeform 176"/>
                <p:cNvSpPr>
                  <a:spLocks noChangeArrowheads="1"/>
                </p:cNvSpPr>
                <p:nvPr/>
              </p:nvSpPr>
              <p:spPr bwMode="auto">
                <a:xfrm>
                  <a:off x="1857" y="3891"/>
                  <a:ext cx="63" cy="48"/>
                </a:xfrm>
                <a:custGeom>
                  <a:avLst/>
                  <a:gdLst>
                    <a:gd name="T0" fmla="*/ 35359 w 46"/>
                    <a:gd name="T1" fmla="*/ 7462 h 28"/>
                    <a:gd name="T2" fmla="*/ 0 w 46"/>
                    <a:gd name="T3" fmla="*/ 153192 h 28"/>
                    <a:gd name="T4" fmla="*/ 10232 w 46"/>
                    <a:gd name="T5" fmla="*/ 167143 h 28"/>
                    <a:gd name="T6" fmla="*/ 42818 w 46"/>
                    <a:gd name="T7" fmla="*/ 174084 h 28"/>
                    <a:gd name="T8" fmla="*/ 61158 w 46"/>
                    <a:gd name="T9" fmla="*/ 204871 h 28"/>
                    <a:gd name="T10" fmla="*/ 70735 w 46"/>
                    <a:gd name="T11" fmla="*/ 35321 h 28"/>
                    <a:gd name="T12" fmla="*/ 35359 w 46"/>
                    <a:gd name="T13" fmla="*/ 7462 h 28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46" h="28">
                      <a:moveTo>
                        <a:pt x="21" y="1"/>
                      </a:moveTo>
                      <a:cubicBezTo>
                        <a:pt x="9" y="2"/>
                        <a:pt x="0" y="10"/>
                        <a:pt x="0" y="20"/>
                      </a:cubicBezTo>
                      <a:cubicBezTo>
                        <a:pt x="1" y="22"/>
                        <a:pt x="4" y="22"/>
                        <a:pt x="6" y="22"/>
                      </a:cubicBezTo>
                      <a:cubicBezTo>
                        <a:pt x="13" y="23"/>
                        <a:pt x="20" y="21"/>
                        <a:pt x="26" y="23"/>
                      </a:cubicBezTo>
                      <a:cubicBezTo>
                        <a:pt x="30" y="24"/>
                        <a:pt x="35" y="28"/>
                        <a:pt x="37" y="27"/>
                      </a:cubicBezTo>
                      <a:cubicBezTo>
                        <a:pt x="46" y="23"/>
                        <a:pt x="46" y="12"/>
                        <a:pt x="43" y="5"/>
                      </a:cubicBezTo>
                      <a:cubicBezTo>
                        <a:pt x="41" y="0"/>
                        <a:pt x="29" y="1"/>
                        <a:pt x="21" y="1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599" name="Freeform 177"/>
                <p:cNvSpPr>
                  <a:spLocks noChangeArrowheads="1"/>
                </p:cNvSpPr>
                <p:nvPr/>
              </p:nvSpPr>
              <p:spPr bwMode="auto">
                <a:xfrm>
                  <a:off x="1856" y="3891"/>
                  <a:ext cx="64" cy="48"/>
                </a:xfrm>
                <a:custGeom>
                  <a:avLst/>
                  <a:gdLst>
                    <a:gd name="T0" fmla="*/ 32064 w 47"/>
                    <a:gd name="T1" fmla="*/ 7462 h 28"/>
                    <a:gd name="T2" fmla="*/ 32064 w 47"/>
                    <a:gd name="T3" fmla="*/ 12540 h 28"/>
                    <a:gd name="T4" fmla="*/ 32064 w 47"/>
                    <a:gd name="T5" fmla="*/ 7462 h 28"/>
                    <a:gd name="T6" fmla="*/ 18610 w 47"/>
                    <a:gd name="T7" fmla="*/ 32379 h 28"/>
                    <a:gd name="T8" fmla="*/ 24903 w 47"/>
                    <a:gd name="T9" fmla="*/ 21039 h 28"/>
                    <a:gd name="T10" fmla="*/ 1575 w 47"/>
                    <a:gd name="T11" fmla="*/ 153192 h 28"/>
                    <a:gd name="T12" fmla="*/ 1575 w 47"/>
                    <a:gd name="T13" fmla="*/ 153192 h 28"/>
                    <a:gd name="T14" fmla="*/ 1575 w 47"/>
                    <a:gd name="T15" fmla="*/ 153192 h 28"/>
                    <a:gd name="T16" fmla="*/ 1575 w 47"/>
                    <a:gd name="T17" fmla="*/ 153192 h 28"/>
                    <a:gd name="T18" fmla="*/ 1575 w 47"/>
                    <a:gd name="T19" fmla="*/ 153192 h 28"/>
                    <a:gd name="T20" fmla="*/ 2578 w 47"/>
                    <a:gd name="T21" fmla="*/ 153192 h 28"/>
                    <a:gd name="T22" fmla="*/ 1575 w 47"/>
                    <a:gd name="T23" fmla="*/ 153192 h 28"/>
                    <a:gd name="T24" fmla="*/ 4231 w 47"/>
                    <a:gd name="T25" fmla="*/ 158333 h 28"/>
                    <a:gd name="T26" fmla="*/ 2578 w 47"/>
                    <a:gd name="T27" fmla="*/ 158333 h 28"/>
                    <a:gd name="T28" fmla="*/ 2578 w 47"/>
                    <a:gd name="T29" fmla="*/ 158333 h 28"/>
                    <a:gd name="T30" fmla="*/ 9705 w 47"/>
                    <a:gd name="T31" fmla="*/ 167143 h 28"/>
                    <a:gd name="T32" fmla="*/ 4231 w 47"/>
                    <a:gd name="T33" fmla="*/ 158333 h 28"/>
                    <a:gd name="T34" fmla="*/ 9705 w 47"/>
                    <a:gd name="T35" fmla="*/ 167143 h 28"/>
                    <a:gd name="T36" fmla="*/ 9705 w 47"/>
                    <a:gd name="T37" fmla="*/ 174084 h 28"/>
                    <a:gd name="T38" fmla="*/ 9705 w 47"/>
                    <a:gd name="T39" fmla="*/ 174084 h 28"/>
                    <a:gd name="T40" fmla="*/ 9705 w 47"/>
                    <a:gd name="T41" fmla="*/ 174084 h 28"/>
                    <a:gd name="T42" fmla="*/ 20635 w 47"/>
                    <a:gd name="T43" fmla="*/ 174084 h 28"/>
                    <a:gd name="T44" fmla="*/ 20635 w 47"/>
                    <a:gd name="T45" fmla="*/ 167143 h 28"/>
                    <a:gd name="T46" fmla="*/ 20635 w 47"/>
                    <a:gd name="T47" fmla="*/ 174084 h 28"/>
                    <a:gd name="T48" fmla="*/ 39001 w 47"/>
                    <a:gd name="T49" fmla="*/ 179367 h 28"/>
                    <a:gd name="T50" fmla="*/ 40797 w 47"/>
                    <a:gd name="T51" fmla="*/ 174084 h 28"/>
                    <a:gd name="T52" fmla="*/ 39001 w 47"/>
                    <a:gd name="T53" fmla="*/ 179367 h 28"/>
                    <a:gd name="T54" fmla="*/ 40797 w 47"/>
                    <a:gd name="T55" fmla="*/ 174084 h 28"/>
                    <a:gd name="T56" fmla="*/ 40797 w 47"/>
                    <a:gd name="T57" fmla="*/ 174084 h 28"/>
                    <a:gd name="T58" fmla="*/ 39001 w 47"/>
                    <a:gd name="T59" fmla="*/ 179367 h 28"/>
                    <a:gd name="T60" fmla="*/ 55386 w 47"/>
                    <a:gd name="T61" fmla="*/ 204871 h 28"/>
                    <a:gd name="T62" fmla="*/ 46109 w 47"/>
                    <a:gd name="T63" fmla="*/ 190857 h 28"/>
                    <a:gd name="T64" fmla="*/ 55386 w 47"/>
                    <a:gd name="T65" fmla="*/ 204871 h 28"/>
                    <a:gd name="T66" fmla="*/ 55386 w 47"/>
                    <a:gd name="T67" fmla="*/ 212333 h 28"/>
                    <a:gd name="T68" fmla="*/ 55386 w 47"/>
                    <a:gd name="T69" fmla="*/ 212333 h 28"/>
                    <a:gd name="T70" fmla="*/ 55386 w 47"/>
                    <a:gd name="T71" fmla="*/ 212333 h 28"/>
                    <a:gd name="T72" fmla="*/ 61177 w 47"/>
                    <a:gd name="T73" fmla="*/ 198317 h 28"/>
                    <a:gd name="T74" fmla="*/ 59512 w 47"/>
                    <a:gd name="T75" fmla="*/ 190857 h 28"/>
                    <a:gd name="T76" fmla="*/ 61177 w 47"/>
                    <a:gd name="T77" fmla="*/ 198317 h 28"/>
                    <a:gd name="T78" fmla="*/ 62231 w 47"/>
                    <a:gd name="T79" fmla="*/ 46697 h 28"/>
                    <a:gd name="T80" fmla="*/ 62231 w 47"/>
                    <a:gd name="T81" fmla="*/ 167143 h 28"/>
                    <a:gd name="T82" fmla="*/ 63887 w 47"/>
                    <a:gd name="T83" fmla="*/ 35321 h 28"/>
                    <a:gd name="T84" fmla="*/ 50235 w 47"/>
                    <a:gd name="T85" fmla="*/ 12540 h 28"/>
                    <a:gd name="T86" fmla="*/ 62231 w 47"/>
                    <a:gd name="T87" fmla="*/ 46697 h 28"/>
                    <a:gd name="T88" fmla="*/ 32064 w 47"/>
                    <a:gd name="T89" fmla="*/ 7462 h 28"/>
                    <a:gd name="T90" fmla="*/ 32064 w 47"/>
                    <a:gd name="T91" fmla="*/ 7462 h 28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</a:gdLst>
                  <a:ahLst/>
                  <a:cxnLst>
                    <a:cxn ang="T92">
                      <a:pos x="T0" y="T1"/>
                    </a:cxn>
                    <a:cxn ang="T93">
                      <a:pos x="T2" y="T3"/>
                    </a:cxn>
                    <a:cxn ang="T94">
                      <a:pos x="T4" y="T5"/>
                    </a:cxn>
                    <a:cxn ang="T95">
                      <a:pos x="T6" y="T7"/>
                    </a:cxn>
                    <a:cxn ang="T96">
                      <a:pos x="T8" y="T9"/>
                    </a:cxn>
                    <a:cxn ang="T97">
                      <a:pos x="T10" y="T11"/>
                    </a:cxn>
                    <a:cxn ang="T98">
                      <a:pos x="T12" y="T13"/>
                    </a:cxn>
                    <a:cxn ang="T99">
                      <a:pos x="T14" y="T15"/>
                    </a:cxn>
                    <a:cxn ang="T100">
                      <a:pos x="T16" y="T17"/>
                    </a:cxn>
                    <a:cxn ang="T101">
                      <a:pos x="T18" y="T19"/>
                    </a:cxn>
                    <a:cxn ang="T102">
                      <a:pos x="T20" y="T21"/>
                    </a:cxn>
                    <a:cxn ang="T103">
                      <a:pos x="T22" y="T23"/>
                    </a:cxn>
                    <a:cxn ang="T104">
                      <a:pos x="T24" y="T25"/>
                    </a:cxn>
                    <a:cxn ang="T105">
                      <a:pos x="T26" y="T27"/>
                    </a:cxn>
                    <a:cxn ang="T106">
                      <a:pos x="T28" y="T29"/>
                    </a:cxn>
                    <a:cxn ang="T107">
                      <a:pos x="T30" y="T31"/>
                    </a:cxn>
                    <a:cxn ang="T108">
                      <a:pos x="T32" y="T33"/>
                    </a:cxn>
                    <a:cxn ang="T109">
                      <a:pos x="T34" y="T35"/>
                    </a:cxn>
                    <a:cxn ang="T110">
                      <a:pos x="T36" y="T37"/>
                    </a:cxn>
                    <a:cxn ang="T111">
                      <a:pos x="T38" y="T39"/>
                    </a:cxn>
                    <a:cxn ang="T112">
                      <a:pos x="T40" y="T41"/>
                    </a:cxn>
                    <a:cxn ang="T113">
                      <a:pos x="T42" y="T43"/>
                    </a:cxn>
                    <a:cxn ang="T114">
                      <a:pos x="T44" y="T45"/>
                    </a:cxn>
                    <a:cxn ang="T115">
                      <a:pos x="T46" y="T47"/>
                    </a:cxn>
                    <a:cxn ang="T116">
                      <a:pos x="T48" y="T49"/>
                    </a:cxn>
                    <a:cxn ang="T117">
                      <a:pos x="T50" y="T51"/>
                    </a:cxn>
                    <a:cxn ang="T118">
                      <a:pos x="T52" y="T53"/>
                    </a:cxn>
                    <a:cxn ang="T119">
                      <a:pos x="T54" y="T55"/>
                    </a:cxn>
                    <a:cxn ang="T120">
                      <a:pos x="T56" y="T57"/>
                    </a:cxn>
                    <a:cxn ang="T121">
                      <a:pos x="T58" y="T59"/>
                    </a:cxn>
                    <a:cxn ang="T122">
                      <a:pos x="T60" y="T61"/>
                    </a:cxn>
                    <a:cxn ang="T123">
                      <a:pos x="T62" y="T63"/>
                    </a:cxn>
                    <a:cxn ang="T124">
                      <a:pos x="T64" y="T65"/>
                    </a:cxn>
                    <a:cxn ang="T125">
                      <a:pos x="T66" y="T67"/>
                    </a:cxn>
                    <a:cxn ang="T126">
                      <a:pos x="T68" y="T69"/>
                    </a:cxn>
                    <a:cxn ang="T127">
                      <a:pos x="T70" y="T71"/>
                    </a:cxn>
                    <a:cxn ang="T128">
                      <a:pos x="T72" y="T73"/>
                    </a:cxn>
                    <a:cxn ang="T129">
                      <a:pos x="T74" y="T75"/>
                    </a:cxn>
                    <a:cxn ang="T130">
                      <a:pos x="T76" y="T77"/>
                    </a:cxn>
                    <a:cxn ang="T131">
                      <a:pos x="T78" y="T79"/>
                    </a:cxn>
                    <a:cxn ang="T132">
                      <a:pos x="T80" y="T81"/>
                    </a:cxn>
                    <a:cxn ang="T133">
                      <a:pos x="T82" y="T83"/>
                    </a:cxn>
                    <a:cxn ang="T134">
                      <a:pos x="T84" y="T85"/>
                    </a:cxn>
                    <a:cxn ang="T135">
                      <a:pos x="T86" y="T87"/>
                    </a:cxn>
                    <a:cxn ang="T136">
                      <a:pos x="T88" y="T89"/>
                    </a:cxn>
                    <a:cxn ang="T137">
                      <a:pos x="T90" y="T91"/>
                    </a:cxn>
                  </a:cxnLst>
                  <a:rect l="0" t="0" r="r" b="b"/>
                  <a:pathLst>
                    <a:path w="47" h="28">
                      <a:moveTo>
                        <a:pt x="22" y="2"/>
                      </a:moveTo>
                      <a:lnTo>
                        <a:pt x="22" y="2"/>
                      </a:lnTo>
                      <a:lnTo>
                        <a:pt x="22" y="1"/>
                      </a:lnTo>
                      <a:lnTo>
                        <a:pt x="22" y="2"/>
                      </a:lnTo>
                      <a:close/>
                      <a:moveTo>
                        <a:pt x="22" y="2"/>
                      </a:moveTo>
                      <a:cubicBezTo>
                        <a:pt x="20" y="2"/>
                        <a:pt x="19" y="2"/>
                        <a:pt x="17" y="3"/>
                      </a:cubicBezTo>
                      <a:lnTo>
                        <a:pt x="17" y="1"/>
                      </a:lnTo>
                      <a:cubicBezTo>
                        <a:pt x="18" y="1"/>
                        <a:pt x="20" y="1"/>
                        <a:pt x="22" y="1"/>
                      </a:cubicBezTo>
                      <a:lnTo>
                        <a:pt x="22" y="2"/>
                      </a:lnTo>
                      <a:close/>
                      <a:moveTo>
                        <a:pt x="17" y="3"/>
                      </a:moveTo>
                      <a:cubicBezTo>
                        <a:pt x="16" y="3"/>
                        <a:pt x="15" y="4"/>
                        <a:pt x="13" y="4"/>
                      </a:cubicBezTo>
                      <a:lnTo>
                        <a:pt x="12" y="3"/>
                      </a:lnTo>
                      <a:cubicBezTo>
                        <a:pt x="14" y="2"/>
                        <a:pt x="15" y="2"/>
                        <a:pt x="17" y="1"/>
                      </a:cubicBezTo>
                      <a:lnTo>
                        <a:pt x="17" y="3"/>
                      </a:lnTo>
                      <a:close/>
                      <a:moveTo>
                        <a:pt x="13" y="4"/>
                      </a:moveTo>
                      <a:cubicBezTo>
                        <a:pt x="6" y="7"/>
                        <a:pt x="2" y="13"/>
                        <a:pt x="2" y="20"/>
                      </a:cubicBezTo>
                      <a:lnTo>
                        <a:pt x="1" y="20"/>
                      </a:lnTo>
                      <a:cubicBezTo>
                        <a:pt x="0" y="13"/>
                        <a:pt x="5" y="7"/>
                        <a:pt x="12" y="3"/>
                      </a:cubicBezTo>
                      <a:lnTo>
                        <a:pt x="13" y="4"/>
                      </a:lnTo>
                      <a:close/>
                      <a:moveTo>
                        <a:pt x="1" y="20"/>
                      </a:moveTo>
                      <a:lnTo>
                        <a:pt x="1" y="20"/>
                      </a:lnTo>
                      <a:close/>
                      <a:moveTo>
                        <a:pt x="2" y="20"/>
                      </a:moveTo>
                      <a:lnTo>
                        <a:pt x="2" y="20"/>
                      </a:lnTo>
                      <a:lnTo>
                        <a:pt x="1" y="20"/>
                      </a:lnTo>
                      <a:lnTo>
                        <a:pt x="2" y="20"/>
                      </a:lnTo>
                      <a:close/>
                      <a:moveTo>
                        <a:pt x="1" y="20"/>
                      </a:moveTo>
                      <a:lnTo>
                        <a:pt x="1" y="20"/>
                      </a:lnTo>
                      <a:close/>
                      <a:moveTo>
                        <a:pt x="2" y="20"/>
                      </a:moveTo>
                      <a:cubicBezTo>
                        <a:pt x="2" y="20"/>
                        <a:pt x="2" y="20"/>
                        <a:pt x="2" y="21"/>
                      </a:cubicBezTo>
                      <a:lnTo>
                        <a:pt x="1" y="21"/>
                      </a:lnTo>
                      <a:cubicBezTo>
                        <a:pt x="1" y="21"/>
                        <a:pt x="1" y="21"/>
                        <a:pt x="1" y="20"/>
                      </a:cubicBezTo>
                      <a:lnTo>
                        <a:pt x="2" y="20"/>
                      </a:lnTo>
                      <a:close/>
                      <a:moveTo>
                        <a:pt x="2" y="21"/>
                      </a:moveTo>
                      <a:cubicBezTo>
                        <a:pt x="2" y="21"/>
                        <a:pt x="3" y="21"/>
                        <a:pt x="3" y="21"/>
                      </a:cubicBezTo>
                      <a:lnTo>
                        <a:pt x="2" y="22"/>
                      </a:lnTo>
                      <a:cubicBezTo>
                        <a:pt x="2" y="22"/>
                        <a:pt x="1" y="21"/>
                        <a:pt x="1" y="21"/>
                      </a:cubicBezTo>
                      <a:lnTo>
                        <a:pt x="2" y="21"/>
                      </a:lnTo>
                      <a:close/>
                      <a:moveTo>
                        <a:pt x="3" y="21"/>
                      </a:moveTo>
                      <a:lnTo>
                        <a:pt x="3" y="21"/>
                      </a:lnTo>
                      <a:lnTo>
                        <a:pt x="2" y="21"/>
                      </a:lnTo>
                      <a:lnTo>
                        <a:pt x="3" y="21"/>
                      </a:lnTo>
                      <a:close/>
                      <a:moveTo>
                        <a:pt x="3" y="21"/>
                      </a:moveTo>
                      <a:cubicBezTo>
                        <a:pt x="4" y="21"/>
                        <a:pt x="5" y="22"/>
                        <a:pt x="7" y="22"/>
                      </a:cubicBezTo>
                      <a:lnTo>
                        <a:pt x="7" y="23"/>
                      </a:lnTo>
                      <a:cubicBezTo>
                        <a:pt x="5" y="23"/>
                        <a:pt x="3" y="23"/>
                        <a:pt x="2" y="22"/>
                      </a:cubicBezTo>
                      <a:lnTo>
                        <a:pt x="3" y="21"/>
                      </a:lnTo>
                      <a:close/>
                      <a:moveTo>
                        <a:pt x="7" y="22"/>
                      </a:moveTo>
                      <a:lnTo>
                        <a:pt x="7" y="22"/>
                      </a:lnTo>
                      <a:close/>
                      <a:moveTo>
                        <a:pt x="7" y="22"/>
                      </a:moveTo>
                      <a:lnTo>
                        <a:pt x="7" y="22"/>
                      </a:lnTo>
                      <a:lnTo>
                        <a:pt x="7" y="23"/>
                      </a:lnTo>
                      <a:lnTo>
                        <a:pt x="6" y="23"/>
                      </a:lnTo>
                      <a:lnTo>
                        <a:pt x="7" y="22"/>
                      </a:lnTo>
                      <a:close/>
                      <a:moveTo>
                        <a:pt x="7" y="23"/>
                      </a:moveTo>
                      <a:lnTo>
                        <a:pt x="7" y="23"/>
                      </a:lnTo>
                      <a:lnTo>
                        <a:pt x="7" y="22"/>
                      </a:lnTo>
                      <a:lnTo>
                        <a:pt x="7" y="23"/>
                      </a:lnTo>
                      <a:close/>
                      <a:moveTo>
                        <a:pt x="7" y="22"/>
                      </a:moveTo>
                      <a:cubicBezTo>
                        <a:pt x="9" y="22"/>
                        <a:pt x="11" y="22"/>
                        <a:pt x="14" y="22"/>
                      </a:cubicBezTo>
                      <a:lnTo>
                        <a:pt x="14" y="23"/>
                      </a:lnTo>
                      <a:cubicBezTo>
                        <a:pt x="11" y="23"/>
                        <a:pt x="9" y="23"/>
                        <a:pt x="7" y="23"/>
                      </a:cubicBezTo>
                      <a:lnTo>
                        <a:pt x="7" y="22"/>
                      </a:lnTo>
                      <a:close/>
                      <a:moveTo>
                        <a:pt x="14" y="22"/>
                      </a:moveTo>
                      <a:cubicBezTo>
                        <a:pt x="19" y="21"/>
                        <a:pt x="23" y="21"/>
                        <a:pt x="28" y="23"/>
                      </a:cubicBezTo>
                      <a:lnTo>
                        <a:pt x="27" y="24"/>
                      </a:lnTo>
                      <a:cubicBezTo>
                        <a:pt x="23" y="23"/>
                        <a:pt x="18" y="23"/>
                        <a:pt x="14" y="23"/>
                      </a:cubicBezTo>
                      <a:lnTo>
                        <a:pt x="14" y="22"/>
                      </a:lnTo>
                      <a:close/>
                      <a:moveTo>
                        <a:pt x="27" y="24"/>
                      </a:moveTo>
                      <a:lnTo>
                        <a:pt x="27" y="24"/>
                      </a:lnTo>
                      <a:lnTo>
                        <a:pt x="27" y="23"/>
                      </a:lnTo>
                      <a:lnTo>
                        <a:pt x="27" y="24"/>
                      </a:lnTo>
                      <a:close/>
                      <a:moveTo>
                        <a:pt x="28" y="23"/>
                      </a:moveTo>
                      <a:lnTo>
                        <a:pt x="28" y="23"/>
                      </a:lnTo>
                      <a:lnTo>
                        <a:pt x="27" y="24"/>
                      </a:lnTo>
                      <a:lnTo>
                        <a:pt x="28" y="23"/>
                      </a:lnTo>
                      <a:close/>
                      <a:moveTo>
                        <a:pt x="28" y="23"/>
                      </a:moveTo>
                      <a:lnTo>
                        <a:pt x="28" y="23"/>
                      </a:lnTo>
                      <a:lnTo>
                        <a:pt x="27" y="23"/>
                      </a:lnTo>
                      <a:lnTo>
                        <a:pt x="28" y="23"/>
                      </a:lnTo>
                      <a:close/>
                      <a:moveTo>
                        <a:pt x="28" y="23"/>
                      </a:moveTo>
                      <a:cubicBezTo>
                        <a:pt x="29" y="23"/>
                        <a:pt x="31" y="24"/>
                        <a:pt x="32" y="25"/>
                      </a:cubicBezTo>
                      <a:lnTo>
                        <a:pt x="32" y="26"/>
                      </a:lnTo>
                      <a:cubicBezTo>
                        <a:pt x="30" y="25"/>
                        <a:pt x="28" y="24"/>
                        <a:pt x="27" y="24"/>
                      </a:cubicBezTo>
                      <a:lnTo>
                        <a:pt x="28" y="23"/>
                      </a:lnTo>
                      <a:close/>
                      <a:moveTo>
                        <a:pt x="32" y="25"/>
                      </a:moveTo>
                      <a:cubicBezTo>
                        <a:pt x="35" y="26"/>
                        <a:pt x="37" y="27"/>
                        <a:pt x="38" y="27"/>
                      </a:cubicBezTo>
                      <a:lnTo>
                        <a:pt x="38" y="28"/>
                      </a:lnTo>
                      <a:cubicBezTo>
                        <a:pt x="37" y="28"/>
                        <a:pt x="34" y="27"/>
                        <a:pt x="32" y="26"/>
                      </a:cubicBezTo>
                      <a:lnTo>
                        <a:pt x="32" y="25"/>
                      </a:lnTo>
                      <a:close/>
                      <a:moveTo>
                        <a:pt x="38" y="27"/>
                      </a:moveTo>
                      <a:lnTo>
                        <a:pt x="38" y="27"/>
                      </a:lnTo>
                      <a:close/>
                      <a:moveTo>
                        <a:pt x="38" y="27"/>
                      </a:moveTo>
                      <a:lnTo>
                        <a:pt x="38" y="27"/>
                      </a:lnTo>
                      <a:lnTo>
                        <a:pt x="38" y="28"/>
                      </a:lnTo>
                      <a:lnTo>
                        <a:pt x="38" y="27"/>
                      </a:lnTo>
                      <a:close/>
                      <a:moveTo>
                        <a:pt x="38" y="28"/>
                      </a:moveTo>
                      <a:lnTo>
                        <a:pt x="38" y="28"/>
                      </a:lnTo>
                      <a:lnTo>
                        <a:pt x="38" y="27"/>
                      </a:lnTo>
                      <a:lnTo>
                        <a:pt x="38" y="28"/>
                      </a:lnTo>
                      <a:close/>
                      <a:moveTo>
                        <a:pt x="38" y="27"/>
                      </a:moveTo>
                      <a:cubicBezTo>
                        <a:pt x="39" y="26"/>
                        <a:pt x="40" y="25"/>
                        <a:pt x="41" y="25"/>
                      </a:cubicBezTo>
                      <a:lnTo>
                        <a:pt x="42" y="26"/>
                      </a:lnTo>
                      <a:cubicBezTo>
                        <a:pt x="41" y="26"/>
                        <a:pt x="40" y="27"/>
                        <a:pt x="38" y="28"/>
                      </a:cubicBezTo>
                      <a:lnTo>
                        <a:pt x="38" y="27"/>
                      </a:lnTo>
                      <a:close/>
                      <a:moveTo>
                        <a:pt x="41" y="25"/>
                      </a:moveTo>
                      <a:cubicBezTo>
                        <a:pt x="41" y="24"/>
                        <a:pt x="42" y="23"/>
                        <a:pt x="43" y="22"/>
                      </a:cubicBezTo>
                      <a:lnTo>
                        <a:pt x="44" y="23"/>
                      </a:lnTo>
                      <a:cubicBezTo>
                        <a:pt x="43" y="24"/>
                        <a:pt x="43" y="25"/>
                        <a:pt x="42" y="26"/>
                      </a:cubicBezTo>
                      <a:lnTo>
                        <a:pt x="41" y="25"/>
                      </a:lnTo>
                      <a:close/>
                      <a:moveTo>
                        <a:pt x="43" y="22"/>
                      </a:moveTo>
                      <a:cubicBezTo>
                        <a:pt x="46" y="17"/>
                        <a:pt x="45" y="10"/>
                        <a:pt x="43" y="6"/>
                      </a:cubicBezTo>
                      <a:lnTo>
                        <a:pt x="45" y="5"/>
                      </a:lnTo>
                      <a:cubicBezTo>
                        <a:pt x="47" y="10"/>
                        <a:pt x="47" y="17"/>
                        <a:pt x="44" y="23"/>
                      </a:cubicBezTo>
                      <a:lnTo>
                        <a:pt x="43" y="22"/>
                      </a:lnTo>
                      <a:close/>
                      <a:moveTo>
                        <a:pt x="45" y="5"/>
                      </a:moveTo>
                      <a:lnTo>
                        <a:pt x="45" y="5"/>
                      </a:lnTo>
                      <a:lnTo>
                        <a:pt x="44" y="5"/>
                      </a:lnTo>
                      <a:lnTo>
                        <a:pt x="45" y="5"/>
                      </a:lnTo>
                      <a:close/>
                      <a:moveTo>
                        <a:pt x="43" y="6"/>
                      </a:moveTo>
                      <a:cubicBezTo>
                        <a:pt x="42" y="3"/>
                        <a:pt x="39" y="2"/>
                        <a:pt x="35" y="2"/>
                      </a:cubicBezTo>
                      <a:lnTo>
                        <a:pt x="35" y="0"/>
                      </a:lnTo>
                      <a:cubicBezTo>
                        <a:pt x="40" y="1"/>
                        <a:pt x="43" y="2"/>
                        <a:pt x="45" y="5"/>
                      </a:cubicBezTo>
                      <a:lnTo>
                        <a:pt x="43" y="6"/>
                      </a:lnTo>
                      <a:close/>
                      <a:moveTo>
                        <a:pt x="35" y="2"/>
                      </a:moveTo>
                      <a:cubicBezTo>
                        <a:pt x="31" y="1"/>
                        <a:pt x="26" y="2"/>
                        <a:pt x="22" y="2"/>
                      </a:cubicBezTo>
                      <a:lnTo>
                        <a:pt x="22" y="1"/>
                      </a:lnTo>
                      <a:cubicBezTo>
                        <a:pt x="26" y="0"/>
                        <a:pt x="31" y="0"/>
                        <a:pt x="35" y="0"/>
                      </a:cubicBezTo>
                      <a:lnTo>
                        <a:pt x="35" y="2"/>
                      </a:lnTo>
                      <a:close/>
                      <a:moveTo>
                        <a:pt x="22" y="1"/>
                      </a:moveTo>
                      <a:lnTo>
                        <a:pt x="22" y="1"/>
                      </a:lnTo>
                      <a:close/>
                    </a:path>
                  </a:pathLst>
                </a:custGeom>
                <a:solidFill>
                  <a:srgbClr val="94939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600" name="Freeform 178"/>
                <p:cNvSpPr>
                  <a:spLocks noChangeArrowheads="1"/>
                </p:cNvSpPr>
                <p:nvPr/>
              </p:nvSpPr>
              <p:spPr bwMode="auto">
                <a:xfrm>
                  <a:off x="1803" y="3989"/>
                  <a:ext cx="80" cy="40"/>
                </a:xfrm>
                <a:custGeom>
                  <a:avLst/>
                  <a:gdLst>
                    <a:gd name="T0" fmla="*/ 42186 w 58"/>
                    <a:gd name="T1" fmla="*/ 13370 h 24"/>
                    <a:gd name="T2" fmla="*/ 27651 w 58"/>
                    <a:gd name="T3" fmla="*/ 5055 h 24"/>
                    <a:gd name="T4" fmla="*/ 0 w 58"/>
                    <a:gd name="T5" fmla="*/ 71203 h 24"/>
                    <a:gd name="T6" fmla="*/ 88116 w 58"/>
                    <a:gd name="T7" fmla="*/ 101813 h 24"/>
                    <a:gd name="T8" fmla="*/ 100098 w 58"/>
                    <a:gd name="T9" fmla="*/ 91630 h 24"/>
                    <a:gd name="T10" fmla="*/ 89314 w 58"/>
                    <a:gd name="T11" fmla="*/ 26967 h 24"/>
                    <a:gd name="T12" fmla="*/ 42186 w 58"/>
                    <a:gd name="T13" fmla="*/ 13370 h 24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58" h="24">
                      <a:moveTo>
                        <a:pt x="24" y="3"/>
                      </a:moveTo>
                      <a:cubicBezTo>
                        <a:pt x="21" y="1"/>
                        <a:pt x="17" y="0"/>
                        <a:pt x="16" y="1"/>
                      </a:cubicBezTo>
                      <a:cubicBezTo>
                        <a:pt x="10" y="5"/>
                        <a:pt x="5" y="10"/>
                        <a:pt x="0" y="16"/>
                      </a:cubicBezTo>
                      <a:cubicBezTo>
                        <a:pt x="17" y="21"/>
                        <a:pt x="33" y="21"/>
                        <a:pt x="50" y="23"/>
                      </a:cubicBezTo>
                      <a:cubicBezTo>
                        <a:pt x="51" y="24"/>
                        <a:pt x="57" y="23"/>
                        <a:pt x="57" y="20"/>
                      </a:cubicBezTo>
                      <a:cubicBezTo>
                        <a:pt x="58" y="14"/>
                        <a:pt x="56" y="9"/>
                        <a:pt x="51" y="6"/>
                      </a:cubicBezTo>
                      <a:cubicBezTo>
                        <a:pt x="43" y="1"/>
                        <a:pt x="33" y="8"/>
                        <a:pt x="24" y="3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601" name="Freeform 179"/>
                <p:cNvSpPr>
                  <a:spLocks noChangeArrowheads="1"/>
                </p:cNvSpPr>
                <p:nvPr/>
              </p:nvSpPr>
              <p:spPr bwMode="auto">
                <a:xfrm>
                  <a:off x="1801" y="3989"/>
                  <a:ext cx="81" cy="40"/>
                </a:xfrm>
                <a:custGeom>
                  <a:avLst/>
                  <a:gdLst>
                    <a:gd name="T0" fmla="*/ 42768 w 59"/>
                    <a:gd name="T1" fmla="*/ 8230 h 24"/>
                    <a:gd name="T2" fmla="*/ 42768 w 59"/>
                    <a:gd name="T3" fmla="*/ 8230 h 24"/>
                    <a:gd name="T4" fmla="*/ 40630 w 59"/>
                    <a:gd name="T5" fmla="*/ 13370 h 24"/>
                    <a:gd name="T6" fmla="*/ 42768 w 59"/>
                    <a:gd name="T7" fmla="*/ 8230 h 24"/>
                    <a:gd name="T8" fmla="*/ 32164 w 59"/>
                    <a:gd name="T9" fmla="*/ 5055 h 24"/>
                    <a:gd name="T10" fmla="*/ 35317 w 59"/>
                    <a:gd name="T11" fmla="*/ 5055 h 24"/>
                    <a:gd name="T12" fmla="*/ 30372 w 59"/>
                    <a:gd name="T13" fmla="*/ 5055 h 24"/>
                    <a:gd name="T14" fmla="*/ 32164 w 59"/>
                    <a:gd name="T15" fmla="*/ 5055 h 24"/>
                    <a:gd name="T16" fmla="*/ 32164 w 59"/>
                    <a:gd name="T17" fmla="*/ 5055 h 24"/>
                    <a:gd name="T18" fmla="*/ 32164 w 59"/>
                    <a:gd name="T19" fmla="*/ 5055 h 24"/>
                    <a:gd name="T20" fmla="*/ 32164 w 59"/>
                    <a:gd name="T21" fmla="*/ 5055 h 24"/>
                    <a:gd name="T22" fmla="*/ 30372 w 59"/>
                    <a:gd name="T23" fmla="*/ 0 h 24"/>
                    <a:gd name="T24" fmla="*/ 3103 w 59"/>
                    <a:gd name="T25" fmla="*/ 71203 h 24"/>
                    <a:gd name="T26" fmla="*/ 16351 w 59"/>
                    <a:gd name="T27" fmla="*/ 35325 h 24"/>
                    <a:gd name="T28" fmla="*/ 1868 w 59"/>
                    <a:gd name="T29" fmla="*/ 71203 h 24"/>
                    <a:gd name="T30" fmla="*/ 3103 w 59"/>
                    <a:gd name="T31" fmla="*/ 65588 h 24"/>
                    <a:gd name="T32" fmla="*/ 1868 w 59"/>
                    <a:gd name="T33" fmla="*/ 78162 h 24"/>
                    <a:gd name="T34" fmla="*/ 92288 w 59"/>
                    <a:gd name="T35" fmla="*/ 101813 h 24"/>
                    <a:gd name="T36" fmla="*/ 58666 w 59"/>
                    <a:gd name="T37" fmla="*/ 93272 h 24"/>
                    <a:gd name="T38" fmla="*/ 92288 w 59"/>
                    <a:gd name="T39" fmla="*/ 101813 h 24"/>
                    <a:gd name="T40" fmla="*/ 92288 w 59"/>
                    <a:gd name="T41" fmla="*/ 101813 h 24"/>
                    <a:gd name="T42" fmla="*/ 90838 w 59"/>
                    <a:gd name="T43" fmla="*/ 106583 h 24"/>
                    <a:gd name="T44" fmla="*/ 95767 w 59"/>
                    <a:gd name="T45" fmla="*/ 100245 h 24"/>
                    <a:gd name="T46" fmla="*/ 92288 w 59"/>
                    <a:gd name="T47" fmla="*/ 101813 h 24"/>
                    <a:gd name="T48" fmla="*/ 102483 w 59"/>
                    <a:gd name="T49" fmla="*/ 93272 h 24"/>
                    <a:gd name="T50" fmla="*/ 101692 w 59"/>
                    <a:gd name="T51" fmla="*/ 93272 h 24"/>
                    <a:gd name="T52" fmla="*/ 101692 w 59"/>
                    <a:gd name="T53" fmla="*/ 93272 h 24"/>
                    <a:gd name="T54" fmla="*/ 105043 w 59"/>
                    <a:gd name="T55" fmla="*/ 91630 h 24"/>
                    <a:gd name="T56" fmla="*/ 105043 w 59"/>
                    <a:gd name="T57" fmla="*/ 91630 h 24"/>
                    <a:gd name="T58" fmla="*/ 105043 w 59"/>
                    <a:gd name="T59" fmla="*/ 91630 h 24"/>
                    <a:gd name="T60" fmla="*/ 105043 w 59"/>
                    <a:gd name="T61" fmla="*/ 91630 h 24"/>
                    <a:gd name="T62" fmla="*/ 101692 w 59"/>
                    <a:gd name="T63" fmla="*/ 91630 h 24"/>
                    <a:gd name="T64" fmla="*/ 105043 w 59"/>
                    <a:gd name="T65" fmla="*/ 91630 h 24"/>
                    <a:gd name="T66" fmla="*/ 101692 w 59"/>
                    <a:gd name="T67" fmla="*/ 78162 h 24"/>
                    <a:gd name="T68" fmla="*/ 101692 w 59"/>
                    <a:gd name="T69" fmla="*/ 78162 h 24"/>
                    <a:gd name="T70" fmla="*/ 105043 w 59"/>
                    <a:gd name="T71" fmla="*/ 78162 h 24"/>
                    <a:gd name="T72" fmla="*/ 92288 w 59"/>
                    <a:gd name="T73" fmla="*/ 30153 h 24"/>
                    <a:gd name="T74" fmla="*/ 101692 w 59"/>
                    <a:gd name="T75" fmla="*/ 65588 h 24"/>
                    <a:gd name="T76" fmla="*/ 92288 w 59"/>
                    <a:gd name="T77" fmla="*/ 26967 h 24"/>
                    <a:gd name="T78" fmla="*/ 69310 w 59"/>
                    <a:gd name="T79" fmla="*/ 21737 h 24"/>
                    <a:gd name="T80" fmla="*/ 92288 w 59"/>
                    <a:gd name="T81" fmla="*/ 30153 h 24"/>
                    <a:gd name="T82" fmla="*/ 45109 w 59"/>
                    <a:gd name="T83" fmla="*/ 8230 h 24"/>
                    <a:gd name="T84" fmla="*/ 42768 w 59"/>
                    <a:gd name="T85" fmla="*/ 13370 h 24"/>
                    <a:gd name="T86" fmla="*/ 45109 w 59"/>
                    <a:gd name="T87" fmla="*/ 13370 h 24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</a:gdLst>
                  <a:ahLst/>
                  <a:cxnLst>
                    <a:cxn ang="T88">
                      <a:pos x="T0" y="T1"/>
                    </a:cxn>
                    <a:cxn ang="T89">
                      <a:pos x="T2" y="T3"/>
                    </a:cxn>
                    <a:cxn ang="T90">
                      <a:pos x="T4" y="T5"/>
                    </a:cxn>
                    <a:cxn ang="T91">
                      <a:pos x="T6" y="T7"/>
                    </a:cxn>
                    <a:cxn ang="T92">
                      <a:pos x="T8" y="T9"/>
                    </a:cxn>
                    <a:cxn ang="T93">
                      <a:pos x="T10" y="T11"/>
                    </a:cxn>
                    <a:cxn ang="T94">
                      <a:pos x="T12" y="T13"/>
                    </a:cxn>
                    <a:cxn ang="T95">
                      <a:pos x="T14" y="T15"/>
                    </a:cxn>
                    <a:cxn ang="T96">
                      <a:pos x="T16" y="T17"/>
                    </a:cxn>
                    <a:cxn ang="T97">
                      <a:pos x="T18" y="T19"/>
                    </a:cxn>
                    <a:cxn ang="T98">
                      <a:pos x="T20" y="T21"/>
                    </a:cxn>
                    <a:cxn ang="T99">
                      <a:pos x="T22" y="T23"/>
                    </a:cxn>
                    <a:cxn ang="T100">
                      <a:pos x="T24" y="T25"/>
                    </a:cxn>
                    <a:cxn ang="T101">
                      <a:pos x="T26" y="T27"/>
                    </a:cxn>
                    <a:cxn ang="T102">
                      <a:pos x="T28" y="T29"/>
                    </a:cxn>
                    <a:cxn ang="T103">
                      <a:pos x="T30" y="T31"/>
                    </a:cxn>
                    <a:cxn ang="T104">
                      <a:pos x="T32" y="T33"/>
                    </a:cxn>
                    <a:cxn ang="T105">
                      <a:pos x="T34" y="T35"/>
                    </a:cxn>
                    <a:cxn ang="T106">
                      <a:pos x="T36" y="T37"/>
                    </a:cxn>
                    <a:cxn ang="T107">
                      <a:pos x="T38" y="T39"/>
                    </a:cxn>
                    <a:cxn ang="T108">
                      <a:pos x="T40" y="T41"/>
                    </a:cxn>
                    <a:cxn ang="T109">
                      <a:pos x="T42" y="T43"/>
                    </a:cxn>
                    <a:cxn ang="T110">
                      <a:pos x="T44" y="T45"/>
                    </a:cxn>
                    <a:cxn ang="T111">
                      <a:pos x="T46" y="T47"/>
                    </a:cxn>
                    <a:cxn ang="T112">
                      <a:pos x="T48" y="T49"/>
                    </a:cxn>
                    <a:cxn ang="T113">
                      <a:pos x="T50" y="T51"/>
                    </a:cxn>
                    <a:cxn ang="T114">
                      <a:pos x="T52" y="T53"/>
                    </a:cxn>
                    <a:cxn ang="T115">
                      <a:pos x="T54" y="T55"/>
                    </a:cxn>
                    <a:cxn ang="T116">
                      <a:pos x="T56" y="T57"/>
                    </a:cxn>
                    <a:cxn ang="T117">
                      <a:pos x="T58" y="T59"/>
                    </a:cxn>
                    <a:cxn ang="T118">
                      <a:pos x="T60" y="T61"/>
                    </a:cxn>
                    <a:cxn ang="T119">
                      <a:pos x="T62" y="T63"/>
                    </a:cxn>
                    <a:cxn ang="T120">
                      <a:pos x="T64" y="T65"/>
                    </a:cxn>
                    <a:cxn ang="T121">
                      <a:pos x="T66" y="T67"/>
                    </a:cxn>
                    <a:cxn ang="T122">
                      <a:pos x="T68" y="T69"/>
                    </a:cxn>
                    <a:cxn ang="T123">
                      <a:pos x="T70" y="T71"/>
                    </a:cxn>
                    <a:cxn ang="T124">
                      <a:pos x="T72" y="T73"/>
                    </a:cxn>
                    <a:cxn ang="T125">
                      <a:pos x="T74" y="T75"/>
                    </a:cxn>
                    <a:cxn ang="T126">
                      <a:pos x="T76" y="T77"/>
                    </a:cxn>
                    <a:cxn ang="T127">
                      <a:pos x="T78" y="T79"/>
                    </a:cxn>
                    <a:cxn ang="T128">
                      <a:pos x="T80" y="T81"/>
                    </a:cxn>
                    <a:cxn ang="T129">
                      <a:pos x="T82" y="T83"/>
                    </a:cxn>
                    <a:cxn ang="T130">
                      <a:pos x="T84" y="T85"/>
                    </a:cxn>
                    <a:cxn ang="T131">
                      <a:pos x="T86" y="T87"/>
                    </a:cxn>
                  </a:cxnLst>
                  <a:rect l="0" t="0" r="r" b="b"/>
                  <a:pathLst>
                    <a:path w="59" h="24">
                      <a:moveTo>
                        <a:pt x="24" y="3"/>
                      </a:moveTo>
                      <a:cubicBezTo>
                        <a:pt x="24" y="3"/>
                        <a:pt x="24" y="3"/>
                        <a:pt x="23" y="3"/>
                      </a:cubicBezTo>
                      <a:lnTo>
                        <a:pt x="24" y="2"/>
                      </a:lnTo>
                      <a:cubicBezTo>
                        <a:pt x="25" y="2"/>
                        <a:pt x="25" y="2"/>
                        <a:pt x="25" y="2"/>
                      </a:cubicBezTo>
                      <a:lnTo>
                        <a:pt x="24" y="3"/>
                      </a:lnTo>
                      <a:close/>
                      <a:moveTo>
                        <a:pt x="24" y="2"/>
                      </a:moveTo>
                      <a:lnTo>
                        <a:pt x="24" y="2"/>
                      </a:lnTo>
                      <a:close/>
                      <a:moveTo>
                        <a:pt x="23" y="3"/>
                      </a:moveTo>
                      <a:cubicBezTo>
                        <a:pt x="22" y="2"/>
                        <a:pt x="21" y="1"/>
                        <a:pt x="20" y="1"/>
                      </a:cubicBezTo>
                      <a:lnTo>
                        <a:pt x="20" y="0"/>
                      </a:lnTo>
                      <a:cubicBezTo>
                        <a:pt x="21" y="0"/>
                        <a:pt x="23" y="1"/>
                        <a:pt x="24" y="2"/>
                      </a:cubicBezTo>
                      <a:lnTo>
                        <a:pt x="23" y="3"/>
                      </a:lnTo>
                      <a:close/>
                      <a:moveTo>
                        <a:pt x="20" y="1"/>
                      </a:moveTo>
                      <a:cubicBezTo>
                        <a:pt x="19" y="1"/>
                        <a:pt x="18" y="1"/>
                        <a:pt x="18" y="1"/>
                      </a:cubicBezTo>
                      <a:lnTo>
                        <a:pt x="17" y="0"/>
                      </a:lnTo>
                      <a:cubicBezTo>
                        <a:pt x="17" y="0"/>
                        <a:pt x="19" y="0"/>
                        <a:pt x="20" y="0"/>
                      </a:cubicBezTo>
                      <a:lnTo>
                        <a:pt x="20" y="1"/>
                      </a:lnTo>
                      <a:close/>
                      <a:moveTo>
                        <a:pt x="18" y="1"/>
                      </a:moveTo>
                      <a:lnTo>
                        <a:pt x="18" y="1"/>
                      </a:lnTo>
                      <a:lnTo>
                        <a:pt x="17" y="1"/>
                      </a:lnTo>
                      <a:lnTo>
                        <a:pt x="18" y="1"/>
                      </a:lnTo>
                      <a:close/>
                      <a:moveTo>
                        <a:pt x="18" y="1"/>
                      </a:moveTo>
                      <a:cubicBezTo>
                        <a:pt x="18" y="1"/>
                        <a:pt x="18" y="1"/>
                        <a:pt x="18" y="1"/>
                      </a:cubicBezTo>
                      <a:lnTo>
                        <a:pt x="17" y="0"/>
                      </a:lnTo>
                      <a:cubicBezTo>
                        <a:pt x="17" y="0"/>
                        <a:pt x="17" y="0"/>
                        <a:pt x="17" y="0"/>
                      </a:cubicBezTo>
                      <a:lnTo>
                        <a:pt x="18" y="1"/>
                      </a:lnTo>
                      <a:close/>
                      <a:moveTo>
                        <a:pt x="18" y="1"/>
                      </a:moveTo>
                      <a:lnTo>
                        <a:pt x="18" y="1"/>
                      </a:lnTo>
                      <a:lnTo>
                        <a:pt x="17" y="1"/>
                      </a:lnTo>
                      <a:lnTo>
                        <a:pt x="18" y="1"/>
                      </a:lnTo>
                      <a:close/>
                      <a:moveTo>
                        <a:pt x="18" y="1"/>
                      </a:moveTo>
                      <a:cubicBezTo>
                        <a:pt x="15" y="3"/>
                        <a:pt x="12" y="6"/>
                        <a:pt x="9" y="8"/>
                      </a:cubicBezTo>
                      <a:lnTo>
                        <a:pt x="8" y="8"/>
                      </a:lnTo>
                      <a:cubicBezTo>
                        <a:pt x="11" y="5"/>
                        <a:pt x="14" y="3"/>
                        <a:pt x="17" y="0"/>
                      </a:cubicBezTo>
                      <a:lnTo>
                        <a:pt x="18" y="1"/>
                      </a:lnTo>
                      <a:close/>
                      <a:moveTo>
                        <a:pt x="9" y="8"/>
                      </a:moveTo>
                      <a:cubicBezTo>
                        <a:pt x="7" y="11"/>
                        <a:pt x="4" y="14"/>
                        <a:pt x="2" y="16"/>
                      </a:cubicBezTo>
                      <a:lnTo>
                        <a:pt x="1" y="16"/>
                      </a:lnTo>
                      <a:cubicBezTo>
                        <a:pt x="3" y="13"/>
                        <a:pt x="6" y="10"/>
                        <a:pt x="8" y="8"/>
                      </a:cubicBezTo>
                      <a:lnTo>
                        <a:pt x="9" y="8"/>
                      </a:lnTo>
                      <a:close/>
                      <a:moveTo>
                        <a:pt x="1" y="17"/>
                      </a:moveTo>
                      <a:lnTo>
                        <a:pt x="0" y="16"/>
                      </a:lnTo>
                      <a:lnTo>
                        <a:pt x="1" y="16"/>
                      </a:lnTo>
                      <a:lnTo>
                        <a:pt x="1" y="17"/>
                      </a:lnTo>
                      <a:close/>
                      <a:moveTo>
                        <a:pt x="2" y="15"/>
                      </a:moveTo>
                      <a:cubicBezTo>
                        <a:pt x="12" y="19"/>
                        <a:pt x="23" y="20"/>
                        <a:pt x="33" y="21"/>
                      </a:cubicBezTo>
                      <a:lnTo>
                        <a:pt x="33" y="22"/>
                      </a:lnTo>
                      <a:cubicBezTo>
                        <a:pt x="22" y="21"/>
                        <a:pt x="12" y="20"/>
                        <a:pt x="1" y="17"/>
                      </a:cubicBezTo>
                      <a:lnTo>
                        <a:pt x="2" y="15"/>
                      </a:lnTo>
                      <a:close/>
                      <a:moveTo>
                        <a:pt x="33" y="21"/>
                      </a:moveTo>
                      <a:cubicBezTo>
                        <a:pt x="39" y="21"/>
                        <a:pt x="45" y="22"/>
                        <a:pt x="52" y="23"/>
                      </a:cubicBezTo>
                      <a:lnTo>
                        <a:pt x="51" y="24"/>
                      </a:lnTo>
                      <a:cubicBezTo>
                        <a:pt x="45" y="23"/>
                        <a:pt x="39" y="22"/>
                        <a:pt x="33" y="22"/>
                      </a:cubicBezTo>
                      <a:lnTo>
                        <a:pt x="33" y="21"/>
                      </a:lnTo>
                      <a:close/>
                      <a:moveTo>
                        <a:pt x="52" y="23"/>
                      </a:moveTo>
                      <a:lnTo>
                        <a:pt x="52" y="23"/>
                      </a:lnTo>
                      <a:lnTo>
                        <a:pt x="51" y="23"/>
                      </a:lnTo>
                      <a:lnTo>
                        <a:pt x="52" y="23"/>
                      </a:lnTo>
                      <a:close/>
                      <a:moveTo>
                        <a:pt x="52" y="23"/>
                      </a:moveTo>
                      <a:cubicBezTo>
                        <a:pt x="52" y="23"/>
                        <a:pt x="52" y="23"/>
                        <a:pt x="52" y="23"/>
                      </a:cubicBezTo>
                      <a:lnTo>
                        <a:pt x="52" y="24"/>
                      </a:lnTo>
                      <a:cubicBezTo>
                        <a:pt x="51" y="24"/>
                        <a:pt x="51" y="24"/>
                        <a:pt x="51" y="24"/>
                      </a:cubicBezTo>
                      <a:lnTo>
                        <a:pt x="52" y="23"/>
                      </a:lnTo>
                      <a:close/>
                      <a:moveTo>
                        <a:pt x="52" y="23"/>
                      </a:moveTo>
                      <a:cubicBezTo>
                        <a:pt x="52" y="23"/>
                        <a:pt x="53" y="23"/>
                        <a:pt x="54" y="22"/>
                      </a:cubicBezTo>
                      <a:lnTo>
                        <a:pt x="55" y="23"/>
                      </a:lnTo>
                      <a:cubicBezTo>
                        <a:pt x="54" y="24"/>
                        <a:pt x="52" y="24"/>
                        <a:pt x="52" y="24"/>
                      </a:cubicBezTo>
                      <a:lnTo>
                        <a:pt x="52" y="23"/>
                      </a:lnTo>
                      <a:close/>
                      <a:moveTo>
                        <a:pt x="54" y="22"/>
                      </a:moveTo>
                      <a:cubicBezTo>
                        <a:pt x="56" y="22"/>
                        <a:pt x="57" y="21"/>
                        <a:pt x="57" y="21"/>
                      </a:cubicBezTo>
                      <a:lnTo>
                        <a:pt x="58" y="21"/>
                      </a:lnTo>
                      <a:cubicBezTo>
                        <a:pt x="58" y="22"/>
                        <a:pt x="56" y="23"/>
                        <a:pt x="55" y="23"/>
                      </a:cubicBezTo>
                      <a:lnTo>
                        <a:pt x="54" y="22"/>
                      </a:lnTo>
                      <a:close/>
                      <a:moveTo>
                        <a:pt x="57" y="21"/>
                      </a:moveTo>
                      <a:lnTo>
                        <a:pt x="57" y="21"/>
                      </a:lnTo>
                      <a:lnTo>
                        <a:pt x="58" y="21"/>
                      </a:lnTo>
                      <a:lnTo>
                        <a:pt x="57" y="21"/>
                      </a:lnTo>
                      <a:close/>
                      <a:moveTo>
                        <a:pt x="57" y="21"/>
                      </a:moveTo>
                      <a:cubicBezTo>
                        <a:pt x="57" y="20"/>
                        <a:pt x="57" y="20"/>
                        <a:pt x="57" y="20"/>
                      </a:cubicBezTo>
                      <a:lnTo>
                        <a:pt x="59" y="20"/>
                      </a:lnTo>
                      <a:cubicBezTo>
                        <a:pt x="59" y="20"/>
                        <a:pt x="59" y="21"/>
                        <a:pt x="58" y="21"/>
                      </a:cubicBezTo>
                      <a:lnTo>
                        <a:pt x="57" y="21"/>
                      </a:lnTo>
                      <a:close/>
                      <a:moveTo>
                        <a:pt x="59" y="20"/>
                      </a:moveTo>
                      <a:lnTo>
                        <a:pt x="59" y="20"/>
                      </a:lnTo>
                      <a:lnTo>
                        <a:pt x="58" y="20"/>
                      </a:lnTo>
                      <a:lnTo>
                        <a:pt x="59" y="20"/>
                      </a:lnTo>
                      <a:close/>
                      <a:moveTo>
                        <a:pt x="57" y="20"/>
                      </a:moveTo>
                      <a:lnTo>
                        <a:pt x="57" y="20"/>
                      </a:lnTo>
                      <a:lnTo>
                        <a:pt x="59" y="20"/>
                      </a:lnTo>
                      <a:lnTo>
                        <a:pt x="57" y="20"/>
                      </a:lnTo>
                      <a:close/>
                      <a:moveTo>
                        <a:pt x="57" y="20"/>
                      </a:moveTo>
                      <a:cubicBezTo>
                        <a:pt x="57" y="19"/>
                        <a:pt x="57" y="18"/>
                        <a:pt x="57" y="17"/>
                      </a:cubicBezTo>
                      <a:lnTo>
                        <a:pt x="59" y="17"/>
                      </a:lnTo>
                      <a:cubicBezTo>
                        <a:pt x="59" y="18"/>
                        <a:pt x="59" y="19"/>
                        <a:pt x="59" y="20"/>
                      </a:cubicBezTo>
                      <a:lnTo>
                        <a:pt x="57" y="20"/>
                      </a:lnTo>
                      <a:close/>
                      <a:moveTo>
                        <a:pt x="57" y="17"/>
                      </a:moveTo>
                      <a:lnTo>
                        <a:pt x="57" y="17"/>
                      </a:lnTo>
                      <a:lnTo>
                        <a:pt x="58" y="17"/>
                      </a:lnTo>
                      <a:lnTo>
                        <a:pt x="57" y="17"/>
                      </a:lnTo>
                      <a:close/>
                      <a:moveTo>
                        <a:pt x="57" y="17"/>
                      </a:moveTo>
                      <a:cubicBezTo>
                        <a:pt x="57" y="17"/>
                        <a:pt x="57" y="16"/>
                        <a:pt x="57" y="15"/>
                      </a:cubicBezTo>
                      <a:lnTo>
                        <a:pt x="59" y="15"/>
                      </a:lnTo>
                      <a:cubicBezTo>
                        <a:pt x="59" y="16"/>
                        <a:pt x="59" y="17"/>
                        <a:pt x="59" y="17"/>
                      </a:cubicBezTo>
                      <a:lnTo>
                        <a:pt x="57" y="17"/>
                      </a:lnTo>
                      <a:close/>
                      <a:moveTo>
                        <a:pt x="57" y="15"/>
                      </a:moveTo>
                      <a:cubicBezTo>
                        <a:pt x="57" y="12"/>
                        <a:pt x="55" y="9"/>
                        <a:pt x="52" y="7"/>
                      </a:cubicBezTo>
                      <a:lnTo>
                        <a:pt x="53" y="6"/>
                      </a:lnTo>
                      <a:cubicBezTo>
                        <a:pt x="56" y="8"/>
                        <a:pt x="58" y="11"/>
                        <a:pt x="59" y="15"/>
                      </a:cubicBezTo>
                      <a:lnTo>
                        <a:pt x="57" y="15"/>
                      </a:lnTo>
                      <a:close/>
                      <a:moveTo>
                        <a:pt x="52" y="7"/>
                      </a:moveTo>
                      <a:lnTo>
                        <a:pt x="52" y="7"/>
                      </a:lnTo>
                      <a:lnTo>
                        <a:pt x="52" y="6"/>
                      </a:lnTo>
                      <a:lnTo>
                        <a:pt x="52" y="7"/>
                      </a:lnTo>
                      <a:close/>
                      <a:moveTo>
                        <a:pt x="52" y="7"/>
                      </a:moveTo>
                      <a:cubicBezTo>
                        <a:pt x="48" y="4"/>
                        <a:pt x="44" y="5"/>
                        <a:pt x="39" y="5"/>
                      </a:cubicBezTo>
                      <a:lnTo>
                        <a:pt x="39" y="4"/>
                      </a:lnTo>
                      <a:cubicBezTo>
                        <a:pt x="44" y="3"/>
                        <a:pt x="49" y="3"/>
                        <a:pt x="53" y="6"/>
                      </a:cubicBezTo>
                      <a:lnTo>
                        <a:pt x="52" y="7"/>
                      </a:lnTo>
                      <a:close/>
                      <a:moveTo>
                        <a:pt x="39" y="5"/>
                      </a:moveTo>
                      <a:cubicBezTo>
                        <a:pt x="34" y="5"/>
                        <a:pt x="29" y="6"/>
                        <a:pt x="24" y="3"/>
                      </a:cubicBezTo>
                      <a:lnTo>
                        <a:pt x="25" y="2"/>
                      </a:lnTo>
                      <a:cubicBezTo>
                        <a:pt x="30" y="5"/>
                        <a:pt x="34" y="4"/>
                        <a:pt x="39" y="4"/>
                      </a:cubicBezTo>
                      <a:lnTo>
                        <a:pt x="39" y="5"/>
                      </a:lnTo>
                      <a:close/>
                      <a:moveTo>
                        <a:pt x="24" y="3"/>
                      </a:moveTo>
                      <a:lnTo>
                        <a:pt x="24" y="3"/>
                      </a:lnTo>
                      <a:lnTo>
                        <a:pt x="25" y="3"/>
                      </a:lnTo>
                      <a:lnTo>
                        <a:pt x="24" y="3"/>
                      </a:lnTo>
                      <a:close/>
                    </a:path>
                  </a:pathLst>
                </a:custGeom>
                <a:solidFill>
                  <a:srgbClr val="94939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602" name="Freeform 180"/>
                <p:cNvSpPr>
                  <a:spLocks noChangeArrowheads="1"/>
                </p:cNvSpPr>
                <p:nvPr/>
              </p:nvSpPr>
              <p:spPr bwMode="auto">
                <a:xfrm>
                  <a:off x="1927" y="3862"/>
                  <a:ext cx="50" cy="88"/>
                </a:xfrm>
                <a:custGeom>
                  <a:avLst/>
                  <a:gdLst>
                    <a:gd name="T0" fmla="*/ 14300 w 37"/>
                    <a:gd name="T1" fmla="*/ 58418 h 51"/>
                    <a:gd name="T2" fmla="*/ 4305 w 37"/>
                    <a:gd name="T3" fmla="*/ 295285 h 51"/>
                    <a:gd name="T4" fmla="*/ 31823 w 37"/>
                    <a:gd name="T5" fmla="*/ 360836 h 51"/>
                    <a:gd name="T6" fmla="*/ 41620 w 37"/>
                    <a:gd name="T7" fmla="*/ 313987 h 51"/>
                    <a:gd name="T8" fmla="*/ 48815 w 37"/>
                    <a:gd name="T9" fmla="*/ 117649 h 51"/>
                    <a:gd name="T10" fmla="*/ 32259 w 37"/>
                    <a:gd name="T11" fmla="*/ 7571 h 51"/>
                    <a:gd name="T12" fmla="*/ 14300 w 37"/>
                    <a:gd name="T13" fmla="*/ 58418 h 51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37" h="51">
                      <a:moveTo>
                        <a:pt x="10" y="8"/>
                      </a:moveTo>
                      <a:cubicBezTo>
                        <a:pt x="8" y="20"/>
                        <a:pt x="0" y="29"/>
                        <a:pt x="3" y="41"/>
                      </a:cubicBezTo>
                      <a:cubicBezTo>
                        <a:pt x="5" y="47"/>
                        <a:pt x="14" y="48"/>
                        <a:pt x="21" y="50"/>
                      </a:cubicBezTo>
                      <a:cubicBezTo>
                        <a:pt x="27" y="51"/>
                        <a:pt x="28" y="45"/>
                        <a:pt x="28" y="43"/>
                      </a:cubicBezTo>
                      <a:cubicBezTo>
                        <a:pt x="32" y="34"/>
                        <a:pt x="28" y="25"/>
                        <a:pt x="33" y="16"/>
                      </a:cubicBezTo>
                      <a:cubicBezTo>
                        <a:pt x="37" y="9"/>
                        <a:pt x="29" y="2"/>
                        <a:pt x="22" y="1"/>
                      </a:cubicBezTo>
                      <a:cubicBezTo>
                        <a:pt x="17" y="0"/>
                        <a:pt x="11" y="5"/>
                        <a:pt x="10" y="8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603" name="Freeform 182"/>
                <p:cNvSpPr>
                  <a:spLocks noChangeArrowheads="1"/>
                </p:cNvSpPr>
                <p:nvPr/>
              </p:nvSpPr>
              <p:spPr bwMode="auto">
                <a:xfrm>
                  <a:off x="1968" y="3928"/>
                  <a:ext cx="63" cy="100"/>
                </a:xfrm>
                <a:custGeom>
                  <a:avLst/>
                  <a:gdLst>
                    <a:gd name="T0" fmla="*/ 20160 w 46"/>
                    <a:gd name="T1" fmla="*/ 41212 h 58"/>
                    <a:gd name="T2" fmla="*/ 18343 w 46"/>
                    <a:gd name="T3" fmla="*/ 88519 h 58"/>
                    <a:gd name="T4" fmla="*/ 1733 w 46"/>
                    <a:gd name="T5" fmla="*/ 146522 h 58"/>
                    <a:gd name="T6" fmla="*/ 2872 w 46"/>
                    <a:gd name="T7" fmla="*/ 295834 h 58"/>
                    <a:gd name="T8" fmla="*/ 58513 w 46"/>
                    <a:gd name="T9" fmla="*/ 340695 h 58"/>
                    <a:gd name="T10" fmla="*/ 42818 w 46"/>
                    <a:gd name="T11" fmla="*/ 154014 h 58"/>
                    <a:gd name="T12" fmla="*/ 33304 w 46"/>
                    <a:gd name="T13" fmla="*/ 29790 h 58"/>
                    <a:gd name="T14" fmla="*/ 25915 w 46"/>
                    <a:gd name="T15" fmla="*/ 0 h 58"/>
                    <a:gd name="T16" fmla="*/ 20160 w 46"/>
                    <a:gd name="T17" fmla="*/ 41212 h 58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46" h="58">
                      <a:moveTo>
                        <a:pt x="12" y="6"/>
                      </a:moveTo>
                      <a:cubicBezTo>
                        <a:pt x="12" y="8"/>
                        <a:pt x="13" y="11"/>
                        <a:pt x="11" y="13"/>
                      </a:cubicBezTo>
                      <a:cubicBezTo>
                        <a:pt x="9" y="17"/>
                        <a:pt x="1" y="18"/>
                        <a:pt x="1" y="22"/>
                      </a:cubicBezTo>
                      <a:cubicBezTo>
                        <a:pt x="1" y="29"/>
                        <a:pt x="0" y="37"/>
                        <a:pt x="2" y="44"/>
                      </a:cubicBezTo>
                      <a:cubicBezTo>
                        <a:pt x="5" y="55"/>
                        <a:pt x="27" y="58"/>
                        <a:pt x="36" y="51"/>
                      </a:cubicBezTo>
                      <a:cubicBezTo>
                        <a:pt x="46" y="44"/>
                        <a:pt x="34" y="31"/>
                        <a:pt x="26" y="23"/>
                      </a:cubicBezTo>
                      <a:cubicBezTo>
                        <a:pt x="21" y="18"/>
                        <a:pt x="22" y="11"/>
                        <a:pt x="20" y="4"/>
                      </a:cubicBezTo>
                      <a:cubicBezTo>
                        <a:pt x="19" y="3"/>
                        <a:pt x="17" y="2"/>
                        <a:pt x="16" y="0"/>
                      </a:cubicBezTo>
                      <a:cubicBezTo>
                        <a:pt x="14" y="2"/>
                        <a:pt x="11" y="3"/>
                        <a:pt x="12" y="6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604" name="Freeform 184"/>
                <p:cNvSpPr>
                  <a:spLocks noChangeArrowheads="1"/>
                </p:cNvSpPr>
                <p:nvPr/>
              </p:nvSpPr>
              <p:spPr bwMode="auto">
                <a:xfrm>
                  <a:off x="1980" y="3873"/>
                  <a:ext cx="44" cy="57"/>
                </a:xfrm>
                <a:custGeom>
                  <a:avLst/>
                  <a:gdLst>
                    <a:gd name="T0" fmla="*/ 8293 w 33"/>
                    <a:gd name="T1" fmla="*/ 35264 h 33"/>
                    <a:gd name="T2" fmla="*/ 7585 w 33"/>
                    <a:gd name="T3" fmla="*/ 163246 h 33"/>
                    <a:gd name="T4" fmla="*/ 24057 w 33"/>
                    <a:gd name="T5" fmla="*/ 232159 h 33"/>
                    <a:gd name="T6" fmla="*/ 31841 w 33"/>
                    <a:gd name="T7" fmla="*/ 35264 h 33"/>
                    <a:gd name="T8" fmla="*/ 9948 w 33"/>
                    <a:gd name="T9" fmla="*/ 21164 h 33"/>
                    <a:gd name="T10" fmla="*/ 8293 w 33"/>
                    <a:gd name="T11" fmla="*/ 58762 h 33"/>
                    <a:gd name="T12" fmla="*/ 8293 w 33"/>
                    <a:gd name="T13" fmla="*/ 35264 h 33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33" h="33">
                      <a:moveTo>
                        <a:pt x="7" y="5"/>
                      </a:moveTo>
                      <a:cubicBezTo>
                        <a:pt x="5" y="10"/>
                        <a:pt x="0" y="18"/>
                        <a:pt x="6" y="22"/>
                      </a:cubicBezTo>
                      <a:cubicBezTo>
                        <a:pt x="11" y="26"/>
                        <a:pt x="15" y="33"/>
                        <a:pt x="19" y="32"/>
                      </a:cubicBezTo>
                      <a:cubicBezTo>
                        <a:pt x="33" y="31"/>
                        <a:pt x="31" y="14"/>
                        <a:pt x="25" y="5"/>
                      </a:cubicBezTo>
                      <a:cubicBezTo>
                        <a:pt x="22" y="0"/>
                        <a:pt x="14" y="2"/>
                        <a:pt x="8" y="3"/>
                      </a:cubicBezTo>
                      <a:cubicBezTo>
                        <a:pt x="6" y="3"/>
                        <a:pt x="3" y="6"/>
                        <a:pt x="7" y="8"/>
                      </a:cubicBezTo>
                      <a:lnTo>
                        <a:pt x="7" y="5"/>
                      </a:ln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605" name="Freeform 186"/>
                <p:cNvSpPr>
                  <a:spLocks noChangeArrowheads="1"/>
                </p:cNvSpPr>
                <p:nvPr/>
              </p:nvSpPr>
              <p:spPr bwMode="auto">
                <a:xfrm>
                  <a:off x="2013" y="3907"/>
                  <a:ext cx="65" cy="82"/>
                </a:xfrm>
                <a:custGeom>
                  <a:avLst/>
                  <a:gdLst>
                    <a:gd name="T0" fmla="*/ 30156 w 47"/>
                    <a:gd name="T1" fmla="*/ 26599 h 48"/>
                    <a:gd name="T2" fmla="*/ 8919 w 47"/>
                    <a:gd name="T3" fmla="*/ 138650 h 48"/>
                    <a:gd name="T4" fmla="*/ 27494 w 47"/>
                    <a:gd name="T5" fmla="*/ 275559 h 48"/>
                    <a:gd name="T6" fmla="*/ 50044 w 47"/>
                    <a:gd name="T7" fmla="*/ 258433 h 48"/>
                    <a:gd name="T8" fmla="*/ 58754 w 47"/>
                    <a:gd name="T9" fmla="*/ 213957 h 48"/>
                    <a:gd name="T10" fmla="*/ 84236 w 47"/>
                    <a:gd name="T11" fmla="*/ 84243 h 48"/>
                    <a:gd name="T12" fmla="*/ 66647 w 47"/>
                    <a:gd name="T13" fmla="*/ 6386 h 48"/>
                    <a:gd name="T14" fmla="*/ 40777 w 47"/>
                    <a:gd name="T15" fmla="*/ 26599 h 48"/>
                    <a:gd name="T16" fmla="*/ 30156 w 47"/>
                    <a:gd name="T17" fmla="*/ 26599 h 48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47" h="48">
                      <a:moveTo>
                        <a:pt x="16" y="4"/>
                      </a:moveTo>
                      <a:cubicBezTo>
                        <a:pt x="16" y="13"/>
                        <a:pt x="9" y="16"/>
                        <a:pt x="5" y="23"/>
                      </a:cubicBezTo>
                      <a:cubicBezTo>
                        <a:pt x="0" y="31"/>
                        <a:pt x="8" y="40"/>
                        <a:pt x="15" y="46"/>
                      </a:cubicBezTo>
                      <a:cubicBezTo>
                        <a:pt x="18" y="48"/>
                        <a:pt x="25" y="47"/>
                        <a:pt x="27" y="43"/>
                      </a:cubicBezTo>
                      <a:cubicBezTo>
                        <a:pt x="28" y="40"/>
                        <a:pt x="30" y="37"/>
                        <a:pt x="32" y="36"/>
                      </a:cubicBezTo>
                      <a:cubicBezTo>
                        <a:pt x="40" y="30"/>
                        <a:pt x="47" y="22"/>
                        <a:pt x="46" y="14"/>
                      </a:cubicBezTo>
                      <a:cubicBezTo>
                        <a:pt x="45" y="8"/>
                        <a:pt x="42" y="3"/>
                        <a:pt x="36" y="1"/>
                      </a:cubicBezTo>
                      <a:cubicBezTo>
                        <a:pt x="32" y="0"/>
                        <a:pt x="27" y="0"/>
                        <a:pt x="22" y="4"/>
                      </a:cubicBezTo>
                      <a:cubicBezTo>
                        <a:pt x="21" y="5"/>
                        <a:pt x="15" y="3"/>
                        <a:pt x="16" y="4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606" name="Freeform 187"/>
                <p:cNvSpPr>
                  <a:spLocks noChangeArrowheads="1"/>
                </p:cNvSpPr>
                <p:nvPr/>
              </p:nvSpPr>
              <p:spPr bwMode="auto">
                <a:xfrm>
                  <a:off x="2015" y="3907"/>
                  <a:ext cx="62" cy="82"/>
                </a:xfrm>
                <a:custGeom>
                  <a:avLst/>
                  <a:gdLst>
                    <a:gd name="T0" fmla="*/ 13457 w 45"/>
                    <a:gd name="T1" fmla="*/ 101736 h 48"/>
                    <a:gd name="T2" fmla="*/ 15139 w 45"/>
                    <a:gd name="T3" fmla="*/ 101736 h 48"/>
                    <a:gd name="T4" fmla="*/ 13457 w 45"/>
                    <a:gd name="T5" fmla="*/ 101736 h 48"/>
                    <a:gd name="T6" fmla="*/ 8071 w 45"/>
                    <a:gd name="T7" fmla="*/ 209009 h 48"/>
                    <a:gd name="T8" fmla="*/ 8071 w 45"/>
                    <a:gd name="T9" fmla="*/ 138650 h 48"/>
                    <a:gd name="T10" fmla="*/ 25223 w 45"/>
                    <a:gd name="T11" fmla="*/ 279828 h 48"/>
                    <a:gd name="T12" fmla="*/ 25223 w 45"/>
                    <a:gd name="T13" fmla="*/ 279828 h 48"/>
                    <a:gd name="T14" fmla="*/ 25223 w 45"/>
                    <a:gd name="T15" fmla="*/ 279828 h 48"/>
                    <a:gd name="T16" fmla="*/ 25707 w 45"/>
                    <a:gd name="T17" fmla="*/ 286054 h 48"/>
                    <a:gd name="T18" fmla="*/ 28593 w 45"/>
                    <a:gd name="T19" fmla="*/ 275559 h 48"/>
                    <a:gd name="T20" fmla="*/ 25707 w 45"/>
                    <a:gd name="T21" fmla="*/ 286054 h 48"/>
                    <a:gd name="T22" fmla="*/ 35876 w 45"/>
                    <a:gd name="T23" fmla="*/ 286054 h 48"/>
                    <a:gd name="T24" fmla="*/ 35876 w 45"/>
                    <a:gd name="T25" fmla="*/ 279828 h 48"/>
                    <a:gd name="T26" fmla="*/ 35876 w 45"/>
                    <a:gd name="T27" fmla="*/ 286054 h 48"/>
                    <a:gd name="T28" fmla="*/ 45748 w 45"/>
                    <a:gd name="T29" fmla="*/ 275559 h 48"/>
                    <a:gd name="T30" fmla="*/ 42841 w 45"/>
                    <a:gd name="T31" fmla="*/ 269194 h 48"/>
                    <a:gd name="T32" fmla="*/ 45748 w 45"/>
                    <a:gd name="T33" fmla="*/ 275559 h 48"/>
                    <a:gd name="T34" fmla="*/ 45748 w 45"/>
                    <a:gd name="T35" fmla="*/ 258433 h 48"/>
                    <a:gd name="T36" fmla="*/ 45748 w 45"/>
                    <a:gd name="T37" fmla="*/ 258433 h 48"/>
                    <a:gd name="T38" fmla="*/ 47655 w 45"/>
                    <a:gd name="T39" fmla="*/ 258433 h 48"/>
                    <a:gd name="T40" fmla="*/ 45748 w 45"/>
                    <a:gd name="T41" fmla="*/ 251544 h 48"/>
                    <a:gd name="T42" fmla="*/ 45748 w 45"/>
                    <a:gd name="T43" fmla="*/ 258433 h 48"/>
                    <a:gd name="T44" fmla="*/ 48827 w 45"/>
                    <a:gd name="T45" fmla="*/ 242055 h 48"/>
                    <a:gd name="T46" fmla="*/ 47655 w 45"/>
                    <a:gd name="T47" fmla="*/ 242055 h 48"/>
                    <a:gd name="T48" fmla="*/ 48827 w 45"/>
                    <a:gd name="T49" fmla="*/ 242055 h 48"/>
                    <a:gd name="T50" fmla="*/ 54244 w 45"/>
                    <a:gd name="T51" fmla="*/ 209009 h 48"/>
                    <a:gd name="T52" fmla="*/ 54244 w 45"/>
                    <a:gd name="T53" fmla="*/ 209009 h 48"/>
                    <a:gd name="T54" fmla="*/ 56113 w 45"/>
                    <a:gd name="T55" fmla="*/ 213957 h 48"/>
                    <a:gd name="T56" fmla="*/ 82508 w 45"/>
                    <a:gd name="T57" fmla="*/ 84243 h 48"/>
                    <a:gd name="T58" fmla="*/ 76250 w 45"/>
                    <a:gd name="T59" fmla="*/ 147076 h 48"/>
                    <a:gd name="T60" fmla="*/ 82508 w 45"/>
                    <a:gd name="T61" fmla="*/ 84243 h 48"/>
                    <a:gd name="T62" fmla="*/ 82508 w 45"/>
                    <a:gd name="T63" fmla="*/ 84243 h 48"/>
                    <a:gd name="T64" fmla="*/ 82508 w 45"/>
                    <a:gd name="T65" fmla="*/ 84243 h 48"/>
                    <a:gd name="T66" fmla="*/ 82508 w 45"/>
                    <a:gd name="T67" fmla="*/ 84243 h 48"/>
                    <a:gd name="T68" fmla="*/ 81376 w 45"/>
                    <a:gd name="T69" fmla="*/ 65691 h 48"/>
                    <a:gd name="T70" fmla="*/ 82508 w 45"/>
                    <a:gd name="T71" fmla="*/ 84243 h 48"/>
                    <a:gd name="T72" fmla="*/ 82508 w 45"/>
                    <a:gd name="T73" fmla="*/ 54287 h 48"/>
                    <a:gd name="T74" fmla="*/ 79429 w 45"/>
                    <a:gd name="T75" fmla="*/ 54287 h 48"/>
                    <a:gd name="T76" fmla="*/ 79429 w 45"/>
                    <a:gd name="T77" fmla="*/ 54287 h 48"/>
                    <a:gd name="T78" fmla="*/ 65976 w 45"/>
                    <a:gd name="T79" fmla="*/ 0 h 48"/>
                    <a:gd name="T80" fmla="*/ 65976 w 45"/>
                    <a:gd name="T81" fmla="*/ 0 h 48"/>
                    <a:gd name="T82" fmla="*/ 65976 w 45"/>
                    <a:gd name="T83" fmla="*/ 0 h 48"/>
                    <a:gd name="T84" fmla="*/ 65976 w 45"/>
                    <a:gd name="T85" fmla="*/ 0 h 48"/>
                    <a:gd name="T86" fmla="*/ 64221 w 45"/>
                    <a:gd name="T87" fmla="*/ 10522 h 48"/>
                    <a:gd name="T88" fmla="*/ 65976 w 45"/>
                    <a:gd name="T89" fmla="*/ 0 h 48"/>
                    <a:gd name="T90" fmla="*/ 59137 w 45"/>
                    <a:gd name="T91" fmla="*/ 6386 h 48"/>
                    <a:gd name="T92" fmla="*/ 59800 w 45"/>
                    <a:gd name="T93" fmla="*/ 6386 h 48"/>
                    <a:gd name="T94" fmla="*/ 37371 w 45"/>
                    <a:gd name="T95" fmla="*/ 17300 h 48"/>
                    <a:gd name="T96" fmla="*/ 37371 w 45"/>
                    <a:gd name="T97" fmla="*/ 17300 h 48"/>
                    <a:gd name="T98" fmla="*/ 37371 w 45"/>
                    <a:gd name="T99" fmla="*/ 17300 h 48"/>
                    <a:gd name="T100" fmla="*/ 37371 w 45"/>
                    <a:gd name="T101" fmla="*/ 17300 h 48"/>
                    <a:gd name="T102" fmla="*/ 39585 w 45"/>
                    <a:gd name="T103" fmla="*/ 26599 h 48"/>
                    <a:gd name="T104" fmla="*/ 39585 w 45"/>
                    <a:gd name="T105" fmla="*/ 26599 h 48"/>
                    <a:gd name="T106" fmla="*/ 30494 w 45"/>
                    <a:gd name="T107" fmla="*/ 17300 h 48"/>
                    <a:gd name="T108" fmla="*/ 30494 w 45"/>
                    <a:gd name="T109" fmla="*/ 26599 h 48"/>
                    <a:gd name="T110" fmla="*/ 30494 w 45"/>
                    <a:gd name="T111" fmla="*/ 17300 h 48"/>
                    <a:gd name="T112" fmla="*/ 25707 w 45"/>
                    <a:gd name="T113" fmla="*/ 17300 h 48"/>
                    <a:gd name="T114" fmla="*/ 25707 w 45"/>
                    <a:gd name="T115" fmla="*/ 26599 h 48"/>
                    <a:gd name="T116" fmla="*/ 25707 w 45"/>
                    <a:gd name="T117" fmla="*/ 17300 h 48"/>
                    <a:gd name="T118" fmla="*/ 25707 w 45"/>
                    <a:gd name="T119" fmla="*/ 26599 h 48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</a:gdLst>
                  <a:ahLst/>
                  <a:cxnLst>
                    <a:cxn ang="T120">
                      <a:pos x="T0" y="T1"/>
                    </a:cxn>
                    <a:cxn ang="T121">
                      <a:pos x="T2" y="T3"/>
                    </a:cxn>
                    <a:cxn ang="T122">
                      <a:pos x="T4" y="T5"/>
                    </a:cxn>
                    <a:cxn ang="T123">
                      <a:pos x="T6" y="T7"/>
                    </a:cxn>
                    <a:cxn ang="T124">
                      <a:pos x="T8" y="T9"/>
                    </a:cxn>
                    <a:cxn ang="T125">
                      <a:pos x="T10" y="T11"/>
                    </a:cxn>
                    <a:cxn ang="T126">
                      <a:pos x="T12" y="T13"/>
                    </a:cxn>
                    <a:cxn ang="T127">
                      <a:pos x="T14" y="T15"/>
                    </a:cxn>
                    <a:cxn ang="T128">
                      <a:pos x="T16" y="T17"/>
                    </a:cxn>
                    <a:cxn ang="T129">
                      <a:pos x="T18" y="T19"/>
                    </a:cxn>
                    <a:cxn ang="T130">
                      <a:pos x="T20" y="T21"/>
                    </a:cxn>
                    <a:cxn ang="T131">
                      <a:pos x="T22" y="T23"/>
                    </a:cxn>
                    <a:cxn ang="T132">
                      <a:pos x="T24" y="T25"/>
                    </a:cxn>
                    <a:cxn ang="T133">
                      <a:pos x="T26" y="T27"/>
                    </a:cxn>
                    <a:cxn ang="T134">
                      <a:pos x="T28" y="T29"/>
                    </a:cxn>
                    <a:cxn ang="T135">
                      <a:pos x="T30" y="T31"/>
                    </a:cxn>
                    <a:cxn ang="T136">
                      <a:pos x="T32" y="T33"/>
                    </a:cxn>
                    <a:cxn ang="T137">
                      <a:pos x="T34" y="T35"/>
                    </a:cxn>
                    <a:cxn ang="T138">
                      <a:pos x="T36" y="T37"/>
                    </a:cxn>
                    <a:cxn ang="T139">
                      <a:pos x="T38" y="T39"/>
                    </a:cxn>
                    <a:cxn ang="T140">
                      <a:pos x="T40" y="T41"/>
                    </a:cxn>
                    <a:cxn ang="T141">
                      <a:pos x="T42" y="T43"/>
                    </a:cxn>
                    <a:cxn ang="T142">
                      <a:pos x="T44" y="T45"/>
                    </a:cxn>
                    <a:cxn ang="T143">
                      <a:pos x="T46" y="T47"/>
                    </a:cxn>
                    <a:cxn ang="T144">
                      <a:pos x="T48" y="T49"/>
                    </a:cxn>
                    <a:cxn ang="T145">
                      <a:pos x="T50" y="T51"/>
                    </a:cxn>
                    <a:cxn ang="T146">
                      <a:pos x="T52" y="T53"/>
                    </a:cxn>
                    <a:cxn ang="T147">
                      <a:pos x="T54" y="T55"/>
                    </a:cxn>
                    <a:cxn ang="T148">
                      <a:pos x="T56" y="T57"/>
                    </a:cxn>
                    <a:cxn ang="T149">
                      <a:pos x="T58" y="T59"/>
                    </a:cxn>
                    <a:cxn ang="T150">
                      <a:pos x="T60" y="T61"/>
                    </a:cxn>
                    <a:cxn ang="T151">
                      <a:pos x="T62" y="T63"/>
                    </a:cxn>
                    <a:cxn ang="T152">
                      <a:pos x="T64" y="T65"/>
                    </a:cxn>
                    <a:cxn ang="T153">
                      <a:pos x="T66" y="T67"/>
                    </a:cxn>
                    <a:cxn ang="T154">
                      <a:pos x="T68" y="T69"/>
                    </a:cxn>
                    <a:cxn ang="T155">
                      <a:pos x="T70" y="T71"/>
                    </a:cxn>
                    <a:cxn ang="T156">
                      <a:pos x="T72" y="T73"/>
                    </a:cxn>
                    <a:cxn ang="T157">
                      <a:pos x="T74" y="T75"/>
                    </a:cxn>
                    <a:cxn ang="T158">
                      <a:pos x="T76" y="T77"/>
                    </a:cxn>
                    <a:cxn ang="T159">
                      <a:pos x="T78" y="T79"/>
                    </a:cxn>
                    <a:cxn ang="T160">
                      <a:pos x="T80" y="T81"/>
                    </a:cxn>
                    <a:cxn ang="T161">
                      <a:pos x="T82" y="T83"/>
                    </a:cxn>
                    <a:cxn ang="T162">
                      <a:pos x="T84" y="T85"/>
                    </a:cxn>
                    <a:cxn ang="T163">
                      <a:pos x="T86" y="T87"/>
                    </a:cxn>
                    <a:cxn ang="T164">
                      <a:pos x="T88" y="T89"/>
                    </a:cxn>
                    <a:cxn ang="T165">
                      <a:pos x="T90" y="T91"/>
                    </a:cxn>
                    <a:cxn ang="T166">
                      <a:pos x="T92" y="T93"/>
                    </a:cxn>
                    <a:cxn ang="T167">
                      <a:pos x="T94" y="T95"/>
                    </a:cxn>
                    <a:cxn ang="T168">
                      <a:pos x="T96" y="T97"/>
                    </a:cxn>
                    <a:cxn ang="T169">
                      <a:pos x="T98" y="T99"/>
                    </a:cxn>
                    <a:cxn ang="T170">
                      <a:pos x="T100" y="T101"/>
                    </a:cxn>
                    <a:cxn ang="T171">
                      <a:pos x="T102" y="T103"/>
                    </a:cxn>
                    <a:cxn ang="T172">
                      <a:pos x="T104" y="T105"/>
                    </a:cxn>
                    <a:cxn ang="T173">
                      <a:pos x="T106" y="T107"/>
                    </a:cxn>
                    <a:cxn ang="T174">
                      <a:pos x="T108" y="T109"/>
                    </a:cxn>
                    <a:cxn ang="T175">
                      <a:pos x="T110" y="T111"/>
                    </a:cxn>
                    <a:cxn ang="T176">
                      <a:pos x="T112" y="T113"/>
                    </a:cxn>
                    <a:cxn ang="T177">
                      <a:pos x="T114" y="T115"/>
                    </a:cxn>
                    <a:cxn ang="T178">
                      <a:pos x="T116" y="T117"/>
                    </a:cxn>
                    <a:cxn ang="T179">
                      <a:pos x="T118" y="T119"/>
                    </a:cxn>
                  </a:cxnLst>
                  <a:rect l="0" t="0" r="r" b="b"/>
                  <a:pathLst>
                    <a:path w="45" h="48">
                      <a:moveTo>
                        <a:pt x="14" y="4"/>
                      </a:moveTo>
                      <a:cubicBezTo>
                        <a:pt x="14" y="10"/>
                        <a:pt x="11" y="14"/>
                        <a:pt x="8" y="17"/>
                      </a:cubicBezTo>
                      <a:lnTo>
                        <a:pt x="7" y="17"/>
                      </a:lnTo>
                      <a:cubicBezTo>
                        <a:pt x="10" y="13"/>
                        <a:pt x="13" y="10"/>
                        <a:pt x="13" y="4"/>
                      </a:cubicBezTo>
                      <a:lnTo>
                        <a:pt x="14" y="4"/>
                      </a:lnTo>
                      <a:close/>
                      <a:moveTo>
                        <a:pt x="8" y="17"/>
                      </a:moveTo>
                      <a:cubicBezTo>
                        <a:pt x="6" y="19"/>
                        <a:pt x="5" y="21"/>
                        <a:pt x="4" y="23"/>
                      </a:cubicBezTo>
                      <a:lnTo>
                        <a:pt x="2" y="22"/>
                      </a:lnTo>
                      <a:cubicBezTo>
                        <a:pt x="4" y="20"/>
                        <a:pt x="5" y="18"/>
                        <a:pt x="7" y="17"/>
                      </a:cubicBezTo>
                      <a:lnTo>
                        <a:pt x="8" y="17"/>
                      </a:lnTo>
                      <a:close/>
                      <a:moveTo>
                        <a:pt x="4" y="23"/>
                      </a:moveTo>
                      <a:cubicBezTo>
                        <a:pt x="1" y="27"/>
                        <a:pt x="2" y="31"/>
                        <a:pt x="4" y="35"/>
                      </a:cubicBezTo>
                      <a:lnTo>
                        <a:pt x="3" y="36"/>
                      </a:lnTo>
                      <a:cubicBezTo>
                        <a:pt x="0" y="32"/>
                        <a:pt x="0" y="27"/>
                        <a:pt x="2" y="22"/>
                      </a:cubicBezTo>
                      <a:lnTo>
                        <a:pt x="4" y="23"/>
                      </a:lnTo>
                      <a:close/>
                      <a:moveTo>
                        <a:pt x="4" y="35"/>
                      </a:moveTo>
                      <a:cubicBezTo>
                        <a:pt x="7" y="39"/>
                        <a:pt x="10" y="43"/>
                        <a:pt x="14" y="46"/>
                      </a:cubicBezTo>
                      <a:lnTo>
                        <a:pt x="13" y="47"/>
                      </a:lnTo>
                      <a:cubicBezTo>
                        <a:pt x="9" y="44"/>
                        <a:pt x="5" y="40"/>
                        <a:pt x="3" y="36"/>
                      </a:cubicBezTo>
                      <a:lnTo>
                        <a:pt x="4" y="35"/>
                      </a:lnTo>
                      <a:close/>
                      <a:moveTo>
                        <a:pt x="13" y="47"/>
                      </a:moveTo>
                      <a:lnTo>
                        <a:pt x="13" y="47"/>
                      </a:lnTo>
                      <a:lnTo>
                        <a:pt x="13" y="46"/>
                      </a:lnTo>
                      <a:lnTo>
                        <a:pt x="13" y="47"/>
                      </a:lnTo>
                      <a:close/>
                      <a:moveTo>
                        <a:pt x="14" y="46"/>
                      </a:moveTo>
                      <a:cubicBezTo>
                        <a:pt x="14" y="46"/>
                        <a:pt x="14" y="46"/>
                        <a:pt x="15" y="46"/>
                      </a:cubicBezTo>
                      <a:lnTo>
                        <a:pt x="14" y="48"/>
                      </a:lnTo>
                      <a:cubicBezTo>
                        <a:pt x="14" y="47"/>
                        <a:pt x="13" y="47"/>
                        <a:pt x="13" y="47"/>
                      </a:cubicBezTo>
                      <a:lnTo>
                        <a:pt x="14" y="46"/>
                      </a:lnTo>
                      <a:close/>
                      <a:moveTo>
                        <a:pt x="15" y="46"/>
                      </a:moveTo>
                      <a:cubicBezTo>
                        <a:pt x="16" y="47"/>
                        <a:pt x="17" y="47"/>
                        <a:pt x="19" y="47"/>
                      </a:cubicBezTo>
                      <a:lnTo>
                        <a:pt x="19" y="48"/>
                      </a:lnTo>
                      <a:cubicBezTo>
                        <a:pt x="17" y="48"/>
                        <a:pt x="16" y="48"/>
                        <a:pt x="14" y="48"/>
                      </a:cubicBezTo>
                      <a:lnTo>
                        <a:pt x="15" y="46"/>
                      </a:lnTo>
                      <a:close/>
                      <a:moveTo>
                        <a:pt x="19" y="48"/>
                      </a:moveTo>
                      <a:lnTo>
                        <a:pt x="19" y="48"/>
                      </a:lnTo>
                      <a:lnTo>
                        <a:pt x="19" y="47"/>
                      </a:lnTo>
                      <a:lnTo>
                        <a:pt x="19" y="48"/>
                      </a:lnTo>
                      <a:close/>
                      <a:moveTo>
                        <a:pt x="19" y="47"/>
                      </a:moveTo>
                      <a:cubicBezTo>
                        <a:pt x="20" y="46"/>
                        <a:pt x="22" y="46"/>
                        <a:pt x="23" y="45"/>
                      </a:cubicBezTo>
                      <a:lnTo>
                        <a:pt x="24" y="46"/>
                      </a:lnTo>
                      <a:cubicBezTo>
                        <a:pt x="22" y="47"/>
                        <a:pt x="21" y="47"/>
                        <a:pt x="19" y="48"/>
                      </a:cubicBezTo>
                      <a:lnTo>
                        <a:pt x="19" y="47"/>
                      </a:lnTo>
                      <a:close/>
                      <a:moveTo>
                        <a:pt x="24" y="46"/>
                      </a:moveTo>
                      <a:lnTo>
                        <a:pt x="24" y="46"/>
                      </a:lnTo>
                      <a:lnTo>
                        <a:pt x="23" y="45"/>
                      </a:lnTo>
                      <a:lnTo>
                        <a:pt x="24" y="46"/>
                      </a:lnTo>
                      <a:close/>
                      <a:moveTo>
                        <a:pt x="23" y="45"/>
                      </a:moveTo>
                      <a:cubicBezTo>
                        <a:pt x="23" y="44"/>
                        <a:pt x="24" y="44"/>
                        <a:pt x="24" y="43"/>
                      </a:cubicBezTo>
                      <a:lnTo>
                        <a:pt x="25" y="44"/>
                      </a:lnTo>
                      <a:cubicBezTo>
                        <a:pt x="25" y="44"/>
                        <a:pt x="24" y="45"/>
                        <a:pt x="24" y="46"/>
                      </a:cubicBezTo>
                      <a:lnTo>
                        <a:pt x="23" y="45"/>
                      </a:lnTo>
                      <a:close/>
                      <a:moveTo>
                        <a:pt x="24" y="43"/>
                      </a:moveTo>
                      <a:lnTo>
                        <a:pt x="24" y="43"/>
                      </a:lnTo>
                      <a:lnTo>
                        <a:pt x="25" y="44"/>
                      </a:lnTo>
                      <a:lnTo>
                        <a:pt x="24" y="43"/>
                      </a:lnTo>
                      <a:close/>
                      <a:moveTo>
                        <a:pt x="24" y="43"/>
                      </a:moveTo>
                      <a:lnTo>
                        <a:pt x="24" y="43"/>
                      </a:lnTo>
                      <a:lnTo>
                        <a:pt x="25" y="43"/>
                      </a:lnTo>
                      <a:lnTo>
                        <a:pt x="24" y="43"/>
                      </a:lnTo>
                      <a:close/>
                      <a:moveTo>
                        <a:pt x="24" y="43"/>
                      </a:moveTo>
                      <a:cubicBezTo>
                        <a:pt x="24" y="43"/>
                        <a:pt x="24" y="42"/>
                        <a:pt x="24" y="42"/>
                      </a:cubicBezTo>
                      <a:lnTo>
                        <a:pt x="26" y="42"/>
                      </a:lnTo>
                      <a:cubicBezTo>
                        <a:pt x="26" y="43"/>
                        <a:pt x="25" y="43"/>
                        <a:pt x="25" y="44"/>
                      </a:cubicBezTo>
                      <a:lnTo>
                        <a:pt x="24" y="43"/>
                      </a:lnTo>
                      <a:close/>
                      <a:moveTo>
                        <a:pt x="24" y="42"/>
                      </a:moveTo>
                      <a:cubicBezTo>
                        <a:pt x="25" y="42"/>
                        <a:pt x="25" y="41"/>
                        <a:pt x="25" y="41"/>
                      </a:cubicBezTo>
                      <a:lnTo>
                        <a:pt x="26" y="41"/>
                      </a:lnTo>
                      <a:cubicBezTo>
                        <a:pt x="26" y="42"/>
                        <a:pt x="26" y="42"/>
                        <a:pt x="26" y="42"/>
                      </a:cubicBezTo>
                      <a:lnTo>
                        <a:pt x="24" y="42"/>
                      </a:lnTo>
                      <a:close/>
                      <a:moveTo>
                        <a:pt x="25" y="41"/>
                      </a:moveTo>
                      <a:cubicBezTo>
                        <a:pt x="26" y="39"/>
                        <a:pt x="28" y="37"/>
                        <a:pt x="29" y="35"/>
                      </a:cubicBezTo>
                      <a:lnTo>
                        <a:pt x="30" y="36"/>
                      </a:lnTo>
                      <a:cubicBezTo>
                        <a:pt x="29" y="37"/>
                        <a:pt x="28" y="39"/>
                        <a:pt x="26" y="41"/>
                      </a:cubicBezTo>
                      <a:lnTo>
                        <a:pt x="25" y="41"/>
                      </a:lnTo>
                      <a:close/>
                      <a:moveTo>
                        <a:pt x="29" y="35"/>
                      </a:moveTo>
                      <a:lnTo>
                        <a:pt x="29" y="35"/>
                      </a:lnTo>
                      <a:lnTo>
                        <a:pt x="30" y="36"/>
                      </a:lnTo>
                      <a:lnTo>
                        <a:pt x="29" y="35"/>
                      </a:lnTo>
                      <a:close/>
                      <a:moveTo>
                        <a:pt x="29" y="35"/>
                      </a:moveTo>
                      <a:cubicBezTo>
                        <a:pt x="33" y="32"/>
                        <a:pt x="37" y="29"/>
                        <a:pt x="40" y="25"/>
                      </a:cubicBezTo>
                      <a:lnTo>
                        <a:pt x="41" y="26"/>
                      </a:lnTo>
                      <a:cubicBezTo>
                        <a:pt x="38" y="30"/>
                        <a:pt x="34" y="33"/>
                        <a:pt x="30" y="36"/>
                      </a:cubicBezTo>
                      <a:lnTo>
                        <a:pt x="29" y="35"/>
                      </a:lnTo>
                      <a:close/>
                      <a:moveTo>
                        <a:pt x="40" y="25"/>
                      </a:moveTo>
                      <a:cubicBezTo>
                        <a:pt x="42" y="22"/>
                        <a:pt x="44" y="18"/>
                        <a:pt x="44" y="14"/>
                      </a:cubicBezTo>
                      <a:lnTo>
                        <a:pt x="45" y="13"/>
                      </a:lnTo>
                      <a:cubicBezTo>
                        <a:pt x="45" y="18"/>
                        <a:pt x="44" y="22"/>
                        <a:pt x="41" y="26"/>
                      </a:cubicBezTo>
                      <a:lnTo>
                        <a:pt x="40" y="25"/>
                      </a:lnTo>
                      <a:close/>
                      <a:moveTo>
                        <a:pt x="45" y="13"/>
                      </a:moveTo>
                      <a:lnTo>
                        <a:pt x="45" y="13"/>
                      </a:lnTo>
                      <a:lnTo>
                        <a:pt x="44" y="14"/>
                      </a:lnTo>
                      <a:lnTo>
                        <a:pt x="45" y="13"/>
                      </a:lnTo>
                      <a:close/>
                      <a:moveTo>
                        <a:pt x="44" y="14"/>
                      </a:moveTo>
                      <a:lnTo>
                        <a:pt x="44" y="14"/>
                      </a:lnTo>
                      <a:lnTo>
                        <a:pt x="45" y="13"/>
                      </a:lnTo>
                      <a:lnTo>
                        <a:pt x="44" y="14"/>
                      </a:lnTo>
                      <a:close/>
                      <a:moveTo>
                        <a:pt x="45" y="13"/>
                      </a:moveTo>
                      <a:lnTo>
                        <a:pt x="45" y="13"/>
                      </a:lnTo>
                      <a:lnTo>
                        <a:pt x="44" y="14"/>
                      </a:lnTo>
                      <a:lnTo>
                        <a:pt x="45" y="13"/>
                      </a:lnTo>
                      <a:close/>
                      <a:moveTo>
                        <a:pt x="44" y="14"/>
                      </a:moveTo>
                      <a:cubicBezTo>
                        <a:pt x="43" y="13"/>
                        <a:pt x="43" y="12"/>
                        <a:pt x="43" y="11"/>
                      </a:cubicBezTo>
                      <a:lnTo>
                        <a:pt x="45" y="11"/>
                      </a:lnTo>
                      <a:cubicBezTo>
                        <a:pt x="45" y="12"/>
                        <a:pt x="45" y="13"/>
                        <a:pt x="45" y="13"/>
                      </a:cubicBezTo>
                      <a:lnTo>
                        <a:pt x="44" y="14"/>
                      </a:lnTo>
                      <a:close/>
                      <a:moveTo>
                        <a:pt x="43" y="11"/>
                      </a:moveTo>
                      <a:cubicBezTo>
                        <a:pt x="43" y="11"/>
                        <a:pt x="43" y="10"/>
                        <a:pt x="42" y="9"/>
                      </a:cubicBezTo>
                      <a:lnTo>
                        <a:pt x="44" y="9"/>
                      </a:lnTo>
                      <a:cubicBezTo>
                        <a:pt x="44" y="10"/>
                        <a:pt x="44" y="10"/>
                        <a:pt x="45" y="11"/>
                      </a:cubicBezTo>
                      <a:lnTo>
                        <a:pt x="43" y="11"/>
                      </a:lnTo>
                      <a:close/>
                      <a:moveTo>
                        <a:pt x="42" y="9"/>
                      </a:moveTo>
                      <a:lnTo>
                        <a:pt x="42" y="9"/>
                      </a:lnTo>
                      <a:lnTo>
                        <a:pt x="43" y="9"/>
                      </a:lnTo>
                      <a:lnTo>
                        <a:pt x="42" y="9"/>
                      </a:lnTo>
                      <a:close/>
                      <a:moveTo>
                        <a:pt x="42" y="9"/>
                      </a:moveTo>
                      <a:cubicBezTo>
                        <a:pt x="41" y="6"/>
                        <a:pt x="38" y="3"/>
                        <a:pt x="34" y="2"/>
                      </a:cubicBezTo>
                      <a:lnTo>
                        <a:pt x="35" y="0"/>
                      </a:lnTo>
                      <a:cubicBezTo>
                        <a:pt x="39" y="2"/>
                        <a:pt x="42" y="5"/>
                        <a:pt x="44" y="9"/>
                      </a:cubicBezTo>
                      <a:lnTo>
                        <a:pt x="42" y="9"/>
                      </a:lnTo>
                      <a:close/>
                      <a:moveTo>
                        <a:pt x="35" y="0"/>
                      </a:moveTo>
                      <a:lnTo>
                        <a:pt x="35" y="0"/>
                      </a:lnTo>
                      <a:lnTo>
                        <a:pt x="34" y="1"/>
                      </a:lnTo>
                      <a:lnTo>
                        <a:pt x="35" y="0"/>
                      </a:lnTo>
                      <a:close/>
                      <a:moveTo>
                        <a:pt x="34" y="2"/>
                      </a:moveTo>
                      <a:lnTo>
                        <a:pt x="34" y="2"/>
                      </a:lnTo>
                      <a:lnTo>
                        <a:pt x="35" y="0"/>
                      </a:lnTo>
                      <a:lnTo>
                        <a:pt x="34" y="2"/>
                      </a:lnTo>
                      <a:close/>
                      <a:moveTo>
                        <a:pt x="34" y="2"/>
                      </a:moveTo>
                      <a:cubicBezTo>
                        <a:pt x="34" y="1"/>
                        <a:pt x="33" y="1"/>
                        <a:pt x="32" y="1"/>
                      </a:cubicBezTo>
                      <a:lnTo>
                        <a:pt x="33" y="0"/>
                      </a:lnTo>
                      <a:cubicBezTo>
                        <a:pt x="33" y="0"/>
                        <a:pt x="34" y="0"/>
                        <a:pt x="35" y="0"/>
                      </a:cubicBezTo>
                      <a:lnTo>
                        <a:pt x="34" y="2"/>
                      </a:lnTo>
                      <a:close/>
                      <a:moveTo>
                        <a:pt x="32" y="1"/>
                      </a:moveTo>
                      <a:cubicBezTo>
                        <a:pt x="32" y="1"/>
                        <a:pt x="31" y="1"/>
                        <a:pt x="31" y="1"/>
                      </a:cubicBezTo>
                      <a:lnTo>
                        <a:pt x="31" y="0"/>
                      </a:lnTo>
                      <a:cubicBezTo>
                        <a:pt x="31" y="0"/>
                        <a:pt x="32" y="0"/>
                        <a:pt x="33" y="0"/>
                      </a:cubicBezTo>
                      <a:lnTo>
                        <a:pt x="32" y="1"/>
                      </a:lnTo>
                      <a:close/>
                      <a:moveTo>
                        <a:pt x="31" y="1"/>
                      </a:moveTo>
                      <a:cubicBezTo>
                        <a:pt x="27" y="1"/>
                        <a:pt x="24" y="2"/>
                        <a:pt x="21" y="4"/>
                      </a:cubicBezTo>
                      <a:lnTo>
                        <a:pt x="20" y="3"/>
                      </a:lnTo>
                      <a:cubicBezTo>
                        <a:pt x="23" y="1"/>
                        <a:pt x="27" y="0"/>
                        <a:pt x="31" y="0"/>
                      </a:cubicBezTo>
                      <a:lnTo>
                        <a:pt x="31" y="1"/>
                      </a:lnTo>
                      <a:close/>
                      <a:moveTo>
                        <a:pt x="20" y="3"/>
                      </a:moveTo>
                      <a:lnTo>
                        <a:pt x="20" y="3"/>
                      </a:lnTo>
                      <a:lnTo>
                        <a:pt x="20" y="4"/>
                      </a:lnTo>
                      <a:lnTo>
                        <a:pt x="20" y="3"/>
                      </a:lnTo>
                      <a:close/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0" y="3"/>
                      </a:lnTo>
                      <a:lnTo>
                        <a:pt x="21" y="4"/>
                      </a:lnTo>
                      <a:close/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0" y="4"/>
                      </a:lnTo>
                      <a:lnTo>
                        <a:pt x="21" y="4"/>
                      </a:lnTo>
                      <a:close/>
                      <a:moveTo>
                        <a:pt x="21" y="4"/>
                      </a:moveTo>
                      <a:cubicBezTo>
                        <a:pt x="20" y="5"/>
                        <a:pt x="18" y="5"/>
                        <a:pt x="16" y="4"/>
                      </a:cubicBezTo>
                      <a:lnTo>
                        <a:pt x="16" y="3"/>
                      </a:lnTo>
                      <a:cubicBezTo>
                        <a:pt x="17" y="3"/>
                        <a:pt x="19" y="4"/>
                        <a:pt x="20" y="3"/>
                      </a:cubicBezTo>
                      <a:lnTo>
                        <a:pt x="21" y="4"/>
                      </a:lnTo>
                      <a:close/>
                      <a:moveTo>
                        <a:pt x="16" y="4"/>
                      </a:moveTo>
                      <a:cubicBezTo>
                        <a:pt x="15" y="4"/>
                        <a:pt x="14" y="4"/>
                        <a:pt x="14" y="4"/>
                      </a:cubicBezTo>
                      <a:lnTo>
                        <a:pt x="14" y="3"/>
                      </a:lnTo>
                      <a:cubicBezTo>
                        <a:pt x="14" y="3"/>
                        <a:pt x="15" y="3"/>
                        <a:pt x="16" y="3"/>
                      </a:cubicBezTo>
                      <a:lnTo>
                        <a:pt x="16" y="4"/>
                      </a:lnTo>
                      <a:close/>
                      <a:moveTo>
                        <a:pt x="14" y="3"/>
                      </a:moveTo>
                      <a:lnTo>
                        <a:pt x="14" y="3"/>
                      </a:lnTo>
                      <a:lnTo>
                        <a:pt x="14" y="4"/>
                      </a:lnTo>
                      <a:lnTo>
                        <a:pt x="14" y="3"/>
                      </a:lnTo>
                      <a:close/>
                      <a:moveTo>
                        <a:pt x="14" y="4"/>
                      </a:moveTo>
                      <a:cubicBezTo>
                        <a:pt x="14" y="4"/>
                        <a:pt x="14" y="4"/>
                        <a:pt x="14" y="4"/>
                      </a:cubicBezTo>
                      <a:lnTo>
                        <a:pt x="13" y="4"/>
                      </a:lnTo>
                      <a:cubicBezTo>
                        <a:pt x="13" y="4"/>
                        <a:pt x="13" y="3"/>
                        <a:pt x="14" y="3"/>
                      </a:cubicBezTo>
                      <a:lnTo>
                        <a:pt x="14" y="4"/>
                      </a:lnTo>
                      <a:close/>
                      <a:moveTo>
                        <a:pt x="14" y="4"/>
                      </a:moveTo>
                      <a:lnTo>
                        <a:pt x="14" y="4"/>
                      </a:lnTo>
                      <a:close/>
                    </a:path>
                  </a:pathLst>
                </a:custGeom>
                <a:solidFill>
                  <a:srgbClr val="94939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607" name="Freeform 188"/>
                <p:cNvSpPr>
                  <a:spLocks noChangeArrowheads="1"/>
                </p:cNvSpPr>
                <p:nvPr/>
              </p:nvSpPr>
              <p:spPr bwMode="auto">
                <a:xfrm>
                  <a:off x="2045" y="3952"/>
                  <a:ext cx="76" cy="73"/>
                </a:xfrm>
                <a:custGeom>
                  <a:avLst/>
                  <a:gdLst>
                    <a:gd name="T0" fmla="*/ 38643 w 55"/>
                    <a:gd name="T1" fmla="*/ 66364 h 43"/>
                    <a:gd name="T2" fmla="*/ 8535 w 55"/>
                    <a:gd name="T3" fmla="*/ 172229 h 43"/>
                    <a:gd name="T4" fmla="*/ 3116 w 55"/>
                    <a:gd name="T5" fmla="*/ 210695 h 43"/>
                    <a:gd name="T6" fmla="*/ 73983 w 55"/>
                    <a:gd name="T7" fmla="*/ 221129 h 43"/>
                    <a:gd name="T8" fmla="*/ 65273 w 55"/>
                    <a:gd name="T9" fmla="*/ 17160 h 43"/>
                    <a:gd name="T10" fmla="*/ 38643 w 55"/>
                    <a:gd name="T11" fmla="*/ 66364 h 4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55" h="43">
                      <a:moveTo>
                        <a:pt x="22" y="11"/>
                      </a:moveTo>
                      <a:cubicBezTo>
                        <a:pt x="17" y="18"/>
                        <a:pt x="12" y="23"/>
                        <a:pt x="5" y="29"/>
                      </a:cubicBezTo>
                      <a:cubicBezTo>
                        <a:pt x="3" y="30"/>
                        <a:pt x="0" y="34"/>
                        <a:pt x="2" y="35"/>
                      </a:cubicBezTo>
                      <a:cubicBezTo>
                        <a:pt x="14" y="42"/>
                        <a:pt x="30" y="43"/>
                        <a:pt x="42" y="37"/>
                      </a:cubicBezTo>
                      <a:cubicBezTo>
                        <a:pt x="55" y="30"/>
                        <a:pt x="51" y="9"/>
                        <a:pt x="37" y="3"/>
                      </a:cubicBezTo>
                      <a:cubicBezTo>
                        <a:pt x="31" y="0"/>
                        <a:pt x="26" y="7"/>
                        <a:pt x="22" y="11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608" name="Freeform 189"/>
                <p:cNvSpPr>
                  <a:spLocks noChangeArrowheads="1"/>
                </p:cNvSpPr>
                <p:nvPr/>
              </p:nvSpPr>
              <p:spPr bwMode="auto">
                <a:xfrm>
                  <a:off x="2045" y="3952"/>
                  <a:ext cx="70" cy="73"/>
                </a:xfrm>
                <a:custGeom>
                  <a:avLst/>
                  <a:gdLst>
                    <a:gd name="T0" fmla="*/ 34677 w 51"/>
                    <a:gd name="T1" fmla="*/ 83414 h 43"/>
                    <a:gd name="T2" fmla="*/ 35229 w 51"/>
                    <a:gd name="T3" fmla="*/ 60454 h 43"/>
                    <a:gd name="T4" fmla="*/ 34677 w 51"/>
                    <a:gd name="T5" fmla="*/ 83414 h 43"/>
                    <a:gd name="T6" fmla="*/ 7232 w 51"/>
                    <a:gd name="T7" fmla="*/ 164810 h 43"/>
                    <a:gd name="T8" fmla="*/ 34677 w 51"/>
                    <a:gd name="T9" fmla="*/ 83414 h 43"/>
                    <a:gd name="T10" fmla="*/ 7766 w 51"/>
                    <a:gd name="T11" fmla="*/ 172229 h 43"/>
                    <a:gd name="T12" fmla="*/ 7766 w 51"/>
                    <a:gd name="T13" fmla="*/ 172229 h 43"/>
                    <a:gd name="T14" fmla="*/ 4717 w 51"/>
                    <a:gd name="T15" fmla="*/ 172229 h 43"/>
                    <a:gd name="T16" fmla="*/ 7766 w 51"/>
                    <a:gd name="T17" fmla="*/ 172229 h 43"/>
                    <a:gd name="T18" fmla="*/ 2860 w 51"/>
                    <a:gd name="T19" fmla="*/ 194487 h 43"/>
                    <a:gd name="T20" fmla="*/ 4717 w 51"/>
                    <a:gd name="T21" fmla="*/ 172229 h 43"/>
                    <a:gd name="T22" fmla="*/ 2860 w 51"/>
                    <a:gd name="T23" fmla="*/ 194487 h 43"/>
                    <a:gd name="T24" fmla="*/ 1740 w 51"/>
                    <a:gd name="T25" fmla="*/ 211508 h 43"/>
                    <a:gd name="T26" fmla="*/ 2860 w 51"/>
                    <a:gd name="T27" fmla="*/ 194487 h 43"/>
                    <a:gd name="T28" fmla="*/ 2860 w 51"/>
                    <a:gd name="T29" fmla="*/ 210695 h 43"/>
                    <a:gd name="T30" fmla="*/ 1740 w 51"/>
                    <a:gd name="T31" fmla="*/ 211508 h 43"/>
                    <a:gd name="T32" fmla="*/ 1740 w 51"/>
                    <a:gd name="T33" fmla="*/ 211508 h 43"/>
                    <a:gd name="T34" fmla="*/ 2860 w 51"/>
                    <a:gd name="T35" fmla="*/ 210695 h 43"/>
                    <a:gd name="T36" fmla="*/ 2860 w 51"/>
                    <a:gd name="T37" fmla="*/ 210695 h 43"/>
                    <a:gd name="T38" fmla="*/ 1740 w 51"/>
                    <a:gd name="T39" fmla="*/ 211508 h 43"/>
                    <a:gd name="T40" fmla="*/ 2860 w 51"/>
                    <a:gd name="T41" fmla="*/ 210695 h 43"/>
                    <a:gd name="T42" fmla="*/ 2860 w 51"/>
                    <a:gd name="T43" fmla="*/ 210695 h 43"/>
                    <a:gd name="T44" fmla="*/ 2860 w 51"/>
                    <a:gd name="T45" fmla="*/ 210695 h 43"/>
                    <a:gd name="T46" fmla="*/ 11915 w 51"/>
                    <a:gd name="T47" fmla="*/ 227407 h 43"/>
                    <a:gd name="T48" fmla="*/ 2860 w 51"/>
                    <a:gd name="T49" fmla="*/ 210695 h 43"/>
                    <a:gd name="T50" fmla="*/ 21052 w 51"/>
                    <a:gd name="T51" fmla="*/ 231522 h 43"/>
                    <a:gd name="T52" fmla="*/ 11915 w 51"/>
                    <a:gd name="T53" fmla="*/ 227407 h 43"/>
                    <a:gd name="T54" fmla="*/ 21052 w 51"/>
                    <a:gd name="T55" fmla="*/ 231522 h 43"/>
                    <a:gd name="T56" fmla="*/ 68229 w 51"/>
                    <a:gd name="T57" fmla="*/ 227407 h 43"/>
                    <a:gd name="T58" fmla="*/ 21052 w 51"/>
                    <a:gd name="T59" fmla="*/ 231522 h 43"/>
                    <a:gd name="T60" fmla="*/ 66622 w 51"/>
                    <a:gd name="T61" fmla="*/ 221129 h 43"/>
                    <a:gd name="T62" fmla="*/ 66622 w 51"/>
                    <a:gd name="T63" fmla="*/ 221129 h 43"/>
                    <a:gd name="T64" fmla="*/ 75680 w 51"/>
                    <a:gd name="T65" fmla="*/ 191639 h 43"/>
                    <a:gd name="T66" fmla="*/ 68229 w 51"/>
                    <a:gd name="T67" fmla="*/ 227407 h 43"/>
                    <a:gd name="T68" fmla="*/ 75680 w 51"/>
                    <a:gd name="T69" fmla="*/ 191639 h 43"/>
                    <a:gd name="T70" fmla="*/ 82269 w 51"/>
                    <a:gd name="T71" fmla="*/ 127606 h 43"/>
                    <a:gd name="T72" fmla="*/ 75680 w 51"/>
                    <a:gd name="T73" fmla="*/ 191639 h 43"/>
                    <a:gd name="T74" fmla="*/ 72773 w 51"/>
                    <a:gd name="T75" fmla="*/ 60454 h 43"/>
                    <a:gd name="T76" fmla="*/ 82269 w 51"/>
                    <a:gd name="T77" fmla="*/ 127606 h 43"/>
                    <a:gd name="T78" fmla="*/ 72773 w 51"/>
                    <a:gd name="T79" fmla="*/ 60454 h 43"/>
                    <a:gd name="T80" fmla="*/ 59836 w 51"/>
                    <a:gd name="T81" fmla="*/ 10393 h 43"/>
                    <a:gd name="T82" fmla="*/ 72773 w 51"/>
                    <a:gd name="T83" fmla="*/ 60454 h 43"/>
                    <a:gd name="T84" fmla="*/ 59836 w 51"/>
                    <a:gd name="T85" fmla="*/ 26173 h 43"/>
                    <a:gd name="T86" fmla="*/ 59836 w 51"/>
                    <a:gd name="T87" fmla="*/ 26173 h 43"/>
                    <a:gd name="T88" fmla="*/ 40450 w 51"/>
                    <a:gd name="T89" fmla="*/ 54315 h 43"/>
                    <a:gd name="T90" fmla="*/ 59836 w 51"/>
                    <a:gd name="T91" fmla="*/ 10393 h 43"/>
                    <a:gd name="T92" fmla="*/ 40450 w 51"/>
                    <a:gd name="T93" fmla="*/ 54315 h 43"/>
                    <a:gd name="T94" fmla="*/ 35229 w 51"/>
                    <a:gd name="T95" fmla="*/ 60454 h 43"/>
                    <a:gd name="T96" fmla="*/ 40450 w 51"/>
                    <a:gd name="T97" fmla="*/ 54315 h 43"/>
                    <a:gd name="T98" fmla="*/ 35229 w 51"/>
                    <a:gd name="T99" fmla="*/ 60454 h 43"/>
                    <a:gd name="T100" fmla="*/ 35229 w 51"/>
                    <a:gd name="T101" fmla="*/ 60454 h 43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</a:gdLst>
                  <a:ahLst/>
                  <a:cxnLst>
                    <a:cxn ang="T102">
                      <a:pos x="T0" y="T1"/>
                    </a:cxn>
                    <a:cxn ang="T103">
                      <a:pos x="T2" y="T3"/>
                    </a:cxn>
                    <a:cxn ang="T104">
                      <a:pos x="T4" y="T5"/>
                    </a:cxn>
                    <a:cxn ang="T105">
                      <a:pos x="T6" y="T7"/>
                    </a:cxn>
                    <a:cxn ang="T106">
                      <a:pos x="T8" y="T9"/>
                    </a:cxn>
                    <a:cxn ang="T107">
                      <a:pos x="T10" y="T11"/>
                    </a:cxn>
                    <a:cxn ang="T108">
                      <a:pos x="T12" y="T13"/>
                    </a:cxn>
                    <a:cxn ang="T109">
                      <a:pos x="T14" y="T15"/>
                    </a:cxn>
                    <a:cxn ang="T110">
                      <a:pos x="T16" y="T17"/>
                    </a:cxn>
                    <a:cxn ang="T111">
                      <a:pos x="T18" y="T19"/>
                    </a:cxn>
                    <a:cxn ang="T112">
                      <a:pos x="T20" y="T21"/>
                    </a:cxn>
                    <a:cxn ang="T113">
                      <a:pos x="T22" y="T23"/>
                    </a:cxn>
                    <a:cxn ang="T114">
                      <a:pos x="T24" y="T25"/>
                    </a:cxn>
                    <a:cxn ang="T115">
                      <a:pos x="T26" y="T27"/>
                    </a:cxn>
                    <a:cxn ang="T116">
                      <a:pos x="T28" y="T29"/>
                    </a:cxn>
                    <a:cxn ang="T117">
                      <a:pos x="T30" y="T31"/>
                    </a:cxn>
                    <a:cxn ang="T118">
                      <a:pos x="T32" y="T33"/>
                    </a:cxn>
                    <a:cxn ang="T119">
                      <a:pos x="T34" y="T35"/>
                    </a:cxn>
                    <a:cxn ang="T120">
                      <a:pos x="T36" y="T37"/>
                    </a:cxn>
                    <a:cxn ang="T121">
                      <a:pos x="T38" y="T39"/>
                    </a:cxn>
                    <a:cxn ang="T122">
                      <a:pos x="T40" y="T41"/>
                    </a:cxn>
                    <a:cxn ang="T123">
                      <a:pos x="T42" y="T43"/>
                    </a:cxn>
                    <a:cxn ang="T124">
                      <a:pos x="T44" y="T45"/>
                    </a:cxn>
                    <a:cxn ang="T125">
                      <a:pos x="T46" y="T47"/>
                    </a:cxn>
                    <a:cxn ang="T126">
                      <a:pos x="T48" y="T49"/>
                    </a:cxn>
                    <a:cxn ang="T127">
                      <a:pos x="T50" y="T51"/>
                    </a:cxn>
                    <a:cxn ang="T128">
                      <a:pos x="T52" y="T53"/>
                    </a:cxn>
                    <a:cxn ang="T129">
                      <a:pos x="T54" y="T55"/>
                    </a:cxn>
                    <a:cxn ang="T130">
                      <a:pos x="T56" y="T57"/>
                    </a:cxn>
                    <a:cxn ang="T131">
                      <a:pos x="T58" y="T59"/>
                    </a:cxn>
                    <a:cxn ang="T132">
                      <a:pos x="T60" y="T61"/>
                    </a:cxn>
                    <a:cxn ang="T133">
                      <a:pos x="T62" y="T63"/>
                    </a:cxn>
                    <a:cxn ang="T134">
                      <a:pos x="T64" y="T65"/>
                    </a:cxn>
                    <a:cxn ang="T135">
                      <a:pos x="T66" y="T67"/>
                    </a:cxn>
                    <a:cxn ang="T136">
                      <a:pos x="T68" y="T69"/>
                    </a:cxn>
                    <a:cxn ang="T137">
                      <a:pos x="T70" y="T71"/>
                    </a:cxn>
                    <a:cxn ang="T138">
                      <a:pos x="T72" y="T73"/>
                    </a:cxn>
                    <a:cxn ang="T139">
                      <a:pos x="T74" y="T75"/>
                    </a:cxn>
                    <a:cxn ang="T140">
                      <a:pos x="T76" y="T77"/>
                    </a:cxn>
                    <a:cxn ang="T141">
                      <a:pos x="T78" y="T79"/>
                    </a:cxn>
                    <a:cxn ang="T142">
                      <a:pos x="T80" y="T81"/>
                    </a:cxn>
                    <a:cxn ang="T143">
                      <a:pos x="T82" y="T83"/>
                    </a:cxn>
                    <a:cxn ang="T144">
                      <a:pos x="T84" y="T85"/>
                    </a:cxn>
                    <a:cxn ang="T145">
                      <a:pos x="T86" y="T87"/>
                    </a:cxn>
                    <a:cxn ang="T146">
                      <a:pos x="T88" y="T89"/>
                    </a:cxn>
                    <a:cxn ang="T147">
                      <a:pos x="T90" y="T91"/>
                    </a:cxn>
                    <a:cxn ang="T148">
                      <a:pos x="T92" y="T93"/>
                    </a:cxn>
                    <a:cxn ang="T149">
                      <a:pos x="T94" y="T95"/>
                    </a:cxn>
                    <a:cxn ang="T150">
                      <a:pos x="T96" y="T97"/>
                    </a:cxn>
                    <a:cxn ang="T151">
                      <a:pos x="T98" y="T99"/>
                    </a:cxn>
                    <a:cxn ang="T152">
                      <a:pos x="T100" y="T101"/>
                    </a:cxn>
                  </a:cxnLst>
                  <a:rect l="0" t="0" r="r" b="b"/>
                  <a:pathLst>
                    <a:path w="51" h="43">
                      <a:moveTo>
                        <a:pt x="23" y="11"/>
                      </a:moveTo>
                      <a:cubicBezTo>
                        <a:pt x="22" y="12"/>
                        <a:pt x="22" y="13"/>
                        <a:pt x="21" y="14"/>
                      </a:cubicBezTo>
                      <a:lnTo>
                        <a:pt x="20" y="13"/>
                      </a:lnTo>
                      <a:cubicBezTo>
                        <a:pt x="21" y="12"/>
                        <a:pt x="21" y="11"/>
                        <a:pt x="22" y="10"/>
                      </a:cubicBezTo>
                      <a:lnTo>
                        <a:pt x="23" y="11"/>
                      </a:lnTo>
                      <a:close/>
                      <a:moveTo>
                        <a:pt x="21" y="14"/>
                      </a:moveTo>
                      <a:cubicBezTo>
                        <a:pt x="16" y="19"/>
                        <a:pt x="12" y="24"/>
                        <a:pt x="5" y="29"/>
                      </a:cubicBezTo>
                      <a:lnTo>
                        <a:pt x="4" y="28"/>
                      </a:lnTo>
                      <a:cubicBezTo>
                        <a:pt x="11" y="23"/>
                        <a:pt x="15" y="19"/>
                        <a:pt x="20" y="13"/>
                      </a:cubicBezTo>
                      <a:lnTo>
                        <a:pt x="21" y="14"/>
                      </a:lnTo>
                      <a:close/>
                      <a:moveTo>
                        <a:pt x="5" y="29"/>
                      </a:moveTo>
                      <a:lnTo>
                        <a:pt x="5" y="29"/>
                      </a:lnTo>
                      <a:close/>
                      <a:moveTo>
                        <a:pt x="5" y="29"/>
                      </a:moveTo>
                      <a:cubicBezTo>
                        <a:pt x="5" y="29"/>
                        <a:pt x="5" y="29"/>
                        <a:pt x="4" y="30"/>
                      </a:cubicBezTo>
                      <a:lnTo>
                        <a:pt x="3" y="29"/>
                      </a:lnTo>
                      <a:cubicBezTo>
                        <a:pt x="4" y="29"/>
                        <a:pt x="4" y="28"/>
                        <a:pt x="4" y="28"/>
                      </a:cubicBezTo>
                      <a:lnTo>
                        <a:pt x="5" y="29"/>
                      </a:lnTo>
                      <a:close/>
                      <a:moveTo>
                        <a:pt x="4" y="30"/>
                      </a:moveTo>
                      <a:cubicBezTo>
                        <a:pt x="4" y="31"/>
                        <a:pt x="3" y="32"/>
                        <a:pt x="2" y="33"/>
                      </a:cubicBezTo>
                      <a:lnTo>
                        <a:pt x="1" y="32"/>
                      </a:lnTo>
                      <a:cubicBezTo>
                        <a:pt x="2" y="31"/>
                        <a:pt x="2" y="30"/>
                        <a:pt x="3" y="29"/>
                      </a:cubicBezTo>
                      <a:lnTo>
                        <a:pt x="4" y="30"/>
                      </a:lnTo>
                      <a:close/>
                      <a:moveTo>
                        <a:pt x="2" y="33"/>
                      </a:moveTo>
                      <a:cubicBezTo>
                        <a:pt x="2" y="34"/>
                        <a:pt x="2" y="35"/>
                        <a:pt x="2" y="35"/>
                      </a:cubicBezTo>
                      <a:lnTo>
                        <a:pt x="1" y="36"/>
                      </a:lnTo>
                      <a:cubicBezTo>
                        <a:pt x="0" y="35"/>
                        <a:pt x="0" y="34"/>
                        <a:pt x="1" y="32"/>
                      </a:cubicBezTo>
                      <a:lnTo>
                        <a:pt x="2" y="33"/>
                      </a:lnTo>
                      <a:close/>
                      <a:moveTo>
                        <a:pt x="2" y="35"/>
                      </a:moveTo>
                      <a:lnTo>
                        <a:pt x="2" y="35"/>
                      </a:lnTo>
                      <a:lnTo>
                        <a:pt x="1" y="36"/>
                      </a:lnTo>
                      <a:cubicBezTo>
                        <a:pt x="1" y="36"/>
                        <a:pt x="1" y="36"/>
                        <a:pt x="1" y="36"/>
                      </a:cubicBezTo>
                      <a:lnTo>
                        <a:pt x="2" y="35"/>
                      </a:lnTo>
                      <a:close/>
                      <a:moveTo>
                        <a:pt x="1" y="36"/>
                      </a:moveTo>
                      <a:lnTo>
                        <a:pt x="1" y="36"/>
                      </a:lnTo>
                      <a:lnTo>
                        <a:pt x="2" y="35"/>
                      </a:lnTo>
                      <a:lnTo>
                        <a:pt x="1" y="36"/>
                      </a:lnTo>
                      <a:close/>
                      <a:moveTo>
                        <a:pt x="2" y="35"/>
                      </a:moveTo>
                      <a:lnTo>
                        <a:pt x="2" y="35"/>
                      </a:lnTo>
                      <a:lnTo>
                        <a:pt x="1" y="36"/>
                      </a:lnTo>
                      <a:lnTo>
                        <a:pt x="2" y="35"/>
                      </a:lnTo>
                      <a:close/>
                      <a:moveTo>
                        <a:pt x="2" y="35"/>
                      </a:moveTo>
                      <a:lnTo>
                        <a:pt x="2" y="35"/>
                      </a:lnTo>
                      <a:close/>
                      <a:moveTo>
                        <a:pt x="2" y="35"/>
                      </a:moveTo>
                      <a:cubicBezTo>
                        <a:pt x="4" y="36"/>
                        <a:pt x="6" y="37"/>
                        <a:pt x="7" y="37"/>
                      </a:cubicBezTo>
                      <a:lnTo>
                        <a:pt x="7" y="38"/>
                      </a:lnTo>
                      <a:cubicBezTo>
                        <a:pt x="5" y="38"/>
                        <a:pt x="3" y="37"/>
                        <a:pt x="1" y="36"/>
                      </a:cubicBezTo>
                      <a:lnTo>
                        <a:pt x="2" y="35"/>
                      </a:lnTo>
                      <a:close/>
                      <a:moveTo>
                        <a:pt x="7" y="37"/>
                      </a:moveTo>
                      <a:cubicBezTo>
                        <a:pt x="9" y="38"/>
                        <a:pt x="11" y="39"/>
                        <a:pt x="13" y="39"/>
                      </a:cubicBezTo>
                      <a:lnTo>
                        <a:pt x="13" y="40"/>
                      </a:lnTo>
                      <a:cubicBezTo>
                        <a:pt x="11" y="40"/>
                        <a:pt x="9" y="39"/>
                        <a:pt x="7" y="38"/>
                      </a:cubicBezTo>
                      <a:lnTo>
                        <a:pt x="7" y="37"/>
                      </a:lnTo>
                      <a:close/>
                      <a:moveTo>
                        <a:pt x="13" y="39"/>
                      </a:moveTo>
                      <a:cubicBezTo>
                        <a:pt x="23" y="41"/>
                        <a:pt x="33" y="41"/>
                        <a:pt x="41" y="37"/>
                      </a:cubicBezTo>
                      <a:lnTo>
                        <a:pt x="42" y="38"/>
                      </a:lnTo>
                      <a:cubicBezTo>
                        <a:pt x="34" y="42"/>
                        <a:pt x="23" y="43"/>
                        <a:pt x="13" y="40"/>
                      </a:cubicBezTo>
                      <a:lnTo>
                        <a:pt x="13" y="39"/>
                      </a:lnTo>
                      <a:close/>
                      <a:moveTo>
                        <a:pt x="41" y="37"/>
                      </a:moveTo>
                      <a:lnTo>
                        <a:pt x="41" y="37"/>
                      </a:lnTo>
                      <a:lnTo>
                        <a:pt x="42" y="37"/>
                      </a:lnTo>
                      <a:lnTo>
                        <a:pt x="41" y="37"/>
                      </a:lnTo>
                      <a:close/>
                      <a:moveTo>
                        <a:pt x="41" y="37"/>
                      </a:moveTo>
                      <a:cubicBezTo>
                        <a:pt x="44" y="35"/>
                        <a:pt x="45" y="34"/>
                        <a:pt x="47" y="32"/>
                      </a:cubicBezTo>
                      <a:lnTo>
                        <a:pt x="48" y="32"/>
                      </a:lnTo>
                      <a:cubicBezTo>
                        <a:pt x="47" y="34"/>
                        <a:pt x="45" y="36"/>
                        <a:pt x="42" y="38"/>
                      </a:cubicBezTo>
                      <a:lnTo>
                        <a:pt x="41" y="37"/>
                      </a:lnTo>
                      <a:close/>
                      <a:moveTo>
                        <a:pt x="47" y="32"/>
                      </a:moveTo>
                      <a:cubicBezTo>
                        <a:pt x="49" y="29"/>
                        <a:pt x="49" y="25"/>
                        <a:pt x="49" y="21"/>
                      </a:cubicBezTo>
                      <a:lnTo>
                        <a:pt x="51" y="21"/>
                      </a:lnTo>
                      <a:cubicBezTo>
                        <a:pt x="51" y="25"/>
                        <a:pt x="50" y="29"/>
                        <a:pt x="48" y="32"/>
                      </a:cubicBezTo>
                      <a:lnTo>
                        <a:pt x="47" y="32"/>
                      </a:lnTo>
                      <a:close/>
                      <a:moveTo>
                        <a:pt x="49" y="21"/>
                      </a:moveTo>
                      <a:cubicBezTo>
                        <a:pt x="49" y="17"/>
                        <a:pt x="47" y="13"/>
                        <a:pt x="45" y="10"/>
                      </a:cubicBezTo>
                      <a:lnTo>
                        <a:pt x="46" y="9"/>
                      </a:lnTo>
                      <a:cubicBezTo>
                        <a:pt x="49" y="13"/>
                        <a:pt x="50" y="17"/>
                        <a:pt x="51" y="21"/>
                      </a:cubicBezTo>
                      <a:lnTo>
                        <a:pt x="49" y="21"/>
                      </a:lnTo>
                      <a:close/>
                      <a:moveTo>
                        <a:pt x="45" y="10"/>
                      </a:moveTo>
                      <a:cubicBezTo>
                        <a:pt x="43" y="7"/>
                        <a:pt x="40" y="5"/>
                        <a:pt x="37" y="4"/>
                      </a:cubicBezTo>
                      <a:lnTo>
                        <a:pt x="37" y="2"/>
                      </a:lnTo>
                      <a:cubicBezTo>
                        <a:pt x="41" y="4"/>
                        <a:pt x="44" y="6"/>
                        <a:pt x="46" y="9"/>
                      </a:cubicBezTo>
                      <a:lnTo>
                        <a:pt x="45" y="10"/>
                      </a:lnTo>
                      <a:close/>
                      <a:moveTo>
                        <a:pt x="37" y="4"/>
                      </a:moveTo>
                      <a:lnTo>
                        <a:pt x="37" y="4"/>
                      </a:lnTo>
                      <a:lnTo>
                        <a:pt x="37" y="3"/>
                      </a:lnTo>
                      <a:lnTo>
                        <a:pt x="37" y="4"/>
                      </a:lnTo>
                      <a:close/>
                      <a:moveTo>
                        <a:pt x="37" y="4"/>
                      </a:moveTo>
                      <a:cubicBezTo>
                        <a:pt x="32" y="1"/>
                        <a:pt x="28" y="5"/>
                        <a:pt x="25" y="9"/>
                      </a:cubicBezTo>
                      <a:lnTo>
                        <a:pt x="24" y="8"/>
                      </a:lnTo>
                      <a:cubicBezTo>
                        <a:pt x="28" y="4"/>
                        <a:pt x="32" y="0"/>
                        <a:pt x="37" y="2"/>
                      </a:cubicBezTo>
                      <a:lnTo>
                        <a:pt x="37" y="4"/>
                      </a:lnTo>
                      <a:close/>
                      <a:moveTo>
                        <a:pt x="25" y="9"/>
                      </a:moveTo>
                      <a:cubicBezTo>
                        <a:pt x="24" y="10"/>
                        <a:pt x="24" y="11"/>
                        <a:pt x="23" y="11"/>
                      </a:cubicBezTo>
                      <a:lnTo>
                        <a:pt x="22" y="10"/>
                      </a:lnTo>
                      <a:cubicBezTo>
                        <a:pt x="23" y="10"/>
                        <a:pt x="23" y="9"/>
                        <a:pt x="24" y="8"/>
                      </a:cubicBezTo>
                      <a:lnTo>
                        <a:pt x="25" y="9"/>
                      </a:lnTo>
                      <a:close/>
                      <a:moveTo>
                        <a:pt x="22" y="10"/>
                      </a:moveTo>
                      <a:lnTo>
                        <a:pt x="22" y="10"/>
                      </a:lnTo>
                      <a:lnTo>
                        <a:pt x="22" y="11"/>
                      </a:lnTo>
                      <a:lnTo>
                        <a:pt x="22" y="10"/>
                      </a:lnTo>
                      <a:close/>
                    </a:path>
                  </a:pathLst>
                </a:custGeom>
                <a:solidFill>
                  <a:srgbClr val="94939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609" name="Freeform 190"/>
                <p:cNvSpPr>
                  <a:spLocks noChangeArrowheads="1"/>
                </p:cNvSpPr>
                <p:nvPr/>
              </p:nvSpPr>
              <p:spPr bwMode="auto">
                <a:xfrm>
                  <a:off x="2119" y="3952"/>
                  <a:ext cx="61" cy="70"/>
                </a:xfrm>
                <a:custGeom>
                  <a:avLst/>
                  <a:gdLst>
                    <a:gd name="T0" fmla="*/ 31587 w 45"/>
                    <a:gd name="T1" fmla="*/ 51513 h 41"/>
                    <a:gd name="T2" fmla="*/ 8727 w 45"/>
                    <a:gd name="T3" fmla="*/ 136042 h 41"/>
                    <a:gd name="T4" fmla="*/ 8727 w 45"/>
                    <a:gd name="T5" fmla="*/ 235040 h 41"/>
                    <a:gd name="T6" fmla="*/ 45738 w 45"/>
                    <a:gd name="T7" fmla="*/ 238732 h 41"/>
                    <a:gd name="T8" fmla="*/ 66798 w 45"/>
                    <a:gd name="T9" fmla="*/ 178968 h 41"/>
                    <a:gd name="T10" fmla="*/ 57310 w 45"/>
                    <a:gd name="T11" fmla="*/ 31056 h 41"/>
                    <a:gd name="T12" fmla="*/ 31587 w 45"/>
                    <a:gd name="T13" fmla="*/ 51513 h 41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45" h="41">
                      <a:moveTo>
                        <a:pt x="21" y="8"/>
                      </a:moveTo>
                      <a:cubicBezTo>
                        <a:pt x="16" y="11"/>
                        <a:pt x="7" y="15"/>
                        <a:pt x="6" y="21"/>
                      </a:cubicBezTo>
                      <a:cubicBezTo>
                        <a:pt x="5" y="26"/>
                        <a:pt x="0" y="33"/>
                        <a:pt x="6" y="36"/>
                      </a:cubicBezTo>
                      <a:cubicBezTo>
                        <a:pt x="13" y="41"/>
                        <a:pt x="23" y="37"/>
                        <a:pt x="31" y="37"/>
                      </a:cubicBezTo>
                      <a:cubicBezTo>
                        <a:pt x="38" y="37"/>
                        <a:pt x="44" y="33"/>
                        <a:pt x="45" y="28"/>
                      </a:cubicBezTo>
                      <a:cubicBezTo>
                        <a:pt x="45" y="20"/>
                        <a:pt x="44" y="12"/>
                        <a:pt x="39" y="5"/>
                      </a:cubicBezTo>
                      <a:cubicBezTo>
                        <a:pt x="35" y="0"/>
                        <a:pt x="26" y="4"/>
                        <a:pt x="21" y="8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610" name="Freeform 191"/>
                <p:cNvSpPr>
                  <a:spLocks noChangeArrowheads="1"/>
                </p:cNvSpPr>
                <p:nvPr/>
              </p:nvSpPr>
              <p:spPr bwMode="auto">
                <a:xfrm>
                  <a:off x="2119" y="3955"/>
                  <a:ext cx="60" cy="65"/>
                </a:xfrm>
                <a:custGeom>
                  <a:avLst/>
                  <a:gdLst>
                    <a:gd name="T0" fmla="*/ 35414 w 44"/>
                    <a:gd name="T1" fmla="*/ 39585 h 38"/>
                    <a:gd name="T2" fmla="*/ 33620 w 44"/>
                    <a:gd name="T3" fmla="*/ 31061 h 38"/>
                    <a:gd name="T4" fmla="*/ 35414 w 44"/>
                    <a:gd name="T5" fmla="*/ 39585 h 38"/>
                    <a:gd name="T6" fmla="*/ 25053 w 44"/>
                    <a:gd name="T7" fmla="*/ 51504 h 38"/>
                    <a:gd name="T8" fmla="*/ 35414 w 44"/>
                    <a:gd name="T9" fmla="*/ 39585 h 38"/>
                    <a:gd name="T10" fmla="*/ 8191 w 44"/>
                    <a:gd name="T11" fmla="*/ 125922 h 38"/>
                    <a:gd name="T12" fmla="*/ 25053 w 44"/>
                    <a:gd name="T13" fmla="*/ 51504 h 38"/>
                    <a:gd name="T14" fmla="*/ 7362 w 44"/>
                    <a:gd name="T15" fmla="*/ 125922 h 38"/>
                    <a:gd name="T16" fmla="*/ 8191 w 44"/>
                    <a:gd name="T17" fmla="*/ 125922 h 38"/>
                    <a:gd name="T18" fmla="*/ 8191 w 44"/>
                    <a:gd name="T19" fmla="*/ 125922 h 38"/>
                    <a:gd name="T20" fmla="*/ 7362 w 44"/>
                    <a:gd name="T21" fmla="*/ 125922 h 38"/>
                    <a:gd name="T22" fmla="*/ 8191 w 44"/>
                    <a:gd name="T23" fmla="*/ 125922 h 38"/>
                    <a:gd name="T24" fmla="*/ 8191 w 44"/>
                    <a:gd name="T25" fmla="*/ 125922 h 38"/>
                    <a:gd name="T26" fmla="*/ 8191 w 44"/>
                    <a:gd name="T27" fmla="*/ 125922 h 38"/>
                    <a:gd name="T28" fmla="*/ 4936 w 44"/>
                    <a:gd name="T29" fmla="*/ 155930 h 38"/>
                    <a:gd name="T30" fmla="*/ 8191 w 44"/>
                    <a:gd name="T31" fmla="*/ 125922 h 38"/>
                    <a:gd name="T32" fmla="*/ 4936 w 44"/>
                    <a:gd name="T33" fmla="*/ 155930 h 38"/>
                    <a:gd name="T34" fmla="*/ 7362 w 44"/>
                    <a:gd name="T35" fmla="*/ 155930 h 38"/>
                    <a:gd name="T36" fmla="*/ 7362 w 44"/>
                    <a:gd name="T37" fmla="*/ 227813 h 38"/>
                    <a:gd name="T38" fmla="*/ 7362 w 44"/>
                    <a:gd name="T39" fmla="*/ 155930 h 38"/>
                    <a:gd name="T40" fmla="*/ 7362 w 44"/>
                    <a:gd name="T41" fmla="*/ 227813 h 38"/>
                    <a:gd name="T42" fmla="*/ 7362 w 44"/>
                    <a:gd name="T43" fmla="*/ 227813 h 38"/>
                    <a:gd name="T44" fmla="*/ 35414 w 44"/>
                    <a:gd name="T45" fmla="*/ 227813 h 38"/>
                    <a:gd name="T46" fmla="*/ 7362 w 44"/>
                    <a:gd name="T47" fmla="*/ 227813 h 38"/>
                    <a:gd name="T48" fmla="*/ 35414 w 44"/>
                    <a:gd name="T49" fmla="*/ 227813 h 38"/>
                    <a:gd name="T50" fmla="*/ 50918 w 44"/>
                    <a:gd name="T51" fmla="*/ 227813 h 38"/>
                    <a:gd name="T52" fmla="*/ 35414 w 44"/>
                    <a:gd name="T53" fmla="*/ 227813 h 38"/>
                    <a:gd name="T54" fmla="*/ 50918 w 44"/>
                    <a:gd name="T55" fmla="*/ 219844 h 38"/>
                    <a:gd name="T56" fmla="*/ 50918 w 44"/>
                    <a:gd name="T57" fmla="*/ 227813 h 38"/>
                    <a:gd name="T58" fmla="*/ 50918 w 44"/>
                    <a:gd name="T59" fmla="*/ 219844 h 38"/>
                    <a:gd name="T60" fmla="*/ 55780 w 44"/>
                    <a:gd name="T61" fmla="*/ 227813 h 38"/>
                    <a:gd name="T62" fmla="*/ 50918 w 44"/>
                    <a:gd name="T63" fmla="*/ 219844 h 38"/>
                    <a:gd name="T64" fmla="*/ 58755 w 44"/>
                    <a:gd name="T65" fmla="*/ 215162 h 38"/>
                    <a:gd name="T66" fmla="*/ 55780 w 44"/>
                    <a:gd name="T67" fmla="*/ 227813 h 38"/>
                    <a:gd name="T68" fmla="*/ 58755 w 44"/>
                    <a:gd name="T69" fmla="*/ 215162 h 38"/>
                    <a:gd name="T70" fmla="*/ 74052 w 44"/>
                    <a:gd name="T71" fmla="*/ 169149 h 38"/>
                    <a:gd name="T72" fmla="*/ 58755 w 44"/>
                    <a:gd name="T73" fmla="*/ 215162 h 38"/>
                    <a:gd name="T74" fmla="*/ 74052 w 44"/>
                    <a:gd name="T75" fmla="*/ 169149 h 38"/>
                    <a:gd name="T76" fmla="*/ 72232 w 44"/>
                    <a:gd name="T77" fmla="*/ 169149 h 38"/>
                    <a:gd name="T78" fmla="*/ 72232 w 44"/>
                    <a:gd name="T79" fmla="*/ 89507 h 38"/>
                    <a:gd name="T80" fmla="*/ 72232 w 44"/>
                    <a:gd name="T81" fmla="*/ 169149 h 38"/>
                    <a:gd name="T82" fmla="*/ 62066 w 44"/>
                    <a:gd name="T83" fmla="*/ 28484 h 38"/>
                    <a:gd name="T84" fmla="*/ 72232 w 44"/>
                    <a:gd name="T85" fmla="*/ 89507 h 38"/>
                    <a:gd name="T86" fmla="*/ 62066 w 44"/>
                    <a:gd name="T87" fmla="*/ 28484 h 38"/>
                    <a:gd name="T88" fmla="*/ 64252 w 44"/>
                    <a:gd name="T89" fmla="*/ 18735 h 38"/>
                    <a:gd name="T90" fmla="*/ 62066 w 44"/>
                    <a:gd name="T91" fmla="*/ 28484 h 38"/>
                    <a:gd name="T92" fmla="*/ 64252 w 44"/>
                    <a:gd name="T93" fmla="*/ 11291 h 38"/>
                    <a:gd name="T94" fmla="*/ 62066 w 44"/>
                    <a:gd name="T95" fmla="*/ 28484 h 38"/>
                    <a:gd name="T96" fmla="*/ 52035 w 44"/>
                    <a:gd name="T97" fmla="*/ 6806 h 38"/>
                    <a:gd name="T98" fmla="*/ 64252 w 44"/>
                    <a:gd name="T99" fmla="*/ 11291 h 38"/>
                    <a:gd name="T100" fmla="*/ 52035 w 44"/>
                    <a:gd name="T101" fmla="*/ 6806 h 38"/>
                    <a:gd name="T102" fmla="*/ 40725 w 44"/>
                    <a:gd name="T103" fmla="*/ 11291 h 38"/>
                    <a:gd name="T104" fmla="*/ 52035 w 44"/>
                    <a:gd name="T105" fmla="*/ 6806 h 38"/>
                    <a:gd name="T106" fmla="*/ 35414 w 44"/>
                    <a:gd name="T107" fmla="*/ 39585 h 38"/>
                    <a:gd name="T108" fmla="*/ 40725 w 44"/>
                    <a:gd name="T109" fmla="*/ 11291 h 38"/>
                    <a:gd name="T110" fmla="*/ 35414 w 44"/>
                    <a:gd name="T111" fmla="*/ 39585 h 38"/>
                    <a:gd name="T112" fmla="*/ 33620 w 44"/>
                    <a:gd name="T113" fmla="*/ 39585 h 38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</a:gdLst>
                  <a:ahLst/>
                  <a:cxnLst>
                    <a:cxn ang="T114">
                      <a:pos x="T0" y="T1"/>
                    </a:cxn>
                    <a:cxn ang="T115">
                      <a:pos x="T2" y="T3"/>
                    </a:cxn>
                    <a:cxn ang="T116">
                      <a:pos x="T4" y="T5"/>
                    </a:cxn>
                    <a:cxn ang="T117">
                      <a:pos x="T6" y="T7"/>
                    </a:cxn>
                    <a:cxn ang="T118">
                      <a:pos x="T8" y="T9"/>
                    </a:cxn>
                    <a:cxn ang="T119">
                      <a:pos x="T10" y="T11"/>
                    </a:cxn>
                    <a:cxn ang="T120">
                      <a:pos x="T12" y="T13"/>
                    </a:cxn>
                    <a:cxn ang="T121">
                      <a:pos x="T14" y="T15"/>
                    </a:cxn>
                    <a:cxn ang="T122">
                      <a:pos x="T16" y="T17"/>
                    </a:cxn>
                    <a:cxn ang="T123">
                      <a:pos x="T18" y="T19"/>
                    </a:cxn>
                    <a:cxn ang="T124">
                      <a:pos x="T20" y="T21"/>
                    </a:cxn>
                    <a:cxn ang="T125">
                      <a:pos x="T22" y="T23"/>
                    </a:cxn>
                    <a:cxn ang="T126">
                      <a:pos x="T24" y="T25"/>
                    </a:cxn>
                    <a:cxn ang="T127">
                      <a:pos x="T26" y="T27"/>
                    </a:cxn>
                    <a:cxn ang="T128">
                      <a:pos x="T28" y="T29"/>
                    </a:cxn>
                    <a:cxn ang="T129">
                      <a:pos x="T30" y="T31"/>
                    </a:cxn>
                    <a:cxn ang="T130">
                      <a:pos x="T32" y="T33"/>
                    </a:cxn>
                    <a:cxn ang="T131">
                      <a:pos x="T34" y="T35"/>
                    </a:cxn>
                    <a:cxn ang="T132">
                      <a:pos x="T36" y="T37"/>
                    </a:cxn>
                    <a:cxn ang="T133">
                      <a:pos x="T38" y="T39"/>
                    </a:cxn>
                    <a:cxn ang="T134">
                      <a:pos x="T40" y="T41"/>
                    </a:cxn>
                    <a:cxn ang="T135">
                      <a:pos x="T42" y="T43"/>
                    </a:cxn>
                    <a:cxn ang="T136">
                      <a:pos x="T44" y="T45"/>
                    </a:cxn>
                    <a:cxn ang="T137">
                      <a:pos x="T46" y="T47"/>
                    </a:cxn>
                    <a:cxn ang="T138">
                      <a:pos x="T48" y="T49"/>
                    </a:cxn>
                    <a:cxn ang="T139">
                      <a:pos x="T50" y="T51"/>
                    </a:cxn>
                    <a:cxn ang="T140">
                      <a:pos x="T52" y="T53"/>
                    </a:cxn>
                    <a:cxn ang="T141">
                      <a:pos x="T54" y="T55"/>
                    </a:cxn>
                    <a:cxn ang="T142">
                      <a:pos x="T56" y="T57"/>
                    </a:cxn>
                    <a:cxn ang="T143">
                      <a:pos x="T58" y="T59"/>
                    </a:cxn>
                    <a:cxn ang="T144">
                      <a:pos x="T60" y="T61"/>
                    </a:cxn>
                    <a:cxn ang="T145">
                      <a:pos x="T62" y="T63"/>
                    </a:cxn>
                    <a:cxn ang="T146">
                      <a:pos x="T64" y="T65"/>
                    </a:cxn>
                    <a:cxn ang="T147">
                      <a:pos x="T66" y="T67"/>
                    </a:cxn>
                    <a:cxn ang="T148">
                      <a:pos x="T68" y="T69"/>
                    </a:cxn>
                    <a:cxn ang="T149">
                      <a:pos x="T70" y="T71"/>
                    </a:cxn>
                    <a:cxn ang="T150">
                      <a:pos x="T72" y="T73"/>
                    </a:cxn>
                    <a:cxn ang="T151">
                      <a:pos x="T74" y="T75"/>
                    </a:cxn>
                    <a:cxn ang="T152">
                      <a:pos x="T76" y="T77"/>
                    </a:cxn>
                    <a:cxn ang="T153">
                      <a:pos x="T78" y="T79"/>
                    </a:cxn>
                    <a:cxn ang="T154">
                      <a:pos x="T80" y="T81"/>
                    </a:cxn>
                    <a:cxn ang="T155">
                      <a:pos x="T82" y="T83"/>
                    </a:cxn>
                    <a:cxn ang="T156">
                      <a:pos x="T84" y="T85"/>
                    </a:cxn>
                    <a:cxn ang="T157">
                      <a:pos x="T86" y="T87"/>
                    </a:cxn>
                    <a:cxn ang="T158">
                      <a:pos x="T88" y="T89"/>
                    </a:cxn>
                    <a:cxn ang="T159">
                      <a:pos x="T90" y="T91"/>
                    </a:cxn>
                    <a:cxn ang="T160">
                      <a:pos x="T92" y="T93"/>
                    </a:cxn>
                    <a:cxn ang="T161">
                      <a:pos x="T94" y="T95"/>
                    </a:cxn>
                    <a:cxn ang="T162">
                      <a:pos x="T96" y="T97"/>
                    </a:cxn>
                    <a:cxn ang="T163">
                      <a:pos x="T98" y="T99"/>
                    </a:cxn>
                    <a:cxn ang="T164">
                      <a:pos x="T100" y="T101"/>
                    </a:cxn>
                    <a:cxn ang="T165">
                      <a:pos x="T102" y="T103"/>
                    </a:cxn>
                    <a:cxn ang="T166">
                      <a:pos x="T104" y="T105"/>
                    </a:cxn>
                    <a:cxn ang="T167">
                      <a:pos x="T106" y="T107"/>
                    </a:cxn>
                    <a:cxn ang="T168">
                      <a:pos x="T108" y="T109"/>
                    </a:cxn>
                    <a:cxn ang="T169">
                      <a:pos x="T110" y="T111"/>
                    </a:cxn>
                    <a:cxn ang="T170">
                      <a:pos x="T112" y="T113"/>
                    </a:cxn>
                  </a:cxnLst>
                  <a:rect l="0" t="0" r="r" b="b"/>
                  <a:pathLst>
                    <a:path w="44" h="38">
                      <a:moveTo>
                        <a:pt x="21" y="6"/>
                      </a:moveTo>
                      <a:lnTo>
                        <a:pt x="21" y="6"/>
                      </a:lnTo>
                      <a:lnTo>
                        <a:pt x="20" y="5"/>
                      </a:lnTo>
                      <a:lnTo>
                        <a:pt x="21" y="6"/>
                      </a:lnTo>
                      <a:close/>
                      <a:moveTo>
                        <a:pt x="21" y="6"/>
                      </a:moveTo>
                      <a:cubicBezTo>
                        <a:pt x="19" y="7"/>
                        <a:pt x="17" y="8"/>
                        <a:pt x="16" y="9"/>
                      </a:cubicBezTo>
                      <a:lnTo>
                        <a:pt x="15" y="8"/>
                      </a:lnTo>
                      <a:cubicBezTo>
                        <a:pt x="17" y="7"/>
                        <a:pt x="18" y="6"/>
                        <a:pt x="20" y="5"/>
                      </a:cubicBezTo>
                      <a:lnTo>
                        <a:pt x="21" y="6"/>
                      </a:lnTo>
                      <a:close/>
                      <a:moveTo>
                        <a:pt x="16" y="9"/>
                      </a:moveTo>
                      <a:cubicBezTo>
                        <a:pt x="11" y="12"/>
                        <a:pt x="6" y="15"/>
                        <a:pt x="5" y="19"/>
                      </a:cubicBezTo>
                      <a:lnTo>
                        <a:pt x="4" y="19"/>
                      </a:lnTo>
                      <a:cubicBezTo>
                        <a:pt x="5" y="14"/>
                        <a:pt x="10" y="11"/>
                        <a:pt x="15" y="8"/>
                      </a:cubicBezTo>
                      <a:lnTo>
                        <a:pt x="16" y="9"/>
                      </a:lnTo>
                      <a:close/>
                      <a:moveTo>
                        <a:pt x="4" y="19"/>
                      </a:moveTo>
                      <a:lnTo>
                        <a:pt x="4" y="19"/>
                      </a:lnTo>
                      <a:lnTo>
                        <a:pt x="5" y="19"/>
                      </a:lnTo>
                      <a:lnTo>
                        <a:pt x="4" y="19"/>
                      </a:lnTo>
                      <a:close/>
                      <a:moveTo>
                        <a:pt x="5" y="19"/>
                      </a:moveTo>
                      <a:lnTo>
                        <a:pt x="5" y="19"/>
                      </a:lnTo>
                      <a:lnTo>
                        <a:pt x="4" y="19"/>
                      </a:lnTo>
                      <a:lnTo>
                        <a:pt x="5" y="19"/>
                      </a:lnTo>
                      <a:close/>
                      <a:moveTo>
                        <a:pt x="5" y="19"/>
                      </a:moveTo>
                      <a:lnTo>
                        <a:pt x="5" y="19"/>
                      </a:lnTo>
                      <a:close/>
                      <a:moveTo>
                        <a:pt x="5" y="19"/>
                      </a:moveTo>
                      <a:cubicBezTo>
                        <a:pt x="5" y="21"/>
                        <a:pt x="5" y="23"/>
                        <a:pt x="4" y="24"/>
                      </a:cubicBezTo>
                      <a:lnTo>
                        <a:pt x="3" y="24"/>
                      </a:lnTo>
                      <a:cubicBezTo>
                        <a:pt x="3" y="22"/>
                        <a:pt x="4" y="21"/>
                        <a:pt x="4" y="19"/>
                      </a:cubicBezTo>
                      <a:lnTo>
                        <a:pt x="5" y="19"/>
                      </a:lnTo>
                      <a:close/>
                      <a:moveTo>
                        <a:pt x="3" y="24"/>
                      </a:moveTo>
                      <a:lnTo>
                        <a:pt x="3" y="24"/>
                      </a:lnTo>
                      <a:close/>
                      <a:moveTo>
                        <a:pt x="4" y="24"/>
                      </a:moveTo>
                      <a:cubicBezTo>
                        <a:pt x="3" y="28"/>
                        <a:pt x="2" y="32"/>
                        <a:pt x="5" y="34"/>
                      </a:cubicBezTo>
                      <a:lnTo>
                        <a:pt x="4" y="35"/>
                      </a:lnTo>
                      <a:cubicBezTo>
                        <a:pt x="0" y="32"/>
                        <a:pt x="1" y="28"/>
                        <a:pt x="3" y="24"/>
                      </a:cubicBezTo>
                      <a:lnTo>
                        <a:pt x="4" y="24"/>
                      </a:lnTo>
                      <a:close/>
                      <a:moveTo>
                        <a:pt x="4" y="35"/>
                      </a:moveTo>
                      <a:lnTo>
                        <a:pt x="4" y="35"/>
                      </a:lnTo>
                      <a:lnTo>
                        <a:pt x="5" y="34"/>
                      </a:lnTo>
                      <a:lnTo>
                        <a:pt x="4" y="35"/>
                      </a:lnTo>
                      <a:close/>
                      <a:moveTo>
                        <a:pt x="5" y="34"/>
                      </a:moveTo>
                      <a:cubicBezTo>
                        <a:pt x="10" y="37"/>
                        <a:pt x="16" y="36"/>
                        <a:pt x="21" y="35"/>
                      </a:cubicBezTo>
                      <a:lnTo>
                        <a:pt x="22" y="36"/>
                      </a:lnTo>
                      <a:cubicBezTo>
                        <a:pt x="15" y="37"/>
                        <a:pt x="9" y="38"/>
                        <a:pt x="4" y="35"/>
                      </a:cubicBezTo>
                      <a:lnTo>
                        <a:pt x="5" y="34"/>
                      </a:lnTo>
                      <a:close/>
                      <a:moveTo>
                        <a:pt x="21" y="35"/>
                      </a:moveTo>
                      <a:cubicBezTo>
                        <a:pt x="24" y="35"/>
                        <a:pt x="27" y="34"/>
                        <a:pt x="30" y="34"/>
                      </a:cubicBezTo>
                      <a:lnTo>
                        <a:pt x="30" y="35"/>
                      </a:lnTo>
                      <a:cubicBezTo>
                        <a:pt x="28" y="35"/>
                        <a:pt x="25" y="36"/>
                        <a:pt x="22" y="36"/>
                      </a:cubicBezTo>
                      <a:lnTo>
                        <a:pt x="21" y="35"/>
                      </a:lnTo>
                      <a:close/>
                      <a:moveTo>
                        <a:pt x="30" y="34"/>
                      </a:moveTo>
                      <a:lnTo>
                        <a:pt x="30" y="34"/>
                      </a:lnTo>
                      <a:lnTo>
                        <a:pt x="30" y="35"/>
                      </a:lnTo>
                      <a:lnTo>
                        <a:pt x="30" y="34"/>
                      </a:lnTo>
                      <a:close/>
                      <a:moveTo>
                        <a:pt x="30" y="34"/>
                      </a:moveTo>
                      <a:cubicBezTo>
                        <a:pt x="31" y="34"/>
                        <a:pt x="32" y="34"/>
                        <a:pt x="33" y="34"/>
                      </a:cubicBezTo>
                      <a:lnTo>
                        <a:pt x="33" y="35"/>
                      </a:lnTo>
                      <a:cubicBezTo>
                        <a:pt x="32" y="35"/>
                        <a:pt x="31" y="35"/>
                        <a:pt x="30" y="35"/>
                      </a:cubicBezTo>
                      <a:lnTo>
                        <a:pt x="30" y="34"/>
                      </a:lnTo>
                      <a:close/>
                      <a:moveTo>
                        <a:pt x="33" y="34"/>
                      </a:moveTo>
                      <a:cubicBezTo>
                        <a:pt x="34" y="34"/>
                        <a:pt x="35" y="34"/>
                        <a:pt x="35" y="33"/>
                      </a:cubicBezTo>
                      <a:lnTo>
                        <a:pt x="36" y="35"/>
                      </a:lnTo>
                      <a:cubicBezTo>
                        <a:pt x="35" y="35"/>
                        <a:pt x="34" y="35"/>
                        <a:pt x="33" y="35"/>
                      </a:cubicBezTo>
                      <a:lnTo>
                        <a:pt x="33" y="34"/>
                      </a:lnTo>
                      <a:close/>
                      <a:moveTo>
                        <a:pt x="35" y="33"/>
                      </a:moveTo>
                      <a:cubicBezTo>
                        <a:pt x="40" y="32"/>
                        <a:pt x="43" y="29"/>
                        <a:pt x="43" y="26"/>
                      </a:cubicBezTo>
                      <a:lnTo>
                        <a:pt x="44" y="26"/>
                      </a:lnTo>
                      <a:cubicBezTo>
                        <a:pt x="44" y="30"/>
                        <a:pt x="41" y="33"/>
                        <a:pt x="36" y="35"/>
                      </a:cubicBezTo>
                      <a:lnTo>
                        <a:pt x="35" y="33"/>
                      </a:lnTo>
                      <a:close/>
                      <a:moveTo>
                        <a:pt x="44" y="26"/>
                      </a:moveTo>
                      <a:lnTo>
                        <a:pt x="44" y="26"/>
                      </a:lnTo>
                      <a:close/>
                      <a:moveTo>
                        <a:pt x="43" y="26"/>
                      </a:moveTo>
                      <a:cubicBezTo>
                        <a:pt x="43" y="22"/>
                        <a:pt x="43" y="18"/>
                        <a:pt x="42" y="14"/>
                      </a:cubicBezTo>
                      <a:lnTo>
                        <a:pt x="43" y="14"/>
                      </a:lnTo>
                      <a:cubicBezTo>
                        <a:pt x="44" y="18"/>
                        <a:pt x="44" y="22"/>
                        <a:pt x="44" y="26"/>
                      </a:cubicBezTo>
                      <a:lnTo>
                        <a:pt x="43" y="26"/>
                      </a:lnTo>
                      <a:close/>
                      <a:moveTo>
                        <a:pt x="42" y="14"/>
                      </a:moveTo>
                      <a:cubicBezTo>
                        <a:pt x="41" y="10"/>
                        <a:pt x="40" y="7"/>
                        <a:pt x="37" y="4"/>
                      </a:cubicBezTo>
                      <a:lnTo>
                        <a:pt x="38" y="3"/>
                      </a:lnTo>
                      <a:cubicBezTo>
                        <a:pt x="41" y="6"/>
                        <a:pt x="43" y="10"/>
                        <a:pt x="43" y="14"/>
                      </a:cubicBezTo>
                      <a:lnTo>
                        <a:pt x="42" y="14"/>
                      </a:lnTo>
                      <a:close/>
                      <a:moveTo>
                        <a:pt x="37" y="4"/>
                      </a:moveTo>
                      <a:lnTo>
                        <a:pt x="37" y="4"/>
                      </a:lnTo>
                      <a:lnTo>
                        <a:pt x="38" y="3"/>
                      </a:lnTo>
                      <a:lnTo>
                        <a:pt x="37" y="4"/>
                      </a:lnTo>
                      <a:close/>
                      <a:moveTo>
                        <a:pt x="37" y="4"/>
                      </a:moveTo>
                      <a:cubicBezTo>
                        <a:pt x="37" y="3"/>
                        <a:pt x="37" y="3"/>
                        <a:pt x="36" y="3"/>
                      </a:cubicBezTo>
                      <a:lnTo>
                        <a:pt x="38" y="2"/>
                      </a:lnTo>
                      <a:cubicBezTo>
                        <a:pt x="38" y="2"/>
                        <a:pt x="38" y="3"/>
                        <a:pt x="38" y="3"/>
                      </a:cubicBezTo>
                      <a:lnTo>
                        <a:pt x="37" y="4"/>
                      </a:lnTo>
                      <a:close/>
                      <a:moveTo>
                        <a:pt x="36" y="3"/>
                      </a:moveTo>
                      <a:cubicBezTo>
                        <a:pt x="35" y="2"/>
                        <a:pt x="33" y="1"/>
                        <a:pt x="31" y="1"/>
                      </a:cubicBezTo>
                      <a:lnTo>
                        <a:pt x="31" y="0"/>
                      </a:lnTo>
                      <a:cubicBezTo>
                        <a:pt x="34" y="0"/>
                        <a:pt x="36" y="0"/>
                        <a:pt x="38" y="2"/>
                      </a:cubicBezTo>
                      <a:lnTo>
                        <a:pt x="36" y="3"/>
                      </a:lnTo>
                      <a:close/>
                      <a:moveTo>
                        <a:pt x="31" y="1"/>
                      </a:moveTo>
                      <a:cubicBezTo>
                        <a:pt x="29" y="2"/>
                        <a:pt x="27" y="2"/>
                        <a:pt x="25" y="4"/>
                      </a:cubicBezTo>
                      <a:lnTo>
                        <a:pt x="24" y="2"/>
                      </a:lnTo>
                      <a:cubicBezTo>
                        <a:pt x="26" y="1"/>
                        <a:pt x="29" y="0"/>
                        <a:pt x="31" y="0"/>
                      </a:cubicBezTo>
                      <a:lnTo>
                        <a:pt x="31" y="1"/>
                      </a:lnTo>
                      <a:close/>
                      <a:moveTo>
                        <a:pt x="25" y="4"/>
                      </a:moveTo>
                      <a:cubicBezTo>
                        <a:pt x="23" y="4"/>
                        <a:pt x="22" y="5"/>
                        <a:pt x="21" y="6"/>
                      </a:cubicBezTo>
                      <a:lnTo>
                        <a:pt x="20" y="5"/>
                      </a:lnTo>
                      <a:cubicBezTo>
                        <a:pt x="21" y="4"/>
                        <a:pt x="22" y="3"/>
                        <a:pt x="24" y="2"/>
                      </a:cubicBezTo>
                      <a:lnTo>
                        <a:pt x="25" y="4"/>
                      </a:lnTo>
                      <a:close/>
                      <a:moveTo>
                        <a:pt x="21" y="6"/>
                      </a:moveTo>
                      <a:lnTo>
                        <a:pt x="21" y="6"/>
                      </a:lnTo>
                      <a:lnTo>
                        <a:pt x="20" y="6"/>
                      </a:lnTo>
                      <a:lnTo>
                        <a:pt x="21" y="6"/>
                      </a:lnTo>
                      <a:close/>
                    </a:path>
                  </a:pathLst>
                </a:custGeom>
                <a:solidFill>
                  <a:srgbClr val="94939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611" name="Freeform 192"/>
                <p:cNvSpPr>
                  <a:spLocks noChangeArrowheads="1"/>
                </p:cNvSpPr>
                <p:nvPr/>
              </p:nvSpPr>
              <p:spPr bwMode="auto">
                <a:xfrm>
                  <a:off x="2097" y="3915"/>
                  <a:ext cx="48" cy="53"/>
                </a:xfrm>
                <a:custGeom>
                  <a:avLst/>
                  <a:gdLst>
                    <a:gd name="T0" fmla="*/ 1387 w 36"/>
                    <a:gd name="T1" fmla="*/ 72271 h 31"/>
                    <a:gd name="T2" fmla="*/ 16420 w 36"/>
                    <a:gd name="T3" fmla="*/ 167923 h 31"/>
                    <a:gd name="T4" fmla="*/ 24548 w 36"/>
                    <a:gd name="T5" fmla="*/ 174413 h 31"/>
                    <a:gd name="T6" fmla="*/ 44097 w 36"/>
                    <a:gd name="T7" fmla="*/ 72271 h 31"/>
                    <a:gd name="T8" fmla="*/ 24548 w 36"/>
                    <a:gd name="T9" fmla="*/ 17386 h 31"/>
                    <a:gd name="T10" fmla="*/ 1387 w 36"/>
                    <a:gd name="T11" fmla="*/ 54467 h 31"/>
                    <a:gd name="T12" fmla="*/ 1387 w 36"/>
                    <a:gd name="T13" fmla="*/ 77389 h 31"/>
                    <a:gd name="T14" fmla="*/ 1387 w 36"/>
                    <a:gd name="T15" fmla="*/ 72271 h 31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36" h="31">
                      <a:moveTo>
                        <a:pt x="1" y="12"/>
                      </a:moveTo>
                      <a:cubicBezTo>
                        <a:pt x="4" y="18"/>
                        <a:pt x="13" y="20"/>
                        <a:pt x="13" y="28"/>
                      </a:cubicBezTo>
                      <a:cubicBezTo>
                        <a:pt x="15" y="27"/>
                        <a:pt x="16" y="31"/>
                        <a:pt x="19" y="29"/>
                      </a:cubicBezTo>
                      <a:cubicBezTo>
                        <a:pt x="25" y="24"/>
                        <a:pt x="32" y="19"/>
                        <a:pt x="34" y="12"/>
                      </a:cubicBezTo>
                      <a:cubicBezTo>
                        <a:pt x="36" y="7"/>
                        <a:pt x="26" y="0"/>
                        <a:pt x="19" y="3"/>
                      </a:cubicBezTo>
                      <a:cubicBezTo>
                        <a:pt x="14" y="6"/>
                        <a:pt x="7" y="5"/>
                        <a:pt x="1" y="9"/>
                      </a:cubicBezTo>
                      <a:cubicBezTo>
                        <a:pt x="0" y="9"/>
                        <a:pt x="1" y="12"/>
                        <a:pt x="1" y="13"/>
                      </a:cubicBezTo>
                      <a:cubicBezTo>
                        <a:pt x="3" y="14"/>
                        <a:pt x="1" y="12"/>
                        <a:pt x="1" y="12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612" name="Freeform 194"/>
                <p:cNvSpPr>
                  <a:spLocks noChangeArrowheads="1"/>
                </p:cNvSpPr>
                <p:nvPr/>
              </p:nvSpPr>
              <p:spPr bwMode="auto">
                <a:xfrm>
                  <a:off x="2153" y="3893"/>
                  <a:ext cx="35" cy="53"/>
                </a:xfrm>
                <a:custGeom>
                  <a:avLst/>
                  <a:gdLst>
                    <a:gd name="T0" fmla="*/ 11121 w 26"/>
                    <a:gd name="T1" fmla="*/ 65840 h 31"/>
                    <a:gd name="T2" fmla="*/ 1613 w 26"/>
                    <a:gd name="T3" fmla="*/ 156488 h 31"/>
                    <a:gd name="T4" fmla="*/ 19959 w 26"/>
                    <a:gd name="T5" fmla="*/ 174413 h 31"/>
                    <a:gd name="T6" fmla="*/ 25321 w 26"/>
                    <a:gd name="T7" fmla="*/ 6416 h 31"/>
                    <a:gd name="T8" fmla="*/ 13622 w 26"/>
                    <a:gd name="T9" fmla="*/ 17386 h 31"/>
                    <a:gd name="T10" fmla="*/ 11121 w 26"/>
                    <a:gd name="T11" fmla="*/ 65840 h 31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6" h="31">
                      <a:moveTo>
                        <a:pt x="7" y="11"/>
                      </a:moveTo>
                      <a:cubicBezTo>
                        <a:pt x="7" y="16"/>
                        <a:pt x="1" y="21"/>
                        <a:pt x="1" y="26"/>
                      </a:cubicBezTo>
                      <a:cubicBezTo>
                        <a:pt x="0" y="30"/>
                        <a:pt x="9" y="31"/>
                        <a:pt x="13" y="29"/>
                      </a:cubicBezTo>
                      <a:cubicBezTo>
                        <a:pt x="24" y="23"/>
                        <a:pt x="26" y="9"/>
                        <a:pt x="17" y="1"/>
                      </a:cubicBezTo>
                      <a:cubicBezTo>
                        <a:pt x="15" y="0"/>
                        <a:pt x="11" y="1"/>
                        <a:pt x="9" y="3"/>
                      </a:cubicBezTo>
                      <a:cubicBezTo>
                        <a:pt x="7" y="5"/>
                        <a:pt x="7" y="8"/>
                        <a:pt x="7" y="11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613" name="Freeform 196"/>
                <p:cNvSpPr>
                  <a:spLocks noChangeArrowheads="1"/>
                </p:cNvSpPr>
                <p:nvPr/>
              </p:nvSpPr>
              <p:spPr bwMode="auto">
                <a:xfrm>
                  <a:off x="2068" y="3857"/>
                  <a:ext cx="75" cy="67"/>
                </a:xfrm>
                <a:custGeom>
                  <a:avLst/>
                  <a:gdLst>
                    <a:gd name="T0" fmla="*/ 12057 w 55"/>
                    <a:gd name="T1" fmla="*/ 119624 h 39"/>
                    <a:gd name="T2" fmla="*/ 30341 w 55"/>
                    <a:gd name="T3" fmla="*/ 275276 h 39"/>
                    <a:gd name="T4" fmla="*/ 39319 w 55"/>
                    <a:gd name="T5" fmla="*/ 263370 h 39"/>
                    <a:gd name="T6" fmla="*/ 85009 w 55"/>
                    <a:gd name="T7" fmla="*/ 161011 h 39"/>
                    <a:gd name="T8" fmla="*/ 90334 w 55"/>
                    <a:gd name="T9" fmla="*/ 119624 h 39"/>
                    <a:gd name="T10" fmla="*/ 39319 w 55"/>
                    <a:gd name="T11" fmla="*/ 56898 h 39"/>
                    <a:gd name="T12" fmla="*/ 12057 w 55"/>
                    <a:gd name="T13" fmla="*/ 119624 h 39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55" h="39">
                      <a:moveTo>
                        <a:pt x="7" y="17"/>
                      </a:moveTo>
                      <a:cubicBezTo>
                        <a:pt x="0" y="26"/>
                        <a:pt x="7" y="36"/>
                        <a:pt x="19" y="39"/>
                      </a:cubicBezTo>
                      <a:cubicBezTo>
                        <a:pt x="20" y="39"/>
                        <a:pt x="23" y="38"/>
                        <a:pt x="24" y="37"/>
                      </a:cubicBezTo>
                      <a:cubicBezTo>
                        <a:pt x="33" y="31"/>
                        <a:pt x="42" y="27"/>
                        <a:pt x="52" y="23"/>
                      </a:cubicBezTo>
                      <a:cubicBezTo>
                        <a:pt x="54" y="22"/>
                        <a:pt x="53" y="19"/>
                        <a:pt x="55" y="17"/>
                      </a:cubicBezTo>
                      <a:cubicBezTo>
                        <a:pt x="46" y="11"/>
                        <a:pt x="33" y="0"/>
                        <a:pt x="24" y="8"/>
                      </a:cubicBezTo>
                      <a:cubicBezTo>
                        <a:pt x="19" y="13"/>
                        <a:pt x="11" y="12"/>
                        <a:pt x="7" y="17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614" name="Freeform 198"/>
                <p:cNvSpPr>
                  <a:spLocks noChangeArrowheads="1"/>
                </p:cNvSpPr>
                <p:nvPr/>
              </p:nvSpPr>
              <p:spPr bwMode="auto">
                <a:xfrm>
                  <a:off x="1956" y="3811"/>
                  <a:ext cx="57" cy="58"/>
                </a:xfrm>
                <a:custGeom>
                  <a:avLst/>
                  <a:gdLst>
                    <a:gd name="T0" fmla="*/ 7105 w 42"/>
                    <a:gd name="T1" fmla="*/ 54946 h 34"/>
                    <a:gd name="T2" fmla="*/ 31505 w 42"/>
                    <a:gd name="T3" fmla="*/ 202686 h 34"/>
                    <a:gd name="T4" fmla="*/ 54305 w 42"/>
                    <a:gd name="T5" fmla="*/ 156435 h 34"/>
                    <a:gd name="T6" fmla="*/ 55635 w 42"/>
                    <a:gd name="T7" fmla="*/ 47125 h 34"/>
                    <a:gd name="T8" fmla="*/ 11671 w 42"/>
                    <a:gd name="T9" fmla="*/ 35017 h 34"/>
                    <a:gd name="T10" fmla="*/ 7105 w 42"/>
                    <a:gd name="T11" fmla="*/ 54946 h 34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42" h="34">
                      <a:moveTo>
                        <a:pt x="5" y="9"/>
                      </a:moveTo>
                      <a:cubicBezTo>
                        <a:pt x="0" y="19"/>
                        <a:pt x="7" y="34"/>
                        <a:pt x="21" y="34"/>
                      </a:cubicBezTo>
                      <a:cubicBezTo>
                        <a:pt x="27" y="34"/>
                        <a:pt x="34" y="31"/>
                        <a:pt x="37" y="26"/>
                      </a:cubicBezTo>
                      <a:cubicBezTo>
                        <a:pt x="40" y="21"/>
                        <a:pt x="42" y="13"/>
                        <a:pt x="38" y="8"/>
                      </a:cubicBezTo>
                      <a:cubicBezTo>
                        <a:pt x="32" y="0"/>
                        <a:pt x="18" y="7"/>
                        <a:pt x="8" y="6"/>
                      </a:cubicBezTo>
                      <a:cubicBezTo>
                        <a:pt x="7" y="6"/>
                        <a:pt x="6" y="8"/>
                        <a:pt x="5" y="9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615" name="Freeform 200"/>
                <p:cNvSpPr>
                  <a:spLocks noChangeArrowheads="1"/>
                </p:cNvSpPr>
                <p:nvPr/>
              </p:nvSpPr>
              <p:spPr bwMode="auto">
                <a:xfrm>
                  <a:off x="1893" y="3755"/>
                  <a:ext cx="67" cy="73"/>
                </a:xfrm>
                <a:custGeom>
                  <a:avLst/>
                  <a:gdLst>
                    <a:gd name="T0" fmla="*/ 18250 w 49"/>
                    <a:gd name="T1" fmla="*/ 54315 h 43"/>
                    <a:gd name="T2" fmla="*/ 20014 w 49"/>
                    <a:gd name="T3" fmla="*/ 200877 h 43"/>
                    <a:gd name="T4" fmla="*/ 60811 w 49"/>
                    <a:gd name="T5" fmla="*/ 255705 h 43"/>
                    <a:gd name="T6" fmla="*/ 68582 w 49"/>
                    <a:gd name="T7" fmla="*/ 231522 h 43"/>
                    <a:gd name="T8" fmla="*/ 65737 w 49"/>
                    <a:gd name="T9" fmla="*/ 71343 h 43"/>
                    <a:gd name="T10" fmla="*/ 18250 w 49"/>
                    <a:gd name="T11" fmla="*/ 54315 h 4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49" h="43">
                      <a:moveTo>
                        <a:pt x="11" y="9"/>
                      </a:moveTo>
                      <a:cubicBezTo>
                        <a:pt x="7" y="17"/>
                        <a:pt x="0" y="31"/>
                        <a:pt x="12" y="34"/>
                      </a:cubicBezTo>
                      <a:cubicBezTo>
                        <a:pt x="21" y="36"/>
                        <a:pt x="28" y="43"/>
                        <a:pt x="37" y="43"/>
                      </a:cubicBezTo>
                      <a:cubicBezTo>
                        <a:pt x="39" y="43"/>
                        <a:pt x="41" y="41"/>
                        <a:pt x="42" y="39"/>
                      </a:cubicBezTo>
                      <a:cubicBezTo>
                        <a:pt x="45" y="30"/>
                        <a:pt x="49" y="18"/>
                        <a:pt x="40" y="12"/>
                      </a:cubicBezTo>
                      <a:cubicBezTo>
                        <a:pt x="32" y="7"/>
                        <a:pt x="16" y="0"/>
                        <a:pt x="11" y="9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616" name="Freeform 202"/>
                <p:cNvSpPr>
                  <a:spLocks noChangeArrowheads="1"/>
                </p:cNvSpPr>
                <p:nvPr/>
              </p:nvSpPr>
              <p:spPr bwMode="auto">
                <a:xfrm>
                  <a:off x="1893" y="3680"/>
                  <a:ext cx="65" cy="91"/>
                </a:xfrm>
                <a:custGeom>
                  <a:avLst/>
                  <a:gdLst>
                    <a:gd name="T0" fmla="*/ 29414 w 48"/>
                    <a:gd name="T1" fmla="*/ 48888 h 53"/>
                    <a:gd name="T2" fmla="*/ 10862 w 48"/>
                    <a:gd name="T3" fmla="*/ 32721 h 53"/>
                    <a:gd name="T4" fmla="*/ 6598 w 48"/>
                    <a:gd name="T5" fmla="*/ 141541 h 53"/>
                    <a:gd name="T6" fmla="*/ 2609 w 48"/>
                    <a:gd name="T7" fmla="*/ 186104 h 53"/>
                    <a:gd name="T8" fmla="*/ 11631 w 48"/>
                    <a:gd name="T9" fmla="*/ 264819 h 53"/>
                    <a:gd name="T10" fmla="*/ 54878 w 48"/>
                    <a:gd name="T11" fmla="*/ 278091 h 53"/>
                    <a:gd name="T12" fmla="*/ 65248 w 48"/>
                    <a:gd name="T13" fmla="*/ 90183 h 53"/>
                    <a:gd name="T14" fmla="*/ 36488 w 48"/>
                    <a:gd name="T15" fmla="*/ 7143 h 53"/>
                    <a:gd name="T16" fmla="*/ 29414 w 48"/>
                    <a:gd name="T17" fmla="*/ 48888 h 53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48" h="53">
                      <a:moveTo>
                        <a:pt x="20" y="7"/>
                      </a:moveTo>
                      <a:cubicBezTo>
                        <a:pt x="15" y="7"/>
                        <a:pt x="9" y="4"/>
                        <a:pt x="7" y="5"/>
                      </a:cubicBezTo>
                      <a:cubicBezTo>
                        <a:pt x="1" y="7"/>
                        <a:pt x="6" y="15"/>
                        <a:pt x="4" y="21"/>
                      </a:cubicBezTo>
                      <a:cubicBezTo>
                        <a:pt x="3" y="23"/>
                        <a:pt x="0" y="26"/>
                        <a:pt x="2" y="28"/>
                      </a:cubicBezTo>
                      <a:cubicBezTo>
                        <a:pt x="6" y="33"/>
                        <a:pt x="5" y="38"/>
                        <a:pt x="8" y="39"/>
                      </a:cubicBezTo>
                      <a:cubicBezTo>
                        <a:pt x="17" y="42"/>
                        <a:pt x="32" y="53"/>
                        <a:pt x="37" y="41"/>
                      </a:cubicBezTo>
                      <a:cubicBezTo>
                        <a:pt x="42" y="32"/>
                        <a:pt x="40" y="23"/>
                        <a:pt x="44" y="13"/>
                      </a:cubicBezTo>
                      <a:cubicBezTo>
                        <a:pt x="48" y="4"/>
                        <a:pt x="35" y="3"/>
                        <a:pt x="25" y="1"/>
                      </a:cubicBezTo>
                      <a:cubicBezTo>
                        <a:pt x="23" y="0"/>
                        <a:pt x="24" y="6"/>
                        <a:pt x="20" y="7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617" name="Freeform 204"/>
                <p:cNvSpPr>
                  <a:spLocks noChangeArrowheads="1"/>
                </p:cNvSpPr>
                <p:nvPr/>
              </p:nvSpPr>
              <p:spPr bwMode="auto">
                <a:xfrm>
                  <a:off x="1963" y="3653"/>
                  <a:ext cx="92" cy="90"/>
                </a:xfrm>
                <a:custGeom>
                  <a:avLst/>
                  <a:gdLst>
                    <a:gd name="T0" fmla="*/ 45974 w 67"/>
                    <a:gd name="T1" fmla="*/ 54852 h 53"/>
                    <a:gd name="T2" fmla="*/ 7353 w 67"/>
                    <a:gd name="T3" fmla="*/ 164371 h 53"/>
                    <a:gd name="T4" fmla="*/ 0 w 67"/>
                    <a:gd name="T5" fmla="*/ 280572 h 53"/>
                    <a:gd name="T6" fmla="*/ 15342 w 67"/>
                    <a:gd name="T7" fmla="*/ 280572 h 53"/>
                    <a:gd name="T8" fmla="*/ 94787 w 67"/>
                    <a:gd name="T9" fmla="*/ 132363 h 53"/>
                    <a:gd name="T10" fmla="*/ 87723 w 67"/>
                    <a:gd name="T11" fmla="*/ 5947 h 53"/>
                    <a:gd name="T12" fmla="*/ 45974 w 67"/>
                    <a:gd name="T13" fmla="*/ 54852 h 53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67" h="53">
                      <a:moveTo>
                        <a:pt x="29" y="10"/>
                      </a:moveTo>
                      <a:cubicBezTo>
                        <a:pt x="22" y="19"/>
                        <a:pt x="12" y="21"/>
                        <a:pt x="5" y="29"/>
                      </a:cubicBezTo>
                      <a:cubicBezTo>
                        <a:pt x="0" y="35"/>
                        <a:pt x="2" y="42"/>
                        <a:pt x="0" y="50"/>
                      </a:cubicBezTo>
                      <a:cubicBezTo>
                        <a:pt x="0" y="53"/>
                        <a:pt x="7" y="53"/>
                        <a:pt x="10" y="50"/>
                      </a:cubicBezTo>
                      <a:cubicBezTo>
                        <a:pt x="26" y="39"/>
                        <a:pt x="49" y="39"/>
                        <a:pt x="60" y="24"/>
                      </a:cubicBezTo>
                      <a:cubicBezTo>
                        <a:pt x="66" y="17"/>
                        <a:pt x="67" y="3"/>
                        <a:pt x="56" y="1"/>
                      </a:cubicBezTo>
                      <a:cubicBezTo>
                        <a:pt x="47" y="0"/>
                        <a:pt x="33" y="3"/>
                        <a:pt x="29" y="10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618" name="Freeform 205"/>
                <p:cNvSpPr>
                  <a:spLocks noChangeArrowheads="1"/>
                </p:cNvSpPr>
                <p:nvPr/>
              </p:nvSpPr>
              <p:spPr bwMode="auto">
                <a:xfrm>
                  <a:off x="1961" y="3653"/>
                  <a:ext cx="90" cy="90"/>
                </a:xfrm>
                <a:custGeom>
                  <a:avLst/>
                  <a:gdLst>
                    <a:gd name="T0" fmla="*/ 27165 w 66"/>
                    <a:gd name="T1" fmla="*/ 116336 h 53"/>
                    <a:gd name="T2" fmla="*/ 46320 w 66"/>
                    <a:gd name="T3" fmla="*/ 51764 h 53"/>
                    <a:gd name="T4" fmla="*/ 27165 w 66"/>
                    <a:gd name="T5" fmla="*/ 116336 h 53"/>
                    <a:gd name="T6" fmla="*/ 7615 w 66"/>
                    <a:gd name="T7" fmla="*/ 164371 h 53"/>
                    <a:gd name="T8" fmla="*/ 27165 w 66"/>
                    <a:gd name="T9" fmla="*/ 116336 h 53"/>
                    <a:gd name="T10" fmla="*/ 11868 w 66"/>
                    <a:gd name="T11" fmla="*/ 164371 h 53"/>
                    <a:gd name="T12" fmla="*/ 11868 w 66"/>
                    <a:gd name="T13" fmla="*/ 164371 h 53"/>
                    <a:gd name="T14" fmla="*/ 4612 w 66"/>
                    <a:gd name="T15" fmla="*/ 242694 h 53"/>
                    <a:gd name="T16" fmla="*/ 9957 w 66"/>
                    <a:gd name="T17" fmla="*/ 164371 h 53"/>
                    <a:gd name="T18" fmla="*/ 4612 w 66"/>
                    <a:gd name="T19" fmla="*/ 242694 h 53"/>
                    <a:gd name="T20" fmla="*/ 0 w 66"/>
                    <a:gd name="T21" fmla="*/ 280572 h 53"/>
                    <a:gd name="T22" fmla="*/ 4612 w 66"/>
                    <a:gd name="T23" fmla="*/ 242694 h 53"/>
                    <a:gd name="T24" fmla="*/ 0 w 66"/>
                    <a:gd name="T25" fmla="*/ 280572 h 53"/>
                    <a:gd name="T26" fmla="*/ 0 w 66"/>
                    <a:gd name="T27" fmla="*/ 280572 h 53"/>
                    <a:gd name="T28" fmla="*/ 2789 w 66"/>
                    <a:gd name="T29" fmla="*/ 280572 h 53"/>
                    <a:gd name="T30" fmla="*/ 0 w 66"/>
                    <a:gd name="T31" fmla="*/ 280572 h 53"/>
                    <a:gd name="T32" fmla="*/ 2789 w 66"/>
                    <a:gd name="T33" fmla="*/ 280572 h 53"/>
                    <a:gd name="T34" fmla="*/ 4612 w 66"/>
                    <a:gd name="T35" fmla="*/ 290946 h 53"/>
                    <a:gd name="T36" fmla="*/ 2789 w 66"/>
                    <a:gd name="T37" fmla="*/ 280572 h 53"/>
                    <a:gd name="T38" fmla="*/ 9957 w 66"/>
                    <a:gd name="T39" fmla="*/ 287202 h 53"/>
                    <a:gd name="T40" fmla="*/ 4612 w 66"/>
                    <a:gd name="T41" fmla="*/ 290946 h 53"/>
                    <a:gd name="T42" fmla="*/ 9957 w 66"/>
                    <a:gd name="T43" fmla="*/ 287202 h 53"/>
                    <a:gd name="T44" fmla="*/ 17842 w 66"/>
                    <a:gd name="T45" fmla="*/ 287202 h 53"/>
                    <a:gd name="T46" fmla="*/ 9957 w 66"/>
                    <a:gd name="T47" fmla="*/ 287202 h 53"/>
                    <a:gd name="T48" fmla="*/ 16444 w 66"/>
                    <a:gd name="T49" fmla="*/ 280572 h 53"/>
                    <a:gd name="T50" fmla="*/ 16444 w 66"/>
                    <a:gd name="T51" fmla="*/ 280572 h 53"/>
                    <a:gd name="T52" fmla="*/ 53464 w 66"/>
                    <a:gd name="T53" fmla="*/ 224384 h 53"/>
                    <a:gd name="T54" fmla="*/ 17842 w 66"/>
                    <a:gd name="T55" fmla="*/ 287202 h 53"/>
                    <a:gd name="T56" fmla="*/ 53464 w 66"/>
                    <a:gd name="T57" fmla="*/ 224384 h 53"/>
                    <a:gd name="T58" fmla="*/ 98470 w 66"/>
                    <a:gd name="T59" fmla="*/ 139502 h 53"/>
                    <a:gd name="T60" fmla="*/ 53464 w 66"/>
                    <a:gd name="T61" fmla="*/ 224384 h 53"/>
                    <a:gd name="T62" fmla="*/ 98470 w 66"/>
                    <a:gd name="T63" fmla="*/ 139502 h 53"/>
                    <a:gd name="T64" fmla="*/ 98470 w 66"/>
                    <a:gd name="T65" fmla="*/ 139502 h 53"/>
                    <a:gd name="T66" fmla="*/ 102790 w 66"/>
                    <a:gd name="T67" fmla="*/ 90059 h 53"/>
                    <a:gd name="T68" fmla="*/ 98470 w 66"/>
                    <a:gd name="T69" fmla="*/ 139502 h 53"/>
                    <a:gd name="T70" fmla="*/ 102790 w 66"/>
                    <a:gd name="T71" fmla="*/ 90059 h 53"/>
                    <a:gd name="T72" fmla="*/ 103893 w 66"/>
                    <a:gd name="T73" fmla="*/ 43180 h 53"/>
                    <a:gd name="T74" fmla="*/ 102790 w 66"/>
                    <a:gd name="T75" fmla="*/ 90059 h 53"/>
                    <a:gd name="T76" fmla="*/ 96545 w 66"/>
                    <a:gd name="T77" fmla="*/ 16018 h 53"/>
                    <a:gd name="T78" fmla="*/ 103893 w 66"/>
                    <a:gd name="T79" fmla="*/ 43180 h 53"/>
                    <a:gd name="T80" fmla="*/ 96545 w 66"/>
                    <a:gd name="T81" fmla="*/ 16018 h 53"/>
                    <a:gd name="T82" fmla="*/ 91171 w 66"/>
                    <a:gd name="T83" fmla="*/ 5947 h 53"/>
                    <a:gd name="T84" fmla="*/ 96545 w 66"/>
                    <a:gd name="T85" fmla="*/ 16018 h 53"/>
                    <a:gd name="T86" fmla="*/ 89347 w 66"/>
                    <a:gd name="T87" fmla="*/ 9756 h 53"/>
                    <a:gd name="T88" fmla="*/ 89347 w 66"/>
                    <a:gd name="T89" fmla="*/ 9756 h 53"/>
                    <a:gd name="T90" fmla="*/ 89347 w 66"/>
                    <a:gd name="T91" fmla="*/ 9756 h 53"/>
                    <a:gd name="T92" fmla="*/ 91171 w 66"/>
                    <a:gd name="T93" fmla="*/ 5947 h 53"/>
                    <a:gd name="T94" fmla="*/ 89347 w 66"/>
                    <a:gd name="T95" fmla="*/ 9756 h 53"/>
                    <a:gd name="T96" fmla="*/ 85087 w 66"/>
                    <a:gd name="T97" fmla="*/ 5947 h 53"/>
                    <a:gd name="T98" fmla="*/ 89347 w 66"/>
                    <a:gd name="T99" fmla="*/ 9756 h 53"/>
                    <a:gd name="T100" fmla="*/ 76501 w 66"/>
                    <a:gd name="T101" fmla="*/ 9756 h 53"/>
                    <a:gd name="T102" fmla="*/ 85087 w 66"/>
                    <a:gd name="T103" fmla="*/ 5947 h 53"/>
                    <a:gd name="T104" fmla="*/ 76501 w 66"/>
                    <a:gd name="T105" fmla="*/ 9756 h 53"/>
                    <a:gd name="T106" fmla="*/ 46320 w 66"/>
                    <a:gd name="T107" fmla="*/ 51764 h 53"/>
                    <a:gd name="T108" fmla="*/ 76501 w 66"/>
                    <a:gd name="T109" fmla="*/ 9756 h 53"/>
                    <a:gd name="T110" fmla="*/ 48665 w 66"/>
                    <a:gd name="T111" fmla="*/ 54852 h 53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</a:gdLst>
                  <a:ahLst/>
                  <a:cxnLst>
                    <a:cxn ang="T112">
                      <a:pos x="T0" y="T1"/>
                    </a:cxn>
                    <a:cxn ang="T113">
                      <a:pos x="T2" y="T3"/>
                    </a:cxn>
                    <a:cxn ang="T114">
                      <a:pos x="T4" y="T5"/>
                    </a:cxn>
                    <a:cxn ang="T115">
                      <a:pos x="T6" y="T7"/>
                    </a:cxn>
                    <a:cxn ang="T116">
                      <a:pos x="T8" y="T9"/>
                    </a:cxn>
                    <a:cxn ang="T117">
                      <a:pos x="T10" y="T11"/>
                    </a:cxn>
                    <a:cxn ang="T118">
                      <a:pos x="T12" y="T13"/>
                    </a:cxn>
                    <a:cxn ang="T119">
                      <a:pos x="T14" y="T15"/>
                    </a:cxn>
                    <a:cxn ang="T120">
                      <a:pos x="T16" y="T17"/>
                    </a:cxn>
                    <a:cxn ang="T121">
                      <a:pos x="T18" y="T19"/>
                    </a:cxn>
                    <a:cxn ang="T122">
                      <a:pos x="T20" y="T21"/>
                    </a:cxn>
                    <a:cxn ang="T123">
                      <a:pos x="T22" y="T23"/>
                    </a:cxn>
                    <a:cxn ang="T124">
                      <a:pos x="T24" y="T25"/>
                    </a:cxn>
                    <a:cxn ang="T125">
                      <a:pos x="T26" y="T27"/>
                    </a:cxn>
                    <a:cxn ang="T126">
                      <a:pos x="T28" y="T29"/>
                    </a:cxn>
                    <a:cxn ang="T127">
                      <a:pos x="T30" y="T31"/>
                    </a:cxn>
                    <a:cxn ang="T128">
                      <a:pos x="T32" y="T33"/>
                    </a:cxn>
                    <a:cxn ang="T129">
                      <a:pos x="T34" y="T35"/>
                    </a:cxn>
                    <a:cxn ang="T130">
                      <a:pos x="T36" y="T37"/>
                    </a:cxn>
                    <a:cxn ang="T131">
                      <a:pos x="T38" y="T39"/>
                    </a:cxn>
                    <a:cxn ang="T132">
                      <a:pos x="T40" y="T41"/>
                    </a:cxn>
                    <a:cxn ang="T133">
                      <a:pos x="T42" y="T43"/>
                    </a:cxn>
                    <a:cxn ang="T134">
                      <a:pos x="T44" y="T45"/>
                    </a:cxn>
                    <a:cxn ang="T135">
                      <a:pos x="T46" y="T47"/>
                    </a:cxn>
                    <a:cxn ang="T136">
                      <a:pos x="T48" y="T49"/>
                    </a:cxn>
                    <a:cxn ang="T137">
                      <a:pos x="T50" y="T51"/>
                    </a:cxn>
                    <a:cxn ang="T138">
                      <a:pos x="T52" y="T53"/>
                    </a:cxn>
                    <a:cxn ang="T139">
                      <a:pos x="T54" y="T55"/>
                    </a:cxn>
                    <a:cxn ang="T140">
                      <a:pos x="T56" y="T57"/>
                    </a:cxn>
                    <a:cxn ang="T141">
                      <a:pos x="T58" y="T59"/>
                    </a:cxn>
                    <a:cxn ang="T142">
                      <a:pos x="T60" y="T61"/>
                    </a:cxn>
                    <a:cxn ang="T143">
                      <a:pos x="T62" y="T63"/>
                    </a:cxn>
                    <a:cxn ang="T144">
                      <a:pos x="T64" y="T65"/>
                    </a:cxn>
                    <a:cxn ang="T145">
                      <a:pos x="T66" y="T67"/>
                    </a:cxn>
                    <a:cxn ang="T146">
                      <a:pos x="T68" y="T69"/>
                    </a:cxn>
                    <a:cxn ang="T147">
                      <a:pos x="T70" y="T71"/>
                    </a:cxn>
                    <a:cxn ang="T148">
                      <a:pos x="T72" y="T73"/>
                    </a:cxn>
                    <a:cxn ang="T149">
                      <a:pos x="T74" y="T75"/>
                    </a:cxn>
                    <a:cxn ang="T150">
                      <a:pos x="T76" y="T77"/>
                    </a:cxn>
                    <a:cxn ang="T151">
                      <a:pos x="T78" y="T79"/>
                    </a:cxn>
                    <a:cxn ang="T152">
                      <a:pos x="T80" y="T81"/>
                    </a:cxn>
                    <a:cxn ang="T153">
                      <a:pos x="T82" y="T83"/>
                    </a:cxn>
                    <a:cxn ang="T154">
                      <a:pos x="T84" y="T85"/>
                    </a:cxn>
                    <a:cxn ang="T155">
                      <a:pos x="T86" y="T87"/>
                    </a:cxn>
                    <a:cxn ang="T156">
                      <a:pos x="T88" y="T89"/>
                    </a:cxn>
                    <a:cxn ang="T157">
                      <a:pos x="T90" y="T91"/>
                    </a:cxn>
                    <a:cxn ang="T158">
                      <a:pos x="T92" y="T93"/>
                    </a:cxn>
                    <a:cxn ang="T159">
                      <a:pos x="T94" y="T95"/>
                    </a:cxn>
                    <a:cxn ang="T160">
                      <a:pos x="T96" y="T97"/>
                    </a:cxn>
                    <a:cxn ang="T161">
                      <a:pos x="T98" y="T99"/>
                    </a:cxn>
                    <a:cxn ang="T162">
                      <a:pos x="T100" y="T101"/>
                    </a:cxn>
                    <a:cxn ang="T163">
                      <a:pos x="T102" y="T103"/>
                    </a:cxn>
                    <a:cxn ang="T164">
                      <a:pos x="T104" y="T105"/>
                    </a:cxn>
                    <a:cxn ang="T165">
                      <a:pos x="T106" y="T107"/>
                    </a:cxn>
                    <a:cxn ang="T166">
                      <a:pos x="T108" y="T109"/>
                    </a:cxn>
                    <a:cxn ang="T167">
                      <a:pos x="T110" y="T111"/>
                    </a:cxn>
                  </a:cxnLst>
                  <a:rect l="0" t="0" r="r" b="b"/>
                  <a:pathLst>
                    <a:path w="66" h="53">
                      <a:moveTo>
                        <a:pt x="30" y="10"/>
                      </a:moveTo>
                      <a:cubicBezTo>
                        <a:pt x="27" y="15"/>
                        <a:pt x="22" y="18"/>
                        <a:pt x="17" y="21"/>
                      </a:cubicBezTo>
                      <a:lnTo>
                        <a:pt x="16" y="20"/>
                      </a:lnTo>
                      <a:cubicBezTo>
                        <a:pt x="21" y="17"/>
                        <a:pt x="26" y="15"/>
                        <a:pt x="29" y="9"/>
                      </a:cubicBezTo>
                      <a:lnTo>
                        <a:pt x="30" y="10"/>
                      </a:lnTo>
                      <a:close/>
                      <a:moveTo>
                        <a:pt x="17" y="21"/>
                      </a:moveTo>
                      <a:cubicBezTo>
                        <a:pt x="14" y="23"/>
                        <a:pt x="10" y="26"/>
                        <a:pt x="7" y="29"/>
                      </a:cubicBezTo>
                      <a:lnTo>
                        <a:pt x="5" y="29"/>
                      </a:lnTo>
                      <a:cubicBezTo>
                        <a:pt x="9" y="25"/>
                        <a:pt x="13" y="22"/>
                        <a:pt x="16" y="20"/>
                      </a:cubicBezTo>
                      <a:lnTo>
                        <a:pt x="17" y="21"/>
                      </a:lnTo>
                      <a:close/>
                      <a:moveTo>
                        <a:pt x="7" y="29"/>
                      </a:moveTo>
                      <a:lnTo>
                        <a:pt x="7" y="29"/>
                      </a:lnTo>
                      <a:lnTo>
                        <a:pt x="6" y="29"/>
                      </a:lnTo>
                      <a:lnTo>
                        <a:pt x="7" y="29"/>
                      </a:lnTo>
                      <a:close/>
                      <a:moveTo>
                        <a:pt x="7" y="29"/>
                      </a:moveTo>
                      <a:cubicBezTo>
                        <a:pt x="3" y="33"/>
                        <a:pt x="3" y="38"/>
                        <a:pt x="3" y="43"/>
                      </a:cubicBezTo>
                      <a:lnTo>
                        <a:pt x="1" y="43"/>
                      </a:lnTo>
                      <a:cubicBezTo>
                        <a:pt x="2" y="38"/>
                        <a:pt x="2" y="33"/>
                        <a:pt x="6" y="29"/>
                      </a:cubicBezTo>
                      <a:lnTo>
                        <a:pt x="7" y="29"/>
                      </a:lnTo>
                      <a:close/>
                      <a:moveTo>
                        <a:pt x="3" y="43"/>
                      </a:moveTo>
                      <a:cubicBezTo>
                        <a:pt x="2" y="45"/>
                        <a:pt x="2" y="47"/>
                        <a:pt x="2" y="50"/>
                      </a:cubicBezTo>
                      <a:lnTo>
                        <a:pt x="0" y="50"/>
                      </a:lnTo>
                      <a:cubicBezTo>
                        <a:pt x="1" y="47"/>
                        <a:pt x="1" y="45"/>
                        <a:pt x="1" y="43"/>
                      </a:cubicBezTo>
                      <a:lnTo>
                        <a:pt x="3" y="43"/>
                      </a:lnTo>
                      <a:close/>
                      <a:moveTo>
                        <a:pt x="0" y="50"/>
                      </a:moveTo>
                      <a:lnTo>
                        <a:pt x="0" y="50"/>
                      </a:lnTo>
                      <a:lnTo>
                        <a:pt x="1" y="50"/>
                      </a:lnTo>
                      <a:lnTo>
                        <a:pt x="0" y="50"/>
                      </a:lnTo>
                      <a:close/>
                      <a:moveTo>
                        <a:pt x="2" y="50"/>
                      </a:moveTo>
                      <a:cubicBezTo>
                        <a:pt x="2" y="50"/>
                        <a:pt x="2" y="50"/>
                        <a:pt x="2" y="50"/>
                      </a:cubicBezTo>
                      <a:lnTo>
                        <a:pt x="1" y="51"/>
                      </a:lnTo>
                      <a:cubicBezTo>
                        <a:pt x="0" y="51"/>
                        <a:pt x="0" y="50"/>
                        <a:pt x="0" y="50"/>
                      </a:cubicBezTo>
                      <a:lnTo>
                        <a:pt x="2" y="50"/>
                      </a:lnTo>
                      <a:close/>
                      <a:moveTo>
                        <a:pt x="2" y="50"/>
                      </a:moveTo>
                      <a:cubicBezTo>
                        <a:pt x="2" y="51"/>
                        <a:pt x="3" y="51"/>
                        <a:pt x="3" y="51"/>
                      </a:cubicBezTo>
                      <a:lnTo>
                        <a:pt x="3" y="52"/>
                      </a:lnTo>
                      <a:cubicBezTo>
                        <a:pt x="2" y="52"/>
                        <a:pt x="1" y="52"/>
                        <a:pt x="1" y="51"/>
                      </a:cubicBezTo>
                      <a:lnTo>
                        <a:pt x="2" y="50"/>
                      </a:lnTo>
                      <a:close/>
                      <a:moveTo>
                        <a:pt x="3" y="51"/>
                      </a:moveTo>
                      <a:cubicBezTo>
                        <a:pt x="4" y="51"/>
                        <a:pt x="5" y="51"/>
                        <a:pt x="6" y="51"/>
                      </a:cubicBezTo>
                      <a:lnTo>
                        <a:pt x="6" y="53"/>
                      </a:lnTo>
                      <a:cubicBezTo>
                        <a:pt x="5" y="53"/>
                        <a:pt x="4" y="53"/>
                        <a:pt x="3" y="52"/>
                      </a:cubicBezTo>
                      <a:lnTo>
                        <a:pt x="3" y="51"/>
                      </a:lnTo>
                      <a:close/>
                      <a:moveTo>
                        <a:pt x="6" y="51"/>
                      </a:moveTo>
                      <a:cubicBezTo>
                        <a:pt x="8" y="51"/>
                        <a:pt x="9" y="51"/>
                        <a:pt x="10" y="50"/>
                      </a:cubicBezTo>
                      <a:lnTo>
                        <a:pt x="11" y="51"/>
                      </a:lnTo>
                      <a:cubicBezTo>
                        <a:pt x="10" y="52"/>
                        <a:pt x="8" y="52"/>
                        <a:pt x="6" y="53"/>
                      </a:cubicBezTo>
                      <a:lnTo>
                        <a:pt x="6" y="51"/>
                      </a:lnTo>
                      <a:close/>
                      <a:moveTo>
                        <a:pt x="10" y="50"/>
                      </a:moveTo>
                      <a:lnTo>
                        <a:pt x="10" y="50"/>
                      </a:lnTo>
                      <a:lnTo>
                        <a:pt x="11" y="50"/>
                      </a:lnTo>
                      <a:lnTo>
                        <a:pt x="10" y="50"/>
                      </a:lnTo>
                      <a:close/>
                      <a:moveTo>
                        <a:pt x="10" y="50"/>
                      </a:moveTo>
                      <a:cubicBezTo>
                        <a:pt x="17" y="45"/>
                        <a:pt x="25" y="42"/>
                        <a:pt x="33" y="40"/>
                      </a:cubicBezTo>
                      <a:lnTo>
                        <a:pt x="34" y="41"/>
                      </a:lnTo>
                      <a:cubicBezTo>
                        <a:pt x="26" y="43"/>
                        <a:pt x="18" y="46"/>
                        <a:pt x="11" y="51"/>
                      </a:cubicBezTo>
                      <a:lnTo>
                        <a:pt x="10" y="50"/>
                      </a:lnTo>
                      <a:close/>
                      <a:moveTo>
                        <a:pt x="33" y="40"/>
                      </a:moveTo>
                      <a:cubicBezTo>
                        <a:pt x="44" y="36"/>
                        <a:pt x="54" y="32"/>
                        <a:pt x="61" y="24"/>
                      </a:cubicBezTo>
                      <a:lnTo>
                        <a:pt x="62" y="25"/>
                      </a:lnTo>
                      <a:cubicBezTo>
                        <a:pt x="55" y="33"/>
                        <a:pt x="45" y="37"/>
                        <a:pt x="34" y="41"/>
                      </a:cubicBezTo>
                      <a:lnTo>
                        <a:pt x="33" y="40"/>
                      </a:lnTo>
                      <a:close/>
                      <a:moveTo>
                        <a:pt x="62" y="25"/>
                      </a:moveTo>
                      <a:lnTo>
                        <a:pt x="62" y="25"/>
                      </a:lnTo>
                      <a:lnTo>
                        <a:pt x="61" y="24"/>
                      </a:lnTo>
                      <a:lnTo>
                        <a:pt x="62" y="25"/>
                      </a:lnTo>
                      <a:close/>
                      <a:moveTo>
                        <a:pt x="61" y="24"/>
                      </a:moveTo>
                      <a:cubicBezTo>
                        <a:pt x="62" y="22"/>
                        <a:pt x="64" y="19"/>
                        <a:pt x="64" y="16"/>
                      </a:cubicBezTo>
                      <a:lnTo>
                        <a:pt x="66" y="17"/>
                      </a:lnTo>
                      <a:cubicBezTo>
                        <a:pt x="65" y="20"/>
                        <a:pt x="64" y="22"/>
                        <a:pt x="62" y="25"/>
                      </a:cubicBezTo>
                      <a:lnTo>
                        <a:pt x="61" y="24"/>
                      </a:lnTo>
                      <a:close/>
                      <a:moveTo>
                        <a:pt x="64" y="16"/>
                      </a:moveTo>
                      <a:cubicBezTo>
                        <a:pt x="65" y="14"/>
                        <a:pt x="65" y="11"/>
                        <a:pt x="64" y="9"/>
                      </a:cubicBezTo>
                      <a:lnTo>
                        <a:pt x="65" y="8"/>
                      </a:lnTo>
                      <a:cubicBezTo>
                        <a:pt x="66" y="11"/>
                        <a:pt x="66" y="14"/>
                        <a:pt x="66" y="17"/>
                      </a:cubicBezTo>
                      <a:lnTo>
                        <a:pt x="64" y="16"/>
                      </a:lnTo>
                      <a:close/>
                      <a:moveTo>
                        <a:pt x="64" y="9"/>
                      </a:moveTo>
                      <a:cubicBezTo>
                        <a:pt x="63" y="6"/>
                        <a:pt x="62" y="4"/>
                        <a:pt x="60" y="3"/>
                      </a:cubicBezTo>
                      <a:lnTo>
                        <a:pt x="61" y="2"/>
                      </a:lnTo>
                      <a:cubicBezTo>
                        <a:pt x="63" y="3"/>
                        <a:pt x="65" y="6"/>
                        <a:pt x="65" y="8"/>
                      </a:cubicBezTo>
                      <a:lnTo>
                        <a:pt x="64" y="9"/>
                      </a:lnTo>
                      <a:close/>
                      <a:moveTo>
                        <a:pt x="60" y="3"/>
                      </a:moveTo>
                      <a:cubicBezTo>
                        <a:pt x="59" y="3"/>
                        <a:pt x="58" y="2"/>
                        <a:pt x="56" y="2"/>
                      </a:cubicBezTo>
                      <a:lnTo>
                        <a:pt x="57" y="1"/>
                      </a:lnTo>
                      <a:cubicBezTo>
                        <a:pt x="58" y="1"/>
                        <a:pt x="59" y="1"/>
                        <a:pt x="61" y="2"/>
                      </a:cubicBezTo>
                      <a:lnTo>
                        <a:pt x="60" y="3"/>
                      </a:lnTo>
                      <a:close/>
                      <a:moveTo>
                        <a:pt x="56" y="2"/>
                      </a:moveTo>
                      <a:lnTo>
                        <a:pt x="56" y="2"/>
                      </a:lnTo>
                      <a:lnTo>
                        <a:pt x="57" y="1"/>
                      </a:lnTo>
                      <a:lnTo>
                        <a:pt x="56" y="2"/>
                      </a:lnTo>
                      <a:close/>
                      <a:moveTo>
                        <a:pt x="56" y="2"/>
                      </a:moveTo>
                      <a:lnTo>
                        <a:pt x="56" y="2"/>
                      </a:lnTo>
                      <a:lnTo>
                        <a:pt x="57" y="1"/>
                      </a:lnTo>
                      <a:lnTo>
                        <a:pt x="56" y="2"/>
                      </a:lnTo>
                      <a:close/>
                      <a:moveTo>
                        <a:pt x="56" y="2"/>
                      </a:moveTo>
                      <a:cubicBezTo>
                        <a:pt x="55" y="2"/>
                        <a:pt x="54" y="2"/>
                        <a:pt x="53" y="2"/>
                      </a:cubicBezTo>
                      <a:lnTo>
                        <a:pt x="53" y="1"/>
                      </a:lnTo>
                      <a:cubicBezTo>
                        <a:pt x="54" y="1"/>
                        <a:pt x="55" y="1"/>
                        <a:pt x="57" y="1"/>
                      </a:cubicBezTo>
                      <a:lnTo>
                        <a:pt x="56" y="2"/>
                      </a:lnTo>
                      <a:close/>
                      <a:moveTo>
                        <a:pt x="53" y="2"/>
                      </a:moveTo>
                      <a:cubicBezTo>
                        <a:pt x="51" y="2"/>
                        <a:pt x="50" y="2"/>
                        <a:pt x="48" y="2"/>
                      </a:cubicBezTo>
                      <a:lnTo>
                        <a:pt x="48" y="1"/>
                      </a:lnTo>
                      <a:cubicBezTo>
                        <a:pt x="50" y="1"/>
                        <a:pt x="51" y="0"/>
                        <a:pt x="53" y="1"/>
                      </a:cubicBezTo>
                      <a:lnTo>
                        <a:pt x="53" y="2"/>
                      </a:lnTo>
                      <a:close/>
                      <a:moveTo>
                        <a:pt x="48" y="2"/>
                      </a:moveTo>
                      <a:cubicBezTo>
                        <a:pt x="41" y="3"/>
                        <a:pt x="33" y="5"/>
                        <a:pt x="30" y="10"/>
                      </a:cubicBezTo>
                      <a:lnTo>
                        <a:pt x="29" y="9"/>
                      </a:lnTo>
                      <a:cubicBezTo>
                        <a:pt x="32" y="4"/>
                        <a:pt x="40" y="1"/>
                        <a:pt x="48" y="1"/>
                      </a:cubicBezTo>
                      <a:lnTo>
                        <a:pt x="48" y="2"/>
                      </a:lnTo>
                      <a:close/>
                      <a:moveTo>
                        <a:pt x="30" y="10"/>
                      </a:moveTo>
                      <a:lnTo>
                        <a:pt x="30" y="10"/>
                      </a:lnTo>
                      <a:close/>
                    </a:path>
                  </a:pathLst>
                </a:custGeom>
                <a:solidFill>
                  <a:srgbClr val="94939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619" name="Freeform 206"/>
                <p:cNvSpPr>
                  <a:spLocks noChangeArrowheads="1"/>
                </p:cNvSpPr>
                <p:nvPr/>
              </p:nvSpPr>
              <p:spPr bwMode="auto">
                <a:xfrm>
                  <a:off x="2028" y="3693"/>
                  <a:ext cx="73" cy="64"/>
                </a:xfrm>
                <a:custGeom>
                  <a:avLst/>
                  <a:gdLst>
                    <a:gd name="T0" fmla="*/ 49358 w 53"/>
                    <a:gd name="T1" fmla="*/ 14614 h 38"/>
                    <a:gd name="T2" fmla="*/ 14477 w 53"/>
                    <a:gd name="T3" fmla="*/ 88628 h 38"/>
                    <a:gd name="T4" fmla="*/ 8719 w 53"/>
                    <a:gd name="T5" fmla="*/ 119153 h 38"/>
                    <a:gd name="T6" fmla="*/ 62624 w 53"/>
                    <a:gd name="T7" fmla="*/ 168847 h 38"/>
                    <a:gd name="T8" fmla="*/ 95375 w 53"/>
                    <a:gd name="T9" fmla="*/ 63421 h 38"/>
                    <a:gd name="T10" fmla="*/ 49358 w 53"/>
                    <a:gd name="T11" fmla="*/ 14614 h 38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53" h="38">
                      <a:moveTo>
                        <a:pt x="27" y="3"/>
                      </a:moveTo>
                      <a:cubicBezTo>
                        <a:pt x="20" y="6"/>
                        <a:pt x="16" y="13"/>
                        <a:pt x="8" y="18"/>
                      </a:cubicBezTo>
                      <a:cubicBezTo>
                        <a:pt x="6" y="19"/>
                        <a:pt x="0" y="21"/>
                        <a:pt x="5" y="24"/>
                      </a:cubicBezTo>
                      <a:cubicBezTo>
                        <a:pt x="15" y="29"/>
                        <a:pt x="24" y="38"/>
                        <a:pt x="35" y="34"/>
                      </a:cubicBezTo>
                      <a:cubicBezTo>
                        <a:pt x="44" y="30"/>
                        <a:pt x="51" y="21"/>
                        <a:pt x="53" y="13"/>
                      </a:cubicBezTo>
                      <a:cubicBezTo>
                        <a:pt x="44" y="10"/>
                        <a:pt x="36" y="0"/>
                        <a:pt x="27" y="3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620" name="Freeform 207"/>
                <p:cNvSpPr>
                  <a:spLocks noChangeArrowheads="1"/>
                </p:cNvSpPr>
                <p:nvPr/>
              </p:nvSpPr>
              <p:spPr bwMode="auto">
                <a:xfrm>
                  <a:off x="2031" y="3693"/>
                  <a:ext cx="70" cy="64"/>
                </a:xfrm>
                <a:custGeom>
                  <a:avLst/>
                  <a:gdLst>
                    <a:gd name="T0" fmla="*/ 20428 w 52"/>
                    <a:gd name="T1" fmla="*/ 61974 h 38"/>
                    <a:gd name="T2" fmla="*/ 33395 w 52"/>
                    <a:gd name="T3" fmla="*/ 8950 h 38"/>
                    <a:gd name="T4" fmla="*/ 20428 w 52"/>
                    <a:gd name="T5" fmla="*/ 61974 h 38"/>
                    <a:gd name="T6" fmla="*/ 7894 w 52"/>
                    <a:gd name="T7" fmla="*/ 85725 h 38"/>
                    <a:gd name="T8" fmla="*/ 20428 w 52"/>
                    <a:gd name="T9" fmla="*/ 61974 h 38"/>
                    <a:gd name="T10" fmla="*/ 8765 w 52"/>
                    <a:gd name="T11" fmla="*/ 88628 h 38"/>
                    <a:gd name="T12" fmla="*/ 8765 w 52"/>
                    <a:gd name="T13" fmla="*/ 88628 h 38"/>
                    <a:gd name="T14" fmla="*/ 8765 w 52"/>
                    <a:gd name="T15" fmla="*/ 88628 h 38"/>
                    <a:gd name="T16" fmla="*/ 7894 w 52"/>
                    <a:gd name="T17" fmla="*/ 85725 h 38"/>
                    <a:gd name="T18" fmla="*/ 7894 w 52"/>
                    <a:gd name="T19" fmla="*/ 85725 h 38"/>
                    <a:gd name="T20" fmla="*/ 7894 w 52"/>
                    <a:gd name="T21" fmla="*/ 88628 h 38"/>
                    <a:gd name="T22" fmla="*/ 8765 w 52"/>
                    <a:gd name="T23" fmla="*/ 88628 h 38"/>
                    <a:gd name="T24" fmla="*/ 5362 w 52"/>
                    <a:gd name="T25" fmla="*/ 88628 h 38"/>
                    <a:gd name="T26" fmla="*/ 8765 w 52"/>
                    <a:gd name="T27" fmla="*/ 88628 h 38"/>
                    <a:gd name="T28" fmla="*/ 2380 w 52"/>
                    <a:gd name="T29" fmla="*/ 103483 h 38"/>
                    <a:gd name="T30" fmla="*/ 5362 w 52"/>
                    <a:gd name="T31" fmla="*/ 88628 h 38"/>
                    <a:gd name="T32" fmla="*/ 2380 w 52"/>
                    <a:gd name="T33" fmla="*/ 103483 h 38"/>
                    <a:gd name="T34" fmla="*/ 3890 w 52"/>
                    <a:gd name="T35" fmla="*/ 124933 h 38"/>
                    <a:gd name="T36" fmla="*/ 2380 w 52"/>
                    <a:gd name="T37" fmla="*/ 103483 h 38"/>
                    <a:gd name="T38" fmla="*/ 3890 w 52"/>
                    <a:gd name="T39" fmla="*/ 124933 h 38"/>
                    <a:gd name="T40" fmla="*/ 3890 w 52"/>
                    <a:gd name="T41" fmla="*/ 124933 h 38"/>
                    <a:gd name="T42" fmla="*/ 5362 w 52"/>
                    <a:gd name="T43" fmla="*/ 119153 h 38"/>
                    <a:gd name="T44" fmla="*/ 3890 w 52"/>
                    <a:gd name="T45" fmla="*/ 124933 h 38"/>
                    <a:gd name="T46" fmla="*/ 5362 w 52"/>
                    <a:gd name="T47" fmla="*/ 119153 h 38"/>
                    <a:gd name="T48" fmla="*/ 3890 w 52"/>
                    <a:gd name="T49" fmla="*/ 119153 h 38"/>
                    <a:gd name="T50" fmla="*/ 5362 w 52"/>
                    <a:gd name="T51" fmla="*/ 119153 h 38"/>
                    <a:gd name="T52" fmla="*/ 12910 w 52"/>
                    <a:gd name="T53" fmla="*/ 144583 h 38"/>
                    <a:gd name="T54" fmla="*/ 5362 w 52"/>
                    <a:gd name="T55" fmla="*/ 119153 h 38"/>
                    <a:gd name="T56" fmla="*/ 43649 w 52"/>
                    <a:gd name="T57" fmla="*/ 164963 h 38"/>
                    <a:gd name="T58" fmla="*/ 12910 w 52"/>
                    <a:gd name="T59" fmla="*/ 144583 h 38"/>
                    <a:gd name="T60" fmla="*/ 43649 w 52"/>
                    <a:gd name="T61" fmla="*/ 164963 h 38"/>
                    <a:gd name="T62" fmla="*/ 43649 w 52"/>
                    <a:gd name="T63" fmla="*/ 168847 h 38"/>
                    <a:gd name="T64" fmla="*/ 43649 w 52"/>
                    <a:gd name="T65" fmla="*/ 164963 h 38"/>
                    <a:gd name="T66" fmla="*/ 43649 w 52"/>
                    <a:gd name="T67" fmla="*/ 168847 h 38"/>
                    <a:gd name="T68" fmla="*/ 43649 w 52"/>
                    <a:gd name="T69" fmla="*/ 164963 h 38"/>
                    <a:gd name="T70" fmla="*/ 43649 w 52"/>
                    <a:gd name="T71" fmla="*/ 168847 h 38"/>
                    <a:gd name="T72" fmla="*/ 43649 w 52"/>
                    <a:gd name="T73" fmla="*/ 164963 h 38"/>
                    <a:gd name="T74" fmla="*/ 48603 w 52"/>
                    <a:gd name="T75" fmla="*/ 159309 h 38"/>
                    <a:gd name="T76" fmla="*/ 43649 w 52"/>
                    <a:gd name="T77" fmla="*/ 164963 h 38"/>
                    <a:gd name="T78" fmla="*/ 52548 w 52"/>
                    <a:gd name="T79" fmla="*/ 144583 h 38"/>
                    <a:gd name="T80" fmla="*/ 48603 w 52"/>
                    <a:gd name="T81" fmla="*/ 159309 h 38"/>
                    <a:gd name="T82" fmla="*/ 52548 w 52"/>
                    <a:gd name="T83" fmla="*/ 144583 h 38"/>
                    <a:gd name="T84" fmla="*/ 68818 w 52"/>
                    <a:gd name="T85" fmla="*/ 63421 h 38"/>
                    <a:gd name="T86" fmla="*/ 52548 w 52"/>
                    <a:gd name="T87" fmla="*/ 144583 h 38"/>
                    <a:gd name="T88" fmla="*/ 68818 w 52"/>
                    <a:gd name="T89" fmla="*/ 61974 h 38"/>
                    <a:gd name="T90" fmla="*/ 67288 w 52"/>
                    <a:gd name="T91" fmla="*/ 63421 h 38"/>
                    <a:gd name="T92" fmla="*/ 67288 w 52"/>
                    <a:gd name="T93" fmla="*/ 63421 h 38"/>
                    <a:gd name="T94" fmla="*/ 68818 w 52"/>
                    <a:gd name="T95" fmla="*/ 61974 h 38"/>
                    <a:gd name="T96" fmla="*/ 67288 w 52"/>
                    <a:gd name="T97" fmla="*/ 63421 h 38"/>
                    <a:gd name="T98" fmla="*/ 67288 w 52"/>
                    <a:gd name="T99" fmla="*/ 63421 h 38"/>
                    <a:gd name="T100" fmla="*/ 67288 w 52"/>
                    <a:gd name="T101" fmla="*/ 63421 h 38"/>
                    <a:gd name="T102" fmla="*/ 54585 w 52"/>
                    <a:gd name="T103" fmla="*/ 33293 h 38"/>
                    <a:gd name="T104" fmla="*/ 67288 w 52"/>
                    <a:gd name="T105" fmla="*/ 63421 h 38"/>
                    <a:gd name="T106" fmla="*/ 34483 w 52"/>
                    <a:gd name="T107" fmla="*/ 20404 h 38"/>
                    <a:gd name="T108" fmla="*/ 54585 w 52"/>
                    <a:gd name="T109" fmla="*/ 33293 h 38"/>
                    <a:gd name="T110" fmla="*/ 33395 w 52"/>
                    <a:gd name="T111" fmla="*/ 8950 h 38"/>
                    <a:gd name="T112" fmla="*/ 33395 w 52"/>
                    <a:gd name="T113" fmla="*/ 14614 h 38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</a:gdLst>
                  <a:ahLst/>
                  <a:cxnLst>
                    <a:cxn ang="T114">
                      <a:pos x="T0" y="T1"/>
                    </a:cxn>
                    <a:cxn ang="T115">
                      <a:pos x="T2" y="T3"/>
                    </a:cxn>
                    <a:cxn ang="T116">
                      <a:pos x="T4" y="T5"/>
                    </a:cxn>
                    <a:cxn ang="T117">
                      <a:pos x="T6" y="T7"/>
                    </a:cxn>
                    <a:cxn ang="T118">
                      <a:pos x="T8" y="T9"/>
                    </a:cxn>
                    <a:cxn ang="T119">
                      <a:pos x="T10" y="T11"/>
                    </a:cxn>
                    <a:cxn ang="T120">
                      <a:pos x="T12" y="T13"/>
                    </a:cxn>
                    <a:cxn ang="T121">
                      <a:pos x="T14" y="T15"/>
                    </a:cxn>
                    <a:cxn ang="T122">
                      <a:pos x="T16" y="T17"/>
                    </a:cxn>
                    <a:cxn ang="T123">
                      <a:pos x="T18" y="T19"/>
                    </a:cxn>
                    <a:cxn ang="T124">
                      <a:pos x="T20" y="T21"/>
                    </a:cxn>
                    <a:cxn ang="T125">
                      <a:pos x="T22" y="T23"/>
                    </a:cxn>
                    <a:cxn ang="T126">
                      <a:pos x="T24" y="T25"/>
                    </a:cxn>
                    <a:cxn ang="T127">
                      <a:pos x="T26" y="T27"/>
                    </a:cxn>
                    <a:cxn ang="T128">
                      <a:pos x="T28" y="T29"/>
                    </a:cxn>
                    <a:cxn ang="T129">
                      <a:pos x="T30" y="T31"/>
                    </a:cxn>
                    <a:cxn ang="T130">
                      <a:pos x="T32" y="T33"/>
                    </a:cxn>
                    <a:cxn ang="T131">
                      <a:pos x="T34" y="T35"/>
                    </a:cxn>
                    <a:cxn ang="T132">
                      <a:pos x="T36" y="T37"/>
                    </a:cxn>
                    <a:cxn ang="T133">
                      <a:pos x="T38" y="T39"/>
                    </a:cxn>
                    <a:cxn ang="T134">
                      <a:pos x="T40" y="T41"/>
                    </a:cxn>
                    <a:cxn ang="T135">
                      <a:pos x="T42" y="T43"/>
                    </a:cxn>
                    <a:cxn ang="T136">
                      <a:pos x="T44" y="T45"/>
                    </a:cxn>
                    <a:cxn ang="T137">
                      <a:pos x="T46" y="T47"/>
                    </a:cxn>
                    <a:cxn ang="T138">
                      <a:pos x="T48" y="T49"/>
                    </a:cxn>
                    <a:cxn ang="T139">
                      <a:pos x="T50" y="T51"/>
                    </a:cxn>
                    <a:cxn ang="T140">
                      <a:pos x="T52" y="T53"/>
                    </a:cxn>
                    <a:cxn ang="T141">
                      <a:pos x="T54" y="T55"/>
                    </a:cxn>
                    <a:cxn ang="T142">
                      <a:pos x="T56" y="T57"/>
                    </a:cxn>
                    <a:cxn ang="T143">
                      <a:pos x="T58" y="T59"/>
                    </a:cxn>
                    <a:cxn ang="T144">
                      <a:pos x="T60" y="T61"/>
                    </a:cxn>
                    <a:cxn ang="T145">
                      <a:pos x="T62" y="T63"/>
                    </a:cxn>
                    <a:cxn ang="T146">
                      <a:pos x="T64" y="T65"/>
                    </a:cxn>
                    <a:cxn ang="T147">
                      <a:pos x="T66" y="T67"/>
                    </a:cxn>
                    <a:cxn ang="T148">
                      <a:pos x="T68" y="T69"/>
                    </a:cxn>
                    <a:cxn ang="T149">
                      <a:pos x="T70" y="T71"/>
                    </a:cxn>
                    <a:cxn ang="T150">
                      <a:pos x="T72" y="T73"/>
                    </a:cxn>
                    <a:cxn ang="T151">
                      <a:pos x="T74" y="T75"/>
                    </a:cxn>
                    <a:cxn ang="T152">
                      <a:pos x="T76" y="T77"/>
                    </a:cxn>
                    <a:cxn ang="T153">
                      <a:pos x="T78" y="T79"/>
                    </a:cxn>
                    <a:cxn ang="T154">
                      <a:pos x="T80" y="T81"/>
                    </a:cxn>
                    <a:cxn ang="T155">
                      <a:pos x="T82" y="T83"/>
                    </a:cxn>
                    <a:cxn ang="T156">
                      <a:pos x="T84" y="T85"/>
                    </a:cxn>
                    <a:cxn ang="T157">
                      <a:pos x="T86" y="T87"/>
                    </a:cxn>
                    <a:cxn ang="T158">
                      <a:pos x="T88" y="T89"/>
                    </a:cxn>
                    <a:cxn ang="T159">
                      <a:pos x="T90" y="T91"/>
                    </a:cxn>
                    <a:cxn ang="T160">
                      <a:pos x="T92" y="T93"/>
                    </a:cxn>
                    <a:cxn ang="T161">
                      <a:pos x="T94" y="T95"/>
                    </a:cxn>
                    <a:cxn ang="T162">
                      <a:pos x="T96" y="T97"/>
                    </a:cxn>
                    <a:cxn ang="T163">
                      <a:pos x="T98" y="T99"/>
                    </a:cxn>
                    <a:cxn ang="T164">
                      <a:pos x="T100" y="T101"/>
                    </a:cxn>
                    <a:cxn ang="T165">
                      <a:pos x="T102" y="T103"/>
                    </a:cxn>
                    <a:cxn ang="T166">
                      <a:pos x="T104" y="T105"/>
                    </a:cxn>
                    <a:cxn ang="T167">
                      <a:pos x="T106" y="T107"/>
                    </a:cxn>
                    <a:cxn ang="T168">
                      <a:pos x="T108" y="T109"/>
                    </a:cxn>
                    <a:cxn ang="T169">
                      <a:pos x="T110" y="T111"/>
                    </a:cxn>
                    <a:cxn ang="T170">
                      <a:pos x="T112" y="T113"/>
                    </a:cxn>
                  </a:cxnLst>
                  <a:rect l="0" t="0" r="r" b="b"/>
                  <a:pathLst>
                    <a:path w="52" h="38">
                      <a:moveTo>
                        <a:pt x="26" y="4"/>
                      </a:moveTo>
                      <a:cubicBezTo>
                        <a:pt x="21" y="5"/>
                        <a:pt x="18" y="8"/>
                        <a:pt x="15" y="12"/>
                      </a:cubicBezTo>
                      <a:lnTo>
                        <a:pt x="13" y="11"/>
                      </a:lnTo>
                      <a:cubicBezTo>
                        <a:pt x="17" y="7"/>
                        <a:pt x="20" y="4"/>
                        <a:pt x="25" y="2"/>
                      </a:cubicBezTo>
                      <a:lnTo>
                        <a:pt x="26" y="4"/>
                      </a:lnTo>
                      <a:close/>
                      <a:moveTo>
                        <a:pt x="15" y="12"/>
                      </a:moveTo>
                      <a:cubicBezTo>
                        <a:pt x="12" y="14"/>
                        <a:pt x="10" y="16"/>
                        <a:pt x="7" y="18"/>
                      </a:cubicBezTo>
                      <a:lnTo>
                        <a:pt x="6" y="17"/>
                      </a:lnTo>
                      <a:cubicBezTo>
                        <a:pt x="9" y="15"/>
                        <a:pt x="11" y="13"/>
                        <a:pt x="13" y="11"/>
                      </a:cubicBezTo>
                      <a:lnTo>
                        <a:pt x="15" y="12"/>
                      </a:lnTo>
                      <a:close/>
                      <a:moveTo>
                        <a:pt x="7" y="18"/>
                      </a:moveTo>
                      <a:lnTo>
                        <a:pt x="7" y="18"/>
                      </a:lnTo>
                      <a:lnTo>
                        <a:pt x="6" y="18"/>
                      </a:lnTo>
                      <a:lnTo>
                        <a:pt x="7" y="18"/>
                      </a:lnTo>
                      <a:close/>
                      <a:moveTo>
                        <a:pt x="7" y="18"/>
                      </a:moveTo>
                      <a:lnTo>
                        <a:pt x="7" y="18"/>
                      </a:lnTo>
                      <a:lnTo>
                        <a:pt x="6" y="17"/>
                      </a:lnTo>
                      <a:lnTo>
                        <a:pt x="7" y="18"/>
                      </a:lnTo>
                      <a:close/>
                      <a:moveTo>
                        <a:pt x="6" y="17"/>
                      </a:moveTo>
                      <a:lnTo>
                        <a:pt x="6" y="17"/>
                      </a:lnTo>
                      <a:lnTo>
                        <a:pt x="6" y="18"/>
                      </a:lnTo>
                      <a:lnTo>
                        <a:pt x="6" y="17"/>
                      </a:lnTo>
                      <a:close/>
                      <a:moveTo>
                        <a:pt x="7" y="18"/>
                      </a:moveTo>
                      <a:cubicBezTo>
                        <a:pt x="6" y="19"/>
                        <a:pt x="6" y="19"/>
                        <a:pt x="5" y="19"/>
                      </a:cubicBezTo>
                      <a:lnTo>
                        <a:pt x="4" y="18"/>
                      </a:lnTo>
                      <a:cubicBezTo>
                        <a:pt x="5" y="18"/>
                        <a:pt x="5" y="18"/>
                        <a:pt x="6" y="17"/>
                      </a:cubicBezTo>
                      <a:lnTo>
                        <a:pt x="7" y="18"/>
                      </a:lnTo>
                      <a:close/>
                      <a:moveTo>
                        <a:pt x="5" y="19"/>
                      </a:moveTo>
                      <a:cubicBezTo>
                        <a:pt x="4" y="20"/>
                        <a:pt x="3" y="20"/>
                        <a:pt x="2" y="21"/>
                      </a:cubicBezTo>
                      <a:lnTo>
                        <a:pt x="1" y="21"/>
                      </a:lnTo>
                      <a:cubicBezTo>
                        <a:pt x="2" y="19"/>
                        <a:pt x="3" y="19"/>
                        <a:pt x="4" y="18"/>
                      </a:cubicBezTo>
                      <a:lnTo>
                        <a:pt x="5" y="19"/>
                      </a:lnTo>
                      <a:close/>
                      <a:moveTo>
                        <a:pt x="2" y="21"/>
                      </a:moveTo>
                      <a:cubicBezTo>
                        <a:pt x="2" y="22"/>
                        <a:pt x="2" y="23"/>
                        <a:pt x="4" y="24"/>
                      </a:cubicBezTo>
                      <a:lnTo>
                        <a:pt x="3" y="25"/>
                      </a:lnTo>
                      <a:cubicBezTo>
                        <a:pt x="0" y="23"/>
                        <a:pt x="0" y="22"/>
                        <a:pt x="1" y="21"/>
                      </a:cubicBezTo>
                      <a:lnTo>
                        <a:pt x="2" y="21"/>
                      </a:lnTo>
                      <a:close/>
                      <a:moveTo>
                        <a:pt x="3" y="25"/>
                      </a:moveTo>
                      <a:lnTo>
                        <a:pt x="3" y="25"/>
                      </a:lnTo>
                      <a:lnTo>
                        <a:pt x="3" y="24"/>
                      </a:lnTo>
                      <a:lnTo>
                        <a:pt x="3" y="25"/>
                      </a:lnTo>
                      <a:close/>
                      <a:moveTo>
                        <a:pt x="4" y="24"/>
                      </a:moveTo>
                      <a:lnTo>
                        <a:pt x="4" y="24"/>
                      </a:lnTo>
                      <a:lnTo>
                        <a:pt x="3" y="25"/>
                      </a:lnTo>
                      <a:lnTo>
                        <a:pt x="4" y="24"/>
                      </a:lnTo>
                      <a:close/>
                      <a:moveTo>
                        <a:pt x="4" y="24"/>
                      </a:moveTo>
                      <a:lnTo>
                        <a:pt x="4" y="24"/>
                      </a:lnTo>
                      <a:lnTo>
                        <a:pt x="3" y="24"/>
                      </a:lnTo>
                      <a:lnTo>
                        <a:pt x="4" y="24"/>
                      </a:lnTo>
                      <a:close/>
                      <a:moveTo>
                        <a:pt x="4" y="24"/>
                      </a:moveTo>
                      <a:cubicBezTo>
                        <a:pt x="6" y="25"/>
                        <a:pt x="8" y="26"/>
                        <a:pt x="11" y="28"/>
                      </a:cubicBezTo>
                      <a:lnTo>
                        <a:pt x="10" y="29"/>
                      </a:lnTo>
                      <a:cubicBezTo>
                        <a:pt x="8" y="27"/>
                        <a:pt x="5" y="26"/>
                        <a:pt x="3" y="25"/>
                      </a:cubicBezTo>
                      <a:lnTo>
                        <a:pt x="4" y="24"/>
                      </a:lnTo>
                      <a:close/>
                      <a:moveTo>
                        <a:pt x="11" y="28"/>
                      </a:moveTo>
                      <a:cubicBezTo>
                        <a:pt x="18" y="32"/>
                        <a:pt x="25" y="36"/>
                        <a:pt x="33" y="33"/>
                      </a:cubicBezTo>
                      <a:lnTo>
                        <a:pt x="33" y="34"/>
                      </a:lnTo>
                      <a:cubicBezTo>
                        <a:pt x="25" y="38"/>
                        <a:pt x="17" y="33"/>
                        <a:pt x="10" y="29"/>
                      </a:cubicBezTo>
                      <a:lnTo>
                        <a:pt x="11" y="28"/>
                      </a:lnTo>
                      <a:close/>
                      <a:moveTo>
                        <a:pt x="33" y="33"/>
                      </a:moveTo>
                      <a:lnTo>
                        <a:pt x="33" y="33"/>
                      </a:lnTo>
                      <a:lnTo>
                        <a:pt x="33" y="34"/>
                      </a:lnTo>
                      <a:lnTo>
                        <a:pt x="33" y="33"/>
                      </a:lnTo>
                      <a:close/>
                      <a:moveTo>
                        <a:pt x="33" y="33"/>
                      </a:moveTo>
                      <a:lnTo>
                        <a:pt x="33" y="33"/>
                      </a:lnTo>
                      <a:lnTo>
                        <a:pt x="33" y="34"/>
                      </a:lnTo>
                      <a:lnTo>
                        <a:pt x="33" y="33"/>
                      </a:lnTo>
                      <a:close/>
                      <a:moveTo>
                        <a:pt x="33" y="34"/>
                      </a:moveTo>
                      <a:lnTo>
                        <a:pt x="33" y="34"/>
                      </a:lnTo>
                      <a:close/>
                      <a:moveTo>
                        <a:pt x="33" y="33"/>
                      </a:moveTo>
                      <a:cubicBezTo>
                        <a:pt x="34" y="33"/>
                        <a:pt x="35" y="32"/>
                        <a:pt x="36" y="31"/>
                      </a:cubicBezTo>
                      <a:lnTo>
                        <a:pt x="37" y="32"/>
                      </a:lnTo>
                      <a:cubicBezTo>
                        <a:pt x="36" y="33"/>
                        <a:pt x="35" y="34"/>
                        <a:pt x="33" y="34"/>
                      </a:cubicBezTo>
                      <a:lnTo>
                        <a:pt x="33" y="33"/>
                      </a:lnTo>
                      <a:close/>
                      <a:moveTo>
                        <a:pt x="36" y="31"/>
                      </a:moveTo>
                      <a:cubicBezTo>
                        <a:pt x="37" y="31"/>
                        <a:pt x="39" y="30"/>
                        <a:pt x="40" y="29"/>
                      </a:cubicBezTo>
                      <a:lnTo>
                        <a:pt x="41" y="30"/>
                      </a:lnTo>
                      <a:cubicBezTo>
                        <a:pt x="40" y="31"/>
                        <a:pt x="38" y="32"/>
                        <a:pt x="37" y="32"/>
                      </a:cubicBezTo>
                      <a:lnTo>
                        <a:pt x="36" y="31"/>
                      </a:lnTo>
                      <a:close/>
                      <a:moveTo>
                        <a:pt x="40" y="29"/>
                      </a:moveTo>
                      <a:cubicBezTo>
                        <a:pt x="45" y="25"/>
                        <a:pt x="49" y="19"/>
                        <a:pt x="51" y="12"/>
                      </a:cubicBezTo>
                      <a:lnTo>
                        <a:pt x="52" y="13"/>
                      </a:lnTo>
                      <a:cubicBezTo>
                        <a:pt x="50" y="19"/>
                        <a:pt x="46" y="26"/>
                        <a:pt x="41" y="30"/>
                      </a:cubicBezTo>
                      <a:lnTo>
                        <a:pt x="40" y="29"/>
                      </a:lnTo>
                      <a:close/>
                      <a:moveTo>
                        <a:pt x="52" y="12"/>
                      </a:moveTo>
                      <a:lnTo>
                        <a:pt x="52" y="12"/>
                      </a:lnTo>
                      <a:lnTo>
                        <a:pt x="52" y="13"/>
                      </a:lnTo>
                      <a:lnTo>
                        <a:pt x="51" y="13"/>
                      </a:lnTo>
                      <a:lnTo>
                        <a:pt x="52" y="12"/>
                      </a:lnTo>
                      <a:close/>
                      <a:moveTo>
                        <a:pt x="51" y="13"/>
                      </a:moveTo>
                      <a:lnTo>
                        <a:pt x="51" y="13"/>
                      </a:lnTo>
                      <a:lnTo>
                        <a:pt x="52" y="12"/>
                      </a:lnTo>
                      <a:lnTo>
                        <a:pt x="51" y="13"/>
                      </a:lnTo>
                      <a:close/>
                      <a:moveTo>
                        <a:pt x="51" y="13"/>
                      </a:moveTo>
                      <a:lnTo>
                        <a:pt x="51" y="13"/>
                      </a:lnTo>
                      <a:close/>
                      <a:moveTo>
                        <a:pt x="51" y="13"/>
                      </a:moveTo>
                      <a:cubicBezTo>
                        <a:pt x="47" y="12"/>
                        <a:pt x="44" y="10"/>
                        <a:pt x="41" y="8"/>
                      </a:cubicBezTo>
                      <a:lnTo>
                        <a:pt x="41" y="7"/>
                      </a:lnTo>
                      <a:cubicBezTo>
                        <a:pt x="45" y="9"/>
                        <a:pt x="48" y="11"/>
                        <a:pt x="52" y="12"/>
                      </a:cubicBezTo>
                      <a:lnTo>
                        <a:pt x="51" y="13"/>
                      </a:lnTo>
                      <a:close/>
                      <a:moveTo>
                        <a:pt x="41" y="8"/>
                      </a:moveTo>
                      <a:cubicBezTo>
                        <a:pt x="36" y="5"/>
                        <a:pt x="31" y="2"/>
                        <a:pt x="26" y="4"/>
                      </a:cubicBezTo>
                      <a:lnTo>
                        <a:pt x="25" y="2"/>
                      </a:lnTo>
                      <a:cubicBezTo>
                        <a:pt x="31" y="0"/>
                        <a:pt x="36" y="4"/>
                        <a:pt x="41" y="7"/>
                      </a:cubicBezTo>
                      <a:lnTo>
                        <a:pt x="41" y="8"/>
                      </a:lnTo>
                      <a:close/>
                      <a:moveTo>
                        <a:pt x="25" y="2"/>
                      </a:moveTo>
                      <a:lnTo>
                        <a:pt x="25" y="2"/>
                      </a:lnTo>
                      <a:lnTo>
                        <a:pt x="25" y="3"/>
                      </a:lnTo>
                      <a:lnTo>
                        <a:pt x="25" y="2"/>
                      </a:lnTo>
                      <a:close/>
                    </a:path>
                  </a:pathLst>
                </a:custGeom>
                <a:solidFill>
                  <a:srgbClr val="94939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621" name="Freeform 208"/>
                <p:cNvSpPr>
                  <a:spLocks noChangeArrowheads="1"/>
                </p:cNvSpPr>
                <p:nvPr/>
              </p:nvSpPr>
              <p:spPr bwMode="auto">
                <a:xfrm>
                  <a:off x="1989" y="3729"/>
                  <a:ext cx="50" cy="60"/>
                </a:xfrm>
                <a:custGeom>
                  <a:avLst/>
                  <a:gdLst>
                    <a:gd name="T0" fmla="*/ 23574 w 37"/>
                    <a:gd name="T1" fmla="*/ 28853 h 35"/>
                    <a:gd name="T2" fmla="*/ 0 w 37"/>
                    <a:gd name="T3" fmla="*/ 98431 h 35"/>
                    <a:gd name="T4" fmla="*/ 19295 w 37"/>
                    <a:gd name="T5" fmla="*/ 138331 h 35"/>
                    <a:gd name="T6" fmla="*/ 31823 w 37"/>
                    <a:gd name="T7" fmla="*/ 204060 h 35"/>
                    <a:gd name="T8" fmla="*/ 55424 w 37"/>
                    <a:gd name="T9" fmla="*/ 120245 h 35"/>
                    <a:gd name="T10" fmla="*/ 36346 w 37"/>
                    <a:gd name="T11" fmla="*/ 11441 h 35"/>
                    <a:gd name="T12" fmla="*/ 23574 w 37"/>
                    <a:gd name="T13" fmla="*/ 28853 h 35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37" h="35">
                      <a:moveTo>
                        <a:pt x="16" y="4"/>
                      </a:moveTo>
                      <a:cubicBezTo>
                        <a:pt x="10" y="8"/>
                        <a:pt x="1" y="9"/>
                        <a:pt x="0" y="15"/>
                      </a:cubicBezTo>
                      <a:cubicBezTo>
                        <a:pt x="0" y="19"/>
                        <a:pt x="9" y="19"/>
                        <a:pt x="13" y="21"/>
                      </a:cubicBezTo>
                      <a:cubicBezTo>
                        <a:pt x="16" y="23"/>
                        <a:pt x="17" y="28"/>
                        <a:pt x="21" y="31"/>
                      </a:cubicBezTo>
                      <a:cubicBezTo>
                        <a:pt x="28" y="35"/>
                        <a:pt x="37" y="24"/>
                        <a:pt x="37" y="18"/>
                      </a:cubicBezTo>
                      <a:cubicBezTo>
                        <a:pt x="36" y="12"/>
                        <a:pt x="29" y="7"/>
                        <a:pt x="24" y="2"/>
                      </a:cubicBezTo>
                      <a:cubicBezTo>
                        <a:pt x="22" y="0"/>
                        <a:pt x="19" y="2"/>
                        <a:pt x="16" y="4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622" name="Freeform 209"/>
                <p:cNvSpPr>
                  <a:spLocks noChangeArrowheads="1"/>
                </p:cNvSpPr>
                <p:nvPr/>
              </p:nvSpPr>
              <p:spPr bwMode="auto">
                <a:xfrm>
                  <a:off x="1987" y="3729"/>
                  <a:ext cx="52" cy="54"/>
                </a:xfrm>
                <a:custGeom>
                  <a:avLst/>
                  <a:gdLst>
                    <a:gd name="T0" fmla="*/ 28512 w 38"/>
                    <a:gd name="T1" fmla="*/ 28559 h 32"/>
                    <a:gd name="T2" fmla="*/ 28512 w 38"/>
                    <a:gd name="T3" fmla="*/ 26232 h 32"/>
                    <a:gd name="T4" fmla="*/ 28512 w 38"/>
                    <a:gd name="T5" fmla="*/ 28559 h 32"/>
                    <a:gd name="T6" fmla="*/ 28512 w 38"/>
                    <a:gd name="T7" fmla="*/ 26232 h 32"/>
                    <a:gd name="T8" fmla="*/ 28512 w 38"/>
                    <a:gd name="T9" fmla="*/ 28559 h 32"/>
                    <a:gd name="T10" fmla="*/ 17196 w 38"/>
                    <a:gd name="T11" fmla="*/ 36305 h 32"/>
                    <a:gd name="T12" fmla="*/ 28512 w 38"/>
                    <a:gd name="T13" fmla="*/ 28559 h 32"/>
                    <a:gd name="T14" fmla="*/ 2960 w 38"/>
                    <a:gd name="T15" fmla="*/ 89174 h 32"/>
                    <a:gd name="T16" fmla="*/ 17196 w 38"/>
                    <a:gd name="T17" fmla="*/ 36305 h 32"/>
                    <a:gd name="T18" fmla="*/ 2960 w 38"/>
                    <a:gd name="T19" fmla="*/ 89174 h 32"/>
                    <a:gd name="T20" fmla="*/ 1786 w 38"/>
                    <a:gd name="T21" fmla="*/ 89174 h 32"/>
                    <a:gd name="T22" fmla="*/ 2960 w 38"/>
                    <a:gd name="T23" fmla="*/ 89174 h 32"/>
                    <a:gd name="T24" fmla="*/ 13495 w 38"/>
                    <a:gd name="T25" fmla="*/ 119229 h 32"/>
                    <a:gd name="T26" fmla="*/ 2960 w 38"/>
                    <a:gd name="T27" fmla="*/ 89174 h 32"/>
                    <a:gd name="T28" fmla="*/ 15384 w 38"/>
                    <a:gd name="T29" fmla="*/ 109635 h 32"/>
                    <a:gd name="T30" fmla="*/ 15384 w 38"/>
                    <a:gd name="T31" fmla="*/ 109635 h 32"/>
                    <a:gd name="T32" fmla="*/ 22386 w 38"/>
                    <a:gd name="T33" fmla="*/ 129794 h 32"/>
                    <a:gd name="T34" fmla="*/ 15384 w 38"/>
                    <a:gd name="T35" fmla="*/ 109635 h 32"/>
                    <a:gd name="T36" fmla="*/ 22386 w 38"/>
                    <a:gd name="T37" fmla="*/ 129794 h 32"/>
                    <a:gd name="T38" fmla="*/ 22386 w 38"/>
                    <a:gd name="T39" fmla="*/ 129794 h 32"/>
                    <a:gd name="T40" fmla="*/ 33008 w 38"/>
                    <a:gd name="T41" fmla="*/ 153935 h 32"/>
                    <a:gd name="T42" fmla="*/ 22386 w 38"/>
                    <a:gd name="T43" fmla="*/ 129794 h 32"/>
                    <a:gd name="T44" fmla="*/ 33008 w 38"/>
                    <a:gd name="T45" fmla="*/ 153935 h 32"/>
                    <a:gd name="T46" fmla="*/ 36022 w 38"/>
                    <a:gd name="T47" fmla="*/ 181607 h 32"/>
                    <a:gd name="T48" fmla="*/ 33008 w 38"/>
                    <a:gd name="T49" fmla="*/ 153935 h 32"/>
                    <a:gd name="T50" fmla="*/ 36022 w 38"/>
                    <a:gd name="T51" fmla="*/ 181607 h 32"/>
                    <a:gd name="T52" fmla="*/ 37109 w 38"/>
                    <a:gd name="T53" fmla="*/ 181607 h 32"/>
                    <a:gd name="T54" fmla="*/ 37109 w 38"/>
                    <a:gd name="T55" fmla="*/ 179334 h 32"/>
                    <a:gd name="T56" fmla="*/ 42279 w 38"/>
                    <a:gd name="T57" fmla="*/ 191209 h 32"/>
                    <a:gd name="T58" fmla="*/ 37109 w 38"/>
                    <a:gd name="T59" fmla="*/ 179334 h 32"/>
                    <a:gd name="T60" fmla="*/ 49904 w 38"/>
                    <a:gd name="T61" fmla="*/ 179334 h 32"/>
                    <a:gd name="T62" fmla="*/ 42279 w 38"/>
                    <a:gd name="T63" fmla="*/ 191209 h 32"/>
                    <a:gd name="T64" fmla="*/ 49904 w 38"/>
                    <a:gd name="T65" fmla="*/ 179334 h 32"/>
                    <a:gd name="T66" fmla="*/ 57632 w 38"/>
                    <a:gd name="T67" fmla="*/ 164945 h 32"/>
                    <a:gd name="T68" fmla="*/ 49904 w 38"/>
                    <a:gd name="T69" fmla="*/ 179334 h 32"/>
                    <a:gd name="T70" fmla="*/ 62597 w 38"/>
                    <a:gd name="T71" fmla="*/ 108280 h 32"/>
                    <a:gd name="T72" fmla="*/ 57632 w 38"/>
                    <a:gd name="T73" fmla="*/ 164945 h 32"/>
                    <a:gd name="T74" fmla="*/ 64484 w 38"/>
                    <a:gd name="T75" fmla="*/ 108280 h 32"/>
                    <a:gd name="T76" fmla="*/ 64484 w 38"/>
                    <a:gd name="T77" fmla="*/ 108280 h 32"/>
                    <a:gd name="T78" fmla="*/ 49904 w 38"/>
                    <a:gd name="T79" fmla="*/ 43463 h 32"/>
                    <a:gd name="T80" fmla="*/ 64484 w 38"/>
                    <a:gd name="T81" fmla="*/ 108280 h 32"/>
                    <a:gd name="T82" fmla="*/ 49904 w 38"/>
                    <a:gd name="T83" fmla="*/ 43463 h 32"/>
                    <a:gd name="T84" fmla="*/ 44345 w 38"/>
                    <a:gd name="T85" fmla="*/ 10414 h 32"/>
                    <a:gd name="T86" fmla="*/ 49904 w 38"/>
                    <a:gd name="T87" fmla="*/ 43463 h 32"/>
                    <a:gd name="T88" fmla="*/ 44345 w 38"/>
                    <a:gd name="T89" fmla="*/ 10414 h 32"/>
                    <a:gd name="T90" fmla="*/ 40871 w 38"/>
                    <a:gd name="T91" fmla="*/ 17256 h 32"/>
                    <a:gd name="T92" fmla="*/ 28512 w 38"/>
                    <a:gd name="T93" fmla="*/ 17256 h 32"/>
                    <a:gd name="T94" fmla="*/ 40871 w 38"/>
                    <a:gd name="T95" fmla="*/ 17256 h 32"/>
                    <a:gd name="T96" fmla="*/ 28512 w 38"/>
                    <a:gd name="T97" fmla="*/ 17256 h 32"/>
                    <a:gd name="T98" fmla="*/ 28512 w 38"/>
                    <a:gd name="T99" fmla="*/ 17256 h 32"/>
                    <a:gd name="T100" fmla="*/ 28512 w 38"/>
                    <a:gd name="T101" fmla="*/ 28559 h 32"/>
                    <a:gd name="T102" fmla="*/ 28512 w 38"/>
                    <a:gd name="T103" fmla="*/ 17256 h 32"/>
                    <a:gd name="T104" fmla="*/ 28512 w 38"/>
                    <a:gd name="T105" fmla="*/ 26232 h 32"/>
                    <a:gd name="T106" fmla="*/ 28512 w 38"/>
                    <a:gd name="T107" fmla="*/ 26232 h 32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</a:gdLst>
                  <a:ahLst/>
                  <a:cxnLst>
                    <a:cxn ang="T108">
                      <a:pos x="T0" y="T1"/>
                    </a:cxn>
                    <a:cxn ang="T109">
                      <a:pos x="T2" y="T3"/>
                    </a:cxn>
                    <a:cxn ang="T110">
                      <a:pos x="T4" y="T5"/>
                    </a:cxn>
                    <a:cxn ang="T111">
                      <a:pos x="T6" y="T7"/>
                    </a:cxn>
                    <a:cxn ang="T112">
                      <a:pos x="T8" y="T9"/>
                    </a:cxn>
                    <a:cxn ang="T113">
                      <a:pos x="T10" y="T11"/>
                    </a:cxn>
                    <a:cxn ang="T114">
                      <a:pos x="T12" y="T13"/>
                    </a:cxn>
                    <a:cxn ang="T115">
                      <a:pos x="T14" y="T15"/>
                    </a:cxn>
                    <a:cxn ang="T116">
                      <a:pos x="T16" y="T17"/>
                    </a:cxn>
                    <a:cxn ang="T117">
                      <a:pos x="T18" y="T19"/>
                    </a:cxn>
                    <a:cxn ang="T118">
                      <a:pos x="T20" y="T21"/>
                    </a:cxn>
                    <a:cxn ang="T119">
                      <a:pos x="T22" y="T23"/>
                    </a:cxn>
                    <a:cxn ang="T120">
                      <a:pos x="T24" y="T25"/>
                    </a:cxn>
                    <a:cxn ang="T121">
                      <a:pos x="T26" y="T27"/>
                    </a:cxn>
                    <a:cxn ang="T122">
                      <a:pos x="T28" y="T29"/>
                    </a:cxn>
                    <a:cxn ang="T123">
                      <a:pos x="T30" y="T31"/>
                    </a:cxn>
                    <a:cxn ang="T124">
                      <a:pos x="T32" y="T33"/>
                    </a:cxn>
                    <a:cxn ang="T125">
                      <a:pos x="T34" y="T35"/>
                    </a:cxn>
                    <a:cxn ang="T126">
                      <a:pos x="T36" y="T37"/>
                    </a:cxn>
                    <a:cxn ang="T127">
                      <a:pos x="T38" y="T39"/>
                    </a:cxn>
                    <a:cxn ang="T128">
                      <a:pos x="T40" y="T41"/>
                    </a:cxn>
                    <a:cxn ang="T129">
                      <a:pos x="T42" y="T43"/>
                    </a:cxn>
                    <a:cxn ang="T130">
                      <a:pos x="T44" y="T45"/>
                    </a:cxn>
                    <a:cxn ang="T131">
                      <a:pos x="T46" y="T47"/>
                    </a:cxn>
                    <a:cxn ang="T132">
                      <a:pos x="T48" y="T49"/>
                    </a:cxn>
                    <a:cxn ang="T133">
                      <a:pos x="T50" y="T51"/>
                    </a:cxn>
                    <a:cxn ang="T134">
                      <a:pos x="T52" y="T53"/>
                    </a:cxn>
                    <a:cxn ang="T135">
                      <a:pos x="T54" y="T55"/>
                    </a:cxn>
                    <a:cxn ang="T136">
                      <a:pos x="T56" y="T57"/>
                    </a:cxn>
                    <a:cxn ang="T137">
                      <a:pos x="T58" y="T59"/>
                    </a:cxn>
                    <a:cxn ang="T138">
                      <a:pos x="T60" y="T61"/>
                    </a:cxn>
                    <a:cxn ang="T139">
                      <a:pos x="T62" y="T63"/>
                    </a:cxn>
                    <a:cxn ang="T140">
                      <a:pos x="T64" y="T65"/>
                    </a:cxn>
                    <a:cxn ang="T141">
                      <a:pos x="T66" y="T67"/>
                    </a:cxn>
                    <a:cxn ang="T142">
                      <a:pos x="T68" y="T69"/>
                    </a:cxn>
                    <a:cxn ang="T143">
                      <a:pos x="T70" y="T71"/>
                    </a:cxn>
                    <a:cxn ang="T144">
                      <a:pos x="T72" y="T73"/>
                    </a:cxn>
                    <a:cxn ang="T145">
                      <a:pos x="T74" y="T75"/>
                    </a:cxn>
                    <a:cxn ang="T146">
                      <a:pos x="T76" y="T77"/>
                    </a:cxn>
                    <a:cxn ang="T147">
                      <a:pos x="T78" y="T79"/>
                    </a:cxn>
                    <a:cxn ang="T148">
                      <a:pos x="T80" y="T81"/>
                    </a:cxn>
                    <a:cxn ang="T149">
                      <a:pos x="T82" y="T83"/>
                    </a:cxn>
                    <a:cxn ang="T150">
                      <a:pos x="T84" y="T85"/>
                    </a:cxn>
                    <a:cxn ang="T151">
                      <a:pos x="T86" y="T87"/>
                    </a:cxn>
                    <a:cxn ang="T152">
                      <a:pos x="T88" y="T89"/>
                    </a:cxn>
                    <a:cxn ang="T153">
                      <a:pos x="T90" y="T91"/>
                    </a:cxn>
                    <a:cxn ang="T154">
                      <a:pos x="T92" y="T93"/>
                    </a:cxn>
                    <a:cxn ang="T155">
                      <a:pos x="T94" y="T95"/>
                    </a:cxn>
                    <a:cxn ang="T156">
                      <a:pos x="T96" y="T97"/>
                    </a:cxn>
                    <a:cxn ang="T157">
                      <a:pos x="T98" y="T99"/>
                    </a:cxn>
                    <a:cxn ang="T158">
                      <a:pos x="T100" y="T101"/>
                    </a:cxn>
                    <a:cxn ang="T159">
                      <a:pos x="T102" y="T103"/>
                    </a:cxn>
                    <a:cxn ang="T160">
                      <a:pos x="T104" y="T105"/>
                    </a:cxn>
                    <a:cxn ang="T161">
                      <a:pos x="T106" y="T107"/>
                    </a:cxn>
                  </a:cxnLst>
                  <a:rect l="0" t="0" r="r" b="b"/>
                  <a:pathLst>
                    <a:path w="38" h="32">
                      <a:moveTo>
                        <a:pt x="17" y="5"/>
                      </a:moveTo>
                      <a:lnTo>
                        <a:pt x="17" y="5"/>
                      </a:lnTo>
                      <a:lnTo>
                        <a:pt x="17" y="4"/>
                      </a:lnTo>
                      <a:lnTo>
                        <a:pt x="17" y="5"/>
                      </a:lnTo>
                      <a:close/>
                      <a:moveTo>
                        <a:pt x="17" y="5"/>
                      </a:moveTo>
                      <a:lnTo>
                        <a:pt x="17" y="5"/>
                      </a:lnTo>
                      <a:lnTo>
                        <a:pt x="17" y="4"/>
                      </a:lnTo>
                      <a:lnTo>
                        <a:pt x="17" y="5"/>
                      </a:lnTo>
                      <a:close/>
                      <a:moveTo>
                        <a:pt x="17" y="5"/>
                      </a:moveTo>
                      <a:cubicBezTo>
                        <a:pt x="16" y="6"/>
                        <a:pt x="13" y="7"/>
                        <a:pt x="11" y="8"/>
                      </a:cubicBezTo>
                      <a:lnTo>
                        <a:pt x="10" y="6"/>
                      </a:lnTo>
                      <a:cubicBezTo>
                        <a:pt x="13" y="6"/>
                        <a:pt x="15" y="5"/>
                        <a:pt x="17" y="4"/>
                      </a:cubicBezTo>
                      <a:lnTo>
                        <a:pt x="17" y="5"/>
                      </a:lnTo>
                      <a:close/>
                      <a:moveTo>
                        <a:pt x="11" y="8"/>
                      </a:moveTo>
                      <a:cubicBezTo>
                        <a:pt x="7" y="10"/>
                        <a:pt x="2" y="11"/>
                        <a:pt x="2" y="15"/>
                      </a:cubicBezTo>
                      <a:lnTo>
                        <a:pt x="1" y="14"/>
                      </a:lnTo>
                      <a:cubicBezTo>
                        <a:pt x="1" y="11"/>
                        <a:pt x="6" y="9"/>
                        <a:pt x="10" y="6"/>
                      </a:cubicBezTo>
                      <a:lnTo>
                        <a:pt x="11" y="8"/>
                      </a:lnTo>
                      <a:close/>
                      <a:moveTo>
                        <a:pt x="2" y="15"/>
                      </a:moveTo>
                      <a:lnTo>
                        <a:pt x="2" y="15"/>
                      </a:lnTo>
                      <a:lnTo>
                        <a:pt x="1" y="15"/>
                      </a:lnTo>
                      <a:lnTo>
                        <a:pt x="2" y="15"/>
                      </a:lnTo>
                      <a:close/>
                      <a:moveTo>
                        <a:pt x="2" y="15"/>
                      </a:moveTo>
                      <a:cubicBezTo>
                        <a:pt x="2" y="17"/>
                        <a:pt x="5" y="18"/>
                        <a:pt x="9" y="19"/>
                      </a:cubicBezTo>
                      <a:lnTo>
                        <a:pt x="8" y="20"/>
                      </a:lnTo>
                      <a:cubicBezTo>
                        <a:pt x="4" y="19"/>
                        <a:pt x="0" y="18"/>
                        <a:pt x="1" y="14"/>
                      </a:cubicBezTo>
                      <a:lnTo>
                        <a:pt x="2" y="15"/>
                      </a:lnTo>
                      <a:close/>
                      <a:moveTo>
                        <a:pt x="9" y="19"/>
                      </a:moveTo>
                      <a:lnTo>
                        <a:pt x="9" y="19"/>
                      </a:lnTo>
                      <a:close/>
                      <a:moveTo>
                        <a:pt x="9" y="19"/>
                      </a:moveTo>
                      <a:cubicBezTo>
                        <a:pt x="11" y="19"/>
                        <a:pt x="13" y="20"/>
                        <a:pt x="14" y="21"/>
                      </a:cubicBezTo>
                      <a:lnTo>
                        <a:pt x="13" y="22"/>
                      </a:lnTo>
                      <a:cubicBezTo>
                        <a:pt x="12" y="21"/>
                        <a:pt x="10" y="20"/>
                        <a:pt x="8" y="20"/>
                      </a:cubicBezTo>
                      <a:lnTo>
                        <a:pt x="9" y="19"/>
                      </a:lnTo>
                      <a:close/>
                      <a:moveTo>
                        <a:pt x="13" y="22"/>
                      </a:moveTo>
                      <a:lnTo>
                        <a:pt x="13" y="22"/>
                      </a:lnTo>
                      <a:lnTo>
                        <a:pt x="14" y="21"/>
                      </a:lnTo>
                      <a:lnTo>
                        <a:pt x="13" y="22"/>
                      </a:lnTo>
                      <a:close/>
                      <a:moveTo>
                        <a:pt x="14" y="21"/>
                      </a:moveTo>
                      <a:cubicBezTo>
                        <a:pt x="16" y="22"/>
                        <a:pt x="17" y="24"/>
                        <a:pt x="19" y="26"/>
                      </a:cubicBezTo>
                      <a:lnTo>
                        <a:pt x="17" y="26"/>
                      </a:lnTo>
                      <a:cubicBezTo>
                        <a:pt x="16" y="24"/>
                        <a:pt x="15" y="23"/>
                        <a:pt x="13" y="22"/>
                      </a:cubicBezTo>
                      <a:lnTo>
                        <a:pt x="14" y="21"/>
                      </a:lnTo>
                      <a:close/>
                      <a:moveTo>
                        <a:pt x="19" y="26"/>
                      </a:moveTo>
                      <a:cubicBezTo>
                        <a:pt x="20" y="27"/>
                        <a:pt x="21" y="29"/>
                        <a:pt x="22" y="30"/>
                      </a:cubicBezTo>
                      <a:lnTo>
                        <a:pt x="21" y="31"/>
                      </a:lnTo>
                      <a:cubicBezTo>
                        <a:pt x="19" y="30"/>
                        <a:pt x="18" y="28"/>
                        <a:pt x="17" y="26"/>
                      </a:cubicBezTo>
                      <a:lnTo>
                        <a:pt x="19" y="26"/>
                      </a:lnTo>
                      <a:close/>
                      <a:moveTo>
                        <a:pt x="21" y="31"/>
                      </a:moveTo>
                      <a:lnTo>
                        <a:pt x="21" y="31"/>
                      </a:lnTo>
                      <a:lnTo>
                        <a:pt x="22" y="31"/>
                      </a:lnTo>
                      <a:lnTo>
                        <a:pt x="21" y="31"/>
                      </a:lnTo>
                      <a:close/>
                      <a:moveTo>
                        <a:pt x="22" y="30"/>
                      </a:moveTo>
                      <a:cubicBezTo>
                        <a:pt x="23" y="31"/>
                        <a:pt x="24" y="31"/>
                        <a:pt x="25" y="31"/>
                      </a:cubicBezTo>
                      <a:lnTo>
                        <a:pt x="25" y="32"/>
                      </a:lnTo>
                      <a:cubicBezTo>
                        <a:pt x="24" y="32"/>
                        <a:pt x="23" y="32"/>
                        <a:pt x="21" y="31"/>
                      </a:cubicBezTo>
                      <a:lnTo>
                        <a:pt x="22" y="30"/>
                      </a:lnTo>
                      <a:close/>
                      <a:moveTo>
                        <a:pt x="25" y="31"/>
                      </a:moveTo>
                      <a:cubicBezTo>
                        <a:pt x="27" y="31"/>
                        <a:pt x="28" y="31"/>
                        <a:pt x="29" y="30"/>
                      </a:cubicBezTo>
                      <a:lnTo>
                        <a:pt x="30" y="31"/>
                      </a:lnTo>
                      <a:cubicBezTo>
                        <a:pt x="29" y="32"/>
                        <a:pt x="27" y="32"/>
                        <a:pt x="25" y="32"/>
                      </a:cubicBezTo>
                      <a:lnTo>
                        <a:pt x="25" y="31"/>
                      </a:lnTo>
                      <a:close/>
                      <a:moveTo>
                        <a:pt x="29" y="30"/>
                      </a:moveTo>
                      <a:cubicBezTo>
                        <a:pt x="30" y="29"/>
                        <a:pt x="32" y="28"/>
                        <a:pt x="33" y="27"/>
                      </a:cubicBezTo>
                      <a:lnTo>
                        <a:pt x="34" y="28"/>
                      </a:lnTo>
                      <a:cubicBezTo>
                        <a:pt x="33" y="29"/>
                        <a:pt x="31" y="30"/>
                        <a:pt x="30" y="31"/>
                      </a:cubicBezTo>
                      <a:lnTo>
                        <a:pt x="29" y="30"/>
                      </a:lnTo>
                      <a:close/>
                      <a:moveTo>
                        <a:pt x="33" y="27"/>
                      </a:moveTo>
                      <a:cubicBezTo>
                        <a:pt x="35" y="24"/>
                        <a:pt x="37" y="21"/>
                        <a:pt x="37" y="18"/>
                      </a:cubicBezTo>
                      <a:lnTo>
                        <a:pt x="38" y="18"/>
                      </a:lnTo>
                      <a:cubicBezTo>
                        <a:pt x="38" y="21"/>
                        <a:pt x="36" y="25"/>
                        <a:pt x="34" y="28"/>
                      </a:cubicBezTo>
                      <a:lnTo>
                        <a:pt x="33" y="27"/>
                      </a:lnTo>
                      <a:close/>
                      <a:moveTo>
                        <a:pt x="38" y="18"/>
                      </a:moveTo>
                      <a:lnTo>
                        <a:pt x="38" y="18"/>
                      </a:lnTo>
                      <a:close/>
                      <a:moveTo>
                        <a:pt x="37" y="18"/>
                      </a:moveTo>
                      <a:cubicBezTo>
                        <a:pt x="36" y="14"/>
                        <a:pt x="32" y="10"/>
                        <a:pt x="29" y="7"/>
                      </a:cubicBezTo>
                      <a:lnTo>
                        <a:pt x="30" y="6"/>
                      </a:lnTo>
                      <a:cubicBezTo>
                        <a:pt x="34" y="9"/>
                        <a:pt x="38" y="13"/>
                        <a:pt x="38" y="18"/>
                      </a:cubicBezTo>
                      <a:lnTo>
                        <a:pt x="37" y="18"/>
                      </a:lnTo>
                      <a:close/>
                      <a:moveTo>
                        <a:pt x="29" y="7"/>
                      </a:moveTo>
                      <a:cubicBezTo>
                        <a:pt x="27" y="5"/>
                        <a:pt x="26" y="4"/>
                        <a:pt x="24" y="3"/>
                      </a:cubicBezTo>
                      <a:lnTo>
                        <a:pt x="26" y="2"/>
                      </a:lnTo>
                      <a:cubicBezTo>
                        <a:pt x="27" y="3"/>
                        <a:pt x="28" y="5"/>
                        <a:pt x="30" y="6"/>
                      </a:cubicBezTo>
                      <a:lnTo>
                        <a:pt x="29" y="7"/>
                      </a:lnTo>
                      <a:close/>
                      <a:moveTo>
                        <a:pt x="25" y="2"/>
                      </a:moveTo>
                      <a:lnTo>
                        <a:pt x="26" y="2"/>
                      </a:lnTo>
                      <a:lnTo>
                        <a:pt x="25" y="2"/>
                      </a:lnTo>
                      <a:close/>
                      <a:moveTo>
                        <a:pt x="24" y="3"/>
                      </a:moveTo>
                      <a:cubicBezTo>
                        <a:pt x="23" y="1"/>
                        <a:pt x="20" y="3"/>
                        <a:pt x="18" y="4"/>
                      </a:cubicBezTo>
                      <a:lnTo>
                        <a:pt x="17" y="3"/>
                      </a:lnTo>
                      <a:cubicBezTo>
                        <a:pt x="20" y="2"/>
                        <a:pt x="23" y="0"/>
                        <a:pt x="25" y="2"/>
                      </a:cubicBezTo>
                      <a:lnTo>
                        <a:pt x="24" y="3"/>
                      </a:lnTo>
                      <a:close/>
                      <a:moveTo>
                        <a:pt x="17" y="3"/>
                      </a:moveTo>
                      <a:lnTo>
                        <a:pt x="17" y="3"/>
                      </a:lnTo>
                      <a:lnTo>
                        <a:pt x="17" y="4"/>
                      </a:lnTo>
                      <a:lnTo>
                        <a:pt x="17" y="3"/>
                      </a:lnTo>
                      <a:close/>
                      <a:moveTo>
                        <a:pt x="18" y="4"/>
                      </a:moveTo>
                      <a:lnTo>
                        <a:pt x="17" y="5"/>
                      </a:lnTo>
                      <a:lnTo>
                        <a:pt x="17" y="4"/>
                      </a:lnTo>
                      <a:lnTo>
                        <a:pt x="17" y="3"/>
                      </a:lnTo>
                      <a:lnTo>
                        <a:pt x="18" y="4"/>
                      </a:lnTo>
                      <a:close/>
                      <a:moveTo>
                        <a:pt x="17" y="4"/>
                      </a:moveTo>
                      <a:lnTo>
                        <a:pt x="17" y="4"/>
                      </a:lnTo>
                      <a:close/>
                    </a:path>
                  </a:pathLst>
                </a:custGeom>
                <a:solidFill>
                  <a:srgbClr val="94939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463883" name="Group 210"/>
              <p:cNvGrpSpPr>
                <a:grpSpLocks/>
              </p:cNvGrpSpPr>
              <p:nvPr/>
            </p:nvGrpSpPr>
            <p:grpSpPr bwMode="auto">
              <a:xfrm>
                <a:off x="646" y="3002"/>
                <a:ext cx="1537" cy="1042"/>
                <a:chOff x="646" y="3002"/>
                <a:chExt cx="1537" cy="1042"/>
              </a:xfrm>
            </p:grpSpPr>
            <p:sp>
              <p:nvSpPr>
                <p:cNvPr id="464263" name="Freeform 211"/>
                <p:cNvSpPr>
                  <a:spLocks noChangeArrowheads="1"/>
                </p:cNvSpPr>
                <p:nvPr/>
              </p:nvSpPr>
              <p:spPr bwMode="auto">
                <a:xfrm>
                  <a:off x="1957" y="3754"/>
                  <a:ext cx="49" cy="53"/>
                </a:xfrm>
                <a:custGeom>
                  <a:avLst/>
                  <a:gdLst>
                    <a:gd name="T0" fmla="*/ 39823 w 36"/>
                    <a:gd name="T1" fmla="*/ 38874 h 32"/>
                    <a:gd name="T2" fmla="*/ 23451 w 36"/>
                    <a:gd name="T3" fmla="*/ 7925 h 32"/>
                    <a:gd name="T4" fmla="*/ 3042 w 36"/>
                    <a:gd name="T5" fmla="*/ 42185 h 32"/>
                    <a:gd name="T6" fmla="*/ 12507 w 36"/>
                    <a:gd name="T7" fmla="*/ 117479 h 32"/>
                    <a:gd name="T8" fmla="*/ 39823 w 36"/>
                    <a:gd name="T9" fmla="*/ 124620 h 32"/>
                    <a:gd name="T10" fmla="*/ 49312 w 36"/>
                    <a:gd name="T11" fmla="*/ 130287 h 32"/>
                    <a:gd name="T12" fmla="*/ 63141 w 36"/>
                    <a:gd name="T13" fmla="*/ 98052 h 32"/>
                    <a:gd name="T14" fmla="*/ 39823 w 36"/>
                    <a:gd name="T15" fmla="*/ 38874 h 32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36" h="32">
                      <a:moveTo>
                        <a:pt x="23" y="9"/>
                      </a:moveTo>
                      <a:cubicBezTo>
                        <a:pt x="19" y="8"/>
                        <a:pt x="18" y="3"/>
                        <a:pt x="13" y="2"/>
                      </a:cubicBezTo>
                      <a:cubicBezTo>
                        <a:pt x="6" y="0"/>
                        <a:pt x="0" y="5"/>
                        <a:pt x="2" y="10"/>
                      </a:cubicBezTo>
                      <a:cubicBezTo>
                        <a:pt x="4" y="16"/>
                        <a:pt x="5" y="22"/>
                        <a:pt x="7" y="27"/>
                      </a:cubicBezTo>
                      <a:cubicBezTo>
                        <a:pt x="9" y="32"/>
                        <a:pt x="17" y="28"/>
                        <a:pt x="23" y="29"/>
                      </a:cubicBezTo>
                      <a:cubicBezTo>
                        <a:pt x="24" y="29"/>
                        <a:pt x="26" y="31"/>
                        <a:pt x="28" y="30"/>
                      </a:cubicBezTo>
                      <a:cubicBezTo>
                        <a:pt x="33" y="30"/>
                        <a:pt x="36" y="26"/>
                        <a:pt x="36" y="23"/>
                      </a:cubicBezTo>
                      <a:cubicBezTo>
                        <a:pt x="34" y="17"/>
                        <a:pt x="30" y="13"/>
                        <a:pt x="23" y="9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264" name="Freeform 212"/>
                <p:cNvSpPr>
                  <a:spLocks noChangeArrowheads="1"/>
                </p:cNvSpPr>
                <p:nvPr/>
              </p:nvSpPr>
              <p:spPr bwMode="auto">
                <a:xfrm>
                  <a:off x="1959" y="3755"/>
                  <a:ext cx="48" cy="51"/>
                </a:xfrm>
                <a:custGeom>
                  <a:avLst/>
                  <a:gdLst>
                    <a:gd name="T0" fmla="*/ 23391 w 36"/>
                    <a:gd name="T1" fmla="*/ 32062 h 30"/>
                    <a:gd name="T2" fmla="*/ 21961 w 36"/>
                    <a:gd name="T3" fmla="*/ 32062 h 30"/>
                    <a:gd name="T4" fmla="*/ 23391 w 36"/>
                    <a:gd name="T5" fmla="*/ 32062 h 30"/>
                    <a:gd name="T6" fmla="*/ 14272 w 36"/>
                    <a:gd name="T7" fmla="*/ 6933 h 30"/>
                    <a:gd name="T8" fmla="*/ 14272 w 36"/>
                    <a:gd name="T9" fmla="*/ 6933 h 30"/>
                    <a:gd name="T10" fmla="*/ 15873 w 36"/>
                    <a:gd name="T11" fmla="*/ 0 h 30"/>
                    <a:gd name="T12" fmla="*/ 3728 w 36"/>
                    <a:gd name="T13" fmla="*/ 19244 h 30"/>
                    <a:gd name="T14" fmla="*/ 8711 w 36"/>
                    <a:gd name="T15" fmla="*/ 6933 h 30"/>
                    <a:gd name="T16" fmla="*/ 0 w 36"/>
                    <a:gd name="T17" fmla="*/ 32062 h 30"/>
                    <a:gd name="T18" fmla="*/ 2276 w 36"/>
                    <a:gd name="T19" fmla="*/ 32062 h 30"/>
                    <a:gd name="T20" fmla="*/ 0 w 36"/>
                    <a:gd name="T21" fmla="*/ 32062 h 30"/>
                    <a:gd name="T22" fmla="*/ 5312 w 36"/>
                    <a:gd name="T23" fmla="*/ 118803 h 30"/>
                    <a:gd name="T24" fmla="*/ 2276 w 36"/>
                    <a:gd name="T25" fmla="*/ 60542 h 30"/>
                    <a:gd name="T26" fmla="*/ 6116 w 36"/>
                    <a:gd name="T27" fmla="*/ 172305 h 30"/>
                    <a:gd name="T28" fmla="*/ 6116 w 36"/>
                    <a:gd name="T29" fmla="*/ 172305 h 30"/>
                    <a:gd name="T30" fmla="*/ 6116 w 36"/>
                    <a:gd name="T31" fmla="*/ 172305 h 30"/>
                    <a:gd name="T32" fmla="*/ 20480 w 36"/>
                    <a:gd name="T33" fmla="*/ 191417 h 30"/>
                    <a:gd name="T34" fmla="*/ 20480 w 36"/>
                    <a:gd name="T35" fmla="*/ 187194 h 30"/>
                    <a:gd name="T36" fmla="*/ 20480 w 36"/>
                    <a:gd name="T37" fmla="*/ 191417 h 30"/>
                    <a:gd name="T38" fmla="*/ 26907 w 36"/>
                    <a:gd name="T39" fmla="*/ 191417 h 30"/>
                    <a:gd name="T40" fmla="*/ 28417 w 36"/>
                    <a:gd name="T41" fmla="*/ 191417 h 30"/>
                    <a:gd name="T42" fmla="*/ 28417 w 36"/>
                    <a:gd name="T43" fmla="*/ 191417 h 30"/>
                    <a:gd name="T44" fmla="*/ 28417 w 36"/>
                    <a:gd name="T45" fmla="*/ 179345 h 30"/>
                    <a:gd name="T46" fmla="*/ 28417 w 36"/>
                    <a:gd name="T47" fmla="*/ 179345 h 30"/>
                    <a:gd name="T48" fmla="*/ 29836 w 36"/>
                    <a:gd name="T49" fmla="*/ 191417 h 30"/>
                    <a:gd name="T50" fmla="*/ 30699 w 36"/>
                    <a:gd name="T51" fmla="*/ 187194 h 30"/>
                    <a:gd name="T52" fmla="*/ 29836 w 36"/>
                    <a:gd name="T53" fmla="*/ 191417 h 30"/>
                    <a:gd name="T54" fmla="*/ 34416 w 36"/>
                    <a:gd name="T55" fmla="*/ 191417 h 30"/>
                    <a:gd name="T56" fmla="*/ 34416 w 36"/>
                    <a:gd name="T57" fmla="*/ 191417 h 30"/>
                    <a:gd name="T58" fmla="*/ 34416 w 36"/>
                    <a:gd name="T59" fmla="*/ 198002 h 30"/>
                    <a:gd name="T60" fmla="*/ 35991 w 36"/>
                    <a:gd name="T61" fmla="*/ 191417 h 30"/>
                    <a:gd name="T62" fmla="*/ 40731 w 36"/>
                    <a:gd name="T63" fmla="*/ 172305 h 30"/>
                    <a:gd name="T64" fmla="*/ 35991 w 36"/>
                    <a:gd name="T65" fmla="*/ 191417 h 30"/>
                    <a:gd name="T66" fmla="*/ 44411 w 36"/>
                    <a:gd name="T67" fmla="*/ 148378 h 30"/>
                    <a:gd name="T68" fmla="*/ 44097 w 36"/>
                    <a:gd name="T69" fmla="*/ 148378 h 30"/>
                    <a:gd name="T70" fmla="*/ 44411 w 36"/>
                    <a:gd name="T71" fmla="*/ 148378 h 30"/>
                    <a:gd name="T72" fmla="*/ 44411 w 36"/>
                    <a:gd name="T73" fmla="*/ 148378 h 30"/>
                    <a:gd name="T74" fmla="*/ 44097 w 36"/>
                    <a:gd name="T75" fmla="*/ 148378 h 30"/>
                    <a:gd name="T76" fmla="*/ 44097 w 36"/>
                    <a:gd name="T77" fmla="*/ 148378 h 30"/>
                    <a:gd name="T78" fmla="*/ 44097 w 36"/>
                    <a:gd name="T79" fmla="*/ 148378 h 30"/>
                    <a:gd name="T80" fmla="*/ 44097 w 36"/>
                    <a:gd name="T81" fmla="*/ 126608 h 30"/>
                    <a:gd name="T82" fmla="*/ 42631 w 36"/>
                    <a:gd name="T83" fmla="*/ 131866 h 30"/>
                    <a:gd name="T84" fmla="*/ 44097 w 36"/>
                    <a:gd name="T85" fmla="*/ 126608 h 30"/>
                    <a:gd name="T86" fmla="*/ 28417 w 36"/>
                    <a:gd name="T87" fmla="*/ 60542 h 30"/>
                    <a:gd name="T88" fmla="*/ 40731 w 36"/>
                    <a:gd name="T89" fmla="*/ 118803 h 30"/>
                    <a:gd name="T90" fmla="*/ 28417 w 36"/>
                    <a:gd name="T91" fmla="*/ 53412 h 30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</a:gdLst>
                  <a:ahLst/>
                  <a:cxnLst>
                    <a:cxn ang="T92">
                      <a:pos x="T0" y="T1"/>
                    </a:cxn>
                    <a:cxn ang="T93">
                      <a:pos x="T2" y="T3"/>
                    </a:cxn>
                    <a:cxn ang="T94">
                      <a:pos x="T4" y="T5"/>
                    </a:cxn>
                    <a:cxn ang="T95">
                      <a:pos x="T6" y="T7"/>
                    </a:cxn>
                    <a:cxn ang="T96">
                      <a:pos x="T8" y="T9"/>
                    </a:cxn>
                    <a:cxn ang="T97">
                      <a:pos x="T10" y="T11"/>
                    </a:cxn>
                    <a:cxn ang="T98">
                      <a:pos x="T12" y="T13"/>
                    </a:cxn>
                    <a:cxn ang="T99">
                      <a:pos x="T14" y="T15"/>
                    </a:cxn>
                    <a:cxn ang="T100">
                      <a:pos x="T16" y="T17"/>
                    </a:cxn>
                    <a:cxn ang="T101">
                      <a:pos x="T18" y="T19"/>
                    </a:cxn>
                    <a:cxn ang="T102">
                      <a:pos x="T20" y="T21"/>
                    </a:cxn>
                    <a:cxn ang="T103">
                      <a:pos x="T22" y="T23"/>
                    </a:cxn>
                    <a:cxn ang="T104">
                      <a:pos x="T24" y="T25"/>
                    </a:cxn>
                    <a:cxn ang="T105">
                      <a:pos x="T26" y="T27"/>
                    </a:cxn>
                    <a:cxn ang="T106">
                      <a:pos x="T28" y="T29"/>
                    </a:cxn>
                    <a:cxn ang="T107">
                      <a:pos x="T30" y="T31"/>
                    </a:cxn>
                    <a:cxn ang="T108">
                      <a:pos x="T32" y="T33"/>
                    </a:cxn>
                    <a:cxn ang="T109">
                      <a:pos x="T34" y="T35"/>
                    </a:cxn>
                    <a:cxn ang="T110">
                      <a:pos x="T36" y="T37"/>
                    </a:cxn>
                    <a:cxn ang="T111">
                      <a:pos x="T38" y="T39"/>
                    </a:cxn>
                    <a:cxn ang="T112">
                      <a:pos x="T40" y="T41"/>
                    </a:cxn>
                    <a:cxn ang="T113">
                      <a:pos x="T42" y="T43"/>
                    </a:cxn>
                    <a:cxn ang="T114">
                      <a:pos x="T44" y="T45"/>
                    </a:cxn>
                    <a:cxn ang="T115">
                      <a:pos x="T46" y="T47"/>
                    </a:cxn>
                    <a:cxn ang="T116">
                      <a:pos x="T48" y="T49"/>
                    </a:cxn>
                    <a:cxn ang="T117">
                      <a:pos x="T50" y="T51"/>
                    </a:cxn>
                    <a:cxn ang="T118">
                      <a:pos x="T52" y="T53"/>
                    </a:cxn>
                    <a:cxn ang="T119">
                      <a:pos x="T54" y="T55"/>
                    </a:cxn>
                    <a:cxn ang="T120">
                      <a:pos x="T56" y="T57"/>
                    </a:cxn>
                    <a:cxn ang="T121">
                      <a:pos x="T58" y="T59"/>
                    </a:cxn>
                    <a:cxn ang="T122">
                      <a:pos x="T60" y="T61"/>
                    </a:cxn>
                    <a:cxn ang="T123">
                      <a:pos x="T62" y="T63"/>
                    </a:cxn>
                    <a:cxn ang="T124">
                      <a:pos x="T64" y="T65"/>
                    </a:cxn>
                    <a:cxn ang="T125">
                      <a:pos x="T66" y="T67"/>
                    </a:cxn>
                    <a:cxn ang="T126">
                      <a:pos x="T68" y="T69"/>
                    </a:cxn>
                    <a:cxn ang="T127">
                      <a:pos x="T70" y="T71"/>
                    </a:cxn>
                    <a:cxn ang="T128">
                      <a:pos x="T72" y="T73"/>
                    </a:cxn>
                    <a:cxn ang="T129">
                      <a:pos x="T74" y="T75"/>
                    </a:cxn>
                    <a:cxn ang="T130">
                      <a:pos x="T76" y="T77"/>
                    </a:cxn>
                    <a:cxn ang="T131">
                      <a:pos x="T78" y="T79"/>
                    </a:cxn>
                    <a:cxn ang="T132">
                      <a:pos x="T80" y="T81"/>
                    </a:cxn>
                    <a:cxn ang="T133">
                      <a:pos x="T82" y="T83"/>
                    </a:cxn>
                    <a:cxn ang="T134">
                      <a:pos x="T84" y="T85"/>
                    </a:cxn>
                    <a:cxn ang="T135">
                      <a:pos x="T86" y="T87"/>
                    </a:cxn>
                    <a:cxn ang="T136">
                      <a:pos x="T88" y="T89"/>
                    </a:cxn>
                    <a:cxn ang="T137">
                      <a:pos x="T90" y="T91"/>
                    </a:cxn>
                  </a:cxnLst>
                  <a:rect l="0" t="0" r="r" b="b"/>
                  <a:pathLst>
                    <a:path w="36" h="30">
                      <a:moveTo>
                        <a:pt x="22" y="9"/>
                      </a:moveTo>
                      <a:cubicBezTo>
                        <a:pt x="20" y="8"/>
                        <a:pt x="18" y="7"/>
                        <a:pt x="17" y="5"/>
                      </a:cubicBezTo>
                      <a:lnTo>
                        <a:pt x="18" y="5"/>
                      </a:lnTo>
                      <a:cubicBezTo>
                        <a:pt x="20" y="6"/>
                        <a:pt x="21" y="7"/>
                        <a:pt x="22" y="8"/>
                      </a:cubicBezTo>
                      <a:lnTo>
                        <a:pt x="22" y="9"/>
                      </a:lnTo>
                      <a:close/>
                      <a:moveTo>
                        <a:pt x="17" y="5"/>
                      </a:moveTo>
                      <a:cubicBezTo>
                        <a:pt x="16" y="4"/>
                        <a:pt x="14" y="2"/>
                        <a:pt x="11" y="1"/>
                      </a:cubicBezTo>
                      <a:lnTo>
                        <a:pt x="12" y="0"/>
                      </a:lnTo>
                      <a:cubicBezTo>
                        <a:pt x="15" y="1"/>
                        <a:pt x="17" y="3"/>
                        <a:pt x="18" y="5"/>
                      </a:cubicBezTo>
                      <a:lnTo>
                        <a:pt x="17" y="5"/>
                      </a:lnTo>
                      <a:close/>
                      <a:moveTo>
                        <a:pt x="11" y="1"/>
                      </a:moveTo>
                      <a:lnTo>
                        <a:pt x="11" y="1"/>
                      </a:lnTo>
                      <a:lnTo>
                        <a:pt x="12" y="1"/>
                      </a:lnTo>
                      <a:lnTo>
                        <a:pt x="11" y="1"/>
                      </a:lnTo>
                      <a:close/>
                      <a:moveTo>
                        <a:pt x="11" y="1"/>
                      </a:moveTo>
                      <a:cubicBezTo>
                        <a:pt x="10" y="1"/>
                        <a:pt x="8" y="1"/>
                        <a:pt x="7" y="1"/>
                      </a:cubicBezTo>
                      <a:lnTo>
                        <a:pt x="6" y="0"/>
                      </a:lnTo>
                      <a:cubicBezTo>
                        <a:pt x="8" y="0"/>
                        <a:pt x="10" y="0"/>
                        <a:pt x="12" y="0"/>
                      </a:cubicBezTo>
                      <a:lnTo>
                        <a:pt x="11" y="1"/>
                      </a:lnTo>
                      <a:close/>
                      <a:moveTo>
                        <a:pt x="7" y="1"/>
                      </a:moveTo>
                      <a:cubicBezTo>
                        <a:pt x="5" y="2"/>
                        <a:pt x="4" y="2"/>
                        <a:pt x="3" y="3"/>
                      </a:cubicBezTo>
                      <a:lnTo>
                        <a:pt x="2" y="2"/>
                      </a:lnTo>
                      <a:cubicBezTo>
                        <a:pt x="3" y="1"/>
                        <a:pt x="5" y="1"/>
                        <a:pt x="6" y="0"/>
                      </a:cubicBezTo>
                      <a:lnTo>
                        <a:pt x="7" y="1"/>
                      </a:lnTo>
                      <a:close/>
                      <a:moveTo>
                        <a:pt x="3" y="3"/>
                      </a:moveTo>
                      <a:cubicBezTo>
                        <a:pt x="3" y="4"/>
                        <a:pt x="2" y="4"/>
                        <a:pt x="2" y="5"/>
                      </a:cubicBezTo>
                      <a:lnTo>
                        <a:pt x="0" y="5"/>
                      </a:lnTo>
                      <a:cubicBezTo>
                        <a:pt x="1" y="4"/>
                        <a:pt x="1" y="3"/>
                        <a:pt x="2" y="2"/>
                      </a:cubicBezTo>
                      <a:lnTo>
                        <a:pt x="3" y="3"/>
                      </a:lnTo>
                      <a:close/>
                      <a:moveTo>
                        <a:pt x="2" y="5"/>
                      </a:moveTo>
                      <a:cubicBezTo>
                        <a:pt x="1" y="6"/>
                        <a:pt x="1" y="7"/>
                        <a:pt x="2" y="9"/>
                      </a:cubicBezTo>
                      <a:lnTo>
                        <a:pt x="0" y="9"/>
                      </a:lnTo>
                      <a:cubicBezTo>
                        <a:pt x="0" y="8"/>
                        <a:pt x="0" y="6"/>
                        <a:pt x="0" y="5"/>
                      </a:cubicBezTo>
                      <a:lnTo>
                        <a:pt x="2" y="5"/>
                      </a:lnTo>
                      <a:close/>
                      <a:moveTo>
                        <a:pt x="2" y="9"/>
                      </a:moveTo>
                      <a:cubicBezTo>
                        <a:pt x="3" y="12"/>
                        <a:pt x="4" y="15"/>
                        <a:pt x="4" y="18"/>
                      </a:cubicBezTo>
                      <a:lnTo>
                        <a:pt x="3" y="18"/>
                      </a:lnTo>
                      <a:cubicBezTo>
                        <a:pt x="2" y="15"/>
                        <a:pt x="2" y="12"/>
                        <a:pt x="0" y="9"/>
                      </a:cubicBezTo>
                      <a:lnTo>
                        <a:pt x="2" y="9"/>
                      </a:lnTo>
                      <a:close/>
                      <a:moveTo>
                        <a:pt x="4" y="18"/>
                      </a:moveTo>
                      <a:cubicBezTo>
                        <a:pt x="5" y="21"/>
                        <a:pt x="6" y="23"/>
                        <a:pt x="6" y="26"/>
                      </a:cubicBezTo>
                      <a:lnTo>
                        <a:pt x="5" y="26"/>
                      </a:lnTo>
                      <a:cubicBezTo>
                        <a:pt x="4" y="24"/>
                        <a:pt x="4" y="21"/>
                        <a:pt x="3" y="18"/>
                      </a:cubicBezTo>
                      <a:lnTo>
                        <a:pt x="4" y="18"/>
                      </a:lnTo>
                      <a:close/>
                      <a:moveTo>
                        <a:pt x="5" y="26"/>
                      </a:moveTo>
                      <a:lnTo>
                        <a:pt x="5" y="26"/>
                      </a:lnTo>
                      <a:lnTo>
                        <a:pt x="6" y="26"/>
                      </a:lnTo>
                      <a:lnTo>
                        <a:pt x="5" y="26"/>
                      </a:lnTo>
                      <a:close/>
                      <a:moveTo>
                        <a:pt x="6" y="26"/>
                      </a:moveTo>
                      <a:cubicBezTo>
                        <a:pt x="8" y="28"/>
                        <a:pt x="12" y="28"/>
                        <a:pt x="16" y="28"/>
                      </a:cubicBezTo>
                      <a:lnTo>
                        <a:pt x="16" y="29"/>
                      </a:lnTo>
                      <a:cubicBezTo>
                        <a:pt x="11" y="29"/>
                        <a:pt x="7" y="30"/>
                        <a:pt x="5" y="26"/>
                      </a:cubicBezTo>
                      <a:lnTo>
                        <a:pt x="6" y="26"/>
                      </a:lnTo>
                      <a:close/>
                      <a:moveTo>
                        <a:pt x="16" y="28"/>
                      </a:moveTo>
                      <a:cubicBezTo>
                        <a:pt x="18" y="27"/>
                        <a:pt x="20" y="27"/>
                        <a:pt x="22" y="27"/>
                      </a:cubicBezTo>
                      <a:lnTo>
                        <a:pt x="21" y="29"/>
                      </a:lnTo>
                      <a:cubicBezTo>
                        <a:pt x="20" y="28"/>
                        <a:pt x="18" y="29"/>
                        <a:pt x="16" y="29"/>
                      </a:cubicBezTo>
                      <a:lnTo>
                        <a:pt x="16" y="28"/>
                      </a:lnTo>
                      <a:close/>
                      <a:moveTo>
                        <a:pt x="22" y="29"/>
                      </a:moveTo>
                      <a:lnTo>
                        <a:pt x="21" y="29"/>
                      </a:lnTo>
                      <a:lnTo>
                        <a:pt x="22" y="28"/>
                      </a:lnTo>
                      <a:lnTo>
                        <a:pt x="22" y="29"/>
                      </a:lnTo>
                      <a:close/>
                      <a:moveTo>
                        <a:pt x="22" y="27"/>
                      </a:moveTo>
                      <a:lnTo>
                        <a:pt x="22" y="27"/>
                      </a:lnTo>
                      <a:lnTo>
                        <a:pt x="22" y="29"/>
                      </a:lnTo>
                      <a:lnTo>
                        <a:pt x="22" y="27"/>
                      </a:lnTo>
                      <a:close/>
                      <a:moveTo>
                        <a:pt x="22" y="27"/>
                      </a:moveTo>
                      <a:lnTo>
                        <a:pt x="22" y="27"/>
                      </a:lnTo>
                      <a:lnTo>
                        <a:pt x="22" y="28"/>
                      </a:lnTo>
                      <a:lnTo>
                        <a:pt x="22" y="27"/>
                      </a:lnTo>
                      <a:close/>
                      <a:moveTo>
                        <a:pt x="22" y="27"/>
                      </a:moveTo>
                      <a:cubicBezTo>
                        <a:pt x="22" y="27"/>
                        <a:pt x="23" y="28"/>
                        <a:pt x="24" y="28"/>
                      </a:cubicBezTo>
                      <a:lnTo>
                        <a:pt x="23" y="29"/>
                      </a:lnTo>
                      <a:cubicBezTo>
                        <a:pt x="23" y="29"/>
                        <a:pt x="22" y="29"/>
                        <a:pt x="22" y="29"/>
                      </a:cubicBezTo>
                      <a:lnTo>
                        <a:pt x="22" y="27"/>
                      </a:lnTo>
                      <a:close/>
                      <a:moveTo>
                        <a:pt x="24" y="28"/>
                      </a:moveTo>
                      <a:cubicBezTo>
                        <a:pt x="25" y="28"/>
                        <a:pt x="26" y="29"/>
                        <a:pt x="27" y="29"/>
                      </a:cubicBezTo>
                      <a:lnTo>
                        <a:pt x="27" y="30"/>
                      </a:lnTo>
                      <a:cubicBezTo>
                        <a:pt x="26" y="30"/>
                        <a:pt x="25" y="30"/>
                        <a:pt x="23" y="29"/>
                      </a:cubicBezTo>
                      <a:lnTo>
                        <a:pt x="24" y="28"/>
                      </a:lnTo>
                      <a:close/>
                      <a:moveTo>
                        <a:pt x="27" y="29"/>
                      </a:moveTo>
                      <a:lnTo>
                        <a:pt x="27" y="29"/>
                      </a:lnTo>
                      <a:close/>
                      <a:moveTo>
                        <a:pt x="27" y="29"/>
                      </a:moveTo>
                      <a:cubicBezTo>
                        <a:pt x="27" y="29"/>
                        <a:pt x="28" y="29"/>
                        <a:pt x="28" y="29"/>
                      </a:cubicBezTo>
                      <a:lnTo>
                        <a:pt x="28" y="30"/>
                      </a:lnTo>
                      <a:cubicBezTo>
                        <a:pt x="28" y="30"/>
                        <a:pt x="27" y="30"/>
                        <a:pt x="27" y="30"/>
                      </a:cubicBezTo>
                      <a:lnTo>
                        <a:pt x="27" y="29"/>
                      </a:lnTo>
                      <a:close/>
                      <a:moveTo>
                        <a:pt x="28" y="29"/>
                      </a:moveTo>
                      <a:lnTo>
                        <a:pt x="28" y="29"/>
                      </a:lnTo>
                      <a:close/>
                      <a:moveTo>
                        <a:pt x="28" y="29"/>
                      </a:moveTo>
                      <a:cubicBezTo>
                        <a:pt x="30" y="28"/>
                        <a:pt x="31" y="27"/>
                        <a:pt x="32" y="26"/>
                      </a:cubicBezTo>
                      <a:lnTo>
                        <a:pt x="34" y="27"/>
                      </a:lnTo>
                      <a:cubicBezTo>
                        <a:pt x="32" y="28"/>
                        <a:pt x="30" y="29"/>
                        <a:pt x="28" y="30"/>
                      </a:cubicBezTo>
                      <a:lnTo>
                        <a:pt x="28" y="29"/>
                      </a:lnTo>
                      <a:close/>
                      <a:moveTo>
                        <a:pt x="32" y="26"/>
                      </a:moveTo>
                      <a:cubicBezTo>
                        <a:pt x="33" y="25"/>
                        <a:pt x="34" y="24"/>
                        <a:pt x="34" y="22"/>
                      </a:cubicBezTo>
                      <a:lnTo>
                        <a:pt x="35" y="22"/>
                      </a:lnTo>
                      <a:cubicBezTo>
                        <a:pt x="36" y="24"/>
                        <a:pt x="35" y="26"/>
                        <a:pt x="34" y="27"/>
                      </a:cubicBezTo>
                      <a:lnTo>
                        <a:pt x="32" y="26"/>
                      </a:lnTo>
                      <a:close/>
                      <a:moveTo>
                        <a:pt x="34" y="22"/>
                      </a:moveTo>
                      <a:cubicBezTo>
                        <a:pt x="34" y="22"/>
                        <a:pt x="34" y="22"/>
                        <a:pt x="34" y="22"/>
                      </a:cubicBezTo>
                      <a:lnTo>
                        <a:pt x="35" y="22"/>
                      </a:lnTo>
                      <a:cubicBezTo>
                        <a:pt x="35" y="22"/>
                        <a:pt x="35" y="22"/>
                        <a:pt x="35" y="22"/>
                      </a:cubicBezTo>
                      <a:lnTo>
                        <a:pt x="34" y="22"/>
                      </a:lnTo>
                      <a:close/>
                      <a:moveTo>
                        <a:pt x="35" y="22"/>
                      </a:moveTo>
                      <a:lnTo>
                        <a:pt x="35" y="22"/>
                      </a:lnTo>
                      <a:close/>
                      <a:moveTo>
                        <a:pt x="34" y="22"/>
                      </a:moveTo>
                      <a:lnTo>
                        <a:pt x="34" y="22"/>
                      </a:lnTo>
                      <a:lnTo>
                        <a:pt x="35" y="22"/>
                      </a:lnTo>
                      <a:lnTo>
                        <a:pt x="34" y="22"/>
                      </a:lnTo>
                      <a:close/>
                      <a:moveTo>
                        <a:pt x="34" y="22"/>
                      </a:moveTo>
                      <a:lnTo>
                        <a:pt x="34" y="22"/>
                      </a:lnTo>
                      <a:close/>
                      <a:moveTo>
                        <a:pt x="34" y="22"/>
                      </a:moveTo>
                      <a:cubicBezTo>
                        <a:pt x="34" y="21"/>
                        <a:pt x="33" y="20"/>
                        <a:pt x="33" y="20"/>
                      </a:cubicBezTo>
                      <a:lnTo>
                        <a:pt x="34" y="19"/>
                      </a:lnTo>
                      <a:cubicBezTo>
                        <a:pt x="35" y="20"/>
                        <a:pt x="35" y="21"/>
                        <a:pt x="35" y="22"/>
                      </a:cubicBezTo>
                      <a:lnTo>
                        <a:pt x="34" y="22"/>
                      </a:lnTo>
                      <a:close/>
                      <a:moveTo>
                        <a:pt x="33" y="20"/>
                      </a:moveTo>
                      <a:cubicBezTo>
                        <a:pt x="33" y="19"/>
                        <a:pt x="32" y="18"/>
                        <a:pt x="32" y="18"/>
                      </a:cubicBezTo>
                      <a:lnTo>
                        <a:pt x="33" y="17"/>
                      </a:lnTo>
                      <a:cubicBezTo>
                        <a:pt x="34" y="18"/>
                        <a:pt x="34" y="19"/>
                        <a:pt x="34" y="19"/>
                      </a:cubicBezTo>
                      <a:lnTo>
                        <a:pt x="33" y="20"/>
                      </a:lnTo>
                      <a:close/>
                      <a:moveTo>
                        <a:pt x="32" y="18"/>
                      </a:moveTo>
                      <a:cubicBezTo>
                        <a:pt x="30" y="14"/>
                        <a:pt x="26" y="11"/>
                        <a:pt x="22" y="9"/>
                      </a:cubicBezTo>
                      <a:lnTo>
                        <a:pt x="22" y="8"/>
                      </a:lnTo>
                      <a:cubicBezTo>
                        <a:pt x="27" y="10"/>
                        <a:pt x="31" y="13"/>
                        <a:pt x="33" y="17"/>
                      </a:cubicBezTo>
                      <a:lnTo>
                        <a:pt x="32" y="18"/>
                      </a:lnTo>
                      <a:close/>
                      <a:moveTo>
                        <a:pt x="22" y="8"/>
                      </a:moveTo>
                      <a:lnTo>
                        <a:pt x="22" y="8"/>
                      </a:lnTo>
                      <a:close/>
                    </a:path>
                  </a:pathLst>
                </a:custGeom>
                <a:solidFill>
                  <a:srgbClr val="94939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265" name="Freeform 213"/>
                <p:cNvSpPr>
                  <a:spLocks noChangeArrowheads="1"/>
                </p:cNvSpPr>
                <p:nvPr/>
              </p:nvSpPr>
              <p:spPr bwMode="auto">
                <a:xfrm>
                  <a:off x="2019" y="3779"/>
                  <a:ext cx="52" cy="62"/>
                </a:xfrm>
                <a:custGeom>
                  <a:avLst/>
                  <a:gdLst>
                    <a:gd name="T0" fmla="*/ 23460 w 38"/>
                    <a:gd name="T1" fmla="*/ 30793 h 36"/>
                    <a:gd name="T2" fmla="*/ 1786 w 38"/>
                    <a:gd name="T3" fmla="*/ 116329 h 36"/>
                    <a:gd name="T4" fmla="*/ 4911 w 38"/>
                    <a:gd name="T5" fmla="*/ 214045 h 36"/>
                    <a:gd name="T6" fmla="*/ 40871 w 38"/>
                    <a:gd name="T7" fmla="*/ 244964 h 36"/>
                    <a:gd name="T8" fmla="*/ 56406 w 38"/>
                    <a:gd name="T9" fmla="*/ 202361 h 36"/>
                    <a:gd name="T10" fmla="*/ 51796 w 38"/>
                    <a:gd name="T11" fmla="*/ 51334 h 36"/>
                    <a:gd name="T12" fmla="*/ 23460 w 38"/>
                    <a:gd name="T13" fmla="*/ 30793 h 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38" h="36">
                      <a:moveTo>
                        <a:pt x="14" y="4"/>
                      </a:moveTo>
                      <a:cubicBezTo>
                        <a:pt x="9" y="8"/>
                        <a:pt x="3" y="10"/>
                        <a:pt x="1" y="16"/>
                      </a:cubicBezTo>
                      <a:cubicBezTo>
                        <a:pt x="0" y="21"/>
                        <a:pt x="1" y="27"/>
                        <a:pt x="3" y="30"/>
                      </a:cubicBezTo>
                      <a:cubicBezTo>
                        <a:pt x="7" y="36"/>
                        <a:pt x="16" y="33"/>
                        <a:pt x="24" y="34"/>
                      </a:cubicBezTo>
                      <a:cubicBezTo>
                        <a:pt x="28" y="34"/>
                        <a:pt x="31" y="31"/>
                        <a:pt x="33" y="28"/>
                      </a:cubicBezTo>
                      <a:cubicBezTo>
                        <a:pt x="38" y="21"/>
                        <a:pt x="37" y="13"/>
                        <a:pt x="30" y="7"/>
                      </a:cubicBezTo>
                      <a:cubicBezTo>
                        <a:pt x="26" y="3"/>
                        <a:pt x="19" y="0"/>
                        <a:pt x="14" y="4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266" name="Freeform 214"/>
                <p:cNvSpPr>
                  <a:spLocks noChangeArrowheads="1"/>
                </p:cNvSpPr>
                <p:nvPr/>
              </p:nvSpPr>
              <p:spPr bwMode="auto">
                <a:xfrm>
                  <a:off x="2019" y="3781"/>
                  <a:ext cx="52" cy="58"/>
                </a:xfrm>
                <a:custGeom>
                  <a:avLst/>
                  <a:gdLst>
                    <a:gd name="T0" fmla="*/ 23460 w 38"/>
                    <a:gd name="T1" fmla="*/ 26668 h 34"/>
                    <a:gd name="T2" fmla="*/ 22386 w 38"/>
                    <a:gd name="T3" fmla="*/ 17376 h 34"/>
                    <a:gd name="T4" fmla="*/ 22386 w 38"/>
                    <a:gd name="T5" fmla="*/ 17376 h 34"/>
                    <a:gd name="T6" fmla="*/ 23460 w 38"/>
                    <a:gd name="T7" fmla="*/ 17376 h 34"/>
                    <a:gd name="T8" fmla="*/ 23460 w 38"/>
                    <a:gd name="T9" fmla="*/ 26668 h 34"/>
                    <a:gd name="T10" fmla="*/ 15384 w 38"/>
                    <a:gd name="T11" fmla="*/ 35017 h 34"/>
                    <a:gd name="T12" fmla="*/ 23460 w 38"/>
                    <a:gd name="T13" fmla="*/ 26668 h 34"/>
                    <a:gd name="T14" fmla="*/ 2960 w 38"/>
                    <a:gd name="T15" fmla="*/ 90516 h 34"/>
                    <a:gd name="T16" fmla="*/ 15384 w 38"/>
                    <a:gd name="T17" fmla="*/ 35017 h 34"/>
                    <a:gd name="T18" fmla="*/ 0 w 38"/>
                    <a:gd name="T19" fmla="*/ 90516 h 34"/>
                    <a:gd name="T20" fmla="*/ 1786 w 38"/>
                    <a:gd name="T21" fmla="*/ 90516 h 34"/>
                    <a:gd name="T22" fmla="*/ 2960 w 38"/>
                    <a:gd name="T23" fmla="*/ 90516 h 34"/>
                    <a:gd name="T24" fmla="*/ 0 w 38"/>
                    <a:gd name="T25" fmla="*/ 90516 h 34"/>
                    <a:gd name="T26" fmla="*/ 2960 w 38"/>
                    <a:gd name="T27" fmla="*/ 90516 h 34"/>
                    <a:gd name="T28" fmla="*/ 2960 w 38"/>
                    <a:gd name="T29" fmla="*/ 101241 h 34"/>
                    <a:gd name="T30" fmla="*/ 0 w 38"/>
                    <a:gd name="T31" fmla="*/ 90516 h 34"/>
                    <a:gd name="T32" fmla="*/ 2960 w 38"/>
                    <a:gd name="T33" fmla="*/ 101241 h 34"/>
                    <a:gd name="T34" fmla="*/ 0 w 38"/>
                    <a:gd name="T35" fmla="*/ 111783 h 34"/>
                    <a:gd name="T36" fmla="*/ 2960 w 38"/>
                    <a:gd name="T37" fmla="*/ 101241 h 34"/>
                    <a:gd name="T38" fmla="*/ 7465 w 38"/>
                    <a:gd name="T39" fmla="*/ 173234 h 34"/>
                    <a:gd name="T40" fmla="*/ 0 w 38"/>
                    <a:gd name="T41" fmla="*/ 111783 h 34"/>
                    <a:gd name="T42" fmla="*/ 7465 w 38"/>
                    <a:gd name="T43" fmla="*/ 173234 h 34"/>
                    <a:gd name="T44" fmla="*/ 28118 w 38"/>
                    <a:gd name="T45" fmla="*/ 202686 h 34"/>
                    <a:gd name="T46" fmla="*/ 7465 w 38"/>
                    <a:gd name="T47" fmla="*/ 173234 h 34"/>
                    <a:gd name="T48" fmla="*/ 40871 w 38"/>
                    <a:gd name="T49" fmla="*/ 191455 h 34"/>
                    <a:gd name="T50" fmla="*/ 28118 w 38"/>
                    <a:gd name="T51" fmla="*/ 202686 h 34"/>
                    <a:gd name="T52" fmla="*/ 40871 w 38"/>
                    <a:gd name="T53" fmla="*/ 191455 h 34"/>
                    <a:gd name="T54" fmla="*/ 49904 w 38"/>
                    <a:gd name="T55" fmla="*/ 191455 h 34"/>
                    <a:gd name="T56" fmla="*/ 40871 w 38"/>
                    <a:gd name="T57" fmla="*/ 191455 h 34"/>
                    <a:gd name="T58" fmla="*/ 54719 w 38"/>
                    <a:gd name="T59" fmla="*/ 158908 h 34"/>
                    <a:gd name="T60" fmla="*/ 49904 w 38"/>
                    <a:gd name="T61" fmla="*/ 191455 h 34"/>
                    <a:gd name="T62" fmla="*/ 57632 w 38"/>
                    <a:gd name="T63" fmla="*/ 166731 h 34"/>
                    <a:gd name="T64" fmla="*/ 57632 w 38"/>
                    <a:gd name="T65" fmla="*/ 166731 h 34"/>
                    <a:gd name="T66" fmla="*/ 57632 w 38"/>
                    <a:gd name="T67" fmla="*/ 166731 h 34"/>
                    <a:gd name="T68" fmla="*/ 54719 w 38"/>
                    <a:gd name="T69" fmla="*/ 158908 h 34"/>
                    <a:gd name="T70" fmla="*/ 57632 w 38"/>
                    <a:gd name="T71" fmla="*/ 166731 h 34"/>
                    <a:gd name="T72" fmla="*/ 54719 w 38"/>
                    <a:gd name="T73" fmla="*/ 158908 h 34"/>
                    <a:gd name="T74" fmla="*/ 56406 w 38"/>
                    <a:gd name="T75" fmla="*/ 158908 h 34"/>
                    <a:gd name="T76" fmla="*/ 54719 w 38"/>
                    <a:gd name="T77" fmla="*/ 158908 h 34"/>
                    <a:gd name="T78" fmla="*/ 61526 w 38"/>
                    <a:gd name="T79" fmla="*/ 145786 h 34"/>
                    <a:gd name="T80" fmla="*/ 54719 w 38"/>
                    <a:gd name="T81" fmla="*/ 158908 h 34"/>
                    <a:gd name="T82" fmla="*/ 59721 w 38"/>
                    <a:gd name="T83" fmla="*/ 127823 h 34"/>
                    <a:gd name="T84" fmla="*/ 61526 w 38"/>
                    <a:gd name="T85" fmla="*/ 145786 h 34"/>
                    <a:gd name="T86" fmla="*/ 59721 w 38"/>
                    <a:gd name="T87" fmla="*/ 127823 h 34"/>
                    <a:gd name="T88" fmla="*/ 51796 w 38"/>
                    <a:gd name="T89" fmla="*/ 28614 h 34"/>
                    <a:gd name="T90" fmla="*/ 59721 w 38"/>
                    <a:gd name="T91" fmla="*/ 127823 h 34"/>
                    <a:gd name="T92" fmla="*/ 49904 w 38"/>
                    <a:gd name="T93" fmla="*/ 35017 h 34"/>
                    <a:gd name="T94" fmla="*/ 49904 w 38"/>
                    <a:gd name="T95" fmla="*/ 35017 h 34"/>
                    <a:gd name="T96" fmla="*/ 49904 w 38"/>
                    <a:gd name="T97" fmla="*/ 35017 h 34"/>
                    <a:gd name="T98" fmla="*/ 51796 w 38"/>
                    <a:gd name="T99" fmla="*/ 28614 h 34"/>
                    <a:gd name="T100" fmla="*/ 49904 w 38"/>
                    <a:gd name="T101" fmla="*/ 35017 h 34"/>
                    <a:gd name="T102" fmla="*/ 37109 w 38"/>
                    <a:gd name="T103" fmla="*/ 6407 h 34"/>
                    <a:gd name="T104" fmla="*/ 49904 w 38"/>
                    <a:gd name="T105" fmla="*/ 35017 h 34"/>
                    <a:gd name="T106" fmla="*/ 25505 w 38"/>
                    <a:gd name="T107" fmla="*/ 17376 h 34"/>
                    <a:gd name="T108" fmla="*/ 37109 w 38"/>
                    <a:gd name="T109" fmla="*/ 6407 h 34"/>
                    <a:gd name="T110" fmla="*/ 25505 w 38"/>
                    <a:gd name="T111" fmla="*/ 17376 h 34"/>
                    <a:gd name="T112" fmla="*/ 23460 w 38"/>
                    <a:gd name="T113" fmla="*/ 17376 h 34"/>
                    <a:gd name="T114" fmla="*/ 25505 w 38"/>
                    <a:gd name="T115" fmla="*/ 17376 h 34"/>
                    <a:gd name="T116" fmla="*/ 22386 w 38"/>
                    <a:gd name="T117" fmla="*/ 17376 h 34"/>
                    <a:gd name="T118" fmla="*/ 25505 w 38"/>
                    <a:gd name="T119" fmla="*/ 17376 h 34"/>
                    <a:gd name="T120" fmla="*/ 22386 w 38"/>
                    <a:gd name="T121" fmla="*/ 17376 h 34"/>
                    <a:gd name="T122" fmla="*/ 22386 w 38"/>
                    <a:gd name="T123" fmla="*/ 17376 h 34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60000 65536"/>
                    <a:gd name="T184" fmla="*/ 0 60000 65536"/>
                    <a:gd name="T185" fmla="*/ 0 60000 65536"/>
                  </a:gdLst>
                  <a:ahLst/>
                  <a:cxnLst>
                    <a:cxn ang="T124">
                      <a:pos x="T0" y="T1"/>
                    </a:cxn>
                    <a:cxn ang="T125">
                      <a:pos x="T2" y="T3"/>
                    </a:cxn>
                    <a:cxn ang="T126">
                      <a:pos x="T4" y="T5"/>
                    </a:cxn>
                    <a:cxn ang="T127">
                      <a:pos x="T6" y="T7"/>
                    </a:cxn>
                    <a:cxn ang="T128">
                      <a:pos x="T8" y="T9"/>
                    </a:cxn>
                    <a:cxn ang="T129">
                      <a:pos x="T10" y="T11"/>
                    </a:cxn>
                    <a:cxn ang="T130">
                      <a:pos x="T12" y="T13"/>
                    </a:cxn>
                    <a:cxn ang="T131">
                      <a:pos x="T14" y="T15"/>
                    </a:cxn>
                    <a:cxn ang="T132">
                      <a:pos x="T16" y="T17"/>
                    </a:cxn>
                    <a:cxn ang="T133">
                      <a:pos x="T18" y="T19"/>
                    </a:cxn>
                    <a:cxn ang="T134">
                      <a:pos x="T20" y="T21"/>
                    </a:cxn>
                    <a:cxn ang="T135">
                      <a:pos x="T22" y="T23"/>
                    </a:cxn>
                    <a:cxn ang="T136">
                      <a:pos x="T24" y="T25"/>
                    </a:cxn>
                    <a:cxn ang="T137">
                      <a:pos x="T26" y="T27"/>
                    </a:cxn>
                    <a:cxn ang="T138">
                      <a:pos x="T28" y="T29"/>
                    </a:cxn>
                    <a:cxn ang="T139">
                      <a:pos x="T30" y="T31"/>
                    </a:cxn>
                    <a:cxn ang="T140">
                      <a:pos x="T32" y="T33"/>
                    </a:cxn>
                    <a:cxn ang="T141">
                      <a:pos x="T34" y="T35"/>
                    </a:cxn>
                    <a:cxn ang="T142">
                      <a:pos x="T36" y="T37"/>
                    </a:cxn>
                    <a:cxn ang="T143">
                      <a:pos x="T38" y="T39"/>
                    </a:cxn>
                    <a:cxn ang="T144">
                      <a:pos x="T40" y="T41"/>
                    </a:cxn>
                    <a:cxn ang="T145">
                      <a:pos x="T42" y="T43"/>
                    </a:cxn>
                    <a:cxn ang="T146">
                      <a:pos x="T44" y="T45"/>
                    </a:cxn>
                    <a:cxn ang="T147">
                      <a:pos x="T46" y="T47"/>
                    </a:cxn>
                    <a:cxn ang="T148">
                      <a:pos x="T48" y="T49"/>
                    </a:cxn>
                    <a:cxn ang="T149">
                      <a:pos x="T50" y="T51"/>
                    </a:cxn>
                    <a:cxn ang="T150">
                      <a:pos x="T52" y="T53"/>
                    </a:cxn>
                    <a:cxn ang="T151">
                      <a:pos x="T54" y="T55"/>
                    </a:cxn>
                    <a:cxn ang="T152">
                      <a:pos x="T56" y="T57"/>
                    </a:cxn>
                    <a:cxn ang="T153">
                      <a:pos x="T58" y="T59"/>
                    </a:cxn>
                    <a:cxn ang="T154">
                      <a:pos x="T60" y="T61"/>
                    </a:cxn>
                    <a:cxn ang="T155">
                      <a:pos x="T62" y="T63"/>
                    </a:cxn>
                    <a:cxn ang="T156">
                      <a:pos x="T64" y="T65"/>
                    </a:cxn>
                    <a:cxn ang="T157">
                      <a:pos x="T66" y="T67"/>
                    </a:cxn>
                    <a:cxn ang="T158">
                      <a:pos x="T68" y="T69"/>
                    </a:cxn>
                    <a:cxn ang="T159">
                      <a:pos x="T70" y="T71"/>
                    </a:cxn>
                    <a:cxn ang="T160">
                      <a:pos x="T72" y="T73"/>
                    </a:cxn>
                    <a:cxn ang="T161">
                      <a:pos x="T74" y="T75"/>
                    </a:cxn>
                    <a:cxn ang="T162">
                      <a:pos x="T76" y="T77"/>
                    </a:cxn>
                    <a:cxn ang="T163">
                      <a:pos x="T78" y="T79"/>
                    </a:cxn>
                    <a:cxn ang="T164">
                      <a:pos x="T80" y="T81"/>
                    </a:cxn>
                    <a:cxn ang="T165">
                      <a:pos x="T82" y="T83"/>
                    </a:cxn>
                    <a:cxn ang="T166">
                      <a:pos x="T84" y="T85"/>
                    </a:cxn>
                    <a:cxn ang="T167">
                      <a:pos x="T86" y="T87"/>
                    </a:cxn>
                    <a:cxn ang="T168">
                      <a:pos x="T88" y="T89"/>
                    </a:cxn>
                    <a:cxn ang="T169">
                      <a:pos x="T90" y="T91"/>
                    </a:cxn>
                    <a:cxn ang="T170">
                      <a:pos x="T92" y="T93"/>
                    </a:cxn>
                    <a:cxn ang="T171">
                      <a:pos x="T94" y="T95"/>
                    </a:cxn>
                    <a:cxn ang="T172">
                      <a:pos x="T96" y="T97"/>
                    </a:cxn>
                    <a:cxn ang="T173">
                      <a:pos x="T98" y="T99"/>
                    </a:cxn>
                    <a:cxn ang="T174">
                      <a:pos x="T100" y="T101"/>
                    </a:cxn>
                    <a:cxn ang="T175">
                      <a:pos x="T102" y="T103"/>
                    </a:cxn>
                    <a:cxn ang="T176">
                      <a:pos x="T104" y="T105"/>
                    </a:cxn>
                    <a:cxn ang="T177">
                      <a:pos x="T106" y="T107"/>
                    </a:cxn>
                    <a:cxn ang="T178">
                      <a:pos x="T108" y="T109"/>
                    </a:cxn>
                    <a:cxn ang="T179">
                      <a:pos x="T110" y="T111"/>
                    </a:cxn>
                    <a:cxn ang="T180">
                      <a:pos x="T112" y="T113"/>
                    </a:cxn>
                    <a:cxn ang="T181">
                      <a:pos x="T114" y="T115"/>
                    </a:cxn>
                    <a:cxn ang="T182">
                      <a:pos x="T116" y="T117"/>
                    </a:cxn>
                    <a:cxn ang="T183">
                      <a:pos x="T118" y="T119"/>
                    </a:cxn>
                    <a:cxn ang="T184">
                      <a:pos x="T120" y="T121"/>
                    </a:cxn>
                    <a:cxn ang="T185">
                      <a:pos x="T122" y="T123"/>
                    </a:cxn>
                  </a:cxnLst>
                  <a:rect l="0" t="0" r="r" b="b"/>
                  <a:pathLst>
                    <a:path w="38" h="34">
                      <a:moveTo>
                        <a:pt x="14" y="4"/>
                      </a:moveTo>
                      <a:lnTo>
                        <a:pt x="14" y="4"/>
                      </a:lnTo>
                      <a:lnTo>
                        <a:pt x="13" y="3"/>
                      </a:lnTo>
                      <a:lnTo>
                        <a:pt x="14" y="4"/>
                      </a:lnTo>
                      <a:close/>
                      <a:moveTo>
                        <a:pt x="13" y="3"/>
                      </a:moveTo>
                      <a:lnTo>
                        <a:pt x="13" y="3"/>
                      </a:lnTo>
                      <a:lnTo>
                        <a:pt x="14" y="3"/>
                      </a:lnTo>
                      <a:lnTo>
                        <a:pt x="13" y="3"/>
                      </a:lnTo>
                      <a:close/>
                      <a:moveTo>
                        <a:pt x="14" y="4"/>
                      </a:moveTo>
                      <a:cubicBezTo>
                        <a:pt x="13" y="5"/>
                        <a:pt x="11" y="6"/>
                        <a:pt x="10" y="7"/>
                      </a:cubicBezTo>
                      <a:lnTo>
                        <a:pt x="9" y="6"/>
                      </a:lnTo>
                      <a:cubicBezTo>
                        <a:pt x="10" y="5"/>
                        <a:pt x="12" y="4"/>
                        <a:pt x="13" y="3"/>
                      </a:cubicBezTo>
                      <a:lnTo>
                        <a:pt x="14" y="4"/>
                      </a:lnTo>
                      <a:close/>
                      <a:moveTo>
                        <a:pt x="10" y="7"/>
                      </a:moveTo>
                      <a:cubicBezTo>
                        <a:pt x="6" y="9"/>
                        <a:pt x="3" y="11"/>
                        <a:pt x="2" y="15"/>
                      </a:cubicBezTo>
                      <a:lnTo>
                        <a:pt x="0" y="15"/>
                      </a:lnTo>
                      <a:cubicBezTo>
                        <a:pt x="2" y="10"/>
                        <a:pt x="5" y="8"/>
                        <a:pt x="9" y="6"/>
                      </a:cubicBezTo>
                      <a:lnTo>
                        <a:pt x="10" y="7"/>
                      </a:lnTo>
                      <a:close/>
                      <a:moveTo>
                        <a:pt x="0" y="15"/>
                      </a:moveTo>
                      <a:lnTo>
                        <a:pt x="0" y="15"/>
                      </a:lnTo>
                      <a:lnTo>
                        <a:pt x="1" y="15"/>
                      </a:lnTo>
                      <a:lnTo>
                        <a:pt x="0" y="15"/>
                      </a:lnTo>
                      <a:close/>
                      <a:moveTo>
                        <a:pt x="2" y="15"/>
                      </a:moveTo>
                      <a:lnTo>
                        <a:pt x="2" y="15"/>
                      </a:lnTo>
                      <a:lnTo>
                        <a:pt x="0" y="15"/>
                      </a:lnTo>
                      <a:lnTo>
                        <a:pt x="2" y="15"/>
                      </a:lnTo>
                      <a:close/>
                      <a:moveTo>
                        <a:pt x="2" y="15"/>
                      </a:moveTo>
                      <a:cubicBezTo>
                        <a:pt x="2" y="16"/>
                        <a:pt x="2" y="16"/>
                        <a:pt x="2" y="17"/>
                      </a:cubicBezTo>
                      <a:lnTo>
                        <a:pt x="0" y="17"/>
                      </a:lnTo>
                      <a:cubicBezTo>
                        <a:pt x="0" y="16"/>
                        <a:pt x="0" y="15"/>
                        <a:pt x="0" y="15"/>
                      </a:cubicBezTo>
                      <a:lnTo>
                        <a:pt x="2" y="15"/>
                      </a:lnTo>
                      <a:close/>
                      <a:moveTo>
                        <a:pt x="2" y="17"/>
                      </a:moveTo>
                      <a:cubicBezTo>
                        <a:pt x="1" y="18"/>
                        <a:pt x="1" y="18"/>
                        <a:pt x="1" y="19"/>
                      </a:cubicBezTo>
                      <a:lnTo>
                        <a:pt x="0" y="19"/>
                      </a:lnTo>
                      <a:cubicBezTo>
                        <a:pt x="0" y="18"/>
                        <a:pt x="0" y="18"/>
                        <a:pt x="0" y="17"/>
                      </a:cubicBezTo>
                      <a:lnTo>
                        <a:pt x="2" y="17"/>
                      </a:lnTo>
                      <a:close/>
                      <a:moveTo>
                        <a:pt x="1" y="19"/>
                      </a:moveTo>
                      <a:cubicBezTo>
                        <a:pt x="1" y="23"/>
                        <a:pt x="3" y="26"/>
                        <a:pt x="4" y="29"/>
                      </a:cubicBezTo>
                      <a:lnTo>
                        <a:pt x="3" y="30"/>
                      </a:lnTo>
                      <a:cubicBezTo>
                        <a:pt x="1" y="27"/>
                        <a:pt x="0" y="23"/>
                        <a:pt x="0" y="19"/>
                      </a:cubicBezTo>
                      <a:lnTo>
                        <a:pt x="1" y="19"/>
                      </a:lnTo>
                      <a:close/>
                      <a:moveTo>
                        <a:pt x="4" y="29"/>
                      </a:moveTo>
                      <a:cubicBezTo>
                        <a:pt x="6" y="33"/>
                        <a:pt x="11" y="33"/>
                        <a:pt x="16" y="32"/>
                      </a:cubicBezTo>
                      <a:lnTo>
                        <a:pt x="16" y="34"/>
                      </a:lnTo>
                      <a:cubicBezTo>
                        <a:pt x="11" y="34"/>
                        <a:pt x="6" y="34"/>
                        <a:pt x="3" y="30"/>
                      </a:cubicBezTo>
                      <a:lnTo>
                        <a:pt x="4" y="29"/>
                      </a:lnTo>
                      <a:close/>
                      <a:moveTo>
                        <a:pt x="16" y="32"/>
                      </a:moveTo>
                      <a:cubicBezTo>
                        <a:pt x="19" y="32"/>
                        <a:pt x="21" y="32"/>
                        <a:pt x="24" y="32"/>
                      </a:cubicBezTo>
                      <a:lnTo>
                        <a:pt x="23" y="33"/>
                      </a:lnTo>
                      <a:cubicBezTo>
                        <a:pt x="21" y="33"/>
                        <a:pt x="19" y="33"/>
                        <a:pt x="16" y="34"/>
                      </a:cubicBezTo>
                      <a:lnTo>
                        <a:pt x="16" y="32"/>
                      </a:lnTo>
                      <a:close/>
                      <a:moveTo>
                        <a:pt x="24" y="32"/>
                      </a:moveTo>
                      <a:cubicBezTo>
                        <a:pt x="25" y="32"/>
                        <a:pt x="27" y="32"/>
                        <a:pt x="28" y="31"/>
                      </a:cubicBezTo>
                      <a:lnTo>
                        <a:pt x="29" y="32"/>
                      </a:lnTo>
                      <a:cubicBezTo>
                        <a:pt x="28" y="33"/>
                        <a:pt x="26" y="34"/>
                        <a:pt x="23" y="33"/>
                      </a:cubicBezTo>
                      <a:lnTo>
                        <a:pt x="24" y="32"/>
                      </a:lnTo>
                      <a:close/>
                      <a:moveTo>
                        <a:pt x="28" y="31"/>
                      </a:moveTo>
                      <a:cubicBezTo>
                        <a:pt x="30" y="30"/>
                        <a:pt x="31" y="29"/>
                        <a:pt x="32" y="27"/>
                      </a:cubicBezTo>
                      <a:lnTo>
                        <a:pt x="34" y="28"/>
                      </a:lnTo>
                      <a:cubicBezTo>
                        <a:pt x="32" y="29"/>
                        <a:pt x="31" y="31"/>
                        <a:pt x="29" y="32"/>
                      </a:cubicBezTo>
                      <a:lnTo>
                        <a:pt x="28" y="31"/>
                      </a:lnTo>
                      <a:close/>
                      <a:moveTo>
                        <a:pt x="34" y="28"/>
                      </a:moveTo>
                      <a:lnTo>
                        <a:pt x="34" y="28"/>
                      </a:lnTo>
                      <a:lnTo>
                        <a:pt x="33" y="27"/>
                      </a:lnTo>
                      <a:lnTo>
                        <a:pt x="34" y="28"/>
                      </a:lnTo>
                      <a:close/>
                      <a:moveTo>
                        <a:pt x="32" y="27"/>
                      </a:moveTo>
                      <a:lnTo>
                        <a:pt x="32" y="27"/>
                      </a:lnTo>
                      <a:lnTo>
                        <a:pt x="34" y="28"/>
                      </a:lnTo>
                      <a:lnTo>
                        <a:pt x="32" y="27"/>
                      </a:lnTo>
                      <a:close/>
                      <a:moveTo>
                        <a:pt x="32" y="27"/>
                      </a:moveTo>
                      <a:lnTo>
                        <a:pt x="32" y="27"/>
                      </a:lnTo>
                      <a:lnTo>
                        <a:pt x="33" y="27"/>
                      </a:lnTo>
                      <a:lnTo>
                        <a:pt x="32" y="27"/>
                      </a:lnTo>
                      <a:close/>
                      <a:moveTo>
                        <a:pt x="32" y="27"/>
                      </a:moveTo>
                      <a:cubicBezTo>
                        <a:pt x="33" y="26"/>
                        <a:pt x="34" y="25"/>
                        <a:pt x="34" y="24"/>
                      </a:cubicBezTo>
                      <a:lnTo>
                        <a:pt x="36" y="24"/>
                      </a:lnTo>
                      <a:cubicBezTo>
                        <a:pt x="35" y="26"/>
                        <a:pt x="34" y="27"/>
                        <a:pt x="34" y="28"/>
                      </a:cubicBezTo>
                      <a:lnTo>
                        <a:pt x="32" y="27"/>
                      </a:lnTo>
                      <a:close/>
                      <a:moveTo>
                        <a:pt x="34" y="24"/>
                      </a:moveTo>
                      <a:cubicBezTo>
                        <a:pt x="35" y="23"/>
                        <a:pt x="35" y="22"/>
                        <a:pt x="35" y="21"/>
                      </a:cubicBezTo>
                      <a:lnTo>
                        <a:pt x="37" y="21"/>
                      </a:lnTo>
                      <a:cubicBezTo>
                        <a:pt x="36" y="22"/>
                        <a:pt x="36" y="23"/>
                        <a:pt x="36" y="24"/>
                      </a:cubicBezTo>
                      <a:lnTo>
                        <a:pt x="34" y="24"/>
                      </a:lnTo>
                      <a:close/>
                      <a:moveTo>
                        <a:pt x="35" y="21"/>
                      </a:moveTo>
                      <a:cubicBezTo>
                        <a:pt x="36" y="16"/>
                        <a:pt x="34" y="10"/>
                        <a:pt x="29" y="6"/>
                      </a:cubicBezTo>
                      <a:lnTo>
                        <a:pt x="30" y="5"/>
                      </a:lnTo>
                      <a:cubicBezTo>
                        <a:pt x="35" y="10"/>
                        <a:pt x="38" y="15"/>
                        <a:pt x="37" y="21"/>
                      </a:cubicBezTo>
                      <a:lnTo>
                        <a:pt x="35" y="21"/>
                      </a:lnTo>
                      <a:close/>
                      <a:moveTo>
                        <a:pt x="29" y="6"/>
                      </a:moveTo>
                      <a:lnTo>
                        <a:pt x="29" y="6"/>
                      </a:lnTo>
                      <a:lnTo>
                        <a:pt x="30" y="6"/>
                      </a:lnTo>
                      <a:lnTo>
                        <a:pt x="29" y="6"/>
                      </a:lnTo>
                      <a:close/>
                      <a:moveTo>
                        <a:pt x="29" y="6"/>
                      </a:moveTo>
                      <a:cubicBezTo>
                        <a:pt x="29" y="6"/>
                        <a:pt x="29" y="6"/>
                        <a:pt x="29" y="6"/>
                      </a:cubicBezTo>
                      <a:lnTo>
                        <a:pt x="30" y="5"/>
                      </a:lnTo>
                      <a:cubicBezTo>
                        <a:pt x="30" y="5"/>
                        <a:pt x="30" y="5"/>
                        <a:pt x="30" y="5"/>
                      </a:cubicBezTo>
                      <a:lnTo>
                        <a:pt x="29" y="6"/>
                      </a:lnTo>
                      <a:close/>
                      <a:moveTo>
                        <a:pt x="29" y="6"/>
                      </a:moveTo>
                      <a:cubicBezTo>
                        <a:pt x="27" y="4"/>
                        <a:pt x="25" y="3"/>
                        <a:pt x="22" y="2"/>
                      </a:cubicBezTo>
                      <a:lnTo>
                        <a:pt x="22" y="1"/>
                      </a:lnTo>
                      <a:cubicBezTo>
                        <a:pt x="25" y="2"/>
                        <a:pt x="28" y="3"/>
                        <a:pt x="30" y="5"/>
                      </a:cubicBezTo>
                      <a:lnTo>
                        <a:pt x="29" y="6"/>
                      </a:lnTo>
                      <a:close/>
                      <a:moveTo>
                        <a:pt x="22" y="2"/>
                      </a:moveTo>
                      <a:cubicBezTo>
                        <a:pt x="20" y="2"/>
                        <a:pt x="17" y="2"/>
                        <a:pt x="15" y="3"/>
                      </a:cubicBezTo>
                      <a:lnTo>
                        <a:pt x="14" y="2"/>
                      </a:lnTo>
                      <a:cubicBezTo>
                        <a:pt x="17" y="0"/>
                        <a:pt x="20" y="0"/>
                        <a:pt x="22" y="1"/>
                      </a:cubicBezTo>
                      <a:lnTo>
                        <a:pt x="22" y="2"/>
                      </a:lnTo>
                      <a:close/>
                      <a:moveTo>
                        <a:pt x="15" y="3"/>
                      </a:moveTo>
                      <a:lnTo>
                        <a:pt x="15" y="3"/>
                      </a:lnTo>
                      <a:lnTo>
                        <a:pt x="14" y="3"/>
                      </a:lnTo>
                      <a:lnTo>
                        <a:pt x="15" y="3"/>
                      </a:lnTo>
                      <a:close/>
                      <a:moveTo>
                        <a:pt x="15" y="3"/>
                      </a:moveTo>
                      <a:cubicBezTo>
                        <a:pt x="15" y="3"/>
                        <a:pt x="14" y="4"/>
                        <a:pt x="14" y="4"/>
                      </a:cubicBezTo>
                      <a:lnTo>
                        <a:pt x="13" y="3"/>
                      </a:lnTo>
                      <a:cubicBezTo>
                        <a:pt x="13" y="3"/>
                        <a:pt x="14" y="2"/>
                        <a:pt x="14" y="2"/>
                      </a:cubicBezTo>
                      <a:lnTo>
                        <a:pt x="15" y="3"/>
                      </a:lnTo>
                      <a:close/>
                      <a:moveTo>
                        <a:pt x="13" y="3"/>
                      </a:moveTo>
                      <a:lnTo>
                        <a:pt x="13" y="3"/>
                      </a:lnTo>
                      <a:lnTo>
                        <a:pt x="14" y="3"/>
                      </a:lnTo>
                      <a:lnTo>
                        <a:pt x="13" y="3"/>
                      </a:lnTo>
                      <a:close/>
                    </a:path>
                  </a:pathLst>
                </a:custGeom>
                <a:solidFill>
                  <a:srgbClr val="94939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267" name="Freeform 215"/>
                <p:cNvSpPr>
                  <a:spLocks noChangeArrowheads="1"/>
                </p:cNvSpPr>
                <p:nvPr/>
              </p:nvSpPr>
              <p:spPr bwMode="auto">
                <a:xfrm>
                  <a:off x="2047" y="3758"/>
                  <a:ext cx="48" cy="43"/>
                </a:xfrm>
                <a:custGeom>
                  <a:avLst/>
                  <a:gdLst>
                    <a:gd name="T0" fmla="*/ 39249 w 35"/>
                    <a:gd name="T1" fmla="*/ 7613 h 25"/>
                    <a:gd name="T2" fmla="*/ 17354 w 35"/>
                    <a:gd name="T3" fmla="*/ 0 h 25"/>
                    <a:gd name="T4" fmla="*/ 7563 w 35"/>
                    <a:gd name="T5" fmla="*/ 55781 h 25"/>
                    <a:gd name="T6" fmla="*/ 32278 w 35"/>
                    <a:gd name="T7" fmla="*/ 171176 h 25"/>
                    <a:gd name="T8" fmla="*/ 50315 w 35"/>
                    <a:gd name="T9" fmla="*/ 149810 h 25"/>
                    <a:gd name="T10" fmla="*/ 39249 w 35"/>
                    <a:gd name="T11" fmla="*/ 7613 h 25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35" h="25">
                      <a:moveTo>
                        <a:pt x="23" y="1"/>
                      </a:moveTo>
                      <a:cubicBezTo>
                        <a:pt x="19" y="1"/>
                        <a:pt x="14" y="0"/>
                        <a:pt x="10" y="0"/>
                      </a:cubicBezTo>
                      <a:cubicBezTo>
                        <a:pt x="7" y="1"/>
                        <a:pt x="0" y="3"/>
                        <a:pt x="4" y="7"/>
                      </a:cubicBezTo>
                      <a:cubicBezTo>
                        <a:pt x="9" y="12"/>
                        <a:pt x="13" y="17"/>
                        <a:pt x="19" y="22"/>
                      </a:cubicBezTo>
                      <a:cubicBezTo>
                        <a:pt x="23" y="25"/>
                        <a:pt x="28" y="22"/>
                        <a:pt x="29" y="19"/>
                      </a:cubicBezTo>
                      <a:cubicBezTo>
                        <a:pt x="31" y="12"/>
                        <a:pt x="35" y="0"/>
                        <a:pt x="23" y="1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268" name="Freeform 216"/>
                <p:cNvSpPr>
                  <a:spLocks noChangeArrowheads="1"/>
                </p:cNvSpPr>
                <p:nvPr/>
              </p:nvSpPr>
              <p:spPr bwMode="auto">
                <a:xfrm>
                  <a:off x="2050" y="3758"/>
                  <a:ext cx="40" cy="41"/>
                </a:xfrm>
                <a:custGeom>
                  <a:avLst/>
                  <a:gdLst>
                    <a:gd name="T0" fmla="*/ 25893 w 30"/>
                    <a:gd name="T1" fmla="*/ 11890 h 24"/>
                    <a:gd name="T2" fmla="*/ 25893 w 30"/>
                    <a:gd name="T3" fmla="*/ 0 h 24"/>
                    <a:gd name="T4" fmla="*/ 25893 w 30"/>
                    <a:gd name="T5" fmla="*/ 11890 h 24"/>
                    <a:gd name="T6" fmla="*/ 25893 w 30"/>
                    <a:gd name="T7" fmla="*/ 7129 h 24"/>
                    <a:gd name="T8" fmla="*/ 25893 w 30"/>
                    <a:gd name="T9" fmla="*/ 11890 h 24"/>
                    <a:gd name="T10" fmla="*/ 17633 w 30"/>
                    <a:gd name="T11" fmla="*/ 0 h 24"/>
                    <a:gd name="T12" fmla="*/ 25893 w 30"/>
                    <a:gd name="T13" fmla="*/ 11890 h 24"/>
                    <a:gd name="T14" fmla="*/ 9708 w 30"/>
                    <a:gd name="T15" fmla="*/ 7129 h 24"/>
                    <a:gd name="T16" fmla="*/ 17633 w 30"/>
                    <a:gd name="T17" fmla="*/ 0 h 24"/>
                    <a:gd name="T18" fmla="*/ 9708 w 30"/>
                    <a:gd name="T19" fmla="*/ 0 h 24"/>
                    <a:gd name="T20" fmla="*/ 9708 w 30"/>
                    <a:gd name="T21" fmla="*/ 0 h 24"/>
                    <a:gd name="T22" fmla="*/ 3641 w 30"/>
                    <a:gd name="T23" fmla="*/ 19818 h 24"/>
                    <a:gd name="T24" fmla="*/ 9708 w 30"/>
                    <a:gd name="T25" fmla="*/ 0 h 24"/>
                    <a:gd name="T26" fmla="*/ 3641 w 30"/>
                    <a:gd name="T27" fmla="*/ 19818 h 24"/>
                    <a:gd name="T28" fmla="*/ 1365 w 30"/>
                    <a:gd name="T29" fmla="*/ 19818 h 24"/>
                    <a:gd name="T30" fmla="*/ 3641 w 30"/>
                    <a:gd name="T31" fmla="*/ 19818 h 24"/>
                    <a:gd name="T32" fmla="*/ 2228 w 30"/>
                    <a:gd name="T33" fmla="*/ 33015 h 24"/>
                    <a:gd name="T34" fmla="*/ 1365 w 30"/>
                    <a:gd name="T35" fmla="*/ 19818 h 24"/>
                    <a:gd name="T36" fmla="*/ 2228 w 30"/>
                    <a:gd name="T37" fmla="*/ 33015 h 24"/>
                    <a:gd name="T38" fmla="*/ 2228 w 30"/>
                    <a:gd name="T39" fmla="*/ 55012 h 24"/>
                    <a:gd name="T40" fmla="*/ 2228 w 30"/>
                    <a:gd name="T41" fmla="*/ 33015 h 24"/>
                    <a:gd name="T42" fmla="*/ 2228 w 30"/>
                    <a:gd name="T43" fmla="*/ 55012 h 24"/>
                    <a:gd name="T44" fmla="*/ 2228 w 30"/>
                    <a:gd name="T45" fmla="*/ 55012 h 24"/>
                    <a:gd name="T46" fmla="*/ 12069 w 30"/>
                    <a:gd name="T47" fmla="*/ 93415 h 24"/>
                    <a:gd name="T48" fmla="*/ 2228 w 30"/>
                    <a:gd name="T49" fmla="*/ 55012 h 24"/>
                    <a:gd name="T50" fmla="*/ 12069 w 30"/>
                    <a:gd name="T51" fmla="*/ 93415 h 24"/>
                    <a:gd name="T52" fmla="*/ 19711 w 30"/>
                    <a:gd name="T53" fmla="*/ 152790 h 24"/>
                    <a:gd name="T54" fmla="*/ 12069 w 30"/>
                    <a:gd name="T55" fmla="*/ 93415 h 24"/>
                    <a:gd name="T56" fmla="*/ 21419 w 30"/>
                    <a:gd name="T57" fmla="*/ 143845 h 24"/>
                    <a:gd name="T58" fmla="*/ 21419 w 30"/>
                    <a:gd name="T59" fmla="*/ 143845 h 24"/>
                    <a:gd name="T60" fmla="*/ 25081 w 30"/>
                    <a:gd name="T61" fmla="*/ 155665 h 24"/>
                    <a:gd name="T62" fmla="*/ 19711 w 30"/>
                    <a:gd name="T63" fmla="*/ 152790 h 24"/>
                    <a:gd name="T64" fmla="*/ 25081 w 30"/>
                    <a:gd name="T65" fmla="*/ 155665 h 24"/>
                    <a:gd name="T66" fmla="*/ 28795 w 30"/>
                    <a:gd name="T67" fmla="*/ 166235 h 24"/>
                    <a:gd name="T68" fmla="*/ 25081 w 30"/>
                    <a:gd name="T69" fmla="*/ 155665 h 24"/>
                    <a:gd name="T70" fmla="*/ 29989 w 30"/>
                    <a:gd name="T71" fmla="*/ 143845 h 24"/>
                    <a:gd name="T72" fmla="*/ 28795 w 30"/>
                    <a:gd name="T73" fmla="*/ 166235 h 24"/>
                    <a:gd name="T74" fmla="*/ 29989 w 30"/>
                    <a:gd name="T75" fmla="*/ 143845 h 24"/>
                    <a:gd name="T76" fmla="*/ 34980 w 30"/>
                    <a:gd name="T77" fmla="*/ 130368 h 24"/>
                    <a:gd name="T78" fmla="*/ 29989 w 30"/>
                    <a:gd name="T79" fmla="*/ 143845 h 24"/>
                    <a:gd name="T80" fmla="*/ 32197 w 30"/>
                    <a:gd name="T81" fmla="*/ 122342 h 24"/>
                    <a:gd name="T82" fmla="*/ 32197 w 30"/>
                    <a:gd name="T83" fmla="*/ 122342 h 24"/>
                    <a:gd name="T84" fmla="*/ 32197 w 30"/>
                    <a:gd name="T85" fmla="*/ 122342 h 24"/>
                    <a:gd name="T86" fmla="*/ 34980 w 30"/>
                    <a:gd name="T87" fmla="*/ 130368 h 24"/>
                    <a:gd name="T88" fmla="*/ 32197 w 30"/>
                    <a:gd name="T89" fmla="*/ 122342 h 24"/>
                    <a:gd name="T90" fmla="*/ 35876 w 30"/>
                    <a:gd name="T91" fmla="*/ 110814 h 24"/>
                    <a:gd name="T92" fmla="*/ 32197 w 30"/>
                    <a:gd name="T93" fmla="*/ 122342 h 24"/>
                    <a:gd name="T94" fmla="*/ 35876 w 30"/>
                    <a:gd name="T95" fmla="*/ 48889 h 24"/>
                    <a:gd name="T96" fmla="*/ 35876 w 30"/>
                    <a:gd name="T97" fmla="*/ 110814 h 24"/>
                    <a:gd name="T98" fmla="*/ 35876 w 30"/>
                    <a:gd name="T99" fmla="*/ 48889 h 24"/>
                    <a:gd name="T100" fmla="*/ 25893 w 30"/>
                    <a:gd name="T101" fmla="*/ 0 h 24"/>
                    <a:gd name="T102" fmla="*/ 35876 w 30"/>
                    <a:gd name="T103" fmla="*/ 48889 h 24"/>
                    <a:gd name="T104" fmla="*/ 25893 w 30"/>
                    <a:gd name="T105" fmla="*/ 0 h 24"/>
                    <a:gd name="T106" fmla="*/ 25893 w 30"/>
                    <a:gd name="T107" fmla="*/ 0 h 24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</a:gdLst>
                  <a:ahLst/>
                  <a:cxnLst>
                    <a:cxn ang="T108">
                      <a:pos x="T0" y="T1"/>
                    </a:cxn>
                    <a:cxn ang="T109">
                      <a:pos x="T2" y="T3"/>
                    </a:cxn>
                    <a:cxn ang="T110">
                      <a:pos x="T4" y="T5"/>
                    </a:cxn>
                    <a:cxn ang="T111">
                      <a:pos x="T6" y="T7"/>
                    </a:cxn>
                    <a:cxn ang="T112">
                      <a:pos x="T8" y="T9"/>
                    </a:cxn>
                    <a:cxn ang="T113">
                      <a:pos x="T10" y="T11"/>
                    </a:cxn>
                    <a:cxn ang="T114">
                      <a:pos x="T12" y="T13"/>
                    </a:cxn>
                    <a:cxn ang="T115">
                      <a:pos x="T14" y="T15"/>
                    </a:cxn>
                    <a:cxn ang="T116">
                      <a:pos x="T16" y="T17"/>
                    </a:cxn>
                    <a:cxn ang="T117">
                      <a:pos x="T18" y="T19"/>
                    </a:cxn>
                    <a:cxn ang="T118">
                      <a:pos x="T20" y="T21"/>
                    </a:cxn>
                    <a:cxn ang="T119">
                      <a:pos x="T22" y="T23"/>
                    </a:cxn>
                    <a:cxn ang="T120">
                      <a:pos x="T24" y="T25"/>
                    </a:cxn>
                    <a:cxn ang="T121">
                      <a:pos x="T26" y="T27"/>
                    </a:cxn>
                    <a:cxn ang="T122">
                      <a:pos x="T28" y="T29"/>
                    </a:cxn>
                    <a:cxn ang="T123">
                      <a:pos x="T30" y="T31"/>
                    </a:cxn>
                    <a:cxn ang="T124">
                      <a:pos x="T32" y="T33"/>
                    </a:cxn>
                    <a:cxn ang="T125">
                      <a:pos x="T34" y="T35"/>
                    </a:cxn>
                    <a:cxn ang="T126">
                      <a:pos x="T36" y="T37"/>
                    </a:cxn>
                    <a:cxn ang="T127">
                      <a:pos x="T38" y="T39"/>
                    </a:cxn>
                    <a:cxn ang="T128">
                      <a:pos x="T40" y="T41"/>
                    </a:cxn>
                    <a:cxn ang="T129">
                      <a:pos x="T42" y="T43"/>
                    </a:cxn>
                    <a:cxn ang="T130">
                      <a:pos x="T44" y="T45"/>
                    </a:cxn>
                    <a:cxn ang="T131">
                      <a:pos x="T46" y="T47"/>
                    </a:cxn>
                    <a:cxn ang="T132">
                      <a:pos x="T48" y="T49"/>
                    </a:cxn>
                    <a:cxn ang="T133">
                      <a:pos x="T50" y="T51"/>
                    </a:cxn>
                    <a:cxn ang="T134">
                      <a:pos x="T52" y="T53"/>
                    </a:cxn>
                    <a:cxn ang="T135">
                      <a:pos x="T54" y="T55"/>
                    </a:cxn>
                    <a:cxn ang="T136">
                      <a:pos x="T56" y="T57"/>
                    </a:cxn>
                    <a:cxn ang="T137">
                      <a:pos x="T58" y="T59"/>
                    </a:cxn>
                    <a:cxn ang="T138">
                      <a:pos x="T60" y="T61"/>
                    </a:cxn>
                    <a:cxn ang="T139">
                      <a:pos x="T62" y="T63"/>
                    </a:cxn>
                    <a:cxn ang="T140">
                      <a:pos x="T64" y="T65"/>
                    </a:cxn>
                    <a:cxn ang="T141">
                      <a:pos x="T66" y="T67"/>
                    </a:cxn>
                    <a:cxn ang="T142">
                      <a:pos x="T68" y="T69"/>
                    </a:cxn>
                    <a:cxn ang="T143">
                      <a:pos x="T70" y="T71"/>
                    </a:cxn>
                    <a:cxn ang="T144">
                      <a:pos x="T72" y="T73"/>
                    </a:cxn>
                    <a:cxn ang="T145">
                      <a:pos x="T74" y="T75"/>
                    </a:cxn>
                    <a:cxn ang="T146">
                      <a:pos x="T76" y="T77"/>
                    </a:cxn>
                    <a:cxn ang="T147">
                      <a:pos x="T78" y="T79"/>
                    </a:cxn>
                    <a:cxn ang="T148">
                      <a:pos x="T80" y="T81"/>
                    </a:cxn>
                    <a:cxn ang="T149">
                      <a:pos x="T82" y="T83"/>
                    </a:cxn>
                    <a:cxn ang="T150">
                      <a:pos x="T84" y="T85"/>
                    </a:cxn>
                    <a:cxn ang="T151">
                      <a:pos x="T86" y="T87"/>
                    </a:cxn>
                    <a:cxn ang="T152">
                      <a:pos x="T88" y="T89"/>
                    </a:cxn>
                    <a:cxn ang="T153">
                      <a:pos x="T90" y="T91"/>
                    </a:cxn>
                    <a:cxn ang="T154">
                      <a:pos x="T92" y="T93"/>
                    </a:cxn>
                    <a:cxn ang="T155">
                      <a:pos x="T94" y="T95"/>
                    </a:cxn>
                    <a:cxn ang="T156">
                      <a:pos x="T96" y="T97"/>
                    </a:cxn>
                    <a:cxn ang="T157">
                      <a:pos x="T98" y="T99"/>
                    </a:cxn>
                    <a:cxn ang="T158">
                      <a:pos x="T100" y="T101"/>
                    </a:cxn>
                    <a:cxn ang="T159">
                      <a:pos x="T102" y="T103"/>
                    </a:cxn>
                    <a:cxn ang="T160">
                      <a:pos x="T104" y="T105"/>
                    </a:cxn>
                    <a:cxn ang="T161">
                      <a:pos x="T106" y="T107"/>
                    </a:cxn>
                  </a:cxnLst>
                  <a:rect l="0" t="0" r="r" b="b"/>
                  <a:pathLst>
                    <a:path w="30" h="24">
                      <a:moveTo>
                        <a:pt x="21" y="2"/>
                      </a:moveTo>
                      <a:lnTo>
                        <a:pt x="21" y="2"/>
                      </a:lnTo>
                      <a:lnTo>
                        <a:pt x="21" y="1"/>
                      </a:lnTo>
                      <a:lnTo>
                        <a:pt x="21" y="0"/>
                      </a:lnTo>
                      <a:lnTo>
                        <a:pt x="21" y="2"/>
                      </a:lnTo>
                      <a:close/>
                      <a:moveTo>
                        <a:pt x="21" y="2"/>
                      </a:moveTo>
                      <a:lnTo>
                        <a:pt x="21" y="2"/>
                      </a:lnTo>
                      <a:lnTo>
                        <a:pt x="21" y="1"/>
                      </a:lnTo>
                      <a:lnTo>
                        <a:pt x="21" y="2"/>
                      </a:lnTo>
                      <a:close/>
                      <a:moveTo>
                        <a:pt x="21" y="2"/>
                      </a:moveTo>
                      <a:cubicBezTo>
                        <a:pt x="19" y="2"/>
                        <a:pt x="16" y="2"/>
                        <a:pt x="14" y="1"/>
                      </a:cubicBezTo>
                      <a:lnTo>
                        <a:pt x="14" y="0"/>
                      </a:lnTo>
                      <a:cubicBezTo>
                        <a:pt x="17" y="0"/>
                        <a:pt x="19" y="1"/>
                        <a:pt x="21" y="1"/>
                      </a:cubicBezTo>
                      <a:lnTo>
                        <a:pt x="21" y="2"/>
                      </a:lnTo>
                      <a:close/>
                      <a:moveTo>
                        <a:pt x="14" y="1"/>
                      </a:moveTo>
                      <a:cubicBezTo>
                        <a:pt x="12" y="1"/>
                        <a:pt x="10" y="1"/>
                        <a:pt x="8" y="1"/>
                      </a:cubicBezTo>
                      <a:lnTo>
                        <a:pt x="8" y="0"/>
                      </a:lnTo>
                      <a:cubicBezTo>
                        <a:pt x="10" y="0"/>
                        <a:pt x="12" y="0"/>
                        <a:pt x="14" y="0"/>
                      </a:cubicBezTo>
                      <a:lnTo>
                        <a:pt x="14" y="1"/>
                      </a:lnTo>
                      <a:close/>
                      <a:moveTo>
                        <a:pt x="8" y="0"/>
                      </a:moveTo>
                      <a:lnTo>
                        <a:pt x="8" y="0"/>
                      </a:lnTo>
                      <a:close/>
                      <a:moveTo>
                        <a:pt x="8" y="1"/>
                      </a:moveTo>
                      <a:cubicBezTo>
                        <a:pt x="7" y="1"/>
                        <a:pt x="5" y="2"/>
                        <a:pt x="3" y="3"/>
                      </a:cubicBezTo>
                      <a:lnTo>
                        <a:pt x="3" y="2"/>
                      </a:lnTo>
                      <a:cubicBezTo>
                        <a:pt x="4" y="1"/>
                        <a:pt x="7" y="0"/>
                        <a:pt x="8" y="0"/>
                      </a:cubicBezTo>
                      <a:lnTo>
                        <a:pt x="8" y="1"/>
                      </a:lnTo>
                      <a:close/>
                      <a:moveTo>
                        <a:pt x="3" y="3"/>
                      </a:moveTo>
                      <a:cubicBezTo>
                        <a:pt x="3" y="3"/>
                        <a:pt x="3" y="3"/>
                        <a:pt x="2" y="4"/>
                      </a:cubicBezTo>
                      <a:lnTo>
                        <a:pt x="1" y="3"/>
                      </a:lnTo>
                      <a:cubicBezTo>
                        <a:pt x="1" y="3"/>
                        <a:pt x="2" y="2"/>
                        <a:pt x="3" y="2"/>
                      </a:cubicBezTo>
                      <a:lnTo>
                        <a:pt x="3" y="3"/>
                      </a:lnTo>
                      <a:close/>
                      <a:moveTo>
                        <a:pt x="2" y="4"/>
                      </a:moveTo>
                      <a:cubicBezTo>
                        <a:pt x="2" y="4"/>
                        <a:pt x="2" y="5"/>
                        <a:pt x="2" y="5"/>
                      </a:cubicBezTo>
                      <a:lnTo>
                        <a:pt x="0" y="5"/>
                      </a:lnTo>
                      <a:cubicBezTo>
                        <a:pt x="0" y="5"/>
                        <a:pt x="0" y="4"/>
                        <a:pt x="1" y="3"/>
                      </a:cubicBezTo>
                      <a:lnTo>
                        <a:pt x="2" y="4"/>
                      </a:lnTo>
                      <a:close/>
                      <a:moveTo>
                        <a:pt x="2" y="5"/>
                      </a:moveTo>
                      <a:cubicBezTo>
                        <a:pt x="2" y="6"/>
                        <a:pt x="2" y="6"/>
                        <a:pt x="3" y="7"/>
                      </a:cubicBezTo>
                      <a:lnTo>
                        <a:pt x="2" y="8"/>
                      </a:lnTo>
                      <a:cubicBezTo>
                        <a:pt x="1" y="7"/>
                        <a:pt x="1" y="6"/>
                        <a:pt x="0" y="5"/>
                      </a:cubicBezTo>
                      <a:lnTo>
                        <a:pt x="2" y="5"/>
                      </a:lnTo>
                      <a:close/>
                      <a:moveTo>
                        <a:pt x="2" y="8"/>
                      </a:moveTo>
                      <a:lnTo>
                        <a:pt x="2" y="8"/>
                      </a:lnTo>
                      <a:lnTo>
                        <a:pt x="2" y="7"/>
                      </a:lnTo>
                      <a:lnTo>
                        <a:pt x="2" y="8"/>
                      </a:lnTo>
                      <a:close/>
                      <a:moveTo>
                        <a:pt x="3" y="7"/>
                      </a:moveTo>
                      <a:cubicBezTo>
                        <a:pt x="5" y="9"/>
                        <a:pt x="7" y="12"/>
                        <a:pt x="10" y="14"/>
                      </a:cubicBezTo>
                      <a:lnTo>
                        <a:pt x="9" y="15"/>
                      </a:lnTo>
                      <a:cubicBezTo>
                        <a:pt x="6" y="12"/>
                        <a:pt x="4" y="10"/>
                        <a:pt x="2" y="8"/>
                      </a:cubicBezTo>
                      <a:lnTo>
                        <a:pt x="3" y="7"/>
                      </a:lnTo>
                      <a:close/>
                      <a:moveTo>
                        <a:pt x="10" y="14"/>
                      </a:moveTo>
                      <a:cubicBezTo>
                        <a:pt x="12" y="16"/>
                        <a:pt x="15" y="19"/>
                        <a:pt x="17" y="21"/>
                      </a:cubicBezTo>
                      <a:lnTo>
                        <a:pt x="16" y="22"/>
                      </a:lnTo>
                      <a:cubicBezTo>
                        <a:pt x="14" y="20"/>
                        <a:pt x="11" y="17"/>
                        <a:pt x="9" y="15"/>
                      </a:cubicBezTo>
                      <a:lnTo>
                        <a:pt x="10" y="14"/>
                      </a:lnTo>
                      <a:close/>
                      <a:moveTo>
                        <a:pt x="17" y="21"/>
                      </a:moveTo>
                      <a:lnTo>
                        <a:pt x="17" y="21"/>
                      </a:lnTo>
                      <a:lnTo>
                        <a:pt x="17" y="22"/>
                      </a:lnTo>
                      <a:lnTo>
                        <a:pt x="17" y="21"/>
                      </a:lnTo>
                      <a:close/>
                      <a:moveTo>
                        <a:pt x="17" y="21"/>
                      </a:moveTo>
                      <a:cubicBezTo>
                        <a:pt x="18" y="22"/>
                        <a:pt x="19" y="23"/>
                        <a:pt x="20" y="23"/>
                      </a:cubicBezTo>
                      <a:lnTo>
                        <a:pt x="20" y="24"/>
                      </a:lnTo>
                      <a:cubicBezTo>
                        <a:pt x="19" y="24"/>
                        <a:pt x="17" y="23"/>
                        <a:pt x="16" y="22"/>
                      </a:cubicBezTo>
                      <a:lnTo>
                        <a:pt x="17" y="21"/>
                      </a:lnTo>
                      <a:close/>
                      <a:moveTo>
                        <a:pt x="20" y="23"/>
                      </a:moveTo>
                      <a:cubicBezTo>
                        <a:pt x="21" y="23"/>
                        <a:pt x="22" y="23"/>
                        <a:pt x="22" y="23"/>
                      </a:cubicBezTo>
                      <a:lnTo>
                        <a:pt x="23" y="24"/>
                      </a:lnTo>
                      <a:cubicBezTo>
                        <a:pt x="22" y="24"/>
                        <a:pt x="21" y="24"/>
                        <a:pt x="20" y="24"/>
                      </a:cubicBezTo>
                      <a:lnTo>
                        <a:pt x="20" y="23"/>
                      </a:lnTo>
                      <a:close/>
                      <a:moveTo>
                        <a:pt x="22" y="23"/>
                      </a:moveTo>
                      <a:cubicBezTo>
                        <a:pt x="23" y="22"/>
                        <a:pt x="24" y="22"/>
                        <a:pt x="24" y="21"/>
                      </a:cubicBezTo>
                      <a:lnTo>
                        <a:pt x="25" y="22"/>
                      </a:lnTo>
                      <a:cubicBezTo>
                        <a:pt x="25" y="23"/>
                        <a:pt x="24" y="23"/>
                        <a:pt x="23" y="24"/>
                      </a:cubicBezTo>
                      <a:lnTo>
                        <a:pt x="22" y="23"/>
                      </a:lnTo>
                      <a:close/>
                      <a:moveTo>
                        <a:pt x="24" y="21"/>
                      </a:moveTo>
                      <a:cubicBezTo>
                        <a:pt x="25" y="21"/>
                        <a:pt x="26" y="20"/>
                        <a:pt x="26" y="18"/>
                      </a:cubicBezTo>
                      <a:lnTo>
                        <a:pt x="28" y="19"/>
                      </a:lnTo>
                      <a:cubicBezTo>
                        <a:pt x="28" y="20"/>
                        <a:pt x="27" y="21"/>
                        <a:pt x="25" y="22"/>
                      </a:cubicBezTo>
                      <a:lnTo>
                        <a:pt x="24" y="21"/>
                      </a:lnTo>
                      <a:close/>
                      <a:moveTo>
                        <a:pt x="26" y="18"/>
                      </a:moveTo>
                      <a:lnTo>
                        <a:pt x="26" y="18"/>
                      </a:lnTo>
                      <a:lnTo>
                        <a:pt x="27" y="19"/>
                      </a:lnTo>
                      <a:lnTo>
                        <a:pt x="26" y="18"/>
                      </a:lnTo>
                      <a:close/>
                      <a:moveTo>
                        <a:pt x="26" y="18"/>
                      </a:moveTo>
                      <a:lnTo>
                        <a:pt x="26" y="18"/>
                      </a:lnTo>
                      <a:lnTo>
                        <a:pt x="28" y="19"/>
                      </a:lnTo>
                      <a:lnTo>
                        <a:pt x="26" y="18"/>
                      </a:lnTo>
                      <a:close/>
                      <a:moveTo>
                        <a:pt x="26" y="18"/>
                      </a:moveTo>
                      <a:cubicBezTo>
                        <a:pt x="27" y="18"/>
                        <a:pt x="27" y="17"/>
                        <a:pt x="27" y="16"/>
                      </a:cubicBezTo>
                      <a:lnTo>
                        <a:pt x="29" y="16"/>
                      </a:lnTo>
                      <a:cubicBezTo>
                        <a:pt x="28" y="17"/>
                        <a:pt x="28" y="18"/>
                        <a:pt x="28" y="19"/>
                      </a:cubicBezTo>
                      <a:lnTo>
                        <a:pt x="26" y="18"/>
                      </a:lnTo>
                      <a:close/>
                      <a:moveTo>
                        <a:pt x="27" y="16"/>
                      </a:moveTo>
                      <a:cubicBezTo>
                        <a:pt x="28" y="13"/>
                        <a:pt x="29" y="10"/>
                        <a:pt x="29" y="7"/>
                      </a:cubicBezTo>
                      <a:lnTo>
                        <a:pt x="30" y="7"/>
                      </a:lnTo>
                      <a:cubicBezTo>
                        <a:pt x="30" y="10"/>
                        <a:pt x="29" y="13"/>
                        <a:pt x="29" y="16"/>
                      </a:cubicBezTo>
                      <a:lnTo>
                        <a:pt x="27" y="16"/>
                      </a:lnTo>
                      <a:close/>
                      <a:moveTo>
                        <a:pt x="29" y="7"/>
                      </a:moveTo>
                      <a:cubicBezTo>
                        <a:pt x="28" y="4"/>
                        <a:pt x="26" y="1"/>
                        <a:pt x="21" y="2"/>
                      </a:cubicBezTo>
                      <a:lnTo>
                        <a:pt x="21" y="0"/>
                      </a:lnTo>
                      <a:cubicBezTo>
                        <a:pt x="28" y="0"/>
                        <a:pt x="30" y="3"/>
                        <a:pt x="30" y="7"/>
                      </a:cubicBezTo>
                      <a:lnTo>
                        <a:pt x="29" y="7"/>
                      </a:lnTo>
                      <a:close/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21" y="1"/>
                      </a:lnTo>
                      <a:lnTo>
                        <a:pt x="21" y="0"/>
                      </a:lnTo>
                      <a:close/>
                    </a:path>
                  </a:pathLst>
                </a:custGeom>
                <a:solidFill>
                  <a:srgbClr val="94939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269" name="Freeform 217"/>
                <p:cNvSpPr>
                  <a:spLocks noChangeArrowheads="1"/>
                </p:cNvSpPr>
                <p:nvPr/>
              </p:nvSpPr>
              <p:spPr bwMode="auto">
                <a:xfrm>
                  <a:off x="2094" y="3707"/>
                  <a:ext cx="70" cy="63"/>
                </a:xfrm>
                <a:custGeom>
                  <a:avLst/>
                  <a:gdLst>
                    <a:gd name="T0" fmla="*/ 51848 w 51"/>
                    <a:gd name="T1" fmla="*/ 0 h 37"/>
                    <a:gd name="T2" fmla="*/ 14792 w 51"/>
                    <a:gd name="T3" fmla="*/ 190347 h 37"/>
                    <a:gd name="T4" fmla="*/ 44718 w 51"/>
                    <a:gd name="T5" fmla="*/ 166536 h 37"/>
                    <a:gd name="T6" fmla="*/ 69790 w 51"/>
                    <a:gd name="T7" fmla="*/ 166536 h 37"/>
                    <a:gd name="T8" fmla="*/ 88367 w 51"/>
                    <a:gd name="T9" fmla="*/ 46843 h 37"/>
                    <a:gd name="T10" fmla="*/ 51848 w 51"/>
                    <a:gd name="T11" fmla="*/ 0 h 37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51" h="37">
                      <a:moveTo>
                        <a:pt x="28" y="0"/>
                      </a:moveTo>
                      <a:cubicBezTo>
                        <a:pt x="12" y="2"/>
                        <a:pt x="0" y="19"/>
                        <a:pt x="8" y="32"/>
                      </a:cubicBezTo>
                      <a:cubicBezTo>
                        <a:pt x="11" y="37"/>
                        <a:pt x="18" y="29"/>
                        <a:pt x="24" y="28"/>
                      </a:cubicBezTo>
                      <a:cubicBezTo>
                        <a:pt x="28" y="27"/>
                        <a:pt x="34" y="29"/>
                        <a:pt x="38" y="28"/>
                      </a:cubicBezTo>
                      <a:cubicBezTo>
                        <a:pt x="47" y="24"/>
                        <a:pt x="51" y="14"/>
                        <a:pt x="48" y="8"/>
                      </a:cubicBezTo>
                      <a:cubicBezTo>
                        <a:pt x="46" y="3"/>
                        <a:pt x="34" y="0"/>
                        <a:pt x="28" y="0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270" name="Freeform 218"/>
                <p:cNvSpPr>
                  <a:spLocks noChangeArrowheads="1"/>
                </p:cNvSpPr>
                <p:nvPr/>
              </p:nvSpPr>
              <p:spPr bwMode="auto">
                <a:xfrm>
                  <a:off x="2100" y="3704"/>
                  <a:ext cx="65" cy="62"/>
                </a:xfrm>
                <a:custGeom>
                  <a:avLst/>
                  <a:gdLst>
                    <a:gd name="T0" fmla="*/ 30583 w 47"/>
                    <a:gd name="T1" fmla="*/ 30793 h 36"/>
                    <a:gd name="T2" fmla="*/ 44467 w 47"/>
                    <a:gd name="T3" fmla="*/ 7490 h 36"/>
                    <a:gd name="T4" fmla="*/ 30583 w 47"/>
                    <a:gd name="T5" fmla="*/ 30793 h 36"/>
                    <a:gd name="T6" fmla="*/ 8919 w 47"/>
                    <a:gd name="T7" fmla="*/ 96243 h 36"/>
                    <a:gd name="T8" fmla="*/ 30583 w 47"/>
                    <a:gd name="T9" fmla="*/ 30793 h 36"/>
                    <a:gd name="T10" fmla="*/ 5374 w 47"/>
                    <a:gd name="T11" fmla="*/ 186250 h 36"/>
                    <a:gd name="T12" fmla="*/ 8919 w 47"/>
                    <a:gd name="T13" fmla="*/ 96243 h 36"/>
                    <a:gd name="T14" fmla="*/ 5374 w 47"/>
                    <a:gd name="T15" fmla="*/ 186250 h 36"/>
                    <a:gd name="T16" fmla="*/ 5374 w 47"/>
                    <a:gd name="T17" fmla="*/ 237584 h 36"/>
                    <a:gd name="T18" fmla="*/ 5374 w 47"/>
                    <a:gd name="T19" fmla="*/ 186250 h 36"/>
                    <a:gd name="T20" fmla="*/ 5374 w 47"/>
                    <a:gd name="T21" fmla="*/ 237584 h 36"/>
                    <a:gd name="T22" fmla="*/ 5374 w 47"/>
                    <a:gd name="T23" fmla="*/ 237584 h 36"/>
                    <a:gd name="T24" fmla="*/ 18428 w 47"/>
                    <a:gd name="T25" fmla="*/ 237584 h 36"/>
                    <a:gd name="T26" fmla="*/ 5374 w 47"/>
                    <a:gd name="T27" fmla="*/ 237584 h 36"/>
                    <a:gd name="T28" fmla="*/ 18428 w 47"/>
                    <a:gd name="T29" fmla="*/ 237584 h 36"/>
                    <a:gd name="T30" fmla="*/ 25497 w 47"/>
                    <a:gd name="T31" fmla="*/ 228115 h 36"/>
                    <a:gd name="T32" fmla="*/ 18428 w 47"/>
                    <a:gd name="T33" fmla="*/ 237584 h 36"/>
                    <a:gd name="T34" fmla="*/ 35403 w 47"/>
                    <a:gd name="T35" fmla="*/ 202361 h 36"/>
                    <a:gd name="T36" fmla="*/ 25497 w 47"/>
                    <a:gd name="T37" fmla="*/ 228115 h 36"/>
                    <a:gd name="T38" fmla="*/ 35403 w 47"/>
                    <a:gd name="T39" fmla="*/ 202361 h 36"/>
                    <a:gd name="T40" fmla="*/ 35403 w 47"/>
                    <a:gd name="T41" fmla="*/ 202361 h 36"/>
                    <a:gd name="T42" fmla="*/ 35403 w 47"/>
                    <a:gd name="T43" fmla="*/ 202361 h 36"/>
                    <a:gd name="T44" fmla="*/ 47479 w 47"/>
                    <a:gd name="T45" fmla="*/ 202361 h 36"/>
                    <a:gd name="T46" fmla="*/ 36707 w 47"/>
                    <a:gd name="T47" fmla="*/ 206918 h 36"/>
                    <a:gd name="T48" fmla="*/ 47479 w 47"/>
                    <a:gd name="T49" fmla="*/ 202361 h 36"/>
                    <a:gd name="T50" fmla="*/ 64053 w 47"/>
                    <a:gd name="T51" fmla="*/ 206918 h 36"/>
                    <a:gd name="T52" fmla="*/ 47479 w 47"/>
                    <a:gd name="T53" fmla="*/ 202361 h 36"/>
                    <a:gd name="T54" fmla="*/ 64053 w 47"/>
                    <a:gd name="T55" fmla="*/ 206918 h 36"/>
                    <a:gd name="T56" fmla="*/ 64053 w 47"/>
                    <a:gd name="T57" fmla="*/ 206918 h 36"/>
                    <a:gd name="T58" fmla="*/ 62112 w 47"/>
                    <a:gd name="T59" fmla="*/ 202361 h 36"/>
                    <a:gd name="T60" fmla="*/ 64053 w 47"/>
                    <a:gd name="T61" fmla="*/ 206918 h 36"/>
                    <a:gd name="T62" fmla="*/ 62112 w 47"/>
                    <a:gd name="T63" fmla="*/ 202361 h 36"/>
                    <a:gd name="T64" fmla="*/ 62112 w 47"/>
                    <a:gd name="T65" fmla="*/ 206918 h 36"/>
                    <a:gd name="T66" fmla="*/ 62112 w 47"/>
                    <a:gd name="T67" fmla="*/ 202361 h 36"/>
                    <a:gd name="T68" fmla="*/ 70212 w 47"/>
                    <a:gd name="T69" fmla="*/ 193876 h 36"/>
                    <a:gd name="T70" fmla="*/ 62112 w 47"/>
                    <a:gd name="T71" fmla="*/ 202361 h 36"/>
                    <a:gd name="T72" fmla="*/ 73804 w 47"/>
                    <a:gd name="T73" fmla="*/ 174516 h 36"/>
                    <a:gd name="T74" fmla="*/ 70212 w 47"/>
                    <a:gd name="T75" fmla="*/ 193876 h 36"/>
                    <a:gd name="T76" fmla="*/ 73804 w 47"/>
                    <a:gd name="T77" fmla="*/ 174516 h 36"/>
                    <a:gd name="T78" fmla="*/ 83053 w 47"/>
                    <a:gd name="T79" fmla="*/ 65438 h 36"/>
                    <a:gd name="T80" fmla="*/ 73804 w 47"/>
                    <a:gd name="T81" fmla="*/ 174516 h 36"/>
                    <a:gd name="T82" fmla="*/ 80933 w 47"/>
                    <a:gd name="T83" fmla="*/ 72843 h 36"/>
                    <a:gd name="T84" fmla="*/ 80933 w 47"/>
                    <a:gd name="T85" fmla="*/ 72843 h 36"/>
                    <a:gd name="T86" fmla="*/ 80933 w 47"/>
                    <a:gd name="T87" fmla="*/ 72843 h 36"/>
                    <a:gd name="T88" fmla="*/ 83053 w 47"/>
                    <a:gd name="T89" fmla="*/ 65438 h 36"/>
                    <a:gd name="T90" fmla="*/ 83053 w 47"/>
                    <a:gd name="T91" fmla="*/ 65438 h 36"/>
                    <a:gd name="T92" fmla="*/ 80933 w 47"/>
                    <a:gd name="T93" fmla="*/ 65438 h 36"/>
                    <a:gd name="T94" fmla="*/ 80933 w 47"/>
                    <a:gd name="T95" fmla="*/ 72843 h 36"/>
                    <a:gd name="T96" fmla="*/ 78797 w 47"/>
                    <a:gd name="T97" fmla="*/ 51334 h 36"/>
                    <a:gd name="T98" fmla="*/ 80933 w 47"/>
                    <a:gd name="T99" fmla="*/ 72843 h 36"/>
                    <a:gd name="T100" fmla="*/ 73804 w 47"/>
                    <a:gd name="T101" fmla="*/ 43717 h 36"/>
                    <a:gd name="T102" fmla="*/ 78797 w 47"/>
                    <a:gd name="T103" fmla="*/ 51334 h 36"/>
                    <a:gd name="T104" fmla="*/ 73804 w 47"/>
                    <a:gd name="T105" fmla="*/ 43717 h 36"/>
                    <a:gd name="T106" fmla="*/ 44467 w 47"/>
                    <a:gd name="T107" fmla="*/ 7490 h 36"/>
                    <a:gd name="T108" fmla="*/ 73804 w 47"/>
                    <a:gd name="T109" fmla="*/ 43717 h 36"/>
                    <a:gd name="T110" fmla="*/ 44467 w 47"/>
                    <a:gd name="T111" fmla="*/ 12464 h 36"/>
                    <a:gd name="T112" fmla="*/ 44467 w 47"/>
                    <a:gd name="T113" fmla="*/ 12464 h 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</a:gdLst>
                  <a:ahLst/>
                  <a:cxnLst>
                    <a:cxn ang="T114">
                      <a:pos x="T0" y="T1"/>
                    </a:cxn>
                    <a:cxn ang="T115">
                      <a:pos x="T2" y="T3"/>
                    </a:cxn>
                    <a:cxn ang="T116">
                      <a:pos x="T4" y="T5"/>
                    </a:cxn>
                    <a:cxn ang="T117">
                      <a:pos x="T6" y="T7"/>
                    </a:cxn>
                    <a:cxn ang="T118">
                      <a:pos x="T8" y="T9"/>
                    </a:cxn>
                    <a:cxn ang="T119">
                      <a:pos x="T10" y="T11"/>
                    </a:cxn>
                    <a:cxn ang="T120">
                      <a:pos x="T12" y="T13"/>
                    </a:cxn>
                    <a:cxn ang="T121">
                      <a:pos x="T14" y="T15"/>
                    </a:cxn>
                    <a:cxn ang="T122">
                      <a:pos x="T16" y="T17"/>
                    </a:cxn>
                    <a:cxn ang="T123">
                      <a:pos x="T18" y="T19"/>
                    </a:cxn>
                    <a:cxn ang="T124">
                      <a:pos x="T20" y="T21"/>
                    </a:cxn>
                    <a:cxn ang="T125">
                      <a:pos x="T22" y="T23"/>
                    </a:cxn>
                    <a:cxn ang="T126">
                      <a:pos x="T24" y="T25"/>
                    </a:cxn>
                    <a:cxn ang="T127">
                      <a:pos x="T26" y="T27"/>
                    </a:cxn>
                    <a:cxn ang="T128">
                      <a:pos x="T28" y="T29"/>
                    </a:cxn>
                    <a:cxn ang="T129">
                      <a:pos x="T30" y="T31"/>
                    </a:cxn>
                    <a:cxn ang="T130">
                      <a:pos x="T32" y="T33"/>
                    </a:cxn>
                    <a:cxn ang="T131">
                      <a:pos x="T34" y="T35"/>
                    </a:cxn>
                    <a:cxn ang="T132">
                      <a:pos x="T36" y="T37"/>
                    </a:cxn>
                    <a:cxn ang="T133">
                      <a:pos x="T38" y="T39"/>
                    </a:cxn>
                    <a:cxn ang="T134">
                      <a:pos x="T40" y="T41"/>
                    </a:cxn>
                    <a:cxn ang="T135">
                      <a:pos x="T42" y="T43"/>
                    </a:cxn>
                    <a:cxn ang="T136">
                      <a:pos x="T44" y="T45"/>
                    </a:cxn>
                    <a:cxn ang="T137">
                      <a:pos x="T46" y="T47"/>
                    </a:cxn>
                    <a:cxn ang="T138">
                      <a:pos x="T48" y="T49"/>
                    </a:cxn>
                    <a:cxn ang="T139">
                      <a:pos x="T50" y="T51"/>
                    </a:cxn>
                    <a:cxn ang="T140">
                      <a:pos x="T52" y="T53"/>
                    </a:cxn>
                    <a:cxn ang="T141">
                      <a:pos x="T54" y="T55"/>
                    </a:cxn>
                    <a:cxn ang="T142">
                      <a:pos x="T56" y="T57"/>
                    </a:cxn>
                    <a:cxn ang="T143">
                      <a:pos x="T58" y="T59"/>
                    </a:cxn>
                    <a:cxn ang="T144">
                      <a:pos x="T60" y="T61"/>
                    </a:cxn>
                    <a:cxn ang="T145">
                      <a:pos x="T62" y="T63"/>
                    </a:cxn>
                    <a:cxn ang="T146">
                      <a:pos x="T64" y="T65"/>
                    </a:cxn>
                    <a:cxn ang="T147">
                      <a:pos x="T66" y="T67"/>
                    </a:cxn>
                    <a:cxn ang="T148">
                      <a:pos x="T68" y="T69"/>
                    </a:cxn>
                    <a:cxn ang="T149">
                      <a:pos x="T70" y="T71"/>
                    </a:cxn>
                    <a:cxn ang="T150">
                      <a:pos x="T72" y="T73"/>
                    </a:cxn>
                    <a:cxn ang="T151">
                      <a:pos x="T74" y="T75"/>
                    </a:cxn>
                    <a:cxn ang="T152">
                      <a:pos x="T76" y="T77"/>
                    </a:cxn>
                    <a:cxn ang="T153">
                      <a:pos x="T78" y="T79"/>
                    </a:cxn>
                    <a:cxn ang="T154">
                      <a:pos x="T80" y="T81"/>
                    </a:cxn>
                    <a:cxn ang="T155">
                      <a:pos x="T82" y="T83"/>
                    </a:cxn>
                    <a:cxn ang="T156">
                      <a:pos x="T84" y="T85"/>
                    </a:cxn>
                    <a:cxn ang="T157">
                      <a:pos x="T86" y="T87"/>
                    </a:cxn>
                    <a:cxn ang="T158">
                      <a:pos x="T88" y="T89"/>
                    </a:cxn>
                    <a:cxn ang="T159">
                      <a:pos x="T90" y="T91"/>
                    </a:cxn>
                    <a:cxn ang="T160">
                      <a:pos x="T92" y="T93"/>
                    </a:cxn>
                    <a:cxn ang="T161">
                      <a:pos x="T94" y="T95"/>
                    </a:cxn>
                    <a:cxn ang="T162">
                      <a:pos x="T96" y="T97"/>
                    </a:cxn>
                    <a:cxn ang="T163">
                      <a:pos x="T98" y="T99"/>
                    </a:cxn>
                    <a:cxn ang="T164">
                      <a:pos x="T100" y="T101"/>
                    </a:cxn>
                    <a:cxn ang="T165">
                      <a:pos x="T102" y="T103"/>
                    </a:cxn>
                    <a:cxn ang="T166">
                      <a:pos x="T104" y="T105"/>
                    </a:cxn>
                    <a:cxn ang="T167">
                      <a:pos x="T106" y="T107"/>
                    </a:cxn>
                    <a:cxn ang="T168">
                      <a:pos x="T108" y="T109"/>
                    </a:cxn>
                    <a:cxn ang="T169">
                      <a:pos x="T110" y="T111"/>
                    </a:cxn>
                    <a:cxn ang="T170">
                      <a:pos x="T112" y="T113"/>
                    </a:cxn>
                  </a:cxnLst>
                  <a:rect l="0" t="0" r="r" b="b"/>
                  <a:pathLst>
                    <a:path w="47" h="36">
                      <a:moveTo>
                        <a:pt x="24" y="2"/>
                      </a:moveTo>
                      <a:cubicBezTo>
                        <a:pt x="22" y="2"/>
                        <a:pt x="19" y="3"/>
                        <a:pt x="17" y="4"/>
                      </a:cubicBezTo>
                      <a:lnTo>
                        <a:pt x="16" y="3"/>
                      </a:lnTo>
                      <a:cubicBezTo>
                        <a:pt x="19" y="2"/>
                        <a:pt x="21" y="1"/>
                        <a:pt x="24" y="1"/>
                      </a:cubicBezTo>
                      <a:lnTo>
                        <a:pt x="24" y="2"/>
                      </a:lnTo>
                      <a:close/>
                      <a:moveTo>
                        <a:pt x="17" y="4"/>
                      </a:moveTo>
                      <a:cubicBezTo>
                        <a:pt x="12" y="6"/>
                        <a:pt x="9" y="9"/>
                        <a:pt x="6" y="13"/>
                      </a:cubicBezTo>
                      <a:lnTo>
                        <a:pt x="5" y="13"/>
                      </a:lnTo>
                      <a:cubicBezTo>
                        <a:pt x="7" y="8"/>
                        <a:pt x="12" y="5"/>
                        <a:pt x="16" y="3"/>
                      </a:cubicBezTo>
                      <a:lnTo>
                        <a:pt x="17" y="4"/>
                      </a:lnTo>
                      <a:close/>
                      <a:moveTo>
                        <a:pt x="6" y="13"/>
                      </a:moveTo>
                      <a:cubicBezTo>
                        <a:pt x="3" y="17"/>
                        <a:pt x="2" y="22"/>
                        <a:pt x="3" y="26"/>
                      </a:cubicBezTo>
                      <a:lnTo>
                        <a:pt x="1" y="26"/>
                      </a:lnTo>
                      <a:cubicBezTo>
                        <a:pt x="0" y="22"/>
                        <a:pt x="2" y="17"/>
                        <a:pt x="5" y="13"/>
                      </a:cubicBezTo>
                      <a:lnTo>
                        <a:pt x="6" y="13"/>
                      </a:lnTo>
                      <a:close/>
                      <a:moveTo>
                        <a:pt x="3" y="26"/>
                      </a:moveTo>
                      <a:cubicBezTo>
                        <a:pt x="3" y="28"/>
                        <a:pt x="4" y="30"/>
                        <a:pt x="5" y="32"/>
                      </a:cubicBezTo>
                      <a:lnTo>
                        <a:pt x="3" y="33"/>
                      </a:lnTo>
                      <a:cubicBezTo>
                        <a:pt x="2" y="31"/>
                        <a:pt x="1" y="29"/>
                        <a:pt x="1" y="26"/>
                      </a:cubicBezTo>
                      <a:lnTo>
                        <a:pt x="3" y="26"/>
                      </a:lnTo>
                      <a:close/>
                      <a:moveTo>
                        <a:pt x="3" y="33"/>
                      </a:moveTo>
                      <a:lnTo>
                        <a:pt x="3" y="33"/>
                      </a:lnTo>
                      <a:lnTo>
                        <a:pt x="4" y="33"/>
                      </a:lnTo>
                      <a:lnTo>
                        <a:pt x="3" y="33"/>
                      </a:lnTo>
                      <a:close/>
                      <a:moveTo>
                        <a:pt x="5" y="32"/>
                      </a:moveTo>
                      <a:cubicBezTo>
                        <a:pt x="6" y="34"/>
                        <a:pt x="8" y="34"/>
                        <a:pt x="10" y="33"/>
                      </a:cubicBezTo>
                      <a:lnTo>
                        <a:pt x="10" y="34"/>
                      </a:lnTo>
                      <a:cubicBezTo>
                        <a:pt x="8" y="35"/>
                        <a:pt x="5" y="36"/>
                        <a:pt x="3" y="33"/>
                      </a:cubicBezTo>
                      <a:lnTo>
                        <a:pt x="5" y="32"/>
                      </a:lnTo>
                      <a:close/>
                      <a:moveTo>
                        <a:pt x="10" y="33"/>
                      </a:moveTo>
                      <a:cubicBezTo>
                        <a:pt x="11" y="33"/>
                        <a:pt x="12" y="32"/>
                        <a:pt x="13" y="31"/>
                      </a:cubicBezTo>
                      <a:lnTo>
                        <a:pt x="14" y="32"/>
                      </a:lnTo>
                      <a:cubicBezTo>
                        <a:pt x="13" y="33"/>
                        <a:pt x="12" y="34"/>
                        <a:pt x="10" y="34"/>
                      </a:cubicBezTo>
                      <a:lnTo>
                        <a:pt x="10" y="33"/>
                      </a:lnTo>
                      <a:close/>
                      <a:moveTo>
                        <a:pt x="13" y="31"/>
                      </a:moveTo>
                      <a:cubicBezTo>
                        <a:pt x="15" y="30"/>
                        <a:pt x="17" y="29"/>
                        <a:pt x="19" y="28"/>
                      </a:cubicBezTo>
                      <a:lnTo>
                        <a:pt x="20" y="29"/>
                      </a:lnTo>
                      <a:cubicBezTo>
                        <a:pt x="18" y="30"/>
                        <a:pt x="16" y="31"/>
                        <a:pt x="14" y="32"/>
                      </a:cubicBezTo>
                      <a:lnTo>
                        <a:pt x="13" y="31"/>
                      </a:lnTo>
                      <a:close/>
                      <a:moveTo>
                        <a:pt x="19" y="28"/>
                      </a:moveTo>
                      <a:lnTo>
                        <a:pt x="19" y="28"/>
                      </a:lnTo>
                      <a:lnTo>
                        <a:pt x="20" y="29"/>
                      </a:lnTo>
                      <a:lnTo>
                        <a:pt x="19" y="28"/>
                      </a:lnTo>
                      <a:close/>
                      <a:moveTo>
                        <a:pt x="19" y="28"/>
                      </a:moveTo>
                      <a:cubicBezTo>
                        <a:pt x="22" y="28"/>
                        <a:pt x="24" y="28"/>
                        <a:pt x="26" y="28"/>
                      </a:cubicBezTo>
                      <a:lnTo>
                        <a:pt x="26" y="30"/>
                      </a:lnTo>
                      <a:cubicBezTo>
                        <a:pt x="24" y="29"/>
                        <a:pt x="22" y="29"/>
                        <a:pt x="20" y="29"/>
                      </a:cubicBezTo>
                      <a:lnTo>
                        <a:pt x="19" y="28"/>
                      </a:lnTo>
                      <a:close/>
                      <a:moveTo>
                        <a:pt x="26" y="28"/>
                      </a:moveTo>
                      <a:cubicBezTo>
                        <a:pt x="29" y="29"/>
                        <a:pt x="32" y="29"/>
                        <a:pt x="34" y="28"/>
                      </a:cubicBezTo>
                      <a:lnTo>
                        <a:pt x="35" y="29"/>
                      </a:lnTo>
                      <a:cubicBezTo>
                        <a:pt x="32" y="30"/>
                        <a:pt x="29" y="30"/>
                        <a:pt x="26" y="30"/>
                      </a:cubicBezTo>
                      <a:lnTo>
                        <a:pt x="26" y="28"/>
                      </a:lnTo>
                      <a:close/>
                      <a:moveTo>
                        <a:pt x="35" y="29"/>
                      </a:moveTo>
                      <a:lnTo>
                        <a:pt x="35" y="29"/>
                      </a:lnTo>
                      <a:lnTo>
                        <a:pt x="34" y="29"/>
                      </a:lnTo>
                      <a:lnTo>
                        <a:pt x="35" y="29"/>
                      </a:lnTo>
                      <a:close/>
                      <a:moveTo>
                        <a:pt x="34" y="28"/>
                      </a:moveTo>
                      <a:lnTo>
                        <a:pt x="34" y="28"/>
                      </a:lnTo>
                      <a:lnTo>
                        <a:pt x="35" y="29"/>
                      </a:lnTo>
                      <a:lnTo>
                        <a:pt x="34" y="28"/>
                      </a:lnTo>
                      <a:close/>
                      <a:moveTo>
                        <a:pt x="34" y="28"/>
                      </a:moveTo>
                      <a:lnTo>
                        <a:pt x="34" y="28"/>
                      </a:lnTo>
                      <a:lnTo>
                        <a:pt x="34" y="29"/>
                      </a:lnTo>
                      <a:lnTo>
                        <a:pt x="34" y="28"/>
                      </a:lnTo>
                      <a:close/>
                      <a:moveTo>
                        <a:pt x="34" y="28"/>
                      </a:moveTo>
                      <a:cubicBezTo>
                        <a:pt x="35" y="27"/>
                        <a:pt x="36" y="27"/>
                        <a:pt x="37" y="26"/>
                      </a:cubicBezTo>
                      <a:lnTo>
                        <a:pt x="38" y="27"/>
                      </a:lnTo>
                      <a:cubicBezTo>
                        <a:pt x="37" y="28"/>
                        <a:pt x="36" y="28"/>
                        <a:pt x="35" y="29"/>
                      </a:cubicBezTo>
                      <a:lnTo>
                        <a:pt x="34" y="28"/>
                      </a:lnTo>
                      <a:close/>
                      <a:moveTo>
                        <a:pt x="37" y="26"/>
                      </a:moveTo>
                      <a:cubicBezTo>
                        <a:pt x="38" y="25"/>
                        <a:pt x="39" y="25"/>
                        <a:pt x="40" y="24"/>
                      </a:cubicBezTo>
                      <a:lnTo>
                        <a:pt x="41" y="25"/>
                      </a:lnTo>
                      <a:cubicBezTo>
                        <a:pt x="40" y="25"/>
                        <a:pt x="39" y="26"/>
                        <a:pt x="38" y="27"/>
                      </a:cubicBezTo>
                      <a:lnTo>
                        <a:pt x="37" y="26"/>
                      </a:lnTo>
                      <a:close/>
                      <a:moveTo>
                        <a:pt x="40" y="24"/>
                      </a:moveTo>
                      <a:cubicBezTo>
                        <a:pt x="44" y="19"/>
                        <a:pt x="46" y="14"/>
                        <a:pt x="44" y="10"/>
                      </a:cubicBezTo>
                      <a:lnTo>
                        <a:pt x="45" y="9"/>
                      </a:lnTo>
                      <a:cubicBezTo>
                        <a:pt x="47" y="14"/>
                        <a:pt x="46" y="20"/>
                        <a:pt x="41" y="25"/>
                      </a:cubicBezTo>
                      <a:lnTo>
                        <a:pt x="40" y="24"/>
                      </a:lnTo>
                      <a:close/>
                      <a:moveTo>
                        <a:pt x="44" y="10"/>
                      </a:moveTo>
                      <a:lnTo>
                        <a:pt x="44" y="10"/>
                      </a:lnTo>
                      <a:lnTo>
                        <a:pt x="44" y="9"/>
                      </a:lnTo>
                      <a:lnTo>
                        <a:pt x="44" y="10"/>
                      </a:lnTo>
                      <a:close/>
                      <a:moveTo>
                        <a:pt x="44" y="10"/>
                      </a:moveTo>
                      <a:lnTo>
                        <a:pt x="44" y="10"/>
                      </a:lnTo>
                      <a:lnTo>
                        <a:pt x="45" y="9"/>
                      </a:lnTo>
                      <a:lnTo>
                        <a:pt x="44" y="10"/>
                      </a:lnTo>
                      <a:close/>
                      <a:moveTo>
                        <a:pt x="45" y="9"/>
                      </a:moveTo>
                      <a:lnTo>
                        <a:pt x="45" y="9"/>
                      </a:lnTo>
                      <a:lnTo>
                        <a:pt x="44" y="9"/>
                      </a:lnTo>
                      <a:lnTo>
                        <a:pt x="45" y="9"/>
                      </a:lnTo>
                      <a:close/>
                      <a:moveTo>
                        <a:pt x="44" y="10"/>
                      </a:moveTo>
                      <a:cubicBezTo>
                        <a:pt x="43" y="9"/>
                        <a:pt x="43" y="8"/>
                        <a:pt x="42" y="8"/>
                      </a:cubicBezTo>
                      <a:lnTo>
                        <a:pt x="43" y="7"/>
                      </a:lnTo>
                      <a:cubicBezTo>
                        <a:pt x="44" y="8"/>
                        <a:pt x="45" y="8"/>
                        <a:pt x="45" y="9"/>
                      </a:cubicBezTo>
                      <a:lnTo>
                        <a:pt x="44" y="10"/>
                      </a:lnTo>
                      <a:close/>
                      <a:moveTo>
                        <a:pt x="42" y="8"/>
                      </a:moveTo>
                      <a:cubicBezTo>
                        <a:pt x="41" y="7"/>
                        <a:pt x="41" y="7"/>
                        <a:pt x="40" y="6"/>
                      </a:cubicBezTo>
                      <a:lnTo>
                        <a:pt x="41" y="5"/>
                      </a:lnTo>
                      <a:cubicBezTo>
                        <a:pt x="42" y="6"/>
                        <a:pt x="42" y="6"/>
                        <a:pt x="43" y="7"/>
                      </a:cubicBezTo>
                      <a:lnTo>
                        <a:pt x="42" y="8"/>
                      </a:lnTo>
                      <a:close/>
                      <a:moveTo>
                        <a:pt x="40" y="6"/>
                      </a:moveTo>
                      <a:cubicBezTo>
                        <a:pt x="35" y="3"/>
                        <a:pt x="28" y="1"/>
                        <a:pt x="24" y="2"/>
                      </a:cubicBezTo>
                      <a:lnTo>
                        <a:pt x="24" y="1"/>
                      </a:lnTo>
                      <a:cubicBezTo>
                        <a:pt x="28" y="0"/>
                        <a:pt x="36" y="2"/>
                        <a:pt x="41" y="5"/>
                      </a:cubicBezTo>
                      <a:lnTo>
                        <a:pt x="40" y="6"/>
                      </a:lnTo>
                      <a:close/>
                      <a:moveTo>
                        <a:pt x="24" y="2"/>
                      </a:moveTo>
                      <a:lnTo>
                        <a:pt x="24" y="2"/>
                      </a:lnTo>
                      <a:lnTo>
                        <a:pt x="24" y="1"/>
                      </a:lnTo>
                      <a:lnTo>
                        <a:pt x="24" y="2"/>
                      </a:lnTo>
                      <a:close/>
                    </a:path>
                  </a:pathLst>
                </a:custGeom>
                <a:solidFill>
                  <a:srgbClr val="94939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271" name="Freeform 219"/>
                <p:cNvSpPr>
                  <a:spLocks noChangeArrowheads="1"/>
                </p:cNvSpPr>
                <p:nvPr/>
              </p:nvSpPr>
              <p:spPr bwMode="auto">
                <a:xfrm>
                  <a:off x="2140" y="3710"/>
                  <a:ext cx="42" cy="86"/>
                </a:xfrm>
                <a:custGeom>
                  <a:avLst/>
                  <a:gdLst>
                    <a:gd name="T0" fmla="*/ 41589 w 31"/>
                    <a:gd name="T1" fmla="*/ 0 h 50"/>
                    <a:gd name="T2" fmla="*/ 31531 w 31"/>
                    <a:gd name="T3" fmla="*/ 29747 h 50"/>
                    <a:gd name="T4" fmla="*/ 22191 w 31"/>
                    <a:gd name="T5" fmla="*/ 156680 h 50"/>
                    <a:gd name="T6" fmla="*/ 1587 w 31"/>
                    <a:gd name="T7" fmla="*/ 280673 h 50"/>
                    <a:gd name="T8" fmla="*/ 4304 w 31"/>
                    <a:gd name="T9" fmla="*/ 310458 h 50"/>
                    <a:gd name="T10" fmla="*/ 29445 w 31"/>
                    <a:gd name="T11" fmla="*/ 332204 h 50"/>
                    <a:gd name="T12" fmla="*/ 36510 w 31"/>
                    <a:gd name="T13" fmla="*/ 329844 h 50"/>
                    <a:gd name="T14" fmla="*/ 43194 w 31"/>
                    <a:gd name="T15" fmla="*/ 248132 h 50"/>
                    <a:gd name="T16" fmla="*/ 32248 w 31"/>
                    <a:gd name="T17" fmla="*/ 131148 h 50"/>
                    <a:gd name="T18" fmla="*/ 41589 w 31"/>
                    <a:gd name="T19" fmla="*/ 49379 h 50"/>
                    <a:gd name="T20" fmla="*/ 41589 w 31"/>
                    <a:gd name="T21" fmla="*/ 0 h 50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31" h="50">
                      <a:moveTo>
                        <a:pt x="28" y="0"/>
                      </a:moveTo>
                      <a:cubicBezTo>
                        <a:pt x="25" y="1"/>
                        <a:pt x="22" y="2"/>
                        <a:pt x="21" y="4"/>
                      </a:cubicBezTo>
                      <a:cubicBezTo>
                        <a:pt x="18" y="10"/>
                        <a:pt x="19" y="17"/>
                        <a:pt x="15" y="23"/>
                      </a:cubicBezTo>
                      <a:cubicBezTo>
                        <a:pt x="11" y="30"/>
                        <a:pt x="2" y="33"/>
                        <a:pt x="1" y="41"/>
                      </a:cubicBezTo>
                      <a:cubicBezTo>
                        <a:pt x="0" y="42"/>
                        <a:pt x="2" y="44"/>
                        <a:pt x="3" y="45"/>
                      </a:cubicBezTo>
                      <a:cubicBezTo>
                        <a:pt x="9" y="47"/>
                        <a:pt x="14" y="47"/>
                        <a:pt x="20" y="49"/>
                      </a:cubicBezTo>
                      <a:cubicBezTo>
                        <a:pt x="21" y="50"/>
                        <a:pt x="24" y="49"/>
                        <a:pt x="25" y="48"/>
                      </a:cubicBezTo>
                      <a:cubicBezTo>
                        <a:pt x="28" y="45"/>
                        <a:pt x="31" y="40"/>
                        <a:pt x="29" y="36"/>
                      </a:cubicBezTo>
                      <a:cubicBezTo>
                        <a:pt x="26" y="30"/>
                        <a:pt x="22" y="25"/>
                        <a:pt x="22" y="19"/>
                      </a:cubicBezTo>
                      <a:cubicBezTo>
                        <a:pt x="22" y="15"/>
                        <a:pt x="26" y="11"/>
                        <a:pt x="28" y="7"/>
                      </a:cubicBezTo>
                      <a:cubicBezTo>
                        <a:pt x="29" y="5"/>
                        <a:pt x="28" y="3"/>
                        <a:pt x="28" y="0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272" name="Freeform 221"/>
                <p:cNvSpPr>
                  <a:spLocks noChangeArrowheads="1"/>
                </p:cNvSpPr>
                <p:nvPr/>
              </p:nvSpPr>
              <p:spPr bwMode="auto">
                <a:xfrm>
                  <a:off x="2093" y="3771"/>
                  <a:ext cx="61" cy="53"/>
                </a:xfrm>
                <a:custGeom>
                  <a:avLst/>
                  <a:gdLst>
                    <a:gd name="T0" fmla="*/ 36558 w 45"/>
                    <a:gd name="T1" fmla="*/ 0 h 31"/>
                    <a:gd name="T2" fmla="*/ 8727 w 45"/>
                    <a:gd name="T3" fmla="*/ 35141 h 31"/>
                    <a:gd name="T4" fmla="*/ 6630 w 45"/>
                    <a:gd name="T5" fmla="*/ 130207 h 31"/>
                    <a:gd name="T6" fmla="*/ 66798 w 45"/>
                    <a:gd name="T7" fmla="*/ 95120 h 31"/>
                    <a:gd name="T8" fmla="*/ 41557 w 45"/>
                    <a:gd name="T9" fmla="*/ 47052 h 31"/>
                    <a:gd name="T10" fmla="*/ 36558 w 45"/>
                    <a:gd name="T11" fmla="*/ 0 h 31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45" h="31">
                      <a:moveTo>
                        <a:pt x="25" y="0"/>
                      </a:moveTo>
                      <a:cubicBezTo>
                        <a:pt x="19" y="3"/>
                        <a:pt x="9" y="1"/>
                        <a:pt x="6" y="6"/>
                      </a:cubicBezTo>
                      <a:cubicBezTo>
                        <a:pt x="2" y="11"/>
                        <a:pt x="0" y="19"/>
                        <a:pt x="4" y="22"/>
                      </a:cubicBezTo>
                      <a:cubicBezTo>
                        <a:pt x="14" y="31"/>
                        <a:pt x="43" y="30"/>
                        <a:pt x="45" y="16"/>
                      </a:cubicBezTo>
                      <a:cubicBezTo>
                        <a:pt x="45" y="13"/>
                        <a:pt x="34" y="11"/>
                        <a:pt x="28" y="8"/>
                      </a:cubicBezTo>
                      <a:cubicBezTo>
                        <a:pt x="26" y="8"/>
                        <a:pt x="24" y="3"/>
                        <a:pt x="25" y="0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273" name="Freeform 222"/>
                <p:cNvSpPr>
                  <a:spLocks noChangeArrowheads="1"/>
                </p:cNvSpPr>
                <p:nvPr/>
              </p:nvSpPr>
              <p:spPr bwMode="auto">
                <a:xfrm>
                  <a:off x="2093" y="3768"/>
                  <a:ext cx="63" cy="49"/>
                </a:xfrm>
                <a:custGeom>
                  <a:avLst/>
                  <a:gdLst>
                    <a:gd name="T0" fmla="*/ 41108 w 46"/>
                    <a:gd name="T1" fmla="*/ 10449 h 29"/>
                    <a:gd name="T2" fmla="*/ 39887 w 46"/>
                    <a:gd name="T3" fmla="*/ 0 h 29"/>
                    <a:gd name="T4" fmla="*/ 41108 w 46"/>
                    <a:gd name="T5" fmla="*/ 10449 h 29"/>
                    <a:gd name="T6" fmla="*/ 39887 w 46"/>
                    <a:gd name="T7" fmla="*/ 6309 h 29"/>
                    <a:gd name="T8" fmla="*/ 41108 w 46"/>
                    <a:gd name="T9" fmla="*/ 10449 h 29"/>
                    <a:gd name="T10" fmla="*/ 25915 w 46"/>
                    <a:gd name="T11" fmla="*/ 10449 h 29"/>
                    <a:gd name="T12" fmla="*/ 41108 w 46"/>
                    <a:gd name="T13" fmla="*/ 10449 h 29"/>
                    <a:gd name="T14" fmla="*/ 12201 w 46"/>
                    <a:gd name="T15" fmla="*/ 47369 h 29"/>
                    <a:gd name="T16" fmla="*/ 25915 w 46"/>
                    <a:gd name="T17" fmla="*/ 10449 h 29"/>
                    <a:gd name="T18" fmla="*/ 12201 w 46"/>
                    <a:gd name="T19" fmla="*/ 47369 h 29"/>
                    <a:gd name="T20" fmla="*/ 10232 w 46"/>
                    <a:gd name="T21" fmla="*/ 43669 h 29"/>
                    <a:gd name="T22" fmla="*/ 12201 w 46"/>
                    <a:gd name="T23" fmla="*/ 47369 h 29"/>
                    <a:gd name="T24" fmla="*/ 7838 w 46"/>
                    <a:gd name="T25" fmla="*/ 43669 h 29"/>
                    <a:gd name="T26" fmla="*/ 12201 w 46"/>
                    <a:gd name="T27" fmla="*/ 47369 h 29"/>
                    <a:gd name="T28" fmla="*/ 7838 w 46"/>
                    <a:gd name="T29" fmla="*/ 60427 h 29"/>
                    <a:gd name="T30" fmla="*/ 7838 w 46"/>
                    <a:gd name="T31" fmla="*/ 43669 h 29"/>
                    <a:gd name="T32" fmla="*/ 7838 w 46"/>
                    <a:gd name="T33" fmla="*/ 60427 h 29"/>
                    <a:gd name="T34" fmla="*/ 4747 w 46"/>
                    <a:gd name="T35" fmla="*/ 72304 h 29"/>
                    <a:gd name="T36" fmla="*/ 7838 w 46"/>
                    <a:gd name="T37" fmla="*/ 60427 h 29"/>
                    <a:gd name="T38" fmla="*/ 7389 w 46"/>
                    <a:gd name="T39" fmla="*/ 136423 h 29"/>
                    <a:gd name="T40" fmla="*/ 4747 w 46"/>
                    <a:gd name="T41" fmla="*/ 72304 h 29"/>
                    <a:gd name="T42" fmla="*/ 7389 w 46"/>
                    <a:gd name="T43" fmla="*/ 136423 h 29"/>
                    <a:gd name="T44" fmla="*/ 7389 w 46"/>
                    <a:gd name="T45" fmla="*/ 136423 h 29"/>
                    <a:gd name="T46" fmla="*/ 35359 w 46"/>
                    <a:gd name="T47" fmla="*/ 165541 h 29"/>
                    <a:gd name="T48" fmla="*/ 4747 w 46"/>
                    <a:gd name="T49" fmla="*/ 136423 h 29"/>
                    <a:gd name="T50" fmla="*/ 35359 w 46"/>
                    <a:gd name="T51" fmla="*/ 165541 h 29"/>
                    <a:gd name="T52" fmla="*/ 53302 w 46"/>
                    <a:gd name="T53" fmla="*/ 165541 h 29"/>
                    <a:gd name="T54" fmla="*/ 35359 w 46"/>
                    <a:gd name="T55" fmla="*/ 165541 h 29"/>
                    <a:gd name="T56" fmla="*/ 67914 w 46"/>
                    <a:gd name="T57" fmla="*/ 136423 h 29"/>
                    <a:gd name="T58" fmla="*/ 53302 w 46"/>
                    <a:gd name="T59" fmla="*/ 165541 h 29"/>
                    <a:gd name="T60" fmla="*/ 67914 w 46"/>
                    <a:gd name="T61" fmla="*/ 136423 h 29"/>
                    <a:gd name="T62" fmla="*/ 74111 w 46"/>
                    <a:gd name="T63" fmla="*/ 100009 h 29"/>
                    <a:gd name="T64" fmla="*/ 67914 w 46"/>
                    <a:gd name="T65" fmla="*/ 136423 h 29"/>
                    <a:gd name="T66" fmla="*/ 73112 w 46"/>
                    <a:gd name="T67" fmla="*/ 100009 h 29"/>
                    <a:gd name="T68" fmla="*/ 73112 w 46"/>
                    <a:gd name="T69" fmla="*/ 100009 h 29"/>
                    <a:gd name="T70" fmla="*/ 58415 w 46"/>
                    <a:gd name="T71" fmla="*/ 78417 h 29"/>
                    <a:gd name="T72" fmla="*/ 74111 w 46"/>
                    <a:gd name="T73" fmla="*/ 100009 h 29"/>
                    <a:gd name="T74" fmla="*/ 58415 w 46"/>
                    <a:gd name="T75" fmla="*/ 78417 h 29"/>
                    <a:gd name="T76" fmla="*/ 46127 w 46"/>
                    <a:gd name="T77" fmla="*/ 54118 h 29"/>
                    <a:gd name="T78" fmla="*/ 58415 w 46"/>
                    <a:gd name="T79" fmla="*/ 78417 h 29"/>
                    <a:gd name="T80" fmla="*/ 46127 w 46"/>
                    <a:gd name="T81" fmla="*/ 54118 h 29"/>
                    <a:gd name="T82" fmla="*/ 44856 w 46"/>
                    <a:gd name="T83" fmla="*/ 60427 h 29"/>
                    <a:gd name="T84" fmla="*/ 46127 w 46"/>
                    <a:gd name="T85" fmla="*/ 54118 h 29"/>
                    <a:gd name="T86" fmla="*/ 44856 w 46"/>
                    <a:gd name="T87" fmla="*/ 60427 h 29"/>
                    <a:gd name="T88" fmla="*/ 44856 w 46"/>
                    <a:gd name="T89" fmla="*/ 60427 h 29"/>
                    <a:gd name="T90" fmla="*/ 44856 w 46"/>
                    <a:gd name="T91" fmla="*/ 60427 h 29"/>
                    <a:gd name="T92" fmla="*/ 42818 w 46"/>
                    <a:gd name="T93" fmla="*/ 54118 h 29"/>
                    <a:gd name="T94" fmla="*/ 46127 w 46"/>
                    <a:gd name="T95" fmla="*/ 54118 h 29"/>
                    <a:gd name="T96" fmla="*/ 42818 w 46"/>
                    <a:gd name="T97" fmla="*/ 54118 h 29"/>
                    <a:gd name="T98" fmla="*/ 44856 w 46"/>
                    <a:gd name="T99" fmla="*/ 47369 h 29"/>
                    <a:gd name="T100" fmla="*/ 42818 w 46"/>
                    <a:gd name="T101" fmla="*/ 54118 h 29"/>
                    <a:gd name="T102" fmla="*/ 39887 w 46"/>
                    <a:gd name="T103" fmla="*/ 6309 h 29"/>
                    <a:gd name="T104" fmla="*/ 44856 w 46"/>
                    <a:gd name="T105" fmla="*/ 47369 h 29"/>
                    <a:gd name="T106" fmla="*/ 39887 w 46"/>
                    <a:gd name="T107" fmla="*/ 0 h 29"/>
                    <a:gd name="T108" fmla="*/ 41108 w 46"/>
                    <a:gd name="T109" fmla="*/ 6309 h 29"/>
                    <a:gd name="T110" fmla="*/ 39887 w 46"/>
                    <a:gd name="T111" fmla="*/ 0 h 29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</a:gdLst>
                  <a:ahLst/>
                  <a:cxnLst>
                    <a:cxn ang="T112">
                      <a:pos x="T0" y="T1"/>
                    </a:cxn>
                    <a:cxn ang="T113">
                      <a:pos x="T2" y="T3"/>
                    </a:cxn>
                    <a:cxn ang="T114">
                      <a:pos x="T4" y="T5"/>
                    </a:cxn>
                    <a:cxn ang="T115">
                      <a:pos x="T6" y="T7"/>
                    </a:cxn>
                    <a:cxn ang="T116">
                      <a:pos x="T8" y="T9"/>
                    </a:cxn>
                    <a:cxn ang="T117">
                      <a:pos x="T10" y="T11"/>
                    </a:cxn>
                    <a:cxn ang="T118">
                      <a:pos x="T12" y="T13"/>
                    </a:cxn>
                    <a:cxn ang="T119">
                      <a:pos x="T14" y="T15"/>
                    </a:cxn>
                    <a:cxn ang="T120">
                      <a:pos x="T16" y="T17"/>
                    </a:cxn>
                    <a:cxn ang="T121">
                      <a:pos x="T18" y="T19"/>
                    </a:cxn>
                    <a:cxn ang="T122">
                      <a:pos x="T20" y="T21"/>
                    </a:cxn>
                    <a:cxn ang="T123">
                      <a:pos x="T22" y="T23"/>
                    </a:cxn>
                    <a:cxn ang="T124">
                      <a:pos x="T24" y="T25"/>
                    </a:cxn>
                    <a:cxn ang="T125">
                      <a:pos x="T26" y="T27"/>
                    </a:cxn>
                    <a:cxn ang="T126">
                      <a:pos x="T28" y="T29"/>
                    </a:cxn>
                    <a:cxn ang="T127">
                      <a:pos x="T30" y="T31"/>
                    </a:cxn>
                    <a:cxn ang="T128">
                      <a:pos x="T32" y="T33"/>
                    </a:cxn>
                    <a:cxn ang="T129">
                      <a:pos x="T34" y="T35"/>
                    </a:cxn>
                    <a:cxn ang="T130">
                      <a:pos x="T36" y="T37"/>
                    </a:cxn>
                    <a:cxn ang="T131">
                      <a:pos x="T38" y="T39"/>
                    </a:cxn>
                    <a:cxn ang="T132">
                      <a:pos x="T40" y="T41"/>
                    </a:cxn>
                    <a:cxn ang="T133">
                      <a:pos x="T42" y="T43"/>
                    </a:cxn>
                    <a:cxn ang="T134">
                      <a:pos x="T44" y="T45"/>
                    </a:cxn>
                    <a:cxn ang="T135">
                      <a:pos x="T46" y="T47"/>
                    </a:cxn>
                    <a:cxn ang="T136">
                      <a:pos x="T48" y="T49"/>
                    </a:cxn>
                    <a:cxn ang="T137">
                      <a:pos x="T50" y="T51"/>
                    </a:cxn>
                    <a:cxn ang="T138">
                      <a:pos x="T52" y="T53"/>
                    </a:cxn>
                    <a:cxn ang="T139">
                      <a:pos x="T54" y="T55"/>
                    </a:cxn>
                    <a:cxn ang="T140">
                      <a:pos x="T56" y="T57"/>
                    </a:cxn>
                    <a:cxn ang="T141">
                      <a:pos x="T58" y="T59"/>
                    </a:cxn>
                    <a:cxn ang="T142">
                      <a:pos x="T60" y="T61"/>
                    </a:cxn>
                    <a:cxn ang="T143">
                      <a:pos x="T62" y="T63"/>
                    </a:cxn>
                    <a:cxn ang="T144">
                      <a:pos x="T64" y="T65"/>
                    </a:cxn>
                    <a:cxn ang="T145">
                      <a:pos x="T66" y="T67"/>
                    </a:cxn>
                    <a:cxn ang="T146">
                      <a:pos x="T68" y="T69"/>
                    </a:cxn>
                    <a:cxn ang="T147">
                      <a:pos x="T70" y="T71"/>
                    </a:cxn>
                    <a:cxn ang="T148">
                      <a:pos x="T72" y="T73"/>
                    </a:cxn>
                    <a:cxn ang="T149">
                      <a:pos x="T74" y="T75"/>
                    </a:cxn>
                    <a:cxn ang="T150">
                      <a:pos x="T76" y="T77"/>
                    </a:cxn>
                    <a:cxn ang="T151">
                      <a:pos x="T78" y="T79"/>
                    </a:cxn>
                    <a:cxn ang="T152">
                      <a:pos x="T80" y="T81"/>
                    </a:cxn>
                    <a:cxn ang="T153">
                      <a:pos x="T82" y="T83"/>
                    </a:cxn>
                    <a:cxn ang="T154">
                      <a:pos x="T84" y="T85"/>
                    </a:cxn>
                    <a:cxn ang="T155">
                      <a:pos x="T86" y="T87"/>
                    </a:cxn>
                    <a:cxn ang="T156">
                      <a:pos x="T88" y="T89"/>
                    </a:cxn>
                    <a:cxn ang="T157">
                      <a:pos x="T90" y="T91"/>
                    </a:cxn>
                    <a:cxn ang="T158">
                      <a:pos x="T92" y="T93"/>
                    </a:cxn>
                    <a:cxn ang="T159">
                      <a:pos x="T94" y="T95"/>
                    </a:cxn>
                    <a:cxn ang="T160">
                      <a:pos x="T96" y="T97"/>
                    </a:cxn>
                    <a:cxn ang="T161">
                      <a:pos x="T98" y="T99"/>
                    </a:cxn>
                    <a:cxn ang="T162">
                      <a:pos x="T100" y="T101"/>
                    </a:cxn>
                    <a:cxn ang="T163">
                      <a:pos x="T102" y="T103"/>
                    </a:cxn>
                    <a:cxn ang="T164">
                      <a:pos x="T104" y="T105"/>
                    </a:cxn>
                    <a:cxn ang="T165">
                      <a:pos x="T106" y="T107"/>
                    </a:cxn>
                    <a:cxn ang="T166">
                      <a:pos x="T108" y="T109"/>
                    </a:cxn>
                    <a:cxn ang="T167">
                      <a:pos x="T110" y="T111"/>
                    </a:cxn>
                  </a:cxnLst>
                  <a:rect l="0" t="0" r="r" b="b"/>
                  <a:pathLst>
                    <a:path w="46" h="29">
                      <a:moveTo>
                        <a:pt x="25" y="2"/>
                      </a:moveTo>
                      <a:lnTo>
                        <a:pt x="25" y="2"/>
                      </a:lnTo>
                      <a:lnTo>
                        <a:pt x="24" y="0"/>
                      </a:lnTo>
                      <a:lnTo>
                        <a:pt x="25" y="2"/>
                      </a:lnTo>
                      <a:close/>
                      <a:moveTo>
                        <a:pt x="25" y="2"/>
                      </a:moveTo>
                      <a:lnTo>
                        <a:pt x="25" y="2"/>
                      </a:lnTo>
                      <a:lnTo>
                        <a:pt x="24" y="1"/>
                      </a:lnTo>
                      <a:lnTo>
                        <a:pt x="25" y="2"/>
                      </a:lnTo>
                      <a:close/>
                      <a:moveTo>
                        <a:pt x="25" y="2"/>
                      </a:moveTo>
                      <a:cubicBezTo>
                        <a:pt x="22" y="3"/>
                        <a:pt x="19" y="3"/>
                        <a:pt x="16" y="4"/>
                      </a:cubicBezTo>
                      <a:lnTo>
                        <a:pt x="16" y="2"/>
                      </a:lnTo>
                      <a:cubicBezTo>
                        <a:pt x="19" y="2"/>
                        <a:pt x="22" y="2"/>
                        <a:pt x="24" y="0"/>
                      </a:cubicBezTo>
                      <a:lnTo>
                        <a:pt x="25" y="2"/>
                      </a:lnTo>
                      <a:close/>
                      <a:moveTo>
                        <a:pt x="16" y="4"/>
                      </a:moveTo>
                      <a:cubicBezTo>
                        <a:pt x="12" y="4"/>
                        <a:pt x="8" y="5"/>
                        <a:pt x="7" y="8"/>
                      </a:cubicBezTo>
                      <a:lnTo>
                        <a:pt x="5" y="7"/>
                      </a:lnTo>
                      <a:cubicBezTo>
                        <a:pt x="7" y="4"/>
                        <a:pt x="12" y="3"/>
                        <a:pt x="16" y="2"/>
                      </a:cubicBezTo>
                      <a:lnTo>
                        <a:pt x="16" y="4"/>
                      </a:lnTo>
                      <a:close/>
                      <a:moveTo>
                        <a:pt x="7" y="8"/>
                      </a:moveTo>
                      <a:lnTo>
                        <a:pt x="7" y="8"/>
                      </a:lnTo>
                      <a:lnTo>
                        <a:pt x="6" y="7"/>
                      </a:lnTo>
                      <a:lnTo>
                        <a:pt x="7" y="8"/>
                      </a:lnTo>
                      <a:close/>
                      <a:moveTo>
                        <a:pt x="7" y="8"/>
                      </a:moveTo>
                      <a:lnTo>
                        <a:pt x="7" y="8"/>
                      </a:lnTo>
                      <a:lnTo>
                        <a:pt x="5" y="7"/>
                      </a:lnTo>
                      <a:lnTo>
                        <a:pt x="7" y="8"/>
                      </a:lnTo>
                      <a:close/>
                      <a:moveTo>
                        <a:pt x="7" y="8"/>
                      </a:moveTo>
                      <a:cubicBezTo>
                        <a:pt x="6" y="8"/>
                        <a:pt x="6" y="9"/>
                        <a:pt x="5" y="10"/>
                      </a:cubicBezTo>
                      <a:lnTo>
                        <a:pt x="4" y="9"/>
                      </a:lnTo>
                      <a:cubicBezTo>
                        <a:pt x="4" y="8"/>
                        <a:pt x="5" y="8"/>
                        <a:pt x="5" y="7"/>
                      </a:cubicBezTo>
                      <a:lnTo>
                        <a:pt x="7" y="8"/>
                      </a:lnTo>
                      <a:close/>
                      <a:moveTo>
                        <a:pt x="5" y="10"/>
                      </a:moveTo>
                      <a:cubicBezTo>
                        <a:pt x="5" y="10"/>
                        <a:pt x="4" y="11"/>
                        <a:pt x="4" y="12"/>
                      </a:cubicBezTo>
                      <a:lnTo>
                        <a:pt x="3" y="12"/>
                      </a:lnTo>
                      <a:cubicBezTo>
                        <a:pt x="3" y="11"/>
                        <a:pt x="3" y="10"/>
                        <a:pt x="4" y="9"/>
                      </a:cubicBezTo>
                      <a:lnTo>
                        <a:pt x="5" y="10"/>
                      </a:lnTo>
                      <a:close/>
                      <a:moveTo>
                        <a:pt x="4" y="12"/>
                      </a:moveTo>
                      <a:cubicBezTo>
                        <a:pt x="2" y="16"/>
                        <a:pt x="2" y="21"/>
                        <a:pt x="4" y="23"/>
                      </a:cubicBezTo>
                      <a:lnTo>
                        <a:pt x="3" y="23"/>
                      </a:lnTo>
                      <a:cubicBezTo>
                        <a:pt x="0" y="21"/>
                        <a:pt x="1" y="16"/>
                        <a:pt x="3" y="12"/>
                      </a:cubicBezTo>
                      <a:lnTo>
                        <a:pt x="4" y="12"/>
                      </a:lnTo>
                      <a:close/>
                      <a:moveTo>
                        <a:pt x="4" y="23"/>
                      </a:moveTo>
                      <a:lnTo>
                        <a:pt x="4" y="23"/>
                      </a:lnTo>
                      <a:close/>
                      <a:moveTo>
                        <a:pt x="4" y="23"/>
                      </a:moveTo>
                      <a:cubicBezTo>
                        <a:pt x="8" y="26"/>
                        <a:pt x="14" y="28"/>
                        <a:pt x="21" y="28"/>
                      </a:cubicBezTo>
                      <a:lnTo>
                        <a:pt x="21" y="29"/>
                      </a:lnTo>
                      <a:cubicBezTo>
                        <a:pt x="14" y="29"/>
                        <a:pt x="7" y="27"/>
                        <a:pt x="3" y="23"/>
                      </a:cubicBezTo>
                      <a:lnTo>
                        <a:pt x="4" y="23"/>
                      </a:lnTo>
                      <a:close/>
                      <a:moveTo>
                        <a:pt x="21" y="28"/>
                      </a:moveTo>
                      <a:cubicBezTo>
                        <a:pt x="25" y="28"/>
                        <a:pt x="29" y="28"/>
                        <a:pt x="32" y="27"/>
                      </a:cubicBezTo>
                      <a:lnTo>
                        <a:pt x="32" y="28"/>
                      </a:lnTo>
                      <a:cubicBezTo>
                        <a:pt x="29" y="29"/>
                        <a:pt x="25" y="29"/>
                        <a:pt x="21" y="29"/>
                      </a:cubicBezTo>
                      <a:lnTo>
                        <a:pt x="21" y="28"/>
                      </a:lnTo>
                      <a:close/>
                      <a:moveTo>
                        <a:pt x="32" y="27"/>
                      </a:moveTo>
                      <a:cubicBezTo>
                        <a:pt x="35" y="26"/>
                        <a:pt x="38" y="25"/>
                        <a:pt x="41" y="23"/>
                      </a:cubicBezTo>
                      <a:lnTo>
                        <a:pt x="42" y="24"/>
                      </a:lnTo>
                      <a:cubicBezTo>
                        <a:pt x="39" y="26"/>
                        <a:pt x="36" y="27"/>
                        <a:pt x="32" y="28"/>
                      </a:cubicBezTo>
                      <a:lnTo>
                        <a:pt x="32" y="27"/>
                      </a:lnTo>
                      <a:close/>
                      <a:moveTo>
                        <a:pt x="41" y="23"/>
                      </a:moveTo>
                      <a:cubicBezTo>
                        <a:pt x="42" y="22"/>
                        <a:pt x="44" y="20"/>
                        <a:pt x="44" y="17"/>
                      </a:cubicBezTo>
                      <a:lnTo>
                        <a:pt x="45" y="17"/>
                      </a:lnTo>
                      <a:cubicBezTo>
                        <a:pt x="45" y="20"/>
                        <a:pt x="44" y="22"/>
                        <a:pt x="42" y="24"/>
                      </a:cubicBezTo>
                      <a:lnTo>
                        <a:pt x="41" y="23"/>
                      </a:lnTo>
                      <a:close/>
                      <a:moveTo>
                        <a:pt x="44" y="17"/>
                      </a:moveTo>
                      <a:lnTo>
                        <a:pt x="44" y="17"/>
                      </a:lnTo>
                      <a:lnTo>
                        <a:pt x="45" y="17"/>
                      </a:lnTo>
                      <a:lnTo>
                        <a:pt x="44" y="17"/>
                      </a:lnTo>
                      <a:close/>
                      <a:moveTo>
                        <a:pt x="44" y="17"/>
                      </a:moveTo>
                      <a:cubicBezTo>
                        <a:pt x="44" y="16"/>
                        <a:pt x="40" y="14"/>
                        <a:pt x="35" y="13"/>
                      </a:cubicBezTo>
                      <a:lnTo>
                        <a:pt x="36" y="12"/>
                      </a:lnTo>
                      <a:cubicBezTo>
                        <a:pt x="41" y="13"/>
                        <a:pt x="46" y="15"/>
                        <a:pt x="45" y="17"/>
                      </a:cubicBezTo>
                      <a:lnTo>
                        <a:pt x="44" y="17"/>
                      </a:lnTo>
                      <a:close/>
                      <a:moveTo>
                        <a:pt x="35" y="13"/>
                      </a:moveTo>
                      <a:cubicBezTo>
                        <a:pt x="32" y="12"/>
                        <a:pt x="29" y="11"/>
                        <a:pt x="27" y="10"/>
                      </a:cubicBezTo>
                      <a:lnTo>
                        <a:pt x="28" y="9"/>
                      </a:lnTo>
                      <a:cubicBezTo>
                        <a:pt x="30" y="10"/>
                        <a:pt x="33" y="11"/>
                        <a:pt x="36" y="12"/>
                      </a:cubicBezTo>
                      <a:lnTo>
                        <a:pt x="35" y="13"/>
                      </a:lnTo>
                      <a:close/>
                      <a:moveTo>
                        <a:pt x="28" y="9"/>
                      </a:moveTo>
                      <a:lnTo>
                        <a:pt x="28" y="9"/>
                      </a:lnTo>
                      <a:close/>
                      <a:moveTo>
                        <a:pt x="27" y="10"/>
                      </a:moveTo>
                      <a:lnTo>
                        <a:pt x="27" y="10"/>
                      </a:lnTo>
                      <a:lnTo>
                        <a:pt x="28" y="9"/>
                      </a:lnTo>
                      <a:lnTo>
                        <a:pt x="27" y="10"/>
                      </a:lnTo>
                      <a:close/>
                      <a:moveTo>
                        <a:pt x="27" y="10"/>
                      </a:moveTo>
                      <a:lnTo>
                        <a:pt x="27" y="10"/>
                      </a:lnTo>
                      <a:lnTo>
                        <a:pt x="28" y="9"/>
                      </a:lnTo>
                      <a:lnTo>
                        <a:pt x="27" y="10"/>
                      </a:lnTo>
                      <a:close/>
                      <a:moveTo>
                        <a:pt x="27" y="10"/>
                      </a:moveTo>
                      <a:cubicBezTo>
                        <a:pt x="27" y="10"/>
                        <a:pt x="27" y="9"/>
                        <a:pt x="26" y="9"/>
                      </a:cubicBezTo>
                      <a:lnTo>
                        <a:pt x="28" y="8"/>
                      </a:lnTo>
                      <a:cubicBezTo>
                        <a:pt x="28" y="8"/>
                        <a:pt x="28" y="9"/>
                        <a:pt x="28" y="9"/>
                      </a:cubicBezTo>
                      <a:lnTo>
                        <a:pt x="27" y="10"/>
                      </a:lnTo>
                      <a:close/>
                      <a:moveTo>
                        <a:pt x="26" y="9"/>
                      </a:moveTo>
                      <a:cubicBezTo>
                        <a:pt x="26" y="9"/>
                        <a:pt x="26" y="9"/>
                        <a:pt x="26" y="8"/>
                      </a:cubicBezTo>
                      <a:lnTo>
                        <a:pt x="27" y="8"/>
                      </a:lnTo>
                      <a:cubicBezTo>
                        <a:pt x="27" y="8"/>
                        <a:pt x="27" y="8"/>
                        <a:pt x="28" y="8"/>
                      </a:cubicBezTo>
                      <a:lnTo>
                        <a:pt x="26" y="9"/>
                      </a:lnTo>
                      <a:close/>
                      <a:moveTo>
                        <a:pt x="26" y="8"/>
                      </a:moveTo>
                      <a:cubicBezTo>
                        <a:pt x="24" y="6"/>
                        <a:pt x="23" y="3"/>
                        <a:pt x="24" y="1"/>
                      </a:cubicBezTo>
                      <a:lnTo>
                        <a:pt x="25" y="1"/>
                      </a:lnTo>
                      <a:cubicBezTo>
                        <a:pt x="25" y="3"/>
                        <a:pt x="26" y="6"/>
                        <a:pt x="27" y="8"/>
                      </a:cubicBezTo>
                      <a:lnTo>
                        <a:pt x="26" y="8"/>
                      </a:lnTo>
                      <a:close/>
                      <a:moveTo>
                        <a:pt x="24" y="0"/>
                      </a:moveTo>
                      <a:lnTo>
                        <a:pt x="26" y="0"/>
                      </a:lnTo>
                      <a:lnTo>
                        <a:pt x="25" y="1"/>
                      </a:lnTo>
                      <a:lnTo>
                        <a:pt x="24" y="0"/>
                      </a:lnTo>
                      <a:close/>
                    </a:path>
                  </a:pathLst>
                </a:custGeom>
                <a:solidFill>
                  <a:srgbClr val="94939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274" name="Freeform 223"/>
                <p:cNvSpPr>
                  <a:spLocks noChangeArrowheads="1"/>
                </p:cNvSpPr>
                <p:nvPr/>
              </p:nvSpPr>
              <p:spPr bwMode="auto">
                <a:xfrm>
                  <a:off x="2078" y="3813"/>
                  <a:ext cx="57" cy="48"/>
                </a:xfrm>
                <a:custGeom>
                  <a:avLst/>
                  <a:gdLst>
                    <a:gd name="T0" fmla="*/ 34908 w 42"/>
                    <a:gd name="T1" fmla="*/ 37918 h 29"/>
                    <a:gd name="T2" fmla="*/ 13527 w 42"/>
                    <a:gd name="T3" fmla="*/ 7778 h 29"/>
                    <a:gd name="T4" fmla="*/ 2630 w 42"/>
                    <a:gd name="T5" fmla="*/ 61457 h 29"/>
                    <a:gd name="T6" fmla="*/ 11671 w 42"/>
                    <a:gd name="T7" fmla="*/ 112231 h 29"/>
                    <a:gd name="T8" fmla="*/ 17917 w 42"/>
                    <a:gd name="T9" fmla="*/ 115471 h 29"/>
                    <a:gd name="T10" fmla="*/ 25212 w 42"/>
                    <a:gd name="T11" fmla="*/ 104417 h 29"/>
                    <a:gd name="T12" fmla="*/ 59991 w 42"/>
                    <a:gd name="T13" fmla="*/ 74213 h 29"/>
                    <a:gd name="T14" fmla="*/ 54305 w 42"/>
                    <a:gd name="T15" fmla="*/ 37918 h 29"/>
                    <a:gd name="T16" fmla="*/ 34908 w 42"/>
                    <a:gd name="T17" fmla="*/ 37918 h 29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42" h="29">
                      <a:moveTo>
                        <a:pt x="24" y="9"/>
                      </a:moveTo>
                      <a:cubicBezTo>
                        <a:pt x="19" y="7"/>
                        <a:pt x="16" y="0"/>
                        <a:pt x="9" y="2"/>
                      </a:cubicBezTo>
                      <a:cubicBezTo>
                        <a:pt x="3" y="4"/>
                        <a:pt x="0" y="11"/>
                        <a:pt x="2" y="15"/>
                      </a:cubicBezTo>
                      <a:cubicBezTo>
                        <a:pt x="4" y="18"/>
                        <a:pt x="8" y="22"/>
                        <a:pt x="8" y="27"/>
                      </a:cubicBezTo>
                      <a:cubicBezTo>
                        <a:pt x="9" y="27"/>
                        <a:pt x="11" y="26"/>
                        <a:pt x="12" y="28"/>
                      </a:cubicBezTo>
                      <a:cubicBezTo>
                        <a:pt x="13" y="26"/>
                        <a:pt x="16" y="25"/>
                        <a:pt x="17" y="25"/>
                      </a:cubicBezTo>
                      <a:cubicBezTo>
                        <a:pt x="26" y="24"/>
                        <a:pt x="39" y="29"/>
                        <a:pt x="41" y="18"/>
                      </a:cubicBezTo>
                      <a:cubicBezTo>
                        <a:pt x="42" y="14"/>
                        <a:pt x="41" y="10"/>
                        <a:pt x="37" y="9"/>
                      </a:cubicBezTo>
                      <a:cubicBezTo>
                        <a:pt x="33" y="8"/>
                        <a:pt x="28" y="11"/>
                        <a:pt x="24" y="9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275" name="Freeform 225"/>
                <p:cNvSpPr>
                  <a:spLocks noChangeArrowheads="1"/>
                </p:cNvSpPr>
                <p:nvPr/>
              </p:nvSpPr>
              <p:spPr bwMode="auto">
                <a:xfrm>
                  <a:off x="2138" y="3802"/>
                  <a:ext cx="45" cy="85"/>
                </a:xfrm>
                <a:custGeom>
                  <a:avLst/>
                  <a:gdLst>
                    <a:gd name="T0" fmla="*/ 31649 w 33"/>
                    <a:gd name="T1" fmla="*/ 22935 h 50"/>
                    <a:gd name="T2" fmla="*/ 7587 w 33"/>
                    <a:gd name="T3" fmla="*/ 89451 h 50"/>
                    <a:gd name="T4" fmla="*/ 14227 w 33"/>
                    <a:gd name="T5" fmla="*/ 155552 h 50"/>
                    <a:gd name="T6" fmla="*/ 7587 w 33"/>
                    <a:gd name="T7" fmla="*/ 227304 h 50"/>
                    <a:gd name="T8" fmla="*/ 31649 w 33"/>
                    <a:gd name="T9" fmla="*/ 268510 h 50"/>
                    <a:gd name="T10" fmla="*/ 49863 w 33"/>
                    <a:gd name="T11" fmla="*/ 210725 h 50"/>
                    <a:gd name="T12" fmla="*/ 56209 w 33"/>
                    <a:gd name="T13" fmla="*/ 54550 h 50"/>
                    <a:gd name="T14" fmla="*/ 50988 w 33"/>
                    <a:gd name="T15" fmla="*/ 16106 h 50"/>
                    <a:gd name="T16" fmla="*/ 31649 w 33"/>
                    <a:gd name="T17" fmla="*/ 22935 h 50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33" h="50">
                      <a:moveTo>
                        <a:pt x="18" y="4"/>
                      </a:moveTo>
                      <a:cubicBezTo>
                        <a:pt x="15" y="10"/>
                        <a:pt x="8" y="11"/>
                        <a:pt x="4" y="16"/>
                      </a:cubicBezTo>
                      <a:cubicBezTo>
                        <a:pt x="2" y="20"/>
                        <a:pt x="4" y="25"/>
                        <a:pt x="8" y="28"/>
                      </a:cubicBezTo>
                      <a:cubicBezTo>
                        <a:pt x="3" y="32"/>
                        <a:pt x="0" y="38"/>
                        <a:pt x="4" y="41"/>
                      </a:cubicBezTo>
                      <a:cubicBezTo>
                        <a:pt x="9" y="44"/>
                        <a:pt x="11" y="50"/>
                        <a:pt x="18" y="48"/>
                      </a:cubicBezTo>
                      <a:cubicBezTo>
                        <a:pt x="23" y="46"/>
                        <a:pt x="27" y="42"/>
                        <a:pt x="28" y="38"/>
                      </a:cubicBezTo>
                      <a:cubicBezTo>
                        <a:pt x="32" y="29"/>
                        <a:pt x="27" y="19"/>
                        <a:pt x="32" y="10"/>
                      </a:cubicBezTo>
                      <a:cubicBezTo>
                        <a:pt x="33" y="7"/>
                        <a:pt x="31" y="5"/>
                        <a:pt x="29" y="3"/>
                      </a:cubicBezTo>
                      <a:cubicBezTo>
                        <a:pt x="26" y="0"/>
                        <a:pt x="20" y="0"/>
                        <a:pt x="18" y="4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276" name="Freeform 227"/>
                <p:cNvSpPr>
                  <a:spLocks noChangeArrowheads="1"/>
                </p:cNvSpPr>
                <p:nvPr/>
              </p:nvSpPr>
              <p:spPr bwMode="auto">
                <a:xfrm>
                  <a:off x="2138" y="3899"/>
                  <a:ext cx="14" cy="21"/>
                </a:xfrm>
                <a:custGeom>
                  <a:avLst/>
                  <a:gdLst>
                    <a:gd name="T0" fmla="*/ 9389 w 11"/>
                    <a:gd name="T1" fmla="*/ 0 h 13"/>
                    <a:gd name="T2" fmla="*/ 1716 w 11"/>
                    <a:gd name="T3" fmla="*/ 28159 h 13"/>
                    <a:gd name="T4" fmla="*/ 8993 w 11"/>
                    <a:gd name="T5" fmla="*/ 38860 h 13"/>
                    <a:gd name="T6" fmla="*/ 9389 w 11"/>
                    <a:gd name="T7" fmla="*/ 0 h 13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11" h="13">
                      <a:moveTo>
                        <a:pt x="10" y="0"/>
                      </a:moveTo>
                      <a:cubicBezTo>
                        <a:pt x="6" y="3"/>
                        <a:pt x="0" y="3"/>
                        <a:pt x="2" y="8"/>
                      </a:cubicBezTo>
                      <a:cubicBezTo>
                        <a:pt x="3" y="10"/>
                        <a:pt x="7" y="13"/>
                        <a:pt x="9" y="11"/>
                      </a:cubicBezTo>
                      <a:cubicBezTo>
                        <a:pt x="11" y="8"/>
                        <a:pt x="10" y="4"/>
                        <a:pt x="10" y="0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277" name="Freeform 229"/>
                <p:cNvSpPr>
                  <a:spLocks noChangeArrowheads="1"/>
                </p:cNvSpPr>
                <p:nvPr/>
              </p:nvSpPr>
              <p:spPr bwMode="auto">
                <a:xfrm>
                  <a:off x="646" y="3752"/>
                  <a:ext cx="34" cy="63"/>
                </a:xfrm>
                <a:custGeom>
                  <a:avLst/>
                  <a:gdLst>
                    <a:gd name="T0" fmla="*/ 19523 w 26"/>
                    <a:gd name="T1" fmla="*/ 94331 h 37"/>
                    <a:gd name="T2" fmla="*/ 13949 w 26"/>
                    <a:gd name="T3" fmla="*/ 26434 h 37"/>
                    <a:gd name="T4" fmla="*/ 4906 w 26"/>
                    <a:gd name="T5" fmla="*/ 10446 h 37"/>
                    <a:gd name="T6" fmla="*/ 1168 w 26"/>
                    <a:gd name="T7" fmla="*/ 138168 h 37"/>
                    <a:gd name="T8" fmla="*/ 3756 w 26"/>
                    <a:gd name="T9" fmla="*/ 195343 h 37"/>
                    <a:gd name="T10" fmla="*/ 12804 w 26"/>
                    <a:gd name="T11" fmla="*/ 202671 h 37"/>
                    <a:gd name="T12" fmla="*/ 23702 w 26"/>
                    <a:gd name="T13" fmla="*/ 129078 h 37"/>
                    <a:gd name="T14" fmla="*/ 24413 w 26"/>
                    <a:gd name="T15" fmla="*/ 111605 h 37"/>
                    <a:gd name="T16" fmla="*/ 19523 w 26"/>
                    <a:gd name="T17" fmla="*/ 94331 h 37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26" h="37">
                      <a:moveTo>
                        <a:pt x="20" y="16"/>
                      </a:moveTo>
                      <a:cubicBezTo>
                        <a:pt x="15" y="15"/>
                        <a:pt x="14" y="9"/>
                        <a:pt x="14" y="4"/>
                      </a:cubicBezTo>
                      <a:cubicBezTo>
                        <a:pt x="14" y="1"/>
                        <a:pt x="7" y="0"/>
                        <a:pt x="5" y="2"/>
                      </a:cubicBezTo>
                      <a:cubicBezTo>
                        <a:pt x="1" y="8"/>
                        <a:pt x="3" y="16"/>
                        <a:pt x="1" y="23"/>
                      </a:cubicBezTo>
                      <a:cubicBezTo>
                        <a:pt x="0" y="26"/>
                        <a:pt x="2" y="30"/>
                        <a:pt x="4" y="33"/>
                      </a:cubicBezTo>
                      <a:cubicBezTo>
                        <a:pt x="6" y="35"/>
                        <a:pt x="10" y="37"/>
                        <a:pt x="13" y="34"/>
                      </a:cubicBezTo>
                      <a:cubicBezTo>
                        <a:pt x="16" y="29"/>
                        <a:pt x="19" y="26"/>
                        <a:pt x="24" y="22"/>
                      </a:cubicBezTo>
                      <a:cubicBezTo>
                        <a:pt x="24" y="22"/>
                        <a:pt x="26" y="20"/>
                        <a:pt x="25" y="19"/>
                      </a:cubicBezTo>
                      <a:cubicBezTo>
                        <a:pt x="23" y="18"/>
                        <a:pt x="23" y="16"/>
                        <a:pt x="20" y="16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278" name="Freeform 231"/>
                <p:cNvSpPr>
                  <a:spLocks noChangeArrowheads="1"/>
                </p:cNvSpPr>
                <p:nvPr/>
              </p:nvSpPr>
              <p:spPr bwMode="auto">
                <a:xfrm>
                  <a:off x="647" y="3867"/>
                  <a:ext cx="33" cy="81"/>
                </a:xfrm>
                <a:custGeom>
                  <a:avLst/>
                  <a:gdLst>
                    <a:gd name="T0" fmla="*/ 5787 w 25"/>
                    <a:gd name="T1" fmla="*/ 7316 h 47"/>
                    <a:gd name="T2" fmla="*/ 29010 w 25"/>
                    <a:gd name="T3" fmla="*/ 114522 h 47"/>
                    <a:gd name="T4" fmla="*/ 29010 w 25"/>
                    <a:gd name="T5" fmla="*/ 144526 h 47"/>
                    <a:gd name="T6" fmla="*/ 19602 w 25"/>
                    <a:gd name="T7" fmla="*/ 295085 h 47"/>
                    <a:gd name="T8" fmla="*/ 15561 w 25"/>
                    <a:gd name="T9" fmla="*/ 315436 h 47"/>
                    <a:gd name="T10" fmla="*/ 11293 w 25"/>
                    <a:gd name="T11" fmla="*/ 303074 h 47"/>
                    <a:gd name="T12" fmla="*/ 5025 w 25"/>
                    <a:gd name="T13" fmla="*/ 220003 h 47"/>
                    <a:gd name="T14" fmla="*/ 2154 w 25"/>
                    <a:gd name="T15" fmla="*/ 92030 h 47"/>
                    <a:gd name="T16" fmla="*/ 2154 w 25"/>
                    <a:gd name="T17" fmla="*/ 7316 h 47"/>
                    <a:gd name="T18" fmla="*/ 5787 w 25"/>
                    <a:gd name="T19" fmla="*/ 7316 h 47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25" h="47">
                      <a:moveTo>
                        <a:pt x="5" y="1"/>
                      </a:moveTo>
                      <a:cubicBezTo>
                        <a:pt x="12" y="6"/>
                        <a:pt x="19" y="10"/>
                        <a:pt x="24" y="17"/>
                      </a:cubicBezTo>
                      <a:cubicBezTo>
                        <a:pt x="25" y="18"/>
                        <a:pt x="25" y="20"/>
                        <a:pt x="24" y="21"/>
                      </a:cubicBezTo>
                      <a:cubicBezTo>
                        <a:pt x="19" y="28"/>
                        <a:pt x="17" y="35"/>
                        <a:pt x="16" y="43"/>
                      </a:cubicBezTo>
                      <a:cubicBezTo>
                        <a:pt x="16" y="44"/>
                        <a:pt x="15" y="45"/>
                        <a:pt x="13" y="46"/>
                      </a:cubicBezTo>
                      <a:cubicBezTo>
                        <a:pt x="11" y="47"/>
                        <a:pt x="10" y="45"/>
                        <a:pt x="9" y="44"/>
                      </a:cubicBezTo>
                      <a:cubicBezTo>
                        <a:pt x="8" y="40"/>
                        <a:pt x="6" y="36"/>
                        <a:pt x="4" y="32"/>
                      </a:cubicBezTo>
                      <a:cubicBezTo>
                        <a:pt x="2" y="26"/>
                        <a:pt x="4" y="19"/>
                        <a:pt x="2" y="13"/>
                      </a:cubicBezTo>
                      <a:cubicBezTo>
                        <a:pt x="1" y="9"/>
                        <a:pt x="0" y="5"/>
                        <a:pt x="2" y="1"/>
                      </a:cubicBezTo>
                      <a:cubicBezTo>
                        <a:pt x="2" y="0"/>
                        <a:pt x="4" y="0"/>
                        <a:pt x="5" y="1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279" name="Freeform 233"/>
                <p:cNvSpPr>
                  <a:spLocks noChangeArrowheads="1"/>
                </p:cNvSpPr>
                <p:nvPr/>
              </p:nvSpPr>
              <p:spPr bwMode="auto">
                <a:xfrm>
                  <a:off x="646" y="3960"/>
                  <a:ext cx="38" cy="84"/>
                </a:xfrm>
                <a:custGeom>
                  <a:avLst/>
                  <a:gdLst>
                    <a:gd name="T0" fmla="*/ 27891 w 28"/>
                    <a:gd name="T1" fmla="*/ 6674 h 49"/>
                    <a:gd name="T2" fmla="*/ 8736 w 28"/>
                    <a:gd name="T3" fmla="*/ 11047 h 49"/>
                    <a:gd name="T4" fmla="*/ 2630 w 28"/>
                    <a:gd name="T5" fmla="*/ 49874 h 49"/>
                    <a:gd name="T6" fmla="*/ 8736 w 28"/>
                    <a:gd name="T7" fmla="*/ 272847 h 49"/>
                    <a:gd name="T8" fmla="*/ 31505 w 28"/>
                    <a:gd name="T9" fmla="*/ 283161 h 49"/>
                    <a:gd name="T10" fmla="*/ 33866 w 28"/>
                    <a:gd name="T11" fmla="*/ 146880 h 49"/>
                    <a:gd name="T12" fmla="*/ 39213 w 28"/>
                    <a:gd name="T13" fmla="*/ 47035 h 49"/>
                    <a:gd name="T14" fmla="*/ 27891 w 28"/>
                    <a:gd name="T15" fmla="*/ 6674 h 49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8" h="49">
                      <a:moveTo>
                        <a:pt x="19" y="1"/>
                      </a:moveTo>
                      <a:cubicBezTo>
                        <a:pt x="15" y="1"/>
                        <a:pt x="10" y="0"/>
                        <a:pt x="6" y="2"/>
                      </a:cubicBezTo>
                      <a:cubicBezTo>
                        <a:pt x="3" y="4"/>
                        <a:pt x="2" y="6"/>
                        <a:pt x="2" y="8"/>
                      </a:cubicBezTo>
                      <a:cubicBezTo>
                        <a:pt x="2" y="20"/>
                        <a:pt x="0" y="32"/>
                        <a:pt x="6" y="43"/>
                      </a:cubicBezTo>
                      <a:cubicBezTo>
                        <a:pt x="9" y="48"/>
                        <a:pt x="18" y="49"/>
                        <a:pt x="21" y="44"/>
                      </a:cubicBezTo>
                      <a:cubicBezTo>
                        <a:pt x="25" y="38"/>
                        <a:pt x="22" y="30"/>
                        <a:pt x="23" y="23"/>
                      </a:cubicBezTo>
                      <a:cubicBezTo>
                        <a:pt x="24" y="17"/>
                        <a:pt x="28" y="13"/>
                        <a:pt x="27" y="7"/>
                      </a:cubicBezTo>
                      <a:cubicBezTo>
                        <a:pt x="26" y="4"/>
                        <a:pt x="23" y="0"/>
                        <a:pt x="19" y="1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280" name="Freeform 234"/>
                <p:cNvSpPr>
                  <a:spLocks noChangeArrowheads="1"/>
                </p:cNvSpPr>
                <p:nvPr/>
              </p:nvSpPr>
              <p:spPr bwMode="auto">
                <a:xfrm>
                  <a:off x="646" y="3960"/>
                  <a:ext cx="38" cy="82"/>
                </a:xfrm>
                <a:custGeom>
                  <a:avLst/>
                  <a:gdLst>
                    <a:gd name="T0" fmla="*/ 27891 w 28"/>
                    <a:gd name="T1" fmla="*/ 0 h 48"/>
                    <a:gd name="T2" fmla="*/ 27891 w 28"/>
                    <a:gd name="T3" fmla="*/ 6386 h 48"/>
                    <a:gd name="T4" fmla="*/ 27891 w 28"/>
                    <a:gd name="T5" fmla="*/ 6386 h 48"/>
                    <a:gd name="T6" fmla="*/ 27891 w 28"/>
                    <a:gd name="T7" fmla="*/ 0 h 48"/>
                    <a:gd name="T8" fmla="*/ 10911 w 28"/>
                    <a:gd name="T9" fmla="*/ 17300 h 48"/>
                    <a:gd name="T10" fmla="*/ 20612 w 28"/>
                    <a:gd name="T11" fmla="*/ 6386 h 48"/>
                    <a:gd name="T12" fmla="*/ 10911 w 28"/>
                    <a:gd name="T13" fmla="*/ 17300 h 48"/>
                    <a:gd name="T14" fmla="*/ 10911 w 28"/>
                    <a:gd name="T15" fmla="*/ 17300 h 48"/>
                    <a:gd name="T16" fmla="*/ 8736 w 28"/>
                    <a:gd name="T17" fmla="*/ 10522 h 48"/>
                    <a:gd name="T18" fmla="*/ 8736 w 28"/>
                    <a:gd name="T19" fmla="*/ 17300 h 48"/>
                    <a:gd name="T20" fmla="*/ 10911 w 28"/>
                    <a:gd name="T21" fmla="*/ 17300 h 48"/>
                    <a:gd name="T22" fmla="*/ 6642 w 28"/>
                    <a:gd name="T23" fmla="*/ 17300 h 48"/>
                    <a:gd name="T24" fmla="*/ 7105 w 28"/>
                    <a:gd name="T25" fmla="*/ 26599 h 48"/>
                    <a:gd name="T26" fmla="*/ 6642 w 28"/>
                    <a:gd name="T27" fmla="*/ 17300 h 48"/>
                    <a:gd name="T28" fmla="*/ 4323 w 28"/>
                    <a:gd name="T29" fmla="*/ 46878 h 48"/>
                    <a:gd name="T30" fmla="*/ 4323 w 28"/>
                    <a:gd name="T31" fmla="*/ 46878 h 48"/>
                    <a:gd name="T32" fmla="*/ 1597 w 28"/>
                    <a:gd name="T33" fmla="*/ 46878 h 48"/>
                    <a:gd name="T34" fmla="*/ 4323 w 28"/>
                    <a:gd name="T35" fmla="*/ 77157 h 48"/>
                    <a:gd name="T36" fmla="*/ 4323 w 28"/>
                    <a:gd name="T37" fmla="*/ 46878 h 48"/>
                    <a:gd name="T38" fmla="*/ 7105 w 28"/>
                    <a:gd name="T39" fmla="*/ 263006 h 48"/>
                    <a:gd name="T40" fmla="*/ 10911 w 28"/>
                    <a:gd name="T41" fmla="*/ 258433 h 48"/>
                    <a:gd name="T42" fmla="*/ 10911 w 28"/>
                    <a:gd name="T43" fmla="*/ 258433 h 48"/>
                    <a:gd name="T44" fmla="*/ 13527 w 28"/>
                    <a:gd name="T45" fmla="*/ 279828 h 48"/>
                    <a:gd name="T46" fmla="*/ 14350 w 28"/>
                    <a:gd name="T47" fmla="*/ 275559 h 48"/>
                    <a:gd name="T48" fmla="*/ 13527 w 28"/>
                    <a:gd name="T49" fmla="*/ 279828 h 48"/>
                    <a:gd name="T50" fmla="*/ 25212 w 28"/>
                    <a:gd name="T51" fmla="*/ 275559 h 48"/>
                    <a:gd name="T52" fmla="*/ 20612 w 28"/>
                    <a:gd name="T53" fmla="*/ 279828 h 48"/>
                    <a:gd name="T54" fmla="*/ 32083 w 28"/>
                    <a:gd name="T55" fmla="*/ 269194 h 48"/>
                    <a:gd name="T56" fmla="*/ 29443 w 28"/>
                    <a:gd name="T57" fmla="*/ 263006 h 48"/>
                    <a:gd name="T58" fmla="*/ 29443 w 28"/>
                    <a:gd name="T59" fmla="*/ 263006 h 48"/>
                    <a:gd name="T60" fmla="*/ 34908 w 28"/>
                    <a:gd name="T61" fmla="*/ 184956 h 48"/>
                    <a:gd name="T62" fmla="*/ 32083 w 28"/>
                    <a:gd name="T63" fmla="*/ 184956 h 48"/>
                    <a:gd name="T64" fmla="*/ 34908 w 28"/>
                    <a:gd name="T65" fmla="*/ 184956 h 48"/>
                    <a:gd name="T66" fmla="*/ 32083 w 28"/>
                    <a:gd name="T67" fmla="*/ 138650 h 48"/>
                    <a:gd name="T68" fmla="*/ 32083 w 28"/>
                    <a:gd name="T69" fmla="*/ 138650 h 48"/>
                    <a:gd name="T70" fmla="*/ 33866 w 28"/>
                    <a:gd name="T71" fmla="*/ 138650 h 48"/>
                    <a:gd name="T72" fmla="*/ 38737 w 28"/>
                    <a:gd name="T73" fmla="*/ 43768 h 48"/>
                    <a:gd name="T74" fmla="*/ 34908 w 28"/>
                    <a:gd name="T75" fmla="*/ 101736 h 48"/>
                    <a:gd name="T76" fmla="*/ 39213 w 28"/>
                    <a:gd name="T77" fmla="*/ 43768 h 48"/>
                    <a:gd name="T78" fmla="*/ 38737 w 28"/>
                    <a:gd name="T79" fmla="*/ 43768 h 48"/>
                    <a:gd name="T80" fmla="*/ 38737 w 28"/>
                    <a:gd name="T81" fmla="*/ 43768 h 48"/>
                    <a:gd name="T82" fmla="*/ 39213 w 28"/>
                    <a:gd name="T83" fmla="*/ 43768 h 48"/>
                    <a:gd name="T84" fmla="*/ 39213 w 28"/>
                    <a:gd name="T85" fmla="*/ 35228 h 48"/>
                    <a:gd name="T86" fmla="*/ 38737 w 28"/>
                    <a:gd name="T87" fmla="*/ 35228 h 48"/>
                    <a:gd name="T88" fmla="*/ 39213 w 28"/>
                    <a:gd name="T89" fmla="*/ 35228 h 48"/>
                    <a:gd name="T90" fmla="*/ 27891 w 28"/>
                    <a:gd name="T91" fmla="*/ 6386 h 48"/>
                    <a:gd name="T92" fmla="*/ 36514 w 28"/>
                    <a:gd name="T93" fmla="*/ 28486 h 48"/>
                    <a:gd name="T94" fmla="*/ 27891 w 28"/>
                    <a:gd name="T95" fmla="*/ 0 h 48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</a:gdLst>
                  <a:ahLst/>
                  <a:cxnLst>
                    <a:cxn ang="T96">
                      <a:pos x="T0" y="T1"/>
                    </a:cxn>
                    <a:cxn ang="T97">
                      <a:pos x="T2" y="T3"/>
                    </a:cxn>
                    <a:cxn ang="T98">
                      <a:pos x="T4" y="T5"/>
                    </a:cxn>
                    <a:cxn ang="T99">
                      <a:pos x="T6" y="T7"/>
                    </a:cxn>
                    <a:cxn ang="T100">
                      <a:pos x="T8" y="T9"/>
                    </a:cxn>
                    <a:cxn ang="T101">
                      <a:pos x="T10" y="T11"/>
                    </a:cxn>
                    <a:cxn ang="T102">
                      <a:pos x="T12" y="T13"/>
                    </a:cxn>
                    <a:cxn ang="T103">
                      <a:pos x="T14" y="T15"/>
                    </a:cxn>
                    <a:cxn ang="T104">
                      <a:pos x="T16" y="T17"/>
                    </a:cxn>
                    <a:cxn ang="T105">
                      <a:pos x="T18" y="T19"/>
                    </a:cxn>
                    <a:cxn ang="T106">
                      <a:pos x="T20" y="T21"/>
                    </a:cxn>
                    <a:cxn ang="T107">
                      <a:pos x="T22" y="T23"/>
                    </a:cxn>
                    <a:cxn ang="T108">
                      <a:pos x="T24" y="T25"/>
                    </a:cxn>
                    <a:cxn ang="T109">
                      <a:pos x="T26" y="T27"/>
                    </a:cxn>
                    <a:cxn ang="T110">
                      <a:pos x="T28" y="T29"/>
                    </a:cxn>
                    <a:cxn ang="T111">
                      <a:pos x="T30" y="T31"/>
                    </a:cxn>
                    <a:cxn ang="T112">
                      <a:pos x="T32" y="T33"/>
                    </a:cxn>
                    <a:cxn ang="T113">
                      <a:pos x="T34" y="T35"/>
                    </a:cxn>
                    <a:cxn ang="T114">
                      <a:pos x="T36" y="T37"/>
                    </a:cxn>
                    <a:cxn ang="T115">
                      <a:pos x="T38" y="T39"/>
                    </a:cxn>
                    <a:cxn ang="T116">
                      <a:pos x="T40" y="T41"/>
                    </a:cxn>
                    <a:cxn ang="T117">
                      <a:pos x="T42" y="T43"/>
                    </a:cxn>
                    <a:cxn ang="T118">
                      <a:pos x="T44" y="T45"/>
                    </a:cxn>
                    <a:cxn ang="T119">
                      <a:pos x="T46" y="T47"/>
                    </a:cxn>
                    <a:cxn ang="T120">
                      <a:pos x="T48" y="T49"/>
                    </a:cxn>
                    <a:cxn ang="T121">
                      <a:pos x="T50" y="T51"/>
                    </a:cxn>
                    <a:cxn ang="T122">
                      <a:pos x="T52" y="T53"/>
                    </a:cxn>
                    <a:cxn ang="T123">
                      <a:pos x="T54" y="T55"/>
                    </a:cxn>
                    <a:cxn ang="T124">
                      <a:pos x="T56" y="T57"/>
                    </a:cxn>
                    <a:cxn ang="T125">
                      <a:pos x="T58" y="T59"/>
                    </a:cxn>
                    <a:cxn ang="T126">
                      <a:pos x="T60" y="T61"/>
                    </a:cxn>
                    <a:cxn ang="T127">
                      <a:pos x="T62" y="T63"/>
                    </a:cxn>
                    <a:cxn ang="T128">
                      <a:pos x="T64" y="T65"/>
                    </a:cxn>
                    <a:cxn ang="T129">
                      <a:pos x="T66" y="T67"/>
                    </a:cxn>
                    <a:cxn ang="T130">
                      <a:pos x="T68" y="T69"/>
                    </a:cxn>
                    <a:cxn ang="T131">
                      <a:pos x="T70" y="T71"/>
                    </a:cxn>
                    <a:cxn ang="T132">
                      <a:pos x="T72" y="T73"/>
                    </a:cxn>
                    <a:cxn ang="T133">
                      <a:pos x="T74" y="T75"/>
                    </a:cxn>
                    <a:cxn ang="T134">
                      <a:pos x="T76" y="T77"/>
                    </a:cxn>
                    <a:cxn ang="T135">
                      <a:pos x="T78" y="T79"/>
                    </a:cxn>
                    <a:cxn ang="T136">
                      <a:pos x="T80" y="T81"/>
                    </a:cxn>
                    <a:cxn ang="T137">
                      <a:pos x="T82" y="T83"/>
                    </a:cxn>
                    <a:cxn ang="T138">
                      <a:pos x="T84" y="T85"/>
                    </a:cxn>
                    <a:cxn ang="T139">
                      <a:pos x="T86" y="T87"/>
                    </a:cxn>
                    <a:cxn ang="T140">
                      <a:pos x="T88" y="T89"/>
                    </a:cxn>
                    <a:cxn ang="T141">
                      <a:pos x="T90" y="T91"/>
                    </a:cxn>
                    <a:cxn ang="T142">
                      <a:pos x="T92" y="T93"/>
                    </a:cxn>
                    <a:cxn ang="T143">
                      <a:pos x="T94" y="T95"/>
                    </a:cxn>
                  </a:cxnLst>
                  <a:rect l="0" t="0" r="r" b="b"/>
                  <a:pathLst>
                    <a:path w="28" h="48">
                      <a:moveTo>
                        <a:pt x="19" y="1"/>
                      </a:moveTo>
                      <a:lnTo>
                        <a:pt x="19" y="1"/>
                      </a:lnTo>
                      <a:lnTo>
                        <a:pt x="19" y="0"/>
                      </a:lnTo>
                      <a:lnTo>
                        <a:pt x="19" y="1"/>
                      </a:lnTo>
                      <a:close/>
                      <a:moveTo>
                        <a:pt x="19" y="1"/>
                      </a:moveTo>
                      <a:lnTo>
                        <a:pt x="19" y="1"/>
                      </a:lnTo>
                      <a:close/>
                      <a:moveTo>
                        <a:pt x="19" y="1"/>
                      </a:moveTo>
                      <a:cubicBezTo>
                        <a:pt x="17" y="1"/>
                        <a:pt x="16" y="1"/>
                        <a:pt x="14" y="1"/>
                      </a:cubicBezTo>
                      <a:lnTo>
                        <a:pt x="14" y="0"/>
                      </a:lnTo>
                      <a:cubicBezTo>
                        <a:pt x="16" y="0"/>
                        <a:pt x="17" y="0"/>
                        <a:pt x="19" y="0"/>
                      </a:cubicBezTo>
                      <a:lnTo>
                        <a:pt x="19" y="1"/>
                      </a:lnTo>
                      <a:close/>
                      <a:moveTo>
                        <a:pt x="14" y="1"/>
                      </a:moveTo>
                      <a:cubicBezTo>
                        <a:pt x="12" y="1"/>
                        <a:pt x="9" y="1"/>
                        <a:pt x="7" y="3"/>
                      </a:cubicBezTo>
                      <a:lnTo>
                        <a:pt x="6" y="2"/>
                      </a:lnTo>
                      <a:cubicBezTo>
                        <a:pt x="8" y="0"/>
                        <a:pt x="12" y="0"/>
                        <a:pt x="14" y="0"/>
                      </a:cubicBezTo>
                      <a:lnTo>
                        <a:pt x="14" y="1"/>
                      </a:lnTo>
                      <a:close/>
                      <a:moveTo>
                        <a:pt x="7" y="3"/>
                      </a:moveTo>
                      <a:lnTo>
                        <a:pt x="7" y="3"/>
                      </a:lnTo>
                      <a:lnTo>
                        <a:pt x="6" y="2"/>
                      </a:lnTo>
                      <a:lnTo>
                        <a:pt x="7" y="3"/>
                      </a:lnTo>
                      <a:close/>
                      <a:moveTo>
                        <a:pt x="7" y="3"/>
                      </a:moveTo>
                      <a:lnTo>
                        <a:pt x="7" y="3"/>
                      </a:lnTo>
                      <a:lnTo>
                        <a:pt x="6" y="2"/>
                      </a:lnTo>
                      <a:lnTo>
                        <a:pt x="7" y="3"/>
                      </a:lnTo>
                      <a:close/>
                      <a:moveTo>
                        <a:pt x="7" y="3"/>
                      </a:moveTo>
                      <a:cubicBezTo>
                        <a:pt x="6" y="3"/>
                        <a:pt x="6" y="3"/>
                        <a:pt x="6" y="3"/>
                      </a:cubicBezTo>
                      <a:lnTo>
                        <a:pt x="5" y="2"/>
                      </a:lnTo>
                      <a:cubicBezTo>
                        <a:pt x="5" y="2"/>
                        <a:pt x="5" y="2"/>
                        <a:pt x="6" y="2"/>
                      </a:cubicBezTo>
                      <a:lnTo>
                        <a:pt x="7" y="3"/>
                      </a:lnTo>
                      <a:close/>
                      <a:moveTo>
                        <a:pt x="6" y="3"/>
                      </a:moveTo>
                      <a:cubicBezTo>
                        <a:pt x="5" y="4"/>
                        <a:pt x="5" y="4"/>
                        <a:pt x="5" y="4"/>
                      </a:cubicBezTo>
                      <a:lnTo>
                        <a:pt x="4" y="3"/>
                      </a:lnTo>
                      <a:cubicBezTo>
                        <a:pt x="4" y="3"/>
                        <a:pt x="4" y="3"/>
                        <a:pt x="5" y="2"/>
                      </a:cubicBezTo>
                      <a:lnTo>
                        <a:pt x="6" y="3"/>
                      </a:lnTo>
                      <a:close/>
                      <a:moveTo>
                        <a:pt x="5" y="4"/>
                      </a:moveTo>
                      <a:cubicBezTo>
                        <a:pt x="4" y="5"/>
                        <a:pt x="3" y="7"/>
                        <a:pt x="3" y="8"/>
                      </a:cubicBezTo>
                      <a:lnTo>
                        <a:pt x="1" y="8"/>
                      </a:lnTo>
                      <a:cubicBezTo>
                        <a:pt x="1" y="6"/>
                        <a:pt x="2" y="5"/>
                        <a:pt x="4" y="3"/>
                      </a:cubicBezTo>
                      <a:lnTo>
                        <a:pt x="5" y="4"/>
                      </a:lnTo>
                      <a:close/>
                      <a:moveTo>
                        <a:pt x="3" y="8"/>
                      </a:moveTo>
                      <a:lnTo>
                        <a:pt x="3" y="8"/>
                      </a:lnTo>
                      <a:lnTo>
                        <a:pt x="2" y="8"/>
                      </a:lnTo>
                      <a:lnTo>
                        <a:pt x="3" y="8"/>
                      </a:lnTo>
                      <a:close/>
                      <a:moveTo>
                        <a:pt x="3" y="8"/>
                      </a:moveTo>
                      <a:lnTo>
                        <a:pt x="3" y="8"/>
                      </a:lnTo>
                      <a:lnTo>
                        <a:pt x="1" y="8"/>
                      </a:lnTo>
                      <a:lnTo>
                        <a:pt x="3" y="8"/>
                      </a:lnTo>
                      <a:close/>
                      <a:moveTo>
                        <a:pt x="3" y="8"/>
                      </a:moveTo>
                      <a:cubicBezTo>
                        <a:pt x="3" y="9"/>
                        <a:pt x="3" y="11"/>
                        <a:pt x="3" y="13"/>
                      </a:cubicBezTo>
                      <a:lnTo>
                        <a:pt x="1" y="13"/>
                      </a:lnTo>
                      <a:cubicBezTo>
                        <a:pt x="1" y="11"/>
                        <a:pt x="1" y="9"/>
                        <a:pt x="1" y="8"/>
                      </a:cubicBezTo>
                      <a:lnTo>
                        <a:pt x="3" y="8"/>
                      </a:lnTo>
                      <a:close/>
                      <a:moveTo>
                        <a:pt x="3" y="13"/>
                      </a:moveTo>
                      <a:cubicBezTo>
                        <a:pt x="2" y="23"/>
                        <a:pt x="2" y="34"/>
                        <a:pt x="7" y="43"/>
                      </a:cubicBezTo>
                      <a:lnTo>
                        <a:pt x="5" y="44"/>
                      </a:lnTo>
                      <a:cubicBezTo>
                        <a:pt x="0" y="34"/>
                        <a:pt x="1" y="23"/>
                        <a:pt x="1" y="13"/>
                      </a:cubicBezTo>
                      <a:lnTo>
                        <a:pt x="3" y="13"/>
                      </a:lnTo>
                      <a:close/>
                      <a:moveTo>
                        <a:pt x="7" y="43"/>
                      </a:moveTo>
                      <a:lnTo>
                        <a:pt x="7" y="43"/>
                      </a:lnTo>
                      <a:lnTo>
                        <a:pt x="6" y="43"/>
                      </a:lnTo>
                      <a:lnTo>
                        <a:pt x="7" y="43"/>
                      </a:lnTo>
                      <a:close/>
                      <a:moveTo>
                        <a:pt x="7" y="43"/>
                      </a:moveTo>
                      <a:cubicBezTo>
                        <a:pt x="7" y="44"/>
                        <a:pt x="9" y="45"/>
                        <a:pt x="10" y="46"/>
                      </a:cubicBezTo>
                      <a:lnTo>
                        <a:pt x="9" y="47"/>
                      </a:lnTo>
                      <a:cubicBezTo>
                        <a:pt x="8" y="46"/>
                        <a:pt x="6" y="45"/>
                        <a:pt x="5" y="43"/>
                      </a:cubicBezTo>
                      <a:lnTo>
                        <a:pt x="7" y="43"/>
                      </a:lnTo>
                      <a:close/>
                      <a:moveTo>
                        <a:pt x="10" y="46"/>
                      </a:moveTo>
                      <a:cubicBezTo>
                        <a:pt x="11" y="46"/>
                        <a:pt x="13" y="47"/>
                        <a:pt x="14" y="47"/>
                      </a:cubicBezTo>
                      <a:lnTo>
                        <a:pt x="14" y="48"/>
                      </a:lnTo>
                      <a:cubicBezTo>
                        <a:pt x="12" y="48"/>
                        <a:pt x="11" y="48"/>
                        <a:pt x="9" y="47"/>
                      </a:cubicBezTo>
                      <a:lnTo>
                        <a:pt x="10" y="46"/>
                      </a:lnTo>
                      <a:close/>
                      <a:moveTo>
                        <a:pt x="14" y="47"/>
                      </a:moveTo>
                      <a:cubicBezTo>
                        <a:pt x="15" y="47"/>
                        <a:pt x="16" y="47"/>
                        <a:pt x="17" y="46"/>
                      </a:cubicBezTo>
                      <a:lnTo>
                        <a:pt x="18" y="47"/>
                      </a:lnTo>
                      <a:cubicBezTo>
                        <a:pt x="17" y="48"/>
                        <a:pt x="15" y="48"/>
                        <a:pt x="14" y="48"/>
                      </a:cubicBezTo>
                      <a:lnTo>
                        <a:pt x="14" y="47"/>
                      </a:lnTo>
                      <a:close/>
                      <a:moveTo>
                        <a:pt x="17" y="46"/>
                      </a:moveTo>
                      <a:cubicBezTo>
                        <a:pt x="19" y="46"/>
                        <a:pt x="20" y="45"/>
                        <a:pt x="20" y="44"/>
                      </a:cubicBezTo>
                      <a:lnTo>
                        <a:pt x="22" y="45"/>
                      </a:lnTo>
                      <a:cubicBezTo>
                        <a:pt x="21" y="46"/>
                        <a:pt x="20" y="47"/>
                        <a:pt x="18" y="47"/>
                      </a:cubicBezTo>
                      <a:lnTo>
                        <a:pt x="17" y="46"/>
                      </a:lnTo>
                      <a:close/>
                      <a:moveTo>
                        <a:pt x="20" y="44"/>
                      </a:moveTo>
                      <a:lnTo>
                        <a:pt x="20" y="44"/>
                      </a:lnTo>
                      <a:lnTo>
                        <a:pt x="21" y="44"/>
                      </a:lnTo>
                      <a:lnTo>
                        <a:pt x="20" y="44"/>
                      </a:lnTo>
                      <a:close/>
                      <a:moveTo>
                        <a:pt x="20" y="44"/>
                      </a:moveTo>
                      <a:cubicBezTo>
                        <a:pt x="23" y="40"/>
                        <a:pt x="23" y="36"/>
                        <a:pt x="22" y="31"/>
                      </a:cubicBezTo>
                      <a:lnTo>
                        <a:pt x="24" y="31"/>
                      </a:lnTo>
                      <a:cubicBezTo>
                        <a:pt x="24" y="36"/>
                        <a:pt x="25" y="41"/>
                        <a:pt x="22" y="45"/>
                      </a:cubicBezTo>
                      <a:lnTo>
                        <a:pt x="20" y="44"/>
                      </a:lnTo>
                      <a:close/>
                      <a:moveTo>
                        <a:pt x="22" y="31"/>
                      </a:moveTo>
                      <a:cubicBezTo>
                        <a:pt x="22" y="29"/>
                        <a:pt x="21" y="26"/>
                        <a:pt x="22" y="23"/>
                      </a:cubicBezTo>
                      <a:lnTo>
                        <a:pt x="23" y="23"/>
                      </a:lnTo>
                      <a:cubicBezTo>
                        <a:pt x="23" y="26"/>
                        <a:pt x="23" y="29"/>
                        <a:pt x="24" y="31"/>
                      </a:cubicBezTo>
                      <a:lnTo>
                        <a:pt x="22" y="31"/>
                      </a:lnTo>
                      <a:close/>
                      <a:moveTo>
                        <a:pt x="22" y="23"/>
                      </a:moveTo>
                      <a:lnTo>
                        <a:pt x="22" y="23"/>
                      </a:lnTo>
                      <a:lnTo>
                        <a:pt x="23" y="23"/>
                      </a:lnTo>
                      <a:lnTo>
                        <a:pt x="22" y="23"/>
                      </a:lnTo>
                      <a:close/>
                      <a:moveTo>
                        <a:pt x="22" y="23"/>
                      </a:moveTo>
                      <a:cubicBezTo>
                        <a:pt x="22" y="21"/>
                        <a:pt x="23" y="19"/>
                        <a:pt x="24" y="17"/>
                      </a:cubicBezTo>
                      <a:lnTo>
                        <a:pt x="25" y="17"/>
                      </a:lnTo>
                      <a:cubicBezTo>
                        <a:pt x="25" y="19"/>
                        <a:pt x="24" y="21"/>
                        <a:pt x="23" y="23"/>
                      </a:cubicBezTo>
                      <a:lnTo>
                        <a:pt x="22" y="23"/>
                      </a:lnTo>
                      <a:close/>
                      <a:moveTo>
                        <a:pt x="24" y="17"/>
                      </a:moveTo>
                      <a:cubicBezTo>
                        <a:pt x="25" y="14"/>
                        <a:pt x="27" y="11"/>
                        <a:pt x="26" y="7"/>
                      </a:cubicBezTo>
                      <a:lnTo>
                        <a:pt x="27" y="7"/>
                      </a:lnTo>
                      <a:cubicBezTo>
                        <a:pt x="28" y="11"/>
                        <a:pt x="27" y="14"/>
                        <a:pt x="25" y="17"/>
                      </a:cubicBezTo>
                      <a:lnTo>
                        <a:pt x="24" y="17"/>
                      </a:lnTo>
                      <a:close/>
                      <a:moveTo>
                        <a:pt x="26" y="7"/>
                      </a:moveTo>
                      <a:lnTo>
                        <a:pt x="26" y="7"/>
                      </a:lnTo>
                      <a:lnTo>
                        <a:pt x="27" y="7"/>
                      </a:lnTo>
                      <a:lnTo>
                        <a:pt x="26" y="7"/>
                      </a:lnTo>
                      <a:close/>
                      <a:moveTo>
                        <a:pt x="26" y="7"/>
                      </a:moveTo>
                      <a:lnTo>
                        <a:pt x="26" y="7"/>
                      </a:lnTo>
                      <a:lnTo>
                        <a:pt x="27" y="7"/>
                      </a:lnTo>
                      <a:lnTo>
                        <a:pt x="26" y="7"/>
                      </a:lnTo>
                      <a:close/>
                      <a:moveTo>
                        <a:pt x="27" y="7"/>
                      </a:moveTo>
                      <a:lnTo>
                        <a:pt x="27" y="7"/>
                      </a:lnTo>
                      <a:close/>
                      <a:moveTo>
                        <a:pt x="26" y="7"/>
                      </a:moveTo>
                      <a:cubicBezTo>
                        <a:pt x="26" y="7"/>
                        <a:pt x="26" y="6"/>
                        <a:pt x="26" y="6"/>
                      </a:cubicBezTo>
                      <a:lnTo>
                        <a:pt x="27" y="6"/>
                      </a:lnTo>
                      <a:cubicBezTo>
                        <a:pt x="27" y="6"/>
                        <a:pt x="27" y="7"/>
                        <a:pt x="27" y="7"/>
                      </a:cubicBezTo>
                      <a:lnTo>
                        <a:pt x="26" y="7"/>
                      </a:lnTo>
                      <a:close/>
                      <a:moveTo>
                        <a:pt x="26" y="6"/>
                      </a:moveTo>
                      <a:cubicBezTo>
                        <a:pt x="25" y="6"/>
                        <a:pt x="25" y="5"/>
                        <a:pt x="25" y="5"/>
                      </a:cubicBezTo>
                      <a:lnTo>
                        <a:pt x="26" y="4"/>
                      </a:lnTo>
                      <a:cubicBezTo>
                        <a:pt x="27" y="5"/>
                        <a:pt x="27" y="5"/>
                        <a:pt x="27" y="6"/>
                      </a:cubicBezTo>
                      <a:lnTo>
                        <a:pt x="26" y="6"/>
                      </a:lnTo>
                      <a:close/>
                      <a:moveTo>
                        <a:pt x="25" y="5"/>
                      </a:moveTo>
                      <a:cubicBezTo>
                        <a:pt x="24" y="3"/>
                        <a:pt x="22" y="1"/>
                        <a:pt x="19" y="1"/>
                      </a:cubicBezTo>
                      <a:lnTo>
                        <a:pt x="19" y="0"/>
                      </a:lnTo>
                      <a:cubicBezTo>
                        <a:pt x="22" y="0"/>
                        <a:pt x="25" y="2"/>
                        <a:pt x="26" y="4"/>
                      </a:cubicBezTo>
                      <a:lnTo>
                        <a:pt x="25" y="5"/>
                      </a:lnTo>
                      <a:close/>
                      <a:moveTo>
                        <a:pt x="19" y="0"/>
                      </a:moveTo>
                      <a:lnTo>
                        <a:pt x="19" y="0"/>
                      </a:lnTo>
                      <a:lnTo>
                        <a:pt x="19" y="1"/>
                      </a:lnTo>
                      <a:lnTo>
                        <a:pt x="19" y="0"/>
                      </a:lnTo>
                      <a:close/>
                    </a:path>
                  </a:pathLst>
                </a:custGeom>
                <a:solidFill>
                  <a:srgbClr val="94939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281" name="Freeform 235"/>
                <p:cNvSpPr>
                  <a:spLocks noChangeArrowheads="1"/>
                </p:cNvSpPr>
                <p:nvPr/>
              </p:nvSpPr>
              <p:spPr bwMode="auto">
                <a:xfrm>
                  <a:off x="824" y="3715"/>
                  <a:ext cx="54" cy="52"/>
                </a:xfrm>
                <a:custGeom>
                  <a:avLst/>
                  <a:gdLst>
                    <a:gd name="T0" fmla="*/ 36308 w 40"/>
                    <a:gd name="T1" fmla="*/ 12974 h 30"/>
                    <a:gd name="T2" fmla="*/ 18001 w 40"/>
                    <a:gd name="T3" fmla="*/ 60020 h 30"/>
                    <a:gd name="T4" fmla="*/ 1577 w 40"/>
                    <a:gd name="T5" fmla="*/ 201510 h 30"/>
                    <a:gd name="T6" fmla="*/ 1577 w 40"/>
                    <a:gd name="T7" fmla="*/ 222473 h 30"/>
                    <a:gd name="T8" fmla="*/ 23556 w 40"/>
                    <a:gd name="T9" fmla="*/ 201510 h 30"/>
                    <a:gd name="T10" fmla="*/ 50583 w 40"/>
                    <a:gd name="T11" fmla="*/ 188947 h 30"/>
                    <a:gd name="T12" fmla="*/ 50583 w 40"/>
                    <a:gd name="T13" fmla="*/ 60020 h 30"/>
                    <a:gd name="T14" fmla="*/ 47975 w 40"/>
                    <a:gd name="T15" fmla="*/ 7769 h 30"/>
                    <a:gd name="T16" fmla="*/ 36308 w 40"/>
                    <a:gd name="T17" fmla="*/ 12974 h 30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40" h="30">
                      <a:moveTo>
                        <a:pt x="24" y="2"/>
                      </a:moveTo>
                      <a:cubicBezTo>
                        <a:pt x="21" y="6"/>
                        <a:pt x="15" y="6"/>
                        <a:pt x="12" y="8"/>
                      </a:cubicBezTo>
                      <a:cubicBezTo>
                        <a:pt x="5" y="13"/>
                        <a:pt x="5" y="21"/>
                        <a:pt x="1" y="27"/>
                      </a:cubicBezTo>
                      <a:cubicBezTo>
                        <a:pt x="0" y="28"/>
                        <a:pt x="2" y="29"/>
                        <a:pt x="1" y="30"/>
                      </a:cubicBezTo>
                      <a:cubicBezTo>
                        <a:pt x="6" y="30"/>
                        <a:pt x="11" y="30"/>
                        <a:pt x="16" y="27"/>
                      </a:cubicBezTo>
                      <a:cubicBezTo>
                        <a:pt x="21" y="25"/>
                        <a:pt x="29" y="28"/>
                        <a:pt x="34" y="25"/>
                      </a:cubicBezTo>
                      <a:cubicBezTo>
                        <a:pt x="40" y="21"/>
                        <a:pt x="37" y="13"/>
                        <a:pt x="34" y="8"/>
                      </a:cubicBezTo>
                      <a:cubicBezTo>
                        <a:pt x="33" y="6"/>
                        <a:pt x="34" y="2"/>
                        <a:pt x="32" y="1"/>
                      </a:cubicBezTo>
                      <a:cubicBezTo>
                        <a:pt x="30" y="0"/>
                        <a:pt x="26" y="0"/>
                        <a:pt x="24" y="2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282" name="Freeform 236"/>
                <p:cNvSpPr>
                  <a:spLocks noChangeArrowheads="1"/>
                </p:cNvSpPr>
                <p:nvPr/>
              </p:nvSpPr>
              <p:spPr bwMode="auto">
                <a:xfrm>
                  <a:off x="822" y="3714"/>
                  <a:ext cx="54" cy="53"/>
                </a:xfrm>
                <a:custGeom>
                  <a:avLst/>
                  <a:gdLst>
                    <a:gd name="T0" fmla="*/ 25186 w 40"/>
                    <a:gd name="T1" fmla="*/ 29036 h 32"/>
                    <a:gd name="T2" fmla="*/ 27608 w 40"/>
                    <a:gd name="T3" fmla="*/ 34029 h 32"/>
                    <a:gd name="T4" fmla="*/ 25186 w 40"/>
                    <a:gd name="T5" fmla="*/ 29036 h 32"/>
                    <a:gd name="T6" fmla="*/ 19331 w 40"/>
                    <a:gd name="T7" fmla="*/ 42185 h 32"/>
                    <a:gd name="T8" fmla="*/ 19331 w 40"/>
                    <a:gd name="T9" fmla="*/ 42185 h 32"/>
                    <a:gd name="T10" fmla="*/ 18001 w 40"/>
                    <a:gd name="T11" fmla="*/ 38874 h 32"/>
                    <a:gd name="T12" fmla="*/ 2610 w 40"/>
                    <a:gd name="T13" fmla="*/ 122326 h 32"/>
                    <a:gd name="T14" fmla="*/ 9252 w 40"/>
                    <a:gd name="T15" fmla="*/ 89830 h 32"/>
                    <a:gd name="T16" fmla="*/ 2610 w 40"/>
                    <a:gd name="T17" fmla="*/ 122326 h 32"/>
                    <a:gd name="T18" fmla="*/ 4307 w 40"/>
                    <a:gd name="T19" fmla="*/ 124620 h 32"/>
                    <a:gd name="T20" fmla="*/ 2610 w 40"/>
                    <a:gd name="T21" fmla="*/ 122326 h 32"/>
                    <a:gd name="T22" fmla="*/ 2610 w 40"/>
                    <a:gd name="T23" fmla="*/ 130287 h 32"/>
                    <a:gd name="T24" fmla="*/ 4307 w 40"/>
                    <a:gd name="T25" fmla="*/ 138469 h 32"/>
                    <a:gd name="T26" fmla="*/ 4307 w 40"/>
                    <a:gd name="T27" fmla="*/ 124620 h 32"/>
                    <a:gd name="T28" fmla="*/ 2610 w 40"/>
                    <a:gd name="T29" fmla="*/ 132621 h 32"/>
                    <a:gd name="T30" fmla="*/ 2610 w 40"/>
                    <a:gd name="T31" fmla="*/ 132621 h 32"/>
                    <a:gd name="T32" fmla="*/ 2610 w 40"/>
                    <a:gd name="T33" fmla="*/ 138469 h 32"/>
                    <a:gd name="T34" fmla="*/ 23556 w 40"/>
                    <a:gd name="T35" fmla="*/ 122326 h 32"/>
                    <a:gd name="T36" fmla="*/ 13685 w 40"/>
                    <a:gd name="T37" fmla="*/ 130287 h 32"/>
                    <a:gd name="T38" fmla="*/ 25186 w 40"/>
                    <a:gd name="T39" fmla="*/ 122326 h 32"/>
                    <a:gd name="T40" fmla="*/ 37267 w 40"/>
                    <a:gd name="T41" fmla="*/ 117479 h 32"/>
                    <a:gd name="T42" fmla="*/ 23556 w 40"/>
                    <a:gd name="T43" fmla="*/ 122326 h 32"/>
                    <a:gd name="T44" fmla="*/ 53218 w 40"/>
                    <a:gd name="T45" fmla="*/ 111423 h 32"/>
                    <a:gd name="T46" fmla="*/ 52616 w 40"/>
                    <a:gd name="T47" fmla="*/ 109551 h 32"/>
                    <a:gd name="T48" fmla="*/ 52616 w 40"/>
                    <a:gd name="T49" fmla="*/ 109551 h 32"/>
                    <a:gd name="T50" fmla="*/ 58269 w 40"/>
                    <a:gd name="T51" fmla="*/ 76688 h 32"/>
                    <a:gd name="T52" fmla="*/ 57303 w 40"/>
                    <a:gd name="T53" fmla="*/ 76688 h 32"/>
                    <a:gd name="T54" fmla="*/ 58269 w 40"/>
                    <a:gd name="T55" fmla="*/ 76688 h 32"/>
                    <a:gd name="T56" fmla="*/ 50583 w 40"/>
                    <a:gd name="T57" fmla="*/ 38874 h 32"/>
                    <a:gd name="T58" fmla="*/ 50583 w 40"/>
                    <a:gd name="T59" fmla="*/ 38874 h 32"/>
                    <a:gd name="T60" fmla="*/ 53218 w 40"/>
                    <a:gd name="T61" fmla="*/ 38874 h 32"/>
                    <a:gd name="T62" fmla="*/ 50583 w 40"/>
                    <a:gd name="T63" fmla="*/ 38874 h 32"/>
                    <a:gd name="T64" fmla="*/ 50583 w 40"/>
                    <a:gd name="T65" fmla="*/ 38874 h 32"/>
                    <a:gd name="T66" fmla="*/ 53218 w 40"/>
                    <a:gd name="T67" fmla="*/ 38874 h 32"/>
                    <a:gd name="T68" fmla="*/ 48994 w 40"/>
                    <a:gd name="T69" fmla="*/ 12891 h 32"/>
                    <a:gd name="T70" fmla="*/ 50583 w 40"/>
                    <a:gd name="T71" fmla="*/ 25975 h 32"/>
                    <a:gd name="T72" fmla="*/ 48994 w 40"/>
                    <a:gd name="T73" fmla="*/ 7925 h 32"/>
                    <a:gd name="T74" fmla="*/ 48994 w 40"/>
                    <a:gd name="T75" fmla="*/ 7925 h 32"/>
                    <a:gd name="T76" fmla="*/ 48994 w 40"/>
                    <a:gd name="T77" fmla="*/ 12891 h 32"/>
                    <a:gd name="T78" fmla="*/ 48994 w 40"/>
                    <a:gd name="T79" fmla="*/ 7925 h 32"/>
                    <a:gd name="T80" fmla="*/ 46225 w 40"/>
                    <a:gd name="T81" fmla="*/ 7925 h 32"/>
                    <a:gd name="T82" fmla="*/ 47975 w 40"/>
                    <a:gd name="T83" fmla="*/ 7925 h 32"/>
                    <a:gd name="T84" fmla="*/ 46225 w 40"/>
                    <a:gd name="T85" fmla="*/ 7925 h 32"/>
                    <a:gd name="T86" fmla="*/ 36308 w 40"/>
                    <a:gd name="T87" fmla="*/ 12891 h 32"/>
                    <a:gd name="T88" fmla="*/ 36308 w 40"/>
                    <a:gd name="T89" fmla="*/ 12891 h 32"/>
                    <a:gd name="T90" fmla="*/ 36308 w 40"/>
                    <a:gd name="T91" fmla="*/ 12891 h 32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</a:gdLst>
                  <a:ahLst/>
                  <a:cxnLst>
                    <a:cxn ang="T92">
                      <a:pos x="T0" y="T1"/>
                    </a:cxn>
                    <a:cxn ang="T93">
                      <a:pos x="T2" y="T3"/>
                    </a:cxn>
                    <a:cxn ang="T94">
                      <a:pos x="T4" y="T5"/>
                    </a:cxn>
                    <a:cxn ang="T95">
                      <a:pos x="T6" y="T7"/>
                    </a:cxn>
                    <a:cxn ang="T96">
                      <a:pos x="T8" y="T9"/>
                    </a:cxn>
                    <a:cxn ang="T97">
                      <a:pos x="T10" y="T11"/>
                    </a:cxn>
                    <a:cxn ang="T98">
                      <a:pos x="T12" y="T13"/>
                    </a:cxn>
                    <a:cxn ang="T99">
                      <a:pos x="T14" y="T15"/>
                    </a:cxn>
                    <a:cxn ang="T100">
                      <a:pos x="T16" y="T17"/>
                    </a:cxn>
                    <a:cxn ang="T101">
                      <a:pos x="T18" y="T19"/>
                    </a:cxn>
                    <a:cxn ang="T102">
                      <a:pos x="T20" y="T21"/>
                    </a:cxn>
                    <a:cxn ang="T103">
                      <a:pos x="T22" y="T23"/>
                    </a:cxn>
                    <a:cxn ang="T104">
                      <a:pos x="T24" y="T25"/>
                    </a:cxn>
                    <a:cxn ang="T105">
                      <a:pos x="T26" y="T27"/>
                    </a:cxn>
                    <a:cxn ang="T106">
                      <a:pos x="T28" y="T29"/>
                    </a:cxn>
                    <a:cxn ang="T107">
                      <a:pos x="T30" y="T31"/>
                    </a:cxn>
                    <a:cxn ang="T108">
                      <a:pos x="T32" y="T33"/>
                    </a:cxn>
                    <a:cxn ang="T109">
                      <a:pos x="T34" y="T35"/>
                    </a:cxn>
                    <a:cxn ang="T110">
                      <a:pos x="T36" y="T37"/>
                    </a:cxn>
                    <a:cxn ang="T111">
                      <a:pos x="T38" y="T39"/>
                    </a:cxn>
                    <a:cxn ang="T112">
                      <a:pos x="T40" y="T41"/>
                    </a:cxn>
                    <a:cxn ang="T113">
                      <a:pos x="T42" y="T43"/>
                    </a:cxn>
                    <a:cxn ang="T114">
                      <a:pos x="T44" y="T45"/>
                    </a:cxn>
                    <a:cxn ang="T115">
                      <a:pos x="T46" y="T47"/>
                    </a:cxn>
                    <a:cxn ang="T116">
                      <a:pos x="T48" y="T49"/>
                    </a:cxn>
                    <a:cxn ang="T117">
                      <a:pos x="T50" y="T51"/>
                    </a:cxn>
                    <a:cxn ang="T118">
                      <a:pos x="T52" y="T53"/>
                    </a:cxn>
                    <a:cxn ang="T119">
                      <a:pos x="T54" y="T55"/>
                    </a:cxn>
                    <a:cxn ang="T120">
                      <a:pos x="T56" y="T57"/>
                    </a:cxn>
                    <a:cxn ang="T121">
                      <a:pos x="T58" y="T59"/>
                    </a:cxn>
                    <a:cxn ang="T122">
                      <a:pos x="T60" y="T61"/>
                    </a:cxn>
                    <a:cxn ang="T123">
                      <a:pos x="T62" y="T63"/>
                    </a:cxn>
                    <a:cxn ang="T124">
                      <a:pos x="T64" y="T65"/>
                    </a:cxn>
                    <a:cxn ang="T125">
                      <a:pos x="T66" y="T67"/>
                    </a:cxn>
                    <a:cxn ang="T126">
                      <a:pos x="T68" y="T69"/>
                    </a:cxn>
                    <a:cxn ang="T127">
                      <a:pos x="T70" y="T71"/>
                    </a:cxn>
                    <a:cxn ang="T128">
                      <a:pos x="T72" y="T73"/>
                    </a:cxn>
                    <a:cxn ang="T129">
                      <a:pos x="T74" y="T75"/>
                    </a:cxn>
                    <a:cxn ang="T130">
                      <a:pos x="T76" y="T77"/>
                    </a:cxn>
                    <a:cxn ang="T131">
                      <a:pos x="T78" y="T79"/>
                    </a:cxn>
                    <a:cxn ang="T132">
                      <a:pos x="T80" y="T81"/>
                    </a:cxn>
                    <a:cxn ang="T133">
                      <a:pos x="T82" y="T83"/>
                    </a:cxn>
                    <a:cxn ang="T134">
                      <a:pos x="T84" y="T85"/>
                    </a:cxn>
                    <a:cxn ang="T135">
                      <a:pos x="T86" y="T87"/>
                    </a:cxn>
                    <a:cxn ang="T136">
                      <a:pos x="T88" y="T89"/>
                    </a:cxn>
                    <a:cxn ang="T137">
                      <a:pos x="T90" y="T91"/>
                    </a:cxn>
                  </a:cxnLst>
                  <a:rect l="0" t="0" r="r" b="b"/>
                  <a:pathLst>
                    <a:path w="40" h="32">
                      <a:moveTo>
                        <a:pt x="25" y="4"/>
                      </a:moveTo>
                      <a:cubicBezTo>
                        <a:pt x="23" y="6"/>
                        <a:pt x="21" y="7"/>
                        <a:pt x="18" y="8"/>
                      </a:cubicBezTo>
                      <a:lnTo>
                        <a:pt x="17" y="7"/>
                      </a:lnTo>
                      <a:cubicBezTo>
                        <a:pt x="20" y="6"/>
                        <a:pt x="22" y="5"/>
                        <a:pt x="24" y="3"/>
                      </a:cubicBezTo>
                      <a:lnTo>
                        <a:pt x="25" y="4"/>
                      </a:lnTo>
                      <a:close/>
                      <a:moveTo>
                        <a:pt x="18" y="8"/>
                      </a:moveTo>
                      <a:cubicBezTo>
                        <a:pt x="16" y="8"/>
                        <a:pt x="14" y="9"/>
                        <a:pt x="13" y="10"/>
                      </a:cubicBezTo>
                      <a:lnTo>
                        <a:pt x="12" y="9"/>
                      </a:lnTo>
                      <a:cubicBezTo>
                        <a:pt x="14" y="8"/>
                        <a:pt x="15" y="7"/>
                        <a:pt x="17" y="7"/>
                      </a:cubicBezTo>
                      <a:lnTo>
                        <a:pt x="18" y="8"/>
                      </a:lnTo>
                      <a:close/>
                      <a:moveTo>
                        <a:pt x="13" y="10"/>
                      </a:moveTo>
                      <a:lnTo>
                        <a:pt x="13" y="10"/>
                      </a:lnTo>
                      <a:lnTo>
                        <a:pt x="13" y="9"/>
                      </a:lnTo>
                      <a:lnTo>
                        <a:pt x="13" y="10"/>
                      </a:lnTo>
                      <a:close/>
                      <a:moveTo>
                        <a:pt x="13" y="10"/>
                      </a:moveTo>
                      <a:cubicBezTo>
                        <a:pt x="9" y="12"/>
                        <a:pt x="8" y="16"/>
                        <a:pt x="6" y="21"/>
                      </a:cubicBezTo>
                      <a:lnTo>
                        <a:pt x="5" y="20"/>
                      </a:lnTo>
                      <a:cubicBezTo>
                        <a:pt x="6" y="16"/>
                        <a:pt x="8" y="12"/>
                        <a:pt x="12" y="9"/>
                      </a:cubicBezTo>
                      <a:lnTo>
                        <a:pt x="13" y="10"/>
                      </a:lnTo>
                      <a:close/>
                      <a:moveTo>
                        <a:pt x="6" y="21"/>
                      </a:moveTo>
                      <a:cubicBezTo>
                        <a:pt x="5" y="23"/>
                        <a:pt x="4" y="26"/>
                        <a:pt x="2" y="28"/>
                      </a:cubicBezTo>
                      <a:lnTo>
                        <a:pt x="1" y="28"/>
                      </a:lnTo>
                      <a:cubicBezTo>
                        <a:pt x="3" y="25"/>
                        <a:pt x="4" y="23"/>
                        <a:pt x="5" y="20"/>
                      </a:cubicBezTo>
                      <a:lnTo>
                        <a:pt x="6" y="21"/>
                      </a:lnTo>
                      <a:close/>
                      <a:moveTo>
                        <a:pt x="1" y="28"/>
                      </a:moveTo>
                      <a:lnTo>
                        <a:pt x="1" y="28"/>
                      </a:lnTo>
                      <a:lnTo>
                        <a:pt x="2" y="28"/>
                      </a:lnTo>
                      <a:lnTo>
                        <a:pt x="1" y="28"/>
                      </a:lnTo>
                      <a:close/>
                      <a:moveTo>
                        <a:pt x="2" y="28"/>
                      </a:moveTo>
                      <a:cubicBezTo>
                        <a:pt x="2" y="29"/>
                        <a:pt x="2" y="29"/>
                        <a:pt x="3" y="29"/>
                      </a:cubicBezTo>
                      <a:lnTo>
                        <a:pt x="1" y="30"/>
                      </a:lnTo>
                      <a:cubicBezTo>
                        <a:pt x="1" y="29"/>
                        <a:pt x="0" y="29"/>
                        <a:pt x="1" y="28"/>
                      </a:cubicBezTo>
                      <a:lnTo>
                        <a:pt x="2" y="28"/>
                      </a:lnTo>
                      <a:close/>
                      <a:moveTo>
                        <a:pt x="1" y="30"/>
                      </a:moveTo>
                      <a:lnTo>
                        <a:pt x="1" y="30"/>
                      </a:lnTo>
                      <a:lnTo>
                        <a:pt x="2" y="30"/>
                      </a:lnTo>
                      <a:lnTo>
                        <a:pt x="1" y="30"/>
                      </a:lnTo>
                      <a:close/>
                      <a:moveTo>
                        <a:pt x="3" y="29"/>
                      </a:moveTo>
                      <a:cubicBezTo>
                        <a:pt x="3" y="30"/>
                        <a:pt x="4" y="31"/>
                        <a:pt x="3" y="32"/>
                      </a:cubicBezTo>
                      <a:lnTo>
                        <a:pt x="2" y="31"/>
                      </a:lnTo>
                      <a:cubicBezTo>
                        <a:pt x="2" y="31"/>
                        <a:pt x="2" y="30"/>
                        <a:pt x="1" y="30"/>
                      </a:cubicBezTo>
                      <a:lnTo>
                        <a:pt x="3" y="29"/>
                      </a:lnTo>
                      <a:close/>
                      <a:moveTo>
                        <a:pt x="2" y="32"/>
                      </a:moveTo>
                      <a:lnTo>
                        <a:pt x="1" y="32"/>
                      </a:lnTo>
                      <a:lnTo>
                        <a:pt x="2" y="31"/>
                      </a:lnTo>
                      <a:lnTo>
                        <a:pt x="2" y="32"/>
                      </a:lnTo>
                      <a:close/>
                      <a:moveTo>
                        <a:pt x="2" y="31"/>
                      </a:moveTo>
                      <a:cubicBezTo>
                        <a:pt x="5" y="31"/>
                        <a:pt x="7" y="31"/>
                        <a:pt x="9" y="30"/>
                      </a:cubicBezTo>
                      <a:lnTo>
                        <a:pt x="10" y="31"/>
                      </a:lnTo>
                      <a:cubicBezTo>
                        <a:pt x="7" y="32"/>
                        <a:pt x="5" y="32"/>
                        <a:pt x="2" y="32"/>
                      </a:cubicBezTo>
                      <a:lnTo>
                        <a:pt x="2" y="31"/>
                      </a:lnTo>
                      <a:close/>
                      <a:moveTo>
                        <a:pt x="9" y="30"/>
                      </a:moveTo>
                      <a:cubicBezTo>
                        <a:pt x="12" y="30"/>
                        <a:pt x="14" y="29"/>
                        <a:pt x="16" y="28"/>
                      </a:cubicBezTo>
                      <a:lnTo>
                        <a:pt x="17" y="29"/>
                      </a:lnTo>
                      <a:cubicBezTo>
                        <a:pt x="15" y="30"/>
                        <a:pt x="12" y="31"/>
                        <a:pt x="10" y="31"/>
                      </a:cubicBezTo>
                      <a:lnTo>
                        <a:pt x="9" y="30"/>
                      </a:lnTo>
                      <a:close/>
                      <a:moveTo>
                        <a:pt x="16" y="28"/>
                      </a:moveTo>
                      <a:lnTo>
                        <a:pt x="16" y="28"/>
                      </a:lnTo>
                      <a:lnTo>
                        <a:pt x="17" y="28"/>
                      </a:lnTo>
                      <a:lnTo>
                        <a:pt x="16" y="28"/>
                      </a:lnTo>
                      <a:close/>
                      <a:moveTo>
                        <a:pt x="16" y="28"/>
                      </a:moveTo>
                      <a:cubicBezTo>
                        <a:pt x="19" y="27"/>
                        <a:pt x="22" y="27"/>
                        <a:pt x="25" y="27"/>
                      </a:cubicBezTo>
                      <a:lnTo>
                        <a:pt x="25" y="28"/>
                      </a:lnTo>
                      <a:cubicBezTo>
                        <a:pt x="22" y="28"/>
                        <a:pt x="19" y="28"/>
                        <a:pt x="17" y="29"/>
                      </a:cubicBezTo>
                      <a:lnTo>
                        <a:pt x="16" y="28"/>
                      </a:lnTo>
                      <a:close/>
                      <a:moveTo>
                        <a:pt x="25" y="27"/>
                      </a:moveTo>
                      <a:cubicBezTo>
                        <a:pt x="28" y="27"/>
                        <a:pt x="32" y="27"/>
                        <a:pt x="35" y="25"/>
                      </a:cubicBezTo>
                      <a:lnTo>
                        <a:pt x="36" y="26"/>
                      </a:lnTo>
                      <a:cubicBezTo>
                        <a:pt x="32" y="28"/>
                        <a:pt x="29" y="28"/>
                        <a:pt x="25" y="28"/>
                      </a:cubicBezTo>
                      <a:lnTo>
                        <a:pt x="25" y="27"/>
                      </a:lnTo>
                      <a:close/>
                      <a:moveTo>
                        <a:pt x="35" y="25"/>
                      </a:moveTo>
                      <a:lnTo>
                        <a:pt x="35" y="25"/>
                      </a:lnTo>
                      <a:lnTo>
                        <a:pt x="35" y="26"/>
                      </a:lnTo>
                      <a:lnTo>
                        <a:pt x="35" y="25"/>
                      </a:lnTo>
                      <a:close/>
                      <a:moveTo>
                        <a:pt x="35" y="25"/>
                      </a:moveTo>
                      <a:cubicBezTo>
                        <a:pt x="37" y="24"/>
                        <a:pt x="38" y="21"/>
                        <a:pt x="38" y="18"/>
                      </a:cubicBezTo>
                      <a:lnTo>
                        <a:pt x="39" y="18"/>
                      </a:lnTo>
                      <a:cubicBezTo>
                        <a:pt x="40" y="21"/>
                        <a:pt x="39" y="24"/>
                        <a:pt x="36" y="26"/>
                      </a:cubicBezTo>
                      <a:lnTo>
                        <a:pt x="35" y="25"/>
                      </a:lnTo>
                      <a:close/>
                      <a:moveTo>
                        <a:pt x="38" y="18"/>
                      </a:moveTo>
                      <a:cubicBezTo>
                        <a:pt x="37" y="15"/>
                        <a:pt x="36" y="12"/>
                        <a:pt x="34" y="9"/>
                      </a:cubicBezTo>
                      <a:lnTo>
                        <a:pt x="36" y="9"/>
                      </a:lnTo>
                      <a:cubicBezTo>
                        <a:pt x="37" y="11"/>
                        <a:pt x="39" y="15"/>
                        <a:pt x="39" y="18"/>
                      </a:cubicBezTo>
                      <a:lnTo>
                        <a:pt x="38" y="18"/>
                      </a:lnTo>
                      <a:close/>
                      <a:moveTo>
                        <a:pt x="34" y="9"/>
                      </a:moveTo>
                      <a:lnTo>
                        <a:pt x="34" y="9"/>
                      </a:lnTo>
                      <a:lnTo>
                        <a:pt x="35" y="9"/>
                      </a:lnTo>
                      <a:lnTo>
                        <a:pt x="34" y="9"/>
                      </a:lnTo>
                      <a:close/>
                      <a:moveTo>
                        <a:pt x="34" y="9"/>
                      </a:moveTo>
                      <a:lnTo>
                        <a:pt x="34" y="9"/>
                      </a:lnTo>
                      <a:lnTo>
                        <a:pt x="36" y="9"/>
                      </a:lnTo>
                      <a:lnTo>
                        <a:pt x="34" y="9"/>
                      </a:lnTo>
                      <a:close/>
                      <a:moveTo>
                        <a:pt x="34" y="9"/>
                      </a:moveTo>
                      <a:lnTo>
                        <a:pt x="34" y="9"/>
                      </a:lnTo>
                      <a:lnTo>
                        <a:pt x="35" y="9"/>
                      </a:lnTo>
                      <a:lnTo>
                        <a:pt x="34" y="9"/>
                      </a:lnTo>
                      <a:close/>
                      <a:moveTo>
                        <a:pt x="34" y="9"/>
                      </a:moveTo>
                      <a:cubicBezTo>
                        <a:pt x="34" y="8"/>
                        <a:pt x="34" y="7"/>
                        <a:pt x="34" y="6"/>
                      </a:cubicBezTo>
                      <a:lnTo>
                        <a:pt x="35" y="6"/>
                      </a:lnTo>
                      <a:cubicBezTo>
                        <a:pt x="36" y="7"/>
                        <a:pt x="36" y="8"/>
                        <a:pt x="36" y="9"/>
                      </a:cubicBezTo>
                      <a:lnTo>
                        <a:pt x="34" y="9"/>
                      </a:lnTo>
                      <a:close/>
                      <a:moveTo>
                        <a:pt x="34" y="6"/>
                      </a:moveTo>
                      <a:cubicBezTo>
                        <a:pt x="34" y="5"/>
                        <a:pt x="34" y="3"/>
                        <a:pt x="33" y="3"/>
                      </a:cubicBezTo>
                      <a:lnTo>
                        <a:pt x="33" y="2"/>
                      </a:lnTo>
                      <a:cubicBezTo>
                        <a:pt x="35" y="2"/>
                        <a:pt x="35" y="4"/>
                        <a:pt x="35" y="6"/>
                      </a:cubicBezTo>
                      <a:lnTo>
                        <a:pt x="34" y="6"/>
                      </a:lnTo>
                      <a:close/>
                      <a:moveTo>
                        <a:pt x="33" y="3"/>
                      </a:moveTo>
                      <a:lnTo>
                        <a:pt x="33" y="3"/>
                      </a:lnTo>
                      <a:lnTo>
                        <a:pt x="33" y="2"/>
                      </a:lnTo>
                      <a:lnTo>
                        <a:pt x="33" y="3"/>
                      </a:lnTo>
                      <a:close/>
                      <a:moveTo>
                        <a:pt x="33" y="2"/>
                      </a:moveTo>
                      <a:lnTo>
                        <a:pt x="33" y="2"/>
                      </a:lnTo>
                      <a:close/>
                      <a:moveTo>
                        <a:pt x="33" y="3"/>
                      </a:moveTo>
                      <a:cubicBezTo>
                        <a:pt x="32" y="3"/>
                        <a:pt x="32" y="3"/>
                        <a:pt x="32" y="2"/>
                      </a:cubicBezTo>
                      <a:lnTo>
                        <a:pt x="32" y="1"/>
                      </a:lnTo>
                      <a:cubicBezTo>
                        <a:pt x="33" y="1"/>
                        <a:pt x="33" y="1"/>
                        <a:pt x="33" y="2"/>
                      </a:cubicBezTo>
                      <a:lnTo>
                        <a:pt x="33" y="3"/>
                      </a:lnTo>
                      <a:close/>
                      <a:moveTo>
                        <a:pt x="32" y="2"/>
                      </a:moveTo>
                      <a:cubicBezTo>
                        <a:pt x="31" y="2"/>
                        <a:pt x="31" y="2"/>
                        <a:pt x="31" y="2"/>
                      </a:cubicBezTo>
                      <a:lnTo>
                        <a:pt x="31" y="1"/>
                      </a:lnTo>
                      <a:cubicBezTo>
                        <a:pt x="31" y="1"/>
                        <a:pt x="32" y="1"/>
                        <a:pt x="32" y="1"/>
                      </a:cubicBezTo>
                      <a:lnTo>
                        <a:pt x="32" y="2"/>
                      </a:lnTo>
                      <a:close/>
                      <a:moveTo>
                        <a:pt x="31" y="2"/>
                      </a:moveTo>
                      <a:lnTo>
                        <a:pt x="31" y="2"/>
                      </a:lnTo>
                      <a:close/>
                      <a:moveTo>
                        <a:pt x="31" y="2"/>
                      </a:moveTo>
                      <a:cubicBezTo>
                        <a:pt x="29" y="2"/>
                        <a:pt x="27" y="2"/>
                        <a:pt x="25" y="4"/>
                      </a:cubicBezTo>
                      <a:lnTo>
                        <a:pt x="24" y="3"/>
                      </a:lnTo>
                      <a:cubicBezTo>
                        <a:pt x="26" y="1"/>
                        <a:pt x="29" y="0"/>
                        <a:pt x="31" y="1"/>
                      </a:cubicBezTo>
                      <a:lnTo>
                        <a:pt x="31" y="2"/>
                      </a:lnTo>
                      <a:close/>
                      <a:moveTo>
                        <a:pt x="24" y="3"/>
                      </a:moveTo>
                      <a:lnTo>
                        <a:pt x="24" y="3"/>
                      </a:lnTo>
                      <a:lnTo>
                        <a:pt x="25" y="3"/>
                      </a:lnTo>
                      <a:lnTo>
                        <a:pt x="24" y="3"/>
                      </a:lnTo>
                      <a:close/>
                    </a:path>
                  </a:pathLst>
                </a:custGeom>
                <a:solidFill>
                  <a:srgbClr val="94939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283" name="Freeform 237"/>
                <p:cNvSpPr>
                  <a:spLocks noChangeArrowheads="1"/>
                </p:cNvSpPr>
                <p:nvPr/>
              </p:nvSpPr>
              <p:spPr bwMode="auto">
                <a:xfrm>
                  <a:off x="1873" y="3605"/>
                  <a:ext cx="170" cy="42"/>
                </a:xfrm>
                <a:custGeom>
                  <a:avLst/>
                  <a:gdLst>
                    <a:gd name="T0" fmla="*/ 1707 w 124"/>
                    <a:gd name="T1" fmla="*/ 114146 h 25"/>
                    <a:gd name="T2" fmla="*/ 1707 w 124"/>
                    <a:gd name="T3" fmla="*/ 114146 h 25"/>
                    <a:gd name="T4" fmla="*/ 0 w 124"/>
                    <a:gd name="T5" fmla="*/ 123297 h 25"/>
                    <a:gd name="T6" fmla="*/ 0 w 124"/>
                    <a:gd name="T7" fmla="*/ 123297 h 25"/>
                    <a:gd name="T8" fmla="*/ 1707 w 124"/>
                    <a:gd name="T9" fmla="*/ 114146 h 25"/>
                    <a:gd name="T10" fmla="*/ 0 w 124"/>
                    <a:gd name="T11" fmla="*/ 123297 h 25"/>
                    <a:gd name="T12" fmla="*/ 0 w 124"/>
                    <a:gd name="T13" fmla="*/ 123297 h 25"/>
                    <a:gd name="T14" fmla="*/ 1707 w 124"/>
                    <a:gd name="T15" fmla="*/ 119678 h 25"/>
                    <a:gd name="T16" fmla="*/ 0 w 124"/>
                    <a:gd name="T17" fmla="*/ 123297 h 25"/>
                    <a:gd name="T18" fmla="*/ 1707 w 124"/>
                    <a:gd name="T19" fmla="*/ 114146 h 25"/>
                    <a:gd name="T20" fmla="*/ 15371 w 124"/>
                    <a:gd name="T21" fmla="*/ 119678 h 25"/>
                    <a:gd name="T22" fmla="*/ 15371 w 124"/>
                    <a:gd name="T23" fmla="*/ 129105 h 25"/>
                    <a:gd name="T24" fmla="*/ 0 w 124"/>
                    <a:gd name="T25" fmla="*/ 123297 h 25"/>
                    <a:gd name="T26" fmla="*/ 1707 w 124"/>
                    <a:gd name="T27" fmla="*/ 114146 h 25"/>
                    <a:gd name="T28" fmla="*/ 15371 w 124"/>
                    <a:gd name="T29" fmla="*/ 119678 h 25"/>
                    <a:gd name="T30" fmla="*/ 31610 w 124"/>
                    <a:gd name="T31" fmla="*/ 119678 h 25"/>
                    <a:gd name="T32" fmla="*/ 31610 w 124"/>
                    <a:gd name="T33" fmla="*/ 129105 h 25"/>
                    <a:gd name="T34" fmla="*/ 15371 w 124"/>
                    <a:gd name="T35" fmla="*/ 129105 h 25"/>
                    <a:gd name="T36" fmla="*/ 15371 w 124"/>
                    <a:gd name="T37" fmla="*/ 119678 h 25"/>
                    <a:gd name="T38" fmla="*/ 31610 w 124"/>
                    <a:gd name="T39" fmla="*/ 119678 h 25"/>
                    <a:gd name="T40" fmla="*/ 98357 w 124"/>
                    <a:gd name="T41" fmla="*/ 83326 h 25"/>
                    <a:gd name="T42" fmla="*/ 101611 w 124"/>
                    <a:gd name="T43" fmla="*/ 94206 h 25"/>
                    <a:gd name="T44" fmla="*/ 31610 w 124"/>
                    <a:gd name="T45" fmla="*/ 129105 h 25"/>
                    <a:gd name="T46" fmla="*/ 31610 w 124"/>
                    <a:gd name="T47" fmla="*/ 119678 h 25"/>
                    <a:gd name="T48" fmla="*/ 101611 w 124"/>
                    <a:gd name="T49" fmla="*/ 94206 h 25"/>
                    <a:gd name="T50" fmla="*/ 101611 w 124"/>
                    <a:gd name="T51" fmla="*/ 94206 h 25"/>
                    <a:gd name="T52" fmla="*/ 99998 w 124"/>
                    <a:gd name="T53" fmla="*/ 88341 h 25"/>
                    <a:gd name="T54" fmla="*/ 101611 w 124"/>
                    <a:gd name="T55" fmla="*/ 94206 h 25"/>
                    <a:gd name="T56" fmla="*/ 98357 w 124"/>
                    <a:gd name="T57" fmla="*/ 83326 h 25"/>
                    <a:gd name="T58" fmla="*/ 98357 w 124"/>
                    <a:gd name="T59" fmla="*/ 83326 h 25"/>
                    <a:gd name="T60" fmla="*/ 101611 w 124"/>
                    <a:gd name="T61" fmla="*/ 94206 h 25"/>
                    <a:gd name="T62" fmla="*/ 101611 w 124"/>
                    <a:gd name="T63" fmla="*/ 94206 h 25"/>
                    <a:gd name="T64" fmla="*/ 98357 w 124"/>
                    <a:gd name="T65" fmla="*/ 83326 h 25"/>
                    <a:gd name="T66" fmla="*/ 101611 w 124"/>
                    <a:gd name="T67" fmla="*/ 94206 h 25"/>
                    <a:gd name="T68" fmla="*/ 101611 w 124"/>
                    <a:gd name="T69" fmla="*/ 94206 h 25"/>
                    <a:gd name="T70" fmla="*/ 99998 w 124"/>
                    <a:gd name="T71" fmla="*/ 88341 h 25"/>
                    <a:gd name="T72" fmla="*/ 101611 w 124"/>
                    <a:gd name="T73" fmla="*/ 94206 h 25"/>
                    <a:gd name="T74" fmla="*/ 98357 w 124"/>
                    <a:gd name="T75" fmla="*/ 88341 h 25"/>
                    <a:gd name="T76" fmla="*/ 104812 w 124"/>
                    <a:gd name="T77" fmla="*/ 78720 h 25"/>
                    <a:gd name="T78" fmla="*/ 106080 w 124"/>
                    <a:gd name="T79" fmla="*/ 88341 h 25"/>
                    <a:gd name="T80" fmla="*/ 101611 w 124"/>
                    <a:gd name="T81" fmla="*/ 94206 h 25"/>
                    <a:gd name="T82" fmla="*/ 98357 w 124"/>
                    <a:gd name="T83" fmla="*/ 88341 h 25"/>
                    <a:gd name="T84" fmla="*/ 104812 w 124"/>
                    <a:gd name="T85" fmla="*/ 78720 h 25"/>
                    <a:gd name="T86" fmla="*/ 113701 w 124"/>
                    <a:gd name="T87" fmla="*/ 63783 h 25"/>
                    <a:gd name="T88" fmla="*/ 115488 w 124"/>
                    <a:gd name="T89" fmla="*/ 72972 h 25"/>
                    <a:gd name="T90" fmla="*/ 106080 w 124"/>
                    <a:gd name="T91" fmla="*/ 88341 h 25"/>
                    <a:gd name="T92" fmla="*/ 104812 w 124"/>
                    <a:gd name="T93" fmla="*/ 78720 h 25"/>
                    <a:gd name="T94" fmla="*/ 113701 w 124"/>
                    <a:gd name="T95" fmla="*/ 63783 h 25"/>
                    <a:gd name="T96" fmla="*/ 197086 w 124"/>
                    <a:gd name="T97" fmla="*/ 21358 h 25"/>
                    <a:gd name="T98" fmla="*/ 194457 w 124"/>
                    <a:gd name="T99" fmla="*/ 30981 h 25"/>
                    <a:gd name="T100" fmla="*/ 115488 w 124"/>
                    <a:gd name="T101" fmla="*/ 72972 h 25"/>
                    <a:gd name="T102" fmla="*/ 113701 w 124"/>
                    <a:gd name="T103" fmla="*/ 63783 h 25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</a:gdLst>
                  <a:ahLst/>
                  <a:cxnLst>
                    <a:cxn ang="T104">
                      <a:pos x="T0" y="T1"/>
                    </a:cxn>
                    <a:cxn ang="T105">
                      <a:pos x="T2" y="T3"/>
                    </a:cxn>
                    <a:cxn ang="T106">
                      <a:pos x="T4" y="T5"/>
                    </a:cxn>
                    <a:cxn ang="T107">
                      <a:pos x="T6" y="T7"/>
                    </a:cxn>
                    <a:cxn ang="T108">
                      <a:pos x="T8" y="T9"/>
                    </a:cxn>
                    <a:cxn ang="T109">
                      <a:pos x="T10" y="T11"/>
                    </a:cxn>
                    <a:cxn ang="T110">
                      <a:pos x="T12" y="T13"/>
                    </a:cxn>
                    <a:cxn ang="T111">
                      <a:pos x="T14" y="T15"/>
                    </a:cxn>
                    <a:cxn ang="T112">
                      <a:pos x="T16" y="T17"/>
                    </a:cxn>
                    <a:cxn ang="T113">
                      <a:pos x="T18" y="T19"/>
                    </a:cxn>
                    <a:cxn ang="T114">
                      <a:pos x="T20" y="T21"/>
                    </a:cxn>
                    <a:cxn ang="T115">
                      <a:pos x="T22" y="T23"/>
                    </a:cxn>
                    <a:cxn ang="T116">
                      <a:pos x="T24" y="T25"/>
                    </a:cxn>
                    <a:cxn ang="T117">
                      <a:pos x="T26" y="T27"/>
                    </a:cxn>
                    <a:cxn ang="T118">
                      <a:pos x="T28" y="T29"/>
                    </a:cxn>
                    <a:cxn ang="T119">
                      <a:pos x="T30" y="T31"/>
                    </a:cxn>
                    <a:cxn ang="T120">
                      <a:pos x="T32" y="T33"/>
                    </a:cxn>
                    <a:cxn ang="T121">
                      <a:pos x="T34" y="T35"/>
                    </a:cxn>
                    <a:cxn ang="T122">
                      <a:pos x="T36" y="T37"/>
                    </a:cxn>
                    <a:cxn ang="T123">
                      <a:pos x="T38" y="T39"/>
                    </a:cxn>
                    <a:cxn ang="T124">
                      <a:pos x="T40" y="T41"/>
                    </a:cxn>
                    <a:cxn ang="T125">
                      <a:pos x="T42" y="T43"/>
                    </a:cxn>
                    <a:cxn ang="T126">
                      <a:pos x="T44" y="T45"/>
                    </a:cxn>
                    <a:cxn ang="T127">
                      <a:pos x="T46" y="T47"/>
                    </a:cxn>
                    <a:cxn ang="T128">
                      <a:pos x="T48" y="T49"/>
                    </a:cxn>
                    <a:cxn ang="T129">
                      <a:pos x="T50" y="T51"/>
                    </a:cxn>
                    <a:cxn ang="T130">
                      <a:pos x="T52" y="T53"/>
                    </a:cxn>
                    <a:cxn ang="T131">
                      <a:pos x="T54" y="T55"/>
                    </a:cxn>
                    <a:cxn ang="T132">
                      <a:pos x="T56" y="T57"/>
                    </a:cxn>
                    <a:cxn ang="T133">
                      <a:pos x="T58" y="T59"/>
                    </a:cxn>
                    <a:cxn ang="T134">
                      <a:pos x="T60" y="T61"/>
                    </a:cxn>
                    <a:cxn ang="T135">
                      <a:pos x="T62" y="T63"/>
                    </a:cxn>
                    <a:cxn ang="T136">
                      <a:pos x="T64" y="T65"/>
                    </a:cxn>
                    <a:cxn ang="T137">
                      <a:pos x="T66" y="T67"/>
                    </a:cxn>
                    <a:cxn ang="T138">
                      <a:pos x="T68" y="T69"/>
                    </a:cxn>
                    <a:cxn ang="T139">
                      <a:pos x="T70" y="T71"/>
                    </a:cxn>
                    <a:cxn ang="T140">
                      <a:pos x="T72" y="T73"/>
                    </a:cxn>
                    <a:cxn ang="T141">
                      <a:pos x="T74" y="T75"/>
                    </a:cxn>
                    <a:cxn ang="T142">
                      <a:pos x="T76" y="T77"/>
                    </a:cxn>
                    <a:cxn ang="T143">
                      <a:pos x="T78" y="T79"/>
                    </a:cxn>
                    <a:cxn ang="T144">
                      <a:pos x="T80" y="T81"/>
                    </a:cxn>
                    <a:cxn ang="T145">
                      <a:pos x="T82" y="T83"/>
                    </a:cxn>
                    <a:cxn ang="T146">
                      <a:pos x="T84" y="T85"/>
                    </a:cxn>
                    <a:cxn ang="T147">
                      <a:pos x="T86" y="T87"/>
                    </a:cxn>
                    <a:cxn ang="T148">
                      <a:pos x="T88" y="T89"/>
                    </a:cxn>
                    <a:cxn ang="T149">
                      <a:pos x="T90" y="T91"/>
                    </a:cxn>
                    <a:cxn ang="T150">
                      <a:pos x="T92" y="T93"/>
                    </a:cxn>
                    <a:cxn ang="T151">
                      <a:pos x="T94" y="T95"/>
                    </a:cxn>
                    <a:cxn ang="T152">
                      <a:pos x="T96" y="T97"/>
                    </a:cxn>
                    <a:cxn ang="T153">
                      <a:pos x="T98" y="T99"/>
                    </a:cxn>
                    <a:cxn ang="T154">
                      <a:pos x="T100" y="T101"/>
                    </a:cxn>
                    <a:cxn ang="T155">
                      <a:pos x="T102" y="T103"/>
                    </a:cxn>
                  </a:cxnLst>
                  <a:rect l="0" t="0" r="r" b="b"/>
                  <a:pathLst>
                    <a:path w="124" h="25">
                      <a:moveTo>
                        <a:pt x="1" y="22"/>
                      </a:moveTo>
                      <a:lnTo>
                        <a:pt x="1" y="22"/>
                      </a:lnTo>
                      <a:lnTo>
                        <a:pt x="0" y="24"/>
                      </a:lnTo>
                      <a:lnTo>
                        <a:pt x="1" y="22"/>
                      </a:lnTo>
                      <a:close/>
                      <a:moveTo>
                        <a:pt x="0" y="24"/>
                      </a:moveTo>
                      <a:lnTo>
                        <a:pt x="0" y="24"/>
                      </a:lnTo>
                      <a:lnTo>
                        <a:pt x="1" y="23"/>
                      </a:lnTo>
                      <a:lnTo>
                        <a:pt x="0" y="24"/>
                      </a:lnTo>
                      <a:close/>
                      <a:moveTo>
                        <a:pt x="1" y="22"/>
                      </a:moveTo>
                      <a:cubicBezTo>
                        <a:pt x="4" y="22"/>
                        <a:pt x="7" y="23"/>
                        <a:pt x="10" y="23"/>
                      </a:cubicBezTo>
                      <a:lnTo>
                        <a:pt x="10" y="25"/>
                      </a:lnTo>
                      <a:cubicBezTo>
                        <a:pt x="7" y="25"/>
                        <a:pt x="4" y="24"/>
                        <a:pt x="0" y="24"/>
                      </a:cubicBezTo>
                      <a:lnTo>
                        <a:pt x="1" y="22"/>
                      </a:lnTo>
                      <a:close/>
                      <a:moveTo>
                        <a:pt x="10" y="23"/>
                      </a:moveTo>
                      <a:cubicBezTo>
                        <a:pt x="14" y="23"/>
                        <a:pt x="17" y="23"/>
                        <a:pt x="20" y="23"/>
                      </a:cubicBezTo>
                      <a:lnTo>
                        <a:pt x="20" y="25"/>
                      </a:lnTo>
                      <a:cubicBezTo>
                        <a:pt x="17" y="25"/>
                        <a:pt x="14" y="25"/>
                        <a:pt x="10" y="25"/>
                      </a:cubicBezTo>
                      <a:lnTo>
                        <a:pt x="10" y="23"/>
                      </a:lnTo>
                      <a:close/>
                      <a:moveTo>
                        <a:pt x="20" y="23"/>
                      </a:moveTo>
                      <a:cubicBezTo>
                        <a:pt x="37" y="23"/>
                        <a:pt x="54" y="22"/>
                        <a:pt x="62" y="16"/>
                      </a:cubicBezTo>
                      <a:lnTo>
                        <a:pt x="64" y="18"/>
                      </a:lnTo>
                      <a:cubicBezTo>
                        <a:pt x="55" y="24"/>
                        <a:pt x="38" y="25"/>
                        <a:pt x="20" y="25"/>
                      </a:cubicBezTo>
                      <a:lnTo>
                        <a:pt x="20" y="23"/>
                      </a:lnTo>
                      <a:close/>
                      <a:moveTo>
                        <a:pt x="64" y="18"/>
                      </a:moveTo>
                      <a:lnTo>
                        <a:pt x="64" y="18"/>
                      </a:lnTo>
                      <a:lnTo>
                        <a:pt x="63" y="17"/>
                      </a:lnTo>
                      <a:lnTo>
                        <a:pt x="64" y="18"/>
                      </a:lnTo>
                      <a:close/>
                      <a:moveTo>
                        <a:pt x="62" y="16"/>
                      </a:moveTo>
                      <a:lnTo>
                        <a:pt x="62" y="16"/>
                      </a:lnTo>
                      <a:lnTo>
                        <a:pt x="64" y="18"/>
                      </a:lnTo>
                      <a:lnTo>
                        <a:pt x="62" y="16"/>
                      </a:lnTo>
                      <a:close/>
                      <a:moveTo>
                        <a:pt x="64" y="18"/>
                      </a:moveTo>
                      <a:lnTo>
                        <a:pt x="64" y="18"/>
                      </a:lnTo>
                      <a:lnTo>
                        <a:pt x="63" y="17"/>
                      </a:lnTo>
                      <a:lnTo>
                        <a:pt x="64" y="18"/>
                      </a:lnTo>
                      <a:close/>
                      <a:moveTo>
                        <a:pt x="62" y="17"/>
                      </a:moveTo>
                      <a:cubicBezTo>
                        <a:pt x="63" y="16"/>
                        <a:pt x="64" y="16"/>
                        <a:pt x="66" y="15"/>
                      </a:cubicBezTo>
                      <a:lnTo>
                        <a:pt x="67" y="17"/>
                      </a:lnTo>
                      <a:cubicBezTo>
                        <a:pt x="65" y="17"/>
                        <a:pt x="64" y="18"/>
                        <a:pt x="64" y="18"/>
                      </a:cubicBezTo>
                      <a:lnTo>
                        <a:pt x="62" y="17"/>
                      </a:lnTo>
                      <a:close/>
                      <a:moveTo>
                        <a:pt x="66" y="15"/>
                      </a:moveTo>
                      <a:cubicBezTo>
                        <a:pt x="67" y="14"/>
                        <a:pt x="70" y="13"/>
                        <a:pt x="72" y="12"/>
                      </a:cubicBezTo>
                      <a:lnTo>
                        <a:pt x="73" y="14"/>
                      </a:lnTo>
                      <a:cubicBezTo>
                        <a:pt x="71" y="15"/>
                        <a:pt x="69" y="16"/>
                        <a:pt x="67" y="17"/>
                      </a:cubicBezTo>
                      <a:lnTo>
                        <a:pt x="66" y="15"/>
                      </a:lnTo>
                      <a:close/>
                      <a:moveTo>
                        <a:pt x="72" y="12"/>
                      </a:moveTo>
                      <a:cubicBezTo>
                        <a:pt x="85" y="7"/>
                        <a:pt x="109" y="0"/>
                        <a:pt x="124" y="4"/>
                      </a:cubicBezTo>
                      <a:lnTo>
                        <a:pt x="123" y="6"/>
                      </a:lnTo>
                      <a:cubicBezTo>
                        <a:pt x="109" y="2"/>
                        <a:pt x="86" y="9"/>
                        <a:pt x="73" y="14"/>
                      </a:cubicBezTo>
                      <a:lnTo>
                        <a:pt x="72" y="12"/>
                      </a:lnTo>
                      <a:close/>
                    </a:path>
                  </a:pathLst>
                </a:custGeom>
                <a:solidFill>
                  <a:srgbClr val="CECEC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284" name="Freeform 238"/>
                <p:cNvSpPr>
                  <a:spLocks noChangeArrowheads="1"/>
                </p:cNvSpPr>
                <p:nvPr/>
              </p:nvSpPr>
              <p:spPr bwMode="auto">
                <a:xfrm>
                  <a:off x="2075" y="3615"/>
                  <a:ext cx="107" cy="48"/>
                </a:xfrm>
                <a:custGeom>
                  <a:avLst/>
                  <a:gdLst>
                    <a:gd name="T0" fmla="*/ 131364 w 78"/>
                    <a:gd name="T1" fmla="*/ 120263 h 29"/>
                    <a:gd name="T2" fmla="*/ 131364 w 78"/>
                    <a:gd name="T3" fmla="*/ 120263 h 29"/>
                    <a:gd name="T4" fmla="*/ 131364 w 78"/>
                    <a:gd name="T5" fmla="*/ 107431 h 29"/>
                    <a:gd name="T6" fmla="*/ 131364 w 78"/>
                    <a:gd name="T7" fmla="*/ 107431 h 29"/>
                    <a:gd name="T8" fmla="*/ 131364 w 78"/>
                    <a:gd name="T9" fmla="*/ 120263 h 29"/>
                    <a:gd name="T10" fmla="*/ 131364 w 78"/>
                    <a:gd name="T11" fmla="*/ 120263 h 29"/>
                    <a:gd name="T12" fmla="*/ 131364 w 78"/>
                    <a:gd name="T13" fmla="*/ 120263 h 29"/>
                    <a:gd name="T14" fmla="*/ 131364 w 78"/>
                    <a:gd name="T15" fmla="*/ 115471 h 29"/>
                    <a:gd name="T16" fmla="*/ 131364 w 78"/>
                    <a:gd name="T17" fmla="*/ 120263 h 29"/>
                    <a:gd name="T18" fmla="*/ 131364 w 78"/>
                    <a:gd name="T19" fmla="*/ 120263 h 29"/>
                    <a:gd name="T20" fmla="*/ 51097 w 78"/>
                    <a:gd name="T21" fmla="*/ 53624 h 29"/>
                    <a:gd name="T22" fmla="*/ 51784 w 78"/>
                    <a:gd name="T23" fmla="*/ 48809 h 29"/>
                    <a:gd name="T24" fmla="*/ 131364 w 78"/>
                    <a:gd name="T25" fmla="*/ 107431 h 29"/>
                    <a:gd name="T26" fmla="*/ 131364 w 78"/>
                    <a:gd name="T27" fmla="*/ 120263 h 29"/>
                    <a:gd name="T28" fmla="*/ 51097 w 78"/>
                    <a:gd name="T29" fmla="*/ 53624 h 29"/>
                    <a:gd name="T30" fmla="*/ 0 w 78"/>
                    <a:gd name="T31" fmla="*/ 12611 h 29"/>
                    <a:gd name="T32" fmla="*/ 0 w 78"/>
                    <a:gd name="T33" fmla="*/ 4797 h 29"/>
                    <a:gd name="T34" fmla="*/ 51784 w 78"/>
                    <a:gd name="T35" fmla="*/ 48809 h 29"/>
                    <a:gd name="T36" fmla="*/ 51097 w 78"/>
                    <a:gd name="T37" fmla="*/ 53624 h 29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0" t="0" r="r" b="b"/>
                  <a:pathLst>
                    <a:path w="78" h="29">
                      <a:moveTo>
                        <a:pt x="78" y="29"/>
                      </a:moveTo>
                      <a:lnTo>
                        <a:pt x="78" y="29"/>
                      </a:lnTo>
                      <a:lnTo>
                        <a:pt x="78" y="26"/>
                      </a:lnTo>
                      <a:lnTo>
                        <a:pt x="78" y="29"/>
                      </a:lnTo>
                      <a:close/>
                      <a:moveTo>
                        <a:pt x="78" y="29"/>
                      </a:moveTo>
                      <a:lnTo>
                        <a:pt x="78" y="29"/>
                      </a:lnTo>
                      <a:lnTo>
                        <a:pt x="78" y="28"/>
                      </a:lnTo>
                      <a:lnTo>
                        <a:pt x="78" y="29"/>
                      </a:lnTo>
                      <a:close/>
                      <a:moveTo>
                        <a:pt x="78" y="29"/>
                      </a:moveTo>
                      <a:cubicBezTo>
                        <a:pt x="64" y="29"/>
                        <a:pt x="46" y="21"/>
                        <a:pt x="30" y="13"/>
                      </a:cubicBezTo>
                      <a:lnTo>
                        <a:pt x="31" y="12"/>
                      </a:lnTo>
                      <a:cubicBezTo>
                        <a:pt x="47" y="19"/>
                        <a:pt x="64" y="27"/>
                        <a:pt x="78" y="26"/>
                      </a:cubicBezTo>
                      <a:lnTo>
                        <a:pt x="78" y="29"/>
                      </a:lnTo>
                      <a:close/>
                      <a:moveTo>
                        <a:pt x="30" y="13"/>
                      </a:moveTo>
                      <a:cubicBezTo>
                        <a:pt x="18" y="7"/>
                        <a:pt x="6" y="2"/>
                        <a:pt x="0" y="3"/>
                      </a:cubicBezTo>
                      <a:lnTo>
                        <a:pt x="0" y="1"/>
                      </a:lnTo>
                      <a:cubicBezTo>
                        <a:pt x="7" y="0"/>
                        <a:pt x="19" y="5"/>
                        <a:pt x="31" y="12"/>
                      </a:cubicBezTo>
                      <a:lnTo>
                        <a:pt x="30" y="13"/>
                      </a:lnTo>
                      <a:close/>
                    </a:path>
                  </a:pathLst>
                </a:custGeom>
                <a:solidFill>
                  <a:srgbClr val="CECEC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285" name="Freeform 239"/>
                <p:cNvSpPr>
                  <a:spLocks noChangeArrowheads="1"/>
                </p:cNvSpPr>
                <p:nvPr/>
              </p:nvSpPr>
              <p:spPr bwMode="auto">
                <a:xfrm>
                  <a:off x="1288" y="3611"/>
                  <a:ext cx="303" cy="87"/>
                </a:xfrm>
                <a:custGeom>
                  <a:avLst/>
                  <a:gdLst>
                    <a:gd name="T0" fmla="*/ 375001 w 219"/>
                    <a:gd name="T1" fmla="*/ 292688 h 51"/>
                    <a:gd name="T2" fmla="*/ 333377 w 219"/>
                    <a:gd name="T3" fmla="*/ 296748 h 51"/>
                    <a:gd name="T4" fmla="*/ 333377 w 219"/>
                    <a:gd name="T5" fmla="*/ 285341 h 51"/>
                    <a:gd name="T6" fmla="*/ 373253 w 219"/>
                    <a:gd name="T7" fmla="*/ 278939 h 51"/>
                    <a:gd name="T8" fmla="*/ 375001 w 219"/>
                    <a:gd name="T9" fmla="*/ 292688 h 51"/>
                    <a:gd name="T10" fmla="*/ 333377 w 219"/>
                    <a:gd name="T11" fmla="*/ 296748 h 51"/>
                    <a:gd name="T12" fmla="*/ 294800 w 219"/>
                    <a:gd name="T13" fmla="*/ 268214 h 51"/>
                    <a:gd name="T14" fmla="*/ 296499 w 219"/>
                    <a:gd name="T15" fmla="*/ 257675 h 51"/>
                    <a:gd name="T16" fmla="*/ 333377 w 219"/>
                    <a:gd name="T17" fmla="*/ 285341 h 51"/>
                    <a:gd name="T18" fmla="*/ 333377 w 219"/>
                    <a:gd name="T19" fmla="*/ 296748 h 51"/>
                    <a:gd name="T20" fmla="*/ 296499 w 219"/>
                    <a:gd name="T21" fmla="*/ 257675 h 51"/>
                    <a:gd name="T22" fmla="*/ 296499 w 219"/>
                    <a:gd name="T23" fmla="*/ 257675 h 51"/>
                    <a:gd name="T24" fmla="*/ 296499 w 219"/>
                    <a:gd name="T25" fmla="*/ 261705 h 51"/>
                    <a:gd name="T26" fmla="*/ 296499 w 219"/>
                    <a:gd name="T27" fmla="*/ 257675 h 51"/>
                    <a:gd name="T28" fmla="*/ 294800 w 219"/>
                    <a:gd name="T29" fmla="*/ 268214 h 51"/>
                    <a:gd name="T30" fmla="*/ 245180 w 219"/>
                    <a:gd name="T31" fmla="*/ 156435 h 51"/>
                    <a:gd name="T32" fmla="*/ 248268 w 219"/>
                    <a:gd name="T33" fmla="*/ 149092 h 51"/>
                    <a:gd name="T34" fmla="*/ 296499 w 219"/>
                    <a:gd name="T35" fmla="*/ 257675 h 51"/>
                    <a:gd name="T36" fmla="*/ 294800 w 219"/>
                    <a:gd name="T37" fmla="*/ 268214 h 51"/>
                    <a:gd name="T38" fmla="*/ 245180 w 219"/>
                    <a:gd name="T39" fmla="*/ 156435 h 51"/>
                    <a:gd name="T40" fmla="*/ 166290 w 219"/>
                    <a:gd name="T41" fmla="*/ 17376 h 51"/>
                    <a:gd name="T42" fmla="*/ 166290 w 219"/>
                    <a:gd name="T43" fmla="*/ 0 h 51"/>
                    <a:gd name="T44" fmla="*/ 248268 w 219"/>
                    <a:gd name="T45" fmla="*/ 149092 h 51"/>
                    <a:gd name="T46" fmla="*/ 245180 w 219"/>
                    <a:gd name="T47" fmla="*/ 156435 h 51"/>
                    <a:gd name="T48" fmla="*/ 166290 w 219"/>
                    <a:gd name="T49" fmla="*/ 0 h 51"/>
                    <a:gd name="T50" fmla="*/ 166290 w 219"/>
                    <a:gd name="T51" fmla="*/ 0 h 51"/>
                    <a:gd name="T52" fmla="*/ 166290 w 219"/>
                    <a:gd name="T53" fmla="*/ 6407 h 51"/>
                    <a:gd name="T54" fmla="*/ 166290 w 219"/>
                    <a:gd name="T55" fmla="*/ 0 h 51"/>
                    <a:gd name="T56" fmla="*/ 166290 w 219"/>
                    <a:gd name="T57" fmla="*/ 17376 h 51"/>
                    <a:gd name="T58" fmla="*/ 99434 w 219"/>
                    <a:gd name="T59" fmla="*/ 84109 h 51"/>
                    <a:gd name="T60" fmla="*/ 95943 w 219"/>
                    <a:gd name="T61" fmla="*/ 77604 h 51"/>
                    <a:gd name="T62" fmla="*/ 166290 w 219"/>
                    <a:gd name="T63" fmla="*/ 0 h 51"/>
                    <a:gd name="T64" fmla="*/ 166290 w 219"/>
                    <a:gd name="T65" fmla="*/ 17376 h 51"/>
                    <a:gd name="T66" fmla="*/ 99434 w 219"/>
                    <a:gd name="T67" fmla="*/ 84109 h 51"/>
                    <a:gd name="T68" fmla="*/ 0 w 219"/>
                    <a:gd name="T69" fmla="*/ 177698 h 51"/>
                    <a:gd name="T70" fmla="*/ 0 w 219"/>
                    <a:gd name="T71" fmla="*/ 166731 h 51"/>
                    <a:gd name="T72" fmla="*/ 95943 w 219"/>
                    <a:gd name="T73" fmla="*/ 77604 h 51"/>
                    <a:gd name="T74" fmla="*/ 99434 w 219"/>
                    <a:gd name="T75" fmla="*/ 84109 h 51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</a:gdLst>
                  <a:ahLst/>
                  <a:cxnLst>
                    <a:cxn ang="T76">
                      <a:pos x="T0" y="T1"/>
                    </a:cxn>
                    <a:cxn ang="T77">
                      <a:pos x="T2" y="T3"/>
                    </a:cxn>
                    <a:cxn ang="T78">
                      <a:pos x="T4" y="T5"/>
                    </a:cxn>
                    <a:cxn ang="T79">
                      <a:pos x="T6" y="T7"/>
                    </a:cxn>
                    <a:cxn ang="T80">
                      <a:pos x="T8" y="T9"/>
                    </a:cxn>
                    <a:cxn ang="T81">
                      <a:pos x="T10" y="T11"/>
                    </a:cxn>
                    <a:cxn ang="T82">
                      <a:pos x="T12" y="T13"/>
                    </a:cxn>
                    <a:cxn ang="T83">
                      <a:pos x="T14" y="T15"/>
                    </a:cxn>
                    <a:cxn ang="T84">
                      <a:pos x="T16" y="T17"/>
                    </a:cxn>
                    <a:cxn ang="T85">
                      <a:pos x="T18" y="T19"/>
                    </a:cxn>
                    <a:cxn ang="T86">
                      <a:pos x="T20" y="T21"/>
                    </a:cxn>
                    <a:cxn ang="T87">
                      <a:pos x="T22" y="T23"/>
                    </a:cxn>
                    <a:cxn ang="T88">
                      <a:pos x="T24" y="T25"/>
                    </a:cxn>
                    <a:cxn ang="T89">
                      <a:pos x="T26" y="T27"/>
                    </a:cxn>
                    <a:cxn ang="T90">
                      <a:pos x="T28" y="T29"/>
                    </a:cxn>
                    <a:cxn ang="T91">
                      <a:pos x="T30" y="T31"/>
                    </a:cxn>
                    <a:cxn ang="T92">
                      <a:pos x="T32" y="T33"/>
                    </a:cxn>
                    <a:cxn ang="T93">
                      <a:pos x="T34" y="T35"/>
                    </a:cxn>
                    <a:cxn ang="T94">
                      <a:pos x="T36" y="T37"/>
                    </a:cxn>
                    <a:cxn ang="T95">
                      <a:pos x="T38" y="T39"/>
                    </a:cxn>
                    <a:cxn ang="T96">
                      <a:pos x="T40" y="T41"/>
                    </a:cxn>
                    <a:cxn ang="T97">
                      <a:pos x="T42" y="T43"/>
                    </a:cxn>
                    <a:cxn ang="T98">
                      <a:pos x="T44" y="T45"/>
                    </a:cxn>
                    <a:cxn ang="T99">
                      <a:pos x="T46" y="T47"/>
                    </a:cxn>
                    <a:cxn ang="T100">
                      <a:pos x="T48" y="T49"/>
                    </a:cxn>
                    <a:cxn ang="T101">
                      <a:pos x="T50" y="T51"/>
                    </a:cxn>
                    <a:cxn ang="T102">
                      <a:pos x="T52" y="T53"/>
                    </a:cxn>
                    <a:cxn ang="T103">
                      <a:pos x="T54" y="T55"/>
                    </a:cxn>
                    <a:cxn ang="T104">
                      <a:pos x="T56" y="T57"/>
                    </a:cxn>
                    <a:cxn ang="T105">
                      <a:pos x="T58" y="T59"/>
                    </a:cxn>
                    <a:cxn ang="T106">
                      <a:pos x="T60" y="T61"/>
                    </a:cxn>
                    <a:cxn ang="T107">
                      <a:pos x="T62" y="T63"/>
                    </a:cxn>
                    <a:cxn ang="T108">
                      <a:pos x="T64" y="T65"/>
                    </a:cxn>
                    <a:cxn ang="T109">
                      <a:pos x="T66" y="T67"/>
                    </a:cxn>
                    <a:cxn ang="T110">
                      <a:pos x="T68" y="T69"/>
                    </a:cxn>
                    <a:cxn ang="T111">
                      <a:pos x="T70" y="T71"/>
                    </a:cxn>
                    <a:cxn ang="T112">
                      <a:pos x="T72" y="T73"/>
                    </a:cxn>
                    <a:cxn ang="T113">
                      <a:pos x="T74" y="T75"/>
                    </a:cxn>
                  </a:cxnLst>
                  <a:rect l="0" t="0" r="r" b="b"/>
                  <a:pathLst>
                    <a:path w="219" h="51">
                      <a:moveTo>
                        <a:pt x="219" y="49"/>
                      </a:moveTo>
                      <a:cubicBezTo>
                        <a:pt x="211" y="51"/>
                        <a:pt x="203" y="51"/>
                        <a:pt x="195" y="50"/>
                      </a:cubicBezTo>
                      <a:lnTo>
                        <a:pt x="195" y="48"/>
                      </a:lnTo>
                      <a:cubicBezTo>
                        <a:pt x="203" y="49"/>
                        <a:pt x="211" y="49"/>
                        <a:pt x="218" y="47"/>
                      </a:cubicBezTo>
                      <a:lnTo>
                        <a:pt x="219" y="49"/>
                      </a:lnTo>
                      <a:close/>
                      <a:moveTo>
                        <a:pt x="195" y="50"/>
                      </a:moveTo>
                      <a:cubicBezTo>
                        <a:pt x="187" y="49"/>
                        <a:pt x="180" y="47"/>
                        <a:pt x="172" y="45"/>
                      </a:cubicBezTo>
                      <a:lnTo>
                        <a:pt x="173" y="43"/>
                      </a:lnTo>
                      <a:cubicBezTo>
                        <a:pt x="180" y="45"/>
                        <a:pt x="188" y="47"/>
                        <a:pt x="195" y="48"/>
                      </a:cubicBezTo>
                      <a:lnTo>
                        <a:pt x="195" y="50"/>
                      </a:lnTo>
                      <a:close/>
                      <a:moveTo>
                        <a:pt x="173" y="43"/>
                      </a:moveTo>
                      <a:lnTo>
                        <a:pt x="173" y="43"/>
                      </a:lnTo>
                      <a:lnTo>
                        <a:pt x="173" y="44"/>
                      </a:lnTo>
                      <a:lnTo>
                        <a:pt x="173" y="43"/>
                      </a:lnTo>
                      <a:close/>
                      <a:moveTo>
                        <a:pt x="172" y="45"/>
                      </a:moveTo>
                      <a:cubicBezTo>
                        <a:pt x="161" y="42"/>
                        <a:pt x="152" y="34"/>
                        <a:pt x="143" y="26"/>
                      </a:cubicBezTo>
                      <a:lnTo>
                        <a:pt x="145" y="25"/>
                      </a:lnTo>
                      <a:cubicBezTo>
                        <a:pt x="154" y="33"/>
                        <a:pt x="162" y="40"/>
                        <a:pt x="173" y="43"/>
                      </a:cubicBezTo>
                      <a:lnTo>
                        <a:pt x="172" y="45"/>
                      </a:lnTo>
                      <a:close/>
                      <a:moveTo>
                        <a:pt x="143" y="26"/>
                      </a:moveTo>
                      <a:cubicBezTo>
                        <a:pt x="131" y="15"/>
                        <a:pt x="118" y="3"/>
                        <a:pt x="97" y="3"/>
                      </a:cubicBezTo>
                      <a:lnTo>
                        <a:pt x="97" y="0"/>
                      </a:lnTo>
                      <a:cubicBezTo>
                        <a:pt x="119" y="1"/>
                        <a:pt x="132" y="13"/>
                        <a:pt x="145" y="25"/>
                      </a:cubicBezTo>
                      <a:lnTo>
                        <a:pt x="143" y="26"/>
                      </a:lnTo>
                      <a:close/>
                      <a:moveTo>
                        <a:pt x="97" y="0"/>
                      </a:moveTo>
                      <a:lnTo>
                        <a:pt x="97" y="0"/>
                      </a:lnTo>
                      <a:lnTo>
                        <a:pt x="97" y="1"/>
                      </a:lnTo>
                      <a:lnTo>
                        <a:pt x="97" y="0"/>
                      </a:lnTo>
                      <a:close/>
                      <a:moveTo>
                        <a:pt x="97" y="3"/>
                      </a:moveTo>
                      <a:cubicBezTo>
                        <a:pt x="83" y="2"/>
                        <a:pt x="71" y="8"/>
                        <a:pt x="58" y="14"/>
                      </a:cubicBezTo>
                      <a:lnTo>
                        <a:pt x="56" y="13"/>
                      </a:lnTo>
                      <a:cubicBezTo>
                        <a:pt x="70" y="6"/>
                        <a:pt x="82" y="0"/>
                        <a:pt x="97" y="0"/>
                      </a:cubicBezTo>
                      <a:lnTo>
                        <a:pt x="97" y="3"/>
                      </a:lnTo>
                      <a:close/>
                      <a:moveTo>
                        <a:pt x="58" y="14"/>
                      </a:moveTo>
                      <a:cubicBezTo>
                        <a:pt x="41" y="22"/>
                        <a:pt x="24" y="31"/>
                        <a:pt x="0" y="30"/>
                      </a:cubicBezTo>
                      <a:lnTo>
                        <a:pt x="0" y="28"/>
                      </a:lnTo>
                      <a:cubicBezTo>
                        <a:pt x="23" y="29"/>
                        <a:pt x="40" y="20"/>
                        <a:pt x="56" y="13"/>
                      </a:cubicBezTo>
                      <a:lnTo>
                        <a:pt x="58" y="14"/>
                      </a:lnTo>
                      <a:close/>
                    </a:path>
                  </a:pathLst>
                </a:custGeom>
                <a:solidFill>
                  <a:srgbClr val="CECEC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286" name="Freeform 240"/>
                <p:cNvSpPr>
                  <a:spLocks noChangeArrowheads="1"/>
                </p:cNvSpPr>
                <p:nvPr/>
              </p:nvSpPr>
              <p:spPr bwMode="auto">
                <a:xfrm>
                  <a:off x="1254" y="3161"/>
                  <a:ext cx="91" cy="7"/>
                </a:xfrm>
                <a:custGeom>
                  <a:avLst/>
                  <a:gdLst>
                    <a:gd name="T0" fmla="*/ 0 w 66"/>
                    <a:gd name="T1" fmla="*/ 5274 h 5"/>
                    <a:gd name="T2" fmla="*/ 55052 w 66"/>
                    <a:gd name="T3" fmla="*/ 0 h 5"/>
                    <a:gd name="T4" fmla="*/ 113014 w 66"/>
                    <a:gd name="T5" fmla="*/ 6819 h 5"/>
                    <a:gd name="T6" fmla="*/ 0 w 66"/>
                    <a:gd name="T7" fmla="*/ 5274 h 5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66" h="5">
                      <a:moveTo>
                        <a:pt x="0" y="4"/>
                      </a:moveTo>
                      <a:cubicBezTo>
                        <a:pt x="9" y="2"/>
                        <a:pt x="25" y="0"/>
                        <a:pt x="32" y="0"/>
                      </a:cubicBezTo>
                      <a:cubicBezTo>
                        <a:pt x="48" y="0"/>
                        <a:pt x="53" y="2"/>
                        <a:pt x="66" y="5"/>
                      </a:cubicBezTo>
                      <a:lnTo>
                        <a:pt x="0" y="4"/>
                      </a:lnTo>
                      <a:close/>
                    </a:path>
                  </a:pathLst>
                </a:custGeom>
                <a:solidFill>
                  <a:srgbClr val="7A7878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287" name="Freeform 241"/>
                <p:cNvSpPr>
                  <a:spLocks noChangeArrowheads="1"/>
                </p:cNvSpPr>
                <p:nvPr/>
              </p:nvSpPr>
              <p:spPr bwMode="auto">
                <a:xfrm>
                  <a:off x="1254" y="3161"/>
                  <a:ext cx="91" cy="7"/>
                </a:xfrm>
                <a:custGeom>
                  <a:avLst/>
                  <a:gdLst>
                    <a:gd name="T0" fmla="*/ 0 w 66"/>
                    <a:gd name="T1" fmla="*/ 5274 h 5"/>
                    <a:gd name="T2" fmla="*/ 55052 w 66"/>
                    <a:gd name="T3" fmla="*/ 0 h 5"/>
                    <a:gd name="T4" fmla="*/ 113014 w 66"/>
                    <a:gd name="T5" fmla="*/ 6819 h 5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66" h="5">
                      <a:moveTo>
                        <a:pt x="0" y="4"/>
                      </a:moveTo>
                      <a:cubicBezTo>
                        <a:pt x="9" y="2"/>
                        <a:pt x="25" y="0"/>
                        <a:pt x="32" y="0"/>
                      </a:cubicBezTo>
                      <a:cubicBezTo>
                        <a:pt x="48" y="0"/>
                        <a:pt x="53" y="2"/>
                        <a:pt x="66" y="5"/>
                      </a:cubicBezTo>
                    </a:path>
                  </a:pathLst>
                </a:custGeom>
                <a:noFill/>
                <a:ln w="9525" cap="sq">
                  <a:solidFill>
                    <a:srgbClr val="C1C0B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288" name="Freeform 242"/>
                <p:cNvSpPr>
                  <a:spLocks noChangeArrowheads="1"/>
                </p:cNvSpPr>
                <p:nvPr/>
              </p:nvSpPr>
              <p:spPr bwMode="auto">
                <a:xfrm>
                  <a:off x="1345" y="3170"/>
                  <a:ext cx="64" cy="16"/>
                </a:xfrm>
                <a:custGeom>
                  <a:avLst/>
                  <a:gdLst>
                    <a:gd name="T0" fmla="*/ 0 w 47"/>
                    <a:gd name="T1" fmla="*/ 0 h 10"/>
                    <a:gd name="T2" fmla="*/ 39001 w 47"/>
                    <a:gd name="T3" fmla="*/ 20752 h 10"/>
                    <a:gd name="T4" fmla="*/ 68018 w 47"/>
                    <a:gd name="T5" fmla="*/ 30114 h 10"/>
                    <a:gd name="T6" fmla="*/ 0 w 47"/>
                    <a:gd name="T7" fmla="*/ 0 h 10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47" h="10">
                      <a:moveTo>
                        <a:pt x="0" y="0"/>
                      </a:moveTo>
                      <a:cubicBezTo>
                        <a:pt x="9" y="2"/>
                        <a:pt x="19" y="4"/>
                        <a:pt x="27" y="7"/>
                      </a:cubicBezTo>
                      <a:cubicBezTo>
                        <a:pt x="34" y="9"/>
                        <a:pt x="40" y="9"/>
                        <a:pt x="47" y="1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7A7878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289" name="Freeform 243"/>
                <p:cNvSpPr>
                  <a:spLocks noChangeArrowheads="1"/>
                </p:cNvSpPr>
                <p:nvPr/>
              </p:nvSpPr>
              <p:spPr bwMode="auto">
                <a:xfrm>
                  <a:off x="1345" y="3170"/>
                  <a:ext cx="64" cy="16"/>
                </a:xfrm>
                <a:custGeom>
                  <a:avLst/>
                  <a:gdLst>
                    <a:gd name="T0" fmla="*/ 0 w 47"/>
                    <a:gd name="T1" fmla="*/ 0 h 10"/>
                    <a:gd name="T2" fmla="*/ 39001 w 47"/>
                    <a:gd name="T3" fmla="*/ 20752 h 10"/>
                    <a:gd name="T4" fmla="*/ 68018 w 47"/>
                    <a:gd name="T5" fmla="*/ 30114 h 1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47" h="10">
                      <a:moveTo>
                        <a:pt x="0" y="0"/>
                      </a:moveTo>
                      <a:cubicBezTo>
                        <a:pt x="9" y="2"/>
                        <a:pt x="19" y="4"/>
                        <a:pt x="27" y="7"/>
                      </a:cubicBezTo>
                      <a:cubicBezTo>
                        <a:pt x="34" y="9"/>
                        <a:pt x="40" y="9"/>
                        <a:pt x="47" y="10"/>
                      </a:cubicBezTo>
                    </a:path>
                  </a:pathLst>
                </a:custGeom>
                <a:noFill/>
                <a:ln w="9525" cap="sq">
                  <a:solidFill>
                    <a:srgbClr val="C1C0B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290" name="Freeform 244"/>
                <p:cNvSpPr>
                  <a:spLocks noChangeArrowheads="1"/>
                </p:cNvSpPr>
                <p:nvPr/>
              </p:nvSpPr>
              <p:spPr bwMode="auto">
                <a:xfrm>
                  <a:off x="1230" y="3293"/>
                  <a:ext cx="138" cy="15"/>
                </a:xfrm>
                <a:custGeom>
                  <a:avLst/>
                  <a:gdLst>
                    <a:gd name="T0" fmla="*/ 0 w 100"/>
                    <a:gd name="T1" fmla="*/ 0 h 9"/>
                    <a:gd name="T2" fmla="*/ 170500 w 100"/>
                    <a:gd name="T3" fmla="*/ 25292 h 9"/>
                    <a:gd name="T4" fmla="*/ 0 w 100"/>
                    <a:gd name="T5" fmla="*/ 0 h 9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100" h="9">
                      <a:moveTo>
                        <a:pt x="0" y="0"/>
                      </a:moveTo>
                      <a:cubicBezTo>
                        <a:pt x="23" y="9"/>
                        <a:pt x="68" y="1"/>
                        <a:pt x="100" y="4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7A7878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291" name="Freeform 245"/>
                <p:cNvSpPr>
                  <a:spLocks noChangeArrowheads="1"/>
                </p:cNvSpPr>
                <p:nvPr/>
              </p:nvSpPr>
              <p:spPr bwMode="auto">
                <a:xfrm>
                  <a:off x="1230" y="3293"/>
                  <a:ext cx="138" cy="15"/>
                </a:xfrm>
                <a:custGeom>
                  <a:avLst/>
                  <a:gdLst>
                    <a:gd name="T0" fmla="*/ 0 w 100"/>
                    <a:gd name="T1" fmla="*/ 0 h 9"/>
                    <a:gd name="T2" fmla="*/ 170500 w 100"/>
                    <a:gd name="T3" fmla="*/ 25292 h 9"/>
                    <a:gd name="T4" fmla="*/ 0 60000 65536"/>
                    <a:gd name="T5" fmla="*/ 0 60000 65536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0" t="0" r="r" b="b"/>
                  <a:pathLst>
                    <a:path w="100" h="9">
                      <a:moveTo>
                        <a:pt x="0" y="0"/>
                      </a:moveTo>
                      <a:cubicBezTo>
                        <a:pt x="23" y="9"/>
                        <a:pt x="68" y="1"/>
                        <a:pt x="100" y="4"/>
                      </a:cubicBezTo>
                    </a:path>
                  </a:pathLst>
                </a:custGeom>
                <a:noFill/>
                <a:ln w="9525" cap="sq">
                  <a:solidFill>
                    <a:srgbClr val="C1C0B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292" name="Freeform 246"/>
                <p:cNvSpPr>
                  <a:spLocks noChangeArrowheads="1"/>
                </p:cNvSpPr>
                <p:nvPr/>
              </p:nvSpPr>
              <p:spPr bwMode="auto">
                <a:xfrm>
                  <a:off x="1085" y="3333"/>
                  <a:ext cx="175" cy="16"/>
                </a:xfrm>
                <a:custGeom>
                  <a:avLst/>
                  <a:gdLst>
                    <a:gd name="T0" fmla="*/ 208322 w 127"/>
                    <a:gd name="T1" fmla="*/ 25285 h 10"/>
                    <a:gd name="T2" fmla="*/ 139632 w 127"/>
                    <a:gd name="T3" fmla="*/ 15203 h 10"/>
                    <a:gd name="T4" fmla="*/ 0 w 127"/>
                    <a:gd name="T5" fmla="*/ 0 h 10"/>
                    <a:gd name="T6" fmla="*/ 1758 w 127"/>
                    <a:gd name="T7" fmla="*/ 0 h 10"/>
                    <a:gd name="T8" fmla="*/ 208322 w 127"/>
                    <a:gd name="T9" fmla="*/ 25285 h 1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27" h="10">
                      <a:moveTo>
                        <a:pt x="127" y="9"/>
                      </a:moveTo>
                      <a:cubicBezTo>
                        <a:pt x="114" y="7"/>
                        <a:pt x="102" y="4"/>
                        <a:pt x="85" y="5"/>
                      </a:cubicBezTo>
                      <a:cubicBezTo>
                        <a:pt x="52" y="8"/>
                        <a:pt x="18" y="10"/>
                        <a:pt x="0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lnTo>
                        <a:pt x="127" y="9"/>
                      </a:lnTo>
                      <a:close/>
                    </a:path>
                  </a:pathLst>
                </a:custGeom>
                <a:solidFill>
                  <a:srgbClr val="7A7878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293" name="Freeform 247"/>
                <p:cNvSpPr>
                  <a:spLocks noChangeArrowheads="1"/>
                </p:cNvSpPr>
                <p:nvPr/>
              </p:nvSpPr>
              <p:spPr bwMode="auto">
                <a:xfrm>
                  <a:off x="1085" y="3333"/>
                  <a:ext cx="175" cy="16"/>
                </a:xfrm>
                <a:custGeom>
                  <a:avLst/>
                  <a:gdLst>
                    <a:gd name="T0" fmla="*/ 208322 w 127"/>
                    <a:gd name="T1" fmla="*/ 25285 h 10"/>
                    <a:gd name="T2" fmla="*/ 139632 w 127"/>
                    <a:gd name="T3" fmla="*/ 15203 h 10"/>
                    <a:gd name="T4" fmla="*/ 0 w 127"/>
                    <a:gd name="T5" fmla="*/ 0 h 10"/>
                    <a:gd name="T6" fmla="*/ 1758 w 127"/>
                    <a:gd name="T7" fmla="*/ 0 h 10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127" h="10">
                      <a:moveTo>
                        <a:pt x="127" y="9"/>
                      </a:moveTo>
                      <a:cubicBezTo>
                        <a:pt x="114" y="7"/>
                        <a:pt x="102" y="4"/>
                        <a:pt x="85" y="5"/>
                      </a:cubicBezTo>
                      <a:cubicBezTo>
                        <a:pt x="52" y="8"/>
                        <a:pt x="18" y="10"/>
                        <a:pt x="0" y="0"/>
                      </a:cubicBezTo>
                      <a:cubicBezTo>
                        <a:pt x="1" y="0"/>
                        <a:pt x="1" y="0"/>
                        <a:pt x="1" y="0"/>
                      </a:cubicBezTo>
                    </a:path>
                  </a:pathLst>
                </a:custGeom>
                <a:noFill/>
                <a:ln w="9525" cap="sq">
                  <a:solidFill>
                    <a:srgbClr val="C1C0B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294" name="Freeform 248"/>
                <p:cNvSpPr>
                  <a:spLocks noChangeArrowheads="1"/>
                </p:cNvSpPr>
                <p:nvPr/>
              </p:nvSpPr>
              <p:spPr bwMode="auto">
                <a:xfrm>
                  <a:off x="1405" y="3227"/>
                  <a:ext cx="187" cy="18"/>
                </a:xfrm>
                <a:custGeom>
                  <a:avLst/>
                  <a:gdLst>
                    <a:gd name="T0" fmla="*/ 0 w 136"/>
                    <a:gd name="T1" fmla="*/ 17316 h 11"/>
                    <a:gd name="T2" fmla="*/ 35610 w 136"/>
                    <a:gd name="T3" fmla="*/ 12698 h 11"/>
                    <a:gd name="T4" fmla="*/ 68965 w 136"/>
                    <a:gd name="T5" fmla="*/ 0 h 11"/>
                    <a:gd name="T6" fmla="*/ 222449 w 136"/>
                    <a:gd name="T7" fmla="*/ 17316 h 11"/>
                    <a:gd name="T8" fmla="*/ 0 w 136"/>
                    <a:gd name="T9" fmla="*/ 17316 h 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36" h="11">
                      <a:moveTo>
                        <a:pt x="0" y="4"/>
                      </a:moveTo>
                      <a:cubicBezTo>
                        <a:pt x="8" y="4"/>
                        <a:pt x="15" y="4"/>
                        <a:pt x="22" y="3"/>
                      </a:cubicBezTo>
                      <a:cubicBezTo>
                        <a:pt x="29" y="1"/>
                        <a:pt x="36" y="0"/>
                        <a:pt x="42" y="0"/>
                      </a:cubicBezTo>
                      <a:cubicBezTo>
                        <a:pt x="74" y="0"/>
                        <a:pt x="96" y="11"/>
                        <a:pt x="136" y="4"/>
                      </a:cubicBezTo>
                      <a:lnTo>
                        <a:pt x="0" y="4"/>
                      </a:lnTo>
                      <a:close/>
                    </a:path>
                  </a:pathLst>
                </a:custGeom>
                <a:solidFill>
                  <a:srgbClr val="7A7878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295" name="Freeform 249"/>
                <p:cNvSpPr>
                  <a:spLocks noChangeArrowheads="1"/>
                </p:cNvSpPr>
                <p:nvPr/>
              </p:nvSpPr>
              <p:spPr bwMode="auto">
                <a:xfrm>
                  <a:off x="1405" y="3227"/>
                  <a:ext cx="187" cy="18"/>
                </a:xfrm>
                <a:custGeom>
                  <a:avLst/>
                  <a:gdLst>
                    <a:gd name="T0" fmla="*/ 0 w 136"/>
                    <a:gd name="T1" fmla="*/ 17316 h 11"/>
                    <a:gd name="T2" fmla="*/ 35610 w 136"/>
                    <a:gd name="T3" fmla="*/ 12698 h 11"/>
                    <a:gd name="T4" fmla="*/ 68965 w 136"/>
                    <a:gd name="T5" fmla="*/ 0 h 11"/>
                    <a:gd name="T6" fmla="*/ 222449 w 136"/>
                    <a:gd name="T7" fmla="*/ 17316 h 11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136" h="11">
                      <a:moveTo>
                        <a:pt x="0" y="4"/>
                      </a:moveTo>
                      <a:cubicBezTo>
                        <a:pt x="8" y="4"/>
                        <a:pt x="15" y="4"/>
                        <a:pt x="22" y="3"/>
                      </a:cubicBezTo>
                      <a:cubicBezTo>
                        <a:pt x="29" y="1"/>
                        <a:pt x="36" y="0"/>
                        <a:pt x="42" y="0"/>
                      </a:cubicBezTo>
                      <a:cubicBezTo>
                        <a:pt x="74" y="0"/>
                        <a:pt x="96" y="11"/>
                        <a:pt x="136" y="4"/>
                      </a:cubicBezTo>
                    </a:path>
                  </a:pathLst>
                </a:custGeom>
                <a:noFill/>
                <a:ln w="9525" cap="sq">
                  <a:solidFill>
                    <a:srgbClr val="C1C0B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296" name="Freeform 250"/>
                <p:cNvSpPr>
                  <a:spLocks noChangeArrowheads="1"/>
                </p:cNvSpPr>
                <p:nvPr/>
              </p:nvSpPr>
              <p:spPr bwMode="auto">
                <a:xfrm>
                  <a:off x="1570" y="3104"/>
                  <a:ext cx="165" cy="22"/>
                </a:xfrm>
                <a:custGeom>
                  <a:avLst/>
                  <a:gdLst>
                    <a:gd name="T0" fmla="*/ 200511 w 120"/>
                    <a:gd name="T1" fmla="*/ 99811 h 13"/>
                    <a:gd name="T2" fmla="*/ 166827 w 120"/>
                    <a:gd name="T3" fmla="*/ 54213 h 13"/>
                    <a:gd name="T4" fmla="*/ 45294 w 120"/>
                    <a:gd name="T5" fmla="*/ 32035 h 13"/>
                    <a:gd name="T6" fmla="*/ 0 w 120"/>
                    <a:gd name="T7" fmla="*/ 0 h 13"/>
                    <a:gd name="T8" fmla="*/ 200511 w 120"/>
                    <a:gd name="T9" fmla="*/ 99811 h 1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20" h="13">
                      <a:moveTo>
                        <a:pt x="120" y="13"/>
                      </a:moveTo>
                      <a:cubicBezTo>
                        <a:pt x="112" y="11"/>
                        <a:pt x="108" y="8"/>
                        <a:pt x="100" y="7"/>
                      </a:cubicBezTo>
                      <a:cubicBezTo>
                        <a:pt x="79" y="3"/>
                        <a:pt x="50" y="7"/>
                        <a:pt x="27" y="4"/>
                      </a:cubicBezTo>
                      <a:cubicBezTo>
                        <a:pt x="17" y="3"/>
                        <a:pt x="10" y="0"/>
                        <a:pt x="0" y="0"/>
                      </a:cubicBezTo>
                      <a:lnTo>
                        <a:pt x="120" y="13"/>
                      </a:lnTo>
                      <a:close/>
                    </a:path>
                  </a:pathLst>
                </a:custGeom>
                <a:solidFill>
                  <a:srgbClr val="7A7878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297" name="Freeform 251"/>
                <p:cNvSpPr>
                  <a:spLocks noChangeArrowheads="1"/>
                </p:cNvSpPr>
                <p:nvPr/>
              </p:nvSpPr>
              <p:spPr bwMode="auto">
                <a:xfrm>
                  <a:off x="1570" y="3104"/>
                  <a:ext cx="165" cy="22"/>
                </a:xfrm>
                <a:custGeom>
                  <a:avLst/>
                  <a:gdLst>
                    <a:gd name="T0" fmla="*/ 200511 w 120"/>
                    <a:gd name="T1" fmla="*/ 99811 h 13"/>
                    <a:gd name="T2" fmla="*/ 166827 w 120"/>
                    <a:gd name="T3" fmla="*/ 54213 h 13"/>
                    <a:gd name="T4" fmla="*/ 45294 w 120"/>
                    <a:gd name="T5" fmla="*/ 32035 h 13"/>
                    <a:gd name="T6" fmla="*/ 0 w 120"/>
                    <a:gd name="T7" fmla="*/ 0 h 13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120" h="13">
                      <a:moveTo>
                        <a:pt x="120" y="13"/>
                      </a:moveTo>
                      <a:cubicBezTo>
                        <a:pt x="112" y="11"/>
                        <a:pt x="108" y="8"/>
                        <a:pt x="100" y="7"/>
                      </a:cubicBezTo>
                      <a:cubicBezTo>
                        <a:pt x="79" y="3"/>
                        <a:pt x="50" y="7"/>
                        <a:pt x="27" y="4"/>
                      </a:cubicBezTo>
                      <a:cubicBezTo>
                        <a:pt x="17" y="3"/>
                        <a:pt x="10" y="0"/>
                        <a:pt x="0" y="0"/>
                      </a:cubicBezTo>
                    </a:path>
                  </a:pathLst>
                </a:custGeom>
                <a:noFill/>
                <a:ln w="9525" cap="sq">
                  <a:solidFill>
                    <a:srgbClr val="C1C0B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298" name="Freeform 252"/>
                <p:cNvSpPr>
                  <a:spLocks noChangeArrowheads="1"/>
                </p:cNvSpPr>
                <p:nvPr/>
              </p:nvSpPr>
              <p:spPr bwMode="auto">
                <a:xfrm>
                  <a:off x="1398" y="3362"/>
                  <a:ext cx="160" cy="23"/>
                </a:xfrm>
                <a:custGeom>
                  <a:avLst/>
                  <a:gdLst>
                    <a:gd name="T0" fmla="*/ 177797 w 117"/>
                    <a:gd name="T1" fmla="*/ 64862 h 14"/>
                    <a:gd name="T2" fmla="*/ 151778 w 117"/>
                    <a:gd name="T3" fmla="*/ 51510 h 14"/>
                    <a:gd name="T4" fmla="*/ 94247 w 117"/>
                    <a:gd name="T5" fmla="*/ 42571 h 14"/>
                    <a:gd name="T6" fmla="*/ 16730 w 117"/>
                    <a:gd name="T7" fmla="*/ 45165 h 14"/>
                    <a:gd name="T8" fmla="*/ 11765 w 117"/>
                    <a:gd name="T9" fmla="*/ 27492 h 14"/>
                    <a:gd name="T10" fmla="*/ 0 w 117"/>
                    <a:gd name="T11" fmla="*/ 0 h 14"/>
                    <a:gd name="T12" fmla="*/ 177797 w 117"/>
                    <a:gd name="T13" fmla="*/ 64862 h 14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117" h="14">
                      <a:moveTo>
                        <a:pt x="117" y="14"/>
                      </a:moveTo>
                      <a:cubicBezTo>
                        <a:pt x="110" y="14"/>
                        <a:pt x="105" y="11"/>
                        <a:pt x="100" y="11"/>
                      </a:cubicBezTo>
                      <a:cubicBezTo>
                        <a:pt x="88" y="9"/>
                        <a:pt x="76" y="8"/>
                        <a:pt x="62" y="9"/>
                      </a:cubicBezTo>
                      <a:cubicBezTo>
                        <a:pt x="44" y="10"/>
                        <a:pt x="24" y="13"/>
                        <a:pt x="11" y="10"/>
                      </a:cubicBezTo>
                      <a:cubicBezTo>
                        <a:pt x="9" y="9"/>
                        <a:pt x="8" y="8"/>
                        <a:pt x="8" y="6"/>
                      </a:cubicBezTo>
                      <a:cubicBezTo>
                        <a:pt x="8" y="6"/>
                        <a:pt x="0" y="0"/>
                        <a:pt x="0" y="0"/>
                      </a:cubicBezTo>
                      <a:lnTo>
                        <a:pt x="117" y="14"/>
                      </a:lnTo>
                      <a:close/>
                    </a:path>
                  </a:pathLst>
                </a:custGeom>
                <a:solidFill>
                  <a:srgbClr val="7A7878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299" name="Freeform 253"/>
                <p:cNvSpPr>
                  <a:spLocks noChangeArrowheads="1"/>
                </p:cNvSpPr>
                <p:nvPr/>
              </p:nvSpPr>
              <p:spPr bwMode="auto">
                <a:xfrm>
                  <a:off x="1398" y="3362"/>
                  <a:ext cx="160" cy="23"/>
                </a:xfrm>
                <a:custGeom>
                  <a:avLst/>
                  <a:gdLst>
                    <a:gd name="T0" fmla="*/ 177797 w 117"/>
                    <a:gd name="T1" fmla="*/ 64862 h 14"/>
                    <a:gd name="T2" fmla="*/ 151778 w 117"/>
                    <a:gd name="T3" fmla="*/ 51510 h 14"/>
                    <a:gd name="T4" fmla="*/ 94247 w 117"/>
                    <a:gd name="T5" fmla="*/ 42571 h 14"/>
                    <a:gd name="T6" fmla="*/ 16730 w 117"/>
                    <a:gd name="T7" fmla="*/ 45165 h 14"/>
                    <a:gd name="T8" fmla="*/ 11765 w 117"/>
                    <a:gd name="T9" fmla="*/ 27492 h 14"/>
                    <a:gd name="T10" fmla="*/ 0 w 117"/>
                    <a:gd name="T11" fmla="*/ 0 h 14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117" h="14">
                      <a:moveTo>
                        <a:pt x="117" y="14"/>
                      </a:moveTo>
                      <a:cubicBezTo>
                        <a:pt x="110" y="14"/>
                        <a:pt x="105" y="11"/>
                        <a:pt x="100" y="11"/>
                      </a:cubicBezTo>
                      <a:cubicBezTo>
                        <a:pt x="88" y="9"/>
                        <a:pt x="76" y="8"/>
                        <a:pt x="62" y="9"/>
                      </a:cubicBezTo>
                      <a:cubicBezTo>
                        <a:pt x="44" y="10"/>
                        <a:pt x="24" y="13"/>
                        <a:pt x="11" y="10"/>
                      </a:cubicBezTo>
                      <a:cubicBezTo>
                        <a:pt x="9" y="9"/>
                        <a:pt x="8" y="8"/>
                        <a:pt x="8" y="6"/>
                      </a:cubicBezTo>
                      <a:cubicBezTo>
                        <a:pt x="8" y="6"/>
                        <a:pt x="0" y="0"/>
                        <a:pt x="0" y="0"/>
                      </a:cubicBezTo>
                    </a:path>
                  </a:pathLst>
                </a:custGeom>
                <a:noFill/>
                <a:ln w="9525" cap="sq">
                  <a:solidFill>
                    <a:srgbClr val="C1C0B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300" name="Freeform 254"/>
                <p:cNvSpPr>
                  <a:spLocks noChangeArrowheads="1"/>
                </p:cNvSpPr>
                <p:nvPr/>
              </p:nvSpPr>
              <p:spPr bwMode="auto">
                <a:xfrm>
                  <a:off x="1128" y="3250"/>
                  <a:ext cx="43" cy="9"/>
                </a:xfrm>
                <a:custGeom>
                  <a:avLst/>
                  <a:gdLst>
                    <a:gd name="T0" fmla="*/ 0 w 32"/>
                    <a:gd name="T1" fmla="*/ 3279 h 6"/>
                    <a:gd name="T2" fmla="*/ 48746 w 32"/>
                    <a:gd name="T3" fmla="*/ 19088 h 6"/>
                    <a:gd name="T4" fmla="*/ 0 w 32"/>
                    <a:gd name="T5" fmla="*/ 3279 h 6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32" h="6">
                      <a:moveTo>
                        <a:pt x="0" y="1"/>
                      </a:moveTo>
                      <a:cubicBezTo>
                        <a:pt x="13" y="1"/>
                        <a:pt x="28" y="0"/>
                        <a:pt x="32" y="6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7A7878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301" name="Freeform 255"/>
                <p:cNvSpPr>
                  <a:spLocks noChangeArrowheads="1"/>
                </p:cNvSpPr>
                <p:nvPr/>
              </p:nvSpPr>
              <p:spPr bwMode="auto">
                <a:xfrm>
                  <a:off x="1128" y="3250"/>
                  <a:ext cx="43" cy="9"/>
                </a:xfrm>
                <a:custGeom>
                  <a:avLst/>
                  <a:gdLst>
                    <a:gd name="T0" fmla="*/ 0 w 32"/>
                    <a:gd name="T1" fmla="*/ 3279 h 6"/>
                    <a:gd name="T2" fmla="*/ 48746 w 32"/>
                    <a:gd name="T3" fmla="*/ 19088 h 6"/>
                    <a:gd name="T4" fmla="*/ 0 60000 65536"/>
                    <a:gd name="T5" fmla="*/ 0 60000 65536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0" t="0" r="r" b="b"/>
                  <a:pathLst>
                    <a:path w="32" h="6">
                      <a:moveTo>
                        <a:pt x="0" y="1"/>
                      </a:moveTo>
                      <a:cubicBezTo>
                        <a:pt x="13" y="1"/>
                        <a:pt x="28" y="0"/>
                        <a:pt x="32" y="6"/>
                      </a:cubicBezTo>
                    </a:path>
                  </a:pathLst>
                </a:custGeom>
                <a:noFill/>
                <a:ln w="9525" cap="sq">
                  <a:solidFill>
                    <a:srgbClr val="C1C0B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302" name="Freeform 256"/>
                <p:cNvSpPr>
                  <a:spLocks noChangeArrowheads="1"/>
                </p:cNvSpPr>
                <p:nvPr/>
              </p:nvSpPr>
              <p:spPr bwMode="auto">
                <a:xfrm>
                  <a:off x="1201" y="3122"/>
                  <a:ext cx="82" cy="17"/>
                </a:xfrm>
                <a:custGeom>
                  <a:avLst/>
                  <a:gdLst>
                    <a:gd name="T0" fmla="*/ 0 w 60"/>
                    <a:gd name="T1" fmla="*/ 0 h 10"/>
                    <a:gd name="T2" fmla="*/ 4634 w 60"/>
                    <a:gd name="T3" fmla="*/ 15235 h 10"/>
                    <a:gd name="T4" fmla="*/ 37384 w 60"/>
                    <a:gd name="T5" fmla="*/ 69166 h 10"/>
                    <a:gd name="T6" fmla="*/ 96364 w 60"/>
                    <a:gd name="T7" fmla="*/ 74851 h 10"/>
                    <a:gd name="T8" fmla="*/ 0 w 60"/>
                    <a:gd name="T9" fmla="*/ 0 h 1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60" h="10">
                      <a:moveTo>
                        <a:pt x="0" y="0"/>
                      </a:moveTo>
                      <a:cubicBezTo>
                        <a:pt x="2" y="1"/>
                        <a:pt x="2" y="2"/>
                        <a:pt x="3" y="2"/>
                      </a:cubicBezTo>
                      <a:cubicBezTo>
                        <a:pt x="7" y="6"/>
                        <a:pt x="15" y="7"/>
                        <a:pt x="23" y="8"/>
                      </a:cubicBezTo>
                      <a:cubicBezTo>
                        <a:pt x="34" y="10"/>
                        <a:pt x="51" y="6"/>
                        <a:pt x="60" y="9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7A7878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303" name="Freeform 257"/>
                <p:cNvSpPr>
                  <a:spLocks noChangeArrowheads="1"/>
                </p:cNvSpPr>
                <p:nvPr/>
              </p:nvSpPr>
              <p:spPr bwMode="auto">
                <a:xfrm>
                  <a:off x="1201" y="3122"/>
                  <a:ext cx="82" cy="17"/>
                </a:xfrm>
                <a:custGeom>
                  <a:avLst/>
                  <a:gdLst>
                    <a:gd name="T0" fmla="*/ 0 w 60"/>
                    <a:gd name="T1" fmla="*/ 0 h 10"/>
                    <a:gd name="T2" fmla="*/ 4634 w 60"/>
                    <a:gd name="T3" fmla="*/ 15235 h 10"/>
                    <a:gd name="T4" fmla="*/ 37384 w 60"/>
                    <a:gd name="T5" fmla="*/ 69166 h 10"/>
                    <a:gd name="T6" fmla="*/ 96364 w 60"/>
                    <a:gd name="T7" fmla="*/ 74851 h 10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60" h="10">
                      <a:moveTo>
                        <a:pt x="0" y="0"/>
                      </a:moveTo>
                      <a:cubicBezTo>
                        <a:pt x="2" y="1"/>
                        <a:pt x="2" y="2"/>
                        <a:pt x="3" y="2"/>
                      </a:cubicBezTo>
                      <a:cubicBezTo>
                        <a:pt x="7" y="6"/>
                        <a:pt x="15" y="7"/>
                        <a:pt x="23" y="8"/>
                      </a:cubicBezTo>
                      <a:cubicBezTo>
                        <a:pt x="34" y="10"/>
                        <a:pt x="51" y="6"/>
                        <a:pt x="60" y="9"/>
                      </a:cubicBezTo>
                    </a:path>
                  </a:pathLst>
                </a:custGeom>
                <a:noFill/>
                <a:ln w="9525" cap="sq">
                  <a:solidFill>
                    <a:srgbClr val="C1C0B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304" name="Freeform 258"/>
                <p:cNvSpPr>
                  <a:spLocks noChangeArrowheads="1"/>
                </p:cNvSpPr>
                <p:nvPr/>
              </p:nvSpPr>
              <p:spPr bwMode="auto">
                <a:xfrm>
                  <a:off x="1488" y="3181"/>
                  <a:ext cx="244" cy="17"/>
                </a:xfrm>
                <a:custGeom>
                  <a:avLst/>
                  <a:gdLst>
                    <a:gd name="T0" fmla="*/ 299347 w 177"/>
                    <a:gd name="T1" fmla="*/ 33895 h 10"/>
                    <a:gd name="T2" fmla="*/ 260217 w 177"/>
                    <a:gd name="T3" fmla="*/ 57622 h 10"/>
                    <a:gd name="T4" fmla="*/ 173943 w 177"/>
                    <a:gd name="T5" fmla="*/ 69166 h 10"/>
                    <a:gd name="T6" fmla="*/ 67766 w 177"/>
                    <a:gd name="T7" fmla="*/ 8962 h 10"/>
                    <a:gd name="T8" fmla="*/ 30592 w 177"/>
                    <a:gd name="T9" fmla="*/ 25900 h 10"/>
                    <a:gd name="T10" fmla="*/ 0 w 177"/>
                    <a:gd name="T11" fmla="*/ 57622 h 10"/>
                    <a:gd name="T12" fmla="*/ 299347 w 177"/>
                    <a:gd name="T13" fmla="*/ 33895 h 10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177" h="10">
                      <a:moveTo>
                        <a:pt x="177" y="4"/>
                      </a:moveTo>
                      <a:cubicBezTo>
                        <a:pt x="171" y="4"/>
                        <a:pt x="162" y="7"/>
                        <a:pt x="154" y="7"/>
                      </a:cubicBezTo>
                      <a:cubicBezTo>
                        <a:pt x="135" y="10"/>
                        <a:pt x="118" y="10"/>
                        <a:pt x="103" y="8"/>
                      </a:cubicBezTo>
                      <a:cubicBezTo>
                        <a:pt x="82" y="6"/>
                        <a:pt x="61" y="4"/>
                        <a:pt x="40" y="1"/>
                      </a:cubicBezTo>
                      <a:cubicBezTo>
                        <a:pt x="34" y="0"/>
                        <a:pt x="25" y="1"/>
                        <a:pt x="18" y="3"/>
                      </a:cubicBezTo>
                      <a:cubicBezTo>
                        <a:pt x="11" y="5"/>
                        <a:pt x="5" y="6"/>
                        <a:pt x="0" y="7"/>
                      </a:cubicBezTo>
                      <a:lnTo>
                        <a:pt x="177" y="4"/>
                      </a:lnTo>
                      <a:close/>
                    </a:path>
                  </a:pathLst>
                </a:custGeom>
                <a:solidFill>
                  <a:srgbClr val="7A7878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305" name="Freeform 259"/>
                <p:cNvSpPr>
                  <a:spLocks noChangeArrowheads="1"/>
                </p:cNvSpPr>
                <p:nvPr/>
              </p:nvSpPr>
              <p:spPr bwMode="auto">
                <a:xfrm>
                  <a:off x="1488" y="3181"/>
                  <a:ext cx="244" cy="17"/>
                </a:xfrm>
                <a:custGeom>
                  <a:avLst/>
                  <a:gdLst>
                    <a:gd name="T0" fmla="*/ 299347 w 177"/>
                    <a:gd name="T1" fmla="*/ 33895 h 10"/>
                    <a:gd name="T2" fmla="*/ 260217 w 177"/>
                    <a:gd name="T3" fmla="*/ 57622 h 10"/>
                    <a:gd name="T4" fmla="*/ 173943 w 177"/>
                    <a:gd name="T5" fmla="*/ 69166 h 10"/>
                    <a:gd name="T6" fmla="*/ 67766 w 177"/>
                    <a:gd name="T7" fmla="*/ 8962 h 10"/>
                    <a:gd name="T8" fmla="*/ 30592 w 177"/>
                    <a:gd name="T9" fmla="*/ 25900 h 10"/>
                    <a:gd name="T10" fmla="*/ 0 w 177"/>
                    <a:gd name="T11" fmla="*/ 57622 h 1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177" h="10">
                      <a:moveTo>
                        <a:pt x="177" y="4"/>
                      </a:moveTo>
                      <a:cubicBezTo>
                        <a:pt x="171" y="4"/>
                        <a:pt x="162" y="7"/>
                        <a:pt x="154" y="7"/>
                      </a:cubicBezTo>
                      <a:cubicBezTo>
                        <a:pt x="135" y="10"/>
                        <a:pt x="118" y="10"/>
                        <a:pt x="103" y="8"/>
                      </a:cubicBezTo>
                      <a:cubicBezTo>
                        <a:pt x="82" y="6"/>
                        <a:pt x="61" y="4"/>
                        <a:pt x="40" y="1"/>
                      </a:cubicBezTo>
                      <a:cubicBezTo>
                        <a:pt x="34" y="0"/>
                        <a:pt x="25" y="1"/>
                        <a:pt x="18" y="3"/>
                      </a:cubicBezTo>
                      <a:cubicBezTo>
                        <a:pt x="11" y="5"/>
                        <a:pt x="5" y="6"/>
                        <a:pt x="0" y="7"/>
                      </a:cubicBezTo>
                    </a:path>
                  </a:pathLst>
                </a:custGeom>
                <a:noFill/>
                <a:ln w="9525" cap="sq">
                  <a:solidFill>
                    <a:srgbClr val="C1C0B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306" name="Freeform 260"/>
                <p:cNvSpPr>
                  <a:spLocks noChangeArrowheads="1"/>
                </p:cNvSpPr>
                <p:nvPr/>
              </p:nvSpPr>
              <p:spPr bwMode="auto">
                <a:xfrm>
                  <a:off x="1288" y="3215"/>
                  <a:ext cx="59" cy="13"/>
                </a:xfrm>
                <a:custGeom>
                  <a:avLst/>
                  <a:gdLst>
                    <a:gd name="T0" fmla="*/ 0 w 43"/>
                    <a:gd name="T1" fmla="*/ 11492 h 8"/>
                    <a:gd name="T2" fmla="*/ 7295 w 43"/>
                    <a:gd name="T3" fmla="*/ 4352 h 8"/>
                    <a:gd name="T4" fmla="*/ 71269 w 43"/>
                    <a:gd name="T5" fmla="*/ 30347 h 8"/>
                    <a:gd name="T6" fmla="*/ 0 w 43"/>
                    <a:gd name="T7" fmla="*/ 11492 h 8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43" h="8">
                      <a:moveTo>
                        <a:pt x="0" y="3"/>
                      </a:moveTo>
                      <a:cubicBezTo>
                        <a:pt x="2" y="3"/>
                        <a:pt x="3" y="1"/>
                        <a:pt x="4" y="1"/>
                      </a:cubicBezTo>
                      <a:cubicBezTo>
                        <a:pt x="22" y="0"/>
                        <a:pt x="34" y="3"/>
                        <a:pt x="43" y="8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solidFill>
                  <a:srgbClr val="7A7878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307" name="Freeform 261"/>
                <p:cNvSpPr>
                  <a:spLocks noChangeArrowheads="1"/>
                </p:cNvSpPr>
                <p:nvPr/>
              </p:nvSpPr>
              <p:spPr bwMode="auto">
                <a:xfrm>
                  <a:off x="1288" y="3215"/>
                  <a:ext cx="59" cy="13"/>
                </a:xfrm>
                <a:custGeom>
                  <a:avLst/>
                  <a:gdLst>
                    <a:gd name="T0" fmla="*/ 0 w 43"/>
                    <a:gd name="T1" fmla="*/ 11492 h 8"/>
                    <a:gd name="T2" fmla="*/ 7295 w 43"/>
                    <a:gd name="T3" fmla="*/ 4352 h 8"/>
                    <a:gd name="T4" fmla="*/ 71269 w 43"/>
                    <a:gd name="T5" fmla="*/ 30347 h 8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43" h="8">
                      <a:moveTo>
                        <a:pt x="0" y="3"/>
                      </a:moveTo>
                      <a:cubicBezTo>
                        <a:pt x="2" y="3"/>
                        <a:pt x="3" y="1"/>
                        <a:pt x="4" y="1"/>
                      </a:cubicBezTo>
                      <a:cubicBezTo>
                        <a:pt x="22" y="0"/>
                        <a:pt x="34" y="3"/>
                        <a:pt x="43" y="8"/>
                      </a:cubicBezTo>
                    </a:path>
                  </a:pathLst>
                </a:custGeom>
                <a:noFill/>
                <a:ln w="9525" cap="sq">
                  <a:solidFill>
                    <a:srgbClr val="C1C0B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308" name="Freeform 262"/>
                <p:cNvSpPr>
                  <a:spLocks noChangeArrowheads="1"/>
                </p:cNvSpPr>
                <p:nvPr/>
              </p:nvSpPr>
              <p:spPr bwMode="auto">
                <a:xfrm>
                  <a:off x="1534" y="3277"/>
                  <a:ext cx="88" cy="11"/>
                </a:xfrm>
                <a:custGeom>
                  <a:avLst/>
                  <a:gdLst>
                    <a:gd name="T0" fmla="*/ 111874 w 64"/>
                    <a:gd name="T1" fmla="*/ 0 h 7"/>
                    <a:gd name="T2" fmla="*/ 68412 w 64"/>
                    <a:gd name="T3" fmla="*/ 29348 h 7"/>
                    <a:gd name="T4" fmla="*/ 26099 w 64"/>
                    <a:gd name="T5" fmla="*/ 29348 h 7"/>
                    <a:gd name="T6" fmla="*/ 0 w 64"/>
                    <a:gd name="T7" fmla="*/ 23667 h 7"/>
                    <a:gd name="T8" fmla="*/ 111874 w 64"/>
                    <a:gd name="T9" fmla="*/ 0 h 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64" h="7">
                      <a:moveTo>
                        <a:pt x="64" y="0"/>
                      </a:moveTo>
                      <a:cubicBezTo>
                        <a:pt x="55" y="2"/>
                        <a:pt x="47" y="4"/>
                        <a:pt x="39" y="5"/>
                      </a:cubicBezTo>
                      <a:cubicBezTo>
                        <a:pt x="30" y="6"/>
                        <a:pt x="20" y="7"/>
                        <a:pt x="15" y="5"/>
                      </a:cubicBezTo>
                      <a:cubicBezTo>
                        <a:pt x="11" y="4"/>
                        <a:pt x="5" y="5"/>
                        <a:pt x="0" y="4"/>
                      </a:cubicBezTo>
                      <a:lnTo>
                        <a:pt x="64" y="0"/>
                      </a:lnTo>
                      <a:close/>
                    </a:path>
                  </a:pathLst>
                </a:custGeom>
                <a:solidFill>
                  <a:srgbClr val="7A7878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309" name="Freeform 263"/>
                <p:cNvSpPr>
                  <a:spLocks noChangeArrowheads="1"/>
                </p:cNvSpPr>
                <p:nvPr/>
              </p:nvSpPr>
              <p:spPr bwMode="auto">
                <a:xfrm>
                  <a:off x="1534" y="3277"/>
                  <a:ext cx="88" cy="11"/>
                </a:xfrm>
                <a:custGeom>
                  <a:avLst/>
                  <a:gdLst>
                    <a:gd name="T0" fmla="*/ 111874 w 64"/>
                    <a:gd name="T1" fmla="*/ 0 h 7"/>
                    <a:gd name="T2" fmla="*/ 68412 w 64"/>
                    <a:gd name="T3" fmla="*/ 29348 h 7"/>
                    <a:gd name="T4" fmla="*/ 26099 w 64"/>
                    <a:gd name="T5" fmla="*/ 29348 h 7"/>
                    <a:gd name="T6" fmla="*/ 0 w 64"/>
                    <a:gd name="T7" fmla="*/ 23667 h 7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64" h="7">
                      <a:moveTo>
                        <a:pt x="64" y="0"/>
                      </a:moveTo>
                      <a:cubicBezTo>
                        <a:pt x="55" y="2"/>
                        <a:pt x="47" y="4"/>
                        <a:pt x="39" y="5"/>
                      </a:cubicBezTo>
                      <a:cubicBezTo>
                        <a:pt x="30" y="6"/>
                        <a:pt x="20" y="7"/>
                        <a:pt x="15" y="5"/>
                      </a:cubicBezTo>
                      <a:cubicBezTo>
                        <a:pt x="11" y="4"/>
                        <a:pt x="5" y="5"/>
                        <a:pt x="0" y="4"/>
                      </a:cubicBezTo>
                    </a:path>
                  </a:pathLst>
                </a:custGeom>
                <a:noFill/>
                <a:ln w="9525" cap="sq">
                  <a:solidFill>
                    <a:srgbClr val="C1C0B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310" name="Freeform 264"/>
                <p:cNvSpPr>
                  <a:spLocks noChangeArrowheads="1"/>
                </p:cNvSpPr>
                <p:nvPr/>
              </p:nvSpPr>
              <p:spPr bwMode="auto">
                <a:xfrm>
                  <a:off x="1281" y="3074"/>
                  <a:ext cx="74" cy="13"/>
                </a:xfrm>
                <a:custGeom>
                  <a:avLst/>
                  <a:gdLst>
                    <a:gd name="T0" fmla="*/ 0 w 54"/>
                    <a:gd name="T1" fmla="*/ 11492 h 8"/>
                    <a:gd name="T2" fmla="*/ 87317 w 54"/>
                    <a:gd name="T3" fmla="*/ 30347 h 8"/>
                    <a:gd name="T4" fmla="*/ 0 w 54"/>
                    <a:gd name="T5" fmla="*/ 11492 h 8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4" h="8">
                      <a:moveTo>
                        <a:pt x="0" y="3"/>
                      </a:moveTo>
                      <a:cubicBezTo>
                        <a:pt x="23" y="0"/>
                        <a:pt x="41" y="3"/>
                        <a:pt x="54" y="8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solidFill>
                  <a:srgbClr val="7A7878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311" name="Freeform 265"/>
                <p:cNvSpPr>
                  <a:spLocks noChangeArrowheads="1"/>
                </p:cNvSpPr>
                <p:nvPr/>
              </p:nvSpPr>
              <p:spPr bwMode="auto">
                <a:xfrm>
                  <a:off x="1281" y="3074"/>
                  <a:ext cx="74" cy="13"/>
                </a:xfrm>
                <a:custGeom>
                  <a:avLst/>
                  <a:gdLst>
                    <a:gd name="T0" fmla="*/ 0 w 54"/>
                    <a:gd name="T1" fmla="*/ 11492 h 8"/>
                    <a:gd name="T2" fmla="*/ 87317 w 54"/>
                    <a:gd name="T3" fmla="*/ 30347 h 8"/>
                    <a:gd name="T4" fmla="*/ 0 60000 65536"/>
                    <a:gd name="T5" fmla="*/ 0 60000 65536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0" t="0" r="r" b="b"/>
                  <a:pathLst>
                    <a:path w="54" h="8">
                      <a:moveTo>
                        <a:pt x="0" y="3"/>
                      </a:moveTo>
                      <a:cubicBezTo>
                        <a:pt x="23" y="0"/>
                        <a:pt x="41" y="3"/>
                        <a:pt x="54" y="8"/>
                      </a:cubicBezTo>
                    </a:path>
                  </a:pathLst>
                </a:custGeom>
                <a:noFill/>
                <a:ln w="9525" cap="sq">
                  <a:solidFill>
                    <a:srgbClr val="C1C0B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312" name="Freeform 266"/>
                <p:cNvSpPr>
                  <a:spLocks noChangeArrowheads="1"/>
                </p:cNvSpPr>
                <p:nvPr/>
              </p:nvSpPr>
              <p:spPr bwMode="auto">
                <a:xfrm>
                  <a:off x="1399" y="3119"/>
                  <a:ext cx="53" cy="6"/>
                </a:xfrm>
                <a:custGeom>
                  <a:avLst/>
                  <a:gdLst>
                    <a:gd name="T0" fmla="*/ 56968 w 39"/>
                    <a:gd name="T1" fmla="*/ 0 h 4"/>
                    <a:gd name="T2" fmla="*/ 0 w 39"/>
                    <a:gd name="T3" fmla="*/ 16131 h 4"/>
                    <a:gd name="T4" fmla="*/ 56968 w 39"/>
                    <a:gd name="T5" fmla="*/ 0 h 4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39" h="4">
                      <a:moveTo>
                        <a:pt x="39" y="0"/>
                      </a:moveTo>
                      <a:cubicBezTo>
                        <a:pt x="27" y="2"/>
                        <a:pt x="14" y="4"/>
                        <a:pt x="0" y="3"/>
                      </a:cubicBezTo>
                      <a:lnTo>
                        <a:pt x="39" y="0"/>
                      </a:lnTo>
                      <a:close/>
                    </a:path>
                  </a:pathLst>
                </a:custGeom>
                <a:solidFill>
                  <a:srgbClr val="7A7878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313" name="Freeform 267"/>
                <p:cNvSpPr>
                  <a:spLocks noChangeArrowheads="1"/>
                </p:cNvSpPr>
                <p:nvPr/>
              </p:nvSpPr>
              <p:spPr bwMode="auto">
                <a:xfrm>
                  <a:off x="1399" y="3119"/>
                  <a:ext cx="53" cy="6"/>
                </a:xfrm>
                <a:custGeom>
                  <a:avLst/>
                  <a:gdLst>
                    <a:gd name="T0" fmla="*/ 56968 w 39"/>
                    <a:gd name="T1" fmla="*/ 0 h 4"/>
                    <a:gd name="T2" fmla="*/ 0 w 39"/>
                    <a:gd name="T3" fmla="*/ 16131 h 4"/>
                    <a:gd name="T4" fmla="*/ 0 60000 65536"/>
                    <a:gd name="T5" fmla="*/ 0 60000 65536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0" t="0" r="r" b="b"/>
                  <a:pathLst>
                    <a:path w="39" h="4">
                      <a:moveTo>
                        <a:pt x="39" y="0"/>
                      </a:moveTo>
                      <a:cubicBezTo>
                        <a:pt x="27" y="2"/>
                        <a:pt x="14" y="4"/>
                        <a:pt x="0" y="3"/>
                      </a:cubicBezTo>
                    </a:path>
                  </a:pathLst>
                </a:custGeom>
                <a:noFill/>
                <a:ln w="9525" cap="sq">
                  <a:solidFill>
                    <a:srgbClr val="C1C0B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314" name="Freeform 268"/>
                <p:cNvSpPr>
                  <a:spLocks noChangeArrowheads="1"/>
                </p:cNvSpPr>
                <p:nvPr/>
              </p:nvSpPr>
              <p:spPr bwMode="auto">
                <a:xfrm>
                  <a:off x="1160" y="3171"/>
                  <a:ext cx="59" cy="22"/>
                </a:xfrm>
                <a:custGeom>
                  <a:avLst/>
                  <a:gdLst>
                    <a:gd name="T0" fmla="*/ 0 w 43"/>
                    <a:gd name="T1" fmla="*/ 0 h 13"/>
                    <a:gd name="T2" fmla="*/ 50427 w 43"/>
                    <a:gd name="T3" fmla="*/ 32035 h 13"/>
                    <a:gd name="T4" fmla="*/ 58726 w 43"/>
                    <a:gd name="T5" fmla="*/ 45670 h 13"/>
                    <a:gd name="T6" fmla="*/ 71269 w 43"/>
                    <a:gd name="T7" fmla="*/ 99811 h 13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43" h="13">
                      <a:moveTo>
                        <a:pt x="0" y="0"/>
                      </a:moveTo>
                      <a:cubicBezTo>
                        <a:pt x="9" y="3"/>
                        <a:pt x="19" y="4"/>
                        <a:pt x="30" y="4"/>
                      </a:cubicBezTo>
                      <a:cubicBezTo>
                        <a:pt x="32" y="5"/>
                        <a:pt x="34" y="5"/>
                        <a:pt x="35" y="6"/>
                      </a:cubicBezTo>
                      <a:cubicBezTo>
                        <a:pt x="39" y="8"/>
                        <a:pt x="38" y="12"/>
                        <a:pt x="43" y="13"/>
                      </a:cubicBezTo>
                    </a:path>
                  </a:pathLst>
                </a:custGeom>
                <a:noFill/>
                <a:ln w="9525" cap="sq">
                  <a:solidFill>
                    <a:srgbClr val="C1C0B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315" name="Freeform 269"/>
                <p:cNvSpPr>
                  <a:spLocks noChangeArrowheads="1"/>
                </p:cNvSpPr>
                <p:nvPr/>
              </p:nvSpPr>
              <p:spPr bwMode="auto">
                <a:xfrm>
                  <a:off x="1287" y="3308"/>
                  <a:ext cx="197" cy="16"/>
                </a:xfrm>
                <a:custGeom>
                  <a:avLst/>
                  <a:gdLst>
                    <a:gd name="T0" fmla="*/ 230478 w 143"/>
                    <a:gd name="T1" fmla="*/ 0 h 10"/>
                    <a:gd name="T2" fmla="*/ 158162 w 143"/>
                    <a:gd name="T3" fmla="*/ 9502 h 10"/>
                    <a:gd name="T4" fmla="*/ 143129 w 143"/>
                    <a:gd name="T5" fmla="*/ 9502 h 10"/>
                    <a:gd name="T6" fmla="*/ 82522 w 143"/>
                    <a:gd name="T7" fmla="*/ 24325 h 10"/>
                    <a:gd name="T8" fmla="*/ 35171 w 143"/>
                    <a:gd name="T9" fmla="*/ 24325 h 10"/>
                    <a:gd name="T10" fmla="*/ 4729 w 143"/>
                    <a:gd name="T11" fmla="*/ 18821 h 10"/>
                    <a:gd name="T12" fmla="*/ 0 w 143"/>
                    <a:gd name="T13" fmla="*/ 15203 h 10"/>
                    <a:gd name="T14" fmla="*/ 1752 w 143"/>
                    <a:gd name="T15" fmla="*/ 15203 h 1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143" h="10">
                      <a:moveTo>
                        <a:pt x="143" y="0"/>
                      </a:moveTo>
                      <a:cubicBezTo>
                        <a:pt x="124" y="7"/>
                        <a:pt x="106" y="9"/>
                        <a:pt x="98" y="3"/>
                      </a:cubicBezTo>
                      <a:cubicBezTo>
                        <a:pt x="96" y="3"/>
                        <a:pt x="93" y="3"/>
                        <a:pt x="89" y="3"/>
                      </a:cubicBezTo>
                      <a:cubicBezTo>
                        <a:pt x="76" y="5"/>
                        <a:pt x="64" y="7"/>
                        <a:pt x="51" y="8"/>
                      </a:cubicBezTo>
                      <a:cubicBezTo>
                        <a:pt x="39" y="10"/>
                        <a:pt x="31" y="10"/>
                        <a:pt x="22" y="8"/>
                      </a:cubicBezTo>
                      <a:cubicBezTo>
                        <a:pt x="16" y="7"/>
                        <a:pt x="9" y="7"/>
                        <a:pt x="3" y="6"/>
                      </a:cubicBezTo>
                      <a:cubicBezTo>
                        <a:pt x="2" y="6"/>
                        <a:pt x="1" y="5"/>
                        <a:pt x="0" y="5"/>
                      </a:cubicBezTo>
                      <a:cubicBezTo>
                        <a:pt x="1" y="5"/>
                        <a:pt x="1" y="5"/>
                        <a:pt x="1" y="5"/>
                      </a:cubicBezTo>
                    </a:path>
                  </a:pathLst>
                </a:custGeom>
                <a:noFill/>
                <a:ln w="9525" cap="sq">
                  <a:solidFill>
                    <a:srgbClr val="C1C0B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316" name="Freeform 270"/>
                <p:cNvSpPr>
                  <a:spLocks noChangeArrowheads="1"/>
                </p:cNvSpPr>
                <p:nvPr/>
              </p:nvSpPr>
              <p:spPr bwMode="auto">
                <a:xfrm>
                  <a:off x="1359" y="3261"/>
                  <a:ext cx="52" cy="7"/>
                </a:xfrm>
                <a:custGeom>
                  <a:avLst/>
                  <a:gdLst>
                    <a:gd name="T0" fmla="*/ 0 w 38"/>
                    <a:gd name="T1" fmla="*/ 2667 h 5"/>
                    <a:gd name="T2" fmla="*/ 31244 w 38"/>
                    <a:gd name="T3" fmla="*/ 1662 h 5"/>
                    <a:gd name="T4" fmla="*/ 64484 w 38"/>
                    <a:gd name="T5" fmla="*/ 4262 h 5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38" h="5">
                      <a:moveTo>
                        <a:pt x="0" y="2"/>
                      </a:moveTo>
                      <a:cubicBezTo>
                        <a:pt x="7" y="1"/>
                        <a:pt x="16" y="0"/>
                        <a:pt x="18" y="1"/>
                      </a:cubicBezTo>
                      <a:cubicBezTo>
                        <a:pt x="22" y="4"/>
                        <a:pt x="29" y="5"/>
                        <a:pt x="38" y="3"/>
                      </a:cubicBezTo>
                    </a:path>
                  </a:pathLst>
                </a:custGeom>
                <a:noFill/>
                <a:ln w="9525" cap="sq">
                  <a:solidFill>
                    <a:srgbClr val="C1C0B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317" name="Freeform 271"/>
                <p:cNvSpPr>
                  <a:spLocks noChangeArrowheads="1"/>
                </p:cNvSpPr>
                <p:nvPr/>
              </p:nvSpPr>
              <p:spPr bwMode="auto">
                <a:xfrm>
                  <a:off x="1427" y="3289"/>
                  <a:ext cx="60" cy="11"/>
                </a:xfrm>
                <a:custGeom>
                  <a:avLst/>
                  <a:gdLst>
                    <a:gd name="T0" fmla="*/ 0 w 44"/>
                    <a:gd name="T1" fmla="*/ 7078 h 7"/>
                    <a:gd name="T2" fmla="*/ 22546 w 44"/>
                    <a:gd name="T3" fmla="*/ 2866 h 7"/>
                    <a:gd name="T4" fmla="*/ 55780 w 44"/>
                    <a:gd name="T5" fmla="*/ 12380 h 7"/>
                    <a:gd name="T6" fmla="*/ 74052 w 44"/>
                    <a:gd name="T7" fmla="*/ 7078 h 7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44" h="7">
                      <a:moveTo>
                        <a:pt x="0" y="3"/>
                      </a:moveTo>
                      <a:cubicBezTo>
                        <a:pt x="6" y="0"/>
                        <a:pt x="10" y="1"/>
                        <a:pt x="13" y="1"/>
                      </a:cubicBezTo>
                      <a:cubicBezTo>
                        <a:pt x="20" y="2"/>
                        <a:pt x="26" y="4"/>
                        <a:pt x="33" y="6"/>
                      </a:cubicBezTo>
                      <a:cubicBezTo>
                        <a:pt x="37" y="7"/>
                        <a:pt x="40" y="4"/>
                        <a:pt x="44" y="3"/>
                      </a:cubicBezTo>
                    </a:path>
                  </a:pathLst>
                </a:custGeom>
                <a:noFill/>
                <a:ln w="9525" cap="sq">
                  <a:solidFill>
                    <a:srgbClr val="C1C0B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318" name="Freeform 272"/>
                <p:cNvSpPr>
                  <a:spLocks noChangeArrowheads="1"/>
                </p:cNvSpPr>
                <p:nvPr/>
              </p:nvSpPr>
              <p:spPr bwMode="auto">
                <a:xfrm>
                  <a:off x="1179" y="3260"/>
                  <a:ext cx="56" cy="12"/>
                </a:xfrm>
                <a:custGeom>
                  <a:avLst/>
                  <a:gdLst>
                    <a:gd name="T0" fmla="*/ 69432 w 41"/>
                    <a:gd name="T1" fmla="*/ 16037 h 8"/>
                    <a:gd name="T2" fmla="*/ 0 w 41"/>
                    <a:gd name="T3" fmla="*/ 0 h 8"/>
                    <a:gd name="T4" fmla="*/ 0 60000 65536"/>
                    <a:gd name="T5" fmla="*/ 0 60000 65536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0" t="0" r="r" b="b"/>
                  <a:pathLst>
                    <a:path w="41" h="8">
                      <a:moveTo>
                        <a:pt x="41" y="7"/>
                      </a:moveTo>
                      <a:cubicBezTo>
                        <a:pt x="23" y="8"/>
                        <a:pt x="10" y="5"/>
                        <a:pt x="0" y="0"/>
                      </a:cubicBezTo>
                    </a:path>
                  </a:pathLst>
                </a:custGeom>
                <a:noFill/>
                <a:ln w="9525" cap="sq">
                  <a:solidFill>
                    <a:srgbClr val="C1C0B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319" name="Freeform 273"/>
                <p:cNvSpPr>
                  <a:spLocks noChangeArrowheads="1"/>
                </p:cNvSpPr>
                <p:nvPr/>
              </p:nvSpPr>
              <p:spPr bwMode="auto">
                <a:xfrm>
                  <a:off x="1145" y="3314"/>
                  <a:ext cx="105" cy="10"/>
                </a:xfrm>
                <a:custGeom>
                  <a:avLst/>
                  <a:gdLst>
                    <a:gd name="T0" fmla="*/ 0 w 76"/>
                    <a:gd name="T1" fmla="*/ 4443 h 7"/>
                    <a:gd name="T2" fmla="*/ 83001 w 76"/>
                    <a:gd name="T3" fmla="*/ 1613 h 7"/>
                    <a:gd name="T4" fmla="*/ 112817 w 76"/>
                    <a:gd name="T5" fmla="*/ 6286 h 7"/>
                    <a:gd name="T6" fmla="*/ 137601 w 76"/>
                    <a:gd name="T7" fmla="*/ 6286 h 7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76" h="7">
                      <a:moveTo>
                        <a:pt x="0" y="4"/>
                      </a:moveTo>
                      <a:cubicBezTo>
                        <a:pt x="11" y="7"/>
                        <a:pt x="29" y="4"/>
                        <a:pt x="46" y="1"/>
                      </a:cubicBezTo>
                      <a:cubicBezTo>
                        <a:pt x="55" y="0"/>
                        <a:pt x="58" y="3"/>
                        <a:pt x="62" y="5"/>
                      </a:cubicBezTo>
                      <a:cubicBezTo>
                        <a:pt x="71" y="5"/>
                        <a:pt x="75" y="6"/>
                        <a:pt x="76" y="5"/>
                      </a:cubicBezTo>
                    </a:path>
                  </a:pathLst>
                </a:custGeom>
                <a:noFill/>
                <a:ln w="9525" cap="sq">
                  <a:solidFill>
                    <a:srgbClr val="C1C0B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320" name="Freeform 274"/>
                <p:cNvSpPr>
                  <a:spLocks noChangeArrowheads="1"/>
                </p:cNvSpPr>
                <p:nvPr/>
              </p:nvSpPr>
              <p:spPr bwMode="auto">
                <a:xfrm>
                  <a:off x="1414" y="3194"/>
                  <a:ext cx="172" cy="13"/>
                </a:xfrm>
                <a:custGeom>
                  <a:avLst/>
                  <a:gdLst>
                    <a:gd name="T0" fmla="*/ 0 w 125"/>
                    <a:gd name="T1" fmla="*/ 15941 h 8"/>
                    <a:gd name="T2" fmla="*/ 59172 w 125"/>
                    <a:gd name="T3" fmla="*/ 18675 h 8"/>
                    <a:gd name="T4" fmla="*/ 155046 w 125"/>
                    <a:gd name="T5" fmla="*/ 4352 h 8"/>
                    <a:gd name="T6" fmla="*/ 206419 w 125"/>
                    <a:gd name="T7" fmla="*/ 18675 h 8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125" h="8">
                      <a:moveTo>
                        <a:pt x="0" y="4"/>
                      </a:moveTo>
                      <a:cubicBezTo>
                        <a:pt x="8" y="8"/>
                        <a:pt x="25" y="3"/>
                        <a:pt x="36" y="5"/>
                      </a:cubicBezTo>
                      <a:cubicBezTo>
                        <a:pt x="52" y="7"/>
                        <a:pt x="73" y="4"/>
                        <a:pt x="94" y="1"/>
                      </a:cubicBezTo>
                      <a:cubicBezTo>
                        <a:pt x="108" y="0"/>
                        <a:pt x="113" y="5"/>
                        <a:pt x="125" y="5"/>
                      </a:cubicBezTo>
                    </a:path>
                  </a:pathLst>
                </a:custGeom>
                <a:noFill/>
                <a:ln w="9525" cap="sq">
                  <a:solidFill>
                    <a:srgbClr val="C1C0B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321" name="Freeform 275"/>
                <p:cNvSpPr>
                  <a:spLocks noChangeArrowheads="1"/>
                </p:cNvSpPr>
                <p:nvPr/>
              </p:nvSpPr>
              <p:spPr bwMode="auto">
                <a:xfrm>
                  <a:off x="1350" y="3140"/>
                  <a:ext cx="127" cy="26"/>
                </a:xfrm>
                <a:custGeom>
                  <a:avLst/>
                  <a:gdLst>
                    <a:gd name="T0" fmla="*/ 159472 w 92"/>
                    <a:gd name="T1" fmla="*/ 61168 h 16"/>
                    <a:gd name="T2" fmla="*/ 141438 w 92"/>
                    <a:gd name="T3" fmla="*/ 61168 h 16"/>
                    <a:gd name="T4" fmla="*/ 41820 w 92"/>
                    <a:gd name="T5" fmla="*/ 4352 h 16"/>
                    <a:gd name="T6" fmla="*/ 0 w 92"/>
                    <a:gd name="T7" fmla="*/ 4352 h 16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92" h="16">
                      <a:moveTo>
                        <a:pt x="92" y="16"/>
                      </a:moveTo>
                      <a:cubicBezTo>
                        <a:pt x="88" y="16"/>
                        <a:pt x="85" y="16"/>
                        <a:pt x="82" y="16"/>
                      </a:cubicBezTo>
                      <a:cubicBezTo>
                        <a:pt x="62" y="10"/>
                        <a:pt x="48" y="3"/>
                        <a:pt x="24" y="1"/>
                      </a:cubicBezTo>
                      <a:cubicBezTo>
                        <a:pt x="17" y="0"/>
                        <a:pt x="7" y="1"/>
                        <a:pt x="0" y="1"/>
                      </a:cubicBezTo>
                    </a:path>
                  </a:pathLst>
                </a:custGeom>
                <a:noFill/>
                <a:ln w="9525" cap="sq">
                  <a:solidFill>
                    <a:srgbClr val="C1C0B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322" name="Freeform 276"/>
                <p:cNvSpPr>
                  <a:spLocks noChangeArrowheads="1"/>
                </p:cNvSpPr>
                <p:nvPr/>
              </p:nvSpPr>
              <p:spPr bwMode="auto">
                <a:xfrm>
                  <a:off x="1456" y="3092"/>
                  <a:ext cx="71" cy="14"/>
                </a:xfrm>
                <a:custGeom>
                  <a:avLst/>
                  <a:gdLst>
                    <a:gd name="T0" fmla="*/ 0 w 52"/>
                    <a:gd name="T1" fmla="*/ 0 h 9"/>
                    <a:gd name="T2" fmla="*/ 75405 w 52"/>
                    <a:gd name="T3" fmla="*/ 16526 h 9"/>
                    <a:gd name="T4" fmla="*/ 85208 w 52"/>
                    <a:gd name="T5" fmla="*/ 12392 h 9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2" h="9">
                      <a:moveTo>
                        <a:pt x="0" y="0"/>
                      </a:moveTo>
                      <a:cubicBezTo>
                        <a:pt x="8" y="7"/>
                        <a:pt x="29" y="7"/>
                        <a:pt x="46" y="9"/>
                      </a:cubicBezTo>
                      <a:cubicBezTo>
                        <a:pt x="47" y="9"/>
                        <a:pt x="50" y="8"/>
                        <a:pt x="52" y="7"/>
                      </a:cubicBezTo>
                    </a:path>
                  </a:pathLst>
                </a:custGeom>
                <a:noFill/>
                <a:ln w="9525" cap="sq">
                  <a:solidFill>
                    <a:srgbClr val="C1C0B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323" name="Freeform 277"/>
                <p:cNvSpPr>
                  <a:spLocks noChangeArrowheads="1"/>
                </p:cNvSpPr>
                <p:nvPr/>
              </p:nvSpPr>
              <p:spPr bwMode="auto">
                <a:xfrm>
                  <a:off x="1480" y="3130"/>
                  <a:ext cx="147" cy="45"/>
                </a:xfrm>
                <a:custGeom>
                  <a:avLst/>
                  <a:gdLst>
                    <a:gd name="T0" fmla="*/ 171119 w 107"/>
                    <a:gd name="T1" fmla="*/ 0 h 27"/>
                    <a:gd name="T2" fmla="*/ 113856 w 107"/>
                    <a:gd name="T3" fmla="*/ 44653 h 27"/>
                    <a:gd name="T4" fmla="*/ 0 w 107"/>
                    <a:gd name="T5" fmla="*/ 110380 h 27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107" h="27">
                      <a:moveTo>
                        <a:pt x="107" y="0"/>
                      </a:moveTo>
                      <a:cubicBezTo>
                        <a:pt x="95" y="3"/>
                        <a:pt x="83" y="6"/>
                        <a:pt x="71" y="10"/>
                      </a:cubicBezTo>
                      <a:cubicBezTo>
                        <a:pt x="50" y="17"/>
                        <a:pt x="22" y="27"/>
                        <a:pt x="0" y="24"/>
                      </a:cubicBezTo>
                    </a:path>
                  </a:pathLst>
                </a:custGeom>
                <a:noFill/>
                <a:ln w="9525" cap="sq">
                  <a:solidFill>
                    <a:srgbClr val="C1C0B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324" name="Freeform 278"/>
                <p:cNvSpPr>
                  <a:spLocks noChangeArrowheads="1"/>
                </p:cNvSpPr>
                <p:nvPr/>
              </p:nvSpPr>
              <p:spPr bwMode="auto">
                <a:xfrm>
                  <a:off x="1647" y="3178"/>
                  <a:ext cx="86" cy="6"/>
                </a:xfrm>
                <a:custGeom>
                  <a:avLst/>
                  <a:gdLst>
                    <a:gd name="T0" fmla="*/ 0 w 63"/>
                    <a:gd name="T1" fmla="*/ 0 h 4"/>
                    <a:gd name="T2" fmla="*/ 101389 w 63"/>
                    <a:gd name="T3" fmla="*/ 0 h 4"/>
                    <a:gd name="T4" fmla="*/ 0 60000 65536"/>
                    <a:gd name="T5" fmla="*/ 0 60000 65536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0" t="0" r="r" b="b"/>
                  <a:pathLst>
                    <a:path w="63" h="4">
                      <a:moveTo>
                        <a:pt x="0" y="0"/>
                      </a:moveTo>
                      <a:cubicBezTo>
                        <a:pt x="22" y="0"/>
                        <a:pt x="39" y="4"/>
                        <a:pt x="63" y="0"/>
                      </a:cubicBezTo>
                    </a:path>
                  </a:pathLst>
                </a:custGeom>
                <a:noFill/>
                <a:ln w="9525" cap="sq">
                  <a:solidFill>
                    <a:srgbClr val="C1C0B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325" name="Freeform 279"/>
                <p:cNvSpPr>
                  <a:spLocks noChangeArrowheads="1"/>
                </p:cNvSpPr>
                <p:nvPr/>
              </p:nvSpPr>
              <p:spPr bwMode="auto">
                <a:xfrm>
                  <a:off x="1564" y="3244"/>
                  <a:ext cx="131" cy="29"/>
                </a:xfrm>
                <a:custGeom>
                  <a:avLst/>
                  <a:gdLst>
                    <a:gd name="T0" fmla="*/ 163598 w 95"/>
                    <a:gd name="T1" fmla="*/ 0 h 18"/>
                    <a:gd name="T2" fmla="*/ 151819 w 95"/>
                    <a:gd name="T3" fmla="*/ 6490 h 18"/>
                    <a:gd name="T4" fmla="*/ 52195 w 95"/>
                    <a:gd name="T5" fmla="*/ 40096 h 18"/>
                    <a:gd name="T6" fmla="*/ 25956 w 95"/>
                    <a:gd name="T7" fmla="*/ 56237 h 18"/>
                    <a:gd name="T8" fmla="*/ 0 w 95"/>
                    <a:gd name="T9" fmla="*/ 50120 h 18"/>
                    <a:gd name="T10" fmla="*/ 0 w 95"/>
                    <a:gd name="T11" fmla="*/ 50120 h 18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95" h="18">
                      <a:moveTo>
                        <a:pt x="95" y="0"/>
                      </a:moveTo>
                      <a:cubicBezTo>
                        <a:pt x="92" y="0"/>
                        <a:pt x="89" y="2"/>
                        <a:pt x="88" y="2"/>
                      </a:cubicBezTo>
                      <a:cubicBezTo>
                        <a:pt x="70" y="2"/>
                        <a:pt x="50" y="7"/>
                        <a:pt x="30" y="12"/>
                      </a:cubicBezTo>
                      <a:cubicBezTo>
                        <a:pt x="27" y="16"/>
                        <a:pt x="19" y="18"/>
                        <a:pt x="15" y="17"/>
                      </a:cubicBezTo>
                      <a:cubicBezTo>
                        <a:pt x="10" y="17"/>
                        <a:pt x="2" y="18"/>
                        <a:pt x="0" y="15"/>
                      </a:cubicBezTo>
                      <a:cubicBezTo>
                        <a:pt x="0" y="15"/>
                        <a:pt x="0" y="15"/>
                        <a:pt x="0" y="15"/>
                      </a:cubicBezTo>
                    </a:path>
                  </a:pathLst>
                </a:custGeom>
                <a:noFill/>
                <a:ln w="9525" cap="sq">
                  <a:solidFill>
                    <a:srgbClr val="C1C0B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326" name="Freeform 280"/>
                <p:cNvSpPr>
                  <a:spLocks noChangeArrowheads="1"/>
                </p:cNvSpPr>
                <p:nvPr/>
              </p:nvSpPr>
              <p:spPr bwMode="auto">
                <a:xfrm>
                  <a:off x="1223" y="3231"/>
                  <a:ext cx="36" cy="2"/>
                </a:xfrm>
                <a:custGeom>
                  <a:avLst/>
                  <a:gdLst>
                    <a:gd name="T0" fmla="*/ 0 w 27"/>
                    <a:gd name="T1" fmla="*/ 0 h 2"/>
                    <a:gd name="T2" fmla="*/ 32720 w 27"/>
                    <a:gd name="T3" fmla="*/ 210 h 2"/>
                    <a:gd name="T4" fmla="*/ 0 60000 65536"/>
                    <a:gd name="T5" fmla="*/ 0 60000 65536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0" t="0" r="r" b="b"/>
                  <a:pathLst>
                    <a:path w="27" h="2">
                      <a:moveTo>
                        <a:pt x="0" y="0"/>
                      </a:moveTo>
                      <a:cubicBezTo>
                        <a:pt x="8" y="2"/>
                        <a:pt x="20" y="0"/>
                        <a:pt x="27" y="2"/>
                      </a:cubicBezTo>
                    </a:path>
                  </a:pathLst>
                </a:custGeom>
                <a:noFill/>
                <a:ln w="9525" cap="sq">
                  <a:solidFill>
                    <a:srgbClr val="C1C0B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327" name="Freeform 281"/>
                <p:cNvSpPr>
                  <a:spLocks noChangeArrowheads="1"/>
                </p:cNvSpPr>
                <p:nvPr/>
              </p:nvSpPr>
              <p:spPr bwMode="auto">
                <a:xfrm>
                  <a:off x="1372" y="3336"/>
                  <a:ext cx="65" cy="12"/>
                </a:xfrm>
                <a:custGeom>
                  <a:avLst/>
                  <a:gdLst>
                    <a:gd name="T0" fmla="*/ 84236 w 47"/>
                    <a:gd name="T1" fmla="*/ 18773 h 8"/>
                    <a:gd name="T2" fmla="*/ 77578 w 47"/>
                    <a:gd name="T3" fmla="*/ 16037 h 8"/>
                    <a:gd name="T4" fmla="*/ 77578 w 47"/>
                    <a:gd name="T5" fmla="*/ 14336 h 8"/>
                    <a:gd name="T6" fmla="*/ 86014 w 47"/>
                    <a:gd name="T7" fmla="*/ 16037 h 8"/>
                    <a:gd name="T8" fmla="*/ 84236 w 47"/>
                    <a:gd name="T9" fmla="*/ 18773 h 8"/>
                    <a:gd name="T10" fmla="*/ 77578 w 47"/>
                    <a:gd name="T11" fmla="*/ 16037 h 8"/>
                    <a:gd name="T12" fmla="*/ 70212 w 47"/>
                    <a:gd name="T13" fmla="*/ 16037 h 8"/>
                    <a:gd name="T14" fmla="*/ 70212 w 47"/>
                    <a:gd name="T15" fmla="*/ 14336 h 8"/>
                    <a:gd name="T16" fmla="*/ 77578 w 47"/>
                    <a:gd name="T17" fmla="*/ 14336 h 8"/>
                    <a:gd name="T18" fmla="*/ 77578 w 47"/>
                    <a:gd name="T19" fmla="*/ 16037 h 8"/>
                    <a:gd name="T20" fmla="*/ 70212 w 47"/>
                    <a:gd name="T21" fmla="*/ 16037 h 8"/>
                    <a:gd name="T22" fmla="*/ 70212 w 47"/>
                    <a:gd name="T23" fmla="*/ 16037 h 8"/>
                    <a:gd name="T24" fmla="*/ 70212 w 47"/>
                    <a:gd name="T25" fmla="*/ 16037 h 8"/>
                    <a:gd name="T26" fmla="*/ 70212 w 47"/>
                    <a:gd name="T27" fmla="*/ 16037 h 8"/>
                    <a:gd name="T28" fmla="*/ 70212 w 47"/>
                    <a:gd name="T29" fmla="*/ 16037 h 8"/>
                    <a:gd name="T30" fmla="*/ 42311 w 47"/>
                    <a:gd name="T31" fmla="*/ 7109 h 8"/>
                    <a:gd name="T32" fmla="*/ 42311 w 47"/>
                    <a:gd name="T33" fmla="*/ 2691 h 8"/>
                    <a:gd name="T34" fmla="*/ 70212 w 47"/>
                    <a:gd name="T35" fmla="*/ 14336 h 8"/>
                    <a:gd name="T36" fmla="*/ 70212 w 47"/>
                    <a:gd name="T37" fmla="*/ 16037 h 8"/>
                    <a:gd name="T38" fmla="*/ 42311 w 47"/>
                    <a:gd name="T39" fmla="*/ 7109 h 8"/>
                    <a:gd name="T40" fmla="*/ 3238 w 47"/>
                    <a:gd name="T41" fmla="*/ 4374 h 8"/>
                    <a:gd name="T42" fmla="*/ 3238 w 47"/>
                    <a:gd name="T43" fmla="*/ 0 h 8"/>
                    <a:gd name="T44" fmla="*/ 42311 w 47"/>
                    <a:gd name="T45" fmla="*/ 2691 h 8"/>
                    <a:gd name="T46" fmla="*/ 42311 w 47"/>
                    <a:gd name="T47" fmla="*/ 7109 h 8"/>
                    <a:gd name="T48" fmla="*/ 3238 w 47"/>
                    <a:gd name="T49" fmla="*/ 4374 h 8"/>
                    <a:gd name="T50" fmla="*/ 3238 w 47"/>
                    <a:gd name="T51" fmla="*/ 4374 h 8"/>
                    <a:gd name="T52" fmla="*/ 3238 w 47"/>
                    <a:gd name="T53" fmla="*/ 2691 h 8"/>
                    <a:gd name="T54" fmla="*/ 3238 w 47"/>
                    <a:gd name="T55" fmla="*/ 4374 h 8"/>
                    <a:gd name="T56" fmla="*/ 3238 w 47"/>
                    <a:gd name="T57" fmla="*/ 4374 h 8"/>
                    <a:gd name="T58" fmla="*/ 3238 w 47"/>
                    <a:gd name="T59" fmla="*/ 4374 h 8"/>
                    <a:gd name="T60" fmla="*/ 3238 w 47"/>
                    <a:gd name="T61" fmla="*/ 0 h 8"/>
                    <a:gd name="T62" fmla="*/ 3238 w 47"/>
                    <a:gd name="T63" fmla="*/ 0 h 8"/>
                    <a:gd name="T64" fmla="*/ 3238 w 47"/>
                    <a:gd name="T65" fmla="*/ 4374 h 8"/>
                    <a:gd name="T66" fmla="*/ 3238 w 47"/>
                    <a:gd name="T67" fmla="*/ 0 h 8"/>
                    <a:gd name="T68" fmla="*/ 3238 w 47"/>
                    <a:gd name="T69" fmla="*/ 0 h 8"/>
                    <a:gd name="T70" fmla="*/ 3238 w 47"/>
                    <a:gd name="T71" fmla="*/ 2691 h 8"/>
                    <a:gd name="T72" fmla="*/ 3238 w 47"/>
                    <a:gd name="T73" fmla="*/ 0 h 8"/>
                    <a:gd name="T74" fmla="*/ 3238 w 47"/>
                    <a:gd name="T75" fmla="*/ 4374 h 8"/>
                    <a:gd name="T76" fmla="*/ 3238 w 47"/>
                    <a:gd name="T77" fmla="*/ 4374 h 8"/>
                    <a:gd name="T78" fmla="*/ 1954 w 47"/>
                    <a:gd name="T79" fmla="*/ 2691 h 8"/>
                    <a:gd name="T80" fmla="*/ 3238 w 47"/>
                    <a:gd name="T81" fmla="*/ 0 h 8"/>
                    <a:gd name="T82" fmla="*/ 3238 w 47"/>
                    <a:gd name="T83" fmla="*/ 4374 h 8"/>
                    <a:gd name="T84" fmla="*/ 3238 w 47"/>
                    <a:gd name="T85" fmla="*/ 4374 h 8"/>
                    <a:gd name="T86" fmla="*/ 3238 w 47"/>
                    <a:gd name="T87" fmla="*/ 4374 h 8"/>
                    <a:gd name="T88" fmla="*/ 3238 w 47"/>
                    <a:gd name="T89" fmla="*/ 2691 h 8"/>
                    <a:gd name="T90" fmla="*/ 3238 w 47"/>
                    <a:gd name="T91" fmla="*/ 4374 h 8"/>
                    <a:gd name="T92" fmla="*/ 3238 w 47"/>
                    <a:gd name="T93" fmla="*/ 4374 h 8"/>
                    <a:gd name="T94" fmla="*/ 3238 w 47"/>
                    <a:gd name="T95" fmla="*/ 4374 h 8"/>
                    <a:gd name="T96" fmla="*/ 1954 w 47"/>
                    <a:gd name="T97" fmla="*/ 2691 h 8"/>
                    <a:gd name="T98" fmla="*/ 1954 w 47"/>
                    <a:gd name="T99" fmla="*/ 2691 h 8"/>
                    <a:gd name="T100" fmla="*/ 3238 w 47"/>
                    <a:gd name="T101" fmla="*/ 4374 h 8"/>
                    <a:gd name="T102" fmla="*/ 3238 w 47"/>
                    <a:gd name="T103" fmla="*/ 4374 h 8"/>
                    <a:gd name="T104" fmla="*/ 1954 w 47"/>
                    <a:gd name="T105" fmla="*/ 4374 h 8"/>
                    <a:gd name="T106" fmla="*/ 0 w 47"/>
                    <a:gd name="T107" fmla="*/ 4374 h 8"/>
                    <a:gd name="T108" fmla="*/ 1954 w 47"/>
                    <a:gd name="T109" fmla="*/ 2691 h 8"/>
                    <a:gd name="T110" fmla="*/ 3238 w 47"/>
                    <a:gd name="T111" fmla="*/ 4374 h 8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</a:gdLst>
                  <a:ahLst/>
                  <a:cxnLst>
                    <a:cxn ang="T112">
                      <a:pos x="T0" y="T1"/>
                    </a:cxn>
                    <a:cxn ang="T113">
                      <a:pos x="T2" y="T3"/>
                    </a:cxn>
                    <a:cxn ang="T114">
                      <a:pos x="T4" y="T5"/>
                    </a:cxn>
                    <a:cxn ang="T115">
                      <a:pos x="T6" y="T7"/>
                    </a:cxn>
                    <a:cxn ang="T116">
                      <a:pos x="T8" y="T9"/>
                    </a:cxn>
                    <a:cxn ang="T117">
                      <a:pos x="T10" y="T11"/>
                    </a:cxn>
                    <a:cxn ang="T118">
                      <a:pos x="T12" y="T13"/>
                    </a:cxn>
                    <a:cxn ang="T119">
                      <a:pos x="T14" y="T15"/>
                    </a:cxn>
                    <a:cxn ang="T120">
                      <a:pos x="T16" y="T17"/>
                    </a:cxn>
                    <a:cxn ang="T121">
                      <a:pos x="T18" y="T19"/>
                    </a:cxn>
                    <a:cxn ang="T122">
                      <a:pos x="T20" y="T21"/>
                    </a:cxn>
                    <a:cxn ang="T123">
                      <a:pos x="T22" y="T23"/>
                    </a:cxn>
                    <a:cxn ang="T124">
                      <a:pos x="T24" y="T25"/>
                    </a:cxn>
                    <a:cxn ang="T125">
                      <a:pos x="T26" y="T27"/>
                    </a:cxn>
                    <a:cxn ang="T126">
                      <a:pos x="T28" y="T29"/>
                    </a:cxn>
                    <a:cxn ang="T127">
                      <a:pos x="T30" y="T31"/>
                    </a:cxn>
                    <a:cxn ang="T128">
                      <a:pos x="T32" y="T33"/>
                    </a:cxn>
                    <a:cxn ang="T129">
                      <a:pos x="T34" y="T35"/>
                    </a:cxn>
                    <a:cxn ang="T130">
                      <a:pos x="T36" y="T37"/>
                    </a:cxn>
                    <a:cxn ang="T131">
                      <a:pos x="T38" y="T39"/>
                    </a:cxn>
                    <a:cxn ang="T132">
                      <a:pos x="T40" y="T41"/>
                    </a:cxn>
                    <a:cxn ang="T133">
                      <a:pos x="T42" y="T43"/>
                    </a:cxn>
                    <a:cxn ang="T134">
                      <a:pos x="T44" y="T45"/>
                    </a:cxn>
                    <a:cxn ang="T135">
                      <a:pos x="T46" y="T47"/>
                    </a:cxn>
                    <a:cxn ang="T136">
                      <a:pos x="T48" y="T49"/>
                    </a:cxn>
                    <a:cxn ang="T137">
                      <a:pos x="T50" y="T51"/>
                    </a:cxn>
                    <a:cxn ang="T138">
                      <a:pos x="T52" y="T53"/>
                    </a:cxn>
                    <a:cxn ang="T139">
                      <a:pos x="T54" y="T55"/>
                    </a:cxn>
                    <a:cxn ang="T140">
                      <a:pos x="T56" y="T57"/>
                    </a:cxn>
                    <a:cxn ang="T141">
                      <a:pos x="T58" y="T59"/>
                    </a:cxn>
                    <a:cxn ang="T142">
                      <a:pos x="T60" y="T61"/>
                    </a:cxn>
                    <a:cxn ang="T143">
                      <a:pos x="T62" y="T63"/>
                    </a:cxn>
                    <a:cxn ang="T144">
                      <a:pos x="T64" y="T65"/>
                    </a:cxn>
                    <a:cxn ang="T145">
                      <a:pos x="T66" y="T67"/>
                    </a:cxn>
                    <a:cxn ang="T146">
                      <a:pos x="T68" y="T69"/>
                    </a:cxn>
                    <a:cxn ang="T147">
                      <a:pos x="T70" y="T71"/>
                    </a:cxn>
                    <a:cxn ang="T148">
                      <a:pos x="T72" y="T73"/>
                    </a:cxn>
                    <a:cxn ang="T149">
                      <a:pos x="T74" y="T75"/>
                    </a:cxn>
                    <a:cxn ang="T150">
                      <a:pos x="T76" y="T77"/>
                    </a:cxn>
                    <a:cxn ang="T151">
                      <a:pos x="T78" y="T79"/>
                    </a:cxn>
                    <a:cxn ang="T152">
                      <a:pos x="T80" y="T81"/>
                    </a:cxn>
                    <a:cxn ang="T153">
                      <a:pos x="T82" y="T83"/>
                    </a:cxn>
                    <a:cxn ang="T154">
                      <a:pos x="T84" y="T85"/>
                    </a:cxn>
                    <a:cxn ang="T155">
                      <a:pos x="T86" y="T87"/>
                    </a:cxn>
                    <a:cxn ang="T156">
                      <a:pos x="T88" y="T89"/>
                    </a:cxn>
                    <a:cxn ang="T157">
                      <a:pos x="T90" y="T91"/>
                    </a:cxn>
                    <a:cxn ang="T158">
                      <a:pos x="T92" y="T93"/>
                    </a:cxn>
                    <a:cxn ang="T159">
                      <a:pos x="T94" y="T95"/>
                    </a:cxn>
                    <a:cxn ang="T160">
                      <a:pos x="T96" y="T97"/>
                    </a:cxn>
                    <a:cxn ang="T161">
                      <a:pos x="T98" y="T99"/>
                    </a:cxn>
                    <a:cxn ang="T162">
                      <a:pos x="T100" y="T101"/>
                    </a:cxn>
                    <a:cxn ang="T163">
                      <a:pos x="T102" y="T103"/>
                    </a:cxn>
                    <a:cxn ang="T164">
                      <a:pos x="T104" y="T105"/>
                    </a:cxn>
                    <a:cxn ang="T165">
                      <a:pos x="T106" y="T107"/>
                    </a:cxn>
                    <a:cxn ang="T166">
                      <a:pos x="T108" y="T109"/>
                    </a:cxn>
                    <a:cxn ang="T167">
                      <a:pos x="T110" y="T111"/>
                    </a:cxn>
                  </a:cxnLst>
                  <a:rect l="0" t="0" r="r" b="b"/>
                  <a:pathLst>
                    <a:path w="47" h="8">
                      <a:moveTo>
                        <a:pt x="46" y="8"/>
                      </a:moveTo>
                      <a:cubicBezTo>
                        <a:pt x="46" y="7"/>
                        <a:pt x="44" y="7"/>
                        <a:pt x="42" y="7"/>
                      </a:cubicBezTo>
                      <a:lnTo>
                        <a:pt x="42" y="6"/>
                      </a:lnTo>
                      <a:cubicBezTo>
                        <a:pt x="44" y="6"/>
                        <a:pt x="46" y="6"/>
                        <a:pt x="47" y="7"/>
                      </a:cubicBezTo>
                      <a:lnTo>
                        <a:pt x="46" y="8"/>
                      </a:lnTo>
                      <a:close/>
                      <a:moveTo>
                        <a:pt x="42" y="7"/>
                      </a:moveTo>
                      <a:cubicBezTo>
                        <a:pt x="40" y="8"/>
                        <a:pt x="39" y="8"/>
                        <a:pt x="38" y="7"/>
                      </a:cubicBezTo>
                      <a:lnTo>
                        <a:pt x="38" y="6"/>
                      </a:lnTo>
                      <a:cubicBezTo>
                        <a:pt x="39" y="6"/>
                        <a:pt x="40" y="6"/>
                        <a:pt x="42" y="6"/>
                      </a:cubicBezTo>
                      <a:lnTo>
                        <a:pt x="42" y="7"/>
                      </a:lnTo>
                      <a:close/>
                      <a:moveTo>
                        <a:pt x="38" y="7"/>
                      </a:moveTo>
                      <a:lnTo>
                        <a:pt x="38" y="7"/>
                      </a:lnTo>
                      <a:close/>
                      <a:moveTo>
                        <a:pt x="38" y="7"/>
                      </a:moveTo>
                      <a:cubicBezTo>
                        <a:pt x="33" y="5"/>
                        <a:pt x="28" y="4"/>
                        <a:pt x="23" y="3"/>
                      </a:cubicBezTo>
                      <a:lnTo>
                        <a:pt x="23" y="1"/>
                      </a:lnTo>
                      <a:cubicBezTo>
                        <a:pt x="29" y="2"/>
                        <a:pt x="34" y="4"/>
                        <a:pt x="38" y="6"/>
                      </a:cubicBezTo>
                      <a:lnTo>
                        <a:pt x="38" y="7"/>
                      </a:lnTo>
                      <a:close/>
                      <a:moveTo>
                        <a:pt x="23" y="3"/>
                      </a:moveTo>
                      <a:cubicBezTo>
                        <a:pt x="17" y="1"/>
                        <a:pt x="10" y="1"/>
                        <a:pt x="2" y="2"/>
                      </a:cubicBezTo>
                      <a:lnTo>
                        <a:pt x="2" y="0"/>
                      </a:lnTo>
                      <a:cubicBezTo>
                        <a:pt x="11" y="0"/>
                        <a:pt x="17" y="0"/>
                        <a:pt x="23" y="1"/>
                      </a:cubicBezTo>
                      <a:lnTo>
                        <a:pt x="23" y="3"/>
                      </a:lnTo>
                      <a:close/>
                      <a:moveTo>
                        <a:pt x="2" y="2"/>
                      </a:moveTo>
                      <a:lnTo>
                        <a:pt x="2" y="2"/>
                      </a:lnTo>
                      <a:lnTo>
                        <a:pt x="2" y="1"/>
                      </a:lnTo>
                      <a:lnTo>
                        <a:pt x="2" y="2"/>
                      </a:lnTo>
                      <a:close/>
                      <a:moveTo>
                        <a:pt x="2" y="2"/>
                      </a:moveTo>
                      <a:lnTo>
                        <a:pt x="2" y="2"/>
                      </a:lnTo>
                      <a:lnTo>
                        <a:pt x="2" y="0"/>
                      </a:lnTo>
                      <a:lnTo>
                        <a:pt x="2" y="2"/>
                      </a:lnTo>
                      <a:close/>
                      <a:moveTo>
                        <a:pt x="2" y="0"/>
                      </a:moveTo>
                      <a:lnTo>
                        <a:pt x="2" y="0"/>
                      </a:lnTo>
                      <a:lnTo>
                        <a:pt x="2" y="1"/>
                      </a:lnTo>
                      <a:lnTo>
                        <a:pt x="2" y="0"/>
                      </a:lnTo>
                      <a:close/>
                      <a:moveTo>
                        <a:pt x="2" y="2"/>
                      </a:moveTo>
                      <a:cubicBezTo>
                        <a:pt x="2" y="2"/>
                        <a:pt x="2" y="2"/>
                        <a:pt x="2" y="2"/>
                      </a:cubicBezTo>
                      <a:lnTo>
                        <a:pt x="1" y="1"/>
                      </a:lnTo>
                      <a:cubicBezTo>
                        <a:pt x="2" y="0"/>
                        <a:pt x="2" y="0"/>
                        <a:pt x="2" y="0"/>
                      </a:cubicBezTo>
                      <a:lnTo>
                        <a:pt x="2" y="2"/>
                      </a:lnTo>
                      <a:close/>
                      <a:moveTo>
                        <a:pt x="2" y="2"/>
                      </a:moveTo>
                      <a:lnTo>
                        <a:pt x="2" y="2"/>
                      </a:lnTo>
                      <a:lnTo>
                        <a:pt x="2" y="1"/>
                      </a:lnTo>
                      <a:lnTo>
                        <a:pt x="2" y="2"/>
                      </a:lnTo>
                      <a:close/>
                      <a:moveTo>
                        <a:pt x="2" y="2"/>
                      </a:moveTo>
                      <a:cubicBezTo>
                        <a:pt x="2" y="2"/>
                        <a:pt x="2" y="2"/>
                        <a:pt x="2" y="2"/>
                      </a:cubicBezTo>
                      <a:lnTo>
                        <a:pt x="1" y="1"/>
                      </a:lnTo>
                      <a:cubicBezTo>
                        <a:pt x="1" y="1"/>
                        <a:pt x="1" y="1"/>
                        <a:pt x="1" y="1"/>
                      </a:cubicBezTo>
                      <a:lnTo>
                        <a:pt x="2" y="2"/>
                      </a:lnTo>
                      <a:close/>
                      <a:moveTo>
                        <a:pt x="2" y="2"/>
                      </a:moveTo>
                      <a:cubicBezTo>
                        <a:pt x="2" y="2"/>
                        <a:pt x="1" y="2"/>
                        <a:pt x="1" y="2"/>
                      </a:cubicBezTo>
                      <a:lnTo>
                        <a:pt x="0" y="2"/>
                      </a:lnTo>
                      <a:cubicBezTo>
                        <a:pt x="0" y="1"/>
                        <a:pt x="1" y="1"/>
                        <a:pt x="1" y="1"/>
                      </a:cubicBezTo>
                      <a:lnTo>
                        <a:pt x="2" y="2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328" name="Freeform 282"/>
                <p:cNvSpPr>
                  <a:spLocks noChangeArrowheads="1"/>
                </p:cNvSpPr>
                <p:nvPr/>
              </p:nvSpPr>
              <p:spPr bwMode="auto">
                <a:xfrm>
                  <a:off x="1360" y="3204"/>
                  <a:ext cx="60" cy="13"/>
                </a:xfrm>
                <a:custGeom>
                  <a:avLst/>
                  <a:gdLst>
                    <a:gd name="T0" fmla="*/ 1790 w 44"/>
                    <a:gd name="T1" fmla="*/ 0 h 8"/>
                    <a:gd name="T2" fmla="*/ 1790 w 44"/>
                    <a:gd name="T3" fmla="*/ 0 h 8"/>
                    <a:gd name="T4" fmla="*/ 0 w 44"/>
                    <a:gd name="T5" fmla="*/ 0 h 8"/>
                    <a:gd name="T6" fmla="*/ 0 w 44"/>
                    <a:gd name="T7" fmla="*/ 0 h 8"/>
                    <a:gd name="T8" fmla="*/ 1790 w 44"/>
                    <a:gd name="T9" fmla="*/ 0 h 8"/>
                    <a:gd name="T10" fmla="*/ 1790 w 44"/>
                    <a:gd name="T11" fmla="*/ 0 h 8"/>
                    <a:gd name="T12" fmla="*/ 1790 w 44"/>
                    <a:gd name="T13" fmla="*/ 0 h 8"/>
                    <a:gd name="T14" fmla="*/ 0 w 44"/>
                    <a:gd name="T15" fmla="*/ 0 h 8"/>
                    <a:gd name="T16" fmla="*/ 1790 w 44"/>
                    <a:gd name="T17" fmla="*/ 0 h 8"/>
                    <a:gd name="T18" fmla="*/ 1790 w 44"/>
                    <a:gd name="T19" fmla="*/ 0 h 8"/>
                    <a:gd name="T20" fmla="*/ 49220 w 44"/>
                    <a:gd name="T21" fmla="*/ 23164 h 8"/>
                    <a:gd name="T22" fmla="*/ 49220 w 44"/>
                    <a:gd name="T23" fmla="*/ 25904 h 8"/>
                    <a:gd name="T24" fmla="*/ 0 w 44"/>
                    <a:gd name="T25" fmla="*/ 0 h 8"/>
                    <a:gd name="T26" fmla="*/ 1790 w 44"/>
                    <a:gd name="T27" fmla="*/ 0 h 8"/>
                    <a:gd name="T28" fmla="*/ 49220 w 44"/>
                    <a:gd name="T29" fmla="*/ 23164 h 8"/>
                    <a:gd name="T30" fmla="*/ 74052 w 44"/>
                    <a:gd name="T31" fmla="*/ 25904 h 8"/>
                    <a:gd name="T32" fmla="*/ 74052 w 44"/>
                    <a:gd name="T33" fmla="*/ 30347 h 8"/>
                    <a:gd name="T34" fmla="*/ 49220 w 44"/>
                    <a:gd name="T35" fmla="*/ 25904 h 8"/>
                    <a:gd name="T36" fmla="*/ 49220 w 44"/>
                    <a:gd name="T37" fmla="*/ 23164 h 8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0" t="0" r="r" b="b"/>
                  <a:pathLst>
                    <a:path w="44" h="8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lnTo>
                        <a:pt x="1" y="0"/>
                      </a:lnTo>
                      <a:close/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lnTo>
                        <a:pt x="1" y="0"/>
                      </a:lnTo>
                      <a:close/>
                      <a:moveTo>
                        <a:pt x="1" y="0"/>
                      </a:moveTo>
                      <a:cubicBezTo>
                        <a:pt x="6" y="4"/>
                        <a:pt x="17" y="5"/>
                        <a:pt x="29" y="6"/>
                      </a:cubicBezTo>
                      <a:lnTo>
                        <a:pt x="29" y="7"/>
                      </a:lnTo>
                      <a:cubicBezTo>
                        <a:pt x="17" y="6"/>
                        <a:pt x="5" y="6"/>
                        <a:pt x="0" y="0"/>
                      </a:cubicBezTo>
                      <a:lnTo>
                        <a:pt x="1" y="0"/>
                      </a:lnTo>
                      <a:close/>
                      <a:moveTo>
                        <a:pt x="29" y="6"/>
                      </a:moveTo>
                      <a:cubicBezTo>
                        <a:pt x="34" y="6"/>
                        <a:pt x="40" y="6"/>
                        <a:pt x="44" y="7"/>
                      </a:cubicBezTo>
                      <a:lnTo>
                        <a:pt x="44" y="8"/>
                      </a:lnTo>
                      <a:cubicBezTo>
                        <a:pt x="39" y="8"/>
                        <a:pt x="34" y="7"/>
                        <a:pt x="29" y="7"/>
                      </a:cubicBezTo>
                      <a:lnTo>
                        <a:pt x="29" y="6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329" name="Freeform 283"/>
                <p:cNvSpPr>
                  <a:spLocks noChangeArrowheads="1"/>
                </p:cNvSpPr>
                <p:nvPr/>
              </p:nvSpPr>
              <p:spPr bwMode="auto">
                <a:xfrm>
                  <a:off x="1220" y="3149"/>
                  <a:ext cx="65" cy="7"/>
                </a:xfrm>
                <a:custGeom>
                  <a:avLst/>
                  <a:gdLst>
                    <a:gd name="T0" fmla="*/ 86014 w 47"/>
                    <a:gd name="T1" fmla="*/ 4262 h 5"/>
                    <a:gd name="T2" fmla="*/ 86014 w 47"/>
                    <a:gd name="T3" fmla="*/ 4262 h 5"/>
                    <a:gd name="T4" fmla="*/ 86014 w 47"/>
                    <a:gd name="T5" fmla="*/ 2667 h 5"/>
                    <a:gd name="T6" fmla="*/ 86014 w 47"/>
                    <a:gd name="T7" fmla="*/ 2667 h 5"/>
                    <a:gd name="T8" fmla="*/ 86014 w 47"/>
                    <a:gd name="T9" fmla="*/ 4262 h 5"/>
                    <a:gd name="T10" fmla="*/ 86014 w 47"/>
                    <a:gd name="T11" fmla="*/ 2667 h 5"/>
                    <a:gd name="T12" fmla="*/ 86014 w 47"/>
                    <a:gd name="T13" fmla="*/ 2667 h 5"/>
                    <a:gd name="T14" fmla="*/ 86014 w 47"/>
                    <a:gd name="T15" fmla="*/ 2667 h 5"/>
                    <a:gd name="T16" fmla="*/ 86014 w 47"/>
                    <a:gd name="T17" fmla="*/ 4262 h 5"/>
                    <a:gd name="T18" fmla="*/ 73804 w 47"/>
                    <a:gd name="T19" fmla="*/ 5274 h 5"/>
                    <a:gd name="T20" fmla="*/ 73804 w 47"/>
                    <a:gd name="T21" fmla="*/ 4262 h 5"/>
                    <a:gd name="T22" fmla="*/ 86014 w 47"/>
                    <a:gd name="T23" fmla="*/ 2667 h 5"/>
                    <a:gd name="T24" fmla="*/ 86014 w 47"/>
                    <a:gd name="T25" fmla="*/ 4262 h 5"/>
                    <a:gd name="T26" fmla="*/ 73804 w 47"/>
                    <a:gd name="T27" fmla="*/ 5274 h 5"/>
                    <a:gd name="T28" fmla="*/ 66647 w 47"/>
                    <a:gd name="T29" fmla="*/ 6819 h 5"/>
                    <a:gd name="T30" fmla="*/ 64053 w 47"/>
                    <a:gd name="T31" fmla="*/ 4262 h 5"/>
                    <a:gd name="T32" fmla="*/ 73804 w 47"/>
                    <a:gd name="T33" fmla="*/ 4262 h 5"/>
                    <a:gd name="T34" fmla="*/ 73804 w 47"/>
                    <a:gd name="T35" fmla="*/ 5274 h 5"/>
                    <a:gd name="T36" fmla="*/ 64053 w 47"/>
                    <a:gd name="T37" fmla="*/ 4262 h 5"/>
                    <a:gd name="T38" fmla="*/ 64053 w 47"/>
                    <a:gd name="T39" fmla="*/ 4262 h 5"/>
                    <a:gd name="T40" fmla="*/ 64053 w 47"/>
                    <a:gd name="T41" fmla="*/ 5274 h 5"/>
                    <a:gd name="T42" fmla="*/ 64053 w 47"/>
                    <a:gd name="T43" fmla="*/ 4262 h 5"/>
                    <a:gd name="T44" fmla="*/ 66647 w 47"/>
                    <a:gd name="T45" fmla="*/ 6819 h 5"/>
                    <a:gd name="T46" fmla="*/ 66647 w 47"/>
                    <a:gd name="T47" fmla="*/ 6819 h 5"/>
                    <a:gd name="T48" fmla="*/ 64053 w 47"/>
                    <a:gd name="T49" fmla="*/ 4262 h 5"/>
                    <a:gd name="T50" fmla="*/ 64053 w 47"/>
                    <a:gd name="T51" fmla="*/ 4262 h 5"/>
                    <a:gd name="T52" fmla="*/ 66647 w 47"/>
                    <a:gd name="T53" fmla="*/ 6819 h 5"/>
                    <a:gd name="T54" fmla="*/ 66647 w 47"/>
                    <a:gd name="T55" fmla="*/ 6819 h 5"/>
                    <a:gd name="T56" fmla="*/ 66647 w 47"/>
                    <a:gd name="T57" fmla="*/ 6819 h 5"/>
                    <a:gd name="T58" fmla="*/ 64053 w 47"/>
                    <a:gd name="T59" fmla="*/ 5274 h 5"/>
                    <a:gd name="T60" fmla="*/ 66647 w 47"/>
                    <a:gd name="T61" fmla="*/ 6819 h 5"/>
                    <a:gd name="T62" fmla="*/ 66647 w 47"/>
                    <a:gd name="T63" fmla="*/ 6819 h 5"/>
                    <a:gd name="T64" fmla="*/ 56738 w 47"/>
                    <a:gd name="T65" fmla="*/ 6819 h 5"/>
                    <a:gd name="T66" fmla="*/ 56738 w 47"/>
                    <a:gd name="T67" fmla="*/ 5274 h 5"/>
                    <a:gd name="T68" fmla="*/ 64053 w 47"/>
                    <a:gd name="T69" fmla="*/ 4262 h 5"/>
                    <a:gd name="T70" fmla="*/ 66647 w 47"/>
                    <a:gd name="T71" fmla="*/ 6819 h 5"/>
                    <a:gd name="T72" fmla="*/ 56738 w 47"/>
                    <a:gd name="T73" fmla="*/ 6819 h 5"/>
                    <a:gd name="T74" fmla="*/ 55574 w 47"/>
                    <a:gd name="T75" fmla="*/ 6819 h 5"/>
                    <a:gd name="T76" fmla="*/ 55574 w 47"/>
                    <a:gd name="T77" fmla="*/ 5274 h 5"/>
                    <a:gd name="T78" fmla="*/ 56738 w 47"/>
                    <a:gd name="T79" fmla="*/ 5274 h 5"/>
                    <a:gd name="T80" fmla="*/ 56738 w 47"/>
                    <a:gd name="T81" fmla="*/ 6819 h 5"/>
                    <a:gd name="T82" fmla="*/ 55574 w 47"/>
                    <a:gd name="T83" fmla="*/ 6819 h 5"/>
                    <a:gd name="T84" fmla="*/ 50044 w 47"/>
                    <a:gd name="T85" fmla="*/ 5274 h 5"/>
                    <a:gd name="T86" fmla="*/ 50044 w 47"/>
                    <a:gd name="T87" fmla="*/ 4262 h 5"/>
                    <a:gd name="T88" fmla="*/ 55574 w 47"/>
                    <a:gd name="T89" fmla="*/ 5274 h 5"/>
                    <a:gd name="T90" fmla="*/ 55574 w 47"/>
                    <a:gd name="T91" fmla="*/ 6819 h 5"/>
                    <a:gd name="T92" fmla="*/ 50044 w 47"/>
                    <a:gd name="T93" fmla="*/ 4262 h 5"/>
                    <a:gd name="T94" fmla="*/ 50044 w 47"/>
                    <a:gd name="T95" fmla="*/ 4262 h 5"/>
                    <a:gd name="T96" fmla="*/ 50044 w 47"/>
                    <a:gd name="T97" fmla="*/ 4262 h 5"/>
                    <a:gd name="T98" fmla="*/ 50044 w 47"/>
                    <a:gd name="T99" fmla="*/ 5274 h 5"/>
                    <a:gd name="T100" fmla="*/ 50044 w 47"/>
                    <a:gd name="T101" fmla="*/ 4262 h 5"/>
                    <a:gd name="T102" fmla="*/ 50044 w 47"/>
                    <a:gd name="T103" fmla="*/ 5274 h 5"/>
                    <a:gd name="T104" fmla="*/ 42311 w 47"/>
                    <a:gd name="T105" fmla="*/ 5274 h 5"/>
                    <a:gd name="T106" fmla="*/ 42311 w 47"/>
                    <a:gd name="T107" fmla="*/ 2667 h 5"/>
                    <a:gd name="T108" fmla="*/ 50044 w 47"/>
                    <a:gd name="T109" fmla="*/ 4262 h 5"/>
                    <a:gd name="T110" fmla="*/ 50044 w 47"/>
                    <a:gd name="T111" fmla="*/ 5274 h 5"/>
                    <a:gd name="T112" fmla="*/ 42311 w 47"/>
                    <a:gd name="T113" fmla="*/ 5274 h 5"/>
                    <a:gd name="T114" fmla="*/ 0 w 47"/>
                    <a:gd name="T115" fmla="*/ 1662 h 5"/>
                    <a:gd name="T116" fmla="*/ 0 w 47"/>
                    <a:gd name="T117" fmla="*/ 0 h 5"/>
                    <a:gd name="T118" fmla="*/ 42311 w 47"/>
                    <a:gd name="T119" fmla="*/ 2667 h 5"/>
                    <a:gd name="T120" fmla="*/ 42311 w 47"/>
                    <a:gd name="T121" fmla="*/ 5274 h 5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</a:gdLst>
                  <a:ahLst/>
                  <a:cxnLst>
                    <a:cxn ang="T122">
                      <a:pos x="T0" y="T1"/>
                    </a:cxn>
                    <a:cxn ang="T123">
                      <a:pos x="T2" y="T3"/>
                    </a:cxn>
                    <a:cxn ang="T124">
                      <a:pos x="T4" y="T5"/>
                    </a:cxn>
                    <a:cxn ang="T125">
                      <a:pos x="T6" y="T7"/>
                    </a:cxn>
                    <a:cxn ang="T126">
                      <a:pos x="T8" y="T9"/>
                    </a:cxn>
                    <a:cxn ang="T127">
                      <a:pos x="T10" y="T11"/>
                    </a:cxn>
                    <a:cxn ang="T128">
                      <a:pos x="T12" y="T13"/>
                    </a:cxn>
                    <a:cxn ang="T129">
                      <a:pos x="T14" y="T15"/>
                    </a:cxn>
                    <a:cxn ang="T130">
                      <a:pos x="T16" y="T17"/>
                    </a:cxn>
                    <a:cxn ang="T131">
                      <a:pos x="T18" y="T19"/>
                    </a:cxn>
                    <a:cxn ang="T132">
                      <a:pos x="T20" y="T21"/>
                    </a:cxn>
                    <a:cxn ang="T133">
                      <a:pos x="T22" y="T23"/>
                    </a:cxn>
                    <a:cxn ang="T134">
                      <a:pos x="T24" y="T25"/>
                    </a:cxn>
                    <a:cxn ang="T135">
                      <a:pos x="T26" y="T27"/>
                    </a:cxn>
                    <a:cxn ang="T136">
                      <a:pos x="T28" y="T29"/>
                    </a:cxn>
                    <a:cxn ang="T137">
                      <a:pos x="T30" y="T31"/>
                    </a:cxn>
                    <a:cxn ang="T138">
                      <a:pos x="T32" y="T33"/>
                    </a:cxn>
                    <a:cxn ang="T139">
                      <a:pos x="T34" y="T35"/>
                    </a:cxn>
                    <a:cxn ang="T140">
                      <a:pos x="T36" y="T37"/>
                    </a:cxn>
                    <a:cxn ang="T141">
                      <a:pos x="T38" y="T39"/>
                    </a:cxn>
                    <a:cxn ang="T142">
                      <a:pos x="T40" y="T41"/>
                    </a:cxn>
                    <a:cxn ang="T143">
                      <a:pos x="T42" y="T43"/>
                    </a:cxn>
                    <a:cxn ang="T144">
                      <a:pos x="T44" y="T45"/>
                    </a:cxn>
                    <a:cxn ang="T145">
                      <a:pos x="T46" y="T47"/>
                    </a:cxn>
                    <a:cxn ang="T146">
                      <a:pos x="T48" y="T49"/>
                    </a:cxn>
                    <a:cxn ang="T147">
                      <a:pos x="T50" y="T51"/>
                    </a:cxn>
                    <a:cxn ang="T148">
                      <a:pos x="T52" y="T53"/>
                    </a:cxn>
                    <a:cxn ang="T149">
                      <a:pos x="T54" y="T55"/>
                    </a:cxn>
                    <a:cxn ang="T150">
                      <a:pos x="T56" y="T57"/>
                    </a:cxn>
                    <a:cxn ang="T151">
                      <a:pos x="T58" y="T59"/>
                    </a:cxn>
                    <a:cxn ang="T152">
                      <a:pos x="T60" y="T61"/>
                    </a:cxn>
                    <a:cxn ang="T153">
                      <a:pos x="T62" y="T63"/>
                    </a:cxn>
                    <a:cxn ang="T154">
                      <a:pos x="T64" y="T65"/>
                    </a:cxn>
                    <a:cxn ang="T155">
                      <a:pos x="T66" y="T67"/>
                    </a:cxn>
                    <a:cxn ang="T156">
                      <a:pos x="T68" y="T69"/>
                    </a:cxn>
                    <a:cxn ang="T157">
                      <a:pos x="T70" y="T71"/>
                    </a:cxn>
                    <a:cxn ang="T158">
                      <a:pos x="T72" y="T73"/>
                    </a:cxn>
                    <a:cxn ang="T159">
                      <a:pos x="T74" y="T75"/>
                    </a:cxn>
                    <a:cxn ang="T160">
                      <a:pos x="T76" y="T77"/>
                    </a:cxn>
                    <a:cxn ang="T161">
                      <a:pos x="T78" y="T79"/>
                    </a:cxn>
                    <a:cxn ang="T162">
                      <a:pos x="T80" y="T81"/>
                    </a:cxn>
                    <a:cxn ang="T163">
                      <a:pos x="T82" y="T83"/>
                    </a:cxn>
                    <a:cxn ang="T164">
                      <a:pos x="T84" y="T85"/>
                    </a:cxn>
                    <a:cxn ang="T165">
                      <a:pos x="T86" y="T87"/>
                    </a:cxn>
                    <a:cxn ang="T166">
                      <a:pos x="T88" y="T89"/>
                    </a:cxn>
                    <a:cxn ang="T167">
                      <a:pos x="T90" y="T91"/>
                    </a:cxn>
                    <a:cxn ang="T168">
                      <a:pos x="T92" y="T93"/>
                    </a:cxn>
                    <a:cxn ang="T169">
                      <a:pos x="T94" y="T95"/>
                    </a:cxn>
                    <a:cxn ang="T170">
                      <a:pos x="T96" y="T97"/>
                    </a:cxn>
                    <a:cxn ang="T171">
                      <a:pos x="T98" y="T99"/>
                    </a:cxn>
                    <a:cxn ang="T172">
                      <a:pos x="T100" y="T101"/>
                    </a:cxn>
                    <a:cxn ang="T173">
                      <a:pos x="T102" y="T103"/>
                    </a:cxn>
                    <a:cxn ang="T174">
                      <a:pos x="T104" y="T105"/>
                    </a:cxn>
                    <a:cxn ang="T175">
                      <a:pos x="T106" y="T107"/>
                    </a:cxn>
                    <a:cxn ang="T176">
                      <a:pos x="T108" y="T109"/>
                    </a:cxn>
                    <a:cxn ang="T177">
                      <a:pos x="T110" y="T111"/>
                    </a:cxn>
                    <a:cxn ang="T178">
                      <a:pos x="T112" y="T113"/>
                    </a:cxn>
                    <a:cxn ang="T179">
                      <a:pos x="T114" y="T115"/>
                    </a:cxn>
                    <a:cxn ang="T180">
                      <a:pos x="T116" y="T117"/>
                    </a:cxn>
                    <a:cxn ang="T181">
                      <a:pos x="T118" y="T119"/>
                    </a:cxn>
                    <a:cxn ang="T182">
                      <a:pos x="T120" y="T121"/>
                    </a:cxn>
                  </a:cxnLst>
                  <a:rect l="0" t="0" r="r" b="b"/>
                  <a:pathLst>
                    <a:path w="47" h="5">
                      <a:moveTo>
                        <a:pt x="47" y="3"/>
                      </a:moveTo>
                      <a:lnTo>
                        <a:pt x="47" y="3"/>
                      </a:lnTo>
                      <a:lnTo>
                        <a:pt x="47" y="2"/>
                      </a:lnTo>
                      <a:lnTo>
                        <a:pt x="47" y="3"/>
                      </a:lnTo>
                      <a:close/>
                      <a:moveTo>
                        <a:pt x="47" y="2"/>
                      </a:moveTo>
                      <a:lnTo>
                        <a:pt x="47" y="2"/>
                      </a:lnTo>
                      <a:close/>
                      <a:moveTo>
                        <a:pt x="47" y="3"/>
                      </a:moveTo>
                      <a:cubicBezTo>
                        <a:pt x="45" y="3"/>
                        <a:pt x="43" y="3"/>
                        <a:pt x="40" y="4"/>
                      </a:cubicBezTo>
                      <a:lnTo>
                        <a:pt x="40" y="3"/>
                      </a:lnTo>
                      <a:cubicBezTo>
                        <a:pt x="43" y="2"/>
                        <a:pt x="45" y="1"/>
                        <a:pt x="47" y="2"/>
                      </a:cubicBezTo>
                      <a:lnTo>
                        <a:pt x="47" y="3"/>
                      </a:lnTo>
                      <a:close/>
                      <a:moveTo>
                        <a:pt x="40" y="4"/>
                      </a:moveTo>
                      <a:cubicBezTo>
                        <a:pt x="39" y="4"/>
                        <a:pt x="37" y="4"/>
                        <a:pt x="36" y="5"/>
                      </a:cubicBezTo>
                      <a:lnTo>
                        <a:pt x="35" y="3"/>
                      </a:lnTo>
                      <a:cubicBezTo>
                        <a:pt x="37" y="3"/>
                        <a:pt x="38" y="3"/>
                        <a:pt x="40" y="3"/>
                      </a:cubicBezTo>
                      <a:lnTo>
                        <a:pt x="40" y="4"/>
                      </a:lnTo>
                      <a:close/>
                      <a:moveTo>
                        <a:pt x="35" y="3"/>
                      </a:moveTo>
                      <a:lnTo>
                        <a:pt x="35" y="3"/>
                      </a:lnTo>
                      <a:lnTo>
                        <a:pt x="35" y="4"/>
                      </a:lnTo>
                      <a:lnTo>
                        <a:pt x="35" y="3"/>
                      </a:lnTo>
                      <a:close/>
                      <a:moveTo>
                        <a:pt x="36" y="5"/>
                      </a:moveTo>
                      <a:lnTo>
                        <a:pt x="36" y="5"/>
                      </a:lnTo>
                      <a:lnTo>
                        <a:pt x="35" y="3"/>
                      </a:lnTo>
                      <a:lnTo>
                        <a:pt x="36" y="5"/>
                      </a:lnTo>
                      <a:close/>
                      <a:moveTo>
                        <a:pt x="36" y="5"/>
                      </a:moveTo>
                      <a:lnTo>
                        <a:pt x="36" y="5"/>
                      </a:lnTo>
                      <a:lnTo>
                        <a:pt x="35" y="4"/>
                      </a:lnTo>
                      <a:lnTo>
                        <a:pt x="36" y="5"/>
                      </a:lnTo>
                      <a:close/>
                      <a:moveTo>
                        <a:pt x="36" y="5"/>
                      </a:moveTo>
                      <a:cubicBezTo>
                        <a:pt x="34" y="5"/>
                        <a:pt x="32" y="5"/>
                        <a:pt x="31" y="5"/>
                      </a:cubicBezTo>
                      <a:lnTo>
                        <a:pt x="31" y="4"/>
                      </a:lnTo>
                      <a:cubicBezTo>
                        <a:pt x="32" y="4"/>
                        <a:pt x="34" y="4"/>
                        <a:pt x="35" y="3"/>
                      </a:cubicBezTo>
                      <a:lnTo>
                        <a:pt x="36" y="5"/>
                      </a:lnTo>
                      <a:close/>
                      <a:moveTo>
                        <a:pt x="31" y="5"/>
                      </a:moveTo>
                      <a:cubicBezTo>
                        <a:pt x="30" y="5"/>
                        <a:pt x="30" y="5"/>
                        <a:pt x="30" y="5"/>
                      </a:cubicBezTo>
                      <a:lnTo>
                        <a:pt x="30" y="4"/>
                      </a:lnTo>
                      <a:cubicBezTo>
                        <a:pt x="30" y="4"/>
                        <a:pt x="31" y="4"/>
                        <a:pt x="31" y="4"/>
                      </a:cubicBezTo>
                      <a:lnTo>
                        <a:pt x="31" y="5"/>
                      </a:lnTo>
                      <a:close/>
                      <a:moveTo>
                        <a:pt x="30" y="5"/>
                      </a:moveTo>
                      <a:cubicBezTo>
                        <a:pt x="29" y="5"/>
                        <a:pt x="28" y="5"/>
                        <a:pt x="27" y="4"/>
                      </a:cubicBezTo>
                      <a:lnTo>
                        <a:pt x="27" y="3"/>
                      </a:lnTo>
                      <a:cubicBezTo>
                        <a:pt x="28" y="3"/>
                        <a:pt x="29" y="3"/>
                        <a:pt x="30" y="4"/>
                      </a:cubicBezTo>
                      <a:lnTo>
                        <a:pt x="30" y="5"/>
                      </a:lnTo>
                      <a:close/>
                      <a:moveTo>
                        <a:pt x="27" y="3"/>
                      </a:moveTo>
                      <a:lnTo>
                        <a:pt x="27" y="3"/>
                      </a:lnTo>
                      <a:lnTo>
                        <a:pt x="27" y="4"/>
                      </a:lnTo>
                      <a:lnTo>
                        <a:pt x="27" y="3"/>
                      </a:lnTo>
                      <a:close/>
                      <a:moveTo>
                        <a:pt x="27" y="4"/>
                      </a:moveTo>
                      <a:cubicBezTo>
                        <a:pt x="25" y="4"/>
                        <a:pt x="24" y="4"/>
                        <a:pt x="23" y="4"/>
                      </a:cubicBezTo>
                      <a:lnTo>
                        <a:pt x="23" y="2"/>
                      </a:lnTo>
                      <a:cubicBezTo>
                        <a:pt x="25" y="3"/>
                        <a:pt x="26" y="3"/>
                        <a:pt x="27" y="3"/>
                      </a:cubicBezTo>
                      <a:lnTo>
                        <a:pt x="27" y="4"/>
                      </a:lnTo>
                      <a:close/>
                      <a:moveTo>
                        <a:pt x="23" y="4"/>
                      </a:moveTo>
                      <a:cubicBezTo>
                        <a:pt x="16" y="2"/>
                        <a:pt x="9" y="1"/>
                        <a:pt x="0" y="1"/>
                      </a:cubicBezTo>
                      <a:lnTo>
                        <a:pt x="0" y="0"/>
                      </a:lnTo>
                      <a:cubicBezTo>
                        <a:pt x="9" y="0"/>
                        <a:pt x="16" y="1"/>
                        <a:pt x="23" y="2"/>
                      </a:cubicBezTo>
                      <a:lnTo>
                        <a:pt x="23" y="4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330" name="Freeform 284"/>
                <p:cNvSpPr>
                  <a:spLocks noChangeArrowheads="1"/>
                </p:cNvSpPr>
                <p:nvPr/>
              </p:nvSpPr>
              <p:spPr bwMode="auto">
                <a:xfrm>
                  <a:off x="1236" y="3104"/>
                  <a:ext cx="51" cy="4"/>
                </a:xfrm>
                <a:custGeom>
                  <a:avLst/>
                  <a:gdLst>
                    <a:gd name="T0" fmla="*/ 1401 w 38"/>
                    <a:gd name="T1" fmla="*/ 0 h 3"/>
                    <a:gd name="T2" fmla="*/ 3739 w 38"/>
                    <a:gd name="T3" fmla="*/ 1615 h 3"/>
                    <a:gd name="T4" fmla="*/ 2291 w 38"/>
                    <a:gd name="T5" fmla="*/ 2683 h 3"/>
                    <a:gd name="T6" fmla="*/ 0 w 38"/>
                    <a:gd name="T7" fmla="*/ 1615 h 3"/>
                    <a:gd name="T8" fmla="*/ 1401 w 38"/>
                    <a:gd name="T9" fmla="*/ 0 h 3"/>
                    <a:gd name="T10" fmla="*/ 3739 w 38"/>
                    <a:gd name="T11" fmla="*/ 1615 h 3"/>
                    <a:gd name="T12" fmla="*/ 7608 w 38"/>
                    <a:gd name="T13" fmla="*/ 1615 h 3"/>
                    <a:gd name="T14" fmla="*/ 7608 w 38"/>
                    <a:gd name="T15" fmla="*/ 4479 h 3"/>
                    <a:gd name="T16" fmla="*/ 2291 w 38"/>
                    <a:gd name="T17" fmla="*/ 2683 h 3"/>
                    <a:gd name="T18" fmla="*/ 3739 w 38"/>
                    <a:gd name="T19" fmla="*/ 1615 h 3"/>
                    <a:gd name="T20" fmla="*/ 7608 w 38"/>
                    <a:gd name="T21" fmla="*/ 1615 h 3"/>
                    <a:gd name="T22" fmla="*/ 7608 w 38"/>
                    <a:gd name="T23" fmla="*/ 1615 h 3"/>
                    <a:gd name="T24" fmla="*/ 7608 w 38"/>
                    <a:gd name="T25" fmla="*/ 2683 h 3"/>
                    <a:gd name="T26" fmla="*/ 7608 w 38"/>
                    <a:gd name="T27" fmla="*/ 1615 h 3"/>
                    <a:gd name="T28" fmla="*/ 7608 w 38"/>
                    <a:gd name="T29" fmla="*/ 1615 h 3"/>
                    <a:gd name="T30" fmla="*/ 24261 w 38"/>
                    <a:gd name="T31" fmla="*/ 1615 h 3"/>
                    <a:gd name="T32" fmla="*/ 22692 w 38"/>
                    <a:gd name="T33" fmla="*/ 4479 h 3"/>
                    <a:gd name="T34" fmla="*/ 7608 w 38"/>
                    <a:gd name="T35" fmla="*/ 4479 h 3"/>
                    <a:gd name="T36" fmla="*/ 7608 w 38"/>
                    <a:gd name="T37" fmla="*/ 1615 h 3"/>
                    <a:gd name="T38" fmla="*/ 24261 w 38"/>
                    <a:gd name="T39" fmla="*/ 1615 h 3"/>
                    <a:gd name="T40" fmla="*/ 48382 w 38"/>
                    <a:gd name="T41" fmla="*/ 0 h 3"/>
                    <a:gd name="T42" fmla="*/ 48382 w 38"/>
                    <a:gd name="T43" fmla="*/ 1615 h 3"/>
                    <a:gd name="T44" fmla="*/ 22692 w 38"/>
                    <a:gd name="T45" fmla="*/ 4479 h 3"/>
                    <a:gd name="T46" fmla="*/ 24261 w 38"/>
                    <a:gd name="T47" fmla="*/ 1615 h 3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</a:gdLst>
                  <a:ahLst/>
                  <a:cxnLst>
                    <a:cxn ang="T48">
                      <a:pos x="T0" y="T1"/>
                    </a:cxn>
                    <a:cxn ang="T49">
                      <a:pos x="T2" y="T3"/>
                    </a:cxn>
                    <a:cxn ang="T50">
                      <a:pos x="T4" y="T5"/>
                    </a:cxn>
                    <a:cxn ang="T51">
                      <a:pos x="T6" y="T7"/>
                    </a:cxn>
                    <a:cxn ang="T52">
                      <a:pos x="T8" y="T9"/>
                    </a:cxn>
                    <a:cxn ang="T53">
                      <a:pos x="T10" y="T11"/>
                    </a:cxn>
                    <a:cxn ang="T54">
                      <a:pos x="T12" y="T13"/>
                    </a:cxn>
                    <a:cxn ang="T55">
                      <a:pos x="T14" y="T15"/>
                    </a:cxn>
                    <a:cxn ang="T56">
                      <a:pos x="T16" y="T17"/>
                    </a:cxn>
                    <a:cxn ang="T57">
                      <a:pos x="T18" y="T19"/>
                    </a:cxn>
                    <a:cxn ang="T58">
                      <a:pos x="T20" y="T21"/>
                    </a:cxn>
                    <a:cxn ang="T59">
                      <a:pos x="T22" y="T23"/>
                    </a:cxn>
                    <a:cxn ang="T60">
                      <a:pos x="T24" y="T25"/>
                    </a:cxn>
                    <a:cxn ang="T61">
                      <a:pos x="T26" y="T27"/>
                    </a:cxn>
                    <a:cxn ang="T62">
                      <a:pos x="T28" y="T29"/>
                    </a:cxn>
                    <a:cxn ang="T63">
                      <a:pos x="T30" y="T31"/>
                    </a:cxn>
                    <a:cxn ang="T64">
                      <a:pos x="T32" y="T33"/>
                    </a:cxn>
                    <a:cxn ang="T65">
                      <a:pos x="T34" y="T35"/>
                    </a:cxn>
                    <a:cxn ang="T66">
                      <a:pos x="T36" y="T37"/>
                    </a:cxn>
                    <a:cxn ang="T67">
                      <a:pos x="T38" y="T39"/>
                    </a:cxn>
                    <a:cxn ang="T68">
                      <a:pos x="T40" y="T41"/>
                    </a:cxn>
                    <a:cxn ang="T69">
                      <a:pos x="T42" y="T43"/>
                    </a:cxn>
                    <a:cxn ang="T70">
                      <a:pos x="T44" y="T45"/>
                    </a:cxn>
                    <a:cxn ang="T71">
                      <a:pos x="T46" y="T47"/>
                    </a:cxn>
                  </a:cxnLst>
                  <a:rect l="0" t="0" r="r" b="b"/>
                  <a:pathLst>
                    <a:path w="38" h="3">
                      <a:moveTo>
                        <a:pt x="1" y="0"/>
                      </a:moveTo>
                      <a:cubicBezTo>
                        <a:pt x="1" y="0"/>
                        <a:pt x="2" y="1"/>
                        <a:pt x="3" y="1"/>
                      </a:cubicBezTo>
                      <a:lnTo>
                        <a:pt x="2" y="2"/>
                      </a:lnTo>
                      <a:cubicBezTo>
                        <a:pt x="1" y="2"/>
                        <a:pt x="1" y="2"/>
                        <a:pt x="0" y="1"/>
                      </a:cubicBezTo>
                      <a:lnTo>
                        <a:pt x="1" y="0"/>
                      </a:lnTo>
                      <a:close/>
                      <a:moveTo>
                        <a:pt x="3" y="1"/>
                      </a:moveTo>
                      <a:cubicBezTo>
                        <a:pt x="4" y="1"/>
                        <a:pt x="5" y="2"/>
                        <a:pt x="6" y="1"/>
                      </a:cubicBezTo>
                      <a:lnTo>
                        <a:pt x="6" y="3"/>
                      </a:lnTo>
                      <a:cubicBezTo>
                        <a:pt x="4" y="3"/>
                        <a:pt x="3" y="2"/>
                        <a:pt x="2" y="2"/>
                      </a:cubicBezTo>
                      <a:lnTo>
                        <a:pt x="3" y="1"/>
                      </a:lnTo>
                      <a:close/>
                      <a:moveTo>
                        <a:pt x="6" y="1"/>
                      </a:moveTo>
                      <a:lnTo>
                        <a:pt x="6" y="1"/>
                      </a:lnTo>
                      <a:lnTo>
                        <a:pt x="6" y="2"/>
                      </a:lnTo>
                      <a:lnTo>
                        <a:pt x="6" y="1"/>
                      </a:lnTo>
                      <a:close/>
                      <a:moveTo>
                        <a:pt x="6" y="1"/>
                      </a:moveTo>
                      <a:cubicBezTo>
                        <a:pt x="11" y="1"/>
                        <a:pt x="15" y="1"/>
                        <a:pt x="19" y="1"/>
                      </a:cubicBezTo>
                      <a:lnTo>
                        <a:pt x="18" y="3"/>
                      </a:lnTo>
                      <a:cubicBezTo>
                        <a:pt x="15" y="2"/>
                        <a:pt x="11" y="2"/>
                        <a:pt x="6" y="3"/>
                      </a:cubicBezTo>
                      <a:lnTo>
                        <a:pt x="6" y="1"/>
                      </a:lnTo>
                      <a:close/>
                      <a:moveTo>
                        <a:pt x="19" y="1"/>
                      </a:moveTo>
                      <a:cubicBezTo>
                        <a:pt x="24" y="2"/>
                        <a:pt x="30" y="2"/>
                        <a:pt x="38" y="0"/>
                      </a:cubicBezTo>
                      <a:lnTo>
                        <a:pt x="38" y="1"/>
                      </a:lnTo>
                      <a:cubicBezTo>
                        <a:pt x="30" y="3"/>
                        <a:pt x="24" y="3"/>
                        <a:pt x="18" y="3"/>
                      </a:cubicBezTo>
                      <a:lnTo>
                        <a:pt x="19" y="1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331" name="Freeform 285"/>
                <p:cNvSpPr>
                  <a:spLocks noChangeArrowheads="1"/>
                </p:cNvSpPr>
                <p:nvPr/>
              </p:nvSpPr>
              <p:spPr bwMode="auto">
                <a:xfrm>
                  <a:off x="1406" y="3072"/>
                  <a:ext cx="99" cy="19"/>
                </a:xfrm>
                <a:custGeom>
                  <a:avLst/>
                  <a:gdLst>
                    <a:gd name="T0" fmla="*/ 1781 w 72"/>
                    <a:gd name="T1" fmla="*/ 100994 h 11"/>
                    <a:gd name="T2" fmla="*/ 1781 w 72"/>
                    <a:gd name="T3" fmla="*/ 100994 h 11"/>
                    <a:gd name="T4" fmla="*/ 0 w 72"/>
                    <a:gd name="T5" fmla="*/ 105010 h 11"/>
                    <a:gd name="T6" fmla="*/ 0 w 72"/>
                    <a:gd name="T7" fmla="*/ 105010 h 11"/>
                    <a:gd name="T8" fmla="*/ 1781 w 72"/>
                    <a:gd name="T9" fmla="*/ 100994 h 11"/>
                    <a:gd name="T10" fmla="*/ 1781 w 72"/>
                    <a:gd name="T11" fmla="*/ 100994 h 11"/>
                    <a:gd name="T12" fmla="*/ 1781 w 72"/>
                    <a:gd name="T13" fmla="*/ 100994 h 11"/>
                    <a:gd name="T14" fmla="*/ 1781 w 72"/>
                    <a:gd name="T15" fmla="*/ 100994 h 11"/>
                    <a:gd name="T16" fmla="*/ 1781 w 72"/>
                    <a:gd name="T17" fmla="*/ 100994 h 11"/>
                    <a:gd name="T18" fmla="*/ 18844 w 72"/>
                    <a:gd name="T19" fmla="*/ 100994 h 11"/>
                    <a:gd name="T20" fmla="*/ 20705 w 72"/>
                    <a:gd name="T21" fmla="*/ 105010 h 11"/>
                    <a:gd name="T22" fmla="*/ 0 w 72"/>
                    <a:gd name="T23" fmla="*/ 105010 h 11"/>
                    <a:gd name="T24" fmla="*/ 1781 w 72"/>
                    <a:gd name="T25" fmla="*/ 100994 h 11"/>
                    <a:gd name="T26" fmla="*/ 18844 w 72"/>
                    <a:gd name="T27" fmla="*/ 100994 h 11"/>
                    <a:gd name="T28" fmla="*/ 31141 w 72"/>
                    <a:gd name="T29" fmla="*/ 86509 h 11"/>
                    <a:gd name="T30" fmla="*/ 31141 w 72"/>
                    <a:gd name="T31" fmla="*/ 100994 h 11"/>
                    <a:gd name="T32" fmla="*/ 20705 w 72"/>
                    <a:gd name="T33" fmla="*/ 105010 h 11"/>
                    <a:gd name="T34" fmla="*/ 18844 w 72"/>
                    <a:gd name="T35" fmla="*/ 100994 h 11"/>
                    <a:gd name="T36" fmla="*/ 31141 w 72"/>
                    <a:gd name="T37" fmla="*/ 86509 h 11"/>
                    <a:gd name="T38" fmla="*/ 31141 w 72"/>
                    <a:gd name="T39" fmla="*/ 86509 h 11"/>
                    <a:gd name="T40" fmla="*/ 31141 w 72"/>
                    <a:gd name="T41" fmla="*/ 100994 h 11"/>
                    <a:gd name="T42" fmla="*/ 31141 w 72"/>
                    <a:gd name="T43" fmla="*/ 86509 h 11"/>
                    <a:gd name="T44" fmla="*/ 31141 w 72"/>
                    <a:gd name="T45" fmla="*/ 86509 h 11"/>
                    <a:gd name="T46" fmla="*/ 31141 w 72"/>
                    <a:gd name="T47" fmla="*/ 86509 h 11"/>
                    <a:gd name="T48" fmla="*/ 31141 w 72"/>
                    <a:gd name="T49" fmla="*/ 100994 h 11"/>
                    <a:gd name="T50" fmla="*/ 31141 w 72"/>
                    <a:gd name="T51" fmla="*/ 100994 h 11"/>
                    <a:gd name="T52" fmla="*/ 31141 w 72"/>
                    <a:gd name="T53" fmla="*/ 86509 h 11"/>
                    <a:gd name="T54" fmla="*/ 31141 w 72"/>
                    <a:gd name="T55" fmla="*/ 100994 h 11"/>
                    <a:gd name="T56" fmla="*/ 31141 w 72"/>
                    <a:gd name="T57" fmla="*/ 100994 h 11"/>
                    <a:gd name="T58" fmla="*/ 31141 w 72"/>
                    <a:gd name="T59" fmla="*/ 100994 h 11"/>
                    <a:gd name="T60" fmla="*/ 31141 w 72"/>
                    <a:gd name="T61" fmla="*/ 86509 h 11"/>
                    <a:gd name="T62" fmla="*/ 80198 w 72"/>
                    <a:gd name="T63" fmla="*/ 43817 h 11"/>
                    <a:gd name="T64" fmla="*/ 80198 w 72"/>
                    <a:gd name="T65" fmla="*/ 58470 h 11"/>
                    <a:gd name="T66" fmla="*/ 31141 w 72"/>
                    <a:gd name="T67" fmla="*/ 100994 h 11"/>
                    <a:gd name="T68" fmla="*/ 31141 w 72"/>
                    <a:gd name="T69" fmla="*/ 86509 h 11"/>
                    <a:gd name="T70" fmla="*/ 80198 w 72"/>
                    <a:gd name="T71" fmla="*/ 43817 h 11"/>
                    <a:gd name="T72" fmla="*/ 120027 w 72"/>
                    <a:gd name="T73" fmla="*/ 0 h 11"/>
                    <a:gd name="T74" fmla="*/ 122799 w 72"/>
                    <a:gd name="T75" fmla="*/ 11346 h 11"/>
                    <a:gd name="T76" fmla="*/ 80198 w 72"/>
                    <a:gd name="T77" fmla="*/ 58470 h 11"/>
                    <a:gd name="T78" fmla="*/ 80198 w 72"/>
                    <a:gd name="T79" fmla="*/ 43817 h 11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</a:gdLst>
                  <a:ahLst/>
                  <a:cxnLst>
                    <a:cxn ang="T80">
                      <a:pos x="T0" y="T1"/>
                    </a:cxn>
                    <a:cxn ang="T81">
                      <a:pos x="T2" y="T3"/>
                    </a:cxn>
                    <a:cxn ang="T82">
                      <a:pos x="T4" y="T5"/>
                    </a:cxn>
                    <a:cxn ang="T83">
                      <a:pos x="T6" y="T7"/>
                    </a:cxn>
                    <a:cxn ang="T84">
                      <a:pos x="T8" y="T9"/>
                    </a:cxn>
                    <a:cxn ang="T85">
                      <a:pos x="T10" y="T11"/>
                    </a:cxn>
                    <a:cxn ang="T86">
                      <a:pos x="T12" y="T13"/>
                    </a:cxn>
                    <a:cxn ang="T87">
                      <a:pos x="T14" y="T15"/>
                    </a:cxn>
                    <a:cxn ang="T88">
                      <a:pos x="T16" y="T17"/>
                    </a:cxn>
                    <a:cxn ang="T89">
                      <a:pos x="T18" y="T19"/>
                    </a:cxn>
                    <a:cxn ang="T90">
                      <a:pos x="T20" y="T21"/>
                    </a:cxn>
                    <a:cxn ang="T91">
                      <a:pos x="T22" y="T23"/>
                    </a:cxn>
                    <a:cxn ang="T92">
                      <a:pos x="T24" y="T25"/>
                    </a:cxn>
                    <a:cxn ang="T93">
                      <a:pos x="T26" y="T27"/>
                    </a:cxn>
                    <a:cxn ang="T94">
                      <a:pos x="T28" y="T29"/>
                    </a:cxn>
                    <a:cxn ang="T95">
                      <a:pos x="T30" y="T31"/>
                    </a:cxn>
                    <a:cxn ang="T96">
                      <a:pos x="T32" y="T33"/>
                    </a:cxn>
                    <a:cxn ang="T97">
                      <a:pos x="T34" y="T35"/>
                    </a:cxn>
                    <a:cxn ang="T98">
                      <a:pos x="T36" y="T37"/>
                    </a:cxn>
                    <a:cxn ang="T99">
                      <a:pos x="T38" y="T39"/>
                    </a:cxn>
                    <a:cxn ang="T100">
                      <a:pos x="T40" y="T41"/>
                    </a:cxn>
                    <a:cxn ang="T101">
                      <a:pos x="T42" y="T43"/>
                    </a:cxn>
                    <a:cxn ang="T102">
                      <a:pos x="T44" y="T45"/>
                    </a:cxn>
                    <a:cxn ang="T103">
                      <a:pos x="T46" y="T47"/>
                    </a:cxn>
                    <a:cxn ang="T104">
                      <a:pos x="T48" y="T49"/>
                    </a:cxn>
                    <a:cxn ang="T105">
                      <a:pos x="T50" y="T51"/>
                    </a:cxn>
                    <a:cxn ang="T106">
                      <a:pos x="T52" y="T53"/>
                    </a:cxn>
                    <a:cxn ang="T107">
                      <a:pos x="T54" y="T55"/>
                    </a:cxn>
                    <a:cxn ang="T108">
                      <a:pos x="T56" y="T57"/>
                    </a:cxn>
                    <a:cxn ang="T109">
                      <a:pos x="T58" y="T59"/>
                    </a:cxn>
                    <a:cxn ang="T110">
                      <a:pos x="T60" y="T61"/>
                    </a:cxn>
                    <a:cxn ang="T111">
                      <a:pos x="T62" y="T63"/>
                    </a:cxn>
                    <a:cxn ang="T112">
                      <a:pos x="T64" y="T65"/>
                    </a:cxn>
                    <a:cxn ang="T113">
                      <a:pos x="T66" y="T67"/>
                    </a:cxn>
                    <a:cxn ang="T114">
                      <a:pos x="T68" y="T69"/>
                    </a:cxn>
                    <a:cxn ang="T115">
                      <a:pos x="T70" y="T71"/>
                    </a:cxn>
                    <a:cxn ang="T116">
                      <a:pos x="T72" y="T73"/>
                    </a:cxn>
                    <a:cxn ang="T117">
                      <a:pos x="T74" y="T75"/>
                    </a:cxn>
                    <a:cxn ang="T118">
                      <a:pos x="T76" y="T77"/>
                    </a:cxn>
                    <a:cxn ang="T119">
                      <a:pos x="T78" y="T79"/>
                    </a:cxn>
                  </a:cxnLst>
                  <a:rect l="0" t="0" r="r" b="b"/>
                  <a:pathLst>
                    <a:path w="72" h="11">
                      <a:moveTo>
                        <a:pt x="1" y="9"/>
                      </a:moveTo>
                      <a:lnTo>
                        <a:pt x="1" y="9"/>
                      </a:lnTo>
                      <a:lnTo>
                        <a:pt x="0" y="10"/>
                      </a:lnTo>
                      <a:lnTo>
                        <a:pt x="1" y="9"/>
                      </a:lnTo>
                      <a:close/>
                      <a:moveTo>
                        <a:pt x="1" y="9"/>
                      </a:moveTo>
                      <a:lnTo>
                        <a:pt x="1" y="9"/>
                      </a:lnTo>
                      <a:close/>
                      <a:moveTo>
                        <a:pt x="1" y="9"/>
                      </a:moveTo>
                      <a:cubicBezTo>
                        <a:pt x="3" y="9"/>
                        <a:pt x="7" y="9"/>
                        <a:pt x="11" y="9"/>
                      </a:cubicBezTo>
                      <a:lnTo>
                        <a:pt x="12" y="10"/>
                      </a:lnTo>
                      <a:cubicBezTo>
                        <a:pt x="7" y="10"/>
                        <a:pt x="3" y="11"/>
                        <a:pt x="0" y="10"/>
                      </a:cubicBezTo>
                      <a:lnTo>
                        <a:pt x="1" y="9"/>
                      </a:lnTo>
                      <a:close/>
                      <a:moveTo>
                        <a:pt x="11" y="9"/>
                      </a:moveTo>
                      <a:cubicBezTo>
                        <a:pt x="14" y="8"/>
                        <a:pt x="16" y="8"/>
                        <a:pt x="18" y="8"/>
                      </a:cubicBezTo>
                      <a:lnTo>
                        <a:pt x="18" y="9"/>
                      </a:lnTo>
                      <a:cubicBezTo>
                        <a:pt x="16" y="9"/>
                        <a:pt x="14" y="10"/>
                        <a:pt x="12" y="10"/>
                      </a:cubicBezTo>
                      <a:lnTo>
                        <a:pt x="11" y="9"/>
                      </a:lnTo>
                      <a:close/>
                      <a:moveTo>
                        <a:pt x="18" y="8"/>
                      </a:moveTo>
                      <a:lnTo>
                        <a:pt x="18" y="8"/>
                      </a:lnTo>
                      <a:lnTo>
                        <a:pt x="18" y="9"/>
                      </a:lnTo>
                      <a:lnTo>
                        <a:pt x="18" y="8"/>
                      </a:lnTo>
                      <a:close/>
                      <a:moveTo>
                        <a:pt x="18" y="8"/>
                      </a:moveTo>
                      <a:lnTo>
                        <a:pt x="18" y="8"/>
                      </a:lnTo>
                      <a:lnTo>
                        <a:pt x="18" y="9"/>
                      </a:lnTo>
                      <a:lnTo>
                        <a:pt x="18" y="8"/>
                      </a:lnTo>
                      <a:close/>
                      <a:moveTo>
                        <a:pt x="18" y="9"/>
                      </a:moveTo>
                      <a:lnTo>
                        <a:pt x="18" y="9"/>
                      </a:lnTo>
                      <a:close/>
                      <a:moveTo>
                        <a:pt x="18" y="8"/>
                      </a:moveTo>
                      <a:cubicBezTo>
                        <a:pt x="27" y="8"/>
                        <a:pt x="37" y="6"/>
                        <a:pt x="47" y="4"/>
                      </a:cubicBezTo>
                      <a:lnTo>
                        <a:pt x="47" y="5"/>
                      </a:lnTo>
                      <a:cubicBezTo>
                        <a:pt x="37" y="7"/>
                        <a:pt x="27" y="10"/>
                        <a:pt x="18" y="9"/>
                      </a:cubicBezTo>
                      <a:lnTo>
                        <a:pt x="18" y="8"/>
                      </a:lnTo>
                      <a:close/>
                      <a:moveTo>
                        <a:pt x="47" y="4"/>
                      </a:moveTo>
                      <a:cubicBezTo>
                        <a:pt x="55" y="2"/>
                        <a:pt x="64" y="0"/>
                        <a:pt x="71" y="0"/>
                      </a:cubicBezTo>
                      <a:lnTo>
                        <a:pt x="72" y="1"/>
                      </a:lnTo>
                      <a:cubicBezTo>
                        <a:pt x="64" y="1"/>
                        <a:pt x="56" y="3"/>
                        <a:pt x="47" y="5"/>
                      </a:cubicBezTo>
                      <a:lnTo>
                        <a:pt x="47" y="4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332" name="Freeform 286"/>
                <p:cNvSpPr>
                  <a:spLocks noChangeArrowheads="1"/>
                </p:cNvSpPr>
                <p:nvPr/>
              </p:nvSpPr>
              <p:spPr bwMode="auto">
                <a:xfrm>
                  <a:off x="1533" y="3092"/>
                  <a:ext cx="50" cy="7"/>
                </a:xfrm>
                <a:custGeom>
                  <a:avLst/>
                  <a:gdLst>
                    <a:gd name="T0" fmla="*/ 1581 w 37"/>
                    <a:gd name="T1" fmla="*/ 0 h 5"/>
                    <a:gd name="T2" fmla="*/ 1581 w 37"/>
                    <a:gd name="T3" fmla="*/ 0 h 5"/>
                    <a:gd name="T4" fmla="*/ 0 w 37"/>
                    <a:gd name="T5" fmla="*/ 1662 h 5"/>
                    <a:gd name="T6" fmla="*/ 0 w 37"/>
                    <a:gd name="T7" fmla="*/ 1662 h 5"/>
                    <a:gd name="T8" fmla="*/ 1581 w 37"/>
                    <a:gd name="T9" fmla="*/ 0 h 5"/>
                    <a:gd name="T10" fmla="*/ 1581 w 37"/>
                    <a:gd name="T11" fmla="*/ 0 h 5"/>
                    <a:gd name="T12" fmla="*/ 1581 w 37"/>
                    <a:gd name="T13" fmla="*/ 0 h 5"/>
                    <a:gd name="T14" fmla="*/ 1581 w 37"/>
                    <a:gd name="T15" fmla="*/ 0 h 5"/>
                    <a:gd name="T16" fmla="*/ 1581 w 37"/>
                    <a:gd name="T17" fmla="*/ 0 h 5"/>
                    <a:gd name="T18" fmla="*/ 14300 w 37"/>
                    <a:gd name="T19" fmla="*/ 1662 h 5"/>
                    <a:gd name="T20" fmla="*/ 14300 w 37"/>
                    <a:gd name="T21" fmla="*/ 4262 h 5"/>
                    <a:gd name="T22" fmla="*/ 0 w 37"/>
                    <a:gd name="T23" fmla="*/ 1662 h 5"/>
                    <a:gd name="T24" fmla="*/ 1581 w 37"/>
                    <a:gd name="T25" fmla="*/ 0 h 5"/>
                    <a:gd name="T26" fmla="*/ 14300 w 37"/>
                    <a:gd name="T27" fmla="*/ 1662 h 5"/>
                    <a:gd name="T28" fmla="*/ 25241 w 37"/>
                    <a:gd name="T29" fmla="*/ 2667 h 5"/>
                    <a:gd name="T30" fmla="*/ 25241 w 37"/>
                    <a:gd name="T31" fmla="*/ 4262 h 5"/>
                    <a:gd name="T32" fmla="*/ 14300 w 37"/>
                    <a:gd name="T33" fmla="*/ 4262 h 5"/>
                    <a:gd name="T34" fmla="*/ 14300 w 37"/>
                    <a:gd name="T35" fmla="*/ 1662 h 5"/>
                    <a:gd name="T36" fmla="*/ 25241 w 37"/>
                    <a:gd name="T37" fmla="*/ 4262 h 5"/>
                    <a:gd name="T38" fmla="*/ 25241 w 37"/>
                    <a:gd name="T39" fmla="*/ 4262 h 5"/>
                    <a:gd name="T40" fmla="*/ 25241 w 37"/>
                    <a:gd name="T41" fmla="*/ 4262 h 5"/>
                    <a:gd name="T42" fmla="*/ 25241 w 37"/>
                    <a:gd name="T43" fmla="*/ 2667 h 5"/>
                    <a:gd name="T44" fmla="*/ 25241 w 37"/>
                    <a:gd name="T45" fmla="*/ 2667 h 5"/>
                    <a:gd name="T46" fmla="*/ 25241 w 37"/>
                    <a:gd name="T47" fmla="*/ 4262 h 5"/>
                    <a:gd name="T48" fmla="*/ 25241 w 37"/>
                    <a:gd name="T49" fmla="*/ 4262 h 5"/>
                    <a:gd name="T50" fmla="*/ 25241 w 37"/>
                    <a:gd name="T51" fmla="*/ 2667 h 5"/>
                    <a:gd name="T52" fmla="*/ 25241 w 37"/>
                    <a:gd name="T53" fmla="*/ 2667 h 5"/>
                    <a:gd name="T54" fmla="*/ 27893 w 37"/>
                    <a:gd name="T55" fmla="*/ 4262 h 5"/>
                    <a:gd name="T56" fmla="*/ 27893 w 37"/>
                    <a:gd name="T57" fmla="*/ 5274 h 5"/>
                    <a:gd name="T58" fmla="*/ 25241 w 37"/>
                    <a:gd name="T59" fmla="*/ 4262 h 5"/>
                    <a:gd name="T60" fmla="*/ 25241 w 37"/>
                    <a:gd name="T61" fmla="*/ 2667 h 5"/>
                    <a:gd name="T62" fmla="*/ 27893 w 37"/>
                    <a:gd name="T63" fmla="*/ 4262 h 5"/>
                    <a:gd name="T64" fmla="*/ 32259 w 37"/>
                    <a:gd name="T65" fmla="*/ 4262 h 5"/>
                    <a:gd name="T66" fmla="*/ 32259 w 37"/>
                    <a:gd name="T67" fmla="*/ 5274 h 5"/>
                    <a:gd name="T68" fmla="*/ 27893 w 37"/>
                    <a:gd name="T69" fmla="*/ 5274 h 5"/>
                    <a:gd name="T70" fmla="*/ 27893 w 37"/>
                    <a:gd name="T71" fmla="*/ 4262 h 5"/>
                    <a:gd name="T72" fmla="*/ 32259 w 37"/>
                    <a:gd name="T73" fmla="*/ 4262 h 5"/>
                    <a:gd name="T74" fmla="*/ 55424 w 37"/>
                    <a:gd name="T75" fmla="*/ 2667 h 5"/>
                    <a:gd name="T76" fmla="*/ 55424 w 37"/>
                    <a:gd name="T77" fmla="*/ 4262 h 5"/>
                    <a:gd name="T78" fmla="*/ 32259 w 37"/>
                    <a:gd name="T79" fmla="*/ 5274 h 5"/>
                    <a:gd name="T80" fmla="*/ 32259 w 37"/>
                    <a:gd name="T81" fmla="*/ 4262 h 5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</a:gdLst>
                  <a:ahLst/>
                  <a:cxnLst>
                    <a:cxn ang="T82">
                      <a:pos x="T0" y="T1"/>
                    </a:cxn>
                    <a:cxn ang="T83">
                      <a:pos x="T2" y="T3"/>
                    </a:cxn>
                    <a:cxn ang="T84">
                      <a:pos x="T4" y="T5"/>
                    </a:cxn>
                    <a:cxn ang="T85">
                      <a:pos x="T6" y="T7"/>
                    </a:cxn>
                    <a:cxn ang="T86">
                      <a:pos x="T8" y="T9"/>
                    </a:cxn>
                    <a:cxn ang="T87">
                      <a:pos x="T10" y="T11"/>
                    </a:cxn>
                    <a:cxn ang="T88">
                      <a:pos x="T12" y="T13"/>
                    </a:cxn>
                    <a:cxn ang="T89">
                      <a:pos x="T14" y="T15"/>
                    </a:cxn>
                    <a:cxn ang="T90">
                      <a:pos x="T16" y="T17"/>
                    </a:cxn>
                    <a:cxn ang="T91">
                      <a:pos x="T18" y="T19"/>
                    </a:cxn>
                    <a:cxn ang="T92">
                      <a:pos x="T20" y="T21"/>
                    </a:cxn>
                    <a:cxn ang="T93">
                      <a:pos x="T22" y="T23"/>
                    </a:cxn>
                    <a:cxn ang="T94">
                      <a:pos x="T24" y="T25"/>
                    </a:cxn>
                    <a:cxn ang="T95">
                      <a:pos x="T26" y="T27"/>
                    </a:cxn>
                    <a:cxn ang="T96">
                      <a:pos x="T28" y="T29"/>
                    </a:cxn>
                    <a:cxn ang="T97">
                      <a:pos x="T30" y="T31"/>
                    </a:cxn>
                    <a:cxn ang="T98">
                      <a:pos x="T32" y="T33"/>
                    </a:cxn>
                    <a:cxn ang="T99">
                      <a:pos x="T34" y="T35"/>
                    </a:cxn>
                    <a:cxn ang="T100">
                      <a:pos x="T36" y="T37"/>
                    </a:cxn>
                    <a:cxn ang="T101">
                      <a:pos x="T38" y="T39"/>
                    </a:cxn>
                    <a:cxn ang="T102">
                      <a:pos x="T40" y="T41"/>
                    </a:cxn>
                    <a:cxn ang="T103">
                      <a:pos x="T42" y="T43"/>
                    </a:cxn>
                    <a:cxn ang="T104">
                      <a:pos x="T44" y="T45"/>
                    </a:cxn>
                    <a:cxn ang="T105">
                      <a:pos x="T46" y="T47"/>
                    </a:cxn>
                    <a:cxn ang="T106">
                      <a:pos x="T48" y="T49"/>
                    </a:cxn>
                    <a:cxn ang="T107">
                      <a:pos x="T50" y="T51"/>
                    </a:cxn>
                    <a:cxn ang="T108">
                      <a:pos x="T52" y="T53"/>
                    </a:cxn>
                    <a:cxn ang="T109">
                      <a:pos x="T54" y="T55"/>
                    </a:cxn>
                    <a:cxn ang="T110">
                      <a:pos x="T56" y="T57"/>
                    </a:cxn>
                    <a:cxn ang="T111">
                      <a:pos x="T58" y="T59"/>
                    </a:cxn>
                    <a:cxn ang="T112">
                      <a:pos x="T60" y="T61"/>
                    </a:cxn>
                    <a:cxn ang="T113">
                      <a:pos x="T62" y="T63"/>
                    </a:cxn>
                    <a:cxn ang="T114">
                      <a:pos x="T64" y="T65"/>
                    </a:cxn>
                    <a:cxn ang="T115">
                      <a:pos x="T66" y="T67"/>
                    </a:cxn>
                    <a:cxn ang="T116">
                      <a:pos x="T68" y="T69"/>
                    </a:cxn>
                    <a:cxn ang="T117">
                      <a:pos x="T70" y="T71"/>
                    </a:cxn>
                    <a:cxn ang="T118">
                      <a:pos x="T72" y="T73"/>
                    </a:cxn>
                    <a:cxn ang="T119">
                      <a:pos x="T74" y="T75"/>
                    </a:cxn>
                    <a:cxn ang="T120">
                      <a:pos x="T76" y="T77"/>
                    </a:cxn>
                    <a:cxn ang="T121">
                      <a:pos x="T78" y="T79"/>
                    </a:cxn>
                    <a:cxn ang="T122">
                      <a:pos x="T80" y="T81"/>
                    </a:cxn>
                  </a:cxnLst>
                  <a:rect l="0" t="0" r="r" b="b"/>
                  <a:pathLst>
                    <a:path w="37" h="5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1"/>
                      </a:lnTo>
                      <a:lnTo>
                        <a:pt x="1" y="0"/>
                      </a:lnTo>
                      <a:close/>
                      <a:moveTo>
                        <a:pt x="1" y="0"/>
                      </a:moveTo>
                      <a:lnTo>
                        <a:pt x="1" y="0"/>
                      </a:lnTo>
                      <a:close/>
                      <a:moveTo>
                        <a:pt x="1" y="0"/>
                      </a:moveTo>
                      <a:cubicBezTo>
                        <a:pt x="3" y="1"/>
                        <a:pt x="6" y="1"/>
                        <a:pt x="10" y="1"/>
                      </a:cubicBezTo>
                      <a:lnTo>
                        <a:pt x="10" y="3"/>
                      </a:lnTo>
                      <a:cubicBezTo>
                        <a:pt x="6" y="2"/>
                        <a:pt x="2" y="2"/>
                        <a:pt x="0" y="1"/>
                      </a:cubicBezTo>
                      <a:lnTo>
                        <a:pt x="1" y="0"/>
                      </a:lnTo>
                      <a:close/>
                      <a:moveTo>
                        <a:pt x="10" y="1"/>
                      </a:moveTo>
                      <a:cubicBezTo>
                        <a:pt x="13" y="1"/>
                        <a:pt x="15" y="1"/>
                        <a:pt x="17" y="2"/>
                      </a:cubicBezTo>
                      <a:lnTo>
                        <a:pt x="17" y="3"/>
                      </a:lnTo>
                      <a:cubicBezTo>
                        <a:pt x="15" y="3"/>
                        <a:pt x="12" y="3"/>
                        <a:pt x="10" y="3"/>
                      </a:cubicBezTo>
                      <a:lnTo>
                        <a:pt x="10" y="1"/>
                      </a:lnTo>
                      <a:close/>
                      <a:moveTo>
                        <a:pt x="17" y="3"/>
                      </a:moveTo>
                      <a:lnTo>
                        <a:pt x="17" y="3"/>
                      </a:lnTo>
                      <a:close/>
                      <a:moveTo>
                        <a:pt x="17" y="2"/>
                      </a:moveTo>
                      <a:lnTo>
                        <a:pt x="17" y="2"/>
                      </a:lnTo>
                      <a:lnTo>
                        <a:pt x="17" y="3"/>
                      </a:lnTo>
                      <a:lnTo>
                        <a:pt x="17" y="2"/>
                      </a:lnTo>
                      <a:close/>
                      <a:moveTo>
                        <a:pt x="17" y="2"/>
                      </a:moveTo>
                      <a:cubicBezTo>
                        <a:pt x="18" y="2"/>
                        <a:pt x="19" y="3"/>
                        <a:pt x="19" y="3"/>
                      </a:cubicBezTo>
                      <a:lnTo>
                        <a:pt x="19" y="4"/>
                      </a:lnTo>
                      <a:cubicBezTo>
                        <a:pt x="18" y="4"/>
                        <a:pt x="18" y="4"/>
                        <a:pt x="17" y="3"/>
                      </a:cubicBezTo>
                      <a:lnTo>
                        <a:pt x="17" y="2"/>
                      </a:lnTo>
                      <a:close/>
                      <a:moveTo>
                        <a:pt x="19" y="3"/>
                      </a:moveTo>
                      <a:cubicBezTo>
                        <a:pt x="20" y="3"/>
                        <a:pt x="21" y="3"/>
                        <a:pt x="22" y="3"/>
                      </a:cubicBezTo>
                      <a:lnTo>
                        <a:pt x="22" y="4"/>
                      </a:lnTo>
                      <a:cubicBezTo>
                        <a:pt x="21" y="4"/>
                        <a:pt x="20" y="4"/>
                        <a:pt x="19" y="4"/>
                      </a:cubicBezTo>
                      <a:lnTo>
                        <a:pt x="19" y="3"/>
                      </a:lnTo>
                      <a:close/>
                      <a:moveTo>
                        <a:pt x="22" y="3"/>
                      </a:moveTo>
                      <a:cubicBezTo>
                        <a:pt x="26" y="3"/>
                        <a:pt x="31" y="3"/>
                        <a:pt x="37" y="2"/>
                      </a:cubicBezTo>
                      <a:lnTo>
                        <a:pt x="37" y="3"/>
                      </a:lnTo>
                      <a:cubicBezTo>
                        <a:pt x="31" y="4"/>
                        <a:pt x="26" y="5"/>
                        <a:pt x="22" y="4"/>
                      </a:cubicBezTo>
                      <a:lnTo>
                        <a:pt x="22" y="3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333" name="Freeform 287"/>
                <p:cNvSpPr>
                  <a:spLocks noChangeArrowheads="1"/>
                </p:cNvSpPr>
                <p:nvPr/>
              </p:nvSpPr>
              <p:spPr bwMode="auto">
                <a:xfrm>
                  <a:off x="1551" y="3111"/>
                  <a:ext cx="57" cy="15"/>
                </a:xfrm>
                <a:custGeom>
                  <a:avLst/>
                  <a:gdLst>
                    <a:gd name="T0" fmla="*/ 61751 w 42"/>
                    <a:gd name="T1" fmla="*/ 53758 h 9"/>
                    <a:gd name="T2" fmla="*/ 61751 w 42"/>
                    <a:gd name="T3" fmla="*/ 42153 h 9"/>
                    <a:gd name="T4" fmla="*/ 61751 w 42"/>
                    <a:gd name="T5" fmla="*/ 42153 h 9"/>
                    <a:gd name="T6" fmla="*/ 61751 w 42"/>
                    <a:gd name="T7" fmla="*/ 47430 h 9"/>
                    <a:gd name="T8" fmla="*/ 61751 w 42"/>
                    <a:gd name="T9" fmla="*/ 53758 h 9"/>
                    <a:gd name="T10" fmla="*/ 52697 w 42"/>
                    <a:gd name="T11" fmla="*/ 42153 h 9"/>
                    <a:gd name="T12" fmla="*/ 61751 w 42"/>
                    <a:gd name="T13" fmla="*/ 53758 h 9"/>
                    <a:gd name="T14" fmla="*/ 43259 w 42"/>
                    <a:gd name="T15" fmla="*/ 42153 h 9"/>
                    <a:gd name="T16" fmla="*/ 52697 w 42"/>
                    <a:gd name="T17" fmla="*/ 42153 h 9"/>
                    <a:gd name="T18" fmla="*/ 43259 w 42"/>
                    <a:gd name="T19" fmla="*/ 42153 h 9"/>
                    <a:gd name="T20" fmla="*/ 43259 w 42"/>
                    <a:gd name="T21" fmla="*/ 42153 h 9"/>
                    <a:gd name="T22" fmla="*/ 17917 w 42"/>
                    <a:gd name="T23" fmla="*/ 6147 h 9"/>
                    <a:gd name="T24" fmla="*/ 44178 w 42"/>
                    <a:gd name="T25" fmla="*/ 35903 h 9"/>
                    <a:gd name="T26" fmla="*/ 17917 w 42"/>
                    <a:gd name="T27" fmla="*/ 6147 h 9"/>
                    <a:gd name="T28" fmla="*/ 26890 w 42"/>
                    <a:gd name="T29" fmla="*/ 6147 h 9"/>
                    <a:gd name="T30" fmla="*/ 17917 w 42"/>
                    <a:gd name="T31" fmla="*/ 6147 h 9"/>
                    <a:gd name="T32" fmla="*/ 34908 w 42"/>
                    <a:gd name="T33" fmla="*/ 10245 h 9"/>
                    <a:gd name="T34" fmla="*/ 26890 w 42"/>
                    <a:gd name="T35" fmla="*/ 6147 h 9"/>
                    <a:gd name="T36" fmla="*/ 34908 w 42"/>
                    <a:gd name="T37" fmla="*/ 10245 h 9"/>
                    <a:gd name="T38" fmla="*/ 33866 w 42"/>
                    <a:gd name="T39" fmla="*/ 10245 h 9"/>
                    <a:gd name="T40" fmla="*/ 34908 w 42"/>
                    <a:gd name="T41" fmla="*/ 10245 h 9"/>
                    <a:gd name="T42" fmla="*/ 10911 w 42"/>
                    <a:gd name="T43" fmla="*/ 10245 h 9"/>
                    <a:gd name="T44" fmla="*/ 34908 w 42"/>
                    <a:gd name="T45" fmla="*/ 10245 h 9"/>
                    <a:gd name="T46" fmla="*/ 10911 w 42"/>
                    <a:gd name="T47" fmla="*/ 10245 h 9"/>
                    <a:gd name="T48" fmla="*/ 10911 w 42"/>
                    <a:gd name="T49" fmla="*/ 17075 h 9"/>
                    <a:gd name="T50" fmla="*/ 10911 w 42"/>
                    <a:gd name="T51" fmla="*/ 6147 h 9"/>
                    <a:gd name="T52" fmla="*/ 10911 w 42"/>
                    <a:gd name="T53" fmla="*/ 17075 h 9"/>
                    <a:gd name="T54" fmla="*/ 8736 w 42"/>
                    <a:gd name="T55" fmla="*/ 10245 h 9"/>
                    <a:gd name="T56" fmla="*/ 8736 w 42"/>
                    <a:gd name="T57" fmla="*/ 10245 h 9"/>
                    <a:gd name="T58" fmla="*/ 8736 w 42"/>
                    <a:gd name="T59" fmla="*/ 6147 h 9"/>
                    <a:gd name="T60" fmla="*/ 8736 w 42"/>
                    <a:gd name="T61" fmla="*/ 10245 h 9"/>
                    <a:gd name="T62" fmla="*/ 2630 w 42"/>
                    <a:gd name="T63" fmla="*/ 28458 h 9"/>
                    <a:gd name="T64" fmla="*/ 8736 w 42"/>
                    <a:gd name="T65" fmla="*/ 6147 h 9"/>
                    <a:gd name="T66" fmla="*/ 1597 w 42"/>
                    <a:gd name="T67" fmla="*/ 28458 h 9"/>
                    <a:gd name="T68" fmla="*/ 0 w 42"/>
                    <a:gd name="T69" fmla="*/ 28458 h 9"/>
                    <a:gd name="T70" fmla="*/ 1597 w 42"/>
                    <a:gd name="T71" fmla="*/ 25292 h 9"/>
                    <a:gd name="T72" fmla="*/ 2630 w 42"/>
                    <a:gd name="T73" fmla="*/ 28458 h 9"/>
                    <a:gd name="T74" fmla="*/ 1597 w 42"/>
                    <a:gd name="T75" fmla="*/ 25292 h 9"/>
                    <a:gd name="T76" fmla="*/ 1597 w 42"/>
                    <a:gd name="T77" fmla="*/ 25292 h 9"/>
                    <a:gd name="T78" fmla="*/ 1597 w 42"/>
                    <a:gd name="T79" fmla="*/ 25292 h 9"/>
                    <a:gd name="T80" fmla="*/ 2630 w 42"/>
                    <a:gd name="T81" fmla="*/ 25292 h 9"/>
                    <a:gd name="T82" fmla="*/ 2630 w 42"/>
                    <a:gd name="T83" fmla="*/ 28458 h 9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</a:gdLst>
                  <a:ahLst/>
                  <a:cxnLst>
                    <a:cxn ang="T84">
                      <a:pos x="T0" y="T1"/>
                    </a:cxn>
                    <a:cxn ang="T85">
                      <a:pos x="T2" y="T3"/>
                    </a:cxn>
                    <a:cxn ang="T86">
                      <a:pos x="T4" y="T5"/>
                    </a:cxn>
                    <a:cxn ang="T87">
                      <a:pos x="T6" y="T7"/>
                    </a:cxn>
                    <a:cxn ang="T88">
                      <a:pos x="T8" y="T9"/>
                    </a:cxn>
                    <a:cxn ang="T89">
                      <a:pos x="T10" y="T11"/>
                    </a:cxn>
                    <a:cxn ang="T90">
                      <a:pos x="T12" y="T13"/>
                    </a:cxn>
                    <a:cxn ang="T91">
                      <a:pos x="T14" y="T15"/>
                    </a:cxn>
                    <a:cxn ang="T92">
                      <a:pos x="T16" y="T17"/>
                    </a:cxn>
                    <a:cxn ang="T93">
                      <a:pos x="T18" y="T19"/>
                    </a:cxn>
                    <a:cxn ang="T94">
                      <a:pos x="T20" y="T21"/>
                    </a:cxn>
                    <a:cxn ang="T95">
                      <a:pos x="T22" y="T23"/>
                    </a:cxn>
                    <a:cxn ang="T96">
                      <a:pos x="T24" y="T25"/>
                    </a:cxn>
                    <a:cxn ang="T97">
                      <a:pos x="T26" y="T27"/>
                    </a:cxn>
                    <a:cxn ang="T98">
                      <a:pos x="T28" y="T29"/>
                    </a:cxn>
                    <a:cxn ang="T99">
                      <a:pos x="T30" y="T31"/>
                    </a:cxn>
                    <a:cxn ang="T100">
                      <a:pos x="T32" y="T33"/>
                    </a:cxn>
                    <a:cxn ang="T101">
                      <a:pos x="T34" y="T35"/>
                    </a:cxn>
                    <a:cxn ang="T102">
                      <a:pos x="T36" y="T37"/>
                    </a:cxn>
                    <a:cxn ang="T103">
                      <a:pos x="T38" y="T39"/>
                    </a:cxn>
                    <a:cxn ang="T104">
                      <a:pos x="T40" y="T41"/>
                    </a:cxn>
                    <a:cxn ang="T105">
                      <a:pos x="T42" y="T43"/>
                    </a:cxn>
                    <a:cxn ang="T106">
                      <a:pos x="T44" y="T45"/>
                    </a:cxn>
                    <a:cxn ang="T107">
                      <a:pos x="T46" y="T47"/>
                    </a:cxn>
                    <a:cxn ang="T108">
                      <a:pos x="T48" y="T49"/>
                    </a:cxn>
                    <a:cxn ang="T109">
                      <a:pos x="T50" y="T51"/>
                    </a:cxn>
                    <a:cxn ang="T110">
                      <a:pos x="T52" y="T53"/>
                    </a:cxn>
                    <a:cxn ang="T111">
                      <a:pos x="T54" y="T55"/>
                    </a:cxn>
                    <a:cxn ang="T112">
                      <a:pos x="T56" y="T57"/>
                    </a:cxn>
                    <a:cxn ang="T113">
                      <a:pos x="T58" y="T59"/>
                    </a:cxn>
                    <a:cxn ang="T114">
                      <a:pos x="T60" y="T61"/>
                    </a:cxn>
                    <a:cxn ang="T115">
                      <a:pos x="T62" y="T63"/>
                    </a:cxn>
                    <a:cxn ang="T116">
                      <a:pos x="T64" y="T65"/>
                    </a:cxn>
                    <a:cxn ang="T117">
                      <a:pos x="T66" y="T67"/>
                    </a:cxn>
                    <a:cxn ang="T118">
                      <a:pos x="T68" y="T69"/>
                    </a:cxn>
                    <a:cxn ang="T119">
                      <a:pos x="T70" y="T71"/>
                    </a:cxn>
                    <a:cxn ang="T120">
                      <a:pos x="T72" y="T73"/>
                    </a:cxn>
                    <a:cxn ang="T121">
                      <a:pos x="T74" y="T75"/>
                    </a:cxn>
                    <a:cxn ang="T122">
                      <a:pos x="T76" y="T77"/>
                    </a:cxn>
                    <a:cxn ang="T123">
                      <a:pos x="T78" y="T79"/>
                    </a:cxn>
                    <a:cxn ang="T124">
                      <a:pos x="T80" y="T81"/>
                    </a:cxn>
                    <a:cxn ang="T125">
                      <a:pos x="T82" y="T83"/>
                    </a:cxn>
                  </a:cxnLst>
                  <a:rect l="0" t="0" r="r" b="b"/>
                  <a:pathLst>
                    <a:path w="42" h="9">
                      <a:moveTo>
                        <a:pt x="42" y="9"/>
                      </a:moveTo>
                      <a:lnTo>
                        <a:pt x="42" y="9"/>
                      </a:lnTo>
                      <a:lnTo>
                        <a:pt x="42" y="7"/>
                      </a:lnTo>
                      <a:lnTo>
                        <a:pt x="42" y="9"/>
                      </a:lnTo>
                      <a:close/>
                      <a:moveTo>
                        <a:pt x="42" y="7"/>
                      </a:moveTo>
                      <a:lnTo>
                        <a:pt x="42" y="7"/>
                      </a:lnTo>
                      <a:lnTo>
                        <a:pt x="42" y="8"/>
                      </a:lnTo>
                      <a:lnTo>
                        <a:pt x="42" y="7"/>
                      </a:lnTo>
                      <a:close/>
                      <a:moveTo>
                        <a:pt x="42" y="9"/>
                      </a:moveTo>
                      <a:cubicBezTo>
                        <a:pt x="40" y="8"/>
                        <a:pt x="38" y="8"/>
                        <a:pt x="36" y="8"/>
                      </a:cubicBezTo>
                      <a:lnTo>
                        <a:pt x="36" y="7"/>
                      </a:lnTo>
                      <a:cubicBezTo>
                        <a:pt x="38" y="7"/>
                        <a:pt x="40" y="7"/>
                        <a:pt x="42" y="7"/>
                      </a:cubicBezTo>
                      <a:lnTo>
                        <a:pt x="42" y="9"/>
                      </a:lnTo>
                      <a:close/>
                      <a:moveTo>
                        <a:pt x="36" y="8"/>
                      </a:moveTo>
                      <a:cubicBezTo>
                        <a:pt x="33" y="8"/>
                        <a:pt x="31" y="8"/>
                        <a:pt x="29" y="7"/>
                      </a:cubicBezTo>
                      <a:lnTo>
                        <a:pt x="30" y="6"/>
                      </a:lnTo>
                      <a:cubicBezTo>
                        <a:pt x="31" y="7"/>
                        <a:pt x="33" y="7"/>
                        <a:pt x="36" y="7"/>
                      </a:cubicBezTo>
                      <a:lnTo>
                        <a:pt x="36" y="8"/>
                      </a:lnTo>
                      <a:close/>
                      <a:moveTo>
                        <a:pt x="29" y="7"/>
                      </a:moveTo>
                      <a:lnTo>
                        <a:pt x="29" y="7"/>
                      </a:lnTo>
                      <a:close/>
                      <a:moveTo>
                        <a:pt x="29" y="7"/>
                      </a:moveTo>
                      <a:cubicBezTo>
                        <a:pt x="16" y="4"/>
                        <a:pt x="12" y="2"/>
                        <a:pt x="12" y="1"/>
                      </a:cubicBezTo>
                      <a:lnTo>
                        <a:pt x="14" y="1"/>
                      </a:lnTo>
                      <a:cubicBezTo>
                        <a:pt x="14" y="2"/>
                        <a:pt x="17" y="3"/>
                        <a:pt x="30" y="6"/>
                      </a:cubicBezTo>
                      <a:lnTo>
                        <a:pt x="29" y="7"/>
                      </a:lnTo>
                      <a:close/>
                      <a:moveTo>
                        <a:pt x="12" y="1"/>
                      </a:moveTo>
                      <a:cubicBezTo>
                        <a:pt x="13" y="0"/>
                        <a:pt x="16" y="0"/>
                        <a:pt x="18" y="0"/>
                      </a:cubicBezTo>
                      <a:lnTo>
                        <a:pt x="18" y="1"/>
                      </a:lnTo>
                      <a:cubicBezTo>
                        <a:pt x="16" y="1"/>
                        <a:pt x="14" y="1"/>
                        <a:pt x="14" y="1"/>
                      </a:cubicBezTo>
                      <a:lnTo>
                        <a:pt x="12" y="1"/>
                      </a:lnTo>
                      <a:close/>
                      <a:moveTo>
                        <a:pt x="18" y="0"/>
                      </a:moveTo>
                      <a:cubicBezTo>
                        <a:pt x="21" y="0"/>
                        <a:pt x="24" y="1"/>
                        <a:pt x="24" y="2"/>
                      </a:cubicBezTo>
                      <a:lnTo>
                        <a:pt x="23" y="2"/>
                      </a:lnTo>
                      <a:cubicBezTo>
                        <a:pt x="23" y="2"/>
                        <a:pt x="20" y="2"/>
                        <a:pt x="18" y="1"/>
                      </a:cubicBezTo>
                      <a:lnTo>
                        <a:pt x="18" y="0"/>
                      </a:lnTo>
                      <a:close/>
                      <a:moveTo>
                        <a:pt x="24" y="2"/>
                      </a:moveTo>
                      <a:lnTo>
                        <a:pt x="24" y="2"/>
                      </a:lnTo>
                      <a:lnTo>
                        <a:pt x="23" y="2"/>
                      </a:lnTo>
                      <a:lnTo>
                        <a:pt x="24" y="2"/>
                      </a:lnTo>
                      <a:close/>
                      <a:moveTo>
                        <a:pt x="24" y="2"/>
                      </a:moveTo>
                      <a:cubicBezTo>
                        <a:pt x="24" y="2"/>
                        <a:pt x="20" y="3"/>
                        <a:pt x="7" y="3"/>
                      </a:cubicBezTo>
                      <a:lnTo>
                        <a:pt x="7" y="2"/>
                      </a:lnTo>
                      <a:cubicBezTo>
                        <a:pt x="19" y="2"/>
                        <a:pt x="23" y="2"/>
                        <a:pt x="23" y="2"/>
                      </a:cubicBezTo>
                      <a:lnTo>
                        <a:pt x="24" y="2"/>
                      </a:lnTo>
                      <a:close/>
                      <a:moveTo>
                        <a:pt x="7" y="2"/>
                      </a:moveTo>
                      <a:lnTo>
                        <a:pt x="7" y="2"/>
                      </a:lnTo>
                      <a:close/>
                      <a:moveTo>
                        <a:pt x="7" y="3"/>
                      </a:moveTo>
                      <a:cubicBezTo>
                        <a:pt x="6" y="3"/>
                        <a:pt x="6" y="2"/>
                        <a:pt x="6" y="2"/>
                      </a:cubicBezTo>
                      <a:lnTo>
                        <a:pt x="7" y="1"/>
                      </a:lnTo>
                      <a:cubicBezTo>
                        <a:pt x="7" y="1"/>
                        <a:pt x="7" y="2"/>
                        <a:pt x="7" y="2"/>
                      </a:cubicBezTo>
                      <a:lnTo>
                        <a:pt x="7" y="3"/>
                      </a:lnTo>
                      <a:close/>
                      <a:moveTo>
                        <a:pt x="6" y="2"/>
                      </a:moveTo>
                      <a:lnTo>
                        <a:pt x="6" y="2"/>
                      </a:lnTo>
                      <a:close/>
                      <a:moveTo>
                        <a:pt x="6" y="2"/>
                      </a:moveTo>
                      <a:cubicBezTo>
                        <a:pt x="5" y="2"/>
                        <a:pt x="5" y="2"/>
                        <a:pt x="5" y="2"/>
                      </a:cubicBezTo>
                      <a:lnTo>
                        <a:pt x="6" y="1"/>
                      </a:lnTo>
                      <a:cubicBezTo>
                        <a:pt x="6" y="1"/>
                        <a:pt x="6" y="1"/>
                        <a:pt x="7" y="1"/>
                      </a:cubicBezTo>
                      <a:lnTo>
                        <a:pt x="6" y="2"/>
                      </a:lnTo>
                      <a:close/>
                      <a:moveTo>
                        <a:pt x="5" y="2"/>
                      </a:moveTo>
                      <a:cubicBezTo>
                        <a:pt x="5" y="1"/>
                        <a:pt x="4" y="2"/>
                        <a:pt x="2" y="5"/>
                      </a:cubicBezTo>
                      <a:lnTo>
                        <a:pt x="0" y="5"/>
                      </a:lnTo>
                      <a:cubicBezTo>
                        <a:pt x="3" y="0"/>
                        <a:pt x="5" y="0"/>
                        <a:pt x="6" y="1"/>
                      </a:cubicBezTo>
                      <a:lnTo>
                        <a:pt x="5" y="2"/>
                      </a:lnTo>
                      <a:close/>
                      <a:moveTo>
                        <a:pt x="1" y="5"/>
                      </a:moveTo>
                      <a:lnTo>
                        <a:pt x="0" y="5"/>
                      </a:lnTo>
                      <a:lnTo>
                        <a:pt x="1" y="5"/>
                      </a:lnTo>
                      <a:close/>
                      <a:moveTo>
                        <a:pt x="1" y="4"/>
                      </a:moveTo>
                      <a:cubicBezTo>
                        <a:pt x="1" y="4"/>
                        <a:pt x="1" y="4"/>
                        <a:pt x="1" y="4"/>
                      </a:cubicBezTo>
                      <a:lnTo>
                        <a:pt x="2" y="5"/>
                      </a:lnTo>
                      <a:cubicBezTo>
                        <a:pt x="2" y="5"/>
                        <a:pt x="2" y="5"/>
                        <a:pt x="1" y="5"/>
                      </a:cubicBezTo>
                      <a:lnTo>
                        <a:pt x="1" y="4"/>
                      </a:lnTo>
                      <a:close/>
                      <a:moveTo>
                        <a:pt x="1" y="4"/>
                      </a:moveTo>
                      <a:lnTo>
                        <a:pt x="1" y="4"/>
                      </a:lnTo>
                      <a:lnTo>
                        <a:pt x="1" y="5"/>
                      </a:lnTo>
                      <a:lnTo>
                        <a:pt x="1" y="4"/>
                      </a:lnTo>
                      <a:close/>
                      <a:moveTo>
                        <a:pt x="1" y="4"/>
                      </a:moveTo>
                      <a:cubicBezTo>
                        <a:pt x="1" y="4"/>
                        <a:pt x="1" y="4"/>
                        <a:pt x="2" y="4"/>
                      </a:cubicBezTo>
                      <a:lnTo>
                        <a:pt x="2" y="5"/>
                      </a:lnTo>
                      <a:cubicBezTo>
                        <a:pt x="2" y="5"/>
                        <a:pt x="2" y="5"/>
                        <a:pt x="2" y="5"/>
                      </a:cubicBezTo>
                      <a:lnTo>
                        <a:pt x="1" y="4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334" name="Freeform 288"/>
                <p:cNvSpPr>
                  <a:spLocks noChangeArrowheads="1"/>
                </p:cNvSpPr>
                <p:nvPr/>
              </p:nvSpPr>
              <p:spPr bwMode="auto">
                <a:xfrm>
                  <a:off x="1619" y="3213"/>
                  <a:ext cx="71" cy="11"/>
                </a:xfrm>
                <a:custGeom>
                  <a:avLst/>
                  <a:gdLst>
                    <a:gd name="T0" fmla="*/ 83275 w 52"/>
                    <a:gd name="T1" fmla="*/ 40582 h 7"/>
                    <a:gd name="T2" fmla="*/ 78719 w 52"/>
                    <a:gd name="T3" fmla="*/ 32782 h 7"/>
                    <a:gd name="T4" fmla="*/ 80455 w 52"/>
                    <a:gd name="T5" fmla="*/ 29348 h 7"/>
                    <a:gd name="T6" fmla="*/ 85208 w 52"/>
                    <a:gd name="T7" fmla="*/ 32782 h 7"/>
                    <a:gd name="T8" fmla="*/ 83275 w 52"/>
                    <a:gd name="T9" fmla="*/ 40582 h 7"/>
                    <a:gd name="T10" fmla="*/ 78719 w 52"/>
                    <a:gd name="T11" fmla="*/ 32782 h 7"/>
                    <a:gd name="T12" fmla="*/ 72584 w 52"/>
                    <a:gd name="T13" fmla="*/ 29348 h 7"/>
                    <a:gd name="T14" fmla="*/ 72584 w 52"/>
                    <a:gd name="T15" fmla="*/ 17125 h 7"/>
                    <a:gd name="T16" fmla="*/ 80455 w 52"/>
                    <a:gd name="T17" fmla="*/ 29348 h 7"/>
                    <a:gd name="T18" fmla="*/ 78719 w 52"/>
                    <a:gd name="T19" fmla="*/ 32782 h 7"/>
                    <a:gd name="T20" fmla="*/ 72584 w 52"/>
                    <a:gd name="T21" fmla="*/ 17125 h 7"/>
                    <a:gd name="T22" fmla="*/ 72584 w 52"/>
                    <a:gd name="T23" fmla="*/ 17125 h 7"/>
                    <a:gd name="T24" fmla="*/ 72584 w 52"/>
                    <a:gd name="T25" fmla="*/ 17125 h 7"/>
                    <a:gd name="T26" fmla="*/ 72584 w 52"/>
                    <a:gd name="T27" fmla="*/ 23667 h 7"/>
                    <a:gd name="T28" fmla="*/ 72584 w 52"/>
                    <a:gd name="T29" fmla="*/ 17125 h 7"/>
                    <a:gd name="T30" fmla="*/ 72584 w 52"/>
                    <a:gd name="T31" fmla="*/ 29348 h 7"/>
                    <a:gd name="T32" fmla="*/ 37660 w 52"/>
                    <a:gd name="T33" fmla="*/ 23667 h 7"/>
                    <a:gd name="T34" fmla="*/ 37660 w 52"/>
                    <a:gd name="T35" fmla="*/ 17125 h 7"/>
                    <a:gd name="T36" fmla="*/ 72584 w 52"/>
                    <a:gd name="T37" fmla="*/ 17125 h 7"/>
                    <a:gd name="T38" fmla="*/ 72584 w 52"/>
                    <a:gd name="T39" fmla="*/ 29348 h 7"/>
                    <a:gd name="T40" fmla="*/ 37660 w 52"/>
                    <a:gd name="T41" fmla="*/ 23667 h 7"/>
                    <a:gd name="T42" fmla="*/ 24531 w 52"/>
                    <a:gd name="T43" fmla="*/ 23667 h 7"/>
                    <a:gd name="T44" fmla="*/ 24531 w 52"/>
                    <a:gd name="T45" fmla="*/ 9982 h 7"/>
                    <a:gd name="T46" fmla="*/ 37660 w 52"/>
                    <a:gd name="T47" fmla="*/ 17125 h 7"/>
                    <a:gd name="T48" fmla="*/ 37660 w 52"/>
                    <a:gd name="T49" fmla="*/ 23667 h 7"/>
                    <a:gd name="T50" fmla="*/ 24531 w 52"/>
                    <a:gd name="T51" fmla="*/ 23667 h 7"/>
                    <a:gd name="T52" fmla="*/ 24531 w 52"/>
                    <a:gd name="T53" fmla="*/ 23667 h 7"/>
                    <a:gd name="T54" fmla="*/ 24531 w 52"/>
                    <a:gd name="T55" fmla="*/ 23667 h 7"/>
                    <a:gd name="T56" fmla="*/ 24531 w 52"/>
                    <a:gd name="T57" fmla="*/ 17125 h 7"/>
                    <a:gd name="T58" fmla="*/ 24531 w 52"/>
                    <a:gd name="T59" fmla="*/ 23667 h 7"/>
                    <a:gd name="T60" fmla="*/ 24531 w 52"/>
                    <a:gd name="T61" fmla="*/ 23667 h 7"/>
                    <a:gd name="T62" fmla="*/ 20025 w 52"/>
                    <a:gd name="T63" fmla="*/ 17125 h 7"/>
                    <a:gd name="T64" fmla="*/ 21734 w 52"/>
                    <a:gd name="T65" fmla="*/ 9982 h 7"/>
                    <a:gd name="T66" fmla="*/ 24531 w 52"/>
                    <a:gd name="T67" fmla="*/ 9982 h 7"/>
                    <a:gd name="T68" fmla="*/ 24531 w 52"/>
                    <a:gd name="T69" fmla="*/ 23667 h 7"/>
                    <a:gd name="T70" fmla="*/ 20025 w 52"/>
                    <a:gd name="T71" fmla="*/ 17125 h 7"/>
                    <a:gd name="T72" fmla="*/ 12108 w 52"/>
                    <a:gd name="T73" fmla="*/ 9982 h 7"/>
                    <a:gd name="T74" fmla="*/ 10082 w 52"/>
                    <a:gd name="T75" fmla="*/ 5825 h 7"/>
                    <a:gd name="T76" fmla="*/ 21734 w 52"/>
                    <a:gd name="T77" fmla="*/ 9982 h 7"/>
                    <a:gd name="T78" fmla="*/ 20025 w 52"/>
                    <a:gd name="T79" fmla="*/ 17125 h 7"/>
                    <a:gd name="T80" fmla="*/ 12108 w 52"/>
                    <a:gd name="T81" fmla="*/ 9982 h 7"/>
                    <a:gd name="T82" fmla="*/ 12108 w 52"/>
                    <a:gd name="T83" fmla="*/ 9982 h 7"/>
                    <a:gd name="T84" fmla="*/ 10082 w 52"/>
                    <a:gd name="T85" fmla="*/ 9982 h 7"/>
                    <a:gd name="T86" fmla="*/ 12108 w 52"/>
                    <a:gd name="T87" fmla="*/ 9982 h 7"/>
                    <a:gd name="T88" fmla="*/ 12108 w 52"/>
                    <a:gd name="T89" fmla="*/ 9982 h 7"/>
                    <a:gd name="T90" fmla="*/ 7323 w 52"/>
                    <a:gd name="T91" fmla="*/ 9982 h 7"/>
                    <a:gd name="T92" fmla="*/ 7323 w 52"/>
                    <a:gd name="T93" fmla="*/ 5825 h 7"/>
                    <a:gd name="T94" fmla="*/ 10082 w 52"/>
                    <a:gd name="T95" fmla="*/ 5825 h 7"/>
                    <a:gd name="T96" fmla="*/ 12108 w 52"/>
                    <a:gd name="T97" fmla="*/ 9982 h 7"/>
                    <a:gd name="T98" fmla="*/ 7323 w 52"/>
                    <a:gd name="T99" fmla="*/ 9982 h 7"/>
                    <a:gd name="T100" fmla="*/ 1756 w 52"/>
                    <a:gd name="T101" fmla="*/ 17125 h 7"/>
                    <a:gd name="T102" fmla="*/ 0 w 52"/>
                    <a:gd name="T103" fmla="*/ 9982 h 7"/>
                    <a:gd name="T104" fmla="*/ 7323 w 52"/>
                    <a:gd name="T105" fmla="*/ 5825 h 7"/>
                    <a:gd name="T106" fmla="*/ 7323 w 52"/>
                    <a:gd name="T107" fmla="*/ 9982 h 7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</a:gdLst>
                  <a:ahLst/>
                  <a:cxnLst>
                    <a:cxn ang="T108">
                      <a:pos x="T0" y="T1"/>
                    </a:cxn>
                    <a:cxn ang="T109">
                      <a:pos x="T2" y="T3"/>
                    </a:cxn>
                    <a:cxn ang="T110">
                      <a:pos x="T4" y="T5"/>
                    </a:cxn>
                    <a:cxn ang="T111">
                      <a:pos x="T6" y="T7"/>
                    </a:cxn>
                    <a:cxn ang="T112">
                      <a:pos x="T8" y="T9"/>
                    </a:cxn>
                    <a:cxn ang="T113">
                      <a:pos x="T10" y="T11"/>
                    </a:cxn>
                    <a:cxn ang="T114">
                      <a:pos x="T12" y="T13"/>
                    </a:cxn>
                    <a:cxn ang="T115">
                      <a:pos x="T14" y="T15"/>
                    </a:cxn>
                    <a:cxn ang="T116">
                      <a:pos x="T16" y="T17"/>
                    </a:cxn>
                    <a:cxn ang="T117">
                      <a:pos x="T18" y="T19"/>
                    </a:cxn>
                    <a:cxn ang="T118">
                      <a:pos x="T20" y="T21"/>
                    </a:cxn>
                    <a:cxn ang="T119">
                      <a:pos x="T22" y="T23"/>
                    </a:cxn>
                    <a:cxn ang="T120">
                      <a:pos x="T24" y="T25"/>
                    </a:cxn>
                    <a:cxn ang="T121">
                      <a:pos x="T26" y="T27"/>
                    </a:cxn>
                    <a:cxn ang="T122">
                      <a:pos x="T28" y="T29"/>
                    </a:cxn>
                    <a:cxn ang="T123">
                      <a:pos x="T30" y="T31"/>
                    </a:cxn>
                    <a:cxn ang="T124">
                      <a:pos x="T32" y="T33"/>
                    </a:cxn>
                    <a:cxn ang="T125">
                      <a:pos x="T34" y="T35"/>
                    </a:cxn>
                    <a:cxn ang="T126">
                      <a:pos x="T36" y="T37"/>
                    </a:cxn>
                    <a:cxn ang="T127">
                      <a:pos x="T38" y="T39"/>
                    </a:cxn>
                    <a:cxn ang="T128">
                      <a:pos x="T40" y="T41"/>
                    </a:cxn>
                    <a:cxn ang="T129">
                      <a:pos x="T42" y="T43"/>
                    </a:cxn>
                    <a:cxn ang="T130">
                      <a:pos x="T44" y="T45"/>
                    </a:cxn>
                    <a:cxn ang="T131">
                      <a:pos x="T46" y="T47"/>
                    </a:cxn>
                    <a:cxn ang="T132">
                      <a:pos x="T48" y="T49"/>
                    </a:cxn>
                    <a:cxn ang="T133">
                      <a:pos x="T50" y="T51"/>
                    </a:cxn>
                    <a:cxn ang="T134">
                      <a:pos x="T52" y="T53"/>
                    </a:cxn>
                    <a:cxn ang="T135">
                      <a:pos x="T54" y="T55"/>
                    </a:cxn>
                    <a:cxn ang="T136">
                      <a:pos x="T56" y="T57"/>
                    </a:cxn>
                    <a:cxn ang="T137">
                      <a:pos x="T58" y="T59"/>
                    </a:cxn>
                    <a:cxn ang="T138">
                      <a:pos x="T60" y="T61"/>
                    </a:cxn>
                    <a:cxn ang="T139">
                      <a:pos x="T62" y="T63"/>
                    </a:cxn>
                    <a:cxn ang="T140">
                      <a:pos x="T64" y="T65"/>
                    </a:cxn>
                    <a:cxn ang="T141">
                      <a:pos x="T66" y="T67"/>
                    </a:cxn>
                    <a:cxn ang="T142">
                      <a:pos x="T68" y="T69"/>
                    </a:cxn>
                    <a:cxn ang="T143">
                      <a:pos x="T70" y="T71"/>
                    </a:cxn>
                    <a:cxn ang="T144">
                      <a:pos x="T72" y="T73"/>
                    </a:cxn>
                    <a:cxn ang="T145">
                      <a:pos x="T74" y="T75"/>
                    </a:cxn>
                    <a:cxn ang="T146">
                      <a:pos x="T76" y="T77"/>
                    </a:cxn>
                    <a:cxn ang="T147">
                      <a:pos x="T78" y="T79"/>
                    </a:cxn>
                    <a:cxn ang="T148">
                      <a:pos x="T80" y="T81"/>
                    </a:cxn>
                    <a:cxn ang="T149">
                      <a:pos x="T82" y="T83"/>
                    </a:cxn>
                    <a:cxn ang="T150">
                      <a:pos x="T84" y="T85"/>
                    </a:cxn>
                    <a:cxn ang="T151">
                      <a:pos x="T86" y="T87"/>
                    </a:cxn>
                    <a:cxn ang="T152">
                      <a:pos x="T88" y="T89"/>
                    </a:cxn>
                    <a:cxn ang="T153">
                      <a:pos x="T90" y="T91"/>
                    </a:cxn>
                    <a:cxn ang="T154">
                      <a:pos x="T92" y="T93"/>
                    </a:cxn>
                    <a:cxn ang="T155">
                      <a:pos x="T94" y="T95"/>
                    </a:cxn>
                    <a:cxn ang="T156">
                      <a:pos x="T96" y="T97"/>
                    </a:cxn>
                    <a:cxn ang="T157">
                      <a:pos x="T98" y="T99"/>
                    </a:cxn>
                    <a:cxn ang="T158">
                      <a:pos x="T100" y="T101"/>
                    </a:cxn>
                    <a:cxn ang="T159">
                      <a:pos x="T102" y="T103"/>
                    </a:cxn>
                    <a:cxn ang="T160">
                      <a:pos x="T104" y="T105"/>
                    </a:cxn>
                    <a:cxn ang="T161">
                      <a:pos x="T106" y="T107"/>
                    </a:cxn>
                  </a:cxnLst>
                  <a:rect l="0" t="0" r="r" b="b"/>
                  <a:pathLst>
                    <a:path w="52" h="7">
                      <a:moveTo>
                        <a:pt x="51" y="7"/>
                      </a:moveTo>
                      <a:cubicBezTo>
                        <a:pt x="50" y="6"/>
                        <a:pt x="49" y="6"/>
                        <a:pt x="48" y="6"/>
                      </a:cubicBezTo>
                      <a:lnTo>
                        <a:pt x="49" y="5"/>
                      </a:lnTo>
                      <a:cubicBezTo>
                        <a:pt x="50" y="5"/>
                        <a:pt x="51" y="5"/>
                        <a:pt x="52" y="6"/>
                      </a:cubicBezTo>
                      <a:lnTo>
                        <a:pt x="51" y="7"/>
                      </a:lnTo>
                      <a:close/>
                      <a:moveTo>
                        <a:pt x="48" y="6"/>
                      </a:moveTo>
                      <a:cubicBezTo>
                        <a:pt x="47" y="5"/>
                        <a:pt x="45" y="5"/>
                        <a:pt x="44" y="5"/>
                      </a:cubicBezTo>
                      <a:lnTo>
                        <a:pt x="44" y="3"/>
                      </a:lnTo>
                      <a:cubicBezTo>
                        <a:pt x="46" y="3"/>
                        <a:pt x="47" y="4"/>
                        <a:pt x="49" y="5"/>
                      </a:cubicBezTo>
                      <a:lnTo>
                        <a:pt x="48" y="6"/>
                      </a:lnTo>
                      <a:close/>
                      <a:moveTo>
                        <a:pt x="44" y="3"/>
                      </a:moveTo>
                      <a:lnTo>
                        <a:pt x="44" y="3"/>
                      </a:lnTo>
                      <a:lnTo>
                        <a:pt x="44" y="4"/>
                      </a:lnTo>
                      <a:lnTo>
                        <a:pt x="44" y="3"/>
                      </a:lnTo>
                      <a:close/>
                      <a:moveTo>
                        <a:pt x="44" y="5"/>
                      </a:moveTo>
                      <a:cubicBezTo>
                        <a:pt x="36" y="5"/>
                        <a:pt x="29" y="5"/>
                        <a:pt x="23" y="4"/>
                      </a:cubicBezTo>
                      <a:lnTo>
                        <a:pt x="23" y="3"/>
                      </a:lnTo>
                      <a:cubicBezTo>
                        <a:pt x="29" y="4"/>
                        <a:pt x="36" y="4"/>
                        <a:pt x="44" y="3"/>
                      </a:cubicBezTo>
                      <a:lnTo>
                        <a:pt x="44" y="5"/>
                      </a:lnTo>
                      <a:close/>
                      <a:moveTo>
                        <a:pt x="23" y="4"/>
                      </a:moveTo>
                      <a:cubicBezTo>
                        <a:pt x="20" y="4"/>
                        <a:pt x="18" y="4"/>
                        <a:pt x="15" y="4"/>
                      </a:cubicBezTo>
                      <a:lnTo>
                        <a:pt x="15" y="2"/>
                      </a:lnTo>
                      <a:cubicBezTo>
                        <a:pt x="18" y="3"/>
                        <a:pt x="20" y="3"/>
                        <a:pt x="23" y="3"/>
                      </a:cubicBezTo>
                      <a:lnTo>
                        <a:pt x="23" y="4"/>
                      </a:lnTo>
                      <a:close/>
                      <a:moveTo>
                        <a:pt x="15" y="4"/>
                      </a:moveTo>
                      <a:lnTo>
                        <a:pt x="15" y="4"/>
                      </a:lnTo>
                      <a:lnTo>
                        <a:pt x="15" y="3"/>
                      </a:lnTo>
                      <a:lnTo>
                        <a:pt x="15" y="4"/>
                      </a:lnTo>
                      <a:close/>
                      <a:moveTo>
                        <a:pt x="15" y="4"/>
                      </a:moveTo>
                      <a:cubicBezTo>
                        <a:pt x="14" y="4"/>
                        <a:pt x="13" y="3"/>
                        <a:pt x="12" y="3"/>
                      </a:cubicBezTo>
                      <a:lnTo>
                        <a:pt x="13" y="2"/>
                      </a:lnTo>
                      <a:cubicBezTo>
                        <a:pt x="13" y="2"/>
                        <a:pt x="14" y="2"/>
                        <a:pt x="15" y="2"/>
                      </a:cubicBezTo>
                      <a:lnTo>
                        <a:pt x="15" y="4"/>
                      </a:lnTo>
                      <a:close/>
                      <a:moveTo>
                        <a:pt x="12" y="3"/>
                      </a:moveTo>
                      <a:cubicBezTo>
                        <a:pt x="11" y="2"/>
                        <a:pt x="9" y="2"/>
                        <a:pt x="7" y="2"/>
                      </a:cubicBezTo>
                      <a:lnTo>
                        <a:pt x="6" y="1"/>
                      </a:lnTo>
                      <a:cubicBezTo>
                        <a:pt x="9" y="0"/>
                        <a:pt x="11" y="1"/>
                        <a:pt x="13" y="2"/>
                      </a:cubicBezTo>
                      <a:lnTo>
                        <a:pt x="12" y="3"/>
                      </a:lnTo>
                      <a:close/>
                      <a:moveTo>
                        <a:pt x="7" y="2"/>
                      </a:moveTo>
                      <a:lnTo>
                        <a:pt x="7" y="2"/>
                      </a:lnTo>
                      <a:lnTo>
                        <a:pt x="6" y="2"/>
                      </a:lnTo>
                      <a:lnTo>
                        <a:pt x="7" y="2"/>
                      </a:lnTo>
                      <a:close/>
                      <a:moveTo>
                        <a:pt x="7" y="2"/>
                      </a:moveTo>
                      <a:cubicBezTo>
                        <a:pt x="6" y="2"/>
                        <a:pt x="5" y="2"/>
                        <a:pt x="4" y="2"/>
                      </a:cubicBezTo>
                      <a:lnTo>
                        <a:pt x="4" y="1"/>
                      </a:lnTo>
                      <a:cubicBezTo>
                        <a:pt x="5" y="1"/>
                        <a:pt x="6" y="1"/>
                        <a:pt x="6" y="1"/>
                      </a:cubicBezTo>
                      <a:lnTo>
                        <a:pt x="7" y="2"/>
                      </a:lnTo>
                      <a:close/>
                      <a:moveTo>
                        <a:pt x="4" y="2"/>
                      </a:moveTo>
                      <a:cubicBezTo>
                        <a:pt x="3" y="2"/>
                        <a:pt x="2" y="2"/>
                        <a:pt x="1" y="3"/>
                      </a:cubicBezTo>
                      <a:lnTo>
                        <a:pt x="0" y="2"/>
                      </a:lnTo>
                      <a:cubicBezTo>
                        <a:pt x="2" y="1"/>
                        <a:pt x="3" y="1"/>
                        <a:pt x="4" y="1"/>
                      </a:cubicBezTo>
                      <a:lnTo>
                        <a:pt x="4" y="2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335" name="Freeform 289"/>
                <p:cNvSpPr>
                  <a:spLocks noChangeArrowheads="1"/>
                </p:cNvSpPr>
                <p:nvPr/>
              </p:nvSpPr>
              <p:spPr bwMode="auto">
                <a:xfrm>
                  <a:off x="1497" y="3319"/>
                  <a:ext cx="84" cy="35"/>
                </a:xfrm>
                <a:custGeom>
                  <a:avLst/>
                  <a:gdLst>
                    <a:gd name="T0" fmla="*/ 1587 w 62"/>
                    <a:gd name="T1" fmla="*/ 0 h 21"/>
                    <a:gd name="T2" fmla="*/ 1587 w 62"/>
                    <a:gd name="T3" fmla="*/ 0 h 21"/>
                    <a:gd name="T4" fmla="*/ 0 w 62"/>
                    <a:gd name="T5" fmla="*/ 4992 h 21"/>
                    <a:gd name="T6" fmla="*/ 0 w 62"/>
                    <a:gd name="T7" fmla="*/ 4992 h 21"/>
                    <a:gd name="T8" fmla="*/ 1587 w 62"/>
                    <a:gd name="T9" fmla="*/ 0 h 21"/>
                    <a:gd name="T10" fmla="*/ 0 w 62"/>
                    <a:gd name="T11" fmla="*/ 4992 h 21"/>
                    <a:gd name="T12" fmla="*/ 0 w 62"/>
                    <a:gd name="T13" fmla="*/ 4992 h 21"/>
                    <a:gd name="T14" fmla="*/ 1587 w 62"/>
                    <a:gd name="T15" fmla="*/ 4992 h 21"/>
                    <a:gd name="T16" fmla="*/ 0 w 62"/>
                    <a:gd name="T17" fmla="*/ 4992 h 21"/>
                    <a:gd name="T18" fmla="*/ 1587 w 62"/>
                    <a:gd name="T19" fmla="*/ 0 h 21"/>
                    <a:gd name="T20" fmla="*/ 4304 w 62"/>
                    <a:gd name="T21" fmla="*/ 8078 h 21"/>
                    <a:gd name="T22" fmla="*/ 1587 w 62"/>
                    <a:gd name="T23" fmla="*/ 13078 h 21"/>
                    <a:gd name="T24" fmla="*/ 0 w 62"/>
                    <a:gd name="T25" fmla="*/ 4992 h 21"/>
                    <a:gd name="T26" fmla="*/ 1587 w 62"/>
                    <a:gd name="T27" fmla="*/ 0 h 21"/>
                    <a:gd name="T28" fmla="*/ 4304 w 62"/>
                    <a:gd name="T29" fmla="*/ 8078 h 21"/>
                    <a:gd name="T30" fmla="*/ 22191 w 62"/>
                    <a:gd name="T31" fmla="*/ 47417 h 21"/>
                    <a:gd name="T32" fmla="*/ 20919 w 62"/>
                    <a:gd name="T33" fmla="*/ 50520 h 21"/>
                    <a:gd name="T34" fmla="*/ 1587 w 62"/>
                    <a:gd name="T35" fmla="*/ 13078 h 21"/>
                    <a:gd name="T36" fmla="*/ 4304 w 62"/>
                    <a:gd name="T37" fmla="*/ 8078 h 21"/>
                    <a:gd name="T38" fmla="*/ 22191 w 62"/>
                    <a:gd name="T39" fmla="*/ 47417 h 21"/>
                    <a:gd name="T40" fmla="*/ 22191 w 62"/>
                    <a:gd name="T41" fmla="*/ 47417 h 21"/>
                    <a:gd name="T42" fmla="*/ 20919 w 62"/>
                    <a:gd name="T43" fmla="*/ 50520 h 21"/>
                    <a:gd name="T44" fmla="*/ 22191 w 62"/>
                    <a:gd name="T45" fmla="*/ 47417 h 21"/>
                    <a:gd name="T46" fmla="*/ 22191 w 62"/>
                    <a:gd name="T47" fmla="*/ 47417 h 21"/>
                    <a:gd name="T48" fmla="*/ 22191 w 62"/>
                    <a:gd name="T49" fmla="*/ 47417 h 21"/>
                    <a:gd name="T50" fmla="*/ 20919 w 62"/>
                    <a:gd name="T51" fmla="*/ 50520 h 21"/>
                    <a:gd name="T52" fmla="*/ 20919 w 62"/>
                    <a:gd name="T53" fmla="*/ 50520 h 21"/>
                    <a:gd name="T54" fmla="*/ 22191 w 62"/>
                    <a:gd name="T55" fmla="*/ 47417 h 21"/>
                    <a:gd name="T56" fmla="*/ 22191 w 62"/>
                    <a:gd name="T57" fmla="*/ 47417 h 21"/>
                    <a:gd name="T58" fmla="*/ 31531 w 62"/>
                    <a:gd name="T59" fmla="*/ 50520 h 21"/>
                    <a:gd name="T60" fmla="*/ 31531 w 62"/>
                    <a:gd name="T61" fmla="*/ 55520 h 21"/>
                    <a:gd name="T62" fmla="*/ 20919 w 62"/>
                    <a:gd name="T63" fmla="*/ 50520 h 21"/>
                    <a:gd name="T64" fmla="*/ 22191 w 62"/>
                    <a:gd name="T65" fmla="*/ 47417 h 21"/>
                    <a:gd name="T66" fmla="*/ 31531 w 62"/>
                    <a:gd name="T67" fmla="*/ 50520 h 21"/>
                    <a:gd name="T68" fmla="*/ 47476 w 62"/>
                    <a:gd name="T69" fmla="*/ 60533 h 21"/>
                    <a:gd name="T70" fmla="*/ 45769 w 62"/>
                    <a:gd name="T71" fmla="*/ 63620 h 21"/>
                    <a:gd name="T72" fmla="*/ 31531 w 62"/>
                    <a:gd name="T73" fmla="*/ 55520 h 21"/>
                    <a:gd name="T74" fmla="*/ 31531 w 62"/>
                    <a:gd name="T75" fmla="*/ 50520 h 21"/>
                    <a:gd name="T76" fmla="*/ 47476 w 62"/>
                    <a:gd name="T77" fmla="*/ 60533 h 21"/>
                    <a:gd name="T78" fmla="*/ 63759 w 62"/>
                    <a:gd name="T79" fmla="*/ 81792 h 21"/>
                    <a:gd name="T80" fmla="*/ 63759 w 62"/>
                    <a:gd name="T81" fmla="*/ 84875 h 21"/>
                    <a:gd name="T82" fmla="*/ 45769 w 62"/>
                    <a:gd name="T83" fmla="*/ 63620 h 21"/>
                    <a:gd name="T84" fmla="*/ 47476 w 62"/>
                    <a:gd name="T85" fmla="*/ 60533 h 21"/>
                    <a:gd name="T86" fmla="*/ 63759 w 62"/>
                    <a:gd name="T87" fmla="*/ 81792 h 21"/>
                    <a:gd name="T88" fmla="*/ 91614 w 62"/>
                    <a:gd name="T89" fmla="*/ 73667 h 21"/>
                    <a:gd name="T90" fmla="*/ 91614 w 62"/>
                    <a:gd name="T91" fmla="*/ 76750 h 21"/>
                    <a:gd name="T92" fmla="*/ 63759 w 62"/>
                    <a:gd name="T93" fmla="*/ 84875 h 21"/>
                    <a:gd name="T94" fmla="*/ 63759 w 62"/>
                    <a:gd name="T95" fmla="*/ 81792 h 21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</a:gdLst>
                  <a:ahLst/>
                  <a:cxnLst>
                    <a:cxn ang="T96">
                      <a:pos x="T0" y="T1"/>
                    </a:cxn>
                    <a:cxn ang="T97">
                      <a:pos x="T2" y="T3"/>
                    </a:cxn>
                    <a:cxn ang="T98">
                      <a:pos x="T4" y="T5"/>
                    </a:cxn>
                    <a:cxn ang="T99">
                      <a:pos x="T6" y="T7"/>
                    </a:cxn>
                    <a:cxn ang="T100">
                      <a:pos x="T8" y="T9"/>
                    </a:cxn>
                    <a:cxn ang="T101">
                      <a:pos x="T10" y="T11"/>
                    </a:cxn>
                    <a:cxn ang="T102">
                      <a:pos x="T12" y="T13"/>
                    </a:cxn>
                    <a:cxn ang="T103">
                      <a:pos x="T14" y="T15"/>
                    </a:cxn>
                    <a:cxn ang="T104">
                      <a:pos x="T16" y="T17"/>
                    </a:cxn>
                    <a:cxn ang="T105">
                      <a:pos x="T18" y="T19"/>
                    </a:cxn>
                    <a:cxn ang="T106">
                      <a:pos x="T20" y="T21"/>
                    </a:cxn>
                    <a:cxn ang="T107">
                      <a:pos x="T22" y="T23"/>
                    </a:cxn>
                    <a:cxn ang="T108">
                      <a:pos x="T24" y="T25"/>
                    </a:cxn>
                    <a:cxn ang="T109">
                      <a:pos x="T26" y="T27"/>
                    </a:cxn>
                    <a:cxn ang="T110">
                      <a:pos x="T28" y="T29"/>
                    </a:cxn>
                    <a:cxn ang="T111">
                      <a:pos x="T30" y="T31"/>
                    </a:cxn>
                    <a:cxn ang="T112">
                      <a:pos x="T32" y="T33"/>
                    </a:cxn>
                    <a:cxn ang="T113">
                      <a:pos x="T34" y="T35"/>
                    </a:cxn>
                    <a:cxn ang="T114">
                      <a:pos x="T36" y="T37"/>
                    </a:cxn>
                    <a:cxn ang="T115">
                      <a:pos x="T38" y="T39"/>
                    </a:cxn>
                    <a:cxn ang="T116">
                      <a:pos x="T40" y="T41"/>
                    </a:cxn>
                    <a:cxn ang="T117">
                      <a:pos x="T42" y="T43"/>
                    </a:cxn>
                    <a:cxn ang="T118">
                      <a:pos x="T44" y="T45"/>
                    </a:cxn>
                    <a:cxn ang="T119">
                      <a:pos x="T46" y="T47"/>
                    </a:cxn>
                    <a:cxn ang="T120">
                      <a:pos x="T48" y="T49"/>
                    </a:cxn>
                    <a:cxn ang="T121">
                      <a:pos x="T50" y="T51"/>
                    </a:cxn>
                    <a:cxn ang="T122">
                      <a:pos x="T52" y="T53"/>
                    </a:cxn>
                    <a:cxn ang="T123">
                      <a:pos x="T54" y="T55"/>
                    </a:cxn>
                    <a:cxn ang="T124">
                      <a:pos x="T56" y="T57"/>
                    </a:cxn>
                    <a:cxn ang="T125">
                      <a:pos x="T58" y="T59"/>
                    </a:cxn>
                    <a:cxn ang="T126">
                      <a:pos x="T60" y="T61"/>
                    </a:cxn>
                    <a:cxn ang="T127">
                      <a:pos x="T62" y="T63"/>
                    </a:cxn>
                    <a:cxn ang="T128">
                      <a:pos x="T64" y="T65"/>
                    </a:cxn>
                    <a:cxn ang="T129">
                      <a:pos x="T66" y="T67"/>
                    </a:cxn>
                    <a:cxn ang="T130">
                      <a:pos x="T68" y="T69"/>
                    </a:cxn>
                    <a:cxn ang="T131">
                      <a:pos x="T70" y="T71"/>
                    </a:cxn>
                    <a:cxn ang="T132">
                      <a:pos x="T72" y="T73"/>
                    </a:cxn>
                    <a:cxn ang="T133">
                      <a:pos x="T74" y="T75"/>
                    </a:cxn>
                    <a:cxn ang="T134">
                      <a:pos x="T76" y="T77"/>
                    </a:cxn>
                    <a:cxn ang="T135">
                      <a:pos x="T78" y="T79"/>
                    </a:cxn>
                    <a:cxn ang="T136">
                      <a:pos x="T80" y="T81"/>
                    </a:cxn>
                    <a:cxn ang="T137">
                      <a:pos x="T82" y="T83"/>
                    </a:cxn>
                    <a:cxn ang="T138">
                      <a:pos x="T84" y="T85"/>
                    </a:cxn>
                    <a:cxn ang="T139">
                      <a:pos x="T86" y="T87"/>
                    </a:cxn>
                    <a:cxn ang="T140">
                      <a:pos x="T88" y="T89"/>
                    </a:cxn>
                    <a:cxn ang="T141">
                      <a:pos x="T90" y="T91"/>
                    </a:cxn>
                    <a:cxn ang="T142">
                      <a:pos x="T92" y="T93"/>
                    </a:cxn>
                    <a:cxn ang="T143">
                      <a:pos x="T94" y="T95"/>
                    </a:cxn>
                  </a:cxnLst>
                  <a:rect l="0" t="0" r="r" b="b"/>
                  <a:pathLst>
                    <a:path w="62" h="2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1"/>
                      </a:lnTo>
                      <a:lnTo>
                        <a:pt x="1" y="0"/>
                      </a:lnTo>
                      <a:close/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" y="1"/>
                      </a:lnTo>
                      <a:lnTo>
                        <a:pt x="0" y="1"/>
                      </a:lnTo>
                      <a:close/>
                      <a:moveTo>
                        <a:pt x="1" y="0"/>
                      </a:moveTo>
                      <a:cubicBezTo>
                        <a:pt x="2" y="1"/>
                        <a:pt x="2" y="2"/>
                        <a:pt x="3" y="2"/>
                      </a:cubicBezTo>
                      <a:lnTo>
                        <a:pt x="1" y="3"/>
                      </a:lnTo>
                      <a:cubicBezTo>
                        <a:pt x="1" y="2"/>
                        <a:pt x="0" y="2"/>
                        <a:pt x="0" y="1"/>
                      </a:cubicBezTo>
                      <a:lnTo>
                        <a:pt x="1" y="0"/>
                      </a:lnTo>
                      <a:close/>
                      <a:moveTo>
                        <a:pt x="3" y="2"/>
                      </a:moveTo>
                      <a:cubicBezTo>
                        <a:pt x="5" y="6"/>
                        <a:pt x="7" y="10"/>
                        <a:pt x="15" y="11"/>
                      </a:cubicBezTo>
                      <a:lnTo>
                        <a:pt x="14" y="12"/>
                      </a:lnTo>
                      <a:cubicBezTo>
                        <a:pt x="6" y="11"/>
                        <a:pt x="4" y="7"/>
                        <a:pt x="1" y="3"/>
                      </a:cubicBezTo>
                      <a:lnTo>
                        <a:pt x="3" y="2"/>
                      </a:lnTo>
                      <a:close/>
                      <a:moveTo>
                        <a:pt x="15" y="11"/>
                      </a:moveTo>
                      <a:lnTo>
                        <a:pt x="15" y="11"/>
                      </a:lnTo>
                      <a:lnTo>
                        <a:pt x="14" y="12"/>
                      </a:lnTo>
                      <a:lnTo>
                        <a:pt x="15" y="11"/>
                      </a:lnTo>
                      <a:close/>
                      <a:moveTo>
                        <a:pt x="15" y="11"/>
                      </a:moveTo>
                      <a:lnTo>
                        <a:pt x="15" y="11"/>
                      </a:lnTo>
                      <a:lnTo>
                        <a:pt x="14" y="12"/>
                      </a:lnTo>
                      <a:lnTo>
                        <a:pt x="15" y="11"/>
                      </a:lnTo>
                      <a:close/>
                      <a:moveTo>
                        <a:pt x="15" y="11"/>
                      </a:moveTo>
                      <a:cubicBezTo>
                        <a:pt x="17" y="12"/>
                        <a:pt x="19" y="12"/>
                        <a:pt x="21" y="12"/>
                      </a:cubicBezTo>
                      <a:lnTo>
                        <a:pt x="21" y="13"/>
                      </a:lnTo>
                      <a:cubicBezTo>
                        <a:pt x="19" y="13"/>
                        <a:pt x="16" y="13"/>
                        <a:pt x="14" y="12"/>
                      </a:cubicBezTo>
                      <a:lnTo>
                        <a:pt x="15" y="11"/>
                      </a:lnTo>
                      <a:close/>
                      <a:moveTo>
                        <a:pt x="21" y="12"/>
                      </a:moveTo>
                      <a:cubicBezTo>
                        <a:pt x="25" y="12"/>
                        <a:pt x="29" y="12"/>
                        <a:pt x="32" y="14"/>
                      </a:cubicBezTo>
                      <a:lnTo>
                        <a:pt x="31" y="15"/>
                      </a:lnTo>
                      <a:cubicBezTo>
                        <a:pt x="29" y="14"/>
                        <a:pt x="25" y="13"/>
                        <a:pt x="21" y="13"/>
                      </a:cubicBezTo>
                      <a:lnTo>
                        <a:pt x="21" y="12"/>
                      </a:lnTo>
                      <a:close/>
                      <a:moveTo>
                        <a:pt x="32" y="14"/>
                      </a:moveTo>
                      <a:cubicBezTo>
                        <a:pt x="35" y="16"/>
                        <a:pt x="38" y="18"/>
                        <a:pt x="43" y="19"/>
                      </a:cubicBezTo>
                      <a:lnTo>
                        <a:pt x="43" y="20"/>
                      </a:lnTo>
                      <a:cubicBezTo>
                        <a:pt x="38" y="19"/>
                        <a:pt x="34" y="17"/>
                        <a:pt x="31" y="15"/>
                      </a:cubicBezTo>
                      <a:lnTo>
                        <a:pt x="32" y="14"/>
                      </a:lnTo>
                      <a:close/>
                      <a:moveTo>
                        <a:pt x="43" y="19"/>
                      </a:moveTo>
                      <a:cubicBezTo>
                        <a:pt x="48" y="20"/>
                        <a:pt x="54" y="20"/>
                        <a:pt x="62" y="17"/>
                      </a:cubicBezTo>
                      <a:lnTo>
                        <a:pt x="62" y="18"/>
                      </a:lnTo>
                      <a:cubicBezTo>
                        <a:pt x="54" y="21"/>
                        <a:pt x="48" y="21"/>
                        <a:pt x="43" y="20"/>
                      </a:cubicBezTo>
                      <a:lnTo>
                        <a:pt x="43" y="19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336" name="Freeform 290"/>
                <p:cNvSpPr>
                  <a:spLocks noChangeArrowheads="1"/>
                </p:cNvSpPr>
                <p:nvPr/>
              </p:nvSpPr>
              <p:spPr bwMode="auto">
                <a:xfrm>
                  <a:off x="1085" y="3360"/>
                  <a:ext cx="106" cy="36"/>
                </a:xfrm>
                <a:custGeom>
                  <a:avLst/>
                  <a:gdLst>
                    <a:gd name="T0" fmla="*/ 1774 w 77"/>
                    <a:gd name="T1" fmla="*/ 0 h 21"/>
                    <a:gd name="T2" fmla="*/ 13122 w 77"/>
                    <a:gd name="T3" fmla="*/ 29949 h 21"/>
                    <a:gd name="T4" fmla="*/ 13122 w 77"/>
                    <a:gd name="T5" fmla="*/ 33708 h 21"/>
                    <a:gd name="T6" fmla="*/ 0 w 77"/>
                    <a:gd name="T7" fmla="*/ 7279 h 21"/>
                    <a:gd name="T8" fmla="*/ 1774 w 77"/>
                    <a:gd name="T9" fmla="*/ 0 h 21"/>
                    <a:gd name="T10" fmla="*/ 13122 w 77"/>
                    <a:gd name="T11" fmla="*/ 29949 h 21"/>
                    <a:gd name="T12" fmla="*/ 26383 w 77"/>
                    <a:gd name="T13" fmla="*/ 56172 h 21"/>
                    <a:gd name="T14" fmla="*/ 25346 w 77"/>
                    <a:gd name="T15" fmla="*/ 56172 h 21"/>
                    <a:gd name="T16" fmla="*/ 13122 w 77"/>
                    <a:gd name="T17" fmla="*/ 33708 h 21"/>
                    <a:gd name="T18" fmla="*/ 13122 w 77"/>
                    <a:gd name="T19" fmla="*/ 29949 h 21"/>
                    <a:gd name="T20" fmla="*/ 26383 w 77"/>
                    <a:gd name="T21" fmla="*/ 56172 h 21"/>
                    <a:gd name="T22" fmla="*/ 26383 w 77"/>
                    <a:gd name="T23" fmla="*/ 56172 h 21"/>
                    <a:gd name="T24" fmla="*/ 25346 w 77"/>
                    <a:gd name="T25" fmla="*/ 56172 h 21"/>
                    <a:gd name="T26" fmla="*/ 26383 w 77"/>
                    <a:gd name="T27" fmla="*/ 56172 h 21"/>
                    <a:gd name="T28" fmla="*/ 26383 w 77"/>
                    <a:gd name="T29" fmla="*/ 56172 h 21"/>
                    <a:gd name="T30" fmla="*/ 54660 w 77"/>
                    <a:gd name="T31" fmla="*/ 124925 h 21"/>
                    <a:gd name="T32" fmla="*/ 54660 w 77"/>
                    <a:gd name="T33" fmla="*/ 133113 h 21"/>
                    <a:gd name="T34" fmla="*/ 25346 w 77"/>
                    <a:gd name="T35" fmla="*/ 56172 h 21"/>
                    <a:gd name="T36" fmla="*/ 26383 w 77"/>
                    <a:gd name="T37" fmla="*/ 56172 h 21"/>
                    <a:gd name="T38" fmla="*/ 54660 w 77"/>
                    <a:gd name="T39" fmla="*/ 124925 h 21"/>
                    <a:gd name="T40" fmla="*/ 115495 w 77"/>
                    <a:gd name="T41" fmla="*/ 95373 h 21"/>
                    <a:gd name="T42" fmla="*/ 115495 w 77"/>
                    <a:gd name="T43" fmla="*/ 113146 h 21"/>
                    <a:gd name="T44" fmla="*/ 54660 w 77"/>
                    <a:gd name="T45" fmla="*/ 133113 h 21"/>
                    <a:gd name="T46" fmla="*/ 54660 w 77"/>
                    <a:gd name="T47" fmla="*/ 124925 h 21"/>
                    <a:gd name="T48" fmla="*/ 115495 w 77"/>
                    <a:gd name="T49" fmla="*/ 95373 h 21"/>
                    <a:gd name="T50" fmla="*/ 115495 w 77"/>
                    <a:gd name="T51" fmla="*/ 95373 h 21"/>
                    <a:gd name="T52" fmla="*/ 115495 w 77"/>
                    <a:gd name="T53" fmla="*/ 106099 h 21"/>
                    <a:gd name="T54" fmla="*/ 115495 w 77"/>
                    <a:gd name="T55" fmla="*/ 95373 h 21"/>
                    <a:gd name="T56" fmla="*/ 115495 w 77"/>
                    <a:gd name="T57" fmla="*/ 95373 h 21"/>
                    <a:gd name="T58" fmla="*/ 120475 w 77"/>
                    <a:gd name="T59" fmla="*/ 95373 h 21"/>
                    <a:gd name="T60" fmla="*/ 120475 w 77"/>
                    <a:gd name="T61" fmla="*/ 113146 h 21"/>
                    <a:gd name="T62" fmla="*/ 115495 w 77"/>
                    <a:gd name="T63" fmla="*/ 113146 h 21"/>
                    <a:gd name="T64" fmla="*/ 115495 w 77"/>
                    <a:gd name="T65" fmla="*/ 95373 h 21"/>
                    <a:gd name="T66" fmla="*/ 120475 w 77"/>
                    <a:gd name="T67" fmla="*/ 95373 h 21"/>
                    <a:gd name="T68" fmla="*/ 126747 w 77"/>
                    <a:gd name="T69" fmla="*/ 95373 h 21"/>
                    <a:gd name="T70" fmla="*/ 128531 w 77"/>
                    <a:gd name="T71" fmla="*/ 106099 h 21"/>
                    <a:gd name="T72" fmla="*/ 120475 w 77"/>
                    <a:gd name="T73" fmla="*/ 113146 h 21"/>
                    <a:gd name="T74" fmla="*/ 120475 w 77"/>
                    <a:gd name="T75" fmla="*/ 95373 h 21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</a:gdLst>
                  <a:ahLst/>
                  <a:cxnLst>
                    <a:cxn ang="T76">
                      <a:pos x="T0" y="T1"/>
                    </a:cxn>
                    <a:cxn ang="T77">
                      <a:pos x="T2" y="T3"/>
                    </a:cxn>
                    <a:cxn ang="T78">
                      <a:pos x="T4" y="T5"/>
                    </a:cxn>
                    <a:cxn ang="T79">
                      <a:pos x="T6" y="T7"/>
                    </a:cxn>
                    <a:cxn ang="T80">
                      <a:pos x="T8" y="T9"/>
                    </a:cxn>
                    <a:cxn ang="T81">
                      <a:pos x="T10" y="T11"/>
                    </a:cxn>
                    <a:cxn ang="T82">
                      <a:pos x="T12" y="T13"/>
                    </a:cxn>
                    <a:cxn ang="T83">
                      <a:pos x="T14" y="T15"/>
                    </a:cxn>
                    <a:cxn ang="T84">
                      <a:pos x="T16" y="T17"/>
                    </a:cxn>
                    <a:cxn ang="T85">
                      <a:pos x="T18" y="T19"/>
                    </a:cxn>
                    <a:cxn ang="T86">
                      <a:pos x="T20" y="T21"/>
                    </a:cxn>
                    <a:cxn ang="T87">
                      <a:pos x="T22" y="T23"/>
                    </a:cxn>
                    <a:cxn ang="T88">
                      <a:pos x="T24" y="T25"/>
                    </a:cxn>
                    <a:cxn ang="T89">
                      <a:pos x="T26" y="T27"/>
                    </a:cxn>
                    <a:cxn ang="T90">
                      <a:pos x="T28" y="T29"/>
                    </a:cxn>
                    <a:cxn ang="T91">
                      <a:pos x="T30" y="T31"/>
                    </a:cxn>
                    <a:cxn ang="T92">
                      <a:pos x="T32" y="T33"/>
                    </a:cxn>
                    <a:cxn ang="T93">
                      <a:pos x="T34" y="T35"/>
                    </a:cxn>
                    <a:cxn ang="T94">
                      <a:pos x="T36" y="T37"/>
                    </a:cxn>
                    <a:cxn ang="T95">
                      <a:pos x="T38" y="T39"/>
                    </a:cxn>
                    <a:cxn ang="T96">
                      <a:pos x="T40" y="T41"/>
                    </a:cxn>
                    <a:cxn ang="T97">
                      <a:pos x="T42" y="T43"/>
                    </a:cxn>
                    <a:cxn ang="T98">
                      <a:pos x="T44" y="T45"/>
                    </a:cxn>
                    <a:cxn ang="T99">
                      <a:pos x="T46" y="T47"/>
                    </a:cxn>
                    <a:cxn ang="T100">
                      <a:pos x="T48" y="T49"/>
                    </a:cxn>
                    <a:cxn ang="T101">
                      <a:pos x="T50" y="T51"/>
                    </a:cxn>
                    <a:cxn ang="T102">
                      <a:pos x="T52" y="T53"/>
                    </a:cxn>
                    <a:cxn ang="T103">
                      <a:pos x="T54" y="T55"/>
                    </a:cxn>
                    <a:cxn ang="T104">
                      <a:pos x="T56" y="T57"/>
                    </a:cxn>
                    <a:cxn ang="T105">
                      <a:pos x="T58" y="T59"/>
                    </a:cxn>
                    <a:cxn ang="T106">
                      <a:pos x="T60" y="T61"/>
                    </a:cxn>
                    <a:cxn ang="T107">
                      <a:pos x="T62" y="T63"/>
                    </a:cxn>
                    <a:cxn ang="T108">
                      <a:pos x="T64" y="T65"/>
                    </a:cxn>
                    <a:cxn ang="T109">
                      <a:pos x="T66" y="T67"/>
                    </a:cxn>
                    <a:cxn ang="T110">
                      <a:pos x="T68" y="T69"/>
                    </a:cxn>
                    <a:cxn ang="T111">
                      <a:pos x="T70" y="T71"/>
                    </a:cxn>
                    <a:cxn ang="T112">
                      <a:pos x="T72" y="T73"/>
                    </a:cxn>
                    <a:cxn ang="T113">
                      <a:pos x="T74" y="T75"/>
                    </a:cxn>
                  </a:cxnLst>
                  <a:rect l="0" t="0" r="r" b="b"/>
                  <a:pathLst>
                    <a:path w="77" h="21">
                      <a:moveTo>
                        <a:pt x="1" y="0"/>
                      </a:moveTo>
                      <a:cubicBezTo>
                        <a:pt x="2" y="2"/>
                        <a:pt x="5" y="3"/>
                        <a:pt x="8" y="4"/>
                      </a:cubicBezTo>
                      <a:lnTo>
                        <a:pt x="8" y="5"/>
                      </a:lnTo>
                      <a:cubicBezTo>
                        <a:pt x="4" y="4"/>
                        <a:pt x="1" y="3"/>
                        <a:pt x="0" y="1"/>
                      </a:cubicBezTo>
                      <a:lnTo>
                        <a:pt x="1" y="0"/>
                      </a:lnTo>
                      <a:close/>
                      <a:moveTo>
                        <a:pt x="8" y="4"/>
                      </a:moveTo>
                      <a:cubicBezTo>
                        <a:pt x="11" y="5"/>
                        <a:pt x="14" y="6"/>
                        <a:pt x="16" y="8"/>
                      </a:cubicBezTo>
                      <a:lnTo>
                        <a:pt x="15" y="8"/>
                      </a:lnTo>
                      <a:cubicBezTo>
                        <a:pt x="13" y="7"/>
                        <a:pt x="11" y="6"/>
                        <a:pt x="8" y="5"/>
                      </a:cubicBezTo>
                      <a:lnTo>
                        <a:pt x="8" y="4"/>
                      </a:lnTo>
                      <a:close/>
                      <a:moveTo>
                        <a:pt x="16" y="8"/>
                      </a:moveTo>
                      <a:lnTo>
                        <a:pt x="16" y="8"/>
                      </a:lnTo>
                      <a:lnTo>
                        <a:pt x="15" y="8"/>
                      </a:lnTo>
                      <a:lnTo>
                        <a:pt x="16" y="8"/>
                      </a:lnTo>
                      <a:close/>
                      <a:moveTo>
                        <a:pt x="16" y="8"/>
                      </a:moveTo>
                      <a:cubicBezTo>
                        <a:pt x="20" y="12"/>
                        <a:pt x="25" y="17"/>
                        <a:pt x="33" y="18"/>
                      </a:cubicBezTo>
                      <a:lnTo>
                        <a:pt x="33" y="19"/>
                      </a:lnTo>
                      <a:cubicBezTo>
                        <a:pt x="24" y="18"/>
                        <a:pt x="19" y="13"/>
                        <a:pt x="15" y="8"/>
                      </a:cubicBezTo>
                      <a:lnTo>
                        <a:pt x="16" y="8"/>
                      </a:lnTo>
                      <a:close/>
                      <a:moveTo>
                        <a:pt x="33" y="18"/>
                      </a:moveTo>
                      <a:cubicBezTo>
                        <a:pt x="42" y="20"/>
                        <a:pt x="53" y="19"/>
                        <a:pt x="69" y="14"/>
                      </a:cubicBezTo>
                      <a:lnTo>
                        <a:pt x="69" y="16"/>
                      </a:lnTo>
                      <a:cubicBezTo>
                        <a:pt x="53" y="21"/>
                        <a:pt x="42" y="21"/>
                        <a:pt x="33" y="19"/>
                      </a:cubicBezTo>
                      <a:lnTo>
                        <a:pt x="33" y="18"/>
                      </a:lnTo>
                      <a:close/>
                      <a:moveTo>
                        <a:pt x="69" y="14"/>
                      </a:moveTo>
                      <a:lnTo>
                        <a:pt x="69" y="14"/>
                      </a:lnTo>
                      <a:lnTo>
                        <a:pt x="69" y="15"/>
                      </a:lnTo>
                      <a:lnTo>
                        <a:pt x="69" y="14"/>
                      </a:lnTo>
                      <a:close/>
                      <a:moveTo>
                        <a:pt x="69" y="14"/>
                      </a:moveTo>
                      <a:cubicBezTo>
                        <a:pt x="70" y="14"/>
                        <a:pt x="71" y="14"/>
                        <a:pt x="72" y="14"/>
                      </a:cubicBezTo>
                      <a:lnTo>
                        <a:pt x="72" y="16"/>
                      </a:lnTo>
                      <a:cubicBezTo>
                        <a:pt x="71" y="15"/>
                        <a:pt x="70" y="15"/>
                        <a:pt x="69" y="16"/>
                      </a:cubicBezTo>
                      <a:lnTo>
                        <a:pt x="69" y="14"/>
                      </a:lnTo>
                      <a:close/>
                      <a:moveTo>
                        <a:pt x="72" y="14"/>
                      </a:moveTo>
                      <a:cubicBezTo>
                        <a:pt x="73" y="15"/>
                        <a:pt x="74" y="15"/>
                        <a:pt x="76" y="14"/>
                      </a:cubicBezTo>
                      <a:lnTo>
                        <a:pt x="77" y="15"/>
                      </a:lnTo>
                      <a:cubicBezTo>
                        <a:pt x="74" y="16"/>
                        <a:pt x="73" y="16"/>
                        <a:pt x="72" y="16"/>
                      </a:cubicBezTo>
                      <a:lnTo>
                        <a:pt x="72" y="14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337" name="Freeform 291"/>
                <p:cNvSpPr>
                  <a:spLocks noChangeArrowheads="1"/>
                </p:cNvSpPr>
                <p:nvPr/>
              </p:nvSpPr>
              <p:spPr bwMode="auto">
                <a:xfrm>
                  <a:off x="1061" y="3268"/>
                  <a:ext cx="78" cy="9"/>
                </a:xfrm>
                <a:custGeom>
                  <a:avLst/>
                  <a:gdLst>
                    <a:gd name="T0" fmla="*/ 1713 w 57"/>
                    <a:gd name="T1" fmla="*/ 0 h 6"/>
                    <a:gd name="T2" fmla="*/ 1713 w 57"/>
                    <a:gd name="T3" fmla="*/ 0 h 6"/>
                    <a:gd name="T4" fmla="*/ 0 w 57"/>
                    <a:gd name="T5" fmla="*/ 3279 h 6"/>
                    <a:gd name="T6" fmla="*/ 0 w 57"/>
                    <a:gd name="T7" fmla="*/ 3279 h 6"/>
                    <a:gd name="T8" fmla="*/ 1713 w 57"/>
                    <a:gd name="T9" fmla="*/ 0 h 6"/>
                    <a:gd name="T10" fmla="*/ 1713 w 57"/>
                    <a:gd name="T11" fmla="*/ 0 h 6"/>
                    <a:gd name="T12" fmla="*/ 44917 w 57"/>
                    <a:gd name="T13" fmla="*/ 3279 h 6"/>
                    <a:gd name="T14" fmla="*/ 44917 w 57"/>
                    <a:gd name="T15" fmla="*/ 5448 h 6"/>
                    <a:gd name="T16" fmla="*/ 0 w 57"/>
                    <a:gd name="T17" fmla="*/ 3279 h 6"/>
                    <a:gd name="T18" fmla="*/ 1713 w 57"/>
                    <a:gd name="T19" fmla="*/ 0 h 6"/>
                    <a:gd name="T20" fmla="*/ 44917 w 57"/>
                    <a:gd name="T21" fmla="*/ 3279 h 6"/>
                    <a:gd name="T22" fmla="*/ 82289 w 57"/>
                    <a:gd name="T23" fmla="*/ 5448 h 6"/>
                    <a:gd name="T24" fmla="*/ 80195 w 57"/>
                    <a:gd name="T25" fmla="*/ 9084 h 6"/>
                    <a:gd name="T26" fmla="*/ 44917 w 57"/>
                    <a:gd name="T27" fmla="*/ 5448 h 6"/>
                    <a:gd name="T28" fmla="*/ 44917 w 57"/>
                    <a:gd name="T29" fmla="*/ 3279 h 6"/>
                    <a:gd name="T30" fmla="*/ 82289 w 57"/>
                    <a:gd name="T31" fmla="*/ 5448 h 6"/>
                    <a:gd name="T32" fmla="*/ 82289 w 57"/>
                    <a:gd name="T33" fmla="*/ 5448 h 6"/>
                    <a:gd name="T34" fmla="*/ 82289 w 57"/>
                    <a:gd name="T35" fmla="*/ 5448 h 6"/>
                    <a:gd name="T36" fmla="*/ 80195 w 57"/>
                    <a:gd name="T37" fmla="*/ 9084 h 6"/>
                    <a:gd name="T38" fmla="*/ 82289 w 57"/>
                    <a:gd name="T39" fmla="*/ 5448 h 6"/>
                    <a:gd name="T40" fmla="*/ 82289 w 57"/>
                    <a:gd name="T41" fmla="*/ 5448 h 6"/>
                    <a:gd name="T42" fmla="*/ 86880 w 57"/>
                    <a:gd name="T43" fmla="*/ 13445 h 6"/>
                    <a:gd name="T44" fmla="*/ 84786 w 57"/>
                    <a:gd name="T45" fmla="*/ 15128 h 6"/>
                    <a:gd name="T46" fmla="*/ 80195 w 57"/>
                    <a:gd name="T47" fmla="*/ 9084 h 6"/>
                    <a:gd name="T48" fmla="*/ 82289 w 57"/>
                    <a:gd name="T49" fmla="*/ 5448 h 6"/>
                    <a:gd name="T50" fmla="*/ 84786 w 57"/>
                    <a:gd name="T51" fmla="*/ 15128 h 6"/>
                    <a:gd name="T52" fmla="*/ 84786 w 57"/>
                    <a:gd name="T53" fmla="*/ 15128 h 6"/>
                    <a:gd name="T54" fmla="*/ 84786 w 57"/>
                    <a:gd name="T55" fmla="*/ 13445 h 6"/>
                    <a:gd name="T56" fmla="*/ 84786 w 57"/>
                    <a:gd name="T57" fmla="*/ 15128 h 6"/>
                    <a:gd name="T58" fmla="*/ 86880 w 57"/>
                    <a:gd name="T59" fmla="*/ 13445 h 6"/>
                    <a:gd name="T60" fmla="*/ 88685 w 57"/>
                    <a:gd name="T61" fmla="*/ 13445 h 6"/>
                    <a:gd name="T62" fmla="*/ 86880 w 57"/>
                    <a:gd name="T63" fmla="*/ 15128 h 6"/>
                    <a:gd name="T64" fmla="*/ 84786 w 57"/>
                    <a:gd name="T65" fmla="*/ 15128 h 6"/>
                    <a:gd name="T66" fmla="*/ 86880 w 57"/>
                    <a:gd name="T67" fmla="*/ 13445 h 6"/>
                    <a:gd name="T68" fmla="*/ 88685 w 57"/>
                    <a:gd name="T69" fmla="*/ 15128 h 6"/>
                    <a:gd name="T70" fmla="*/ 86880 w 57"/>
                    <a:gd name="T71" fmla="*/ 19088 h 6"/>
                    <a:gd name="T72" fmla="*/ 86880 w 57"/>
                    <a:gd name="T73" fmla="*/ 15128 h 6"/>
                    <a:gd name="T74" fmla="*/ 86880 w 57"/>
                    <a:gd name="T75" fmla="*/ 15128 h 6"/>
                    <a:gd name="T76" fmla="*/ 88685 w 57"/>
                    <a:gd name="T77" fmla="*/ 15128 h 6"/>
                    <a:gd name="T78" fmla="*/ 86880 w 57"/>
                    <a:gd name="T79" fmla="*/ 13445 h 6"/>
                    <a:gd name="T80" fmla="*/ 88685 w 57"/>
                    <a:gd name="T81" fmla="*/ 13445 h 6"/>
                    <a:gd name="T82" fmla="*/ 90182 w 57"/>
                    <a:gd name="T83" fmla="*/ 15128 h 6"/>
                    <a:gd name="T84" fmla="*/ 88685 w 57"/>
                    <a:gd name="T85" fmla="*/ 15128 h 6"/>
                    <a:gd name="T86" fmla="*/ 86880 w 57"/>
                    <a:gd name="T87" fmla="*/ 13445 h 6"/>
                    <a:gd name="T88" fmla="*/ 88685 w 57"/>
                    <a:gd name="T89" fmla="*/ 13445 h 6"/>
                    <a:gd name="T90" fmla="*/ 90182 w 57"/>
                    <a:gd name="T91" fmla="*/ 9084 h 6"/>
                    <a:gd name="T92" fmla="*/ 91950 w 57"/>
                    <a:gd name="T93" fmla="*/ 13445 h 6"/>
                    <a:gd name="T94" fmla="*/ 90182 w 57"/>
                    <a:gd name="T95" fmla="*/ 15128 h 6"/>
                    <a:gd name="T96" fmla="*/ 88685 w 57"/>
                    <a:gd name="T97" fmla="*/ 13445 h 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0" t="0" r="r" b="b"/>
                  <a:pathLst>
                    <a:path w="57" h="6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1"/>
                      </a:lnTo>
                      <a:lnTo>
                        <a:pt x="1" y="0"/>
                      </a:lnTo>
                      <a:close/>
                      <a:moveTo>
                        <a:pt x="1" y="0"/>
                      </a:moveTo>
                      <a:cubicBezTo>
                        <a:pt x="9" y="1"/>
                        <a:pt x="19" y="1"/>
                        <a:pt x="28" y="1"/>
                      </a:cubicBezTo>
                      <a:lnTo>
                        <a:pt x="28" y="2"/>
                      </a:lnTo>
                      <a:cubicBezTo>
                        <a:pt x="19" y="2"/>
                        <a:pt x="9" y="2"/>
                        <a:pt x="0" y="1"/>
                      </a:cubicBezTo>
                      <a:lnTo>
                        <a:pt x="1" y="0"/>
                      </a:lnTo>
                      <a:close/>
                      <a:moveTo>
                        <a:pt x="28" y="1"/>
                      </a:moveTo>
                      <a:cubicBezTo>
                        <a:pt x="36" y="1"/>
                        <a:pt x="43" y="1"/>
                        <a:pt x="51" y="2"/>
                      </a:cubicBezTo>
                      <a:lnTo>
                        <a:pt x="50" y="3"/>
                      </a:lnTo>
                      <a:cubicBezTo>
                        <a:pt x="43" y="3"/>
                        <a:pt x="36" y="3"/>
                        <a:pt x="28" y="2"/>
                      </a:cubicBezTo>
                      <a:lnTo>
                        <a:pt x="28" y="1"/>
                      </a:lnTo>
                      <a:close/>
                      <a:moveTo>
                        <a:pt x="51" y="2"/>
                      </a:moveTo>
                      <a:lnTo>
                        <a:pt x="51" y="2"/>
                      </a:lnTo>
                      <a:lnTo>
                        <a:pt x="50" y="3"/>
                      </a:lnTo>
                      <a:lnTo>
                        <a:pt x="51" y="2"/>
                      </a:lnTo>
                      <a:close/>
                      <a:moveTo>
                        <a:pt x="51" y="2"/>
                      </a:moveTo>
                      <a:cubicBezTo>
                        <a:pt x="52" y="2"/>
                        <a:pt x="53" y="3"/>
                        <a:pt x="54" y="4"/>
                      </a:cubicBezTo>
                      <a:lnTo>
                        <a:pt x="53" y="5"/>
                      </a:lnTo>
                      <a:cubicBezTo>
                        <a:pt x="52" y="4"/>
                        <a:pt x="51" y="3"/>
                        <a:pt x="50" y="3"/>
                      </a:cubicBezTo>
                      <a:lnTo>
                        <a:pt x="51" y="2"/>
                      </a:lnTo>
                      <a:close/>
                      <a:moveTo>
                        <a:pt x="53" y="5"/>
                      </a:moveTo>
                      <a:lnTo>
                        <a:pt x="53" y="5"/>
                      </a:lnTo>
                      <a:lnTo>
                        <a:pt x="53" y="4"/>
                      </a:lnTo>
                      <a:lnTo>
                        <a:pt x="53" y="5"/>
                      </a:lnTo>
                      <a:close/>
                      <a:moveTo>
                        <a:pt x="54" y="4"/>
                      </a:moveTo>
                      <a:cubicBezTo>
                        <a:pt x="54" y="4"/>
                        <a:pt x="55" y="4"/>
                        <a:pt x="55" y="4"/>
                      </a:cubicBezTo>
                      <a:lnTo>
                        <a:pt x="54" y="5"/>
                      </a:lnTo>
                      <a:cubicBezTo>
                        <a:pt x="54" y="5"/>
                        <a:pt x="53" y="5"/>
                        <a:pt x="53" y="5"/>
                      </a:cubicBezTo>
                      <a:lnTo>
                        <a:pt x="54" y="4"/>
                      </a:lnTo>
                      <a:close/>
                      <a:moveTo>
                        <a:pt x="55" y="5"/>
                      </a:moveTo>
                      <a:lnTo>
                        <a:pt x="54" y="6"/>
                      </a:lnTo>
                      <a:lnTo>
                        <a:pt x="54" y="5"/>
                      </a:lnTo>
                      <a:lnTo>
                        <a:pt x="55" y="5"/>
                      </a:lnTo>
                      <a:close/>
                      <a:moveTo>
                        <a:pt x="54" y="4"/>
                      </a:moveTo>
                      <a:cubicBezTo>
                        <a:pt x="54" y="4"/>
                        <a:pt x="55" y="4"/>
                        <a:pt x="55" y="4"/>
                      </a:cubicBezTo>
                      <a:lnTo>
                        <a:pt x="56" y="5"/>
                      </a:lnTo>
                      <a:cubicBezTo>
                        <a:pt x="56" y="5"/>
                        <a:pt x="55" y="5"/>
                        <a:pt x="55" y="5"/>
                      </a:cubicBezTo>
                      <a:lnTo>
                        <a:pt x="54" y="4"/>
                      </a:lnTo>
                      <a:close/>
                      <a:moveTo>
                        <a:pt x="55" y="4"/>
                      </a:moveTo>
                      <a:cubicBezTo>
                        <a:pt x="55" y="4"/>
                        <a:pt x="56" y="3"/>
                        <a:pt x="56" y="3"/>
                      </a:cubicBezTo>
                      <a:lnTo>
                        <a:pt x="57" y="4"/>
                      </a:lnTo>
                      <a:cubicBezTo>
                        <a:pt x="56" y="5"/>
                        <a:pt x="56" y="5"/>
                        <a:pt x="56" y="5"/>
                      </a:cubicBezTo>
                      <a:lnTo>
                        <a:pt x="55" y="4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338" name="Freeform 292"/>
                <p:cNvSpPr>
                  <a:spLocks noChangeArrowheads="1"/>
                </p:cNvSpPr>
                <p:nvPr/>
              </p:nvSpPr>
              <p:spPr bwMode="auto">
                <a:xfrm>
                  <a:off x="1271" y="3274"/>
                  <a:ext cx="63" cy="5"/>
                </a:xfrm>
                <a:custGeom>
                  <a:avLst/>
                  <a:gdLst>
                    <a:gd name="T0" fmla="*/ 0 w 46"/>
                    <a:gd name="T1" fmla="*/ 0 h 4"/>
                    <a:gd name="T2" fmla="*/ 25915 w 46"/>
                    <a:gd name="T3" fmla="*/ 536 h 4"/>
                    <a:gd name="T4" fmla="*/ 25915 w 46"/>
                    <a:gd name="T5" fmla="*/ 804 h 4"/>
                    <a:gd name="T6" fmla="*/ 0 w 46"/>
                    <a:gd name="T7" fmla="*/ 536 h 4"/>
                    <a:gd name="T8" fmla="*/ 0 w 46"/>
                    <a:gd name="T9" fmla="*/ 0 h 4"/>
                    <a:gd name="T10" fmla="*/ 25915 w 46"/>
                    <a:gd name="T11" fmla="*/ 536 h 4"/>
                    <a:gd name="T12" fmla="*/ 74111 w 46"/>
                    <a:gd name="T13" fmla="*/ 0 h 4"/>
                    <a:gd name="T14" fmla="*/ 76214 w 46"/>
                    <a:gd name="T15" fmla="*/ 536 h 4"/>
                    <a:gd name="T16" fmla="*/ 25915 w 46"/>
                    <a:gd name="T17" fmla="*/ 804 h 4"/>
                    <a:gd name="T18" fmla="*/ 25915 w 46"/>
                    <a:gd name="T19" fmla="*/ 536 h 4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46" h="4">
                      <a:moveTo>
                        <a:pt x="0" y="0"/>
                      </a:moveTo>
                      <a:cubicBezTo>
                        <a:pt x="6" y="0"/>
                        <a:pt x="11" y="0"/>
                        <a:pt x="16" y="1"/>
                      </a:cubicBezTo>
                      <a:lnTo>
                        <a:pt x="16" y="2"/>
                      </a:lnTo>
                      <a:cubicBezTo>
                        <a:pt x="11" y="2"/>
                        <a:pt x="6" y="1"/>
                        <a:pt x="0" y="1"/>
                      </a:cubicBezTo>
                      <a:lnTo>
                        <a:pt x="0" y="0"/>
                      </a:lnTo>
                      <a:close/>
                      <a:moveTo>
                        <a:pt x="16" y="1"/>
                      </a:moveTo>
                      <a:cubicBezTo>
                        <a:pt x="25" y="2"/>
                        <a:pt x="34" y="3"/>
                        <a:pt x="45" y="0"/>
                      </a:cubicBezTo>
                      <a:lnTo>
                        <a:pt x="46" y="1"/>
                      </a:lnTo>
                      <a:cubicBezTo>
                        <a:pt x="34" y="4"/>
                        <a:pt x="25" y="3"/>
                        <a:pt x="16" y="2"/>
                      </a:cubicBezTo>
                      <a:lnTo>
                        <a:pt x="16" y="1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339" name="Freeform 293"/>
                <p:cNvSpPr>
                  <a:spLocks noChangeArrowheads="1"/>
                </p:cNvSpPr>
                <p:nvPr/>
              </p:nvSpPr>
              <p:spPr bwMode="auto">
                <a:xfrm>
                  <a:off x="1354" y="3159"/>
                  <a:ext cx="51" cy="6"/>
                </a:xfrm>
                <a:custGeom>
                  <a:avLst/>
                  <a:gdLst>
                    <a:gd name="T0" fmla="*/ 48382 w 38"/>
                    <a:gd name="T1" fmla="*/ 16131 h 4"/>
                    <a:gd name="T2" fmla="*/ 48382 w 38"/>
                    <a:gd name="T3" fmla="*/ 16131 h 4"/>
                    <a:gd name="T4" fmla="*/ 48382 w 38"/>
                    <a:gd name="T5" fmla="*/ 12230 h 4"/>
                    <a:gd name="T6" fmla="*/ 48382 w 38"/>
                    <a:gd name="T7" fmla="*/ 12230 h 4"/>
                    <a:gd name="T8" fmla="*/ 48382 w 38"/>
                    <a:gd name="T9" fmla="*/ 16131 h 4"/>
                    <a:gd name="T10" fmla="*/ 48382 w 38"/>
                    <a:gd name="T11" fmla="*/ 12230 h 4"/>
                    <a:gd name="T12" fmla="*/ 48382 w 38"/>
                    <a:gd name="T13" fmla="*/ 12230 h 4"/>
                    <a:gd name="T14" fmla="*/ 48382 w 38"/>
                    <a:gd name="T15" fmla="*/ 12230 h 4"/>
                    <a:gd name="T16" fmla="*/ 48382 w 38"/>
                    <a:gd name="T17" fmla="*/ 16131 h 4"/>
                    <a:gd name="T18" fmla="*/ 46951 w 38"/>
                    <a:gd name="T19" fmla="*/ 16131 h 4"/>
                    <a:gd name="T20" fmla="*/ 46951 w 38"/>
                    <a:gd name="T21" fmla="*/ 12230 h 4"/>
                    <a:gd name="T22" fmla="*/ 48382 w 38"/>
                    <a:gd name="T23" fmla="*/ 12230 h 4"/>
                    <a:gd name="T24" fmla="*/ 48382 w 38"/>
                    <a:gd name="T25" fmla="*/ 16131 h 4"/>
                    <a:gd name="T26" fmla="*/ 46951 w 38"/>
                    <a:gd name="T27" fmla="*/ 16131 h 4"/>
                    <a:gd name="T28" fmla="*/ 46951 w 38"/>
                    <a:gd name="T29" fmla="*/ 16131 h 4"/>
                    <a:gd name="T30" fmla="*/ 46951 w 38"/>
                    <a:gd name="T31" fmla="*/ 12230 h 4"/>
                    <a:gd name="T32" fmla="*/ 46951 w 38"/>
                    <a:gd name="T33" fmla="*/ 16131 h 4"/>
                    <a:gd name="T34" fmla="*/ 46951 w 38"/>
                    <a:gd name="T35" fmla="*/ 16131 h 4"/>
                    <a:gd name="T36" fmla="*/ 46951 w 38"/>
                    <a:gd name="T37" fmla="*/ 16131 h 4"/>
                    <a:gd name="T38" fmla="*/ 46092 w 38"/>
                    <a:gd name="T39" fmla="*/ 12230 h 4"/>
                    <a:gd name="T40" fmla="*/ 46951 w 38"/>
                    <a:gd name="T41" fmla="*/ 12230 h 4"/>
                    <a:gd name="T42" fmla="*/ 46951 w 38"/>
                    <a:gd name="T43" fmla="*/ 16131 h 4"/>
                    <a:gd name="T44" fmla="*/ 46951 w 38"/>
                    <a:gd name="T45" fmla="*/ 16131 h 4"/>
                    <a:gd name="T46" fmla="*/ 42243 w 38"/>
                    <a:gd name="T47" fmla="*/ 21396 h 4"/>
                    <a:gd name="T48" fmla="*/ 42243 w 38"/>
                    <a:gd name="T49" fmla="*/ 12230 h 4"/>
                    <a:gd name="T50" fmla="*/ 46092 w 38"/>
                    <a:gd name="T51" fmla="*/ 12230 h 4"/>
                    <a:gd name="T52" fmla="*/ 46951 w 38"/>
                    <a:gd name="T53" fmla="*/ 16131 h 4"/>
                    <a:gd name="T54" fmla="*/ 42243 w 38"/>
                    <a:gd name="T55" fmla="*/ 21396 h 4"/>
                    <a:gd name="T56" fmla="*/ 33040 w 38"/>
                    <a:gd name="T57" fmla="*/ 16131 h 4"/>
                    <a:gd name="T58" fmla="*/ 33040 w 38"/>
                    <a:gd name="T59" fmla="*/ 6987 h 4"/>
                    <a:gd name="T60" fmla="*/ 42243 w 38"/>
                    <a:gd name="T61" fmla="*/ 12230 h 4"/>
                    <a:gd name="T62" fmla="*/ 42243 w 38"/>
                    <a:gd name="T63" fmla="*/ 21396 h 4"/>
                    <a:gd name="T64" fmla="*/ 33040 w 38"/>
                    <a:gd name="T65" fmla="*/ 16131 h 4"/>
                    <a:gd name="T66" fmla="*/ 18175 w 38"/>
                    <a:gd name="T67" fmla="*/ 12230 h 4"/>
                    <a:gd name="T68" fmla="*/ 18175 w 38"/>
                    <a:gd name="T69" fmla="*/ 6987 h 4"/>
                    <a:gd name="T70" fmla="*/ 33040 w 38"/>
                    <a:gd name="T71" fmla="*/ 6987 h 4"/>
                    <a:gd name="T72" fmla="*/ 33040 w 38"/>
                    <a:gd name="T73" fmla="*/ 16131 h 4"/>
                    <a:gd name="T74" fmla="*/ 18175 w 38"/>
                    <a:gd name="T75" fmla="*/ 12230 h 4"/>
                    <a:gd name="T76" fmla="*/ 18175 w 38"/>
                    <a:gd name="T77" fmla="*/ 12230 h 4"/>
                    <a:gd name="T78" fmla="*/ 18175 w 38"/>
                    <a:gd name="T79" fmla="*/ 6987 h 4"/>
                    <a:gd name="T80" fmla="*/ 18175 w 38"/>
                    <a:gd name="T81" fmla="*/ 12230 h 4"/>
                    <a:gd name="T82" fmla="*/ 18175 w 38"/>
                    <a:gd name="T83" fmla="*/ 12230 h 4"/>
                    <a:gd name="T84" fmla="*/ 8528 w 38"/>
                    <a:gd name="T85" fmla="*/ 12230 h 4"/>
                    <a:gd name="T86" fmla="*/ 8528 w 38"/>
                    <a:gd name="T87" fmla="*/ 6987 h 4"/>
                    <a:gd name="T88" fmla="*/ 18175 w 38"/>
                    <a:gd name="T89" fmla="*/ 6987 h 4"/>
                    <a:gd name="T90" fmla="*/ 18175 w 38"/>
                    <a:gd name="T91" fmla="*/ 12230 h 4"/>
                    <a:gd name="T92" fmla="*/ 8528 w 38"/>
                    <a:gd name="T93" fmla="*/ 12230 h 4"/>
                    <a:gd name="T94" fmla="*/ 0 w 38"/>
                    <a:gd name="T95" fmla="*/ 12230 h 4"/>
                    <a:gd name="T96" fmla="*/ 0 w 38"/>
                    <a:gd name="T97" fmla="*/ 6987 h 4"/>
                    <a:gd name="T98" fmla="*/ 8528 w 38"/>
                    <a:gd name="T99" fmla="*/ 6987 h 4"/>
                    <a:gd name="T100" fmla="*/ 8528 w 38"/>
                    <a:gd name="T101" fmla="*/ 12230 h 4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</a:gdLst>
                  <a:ahLst/>
                  <a:cxnLst>
                    <a:cxn ang="T102">
                      <a:pos x="T0" y="T1"/>
                    </a:cxn>
                    <a:cxn ang="T103">
                      <a:pos x="T2" y="T3"/>
                    </a:cxn>
                    <a:cxn ang="T104">
                      <a:pos x="T4" y="T5"/>
                    </a:cxn>
                    <a:cxn ang="T105">
                      <a:pos x="T6" y="T7"/>
                    </a:cxn>
                    <a:cxn ang="T106">
                      <a:pos x="T8" y="T9"/>
                    </a:cxn>
                    <a:cxn ang="T107">
                      <a:pos x="T10" y="T11"/>
                    </a:cxn>
                    <a:cxn ang="T108">
                      <a:pos x="T12" y="T13"/>
                    </a:cxn>
                    <a:cxn ang="T109">
                      <a:pos x="T14" y="T15"/>
                    </a:cxn>
                    <a:cxn ang="T110">
                      <a:pos x="T16" y="T17"/>
                    </a:cxn>
                    <a:cxn ang="T111">
                      <a:pos x="T18" y="T19"/>
                    </a:cxn>
                    <a:cxn ang="T112">
                      <a:pos x="T20" y="T21"/>
                    </a:cxn>
                    <a:cxn ang="T113">
                      <a:pos x="T22" y="T23"/>
                    </a:cxn>
                    <a:cxn ang="T114">
                      <a:pos x="T24" y="T25"/>
                    </a:cxn>
                    <a:cxn ang="T115">
                      <a:pos x="T26" y="T27"/>
                    </a:cxn>
                    <a:cxn ang="T116">
                      <a:pos x="T28" y="T29"/>
                    </a:cxn>
                    <a:cxn ang="T117">
                      <a:pos x="T30" y="T31"/>
                    </a:cxn>
                    <a:cxn ang="T118">
                      <a:pos x="T32" y="T33"/>
                    </a:cxn>
                    <a:cxn ang="T119">
                      <a:pos x="T34" y="T35"/>
                    </a:cxn>
                    <a:cxn ang="T120">
                      <a:pos x="T36" y="T37"/>
                    </a:cxn>
                    <a:cxn ang="T121">
                      <a:pos x="T38" y="T39"/>
                    </a:cxn>
                    <a:cxn ang="T122">
                      <a:pos x="T40" y="T41"/>
                    </a:cxn>
                    <a:cxn ang="T123">
                      <a:pos x="T42" y="T43"/>
                    </a:cxn>
                    <a:cxn ang="T124">
                      <a:pos x="T44" y="T45"/>
                    </a:cxn>
                    <a:cxn ang="T125">
                      <a:pos x="T46" y="T47"/>
                    </a:cxn>
                    <a:cxn ang="T126">
                      <a:pos x="T48" y="T49"/>
                    </a:cxn>
                    <a:cxn ang="T127">
                      <a:pos x="T50" y="T51"/>
                    </a:cxn>
                    <a:cxn ang="T128">
                      <a:pos x="T52" y="T53"/>
                    </a:cxn>
                    <a:cxn ang="T129">
                      <a:pos x="T54" y="T55"/>
                    </a:cxn>
                    <a:cxn ang="T130">
                      <a:pos x="T56" y="T57"/>
                    </a:cxn>
                    <a:cxn ang="T131">
                      <a:pos x="T58" y="T59"/>
                    </a:cxn>
                    <a:cxn ang="T132">
                      <a:pos x="T60" y="T61"/>
                    </a:cxn>
                    <a:cxn ang="T133">
                      <a:pos x="T62" y="T63"/>
                    </a:cxn>
                    <a:cxn ang="T134">
                      <a:pos x="T64" y="T65"/>
                    </a:cxn>
                    <a:cxn ang="T135">
                      <a:pos x="T66" y="T67"/>
                    </a:cxn>
                    <a:cxn ang="T136">
                      <a:pos x="T68" y="T69"/>
                    </a:cxn>
                    <a:cxn ang="T137">
                      <a:pos x="T70" y="T71"/>
                    </a:cxn>
                    <a:cxn ang="T138">
                      <a:pos x="T72" y="T73"/>
                    </a:cxn>
                    <a:cxn ang="T139">
                      <a:pos x="T74" y="T75"/>
                    </a:cxn>
                    <a:cxn ang="T140">
                      <a:pos x="T76" y="T77"/>
                    </a:cxn>
                    <a:cxn ang="T141">
                      <a:pos x="T78" y="T79"/>
                    </a:cxn>
                    <a:cxn ang="T142">
                      <a:pos x="T80" y="T81"/>
                    </a:cxn>
                    <a:cxn ang="T143">
                      <a:pos x="T82" y="T83"/>
                    </a:cxn>
                    <a:cxn ang="T144">
                      <a:pos x="T84" y="T85"/>
                    </a:cxn>
                    <a:cxn ang="T145">
                      <a:pos x="T86" y="T87"/>
                    </a:cxn>
                    <a:cxn ang="T146">
                      <a:pos x="T88" y="T89"/>
                    </a:cxn>
                    <a:cxn ang="T147">
                      <a:pos x="T90" y="T91"/>
                    </a:cxn>
                    <a:cxn ang="T148">
                      <a:pos x="T92" y="T93"/>
                    </a:cxn>
                    <a:cxn ang="T149">
                      <a:pos x="T94" y="T95"/>
                    </a:cxn>
                    <a:cxn ang="T150">
                      <a:pos x="T96" y="T97"/>
                    </a:cxn>
                    <a:cxn ang="T151">
                      <a:pos x="T98" y="T99"/>
                    </a:cxn>
                    <a:cxn ang="T152">
                      <a:pos x="T100" y="T101"/>
                    </a:cxn>
                  </a:cxnLst>
                  <a:rect l="0" t="0" r="r" b="b"/>
                  <a:pathLst>
                    <a:path w="38" h="4">
                      <a:moveTo>
                        <a:pt x="38" y="3"/>
                      </a:moveTo>
                      <a:lnTo>
                        <a:pt x="38" y="3"/>
                      </a:lnTo>
                      <a:lnTo>
                        <a:pt x="38" y="2"/>
                      </a:lnTo>
                      <a:lnTo>
                        <a:pt x="38" y="3"/>
                      </a:lnTo>
                      <a:close/>
                      <a:moveTo>
                        <a:pt x="38" y="2"/>
                      </a:moveTo>
                      <a:lnTo>
                        <a:pt x="38" y="2"/>
                      </a:lnTo>
                      <a:close/>
                      <a:moveTo>
                        <a:pt x="38" y="3"/>
                      </a:moveTo>
                      <a:cubicBezTo>
                        <a:pt x="38" y="3"/>
                        <a:pt x="38" y="3"/>
                        <a:pt x="37" y="3"/>
                      </a:cubicBezTo>
                      <a:lnTo>
                        <a:pt x="37" y="2"/>
                      </a:lnTo>
                      <a:cubicBezTo>
                        <a:pt x="37" y="2"/>
                        <a:pt x="37" y="2"/>
                        <a:pt x="38" y="2"/>
                      </a:cubicBezTo>
                      <a:lnTo>
                        <a:pt x="38" y="3"/>
                      </a:lnTo>
                      <a:close/>
                      <a:moveTo>
                        <a:pt x="37" y="3"/>
                      </a:moveTo>
                      <a:lnTo>
                        <a:pt x="37" y="3"/>
                      </a:lnTo>
                      <a:lnTo>
                        <a:pt x="37" y="2"/>
                      </a:lnTo>
                      <a:lnTo>
                        <a:pt x="37" y="3"/>
                      </a:lnTo>
                      <a:close/>
                      <a:moveTo>
                        <a:pt x="37" y="3"/>
                      </a:moveTo>
                      <a:cubicBezTo>
                        <a:pt x="37" y="3"/>
                        <a:pt x="37" y="3"/>
                        <a:pt x="37" y="3"/>
                      </a:cubicBezTo>
                      <a:lnTo>
                        <a:pt x="36" y="2"/>
                      </a:lnTo>
                      <a:cubicBezTo>
                        <a:pt x="36" y="2"/>
                        <a:pt x="37" y="2"/>
                        <a:pt x="37" y="2"/>
                      </a:cubicBezTo>
                      <a:lnTo>
                        <a:pt x="37" y="3"/>
                      </a:lnTo>
                      <a:close/>
                      <a:moveTo>
                        <a:pt x="37" y="3"/>
                      </a:moveTo>
                      <a:cubicBezTo>
                        <a:pt x="35" y="3"/>
                        <a:pt x="34" y="4"/>
                        <a:pt x="33" y="4"/>
                      </a:cubicBezTo>
                      <a:lnTo>
                        <a:pt x="33" y="2"/>
                      </a:lnTo>
                      <a:cubicBezTo>
                        <a:pt x="34" y="2"/>
                        <a:pt x="35" y="2"/>
                        <a:pt x="36" y="2"/>
                      </a:cubicBezTo>
                      <a:lnTo>
                        <a:pt x="37" y="3"/>
                      </a:lnTo>
                      <a:close/>
                      <a:moveTo>
                        <a:pt x="33" y="4"/>
                      </a:moveTo>
                      <a:cubicBezTo>
                        <a:pt x="30" y="4"/>
                        <a:pt x="28" y="3"/>
                        <a:pt x="26" y="3"/>
                      </a:cubicBezTo>
                      <a:lnTo>
                        <a:pt x="26" y="1"/>
                      </a:lnTo>
                      <a:cubicBezTo>
                        <a:pt x="28" y="2"/>
                        <a:pt x="30" y="2"/>
                        <a:pt x="33" y="2"/>
                      </a:cubicBezTo>
                      <a:lnTo>
                        <a:pt x="33" y="4"/>
                      </a:lnTo>
                      <a:close/>
                      <a:moveTo>
                        <a:pt x="26" y="3"/>
                      </a:moveTo>
                      <a:cubicBezTo>
                        <a:pt x="22" y="2"/>
                        <a:pt x="19" y="1"/>
                        <a:pt x="14" y="2"/>
                      </a:cubicBezTo>
                      <a:lnTo>
                        <a:pt x="14" y="1"/>
                      </a:lnTo>
                      <a:cubicBezTo>
                        <a:pt x="19" y="0"/>
                        <a:pt x="22" y="1"/>
                        <a:pt x="26" y="1"/>
                      </a:cubicBezTo>
                      <a:lnTo>
                        <a:pt x="26" y="3"/>
                      </a:lnTo>
                      <a:close/>
                      <a:moveTo>
                        <a:pt x="14" y="2"/>
                      </a:moveTo>
                      <a:lnTo>
                        <a:pt x="14" y="2"/>
                      </a:lnTo>
                      <a:lnTo>
                        <a:pt x="14" y="1"/>
                      </a:lnTo>
                      <a:lnTo>
                        <a:pt x="14" y="2"/>
                      </a:lnTo>
                      <a:close/>
                      <a:moveTo>
                        <a:pt x="14" y="2"/>
                      </a:moveTo>
                      <a:cubicBezTo>
                        <a:pt x="12" y="2"/>
                        <a:pt x="9" y="2"/>
                        <a:pt x="7" y="2"/>
                      </a:cubicBezTo>
                      <a:lnTo>
                        <a:pt x="7" y="1"/>
                      </a:lnTo>
                      <a:cubicBezTo>
                        <a:pt x="9" y="1"/>
                        <a:pt x="12" y="1"/>
                        <a:pt x="14" y="1"/>
                      </a:cubicBezTo>
                      <a:lnTo>
                        <a:pt x="14" y="2"/>
                      </a:lnTo>
                      <a:close/>
                      <a:moveTo>
                        <a:pt x="7" y="2"/>
                      </a:moveTo>
                      <a:cubicBezTo>
                        <a:pt x="5" y="2"/>
                        <a:pt x="2" y="2"/>
                        <a:pt x="0" y="2"/>
                      </a:cubicBezTo>
                      <a:lnTo>
                        <a:pt x="0" y="1"/>
                      </a:lnTo>
                      <a:cubicBezTo>
                        <a:pt x="2" y="1"/>
                        <a:pt x="5" y="1"/>
                        <a:pt x="7" y="1"/>
                      </a:cubicBezTo>
                      <a:lnTo>
                        <a:pt x="7" y="2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340" name="Freeform 294"/>
                <p:cNvSpPr>
                  <a:spLocks noChangeArrowheads="1"/>
                </p:cNvSpPr>
                <p:nvPr/>
              </p:nvSpPr>
              <p:spPr bwMode="auto">
                <a:xfrm>
                  <a:off x="1162" y="3156"/>
                  <a:ext cx="37" cy="5"/>
                </a:xfrm>
                <a:custGeom>
                  <a:avLst/>
                  <a:gdLst>
                    <a:gd name="T0" fmla="*/ 49207 w 27"/>
                    <a:gd name="T1" fmla="*/ 1393 h 4"/>
                    <a:gd name="T2" fmla="*/ 24424 w 27"/>
                    <a:gd name="T3" fmla="*/ 804 h 4"/>
                    <a:gd name="T4" fmla="*/ 24424 w 27"/>
                    <a:gd name="T5" fmla="*/ 536 h 4"/>
                    <a:gd name="T6" fmla="*/ 49207 w 27"/>
                    <a:gd name="T7" fmla="*/ 804 h 4"/>
                    <a:gd name="T8" fmla="*/ 49207 w 27"/>
                    <a:gd name="T9" fmla="*/ 1393 h 4"/>
                    <a:gd name="T10" fmla="*/ 24424 w 27"/>
                    <a:gd name="T11" fmla="*/ 804 h 4"/>
                    <a:gd name="T12" fmla="*/ 8796 w 27"/>
                    <a:gd name="T13" fmla="*/ 536 h 4"/>
                    <a:gd name="T14" fmla="*/ 8796 w 27"/>
                    <a:gd name="T15" fmla="*/ 0 h 4"/>
                    <a:gd name="T16" fmla="*/ 24424 w 27"/>
                    <a:gd name="T17" fmla="*/ 536 h 4"/>
                    <a:gd name="T18" fmla="*/ 24424 w 27"/>
                    <a:gd name="T19" fmla="*/ 804 h 4"/>
                    <a:gd name="T20" fmla="*/ 8796 w 27"/>
                    <a:gd name="T21" fmla="*/ 536 h 4"/>
                    <a:gd name="T22" fmla="*/ 8796 w 27"/>
                    <a:gd name="T23" fmla="*/ 536 h 4"/>
                    <a:gd name="T24" fmla="*/ 8796 w 27"/>
                    <a:gd name="T25" fmla="*/ 536 h 4"/>
                    <a:gd name="T26" fmla="*/ 8796 w 27"/>
                    <a:gd name="T27" fmla="*/ 0 h 4"/>
                    <a:gd name="T28" fmla="*/ 8796 w 27"/>
                    <a:gd name="T29" fmla="*/ 536 h 4"/>
                    <a:gd name="T30" fmla="*/ 8796 w 27"/>
                    <a:gd name="T31" fmla="*/ 536 h 4"/>
                    <a:gd name="T32" fmla="*/ 8796 w 27"/>
                    <a:gd name="T33" fmla="*/ 536 h 4"/>
                    <a:gd name="T34" fmla="*/ 8796 w 27"/>
                    <a:gd name="T35" fmla="*/ 0 h 4"/>
                    <a:gd name="T36" fmla="*/ 8796 w 27"/>
                    <a:gd name="T37" fmla="*/ 0 h 4"/>
                    <a:gd name="T38" fmla="*/ 8796 w 27"/>
                    <a:gd name="T39" fmla="*/ 536 h 4"/>
                    <a:gd name="T40" fmla="*/ 8796 w 27"/>
                    <a:gd name="T41" fmla="*/ 0 h 4"/>
                    <a:gd name="T42" fmla="*/ 8796 w 27"/>
                    <a:gd name="T43" fmla="*/ 0 h 4"/>
                    <a:gd name="T44" fmla="*/ 8796 w 27"/>
                    <a:gd name="T45" fmla="*/ 0 h 4"/>
                    <a:gd name="T46" fmla="*/ 8796 w 27"/>
                    <a:gd name="T47" fmla="*/ 536 h 4"/>
                    <a:gd name="T48" fmla="*/ 5275 w 27"/>
                    <a:gd name="T49" fmla="*/ 536 h 4"/>
                    <a:gd name="T50" fmla="*/ 5275 w 27"/>
                    <a:gd name="T51" fmla="*/ 0 h 4"/>
                    <a:gd name="T52" fmla="*/ 8796 w 27"/>
                    <a:gd name="T53" fmla="*/ 0 h 4"/>
                    <a:gd name="T54" fmla="*/ 8796 w 27"/>
                    <a:gd name="T55" fmla="*/ 536 h 4"/>
                    <a:gd name="T56" fmla="*/ 5275 w 27"/>
                    <a:gd name="T57" fmla="*/ 536 h 4"/>
                    <a:gd name="T58" fmla="*/ 0 w 27"/>
                    <a:gd name="T59" fmla="*/ 804 h 4"/>
                    <a:gd name="T60" fmla="*/ 0 w 27"/>
                    <a:gd name="T61" fmla="*/ 536 h 4"/>
                    <a:gd name="T62" fmla="*/ 5275 w 27"/>
                    <a:gd name="T63" fmla="*/ 0 h 4"/>
                    <a:gd name="T64" fmla="*/ 5275 w 27"/>
                    <a:gd name="T65" fmla="*/ 536 h 4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27" h="4">
                      <a:moveTo>
                        <a:pt x="27" y="4"/>
                      </a:moveTo>
                      <a:cubicBezTo>
                        <a:pt x="21" y="4"/>
                        <a:pt x="17" y="3"/>
                        <a:pt x="13" y="2"/>
                      </a:cubicBezTo>
                      <a:lnTo>
                        <a:pt x="13" y="1"/>
                      </a:lnTo>
                      <a:cubicBezTo>
                        <a:pt x="17" y="2"/>
                        <a:pt x="22" y="2"/>
                        <a:pt x="27" y="2"/>
                      </a:cubicBezTo>
                      <a:lnTo>
                        <a:pt x="27" y="4"/>
                      </a:lnTo>
                      <a:close/>
                      <a:moveTo>
                        <a:pt x="13" y="2"/>
                      </a:moveTo>
                      <a:cubicBezTo>
                        <a:pt x="10" y="2"/>
                        <a:pt x="8" y="1"/>
                        <a:pt x="5" y="1"/>
                      </a:cubicBezTo>
                      <a:lnTo>
                        <a:pt x="5" y="0"/>
                      </a:lnTo>
                      <a:cubicBezTo>
                        <a:pt x="8" y="0"/>
                        <a:pt x="11" y="0"/>
                        <a:pt x="13" y="1"/>
                      </a:cubicBezTo>
                      <a:lnTo>
                        <a:pt x="13" y="2"/>
                      </a:lnTo>
                      <a:close/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5" y="0"/>
                      </a:lnTo>
                      <a:lnTo>
                        <a:pt x="5" y="1"/>
                      </a:lnTo>
                      <a:close/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5" y="0"/>
                      </a:lnTo>
                      <a:lnTo>
                        <a:pt x="5" y="1"/>
                      </a:lnTo>
                      <a:close/>
                      <a:moveTo>
                        <a:pt x="5" y="0"/>
                      </a:moveTo>
                      <a:lnTo>
                        <a:pt x="5" y="0"/>
                      </a:lnTo>
                      <a:close/>
                      <a:moveTo>
                        <a:pt x="5" y="1"/>
                      </a:moveTo>
                      <a:cubicBezTo>
                        <a:pt x="5" y="1"/>
                        <a:pt x="4" y="1"/>
                        <a:pt x="3" y="1"/>
                      </a:cubicBezTo>
                      <a:lnTo>
                        <a:pt x="3" y="0"/>
                      </a:lnTo>
                      <a:cubicBezTo>
                        <a:pt x="4" y="0"/>
                        <a:pt x="5" y="0"/>
                        <a:pt x="5" y="0"/>
                      </a:cubicBezTo>
                      <a:lnTo>
                        <a:pt x="5" y="1"/>
                      </a:lnTo>
                      <a:close/>
                      <a:moveTo>
                        <a:pt x="3" y="1"/>
                      </a:moveTo>
                      <a:cubicBezTo>
                        <a:pt x="2" y="2"/>
                        <a:pt x="1" y="2"/>
                        <a:pt x="0" y="2"/>
                      </a:cubicBezTo>
                      <a:lnTo>
                        <a:pt x="0" y="1"/>
                      </a:lnTo>
                      <a:cubicBezTo>
                        <a:pt x="1" y="1"/>
                        <a:pt x="2" y="0"/>
                        <a:pt x="3" y="0"/>
                      </a:cubicBezTo>
                      <a:lnTo>
                        <a:pt x="3" y="1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341" name="Freeform 295"/>
                <p:cNvSpPr>
                  <a:spLocks noChangeArrowheads="1"/>
                </p:cNvSpPr>
                <p:nvPr/>
              </p:nvSpPr>
              <p:spPr bwMode="auto">
                <a:xfrm>
                  <a:off x="1429" y="3178"/>
                  <a:ext cx="52" cy="6"/>
                </a:xfrm>
                <a:custGeom>
                  <a:avLst/>
                  <a:gdLst>
                    <a:gd name="T0" fmla="*/ 1786 w 38"/>
                    <a:gd name="T1" fmla="*/ 12230 h 4"/>
                    <a:gd name="T2" fmla="*/ 1786 w 38"/>
                    <a:gd name="T3" fmla="*/ 12230 h 4"/>
                    <a:gd name="T4" fmla="*/ 0 w 38"/>
                    <a:gd name="T5" fmla="*/ 16131 h 4"/>
                    <a:gd name="T6" fmla="*/ 0 w 38"/>
                    <a:gd name="T7" fmla="*/ 16131 h 4"/>
                    <a:gd name="T8" fmla="*/ 1786 w 38"/>
                    <a:gd name="T9" fmla="*/ 12230 h 4"/>
                    <a:gd name="T10" fmla="*/ 1786 w 38"/>
                    <a:gd name="T11" fmla="*/ 12230 h 4"/>
                    <a:gd name="T12" fmla="*/ 37109 w 38"/>
                    <a:gd name="T13" fmla="*/ 6987 h 4"/>
                    <a:gd name="T14" fmla="*/ 37109 w 38"/>
                    <a:gd name="T15" fmla="*/ 12230 h 4"/>
                    <a:gd name="T16" fmla="*/ 0 w 38"/>
                    <a:gd name="T17" fmla="*/ 16131 h 4"/>
                    <a:gd name="T18" fmla="*/ 1786 w 38"/>
                    <a:gd name="T19" fmla="*/ 12230 h 4"/>
                    <a:gd name="T20" fmla="*/ 37109 w 38"/>
                    <a:gd name="T21" fmla="*/ 6987 h 4"/>
                    <a:gd name="T22" fmla="*/ 56406 w 38"/>
                    <a:gd name="T23" fmla="*/ 0 h 4"/>
                    <a:gd name="T24" fmla="*/ 56406 w 38"/>
                    <a:gd name="T25" fmla="*/ 6987 h 4"/>
                    <a:gd name="T26" fmla="*/ 37109 w 38"/>
                    <a:gd name="T27" fmla="*/ 12230 h 4"/>
                    <a:gd name="T28" fmla="*/ 37109 w 38"/>
                    <a:gd name="T29" fmla="*/ 6987 h 4"/>
                    <a:gd name="T30" fmla="*/ 56406 w 38"/>
                    <a:gd name="T31" fmla="*/ 0 h 4"/>
                    <a:gd name="T32" fmla="*/ 56406 w 38"/>
                    <a:gd name="T33" fmla="*/ 0 h 4"/>
                    <a:gd name="T34" fmla="*/ 56406 w 38"/>
                    <a:gd name="T35" fmla="*/ 6987 h 4"/>
                    <a:gd name="T36" fmla="*/ 56406 w 38"/>
                    <a:gd name="T37" fmla="*/ 0 h 4"/>
                    <a:gd name="T38" fmla="*/ 56406 w 38"/>
                    <a:gd name="T39" fmla="*/ 0 h 4"/>
                    <a:gd name="T40" fmla="*/ 61526 w 38"/>
                    <a:gd name="T41" fmla="*/ 6987 h 4"/>
                    <a:gd name="T42" fmla="*/ 59721 w 38"/>
                    <a:gd name="T43" fmla="*/ 12230 h 4"/>
                    <a:gd name="T44" fmla="*/ 56406 w 38"/>
                    <a:gd name="T45" fmla="*/ 6987 h 4"/>
                    <a:gd name="T46" fmla="*/ 56406 w 38"/>
                    <a:gd name="T47" fmla="*/ 0 h 4"/>
                    <a:gd name="T48" fmla="*/ 61526 w 38"/>
                    <a:gd name="T49" fmla="*/ 6987 h 4"/>
                    <a:gd name="T50" fmla="*/ 64484 w 38"/>
                    <a:gd name="T51" fmla="*/ 6987 h 4"/>
                    <a:gd name="T52" fmla="*/ 64484 w 38"/>
                    <a:gd name="T53" fmla="*/ 16131 h 4"/>
                    <a:gd name="T54" fmla="*/ 59721 w 38"/>
                    <a:gd name="T55" fmla="*/ 12230 h 4"/>
                    <a:gd name="T56" fmla="*/ 61526 w 38"/>
                    <a:gd name="T57" fmla="*/ 6987 h 4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</a:gdLst>
                  <a:ahLst/>
                  <a:cxnLst>
                    <a:cxn ang="T58">
                      <a:pos x="T0" y="T1"/>
                    </a:cxn>
                    <a:cxn ang="T59">
                      <a:pos x="T2" y="T3"/>
                    </a:cxn>
                    <a:cxn ang="T60">
                      <a:pos x="T4" y="T5"/>
                    </a:cxn>
                    <a:cxn ang="T61">
                      <a:pos x="T6" y="T7"/>
                    </a:cxn>
                    <a:cxn ang="T62">
                      <a:pos x="T8" y="T9"/>
                    </a:cxn>
                    <a:cxn ang="T63">
                      <a:pos x="T10" y="T11"/>
                    </a:cxn>
                    <a:cxn ang="T64">
                      <a:pos x="T12" y="T13"/>
                    </a:cxn>
                    <a:cxn ang="T65">
                      <a:pos x="T14" y="T15"/>
                    </a:cxn>
                    <a:cxn ang="T66">
                      <a:pos x="T16" y="T17"/>
                    </a:cxn>
                    <a:cxn ang="T67">
                      <a:pos x="T18" y="T19"/>
                    </a:cxn>
                    <a:cxn ang="T68">
                      <a:pos x="T20" y="T21"/>
                    </a:cxn>
                    <a:cxn ang="T69">
                      <a:pos x="T22" y="T23"/>
                    </a:cxn>
                    <a:cxn ang="T70">
                      <a:pos x="T24" y="T25"/>
                    </a:cxn>
                    <a:cxn ang="T71">
                      <a:pos x="T26" y="T27"/>
                    </a:cxn>
                    <a:cxn ang="T72">
                      <a:pos x="T28" y="T29"/>
                    </a:cxn>
                    <a:cxn ang="T73">
                      <a:pos x="T30" y="T31"/>
                    </a:cxn>
                    <a:cxn ang="T74">
                      <a:pos x="T32" y="T33"/>
                    </a:cxn>
                    <a:cxn ang="T75">
                      <a:pos x="T34" y="T35"/>
                    </a:cxn>
                    <a:cxn ang="T76">
                      <a:pos x="T36" y="T37"/>
                    </a:cxn>
                    <a:cxn ang="T77">
                      <a:pos x="T38" y="T39"/>
                    </a:cxn>
                    <a:cxn ang="T78">
                      <a:pos x="T40" y="T41"/>
                    </a:cxn>
                    <a:cxn ang="T79">
                      <a:pos x="T42" y="T43"/>
                    </a:cxn>
                    <a:cxn ang="T80">
                      <a:pos x="T44" y="T45"/>
                    </a:cxn>
                    <a:cxn ang="T81">
                      <a:pos x="T46" y="T47"/>
                    </a:cxn>
                    <a:cxn ang="T82">
                      <a:pos x="T48" y="T49"/>
                    </a:cxn>
                    <a:cxn ang="T83">
                      <a:pos x="T50" y="T51"/>
                    </a:cxn>
                    <a:cxn ang="T84">
                      <a:pos x="T52" y="T53"/>
                    </a:cxn>
                    <a:cxn ang="T85">
                      <a:pos x="T54" y="T55"/>
                    </a:cxn>
                    <a:cxn ang="T86">
                      <a:pos x="T56" y="T57"/>
                    </a:cxn>
                  </a:cxnLst>
                  <a:rect l="0" t="0" r="r" b="b"/>
                  <a:pathLst>
                    <a:path w="38" h="4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0" y="3"/>
                      </a:lnTo>
                      <a:lnTo>
                        <a:pt x="1" y="2"/>
                      </a:lnTo>
                      <a:close/>
                      <a:moveTo>
                        <a:pt x="1" y="2"/>
                      </a:moveTo>
                      <a:cubicBezTo>
                        <a:pt x="7" y="3"/>
                        <a:pt x="15" y="2"/>
                        <a:pt x="22" y="1"/>
                      </a:cubicBezTo>
                      <a:lnTo>
                        <a:pt x="22" y="2"/>
                      </a:lnTo>
                      <a:cubicBezTo>
                        <a:pt x="15" y="3"/>
                        <a:pt x="7" y="4"/>
                        <a:pt x="0" y="3"/>
                      </a:cubicBezTo>
                      <a:lnTo>
                        <a:pt x="1" y="2"/>
                      </a:lnTo>
                      <a:close/>
                      <a:moveTo>
                        <a:pt x="22" y="1"/>
                      </a:moveTo>
                      <a:cubicBezTo>
                        <a:pt x="26" y="1"/>
                        <a:pt x="29" y="0"/>
                        <a:pt x="33" y="0"/>
                      </a:cubicBezTo>
                      <a:lnTo>
                        <a:pt x="33" y="1"/>
                      </a:lnTo>
                      <a:cubicBezTo>
                        <a:pt x="29" y="2"/>
                        <a:pt x="26" y="2"/>
                        <a:pt x="22" y="2"/>
                      </a:cubicBezTo>
                      <a:lnTo>
                        <a:pt x="22" y="1"/>
                      </a:lnTo>
                      <a:close/>
                      <a:moveTo>
                        <a:pt x="33" y="0"/>
                      </a:moveTo>
                      <a:lnTo>
                        <a:pt x="33" y="0"/>
                      </a:lnTo>
                      <a:lnTo>
                        <a:pt x="33" y="1"/>
                      </a:lnTo>
                      <a:lnTo>
                        <a:pt x="33" y="0"/>
                      </a:lnTo>
                      <a:close/>
                      <a:moveTo>
                        <a:pt x="33" y="0"/>
                      </a:moveTo>
                      <a:cubicBezTo>
                        <a:pt x="34" y="0"/>
                        <a:pt x="35" y="1"/>
                        <a:pt x="36" y="1"/>
                      </a:cubicBezTo>
                      <a:lnTo>
                        <a:pt x="35" y="2"/>
                      </a:lnTo>
                      <a:cubicBezTo>
                        <a:pt x="34" y="2"/>
                        <a:pt x="34" y="1"/>
                        <a:pt x="33" y="1"/>
                      </a:cubicBezTo>
                      <a:lnTo>
                        <a:pt x="33" y="0"/>
                      </a:lnTo>
                      <a:close/>
                      <a:moveTo>
                        <a:pt x="36" y="1"/>
                      </a:moveTo>
                      <a:cubicBezTo>
                        <a:pt x="36" y="1"/>
                        <a:pt x="37" y="1"/>
                        <a:pt x="38" y="1"/>
                      </a:cubicBezTo>
                      <a:lnTo>
                        <a:pt x="38" y="3"/>
                      </a:lnTo>
                      <a:cubicBezTo>
                        <a:pt x="37" y="3"/>
                        <a:pt x="36" y="2"/>
                        <a:pt x="35" y="2"/>
                      </a:cubicBezTo>
                      <a:lnTo>
                        <a:pt x="36" y="1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342" name="Freeform 296"/>
                <p:cNvSpPr>
                  <a:spLocks noChangeArrowheads="1"/>
                </p:cNvSpPr>
                <p:nvPr/>
              </p:nvSpPr>
              <p:spPr bwMode="auto">
                <a:xfrm>
                  <a:off x="1305" y="3284"/>
                  <a:ext cx="117" cy="4"/>
                </a:xfrm>
                <a:custGeom>
                  <a:avLst/>
                  <a:gdLst>
                    <a:gd name="T0" fmla="*/ 137843 w 85"/>
                    <a:gd name="T1" fmla="*/ 2683 h 3"/>
                    <a:gd name="T2" fmla="*/ 140009 w 85"/>
                    <a:gd name="T3" fmla="*/ 1615 h 3"/>
                    <a:gd name="T4" fmla="*/ 137843 w 85"/>
                    <a:gd name="T5" fmla="*/ 2683 h 3"/>
                    <a:gd name="T6" fmla="*/ 87030 w 85"/>
                    <a:gd name="T7" fmla="*/ 0 h 3"/>
                    <a:gd name="T8" fmla="*/ 137843 w 85"/>
                    <a:gd name="T9" fmla="*/ 2683 h 3"/>
                    <a:gd name="T10" fmla="*/ 74028 w 85"/>
                    <a:gd name="T11" fmla="*/ 1615 h 3"/>
                    <a:gd name="T12" fmla="*/ 87030 w 85"/>
                    <a:gd name="T13" fmla="*/ 0 h 3"/>
                    <a:gd name="T14" fmla="*/ 74028 w 85"/>
                    <a:gd name="T15" fmla="*/ 1615 h 3"/>
                    <a:gd name="T16" fmla="*/ 74028 w 85"/>
                    <a:gd name="T17" fmla="*/ 0 h 3"/>
                    <a:gd name="T18" fmla="*/ 74028 w 85"/>
                    <a:gd name="T19" fmla="*/ 1615 h 3"/>
                    <a:gd name="T20" fmla="*/ 74028 w 85"/>
                    <a:gd name="T21" fmla="*/ 0 h 3"/>
                    <a:gd name="T22" fmla="*/ 74028 w 85"/>
                    <a:gd name="T23" fmla="*/ 0 h 3"/>
                    <a:gd name="T24" fmla="*/ 74028 w 85"/>
                    <a:gd name="T25" fmla="*/ 1615 h 3"/>
                    <a:gd name="T26" fmla="*/ 74028 w 85"/>
                    <a:gd name="T27" fmla="*/ 0 h 3"/>
                    <a:gd name="T28" fmla="*/ 74028 w 85"/>
                    <a:gd name="T29" fmla="*/ 1615 h 3"/>
                    <a:gd name="T30" fmla="*/ 69407 w 85"/>
                    <a:gd name="T31" fmla="*/ 1615 h 3"/>
                    <a:gd name="T32" fmla="*/ 74028 w 85"/>
                    <a:gd name="T33" fmla="*/ 1615 h 3"/>
                    <a:gd name="T34" fmla="*/ 69407 w 85"/>
                    <a:gd name="T35" fmla="*/ 1615 h 3"/>
                    <a:gd name="T36" fmla="*/ 69407 w 85"/>
                    <a:gd name="T37" fmla="*/ 1615 h 3"/>
                    <a:gd name="T38" fmla="*/ 62964 w 85"/>
                    <a:gd name="T39" fmla="*/ 2683 h 3"/>
                    <a:gd name="T40" fmla="*/ 69407 w 85"/>
                    <a:gd name="T41" fmla="*/ 1615 h 3"/>
                    <a:gd name="T42" fmla="*/ 62964 w 85"/>
                    <a:gd name="T43" fmla="*/ 2683 h 3"/>
                    <a:gd name="T44" fmla="*/ 52843 w 85"/>
                    <a:gd name="T45" fmla="*/ 1615 h 3"/>
                    <a:gd name="T46" fmla="*/ 62964 w 85"/>
                    <a:gd name="T47" fmla="*/ 2683 h 3"/>
                    <a:gd name="T48" fmla="*/ 52843 w 85"/>
                    <a:gd name="T49" fmla="*/ 4479 h 3"/>
                    <a:gd name="T50" fmla="*/ 52843 w 85"/>
                    <a:gd name="T51" fmla="*/ 2683 h 3"/>
                    <a:gd name="T52" fmla="*/ 52843 w 85"/>
                    <a:gd name="T53" fmla="*/ 4479 h 3"/>
                    <a:gd name="T54" fmla="*/ 35842 w 85"/>
                    <a:gd name="T55" fmla="*/ 2683 h 3"/>
                    <a:gd name="T56" fmla="*/ 52843 w 85"/>
                    <a:gd name="T57" fmla="*/ 4479 h 3"/>
                    <a:gd name="T58" fmla="*/ 35842 w 85"/>
                    <a:gd name="T59" fmla="*/ 2683 h 3"/>
                    <a:gd name="T60" fmla="*/ 35842 w 85"/>
                    <a:gd name="T61" fmla="*/ 4479 h 3"/>
                    <a:gd name="T62" fmla="*/ 15170 w 85"/>
                    <a:gd name="T63" fmla="*/ 2683 h 3"/>
                    <a:gd name="T64" fmla="*/ 35842 w 85"/>
                    <a:gd name="T65" fmla="*/ 4479 h 3"/>
                    <a:gd name="T66" fmla="*/ 0 w 85"/>
                    <a:gd name="T67" fmla="*/ 4479 h 3"/>
                    <a:gd name="T68" fmla="*/ 15170 w 85"/>
                    <a:gd name="T69" fmla="*/ 2683 h 3"/>
                    <a:gd name="T70" fmla="*/ 15170 w 85"/>
                    <a:gd name="T71" fmla="*/ 2683 h 3"/>
                    <a:gd name="T72" fmla="*/ 18081 w 85"/>
                    <a:gd name="T73" fmla="*/ 4479 h 3"/>
                    <a:gd name="T74" fmla="*/ 15170 w 85"/>
                    <a:gd name="T75" fmla="*/ 2683 h 3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</a:gdLst>
                  <a:ahLst/>
                  <a:cxnLst>
                    <a:cxn ang="T76">
                      <a:pos x="T0" y="T1"/>
                    </a:cxn>
                    <a:cxn ang="T77">
                      <a:pos x="T2" y="T3"/>
                    </a:cxn>
                    <a:cxn ang="T78">
                      <a:pos x="T4" y="T5"/>
                    </a:cxn>
                    <a:cxn ang="T79">
                      <a:pos x="T6" y="T7"/>
                    </a:cxn>
                    <a:cxn ang="T80">
                      <a:pos x="T8" y="T9"/>
                    </a:cxn>
                    <a:cxn ang="T81">
                      <a:pos x="T10" y="T11"/>
                    </a:cxn>
                    <a:cxn ang="T82">
                      <a:pos x="T12" y="T13"/>
                    </a:cxn>
                    <a:cxn ang="T83">
                      <a:pos x="T14" y="T15"/>
                    </a:cxn>
                    <a:cxn ang="T84">
                      <a:pos x="T16" y="T17"/>
                    </a:cxn>
                    <a:cxn ang="T85">
                      <a:pos x="T18" y="T19"/>
                    </a:cxn>
                    <a:cxn ang="T86">
                      <a:pos x="T20" y="T21"/>
                    </a:cxn>
                    <a:cxn ang="T87">
                      <a:pos x="T22" y="T23"/>
                    </a:cxn>
                    <a:cxn ang="T88">
                      <a:pos x="T24" y="T25"/>
                    </a:cxn>
                    <a:cxn ang="T89">
                      <a:pos x="T26" y="T27"/>
                    </a:cxn>
                    <a:cxn ang="T90">
                      <a:pos x="T28" y="T29"/>
                    </a:cxn>
                    <a:cxn ang="T91">
                      <a:pos x="T30" y="T31"/>
                    </a:cxn>
                    <a:cxn ang="T92">
                      <a:pos x="T32" y="T33"/>
                    </a:cxn>
                    <a:cxn ang="T93">
                      <a:pos x="T34" y="T35"/>
                    </a:cxn>
                    <a:cxn ang="T94">
                      <a:pos x="T36" y="T37"/>
                    </a:cxn>
                    <a:cxn ang="T95">
                      <a:pos x="T38" y="T39"/>
                    </a:cxn>
                    <a:cxn ang="T96">
                      <a:pos x="T40" y="T41"/>
                    </a:cxn>
                    <a:cxn ang="T97">
                      <a:pos x="T42" y="T43"/>
                    </a:cxn>
                    <a:cxn ang="T98">
                      <a:pos x="T44" y="T45"/>
                    </a:cxn>
                    <a:cxn ang="T99">
                      <a:pos x="T46" y="T47"/>
                    </a:cxn>
                    <a:cxn ang="T100">
                      <a:pos x="T48" y="T49"/>
                    </a:cxn>
                    <a:cxn ang="T101">
                      <a:pos x="T50" y="T51"/>
                    </a:cxn>
                    <a:cxn ang="T102">
                      <a:pos x="T52" y="T53"/>
                    </a:cxn>
                    <a:cxn ang="T103">
                      <a:pos x="T54" y="T55"/>
                    </a:cxn>
                    <a:cxn ang="T104">
                      <a:pos x="T56" y="T57"/>
                    </a:cxn>
                    <a:cxn ang="T105">
                      <a:pos x="T58" y="T59"/>
                    </a:cxn>
                    <a:cxn ang="T106">
                      <a:pos x="T60" y="T61"/>
                    </a:cxn>
                    <a:cxn ang="T107">
                      <a:pos x="T62" y="T63"/>
                    </a:cxn>
                    <a:cxn ang="T108">
                      <a:pos x="T64" y="T65"/>
                    </a:cxn>
                    <a:cxn ang="T109">
                      <a:pos x="T66" y="T67"/>
                    </a:cxn>
                    <a:cxn ang="T110">
                      <a:pos x="T68" y="T69"/>
                    </a:cxn>
                    <a:cxn ang="T111">
                      <a:pos x="T70" y="T71"/>
                    </a:cxn>
                    <a:cxn ang="T112">
                      <a:pos x="T72" y="T73"/>
                    </a:cxn>
                    <a:cxn ang="T113">
                      <a:pos x="T74" y="T75"/>
                    </a:cxn>
                  </a:cxnLst>
                  <a:rect l="0" t="0" r="r" b="b"/>
                  <a:pathLst>
                    <a:path w="85" h="3">
                      <a:moveTo>
                        <a:pt x="85" y="2"/>
                      </a:moveTo>
                      <a:lnTo>
                        <a:pt x="84" y="2"/>
                      </a:lnTo>
                      <a:lnTo>
                        <a:pt x="85" y="1"/>
                      </a:lnTo>
                      <a:lnTo>
                        <a:pt x="85" y="2"/>
                      </a:lnTo>
                      <a:close/>
                      <a:moveTo>
                        <a:pt x="84" y="2"/>
                      </a:moveTo>
                      <a:cubicBezTo>
                        <a:pt x="75" y="1"/>
                        <a:pt x="64" y="1"/>
                        <a:pt x="53" y="1"/>
                      </a:cubicBezTo>
                      <a:lnTo>
                        <a:pt x="53" y="0"/>
                      </a:lnTo>
                      <a:cubicBezTo>
                        <a:pt x="64" y="0"/>
                        <a:pt x="75" y="0"/>
                        <a:pt x="85" y="1"/>
                      </a:cubicBezTo>
                      <a:lnTo>
                        <a:pt x="84" y="2"/>
                      </a:lnTo>
                      <a:close/>
                      <a:moveTo>
                        <a:pt x="53" y="1"/>
                      </a:moveTo>
                      <a:cubicBezTo>
                        <a:pt x="50" y="1"/>
                        <a:pt x="48" y="1"/>
                        <a:pt x="45" y="1"/>
                      </a:cubicBezTo>
                      <a:lnTo>
                        <a:pt x="45" y="0"/>
                      </a:lnTo>
                      <a:cubicBezTo>
                        <a:pt x="48" y="0"/>
                        <a:pt x="51" y="0"/>
                        <a:pt x="53" y="0"/>
                      </a:cubicBezTo>
                      <a:lnTo>
                        <a:pt x="53" y="1"/>
                      </a:lnTo>
                      <a:close/>
                      <a:moveTo>
                        <a:pt x="45" y="1"/>
                      </a:moveTo>
                      <a:lnTo>
                        <a:pt x="45" y="1"/>
                      </a:lnTo>
                      <a:lnTo>
                        <a:pt x="45" y="0"/>
                      </a:lnTo>
                      <a:lnTo>
                        <a:pt x="45" y="1"/>
                      </a:lnTo>
                      <a:close/>
                      <a:moveTo>
                        <a:pt x="45" y="0"/>
                      </a:moveTo>
                      <a:lnTo>
                        <a:pt x="45" y="0"/>
                      </a:lnTo>
                      <a:lnTo>
                        <a:pt x="45" y="1"/>
                      </a:lnTo>
                      <a:lnTo>
                        <a:pt x="45" y="0"/>
                      </a:lnTo>
                      <a:close/>
                      <a:moveTo>
                        <a:pt x="45" y="1"/>
                      </a:moveTo>
                      <a:cubicBezTo>
                        <a:pt x="45" y="1"/>
                        <a:pt x="45" y="1"/>
                        <a:pt x="45" y="1"/>
                      </a:cubicBezTo>
                      <a:lnTo>
                        <a:pt x="44" y="0"/>
                      </a:lnTo>
                      <a:cubicBezTo>
                        <a:pt x="45" y="0"/>
                        <a:pt x="45" y="0"/>
                        <a:pt x="45" y="0"/>
                      </a:cubicBezTo>
                      <a:lnTo>
                        <a:pt x="45" y="1"/>
                      </a:lnTo>
                      <a:close/>
                      <a:moveTo>
                        <a:pt x="45" y="1"/>
                      </a:moveTo>
                      <a:cubicBezTo>
                        <a:pt x="44" y="2"/>
                        <a:pt x="43" y="2"/>
                        <a:pt x="42" y="2"/>
                      </a:cubicBezTo>
                      <a:lnTo>
                        <a:pt x="42" y="1"/>
                      </a:lnTo>
                      <a:cubicBezTo>
                        <a:pt x="42" y="1"/>
                        <a:pt x="43" y="0"/>
                        <a:pt x="44" y="0"/>
                      </a:cubicBezTo>
                      <a:lnTo>
                        <a:pt x="45" y="1"/>
                      </a:lnTo>
                      <a:close/>
                      <a:moveTo>
                        <a:pt x="42" y="1"/>
                      </a:moveTo>
                      <a:lnTo>
                        <a:pt x="42" y="1"/>
                      </a:lnTo>
                      <a:close/>
                      <a:moveTo>
                        <a:pt x="42" y="2"/>
                      </a:moveTo>
                      <a:cubicBezTo>
                        <a:pt x="41" y="2"/>
                        <a:pt x="39" y="2"/>
                        <a:pt x="38" y="2"/>
                      </a:cubicBezTo>
                      <a:lnTo>
                        <a:pt x="38" y="1"/>
                      </a:lnTo>
                      <a:cubicBezTo>
                        <a:pt x="39" y="1"/>
                        <a:pt x="40" y="1"/>
                        <a:pt x="42" y="1"/>
                      </a:cubicBezTo>
                      <a:lnTo>
                        <a:pt x="42" y="2"/>
                      </a:lnTo>
                      <a:close/>
                      <a:moveTo>
                        <a:pt x="38" y="2"/>
                      </a:moveTo>
                      <a:cubicBezTo>
                        <a:pt x="36" y="2"/>
                        <a:pt x="34" y="2"/>
                        <a:pt x="32" y="3"/>
                      </a:cubicBezTo>
                      <a:lnTo>
                        <a:pt x="32" y="1"/>
                      </a:lnTo>
                      <a:cubicBezTo>
                        <a:pt x="34" y="1"/>
                        <a:pt x="36" y="1"/>
                        <a:pt x="38" y="1"/>
                      </a:cubicBezTo>
                      <a:lnTo>
                        <a:pt x="38" y="2"/>
                      </a:lnTo>
                      <a:close/>
                      <a:moveTo>
                        <a:pt x="32" y="3"/>
                      </a:moveTo>
                      <a:lnTo>
                        <a:pt x="32" y="3"/>
                      </a:lnTo>
                      <a:lnTo>
                        <a:pt x="32" y="2"/>
                      </a:lnTo>
                      <a:lnTo>
                        <a:pt x="32" y="3"/>
                      </a:lnTo>
                      <a:close/>
                      <a:moveTo>
                        <a:pt x="32" y="3"/>
                      </a:moveTo>
                      <a:cubicBezTo>
                        <a:pt x="28" y="3"/>
                        <a:pt x="25" y="3"/>
                        <a:pt x="22" y="3"/>
                      </a:cubicBezTo>
                      <a:lnTo>
                        <a:pt x="22" y="2"/>
                      </a:lnTo>
                      <a:cubicBezTo>
                        <a:pt x="25" y="2"/>
                        <a:pt x="28" y="2"/>
                        <a:pt x="32" y="1"/>
                      </a:cubicBezTo>
                      <a:lnTo>
                        <a:pt x="32" y="3"/>
                      </a:lnTo>
                      <a:close/>
                      <a:moveTo>
                        <a:pt x="22" y="2"/>
                      </a:moveTo>
                      <a:lnTo>
                        <a:pt x="22" y="2"/>
                      </a:lnTo>
                      <a:close/>
                      <a:moveTo>
                        <a:pt x="22" y="3"/>
                      </a:moveTo>
                      <a:cubicBezTo>
                        <a:pt x="18" y="3"/>
                        <a:pt x="14" y="2"/>
                        <a:pt x="10" y="3"/>
                      </a:cubicBezTo>
                      <a:lnTo>
                        <a:pt x="9" y="2"/>
                      </a:lnTo>
                      <a:cubicBezTo>
                        <a:pt x="14" y="1"/>
                        <a:pt x="18" y="1"/>
                        <a:pt x="22" y="2"/>
                      </a:cubicBezTo>
                      <a:lnTo>
                        <a:pt x="22" y="3"/>
                      </a:lnTo>
                      <a:close/>
                      <a:moveTo>
                        <a:pt x="9" y="3"/>
                      </a:moveTo>
                      <a:lnTo>
                        <a:pt x="0" y="3"/>
                      </a:lnTo>
                      <a:lnTo>
                        <a:pt x="9" y="2"/>
                      </a:lnTo>
                      <a:lnTo>
                        <a:pt x="9" y="3"/>
                      </a:lnTo>
                      <a:close/>
                      <a:moveTo>
                        <a:pt x="9" y="2"/>
                      </a:moveTo>
                      <a:lnTo>
                        <a:pt x="11" y="2"/>
                      </a:lnTo>
                      <a:lnTo>
                        <a:pt x="11" y="3"/>
                      </a:lnTo>
                      <a:lnTo>
                        <a:pt x="9" y="3"/>
                      </a:lnTo>
                      <a:lnTo>
                        <a:pt x="9" y="2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343" name="Freeform 297"/>
                <p:cNvSpPr>
                  <a:spLocks noChangeArrowheads="1"/>
                </p:cNvSpPr>
                <p:nvPr/>
              </p:nvSpPr>
              <p:spPr bwMode="auto">
                <a:xfrm>
                  <a:off x="1175" y="3362"/>
                  <a:ext cx="35" cy="2"/>
                </a:xfrm>
                <a:custGeom>
                  <a:avLst/>
                  <a:gdLst>
                    <a:gd name="T0" fmla="*/ 1613 w 26"/>
                    <a:gd name="T1" fmla="*/ 0 h 2"/>
                    <a:gd name="T2" fmla="*/ 12067 w 26"/>
                    <a:gd name="T3" fmla="*/ 0 h 2"/>
                    <a:gd name="T4" fmla="*/ 12067 w 26"/>
                    <a:gd name="T5" fmla="*/ 210 h 2"/>
                    <a:gd name="T6" fmla="*/ 0 w 26"/>
                    <a:gd name="T7" fmla="*/ 0 h 2"/>
                    <a:gd name="T8" fmla="*/ 1613 w 26"/>
                    <a:gd name="T9" fmla="*/ 0 h 2"/>
                    <a:gd name="T10" fmla="*/ 12067 w 26"/>
                    <a:gd name="T11" fmla="*/ 0 h 2"/>
                    <a:gd name="T12" fmla="*/ 23634 w 26"/>
                    <a:gd name="T13" fmla="*/ 0 h 2"/>
                    <a:gd name="T14" fmla="*/ 22531 w 26"/>
                    <a:gd name="T15" fmla="*/ 210 h 2"/>
                    <a:gd name="T16" fmla="*/ 12067 w 26"/>
                    <a:gd name="T17" fmla="*/ 210 h 2"/>
                    <a:gd name="T18" fmla="*/ 12067 w 26"/>
                    <a:gd name="T19" fmla="*/ 0 h 2"/>
                    <a:gd name="T20" fmla="*/ 23634 w 26"/>
                    <a:gd name="T21" fmla="*/ 0 h 2"/>
                    <a:gd name="T22" fmla="*/ 25321 w 26"/>
                    <a:gd name="T23" fmla="*/ 140 h 2"/>
                    <a:gd name="T24" fmla="*/ 23634 w 26"/>
                    <a:gd name="T25" fmla="*/ 140 h 2"/>
                    <a:gd name="T26" fmla="*/ 22531 w 26"/>
                    <a:gd name="T27" fmla="*/ 140 h 2"/>
                    <a:gd name="T28" fmla="*/ 23634 w 26"/>
                    <a:gd name="T29" fmla="*/ 0 h 2"/>
                    <a:gd name="T30" fmla="*/ 23634 w 26"/>
                    <a:gd name="T31" fmla="*/ 140 h 2"/>
                    <a:gd name="T32" fmla="*/ 23634 w 26"/>
                    <a:gd name="T33" fmla="*/ 140 h 2"/>
                    <a:gd name="T34" fmla="*/ 22531 w 26"/>
                    <a:gd name="T35" fmla="*/ 140 h 2"/>
                    <a:gd name="T36" fmla="*/ 22531 w 26"/>
                    <a:gd name="T37" fmla="*/ 0 h 2"/>
                    <a:gd name="T38" fmla="*/ 23634 w 26"/>
                    <a:gd name="T39" fmla="*/ 140 h 2"/>
                    <a:gd name="T40" fmla="*/ 22531 w 26"/>
                    <a:gd name="T41" fmla="*/ 140 h 2"/>
                    <a:gd name="T42" fmla="*/ 22531 w 26"/>
                    <a:gd name="T43" fmla="*/ 140 h 2"/>
                    <a:gd name="T44" fmla="*/ 22531 w 26"/>
                    <a:gd name="T45" fmla="*/ 140 h 2"/>
                    <a:gd name="T46" fmla="*/ 23634 w 26"/>
                    <a:gd name="T47" fmla="*/ 140 h 2"/>
                    <a:gd name="T48" fmla="*/ 30422 w 26"/>
                    <a:gd name="T49" fmla="*/ 0 h 2"/>
                    <a:gd name="T50" fmla="*/ 30422 w 26"/>
                    <a:gd name="T51" fmla="*/ 210 h 2"/>
                    <a:gd name="T52" fmla="*/ 22531 w 26"/>
                    <a:gd name="T53" fmla="*/ 140 h 2"/>
                    <a:gd name="T54" fmla="*/ 23634 w 26"/>
                    <a:gd name="T55" fmla="*/ 140 h 2"/>
                    <a:gd name="T56" fmla="*/ 30422 w 26"/>
                    <a:gd name="T57" fmla="*/ 0 h 2"/>
                    <a:gd name="T58" fmla="*/ 39076 w 26"/>
                    <a:gd name="T59" fmla="*/ 140 h 2"/>
                    <a:gd name="T60" fmla="*/ 37253 w 26"/>
                    <a:gd name="T61" fmla="*/ 140 h 2"/>
                    <a:gd name="T62" fmla="*/ 30422 w 26"/>
                    <a:gd name="T63" fmla="*/ 210 h 2"/>
                    <a:gd name="T64" fmla="*/ 30422 w 26"/>
                    <a:gd name="T65" fmla="*/ 0 h 2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26" h="2">
                      <a:moveTo>
                        <a:pt x="1" y="0"/>
                      </a:moveTo>
                      <a:cubicBezTo>
                        <a:pt x="1" y="1"/>
                        <a:pt x="5" y="1"/>
                        <a:pt x="8" y="0"/>
                      </a:cubicBezTo>
                      <a:lnTo>
                        <a:pt x="8" y="2"/>
                      </a:lnTo>
                      <a:cubicBezTo>
                        <a:pt x="4" y="2"/>
                        <a:pt x="0" y="2"/>
                        <a:pt x="0" y="0"/>
                      </a:cubicBezTo>
                      <a:lnTo>
                        <a:pt x="1" y="0"/>
                      </a:lnTo>
                      <a:close/>
                      <a:moveTo>
                        <a:pt x="8" y="0"/>
                      </a:moveTo>
                      <a:cubicBezTo>
                        <a:pt x="11" y="0"/>
                        <a:pt x="14" y="0"/>
                        <a:pt x="16" y="0"/>
                      </a:cubicBezTo>
                      <a:lnTo>
                        <a:pt x="15" y="2"/>
                      </a:lnTo>
                      <a:cubicBezTo>
                        <a:pt x="14" y="1"/>
                        <a:pt x="11" y="1"/>
                        <a:pt x="8" y="2"/>
                      </a:cubicBezTo>
                      <a:lnTo>
                        <a:pt x="8" y="0"/>
                      </a:lnTo>
                      <a:close/>
                      <a:moveTo>
                        <a:pt x="16" y="0"/>
                      </a:moveTo>
                      <a:lnTo>
                        <a:pt x="17" y="1"/>
                      </a:lnTo>
                      <a:lnTo>
                        <a:pt x="16" y="1"/>
                      </a:lnTo>
                      <a:lnTo>
                        <a:pt x="15" y="1"/>
                      </a:lnTo>
                      <a:lnTo>
                        <a:pt x="16" y="0"/>
                      </a:lnTo>
                      <a:close/>
                      <a:moveTo>
                        <a:pt x="16" y="1"/>
                      </a:moveTo>
                      <a:cubicBezTo>
                        <a:pt x="15" y="2"/>
                        <a:pt x="16" y="0"/>
                        <a:pt x="16" y="1"/>
                      </a:cubicBezTo>
                      <a:lnTo>
                        <a:pt x="15" y="1"/>
                      </a:lnTo>
                      <a:cubicBezTo>
                        <a:pt x="14" y="1"/>
                        <a:pt x="14" y="1"/>
                        <a:pt x="15" y="0"/>
                      </a:cubicBezTo>
                      <a:lnTo>
                        <a:pt x="16" y="1"/>
                      </a:lnTo>
                      <a:close/>
                      <a:moveTo>
                        <a:pt x="15" y="1"/>
                      </a:moveTo>
                      <a:lnTo>
                        <a:pt x="15" y="1"/>
                      </a:lnTo>
                      <a:close/>
                      <a:moveTo>
                        <a:pt x="16" y="1"/>
                      </a:moveTo>
                      <a:cubicBezTo>
                        <a:pt x="16" y="1"/>
                        <a:pt x="18" y="0"/>
                        <a:pt x="20" y="0"/>
                      </a:cubicBezTo>
                      <a:lnTo>
                        <a:pt x="20" y="2"/>
                      </a:lnTo>
                      <a:cubicBezTo>
                        <a:pt x="17" y="2"/>
                        <a:pt x="15" y="2"/>
                        <a:pt x="15" y="1"/>
                      </a:cubicBezTo>
                      <a:lnTo>
                        <a:pt x="16" y="1"/>
                      </a:lnTo>
                      <a:close/>
                      <a:moveTo>
                        <a:pt x="20" y="0"/>
                      </a:moveTo>
                      <a:cubicBezTo>
                        <a:pt x="23" y="0"/>
                        <a:pt x="26" y="0"/>
                        <a:pt x="26" y="1"/>
                      </a:cubicBezTo>
                      <a:lnTo>
                        <a:pt x="25" y="1"/>
                      </a:lnTo>
                      <a:cubicBezTo>
                        <a:pt x="25" y="1"/>
                        <a:pt x="22" y="1"/>
                        <a:pt x="20" y="2"/>
                      </a:cubicBezTo>
                      <a:lnTo>
                        <a:pt x="20" y="0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344" name="Freeform 298"/>
                <p:cNvSpPr>
                  <a:spLocks noChangeArrowheads="1"/>
                </p:cNvSpPr>
                <p:nvPr/>
              </p:nvSpPr>
              <p:spPr bwMode="auto">
                <a:xfrm>
                  <a:off x="1094" y="3452"/>
                  <a:ext cx="118" cy="24"/>
                </a:xfrm>
                <a:custGeom>
                  <a:avLst/>
                  <a:gdLst>
                    <a:gd name="T0" fmla="*/ 65371 w 85"/>
                    <a:gd name="T1" fmla="*/ 40456 h 15"/>
                    <a:gd name="T2" fmla="*/ 150950 w 85"/>
                    <a:gd name="T3" fmla="*/ 24325 h 15"/>
                    <a:gd name="T4" fmla="*/ 93934 w 85"/>
                    <a:gd name="T5" fmla="*/ 3712 h 15"/>
                    <a:gd name="T6" fmla="*/ 8167 w 85"/>
                    <a:gd name="T7" fmla="*/ 20752 h 15"/>
                    <a:gd name="T8" fmla="*/ 65371 w 85"/>
                    <a:gd name="T9" fmla="*/ 40456 h 15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85" h="15">
                      <a:moveTo>
                        <a:pt x="35" y="14"/>
                      </a:moveTo>
                      <a:cubicBezTo>
                        <a:pt x="56" y="15"/>
                        <a:pt x="77" y="12"/>
                        <a:pt x="81" y="8"/>
                      </a:cubicBezTo>
                      <a:cubicBezTo>
                        <a:pt x="85" y="5"/>
                        <a:pt x="71" y="2"/>
                        <a:pt x="50" y="1"/>
                      </a:cubicBezTo>
                      <a:cubicBezTo>
                        <a:pt x="28" y="0"/>
                        <a:pt x="8" y="3"/>
                        <a:pt x="4" y="7"/>
                      </a:cubicBezTo>
                      <a:cubicBezTo>
                        <a:pt x="0" y="10"/>
                        <a:pt x="13" y="13"/>
                        <a:pt x="35" y="14"/>
                      </a:cubicBezTo>
                      <a:close/>
                    </a:path>
                  </a:pathLst>
                </a:custGeom>
                <a:noFill/>
                <a:ln w="9525" cap="sq">
                  <a:solidFill>
                    <a:srgbClr val="949393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345" name="Freeform 299"/>
                <p:cNvSpPr>
                  <a:spLocks noChangeArrowheads="1"/>
                </p:cNvSpPr>
                <p:nvPr/>
              </p:nvSpPr>
              <p:spPr bwMode="auto">
                <a:xfrm>
                  <a:off x="1126" y="3456"/>
                  <a:ext cx="50" cy="16"/>
                </a:xfrm>
                <a:custGeom>
                  <a:avLst/>
                  <a:gdLst>
                    <a:gd name="T0" fmla="*/ 19295 w 37"/>
                    <a:gd name="T1" fmla="*/ 30114 h 10"/>
                    <a:gd name="T2" fmla="*/ 50649 w 37"/>
                    <a:gd name="T3" fmla="*/ 18821 h 10"/>
                    <a:gd name="T4" fmla="*/ 36346 w 37"/>
                    <a:gd name="T5" fmla="*/ 0 h 10"/>
                    <a:gd name="T6" fmla="*/ 4305 w 37"/>
                    <a:gd name="T7" fmla="*/ 15203 h 10"/>
                    <a:gd name="T8" fmla="*/ 19295 w 37"/>
                    <a:gd name="T9" fmla="*/ 30114 h 1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7" h="10">
                      <a:moveTo>
                        <a:pt x="13" y="10"/>
                      </a:moveTo>
                      <a:cubicBezTo>
                        <a:pt x="22" y="10"/>
                        <a:pt x="31" y="8"/>
                        <a:pt x="34" y="6"/>
                      </a:cubicBezTo>
                      <a:cubicBezTo>
                        <a:pt x="37" y="3"/>
                        <a:pt x="32" y="1"/>
                        <a:pt x="24" y="0"/>
                      </a:cubicBezTo>
                      <a:cubicBezTo>
                        <a:pt x="15" y="0"/>
                        <a:pt x="6" y="2"/>
                        <a:pt x="3" y="5"/>
                      </a:cubicBezTo>
                      <a:cubicBezTo>
                        <a:pt x="0" y="7"/>
                        <a:pt x="4" y="10"/>
                        <a:pt x="13" y="10"/>
                      </a:cubicBezTo>
                      <a:close/>
                    </a:path>
                  </a:pathLst>
                </a:custGeom>
                <a:solidFill>
                  <a:srgbClr val="7A7878"/>
                </a:solidFill>
                <a:ln w="9525" cap="sq">
                  <a:solidFill>
                    <a:srgbClr val="949393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346" name="Freeform 300"/>
                <p:cNvSpPr>
                  <a:spLocks noChangeArrowheads="1"/>
                </p:cNvSpPr>
                <p:nvPr/>
              </p:nvSpPr>
              <p:spPr bwMode="auto">
                <a:xfrm>
                  <a:off x="1072" y="3576"/>
                  <a:ext cx="174" cy="17"/>
                </a:xfrm>
                <a:custGeom>
                  <a:avLst/>
                  <a:gdLst>
                    <a:gd name="T0" fmla="*/ 216467 w 126"/>
                    <a:gd name="T1" fmla="*/ 74851 h 10"/>
                    <a:gd name="T2" fmla="*/ 145699 w 126"/>
                    <a:gd name="T3" fmla="*/ 44030 h 10"/>
                    <a:gd name="T4" fmla="*/ 0 w 126"/>
                    <a:gd name="T5" fmla="*/ 0 h 10"/>
                    <a:gd name="T6" fmla="*/ 0 w 126"/>
                    <a:gd name="T7" fmla="*/ 0 h 10"/>
                    <a:gd name="T8" fmla="*/ 216467 w 126"/>
                    <a:gd name="T9" fmla="*/ 74851 h 1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26" h="10">
                      <a:moveTo>
                        <a:pt x="126" y="9"/>
                      </a:moveTo>
                      <a:cubicBezTo>
                        <a:pt x="113" y="7"/>
                        <a:pt x="101" y="4"/>
                        <a:pt x="85" y="5"/>
                      </a:cubicBezTo>
                      <a:cubicBezTo>
                        <a:pt x="51" y="7"/>
                        <a:pt x="17" y="1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126" y="9"/>
                      </a:lnTo>
                      <a:close/>
                    </a:path>
                  </a:pathLst>
                </a:custGeom>
                <a:solidFill>
                  <a:srgbClr val="7A7878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347" name="Freeform 301"/>
                <p:cNvSpPr>
                  <a:spLocks noChangeArrowheads="1"/>
                </p:cNvSpPr>
                <p:nvPr/>
              </p:nvSpPr>
              <p:spPr bwMode="auto">
                <a:xfrm>
                  <a:off x="1072" y="3576"/>
                  <a:ext cx="174" cy="17"/>
                </a:xfrm>
                <a:custGeom>
                  <a:avLst/>
                  <a:gdLst>
                    <a:gd name="T0" fmla="*/ 216467 w 126"/>
                    <a:gd name="T1" fmla="*/ 74851 h 10"/>
                    <a:gd name="T2" fmla="*/ 145699 w 126"/>
                    <a:gd name="T3" fmla="*/ 44030 h 10"/>
                    <a:gd name="T4" fmla="*/ 0 w 126"/>
                    <a:gd name="T5" fmla="*/ 0 h 10"/>
                    <a:gd name="T6" fmla="*/ 0 w 126"/>
                    <a:gd name="T7" fmla="*/ 0 h 10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126" h="10">
                      <a:moveTo>
                        <a:pt x="126" y="9"/>
                      </a:moveTo>
                      <a:cubicBezTo>
                        <a:pt x="113" y="7"/>
                        <a:pt x="101" y="4"/>
                        <a:pt x="85" y="5"/>
                      </a:cubicBezTo>
                      <a:cubicBezTo>
                        <a:pt x="51" y="7"/>
                        <a:pt x="17" y="1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</a:path>
                  </a:pathLst>
                </a:custGeom>
                <a:noFill/>
                <a:ln w="9525" cap="sq">
                  <a:solidFill>
                    <a:srgbClr val="C1C0B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348" name="Freeform 302"/>
                <p:cNvSpPr>
                  <a:spLocks noChangeArrowheads="1"/>
                </p:cNvSpPr>
                <p:nvPr/>
              </p:nvSpPr>
              <p:spPr bwMode="auto">
                <a:xfrm>
                  <a:off x="1115" y="3493"/>
                  <a:ext cx="41" cy="7"/>
                </a:xfrm>
                <a:custGeom>
                  <a:avLst/>
                  <a:gdLst>
                    <a:gd name="T0" fmla="*/ 0 w 30"/>
                    <a:gd name="T1" fmla="*/ 1662 h 5"/>
                    <a:gd name="T2" fmla="*/ 53452 w 30"/>
                    <a:gd name="T3" fmla="*/ 6819 h 5"/>
                    <a:gd name="T4" fmla="*/ 0 w 30"/>
                    <a:gd name="T5" fmla="*/ 1662 h 5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30" h="5">
                      <a:moveTo>
                        <a:pt x="0" y="1"/>
                      </a:moveTo>
                      <a:cubicBezTo>
                        <a:pt x="12" y="1"/>
                        <a:pt x="27" y="0"/>
                        <a:pt x="30" y="5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7A7878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349" name="Freeform 303"/>
                <p:cNvSpPr>
                  <a:spLocks noChangeArrowheads="1"/>
                </p:cNvSpPr>
                <p:nvPr/>
              </p:nvSpPr>
              <p:spPr bwMode="auto">
                <a:xfrm>
                  <a:off x="1115" y="3493"/>
                  <a:ext cx="41" cy="7"/>
                </a:xfrm>
                <a:custGeom>
                  <a:avLst/>
                  <a:gdLst>
                    <a:gd name="T0" fmla="*/ 0 w 30"/>
                    <a:gd name="T1" fmla="*/ 1662 h 5"/>
                    <a:gd name="T2" fmla="*/ 53452 w 30"/>
                    <a:gd name="T3" fmla="*/ 6819 h 5"/>
                    <a:gd name="T4" fmla="*/ 0 60000 65536"/>
                    <a:gd name="T5" fmla="*/ 0 60000 65536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0" t="0" r="r" b="b"/>
                  <a:pathLst>
                    <a:path w="30" h="5">
                      <a:moveTo>
                        <a:pt x="0" y="1"/>
                      </a:moveTo>
                      <a:cubicBezTo>
                        <a:pt x="12" y="1"/>
                        <a:pt x="27" y="0"/>
                        <a:pt x="30" y="5"/>
                      </a:cubicBezTo>
                    </a:path>
                  </a:pathLst>
                </a:custGeom>
                <a:noFill/>
                <a:ln w="9525" cap="sq">
                  <a:solidFill>
                    <a:srgbClr val="C1C0B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350" name="Freeform 304"/>
                <p:cNvSpPr>
                  <a:spLocks noChangeArrowheads="1"/>
                </p:cNvSpPr>
                <p:nvPr/>
              </p:nvSpPr>
              <p:spPr bwMode="auto">
                <a:xfrm>
                  <a:off x="1148" y="3416"/>
                  <a:ext cx="57" cy="21"/>
                </a:xfrm>
                <a:custGeom>
                  <a:avLst/>
                  <a:gdLst>
                    <a:gd name="T0" fmla="*/ 0 w 42"/>
                    <a:gd name="T1" fmla="*/ 0 h 13"/>
                    <a:gd name="T2" fmla="*/ 41421 w 42"/>
                    <a:gd name="T3" fmla="*/ 17432 h 13"/>
                    <a:gd name="T4" fmla="*/ 50030 w 42"/>
                    <a:gd name="T5" fmla="*/ 21551 h 13"/>
                    <a:gd name="T6" fmla="*/ 61751 w 42"/>
                    <a:gd name="T7" fmla="*/ 45488 h 13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42" h="13">
                      <a:moveTo>
                        <a:pt x="0" y="0"/>
                      </a:moveTo>
                      <a:cubicBezTo>
                        <a:pt x="8" y="3"/>
                        <a:pt x="18" y="3"/>
                        <a:pt x="28" y="5"/>
                      </a:cubicBezTo>
                      <a:cubicBezTo>
                        <a:pt x="31" y="5"/>
                        <a:pt x="33" y="5"/>
                        <a:pt x="34" y="6"/>
                      </a:cubicBezTo>
                      <a:cubicBezTo>
                        <a:pt x="38" y="7"/>
                        <a:pt x="37" y="12"/>
                        <a:pt x="42" y="13"/>
                      </a:cubicBezTo>
                    </a:path>
                  </a:pathLst>
                </a:custGeom>
                <a:noFill/>
                <a:ln w="9525" cap="sq">
                  <a:solidFill>
                    <a:srgbClr val="C1C0B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351" name="Freeform 305"/>
                <p:cNvSpPr>
                  <a:spLocks noChangeArrowheads="1"/>
                </p:cNvSpPr>
                <p:nvPr/>
              </p:nvSpPr>
              <p:spPr bwMode="auto">
                <a:xfrm>
                  <a:off x="1164" y="3504"/>
                  <a:ext cx="56" cy="12"/>
                </a:xfrm>
                <a:custGeom>
                  <a:avLst/>
                  <a:gdLst>
                    <a:gd name="T0" fmla="*/ 69432 w 41"/>
                    <a:gd name="T1" fmla="*/ 16037 h 8"/>
                    <a:gd name="T2" fmla="*/ 0 w 41"/>
                    <a:gd name="T3" fmla="*/ 0 h 8"/>
                    <a:gd name="T4" fmla="*/ 0 60000 65536"/>
                    <a:gd name="T5" fmla="*/ 0 60000 65536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0" t="0" r="r" b="b"/>
                  <a:pathLst>
                    <a:path w="41" h="8">
                      <a:moveTo>
                        <a:pt x="41" y="7"/>
                      </a:moveTo>
                      <a:cubicBezTo>
                        <a:pt x="23" y="8"/>
                        <a:pt x="10" y="4"/>
                        <a:pt x="0" y="0"/>
                      </a:cubicBezTo>
                    </a:path>
                  </a:pathLst>
                </a:custGeom>
                <a:noFill/>
                <a:ln w="9525" cap="sq">
                  <a:solidFill>
                    <a:srgbClr val="C1C0B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352" name="Freeform 306"/>
                <p:cNvSpPr>
                  <a:spLocks noChangeArrowheads="1"/>
                </p:cNvSpPr>
                <p:nvPr/>
              </p:nvSpPr>
              <p:spPr bwMode="auto">
                <a:xfrm>
                  <a:off x="1132" y="3557"/>
                  <a:ext cx="103" cy="9"/>
                </a:xfrm>
                <a:custGeom>
                  <a:avLst/>
                  <a:gdLst>
                    <a:gd name="T0" fmla="*/ 0 w 75"/>
                    <a:gd name="T1" fmla="*/ 9084 h 6"/>
                    <a:gd name="T2" fmla="*/ 75651 w 75"/>
                    <a:gd name="T3" fmla="*/ 3279 h 6"/>
                    <a:gd name="T4" fmla="*/ 103361 w 75"/>
                    <a:gd name="T5" fmla="*/ 13445 h 6"/>
                    <a:gd name="T6" fmla="*/ 126877 w 75"/>
                    <a:gd name="T7" fmla="*/ 15128 h 6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75" h="6">
                      <a:moveTo>
                        <a:pt x="0" y="3"/>
                      </a:moveTo>
                      <a:cubicBezTo>
                        <a:pt x="10" y="6"/>
                        <a:pt x="28" y="4"/>
                        <a:pt x="45" y="1"/>
                      </a:cubicBezTo>
                      <a:cubicBezTo>
                        <a:pt x="54" y="0"/>
                        <a:pt x="57" y="2"/>
                        <a:pt x="61" y="4"/>
                      </a:cubicBezTo>
                      <a:cubicBezTo>
                        <a:pt x="70" y="4"/>
                        <a:pt x="74" y="6"/>
                        <a:pt x="75" y="5"/>
                      </a:cubicBezTo>
                    </a:path>
                  </a:pathLst>
                </a:custGeom>
                <a:noFill/>
                <a:ln w="9525" cap="sq">
                  <a:solidFill>
                    <a:srgbClr val="C1C0B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353" name="Freeform 307"/>
                <p:cNvSpPr>
                  <a:spLocks noChangeArrowheads="1"/>
                </p:cNvSpPr>
                <p:nvPr/>
              </p:nvSpPr>
              <p:spPr bwMode="auto">
                <a:xfrm>
                  <a:off x="1070" y="3605"/>
                  <a:ext cx="106" cy="35"/>
                </a:xfrm>
                <a:custGeom>
                  <a:avLst/>
                  <a:gdLst>
                    <a:gd name="T0" fmla="*/ 1774 w 77"/>
                    <a:gd name="T1" fmla="*/ 0 h 21"/>
                    <a:gd name="T2" fmla="*/ 13122 w 77"/>
                    <a:gd name="T3" fmla="*/ 16167 h 21"/>
                    <a:gd name="T4" fmla="*/ 13122 w 77"/>
                    <a:gd name="T5" fmla="*/ 21180 h 21"/>
                    <a:gd name="T6" fmla="*/ 0 w 77"/>
                    <a:gd name="T7" fmla="*/ 4992 h 21"/>
                    <a:gd name="T8" fmla="*/ 1774 w 77"/>
                    <a:gd name="T9" fmla="*/ 0 h 21"/>
                    <a:gd name="T10" fmla="*/ 13122 w 77"/>
                    <a:gd name="T11" fmla="*/ 16167 h 21"/>
                    <a:gd name="T12" fmla="*/ 26383 w 77"/>
                    <a:gd name="T13" fmla="*/ 29283 h 21"/>
                    <a:gd name="T14" fmla="*/ 23579 w 77"/>
                    <a:gd name="T15" fmla="*/ 34297 h 21"/>
                    <a:gd name="T16" fmla="*/ 13122 w 77"/>
                    <a:gd name="T17" fmla="*/ 21180 h 21"/>
                    <a:gd name="T18" fmla="*/ 13122 w 77"/>
                    <a:gd name="T19" fmla="*/ 16167 h 21"/>
                    <a:gd name="T20" fmla="*/ 23579 w 77"/>
                    <a:gd name="T21" fmla="*/ 34297 h 21"/>
                    <a:gd name="T22" fmla="*/ 23579 w 77"/>
                    <a:gd name="T23" fmla="*/ 34297 h 21"/>
                    <a:gd name="T24" fmla="*/ 25346 w 77"/>
                    <a:gd name="T25" fmla="*/ 34297 h 21"/>
                    <a:gd name="T26" fmla="*/ 23579 w 77"/>
                    <a:gd name="T27" fmla="*/ 34297 h 21"/>
                    <a:gd name="T28" fmla="*/ 26383 w 77"/>
                    <a:gd name="T29" fmla="*/ 29283 h 21"/>
                    <a:gd name="T30" fmla="*/ 54660 w 77"/>
                    <a:gd name="T31" fmla="*/ 76750 h 21"/>
                    <a:gd name="T32" fmla="*/ 54660 w 77"/>
                    <a:gd name="T33" fmla="*/ 81792 h 21"/>
                    <a:gd name="T34" fmla="*/ 23579 w 77"/>
                    <a:gd name="T35" fmla="*/ 34297 h 21"/>
                    <a:gd name="T36" fmla="*/ 26383 w 77"/>
                    <a:gd name="T37" fmla="*/ 29283 h 21"/>
                    <a:gd name="T38" fmla="*/ 54660 w 77"/>
                    <a:gd name="T39" fmla="*/ 76750 h 21"/>
                    <a:gd name="T40" fmla="*/ 113717 w 77"/>
                    <a:gd name="T41" fmla="*/ 60533 h 21"/>
                    <a:gd name="T42" fmla="*/ 115495 w 77"/>
                    <a:gd name="T43" fmla="*/ 68612 h 21"/>
                    <a:gd name="T44" fmla="*/ 54660 w 77"/>
                    <a:gd name="T45" fmla="*/ 81792 h 21"/>
                    <a:gd name="T46" fmla="*/ 54660 w 77"/>
                    <a:gd name="T47" fmla="*/ 76750 h 21"/>
                    <a:gd name="T48" fmla="*/ 115495 w 77"/>
                    <a:gd name="T49" fmla="*/ 68612 h 21"/>
                    <a:gd name="T50" fmla="*/ 115495 w 77"/>
                    <a:gd name="T51" fmla="*/ 68612 h 21"/>
                    <a:gd name="T52" fmla="*/ 115495 w 77"/>
                    <a:gd name="T53" fmla="*/ 63620 h 21"/>
                    <a:gd name="T54" fmla="*/ 115495 w 77"/>
                    <a:gd name="T55" fmla="*/ 68612 h 21"/>
                    <a:gd name="T56" fmla="*/ 113717 w 77"/>
                    <a:gd name="T57" fmla="*/ 60533 h 21"/>
                    <a:gd name="T58" fmla="*/ 120475 w 77"/>
                    <a:gd name="T59" fmla="*/ 60533 h 21"/>
                    <a:gd name="T60" fmla="*/ 120475 w 77"/>
                    <a:gd name="T61" fmla="*/ 63620 h 21"/>
                    <a:gd name="T62" fmla="*/ 115495 w 77"/>
                    <a:gd name="T63" fmla="*/ 68612 h 21"/>
                    <a:gd name="T64" fmla="*/ 113717 w 77"/>
                    <a:gd name="T65" fmla="*/ 60533 h 21"/>
                    <a:gd name="T66" fmla="*/ 120475 w 77"/>
                    <a:gd name="T67" fmla="*/ 60533 h 21"/>
                    <a:gd name="T68" fmla="*/ 126747 w 77"/>
                    <a:gd name="T69" fmla="*/ 60533 h 21"/>
                    <a:gd name="T70" fmla="*/ 128531 w 77"/>
                    <a:gd name="T71" fmla="*/ 63620 h 21"/>
                    <a:gd name="T72" fmla="*/ 120475 w 77"/>
                    <a:gd name="T73" fmla="*/ 63620 h 21"/>
                    <a:gd name="T74" fmla="*/ 120475 w 77"/>
                    <a:gd name="T75" fmla="*/ 60533 h 21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</a:gdLst>
                  <a:ahLst/>
                  <a:cxnLst>
                    <a:cxn ang="T76">
                      <a:pos x="T0" y="T1"/>
                    </a:cxn>
                    <a:cxn ang="T77">
                      <a:pos x="T2" y="T3"/>
                    </a:cxn>
                    <a:cxn ang="T78">
                      <a:pos x="T4" y="T5"/>
                    </a:cxn>
                    <a:cxn ang="T79">
                      <a:pos x="T6" y="T7"/>
                    </a:cxn>
                    <a:cxn ang="T80">
                      <a:pos x="T8" y="T9"/>
                    </a:cxn>
                    <a:cxn ang="T81">
                      <a:pos x="T10" y="T11"/>
                    </a:cxn>
                    <a:cxn ang="T82">
                      <a:pos x="T12" y="T13"/>
                    </a:cxn>
                    <a:cxn ang="T83">
                      <a:pos x="T14" y="T15"/>
                    </a:cxn>
                    <a:cxn ang="T84">
                      <a:pos x="T16" y="T17"/>
                    </a:cxn>
                    <a:cxn ang="T85">
                      <a:pos x="T18" y="T19"/>
                    </a:cxn>
                    <a:cxn ang="T86">
                      <a:pos x="T20" y="T21"/>
                    </a:cxn>
                    <a:cxn ang="T87">
                      <a:pos x="T22" y="T23"/>
                    </a:cxn>
                    <a:cxn ang="T88">
                      <a:pos x="T24" y="T25"/>
                    </a:cxn>
                    <a:cxn ang="T89">
                      <a:pos x="T26" y="T27"/>
                    </a:cxn>
                    <a:cxn ang="T90">
                      <a:pos x="T28" y="T29"/>
                    </a:cxn>
                    <a:cxn ang="T91">
                      <a:pos x="T30" y="T31"/>
                    </a:cxn>
                    <a:cxn ang="T92">
                      <a:pos x="T32" y="T33"/>
                    </a:cxn>
                    <a:cxn ang="T93">
                      <a:pos x="T34" y="T35"/>
                    </a:cxn>
                    <a:cxn ang="T94">
                      <a:pos x="T36" y="T37"/>
                    </a:cxn>
                    <a:cxn ang="T95">
                      <a:pos x="T38" y="T39"/>
                    </a:cxn>
                    <a:cxn ang="T96">
                      <a:pos x="T40" y="T41"/>
                    </a:cxn>
                    <a:cxn ang="T97">
                      <a:pos x="T42" y="T43"/>
                    </a:cxn>
                    <a:cxn ang="T98">
                      <a:pos x="T44" y="T45"/>
                    </a:cxn>
                    <a:cxn ang="T99">
                      <a:pos x="T46" y="T47"/>
                    </a:cxn>
                    <a:cxn ang="T100">
                      <a:pos x="T48" y="T49"/>
                    </a:cxn>
                    <a:cxn ang="T101">
                      <a:pos x="T50" y="T51"/>
                    </a:cxn>
                    <a:cxn ang="T102">
                      <a:pos x="T52" y="T53"/>
                    </a:cxn>
                    <a:cxn ang="T103">
                      <a:pos x="T54" y="T55"/>
                    </a:cxn>
                    <a:cxn ang="T104">
                      <a:pos x="T56" y="T57"/>
                    </a:cxn>
                    <a:cxn ang="T105">
                      <a:pos x="T58" y="T59"/>
                    </a:cxn>
                    <a:cxn ang="T106">
                      <a:pos x="T60" y="T61"/>
                    </a:cxn>
                    <a:cxn ang="T107">
                      <a:pos x="T62" y="T63"/>
                    </a:cxn>
                    <a:cxn ang="T108">
                      <a:pos x="T64" y="T65"/>
                    </a:cxn>
                    <a:cxn ang="T109">
                      <a:pos x="T66" y="T67"/>
                    </a:cxn>
                    <a:cxn ang="T110">
                      <a:pos x="T68" y="T69"/>
                    </a:cxn>
                    <a:cxn ang="T111">
                      <a:pos x="T70" y="T71"/>
                    </a:cxn>
                    <a:cxn ang="T112">
                      <a:pos x="T72" y="T73"/>
                    </a:cxn>
                    <a:cxn ang="T113">
                      <a:pos x="T74" y="T75"/>
                    </a:cxn>
                  </a:cxnLst>
                  <a:rect l="0" t="0" r="r" b="b"/>
                  <a:pathLst>
                    <a:path w="77" h="21">
                      <a:moveTo>
                        <a:pt x="1" y="0"/>
                      </a:moveTo>
                      <a:cubicBezTo>
                        <a:pt x="2" y="2"/>
                        <a:pt x="5" y="3"/>
                        <a:pt x="8" y="4"/>
                      </a:cubicBezTo>
                      <a:lnTo>
                        <a:pt x="8" y="5"/>
                      </a:lnTo>
                      <a:cubicBezTo>
                        <a:pt x="5" y="4"/>
                        <a:pt x="1" y="3"/>
                        <a:pt x="0" y="1"/>
                      </a:cubicBezTo>
                      <a:lnTo>
                        <a:pt x="1" y="0"/>
                      </a:lnTo>
                      <a:close/>
                      <a:moveTo>
                        <a:pt x="8" y="4"/>
                      </a:moveTo>
                      <a:cubicBezTo>
                        <a:pt x="11" y="5"/>
                        <a:pt x="14" y="6"/>
                        <a:pt x="16" y="7"/>
                      </a:cubicBezTo>
                      <a:lnTo>
                        <a:pt x="14" y="8"/>
                      </a:lnTo>
                      <a:cubicBezTo>
                        <a:pt x="13" y="7"/>
                        <a:pt x="11" y="6"/>
                        <a:pt x="8" y="5"/>
                      </a:cubicBezTo>
                      <a:lnTo>
                        <a:pt x="8" y="4"/>
                      </a:lnTo>
                      <a:close/>
                      <a:moveTo>
                        <a:pt x="14" y="8"/>
                      </a:moveTo>
                      <a:lnTo>
                        <a:pt x="14" y="8"/>
                      </a:lnTo>
                      <a:lnTo>
                        <a:pt x="15" y="8"/>
                      </a:lnTo>
                      <a:lnTo>
                        <a:pt x="14" y="8"/>
                      </a:lnTo>
                      <a:close/>
                      <a:moveTo>
                        <a:pt x="16" y="7"/>
                      </a:moveTo>
                      <a:cubicBezTo>
                        <a:pt x="20" y="12"/>
                        <a:pt x="25" y="16"/>
                        <a:pt x="33" y="18"/>
                      </a:cubicBezTo>
                      <a:lnTo>
                        <a:pt x="33" y="19"/>
                      </a:lnTo>
                      <a:cubicBezTo>
                        <a:pt x="24" y="17"/>
                        <a:pt x="19" y="13"/>
                        <a:pt x="14" y="8"/>
                      </a:cubicBezTo>
                      <a:lnTo>
                        <a:pt x="16" y="7"/>
                      </a:lnTo>
                      <a:close/>
                      <a:moveTo>
                        <a:pt x="33" y="18"/>
                      </a:moveTo>
                      <a:cubicBezTo>
                        <a:pt x="42" y="20"/>
                        <a:pt x="53" y="19"/>
                        <a:pt x="68" y="14"/>
                      </a:cubicBezTo>
                      <a:lnTo>
                        <a:pt x="69" y="16"/>
                      </a:lnTo>
                      <a:cubicBezTo>
                        <a:pt x="53" y="21"/>
                        <a:pt x="42" y="21"/>
                        <a:pt x="33" y="19"/>
                      </a:cubicBezTo>
                      <a:lnTo>
                        <a:pt x="33" y="18"/>
                      </a:lnTo>
                      <a:close/>
                      <a:moveTo>
                        <a:pt x="69" y="16"/>
                      </a:moveTo>
                      <a:lnTo>
                        <a:pt x="69" y="16"/>
                      </a:lnTo>
                      <a:lnTo>
                        <a:pt x="69" y="15"/>
                      </a:lnTo>
                      <a:lnTo>
                        <a:pt x="69" y="16"/>
                      </a:lnTo>
                      <a:close/>
                      <a:moveTo>
                        <a:pt x="68" y="14"/>
                      </a:moveTo>
                      <a:cubicBezTo>
                        <a:pt x="70" y="14"/>
                        <a:pt x="71" y="14"/>
                        <a:pt x="72" y="14"/>
                      </a:cubicBezTo>
                      <a:lnTo>
                        <a:pt x="72" y="15"/>
                      </a:lnTo>
                      <a:cubicBezTo>
                        <a:pt x="71" y="15"/>
                        <a:pt x="70" y="15"/>
                        <a:pt x="69" y="16"/>
                      </a:cubicBezTo>
                      <a:lnTo>
                        <a:pt x="68" y="14"/>
                      </a:lnTo>
                      <a:close/>
                      <a:moveTo>
                        <a:pt x="72" y="14"/>
                      </a:moveTo>
                      <a:cubicBezTo>
                        <a:pt x="73" y="14"/>
                        <a:pt x="74" y="14"/>
                        <a:pt x="76" y="14"/>
                      </a:cubicBezTo>
                      <a:lnTo>
                        <a:pt x="77" y="15"/>
                      </a:lnTo>
                      <a:cubicBezTo>
                        <a:pt x="75" y="16"/>
                        <a:pt x="73" y="16"/>
                        <a:pt x="72" y="15"/>
                      </a:cubicBezTo>
                      <a:lnTo>
                        <a:pt x="72" y="14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354" name="Freeform 308"/>
                <p:cNvSpPr>
                  <a:spLocks noChangeArrowheads="1"/>
                </p:cNvSpPr>
                <p:nvPr/>
              </p:nvSpPr>
              <p:spPr bwMode="auto">
                <a:xfrm>
                  <a:off x="1147" y="3398"/>
                  <a:ext cx="38" cy="6"/>
                </a:xfrm>
                <a:custGeom>
                  <a:avLst/>
                  <a:gdLst>
                    <a:gd name="T0" fmla="*/ 41421 w 28"/>
                    <a:gd name="T1" fmla="*/ 21396 h 4"/>
                    <a:gd name="T2" fmla="*/ 16373 w 28"/>
                    <a:gd name="T3" fmla="*/ 12230 h 4"/>
                    <a:gd name="T4" fmla="*/ 16373 w 28"/>
                    <a:gd name="T5" fmla="*/ 6987 h 4"/>
                    <a:gd name="T6" fmla="*/ 41421 w 28"/>
                    <a:gd name="T7" fmla="*/ 16131 h 4"/>
                    <a:gd name="T8" fmla="*/ 41421 w 28"/>
                    <a:gd name="T9" fmla="*/ 21396 h 4"/>
                    <a:gd name="T10" fmla="*/ 16373 w 28"/>
                    <a:gd name="T11" fmla="*/ 12230 h 4"/>
                    <a:gd name="T12" fmla="*/ 8736 w 28"/>
                    <a:gd name="T13" fmla="*/ 12230 h 4"/>
                    <a:gd name="T14" fmla="*/ 8736 w 28"/>
                    <a:gd name="T15" fmla="*/ 0 h 4"/>
                    <a:gd name="T16" fmla="*/ 16373 w 28"/>
                    <a:gd name="T17" fmla="*/ 6987 h 4"/>
                    <a:gd name="T18" fmla="*/ 16373 w 28"/>
                    <a:gd name="T19" fmla="*/ 12230 h 4"/>
                    <a:gd name="T20" fmla="*/ 8736 w 28"/>
                    <a:gd name="T21" fmla="*/ 0 h 4"/>
                    <a:gd name="T22" fmla="*/ 8736 w 28"/>
                    <a:gd name="T23" fmla="*/ 0 h 4"/>
                    <a:gd name="T24" fmla="*/ 8736 w 28"/>
                    <a:gd name="T25" fmla="*/ 0 h 4"/>
                    <a:gd name="T26" fmla="*/ 8736 w 28"/>
                    <a:gd name="T27" fmla="*/ 6987 h 4"/>
                    <a:gd name="T28" fmla="*/ 8736 w 28"/>
                    <a:gd name="T29" fmla="*/ 0 h 4"/>
                    <a:gd name="T30" fmla="*/ 8736 w 28"/>
                    <a:gd name="T31" fmla="*/ 12230 h 4"/>
                    <a:gd name="T32" fmla="*/ 8736 w 28"/>
                    <a:gd name="T33" fmla="*/ 12230 h 4"/>
                    <a:gd name="T34" fmla="*/ 8736 w 28"/>
                    <a:gd name="T35" fmla="*/ 0 h 4"/>
                    <a:gd name="T36" fmla="*/ 8736 w 28"/>
                    <a:gd name="T37" fmla="*/ 0 h 4"/>
                    <a:gd name="T38" fmla="*/ 8736 w 28"/>
                    <a:gd name="T39" fmla="*/ 12230 h 4"/>
                    <a:gd name="T40" fmla="*/ 8736 w 28"/>
                    <a:gd name="T41" fmla="*/ 0 h 4"/>
                    <a:gd name="T42" fmla="*/ 8736 w 28"/>
                    <a:gd name="T43" fmla="*/ 0 h 4"/>
                    <a:gd name="T44" fmla="*/ 8736 w 28"/>
                    <a:gd name="T45" fmla="*/ 6987 h 4"/>
                    <a:gd name="T46" fmla="*/ 8736 w 28"/>
                    <a:gd name="T47" fmla="*/ 0 h 4"/>
                    <a:gd name="T48" fmla="*/ 8736 w 28"/>
                    <a:gd name="T49" fmla="*/ 12230 h 4"/>
                    <a:gd name="T50" fmla="*/ 7105 w 28"/>
                    <a:gd name="T51" fmla="*/ 12230 h 4"/>
                    <a:gd name="T52" fmla="*/ 7105 w 28"/>
                    <a:gd name="T53" fmla="*/ 6987 h 4"/>
                    <a:gd name="T54" fmla="*/ 8736 w 28"/>
                    <a:gd name="T55" fmla="*/ 0 h 4"/>
                    <a:gd name="T56" fmla="*/ 8736 w 28"/>
                    <a:gd name="T57" fmla="*/ 12230 h 4"/>
                    <a:gd name="T58" fmla="*/ 7105 w 28"/>
                    <a:gd name="T59" fmla="*/ 12230 h 4"/>
                    <a:gd name="T60" fmla="*/ 0 w 28"/>
                    <a:gd name="T61" fmla="*/ 12230 h 4"/>
                    <a:gd name="T62" fmla="*/ 1597 w 28"/>
                    <a:gd name="T63" fmla="*/ 6987 h 4"/>
                    <a:gd name="T64" fmla="*/ 7105 w 28"/>
                    <a:gd name="T65" fmla="*/ 6987 h 4"/>
                    <a:gd name="T66" fmla="*/ 7105 w 28"/>
                    <a:gd name="T67" fmla="*/ 12230 h 4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</a:gdLst>
                  <a:ahLst/>
                  <a:cxnLst>
                    <a:cxn ang="T68">
                      <a:pos x="T0" y="T1"/>
                    </a:cxn>
                    <a:cxn ang="T69">
                      <a:pos x="T2" y="T3"/>
                    </a:cxn>
                    <a:cxn ang="T70">
                      <a:pos x="T4" y="T5"/>
                    </a:cxn>
                    <a:cxn ang="T71">
                      <a:pos x="T6" y="T7"/>
                    </a:cxn>
                    <a:cxn ang="T72">
                      <a:pos x="T8" y="T9"/>
                    </a:cxn>
                    <a:cxn ang="T73">
                      <a:pos x="T10" y="T11"/>
                    </a:cxn>
                    <a:cxn ang="T74">
                      <a:pos x="T12" y="T13"/>
                    </a:cxn>
                    <a:cxn ang="T75">
                      <a:pos x="T14" y="T15"/>
                    </a:cxn>
                    <a:cxn ang="T76">
                      <a:pos x="T16" y="T17"/>
                    </a:cxn>
                    <a:cxn ang="T77">
                      <a:pos x="T18" y="T19"/>
                    </a:cxn>
                    <a:cxn ang="T78">
                      <a:pos x="T20" y="T21"/>
                    </a:cxn>
                    <a:cxn ang="T79">
                      <a:pos x="T22" y="T23"/>
                    </a:cxn>
                    <a:cxn ang="T80">
                      <a:pos x="T24" y="T25"/>
                    </a:cxn>
                    <a:cxn ang="T81">
                      <a:pos x="T26" y="T27"/>
                    </a:cxn>
                    <a:cxn ang="T82">
                      <a:pos x="T28" y="T29"/>
                    </a:cxn>
                    <a:cxn ang="T83">
                      <a:pos x="T30" y="T31"/>
                    </a:cxn>
                    <a:cxn ang="T84">
                      <a:pos x="T32" y="T33"/>
                    </a:cxn>
                    <a:cxn ang="T85">
                      <a:pos x="T34" y="T35"/>
                    </a:cxn>
                    <a:cxn ang="T86">
                      <a:pos x="T36" y="T37"/>
                    </a:cxn>
                    <a:cxn ang="T87">
                      <a:pos x="T38" y="T39"/>
                    </a:cxn>
                    <a:cxn ang="T88">
                      <a:pos x="T40" y="T41"/>
                    </a:cxn>
                    <a:cxn ang="T89">
                      <a:pos x="T42" y="T43"/>
                    </a:cxn>
                    <a:cxn ang="T90">
                      <a:pos x="T44" y="T45"/>
                    </a:cxn>
                    <a:cxn ang="T91">
                      <a:pos x="T46" y="T47"/>
                    </a:cxn>
                    <a:cxn ang="T92">
                      <a:pos x="T48" y="T49"/>
                    </a:cxn>
                    <a:cxn ang="T93">
                      <a:pos x="T50" y="T51"/>
                    </a:cxn>
                    <a:cxn ang="T94">
                      <a:pos x="T52" y="T53"/>
                    </a:cxn>
                    <a:cxn ang="T95">
                      <a:pos x="T54" y="T55"/>
                    </a:cxn>
                    <a:cxn ang="T96">
                      <a:pos x="T56" y="T57"/>
                    </a:cxn>
                    <a:cxn ang="T97">
                      <a:pos x="T58" y="T59"/>
                    </a:cxn>
                    <a:cxn ang="T98">
                      <a:pos x="T60" y="T61"/>
                    </a:cxn>
                    <a:cxn ang="T99">
                      <a:pos x="T62" y="T63"/>
                    </a:cxn>
                    <a:cxn ang="T100">
                      <a:pos x="T64" y="T65"/>
                    </a:cxn>
                    <a:cxn ang="T101">
                      <a:pos x="T66" y="T67"/>
                    </a:cxn>
                  </a:cxnLst>
                  <a:rect l="0" t="0" r="r" b="b"/>
                  <a:pathLst>
                    <a:path w="28" h="4">
                      <a:moveTo>
                        <a:pt x="28" y="4"/>
                      </a:moveTo>
                      <a:cubicBezTo>
                        <a:pt x="21" y="4"/>
                        <a:pt x="16" y="3"/>
                        <a:pt x="11" y="2"/>
                      </a:cubicBezTo>
                      <a:lnTo>
                        <a:pt x="11" y="1"/>
                      </a:lnTo>
                      <a:cubicBezTo>
                        <a:pt x="16" y="2"/>
                        <a:pt x="21" y="3"/>
                        <a:pt x="28" y="3"/>
                      </a:cubicBezTo>
                      <a:lnTo>
                        <a:pt x="28" y="4"/>
                      </a:lnTo>
                      <a:close/>
                      <a:moveTo>
                        <a:pt x="11" y="2"/>
                      </a:moveTo>
                      <a:cubicBezTo>
                        <a:pt x="9" y="2"/>
                        <a:pt x="8" y="2"/>
                        <a:pt x="6" y="2"/>
                      </a:cubicBezTo>
                      <a:lnTo>
                        <a:pt x="6" y="0"/>
                      </a:lnTo>
                      <a:cubicBezTo>
                        <a:pt x="8" y="1"/>
                        <a:pt x="9" y="1"/>
                        <a:pt x="11" y="1"/>
                      </a:cubicBezTo>
                      <a:lnTo>
                        <a:pt x="11" y="2"/>
                      </a:lnTo>
                      <a:close/>
                      <a:moveTo>
                        <a:pt x="6" y="0"/>
                      </a:moveTo>
                      <a:lnTo>
                        <a:pt x="6" y="0"/>
                      </a:lnTo>
                      <a:lnTo>
                        <a:pt x="6" y="1"/>
                      </a:lnTo>
                      <a:lnTo>
                        <a:pt x="6" y="0"/>
                      </a:lnTo>
                      <a:close/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6" y="0"/>
                      </a:lnTo>
                      <a:lnTo>
                        <a:pt x="6" y="2"/>
                      </a:lnTo>
                      <a:close/>
                      <a:moveTo>
                        <a:pt x="6" y="0"/>
                      </a:moveTo>
                      <a:lnTo>
                        <a:pt x="6" y="0"/>
                      </a:lnTo>
                      <a:lnTo>
                        <a:pt x="6" y="1"/>
                      </a:lnTo>
                      <a:lnTo>
                        <a:pt x="6" y="0"/>
                      </a:lnTo>
                      <a:close/>
                      <a:moveTo>
                        <a:pt x="6" y="2"/>
                      </a:moveTo>
                      <a:cubicBezTo>
                        <a:pt x="6" y="2"/>
                        <a:pt x="6" y="2"/>
                        <a:pt x="5" y="2"/>
                      </a:cubicBezTo>
                      <a:lnTo>
                        <a:pt x="5" y="1"/>
                      </a:lnTo>
                      <a:cubicBezTo>
                        <a:pt x="5" y="1"/>
                        <a:pt x="6" y="0"/>
                        <a:pt x="6" y="0"/>
                      </a:cubicBezTo>
                      <a:lnTo>
                        <a:pt x="6" y="2"/>
                      </a:lnTo>
                      <a:close/>
                      <a:moveTo>
                        <a:pt x="5" y="2"/>
                      </a:moveTo>
                      <a:cubicBezTo>
                        <a:pt x="4" y="2"/>
                        <a:pt x="2" y="3"/>
                        <a:pt x="0" y="2"/>
                      </a:cubicBezTo>
                      <a:lnTo>
                        <a:pt x="1" y="1"/>
                      </a:lnTo>
                      <a:cubicBezTo>
                        <a:pt x="2" y="1"/>
                        <a:pt x="3" y="1"/>
                        <a:pt x="5" y="1"/>
                      </a:cubicBezTo>
                      <a:lnTo>
                        <a:pt x="5" y="2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355" name="Freeform 309"/>
                <p:cNvSpPr>
                  <a:spLocks noChangeArrowheads="1"/>
                </p:cNvSpPr>
                <p:nvPr/>
              </p:nvSpPr>
              <p:spPr bwMode="auto">
                <a:xfrm>
                  <a:off x="1159" y="3605"/>
                  <a:ext cx="36" cy="4"/>
                </a:xfrm>
                <a:custGeom>
                  <a:avLst/>
                  <a:gdLst>
                    <a:gd name="T0" fmla="*/ 2197 w 27"/>
                    <a:gd name="T1" fmla="*/ 0 h 3"/>
                    <a:gd name="T2" fmla="*/ 11703 w 27"/>
                    <a:gd name="T3" fmla="*/ 1615 h 3"/>
                    <a:gd name="T4" fmla="*/ 11703 w 27"/>
                    <a:gd name="T5" fmla="*/ 2683 h 3"/>
                    <a:gd name="T6" fmla="*/ 0 w 27"/>
                    <a:gd name="T7" fmla="*/ 1615 h 3"/>
                    <a:gd name="T8" fmla="*/ 2197 w 27"/>
                    <a:gd name="T9" fmla="*/ 0 h 3"/>
                    <a:gd name="T10" fmla="*/ 11703 w 27"/>
                    <a:gd name="T11" fmla="*/ 1615 h 3"/>
                    <a:gd name="T12" fmla="*/ 20900 w 27"/>
                    <a:gd name="T13" fmla="*/ 1615 h 3"/>
                    <a:gd name="T14" fmla="*/ 19077 w 27"/>
                    <a:gd name="T15" fmla="*/ 2683 h 3"/>
                    <a:gd name="T16" fmla="*/ 11703 w 27"/>
                    <a:gd name="T17" fmla="*/ 2683 h 3"/>
                    <a:gd name="T18" fmla="*/ 11703 w 27"/>
                    <a:gd name="T19" fmla="*/ 1615 h 3"/>
                    <a:gd name="T20" fmla="*/ 20900 w 27"/>
                    <a:gd name="T21" fmla="*/ 1615 h 3"/>
                    <a:gd name="T22" fmla="*/ 21445 w 27"/>
                    <a:gd name="T23" fmla="*/ 1615 h 3"/>
                    <a:gd name="T24" fmla="*/ 20900 w 27"/>
                    <a:gd name="T25" fmla="*/ 2683 h 3"/>
                    <a:gd name="T26" fmla="*/ 19077 w 27"/>
                    <a:gd name="T27" fmla="*/ 2683 h 3"/>
                    <a:gd name="T28" fmla="*/ 20900 w 27"/>
                    <a:gd name="T29" fmla="*/ 1615 h 3"/>
                    <a:gd name="T30" fmla="*/ 20900 w 27"/>
                    <a:gd name="T31" fmla="*/ 2683 h 3"/>
                    <a:gd name="T32" fmla="*/ 20900 w 27"/>
                    <a:gd name="T33" fmla="*/ 1615 h 3"/>
                    <a:gd name="T34" fmla="*/ 19077 w 27"/>
                    <a:gd name="T35" fmla="*/ 2683 h 3"/>
                    <a:gd name="T36" fmla="*/ 19077 w 27"/>
                    <a:gd name="T37" fmla="*/ 1615 h 3"/>
                    <a:gd name="T38" fmla="*/ 20900 w 27"/>
                    <a:gd name="T39" fmla="*/ 2683 h 3"/>
                    <a:gd name="T40" fmla="*/ 20900 w 27"/>
                    <a:gd name="T41" fmla="*/ 1615 h 3"/>
                    <a:gd name="T42" fmla="*/ 31088 w 27"/>
                    <a:gd name="T43" fmla="*/ 1615 h 3"/>
                    <a:gd name="T44" fmla="*/ 31088 w 27"/>
                    <a:gd name="T45" fmla="*/ 2683 h 3"/>
                    <a:gd name="T46" fmla="*/ 19077 w 27"/>
                    <a:gd name="T47" fmla="*/ 2683 h 3"/>
                    <a:gd name="T48" fmla="*/ 20900 w 27"/>
                    <a:gd name="T49" fmla="*/ 1615 h 3"/>
                    <a:gd name="T50" fmla="*/ 31088 w 27"/>
                    <a:gd name="T51" fmla="*/ 1615 h 3"/>
                    <a:gd name="T52" fmla="*/ 32720 w 27"/>
                    <a:gd name="T53" fmla="*/ 1615 h 3"/>
                    <a:gd name="T54" fmla="*/ 32720 w 27"/>
                    <a:gd name="T55" fmla="*/ 2683 h 3"/>
                    <a:gd name="T56" fmla="*/ 31088 w 27"/>
                    <a:gd name="T57" fmla="*/ 2683 h 3"/>
                    <a:gd name="T58" fmla="*/ 31088 w 27"/>
                    <a:gd name="T59" fmla="*/ 1615 h 3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</a:gdLst>
                  <a:ahLst/>
                  <a:cxnLst>
                    <a:cxn ang="T60">
                      <a:pos x="T0" y="T1"/>
                    </a:cxn>
                    <a:cxn ang="T61">
                      <a:pos x="T2" y="T3"/>
                    </a:cxn>
                    <a:cxn ang="T62">
                      <a:pos x="T4" y="T5"/>
                    </a:cxn>
                    <a:cxn ang="T63">
                      <a:pos x="T6" y="T7"/>
                    </a:cxn>
                    <a:cxn ang="T64">
                      <a:pos x="T8" y="T9"/>
                    </a:cxn>
                    <a:cxn ang="T65">
                      <a:pos x="T10" y="T11"/>
                    </a:cxn>
                    <a:cxn ang="T66">
                      <a:pos x="T12" y="T13"/>
                    </a:cxn>
                    <a:cxn ang="T67">
                      <a:pos x="T14" y="T15"/>
                    </a:cxn>
                    <a:cxn ang="T68">
                      <a:pos x="T16" y="T17"/>
                    </a:cxn>
                    <a:cxn ang="T69">
                      <a:pos x="T18" y="T19"/>
                    </a:cxn>
                    <a:cxn ang="T70">
                      <a:pos x="T20" y="T21"/>
                    </a:cxn>
                    <a:cxn ang="T71">
                      <a:pos x="T22" y="T23"/>
                    </a:cxn>
                    <a:cxn ang="T72">
                      <a:pos x="T24" y="T25"/>
                    </a:cxn>
                    <a:cxn ang="T73">
                      <a:pos x="T26" y="T27"/>
                    </a:cxn>
                    <a:cxn ang="T74">
                      <a:pos x="T28" y="T29"/>
                    </a:cxn>
                    <a:cxn ang="T75">
                      <a:pos x="T30" y="T31"/>
                    </a:cxn>
                    <a:cxn ang="T76">
                      <a:pos x="T32" y="T33"/>
                    </a:cxn>
                    <a:cxn ang="T77">
                      <a:pos x="T34" y="T35"/>
                    </a:cxn>
                    <a:cxn ang="T78">
                      <a:pos x="T36" y="T37"/>
                    </a:cxn>
                    <a:cxn ang="T79">
                      <a:pos x="T38" y="T39"/>
                    </a:cxn>
                    <a:cxn ang="T80">
                      <a:pos x="T40" y="T41"/>
                    </a:cxn>
                    <a:cxn ang="T81">
                      <a:pos x="T42" y="T43"/>
                    </a:cxn>
                    <a:cxn ang="T82">
                      <a:pos x="T44" y="T45"/>
                    </a:cxn>
                    <a:cxn ang="T83">
                      <a:pos x="T46" y="T47"/>
                    </a:cxn>
                    <a:cxn ang="T84">
                      <a:pos x="T48" y="T49"/>
                    </a:cxn>
                    <a:cxn ang="T85">
                      <a:pos x="T50" y="T51"/>
                    </a:cxn>
                    <a:cxn ang="T86">
                      <a:pos x="T52" y="T53"/>
                    </a:cxn>
                    <a:cxn ang="T87">
                      <a:pos x="T54" y="T55"/>
                    </a:cxn>
                    <a:cxn ang="T88">
                      <a:pos x="T56" y="T57"/>
                    </a:cxn>
                    <a:cxn ang="T89">
                      <a:pos x="T58" y="T59"/>
                    </a:cxn>
                  </a:cxnLst>
                  <a:rect l="0" t="0" r="r" b="b"/>
                  <a:pathLst>
                    <a:path w="27" h="3">
                      <a:moveTo>
                        <a:pt x="2" y="0"/>
                      </a:moveTo>
                      <a:cubicBezTo>
                        <a:pt x="2" y="2"/>
                        <a:pt x="6" y="1"/>
                        <a:pt x="10" y="1"/>
                      </a:cubicBezTo>
                      <a:lnTo>
                        <a:pt x="10" y="2"/>
                      </a:lnTo>
                      <a:cubicBezTo>
                        <a:pt x="5" y="3"/>
                        <a:pt x="1" y="3"/>
                        <a:pt x="0" y="1"/>
                      </a:cubicBezTo>
                      <a:lnTo>
                        <a:pt x="2" y="0"/>
                      </a:lnTo>
                      <a:close/>
                      <a:moveTo>
                        <a:pt x="10" y="1"/>
                      </a:moveTo>
                      <a:cubicBezTo>
                        <a:pt x="12" y="1"/>
                        <a:pt x="15" y="0"/>
                        <a:pt x="17" y="1"/>
                      </a:cubicBezTo>
                      <a:lnTo>
                        <a:pt x="16" y="2"/>
                      </a:lnTo>
                      <a:cubicBezTo>
                        <a:pt x="15" y="2"/>
                        <a:pt x="12" y="2"/>
                        <a:pt x="10" y="2"/>
                      </a:cubicBezTo>
                      <a:lnTo>
                        <a:pt x="10" y="1"/>
                      </a:lnTo>
                      <a:close/>
                      <a:moveTo>
                        <a:pt x="17" y="1"/>
                      </a:moveTo>
                      <a:lnTo>
                        <a:pt x="18" y="1"/>
                      </a:lnTo>
                      <a:lnTo>
                        <a:pt x="17" y="2"/>
                      </a:lnTo>
                      <a:lnTo>
                        <a:pt x="16" y="2"/>
                      </a:lnTo>
                      <a:lnTo>
                        <a:pt x="17" y="1"/>
                      </a:lnTo>
                      <a:close/>
                      <a:moveTo>
                        <a:pt x="17" y="2"/>
                      </a:moveTo>
                      <a:cubicBezTo>
                        <a:pt x="17" y="2"/>
                        <a:pt x="17" y="1"/>
                        <a:pt x="17" y="1"/>
                      </a:cubicBezTo>
                      <a:lnTo>
                        <a:pt x="16" y="2"/>
                      </a:lnTo>
                      <a:cubicBezTo>
                        <a:pt x="16" y="2"/>
                        <a:pt x="15" y="2"/>
                        <a:pt x="16" y="1"/>
                      </a:cubicBezTo>
                      <a:lnTo>
                        <a:pt x="17" y="2"/>
                      </a:lnTo>
                      <a:close/>
                      <a:moveTo>
                        <a:pt x="17" y="1"/>
                      </a:moveTo>
                      <a:cubicBezTo>
                        <a:pt x="17" y="2"/>
                        <a:pt x="24" y="1"/>
                        <a:pt x="26" y="1"/>
                      </a:cubicBezTo>
                      <a:lnTo>
                        <a:pt x="26" y="2"/>
                      </a:lnTo>
                      <a:cubicBezTo>
                        <a:pt x="24" y="2"/>
                        <a:pt x="17" y="3"/>
                        <a:pt x="16" y="2"/>
                      </a:cubicBezTo>
                      <a:lnTo>
                        <a:pt x="17" y="1"/>
                      </a:lnTo>
                      <a:close/>
                      <a:moveTo>
                        <a:pt x="26" y="1"/>
                      </a:moveTo>
                      <a:cubicBezTo>
                        <a:pt x="26" y="1"/>
                        <a:pt x="27" y="1"/>
                        <a:pt x="27" y="1"/>
                      </a:cubicBezTo>
                      <a:lnTo>
                        <a:pt x="27" y="2"/>
                      </a:lnTo>
                      <a:cubicBezTo>
                        <a:pt x="27" y="2"/>
                        <a:pt x="26" y="2"/>
                        <a:pt x="26" y="2"/>
                      </a:cubicBezTo>
                      <a:lnTo>
                        <a:pt x="26" y="1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356" name="Freeform 310"/>
                <p:cNvSpPr>
                  <a:spLocks noChangeArrowheads="1"/>
                </p:cNvSpPr>
                <p:nvPr/>
              </p:nvSpPr>
              <p:spPr bwMode="auto">
                <a:xfrm>
                  <a:off x="1042" y="3483"/>
                  <a:ext cx="59" cy="22"/>
                </a:xfrm>
                <a:custGeom>
                  <a:avLst/>
                  <a:gdLst>
                    <a:gd name="T0" fmla="*/ 0 w 43"/>
                    <a:gd name="T1" fmla="*/ 0 h 13"/>
                    <a:gd name="T2" fmla="*/ 48005 w 43"/>
                    <a:gd name="T3" fmla="*/ 38173 h 13"/>
                    <a:gd name="T4" fmla="*/ 58726 w 43"/>
                    <a:gd name="T5" fmla="*/ 45670 h 13"/>
                    <a:gd name="T6" fmla="*/ 71269 w 43"/>
                    <a:gd name="T7" fmla="*/ 99811 h 13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43" h="13">
                      <a:moveTo>
                        <a:pt x="0" y="0"/>
                      </a:moveTo>
                      <a:cubicBezTo>
                        <a:pt x="8" y="4"/>
                        <a:pt x="19" y="4"/>
                        <a:pt x="29" y="5"/>
                      </a:cubicBezTo>
                      <a:cubicBezTo>
                        <a:pt x="32" y="5"/>
                        <a:pt x="34" y="5"/>
                        <a:pt x="35" y="6"/>
                      </a:cubicBezTo>
                      <a:cubicBezTo>
                        <a:pt x="39" y="8"/>
                        <a:pt x="37" y="12"/>
                        <a:pt x="43" y="13"/>
                      </a:cubicBezTo>
                    </a:path>
                  </a:pathLst>
                </a:custGeom>
                <a:noFill/>
                <a:ln w="9525" cap="sq">
                  <a:solidFill>
                    <a:srgbClr val="C1C0B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357" name="Freeform 311"/>
                <p:cNvSpPr>
                  <a:spLocks noChangeArrowheads="1"/>
                </p:cNvSpPr>
                <p:nvPr/>
              </p:nvSpPr>
              <p:spPr bwMode="auto">
                <a:xfrm>
                  <a:off x="1042" y="3467"/>
                  <a:ext cx="38" cy="6"/>
                </a:xfrm>
                <a:custGeom>
                  <a:avLst/>
                  <a:gdLst>
                    <a:gd name="T0" fmla="*/ 41421 w 28"/>
                    <a:gd name="T1" fmla="*/ 21396 h 4"/>
                    <a:gd name="T2" fmla="*/ 16373 w 28"/>
                    <a:gd name="T3" fmla="*/ 12230 h 4"/>
                    <a:gd name="T4" fmla="*/ 17917 w 28"/>
                    <a:gd name="T5" fmla="*/ 6987 h 4"/>
                    <a:gd name="T6" fmla="*/ 41421 w 28"/>
                    <a:gd name="T7" fmla="*/ 16131 h 4"/>
                    <a:gd name="T8" fmla="*/ 41421 w 28"/>
                    <a:gd name="T9" fmla="*/ 21396 h 4"/>
                    <a:gd name="T10" fmla="*/ 16373 w 28"/>
                    <a:gd name="T11" fmla="*/ 12230 h 4"/>
                    <a:gd name="T12" fmla="*/ 8736 w 28"/>
                    <a:gd name="T13" fmla="*/ 6987 h 4"/>
                    <a:gd name="T14" fmla="*/ 8736 w 28"/>
                    <a:gd name="T15" fmla="*/ 0 h 4"/>
                    <a:gd name="T16" fmla="*/ 17917 w 28"/>
                    <a:gd name="T17" fmla="*/ 6987 h 4"/>
                    <a:gd name="T18" fmla="*/ 16373 w 28"/>
                    <a:gd name="T19" fmla="*/ 12230 h 4"/>
                    <a:gd name="T20" fmla="*/ 8736 w 28"/>
                    <a:gd name="T21" fmla="*/ 0 h 4"/>
                    <a:gd name="T22" fmla="*/ 8736 w 28"/>
                    <a:gd name="T23" fmla="*/ 0 h 4"/>
                    <a:gd name="T24" fmla="*/ 8736 w 28"/>
                    <a:gd name="T25" fmla="*/ 0 h 4"/>
                    <a:gd name="T26" fmla="*/ 8736 w 28"/>
                    <a:gd name="T27" fmla="*/ 6987 h 4"/>
                    <a:gd name="T28" fmla="*/ 8736 w 28"/>
                    <a:gd name="T29" fmla="*/ 0 h 4"/>
                    <a:gd name="T30" fmla="*/ 8736 w 28"/>
                    <a:gd name="T31" fmla="*/ 6987 h 4"/>
                    <a:gd name="T32" fmla="*/ 8736 w 28"/>
                    <a:gd name="T33" fmla="*/ 6987 h 4"/>
                    <a:gd name="T34" fmla="*/ 8736 w 28"/>
                    <a:gd name="T35" fmla="*/ 0 h 4"/>
                    <a:gd name="T36" fmla="*/ 8736 w 28"/>
                    <a:gd name="T37" fmla="*/ 0 h 4"/>
                    <a:gd name="T38" fmla="*/ 8736 w 28"/>
                    <a:gd name="T39" fmla="*/ 6987 h 4"/>
                    <a:gd name="T40" fmla="*/ 8736 w 28"/>
                    <a:gd name="T41" fmla="*/ 0 h 4"/>
                    <a:gd name="T42" fmla="*/ 8736 w 28"/>
                    <a:gd name="T43" fmla="*/ 0 h 4"/>
                    <a:gd name="T44" fmla="*/ 8736 w 28"/>
                    <a:gd name="T45" fmla="*/ 6987 h 4"/>
                    <a:gd name="T46" fmla="*/ 8736 w 28"/>
                    <a:gd name="T47" fmla="*/ 0 h 4"/>
                    <a:gd name="T48" fmla="*/ 8736 w 28"/>
                    <a:gd name="T49" fmla="*/ 6987 h 4"/>
                    <a:gd name="T50" fmla="*/ 7105 w 28"/>
                    <a:gd name="T51" fmla="*/ 12230 h 4"/>
                    <a:gd name="T52" fmla="*/ 6642 w 28"/>
                    <a:gd name="T53" fmla="*/ 0 h 4"/>
                    <a:gd name="T54" fmla="*/ 8736 w 28"/>
                    <a:gd name="T55" fmla="*/ 0 h 4"/>
                    <a:gd name="T56" fmla="*/ 8736 w 28"/>
                    <a:gd name="T57" fmla="*/ 6987 h 4"/>
                    <a:gd name="T58" fmla="*/ 7105 w 28"/>
                    <a:gd name="T59" fmla="*/ 12230 h 4"/>
                    <a:gd name="T60" fmla="*/ 0 w 28"/>
                    <a:gd name="T61" fmla="*/ 12230 h 4"/>
                    <a:gd name="T62" fmla="*/ 1597 w 28"/>
                    <a:gd name="T63" fmla="*/ 6987 h 4"/>
                    <a:gd name="T64" fmla="*/ 6642 w 28"/>
                    <a:gd name="T65" fmla="*/ 0 h 4"/>
                    <a:gd name="T66" fmla="*/ 7105 w 28"/>
                    <a:gd name="T67" fmla="*/ 12230 h 4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</a:gdLst>
                  <a:ahLst/>
                  <a:cxnLst>
                    <a:cxn ang="T68">
                      <a:pos x="T0" y="T1"/>
                    </a:cxn>
                    <a:cxn ang="T69">
                      <a:pos x="T2" y="T3"/>
                    </a:cxn>
                    <a:cxn ang="T70">
                      <a:pos x="T4" y="T5"/>
                    </a:cxn>
                    <a:cxn ang="T71">
                      <a:pos x="T6" y="T7"/>
                    </a:cxn>
                    <a:cxn ang="T72">
                      <a:pos x="T8" y="T9"/>
                    </a:cxn>
                    <a:cxn ang="T73">
                      <a:pos x="T10" y="T11"/>
                    </a:cxn>
                    <a:cxn ang="T74">
                      <a:pos x="T12" y="T13"/>
                    </a:cxn>
                    <a:cxn ang="T75">
                      <a:pos x="T14" y="T15"/>
                    </a:cxn>
                    <a:cxn ang="T76">
                      <a:pos x="T16" y="T17"/>
                    </a:cxn>
                    <a:cxn ang="T77">
                      <a:pos x="T18" y="T19"/>
                    </a:cxn>
                    <a:cxn ang="T78">
                      <a:pos x="T20" y="T21"/>
                    </a:cxn>
                    <a:cxn ang="T79">
                      <a:pos x="T22" y="T23"/>
                    </a:cxn>
                    <a:cxn ang="T80">
                      <a:pos x="T24" y="T25"/>
                    </a:cxn>
                    <a:cxn ang="T81">
                      <a:pos x="T26" y="T27"/>
                    </a:cxn>
                    <a:cxn ang="T82">
                      <a:pos x="T28" y="T29"/>
                    </a:cxn>
                    <a:cxn ang="T83">
                      <a:pos x="T30" y="T31"/>
                    </a:cxn>
                    <a:cxn ang="T84">
                      <a:pos x="T32" y="T33"/>
                    </a:cxn>
                    <a:cxn ang="T85">
                      <a:pos x="T34" y="T35"/>
                    </a:cxn>
                    <a:cxn ang="T86">
                      <a:pos x="T36" y="T37"/>
                    </a:cxn>
                    <a:cxn ang="T87">
                      <a:pos x="T38" y="T39"/>
                    </a:cxn>
                    <a:cxn ang="T88">
                      <a:pos x="T40" y="T41"/>
                    </a:cxn>
                    <a:cxn ang="T89">
                      <a:pos x="T42" y="T43"/>
                    </a:cxn>
                    <a:cxn ang="T90">
                      <a:pos x="T44" y="T45"/>
                    </a:cxn>
                    <a:cxn ang="T91">
                      <a:pos x="T46" y="T47"/>
                    </a:cxn>
                    <a:cxn ang="T92">
                      <a:pos x="T48" y="T49"/>
                    </a:cxn>
                    <a:cxn ang="T93">
                      <a:pos x="T50" y="T51"/>
                    </a:cxn>
                    <a:cxn ang="T94">
                      <a:pos x="T52" y="T53"/>
                    </a:cxn>
                    <a:cxn ang="T95">
                      <a:pos x="T54" y="T55"/>
                    </a:cxn>
                    <a:cxn ang="T96">
                      <a:pos x="T56" y="T57"/>
                    </a:cxn>
                    <a:cxn ang="T97">
                      <a:pos x="T58" y="T59"/>
                    </a:cxn>
                    <a:cxn ang="T98">
                      <a:pos x="T60" y="T61"/>
                    </a:cxn>
                    <a:cxn ang="T99">
                      <a:pos x="T62" y="T63"/>
                    </a:cxn>
                    <a:cxn ang="T100">
                      <a:pos x="T64" y="T65"/>
                    </a:cxn>
                    <a:cxn ang="T101">
                      <a:pos x="T66" y="T67"/>
                    </a:cxn>
                  </a:cxnLst>
                  <a:rect l="0" t="0" r="r" b="b"/>
                  <a:pathLst>
                    <a:path w="28" h="4">
                      <a:moveTo>
                        <a:pt x="28" y="4"/>
                      </a:moveTo>
                      <a:cubicBezTo>
                        <a:pt x="21" y="4"/>
                        <a:pt x="16" y="3"/>
                        <a:pt x="11" y="2"/>
                      </a:cubicBezTo>
                      <a:lnTo>
                        <a:pt x="12" y="1"/>
                      </a:lnTo>
                      <a:cubicBezTo>
                        <a:pt x="17" y="2"/>
                        <a:pt x="22" y="3"/>
                        <a:pt x="28" y="3"/>
                      </a:cubicBezTo>
                      <a:lnTo>
                        <a:pt x="28" y="4"/>
                      </a:lnTo>
                      <a:close/>
                      <a:moveTo>
                        <a:pt x="11" y="2"/>
                      </a:moveTo>
                      <a:cubicBezTo>
                        <a:pt x="9" y="2"/>
                        <a:pt x="8" y="2"/>
                        <a:pt x="6" y="1"/>
                      </a:cubicBezTo>
                      <a:lnTo>
                        <a:pt x="6" y="0"/>
                      </a:lnTo>
                      <a:cubicBezTo>
                        <a:pt x="8" y="0"/>
                        <a:pt x="10" y="1"/>
                        <a:pt x="12" y="1"/>
                      </a:cubicBezTo>
                      <a:lnTo>
                        <a:pt x="11" y="2"/>
                      </a:lnTo>
                      <a:close/>
                      <a:moveTo>
                        <a:pt x="6" y="0"/>
                      </a:moveTo>
                      <a:lnTo>
                        <a:pt x="6" y="0"/>
                      </a:lnTo>
                      <a:lnTo>
                        <a:pt x="6" y="1"/>
                      </a:lnTo>
                      <a:lnTo>
                        <a:pt x="6" y="0"/>
                      </a:lnTo>
                      <a:close/>
                      <a:moveTo>
                        <a:pt x="6" y="1"/>
                      </a:moveTo>
                      <a:lnTo>
                        <a:pt x="6" y="1"/>
                      </a:lnTo>
                      <a:lnTo>
                        <a:pt x="6" y="0"/>
                      </a:lnTo>
                      <a:lnTo>
                        <a:pt x="6" y="1"/>
                      </a:lnTo>
                      <a:close/>
                      <a:moveTo>
                        <a:pt x="6" y="0"/>
                      </a:moveTo>
                      <a:lnTo>
                        <a:pt x="6" y="0"/>
                      </a:lnTo>
                      <a:lnTo>
                        <a:pt x="6" y="1"/>
                      </a:lnTo>
                      <a:lnTo>
                        <a:pt x="6" y="0"/>
                      </a:lnTo>
                      <a:close/>
                      <a:moveTo>
                        <a:pt x="6" y="1"/>
                      </a:moveTo>
                      <a:cubicBezTo>
                        <a:pt x="6" y="1"/>
                        <a:pt x="5" y="1"/>
                        <a:pt x="5" y="2"/>
                      </a:cubicBezTo>
                      <a:lnTo>
                        <a:pt x="4" y="0"/>
                      </a:lnTo>
                      <a:cubicBezTo>
                        <a:pt x="5" y="0"/>
                        <a:pt x="6" y="0"/>
                        <a:pt x="6" y="0"/>
                      </a:cubicBezTo>
                      <a:lnTo>
                        <a:pt x="6" y="1"/>
                      </a:lnTo>
                      <a:close/>
                      <a:moveTo>
                        <a:pt x="5" y="2"/>
                      </a:moveTo>
                      <a:cubicBezTo>
                        <a:pt x="3" y="2"/>
                        <a:pt x="2" y="2"/>
                        <a:pt x="0" y="2"/>
                      </a:cubicBezTo>
                      <a:lnTo>
                        <a:pt x="1" y="1"/>
                      </a:lnTo>
                      <a:cubicBezTo>
                        <a:pt x="2" y="1"/>
                        <a:pt x="3" y="1"/>
                        <a:pt x="4" y="0"/>
                      </a:cubicBezTo>
                      <a:lnTo>
                        <a:pt x="5" y="2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358" name="Freeform 312"/>
                <p:cNvSpPr>
                  <a:spLocks noChangeArrowheads="1"/>
                </p:cNvSpPr>
                <p:nvPr/>
              </p:nvSpPr>
              <p:spPr bwMode="auto">
                <a:xfrm>
                  <a:off x="1074" y="3394"/>
                  <a:ext cx="56" cy="12"/>
                </a:xfrm>
                <a:custGeom>
                  <a:avLst/>
                  <a:gdLst>
                    <a:gd name="T0" fmla="*/ 69432 w 41"/>
                    <a:gd name="T1" fmla="*/ 16037 h 8"/>
                    <a:gd name="T2" fmla="*/ 0 w 41"/>
                    <a:gd name="T3" fmla="*/ 0 h 8"/>
                    <a:gd name="T4" fmla="*/ 0 60000 65536"/>
                    <a:gd name="T5" fmla="*/ 0 60000 65536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0" t="0" r="r" b="b"/>
                  <a:pathLst>
                    <a:path w="41" h="8">
                      <a:moveTo>
                        <a:pt x="41" y="7"/>
                      </a:moveTo>
                      <a:cubicBezTo>
                        <a:pt x="23" y="8"/>
                        <a:pt x="11" y="4"/>
                        <a:pt x="0" y="0"/>
                      </a:cubicBezTo>
                    </a:path>
                  </a:pathLst>
                </a:custGeom>
                <a:noFill/>
                <a:ln w="9525" cap="sq">
                  <a:solidFill>
                    <a:srgbClr val="C1C0B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359" name="Freeform 313"/>
                <p:cNvSpPr>
                  <a:spLocks noChangeArrowheads="1"/>
                </p:cNvSpPr>
                <p:nvPr/>
              </p:nvSpPr>
              <p:spPr bwMode="auto">
                <a:xfrm>
                  <a:off x="1069" y="3426"/>
                  <a:ext cx="42" cy="7"/>
                </a:xfrm>
                <a:custGeom>
                  <a:avLst/>
                  <a:gdLst>
                    <a:gd name="T0" fmla="*/ 0 w 31"/>
                    <a:gd name="T1" fmla="*/ 2667 h 5"/>
                    <a:gd name="T2" fmla="*/ 45769 w 31"/>
                    <a:gd name="T3" fmla="*/ 6819 h 5"/>
                    <a:gd name="T4" fmla="*/ 0 w 31"/>
                    <a:gd name="T5" fmla="*/ 2667 h 5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31" h="5">
                      <a:moveTo>
                        <a:pt x="0" y="2"/>
                      </a:moveTo>
                      <a:cubicBezTo>
                        <a:pt x="13" y="1"/>
                        <a:pt x="28" y="0"/>
                        <a:pt x="31" y="5"/>
                      </a:cubicBez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7A7878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360" name="Freeform 314"/>
                <p:cNvSpPr>
                  <a:spLocks noChangeArrowheads="1"/>
                </p:cNvSpPr>
                <p:nvPr/>
              </p:nvSpPr>
              <p:spPr bwMode="auto">
                <a:xfrm>
                  <a:off x="1069" y="3426"/>
                  <a:ext cx="42" cy="7"/>
                </a:xfrm>
                <a:custGeom>
                  <a:avLst/>
                  <a:gdLst>
                    <a:gd name="T0" fmla="*/ 0 w 31"/>
                    <a:gd name="T1" fmla="*/ 2667 h 5"/>
                    <a:gd name="T2" fmla="*/ 45769 w 31"/>
                    <a:gd name="T3" fmla="*/ 6819 h 5"/>
                    <a:gd name="T4" fmla="*/ 0 60000 65536"/>
                    <a:gd name="T5" fmla="*/ 0 60000 65536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0" t="0" r="r" b="b"/>
                  <a:pathLst>
                    <a:path w="31" h="5">
                      <a:moveTo>
                        <a:pt x="0" y="2"/>
                      </a:moveTo>
                      <a:cubicBezTo>
                        <a:pt x="13" y="1"/>
                        <a:pt x="28" y="0"/>
                        <a:pt x="31" y="5"/>
                      </a:cubicBezTo>
                    </a:path>
                  </a:pathLst>
                </a:custGeom>
                <a:noFill/>
                <a:ln w="9525" cap="sq">
                  <a:solidFill>
                    <a:srgbClr val="C1C0B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361" name="Freeform 315"/>
                <p:cNvSpPr>
                  <a:spLocks noChangeArrowheads="1"/>
                </p:cNvSpPr>
                <p:nvPr/>
              </p:nvSpPr>
              <p:spPr bwMode="auto">
                <a:xfrm>
                  <a:off x="1051" y="3438"/>
                  <a:ext cx="56" cy="14"/>
                </a:xfrm>
                <a:custGeom>
                  <a:avLst/>
                  <a:gdLst>
                    <a:gd name="T0" fmla="*/ 69432 w 41"/>
                    <a:gd name="T1" fmla="*/ 84362 h 8"/>
                    <a:gd name="T2" fmla="*/ 0 w 41"/>
                    <a:gd name="T3" fmla="*/ 0 h 8"/>
                    <a:gd name="T4" fmla="*/ 0 60000 65536"/>
                    <a:gd name="T5" fmla="*/ 0 60000 65536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0" t="0" r="r" b="b"/>
                  <a:pathLst>
                    <a:path w="41" h="8">
                      <a:moveTo>
                        <a:pt x="41" y="6"/>
                      </a:moveTo>
                      <a:cubicBezTo>
                        <a:pt x="23" y="8"/>
                        <a:pt x="11" y="4"/>
                        <a:pt x="0" y="0"/>
                      </a:cubicBezTo>
                    </a:path>
                  </a:pathLst>
                </a:custGeom>
                <a:noFill/>
                <a:ln w="9525" cap="sq">
                  <a:solidFill>
                    <a:srgbClr val="C1C0B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362" name="Freeform 316"/>
                <p:cNvSpPr>
                  <a:spLocks noChangeArrowheads="1"/>
                </p:cNvSpPr>
                <p:nvPr/>
              </p:nvSpPr>
              <p:spPr bwMode="auto">
                <a:xfrm>
                  <a:off x="1044" y="3514"/>
                  <a:ext cx="115" cy="9"/>
                </a:xfrm>
                <a:custGeom>
                  <a:avLst/>
                  <a:gdLst>
                    <a:gd name="T0" fmla="*/ 0 w 84"/>
                    <a:gd name="T1" fmla="*/ 0 h 6"/>
                    <a:gd name="T2" fmla="*/ 0 w 84"/>
                    <a:gd name="T3" fmla="*/ 0 h 6"/>
                    <a:gd name="T4" fmla="*/ 0 w 84"/>
                    <a:gd name="T5" fmla="*/ 5448 h 6"/>
                    <a:gd name="T6" fmla="*/ 0 w 84"/>
                    <a:gd name="T7" fmla="*/ 5448 h 6"/>
                    <a:gd name="T8" fmla="*/ 0 w 84"/>
                    <a:gd name="T9" fmla="*/ 0 h 6"/>
                    <a:gd name="T10" fmla="*/ 0 w 84"/>
                    <a:gd name="T11" fmla="*/ 0 h 6"/>
                    <a:gd name="T12" fmla="*/ 33805 w 84"/>
                    <a:gd name="T13" fmla="*/ 3279 h 6"/>
                    <a:gd name="T14" fmla="*/ 33805 w 84"/>
                    <a:gd name="T15" fmla="*/ 9084 h 6"/>
                    <a:gd name="T16" fmla="*/ 0 w 84"/>
                    <a:gd name="T17" fmla="*/ 5448 h 6"/>
                    <a:gd name="T18" fmla="*/ 0 w 84"/>
                    <a:gd name="T19" fmla="*/ 0 h 6"/>
                    <a:gd name="T20" fmla="*/ 33805 w 84"/>
                    <a:gd name="T21" fmla="*/ 3279 h 6"/>
                    <a:gd name="T22" fmla="*/ 77700 w 84"/>
                    <a:gd name="T23" fmla="*/ 9084 h 6"/>
                    <a:gd name="T24" fmla="*/ 77700 w 84"/>
                    <a:gd name="T25" fmla="*/ 13445 h 6"/>
                    <a:gd name="T26" fmla="*/ 33805 w 84"/>
                    <a:gd name="T27" fmla="*/ 9084 h 6"/>
                    <a:gd name="T28" fmla="*/ 33805 w 84"/>
                    <a:gd name="T29" fmla="*/ 3279 h 6"/>
                    <a:gd name="T30" fmla="*/ 77700 w 84"/>
                    <a:gd name="T31" fmla="*/ 13445 h 6"/>
                    <a:gd name="T32" fmla="*/ 77700 w 84"/>
                    <a:gd name="T33" fmla="*/ 13445 h 6"/>
                    <a:gd name="T34" fmla="*/ 77700 w 84"/>
                    <a:gd name="T35" fmla="*/ 13445 h 6"/>
                    <a:gd name="T36" fmla="*/ 77700 w 84"/>
                    <a:gd name="T37" fmla="*/ 9084 h 6"/>
                    <a:gd name="T38" fmla="*/ 77700 w 84"/>
                    <a:gd name="T39" fmla="*/ 13445 h 6"/>
                    <a:gd name="T40" fmla="*/ 77700 w 84"/>
                    <a:gd name="T41" fmla="*/ 9084 h 6"/>
                    <a:gd name="T42" fmla="*/ 77700 w 84"/>
                    <a:gd name="T43" fmla="*/ 9084 h 6"/>
                    <a:gd name="T44" fmla="*/ 77700 w 84"/>
                    <a:gd name="T45" fmla="*/ 13445 h 6"/>
                    <a:gd name="T46" fmla="*/ 77700 w 84"/>
                    <a:gd name="T47" fmla="*/ 13445 h 6"/>
                    <a:gd name="T48" fmla="*/ 77700 w 84"/>
                    <a:gd name="T49" fmla="*/ 9084 h 6"/>
                    <a:gd name="T50" fmla="*/ 77700 w 84"/>
                    <a:gd name="T51" fmla="*/ 13445 h 6"/>
                    <a:gd name="T52" fmla="*/ 77700 w 84"/>
                    <a:gd name="T53" fmla="*/ 13445 h 6"/>
                    <a:gd name="T54" fmla="*/ 77700 w 84"/>
                    <a:gd name="T55" fmla="*/ 9084 h 6"/>
                    <a:gd name="T56" fmla="*/ 77700 w 84"/>
                    <a:gd name="T57" fmla="*/ 13445 h 6"/>
                    <a:gd name="T58" fmla="*/ 77700 w 84"/>
                    <a:gd name="T59" fmla="*/ 9084 h 6"/>
                    <a:gd name="T60" fmla="*/ 84973 w 84"/>
                    <a:gd name="T61" fmla="*/ 5448 h 6"/>
                    <a:gd name="T62" fmla="*/ 84973 w 84"/>
                    <a:gd name="T63" fmla="*/ 9084 h 6"/>
                    <a:gd name="T64" fmla="*/ 77700 w 84"/>
                    <a:gd name="T65" fmla="*/ 13445 h 6"/>
                    <a:gd name="T66" fmla="*/ 77700 w 84"/>
                    <a:gd name="T67" fmla="*/ 9084 h 6"/>
                    <a:gd name="T68" fmla="*/ 84973 w 84"/>
                    <a:gd name="T69" fmla="*/ 5448 h 6"/>
                    <a:gd name="T70" fmla="*/ 98273 w 84"/>
                    <a:gd name="T71" fmla="*/ 0 h 6"/>
                    <a:gd name="T72" fmla="*/ 96314 w 84"/>
                    <a:gd name="T73" fmla="*/ 3279 h 6"/>
                    <a:gd name="T74" fmla="*/ 84973 w 84"/>
                    <a:gd name="T75" fmla="*/ 9084 h 6"/>
                    <a:gd name="T76" fmla="*/ 84973 w 84"/>
                    <a:gd name="T77" fmla="*/ 5448 h 6"/>
                    <a:gd name="T78" fmla="*/ 98273 w 84"/>
                    <a:gd name="T79" fmla="*/ 3279 h 6"/>
                    <a:gd name="T80" fmla="*/ 96314 w 84"/>
                    <a:gd name="T81" fmla="*/ 5448 h 6"/>
                    <a:gd name="T82" fmla="*/ 96314 w 84"/>
                    <a:gd name="T83" fmla="*/ 3279 h 6"/>
                    <a:gd name="T84" fmla="*/ 96314 w 84"/>
                    <a:gd name="T85" fmla="*/ 3279 h 6"/>
                    <a:gd name="T86" fmla="*/ 98273 w 84"/>
                    <a:gd name="T87" fmla="*/ 3279 h 6"/>
                    <a:gd name="T88" fmla="*/ 96314 w 84"/>
                    <a:gd name="T89" fmla="*/ 0 h 6"/>
                    <a:gd name="T90" fmla="*/ 113170 w 84"/>
                    <a:gd name="T91" fmla="*/ 5448 h 6"/>
                    <a:gd name="T92" fmla="*/ 113170 w 84"/>
                    <a:gd name="T93" fmla="*/ 9084 h 6"/>
                    <a:gd name="T94" fmla="*/ 98273 w 84"/>
                    <a:gd name="T95" fmla="*/ 3279 h 6"/>
                    <a:gd name="T96" fmla="*/ 96314 w 84"/>
                    <a:gd name="T97" fmla="*/ 0 h 6"/>
                    <a:gd name="T98" fmla="*/ 113170 w 84"/>
                    <a:gd name="T99" fmla="*/ 5448 h 6"/>
                    <a:gd name="T100" fmla="*/ 127802 w 84"/>
                    <a:gd name="T101" fmla="*/ 13445 h 6"/>
                    <a:gd name="T102" fmla="*/ 130335 w 84"/>
                    <a:gd name="T103" fmla="*/ 15128 h 6"/>
                    <a:gd name="T104" fmla="*/ 113170 w 84"/>
                    <a:gd name="T105" fmla="*/ 9084 h 6"/>
                    <a:gd name="T106" fmla="*/ 113170 w 84"/>
                    <a:gd name="T107" fmla="*/ 5448 h 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</a:gdLst>
                  <a:ahLst/>
                  <a:cxnLst>
                    <a:cxn ang="T108">
                      <a:pos x="T0" y="T1"/>
                    </a:cxn>
                    <a:cxn ang="T109">
                      <a:pos x="T2" y="T3"/>
                    </a:cxn>
                    <a:cxn ang="T110">
                      <a:pos x="T4" y="T5"/>
                    </a:cxn>
                    <a:cxn ang="T111">
                      <a:pos x="T6" y="T7"/>
                    </a:cxn>
                    <a:cxn ang="T112">
                      <a:pos x="T8" y="T9"/>
                    </a:cxn>
                    <a:cxn ang="T113">
                      <a:pos x="T10" y="T11"/>
                    </a:cxn>
                    <a:cxn ang="T114">
                      <a:pos x="T12" y="T13"/>
                    </a:cxn>
                    <a:cxn ang="T115">
                      <a:pos x="T14" y="T15"/>
                    </a:cxn>
                    <a:cxn ang="T116">
                      <a:pos x="T16" y="T17"/>
                    </a:cxn>
                    <a:cxn ang="T117">
                      <a:pos x="T18" y="T19"/>
                    </a:cxn>
                    <a:cxn ang="T118">
                      <a:pos x="T20" y="T21"/>
                    </a:cxn>
                    <a:cxn ang="T119">
                      <a:pos x="T22" y="T23"/>
                    </a:cxn>
                    <a:cxn ang="T120">
                      <a:pos x="T24" y="T25"/>
                    </a:cxn>
                    <a:cxn ang="T121">
                      <a:pos x="T26" y="T27"/>
                    </a:cxn>
                    <a:cxn ang="T122">
                      <a:pos x="T28" y="T29"/>
                    </a:cxn>
                    <a:cxn ang="T123">
                      <a:pos x="T30" y="T31"/>
                    </a:cxn>
                    <a:cxn ang="T124">
                      <a:pos x="T32" y="T33"/>
                    </a:cxn>
                    <a:cxn ang="T125">
                      <a:pos x="T34" y="T35"/>
                    </a:cxn>
                    <a:cxn ang="T126">
                      <a:pos x="T36" y="T37"/>
                    </a:cxn>
                    <a:cxn ang="T127">
                      <a:pos x="T38" y="T39"/>
                    </a:cxn>
                    <a:cxn ang="T128">
                      <a:pos x="T40" y="T41"/>
                    </a:cxn>
                    <a:cxn ang="T129">
                      <a:pos x="T42" y="T43"/>
                    </a:cxn>
                    <a:cxn ang="T130">
                      <a:pos x="T44" y="T45"/>
                    </a:cxn>
                    <a:cxn ang="T131">
                      <a:pos x="T46" y="T47"/>
                    </a:cxn>
                    <a:cxn ang="T132">
                      <a:pos x="T48" y="T49"/>
                    </a:cxn>
                    <a:cxn ang="T133">
                      <a:pos x="T50" y="T51"/>
                    </a:cxn>
                    <a:cxn ang="T134">
                      <a:pos x="T52" y="T53"/>
                    </a:cxn>
                    <a:cxn ang="T135">
                      <a:pos x="T54" y="T55"/>
                    </a:cxn>
                    <a:cxn ang="T136">
                      <a:pos x="T56" y="T57"/>
                    </a:cxn>
                    <a:cxn ang="T137">
                      <a:pos x="T58" y="T59"/>
                    </a:cxn>
                    <a:cxn ang="T138">
                      <a:pos x="T60" y="T61"/>
                    </a:cxn>
                    <a:cxn ang="T139">
                      <a:pos x="T62" y="T63"/>
                    </a:cxn>
                    <a:cxn ang="T140">
                      <a:pos x="T64" y="T65"/>
                    </a:cxn>
                    <a:cxn ang="T141">
                      <a:pos x="T66" y="T67"/>
                    </a:cxn>
                    <a:cxn ang="T142">
                      <a:pos x="T68" y="T69"/>
                    </a:cxn>
                    <a:cxn ang="T143">
                      <a:pos x="T70" y="T71"/>
                    </a:cxn>
                    <a:cxn ang="T144">
                      <a:pos x="T72" y="T73"/>
                    </a:cxn>
                    <a:cxn ang="T145">
                      <a:pos x="T74" y="T75"/>
                    </a:cxn>
                    <a:cxn ang="T146">
                      <a:pos x="T76" y="T77"/>
                    </a:cxn>
                    <a:cxn ang="T147">
                      <a:pos x="T78" y="T79"/>
                    </a:cxn>
                    <a:cxn ang="T148">
                      <a:pos x="T80" y="T81"/>
                    </a:cxn>
                    <a:cxn ang="T149">
                      <a:pos x="T82" y="T83"/>
                    </a:cxn>
                    <a:cxn ang="T150">
                      <a:pos x="T84" y="T85"/>
                    </a:cxn>
                    <a:cxn ang="T151">
                      <a:pos x="T86" y="T87"/>
                    </a:cxn>
                    <a:cxn ang="T152">
                      <a:pos x="T88" y="T89"/>
                    </a:cxn>
                    <a:cxn ang="T153">
                      <a:pos x="T90" y="T91"/>
                    </a:cxn>
                    <a:cxn ang="T154">
                      <a:pos x="T92" y="T93"/>
                    </a:cxn>
                    <a:cxn ang="T155">
                      <a:pos x="T94" y="T95"/>
                    </a:cxn>
                    <a:cxn ang="T156">
                      <a:pos x="T96" y="T97"/>
                    </a:cxn>
                    <a:cxn ang="T157">
                      <a:pos x="T98" y="T99"/>
                    </a:cxn>
                    <a:cxn ang="T158">
                      <a:pos x="T100" y="T101"/>
                    </a:cxn>
                    <a:cxn ang="T159">
                      <a:pos x="T102" y="T103"/>
                    </a:cxn>
                    <a:cxn ang="T160">
                      <a:pos x="T104" y="T105"/>
                    </a:cxn>
                    <a:cxn ang="T161">
                      <a:pos x="T106" y="T107"/>
                    </a:cxn>
                  </a:cxnLst>
                  <a:rect l="0" t="0" r="r" b="b"/>
                  <a:pathLst>
                    <a:path w="84" h="6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0"/>
                      </a:lnTo>
                      <a:close/>
                      <a:moveTo>
                        <a:pt x="0" y="0"/>
                      </a:moveTo>
                      <a:cubicBezTo>
                        <a:pt x="7" y="1"/>
                        <a:pt x="15" y="1"/>
                        <a:pt x="22" y="1"/>
                      </a:cubicBezTo>
                      <a:lnTo>
                        <a:pt x="22" y="3"/>
                      </a:lnTo>
                      <a:cubicBezTo>
                        <a:pt x="15" y="2"/>
                        <a:pt x="7" y="2"/>
                        <a:pt x="0" y="2"/>
                      </a:cubicBezTo>
                      <a:lnTo>
                        <a:pt x="0" y="0"/>
                      </a:lnTo>
                      <a:close/>
                      <a:moveTo>
                        <a:pt x="22" y="1"/>
                      </a:moveTo>
                      <a:cubicBezTo>
                        <a:pt x="32" y="1"/>
                        <a:pt x="41" y="2"/>
                        <a:pt x="50" y="3"/>
                      </a:cubicBezTo>
                      <a:lnTo>
                        <a:pt x="50" y="4"/>
                      </a:lnTo>
                      <a:cubicBezTo>
                        <a:pt x="41" y="3"/>
                        <a:pt x="32" y="3"/>
                        <a:pt x="22" y="3"/>
                      </a:cubicBezTo>
                      <a:lnTo>
                        <a:pt x="22" y="1"/>
                      </a:lnTo>
                      <a:close/>
                      <a:moveTo>
                        <a:pt x="50" y="4"/>
                      </a:moveTo>
                      <a:lnTo>
                        <a:pt x="50" y="4"/>
                      </a:lnTo>
                      <a:lnTo>
                        <a:pt x="50" y="3"/>
                      </a:lnTo>
                      <a:lnTo>
                        <a:pt x="50" y="4"/>
                      </a:lnTo>
                      <a:close/>
                      <a:moveTo>
                        <a:pt x="50" y="3"/>
                      </a:moveTo>
                      <a:lnTo>
                        <a:pt x="50" y="3"/>
                      </a:lnTo>
                      <a:lnTo>
                        <a:pt x="50" y="4"/>
                      </a:lnTo>
                      <a:lnTo>
                        <a:pt x="50" y="3"/>
                      </a:lnTo>
                      <a:close/>
                      <a:moveTo>
                        <a:pt x="50" y="4"/>
                      </a:moveTo>
                      <a:lnTo>
                        <a:pt x="50" y="4"/>
                      </a:lnTo>
                      <a:lnTo>
                        <a:pt x="50" y="3"/>
                      </a:lnTo>
                      <a:lnTo>
                        <a:pt x="50" y="4"/>
                      </a:lnTo>
                      <a:close/>
                      <a:moveTo>
                        <a:pt x="50" y="3"/>
                      </a:moveTo>
                      <a:cubicBezTo>
                        <a:pt x="51" y="3"/>
                        <a:pt x="53" y="2"/>
                        <a:pt x="55" y="2"/>
                      </a:cubicBezTo>
                      <a:lnTo>
                        <a:pt x="55" y="3"/>
                      </a:lnTo>
                      <a:cubicBezTo>
                        <a:pt x="53" y="3"/>
                        <a:pt x="51" y="4"/>
                        <a:pt x="50" y="4"/>
                      </a:cubicBezTo>
                      <a:lnTo>
                        <a:pt x="50" y="3"/>
                      </a:lnTo>
                      <a:close/>
                      <a:moveTo>
                        <a:pt x="55" y="2"/>
                      </a:moveTo>
                      <a:cubicBezTo>
                        <a:pt x="58" y="1"/>
                        <a:pt x="62" y="0"/>
                        <a:pt x="63" y="0"/>
                      </a:cubicBezTo>
                      <a:lnTo>
                        <a:pt x="62" y="1"/>
                      </a:lnTo>
                      <a:cubicBezTo>
                        <a:pt x="62" y="1"/>
                        <a:pt x="58" y="2"/>
                        <a:pt x="55" y="3"/>
                      </a:cubicBezTo>
                      <a:lnTo>
                        <a:pt x="55" y="2"/>
                      </a:lnTo>
                      <a:close/>
                      <a:moveTo>
                        <a:pt x="63" y="1"/>
                      </a:moveTo>
                      <a:lnTo>
                        <a:pt x="62" y="2"/>
                      </a:lnTo>
                      <a:lnTo>
                        <a:pt x="62" y="1"/>
                      </a:lnTo>
                      <a:lnTo>
                        <a:pt x="63" y="1"/>
                      </a:lnTo>
                      <a:close/>
                      <a:moveTo>
                        <a:pt x="62" y="0"/>
                      </a:moveTo>
                      <a:cubicBezTo>
                        <a:pt x="63" y="0"/>
                        <a:pt x="68" y="1"/>
                        <a:pt x="73" y="2"/>
                      </a:cubicBezTo>
                      <a:lnTo>
                        <a:pt x="73" y="3"/>
                      </a:lnTo>
                      <a:cubicBezTo>
                        <a:pt x="68" y="2"/>
                        <a:pt x="63" y="1"/>
                        <a:pt x="63" y="1"/>
                      </a:cubicBezTo>
                      <a:lnTo>
                        <a:pt x="62" y="0"/>
                      </a:lnTo>
                      <a:close/>
                      <a:moveTo>
                        <a:pt x="73" y="2"/>
                      </a:moveTo>
                      <a:cubicBezTo>
                        <a:pt x="78" y="3"/>
                        <a:pt x="83" y="4"/>
                        <a:pt x="83" y="4"/>
                      </a:cubicBezTo>
                      <a:lnTo>
                        <a:pt x="84" y="5"/>
                      </a:lnTo>
                      <a:cubicBezTo>
                        <a:pt x="83" y="6"/>
                        <a:pt x="78" y="5"/>
                        <a:pt x="73" y="3"/>
                      </a:cubicBezTo>
                      <a:lnTo>
                        <a:pt x="73" y="2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363" name="Freeform 317"/>
                <p:cNvSpPr>
                  <a:spLocks noChangeArrowheads="1"/>
                </p:cNvSpPr>
                <p:nvPr/>
              </p:nvSpPr>
              <p:spPr bwMode="auto">
                <a:xfrm>
                  <a:off x="1079" y="3645"/>
                  <a:ext cx="37" cy="2"/>
                </a:xfrm>
                <a:custGeom>
                  <a:avLst/>
                  <a:gdLst>
                    <a:gd name="T0" fmla="*/ 1902 w 27"/>
                    <a:gd name="T1" fmla="*/ 0 h 2"/>
                    <a:gd name="T2" fmla="*/ 16609 w 27"/>
                    <a:gd name="T3" fmla="*/ 0 h 2"/>
                    <a:gd name="T4" fmla="*/ 16609 w 27"/>
                    <a:gd name="T5" fmla="*/ 140 h 2"/>
                    <a:gd name="T6" fmla="*/ 0 w 27"/>
                    <a:gd name="T7" fmla="*/ 0 h 2"/>
                    <a:gd name="T8" fmla="*/ 1902 w 27"/>
                    <a:gd name="T9" fmla="*/ 0 h 2"/>
                    <a:gd name="T10" fmla="*/ 16609 w 27"/>
                    <a:gd name="T11" fmla="*/ 0 h 2"/>
                    <a:gd name="T12" fmla="*/ 29525 w 27"/>
                    <a:gd name="T13" fmla="*/ 0 h 2"/>
                    <a:gd name="T14" fmla="*/ 29525 w 27"/>
                    <a:gd name="T15" fmla="*/ 140 h 2"/>
                    <a:gd name="T16" fmla="*/ 16609 w 27"/>
                    <a:gd name="T17" fmla="*/ 140 h 2"/>
                    <a:gd name="T18" fmla="*/ 16609 w 27"/>
                    <a:gd name="T19" fmla="*/ 0 h 2"/>
                    <a:gd name="T20" fmla="*/ 29525 w 27"/>
                    <a:gd name="T21" fmla="*/ 0 h 2"/>
                    <a:gd name="T22" fmla="*/ 30811 w 27"/>
                    <a:gd name="T23" fmla="*/ 0 h 2"/>
                    <a:gd name="T24" fmla="*/ 29525 w 27"/>
                    <a:gd name="T25" fmla="*/ 140 h 2"/>
                    <a:gd name="T26" fmla="*/ 29525 w 27"/>
                    <a:gd name="T27" fmla="*/ 140 h 2"/>
                    <a:gd name="T28" fmla="*/ 29525 w 27"/>
                    <a:gd name="T29" fmla="*/ 0 h 2"/>
                    <a:gd name="T30" fmla="*/ 29525 w 27"/>
                    <a:gd name="T31" fmla="*/ 140 h 2"/>
                    <a:gd name="T32" fmla="*/ 29525 w 27"/>
                    <a:gd name="T33" fmla="*/ 0 h 2"/>
                    <a:gd name="T34" fmla="*/ 27680 w 27"/>
                    <a:gd name="T35" fmla="*/ 140 h 2"/>
                    <a:gd name="T36" fmla="*/ 27680 w 27"/>
                    <a:gd name="T37" fmla="*/ 0 h 2"/>
                    <a:gd name="T38" fmla="*/ 29525 w 27"/>
                    <a:gd name="T39" fmla="*/ 140 h 2"/>
                    <a:gd name="T40" fmla="*/ 27680 w 27"/>
                    <a:gd name="T41" fmla="*/ 140 h 2"/>
                    <a:gd name="T42" fmla="*/ 27680 w 27"/>
                    <a:gd name="T43" fmla="*/ 140 h 2"/>
                    <a:gd name="T44" fmla="*/ 29525 w 27"/>
                    <a:gd name="T45" fmla="*/ 140 h 2"/>
                    <a:gd name="T46" fmla="*/ 27680 w 27"/>
                    <a:gd name="T47" fmla="*/ 140 h 2"/>
                    <a:gd name="T48" fmla="*/ 29525 w 27"/>
                    <a:gd name="T49" fmla="*/ 0 h 2"/>
                    <a:gd name="T50" fmla="*/ 40711 w 27"/>
                    <a:gd name="T51" fmla="*/ 0 h 2"/>
                    <a:gd name="T52" fmla="*/ 40711 w 27"/>
                    <a:gd name="T53" fmla="*/ 140 h 2"/>
                    <a:gd name="T54" fmla="*/ 27680 w 27"/>
                    <a:gd name="T55" fmla="*/ 140 h 2"/>
                    <a:gd name="T56" fmla="*/ 29525 w 27"/>
                    <a:gd name="T57" fmla="*/ 0 h 2"/>
                    <a:gd name="T58" fmla="*/ 40711 w 27"/>
                    <a:gd name="T59" fmla="*/ 0 h 2"/>
                    <a:gd name="T60" fmla="*/ 49207 w 27"/>
                    <a:gd name="T61" fmla="*/ 0 h 2"/>
                    <a:gd name="T62" fmla="*/ 46139 w 27"/>
                    <a:gd name="T63" fmla="*/ 140 h 2"/>
                    <a:gd name="T64" fmla="*/ 40711 w 27"/>
                    <a:gd name="T65" fmla="*/ 140 h 2"/>
                    <a:gd name="T66" fmla="*/ 40711 w 27"/>
                    <a:gd name="T67" fmla="*/ 0 h 2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</a:gdLst>
                  <a:ahLst/>
                  <a:cxnLst>
                    <a:cxn ang="T68">
                      <a:pos x="T0" y="T1"/>
                    </a:cxn>
                    <a:cxn ang="T69">
                      <a:pos x="T2" y="T3"/>
                    </a:cxn>
                    <a:cxn ang="T70">
                      <a:pos x="T4" y="T5"/>
                    </a:cxn>
                    <a:cxn ang="T71">
                      <a:pos x="T6" y="T7"/>
                    </a:cxn>
                    <a:cxn ang="T72">
                      <a:pos x="T8" y="T9"/>
                    </a:cxn>
                    <a:cxn ang="T73">
                      <a:pos x="T10" y="T11"/>
                    </a:cxn>
                    <a:cxn ang="T74">
                      <a:pos x="T12" y="T13"/>
                    </a:cxn>
                    <a:cxn ang="T75">
                      <a:pos x="T14" y="T15"/>
                    </a:cxn>
                    <a:cxn ang="T76">
                      <a:pos x="T16" y="T17"/>
                    </a:cxn>
                    <a:cxn ang="T77">
                      <a:pos x="T18" y="T19"/>
                    </a:cxn>
                    <a:cxn ang="T78">
                      <a:pos x="T20" y="T21"/>
                    </a:cxn>
                    <a:cxn ang="T79">
                      <a:pos x="T22" y="T23"/>
                    </a:cxn>
                    <a:cxn ang="T80">
                      <a:pos x="T24" y="T25"/>
                    </a:cxn>
                    <a:cxn ang="T81">
                      <a:pos x="T26" y="T27"/>
                    </a:cxn>
                    <a:cxn ang="T82">
                      <a:pos x="T28" y="T29"/>
                    </a:cxn>
                    <a:cxn ang="T83">
                      <a:pos x="T30" y="T31"/>
                    </a:cxn>
                    <a:cxn ang="T84">
                      <a:pos x="T32" y="T33"/>
                    </a:cxn>
                    <a:cxn ang="T85">
                      <a:pos x="T34" y="T35"/>
                    </a:cxn>
                    <a:cxn ang="T86">
                      <a:pos x="T36" y="T37"/>
                    </a:cxn>
                    <a:cxn ang="T87">
                      <a:pos x="T38" y="T39"/>
                    </a:cxn>
                    <a:cxn ang="T88">
                      <a:pos x="T40" y="T41"/>
                    </a:cxn>
                    <a:cxn ang="T89">
                      <a:pos x="T42" y="T43"/>
                    </a:cxn>
                    <a:cxn ang="T90">
                      <a:pos x="T44" y="T45"/>
                    </a:cxn>
                    <a:cxn ang="T91">
                      <a:pos x="T46" y="T47"/>
                    </a:cxn>
                    <a:cxn ang="T92">
                      <a:pos x="T48" y="T49"/>
                    </a:cxn>
                    <a:cxn ang="T93">
                      <a:pos x="T50" y="T51"/>
                    </a:cxn>
                    <a:cxn ang="T94">
                      <a:pos x="T52" y="T53"/>
                    </a:cxn>
                    <a:cxn ang="T95">
                      <a:pos x="T54" y="T55"/>
                    </a:cxn>
                    <a:cxn ang="T96">
                      <a:pos x="T56" y="T57"/>
                    </a:cxn>
                    <a:cxn ang="T97">
                      <a:pos x="T58" y="T59"/>
                    </a:cxn>
                    <a:cxn ang="T98">
                      <a:pos x="T60" y="T61"/>
                    </a:cxn>
                    <a:cxn ang="T99">
                      <a:pos x="T62" y="T63"/>
                    </a:cxn>
                    <a:cxn ang="T100">
                      <a:pos x="T64" y="T65"/>
                    </a:cxn>
                    <a:cxn ang="T101">
                      <a:pos x="T66" y="T67"/>
                    </a:cxn>
                  </a:cxnLst>
                  <a:rect l="0" t="0" r="r" b="b"/>
                  <a:pathLst>
                    <a:path w="27" h="2">
                      <a:moveTo>
                        <a:pt x="1" y="0"/>
                      </a:moveTo>
                      <a:cubicBezTo>
                        <a:pt x="2" y="1"/>
                        <a:pt x="5" y="1"/>
                        <a:pt x="9" y="0"/>
                      </a:cubicBezTo>
                      <a:lnTo>
                        <a:pt x="9" y="1"/>
                      </a:lnTo>
                      <a:cubicBezTo>
                        <a:pt x="5" y="2"/>
                        <a:pt x="0" y="2"/>
                        <a:pt x="0" y="0"/>
                      </a:cubicBezTo>
                      <a:lnTo>
                        <a:pt x="1" y="0"/>
                      </a:lnTo>
                      <a:close/>
                      <a:moveTo>
                        <a:pt x="9" y="0"/>
                      </a:moveTo>
                      <a:cubicBezTo>
                        <a:pt x="12" y="0"/>
                        <a:pt x="14" y="0"/>
                        <a:pt x="16" y="0"/>
                      </a:cubicBezTo>
                      <a:lnTo>
                        <a:pt x="16" y="1"/>
                      </a:lnTo>
                      <a:cubicBezTo>
                        <a:pt x="14" y="1"/>
                        <a:pt x="12" y="1"/>
                        <a:pt x="9" y="1"/>
                      </a:cubicBezTo>
                      <a:lnTo>
                        <a:pt x="9" y="0"/>
                      </a:lnTo>
                      <a:close/>
                      <a:moveTo>
                        <a:pt x="16" y="0"/>
                      </a:moveTo>
                      <a:lnTo>
                        <a:pt x="17" y="0"/>
                      </a:lnTo>
                      <a:lnTo>
                        <a:pt x="16" y="1"/>
                      </a:lnTo>
                      <a:lnTo>
                        <a:pt x="16" y="0"/>
                      </a:lnTo>
                      <a:close/>
                      <a:moveTo>
                        <a:pt x="16" y="1"/>
                      </a:moveTo>
                      <a:cubicBezTo>
                        <a:pt x="16" y="1"/>
                        <a:pt x="16" y="0"/>
                        <a:pt x="16" y="0"/>
                      </a:cubicBezTo>
                      <a:lnTo>
                        <a:pt x="15" y="1"/>
                      </a:lnTo>
                      <a:cubicBezTo>
                        <a:pt x="15" y="1"/>
                        <a:pt x="15" y="0"/>
                        <a:pt x="15" y="0"/>
                      </a:cubicBezTo>
                      <a:lnTo>
                        <a:pt x="16" y="1"/>
                      </a:lnTo>
                      <a:close/>
                      <a:moveTo>
                        <a:pt x="15" y="1"/>
                      </a:moveTo>
                      <a:lnTo>
                        <a:pt x="15" y="1"/>
                      </a:lnTo>
                      <a:lnTo>
                        <a:pt x="16" y="1"/>
                      </a:lnTo>
                      <a:lnTo>
                        <a:pt x="15" y="1"/>
                      </a:lnTo>
                      <a:close/>
                      <a:moveTo>
                        <a:pt x="16" y="0"/>
                      </a:moveTo>
                      <a:cubicBezTo>
                        <a:pt x="16" y="0"/>
                        <a:pt x="19" y="0"/>
                        <a:pt x="22" y="0"/>
                      </a:cubicBezTo>
                      <a:lnTo>
                        <a:pt x="22" y="1"/>
                      </a:lnTo>
                      <a:cubicBezTo>
                        <a:pt x="19" y="2"/>
                        <a:pt x="16" y="2"/>
                        <a:pt x="15" y="1"/>
                      </a:cubicBezTo>
                      <a:lnTo>
                        <a:pt x="16" y="0"/>
                      </a:lnTo>
                      <a:close/>
                      <a:moveTo>
                        <a:pt x="22" y="0"/>
                      </a:moveTo>
                      <a:cubicBezTo>
                        <a:pt x="24" y="0"/>
                        <a:pt x="26" y="0"/>
                        <a:pt x="27" y="0"/>
                      </a:cubicBezTo>
                      <a:lnTo>
                        <a:pt x="25" y="1"/>
                      </a:lnTo>
                      <a:cubicBezTo>
                        <a:pt x="25" y="1"/>
                        <a:pt x="24" y="1"/>
                        <a:pt x="22" y="1"/>
                      </a:cubicBezTo>
                      <a:lnTo>
                        <a:pt x="22" y="0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364" name="Freeform 318"/>
                <p:cNvSpPr>
                  <a:spLocks noChangeArrowheads="1"/>
                </p:cNvSpPr>
                <p:nvPr/>
              </p:nvSpPr>
              <p:spPr bwMode="auto">
                <a:xfrm>
                  <a:off x="1298" y="3440"/>
                  <a:ext cx="187" cy="17"/>
                </a:xfrm>
                <a:custGeom>
                  <a:avLst/>
                  <a:gdLst>
                    <a:gd name="T0" fmla="*/ 0 w 136"/>
                    <a:gd name="T1" fmla="*/ 33895 h 10"/>
                    <a:gd name="T2" fmla="*/ 35610 w 136"/>
                    <a:gd name="T3" fmla="*/ 15235 h 10"/>
                    <a:gd name="T4" fmla="*/ 68965 w 136"/>
                    <a:gd name="T5" fmla="*/ 0 h 10"/>
                    <a:gd name="T6" fmla="*/ 222449 w 136"/>
                    <a:gd name="T7" fmla="*/ 33895 h 10"/>
                    <a:gd name="T8" fmla="*/ 0 w 136"/>
                    <a:gd name="T9" fmla="*/ 33895 h 1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36" h="10">
                      <a:moveTo>
                        <a:pt x="0" y="4"/>
                      </a:moveTo>
                      <a:cubicBezTo>
                        <a:pt x="8" y="4"/>
                        <a:pt x="14" y="4"/>
                        <a:pt x="22" y="2"/>
                      </a:cubicBezTo>
                      <a:cubicBezTo>
                        <a:pt x="29" y="1"/>
                        <a:pt x="36" y="0"/>
                        <a:pt x="42" y="0"/>
                      </a:cubicBezTo>
                      <a:cubicBezTo>
                        <a:pt x="74" y="0"/>
                        <a:pt x="96" y="10"/>
                        <a:pt x="136" y="4"/>
                      </a:cubicBezTo>
                      <a:lnTo>
                        <a:pt x="0" y="4"/>
                      </a:lnTo>
                      <a:close/>
                    </a:path>
                  </a:pathLst>
                </a:custGeom>
                <a:solidFill>
                  <a:srgbClr val="7A7878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365" name="Freeform 319"/>
                <p:cNvSpPr>
                  <a:spLocks noChangeArrowheads="1"/>
                </p:cNvSpPr>
                <p:nvPr/>
              </p:nvSpPr>
              <p:spPr bwMode="auto">
                <a:xfrm>
                  <a:off x="1298" y="3440"/>
                  <a:ext cx="187" cy="17"/>
                </a:xfrm>
                <a:custGeom>
                  <a:avLst/>
                  <a:gdLst>
                    <a:gd name="T0" fmla="*/ 0 w 136"/>
                    <a:gd name="T1" fmla="*/ 33895 h 10"/>
                    <a:gd name="T2" fmla="*/ 35610 w 136"/>
                    <a:gd name="T3" fmla="*/ 15235 h 10"/>
                    <a:gd name="T4" fmla="*/ 68965 w 136"/>
                    <a:gd name="T5" fmla="*/ 0 h 10"/>
                    <a:gd name="T6" fmla="*/ 222449 w 136"/>
                    <a:gd name="T7" fmla="*/ 33895 h 10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136" h="10">
                      <a:moveTo>
                        <a:pt x="0" y="4"/>
                      </a:moveTo>
                      <a:cubicBezTo>
                        <a:pt x="8" y="4"/>
                        <a:pt x="14" y="4"/>
                        <a:pt x="22" y="2"/>
                      </a:cubicBezTo>
                      <a:cubicBezTo>
                        <a:pt x="29" y="1"/>
                        <a:pt x="36" y="0"/>
                        <a:pt x="42" y="0"/>
                      </a:cubicBezTo>
                      <a:cubicBezTo>
                        <a:pt x="74" y="0"/>
                        <a:pt x="96" y="10"/>
                        <a:pt x="136" y="4"/>
                      </a:cubicBezTo>
                    </a:path>
                  </a:pathLst>
                </a:custGeom>
                <a:noFill/>
                <a:ln w="9525" cap="sq">
                  <a:solidFill>
                    <a:srgbClr val="C1C0B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366" name="Freeform 320"/>
                <p:cNvSpPr>
                  <a:spLocks noChangeArrowheads="1"/>
                </p:cNvSpPr>
                <p:nvPr/>
              </p:nvSpPr>
              <p:spPr bwMode="auto">
                <a:xfrm>
                  <a:off x="1291" y="3575"/>
                  <a:ext cx="160" cy="23"/>
                </a:xfrm>
                <a:custGeom>
                  <a:avLst/>
                  <a:gdLst>
                    <a:gd name="T0" fmla="*/ 177797 w 117"/>
                    <a:gd name="T1" fmla="*/ 64862 h 14"/>
                    <a:gd name="T2" fmla="*/ 150289 w 117"/>
                    <a:gd name="T3" fmla="*/ 51510 h 14"/>
                    <a:gd name="T4" fmla="*/ 94247 w 117"/>
                    <a:gd name="T5" fmla="*/ 42571 h 14"/>
                    <a:gd name="T6" fmla="*/ 16730 w 117"/>
                    <a:gd name="T7" fmla="*/ 45165 h 14"/>
                    <a:gd name="T8" fmla="*/ 11765 w 117"/>
                    <a:gd name="T9" fmla="*/ 27492 h 14"/>
                    <a:gd name="T10" fmla="*/ 1623 w 117"/>
                    <a:gd name="T11" fmla="*/ 0 h 14"/>
                    <a:gd name="T12" fmla="*/ 177797 w 117"/>
                    <a:gd name="T13" fmla="*/ 64862 h 14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117" h="14">
                      <a:moveTo>
                        <a:pt x="117" y="14"/>
                      </a:moveTo>
                      <a:cubicBezTo>
                        <a:pt x="110" y="14"/>
                        <a:pt x="106" y="11"/>
                        <a:pt x="99" y="11"/>
                      </a:cubicBezTo>
                      <a:cubicBezTo>
                        <a:pt x="88" y="9"/>
                        <a:pt x="76" y="8"/>
                        <a:pt x="62" y="9"/>
                      </a:cubicBezTo>
                      <a:cubicBezTo>
                        <a:pt x="44" y="10"/>
                        <a:pt x="25" y="13"/>
                        <a:pt x="11" y="10"/>
                      </a:cubicBezTo>
                      <a:cubicBezTo>
                        <a:pt x="8" y="9"/>
                        <a:pt x="8" y="8"/>
                        <a:pt x="8" y="6"/>
                      </a:cubicBezTo>
                      <a:cubicBezTo>
                        <a:pt x="8" y="6"/>
                        <a:pt x="0" y="0"/>
                        <a:pt x="1" y="0"/>
                      </a:cubicBezTo>
                      <a:lnTo>
                        <a:pt x="117" y="14"/>
                      </a:lnTo>
                      <a:close/>
                    </a:path>
                  </a:pathLst>
                </a:custGeom>
                <a:solidFill>
                  <a:srgbClr val="7A7878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367" name="Freeform 321"/>
                <p:cNvSpPr>
                  <a:spLocks noChangeArrowheads="1"/>
                </p:cNvSpPr>
                <p:nvPr/>
              </p:nvSpPr>
              <p:spPr bwMode="auto">
                <a:xfrm>
                  <a:off x="1291" y="3575"/>
                  <a:ext cx="160" cy="23"/>
                </a:xfrm>
                <a:custGeom>
                  <a:avLst/>
                  <a:gdLst>
                    <a:gd name="T0" fmla="*/ 177797 w 117"/>
                    <a:gd name="T1" fmla="*/ 64862 h 14"/>
                    <a:gd name="T2" fmla="*/ 150289 w 117"/>
                    <a:gd name="T3" fmla="*/ 51510 h 14"/>
                    <a:gd name="T4" fmla="*/ 94247 w 117"/>
                    <a:gd name="T5" fmla="*/ 42571 h 14"/>
                    <a:gd name="T6" fmla="*/ 16730 w 117"/>
                    <a:gd name="T7" fmla="*/ 45165 h 14"/>
                    <a:gd name="T8" fmla="*/ 11765 w 117"/>
                    <a:gd name="T9" fmla="*/ 27492 h 14"/>
                    <a:gd name="T10" fmla="*/ 1623 w 117"/>
                    <a:gd name="T11" fmla="*/ 0 h 14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117" h="14">
                      <a:moveTo>
                        <a:pt x="117" y="14"/>
                      </a:moveTo>
                      <a:cubicBezTo>
                        <a:pt x="110" y="14"/>
                        <a:pt x="106" y="11"/>
                        <a:pt x="99" y="11"/>
                      </a:cubicBezTo>
                      <a:cubicBezTo>
                        <a:pt x="88" y="9"/>
                        <a:pt x="76" y="8"/>
                        <a:pt x="62" y="9"/>
                      </a:cubicBezTo>
                      <a:cubicBezTo>
                        <a:pt x="44" y="10"/>
                        <a:pt x="25" y="13"/>
                        <a:pt x="11" y="10"/>
                      </a:cubicBezTo>
                      <a:cubicBezTo>
                        <a:pt x="8" y="9"/>
                        <a:pt x="8" y="8"/>
                        <a:pt x="8" y="6"/>
                      </a:cubicBezTo>
                      <a:cubicBezTo>
                        <a:pt x="8" y="6"/>
                        <a:pt x="0" y="0"/>
                        <a:pt x="1" y="0"/>
                      </a:cubicBezTo>
                    </a:path>
                  </a:pathLst>
                </a:custGeom>
                <a:noFill/>
                <a:ln w="9525" cap="sq">
                  <a:solidFill>
                    <a:srgbClr val="C1C0B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368" name="Freeform 322"/>
                <p:cNvSpPr>
                  <a:spLocks noChangeArrowheads="1"/>
                </p:cNvSpPr>
                <p:nvPr/>
              </p:nvSpPr>
              <p:spPr bwMode="auto">
                <a:xfrm>
                  <a:off x="1427" y="3490"/>
                  <a:ext cx="88" cy="10"/>
                </a:xfrm>
                <a:custGeom>
                  <a:avLst/>
                  <a:gdLst>
                    <a:gd name="T0" fmla="*/ 111874 w 64"/>
                    <a:gd name="T1" fmla="*/ 0 h 7"/>
                    <a:gd name="T2" fmla="*/ 68412 w 64"/>
                    <a:gd name="T3" fmla="*/ 6286 h 7"/>
                    <a:gd name="T4" fmla="*/ 26099 w 64"/>
                    <a:gd name="T5" fmla="*/ 6286 h 7"/>
                    <a:gd name="T6" fmla="*/ 0 w 64"/>
                    <a:gd name="T7" fmla="*/ 4443 h 7"/>
                    <a:gd name="T8" fmla="*/ 111874 w 64"/>
                    <a:gd name="T9" fmla="*/ 0 h 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64" h="7">
                      <a:moveTo>
                        <a:pt x="64" y="0"/>
                      </a:moveTo>
                      <a:cubicBezTo>
                        <a:pt x="56" y="2"/>
                        <a:pt x="47" y="4"/>
                        <a:pt x="39" y="5"/>
                      </a:cubicBezTo>
                      <a:cubicBezTo>
                        <a:pt x="30" y="6"/>
                        <a:pt x="21" y="7"/>
                        <a:pt x="15" y="5"/>
                      </a:cubicBezTo>
                      <a:cubicBezTo>
                        <a:pt x="11" y="4"/>
                        <a:pt x="5" y="5"/>
                        <a:pt x="0" y="4"/>
                      </a:cubicBezTo>
                      <a:lnTo>
                        <a:pt x="64" y="0"/>
                      </a:lnTo>
                      <a:close/>
                    </a:path>
                  </a:pathLst>
                </a:custGeom>
                <a:solidFill>
                  <a:srgbClr val="7A7878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369" name="Freeform 323"/>
                <p:cNvSpPr>
                  <a:spLocks noChangeArrowheads="1"/>
                </p:cNvSpPr>
                <p:nvPr/>
              </p:nvSpPr>
              <p:spPr bwMode="auto">
                <a:xfrm>
                  <a:off x="1427" y="3490"/>
                  <a:ext cx="88" cy="10"/>
                </a:xfrm>
                <a:custGeom>
                  <a:avLst/>
                  <a:gdLst>
                    <a:gd name="T0" fmla="*/ 111874 w 64"/>
                    <a:gd name="T1" fmla="*/ 0 h 7"/>
                    <a:gd name="T2" fmla="*/ 68412 w 64"/>
                    <a:gd name="T3" fmla="*/ 6286 h 7"/>
                    <a:gd name="T4" fmla="*/ 26099 w 64"/>
                    <a:gd name="T5" fmla="*/ 6286 h 7"/>
                    <a:gd name="T6" fmla="*/ 0 w 64"/>
                    <a:gd name="T7" fmla="*/ 4443 h 7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64" h="7">
                      <a:moveTo>
                        <a:pt x="64" y="0"/>
                      </a:moveTo>
                      <a:cubicBezTo>
                        <a:pt x="56" y="2"/>
                        <a:pt x="47" y="4"/>
                        <a:pt x="39" y="5"/>
                      </a:cubicBezTo>
                      <a:cubicBezTo>
                        <a:pt x="30" y="6"/>
                        <a:pt x="21" y="7"/>
                        <a:pt x="15" y="5"/>
                      </a:cubicBezTo>
                      <a:cubicBezTo>
                        <a:pt x="11" y="4"/>
                        <a:pt x="5" y="5"/>
                        <a:pt x="0" y="4"/>
                      </a:cubicBezTo>
                    </a:path>
                  </a:pathLst>
                </a:custGeom>
                <a:noFill/>
                <a:ln w="9525" cap="sq">
                  <a:solidFill>
                    <a:srgbClr val="C1C0B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370" name="Freeform 324"/>
                <p:cNvSpPr>
                  <a:spLocks noChangeArrowheads="1"/>
                </p:cNvSpPr>
                <p:nvPr/>
              </p:nvSpPr>
              <p:spPr bwMode="auto">
                <a:xfrm>
                  <a:off x="1181" y="3522"/>
                  <a:ext cx="196" cy="16"/>
                </a:xfrm>
                <a:custGeom>
                  <a:avLst/>
                  <a:gdLst>
                    <a:gd name="T0" fmla="*/ 239183 w 142"/>
                    <a:gd name="T1" fmla="*/ 0 h 10"/>
                    <a:gd name="T2" fmla="*/ 164191 w 142"/>
                    <a:gd name="T3" fmla="*/ 9502 h 10"/>
                    <a:gd name="T4" fmla="*/ 150081 w 142"/>
                    <a:gd name="T5" fmla="*/ 9502 h 10"/>
                    <a:gd name="T6" fmla="*/ 85304 w 142"/>
                    <a:gd name="T7" fmla="*/ 24325 h 10"/>
                    <a:gd name="T8" fmla="*/ 36583 w 142"/>
                    <a:gd name="T9" fmla="*/ 24325 h 10"/>
                    <a:gd name="T10" fmla="*/ 4875 w 142"/>
                    <a:gd name="T11" fmla="*/ 18821 h 10"/>
                    <a:gd name="T12" fmla="*/ 0 w 142"/>
                    <a:gd name="T13" fmla="*/ 15203 h 10"/>
                    <a:gd name="T14" fmla="*/ 1800 w 142"/>
                    <a:gd name="T15" fmla="*/ 15203 h 1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142" h="10">
                      <a:moveTo>
                        <a:pt x="142" y="0"/>
                      </a:moveTo>
                      <a:cubicBezTo>
                        <a:pt x="124" y="7"/>
                        <a:pt x="105" y="9"/>
                        <a:pt x="98" y="3"/>
                      </a:cubicBezTo>
                      <a:cubicBezTo>
                        <a:pt x="96" y="3"/>
                        <a:pt x="92" y="3"/>
                        <a:pt x="89" y="3"/>
                      </a:cubicBezTo>
                      <a:cubicBezTo>
                        <a:pt x="76" y="5"/>
                        <a:pt x="64" y="7"/>
                        <a:pt x="51" y="8"/>
                      </a:cubicBezTo>
                      <a:cubicBezTo>
                        <a:pt x="39" y="10"/>
                        <a:pt x="31" y="9"/>
                        <a:pt x="22" y="8"/>
                      </a:cubicBezTo>
                      <a:cubicBezTo>
                        <a:pt x="16" y="7"/>
                        <a:pt x="10" y="7"/>
                        <a:pt x="3" y="6"/>
                      </a:cubicBezTo>
                      <a:cubicBezTo>
                        <a:pt x="1" y="6"/>
                        <a:pt x="1" y="5"/>
                        <a:pt x="0" y="5"/>
                      </a:cubicBezTo>
                      <a:cubicBezTo>
                        <a:pt x="1" y="5"/>
                        <a:pt x="1" y="5"/>
                        <a:pt x="1" y="5"/>
                      </a:cubicBezTo>
                    </a:path>
                  </a:pathLst>
                </a:custGeom>
                <a:noFill/>
                <a:ln w="9525" cap="sq">
                  <a:solidFill>
                    <a:srgbClr val="C1C0B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371" name="Freeform 325"/>
                <p:cNvSpPr>
                  <a:spLocks noChangeArrowheads="1"/>
                </p:cNvSpPr>
                <p:nvPr/>
              </p:nvSpPr>
              <p:spPr bwMode="auto">
                <a:xfrm>
                  <a:off x="1254" y="3475"/>
                  <a:ext cx="50" cy="7"/>
                </a:xfrm>
                <a:custGeom>
                  <a:avLst/>
                  <a:gdLst>
                    <a:gd name="T0" fmla="*/ 0 w 37"/>
                    <a:gd name="T1" fmla="*/ 2667 h 5"/>
                    <a:gd name="T2" fmla="*/ 25241 w 37"/>
                    <a:gd name="T3" fmla="*/ 1662 h 5"/>
                    <a:gd name="T4" fmla="*/ 55424 w 37"/>
                    <a:gd name="T5" fmla="*/ 4262 h 5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37" h="5">
                      <a:moveTo>
                        <a:pt x="0" y="2"/>
                      </a:moveTo>
                      <a:cubicBezTo>
                        <a:pt x="6" y="1"/>
                        <a:pt x="15" y="0"/>
                        <a:pt x="17" y="1"/>
                      </a:cubicBezTo>
                      <a:cubicBezTo>
                        <a:pt x="21" y="4"/>
                        <a:pt x="28" y="5"/>
                        <a:pt x="37" y="3"/>
                      </a:cubicBezTo>
                    </a:path>
                  </a:pathLst>
                </a:custGeom>
                <a:noFill/>
                <a:ln w="9525" cap="sq">
                  <a:solidFill>
                    <a:srgbClr val="C1C0B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372" name="Freeform 326"/>
                <p:cNvSpPr>
                  <a:spLocks noChangeArrowheads="1"/>
                </p:cNvSpPr>
                <p:nvPr/>
              </p:nvSpPr>
              <p:spPr bwMode="auto">
                <a:xfrm>
                  <a:off x="1320" y="3502"/>
                  <a:ext cx="60" cy="11"/>
                </a:xfrm>
                <a:custGeom>
                  <a:avLst/>
                  <a:gdLst>
                    <a:gd name="T0" fmla="*/ 0 w 44"/>
                    <a:gd name="T1" fmla="*/ 17125 h 7"/>
                    <a:gd name="T2" fmla="*/ 22546 w 44"/>
                    <a:gd name="T3" fmla="*/ 5825 h 7"/>
                    <a:gd name="T4" fmla="*/ 55780 w 44"/>
                    <a:gd name="T5" fmla="*/ 32782 h 7"/>
                    <a:gd name="T6" fmla="*/ 74052 w 44"/>
                    <a:gd name="T7" fmla="*/ 17125 h 7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44" h="7">
                      <a:moveTo>
                        <a:pt x="0" y="3"/>
                      </a:moveTo>
                      <a:cubicBezTo>
                        <a:pt x="6" y="0"/>
                        <a:pt x="10" y="1"/>
                        <a:pt x="13" y="1"/>
                      </a:cubicBezTo>
                      <a:cubicBezTo>
                        <a:pt x="21" y="2"/>
                        <a:pt x="26" y="4"/>
                        <a:pt x="33" y="6"/>
                      </a:cubicBezTo>
                      <a:cubicBezTo>
                        <a:pt x="37" y="7"/>
                        <a:pt x="40" y="4"/>
                        <a:pt x="44" y="3"/>
                      </a:cubicBezTo>
                    </a:path>
                  </a:pathLst>
                </a:custGeom>
                <a:noFill/>
                <a:ln w="9525" cap="sq">
                  <a:solidFill>
                    <a:srgbClr val="C1C0B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373" name="Freeform 327"/>
                <p:cNvSpPr>
                  <a:spLocks noChangeArrowheads="1"/>
                </p:cNvSpPr>
                <p:nvPr/>
              </p:nvSpPr>
              <p:spPr bwMode="auto">
                <a:xfrm>
                  <a:off x="1307" y="3407"/>
                  <a:ext cx="171" cy="13"/>
                </a:xfrm>
                <a:custGeom>
                  <a:avLst/>
                  <a:gdLst>
                    <a:gd name="T0" fmla="*/ 0 w 124"/>
                    <a:gd name="T1" fmla="*/ 15941 h 8"/>
                    <a:gd name="T2" fmla="*/ 61095 w 124"/>
                    <a:gd name="T3" fmla="*/ 18675 h 8"/>
                    <a:gd name="T4" fmla="*/ 162322 w 124"/>
                    <a:gd name="T5" fmla="*/ 4352 h 8"/>
                    <a:gd name="T6" fmla="*/ 214954 w 124"/>
                    <a:gd name="T7" fmla="*/ 18675 h 8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124" h="8">
                      <a:moveTo>
                        <a:pt x="0" y="4"/>
                      </a:moveTo>
                      <a:cubicBezTo>
                        <a:pt x="8" y="8"/>
                        <a:pt x="25" y="3"/>
                        <a:pt x="35" y="5"/>
                      </a:cubicBezTo>
                      <a:cubicBezTo>
                        <a:pt x="52" y="7"/>
                        <a:pt x="73" y="4"/>
                        <a:pt x="94" y="1"/>
                      </a:cubicBezTo>
                      <a:cubicBezTo>
                        <a:pt x="108" y="0"/>
                        <a:pt x="113" y="5"/>
                        <a:pt x="124" y="5"/>
                      </a:cubicBezTo>
                    </a:path>
                  </a:pathLst>
                </a:custGeom>
                <a:noFill/>
                <a:ln w="9525" cap="sq">
                  <a:solidFill>
                    <a:srgbClr val="C1C0B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374" name="Freeform 328"/>
                <p:cNvSpPr>
                  <a:spLocks noChangeArrowheads="1"/>
                </p:cNvSpPr>
                <p:nvPr/>
              </p:nvSpPr>
              <p:spPr bwMode="auto">
                <a:xfrm>
                  <a:off x="1459" y="3533"/>
                  <a:ext cx="131" cy="30"/>
                </a:xfrm>
                <a:custGeom>
                  <a:avLst/>
                  <a:gdLst>
                    <a:gd name="T0" fmla="*/ 163598 w 95"/>
                    <a:gd name="T1" fmla="*/ 0 h 18"/>
                    <a:gd name="T2" fmla="*/ 151819 w 95"/>
                    <a:gd name="T3" fmla="*/ 6147 h 18"/>
                    <a:gd name="T4" fmla="*/ 52195 w 95"/>
                    <a:gd name="T5" fmla="*/ 70255 h 18"/>
                    <a:gd name="T6" fmla="*/ 27020 w 95"/>
                    <a:gd name="T7" fmla="*/ 99730 h 18"/>
                    <a:gd name="T8" fmla="*/ 0 w 95"/>
                    <a:gd name="T9" fmla="*/ 89597 h 18"/>
                    <a:gd name="T10" fmla="*/ 1812 w 95"/>
                    <a:gd name="T11" fmla="*/ 89597 h 18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95" h="18">
                      <a:moveTo>
                        <a:pt x="95" y="0"/>
                      </a:moveTo>
                      <a:cubicBezTo>
                        <a:pt x="93" y="0"/>
                        <a:pt x="90" y="1"/>
                        <a:pt x="88" y="1"/>
                      </a:cubicBezTo>
                      <a:cubicBezTo>
                        <a:pt x="70" y="2"/>
                        <a:pt x="50" y="8"/>
                        <a:pt x="30" y="12"/>
                      </a:cubicBezTo>
                      <a:cubicBezTo>
                        <a:pt x="27" y="16"/>
                        <a:pt x="20" y="18"/>
                        <a:pt x="16" y="17"/>
                      </a:cubicBezTo>
                      <a:cubicBezTo>
                        <a:pt x="11" y="16"/>
                        <a:pt x="2" y="18"/>
                        <a:pt x="0" y="15"/>
                      </a:cubicBezTo>
                      <a:cubicBezTo>
                        <a:pt x="0" y="15"/>
                        <a:pt x="1" y="15"/>
                        <a:pt x="1" y="15"/>
                      </a:cubicBezTo>
                    </a:path>
                  </a:pathLst>
                </a:custGeom>
                <a:noFill/>
                <a:ln w="9525" cap="sq">
                  <a:solidFill>
                    <a:srgbClr val="C1C0B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375" name="Freeform 329"/>
                <p:cNvSpPr>
                  <a:spLocks noChangeArrowheads="1"/>
                </p:cNvSpPr>
                <p:nvPr/>
              </p:nvSpPr>
              <p:spPr bwMode="auto">
                <a:xfrm>
                  <a:off x="1265" y="3549"/>
                  <a:ext cx="65" cy="12"/>
                </a:xfrm>
                <a:custGeom>
                  <a:avLst/>
                  <a:gdLst>
                    <a:gd name="T0" fmla="*/ 84236 w 47"/>
                    <a:gd name="T1" fmla="*/ 18773 h 8"/>
                    <a:gd name="T2" fmla="*/ 77578 w 47"/>
                    <a:gd name="T3" fmla="*/ 16037 h 8"/>
                    <a:gd name="T4" fmla="*/ 77578 w 47"/>
                    <a:gd name="T5" fmla="*/ 14336 h 8"/>
                    <a:gd name="T6" fmla="*/ 86014 w 47"/>
                    <a:gd name="T7" fmla="*/ 16037 h 8"/>
                    <a:gd name="T8" fmla="*/ 84236 w 47"/>
                    <a:gd name="T9" fmla="*/ 18773 h 8"/>
                    <a:gd name="T10" fmla="*/ 77578 w 47"/>
                    <a:gd name="T11" fmla="*/ 16037 h 8"/>
                    <a:gd name="T12" fmla="*/ 70212 w 47"/>
                    <a:gd name="T13" fmla="*/ 16037 h 8"/>
                    <a:gd name="T14" fmla="*/ 72086 w 47"/>
                    <a:gd name="T15" fmla="*/ 14336 h 8"/>
                    <a:gd name="T16" fmla="*/ 77578 w 47"/>
                    <a:gd name="T17" fmla="*/ 14336 h 8"/>
                    <a:gd name="T18" fmla="*/ 77578 w 47"/>
                    <a:gd name="T19" fmla="*/ 16037 h 8"/>
                    <a:gd name="T20" fmla="*/ 70212 w 47"/>
                    <a:gd name="T21" fmla="*/ 14336 h 8"/>
                    <a:gd name="T22" fmla="*/ 70212 w 47"/>
                    <a:gd name="T23" fmla="*/ 14336 h 8"/>
                    <a:gd name="T24" fmla="*/ 72086 w 47"/>
                    <a:gd name="T25" fmla="*/ 14336 h 8"/>
                    <a:gd name="T26" fmla="*/ 70212 w 47"/>
                    <a:gd name="T27" fmla="*/ 14336 h 8"/>
                    <a:gd name="T28" fmla="*/ 70212 w 47"/>
                    <a:gd name="T29" fmla="*/ 16037 h 8"/>
                    <a:gd name="T30" fmla="*/ 42311 w 47"/>
                    <a:gd name="T31" fmla="*/ 4374 h 8"/>
                    <a:gd name="T32" fmla="*/ 42311 w 47"/>
                    <a:gd name="T33" fmla="*/ 2691 h 8"/>
                    <a:gd name="T34" fmla="*/ 70212 w 47"/>
                    <a:gd name="T35" fmla="*/ 14336 h 8"/>
                    <a:gd name="T36" fmla="*/ 70212 w 47"/>
                    <a:gd name="T37" fmla="*/ 16037 h 8"/>
                    <a:gd name="T38" fmla="*/ 42311 w 47"/>
                    <a:gd name="T39" fmla="*/ 4374 h 8"/>
                    <a:gd name="T40" fmla="*/ 5374 w 47"/>
                    <a:gd name="T41" fmla="*/ 2691 h 8"/>
                    <a:gd name="T42" fmla="*/ 5374 w 47"/>
                    <a:gd name="T43" fmla="*/ 0 h 8"/>
                    <a:gd name="T44" fmla="*/ 42311 w 47"/>
                    <a:gd name="T45" fmla="*/ 2691 h 8"/>
                    <a:gd name="T46" fmla="*/ 42311 w 47"/>
                    <a:gd name="T47" fmla="*/ 4374 h 8"/>
                    <a:gd name="T48" fmla="*/ 3238 w 47"/>
                    <a:gd name="T49" fmla="*/ 0 h 8"/>
                    <a:gd name="T50" fmla="*/ 3238 w 47"/>
                    <a:gd name="T51" fmla="*/ 0 h 8"/>
                    <a:gd name="T52" fmla="*/ 5374 w 47"/>
                    <a:gd name="T53" fmla="*/ 0 h 8"/>
                    <a:gd name="T54" fmla="*/ 5374 w 47"/>
                    <a:gd name="T55" fmla="*/ 2691 h 8"/>
                    <a:gd name="T56" fmla="*/ 3238 w 47"/>
                    <a:gd name="T57" fmla="*/ 0 h 8"/>
                    <a:gd name="T58" fmla="*/ 5374 w 47"/>
                    <a:gd name="T59" fmla="*/ 2691 h 8"/>
                    <a:gd name="T60" fmla="*/ 5374 w 47"/>
                    <a:gd name="T61" fmla="*/ 2691 h 8"/>
                    <a:gd name="T62" fmla="*/ 3238 w 47"/>
                    <a:gd name="T63" fmla="*/ 0 h 8"/>
                    <a:gd name="T64" fmla="*/ 3238 w 47"/>
                    <a:gd name="T65" fmla="*/ 0 h 8"/>
                    <a:gd name="T66" fmla="*/ 5374 w 47"/>
                    <a:gd name="T67" fmla="*/ 2691 h 8"/>
                    <a:gd name="T68" fmla="*/ 3238 w 47"/>
                    <a:gd name="T69" fmla="*/ 0 h 8"/>
                    <a:gd name="T70" fmla="*/ 3238 w 47"/>
                    <a:gd name="T71" fmla="*/ 0 h 8"/>
                    <a:gd name="T72" fmla="*/ 5374 w 47"/>
                    <a:gd name="T73" fmla="*/ 2691 h 8"/>
                    <a:gd name="T74" fmla="*/ 3238 w 47"/>
                    <a:gd name="T75" fmla="*/ 0 h 8"/>
                    <a:gd name="T76" fmla="*/ 5374 w 47"/>
                    <a:gd name="T77" fmla="*/ 2691 h 8"/>
                    <a:gd name="T78" fmla="*/ 3238 w 47"/>
                    <a:gd name="T79" fmla="*/ 2691 h 8"/>
                    <a:gd name="T80" fmla="*/ 1954 w 47"/>
                    <a:gd name="T81" fmla="*/ 0 h 8"/>
                    <a:gd name="T82" fmla="*/ 3238 w 47"/>
                    <a:gd name="T83" fmla="*/ 0 h 8"/>
                    <a:gd name="T84" fmla="*/ 5374 w 47"/>
                    <a:gd name="T85" fmla="*/ 2691 h 8"/>
                    <a:gd name="T86" fmla="*/ 3238 w 47"/>
                    <a:gd name="T87" fmla="*/ 2691 h 8"/>
                    <a:gd name="T88" fmla="*/ 3238 w 47"/>
                    <a:gd name="T89" fmla="*/ 2691 h 8"/>
                    <a:gd name="T90" fmla="*/ 3238 w 47"/>
                    <a:gd name="T91" fmla="*/ 2691 h 8"/>
                    <a:gd name="T92" fmla="*/ 3238 w 47"/>
                    <a:gd name="T93" fmla="*/ 2691 h 8"/>
                    <a:gd name="T94" fmla="*/ 1954 w 47"/>
                    <a:gd name="T95" fmla="*/ 4374 h 8"/>
                    <a:gd name="T96" fmla="*/ 0 w 47"/>
                    <a:gd name="T97" fmla="*/ 2691 h 8"/>
                    <a:gd name="T98" fmla="*/ 1954 w 47"/>
                    <a:gd name="T99" fmla="*/ 0 h 8"/>
                    <a:gd name="T100" fmla="*/ 3238 w 47"/>
                    <a:gd name="T101" fmla="*/ 2691 h 8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</a:gdLst>
                  <a:ahLst/>
                  <a:cxnLst>
                    <a:cxn ang="T102">
                      <a:pos x="T0" y="T1"/>
                    </a:cxn>
                    <a:cxn ang="T103">
                      <a:pos x="T2" y="T3"/>
                    </a:cxn>
                    <a:cxn ang="T104">
                      <a:pos x="T4" y="T5"/>
                    </a:cxn>
                    <a:cxn ang="T105">
                      <a:pos x="T6" y="T7"/>
                    </a:cxn>
                    <a:cxn ang="T106">
                      <a:pos x="T8" y="T9"/>
                    </a:cxn>
                    <a:cxn ang="T107">
                      <a:pos x="T10" y="T11"/>
                    </a:cxn>
                    <a:cxn ang="T108">
                      <a:pos x="T12" y="T13"/>
                    </a:cxn>
                    <a:cxn ang="T109">
                      <a:pos x="T14" y="T15"/>
                    </a:cxn>
                    <a:cxn ang="T110">
                      <a:pos x="T16" y="T17"/>
                    </a:cxn>
                    <a:cxn ang="T111">
                      <a:pos x="T18" y="T19"/>
                    </a:cxn>
                    <a:cxn ang="T112">
                      <a:pos x="T20" y="T21"/>
                    </a:cxn>
                    <a:cxn ang="T113">
                      <a:pos x="T22" y="T23"/>
                    </a:cxn>
                    <a:cxn ang="T114">
                      <a:pos x="T24" y="T25"/>
                    </a:cxn>
                    <a:cxn ang="T115">
                      <a:pos x="T26" y="T27"/>
                    </a:cxn>
                    <a:cxn ang="T116">
                      <a:pos x="T28" y="T29"/>
                    </a:cxn>
                    <a:cxn ang="T117">
                      <a:pos x="T30" y="T31"/>
                    </a:cxn>
                    <a:cxn ang="T118">
                      <a:pos x="T32" y="T33"/>
                    </a:cxn>
                    <a:cxn ang="T119">
                      <a:pos x="T34" y="T35"/>
                    </a:cxn>
                    <a:cxn ang="T120">
                      <a:pos x="T36" y="T37"/>
                    </a:cxn>
                    <a:cxn ang="T121">
                      <a:pos x="T38" y="T39"/>
                    </a:cxn>
                    <a:cxn ang="T122">
                      <a:pos x="T40" y="T41"/>
                    </a:cxn>
                    <a:cxn ang="T123">
                      <a:pos x="T42" y="T43"/>
                    </a:cxn>
                    <a:cxn ang="T124">
                      <a:pos x="T44" y="T45"/>
                    </a:cxn>
                    <a:cxn ang="T125">
                      <a:pos x="T46" y="T47"/>
                    </a:cxn>
                    <a:cxn ang="T126">
                      <a:pos x="T48" y="T49"/>
                    </a:cxn>
                    <a:cxn ang="T127">
                      <a:pos x="T50" y="T51"/>
                    </a:cxn>
                    <a:cxn ang="T128">
                      <a:pos x="T52" y="T53"/>
                    </a:cxn>
                    <a:cxn ang="T129">
                      <a:pos x="T54" y="T55"/>
                    </a:cxn>
                    <a:cxn ang="T130">
                      <a:pos x="T56" y="T57"/>
                    </a:cxn>
                    <a:cxn ang="T131">
                      <a:pos x="T58" y="T59"/>
                    </a:cxn>
                    <a:cxn ang="T132">
                      <a:pos x="T60" y="T61"/>
                    </a:cxn>
                    <a:cxn ang="T133">
                      <a:pos x="T62" y="T63"/>
                    </a:cxn>
                    <a:cxn ang="T134">
                      <a:pos x="T64" y="T65"/>
                    </a:cxn>
                    <a:cxn ang="T135">
                      <a:pos x="T66" y="T67"/>
                    </a:cxn>
                    <a:cxn ang="T136">
                      <a:pos x="T68" y="T69"/>
                    </a:cxn>
                    <a:cxn ang="T137">
                      <a:pos x="T70" y="T71"/>
                    </a:cxn>
                    <a:cxn ang="T138">
                      <a:pos x="T72" y="T73"/>
                    </a:cxn>
                    <a:cxn ang="T139">
                      <a:pos x="T74" y="T75"/>
                    </a:cxn>
                    <a:cxn ang="T140">
                      <a:pos x="T76" y="T77"/>
                    </a:cxn>
                    <a:cxn ang="T141">
                      <a:pos x="T78" y="T79"/>
                    </a:cxn>
                    <a:cxn ang="T142">
                      <a:pos x="T80" y="T81"/>
                    </a:cxn>
                    <a:cxn ang="T143">
                      <a:pos x="T82" y="T83"/>
                    </a:cxn>
                    <a:cxn ang="T144">
                      <a:pos x="T84" y="T85"/>
                    </a:cxn>
                    <a:cxn ang="T145">
                      <a:pos x="T86" y="T87"/>
                    </a:cxn>
                    <a:cxn ang="T146">
                      <a:pos x="T88" y="T89"/>
                    </a:cxn>
                    <a:cxn ang="T147">
                      <a:pos x="T90" y="T91"/>
                    </a:cxn>
                    <a:cxn ang="T148">
                      <a:pos x="T92" y="T93"/>
                    </a:cxn>
                    <a:cxn ang="T149">
                      <a:pos x="T94" y="T95"/>
                    </a:cxn>
                    <a:cxn ang="T150">
                      <a:pos x="T96" y="T97"/>
                    </a:cxn>
                    <a:cxn ang="T151">
                      <a:pos x="T98" y="T99"/>
                    </a:cxn>
                    <a:cxn ang="T152">
                      <a:pos x="T100" y="T101"/>
                    </a:cxn>
                  </a:cxnLst>
                  <a:rect l="0" t="0" r="r" b="b"/>
                  <a:pathLst>
                    <a:path w="47" h="8">
                      <a:moveTo>
                        <a:pt x="46" y="8"/>
                      </a:moveTo>
                      <a:cubicBezTo>
                        <a:pt x="46" y="7"/>
                        <a:pt x="44" y="7"/>
                        <a:pt x="42" y="7"/>
                      </a:cubicBezTo>
                      <a:lnTo>
                        <a:pt x="42" y="6"/>
                      </a:lnTo>
                      <a:cubicBezTo>
                        <a:pt x="44" y="6"/>
                        <a:pt x="46" y="6"/>
                        <a:pt x="47" y="7"/>
                      </a:cubicBezTo>
                      <a:lnTo>
                        <a:pt x="46" y="8"/>
                      </a:lnTo>
                      <a:close/>
                      <a:moveTo>
                        <a:pt x="42" y="7"/>
                      </a:moveTo>
                      <a:cubicBezTo>
                        <a:pt x="41" y="7"/>
                        <a:pt x="39" y="7"/>
                        <a:pt x="38" y="7"/>
                      </a:cubicBezTo>
                      <a:lnTo>
                        <a:pt x="39" y="6"/>
                      </a:lnTo>
                      <a:cubicBezTo>
                        <a:pt x="39" y="6"/>
                        <a:pt x="41" y="6"/>
                        <a:pt x="42" y="6"/>
                      </a:cubicBezTo>
                      <a:lnTo>
                        <a:pt x="42" y="7"/>
                      </a:lnTo>
                      <a:close/>
                      <a:moveTo>
                        <a:pt x="38" y="6"/>
                      </a:moveTo>
                      <a:lnTo>
                        <a:pt x="38" y="6"/>
                      </a:lnTo>
                      <a:lnTo>
                        <a:pt x="39" y="6"/>
                      </a:lnTo>
                      <a:lnTo>
                        <a:pt x="38" y="6"/>
                      </a:lnTo>
                      <a:close/>
                      <a:moveTo>
                        <a:pt x="38" y="7"/>
                      </a:moveTo>
                      <a:cubicBezTo>
                        <a:pt x="33" y="5"/>
                        <a:pt x="28" y="3"/>
                        <a:pt x="23" y="2"/>
                      </a:cubicBezTo>
                      <a:lnTo>
                        <a:pt x="23" y="1"/>
                      </a:lnTo>
                      <a:cubicBezTo>
                        <a:pt x="29" y="2"/>
                        <a:pt x="34" y="4"/>
                        <a:pt x="38" y="6"/>
                      </a:cubicBezTo>
                      <a:lnTo>
                        <a:pt x="38" y="7"/>
                      </a:lnTo>
                      <a:close/>
                      <a:moveTo>
                        <a:pt x="23" y="2"/>
                      </a:moveTo>
                      <a:cubicBezTo>
                        <a:pt x="17" y="1"/>
                        <a:pt x="10" y="1"/>
                        <a:pt x="3" y="1"/>
                      </a:cubicBezTo>
                      <a:lnTo>
                        <a:pt x="3" y="0"/>
                      </a:lnTo>
                      <a:cubicBezTo>
                        <a:pt x="11" y="0"/>
                        <a:pt x="17" y="0"/>
                        <a:pt x="23" y="1"/>
                      </a:cubicBezTo>
                      <a:lnTo>
                        <a:pt x="23" y="2"/>
                      </a:lnTo>
                      <a:close/>
                      <a:moveTo>
                        <a:pt x="2" y="0"/>
                      </a:moveTo>
                      <a:lnTo>
                        <a:pt x="2" y="0"/>
                      </a:lnTo>
                      <a:lnTo>
                        <a:pt x="3" y="0"/>
                      </a:lnTo>
                      <a:lnTo>
                        <a:pt x="3" y="1"/>
                      </a:lnTo>
                      <a:lnTo>
                        <a:pt x="2" y="0"/>
                      </a:lnTo>
                      <a:close/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2" y="0"/>
                      </a:lnTo>
                      <a:lnTo>
                        <a:pt x="3" y="1"/>
                      </a:lnTo>
                      <a:close/>
                      <a:moveTo>
                        <a:pt x="2" y="0"/>
                      </a:moveTo>
                      <a:lnTo>
                        <a:pt x="2" y="0"/>
                      </a:lnTo>
                      <a:lnTo>
                        <a:pt x="3" y="1"/>
                      </a:lnTo>
                      <a:lnTo>
                        <a:pt x="2" y="0"/>
                      </a:lnTo>
                      <a:close/>
                      <a:moveTo>
                        <a:pt x="3" y="1"/>
                      </a:moveTo>
                      <a:cubicBezTo>
                        <a:pt x="3" y="1"/>
                        <a:pt x="2" y="1"/>
                        <a:pt x="2" y="1"/>
                      </a:cubicBezTo>
                      <a:lnTo>
                        <a:pt x="1" y="0"/>
                      </a:lnTo>
                      <a:cubicBezTo>
                        <a:pt x="2" y="0"/>
                        <a:pt x="2" y="0"/>
                        <a:pt x="2" y="0"/>
                      </a:cubicBezTo>
                      <a:lnTo>
                        <a:pt x="3" y="1"/>
                      </a:lnTo>
                      <a:close/>
                      <a:moveTo>
                        <a:pt x="2" y="1"/>
                      </a:moveTo>
                      <a:lnTo>
                        <a:pt x="2" y="1"/>
                      </a:lnTo>
                      <a:close/>
                      <a:moveTo>
                        <a:pt x="2" y="1"/>
                      </a:moveTo>
                      <a:cubicBezTo>
                        <a:pt x="2" y="2"/>
                        <a:pt x="1" y="2"/>
                        <a:pt x="1" y="2"/>
                      </a:cubicBezTo>
                      <a:lnTo>
                        <a:pt x="0" y="1"/>
                      </a:lnTo>
                      <a:cubicBezTo>
                        <a:pt x="0" y="1"/>
                        <a:pt x="1" y="1"/>
                        <a:pt x="1" y="0"/>
                      </a:cubicBezTo>
                      <a:lnTo>
                        <a:pt x="2" y="1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376" name="Freeform 330"/>
                <p:cNvSpPr>
                  <a:spLocks noChangeArrowheads="1"/>
                </p:cNvSpPr>
                <p:nvPr/>
              </p:nvSpPr>
              <p:spPr bwMode="auto">
                <a:xfrm>
                  <a:off x="1252" y="3418"/>
                  <a:ext cx="63" cy="13"/>
                </a:xfrm>
                <a:custGeom>
                  <a:avLst/>
                  <a:gdLst>
                    <a:gd name="T0" fmla="*/ 2872 w 46"/>
                    <a:gd name="T1" fmla="*/ 0 h 8"/>
                    <a:gd name="T2" fmla="*/ 2872 w 46"/>
                    <a:gd name="T3" fmla="*/ 0 h 8"/>
                    <a:gd name="T4" fmla="*/ 0 w 46"/>
                    <a:gd name="T5" fmla="*/ 0 h 8"/>
                    <a:gd name="T6" fmla="*/ 0 w 46"/>
                    <a:gd name="T7" fmla="*/ 0 h 8"/>
                    <a:gd name="T8" fmla="*/ 2872 w 46"/>
                    <a:gd name="T9" fmla="*/ 0 h 8"/>
                    <a:gd name="T10" fmla="*/ 2872 w 46"/>
                    <a:gd name="T11" fmla="*/ 0 h 8"/>
                    <a:gd name="T12" fmla="*/ 2872 w 46"/>
                    <a:gd name="T13" fmla="*/ 0 h 8"/>
                    <a:gd name="T14" fmla="*/ 1733 w 46"/>
                    <a:gd name="T15" fmla="*/ 0 h 8"/>
                    <a:gd name="T16" fmla="*/ 2872 w 46"/>
                    <a:gd name="T17" fmla="*/ 0 h 8"/>
                    <a:gd name="T18" fmla="*/ 2872 w 46"/>
                    <a:gd name="T19" fmla="*/ 0 h 8"/>
                    <a:gd name="T20" fmla="*/ 50055 w 46"/>
                    <a:gd name="T21" fmla="*/ 23164 h 8"/>
                    <a:gd name="T22" fmla="*/ 50055 w 46"/>
                    <a:gd name="T23" fmla="*/ 25904 h 8"/>
                    <a:gd name="T24" fmla="*/ 0 w 46"/>
                    <a:gd name="T25" fmla="*/ 0 h 8"/>
                    <a:gd name="T26" fmla="*/ 2872 w 46"/>
                    <a:gd name="T27" fmla="*/ 0 h 8"/>
                    <a:gd name="T28" fmla="*/ 50055 w 46"/>
                    <a:gd name="T29" fmla="*/ 23164 h 8"/>
                    <a:gd name="T30" fmla="*/ 76214 w 46"/>
                    <a:gd name="T31" fmla="*/ 25904 h 8"/>
                    <a:gd name="T32" fmla="*/ 74111 w 46"/>
                    <a:gd name="T33" fmla="*/ 30347 h 8"/>
                    <a:gd name="T34" fmla="*/ 50055 w 46"/>
                    <a:gd name="T35" fmla="*/ 25904 h 8"/>
                    <a:gd name="T36" fmla="*/ 50055 w 46"/>
                    <a:gd name="T37" fmla="*/ 23164 h 8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0" t="0" r="r" b="b"/>
                  <a:pathLst>
                    <a:path w="46" h="8">
                      <a:moveTo>
                        <a:pt x="2" y="0"/>
                      </a:moveTo>
                      <a:lnTo>
                        <a:pt x="2" y="0"/>
                      </a:lnTo>
                      <a:lnTo>
                        <a:pt x="0" y="0"/>
                      </a:lnTo>
                      <a:lnTo>
                        <a:pt x="2" y="0"/>
                      </a:lnTo>
                      <a:close/>
                      <a:moveTo>
                        <a:pt x="2" y="0"/>
                      </a:moveTo>
                      <a:lnTo>
                        <a:pt x="2" y="0"/>
                      </a:lnTo>
                      <a:lnTo>
                        <a:pt x="1" y="0"/>
                      </a:lnTo>
                      <a:lnTo>
                        <a:pt x="2" y="0"/>
                      </a:lnTo>
                      <a:close/>
                      <a:moveTo>
                        <a:pt x="2" y="0"/>
                      </a:moveTo>
                      <a:cubicBezTo>
                        <a:pt x="7" y="4"/>
                        <a:pt x="19" y="5"/>
                        <a:pt x="30" y="6"/>
                      </a:cubicBezTo>
                      <a:lnTo>
                        <a:pt x="30" y="7"/>
                      </a:lnTo>
                      <a:cubicBezTo>
                        <a:pt x="18" y="6"/>
                        <a:pt x="6" y="6"/>
                        <a:pt x="0" y="0"/>
                      </a:cubicBezTo>
                      <a:lnTo>
                        <a:pt x="2" y="0"/>
                      </a:lnTo>
                      <a:close/>
                      <a:moveTo>
                        <a:pt x="30" y="6"/>
                      </a:moveTo>
                      <a:cubicBezTo>
                        <a:pt x="35" y="6"/>
                        <a:pt x="41" y="6"/>
                        <a:pt x="46" y="7"/>
                      </a:cubicBezTo>
                      <a:lnTo>
                        <a:pt x="45" y="8"/>
                      </a:lnTo>
                      <a:cubicBezTo>
                        <a:pt x="41" y="8"/>
                        <a:pt x="35" y="7"/>
                        <a:pt x="30" y="7"/>
                      </a:cubicBezTo>
                      <a:lnTo>
                        <a:pt x="30" y="6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377" name="Freeform 331"/>
                <p:cNvSpPr>
                  <a:spLocks noChangeArrowheads="1"/>
                </p:cNvSpPr>
                <p:nvPr/>
              </p:nvSpPr>
              <p:spPr bwMode="auto">
                <a:xfrm>
                  <a:off x="1362" y="3541"/>
                  <a:ext cx="85" cy="35"/>
                </a:xfrm>
                <a:custGeom>
                  <a:avLst/>
                  <a:gdLst>
                    <a:gd name="T0" fmla="*/ 1707 w 62"/>
                    <a:gd name="T1" fmla="*/ 0 h 21"/>
                    <a:gd name="T2" fmla="*/ 1707 w 62"/>
                    <a:gd name="T3" fmla="*/ 0 h 21"/>
                    <a:gd name="T4" fmla="*/ 0 w 62"/>
                    <a:gd name="T5" fmla="*/ 4992 h 21"/>
                    <a:gd name="T6" fmla="*/ 0 w 62"/>
                    <a:gd name="T7" fmla="*/ 4992 h 21"/>
                    <a:gd name="T8" fmla="*/ 1707 w 62"/>
                    <a:gd name="T9" fmla="*/ 0 h 21"/>
                    <a:gd name="T10" fmla="*/ 0 w 62"/>
                    <a:gd name="T11" fmla="*/ 4992 h 21"/>
                    <a:gd name="T12" fmla="*/ 0 w 62"/>
                    <a:gd name="T13" fmla="*/ 4992 h 21"/>
                    <a:gd name="T14" fmla="*/ 0 w 62"/>
                    <a:gd name="T15" fmla="*/ 4992 h 21"/>
                    <a:gd name="T16" fmla="*/ 1707 w 62"/>
                    <a:gd name="T17" fmla="*/ 0 h 21"/>
                    <a:gd name="T18" fmla="*/ 2808 w 62"/>
                    <a:gd name="T19" fmla="*/ 8078 h 21"/>
                    <a:gd name="T20" fmla="*/ 1707 w 62"/>
                    <a:gd name="T21" fmla="*/ 13078 h 21"/>
                    <a:gd name="T22" fmla="*/ 0 w 62"/>
                    <a:gd name="T23" fmla="*/ 4992 h 21"/>
                    <a:gd name="T24" fmla="*/ 1707 w 62"/>
                    <a:gd name="T25" fmla="*/ 0 h 21"/>
                    <a:gd name="T26" fmla="*/ 2808 w 62"/>
                    <a:gd name="T27" fmla="*/ 8078 h 21"/>
                    <a:gd name="T28" fmla="*/ 22456 w 62"/>
                    <a:gd name="T29" fmla="*/ 47417 h 21"/>
                    <a:gd name="T30" fmla="*/ 22456 w 62"/>
                    <a:gd name="T31" fmla="*/ 50520 h 21"/>
                    <a:gd name="T32" fmla="*/ 1707 w 62"/>
                    <a:gd name="T33" fmla="*/ 13078 h 21"/>
                    <a:gd name="T34" fmla="*/ 2808 w 62"/>
                    <a:gd name="T35" fmla="*/ 8078 h 21"/>
                    <a:gd name="T36" fmla="*/ 22456 w 62"/>
                    <a:gd name="T37" fmla="*/ 47417 h 21"/>
                    <a:gd name="T38" fmla="*/ 22456 w 62"/>
                    <a:gd name="T39" fmla="*/ 47417 h 21"/>
                    <a:gd name="T40" fmla="*/ 22456 w 62"/>
                    <a:gd name="T41" fmla="*/ 50520 h 21"/>
                    <a:gd name="T42" fmla="*/ 22456 w 62"/>
                    <a:gd name="T43" fmla="*/ 47417 h 21"/>
                    <a:gd name="T44" fmla="*/ 22456 w 62"/>
                    <a:gd name="T45" fmla="*/ 47417 h 21"/>
                    <a:gd name="T46" fmla="*/ 22456 w 62"/>
                    <a:gd name="T47" fmla="*/ 47417 h 21"/>
                    <a:gd name="T48" fmla="*/ 22456 w 62"/>
                    <a:gd name="T49" fmla="*/ 50520 h 21"/>
                    <a:gd name="T50" fmla="*/ 22456 w 62"/>
                    <a:gd name="T51" fmla="*/ 50520 h 21"/>
                    <a:gd name="T52" fmla="*/ 22456 w 62"/>
                    <a:gd name="T53" fmla="*/ 47417 h 21"/>
                    <a:gd name="T54" fmla="*/ 22456 w 62"/>
                    <a:gd name="T55" fmla="*/ 47417 h 21"/>
                    <a:gd name="T56" fmla="*/ 33851 w 62"/>
                    <a:gd name="T57" fmla="*/ 50520 h 21"/>
                    <a:gd name="T58" fmla="*/ 33851 w 62"/>
                    <a:gd name="T59" fmla="*/ 55520 h 21"/>
                    <a:gd name="T60" fmla="*/ 22456 w 62"/>
                    <a:gd name="T61" fmla="*/ 50520 h 21"/>
                    <a:gd name="T62" fmla="*/ 22456 w 62"/>
                    <a:gd name="T63" fmla="*/ 47417 h 21"/>
                    <a:gd name="T64" fmla="*/ 33851 w 62"/>
                    <a:gd name="T65" fmla="*/ 55520 h 21"/>
                    <a:gd name="T66" fmla="*/ 33851 w 62"/>
                    <a:gd name="T67" fmla="*/ 55520 h 21"/>
                    <a:gd name="T68" fmla="*/ 33851 w 62"/>
                    <a:gd name="T69" fmla="*/ 50520 h 21"/>
                    <a:gd name="T70" fmla="*/ 33851 w 62"/>
                    <a:gd name="T71" fmla="*/ 55520 h 21"/>
                    <a:gd name="T72" fmla="*/ 33851 w 62"/>
                    <a:gd name="T73" fmla="*/ 50520 h 21"/>
                    <a:gd name="T74" fmla="*/ 50970 w 62"/>
                    <a:gd name="T75" fmla="*/ 60533 h 21"/>
                    <a:gd name="T76" fmla="*/ 49131 w 62"/>
                    <a:gd name="T77" fmla="*/ 63620 h 21"/>
                    <a:gd name="T78" fmla="*/ 33851 w 62"/>
                    <a:gd name="T79" fmla="*/ 55520 h 21"/>
                    <a:gd name="T80" fmla="*/ 33851 w 62"/>
                    <a:gd name="T81" fmla="*/ 50520 h 21"/>
                    <a:gd name="T82" fmla="*/ 50970 w 62"/>
                    <a:gd name="T83" fmla="*/ 60533 h 21"/>
                    <a:gd name="T84" fmla="*/ 68450 w 62"/>
                    <a:gd name="T85" fmla="*/ 81792 h 21"/>
                    <a:gd name="T86" fmla="*/ 68450 w 62"/>
                    <a:gd name="T87" fmla="*/ 84875 h 21"/>
                    <a:gd name="T88" fmla="*/ 49131 w 62"/>
                    <a:gd name="T89" fmla="*/ 63620 h 21"/>
                    <a:gd name="T90" fmla="*/ 50970 w 62"/>
                    <a:gd name="T91" fmla="*/ 60533 h 21"/>
                    <a:gd name="T92" fmla="*/ 68450 w 62"/>
                    <a:gd name="T93" fmla="*/ 81792 h 21"/>
                    <a:gd name="T94" fmla="*/ 98357 w 62"/>
                    <a:gd name="T95" fmla="*/ 73667 h 21"/>
                    <a:gd name="T96" fmla="*/ 98357 w 62"/>
                    <a:gd name="T97" fmla="*/ 76750 h 21"/>
                    <a:gd name="T98" fmla="*/ 68450 w 62"/>
                    <a:gd name="T99" fmla="*/ 84875 h 21"/>
                    <a:gd name="T100" fmla="*/ 68450 w 62"/>
                    <a:gd name="T101" fmla="*/ 81792 h 21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</a:gdLst>
                  <a:ahLst/>
                  <a:cxnLst>
                    <a:cxn ang="T102">
                      <a:pos x="T0" y="T1"/>
                    </a:cxn>
                    <a:cxn ang="T103">
                      <a:pos x="T2" y="T3"/>
                    </a:cxn>
                    <a:cxn ang="T104">
                      <a:pos x="T4" y="T5"/>
                    </a:cxn>
                    <a:cxn ang="T105">
                      <a:pos x="T6" y="T7"/>
                    </a:cxn>
                    <a:cxn ang="T106">
                      <a:pos x="T8" y="T9"/>
                    </a:cxn>
                    <a:cxn ang="T107">
                      <a:pos x="T10" y="T11"/>
                    </a:cxn>
                    <a:cxn ang="T108">
                      <a:pos x="T12" y="T13"/>
                    </a:cxn>
                    <a:cxn ang="T109">
                      <a:pos x="T14" y="T15"/>
                    </a:cxn>
                    <a:cxn ang="T110">
                      <a:pos x="T16" y="T17"/>
                    </a:cxn>
                    <a:cxn ang="T111">
                      <a:pos x="T18" y="T19"/>
                    </a:cxn>
                    <a:cxn ang="T112">
                      <a:pos x="T20" y="T21"/>
                    </a:cxn>
                    <a:cxn ang="T113">
                      <a:pos x="T22" y="T23"/>
                    </a:cxn>
                    <a:cxn ang="T114">
                      <a:pos x="T24" y="T25"/>
                    </a:cxn>
                    <a:cxn ang="T115">
                      <a:pos x="T26" y="T27"/>
                    </a:cxn>
                    <a:cxn ang="T116">
                      <a:pos x="T28" y="T29"/>
                    </a:cxn>
                    <a:cxn ang="T117">
                      <a:pos x="T30" y="T31"/>
                    </a:cxn>
                    <a:cxn ang="T118">
                      <a:pos x="T32" y="T33"/>
                    </a:cxn>
                    <a:cxn ang="T119">
                      <a:pos x="T34" y="T35"/>
                    </a:cxn>
                    <a:cxn ang="T120">
                      <a:pos x="T36" y="T37"/>
                    </a:cxn>
                    <a:cxn ang="T121">
                      <a:pos x="T38" y="T39"/>
                    </a:cxn>
                    <a:cxn ang="T122">
                      <a:pos x="T40" y="T41"/>
                    </a:cxn>
                    <a:cxn ang="T123">
                      <a:pos x="T42" y="T43"/>
                    </a:cxn>
                    <a:cxn ang="T124">
                      <a:pos x="T44" y="T45"/>
                    </a:cxn>
                    <a:cxn ang="T125">
                      <a:pos x="T46" y="T47"/>
                    </a:cxn>
                    <a:cxn ang="T126">
                      <a:pos x="T48" y="T49"/>
                    </a:cxn>
                    <a:cxn ang="T127">
                      <a:pos x="T50" y="T51"/>
                    </a:cxn>
                    <a:cxn ang="T128">
                      <a:pos x="T52" y="T53"/>
                    </a:cxn>
                    <a:cxn ang="T129">
                      <a:pos x="T54" y="T55"/>
                    </a:cxn>
                    <a:cxn ang="T130">
                      <a:pos x="T56" y="T57"/>
                    </a:cxn>
                    <a:cxn ang="T131">
                      <a:pos x="T58" y="T59"/>
                    </a:cxn>
                    <a:cxn ang="T132">
                      <a:pos x="T60" y="T61"/>
                    </a:cxn>
                    <a:cxn ang="T133">
                      <a:pos x="T62" y="T63"/>
                    </a:cxn>
                    <a:cxn ang="T134">
                      <a:pos x="T64" y="T65"/>
                    </a:cxn>
                    <a:cxn ang="T135">
                      <a:pos x="T66" y="T67"/>
                    </a:cxn>
                    <a:cxn ang="T136">
                      <a:pos x="T68" y="T69"/>
                    </a:cxn>
                    <a:cxn ang="T137">
                      <a:pos x="T70" y="T71"/>
                    </a:cxn>
                    <a:cxn ang="T138">
                      <a:pos x="T72" y="T73"/>
                    </a:cxn>
                    <a:cxn ang="T139">
                      <a:pos x="T74" y="T75"/>
                    </a:cxn>
                    <a:cxn ang="T140">
                      <a:pos x="T76" y="T77"/>
                    </a:cxn>
                    <a:cxn ang="T141">
                      <a:pos x="T78" y="T79"/>
                    </a:cxn>
                    <a:cxn ang="T142">
                      <a:pos x="T80" y="T81"/>
                    </a:cxn>
                    <a:cxn ang="T143">
                      <a:pos x="T82" y="T83"/>
                    </a:cxn>
                    <a:cxn ang="T144">
                      <a:pos x="T84" y="T85"/>
                    </a:cxn>
                    <a:cxn ang="T145">
                      <a:pos x="T86" y="T87"/>
                    </a:cxn>
                    <a:cxn ang="T146">
                      <a:pos x="T88" y="T89"/>
                    </a:cxn>
                    <a:cxn ang="T147">
                      <a:pos x="T90" y="T91"/>
                    </a:cxn>
                    <a:cxn ang="T148">
                      <a:pos x="T92" y="T93"/>
                    </a:cxn>
                    <a:cxn ang="T149">
                      <a:pos x="T94" y="T95"/>
                    </a:cxn>
                    <a:cxn ang="T150">
                      <a:pos x="T96" y="T97"/>
                    </a:cxn>
                    <a:cxn ang="T151">
                      <a:pos x="T98" y="T99"/>
                    </a:cxn>
                    <a:cxn ang="T152">
                      <a:pos x="T100" y="T101"/>
                    </a:cxn>
                  </a:cxnLst>
                  <a:rect l="0" t="0" r="r" b="b"/>
                  <a:pathLst>
                    <a:path w="62" h="2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1"/>
                      </a:lnTo>
                      <a:lnTo>
                        <a:pt x="1" y="0"/>
                      </a:lnTo>
                      <a:close/>
                      <a:moveTo>
                        <a:pt x="0" y="1"/>
                      </a:moveTo>
                      <a:lnTo>
                        <a:pt x="0" y="1"/>
                      </a:lnTo>
                      <a:close/>
                      <a:moveTo>
                        <a:pt x="1" y="0"/>
                      </a:moveTo>
                      <a:cubicBezTo>
                        <a:pt x="1" y="1"/>
                        <a:pt x="2" y="2"/>
                        <a:pt x="2" y="2"/>
                      </a:cubicBezTo>
                      <a:lnTo>
                        <a:pt x="1" y="3"/>
                      </a:lnTo>
                      <a:cubicBezTo>
                        <a:pt x="1" y="2"/>
                        <a:pt x="0" y="2"/>
                        <a:pt x="0" y="1"/>
                      </a:cubicBezTo>
                      <a:lnTo>
                        <a:pt x="1" y="0"/>
                      </a:lnTo>
                      <a:close/>
                      <a:moveTo>
                        <a:pt x="2" y="2"/>
                      </a:moveTo>
                      <a:cubicBezTo>
                        <a:pt x="5" y="6"/>
                        <a:pt x="7" y="10"/>
                        <a:pt x="14" y="11"/>
                      </a:cubicBezTo>
                      <a:lnTo>
                        <a:pt x="14" y="12"/>
                      </a:lnTo>
                      <a:cubicBezTo>
                        <a:pt x="6" y="11"/>
                        <a:pt x="4" y="7"/>
                        <a:pt x="1" y="3"/>
                      </a:cubicBezTo>
                      <a:lnTo>
                        <a:pt x="2" y="2"/>
                      </a:lnTo>
                      <a:close/>
                      <a:moveTo>
                        <a:pt x="14" y="11"/>
                      </a:moveTo>
                      <a:lnTo>
                        <a:pt x="14" y="11"/>
                      </a:lnTo>
                      <a:lnTo>
                        <a:pt x="14" y="12"/>
                      </a:lnTo>
                      <a:lnTo>
                        <a:pt x="14" y="11"/>
                      </a:lnTo>
                      <a:close/>
                      <a:moveTo>
                        <a:pt x="14" y="11"/>
                      </a:moveTo>
                      <a:lnTo>
                        <a:pt x="14" y="11"/>
                      </a:lnTo>
                      <a:lnTo>
                        <a:pt x="14" y="12"/>
                      </a:lnTo>
                      <a:lnTo>
                        <a:pt x="14" y="11"/>
                      </a:lnTo>
                      <a:close/>
                      <a:moveTo>
                        <a:pt x="14" y="11"/>
                      </a:moveTo>
                      <a:cubicBezTo>
                        <a:pt x="16" y="12"/>
                        <a:pt x="19" y="12"/>
                        <a:pt x="21" y="12"/>
                      </a:cubicBezTo>
                      <a:lnTo>
                        <a:pt x="21" y="13"/>
                      </a:lnTo>
                      <a:cubicBezTo>
                        <a:pt x="19" y="13"/>
                        <a:pt x="16" y="13"/>
                        <a:pt x="14" y="12"/>
                      </a:cubicBezTo>
                      <a:lnTo>
                        <a:pt x="14" y="11"/>
                      </a:lnTo>
                      <a:close/>
                      <a:moveTo>
                        <a:pt x="21" y="13"/>
                      </a:moveTo>
                      <a:lnTo>
                        <a:pt x="21" y="13"/>
                      </a:lnTo>
                      <a:lnTo>
                        <a:pt x="21" y="12"/>
                      </a:lnTo>
                      <a:lnTo>
                        <a:pt x="21" y="13"/>
                      </a:lnTo>
                      <a:close/>
                      <a:moveTo>
                        <a:pt x="21" y="12"/>
                      </a:moveTo>
                      <a:cubicBezTo>
                        <a:pt x="25" y="12"/>
                        <a:pt x="29" y="12"/>
                        <a:pt x="32" y="14"/>
                      </a:cubicBezTo>
                      <a:lnTo>
                        <a:pt x="31" y="15"/>
                      </a:lnTo>
                      <a:cubicBezTo>
                        <a:pt x="29" y="14"/>
                        <a:pt x="25" y="13"/>
                        <a:pt x="21" y="13"/>
                      </a:cubicBezTo>
                      <a:lnTo>
                        <a:pt x="21" y="12"/>
                      </a:lnTo>
                      <a:close/>
                      <a:moveTo>
                        <a:pt x="32" y="14"/>
                      </a:moveTo>
                      <a:cubicBezTo>
                        <a:pt x="34" y="16"/>
                        <a:pt x="38" y="18"/>
                        <a:pt x="43" y="19"/>
                      </a:cubicBezTo>
                      <a:lnTo>
                        <a:pt x="43" y="20"/>
                      </a:lnTo>
                      <a:cubicBezTo>
                        <a:pt x="37" y="19"/>
                        <a:pt x="34" y="17"/>
                        <a:pt x="31" y="15"/>
                      </a:cubicBezTo>
                      <a:lnTo>
                        <a:pt x="32" y="14"/>
                      </a:lnTo>
                      <a:close/>
                      <a:moveTo>
                        <a:pt x="43" y="19"/>
                      </a:moveTo>
                      <a:cubicBezTo>
                        <a:pt x="48" y="20"/>
                        <a:pt x="54" y="20"/>
                        <a:pt x="62" y="17"/>
                      </a:cubicBezTo>
                      <a:lnTo>
                        <a:pt x="62" y="18"/>
                      </a:lnTo>
                      <a:cubicBezTo>
                        <a:pt x="54" y="21"/>
                        <a:pt x="48" y="21"/>
                        <a:pt x="43" y="20"/>
                      </a:cubicBezTo>
                      <a:lnTo>
                        <a:pt x="43" y="19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378" name="Freeform 332"/>
                <p:cNvSpPr>
                  <a:spLocks noChangeArrowheads="1"/>
                </p:cNvSpPr>
                <p:nvPr/>
              </p:nvSpPr>
              <p:spPr bwMode="auto">
                <a:xfrm>
                  <a:off x="1200" y="3496"/>
                  <a:ext cx="115" cy="4"/>
                </a:xfrm>
                <a:custGeom>
                  <a:avLst/>
                  <a:gdLst>
                    <a:gd name="T0" fmla="*/ 127802 w 84"/>
                    <a:gd name="T1" fmla="*/ 2683 h 3"/>
                    <a:gd name="T2" fmla="*/ 127802 w 84"/>
                    <a:gd name="T3" fmla="*/ 2683 h 3"/>
                    <a:gd name="T4" fmla="*/ 130335 w 84"/>
                    <a:gd name="T5" fmla="*/ 1615 h 3"/>
                    <a:gd name="T6" fmla="*/ 130335 w 84"/>
                    <a:gd name="T7" fmla="*/ 1615 h 3"/>
                    <a:gd name="T8" fmla="*/ 127802 w 84"/>
                    <a:gd name="T9" fmla="*/ 2683 h 3"/>
                    <a:gd name="T10" fmla="*/ 127802 w 84"/>
                    <a:gd name="T11" fmla="*/ 2683 h 3"/>
                    <a:gd name="T12" fmla="*/ 83730 w 84"/>
                    <a:gd name="T13" fmla="*/ 1615 h 3"/>
                    <a:gd name="T14" fmla="*/ 83730 w 84"/>
                    <a:gd name="T15" fmla="*/ 0 h 3"/>
                    <a:gd name="T16" fmla="*/ 130335 w 84"/>
                    <a:gd name="T17" fmla="*/ 1615 h 3"/>
                    <a:gd name="T18" fmla="*/ 127802 w 84"/>
                    <a:gd name="T19" fmla="*/ 2683 h 3"/>
                    <a:gd name="T20" fmla="*/ 83730 w 84"/>
                    <a:gd name="T21" fmla="*/ 1615 h 3"/>
                    <a:gd name="T22" fmla="*/ 70071 w 84"/>
                    <a:gd name="T23" fmla="*/ 1615 h 3"/>
                    <a:gd name="T24" fmla="*/ 70071 w 84"/>
                    <a:gd name="T25" fmla="*/ 0 h 3"/>
                    <a:gd name="T26" fmla="*/ 83730 w 84"/>
                    <a:gd name="T27" fmla="*/ 0 h 3"/>
                    <a:gd name="T28" fmla="*/ 83730 w 84"/>
                    <a:gd name="T29" fmla="*/ 1615 h 3"/>
                    <a:gd name="T30" fmla="*/ 70071 w 84"/>
                    <a:gd name="T31" fmla="*/ 1615 h 3"/>
                    <a:gd name="T32" fmla="*/ 70071 w 84"/>
                    <a:gd name="T33" fmla="*/ 1615 h 3"/>
                    <a:gd name="T34" fmla="*/ 70071 w 84"/>
                    <a:gd name="T35" fmla="*/ 0 h 3"/>
                    <a:gd name="T36" fmla="*/ 70071 w 84"/>
                    <a:gd name="T37" fmla="*/ 0 h 3"/>
                    <a:gd name="T38" fmla="*/ 70071 w 84"/>
                    <a:gd name="T39" fmla="*/ 1615 h 3"/>
                    <a:gd name="T40" fmla="*/ 70071 w 84"/>
                    <a:gd name="T41" fmla="*/ 1615 h 3"/>
                    <a:gd name="T42" fmla="*/ 67064 w 84"/>
                    <a:gd name="T43" fmla="*/ 1615 h 3"/>
                    <a:gd name="T44" fmla="*/ 67064 w 84"/>
                    <a:gd name="T45" fmla="*/ 0 h 3"/>
                    <a:gd name="T46" fmla="*/ 70071 w 84"/>
                    <a:gd name="T47" fmla="*/ 0 h 3"/>
                    <a:gd name="T48" fmla="*/ 70071 w 84"/>
                    <a:gd name="T49" fmla="*/ 1615 h 3"/>
                    <a:gd name="T50" fmla="*/ 67064 w 84"/>
                    <a:gd name="T51" fmla="*/ 1615 h 3"/>
                    <a:gd name="T52" fmla="*/ 63216 w 84"/>
                    <a:gd name="T53" fmla="*/ 2683 h 3"/>
                    <a:gd name="T54" fmla="*/ 63216 w 84"/>
                    <a:gd name="T55" fmla="*/ 1615 h 3"/>
                    <a:gd name="T56" fmla="*/ 67064 w 84"/>
                    <a:gd name="T57" fmla="*/ 0 h 3"/>
                    <a:gd name="T58" fmla="*/ 67064 w 84"/>
                    <a:gd name="T59" fmla="*/ 1615 h 3"/>
                    <a:gd name="T60" fmla="*/ 63216 w 84"/>
                    <a:gd name="T61" fmla="*/ 2683 h 3"/>
                    <a:gd name="T62" fmla="*/ 48292 w 84"/>
                    <a:gd name="T63" fmla="*/ 2683 h 3"/>
                    <a:gd name="T64" fmla="*/ 48292 w 84"/>
                    <a:gd name="T65" fmla="*/ 1615 h 3"/>
                    <a:gd name="T66" fmla="*/ 63216 w 84"/>
                    <a:gd name="T67" fmla="*/ 1615 h 3"/>
                    <a:gd name="T68" fmla="*/ 63216 w 84"/>
                    <a:gd name="T69" fmla="*/ 2683 h 3"/>
                    <a:gd name="T70" fmla="*/ 48292 w 84"/>
                    <a:gd name="T71" fmla="*/ 1615 h 3"/>
                    <a:gd name="T72" fmla="*/ 48292 w 84"/>
                    <a:gd name="T73" fmla="*/ 1615 h 3"/>
                    <a:gd name="T74" fmla="*/ 48292 w 84"/>
                    <a:gd name="T75" fmla="*/ 2683 h 3"/>
                    <a:gd name="T76" fmla="*/ 48292 w 84"/>
                    <a:gd name="T77" fmla="*/ 1615 h 3"/>
                    <a:gd name="T78" fmla="*/ 48292 w 84"/>
                    <a:gd name="T79" fmla="*/ 2683 h 3"/>
                    <a:gd name="T80" fmla="*/ 31025 w 84"/>
                    <a:gd name="T81" fmla="*/ 4479 h 3"/>
                    <a:gd name="T82" fmla="*/ 31025 w 84"/>
                    <a:gd name="T83" fmla="*/ 1615 h 3"/>
                    <a:gd name="T84" fmla="*/ 48292 w 84"/>
                    <a:gd name="T85" fmla="*/ 1615 h 3"/>
                    <a:gd name="T86" fmla="*/ 48292 w 84"/>
                    <a:gd name="T87" fmla="*/ 2683 h 3"/>
                    <a:gd name="T88" fmla="*/ 31025 w 84"/>
                    <a:gd name="T89" fmla="*/ 4479 h 3"/>
                    <a:gd name="T90" fmla="*/ 14256 w 84"/>
                    <a:gd name="T91" fmla="*/ 4479 h 3"/>
                    <a:gd name="T92" fmla="*/ 14256 w 84"/>
                    <a:gd name="T93" fmla="*/ 2683 h 3"/>
                    <a:gd name="T94" fmla="*/ 31025 w 84"/>
                    <a:gd name="T95" fmla="*/ 1615 h 3"/>
                    <a:gd name="T96" fmla="*/ 31025 w 84"/>
                    <a:gd name="T97" fmla="*/ 4479 h 3"/>
                    <a:gd name="T98" fmla="*/ 14256 w 84"/>
                    <a:gd name="T99" fmla="*/ 4479 h 3"/>
                    <a:gd name="T100" fmla="*/ 0 w 84"/>
                    <a:gd name="T101" fmla="*/ 4479 h 3"/>
                    <a:gd name="T102" fmla="*/ 14256 w 84"/>
                    <a:gd name="T103" fmla="*/ 2683 h 3"/>
                    <a:gd name="T104" fmla="*/ 14256 w 84"/>
                    <a:gd name="T105" fmla="*/ 2683 h 3"/>
                    <a:gd name="T106" fmla="*/ 14256 w 84"/>
                    <a:gd name="T107" fmla="*/ 4479 h 3"/>
                    <a:gd name="T108" fmla="*/ 14256 w 84"/>
                    <a:gd name="T109" fmla="*/ 2683 h 3"/>
                    <a:gd name="T110" fmla="*/ 15128 w 84"/>
                    <a:gd name="T111" fmla="*/ 2683 h 3"/>
                    <a:gd name="T112" fmla="*/ 15128 w 84"/>
                    <a:gd name="T113" fmla="*/ 4479 h 3"/>
                    <a:gd name="T114" fmla="*/ 14256 w 84"/>
                    <a:gd name="T115" fmla="*/ 4479 h 3"/>
                    <a:gd name="T116" fmla="*/ 14256 w 84"/>
                    <a:gd name="T117" fmla="*/ 2683 h 3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</a:gdLst>
                  <a:ahLst/>
                  <a:cxnLst>
                    <a:cxn ang="T118">
                      <a:pos x="T0" y="T1"/>
                    </a:cxn>
                    <a:cxn ang="T119">
                      <a:pos x="T2" y="T3"/>
                    </a:cxn>
                    <a:cxn ang="T120">
                      <a:pos x="T4" y="T5"/>
                    </a:cxn>
                    <a:cxn ang="T121">
                      <a:pos x="T6" y="T7"/>
                    </a:cxn>
                    <a:cxn ang="T122">
                      <a:pos x="T8" y="T9"/>
                    </a:cxn>
                    <a:cxn ang="T123">
                      <a:pos x="T10" y="T11"/>
                    </a:cxn>
                    <a:cxn ang="T124">
                      <a:pos x="T12" y="T13"/>
                    </a:cxn>
                    <a:cxn ang="T125">
                      <a:pos x="T14" y="T15"/>
                    </a:cxn>
                    <a:cxn ang="T126">
                      <a:pos x="T16" y="T17"/>
                    </a:cxn>
                    <a:cxn ang="T127">
                      <a:pos x="T18" y="T19"/>
                    </a:cxn>
                    <a:cxn ang="T128">
                      <a:pos x="T20" y="T21"/>
                    </a:cxn>
                    <a:cxn ang="T129">
                      <a:pos x="T22" y="T23"/>
                    </a:cxn>
                    <a:cxn ang="T130">
                      <a:pos x="T24" y="T25"/>
                    </a:cxn>
                    <a:cxn ang="T131">
                      <a:pos x="T26" y="T27"/>
                    </a:cxn>
                    <a:cxn ang="T132">
                      <a:pos x="T28" y="T29"/>
                    </a:cxn>
                    <a:cxn ang="T133">
                      <a:pos x="T30" y="T31"/>
                    </a:cxn>
                    <a:cxn ang="T134">
                      <a:pos x="T32" y="T33"/>
                    </a:cxn>
                    <a:cxn ang="T135">
                      <a:pos x="T34" y="T35"/>
                    </a:cxn>
                    <a:cxn ang="T136">
                      <a:pos x="T36" y="T37"/>
                    </a:cxn>
                    <a:cxn ang="T137">
                      <a:pos x="T38" y="T39"/>
                    </a:cxn>
                    <a:cxn ang="T138">
                      <a:pos x="T40" y="T41"/>
                    </a:cxn>
                    <a:cxn ang="T139">
                      <a:pos x="T42" y="T43"/>
                    </a:cxn>
                    <a:cxn ang="T140">
                      <a:pos x="T44" y="T45"/>
                    </a:cxn>
                    <a:cxn ang="T141">
                      <a:pos x="T46" y="T47"/>
                    </a:cxn>
                    <a:cxn ang="T142">
                      <a:pos x="T48" y="T49"/>
                    </a:cxn>
                    <a:cxn ang="T143">
                      <a:pos x="T50" y="T51"/>
                    </a:cxn>
                    <a:cxn ang="T144">
                      <a:pos x="T52" y="T53"/>
                    </a:cxn>
                    <a:cxn ang="T145">
                      <a:pos x="T54" y="T55"/>
                    </a:cxn>
                    <a:cxn ang="T146">
                      <a:pos x="T56" y="T57"/>
                    </a:cxn>
                    <a:cxn ang="T147">
                      <a:pos x="T58" y="T59"/>
                    </a:cxn>
                    <a:cxn ang="T148">
                      <a:pos x="T60" y="T61"/>
                    </a:cxn>
                    <a:cxn ang="T149">
                      <a:pos x="T62" y="T63"/>
                    </a:cxn>
                    <a:cxn ang="T150">
                      <a:pos x="T64" y="T65"/>
                    </a:cxn>
                    <a:cxn ang="T151">
                      <a:pos x="T66" y="T67"/>
                    </a:cxn>
                    <a:cxn ang="T152">
                      <a:pos x="T68" y="T69"/>
                    </a:cxn>
                    <a:cxn ang="T153">
                      <a:pos x="T70" y="T71"/>
                    </a:cxn>
                    <a:cxn ang="T154">
                      <a:pos x="T72" y="T73"/>
                    </a:cxn>
                    <a:cxn ang="T155">
                      <a:pos x="T74" y="T75"/>
                    </a:cxn>
                    <a:cxn ang="T156">
                      <a:pos x="T76" y="T77"/>
                    </a:cxn>
                    <a:cxn ang="T157">
                      <a:pos x="T78" y="T79"/>
                    </a:cxn>
                    <a:cxn ang="T158">
                      <a:pos x="T80" y="T81"/>
                    </a:cxn>
                    <a:cxn ang="T159">
                      <a:pos x="T82" y="T83"/>
                    </a:cxn>
                    <a:cxn ang="T160">
                      <a:pos x="T84" y="T85"/>
                    </a:cxn>
                    <a:cxn ang="T161">
                      <a:pos x="T86" y="T87"/>
                    </a:cxn>
                    <a:cxn ang="T162">
                      <a:pos x="T88" y="T89"/>
                    </a:cxn>
                    <a:cxn ang="T163">
                      <a:pos x="T90" y="T91"/>
                    </a:cxn>
                    <a:cxn ang="T164">
                      <a:pos x="T92" y="T93"/>
                    </a:cxn>
                    <a:cxn ang="T165">
                      <a:pos x="T94" y="T95"/>
                    </a:cxn>
                    <a:cxn ang="T166">
                      <a:pos x="T96" y="T97"/>
                    </a:cxn>
                    <a:cxn ang="T167">
                      <a:pos x="T98" y="T99"/>
                    </a:cxn>
                    <a:cxn ang="T168">
                      <a:pos x="T100" y="T101"/>
                    </a:cxn>
                    <a:cxn ang="T169">
                      <a:pos x="T102" y="T103"/>
                    </a:cxn>
                    <a:cxn ang="T170">
                      <a:pos x="T104" y="T105"/>
                    </a:cxn>
                    <a:cxn ang="T171">
                      <a:pos x="T106" y="T107"/>
                    </a:cxn>
                    <a:cxn ang="T172">
                      <a:pos x="T108" y="T109"/>
                    </a:cxn>
                    <a:cxn ang="T173">
                      <a:pos x="T110" y="T111"/>
                    </a:cxn>
                    <a:cxn ang="T174">
                      <a:pos x="T112" y="T113"/>
                    </a:cxn>
                    <a:cxn ang="T175">
                      <a:pos x="T114" y="T115"/>
                    </a:cxn>
                    <a:cxn ang="T176">
                      <a:pos x="T116" y="T117"/>
                    </a:cxn>
                  </a:cxnLst>
                  <a:rect l="0" t="0" r="r" b="b"/>
                  <a:pathLst>
                    <a:path w="84" h="3">
                      <a:moveTo>
                        <a:pt x="83" y="2"/>
                      </a:moveTo>
                      <a:lnTo>
                        <a:pt x="83" y="2"/>
                      </a:lnTo>
                      <a:lnTo>
                        <a:pt x="84" y="1"/>
                      </a:lnTo>
                      <a:lnTo>
                        <a:pt x="83" y="2"/>
                      </a:lnTo>
                      <a:close/>
                      <a:moveTo>
                        <a:pt x="83" y="2"/>
                      </a:moveTo>
                      <a:cubicBezTo>
                        <a:pt x="75" y="1"/>
                        <a:pt x="64" y="1"/>
                        <a:pt x="54" y="1"/>
                      </a:cubicBezTo>
                      <a:lnTo>
                        <a:pt x="54" y="0"/>
                      </a:lnTo>
                      <a:cubicBezTo>
                        <a:pt x="64" y="0"/>
                        <a:pt x="75" y="0"/>
                        <a:pt x="84" y="1"/>
                      </a:cubicBezTo>
                      <a:lnTo>
                        <a:pt x="83" y="2"/>
                      </a:lnTo>
                      <a:close/>
                      <a:moveTo>
                        <a:pt x="54" y="1"/>
                      </a:moveTo>
                      <a:cubicBezTo>
                        <a:pt x="51" y="1"/>
                        <a:pt x="48" y="1"/>
                        <a:pt x="45" y="1"/>
                      </a:cubicBezTo>
                      <a:lnTo>
                        <a:pt x="45" y="0"/>
                      </a:lnTo>
                      <a:cubicBezTo>
                        <a:pt x="48" y="0"/>
                        <a:pt x="51" y="0"/>
                        <a:pt x="54" y="0"/>
                      </a:cubicBezTo>
                      <a:lnTo>
                        <a:pt x="54" y="1"/>
                      </a:lnTo>
                      <a:close/>
                      <a:moveTo>
                        <a:pt x="45" y="1"/>
                      </a:moveTo>
                      <a:lnTo>
                        <a:pt x="45" y="1"/>
                      </a:lnTo>
                      <a:lnTo>
                        <a:pt x="45" y="0"/>
                      </a:lnTo>
                      <a:lnTo>
                        <a:pt x="45" y="1"/>
                      </a:lnTo>
                      <a:close/>
                      <a:moveTo>
                        <a:pt x="45" y="1"/>
                      </a:moveTo>
                      <a:cubicBezTo>
                        <a:pt x="44" y="1"/>
                        <a:pt x="44" y="1"/>
                        <a:pt x="43" y="1"/>
                      </a:cubicBezTo>
                      <a:lnTo>
                        <a:pt x="43" y="0"/>
                      </a:lnTo>
                      <a:cubicBezTo>
                        <a:pt x="43" y="0"/>
                        <a:pt x="44" y="0"/>
                        <a:pt x="45" y="0"/>
                      </a:cubicBezTo>
                      <a:lnTo>
                        <a:pt x="45" y="1"/>
                      </a:lnTo>
                      <a:close/>
                      <a:moveTo>
                        <a:pt x="43" y="1"/>
                      </a:moveTo>
                      <a:cubicBezTo>
                        <a:pt x="42" y="2"/>
                        <a:pt x="41" y="2"/>
                        <a:pt x="41" y="2"/>
                      </a:cubicBezTo>
                      <a:lnTo>
                        <a:pt x="41" y="1"/>
                      </a:lnTo>
                      <a:cubicBezTo>
                        <a:pt x="41" y="1"/>
                        <a:pt x="42" y="0"/>
                        <a:pt x="43" y="0"/>
                      </a:cubicBezTo>
                      <a:lnTo>
                        <a:pt x="43" y="1"/>
                      </a:lnTo>
                      <a:close/>
                      <a:moveTo>
                        <a:pt x="41" y="2"/>
                      </a:moveTo>
                      <a:cubicBezTo>
                        <a:pt x="37" y="2"/>
                        <a:pt x="35" y="2"/>
                        <a:pt x="31" y="2"/>
                      </a:cubicBezTo>
                      <a:lnTo>
                        <a:pt x="31" y="1"/>
                      </a:lnTo>
                      <a:cubicBezTo>
                        <a:pt x="35" y="1"/>
                        <a:pt x="37" y="1"/>
                        <a:pt x="41" y="1"/>
                      </a:cubicBezTo>
                      <a:lnTo>
                        <a:pt x="41" y="2"/>
                      </a:lnTo>
                      <a:close/>
                      <a:moveTo>
                        <a:pt x="31" y="1"/>
                      </a:moveTo>
                      <a:lnTo>
                        <a:pt x="31" y="1"/>
                      </a:lnTo>
                      <a:lnTo>
                        <a:pt x="31" y="2"/>
                      </a:lnTo>
                      <a:lnTo>
                        <a:pt x="31" y="1"/>
                      </a:lnTo>
                      <a:close/>
                      <a:moveTo>
                        <a:pt x="31" y="2"/>
                      </a:moveTo>
                      <a:cubicBezTo>
                        <a:pt x="27" y="3"/>
                        <a:pt x="23" y="3"/>
                        <a:pt x="20" y="3"/>
                      </a:cubicBezTo>
                      <a:lnTo>
                        <a:pt x="20" y="1"/>
                      </a:lnTo>
                      <a:cubicBezTo>
                        <a:pt x="23" y="2"/>
                        <a:pt x="27" y="2"/>
                        <a:pt x="31" y="1"/>
                      </a:cubicBezTo>
                      <a:lnTo>
                        <a:pt x="31" y="2"/>
                      </a:lnTo>
                      <a:close/>
                      <a:moveTo>
                        <a:pt x="20" y="3"/>
                      </a:moveTo>
                      <a:cubicBezTo>
                        <a:pt x="16" y="3"/>
                        <a:pt x="13" y="3"/>
                        <a:pt x="9" y="3"/>
                      </a:cubicBezTo>
                      <a:lnTo>
                        <a:pt x="9" y="2"/>
                      </a:lnTo>
                      <a:cubicBezTo>
                        <a:pt x="13" y="1"/>
                        <a:pt x="16" y="1"/>
                        <a:pt x="20" y="1"/>
                      </a:cubicBezTo>
                      <a:lnTo>
                        <a:pt x="20" y="3"/>
                      </a:lnTo>
                      <a:close/>
                      <a:moveTo>
                        <a:pt x="9" y="3"/>
                      </a:moveTo>
                      <a:lnTo>
                        <a:pt x="0" y="3"/>
                      </a:lnTo>
                      <a:lnTo>
                        <a:pt x="9" y="2"/>
                      </a:lnTo>
                      <a:lnTo>
                        <a:pt x="9" y="3"/>
                      </a:lnTo>
                      <a:close/>
                      <a:moveTo>
                        <a:pt x="9" y="2"/>
                      </a:moveTo>
                      <a:lnTo>
                        <a:pt x="10" y="2"/>
                      </a:lnTo>
                      <a:lnTo>
                        <a:pt x="10" y="3"/>
                      </a:lnTo>
                      <a:lnTo>
                        <a:pt x="9" y="3"/>
                      </a:lnTo>
                      <a:lnTo>
                        <a:pt x="9" y="2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379" name="Freeform 333"/>
                <p:cNvSpPr>
                  <a:spLocks noChangeArrowheads="1"/>
                </p:cNvSpPr>
                <p:nvPr/>
              </p:nvSpPr>
              <p:spPr bwMode="auto">
                <a:xfrm>
                  <a:off x="1508" y="3359"/>
                  <a:ext cx="188" cy="16"/>
                </a:xfrm>
                <a:custGeom>
                  <a:avLst/>
                  <a:gdLst>
                    <a:gd name="T0" fmla="*/ 0 w 136"/>
                    <a:gd name="T1" fmla="*/ 11763 h 10"/>
                    <a:gd name="T2" fmla="*/ 38732 w 136"/>
                    <a:gd name="T3" fmla="*/ 5939 h 10"/>
                    <a:gd name="T4" fmla="*/ 74127 w 136"/>
                    <a:gd name="T5" fmla="*/ 0 h 10"/>
                    <a:gd name="T6" fmla="*/ 240771 w 136"/>
                    <a:gd name="T7" fmla="*/ 9502 h 10"/>
                    <a:gd name="T8" fmla="*/ 0 w 136"/>
                    <a:gd name="T9" fmla="*/ 11763 h 1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36" h="10">
                      <a:moveTo>
                        <a:pt x="0" y="4"/>
                      </a:moveTo>
                      <a:cubicBezTo>
                        <a:pt x="8" y="3"/>
                        <a:pt x="14" y="4"/>
                        <a:pt x="22" y="2"/>
                      </a:cubicBezTo>
                      <a:cubicBezTo>
                        <a:pt x="29" y="1"/>
                        <a:pt x="36" y="0"/>
                        <a:pt x="42" y="0"/>
                      </a:cubicBezTo>
                      <a:cubicBezTo>
                        <a:pt x="74" y="0"/>
                        <a:pt x="96" y="10"/>
                        <a:pt x="136" y="3"/>
                      </a:cubicBezTo>
                      <a:lnTo>
                        <a:pt x="0" y="4"/>
                      </a:lnTo>
                      <a:close/>
                    </a:path>
                  </a:pathLst>
                </a:custGeom>
                <a:solidFill>
                  <a:srgbClr val="7A7878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380" name="Freeform 334"/>
                <p:cNvSpPr>
                  <a:spLocks noChangeArrowheads="1"/>
                </p:cNvSpPr>
                <p:nvPr/>
              </p:nvSpPr>
              <p:spPr bwMode="auto">
                <a:xfrm>
                  <a:off x="1508" y="3359"/>
                  <a:ext cx="188" cy="16"/>
                </a:xfrm>
                <a:custGeom>
                  <a:avLst/>
                  <a:gdLst>
                    <a:gd name="T0" fmla="*/ 0 w 136"/>
                    <a:gd name="T1" fmla="*/ 11763 h 10"/>
                    <a:gd name="T2" fmla="*/ 38732 w 136"/>
                    <a:gd name="T3" fmla="*/ 5939 h 10"/>
                    <a:gd name="T4" fmla="*/ 74127 w 136"/>
                    <a:gd name="T5" fmla="*/ 0 h 10"/>
                    <a:gd name="T6" fmla="*/ 240771 w 136"/>
                    <a:gd name="T7" fmla="*/ 9502 h 10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136" h="10">
                      <a:moveTo>
                        <a:pt x="0" y="4"/>
                      </a:moveTo>
                      <a:cubicBezTo>
                        <a:pt x="8" y="3"/>
                        <a:pt x="14" y="4"/>
                        <a:pt x="22" y="2"/>
                      </a:cubicBezTo>
                      <a:cubicBezTo>
                        <a:pt x="29" y="1"/>
                        <a:pt x="36" y="0"/>
                        <a:pt x="42" y="0"/>
                      </a:cubicBezTo>
                      <a:cubicBezTo>
                        <a:pt x="74" y="0"/>
                        <a:pt x="96" y="10"/>
                        <a:pt x="136" y="3"/>
                      </a:cubicBezTo>
                    </a:path>
                  </a:pathLst>
                </a:custGeom>
                <a:noFill/>
                <a:ln w="9525" cap="sq">
                  <a:solidFill>
                    <a:srgbClr val="C1C0B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381" name="Freeform 335"/>
                <p:cNvSpPr>
                  <a:spLocks noChangeArrowheads="1"/>
                </p:cNvSpPr>
                <p:nvPr/>
              </p:nvSpPr>
              <p:spPr bwMode="auto">
                <a:xfrm>
                  <a:off x="1634" y="3426"/>
                  <a:ext cx="87" cy="10"/>
                </a:xfrm>
                <a:custGeom>
                  <a:avLst/>
                  <a:gdLst>
                    <a:gd name="T0" fmla="*/ 93554 w 64"/>
                    <a:gd name="T1" fmla="*/ 0 h 7"/>
                    <a:gd name="T2" fmla="*/ 57029 w 64"/>
                    <a:gd name="T3" fmla="*/ 6286 h 7"/>
                    <a:gd name="T4" fmla="*/ 22137 w 64"/>
                    <a:gd name="T5" fmla="*/ 6286 h 7"/>
                    <a:gd name="T6" fmla="*/ 0 w 64"/>
                    <a:gd name="T7" fmla="*/ 4443 h 7"/>
                    <a:gd name="T8" fmla="*/ 93554 w 64"/>
                    <a:gd name="T9" fmla="*/ 0 h 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64" h="7">
                      <a:moveTo>
                        <a:pt x="64" y="0"/>
                      </a:moveTo>
                      <a:cubicBezTo>
                        <a:pt x="56" y="2"/>
                        <a:pt x="47" y="4"/>
                        <a:pt x="39" y="5"/>
                      </a:cubicBezTo>
                      <a:cubicBezTo>
                        <a:pt x="30" y="7"/>
                        <a:pt x="20" y="7"/>
                        <a:pt x="15" y="5"/>
                      </a:cubicBezTo>
                      <a:cubicBezTo>
                        <a:pt x="11" y="4"/>
                        <a:pt x="4" y="5"/>
                        <a:pt x="0" y="4"/>
                      </a:cubicBezTo>
                      <a:lnTo>
                        <a:pt x="64" y="0"/>
                      </a:lnTo>
                      <a:close/>
                    </a:path>
                  </a:pathLst>
                </a:custGeom>
                <a:solidFill>
                  <a:srgbClr val="7A7878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382" name="Freeform 336"/>
                <p:cNvSpPr>
                  <a:spLocks noChangeArrowheads="1"/>
                </p:cNvSpPr>
                <p:nvPr/>
              </p:nvSpPr>
              <p:spPr bwMode="auto">
                <a:xfrm>
                  <a:off x="1634" y="3426"/>
                  <a:ext cx="87" cy="10"/>
                </a:xfrm>
                <a:custGeom>
                  <a:avLst/>
                  <a:gdLst>
                    <a:gd name="T0" fmla="*/ 93554 w 64"/>
                    <a:gd name="T1" fmla="*/ 0 h 7"/>
                    <a:gd name="T2" fmla="*/ 57029 w 64"/>
                    <a:gd name="T3" fmla="*/ 6286 h 7"/>
                    <a:gd name="T4" fmla="*/ 22137 w 64"/>
                    <a:gd name="T5" fmla="*/ 6286 h 7"/>
                    <a:gd name="T6" fmla="*/ 0 w 64"/>
                    <a:gd name="T7" fmla="*/ 4443 h 7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64" h="7">
                      <a:moveTo>
                        <a:pt x="64" y="0"/>
                      </a:moveTo>
                      <a:cubicBezTo>
                        <a:pt x="56" y="2"/>
                        <a:pt x="47" y="4"/>
                        <a:pt x="39" y="5"/>
                      </a:cubicBezTo>
                      <a:cubicBezTo>
                        <a:pt x="30" y="7"/>
                        <a:pt x="20" y="7"/>
                        <a:pt x="15" y="5"/>
                      </a:cubicBezTo>
                      <a:cubicBezTo>
                        <a:pt x="11" y="4"/>
                        <a:pt x="4" y="5"/>
                        <a:pt x="0" y="4"/>
                      </a:cubicBezTo>
                    </a:path>
                  </a:pathLst>
                </a:custGeom>
                <a:noFill/>
                <a:ln w="9525" cap="sq">
                  <a:solidFill>
                    <a:srgbClr val="C1C0B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383" name="Freeform 337"/>
                <p:cNvSpPr>
                  <a:spLocks noChangeArrowheads="1"/>
                </p:cNvSpPr>
                <p:nvPr/>
              </p:nvSpPr>
              <p:spPr bwMode="auto">
                <a:xfrm>
                  <a:off x="1434" y="3448"/>
                  <a:ext cx="197" cy="18"/>
                </a:xfrm>
                <a:custGeom>
                  <a:avLst/>
                  <a:gdLst>
                    <a:gd name="T0" fmla="*/ 258350 w 142"/>
                    <a:gd name="T1" fmla="*/ 0 h 11"/>
                    <a:gd name="T2" fmla="*/ 176480 w 142"/>
                    <a:gd name="T3" fmla="*/ 17316 h 11"/>
                    <a:gd name="T4" fmla="*/ 161247 w 142"/>
                    <a:gd name="T5" fmla="*/ 17316 h 11"/>
                    <a:gd name="T6" fmla="*/ 92425 w 142"/>
                    <a:gd name="T7" fmla="*/ 40631 h 11"/>
                    <a:gd name="T8" fmla="*/ 39618 w 142"/>
                    <a:gd name="T9" fmla="*/ 40631 h 11"/>
                    <a:gd name="T10" fmla="*/ 5282 w 142"/>
                    <a:gd name="T11" fmla="*/ 28335 h 11"/>
                    <a:gd name="T12" fmla="*/ 0 w 142"/>
                    <a:gd name="T13" fmla="*/ 20779 h 11"/>
                    <a:gd name="T14" fmla="*/ 1933 w 142"/>
                    <a:gd name="T15" fmla="*/ 20779 h 11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142" h="11">
                      <a:moveTo>
                        <a:pt x="142" y="0"/>
                      </a:moveTo>
                      <a:cubicBezTo>
                        <a:pt x="124" y="7"/>
                        <a:pt x="105" y="10"/>
                        <a:pt x="97" y="4"/>
                      </a:cubicBezTo>
                      <a:cubicBezTo>
                        <a:pt x="96" y="3"/>
                        <a:pt x="92" y="3"/>
                        <a:pt x="89" y="4"/>
                      </a:cubicBezTo>
                      <a:cubicBezTo>
                        <a:pt x="76" y="6"/>
                        <a:pt x="64" y="7"/>
                        <a:pt x="51" y="9"/>
                      </a:cubicBezTo>
                      <a:cubicBezTo>
                        <a:pt x="39" y="11"/>
                        <a:pt x="30" y="10"/>
                        <a:pt x="22" y="9"/>
                      </a:cubicBezTo>
                      <a:cubicBezTo>
                        <a:pt x="16" y="8"/>
                        <a:pt x="9" y="7"/>
                        <a:pt x="3" y="7"/>
                      </a:cubicBezTo>
                      <a:cubicBezTo>
                        <a:pt x="2" y="7"/>
                        <a:pt x="1" y="6"/>
                        <a:pt x="0" y="5"/>
                      </a:cubicBezTo>
                      <a:cubicBezTo>
                        <a:pt x="0" y="5"/>
                        <a:pt x="1" y="5"/>
                        <a:pt x="1" y="5"/>
                      </a:cubicBezTo>
                    </a:path>
                  </a:pathLst>
                </a:custGeom>
                <a:noFill/>
                <a:ln w="9525" cap="sq">
                  <a:solidFill>
                    <a:srgbClr val="C1C0B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384" name="Freeform 338"/>
                <p:cNvSpPr>
                  <a:spLocks noChangeArrowheads="1"/>
                </p:cNvSpPr>
                <p:nvPr/>
              </p:nvSpPr>
              <p:spPr bwMode="auto">
                <a:xfrm>
                  <a:off x="1544" y="3418"/>
                  <a:ext cx="59" cy="11"/>
                </a:xfrm>
                <a:custGeom>
                  <a:avLst/>
                  <a:gdLst>
                    <a:gd name="T0" fmla="*/ 0 w 44"/>
                    <a:gd name="T1" fmla="*/ 7078 h 7"/>
                    <a:gd name="T2" fmla="*/ 16846 w 44"/>
                    <a:gd name="T3" fmla="*/ 2866 h 7"/>
                    <a:gd name="T4" fmla="*/ 43100 w 44"/>
                    <a:gd name="T5" fmla="*/ 12380 h 7"/>
                    <a:gd name="T6" fmla="*/ 57683 w 44"/>
                    <a:gd name="T7" fmla="*/ 7078 h 7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44" h="7">
                      <a:moveTo>
                        <a:pt x="0" y="3"/>
                      </a:moveTo>
                      <a:cubicBezTo>
                        <a:pt x="6" y="0"/>
                        <a:pt x="10" y="1"/>
                        <a:pt x="13" y="1"/>
                      </a:cubicBezTo>
                      <a:cubicBezTo>
                        <a:pt x="21" y="2"/>
                        <a:pt x="26" y="4"/>
                        <a:pt x="33" y="6"/>
                      </a:cubicBezTo>
                      <a:cubicBezTo>
                        <a:pt x="37" y="7"/>
                        <a:pt x="40" y="4"/>
                        <a:pt x="44" y="3"/>
                      </a:cubicBezTo>
                    </a:path>
                  </a:pathLst>
                </a:custGeom>
                <a:noFill/>
                <a:ln w="9525" cap="sq">
                  <a:solidFill>
                    <a:srgbClr val="C1C0B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385" name="Freeform 339"/>
                <p:cNvSpPr>
                  <a:spLocks noChangeArrowheads="1"/>
                </p:cNvSpPr>
                <p:nvPr/>
              </p:nvSpPr>
              <p:spPr bwMode="auto">
                <a:xfrm>
                  <a:off x="1566" y="3478"/>
                  <a:ext cx="85" cy="36"/>
                </a:xfrm>
                <a:custGeom>
                  <a:avLst/>
                  <a:gdLst>
                    <a:gd name="T0" fmla="*/ 1707 w 62"/>
                    <a:gd name="T1" fmla="*/ 0 h 21"/>
                    <a:gd name="T2" fmla="*/ 4620 w 62"/>
                    <a:gd name="T3" fmla="*/ 20227 h 21"/>
                    <a:gd name="T4" fmla="*/ 2808 w 62"/>
                    <a:gd name="T5" fmla="*/ 20227 h 21"/>
                    <a:gd name="T6" fmla="*/ 0 w 62"/>
                    <a:gd name="T7" fmla="*/ 7279 h 21"/>
                    <a:gd name="T8" fmla="*/ 1707 w 62"/>
                    <a:gd name="T9" fmla="*/ 0 h 21"/>
                    <a:gd name="T10" fmla="*/ 4620 w 62"/>
                    <a:gd name="T11" fmla="*/ 20227 h 21"/>
                    <a:gd name="T12" fmla="*/ 23825 w 62"/>
                    <a:gd name="T13" fmla="*/ 74947 h 21"/>
                    <a:gd name="T14" fmla="*/ 23825 w 62"/>
                    <a:gd name="T15" fmla="*/ 93600 h 21"/>
                    <a:gd name="T16" fmla="*/ 2808 w 62"/>
                    <a:gd name="T17" fmla="*/ 20227 h 21"/>
                    <a:gd name="T18" fmla="*/ 4620 w 62"/>
                    <a:gd name="T19" fmla="*/ 20227 h 21"/>
                    <a:gd name="T20" fmla="*/ 23825 w 62"/>
                    <a:gd name="T21" fmla="*/ 74947 h 21"/>
                    <a:gd name="T22" fmla="*/ 23825 w 62"/>
                    <a:gd name="T23" fmla="*/ 74947 h 21"/>
                    <a:gd name="T24" fmla="*/ 23825 w 62"/>
                    <a:gd name="T25" fmla="*/ 83196 h 21"/>
                    <a:gd name="T26" fmla="*/ 23825 w 62"/>
                    <a:gd name="T27" fmla="*/ 74947 h 21"/>
                    <a:gd name="T28" fmla="*/ 23825 w 62"/>
                    <a:gd name="T29" fmla="*/ 74947 h 21"/>
                    <a:gd name="T30" fmla="*/ 23825 w 62"/>
                    <a:gd name="T31" fmla="*/ 74947 h 21"/>
                    <a:gd name="T32" fmla="*/ 23825 w 62"/>
                    <a:gd name="T33" fmla="*/ 93600 h 21"/>
                    <a:gd name="T34" fmla="*/ 23825 w 62"/>
                    <a:gd name="T35" fmla="*/ 93600 h 21"/>
                    <a:gd name="T36" fmla="*/ 23825 w 62"/>
                    <a:gd name="T37" fmla="*/ 74947 h 21"/>
                    <a:gd name="T38" fmla="*/ 23825 w 62"/>
                    <a:gd name="T39" fmla="*/ 93600 h 21"/>
                    <a:gd name="T40" fmla="*/ 23825 w 62"/>
                    <a:gd name="T41" fmla="*/ 93600 h 21"/>
                    <a:gd name="T42" fmla="*/ 23825 w 62"/>
                    <a:gd name="T43" fmla="*/ 83196 h 21"/>
                    <a:gd name="T44" fmla="*/ 23825 w 62"/>
                    <a:gd name="T45" fmla="*/ 93600 h 21"/>
                    <a:gd name="T46" fmla="*/ 23825 w 62"/>
                    <a:gd name="T47" fmla="*/ 74947 h 21"/>
                    <a:gd name="T48" fmla="*/ 34620 w 62"/>
                    <a:gd name="T49" fmla="*/ 83196 h 21"/>
                    <a:gd name="T50" fmla="*/ 34620 w 62"/>
                    <a:gd name="T51" fmla="*/ 93600 h 21"/>
                    <a:gd name="T52" fmla="*/ 23825 w 62"/>
                    <a:gd name="T53" fmla="*/ 93600 h 21"/>
                    <a:gd name="T54" fmla="*/ 23825 w 62"/>
                    <a:gd name="T55" fmla="*/ 74947 h 21"/>
                    <a:gd name="T56" fmla="*/ 34620 w 62"/>
                    <a:gd name="T57" fmla="*/ 83196 h 21"/>
                    <a:gd name="T58" fmla="*/ 50970 w 62"/>
                    <a:gd name="T59" fmla="*/ 95373 h 21"/>
                    <a:gd name="T60" fmla="*/ 49131 w 62"/>
                    <a:gd name="T61" fmla="*/ 106099 h 21"/>
                    <a:gd name="T62" fmla="*/ 34620 w 62"/>
                    <a:gd name="T63" fmla="*/ 93600 h 21"/>
                    <a:gd name="T64" fmla="*/ 34620 w 62"/>
                    <a:gd name="T65" fmla="*/ 83196 h 21"/>
                    <a:gd name="T66" fmla="*/ 49131 w 62"/>
                    <a:gd name="T67" fmla="*/ 106099 h 21"/>
                    <a:gd name="T68" fmla="*/ 49131 w 62"/>
                    <a:gd name="T69" fmla="*/ 106099 h 21"/>
                    <a:gd name="T70" fmla="*/ 49131 w 62"/>
                    <a:gd name="T71" fmla="*/ 106099 h 21"/>
                    <a:gd name="T72" fmla="*/ 50970 w 62"/>
                    <a:gd name="T73" fmla="*/ 95373 h 21"/>
                    <a:gd name="T74" fmla="*/ 68450 w 62"/>
                    <a:gd name="T75" fmla="*/ 133113 h 21"/>
                    <a:gd name="T76" fmla="*/ 68450 w 62"/>
                    <a:gd name="T77" fmla="*/ 138648 h 21"/>
                    <a:gd name="T78" fmla="*/ 49131 w 62"/>
                    <a:gd name="T79" fmla="*/ 106099 h 21"/>
                    <a:gd name="T80" fmla="*/ 50970 w 62"/>
                    <a:gd name="T81" fmla="*/ 95373 h 21"/>
                    <a:gd name="T82" fmla="*/ 68450 w 62"/>
                    <a:gd name="T83" fmla="*/ 133113 h 21"/>
                    <a:gd name="T84" fmla="*/ 98357 w 62"/>
                    <a:gd name="T85" fmla="*/ 118104 h 21"/>
                    <a:gd name="T86" fmla="*/ 98357 w 62"/>
                    <a:gd name="T87" fmla="*/ 133113 h 21"/>
                    <a:gd name="T88" fmla="*/ 68450 w 62"/>
                    <a:gd name="T89" fmla="*/ 138648 h 21"/>
                    <a:gd name="T90" fmla="*/ 68450 w 62"/>
                    <a:gd name="T91" fmla="*/ 133113 h 21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</a:gdLst>
                  <a:ahLst/>
                  <a:cxnLst>
                    <a:cxn ang="T92">
                      <a:pos x="T0" y="T1"/>
                    </a:cxn>
                    <a:cxn ang="T93">
                      <a:pos x="T2" y="T3"/>
                    </a:cxn>
                    <a:cxn ang="T94">
                      <a:pos x="T4" y="T5"/>
                    </a:cxn>
                    <a:cxn ang="T95">
                      <a:pos x="T6" y="T7"/>
                    </a:cxn>
                    <a:cxn ang="T96">
                      <a:pos x="T8" y="T9"/>
                    </a:cxn>
                    <a:cxn ang="T97">
                      <a:pos x="T10" y="T11"/>
                    </a:cxn>
                    <a:cxn ang="T98">
                      <a:pos x="T12" y="T13"/>
                    </a:cxn>
                    <a:cxn ang="T99">
                      <a:pos x="T14" y="T15"/>
                    </a:cxn>
                    <a:cxn ang="T100">
                      <a:pos x="T16" y="T17"/>
                    </a:cxn>
                    <a:cxn ang="T101">
                      <a:pos x="T18" y="T19"/>
                    </a:cxn>
                    <a:cxn ang="T102">
                      <a:pos x="T20" y="T21"/>
                    </a:cxn>
                    <a:cxn ang="T103">
                      <a:pos x="T22" y="T23"/>
                    </a:cxn>
                    <a:cxn ang="T104">
                      <a:pos x="T24" y="T25"/>
                    </a:cxn>
                    <a:cxn ang="T105">
                      <a:pos x="T26" y="T27"/>
                    </a:cxn>
                    <a:cxn ang="T106">
                      <a:pos x="T28" y="T29"/>
                    </a:cxn>
                    <a:cxn ang="T107">
                      <a:pos x="T30" y="T31"/>
                    </a:cxn>
                    <a:cxn ang="T108">
                      <a:pos x="T32" y="T33"/>
                    </a:cxn>
                    <a:cxn ang="T109">
                      <a:pos x="T34" y="T35"/>
                    </a:cxn>
                    <a:cxn ang="T110">
                      <a:pos x="T36" y="T37"/>
                    </a:cxn>
                    <a:cxn ang="T111">
                      <a:pos x="T38" y="T39"/>
                    </a:cxn>
                    <a:cxn ang="T112">
                      <a:pos x="T40" y="T41"/>
                    </a:cxn>
                    <a:cxn ang="T113">
                      <a:pos x="T42" y="T43"/>
                    </a:cxn>
                    <a:cxn ang="T114">
                      <a:pos x="T44" y="T45"/>
                    </a:cxn>
                    <a:cxn ang="T115">
                      <a:pos x="T46" y="T47"/>
                    </a:cxn>
                    <a:cxn ang="T116">
                      <a:pos x="T48" y="T49"/>
                    </a:cxn>
                    <a:cxn ang="T117">
                      <a:pos x="T50" y="T51"/>
                    </a:cxn>
                    <a:cxn ang="T118">
                      <a:pos x="T52" y="T53"/>
                    </a:cxn>
                    <a:cxn ang="T119">
                      <a:pos x="T54" y="T55"/>
                    </a:cxn>
                    <a:cxn ang="T120">
                      <a:pos x="T56" y="T57"/>
                    </a:cxn>
                    <a:cxn ang="T121">
                      <a:pos x="T58" y="T59"/>
                    </a:cxn>
                    <a:cxn ang="T122">
                      <a:pos x="T60" y="T61"/>
                    </a:cxn>
                    <a:cxn ang="T123">
                      <a:pos x="T62" y="T63"/>
                    </a:cxn>
                    <a:cxn ang="T124">
                      <a:pos x="T64" y="T65"/>
                    </a:cxn>
                    <a:cxn ang="T125">
                      <a:pos x="T66" y="T67"/>
                    </a:cxn>
                    <a:cxn ang="T126">
                      <a:pos x="T68" y="T69"/>
                    </a:cxn>
                    <a:cxn ang="T127">
                      <a:pos x="T70" y="T71"/>
                    </a:cxn>
                    <a:cxn ang="T128">
                      <a:pos x="T72" y="T73"/>
                    </a:cxn>
                    <a:cxn ang="T129">
                      <a:pos x="T74" y="T75"/>
                    </a:cxn>
                    <a:cxn ang="T130">
                      <a:pos x="T76" y="T77"/>
                    </a:cxn>
                    <a:cxn ang="T131">
                      <a:pos x="T78" y="T79"/>
                    </a:cxn>
                    <a:cxn ang="T132">
                      <a:pos x="T80" y="T81"/>
                    </a:cxn>
                    <a:cxn ang="T133">
                      <a:pos x="T82" y="T83"/>
                    </a:cxn>
                    <a:cxn ang="T134">
                      <a:pos x="T84" y="T85"/>
                    </a:cxn>
                    <a:cxn ang="T135">
                      <a:pos x="T86" y="T87"/>
                    </a:cxn>
                    <a:cxn ang="T136">
                      <a:pos x="T88" y="T89"/>
                    </a:cxn>
                    <a:cxn ang="T137">
                      <a:pos x="T90" y="T91"/>
                    </a:cxn>
                  </a:cxnLst>
                  <a:rect l="0" t="0" r="r" b="b"/>
                  <a:pathLst>
                    <a:path w="62" h="21">
                      <a:moveTo>
                        <a:pt x="1" y="0"/>
                      </a:moveTo>
                      <a:cubicBezTo>
                        <a:pt x="2" y="1"/>
                        <a:pt x="2" y="2"/>
                        <a:pt x="3" y="3"/>
                      </a:cubicBezTo>
                      <a:lnTo>
                        <a:pt x="2" y="3"/>
                      </a:lnTo>
                      <a:cubicBezTo>
                        <a:pt x="1" y="3"/>
                        <a:pt x="1" y="2"/>
                        <a:pt x="0" y="1"/>
                      </a:cubicBezTo>
                      <a:lnTo>
                        <a:pt x="1" y="0"/>
                      </a:lnTo>
                      <a:close/>
                      <a:moveTo>
                        <a:pt x="3" y="3"/>
                      </a:moveTo>
                      <a:cubicBezTo>
                        <a:pt x="6" y="7"/>
                        <a:pt x="8" y="10"/>
                        <a:pt x="15" y="11"/>
                      </a:cubicBezTo>
                      <a:lnTo>
                        <a:pt x="15" y="13"/>
                      </a:lnTo>
                      <a:cubicBezTo>
                        <a:pt x="7" y="11"/>
                        <a:pt x="4" y="7"/>
                        <a:pt x="2" y="3"/>
                      </a:cubicBezTo>
                      <a:lnTo>
                        <a:pt x="3" y="3"/>
                      </a:lnTo>
                      <a:close/>
                      <a:moveTo>
                        <a:pt x="15" y="11"/>
                      </a:moveTo>
                      <a:lnTo>
                        <a:pt x="15" y="11"/>
                      </a:lnTo>
                      <a:lnTo>
                        <a:pt x="15" y="12"/>
                      </a:lnTo>
                      <a:lnTo>
                        <a:pt x="15" y="11"/>
                      </a:lnTo>
                      <a:close/>
                      <a:moveTo>
                        <a:pt x="15" y="11"/>
                      </a:moveTo>
                      <a:lnTo>
                        <a:pt x="15" y="11"/>
                      </a:lnTo>
                      <a:lnTo>
                        <a:pt x="15" y="13"/>
                      </a:lnTo>
                      <a:lnTo>
                        <a:pt x="15" y="11"/>
                      </a:lnTo>
                      <a:close/>
                      <a:moveTo>
                        <a:pt x="15" y="13"/>
                      </a:moveTo>
                      <a:lnTo>
                        <a:pt x="15" y="13"/>
                      </a:lnTo>
                      <a:lnTo>
                        <a:pt x="15" y="12"/>
                      </a:lnTo>
                      <a:lnTo>
                        <a:pt x="15" y="13"/>
                      </a:lnTo>
                      <a:close/>
                      <a:moveTo>
                        <a:pt x="15" y="11"/>
                      </a:moveTo>
                      <a:cubicBezTo>
                        <a:pt x="17" y="12"/>
                        <a:pt x="19" y="12"/>
                        <a:pt x="22" y="12"/>
                      </a:cubicBezTo>
                      <a:lnTo>
                        <a:pt x="22" y="13"/>
                      </a:lnTo>
                      <a:cubicBezTo>
                        <a:pt x="19" y="13"/>
                        <a:pt x="17" y="13"/>
                        <a:pt x="15" y="13"/>
                      </a:cubicBezTo>
                      <a:lnTo>
                        <a:pt x="15" y="11"/>
                      </a:lnTo>
                      <a:close/>
                      <a:moveTo>
                        <a:pt x="22" y="12"/>
                      </a:moveTo>
                      <a:cubicBezTo>
                        <a:pt x="26" y="12"/>
                        <a:pt x="30" y="13"/>
                        <a:pt x="32" y="14"/>
                      </a:cubicBezTo>
                      <a:lnTo>
                        <a:pt x="31" y="15"/>
                      </a:lnTo>
                      <a:cubicBezTo>
                        <a:pt x="29" y="14"/>
                        <a:pt x="25" y="14"/>
                        <a:pt x="22" y="13"/>
                      </a:cubicBezTo>
                      <a:lnTo>
                        <a:pt x="22" y="12"/>
                      </a:lnTo>
                      <a:close/>
                      <a:moveTo>
                        <a:pt x="31" y="15"/>
                      </a:moveTo>
                      <a:lnTo>
                        <a:pt x="31" y="15"/>
                      </a:lnTo>
                      <a:close/>
                      <a:moveTo>
                        <a:pt x="32" y="14"/>
                      </a:moveTo>
                      <a:cubicBezTo>
                        <a:pt x="35" y="16"/>
                        <a:pt x="38" y="18"/>
                        <a:pt x="43" y="19"/>
                      </a:cubicBezTo>
                      <a:lnTo>
                        <a:pt x="43" y="20"/>
                      </a:lnTo>
                      <a:cubicBezTo>
                        <a:pt x="38" y="19"/>
                        <a:pt x="34" y="17"/>
                        <a:pt x="31" y="15"/>
                      </a:cubicBezTo>
                      <a:lnTo>
                        <a:pt x="32" y="14"/>
                      </a:lnTo>
                      <a:close/>
                      <a:moveTo>
                        <a:pt x="43" y="19"/>
                      </a:moveTo>
                      <a:cubicBezTo>
                        <a:pt x="48" y="20"/>
                        <a:pt x="54" y="20"/>
                        <a:pt x="62" y="17"/>
                      </a:cubicBezTo>
                      <a:lnTo>
                        <a:pt x="62" y="19"/>
                      </a:lnTo>
                      <a:cubicBezTo>
                        <a:pt x="54" y="21"/>
                        <a:pt x="48" y="21"/>
                        <a:pt x="43" y="20"/>
                      </a:cubicBezTo>
                      <a:lnTo>
                        <a:pt x="43" y="19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386" name="Freeform 340"/>
                <p:cNvSpPr>
                  <a:spLocks noChangeArrowheads="1"/>
                </p:cNvSpPr>
                <p:nvPr/>
              </p:nvSpPr>
              <p:spPr bwMode="auto">
                <a:xfrm>
                  <a:off x="1642" y="3277"/>
                  <a:ext cx="71" cy="11"/>
                </a:xfrm>
                <a:custGeom>
                  <a:avLst/>
                  <a:gdLst>
                    <a:gd name="T0" fmla="*/ 85208 w 52"/>
                    <a:gd name="T1" fmla="*/ 40582 h 7"/>
                    <a:gd name="T2" fmla="*/ 80455 w 52"/>
                    <a:gd name="T3" fmla="*/ 32782 h 7"/>
                    <a:gd name="T4" fmla="*/ 80455 w 52"/>
                    <a:gd name="T5" fmla="*/ 23667 h 7"/>
                    <a:gd name="T6" fmla="*/ 85208 w 52"/>
                    <a:gd name="T7" fmla="*/ 29348 h 7"/>
                    <a:gd name="T8" fmla="*/ 85208 w 52"/>
                    <a:gd name="T9" fmla="*/ 40582 h 7"/>
                    <a:gd name="T10" fmla="*/ 80455 w 52"/>
                    <a:gd name="T11" fmla="*/ 32782 h 7"/>
                    <a:gd name="T12" fmla="*/ 73187 w 52"/>
                    <a:gd name="T13" fmla="*/ 23667 h 7"/>
                    <a:gd name="T14" fmla="*/ 72584 w 52"/>
                    <a:gd name="T15" fmla="*/ 17125 h 7"/>
                    <a:gd name="T16" fmla="*/ 80455 w 52"/>
                    <a:gd name="T17" fmla="*/ 23667 h 7"/>
                    <a:gd name="T18" fmla="*/ 80455 w 52"/>
                    <a:gd name="T19" fmla="*/ 32782 h 7"/>
                    <a:gd name="T20" fmla="*/ 73187 w 52"/>
                    <a:gd name="T21" fmla="*/ 23667 h 7"/>
                    <a:gd name="T22" fmla="*/ 72584 w 52"/>
                    <a:gd name="T23" fmla="*/ 23667 h 7"/>
                    <a:gd name="T24" fmla="*/ 72584 w 52"/>
                    <a:gd name="T25" fmla="*/ 23667 h 7"/>
                    <a:gd name="T26" fmla="*/ 73187 w 52"/>
                    <a:gd name="T27" fmla="*/ 23667 h 7"/>
                    <a:gd name="T28" fmla="*/ 72584 w 52"/>
                    <a:gd name="T29" fmla="*/ 23667 h 7"/>
                    <a:gd name="T30" fmla="*/ 39495 w 52"/>
                    <a:gd name="T31" fmla="*/ 23667 h 7"/>
                    <a:gd name="T32" fmla="*/ 39495 w 52"/>
                    <a:gd name="T33" fmla="*/ 17125 h 7"/>
                    <a:gd name="T34" fmla="*/ 72584 w 52"/>
                    <a:gd name="T35" fmla="*/ 17125 h 7"/>
                    <a:gd name="T36" fmla="*/ 72584 w 52"/>
                    <a:gd name="T37" fmla="*/ 23667 h 7"/>
                    <a:gd name="T38" fmla="*/ 39495 w 52"/>
                    <a:gd name="T39" fmla="*/ 23667 h 7"/>
                    <a:gd name="T40" fmla="*/ 24531 w 52"/>
                    <a:gd name="T41" fmla="*/ 17125 h 7"/>
                    <a:gd name="T42" fmla="*/ 24531 w 52"/>
                    <a:gd name="T43" fmla="*/ 9982 h 7"/>
                    <a:gd name="T44" fmla="*/ 39495 w 52"/>
                    <a:gd name="T45" fmla="*/ 17125 h 7"/>
                    <a:gd name="T46" fmla="*/ 39495 w 52"/>
                    <a:gd name="T47" fmla="*/ 23667 h 7"/>
                    <a:gd name="T48" fmla="*/ 24531 w 52"/>
                    <a:gd name="T49" fmla="*/ 9982 h 7"/>
                    <a:gd name="T50" fmla="*/ 24531 w 52"/>
                    <a:gd name="T51" fmla="*/ 9982 h 7"/>
                    <a:gd name="T52" fmla="*/ 24531 w 52"/>
                    <a:gd name="T53" fmla="*/ 17125 h 7"/>
                    <a:gd name="T54" fmla="*/ 24531 w 52"/>
                    <a:gd name="T55" fmla="*/ 9982 h 7"/>
                    <a:gd name="T56" fmla="*/ 24531 w 52"/>
                    <a:gd name="T57" fmla="*/ 17125 h 7"/>
                    <a:gd name="T58" fmla="*/ 20025 w 52"/>
                    <a:gd name="T59" fmla="*/ 9982 h 7"/>
                    <a:gd name="T60" fmla="*/ 21734 w 52"/>
                    <a:gd name="T61" fmla="*/ 5825 h 7"/>
                    <a:gd name="T62" fmla="*/ 24531 w 52"/>
                    <a:gd name="T63" fmla="*/ 9982 h 7"/>
                    <a:gd name="T64" fmla="*/ 24531 w 52"/>
                    <a:gd name="T65" fmla="*/ 17125 h 7"/>
                    <a:gd name="T66" fmla="*/ 20025 w 52"/>
                    <a:gd name="T67" fmla="*/ 9982 h 7"/>
                    <a:gd name="T68" fmla="*/ 12108 w 52"/>
                    <a:gd name="T69" fmla="*/ 9982 h 7"/>
                    <a:gd name="T70" fmla="*/ 12108 w 52"/>
                    <a:gd name="T71" fmla="*/ 0 h 7"/>
                    <a:gd name="T72" fmla="*/ 21734 w 52"/>
                    <a:gd name="T73" fmla="*/ 5825 h 7"/>
                    <a:gd name="T74" fmla="*/ 20025 w 52"/>
                    <a:gd name="T75" fmla="*/ 9982 h 7"/>
                    <a:gd name="T76" fmla="*/ 12108 w 52"/>
                    <a:gd name="T77" fmla="*/ 9982 h 7"/>
                    <a:gd name="T78" fmla="*/ 12108 w 52"/>
                    <a:gd name="T79" fmla="*/ 9982 h 7"/>
                    <a:gd name="T80" fmla="*/ 12108 w 52"/>
                    <a:gd name="T81" fmla="*/ 5825 h 7"/>
                    <a:gd name="T82" fmla="*/ 12108 w 52"/>
                    <a:gd name="T83" fmla="*/ 9982 h 7"/>
                    <a:gd name="T84" fmla="*/ 12108 w 52"/>
                    <a:gd name="T85" fmla="*/ 9982 h 7"/>
                    <a:gd name="T86" fmla="*/ 7944 w 52"/>
                    <a:gd name="T87" fmla="*/ 9982 h 7"/>
                    <a:gd name="T88" fmla="*/ 7944 w 52"/>
                    <a:gd name="T89" fmla="*/ 5825 h 7"/>
                    <a:gd name="T90" fmla="*/ 12108 w 52"/>
                    <a:gd name="T91" fmla="*/ 0 h 7"/>
                    <a:gd name="T92" fmla="*/ 12108 w 52"/>
                    <a:gd name="T93" fmla="*/ 9982 h 7"/>
                    <a:gd name="T94" fmla="*/ 7944 w 52"/>
                    <a:gd name="T95" fmla="*/ 5825 h 7"/>
                    <a:gd name="T96" fmla="*/ 7944 w 52"/>
                    <a:gd name="T97" fmla="*/ 5825 h 7"/>
                    <a:gd name="T98" fmla="*/ 7944 w 52"/>
                    <a:gd name="T99" fmla="*/ 5825 h 7"/>
                    <a:gd name="T100" fmla="*/ 7944 w 52"/>
                    <a:gd name="T101" fmla="*/ 9982 h 7"/>
                    <a:gd name="T102" fmla="*/ 1756 w 52"/>
                    <a:gd name="T103" fmla="*/ 9982 h 7"/>
                    <a:gd name="T104" fmla="*/ 0 w 52"/>
                    <a:gd name="T105" fmla="*/ 5825 h 7"/>
                    <a:gd name="T106" fmla="*/ 7944 w 52"/>
                    <a:gd name="T107" fmla="*/ 5825 h 7"/>
                    <a:gd name="T108" fmla="*/ 7944 w 52"/>
                    <a:gd name="T109" fmla="*/ 9982 h 7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</a:gdLst>
                  <a:ahLst/>
                  <a:cxnLst>
                    <a:cxn ang="T110">
                      <a:pos x="T0" y="T1"/>
                    </a:cxn>
                    <a:cxn ang="T111">
                      <a:pos x="T2" y="T3"/>
                    </a:cxn>
                    <a:cxn ang="T112">
                      <a:pos x="T4" y="T5"/>
                    </a:cxn>
                    <a:cxn ang="T113">
                      <a:pos x="T6" y="T7"/>
                    </a:cxn>
                    <a:cxn ang="T114">
                      <a:pos x="T8" y="T9"/>
                    </a:cxn>
                    <a:cxn ang="T115">
                      <a:pos x="T10" y="T11"/>
                    </a:cxn>
                    <a:cxn ang="T116">
                      <a:pos x="T12" y="T13"/>
                    </a:cxn>
                    <a:cxn ang="T117">
                      <a:pos x="T14" y="T15"/>
                    </a:cxn>
                    <a:cxn ang="T118">
                      <a:pos x="T16" y="T17"/>
                    </a:cxn>
                    <a:cxn ang="T119">
                      <a:pos x="T18" y="T19"/>
                    </a:cxn>
                    <a:cxn ang="T120">
                      <a:pos x="T20" y="T21"/>
                    </a:cxn>
                    <a:cxn ang="T121">
                      <a:pos x="T22" y="T23"/>
                    </a:cxn>
                    <a:cxn ang="T122">
                      <a:pos x="T24" y="T25"/>
                    </a:cxn>
                    <a:cxn ang="T123">
                      <a:pos x="T26" y="T27"/>
                    </a:cxn>
                    <a:cxn ang="T124">
                      <a:pos x="T28" y="T29"/>
                    </a:cxn>
                    <a:cxn ang="T125">
                      <a:pos x="T30" y="T31"/>
                    </a:cxn>
                    <a:cxn ang="T126">
                      <a:pos x="T32" y="T33"/>
                    </a:cxn>
                    <a:cxn ang="T127">
                      <a:pos x="T34" y="T35"/>
                    </a:cxn>
                    <a:cxn ang="T128">
                      <a:pos x="T36" y="T37"/>
                    </a:cxn>
                    <a:cxn ang="T129">
                      <a:pos x="T38" y="T39"/>
                    </a:cxn>
                    <a:cxn ang="T130">
                      <a:pos x="T40" y="T41"/>
                    </a:cxn>
                    <a:cxn ang="T131">
                      <a:pos x="T42" y="T43"/>
                    </a:cxn>
                    <a:cxn ang="T132">
                      <a:pos x="T44" y="T45"/>
                    </a:cxn>
                    <a:cxn ang="T133">
                      <a:pos x="T46" y="T47"/>
                    </a:cxn>
                    <a:cxn ang="T134">
                      <a:pos x="T48" y="T49"/>
                    </a:cxn>
                    <a:cxn ang="T135">
                      <a:pos x="T50" y="T51"/>
                    </a:cxn>
                    <a:cxn ang="T136">
                      <a:pos x="T52" y="T53"/>
                    </a:cxn>
                    <a:cxn ang="T137">
                      <a:pos x="T54" y="T55"/>
                    </a:cxn>
                    <a:cxn ang="T138">
                      <a:pos x="T56" y="T57"/>
                    </a:cxn>
                    <a:cxn ang="T139">
                      <a:pos x="T58" y="T59"/>
                    </a:cxn>
                    <a:cxn ang="T140">
                      <a:pos x="T60" y="T61"/>
                    </a:cxn>
                    <a:cxn ang="T141">
                      <a:pos x="T62" y="T63"/>
                    </a:cxn>
                    <a:cxn ang="T142">
                      <a:pos x="T64" y="T65"/>
                    </a:cxn>
                    <a:cxn ang="T143">
                      <a:pos x="T66" y="T67"/>
                    </a:cxn>
                    <a:cxn ang="T144">
                      <a:pos x="T68" y="T69"/>
                    </a:cxn>
                    <a:cxn ang="T145">
                      <a:pos x="T70" y="T71"/>
                    </a:cxn>
                    <a:cxn ang="T146">
                      <a:pos x="T72" y="T73"/>
                    </a:cxn>
                    <a:cxn ang="T147">
                      <a:pos x="T74" y="T75"/>
                    </a:cxn>
                    <a:cxn ang="T148">
                      <a:pos x="T76" y="T77"/>
                    </a:cxn>
                    <a:cxn ang="T149">
                      <a:pos x="T78" y="T79"/>
                    </a:cxn>
                    <a:cxn ang="T150">
                      <a:pos x="T80" y="T81"/>
                    </a:cxn>
                    <a:cxn ang="T151">
                      <a:pos x="T82" y="T83"/>
                    </a:cxn>
                    <a:cxn ang="T152">
                      <a:pos x="T84" y="T85"/>
                    </a:cxn>
                    <a:cxn ang="T153">
                      <a:pos x="T86" y="T87"/>
                    </a:cxn>
                    <a:cxn ang="T154">
                      <a:pos x="T88" y="T89"/>
                    </a:cxn>
                    <a:cxn ang="T155">
                      <a:pos x="T90" y="T91"/>
                    </a:cxn>
                    <a:cxn ang="T156">
                      <a:pos x="T92" y="T93"/>
                    </a:cxn>
                    <a:cxn ang="T157">
                      <a:pos x="T94" y="T95"/>
                    </a:cxn>
                    <a:cxn ang="T158">
                      <a:pos x="T96" y="T97"/>
                    </a:cxn>
                    <a:cxn ang="T159">
                      <a:pos x="T98" y="T99"/>
                    </a:cxn>
                    <a:cxn ang="T160">
                      <a:pos x="T100" y="T101"/>
                    </a:cxn>
                    <a:cxn ang="T161">
                      <a:pos x="T102" y="T103"/>
                    </a:cxn>
                    <a:cxn ang="T162">
                      <a:pos x="T104" y="T105"/>
                    </a:cxn>
                    <a:cxn ang="T163">
                      <a:pos x="T106" y="T107"/>
                    </a:cxn>
                    <a:cxn ang="T164">
                      <a:pos x="T108" y="T109"/>
                    </a:cxn>
                  </a:cxnLst>
                  <a:rect l="0" t="0" r="r" b="b"/>
                  <a:pathLst>
                    <a:path w="52" h="7">
                      <a:moveTo>
                        <a:pt x="52" y="7"/>
                      </a:moveTo>
                      <a:cubicBezTo>
                        <a:pt x="51" y="6"/>
                        <a:pt x="50" y="6"/>
                        <a:pt x="49" y="6"/>
                      </a:cubicBezTo>
                      <a:lnTo>
                        <a:pt x="49" y="4"/>
                      </a:lnTo>
                      <a:cubicBezTo>
                        <a:pt x="50" y="5"/>
                        <a:pt x="51" y="5"/>
                        <a:pt x="52" y="5"/>
                      </a:cubicBezTo>
                      <a:lnTo>
                        <a:pt x="52" y="7"/>
                      </a:lnTo>
                      <a:close/>
                      <a:moveTo>
                        <a:pt x="49" y="6"/>
                      </a:moveTo>
                      <a:cubicBezTo>
                        <a:pt x="47" y="5"/>
                        <a:pt x="46" y="4"/>
                        <a:pt x="45" y="4"/>
                      </a:cubicBezTo>
                      <a:lnTo>
                        <a:pt x="44" y="3"/>
                      </a:lnTo>
                      <a:cubicBezTo>
                        <a:pt x="46" y="3"/>
                        <a:pt x="48" y="4"/>
                        <a:pt x="49" y="4"/>
                      </a:cubicBezTo>
                      <a:lnTo>
                        <a:pt x="49" y="6"/>
                      </a:lnTo>
                      <a:close/>
                      <a:moveTo>
                        <a:pt x="45" y="4"/>
                      </a:moveTo>
                      <a:lnTo>
                        <a:pt x="44" y="4"/>
                      </a:lnTo>
                      <a:lnTo>
                        <a:pt x="45" y="4"/>
                      </a:lnTo>
                      <a:close/>
                      <a:moveTo>
                        <a:pt x="44" y="4"/>
                      </a:moveTo>
                      <a:cubicBezTo>
                        <a:pt x="37" y="5"/>
                        <a:pt x="30" y="4"/>
                        <a:pt x="24" y="4"/>
                      </a:cubicBezTo>
                      <a:lnTo>
                        <a:pt x="24" y="3"/>
                      </a:lnTo>
                      <a:cubicBezTo>
                        <a:pt x="31" y="3"/>
                        <a:pt x="37" y="4"/>
                        <a:pt x="44" y="3"/>
                      </a:cubicBezTo>
                      <a:lnTo>
                        <a:pt x="44" y="4"/>
                      </a:lnTo>
                      <a:close/>
                      <a:moveTo>
                        <a:pt x="24" y="4"/>
                      </a:moveTo>
                      <a:cubicBezTo>
                        <a:pt x="21" y="4"/>
                        <a:pt x="18" y="3"/>
                        <a:pt x="15" y="3"/>
                      </a:cubicBezTo>
                      <a:lnTo>
                        <a:pt x="15" y="2"/>
                      </a:lnTo>
                      <a:cubicBezTo>
                        <a:pt x="18" y="2"/>
                        <a:pt x="21" y="2"/>
                        <a:pt x="24" y="3"/>
                      </a:cubicBezTo>
                      <a:lnTo>
                        <a:pt x="24" y="4"/>
                      </a:lnTo>
                      <a:close/>
                      <a:moveTo>
                        <a:pt x="15" y="2"/>
                      </a:moveTo>
                      <a:lnTo>
                        <a:pt x="15" y="2"/>
                      </a:lnTo>
                      <a:lnTo>
                        <a:pt x="15" y="3"/>
                      </a:lnTo>
                      <a:lnTo>
                        <a:pt x="15" y="2"/>
                      </a:lnTo>
                      <a:close/>
                      <a:moveTo>
                        <a:pt x="15" y="3"/>
                      </a:moveTo>
                      <a:cubicBezTo>
                        <a:pt x="14" y="3"/>
                        <a:pt x="13" y="3"/>
                        <a:pt x="12" y="2"/>
                      </a:cubicBezTo>
                      <a:lnTo>
                        <a:pt x="13" y="1"/>
                      </a:lnTo>
                      <a:cubicBezTo>
                        <a:pt x="14" y="2"/>
                        <a:pt x="14" y="2"/>
                        <a:pt x="15" y="2"/>
                      </a:cubicBezTo>
                      <a:lnTo>
                        <a:pt x="15" y="3"/>
                      </a:lnTo>
                      <a:close/>
                      <a:moveTo>
                        <a:pt x="12" y="2"/>
                      </a:moveTo>
                      <a:cubicBezTo>
                        <a:pt x="11" y="2"/>
                        <a:pt x="9" y="1"/>
                        <a:pt x="7" y="2"/>
                      </a:cubicBezTo>
                      <a:lnTo>
                        <a:pt x="7" y="0"/>
                      </a:lnTo>
                      <a:cubicBezTo>
                        <a:pt x="10" y="0"/>
                        <a:pt x="11" y="1"/>
                        <a:pt x="13" y="1"/>
                      </a:cubicBezTo>
                      <a:lnTo>
                        <a:pt x="12" y="2"/>
                      </a:lnTo>
                      <a:close/>
                      <a:moveTo>
                        <a:pt x="7" y="2"/>
                      </a:moveTo>
                      <a:lnTo>
                        <a:pt x="7" y="2"/>
                      </a:lnTo>
                      <a:lnTo>
                        <a:pt x="7" y="1"/>
                      </a:lnTo>
                      <a:lnTo>
                        <a:pt x="7" y="2"/>
                      </a:lnTo>
                      <a:close/>
                      <a:moveTo>
                        <a:pt x="7" y="2"/>
                      </a:moveTo>
                      <a:cubicBezTo>
                        <a:pt x="6" y="2"/>
                        <a:pt x="5" y="2"/>
                        <a:pt x="5" y="2"/>
                      </a:cubicBezTo>
                      <a:lnTo>
                        <a:pt x="5" y="1"/>
                      </a:lnTo>
                      <a:cubicBezTo>
                        <a:pt x="5" y="1"/>
                        <a:pt x="6" y="1"/>
                        <a:pt x="7" y="0"/>
                      </a:cubicBezTo>
                      <a:lnTo>
                        <a:pt x="7" y="2"/>
                      </a:lnTo>
                      <a:close/>
                      <a:moveTo>
                        <a:pt x="5" y="1"/>
                      </a:moveTo>
                      <a:lnTo>
                        <a:pt x="5" y="1"/>
                      </a:lnTo>
                      <a:close/>
                      <a:moveTo>
                        <a:pt x="5" y="2"/>
                      </a:moveTo>
                      <a:cubicBezTo>
                        <a:pt x="4" y="2"/>
                        <a:pt x="3" y="2"/>
                        <a:pt x="1" y="2"/>
                      </a:cubicBezTo>
                      <a:lnTo>
                        <a:pt x="0" y="1"/>
                      </a:lnTo>
                      <a:cubicBezTo>
                        <a:pt x="2" y="1"/>
                        <a:pt x="3" y="1"/>
                        <a:pt x="5" y="1"/>
                      </a:cubicBezTo>
                      <a:lnTo>
                        <a:pt x="5" y="2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387" name="Freeform 341"/>
                <p:cNvSpPr>
                  <a:spLocks noChangeArrowheads="1"/>
                </p:cNvSpPr>
                <p:nvPr/>
              </p:nvSpPr>
              <p:spPr bwMode="auto">
                <a:xfrm>
                  <a:off x="1623" y="3289"/>
                  <a:ext cx="85" cy="35"/>
                </a:xfrm>
                <a:custGeom>
                  <a:avLst/>
                  <a:gdLst>
                    <a:gd name="T0" fmla="*/ 1707 w 62"/>
                    <a:gd name="T1" fmla="*/ 0 h 21"/>
                    <a:gd name="T2" fmla="*/ 4620 w 62"/>
                    <a:gd name="T3" fmla="*/ 8078 h 21"/>
                    <a:gd name="T4" fmla="*/ 1707 w 62"/>
                    <a:gd name="T5" fmla="*/ 13078 h 21"/>
                    <a:gd name="T6" fmla="*/ 0 w 62"/>
                    <a:gd name="T7" fmla="*/ 4992 h 21"/>
                    <a:gd name="T8" fmla="*/ 1707 w 62"/>
                    <a:gd name="T9" fmla="*/ 0 h 21"/>
                    <a:gd name="T10" fmla="*/ 4620 w 62"/>
                    <a:gd name="T11" fmla="*/ 8078 h 21"/>
                    <a:gd name="T12" fmla="*/ 23825 w 62"/>
                    <a:gd name="T13" fmla="*/ 47417 h 21"/>
                    <a:gd name="T14" fmla="*/ 22456 w 62"/>
                    <a:gd name="T15" fmla="*/ 50520 h 21"/>
                    <a:gd name="T16" fmla="*/ 1707 w 62"/>
                    <a:gd name="T17" fmla="*/ 13078 h 21"/>
                    <a:gd name="T18" fmla="*/ 4620 w 62"/>
                    <a:gd name="T19" fmla="*/ 8078 h 21"/>
                    <a:gd name="T20" fmla="*/ 22456 w 62"/>
                    <a:gd name="T21" fmla="*/ 50520 h 21"/>
                    <a:gd name="T22" fmla="*/ 22456 w 62"/>
                    <a:gd name="T23" fmla="*/ 50520 h 21"/>
                    <a:gd name="T24" fmla="*/ 22456 w 62"/>
                    <a:gd name="T25" fmla="*/ 50520 h 21"/>
                    <a:gd name="T26" fmla="*/ 23825 w 62"/>
                    <a:gd name="T27" fmla="*/ 47417 h 21"/>
                    <a:gd name="T28" fmla="*/ 23825 w 62"/>
                    <a:gd name="T29" fmla="*/ 47417 h 21"/>
                    <a:gd name="T30" fmla="*/ 22456 w 62"/>
                    <a:gd name="T31" fmla="*/ 50520 h 21"/>
                    <a:gd name="T32" fmla="*/ 22456 w 62"/>
                    <a:gd name="T33" fmla="*/ 50520 h 21"/>
                    <a:gd name="T34" fmla="*/ 23825 w 62"/>
                    <a:gd name="T35" fmla="*/ 47417 h 21"/>
                    <a:gd name="T36" fmla="*/ 22456 w 62"/>
                    <a:gd name="T37" fmla="*/ 50520 h 21"/>
                    <a:gd name="T38" fmla="*/ 22456 w 62"/>
                    <a:gd name="T39" fmla="*/ 50520 h 21"/>
                    <a:gd name="T40" fmla="*/ 22456 w 62"/>
                    <a:gd name="T41" fmla="*/ 50520 h 21"/>
                    <a:gd name="T42" fmla="*/ 23825 w 62"/>
                    <a:gd name="T43" fmla="*/ 47417 h 21"/>
                    <a:gd name="T44" fmla="*/ 33851 w 62"/>
                    <a:gd name="T45" fmla="*/ 50520 h 21"/>
                    <a:gd name="T46" fmla="*/ 33851 w 62"/>
                    <a:gd name="T47" fmla="*/ 55520 h 21"/>
                    <a:gd name="T48" fmla="*/ 22456 w 62"/>
                    <a:gd name="T49" fmla="*/ 50520 h 21"/>
                    <a:gd name="T50" fmla="*/ 23825 w 62"/>
                    <a:gd name="T51" fmla="*/ 47417 h 21"/>
                    <a:gd name="T52" fmla="*/ 33851 w 62"/>
                    <a:gd name="T53" fmla="*/ 50520 h 21"/>
                    <a:gd name="T54" fmla="*/ 49131 w 62"/>
                    <a:gd name="T55" fmla="*/ 60533 h 21"/>
                    <a:gd name="T56" fmla="*/ 47378 w 62"/>
                    <a:gd name="T57" fmla="*/ 63620 h 21"/>
                    <a:gd name="T58" fmla="*/ 33851 w 62"/>
                    <a:gd name="T59" fmla="*/ 55520 h 21"/>
                    <a:gd name="T60" fmla="*/ 33851 w 62"/>
                    <a:gd name="T61" fmla="*/ 50520 h 21"/>
                    <a:gd name="T62" fmla="*/ 47378 w 62"/>
                    <a:gd name="T63" fmla="*/ 63620 h 21"/>
                    <a:gd name="T64" fmla="*/ 47378 w 62"/>
                    <a:gd name="T65" fmla="*/ 63620 h 21"/>
                    <a:gd name="T66" fmla="*/ 47378 w 62"/>
                    <a:gd name="T67" fmla="*/ 63620 h 21"/>
                    <a:gd name="T68" fmla="*/ 49131 w 62"/>
                    <a:gd name="T69" fmla="*/ 60533 h 21"/>
                    <a:gd name="T70" fmla="*/ 47378 w 62"/>
                    <a:gd name="T71" fmla="*/ 63620 h 21"/>
                    <a:gd name="T72" fmla="*/ 49131 w 62"/>
                    <a:gd name="T73" fmla="*/ 60533 h 21"/>
                    <a:gd name="T74" fmla="*/ 68450 w 62"/>
                    <a:gd name="T75" fmla="*/ 81792 h 21"/>
                    <a:gd name="T76" fmla="*/ 68450 w 62"/>
                    <a:gd name="T77" fmla="*/ 84875 h 21"/>
                    <a:gd name="T78" fmla="*/ 47378 w 62"/>
                    <a:gd name="T79" fmla="*/ 63620 h 21"/>
                    <a:gd name="T80" fmla="*/ 49131 w 62"/>
                    <a:gd name="T81" fmla="*/ 60533 h 21"/>
                    <a:gd name="T82" fmla="*/ 68450 w 62"/>
                    <a:gd name="T83" fmla="*/ 81792 h 21"/>
                    <a:gd name="T84" fmla="*/ 98357 w 62"/>
                    <a:gd name="T85" fmla="*/ 73667 h 21"/>
                    <a:gd name="T86" fmla="*/ 98357 w 62"/>
                    <a:gd name="T87" fmla="*/ 81792 h 21"/>
                    <a:gd name="T88" fmla="*/ 68450 w 62"/>
                    <a:gd name="T89" fmla="*/ 84875 h 21"/>
                    <a:gd name="T90" fmla="*/ 68450 w 62"/>
                    <a:gd name="T91" fmla="*/ 81792 h 21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</a:gdLst>
                  <a:ahLst/>
                  <a:cxnLst>
                    <a:cxn ang="T92">
                      <a:pos x="T0" y="T1"/>
                    </a:cxn>
                    <a:cxn ang="T93">
                      <a:pos x="T2" y="T3"/>
                    </a:cxn>
                    <a:cxn ang="T94">
                      <a:pos x="T4" y="T5"/>
                    </a:cxn>
                    <a:cxn ang="T95">
                      <a:pos x="T6" y="T7"/>
                    </a:cxn>
                    <a:cxn ang="T96">
                      <a:pos x="T8" y="T9"/>
                    </a:cxn>
                    <a:cxn ang="T97">
                      <a:pos x="T10" y="T11"/>
                    </a:cxn>
                    <a:cxn ang="T98">
                      <a:pos x="T12" y="T13"/>
                    </a:cxn>
                    <a:cxn ang="T99">
                      <a:pos x="T14" y="T15"/>
                    </a:cxn>
                    <a:cxn ang="T100">
                      <a:pos x="T16" y="T17"/>
                    </a:cxn>
                    <a:cxn ang="T101">
                      <a:pos x="T18" y="T19"/>
                    </a:cxn>
                    <a:cxn ang="T102">
                      <a:pos x="T20" y="T21"/>
                    </a:cxn>
                    <a:cxn ang="T103">
                      <a:pos x="T22" y="T23"/>
                    </a:cxn>
                    <a:cxn ang="T104">
                      <a:pos x="T24" y="T25"/>
                    </a:cxn>
                    <a:cxn ang="T105">
                      <a:pos x="T26" y="T27"/>
                    </a:cxn>
                    <a:cxn ang="T106">
                      <a:pos x="T28" y="T29"/>
                    </a:cxn>
                    <a:cxn ang="T107">
                      <a:pos x="T30" y="T31"/>
                    </a:cxn>
                    <a:cxn ang="T108">
                      <a:pos x="T32" y="T33"/>
                    </a:cxn>
                    <a:cxn ang="T109">
                      <a:pos x="T34" y="T35"/>
                    </a:cxn>
                    <a:cxn ang="T110">
                      <a:pos x="T36" y="T37"/>
                    </a:cxn>
                    <a:cxn ang="T111">
                      <a:pos x="T38" y="T39"/>
                    </a:cxn>
                    <a:cxn ang="T112">
                      <a:pos x="T40" y="T41"/>
                    </a:cxn>
                    <a:cxn ang="T113">
                      <a:pos x="T42" y="T43"/>
                    </a:cxn>
                    <a:cxn ang="T114">
                      <a:pos x="T44" y="T45"/>
                    </a:cxn>
                    <a:cxn ang="T115">
                      <a:pos x="T46" y="T47"/>
                    </a:cxn>
                    <a:cxn ang="T116">
                      <a:pos x="T48" y="T49"/>
                    </a:cxn>
                    <a:cxn ang="T117">
                      <a:pos x="T50" y="T51"/>
                    </a:cxn>
                    <a:cxn ang="T118">
                      <a:pos x="T52" y="T53"/>
                    </a:cxn>
                    <a:cxn ang="T119">
                      <a:pos x="T54" y="T55"/>
                    </a:cxn>
                    <a:cxn ang="T120">
                      <a:pos x="T56" y="T57"/>
                    </a:cxn>
                    <a:cxn ang="T121">
                      <a:pos x="T58" y="T59"/>
                    </a:cxn>
                    <a:cxn ang="T122">
                      <a:pos x="T60" y="T61"/>
                    </a:cxn>
                    <a:cxn ang="T123">
                      <a:pos x="T62" y="T63"/>
                    </a:cxn>
                    <a:cxn ang="T124">
                      <a:pos x="T64" y="T65"/>
                    </a:cxn>
                    <a:cxn ang="T125">
                      <a:pos x="T66" y="T67"/>
                    </a:cxn>
                    <a:cxn ang="T126">
                      <a:pos x="T68" y="T69"/>
                    </a:cxn>
                    <a:cxn ang="T127">
                      <a:pos x="T70" y="T71"/>
                    </a:cxn>
                    <a:cxn ang="T128">
                      <a:pos x="T72" y="T73"/>
                    </a:cxn>
                    <a:cxn ang="T129">
                      <a:pos x="T74" y="T75"/>
                    </a:cxn>
                    <a:cxn ang="T130">
                      <a:pos x="T76" y="T77"/>
                    </a:cxn>
                    <a:cxn ang="T131">
                      <a:pos x="T78" y="T79"/>
                    </a:cxn>
                    <a:cxn ang="T132">
                      <a:pos x="T80" y="T81"/>
                    </a:cxn>
                    <a:cxn ang="T133">
                      <a:pos x="T82" y="T83"/>
                    </a:cxn>
                    <a:cxn ang="T134">
                      <a:pos x="T84" y="T85"/>
                    </a:cxn>
                    <a:cxn ang="T135">
                      <a:pos x="T86" y="T87"/>
                    </a:cxn>
                    <a:cxn ang="T136">
                      <a:pos x="T88" y="T89"/>
                    </a:cxn>
                    <a:cxn ang="T137">
                      <a:pos x="T90" y="T91"/>
                    </a:cxn>
                  </a:cxnLst>
                  <a:rect l="0" t="0" r="r" b="b"/>
                  <a:pathLst>
                    <a:path w="62" h="21">
                      <a:moveTo>
                        <a:pt x="1" y="0"/>
                      </a:moveTo>
                      <a:cubicBezTo>
                        <a:pt x="2" y="1"/>
                        <a:pt x="2" y="2"/>
                        <a:pt x="3" y="2"/>
                      </a:cubicBezTo>
                      <a:lnTo>
                        <a:pt x="1" y="3"/>
                      </a:lnTo>
                      <a:cubicBezTo>
                        <a:pt x="1" y="2"/>
                        <a:pt x="0" y="2"/>
                        <a:pt x="0" y="1"/>
                      </a:cubicBezTo>
                      <a:lnTo>
                        <a:pt x="1" y="0"/>
                      </a:lnTo>
                      <a:close/>
                      <a:moveTo>
                        <a:pt x="3" y="2"/>
                      </a:moveTo>
                      <a:cubicBezTo>
                        <a:pt x="5" y="6"/>
                        <a:pt x="8" y="10"/>
                        <a:pt x="15" y="11"/>
                      </a:cubicBezTo>
                      <a:lnTo>
                        <a:pt x="14" y="12"/>
                      </a:lnTo>
                      <a:cubicBezTo>
                        <a:pt x="7" y="11"/>
                        <a:pt x="4" y="7"/>
                        <a:pt x="1" y="3"/>
                      </a:cubicBezTo>
                      <a:lnTo>
                        <a:pt x="3" y="2"/>
                      </a:lnTo>
                      <a:close/>
                      <a:moveTo>
                        <a:pt x="14" y="12"/>
                      </a:moveTo>
                      <a:lnTo>
                        <a:pt x="14" y="12"/>
                      </a:lnTo>
                      <a:close/>
                      <a:moveTo>
                        <a:pt x="15" y="11"/>
                      </a:moveTo>
                      <a:lnTo>
                        <a:pt x="15" y="11"/>
                      </a:lnTo>
                      <a:lnTo>
                        <a:pt x="14" y="12"/>
                      </a:lnTo>
                      <a:lnTo>
                        <a:pt x="15" y="11"/>
                      </a:lnTo>
                      <a:close/>
                      <a:moveTo>
                        <a:pt x="14" y="12"/>
                      </a:moveTo>
                      <a:lnTo>
                        <a:pt x="14" y="12"/>
                      </a:lnTo>
                      <a:close/>
                      <a:moveTo>
                        <a:pt x="15" y="11"/>
                      </a:moveTo>
                      <a:cubicBezTo>
                        <a:pt x="17" y="12"/>
                        <a:pt x="19" y="12"/>
                        <a:pt x="21" y="12"/>
                      </a:cubicBezTo>
                      <a:lnTo>
                        <a:pt x="21" y="13"/>
                      </a:lnTo>
                      <a:cubicBezTo>
                        <a:pt x="19" y="13"/>
                        <a:pt x="16" y="13"/>
                        <a:pt x="14" y="12"/>
                      </a:cubicBezTo>
                      <a:lnTo>
                        <a:pt x="15" y="11"/>
                      </a:lnTo>
                      <a:close/>
                      <a:moveTo>
                        <a:pt x="21" y="12"/>
                      </a:moveTo>
                      <a:cubicBezTo>
                        <a:pt x="25" y="12"/>
                        <a:pt x="29" y="12"/>
                        <a:pt x="31" y="14"/>
                      </a:cubicBezTo>
                      <a:lnTo>
                        <a:pt x="30" y="15"/>
                      </a:lnTo>
                      <a:cubicBezTo>
                        <a:pt x="29" y="14"/>
                        <a:pt x="25" y="13"/>
                        <a:pt x="21" y="13"/>
                      </a:cubicBezTo>
                      <a:lnTo>
                        <a:pt x="21" y="12"/>
                      </a:lnTo>
                      <a:close/>
                      <a:moveTo>
                        <a:pt x="30" y="15"/>
                      </a:moveTo>
                      <a:lnTo>
                        <a:pt x="30" y="15"/>
                      </a:lnTo>
                      <a:lnTo>
                        <a:pt x="31" y="14"/>
                      </a:lnTo>
                      <a:lnTo>
                        <a:pt x="30" y="15"/>
                      </a:lnTo>
                      <a:close/>
                      <a:moveTo>
                        <a:pt x="31" y="14"/>
                      </a:moveTo>
                      <a:cubicBezTo>
                        <a:pt x="34" y="16"/>
                        <a:pt x="38" y="18"/>
                        <a:pt x="43" y="19"/>
                      </a:cubicBezTo>
                      <a:lnTo>
                        <a:pt x="43" y="20"/>
                      </a:lnTo>
                      <a:cubicBezTo>
                        <a:pt x="38" y="19"/>
                        <a:pt x="34" y="17"/>
                        <a:pt x="30" y="15"/>
                      </a:cubicBezTo>
                      <a:lnTo>
                        <a:pt x="31" y="14"/>
                      </a:lnTo>
                      <a:close/>
                      <a:moveTo>
                        <a:pt x="43" y="19"/>
                      </a:moveTo>
                      <a:cubicBezTo>
                        <a:pt x="48" y="20"/>
                        <a:pt x="54" y="20"/>
                        <a:pt x="62" y="17"/>
                      </a:cubicBezTo>
                      <a:lnTo>
                        <a:pt x="62" y="19"/>
                      </a:lnTo>
                      <a:cubicBezTo>
                        <a:pt x="54" y="21"/>
                        <a:pt x="48" y="21"/>
                        <a:pt x="43" y="20"/>
                      </a:cubicBezTo>
                      <a:lnTo>
                        <a:pt x="43" y="19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388" name="Freeform 342"/>
                <p:cNvSpPr>
                  <a:spLocks noChangeArrowheads="1"/>
                </p:cNvSpPr>
                <p:nvPr/>
              </p:nvSpPr>
              <p:spPr bwMode="auto">
                <a:xfrm>
                  <a:off x="1442" y="3334"/>
                  <a:ext cx="65" cy="14"/>
                </a:xfrm>
                <a:custGeom>
                  <a:avLst/>
                  <a:gdLst>
                    <a:gd name="T0" fmla="*/ 84236 w 47"/>
                    <a:gd name="T1" fmla="*/ 111298 h 8"/>
                    <a:gd name="T2" fmla="*/ 77578 w 47"/>
                    <a:gd name="T3" fmla="*/ 111298 h 8"/>
                    <a:gd name="T4" fmla="*/ 77578 w 47"/>
                    <a:gd name="T5" fmla="*/ 94411 h 8"/>
                    <a:gd name="T6" fmla="*/ 86014 w 47"/>
                    <a:gd name="T7" fmla="*/ 111298 h 8"/>
                    <a:gd name="T8" fmla="*/ 84236 w 47"/>
                    <a:gd name="T9" fmla="*/ 111298 h 8"/>
                    <a:gd name="T10" fmla="*/ 77578 w 47"/>
                    <a:gd name="T11" fmla="*/ 111298 h 8"/>
                    <a:gd name="T12" fmla="*/ 70212 w 47"/>
                    <a:gd name="T13" fmla="*/ 111298 h 8"/>
                    <a:gd name="T14" fmla="*/ 70212 w 47"/>
                    <a:gd name="T15" fmla="*/ 94411 h 8"/>
                    <a:gd name="T16" fmla="*/ 77578 w 47"/>
                    <a:gd name="T17" fmla="*/ 94411 h 8"/>
                    <a:gd name="T18" fmla="*/ 77578 w 47"/>
                    <a:gd name="T19" fmla="*/ 111298 h 8"/>
                    <a:gd name="T20" fmla="*/ 70212 w 47"/>
                    <a:gd name="T21" fmla="*/ 111298 h 8"/>
                    <a:gd name="T22" fmla="*/ 70212 w 47"/>
                    <a:gd name="T23" fmla="*/ 111298 h 8"/>
                    <a:gd name="T24" fmla="*/ 70212 w 47"/>
                    <a:gd name="T25" fmla="*/ 94411 h 8"/>
                    <a:gd name="T26" fmla="*/ 70212 w 47"/>
                    <a:gd name="T27" fmla="*/ 111298 h 8"/>
                    <a:gd name="T28" fmla="*/ 70212 w 47"/>
                    <a:gd name="T29" fmla="*/ 111298 h 8"/>
                    <a:gd name="T30" fmla="*/ 42311 w 47"/>
                    <a:gd name="T31" fmla="*/ 40679 h 8"/>
                    <a:gd name="T32" fmla="*/ 42311 w 47"/>
                    <a:gd name="T33" fmla="*/ 30828 h 8"/>
                    <a:gd name="T34" fmla="*/ 70212 w 47"/>
                    <a:gd name="T35" fmla="*/ 94411 h 8"/>
                    <a:gd name="T36" fmla="*/ 70212 w 47"/>
                    <a:gd name="T37" fmla="*/ 111298 h 8"/>
                    <a:gd name="T38" fmla="*/ 42311 w 47"/>
                    <a:gd name="T39" fmla="*/ 40679 h 8"/>
                    <a:gd name="T40" fmla="*/ 5374 w 47"/>
                    <a:gd name="T41" fmla="*/ 30828 h 8"/>
                    <a:gd name="T42" fmla="*/ 5374 w 47"/>
                    <a:gd name="T43" fmla="*/ 17616 h 8"/>
                    <a:gd name="T44" fmla="*/ 42311 w 47"/>
                    <a:gd name="T45" fmla="*/ 30828 h 8"/>
                    <a:gd name="T46" fmla="*/ 42311 w 47"/>
                    <a:gd name="T47" fmla="*/ 40679 h 8"/>
                    <a:gd name="T48" fmla="*/ 3238 w 47"/>
                    <a:gd name="T49" fmla="*/ 17616 h 8"/>
                    <a:gd name="T50" fmla="*/ 3238 w 47"/>
                    <a:gd name="T51" fmla="*/ 17616 h 8"/>
                    <a:gd name="T52" fmla="*/ 5374 w 47"/>
                    <a:gd name="T53" fmla="*/ 17616 h 8"/>
                    <a:gd name="T54" fmla="*/ 5374 w 47"/>
                    <a:gd name="T55" fmla="*/ 17616 h 8"/>
                    <a:gd name="T56" fmla="*/ 3238 w 47"/>
                    <a:gd name="T57" fmla="*/ 17616 h 8"/>
                    <a:gd name="T58" fmla="*/ 5374 w 47"/>
                    <a:gd name="T59" fmla="*/ 30828 h 8"/>
                    <a:gd name="T60" fmla="*/ 5374 w 47"/>
                    <a:gd name="T61" fmla="*/ 30828 h 8"/>
                    <a:gd name="T62" fmla="*/ 3238 w 47"/>
                    <a:gd name="T63" fmla="*/ 17616 h 8"/>
                    <a:gd name="T64" fmla="*/ 3238 w 47"/>
                    <a:gd name="T65" fmla="*/ 17616 h 8"/>
                    <a:gd name="T66" fmla="*/ 5374 w 47"/>
                    <a:gd name="T67" fmla="*/ 30828 h 8"/>
                    <a:gd name="T68" fmla="*/ 3238 w 47"/>
                    <a:gd name="T69" fmla="*/ 17616 h 8"/>
                    <a:gd name="T70" fmla="*/ 3238 w 47"/>
                    <a:gd name="T71" fmla="*/ 17616 h 8"/>
                    <a:gd name="T72" fmla="*/ 5374 w 47"/>
                    <a:gd name="T73" fmla="*/ 17616 h 8"/>
                    <a:gd name="T74" fmla="*/ 3238 w 47"/>
                    <a:gd name="T75" fmla="*/ 17616 h 8"/>
                    <a:gd name="T76" fmla="*/ 5374 w 47"/>
                    <a:gd name="T77" fmla="*/ 30828 h 8"/>
                    <a:gd name="T78" fmla="*/ 3238 w 47"/>
                    <a:gd name="T79" fmla="*/ 30828 h 8"/>
                    <a:gd name="T80" fmla="*/ 1954 w 47"/>
                    <a:gd name="T81" fmla="*/ 17616 h 8"/>
                    <a:gd name="T82" fmla="*/ 3238 w 47"/>
                    <a:gd name="T83" fmla="*/ 17616 h 8"/>
                    <a:gd name="T84" fmla="*/ 5374 w 47"/>
                    <a:gd name="T85" fmla="*/ 30828 h 8"/>
                    <a:gd name="T86" fmla="*/ 3238 w 47"/>
                    <a:gd name="T87" fmla="*/ 30828 h 8"/>
                    <a:gd name="T88" fmla="*/ 3238 w 47"/>
                    <a:gd name="T89" fmla="*/ 30828 h 8"/>
                    <a:gd name="T90" fmla="*/ 3238 w 47"/>
                    <a:gd name="T91" fmla="*/ 30828 h 8"/>
                    <a:gd name="T92" fmla="*/ 3238 w 47"/>
                    <a:gd name="T93" fmla="*/ 30828 h 8"/>
                    <a:gd name="T94" fmla="*/ 1954 w 47"/>
                    <a:gd name="T95" fmla="*/ 40679 h 8"/>
                    <a:gd name="T96" fmla="*/ 0 w 47"/>
                    <a:gd name="T97" fmla="*/ 30828 h 8"/>
                    <a:gd name="T98" fmla="*/ 1954 w 47"/>
                    <a:gd name="T99" fmla="*/ 17616 h 8"/>
                    <a:gd name="T100" fmla="*/ 3238 w 47"/>
                    <a:gd name="T101" fmla="*/ 30828 h 8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</a:gdLst>
                  <a:ahLst/>
                  <a:cxnLst>
                    <a:cxn ang="T102">
                      <a:pos x="T0" y="T1"/>
                    </a:cxn>
                    <a:cxn ang="T103">
                      <a:pos x="T2" y="T3"/>
                    </a:cxn>
                    <a:cxn ang="T104">
                      <a:pos x="T4" y="T5"/>
                    </a:cxn>
                    <a:cxn ang="T105">
                      <a:pos x="T6" y="T7"/>
                    </a:cxn>
                    <a:cxn ang="T106">
                      <a:pos x="T8" y="T9"/>
                    </a:cxn>
                    <a:cxn ang="T107">
                      <a:pos x="T10" y="T11"/>
                    </a:cxn>
                    <a:cxn ang="T108">
                      <a:pos x="T12" y="T13"/>
                    </a:cxn>
                    <a:cxn ang="T109">
                      <a:pos x="T14" y="T15"/>
                    </a:cxn>
                    <a:cxn ang="T110">
                      <a:pos x="T16" y="T17"/>
                    </a:cxn>
                    <a:cxn ang="T111">
                      <a:pos x="T18" y="T19"/>
                    </a:cxn>
                    <a:cxn ang="T112">
                      <a:pos x="T20" y="T21"/>
                    </a:cxn>
                    <a:cxn ang="T113">
                      <a:pos x="T22" y="T23"/>
                    </a:cxn>
                    <a:cxn ang="T114">
                      <a:pos x="T24" y="T25"/>
                    </a:cxn>
                    <a:cxn ang="T115">
                      <a:pos x="T26" y="T27"/>
                    </a:cxn>
                    <a:cxn ang="T116">
                      <a:pos x="T28" y="T29"/>
                    </a:cxn>
                    <a:cxn ang="T117">
                      <a:pos x="T30" y="T31"/>
                    </a:cxn>
                    <a:cxn ang="T118">
                      <a:pos x="T32" y="T33"/>
                    </a:cxn>
                    <a:cxn ang="T119">
                      <a:pos x="T34" y="T35"/>
                    </a:cxn>
                    <a:cxn ang="T120">
                      <a:pos x="T36" y="T37"/>
                    </a:cxn>
                    <a:cxn ang="T121">
                      <a:pos x="T38" y="T39"/>
                    </a:cxn>
                    <a:cxn ang="T122">
                      <a:pos x="T40" y="T41"/>
                    </a:cxn>
                    <a:cxn ang="T123">
                      <a:pos x="T42" y="T43"/>
                    </a:cxn>
                    <a:cxn ang="T124">
                      <a:pos x="T44" y="T45"/>
                    </a:cxn>
                    <a:cxn ang="T125">
                      <a:pos x="T46" y="T47"/>
                    </a:cxn>
                    <a:cxn ang="T126">
                      <a:pos x="T48" y="T49"/>
                    </a:cxn>
                    <a:cxn ang="T127">
                      <a:pos x="T50" y="T51"/>
                    </a:cxn>
                    <a:cxn ang="T128">
                      <a:pos x="T52" y="T53"/>
                    </a:cxn>
                    <a:cxn ang="T129">
                      <a:pos x="T54" y="T55"/>
                    </a:cxn>
                    <a:cxn ang="T130">
                      <a:pos x="T56" y="T57"/>
                    </a:cxn>
                    <a:cxn ang="T131">
                      <a:pos x="T58" y="T59"/>
                    </a:cxn>
                    <a:cxn ang="T132">
                      <a:pos x="T60" y="T61"/>
                    </a:cxn>
                    <a:cxn ang="T133">
                      <a:pos x="T62" y="T63"/>
                    </a:cxn>
                    <a:cxn ang="T134">
                      <a:pos x="T64" y="T65"/>
                    </a:cxn>
                    <a:cxn ang="T135">
                      <a:pos x="T66" y="T67"/>
                    </a:cxn>
                    <a:cxn ang="T136">
                      <a:pos x="T68" y="T69"/>
                    </a:cxn>
                    <a:cxn ang="T137">
                      <a:pos x="T70" y="T71"/>
                    </a:cxn>
                    <a:cxn ang="T138">
                      <a:pos x="T72" y="T73"/>
                    </a:cxn>
                    <a:cxn ang="T139">
                      <a:pos x="T74" y="T75"/>
                    </a:cxn>
                    <a:cxn ang="T140">
                      <a:pos x="T76" y="T77"/>
                    </a:cxn>
                    <a:cxn ang="T141">
                      <a:pos x="T78" y="T79"/>
                    </a:cxn>
                    <a:cxn ang="T142">
                      <a:pos x="T80" y="T81"/>
                    </a:cxn>
                    <a:cxn ang="T143">
                      <a:pos x="T82" y="T83"/>
                    </a:cxn>
                    <a:cxn ang="T144">
                      <a:pos x="T84" y="T85"/>
                    </a:cxn>
                    <a:cxn ang="T145">
                      <a:pos x="T86" y="T87"/>
                    </a:cxn>
                    <a:cxn ang="T146">
                      <a:pos x="T88" y="T89"/>
                    </a:cxn>
                    <a:cxn ang="T147">
                      <a:pos x="T90" y="T91"/>
                    </a:cxn>
                    <a:cxn ang="T148">
                      <a:pos x="T92" y="T93"/>
                    </a:cxn>
                    <a:cxn ang="T149">
                      <a:pos x="T94" y="T95"/>
                    </a:cxn>
                    <a:cxn ang="T150">
                      <a:pos x="T96" y="T97"/>
                    </a:cxn>
                    <a:cxn ang="T151">
                      <a:pos x="T98" y="T99"/>
                    </a:cxn>
                    <a:cxn ang="T152">
                      <a:pos x="T100" y="T101"/>
                    </a:cxn>
                  </a:cxnLst>
                  <a:rect l="0" t="0" r="r" b="b"/>
                  <a:pathLst>
                    <a:path w="47" h="8">
                      <a:moveTo>
                        <a:pt x="46" y="8"/>
                      </a:moveTo>
                      <a:cubicBezTo>
                        <a:pt x="45" y="8"/>
                        <a:pt x="44" y="8"/>
                        <a:pt x="42" y="8"/>
                      </a:cubicBezTo>
                      <a:lnTo>
                        <a:pt x="42" y="7"/>
                      </a:lnTo>
                      <a:cubicBezTo>
                        <a:pt x="44" y="7"/>
                        <a:pt x="46" y="7"/>
                        <a:pt x="47" y="8"/>
                      </a:cubicBezTo>
                      <a:lnTo>
                        <a:pt x="46" y="8"/>
                      </a:lnTo>
                      <a:close/>
                      <a:moveTo>
                        <a:pt x="42" y="8"/>
                      </a:moveTo>
                      <a:cubicBezTo>
                        <a:pt x="40" y="8"/>
                        <a:pt x="39" y="8"/>
                        <a:pt x="38" y="8"/>
                      </a:cubicBezTo>
                      <a:lnTo>
                        <a:pt x="38" y="7"/>
                      </a:lnTo>
                      <a:cubicBezTo>
                        <a:pt x="39" y="7"/>
                        <a:pt x="40" y="7"/>
                        <a:pt x="42" y="7"/>
                      </a:cubicBezTo>
                      <a:lnTo>
                        <a:pt x="42" y="8"/>
                      </a:lnTo>
                      <a:close/>
                      <a:moveTo>
                        <a:pt x="38" y="8"/>
                      </a:moveTo>
                      <a:lnTo>
                        <a:pt x="38" y="8"/>
                      </a:lnTo>
                      <a:lnTo>
                        <a:pt x="38" y="7"/>
                      </a:lnTo>
                      <a:lnTo>
                        <a:pt x="38" y="8"/>
                      </a:lnTo>
                      <a:close/>
                      <a:moveTo>
                        <a:pt x="38" y="8"/>
                      </a:moveTo>
                      <a:cubicBezTo>
                        <a:pt x="33" y="6"/>
                        <a:pt x="28" y="4"/>
                        <a:pt x="23" y="3"/>
                      </a:cubicBezTo>
                      <a:lnTo>
                        <a:pt x="23" y="2"/>
                      </a:lnTo>
                      <a:cubicBezTo>
                        <a:pt x="29" y="3"/>
                        <a:pt x="34" y="5"/>
                        <a:pt x="38" y="7"/>
                      </a:cubicBezTo>
                      <a:lnTo>
                        <a:pt x="38" y="8"/>
                      </a:lnTo>
                      <a:close/>
                      <a:moveTo>
                        <a:pt x="23" y="3"/>
                      </a:moveTo>
                      <a:cubicBezTo>
                        <a:pt x="17" y="2"/>
                        <a:pt x="10" y="1"/>
                        <a:pt x="3" y="2"/>
                      </a:cubicBezTo>
                      <a:lnTo>
                        <a:pt x="3" y="1"/>
                      </a:lnTo>
                      <a:cubicBezTo>
                        <a:pt x="11" y="0"/>
                        <a:pt x="17" y="1"/>
                        <a:pt x="23" y="2"/>
                      </a:cubicBezTo>
                      <a:lnTo>
                        <a:pt x="23" y="3"/>
                      </a:lnTo>
                      <a:close/>
                      <a:moveTo>
                        <a:pt x="2" y="1"/>
                      </a:moveTo>
                      <a:lnTo>
                        <a:pt x="2" y="1"/>
                      </a:lnTo>
                      <a:lnTo>
                        <a:pt x="3" y="1"/>
                      </a:lnTo>
                      <a:lnTo>
                        <a:pt x="2" y="1"/>
                      </a:lnTo>
                      <a:close/>
                      <a:moveTo>
                        <a:pt x="3" y="2"/>
                      </a:moveTo>
                      <a:lnTo>
                        <a:pt x="3" y="2"/>
                      </a:lnTo>
                      <a:lnTo>
                        <a:pt x="2" y="1"/>
                      </a:lnTo>
                      <a:lnTo>
                        <a:pt x="3" y="2"/>
                      </a:lnTo>
                      <a:close/>
                      <a:moveTo>
                        <a:pt x="2" y="1"/>
                      </a:moveTo>
                      <a:lnTo>
                        <a:pt x="2" y="1"/>
                      </a:lnTo>
                      <a:lnTo>
                        <a:pt x="3" y="1"/>
                      </a:lnTo>
                      <a:lnTo>
                        <a:pt x="2" y="1"/>
                      </a:lnTo>
                      <a:close/>
                      <a:moveTo>
                        <a:pt x="3" y="2"/>
                      </a:moveTo>
                      <a:cubicBezTo>
                        <a:pt x="3" y="2"/>
                        <a:pt x="2" y="2"/>
                        <a:pt x="2" y="2"/>
                      </a:cubicBezTo>
                      <a:lnTo>
                        <a:pt x="1" y="1"/>
                      </a:lnTo>
                      <a:cubicBezTo>
                        <a:pt x="2" y="1"/>
                        <a:pt x="2" y="1"/>
                        <a:pt x="2" y="1"/>
                      </a:cubicBezTo>
                      <a:lnTo>
                        <a:pt x="3" y="2"/>
                      </a:lnTo>
                      <a:close/>
                      <a:moveTo>
                        <a:pt x="2" y="2"/>
                      </a:moveTo>
                      <a:lnTo>
                        <a:pt x="2" y="2"/>
                      </a:lnTo>
                      <a:close/>
                      <a:moveTo>
                        <a:pt x="2" y="2"/>
                      </a:moveTo>
                      <a:cubicBezTo>
                        <a:pt x="2" y="2"/>
                        <a:pt x="1" y="3"/>
                        <a:pt x="1" y="3"/>
                      </a:cubicBezTo>
                      <a:lnTo>
                        <a:pt x="0" y="2"/>
                      </a:lnTo>
                      <a:cubicBezTo>
                        <a:pt x="0" y="2"/>
                        <a:pt x="1" y="1"/>
                        <a:pt x="1" y="1"/>
                      </a:cubicBezTo>
                      <a:lnTo>
                        <a:pt x="2" y="2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389" name="Freeform 343"/>
                <p:cNvSpPr>
                  <a:spLocks noChangeArrowheads="1"/>
                </p:cNvSpPr>
                <p:nvPr/>
              </p:nvSpPr>
              <p:spPr bwMode="auto">
                <a:xfrm>
                  <a:off x="1628" y="3336"/>
                  <a:ext cx="65" cy="12"/>
                </a:xfrm>
                <a:custGeom>
                  <a:avLst/>
                  <a:gdLst>
                    <a:gd name="T0" fmla="*/ 69419 w 48"/>
                    <a:gd name="T1" fmla="*/ 18773 h 8"/>
                    <a:gd name="T2" fmla="*/ 64110 w 48"/>
                    <a:gd name="T3" fmla="*/ 18773 h 8"/>
                    <a:gd name="T4" fmla="*/ 64110 w 48"/>
                    <a:gd name="T5" fmla="*/ 14336 h 8"/>
                    <a:gd name="T6" fmla="*/ 70964 w 48"/>
                    <a:gd name="T7" fmla="*/ 16037 h 8"/>
                    <a:gd name="T8" fmla="*/ 69419 w 48"/>
                    <a:gd name="T9" fmla="*/ 18773 h 8"/>
                    <a:gd name="T10" fmla="*/ 64110 w 48"/>
                    <a:gd name="T11" fmla="*/ 18773 h 8"/>
                    <a:gd name="T12" fmla="*/ 56608 w 48"/>
                    <a:gd name="T13" fmla="*/ 16037 h 8"/>
                    <a:gd name="T14" fmla="*/ 57513 w 48"/>
                    <a:gd name="T15" fmla="*/ 14336 h 8"/>
                    <a:gd name="T16" fmla="*/ 64110 w 48"/>
                    <a:gd name="T17" fmla="*/ 14336 h 8"/>
                    <a:gd name="T18" fmla="*/ 64110 w 48"/>
                    <a:gd name="T19" fmla="*/ 18773 h 8"/>
                    <a:gd name="T20" fmla="*/ 57513 w 48"/>
                    <a:gd name="T21" fmla="*/ 14336 h 8"/>
                    <a:gd name="T22" fmla="*/ 57513 w 48"/>
                    <a:gd name="T23" fmla="*/ 14336 h 8"/>
                    <a:gd name="T24" fmla="*/ 56608 w 48"/>
                    <a:gd name="T25" fmla="*/ 16037 h 8"/>
                    <a:gd name="T26" fmla="*/ 57513 w 48"/>
                    <a:gd name="T27" fmla="*/ 14336 h 8"/>
                    <a:gd name="T28" fmla="*/ 56608 w 48"/>
                    <a:gd name="T29" fmla="*/ 16037 h 8"/>
                    <a:gd name="T30" fmla="*/ 34397 w 48"/>
                    <a:gd name="T31" fmla="*/ 7109 h 8"/>
                    <a:gd name="T32" fmla="*/ 34397 w 48"/>
                    <a:gd name="T33" fmla="*/ 2691 h 8"/>
                    <a:gd name="T34" fmla="*/ 57513 w 48"/>
                    <a:gd name="T35" fmla="*/ 14336 h 8"/>
                    <a:gd name="T36" fmla="*/ 56608 w 48"/>
                    <a:gd name="T37" fmla="*/ 16037 h 8"/>
                    <a:gd name="T38" fmla="*/ 34397 w 48"/>
                    <a:gd name="T39" fmla="*/ 2691 h 8"/>
                    <a:gd name="T40" fmla="*/ 34397 w 48"/>
                    <a:gd name="T41" fmla="*/ 2691 h 8"/>
                    <a:gd name="T42" fmla="*/ 34397 w 48"/>
                    <a:gd name="T43" fmla="*/ 4374 h 8"/>
                    <a:gd name="T44" fmla="*/ 34397 w 48"/>
                    <a:gd name="T45" fmla="*/ 2691 h 8"/>
                    <a:gd name="T46" fmla="*/ 34397 w 48"/>
                    <a:gd name="T47" fmla="*/ 7109 h 8"/>
                    <a:gd name="T48" fmla="*/ 4293 w 48"/>
                    <a:gd name="T49" fmla="*/ 4374 h 8"/>
                    <a:gd name="T50" fmla="*/ 4293 w 48"/>
                    <a:gd name="T51" fmla="*/ 0 h 8"/>
                    <a:gd name="T52" fmla="*/ 34397 w 48"/>
                    <a:gd name="T53" fmla="*/ 2691 h 8"/>
                    <a:gd name="T54" fmla="*/ 34397 w 48"/>
                    <a:gd name="T55" fmla="*/ 7109 h 8"/>
                    <a:gd name="T56" fmla="*/ 4293 w 48"/>
                    <a:gd name="T57" fmla="*/ 0 h 8"/>
                    <a:gd name="T58" fmla="*/ 4293 w 48"/>
                    <a:gd name="T59" fmla="*/ 0 h 8"/>
                    <a:gd name="T60" fmla="*/ 4293 w 48"/>
                    <a:gd name="T61" fmla="*/ 0 h 8"/>
                    <a:gd name="T62" fmla="*/ 4293 w 48"/>
                    <a:gd name="T63" fmla="*/ 2691 h 8"/>
                    <a:gd name="T64" fmla="*/ 4293 w 48"/>
                    <a:gd name="T65" fmla="*/ 0 h 8"/>
                    <a:gd name="T66" fmla="*/ 6598 w 48"/>
                    <a:gd name="T67" fmla="*/ 2691 h 8"/>
                    <a:gd name="T68" fmla="*/ 6598 w 48"/>
                    <a:gd name="T69" fmla="*/ 2691 h 8"/>
                    <a:gd name="T70" fmla="*/ 4293 w 48"/>
                    <a:gd name="T71" fmla="*/ 0 h 8"/>
                    <a:gd name="T72" fmla="*/ 4293 w 48"/>
                    <a:gd name="T73" fmla="*/ 0 h 8"/>
                    <a:gd name="T74" fmla="*/ 6598 w 48"/>
                    <a:gd name="T75" fmla="*/ 2691 h 8"/>
                    <a:gd name="T76" fmla="*/ 4293 w 48"/>
                    <a:gd name="T77" fmla="*/ 0 h 8"/>
                    <a:gd name="T78" fmla="*/ 4293 w 48"/>
                    <a:gd name="T79" fmla="*/ 0 h 8"/>
                    <a:gd name="T80" fmla="*/ 4293 w 48"/>
                    <a:gd name="T81" fmla="*/ 2691 h 8"/>
                    <a:gd name="T82" fmla="*/ 4293 w 48"/>
                    <a:gd name="T83" fmla="*/ 0 h 8"/>
                    <a:gd name="T84" fmla="*/ 6598 w 48"/>
                    <a:gd name="T85" fmla="*/ 2691 h 8"/>
                    <a:gd name="T86" fmla="*/ 4293 w 48"/>
                    <a:gd name="T87" fmla="*/ 4374 h 8"/>
                    <a:gd name="T88" fmla="*/ 2609 w 48"/>
                    <a:gd name="T89" fmla="*/ 2691 h 8"/>
                    <a:gd name="T90" fmla="*/ 4293 w 48"/>
                    <a:gd name="T91" fmla="*/ 0 h 8"/>
                    <a:gd name="T92" fmla="*/ 6598 w 48"/>
                    <a:gd name="T93" fmla="*/ 2691 h 8"/>
                    <a:gd name="T94" fmla="*/ 4293 w 48"/>
                    <a:gd name="T95" fmla="*/ 4374 h 8"/>
                    <a:gd name="T96" fmla="*/ 1584 w 48"/>
                    <a:gd name="T97" fmla="*/ 4374 h 8"/>
                    <a:gd name="T98" fmla="*/ 0 w 48"/>
                    <a:gd name="T99" fmla="*/ 4374 h 8"/>
                    <a:gd name="T100" fmla="*/ 2609 w 48"/>
                    <a:gd name="T101" fmla="*/ 2691 h 8"/>
                    <a:gd name="T102" fmla="*/ 4293 w 48"/>
                    <a:gd name="T103" fmla="*/ 4374 h 8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</a:gdLst>
                  <a:ahLst/>
                  <a:cxnLst>
                    <a:cxn ang="T104">
                      <a:pos x="T0" y="T1"/>
                    </a:cxn>
                    <a:cxn ang="T105">
                      <a:pos x="T2" y="T3"/>
                    </a:cxn>
                    <a:cxn ang="T106">
                      <a:pos x="T4" y="T5"/>
                    </a:cxn>
                    <a:cxn ang="T107">
                      <a:pos x="T6" y="T7"/>
                    </a:cxn>
                    <a:cxn ang="T108">
                      <a:pos x="T8" y="T9"/>
                    </a:cxn>
                    <a:cxn ang="T109">
                      <a:pos x="T10" y="T11"/>
                    </a:cxn>
                    <a:cxn ang="T110">
                      <a:pos x="T12" y="T13"/>
                    </a:cxn>
                    <a:cxn ang="T111">
                      <a:pos x="T14" y="T15"/>
                    </a:cxn>
                    <a:cxn ang="T112">
                      <a:pos x="T16" y="T17"/>
                    </a:cxn>
                    <a:cxn ang="T113">
                      <a:pos x="T18" y="T19"/>
                    </a:cxn>
                    <a:cxn ang="T114">
                      <a:pos x="T20" y="T21"/>
                    </a:cxn>
                    <a:cxn ang="T115">
                      <a:pos x="T22" y="T23"/>
                    </a:cxn>
                    <a:cxn ang="T116">
                      <a:pos x="T24" y="T25"/>
                    </a:cxn>
                    <a:cxn ang="T117">
                      <a:pos x="T26" y="T27"/>
                    </a:cxn>
                    <a:cxn ang="T118">
                      <a:pos x="T28" y="T29"/>
                    </a:cxn>
                    <a:cxn ang="T119">
                      <a:pos x="T30" y="T31"/>
                    </a:cxn>
                    <a:cxn ang="T120">
                      <a:pos x="T32" y="T33"/>
                    </a:cxn>
                    <a:cxn ang="T121">
                      <a:pos x="T34" y="T35"/>
                    </a:cxn>
                    <a:cxn ang="T122">
                      <a:pos x="T36" y="T37"/>
                    </a:cxn>
                    <a:cxn ang="T123">
                      <a:pos x="T38" y="T39"/>
                    </a:cxn>
                    <a:cxn ang="T124">
                      <a:pos x="T40" y="T41"/>
                    </a:cxn>
                    <a:cxn ang="T125">
                      <a:pos x="T42" y="T43"/>
                    </a:cxn>
                    <a:cxn ang="T126">
                      <a:pos x="T44" y="T45"/>
                    </a:cxn>
                    <a:cxn ang="T127">
                      <a:pos x="T46" y="T47"/>
                    </a:cxn>
                    <a:cxn ang="T128">
                      <a:pos x="T48" y="T49"/>
                    </a:cxn>
                    <a:cxn ang="T129">
                      <a:pos x="T50" y="T51"/>
                    </a:cxn>
                    <a:cxn ang="T130">
                      <a:pos x="T52" y="T53"/>
                    </a:cxn>
                    <a:cxn ang="T131">
                      <a:pos x="T54" y="T55"/>
                    </a:cxn>
                    <a:cxn ang="T132">
                      <a:pos x="T56" y="T57"/>
                    </a:cxn>
                    <a:cxn ang="T133">
                      <a:pos x="T58" y="T59"/>
                    </a:cxn>
                    <a:cxn ang="T134">
                      <a:pos x="T60" y="T61"/>
                    </a:cxn>
                    <a:cxn ang="T135">
                      <a:pos x="T62" y="T63"/>
                    </a:cxn>
                    <a:cxn ang="T136">
                      <a:pos x="T64" y="T65"/>
                    </a:cxn>
                    <a:cxn ang="T137">
                      <a:pos x="T66" y="T67"/>
                    </a:cxn>
                    <a:cxn ang="T138">
                      <a:pos x="T68" y="T69"/>
                    </a:cxn>
                    <a:cxn ang="T139">
                      <a:pos x="T70" y="T71"/>
                    </a:cxn>
                    <a:cxn ang="T140">
                      <a:pos x="T72" y="T73"/>
                    </a:cxn>
                    <a:cxn ang="T141">
                      <a:pos x="T74" y="T75"/>
                    </a:cxn>
                    <a:cxn ang="T142">
                      <a:pos x="T76" y="T77"/>
                    </a:cxn>
                    <a:cxn ang="T143">
                      <a:pos x="T78" y="T79"/>
                    </a:cxn>
                    <a:cxn ang="T144">
                      <a:pos x="T80" y="T81"/>
                    </a:cxn>
                    <a:cxn ang="T145">
                      <a:pos x="T82" y="T83"/>
                    </a:cxn>
                    <a:cxn ang="T146">
                      <a:pos x="T84" y="T85"/>
                    </a:cxn>
                    <a:cxn ang="T147">
                      <a:pos x="T86" y="T87"/>
                    </a:cxn>
                    <a:cxn ang="T148">
                      <a:pos x="T88" y="T89"/>
                    </a:cxn>
                    <a:cxn ang="T149">
                      <a:pos x="T90" y="T91"/>
                    </a:cxn>
                    <a:cxn ang="T150">
                      <a:pos x="T92" y="T93"/>
                    </a:cxn>
                    <a:cxn ang="T151">
                      <a:pos x="T94" y="T95"/>
                    </a:cxn>
                    <a:cxn ang="T152">
                      <a:pos x="T96" y="T97"/>
                    </a:cxn>
                    <a:cxn ang="T153">
                      <a:pos x="T98" y="T99"/>
                    </a:cxn>
                    <a:cxn ang="T154">
                      <a:pos x="T100" y="T101"/>
                    </a:cxn>
                    <a:cxn ang="T155">
                      <a:pos x="T102" y="T103"/>
                    </a:cxn>
                  </a:cxnLst>
                  <a:rect l="0" t="0" r="r" b="b"/>
                  <a:pathLst>
                    <a:path w="48" h="8">
                      <a:moveTo>
                        <a:pt x="47" y="8"/>
                      </a:moveTo>
                      <a:cubicBezTo>
                        <a:pt x="46" y="8"/>
                        <a:pt x="44" y="8"/>
                        <a:pt x="43" y="8"/>
                      </a:cubicBezTo>
                      <a:lnTo>
                        <a:pt x="43" y="6"/>
                      </a:lnTo>
                      <a:cubicBezTo>
                        <a:pt x="45" y="6"/>
                        <a:pt x="47" y="6"/>
                        <a:pt x="48" y="7"/>
                      </a:cubicBezTo>
                      <a:lnTo>
                        <a:pt x="47" y="8"/>
                      </a:lnTo>
                      <a:close/>
                      <a:moveTo>
                        <a:pt x="43" y="8"/>
                      </a:moveTo>
                      <a:cubicBezTo>
                        <a:pt x="41" y="8"/>
                        <a:pt x="39" y="8"/>
                        <a:pt x="38" y="7"/>
                      </a:cubicBezTo>
                      <a:lnTo>
                        <a:pt x="39" y="6"/>
                      </a:lnTo>
                      <a:cubicBezTo>
                        <a:pt x="40" y="7"/>
                        <a:pt x="41" y="7"/>
                        <a:pt x="43" y="6"/>
                      </a:cubicBezTo>
                      <a:lnTo>
                        <a:pt x="43" y="8"/>
                      </a:lnTo>
                      <a:close/>
                      <a:moveTo>
                        <a:pt x="39" y="6"/>
                      </a:moveTo>
                      <a:lnTo>
                        <a:pt x="39" y="6"/>
                      </a:lnTo>
                      <a:lnTo>
                        <a:pt x="38" y="7"/>
                      </a:lnTo>
                      <a:lnTo>
                        <a:pt x="39" y="6"/>
                      </a:lnTo>
                      <a:close/>
                      <a:moveTo>
                        <a:pt x="38" y="7"/>
                      </a:moveTo>
                      <a:cubicBezTo>
                        <a:pt x="33" y="5"/>
                        <a:pt x="29" y="4"/>
                        <a:pt x="23" y="3"/>
                      </a:cubicBezTo>
                      <a:lnTo>
                        <a:pt x="23" y="1"/>
                      </a:lnTo>
                      <a:cubicBezTo>
                        <a:pt x="29" y="3"/>
                        <a:pt x="34" y="4"/>
                        <a:pt x="39" y="6"/>
                      </a:cubicBezTo>
                      <a:lnTo>
                        <a:pt x="38" y="7"/>
                      </a:lnTo>
                      <a:close/>
                      <a:moveTo>
                        <a:pt x="23" y="1"/>
                      </a:moveTo>
                      <a:lnTo>
                        <a:pt x="23" y="1"/>
                      </a:lnTo>
                      <a:lnTo>
                        <a:pt x="23" y="2"/>
                      </a:lnTo>
                      <a:lnTo>
                        <a:pt x="23" y="1"/>
                      </a:lnTo>
                      <a:close/>
                      <a:moveTo>
                        <a:pt x="23" y="3"/>
                      </a:moveTo>
                      <a:cubicBezTo>
                        <a:pt x="18" y="2"/>
                        <a:pt x="11" y="1"/>
                        <a:pt x="3" y="2"/>
                      </a:cubicBezTo>
                      <a:lnTo>
                        <a:pt x="3" y="0"/>
                      </a:lnTo>
                      <a:cubicBezTo>
                        <a:pt x="11" y="0"/>
                        <a:pt x="18" y="0"/>
                        <a:pt x="23" y="1"/>
                      </a:cubicBezTo>
                      <a:lnTo>
                        <a:pt x="23" y="3"/>
                      </a:lnTo>
                      <a:close/>
                      <a:moveTo>
                        <a:pt x="3" y="0"/>
                      </a:moveTo>
                      <a:lnTo>
                        <a:pt x="3" y="0"/>
                      </a:lnTo>
                      <a:lnTo>
                        <a:pt x="3" y="1"/>
                      </a:lnTo>
                      <a:lnTo>
                        <a:pt x="3" y="0"/>
                      </a:lnTo>
                      <a:close/>
                      <a:moveTo>
                        <a:pt x="4" y="1"/>
                      </a:moveTo>
                      <a:lnTo>
                        <a:pt x="4" y="1"/>
                      </a:lnTo>
                      <a:lnTo>
                        <a:pt x="3" y="0"/>
                      </a:lnTo>
                      <a:lnTo>
                        <a:pt x="4" y="1"/>
                      </a:lnTo>
                      <a:close/>
                      <a:moveTo>
                        <a:pt x="3" y="0"/>
                      </a:moveTo>
                      <a:lnTo>
                        <a:pt x="3" y="0"/>
                      </a:lnTo>
                      <a:lnTo>
                        <a:pt x="3" y="1"/>
                      </a:lnTo>
                      <a:lnTo>
                        <a:pt x="3" y="0"/>
                      </a:lnTo>
                      <a:close/>
                      <a:moveTo>
                        <a:pt x="4" y="1"/>
                      </a:moveTo>
                      <a:cubicBezTo>
                        <a:pt x="3" y="2"/>
                        <a:pt x="3" y="2"/>
                        <a:pt x="3" y="2"/>
                      </a:cubicBezTo>
                      <a:lnTo>
                        <a:pt x="2" y="1"/>
                      </a:lnTo>
                      <a:cubicBezTo>
                        <a:pt x="2" y="1"/>
                        <a:pt x="3" y="1"/>
                        <a:pt x="3" y="0"/>
                      </a:cubicBezTo>
                      <a:lnTo>
                        <a:pt x="4" y="1"/>
                      </a:lnTo>
                      <a:close/>
                      <a:moveTo>
                        <a:pt x="3" y="2"/>
                      </a:moveTo>
                      <a:cubicBezTo>
                        <a:pt x="2" y="2"/>
                        <a:pt x="2" y="2"/>
                        <a:pt x="1" y="2"/>
                      </a:cubicBezTo>
                      <a:lnTo>
                        <a:pt x="0" y="2"/>
                      </a:lnTo>
                      <a:cubicBezTo>
                        <a:pt x="1" y="1"/>
                        <a:pt x="1" y="1"/>
                        <a:pt x="2" y="1"/>
                      </a:cubicBezTo>
                      <a:lnTo>
                        <a:pt x="3" y="2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390" name="Freeform 344"/>
                <p:cNvSpPr>
                  <a:spLocks noChangeArrowheads="1"/>
                </p:cNvSpPr>
                <p:nvPr/>
              </p:nvSpPr>
              <p:spPr bwMode="auto">
                <a:xfrm>
                  <a:off x="1580" y="3531"/>
                  <a:ext cx="130" cy="33"/>
                </a:xfrm>
                <a:custGeom>
                  <a:avLst/>
                  <a:gdLst>
                    <a:gd name="T0" fmla="*/ 145896 w 95"/>
                    <a:gd name="T1" fmla="*/ 0 h 19"/>
                    <a:gd name="T2" fmla="*/ 135699 w 95"/>
                    <a:gd name="T3" fmla="*/ 13645 h 19"/>
                    <a:gd name="T4" fmla="*/ 45445 w 95"/>
                    <a:gd name="T5" fmla="*/ 109801 h 19"/>
                    <a:gd name="T6" fmla="*/ 23278 w 95"/>
                    <a:gd name="T7" fmla="*/ 152771 h 19"/>
                    <a:gd name="T8" fmla="*/ 0 w 95"/>
                    <a:gd name="T9" fmla="*/ 135343 h 19"/>
                    <a:gd name="T10" fmla="*/ 0 w 95"/>
                    <a:gd name="T11" fmla="*/ 135343 h 19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95" h="19">
                      <a:moveTo>
                        <a:pt x="95" y="0"/>
                      </a:moveTo>
                      <a:cubicBezTo>
                        <a:pt x="92" y="1"/>
                        <a:pt x="89" y="2"/>
                        <a:pt x="88" y="2"/>
                      </a:cubicBezTo>
                      <a:cubicBezTo>
                        <a:pt x="69" y="3"/>
                        <a:pt x="50" y="8"/>
                        <a:pt x="30" y="13"/>
                      </a:cubicBezTo>
                      <a:cubicBezTo>
                        <a:pt x="27" y="16"/>
                        <a:pt x="19" y="18"/>
                        <a:pt x="15" y="18"/>
                      </a:cubicBezTo>
                      <a:cubicBezTo>
                        <a:pt x="10" y="17"/>
                        <a:pt x="2" y="19"/>
                        <a:pt x="0" y="16"/>
                      </a:cubicBezTo>
                      <a:cubicBezTo>
                        <a:pt x="0" y="16"/>
                        <a:pt x="0" y="16"/>
                        <a:pt x="0" y="16"/>
                      </a:cubicBezTo>
                    </a:path>
                  </a:pathLst>
                </a:custGeom>
                <a:noFill/>
                <a:ln w="9525" cap="sq">
                  <a:solidFill>
                    <a:srgbClr val="C1C0B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391" name="Freeform 345"/>
                <p:cNvSpPr>
                  <a:spLocks noChangeArrowheads="1"/>
                </p:cNvSpPr>
                <p:nvPr/>
              </p:nvSpPr>
              <p:spPr bwMode="auto">
                <a:xfrm>
                  <a:off x="1568" y="3589"/>
                  <a:ext cx="86" cy="36"/>
                </a:xfrm>
                <a:custGeom>
                  <a:avLst/>
                  <a:gdLst>
                    <a:gd name="T0" fmla="*/ 1988 w 62"/>
                    <a:gd name="T1" fmla="*/ 0 h 21"/>
                    <a:gd name="T2" fmla="*/ 3307 w 62"/>
                    <a:gd name="T3" fmla="*/ 12125 h 21"/>
                    <a:gd name="T4" fmla="*/ 1988 w 62"/>
                    <a:gd name="T5" fmla="*/ 20227 h 21"/>
                    <a:gd name="T6" fmla="*/ 0 w 62"/>
                    <a:gd name="T7" fmla="*/ 7279 h 21"/>
                    <a:gd name="T8" fmla="*/ 1988 w 62"/>
                    <a:gd name="T9" fmla="*/ 0 h 21"/>
                    <a:gd name="T10" fmla="*/ 3307 w 62"/>
                    <a:gd name="T11" fmla="*/ 12125 h 21"/>
                    <a:gd name="T12" fmla="*/ 26034 w 62"/>
                    <a:gd name="T13" fmla="*/ 74947 h 21"/>
                    <a:gd name="T14" fmla="*/ 26034 w 62"/>
                    <a:gd name="T15" fmla="*/ 83196 h 21"/>
                    <a:gd name="T16" fmla="*/ 1988 w 62"/>
                    <a:gd name="T17" fmla="*/ 20227 h 21"/>
                    <a:gd name="T18" fmla="*/ 3307 w 62"/>
                    <a:gd name="T19" fmla="*/ 12125 h 21"/>
                    <a:gd name="T20" fmla="*/ 26034 w 62"/>
                    <a:gd name="T21" fmla="*/ 83196 h 21"/>
                    <a:gd name="T22" fmla="*/ 26034 w 62"/>
                    <a:gd name="T23" fmla="*/ 83196 h 21"/>
                    <a:gd name="T24" fmla="*/ 26034 w 62"/>
                    <a:gd name="T25" fmla="*/ 83196 h 21"/>
                    <a:gd name="T26" fmla="*/ 26034 w 62"/>
                    <a:gd name="T27" fmla="*/ 74947 h 21"/>
                    <a:gd name="T28" fmla="*/ 26034 w 62"/>
                    <a:gd name="T29" fmla="*/ 74947 h 21"/>
                    <a:gd name="T30" fmla="*/ 26034 w 62"/>
                    <a:gd name="T31" fmla="*/ 83196 h 21"/>
                    <a:gd name="T32" fmla="*/ 26034 w 62"/>
                    <a:gd name="T33" fmla="*/ 83196 h 21"/>
                    <a:gd name="T34" fmla="*/ 26034 w 62"/>
                    <a:gd name="T35" fmla="*/ 74947 h 21"/>
                    <a:gd name="T36" fmla="*/ 26034 w 62"/>
                    <a:gd name="T37" fmla="*/ 74947 h 21"/>
                    <a:gd name="T38" fmla="*/ 41828 w 62"/>
                    <a:gd name="T39" fmla="*/ 83196 h 21"/>
                    <a:gd name="T40" fmla="*/ 39560 w 62"/>
                    <a:gd name="T41" fmla="*/ 93600 h 21"/>
                    <a:gd name="T42" fmla="*/ 26034 w 62"/>
                    <a:gd name="T43" fmla="*/ 83196 h 21"/>
                    <a:gd name="T44" fmla="*/ 26034 w 62"/>
                    <a:gd name="T45" fmla="*/ 74947 h 21"/>
                    <a:gd name="T46" fmla="*/ 41828 w 62"/>
                    <a:gd name="T47" fmla="*/ 83196 h 21"/>
                    <a:gd name="T48" fmla="*/ 59153 w 62"/>
                    <a:gd name="T49" fmla="*/ 95373 h 21"/>
                    <a:gd name="T50" fmla="*/ 56843 w 62"/>
                    <a:gd name="T51" fmla="*/ 106099 h 21"/>
                    <a:gd name="T52" fmla="*/ 39560 w 62"/>
                    <a:gd name="T53" fmla="*/ 93600 h 21"/>
                    <a:gd name="T54" fmla="*/ 41828 w 62"/>
                    <a:gd name="T55" fmla="*/ 83196 h 21"/>
                    <a:gd name="T56" fmla="*/ 59153 w 62"/>
                    <a:gd name="T57" fmla="*/ 95373 h 21"/>
                    <a:gd name="T58" fmla="*/ 59153 w 62"/>
                    <a:gd name="T59" fmla="*/ 95373 h 21"/>
                    <a:gd name="T60" fmla="*/ 59153 w 62"/>
                    <a:gd name="T61" fmla="*/ 95373 h 21"/>
                    <a:gd name="T62" fmla="*/ 59153 w 62"/>
                    <a:gd name="T63" fmla="*/ 95373 h 21"/>
                    <a:gd name="T64" fmla="*/ 59153 w 62"/>
                    <a:gd name="T65" fmla="*/ 95373 h 21"/>
                    <a:gd name="T66" fmla="*/ 81127 w 62"/>
                    <a:gd name="T67" fmla="*/ 133113 h 21"/>
                    <a:gd name="T68" fmla="*/ 79750 w 62"/>
                    <a:gd name="T69" fmla="*/ 138648 h 21"/>
                    <a:gd name="T70" fmla="*/ 56843 w 62"/>
                    <a:gd name="T71" fmla="*/ 106099 h 21"/>
                    <a:gd name="T72" fmla="*/ 59153 w 62"/>
                    <a:gd name="T73" fmla="*/ 95373 h 21"/>
                    <a:gd name="T74" fmla="*/ 81127 w 62"/>
                    <a:gd name="T75" fmla="*/ 133113 h 21"/>
                    <a:gd name="T76" fmla="*/ 115448 w 62"/>
                    <a:gd name="T77" fmla="*/ 118104 h 21"/>
                    <a:gd name="T78" fmla="*/ 117332 w 62"/>
                    <a:gd name="T79" fmla="*/ 124925 h 21"/>
                    <a:gd name="T80" fmla="*/ 79750 w 62"/>
                    <a:gd name="T81" fmla="*/ 138648 h 21"/>
                    <a:gd name="T82" fmla="*/ 81127 w 62"/>
                    <a:gd name="T83" fmla="*/ 133113 h 21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</a:gdLst>
                  <a:ahLst/>
                  <a:cxnLst>
                    <a:cxn ang="T84">
                      <a:pos x="T0" y="T1"/>
                    </a:cxn>
                    <a:cxn ang="T85">
                      <a:pos x="T2" y="T3"/>
                    </a:cxn>
                    <a:cxn ang="T86">
                      <a:pos x="T4" y="T5"/>
                    </a:cxn>
                    <a:cxn ang="T87">
                      <a:pos x="T6" y="T7"/>
                    </a:cxn>
                    <a:cxn ang="T88">
                      <a:pos x="T8" y="T9"/>
                    </a:cxn>
                    <a:cxn ang="T89">
                      <a:pos x="T10" y="T11"/>
                    </a:cxn>
                    <a:cxn ang="T90">
                      <a:pos x="T12" y="T13"/>
                    </a:cxn>
                    <a:cxn ang="T91">
                      <a:pos x="T14" y="T15"/>
                    </a:cxn>
                    <a:cxn ang="T92">
                      <a:pos x="T16" y="T17"/>
                    </a:cxn>
                    <a:cxn ang="T93">
                      <a:pos x="T18" y="T19"/>
                    </a:cxn>
                    <a:cxn ang="T94">
                      <a:pos x="T20" y="T21"/>
                    </a:cxn>
                    <a:cxn ang="T95">
                      <a:pos x="T22" y="T23"/>
                    </a:cxn>
                    <a:cxn ang="T96">
                      <a:pos x="T24" y="T25"/>
                    </a:cxn>
                    <a:cxn ang="T97">
                      <a:pos x="T26" y="T27"/>
                    </a:cxn>
                    <a:cxn ang="T98">
                      <a:pos x="T28" y="T29"/>
                    </a:cxn>
                    <a:cxn ang="T99">
                      <a:pos x="T30" y="T31"/>
                    </a:cxn>
                    <a:cxn ang="T100">
                      <a:pos x="T32" y="T33"/>
                    </a:cxn>
                    <a:cxn ang="T101">
                      <a:pos x="T34" y="T35"/>
                    </a:cxn>
                    <a:cxn ang="T102">
                      <a:pos x="T36" y="T37"/>
                    </a:cxn>
                    <a:cxn ang="T103">
                      <a:pos x="T38" y="T39"/>
                    </a:cxn>
                    <a:cxn ang="T104">
                      <a:pos x="T40" y="T41"/>
                    </a:cxn>
                    <a:cxn ang="T105">
                      <a:pos x="T42" y="T43"/>
                    </a:cxn>
                    <a:cxn ang="T106">
                      <a:pos x="T44" y="T45"/>
                    </a:cxn>
                    <a:cxn ang="T107">
                      <a:pos x="T46" y="T47"/>
                    </a:cxn>
                    <a:cxn ang="T108">
                      <a:pos x="T48" y="T49"/>
                    </a:cxn>
                    <a:cxn ang="T109">
                      <a:pos x="T50" y="T51"/>
                    </a:cxn>
                    <a:cxn ang="T110">
                      <a:pos x="T52" y="T53"/>
                    </a:cxn>
                    <a:cxn ang="T111">
                      <a:pos x="T54" y="T55"/>
                    </a:cxn>
                    <a:cxn ang="T112">
                      <a:pos x="T56" y="T57"/>
                    </a:cxn>
                    <a:cxn ang="T113">
                      <a:pos x="T58" y="T59"/>
                    </a:cxn>
                    <a:cxn ang="T114">
                      <a:pos x="T60" y="T61"/>
                    </a:cxn>
                    <a:cxn ang="T115">
                      <a:pos x="T62" y="T63"/>
                    </a:cxn>
                    <a:cxn ang="T116">
                      <a:pos x="T64" y="T65"/>
                    </a:cxn>
                    <a:cxn ang="T117">
                      <a:pos x="T66" y="T67"/>
                    </a:cxn>
                    <a:cxn ang="T118">
                      <a:pos x="T68" y="T69"/>
                    </a:cxn>
                    <a:cxn ang="T119">
                      <a:pos x="T70" y="T71"/>
                    </a:cxn>
                    <a:cxn ang="T120">
                      <a:pos x="T72" y="T73"/>
                    </a:cxn>
                    <a:cxn ang="T121">
                      <a:pos x="T74" y="T75"/>
                    </a:cxn>
                    <a:cxn ang="T122">
                      <a:pos x="T76" y="T77"/>
                    </a:cxn>
                    <a:cxn ang="T123">
                      <a:pos x="T78" y="T79"/>
                    </a:cxn>
                    <a:cxn ang="T124">
                      <a:pos x="T80" y="T81"/>
                    </a:cxn>
                    <a:cxn ang="T125">
                      <a:pos x="T82" y="T83"/>
                    </a:cxn>
                  </a:cxnLst>
                  <a:rect l="0" t="0" r="r" b="b"/>
                  <a:pathLst>
                    <a:path w="62" h="21">
                      <a:moveTo>
                        <a:pt x="1" y="0"/>
                      </a:moveTo>
                      <a:cubicBezTo>
                        <a:pt x="1" y="1"/>
                        <a:pt x="2" y="2"/>
                        <a:pt x="2" y="2"/>
                      </a:cubicBezTo>
                      <a:lnTo>
                        <a:pt x="1" y="3"/>
                      </a:lnTo>
                      <a:cubicBezTo>
                        <a:pt x="1" y="2"/>
                        <a:pt x="0" y="2"/>
                        <a:pt x="0" y="1"/>
                      </a:cubicBezTo>
                      <a:lnTo>
                        <a:pt x="1" y="0"/>
                      </a:lnTo>
                      <a:close/>
                      <a:moveTo>
                        <a:pt x="2" y="2"/>
                      </a:moveTo>
                      <a:cubicBezTo>
                        <a:pt x="5" y="6"/>
                        <a:pt x="7" y="10"/>
                        <a:pt x="14" y="11"/>
                      </a:cubicBezTo>
                      <a:lnTo>
                        <a:pt x="14" y="12"/>
                      </a:lnTo>
                      <a:cubicBezTo>
                        <a:pt x="6" y="11"/>
                        <a:pt x="4" y="7"/>
                        <a:pt x="1" y="3"/>
                      </a:cubicBezTo>
                      <a:lnTo>
                        <a:pt x="2" y="2"/>
                      </a:lnTo>
                      <a:close/>
                      <a:moveTo>
                        <a:pt x="14" y="12"/>
                      </a:moveTo>
                      <a:lnTo>
                        <a:pt x="14" y="12"/>
                      </a:lnTo>
                      <a:close/>
                      <a:moveTo>
                        <a:pt x="14" y="11"/>
                      </a:moveTo>
                      <a:lnTo>
                        <a:pt x="14" y="11"/>
                      </a:lnTo>
                      <a:lnTo>
                        <a:pt x="14" y="12"/>
                      </a:lnTo>
                      <a:lnTo>
                        <a:pt x="14" y="11"/>
                      </a:lnTo>
                      <a:close/>
                      <a:moveTo>
                        <a:pt x="14" y="11"/>
                      </a:moveTo>
                      <a:cubicBezTo>
                        <a:pt x="16" y="12"/>
                        <a:pt x="19" y="12"/>
                        <a:pt x="22" y="12"/>
                      </a:cubicBezTo>
                      <a:lnTo>
                        <a:pt x="21" y="13"/>
                      </a:lnTo>
                      <a:cubicBezTo>
                        <a:pt x="19" y="13"/>
                        <a:pt x="16" y="13"/>
                        <a:pt x="14" y="12"/>
                      </a:cubicBezTo>
                      <a:lnTo>
                        <a:pt x="14" y="11"/>
                      </a:lnTo>
                      <a:close/>
                      <a:moveTo>
                        <a:pt x="22" y="12"/>
                      </a:moveTo>
                      <a:cubicBezTo>
                        <a:pt x="25" y="12"/>
                        <a:pt x="29" y="12"/>
                        <a:pt x="31" y="14"/>
                      </a:cubicBezTo>
                      <a:lnTo>
                        <a:pt x="30" y="15"/>
                      </a:lnTo>
                      <a:cubicBezTo>
                        <a:pt x="29" y="14"/>
                        <a:pt x="25" y="13"/>
                        <a:pt x="21" y="13"/>
                      </a:cubicBezTo>
                      <a:lnTo>
                        <a:pt x="22" y="12"/>
                      </a:lnTo>
                      <a:close/>
                      <a:moveTo>
                        <a:pt x="31" y="14"/>
                      </a:moveTo>
                      <a:lnTo>
                        <a:pt x="31" y="14"/>
                      </a:lnTo>
                      <a:close/>
                      <a:moveTo>
                        <a:pt x="31" y="14"/>
                      </a:moveTo>
                      <a:cubicBezTo>
                        <a:pt x="34" y="16"/>
                        <a:pt x="38" y="18"/>
                        <a:pt x="43" y="19"/>
                      </a:cubicBezTo>
                      <a:lnTo>
                        <a:pt x="42" y="20"/>
                      </a:lnTo>
                      <a:cubicBezTo>
                        <a:pt x="37" y="19"/>
                        <a:pt x="33" y="17"/>
                        <a:pt x="30" y="15"/>
                      </a:cubicBezTo>
                      <a:lnTo>
                        <a:pt x="31" y="14"/>
                      </a:lnTo>
                      <a:close/>
                      <a:moveTo>
                        <a:pt x="43" y="19"/>
                      </a:moveTo>
                      <a:cubicBezTo>
                        <a:pt x="48" y="20"/>
                        <a:pt x="54" y="20"/>
                        <a:pt x="61" y="17"/>
                      </a:cubicBezTo>
                      <a:lnTo>
                        <a:pt x="62" y="18"/>
                      </a:lnTo>
                      <a:cubicBezTo>
                        <a:pt x="54" y="21"/>
                        <a:pt x="47" y="21"/>
                        <a:pt x="42" y="20"/>
                      </a:cubicBezTo>
                      <a:lnTo>
                        <a:pt x="43" y="19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392" name="Freeform 346"/>
                <p:cNvSpPr>
                  <a:spLocks noChangeArrowheads="1"/>
                </p:cNvSpPr>
                <p:nvPr/>
              </p:nvSpPr>
              <p:spPr bwMode="auto">
                <a:xfrm>
                  <a:off x="1495" y="3575"/>
                  <a:ext cx="60" cy="10"/>
                </a:xfrm>
                <a:custGeom>
                  <a:avLst/>
                  <a:gdLst>
                    <a:gd name="T0" fmla="*/ 0 w 44"/>
                    <a:gd name="T1" fmla="*/ 2539 h 7"/>
                    <a:gd name="T2" fmla="*/ 20265 w 44"/>
                    <a:gd name="T3" fmla="*/ 1613 h 7"/>
                    <a:gd name="T4" fmla="*/ 55780 w 44"/>
                    <a:gd name="T5" fmla="*/ 6986 h 7"/>
                    <a:gd name="T6" fmla="*/ 74052 w 44"/>
                    <a:gd name="T7" fmla="*/ 2539 h 7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44" h="7">
                      <a:moveTo>
                        <a:pt x="0" y="2"/>
                      </a:moveTo>
                      <a:cubicBezTo>
                        <a:pt x="6" y="0"/>
                        <a:pt x="9" y="1"/>
                        <a:pt x="12" y="1"/>
                      </a:cubicBezTo>
                      <a:cubicBezTo>
                        <a:pt x="20" y="2"/>
                        <a:pt x="26" y="4"/>
                        <a:pt x="33" y="6"/>
                      </a:cubicBezTo>
                      <a:cubicBezTo>
                        <a:pt x="36" y="7"/>
                        <a:pt x="40" y="4"/>
                        <a:pt x="44" y="2"/>
                      </a:cubicBezTo>
                    </a:path>
                  </a:pathLst>
                </a:custGeom>
                <a:noFill/>
                <a:ln w="9525" cap="sq">
                  <a:solidFill>
                    <a:srgbClr val="C1C0B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393" name="Freeform 347"/>
                <p:cNvSpPr>
                  <a:spLocks noChangeArrowheads="1"/>
                </p:cNvSpPr>
                <p:nvPr/>
              </p:nvSpPr>
              <p:spPr bwMode="auto">
                <a:xfrm>
                  <a:off x="1488" y="3608"/>
                  <a:ext cx="61" cy="12"/>
                </a:xfrm>
                <a:custGeom>
                  <a:avLst/>
                  <a:gdLst>
                    <a:gd name="T0" fmla="*/ 1595 w 45"/>
                    <a:gd name="T1" fmla="*/ 0 h 8"/>
                    <a:gd name="T2" fmla="*/ 1595 w 45"/>
                    <a:gd name="T3" fmla="*/ 0 h 8"/>
                    <a:gd name="T4" fmla="*/ 0 w 45"/>
                    <a:gd name="T5" fmla="*/ 2691 h 8"/>
                    <a:gd name="T6" fmla="*/ 0 w 45"/>
                    <a:gd name="T7" fmla="*/ 2691 h 8"/>
                    <a:gd name="T8" fmla="*/ 1595 w 45"/>
                    <a:gd name="T9" fmla="*/ 0 h 8"/>
                    <a:gd name="T10" fmla="*/ 1595 w 45"/>
                    <a:gd name="T11" fmla="*/ 0 h 8"/>
                    <a:gd name="T12" fmla="*/ 43202 w 45"/>
                    <a:gd name="T13" fmla="*/ 14336 h 8"/>
                    <a:gd name="T14" fmla="*/ 43202 w 45"/>
                    <a:gd name="T15" fmla="*/ 16037 h 8"/>
                    <a:gd name="T16" fmla="*/ 0 w 45"/>
                    <a:gd name="T17" fmla="*/ 2691 h 8"/>
                    <a:gd name="T18" fmla="*/ 1595 w 45"/>
                    <a:gd name="T19" fmla="*/ 0 h 8"/>
                    <a:gd name="T20" fmla="*/ 43202 w 45"/>
                    <a:gd name="T21" fmla="*/ 14336 h 8"/>
                    <a:gd name="T22" fmla="*/ 66798 w 45"/>
                    <a:gd name="T23" fmla="*/ 16037 h 8"/>
                    <a:gd name="T24" fmla="*/ 64356 w 45"/>
                    <a:gd name="T25" fmla="*/ 18773 h 8"/>
                    <a:gd name="T26" fmla="*/ 43202 w 45"/>
                    <a:gd name="T27" fmla="*/ 16037 h 8"/>
                    <a:gd name="T28" fmla="*/ 43202 w 45"/>
                    <a:gd name="T29" fmla="*/ 14336 h 8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</a:gdLst>
                  <a:ahLst/>
                  <a:cxnLst>
                    <a:cxn ang="T30">
                      <a:pos x="T0" y="T1"/>
                    </a:cxn>
                    <a:cxn ang="T31">
                      <a:pos x="T2" y="T3"/>
                    </a:cxn>
                    <a:cxn ang="T32">
                      <a:pos x="T4" y="T5"/>
                    </a:cxn>
                    <a:cxn ang="T33">
                      <a:pos x="T6" y="T7"/>
                    </a:cxn>
                    <a:cxn ang="T34">
                      <a:pos x="T8" y="T9"/>
                    </a:cxn>
                    <a:cxn ang="T35">
                      <a:pos x="T10" y="T11"/>
                    </a:cxn>
                    <a:cxn ang="T36">
                      <a:pos x="T12" y="T13"/>
                    </a:cxn>
                    <a:cxn ang="T37">
                      <a:pos x="T14" y="T15"/>
                    </a:cxn>
                    <a:cxn ang="T38">
                      <a:pos x="T16" y="T17"/>
                    </a:cxn>
                    <a:cxn ang="T39">
                      <a:pos x="T18" y="T19"/>
                    </a:cxn>
                    <a:cxn ang="T40">
                      <a:pos x="T20" y="T21"/>
                    </a:cxn>
                    <a:cxn ang="T41">
                      <a:pos x="T22" y="T23"/>
                    </a:cxn>
                    <a:cxn ang="T42">
                      <a:pos x="T24" y="T25"/>
                    </a:cxn>
                    <a:cxn ang="T43">
                      <a:pos x="T26" y="T27"/>
                    </a:cxn>
                    <a:cxn ang="T44">
                      <a:pos x="T28" y="T29"/>
                    </a:cxn>
                  </a:cxnLst>
                  <a:rect l="0" t="0" r="r" b="b"/>
                  <a:pathLst>
                    <a:path w="45" h="8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1"/>
                      </a:lnTo>
                      <a:lnTo>
                        <a:pt x="1" y="0"/>
                      </a:lnTo>
                      <a:close/>
                      <a:moveTo>
                        <a:pt x="1" y="0"/>
                      </a:moveTo>
                      <a:cubicBezTo>
                        <a:pt x="6" y="4"/>
                        <a:pt x="17" y="5"/>
                        <a:pt x="29" y="6"/>
                      </a:cubicBezTo>
                      <a:lnTo>
                        <a:pt x="29" y="7"/>
                      </a:lnTo>
                      <a:cubicBezTo>
                        <a:pt x="17" y="6"/>
                        <a:pt x="5" y="6"/>
                        <a:pt x="0" y="1"/>
                      </a:cubicBezTo>
                      <a:lnTo>
                        <a:pt x="1" y="0"/>
                      </a:lnTo>
                      <a:close/>
                      <a:moveTo>
                        <a:pt x="29" y="6"/>
                      </a:moveTo>
                      <a:cubicBezTo>
                        <a:pt x="34" y="6"/>
                        <a:pt x="40" y="6"/>
                        <a:pt x="45" y="7"/>
                      </a:cubicBezTo>
                      <a:lnTo>
                        <a:pt x="44" y="8"/>
                      </a:lnTo>
                      <a:cubicBezTo>
                        <a:pt x="39" y="8"/>
                        <a:pt x="34" y="7"/>
                        <a:pt x="29" y="7"/>
                      </a:cubicBezTo>
                      <a:lnTo>
                        <a:pt x="29" y="6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394" name="Freeform 348"/>
                <p:cNvSpPr>
                  <a:spLocks noChangeArrowheads="1"/>
                </p:cNvSpPr>
                <p:nvPr/>
              </p:nvSpPr>
              <p:spPr bwMode="auto">
                <a:xfrm>
                  <a:off x="1552" y="3670"/>
                  <a:ext cx="59" cy="11"/>
                </a:xfrm>
                <a:custGeom>
                  <a:avLst/>
                  <a:gdLst>
                    <a:gd name="T0" fmla="*/ 0 w 43"/>
                    <a:gd name="T1" fmla="*/ 9982 h 7"/>
                    <a:gd name="T2" fmla="*/ 19883 w 43"/>
                    <a:gd name="T3" fmla="*/ 5825 h 7"/>
                    <a:gd name="T4" fmla="*/ 53418 w 43"/>
                    <a:gd name="T5" fmla="*/ 32782 h 7"/>
                    <a:gd name="T6" fmla="*/ 71269 w 43"/>
                    <a:gd name="T7" fmla="*/ 9982 h 7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43" h="7">
                      <a:moveTo>
                        <a:pt x="0" y="2"/>
                      </a:moveTo>
                      <a:cubicBezTo>
                        <a:pt x="5" y="0"/>
                        <a:pt x="9" y="0"/>
                        <a:pt x="12" y="1"/>
                      </a:cubicBezTo>
                      <a:cubicBezTo>
                        <a:pt x="20" y="2"/>
                        <a:pt x="25" y="4"/>
                        <a:pt x="32" y="6"/>
                      </a:cubicBezTo>
                      <a:cubicBezTo>
                        <a:pt x="36" y="7"/>
                        <a:pt x="39" y="4"/>
                        <a:pt x="43" y="2"/>
                      </a:cubicBezTo>
                    </a:path>
                  </a:pathLst>
                </a:custGeom>
                <a:noFill/>
                <a:ln w="9525" cap="sq">
                  <a:solidFill>
                    <a:srgbClr val="C1C0B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395" name="Freeform 349"/>
                <p:cNvSpPr>
                  <a:spLocks noChangeArrowheads="1"/>
                </p:cNvSpPr>
                <p:nvPr/>
              </p:nvSpPr>
              <p:spPr bwMode="auto">
                <a:xfrm>
                  <a:off x="1053" y="3068"/>
                  <a:ext cx="58" cy="21"/>
                </a:xfrm>
                <a:custGeom>
                  <a:avLst/>
                  <a:gdLst>
                    <a:gd name="T0" fmla="*/ 0 w 42"/>
                    <a:gd name="T1" fmla="*/ 0 h 13"/>
                    <a:gd name="T2" fmla="*/ 54999 w 42"/>
                    <a:gd name="T3" fmla="*/ 13341 h 13"/>
                    <a:gd name="T4" fmla="*/ 66891 w 42"/>
                    <a:gd name="T5" fmla="*/ 21551 h 13"/>
                    <a:gd name="T6" fmla="*/ 80536 w 42"/>
                    <a:gd name="T7" fmla="*/ 45488 h 13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42" h="13">
                      <a:moveTo>
                        <a:pt x="0" y="0"/>
                      </a:moveTo>
                      <a:cubicBezTo>
                        <a:pt x="8" y="3"/>
                        <a:pt x="18" y="4"/>
                        <a:pt x="29" y="4"/>
                      </a:cubicBezTo>
                      <a:cubicBezTo>
                        <a:pt x="31" y="5"/>
                        <a:pt x="33" y="5"/>
                        <a:pt x="35" y="6"/>
                      </a:cubicBezTo>
                      <a:cubicBezTo>
                        <a:pt x="39" y="8"/>
                        <a:pt x="37" y="12"/>
                        <a:pt x="42" y="13"/>
                      </a:cubicBezTo>
                    </a:path>
                  </a:pathLst>
                </a:custGeom>
                <a:noFill/>
                <a:ln w="9525" cap="sq">
                  <a:solidFill>
                    <a:srgbClr val="C1C0B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396" name="Freeform 350"/>
                <p:cNvSpPr>
                  <a:spLocks noChangeArrowheads="1"/>
                </p:cNvSpPr>
                <p:nvPr/>
              </p:nvSpPr>
              <p:spPr bwMode="auto">
                <a:xfrm>
                  <a:off x="1053" y="3052"/>
                  <a:ext cx="37" cy="5"/>
                </a:xfrm>
                <a:custGeom>
                  <a:avLst/>
                  <a:gdLst>
                    <a:gd name="T0" fmla="*/ 49207 w 27"/>
                    <a:gd name="T1" fmla="*/ 1393 h 4"/>
                    <a:gd name="T2" fmla="*/ 19558 w 27"/>
                    <a:gd name="T3" fmla="*/ 804 h 4"/>
                    <a:gd name="T4" fmla="*/ 19558 w 27"/>
                    <a:gd name="T5" fmla="*/ 536 h 4"/>
                    <a:gd name="T6" fmla="*/ 49207 w 27"/>
                    <a:gd name="T7" fmla="*/ 804 h 4"/>
                    <a:gd name="T8" fmla="*/ 49207 w 27"/>
                    <a:gd name="T9" fmla="*/ 1393 h 4"/>
                    <a:gd name="T10" fmla="*/ 19558 w 27"/>
                    <a:gd name="T11" fmla="*/ 804 h 4"/>
                    <a:gd name="T12" fmla="*/ 8796 w 27"/>
                    <a:gd name="T13" fmla="*/ 536 h 4"/>
                    <a:gd name="T14" fmla="*/ 11090 w 27"/>
                    <a:gd name="T15" fmla="*/ 0 h 4"/>
                    <a:gd name="T16" fmla="*/ 19558 w 27"/>
                    <a:gd name="T17" fmla="*/ 536 h 4"/>
                    <a:gd name="T18" fmla="*/ 19558 w 27"/>
                    <a:gd name="T19" fmla="*/ 804 h 4"/>
                    <a:gd name="T20" fmla="*/ 8796 w 27"/>
                    <a:gd name="T21" fmla="*/ 0 h 4"/>
                    <a:gd name="T22" fmla="*/ 11090 w 27"/>
                    <a:gd name="T23" fmla="*/ 0 h 4"/>
                    <a:gd name="T24" fmla="*/ 11090 w 27"/>
                    <a:gd name="T25" fmla="*/ 0 h 4"/>
                    <a:gd name="T26" fmla="*/ 8796 w 27"/>
                    <a:gd name="T27" fmla="*/ 0 h 4"/>
                    <a:gd name="T28" fmla="*/ 8796 w 27"/>
                    <a:gd name="T29" fmla="*/ 536 h 4"/>
                    <a:gd name="T30" fmla="*/ 8796 w 27"/>
                    <a:gd name="T31" fmla="*/ 536 h 4"/>
                    <a:gd name="T32" fmla="*/ 8796 w 27"/>
                    <a:gd name="T33" fmla="*/ 0 h 4"/>
                    <a:gd name="T34" fmla="*/ 8796 w 27"/>
                    <a:gd name="T35" fmla="*/ 0 h 4"/>
                    <a:gd name="T36" fmla="*/ 8796 w 27"/>
                    <a:gd name="T37" fmla="*/ 536 h 4"/>
                    <a:gd name="T38" fmla="*/ 8796 w 27"/>
                    <a:gd name="T39" fmla="*/ 0 h 4"/>
                    <a:gd name="T40" fmla="*/ 8796 w 27"/>
                    <a:gd name="T41" fmla="*/ 0 h 4"/>
                    <a:gd name="T42" fmla="*/ 8796 w 27"/>
                    <a:gd name="T43" fmla="*/ 0 h 4"/>
                    <a:gd name="T44" fmla="*/ 8796 w 27"/>
                    <a:gd name="T45" fmla="*/ 536 h 4"/>
                    <a:gd name="T46" fmla="*/ 7815 w 27"/>
                    <a:gd name="T47" fmla="*/ 536 h 4"/>
                    <a:gd name="T48" fmla="*/ 7815 w 27"/>
                    <a:gd name="T49" fmla="*/ 0 h 4"/>
                    <a:gd name="T50" fmla="*/ 8796 w 27"/>
                    <a:gd name="T51" fmla="*/ 0 h 4"/>
                    <a:gd name="T52" fmla="*/ 8796 w 27"/>
                    <a:gd name="T53" fmla="*/ 536 h 4"/>
                    <a:gd name="T54" fmla="*/ 7815 w 27"/>
                    <a:gd name="T55" fmla="*/ 536 h 4"/>
                    <a:gd name="T56" fmla="*/ 0 w 27"/>
                    <a:gd name="T57" fmla="*/ 804 h 4"/>
                    <a:gd name="T58" fmla="*/ 1902 w 27"/>
                    <a:gd name="T59" fmla="*/ 536 h 4"/>
                    <a:gd name="T60" fmla="*/ 7815 w 27"/>
                    <a:gd name="T61" fmla="*/ 0 h 4"/>
                    <a:gd name="T62" fmla="*/ 7815 w 27"/>
                    <a:gd name="T63" fmla="*/ 536 h 4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</a:gdLst>
                  <a:ahLst/>
                  <a:cxnLst>
                    <a:cxn ang="T64">
                      <a:pos x="T0" y="T1"/>
                    </a:cxn>
                    <a:cxn ang="T65">
                      <a:pos x="T2" y="T3"/>
                    </a:cxn>
                    <a:cxn ang="T66">
                      <a:pos x="T4" y="T5"/>
                    </a:cxn>
                    <a:cxn ang="T67">
                      <a:pos x="T6" y="T7"/>
                    </a:cxn>
                    <a:cxn ang="T68">
                      <a:pos x="T8" y="T9"/>
                    </a:cxn>
                    <a:cxn ang="T69">
                      <a:pos x="T10" y="T11"/>
                    </a:cxn>
                    <a:cxn ang="T70">
                      <a:pos x="T12" y="T13"/>
                    </a:cxn>
                    <a:cxn ang="T71">
                      <a:pos x="T14" y="T15"/>
                    </a:cxn>
                    <a:cxn ang="T72">
                      <a:pos x="T16" y="T17"/>
                    </a:cxn>
                    <a:cxn ang="T73">
                      <a:pos x="T18" y="T19"/>
                    </a:cxn>
                    <a:cxn ang="T74">
                      <a:pos x="T20" y="T21"/>
                    </a:cxn>
                    <a:cxn ang="T75">
                      <a:pos x="T22" y="T23"/>
                    </a:cxn>
                    <a:cxn ang="T76">
                      <a:pos x="T24" y="T25"/>
                    </a:cxn>
                    <a:cxn ang="T77">
                      <a:pos x="T26" y="T27"/>
                    </a:cxn>
                    <a:cxn ang="T78">
                      <a:pos x="T28" y="T29"/>
                    </a:cxn>
                    <a:cxn ang="T79">
                      <a:pos x="T30" y="T31"/>
                    </a:cxn>
                    <a:cxn ang="T80">
                      <a:pos x="T32" y="T33"/>
                    </a:cxn>
                    <a:cxn ang="T81">
                      <a:pos x="T34" y="T35"/>
                    </a:cxn>
                    <a:cxn ang="T82">
                      <a:pos x="T36" y="T37"/>
                    </a:cxn>
                    <a:cxn ang="T83">
                      <a:pos x="T38" y="T39"/>
                    </a:cxn>
                    <a:cxn ang="T84">
                      <a:pos x="T40" y="T41"/>
                    </a:cxn>
                    <a:cxn ang="T85">
                      <a:pos x="T42" y="T43"/>
                    </a:cxn>
                    <a:cxn ang="T86">
                      <a:pos x="T44" y="T45"/>
                    </a:cxn>
                    <a:cxn ang="T87">
                      <a:pos x="T46" y="T47"/>
                    </a:cxn>
                    <a:cxn ang="T88">
                      <a:pos x="T48" y="T49"/>
                    </a:cxn>
                    <a:cxn ang="T89">
                      <a:pos x="T50" y="T51"/>
                    </a:cxn>
                    <a:cxn ang="T90">
                      <a:pos x="T52" y="T53"/>
                    </a:cxn>
                    <a:cxn ang="T91">
                      <a:pos x="T54" y="T55"/>
                    </a:cxn>
                    <a:cxn ang="T92">
                      <a:pos x="T56" y="T57"/>
                    </a:cxn>
                    <a:cxn ang="T93">
                      <a:pos x="T58" y="T59"/>
                    </a:cxn>
                    <a:cxn ang="T94">
                      <a:pos x="T60" y="T61"/>
                    </a:cxn>
                    <a:cxn ang="T95">
                      <a:pos x="T62" y="T63"/>
                    </a:cxn>
                  </a:cxnLst>
                  <a:rect l="0" t="0" r="r" b="b"/>
                  <a:pathLst>
                    <a:path w="27" h="4">
                      <a:moveTo>
                        <a:pt x="27" y="4"/>
                      </a:moveTo>
                      <a:cubicBezTo>
                        <a:pt x="21" y="4"/>
                        <a:pt x="16" y="3"/>
                        <a:pt x="11" y="2"/>
                      </a:cubicBezTo>
                      <a:lnTo>
                        <a:pt x="11" y="1"/>
                      </a:lnTo>
                      <a:cubicBezTo>
                        <a:pt x="16" y="2"/>
                        <a:pt x="21" y="2"/>
                        <a:pt x="27" y="2"/>
                      </a:cubicBezTo>
                      <a:lnTo>
                        <a:pt x="27" y="4"/>
                      </a:lnTo>
                      <a:close/>
                      <a:moveTo>
                        <a:pt x="11" y="2"/>
                      </a:moveTo>
                      <a:cubicBezTo>
                        <a:pt x="9" y="2"/>
                        <a:pt x="7" y="1"/>
                        <a:pt x="5" y="1"/>
                      </a:cubicBezTo>
                      <a:lnTo>
                        <a:pt x="6" y="0"/>
                      </a:lnTo>
                      <a:cubicBezTo>
                        <a:pt x="8" y="0"/>
                        <a:pt x="9" y="0"/>
                        <a:pt x="11" y="1"/>
                      </a:cubicBezTo>
                      <a:lnTo>
                        <a:pt x="11" y="2"/>
                      </a:lnTo>
                      <a:close/>
                      <a:moveTo>
                        <a:pt x="5" y="0"/>
                      </a:moveTo>
                      <a:lnTo>
                        <a:pt x="6" y="0"/>
                      </a:lnTo>
                      <a:lnTo>
                        <a:pt x="5" y="0"/>
                      </a:lnTo>
                      <a:close/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5" y="0"/>
                      </a:lnTo>
                      <a:lnTo>
                        <a:pt x="5" y="1"/>
                      </a:lnTo>
                      <a:close/>
                      <a:moveTo>
                        <a:pt x="5" y="0"/>
                      </a:moveTo>
                      <a:lnTo>
                        <a:pt x="5" y="0"/>
                      </a:lnTo>
                      <a:close/>
                      <a:moveTo>
                        <a:pt x="5" y="1"/>
                      </a:moveTo>
                      <a:cubicBezTo>
                        <a:pt x="5" y="1"/>
                        <a:pt x="5" y="1"/>
                        <a:pt x="4" y="1"/>
                      </a:cubicBezTo>
                      <a:lnTo>
                        <a:pt x="4" y="0"/>
                      </a:lnTo>
                      <a:cubicBezTo>
                        <a:pt x="5" y="0"/>
                        <a:pt x="5" y="0"/>
                        <a:pt x="5" y="0"/>
                      </a:cubicBezTo>
                      <a:lnTo>
                        <a:pt x="5" y="1"/>
                      </a:lnTo>
                      <a:close/>
                      <a:moveTo>
                        <a:pt x="4" y="1"/>
                      </a:moveTo>
                      <a:cubicBezTo>
                        <a:pt x="3" y="2"/>
                        <a:pt x="1" y="2"/>
                        <a:pt x="0" y="2"/>
                      </a:cubicBezTo>
                      <a:lnTo>
                        <a:pt x="1" y="1"/>
                      </a:lnTo>
                      <a:cubicBezTo>
                        <a:pt x="1" y="1"/>
                        <a:pt x="3" y="0"/>
                        <a:pt x="4" y="0"/>
                      </a:cubicBezTo>
                      <a:lnTo>
                        <a:pt x="4" y="1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397" name="Freeform 351"/>
                <p:cNvSpPr>
                  <a:spLocks noChangeArrowheads="1"/>
                </p:cNvSpPr>
                <p:nvPr/>
              </p:nvSpPr>
              <p:spPr bwMode="auto">
                <a:xfrm>
                  <a:off x="1113" y="3047"/>
                  <a:ext cx="74" cy="10"/>
                </a:xfrm>
                <a:custGeom>
                  <a:avLst/>
                  <a:gdLst>
                    <a:gd name="T0" fmla="*/ 0 w 54"/>
                    <a:gd name="T1" fmla="*/ 2539 h 7"/>
                    <a:gd name="T2" fmla="*/ 87317 w 54"/>
                    <a:gd name="T3" fmla="*/ 8443 h 7"/>
                    <a:gd name="T4" fmla="*/ 0 w 54"/>
                    <a:gd name="T5" fmla="*/ 2539 h 7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4" h="7">
                      <a:moveTo>
                        <a:pt x="0" y="2"/>
                      </a:moveTo>
                      <a:cubicBezTo>
                        <a:pt x="23" y="0"/>
                        <a:pt x="41" y="2"/>
                        <a:pt x="54" y="7"/>
                      </a:cubicBez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7A7878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398" name="Freeform 352"/>
                <p:cNvSpPr>
                  <a:spLocks noChangeArrowheads="1"/>
                </p:cNvSpPr>
                <p:nvPr/>
              </p:nvSpPr>
              <p:spPr bwMode="auto">
                <a:xfrm>
                  <a:off x="1113" y="3047"/>
                  <a:ext cx="74" cy="10"/>
                </a:xfrm>
                <a:custGeom>
                  <a:avLst/>
                  <a:gdLst>
                    <a:gd name="T0" fmla="*/ 0 w 54"/>
                    <a:gd name="T1" fmla="*/ 2539 h 7"/>
                    <a:gd name="T2" fmla="*/ 87317 w 54"/>
                    <a:gd name="T3" fmla="*/ 8443 h 7"/>
                    <a:gd name="T4" fmla="*/ 0 60000 65536"/>
                    <a:gd name="T5" fmla="*/ 0 60000 65536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0" t="0" r="r" b="b"/>
                  <a:pathLst>
                    <a:path w="54" h="7">
                      <a:moveTo>
                        <a:pt x="0" y="2"/>
                      </a:moveTo>
                      <a:cubicBezTo>
                        <a:pt x="23" y="0"/>
                        <a:pt x="41" y="2"/>
                        <a:pt x="54" y="7"/>
                      </a:cubicBezTo>
                    </a:path>
                  </a:pathLst>
                </a:custGeom>
                <a:noFill/>
                <a:ln w="9525" cap="sq">
                  <a:solidFill>
                    <a:srgbClr val="C1C0B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399" name="Freeform 353"/>
                <p:cNvSpPr>
                  <a:spLocks noChangeArrowheads="1"/>
                </p:cNvSpPr>
                <p:nvPr/>
              </p:nvSpPr>
              <p:spPr bwMode="auto">
                <a:xfrm>
                  <a:off x="1181" y="3111"/>
                  <a:ext cx="127" cy="28"/>
                </a:xfrm>
                <a:custGeom>
                  <a:avLst/>
                  <a:gdLst>
                    <a:gd name="T0" fmla="*/ 144523 w 93"/>
                    <a:gd name="T1" fmla="*/ 82014 h 17"/>
                    <a:gd name="T2" fmla="*/ 128788 w 93"/>
                    <a:gd name="T3" fmla="*/ 76951 h 17"/>
                    <a:gd name="T4" fmla="*/ 38282 w 93"/>
                    <a:gd name="T5" fmla="*/ 5187 h 17"/>
                    <a:gd name="T6" fmla="*/ 0 w 93"/>
                    <a:gd name="T7" fmla="*/ 5187 h 17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93" h="17">
                      <a:moveTo>
                        <a:pt x="93" y="17"/>
                      </a:moveTo>
                      <a:cubicBezTo>
                        <a:pt x="89" y="16"/>
                        <a:pt x="86" y="16"/>
                        <a:pt x="83" y="16"/>
                      </a:cubicBezTo>
                      <a:cubicBezTo>
                        <a:pt x="63" y="11"/>
                        <a:pt x="48" y="3"/>
                        <a:pt x="25" y="1"/>
                      </a:cubicBezTo>
                      <a:cubicBezTo>
                        <a:pt x="18" y="0"/>
                        <a:pt x="8" y="1"/>
                        <a:pt x="0" y="1"/>
                      </a:cubicBezTo>
                    </a:path>
                  </a:pathLst>
                </a:custGeom>
                <a:noFill/>
                <a:ln w="9525" cap="sq">
                  <a:solidFill>
                    <a:srgbClr val="C1C0B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400" name="Freeform 354"/>
                <p:cNvSpPr>
                  <a:spLocks noChangeArrowheads="1"/>
                </p:cNvSpPr>
                <p:nvPr/>
              </p:nvSpPr>
              <p:spPr bwMode="auto">
                <a:xfrm>
                  <a:off x="1022" y="3175"/>
                  <a:ext cx="117" cy="23"/>
                </a:xfrm>
                <a:custGeom>
                  <a:avLst/>
                  <a:gdLst>
                    <a:gd name="T0" fmla="*/ 58106 w 85"/>
                    <a:gd name="T1" fmla="*/ 64862 h 14"/>
                    <a:gd name="T2" fmla="*/ 133054 w 85"/>
                    <a:gd name="T3" fmla="*/ 36728 h 14"/>
                    <a:gd name="T4" fmla="*/ 81901 w 85"/>
                    <a:gd name="T5" fmla="*/ 5042 h 14"/>
                    <a:gd name="T6" fmla="*/ 7359 w 85"/>
                    <a:gd name="T7" fmla="*/ 27492 h 14"/>
                    <a:gd name="T8" fmla="*/ 58106 w 85"/>
                    <a:gd name="T9" fmla="*/ 64862 h 1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85" h="14">
                      <a:moveTo>
                        <a:pt x="35" y="14"/>
                      </a:moveTo>
                      <a:cubicBezTo>
                        <a:pt x="56" y="14"/>
                        <a:pt x="77" y="12"/>
                        <a:pt x="81" y="8"/>
                      </a:cubicBezTo>
                      <a:cubicBezTo>
                        <a:pt x="85" y="5"/>
                        <a:pt x="71" y="1"/>
                        <a:pt x="50" y="1"/>
                      </a:cubicBezTo>
                      <a:cubicBezTo>
                        <a:pt x="28" y="0"/>
                        <a:pt x="8" y="2"/>
                        <a:pt x="4" y="6"/>
                      </a:cubicBezTo>
                      <a:cubicBezTo>
                        <a:pt x="0" y="10"/>
                        <a:pt x="14" y="13"/>
                        <a:pt x="35" y="14"/>
                      </a:cubicBezTo>
                      <a:close/>
                    </a:path>
                  </a:pathLst>
                </a:custGeom>
                <a:noFill/>
                <a:ln w="9525" cap="sq">
                  <a:solidFill>
                    <a:srgbClr val="949393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401" name="Freeform 355"/>
                <p:cNvSpPr>
                  <a:spLocks noChangeArrowheads="1"/>
                </p:cNvSpPr>
                <p:nvPr/>
              </p:nvSpPr>
              <p:spPr bwMode="auto">
                <a:xfrm>
                  <a:off x="1053" y="3178"/>
                  <a:ext cx="51" cy="17"/>
                </a:xfrm>
                <a:custGeom>
                  <a:avLst/>
                  <a:gdLst>
                    <a:gd name="T0" fmla="*/ 26418 w 37"/>
                    <a:gd name="T1" fmla="*/ 82312 h 10"/>
                    <a:gd name="T2" fmla="*/ 68574 w 37"/>
                    <a:gd name="T3" fmla="*/ 44030 h 10"/>
                    <a:gd name="T4" fmla="*/ 47853 w 37"/>
                    <a:gd name="T5" fmla="*/ 0 h 10"/>
                    <a:gd name="T6" fmla="*/ 5618 w 37"/>
                    <a:gd name="T7" fmla="*/ 33895 h 10"/>
                    <a:gd name="T8" fmla="*/ 26418 w 37"/>
                    <a:gd name="T9" fmla="*/ 82312 h 1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7" h="10">
                      <a:moveTo>
                        <a:pt x="13" y="10"/>
                      </a:moveTo>
                      <a:cubicBezTo>
                        <a:pt x="22" y="10"/>
                        <a:pt x="31" y="8"/>
                        <a:pt x="34" y="5"/>
                      </a:cubicBezTo>
                      <a:cubicBezTo>
                        <a:pt x="37" y="3"/>
                        <a:pt x="33" y="0"/>
                        <a:pt x="24" y="0"/>
                      </a:cubicBezTo>
                      <a:cubicBezTo>
                        <a:pt x="15" y="0"/>
                        <a:pt x="6" y="2"/>
                        <a:pt x="3" y="4"/>
                      </a:cubicBezTo>
                      <a:cubicBezTo>
                        <a:pt x="0" y="7"/>
                        <a:pt x="5" y="9"/>
                        <a:pt x="13" y="10"/>
                      </a:cubicBezTo>
                      <a:close/>
                    </a:path>
                  </a:pathLst>
                </a:custGeom>
                <a:solidFill>
                  <a:srgbClr val="7A7878"/>
                </a:solidFill>
                <a:ln w="9525" cap="sq">
                  <a:solidFill>
                    <a:srgbClr val="A9A8A7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402" name="Freeform 356"/>
                <p:cNvSpPr>
                  <a:spLocks noChangeArrowheads="1"/>
                </p:cNvSpPr>
                <p:nvPr/>
              </p:nvSpPr>
              <p:spPr bwMode="auto">
                <a:xfrm>
                  <a:off x="1010" y="3076"/>
                  <a:ext cx="59" cy="21"/>
                </a:xfrm>
                <a:custGeom>
                  <a:avLst/>
                  <a:gdLst>
                    <a:gd name="T0" fmla="*/ 0 w 43"/>
                    <a:gd name="T1" fmla="*/ 0 h 13"/>
                    <a:gd name="T2" fmla="*/ 50427 w 43"/>
                    <a:gd name="T3" fmla="*/ 13341 h 13"/>
                    <a:gd name="T4" fmla="*/ 58726 w 43"/>
                    <a:gd name="T5" fmla="*/ 21551 h 13"/>
                    <a:gd name="T6" fmla="*/ 71269 w 43"/>
                    <a:gd name="T7" fmla="*/ 45488 h 13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43" h="13">
                      <a:moveTo>
                        <a:pt x="0" y="0"/>
                      </a:moveTo>
                      <a:cubicBezTo>
                        <a:pt x="9" y="3"/>
                        <a:pt x="19" y="4"/>
                        <a:pt x="30" y="4"/>
                      </a:cubicBezTo>
                      <a:cubicBezTo>
                        <a:pt x="32" y="4"/>
                        <a:pt x="34" y="5"/>
                        <a:pt x="35" y="6"/>
                      </a:cubicBezTo>
                      <a:cubicBezTo>
                        <a:pt x="39" y="7"/>
                        <a:pt x="37" y="12"/>
                        <a:pt x="43" y="13"/>
                      </a:cubicBezTo>
                    </a:path>
                  </a:pathLst>
                </a:custGeom>
                <a:noFill/>
                <a:ln w="9525" cap="sq">
                  <a:solidFill>
                    <a:srgbClr val="C1C0B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403" name="Freeform 357"/>
                <p:cNvSpPr>
                  <a:spLocks noChangeArrowheads="1"/>
                </p:cNvSpPr>
                <p:nvPr/>
              </p:nvSpPr>
              <p:spPr bwMode="auto">
                <a:xfrm>
                  <a:off x="1010" y="3061"/>
                  <a:ext cx="37" cy="6"/>
                </a:xfrm>
                <a:custGeom>
                  <a:avLst/>
                  <a:gdLst>
                    <a:gd name="T0" fmla="*/ 49207 w 27"/>
                    <a:gd name="T1" fmla="*/ 21396 h 4"/>
                    <a:gd name="T2" fmla="*/ 24424 w 27"/>
                    <a:gd name="T3" fmla="*/ 12230 h 4"/>
                    <a:gd name="T4" fmla="*/ 24889 w 27"/>
                    <a:gd name="T5" fmla="*/ 6987 h 4"/>
                    <a:gd name="T6" fmla="*/ 49207 w 27"/>
                    <a:gd name="T7" fmla="*/ 12230 h 4"/>
                    <a:gd name="T8" fmla="*/ 49207 w 27"/>
                    <a:gd name="T9" fmla="*/ 21396 h 4"/>
                    <a:gd name="T10" fmla="*/ 24424 w 27"/>
                    <a:gd name="T11" fmla="*/ 12230 h 4"/>
                    <a:gd name="T12" fmla="*/ 8796 w 27"/>
                    <a:gd name="T13" fmla="*/ 6987 h 4"/>
                    <a:gd name="T14" fmla="*/ 8796 w 27"/>
                    <a:gd name="T15" fmla="*/ 0 h 4"/>
                    <a:gd name="T16" fmla="*/ 24889 w 27"/>
                    <a:gd name="T17" fmla="*/ 6987 h 4"/>
                    <a:gd name="T18" fmla="*/ 24424 w 27"/>
                    <a:gd name="T19" fmla="*/ 12230 h 4"/>
                    <a:gd name="T20" fmla="*/ 8796 w 27"/>
                    <a:gd name="T21" fmla="*/ 6987 h 4"/>
                    <a:gd name="T22" fmla="*/ 8796 w 27"/>
                    <a:gd name="T23" fmla="*/ 6987 h 4"/>
                    <a:gd name="T24" fmla="*/ 8796 w 27"/>
                    <a:gd name="T25" fmla="*/ 6987 h 4"/>
                    <a:gd name="T26" fmla="*/ 8796 w 27"/>
                    <a:gd name="T27" fmla="*/ 0 h 4"/>
                    <a:gd name="T28" fmla="*/ 8796 w 27"/>
                    <a:gd name="T29" fmla="*/ 6987 h 4"/>
                    <a:gd name="T30" fmla="*/ 8796 w 27"/>
                    <a:gd name="T31" fmla="*/ 6987 h 4"/>
                    <a:gd name="T32" fmla="*/ 8796 w 27"/>
                    <a:gd name="T33" fmla="*/ 6987 h 4"/>
                    <a:gd name="T34" fmla="*/ 8796 w 27"/>
                    <a:gd name="T35" fmla="*/ 0 h 4"/>
                    <a:gd name="T36" fmla="*/ 8796 w 27"/>
                    <a:gd name="T37" fmla="*/ 0 h 4"/>
                    <a:gd name="T38" fmla="*/ 8796 w 27"/>
                    <a:gd name="T39" fmla="*/ 6987 h 4"/>
                    <a:gd name="T40" fmla="*/ 8796 w 27"/>
                    <a:gd name="T41" fmla="*/ 0 h 4"/>
                    <a:gd name="T42" fmla="*/ 8796 w 27"/>
                    <a:gd name="T43" fmla="*/ 0 h 4"/>
                    <a:gd name="T44" fmla="*/ 8796 w 27"/>
                    <a:gd name="T45" fmla="*/ 0 h 4"/>
                    <a:gd name="T46" fmla="*/ 8796 w 27"/>
                    <a:gd name="T47" fmla="*/ 6987 h 4"/>
                    <a:gd name="T48" fmla="*/ 5275 w 27"/>
                    <a:gd name="T49" fmla="*/ 6987 h 4"/>
                    <a:gd name="T50" fmla="*/ 3168 w 27"/>
                    <a:gd name="T51" fmla="*/ 0 h 4"/>
                    <a:gd name="T52" fmla="*/ 8796 w 27"/>
                    <a:gd name="T53" fmla="*/ 0 h 4"/>
                    <a:gd name="T54" fmla="*/ 8796 w 27"/>
                    <a:gd name="T55" fmla="*/ 6987 h 4"/>
                    <a:gd name="T56" fmla="*/ 5275 w 27"/>
                    <a:gd name="T57" fmla="*/ 6987 h 4"/>
                    <a:gd name="T58" fmla="*/ 0 w 27"/>
                    <a:gd name="T59" fmla="*/ 12230 h 4"/>
                    <a:gd name="T60" fmla="*/ 0 w 27"/>
                    <a:gd name="T61" fmla="*/ 6987 h 4"/>
                    <a:gd name="T62" fmla="*/ 3168 w 27"/>
                    <a:gd name="T63" fmla="*/ 0 h 4"/>
                    <a:gd name="T64" fmla="*/ 5275 w 27"/>
                    <a:gd name="T65" fmla="*/ 6987 h 4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27" h="4">
                      <a:moveTo>
                        <a:pt x="27" y="4"/>
                      </a:moveTo>
                      <a:cubicBezTo>
                        <a:pt x="22" y="3"/>
                        <a:pt x="17" y="3"/>
                        <a:pt x="13" y="2"/>
                      </a:cubicBezTo>
                      <a:lnTo>
                        <a:pt x="14" y="1"/>
                      </a:lnTo>
                      <a:cubicBezTo>
                        <a:pt x="18" y="2"/>
                        <a:pt x="22" y="2"/>
                        <a:pt x="27" y="2"/>
                      </a:cubicBezTo>
                      <a:lnTo>
                        <a:pt x="27" y="4"/>
                      </a:lnTo>
                      <a:close/>
                      <a:moveTo>
                        <a:pt x="13" y="2"/>
                      </a:moveTo>
                      <a:cubicBezTo>
                        <a:pt x="11" y="2"/>
                        <a:pt x="8" y="1"/>
                        <a:pt x="5" y="1"/>
                      </a:cubicBezTo>
                      <a:lnTo>
                        <a:pt x="5" y="0"/>
                      </a:lnTo>
                      <a:cubicBezTo>
                        <a:pt x="8" y="0"/>
                        <a:pt x="11" y="1"/>
                        <a:pt x="14" y="1"/>
                      </a:cubicBezTo>
                      <a:lnTo>
                        <a:pt x="13" y="2"/>
                      </a:lnTo>
                      <a:close/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5" y="0"/>
                      </a:lnTo>
                      <a:lnTo>
                        <a:pt x="5" y="1"/>
                      </a:lnTo>
                      <a:close/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5" y="0"/>
                      </a:lnTo>
                      <a:lnTo>
                        <a:pt x="5" y="1"/>
                      </a:lnTo>
                      <a:close/>
                      <a:moveTo>
                        <a:pt x="5" y="0"/>
                      </a:moveTo>
                      <a:lnTo>
                        <a:pt x="5" y="0"/>
                      </a:lnTo>
                      <a:close/>
                      <a:moveTo>
                        <a:pt x="5" y="1"/>
                      </a:moveTo>
                      <a:cubicBezTo>
                        <a:pt x="4" y="1"/>
                        <a:pt x="4" y="1"/>
                        <a:pt x="3" y="1"/>
                      </a:cubicBezTo>
                      <a:lnTo>
                        <a:pt x="2" y="0"/>
                      </a:lnTo>
                      <a:cubicBezTo>
                        <a:pt x="3" y="0"/>
                        <a:pt x="5" y="0"/>
                        <a:pt x="5" y="0"/>
                      </a:cubicBezTo>
                      <a:lnTo>
                        <a:pt x="5" y="1"/>
                      </a:lnTo>
                      <a:close/>
                      <a:moveTo>
                        <a:pt x="3" y="1"/>
                      </a:moveTo>
                      <a:cubicBezTo>
                        <a:pt x="2" y="2"/>
                        <a:pt x="1" y="2"/>
                        <a:pt x="0" y="2"/>
                      </a:cubicBezTo>
                      <a:lnTo>
                        <a:pt x="0" y="1"/>
                      </a:lnTo>
                      <a:cubicBezTo>
                        <a:pt x="0" y="1"/>
                        <a:pt x="1" y="0"/>
                        <a:pt x="2" y="0"/>
                      </a:cubicBezTo>
                      <a:lnTo>
                        <a:pt x="3" y="1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404" name="Freeform 358"/>
                <p:cNvSpPr>
                  <a:spLocks noChangeArrowheads="1"/>
                </p:cNvSpPr>
                <p:nvPr/>
              </p:nvSpPr>
              <p:spPr bwMode="auto">
                <a:xfrm>
                  <a:off x="1014" y="3036"/>
                  <a:ext cx="38" cy="5"/>
                </a:xfrm>
                <a:custGeom>
                  <a:avLst/>
                  <a:gdLst>
                    <a:gd name="T0" fmla="*/ 41421 w 28"/>
                    <a:gd name="T1" fmla="*/ 1393 h 4"/>
                    <a:gd name="T2" fmla="*/ 14350 w 28"/>
                    <a:gd name="T3" fmla="*/ 804 h 4"/>
                    <a:gd name="T4" fmla="*/ 16373 w 28"/>
                    <a:gd name="T5" fmla="*/ 536 h 4"/>
                    <a:gd name="T6" fmla="*/ 41421 w 28"/>
                    <a:gd name="T7" fmla="*/ 1204 h 4"/>
                    <a:gd name="T8" fmla="*/ 41421 w 28"/>
                    <a:gd name="T9" fmla="*/ 1393 h 4"/>
                    <a:gd name="T10" fmla="*/ 14350 w 28"/>
                    <a:gd name="T11" fmla="*/ 804 h 4"/>
                    <a:gd name="T12" fmla="*/ 8736 w 28"/>
                    <a:gd name="T13" fmla="*/ 804 h 4"/>
                    <a:gd name="T14" fmla="*/ 8736 w 28"/>
                    <a:gd name="T15" fmla="*/ 0 h 4"/>
                    <a:gd name="T16" fmla="*/ 16373 w 28"/>
                    <a:gd name="T17" fmla="*/ 536 h 4"/>
                    <a:gd name="T18" fmla="*/ 14350 w 28"/>
                    <a:gd name="T19" fmla="*/ 804 h 4"/>
                    <a:gd name="T20" fmla="*/ 8736 w 28"/>
                    <a:gd name="T21" fmla="*/ 0 h 4"/>
                    <a:gd name="T22" fmla="*/ 8736 w 28"/>
                    <a:gd name="T23" fmla="*/ 0 h 4"/>
                    <a:gd name="T24" fmla="*/ 8736 w 28"/>
                    <a:gd name="T25" fmla="*/ 0 h 4"/>
                    <a:gd name="T26" fmla="*/ 8736 w 28"/>
                    <a:gd name="T27" fmla="*/ 536 h 4"/>
                    <a:gd name="T28" fmla="*/ 8736 w 28"/>
                    <a:gd name="T29" fmla="*/ 0 h 4"/>
                    <a:gd name="T30" fmla="*/ 8736 w 28"/>
                    <a:gd name="T31" fmla="*/ 804 h 4"/>
                    <a:gd name="T32" fmla="*/ 8736 w 28"/>
                    <a:gd name="T33" fmla="*/ 804 h 4"/>
                    <a:gd name="T34" fmla="*/ 8736 w 28"/>
                    <a:gd name="T35" fmla="*/ 0 h 4"/>
                    <a:gd name="T36" fmla="*/ 8736 w 28"/>
                    <a:gd name="T37" fmla="*/ 0 h 4"/>
                    <a:gd name="T38" fmla="*/ 8736 w 28"/>
                    <a:gd name="T39" fmla="*/ 804 h 4"/>
                    <a:gd name="T40" fmla="*/ 8736 w 28"/>
                    <a:gd name="T41" fmla="*/ 0 h 4"/>
                    <a:gd name="T42" fmla="*/ 8736 w 28"/>
                    <a:gd name="T43" fmla="*/ 0 h 4"/>
                    <a:gd name="T44" fmla="*/ 8736 w 28"/>
                    <a:gd name="T45" fmla="*/ 536 h 4"/>
                    <a:gd name="T46" fmla="*/ 8736 w 28"/>
                    <a:gd name="T47" fmla="*/ 0 h 4"/>
                    <a:gd name="T48" fmla="*/ 8736 w 28"/>
                    <a:gd name="T49" fmla="*/ 804 h 4"/>
                    <a:gd name="T50" fmla="*/ 6642 w 28"/>
                    <a:gd name="T51" fmla="*/ 804 h 4"/>
                    <a:gd name="T52" fmla="*/ 6642 w 28"/>
                    <a:gd name="T53" fmla="*/ 536 h 4"/>
                    <a:gd name="T54" fmla="*/ 8736 w 28"/>
                    <a:gd name="T55" fmla="*/ 0 h 4"/>
                    <a:gd name="T56" fmla="*/ 8736 w 28"/>
                    <a:gd name="T57" fmla="*/ 804 h 4"/>
                    <a:gd name="T58" fmla="*/ 6642 w 28"/>
                    <a:gd name="T59" fmla="*/ 804 h 4"/>
                    <a:gd name="T60" fmla="*/ 0 w 28"/>
                    <a:gd name="T61" fmla="*/ 804 h 4"/>
                    <a:gd name="T62" fmla="*/ 1597 w 28"/>
                    <a:gd name="T63" fmla="*/ 536 h 4"/>
                    <a:gd name="T64" fmla="*/ 6642 w 28"/>
                    <a:gd name="T65" fmla="*/ 536 h 4"/>
                    <a:gd name="T66" fmla="*/ 6642 w 28"/>
                    <a:gd name="T67" fmla="*/ 804 h 4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</a:gdLst>
                  <a:ahLst/>
                  <a:cxnLst>
                    <a:cxn ang="T68">
                      <a:pos x="T0" y="T1"/>
                    </a:cxn>
                    <a:cxn ang="T69">
                      <a:pos x="T2" y="T3"/>
                    </a:cxn>
                    <a:cxn ang="T70">
                      <a:pos x="T4" y="T5"/>
                    </a:cxn>
                    <a:cxn ang="T71">
                      <a:pos x="T6" y="T7"/>
                    </a:cxn>
                    <a:cxn ang="T72">
                      <a:pos x="T8" y="T9"/>
                    </a:cxn>
                    <a:cxn ang="T73">
                      <a:pos x="T10" y="T11"/>
                    </a:cxn>
                    <a:cxn ang="T74">
                      <a:pos x="T12" y="T13"/>
                    </a:cxn>
                    <a:cxn ang="T75">
                      <a:pos x="T14" y="T15"/>
                    </a:cxn>
                    <a:cxn ang="T76">
                      <a:pos x="T16" y="T17"/>
                    </a:cxn>
                    <a:cxn ang="T77">
                      <a:pos x="T18" y="T19"/>
                    </a:cxn>
                    <a:cxn ang="T78">
                      <a:pos x="T20" y="T21"/>
                    </a:cxn>
                    <a:cxn ang="T79">
                      <a:pos x="T22" y="T23"/>
                    </a:cxn>
                    <a:cxn ang="T80">
                      <a:pos x="T24" y="T25"/>
                    </a:cxn>
                    <a:cxn ang="T81">
                      <a:pos x="T26" y="T27"/>
                    </a:cxn>
                    <a:cxn ang="T82">
                      <a:pos x="T28" y="T29"/>
                    </a:cxn>
                    <a:cxn ang="T83">
                      <a:pos x="T30" y="T31"/>
                    </a:cxn>
                    <a:cxn ang="T84">
                      <a:pos x="T32" y="T33"/>
                    </a:cxn>
                    <a:cxn ang="T85">
                      <a:pos x="T34" y="T35"/>
                    </a:cxn>
                    <a:cxn ang="T86">
                      <a:pos x="T36" y="T37"/>
                    </a:cxn>
                    <a:cxn ang="T87">
                      <a:pos x="T38" y="T39"/>
                    </a:cxn>
                    <a:cxn ang="T88">
                      <a:pos x="T40" y="T41"/>
                    </a:cxn>
                    <a:cxn ang="T89">
                      <a:pos x="T42" y="T43"/>
                    </a:cxn>
                    <a:cxn ang="T90">
                      <a:pos x="T44" y="T45"/>
                    </a:cxn>
                    <a:cxn ang="T91">
                      <a:pos x="T46" y="T47"/>
                    </a:cxn>
                    <a:cxn ang="T92">
                      <a:pos x="T48" y="T49"/>
                    </a:cxn>
                    <a:cxn ang="T93">
                      <a:pos x="T50" y="T51"/>
                    </a:cxn>
                    <a:cxn ang="T94">
                      <a:pos x="T52" y="T53"/>
                    </a:cxn>
                    <a:cxn ang="T95">
                      <a:pos x="T54" y="T55"/>
                    </a:cxn>
                    <a:cxn ang="T96">
                      <a:pos x="T56" y="T57"/>
                    </a:cxn>
                    <a:cxn ang="T97">
                      <a:pos x="T58" y="T59"/>
                    </a:cxn>
                    <a:cxn ang="T98">
                      <a:pos x="T60" y="T61"/>
                    </a:cxn>
                    <a:cxn ang="T99">
                      <a:pos x="T62" y="T63"/>
                    </a:cxn>
                    <a:cxn ang="T100">
                      <a:pos x="T64" y="T65"/>
                    </a:cxn>
                    <a:cxn ang="T101">
                      <a:pos x="T66" y="T67"/>
                    </a:cxn>
                  </a:cxnLst>
                  <a:rect l="0" t="0" r="r" b="b"/>
                  <a:pathLst>
                    <a:path w="28" h="4">
                      <a:moveTo>
                        <a:pt x="28" y="4"/>
                      </a:moveTo>
                      <a:cubicBezTo>
                        <a:pt x="21" y="4"/>
                        <a:pt x="16" y="3"/>
                        <a:pt x="10" y="2"/>
                      </a:cubicBezTo>
                      <a:lnTo>
                        <a:pt x="11" y="1"/>
                      </a:lnTo>
                      <a:cubicBezTo>
                        <a:pt x="16" y="2"/>
                        <a:pt x="21" y="3"/>
                        <a:pt x="28" y="3"/>
                      </a:cubicBezTo>
                      <a:lnTo>
                        <a:pt x="28" y="4"/>
                      </a:lnTo>
                      <a:close/>
                      <a:moveTo>
                        <a:pt x="10" y="2"/>
                      </a:moveTo>
                      <a:cubicBezTo>
                        <a:pt x="9" y="2"/>
                        <a:pt x="8" y="2"/>
                        <a:pt x="6" y="2"/>
                      </a:cubicBezTo>
                      <a:lnTo>
                        <a:pt x="6" y="0"/>
                      </a:lnTo>
                      <a:cubicBezTo>
                        <a:pt x="8" y="1"/>
                        <a:pt x="9" y="1"/>
                        <a:pt x="11" y="1"/>
                      </a:cubicBezTo>
                      <a:lnTo>
                        <a:pt x="10" y="2"/>
                      </a:lnTo>
                      <a:close/>
                      <a:moveTo>
                        <a:pt x="6" y="0"/>
                      </a:moveTo>
                      <a:lnTo>
                        <a:pt x="6" y="0"/>
                      </a:lnTo>
                      <a:lnTo>
                        <a:pt x="6" y="1"/>
                      </a:lnTo>
                      <a:lnTo>
                        <a:pt x="6" y="0"/>
                      </a:lnTo>
                      <a:close/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6" y="0"/>
                      </a:lnTo>
                      <a:lnTo>
                        <a:pt x="6" y="2"/>
                      </a:lnTo>
                      <a:close/>
                      <a:moveTo>
                        <a:pt x="6" y="0"/>
                      </a:moveTo>
                      <a:lnTo>
                        <a:pt x="6" y="0"/>
                      </a:lnTo>
                      <a:lnTo>
                        <a:pt x="6" y="1"/>
                      </a:lnTo>
                      <a:lnTo>
                        <a:pt x="6" y="0"/>
                      </a:lnTo>
                      <a:close/>
                      <a:moveTo>
                        <a:pt x="6" y="2"/>
                      </a:moveTo>
                      <a:cubicBezTo>
                        <a:pt x="6" y="2"/>
                        <a:pt x="5" y="2"/>
                        <a:pt x="4" y="2"/>
                      </a:cubicBezTo>
                      <a:lnTo>
                        <a:pt x="4" y="1"/>
                      </a:lnTo>
                      <a:cubicBezTo>
                        <a:pt x="5" y="1"/>
                        <a:pt x="6" y="0"/>
                        <a:pt x="6" y="0"/>
                      </a:cubicBezTo>
                      <a:lnTo>
                        <a:pt x="6" y="2"/>
                      </a:lnTo>
                      <a:close/>
                      <a:moveTo>
                        <a:pt x="4" y="2"/>
                      </a:moveTo>
                      <a:cubicBezTo>
                        <a:pt x="3" y="2"/>
                        <a:pt x="2" y="3"/>
                        <a:pt x="0" y="2"/>
                      </a:cubicBezTo>
                      <a:lnTo>
                        <a:pt x="1" y="1"/>
                      </a:lnTo>
                      <a:cubicBezTo>
                        <a:pt x="2" y="1"/>
                        <a:pt x="3" y="1"/>
                        <a:pt x="4" y="1"/>
                      </a:cubicBezTo>
                      <a:lnTo>
                        <a:pt x="4" y="2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405" name="Freeform 359"/>
                <p:cNvSpPr>
                  <a:spLocks noChangeArrowheads="1"/>
                </p:cNvSpPr>
                <p:nvPr/>
              </p:nvSpPr>
              <p:spPr bwMode="auto">
                <a:xfrm>
                  <a:off x="1331" y="3002"/>
                  <a:ext cx="54" cy="13"/>
                </a:xfrm>
                <a:custGeom>
                  <a:avLst/>
                  <a:gdLst>
                    <a:gd name="T0" fmla="*/ 59912 w 40"/>
                    <a:gd name="T1" fmla="*/ 25904 h 8"/>
                    <a:gd name="T2" fmla="*/ 0 w 40"/>
                    <a:gd name="T3" fmla="*/ 0 h 8"/>
                    <a:gd name="T4" fmla="*/ 0 60000 65536"/>
                    <a:gd name="T5" fmla="*/ 0 60000 65536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0" t="0" r="r" b="b"/>
                  <a:pathLst>
                    <a:path w="40" h="8">
                      <a:moveTo>
                        <a:pt x="40" y="7"/>
                      </a:moveTo>
                      <a:cubicBezTo>
                        <a:pt x="22" y="8"/>
                        <a:pt x="10" y="4"/>
                        <a:pt x="0" y="0"/>
                      </a:cubicBezTo>
                    </a:path>
                  </a:pathLst>
                </a:custGeom>
                <a:noFill/>
                <a:ln w="9525" cap="sq">
                  <a:solidFill>
                    <a:srgbClr val="C1C0B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406" name="Freeform 360"/>
                <p:cNvSpPr>
                  <a:spLocks noChangeArrowheads="1"/>
                </p:cNvSpPr>
                <p:nvPr/>
              </p:nvSpPr>
              <p:spPr bwMode="auto">
                <a:xfrm>
                  <a:off x="1298" y="3055"/>
                  <a:ext cx="102" cy="9"/>
                </a:xfrm>
                <a:custGeom>
                  <a:avLst/>
                  <a:gdLst>
                    <a:gd name="T0" fmla="*/ 0 w 75"/>
                    <a:gd name="T1" fmla="*/ 9084 h 6"/>
                    <a:gd name="T2" fmla="*/ 66868 w 75"/>
                    <a:gd name="T3" fmla="*/ 3279 h 6"/>
                    <a:gd name="T4" fmla="*/ 90591 w 75"/>
                    <a:gd name="T5" fmla="*/ 15128 h 6"/>
                    <a:gd name="T6" fmla="*/ 109672 w 75"/>
                    <a:gd name="T7" fmla="*/ 15128 h 6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75" h="6">
                      <a:moveTo>
                        <a:pt x="0" y="3"/>
                      </a:moveTo>
                      <a:cubicBezTo>
                        <a:pt x="11" y="6"/>
                        <a:pt x="29" y="3"/>
                        <a:pt x="46" y="1"/>
                      </a:cubicBezTo>
                      <a:cubicBezTo>
                        <a:pt x="55" y="0"/>
                        <a:pt x="58" y="3"/>
                        <a:pt x="62" y="5"/>
                      </a:cubicBezTo>
                      <a:cubicBezTo>
                        <a:pt x="71" y="5"/>
                        <a:pt x="75" y="6"/>
                        <a:pt x="75" y="5"/>
                      </a:cubicBezTo>
                    </a:path>
                  </a:pathLst>
                </a:custGeom>
                <a:noFill/>
                <a:ln w="9525" cap="sq">
                  <a:solidFill>
                    <a:srgbClr val="C1C0B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407" name="Freeform 361"/>
                <p:cNvSpPr>
                  <a:spLocks noChangeArrowheads="1"/>
                </p:cNvSpPr>
                <p:nvPr/>
              </p:nvSpPr>
              <p:spPr bwMode="auto">
                <a:xfrm>
                  <a:off x="1267" y="3031"/>
                  <a:ext cx="75" cy="12"/>
                </a:xfrm>
                <a:custGeom>
                  <a:avLst/>
                  <a:gdLst>
                    <a:gd name="T0" fmla="*/ 0 w 54"/>
                    <a:gd name="T1" fmla="*/ 7109 h 8"/>
                    <a:gd name="T2" fmla="*/ 106918 w 54"/>
                    <a:gd name="T3" fmla="*/ 18773 h 8"/>
                    <a:gd name="T4" fmla="*/ 0 w 54"/>
                    <a:gd name="T5" fmla="*/ 7109 h 8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4" h="8">
                      <a:moveTo>
                        <a:pt x="0" y="3"/>
                      </a:moveTo>
                      <a:cubicBezTo>
                        <a:pt x="22" y="0"/>
                        <a:pt x="40" y="3"/>
                        <a:pt x="54" y="8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solidFill>
                  <a:srgbClr val="7A7878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408" name="Freeform 362"/>
                <p:cNvSpPr>
                  <a:spLocks noChangeArrowheads="1"/>
                </p:cNvSpPr>
                <p:nvPr/>
              </p:nvSpPr>
              <p:spPr bwMode="auto">
                <a:xfrm>
                  <a:off x="1267" y="3031"/>
                  <a:ext cx="75" cy="12"/>
                </a:xfrm>
                <a:custGeom>
                  <a:avLst/>
                  <a:gdLst>
                    <a:gd name="T0" fmla="*/ 0 w 54"/>
                    <a:gd name="T1" fmla="*/ 7109 h 8"/>
                    <a:gd name="T2" fmla="*/ 106918 w 54"/>
                    <a:gd name="T3" fmla="*/ 18773 h 8"/>
                    <a:gd name="T4" fmla="*/ 0 60000 65536"/>
                    <a:gd name="T5" fmla="*/ 0 60000 65536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0" t="0" r="r" b="b"/>
                  <a:pathLst>
                    <a:path w="54" h="8">
                      <a:moveTo>
                        <a:pt x="0" y="3"/>
                      </a:moveTo>
                      <a:cubicBezTo>
                        <a:pt x="22" y="0"/>
                        <a:pt x="40" y="3"/>
                        <a:pt x="54" y="8"/>
                      </a:cubicBezTo>
                    </a:path>
                  </a:pathLst>
                </a:custGeom>
                <a:noFill/>
                <a:ln w="9525" cap="sq">
                  <a:solidFill>
                    <a:srgbClr val="C1C0B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409" name="Freeform 363"/>
                <p:cNvSpPr>
                  <a:spLocks noChangeArrowheads="1"/>
                </p:cNvSpPr>
                <p:nvPr/>
              </p:nvSpPr>
              <p:spPr bwMode="auto">
                <a:xfrm>
                  <a:off x="1206" y="3048"/>
                  <a:ext cx="74" cy="11"/>
                </a:xfrm>
                <a:custGeom>
                  <a:avLst/>
                  <a:gdLst>
                    <a:gd name="T0" fmla="*/ 0 w 54"/>
                    <a:gd name="T1" fmla="*/ 17125 h 7"/>
                    <a:gd name="T2" fmla="*/ 87317 w 54"/>
                    <a:gd name="T3" fmla="*/ 40582 h 7"/>
                    <a:gd name="T4" fmla="*/ 0 w 54"/>
                    <a:gd name="T5" fmla="*/ 17125 h 7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4" h="7">
                      <a:moveTo>
                        <a:pt x="0" y="3"/>
                      </a:moveTo>
                      <a:cubicBezTo>
                        <a:pt x="22" y="0"/>
                        <a:pt x="40" y="2"/>
                        <a:pt x="54" y="7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solidFill>
                  <a:srgbClr val="7A7878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410" name="Freeform 364"/>
                <p:cNvSpPr>
                  <a:spLocks noChangeArrowheads="1"/>
                </p:cNvSpPr>
                <p:nvPr/>
              </p:nvSpPr>
              <p:spPr bwMode="auto">
                <a:xfrm>
                  <a:off x="1206" y="3048"/>
                  <a:ext cx="74" cy="11"/>
                </a:xfrm>
                <a:custGeom>
                  <a:avLst/>
                  <a:gdLst>
                    <a:gd name="T0" fmla="*/ 0 w 54"/>
                    <a:gd name="T1" fmla="*/ 17125 h 7"/>
                    <a:gd name="T2" fmla="*/ 87317 w 54"/>
                    <a:gd name="T3" fmla="*/ 40582 h 7"/>
                    <a:gd name="T4" fmla="*/ 0 60000 65536"/>
                    <a:gd name="T5" fmla="*/ 0 60000 65536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0" t="0" r="r" b="b"/>
                  <a:pathLst>
                    <a:path w="54" h="7">
                      <a:moveTo>
                        <a:pt x="0" y="3"/>
                      </a:moveTo>
                      <a:cubicBezTo>
                        <a:pt x="22" y="0"/>
                        <a:pt x="40" y="2"/>
                        <a:pt x="54" y="7"/>
                      </a:cubicBezTo>
                    </a:path>
                  </a:pathLst>
                </a:custGeom>
                <a:noFill/>
                <a:ln w="9525" cap="sq">
                  <a:solidFill>
                    <a:srgbClr val="C1C0B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411" name="Freeform 365"/>
                <p:cNvSpPr>
                  <a:spLocks noChangeArrowheads="1"/>
                </p:cNvSpPr>
                <p:nvPr/>
              </p:nvSpPr>
              <p:spPr bwMode="auto">
                <a:xfrm>
                  <a:off x="1123" y="3125"/>
                  <a:ext cx="72" cy="9"/>
                </a:xfrm>
                <a:custGeom>
                  <a:avLst/>
                  <a:gdLst>
                    <a:gd name="T0" fmla="*/ 0 w 53"/>
                    <a:gd name="T1" fmla="*/ 5448 h 6"/>
                    <a:gd name="T2" fmla="*/ 77983 w 53"/>
                    <a:gd name="T3" fmla="*/ 19088 h 6"/>
                    <a:gd name="T4" fmla="*/ 0 w 53"/>
                    <a:gd name="T5" fmla="*/ 5448 h 6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3" h="6">
                      <a:moveTo>
                        <a:pt x="0" y="2"/>
                      </a:moveTo>
                      <a:cubicBezTo>
                        <a:pt x="22" y="0"/>
                        <a:pt x="40" y="2"/>
                        <a:pt x="53" y="6"/>
                      </a:cubicBez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7A7878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412" name="Freeform 366"/>
                <p:cNvSpPr>
                  <a:spLocks noChangeArrowheads="1"/>
                </p:cNvSpPr>
                <p:nvPr/>
              </p:nvSpPr>
              <p:spPr bwMode="auto">
                <a:xfrm>
                  <a:off x="1123" y="3125"/>
                  <a:ext cx="72" cy="9"/>
                </a:xfrm>
                <a:custGeom>
                  <a:avLst/>
                  <a:gdLst>
                    <a:gd name="T0" fmla="*/ 0 w 53"/>
                    <a:gd name="T1" fmla="*/ 5448 h 6"/>
                    <a:gd name="T2" fmla="*/ 77983 w 53"/>
                    <a:gd name="T3" fmla="*/ 19088 h 6"/>
                    <a:gd name="T4" fmla="*/ 0 60000 65536"/>
                    <a:gd name="T5" fmla="*/ 0 60000 65536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0" t="0" r="r" b="b"/>
                  <a:pathLst>
                    <a:path w="53" h="6">
                      <a:moveTo>
                        <a:pt x="0" y="2"/>
                      </a:moveTo>
                      <a:cubicBezTo>
                        <a:pt x="22" y="0"/>
                        <a:pt x="40" y="2"/>
                        <a:pt x="53" y="6"/>
                      </a:cubicBezTo>
                    </a:path>
                  </a:pathLst>
                </a:custGeom>
                <a:noFill/>
                <a:ln w="9525" cap="sq">
                  <a:solidFill>
                    <a:srgbClr val="C1C0B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413" name="Freeform 367"/>
                <p:cNvSpPr>
                  <a:spLocks noChangeArrowheads="1"/>
                </p:cNvSpPr>
                <p:nvPr/>
              </p:nvSpPr>
              <p:spPr bwMode="auto">
                <a:xfrm>
                  <a:off x="1068" y="3156"/>
                  <a:ext cx="75" cy="11"/>
                </a:xfrm>
                <a:custGeom>
                  <a:avLst/>
                  <a:gdLst>
                    <a:gd name="T0" fmla="*/ 0 w 55"/>
                    <a:gd name="T1" fmla="*/ 4504 h 7"/>
                    <a:gd name="T2" fmla="*/ 90334 w 55"/>
                    <a:gd name="T3" fmla="*/ 14947 h 7"/>
                    <a:gd name="T4" fmla="*/ 0 w 55"/>
                    <a:gd name="T5" fmla="*/ 4504 h 7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5" h="7">
                      <a:moveTo>
                        <a:pt x="0" y="2"/>
                      </a:moveTo>
                      <a:cubicBezTo>
                        <a:pt x="23" y="0"/>
                        <a:pt x="41" y="2"/>
                        <a:pt x="55" y="7"/>
                      </a:cubicBez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7A7878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414" name="Freeform 368"/>
                <p:cNvSpPr>
                  <a:spLocks noChangeArrowheads="1"/>
                </p:cNvSpPr>
                <p:nvPr/>
              </p:nvSpPr>
              <p:spPr bwMode="auto">
                <a:xfrm>
                  <a:off x="1068" y="3156"/>
                  <a:ext cx="75" cy="11"/>
                </a:xfrm>
                <a:custGeom>
                  <a:avLst/>
                  <a:gdLst>
                    <a:gd name="T0" fmla="*/ 0 w 55"/>
                    <a:gd name="T1" fmla="*/ 4504 h 7"/>
                    <a:gd name="T2" fmla="*/ 90334 w 55"/>
                    <a:gd name="T3" fmla="*/ 14947 h 7"/>
                    <a:gd name="T4" fmla="*/ 0 60000 65536"/>
                    <a:gd name="T5" fmla="*/ 0 60000 65536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0" t="0" r="r" b="b"/>
                  <a:pathLst>
                    <a:path w="55" h="7">
                      <a:moveTo>
                        <a:pt x="0" y="2"/>
                      </a:moveTo>
                      <a:cubicBezTo>
                        <a:pt x="23" y="0"/>
                        <a:pt x="41" y="2"/>
                        <a:pt x="55" y="7"/>
                      </a:cubicBezTo>
                    </a:path>
                  </a:pathLst>
                </a:custGeom>
                <a:noFill/>
                <a:ln w="9525" cap="sq">
                  <a:solidFill>
                    <a:srgbClr val="C1C0B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415" name="Freeform 369"/>
                <p:cNvSpPr>
                  <a:spLocks noChangeArrowheads="1"/>
                </p:cNvSpPr>
                <p:nvPr/>
              </p:nvSpPr>
              <p:spPr bwMode="auto">
                <a:xfrm>
                  <a:off x="1033" y="3204"/>
                  <a:ext cx="74" cy="13"/>
                </a:xfrm>
                <a:custGeom>
                  <a:avLst/>
                  <a:gdLst>
                    <a:gd name="T0" fmla="*/ 0 w 54"/>
                    <a:gd name="T1" fmla="*/ 11492 h 8"/>
                    <a:gd name="T2" fmla="*/ 87317 w 54"/>
                    <a:gd name="T3" fmla="*/ 30347 h 8"/>
                    <a:gd name="T4" fmla="*/ 0 w 54"/>
                    <a:gd name="T5" fmla="*/ 11492 h 8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4" h="8">
                      <a:moveTo>
                        <a:pt x="0" y="3"/>
                      </a:moveTo>
                      <a:cubicBezTo>
                        <a:pt x="22" y="0"/>
                        <a:pt x="40" y="3"/>
                        <a:pt x="54" y="8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solidFill>
                  <a:srgbClr val="7A7878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416" name="Freeform 370"/>
                <p:cNvSpPr>
                  <a:spLocks noChangeArrowheads="1"/>
                </p:cNvSpPr>
                <p:nvPr/>
              </p:nvSpPr>
              <p:spPr bwMode="auto">
                <a:xfrm>
                  <a:off x="1033" y="3204"/>
                  <a:ext cx="74" cy="13"/>
                </a:xfrm>
                <a:custGeom>
                  <a:avLst/>
                  <a:gdLst>
                    <a:gd name="T0" fmla="*/ 0 w 54"/>
                    <a:gd name="T1" fmla="*/ 11492 h 8"/>
                    <a:gd name="T2" fmla="*/ 87317 w 54"/>
                    <a:gd name="T3" fmla="*/ 30347 h 8"/>
                    <a:gd name="T4" fmla="*/ 0 60000 65536"/>
                    <a:gd name="T5" fmla="*/ 0 60000 65536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0" t="0" r="r" b="b"/>
                  <a:pathLst>
                    <a:path w="54" h="8">
                      <a:moveTo>
                        <a:pt x="0" y="3"/>
                      </a:moveTo>
                      <a:cubicBezTo>
                        <a:pt x="22" y="0"/>
                        <a:pt x="40" y="3"/>
                        <a:pt x="54" y="8"/>
                      </a:cubicBezTo>
                    </a:path>
                  </a:pathLst>
                </a:custGeom>
                <a:noFill/>
                <a:ln w="9525" cap="sq">
                  <a:solidFill>
                    <a:srgbClr val="C1C0B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417" name="Freeform 371"/>
                <p:cNvSpPr>
                  <a:spLocks noChangeArrowheads="1"/>
                </p:cNvSpPr>
                <p:nvPr/>
              </p:nvSpPr>
              <p:spPr bwMode="auto">
                <a:xfrm>
                  <a:off x="1036" y="3234"/>
                  <a:ext cx="54" cy="12"/>
                </a:xfrm>
                <a:custGeom>
                  <a:avLst/>
                  <a:gdLst>
                    <a:gd name="T0" fmla="*/ 59912 w 40"/>
                    <a:gd name="T1" fmla="*/ 14336 h 8"/>
                    <a:gd name="T2" fmla="*/ 0 w 40"/>
                    <a:gd name="T3" fmla="*/ 0 h 8"/>
                    <a:gd name="T4" fmla="*/ 0 60000 65536"/>
                    <a:gd name="T5" fmla="*/ 0 60000 65536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0" t="0" r="r" b="b"/>
                  <a:pathLst>
                    <a:path w="40" h="8">
                      <a:moveTo>
                        <a:pt x="40" y="6"/>
                      </a:moveTo>
                      <a:cubicBezTo>
                        <a:pt x="23" y="8"/>
                        <a:pt x="11" y="4"/>
                        <a:pt x="0" y="0"/>
                      </a:cubicBezTo>
                    </a:path>
                  </a:pathLst>
                </a:custGeom>
                <a:noFill/>
                <a:ln w="9525" cap="sq">
                  <a:solidFill>
                    <a:srgbClr val="C1C0B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418" name="Freeform 372"/>
                <p:cNvSpPr>
                  <a:spLocks noChangeArrowheads="1"/>
                </p:cNvSpPr>
                <p:nvPr/>
              </p:nvSpPr>
              <p:spPr bwMode="auto">
                <a:xfrm>
                  <a:off x="1050" y="3136"/>
                  <a:ext cx="36" cy="8"/>
                </a:xfrm>
                <a:custGeom>
                  <a:avLst/>
                  <a:gdLst>
                    <a:gd name="T0" fmla="*/ 32720 w 27"/>
                    <a:gd name="T1" fmla="*/ 53542 h 5"/>
                    <a:gd name="T2" fmla="*/ 15055 w 27"/>
                    <a:gd name="T3" fmla="*/ 29744 h 5"/>
                    <a:gd name="T4" fmla="*/ 15055 w 27"/>
                    <a:gd name="T5" fmla="*/ 12984 h 5"/>
                    <a:gd name="T6" fmla="*/ 32720 w 27"/>
                    <a:gd name="T7" fmla="*/ 29744 h 5"/>
                    <a:gd name="T8" fmla="*/ 32720 w 27"/>
                    <a:gd name="T9" fmla="*/ 53542 h 5"/>
                    <a:gd name="T10" fmla="*/ 15055 w 27"/>
                    <a:gd name="T11" fmla="*/ 29744 h 5"/>
                    <a:gd name="T12" fmla="*/ 7180 w 27"/>
                    <a:gd name="T13" fmla="*/ 23373 h 5"/>
                    <a:gd name="T14" fmla="*/ 7180 w 27"/>
                    <a:gd name="T15" fmla="*/ 0 h 5"/>
                    <a:gd name="T16" fmla="*/ 15055 w 27"/>
                    <a:gd name="T17" fmla="*/ 12984 h 5"/>
                    <a:gd name="T18" fmla="*/ 15055 w 27"/>
                    <a:gd name="T19" fmla="*/ 29744 h 5"/>
                    <a:gd name="T20" fmla="*/ 7180 w 27"/>
                    <a:gd name="T21" fmla="*/ 0 h 5"/>
                    <a:gd name="T22" fmla="*/ 7180 w 27"/>
                    <a:gd name="T23" fmla="*/ 0 h 5"/>
                    <a:gd name="T24" fmla="*/ 7180 w 27"/>
                    <a:gd name="T25" fmla="*/ 0 h 5"/>
                    <a:gd name="T26" fmla="*/ 7180 w 27"/>
                    <a:gd name="T27" fmla="*/ 12984 h 5"/>
                    <a:gd name="T28" fmla="*/ 7180 w 27"/>
                    <a:gd name="T29" fmla="*/ 0 h 5"/>
                    <a:gd name="T30" fmla="*/ 7180 w 27"/>
                    <a:gd name="T31" fmla="*/ 23373 h 5"/>
                    <a:gd name="T32" fmla="*/ 7180 w 27"/>
                    <a:gd name="T33" fmla="*/ 23373 h 5"/>
                    <a:gd name="T34" fmla="*/ 7180 w 27"/>
                    <a:gd name="T35" fmla="*/ 0 h 5"/>
                    <a:gd name="T36" fmla="*/ 7180 w 27"/>
                    <a:gd name="T37" fmla="*/ 0 h 5"/>
                    <a:gd name="T38" fmla="*/ 7180 w 27"/>
                    <a:gd name="T39" fmla="*/ 23373 h 5"/>
                    <a:gd name="T40" fmla="*/ 7180 w 27"/>
                    <a:gd name="T41" fmla="*/ 0 h 5"/>
                    <a:gd name="T42" fmla="*/ 7180 w 27"/>
                    <a:gd name="T43" fmla="*/ 0 h 5"/>
                    <a:gd name="T44" fmla="*/ 7180 w 27"/>
                    <a:gd name="T45" fmla="*/ 12984 h 5"/>
                    <a:gd name="T46" fmla="*/ 7180 w 27"/>
                    <a:gd name="T47" fmla="*/ 0 h 5"/>
                    <a:gd name="T48" fmla="*/ 7180 w 27"/>
                    <a:gd name="T49" fmla="*/ 23373 h 5"/>
                    <a:gd name="T50" fmla="*/ 4956 w 27"/>
                    <a:gd name="T51" fmla="*/ 23373 h 5"/>
                    <a:gd name="T52" fmla="*/ 4956 w 27"/>
                    <a:gd name="T53" fmla="*/ 12984 h 5"/>
                    <a:gd name="T54" fmla="*/ 7180 w 27"/>
                    <a:gd name="T55" fmla="*/ 0 h 5"/>
                    <a:gd name="T56" fmla="*/ 7180 w 27"/>
                    <a:gd name="T57" fmla="*/ 23373 h 5"/>
                    <a:gd name="T58" fmla="*/ 4956 w 27"/>
                    <a:gd name="T59" fmla="*/ 23373 h 5"/>
                    <a:gd name="T60" fmla="*/ 0 w 27"/>
                    <a:gd name="T61" fmla="*/ 23373 h 5"/>
                    <a:gd name="T62" fmla="*/ 1349 w 27"/>
                    <a:gd name="T63" fmla="*/ 12984 h 5"/>
                    <a:gd name="T64" fmla="*/ 4956 w 27"/>
                    <a:gd name="T65" fmla="*/ 12984 h 5"/>
                    <a:gd name="T66" fmla="*/ 4956 w 27"/>
                    <a:gd name="T67" fmla="*/ 23373 h 5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</a:gdLst>
                  <a:ahLst/>
                  <a:cxnLst>
                    <a:cxn ang="T68">
                      <a:pos x="T0" y="T1"/>
                    </a:cxn>
                    <a:cxn ang="T69">
                      <a:pos x="T2" y="T3"/>
                    </a:cxn>
                    <a:cxn ang="T70">
                      <a:pos x="T4" y="T5"/>
                    </a:cxn>
                    <a:cxn ang="T71">
                      <a:pos x="T6" y="T7"/>
                    </a:cxn>
                    <a:cxn ang="T72">
                      <a:pos x="T8" y="T9"/>
                    </a:cxn>
                    <a:cxn ang="T73">
                      <a:pos x="T10" y="T11"/>
                    </a:cxn>
                    <a:cxn ang="T74">
                      <a:pos x="T12" y="T13"/>
                    </a:cxn>
                    <a:cxn ang="T75">
                      <a:pos x="T14" y="T15"/>
                    </a:cxn>
                    <a:cxn ang="T76">
                      <a:pos x="T16" y="T17"/>
                    </a:cxn>
                    <a:cxn ang="T77">
                      <a:pos x="T18" y="T19"/>
                    </a:cxn>
                    <a:cxn ang="T78">
                      <a:pos x="T20" y="T21"/>
                    </a:cxn>
                    <a:cxn ang="T79">
                      <a:pos x="T22" y="T23"/>
                    </a:cxn>
                    <a:cxn ang="T80">
                      <a:pos x="T24" y="T25"/>
                    </a:cxn>
                    <a:cxn ang="T81">
                      <a:pos x="T26" y="T27"/>
                    </a:cxn>
                    <a:cxn ang="T82">
                      <a:pos x="T28" y="T29"/>
                    </a:cxn>
                    <a:cxn ang="T83">
                      <a:pos x="T30" y="T31"/>
                    </a:cxn>
                    <a:cxn ang="T84">
                      <a:pos x="T32" y="T33"/>
                    </a:cxn>
                    <a:cxn ang="T85">
                      <a:pos x="T34" y="T35"/>
                    </a:cxn>
                    <a:cxn ang="T86">
                      <a:pos x="T36" y="T37"/>
                    </a:cxn>
                    <a:cxn ang="T87">
                      <a:pos x="T38" y="T39"/>
                    </a:cxn>
                    <a:cxn ang="T88">
                      <a:pos x="T40" y="T41"/>
                    </a:cxn>
                    <a:cxn ang="T89">
                      <a:pos x="T42" y="T43"/>
                    </a:cxn>
                    <a:cxn ang="T90">
                      <a:pos x="T44" y="T45"/>
                    </a:cxn>
                    <a:cxn ang="T91">
                      <a:pos x="T46" y="T47"/>
                    </a:cxn>
                    <a:cxn ang="T92">
                      <a:pos x="T48" y="T49"/>
                    </a:cxn>
                    <a:cxn ang="T93">
                      <a:pos x="T50" y="T51"/>
                    </a:cxn>
                    <a:cxn ang="T94">
                      <a:pos x="T52" y="T53"/>
                    </a:cxn>
                    <a:cxn ang="T95">
                      <a:pos x="T54" y="T55"/>
                    </a:cxn>
                    <a:cxn ang="T96">
                      <a:pos x="T56" y="T57"/>
                    </a:cxn>
                    <a:cxn ang="T97">
                      <a:pos x="T58" y="T59"/>
                    </a:cxn>
                    <a:cxn ang="T98">
                      <a:pos x="T60" y="T61"/>
                    </a:cxn>
                    <a:cxn ang="T99">
                      <a:pos x="T62" y="T63"/>
                    </a:cxn>
                    <a:cxn ang="T100">
                      <a:pos x="T64" y="T65"/>
                    </a:cxn>
                    <a:cxn ang="T101">
                      <a:pos x="T66" y="T67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cubicBezTo>
                        <a:pt x="21" y="4"/>
                        <a:pt x="17" y="4"/>
                        <a:pt x="12" y="3"/>
                      </a:cubicBezTo>
                      <a:lnTo>
                        <a:pt x="12" y="1"/>
                      </a:lnTo>
                      <a:cubicBezTo>
                        <a:pt x="17" y="2"/>
                        <a:pt x="22" y="3"/>
                        <a:pt x="27" y="3"/>
                      </a:cubicBezTo>
                      <a:lnTo>
                        <a:pt x="27" y="5"/>
                      </a:lnTo>
                      <a:close/>
                      <a:moveTo>
                        <a:pt x="12" y="3"/>
                      </a:moveTo>
                      <a:cubicBezTo>
                        <a:pt x="10" y="2"/>
                        <a:pt x="8" y="2"/>
                        <a:pt x="6" y="2"/>
                      </a:cubicBezTo>
                      <a:lnTo>
                        <a:pt x="6" y="0"/>
                      </a:lnTo>
                      <a:cubicBezTo>
                        <a:pt x="8" y="1"/>
                        <a:pt x="10" y="1"/>
                        <a:pt x="12" y="1"/>
                      </a:cubicBezTo>
                      <a:lnTo>
                        <a:pt x="12" y="3"/>
                      </a:lnTo>
                      <a:close/>
                      <a:moveTo>
                        <a:pt x="6" y="0"/>
                      </a:moveTo>
                      <a:lnTo>
                        <a:pt x="6" y="0"/>
                      </a:lnTo>
                      <a:lnTo>
                        <a:pt x="6" y="1"/>
                      </a:lnTo>
                      <a:lnTo>
                        <a:pt x="6" y="0"/>
                      </a:lnTo>
                      <a:close/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6" y="0"/>
                      </a:lnTo>
                      <a:lnTo>
                        <a:pt x="6" y="2"/>
                      </a:lnTo>
                      <a:close/>
                      <a:moveTo>
                        <a:pt x="6" y="0"/>
                      </a:moveTo>
                      <a:lnTo>
                        <a:pt x="6" y="0"/>
                      </a:lnTo>
                      <a:lnTo>
                        <a:pt x="6" y="1"/>
                      </a:lnTo>
                      <a:lnTo>
                        <a:pt x="6" y="0"/>
                      </a:lnTo>
                      <a:close/>
                      <a:moveTo>
                        <a:pt x="6" y="2"/>
                      </a:moveTo>
                      <a:cubicBezTo>
                        <a:pt x="6" y="2"/>
                        <a:pt x="5" y="2"/>
                        <a:pt x="4" y="2"/>
                      </a:cubicBezTo>
                      <a:lnTo>
                        <a:pt x="4" y="1"/>
                      </a:lnTo>
                      <a:cubicBezTo>
                        <a:pt x="5" y="1"/>
                        <a:pt x="6" y="0"/>
                        <a:pt x="6" y="0"/>
                      </a:cubicBezTo>
                      <a:lnTo>
                        <a:pt x="6" y="2"/>
                      </a:lnTo>
                      <a:close/>
                      <a:moveTo>
                        <a:pt x="4" y="2"/>
                      </a:moveTo>
                      <a:cubicBezTo>
                        <a:pt x="3" y="2"/>
                        <a:pt x="2" y="3"/>
                        <a:pt x="0" y="2"/>
                      </a:cubicBezTo>
                      <a:lnTo>
                        <a:pt x="1" y="1"/>
                      </a:lnTo>
                      <a:cubicBezTo>
                        <a:pt x="2" y="1"/>
                        <a:pt x="3" y="1"/>
                        <a:pt x="4" y="1"/>
                      </a:cubicBezTo>
                      <a:lnTo>
                        <a:pt x="4" y="2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419" name="Freeform 373"/>
                <p:cNvSpPr>
                  <a:spLocks noChangeArrowheads="1"/>
                </p:cNvSpPr>
                <p:nvPr/>
              </p:nvSpPr>
              <p:spPr bwMode="auto">
                <a:xfrm>
                  <a:off x="999" y="3159"/>
                  <a:ext cx="65" cy="9"/>
                </a:xfrm>
                <a:custGeom>
                  <a:avLst/>
                  <a:gdLst>
                    <a:gd name="T0" fmla="*/ 69419 w 48"/>
                    <a:gd name="T1" fmla="*/ 13445 h 6"/>
                    <a:gd name="T2" fmla="*/ 69419 w 48"/>
                    <a:gd name="T3" fmla="*/ 13445 h 6"/>
                    <a:gd name="T4" fmla="*/ 70964 w 48"/>
                    <a:gd name="T5" fmla="*/ 9084 h 6"/>
                    <a:gd name="T6" fmla="*/ 70964 w 48"/>
                    <a:gd name="T7" fmla="*/ 9084 h 6"/>
                    <a:gd name="T8" fmla="*/ 69419 w 48"/>
                    <a:gd name="T9" fmla="*/ 13445 h 6"/>
                    <a:gd name="T10" fmla="*/ 70964 w 48"/>
                    <a:gd name="T11" fmla="*/ 9084 h 6"/>
                    <a:gd name="T12" fmla="*/ 70964 w 48"/>
                    <a:gd name="T13" fmla="*/ 9084 h 6"/>
                    <a:gd name="T14" fmla="*/ 70964 w 48"/>
                    <a:gd name="T15" fmla="*/ 9084 h 6"/>
                    <a:gd name="T16" fmla="*/ 69419 w 48"/>
                    <a:gd name="T17" fmla="*/ 13445 h 6"/>
                    <a:gd name="T18" fmla="*/ 60046 w 48"/>
                    <a:gd name="T19" fmla="*/ 13445 h 6"/>
                    <a:gd name="T20" fmla="*/ 59596 w 48"/>
                    <a:gd name="T21" fmla="*/ 9084 h 6"/>
                    <a:gd name="T22" fmla="*/ 70964 w 48"/>
                    <a:gd name="T23" fmla="*/ 9084 h 6"/>
                    <a:gd name="T24" fmla="*/ 69419 w 48"/>
                    <a:gd name="T25" fmla="*/ 13445 h 6"/>
                    <a:gd name="T26" fmla="*/ 60046 w 48"/>
                    <a:gd name="T27" fmla="*/ 13445 h 6"/>
                    <a:gd name="T28" fmla="*/ 53083 w 48"/>
                    <a:gd name="T29" fmla="*/ 15128 h 6"/>
                    <a:gd name="T30" fmla="*/ 53083 w 48"/>
                    <a:gd name="T31" fmla="*/ 13445 h 6"/>
                    <a:gd name="T32" fmla="*/ 59596 w 48"/>
                    <a:gd name="T33" fmla="*/ 9084 h 6"/>
                    <a:gd name="T34" fmla="*/ 60046 w 48"/>
                    <a:gd name="T35" fmla="*/ 13445 h 6"/>
                    <a:gd name="T36" fmla="*/ 53083 w 48"/>
                    <a:gd name="T37" fmla="*/ 13445 h 6"/>
                    <a:gd name="T38" fmla="*/ 53083 w 48"/>
                    <a:gd name="T39" fmla="*/ 13445 h 6"/>
                    <a:gd name="T40" fmla="*/ 53083 w 48"/>
                    <a:gd name="T41" fmla="*/ 15128 h 6"/>
                    <a:gd name="T42" fmla="*/ 53083 w 48"/>
                    <a:gd name="T43" fmla="*/ 13445 h 6"/>
                    <a:gd name="T44" fmla="*/ 53083 w 48"/>
                    <a:gd name="T45" fmla="*/ 15128 h 6"/>
                    <a:gd name="T46" fmla="*/ 53083 w 48"/>
                    <a:gd name="T47" fmla="*/ 15128 h 6"/>
                    <a:gd name="T48" fmla="*/ 53083 w 48"/>
                    <a:gd name="T49" fmla="*/ 13445 h 6"/>
                    <a:gd name="T50" fmla="*/ 53083 w 48"/>
                    <a:gd name="T51" fmla="*/ 13445 h 6"/>
                    <a:gd name="T52" fmla="*/ 53083 w 48"/>
                    <a:gd name="T53" fmla="*/ 15128 h 6"/>
                    <a:gd name="T54" fmla="*/ 53083 w 48"/>
                    <a:gd name="T55" fmla="*/ 15128 h 6"/>
                    <a:gd name="T56" fmla="*/ 53083 w 48"/>
                    <a:gd name="T57" fmla="*/ 15128 h 6"/>
                    <a:gd name="T58" fmla="*/ 53083 w 48"/>
                    <a:gd name="T59" fmla="*/ 15128 h 6"/>
                    <a:gd name="T60" fmla="*/ 53083 w 48"/>
                    <a:gd name="T61" fmla="*/ 15128 h 6"/>
                    <a:gd name="T62" fmla="*/ 51851 w 48"/>
                    <a:gd name="T63" fmla="*/ 15128 h 6"/>
                    <a:gd name="T64" fmla="*/ 50275 w 48"/>
                    <a:gd name="T65" fmla="*/ 13445 h 6"/>
                    <a:gd name="T66" fmla="*/ 53083 w 48"/>
                    <a:gd name="T67" fmla="*/ 13445 h 6"/>
                    <a:gd name="T68" fmla="*/ 53083 w 48"/>
                    <a:gd name="T69" fmla="*/ 15128 h 6"/>
                    <a:gd name="T70" fmla="*/ 51851 w 48"/>
                    <a:gd name="T71" fmla="*/ 15128 h 6"/>
                    <a:gd name="T72" fmla="*/ 48416 w 48"/>
                    <a:gd name="T73" fmla="*/ 15128 h 6"/>
                    <a:gd name="T74" fmla="*/ 48416 w 48"/>
                    <a:gd name="T75" fmla="*/ 13445 h 6"/>
                    <a:gd name="T76" fmla="*/ 50275 w 48"/>
                    <a:gd name="T77" fmla="*/ 13445 h 6"/>
                    <a:gd name="T78" fmla="*/ 51851 w 48"/>
                    <a:gd name="T79" fmla="*/ 15128 h 6"/>
                    <a:gd name="T80" fmla="*/ 48416 w 48"/>
                    <a:gd name="T81" fmla="*/ 15128 h 6"/>
                    <a:gd name="T82" fmla="*/ 39642 w 48"/>
                    <a:gd name="T83" fmla="*/ 15128 h 6"/>
                    <a:gd name="T84" fmla="*/ 39642 w 48"/>
                    <a:gd name="T85" fmla="*/ 13445 h 6"/>
                    <a:gd name="T86" fmla="*/ 48416 w 48"/>
                    <a:gd name="T87" fmla="*/ 13445 h 6"/>
                    <a:gd name="T88" fmla="*/ 48416 w 48"/>
                    <a:gd name="T89" fmla="*/ 15128 h 6"/>
                    <a:gd name="T90" fmla="*/ 39642 w 48"/>
                    <a:gd name="T91" fmla="*/ 15128 h 6"/>
                    <a:gd name="T92" fmla="*/ 39642 w 48"/>
                    <a:gd name="T93" fmla="*/ 15128 h 6"/>
                    <a:gd name="T94" fmla="*/ 39642 w 48"/>
                    <a:gd name="T95" fmla="*/ 15128 h 6"/>
                    <a:gd name="T96" fmla="*/ 39642 w 48"/>
                    <a:gd name="T97" fmla="*/ 15128 h 6"/>
                    <a:gd name="T98" fmla="*/ 38955 w 48"/>
                    <a:gd name="T99" fmla="*/ 15128 h 6"/>
                    <a:gd name="T100" fmla="*/ 38955 w 48"/>
                    <a:gd name="T101" fmla="*/ 13445 h 6"/>
                    <a:gd name="T102" fmla="*/ 39642 w 48"/>
                    <a:gd name="T103" fmla="*/ 13445 h 6"/>
                    <a:gd name="T104" fmla="*/ 39642 w 48"/>
                    <a:gd name="T105" fmla="*/ 15128 h 6"/>
                    <a:gd name="T106" fmla="*/ 38955 w 48"/>
                    <a:gd name="T107" fmla="*/ 15128 h 6"/>
                    <a:gd name="T108" fmla="*/ 0 w 48"/>
                    <a:gd name="T109" fmla="*/ 5448 h 6"/>
                    <a:gd name="T110" fmla="*/ 0 w 48"/>
                    <a:gd name="T111" fmla="*/ 3279 h 6"/>
                    <a:gd name="T112" fmla="*/ 38955 w 48"/>
                    <a:gd name="T113" fmla="*/ 13445 h 6"/>
                    <a:gd name="T114" fmla="*/ 38955 w 48"/>
                    <a:gd name="T115" fmla="*/ 15128 h 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</a:gdLst>
                  <a:ahLst/>
                  <a:cxnLst>
                    <a:cxn ang="T116">
                      <a:pos x="T0" y="T1"/>
                    </a:cxn>
                    <a:cxn ang="T117">
                      <a:pos x="T2" y="T3"/>
                    </a:cxn>
                    <a:cxn ang="T118">
                      <a:pos x="T4" y="T5"/>
                    </a:cxn>
                    <a:cxn ang="T119">
                      <a:pos x="T6" y="T7"/>
                    </a:cxn>
                    <a:cxn ang="T120">
                      <a:pos x="T8" y="T9"/>
                    </a:cxn>
                    <a:cxn ang="T121">
                      <a:pos x="T10" y="T11"/>
                    </a:cxn>
                    <a:cxn ang="T122">
                      <a:pos x="T12" y="T13"/>
                    </a:cxn>
                    <a:cxn ang="T123">
                      <a:pos x="T14" y="T15"/>
                    </a:cxn>
                    <a:cxn ang="T124">
                      <a:pos x="T16" y="T17"/>
                    </a:cxn>
                    <a:cxn ang="T125">
                      <a:pos x="T18" y="T19"/>
                    </a:cxn>
                    <a:cxn ang="T126">
                      <a:pos x="T20" y="T21"/>
                    </a:cxn>
                    <a:cxn ang="T127">
                      <a:pos x="T22" y="T23"/>
                    </a:cxn>
                    <a:cxn ang="T128">
                      <a:pos x="T24" y="T25"/>
                    </a:cxn>
                    <a:cxn ang="T129">
                      <a:pos x="T26" y="T27"/>
                    </a:cxn>
                    <a:cxn ang="T130">
                      <a:pos x="T28" y="T29"/>
                    </a:cxn>
                    <a:cxn ang="T131">
                      <a:pos x="T30" y="T31"/>
                    </a:cxn>
                    <a:cxn ang="T132">
                      <a:pos x="T32" y="T33"/>
                    </a:cxn>
                    <a:cxn ang="T133">
                      <a:pos x="T34" y="T35"/>
                    </a:cxn>
                    <a:cxn ang="T134">
                      <a:pos x="T36" y="T37"/>
                    </a:cxn>
                    <a:cxn ang="T135">
                      <a:pos x="T38" y="T39"/>
                    </a:cxn>
                    <a:cxn ang="T136">
                      <a:pos x="T40" y="T41"/>
                    </a:cxn>
                    <a:cxn ang="T137">
                      <a:pos x="T42" y="T43"/>
                    </a:cxn>
                    <a:cxn ang="T138">
                      <a:pos x="T44" y="T45"/>
                    </a:cxn>
                    <a:cxn ang="T139">
                      <a:pos x="T46" y="T47"/>
                    </a:cxn>
                    <a:cxn ang="T140">
                      <a:pos x="T48" y="T49"/>
                    </a:cxn>
                    <a:cxn ang="T141">
                      <a:pos x="T50" y="T51"/>
                    </a:cxn>
                    <a:cxn ang="T142">
                      <a:pos x="T52" y="T53"/>
                    </a:cxn>
                    <a:cxn ang="T143">
                      <a:pos x="T54" y="T55"/>
                    </a:cxn>
                    <a:cxn ang="T144">
                      <a:pos x="T56" y="T57"/>
                    </a:cxn>
                    <a:cxn ang="T145">
                      <a:pos x="T58" y="T59"/>
                    </a:cxn>
                    <a:cxn ang="T146">
                      <a:pos x="T60" y="T61"/>
                    </a:cxn>
                    <a:cxn ang="T147">
                      <a:pos x="T62" y="T63"/>
                    </a:cxn>
                    <a:cxn ang="T148">
                      <a:pos x="T64" y="T65"/>
                    </a:cxn>
                    <a:cxn ang="T149">
                      <a:pos x="T66" y="T67"/>
                    </a:cxn>
                    <a:cxn ang="T150">
                      <a:pos x="T68" y="T69"/>
                    </a:cxn>
                    <a:cxn ang="T151">
                      <a:pos x="T70" y="T71"/>
                    </a:cxn>
                    <a:cxn ang="T152">
                      <a:pos x="T72" y="T73"/>
                    </a:cxn>
                    <a:cxn ang="T153">
                      <a:pos x="T74" y="T75"/>
                    </a:cxn>
                    <a:cxn ang="T154">
                      <a:pos x="T76" y="T77"/>
                    </a:cxn>
                    <a:cxn ang="T155">
                      <a:pos x="T78" y="T79"/>
                    </a:cxn>
                    <a:cxn ang="T156">
                      <a:pos x="T80" y="T81"/>
                    </a:cxn>
                    <a:cxn ang="T157">
                      <a:pos x="T82" y="T83"/>
                    </a:cxn>
                    <a:cxn ang="T158">
                      <a:pos x="T84" y="T85"/>
                    </a:cxn>
                    <a:cxn ang="T159">
                      <a:pos x="T86" y="T87"/>
                    </a:cxn>
                    <a:cxn ang="T160">
                      <a:pos x="T88" y="T89"/>
                    </a:cxn>
                    <a:cxn ang="T161">
                      <a:pos x="T90" y="T91"/>
                    </a:cxn>
                    <a:cxn ang="T162">
                      <a:pos x="T92" y="T93"/>
                    </a:cxn>
                    <a:cxn ang="T163">
                      <a:pos x="T94" y="T95"/>
                    </a:cxn>
                    <a:cxn ang="T164">
                      <a:pos x="T96" y="T97"/>
                    </a:cxn>
                    <a:cxn ang="T165">
                      <a:pos x="T98" y="T99"/>
                    </a:cxn>
                    <a:cxn ang="T166">
                      <a:pos x="T100" y="T101"/>
                    </a:cxn>
                    <a:cxn ang="T167">
                      <a:pos x="T102" y="T103"/>
                    </a:cxn>
                    <a:cxn ang="T168">
                      <a:pos x="T104" y="T105"/>
                    </a:cxn>
                    <a:cxn ang="T169">
                      <a:pos x="T106" y="T107"/>
                    </a:cxn>
                    <a:cxn ang="T170">
                      <a:pos x="T108" y="T109"/>
                    </a:cxn>
                    <a:cxn ang="T171">
                      <a:pos x="T110" y="T111"/>
                    </a:cxn>
                    <a:cxn ang="T172">
                      <a:pos x="T112" y="T113"/>
                    </a:cxn>
                    <a:cxn ang="T173">
                      <a:pos x="T114" y="T115"/>
                    </a:cxn>
                  </a:cxnLst>
                  <a:rect l="0" t="0" r="r" b="b"/>
                  <a:pathLst>
                    <a:path w="48" h="6">
                      <a:moveTo>
                        <a:pt x="47" y="4"/>
                      </a:moveTo>
                      <a:lnTo>
                        <a:pt x="47" y="4"/>
                      </a:lnTo>
                      <a:lnTo>
                        <a:pt x="48" y="3"/>
                      </a:lnTo>
                      <a:lnTo>
                        <a:pt x="47" y="4"/>
                      </a:lnTo>
                      <a:close/>
                      <a:moveTo>
                        <a:pt x="48" y="3"/>
                      </a:moveTo>
                      <a:lnTo>
                        <a:pt x="48" y="3"/>
                      </a:lnTo>
                      <a:close/>
                      <a:moveTo>
                        <a:pt x="47" y="4"/>
                      </a:moveTo>
                      <a:cubicBezTo>
                        <a:pt x="46" y="4"/>
                        <a:pt x="43" y="4"/>
                        <a:pt x="41" y="4"/>
                      </a:cubicBezTo>
                      <a:lnTo>
                        <a:pt x="40" y="3"/>
                      </a:lnTo>
                      <a:cubicBezTo>
                        <a:pt x="43" y="3"/>
                        <a:pt x="46" y="2"/>
                        <a:pt x="48" y="3"/>
                      </a:cubicBezTo>
                      <a:lnTo>
                        <a:pt x="47" y="4"/>
                      </a:lnTo>
                      <a:close/>
                      <a:moveTo>
                        <a:pt x="41" y="4"/>
                      </a:moveTo>
                      <a:cubicBezTo>
                        <a:pt x="39" y="5"/>
                        <a:pt x="37" y="5"/>
                        <a:pt x="36" y="5"/>
                      </a:cubicBezTo>
                      <a:lnTo>
                        <a:pt x="36" y="4"/>
                      </a:lnTo>
                      <a:cubicBezTo>
                        <a:pt x="37" y="4"/>
                        <a:pt x="39" y="3"/>
                        <a:pt x="40" y="3"/>
                      </a:cubicBezTo>
                      <a:lnTo>
                        <a:pt x="41" y="4"/>
                      </a:lnTo>
                      <a:close/>
                      <a:moveTo>
                        <a:pt x="36" y="4"/>
                      </a:moveTo>
                      <a:lnTo>
                        <a:pt x="36" y="4"/>
                      </a:lnTo>
                      <a:lnTo>
                        <a:pt x="36" y="5"/>
                      </a:lnTo>
                      <a:lnTo>
                        <a:pt x="36" y="4"/>
                      </a:lnTo>
                      <a:close/>
                      <a:moveTo>
                        <a:pt x="36" y="5"/>
                      </a:moveTo>
                      <a:lnTo>
                        <a:pt x="36" y="5"/>
                      </a:lnTo>
                      <a:lnTo>
                        <a:pt x="36" y="4"/>
                      </a:lnTo>
                      <a:lnTo>
                        <a:pt x="36" y="5"/>
                      </a:lnTo>
                      <a:close/>
                      <a:moveTo>
                        <a:pt x="36" y="5"/>
                      </a:moveTo>
                      <a:lnTo>
                        <a:pt x="36" y="5"/>
                      </a:lnTo>
                      <a:close/>
                      <a:moveTo>
                        <a:pt x="36" y="5"/>
                      </a:moveTo>
                      <a:cubicBezTo>
                        <a:pt x="35" y="5"/>
                        <a:pt x="35" y="5"/>
                        <a:pt x="35" y="5"/>
                      </a:cubicBezTo>
                      <a:lnTo>
                        <a:pt x="34" y="4"/>
                      </a:lnTo>
                      <a:cubicBezTo>
                        <a:pt x="35" y="4"/>
                        <a:pt x="35" y="4"/>
                        <a:pt x="36" y="4"/>
                      </a:cubicBezTo>
                      <a:lnTo>
                        <a:pt x="36" y="5"/>
                      </a:lnTo>
                      <a:close/>
                      <a:moveTo>
                        <a:pt x="35" y="5"/>
                      </a:moveTo>
                      <a:cubicBezTo>
                        <a:pt x="34" y="5"/>
                        <a:pt x="34" y="5"/>
                        <a:pt x="33" y="5"/>
                      </a:cubicBezTo>
                      <a:lnTo>
                        <a:pt x="33" y="4"/>
                      </a:lnTo>
                      <a:cubicBezTo>
                        <a:pt x="34" y="4"/>
                        <a:pt x="34" y="4"/>
                        <a:pt x="34" y="4"/>
                      </a:cubicBezTo>
                      <a:lnTo>
                        <a:pt x="35" y="5"/>
                      </a:lnTo>
                      <a:close/>
                      <a:moveTo>
                        <a:pt x="33" y="5"/>
                      </a:moveTo>
                      <a:cubicBezTo>
                        <a:pt x="31" y="6"/>
                        <a:pt x="29" y="5"/>
                        <a:pt x="27" y="5"/>
                      </a:cubicBezTo>
                      <a:lnTo>
                        <a:pt x="27" y="4"/>
                      </a:lnTo>
                      <a:cubicBezTo>
                        <a:pt x="29" y="4"/>
                        <a:pt x="31" y="4"/>
                        <a:pt x="33" y="4"/>
                      </a:cubicBezTo>
                      <a:lnTo>
                        <a:pt x="33" y="5"/>
                      </a:lnTo>
                      <a:close/>
                      <a:moveTo>
                        <a:pt x="27" y="5"/>
                      </a:moveTo>
                      <a:lnTo>
                        <a:pt x="27" y="5"/>
                      </a:lnTo>
                      <a:close/>
                      <a:moveTo>
                        <a:pt x="27" y="5"/>
                      </a:moveTo>
                      <a:lnTo>
                        <a:pt x="26" y="5"/>
                      </a:lnTo>
                      <a:lnTo>
                        <a:pt x="26" y="4"/>
                      </a:lnTo>
                      <a:lnTo>
                        <a:pt x="27" y="4"/>
                      </a:lnTo>
                      <a:lnTo>
                        <a:pt x="27" y="5"/>
                      </a:lnTo>
                      <a:close/>
                      <a:moveTo>
                        <a:pt x="26" y="5"/>
                      </a:moveTo>
                      <a:cubicBezTo>
                        <a:pt x="18" y="3"/>
                        <a:pt x="11" y="1"/>
                        <a:pt x="0" y="2"/>
                      </a:cubicBezTo>
                      <a:lnTo>
                        <a:pt x="0" y="1"/>
                      </a:lnTo>
                      <a:cubicBezTo>
                        <a:pt x="11" y="0"/>
                        <a:pt x="18" y="2"/>
                        <a:pt x="26" y="4"/>
                      </a:cubicBezTo>
                      <a:lnTo>
                        <a:pt x="26" y="5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420" name="Freeform 374"/>
                <p:cNvSpPr>
                  <a:spLocks noChangeArrowheads="1"/>
                </p:cNvSpPr>
                <p:nvPr/>
              </p:nvSpPr>
              <p:spPr bwMode="auto">
                <a:xfrm>
                  <a:off x="1619" y="3055"/>
                  <a:ext cx="59" cy="15"/>
                </a:xfrm>
                <a:custGeom>
                  <a:avLst/>
                  <a:gdLst>
                    <a:gd name="T0" fmla="*/ 69181 w 43"/>
                    <a:gd name="T1" fmla="*/ 53758 h 9"/>
                    <a:gd name="T2" fmla="*/ 71269 w 43"/>
                    <a:gd name="T3" fmla="*/ 47430 h 9"/>
                    <a:gd name="T4" fmla="*/ 71269 w 43"/>
                    <a:gd name="T5" fmla="*/ 47430 h 9"/>
                    <a:gd name="T6" fmla="*/ 71269 w 43"/>
                    <a:gd name="T7" fmla="*/ 47430 h 9"/>
                    <a:gd name="T8" fmla="*/ 58953 w 43"/>
                    <a:gd name="T9" fmla="*/ 47430 h 9"/>
                    <a:gd name="T10" fmla="*/ 71269 w 43"/>
                    <a:gd name="T11" fmla="*/ 47430 h 9"/>
                    <a:gd name="T12" fmla="*/ 58953 w 43"/>
                    <a:gd name="T13" fmla="*/ 47430 h 9"/>
                    <a:gd name="T14" fmla="*/ 50427 w 43"/>
                    <a:gd name="T15" fmla="*/ 42153 h 9"/>
                    <a:gd name="T16" fmla="*/ 58953 w 43"/>
                    <a:gd name="T17" fmla="*/ 47430 h 9"/>
                    <a:gd name="T18" fmla="*/ 48005 w 43"/>
                    <a:gd name="T19" fmla="*/ 47430 h 9"/>
                    <a:gd name="T20" fmla="*/ 50427 w 43"/>
                    <a:gd name="T21" fmla="*/ 47430 h 9"/>
                    <a:gd name="T22" fmla="*/ 21539 w 43"/>
                    <a:gd name="T23" fmla="*/ 6147 h 9"/>
                    <a:gd name="T24" fmla="*/ 50427 w 43"/>
                    <a:gd name="T25" fmla="*/ 42153 h 9"/>
                    <a:gd name="T26" fmla="*/ 21539 w 43"/>
                    <a:gd name="T27" fmla="*/ 6147 h 9"/>
                    <a:gd name="T28" fmla="*/ 31093 w 43"/>
                    <a:gd name="T29" fmla="*/ 10245 h 9"/>
                    <a:gd name="T30" fmla="*/ 21539 w 43"/>
                    <a:gd name="T31" fmla="*/ 6147 h 9"/>
                    <a:gd name="T32" fmla="*/ 40132 w 43"/>
                    <a:gd name="T33" fmla="*/ 10245 h 9"/>
                    <a:gd name="T34" fmla="*/ 31093 w 43"/>
                    <a:gd name="T35" fmla="*/ 10245 h 9"/>
                    <a:gd name="T36" fmla="*/ 40132 w 43"/>
                    <a:gd name="T37" fmla="*/ 10245 h 9"/>
                    <a:gd name="T38" fmla="*/ 12047 w 43"/>
                    <a:gd name="T39" fmla="*/ 10245 h 9"/>
                    <a:gd name="T40" fmla="*/ 40132 w 43"/>
                    <a:gd name="T41" fmla="*/ 10245 h 9"/>
                    <a:gd name="T42" fmla="*/ 12047 w 43"/>
                    <a:gd name="T43" fmla="*/ 10245 h 9"/>
                    <a:gd name="T44" fmla="*/ 12047 w 43"/>
                    <a:gd name="T45" fmla="*/ 10245 h 9"/>
                    <a:gd name="T46" fmla="*/ 10204 w 43"/>
                    <a:gd name="T47" fmla="*/ 17075 h 9"/>
                    <a:gd name="T48" fmla="*/ 12047 w 43"/>
                    <a:gd name="T49" fmla="*/ 10245 h 9"/>
                    <a:gd name="T50" fmla="*/ 10204 w 43"/>
                    <a:gd name="T51" fmla="*/ 17075 h 9"/>
                    <a:gd name="T52" fmla="*/ 10204 w 43"/>
                    <a:gd name="T53" fmla="*/ 10245 h 9"/>
                    <a:gd name="T54" fmla="*/ 10204 w 43"/>
                    <a:gd name="T55" fmla="*/ 17075 h 9"/>
                    <a:gd name="T56" fmla="*/ 10204 w 43"/>
                    <a:gd name="T57" fmla="*/ 6147 h 9"/>
                    <a:gd name="T58" fmla="*/ 10204 w 43"/>
                    <a:gd name="T59" fmla="*/ 17075 h 9"/>
                    <a:gd name="T60" fmla="*/ 2894 w 43"/>
                    <a:gd name="T61" fmla="*/ 35903 h 9"/>
                    <a:gd name="T62" fmla="*/ 10204 w 43"/>
                    <a:gd name="T63" fmla="*/ 6147 h 9"/>
                    <a:gd name="T64" fmla="*/ 1755 w 43"/>
                    <a:gd name="T65" fmla="*/ 35903 h 9"/>
                    <a:gd name="T66" fmla="*/ 1755 w 43"/>
                    <a:gd name="T67" fmla="*/ 28458 h 9"/>
                    <a:gd name="T68" fmla="*/ 1755 w 43"/>
                    <a:gd name="T69" fmla="*/ 35903 h 9"/>
                    <a:gd name="T70" fmla="*/ 1755 w 43"/>
                    <a:gd name="T71" fmla="*/ 28458 h 9"/>
                    <a:gd name="T72" fmla="*/ 1755 w 43"/>
                    <a:gd name="T73" fmla="*/ 35903 h 9"/>
                    <a:gd name="T74" fmla="*/ 2894 w 43"/>
                    <a:gd name="T75" fmla="*/ 35903 h 9"/>
                    <a:gd name="T76" fmla="*/ 2894 w 43"/>
                    <a:gd name="T77" fmla="*/ 28458 h 9"/>
                    <a:gd name="T78" fmla="*/ 1755 w 43"/>
                    <a:gd name="T79" fmla="*/ 28458 h 9"/>
                    <a:gd name="T80" fmla="*/ 2894 w 43"/>
                    <a:gd name="T81" fmla="*/ 35903 h 9"/>
                    <a:gd name="T82" fmla="*/ 1755 w 43"/>
                    <a:gd name="T83" fmla="*/ 28458 h 9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</a:gdLst>
                  <a:ahLst/>
                  <a:cxnLst>
                    <a:cxn ang="T84">
                      <a:pos x="T0" y="T1"/>
                    </a:cxn>
                    <a:cxn ang="T85">
                      <a:pos x="T2" y="T3"/>
                    </a:cxn>
                    <a:cxn ang="T86">
                      <a:pos x="T4" y="T5"/>
                    </a:cxn>
                    <a:cxn ang="T87">
                      <a:pos x="T6" y="T7"/>
                    </a:cxn>
                    <a:cxn ang="T88">
                      <a:pos x="T8" y="T9"/>
                    </a:cxn>
                    <a:cxn ang="T89">
                      <a:pos x="T10" y="T11"/>
                    </a:cxn>
                    <a:cxn ang="T90">
                      <a:pos x="T12" y="T13"/>
                    </a:cxn>
                    <a:cxn ang="T91">
                      <a:pos x="T14" y="T15"/>
                    </a:cxn>
                    <a:cxn ang="T92">
                      <a:pos x="T16" y="T17"/>
                    </a:cxn>
                    <a:cxn ang="T93">
                      <a:pos x="T18" y="T19"/>
                    </a:cxn>
                    <a:cxn ang="T94">
                      <a:pos x="T20" y="T21"/>
                    </a:cxn>
                    <a:cxn ang="T95">
                      <a:pos x="T22" y="T23"/>
                    </a:cxn>
                    <a:cxn ang="T96">
                      <a:pos x="T24" y="T25"/>
                    </a:cxn>
                    <a:cxn ang="T97">
                      <a:pos x="T26" y="T27"/>
                    </a:cxn>
                    <a:cxn ang="T98">
                      <a:pos x="T28" y="T29"/>
                    </a:cxn>
                    <a:cxn ang="T99">
                      <a:pos x="T30" y="T31"/>
                    </a:cxn>
                    <a:cxn ang="T100">
                      <a:pos x="T32" y="T33"/>
                    </a:cxn>
                    <a:cxn ang="T101">
                      <a:pos x="T34" y="T35"/>
                    </a:cxn>
                    <a:cxn ang="T102">
                      <a:pos x="T36" y="T37"/>
                    </a:cxn>
                    <a:cxn ang="T103">
                      <a:pos x="T38" y="T39"/>
                    </a:cxn>
                    <a:cxn ang="T104">
                      <a:pos x="T40" y="T41"/>
                    </a:cxn>
                    <a:cxn ang="T105">
                      <a:pos x="T42" y="T43"/>
                    </a:cxn>
                    <a:cxn ang="T106">
                      <a:pos x="T44" y="T45"/>
                    </a:cxn>
                    <a:cxn ang="T107">
                      <a:pos x="T46" y="T47"/>
                    </a:cxn>
                    <a:cxn ang="T108">
                      <a:pos x="T48" y="T49"/>
                    </a:cxn>
                    <a:cxn ang="T109">
                      <a:pos x="T50" y="T51"/>
                    </a:cxn>
                    <a:cxn ang="T110">
                      <a:pos x="T52" y="T53"/>
                    </a:cxn>
                    <a:cxn ang="T111">
                      <a:pos x="T54" y="T55"/>
                    </a:cxn>
                    <a:cxn ang="T112">
                      <a:pos x="T56" y="T57"/>
                    </a:cxn>
                    <a:cxn ang="T113">
                      <a:pos x="T58" y="T59"/>
                    </a:cxn>
                    <a:cxn ang="T114">
                      <a:pos x="T60" y="T61"/>
                    </a:cxn>
                    <a:cxn ang="T115">
                      <a:pos x="T62" y="T63"/>
                    </a:cxn>
                    <a:cxn ang="T116">
                      <a:pos x="T64" y="T65"/>
                    </a:cxn>
                    <a:cxn ang="T117">
                      <a:pos x="T66" y="T67"/>
                    </a:cxn>
                    <a:cxn ang="T118">
                      <a:pos x="T68" y="T69"/>
                    </a:cxn>
                    <a:cxn ang="T119">
                      <a:pos x="T70" y="T71"/>
                    </a:cxn>
                    <a:cxn ang="T120">
                      <a:pos x="T72" y="T73"/>
                    </a:cxn>
                    <a:cxn ang="T121">
                      <a:pos x="T74" y="T75"/>
                    </a:cxn>
                    <a:cxn ang="T122">
                      <a:pos x="T76" y="T77"/>
                    </a:cxn>
                    <a:cxn ang="T123">
                      <a:pos x="T78" y="T79"/>
                    </a:cxn>
                    <a:cxn ang="T124">
                      <a:pos x="T80" y="T81"/>
                    </a:cxn>
                    <a:cxn ang="T125">
                      <a:pos x="T82" y="T83"/>
                    </a:cxn>
                  </a:cxnLst>
                  <a:rect l="0" t="0" r="r" b="b"/>
                  <a:pathLst>
                    <a:path w="43" h="9">
                      <a:moveTo>
                        <a:pt x="43" y="9"/>
                      </a:moveTo>
                      <a:lnTo>
                        <a:pt x="42" y="9"/>
                      </a:lnTo>
                      <a:lnTo>
                        <a:pt x="43" y="8"/>
                      </a:lnTo>
                      <a:lnTo>
                        <a:pt x="43" y="9"/>
                      </a:lnTo>
                      <a:close/>
                      <a:moveTo>
                        <a:pt x="43" y="8"/>
                      </a:moveTo>
                      <a:lnTo>
                        <a:pt x="43" y="8"/>
                      </a:lnTo>
                      <a:close/>
                      <a:moveTo>
                        <a:pt x="42" y="9"/>
                      </a:moveTo>
                      <a:cubicBezTo>
                        <a:pt x="41" y="9"/>
                        <a:pt x="38" y="9"/>
                        <a:pt x="36" y="8"/>
                      </a:cubicBezTo>
                      <a:lnTo>
                        <a:pt x="36" y="7"/>
                      </a:lnTo>
                      <a:cubicBezTo>
                        <a:pt x="38" y="7"/>
                        <a:pt x="41" y="7"/>
                        <a:pt x="43" y="8"/>
                      </a:cubicBezTo>
                      <a:lnTo>
                        <a:pt x="42" y="9"/>
                      </a:lnTo>
                      <a:close/>
                      <a:moveTo>
                        <a:pt x="36" y="8"/>
                      </a:moveTo>
                      <a:cubicBezTo>
                        <a:pt x="34" y="8"/>
                        <a:pt x="31" y="8"/>
                        <a:pt x="30" y="8"/>
                      </a:cubicBezTo>
                      <a:lnTo>
                        <a:pt x="30" y="7"/>
                      </a:lnTo>
                      <a:cubicBezTo>
                        <a:pt x="32" y="7"/>
                        <a:pt x="34" y="7"/>
                        <a:pt x="36" y="7"/>
                      </a:cubicBezTo>
                      <a:lnTo>
                        <a:pt x="36" y="8"/>
                      </a:lnTo>
                      <a:close/>
                      <a:moveTo>
                        <a:pt x="30" y="8"/>
                      </a:moveTo>
                      <a:lnTo>
                        <a:pt x="29" y="8"/>
                      </a:lnTo>
                      <a:lnTo>
                        <a:pt x="30" y="7"/>
                      </a:lnTo>
                      <a:lnTo>
                        <a:pt x="30" y="8"/>
                      </a:lnTo>
                      <a:close/>
                      <a:moveTo>
                        <a:pt x="29" y="8"/>
                      </a:moveTo>
                      <a:cubicBezTo>
                        <a:pt x="16" y="5"/>
                        <a:pt x="12" y="3"/>
                        <a:pt x="13" y="1"/>
                      </a:cubicBezTo>
                      <a:lnTo>
                        <a:pt x="14" y="2"/>
                      </a:lnTo>
                      <a:cubicBezTo>
                        <a:pt x="14" y="2"/>
                        <a:pt x="18" y="4"/>
                        <a:pt x="30" y="7"/>
                      </a:cubicBezTo>
                      <a:lnTo>
                        <a:pt x="29" y="8"/>
                      </a:lnTo>
                      <a:close/>
                      <a:moveTo>
                        <a:pt x="13" y="1"/>
                      </a:moveTo>
                      <a:cubicBezTo>
                        <a:pt x="13" y="1"/>
                        <a:pt x="16" y="0"/>
                        <a:pt x="19" y="1"/>
                      </a:cubicBezTo>
                      <a:lnTo>
                        <a:pt x="19" y="2"/>
                      </a:lnTo>
                      <a:cubicBezTo>
                        <a:pt x="17" y="2"/>
                        <a:pt x="14" y="2"/>
                        <a:pt x="14" y="2"/>
                      </a:cubicBezTo>
                      <a:lnTo>
                        <a:pt x="13" y="1"/>
                      </a:lnTo>
                      <a:close/>
                      <a:moveTo>
                        <a:pt x="19" y="1"/>
                      </a:moveTo>
                      <a:cubicBezTo>
                        <a:pt x="22" y="1"/>
                        <a:pt x="24" y="1"/>
                        <a:pt x="24" y="2"/>
                      </a:cubicBezTo>
                      <a:lnTo>
                        <a:pt x="23" y="2"/>
                      </a:lnTo>
                      <a:cubicBezTo>
                        <a:pt x="23" y="2"/>
                        <a:pt x="21" y="2"/>
                        <a:pt x="19" y="2"/>
                      </a:cubicBezTo>
                      <a:lnTo>
                        <a:pt x="19" y="1"/>
                      </a:lnTo>
                      <a:close/>
                      <a:moveTo>
                        <a:pt x="24" y="2"/>
                      </a:moveTo>
                      <a:cubicBezTo>
                        <a:pt x="24" y="3"/>
                        <a:pt x="20" y="4"/>
                        <a:pt x="7" y="3"/>
                      </a:cubicBezTo>
                      <a:lnTo>
                        <a:pt x="7" y="2"/>
                      </a:lnTo>
                      <a:cubicBezTo>
                        <a:pt x="19" y="2"/>
                        <a:pt x="23" y="2"/>
                        <a:pt x="23" y="2"/>
                      </a:cubicBezTo>
                      <a:lnTo>
                        <a:pt x="24" y="2"/>
                      </a:lnTo>
                      <a:close/>
                      <a:moveTo>
                        <a:pt x="7" y="2"/>
                      </a:moveTo>
                      <a:lnTo>
                        <a:pt x="7" y="2"/>
                      </a:lnTo>
                      <a:lnTo>
                        <a:pt x="7" y="3"/>
                      </a:lnTo>
                      <a:lnTo>
                        <a:pt x="7" y="2"/>
                      </a:lnTo>
                      <a:close/>
                      <a:moveTo>
                        <a:pt x="7" y="3"/>
                      </a:moveTo>
                      <a:cubicBezTo>
                        <a:pt x="7" y="3"/>
                        <a:pt x="6" y="3"/>
                        <a:pt x="6" y="3"/>
                      </a:cubicBezTo>
                      <a:lnTo>
                        <a:pt x="7" y="2"/>
                      </a:lnTo>
                      <a:cubicBezTo>
                        <a:pt x="7" y="2"/>
                        <a:pt x="7" y="2"/>
                        <a:pt x="7" y="2"/>
                      </a:cubicBezTo>
                      <a:lnTo>
                        <a:pt x="7" y="3"/>
                      </a:lnTo>
                      <a:close/>
                      <a:moveTo>
                        <a:pt x="6" y="3"/>
                      </a:moveTo>
                      <a:lnTo>
                        <a:pt x="6" y="3"/>
                      </a:lnTo>
                      <a:lnTo>
                        <a:pt x="6" y="2"/>
                      </a:lnTo>
                      <a:lnTo>
                        <a:pt x="6" y="3"/>
                      </a:lnTo>
                      <a:close/>
                      <a:moveTo>
                        <a:pt x="6" y="3"/>
                      </a:moveTo>
                      <a:cubicBezTo>
                        <a:pt x="6" y="2"/>
                        <a:pt x="6" y="2"/>
                        <a:pt x="5" y="2"/>
                      </a:cubicBezTo>
                      <a:lnTo>
                        <a:pt x="6" y="1"/>
                      </a:lnTo>
                      <a:cubicBezTo>
                        <a:pt x="7" y="1"/>
                        <a:pt x="7" y="1"/>
                        <a:pt x="7" y="2"/>
                      </a:cubicBezTo>
                      <a:lnTo>
                        <a:pt x="6" y="3"/>
                      </a:lnTo>
                      <a:close/>
                      <a:moveTo>
                        <a:pt x="5" y="2"/>
                      </a:moveTo>
                      <a:cubicBezTo>
                        <a:pt x="5" y="2"/>
                        <a:pt x="4" y="2"/>
                        <a:pt x="2" y="6"/>
                      </a:cubicBezTo>
                      <a:lnTo>
                        <a:pt x="1" y="5"/>
                      </a:lnTo>
                      <a:cubicBezTo>
                        <a:pt x="3" y="1"/>
                        <a:pt x="5" y="1"/>
                        <a:pt x="6" y="1"/>
                      </a:cubicBezTo>
                      <a:lnTo>
                        <a:pt x="5" y="2"/>
                      </a:lnTo>
                      <a:close/>
                      <a:moveTo>
                        <a:pt x="1" y="6"/>
                      </a:moveTo>
                      <a:lnTo>
                        <a:pt x="0" y="6"/>
                      </a:lnTo>
                      <a:lnTo>
                        <a:pt x="1" y="5"/>
                      </a:lnTo>
                      <a:lnTo>
                        <a:pt x="1" y="6"/>
                      </a:lnTo>
                      <a:close/>
                      <a:moveTo>
                        <a:pt x="1" y="5"/>
                      </a:moveTo>
                      <a:cubicBezTo>
                        <a:pt x="2" y="5"/>
                        <a:pt x="1" y="5"/>
                        <a:pt x="1" y="5"/>
                      </a:cubicBezTo>
                      <a:lnTo>
                        <a:pt x="2" y="6"/>
                      </a:lnTo>
                      <a:cubicBezTo>
                        <a:pt x="2" y="6"/>
                        <a:pt x="2" y="6"/>
                        <a:pt x="1" y="6"/>
                      </a:cubicBezTo>
                      <a:lnTo>
                        <a:pt x="1" y="5"/>
                      </a:lnTo>
                      <a:close/>
                      <a:moveTo>
                        <a:pt x="2" y="6"/>
                      </a:moveTo>
                      <a:lnTo>
                        <a:pt x="2" y="6"/>
                      </a:lnTo>
                      <a:lnTo>
                        <a:pt x="2" y="5"/>
                      </a:lnTo>
                      <a:lnTo>
                        <a:pt x="2" y="6"/>
                      </a:lnTo>
                      <a:close/>
                      <a:moveTo>
                        <a:pt x="1" y="5"/>
                      </a:moveTo>
                      <a:cubicBezTo>
                        <a:pt x="1" y="5"/>
                        <a:pt x="2" y="4"/>
                        <a:pt x="2" y="4"/>
                      </a:cubicBezTo>
                      <a:lnTo>
                        <a:pt x="2" y="6"/>
                      </a:lnTo>
                      <a:cubicBezTo>
                        <a:pt x="2" y="6"/>
                        <a:pt x="2" y="6"/>
                        <a:pt x="2" y="6"/>
                      </a:cubicBezTo>
                      <a:lnTo>
                        <a:pt x="1" y="5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421" name="Freeform 375"/>
                <p:cNvSpPr>
                  <a:spLocks noChangeArrowheads="1"/>
                </p:cNvSpPr>
                <p:nvPr/>
              </p:nvSpPr>
              <p:spPr bwMode="auto">
                <a:xfrm>
                  <a:off x="1624" y="3066"/>
                  <a:ext cx="129" cy="31"/>
                </a:xfrm>
                <a:custGeom>
                  <a:avLst/>
                  <a:gdLst>
                    <a:gd name="T0" fmla="*/ 154104 w 94"/>
                    <a:gd name="T1" fmla="*/ 0 h 19"/>
                    <a:gd name="T2" fmla="*/ 143956 w 94"/>
                    <a:gd name="T3" fmla="*/ 7398 h 19"/>
                    <a:gd name="T4" fmla="*/ 47410 w 94"/>
                    <a:gd name="T5" fmla="*/ 52424 h 19"/>
                    <a:gd name="T6" fmla="*/ 24828 w 94"/>
                    <a:gd name="T7" fmla="*/ 73246 h 19"/>
                    <a:gd name="T8" fmla="*/ 0 w 94"/>
                    <a:gd name="T9" fmla="*/ 65359 h 19"/>
                    <a:gd name="T10" fmla="*/ 0 w 94"/>
                    <a:gd name="T11" fmla="*/ 65359 h 19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94" h="19">
                      <a:moveTo>
                        <a:pt x="94" y="0"/>
                      </a:moveTo>
                      <a:cubicBezTo>
                        <a:pt x="92" y="1"/>
                        <a:pt x="89" y="2"/>
                        <a:pt x="88" y="2"/>
                      </a:cubicBezTo>
                      <a:cubicBezTo>
                        <a:pt x="69" y="3"/>
                        <a:pt x="50" y="9"/>
                        <a:pt x="29" y="13"/>
                      </a:cubicBezTo>
                      <a:cubicBezTo>
                        <a:pt x="27" y="17"/>
                        <a:pt x="19" y="19"/>
                        <a:pt x="15" y="18"/>
                      </a:cubicBezTo>
                      <a:cubicBezTo>
                        <a:pt x="10" y="17"/>
                        <a:pt x="2" y="19"/>
                        <a:pt x="0" y="16"/>
                      </a:cubicBezTo>
                      <a:cubicBezTo>
                        <a:pt x="0" y="16"/>
                        <a:pt x="0" y="16"/>
                        <a:pt x="0" y="16"/>
                      </a:cubicBezTo>
                    </a:path>
                  </a:pathLst>
                </a:custGeom>
                <a:noFill/>
                <a:ln w="9525" cap="sq">
                  <a:solidFill>
                    <a:srgbClr val="C1C0B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422" name="Freeform 376"/>
                <p:cNvSpPr>
                  <a:spLocks noChangeArrowheads="1"/>
                </p:cNvSpPr>
                <p:nvPr/>
              </p:nvSpPr>
              <p:spPr bwMode="auto">
                <a:xfrm>
                  <a:off x="1452" y="3034"/>
                  <a:ext cx="52" cy="6"/>
                </a:xfrm>
                <a:custGeom>
                  <a:avLst/>
                  <a:gdLst>
                    <a:gd name="T0" fmla="*/ 0 w 38"/>
                    <a:gd name="T1" fmla="*/ 12230 h 4"/>
                    <a:gd name="T2" fmla="*/ 0 w 38"/>
                    <a:gd name="T3" fmla="*/ 12230 h 4"/>
                    <a:gd name="T4" fmla="*/ 0 w 38"/>
                    <a:gd name="T5" fmla="*/ 21396 h 4"/>
                    <a:gd name="T6" fmla="*/ 0 w 38"/>
                    <a:gd name="T7" fmla="*/ 21396 h 4"/>
                    <a:gd name="T8" fmla="*/ 0 w 38"/>
                    <a:gd name="T9" fmla="*/ 12230 h 4"/>
                    <a:gd name="T10" fmla="*/ 0 w 38"/>
                    <a:gd name="T11" fmla="*/ 21396 h 4"/>
                    <a:gd name="T12" fmla="*/ 0 w 38"/>
                    <a:gd name="T13" fmla="*/ 21396 h 4"/>
                    <a:gd name="T14" fmla="*/ 0 w 38"/>
                    <a:gd name="T15" fmla="*/ 16131 h 4"/>
                    <a:gd name="T16" fmla="*/ 0 w 38"/>
                    <a:gd name="T17" fmla="*/ 21396 h 4"/>
                    <a:gd name="T18" fmla="*/ 0 w 38"/>
                    <a:gd name="T19" fmla="*/ 12230 h 4"/>
                    <a:gd name="T20" fmla="*/ 36022 w 38"/>
                    <a:gd name="T21" fmla="*/ 6987 h 4"/>
                    <a:gd name="T22" fmla="*/ 36022 w 38"/>
                    <a:gd name="T23" fmla="*/ 16131 h 4"/>
                    <a:gd name="T24" fmla="*/ 0 w 38"/>
                    <a:gd name="T25" fmla="*/ 21396 h 4"/>
                    <a:gd name="T26" fmla="*/ 0 w 38"/>
                    <a:gd name="T27" fmla="*/ 12230 h 4"/>
                    <a:gd name="T28" fmla="*/ 36022 w 38"/>
                    <a:gd name="T29" fmla="*/ 6987 h 4"/>
                    <a:gd name="T30" fmla="*/ 56406 w 38"/>
                    <a:gd name="T31" fmla="*/ 0 h 4"/>
                    <a:gd name="T32" fmla="*/ 56406 w 38"/>
                    <a:gd name="T33" fmla="*/ 6987 h 4"/>
                    <a:gd name="T34" fmla="*/ 36022 w 38"/>
                    <a:gd name="T35" fmla="*/ 16131 h 4"/>
                    <a:gd name="T36" fmla="*/ 36022 w 38"/>
                    <a:gd name="T37" fmla="*/ 6987 h 4"/>
                    <a:gd name="T38" fmla="*/ 56406 w 38"/>
                    <a:gd name="T39" fmla="*/ 0 h 4"/>
                    <a:gd name="T40" fmla="*/ 56406 w 38"/>
                    <a:gd name="T41" fmla="*/ 0 h 4"/>
                    <a:gd name="T42" fmla="*/ 56406 w 38"/>
                    <a:gd name="T43" fmla="*/ 6987 h 4"/>
                    <a:gd name="T44" fmla="*/ 56406 w 38"/>
                    <a:gd name="T45" fmla="*/ 0 h 4"/>
                    <a:gd name="T46" fmla="*/ 56406 w 38"/>
                    <a:gd name="T47" fmla="*/ 0 h 4"/>
                    <a:gd name="T48" fmla="*/ 59721 w 38"/>
                    <a:gd name="T49" fmla="*/ 6987 h 4"/>
                    <a:gd name="T50" fmla="*/ 59721 w 38"/>
                    <a:gd name="T51" fmla="*/ 12230 h 4"/>
                    <a:gd name="T52" fmla="*/ 56406 w 38"/>
                    <a:gd name="T53" fmla="*/ 6987 h 4"/>
                    <a:gd name="T54" fmla="*/ 56406 w 38"/>
                    <a:gd name="T55" fmla="*/ 0 h 4"/>
                    <a:gd name="T56" fmla="*/ 59721 w 38"/>
                    <a:gd name="T57" fmla="*/ 6987 h 4"/>
                    <a:gd name="T58" fmla="*/ 64484 w 38"/>
                    <a:gd name="T59" fmla="*/ 6987 h 4"/>
                    <a:gd name="T60" fmla="*/ 64484 w 38"/>
                    <a:gd name="T61" fmla="*/ 16131 h 4"/>
                    <a:gd name="T62" fmla="*/ 59721 w 38"/>
                    <a:gd name="T63" fmla="*/ 12230 h 4"/>
                    <a:gd name="T64" fmla="*/ 59721 w 38"/>
                    <a:gd name="T65" fmla="*/ 6987 h 4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38" h="4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0" y="4"/>
                      </a:lnTo>
                      <a:lnTo>
                        <a:pt x="0" y="2"/>
                      </a:lnTo>
                      <a:close/>
                      <a:moveTo>
                        <a:pt x="0" y="4"/>
                      </a:moveTo>
                      <a:lnTo>
                        <a:pt x="0" y="4"/>
                      </a:lnTo>
                      <a:lnTo>
                        <a:pt x="0" y="3"/>
                      </a:lnTo>
                      <a:lnTo>
                        <a:pt x="0" y="4"/>
                      </a:lnTo>
                      <a:close/>
                      <a:moveTo>
                        <a:pt x="0" y="2"/>
                      </a:moveTo>
                      <a:cubicBezTo>
                        <a:pt x="7" y="3"/>
                        <a:pt x="14" y="2"/>
                        <a:pt x="21" y="1"/>
                      </a:cubicBezTo>
                      <a:lnTo>
                        <a:pt x="21" y="3"/>
                      </a:lnTo>
                      <a:cubicBezTo>
                        <a:pt x="14" y="3"/>
                        <a:pt x="7" y="4"/>
                        <a:pt x="0" y="4"/>
                      </a:cubicBezTo>
                      <a:lnTo>
                        <a:pt x="0" y="2"/>
                      </a:lnTo>
                      <a:close/>
                      <a:moveTo>
                        <a:pt x="21" y="1"/>
                      </a:moveTo>
                      <a:cubicBezTo>
                        <a:pt x="25" y="1"/>
                        <a:pt x="29" y="0"/>
                        <a:pt x="33" y="0"/>
                      </a:cubicBezTo>
                      <a:lnTo>
                        <a:pt x="33" y="1"/>
                      </a:lnTo>
                      <a:cubicBezTo>
                        <a:pt x="29" y="2"/>
                        <a:pt x="25" y="2"/>
                        <a:pt x="21" y="3"/>
                      </a:cubicBezTo>
                      <a:lnTo>
                        <a:pt x="21" y="1"/>
                      </a:lnTo>
                      <a:close/>
                      <a:moveTo>
                        <a:pt x="33" y="0"/>
                      </a:moveTo>
                      <a:lnTo>
                        <a:pt x="33" y="0"/>
                      </a:lnTo>
                      <a:lnTo>
                        <a:pt x="33" y="1"/>
                      </a:lnTo>
                      <a:lnTo>
                        <a:pt x="33" y="0"/>
                      </a:lnTo>
                      <a:close/>
                      <a:moveTo>
                        <a:pt x="33" y="0"/>
                      </a:moveTo>
                      <a:cubicBezTo>
                        <a:pt x="34" y="0"/>
                        <a:pt x="35" y="0"/>
                        <a:pt x="35" y="1"/>
                      </a:cubicBezTo>
                      <a:lnTo>
                        <a:pt x="35" y="2"/>
                      </a:lnTo>
                      <a:cubicBezTo>
                        <a:pt x="34" y="2"/>
                        <a:pt x="34" y="1"/>
                        <a:pt x="33" y="1"/>
                      </a:cubicBezTo>
                      <a:lnTo>
                        <a:pt x="33" y="0"/>
                      </a:lnTo>
                      <a:close/>
                      <a:moveTo>
                        <a:pt x="35" y="1"/>
                      </a:moveTo>
                      <a:cubicBezTo>
                        <a:pt x="36" y="1"/>
                        <a:pt x="37" y="1"/>
                        <a:pt x="38" y="1"/>
                      </a:cubicBezTo>
                      <a:lnTo>
                        <a:pt x="38" y="3"/>
                      </a:lnTo>
                      <a:cubicBezTo>
                        <a:pt x="36" y="3"/>
                        <a:pt x="36" y="2"/>
                        <a:pt x="35" y="2"/>
                      </a:cubicBezTo>
                      <a:lnTo>
                        <a:pt x="35" y="1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423" name="Freeform 377"/>
                <p:cNvSpPr>
                  <a:spLocks noChangeArrowheads="1"/>
                </p:cNvSpPr>
                <p:nvPr/>
              </p:nvSpPr>
              <p:spPr bwMode="auto">
                <a:xfrm>
                  <a:off x="1506" y="3052"/>
                  <a:ext cx="52" cy="7"/>
                </a:xfrm>
                <a:custGeom>
                  <a:avLst/>
                  <a:gdLst>
                    <a:gd name="T0" fmla="*/ 1786 w 38"/>
                    <a:gd name="T1" fmla="*/ 0 h 5"/>
                    <a:gd name="T2" fmla="*/ 1786 w 38"/>
                    <a:gd name="T3" fmla="*/ 0 h 5"/>
                    <a:gd name="T4" fmla="*/ 0 w 38"/>
                    <a:gd name="T5" fmla="*/ 1662 h 5"/>
                    <a:gd name="T6" fmla="*/ 0 w 38"/>
                    <a:gd name="T7" fmla="*/ 1662 h 5"/>
                    <a:gd name="T8" fmla="*/ 1786 w 38"/>
                    <a:gd name="T9" fmla="*/ 0 h 5"/>
                    <a:gd name="T10" fmla="*/ 0 w 38"/>
                    <a:gd name="T11" fmla="*/ 1662 h 5"/>
                    <a:gd name="T12" fmla="*/ 0 w 38"/>
                    <a:gd name="T13" fmla="*/ 1662 h 5"/>
                    <a:gd name="T14" fmla="*/ 1786 w 38"/>
                    <a:gd name="T15" fmla="*/ 1662 h 5"/>
                    <a:gd name="T16" fmla="*/ 0 w 38"/>
                    <a:gd name="T17" fmla="*/ 1662 h 5"/>
                    <a:gd name="T18" fmla="*/ 1786 w 38"/>
                    <a:gd name="T19" fmla="*/ 0 h 5"/>
                    <a:gd name="T20" fmla="*/ 17196 w 38"/>
                    <a:gd name="T21" fmla="*/ 2667 h 5"/>
                    <a:gd name="T22" fmla="*/ 17196 w 38"/>
                    <a:gd name="T23" fmla="*/ 4262 h 5"/>
                    <a:gd name="T24" fmla="*/ 0 w 38"/>
                    <a:gd name="T25" fmla="*/ 1662 h 5"/>
                    <a:gd name="T26" fmla="*/ 1786 w 38"/>
                    <a:gd name="T27" fmla="*/ 0 h 5"/>
                    <a:gd name="T28" fmla="*/ 17196 w 38"/>
                    <a:gd name="T29" fmla="*/ 2667 h 5"/>
                    <a:gd name="T30" fmla="*/ 28512 w 38"/>
                    <a:gd name="T31" fmla="*/ 2667 h 5"/>
                    <a:gd name="T32" fmla="*/ 28512 w 38"/>
                    <a:gd name="T33" fmla="*/ 4262 h 5"/>
                    <a:gd name="T34" fmla="*/ 17196 w 38"/>
                    <a:gd name="T35" fmla="*/ 4262 h 5"/>
                    <a:gd name="T36" fmla="*/ 17196 w 38"/>
                    <a:gd name="T37" fmla="*/ 2667 h 5"/>
                    <a:gd name="T38" fmla="*/ 28512 w 38"/>
                    <a:gd name="T39" fmla="*/ 2667 h 5"/>
                    <a:gd name="T40" fmla="*/ 31244 w 38"/>
                    <a:gd name="T41" fmla="*/ 2667 h 5"/>
                    <a:gd name="T42" fmla="*/ 31244 w 38"/>
                    <a:gd name="T43" fmla="*/ 2667 h 5"/>
                    <a:gd name="T44" fmla="*/ 28512 w 38"/>
                    <a:gd name="T45" fmla="*/ 4262 h 5"/>
                    <a:gd name="T46" fmla="*/ 28512 w 38"/>
                    <a:gd name="T47" fmla="*/ 2667 h 5"/>
                    <a:gd name="T48" fmla="*/ 31244 w 38"/>
                    <a:gd name="T49" fmla="*/ 2667 h 5"/>
                    <a:gd name="T50" fmla="*/ 31244 w 38"/>
                    <a:gd name="T51" fmla="*/ 2667 h 5"/>
                    <a:gd name="T52" fmla="*/ 28512 w 38"/>
                    <a:gd name="T53" fmla="*/ 4262 h 5"/>
                    <a:gd name="T54" fmla="*/ 28512 w 38"/>
                    <a:gd name="T55" fmla="*/ 4262 h 5"/>
                    <a:gd name="T56" fmla="*/ 31244 w 38"/>
                    <a:gd name="T57" fmla="*/ 2667 h 5"/>
                    <a:gd name="T58" fmla="*/ 31244 w 38"/>
                    <a:gd name="T59" fmla="*/ 2667 h 5"/>
                    <a:gd name="T60" fmla="*/ 34019 w 38"/>
                    <a:gd name="T61" fmla="*/ 4262 h 5"/>
                    <a:gd name="T62" fmla="*/ 33008 w 38"/>
                    <a:gd name="T63" fmla="*/ 5274 h 5"/>
                    <a:gd name="T64" fmla="*/ 28512 w 38"/>
                    <a:gd name="T65" fmla="*/ 4262 h 5"/>
                    <a:gd name="T66" fmla="*/ 31244 w 38"/>
                    <a:gd name="T67" fmla="*/ 2667 h 5"/>
                    <a:gd name="T68" fmla="*/ 34019 w 38"/>
                    <a:gd name="T69" fmla="*/ 4262 h 5"/>
                    <a:gd name="T70" fmla="*/ 37109 w 38"/>
                    <a:gd name="T71" fmla="*/ 4262 h 5"/>
                    <a:gd name="T72" fmla="*/ 37109 w 38"/>
                    <a:gd name="T73" fmla="*/ 5274 h 5"/>
                    <a:gd name="T74" fmla="*/ 33008 w 38"/>
                    <a:gd name="T75" fmla="*/ 5274 h 5"/>
                    <a:gd name="T76" fmla="*/ 34019 w 38"/>
                    <a:gd name="T77" fmla="*/ 4262 h 5"/>
                    <a:gd name="T78" fmla="*/ 37109 w 38"/>
                    <a:gd name="T79" fmla="*/ 4262 h 5"/>
                    <a:gd name="T80" fmla="*/ 37109 w 38"/>
                    <a:gd name="T81" fmla="*/ 4262 h 5"/>
                    <a:gd name="T82" fmla="*/ 37109 w 38"/>
                    <a:gd name="T83" fmla="*/ 5274 h 5"/>
                    <a:gd name="T84" fmla="*/ 37109 w 38"/>
                    <a:gd name="T85" fmla="*/ 4262 h 5"/>
                    <a:gd name="T86" fmla="*/ 37109 w 38"/>
                    <a:gd name="T87" fmla="*/ 4262 h 5"/>
                    <a:gd name="T88" fmla="*/ 62597 w 38"/>
                    <a:gd name="T89" fmla="*/ 2667 h 5"/>
                    <a:gd name="T90" fmla="*/ 64484 w 38"/>
                    <a:gd name="T91" fmla="*/ 4262 h 5"/>
                    <a:gd name="T92" fmla="*/ 37109 w 38"/>
                    <a:gd name="T93" fmla="*/ 5274 h 5"/>
                    <a:gd name="T94" fmla="*/ 37109 w 38"/>
                    <a:gd name="T95" fmla="*/ 4262 h 5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</a:gdLst>
                  <a:ahLst/>
                  <a:cxnLst>
                    <a:cxn ang="T96">
                      <a:pos x="T0" y="T1"/>
                    </a:cxn>
                    <a:cxn ang="T97">
                      <a:pos x="T2" y="T3"/>
                    </a:cxn>
                    <a:cxn ang="T98">
                      <a:pos x="T4" y="T5"/>
                    </a:cxn>
                    <a:cxn ang="T99">
                      <a:pos x="T6" y="T7"/>
                    </a:cxn>
                    <a:cxn ang="T100">
                      <a:pos x="T8" y="T9"/>
                    </a:cxn>
                    <a:cxn ang="T101">
                      <a:pos x="T10" y="T11"/>
                    </a:cxn>
                    <a:cxn ang="T102">
                      <a:pos x="T12" y="T13"/>
                    </a:cxn>
                    <a:cxn ang="T103">
                      <a:pos x="T14" y="T15"/>
                    </a:cxn>
                    <a:cxn ang="T104">
                      <a:pos x="T16" y="T17"/>
                    </a:cxn>
                    <a:cxn ang="T105">
                      <a:pos x="T18" y="T19"/>
                    </a:cxn>
                    <a:cxn ang="T106">
                      <a:pos x="T20" y="T21"/>
                    </a:cxn>
                    <a:cxn ang="T107">
                      <a:pos x="T22" y="T23"/>
                    </a:cxn>
                    <a:cxn ang="T108">
                      <a:pos x="T24" y="T25"/>
                    </a:cxn>
                    <a:cxn ang="T109">
                      <a:pos x="T26" y="T27"/>
                    </a:cxn>
                    <a:cxn ang="T110">
                      <a:pos x="T28" y="T29"/>
                    </a:cxn>
                    <a:cxn ang="T111">
                      <a:pos x="T30" y="T31"/>
                    </a:cxn>
                    <a:cxn ang="T112">
                      <a:pos x="T32" y="T33"/>
                    </a:cxn>
                    <a:cxn ang="T113">
                      <a:pos x="T34" y="T35"/>
                    </a:cxn>
                    <a:cxn ang="T114">
                      <a:pos x="T36" y="T37"/>
                    </a:cxn>
                    <a:cxn ang="T115">
                      <a:pos x="T38" y="T39"/>
                    </a:cxn>
                    <a:cxn ang="T116">
                      <a:pos x="T40" y="T41"/>
                    </a:cxn>
                    <a:cxn ang="T117">
                      <a:pos x="T42" y="T43"/>
                    </a:cxn>
                    <a:cxn ang="T118">
                      <a:pos x="T44" y="T45"/>
                    </a:cxn>
                    <a:cxn ang="T119">
                      <a:pos x="T46" y="T47"/>
                    </a:cxn>
                    <a:cxn ang="T120">
                      <a:pos x="T48" y="T49"/>
                    </a:cxn>
                    <a:cxn ang="T121">
                      <a:pos x="T50" y="T51"/>
                    </a:cxn>
                    <a:cxn ang="T122">
                      <a:pos x="T52" y="T53"/>
                    </a:cxn>
                    <a:cxn ang="T123">
                      <a:pos x="T54" y="T55"/>
                    </a:cxn>
                    <a:cxn ang="T124">
                      <a:pos x="T56" y="T57"/>
                    </a:cxn>
                    <a:cxn ang="T125">
                      <a:pos x="T58" y="T59"/>
                    </a:cxn>
                    <a:cxn ang="T126">
                      <a:pos x="T60" y="T61"/>
                    </a:cxn>
                    <a:cxn ang="T127">
                      <a:pos x="T62" y="T63"/>
                    </a:cxn>
                    <a:cxn ang="T128">
                      <a:pos x="T64" y="T65"/>
                    </a:cxn>
                    <a:cxn ang="T129">
                      <a:pos x="T66" y="T67"/>
                    </a:cxn>
                    <a:cxn ang="T130">
                      <a:pos x="T68" y="T69"/>
                    </a:cxn>
                    <a:cxn ang="T131">
                      <a:pos x="T70" y="T71"/>
                    </a:cxn>
                    <a:cxn ang="T132">
                      <a:pos x="T72" y="T73"/>
                    </a:cxn>
                    <a:cxn ang="T133">
                      <a:pos x="T74" y="T75"/>
                    </a:cxn>
                    <a:cxn ang="T134">
                      <a:pos x="T76" y="T77"/>
                    </a:cxn>
                    <a:cxn ang="T135">
                      <a:pos x="T78" y="T79"/>
                    </a:cxn>
                    <a:cxn ang="T136">
                      <a:pos x="T80" y="T81"/>
                    </a:cxn>
                    <a:cxn ang="T137">
                      <a:pos x="T82" y="T83"/>
                    </a:cxn>
                    <a:cxn ang="T138">
                      <a:pos x="T84" y="T85"/>
                    </a:cxn>
                    <a:cxn ang="T139">
                      <a:pos x="T86" y="T87"/>
                    </a:cxn>
                    <a:cxn ang="T140">
                      <a:pos x="T88" y="T89"/>
                    </a:cxn>
                    <a:cxn ang="T141">
                      <a:pos x="T90" y="T91"/>
                    </a:cxn>
                    <a:cxn ang="T142">
                      <a:pos x="T92" y="T93"/>
                    </a:cxn>
                    <a:cxn ang="T143">
                      <a:pos x="T94" y="T95"/>
                    </a:cxn>
                  </a:cxnLst>
                  <a:rect l="0" t="0" r="r" b="b"/>
                  <a:pathLst>
                    <a:path w="38" h="5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1"/>
                      </a:lnTo>
                      <a:lnTo>
                        <a:pt x="1" y="0"/>
                      </a:lnTo>
                      <a:close/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" y="1"/>
                      </a:lnTo>
                      <a:lnTo>
                        <a:pt x="0" y="1"/>
                      </a:lnTo>
                      <a:close/>
                      <a:moveTo>
                        <a:pt x="1" y="0"/>
                      </a:moveTo>
                      <a:cubicBezTo>
                        <a:pt x="3" y="2"/>
                        <a:pt x="7" y="2"/>
                        <a:pt x="10" y="2"/>
                      </a:cubicBezTo>
                      <a:lnTo>
                        <a:pt x="10" y="3"/>
                      </a:lnTo>
                      <a:cubicBezTo>
                        <a:pt x="6" y="3"/>
                        <a:pt x="3" y="3"/>
                        <a:pt x="0" y="1"/>
                      </a:cubicBezTo>
                      <a:lnTo>
                        <a:pt x="1" y="0"/>
                      </a:lnTo>
                      <a:close/>
                      <a:moveTo>
                        <a:pt x="10" y="2"/>
                      </a:moveTo>
                      <a:cubicBezTo>
                        <a:pt x="13" y="2"/>
                        <a:pt x="16" y="2"/>
                        <a:pt x="17" y="2"/>
                      </a:cubicBezTo>
                      <a:lnTo>
                        <a:pt x="17" y="3"/>
                      </a:lnTo>
                      <a:cubicBezTo>
                        <a:pt x="15" y="3"/>
                        <a:pt x="13" y="3"/>
                        <a:pt x="10" y="3"/>
                      </a:cubicBezTo>
                      <a:lnTo>
                        <a:pt x="10" y="2"/>
                      </a:lnTo>
                      <a:close/>
                      <a:moveTo>
                        <a:pt x="17" y="2"/>
                      </a:moveTo>
                      <a:lnTo>
                        <a:pt x="18" y="2"/>
                      </a:lnTo>
                      <a:lnTo>
                        <a:pt x="17" y="3"/>
                      </a:lnTo>
                      <a:lnTo>
                        <a:pt x="17" y="2"/>
                      </a:lnTo>
                      <a:close/>
                      <a:moveTo>
                        <a:pt x="18" y="2"/>
                      </a:moveTo>
                      <a:lnTo>
                        <a:pt x="18" y="2"/>
                      </a:lnTo>
                      <a:lnTo>
                        <a:pt x="17" y="3"/>
                      </a:lnTo>
                      <a:lnTo>
                        <a:pt x="18" y="2"/>
                      </a:lnTo>
                      <a:close/>
                      <a:moveTo>
                        <a:pt x="18" y="2"/>
                      </a:moveTo>
                      <a:cubicBezTo>
                        <a:pt x="18" y="2"/>
                        <a:pt x="19" y="3"/>
                        <a:pt x="20" y="3"/>
                      </a:cubicBezTo>
                      <a:lnTo>
                        <a:pt x="19" y="4"/>
                      </a:lnTo>
                      <a:cubicBezTo>
                        <a:pt x="18" y="4"/>
                        <a:pt x="18" y="4"/>
                        <a:pt x="17" y="3"/>
                      </a:cubicBezTo>
                      <a:lnTo>
                        <a:pt x="18" y="2"/>
                      </a:lnTo>
                      <a:close/>
                      <a:moveTo>
                        <a:pt x="20" y="3"/>
                      </a:moveTo>
                      <a:cubicBezTo>
                        <a:pt x="20" y="3"/>
                        <a:pt x="21" y="3"/>
                        <a:pt x="22" y="3"/>
                      </a:cubicBezTo>
                      <a:lnTo>
                        <a:pt x="22" y="4"/>
                      </a:lnTo>
                      <a:cubicBezTo>
                        <a:pt x="21" y="4"/>
                        <a:pt x="20" y="4"/>
                        <a:pt x="19" y="4"/>
                      </a:cubicBezTo>
                      <a:lnTo>
                        <a:pt x="20" y="3"/>
                      </a:lnTo>
                      <a:close/>
                      <a:moveTo>
                        <a:pt x="22" y="3"/>
                      </a:moveTo>
                      <a:lnTo>
                        <a:pt x="22" y="3"/>
                      </a:lnTo>
                      <a:lnTo>
                        <a:pt x="22" y="4"/>
                      </a:lnTo>
                      <a:lnTo>
                        <a:pt x="22" y="3"/>
                      </a:lnTo>
                      <a:close/>
                      <a:moveTo>
                        <a:pt x="22" y="3"/>
                      </a:moveTo>
                      <a:cubicBezTo>
                        <a:pt x="26" y="4"/>
                        <a:pt x="32" y="3"/>
                        <a:pt x="37" y="2"/>
                      </a:cubicBezTo>
                      <a:lnTo>
                        <a:pt x="38" y="3"/>
                      </a:lnTo>
                      <a:cubicBezTo>
                        <a:pt x="32" y="4"/>
                        <a:pt x="26" y="5"/>
                        <a:pt x="22" y="4"/>
                      </a:cubicBezTo>
                      <a:lnTo>
                        <a:pt x="22" y="3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424" name="Freeform 378"/>
                <p:cNvSpPr>
                  <a:spLocks noChangeArrowheads="1"/>
                </p:cNvSpPr>
                <p:nvPr/>
              </p:nvSpPr>
              <p:spPr bwMode="auto">
                <a:xfrm>
                  <a:off x="1552" y="3071"/>
                  <a:ext cx="54" cy="5"/>
                </a:xfrm>
                <a:custGeom>
                  <a:avLst/>
                  <a:gdLst>
                    <a:gd name="T0" fmla="*/ 59912 w 40"/>
                    <a:gd name="T1" fmla="*/ 0 h 4"/>
                    <a:gd name="T2" fmla="*/ 0 w 40"/>
                    <a:gd name="T3" fmla="*/ 804 h 4"/>
                    <a:gd name="T4" fmla="*/ 59912 w 40"/>
                    <a:gd name="T5" fmla="*/ 0 h 4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40" h="4">
                      <a:moveTo>
                        <a:pt x="40" y="0"/>
                      </a:moveTo>
                      <a:cubicBezTo>
                        <a:pt x="28" y="2"/>
                        <a:pt x="15" y="4"/>
                        <a:pt x="0" y="2"/>
                      </a:cubicBezTo>
                      <a:lnTo>
                        <a:pt x="40" y="0"/>
                      </a:lnTo>
                      <a:close/>
                    </a:path>
                  </a:pathLst>
                </a:custGeom>
                <a:solidFill>
                  <a:srgbClr val="7A7878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425" name="Freeform 379"/>
                <p:cNvSpPr>
                  <a:spLocks noChangeArrowheads="1"/>
                </p:cNvSpPr>
                <p:nvPr/>
              </p:nvSpPr>
              <p:spPr bwMode="auto">
                <a:xfrm>
                  <a:off x="1552" y="3071"/>
                  <a:ext cx="54" cy="5"/>
                </a:xfrm>
                <a:custGeom>
                  <a:avLst/>
                  <a:gdLst>
                    <a:gd name="T0" fmla="*/ 59912 w 40"/>
                    <a:gd name="T1" fmla="*/ 0 h 4"/>
                    <a:gd name="T2" fmla="*/ 0 w 40"/>
                    <a:gd name="T3" fmla="*/ 804 h 4"/>
                    <a:gd name="T4" fmla="*/ 0 60000 65536"/>
                    <a:gd name="T5" fmla="*/ 0 60000 65536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0" t="0" r="r" b="b"/>
                  <a:pathLst>
                    <a:path w="40" h="4">
                      <a:moveTo>
                        <a:pt x="40" y="0"/>
                      </a:moveTo>
                      <a:cubicBezTo>
                        <a:pt x="28" y="2"/>
                        <a:pt x="15" y="4"/>
                        <a:pt x="0" y="2"/>
                      </a:cubicBezTo>
                    </a:path>
                  </a:pathLst>
                </a:custGeom>
                <a:noFill/>
                <a:ln w="9525" cap="sq">
                  <a:solidFill>
                    <a:srgbClr val="C1C0B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426" name="Freeform 380"/>
                <p:cNvSpPr>
                  <a:spLocks noChangeArrowheads="1"/>
                </p:cNvSpPr>
                <p:nvPr/>
              </p:nvSpPr>
              <p:spPr bwMode="auto">
                <a:xfrm>
                  <a:off x="1954" y="3095"/>
                  <a:ext cx="91" cy="7"/>
                </a:xfrm>
                <a:custGeom>
                  <a:avLst/>
                  <a:gdLst>
                    <a:gd name="T0" fmla="*/ 0 w 67"/>
                    <a:gd name="T1" fmla="*/ 6819 h 5"/>
                    <a:gd name="T2" fmla="*/ 48439 w 67"/>
                    <a:gd name="T3" fmla="*/ 0 h 5"/>
                    <a:gd name="T4" fmla="*/ 98477 w 67"/>
                    <a:gd name="T5" fmla="*/ 6819 h 5"/>
                    <a:gd name="T6" fmla="*/ 0 w 67"/>
                    <a:gd name="T7" fmla="*/ 6819 h 5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67" h="5">
                      <a:moveTo>
                        <a:pt x="0" y="5"/>
                      </a:moveTo>
                      <a:cubicBezTo>
                        <a:pt x="10" y="2"/>
                        <a:pt x="26" y="1"/>
                        <a:pt x="33" y="0"/>
                      </a:cubicBezTo>
                      <a:cubicBezTo>
                        <a:pt x="49" y="0"/>
                        <a:pt x="54" y="3"/>
                        <a:pt x="67" y="5"/>
                      </a:cubicBezTo>
                      <a:lnTo>
                        <a:pt x="0" y="5"/>
                      </a:lnTo>
                      <a:close/>
                    </a:path>
                  </a:pathLst>
                </a:custGeom>
                <a:solidFill>
                  <a:srgbClr val="7A7878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427" name="Freeform 381"/>
                <p:cNvSpPr>
                  <a:spLocks noChangeArrowheads="1"/>
                </p:cNvSpPr>
                <p:nvPr/>
              </p:nvSpPr>
              <p:spPr bwMode="auto">
                <a:xfrm>
                  <a:off x="1954" y="3095"/>
                  <a:ext cx="91" cy="7"/>
                </a:xfrm>
                <a:custGeom>
                  <a:avLst/>
                  <a:gdLst>
                    <a:gd name="T0" fmla="*/ 0 w 67"/>
                    <a:gd name="T1" fmla="*/ 6819 h 5"/>
                    <a:gd name="T2" fmla="*/ 48439 w 67"/>
                    <a:gd name="T3" fmla="*/ 0 h 5"/>
                    <a:gd name="T4" fmla="*/ 98477 w 67"/>
                    <a:gd name="T5" fmla="*/ 6819 h 5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67" h="5">
                      <a:moveTo>
                        <a:pt x="0" y="5"/>
                      </a:moveTo>
                      <a:cubicBezTo>
                        <a:pt x="10" y="2"/>
                        <a:pt x="26" y="1"/>
                        <a:pt x="33" y="0"/>
                      </a:cubicBezTo>
                      <a:cubicBezTo>
                        <a:pt x="49" y="0"/>
                        <a:pt x="54" y="3"/>
                        <a:pt x="67" y="5"/>
                      </a:cubicBezTo>
                    </a:path>
                  </a:pathLst>
                </a:custGeom>
                <a:noFill/>
                <a:ln w="9525" cap="sq">
                  <a:solidFill>
                    <a:srgbClr val="C1C0B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428" name="Freeform 382"/>
                <p:cNvSpPr>
                  <a:spLocks noChangeArrowheads="1"/>
                </p:cNvSpPr>
                <p:nvPr/>
              </p:nvSpPr>
              <p:spPr bwMode="auto">
                <a:xfrm>
                  <a:off x="2047" y="3104"/>
                  <a:ext cx="65" cy="17"/>
                </a:xfrm>
                <a:custGeom>
                  <a:avLst/>
                  <a:gdLst>
                    <a:gd name="T0" fmla="*/ 0 w 47"/>
                    <a:gd name="T1" fmla="*/ 0 h 10"/>
                    <a:gd name="T2" fmla="*/ 50044 w 47"/>
                    <a:gd name="T3" fmla="*/ 57622 h 10"/>
                    <a:gd name="T4" fmla="*/ 86014 w 47"/>
                    <a:gd name="T5" fmla="*/ 82312 h 10"/>
                    <a:gd name="T6" fmla="*/ 0 w 47"/>
                    <a:gd name="T7" fmla="*/ 0 h 10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47" h="10">
                      <a:moveTo>
                        <a:pt x="0" y="0"/>
                      </a:moveTo>
                      <a:cubicBezTo>
                        <a:pt x="9" y="2"/>
                        <a:pt x="19" y="4"/>
                        <a:pt x="27" y="7"/>
                      </a:cubicBezTo>
                      <a:cubicBezTo>
                        <a:pt x="33" y="9"/>
                        <a:pt x="40" y="9"/>
                        <a:pt x="47" y="1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7A7878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429" name="Freeform 383"/>
                <p:cNvSpPr>
                  <a:spLocks noChangeArrowheads="1"/>
                </p:cNvSpPr>
                <p:nvPr/>
              </p:nvSpPr>
              <p:spPr bwMode="auto">
                <a:xfrm>
                  <a:off x="2047" y="3104"/>
                  <a:ext cx="65" cy="17"/>
                </a:xfrm>
                <a:custGeom>
                  <a:avLst/>
                  <a:gdLst>
                    <a:gd name="T0" fmla="*/ 0 w 47"/>
                    <a:gd name="T1" fmla="*/ 0 h 10"/>
                    <a:gd name="T2" fmla="*/ 50044 w 47"/>
                    <a:gd name="T3" fmla="*/ 57622 h 10"/>
                    <a:gd name="T4" fmla="*/ 86014 w 47"/>
                    <a:gd name="T5" fmla="*/ 82312 h 1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47" h="10">
                      <a:moveTo>
                        <a:pt x="0" y="0"/>
                      </a:moveTo>
                      <a:cubicBezTo>
                        <a:pt x="9" y="2"/>
                        <a:pt x="19" y="4"/>
                        <a:pt x="27" y="7"/>
                      </a:cubicBezTo>
                      <a:cubicBezTo>
                        <a:pt x="33" y="9"/>
                        <a:pt x="40" y="9"/>
                        <a:pt x="47" y="10"/>
                      </a:cubicBezTo>
                    </a:path>
                  </a:pathLst>
                </a:custGeom>
                <a:noFill/>
                <a:ln w="9525" cap="sq">
                  <a:solidFill>
                    <a:srgbClr val="C1C0B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430" name="Freeform 384"/>
                <p:cNvSpPr>
                  <a:spLocks noChangeArrowheads="1"/>
                </p:cNvSpPr>
                <p:nvPr/>
              </p:nvSpPr>
              <p:spPr bwMode="auto">
                <a:xfrm>
                  <a:off x="1933" y="3227"/>
                  <a:ext cx="137" cy="17"/>
                </a:xfrm>
                <a:custGeom>
                  <a:avLst/>
                  <a:gdLst>
                    <a:gd name="T0" fmla="*/ 0 w 100"/>
                    <a:gd name="T1" fmla="*/ 0 h 10"/>
                    <a:gd name="T2" fmla="*/ 152573 w 100"/>
                    <a:gd name="T3" fmla="*/ 33895 h 10"/>
                    <a:gd name="T4" fmla="*/ 0 w 100"/>
                    <a:gd name="T5" fmla="*/ 0 h 1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100" h="10">
                      <a:moveTo>
                        <a:pt x="0" y="0"/>
                      </a:moveTo>
                      <a:cubicBezTo>
                        <a:pt x="23" y="10"/>
                        <a:pt x="68" y="2"/>
                        <a:pt x="100" y="4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7A7878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431" name="Freeform 385"/>
                <p:cNvSpPr>
                  <a:spLocks noChangeArrowheads="1"/>
                </p:cNvSpPr>
                <p:nvPr/>
              </p:nvSpPr>
              <p:spPr bwMode="auto">
                <a:xfrm>
                  <a:off x="1933" y="3227"/>
                  <a:ext cx="137" cy="17"/>
                </a:xfrm>
                <a:custGeom>
                  <a:avLst/>
                  <a:gdLst>
                    <a:gd name="T0" fmla="*/ 0 w 100"/>
                    <a:gd name="T1" fmla="*/ 0 h 10"/>
                    <a:gd name="T2" fmla="*/ 152573 w 100"/>
                    <a:gd name="T3" fmla="*/ 33895 h 10"/>
                    <a:gd name="T4" fmla="*/ 0 60000 65536"/>
                    <a:gd name="T5" fmla="*/ 0 60000 65536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0" t="0" r="r" b="b"/>
                  <a:pathLst>
                    <a:path w="100" h="10">
                      <a:moveTo>
                        <a:pt x="0" y="0"/>
                      </a:moveTo>
                      <a:cubicBezTo>
                        <a:pt x="23" y="10"/>
                        <a:pt x="68" y="2"/>
                        <a:pt x="100" y="4"/>
                      </a:cubicBezTo>
                    </a:path>
                  </a:pathLst>
                </a:custGeom>
                <a:noFill/>
                <a:ln w="9525" cap="sq">
                  <a:solidFill>
                    <a:srgbClr val="C1C0B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432" name="Freeform 386"/>
                <p:cNvSpPr>
                  <a:spLocks noChangeArrowheads="1"/>
                </p:cNvSpPr>
                <p:nvPr/>
              </p:nvSpPr>
              <p:spPr bwMode="auto">
                <a:xfrm>
                  <a:off x="1786" y="3266"/>
                  <a:ext cx="175" cy="18"/>
                </a:xfrm>
                <a:custGeom>
                  <a:avLst/>
                  <a:gdLst>
                    <a:gd name="T0" fmla="*/ 219498 w 127"/>
                    <a:gd name="T1" fmla="*/ 40631 h 11"/>
                    <a:gd name="T2" fmla="*/ 148779 w 127"/>
                    <a:gd name="T3" fmla="*/ 25917 h 11"/>
                    <a:gd name="T4" fmla="*/ 0 w 127"/>
                    <a:gd name="T5" fmla="*/ 0 h 11"/>
                    <a:gd name="T6" fmla="*/ 1800 w 127"/>
                    <a:gd name="T7" fmla="*/ 4742 h 11"/>
                    <a:gd name="T8" fmla="*/ 219498 w 127"/>
                    <a:gd name="T9" fmla="*/ 40631 h 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27" h="11">
                      <a:moveTo>
                        <a:pt x="127" y="9"/>
                      </a:moveTo>
                      <a:cubicBezTo>
                        <a:pt x="114" y="7"/>
                        <a:pt x="102" y="5"/>
                        <a:pt x="86" y="6"/>
                      </a:cubicBezTo>
                      <a:cubicBezTo>
                        <a:pt x="52" y="8"/>
                        <a:pt x="18" y="11"/>
                        <a:pt x="0" y="0"/>
                      </a:cubicBezTo>
                      <a:cubicBezTo>
                        <a:pt x="1" y="0"/>
                        <a:pt x="1" y="0"/>
                        <a:pt x="1" y="1"/>
                      </a:cubicBezTo>
                      <a:lnTo>
                        <a:pt x="127" y="9"/>
                      </a:lnTo>
                      <a:close/>
                    </a:path>
                  </a:pathLst>
                </a:custGeom>
                <a:solidFill>
                  <a:srgbClr val="7A7878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433" name="Freeform 387"/>
                <p:cNvSpPr>
                  <a:spLocks noChangeArrowheads="1"/>
                </p:cNvSpPr>
                <p:nvPr/>
              </p:nvSpPr>
              <p:spPr bwMode="auto">
                <a:xfrm>
                  <a:off x="1786" y="3266"/>
                  <a:ext cx="175" cy="18"/>
                </a:xfrm>
                <a:custGeom>
                  <a:avLst/>
                  <a:gdLst>
                    <a:gd name="T0" fmla="*/ 219498 w 127"/>
                    <a:gd name="T1" fmla="*/ 40631 h 11"/>
                    <a:gd name="T2" fmla="*/ 148779 w 127"/>
                    <a:gd name="T3" fmla="*/ 25917 h 11"/>
                    <a:gd name="T4" fmla="*/ 0 w 127"/>
                    <a:gd name="T5" fmla="*/ 0 h 11"/>
                    <a:gd name="T6" fmla="*/ 1800 w 127"/>
                    <a:gd name="T7" fmla="*/ 4742 h 11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127" h="11">
                      <a:moveTo>
                        <a:pt x="127" y="9"/>
                      </a:moveTo>
                      <a:cubicBezTo>
                        <a:pt x="114" y="7"/>
                        <a:pt x="102" y="5"/>
                        <a:pt x="86" y="6"/>
                      </a:cubicBezTo>
                      <a:cubicBezTo>
                        <a:pt x="52" y="8"/>
                        <a:pt x="18" y="11"/>
                        <a:pt x="0" y="0"/>
                      </a:cubicBezTo>
                      <a:cubicBezTo>
                        <a:pt x="1" y="0"/>
                        <a:pt x="1" y="0"/>
                        <a:pt x="1" y="1"/>
                      </a:cubicBezTo>
                    </a:path>
                  </a:pathLst>
                </a:custGeom>
                <a:noFill/>
                <a:ln w="9525" cap="sq">
                  <a:solidFill>
                    <a:srgbClr val="C1C0B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434" name="Freeform 388"/>
                <p:cNvSpPr>
                  <a:spLocks noChangeArrowheads="1"/>
                </p:cNvSpPr>
                <p:nvPr/>
              </p:nvSpPr>
              <p:spPr bwMode="auto">
                <a:xfrm>
                  <a:off x="1989" y="3136"/>
                  <a:ext cx="187" cy="19"/>
                </a:xfrm>
                <a:custGeom>
                  <a:avLst/>
                  <a:gdLst>
                    <a:gd name="T0" fmla="*/ 0 w 135"/>
                    <a:gd name="T1" fmla="*/ 43817 h 11"/>
                    <a:gd name="T2" fmla="*/ 37853 w 135"/>
                    <a:gd name="T3" fmla="*/ 19598 h 11"/>
                    <a:gd name="T4" fmla="*/ 72477 w 135"/>
                    <a:gd name="T5" fmla="*/ 0 h 11"/>
                    <a:gd name="T6" fmla="*/ 237915 w 135"/>
                    <a:gd name="T7" fmla="*/ 33851 h 11"/>
                    <a:gd name="T8" fmla="*/ 0 w 135"/>
                    <a:gd name="T9" fmla="*/ 43817 h 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35" h="11">
                      <a:moveTo>
                        <a:pt x="0" y="4"/>
                      </a:moveTo>
                      <a:cubicBezTo>
                        <a:pt x="7" y="4"/>
                        <a:pt x="14" y="4"/>
                        <a:pt x="22" y="2"/>
                      </a:cubicBezTo>
                      <a:cubicBezTo>
                        <a:pt x="29" y="1"/>
                        <a:pt x="35" y="0"/>
                        <a:pt x="41" y="0"/>
                      </a:cubicBezTo>
                      <a:cubicBezTo>
                        <a:pt x="74" y="0"/>
                        <a:pt x="95" y="11"/>
                        <a:pt x="135" y="3"/>
                      </a:cubicBezTo>
                      <a:lnTo>
                        <a:pt x="0" y="4"/>
                      </a:lnTo>
                      <a:close/>
                    </a:path>
                  </a:pathLst>
                </a:custGeom>
                <a:solidFill>
                  <a:srgbClr val="7A7878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435" name="Freeform 389"/>
                <p:cNvSpPr>
                  <a:spLocks noChangeArrowheads="1"/>
                </p:cNvSpPr>
                <p:nvPr/>
              </p:nvSpPr>
              <p:spPr bwMode="auto">
                <a:xfrm>
                  <a:off x="1989" y="3136"/>
                  <a:ext cx="187" cy="19"/>
                </a:xfrm>
                <a:custGeom>
                  <a:avLst/>
                  <a:gdLst>
                    <a:gd name="T0" fmla="*/ 0 w 135"/>
                    <a:gd name="T1" fmla="*/ 43817 h 11"/>
                    <a:gd name="T2" fmla="*/ 37853 w 135"/>
                    <a:gd name="T3" fmla="*/ 19598 h 11"/>
                    <a:gd name="T4" fmla="*/ 72477 w 135"/>
                    <a:gd name="T5" fmla="*/ 0 h 11"/>
                    <a:gd name="T6" fmla="*/ 237915 w 135"/>
                    <a:gd name="T7" fmla="*/ 33851 h 11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135" h="11">
                      <a:moveTo>
                        <a:pt x="0" y="4"/>
                      </a:moveTo>
                      <a:cubicBezTo>
                        <a:pt x="7" y="4"/>
                        <a:pt x="14" y="4"/>
                        <a:pt x="22" y="2"/>
                      </a:cubicBezTo>
                      <a:cubicBezTo>
                        <a:pt x="29" y="1"/>
                        <a:pt x="35" y="0"/>
                        <a:pt x="41" y="0"/>
                      </a:cubicBezTo>
                      <a:cubicBezTo>
                        <a:pt x="74" y="0"/>
                        <a:pt x="95" y="11"/>
                        <a:pt x="135" y="3"/>
                      </a:cubicBezTo>
                    </a:path>
                  </a:pathLst>
                </a:custGeom>
                <a:noFill/>
                <a:ln w="9525" cap="sq">
                  <a:solidFill>
                    <a:srgbClr val="C1C0B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436" name="Freeform 390"/>
                <p:cNvSpPr>
                  <a:spLocks noChangeArrowheads="1"/>
                </p:cNvSpPr>
                <p:nvPr/>
              </p:nvSpPr>
              <p:spPr bwMode="auto">
                <a:xfrm>
                  <a:off x="1980" y="3493"/>
                  <a:ext cx="161" cy="23"/>
                </a:xfrm>
                <a:custGeom>
                  <a:avLst/>
                  <a:gdLst>
                    <a:gd name="T0" fmla="*/ 195458 w 117"/>
                    <a:gd name="T1" fmla="*/ 64862 h 14"/>
                    <a:gd name="T2" fmla="*/ 165091 w 117"/>
                    <a:gd name="T3" fmla="*/ 51510 h 14"/>
                    <a:gd name="T4" fmla="*/ 103161 w 117"/>
                    <a:gd name="T5" fmla="*/ 42571 h 14"/>
                    <a:gd name="T6" fmla="*/ 16001 w 117"/>
                    <a:gd name="T7" fmla="*/ 45165 h 14"/>
                    <a:gd name="T8" fmla="*/ 12151 w 117"/>
                    <a:gd name="T9" fmla="*/ 27492 h 14"/>
                    <a:gd name="T10" fmla="*/ 0 w 117"/>
                    <a:gd name="T11" fmla="*/ 0 h 14"/>
                    <a:gd name="T12" fmla="*/ 195458 w 117"/>
                    <a:gd name="T13" fmla="*/ 64862 h 14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117" h="14">
                      <a:moveTo>
                        <a:pt x="117" y="14"/>
                      </a:moveTo>
                      <a:cubicBezTo>
                        <a:pt x="109" y="14"/>
                        <a:pt x="105" y="11"/>
                        <a:pt x="99" y="11"/>
                      </a:cubicBezTo>
                      <a:cubicBezTo>
                        <a:pt x="88" y="9"/>
                        <a:pt x="76" y="8"/>
                        <a:pt x="62" y="9"/>
                      </a:cubicBezTo>
                      <a:cubicBezTo>
                        <a:pt x="44" y="10"/>
                        <a:pt x="24" y="13"/>
                        <a:pt x="10" y="10"/>
                      </a:cubicBezTo>
                      <a:cubicBezTo>
                        <a:pt x="8" y="9"/>
                        <a:pt x="8" y="8"/>
                        <a:pt x="7" y="6"/>
                      </a:cubicBezTo>
                      <a:cubicBezTo>
                        <a:pt x="7" y="6"/>
                        <a:pt x="0" y="0"/>
                        <a:pt x="0" y="0"/>
                      </a:cubicBezTo>
                      <a:lnTo>
                        <a:pt x="117" y="14"/>
                      </a:lnTo>
                      <a:close/>
                    </a:path>
                  </a:pathLst>
                </a:custGeom>
                <a:solidFill>
                  <a:srgbClr val="7A7878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437" name="Freeform 391"/>
                <p:cNvSpPr>
                  <a:spLocks noChangeArrowheads="1"/>
                </p:cNvSpPr>
                <p:nvPr/>
              </p:nvSpPr>
              <p:spPr bwMode="auto">
                <a:xfrm>
                  <a:off x="1980" y="3493"/>
                  <a:ext cx="161" cy="23"/>
                </a:xfrm>
                <a:custGeom>
                  <a:avLst/>
                  <a:gdLst>
                    <a:gd name="T0" fmla="*/ 195458 w 117"/>
                    <a:gd name="T1" fmla="*/ 64862 h 14"/>
                    <a:gd name="T2" fmla="*/ 165091 w 117"/>
                    <a:gd name="T3" fmla="*/ 51510 h 14"/>
                    <a:gd name="T4" fmla="*/ 103161 w 117"/>
                    <a:gd name="T5" fmla="*/ 42571 h 14"/>
                    <a:gd name="T6" fmla="*/ 16001 w 117"/>
                    <a:gd name="T7" fmla="*/ 45165 h 14"/>
                    <a:gd name="T8" fmla="*/ 12151 w 117"/>
                    <a:gd name="T9" fmla="*/ 27492 h 14"/>
                    <a:gd name="T10" fmla="*/ 0 w 117"/>
                    <a:gd name="T11" fmla="*/ 0 h 14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117" h="14">
                      <a:moveTo>
                        <a:pt x="117" y="14"/>
                      </a:moveTo>
                      <a:cubicBezTo>
                        <a:pt x="109" y="14"/>
                        <a:pt x="105" y="11"/>
                        <a:pt x="99" y="11"/>
                      </a:cubicBezTo>
                      <a:cubicBezTo>
                        <a:pt x="88" y="9"/>
                        <a:pt x="76" y="8"/>
                        <a:pt x="62" y="9"/>
                      </a:cubicBezTo>
                      <a:cubicBezTo>
                        <a:pt x="44" y="10"/>
                        <a:pt x="24" y="13"/>
                        <a:pt x="10" y="10"/>
                      </a:cubicBezTo>
                      <a:cubicBezTo>
                        <a:pt x="8" y="9"/>
                        <a:pt x="8" y="8"/>
                        <a:pt x="7" y="6"/>
                      </a:cubicBezTo>
                      <a:cubicBezTo>
                        <a:pt x="7" y="6"/>
                        <a:pt x="0" y="0"/>
                        <a:pt x="0" y="0"/>
                      </a:cubicBezTo>
                    </a:path>
                  </a:pathLst>
                </a:custGeom>
                <a:noFill/>
                <a:ln w="9525" cap="sq">
                  <a:solidFill>
                    <a:srgbClr val="C1C0B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438" name="Freeform 392"/>
                <p:cNvSpPr>
                  <a:spLocks noChangeArrowheads="1"/>
                </p:cNvSpPr>
                <p:nvPr/>
              </p:nvSpPr>
              <p:spPr bwMode="auto">
                <a:xfrm>
                  <a:off x="1784" y="3197"/>
                  <a:ext cx="42" cy="7"/>
                </a:xfrm>
                <a:custGeom>
                  <a:avLst/>
                  <a:gdLst>
                    <a:gd name="T0" fmla="*/ 0 w 31"/>
                    <a:gd name="T1" fmla="*/ 1662 h 5"/>
                    <a:gd name="T2" fmla="*/ 45769 w 31"/>
                    <a:gd name="T3" fmla="*/ 6819 h 5"/>
                    <a:gd name="T4" fmla="*/ 0 w 31"/>
                    <a:gd name="T5" fmla="*/ 1662 h 5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31" h="5">
                      <a:moveTo>
                        <a:pt x="0" y="1"/>
                      </a:moveTo>
                      <a:cubicBezTo>
                        <a:pt x="13" y="1"/>
                        <a:pt x="28" y="0"/>
                        <a:pt x="31" y="5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7A7878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439" name="Freeform 393"/>
                <p:cNvSpPr>
                  <a:spLocks noChangeArrowheads="1"/>
                </p:cNvSpPr>
                <p:nvPr/>
              </p:nvSpPr>
              <p:spPr bwMode="auto">
                <a:xfrm>
                  <a:off x="1784" y="3197"/>
                  <a:ext cx="42" cy="7"/>
                </a:xfrm>
                <a:custGeom>
                  <a:avLst/>
                  <a:gdLst>
                    <a:gd name="T0" fmla="*/ 0 w 31"/>
                    <a:gd name="T1" fmla="*/ 1662 h 5"/>
                    <a:gd name="T2" fmla="*/ 45769 w 31"/>
                    <a:gd name="T3" fmla="*/ 6819 h 5"/>
                    <a:gd name="T4" fmla="*/ 0 60000 65536"/>
                    <a:gd name="T5" fmla="*/ 0 60000 65536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0" t="0" r="r" b="b"/>
                  <a:pathLst>
                    <a:path w="31" h="5">
                      <a:moveTo>
                        <a:pt x="0" y="1"/>
                      </a:moveTo>
                      <a:cubicBezTo>
                        <a:pt x="13" y="1"/>
                        <a:pt x="28" y="0"/>
                        <a:pt x="31" y="5"/>
                      </a:cubicBezTo>
                    </a:path>
                  </a:pathLst>
                </a:custGeom>
                <a:noFill/>
                <a:ln w="9525" cap="sq">
                  <a:solidFill>
                    <a:srgbClr val="C1C0B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440" name="Freeform 394"/>
                <p:cNvSpPr>
                  <a:spLocks noChangeArrowheads="1"/>
                </p:cNvSpPr>
                <p:nvPr/>
              </p:nvSpPr>
              <p:spPr bwMode="auto">
                <a:xfrm>
                  <a:off x="1903" y="3057"/>
                  <a:ext cx="82" cy="16"/>
                </a:xfrm>
                <a:custGeom>
                  <a:avLst/>
                  <a:gdLst>
                    <a:gd name="T0" fmla="*/ 0 w 60"/>
                    <a:gd name="T1" fmla="*/ 0 h 10"/>
                    <a:gd name="T2" fmla="*/ 4634 w 60"/>
                    <a:gd name="T3" fmla="*/ 9502 h 10"/>
                    <a:gd name="T4" fmla="*/ 37384 w 60"/>
                    <a:gd name="T5" fmla="*/ 25285 h 10"/>
                    <a:gd name="T6" fmla="*/ 96364 w 60"/>
                    <a:gd name="T7" fmla="*/ 30114 h 10"/>
                    <a:gd name="T8" fmla="*/ 0 w 60"/>
                    <a:gd name="T9" fmla="*/ 0 h 1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60" h="10">
                      <a:moveTo>
                        <a:pt x="0" y="0"/>
                      </a:moveTo>
                      <a:cubicBezTo>
                        <a:pt x="2" y="1"/>
                        <a:pt x="2" y="2"/>
                        <a:pt x="3" y="3"/>
                      </a:cubicBezTo>
                      <a:cubicBezTo>
                        <a:pt x="7" y="7"/>
                        <a:pt x="15" y="7"/>
                        <a:pt x="23" y="9"/>
                      </a:cubicBezTo>
                      <a:cubicBezTo>
                        <a:pt x="34" y="10"/>
                        <a:pt x="50" y="7"/>
                        <a:pt x="60" y="1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7A7878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441" name="Freeform 395"/>
                <p:cNvSpPr>
                  <a:spLocks noChangeArrowheads="1"/>
                </p:cNvSpPr>
                <p:nvPr/>
              </p:nvSpPr>
              <p:spPr bwMode="auto">
                <a:xfrm>
                  <a:off x="1903" y="3057"/>
                  <a:ext cx="82" cy="16"/>
                </a:xfrm>
                <a:custGeom>
                  <a:avLst/>
                  <a:gdLst>
                    <a:gd name="T0" fmla="*/ 0 w 60"/>
                    <a:gd name="T1" fmla="*/ 0 h 10"/>
                    <a:gd name="T2" fmla="*/ 4634 w 60"/>
                    <a:gd name="T3" fmla="*/ 9502 h 10"/>
                    <a:gd name="T4" fmla="*/ 37384 w 60"/>
                    <a:gd name="T5" fmla="*/ 25285 h 10"/>
                    <a:gd name="T6" fmla="*/ 96364 w 60"/>
                    <a:gd name="T7" fmla="*/ 30114 h 10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60" h="10">
                      <a:moveTo>
                        <a:pt x="0" y="0"/>
                      </a:moveTo>
                      <a:cubicBezTo>
                        <a:pt x="2" y="1"/>
                        <a:pt x="2" y="2"/>
                        <a:pt x="3" y="3"/>
                      </a:cubicBezTo>
                      <a:cubicBezTo>
                        <a:pt x="7" y="7"/>
                        <a:pt x="15" y="7"/>
                        <a:pt x="23" y="9"/>
                      </a:cubicBezTo>
                      <a:cubicBezTo>
                        <a:pt x="34" y="10"/>
                        <a:pt x="50" y="7"/>
                        <a:pt x="60" y="10"/>
                      </a:cubicBezTo>
                    </a:path>
                  </a:pathLst>
                </a:custGeom>
                <a:noFill/>
                <a:ln w="9525" cap="sq">
                  <a:solidFill>
                    <a:srgbClr val="C1C0B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442" name="Freeform 396"/>
                <p:cNvSpPr>
                  <a:spLocks noChangeArrowheads="1"/>
                </p:cNvSpPr>
                <p:nvPr/>
              </p:nvSpPr>
              <p:spPr bwMode="auto">
                <a:xfrm>
                  <a:off x="1990" y="3149"/>
                  <a:ext cx="59" cy="12"/>
                </a:xfrm>
                <a:custGeom>
                  <a:avLst/>
                  <a:gdLst>
                    <a:gd name="T0" fmla="*/ 0 w 43"/>
                    <a:gd name="T1" fmla="*/ 9869 h 8"/>
                    <a:gd name="T2" fmla="*/ 7295 w 43"/>
                    <a:gd name="T3" fmla="*/ 4374 h 8"/>
                    <a:gd name="T4" fmla="*/ 71269 w 43"/>
                    <a:gd name="T5" fmla="*/ 18773 h 8"/>
                    <a:gd name="T6" fmla="*/ 0 w 43"/>
                    <a:gd name="T7" fmla="*/ 9869 h 8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43" h="8">
                      <a:moveTo>
                        <a:pt x="0" y="4"/>
                      </a:moveTo>
                      <a:cubicBezTo>
                        <a:pt x="2" y="3"/>
                        <a:pt x="2" y="2"/>
                        <a:pt x="4" y="2"/>
                      </a:cubicBezTo>
                      <a:cubicBezTo>
                        <a:pt x="22" y="0"/>
                        <a:pt x="34" y="3"/>
                        <a:pt x="43" y="8"/>
                      </a:cubicBezTo>
                      <a:lnTo>
                        <a:pt x="0" y="4"/>
                      </a:lnTo>
                      <a:close/>
                    </a:path>
                  </a:pathLst>
                </a:custGeom>
                <a:solidFill>
                  <a:srgbClr val="7A7878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443" name="Freeform 397"/>
                <p:cNvSpPr>
                  <a:spLocks noChangeArrowheads="1"/>
                </p:cNvSpPr>
                <p:nvPr/>
              </p:nvSpPr>
              <p:spPr bwMode="auto">
                <a:xfrm>
                  <a:off x="1990" y="3149"/>
                  <a:ext cx="59" cy="12"/>
                </a:xfrm>
                <a:custGeom>
                  <a:avLst/>
                  <a:gdLst>
                    <a:gd name="T0" fmla="*/ 0 w 43"/>
                    <a:gd name="T1" fmla="*/ 9869 h 8"/>
                    <a:gd name="T2" fmla="*/ 7295 w 43"/>
                    <a:gd name="T3" fmla="*/ 4374 h 8"/>
                    <a:gd name="T4" fmla="*/ 71269 w 43"/>
                    <a:gd name="T5" fmla="*/ 18773 h 8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43" h="8">
                      <a:moveTo>
                        <a:pt x="0" y="4"/>
                      </a:moveTo>
                      <a:cubicBezTo>
                        <a:pt x="2" y="3"/>
                        <a:pt x="2" y="2"/>
                        <a:pt x="4" y="2"/>
                      </a:cubicBezTo>
                      <a:cubicBezTo>
                        <a:pt x="22" y="0"/>
                        <a:pt x="34" y="3"/>
                        <a:pt x="43" y="8"/>
                      </a:cubicBezTo>
                    </a:path>
                  </a:pathLst>
                </a:custGeom>
                <a:noFill/>
                <a:ln w="9525" cap="sq">
                  <a:solidFill>
                    <a:srgbClr val="C1C0B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444" name="Freeform 398"/>
                <p:cNvSpPr>
                  <a:spLocks noChangeArrowheads="1"/>
                </p:cNvSpPr>
                <p:nvPr/>
              </p:nvSpPr>
              <p:spPr bwMode="auto">
                <a:xfrm>
                  <a:off x="2101" y="3053"/>
                  <a:ext cx="53" cy="6"/>
                </a:xfrm>
                <a:custGeom>
                  <a:avLst/>
                  <a:gdLst>
                    <a:gd name="T0" fmla="*/ 56968 w 39"/>
                    <a:gd name="T1" fmla="*/ 0 h 4"/>
                    <a:gd name="T2" fmla="*/ 0 w 39"/>
                    <a:gd name="T3" fmla="*/ 16131 h 4"/>
                    <a:gd name="T4" fmla="*/ 56968 w 39"/>
                    <a:gd name="T5" fmla="*/ 0 h 4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39" h="4">
                      <a:moveTo>
                        <a:pt x="39" y="0"/>
                      </a:moveTo>
                      <a:cubicBezTo>
                        <a:pt x="27" y="2"/>
                        <a:pt x="14" y="4"/>
                        <a:pt x="0" y="3"/>
                      </a:cubicBezTo>
                      <a:lnTo>
                        <a:pt x="39" y="0"/>
                      </a:lnTo>
                      <a:close/>
                    </a:path>
                  </a:pathLst>
                </a:custGeom>
                <a:solidFill>
                  <a:srgbClr val="7A7878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445" name="Freeform 399"/>
                <p:cNvSpPr>
                  <a:spLocks noChangeArrowheads="1"/>
                </p:cNvSpPr>
                <p:nvPr/>
              </p:nvSpPr>
              <p:spPr bwMode="auto">
                <a:xfrm>
                  <a:off x="2101" y="3053"/>
                  <a:ext cx="53" cy="6"/>
                </a:xfrm>
                <a:custGeom>
                  <a:avLst/>
                  <a:gdLst>
                    <a:gd name="T0" fmla="*/ 56968 w 39"/>
                    <a:gd name="T1" fmla="*/ 0 h 4"/>
                    <a:gd name="T2" fmla="*/ 0 w 39"/>
                    <a:gd name="T3" fmla="*/ 16131 h 4"/>
                    <a:gd name="T4" fmla="*/ 0 60000 65536"/>
                    <a:gd name="T5" fmla="*/ 0 60000 65536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0" t="0" r="r" b="b"/>
                  <a:pathLst>
                    <a:path w="39" h="4">
                      <a:moveTo>
                        <a:pt x="39" y="0"/>
                      </a:moveTo>
                      <a:cubicBezTo>
                        <a:pt x="27" y="2"/>
                        <a:pt x="14" y="4"/>
                        <a:pt x="0" y="3"/>
                      </a:cubicBezTo>
                    </a:path>
                  </a:pathLst>
                </a:custGeom>
                <a:noFill/>
                <a:ln w="9525" cap="sq">
                  <a:solidFill>
                    <a:srgbClr val="C1C0B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446" name="Freeform 400"/>
                <p:cNvSpPr>
                  <a:spLocks noChangeArrowheads="1"/>
                </p:cNvSpPr>
                <p:nvPr/>
              </p:nvSpPr>
              <p:spPr bwMode="auto">
                <a:xfrm>
                  <a:off x="1864" y="3107"/>
                  <a:ext cx="57" cy="20"/>
                </a:xfrm>
                <a:custGeom>
                  <a:avLst/>
                  <a:gdLst>
                    <a:gd name="T0" fmla="*/ 0 w 42"/>
                    <a:gd name="T1" fmla="*/ 0 h 12"/>
                    <a:gd name="T2" fmla="*/ 41421 w 42"/>
                    <a:gd name="T3" fmla="*/ 25292 h 12"/>
                    <a:gd name="T4" fmla="*/ 50030 w 42"/>
                    <a:gd name="T5" fmla="*/ 28458 h 12"/>
                    <a:gd name="T6" fmla="*/ 61751 w 42"/>
                    <a:gd name="T7" fmla="*/ 70255 h 12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42" h="12">
                      <a:moveTo>
                        <a:pt x="0" y="0"/>
                      </a:moveTo>
                      <a:cubicBezTo>
                        <a:pt x="8" y="2"/>
                        <a:pt x="18" y="3"/>
                        <a:pt x="28" y="4"/>
                      </a:cubicBezTo>
                      <a:cubicBezTo>
                        <a:pt x="30" y="4"/>
                        <a:pt x="33" y="5"/>
                        <a:pt x="34" y="5"/>
                      </a:cubicBezTo>
                      <a:cubicBezTo>
                        <a:pt x="38" y="7"/>
                        <a:pt x="36" y="11"/>
                        <a:pt x="42" y="12"/>
                      </a:cubicBezTo>
                    </a:path>
                  </a:pathLst>
                </a:custGeom>
                <a:noFill/>
                <a:ln w="9525" cap="sq">
                  <a:solidFill>
                    <a:srgbClr val="C1C0B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447" name="Freeform 401"/>
                <p:cNvSpPr>
                  <a:spLocks noChangeArrowheads="1"/>
                </p:cNvSpPr>
                <p:nvPr/>
              </p:nvSpPr>
              <p:spPr bwMode="auto">
                <a:xfrm>
                  <a:off x="1990" y="3245"/>
                  <a:ext cx="185" cy="15"/>
                </a:xfrm>
                <a:custGeom>
                  <a:avLst/>
                  <a:gdLst>
                    <a:gd name="T0" fmla="*/ 227515 w 134"/>
                    <a:gd name="T1" fmla="*/ 0 h 9"/>
                    <a:gd name="T2" fmla="*/ 164874 w 134"/>
                    <a:gd name="T3" fmla="*/ 10245 h 9"/>
                    <a:gd name="T4" fmla="*/ 149379 w 134"/>
                    <a:gd name="T5" fmla="*/ 10245 h 9"/>
                    <a:gd name="T6" fmla="*/ 84592 w 134"/>
                    <a:gd name="T7" fmla="*/ 42153 h 9"/>
                    <a:gd name="T8" fmla="*/ 36319 w 134"/>
                    <a:gd name="T9" fmla="*/ 35903 h 9"/>
                    <a:gd name="T10" fmla="*/ 2979 w 134"/>
                    <a:gd name="T11" fmla="*/ 25292 h 9"/>
                    <a:gd name="T12" fmla="*/ 0 w 134"/>
                    <a:gd name="T13" fmla="*/ 17075 h 9"/>
                    <a:gd name="T14" fmla="*/ 0 w 134"/>
                    <a:gd name="T15" fmla="*/ 17075 h 9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134" h="9">
                      <a:moveTo>
                        <a:pt x="134" y="0"/>
                      </a:moveTo>
                      <a:cubicBezTo>
                        <a:pt x="110" y="9"/>
                        <a:pt x="102" y="6"/>
                        <a:pt x="97" y="2"/>
                      </a:cubicBezTo>
                      <a:cubicBezTo>
                        <a:pt x="95" y="1"/>
                        <a:pt x="91" y="1"/>
                        <a:pt x="88" y="2"/>
                      </a:cubicBezTo>
                      <a:cubicBezTo>
                        <a:pt x="75" y="4"/>
                        <a:pt x="63" y="5"/>
                        <a:pt x="50" y="7"/>
                      </a:cubicBezTo>
                      <a:cubicBezTo>
                        <a:pt x="38" y="9"/>
                        <a:pt x="30" y="8"/>
                        <a:pt x="21" y="6"/>
                      </a:cubicBezTo>
                      <a:cubicBezTo>
                        <a:pt x="15" y="6"/>
                        <a:pt x="9" y="5"/>
                        <a:pt x="2" y="4"/>
                      </a:cubicBezTo>
                      <a:cubicBezTo>
                        <a:pt x="0" y="4"/>
                        <a:pt x="0" y="4"/>
                        <a:pt x="0" y="3"/>
                      </a:cubicBezTo>
                      <a:cubicBezTo>
                        <a:pt x="0" y="3"/>
                        <a:pt x="0" y="3"/>
                        <a:pt x="0" y="3"/>
                      </a:cubicBezTo>
                    </a:path>
                  </a:pathLst>
                </a:custGeom>
                <a:noFill/>
                <a:ln w="9525" cap="sq">
                  <a:solidFill>
                    <a:srgbClr val="C1C0B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448" name="Freeform 402"/>
                <p:cNvSpPr>
                  <a:spLocks noChangeArrowheads="1"/>
                </p:cNvSpPr>
                <p:nvPr/>
              </p:nvSpPr>
              <p:spPr bwMode="auto">
                <a:xfrm>
                  <a:off x="2063" y="3196"/>
                  <a:ext cx="50" cy="7"/>
                </a:xfrm>
                <a:custGeom>
                  <a:avLst/>
                  <a:gdLst>
                    <a:gd name="T0" fmla="*/ 0 w 37"/>
                    <a:gd name="T1" fmla="*/ 2667 h 5"/>
                    <a:gd name="T2" fmla="*/ 25241 w 37"/>
                    <a:gd name="T3" fmla="*/ 2667 h 5"/>
                    <a:gd name="T4" fmla="*/ 55424 w 37"/>
                    <a:gd name="T5" fmla="*/ 5274 h 5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37" h="5">
                      <a:moveTo>
                        <a:pt x="0" y="2"/>
                      </a:moveTo>
                      <a:cubicBezTo>
                        <a:pt x="6" y="2"/>
                        <a:pt x="15" y="0"/>
                        <a:pt x="17" y="2"/>
                      </a:cubicBezTo>
                      <a:cubicBezTo>
                        <a:pt x="21" y="4"/>
                        <a:pt x="28" y="5"/>
                        <a:pt x="37" y="4"/>
                      </a:cubicBezTo>
                    </a:path>
                  </a:pathLst>
                </a:custGeom>
                <a:noFill/>
                <a:ln w="9525" cap="sq">
                  <a:solidFill>
                    <a:srgbClr val="C1C0B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449" name="Freeform 403"/>
                <p:cNvSpPr>
                  <a:spLocks noChangeArrowheads="1"/>
                </p:cNvSpPr>
                <p:nvPr/>
              </p:nvSpPr>
              <p:spPr bwMode="auto">
                <a:xfrm>
                  <a:off x="1880" y="3196"/>
                  <a:ext cx="56" cy="11"/>
                </a:xfrm>
                <a:custGeom>
                  <a:avLst/>
                  <a:gdLst>
                    <a:gd name="T0" fmla="*/ 69432 w 41"/>
                    <a:gd name="T1" fmla="*/ 12380 h 7"/>
                    <a:gd name="T2" fmla="*/ 0 w 41"/>
                    <a:gd name="T3" fmla="*/ 0 h 7"/>
                    <a:gd name="T4" fmla="*/ 0 60000 65536"/>
                    <a:gd name="T5" fmla="*/ 0 60000 65536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0" t="0" r="r" b="b"/>
                  <a:pathLst>
                    <a:path w="41" h="7">
                      <a:moveTo>
                        <a:pt x="41" y="6"/>
                      </a:moveTo>
                      <a:cubicBezTo>
                        <a:pt x="23" y="7"/>
                        <a:pt x="11" y="4"/>
                        <a:pt x="0" y="0"/>
                      </a:cubicBezTo>
                    </a:path>
                  </a:pathLst>
                </a:custGeom>
                <a:noFill/>
                <a:ln w="9525" cap="sq">
                  <a:solidFill>
                    <a:srgbClr val="C1C0B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450" name="Freeform 404"/>
                <p:cNvSpPr>
                  <a:spLocks noChangeArrowheads="1"/>
                </p:cNvSpPr>
                <p:nvPr/>
              </p:nvSpPr>
              <p:spPr bwMode="auto">
                <a:xfrm>
                  <a:off x="1848" y="3248"/>
                  <a:ext cx="104" cy="11"/>
                </a:xfrm>
                <a:custGeom>
                  <a:avLst/>
                  <a:gdLst>
                    <a:gd name="T0" fmla="*/ 0 w 76"/>
                    <a:gd name="T1" fmla="*/ 23667 h 7"/>
                    <a:gd name="T2" fmla="*/ 72574 w 76"/>
                    <a:gd name="T3" fmla="*/ 9982 h 7"/>
                    <a:gd name="T4" fmla="*/ 97110 w 76"/>
                    <a:gd name="T5" fmla="*/ 29348 h 7"/>
                    <a:gd name="T6" fmla="*/ 119371 w 76"/>
                    <a:gd name="T7" fmla="*/ 32782 h 7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76" h="7">
                      <a:moveTo>
                        <a:pt x="0" y="4"/>
                      </a:moveTo>
                      <a:cubicBezTo>
                        <a:pt x="11" y="7"/>
                        <a:pt x="29" y="4"/>
                        <a:pt x="46" y="2"/>
                      </a:cubicBezTo>
                      <a:cubicBezTo>
                        <a:pt x="55" y="0"/>
                        <a:pt x="58" y="3"/>
                        <a:pt x="62" y="5"/>
                      </a:cubicBezTo>
                      <a:cubicBezTo>
                        <a:pt x="71" y="5"/>
                        <a:pt x="76" y="6"/>
                        <a:pt x="76" y="6"/>
                      </a:cubicBezTo>
                    </a:path>
                  </a:pathLst>
                </a:custGeom>
                <a:noFill/>
                <a:ln w="9525" cap="sq">
                  <a:solidFill>
                    <a:srgbClr val="C1C0B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451" name="Freeform 405"/>
                <p:cNvSpPr>
                  <a:spLocks noChangeArrowheads="1"/>
                </p:cNvSpPr>
                <p:nvPr/>
              </p:nvSpPr>
              <p:spPr bwMode="auto">
                <a:xfrm>
                  <a:off x="2050" y="3074"/>
                  <a:ext cx="128" cy="28"/>
                </a:xfrm>
                <a:custGeom>
                  <a:avLst/>
                  <a:gdLst>
                    <a:gd name="T0" fmla="*/ 151485 w 93"/>
                    <a:gd name="T1" fmla="*/ 82014 h 17"/>
                    <a:gd name="T2" fmla="*/ 134997 w 93"/>
                    <a:gd name="T3" fmla="*/ 76951 h 17"/>
                    <a:gd name="T4" fmla="*/ 40131 w 93"/>
                    <a:gd name="T5" fmla="*/ 5187 h 17"/>
                    <a:gd name="T6" fmla="*/ 0 w 93"/>
                    <a:gd name="T7" fmla="*/ 5187 h 17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93" h="17">
                      <a:moveTo>
                        <a:pt x="93" y="17"/>
                      </a:moveTo>
                      <a:cubicBezTo>
                        <a:pt x="89" y="17"/>
                        <a:pt x="86" y="17"/>
                        <a:pt x="83" y="16"/>
                      </a:cubicBezTo>
                      <a:cubicBezTo>
                        <a:pt x="63" y="10"/>
                        <a:pt x="48" y="3"/>
                        <a:pt x="25" y="1"/>
                      </a:cubicBezTo>
                      <a:cubicBezTo>
                        <a:pt x="18" y="0"/>
                        <a:pt x="8" y="2"/>
                        <a:pt x="0" y="1"/>
                      </a:cubicBezTo>
                    </a:path>
                  </a:pathLst>
                </a:custGeom>
                <a:noFill/>
                <a:ln w="9525" cap="sq">
                  <a:solidFill>
                    <a:srgbClr val="C1C0B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452" name="Freeform 406"/>
                <p:cNvSpPr>
                  <a:spLocks noChangeArrowheads="1"/>
                </p:cNvSpPr>
                <p:nvPr/>
              </p:nvSpPr>
              <p:spPr bwMode="auto">
                <a:xfrm>
                  <a:off x="1925" y="3165"/>
                  <a:ext cx="37" cy="2"/>
                </a:xfrm>
                <a:custGeom>
                  <a:avLst/>
                  <a:gdLst>
                    <a:gd name="T0" fmla="*/ 0 w 27"/>
                    <a:gd name="T1" fmla="*/ 0 h 2"/>
                    <a:gd name="T2" fmla="*/ 49207 w 27"/>
                    <a:gd name="T3" fmla="*/ 210 h 2"/>
                    <a:gd name="T4" fmla="*/ 0 60000 65536"/>
                    <a:gd name="T5" fmla="*/ 0 60000 65536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0" t="0" r="r" b="b"/>
                  <a:pathLst>
                    <a:path w="27" h="2">
                      <a:moveTo>
                        <a:pt x="0" y="0"/>
                      </a:moveTo>
                      <a:cubicBezTo>
                        <a:pt x="8" y="2"/>
                        <a:pt x="20" y="0"/>
                        <a:pt x="27" y="2"/>
                      </a:cubicBezTo>
                    </a:path>
                  </a:pathLst>
                </a:custGeom>
                <a:noFill/>
                <a:ln w="9525" cap="sq">
                  <a:solidFill>
                    <a:srgbClr val="C1C0B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453" name="Freeform 407"/>
                <p:cNvSpPr>
                  <a:spLocks noChangeArrowheads="1"/>
                </p:cNvSpPr>
                <p:nvPr/>
              </p:nvSpPr>
              <p:spPr bwMode="auto">
                <a:xfrm>
                  <a:off x="2074" y="3270"/>
                  <a:ext cx="64" cy="14"/>
                </a:xfrm>
                <a:custGeom>
                  <a:avLst/>
                  <a:gdLst>
                    <a:gd name="T0" fmla="*/ 66832 w 47"/>
                    <a:gd name="T1" fmla="*/ 111298 h 8"/>
                    <a:gd name="T2" fmla="*/ 61177 w 47"/>
                    <a:gd name="T3" fmla="*/ 111298 h 8"/>
                    <a:gd name="T4" fmla="*/ 61177 w 47"/>
                    <a:gd name="T5" fmla="*/ 94411 h 8"/>
                    <a:gd name="T6" fmla="*/ 68018 w 47"/>
                    <a:gd name="T7" fmla="*/ 94411 h 8"/>
                    <a:gd name="T8" fmla="*/ 66832 w 47"/>
                    <a:gd name="T9" fmla="*/ 111298 h 8"/>
                    <a:gd name="T10" fmla="*/ 61177 w 47"/>
                    <a:gd name="T11" fmla="*/ 111298 h 8"/>
                    <a:gd name="T12" fmla="*/ 55386 w 47"/>
                    <a:gd name="T13" fmla="*/ 111298 h 8"/>
                    <a:gd name="T14" fmla="*/ 55386 w 47"/>
                    <a:gd name="T15" fmla="*/ 84362 h 8"/>
                    <a:gd name="T16" fmla="*/ 61177 w 47"/>
                    <a:gd name="T17" fmla="*/ 94411 h 8"/>
                    <a:gd name="T18" fmla="*/ 61177 w 47"/>
                    <a:gd name="T19" fmla="*/ 111298 h 8"/>
                    <a:gd name="T20" fmla="*/ 55386 w 47"/>
                    <a:gd name="T21" fmla="*/ 111298 h 8"/>
                    <a:gd name="T22" fmla="*/ 55386 w 47"/>
                    <a:gd name="T23" fmla="*/ 111298 h 8"/>
                    <a:gd name="T24" fmla="*/ 55386 w 47"/>
                    <a:gd name="T25" fmla="*/ 94411 h 8"/>
                    <a:gd name="T26" fmla="*/ 55386 w 47"/>
                    <a:gd name="T27" fmla="*/ 111298 h 8"/>
                    <a:gd name="T28" fmla="*/ 55386 w 47"/>
                    <a:gd name="T29" fmla="*/ 111298 h 8"/>
                    <a:gd name="T30" fmla="*/ 33808 w 47"/>
                    <a:gd name="T31" fmla="*/ 40679 h 8"/>
                    <a:gd name="T32" fmla="*/ 33808 w 47"/>
                    <a:gd name="T33" fmla="*/ 30828 h 8"/>
                    <a:gd name="T34" fmla="*/ 55386 w 47"/>
                    <a:gd name="T35" fmla="*/ 84362 h 8"/>
                    <a:gd name="T36" fmla="*/ 55386 w 47"/>
                    <a:gd name="T37" fmla="*/ 111298 h 8"/>
                    <a:gd name="T38" fmla="*/ 33808 w 47"/>
                    <a:gd name="T39" fmla="*/ 40679 h 8"/>
                    <a:gd name="T40" fmla="*/ 4231 w 47"/>
                    <a:gd name="T41" fmla="*/ 30828 h 8"/>
                    <a:gd name="T42" fmla="*/ 4231 w 47"/>
                    <a:gd name="T43" fmla="*/ 17616 h 8"/>
                    <a:gd name="T44" fmla="*/ 33808 w 47"/>
                    <a:gd name="T45" fmla="*/ 30828 h 8"/>
                    <a:gd name="T46" fmla="*/ 33808 w 47"/>
                    <a:gd name="T47" fmla="*/ 40679 h 8"/>
                    <a:gd name="T48" fmla="*/ 4231 w 47"/>
                    <a:gd name="T49" fmla="*/ 30828 h 8"/>
                    <a:gd name="T50" fmla="*/ 4231 w 47"/>
                    <a:gd name="T51" fmla="*/ 30828 h 8"/>
                    <a:gd name="T52" fmla="*/ 4231 w 47"/>
                    <a:gd name="T53" fmla="*/ 30828 h 8"/>
                    <a:gd name="T54" fmla="*/ 4231 w 47"/>
                    <a:gd name="T55" fmla="*/ 17616 h 8"/>
                    <a:gd name="T56" fmla="*/ 4231 w 47"/>
                    <a:gd name="T57" fmla="*/ 30828 h 8"/>
                    <a:gd name="T58" fmla="*/ 4231 w 47"/>
                    <a:gd name="T59" fmla="*/ 30828 h 8"/>
                    <a:gd name="T60" fmla="*/ 4231 w 47"/>
                    <a:gd name="T61" fmla="*/ 30828 h 8"/>
                    <a:gd name="T62" fmla="*/ 4231 w 47"/>
                    <a:gd name="T63" fmla="*/ 17616 h 8"/>
                    <a:gd name="T64" fmla="*/ 4231 w 47"/>
                    <a:gd name="T65" fmla="*/ 17616 h 8"/>
                    <a:gd name="T66" fmla="*/ 4231 w 47"/>
                    <a:gd name="T67" fmla="*/ 30828 h 8"/>
                    <a:gd name="T68" fmla="*/ 4231 w 47"/>
                    <a:gd name="T69" fmla="*/ 30828 h 8"/>
                    <a:gd name="T70" fmla="*/ 2578 w 47"/>
                    <a:gd name="T71" fmla="*/ 30828 h 8"/>
                    <a:gd name="T72" fmla="*/ 1575 w 47"/>
                    <a:gd name="T73" fmla="*/ 17616 h 8"/>
                    <a:gd name="T74" fmla="*/ 4231 w 47"/>
                    <a:gd name="T75" fmla="*/ 17616 h 8"/>
                    <a:gd name="T76" fmla="*/ 4231 w 47"/>
                    <a:gd name="T77" fmla="*/ 30828 h 8"/>
                    <a:gd name="T78" fmla="*/ 2578 w 47"/>
                    <a:gd name="T79" fmla="*/ 30828 h 8"/>
                    <a:gd name="T80" fmla="*/ 2578 w 47"/>
                    <a:gd name="T81" fmla="*/ 30828 h 8"/>
                    <a:gd name="T82" fmla="*/ 2578 w 47"/>
                    <a:gd name="T83" fmla="*/ 17616 h 8"/>
                    <a:gd name="T84" fmla="*/ 2578 w 47"/>
                    <a:gd name="T85" fmla="*/ 30828 h 8"/>
                    <a:gd name="T86" fmla="*/ 2578 w 47"/>
                    <a:gd name="T87" fmla="*/ 30828 h 8"/>
                    <a:gd name="T88" fmla="*/ 2578 w 47"/>
                    <a:gd name="T89" fmla="*/ 30828 h 8"/>
                    <a:gd name="T90" fmla="*/ 1575 w 47"/>
                    <a:gd name="T91" fmla="*/ 17616 h 8"/>
                    <a:gd name="T92" fmla="*/ 1575 w 47"/>
                    <a:gd name="T93" fmla="*/ 17616 h 8"/>
                    <a:gd name="T94" fmla="*/ 2578 w 47"/>
                    <a:gd name="T95" fmla="*/ 30828 h 8"/>
                    <a:gd name="T96" fmla="*/ 2578 w 47"/>
                    <a:gd name="T97" fmla="*/ 30828 h 8"/>
                    <a:gd name="T98" fmla="*/ 1575 w 47"/>
                    <a:gd name="T99" fmla="*/ 40679 h 8"/>
                    <a:gd name="T100" fmla="*/ 0 w 47"/>
                    <a:gd name="T101" fmla="*/ 30828 h 8"/>
                    <a:gd name="T102" fmla="*/ 1575 w 47"/>
                    <a:gd name="T103" fmla="*/ 17616 h 8"/>
                    <a:gd name="T104" fmla="*/ 2578 w 47"/>
                    <a:gd name="T105" fmla="*/ 30828 h 8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</a:gdLst>
                  <a:ahLst/>
                  <a:cxnLst>
                    <a:cxn ang="T106">
                      <a:pos x="T0" y="T1"/>
                    </a:cxn>
                    <a:cxn ang="T107">
                      <a:pos x="T2" y="T3"/>
                    </a:cxn>
                    <a:cxn ang="T108">
                      <a:pos x="T4" y="T5"/>
                    </a:cxn>
                    <a:cxn ang="T109">
                      <a:pos x="T6" y="T7"/>
                    </a:cxn>
                    <a:cxn ang="T110">
                      <a:pos x="T8" y="T9"/>
                    </a:cxn>
                    <a:cxn ang="T111">
                      <a:pos x="T10" y="T11"/>
                    </a:cxn>
                    <a:cxn ang="T112">
                      <a:pos x="T12" y="T13"/>
                    </a:cxn>
                    <a:cxn ang="T113">
                      <a:pos x="T14" y="T15"/>
                    </a:cxn>
                    <a:cxn ang="T114">
                      <a:pos x="T16" y="T17"/>
                    </a:cxn>
                    <a:cxn ang="T115">
                      <a:pos x="T18" y="T19"/>
                    </a:cxn>
                    <a:cxn ang="T116">
                      <a:pos x="T20" y="T21"/>
                    </a:cxn>
                    <a:cxn ang="T117">
                      <a:pos x="T22" y="T23"/>
                    </a:cxn>
                    <a:cxn ang="T118">
                      <a:pos x="T24" y="T25"/>
                    </a:cxn>
                    <a:cxn ang="T119">
                      <a:pos x="T26" y="T27"/>
                    </a:cxn>
                    <a:cxn ang="T120">
                      <a:pos x="T28" y="T29"/>
                    </a:cxn>
                    <a:cxn ang="T121">
                      <a:pos x="T30" y="T31"/>
                    </a:cxn>
                    <a:cxn ang="T122">
                      <a:pos x="T32" y="T33"/>
                    </a:cxn>
                    <a:cxn ang="T123">
                      <a:pos x="T34" y="T35"/>
                    </a:cxn>
                    <a:cxn ang="T124">
                      <a:pos x="T36" y="T37"/>
                    </a:cxn>
                    <a:cxn ang="T125">
                      <a:pos x="T38" y="T39"/>
                    </a:cxn>
                    <a:cxn ang="T126">
                      <a:pos x="T40" y="T41"/>
                    </a:cxn>
                    <a:cxn ang="T127">
                      <a:pos x="T42" y="T43"/>
                    </a:cxn>
                    <a:cxn ang="T128">
                      <a:pos x="T44" y="T45"/>
                    </a:cxn>
                    <a:cxn ang="T129">
                      <a:pos x="T46" y="T47"/>
                    </a:cxn>
                    <a:cxn ang="T130">
                      <a:pos x="T48" y="T49"/>
                    </a:cxn>
                    <a:cxn ang="T131">
                      <a:pos x="T50" y="T51"/>
                    </a:cxn>
                    <a:cxn ang="T132">
                      <a:pos x="T52" y="T53"/>
                    </a:cxn>
                    <a:cxn ang="T133">
                      <a:pos x="T54" y="T55"/>
                    </a:cxn>
                    <a:cxn ang="T134">
                      <a:pos x="T56" y="T57"/>
                    </a:cxn>
                    <a:cxn ang="T135">
                      <a:pos x="T58" y="T59"/>
                    </a:cxn>
                    <a:cxn ang="T136">
                      <a:pos x="T60" y="T61"/>
                    </a:cxn>
                    <a:cxn ang="T137">
                      <a:pos x="T62" y="T63"/>
                    </a:cxn>
                    <a:cxn ang="T138">
                      <a:pos x="T64" y="T65"/>
                    </a:cxn>
                    <a:cxn ang="T139">
                      <a:pos x="T66" y="T67"/>
                    </a:cxn>
                    <a:cxn ang="T140">
                      <a:pos x="T68" y="T69"/>
                    </a:cxn>
                    <a:cxn ang="T141">
                      <a:pos x="T70" y="T71"/>
                    </a:cxn>
                    <a:cxn ang="T142">
                      <a:pos x="T72" y="T73"/>
                    </a:cxn>
                    <a:cxn ang="T143">
                      <a:pos x="T74" y="T75"/>
                    </a:cxn>
                    <a:cxn ang="T144">
                      <a:pos x="T76" y="T77"/>
                    </a:cxn>
                    <a:cxn ang="T145">
                      <a:pos x="T78" y="T79"/>
                    </a:cxn>
                    <a:cxn ang="T146">
                      <a:pos x="T80" y="T81"/>
                    </a:cxn>
                    <a:cxn ang="T147">
                      <a:pos x="T82" y="T83"/>
                    </a:cxn>
                    <a:cxn ang="T148">
                      <a:pos x="T84" y="T85"/>
                    </a:cxn>
                    <a:cxn ang="T149">
                      <a:pos x="T86" y="T87"/>
                    </a:cxn>
                    <a:cxn ang="T150">
                      <a:pos x="T88" y="T89"/>
                    </a:cxn>
                    <a:cxn ang="T151">
                      <a:pos x="T90" y="T91"/>
                    </a:cxn>
                    <a:cxn ang="T152">
                      <a:pos x="T92" y="T93"/>
                    </a:cxn>
                    <a:cxn ang="T153">
                      <a:pos x="T94" y="T95"/>
                    </a:cxn>
                    <a:cxn ang="T154">
                      <a:pos x="T96" y="T97"/>
                    </a:cxn>
                    <a:cxn ang="T155">
                      <a:pos x="T98" y="T99"/>
                    </a:cxn>
                    <a:cxn ang="T156">
                      <a:pos x="T100" y="T101"/>
                    </a:cxn>
                    <a:cxn ang="T157">
                      <a:pos x="T102" y="T103"/>
                    </a:cxn>
                    <a:cxn ang="T158">
                      <a:pos x="T104" y="T105"/>
                    </a:cxn>
                  </a:cxnLst>
                  <a:rect l="0" t="0" r="r" b="b"/>
                  <a:pathLst>
                    <a:path w="47" h="8">
                      <a:moveTo>
                        <a:pt x="46" y="8"/>
                      </a:moveTo>
                      <a:cubicBezTo>
                        <a:pt x="46" y="8"/>
                        <a:pt x="44" y="8"/>
                        <a:pt x="42" y="8"/>
                      </a:cubicBezTo>
                      <a:lnTo>
                        <a:pt x="42" y="7"/>
                      </a:lnTo>
                      <a:cubicBezTo>
                        <a:pt x="44" y="6"/>
                        <a:pt x="46" y="6"/>
                        <a:pt x="47" y="7"/>
                      </a:cubicBezTo>
                      <a:lnTo>
                        <a:pt x="46" y="8"/>
                      </a:lnTo>
                      <a:close/>
                      <a:moveTo>
                        <a:pt x="42" y="8"/>
                      </a:moveTo>
                      <a:cubicBezTo>
                        <a:pt x="40" y="8"/>
                        <a:pt x="39" y="8"/>
                        <a:pt x="38" y="8"/>
                      </a:cubicBezTo>
                      <a:lnTo>
                        <a:pt x="38" y="6"/>
                      </a:lnTo>
                      <a:cubicBezTo>
                        <a:pt x="39" y="7"/>
                        <a:pt x="40" y="7"/>
                        <a:pt x="42" y="7"/>
                      </a:cubicBezTo>
                      <a:lnTo>
                        <a:pt x="42" y="8"/>
                      </a:lnTo>
                      <a:close/>
                      <a:moveTo>
                        <a:pt x="38" y="8"/>
                      </a:moveTo>
                      <a:lnTo>
                        <a:pt x="38" y="8"/>
                      </a:lnTo>
                      <a:lnTo>
                        <a:pt x="38" y="7"/>
                      </a:lnTo>
                      <a:lnTo>
                        <a:pt x="38" y="8"/>
                      </a:lnTo>
                      <a:close/>
                      <a:moveTo>
                        <a:pt x="38" y="8"/>
                      </a:moveTo>
                      <a:cubicBezTo>
                        <a:pt x="33" y="6"/>
                        <a:pt x="28" y="4"/>
                        <a:pt x="23" y="3"/>
                      </a:cubicBezTo>
                      <a:lnTo>
                        <a:pt x="23" y="2"/>
                      </a:lnTo>
                      <a:cubicBezTo>
                        <a:pt x="29" y="3"/>
                        <a:pt x="34" y="5"/>
                        <a:pt x="38" y="6"/>
                      </a:cubicBezTo>
                      <a:lnTo>
                        <a:pt x="38" y="8"/>
                      </a:lnTo>
                      <a:close/>
                      <a:moveTo>
                        <a:pt x="23" y="3"/>
                      </a:moveTo>
                      <a:cubicBezTo>
                        <a:pt x="17" y="2"/>
                        <a:pt x="11" y="1"/>
                        <a:pt x="3" y="2"/>
                      </a:cubicBezTo>
                      <a:lnTo>
                        <a:pt x="3" y="1"/>
                      </a:lnTo>
                      <a:cubicBezTo>
                        <a:pt x="11" y="0"/>
                        <a:pt x="17" y="1"/>
                        <a:pt x="23" y="2"/>
                      </a:cubicBezTo>
                      <a:lnTo>
                        <a:pt x="23" y="3"/>
                      </a:lnTo>
                      <a:close/>
                      <a:moveTo>
                        <a:pt x="3" y="2"/>
                      </a:moveTo>
                      <a:lnTo>
                        <a:pt x="3" y="2"/>
                      </a:lnTo>
                      <a:lnTo>
                        <a:pt x="3" y="1"/>
                      </a:lnTo>
                      <a:lnTo>
                        <a:pt x="3" y="2"/>
                      </a:lnTo>
                      <a:close/>
                      <a:moveTo>
                        <a:pt x="3" y="2"/>
                      </a:moveTo>
                      <a:lnTo>
                        <a:pt x="3" y="2"/>
                      </a:lnTo>
                      <a:lnTo>
                        <a:pt x="3" y="1"/>
                      </a:lnTo>
                      <a:lnTo>
                        <a:pt x="3" y="2"/>
                      </a:lnTo>
                      <a:close/>
                      <a:moveTo>
                        <a:pt x="3" y="2"/>
                      </a:moveTo>
                      <a:cubicBezTo>
                        <a:pt x="2" y="2"/>
                        <a:pt x="2" y="2"/>
                        <a:pt x="2" y="2"/>
                      </a:cubicBezTo>
                      <a:lnTo>
                        <a:pt x="1" y="1"/>
                      </a:lnTo>
                      <a:cubicBezTo>
                        <a:pt x="2" y="1"/>
                        <a:pt x="2" y="1"/>
                        <a:pt x="3" y="1"/>
                      </a:cubicBezTo>
                      <a:lnTo>
                        <a:pt x="3" y="2"/>
                      </a:lnTo>
                      <a:close/>
                      <a:moveTo>
                        <a:pt x="2" y="2"/>
                      </a:moveTo>
                      <a:lnTo>
                        <a:pt x="2" y="2"/>
                      </a:lnTo>
                      <a:lnTo>
                        <a:pt x="2" y="1"/>
                      </a:lnTo>
                      <a:lnTo>
                        <a:pt x="2" y="2"/>
                      </a:lnTo>
                      <a:close/>
                      <a:moveTo>
                        <a:pt x="2" y="2"/>
                      </a:moveTo>
                      <a:cubicBezTo>
                        <a:pt x="2" y="2"/>
                        <a:pt x="2" y="2"/>
                        <a:pt x="2" y="2"/>
                      </a:cubicBezTo>
                      <a:lnTo>
                        <a:pt x="1" y="1"/>
                      </a:lnTo>
                      <a:cubicBezTo>
                        <a:pt x="1" y="1"/>
                        <a:pt x="1" y="1"/>
                        <a:pt x="1" y="1"/>
                      </a:cubicBezTo>
                      <a:lnTo>
                        <a:pt x="2" y="2"/>
                      </a:lnTo>
                      <a:close/>
                      <a:moveTo>
                        <a:pt x="2" y="2"/>
                      </a:moveTo>
                      <a:cubicBezTo>
                        <a:pt x="1" y="2"/>
                        <a:pt x="1" y="2"/>
                        <a:pt x="1" y="3"/>
                      </a:cubicBezTo>
                      <a:lnTo>
                        <a:pt x="0" y="2"/>
                      </a:lnTo>
                      <a:cubicBezTo>
                        <a:pt x="0" y="2"/>
                        <a:pt x="0" y="1"/>
                        <a:pt x="1" y="1"/>
                      </a:cubicBezTo>
                      <a:lnTo>
                        <a:pt x="2" y="2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454" name="Freeform 408"/>
                <p:cNvSpPr>
                  <a:spLocks noChangeArrowheads="1"/>
                </p:cNvSpPr>
                <p:nvPr/>
              </p:nvSpPr>
              <p:spPr bwMode="auto">
                <a:xfrm>
                  <a:off x="2070" y="3154"/>
                  <a:ext cx="62" cy="15"/>
                </a:xfrm>
                <a:custGeom>
                  <a:avLst/>
                  <a:gdLst>
                    <a:gd name="T0" fmla="*/ 1961 w 45"/>
                    <a:gd name="T1" fmla="*/ 0 h 9"/>
                    <a:gd name="T2" fmla="*/ 1961 w 45"/>
                    <a:gd name="T3" fmla="*/ 0 h 9"/>
                    <a:gd name="T4" fmla="*/ 0 w 45"/>
                    <a:gd name="T5" fmla="*/ 6147 h 9"/>
                    <a:gd name="T6" fmla="*/ 0 w 45"/>
                    <a:gd name="T7" fmla="*/ 6147 h 9"/>
                    <a:gd name="T8" fmla="*/ 1961 w 45"/>
                    <a:gd name="T9" fmla="*/ 0 h 9"/>
                    <a:gd name="T10" fmla="*/ 1961 w 45"/>
                    <a:gd name="T11" fmla="*/ 0 h 9"/>
                    <a:gd name="T12" fmla="*/ 1961 w 45"/>
                    <a:gd name="T13" fmla="*/ 0 h 9"/>
                    <a:gd name="T14" fmla="*/ 1961 w 45"/>
                    <a:gd name="T15" fmla="*/ 0 h 9"/>
                    <a:gd name="T16" fmla="*/ 1961 w 45"/>
                    <a:gd name="T17" fmla="*/ 0 h 9"/>
                    <a:gd name="T18" fmla="*/ 56113 w 45"/>
                    <a:gd name="T19" fmla="*/ 35903 h 9"/>
                    <a:gd name="T20" fmla="*/ 56113 w 45"/>
                    <a:gd name="T21" fmla="*/ 42153 h 9"/>
                    <a:gd name="T22" fmla="*/ 0 w 45"/>
                    <a:gd name="T23" fmla="*/ 6147 h 9"/>
                    <a:gd name="T24" fmla="*/ 1961 w 45"/>
                    <a:gd name="T25" fmla="*/ 0 h 9"/>
                    <a:gd name="T26" fmla="*/ 56113 w 45"/>
                    <a:gd name="T27" fmla="*/ 35903 h 9"/>
                    <a:gd name="T28" fmla="*/ 84703 w 45"/>
                    <a:gd name="T29" fmla="*/ 42153 h 9"/>
                    <a:gd name="T30" fmla="*/ 84703 w 45"/>
                    <a:gd name="T31" fmla="*/ 53758 h 9"/>
                    <a:gd name="T32" fmla="*/ 56113 w 45"/>
                    <a:gd name="T33" fmla="*/ 42153 h 9"/>
                    <a:gd name="T34" fmla="*/ 56113 w 45"/>
                    <a:gd name="T35" fmla="*/ 35903 h 9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0" t="0" r="r" b="b"/>
                  <a:pathLst>
                    <a:path w="45" h="9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1"/>
                      </a:lnTo>
                      <a:lnTo>
                        <a:pt x="1" y="0"/>
                      </a:lnTo>
                      <a:close/>
                      <a:moveTo>
                        <a:pt x="1" y="0"/>
                      </a:moveTo>
                      <a:lnTo>
                        <a:pt x="1" y="0"/>
                      </a:lnTo>
                      <a:close/>
                      <a:moveTo>
                        <a:pt x="1" y="0"/>
                      </a:moveTo>
                      <a:cubicBezTo>
                        <a:pt x="7" y="5"/>
                        <a:pt x="18" y="5"/>
                        <a:pt x="30" y="6"/>
                      </a:cubicBezTo>
                      <a:lnTo>
                        <a:pt x="30" y="7"/>
                      </a:lnTo>
                      <a:cubicBezTo>
                        <a:pt x="18" y="7"/>
                        <a:pt x="6" y="6"/>
                        <a:pt x="0" y="1"/>
                      </a:cubicBezTo>
                      <a:lnTo>
                        <a:pt x="1" y="0"/>
                      </a:lnTo>
                      <a:close/>
                      <a:moveTo>
                        <a:pt x="30" y="6"/>
                      </a:moveTo>
                      <a:cubicBezTo>
                        <a:pt x="35" y="6"/>
                        <a:pt x="40" y="7"/>
                        <a:pt x="45" y="7"/>
                      </a:cubicBezTo>
                      <a:lnTo>
                        <a:pt x="45" y="9"/>
                      </a:lnTo>
                      <a:cubicBezTo>
                        <a:pt x="40" y="8"/>
                        <a:pt x="35" y="8"/>
                        <a:pt x="30" y="7"/>
                      </a:cubicBezTo>
                      <a:lnTo>
                        <a:pt x="30" y="6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455" name="Freeform 409"/>
                <p:cNvSpPr>
                  <a:spLocks noChangeArrowheads="1"/>
                </p:cNvSpPr>
                <p:nvPr/>
              </p:nvSpPr>
              <p:spPr bwMode="auto">
                <a:xfrm>
                  <a:off x="1922" y="3083"/>
                  <a:ext cx="64" cy="8"/>
                </a:xfrm>
                <a:custGeom>
                  <a:avLst/>
                  <a:gdLst>
                    <a:gd name="T0" fmla="*/ 68018 w 47"/>
                    <a:gd name="T1" fmla="*/ 29744 h 5"/>
                    <a:gd name="T2" fmla="*/ 68018 w 47"/>
                    <a:gd name="T3" fmla="*/ 29744 h 5"/>
                    <a:gd name="T4" fmla="*/ 68018 w 47"/>
                    <a:gd name="T5" fmla="*/ 23373 h 5"/>
                    <a:gd name="T6" fmla="*/ 68018 w 47"/>
                    <a:gd name="T7" fmla="*/ 23373 h 5"/>
                    <a:gd name="T8" fmla="*/ 68018 w 47"/>
                    <a:gd name="T9" fmla="*/ 29744 h 5"/>
                    <a:gd name="T10" fmla="*/ 68018 w 47"/>
                    <a:gd name="T11" fmla="*/ 23373 h 5"/>
                    <a:gd name="T12" fmla="*/ 68018 w 47"/>
                    <a:gd name="T13" fmla="*/ 23373 h 5"/>
                    <a:gd name="T14" fmla="*/ 68018 w 47"/>
                    <a:gd name="T15" fmla="*/ 29744 h 5"/>
                    <a:gd name="T16" fmla="*/ 68018 w 47"/>
                    <a:gd name="T17" fmla="*/ 23373 h 5"/>
                    <a:gd name="T18" fmla="*/ 68018 w 47"/>
                    <a:gd name="T19" fmla="*/ 29744 h 5"/>
                    <a:gd name="T20" fmla="*/ 59512 w 47"/>
                    <a:gd name="T21" fmla="*/ 42061 h 5"/>
                    <a:gd name="T22" fmla="*/ 58548 w 47"/>
                    <a:gd name="T23" fmla="*/ 29744 h 5"/>
                    <a:gd name="T24" fmla="*/ 68018 w 47"/>
                    <a:gd name="T25" fmla="*/ 23373 h 5"/>
                    <a:gd name="T26" fmla="*/ 68018 w 47"/>
                    <a:gd name="T27" fmla="*/ 29744 h 5"/>
                    <a:gd name="T28" fmla="*/ 59512 w 47"/>
                    <a:gd name="T29" fmla="*/ 42061 h 5"/>
                    <a:gd name="T30" fmla="*/ 52537 w 47"/>
                    <a:gd name="T31" fmla="*/ 53542 h 5"/>
                    <a:gd name="T32" fmla="*/ 52537 w 47"/>
                    <a:gd name="T33" fmla="*/ 42061 h 5"/>
                    <a:gd name="T34" fmla="*/ 58548 w 47"/>
                    <a:gd name="T35" fmla="*/ 29744 h 5"/>
                    <a:gd name="T36" fmla="*/ 59512 w 47"/>
                    <a:gd name="T37" fmla="*/ 42061 h 5"/>
                    <a:gd name="T38" fmla="*/ 52537 w 47"/>
                    <a:gd name="T39" fmla="*/ 42061 h 5"/>
                    <a:gd name="T40" fmla="*/ 52537 w 47"/>
                    <a:gd name="T41" fmla="*/ 42061 h 5"/>
                    <a:gd name="T42" fmla="*/ 52537 w 47"/>
                    <a:gd name="T43" fmla="*/ 42061 h 5"/>
                    <a:gd name="T44" fmla="*/ 52537 w 47"/>
                    <a:gd name="T45" fmla="*/ 53542 h 5"/>
                    <a:gd name="T46" fmla="*/ 45618 w 47"/>
                    <a:gd name="T47" fmla="*/ 53542 h 5"/>
                    <a:gd name="T48" fmla="*/ 45618 w 47"/>
                    <a:gd name="T49" fmla="*/ 42061 h 5"/>
                    <a:gd name="T50" fmla="*/ 52537 w 47"/>
                    <a:gd name="T51" fmla="*/ 42061 h 5"/>
                    <a:gd name="T52" fmla="*/ 52537 w 47"/>
                    <a:gd name="T53" fmla="*/ 53542 h 5"/>
                    <a:gd name="T54" fmla="*/ 45618 w 47"/>
                    <a:gd name="T55" fmla="*/ 53542 h 5"/>
                    <a:gd name="T56" fmla="*/ 45618 w 47"/>
                    <a:gd name="T57" fmla="*/ 53542 h 5"/>
                    <a:gd name="T58" fmla="*/ 45618 w 47"/>
                    <a:gd name="T59" fmla="*/ 53542 h 5"/>
                    <a:gd name="T60" fmla="*/ 45618 w 47"/>
                    <a:gd name="T61" fmla="*/ 53542 h 5"/>
                    <a:gd name="T62" fmla="*/ 37982 w 47"/>
                    <a:gd name="T63" fmla="*/ 53542 h 5"/>
                    <a:gd name="T64" fmla="*/ 39001 w 47"/>
                    <a:gd name="T65" fmla="*/ 29744 h 5"/>
                    <a:gd name="T66" fmla="*/ 45618 w 47"/>
                    <a:gd name="T67" fmla="*/ 42061 h 5"/>
                    <a:gd name="T68" fmla="*/ 45618 w 47"/>
                    <a:gd name="T69" fmla="*/ 53542 h 5"/>
                    <a:gd name="T70" fmla="*/ 39001 w 47"/>
                    <a:gd name="T71" fmla="*/ 29744 h 5"/>
                    <a:gd name="T72" fmla="*/ 39001 w 47"/>
                    <a:gd name="T73" fmla="*/ 29744 h 5"/>
                    <a:gd name="T74" fmla="*/ 39001 w 47"/>
                    <a:gd name="T75" fmla="*/ 29744 h 5"/>
                    <a:gd name="T76" fmla="*/ 39001 w 47"/>
                    <a:gd name="T77" fmla="*/ 42061 h 5"/>
                    <a:gd name="T78" fmla="*/ 39001 w 47"/>
                    <a:gd name="T79" fmla="*/ 29744 h 5"/>
                    <a:gd name="T80" fmla="*/ 37982 w 47"/>
                    <a:gd name="T81" fmla="*/ 53542 h 5"/>
                    <a:gd name="T82" fmla="*/ 32064 w 47"/>
                    <a:gd name="T83" fmla="*/ 42061 h 5"/>
                    <a:gd name="T84" fmla="*/ 33808 w 47"/>
                    <a:gd name="T85" fmla="*/ 29744 h 5"/>
                    <a:gd name="T86" fmla="*/ 39001 w 47"/>
                    <a:gd name="T87" fmla="*/ 29744 h 5"/>
                    <a:gd name="T88" fmla="*/ 37982 w 47"/>
                    <a:gd name="T89" fmla="*/ 53542 h 5"/>
                    <a:gd name="T90" fmla="*/ 32064 w 47"/>
                    <a:gd name="T91" fmla="*/ 42061 h 5"/>
                    <a:gd name="T92" fmla="*/ 0 w 47"/>
                    <a:gd name="T93" fmla="*/ 12984 h 5"/>
                    <a:gd name="T94" fmla="*/ 0 w 47"/>
                    <a:gd name="T95" fmla="*/ 0 h 5"/>
                    <a:gd name="T96" fmla="*/ 33808 w 47"/>
                    <a:gd name="T97" fmla="*/ 29744 h 5"/>
                    <a:gd name="T98" fmla="*/ 32064 w 47"/>
                    <a:gd name="T99" fmla="*/ 42061 h 5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</a:gdLst>
                  <a:ahLst/>
                  <a:cxnLst>
                    <a:cxn ang="T100">
                      <a:pos x="T0" y="T1"/>
                    </a:cxn>
                    <a:cxn ang="T101">
                      <a:pos x="T2" y="T3"/>
                    </a:cxn>
                    <a:cxn ang="T102">
                      <a:pos x="T4" y="T5"/>
                    </a:cxn>
                    <a:cxn ang="T103">
                      <a:pos x="T6" y="T7"/>
                    </a:cxn>
                    <a:cxn ang="T104">
                      <a:pos x="T8" y="T9"/>
                    </a:cxn>
                    <a:cxn ang="T105">
                      <a:pos x="T10" y="T11"/>
                    </a:cxn>
                    <a:cxn ang="T106">
                      <a:pos x="T12" y="T13"/>
                    </a:cxn>
                    <a:cxn ang="T107">
                      <a:pos x="T14" y="T15"/>
                    </a:cxn>
                    <a:cxn ang="T108">
                      <a:pos x="T16" y="T17"/>
                    </a:cxn>
                    <a:cxn ang="T109">
                      <a:pos x="T18" y="T19"/>
                    </a:cxn>
                    <a:cxn ang="T110">
                      <a:pos x="T20" y="T21"/>
                    </a:cxn>
                    <a:cxn ang="T111">
                      <a:pos x="T22" y="T23"/>
                    </a:cxn>
                    <a:cxn ang="T112">
                      <a:pos x="T24" y="T25"/>
                    </a:cxn>
                    <a:cxn ang="T113">
                      <a:pos x="T26" y="T27"/>
                    </a:cxn>
                    <a:cxn ang="T114">
                      <a:pos x="T28" y="T29"/>
                    </a:cxn>
                    <a:cxn ang="T115">
                      <a:pos x="T30" y="T31"/>
                    </a:cxn>
                    <a:cxn ang="T116">
                      <a:pos x="T32" y="T33"/>
                    </a:cxn>
                    <a:cxn ang="T117">
                      <a:pos x="T34" y="T35"/>
                    </a:cxn>
                    <a:cxn ang="T118">
                      <a:pos x="T36" y="T37"/>
                    </a:cxn>
                    <a:cxn ang="T119">
                      <a:pos x="T38" y="T39"/>
                    </a:cxn>
                    <a:cxn ang="T120">
                      <a:pos x="T40" y="T41"/>
                    </a:cxn>
                    <a:cxn ang="T121">
                      <a:pos x="T42" y="T43"/>
                    </a:cxn>
                    <a:cxn ang="T122">
                      <a:pos x="T44" y="T45"/>
                    </a:cxn>
                    <a:cxn ang="T123">
                      <a:pos x="T46" y="T47"/>
                    </a:cxn>
                    <a:cxn ang="T124">
                      <a:pos x="T48" y="T49"/>
                    </a:cxn>
                    <a:cxn ang="T125">
                      <a:pos x="T50" y="T51"/>
                    </a:cxn>
                    <a:cxn ang="T126">
                      <a:pos x="T52" y="T53"/>
                    </a:cxn>
                    <a:cxn ang="T127">
                      <a:pos x="T54" y="T55"/>
                    </a:cxn>
                    <a:cxn ang="T128">
                      <a:pos x="T56" y="T57"/>
                    </a:cxn>
                    <a:cxn ang="T129">
                      <a:pos x="T58" y="T59"/>
                    </a:cxn>
                    <a:cxn ang="T130">
                      <a:pos x="T60" y="T61"/>
                    </a:cxn>
                    <a:cxn ang="T131">
                      <a:pos x="T62" y="T63"/>
                    </a:cxn>
                    <a:cxn ang="T132">
                      <a:pos x="T64" y="T65"/>
                    </a:cxn>
                    <a:cxn ang="T133">
                      <a:pos x="T66" y="T67"/>
                    </a:cxn>
                    <a:cxn ang="T134">
                      <a:pos x="T68" y="T69"/>
                    </a:cxn>
                    <a:cxn ang="T135">
                      <a:pos x="T70" y="T71"/>
                    </a:cxn>
                    <a:cxn ang="T136">
                      <a:pos x="T72" y="T73"/>
                    </a:cxn>
                    <a:cxn ang="T137">
                      <a:pos x="T74" y="T75"/>
                    </a:cxn>
                    <a:cxn ang="T138">
                      <a:pos x="T76" y="T77"/>
                    </a:cxn>
                    <a:cxn ang="T139">
                      <a:pos x="T78" y="T79"/>
                    </a:cxn>
                    <a:cxn ang="T140">
                      <a:pos x="T80" y="T81"/>
                    </a:cxn>
                    <a:cxn ang="T141">
                      <a:pos x="T82" y="T83"/>
                    </a:cxn>
                    <a:cxn ang="T142">
                      <a:pos x="T84" y="T85"/>
                    </a:cxn>
                    <a:cxn ang="T143">
                      <a:pos x="T86" y="T87"/>
                    </a:cxn>
                    <a:cxn ang="T144">
                      <a:pos x="T88" y="T89"/>
                    </a:cxn>
                    <a:cxn ang="T145">
                      <a:pos x="T90" y="T91"/>
                    </a:cxn>
                    <a:cxn ang="T146">
                      <a:pos x="T92" y="T93"/>
                    </a:cxn>
                    <a:cxn ang="T147">
                      <a:pos x="T94" y="T95"/>
                    </a:cxn>
                    <a:cxn ang="T148">
                      <a:pos x="T96" y="T97"/>
                    </a:cxn>
                    <a:cxn ang="T149">
                      <a:pos x="T98" y="T99"/>
                    </a:cxn>
                  </a:cxnLst>
                  <a:rect l="0" t="0" r="r" b="b"/>
                  <a:pathLst>
                    <a:path w="47" h="5">
                      <a:moveTo>
                        <a:pt x="47" y="3"/>
                      </a:moveTo>
                      <a:lnTo>
                        <a:pt x="47" y="3"/>
                      </a:lnTo>
                      <a:lnTo>
                        <a:pt x="47" y="2"/>
                      </a:lnTo>
                      <a:lnTo>
                        <a:pt x="47" y="3"/>
                      </a:lnTo>
                      <a:close/>
                      <a:moveTo>
                        <a:pt x="47" y="2"/>
                      </a:moveTo>
                      <a:lnTo>
                        <a:pt x="47" y="2"/>
                      </a:lnTo>
                      <a:lnTo>
                        <a:pt x="47" y="3"/>
                      </a:lnTo>
                      <a:lnTo>
                        <a:pt x="47" y="2"/>
                      </a:lnTo>
                      <a:close/>
                      <a:moveTo>
                        <a:pt x="47" y="3"/>
                      </a:moveTo>
                      <a:cubicBezTo>
                        <a:pt x="45" y="3"/>
                        <a:pt x="43" y="4"/>
                        <a:pt x="41" y="4"/>
                      </a:cubicBezTo>
                      <a:lnTo>
                        <a:pt x="40" y="3"/>
                      </a:lnTo>
                      <a:cubicBezTo>
                        <a:pt x="43" y="2"/>
                        <a:pt x="45" y="2"/>
                        <a:pt x="47" y="2"/>
                      </a:cubicBezTo>
                      <a:lnTo>
                        <a:pt x="47" y="3"/>
                      </a:lnTo>
                      <a:close/>
                      <a:moveTo>
                        <a:pt x="41" y="4"/>
                      </a:moveTo>
                      <a:cubicBezTo>
                        <a:pt x="39" y="4"/>
                        <a:pt x="37" y="5"/>
                        <a:pt x="36" y="5"/>
                      </a:cubicBezTo>
                      <a:lnTo>
                        <a:pt x="36" y="4"/>
                      </a:lnTo>
                      <a:cubicBezTo>
                        <a:pt x="37" y="4"/>
                        <a:pt x="39" y="3"/>
                        <a:pt x="40" y="3"/>
                      </a:cubicBezTo>
                      <a:lnTo>
                        <a:pt x="41" y="4"/>
                      </a:lnTo>
                      <a:close/>
                      <a:moveTo>
                        <a:pt x="36" y="4"/>
                      </a:moveTo>
                      <a:lnTo>
                        <a:pt x="36" y="4"/>
                      </a:lnTo>
                      <a:close/>
                      <a:moveTo>
                        <a:pt x="36" y="5"/>
                      </a:moveTo>
                      <a:cubicBezTo>
                        <a:pt x="34" y="5"/>
                        <a:pt x="32" y="5"/>
                        <a:pt x="31" y="5"/>
                      </a:cubicBezTo>
                      <a:lnTo>
                        <a:pt x="31" y="4"/>
                      </a:lnTo>
                      <a:cubicBezTo>
                        <a:pt x="32" y="4"/>
                        <a:pt x="34" y="4"/>
                        <a:pt x="36" y="4"/>
                      </a:cubicBezTo>
                      <a:lnTo>
                        <a:pt x="36" y="5"/>
                      </a:lnTo>
                      <a:close/>
                      <a:moveTo>
                        <a:pt x="31" y="5"/>
                      </a:moveTo>
                      <a:lnTo>
                        <a:pt x="31" y="5"/>
                      </a:lnTo>
                      <a:close/>
                      <a:moveTo>
                        <a:pt x="31" y="5"/>
                      </a:moveTo>
                      <a:cubicBezTo>
                        <a:pt x="29" y="5"/>
                        <a:pt x="28" y="5"/>
                        <a:pt x="26" y="5"/>
                      </a:cubicBezTo>
                      <a:lnTo>
                        <a:pt x="27" y="3"/>
                      </a:lnTo>
                      <a:cubicBezTo>
                        <a:pt x="28" y="4"/>
                        <a:pt x="30" y="4"/>
                        <a:pt x="31" y="4"/>
                      </a:cubicBezTo>
                      <a:lnTo>
                        <a:pt x="31" y="5"/>
                      </a:lnTo>
                      <a:close/>
                      <a:moveTo>
                        <a:pt x="27" y="3"/>
                      </a:moveTo>
                      <a:lnTo>
                        <a:pt x="27" y="3"/>
                      </a:lnTo>
                      <a:lnTo>
                        <a:pt x="27" y="4"/>
                      </a:lnTo>
                      <a:lnTo>
                        <a:pt x="27" y="3"/>
                      </a:lnTo>
                      <a:close/>
                      <a:moveTo>
                        <a:pt x="26" y="5"/>
                      </a:moveTo>
                      <a:cubicBezTo>
                        <a:pt x="25" y="4"/>
                        <a:pt x="24" y="4"/>
                        <a:pt x="22" y="4"/>
                      </a:cubicBezTo>
                      <a:lnTo>
                        <a:pt x="23" y="3"/>
                      </a:lnTo>
                      <a:cubicBezTo>
                        <a:pt x="24" y="3"/>
                        <a:pt x="26" y="3"/>
                        <a:pt x="27" y="3"/>
                      </a:cubicBezTo>
                      <a:lnTo>
                        <a:pt x="26" y="5"/>
                      </a:lnTo>
                      <a:close/>
                      <a:moveTo>
                        <a:pt x="22" y="4"/>
                      </a:moveTo>
                      <a:cubicBezTo>
                        <a:pt x="16" y="2"/>
                        <a:pt x="9" y="1"/>
                        <a:pt x="0" y="1"/>
                      </a:cubicBezTo>
                      <a:lnTo>
                        <a:pt x="0" y="0"/>
                      </a:lnTo>
                      <a:cubicBezTo>
                        <a:pt x="10" y="0"/>
                        <a:pt x="16" y="1"/>
                        <a:pt x="23" y="3"/>
                      </a:cubicBezTo>
                      <a:lnTo>
                        <a:pt x="22" y="4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456" name="Freeform 410"/>
                <p:cNvSpPr>
                  <a:spLocks noChangeArrowheads="1"/>
                </p:cNvSpPr>
                <p:nvPr/>
              </p:nvSpPr>
              <p:spPr bwMode="auto">
                <a:xfrm>
                  <a:off x="1903" y="3028"/>
                  <a:ext cx="53" cy="4"/>
                </a:xfrm>
                <a:custGeom>
                  <a:avLst/>
                  <a:gdLst>
                    <a:gd name="T0" fmla="*/ 1560 w 39"/>
                    <a:gd name="T1" fmla="*/ 0 h 3"/>
                    <a:gd name="T2" fmla="*/ 4209 w 39"/>
                    <a:gd name="T3" fmla="*/ 0 h 3"/>
                    <a:gd name="T4" fmla="*/ 2566 w 39"/>
                    <a:gd name="T5" fmla="*/ 2683 h 3"/>
                    <a:gd name="T6" fmla="*/ 0 w 39"/>
                    <a:gd name="T7" fmla="*/ 1615 h 3"/>
                    <a:gd name="T8" fmla="*/ 1560 w 39"/>
                    <a:gd name="T9" fmla="*/ 0 h 3"/>
                    <a:gd name="T10" fmla="*/ 4209 w 39"/>
                    <a:gd name="T11" fmla="*/ 0 h 3"/>
                    <a:gd name="T12" fmla="*/ 8768 w 39"/>
                    <a:gd name="T13" fmla="*/ 1615 h 3"/>
                    <a:gd name="T14" fmla="*/ 8768 w 39"/>
                    <a:gd name="T15" fmla="*/ 2683 h 3"/>
                    <a:gd name="T16" fmla="*/ 2566 w 39"/>
                    <a:gd name="T17" fmla="*/ 2683 h 3"/>
                    <a:gd name="T18" fmla="*/ 4209 w 39"/>
                    <a:gd name="T19" fmla="*/ 0 h 3"/>
                    <a:gd name="T20" fmla="*/ 8768 w 39"/>
                    <a:gd name="T21" fmla="*/ 2683 h 3"/>
                    <a:gd name="T22" fmla="*/ 8768 w 39"/>
                    <a:gd name="T23" fmla="*/ 2683 h 3"/>
                    <a:gd name="T24" fmla="*/ 8768 w 39"/>
                    <a:gd name="T25" fmla="*/ 2683 h 3"/>
                    <a:gd name="T26" fmla="*/ 8768 w 39"/>
                    <a:gd name="T27" fmla="*/ 2683 h 3"/>
                    <a:gd name="T28" fmla="*/ 8768 w 39"/>
                    <a:gd name="T29" fmla="*/ 1615 h 3"/>
                    <a:gd name="T30" fmla="*/ 27803 w 39"/>
                    <a:gd name="T31" fmla="*/ 1615 h 3"/>
                    <a:gd name="T32" fmla="*/ 27803 w 39"/>
                    <a:gd name="T33" fmla="*/ 2683 h 3"/>
                    <a:gd name="T34" fmla="*/ 8768 w 39"/>
                    <a:gd name="T35" fmla="*/ 2683 h 3"/>
                    <a:gd name="T36" fmla="*/ 8768 w 39"/>
                    <a:gd name="T37" fmla="*/ 1615 h 3"/>
                    <a:gd name="T38" fmla="*/ 27803 w 39"/>
                    <a:gd name="T39" fmla="*/ 1615 h 3"/>
                    <a:gd name="T40" fmla="*/ 55310 w 39"/>
                    <a:gd name="T41" fmla="*/ 0 h 3"/>
                    <a:gd name="T42" fmla="*/ 56968 w 39"/>
                    <a:gd name="T43" fmla="*/ 1615 h 3"/>
                    <a:gd name="T44" fmla="*/ 27803 w 39"/>
                    <a:gd name="T45" fmla="*/ 2683 h 3"/>
                    <a:gd name="T46" fmla="*/ 27803 w 39"/>
                    <a:gd name="T47" fmla="*/ 1615 h 3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</a:gdLst>
                  <a:ahLst/>
                  <a:cxnLst>
                    <a:cxn ang="T48">
                      <a:pos x="T0" y="T1"/>
                    </a:cxn>
                    <a:cxn ang="T49">
                      <a:pos x="T2" y="T3"/>
                    </a:cxn>
                    <a:cxn ang="T50">
                      <a:pos x="T4" y="T5"/>
                    </a:cxn>
                    <a:cxn ang="T51">
                      <a:pos x="T6" y="T7"/>
                    </a:cxn>
                    <a:cxn ang="T52">
                      <a:pos x="T8" y="T9"/>
                    </a:cxn>
                    <a:cxn ang="T53">
                      <a:pos x="T10" y="T11"/>
                    </a:cxn>
                    <a:cxn ang="T54">
                      <a:pos x="T12" y="T13"/>
                    </a:cxn>
                    <a:cxn ang="T55">
                      <a:pos x="T14" y="T15"/>
                    </a:cxn>
                    <a:cxn ang="T56">
                      <a:pos x="T16" y="T17"/>
                    </a:cxn>
                    <a:cxn ang="T57">
                      <a:pos x="T18" y="T19"/>
                    </a:cxn>
                    <a:cxn ang="T58">
                      <a:pos x="T20" y="T21"/>
                    </a:cxn>
                    <a:cxn ang="T59">
                      <a:pos x="T22" y="T23"/>
                    </a:cxn>
                    <a:cxn ang="T60">
                      <a:pos x="T24" y="T25"/>
                    </a:cxn>
                    <a:cxn ang="T61">
                      <a:pos x="T26" y="T27"/>
                    </a:cxn>
                    <a:cxn ang="T62">
                      <a:pos x="T28" y="T29"/>
                    </a:cxn>
                    <a:cxn ang="T63">
                      <a:pos x="T30" y="T31"/>
                    </a:cxn>
                    <a:cxn ang="T64">
                      <a:pos x="T32" y="T33"/>
                    </a:cxn>
                    <a:cxn ang="T65">
                      <a:pos x="T34" y="T35"/>
                    </a:cxn>
                    <a:cxn ang="T66">
                      <a:pos x="T36" y="T37"/>
                    </a:cxn>
                    <a:cxn ang="T67">
                      <a:pos x="T38" y="T39"/>
                    </a:cxn>
                    <a:cxn ang="T68">
                      <a:pos x="T40" y="T41"/>
                    </a:cxn>
                    <a:cxn ang="T69">
                      <a:pos x="T42" y="T43"/>
                    </a:cxn>
                    <a:cxn ang="T70">
                      <a:pos x="T44" y="T45"/>
                    </a:cxn>
                    <a:cxn ang="T71">
                      <a:pos x="T46" y="T47"/>
                    </a:cxn>
                  </a:cxnLst>
                  <a:rect l="0" t="0" r="r" b="b"/>
                  <a:pathLst>
                    <a:path w="39" h="3">
                      <a:moveTo>
                        <a:pt x="1" y="0"/>
                      </a:moveTo>
                      <a:cubicBezTo>
                        <a:pt x="1" y="0"/>
                        <a:pt x="2" y="0"/>
                        <a:pt x="3" y="0"/>
                      </a:cubicBezTo>
                      <a:lnTo>
                        <a:pt x="2" y="2"/>
                      </a:lnTo>
                      <a:cubicBezTo>
                        <a:pt x="2" y="1"/>
                        <a:pt x="1" y="1"/>
                        <a:pt x="0" y="1"/>
                      </a:cubicBezTo>
                      <a:lnTo>
                        <a:pt x="1" y="0"/>
                      </a:lnTo>
                      <a:close/>
                      <a:moveTo>
                        <a:pt x="3" y="0"/>
                      </a:moveTo>
                      <a:cubicBezTo>
                        <a:pt x="4" y="1"/>
                        <a:pt x="5" y="1"/>
                        <a:pt x="6" y="1"/>
                      </a:cubicBezTo>
                      <a:lnTo>
                        <a:pt x="6" y="2"/>
                      </a:lnTo>
                      <a:cubicBezTo>
                        <a:pt x="5" y="2"/>
                        <a:pt x="3" y="2"/>
                        <a:pt x="2" y="2"/>
                      </a:cubicBezTo>
                      <a:lnTo>
                        <a:pt x="3" y="0"/>
                      </a:lnTo>
                      <a:close/>
                      <a:moveTo>
                        <a:pt x="6" y="2"/>
                      </a:moveTo>
                      <a:lnTo>
                        <a:pt x="6" y="2"/>
                      </a:lnTo>
                      <a:close/>
                      <a:moveTo>
                        <a:pt x="6" y="1"/>
                      </a:moveTo>
                      <a:cubicBezTo>
                        <a:pt x="11" y="1"/>
                        <a:pt x="15" y="1"/>
                        <a:pt x="19" y="1"/>
                      </a:cubicBezTo>
                      <a:lnTo>
                        <a:pt x="19" y="2"/>
                      </a:lnTo>
                      <a:cubicBezTo>
                        <a:pt x="15" y="2"/>
                        <a:pt x="11" y="2"/>
                        <a:pt x="6" y="2"/>
                      </a:cubicBezTo>
                      <a:lnTo>
                        <a:pt x="6" y="1"/>
                      </a:lnTo>
                      <a:close/>
                      <a:moveTo>
                        <a:pt x="19" y="1"/>
                      </a:moveTo>
                      <a:cubicBezTo>
                        <a:pt x="25" y="1"/>
                        <a:pt x="30" y="2"/>
                        <a:pt x="38" y="0"/>
                      </a:cubicBezTo>
                      <a:lnTo>
                        <a:pt x="39" y="1"/>
                      </a:lnTo>
                      <a:cubicBezTo>
                        <a:pt x="30" y="3"/>
                        <a:pt x="25" y="3"/>
                        <a:pt x="19" y="2"/>
                      </a:cubicBezTo>
                      <a:lnTo>
                        <a:pt x="19" y="1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463884" name="Group 411"/>
              <p:cNvGrpSpPr>
                <a:grpSpLocks/>
              </p:cNvGrpSpPr>
              <p:nvPr/>
            </p:nvGrpSpPr>
            <p:grpSpPr bwMode="auto">
              <a:xfrm>
                <a:off x="623" y="2965"/>
                <a:ext cx="1559" cy="829"/>
                <a:chOff x="623" y="2965"/>
                <a:chExt cx="1559" cy="829"/>
              </a:xfrm>
            </p:grpSpPr>
            <p:sp>
              <p:nvSpPr>
                <p:cNvPr id="464069" name="Freeform 412"/>
                <p:cNvSpPr>
                  <a:spLocks noChangeArrowheads="1"/>
                </p:cNvSpPr>
                <p:nvPr/>
              </p:nvSpPr>
              <p:spPr bwMode="auto">
                <a:xfrm>
                  <a:off x="1786" y="3296"/>
                  <a:ext cx="106" cy="36"/>
                </a:xfrm>
                <a:custGeom>
                  <a:avLst/>
                  <a:gdLst>
                    <a:gd name="T0" fmla="*/ 1774 w 77"/>
                    <a:gd name="T1" fmla="*/ 0 h 21"/>
                    <a:gd name="T2" fmla="*/ 13122 w 77"/>
                    <a:gd name="T3" fmla="*/ 20227 h 21"/>
                    <a:gd name="T4" fmla="*/ 13122 w 77"/>
                    <a:gd name="T5" fmla="*/ 33708 h 21"/>
                    <a:gd name="T6" fmla="*/ 0 w 77"/>
                    <a:gd name="T7" fmla="*/ 0 h 21"/>
                    <a:gd name="T8" fmla="*/ 1774 w 77"/>
                    <a:gd name="T9" fmla="*/ 0 h 21"/>
                    <a:gd name="T10" fmla="*/ 13122 w 77"/>
                    <a:gd name="T11" fmla="*/ 20227 h 21"/>
                    <a:gd name="T12" fmla="*/ 26383 w 77"/>
                    <a:gd name="T13" fmla="*/ 49927 h 21"/>
                    <a:gd name="T14" fmla="*/ 25346 w 77"/>
                    <a:gd name="T15" fmla="*/ 56172 h 21"/>
                    <a:gd name="T16" fmla="*/ 13122 w 77"/>
                    <a:gd name="T17" fmla="*/ 33708 h 21"/>
                    <a:gd name="T18" fmla="*/ 13122 w 77"/>
                    <a:gd name="T19" fmla="*/ 20227 h 21"/>
                    <a:gd name="T20" fmla="*/ 26383 w 77"/>
                    <a:gd name="T21" fmla="*/ 49927 h 21"/>
                    <a:gd name="T22" fmla="*/ 26383 w 77"/>
                    <a:gd name="T23" fmla="*/ 49927 h 21"/>
                    <a:gd name="T24" fmla="*/ 25346 w 77"/>
                    <a:gd name="T25" fmla="*/ 49927 h 21"/>
                    <a:gd name="T26" fmla="*/ 26383 w 77"/>
                    <a:gd name="T27" fmla="*/ 49927 h 21"/>
                    <a:gd name="T28" fmla="*/ 26383 w 77"/>
                    <a:gd name="T29" fmla="*/ 49927 h 21"/>
                    <a:gd name="T30" fmla="*/ 54660 w 77"/>
                    <a:gd name="T31" fmla="*/ 124925 h 21"/>
                    <a:gd name="T32" fmla="*/ 54660 w 77"/>
                    <a:gd name="T33" fmla="*/ 133113 h 21"/>
                    <a:gd name="T34" fmla="*/ 25346 w 77"/>
                    <a:gd name="T35" fmla="*/ 56172 h 21"/>
                    <a:gd name="T36" fmla="*/ 26383 w 77"/>
                    <a:gd name="T37" fmla="*/ 49927 h 21"/>
                    <a:gd name="T38" fmla="*/ 54660 w 77"/>
                    <a:gd name="T39" fmla="*/ 124925 h 21"/>
                    <a:gd name="T40" fmla="*/ 113717 w 77"/>
                    <a:gd name="T41" fmla="*/ 95373 h 21"/>
                    <a:gd name="T42" fmla="*/ 115495 w 77"/>
                    <a:gd name="T43" fmla="*/ 106099 h 21"/>
                    <a:gd name="T44" fmla="*/ 54660 w 77"/>
                    <a:gd name="T45" fmla="*/ 133113 h 21"/>
                    <a:gd name="T46" fmla="*/ 54660 w 77"/>
                    <a:gd name="T47" fmla="*/ 124925 h 21"/>
                    <a:gd name="T48" fmla="*/ 113717 w 77"/>
                    <a:gd name="T49" fmla="*/ 95373 h 21"/>
                    <a:gd name="T50" fmla="*/ 115495 w 77"/>
                    <a:gd name="T51" fmla="*/ 95373 h 21"/>
                    <a:gd name="T52" fmla="*/ 115495 w 77"/>
                    <a:gd name="T53" fmla="*/ 95373 h 21"/>
                    <a:gd name="T54" fmla="*/ 113717 w 77"/>
                    <a:gd name="T55" fmla="*/ 95373 h 21"/>
                    <a:gd name="T56" fmla="*/ 115495 w 77"/>
                    <a:gd name="T57" fmla="*/ 95373 h 21"/>
                    <a:gd name="T58" fmla="*/ 120475 w 77"/>
                    <a:gd name="T59" fmla="*/ 95373 h 21"/>
                    <a:gd name="T60" fmla="*/ 120475 w 77"/>
                    <a:gd name="T61" fmla="*/ 106099 h 21"/>
                    <a:gd name="T62" fmla="*/ 115495 w 77"/>
                    <a:gd name="T63" fmla="*/ 106099 h 21"/>
                    <a:gd name="T64" fmla="*/ 115495 w 77"/>
                    <a:gd name="T65" fmla="*/ 95373 h 21"/>
                    <a:gd name="T66" fmla="*/ 120475 w 77"/>
                    <a:gd name="T67" fmla="*/ 95373 h 21"/>
                    <a:gd name="T68" fmla="*/ 126747 w 77"/>
                    <a:gd name="T69" fmla="*/ 93600 h 21"/>
                    <a:gd name="T70" fmla="*/ 128531 w 77"/>
                    <a:gd name="T71" fmla="*/ 106099 h 21"/>
                    <a:gd name="T72" fmla="*/ 120475 w 77"/>
                    <a:gd name="T73" fmla="*/ 106099 h 21"/>
                    <a:gd name="T74" fmla="*/ 120475 w 77"/>
                    <a:gd name="T75" fmla="*/ 95373 h 21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</a:gdLst>
                  <a:ahLst/>
                  <a:cxnLst>
                    <a:cxn ang="T76">
                      <a:pos x="T0" y="T1"/>
                    </a:cxn>
                    <a:cxn ang="T77">
                      <a:pos x="T2" y="T3"/>
                    </a:cxn>
                    <a:cxn ang="T78">
                      <a:pos x="T4" y="T5"/>
                    </a:cxn>
                    <a:cxn ang="T79">
                      <a:pos x="T6" y="T7"/>
                    </a:cxn>
                    <a:cxn ang="T80">
                      <a:pos x="T8" y="T9"/>
                    </a:cxn>
                    <a:cxn ang="T81">
                      <a:pos x="T10" y="T11"/>
                    </a:cxn>
                    <a:cxn ang="T82">
                      <a:pos x="T12" y="T13"/>
                    </a:cxn>
                    <a:cxn ang="T83">
                      <a:pos x="T14" y="T15"/>
                    </a:cxn>
                    <a:cxn ang="T84">
                      <a:pos x="T16" y="T17"/>
                    </a:cxn>
                    <a:cxn ang="T85">
                      <a:pos x="T18" y="T19"/>
                    </a:cxn>
                    <a:cxn ang="T86">
                      <a:pos x="T20" y="T21"/>
                    </a:cxn>
                    <a:cxn ang="T87">
                      <a:pos x="T22" y="T23"/>
                    </a:cxn>
                    <a:cxn ang="T88">
                      <a:pos x="T24" y="T25"/>
                    </a:cxn>
                    <a:cxn ang="T89">
                      <a:pos x="T26" y="T27"/>
                    </a:cxn>
                    <a:cxn ang="T90">
                      <a:pos x="T28" y="T29"/>
                    </a:cxn>
                    <a:cxn ang="T91">
                      <a:pos x="T30" y="T31"/>
                    </a:cxn>
                    <a:cxn ang="T92">
                      <a:pos x="T32" y="T33"/>
                    </a:cxn>
                    <a:cxn ang="T93">
                      <a:pos x="T34" y="T35"/>
                    </a:cxn>
                    <a:cxn ang="T94">
                      <a:pos x="T36" y="T37"/>
                    </a:cxn>
                    <a:cxn ang="T95">
                      <a:pos x="T38" y="T39"/>
                    </a:cxn>
                    <a:cxn ang="T96">
                      <a:pos x="T40" y="T41"/>
                    </a:cxn>
                    <a:cxn ang="T97">
                      <a:pos x="T42" y="T43"/>
                    </a:cxn>
                    <a:cxn ang="T98">
                      <a:pos x="T44" y="T45"/>
                    </a:cxn>
                    <a:cxn ang="T99">
                      <a:pos x="T46" y="T47"/>
                    </a:cxn>
                    <a:cxn ang="T100">
                      <a:pos x="T48" y="T49"/>
                    </a:cxn>
                    <a:cxn ang="T101">
                      <a:pos x="T50" y="T51"/>
                    </a:cxn>
                    <a:cxn ang="T102">
                      <a:pos x="T52" y="T53"/>
                    </a:cxn>
                    <a:cxn ang="T103">
                      <a:pos x="T54" y="T55"/>
                    </a:cxn>
                    <a:cxn ang="T104">
                      <a:pos x="T56" y="T57"/>
                    </a:cxn>
                    <a:cxn ang="T105">
                      <a:pos x="T58" y="T59"/>
                    </a:cxn>
                    <a:cxn ang="T106">
                      <a:pos x="T60" y="T61"/>
                    </a:cxn>
                    <a:cxn ang="T107">
                      <a:pos x="T62" y="T63"/>
                    </a:cxn>
                    <a:cxn ang="T108">
                      <a:pos x="T64" y="T65"/>
                    </a:cxn>
                    <a:cxn ang="T109">
                      <a:pos x="T66" y="T67"/>
                    </a:cxn>
                    <a:cxn ang="T110">
                      <a:pos x="T68" y="T69"/>
                    </a:cxn>
                    <a:cxn ang="T111">
                      <a:pos x="T70" y="T71"/>
                    </a:cxn>
                    <a:cxn ang="T112">
                      <a:pos x="T72" y="T73"/>
                    </a:cxn>
                    <a:cxn ang="T113">
                      <a:pos x="T74" y="T75"/>
                    </a:cxn>
                  </a:cxnLst>
                  <a:rect l="0" t="0" r="r" b="b"/>
                  <a:pathLst>
                    <a:path w="77" h="21">
                      <a:moveTo>
                        <a:pt x="1" y="0"/>
                      </a:moveTo>
                      <a:cubicBezTo>
                        <a:pt x="2" y="2"/>
                        <a:pt x="5" y="3"/>
                        <a:pt x="8" y="3"/>
                      </a:cubicBezTo>
                      <a:lnTo>
                        <a:pt x="8" y="5"/>
                      </a:lnTo>
                      <a:cubicBezTo>
                        <a:pt x="4" y="4"/>
                        <a:pt x="1" y="3"/>
                        <a:pt x="0" y="0"/>
                      </a:cubicBezTo>
                      <a:lnTo>
                        <a:pt x="1" y="0"/>
                      </a:lnTo>
                      <a:close/>
                      <a:moveTo>
                        <a:pt x="8" y="3"/>
                      </a:moveTo>
                      <a:cubicBezTo>
                        <a:pt x="11" y="4"/>
                        <a:pt x="14" y="5"/>
                        <a:pt x="16" y="7"/>
                      </a:cubicBezTo>
                      <a:lnTo>
                        <a:pt x="15" y="8"/>
                      </a:lnTo>
                      <a:cubicBezTo>
                        <a:pt x="13" y="6"/>
                        <a:pt x="10" y="5"/>
                        <a:pt x="8" y="5"/>
                      </a:cubicBezTo>
                      <a:lnTo>
                        <a:pt x="8" y="3"/>
                      </a:lnTo>
                      <a:close/>
                      <a:moveTo>
                        <a:pt x="16" y="7"/>
                      </a:moveTo>
                      <a:lnTo>
                        <a:pt x="16" y="7"/>
                      </a:lnTo>
                      <a:lnTo>
                        <a:pt x="15" y="7"/>
                      </a:lnTo>
                      <a:lnTo>
                        <a:pt x="16" y="7"/>
                      </a:lnTo>
                      <a:close/>
                      <a:moveTo>
                        <a:pt x="16" y="7"/>
                      </a:moveTo>
                      <a:cubicBezTo>
                        <a:pt x="20" y="12"/>
                        <a:pt x="25" y="16"/>
                        <a:pt x="33" y="18"/>
                      </a:cubicBezTo>
                      <a:lnTo>
                        <a:pt x="33" y="19"/>
                      </a:lnTo>
                      <a:cubicBezTo>
                        <a:pt x="24" y="17"/>
                        <a:pt x="19" y="13"/>
                        <a:pt x="15" y="8"/>
                      </a:cubicBezTo>
                      <a:lnTo>
                        <a:pt x="16" y="7"/>
                      </a:lnTo>
                      <a:close/>
                      <a:moveTo>
                        <a:pt x="33" y="18"/>
                      </a:moveTo>
                      <a:cubicBezTo>
                        <a:pt x="42" y="19"/>
                        <a:pt x="53" y="19"/>
                        <a:pt x="68" y="14"/>
                      </a:cubicBezTo>
                      <a:lnTo>
                        <a:pt x="69" y="15"/>
                      </a:lnTo>
                      <a:cubicBezTo>
                        <a:pt x="53" y="20"/>
                        <a:pt x="42" y="21"/>
                        <a:pt x="33" y="19"/>
                      </a:cubicBezTo>
                      <a:lnTo>
                        <a:pt x="33" y="18"/>
                      </a:lnTo>
                      <a:close/>
                      <a:moveTo>
                        <a:pt x="68" y="14"/>
                      </a:moveTo>
                      <a:lnTo>
                        <a:pt x="69" y="14"/>
                      </a:lnTo>
                      <a:lnTo>
                        <a:pt x="68" y="14"/>
                      </a:lnTo>
                      <a:close/>
                      <a:moveTo>
                        <a:pt x="69" y="14"/>
                      </a:moveTo>
                      <a:cubicBezTo>
                        <a:pt x="70" y="13"/>
                        <a:pt x="71" y="14"/>
                        <a:pt x="72" y="14"/>
                      </a:cubicBezTo>
                      <a:lnTo>
                        <a:pt x="72" y="15"/>
                      </a:lnTo>
                      <a:cubicBezTo>
                        <a:pt x="71" y="15"/>
                        <a:pt x="70" y="15"/>
                        <a:pt x="69" y="15"/>
                      </a:cubicBezTo>
                      <a:lnTo>
                        <a:pt x="69" y="14"/>
                      </a:lnTo>
                      <a:close/>
                      <a:moveTo>
                        <a:pt x="72" y="14"/>
                      </a:moveTo>
                      <a:cubicBezTo>
                        <a:pt x="73" y="14"/>
                        <a:pt x="74" y="14"/>
                        <a:pt x="76" y="13"/>
                      </a:cubicBezTo>
                      <a:lnTo>
                        <a:pt x="77" y="15"/>
                      </a:lnTo>
                      <a:cubicBezTo>
                        <a:pt x="74" y="15"/>
                        <a:pt x="73" y="15"/>
                        <a:pt x="72" y="15"/>
                      </a:cubicBezTo>
                      <a:lnTo>
                        <a:pt x="72" y="14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070" name="Freeform 413"/>
                <p:cNvSpPr>
                  <a:spLocks noChangeArrowheads="1"/>
                </p:cNvSpPr>
                <p:nvPr/>
              </p:nvSpPr>
              <p:spPr bwMode="auto">
                <a:xfrm>
                  <a:off x="1972" y="3208"/>
                  <a:ext cx="65" cy="7"/>
                </a:xfrm>
                <a:custGeom>
                  <a:avLst/>
                  <a:gdLst>
                    <a:gd name="T0" fmla="*/ 0 w 47"/>
                    <a:gd name="T1" fmla="*/ 0 h 5"/>
                    <a:gd name="T2" fmla="*/ 30583 w 47"/>
                    <a:gd name="T3" fmla="*/ 1662 h 5"/>
                    <a:gd name="T4" fmla="*/ 30583 w 47"/>
                    <a:gd name="T5" fmla="*/ 4262 h 5"/>
                    <a:gd name="T6" fmla="*/ 1954 w 47"/>
                    <a:gd name="T7" fmla="*/ 2667 h 5"/>
                    <a:gd name="T8" fmla="*/ 0 w 47"/>
                    <a:gd name="T9" fmla="*/ 0 h 5"/>
                    <a:gd name="T10" fmla="*/ 30583 w 47"/>
                    <a:gd name="T11" fmla="*/ 1662 h 5"/>
                    <a:gd name="T12" fmla="*/ 86014 w 47"/>
                    <a:gd name="T13" fmla="*/ 0 h 5"/>
                    <a:gd name="T14" fmla="*/ 86014 w 47"/>
                    <a:gd name="T15" fmla="*/ 1662 h 5"/>
                    <a:gd name="T16" fmla="*/ 30583 w 47"/>
                    <a:gd name="T17" fmla="*/ 4262 h 5"/>
                    <a:gd name="T18" fmla="*/ 30583 w 47"/>
                    <a:gd name="T19" fmla="*/ 1662 h 5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47" h="5">
                      <a:moveTo>
                        <a:pt x="0" y="0"/>
                      </a:moveTo>
                      <a:cubicBezTo>
                        <a:pt x="7" y="0"/>
                        <a:pt x="12" y="1"/>
                        <a:pt x="17" y="1"/>
                      </a:cubicBezTo>
                      <a:lnTo>
                        <a:pt x="17" y="3"/>
                      </a:lnTo>
                      <a:cubicBezTo>
                        <a:pt x="12" y="2"/>
                        <a:pt x="6" y="1"/>
                        <a:pt x="1" y="2"/>
                      </a:cubicBezTo>
                      <a:lnTo>
                        <a:pt x="0" y="0"/>
                      </a:lnTo>
                      <a:close/>
                      <a:moveTo>
                        <a:pt x="17" y="1"/>
                      </a:moveTo>
                      <a:cubicBezTo>
                        <a:pt x="26" y="2"/>
                        <a:pt x="35" y="3"/>
                        <a:pt x="47" y="0"/>
                      </a:cubicBezTo>
                      <a:lnTo>
                        <a:pt x="47" y="1"/>
                      </a:lnTo>
                      <a:cubicBezTo>
                        <a:pt x="35" y="5"/>
                        <a:pt x="26" y="4"/>
                        <a:pt x="17" y="3"/>
                      </a:cubicBezTo>
                      <a:lnTo>
                        <a:pt x="17" y="1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071" name="Freeform 414"/>
                <p:cNvSpPr>
                  <a:spLocks noChangeArrowheads="1"/>
                </p:cNvSpPr>
                <p:nvPr/>
              </p:nvSpPr>
              <p:spPr bwMode="auto">
                <a:xfrm>
                  <a:off x="2055" y="3093"/>
                  <a:ext cx="52" cy="6"/>
                </a:xfrm>
                <a:custGeom>
                  <a:avLst/>
                  <a:gdLst>
                    <a:gd name="T0" fmla="*/ 64484 w 38"/>
                    <a:gd name="T1" fmla="*/ 16131 h 4"/>
                    <a:gd name="T2" fmla="*/ 64484 w 38"/>
                    <a:gd name="T3" fmla="*/ 16131 h 4"/>
                    <a:gd name="T4" fmla="*/ 64484 w 38"/>
                    <a:gd name="T5" fmla="*/ 12230 h 4"/>
                    <a:gd name="T6" fmla="*/ 64484 w 38"/>
                    <a:gd name="T7" fmla="*/ 12230 h 4"/>
                    <a:gd name="T8" fmla="*/ 64484 w 38"/>
                    <a:gd name="T9" fmla="*/ 16131 h 4"/>
                    <a:gd name="T10" fmla="*/ 62597 w 38"/>
                    <a:gd name="T11" fmla="*/ 12230 h 4"/>
                    <a:gd name="T12" fmla="*/ 64484 w 38"/>
                    <a:gd name="T13" fmla="*/ 12230 h 4"/>
                    <a:gd name="T14" fmla="*/ 64484 w 38"/>
                    <a:gd name="T15" fmla="*/ 16131 h 4"/>
                    <a:gd name="T16" fmla="*/ 62597 w 38"/>
                    <a:gd name="T17" fmla="*/ 12230 h 4"/>
                    <a:gd name="T18" fmla="*/ 64484 w 38"/>
                    <a:gd name="T19" fmla="*/ 16131 h 4"/>
                    <a:gd name="T20" fmla="*/ 62597 w 38"/>
                    <a:gd name="T21" fmla="*/ 16131 h 4"/>
                    <a:gd name="T22" fmla="*/ 62597 w 38"/>
                    <a:gd name="T23" fmla="*/ 12230 h 4"/>
                    <a:gd name="T24" fmla="*/ 62597 w 38"/>
                    <a:gd name="T25" fmla="*/ 12230 h 4"/>
                    <a:gd name="T26" fmla="*/ 64484 w 38"/>
                    <a:gd name="T27" fmla="*/ 16131 h 4"/>
                    <a:gd name="T28" fmla="*/ 62597 w 38"/>
                    <a:gd name="T29" fmla="*/ 16131 h 4"/>
                    <a:gd name="T30" fmla="*/ 62597 w 38"/>
                    <a:gd name="T31" fmla="*/ 16131 h 4"/>
                    <a:gd name="T32" fmla="*/ 61526 w 38"/>
                    <a:gd name="T33" fmla="*/ 12230 h 4"/>
                    <a:gd name="T34" fmla="*/ 62597 w 38"/>
                    <a:gd name="T35" fmla="*/ 12230 h 4"/>
                    <a:gd name="T36" fmla="*/ 62597 w 38"/>
                    <a:gd name="T37" fmla="*/ 16131 h 4"/>
                    <a:gd name="T38" fmla="*/ 62597 w 38"/>
                    <a:gd name="T39" fmla="*/ 16131 h 4"/>
                    <a:gd name="T40" fmla="*/ 56406 w 38"/>
                    <a:gd name="T41" fmla="*/ 21396 h 4"/>
                    <a:gd name="T42" fmla="*/ 56406 w 38"/>
                    <a:gd name="T43" fmla="*/ 16131 h 4"/>
                    <a:gd name="T44" fmla="*/ 61526 w 38"/>
                    <a:gd name="T45" fmla="*/ 12230 h 4"/>
                    <a:gd name="T46" fmla="*/ 62597 w 38"/>
                    <a:gd name="T47" fmla="*/ 16131 h 4"/>
                    <a:gd name="T48" fmla="*/ 56406 w 38"/>
                    <a:gd name="T49" fmla="*/ 21396 h 4"/>
                    <a:gd name="T50" fmla="*/ 42279 w 38"/>
                    <a:gd name="T51" fmla="*/ 16131 h 4"/>
                    <a:gd name="T52" fmla="*/ 44345 w 38"/>
                    <a:gd name="T53" fmla="*/ 12230 h 4"/>
                    <a:gd name="T54" fmla="*/ 56406 w 38"/>
                    <a:gd name="T55" fmla="*/ 16131 h 4"/>
                    <a:gd name="T56" fmla="*/ 56406 w 38"/>
                    <a:gd name="T57" fmla="*/ 21396 h 4"/>
                    <a:gd name="T58" fmla="*/ 42279 w 38"/>
                    <a:gd name="T59" fmla="*/ 16131 h 4"/>
                    <a:gd name="T60" fmla="*/ 25505 w 38"/>
                    <a:gd name="T61" fmla="*/ 12230 h 4"/>
                    <a:gd name="T62" fmla="*/ 23460 w 38"/>
                    <a:gd name="T63" fmla="*/ 6987 h 4"/>
                    <a:gd name="T64" fmla="*/ 44345 w 38"/>
                    <a:gd name="T65" fmla="*/ 12230 h 4"/>
                    <a:gd name="T66" fmla="*/ 42279 w 38"/>
                    <a:gd name="T67" fmla="*/ 16131 h 4"/>
                    <a:gd name="T68" fmla="*/ 25505 w 38"/>
                    <a:gd name="T69" fmla="*/ 12230 h 4"/>
                    <a:gd name="T70" fmla="*/ 25505 w 38"/>
                    <a:gd name="T71" fmla="*/ 12230 h 4"/>
                    <a:gd name="T72" fmla="*/ 25505 w 38"/>
                    <a:gd name="T73" fmla="*/ 12230 h 4"/>
                    <a:gd name="T74" fmla="*/ 23460 w 38"/>
                    <a:gd name="T75" fmla="*/ 12230 h 4"/>
                    <a:gd name="T76" fmla="*/ 25505 w 38"/>
                    <a:gd name="T77" fmla="*/ 12230 h 4"/>
                    <a:gd name="T78" fmla="*/ 25505 w 38"/>
                    <a:gd name="T79" fmla="*/ 12230 h 4"/>
                    <a:gd name="T80" fmla="*/ 12375 w 38"/>
                    <a:gd name="T81" fmla="*/ 16131 h 4"/>
                    <a:gd name="T82" fmla="*/ 12375 w 38"/>
                    <a:gd name="T83" fmla="*/ 6987 h 4"/>
                    <a:gd name="T84" fmla="*/ 23460 w 38"/>
                    <a:gd name="T85" fmla="*/ 6987 h 4"/>
                    <a:gd name="T86" fmla="*/ 25505 w 38"/>
                    <a:gd name="T87" fmla="*/ 12230 h 4"/>
                    <a:gd name="T88" fmla="*/ 12375 w 38"/>
                    <a:gd name="T89" fmla="*/ 16131 h 4"/>
                    <a:gd name="T90" fmla="*/ 0 w 38"/>
                    <a:gd name="T91" fmla="*/ 16131 h 4"/>
                    <a:gd name="T92" fmla="*/ 0 w 38"/>
                    <a:gd name="T93" fmla="*/ 12230 h 4"/>
                    <a:gd name="T94" fmla="*/ 12375 w 38"/>
                    <a:gd name="T95" fmla="*/ 6987 h 4"/>
                    <a:gd name="T96" fmla="*/ 12375 w 38"/>
                    <a:gd name="T97" fmla="*/ 16131 h 4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0" t="0" r="r" b="b"/>
                  <a:pathLst>
                    <a:path w="38" h="4">
                      <a:moveTo>
                        <a:pt x="38" y="3"/>
                      </a:moveTo>
                      <a:lnTo>
                        <a:pt x="38" y="3"/>
                      </a:lnTo>
                      <a:lnTo>
                        <a:pt x="38" y="2"/>
                      </a:lnTo>
                      <a:lnTo>
                        <a:pt x="38" y="3"/>
                      </a:lnTo>
                      <a:close/>
                      <a:moveTo>
                        <a:pt x="37" y="2"/>
                      </a:moveTo>
                      <a:lnTo>
                        <a:pt x="38" y="2"/>
                      </a:lnTo>
                      <a:lnTo>
                        <a:pt x="38" y="3"/>
                      </a:lnTo>
                      <a:lnTo>
                        <a:pt x="37" y="2"/>
                      </a:lnTo>
                      <a:close/>
                      <a:moveTo>
                        <a:pt x="38" y="3"/>
                      </a:moveTo>
                      <a:cubicBezTo>
                        <a:pt x="38" y="3"/>
                        <a:pt x="38" y="3"/>
                        <a:pt x="37" y="3"/>
                      </a:cubicBezTo>
                      <a:lnTo>
                        <a:pt x="37" y="2"/>
                      </a:lnTo>
                      <a:cubicBezTo>
                        <a:pt x="37" y="2"/>
                        <a:pt x="37" y="2"/>
                        <a:pt x="37" y="2"/>
                      </a:cubicBezTo>
                      <a:lnTo>
                        <a:pt x="38" y="3"/>
                      </a:lnTo>
                      <a:close/>
                      <a:moveTo>
                        <a:pt x="37" y="3"/>
                      </a:moveTo>
                      <a:cubicBezTo>
                        <a:pt x="37" y="3"/>
                        <a:pt x="37" y="3"/>
                        <a:pt x="37" y="3"/>
                      </a:cubicBezTo>
                      <a:lnTo>
                        <a:pt x="36" y="2"/>
                      </a:lnTo>
                      <a:cubicBezTo>
                        <a:pt x="36" y="2"/>
                        <a:pt x="37" y="2"/>
                        <a:pt x="37" y="2"/>
                      </a:cubicBezTo>
                      <a:lnTo>
                        <a:pt x="37" y="3"/>
                      </a:lnTo>
                      <a:close/>
                      <a:moveTo>
                        <a:pt x="37" y="3"/>
                      </a:moveTo>
                      <a:cubicBezTo>
                        <a:pt x="35" y="4"/>
                        <a:pt x="34" y="4"/>
                        <a:pt x="33" y="4"/>
                      </a:cubicBezTo>
                      <a:lnTo>
                        <a:pt x="33" y="3"/>
                      </a:lnTo>
                      <a:cubicBezTo>
                        <a:pt x="34" y="3"/>
                        <a:pt x="35" y="2"/>
                        <a:pt x="36" y="2"/>
                      </a:cubicBezTo>
                      <a:lnTo>
                        <a:pt x="37" y="3"/>
                      </a:lnTo>
                      <a:close/>
                      <a:moveTo>
                        <a:pt x="33" y="4"/>
                      </a:moveTo>
                      <a:cubicBezTo>
                        <a:pt x="30" y="4"/>
                        <a:pt x="28" y="3"/>
                        <a:pt x="25" y="3"/>
                      </a:cubicBezTo>
                      <a:lnTo>
                        <a:pt x="26" y="2"/>
                      </a:lnTo>
                      <a:cubicBezTo>
                        <a:pt x="28" y="2"/>
                        <a:pt x="30" y="3"/>
                        <a:pt x="33" y="3"/>
                      </a:cubicBezTo>
                      <a:lnTo>
                        <a:pt x="33" y="4"/>
                      </a:lnTo>
                      <a:close/>
                      <a:moveTo>
                        <a:pt x="25" y="3"/>
                      </a:moveTo>
                      <a:cubicBezTo>
                        <a:pt x="22" y="2"/>
                        <a:pt x="19" y="2"/>
                        <a:pt x="15" y="2"/>
                      </a:cubicBezTo>
                      <a:lnTo>
                        <a:pt x="14" y="1"/>
                      </a:lnTo>
                      <a:cubicBezTo>
                        <a:pt x="19" y="0"/>
                        <a:pt x="22" y="1"/>
                        <a:pt x="26" y="2"/>
                      </a:cubicBezTo>
                      <a:lnTo>
                        <a:pt x="25" y="3"/>
                      </a:lnTo>
                      <a:close/>
                      <a:moveTo>
                        <a:pt x="15" y="2"/>
                      </a:moveTo>
                      <a:lnTo>
                        <a:pt x="15" y="2"/>
                      </a:lnTo>
                      <a:lnTo>
                        <a:pt x="14" y="2"/>
                      </a:lnTo>
                      <a:lnTo>
                        <a:pt x="15" y="2"/>
                      </a:lnTo>
                      <a:close/>
                      <a:moveTo>
                        <a:pt x="15" y="2"/>
                      </a:moveTo>
                      <a:cubicBezTo>
                        <a:pt x="12" y="3"/>
                        <a:pt x="9" y="3"/>
                        <a:pt x="7" y="3"/>
                      </a:cubicBezTo>
                      <a:lnTo>
                        <a:pt x="7" y="1"/>
                      </a:lnTo>
                      <a:cubicBezTo>
                        <a:pt x="9" y="1"/>
                        <a:pt x="12" y="1"/>
                        <a:pt x="14" y="1"/>
                      </a:cubicBezTo>
                      <a:lnTo>
                        <a:pt x="15" y="2"/>
                      </a:lnTo>
                      <a:close/>
                      <a:moveTo>
                        <a:pt x="7" y="3"/>
                      </a:moveTo>
                      <a:cubicBezTo>
                        <a:pt x="5" y="3"/>
                        <a:pt x="3" y="3"/>
                        <a:pt x="0" y="3"/>
                      </a:cubicBezTo>
                      <a:lnTo>
                        <a:pt x="0" y="2"/>
                      </a:lnTo>
                      <a:cubicBezTo>
                        <a:pt x="2" y="1"/>
                        <a:pt x="5" y="1"/>
                        <a:pt x="7" y="1"/>
                      </a:cubicBezTo>
                      <a:lnTo>
                        <a:pt x="7" y="3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072" name="Freeform 415"/>
                <p:cNvSpPr>
                  <a:spLocks noChangeArrowheads="1"/>
                </p:cNvSpPr>
                <p:nvPr/>
              </p:nvSpPr>
              <p:spPr bwMode="auto">
                <a:xfrm>
                  <a:off x="1864" y="3090"/>
                  <a:ext cx="36" cy="6"/>
                </a:xfrm>
                <a:custGeom>
                  <a:avLst/>
                  <a:gdLst>
                    <a:gd name="T0" fmla="*/ 32720 w 27"/>
                    <a:gd name="T1" fmla="*/ 21396 h 4"/>
                    <a:gd name="T2" fmla="*/ 15489 w 27"/>
                    <a:gd name="T3" fmla="*/ 12230 h 4"/>
                    <a:gd name="T4" fmla="*/ 15489 w 27"/>
                    <a:gd name="T5" fmla="*/ 6987 h 4"/>
                    <a:gd name="T6" fmla="*/ 32720 w 27"/>
                    <a:gd name="T7" fmla="*/ 16131 h 4"/>
                    <a:gd name="T8" fmla="*/ 32720 w 27"/>
                    <a:gd name="T9" fmla="*/ 21396 h 4"/>
                    <a:gd name="T10" fmla="*/ 15489 w 27"/>
                    <a:gd name="T11" fmla="*/ 12230 h 4"/>
                    <a:gd name="T12" fmla="*/ 5831 w 27"/>
                    <a:gd name="T13" fmla="*/ 6987 h 4"/>
                    <a:gd name="T14" fmla="*/ 5831 w 27"/>
                    <a:gd name="T15" fmla="*/ 0 h 4"/>
                    <a:gd name="T16" fmla="*/ 15489 w 27"/>
                    <a:gd name="T17" fmla="*/ 6987 h 4"/>
                    <a:gd name="T18" fmla="*/ 15489 w 27"/>
                    <a:gd name="T19" fmla="*/ 12230 h 4"/>
                    <a:gd name="T20" fmla="*/ 5831 w 27"/>
                    <a:gd name="T21" fmla="*/ 6987 h 4"/>
                    <a:gd name="T22" fmla="*/ 5831 w 27"/>
                    <a:gd name="T23" fmla="*/ 6987 h 4"/>
                    <a:gd name="T24" fmla="*/ 5831 w 27"/>
                    <a:gd name="T25" fmla="*/ 6987 h 4"/>
                    <a:gd name="T26" fmla="*/ 5831 w 27"/>
                    <a:gd name="T27" fmla="*/ 6987 h 4"/>
                    <a:gd name="T28" fmla="*/ 5831 w 27"/>
                    <a:gd name="T29" fmla="*/ 6987 h 4"/>
                    <a:gd name="T30" fmla="*/ 5831 w 27"/>
                    <a:gd name="T31" fmla="*/ 6987 h 4"/>
                    <a:gd name="T32" fmla="*/ 7180 w 27"/>
                    <a:gd name="T33" fmla="*/ 0 h 4"/>
                    <a:gd name="T34" fmla="*/ 7180 w 27"/>
                    <a:gd name="T35" fmla="*/ 0 h 4"/>
                    <a:gd name="T36" fmla="*/ 5831 w 27"/>
                    <a:gd name="T37" fmla="*/ 6987 h 4"/>
                    <a:gd name="T38" fmla="*/ 7180 w 27"/>
                    <a:gd name="T39" fmla="*/ 0 h 4"/>
                    <a:gd name="T40" fmla="*/ 7180 w 27"/>
                    <a:gd name="T41" fmla="*/ 0 h 4"/>
                    <a:gd name="T42" fmla="*/ 5831 w 27"/>
                    <a:gd name="T43" fmla="*/ 6987 h 4"/>
                    <a:gd name="T44" fmla="*/ 7180 w 27"/>
                    <a:gd name="T45" fmla="*/ 0 h 4"/>
                    <a:gd name="T46" fmla="*/ 5831 w 27"/>
                    <a:gd name="T47" fmla="*/ 6987 h 4"/>
                    <a:gd name="T48" fmla="*/ 3577 w 27"/>
                    <a:gd name="T49" fmla="*/ 12230 h 4"/>
                    <a:gd name="T50" fmla="*/ 3577 w 27"/>
                    <a:gd name="T51" fmla="*/ 0 h 4"/>
                    <a:gd name="T52" fmla="*/ 7180 w 27"/>
                    <a:gd name="T53" fmla="*/ 0 h 4"/>
                    <a:gd name="T54" fmla="*/ 5831 w 27"/>
                    <a:gd name="T55" fmla="*/ 6987 h 4"/>
                    <a:gd name="T56" fmla="*/ 3577 w 27"/>
                    <a:gd name="T57" fmla="*/ 12230 h 4"/>
                    <a:gd name="T58" fmla="*/ 0 w 27"/>
                    <a:gd name="T59" fmla="*/ 12230 h 4"/>
                    <a:gd name="T60" fmla="*/ 0 w 27"/>
                    <a:gd name="T61" fmla="*/ 6987 h 4"/>
                    <a:gd name="T62" fmla="*/ 3577 w 27"/>
                    <a:gd name="T63" fmla="*/ 0 h 4"/>
                    <a:gd name="T64" fmla="*/ 3577 w 27"/>
                    <a:gd name="T65" fmla="*/ 12230 h 4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27" h="4">
                      <a:moveTo>
                        <a:pt x="27" y="4"/>
                      </a:moveTo>
                      <a:cubicBezTo>
                        <a:pt x="21" y="4"/>
                        <a:pt x="17" y="3"/>
                        <a:pt x="13" y="2"/>
                      </a:cubicBezTo>
                      <a:lnTo>
                        <a:pt x="13" y="1"/>
                      </a:lnTo>
                      <a:cubicBezTo>
                        <a:pt x="17" y="2"/>
                        <a:pt x="22" y="3"/>
                        <a:pt x="27" y="3"/>
                      </a:cubicBezTo>
                      <a:lnTo>
                        <a:pt x="27" y="4"/>
                      </a:lnTo>
                      <a:close/>
                      <a:moveTo>
                        <a:pt x="13" y="2"/>
                      </a:moveTo>
                      <a:cubicBezTo>
                        <a:pt x="10" y="2"/>
                        <a:pt x="8" y="2"/>
                        <a:pt x="5" y="1"/>
                      </a:cubicBezTo>
                      <a:lnTo>
                        <a:pt x="5" y="0"/>
                      </a:lnTo>
                      <a:cubicBezTo>
                        <a:pt x="8" y="0"/>
                        <a:pt x="11" y="1"/>
                        <a:pt x="13" y="1"/>
                      </a:cubicBezTo>
                      <a:lnTo>
                        <a:pt x="13" y="2"/>
                      </a:lnTo>
                      <a:close/>
                      <a:moveTo>
                        <a:pt x="5" y="1"/>
                      </a:moveTo>
                      <a:lnTo>
                        <a:pt x="5" y="1"/>
                      </a:lnTo>
                      <a:close/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6" y="0"/>
                      </a:lnTo>
                      <a:lnTo>
                        <a:pt x="5" y="1"/>
                      </a:lnTo>
                      <a:close/>
                      <a:moveTo>
                        <a:pt x="6" y="0"/>
                      </a:moveTo>
                      <a:lnTo>
                        <a:pt x="6" y="0"/>
                      </a:lnTo>
                      <a:lnTo>
                        <a:pt x="5" y="1"/>
                      </a:lnTo>
                      <a:lnTo>
                        <a:pt x="6" y="0"/>
                      </a:lnTo>
                      <a:close/>
                      <a:moveTo>
                        <a:pt x="5" y="1"/>
                      </a:moveTo>
                      <a:cubicBezTo>
                        <a:pt x="5" y="1"/>
                        <a:pt x="4" y="1"/>
                        <a:pt x="3" y="2"/>
                      </a:cubicBezTo>
                      <a:lnTo>
                        <a:pt x="3" y="0"/>
                      </a:lnTo>
                      <a:cubicBezTo>
                        <a:pt x="4" y="0"/>
                        <a:pt x="5" y="0"/>
                        <a:pt x="6" y="0"/>
                      </a:cubicBezTo>
                      <a:lnTo>
                        <a:pt x="5" y="1"/>
                      </a:lnTo>
                      <a:close/>
                      <a:moveTo>
                        <a:pt x="3" y="2"/>
                      </a:moveTo>
                      <a:cubicBezTo>
                        <a:pt x="2" y="2"/>
                        <a:pt x="1" y="2"/>
                        <a:pt x="0" y="2"/>
                      </a:cubicBezTo>
                      <a:lnTo>
                        <a:pt x="0" y="1"/>
                      </a:lnTo>
                      <a:cubicBezTo>
                        <a:pt x="1" y="1"/>
                        <a:pt x="2" y="1"/>
                        <a:pt x="3" y="0"/>
                      </a:cubicBezTo>
                      <a:lnTo>
                        <a:pt x="3" y="2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073" name="Freeform 416"/>
                <p:cNvSpPr>
                  <a:spLocks noChangeArrowheads="1"/>
                </p:cNvSpPr>
                <p:nvPr/>
              </p:nvSpPr>
              <p:spPr bwMode="auto">
                <a:xfrm>
                  <a:off x="2008" y="3218"/>
                  <a:ext cx="116" cy="4"/>
                </a:xfrm>
                <a:custGeom>
                  <a:avLst/>
                  <a:gdLst>
                    <a:gd name="T0" fmla="*/ 146533 w 84"/>
                    <a:gd name="T1" fmla="*/ 2683 h 3"/>
                    <a:gd name="T2" fmla="*/ 148506 w 84"/>
                    <a:gd name="T3" fmla="*/ 1615 h 3"/>
                    <a:gd name="T4" fmla="*/ 146533 w 84"/>
                    <a:gd name="T5" fmla="*/ 2683 h 3"/>
                    <a:gd name="T6" fmla="*/ 94211 w 84"/>
                    <a:gd name="T7" fmla="*/ 0 h 3"/>
                    <a:gd name="T8" fmla="*/ 146533 w 84"/>
                    <a:gd name="T9" fmla="*/ 2683 h 3"/>
                    <a:gd name="T10" fmla="*/ 78718 w 84"/>
                    <a:gd name="T11" fmla="*/ 2683 h 3"/>
                    <a:gd name="T12" fmla="*/ 94211 w 84"/>
                    <a:gd name="T13" fmla="*/ 0 h 3"/>
                    <a:gd name="T14" fmla="*/ 78718 w 84"/>
                    <a:gd name="T15" fmla="*/ 2683 h 3"/>
                    <a:gd name="T16" fmla="*/ 78718 w 84"/>
                    <a:gd name="T17" fmla="*/ 0 h 3"/>
                    <a:gd name="T18" fmla="*/ 78718 w 84"/>
                    <a:gd name="T19" fmla="*/ 2683 h 3"/>
                    <a:gd name="T20" fmla="*/ 75682 w 84"/>
                    <a:gd name="T21" fmla="*/ 2683 h 3"/>
                    <a:gd name="T22" fmla="*/ 78718 w 84"/>
                    <a:gd name="T23" fmla="*/ 0 h 3"/>
                    <a:gd name="T24" fmla="*/ 75682 w 84"/>
                    <a:gd name="T25" fmla="*/ 2683 h 3"/>
                    <a:gd name="T26" fmla="*/ 75682 w 84"/>
                    <a:gd name="T27" fmla="*/ 1615 h 3"/>
                    <a:gd name="T28" fmla="*/ 75682 w 84"/>
                    <a:gd name="T29" fmla="*/ 2683 h 3"/>
                    <a:gd name="T30" fmla="*/ 72808 w 84"/>
                    <a:gd name="T31" fmla="*/ 1615 h 3"/>
                    <a:gd name="T32" fmla="*/ 75682 w 84"/>
                    <a:gd name="T33" fmla="*/ 2683 h 3"/>
                    <a:gd name="T34" fmla="*/ 72808 w 84"/>
                    <a:gd name="T35" fmla="*/ 1615 h 3"/>
                    <a:gd name="T36" fmla="*/ 72808 w 84"/>
                    <a:gd name="T37" fmla="*/ 2683 h 3"/>
                    <a:gd name="T38" fmla="*/ 72808 w 84"/>
                    <a:gd name="T39" fmla="*/ 2683 h 3"/>
                    <a:gd name="T40" fmla="*/ 63779 w 84"/>
                    <a:gd name="T41" fmla="*/ 1615 h 3"/>
                    <a:gd name="T42" fmla="*/ 72808 w 84"/>
                    <a:gd name="T43" fmla="*/ 2683 h 3"/>
                    <a:gd name="T44" fmla="*/ 54234 w 84"/>
                    <a:gd name="T45" fmla="*/ 4479 h 3"/>
                    <a:gd name="T46" fmla="*/ 63779 w 84"/>
                    <a:gd name="T47" fmla="*/ 1615 h 3"/>
                    <a:gd name="T48" fmla="*/ 54234 w 84"/>
                    <a:gd name="T49" fmla="*/ 4479 h 3"/>
                    <a:gd name="T50" fmla="*/ 54234 w 84"/>
                    <a:gd name="T51" fmla="*/ 2683 h 3"/>
                    <a:gd name="T52" fmla="*/ 54234 w 84"/>
                    <a:gd name="T53" fmla="*/ 4479 h 3"/>
                    <a:gd name="T54" fmla="*/ 37439 w 84"/>
                    <a:gd name="T55" fmla="*/ 2683 h 3"/>
                    <a:gd name="T56" fmla="*/ 54234 w 84"/>
                    <a:gd name="T57" fmla="*/ 4479 h 3"/>
                    <a:gd name="T58" fmla="*/ 16070 w 84"/>
                    <a:gd name="T59" fmla="*/ 4479 h 3"/>
                    <a:gd name="T60" fmla="*/ 37439 w 84"/>
                    <a:gd name="T61" fmla="*/ 2683 h 3"/>
                    <a:gd name="T62" fmla="*/ 16070 w 84"/>
                    <a:gd name="T63" fmla="*/ 4479 h 3"/>
                    <a:gd name="T64" fmla="*/ 16070 w 84"/>
                    <a:gd name="T65" fmla="*/ 2683 h 3"/>
                    <a:gd name="T66" fmla="*/ 16070 w 84"/>
                    <a:gd name="T67" fmla="*/ 2683 h 3"/>
                    <a:gd name="T68" fmla="*/ 18006 w 84"/>
                    <a:gd name="T69" fmla="*/ 4479 h 3"/>
                    <a:gd name="T70" fmla="*/ 16070 w 84"/>
                    <a:gd name="T71" fmla="*/ 2683 h 3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</a:gdLst>
                  <a:ahLst/>
                  <a:cxnLst>
                    <a:cxn ang="T72">
                      <a:pos x="T0" y="T1"/>
                    </a:cxn>
                    <a:cxn ang="T73">
                      <a:pos x="T2" y="T3"/>
                    </a:cxn>
                    <a:cxn ang="T74">
                      <a:pos x="T4" y="T5"/>
                    </a:cxn>
                    <a:cxn ang="T75">
                      <a:pos x="T6" y="T7"/>
                    </a:cxn>
                    <a:cxn ang="T76">
                      <a:pos x="T8" y="T9"/>
                    </a:cxn>
                    <a:cxn ang="T77">
                      <a:pos x="T10" y="T11"/>
                    </a:cxn>
                    <a:cxn ang="T78">
                      <a:pos x="T12" y="T13"/>
                    </a:cxn>
                    <a:cxn ang="T79">
                      <a:pos x="T14" y="T15"/>
                    </a:cxn>
                    <a:cxn ang="T80">
                      <a:pos x="T16" y="T17"/>
                    </a:cxn>
                    <a:cxn ang="T81">
                      <a:pos x="T18" y="T19"/>
                    </a:cxn>
                    <a:cxn ang="T82">
                      <a:pos x="T20" y="T21"/>
                    </a:cxn>
                    <a:cxn ang="T83">
                      <a:pos x="T22" y="T23"/>
                    </a:cxn>
                    <a:cxn ang="T84">
                      <a:pos x="T24" y="T25"/>
                    </a:cxn>
                    <a:cxn ang="T85">
                      <a:pos x="T26" y="T27"/>
                    </a:cxn>
                    <a:cxn ang="T86">
                      <a:pos x="T28" y="T29"/>
                    </a:cxn>
                    <a:cxn ang="T87">
                      <a:pos x="T30" y="T31"/>
                    </a:cxn>
                    <a:cxn ang="T88">
                      <a:pos x="T32" y="T33"/>
                    </a:cxn>
                    <a:cxn ang="T89">
                      <a:pos x="T34" y="T35"/>
                    </a:cxn>
                    <a:cxn ang="T90">
                      <a:pos x="T36" y="T37"/>
                    </a:cxn>
                    <a:cxn ang="T91">
                      <a:pos x="T38" y="T39"/>
                    </a:cxn>
                    <a:cxn ang="T92">
                      <a:pos x="T40" y="T41"/>
                    </a:cxn>
                    <a:cxn ang="T93">
                      <a:pos x="T42" y="T43"/>
                    </a:cxn>
                    <a:cxn ang="T94">
                      <a:pos x="T44" y="T45"/>
                    </a:cxn>
                    <a:cxn ang="T95">
                      <a:pos x="T46" y="T47"/>
                    </a:cxn>
                    <a:cxn ang="T96">
                      <a:pos x="T48" y="T49"/>
                    </a:cxn>
                    <a:cxn ang="T97">
                      <a:pos x="T50" y="T51"/>
                    </a:cxn>
                    <a:cxn ang="T98">
                      <a:pos x="T52" y="T53"/>
                    </a:cxn>
                    <a:cxn ang="T99">
                      <a:pos x="T54" y="T55"/>
                    </a:cxn>
                    <a:cxn ang="T100">
                      <a:pos x="T56" y="T57"/>
                    </a:cxn>
                    <a:cxn ang="T101">
                      <a:pos x="T58" y="T59"/>
                    </a:cxn>
                    <a:cxn ang="T102">
                      <a:pos x="T60" y="T61"/>
                    </a:cxn>
                    <a:cxn ang="T103">
                      <a:pos x="T62" y="T63"/>
                    </a:cxn>
                    <a:cxn ang="T104">
                      <a:pos x="T64" y="T65"/>
                    </a:cxn>
                    <a:cxn ang="T105">
                      <a:pos x="T66" y="T67"/>
                    </a:cxn>
                    <a:cxn ang="T106">
                      <a:pos x="T68" y="T69"/>
                    </a:cxn>
                    <a:cxn ang="T107">
                      <a:pos x="T70" y="T71"/>
                    </a:cxn>
                  </a:cxnLst>
                  <a:rect l="0" t="0" r="r" b="b"/>
                  <a:pathLst>
                    <a:path w="84" h="3">
                      <a:moveTo>
                        <a:pt x="83" y="2"/>
                      </a:moveTo>
                      <a:lnTo>
                        <a:pt x="83" y="2"/>
                      </a:lnTo>
                      <a:lnTo>
                        <a:pt x="84" y="1"/>
                      </a:lnTo>
                      <a:lnTo>
                        <a:pt x="83" y="2"/>
                      </a:lnTo>
                      <a:close/>
                      <a:moveTo>
                        <a:pt x="83" y="2"/>
                      </a:moveTo>
                      <a:cubicBezTo>
                        <a:pt x="74" y="1"/>
                        <a:pt x="63" y="1"/>
                        <a:pt x="53" y="1"/>
                      </a:cubicBezTo>
                      <a:lnTo>
                        <a:pt x="53" y="0"/>
                      </a:lnTo>
                      <a:cubicBezTo>
                        <a:pt x="63" y="0"/>
                        <a:pt x="74" y="0"/>
                        <a:pt x="84" y="1"/>
                      </a:cubicBezTo>
                      <a:lnTo>
                        <a:pt x="83" y="2"/>
                      </a:lnTo>
                      <a:close/>
                      <a:moveTo>
                        <a:pt x="53" y="1"/>
                      </a:moveTo>
                      <a:cubicBezTo>
                        <a:pt x="50" y="2"/>
                        <a:pt x="47" y="2"/>
                        <a:pt x="45" y="2"/>
                      </a:cubicBezTo>
                      <a:lnTo>
                        <a:pt x="45" y="0"/>
                      </a:lnTo>
                      <a:cubicBezTo>
                        <a:pt x="48" y="0"/>
                        <a:pt x="50" y="0"/>
                        <a:pt x="53" y="0"/>
                      </a:cubicBezTo>
                      <a:lnTo>
                        <a:pt x="53" y="1"/>
                      </a:lnTo>
                      <a:close/>
                      <a:moveTo>
                        <a:pt x="45" y="2"/>
                      </a:moveTo>
                      <a:lnTo>
                        <a:pt x="45" y="2"/>
                      </a:lnTo>
                      <a:lnTo>
                        <a:pt x="45" y="0"/>
                      </a:lnTo>
                      <a:lnTo>
                        <a:pt x="45" y="2"/>
                      </a:lnTo>
                      <a:close/>
                      <a:moveTo>
                        <a:pt x="45" y="2"/>
                      </a:moveTo>
                      <a:cubicBezTo>
                        <a:pt x="44" y="2"/>
                        <a:pt x="44" y="2"/>
                        <a:pt x="43" y="2"/>
                      </a:cubicBezTo>
                      <a:lnTo>
                        <a:pt x="43" y="1"/>
                      </a:lnTo>
                      <a:cubicBezTo>
                        <a:pt x="43" y="0"/>
                        <a:pt x="44" y="0"/>
                        <a:pt x="45" y="0"/>
                      </a:cubicBezTo>
                      <a:lnTo>
                        <a:pt x="45" y="2"/>
                      </a:lnTo>
                      <a:close/>
                      <a:moveTo>
                        <a:pt x="43" y="2"/>
                      </a:moveTo>
                      <a:lnTo>
                        <a:pt x="43" y="2"/>
                      </a:lnTo>
                      <a:lnTo>
                        <a:pt x="43" y="1"/>
                      </a:lnTo>
                      <a:lnTo>
                        <a:pt x="43" y="2"/>
                      </a:lnTo>
                      <a:close/>
                      <a:moveTo>
                        <a:pt x="43" y="2"/>
                      </a:moveTo>
                      <a:cubicBezTo>
                        <a:pt x="42" y="2"/>
                        <a:pt x="41" y="2"/>
                        <a:pt x="41" y="2"/>
                      </a:cubicBezTo>
                      <a:lnTo>
                        <a:pt x="41" y="1"/>
                      </a:lnTo>
                      <a:cubicBezTo>
                        <a:pt x="41" y="1"/>
                        <a:pt x="42" y="1"/>
                        <a:pt x="43" y="1"/>
                      </a:cubicBezTo>
                      <a:lnTo>
                        <a:pt x="43" y="2"/>
                      </a:lnTo>
                      <a:close/>
                      <a:moveTo>
                        <a:pt x="41" y="1"/>
                      </a:moveTo>
                      <a:lnTo>
                        <a:pt x="41" y="1"/>
                      </a:lnTo>
                      <a:lnTo>
                        <a:pt x="41" y="2"/>
                      </a:lnTo>
                      <a:lnTo>
                        <a:pt x="41" y="1"/>
                      </a:lnTo>
                      <a:close/>
                      <a:moveTo>
                        <a:pt x="41" y="2"/>
                      </a:moveTo>
                      <a:cubicBezTo>
                        <a:pt x="39" y="2"/>
                        <a:pt x="37" y="3"/>
                        <a:pt x="36" y="3"/>
                      </a:cubicBezTo>
                      <a:lnTo>
                        <a:pt x="36" y="1"/>
                      </a:lnTo>
                      <a:cubicBezTo>
                        <a:pt x="37" y="1"/>
                        <a:pt x="39" y="1"/>
                        <a:pt x="41" y="1"/>
                      </a:cubicBezTo>
                      <a:lnTo>
                        <a:pt x="41" y="2"/>
                      </a:lnTo>
                      <a:close/>
                      <a:moveTo>
                        <a:pt x="36" y="3"/>
                      </a:moveTo>
                      <a:cubicBezTo>
                        <a:pt x="34" y="3"/>
                        <a:pt x="33" y="3"/>
                        <a:pt x="31" y="3"/>
                      </a:cubicBezTo>
                      <a:lnTo>
                        <a:pt x="31" y="2"/>
                      </a:lnTo>
                      <a:cubicBezTo>
                        <a:pt x="33" y="2"/>
                        <a:pt x="34" y="2"/>
                        <a:pt x="36" y="1"/>
                      </a:cubicBezTo>
                      <a:lnTo>
                        <a:pt x="36" y="3"/>
                      </a:lnTo>
                      <a:close/>
                      <a:moveTo>
                        <a:pt x="31" y="3"/>
                      </a:moveTo>
                      <a:lnTo>
                        <a:pt x="31" y="3"/>
                      </a:lnTo>
                      <a:lnTo>
                        <a:pt x="31" y="2"/>
                      </a:lnTo>
                      <a:lnTo>
                        <a:pt x="31" y="3"/>
                      </a:lnTo>
                      <a:close/>
                      <a:moveTo>
                        <a:pt x="31" y="3"/>
                      </a:moveTo>
                      <a:cubicBezTo>
                        <a:pt x="27" y="3"/>
                        <a:pt x="24" y="3"/>
                        <a:pt x="20" y="3"/>
                      </a:cubicBezTo>
                      <a:lnTo>
                        <a:pt x="21" y="2"/>
                      </a:lnTo>
                      <a:cubicBezTo>
                        <a:pt x="24" y="2"/>
                        <a:pt x="27" y="2"/>
                        <a:pt x="31" y="2"/>
                      </a:cubicBezTo>
                      <a:lnTo>
                        <a:pt x="31" y="3"/>
                      </a:lnTo>
                      <a:close/>
                      <a:moveTo>
                        <a:pt x="20" y="3"/>
                      </a:moveTo>
                      <a:cubicBezTo>
                        <a:pt x="17" y="3"/>
                        <a:pt x="13" y="3"/>
                        <a:pt x="9" y="3"/>
                      </a:cubicBezTo>
                      <a:lnTo>
                        <a:pt x="9" y="2"/>
                      </a:lnTo>
                      <a:cubicBezTo>
                        <a:pt x="13" y="2"/>
                        <a:pt x="17" y="2"/>
                        <a:pt x="21" y="2"/>
                      </a:cubicBezTo>
                      <a:lnTo>
                        <a:pt x="20" y="3"/>
                      </a:lnTo>
                      <a:close/>
                      <a:moveTo>
                        <a:pt x="9" y="3"/>
                      </a:moveTo>
                      <a:lnTo>
                        <a:pt x="0" y="3"/>
                      </a:lnTo>
                      <a:lnTo>
                        <a:pt x="9" y="2"/>
                      </a:lnTo>
                      <a:lnTo>
                        <a:pt x="9" y="3"/>
                      </a:lnTo>
                      <a:close/>
                      <a:moveTo>
                        <a:pt x="9" y="2"/>
                      </a:moveTo>
                      <a:lnTo>
                        <a:pt x="10" y="2"/>
                      </a:lnTo>
                      <a:lnTo>
                        <a:pt x="10" y="3"/>
                      </a:lnTo>
                      <a:lnTo>
                        <a:pt x="9" y="3"/>
                      </a:lnTo>
                      <a:lnTo>
                        <a:pt x="9" y="2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074" name="Freeform 417"/>
                <p:cNvSpPr>
                  <a:spLocks noChangeArrowheads="1"/>
                </p:cNvSpPr>
                <p:nvPr/>
              </p:nvSpPr>
              <p:spPr bwMode="auto">
                <a:xfrm>
                  <a:off x="1875" y="3296"/>
                  <a:ext cx="36" cy="4"/>
                </a:xfrm>
                <a:custGeom>
                  <a:avLst/>
                  <a:gdLst>
                    <a:gd name="T0" fmla="*/ 2197 w 27"/>
                    <a:gd name="T1" fmla="*/ 0 h 3"/>
                    <a:gd name="T2" fmla="*/ 10895 w 27"/>
                    <a:gd name="T3" fmla="*/ 1615 h 3"/>
                    <a:gd name="T4" fmla="*/ 10895 w 27"/>
                    <a:gd name="T5" fmla="*/ 2683 h 3"/>
                    <a:gd name="T6" fmla="*/ 0 w 27"/>
                    <a:gd name="T7" fmla="*/ 0 h 3"/>
                    <a:gd name="T8" fmla="*/ 2197 w 27"/>
                    <a:gd name="T9" fmla="*/ 0 h 3"/>
                    <a:gd name="T10" fmla="*/ 10895 w 27"/>
                    <a:gd name="T11" fmla="*/ 1615 h 3"/>
                    <a:gd name="T12" fmla="*/ 20900 w 27"/>
                    <a:gd name="T13" fmla="*/ 1615 h 3"/>
                    <a:gd name="T14" fmla="*/ 19077 w 27"/>
                    <a:gd name="T15" fmla="*/ 2683 h 3"/>
                    <a:gd name="T16" fmla="*/ 10895 w 27"/>
                    <a:gd name="T17" fmla="*/ 2683 h 3"/>
                    <a:gd name="T18" fmla="*/ 10895 w 27"/>
                    <a:gd name="T19" fmla="*/ 1615 h 3"/>
                    <a:gd name="T20" fmla="*/ 20900 w 27"/>
                    <a:gd name="T21" fmla="*/ 1615 h 3"/>
                    <a:gd name="T22" fmla="*/ 23175 w 27"/>
                    <a:gd name="T23" fmla="*/ 1615 h 3"/>
                    <a:gd name="T24" fmla="*/ 20900 w 27"/>
                    <a:gd name="T25" fmla="*/ 2683 h 3"/>
                    <a:gd name="T26" fmla="*/ 20900 w 27"/>
                    <a:gd name="T27" fmla="*/ 1615 h 3"/>
                    <a:gd name="T28" fmla="*/ 20900 w 27"/>
                    <a:gd name="T29" fmla="*/ 2683 h 3"/>
                    <a:gd name="T30" fmla="*/ 20900 w 27"/>
                    <a:gd name="T31" fmla="*/ 1615 h 3"/>
                    <a:gd name="T32" fmla="*/ 19077 w 27"/>
                    <a:gd name="T33" fmla="*/ 2683 h 3"/>
                    <a:gd name="T34" fmla="*/ 19077 w 27"/>
                    <a:gd name="T35" fmla="*/ 1615 h 3"/>
                    <a:gd name="T36" fmla="*/ 20900 w 27"/>
                    <a:gd name="T37" fmla="*/ 2683 h 3"/>
                    <a:gd name="T38" fmla="*/ 20900 w 27"/>
                    <a:gd name="T39" fmla="*/ 1615 h 3"/>
                    <a:gd name="T40" fmla="*/ 20900 w 27"/>
                    <a:gd name="T41" fmla="*/ 1615 h 3"/>
                    <a:gd name="T42" fmla="*/ 19077 w 27"/>
                    <a:gd name="T43" fmla="*/ 1615 h 3"/>
                    <a:gd name="T44" fmla="*/ 20900 w 27"/>
                    <a:gd name="T45" fmla="*/ 1615 h 3"/>
                    <a:gd name="T46" fmla="*/ 20900 w 27"/>
                    <a:gd name="T47" fmla="*/ 1615 h 3"/>
                    <a:gd name="T48" fmla="*/ 25247 w 27"/>
                    <a:gd name="T49" fmla="*/ 1615 h 3"/>
                    <a:gd name="T50" fmla="*/ 25247 w 27"/>
                    <a:gd name="T51" fmla="*/ 2683 h 3"/>
                    <a:gd name="T52" fmla="*/ 19077 w 27"/>
                    <a:gd name="T53" fmla="*/ 2683 h 3"/>
                    <a:gd name="T54" fmla="*/ 20900 w 27"/>
                    <a:gd name="T55" fmla="*/ 1615 h 3"/>
                    <a:gd name="T56" fmla="*/ 25247 w 27"/>
                    <a:gd name="T57" fmla="*/ 1615 h 3"/>
                    <a:gd name="T58" fmla="*/ 30543 w 27"/>
                    <a:gd name="T59" fmla="*/ 0 h 3"/>
                    <a:gd name="T60" fmla="*/ 30543 w 27"/>
                    <a:gd name="T61" fmla="*/ 2683 h 3"/>
                    <a:gd name="T62" fmla="*/ 25247 w 27"/>
                    <a:gd name="T63" fmla="*/ 2683 h 3"/>
                    <a:gd name="T64" fmla="*/ 25247 w 27"/>
                    <a:gd name="T65" fmla="*/ 1615 h 3"/>
                    <a:gd name="T66" fmla="*/ 30543 w 27"/>
                    <a:gd name="T67" fmla="*/ 0 h 3"/>
                    <a:gd name="T68" fmla="*/ 32720 w 27"/>
                    <a:gd name="T69" fmla="*/ 1615 h 3"/>
                    <a:gd name="T70" fmla="*/ 31088 w 27"/>
                    <a:gd name="T71" fmla="*/ 1615 h 3"/>
                    <a:gd name="T72" fmla="*/ 30543 w 27"/>
                    <a:gd name="T73" fmla="*/ 2683 h 3"/>
                    <a:gd name="T74" fmla="*/ 30543 w 27"/>
                    <a:gd name="T75" fmla="*/ 0 h 3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</a:gdLst>
                  <a:ahLst/>
                  <a:cxnLst>
                    <a:cxn ang="T76">
                      <a:pos x="T0" y="T1"/>
                    </a:cxn>
                    <a:cxn ang="T77">
                      <a:pos x="T2" y="T3"/>
                    </a:cxn>
                    <a:cxn ang="T78">
                      <a:pos x="T4" y="T5"/>
                    </a:cxn>
                    <a:cxn ang="T79">
                      <a:pos x="T6" y="T7"/>
                    </a:cxn>
                    <a:cxn ang="T80">
                      <a:pos x="T8" y="T9"/>
                    </a:cxn>
                    <a:cxn ang="T81">
                      <a:pos x="T10" y="T11"/>
                    </a:cxn>
                    <a:cxn ang="T82">
                      <a:pos x="T12" y="T13"/>
                    </a:cxn>
                    <a:cxn ang="T83">
                      <a:pos x="T14" y="T15"/>
                    </a:cxn>
                    <a:cxn ang="T84">
                      <a:pos x="T16" y="T17"/>
                    </a:cxn>
                    <a:cxn ang="T85">
                      <a:pos x="T18" y="T19"/>
                    </a:cxn>
                    <a:cxn ang="T86">
                      <a:pos x="T20" y="T21"/>
                    </a:cxn>
                    <a:cxn ang="T87">
                      <a:pos x="T22" y="T23"/>
                    </a:cxn>
                    <a:cxn ang="T88">
                      <a:pos x="T24" y="T25"/>
                    </a:cxn>
                    <a:cxn ang="T89">
                      <a:pos x="T26" y="T27"/>
                    </a:cxn>
                    <a:cxn ang="T90">
                      <a:pos x="T28" y="T29"/>
                    </a:cxn>
                    <a:cxn ang="T91">
                      <a:pos x="T30" y="T31"/>
                    </a:cxn>
                    <a:cxn ang="T92">
                      <a:pos x="T32" y="T33"/>
                    </a:cxn>
                    <a:cxn ang="T93">
                      <a:pos x="T34" y="T35"/>
                    </a:cxn>
                    <a:cxn ang="T94">
                      <a:pos x="T36" y="T37"/>
                    </a:cxn>
                    <a:cxn ang="T95">
                      <a:pos x="T38" y="T39"/>
                    </a:cxn>
                    <a:cxn ang="T96">
                      <a:pos x="T40" y="T41"/>
                    </a:cxn>
                    <a:cxn ang="T97">
                      <a:pos x="T42" y="T43"/>
                    </a:cxn>
                    <a:cxn ang="T98">
                      <a:pos x="T44" y="T45"/>
                    </a:cxn>
                    <a:cxn ang="T99">
                      <a:pos x="T46" y="T47"/>
                    </a:cxn>
                    <a:cxn ang="T100">
                      <a:pos x="T48" y="T49"/>
                    </a:cxn>
                    <a:cxn ang="T101">
                      <a:pos x="T50" y="T51"/>
                    </a:cxn>
                    <a:cxn ang="T102">
                      <a:pos x="T52" y="T53"/>
                    </a:cxn>
                    <a:cxn ang="T103">
                      <a:pos x="T54" y="T55"/>
                    </a:cxn>
                    <a:cxn ang="T104">
                      <a:pos x="T56" y="T57"/>
                    </a:cxn>
                    <a:cxn ang="T105">
                      <a:pos x="T58" y="T59"/>
                    </a:cxn>
                    <a:cxn ang="T106">
                      <a:pos x="T60" y="T61"/>
                    </a:cxn>
                    <a:cxn ang="T107">
                      <a:pos x="T62" y="T63"/>
                    </a:cxn>
                    <a:cxn ang="T108">
                      <a:pos x="T64" y="T65"/>
                    </a:cxn>
                    <a:cxn ang="T109">
                      <a:pos x="T66" y="T67"/>
                    </a:cxn>
                    <a:cxn ang="T110">
                      <a:pos x="T68" y="T69"/>
                    </a:cxn>
                    <a:cxn ang="T111">
                      <a:pos x="T70" y="T71"/>
                    </a:cxn>
                    <a:cxn ang="T112">
                      <a:pos x="T72" y="T73"/>
                    </a:cxn>
                    <a:cxn ang="T113">
                      <a:pos x="T74" y="T75"/>
                    </a:cxn>
                  </a:cxnLst>
                  <a:rect l="0" t="0" r="r" b="b"/>
                  <a:pathLst>
                    <a:path w="27" h="3">
                      <a:moveTo>
                        <a:pt x="2" y="0"/>
                      </a:moveTo>
                      <a:cubicBezTo>
                        <a:pt x="2" y="1"/>
                        <a:pt x="6" y="1"/>
                        <a:pt x="9" y="1"/>
                      </a:cubicBezTo>
                      <a:lnTo>
                        <a:pt x="9" y="2"/>
                      </a:lnTo>
                      <a:cubicBezTo>
                        <a:pt x="5" y="2"/>
                        <a:pt x="1" y="3"/>
                        <a:pt x="0" y="0"/>
                      </a:cubicBezTo>
                      <a:lnTo>
                        <a:pt x="2" y="0"/>
                      </a:lnTo>
                      <a:close/>
                      <a:moveTo>
                        <a:pt x="9" y="1"/>
                      </a:moveTo>
                      <a:cubicBezTo>
                        <a:pt x="12" y="0"/>
                        <a:pt x="15" y="0"/>
                        <a:pt x="17" y="1"/>
                      </a:cubicBezTo>
                      <a:lnTo>
                        <a:pt x="16" y="2"/>
                      </a:lnTo>
                      <a:cubicBezTo>
                        <a:pt x="15" y="1"/>
                        <a:pt x="12" y="2"/>
                        <a:pt x="9" y="2"/>
                      </a:cubicBezTo>
                      <a:lnTo>
                        <a:pt x="9" y="1"/>
                      </a:lnTo>
                      <a:close/>
                      <a:moveTo>
                        <a:pt x="17" y="1"/>
                      </a:moveTo>
                      <a:lnTo>
                        <a:pt x="19" y="1"/>
                      </a:lnTo>
                      <a:lnTo>
                        <a:pt x="17" y="2"/>
                      </a:lnTo>
                      <a:lnTo>
                        <a:pt x="17" y="1"/>
                      </a:lnTo>
                      <a:close/>
                      <a:moveTo>
                        <a:pt x="17" y="2"/>
                      </a:moveTo>
                      <a:cubicBezTo>
                        <a:pt x="16" y="2"/>
                        <a:pt x="17" y="1"/>
                        <a:pt x="17" y="1"/>
                      </a:cubicBezTo>
                      <a:lnTo>
                        <a:pt x="16" y="2"/>
                      </a:lnTo>
                      <a:cubicBezTo>
                        <a:pt x="16" y="1"/>
                        <a:pt x="16" y="1"/>
                        <a:pt x="16" y="1"/>
                      </a:cubicBezTo>
                      <a:lnTo>
                        <a:pt x="17" y="2"/>
                      </a:lnTo>
                      <a:close/>
                      <a:moveTo>
                        <a:pt x="17" y="1"/>
                      </a:moveTo>
                      <a:lnTo>
                        <a:pt x="17" y="1"/>
                      </a:lnTo>
                      <a:lnTo>
                        <a:pt x="16" y="1"/>
                      </a:lnTo>
                      <a:lnTo>
                        <a:pt x="17" y="1"/>
                      </a:lnTo>
                      <a:close/>
                      <a:moveTo>
                        <a:pt x="17" y="1"/>
                      </a:moveTo>
                      <a:cubicBezTo>
                        <a:pt x="17" y="1"/>
                        <a:pt x="19" y="1"/>
                        <a:pt x="21" y="1"/>
                      </a:cubicBezTo>
                      <a:lnTo>
                        <a:pt x="21" y="2"/>
                      </a:lnTo>
                      <a:cubicBezTo>
                        <a:pt x="18" y="2"/>
                        <a:pt x="16" y="2"/>
                        <a:pt x="16" y="2"/>
                      </a:cubicBezTo>
                      <a:lnTo>
                        <a:pt x="17" y="1"/>
                      </a:lnTo>
                      <a:close/>
                      <a:moveTo>
                        <a:pt x="21" y="1"/>
                      </a:moveTo>
                      <a:cubicBezTo>
                        <a:pt x="22" y="1"/>
                        <a:pt x="24" y="0"/>
                        <a:pt x="25" y="0"/>
                      </a:cubicBezTo>
                      <a:lnTo>
                        <a:pt x="25" y="2"/>
                      </a:lnTo>
                      <a:cubicBezTo>
                        <a:pt x="24" y="2"/>
                        <a:pt x="22" y="2"/>
                        <a:pt x="21" y="2"/>
                      </a:cubicBezTo>
                      <a:lnTo>
                        <a:pt x="21" y="1"/>
                      </a:lnTo>
                      <a:close/>
                      <a:moveTo>
                        <a:pt x="25" y="0"/>
                      </a:moveTo>
                      <a:cubicBezTo>
                        <a:pt x="26" y="0"/>
                        <a:pt x="27" y="1"/>
                        <a:pt x="27" y="1"/>
                      </a:cubicBezTo>
                      <a:lnTo>
                        <a:pt x="26" y="1"/>
                      </a:lnTo>
                      <a:cubicBezTo>
                        <a:pt x="26" y="1"/>
                        <a:pt x="25" y="2"/>
                        <a:pt x="25" y="2"/>
                      </a:cubicBezTo>
                      <a:lnTo>
                        <a:pt x="25" y="0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075" name="Freeform 418"/>
                <p:cNvSpPr>
                  <a:spLocks noChangeArrowheads="1"/>
                </p:cNvSpPr>
                <p:nvPr/>
              </p:nvSpPr>
              <p:spPr bwMode="auto">
                <a:xfrm>
                  <a:off x="1850" y="3349"/>
                  <a:ext cx="57" cy="22"/>
                </a:xfrm>
                <a:custGeom>
                  <a:avLst/>
                  <a:gdLst>
                    <a:gd name="T0" fmla="*/ 0 w 42"/>
                    <a:gd name="T1" fmla="*/ 0 h 13"/>
                    <a:gd name="T2" fmla="*/ 43259 w 42"/>
                    <a:gd name="T3" fmla="*/ 38173 h 13"/>
                    <a:gd name="T4" fmla="*/ 50030 w 42"/>
                    <a:gd name="T5" fmla="*/ 45670 h 13"/>
                    <a:gd name="T6" fmla="*/ 61751 w 42"/>
                    <a:gd name="T7" fmla="*/ 99811 h 13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42" h="13">
                      <a:moveTo>
                        <a:pt x="0" y="0"/>
                      </a:moveTo>
                      <a:cubicBezTo>
                        <a:pt x="8" y="3"/>
                        <a:pt x="18" y="4"/>
                        <a:pt x="29" y="5"/>
                      </a:cubicBezTo>
                      <a:cubicBezTo>
                        <a:pt x="31" y="5"/>
                        <a:pt x="33" y="5"/>
                        <a:pt x="34" y="6"/>
                      </a:cubicBezTo>
                      <a:cubicBezTo>
                        <a:pt x="38" y="8"/>
                        <a:pt x="37" y="12"/>
                        <a:pt x="42" y="13"/>
                      </a:cubicBezTo>
                    </a:path>
                  </a:pathLst>
                </a:custGeom>
                <a:noFill/>
                <a:ln w="9525" cap="sq">
                  <a:solidFill>
                    <a:srgbClr val="C1C0B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076" name="Freeform 419"/>
                <p:cNvSpPr>
                  <a:spLocks noChangeArrowheads="1"/>
                </p:cNvSpPr>
                <p:nvPr/>
              </p:nvSpPr>
              <p:spPr bwMode="auto">
                <a:xfrm>
                  <a:off x="1807" y="3334"/>
                  <a:ext cx="80" cy="6"/>
                </a:xfrm>
                <a:custGeom>
                  <a:avLst/>
                  <a:gdLst>
                    <a:gd name="T0" fmla="*/ 101988 w 58"/>
                    <a:gd name="T1" fmla="*/ 21396 h 4"/>
                    <a:gd name="T2" fmla="*/ 74542 w 58"/>
                    <a:gd name="T3" fmla="*/ 12230 h 4"/>
                    <a:gd name="T4" fmla="*/ 74542 w 58"/>
                    <a:gd name="T5" fmla="*/ 6987 h 4"/>
                    <a:gd name="T6" fmla="*/ 101988 w 58"/>
                    <a:gd name="T7" fmla="*/ 16131 h 4"/>
                    <a:gd name="T8" fmla="*/ 101988 w 58"/>
                    <a:gd name="T9" fmla="*/ 21396 h 4"/>
                    <a:gd name="T10" fmla="*/ 74542 w 58"/>
                    <a:gd name="T11" fmla="*/ 12230 h 4"/>
                    <a:gd name="T12" fmla="*/ 63579 w 58"/>
                    <a:gd name="T13" fmla="*/ 6987 h 4"/>
                    <a:gd name="T14" fmla="*/ 64666 w 58"/>
                    <a:gd name="T15" fmla="*/ 0 h 4"/>
                    <a:gd name="T16" fmla="*/ 74542 w 58"/>
                    <a:gd name="T17" fmla="*/ 6987 h 4"/>
                    <a:gd name="T18" fmla="*/ 74542 w 58"/>
                    <a:gd name="T19" fmla="*/ 12230 h 4"/>
                    <a:gd name="T20" fmla="*/ 63579 w 58"/>
                    <a:gd name="T21" fmla="*/ 0 h 4"/>
                    <a:gd name="T22" fmla="*/ 63579 w 58"/>
                    <a:gd name="T23" fmla="*/ 0 h 4"/>
                    <a:gd name="T24" fmla="*/ 64666 w 58"/>
                    <a:gd name="T25" fmla="*/ 0 h 4"/>
                    <a:gd name="T26" fmla="*/ 63579 w 58"/>
                    <a:gd name="T27" fmla="*/ 0 h 4"/>
                    <a:gd name="T28" fmla="*/ 63579 w 58"/>
                    <a:gd name="T29" fmla="*/ 6987 h 4"/>
                    <a:gd name="T30" fmla="*/ 63579 w 58"/>
                    <a:gd name="T31" fmla="*/ 6987 h 4"/>
                    <a:gd name="T32" fmla="*/ 63579 w 58"/>
                    <a:gd name="T33" fmla="*/ 0 h 4"/>
                    <a:gd name="T34" fmla="*/ 63579 w 58"/>
                    <a:gd name="T35" fmla="*/ 0 h 4"/>
                    <a:gd name="T36" fmla="*/ 63579 w 58"/>
                    <a:gd name="T37" fmla="*/ 6987 h 4"/>
                    <a:gd name="T38" fmla="*/ 63579 w 58"/>
                    <a:gd name="T39" fmla="*/ 0 h 4"/>
                    <a:gd name="T40" fmla="*/ 63579 w 58"/>
                    <a:gd name="T41" fmla="*/ 0 h 4"/>
                    <a:gd name="T42" fmla="*/ 63579 w 58"/>
                    <a:gd name="T43" fmla="*/ 0 h 4"/>
                    <a:gd name="T44" fmla="*/ 63579 w 58"/>
                    <a:gd name="T45" fmla="*/ 6987 h 4"/>
                    <a:gd name="T46" fmla="*/ 59710 w 58"/>
                    <a:gd name="T47" fmla="*/ 6987 h 4"/>
                    <a:gd name="T48" fmla="*/ 59710 w 58"/>
                    <a:gd name="T49" fmla="*/ 0 h 4"/>
                    <a:gd name="T50" fmla="*/ 63579 w 58"/>
                    <a:gd name="T51" fmla="*/ 0 h 4"/>
                    <a:gd name="T52" fmla="*/ 63579 w 58"/>
                    <a:gd name="T53" fmla="*/ 6987 h 4"/>
                    <a:gd name="T54" fmla="*/ 59710 w 58"/>
                    <a:gd name="T55" fmla="*/ 6987 h 4"/>
                    <a:gd name="T56" fmla="*/ 0 w 58"/>
                    <a:gd name="T57" fmla="*/ 0 h 4"/>
                    <a:gd name="T58" fmla="*/ 3091 w 58"/>
                    <a:gd name="T59" fmla="*/ 0 h 4"/>
                    <a:gd name="T60" fmla="*/ 59710 w 58"/>
                    <a:gd name="T61" fmla="*/ 0 h 4"/>
                    <a:gd name="T62" fmla="*/ 59710 w 58"/>
                    <a:gd name="T63" fmla="*/ 6987 h 4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</a:gdLst>
                  <a:ahLst/>
                  <a:cxnLst>
                    <a:cxn ang="T64">
                      <a:pos x="T0" y="T1"/>
                    </a:cxn>
                    <a:cxn ang="T65">
                      <a:pos x="T2" y="T3"/>
                    </a:cxn>
                    <a:cxn ang="T66">
                      <a:pos x="T4" y="T5"/>
                    </a:cxn>
                    <a:cxn ang="T67">
                      <a:pos x="T6" y="T7"/>
                    </a:cxn>
                    <a:cxn ang="T68">
                      <a:pos x="T8" y="T9"/>
                    </a:cxn>
                    <a:cxn ang="T69">
                      <a:pos x="T10" y="T11"/>
                    </a:cxn>
                    <a:cxn ang="T70">
                      <a:pos x="T12" y="T13"/>
                    </a:cxn>
                    <a:cxn ang="T71">
                      <a:pos x="T14" y="T15"/>
                    </a:cxn>
                    <a:cxn ang="T72">
                      <a:pos x="T16" y="T17"/>
                    </a:cxn>
                    <a:cxn ang="T73">
                      <a:pos x="T18" y="T19"/>
                    </a:cxn>
                    <a:cxn ang="T74">
                      <a:pos x="T20" y="T21"/>
                    </a:cxn>
                    <a:cxn ang="T75">
                      <a:pos x="T22" y="T23"/>
                    </a:cxn>
                    <a:cxn ang="T76">
                      <a:pos x="T24" y="T25"/>
                    </a:cxn>
                    <a:cxn ang="T77">
                      <a:pos x="T26" y="T27"/>
                    </a:cxn>
                    <a:cxn ang="T78">
                      <a:pos x="T28" y="T29"/>
                    </a:cxn>
                    <a:cxn ang="T79">
                      <a:pos x="T30" y="T31"/>
                    </a:cxn>
                    <a:cxn ang="T80">
                      <a:pos x="T32" y="T33"/>
                    </a:cxn>
                    <a:cxn ang="T81">
                      <a:pos x="T34" y="T35"/>
                    </a:cxn>
                    <a:cxn ang="T82">
                      <a:pos x="T36" y="T37"/>
                    </a:cxn>
                    <a:cxn ang="T83">
                      <a:pos x="T38" y="T39"/>
                    </a:cxn>
                    <a:cxn ang="T84">
                      <a:pos x="T40" y="T41"/>
                    </a:cxn>
                    <a:cxn ang="T85">
                      <a:pos x="T42" y="T43"/>
                    </a:cxn>
                    <a:cxn ang="T86">
                      <a:pos x="T44" y="T45"/>
                    </a:cxn>
                    <a:cxn ang="T87">
                      <a:pos x="T46" y="T47"/>
                    </a:cxn>
                    <a:cxn ang="T88">
                      <a:pos x="T48" y="T49"/>
                    </a:cxn>
                    <a:cxn ang="T89">
                      <a:pos x="T50" y="T51"/>
                    </a:cxn>
                    <a:cxn ang="T90">
                      <a:pos x="T52" y="T53"/>
                    </a:cxn>
                    <a:cxn ang="T91">
                      <a:pos x="T54" y="T55"/>
                    </a:cxn>
                    <a:cxn ang="T92">
                      <a:pos x="T56" y="T57"/>
                    </a:cxn>
                    <a:cxn ang="T93">
                      <a:pos x="T58" y="T59"/>
                    </a:cxn>
                    <a:cxn ang="T94">
                      <a:pos x="T60" y="T61"/>
                    </a:cxn>
                    <a:cxn ang="T95">
                      <a:pos x="T62" y="T63"/>
                    </a:cxn>
                  </a:cxnLst>
                  <a:rect l="0" t="0" r="r" b="b"/>
                  <a:pathLst>
                    <a:path w="58" h="4">
                      <a:moveTo>
                        <a:pt x="58" y="4"/>
                      </a:moveTo>
                      <a:cubicBezTo>
                        <a:pt x="52" y="4"/>
                        <a:pt x="47" y="3"/>
                        <a:pt x="42" y="2"/>
                      </a:cubicBezTo>
                      <a:lnTo>
                        <a:pt x="42" y="1"/>
                      </a:lnTo>
                      <a:cubicBezTo>
                        <a:pt x="47" y="2"/>
                        <a:pt x="52" y="3"/>
                        <a:pt x="58" y="3"/>
                      </a:cubicBezTo>
                      <a:lnTo>
                        <a:pt x="58" y="4"/>
                      </a:lnTo>
                      <a:close/>
                      <a:moveTo>
                        <a:pt x="42" y="2"/>
                      </a:moveTo>
                      <a:cubicBezTo>
                        <a:pt x="40" y="2"/>
                        <a:pt x="38" y="1"/>
                        <a:pt x="36" y="1"/>
                      </a:cubicBezTo>
                      <a:lnTo>
                        <a:pt x="37" y="0"/>
                      </a:lnTo>
                      <a:cubicBezTo>
                        <a:pt x="38" y="0"/>
                        <a:pt x="40" y="0"/>
                        <a:pt x="42" y="1"/>
                      </a:cubicBezTo>
                      <a:lnTo>
                        <a:pt x="42" y="2"/>
                      </a:lnTo>
                      <a:close/>
                      <a:moveTo>
                        <a:pt x="36" y="0"/>
                      </a:moveTo>
                      <a:lnTo>
                        <a:pt x="36" y="0"/>
                      </a:lnTo>
                      <a:lnTo>
                        <a:pt x="37" y="0"/>
                      </a:lnTo>
                      <a:lnTo>
                        <a:pt x="36" y="0"/>
                      </a:lnTo>
                      <a:close/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6" y="0"/>
                      </a:lnTo>
                      <a:lnTo>
                        <a:pt x="36" y="1"/>
                      </a:lnTo>
                      <a:close/>
                      <a:moveTo>
                        <a:pt x="36" y="0"/>
                      </a:moveTo>
                      <a:lnTo>
                        <a:pt x="36" y="0"/>
                      </a:lnTo>
                      <a:close/>
                      <a:moveTo>
                        <a:pt x="36" y="1"/>
                      </a:moveTo>
                      <a:cubicBezTo>
                        <a:pt x="36" y="1"/>
                        <a:pt x="36" y="1"/>
                        <a:pt x="34" y="1"/>
                      </a:cubicBezTo>
                      <a:lnTo>
                        <a:pt x="34" y="0"/>
                      </a:lnTo>
                      <a:cubicBezTo>
                        <a:pt x="35" y="0"/>
                        <a:pt x="36" y="0"/>
                        <a:pt x="36" y="0"/>
                      </a:cubicBezTo>
                      <a:lnTo>
                        <a:pt x="36" y="1"/>
                      </a:lnTo>
                      <a:close/>
                      <a:moveTo>
                        <a:pt x="34" y="1"/>
                      </a:moveTo>
                      <a:cubicBezTo>
                        <a:pt x="27" y="2"/>
                        <a:pt x="5" y="4"/>
                        <a:pt x="0" y="0"/>
                      </a:cubicBezTo>
                      <a:lnTo>
                        <a:pt x="2" y="0"/>
                      </a:lnTo>
                      <a:cubicBezTo>
                        <a:pt x="6" y="3"/>
                        <a:pt x="27" y="1"/>
                        <a:pt x="34" y="0"/>
                      </a:cubicBezTo>
                      <a:lnTo>
                        <a:pt x="34" y="1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077" name="Freeform 420"/>
                <p:cNvSpPr>
                  <a:spLocks noChangeArrowheads="1"/>
                </p:cNvSpPr>
                <p:nvPr/>
              </p:nvSpPr>
              <p:spPr bwMode="auto">
                <a:xfrm>
                  <a:off x="2001" y="3373"/>
                  <a:ext cx="172" cy="15"/>
                </a:xfrm>
                <a:custGeom>
                  <a:avLst/>
                  <a:gdLst>
                    <a:gd name="T0" fmla="*/ 0 w 125"/>
                    <a:gd name="T1" fmla="*/ 28458 h 9"/>
                    <a:gd name="T2" fmla="*/ 35304 w 125"/>
                    <a:gd name="T3" fmla="*/ 17075 h 9"/>
                    <a:gd name="T4" fmla="*/ 68390 w 125"/>
                    <a:gd name="T5" fmla="*/ 0 h 9"/>
                    <a:gd name="T6" fmla="*/ 206419 w 125"/>
                    <a:gd name="T7" fmla="*/ 10245 h 9"/>
                    <a:gd name="T8" fmla="*/ 0 w 125"/>
                    <a:gd name="T9" fmla="*/ 28458 h 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25" h="9">
                      <a:moveTo>
                        <a:pt x="0" y="5"/>
                      </a:moveTo>
                      <a:cubicBezTo>
                        <a:pt x="7" y="4"/>
                        <a:pt x="13" y="5"/>
                        <a:pt x="21" y="3"/>
                      </a:cubicBezTo>
                      <a:cubicBezTo>
                        <a:pt x="28" y="1"/>
                        <a:pt x="35" y="0"/>
                        <a:pt x="41" y="0"/>
                      </a:cubicBezTo>
                      <a:cubicBezTo>
                        <a:pt x="74" y="0"/>
                        <a:pt x="85" y="9"/>
                        <a:pt x="125" y="2"/>
                      </a:cubicBezTo>
                      <a:lnTo>
                        <a:pt x="0" y="5"/>
                      </a:lnTo>
                      <a:close/>
                    </a:path>
                  </a:pathLst>
                </a:custGeom>
                <a:solidFill>
                  <a:srgbClr val="7A7878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078" name="Freeform 421"/>
                <p:cNvSpPr>
                  <a:spLocks noChangeArrowheads="1"/>
                </p:cNvSpPr>
                <p:nvPr/>
              </p:nvSpPr>
              <p:spPr bwMode="auto">
                <a:xfrm>
                  <a:off x="2001" y="3373"/>
                  <a:ext cx="172" cy="15"/>
                </a:xfrm>
                <a:custGeom>
                  <a:avLst/>
                  <a:gdLst>
                    <a:gd name="T0" fmla="*/ 0 w 125"/>
                    <a:gd name="T1" fmla="*/ 28458 h 9"/>
                    <a:gd name="T2" fmla="*/ 35304 w 125"/>
                    <a:gd name="T3" fmla="*/ 17075 h 9"/>
                    <a:gd name="T4" fmla="*/ 68390 w 125"/>
                    <a:gd name="T5" fmla="*/ 0 h 9"/>
                    <a:gd name="T6" fmla="*/ 206419 w 125"/>
                    <a:gd name="T7" fmla="*/ 10245 h 9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125" h="9">
                      <a:moveTo>
                        <a:pt x="0" y="5"/>
                      </a:moveTo>
                      <a:cubicBezTo>
                        <a:pt x="7" y="4"/>
                        <a:pt x="13" y="5"/>
                        <a:pt x="21" y="3"/>
                      </a:cubicBezTo>
                      <a:cubicBezTo>
                        <a:pt x="28" y="1"/>
                        <a:pt x="35" y="0"/>
                        <a:pt x="41" y="0"/>
                      </a:cubicBezTo>
                      <a:cubicBezTo>
                        <a:pt x="74" y="0"/>
                        <a:pt x="85" y="9"/>
                        <a:pt x="125" y="2"/>
                      </a:cubicBezTo>
                    </a:path>
                  </a:pathLst>
                </a:custGeom>
                <a:noFill/>
                <a:ln w="9525" cap="sq">
                  <a:solidFill>
                    <a:srgbClr val="C1C0B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079" name="Freeform 422"/>
                <p:cNvSpPr>
                  <a:spLocks noChangeArrowheads="1"/>
                </p:cNvSpPr>
                <p:nvPr/>
              </p:nvSpPr>
              <p:spPr bwMode="auto">
                <a:xfrm>
                  <a:off x="1954" y="3408"/>
                  <a:ext cx="52" cy="8"/>
                </a:xfrm>
                <a:custGeom>
                  <a:avLst/>
                  <a:gdLst>
                    <a:gd name="T0" fmla="*/ 0 w 38"/>
                    <a:gd name="T1" fmla="*/ 23373 h 5"/>
                    <a:gd name="T2" fmla="*/ 31244 w 38"/>
                    <a:gd name="T3" fmla="*/ 23373 h 5"/>
                    <a:gd name="T4" fmla="*/ 64484 w 38"/>
                    <a:gd name="T5" fmla="*/ 42061 h 5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38" h="5">
                      <a:moveTo>
                        <a:pt x="0" y="2"/>
                      </a:moveTo>
                      <a:cubicBezTo>
                        <a:pt x="7" y="2"/>
                        <a:pt x="16" y="0"/>
                        <a:pt x="18" y="2"/>
                      </a:cubicBezTo>
                      <a:cubicBezTo>
                        <a:pt x="22" y="4"/>
                        <a:pt x="29" y="5"/>
                        <a:pt x="38" y="4"/>
                      </a:cubicBezTo>
                    </a:path>
                  </a:pathLst>
                </a:custGeom>
                <a:noFill/>
                <a:ln w="9525" cap="sq">
                  <a:solidFill>
                    <a:srgbClr val="C1C0B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080" name="Freeform 423"/>
                <p:cNvSpPr>
                  <a:spLocks noChangeArrowheads="1"/>
                </p:cNvSpPr>
                <p:nvPr/>
              </p:nvSpPr>
              <p:spPr bwMode="auto">
                <a:xfrm>
                  <a:off x="2010" y="3341"/>
                  <a:ext cx="172" cy="12"/>
                </a:xfrm>
                <a:custGeom>
                  <a:avLst/>
                  <a:gdLst>
                    <a:gd name="T0" fmla="*/ 0 w 125"/>
                    <a:gd name="T1" fmla="*/ 9869 h 8"/>
                    <a:gd name="T2" fmla="*/ 59172 w 125"/>
                    <a:gd name="T3" fmla="*/ 11555 h 8"/>
                    <a:gd name="T4" fmla="*/ 155046 w 125"/>
                    <a:gd name="T5" fmla="*/ 4374 h 8"/>
                    <a:gd name="T6" fmla="*/ 206419 w 125"/>
                    <a:gd name="T7" fmla="*/ 11555 h 8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125" h="8">
                      <a:moveTo>
                        <a:pt x="0" y="4"/>
                      </a:moveTo>
                      <a:cubicBezTo>
                        <a:pt x="8" y="8"/>
                        <a:pt x="25" y="3"/>
                        <a:pt x="36" y="5"/>
                      </a:cubicBezTo>
                      <a:cubicBezTo>
                        <a:pt x="51" y="8"/>
                        <a:pt x="73" y="4"/>
                        <a:pt x="94" y="2"/>
                      </a:cubicBezTo>
                      <a:cubicBezTo>
                        <a:pt x="108" y="0"/>
                        <a:pt x="113" y="5"/>
                        <a:pt x="125" y="5"/>
                      </a:cubicBezTo>
                    </a:path>
                  </a:pathLst>
                </a:custGeom>
                <a:noFill/>
                <a:ln w="9525" cap="sq">
                  <a:solidFill>
                    <a:srgbClr val="C1C0B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081" name="Freeform 424"/>
                <p:cNvSpPr>
                  <a:spLocks noChangeArrowheads="1"/>
                </p:cNvSpPr>
                <p:nvPr/>
              </p:nvSpPr>
              <p:spPr bwMode="auto">
                <a:xfrm>
                  <a:off x="1954" y="3351"/>
                  <a:ext cx="63" cy="15"/>
                </a:xfrm>
                <a:custGeom>
                  <a:avLst/>
                  <a:gdLst>
                    <a:gd name="T0" fmla="*/ 1733 w 46"/>
                    <a:gd name="T1" fmla="*/ 0 h 9"/>
                    <a:gd name="T2" fmla="*/ 1733 w 46"/>
                    <a:gd name="T3" fmla="*/ 0 h 9"/>
                    <a:gd name="T4" fmla="*/ 0 w 46"/>
                    <a:gd name="T5" fmla="*/ 6147 h 9"/>
                    <a:gd name="T6" fmla="*/ 0 w 46"/>
                    <a:gd name="T7" fmla="*/ 6147 h 9"/>
                    <a:gd name="T8" fmla="*/ 1733 w 46"/>
                    <a:gd name="T9" fmla="*/ 0 h 9"/>
                    <a:gd name="T10" fmla="*/ 1733 w 46"/>
                    <a:gd name="T11" fmla="*/ 0 h 9"/>
                    <a:gd name="T12" fmla="*/ 1733 w 46"/>
                    <a:gd name="T13" fmla="*/ 0 h 9"/>
                    <a:gd name="T14" fmla="*/ 1733 w 46"/>
                    <a:gd name="T15" fmla="*/ 0 h 9"/>
                    <a:gd name="T16" fmla="*/ 1733 w 46"/>
                    <a:gd name="T17" fmla="*/ 0 h 9"/>
                    <a:gd name="T18" fmla="*/ 50055 w 46"/>
                    <a:gd name="T19" fmla="*/ 35903 h 9"/>
                    <a:gd name="T20" fmla="*/ 50055 w 46"/>
                    <a:gd name="T21" fmla="*/ 42153 h 9"/>
                    <a:gd name="T22" fmla="*/ 0 w 46"/>
                    <a:gd name="T23" fmla="*/ 6147 h 9"/>
                    <a:gd name="T24" fmla="*/ 1733 w 46"/>
                    <a:gd name="T25" fmla="*/ 0 h 9"/>
                    <a:gd name="T26" fmla="*/ 50055 w 46"/>
                    <a:gd name="T27" fmla="*/ 35903 h 9"/>
                    <a:gd name="T28" fmla="*/ 76214 w 46"/>
                    <a:gd name="T29" fmla="*/ 42153 h 9"/>
                    <a:gd name="T30" fmla="*/ 74111 w 46"/>
                    <a:gd name="T31" fmla="*/ 53758 h 9"/>
                    <a:gd name="T32" fmla="*/ 50055 w 46"/>
                    <a:gd name="T33" fmla="*/ 42153 h 9"/>
                    <a:gd name="T34" fmla="*/ 50055 w 46"/>
                    <a:gd name="T35" fmla="*/ 35903 h 9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0" t="0" r="r" b="b"/>
                  <a:pathLst>
                    <a:path w="46" h="9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1"/>
                      </a:lnTo>
                      <a:lnTo>
                        <a:pt x="1" y="0"/>
                      </a:lnTo>
                      <a:close/>
                      <a:moveTo>
                        <a:pt x="1" y="0"/>
                      </a:moveTo>
                      <a:lnTo>
                        <a:pt x="1" y="0"/>
                      </a:lnTo>
                      <a:close/>
                      <a:moveTo>
                        <a:pt x="1" y="0"/>
                      </a:moveTo>
                      <a:cubicBezTo>
                        <a:pt x="7" y="5"/>
                        <a:pt x="18" y="5"/>
                        <a:pt x="30" y="6"/>
                      </a:cubicBezTo>
                      <a:lnTo>
                        <a:pt x="30" y="7"/>
                      </a:lnTo>
                      <a:cubicBezTo>
                        <a:pt x="18" y="7"/>
                        <a:pt x="6" y="6"/>
                        <a:pt x="0" y="1"/>
                      </a:cubicBezTo>
                      <a:lnTo>
                        <a:pt x="1" y="0"/>
                      </a:lnTo>
                      <a:close/>
                      <a:moveTo>
                        <a:pt x="30" y="6"/>
                      </a:moveTo>
                      <a:cubicBezTo>
                        <a:pt x="35" y="6"/>
                        <a:pt x="41" y="7"/>
                        <a:pt x="46" y="7"/>
                      </a:cubicBezTo>
                      <a:lnTo>
                        <a:pt x="45" y="9"/>
                      </a:lnTo>
                      <a:cubicBezTo>
                        <a:pt x="40" y="8"/>
                        <a:pt x="35" y="8"/>
                        <a:pt x="30" y="7"/>
                      </a:cubicBezTo>
                      <a:lnTo>
                        <a:pt x="30" y="6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082" name="Freeform 425"/>
                <p:cNvSpPr>
                  <a:spLocks noChangeArrowheads="1"/>
                </p:cNvSpPr>
                <p:nvPr/>
              </p:nvSpPr>
              <p:spPr bwMode="auto">
                <a:xfrm>
                  <a:off x="1821" y="3043"/>
                  <a:ext cx="189" cy="30"/>
                </a:xfrm>
                <a:custGeom>
                  <a:avLst/>
                  <a:gdLst>
                    <a:gd name="T0" fmla="*/ 232522 w 137"/>
                    <a:gd name="T1" fmla="*/ 105495 h 18"/>
                    <a:gd name="T2" fmla="*/ 215946 w 137"/>
                    <a:gd name="T3" fmla="*/ 99730 h 18"/>
                    <a:gd name="T4" fmla="*/ 117180 w 137"/>
                    <a:gd name="T5" fmla="*/ 10245 h 18"/>
                    <a:gd name="T6" fmla="*/ 0 w 137"/>
                    <a:gd name="T7" fmla="*/ 0 h 18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137" h="18">
                      <a:moveTo>
                        <a:pt x="137" y="18"/>
                      </a:moveTo>
                      <a:cubicBezTo>
                        <a:pt x="134" y="18"/>
                        <a:pt x="130" y="18"/>
                        <a:pt x="127" y="17"/>
                      </a:cubicBezTo>
                      <a:cubicBezTo>
                        <a:pt x="107" y="12"/>
                        <a:pt x="93" y="4"/>
                        <a:pt x="69" y="2"/>
                      </a:cubicBezTo>
                      <a:cubicBezTo>
                        <a:pt x="62" y="2"/>
                        <a:pt x="8" y="0"/>
                        <a:pt x="0" y="0"/>
                      </a:cubicBezTo>
                    </a:path>
                  </a:pathLst>
                </a:custGeom>
                <a:noFill/>
                <a:ln w="9525" cap="sq">
                  <a:solidFill>
                    <a:srgbClr val="C1C0B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083" name="Freeform 426"/>
                <p:cNvSpPr>
                  <a:spLocks noChangeArrowheads="1"/>
                </p:cNvSpPr>
                <p:nvPr/>
              </p:nvSpPr>
              <p:spPr bwMode="auto">
                <a:xfrm>
                  <a:off x="1824" y="3058"/>
                  <a:ext cx="74" cy="11"/>
                </a:xfrm>
                <a:custGeom>
                  <a:avLst/>
                  <a:gdLst>
                    <a:gd name="T0" fmla="*/ 0 w 54"/>
                    <a:gd name="T1" fmla="*/ 9982 h 7"/>
                    <a:gd name="T2" fmla="*/ 87317 w 54"/>
                    <a:gd name="T3" fmla="*/ 40582 h 7"/>
                    <a:gd name="T4" fmla="*/ 0 w 54"/>
                    <a:gd name="T5" fmla="*/ 9982 h 7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4" h="7">
                      <a:moveTo>
                        <a:pt x="0" y="2"/>
                      </a:moveTo>
                      <a:cubicBezTo>
                        <a:pt x="23" y="0"/>
                        <a:pt x="41" y="2"/>
                        <a:pt x="54" y="7"/>
                      </a:cubicBez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7A7878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084" name="Freeform 427"/>
                <p:cNvSpPr>
                  <a:spLocks noChangeArrowheads="1"/>
                </p:cNvSpPr>
                <p:nvPr/>
              </p:nvSpPr>
              <p:spPr bwMode="auto">
                <a:xfrm>
                  <a:off x="1824" y="3058"/>
                  <a:ext cx="74" cy="11"/>
                </a:xfrm>
                <a:custGeom>
                  <a:avLst/>
                  <a:gdLst>
                    <a:gd name="T0" fmla="*/ 0 w 54"/>
                    <a:gd name="T1" fmla="*/ 9982 h 7"/>
                    <a:gd name="T2" fmla="*/ 87317 w 54"/>
                    <a:gd name="T3" fmla="*/ 40582 h 7"/>
                    <a:gd name="T4" fmla="*/ 0 60000 65536"/>
                    <a:gd name="T5" fmla="*/ 0 60000 65536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0" t="0" r="r" b="b"/>
                  <a:pathLst>
                    <a:path w="54" h="7">
                      <a:moveTo>
                        <a:pt x="0" y="2"/>
                      </a:moveTo>
                      <a:cubicBezTo>
                        <a:pt x="23" y="0"/>
                        <a:pt x="41" y="2"/>
                        <a:pt x="54" y="7"/>
                      </a:cubicBezTo>
                    </a:path>
                  </a:pathLst>
                </a:custGeom>
                <a:noFill/>
                <a:ln w="9525" cap="sq">
                  <a:solidFill>
                    <a:srgbClr val="C1C0B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085" name="Freeform 428"/>
                <p:cNvSpPr>
                  <a:spLocks noChangeArrowheads="1"/>
                </p:cNvSpPr>
                <p:nvPr/>
              </p:nvSpPr>
              <p:spPr bwMode="auto">
                <a:xfrm>
                  <a:off x="1800" y="3112"/>
                  <a:ext cx="74" cy="11"/>
                </a:xfrm>
                <a:custGeom>
                  <a:avLst/>
                  <a:gdLst>
                    <a:gd name="T0" fmla="*/ 0 w 54"/>
                    <a:gd name="T1" fmla="*/ 17125 h 7"/>
                    <a:gd name="T2" fmla="*/ 87317 w 54"/>
                    <a:gd name="T3" fmla="*/ 40582 h 7"/>
                    <a:gd name="T4" fmla="*/ 0 w 54"/>
                    <a:gd name="T5" fmla="*/ 17125 h 7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4" h="7">
                      <a:moveTo>
                        <a:pt x="0" y="3"/>
                      </a:moveTo>
                      <a:cubicBezTo>
                        <a:pt x="23" y="0"/>
                        <a:pt x="41" y="3"/>
                        <a:pt x="54" y="7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solidFill>
                  <a:srgbClr val="7A7878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086" name="Freeform 429"/>
                <p:cNvSpPr>
                  <a:spLocks noChangeArrowheads="1"/>
                </p:cNvSpPr>
                <p:nvPr/>
              </p:nvSpPr>
              <p:spPr bwMode="auto">
                <a:xfrm>
                  <a:off x="1800" y="3112"/>
                  <a:ext cx="74" cy="11"/>
                </a:xfrm>
                <a:custGeom>
                  <a:avLst/>
                  <a:gdLst>
                    <a:gd name="T0" fmla="*/ 0 w 54"/>
                    <a:gd name="T1" fmla="*/ 17125 h 7"/>
                    <a:gd name="T2" fmla="*/ 87317 w 54"/>
                    <a:gd name="T3" fmla="*/ 40582 h 7"/>
                    <a:gd name="T4" fmla="*/ 0 60000 65536"/>
                    <a:gd name="T5" fmla="*/ 0 60000 65536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0" t="0" r="r" b="b"/>
                  <a:pathLst>
                    <a:path w="54" h="7">
                      <a:moveTo>
                        <a:pt x="0" y="3"/>
                      </a:moveTo>
                      <a:cubicBezTo>
                        <a:pt x="23" y="0"/>
                        <a:pt x="41" y="3"/>
                        <a:pt x="54" y="7"/>
                      </a:cubicBezTo>
                    </a:path>
                  </a:pathLst>
                </a:custGeom>
                <a:noFill/>
                <a:ln w="9525" cap="sq">
                  <a:solidFill>
                    <a:srgbClr val="C1C0B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087" name="Freeform 430"/>
                <p:cNvSpPr>
                  <a:spLocks noChangeArrowheads="1"/>
                </p:cNvSpPr>
                <p:nvPr/>
              </p:nvSpPr>
              <p:spPr bwMode="auto">
                <a:xfrm>
                  <a:off x="1813" y="3069"/>
                  <a:ext cx="36" cy="6"/>
                </a:xfrm>
                <a:custGeom>
                  <a:avLst/>
                  <a:gdLst>
                    <a:gd name="T0" fmla="*/ 32720 w 27"/>
                    <a:gd name="T1" fmla="*/ 21396 h 4"/>
                    <a:gd name="T2" fmla="*/ 16852 w 27"/>
                    <a:gd name="T3" fmla="*/ 16131 h 4"/>
                    <a:gd name="T4" fmla="*/ 16852 w 27"/>
                    <a:gd name="T5" fmla="*/ 12230 h 4"/>
                    <a:gd name="T6" fmla="*/ 32720 w 27"/>
                    <a:gd name="T7" fmla="*/ 16131 h 4"/>
                    <a:gd name="T8" fmla="*/ 32720 w 27"/>
                    <a:gd name="T9" fmla="*/ 21396 h 4"/>
                    <a:gd name="T10" fmla="*/ 16852 w 27"/>
                    <a:gd name="T11" fmla="*/ 16131 h 4"/>
                    <a:gd name="T12" fmla="*/ 7180 w 27"/>
                    <a:gd name="T13" fmla="*/ 12230 h 4"/>
                    <a:gd name="T14" fmla="*/ 7180 w 27"/>
                    <a:gd name="T15" fmla="*/ 6987 h 4"/>
                    <a:gd name="T16" fmla="*/ 16852 w 27"/>
                    <a:gd name="T17" fmla="*/ 12230 h 4"/>
                    <a:gd name="T18" fmla="*/ 16852 w 27"/>
                    <a:gd name="T19" fmla="*/ 16131 h 4"/>
                    <a:gd name="T20" fmla="*/ 7180 w 27"/>
                    <a:gd name="T21" fmla="*/ 12230 h 4"/>
                    <a:gd name="T22" fmla="*/ 7180 w 27"/>
                    <a:gd name="T23" fmla="*/ 12230 h 4"/>
                    <a:gd name="T24" fmla="*/ 7180 w 27"/>
                    <a:gd name="T25" fmla="*/ 12230 h 4"/>
                    <a:gd name="T26" fmla="*/ 7180 w 27"/>
                    <a:gd name="T27" fmla="*/ 6987 h 4"/>
                    <a:gd name="T28" fmla="*/ 7180 w 27"/>
                    <a:gd name="T29" fmla="*/ 12230 h 4"/>
                    <a:gd name="T30" fmla="*/ 7180 w 27"/>
                    <a:gd name="T31" fmla="*/ 12230 h 4"/>
                    <a:gd name="T32" fmla="*/ 7180 w 27"/>
                    <a:gd name="T33" fmla="*/ 12230 h 4"/>
                    <a:gd name="T34" fmla="*/ 7180 w 27"/>
                    <a:gd name="T35" fmla="*/ 6987 h 4"/>
                    <a:gd name="T36" fmla="*/ 7180 w 27"/>
                    <a:gd name="T37" fmla="*/ 6987 h 4"/>
                    <a:gd name="T38" fmla="*/ 7180 w 27"/>
                    <a:gd name="T39" fmla="*/ 12230 h 4"/>
                    <a:gd name="T40" fmla="*/ 7180 w 27"/>
                    <a:gd name="T41" fmla="*/ 6987 h 4"/>
                    <a:gd name="T42" fmla="*/ 7180 w 27"/>
                    <a:gd name="T43" fmla="*/ 6987 h 4"/>
                    <a:gd name="T44" fmla="*/ 7180 w 27"/>
                    <a:gd name="T45" fmla="*/ 6987 h 4"/>
                    <a:gd name="T46" fmla="*/ 7180 w 27"/>
                    <a:gd name="T47" fmla="*/ 12230 h 4"/>
                    <a:gd name="T48" fmla="*/ 4956 w 27"/>
                    <a:gd name="T49" fmla="*/ 12230 h 4"/>
                    <a:gd name="T50" fmla="*/ 3577 w 27"/>
                    <a:gd name="T51" fmla="*/ 6987 h 4"/>
                    <a:gd name="T52" fmla="*/ 7180 w 27"/>
                    <a:gd name="T53" fmla="*/ 6987 h 4"/>
                    <a:gd name="T54" fmla="*/ 7180 w 27"/>
                    <a:gd name="T55" fmla="*/ 12230 h 4"/>
                    <a:gd name="T56" fmla="*/ 4956 w 27"/>
                    <a:gd name="T57" fmla="*/ 12230 h 4"/>
                    <a:gd name="T58" fmla="*/ 0 w 27"/>
                    <a:gd name="T59" fmla="*/ 16131 h 4"/>
                    <a:gd name="T60" fmla="*/ 1349 w 27"/>
                    <a:gd name="T61" fmla="*/ 6987 h 4"/>
                    <a:gd name="T62" fmla="*/ 3577 w 27"/>
                    <a:gd name="T63" fmla="*/ 6987 h 4"/>
                    <a:gd name="T64" fmla="*/ 4956 w 27"/>
                    <a:gd name="T65" fmla="*/ 12230 h 4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27" h="4">
                      <a:moveTo>
                        <a:pt x="27" y="4"/>
                      </a:moveTo>
                      <a:cubicBezTo>
                        <a:pt x="22" y="4"/>
                        <a:pt x="18" y="4"/>
                        <a:pt x="14" y="3"/>
                      </a:cubicBezTo>
                      <a:lnTo>
                        <a:pt x="14" y="2"/>
                      </a:lnTo>
                      <a:cubicBezTo>
                        <a:pt x="18" y="2"/>
                        <a:pt x="22" y="3"/>
                        <a:pt x="27" y="3"/>
                      </a:cubicBezTo>
                      <a:lnTo>
                        <a:pt x="27" y="4"/>
                      </a:lnTo>
                      <a:close/>
                      <a:moveTo>
                        <a:pt x="14" y="3"/>
                      </a:moveTo>
                      <a:cubicBezTo>
                        <a:pt x="11" y="3"/>
                        <a:pt x="9" y="2"/>
                        <a:pt x="6" y="2"/>
                      </a:cubicBezTo>
                      <a:lnTo>
                        <a:pt x="6" y="1"/>
                      </a:lnTo>
                      <a:cubicBezTo>
                        <a:pt x="9" y="1"/>
                        <a:pt x="11" y="1"/>
                        <a:pt x="14" y="2"/>
                      </a:cubicBezTo>
                      <a:lnTo>
                        <a:pt x="14" y="3"/>
                      </a:lnTo>
                      <a:close/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6" y="1"/>
                      </a:lnTo>
                      <a:lnTo>
                        <a:pt x="6" y="2"/>
                      </a:lnTo>
                      <a:close/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6" y="1"/>
                      </a:lnTo>
                      <a:lnTo>
                        <a:pt x="6" y="2"/>
                      </a:lnTo>
                      <a:close/>
                      <a:moveTo>
                        <a:pt x="6" y="1"/>
                      </a:moveTo>
                      <a:lnTo>
                        <a:pt x="6" y="1"/>
                      </a:lnTo>
                      <a:close/>
                      <a:moveTo>
                        <a:pt x="6" y="2"/>
                      </a:moveTo>
                      <a:cubicBezTo>
                        <a:pt x="5" y="2"/>
                        <a:pt x="5" y="2"/>
                        <a:pt x="4" y="2"/>
                      </a:cubicBezTo>
                      <a:lnTo>
                        <a:pt x="3" y="1"/>
                      </a:lnTo>
                      <a:cubicBezTo>
                        <a:pt x="4" y="1"/>
                        <a:pt x="5" y="0"/>
                        <a:pt x="6" y="1"/>
                      </a:cubicBezTo>
                      <a:lnTo>
                        <a:pt x="6" y="2"/>
                      </a:lnTo>
                      <a:close/>
                      <a:moveTo>
                        <a:pt x="4" y="2"/>
                      </a:moveTo>
                      <a:cubicBezTo>
                        <a:pt x="3" y="2"/>
                        <a:pt x="1" y="3"/>
                        <a:pt x="0" y="3"/>
                      </a:cubicBezTo>
                      <a:lnTo>
                        <a:pt x="1" y="1"/>
                      </a:lnTo>
                      <a:cubicBezTo>
                        <a:pt x="1" y="1"/>
                        <a:pt x="2" y="1"/>
                        <a:pt x="3" y="1"/>
                      </a:cubicBezTo>
                      <a:lnTo>
                        <a:pt x="4" y="2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088" name="Freeform 431"/>
                <p:cNvSpPr>
                  <a:spLocks noChangeArrowheads="1"/>
                </p:cNvSpPr>
                <p:nvPr/>
              </p:nvSpPr>
              <p:spPr bwMode="auto">
                <a:xfrm>
                  <a:off x="1821" y="3019"/>
                  <a:ext cx="38" cy="6"/>
                </a:xfrm>
                <a:custGeom>
                  <a:avLst/>
                  <a:gdLst>
                    <a:gd name="T0" fmla="*/ 41421 w 28"/>
                    <a:gd name="T1" fmla="*/ 21396 h 4"/>
                    <a:gd name="T2" fmla="*/ 16373 w 28"/>
                    <a:gd name="T3" fmla="*/ 12230 h 4"/>
                    <a:gd name="T4" fmla="*/ 17917 w 28"/>
                    <a:gd name="T5" fmla="*/ 6987 h 4"/>
                    <a:gd name="T6" fmla="*/ 41421 w 28"/>
                    <a:gd name="T7" fmla="*/ 16131 h 4"/>
                    <a:gd name="T8" fmla="*/ 41421 w 28"/>
                    <a:gd name="T9" fmla="*/ 21396 h 4"/>
                    <a:gd name="T10" fmla="*/ 16373 w 28"/>
                    <a:gd name="T11" fmla="*/ 12230 h 4"/>
                    <a:gd name="T12" fmla="*/ 8736 w 28"/>
                    <a:gd name="T13" fmla="*/ 6987 h 4"/>
                    <a:gd name="T14" fmla="*/ 8736 w 28"/>
                    <a:gd name="T15" fmla="*/ 0 h 4"/>
                    <a:gd name="T16" fmla="*/ 17917 w 28"/>
                    <a:gd name="T17" fmla="*/ 6987 h 4"/>
                    <a:gd name="T18" fmla="*/ 16373 w 28"/>
                    <a:gd name="T19" fmla="*/ 12230 h 4"/>
                    <a:gd name="T20" fmla="*/ 8736 w 28"/>
                    <a:gd name="T21" fmla="*/ 0 h 4"/>
                    <a:gd name="T22" fmla="*/ 8736 w 28"/>
                    <a:gd name="T23" fmla="*/ 0 h 4"/>
                    <a:gd name="T24" fmla="*/ 8736 w 28"/>
                    <a:gd name="T25" fmla="*/ 0 h 4"/>
                    <a:gd name="T26" fmla="*/ 8736 w 28"/>
                    <a:gd name="T27" fmla="*/ 6987 h 4"/>
                    <a:gd name="T28" fmla="*/ 8736 w 28"/>
                    <a:gd name="T29" fmla="*/ 0 h 4"/>
                    <a:gd name="T30" fmla="*/ 8736 w 28"/>
                    <a:gd name="T31" fmla="*/ 6987 h 4"/>
                    <a:gd name="T32" fmla="*/ 8736 w 28"/>
                    <a:gd name="T33" fmla="*/ 6987 h 4"/>
                    <a:gd name="T34" fmla="*/ 8736 w 28"/>
                    <a:gd name="T35" fmla="*/ 0 h 4"/>
                    <a:gd name="T36" fmla="*/ 8736 w 28"/>
                    <a:gd name="T37" fmla="*/ 0 h 4"/>
                    <a:gd name="T38" fmla="*/ 8736 w 28"/>
                    <a:gd name="T39" fmla="*/ 6987 h 4"/>
                    <a:gd name="T40" fmla="*/ 8736 w 28"/>
                    <a:gd name="T41" fmla="*/ 0 h 4"/>
                    <a:gd name="T42" fmla="*/ 8736 w 28"/>
                    <a:gd name="T43" fmla="*/ 0 h 4"/>
                    <a:gd name="T44" fmla="*/ 8736 w 28"/>
                    <a:gd name="T45" fmla="*/ 6987 h 4"/>
                    <a:gd name="T46" fmla="*/ 8736 w 28"/>
                    <a:gd name="T47" fmla="*/ 0 h 4"/>
                    <a:gd name="T48" fmla="*/ 8736 w 28"/>
                    <a:gd name="T49" fmla="*/ 6987 h 4"/>
                    <a:gd name="T50" fmla="*/ 7105 w 28"/>
                    <a:gd name="T51" fmla="*/ 6987 h 4"/>
                    <a:gd name="T52" fmla="*/ 6642 w 28"/>
                    <a:gd name="T53" fmla="*/ 0 h 4"/>
                    <a:gd name="T54" fmla="*/ 8736 w 28"/>
                    <a:gd name="T55" fmla="*/ 0 h 4"/>
                    <a:gd name="T56" fmla="*/ 8736 w 28"/>
                    <a:gd name="T57" fmla="*/ 6987 h 4"/>
                    <a:gd name="T58" fmla="*/ 7105 w 28"/>
                    <a:gd name="T59" fmla="*/ 6987 h 4"/>
                    <a:gd name="T60" fmla="*/ 0 w 28"/>
                    <a:gd name="T61" fmla="*/ 12230 h 4"/>
                    <a:gd name="T62" fmla="*/ 1597 w 28"/>
                    <a:gd name="T63" fmla="*/ 6987 h 4"/>
                    <a:gd name="T64" fmla="*/ 6642 w 28"/>
                    <a:gd name="T65" fmla="*/ 0 h 4"/>
                    <a:gd name="T66" fmla="*/ 7105 w 28"/>
                    <a:gd name="T67" fmla="*/ 6987 h 4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</a:gdLst>
                  <a:ahLst/>
                  <a:cxnLst>
                    <a:cxn ang="T68">
                      <a:pos x="T0" y="T1"/>
                    </a:cxn>
                    <a:cxn ang="T69">
                      <a:pos x="T2" y="T3"/>
                    </a:cxn>
                    <a:cxn ang="T70">
                      <a:pos x="T4" y="T5"/>
                    </a:cxn>
                    <a:cxn ang="T71">
                      <a:pos x="T6" y="T7"/>
                    </a:cxn>
                    <a:cxn ang="T72">
                      <a:pos x="T8" y="T9"/>
                    </a:cxn>
                    <a:cxn ang="T73">
                      <a:pos x="T10" y="T11"/>
                    </a:cxn>
                    <a:cxn ang="T74">
                      <a:pos x="T12" y="T13"/>
                    </a:cxn>
                    <a:cxn ang="T75">
                      <a:pos x="T14" y="T15"/>
                    </a:cxn>
                    <a:cxn ang="T76">
                      <a:pos x="T16" y="T17"/>
                    </a:cxn>
                    <a:cxn ang="T77">
                      <a:pos x="T18" y="T19"/>
                    </a:cxn>
                    <a:cxn ang="T78">
                      <a:pos x="T20" y="T21"/>
                    </a:cxn>
                    <a:cxn ang="T79">
                      <a:pos x="T22" y="T23"/>
                    </a:cxn>
                    <a:cxn ang="T80">
                      <a:pos x="T24" y="T25"/>
                    </a:cxn>
                    <a:cxn ang="T81">
                      <a:pos x="T26" y="T27"/>
                    </a:cxn>
                    <a:cxn ang="T82">
                      <a:pos x="T28" y="T29"/>
                    </a:cxn>
                    <a:cxn ang="T83">
                      <a:pos x="T30" y="T31"/>
                    </a:cxn>
                    <a:cxn ang="T84">
                      <a:pos x="T32" y="T33"/>
                    </a:cxn>
                    <a:cxn ang="T85">
                      <a:pos x="T34" y="T35"/>
                    </a:cxn>
                    <a:cxn ang="T86">
                      <a:pos x="T36" y="T37"/>
                    </a:cxn>
                    <a:cxn ang="T87">
                      <a:pos x="T38" y="T39"/>
                    </a:cxn>
                    <a:cxn ang="T88">
                      <a:pos x="T40" y="T41"/>
                    </a:cxn>
                    <a:cxn ang="T89">
                      <a:pos x="T42" y="T43"/>
                    </a:cxn>
                    <a:cxn ang="T90">
                      <a:pos x="T44" y="T45"/>
                    </a:cxn>
                    <a:cxn ang="T91">
                      <a:pos x="T46" y="T47"/>
                    </a:cxn>
                    <a:cxn ang="T92">
                      <a:pos x="T48" y="T49"/>
                    </a:cxn>
                    <a:cxn ang="T93">
                      <a:pos x="T50" y="T51"/>
                    </a:cxn>
                    <a:cxn ang="T94">
                      <a:pos x="T52" y="T53"/>
                    </a:cxn>
                    <a:cxn ang="T95">
                      <a:pos x="T54" y="T55"/>
                    </a:cxn>
                    <a:cxn ang="T96">
                      <a:pos x="T56" y="T57"/>
                    </a:cxn>
                    <a:cxn ang="T97">
                      <a:pos x="T58" y="T59"/>
                    </a:cxn>
                    <a:cxn ang="T98">
                      <a:pos x="T60" y="T61"/>
                    </a:cxn>
                    <a:cxn ang="T99">
                      <a:pos x="T62" y="T63"/>
                    </a:cxn>
                    <a:cxn ang="T100">
                      <a:pos x="T64" y="T65"/>
                    </a:cxn>
                    <a:cxn ang="T101">
                      <a:pos x="T66" y="T67"/>
                    </a:cxn>
                  </a:cxnLst>
                  <a:rect l="0" t="0" r="r" b="b"/>
                  <a:pathLst>
                    <a:path w="28" h="4">
                      <a:moveTo>
                        <a:pt x="28" y="4"/>
                      </a:moveTo>
                      <a:cubicBezTo>
                        <a:pt x="21" y="4"/>
                        <a:pt x="16" y="3"/>
                        <a:pt x="11" y="2"/>
                      </a:cubicBezTo>
                      <a:lnTo>
                        <a:pt x="12" y="1"/>
                      </a:lnTo>
                      <a:cubicBezTo>
                        <a:pt x="17" y="2"/>
                        <a:pt x="22" y="3"/>
                        <a:pt x="28" y="3"/>
                      </a:cubicBezTo>
                      <a:lnTo>
                        <a:pt x="28" y="4"/>
                      </a:lnTo>
                      <a:close/>
                      <a:moveTo>
                        <a:pt x="11" y="2"/>
                      </a:moveTo>
                      <a:cubicBezTo>
                        <a:pt x="9" y="2"/>
                        <a:pt x="8" y="1"/>
                        <a:pt x="6" y="1"/>
                      </a:cubicBezTo>
                      <a:lnTo>
                        <a:pt x="6" y="0"/>
                      </a:lnTo>
                      <a:cubicBezTo>
                        <a:pt x="8" y="0"/>
                        <a:pt x="10" y="1"/>
                        <a:pt x="12" y="1"/>
                      </a:cubicBezTo>
                      <a:lnTo>
                        <a:pt x="11" y="2"/>
                      </a:lnTo>
                      <a:close/>
                      <a:moveTo>
                        <a:pt x="6" y="0"/>
                      </a:moveTo>
                      <a:lnTo>
                        <a:pt x="6" y="0"/>
                      </a:lnTo>
                      <a:lnTo>
                        <a:pt x="6" y="1"/>
                      </a:lnTo>
                      <a:lnTo>
                        <a:pt x="6" y="0"/>
                      </a:lnTo>
                      <a:close/>
                      <a:moveTo>
                        <a:pt x="6" y="1"/>
                      </a:moveTo>
                      <a:lnTo>
                        <a:pt x="6" y="1"/>
                      </a:lnTo>
                      <a:lnTo>
                        <a:pt x="6" y="0"/>
                      </a:lnTo>
                      <a:lnTo>
                        <a:pt x="6" y="1"/>
                      </a:lnTo>
                      <a:close/>
                      <a:moveTo>
                        <a:pt x="6" y="0"/>
                      </a:moveTo>
                      <a:lnTo>
                        <a:pt x="6" y="0"/>
                      </a:lnTo>
                      <a:lnTo>
                        <a:pt x="6" y="1"/>
                      </a:lnTo>
                      <a:lnTo>
                        <a:pt x="6" y="0"/>
                      </a:lnTo>
                      <a:close/>
                      <a:moveTo>
                        <a:pt x="6" y="1"/>
                      </a:moveTo>
                      <a:cubicBezTo>
                        <a:pt x="6" y="1"/>
                        <a:pt x="5" y="1"/>
                        <a:pt x="5" y="1"/>
                      </a:cubicBezTo>
                      <a:lnTo>
                        <a:pt x="4" y="0"/>
                      </a:lnTo>
                      <a:cubicBezTo>
                        <a:pt x="5" y="0"/>
                        <a:pt x="6" y="0"/>
                        <a:pt x="6" y="0"/>
                      </a:cubicBezTo>
                      <a:lnTo>
                        <a:pt x="6" y="1"/>
                      </a:lnTo>
                      <a:close/>
                      <a:moveTo>
                        <a:pt x="5" y="1"/>
                      </a:moveTo>
                      <a:cubicBezTo>
                        <a:pt x="3" y="2"/>
                        <a:pt x="1" y="2"/>
                        <a:pt x="0" y="2"/>
                      </a:cubicBezTo>
                      <a:lnTo>
                        <a:pt x="1" y="1"/>
                      </a:lnTo>
                      <a:cubicBezTo>
                        <a:pt x="1" y="1"/>
                        <a:pt x="3" y="1"/>
                        <a:pt x="4" y="0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089" name="Freeform 432"/>
                <p:cNvSpPr>
                  <a:spLocks noChangeArrowheads="1"/>
                </p:cNvSpPr>
                <p:nvPr/>
              </p:nvSpPr>
              <p:spPr bwMode="auto">
                <a:xfrm>
                  <a:off x="1762" y="3336"/>
                  <a:ext cx="58" cy="22"/>
                </a:xfrm>
                <a:custGeom>
                  <a:avLst/>
                  <a:gdLst>
                    <a:gd name="T0" fmla="*/ 0 w 42"/>
                    <a:gd name="T1" fmla="*/ 0 h 13"/>
                    <a:gd name="T2" fmla="*/ 53784 w 42"/>
                    <a:gd name="T3" fmla="*/ 38173 h 13"/>
                    <a:gd name="T4" fmla="*/ 65108 w 42"/>
                    <a:gd name="T5" fmla="*/ 45670 h 13"/>
                    <a:gd name="T6" fmla="*/ 80536 w 42"/>
                    <a:gd name="T7" fmla="*/ 99811 h 13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42" h="13">
                      <a:moveTo>
                        <a:pt x="0" y="0"/>
                      </a:moveTo>
                      <a:cubicBezTo>
                        <a:pt x="7" y="3"/>
                        <a:pt x="18" y="4"/>
                        <a:pt x="28" y="5"/>
                      </a:cubicBezTo>
                      <a:cubicBezTo>
                        <a:pt x="31" y="5"/>
                        <a:pt x="33" y="5"/>
                        <a:pt x="34" y="6"/>
                      </a:cubicBezTo>
                      <a:cubicBezTo>
                        <a:pt x="38" y="7"/>
                        <a:pt x="37" y="12"/>
                        <a:pt x="42" y="13"/>
                      </a:cubicBezTo>
                    </a:path>
                  </a:pathLst>
                </a:custGeom>
                <a:noFill/>
                <a:ln w="9525" cap="sq">
                  <a:solidFill>
                    <a:srgbClr val="C1C0B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090" name="Freeform 433"/>
                <p:cNvSpPr>
                  <a:spLocks noChangeArrowheads="1"/>
                </p:cNvSpPr>
                <p:nvPr/>
              </p:nvSpPr>
              <p:spPr bwMode="auto">
                <a:xfrm>
                  <a:off x="1757" y="3312"/>
                  <a:ext cx="36" cy="2"/>
                </a:xfrm>
                <a:custGeom>
                  <a:avLst/>
                  <a:gdLst>
                    <a:gd name="T0" fmla="*/ 2197 w 27"/>
                    <a:gd name="T1" fmla="*/ 0 h 2"/>
                    <a:gd name="T2" fmla="*/ 10895 w 27"/>
                    <a:gd name="T3" fmla="*/ 0 h 2"/>
                    <a:gd name="T4" fmla="*/ 10895 w 27"/>
                    <a:gd name="T5" fmla="*/ 210 h 2"/>
                    <a:gd name="T6" fmla="*/ 0 w 27"/>
                    <a:gd name="T7" fmla="*/ 0 h 2"/>
                    <a:gd name="T8" fmla="*/ 2197 w 27"/>
                    <a:gd name="T9" fmla="*/ 0 h 2"/>
                    <a:gd name="T10" fmla="*/ 10895 w 27"/>
                    <a:gd name="T11" fmla="*/ 0 h 2"/>
                    <a:gd name="T12" fmla="*/ 20900 w 27"/>
                    <a:gd name="T13" fmla="*/ 0 h 2"/>
                    <a:gd name="T14" fmla="*/ 19077 w 27"/>
                    <a:gd name="T15" fmla="*/ 210 h 2"/>
                    <a:gd name="T16" fmla="*/ 10895 w 27"/>
                    <a:gd name="T17" fmla="*/ 210 h 2"/>
                    <a:gd name="T18" fmla="*/ 10895 w 27"/>
                    <a:gd name="T19" fmla="*/ 0 h 2"/>
                    <a:gd name="T20" fmla="*/ 20900 w 27"/>
                    <a:gd name="T21" fmla="*/ 0 h 2"/>
                    <a:gd name="T22" fmla="*/ 21445 w 27"/>
                    <a:gd name="T23" fmla="*/ 140 h 2"/>
                    <a:gd name="T24" fmla="*/ 20900 w 27"/>
                    <a:gd name="T25" fmla="*/ 210 h 2"/>
                    <a:gd name="T26" fmla="*/ 20900 w 27"/>
                    <a:gd name="T27" fmla="*/ 140 h 2"/>
                    <a:gd name="T28" fmla="*/ 20900 w 27"/>
                    <a:gd name="T29" fmla="*/ 0 h 2"/>
                    <a:gd name="T30" fmla="*/ 20900 w 27"/>
                    <a:gd name="T31" fmla="*/ 210 h 2"/>
                    <a:gd name="T32" fmla="*/ 20900 w 27"/>
                    <a:gd name="T33" fmla="*/ 140 h 2"/>
                    <a:gd name="T34" fmla="*/ 19077 w 27"/>
                    <a:gd name="T35" fmla="*/ 140 h 2"/>
                    <a:gd name="T36" fmla="*/ 19077 w 27"/>
                    <a:gd name="T37" fmla="*/ 140 h 2"/>
                    <a:gd name="T38" fmla="*/ 20900 w 27"/>
                    <a:gd name="T39" fmla="*/ 210 h 2"/>
                    <a:gd name="T40" fmla="*/ 19077 w 27"/>
                    <a:gd name="T41" fmla="*/ 140 h 2"/>
                    <a:gd name="T42" fmla="*/ 19077 w 27"/>
                    <a:gd name="T43" fmla="*/ 140 h 2"/>
                    <a:gd name="T44" fmla="*/ 19077 w 27"/>
                    <a:gd name="T45" fmla="*/ 140 h 2"/>
                    <a:gd name="T46" fmla="*/ 20900 w 27"/>
                    <a:gd name="T47" fmla="*/ 140 h 2"/>
                    <a:gd name="T48" fmla="*/ 25247 w 27"/>
                    <a:gd name="T49" fmla="*/ 0 h 2"/>
                    <a:gd name="T50" fmla="*/ 25247 w 27"/>
                    <a:gd name="T51" fmla="*/ 210 h 2"/>
                    <a:gd name="T52" fmla="*/ 19077 w 27"/>
                    <a:gd name="T53" fmla="*/ 140 h 2"/>
                    <a:gd name="T54" fmla="*/ 20900 w 27"/>
                    <a:gd name="T55" fmla="*/ 140 h 2"/>
                    <a:gd name="T56" fmla="*/ 25247 w 27"/>
                    <a:gd name="T57" fmla="*/ 0 h 2"/>
                    <a:gd name="T58" fmla="*/ 30543 w 27"/>
                    <a:gd name="T59" fmla="*/ 0 h 2"/>
                    <a:gd name="T60" fmla="*/ 30543 w 27"/>
                    <a:gd name="T61" fmla="*/ 210 h 2"/>
                    <a:gd name="T62" fmla="*/ 25247 w 27"/>
                    <a:gd name="T63" fmla="*/ 210 h 2"/>
                    <a:gd name="T64" fmla="*/ 25247 w 27"/>
                    <a:gd name="T65" fmla="*/ 0 h 2"/>
                    <a:gd name="T66" fmla="*/ 30543 w 27"/>
                    <a:gd name="T67" fmla="*/ 0 h 2"/>
                    <a:gd name="T68" fmla="*/ 32720 w 27"/>
                    <a:gd name="T69" fmla="*/ 140 h 2"/>
                    <a:gd name="T70" fmla="*/ 31088 w 27"/>
                    <a:gd name="T71" fmla="*/ 140 h 2"/>
                    <a:gd name="T72" fmla="*/ 30543 w 27"/>
                    <a:gd name="T73" fmla="*/ 210 h 2"/>
                    <a:gd name="T74" fmla="*/ 30543 w 27"/>
                    <a:gd name="T75" fmla="*/ 0 h 2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</a:gdLst>
                  <a:ahLst/>
                  <a:cxnLst>
                    <a:cxn ang="T76">
                      <a:pos x="T0" y="T1"/>
                    </a:cxn>
                    <a:cxn ang="T77">
                      <a:pos x="T2" y="T3"/>
                    </a:cxn>
                    <a:cxn ang="T78">
                      <a:pos x="T4" y="T5"/>
                    </a:cxn>
                    <a:cxn ang="T79">
                      <a:pos x="T6" y="T7"/>
                    </a:cxn>
                    <a:cxn ang="T80">
                      <a:pos x="T8" y="T9"/>
                    </a:cxn>
                    <a:cxn ang="T81">
                      <a:pos x="T10" y="T11"/>
                    </a:cxn>
                    <a:cxn ang="T82">
                      <a:pos x="T12" y="T13"/>
                    </a:cxn>
                    <a:cxn ang="T83">
                      <a:pos x="T14" y="T15"/>
                    </a:cxn>
                    <a:cxn ang="T84">
                      <a:pos x="T16" y="T17"/>
                    </a:cxn>
                    <a:cxn ang="T85">
                      <a:pos x="T18" y="T19"/>
                    </a:cxn>
                    <a:cxn ang="T86">
                      <a:pos x="T20" y="T21"/>
                    </a:cxn>
                    <a:cxn ang="T87">
                      <a:pos x="T22" y="T23"/>
                    </a:cxn>
                    <a:cxn ang="T88">
                      <a:pos x="T24" y="T25"/>
                    </a:cxn>
                    <a:cxn ang="T89">
                      <a:pos x="T26" y="T27"/>
                    </a:cxn>
                    <a:cxn ang="T90">
                      <a:pos x="T28" y="T29"/>
                    </a:cxn>
                    <a:cxn ang="T91">
                      <a:pos x="T30" y="T31"/>
                    </a:cxn>
                    <a:cxn ang="T92">
                      <a:pos x="T32" y="T33"/>
                    </a:cxn>
                    <a:cxn ang="T93">
                      <a:pos x="T34" y="T35"/>
                    </a:cxn>
                    <a:cxn ang="T94">
                      <a:pos x="T36" y="T37"/>
                    </a:cxn>
                    <a:cxn ang="T95">
                      <a:pos x="T38" y="T39"/>
                    </a:cxn>
                    <a:cxn ang="T96">
                      <a:pos x="T40" y="T41"/>
                    </a:cxn>
                    <a:cxn ang="T97">
                      <a:pos x="T42" y="T43"/>
                    </a:cxn>
                    <a:cxn ang="T98">
                      <a:pos x="T44" y="T45"/>
                    </a:cxn>
                    <a:cxn ang="T99">
                      <a:pos x="T46" y="T47"/>
                    </a:cxn>
                    <a:cxn ang="T100">
                      <a:pos x="T48" y="T49"/>
                    </a:cxn>
                    <a:cxn ang="T101">
                      <a:pos x="T50" y="T51"/>
                    </a:cxn>
                    <a:cxn ang="T102">
                      <a:pos x="T52" y="T53"/>
                    </a:cxn>
                    <a:cxn ang="T103">
                      <a:pos x="T54" y="T55"/>
                    </a:cxn>
                    <a:cxn ang="T104">
                      <a:pos x="T56" y="T57"/>
                    </a:cxn>
                    <a:cxn ang="T105">
                      <a:pos x="T58" y="T59"/>
                    </a:cxn>
                    <a:cxn ang="T106">
                      <a:pos x="T60" y="T61"/>
                    </a:cxn>
                    <a:cxn ang="T107">
                      <a:pos x="T62" y="T63"/>
                    </a:cxn>
                    <a:cxn ang="T108">
                      <a:pos x="T64" y="T65"/>
                    </a:cxn>
                    <a:cxn ang="T109">
                      <a:pos x="T66" y="T67"/>
                    </a:cxn>
                    <a:cxn ang="T110">
                      <a:pos x="T68" y="T69"/>
                    </a:cxn>
                    <a:cxn ang="T111">
                      <a:pos x="T70" y="T71"/>
                    </a:cxn>
                    <a:cxn ang="T112">
                      <a:pos x="T72" y="T73"/>
                    </a:cxn>
                    <a:cxn ang="T113">
                      <a:pos x="T74" y="T75"/>
                    </a:cxn>
                  </a:cxnLst>
                  <a:rect l="0" t="0" r="r" b="b"/>
                  <a:pathLst>
                    <a:path w="27" h="2">
                      <a:moveTo>
                        <a:pt x="2" y="0"/>
                      </a:moveTo>
                      <a:cubicBezTo>
                        <a:pt x="2" y="1"/>
                        <a:pt x="6" y="1"/>
                        <a:pt x="9" y="0"/>
                      </a:cubicBezTo>
                      <a:lnTo>
                        <a:pt x="9" y="2"/>
                      </a:lnTo>
                      <a:cubicBezTo>
                        <a:pt x="5" y="2"/>
                        <a:pt x="1" y="2"/>
                        <a:pt x="0" y="0"/>
                      </a:cubicBezTo>
                      <a:lnTo>
                        <a:pt x="2" y="0"/>
                      </a:lnTo>
                      <a:close/>
                      <a:moveTo>
                        <a:pt x="9" y="0"/>
                      </a:moveTo>
                      <a:cubicBezTo>
                        <a:pt x="12" y="0"/>
                        <a:pt x="15" y="0"/>
                        <a:pt x="17" y="0"/>
                      </a:cubicBezTo>
                      <a:lnTo>
                        <a:pt x="16" y="2"/>
                      </a:lnTo>
                      <a:cubicBezTo>
                        <a:pt x="15" y="1"/>
                        <a:pt x="12" y="1"/>
                        <a:pt x="9" y="2"/>
                      </a:cubicBezTo>
                      <a:lnTo>
                        <a:pt x="9" y="0"/>
                      </a:lnTo>
                      <a:close/>
                      <a:moveTo>
                        <a:pt x="17" y="0"/>
                      </a:moveTo>
                      <a:lnTo>
                        <a:pt x="18" y="1"/>
                      </a:lnTo>
                      <a:lnTo>
                        <a:pt x="17" y="2"/>
                      </a:lnTo>
                      <a:lnTo>
                        <a:pt x="17" y="1"/>
                      </a:lnTo>
                      <a:lnTo>
                        <a:pt x="17" y="0"/>
                      </a:lnTo>
                      <a:close/>
                      <a:moveTo>
                        <a:pt x="17" y="2"/>
                      </a:moveTo>
                      <a:cubicBezTo>
                        <a:pt x="17" y="2"/>
                        <a:pt x="17" y="0"/>
                        <a:pt x="17" y="1"/>
                      </a:cubicBezTo>
                      <a:lnTo>
                        <a:pt x="16" y="1"/>
                      </a:lnTo>
                      <a:cubicBezTo>
                        <a:pt x="16" y="1"/>
                        <a:pt x="16" y="1"/>
                        <a:pt x="16" y="1"/>
                      </a:cubicBezTo>
                      <a:lnTo>
                        <a:pt x="17" y="2"/>
                      </a:lnTo>
                      <a:close/>
                      <a:moveTo>
                        <a:pt x="16" y="1"/>
                      </a:moveTo>
                      <a:lnTo>
                        <a:pt x="16" y="1"/>
                      </a:lnTo>
                      <a:close/>
                      <a:moveTo>
                        <a:pt x="17" y="1"/>
                      </a:moveTo>
                      <a:cubicBezTo>
                        <a:pt x="17" y="1"/>
                        <a:pt x="19" y="1"/>
                        <a:pt x="21" y="0"/>
                      </a:cubicBezTo>
                      <a:lnTo>
                        <a:pt x="21" y="2"/>
                      </a:lnTo>
                      <a:cubicBezTo>
                        <a:pt x="19" y="2"/>
                        <a:pt x="16" y="2"/>
                        <a:pt x="16" y="1"/>
                      </a:cubicBezTo>
                      <a:lnTo>
                        <a:pt x="17" y="1"/>
                      </a:lnTo>
                      <a:close/>
                      <a:moveTo>
                        <a:pt x="21" y="0"/>
                      </a:moveTo>
                      <a:cubicBezTo>
                        <a:pt x="22" y="0"/>
                        <a:pt x="24" y="0"/>
                        <a:pt x="25" y="0"/>
                      </a:cubicBezTo>
                      <a:lnTo>
                        <a:pt x="25" y="2"/>
                      </a:lnTo>
                      <a:cubicBezTo>
                        <a:pt x="24" y="2"/>
                        <a:pt x="23" y="2"/>
                        <a:pt x="21" y="2"/>
                      </a:cubicBezTo>
                      <a:lnTo>
                        <a:pt x="21" y="0"/>
                      </a:lnTo>
                      <a:close/>
                      <a:moveTo>
                        <a:pt x="25" y="0"/>
                      </a:moveTo>
                      <a:cubicBezTo>
                        <a:pt x="26" y="0"/>
                        <a:pt x="27" y="1"/>
                        <a:pt x="27" y="1"/>
                      </a:cubicBezTo>
                      <a:lnTo>
                        <a:pt x="26" y="1"/>
                      </a:lnTo>
                      <a:cubicBezTo>
                        <a:pt x="26" y="1"/>
                        <a:pt x="25" y="2"/>
                        <a:pt x="25" y="2"/>
                      </a:cubicBezTo>
                      <a:lnTo>
                        <a:pt x="25" y="0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091" name="Freeform 434"/>
                <p:cNvSpPr>
                  <a:spLocks noChangeArrowheads="1"/>
                </p:cNvSpPr>
                <p:nvPr/>
              </p:nvSpPr>
              <p:spPr bwMode="auto">
                <a:xfrm>
                  <a:off x="1771" y="3426"/>
                  <a:ext cx="174" cy="16"/>
                </a:xfrm>
                <a:custGeom>
                  <a:avLst/>
                  <a:gdLst>
                    <a:gd name="T0" fmla="*/ 216467 w 126"/>
                    <a:gd name="T1" fmla="*/ 25285 h 10"/>
                    <a:gd name="T2" fmla="*/ 145699 w 126"/>
                    <a:gd name="T3" fmla="*/ 15203 h 10"/>
                    <a:gd name="T4" fmla="*/ 0 w 126"/>
                    <a:gd name="T5" fmla="*/ 0 h 10"/>
                    <a:gd name="T6" fmla="*/ 1806 w 126"/>
                    <a:gd name="T7" fmla="*/ 0 h 10"/>
                    <a:gd name="T8" fmla="*/ 216467 w 126"/>
                    <a:gd name="T9" fmla="*/ 25285 h 1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26" h="10">
                      <a:moveTo>
                        <a:pt x="126" y="9"/>
                      </a:moveTo>
                      <a:cubicBezTo>
                        <a:pt x="114" y="7"/>
                        <a:pt x="101" y="4"/>
                        <a:pt x="85" y="5"/>
                      </a:cubicBezTo>
                      <a:cubicBezTo>
                        <a:pt x="51" y="7"/>
                        <a:pt x="17" y="10"/>
                        <a:pt x="0" y="0"/>
                      </a:cubicBezTo>
                      <a:cubicBezTo>
                        <a:pt x="0" y="0"/>
                        <a:pt x="0" y="0"/>
                        <a:pt x="1" y="0"/>
                      </a:cubicBezTo>
                      <a:lnTo>
                        <a:pt x="126" y="9"/>
                      </a:lnTo>
                      <a:close/>
                    </a:path>
                  </a:pathLst>
                </a:custGeom>
                <a:solidFill>
                  <a:srgbClr val="7A7878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092" name="Freeform 435"/>
                <p:cNvSpPr>
                  <a:spLocks noChangeArrowheads="1"/>
                </p:cNvSpPr>
                <p:nvPr/>
              </p:nvSpPr>
              <p:spPr bwMode="auto">
                <a:xfrm>
                  <a:off x="1771" y="3426"/>
                  <a:ext cx="174" cy="16"/>
                </a:xfrm>
                <a:custGeom>
                  <a:avLst/>
                  <a:gdLst>
                    <a:gd name="T0" fmla="*/ 216467 w 126"/>
                    <a:gd name="T1" fmla="*/ 25285 h 10"/>
                    <a:gd name="T2" fmla="*/ 145699 w 126"/>
                    <a:gd name="T3" fmla="*/ 15203 h 10"/>
                    <a:gd name="T4" fmla="*/ 0 w 126"/>
                    <a:gd name="T5" fmla="*/ 0 h 10"/>
                    <a:gd name="T6" fmla="*/ 1806 w 126"/>
                    <a:gd name="T7" fmla="*/ 0 h 10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126" h="10">
                      <a:moveTo>
                        <a:pt x="126" y="9"/>
                      </a:moveTo>
                      <a:cubicBezTo>
                        <a:pt x="114" y="7"/>
                        <a:pt x="101" y="4"/>
                        <a:pt x="85" y="5"/>
                      </a:cubicBezTo>
                      <a:cubicBezTo>
                        <a:pt x="51" y="7"/>
                        <a:pt x="17" y="10"/>
                        <a:pt x="0" y="0"/>
                      </a:cubicBezTo>
                      <a:cubicBezTo>
                        <a:pt x="0" y="0"/>
                        <a:pt x="0" y="0"/>
                        <a:pt x="1" y="0"/>
                      </a:cubicBezTo>
                    </a:path>
                  </a:pathLst>
                </a:custGeom>
                <a:noFill/>
                <a:ln w="9525" cap="sq">
                  <a:solidFill>
                    <a:srgbClr val="C1C0B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093" name="Freeform 436"/>
                <p:cNvSpPr>
                  <a:spLocks noChangeArrowheads="1"/>
                </p:cNvSpPr>
                <p:nvPr/>
              </p:nvSpPr>
              <p:spPr bwMode="auto">
                <a:xfrm>
                  <a:off x="1984" y="3533"/>
                  <a:ext cx="187" cy="18"/>
                </a:xfrm>
                <a:custGeom>
                  <a:avLst/>
                  <a:gdLst>
                    <a:gd name="T0" fmla="*/ 0 w 135"/>
                    <a:gd name="T1" fmla="*/ 17316 h 11"/>
                    <a:gd name="T2" fmla="*/ 37703 w 135"/>
                    <a:gd name="T3" fmla="*/ 12698 h 11"/>
                    <a:gd name="T4" fmla="*/ 72477 w 135"/>
                    <a:gd name="T5" fmla="*/ 0 h 11"/>
                    <a:gd name="T6" fmla="*/ 237915 w 135"/>
                    <a:gd name="T7" fmla="*/ 17316 h 11"/>
                    <a:gd name="T8" fmla="*/ 0 w 135"/>
                    <a:gd name="T9" fmla="*/ 17316 h 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35" h="11">
                      <a:moveTo>
                        <a:pt x="0" y="4"/>
                      </a:moveTo>
                      <a:cubicBezTo>
                        <a:pt x="7" y="4"/>
                        <a:pt x="14" y="4"/>
                        <a:pt x="21" y="3"/>
                      </a:cubicBezTo>
                      <a:cubicBezTo>
                        <a:pt x="28" y="1"/>
                        <a:pt x="35" y="0"/>
                        <a:pt x="41" y="0"/>
                      </a:cubicBezTo>
                      <a:cubicBezTo>
                        <a:pt x="74" y="0"/>
                        <a:pt x="95" y="11"/>
                        <a:pt x="135" y="4"/>
                      </a:cubicBezTo>
                      <a:lnTo>
                        <a:pt x="0" y="4"/>
                      </a:lnTo>
                      <a:close/>
                    </a:path>
                  </a:pathLst>
                </a:custGeom>
                <a:solidFill>
                  <a:srgbClr val="7A7878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094" name="Freeform 437"/>
                <p:cNvSpPr>
                  <a:spLocks noChangeArrowheads="1"/>
                </p:cNvSpPr>
                <p:nvPr/>
              </p:nvSpPr>
              <p:spPr bwMode="auto">
                <a:xfrm>
                  <a:off x="1984" y="3533"/>
                  <a:ext cx="187" cy="18"/>
                </a:xfrm>
                <a:custGeom>
                  <a:avLst/>
                  <a:gdLst>
                    <a:gd name="T0" fmla="*/ 0 w 135"/>
                    <a:gd name="T1" fmla="*/ 17316 h 11"/>
                    <a:gd name="T2" fmla="*/ 37703 w 135"/>
                    <a:gd name="T3" fmla="*/ 12698 h 11"/>
                    <a:gd name="T4" fmla="*/ 72477 w 135"/>
                    <a:gd name="T5" fmla="*/ 0 h 11"/>
                    <a:gd name="T6" fmla="*/ 237915 w 135"/>
                    <a:gd name="T7" fmla="*/ 17316 h 11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135" h="11">
                      <a:moveTo>
                        <a:pt x="0" y="4"/>
                      </a:moveTo>
                      <a:cubicBezTo>
                        <a:pt x="7" y="4"/>
                        <a:pt x="14" y="4"/>
                        <a:pt x="21" y="3"/>
                      </a:cubicBezTo>
                      <a:cubicBezTo>
                        <a:pt x="28" y="1"/>
                        <a:pt x="35" y="0"/>
                        <a:pt x="41" y="0"/>
                      </a:cubicBezTo>
                      <a:cubicBezTo>
                        <a:pt x="74" y="0"/>
                        <a:pt x="95" y="11"/>
                        <a:pt x="135" y="4"/>
                      </a:cubicBezTo>
                    </a:path>
                  </a:pathLst>
                </a:custGeom>
                <a:noFill/>
                <a:ln w="9525" cap="sq">
                  <a:solidFill>
                    <a:srgbClr val="C1C0B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095" name="Freeform 438"/>
                <p:cNvSpPr>
                  <a:spLocks noChangeArrowheads="1"/>
                </p:cNvSpPr>
                <p:nvPr/>
              </p:nvSpPr>
              <p:spPr bwMode="auto">
                <a:xfrm>
                  <a:off x="1939" y="3568"/>
                  <a:ext cx="50" cy="7"/>
                </a:xfrm>
                <a:custGeom>
                  <a:avLst/>
                  <a:gdLst>
                    <a:gd name="T0" fmla="*/ 0 w 37"/>
                    <a:gd name="T1" fmla="*/ 2667 h 5"/>
                    <a:gd name="T2" fmla="*/ 25241 w 37"/>
                    <a:gd name="T3" fmla="*/ 1662 h 5"/>
                    <a:gd name="T4" fmla="*/ 55424 w 37"/>
                    <a:gd name="T5" fmla="*/ 4262 h 5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37" h="5">
                      <a:moveTo>
                        <a:pt x="0" y="2"/>
                      </a:moveTo>
                      <a:cubicBezTo>
                        <a:pt x="6" y="1"/>
                        <a:pt x="15" y="0"/>
                        <a:pt x="17" y="1"/>
                      </a:cubicBezTo>
                      <a:cubicBezTo>
                        <a:pt x="21" y="4"/>
                        <a:pt x="28" y="5"/>
                        <a:pt x="37" y="3"/>
                      </a:cubicBezTo>
                    </a:path>
                  </a:pathLst>
                </a:custGeom>
                <a:noFill/>
                <a:ln w="9525" cap="sq">
                  <a:solidFill>
                    <a:srgbClr val="C1C0B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096" name="Freeform 439"/>
                <p:cNvSpPr>
                  <a:spLocks noChangeArrowheads="1"/>
                </p:cNvSpPr>
                <p:nvPr/>
              </p:nvSpPr>
              <p:spPr bwMode="auto">
                <a:xfrm>
                  <a:off x="1794" y="3546"/>
                  <a:ext cx="172" cy="13"/>
                </a:xfrm>
                <a:custGeom>
                  <a:avLst/>
                  <a:gdLst>
                    <a:gd name="T0" fmla="*/ 0 w 125"/>
                    <a:gd name="T1" fmla="*/ 15941 h 8"/>
                    <a:gd name="T2" fmla="*/ 59172 w 125"/>
                    <a:gd name="T3" fmla="*/ 18675 h 8"/>
                    <a:gd name="T4" fmla="*/ 157760 w 125"/>
                    <a:gd name="T5" fmla="*/ 7072 h 8"/>
                    <a:gd name="T6" fmla="*/ 206419 w 125"/>
                    <a:gd name="T7" fmla="*/ 23164 h 8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125" h="8">
                      <a:moveTo>
                        <a:pt x="0" y="4"/>
                      </a:moveTo>
                      <a:cubicBezTo>
                        <a:pt x="9" y="8"/>
                        <a:pt x="26" y="3"/>
                        <a:pt x="36" y="5"/>
                      </a:cubicBezTo>
                      <a:cubicBezTo>
                        <a:pt x="52" y="8"/>
                        <a:pt x="74" y="4"/>
                        <a:pt x="95" y="2"/>
                      </a:cubicBezTo>
                      <a:cubicBezTo>
                        <a:pt x="109" y="0"/>
                        <a:pt x="114" y="5"/>
                        <a:pt x="125" y="6"/>
                      </a:cubicBezTo>
                    </a:path>
                  </a:pathLst>
                </a:custGeom>
                <a:noFill/>
                <a:ln w="9525" cap="sq">
                  <a:solidFill>
                    <a:srgbClr val="C1C0B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097" name="Freeform 440"/>
                <p:cNvSpPr>
                  <a:spLocks noChangeArrowheads="1"/>
                </p:cNvSpPr>
                <p:nvPr/>
              </p:nvSpPr>
              <p:spPr bwMode="auto">
                <a:xfrm>
                  <a:off x="1939" y="3511"/>
                  <a:ext cx="61" cy="12"/>
                </a:xfrm>
                <a:custGeom>
                  <a:avLst/>
                  <a:gdLst>
                    <a:gd name="T0" fmla="*/ 1595 w 45"/>
                    <a:gd name="T1" fmla="*/ 0 h 8"/>
                    <a:gd name="T2" fmla="*/ 1595 w 45"/>
                    <a:gd name="T3" fmla="*/ 0 h 8"/>
                    <a:gd name="T4" fmla="*/ 0 w 45"/>
                    <a:gd name="T5" fmla="*/ 2691 h 8"/>
                    <a:gd name="T6" fmla="*/ 0 w 45"/>
                    <a:gd name="T7" fmla="*/ 2691 h 8"/>
                    <a:gd name="T8" fmla="*/ 1595 w 45"/>
                    <a:gd name="T9" fmla="*/ 0 h 8"/>
                    <a:gd name="T10" fmla="*/ 0 w 45"/>
                    <a:gd name="T11" fmla="*/ 2691 h 8"/>
                    <a:gd name="T12" fmla="*/ 0 w 45"/>
                    <a:gd name="T13" fmla="*/ 2691 h 8"/>
                    <a:gd name="T14" fmla="*/ 0 w 45"/>
                    <a:gd name="T15" fmla="*/ 0 h 8"/>
                    <a:gd name="T16" fmla="*/ 0 w 45"/>
                    <a:gd name="T17" fmla="*/ 2691 h 8"/>
                    <a:gd name="T18" fmla="*/ 1595 w 45"/>
                    <a:gd name="T19" fmla="*/ 0 h 8"/>
                    <a:gd name="T20" fmla="*/ 43202 w 45"/>
                    <a:gd name="T21" fmla="*/ 14336 h 8"/>
                    <a:gd name="T22" fmla="*/ 43202 w 45"/>
                    <a:gd name="T23" fmla="*/ 16037 h 8"/>
                    <a:gd name="T24" fmla="*/ 0 w 45"/>
                    <a:gd name="T25" fmla="*/ 2691 h 8"/>
                    <a:gd name="T26" fmla="*/ 1595 w 45"/>
                    <a:gd name="T27" fmla="*/ 0 h 8"/>
                    <a:gd name="T28" fmla="*/ 43202 w 45"/>
                    <a:gd name="T29" fmla="*/ 14336 h 8"/>
                    <a:gd name="T30" fmla="*/ 66798 w 45"/>
                    <a:gd name="T31" fmla="*/ 16037 h 8"/>
                    <a:gd name="T32" fmla="*/ 64356 w 45"/>
                    <a:gd name="T33" fmla="*/ 18773 h 8"/>
                    <a:gd name="T34" fmla="*/ 43202 w 45"/>
                    <a:gd name="T35" fmla="*/ 16037 h 8"/>
                    <a:gd name="T36" fmla="*/ 43202 w 45"/>
                    <a:gd name="T37" fmla="*/ 14336 h 8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0" t="0" r="r" b="b"/>
                  <a:pathLst>
                    <a:path w="45" h="8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1"/>
                      </a:lnTo>
                      <a:lnTo>
                        <a:pt x="1" y="0"/>
                      </a:lnTo>
                      <a:close/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0" y="0"/>
                      </a:lnTo>
                      <a:lnTo>
                        <a:pt x="0" y="1"/>
                      </a:lnTo>
                      <a:close/>
                      <a:moveTo>
                        <a:pt x="1" y="0"/>
                      </a:moveTo>
                      <a:cubicBezTo>
                        <a:pt x="6" y="4"/>
                        <a:pt x="17" y="5"/>
                        <a:pt x="29" y="6"/>
                      </a:cubicBezTo>
                      <a:lnTo>
                        <a:pt x="29" y="7"/>
                      </a:lnTo>
                      <a:cubicBezTo>
                        <a:pt x="17" y="6"/>
                        <a:pt x="5" y="6"/>
                        <a:pt x="0" y="1"/>
                      </a:cubicBezTo>
                      <a:lnTo>
                        <a:pt x="1" y="0"/>
                      </a:lnTo>
                      <a:close/>
                      <a:moveTo>
                        <a:pt x="29" y="6"/>
                      </a:moveTo>
                      <a:cubicBezTo>
                        <a:pt x="34" y="6"/>
                        <a:pt x="40" y="6"/>
                        <a:pt x="45" y="7"/>
                      </a:cubicBezTo>
                      <a:lnTo>
                        <a:pt x="44" y="8"/>
                      </a:lnTo>
                      <a:cubicBezTo>
                        <a:pt x="40" y="7"/>
                        <a:pt x="34" y="7"/>
                        <a:pt x="29" y="7"/>
                      </a:cubicBezTo>
                      <a:lnTo>
                        <a:pt x="29" y="6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098" name="Freeform 441"/>
                <p:cNvSpPr>
                  <a:spLocks noChangeArrowheads="1"/>
                </p:cNvSpPr>
                <p:nvPr/>
              </p:nvSpPr>
              <p:spPr bwMode="auto">
                <a:xfrm>
                  <a:off x="1771" y="3478"/>
                  <a:ext cx="187" cy="17"/>
                </a:xfrm>
                <a:custGeom>
                  <a:avLst/>
                  <a:gdLst>
                    <a:gd name="T0" fmla="*/ 0 w 136"/>
                    <a:gd name="T1" fmla="*/ 33895 h 10"/>
                    <a:gd name="T2" fmla="*/ 35610 w 136"/>
                    <a:gd name="T3" fmla="*/ 15235 h 10"/>
                    <a:gd name="T4" fmla="*/ 67342 w 136"/>
                    <a:gd name="T5" fmla="*/ 0 h 10"/>
                    <a:gd name="T6" fmla="*/ 222449 w 136"/>
                    <a:gd name="T7" fmla="*/ 25900 h 10"/>
                    <a:gd name="T8" fmla="*/ 0 w 136"/>
                    <a:gd name="T9" fmla="*/ 33895 h 1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36" h="10">
                      <a:moveTo>
                        <a:pt x="0" y="4"/>
                      </a:moveTo>
                      <a:cubicBezTo>
                        <a:pt x="7" y="3"/>
                        <a:pt x="14" y="4"/>
                        <a:pt x="22" y="2"/>
                      </a:cubicBezTo>
                      <a:cubicBezTo>
                        <a:pt x="29" y="1"/>
                        <a:pt x="36" y="0"/>
                        <a:pt x="41" y="0"/>
                      </a:cubicBezTo>
                      <a:cubicBezTo>
                        <a:pt x="74" y="0"/>
                        <a:pt x="95" y="10"/>
                        <a:pt x="136" y="3"/>
                      </a:cubicBezTo>
                      <a:lnTo>
                        <a:pt x="0" y="4"/>
                      </a:lnTo>
                      <a:close/>
                    </a:path>
                  </a:pathLst>
                </a:custGeom>
                <a:solidFill>
                  <a:srgbClr val="7A7878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099" name="Freeform 442"/>
                <p:cNvSpPr>
                  <a:spLocks noChangeArrowheads="1"/>
                </p:cNvSpPr>
                <p:nvPr/>
              </p:nvSpPr>
              <p:spPr bwMode="auto">
                <a:xfrm>
                  <a:off x="1771" y="3478"/>
                  <a:ext cx="187" cy="17"/>
                </a:xfrm>
                <a:custGeom>
                  <a:avLst/>
                  <a:gdLst>
                    <a:gd name="T0" fmla="*/ 0 w 136"/>
                    <a:gd name="T1" fmla="*/ 33895 h 10"/>
                    <a:gd name="T2" fmla="*/ 35610 w 136"/>
                    <a:gd name="T3" fmla="*/ 15235 h 10"/>
                    <a:gd name="T4" fmla="*/ 67342 w 136"/>
                    <a:gd name="T5" fmla="*/ 0 h 10"/>
                    <a:gd name="T6" fmla="*/ 222449 w 136"/>
                    <a:gd name="T7" fmla="*/ 25900 h 10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136" h="10">
                      <a:moveTo>
                        <a:pt x="0" y="4"/>
                      </a:moveTo>
                      <a:cubicBezTo>
                        <a:pt x="7" y="3"/>
                        <a:pt x="14" y="4"/>
                        <a:pt x="22" y="2"/>
                      </a:cubicBezTo>
                      <a:cubicBezTo>
                        <a:pt x="29" y="1"/>
                        <a:pt x="36" y="0"/>
                        <a:pt x="41" y="0"/>
                      </a:cubicBezTo>
                      <a:cubicBezTo>
                        <a:pt x="74" y="0"/>
                        <a:pt x="95" y="10"/>
                        <a:pt x="136" y="3"/>
                      </a:cubicBezTo>
                    </a:path>
                  </a:pathLst>
                </a:custGeom>
                <a:noFill/>
                <a:ln w="9525" cap="sq">
                  <a:solidFill>
                    <a:srgbClr val="C1C0B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100" name="Freeform 443"/>
                <p:cNvSpPr>
                  <a:spLocks noChangeArrowheads="1"/>
                </p:cNvSpPr>
                <p:nvPr/>
              </p:nvSpPr>
              <p:spPr bwMode="auto">
                <a:xfrm>
                  <a:off x="1860" y="3504"/>
                  <a:ext cx="50" cy="9"/>
                </a:xfrm>
                <a:custGeom>
                  <a:avLst/>
                  <a:gdLst>
                    <a:gd name="T0" fmla="*/ 0 w 37"/>
                    <a:gd name="T1" fmla="*/ 9084 h 6"/>
                    <a:gd name="T2" fmla="*/ 27000 w 37"/>
                    <a:gd name="T3" fmla="*/ 5448 h 6"/>
                    <a:gd name="T4" fmla="*/ 55424 w 37"/>
                    <a:gd name="T5" fmla="*/ 13445 h 6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37" h="6">
                      <a:moveTo>
                        <a:pt x="0" y="3"/>
                      </a:moveTo>
                      <a:cubicBezTo>
                        <a:pt x="7" y="2"/>
                        <a:pt x="15" y="0"/>
                        <a:pt x="18" y="2"/>
                      </a:cubicBezTo>
                      <a:cubicBezTo>
                        <a:pt x="21" y="5"/>
                        <a:pt x="28" y="6"/>
                        <a:pt x="37" y="4"/>
                      </a:cubicBezTo>
                    </a:path>
                  </a:pathLst>
                </a:custGeom>
                <a:noFill/>
                <a:ln w="9525" cap="sq">
                  <a:solidFill>
                    <a:srgbClr val="C1C0B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101" name="Freeform 444"/>
                <p:cNvSpPr>
                  <a:spLocks noChangeArrowheads="1"/>
                </p:cNvSpPr>
                <p:nvPr/>
              </p:nvSpPr>
              <p:spPr bwMode="auto">
                <a:xfrm>
                  <a:off x="1860" y="3447"/>
                  <a:ext cx="61" cy="14"/>
                </a:xfrm>
                <a:custGeom>
                  <a:avLst/>
                  <a:gdLst>
                    <a:gd name="T0" fmla="*/ 1595 w 45"/>
                    <a:gd name="T1" fmla="*/ 0 h 9"/>
                    <a:gd name="T2" fmla="*/ 1595 w 45"/>
                    <a:gd name="T3" fmla="*/ 0 h 9"/>
                    <a:gd name="T4" fmla="*/ 0 w 45"/>
                    <a:gd name="T5" fmla="*/ 2508 h 9"/>
                    <a:gd name="T6" fmla="*/ 0 w 45"/>
                    <a:gd name="T7" fmla="*/ 2508 h 9"/>
                    <a:gd name="T8" fmla="*/ 1595 w 45"/>
                    <a:gd name="T9" fmla="*/ 0 h 9"/>
                    <a:gd name="T10" fmla="*/ 1595 w 45"/>
                    <a:gd name="T11" fmla="*/ 0 h 9"/>
                    <a:gd name="T12" fmla="*/ 1595 w 45"/>
                    <a:gd name="T13" fmla="*/ 0 h 9"/>
                    <a:gd name="T14" fmla="*/ 0 w 45"/>
                    <a:gd name="T15" fmla="*/ 2508 h 9"/>
                    <a:gd name="T16" fmla="*/ 1595 w 45"/>
                    <a:gd name="T17" fmla="*/ 0 h 9"/>
                    <a:gd name="T18" fmla="*/ 1595 w 45"/>
                    <a:gd name="T19" fmla="*/ 0 h 9"/>
                    <a:gd name="T20" fmla="*/ 43202 w 45"/>
                    <a:gd name="T21" fmla="*/ 10624 h 9"/>
                    <a:gd name="T22" fmla="*/ 43202 w 45"/>
                    <a:gd name="T23" fmla="*/ 14683 h 9"/>
                    <a:gd name="T24" fmla="*/ 0 w 45"/>
                    <a:gd name="T25" fmla="*/ 2508 h 9"/>
                    <a:gd name="T26" fmla="*/ 1595 w 45"/>
                    <a:gd name="T27" fmla="*/ 0 h 9"/>
                    <a:gd name="T28" fmla="*/ 43202 w 45"/>
                    <a:gd name="T29" fmla="*/ 10624 h 9"/>
                    <a:gd name="T30" fmla="*/ 66798 w 45"/>
                    <a:gd name="T31" fmla="*/ 14683 h 9"/>
                    <a:gd name="T32" fmla="*/ 66798 w 45"/>
                    <a:gd name="T33" fmla="*/ 16526 h 9"/>
                    <a:gd name="T34" fmla="*/ 43202 w 45"/>
                    <a:gd name="T35" fmla="*/ 14683 h 9"/>
                    <a:gd name="T36" fmla="*/ 43202 w 45"/>
                    <a:gd name="T37" fmla="*/ 10624 h 9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0" t="0" r="r" b="b"/>
                  <a:pathLst>
                    <a:path w="45" h="9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1"/>
                      </a:lnTo>
                      <a:lnTo>
                        <a:pt x="1" y="0"/>
                      </a:lnTo>
                      <a:close/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1"/>
                      </a:lnTo>
                      <a:lnTo>
                        <a:pt x="1" y="0"/>
                      </a:lnTo>
                      <a:close/>
                      <a:moveTo>
                        <a:pt x="1" y="0"/>
                      </a:moveTo>
                      <a:cubicBezTo>
                        <a:pt x="6" y="5"/>
                        <a:pt x="18" y="6"/>
                        <a:pt x="29" y="6"/>
                      </a:cubicBezTo>
                      <a:lnTo>
                        <a:pt x="29" y="8"/>
                      </a:lnTo>
                      <a:cubicBezTo>
                        <a:pt x="17" y="7"/>
                        <a:pt x="6" y="6"/>
                        <a:pt x="0" y="1"/>
                      </a:cubicBezTo>
                      <a:lnTo>
                        <a:pt x="1" y="0"/>
                      </a:lnTo>
                      <a:close/>
                      <a:moveTo>
                        <a:pt x="29" y="6"/>
                      </a:moveTo>
                      <a:cubicBezTo>
                        <a:pt x="35" y="7"/>
                        <a:pt x="40" y="7"/>
                        <a:pt x="45" y="8"/>
                      </a:cubicBezTo>
                      <a:lnTo>
                        <a:pt x="45" y="9"/>
                      </a:lnTo>
                      <a:cubicBezTo>
                        <a:pt x="40" y="8"/>
                        <a:pt x="35" y="8"/>
                        <a:pt x="29" y="8"/>
                      </a:cubicBezTo>
                      <a:lnTo>
                        <a:pt x="29" y="6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102" name="Freeform 445"/>
                <p:cNvSpPr>
                  <a:spLocks noChangeArrowheads="1"/>
                </p:cNvSpPr>
                <p:nvPr/>
              </p:nvSpPr>
              <p:spPr bwMode="auto">
                <a:xfrm>
                  <a:off x="1826" y="3573"/>
                  <a:ext cx="50" cy="7"/>
                </a:xfrm>
                <a:custGeom>
                  <a:avLst/>
                  <a:gdLst>
                    <a:gd name="T0" fmla="*/ 0 w 37"/>
                    <a:gd name="T1" fmla="*/ 2667 h 5"/>
                    <a:gd name="T2" fmla="*/ 27000 w 37"/>
                    <a:gd name="T3" fmla="*/ 1662 h 5"/>
                    <a:gd name="T4" fmla="*/ 55424 w 37"/>
                    <a:gd name="T5" fmla="*/ 4262 h 5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37" h="5">
                      <a:moveTo>
                        <a:pt x="0" y="2"/>
                      </a:moveTo>
                      <a:cubicBezTo>
                        <a:pt x="7" y="1"/>
                        <a:pt x="15" y="0"/>
                        <a:pt x="18" y="1"/>
                      </a:cubicBezTo>
                      <a:cubicBezTo>
                        <a:pt x="22" y="4"/>
                        <a:pt x="29" y="5"/>
                        <a:pt x="37" y="3"/>
                      </a:cubicBezTo>
                    </a:path>
                  </a:pathLst>
                </a:custGeom>
                <a:noFill/>
                <a:ln w="9525" cap="sq">
                  <a:solidFill>
                    <a:srgbClr val="C1C0B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103" name="Freeform 446"/>
                <p:cNvSpPr>
                  <a:spLocks noChangeArrowheads="1"/>
                </p:cNvSpPr>
                <p:nvPr/>
              </p:nvSpPr>
              <p:spPr bwMode="auto">
                <a:xfrm>
                  <a:off x="1918" y="3591"/>
                  <a:ext cx="61" cy="12"/>
                </a:xfrm>
                <a:custGeom>
                  <a:avLst/>
                  <a:gdLst>
                    <a:gd name="T0" fmla="*/ 1595 w 45"/>
                    <a:gd name="T1" fmla="*/ 0 h 8"/>
                    <a:gd name="T2" fmla="*/ 1595 w 45"/>
                    <a:gd name="T3" fmla="*/ 0 h 8"/>
                    <a:gd name="T4" fmla="*/ 0 w 45"/>
                    <a:gd name="T5" fmla="*/ 2691 h 8"/>
                    <a:gd name="T6" fmla="*/ 0 w 45"/>
                    <a:gd name="T7" fmla="*/ 2691 h 8"/>
                    <a:gd name="T8" fmla="*/ 1595 w 45"/>
                    <a:gd name="T9" fmla="*/ 0 h 8"/>
                    <a:gd name="T10" fmla="*/ 1595 w 45"/>
                    <a:gd name="T11" fmla="*/ 0 h 8"/>
                    <a:gd name="T12" fmla="*/ 1595 w 45"/>
                    <a:gd name="T13" fmla="*/ 0 h 8"/>
                    <a:gd name="T14" fmla="*/ 0 w 45"/>
                    <a:gd name="T15" fmla="*/ 0 h 8"/>
                    <a:gd name="T16" fmla="*/ 1595 w 45"/>
                    <a:gd name="T17" fmla="*/ 0 h 8"/>
                    <a:gd name="T18" fmla="*/ 1595 w 45"/>
                    <a:gd name="T19" fmla="*/ 0 h 8"/>
                    <a:gd name="T20" fmla="*/ 43202 w 45"/>
                    <a:gd name="T21" fmla="*/ 14336 h 8"/>
                    <a:gd name="T22" fmla="*/ 43202 w 45"/>
                    <a:gd name="T23" fmla="*/ 16037 h 8"/>
                    <a:gd name="T24" fmla="*/ 0 w 45"/>
                    <a:gd name="T25" fmla="*/ 2691 h 8"/>
                    <a:gd name="T26" fmla="*/ 1595 w 45"/>
                    <a:gd name="T27" fmla="*/ 0 h 8"/>
                    <a:gd name="T28" fmla="*/ 43202 w 45"/>
                    <a:gd name="T29" fmla="*/ 14336 h 8"/>
                    <a:gd name="T30" fmla="*/ 66798 w 45"/>
                    <a:gd name="T31" fmla="*/ 16037 h 8"/>
                    <a:gd name="T32" fmla="*/ 64356 w 45"/>
                    <a:gd name="T33" fmla="*/ 18773 h 8"/>
                    <a:gd name="T34" fmla="*/ 43202 w 45"/>
                    <a:gd name="T35" fmla="*/ 16037 h 8"/>
                    <a:gd name="T36" fmla="*/ 43202 w 45"/>
                    <a:gd name="T37" fmla="*/ 14336 h 8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0" t="0" r="r" b="b"/>
                  <a:pathLst>
                    <a:path w="45" h="8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1"/>
                      </a:lnTo>
                      <a:lnTo>
                        <a:pt x="1" y="0"/>
                      </a:lnTo>
                      <a:close/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lnTo>
                        <a:pt x="1" y="0"/>
                      </a:lnTo>
                      <a:close/>
                      <a:moveTo>
                        <a:pt x="1" y="0"/>
                      </a:moveTo>
                      <a:cubicBezTo>
                        <a:pt x="6" y="5"/>
                        <a:pt x="17" y="5"/>
                        <a:pt x="29" y="6"/>
                      </a:cubicBezTo>
                      <a:lnTo>
                        <a:pt x="29" y="7"/>
                      </a:lnTo>
                      <a:cubicBezTo>
                        <a:pt x="17" y="6"/>
                        <a:pt x="5" y="6"/>
                        <a:pt x="0" y="1"/>
                      </a:cubicBezTo>
                      <a:lnTo>
                        <a:pt x="1" y="0"/>
                      </a:lnTo>
                      <a:close/>
                      <a:moveTo>
                        <a:pt x="29" y="6"/>
                      </a:moveTo>
                      <a:cubicBezTo>
                        <a:pt x="34" y="6"/>
                        <a:pt x="40" y="6"/>
                        <a:pt x="45" y="7"/>
                      </a:cubicBezTo>
                      <a:lnTo>
                        <a:pt x="44" y="8"/>
                      </a:lnTo>
                      <a:cubicBezTo>
                        <a:pt x="40" y="8"/>
                        <a:pt x="34" y="7"/>
                        <a:pt x="29" y="7"/>
                      </a:cubicBezTo>
                      <a:lnTo>
                        <a:pt x="29" y="6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104" name="Freeform 447"/>
                <p:cNvSpPr>
                  <a:spLocks noChangeArrowheads="1"/>
                </p:cNvSpPr>
                <p:nvPr/>
              </p:nvSpPr>
              <p:spPr bwMode="auto">
                <a:xfrm>
                  <a:off x="1996" y="3424"/>
                  <a:ext cx="173" cy="12"/>
                </a:xfrm>
                <a:custGeom>
                  <a:avLst/>
                  <a:gdLst>
                    <a:gd name="T0" fmla="*/ 0 w 125"/>
                    <a:gd name="T1" fmla="*/ 9869 h 8"/>
                    <a:gd name="T2" fmla="*/ 65246 w 125"/>
                    <a:gd name="T3" fmla="*/ 11555 h 8"/>
                    <a:gd name="T4" fmla="*/ 171302 w 125"/>
                    <a:gd name="T5" fmla="*/ 2691 h 8"/>
                    <a:gd name="T6" fmla="*/ 225769 w 125"/>
                    <a:gd name="T7" fmla="*/ 11555 h 8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125" h="8">
                      <a:moveTo>
                        <a:pt x="0" y="4"/>
                      </a:moveTo>
                      <a:cubicBezTo>
                        <a:pt x="8" y="8"/>
                        <a:pt x="25" y="3"/>
                        <a:pt x="36" y="5"/>
                      </a:cubicBezTo>
                      <a:cubicBezTo>
                        <a:pt x="52" y="7"/>
                        <a:pt x="73" y="4"/>
                        <a:pt x="95" y="1"/>
                      </a:cubicBezTo>
                      <a:cubicBezTo>
                        <a:pt x="108" y="0"/>
                        <a:pt x="113" y="5"/>
                        <a:pt x="125" y="5"/>
                      </a:cubicBezTo>
                    </a:path>
                  </a:pathLst>
                </a:custGeom>
                <a:noFill/>
                <a:ln w="9525" cap="sq">
                  <a:solidFill>
                    <a:srgbClr val="C1C0B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105" name="Freeform 448"/>
                <p:cNvSpPr>
                  <a:spLocks noChangeArrowheads="1"/>
                </p:cNvSpPr>
                <p:nvPr/>
              </p:nvSpPr>
              <p:spPr bwMode="auto">
                <a:xfrm>
                  <a:off x="2004" y="3471"/>
                  <a:ext cx="172" cy="11"/>
                </a:xfrm>
                <a:custGeom>
                  <a:avLst/>
                  <a:gdLst>
                    <a:gd name="T0" fmla="*/ 0 w 125"/>
                    <a:gd name="T1" fmla="*/ 7878 h 7"/>
                    <a:gd name="T2" fmla="*/ 59172 w 125"/>
                    <a:gd name="T3" fmla="*/ 11123 h 7"/>
                    <a:gd name="T4" fmla="*/ 155046 w 125"/>
                    <a:gd name="T5" fmla="*/ 4504 h 7"/>
                    <a:gd name="T6" fmla="*/ 206419 w 125"/>
                    <a:gd name="T7" fmla="*/ 11123 h 7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125" h="7">
                      <a:moveTo>
                        <a:pt x="0" y="4"/>
                      </a:moveTo>
                      <a:cubicBezTo>
                        <a:pt x="9" y="7"/>
                        <a:pt x="25" y="3"/>
                        <a:pt x="36" y="5"/>
                      </a:cubicBezTo>
                      <a:cubicBezTo>
                        <a:pt x="52" y="7"/>
                        <a:pt x="73" y="4"/>
                        <a:pt x="94" y="2"/>
                      </a:cubicBezTo>
                      <a:cubicBezTo>
                        <a:pt x="108" y="0"/>
                        <a:pt x="113" y="5"/>
                        <a:pt x="125" y="5"/>
                      </a:cubicBezTo>
                    </a:path>
                  </a:pathLst>
                </a:custGeom>
                <a:noFill/>
                <a:ln w="9525" cap="sq">
                  <a:solidFill>
                    <a:srgbClr val="C1C0B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106" name="Freeform 449"/>
                <p:cNvSpPr>
                  <a:spLocks noChangeArrowheads="1"/>
                </p:cNvSpPr>
                <p:nvPr/>
              </p:nvSpPr>
              <p:spPr bwMode="auto">
                <a:xfrm>
                  <a:off x="2079" y="3448"/>
                  <a:ext cx="78" cy="9"/>
                </a:xfrm>
                <a:custGeom>
                  <a:avLst/>
                  <a:gdLst>
                    <a:gd name="T0" fmla="*/ 91950 w 57"/>
                    <a:gd name="T1" fmla="*/ 108533 h 5"/>
                    <a:gd name="T2" fmla="*/ 66498 w 57"/>
                    <a:gd name="T3" fmla="*/ 47372 h 5"/>
                    <a:gd name="T4" fmla="*/ 66498 w 57"/>
                    <a:gd name="T5" fmla="*/ 26318 h 5"/>
                    <a:gd name="T6" fmla="*/ 91950 w 57"/>
                    <a:gd name="T7" fmla="*/ 60296 h 5"/>
                    <a:gd name="T8" fmla="*/ 91950 w 57"/>
                    <a:gd name="T9" fmla="*/ 108533 h 5"/>
                    <a:gd name="T10" fmla="*/ 66498 w 57"/>
                    <a:gd name="T11" fmla="*/ 47372 h 5"/>
                    <a:gd name="T12" fmla="*/ 56784 w 57"/>
                    <a:gd name="T13" fmla="*/ 47372 h 5"/>
                    <a:gd name="T14" fmla="*/ 56784 w 57"/>
                    <a:gd name="T15" fmla="*/ 0 h 5"/>
                    <a:gd name="T16" fmla="*/ 66498 w 57"/>
                    <a:gd name="T17" fmla="*/ 26318 h 5"/>
                    <a:gd name="T18" fmla="*/ 66498 w 57"/>
                    <a:gd name="T19" fmla="*/ 47372 h 5"/>
                    <a:gd name="T20" fmla="*/ 56784 w 57"/>
                    <a:gd name="T21" fmla="*/ 0 h 5"/>
                    <a:gd name="T22" fmla="*/ 56784 w 57"/>
                    <a:gd name="T23" fmla="*/ 0 h 5"/>
                    <a:gd name="T24" fmla="*/ 56784 w 57"/>
                    <a:gd name="T25" fmla="*/ 0 h 5"/>
                    <a:gd name="T26" fmla="*/ 56784 w 57"/>
                    <a:gd name="T27" fmla="*/ 26318 h 5"/>
                    <a:gd name="T28" fmla="*/ 56784 w 57"/>
                    <a:gd name="T29" fmla="*/ 0 h 5"/>
                    <a:gd name="T30" fmla="*/ 56784 w 57"/>
                    <a:gd name="T31" fmla="*/ 47372 h 5"/>
                    <a:gd name="T32" fmla="*/ 56784 w 57"/>
                    <a:gd name="T33" fmla="*/ 47372 h 5"/>
                    <a:gd name="T34" fmla="*/ 56784 w 57"/>
                    <a:gd name="T35" fmla="*/ 0 h 5"/>
                    <a:gd name="T36" fmla="*/ 56784 w 57"/>
                    <a:gd name="T37" fmla="*/ 0 h 5"/>
                    <a:gd name="T38" fmla="*/ 56784 w 57"/>
                    <a:gd name="T39" fmla="*/ 47372 h 5"/>
                    <a:gd name="T40" fmla="*/ 56784 w 57"/>
                    <a:gd name="T41" fmla="*/ 0 h 5"/>
                    <a:gd name="T42" fmla="*/ 56784 w 57"/>
                    <a:gd name="T43" fmla="*/ 0 h 5"/>
                    <a:gd name="T44" fmla="*/ 56784 w 57"/>
                    <a:gd name="T45" fmla="*/ 26318 h 5"/>
                    <a:gd name="T46" fmla="*/ 56784 w 57"/>
                    <a:gd name="T47" fmla="*/ 0 h 5"/>
                    <a:gd name="T48" fmla="*/ 56784 w 57"/>
                    <a:gd name="T49" fmla="*/ 47372 h 5"/>
                    <a:gd name="T50" fmla="*/ 54685 w 57"/>
                    <a:gd name="T51" fmla="*/ 47372 h 5"/>
                    <a:gd name="T52" fmla="*/ 54685 w 57"/>
                    <a:gd name="T53" fmla="*/ 0 h 5"/>
                    <a:gd name="T54" fmla="*/ 56784 w 57"/>
                    <a:gd name="T55" fmla="*/ 0 h 5"/>
                    <a:gd name="T56" fmla="*/ 56784 w 57"/>
                    <a:gd name="T57" fmla="*/ 47372 h 5"/>
                    <a:gd name="T58" fmla="*/ 54685 w 57"/>
                    <a:gd name="T59" fmla="*/ 47372 h 5"/>
                    <a:gd name="T60" fmla="*/ 0 w 57"/>
                    <a:gd name="T61" fmla="*/ 26318 h 5"/>
                    <a:gd name="T62" fmla="*/ 1713 w 57"/>
                    <a:gd name="T63" fmla="*/ 0 h 5"/>
                    <a:gd name="T64" fmla="*/ 54685 w 57"/>
                    <a:gd name="T65" fmla="*/ 0 h 5"/>
                    <a:gd name="T66" fmla="*/ 54685 w 57"/>
                    <a:gd name="T67" fmla="*/ 47372 h 5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</a:gdLst>
                  <a:ahLst/>
                  <a:cxnLst>
                    <a:cxn ang="T68">
                      <a:pos x="T0" y="T1"/>
                    </a:cxn>
                    <a:cxn ang="T69">
                      <a:pos x="T2" y="T3"/>
                    </a:cxn>
                    <a:cxn ang="T70">
                      <a:pos x="T4" y="T5"/>
                    </a:cxn>
                    <a:cxn ang="T71">
                      <a:pos x="T6" y="T7"/>
                    </a:cxn>
                    <a:cxn ang="T72">
                      <a:pos x="T8" y="T9"/>
                    </a:cxn>
                    <a:cxn ang="T73">
                      <a:pos x="T10" y="T11"/>
                    </a:cxn>
                    <a:cxn ang="T74">
                      <a:pos x="T12" y="T13"/>
                    </a:cxn>
                    <a:cxn ang="T75">
                      <a:pos x="T14" y="T15"/>
                    </a:cxn>
                    <a:cxn ang="T76">
                      <a:pos x="T16" y="T17"/>
                    </a:cxn>
                    <a:cxn ang="T77">
                      <a:pos x="T18" y="T19"/>
                    </a:cxn>
                    <a:cxn ang="T78">
                      <a:pos x="T20" y="T21"/>
                    </a:cxn>
                    <a:cxn ang="T79">
                      <a:pos x="T22" y="T23"/>
                    </a:cxn>
                    <a:cxn ang="T80">
                      <a:pos x="T24" y="T25"/>
                    </a:cxn>
                    <a:cxn ang="T81">
                      <a:pos x="T26" y="T27"/>
                    </a:cxn>
                    <a:cxn ang="T82">
                      <a:pos x="T28" y="T29"/>
                    </a:cxn>
                    <a:cxn ang="T83">
                      <a:pos x="T30" y="T31"/>
                    </a:cxn>
                    <a:cxn ang="T84">
                      <a:pos x="T32" y="T33"/>
                    </a:cxn>
                    <a:cxn ang="T85">
                      <a:pos x="T34" y="T35"/>
                    </a:cxn>
                    <a:cxn ang="T86">
                      <a:pos x="T36" y="T37"/>
                    </a:cxn>
                    <a:cxn ang="T87">
                      <a:pos x="T38" y="T39"/>
                    </a:cxn>
                    <a:cxn ang="T88">
                      <a:pos x="T40" y="T41"/>
                    </a:cxn>
                    <a:cxn ang="T89">
                      <a:pos x="T42" y="T43"/>
                    </a:cxn>
                    <a:cxn ang="T90">
                      <a:pos x="T44" y="T45"/>
                    </a:cxn>
                    <a:cxn ang="T91">
                      <a:pos x="T46" y="T47"/>
                    </a:cxn>
                    <a:cxn ang="T92">
                      <a:pos x="T48" y="T49"/>
                    </a:cxn>
                    <a:cxn ang="T93">
                      <a:pos x="T50" y="T51"/>
                    </a:cxn>
                    <a:cxn ang="T94">
                      <a:pos x="T52" y="T53"/>
                    </a:cxn>
                    <a:cxn ang="T95">
                      <a:pos x="T54" y="T55"/>
                    </a:cxn>
                    <a:cxn ang="T96">
                      <a:pos x="T56" y="T57"/>
                    </a:cxn>
                    <a:cxn ang="T97">
                      <a:pos x="T58" y="T59"/>
                    </a:cxn>
                    <a:cxn ang="T98">
                      <a:pos x="T60" y="T61"/>
                    </a:cxn>
                    <a:cxn ang="T99">
                      <a:pos x="T62" y="T63"/>
                    </a:cxn>
                    <a:cxn ang="T100">
                      <a:pos x="T64" y="T65"/>
                    </a:cxn>
                    <a:cxn ang="T101">
                      <a:pos x="T66" y="T67"/>
                    </a:cxn>
                  </a:cxnLst>
                  <a:rect l="0" t="0" r="r" b="b"/>
                  <a:pathLst>
                    <a:path w="57" h="5">
                      <a:moveTo>
                        <a:pt x="57" y="5"/>
                      </a:moveTo>
                      <a:cubicBezTo>
                        <a:pt x="51" y="4"/>
                        <a:pt x="46" y="3"/>
                        <a:pt x="41" y="2"/>
                      </a:cubicBezTo>
                      <a:lnTo>
                        <a:pt x="41" y="1"/>
                      </a:lnTo>
                      <a:cubicBezTo>
                        <a:pt x="46" y="2"/>
                        <a:pt x="51" y="3"/>
                        <a:pt x="57" y="3"/>
                      </a:cubicBezTo>
                      <a:lnTo>
                        <a:pt x="57" y="5"/>
                      </a:lnTo>
                      <a:close/>
                      <a:moveTo>
                        <a:pt x="41" y="2"/>
                      </a:moveTo>
                      <a:cubicBezTo>
                        <a:pt x="39" y="2"/>
                        <a:pt x="37" y="2"/>
                        <a:pt x="35" y="2"/>
                      </a:cubicBezTo>
                      <a:lnTo>
                        <a:pt x="35" y="0"/>
                      </a:lnTo>
                      <a:cubicBezTo>
                        <a:pt x="37" y="1"/>
                        <a:pt x="39" y="1"/>
                        <a:pt x="41" y="1"/>
                      </a:cubicBezTo>
                      <a:lnTo>
                        <a:pt x="41" y="2"/>
                      </a:lnTo>
                      <a:close/>
                      <a:moveTo>
                        <a:pt x="35" y="0"/>
                      </a:moveTo>
                      <a:lnTo>
                        <a:pt x="35" y="0"/>
                      </a:lnTo>
                      <a:lnTo>
                        <a:pt x="35" y="1"/>
                      </a:lnTo>
                      <a:lnTo>
                        <a:pt x="35" y="0"/>
                      </a:lnTo>
                      <a:close/>
                      <a:moveTo>
                        <a:pt x="35" y="2"/>
                      </a:moveTo>
                      <a:lnTo>
                        <a:pt x="35" y="2"/>
                      </a:lnTo>
                      <a:lnTo>
                        <a:pt x="35" y="0"/>
                      </a:lnTo>
                      <a:lnTo>
                        <a:pt x="35" y="2"/>
                      </a:lnTo>
                      <a:close/>
                      <a:moveTo>
                        <a:pt x="35" y="0"/>
                      </a:moveTo>
                      <a:lnTo>
                        <a:pt x="35" y="0"/>
                      </a:lnTo>
                      <a:lnTo>
                        <a:pt x="35" y="1"/>
                      </a:lnTo>
                      <a:lnTo>
                        <a:pt x="35" y="0"/>
                      </a:lnTo>
                      <a:close/>
                      <a:moveTo>
                        <a:pt x="35" y="2"/>
                      </a:moveTo>
                      <a:cubicBezTo>
                        <a:pt x="35" y="2"/>
                        <a:pt x="35" y="2"/>
                        <a:pt x="34" y="2"/>
                      </a:cubicBezTo>
                      <a:lnTo>
                        <a:pt x="34" y="0"/>
                      </a:lnTo>
                      <a:cubicBezTo>
                        <a:pt x="35" y="0"/>
                        <a:pt x="35" y="0"/>
                        <a:pt x="35" y="0"/>
                      </a:cubicBezTo>
                      <a:lnTo>
                        <a:pt x="35" y="2"/>
                      </a:lnTo>
                      <a:close/>
                      <a:moveTo>
                        <a:pt x="34" y="2"/>
                      </a:moveTo>
                      <a:cubicBezTo>
                        <a:pt x="28" y="2"/>
                        <a:pt x="5" y="5"/>
                        <a:pt x="0" y="1"/>
                      </a:cubicBezTo>
                      <a:lnTo>
                        <a:pt x="1" y="0"/>
                      </a:lnTo>
                      <a:cubicBezTo>
                        <a:pt x="5" y="3"/>
                        <a:pt x="28" y="1"/>
                        <a:pt x="34" y="0"/>
                      </a:cubicBezTo>
                      <a:lnTo>
                        <a:pt x="34" y="2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107" name="Freeform 450"/>
                <p:cNvSpPr>
                  <a:spLocks noChangeArrowheads="1"/>
                </p:cNvSpPr>
                <p:nvPr/>
              </p:nvSpPr>
              <p:spPr bwMode="auto">
                <a:xfrm>
                  <a:off x="2003" y="3598"/>
                  <a:ext cx="78" cy="6"/>
                </a:xfrm>
                <a:custGeom>
                  <a:avLst/>
                  <a:gdLst>
                    <a:gd name="T0" fmla="*/ 91950 w 57"/>
                    <a:gd name="T1" fmla="*/ 21396 h 4"/>
                    <a:gd name="T2" fmla="*/ 69194 w 57"/>
                    <a:gd name="T3" fmla="*/ 16131 h 4"/>
                    <a:gd name="T4" fmla="*/ 69194 w 57"/>
                    <a:gd name="T5" fmla="*/ 12230 h 4"/>
                    <a:gd name="T6" fmla="*/ 91950 w 57"/>
                    <a:gd name="T7" fmla="*/ 16131 h 4"/>
                    <a:gd name="T8" fmla="*/ 91950 w 57"/>
                    <a:gd name="T9" fmla="*/ 21396 h 4"/>
                    <a:gd name="T10" fmla="*/ 69194 w 57"/>
                    <a:gd name="T11" fmla="*/ 16131 h 4"/>
                    <a:gd name="T12" fmla="*/ 56784 w 57"/>
                    <a:gd name="T13" fmla="*/ 12230 h 4"/>
                    <a:gd name="T14" fmla="*/ 57389 w 57"/>
                    <a:gd name="T15" fmla="*/ 0 h 4"/>
                    <a:gd name="T16" fmla="*/ 69194 w 57"/>
                    <a:gd name="T17" fmla="*/ 12230 h 4"/>
                    <a:gd name="T18" fmla="*/ 69194 w 57"/>
                    <a:gd name="T19" fmla="*/ 16131 h 4"/>
                    <a:gd name="T20" fmla="*/ 56784 w 57"/>
                    <a:gd name="T21" fmla="*/ 12230 h 4"/>
                    <a:gd name="T22" fmla="*/ 56784 w 57"/>
                    <a:gd name="T23" fmla="*/ 12230 h 4"/>
                    <a:gd name="T24" fmla="*/ 56784 w 57"/>
                    <a:gd name="T25" fmla="*/ 12230 h 4"/>
                    <a:gd name="T26" fmla="*/ 57389 w 57"/>
                    <a:gd name="T27" fmla="*/ 6987 h 4"/>
                    <a:gd name="T28" fmla="*/ 56784 w 57"/>
                    <a:gd name="T29" fmla="*/ 12230 h 4"/>
                    <a:gd name="T30" fmla="*/ 56784 w 57"/>
                    <a:gd name="T31" fmla="*/ 12230 h 4"/>
                    <a:gd name="T32" fmla="*/ 56784 w 57"/>
                    <a:gd name="T33" fmla="*/ 12230 h 4"/>
                    <a:gd name="T34" fmla="*/ 57389 w 57"/>
                    <a:gd name="T35" fmla="*/ 0 h 4"/>
                    <a:gd name="T36" fmla="*/ 57389 w 57"/>
                    <a:gd name="T37" fmla="*/ 0 h 4"/>
                    <a:gd name="T38" fmla="*/ 56784 w 57"/>
                    <a:gd name="T39" fmla="*/ 12230 h 4"/>
                    <a:gd name="T40" fmla="*/ 57389 w 57"/>
                    <a:gd name="T41" fmla="*/ 0 h 4"/>
                    <a:gd name="T42" fmla="*/ 57389 w 57"/>
                    <a:gd name="T43" fmla="*/ 0 h 4"/>
                    <a:gd name="T44" fmla="*/ 57389 w 57"/>
                    <a:gd name="T45" fmla="*/ 6987 h 4"/>
                    <a:gd name="T46" fmla="*/ 57389 w 57"/>
                    <a:gd name="T47" fmla="*/ 0 h 4"/>
                    <a:gd name="T48" fmla="*/ 56784 w 57"/>
                    <a:gd name="T49" fmla="*/ 12230 h 4"/>
                    <a:gd name="T50" fmla="*/ 48036 w 57"/>
                    <a:gd name="T51" fmla="*/ 12230 h 4"/>
                    <a:gd name="T52" fmla="*/ 48036 w 57"/>
                    <a:gd name="T53" fmla="*/ 6987 h 4"/>
                    <a:gd name="T54" fmla="*/ 57389 w 57"/>
                    <a:gd name="T55" fmla="*/ 0 h 4"/>
                    <a:gd name="T56" fmla="*/ 56784 w 57"/>
                    <a:gd name="T57" fmla="*/ 12230 h 4"/>
                    <a:gd name="T58" fmla="*/ 48036 w 57"/>
                    <a:gd name="T59" fmla="*/ 12230 h 4"/>
                    <a:gd name="T60" fmla="*/ 0 w 57"/>
                    <a:gd name="T61" fmla="*/ 6987 h 4"/>
                    <a:gd name="T62" fmla="*/ 1713 w 57"/>
                    <a:gd name="T63" fmla="*/ 0 h 4"/>
                    <a:gd name="T64" fmla="*/ 48036 w 57"/>
                    <a:gd name="T65" fmla="*/ 6987 h 4"/>
                    <a:gd name="T66" fmla="*/ 48036 w 57"/>
                    <a:gd name="T67" fmla="*/ 12230 h 4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</a:gdLst>
                  <a:ahLst/>
                  <a:cxnLst>
                    <a:cxn ang="T68">
                      <a:pos x="T0" y="T1"/>
                    </a:cxn>
                    <a:cxn ang="T69">
                      <a:pos x="T2" y="T3"/>
                    </a:cxn>
                    <a:cxn ang="T70">
                      <a:pos x="T4" y="T5"/>
                    </a:cxn>
                    <a:cxn ang="T71">
                      <a:pos x="T6" y="T7"/>
                    </a:cxn>
                    <a:cxn ang="T72">
                      <a:pos x="T8" y="T9"/>
                    </a:cxn>
                    <a:cxn ang="T73">
                      <a:pos x="T10" y="T11"/>
                    </a:cxn>
                    <a:cxn ang="T74">
                      <a:pos x="T12" y="T13"/>
                    </a:cxn>
                    <a:cxn ang="T75">
                      <a:pos x="T14" y="T15"/>
                    </a:cxn>
                    <a:cxn ang="T76">
                      <a:pos x="T16" y="T17"/>
                    </a:cxn>
                    <a:cxn ang="T77">
                      <a:pos x="T18" y="T19"/>
                    </a:cxn>
                    <a:cxn ang="T78">
                      <a:pos x="T20" y="T21"/>
                    </a:cxn>
                    <a:cxn ang="T79">
                      <a:pos x="T22" y="T23"/>
                    </a:cxn>
                    <a:cxn ang="T80">
                      <a:pos x="T24" y="T25"/>
                    </a:cxn>
                    <a:cxn ang="T81">
                      <a:pos x="T26" y="T27"/>
                    </a:cxn>
                    <a:cxn ang="T82">
                      <a:pos x="T28" y="T29"/>
                    </a:cxn>
                    <a:cxn ang="T83">
                      <a:pos x="T30" y="T31"/>
                    </a:cxn>
                    <a:cxn ang="T84">
                      <a:pos x="T32" y="T33"/>
                    </a:cxn>
                    <a:cxn ang="T85">
                      <a:pos x="T34" y="T35"/>
                    </a:cxn>
                    <a:cxn ang="T86">
                      <a:pos x="T36" y="T37"/>
                    </a:cxn>
                    <a:cxn ang="T87">
                      <a:pos x="T38" y="T39"/>
                    </a:cxn>
                    <a:cxn ang="T88">
                      <a:pos x="T40" y="T41"/>
                    </a:cxn>
                    <a:cxn ang="T89">
                      <a:pos x="T42" y="T43"/>
                    </a:cxn>
                    <a:cxn ang="T90">
                      <a:pos x="T44" y="T45"/>
                    </a:cxn>
                    <a:cxn ang="T91">
                      <a:pos x="T46" y="T47"/>
                    </a:cxn>
                    <a:cxn ang="T92">
                      <a:pos x="T48" y="T49"/>
                    </a:cxn>
                    <a:cxn ang="T93">
                      <a:pos x="T50" y="T51"/>
                    </a:cxn>
                    <a:cxn ang="T94">
                      <a:pos x="T52" y="T53"/>
                    </a:cxn>
                    <a:cxn ang="T95">
                      <a:pos x="T54" y="T55"/>
                    </a:cxn>
                    <a:cxn ang="T96">
                      <a:pos x="T56" y="T57"/>
                    </a:cxn>
                    <a:cxn ang="T97">
                      <a:pos x="T58" y="T59"/>
                    </a:cxn>
                    <a:cxn ang="T98">
                      <a:pos x="T60" y="T61"/>
                    </a:cxn>
                    <a:cxn ang="T99">
                      <a:pos x="T62" y="T63"/>
                    </a:cxn>
                    <a:cxn ang="T100">
                      <a:pos x="T64" y="T65"/>
                    </a:cxn>
                    <a:cxn ang="T101">
                      <a:pos x="T66" y="T67"/>
                    </a:cxn>
                  </a:cxnLst>
                  <a:rect l="0" t="0" r="r" b="b"/>
                  <a:pathLst>
                    <a:path w="57" h="4">
                      <a:moveTo>
                        <a:pt x="57" y="4"/>
                      </a:moveTo>
                      <a:cubicBezTo>
                        <a:pt x="52" y="4"/>
                        <a:pt x="47" y="4"/>
                        <a:pt x="43" y="3"/>
                      </a:cubicBezTo>
                      <a:lnTo>
                        <a:pt x="43" y="2"/>
                      </a:lnTo>
                      <a:cubicBezTo>
                        <a:pt x="48" y="2"/>
                        <a:pt x="52" y="3"/>
                        <a:pt x="57" y="3"/>
                      </a:cubicBezTo>
                      <a:lnTo>
                        <a:pt x="57" y="4"/>
                      </a:lnTo>
                      <a:close/>
                      <a:moveTo>
                        <a:pt x="43" y="3"/>
                      </a:moveTo>
                      <a:cubicBezTo>
                        <a:pt x="41" y="2"/>
                        <a:pt x="38" y="2"/>
                        <a:pt x="35" y="2"/>
                      </a:cubicBezTo>
                      <a:lnTo>
                        <a:pt x="36" y="0"/>
                      </a:lnTo>
                      <a:cubicBezTo>
                        <a:pt x="38" y="1"/>
                        <a:pt x="41" y="1"/>
                        <a:pt x="43" y="2"/>
                      </a:cubicBezTo>
                      <a:lnTo>
                        <a:pt x="43" y="3"/>
                      </a:lnTo>
                      <a:close/>
                      <a:moveTo>
                        <a:pt x="35" y="2"/>
                      </a:moveTo>
                      <a:lnTo>
                        <a:pt x="35" y="2"/>
                      </a:lnTo>
                      <a:lnTo>
                        <a:pt x="36" y="1"/>
                      </a:lnTo>
                      <a:lnTo>
                        <a:pt x="35" y="2"/>
                      </a:lnTo>
                      <a:close/>
                      <a:moveTo>
                        <a:pt x="35" y="2"/>
                      </a:moveTo>
                      <a:lnTo>
                        <a:pt x="35" y="2"/>
                      </a:lnTo>
                      <a:lnTo>
                        <a:pt x="36" y="0"/>
                      </a:lnTo>
                      <a:lnTo>
                        <a:pt x="35" y="2"/>
                      </a:lnTo>
                      <a:close/>
                      <a:moveTo>
                        <a:pt x="36" y="0"/>
                      </a:moveTo>
                      <a:lnTo>
                        <a:pt x="36" y="0"/>
                      </a:lnTo>
                      <a:lnTo>
                        <a:pt x="36" y="1"/>
                      </a:lnTo>
                      <a:lnTo>
                        <a:pt x="36" y="0"/>
                      </a:lnTo>
                      <a:close/>
                      <a:moveTo>
                        <a:pt x="35" y="2"/>
                      </a:moveTo>
                      <a:cubicBezTo>
                        <a:pt x="35" y="2"/>
                        <a:pt x="33" y="2"/>
                        <a:pt x="30" y="2"/>
                      </a:cubicBezTo>
                      <a:lnTo>
                        <a:pt x="30" y="1"/>
                      </a:lnTo>
                      <a:cubicBezTo>
                        <a:pt x="33" y="0"/>
                        <a:pt x="35" y="0"/>
                        <a:pt x="36" y="0"/>
                      </a:cubicBezTo>
                      <a:lnTo>
                        <a:pt x="35" y="2"/>
                      </a:lnTo>
                      <a:close/>
                      <a:moveTo>
                        <a:pt x="30" y="2"/>
                      </a:moveTo>
                      <a:cubicBezTo>
                        <a:pt x="21" y="3"/>
                        <a:pt x="4" y="4"/>
                        <a:pt x="0" y="1"/>
                      </a:cubicBezTo>
                      <a:lnTo>
                        <a:pt x="1" y="0"/>
                      </a:lnTo>
                      <a:cubicBezTo>
                        <a:pt x="4" y="3"/>
                        <a:pt x="21" y="1"/>
                        <a:pt x="30" y="1"/>
                      </a:cubicBezTo>
                      <a:lnTo>
                        <a:pt x="30" y="2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108" name="Freeform 451"/>
                <p:cNvSpPr>
                  <a:spLocks noChangeArrowheads="1"/>
                </p:cNvSpPr>
                <p:nvPr/>
              </p:nvSpPr>
              <p:spPr bwMode="auto">
                <a:xfrm>
                  <a:off x="2129" y="3554"/>
                  <a:ext cx="50" cy="7"/>
                </a:xfrm>
                <a:custGeom>
                  <a:avLst/>
                  <a:gdLst>
                    <a:gd name="T0" fmla="*/ 0 w 37"/>
                    <a:gd name="T1" fmla="*/ 4262 h 5"/>
                    <a:gd name="T2" fmla="*/ 25241 w 37"/>
                    <a:gd name="T3" fmla="*/ 2667 h 5"/>
                    <a:gd name="T4" fmla="*/ 55424 w 37"/>
                    <a:gd name="T5" fmla="*/ 4262 h 5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37" h="5">
                      <a:moveTo>
                        <a:pt x="0" y="3"/>
                      </a:moveTo>
                      <a:cubicBezTo>
                        <a:pt x="7" y="1"/>
                        <a:pt x="15" y="0"/>
                        <a:pt x="17" y="2"/>
                      </a:cubicBezTo>
                      <a:cubicBezTo>
                        <a:pt x="21" y="4"/>
                        <a:pt x="28" y="5"/>
                        <a:pt x="37" y="3"/>
                      </a:cubicBezTo>
                    </a:path>
                  </a:pathLst>
                </a:custGeom>
                <a:noFill/>
                <a:ln w="9525" cap="sq">
                  <a:solidFill>
                    <a:srgbClr val="C1C0B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109" name="Freeform 452"/>
                <p:cNvSpPr>
                  <a:spLocks noChangeArrowheads="1"/>
                </p:cNvSpPr>
                <p:nvPr/>
              </p:nvSpPr>
              <p:spPr bwMode="auto">
                <a:xfrm>
                  <a:off x="2070" y="3578"/>
                  <a:ext cx="103" cy="11"/>
                </a:xfrm>
                <a:custGeom>
                  <a:avLst/>
                  <a:gdLst>
                    <a:gd name="T0" fmla="*/ 0 w 75"/>
                    <a:gd name="T1" fmla="*/ 23667 h 7"/>
                    <a:gd name="T2" fmla="*/ 75651 w 75"/>
                    <a:gd name="T3" fmla="*/ 5825 h 7"/>
                    <a:gd name="T4" fmla="*/ 103361 w 75"/>
                    <a:gd name="T5" fmla="*/ 29348 h 7"/>
                    <a:gd name="T6" fmla="*/ 126877 w 75"/>
                    <a:gd name="T7" fmla="*/ 29348 h 7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75" h="7">
                      <a:moveTo>
                        <a:pt x="0" y="4"/>
                      </a:moveTo>
                      <a:cubicBezTo>
                        <a:pt x="11" y="7"/>
                        <a:pt x="28" y="4"/>
                        <a:pt x="45" y="1"/>
                      </a:cubicBezTo>
                      <a:cubicBezTo>
                        <a:pt x="54" y="0"/>
                        <a:pt x="57" y="3"/>
                        <a:pt x="61" y="5"/>
                      </a:cubicBezTo>
                      <a:cubicBezTo>
                        <a:pt x="70" y="5"/>
                        <a:pt x="74" y="6"/>
                        <a:pt x="75" y="5"/>
                      </a:cubicBezTo>
                    </a:path>
                  </a:pathLst>
                </a:custGeom>
                <a:noFill/>
                <a:ln w="9525" cap="sq">
                  <a:solidFill>
                    <a:srgbClr val="C1C0B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110" name="Freeform 453"/>
                <p:cNvSpPr>
                  <a:spLocks noChangeArrowheads="1"/>
                </p:cNvSpPr>
                <p:nvPr/>
              </p:nvSpPr>
              <p:spPr bwMode="auto">
                <a:xfrm>
                  <a:off x="2075" y="3591"/>
                  <a:ext cx="106" cy="35"/>
                </a:xfrm>
                <a:custGeom>
                  <a:avLst/>
                  <a:gdLst>
                    <a:gd name="T0" fmla="*/ 1774 w 77"/>
                    <a:gd name="T1" fmla="*/ 0 h 21"/>
                    <a:gd name="T2" fmla="*/ 13122 w 77"/>
                    <a:gd name="T3" fmla="*/ 16167 h 21"/>
                    <a:gd name="T4" fmla="*/ 13122 w 77"/>
                    <a:gd name="T5" fmla="*/ 21180 h 21"/>
                    <a:gd name="T6" fmla="*/ 0 w 77"/>
                    <a:gd name="T7" fmla="*/ 4992 h 21"/>
                    <a:gd name="T8" fmla="*/ 1774 w 77"/>
                    <a:gd name="T9" fmla="*/ 0 h 21"/>
                    <a:gd name="T10" fmla="*/ 13122 w 77"/>
                    <a:gd name="T11" fmla="*/ 16167 h 21"/>
                    <a:gd name="T12" fmla="*/ 26383 w 77"/>
                    <a:gd name="T13" fmla="*/ 29283 h 21"/>
                    <a:gd name="T14" fmla="*/ 25346 w 77"/>
                    <a:gd name="T15" fmla="*/ 34297 h 21"/>
                    <a:gd name="T16" fmla="*/ 13122 w 77"/>
                    <a:gd name="T17" fmla="*/ 21180 h 21"/>
                    <a:gd name="T18" fmla="*/ 13122 w 77"/>
                    <a:gd name="T19" fmla="*/ 16167 h 21"/>
                    <a:gd name="T20" fmla="*/ 26383 w 77"/>
                    <a:gd name="T21" fmla="*/ 29283 h 21"/>
                    <a:gd name="T22" fmla="*/ 26383 w 77"/>
                    <a:gd name="T23" fmla="*/ 29283 h 21"/>
                    <a:gd name="T24" fmla="*/ 25346 w 77"/>
                    <a:gd name="T25" fmla="*/ 34297 h 21"/>
                    <a:gd name="T26" fmla="*/ 26383 w 77"/>
                    <a:gd name="T27" fmla="*/ 29283 h 21"/>
                    <a:gd name="T28" fmla="*/ 26383 w 77"/>
                    <a:gd name="T29" fmla="*/ 29283 h 21"/>
                    <a:gd name="T30" fmla="*/ 56765 w 77"/>
                    <a:gd name="T31" fmla="*/ 76750 h 21"/>
                    <a:gd name="T32" fmla="*/ 54660 w 77"/>
                    <a:gd name="T33" fmla="*/ 81792 h 21"/>
                    <a:gd name="T34" fmla="*/ 25346 w 77"/>
                    <a:gd name="T35" fmla="*/ 34297 h 21"/>
                    <a:gd name="T36" fmla="*/ 26383 w 77"/>
                    <a:gd name="T37" fmla="*/ 29283 h 21"/>
                    <a:gd name="T38" fmla="*/ 56765 w 77"/>
                    <a:gd name="T39" fmla="*/ 76750 h 21"/>
                    <a:gd name="T40" fmla="*/ 115495 w 77"/>
                    <a:gd name="T41" fmla="*/ 60533 h 21"/>
                    <a:gd name="T42" fmla="*/ 115495 w 77"/>
                    <a:gd name="T43" fmla="*/ 63620 h 21"/>
                    <a:gd name="T44" fmla="*/ 54660 w 77"/>
                    <a:gd name="T45" fmla="*/ 81792 h 21"/>
                    <a:gd name="T46" fmla="*/ 56765 w 77"/>
                    <a:gd name="T47" fmla="*/ 76750 h 21"/>
                    <a:gd name="T48" fmla="*/ 115495 w 77"/>
                    <a:gd name="T49" fmla="*/ 60533 h 21"/>
                    <a:gd name="T50" fmla="*/ 115495 w 77"/>
                    <a:gd name="T51" fmla="*/ 60533 h 21"/>
                    <a:gd name="T52" fmla="*/ 115495 w 77"/>
                    <a:gd name="T53" fmla="*/ 63620 h 21"/>
                    <a:gd name="T54" fmla="*/ 115495 w 77"/>
                    <a:gd name="T55" fmla="*/ 60533 h 21"/>
                    <a:gd name="T56" fmla="*/ 115495 w 77"/>
                    <a:gd name="T57" fmla="*/ 60533 h 21"/>
                    <a:gd name="T58" fmla="*/ 120475 w 77"/>
                    <a:gd name="T59" fmla="*/ 60533 h 21"/>
                    <a:gd name="T60" fmla="*/ 120475 w 77"/>
                    <a:gd name="T61" fmla="*/ 63620 h 21"/>
                    <a:gd name="T62" fmla="*/ 115495 w 77"/>
                    <a:gd name="T63" fmla="*/ 63620 h 21"/>
                    <a:gd name="T64" fmla="*/ 115495 w 77"/>
                    <a:gd name="T65" fmla="*/ 60533 h 21"/>
                    <a:gd name="T66" fmla="*/ 120475 w 77"/>
                    <a:gd name="T67" fmla="*/ 60533 h 21"/>
                    <a:gd name="T68" fmla="*/ 128531 w 77"/>
                    <a:gd name="T69" fmla="*/ 60533 h 21"/>
                    <a:gd name="T70" fmla="*/ 128531 w 77"/>
                    <a:gd name="T71" fmla="*/ 63620 h 21"/>
                    <a:gd name="T72" fmla="*/ 120475 w 77"/>
                    <a:gd name="T73" fmla="*/ 63620 h 21"/>
                    <a:gd name="T74" fmla="*/ 120475 w 77"/>
                    <a:gd name="T75" fmla="*/ 60533 h 21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</a:gdLst>
                  <a:ahLst/>
                  <a:cxnLst>
                    <a:cxn ang="T76">
                      <a:pos x="T0" y="T1"/>
                    </a:cxn>
                    <a:cxn ang="T77">
                      <a:pos x="T2" y="T3"/>
                    </a:cxn>
                    <a:cxn ang="T78">
                      <a:pos x="T4" y="T5"/>
                    </a:cxn>
                    <a:cxn ang="T79">
                      <a:pos x="T6" y="T7"/>
                    </a:cxn>
                    <a:cxn ang="T80">
                      <a:pos x="T8" y="T9"/>
                    </a:cxn>
                    <a:cxn ang="T81">
                      <a:pos x="T10" y="T11"/>
                    </a:cxn>
                    <a:cxn ang="T82">
                      <a:pos x="T12" y="T13"/>
                    </a:cxn>
                    <a:cxn ang="T83">
                      <a:pos x="T14" y="T15"/>
                    </a:cxn>
                    <a:cxn ang="T84">
                      <a:pos x="T16" y="T17"/>
                    </a:cxn>
                    <a:cxn ang="T85">
                      <a:pos x="T18" y="T19"/>
                    </a:cxn>
                    <a:cxn ang="T86">
                      <a:pos x="T20" y="T21"/>
                    </a:cxn>
                    <a:cxn ang="T87">
                      <a:pos x="T22" y="T23"/>
                    </a:cxn>
                    <a:cxn ang="T88">
                      <a:pos x="T24" y="T25"/>
                    </a:cxn>
                    <a:cxn ang="T89">
                      <a:pos x="T26" y="T27"/>
                    </a:cxn>
                    <a:cxn ang="T90">
                      <a:pos x="T28" y="T29"/>
                    </a:cxn>
                    <a:cxn ang="T91">
                      <a:pos x="T30" y="T31"/>
                    </a:cxn>
                    <a:cxn ang="T92">
                      <a:pos x="T32" y="T33"/>
                    </a:cxn>
                    <a:cxn ang="T93">
                      <a:pos x="T34" y="T35"/>
                    </a:cxn>
                    <a:cxn ang="T94">
                      <a:pos x="T36" y="T37"/>
                    </a:cxn>
                    <a:cxn ang="T95">
                      <a:pos x="T38" y="T39"/>
                    </a:cxn>
                    <a:cxn ang="T96">
                      <a:pos x="T40" y="T41"/>
                    </a:cxn>
                    <a:cxn ang="T97">
                      <a:pos x="T42" y="T43"/>
                    </a:cxn>
                    <a:cxn ang="T98">
                      <a:pos x="T44" y="T45"/>
                    </a:cxn>
                    <a:cxn ang="T99">
                      <a:pos x="T46" y="T47"/>
                    </a:cxn>
                    <a:cxn ang="T100">
                      <a:pos x="T48" y="T49"/>
                    </a:cxn>
                    <a:cxn ang="T101">
                      <a:pos x="T50" y="T51"/>
                    </a:cxn>
                    <a:cxn ang="T102">
                      <a:pos x="T52" y="T53"/>
                    </a:cxn>
                    <a:cxn ang="T103">
                      <a:pos x="T54" y="T55"/>
                    </a:cxn>
                    <a:cxn ang="T104">
                      <a:pos x="T56" y="T57"/>
                    </a:cxn>
                    <a:cxn ang="T105">
                      <a:pos x="T58" y="T59"/>
                    </a:cxn>
                    <a:cxn ang="T106">
                      <a:pos x="T60" y="T61"/>
                    </a:cxn>
                    <a:cxn ang="T107">
                      <a:pos x="T62" y="T63"/>
                    </a:cxn>
                    <a:cxn ang="T108">
                      <a:pos x="T64" y="T65"/>
                    </a:cxn>
                    <a:cxn ang="T109">
                      <a:pos x="T66" y="T67"/>
                    </a:cxn>
                    <a:cxn ang="T110">
                      <a:pos x="T68" y="T69"/>
                    </a:cxn>
                    <a:cxn ang="T111">
                      <a:pos x="T70" y="T71"/>
                    </a:cxn>
                    <a:cxn ang="T112">
                      <a:pos x="T72" y="T73"/>
                    </a:cxn>
                    <a:cxn ang="T113">
                      <a:pos x="T74" y="T75"/>
                    </a:cxn>
                  </a:cxnLst>
                  <a:rect l="0" t="0" r="r" b="b"/>
                  <a:pathLst>
                    <a:path w="77" h="21">
                      <a:moveTo>
                        <a:pt x="1" y="0"/>
                      </a:moveTo>
                      <a:cubicBezTo>
                        <a:pt x="2" y="2"/>
                        <a:pt x="5" y="3"/>
                        <a:pt x="8" y="4"/>
                      </a:cubicBezTo>
                      <a:lnTo>
                        <a:pt x="8" y="5"/>
                      </a:lnTo>
                      <a:cubicBezTo>
                        <a:pt x="5" y="4"/>
                        <a:pt x="1" y="3"/>
                        <a:pt x="0" y="1"/>
                      </a:cubicBezTo>
                      <a:lnTo>
                        <a:pt x="1" y="0"/>
                      </a:lnTo>
                      <a:close/>
                      <a:moveTo>
                        <a:pt x="8" y="4"/>
                      </a:moveTo>
                      <a:cubicBezTo>
                        <a:pt x="11" y="5"/>
                        <a:pt x="14" y="5"/>
                        <a:pt x="16" y="7"/>
                      </a:cubicBezTo>
                      <a:lnTo>
                        <a:pt x="15" y="8"/>
                      </a:lnTo>
                      <a:cubicBezTo>
                        <a:pt x="13" y="7"/>
                        <a:pt x="11" y="6"/>
                        <a:pt x="8" y="5"/>
                      </a:cubicBezTo>
                      <a:lnTo>
                        <a:pt x="8" y="4"/>
                      </a:lnTo>
                      <a:close/>
                      <a:moveTo>
                        <a:pt x="16" y="7"/>
                      </a:moveTo>
                      <a:lnTo>
                        <a:pt x="16" y="7"/>
                      </a:lnTo>
                      <a:lnTo>
                        <a:pt x="15" y="8"/>
                      </a:lnTo>
                      <a:lnTo>
                        <a:pt x="16" y="7"/>
                      </a:lnTo>
                      <a:close/>
                      <a:moveTo>
                        <a:pt x="16" y="7"/>
                      </a:moveTo>
                      <a:cubicBezTo>
                        <a:pt x="20" y="12"/>
                        <a:pt x="25" y="16"/>
                        <a:pt x="34" y="18"/>
                      </a:cubicBezTo>
                      <a:lnTo>
                        <a:pt x="33" y="19"/>
                      </a:lnTo>
                      <a:cubicBezTo>
                        <a:pt x="25" y="17"/>
                        <a:pt x="19" y="13"/>
                        <a:pt x="15" y="8"/>
                      </a:cubicBezTo>
                      <a:lnTo>
                        <a:pt x="16" y="7"/>
                      </a:lnTo>
                      <a:close/>
                      <a:moveTo>
                        <a:pt x="34" y="18"/>
                      </a:moveTo>
                      <a:cubicBezTo>
                        <a:pt x="42" y="20"/>
                        <a:pt x="53" y="19"/>
                        <a:pt x="69" y="14"/>
                      </a:cubicBezTo>
                      <a:lnTo>
                        <a:pt x="69" y="15"/>
                      </a:lnTo>
                      <a:cubicBezTo>
                        <a:pt x="54" y="20"/>
                        <a:pt x="42" y="21"/>
                        <a:pt x="33" y="19"/>
                      </a:cubicBezTo>
                      <a:lnTo>
                        <a:pt x="34" y="18"/>
                      </a:lnTo>
                      <a:close/>
                      <a:moveTo>
                        <a:pt x="69" y="14"/>
                      </a:moveTo>
                      <a:lnTo>
                        <a:pt x="69" y="14"/>
                      </a:lnTo>
                      <a:lnTo>
                        <a:pt x="69" y="15"/>
                      </a:lnTo>
                      <a:lnTo>
                        <a:pt x="69" y="14"/>
                      </a:lnTo>
                      <a:close/>
                      <a:moveTo>
                        <a:pt x="69" y="14"/>
                      </a:moveTo>
                      <a:cubicBezTo>
                        <a:pt x="70" y="14"/>
                        <a:pt x="71" y="14"/>
                        <a:pt x="72" y="14"/>
                      </a:cubicBezTo>
                      <a:lnTo>
                        <a:pt x="72" y="15"/>
                      </a:lnTo>
                      <a:cubicBezTo>
                        <a:pt x="71" y="15"/>
                        <a:pt x="70" y="15"/>
                        <a:pt x="69" y="15"/>
                      </a:cubicBezTo>
                      <a:lnTo>
                        <a:pt x="69" y="14"/>
                      </a:lnTo>
                      <a:close/>
                      <a:moveTo>
                        <a:pt x="72" y="14"/>
                      </a:moveTo>
                      <a:cubicBezTo>
                        <a:pt x="73" y="14"/>
                        <a:pt x="75" y="14"/>
                        <a:pt x="77" y="14"/>
                      </a:cubicBezTo>
                      <a:lnTo>
                        <a:pt x="77" y="15"/>
                      </a:lnTo>
                      <a:cubicBezTo>
                        <a:pt x="75" y="16"/>
                        <a:pt x="73" y="15"/>
                        <a:pt x="72" y="15"/>
                      </a:cubicBezTo>
                      <a:lnTo>
                        <a:pt x="72" y="14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111" name="Freeform 454"/>
                <p:cNvSpPr>
                  <a:spLocks noChangeArrowheads="1"/>
                </p:cNvSpPr>
                <p:nvPr/>
              </p:nvSpPr>
              <p:spPr bwMode="auto">
                <a:xfrm>
                  <a:off x="2068" y="3291"/>
                  <a:ext cx="106" cy="36"/>
                </a:xfrm>
                <a:custGeom>
                  <a:avLst/>
                  <a:gdLst>
                    <a:gd name="T0" fmla="*/ 2928 w 77"/>
                    <a:gd name="T1" fmla="*/ 0 h 21"/>
                    <a:gd name="T2" fmla="*/ 15369 w 77"/>
                    <a:gd name="T3" fmla="*/ 29949 h 21"/>
                    <a:gd name="T4" fmla="*/ 15369 w 77"/>
                    <a:gd name="T5" fmla="*/ 33708 h 21"/>
                    <a:gd name="T6" fmla="*/ 0 w 77"/>
                    <a:gd name="T7" fmla="*/ 7279 h 21"/>
                    <a:gd name="T8" fmla="*/ 2928 w 77"/>
                    <a:gd name="T9" fmla="*/ 0 h 21"/>
                    <a:gd name="T10" fmla="*/ 15369 w 77"/>
                    <a:gd name="T11" fmla="*/ 29949 h 21"/>
                    <a:gd name="T12" fmla="*/ 28250 w 77"/>
                    <a:gd name="T13" fmla="*/ 56172 h 21"/>
                    <a:gd name="T14" fmla="*/ 26383 w 77"/>
                    <a:gd name="T15" fmla="*/ 56172 h 21"/>
                    <a:gd name="T16" fmla="*/ 15369 w 77"/>
                    <a:gd name="T17" fmla="*/ 33708 h 21"/>
                    <a:gd name="T18" fmla="*/ 15369 w 77"/>
                    <a:gd name="T19" fmla="*/ 29949 h 21"/>
                    <a:gd name="T20" fmla="*/ 28250 w 77"/>
                    <a:gd name="T21" fmla="*/ 56172 h 21"/>
                    <a:gd name="T22" fmla="*/ 28250 w 77"/>
                    <a:gd name="T23" fmla="*/ 56172 h 21"/>
                    <a:gd name="T24" fmla="*/ 26383 w 77"/>
                    <a:gd name="T25" fmla="*/ 56172 h 21"/>
                    <a:gd name="T26" fmla="*/ 28250 w 77"/>
                    <a:gd name="T27" fmla="*/ 56172 h 21"/>
                    <a:gd name="T28" fmla="*/ 28250 w 77"/>
                    <a:gd name="T29" fmla="*/ 56172 h 21"/>
                    <a:gd name="T30" fmla="*/ 56765 w 77"/>
                    <a:gd name="T31" fmla="*/ 124925 h 21"/>
                    <a:gd name="T32" fmla="*/ 56765 w 77"/>
                    <a:gd name="T33" fmla="*/ 138648 h 21"/>
                    <a:gd name="T34" fmla="*/ 25346 w 77"/>
                    <a:gd name="T35" fmla="*/ 56172 h 21"/>
                    <a:gd name="T36" fmla="*/ 28250 w 77"/>
                    <a:gd name="T37" fmla="*/ 56172 h 21"/>
                    <a:gd name="T38" fmla="*/ 56765 w 77"/>
                    <a:gd name="T39" fmla="*/ 124925 h 21"/>
                    <a:gd name="T40" fmla="*/ 115495 w 77"/>
                    <a:gd name="T41" fmla="*/ 106099 h 21"/>
                    <a:gd name="T42" fmla="*/ 116669 w 77"/>
                    <a:gd name="T43" fmla="*/ 113146 h 21"/>
                    <a:gd name="T44" fmla="*/ 56765 w 77"/>
                    <a:gd name="T45" fmla="*/ 138648 h 21"/>
                    <a:gd name="T46" fmla="*/ 56765 w 77"/>
                    <a:gd name="T47" fmla="*/ 124925 h 21"/>
                    <a:gd name="T48" fmla="*/ 116669 w 77"/>
                    <a:gd name="T49" fmla="*/ 113146 h 21"/>
                    <a:gd name="T50" fmla="*/ 116669 w 77"/>
                    <a:gd name="T51" fmla="*/ 113146 h 21"/>
                    <a:gd name="T52" fmla="*/ 116669 w 77"/>
                    <a:gd name="T53" fmla="*/ 106099 h 21"/>
                    <a:gd name="T54" fmla="*/ 116669 w 77"/>
                    <a:gd name="T55" fmla="*/ 113146 h 21"/>
                    <a:gd name="T56" fmla="*/ 115495 w 77"/>
                    <a:gd name="T57" fmla="*/ 106099 h 21"/>
                    <a:gd name="T58" fmla="*/ 121783 w 77"/>
                    <a:gd name="T59" fmla="*/ 106099 h 21"/>
                    <a:gd name="T60" fmla="*/ 121783 w 77"/>
                    <a:gd name="T61" fmla="*/ 113146 h 21"/>
                    <a:gd name="T62" fmla="*/ 116669 w 77"/>
                    <a:gd name="T63" fmla="*/ 113146 h 21"/>
                    <a:gd name="T64" fmla="*/ 115495 w 77"/>
                    <a:gd name="T65" fmla="*/ 106099 h 21"/>
                    <a:gd name="T66" fmla="*/ 121783 w 77"/>
                    <a:gd name="T67" fmla="*/ 106099 h 21"/>
                    <a:gd name="T68" fmla="*/ 128531 w 77"/>
                    <a:gd name="T69" fmla="*/ 95373 h 21"/>
                    <a:gd name="T70" fmla="*/ 128531 w 77"/>
                    <a:gd name="T71" fmla="*/ 106099 h 21"/>
                    <a:gd name="T72" fmla="*/ 121783 w 77"/>
                    <a:gd name="T73" fmla="*/ 113146 h 21"/>
                    <a:gd name="T74" fmla="*/ 121783 w 77"/>
                    <a:gd name="T75" fmla="*/ 106099 h 21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</a:gdLst>
                  <a:ahLst/>
                  <a:cxnLst>
                    <a:cxn ang="T76">
                      <a:pos x="T0" y="T1"/>
                    </a:cxn>
                    <a:cxn ang="T77">
                      <a:pos x="T2" y="T3"/>
                    </a:cxn>
                    <a:cxn ang="T78">
                      <a:pos x="T4" y="T5"/>
                    </a:cxn>
                    <a:cxn ang="T79">
                      <a:pos x="T6" y="T7"/>
                    </a:cxn>
                    <a:cxn ang="T80">
                      <a:pos x="T8" y="T9"/>
                    </a:cxn>
                    <a:cxn ang="T81">
                      <a:pos x="T10" y="T11"/>
                    </a:cxn>
                    <a:cxn ang="T82">
                      <a:pos x="T12" y="T13"/>
                    </a:cxn>
                    <a:cxn ang="T83">
                      <a:pos x="T14" y="T15"/>
                    </a:cxn>
                    <a:cxn ang="T84">
                      <a:pos x="T16" y="T17"/>
                    </a:cxn>
                    <a:cxn ang="T85">
                      <a:pos x="T18" y="T19"/>
                    </a:cxn>
                    <a:cxn ang="T86">
                      <a:pos x="T20" y="T21"/>
                    </a:cxn>
                    <a:cxn ang="T87">
                      <a:pos x="T22" y="T23"/>
                    </a:cxn>
                    <a:cxn ang="T88">
                      <a:pos x="T24" y="T25"/>
                    </a:cxn>
                    <a:cxn ang="T89">
                      <a:pos x="T26" y="T27"/>
                    </a:cxn>
                    <a:cxn ang="T90">
                      <a:pos x="T28" y="T29"/>
                    </a:cxn>
                    <a:cxn ang="T91">
                      <a:pos x="T30" y="T31"/>
                    </a:cxn>
                    <a:cxn ang="T92">
                      <a:pos x="T32" y="T33"/>
                    </a:cxn>
                    <a:cxn ang="T93">
                      <a:pos x="T34" y="T35"/>
                    </a:cxn>
                    <a:cxn ang="T94">
                      <a:pos x="T36" y="T37"/>
                    </a:cxn>
                    <a:cxn ang="T95">
                      <a:pos x="T38" y="T39"/>
                    </a:cxn>
                    <a:cxn ang="T96">
                      <a:pos x="T40" y="T41"/>
                    </a:cxn>
                    <a:cxn ang="T97">
                      <a:pos x="T42" y="T43"/>
                    </a:cxn>
                    <a:cxn ang="T98">
                      <a:pos x="T44" y="T45"/>
                    </a:cxn>
                    <a:cxn ang="T99">
                      <a:pos x="T46" y="T47"/>
                    </a:cxn>
                    <a:cxn ang="T100">
                      <a:pos x="T48" y="T49"/>
                    </a:cxn>
                    <a:cxn ang="T101">
                      <a:pos x="T50" y="T51"/>
                    </a:cxn>
                    <a:cxn ang="T102">
                      <a:pos x="T52" y="T53"/>
                    </a:cxn>
                    <a:cxn ang="T103">
                      <a:pos x="T54" y="T55"/>
                    </a:cxn>
                    <a:cxn ang="T104">
                      <a:pos x="T56" y="T57"/>
                    </a:cxn>
                    <a:cxn ang="T105">
                      <a:pos x="T58" y="T59"/>
                    </a:cxn>
                    <a:cxn ang="T106">
                      <a:pos x="T60" y="T61"/>
                    </a:cxn>
                    <a:cxn ang="T107">
                      <a:pos x="T62" y="T63"/>
                    </a:cxn>
                    <a:cxn ang="T108">
                      <a:pos x="T64" y="T65"/>
                    </a:cxn>
                    <a:cxn ang="T109">
                      <a:pos x="T66" y="T67"/>
                    </a:cxn>
                    <a:cxn ang="T110">
                      <a:pos x="T68" y="T69"/>
                    </a:cxn>
                    <a:cxn ang="T111">
                      <a:pos x="T70" y="T71"/>
                    </a:cxn>
                    <a:cxn ang="T112">
                      <a:pos x="T72" y="T73"/>
                    </a:cxn>
                    <a:cxn ang="T113">
                      <a:pos x="T74" y="T75"/>
                    </a:cxn>
                  </a:cxnLst>
                  <a:rect l="0" t="0" r="r" b="b"/>
                  <a:pathLst>
                    <a:path w="77" h="21">
                      <a:moveTo>
                        <a:pt x="2" y="0"/>
                      </a:moveTo>
                      <a:cubicBezTo>
                        <a:pt x="3" y="2"/>
                        <a:pt x="6" y="3"/>
                        <a:pt x="9" y="4"/>
                      </a:cubicBezTo>
                      <a:lnTo>
                        <a:pt x="9" y="5"/>
                      </a:lnTo>
                      <a:cubicBezTo>
                        <a:pt x="5" y="4"/>
                        <a:pt x="2" y="3"/>
                        <a:pt x="0" y="1"/>
                      </a:cubicBezTo>
                      <a:lnTo>
                        <a:pt x="2" y="0"/>
                      </a:lnTo>
                      <a:close/>
                      <a:moveTo>
                        <a:pt x="9" y="4"/>
                      </a:moveTo>
                      <a:cubicBezTo>
                        <a:pt x="12" y="5"/>
                        <a:pt x="15" y="6"/>
                        <a:pt x="17" y="8"/>
                      </a:cubicBezTo>
                      <a:lnTo>
                        <a:pt x="16" y="8"/>
                      </a:lnTo>
                      <a:cubicBezTo>
                        <a:pt x="14" y="7"/>
                        <a:pt x="11" y="6"/>
                        <a:pt x="9" y="5"/>
                      </a:cubicBezTo>
                      <a:lnTo>
                        <a:pt x="9" y="4"/>
                      </a:lnTo>
                      <a:close/>
                      <a:moveTo>
                        <a:pt x="17" y="8"/>
                      </a:moveTo>
                      <a:lnTo>
                        <a:pt x="17" y="8"/>
                      </a:lnTo>
                      <a:lnTo>
                        <a:pt x="16" y="8"/>
                      </a:lnTo>
                      <a:lnTo>
                        <a:pt x="17" y="8"/>
                      </a:lnTo>
                      <a:close/>
                      <a:moveTo>
                        <a:pt x="17" y="8"/>
                      </a:moveTo>
                      <a:cubicBezTo>
                        <a:pt x="20" y="12"/>
                        <a:pt x="26" y="17"/>
                        <a:pt x="34" y="18"/>
                      </a:cubicBezTo>
                      <a:lnTo>
                        <a:pt x="34" y="20"/>
                      </a:lnTo>
                      <a:cubicBezTo>
                        <a:pt x="25" y="18"/>
                        <a:pt x="19" y="13"/>
                        <a:pt x="15" y="8"/>
                      </a:cubicBezTo>
                      <a:lnTo>
                        <a:pt x="17" y="8"/>
                      </a:lnTo>
                      <a:close/>
                      <a:moveTo>
                        <a:pt x="34" y="18"/>
                      </a:moveTo>
                      <a:cubicBezTo>
                        <a:pt x="42" y="20"/>
                        <a:pt x="54" y="20"/>
                        <a:pt x="69" y="15"/>
                      </a:cubicBezTo>
                      <a:lnTo>
                        <a:pt x="70" y="16"/>
                      </a:lnTo>
                      <a:cubicBezTo>
                        <a:pt x="54" y="21"/>
                        <a:pt x="42" y="21"/>
                        <a:pt x="34" y="20"/>
                      </a:cubicBezTo>
                      <a:lnTo>
                        <a:pt x="34" y="18"/>
                      </a:lnTo>
                      <a:close/>
                      <a:moveTo>
                        <a:pt x="70" y="16"/>
                      </a:moveTo>
                      <a:lnTo>
                        <a:pt x="70" y="16"/>
                      </a:lnTo>
                      <a:lnTo>
                        <a:pt x="70" y="15"/>
                      </a:lnTo>
                      <a:lnTo>
                        <a:pt x="70" y="16"/>
                      </a:lnTo>
                      <a:close/>
                      <a:moveTo>
                        <a:pt x="69" y="15"/>
                      </a:moveTo>
                      <a:cubicBezTo>
                        <a:pt x="71" y="14"/>
                        <a:pt x="72" y="14"/>
                        <a:pt x="73" y="15"/>
                      </a:cubicBezTo>
                      <a:lnTo>
                        <a:pt x="73" y="16"/>
                      </a:lnTo>
                      <a:cubicBezTo>
                        <a:pt x="72" y="16"/>
                        <a:pt x="71" y="16"/>
                        <a:pt x="70" y="16"/>
                      </a:cubicBezTo>
                      <a:lnTo>
                        <a:pt x="69" y="15"/>
                      </a:lnTo>
                      <a:close/>
                      <a:moveTo>
                        <a:pt x="73" y="15"/>
                      </a:moveTo>
                      <a:cubicBezTo>
                        <a:pt x="74" y="15"/>
                        <a:pt x="75" y="15"/>
                        <a:pt x="77" y="14"/>
                      </a:cubicBezTo>
                      <a:lnTo>
                        <a:pt x="77" y="15"/>
                      </a:lnTo>
                      <a:cubicBezTo>
                        <a:pt x="75" y="16"/>
                        <a:pt x="74" y="16"/>
                        <a:pt x="73" y="16"/>
                      </a:cubicBezTo>
                      <a:lnTo>
                        <a:pt x="73" y="15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112" name="Freeform 455"/>
                <p:cNvSpPr>
                  <a:spLocks noChangeArrowheads="1"/>
                </p:cNvSpPr>
                <p:nvPr/>
              </p:nvSpPr>
              <p:spPr bwMode="auto">
                <a:xfrm>
                  <a:off x="2115" y="3192"/>
                  <a:ext cx="65" cy="7"/>
                </a:xfrm>
                <a:custGeom>
                  <a:avLst/>
                  <a:gdLst>
                    <a:gd name="T0" fmla="*/ 0 w 47"/>
                    <a:gd name="T1" fmla="*/ 1662 h 5"/>
                    <a:gd name="T2" fmla="*/ 30156 w 47"/>
                    <a:gd name="T3" fmla="*/ 2667 h 5"/>
                    <a:gd name="T4" fmla="*/ 30156 w 47"/>
                    <a:gd name="T5" fmla="*/ 4262 h 5"/>
                    <a:gd name="T6" fmla="*/ 0 w 47"/>
                    <a:gd name="T7" fmla="*/ 2667 h 5"/>
                    <a:gd name="T8" fmla="*/ 0 w 47"/>
                    <a:gd name="T9" fmla="*/ 1662 h 5"/>
                    <a:gd name="T10" fmla="*/ 30156 w 47"/>
                    <a:gd name="T11" fmla="*/ 2667 h 5"/>
                    <a:gd name="T12" fmla="*/ 84236 w 47"/>
                    <a:gd name="T13" fmla="*/ 0 h 5"/>
                    <a:gd name="T14" fmla="*/ 86014 w 47"/>
                    <a:gd name="T15" fmla="*/ 2667 h 5"/>
                    <a:gd name="T16" fmla="*/ 30156 w 47"/>
                    <a:gd name="T17" fmla="*/ 4262 h 5"/>
                    <a:gd name="T18" fmla="*/ 30156 w 47"/>
                    <a:gd name="T19" fmla="*/ 2667 h 5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47" h="5">
                      <a:moveTo>
                        <a:pt x="0" y="1"/>
                      </a:moveTo>
                      <a:cubicBezTo>
                        <a:pt x="6" y="0"/>
                        <a:pt x="11" y="1"/>
                        <a:pt x="16" y="2"/>
                      </a:cubicBezTo>
                      <a:lnTo>
                        <a:pt x="16" y="3"/>
                      </a:lnTo>
                      <a:cubicBezTo>
                        <a:pt x="11" y="2"/>
                        <a:pt x="6" y="2"/>
                        <a:pt x="0" y="2"/>
                      </a:cubicBezTo>
                      <a:lnTo>
                        <a:pt x="0" y="1"/>
                      </a:lnTo>
                      <a:close/>
                      <a:moveTo>
                        <a:pt x="16" y="2"/>
                      </a:moveTo>
                      <a:cubicBezTo>
                        <a:pt x="25" y="3"/>
                        <a:pt x="34" y="4"/>
                        <a:pt x="46" y="0"/>
                      </a:cubicBezTo>
                      <a:lnTo>
                        <a:pt x="47" y="2"/>
                      </a:lnTo>
                      <a:cubicBezTo>
                        <a:pt x="34" y="5"/>
                        <a:pt x="25" y="4"/>
                        <a:pt x="16" y="3"/>
                      </a:cubicBezTo>
                      <a:lnTo>
                        <a:pt x="16" y="2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113" name="Freeform 456"/>
                <p:cNvSpPr>
                  <a:spLocks noChangeArrowheads="1"/>
                </p:cNvSpPr>
                <p:nvPr/>
              </p:nvSpPr>
              <p:spPr bwMode="auto">
                <a:xfrm>
                  <a:off x="2133" y="3232"/>
                  <a:ext cx="36" cy="2"/>
                </a:xfrm>
                <a:custGeom>
                  <a:avLst/>
                  <a:gdLst>
                    <a:gd name="T0" fmla="*/ 2197 w 27"/>
                    <a:gd name="T1" fmla="*/ 0 h 2"/>
                    <a:gd name="T2" fmla="*/ 8076 w 27"/>
                    <a:gd name="T3" fmla="*/ 0 h 2"/>
                    <a:gd name="T4" fmla="*/ 8076 w 27"/>
                    <a:gd name="T5" fmla="*/ 210 h 2"/>
                    <a:gd name="T6" fmla="*/ 0 w 27"/>
                    <a:gd name="T7" fmla="*/ 0 h 2"/>
                    <a:gd name="T8" fmla="*/ 2197 w 27"/>
                    <a:gd name="T9" fmla="*/ 0 h 2"/>
                    <a:gd name="T10" fmla="*/ 8076 w 27"/>
                    <a:gd name="T11" fmla="*/ 0 h 2"/>
                    <a:gd name="T12" fmla="*/ 10895 w 27"/>
                    <a:gd name="T13" fmla="*/ 0 h 2"/>
                    <a:gd name="T14" fmla="*/ 11703 w 27"/>
                    <a:gd name="T15" fmla="*/ 140 h 2"/>
                    <a:gd name="T16" fmla="*/ 8076 w 27"/>
                    <a:gd name="T17" fmla="*/ 210 h 2"/>
                    <a:gd name="T18" fmla="*/ 8076 w 27"/>
                    <a:gd name="T19" fmla="*/ 0 h 2"/>
                    <a:gd name="T20" fmla="*/ 10895 w 27"/>
                    <a:gd name="T21" fmla="*/ 0 h 2"/>
                    <a:gd name="T22" fmla="*/ 19077 w 27"/>
                    <a:gd name="T23" fmla="*/ 0 h 2"/>
                    <a:gd name="T24" fmla="*/ 19077 w 27"/>
                    <a:gd name="T25" fmla="*/ 140 h 2"/>
                    <a:gd name="T26" fmla="*/ 11703 w 27"/>
                    <a:gd name="T27" fmla="*/ 140 h 2"/>
                    <a:gd name="T28" fmla="*/ 10895 w 27"/>
                    <a:gd name="T29" fmla="*/ 0 h 2"/>
                    <a:gd name="T30" fmla="*/ 19077 w 27"/>
                    <a:gd name="T31" fmla="*/ 0 h 2"/>
                    <a:gd name="T32" fmla="*/ 20900 w 27"/>
                    <a:gd name="T33" fmla="*/ 0 h 2"/>
                    <a:gd name="T34" fmla="*/ 20900 w 27"/>
                    <a:gd name="T35" fmla="*/ 140 h 2"/>
                    <a:gd name="T36" fmla="*/ 19077 w 27"/>
                    <a:gd name="T37" fmla="*/ 140 h 2"/>
                    <a:gd name="T38" fmla="*/ 19077 w 27"/>
                    <a:gd name="T39" fmla="*/ 0 h 2"/>
                    <a:gd name="T40" fmla="*/ 20900 w 27"/>
                    <a:gd name="T41" fmla="*/ 140 h 2"/>
                    <a:gd name="T42" fmla="*/ 19077 w 27"/>
                    <a:gd name="T43" fmla="*/ 0 h 2"/>
                    <a:gd name="T44" fmla="*/ 17751 w 27"/>
                    <a:gd name="T45" fmla="*/ 140 h 2"/>
                    <a:gd name="T46" fmla="*/ 17751 w 27"/>
                    <a:gd name="T47" fmla="*/ 0 h 2"/>
                    <a:gd name="T48" fmla="*/ 20900 w 27"/>
                    <a:gd name="T49" fmla="*/ 140 h 2"/>
                    <a:gd name="T50" fmla="*/ 19077 w 27"/>
                    <a:gd name="T51" fmla="*/ 0 h 2"/>
                    <a:gd name="T52" fmla="*/ 26753 w 27"/>
                    <a:gd name="T53" fmla="*/ 0 h 2"/>
                    <a:gd name="T54" fmla="*/ 26753 w 27"/>
                    <a:gd name="T55" fmla="*/ 210 h 2"/>
                    <a:gd name="T56" fmla="*/ 17751 w 27"/>
                    <a:gd name="T57" fmla="*/ 140 h 2"/>
                    <a:gd name="T58" fmla="*/ 19077 w 27"/>
                    <a:gd name="T59" fmla="*/ 0 h 2"/>
                    <a:gd name="T60" fmla="*/ 26753 w 27"/>
                    <a:gd name="T61" fmla="*/ 0 h 2"/>
                    <a:gd name="T62" fmla="*/ 32720 w 27"/>
                    <a:gd name="T63" fmla="*/ 140 h 2"/>
                    <a:gd name="T64" fmla="*/ 31088 w 27"/>
                    <a:gd name="T65" fmla="*/ 140 h 2"/>
                    <a:gd name="T66" fmla="*/ 26753 w 27"/>
                    <a:gd name="T67" fmla="*/ 210 h 2"/>
                    <a:gd name="T68" fmla="*/ 26753 w 27"/>
                    <a:gd name="T69" fmla="*/ 0 h 2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0" t="0" r="r" b="b"/>
                  <a:pathLst>
                    <a:path w="27" h="2">
                      <a:moveTo>
                        <a:pt x="2" y="0"/>
                      </a:moveTo>
                      <a:cubicBezTo>
                        <a:pt x="2" y="1"/>
                        <a:pt x="4" y="1"/>
                        <a:pt x="7" y="0"/>
                      </a:cubicBezTo>
                      <a:lnTo>
                        <a:pt x="7" y="2"/>
                      </a:lnTo>
                      <a:cubicBezTo>
                        <a:pt x="4" y="2"/>
                        <a:pt x="1" y="2"/>
                        <a:pt x="0" y="0"/>
                      </a:cubicBezTo>
                      <a:lnTo>
                        <a:pt x="2" y="0"/>
                      </a:lnTo>
                      <a:close/>
                      <a:moveTo>
                        <a:pt x="7" y="0"/>
                      </a:moveTo>
                      <a:cubicBezTo>
                        <a:pt x="8" y="0"/>
                        <a:pt x="9" y="0"/>
                        <a:pt x="9" y="0"/>
                      </a:cubicBezTo>
                      <a:lnTo>
                        <a:pt x="10" y="1"/>
                      </a:lnTo>
                      <a:cubicBezTo>
                        <a:pt x="9" y="2"/>
                        <a:pt x="8" y="2"/>
                        <a:pt x="7" y="2"/>
                      </a:cubicBezTo>
                      <a:lnTo>
                        <a:pt x="7" y="0"/>
                      </a:lnTo>
                      <a:close/>
                      <a:moveTo>
                        <a:pt x="9" y="0"/>
                      </a:moveTo>
                      <a:cubicBezTo>
                        <a:pt x="12" y="0"/>
                        <a:pt x="15" y="0"/>
                        <a:pt x="16" y="0"/>
                      </a:cubicBezTo>
                      <a:lnTo>
                        <a:pt x="16" y="1"/>
                      </a:lnTo>
                      <a:cubicBezTo>
                        <a:pt x="14" y="1"/>
                        <a:pt x="12" y="1"/>
                        <a:pt x="10" y="1"/>
                      </a:cubicBezTo>
                      <a:lnTo>
                        <a:pt x="9" y="0"/>
                      </a:lnTo>
                      <a:close/>
                      <a:moveTo>
                        <a:pt x="16" y="0"/>
                      </a:moveTo>
                      <a:lnTo>
                        <a:pt x="17" y="0"/>
                      </a:lnTo>
                      <a:lnTo>
                        <a:pt x="17" y="1"/>
                      </a:lnTo>
                      <a:lnTo>
                        <a:pt x="16" y="1"/>
                      </a:lnTo>
                      <a:lnTo>
                        <a:pt x="16" y="0"/>
                      </a:lnTo>
                      <a:close/>
                      <a:moveTo>
                        <a:pt x="17" y="1"/>
                      </a:moveTo>
                      <a:cubicBezTo>
                        <a:pt x="16" y="1"/>
                        <a:pt x="16" y="0"/>
                        <a:pt x="16" y="0"/>
                      </a:cubicBezTo>
                      <a:lnTo>
                        <a:pt x="15" y="1"/>
                      </a:lnTo>
                      <a:cubicBezTo>
                        <a:pt x="15" y="1"/>
                        <a:pt x="15" y="1"/>
                        <a:pt x="15" y="0"/>
                      </a:cubicBezTo>
                      <a:lnTo>
                        <a:pt x="17" y="1"/>
                      </a:lnTo>
                      <a:close/>
                      <a:moveTo>
                        <a:pt x="16" y="0"/>
                      </a:moveTo>
                      <a:cubicBezTo>
                        <a:pt x="17" y="0"/>
                        <a:pt x="19" y="0"/>
                        <a:pt x="22" y="0"/>
                      </a:cubicBezTo>
                      <a:lnTo>
                        <a:pt x="22" y="2"/>
                      </a:lnTo>
                      <a:cubicBezTo>
                        <a:pt x="19" y="2"/>
                        <a:pt x="16" y="2"/>
                        <a:pt x="15" y="1"/>
                      </a:cubicBezTo>
                      <a:lnTo>
                        <a:pt x="16" y="0"/>
                      </a:lnTo>
                      <a:close/>
                      <a:moveTo>
                        <a:pt x="22" y="0"/>
                      </a:moveTo>
                      <a:cubicBezTo>
                        <a:pt x="24" y="0"/>
                        <a:pt x="26" y="0"/>
                        <a:pt x="27" y="1"/>
                      </a:cubicBezTo>
                      <a:lnTo>
                        <a:pt x="26" y="1"/>
                      </a:lnTo>
                      <a:cubicBezTo>
                        <a:pt x="26" y="1"/>
                        <a:pt x="24" y="1"/>
                        <a:pt x="22" y="2"/>
                      </a:cubicBezTo>
                      <a:lnTo>
                        <a:pt x="22" y="0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114" name="Freeform 457"/>
                <p:cNvSpPr>
                  <a:spLocks noChangeArrowheads="1"/>
                </p:cNvSpPr>
                <p:nvPr/>
              </p:nvSpPr>
              <p:spPr bwMode="auto">
                <a:xfrm>
                  <a:off x="1933" y="3322"/>
                  <a:ext cx="78" cy="6"/>
                </a:xfrm>
                <a:custGeom>
                  <a:avLst/>
                  <a:gdLst>
                    <a:gd name="T0" fmla="*/ 91950 w 57"/>
                    <a:gd name="T1" fmla="*/ 21396 h 4"/>
                    <a:gd name="T2" fmla="*/ 64703 w 57"/>
                    <a:gd name="T3" fmla="*/ 12230 h 4"/>
                    <a:gd name="T4" fmla="*/ 64703 w 57"/>
                    <a:gd name="T5" fmla="*/ 6987 h 4"/>
                    <a:gd name="T6" fmla="*/ 91950 w 57"/>
                    <a:gd name="T7" fmla="*/ 16131 h 4"/>
                    <a:gd name="T8" fmla="*/ 91950 w 57"/>
                    <a:gd name="T9" fmla="*/ 21396 h 4"/>
                    <a:gd name="T10" fmla="*/ 64703 w 57"/>
                    <a:gd name="T11" fmla="*/ 12230 h 4"/>
                    <a:gd name="T12" fmla="*/ 56784 w 57"/>
                    <a:gd name="T13" fmla="*/ 6987 h 4"/>
                    <a:gd name="T14" fmla="*/ 57389 w 57"/>
                    <a:gd name="T15" fmla="*/ 0 h 4"/>
                    <a:gd name="T16" fmla="*/ 64703 w 57"/>
                    <a:gd name="T17" fmla="*/ 6987 h 4"/>
                    <a:gd name="T18" fmla="*/ 64703 w 57"/>
                    <a:gd name="T19" fmla="*/ 12230 h 4"/>
                    <a:gd name="T20" fmla="*/ 57389 w 57"/>
                    <a:gd name="T21" fmla="*/ 0 h 4"/>
                    <a:gd name="T22" fmla="*/ 57389 w 57"/>
                    <a:gd name="T23" fmla="*/ 0 h 4"/>
                    <a:gd name="T24" fmla="*/ 57389 w 57"/>
                    <a:gd name="T25" fmla="*/ 0 h 4"/>
                    <a:gd name="T26" fmla="*/ 57389 w 57"/>
                    <a:gd name="T27" fmla="*/ 6987 h 4"/>
                    <a:gd name="T28" fmla="*/ 57389 w 57"/>
                    <a:gd name="T29" fmla="*/ 0 h 4"/>
                    <a:gd name="T30" fmla="*/ 57389 w 57"/>
                    <a:gd name="T31" fmla="*/ 6987 h 4"/>
                    <a:gd name="T32" fmla="*/ 57389 w 57"/>
                    <a:gd name="T33" fmla="*/ 6987 h 4"/>
                    <a:gd name="T34" fmla="*/ 57389 w 57"/>
                    <a:gd name="T35" fmla="*/ 0 h 4"/>
                    <a:gd name="T36" fmla="*/ 57389 w 57"/>
                    <a:gd name="T37" fmla="*/ 0 h 4"/>
                    <a:gd name="T38" fmla="*/ 57389 w 57"/>
                    <a:gd name="T39" fmla="*/ 6987 h 4"/>
                    <a:gd name="T40" fmla="*/ 57389 w 57"/>
                    <a:gd name="T41" fmla="*/ 0 h 4"/>
                    <a:gd name="T42" fmla="*/ 57389 w 57"/>
                    <a:gd name="T43" fmla="*/ 0 h 4"/>
                    <a:gd name="T44" fmla="*/ 57389 w 57"/>
                    <a:gd name="T45" fmla="*/ 6987 h 4"/>
                    <a:gd name="T46" fmla="*/ 57389 w 57"/>
                    <a:gd name="T47" fmla="*/ 0 h 4"/>
                    <a:gd name="T48" fmla="*/ 57389 w 57"/>
                    <a:gd name="T49" fmla="*/ 6987 h 4"/>
                    <a:gd name="T50" fmla="*/ 52681 w 57"/>
                    <a:gd name="T51" fmla="*/ 12230 h 4"/>
                    <a:gd name="T52" fmla="*/ 52681 w 57"/>
                    <a:gd name="T53" fmla="*/ 0 h 4"/>
                    <a:gd name="T54" fmla="*/ 57389 w 57"/>
                    <a:gd name="T55" fmla="*/ 0 h 4"/>
                    <a:gd name="T56" fmla="*/ 57389 w 57"/>
                    <a:gd name="T57" fmla="*/ 6987 h 4"/>
                    <a:gd name="T58" fmla="*/ 52681 w 57"/>
                    <a:gd name="T59" fmla="*/ 12230 h 4"/>
                    <a:gd name="T60" fmla="*/ 0 w 57"/>
                    <a:gd name="T61" fmla="*/ 6987 h 4"/>
                    <a:gd name="T62" fmla="*/ 1713 w 57"/>
                    <a:gd name="T63" fmla="*/ 0 h 4"/>
                    <a:gd name="T64" fmla="*/ 52681 w 57"/>
                    <a:gd name="T65" fmla="*/ 0 h 4"/>
                    <a:gd name="T66" fmla="*/ 52681 w 57"/>
                    <a:gd name="T67" fmla="*/ 12230 h 4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</a:gdLst>
                  <a:ahLst/>
                  <a:cxnLst>
                    <a:cxn ang="T68">
                      <a:pos x="T0" y="T1"/>
                    </a:cxn>
                    <a:cxn ang="T69">
                      <a:pos x="T2" y="T3"/>
                    </a:cxn>
                    <a:cxn ang="T70">
                      <a:pos x="T4" y="T5"/>
                    </a:cxn>
                    <a:cxn ang="T71">
                      <a:pos x="T6" y="T7"/>
                    </a:cxn>
                    <a:cxn ang="T72">
                      <a:pos x="T8" y="T9"/>
                    </a:cxn>
                    <a:cxn ang="T73">
                      <a:pos x="T10" y="T11"/>
                    </a:cxn>
                    <a:cxn ang="T74">
                      <a:pos x="T12" y="T13"/>
                    </a:cxn>
                    <a:cxn ang="T75">
                      <a:pos x="T14" y="T15"/>
                    </a:cxn>
                    <a:cxn ang="T76">
                      <a:pos x="T16" y="T17"/>
                    </a:cxn>
                    <a:cxn ang="T77">
                      <a:pos x="T18" y="T19"/>
                    </a:cxn>
                    <a:cxn ang="T78">
                      <a:pos x="T20" y="T21"/>
                    </a:cxn>
                    <a:cxn ang="T79">
                      <a:pos x="T22" y="T23"/>
                    </a:cxn>
                    <a:cxn ang="T80">
                      <a:pos x="T24" y="T25"/>
                    </a:cxn>
                    <a:cxn ang="T81">
                      <a:pos x="T26" y="T27"/>
                    </a:cxn>
                    <a:cxn ang="T82">
                      <a:pos x="T28" y="T29"/>
                    </a:cxn>
                    <a:cxn ang="T83">
                      <a:pos x="T30" y="T31"/>
                    </a:cxn>
                    <a:cxn ang="T84">
                      <a:pos x="T32" y="T33"/>
                    </a:cxn>
                    <a:cxn ang="T85">
                      <a:pos x="T34" y="T35"/>
                    </a:cxn>
                    <a:cxn ang="T86">
                      <a:pos x="T36" y="T37"/>
                    </a:cxn>
                    <a:cxn ang="T87">
                      <a:pos x="T38" y="T39"/>
                    </a:cxn>
                    <a:cxn ang="T88">
                      <a:pos x="T40" y="T41"/>
                    </a:cxn>
                    <a:cxn ang="T89">
                      <a:pos x="T42" y="T43"/>
                    </a:cxn>
                    <a:cxn ang="T90">
                      <a:pos x="T44" y="T45"/>
                    </a:cxn>
                    <a:cxn ang="T91">
                      <a:pos x="T46" y="T47"/>
                    </a:cxn>
                    <a:cxn ang="T92">
                      <a:pos x="T48" y="T49"/>
                    </a:cxn>
                    <a:cxn ang="T93">
                      <a:pos x="T50" y="T51"/>
                    </a:cxn>
                    <a:cxn ang="T94">
                      <a:pos x="T52" y="T53"/>
                    </a:cxn>
                    <a:cxn ang="T95">
                      <a:pos x="T54" y="T55"/>
                    </a:cxn>
                    <a:cxn ang="T96">
                      <a:pos x="T56" y="T57"/>
                    </a:cxn>
                    <a:cxn ang="T97">
                      <a:pos x="T58" y="T59"/>
                    </a:cxn>
                    <a:cxn ang="T98">
                      <a:pos x="T60" y="T61"/>
                    </a:cxn>
                    <a:cxn ang="T99">
                      <a:pos x="T62" y="T63"/>
                    </a:cxn>
                    <a:cxn ang="T100">
                      <a:pos x="T64" y="T65"/>
                    </a:cxn>
                    <a:cxn ang="T101">
                      <a:pos x="T66" y="T67"/>
                    </a:cxn>
                  </a:cxnLst>
                  <a:rect l="0" t="0" r="r" b="b"/>
                  <a:pathLst>
                    <a:path w="57" h="4">
                      <a:moveTo>
                        <a:pt x="57" y="4"/>
                      </a:moveTo>
                      <a:cubicBezTo>
                        <a:pt x="51" y="4"/>
                        <a:pt x="45" y="3"/>
                        <a:pt x="40" y="2"/>
                      </a:cubicBezTo>
                      <a:lnTo>
                        <a:pt x="40" y="1"/>
                      </a:lnTo>
                      <a:cubicBezTo>
                        <a:pt x="46" y="2"/>
                        <a:pt x="51" y="3"/>
                        <a:pt x="57" y="3"/>
                      </a:cubicBezTo>
                      <a:lnTo>
                        <a:pt x="57" y="4"/>
                      </a:lnTo>
                      <a:close/>
                      <a:moveTo>
                        <a:pt x="40" y="2"/>
                      </a:moveTo>
                      <a:cubicBezTo>
                        <a:pt x="39" y="2"/>
                        <a:pt x="37" y="2"/>
                        <a:pt x="35" y="1"/>
                      </a:cubicBezTo>
                      <a:lnTo>
                        <a:pt x="36" y="0"/>
                      </a:lnTo>
                      <a:cubicBezTo>
                        <a:pt x="37" y="0"/>
                        <a:pt x="39" y="1"/>
                        <a:pt x="40" y="1"/>
                      </a:cubicBezTo>
                      <a:lnTo>
                        <a:pt x="40" y="2"/>
                      </a:lnTo>
                      <a:close/>
                      <a:moveTo>
                        <a:pt x="36" y="0"/>
                      </a:moveTo>
                      <a:lnTo>
                        <a:pt x="36" y="0"/>
                      </a:lnTo>
                      <a:lnTo>
                        <a:pt x="36" y="1"/>
                      </a:lnTo>
                      <a:lnTo>
                        <a:pt x="36" y="0"/>
                      </a:lnTo>
                      <a:close/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6" y="0"/>
                      </a:lnTo>
                      <a:lnTo>
                        <a:pt x="36" y="1"/>
                      </a:lnTo>
                      <a:close/>
                      <a:moveTo>
                        <a:pt x="36" y="0"/>
                      </a:moveTo>
                      <a:lnTo>
                        <a:pt x="36" y="0"/>
                      </a:lnTo>
                      <a:lnTo>
                        <a:pt x="36" y="1"/>
                      </a:lnTo>
                      <a:lnTo>
                        <a:pt x="36" y="0"/>
                      </a:lnTo>
                      <a:close/>
                      <a:moveTo>
                        <a:pt x="36" y="1"/>
                      </a:moveTo>
                      <a:cubicBezTo>
                        <a:pt x="35" y="1"/>
                        <a:pt x="34" y="2"/>
                        <a:pt x="33" y="2"/>
                      </a:cubicBezTo>
                      <a:lnTo>
                        <a:pt x="33" y="0"/>
                      </a:lnTo>
                      <a:cubicBezTo>
                        <a:pt x="34" y="0"/>
                        <a:pt x="35" y="0"/>
                        <a:pt x="36" y="0"/>
                      </a:cubicBezTo>
                      <a:lnTo>
                        <a:pt x="36" y="1"/>
                      </a:lnTo>
                      <a:close/>
                      <a:moveTo>
                        <a:pt x="33" y="2"/>
                      </a:moveTo>
                      <a:cubicBezTo>
                        <a:pt x="25" y="2"/>
                        <a:pt x="5" y="4"/>
                        <a:pt x="0" y="1"/>
                      </a:cubicBezTo>
                      <a:lnTo>
                        <a:pt x="1" y="0"/>
                      </a:lnTo>
                      <a:cubicBezTo>
                        <a:pt x="5" y="3"/>
                        <a:pt x="25" y="1"/>
                        <a:pt x="33" y="0"/>
                      </a:cubicBezTo>
                      <a:lnTo>
                        <a:pt x="33" y="2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115" name="Freeform 458"/>
                <p:cNvSpPr>
                  <a:spLocks noChangeArrowheads="1"/>
                </p:cNvSpPr>
                <p:nvPr/>
              </p:nvSpPr>
              <p:spPr bwMode="auto">
                <a:xfrm>
                  <a:off x="2098" y="3015"/>
                  <a:ext cx="58" cy="21"/>
                </a:xfrm>
                <a:custGeom>
                  <a:avLst/>
                  <a:gdLst>
                    <a:gd name="T0" fmla="*/ 0 w 42"/>
                    <a:gd name="T1" fmla="*/ 0 h 13"/>
                    <a:gd name="T2" fmla="*/ 54999 w 42"/>
                    <a:gd name="T3" fmla="*/ 17432 h 13"/>
                    <a:gd name="T4" fmla="*/ 65108 w 42"/>
                    <a:gd name="T5" fmla="*/ 21551 h 13"/>
                    <a:gd name="T6" fmla="*/ 80536 w 42"/>
                    <a:gd name="T7" fmla="*/ 45488 h 13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42" h="13">
                      <a:moveTo>
                        <a:pt x="0" y="0"/>
                      </a:moveTo>
                      <a:cubicBezTo>
                        <a:pt x="8" y="3"/>
                        <a:pt x="18" y="4"/>
                        <a:pt x="29" y="5"/>
                      </a:cubicBezTo>
                      <a:cubicBezTo>
                        <a:pt x="31" y="5"/>
                        <a:pt x="33" y="5"/>
                        <a:pt x="34" y="6"/>
                      </a:cubicBezTo>
                      <a:cubicBezTo>
                        <a:pt x="39" y="8"/>
                        <a:pt x="37" y="12"/>
                        <a:pt x="42" y="13"/>
                      </a:cubicBezTo>
                    </a:path>
                  </a:pathLst>
                </a:custGeom>
                <a:noFill/>
                <a:ln w="9525" cap="sq">
                  <a:solidFill>
                    <a:srgbClr val="C1C0B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116" name="Freeform 459"/>
                <p:cNvSpPr>
                  <a:spLocks noChangeArrowheads="1"/>
                </p:cNvSpPr>
                <p:nvPr/>
              </p:nvSpPr>
              <p:spPr bwMode="auto">
                <a:xfrm>
                  <a:off x="2138" y="3017"/>
                  <a:ext cx="36" cy="2"/>
                </a:xfrm>
                <a:custGeom>
                  <a:avLst/>
                  <a:gdLst>
                    <a:gd name="T0" fmla="*/ 0 w 27"/>
                    <a:gd name="T1" fmla="*/ 0 h 2"/>
                    <a:gd name="T2" fmla="*/ 32720 w 27"/>
                    <a:gd name="T3" fmla="*/ 210 h 2"/>
                    <a:gd name="T4" fmla="*/ 0 60000 65536"/>
                    <a:gd name="T5" fmla="*/ 0 60000 65536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0" t="0" r="r" b="b"/>
                  <a:pathLst>
                    <a:path w="27" h="2">
                      <a:moveTo>
                        <a:pt x="0" y="0"/>
                      </a:moveTo>
                      <a:cubicBezTo>
                        <a:pt x="7" y="2"/>
                        <a:pt x="20" y="0"/>
                        <a:pt x="27" y="2"/>
                      </a:cubicBezTo>
                    </a:path>
                  </a:pathLst>
                </a:custGeom>
                <a:noFill/>
                <a:ln w="9525" cap="sq">
                  <a:solidFill>
                    <a:srgbClr val="C1C0B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117" name="Freeform 460"/>
                <p:cNvSpPr>
                  <a:spLocks noChangeArrowheads="1"/>
                </p:cNvSpPr>
                <p:nvPr/>
              </p:nvSpPr>
              <p:spPr bwMode="auto">
                <a:xfrm>
                  <a:off x="2121" y="3124"/>
                  <a:ext cx="54" cy="6"/>
                </a:xfrm>
                <a:custGeom>
                  <a:avLst/>
                  <a:gdLst>
                    <a:gd name="T0" fmla="*/ 59912 w 40"/>
                    <a:gd name="T1" fmla="*/ 0 h 4"/>
                    <a:gd name="T2" fmla="*/ 0 w 40"/>
                    <a:gd name="T3" fmla="*/ 16131 h 4"/>
                    <a:gd name="T4" fmla="*/ 59912 w 40"/>
                    <a:gd name="T5" fmla="*/ 0 h 4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40" h="4">
                      <a:moveTo>
                        <a:pt x="40" y="0"/>
                      </a:moveTo>
                      <a:cubicBezTo>
                        <a:pt x="28" y="2"/>
                        <a:pt x="14" y="4"/>
                        <a:pt x="0" y="3"/>
                      </a:cubicBezTo>
                      <a:lnTo>
                        <a:pt x="40" y="0"/>
                      </a:lnTo>
                      <a:close/>
                    </a:path>
                  </a:pathLst>
                </a:custGeom>
                <a:solidFill>
                  <a:srgbClr val="7A7878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118" name="Freeform 461"/>
                <p:cNvSpPr>
                  <a:spLocks noChangeArrowheads="1"/>
                </p:cNvSpPr>
                <p:nvPr/>
              </p:nvSpPr>
              <p:spPr bwMode="auto">
                <a:xfrm>
                  <a:off x="2121" y="3124"/>
                  <a:ext cx="54" cy="6"/>
                </a:xfrm>
                <a:custGeom>
                  <a:avLst/>
                  <a:gdLst>
                    <a:gd name="T0" fmla="*/ 59912 w 40"/>
                    <a:gd name="T1" fmla="*/ 0 h 4"/>
                    <a:gd name="T2" fmla="*/ 0 w 40"/>
                    <a:gd name="T3" fmla="*/ 16131 h 4"/>
                    <a:gd name="T4" fmla="*/ 0 60000 65536"/>
                    <a:gd name="T5" fmla="*/ 0 60000 65536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0" t="0" r="r" b="b"/>
                  <a:pathLst>
                    <a:path w="40" h="4">
                      <a:moveTo>
                        <a:pt x="40" y="0"/>
                      </a:moveTo>
                      <a:cubicBezTo>
                        <a:pt x="28" y="2"/>
                        <a:pt x="14" y="4"/>
                        <a:pt x="0" y="3"/>
                      </a:cubicBezTo>
                    </a:path>
                  </a:pathLst>
                </a:custGeom>
                <a:noFill/>
                <a:ln w="9525" cap="sq">
                  <a:solidFill>
                    <a:srgbClr val="C1C0B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119" name="Freeform 462"/>
                <p:cNvSpPr>
                  <a:spLocks noChangeArrowheads="1"/>
                </p:cNvSpPr>
                <p:nvPr/>
              </p:nvSpPr>
              <p:spPr bwMode="auto">
                <a:xfrm>
                  <a:off x="2138" y="3076"/>
                  <a:ext cx="35" cy="4"/>
                </a:xfrm>
                <a:custGeom>
                  <a:avLst/>
                  <a:gdLst>
                    <a:gd name="T0" fmla="*/ 2665 w 26"/>
                    <a:gd name="T1" fmla="*/ 1615 h 3"/>
                    <a:gd name="T2" fmla="*/ 9260 w 26"/>
                    <a:gd name="T3" fmla="*/ 1615 h 3"/>
                    <a:gd name="T4" fmla="*/ 9260 w 26"/>
                    <a:gd name="T5" fmla="*/ 2683 h 3"/>
                    <a:gd name="T6" fmla="*/ 0 w 26"/>
                    <a:gd name="T7" fmla="*/ 1615 h 3"/>
                    <a:gd name="T8" fmla="*/ 2665 w 26"/>
                    <a:gd name="T9" fmla="*/ 1615 h 3"/>
                    <a:gd name="T10" fmla="*/ 9260 w 26"/>
                    <a:gd name="T11" fmla="*/ 1615 h 3"/>
                    <a:gd name="T12" fmla="*/ 13622 w 26"/>
                    <a:gd name="T13" fmla="*/ 1615 h 3"/>
                    <a:gd name="T14" fmla="*/ 13622 w 26"/>
                    <a:gd name="T15" fmla="*/ 2683 h 3"/>
                    <a:gd name="T16" fmla="*/ 9260 w 26"/>
                    <a:gd name="T17" fmla="*/ 2683 h 3"/>
                    <a:gd name="T18" fmla="*/ 9260 w 26"/>
                    <a:gd name="T19" fmla="*/ 1615 h 3"/>
                    <a:gd name="T20" fmla="*/ 13622 w 26"/>
                    <a:gd name="T21" fmla="*/ 1615 h 3"/>
                    <a:gd name="T22" fmla="*/ 23634 w 26"/>
                    <a:gd name="T23" fmla="*/ 1615 h 3"/>
                    <a:gd name="T24" fmla="*/ 23634 w 26"/>
                    <a:gd name="T25" fmla="*/ 2683 h 3"/>
                    <a:gd name="T26" fmla="*/ 13622 w 26"/>
                    <a:gd name="T27" fmla="*/ 2683 h 3"/>
                    <a:gd name="T28" fmla="*/ 13622 w 26"/>
                    <a:gd name="T29" fmla="*/ 1615 h 3"/>
                    <a:gd name="T30" fmla="*/ 23634 w 26"/>
                    <a:gd name="T31" fmla="*/ 1615 h 3"/>
                    <a:gd name="T32" fmla="*/ 25321 w 26"/>
                    <a:gd name="T33" fmla="*/ 1615 h 3"/>
                    <a:gd name="T34" fmla="*/ 23634 w 26"/>
                    <a:gd name="T35" fmla="*/ 2683 h 3"/>
                    <a:gd name="T36" fmla="*/ 23634 w 26"/>
                    <a:gd name="T37" fmla="*/ 1615 h 3"/>
                    <a:gd name="T38" fmla="*/ 23634 w 26"/>
                    <a:gd name="T39" fmla="*/ 2683 h 3"/>
                    <a:gd name="T40" fmla="*/ 23634 w 26"/>
                    <a:gd name="T41" fmla="*/ 1615 h 3"/>
                    <a:gd name="T42" fmla="*/ 22531 w 26"/>
                    <a:gd name="T43" fmla="*/ 2683 h 3"/>
                    <a:gd name="T44" fmla="*/ 22531 w 26"/>
                    <a:gd name="T45" fmla="*/ 1615 h 3"/>
                    <a:gd name="T46" fmla="*/ 23634 w 26"/>
                    <a:gd name="T47" fmla="*/ 2683 h 3"/>
                    <a:gd name="T48" fmla="*/ 23634 w 26"/>
                    <a:gd name="T49" fmla="*/ 1615 h 3"/>
                    <a:gd name="T50" fmla="*/ 37253 w 26"/>
                    <a:gd name="T51" fmla="*/ 1615 h 3"/>
                    <a:gd name="T52" fmla="*/ 37253 w 26"/>
                    <a:gd name="T53" fmla="*/ 2683 h 3"/>
                    <a:gd name="T54" fmla="*/ 22531 w 26"/>
                    <a:gd name="T55" fmla="*/ 2683 h 3"/>
                    <a:gd name="T56" fmla="*/ 23634 w 26"/>
                    <a:gd name="T57" fmla="*/ 1615 h 3"/>
                    <a:gd name="T58" fmla="*/ 37253 w 26"/>
                    <a:gd name="T59" fmla="*/ 1615 h 3"/>
                    <a:gd name="T60" fmla="*/ 39076 w 26"/>
                    <a:gd name="T61" fmla="*/ 1615 h 3"/>
                    <a:gd name="T62" fmla="*/ 39076 w 26"/>
                    <a:gd name="T63" fmla="*/ 2683 h 3"/>
                    <a:gd name="T64" fmla="*/ 37253 w 26"/>
                    <a:gd name="T65" fmla="*/ 2683 h 3"/>
                    <a:gd name="T66" fmla="*/ 37253 w 26"/>
                    <a:gd name="T67" fmla="*/ 1615 h 3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</a:gdLst>
                  <a:ahLst/>
                  <a:cxnLst>
                    <a:cxn ang="T68">
                      <a:pos x="T0" y="T1"/>
                    </a:cxn>
                    <a:cxn ang="T69">
                      <a:pos x="T2" y="T3"/>
                    </a:cxn>
                    <a:cxn ang="T70">
                      <a:pos x="T4" y="T5"/>
                    </a:cxn>
                    <a:cxn ang="T71">
                      <a:pos x="T6" y="T7"/>
                    </a:cxn>
                    <a:cxn ang="T72">
                      <a:pos x="T8" y="T9"/>
                    </a:cxn>
                    <a:cxn ang="T73">
                      <a:pos x="T10" y="T11"/>
                    </a:cxn>
                    <a:cxn ang="T74">
                      <a:pos x="T12" y="T13"/>
                    </a:cxn>
                    <a:cxn ang="T75">
                      <a:pos x="T14" y="T15"/>
                    </a:cxn>
                    <a:cxn ang="T76">
                      <a:pos x="T16" y="T17"/>
                    </a:cxn>
                    <a:cxn ang="T77">
                      <a:pos x="T18" y="T19"/>
                    </a:cxn>
                    <a:cxn ang="T78">
                      <a:pos x="T20" y="T21"/>
                    </a:cxn>
                    <a:cxn ang="T79">
                      <a:pos x="T22" y="T23"/>
                    </a:cxn>
                    <a:cxn ang="T80">
                      <a:pos x="T24" y="T25"/>
                    </a:cxn>
                    <a:cxn ang="T81">
                      <a:pos x="T26" y="T27"/>
                    </a:cxn>
                    <a:cxn ang="T82">
                      <a:pos x="T28" y="T29"/>
                    </a:cxn>
                    <a:cxn ang="T83">
                      <a:pos x="T30" y="T31"/>
                    </a:cxn>
                    <a:cxn ang="T84">
                      <a:pos x="T32" y="T33"/>
                    </a:cxn>
                    <a:cxn ang="T85">
                      <a:pos x="T34" y="T35"/>
                    </a:cxn>
                    <a:cxn ang="T86">
                      <a:pos x="T36" y="T37"/>
                    </a:cxn>
                    <a:cxn ang="T87">
                      <a:pos x="T38" y="T39"/>
                    </a:cxn>
                    <a:cxn ang="T88">
                      <a:pos x="T40" y="T41"/>
                    </a:cxn>
                    <a:cxn ang="T89">
                      <a:pos x="T42" y="T43"/>
                    </a:cxn>
                    <a:cxn ang="T90">
                      <a:pos x="T44" y="T45"/>
                    </a:cxn>
                    <a:cxn ang="T91">
                      <a:pos x="T46" y="T47"/>
                    </a:cxn>
                    <a:cxn ang="T92">
                      <a:pos x="T48" y="T49"/>
                    </a:cxn>
                    <a:cxn ang="T93">
                      <a:pos x="T50" y="T51"/>
                    </a:cxn>
                    <a:cxn ang="T94">
                      <a:pos x="T52" y="T53"/>
                    </a:cxn>
                    <a:cxn ang="T95">
                      <a:pos x="T54" y="T55"/>
                    </a:cxn>
                    <a:cxn ang="T96">
                      <a:pos x="T56" y="T57"/>
                    </a:cxn>
                    <a:cxn ang="T97">
                      <a:pos x="T58" y="T59"/>
                    </a:cxn>
                    <a:cxn ang="T98">
                      <a:pos x="T60" y="T61"/>
                    </a:cxn>
                    <a:cxn ang="T99">
                      <a:pos x="T62" y="T63"/>
                    </a:cxn>
                    <a:cxn ang="T100">
                      <a:pos x="T64" y="T65"/>
                    </a:cxn>
                    <a:cxn ang="T101">
                      <a:pos x="T66" y="T67"/>
                    </a:cxn>
                  </a:cxnLst>
                  <a:rect l="0" t="0" r="r" b="b"/>
                  <a:pathLst>
                    <a:path w="26" h="3">
                      <a:moveTo>
                        <a:pt x="2" y="1"/>
                      </a:moveTo>
                      <a:cubicBezTo>
                        <a:pt x="2" y="1"/>
                        <a:pt x="4" y="1"/>
                        <a:pt x="6" y="1"/>
                      </a:cubicBezTo>
                      <a:lnTo>
                        <a:pt x="6" y="2"/>
                      </a:lnTo>
                      <a:cubicBezTo>
                        <a:pt x="3" y="3"/>
                        <a:pt x="0" y="3"/>
                        <a:pt x="0" y="1"/>
                      </a:cubicBezTo>
                      <a:lnTo>
                        <a:pt x="2" y="1"/>
                      </a:lnTo>
                      <a:close/>
                      <a:moveTo>
                        <a:pt x="6" y="1"/>
                      </a:moveTo>
                      <a:cubicBezTo>
                        <a:pt x="7" y="1"/>
                        <a:pt x="8" y="1"/>
                        <a:pt x="9" y="1"/>
                      </a:cubicBezTo>
                      <a:lnTo>
                        <a:pt x="9" y="2"/>
                      </a:lnTo>
                      <a:cubicBezTo>
                        <a:pt x="8" y="2"/>
                        <a:pt x="7" y="2"/>
                        <a:pt x="6" y="2"/>
                      </a:cubicBezTo>
                      <a:lnTo>
                        <a:pt x="6" y="1"/>
                      </a:lnTo>
                      <a:close/>
                      <a:moveTo>
                        <a:pt x="9" y="1"/>
                      </a:moveTo>
                      <a:cubicBezTo>
                        <a:pt x="11" y="1"/>
                        <a:pt x="14" y="0"/>
                        <a:pt x="16" y="1"/>
                      </a:cubicBezTo>
                      <a:lnTo>
                        <a:pt x="16" y="2"/>
                      </a:lnTo>
                      <a:cubicBezTo>
                        <a:pt x="14" y="2"/>
                        <a:pt x="11" y="2"/>
                        <a:pt x="9" y="2"/>
                      </a:cubicBezTo>
                      <a:lnTo>
                        <a:pt x="9" y="1"/>
                      </a:lnTo>
                      <a:close/>
                      <a:moveTo>
                        <a:pt x="16" y="1"/>
                      </a:moveTo>
                      <a:lnTo>
                        <a:pt x="17" y="1"/>
                      </a:lnTo>
                      <a:lnTo>
                        <a:pt x="16" y="2"/>
                      </a:lnTo>
                      <a:lnTo>
                        <a:pt x="16" y="1"/>
                      </a:lnTo>
                      <a:close/>
                      <a:moveTo>
                        <a:pt x="16" y="2"/>
                      </a:moveTo>
                      <a:cubicBezTo>
                        <a:pt x="16" y="2"/>
                        <a:pt x="16" y="1"/>
                        <a:pt x="16" y="1"/>
                      </a:cubicBezTo>
                      <a:lnTo>
                        <a:pt x="15" y="2"/>
                      </a:lnTo>
                      <a:cubicBezTo>
                        <a:pt x="15" y="2"/>
                        <a:pt x="15" y="1"/>
                        <a:pt x="15" y="1"/>
                      </a:cubicBezTo>
                      <a:lnTo>
                        <a:pt x="16" y="2"/>
                      </a:lnTo>
                      <a:close/>
                      <a:moveTo>
                        <a:pt x="16" y="1"/>
                      </a:moveTo>
                      <a:cubicBezTo>
                        <a:pt x="17" y="1"/>
                        <a:pt x="23" y="1"/>
                        <a:pt x="25" y="1"/>
                      </a:cubicBezTo>
                      <a:lnTo>
                        <a:pt x="25" y="2"/>
                      </a:lnTo>
                      <a:cubicBezTo>
                        <a:pt x="23" y="2"/>
                        <a:pt x="16" y="3"/>
                        <a:pt x="15" y="2"/>
                      </a:cubicBezTo>
                      <a:lnTo>
                        <a:pt x="16" y="1"/>
                      </a:lnTo>
                      <a:close/>
                      <a:moveTo>
                        <a:pt x="25" y="1"/>
                      </a:moveTo>
                      <a:cubicBezTo>
                        <a:pt x="26" y="1"/>
                        <a:pt x="26" y="1"/>
                        <a:pt x="26" y="1"/>
                      </a:cubicBezTo>
                      <a:lnTo>
                        <a:pt x="26" y="2"/>
                      </a:lnTo>
                      <a:cubicBezTo>
                        <a:pt x="26" y="2"/>
                        <a:pt x="26" y="2"/>
                        <a:pt x="25" y="2"/>
                      </a:cubicBezTo>
                      <a:lnTo>
                        <a:pt x="25" y="1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120" name="Freeform 463"/>
                <p:cNvSpPr>
                  <a:spLocks noChangeArrowheads="1"/>
                </p:cNvSpPr>
                <p:nvPr/>
              </p:nvSpPr>
              <p:spPr bwMode="auto">
                <a:xfrm>
                  <a:off x="718" y="3613"/>
                  <a:ext cx="42" cy="7"/>
                </a:xfrm>
                <a:custGeom>
                  <a:avLst/>
                  <a:gdLst>
                    <a:gd name="T0" fmla="*/ 0 w 31"/>
                    <a:gd name="T1" fmla="*/ 1662 h 5"/>
                    <a:gd name="T2" fmla="*/ 45769 w 31"/>
                    <a:gd name="T3" fmla="*/ 6819 h 5"/>
                    <a:gd name="T4" fmla="*/ 0 w 31"/>
                    <a:gd name="T5" fmla="*/ 1662 h 5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31" h="5">
                      <a:moveTo>
                        <a:pt x="0" y="1"/>
                      </a:moveTo>
                      <a:cubicBezTo>
                        <a:pt x="12" y="0"/>
                        <a:pt x="27" y="0"/>
                        <a:pt x="31" y="5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7A7878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121" name="Freeform 464"/>
                <p:cNvSpPr>
                  <a:spLocks noChangeArrowheads="1"/>
                </p:cNvSpPr>
                <p:nvPr/>
              </p:nvSpPr>
              <p:spPr bwMode="auto">
                <a:xfrm>
                  <a:off x="718" y="3613"/>
                  <a:ext cx="42" cy="7"/>
                </a:xfrm>
                <a:custGeom>
                  <a:avLst/>
                  <a:gdLst>
                    <a:gd name="T0" fmla="*/ 0 w 31"/>
                    <a:gd name="T1" fmla="*/ 1662 h 5"/>
                    <a:gd name="T2" fmla="*/ 45769 w 31"/>
                    <a:gd name="T3" fmla="*/ 6819 h 5"/>
                    <a:gd name="T4" fmla="*/ 0 60000 65536"/>
                    <a:gd name="T5" fmla="*/ 0 60000 65536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0" t="0" r="r" b="b"/>
                  <a:pathLst>
                    <a:path w="31" h="5">
                      <a:moveTo>
                        <a:pt x="0" y="1"/>
                      </a:moveTo>
                      <a:cubicBezTo>
                        <a:pt x="12" y="0"/>
                        <a:pt x="27" y="0"/>
                        <a:pt x="31" y="5"/>
                      </a:cubicBezTo>
                    </a:path>
                  </a:pathLst>
                </a:custGeom>
                <a:noFill/>
                <a:ln w="9525" cap="sq">
                  <a:solidFill>
                    <a:srgbClr val="C1C0B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122" name="Freeform 465"/>
                <p:cNvSpPr>
                  <a:spLocks noChangeArrowheads="1"/>
                </p:cNvSpPr>
                <p:nvPr/>
              </p:nvSpPr>
              <p:spPr bwMode="auto">
                <a:xfrm>
                  <a:off x="764" y="3667"/>
                  <a:ext cx="102" cy="11"/>
                </a:xfrm>
                <a:custGeom>
                  <a:avLst/>
                  <a:gdLst>
                    <a:gd name="T0" fmla="*/ 0 w 75"/>
                    <a:gd name="T1" fmla="*/ 23667 h 7"/>
                    <a:gd name="T2" fmla="*/ 65590 w 75"/>
                    <a:gd name="T3" fmla="*/ 5825 h 7"/>
                    <a:gd name="T4" fmla="*/ 89034 w 75"/>
                    <a:gd name="T5" fmla="*/ 29348 h 7"/>
                    <a:gd name="T6" fmla="*/ 109672 w 75"/>
                    <a:gd name="T7" fmla="*/ 32782 h 7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75" h="7">
                      <a:moveTo>
                        <a:pt x="0" y="4"/>
                      </a:moveTo>
                      <a:cubicBezTo>
                        <a:pt x="11" y="7"/>
                        <a:pt x="29" y="4"/>
                        <a:pt x="45" y="1"/>
                      </a:cubicBezTo>
                      <a:cubicBezTo>
                        <a:pt x="54" y="0"/>
                        <a:pt x="57" y="3"/>
                        <a:pt x="61" y="5"/>
                      </a:cubicBezTo>
                      <a:cubicBezTo>
                        <a:pt x="70" y="5"/>
                        <a:pt x="75" y="6"/>
                        <a:pt x="75" y="6"/>
                      </a:cubicBezTo>
                    </a:path>
                  </a:pathLst>
                </a:custGeom>
                <a:noFill/>
                <a:ln w="9525" cap="sq">
                  <a:solidFill>
                    <a:srgbClr val="C1C0B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123" name="Freeform 466"/>
                <p:cNvSpPr>
                  <a:spLocks noChangeArrowheads="1"/>
                </p:cNvSpPr>
                <p:nvPr/>
              </p:nvSpPr>
              <p:spPr bwMode="auto">
                <a:xfrm>
                  <a:off x="675" y="3502"/>
                  <a:ext cx="82" cy="15"/>
                </a:xfrm>
                <a:custGeom>
                  <a:avLst/>
                  <a:gdLst>
                    <a:gd name="T0" fmla="*/ 0 w 60"/>
                    <a:gd name="T1" fmla="*/ 0 h 9"/>
                    <a:gd name="T2" fmla="*/ 4634 w 60"/>
                    <a:gd name="T3" fmla="*/ 10245 h 9"/>
                    <a:gd name="T4" fmla="*/ 37384 w 60"/>
                    <a:gd name="T5" fmla="*/ 47430 h 9"/>
                    <a:gd name="T6" fmla="*/ 96364 w 60"/>
                    <a:gd name="T7" fmla="*/ 53758 h 9"/>
                    <a:gd name="T8" fmla="*/ 0 w 60"/>
                    <a:gd name="T9" fmla="*/ 0 h 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60" h="9">
                      <a:moveTo>
                        <a:pt x="0" y="0"/>
                      </a:moveTo>
                      <a:cubicBezTo>
                        <a:pt x="2" y="0"/>
                        <a:pt x="2" y="1"/>
                        <a:pt x="3" y="2"/>
                      </a:cubicBezTo>
                      <a:cubicBezTo>
                        <a:pt x="7" y="6"/>
                        <a:pt x="15" y="7"/>
                        <a:pt x="23" y="8"/>
                      </a:cubicBezTo>
                      <a:cubicBezTo>
                        <a:pt x="34" y="9"/>
                        <a:pt x="51" y="6"/>
                        <a:pt x="60" y="9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7A7878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124" name="Freeform 467"/>
                <p:cNvSpPr>
                  <a:spLocks noChangeArrowheads="1"/>
                </p:cNvSpPr>
                <p:nvPr/>
              </p:nvSpPr>
              <p:spPr bwMode="auto">
                <a:xfrm>
                  <a:off x="675" y="3502"/>
                  <a:ext cx="82" cy="15"/>
                </a:xfrm>
                <a:custGeom>
                  <a:avLst/>
                  <a:gdLst>
                    <a:gd name="T0" fmla="*/ 0 w 60"/>
                    <a:gd name="T1" fmla="*/ 0 h 9"/>
                    <a:gd name="T2" fmla="*/ 4634 w 60"/>
                    <a:gd name="T3" fmla="*/ 10245 h 9"/>
                    <a:gd name="T4" fmla="*/ 37384 w 60"/>
                    <a:gd name="T5" fmla="*/ 47430 h 9"/>
                    <a:gd name="T6" fmla="*/ 96364 w 60"/>
                    <a:gd name="T7" fmla="*/ 53758 h 9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60" h="9">
                      <a:moveTo>
                        <a:pt x="0" y="0"/>
                      </a:moveTo>
                      <a:cubicBezTo>
                        <a:pt x="2" y="0"/>
                        <a:pt x="2" y="1"/>
                        <a:pt x="3" y="2"/>
                      </a:cubicBezTo>
                      <a:cubicBezTo>
                        <a:pt x="7" y="6"/>
                        <a:pt x="15" y="7"/>
                        <a:pt x="23" y="8"/>
                      </a:cubicBezTo>
                      <a:cubicBezTo>
                        <a:pt x="34" y="9"/>
                        <a:pt x="51" y="6"/>
                        <a:pt x="60" y="9"/>
                      </a:cubicBezTo>
                    </a:path>
                  </a:pathLst>
                </a:custGeom>
                <a:noFill/>
                <a:ln w="9525" cap="sq">
                  <a:solidFill>
                    <a:srgbClr val="C1C0B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125" name="Freeform 468"/>
                <p:cNvSpPr>
                  <a:spLocks noChangeArrowheads="1"/>
                </p:cNvSpPr>
                <p:nvPr/>
              </p:nvSpPr>
              <p:spPr bwMode="auto">
                <a:xfrm>
                  <a:off x="647" y="3556"/>
                  <a:ext cx="46" cy="14"/>
                </a:xfrm>
                <a:custGeom>
                  <a:avLst/>
                  <a:gdLst>
                    <a:gd name="T0" fmla="*/ 0 w 34"/>
                    <a:gd name="T1" fmla="*/ 0 h 9"/>
                    <a:gd name="T2" fmla="*/ 31813 w 34"/>
                    <a:gd name="T3" fmla="*/ 2508 h 9"/>
                    <a:gd name="T4" fmla="*/ 38930 w 34"/>
                    <a:gd name="T5" fmla="*/ 6068 h 9"/>
                    <a:gd name="T6" fmla="*/ 50446 w 34"/>
                    <a:gd name="T7" fmla="*/ 16526 h 9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34" h="9">
                      <a:moveTo>
                        <a:pt x="0" y="0"/>
                      </a:moveTo>
                      <a:cubicBezTo>
                        <a:pt x="8" y="2"/>
                        <a:pt x="10" y="0"/>
                        <a:pt x="21" y="1"/>
                      </a:cubicBezTo>
                      <a:cubicBezTo>
                        <a:pt x="22" y="2"/>
                        <a:pt x="25" y="2"/>
                        <a:pt x="26" y="3"/>
                      </a:cubicBezTo>
                      <a:cubicBezTo>
                        <a:pt x="30" y="4"/>
                        <a:pt x="29" y="8"/>
                        <a:pt x="34" y="9"/>
                      </a:cubicBezTo>
                    </a:path>
                  </a:pathLst>
                </a:custGeom>
                <a:noFill/>
                <a:ln w="9525" cap="sq">
                  <a:solidFill>
                    <a:srgbClr val="C1C0B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126" name="Freeform 469"/>
                <p:cNvSpPr>
                  <a:spLocks noChangeArrowheads="1"/>
                </p:cNvSpPr>
                <p:nvPr/>
              </p:nvSpPr>
              <p:spPr bwMode="auto">
                <a:xfrm>
                  <a:off x="694" y="3527"/>
                  <a:ext cx="65" cy="9"/>
                </a:xfrm>
                <a:custGeom>
                  <a:avLst/>
                  <a:gdLst>
                    <a:gd name="T0" fmla="*/ 86014 w 47"/>
                    <a:gd name="T1" fmla="*/ 4163 h 6"/>
                    <a:gd name="T2" fmla="*/ 86014 w 47"/>
                    <a:gd name="T3" fmla="*/ 4163 h 6"/>
                    <a:gd name="T4" fmla="*/ 86014 w 47"/>
                    <a:gd name="T5" fmla="*/ 3596 h 6"/>
                    <a:gd name="T6" fmla="*/ 86014 w 47"/>
                    <a:gd name="T7" fmla="*/ 3596 h 6"/>
                    <a:gd name="T8" fmla="*/ 86014 w 47"/>
                    <a:gd name="T9" fmla="*/ 4163 h 6"/>
                    <a:gd name="T10" fmla="*/ 86014 w 47"/>
                    <a:gd name="T11" fmla="*/ 3596 h 6"/>
                    <a:gd name="T12" fmla="*/ 86014 w 47"/>
                    <a:gd name="T13" fmla="*/ 3596 h 6"/>
                    <a:gd name="T14" fmla="*/ 86014 w 47"/>
                    <a:gd name="T15" fmla="*/ 3596 h 6"/>
                    <a:gd name="T16" fmla="*/ 86014 w 47"/>
                    <a:gd name="T17" fmla="*/ 4163 h 6"/>
                    <a:gd name="T18" fmla="*/ 75731 w 47"/>
                    <a:gd name="T19" fmla="*/ 4163 h 6"/>
                    <a:gd name="T20" fmla="*/ 73804 w 47"/>
                    <a:gd name="T21" fmla="*/ 3596 h 6"/>
                    <a:gd name="T22" fmla="*/ 86014 w 47"/>
                    <a:gd name="T23" fmla="*/ 3596 h 6"/>
                    <a:gd name="T24" fmla="*/ 86014 w 47"/>
                    <a:gd name="T25" fmla="*/ 4163 h 6"/>
                    <a:gd name="T26" fmla="*/ 75731 w 47"/>
                    <a:gd name="T27" fmla="*/ 4163 h 6"/>
                    <a:gd name="T28" fmla="*/ 66647 w 47"/>
                    <a:gd name="T29" fmla="*/ 5394 h 6"/>
                    <a:gd name="T30" fmla="*/ 66647 w 47"/>
                    <a:gd name="T31" fmla="*/ 4163 h 6"/>
                    <a:gd name="T32" fmla="*/ 73804 w 47"/>
                    <a:gd name="T33" fmla="*/ 3596 h 6"/>
                    <a:gd name="T34" fmla="*/ 75731 w 47"/>
                    <a:gd name="T35" fmla="*/ 4163 h 6"/>
                    <a:gd name="T36" fmla="*/ 66647 w 47"/>
                    <a:gd name="T37" fmla="*/ 4163 h 6"/>
                    <a:gd name="T38" fmla="*/ 66647 w 47"/>
                    <a:gd name="T39" fmla="*/ 4163 h 6"/>
                    <a:gd name="T40" fmla="*/ 66647 w 47"/>
                    <a:gd name="T41" fmla="*/ 5394 h 6"/>
                    <a:gd name="T42" fmla="*/ 66647 w 47"/>
                    <a:gd name="T43" fmla="*/ 4163 h 6"/>
                    <a:gd name="T44" fmla="*/ 66647 w 47"/>
                    <a:gd name="T45" fmla="*/ 5394 h 6"/>
                    <a:gd name="T46" fmla="*/ 56738 w 47"/>
                    <a:gd name="T47" fmla="*/ 6245 h 6"/>
                    <a:gd name="T48" fmla="*/ 56738 w 47"/>
                    <a:gd name="T49" fmla="*/ 4163 h 6"/>
                    <a:gd name="T50" fmla="*/ 66647 w 47"/>
                    <a:gd name="T51" fmla="*/ 4163 h 6"/>
                    <a:gd name="T52" fmla="*/ 66647 w 47"/>
                    <a:gd name="T53" fmla="*/ 5394 h 6"/>
                    <a:gd name="T54" fmla="*/ 56738 w 47"/>
                    <a:gd name="T55" fmla="*/ 6245 h 6"/>
                    <a:gd name="T56" fmla="*/ 56738 w 47"/>
                    <a:gd name="T57" fmla="*/ 6245 h 6"/>
                    <a:gd name="T58" fmla="*/ 56738 w 47"/>
                    <a:gd name="T59" fmla="*/ 5394 h 6"/>
                    <a:gd name="T60" fmla="*/ 56738 w 47"/>
                    <a:gd name="T61" fmla="*/ 6245 h 6"/>
                    <a:gd name="T62" fmla="*/ 56738 w 47"/>
                    <a:gd name="T63" fmla="*/ 6245 h 6"/>
                    <a:gd name="T64" fmla="*/ 47479 w 47"/>
                    <a:gd name="T65" fmla="*/ 5394 h 6"/>
                    <a:gd name="T66" fmla="*/ 50044 w 47"/>
                    <a:gd name="T67" fmla="*/ 4163 h 6"/>
                    <a:gd name="T68" fmla="*/ 56738 w 47"/>
                    <a:gd name="T69" fmla="*/ 4163 h 6"/>
                    <a:gd name="T70" fmla="*/ 56738 w 47"/>
                    <a:gd name="T71" fmla="*/ 6245 h 6"/>
                    <a:gd name="T72" fmla="*/ 50044 w 47"/>
                    <a:gd name="T73" fmla="*/ 4163 h 6"/>
                    <a:gd name="T74" fmla="*/ 50044 w 47"/>
                    <a:gd name="T75" fmla="*/ 4163 h 6"/>
                    <a:gd name="T76" fmla="*/ 50044 w 47"/>
                    <a:gd name="T77" fmla="*/ 4163 h 6"/>
                    <a:gd name="T78" fmla="*/ 50044 w 47"/>
                    <a:gd name="T79" fmla="*/ 4163 h 6"/>
                    <a:gd name="T80" fmla="*/ 50044 w 47"/>
                    <a:gd name="T81" fmla="*/ 5394 h 6"/>
                    <a:gd name="T82" fmla="*/ 40777 w 47"/>
                    <a:gd name="T83" fmla="*/ 4163 h 6"/>
                    <a:gd name="T84" fmla="*/ 42311 w 47"/>
                    <a:gd name="T85" fmla="*/ 3596 h 6"/>
                    <a:gd name="T86" fmla="*/ 50044 w 47"/>
                    <a:gd name="T87" fmla="*/ 4163 h 6"/>
                    <a:gd name="T88" fmla="*/ 50044 w 47"/>
                    <a:gd name="T89" fmla="*/ 5394 h 6"/>
                    <a:gd name="T90" fmla="*/ 40777 w 47"/>
                    <a:gd name="T91" fmla="*/ 4163 h 6"/>
                    <a:gd name="T92" fmla="*/ 0 w 47"/>
                    <a:gd name="T93" fmla="*/ 2397 h 6"/>
                    <a:gd name="T94" fmla="*/ 0 w 47"/>
                    <a:gd name="T95" fmla="*/ 1598 h 6"/>
                    <a:gd name="T96" fmla="*/ 42311 w 47"/>
                    <a:gd name="T97" fmla="*/ 3596 h 6"/>
                    <a:gd name="T98" fmla="*/ 40777 w 47"/>
                    <a:gd name="T99" fmla="*/ 4163 h 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</a:gdLst>
                  <a:ahLst/>
                  <a:cxnLst>
                    <a:cxn ang="T100">
                      <a:pos x="T0" y="T1"/>
                    </a:cxn>
                    <a:cxn ang="T101">
                      <a:pos x="T2" y="T3"/>
                    </a:cxn>
                    <a:cxn ang="T102">
                      <a:pos x="T4" y="T5"/>
                    </a:cxn>
                    <a:cxn ang="T103">
                      <a:pos x="T6" y="T7"/>
                    </a:cxn>
                    <a:cxn ang="T104">
                      <a:pos x="T8" y="T9"/>
                    </a:cxn>
                    <a:cxn ang="T105">
                      <a:pos x="T10" y="T11"/>
                    </a:cxn>
                    <a:cxn ang="T106">
                      <a:pos x="T12" y="T13"/>
                    </a:cxn>
                    <a:cxn ang="T107">
                      <a:pos x="T14" y="T15"/>
                    </a:cxn>
                    <a:cxn ang="T108">
                      <a:pos x="T16" y="T17"/>
                    </a:cxn>
                    <a:cxn ang="T109">
                      <a:pos x="T18" y="T19"/>
                    </a:cxn>
                    <a:cxn ang="T110">
                      <a:pos x="T20" y="T21"/>
                    </a:cxn>
                    <a:cxn ang="T111">
                      <a:pos x="T22" y="T23"/>
                    </a:cxn>
                    <a:cxn ang="T112">
                      <a:pos x="T24" y="T25"/>
                    </a:cxn>
                    <a:cxn ang="T113">
                      <a:pos x="T26" y="T27"/>
                    </a:cxn>
                    <a:cxn ang="T114">
                      <a:pos x="T28" y="T29"/>
                    </a:cxn>
                    <a:cxn ang="T115">
                      <a:pos x="T30" y="T31"/>
                    </a:cxn>
                    <a:cxn ang="T116">
                      <a:pos x="T32" y="T33"/>
                    </a:cxn>
                    <a:cxn ang="T117">
                      <a:pos x="T34" y="T35"/>
                    </a:cxn>
                    <a:cxn ang="T118">
                      <a:pos x="T36" y="T37"/>
                    </a:cxn>
                    <a:cxn ang="T119">
                      <a:pos x="T38" y="T39"/>
                    </a:cxn>
                    <a:cxn ang="T120">
                      <a:pos x="T40" y="T41"/>
                    </a:cxn>
                    <a:cxn ang="T121">
                      <a:pos x="T42" y="T43"/>
                    </a:cxn>
                    <a:cxn ang="T122">
                      <a:pos x="T44" y="T45"/>
                    </a:cxn>
                    <a:cxn ang="T123">
                      <a:pos x="T46" y="T47"/>
                    </a:cxn>
                    <a:cxn ang="T124">
                      <a:pos x="T48" y="T49"/>
                    </a:cxn>
                    <a:cxn ang="T125">
                      <a:pos x="T50" y="T51"/>
                    </a:cxn>
                    <a:cxn ang="T126">
                      <a:pos x="T52" y="T53"/>
                    </a:cxn>
                    <a:cxn ang="T127">
                      <a:pos x="T54" y="T55"/>
                    </a:cxn>
                    <a:cxn ang="T128">
                      <a:pos x="T56" y="T57"/>
                    </a:cxn>
                    <a:cxn ang="T129">
                      <a:pos x="T58" y="T59"/>
                    </a:cxn>
                    <a:cxn ang="T130">
                      <a:pos x="T60" y="T61"/>
                    </a:cxn>
                    <a:cxn ang="T131">
                      <a:pos x="T62" y="T63"/>
                    </a:cxn>
                    <a:cxn ang="T132">
                      <a:pos x="T64" y="T65"/>
                    </a:cxn>
                    <a:cxn ang="T133">
                      <a:pos x="T66" y="T67"/>
                    </a:cxn>
                    <a:cxn ang="T134">
                      <a:pos x="T68" y="T69"/>
                    </a:cxn>
                    <a:cxn ang="T135">
                      <a:pos x="T70" y="T71"/>
                    </a:cxn>
                    <a:cxn ang="T136">
                      <a:pos x="T72" y="T73"/>
                    </a:cxn>
                    <a:cxn ang="T137">
                      <a:pos x="T74" y="T75"/>
                    </a:cxn>
                    <a:cxn ang="T138">
                      <a:pos x="T76" y="T77"/>
                    </a:cxn>
                    <a:cxn ang="T139">
                      <a:pos x="T78" y="T79"/>
                    </a:cxn>
                    <a:cxn ang="T140">
                      <a:pos x="T80" y="T81"/>
                    </a:cxn>
                    <a:cxn ang="T141">
                      <a:pos x="T82" y="T83"/>
                    </a:cxn>
                    <a:cxn ang="T142">
                      <a:pos x="T84" y="T85"/>
                    </a:cxn>
                    <a:cxn ang="T143">
                      <a:pos x="T86" y="T87"/>
                    </a:cxn>
                    <a:cxn ang="T144">
                      <a:pos x="T88" y="T89"/>
                    </a:cxn>
                    <a:cxn ang="T145">
                      <a:pos x="T90" y="T91"/>
                    </a:cxn>
                    <a:cxn ang="T146">
                      <a:pos x="T92" y="T93"/>
                    </a:cxn>
                    <a:cxn ang="T147">
                      <a:pos x="T94" y="T95"/>
                    </a:cxn>
                    <a:cxn ang="T148">
                      <a:pos x="T96" y="T97"/>
                    </a:cxn>
                    <a:cxn ang="T149">
                      <a:pos x="T98" y="T99"/>
                    </a:cxn>
                  </a:cxnLst>
                  <a:rect l="0" t="0" r="r" b="b"/>
                  <a:pathLst>
                    <a:path w="47" h="6">
                      <a:moveTo>
                        <a:pt x="47" y="4"/>
                      </a:moveTo>
                      <a:lnTo>
                        <a:pt x="47" y="4"/>
                      </a:lnTo>
                      <a:lnTo>
                        <a:pt x="47" y="3"/>
                      </a:lnTo>
                      <a:lnTo>
                        <a:pt x="47" y="4"/>
                      </a:lnTo>
                      <a:close/>
                      <a:moveTo>
                        <a:pt x="47" y="3"/>
                      </a:moveTo>
                      <a:lnTo>
                        <a:pt x="47" y="3"/>
                      </a:lnTo>
                      <a:close/>
                      <a:moveTo>
                        <a:pt x="47" y="4"/>
                      </a:moveTo>
                      <a:cubicBezTo>
                        <a:pt x="45" y="3"/>
                        <a:pt x="43" y="4"/>
                        <a:pt x="41" y="4"/>
                      </a:cubicBezTo>
                      <a:lnTo>
                        <a:pt x="40" y="3"/>
                      </a:lnTo>
                      <a:cubicBezTo>
                        <a:pt x="43" y="3"/>
                        <a:pt x="45" y="2"/>
                        <a:pt x="47" y="3"/>
                      </a:cubicBezTo>
                      <a:lnTo>
                        <a:pt x="47" y="4"/>
                      </a:lnTo>
                      <a:close/>
                      <a:moveTo>
                        <a:pt x="41" y="4"/>
                      </a:moveTo>
                      <a:cubicBezTo>
                        <a:pt x="39" y="5"/>
                        <a:pt x="37" y="5"/>
                        <a:pt x="36" y="5"/>
                      </a:cubicBezTo>
                      <a:lnTo>
                        <a:pt x="36" y="4"/>
                      </a:lnTo>
                      <a:cubicBezTo>
                        <a:pt x="37" y="4"/>
                        <a:pt x="39" y="4"/>
                        <a:pt x="40" y="3"/>
                      </a:cubicBezTo>
                      <a:lnTo>
                        <a:pt x="41" y="4"/>
                      </a:lnTo>
                      <a:close/>
                      <a:moveTo>
                        <a:pt x="36" y="4"/>
                      </a:moveTo>
                      <a:lnTo>
                        <a:pt x="36" y="4"/>
                      </a:lnTo>
                      <a:lnTo>
                        <a:pt x="36" y="5"/>
                      </a:lnTo>
                      <a:lnTo>
                        <a:pt x="36" y="4"/>
                      </a:lnTo>
                      <a:close/>
                      <a:moveTo>
                        <a:pt x="36" y="5"/>
                      </a:moveTo>
                      <a:cubicBezTo>
                        <a:pt x="34" y="6"/>
                        <a:pt x="32" y="6"/>
                        <a:pt x="31" y="6"/>
                      </a:cubicBezTo>
                      <a:lnTo>
                        <a:pt x="31" y="4"/>
                      </a:lnTo>
                      <a:cubicBezTo>
                        <a:pt x="32" y="4"/>
                        <a:pt x="34" y="4"/>
                        <a:pt x="36" y="4"/>
                      </a:cubicBezTo>
                      <a:lnTo>
                        <a:pt x="36" y="5"/>
                      </a:lnTo>
                      <a:close/>
                      <a:moveTo>
                        <a:pt x="31" y="6"/>
                      </a:moveTo>
                      <a:lnTo>
                        <a:pt x="31" y="6"/>
                      </a:lnTo>
                      <a:lnTo>
                        <a:pt x="31" y="5"/>
                      </a:lnTo>
                      <a:lnTo>
                        <a:pt x="31" y="6"/>
                      </a:lnTo>
                      <a:close/>
                      <a:moveTo>
                        <a:pt x="31" y="6"/>
                      </a:moveTo>
                      <a:cubicBezTo>
                        <a:pt x="29" y="6"/>
                        <a:pt x="28" y="5"/>
                        <a:pt x="26" y="5"/>
                      </a:cubicBezTo>
                      <a:lnTo>
                        <a:pt x="27" y="4"/>
                      </a:lnTo>
                      <a:cubicBezTo>
                        <a:pt x="28" y="4"/>
                        <a:pt x="30" y="4"/>
                        <a:pt x="31" y="4"/>
                      </a:cubicBezTo>
                      <a:lnTo>
                        <a:pt x="31" y="6"/>
                      </a:lnTo>
                      <a:close/>
                      <a:moveTo>
                        <a:pt x="27" y="4"/>
                      </a:moveTo>
                      <a:lnTo>
                        <a:pt x="27" y="4"/>
                      </a:lnTo>
                      <a:close/>
                      <a:moveTo>
                        <a:pt x="27" y="5"/>
                      </a:moveTo>
                      <a:cubicBezTo>
                        <a:pt x="25" y="5"/>
                        <a:pt x="24" y="4"/>
                        <a:pt x="22" y="4"/>
                      </a:cubicBezTo>
                      <a:lnTo>
                        <a:pt x="23" y="3"/>
                      </a:lnTo>
                      <a:cubicBezTo>
                        <a:pt x="24" y="3"/>
                        <a:pt x="26" y="3"/>
                        <a:pt x="27" y="4"/>
                      </a:cubicBezTo>
                      <a:lnTo>
                        <a:pt x="27" y="5"/>
                      </a:lnTo>
                      <a:close/>
                      <a:moveTo>
                        <a:pt x="22" y="4"/>
                      </a:moveTo>
                      <a:cubicBezTo>
                        <a:pt x="16" y="3"/>
                        <a:pt x="9" y="2"/>
                        <a:pt x="0" y="2"/>
                      </a:cubicBezTo>
                      <a:lnTo>
                        <a:pt x="0" y="1"/>
                      </a:lnTo>
                      <a:cubicBezTo>
                        <a:pt x="10" y="0"/>
                        <a:pt x="16" y="2"/>
                        <a:pt x="23" y="3"/>
                      </a:cubicBezTo>
                      <a:lnTo>
                        <a:pt x="22" y="4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127" name="Freeform 470"/>
                <p:cNvSpPr>
                  <a:spLocks noChangeArrowheads="1"/>
                </p:cNvSpPr>
                <p:nvPr/>
              </p:nvSpPr>
              <p:spPr bwMode="auto">
                <a:xfrm>
                  <a:off x="642" y="3533"/>
                  <a:ext cx="31" cy="6"/>
                </a:xfrm>
                <a:custGeom>
                  <a:avLst/>
                  <a:gdLst>
                    <a:gd name="T0" fmla="*/ 34611 w 23"/>
                    <a:gd name="T1" fmla="*/ 21396 h 4"/>
                    <a:gd name="T2" fmla="*/ 9292 w 23"/>
                    <a:gd name="T3" fmla="*/ 16131 h 4"/>
                    <a:gd name="T4" fmla="*/ 9292 w 23"/>
                    <a:gd name="T5" fmla="*/ 6987 h 4"/>
                    <a:gd name="T6" fmla="*/ 34611 w 23"/>
                    <a:gd name="T7" fmla="*/ 16131 h 4"/>
                    <a:gd name="T8" fmla="*/ 34611 w 23"/>
                    <a:gd name="T9" fmla="*/ 21396 h 4"/>
                    <a:gd name="T10" fmla="*/ 9292 w 23"/>
                    <a:gd name="T11" fmla="*/ 16131 h 4"/>
                    <a:gd name="T12" fmla="*/ 1576 w 23"/>
                    <a:gd name="T13" fmla="*/ 12230 h 4"/>
                    <a:gd name="T14" fmla="*/ 1576 w 23"/>
                    <a:gd name="T15" fmla="*/ 0 h 4"/>
                    <a:gd name="T16" fmla="*/ 9292 w 23"/>
                    <a:gd name="T17" fmla="*/ 6987 h 4"/>
                    <a:gd name="T18" fmla="*/ 9292 w 23"/>
                    <a:gd name="T19" fmla="*/ 16131 h 4"/>
                    <a:gd name="T20" fmla="*/ 1576 w 23"/>
                    <a:gd name="T21" fmla="*/ 0 h 4"/>
                    <a:gd name="T22" fmla="*/ 1576 w 23"/>
                    <a:gd name="T23" fmla="*/ 0 h 4"/>
                    <a:gd name="T24" fmla="*/ 1576 w 23"/>
                    <a:gd name="T25" fmla="*/ 0 h 4"/>
                    <a:gd name="T26" fmla="*/ 1576 w 23"/>
                    <a:gd name="T27" fmla="*/ 6987 h 4"/>
                    <a:gd name="T28" fmla="*/ 1576 w 23"/>
                    <a:gd name="T29" fmla="*/ 0 h 4"/>
                    <a:gd name="T30" fmla="*/ 1576 w 23"/>
                    <a:gd name="T31" fmla="*/ 12230 h 4"/>
                    <a:gd name="T32" fmla="*/ 2607 w 23"/>
                    <a:gd name="T33" fmla="*/ 6987 h 4"/>
                    <a:gd name="T34" fmla="*/ 0 w 23"/>
                    <a:gd name="T35" fmla="*/ 6987 h 4"/>
                    <a:gd name="T36" fmla="*/ 1576 w 23"/>
                    <a:gd name="T37" fmla="*/ 0 h 4"/>
                    <a:gd name="T38" fmla="*/ 1576 w 23"/>
                    <a:gd name="T39" fmla="*/ 12230 h 4"/>
                    <a:gd name="T40" fmla="*/ 2607 w 23"/>
                    <a:gd name="T41" fmla="*/ 6987 h 4"/>
                    <a:gd name="T42" fmla="*/ 2607 w 23"/>
                    <a:gd name="T43" fmla="*/ 6987 h 4"/>
                    <a:gd name="T44" fmla="*/ 1576 w 23"/>
                    <a:gd name="T45" fmla="*/ 12230 h 4"/>
                    <a:gd name="T46" fmla="*/ 0 w 23"/>
                    <a:gd name="T47" fmla="*/ 6987 h 4"/>
                    <a:gd name="T48" fmla="*/ 2607 w 23"/>
                    <a:gd name="T49" fmla="*/ 6987 h 4"/>
                    <a:gd name="T50" fmla="*/ 1576 w 23"/>
                    <a:gd name="T51" fmla="*/ 12230 h 4"/>
                    <a:gd name="T52" fmla="*/ 1576 w 23"/>
                    <a:gd name="T53" fmla="*/ 12230 h 4"/>
                    <a:gd name="T54" fmla="*/ 1576 w 23"/>
                    <a:gd name="T55" fmla="*/ 6987 h 4"/>
                    <a:gd name="T56" fmla="*/ 1576 w 23"/>
                    <a:gd name="T57" fmla="*/ 12230 h 4"/>
                    <a:gd name="T58" fmla="*/ 2607 w 23"/>
                    <a:gd name="T59" fmla="*/ 6987 h 4"/>
                    <a:gd name="T60" fmla="*/ 1576 w 23"/>
                    <a:gd name="T61" fmla="*/ 6987 h 4"/>
                    <a:gd name="T62" fmla="*/ 4309 w 23"/>
                    <a:gd name="T63" fmla="*/ 6987 h 4"/>
                    <a:gd name="T64" fmla="*/ 1576 w 23"/>
                    <a:gd name="T65" fmla="*/ 12230 h 4"/>
                    <a:gd name="T66" fmla="*/ 2607 w 23"/>
                    <a:gd name="T67" fmla="*/ 6987 h 4"/>
                    <a:gd name="T68" fmla="*/ 1576 w 23"/>
                    <a:gd name="T69" fmla="*/ 6987 h 4"/>
                    <a:gd name="T70" fmla="*/ 1576 w 23"/>
                    <a:gd name="T71" fmla="*/ 6987 h 4"/>
                    <a:gd name="T72" fmla="*/ 2607 w 23"/>
                    <a:gd name="T73" fmla="*/ 6987 h 4"/>
                    <a:gd name="T74" fmla="*/ 1576 w 23"/>
                    <a:gd name="T75" fmla="*/ 6987 h 4"/>
                    <a:gd name="T76" fmla="*/ 1576 w 23"/>
                    <a:gd name="T77" fmla="*/ 6987 h 4"/>
                    <a:gd name="T78" fmla="*/ 1576 w 23"/>
                    <a:gd name="T79" fmla="*/ 12230 h 4"/>
                    <a:gd name="T80" fmla="*/ 2607 w 23"/>
                    <a:gd name="T81" fmla="*/ 0 h 4"/>
                    <a:gd name="T82" fmla="*/ 4309 w 23"/>
                    <a:gd name="T83" fmla="*/ 6987 h 4"/>
                    <a:gd name="T84" fmla="*/ 1576 w 23"/>
                    <a:gd name="T85" fmla="*/ 6987 h 4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</a:gdLst>
                  <a:ahLst/>
                  <a:cxnLst>
                    <a:cxn ang="T86">
                      <a:pos x="T0" y="T1"/>
                    </a:cxn>
                    <a:cxn ang="T87">
                      <a:pos x="T2" y="T3"/>
                    </a:cxn>
                    <a:cxn ang="T88">
                      <a:pos x="T4" y="T5"/>
                    </a:cxn>
                    <a:cxn ang="T89">
                      <a:pos x="T6" y="T7"/>
                    </a:cxn>
                    <a:cxn ang="T90">
                      <a:pos x="T8" y="T9"/>
                    </a:cxn>
                    <a:cxn ang="T91">
                      <a:pos x="T10" y="T11"/>
                    </a:cxn>
                    <a:cxn ang="T92">
                      <a:pos x="T12" y="T13"/>
                    </a:cxn>
                    <a:cxn ang="T93">
                      <a:pos x="T14" y="T15"/>
                    </a:cxn>
                    <a:cxn ang="T94">
                      <a:pos x="T16" y="T17"/>
                    </a:cxn>
                    <a:cxn ang="T95">
                      <a:pos x="T18" y="T19"/>
                    </a:cxn>
                    <a:cxn ang="T96">
                      <a:pos x="T20" y="T21"/>
                    </a:cxn>
                    <a:cxn ang="T97">
                      <a:pos x="T22" y="T23"/>
                    </a:cxn>
                    <a:cxn ang="T98">
                      <a:pos x="T24" y="T25"/>
                    </a:cxn>
                    <a:cxn ang="T99">
                      <a:pos x="T26" y="T27"/>
                    </a:cxn>
                    <a:cxn ang="T100">
                      <a:pos x="T28" y="T29"/>
                    </a:cxn>
                    <a:cxn ang="T101">
                      <a:pos x="T30" y="T31"/>
                    </a:cxn>
                    <a:cxn ang="T102">
                      <a:pos x="T32" y="T33"/>
                    </a:cxn>
                    <a:cxn ang="T103">
                      <a:pos x="T34" y="T35"/>
                    </a:cxn>
                    <a:cxn ang="T104">
                      <a:pos x="T36" y="T37"/>
                    </a:cxn>
                    <a:cxn ang="T105">
                      <a:pos x="T38" y="T39"/>
                    </a:cxn>
                    <a:cxn ang="T106">
                      <a:pos x="T40" y="T41"/>
                    </a:cxn>
                    <a:cxn ang="T107">
                      <a:pos x="T42" y="T43"/>
                    </a:cxn>
                    <a:cxn ang="T108">
                      <a:pos x="T44" y="T45"/>
                    </a:cxn>
                    <a:cxn ang="T109">
                      <a:pos x="T46" y="T47"/>
                    </a:cxn>
                    <a:cxn ang="T110">
                      <a:pos x="T48" y="T49"/>
                    </a:cxn>
                    <a:cxn ang="T111">
                      <a:pos x="T50" y="T51"/>
                    </a:cxn>
                    <a:cxn ang="T112">
                      <a:pos x="T52" y="T53"/>
                    </a:cxn>
                    <a:cxn ang="T113">
                      <a:pos x="T54" y="T55"/>
                    </a:cxn>
                    <a:cxn ang="T114">
                      <a:pos x="T56" y="T57"/>
                    </a:cxn>
                    <a:cxn ang="T115">
                      <a:pos x="T58" y="T59"/>
                    </a:cxn>
                    <a:cxn ang="T116">
                      <a:pos x="T60" y="T61"/>
                    </a:cxn>
                    <a:cxn ang="T117">
                      <a:pos x="T62" y="T63"/>
                    </a:cxn>
                    <a:cxn ang="T118">
                      <a:pos x="T64" y="T65"/>
                    </a:cxn>
                    <a:cxn ang="T119">
                      <a:pos x="T66" y="T67"/>
                    </a:cxn>
                    <a:cxn ang="T120">
                      <a:pos x="T68" y="T69"/>
                    </a:cxn>
                    <a:cxn ang="T121">
                      <a:pos x="T70" y="T71"/>
                    </a:cxn>
                    <a:cxn ang="T122">
                      <a:pos x="T72" y="T73"/>
                    </a:cxn>
                    <a:cxn ang="T123">
                      <a:pos x="T74" y="T75"/>
                    </a:cxn>
                    <a:cxn ang="T124">
                      <a:pos x="T76" y="T77"/>
                    </a:cxn>
                    <a:cxn ang="T125">
                      <a:pos x="T78" y="T79"/>
                    </a:cxn>
                    <a:cxn ang="T126">
                      <a:pos x="T80" y="T81"/>
                    </a:cxn>
                    <a:cxn ang="T127">
                      <a:pos x="T82" y="T83"/>
                    </a:cxn>
                    <a:cxn ang="T128">
                      <a:pos x="T84" y="T85"/>
                    </a:cxn>
                  </a:cxnLst>
                  <a:rect l="0" t="0" r="r" b="b"/>
                  <a:pathLst>
                    <a:path w="23" h="4">
                      <a:moveTo>
                        <a:pt x="23" y="4"/>
                      </a:moveTo>
                      <a:cubicBezTo>
                        <a:pt x="16" y="4"/>
                        <a:pt x="11" y="3"/>
                        <a:pt x="6" y="3"/>
                      </a:cubicBezTo>
                      <a:lnTo>
                        <a:pt x="6" y="1"/>
                      </a:lnTo>
                      <a:cubicBezTo>
                        <a:pt x="11" y="2"/>
                        <a:pt x="17" y="3"/>
                        <a:pt x="23" y="3"/>
                      </a:cubicBezTo>
                      <a:lnTo>
                        <a:pt x="23" y="4"/>
                      </a:lnTo>
                      <a:close/>
                      <a:moveTo>
                        <a:pt x="6" y="3"/>
                      </a:moveTo>
                      <a:cubicBezTo>
                        <a:pt x="4" y="2"/>
                        <a:pt x="3" y="2"/>
                        <a:pt x="1" y="2"/>
                      </a:cubicBezTo>
                      <a:lnTo>
                        <a:pt x="1" y="0"/>
                      </a:lnTo>
                      <a:cubicBezTo>
                        <a:pt x="3" y="1"/>
                        <a:pt x="5" y="1"/>
                        <a:pt x="6" y="1"/>
                      </a:cubicBezTo>
                      <a:lnTo>
                        <a:pt x="6" y="3"/>
                      </a:lnTo>
                      <a:close/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1"/>
                      </a:lnTo>
                      <a:lnTo>
                        <a:pt x="1" y="0"/>
                      </a:lnTo>
                      <a:close/>
                      <a:moveTo>
                        <a:pt x="1" y="2"/>
                      </a:moveTo>
                      <a:cubicBezTo>
                        <a:pt x="1" y="2"/>
                        <a:pt x="2" y="1"/>
                        <a:pt x="2" y="1"/>
                      </a:cubicBezTo>
                      <a:lnTo>
                        <a:pt x="0" y="1"/>
                      </a:lnTo>
                      <a:cubicBezTo>
                        <a:pt x="0" y="1"/>
                        <a:pt x="1" y="0"/>
                        <a:pt x="1" y="0"/>
                      </a:cubicBezTo>
                      <a:lnTo>
                        <a:pt x="1" y="2"/>
                      </a:lnTo>
                      <a:close/>
                      <a:moveTo>
                        <a:pt x="2" y="1"/>
                      </a:moveTo>
                      <a:cubicBezTo>
                        <a:pt x="2" y="1"/>
                        <a:pt x="1" y="1"/>
                        <a:pt x="2" y="1"/>
                      </a:cubicBezTo>
                      <a:lnTo>
                        <a:pt x="1" y="2"/>
                      </a:lnTo>
                      <a:cubicBezTo>
                        <a:pt x="1" y="2"/>
                        <a:pt x="0" y="2"/>
                        <a:pt x="0" y="1"/>
                      </a:cubicBezTo>
                      <a:lnTo>
                        <a:pt x="2" y="1"/>
                      </a:lnTo>
                      <a:close/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1" y="1"/>
                      </a:lnTo>
                      <a:lnTo>
                        <a:pt x="1" y="2"/>
                      </a:lnTo>
                      <a:close/>
                      <a:moveTo>
                        <a:pt x="2" y="1"/>
                      </a:moveTo>
                      <a:cubicBezTo>
                        <a:pt x="2" y="1"/>
                        <a:pt x="1" y="1"/>
                        <a:pt x="1" y="1"/>
                      </a:cubicBezTo>
                      <a:lnTo>
                        <a:pt x="3" y="1"/>
                      </a:lnTo>
                      <a:cubicBezTo>
                        <a:pt x="2" y="2"/>
                        <a:pt x="2" y="2"/>
                        <a:pt x="1" y="2"/>
                      </a:cubicBezTo>
                      <a:lnTo>
                        <a:pt x="2" y="1"/>
                      </a:lnTo>
                      <a:close/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2" y="1"/>
                      </a:lnTo>
                      <a:lnTo>
                        <a:pt x="1" y="1"/>
                      </a:lnTo>
                      <a:close/>
                      <a:moveTo>
                        <a:pt x="1" y="1"/>
                      </a:moveTo>
                      <a:cubicBezTo>
                        <a:pt x="1" y="1"/>
                        <a:pt x="1" y="2"/>
                        <a:pt x="1" y="2"/>
                      </a:cubicBezTo>
                      <a:lnTo>
                        <a:pt x="2" y="0"/>
                      </a:lnTo>
                      <a:cubicBezTo>
                        <a:pt x="2" y="1"/>
                        <a:pt x="3" y="1"/>
                        <a:pt x="3" y="1"/>
                      </a:cubicBez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128" name="Freeform 471"/>
                <p:cNvSpPr>
                  <a:spLocks noChangeArrowheads="1"/>
                </p:cNvSpPr>
                <p:nvPr/>
              </p:nvSpPr>
              <p:spPr bwMode="auto">
                <a:xfrm>
                  <a:off x="654" y="3490"/>
                  <a:ext cx="128" cy="26"/>
                </a:xfrm>
                <a:custGeom>
                  <a:avLst/>
                  <a:gdLst>
                    <a:gd name="T0" fmla="*/ 162162 w 93"/>
                    <a:gd name="T1" fmla="*/ 61168 h 16"/>
                    <a:gd name="T2" fmla="*/ 144646 w 93"/>
                    <a:gd name="T3" fmla="*/ 56352 h 16"/>
                    <a:gd name="T4" fmla="*/ 43400 w 93"/>
                    <a:gd name="T5" fmla="*/ 4352 h 16"/>
                    <a:gd name="T6" fmla="*/ 0 w 93"/>
                    <a:gd name="T7" fmla="*/ 4352 h 16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93" h="16">
                      <a:moveTo>
                        <a:pt x="93" y="16"/>
                      </a:moveTo>
                      <a:cubicBezTo>
                        <a:pt x="90" y="16"/>
                        <a:pt x="86" y="16"/>
                        <a:pt x="83" y="15"/>
                      </a:cubicBezTo>
                      <a:cubicBezTo>
                        <a:pt x="63" y="10"/>
                        <a:pt x="49" y="3"/>
                        <a:pt x="25" y="1"/>
                      </a:cubicBezTo>
                      <a:cubicBezTo>
                        <a:pt x="18" y="0"/>
                        <a:pt x="8" y="1"/>
                        <a:pt x="0" y="1"/>
                      </a:cubicBezTo>
                    </a:path>
                  </a:pathLst>
                </a:custGeom>
                <a:noFill/>
                <a:ln w="9525" cap="sq">
                  <a:solidFill>
                    <a:srgbClr val="C1C0B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129" name="Freeform 472"/>
                <p:cNvSpPr>
                  <a:spLocks noChangeArrowheads="1"/>
                </p:cNvSpPr>
                <p:nvPr/>
              </p:nvSpPr>
              <p:spPr bwMode="auto">
                <a:xfrm>
                  <a:off x="647" y="3499"/>
                  <a:ext cx="22" cy="15"/>
                </a:xfrm>
                <a:custGeom>
                  <a:avLst/>
                  <a:gdLst>
                    <a:gd name="T0" fmla="*/ 0 w 17"/>
                    <a:gd name="T1" fmla="*/ 28458 h 9"/>
                    <a:gd name="T2" fmla="*/ 19298 w 17"/>
                    <a:gd name="T3" fmla="*/ 53758 h 9"/>
                    <a:gd name="T4" fmla="*/ 0 w 17"/>
                    <a:gd name="T5" fmla="*/ 28458 h 9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17" h="9">
                      <a:moveTo>
                        <a:pt x="0" y="5"/>
                      </a:moveTo>
                      <a:cubicBezTo>
                        <a:pt x="10" y="0"/>
                        <a:pt x="4" y="5"/>
                        <a:pt x="17" y="9"/>
                      </a:cubicBezTo>
                      <a:lnTo>
                        <a:pt x="0" y="5"/>
                      </a:lnTo>
                      <a:close/>
                    </a:path>
                  </a:pathLst>
                </a:custGeom>
                <a:solidFill>
                  <a:srgbClr val="7A7878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130" name="Freeform 473"/>
                <p:cNvSpPr>
                  <a:spLocks noChangeArrowheads="1"/>
                </p:cNvSpPr>
                <p:nvPr/>
              </p:nvSpPr>
              <p:spPr bwMode="auto">
                <a:xfrm>
                  <a:off x="647" y="3499"/>
                  <a:ext cx="22" cy="15"/>
                </a:xfrm>
                <a:custGeom>
                  <a:avLst/>
                  <a:gdLst>
                    <a:gd name="T0" fmla="*/ 0 w 17"/>
                    <a:gd name="T1" fmla="*/ 28458 h 9"/>
                    <a:gd name="T2" fmla="*/ 19298 w 17"/>
                    <a:gd name="T3" fmla="*/ 53758 h 9"/>
                    <a:gd name="T4" fmla="*/ 0 60000 65536"/>
                    <a:gd name="T5" fmla="*/ 0 60000 65536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0" t="0" r="r" b="b"/>
                  <a:pathLst>
                    <a:path w="17" h="9">
                      <a:moveTo>
                        <a:pt x="0" y="5"/>
                      </a:moveTo>
                      <a:cubicBezTo>
                        <a:pt x="10" y="0"/>
                        <a:pt x="4" y="5"/>
                        <a:pt x="17" y="9"/>
                      </a:cubicBezTo>
                    </a:path>
                  </a:pathLst>
                </a:custGeom>
                <a:noFill/>
                <a:ln w="9525" cap="sq">
                  <a:solidFill>
                    <a:srgbClr val="C1C0B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131" name="Freeform 474"/>
                <p:cNvSpPr>
                  <a:spLocks noChangeArrowheads="1"/>
                </p:cNvSpPr>
                <p:nvPr/>
              </p:nvSpPr>
              <p:spPr bwMode="auto">
                <a:xfrm>
                  <a:off x="749" y="3199"/>
                  <a:ext cx="59" cy="21"/>
                </a:xfrm>
                <a:custGeom>
                  <a:avLst/>
                  <a:gdLst>
                    <a:gd name="T0" fmla="*/ 0 w 43"/>
                    <a:gd name="T1" fmla="*/ 0 h 13"/>
                    <a:gd name="T2" fmla="*/ 48005 w 43"/>
                    <a:gd name="T3" fmla="*/ 17432 h 13"/>
                    <a:gd name="T4" fmla="*/ 58726 w 43"/>
                    <a:gd name="T5" fmla="*/ 21551 h 13"/>
                    <a:gd name="T6" fmla="*/ 71269 w 43"/>
                    <a:gd name="T7" fmla="*/ 45488 h 13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43" h="13">
                      <a:moveTo>
                        <a:pt x="0" y="0"/>
                      </a:moveTo>
                      <a:cubicBezTo>
                        <a:pt x="8" y="3"/>
                        <a:pt x="18" y="4"/>
                        <a:pt x="29" y="5"/>
                      </a:cubicBezTo>
                      <a:cubicBezTo>
                        <a:pt x="31" y="5"/>
                        <a:pt x="33" y="5"/>
                        <a:pt x="35" y="6"/>
                      </a:cubicBezTo>
                      <a:cubicBezTo>
                        <a:pt x="39" y="8"/>
                        <a:pt x="37" y="12"/>
                        <a:pt x="43" y="13"/>
                      </a:cubicBezTo>
                    </a:path>
                  </a:pathLst>
                </a:custGeom>
                <a:noFill/>
                <a:ln w="9525" cap="sq">
                  <a:solidFill>
                    <a:srgbClr val="C1C0B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132" name="Freeform 475"/>
                <p:cNvSpPr>
                  <a:spLocks noChangeArrowheads="1"/>
                </p:cNvSpPr>
                <p:nvPr/>
              </p:nvSpPr>
              <p:spPr bwMode="auto">
                <a:xfrm>
                  <a:off x="749" y="3183"/>
                  <a:ext cx="36" cy="6"/>
                </a:xfrm>
                <a:custGeom>
                  <a:avLst/>
                  <a:gdLst>
                    <a:gd name="T0" fmla="*/ 32720 w 27"/>
                    <a:gd name="T1" fmla="*/ 21396 h 4"/>
                    <a:gd name="T2" fmla="*/ 11703 w 27"/>
                    <a:gd name="T3" fmla="*/ 12230 h 4"/>
                    <a:gd name="T4" fmla="*/ 13161 w 27"/>
                    <a:gd name="T5" fmla="*/ 6987 h 4"/>
                    <a:gd name="T6" fmla="*/ 32720 w 27"/>
                    <a:gd name="T7" fmla="*/ 16131 h 4"/>
                    <a:gd name="T8" fmla="*/ 32720 w 27"/>
                    <a:gd name="T9" fmla="*/ 21396 h 4"/>
                    <a:gd name="T10" fmla="*/ 11703 w 27"/>
                    <a:gd name="T11" fmla="*/ 12230 h 4"/>
                    <a:gd name="T12" fmla="*/ 7180 w 27"/>
                    <a:gd name="T13" fmla="*/ 6987 h 4"/>
                    <a:gd name="T14" fmla="*/ 7180 w 27"/>
                    <a:gd name="T15" fmla="*/ 0 h 4"/>
                    <a:gd name="T16" fmla="*/ 13161 w 27"/>
                    <a:gd name="T17" fmla="*/ 6987 h 4"/>
                    <a:gd name="T18" fmla="*/ 11703 w 27"/>
                    <a:gd name="T19" fmla="*/ 12230 h 4"/>
                    <a:gd name="T20" fmla="*/ 7180 w 27"/>
                    <a:gd name="T21" fmla="*/ 0 h 4"/>
                    <a:gd name="T22" fmla="*/ 7180 w 27"/>
                    <a:gd name="T23" fmla="*/ 0 h 4"/>
                    <a:gd name="T24" fmla="*/ 7180 w 27"/>
                    <a:gd name="T25" fmla="*/ 0 h 4"/>
                    <a:gd name="T26" fmla="*/ 7180 w 27"/>
                    <a:gd name="T27" fmla="*/ 6987 h 4"/>
                    <a:gd name="T28" fmla="*/ 7180 w 27"/>
                    <a:gd name="T29" fmla="*/ 0 h 4"/>
                    <a:gd name="T30" fmla="*/ 7180 w 27"/>
                    <a:gd name="T31" fmla="*/ 6987 h 4"/>
                    <a:gd name="T32" fmla="*/ 7180 w 27"/>
                    <a:gd name="T33" fmla="*/ 6987 h 4"/>
                    <a:gd name="T34" fmla="*/ 7180 w 27"/>
                    <a:gd name="T35" fmla="*/ 0 h 4"/>
                    <a:gd name="T36" fmla="*/ 7180 w 27"/>
                    <a:gd name="T37" fmla="*/ 0 h 4"/>
                    <a:gd name="T38" fmla="*/ 7180 w 27"/>
                    <a:gd name="T39" fmla="*/ 6987 h 4"/>
                    <a:gd name="T40" fmla="*/ 7180 w 27"/>
                    <a:gd name="T41" fmla="*/ 0 h 4"/>
                    <a:gd name="T42" fmla="*/ 7180 w 27"/>
                    <a:gd name="T43" fmla="*/ 0 h 4"/>
                    <a:gd name="T44" fmla="*/ 7180 w 27"/>
                    <a:gd name="T45" fmla="*/ 6987 h 4"/>
                    <a:gd name="T46" fmla="*/ 7180 w 27"/>
                    <a:gd name="T47" fmla="*/ 0 h 4"/>
                    <a:gd name="T48" fmla="*/ 7180 w 27"/>
                    <a:gd name="T49" fmla="*/ 6987 h 4"/>
                    <a:gd name="T50" fmla="*/ 4956 w 27"/>
                    <a:gd name="T51" fmla="*/ 6987 h 4"/>
                    <a:gd name="T52" fmla="*/ 4956 w 27"/>
                    <a:gd name="T53" fmla="*/ 0 h 4"/>
                    <a:gd name="T54" fmla="*/ 7180 w 27"/>
                    <a:gd name="T55" fmla="*/ 0 h 4"/>
                    <a:gd name="T56" fmla="*/ 7180 w 27"/>
                    <a:gd name="T57" fmla="*/ 6987 h 4"/>
                    <a:gd name="T58" fmla="*/ 4956 w 27"/>
                    <a:gd name="T59" fmla="*/ 6987 h 4"/>
                    <a:gd name="T60" fmla="*/ 0 w 27"/>
                    <a:gd name="T61" fmla="*/ 12230 h 4"/>
                    <a:gd name="T62" fmla="*/ 0 w 27"/>
                    <a:gd name="T63" fmla="*/ 6987 h 4"/>
                    <a:gd name="T64" fmla="*/ 4956 w 27"/>
                    <a:gd name="T65" fmla="*/ 0 h 4"/>
                    <a:gd name="T66" fmla="*/ 4956 w 27"/>
                    <a:gd name="T67" fmla="*/ 6987 h 4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</a:gdLst>
                  <a:ahLst/>
                  <a:cxnLst>
                    <a:cxn ang="T68">
                      <a:pos x="T0" y="T1"/>
                    </a:cxn>
                    <a:cxn ang="T69">
                      <a:pos x="T2" y="T3"/>
                    </a:cxn>
                    <a:cxn ang="T70">
                      <a:pos x="T4" y="T5"/>
                    </a:cxn>
                    <a:cxn ang="T71">
                      <a:pos x="T6" y="T7"/>
                    </a:cxn>
                    <a:cxn ang="T72">
                      <a:pos x="T8" y="T9"/>
                    </a:cxn>
                    <a:cxn ang="T73">
                      <a:pos x="T10" y="T11"/>
                    </a:cxn>
                    <a:cxn ang="T74">
                      <a:pos x="T12" y="T13"/>
                    </a:cxn>
                    <a:cxn ang="T75">
                      <a:pos x="T14" y="T15"/>
                    </a:cxn>
                    <a:cxn ang="T76">
                      <a:pos x="T16" y="T17"/>
                    </a:cxn>
                    <a:cxn ang="T77">
                      <a:pos x="T18" y="T19"/>
                    </a:cxn>
                    <a:cxn ang="T78">
                      <a:pos x="T20" y="T21"/>
                    </a:cxn>
                    <a:cxn ang="T79">
                      <a:pos x="T22" y="T23"/>
                    </a:cxn>
                    <a:cxn ang="T80">
                      <a:pos x="T24" y="T25"/>
                    </a:cxn>
                    <a:cxn ang="T81">
                      <a:pos x="T26" y="T27"/>
                    </a:cxn>
                    <a:cxn ang="T82">
                      <a:pos x="T28" y="T29"/>
                    </a:cxn>
                    <a:cxn ang="T83">
                      <a:pos x="T30" y="T31"/>
                    </a:cxn>
                    <a:cxn ang="T84">
                      <a:pos x="T32" y="T33"/>
                    </a:cxn>
                    <a:cxn ang="T85">
                      <a:pos x="T34" y="T35"/>
                    </a:cxn>
                    <a:cxn ang="T86">
                      <a:pos x="T36" y="T37"/>
                    </a:cxn>
                    <a:cxn ang="T87">
                      <a:pos x="T38" y="T39"/>
                    </a:cxn>
                    <a:cxn ang="T88">
                      <a:pos x="T40" y="T41"/>
                    </a:cxn>
                    <a:cxn ang="T89">
                      <a:pos x="T42" y="T43"/>
                    </a:cxn>
                    <a:cxn ang="T90">
                      <a:pos x="T44" y="T45"/>
                    </a:cxn>
                    <a:cxn ang="T91">
                      <a:pos x="T46" y="T47"/>
                    </a:cxn>
                    <a:cxn ang="T92">
                      <a:pos x="T48" y="T49"/>
                    </a:cxn>
                    <a:cxn ang="T93">
                      <a:pos x="T50" y="T51"/>
                    </a:cxn>
                    <a:cxn ang="T94">
                      <a:pos x="T52" y="T53"/>
                    </a:cxn>
                    <a:cxn ang="T95">
                      <a:pos x="T54" y="T55"/>
                    </a:cxn>
                    <a:cxn ang="T96">
                      <a:pos x="T56" y="T57"/>
                    </a:cxn>
                    <a:cxn ang="T97">
                      <a:pos x="T58" y="T59"/>
                    </a:cxn>
                    <a:cxn ang="T98">
                      <a:pos x="T60" y="T61"/>
                    </a:cxn>
                    <a:cxn ang="T99">
                      <a:pos x="T62" y="T63"/>
                    </a:cxn>
                    <a:cxn ang="T100">
                      <a:pos x="T64" y="T65"/>
                    </a:cxn>
                    <a:cxn ang="T101">
                      <a:pos x="T66" y="T67"/>
                    </a:cxn>
                  </a:cxnLst>
                  <a:rect l="0" t="0" r="r" b="b"/>
                  <a:pathLst>
                    <a:path w="27" h="4">
                      <a:moveTo>
                        <a:pt x="27" y="4"/>
                      </a:moveTo>
                      <a:cubicBezTo>
                        <a:pt x="21" y="4"/>
                        <a:pt x="16" y="3"/>
                        <a:pt x="10" y="2"/>
                      </a:cubicBezTo>
                      <a:lnTo>
                        <a:pt x="11" y="1"/>
                      </a:lnTo>
                      <a:cubicBezTo>
                        <a:pt x="16" y="2"/>
                        <a:pt x="21" y="3"/>
                        <a:pt x="27" y="3"/>
                      </a:cubicBezTo>
                      <a:lnTo>
                        <a:pt x="27" y="4"/>
                      </a:lnTo>
                      <a:close/>
                      <a:moveTo>
                        <a:pt x="10" y="2"/>
                      </a:moveTo>
                      <a:cubicBezTo>
                        <a:pt x="9" y="2"/>
                        <a:pt x="7" y="1"/>
                        <a:pt x="6" y="1"/>
                      </a:cubicBezTo>
                      <a:lnTo>
                        <a:pt x="6" y="0"/>
                      </a:lnTo>
                      <a:cubicBezTo>
                        <a:pt x="7" y="0"/>
                        <a:pt x="9" y="0"/>
                        <a:pt x="11" y="1"/>
                      </a:cubicBezTo>
                      <a:lnTo>
                        <a:pt x="10" y="2"/>
                      </a:lnTo>
                      <a:close/>
                      <a:moveTo>
                        <a:pt x="6" y="0"/>
                      </a:moveTo>
                      <a:lnTo>
                        <a:pt x="6" y="0"/>
                      </a:lnTo>
                      <a:lnTo>
                        <a:pt x="6" y="1"/>
                      </a:lnTo>
                      <a:lnTo>
                        <a:pt x="6" y="0"/>
                      </a:lnTo>
                      <a:close/>
                      <a:moveTo>
                        <a:pt x="6" y="1"/>
                      </a:moveTo>
                      <a:lnTo>
                        <a:pt x="6" y="1"/>
                      </a:lnTo>
                      <a:lnTo>
                        <a:pt x="6" y="0"/>
                      </a:lnTo>
                      <a:lnTo>
                        <a:pt x="6" y="1"/>
                      </a:lnTo>
                      <a:close/>
                      <a:moveTo>
                        <a:pt x="6" y="0"/>
                      </a:moveTo>
                      <a:lnTo>
                        <a:pt x="6" y="0"/>
                      </a:lnTo>
                      <a:lnTo>
                        <a:pt x="6" y="1"/>
                      </a:lnTo>
                      <a:lnTo>
                        <a:pt x="6" y="0"/>
                      </a:lnTo>
                      <a:close/>
                      <a:moveTo>
                        <a:pt x="6" y="1"/>
                      </a:moveTo>
                      <a:cubicBezTo>
                        <a:pt x="5" y="1"/>
                        <a:pt x="5" y="1"/>
                        <a:pt x="4" y="1"/>
                      </a:cubicBezTo>
                      <a:lnTo>
                        <a:pt x="4" y="0"/>
                      </a:lnTo>
                      <a:cubicBezTo>
                        <a:pt x="4" y="0"/>
                        <a:pt x="5" y="0"/>
                        <a:pt x="6" y="0"/>
                      </a:cubicBezTo>
                      <a:lnTo>
                        <a:pt x="6" y="1"/>
                      </a:lnTo>
                      <a:close/>
                      <a:moveTo>
                        <a:pt x="4" y="1"/>
                      </a:moveTo>
                      <a:cubicBezTo>
                        <a:pt x="3" y="2"/>
                        <a:pt x="1" y="2"/>
                        <a:pt x="0" y="2"/>
                      </a:cubicBezTo>
                      <a:lnTo>
                        <a:pt x="0" y="1"/>
                      </a:lnTo>
                      <a:cubicBezTo>
                        <a:pt x="1" y="1"/>
                        <a:pt x="3" y="1"/>
                        <a:pt x="4" y="0"/>
                      </a:cubicBezTo>
                      <a:lnTo>
                        <a:pt x="4" y="1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133" name="Freeform 476"/>
                <p:cNvSpPr>
                  <a:spLocks noChangeArrowheads="1"/>
                </p:cNvSpPr>
                <p:nvPr/>
              </p:nvSpPr>
              <p:spPr bwMode="auto">
                <a:xfrm>
                  <a:off x="835" y="3104"/>
                  <a:ext cx="57" cy="20"/>
                </a:xfrm>
                <a:custGeom>
                  <a:avLst/>
                  <a:gdLst>
                    <a:gd name="T0" fmla="*/ 0 w 42"/>
                    <a:gd name="T1" fmla="*/ 0 h 12"/>
                    <a:gd name="T2" fmla="*/ 43259 w 42"/>
                    <a:gd name="T3" fmla="*/ 25292 h 12"/>
                    <a:gd name="T4" fmla="*/ 50030 w 42"/>
                    <a:gd name="T5" fmla="*/ 28458 h 12"/>
                    <a:gd name="T6" fmla="*/ 61751 w 42"/>
                    <a:gd name="T7" fmla="*/ 70255 h 12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42" h="12">
                      <a:moveTo>
                        <a:pt x="0" y="0"/>
                      </a:moveTo>
                      <a:cubicBezTo>
                        <a:pt x="8" y="2"/>
                        <a:pt x="18" y="3"/>
                        <a:pt x="29" y="4"/>
                      </a:cubicBezTo>
                      <a:cubicBezTo>
                        <a:pt x="31" y="4"/>
                        <a:pt x="33" y="5"/>
                        <a:pt x="34" y="5"/>
                      </a:cubicBezTo>
                      <a:cubicBezTo>
                        <a:pt x="39" y="7"/>
                        <a:pt x="37" y="11"/>
                        <a:pt x="42" y="12"/>
                      </a:cubicBezTo>
                    </a:path>
                  </a:pathLst>
                </a:custGeom>
                <a:noFill/>
                <a:ln w="9525" cap="sq">
                  <a:solidFill>
                    <a:srgbClr val="C1C0B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134" name="Freeform 477"/>
                <p:cNvSpPr>
                  <a:spLocks noChangeArrowheads="1"/>
                </p:cNvSpPr>
                <p:nvPr/>
              </p:nvSpPr>
              <p:spPr bwMode="auto">
                <a:xfrm>
                  <a:off x="835" y="3087"/>
                  <a:ext cx="36" cy="5"/>
                </a:xfrm>
                <a:custGeom>
                  <a:avLst/>
                  <a:gdLst>
                    <a:gd name="T0" fmla="*/ 32720 w 27"/>
                    <a:gd name="T1" fmla="*/ 1393 h 4"/>
                    <a:gd name="T2" fmla="*/ 11703 w 27"/>
                    <a:gd name="T3" fmla="*/ 804 h 4"/>
                    <a:gd name="T4" fmla="*/ 13161 w 27"/>
                    <a:gd name="T5" fmla="*/ 536 h 4"/>
                    <a:gd name="T6" fmla="*/ 32720 w 27"/>
                    <a:gd name="T7" fmla="*/ 1204 h 4"/>
                    <a:gd name="T8" fmla="*/ 32720 w 27"/>
                    <a:gd name="T9" fmla="*/ 1393 h 4"/>
                    <a:gd name="T10" fmla="*/ 11703 w 27"/>
                    <a:gd name="T11" fmla="*/ 804 h 4"/>
                    <a:gd name="T12" fmla="*/ 5831 w 27"/>
                    <a:gd name="T13" fmla="*/ 536 h 4"/>
                    <a:gd name="T14" fmla="*/ 5831 w 27"/>
                    <a:gd name="T15" fmla="*/ 0 h 4"/>
                    <a:gd name="T16" fmla="*/ 13161 w 27"/>
                    <a:gd name="T17" fmla="*/ 536 h 4"/>
                    <a:gd name="T18" fmla="*/ 11703 w 27"/>
                    <a:gd name="T19" fmla="*/ 804 h 4"/>
                    <a:gd name="T20" fmla="*/ 5831 w 27"/>
                    <a:gd name="T21" fmla="*/ 0 h 4"/>
                    <a:gd name="T22" fmla="*/ 5831 w 27"/>
                    <a:gd name="T23" fmla="*/ 0 h 4"/>
                    <a:gd name="T24" fmla="*/ 5831 w 27"/>
                    <a:gd name="T25" fmla="*/ 0 h 4"/>
                    <a:gd name="T26" fmla="*/ 5831 w 27"/>
                    <a:gd name="T27" fmla="*/ 536 h 4"/>
                    <a:gd name="T28" fmla="*/ 5831 w 27"/>
                    <a:gd name="T29" fmla="*/ 0 h 4"/>
                    <a:gd name="T30" fmla="*/ 5831 w 27"/>
                    <a:gd name="T31" fmla="*/ 536 h 4"/>
                    <a:gd name="T32" fmla="*/ 5831 w 27"/>
                    <a:gd name="T33" fmla="*/ 536 h 4"/>
                    <a:gd name="T34" fmla="*/ 5831 w 27"/>
                    <a:gd name="T35" fmla="*/ 0 h 4"/>
                    <a:gd name="T36" fmla="*/ 5831 w 27"/>
                    <a:gd name="T37" fmla="*/ 0 h 4"/>
                    <a:gd name="T38" fmla="*/ 5831 w 27"/>
                    <a:gd name="T39" fmla="*/ 536 h 4"/>
                    <a:gd name="T40" fmla="*/ 5831 w 27"/>
                    <a:gd name="T41" fmla="*/ 0 h 4"/>
                    <a:gd name="T42" fmla="*/ 5831 w 27"/>
                    <a:gd name="T43" fmla="*/ 0 h 4"/>
                    <a:gd name="T44" fmla="*/ 5831 w 27"/>
                    <a:gd name="T45" fmla="*/ 536 h 4"/>
                    <a:gd name="T46" fmla="*/ 5831 w 27"/>
                    <a:gd name="T47" fmla="*/ 0 h 4"/>
                    <a:gd name="T48" fmla="*/ 5831 w 27"/>
                    <a:gd name="T49" fmla="*/ 536 h 4"/>
                    <a:gd name="T50" fmla="*/ 4956 w 27"/>
                    <a:gd name="T51" fmla="*/ 804 h 4"/>
                    <a:gd name="T52" fmla="*/ 4956 w 27"/>
                    <a:gd name="T53" fmla="*/ 0 h 4"/>
                    <a:gd name="T54" fmla="*/ 5831 w 27"/>
                    <a:gd name="T55" fmla="*/ 0 h 4"/>
                    <a:gd name="T56" fmla="*/ 5831 w 27"/>
                    <a:gd name="T57" fmla="*/ 536 h 4"/>
                    <a:gd name="T58" fmla="*/ 4956 w 27"/>
                    <a:gd name="T59" fmla="*/ 804 h 4"/>
                    <a:gd name="T60" fmla="*/ 0 w 27"/>
                    <a:gd name="T61" fmla="*/ 804 h 4"/>
                    <a:gd name="T62" fmla="*/ 0 w 27"/>
                    <a:gd name="T63" fmla="*/ 536 h 4"/>
                    <a:gd name="T64" fmla="*/ 4956 w 27"/>
                    <a:gd name="T65" fmla="*/ 0 h 4"/>
                    <a:gd name="T66" fmla="*/ 4956 w 27"/>
                    <a:gd name="T67" fmla="*/ 804 h 4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</a:gdLst>
                  <a:ahLst/>
                  <a:cxnLst>
                    <a:cxn ang="T68">
                      <a:pos x="T0" y="T1"/>
                    </a:cxn>
                    <a:cxn ang="T69">
                      <a:pos x="T2" y="T3"/>
                    </a:cxn>
                    <a:cxn ang="T70">
                      <a:pos x="T4" y="T5"/>
                    </a:cxn>
                    <a:cxn ang="T71">
                      <a:pos x="T6" y="T7"/>
                    </a:cxn>
                    <a:cxn ang="T72">
                      <a:pos x="T8" y="T9"/>
                    </a:cxn>
                    <a:cxn ang="T73">
                      <a:pos x="T10" y="T11"/>
                    </a:cxn>
                    <a:cxn ang="T74">
                      <a:pos x="T12" y="T13"/>
                    </a:cxn>
                    <a:cxn ang="T75">
                      <a:pos x="T14" y="T15"/>
                    </a:cxn>
                    <a:cxn ang="T76">
                      <a:pos x="T16" y="T17"/>
                    </a:cxn>
                    <a:cxn ang="T77">
                      <a:pos x="T18" y="T19"/>
                    </a:cxn>
                    <a:cxn ang="T78">
                      <a:pos x="T20" y="T21"/>
                    </a:cxn>
                    <a:cxn ang="T79">
                      <a:pos x="T22" y="T23"/>
                    </a:cxn>
                    <a:cxn ang="T80">
                      <a:pos x="T24" y="T25"/>
                    </a:cxn>
                    <a:cxn ang="T81">
                      <a:pos x="T26" y="T27"/>
                    </a:cxn>
                    <a:cxn ang="T82">
                      <a:pos x="T28" y="T29"/>
                    </a:cxn>
                    <a:cxn ang="T83">
                      <a:pos x="T30" y="T31"/>
                    </a:cxn>
                    <a:cxn ang="T84">
                      <a:pos x="T32" y="T33"/>
                    </a:cxn>
                    <a:cxn ang="T85">
                      <a:pos x="T34" y="T35"/>
                    </a:cxn>
                    <a:cxn ang="T86">
                      <a:pos x="T36" y="T37"/>
                    </a:cxn>
                    <a:cxn ang="T87">
                      <a:pos x="T38" y="T39"/>
                    </a:cxn>
                    <a:cxn ang="T88">
                      <a:pos x="T40" y="T41"/>
                    </a:cxn>
                    <a:cxn ang="T89">
                      <a:pos x="T42" y="T43"/>
                    </a:cxn>
                    <a:cxn ang="T90">
                      <a:pos x="T44" y="T45"/>
                    </a:cxn>
                    <a:cxn ang="T91">
                      <a:pos x="T46" y="T47"/>
                    </a:cxn>
                    <a:cxn ang="T92">
                      <a:pos x="T48" y="T49"/>
                    </a:cxn>
                    <a:cxn ang="T93">
                      <a:pos x="T50" y="T51"/>
                    </a:cxn>
                    <a:cxn ang="T94">
                      <a:pos x="T52" y="T53"/>
                    </a:cxn>
                    <a:cxn ang="T95">
                      <a:pos x="T54" y="T55"/>
                    </a:cxn>
                    <a:cxn ang="T96">
                      <a:pos x="T56" y="T57"/>
                    </a:cxn>
                    <a:cxn ang="T97">
                      <a:pos x="T58" y="T59"/>
                    </a:cxn>
                    <a:cxn ang="T98">
                      <a:pos x="T60" y="T61"/>
                    </a:cxn>
                    <a:cxn ang="T99">
                      <a:pos x="T62" y="T63"/>
                    </a:cxn>
                    <a:cxn ang="T100">
                      <a:pos x="T64" y="T65"/>
                    </a:cxn>
                    <a:cxn ang="T101">
                      <a:pos x="T66" y="T67"/>
                    </a:cxn>
                  </a:cxnLst>
                  <a:rect l="0" t="0" r="r" b="b"/>
                  <a:pathLst>
                    <a:path w="27" h="4">
                      <a:moveTo>
                        <a:pt x="27" y="4"/>
                      </a:moveTo>
                      <a:cubicBezTo>
                        <a:pt x="21" y="4"/>
                        <a:pt x="16" y="3"/>
                        <a:pt x="10" y="2"/>
                      </a:cubicBezTo>
                      <a:lnTo>
                        <a:pt x="11" y="1"/>
                      </a:lnTo>
                      <a:cubicBezTo>
                        <a:pt x="16" y="2"/>
                        <a:pt x="21" y="3"/>
                        <a:pt x="27" y="3"/>
                      </a:cubicBezTo>
                      <a:lnTo>
                        <a:pt x="27" y="4"/>
                      </a:lnTo>
                      <a:close/>
                      <a:moveTo>
                        <a:pt x="10" y="2"/>
                      </a:moveTo>
                      <a:cubicBezTo>
                        <a:pt x="9" y="2"/>
                        <a:pt x="7" y="2"/>
                        <a:pt x="5" y="1"/>
                      </a:cubicBezTo>
                      <a:lnTo>
                        <a:pt x="5" y="0"/>
                      </a:lnTo>
                      <a:cubicBezTo>
                        <a:pt x="7" y="0"/>
                        <a:pt x="9" y="1"/>
                        <a:pt x="11" y="1"/>
                      </a:cubicBezTo>
                      <a:lnTo>
                        <a:pt x="10" y="2"/>
                      </a:lnTo>
                      <a:close/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5" y="1"/>
                      </a:lnTo>
                      <a:lnTo>
                        <a:pt x="5" y="0"/>
                      </a:lnTo>
                      <a:close/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5" y="0"/>
                      </a:lnTo>
                      <a:lnTo>
                        <a:pt x="5" y="1"/>
                      </a:lnTo>
                      <a:close/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5" y="1"/>
                      </a:lnTo>
                      <a:lnTo>
                        <a:pt x="5" y="0"/>
                      </a:lnTo>
                      <a:close/>
                      <a:moveTo>
                        <a:pt x="5" y="1"/>
                      </a:moveTo>
                      <a:cubicBezTo>
                        <a:pt x="5" y="1"/>
                        <a:pt x="5" y="2"/>
                        <a:pt x="4" y="2"/>
                      </a:cubicBezTo>
                      <a:lnTo>
                        <a:pt x="4" y="0"/>
                      </a:lnTo>
                      <a:cubicBezTo>
                        <a:pt x="4" y="0"/>
                        <a:pt x="5" y="0"/>
                        <a:pt x="5" y="0"/>
                      </a:cubicBezTo>
                      <a:lnTo>
                        <a:pt x="5" y="1"/>
                      </a:lnTo>
                      <a:close/>
                      <a:moveTo>
                        <a:pt x="4" y="2"/>
                      </a:moveTo>
                      <a:cubicBezTo>
                        <a:pt x="3" y="2"/>
                        <a:pt x="1" y="2"/>
                        <a:pt x="0" y="2"/>
                      </a:cubicBezTo>
                      <a:lnTo>
                        <a:pt x="0" y="1"/>
                      </a:lnTo>
                      <a:cubicBezTo>
                        <a:pt x="1" y="1"/>
                        <a:pt x="3" y="1"/>
                        <a:pt x="4" y="0"/>
                      </a:cubicBezTo>
                      <a:lnTo>
                        <a:pt x="4" y="2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135" name="Freeform 478"/>
                <p:cNvSpPr>
                  <a:spLocks noChangeArrowheads="1"/>
                </p:cNvSpPr>
                <p:nvPr/>
              </p:nvSpPr>
              <p:spPr bwMode="auto">
                <a:xfrm>
                  <a:off x="623" y="3074"/>
                  <a:ext cx="46" cy="7"/>
                </a:xfrm>
                <a:custGeom>
                  <a:avLst/>
                  <a:gdLst>
                    <a:gd name="T0" fmla="*/ 0 w 34"/>
                    <a:gd name="T1" fmla="*/ 0 h 5"/>
                    <a:gd name="T2" fmla="*/ 43117 w 34"/>
                    <a:gd name="T3" fmla="*/ 5274 h 5"/>
                    <a:gd name="T4" fmla="*/ 50446 w 34"/>
                    <a:gd name="T5" fmla="*/ 6819 h 5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34" h="5">
                      <a:moveTo>
                        <a:pt x="0" y="0"/>
                      </a:moveTo>
                      <a:cubicBezTo>
                        <a:pt x="8" y="2"/>
                        <a:pt x="18" y="3"/>
                        <a:pt x="29" y="4"/>
                      </a:cubicBezTo>
                      <a:cubicBezTo>
                        <a:pt x="31" y="4"/>
                        <a:pt x="33" y="5"/>
                        <a:pt x="34" y="5"/>
                      </a:cubicBezTo>
                    </a:path>
                  </a:pathLst>
                </a:custGeom>
                <a:noFill/>
                <a:ln w="9525" cap="sq">
                  <a:solidFill>
                    <a:srgbClr val="C1C0B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136" name="Freeform 479"/>
                <p:cNvSpPr>
                  <a:spLocks noChangeArrowheads="1"/>
                </p:cNvSpPr>
                <p:nvPr/>
              </p:nvSpPr>
              <p:spPr bwMode="auto">
                <a:xfrm>
                  <a:off x="626" y="3058"/>
                  <a:ext cx="37" cy="6"/>
                </a:xfrm>
                <a:custGeom>
                  <a:avLst/>
                  <a:gdLst>
                    <a:gd name="T0" fmla="*/ 49207 w 27"/>
                    <a:gd name="T1" fmla="*/ 21396 h 4"/>
                    <a:gd name="T2" fmla="*/ 19558 w 27"/>
                    <a:gd name="T3" fmla="*/ 12230 h 4"/>
                    <a:gd name="T4" fmla="*/ 19558 w 27"/>
                    <a:gd name="T5" fmla="*/ 6987 h 4"/>
                    <a:gd name="T6" fmla="*/ 49207 w 27"/>
                    <a:gd name="T7" fmla="*/ 16131 h 4"/>
                    <a:gd name="T8" fmla="*/ 49207 w 27"/>
                    <a:gd name="T9" fmla="*/ 21396 h 4"/>
                    <a:gd name="T10" fmla="*/ 19558 w 27"/>
                    <a:gd name="T11" fmla="*/ 12230 h 4"/>
                    <a:gd name="T12" fmla="*/ 8796 w 27"/>
                    <a:gd name="T13" fmla="*/ 6987 h 4"/>
                    <a:gd name="T14" fmla="*/ 11090 w 27"/>
                    <a:gd name="T15" fmla="*/ 0 h 4"/>
                    <a:gd name="T16" fmla="*/ 19558 w 27"/>
                    <a:gd name="T17" fmla="*/ 6987 h 4"/>
                    <a:gd name="T18" fmla="*/ 19558 w 27"/>
                    <a:gd name="T19" fmla="*/ 12230 h 4"/>
                    <a:gd name="T20" fmla="*/ 11090 w 27"/>
                    <a:gd name="T21" fmla="*/ 0 h 4"/>
                    <a:gd name="T22" fmla="*/ 11090 w 27"/>
                    <a:gd name="T23" fmla="*/ 0 h 4"/>
                    <a:gd name="T24" fmla="*/ 11090 w 27"/>
                    <a:gd name="T25" fmla="*/ 0 h 4"/>
                    <a:gd name="T26" fmla="*/ 11090 w 27"/>
                    <a:gd name="T27" fmla="*/ 6987 h 4"/>
                    <a:gd name="T28" fmla="*/ 11090 w 27"/>
                    <a:gd name="T29" fmla="*/ 0 h 4"/>
                    <a:gd name="T30" fmla="*/ 11090 w 27"/>
                    <a:gd name="T31" fmla="*/ 6987 h 4"/>
                    <a:gd name="T32" fmla="*/ 11090 w 27"/>
                    <a:gd name="T33" fmla="*/ 6987 h 4"/>
                    <a:gd name="T34" fmla="*/ 11090 w 27"/>
                    <a:gd name="T35" fmla="*/ 0 h 4"/>
                    <a:gd name="T36" fmla="*/ 11090 w 27"/>
                    <a:gd name="T37" fmla="*/ 0 h 4"/>
                    <a:gd name="T38" fmla="*/ 11090 w 27"/>
                    <a:gd name="T39" fmla="*/ 6987 h 4"/>
                    <a:gd name="T40" fmla="*/ 11090 w 27"/>
                    <a:gd name="T41" fmla="*/ 0 h 4"/>
                    <a:gd name="T42" fmla="*/ 11090 w 27"/>
                    <a:gd name="T43" fmla="*/ 0 h 4"/>
                    <a:gd name="T44" fmla="*/ 11090 w 27"/>
                    <a:gd name="T45" fmla="*/ 6987 h 4"/>
                    <a:gd name="T46" fmla="*/ 11090 w 27"/>
                    <a:gd name="T47" fmla="*/ 0 h 4"/>
                    <a:gd name="T48" fmla="*/ 11090 w 27"/>
                    <a:gd name="T49" fmla="*/ 6987 h 4"/>
                    <a:gd name="T50" fmla="*/ 7815 w 27"/>
                    <a:gd name="T51" fmla="*/ 12230 h 4"/>
                    <a:gd name="T52" fmla="*/ 7815 w 27"/>
                    <a:gd name="T53" fmla="*/ 0 h 4"/>
                    <a:gd name="T54" fmla="*/ 11090 w 27"/>
                    <a:gd name="T55" fmla="*/ 0 h 4"/>
                    <a:gd name="T56" fmla="*/ 11090 w 27"/>
                    <a:gd name="T57" fmla="*/ 6987 h 4"/>
                    <a:gd name="T58" fmla="*/ 7815 w 27"/>
                    <a:gd name="T59" fmla="*/ 12230 h 4"/>
                    <a:gd name="T60" fmla="*/ 0 w 27"/>
                    <a:gd name="T61" fmla="*/ 12230 h 4"/>
                    <a:gd name="T62" fmla="*/ 1902 w 27"/>
                    <a:gd name="T63" fmla="*/ 6987 h 4"/>
                    <a:gd name="T64" fmla="*/ 7815 w 27"/>
                    <a:gd name="T65" fmla="*/ 0 h 4"/>
                    <a:gd name="T66" fmla="*/ 7815 w 27"/>
                    <a:gd name="T67" fmla="*/ 12230 h 4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</a:gdLst>
                  <a:ahLst/>
                  <a:cxnLst>
                    <a:cxn ang="T68">
                      <a:pos x="T0" y="T1"/>
                    </a:cxn>
                    <a:cxn ang="T69">
                      <a:pos x="T2" y="T3"/>
                    </a:cxn>
                    <a:cxn ang="T70">
                      <a:pos x="T4" y="T5"/>
                    </a:cxn>
                    <a:cxn ang="T71">
                      <a:pos x="T6" y="T7"/>
                    </a:cxn>
                    <a:cxn ang="T72">
                      <a:pos x="T8" y="T9"/>
                    </a:cxn>
                    <a:cxn ang="T73">
                      <a:pos x="T10" y="T11"/>
                    </a:cxn>
                    <a:cxn ang="T74">
                      <a:pos x="T12" y="T13"/>
                    </a:cxn>
                    <a:cxn ang="T75">
                      <a:pos x="T14" y="T15"/>
                    </a:cxn>
                    <a:cxn ang="T76">
                      <a:pos x="T16" y="T17"/>
                    </a:cxn>
                    <a:cxn ang="T77">
                      <a:pos x="T18" y="T19"/>
                    </a:cxn>
                    <a:cxn ang="T78">
                      <a:pos x="T20" y="T21"/>
                    </a:cxn>
                    <a:cxn ang="T79">
                      <a:pos x="T22" y="T23"/>
                    </a:cxn>
                    <a:cxn ang="T80">
                      <a:pos x="T24" y="T25"/>
                    </a:cxn>
                    <a:cxn ang="T81">
                      <a:pos x="T26" y="T27"/>
                    </a:cxn>
                    <a:cxn ang="T82">
                      <a:pos x="T28" y="T29"/>
                    </a:cxn>
                    <a:cxn ang="T83">
                      <a:pos x="T30" y="T31"/>
                    </a:cxn>
                    <a:cxn ang="T84">
                      <a:pos x="T32" y="T33"/>
                    </a:cxn>
                    <a:cxn ang="T85">
                      <a:pos x="T34" y="T35"/>
                    </a:cxn>
                    <a:cxn ang="T86">
                      <a:pos x="T36" y="T37"/>
                    </a:cxn>
                    <a:cxn ang="T87">
                      <a:pos x="T38" y="T39"/>
                    </a:cxn>
                    <a:cxn ang="T88">
                      <a:pos x="T40" y="T41"/>
                    </a:cxn>
                    <a:cxn ang="T89">
                      <a:pos x="T42" y="T43"/>
                    </a:cxn>
                    <a:cxn ang="T90">
                      <a:pos x="T44" y="T45"/>
                    </a:cxn>
                    <a:cxn ang="T91">
                      <a:pos x="T46" y="T47"/>
                    </a:cxn>
                    <a:cxn ang="T92">
                      <a:pos x="T48" y="T49"/>
                    </a:cxn>
                    <a:cxn ang="T93">
                      <a:pos x="T50" y="T51"/>
                    </a:cxn>
                    <a:cxn ang="T94">
                      <a:pos x="T52" y="T53"/>
                    </a:cxn>
                    <a:cxn ang="T95">
                      <a:pos x="T54" y="T55"/>
                    </a:cxn>
                    <a:cxn ang="T96">
                      <a:pos x="T56" y="T57"/>
                    </a:cxn>
                    <a:cxn ang="T97">
                      <a:pos x="T58" y="T59"/>
                    </a:cxn>
                    <a:cxn ang="T98">
                      <a:pos x="T60" y="T61"/>
                    </a:cxn>
                    <a:cxn ang="T99">
                      <a:pos x="T62" y="T63"/>
                    </a:cxn>
                    <a:cxn ang="T100">
                      <a:pos x="T64" y="T65"/>
                    </a:cxn>
                    <a:cxn ang="T101">
                      <a:pos x="T66" y="T67"/>
                    </a:cxn>
                  </a:cxnLst>
                  <a:rect l="0" t="0" r="r" b="b"/>
                  <a:pathLst>
                    <a:path w="27" h="4">
                      <a:moveTo>
                        <a:pt x="27" y="4"/>
                      </a:moveTo>
                      <a:cubicBezTo>
                        <a:pt x="21" y="4"/>
                        <a:pt x="16" y="3"/>
                        <a:pt x="11" y="2"/>
                      </a:cubicBezTo>
                      <a:lnTo>
                        <a:pt x="11" y="1"/>
                      </a:lnTo>
                      <a:cubicBezTo>
                        <a:pt x="16" y="2"/>
                        <a:pt x="21" y="3"/>
                        <a:pt x="27" y="3"/>
                      </a:cubicBezTo>
                      <a:lnTo>
                        <a:pt x="27" y="4"/>
                      </a:lnTo>
                      <a:close/>
                      <a:moveTo>
                        <a:pt x="11" y="2"/>
                      </a:moveTo>
                      <a:cubicBezTo>
                        <a:pt x="9" y="2"/>
                        <a:pt x="7" y="2"/>
                        <a:pt x="5" y="1"/>
                      </a:cubicBezTo>
                      <a:lnTo>
                        <a:pt x="6" y="0"/>
                      </a:lnTo>
                      <a:cubicBezTo>
                        <a:pt x="8" y="0"/>
                        <a:pt x="9" y="1"/>
                        <a:pt x="11" y="1"/>
                      </a:cubicBezTo>
                      <a:lnTo>
                        <a:pt x="11" y="2"/>
                      </a:lnTo>
                      <a:close/>
                      <a:moveTo>
                        <a:pt x="6" y="0"/>
                      </a:moveTo>
                      <a:lnTo>
                        <a:pt x="6" y="0"/>
                      </a:lnTo>
                      <a:lnTo>
                        <a:pt x="6" y="1"/>
                      </a:lnTo>
                      <a:lnTo>
                        <a:pt x="6" y="0"/>
                      </a:lnTo>
                      <a:close/>
                      <a:moveTo>
                        <a:pt x="6" y="1"/>
                      </a:moveTo>
                      <a:lnTo>
                        <a:pt x="6" y="1"/>
                      </a:lnTo>
                      <a:lnTo>
                        <a:pt x="6" y="0"/>
                      </a:lnTo>
                      <a:lnTo>
                        <a:pt x="6" y="1"/>
                      </a:lnTo>
                      <a:close/>
                      <a:moveTo>
                        <a:pt x="6" y="0"/>
                      </a:moveTo>
                      <a:lnTo>
                        <a:pt x="6" y="0"/>
                      </a:lnTo>
                      <a:lnTo>
                        <a:pt x="6" y="1"/>
                      </a:lnTo>
                      <a:lnTo>
                        <a:pt x="6" y="0"/>
                      </a:lnTo>
                      <a:close/>
                      <a:moveTo>
                        <a:pt x="6" y="1"/>
                      </a:moveTo>
                      <a:cubicBezTo>
                        <a:pt x="5" y="1"/>
                        <a:pt x="5" y="1"/>
                        <a:pt x="4" y="2"/>
                      </a:cubicBezTo>
                      <a:lnTo>
                        <a:pt x="4" y="0"/>
                      </a:lnTo>
                      <a:cubicBezTo>
                        <a:pt x="5" y="0"/>
                        <a:pt x="5" y="0"/>
                        <a:pt x="6" y="0"/>
                      </a:cubicBezTo>
                      <a:lnTo>
                        <a:pt x="6" y="1"/>
                      </a:lnTo>
                      <a:close/>
                      <a:moveTo>
                        <a:pt x="4" y="2"/>
                      </a:moveTo>
                      <a:cubicBezTo>
                        <a:pt x="3" y="2"/>
                        <a:pt x="2" y="2"/>
                        <a:pt x="0" y="2"/>
                      </a:cubicBezTo>
                      <a:lnTo>
                        <a:pt x="1" y="1"/>
                      </a:lnTo>
                      <a:cubicBezTo>
                        <a:pt x="2" y="1"/>
                        <a:pt x="3" y="1"/>
                        <a:pt x="4" y="0"/>
                      </a:cubicBezTo>
                      <a:lnTo>
                        <a:pt x="4" y="2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137" name="Freeform 480"/>
                <p:cNvSpPr>
                  <a:spLocks noChangeArrowheads="1"/>
                </p:cNvSpPr>
                <p:nvPr/>
              </p:nvSpPr>
              <p:spPr bwMode="auto">
                <a:xfrm>
                  <a:off x="722" y="3119"/>
                  <a:ext cx="67" cy="21"/>
                </a:xfrm>
                <a:custGeom>
                  <a:avLst/>
                  <a:gdLst>
                    <a:gd name="T0" fmla="*/ 0 w 49"/>
                    <a:gd name="T1" fmla="*/ 0 h 13"/>
                    <a:gd name="T2" fmla="*/ 47826 w 49"/>
                    <a:gd name="T3" fmla="*/ 13341 h 13"/>
                    <a:gd name="T4" fmla="*/ 58000 w 49"/>
                    <a:gd name="T5" fmla="*/ 21551 h 13"/>
                    <a:gd name="T6" fmla="*/ 80914 w 49"/>
                    <a:gd name="T7" fmla="*/ 45488 h 13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49" h="13">
                      <a:moveTo>
                        <a:pt x="0" y="0"/>
                      </a:moveTo>
                      <a:cubicBezTo>
                        <a:pt x="8" y="3"/>
                        <a:pt x="18" y="4"/>
                        <a:pt x="29" y="4"/>
                      </a:cubicBezTo>
                      <a:cubicBezTo>
                        <a:pt x="31" y="4"/>
                        <a:pt x="33" y="5"/>
                        <a:pt x="35" y="6"/>
                      </a:cubicBezTo>
                      <a:cubicBezTo>
                        <a:pt x="39" y="7"/>
                        <a:pt x="44" y="13"/>
                        <a:pt x="49" y="13"/>
                      </a:cubicBezTo>
                    </a:path>
                  </a:pathLst>
                </a:custGeom>
                <a:noFill/>
                <a:ln w="9525" cap="sq">
                  <a:solidFill>
                    <a:srgbClr val="C1C0B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138" name="Freeform 481"/>
                <p:cNvSpPr>
                  <a:spLocks noChangeArrowheads="1"/>
                </p:cNvSpPr>
                <p:nvPr/>
              </p:nvSpPr>
              <p:spPr bwMode="auto">
                <a:xfrm>
                  <a:off x="708" y="3098"/>
                  <a:ext cx="50" cy="11"/>
                </a:xfrm>
                <a:custGeom>
                  <a:avLst/>
                  <a:gdLst>
                    <a:gd name="T0" fmla="*/ 55424 w 37"/>
                    <a:gd name="T1" fmla="*/ 40582 h 7"/>
                    <a:gd name="T2" fmla="*/ 32259 w 37"/>
                    <a:gd name="T3" fmla="*/ 29348 h 7"/>
                    <a:gd name="T4" fmla="*/ 32259 w 37"/>
                    <a:gd name="T5" fmla="*/ 17125 h 7"/>
                    <a:gd name="T6" fmla="*/ 55424 w 37"/>
                    <a:gd name="T7" fmla="*/ 29348 h 7"/>
                    <a:gd name="T8" fmla="*/ 55424 w 37"/>
                    <a:gd name="T9" fmla="*/ 40582 h 7"/>
                    <a:gd name="T10" fmla="*/ 32259 w 37"/>
                    <a:gd name="T11" fmla="*/ 29348 h 7"/>
                    <a:gd name="T12" fmla="*/ 22630 w 37"/>
                    <a:gd name="T13" fmla="*/ 23667 h 7"/>
                    <a:gd name="T14" fmla="*/ 23574 w 37"/>
                    <a:gd name="T15" fmla="*/ 9982 h 7"/>
                    <a:gd name="T16" fmla="*/ 32259 w 37"/>
                    <a:gd name="T17" fmla="*/ 17125 h 7"/>
                    <a:gd name="T18" fmla="*/ 32259 w 37"/>
                    <a:gd name="T19" fmla="*/ 29348 h 7"/>
                    <a:gd name="T20" fmla="*/ 22630 w 37"/>
                    <a:gd name="T21" fmla="*/ 9982 h 7"/>
                    <a:gd name="T22" fmla="*/ 23574 w 37"/>
                    <a:gd name="T23" fmla="*/ 9982 h 7"/>
                    <a:gd name="T24" fmla="*/ 23574 w 37"/>
                    <a:gd name="T25" fmla="*/ 9982 h 7"/>
                    <a:gd name="T26" fmla="*/ 22630 w 37"/>
                    <a:gd name="T27" fmla="*/ 17125 h 7"/>
                    <a:gd name="T28" fmla="*/ 22630 w 37"/>
                    <a:gd name="T29" fmla="*/ 9982 h 7"/>
                    <a:gd name="T30" fmla="*/ 22630 w 37"/>
                    <a:gd name="T31" fmla="*/ 23667 h 7"/>
                    <a:gd name="T32" fmla="*/ 22630 w 37"/>
                    <a:gd name="T33" fmla="*/ 23667 h 7"/>
                    <a:gd name="T34" fmla="*/ 22630 w 37"/>
                    <a:gd name="T35" fmla="*/ 9982 h 7"/>
                    <a:gd name="T36" fmla="*/ 22630 w 37"/>
                    <a:gd name="T37" fmla="*/ 9982 h 7"/>
                    <a:gd name="T38" fmla="*/ 22630 w 37"/>
                    <a:gd name="T39" fmla="*/ 23667 h 7"/>
                    <a:gd name="T40" fmla="*/ 22630 w 37"/>
                    <a:gd name="T41" fmla="*/ 23667 h 7"/>
                    <a:gd name="T42" fmla="*/ 22630 w 37"/>
                    <a:gd name="T43" fmla="*/ 23667 h 7"/>
                    <a:gd name="T44" fmla="*/ 22630 w 37"/>
                    <a:gd name="T45" fmla="*/ 17125 h 7"/>
                    <a:gd name="T46" fmla="*/ 22630 w 37"/>
                    <a:gd name="T47" fmla="*/ 23667 h 7"/>
                    <a:gd name="T48" fmla="*/ 22630 w 37"/>
                    <a:gd name="T49" fmla="*/ 23667 h 7"/>
                    <a:gd name="T50" fmla="*/ 20942 w 37"/>
                    <a:gd name="T51" fmla="*/ 23667 h 7"/>
                    <a:gd name="T52" fmla="*/ 22630 w 37"/>
                    <a:gd name="T53" fmla="*/ 9982 h 7"/>
                    <a:gd name="T54" fmla="*/ 22630 w 37"/>
                    <a:gd name="T55" fmla="*/ 9982 h 7"/>
                    <a:gd name="T56" fmla="*/ 22630 w 37"/>
                    <a:gd name="T57" fmla="*/ 23667 h 7"/>
                    <a:gd name="T58" fmla="*/ 20942 w 37"/>
                    <a:gd name="T59" fmla="*/ 23667 h 7"/>
                    <a:gd name="T60" fmla="*/ 17958 w 37"/>
                    <a:gd name="T61" fmla="*/ 17125 h 7"/>
                    <a:gd name="T62" fmla="*/ 19295 w 37"/>
                    <a:gd name="T63" fmla="*/ 9982 h 7"/>
                    <a:gd name="T64" fmla="*/ 22630 w 37"/>
                    <a:gd name="T65" fmla="*/ 9982 h 7"/>
                    <a:gd name="T66" fmla="*/ 20942 w 37"/>
                    <a:gd name="T67" fmla="*/ 23667 h 7"/>
                    <a:gd name="T68" fmla="*/ 17958 w 37"/>
                    <a:gd name="T69" fmla="*/ 17125 h 7"/>
                    <a:gd name="T70" fmla="*/ 0 w 37"/>
                    <a:gd name="T71" fmla="*/ 5825 h 7"/>
                    <a:gd name="T72" fmla="*/ 1581 w 37"/>
                    <a:gd name="T73" fmla="*/ 0 h 7"/>
                    <a:gd name="T74" fmla="*/ 19295 w 37"/>
                    <a:gd name="T75" fmla="*/ 9982 h 7"/>
                    <a:gd name="T76" fmla="*/ 17958 w 37"/>
                    <a:gd name="T77" fmla="*/ 17125 h 7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</a:gdLst>
                  <a:ahLst/>
                  <a:cxnLst>
                    <a:cxn ang="T78">
                      <a:pos x="T0" y="T1"/>
                    </a:cxn>
                    <a:cxn ang="T79">
                      <a:pos x="T2" y="T3"/>
                    </a:cxn>
                    <a:cxn ang="T80">
                      <a:pos x="T4" y="T5"/>
                    </a:cxn>
                    <a:cxn ang="T81">
                      <a:pos x="T6" y="T7"/>
                    </a:cxn>
                    <a:cxn ang="T82">
                      <a:pos x="T8" y="T9"/>
                    </a:cxn>
                    <a:cxn ang="T83">
                      <a:pos x="T10" y="T11"/>
                    </a:cxn>
                    <a:cxn ang="T84">
                      <a:pos x="T12" y="T13"/>
                    </a:cxn>
                    <a:cxn ang="T85">
                      <a:pos x="T14" y="T15"/>
                    </a:cxn>
                    <a:cxn ang="T86">
                      <a:pos x="T16" y="T17"/>
                    </a:cxn>
                    <a:cxn ang="T87">
                      <a:pos x="T18" y="T19"/>
                    </a:cxn>
                    <a:cxn ang="T88">
                      <a:pos x="T20" y="T21"/>
                    </a:cxn>
                    <a:cxn ang="T89">
                      <a:pos x="T22" y="T23"/>
                    </a:cxn>
                    <a:cxn ang="T90">
                      <a:pos x="T24" y="T25"/>
                    </a:cxn>
                    <a:cxn ang="T91">
                      <a:pos x="T26" y="T27"/>
                    </a:cxn>
                    <a:cxn ang="T92">
                      <a:pos x="T28" y="T29"/>
                    </a:cxn>
                    <a:cxn ang="T93">
                      <a:pos x="T30" y="T31"/>
                    </a:cxn>
                    <a:cxn ang="T94">
                      <a:pos x="T32" y="T33"/>
                    </a:cxn>
                    <a:cxn ang="T95">
                      <a:pos x="T34" y="T35"/>
                    </a:cxn>
                    <a:cxn ang="T96">
                      <a:pos x="T36" y="T37"/>
                    </a:cxn>
                    <a:cxn ang="T97">
                      <a:pos x="T38" y="T39"/>
                    </a:cxn>
                    <a:cxn ang="T98">
                      <a:pos x="T40" y="T41"/>
                    </a:cxn>
                    <a:cxn ang="T99">
                      <a:pos x="T42" y="T43"/>
                    </a:cxn>
                    <a:cxn ang="T100">
                      <a:pos x="T44" y="T45"/>
                    </a:cxn>
                    <a:cxn ang="T101">
                      <a:pos x="T46" y="T47"/>
                    </a:cxn>
                    <a:cxn ang="T102">
                      <a:pos x="T48" y="T49"/>
                    </a:cxn>
                    <a:cxn ang="T103">
                      <a:pos x="T50" y="T51"/>
                    </a:cxn>
                    <a:cxn ang="T104">
                      <a:pos x="T52" y="T53"/>
                    </a:cxn>
                    <a:cxn ang="T105">
                      <a:pos x="T54" y="T55"/>
                    </a:cxn>
                    <a:cxn ang="T106">
                      <a:pos x="T56" y="T57"/>
                    </a:cxn>
                    <a:cxn ang="T107">
                      <a:pos x="T58" y="T59"/>
                    </a:cxn>
                    <a:cxn ang="T108">
                      <a:pos x="T60" y="T61"/>
                    </a:cxn>
                    <a:cxn ang="T109">
                      <a:pos x="T62" y="T63"/>
                    </a:cxn>
                    <a:cxn ang="T110">
                      <a:pos x="T64" y="T65"/>
                    </a:cxn>
                    <a:cxn ang="T111">
                      <a:pos x="T66" y="T67"/>
                    </a:cxn>
                    <a:cxn ang="T112">
                      <a:pos x="T68" y="T69"/>
                    </a:cxn>
                    <a:cxn ang="T113">
                      <a:pos x="T70" y="T71"/>
                    </a:cxn>
                    <a:cxn ang="T114">
                      <a:pos x="T72" y="T73"/>
                    </a:cxn>
                    <a:cxn ang="T115">
                      <a:pos x="T74" y="T75"/>
                    </a:cxn>
                    <a:cxn ang="T116">
                      <a:pos x="T76" y="T77"/>
                    </a:cxn>
                  </a:cxnLst>
                  <a:rect l="0" t="0" r="r" b="b"/>
                  <a:pathLst>
                    <a:path w="37" h="7">
                      <a:moveTo>
                        <a:pt x="37" y="7"/>
                      </a:moveTo>
                      <a:cubicBezTo>
                        <a:pt x="31" y="6"/>
                        <a:pt x="27" y="6"/>
                        <a:pt x="22" y="5"/>
                      </a:cubicBezTo>
                      <a:lnTo>
                        <a:pt x="22" y="3"/>
                      </a:lnTo>
                      <a:cubicBezTo>
                        <a:pt x="27" y="4"/>
                        <a:pt x="31" y="5"/>
                        <a:pt x="37" y="5"/>
                      </a:cubicBezTo>
                      <a:lnTo>
                        <a:pt x="37" y="7"/>
                      </a:lnTo>
                      <a:close/>
                      <a:moveTo>
                        <a:pt x="22" y="5"/>
                      </a:moveTo>
                      <a:cubicBezTo>
                        <a:pt x="20" y="4"/>
                        <a:pt x="18" y="4"/>
                        <a:pt x="15" y="4"/>
                      </a:cubicBezTo>
                      <a:lnTo>
                        <a:pt x="16" y="2"/>
                      </a:lnTo>
                      <a:cubicBezTo>
                        <a:pt x="18" y="3"/>
                        <a:pt x="20" y="3"/>
                        <a:pt x="22" y="3"/>
                      </a:cubicBezTo>
                      <a:lnTo>
                        <a:pt x="22" y="5"/>
                      </a:lnTo>
                      <a:close/>
                      <a:moveTo>
                        <a:pt x="15" y="2"/>
                      </a:moveTo>
                      <a:lnTo>
                        <a:pt x="16" y="2"/>
                      </a:lnTo>
                      <a:lnTo>
                        <a:pt x="15" y="3"/>
                      </a:lnTo>
                      <a:lnTo>
                        <a:pt x="15" y="2"/>
                      </a:lnTo>
                      <a:close/>
                      <a:moveTo>
                        <a:pt x="15" y="4"/>
                      </a:moveTo>
                      <a:lnTo>
                        <a:pt x="15" y="4"/>
                      </a:lnTo>
                      <a:lnTo>
                        <a:pt x="15" y="2"/>
                      </a:lnTo>
                      <a:lnTo>
                        <a:pt x="15" y="4"/>
                      </a:lnTo>
                      <a:close/>
                      <a:moveTo>
                        <a:pt x="15" y="4"/>
                      </a:moveTo>
                      <a:lnTo>
                        <a:pt x="15" y="4"/>
                      </a:lnTo>
                      <a:lnTo>
                        <a:pt x="15" y="3"/>
                      </a:lnTo>
                      <a:lnTo>
                        <a:pt x="15" y="4"/>
                      </a:lnTo>
                      <a:close/>
                      <a:moveTo>
                        <a:pt x="15" y="4"/>
                      </a:moveTo>
                      <a:cubicBezTo>
                        <a:pt x="15" y="4"/>
                        <a:pt x="15" y="4"/>
                        <a:pt x="14" y="4"/>
                      </a:cubicBezTo>
                      <a:lnTo>
                        <a:pt x="15" y="2"/>
                      </a:lnTo>
                      <a:cubicBezTo>
                        <a:pt x="15" y="2"/>
                        <a:pt x="15" y="2"/>
                        <a:pt x="15" y="2"/>
                      </a:cubicBezTo>
                      <a:lnTo>
                        <a:pt x="15" y="4"/>
                      </a:lnTo>
                      <a:close/>
                      <a:moveTo>
                        <a:pt x="14" y="4"/>
                      </a:moveTo>
                      <a:cubicBezTo>
                        <a:pt x="14" y="3"/>
                        <a:pt x="13" y="3"/>
                        <a:pt x="12" y="3"/>
                      </a:cubicBezTo>
                      <a:lnTo>
                        <a:pt x="13" y="2"/>
                      </a:lnTo>
                      <a:cubicBezTo>
                        <a:pt x="13" y="2"/>
                        <a:pt x="14" y="2"/>
                        <a:pt x="15" y="2"/>
                      </a:cubicBezTo>
                      <a:lnTo>
                        <a:pt x="14" y="4"/>
                      </a:lnTo>
                      <a:close/>
                      <a:moveTo>
                        <a:pt x="12" y="3"/>
                      </a:moveTo>
                      <a:cubicBezTo>
                        <a:pt x="8" y="2"/>
                        <a:pt x="1" y="1"/>
                        <a:pt x="0" y="1"/>
                      </a:cubicBezTo>
                      <a:lnTo>
                        <a:pt x="1" y="0"/>
                      </a:lnTo>
                      <a:cubicBezTo>
                        <a:pt x="2" y="0"/>
                        <a:pt x="9" y="1"/>
                        <a:pt x="13" y="2"/>
                      </a:cubicBezTo>
                      <a:lnTo>
                        <a:pt x="12" y="3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139" name="Freeform 482"/>
                <p:cNvSpPr>
                  <a:spLocks noChangeArrowheads="1"/>
                </p:cNvSpPr>
                <p:nvPr/>
              </p:nvSpPr>
              <p:spPr bwMode="auto">
                <a:xfrm>
                  <a:off x="726" y="3074"/>
                  <a:ext cx="37" cy="11"/>
                </a:xfrm>
                <a:custGeom>
                  <a:avLst/>
                  <a:gdLst>
                    <a:gd name="T0" fmla="*/ 49207 w 27"/>
                    <a:gd name="T1" fmla="*/ 40582 h 7"/>
                    <a:gd name="T2" fmla="*/ 29525 w 27"/>
                    <a:gd name="T3" fmla="*/ 23667 h 7"/>
                    <a:gd name="T4" fmla="*/ 30811 w 27"/>
                    <a:gd name="T5" fmla="*/ 17125 h 7"/>
                    <a:gd name="T6" fmla="*/ 49207 w 27"/>
                    <a:gd name="T7" fmla="*/ 32782 h 7"/>
                    <a:gd name="T8" fmla="*/ 49207 w 27"/>
                    <a:gd name="T9" fmla="*/ 40582 h 7"/>
                    <a:gd name="T10" fmla="*/ 29525 w 27"/>
                    <a:gd name="T11" fmla="*/ 23667 h 7"/>
                    <a:gd name="T12" fmla="*/ 11090 w 27"/>
                    <a:gd name="T13" fmla="*/ 23667 h 7"/>
                    <a:gd name="T14" fmla="*/ 8796 w 27"/>
                    <a:gd name="T15" fmla="*/ 17125 h 7"/>
                    <a:gd name="T16" fmla="*/ 30811 w 27"/>
                    <a:gd name="T17" fmla="*/ 17125 h 7"/>
                    <a:gd name="T18" fmla="*/ 29525 w 27"/>
                    <a:gd name="T19" fmla="*/ 23667 h 7"/>
                    <a:gd name="T20" fmla="*/ 8796 w 27"/>
                    <a:gd name="T21" fmla="*/ 17125 h 7"/>
                    <a:gd name="T22" fmla="*/ 8796 w 27"/>
                    <a:gd name="T23" fmla="*/ 17125 h 7"/>
                    <a:gd name="T24" fmla="*/ 11090 w 27"/>
                    <a:gd name="T25" fmla="*/ 23667 h 7"/>
                    <a:gd name="T26" fmla="*/ 8796 w 27"/>
                    <a:gd name="T27" fmla="*/ 17125 h 7"/>
                    <a:gd name="T28" fmla="*/ 11090 w 27"/>
                    <a:gd name="T29" fmla="*/ 23667 h 7"/>
                    <a:gd name="T30" fmla="*/ 11090 w 27"/>
                    <a:gd name="T31" fmla="*/ 23667 h 7"/>
                    <a:gd name="T32" fmla="*/ 8796 w 27"/>
                    <a:gd name="T33" fmla="*/ 17125 h 7"/>
                    <a:gd name="T34" fmla="*/ 8796 w 27"/>
                    <a:gd name="T35" fmla="*/ 17125 h 7"/>
                    <a:gd name="T36" fmla="*/ 11090 w 27"/>
                    <a:gd name="T37" fmla="*/ 23667 h 7"/>
                    <a:gd name="T38" fmla="*/ 11090 w 27"/>
                    <a:gd name="T39" fmla="*/ 23667 h 7"/>
                    <a:gd name="T40" fmla="*/ 11090 w 27"/>
                    <a:gd name="T41" fmla="*/ 23667 h 7"/>
                    <a:gd name="T42" fmla="*/ 11090 w 27"/>
                    <a:gd name="T43" fmla="*/ 23667 h 7"/>
                    <a:gd name="T44" fmla="*/ 11090 w 27"/>
                    <a:gd name="T45" fmla="*/ 23667 h 7"/>
                    <a:gd name="T46" fmla="*/ 8796 w 27"/>
                    <a:gd name="T47" fmla="*/ 29348 h 7"/>
                    <a:gd name="T48" fmla="*/ 8796 w 27"/>
                    <a:gd name="T49" fmla="*/ 23667 h 7"/>
                    <a:gd name="T50" fmla="*/ 8796 w 27"/>
                    <a:gd name="T51" fmla="*/ 17125 h 7"/>
                    <a:gd name="T52" fmla="*/ 11090 w 27"/>
                    <a:gd name="T53" fmla="*/ 23667 h 7"/>
                    <a:gd name="T54" fmla="*/ 8796 w 27"/>
                    <a:gd name="T55" fmla="*/ 29348 h 7"/>
                    <a:gd name="T56" fmla="*/ 8796 w 27"/>
                    <a:gd name="T57" fmla="*/ 29348 h 7"/>
                    <a:gd name="T58" fmla="*/ 7815 w 27"/>
                    <a:gd name="T59" fmla="*/ 23667 h 7"/>
                    <a:gd name="T60" fmla="*/ 8796 w 27"/>
                    <a:gd name="T61" fmla="*/ 23667 h 7"/>
                    <a:gd name="T62" fmla="*/ 8796 w 27"/>
                    <a:gd name="T63" fmla="*/ 29348 h 7"/>
                    <a:gd name="T64" fmla="*/ 8796 w 27"/>
                    <a:gd name="T65" fmla="*/ 29348 h 7"/>
                    <a:gd name="T66" fmla="*/ 0 w 27"/>
                    <a:gd name="T67" fmla="*/ 29348 h 7"/>
                    <a:gd name="T68" fmla="*/ 0 w 27"/>
                    <a:gd name="T69" fmla="*/ 23667 h 7"/>
                    <a:gd name="T70" fmla="*/ 7815 w 27"/>
                    <a:gd name="T71" fmla="*/ 23667 h 7"/>
                    <a:gd name="T72" fmla="*/ 8796 w 27"/>
                    <a:gd name="T73" fmla="*/ 29348 h 7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</a:gdLst>
                  <a:ahLst/>
                  <a:cxnLst>
                    <a:cxn ang="T74">
                      <a:pos x="T0" y="T1"/>
                    </a:cxn>
                    <a:cxn ang="T75">
                      <a:pos x="T2" y="T3"/>
                    </a:cxn>
                    <a:cxn ang="T76">
                      <a:pos x="T4" y="T5"/>
                    </a:cxn>
                    <a:cxn ang="T77">
                      <a:pos x="T6" y="T7"/>
                    </a:cxn>
                    <a:cxn ang="T78">
                      <a:pos x="T8" y="T9"/>
                    </a:cxn>
                    <a:cxn ang="T79">
                      <a:pos x="T10" y="T11"/>
                    </a:cxn>
                    <a:cxn ang="T80">
                      <a:pos x="T12" y="T13"/>
                    </a:cxn>
                    <a:cxn ang="T81">
                      <a:pos x="T14" y="T15"/>
                    </a:cxn>
                    <a:cxn ang="T82">
                      <a:pos x="T16" y="T17"/>
                    </a:cxn>
                    <a:cxn ang="T83">
                      <a:pos x="T18" y="T19"/>
                    </a:cxn>
                    <a:cxn ang="T84">
                      <a:pos x="T20" y="T21"/>
                    </a:cxn>
                    <a:cxn ang="T85">
                      <a:pos x="T22" y="T23"/>
                    </a:cxn>
                    <a:cxn ang="T86">
                      <a:pos x="T24" y="T25"/>
                    </a:cxn>
                    <a:cxn ang="T87">
                      <a:pos x="T26" y="T27"/>
                    </a:cxn>
                    <a:cxn ang="T88">
                      <a:pos x="T28" y="T29"/>
                    </a:cxn>
                    <a:cxn ang="T89">
                      <a:pos x="T30" y="T31"/>
                    </a:cxn>
                    <a:cxn ang="T90">
                      <a:pos x="T32" y="T33"/>
                    </a:cxn>
                    <a:cxn ang="T91">
                      <a:pos x="T34" y="T35"/>
                    </a:cxn>
                    <a:cxn ang="T92">
                      <a:pos x="T36" y="T37"/>
                    </a:cxn>
                    <a:cxn ang="T93">
                      <a:pos x="T38" y="T39"/>
                    </a:cxn>
                    <a:cxn ang="T94">
                      <a:pos x="T40" y="T41"/>
                    </a:cxn>
                    <a:cxn ang="T95">
                      <a:pos x="T42" y="T43"/>
                    </a:cxn>
                    <a:cxn ang="T96">
                      <a:pos x="T44" y="T45"/>
                    </a:cxn>
                    <a:cxn ang="T97">
                      <a:pos x="T46" y="T47"/>
                    </a:cxn>
                    <a:cxn ang="T98">
                      <a:pos x="T48" y="T49"/>
                    </a:cxn>
                    <a:cxn ang="T99">
                      <a:pos x="T50" y="T51"/>
                    </a:cxn>
                    <a:cxn ang="T100">
                      <a:pos x="T52" y="T53"/>
                    </a:cxn>
                    <a:cxn ang="T101">
                      <a:pos x="T54" y="T55"/>
                    </a:cxn>
                    <a:cxn ang="T102">
                      <a:pos x="T56" y="T57"/>
                    </a:cxn>
                    <a:cxn ang="T103">
                      <a:pos x="T58" y="T59"/>
                    </a:cxn>
                    <a:cxn ang="T104">
                      <a:pos x="T60" y="T61"/>
                    </a:cxn>
                    <a:cxn ang="T105">
                      <a:pos x="T62" y="T63"/>
                    </a:cxn>
                    <a:cxn ang="T106">
                      <a:pos x="T64" y="T65"/>
                    </a:cxn>
                    <a:cxn ang="T107">
                      <a:pos x="T66" y="T67"/>
                    </a:cxn>
                    <a:cxn ang="T108">
                      <a:pos x="T68" y="T69"/>
                    </a:cxn>
                    <a:cxn ang="T109">
                      <a:pos x="T70" y="T71"/>
                    </a:cxn>
                    <a:cxn ang="T110">
                      <a:pos x="T72" y="T73"/>
                    </a:cxn>
                  </a:cxnLst>
                  <a:rect l="0" t="0" r="r" b="b"/>
                  <a:pathLst>
                    <a:path w="27" h="7">
                      <a:moveTo>
                        <a:pt x="27" y="7"/>
                      </a:moveTo>
                      <a:cubicBezTo>
                        <a:pt x="22" y="7"/>
                        <a:pt x="19" y="6"/>
                        <a:pt x="16" y="4"/>
                      </a:cubicBezTo>
                      <a:lnTo>
                        <a:pt x="17" y="3"/>
                      </a:lnTo>
                      <a:cubicBezTo>
                        <a:pt x="19" y="5"/>
                        <a:pt x="22" y="6"/>
                        <a:pt x="27" y="6"/>
                      </a:cubicBezTo>
                      <a:lnTo>
                        <a:pt x="27" y="7"/>
                      </a:lnTo>
                      <a:close/>
                      <a:moveTo>
                        <a:pt x="16" y="4"/>
                      </a:moveTo>
                      <a:cubicBezTo>
                        <a:pt x="14" y="3"/>
                        <a:pt x="12" y="2"/>
                        <a:pt x="6" y="4"/>
                      </a:cubicBezTo>
                      <a:lnTo>
                        <a:pt x="5" y="3"/>
                      </a:lnTo>
                      <a:cubicBezTo>
                        <a:pt x="12" y="0"/>
                        <a:pt x="14" y="2"/>
                        <a:pt x="17" y="3"/>
                      </a:cubicBezTo>
                      <a:lnTo>
                        <a:pt x="16" y="4"/>
                      </a:lnTo>
                      <a:close/>
                      <a:moveTo>
                        <a:pt x="5" y="3"/>
                      </a:moveTo>
                      <a:lnTo>
                        <a:pt x="5" y="3"/>
                      </a:lnTo>
                      <a:lnTo>
                        <a:pt x="6" y="4"/>
                      </a:lnTo>
                      <a:lnTo>
                        <a:pt x="5" y="3"/>
                      </a:lnTo>
                      <a:close/>
                      <a:moveTo>
                        <a:pt x="6" y="4"/>
                      </a:moveTo>
                      <a:lnTo>
                        <a:pt x="6" y="4"/>
                      </a:lnTo>
                      <a:lnTo>
                        <a:pt x="5" y="3"/>
                      </a:lnTo>
                      <a:lnTo>
                        <a:pt x="6" y="4"/>
                      </a:lnTo>
                      <a:close/>
                      <a:moveTo>
                        <a:pt x="6" y="4"/>
                      </a:moveTo>
                      <a:lnTo>
                        <a:pt x="6" y="4"/>
                      </a:lnTo>
                      <a:close/>
                      <a:moveTo>
                        <a:pt x="6" y="4"/>
                      </a:moveTo>
                      <a:cubicBezTo>
                        <a:pt x="6" y="5"/>
                        <a:pt x="6" y="5"/>
                        <a:pt x="5" y="5"/>
                      </a:cubicBezTo>
                      <a:lnTo>
                        <a:pt x="5" y="4"/>
                      </a:lnTo>
                      <a:cubicBezTo>
                        <a:pt x="5" y="3"/>
                        <a:pt x="5" y="3"/>
                        <a:pt x="5" y="3"/>
                      </a:cubicBezTo>
                      <a:lnTo>
                        <a:pt x="6" y="4"/>
                      </a:lnTo>
                      <a:close/>
                      <a:moveTo>
                        <a:pt x="5" y="5"/>
                      </a:moveTo>
                      <a:cubicBezTo>
                        <a:pt x="5" y="5"/>
                        <a:pt x="5" y="5"/>
                        <a:pt x="5" y="5"/>
                      </a:cubicBezTo>
                      <a:lnTo>
                        <a:pt x="4" y="4"/>
                      </a:lnTo>
                      <a:cubicBezTo>
                        <a:pt x="4" y="4"/>
                        <a:pt x="5" y="4"/>
                        <a:pt x="5" y="4"/>
                      </a:cubicBezTo>
                      <a:lnTo>
                        <a:pt x="5" y="5"/>
                      </a:lnTo>
                      <a:close/>
                      <a:moveTo>
                        <a:pt x="5" y="5"/>
                      </a:moveTo>
                      <a:cubicBezTo>
                        <a:pt x="3" y="5"/>
                        <a:pt x="1" y="6"/>
                        <a:pt x="0" y="5"/>
                      </a:cubicBezTo>
                      <a:lnTo>
                        <a:pt x="0" y="4"/>
                      </a:lnTo>
                      <a:cubicBezTo>
                        <a:pt x="1" y="4"/>
                        <a:pt x="3" y="4"/>
                        <a:pt x="4" y="4"/>
                      </a:cubicBezTo>
                      <a:lnTo>
                        <a:pt x="5" y="5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140" name="Freeform 483"/>
                <p:cNvSpPr>
                  <a:spLocks noChangeArrowheads="1"/>
                </p:cNvSpPr>
                <p:nvPr/>
              </p:nvSpPr>
              <p:spPr bwMode="auto">
                <a:xfrm>
                  <a:off x="632" y="3133"/>
                  <a:ext cx="46" cy="17"/>
                </a:xfrm>
                <a:custGeom>
                  <a:avLst/>
                  <a:gdLst>
                    <a:gd name="T0" fmla="*/ 0 w 34"/>
                    <a:gd name="T1" fmla="*/ 0 h 10"/>
                    <a:gd name="T2" fmla="*/ 4327 w 34"/>
                    <a:gd name="T3" fmla="*/ 15235 h 10"/>
                    <a:gd name="T4" fmla="*/ 34473 w 34"/>
                    <a:gd name="T5" fmla="*/ 69166 h 10"/>
                    <a:gd name="T6" fmla="*/ 48830 w 34"/>
                    <a:gd name="T7" fmla="*/ 82312 h 10"/>
                    <a:gd name="T8" fmla="*/ 0 w 34"/>
                    <a:gd name="T9" fmla="*/ 0 h 1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4" h="10">
                      <a:moveTo>
                        <a:pt x="0" y="0"/>
                      </a:moveTo>
                      <a:cubicBezTo>
                        <a:pt x="2" y="0"/>
                        <a:pt x="2" y="1"/>
                        <a:pt x="3" y="2"/>
                      </a:cubicBezTo>
                      <a:cubicBezTo>
                        <a:pt x="7" y="6"/>
                        <a:pt x="15" y="6"/>
                        <a:pt x="23" y="8"/>
                      </a:cubicBezTo>
                      <a:cubicBezTo>
                        <a:pt x="34" y="10"/>
                        <a:pt x="24" y="6"/>
                        <a:pt x="33" y="1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7A7878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141" name="Freeform 484"/>
                <p:cNvSpPr>
                  <a:spLocks noChangeArrowheads="1"/>
                </p:cNvSpPr>
                <p:nvPr/>
              </p:nvSpPr>
              <p:spPr bwMode="auto">
                <a:xfrm>
                  <a:off x="632" y="3133"/>
                  <a:ext cx="46" cy="17"/>
                </a:xfrm>
                <a:custGeom>
                  <a:avLst/>
                  <a:gdLst>
                    <a:gd name="T0" fmla="*/ 0 w 34"/>
                    <a:gd name="T1" fmla="*/ 0 h 10"/>
                    <a:gd name="T2" fmla="*/ 4327 w 34"/>
                    <a:gd name="T3" fmla="*/ 15235 h 10"/>
                    <a:gd name="T4" fmla="*/ 34473 w 34"/>
                    <a:gd name="T5" fmla="*/ 69166 h 10"/>
                    <a:gd name="T6" fmla="*/ 48830 w 34"/>
                    <a:gd name="T7" fmla="*/ 82312 h 10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34" h="10">
                      <a:moveTo>
                        <a:pt x="0" y="0"/>
                      </a:moveTo>
                      <a:cubicBezTo>
                        <a:pt x="2" y="0"/>
                        <a:pt x="2" y="1"/>
                        <a:pt x="3" y="2"/>
                      </a:cubicBezTo>
                      <a:cubicBezTo>
                        <a:pt x="7" y="6"/>
                        <a:pt x="15" y="6"/>
                        <a:pt x="23" y="8"/>
                      </a:cubicBezTo>
                      <a:cubicBezTo>
                        <a:pt x="34" y="10"/>
                        <a:pt x="24" y="6"/>
                        <a:pt x="33" y="10"/>
                      </a:cubicBezTo>
                    </a:path>
                  </a:pathLst>
                </a:custGeom>
                <a:noFill/>
                <a:ln w="9525" cap="sq">
                  <a:solidFill>
                    <a:srgbClr val="C1C0B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142" name="Freeform 485"/>
                <p:cNvSpPr>
                  <a:spLocks noChangeArrowheads="1"/>
                </p:cNvSpPr>
                <p:nvPr/>
              </p:nvSpPr>
              <p:spPr bwMode="auto">
                <a:xfrm>
                  <a:off x="636" y="3194"/>
                  <a:ext cx="43" cy="20"/>
                </a:xfrm>
                <a:custGeom>
                  <a:avLst/>
                  <a:gdLst>
                    <a:gd name="T0" fmla="*/ 0 w 32"/>
                    <a:gd name="T1" fmla="*/ 0 h 12"/>
                    <a:gd name="T2" fmla="*/ 27607 w 32"/>
                    <a:gd name="T3" fmla="*/ 25292 h 12"/>
                    <a:gd name="T4" fmla="*/ 36449 w 32"/>
                    <a:gd name="T5" fmla="*/ 28458 h 12"/>
                    <a:gd name="T6" fmla="*/ 48746 w 32"/>
                    <a:gd name="T7" fmla="*/ 70255 h 12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32" h="12">
                      <a:moveTo>
                        <a:pt x="0" y="0"/>
                      </a:moveTo>
                      <a:cubicBezTo>
                        <a:pt x="8" y="2"/>
                        <a:pt x="7" y="3"/>
                        <a:pt x="18" y="4"/>
                      </a:cubicBezTo>
                      <a:cubicBezTo>
                        <a:pt x="20" y="4"/>
                        <a:pt x="22" y="5"/>
                        <a:pt x="24" y="5"/>
                      </a:cubicBezTo>
                      <a:cubicBezTo>
                        <a:pt x="28" y="7"/>
                        <a:pt x="26" y="11"/>
                        <a:pt x="32" y="12"/>
                      </a:cubicBezTo>
                    </a:path>
                  </a:pathLst>
                </a:custGeom>
                <a:noFill/>
                <a:ln w="9525" cap="sq">
                  <a:solidFill>
                    <a:srgbClr val="C1C0B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143" name="Freeform 486"/>
                <p:cNvSpPr>
                  <a:spLocks noChangeArrowheads="1"/>
                </p:cNvSpPr>
                <p:nvPr/>
              </p:nvSpPr>
              <p:spPr bwMode="auto">
                <a:xfrm>
                  <a:off x="651" y="3157"/>
                  <a:ext cx="24" cy="9"/>
                </a:xfrm>
                <a:custGeom>
                  <a:avLst/>
                  <a:gdLst>
                    <a:gd name="T0" fmla="*/ 27657 w 18"/>
                    <a:gd name="T1" fmla="*/ 108533 h 5"/>
                    <a:gd name="T2" fmla="*/ 16591 w 18"/>
                    <a:gd name="T3" fmla="*/ 60296 h 5"/>
                    <a:gd name="T4" fmla="*/ 18420 w 18"/>
                    <a:gd name="T5" fmla="*/ 47372 h 5"/>
                    <a:gd name="T6" fmla="*/ 27657 w 18"/>
                    <a:gd name="T7" fmla="*/ 85270 h 5"/>
                    <a:gd name="T8" fmla="*/ 27657 w 18"/>
                    <a:gd name="T9" fmla="*/ 108533 h 5"/>
                    <a:gd name="T10" fmla="*/ 16591 w 18"/>
                    <a:gd name="T11" fmla="*/ 60296 h 5"/>
                    <a:gd name="T12" fmla="*/ 0 w 18"/>
                    <a:gd name="T13" fmla="*/ 47372 h 5"/>
                    <a:gd name="T14" fmla="*/ 0 w 18"/>
                    <a:gd name="T15" fmla="*/ 26318 h 5"/>
                    <a:gd name="T16" fmla="*/ 18420 w 18"/>
                    <a:gd name="T17" fmla="*/ 47372 h 5"/>
                    <a:gd name="T18" fmla="*/ 16591 w 18"/>
                    <a:gd name="T19" fmla="*/ 60296 h 5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18" h="5">
                      <a:moveTo>
                        <a:pt x="18" y="5"/>
                      </a:moveTo>
                      <a:cubicBezTo>
                        <a:pt x="15" y="4"/>
                        <a:pt x="13" y="4"/>
                        <a:pt x="11" y="3"/>
                      </a:cubicBezTo>
                      <a:lnTo>
                        <a:pt x="12" y="2"/>
                      </a:lnTo>
                      <a:cubicBezTo>
                        <a:pt x="14" y="3"/>
                        <a:pt x="15" y="3"/>
                        <a:pt x="18" y="4"/>
                      </a:cubicBezTo>
                      <a:lnTo>
                        <a:pt x="18" y="5"/>
                      </a:lnTo>
                      <a:close/>
                      <a:moveTo>
                        <a:pt x="11" y="3"/>
                      </a:moveTo>
                      <a:cubicBezTo>
                        <a:pt x="9" y="2"/>
                        <a:pt x="7" y="2"/>
                        <a:pt x="0" y="2"/>
                      </a:cubicBezTo>
                      <a:lnTo>
                        <a:pt x="0" y="1"/>
                      </a:lnTo>
                      <a:cubicBezTo>
                        <a:pt x="7" y="0"/>
                        <a:pt x="9" y="1"/>
                        <a:pt x="12" y="2"/>
                      </a:cubicBezTo>
                      <a:lnTo>
                        <a:pt x="11" y="3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144" name="Freeform 487"/>
                <p:cNvSpPr>
                  <a:spLocks noChangeArrowheads="1"/>
                </p:cNvSpPr>
                <p:nvPr/>
              </p:nvSpPr>
              <p:spPr bwMode="auto">
                <a:xfrm>
                  <a:off x="629" y="3168"/>
                  <a:ext cx="27" cy="6"/>
                </a:xfrm>
                <a:custGeom>
                  <a:avLst/>
                  <a:gdLst>
                    <a:gd name="T0" fmla="*/ 29695 w 20"/>
                    <a:gd name="T1" fmla="*/ 21396 h 4"/>
                    <a:gd name="T2" fmla="*/ 10911 w 20"/>
                    <a:gd name="T3" fmla="*/ 12230 h 4"/>
                    <a:gd name="T4" fmla="*/ 11711 w 20"/>
                    <a:gd name="T5" fmla="*/ 6987 h 4"/>
                    <a:gd name="T6" fmla="*/ 29695 w 20"/>
                    <a:gd name="T7" fmla="*/ 12230 h 4"/>
                    <a:gd name="T8" fmla="*/ 29695 w 20"/>
                    <a:gd name="T9" fmla="*/ 21396 h 4"/>
                    <a:gd name="T10" fmla="*/ 10911 w 20"/>
                    <a:gd name="T11" fmla="*/ 12230 h 4"/>
                    <a:gd name="T12" fmla="*/ 0 w 20"/>
                    <a:gd name="T13" fmla="*/ 6987 h 4"/>
                    <a:gd name="T14" fmla="*/ 1577 w 20"/>
                    <a:gd name="T15" fmla="*/ 0 h 4"/>
                    <a:gd name="T16" fmla="*/ 11711 w 20"/>
                    <a:gd name="T17" fmla="*/ 6987 h 4"/>
                    <a:gd name="T18" fmla="*/ 10911 w 20"/>
                    <a:gd name="T19" fmla="*/ 12230 h 4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20" h="4">
                      <a:moveTo>
                        <a:pt x="20" y="4"/>
                      </a:moveTo>
                      <a:cubicBezTo>
                        <a:pt x="15" y="3"/>
                        <a:pt x="11" y="3"/>
                        <a:pt x="7" y="2"/>
                      </a:cubicBezTo>
                      <a:lnTo>
                        <a:pt x="8" y="1"/>
                      </a:lnTo>
                      <a:cubicBezTo>
                        <a:pt x="11" y="2"/>
                        <a:pt x="15" y="2"/>
                        <a:pt x="20" y="2"/>
                      </a:cubicBezTo>
                      <a:lnTo>
                        <a:pt x="20" y="4"/>
                      </a:lnTo>
                      <a:close/>
                      <a:moveTo>
                        <a:pt x="7" y="2"/>
                      </a:moveTo>
                      <a:cubicBezTo>
                        <a:pt x="5" y="2"/>
                        <a:pt x="3" y="2"/>
                        <a:pt x="0" y="1"/>
                      </a:cubicBezTo>
                      <a:lnTo>
                        <a:pt x="1" y="0"/>
                      </a:lnTo>
                      <a:cubicBezTo>
                        <a:pt x="3" y="0"/>
                        <a:pt x="5" y="1"/>
                        <a:pt x="8" y="1"/>
                      </a:cubicBezTo>
                      <a:lnTo>
                        <a:pt x="7" y="2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145" name="Freeform 488"/>
                <p:cNvSpPr>
                  <a:spLocks noChangeArrowheads="1"/>
                </p:cNvSpPr>
                <p:nvPr/>
              </p:nvSpPr>
              <p:spPr bwMode="auto">
                <a:xfrm>
                  <a:off x="745" y="3152"/>
                  <a:ext cx="45" cy="9"/>
                </a:xfrm>
                <a:custGeom>
                  <a:avLst/>
                  <a:gdLst>
                    <a:gd name="T0" fmla="*/ 58545 w 33"/>
                    <a:gd name="T1" fmla="*/ 19088 h 6"/>
                    <a:gd name="T2" fmla="*/ 0 w 33"/>
                    <a:gd name="T3" fmla="*/ 0 h 6"/>
                    <a:gd name="T4" fmla="*/ 0 60000 65536"/>
                    <a:gd name="T5" fmla="*/ 0 60000 65536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0" t="0" r="r" b="b"/>
                  <a:pathLst>
                    <a:path w="33" h="6">
                      <a:moveTo>
                        <a:pt x="33" y="6"/>
                      </a:moveTo>
                      <a:cubicBezTo>
                        <a:pt x="30" y="5"/>
                        <a:pt x="3" y="1"/>
                        <a:pt x="0" y="0"/>
                      </a:cubicBezTo>
                    </a:path>
                  </a:pathLst>
                </a:custGeom>
                <a:noFill/>
                <a:ln w="9525" cap="sq">
                  <a:solidFill>
                    <a:srgbClr val="C1C0B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146" name="Freeform 489"/>
                <p:cNvSpPr>
                  <a:spLocks noChangeArrowheads="1"/>
                </p:cNvSpPr>
                <p:nvPr/>
              </p:nvSpPr>
              <p:spPr bwMode="auto">
                <a:xfrm>
                  <a:off x="629" y="3112"/>
                  <a:ext cx="48" cy="17"/>
                </a:xfrm>
                <a:custGeom>
                  <a:avLst/>
                  <a:gdLst>
                    <a:gd name="T0" fmla="*/ 42631 w 36"/>
                    <a:gd name="T1" fmla="*/ 82312 h 10"/>
                    <a:gd name="T2" fmla="*/ 19585 w 36"/>
                    <a:gd name="T3" fmla="*/ 8962 h 10"/>
                    <a:gd name="T4" fmla="*/ 0 w 36"/>
                    <a:gd name="T5" fmla="*/ 0 h 1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36" h="10">
                      <a:moveTo>
                        <a:pt x="33" y="10"/>
                      </a:moveTo>
                      <a:cubicBezTo>
                        <a:pt x="17" y="5"/>
                        <a:pt x="36" y="3"/>
                        <a:pt x="15" y="1"/>
                      </a:cubicBezTo>
                      <a:cubicBezTo>
                        <a:pt x="8" y="0"/>
                        <a:pt x="8" y="1"/>
                        <a:pt x="0" y="0"/>
                      </a:cubicBezTo>
                    </a:path>
                  </a:pathLst>
                </a:custGeom>
                <a:noFill/>
                <a:ln w="9525" cap="sq">
                  <a:solidFill>
                    <a:srgbClr val="C1C0B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147" name="Freeform 490"/>
                <p:cNvSpPr>
                  <a:spLocks noChangeArrowheads="1"/>
                </p:cNvSpPr>
                <p:nvPr/>
              </p:nvSpPr>
              <p:spPr bwMode="auto">
                <a:xfrm>
                  <a:off x="632" y="3384"/>
                  <a:ext cx="85" cy="22"/>
                </a:xfrm>
                <a:custGeom>
                  <a:avLst/>
                  <a:gdLst>
                    <a:gd name="T0" fmla="*/ 98357 w 62"/>
                    <a:gd name="T1" fmla="*/ 66262 h 13"/>
                    <a:gd name="T2" fmla="*/ 17505 w 62"/>
                    <a:gd name="T3" fmla="*/ 77288 h 13"/>
                    <a:gd name="T4" fmla="*/ 12510 w 62"/>
                    <a:gd name="T5" fmla="*/ 45670 h 13"/>
                    <a:gd name="T6" fmla="*/ 1707 w 62"/>
                    <a:gd name="T7" fmla="*/ 0 h 13"/>
                    <a:gd name="T8" fmla="*/ 98357 w 62"/>
                    <a:gd name="T9" fmla="*/ 66262 h 1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62" h="13">
                      <a:moveTo>
                        <a:pt x="62" y="9"/>
                      </a:moveTo>
                      <a:cubicBezTo>
                        <a:pt x="44" y="10"/>
                        <a:pt x="25" y="13"/>
                        <a:pt x="11" y="10"/>
                      </a:cubicBezTo>
                      <a:cubicBezTo>
                        <a:pt x="9" y="10"/>
                        <a:pt x="8" y="8"/>
                        <a:pt x="8" y="6"/>
                      </a:cubicBezTo>
                      <a:cubicBezTo>
                        <a:pt x="8" y="6"/>
                        <a:pt x="0" y="0"/>
                        <a:pt x="1" y="0"/>
                      </a:cubicBezTo>
                      <a:lnTo>
                        <a:pt x="62" y="9"/>
                      </a:lnTo>
                      <a:close/>
                    </a:path>
                  </a:pathLst>
                </a:custGeom>
                <a:solidFill>
                  <a:srgbClr val="7A7878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148" name="Freeform 491"/>
                <p:cNvSpPr>
                  <a:spLocks noChangeArrowheads="1"/>
                </p:cNvSpPr>
                <p:nvPr/>
              </p:nvSpPr>
              <p:spPr bwMode="auto">
                <a:xfrm>
                  <a:off x="632" y="3384"/>
                  <a:ext cx="85" cy="22"/>
                </a:xfrm>
                <a:custGeom>
                  <a:avLst/>
                  <a:gdLst>
                    <a:gd name="T0" fmla="*/ 98357 w 62"/>
                    <a:gd name="T1" fmla="*/ 66262 h 13"/>
                    <a:gd name="T2" fmla="*/ 17505 w 62"/>
                    <a:gd name="T3" fmla="*/ 77288 h 13"/>
                    <a:gd name="T4" fmla="*/ 12510 w 62"/>
                    <a:gd name="T5" fmla="*/ 45670 h 13"/>
                    <a:gd name="T6" fmla="*/ 1707 w 62"/>
                    <a:gd name="T7" fmla="*/ 0 h 13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62" h="13">
                      <a:moveTo>
                        <a:pt x="62" y="9"/>
                      </a:moveTo>
                      <a:cubicBezTo>
                        <a:pt x="44" y="10"/>
                        <a:pt x="25" y="13"/>
                        <a:pt x="11" y="10"/>
                      </a:cubicBezTo>
                      <a:cubicBezTo>
                        <a:pt x="9" y="10"/>
                        <a:pt x="8" y="8"/>
                        <a:pt x="8" y="6"/>
                      </a:cubicBezTo>
                      <a:cubicBezTo>
                        <a:pt x="8" y="6"/>
                        <a:pt x="0" y="0"/>
                        <a:pt x="1" y="0"/>
                      </a:cubicBezTo>
                    </a:path>
                  </a:pathLst>
                </a:custGeom>
                <a:noFill/>
                <a:ln w="9525" cap="sq">
                  <a:solidFill>
                    <a:srgbClr val="C1C0B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149" name="Freeform 492"/>
                <p:cNvSpPr>
                  <a:spLocks noChangeArrowheads="1"/>
                </p:cNvSpPr>
                <p:nvPr/>
              </p:nvSpPr>
              <p:spPr bwMode="auto">
                <a:xfrm>
                  <a:off x="634" y="3343"/>
                  <a:ext cx="67" cy="16"/>
                </a:xfrm>
                <a:custGeom>
                  <a:avLst/>
                  <a:gdLst>
                    <a:gd name="T0" fmla="*/ 80914 w 49"/>
                    <a:gd name="T1" fmla="*/ 0 h 10"/>
                    <a:gd name="T2" fmla="*/ 14933 w 49"/>
                    <a:gd name="T3" fmla="*/ 15203 h 10"/>
                    <a:gd name="T4" fmla="*/ 0 w 49"/>
                    <a:gd name="T5" fmla="*/ 0 h 1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49" h="10">
                      <a:moveTo>
                        <a:pt x="49" y="0"/>
                      </a:moveTo>
                      <a:cubicBezTo>
                        <a:pt x="31" y="7"/>
                        <a:pt x="17" y="10"/>
                        <a:pt x="9" y="5"/>
                      </a:cubicBezTo>
                      <a:cubicBezTo>
                        <a:pt x="7" y="4"/>
                        <a:pt x="3" y="0"/>
                        <a:pt x="0" y="0"/>
                      </a:cubicBezTo>
                    </a:path>
                  </a:pathLst>
                </a:custGeom>
                <a:noFill/>
                <a:ln w="9525" cap="sq">
                  <a:solidFill>
                    <a:srgbClr val="C1C0B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150" name="Freeform 493"/>
                <p:cNvSpPr>
                  <a:spLocks noChangeArrowheads="1"/>
                </p:cNvSpPr>
                <p:nvPr/>
              </p:nvSpPr>
              <p:spPr bwMode="auto">
                <a:xfrm>
                  <a:off x="634" y="3320"/>
                  <a:ext cx="60" cy="9"/>
                </a:xfrm>
                <a:custGeom>
                  <a:avLst/>
                  <a:gdLst>
                    <a:gd name="T0" fmla="*/ 0 w 44"/>
                    <a:gd name="T1" fmla="*/ 5448 h 6"/>
                    <a:gd name="T2" fmla="*/ 20265 w 44"/>
                    <a:gd name="T3" fmla="*/ 3279 h 6"/>
                    <a:gd name="T4" fmla="*/ 53944 w 44"/>
                    <a:gd name="T5" fmla="*/ 19088 h 6"/>
                    <a:gd name="T6" fmla="*/ 74052 w 44"/>
                    <a:gd name="T7" fmla="*/ 5448 h 6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44" h="6">
                      <a:moveTo>
                        <a:pt x="0" y="2"/>
                      </a:moveTo>
                      <a:cubicBezTo>
                        <a:pt x="6" y="0"/>
                        <a:pt x="9" y="0"/>
                        <a:pt x="12" y="1"/>
                      </a:cubicBezTo>
                      <a:cubicBezTo>
                        <a:pt x="20" y="2"/>
                        <a:pt x="26" y="4"/>
                        <a:pt x="32" y="6"/>
                      </a:cubicBezTo>
                      <a:cubicBezTo>
                        <a:pt x="36" y="6"/>
                        <a:pt x="40" y="4"/>
                        <a:pt x="44" y="2"/>
                      </a:cubicBezTo>
                    </a:path>
                  </a:pathLst>
                </a:custGeom>
                <a:noFill/>
                <a:ln w="9525" cap="sq">
                  <a:solidFill>
                    <a:srgbClr val="C1C0B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151" name="Freeform 494"/>
                <p:cNvSpPr>
                  <a:spLocks noChangeArrowheads="1"/>
                </p:cNvSpPr>
                <p:nvPr/>
              </p:nvSpPr>
              <p:spPr bwMode="auto">
                <a:xfrm>
                  <a:off x="638" y="3370"/>
                  <a:ext cx="65" cy="15"/>
                </a:xfrm>
                <a:custGeom>
                  <a:avLst/>
                  <a:gdLst>
                    <a:gd name="T0" fmla="*/ 69419 w 48"/>
                    <a:gd name="T1" fmla="*/ 53758 h 9"/>
                    <a:gd name="T2" fmla="*/ 64110 w 48"/>
                    <a:gd name="T3" fmla="*/ 47430 h 9"/>
                    <a:gd name="T4" fmla="*/ 64110 w 48"/>
                    <a:gd name="T5" fmla="*/ 42153 h 9"/>
                    <a:gd name="T6" fmla="*/ 70964 w 48"/>
                    <a:gd name="T7" fmla="*/ 47430 h 9"/>
                    <a:gd name="T8" fmla="*/ 69419 w 48"/>
                    <a:gd name="T9" fmla="*/ 53758 h 9"/>
                    <a:gd name="T10" fmla="*/ 64110 w 48"/>
                    <a:gd name="T11" fmla="*/ 47430 h 9"/>
                    <a:gd name="T12" fmla="*/ 56608 w 48"/>
                    <a:gd name="T13" fmla="*/ 47430 h 9"/>
                    <a:gd name="T14" fmla="*/ 57513 w 48"/>
                    <a:gd name="T15" fmla="*/ 42153 h 9"/>
                    <a:gd name="T16" fmla="*/ 64110 w 48"/>
                    <a:gd name="T17" fmla="*/ 42153 h 9"/>
                    <a:gd name="T18" fmla="*/ 64110 w 48"/>
                    <a:gd name="T19" fmla="*/ 47430 h 9"/>
                    <a:gd name="T20" fmla="*/ 57513 w 48"/>
                    <a:gd name="T21" fmla="*/ 35903 h 9"/>
                    <a:gd name="T22" fmla="*/ 57513 w 48"/>
                    <a:gd name="T23" fmla="*/ 42153 h 9"/>
                    <a:gd name="T24" fmla="*/ 57513 w 48"/>
                    <a:gd name="T25" fmla="*/ 42153 h 9"/>
                    <a:gd name="T26" fmla="*/ 57513 w 48"/>
                    <a:gd name="T27" fmla="*/ 42153 h 9"/>
                    <a:gd name="T28" fmla="*/ 57513 w 48"/>
                    <a:gd name="T29" fmla="*/ 35903 h 9"/>
                    <a:gd name="T30" fmla="*/ 56608 w 48"/>
                    <a:gd name="T31" fmla="*/ 47430 h 9"/>
                    <a:gd name="T32" fmla="*/ 34397 w 48"/>
                    <a:gd name="T33" fmla="*/ 17075 h 9"/>
                    <a:gd name="T34" fmla="*/ 36209 w 48"/>
                    <a:gd name="T35" fmla="*/ 10245 h 9"/>
                    <a:gd name="T36" fmla="*/ 57513 w 48"/>
                    <a:gd name="T37" fmla="*/ 35903 h 9"/>
                    <a:gd name="T38" fmla="*/ 56608 w 48"/>
                    <a:gd name="T39" fmla="*/ 47430 h 9"/>
                    <a:gd name="T40" fmla="*/ 34397 w 48"/>
                    <a:gd name="T41" fmla="*/ 17075 h 9"/>
                    <a:gd name="T42" fmla="*/ 4293 w 48"/>
                    <a:gd name="T43" fmla="*/ 10245 h 9"/>
                    <a:gd name="T44" fmla="*/ 4293 w 48"/>
                    <a:gd name="T45" fmla="*/ 6147 h 9"/>
                    <a:gd name="T46" fmla="*/ 36209 w 48"/>
                    <a:gd name="T47" fmla="*/ 10245 h 9"/>
                    <a:gd name="T48" fmla="*/ 34397 w 48"/>
                    <a:gd name="T49" fmla="*/ 17075 h 9"/>
                    <a:gd name="T50" fmla="*/ 4293 w 48"/>
                    <a:gd name="T51" fmla="*/ 10245 h 9"/>
                    <a:gd name="T52" fmla="*/ 4293 w 48"/>
                    <a:gd name="T53" fmla="*/ 10245 h 9"/>
                    <a:gd name="T54" fmla="*/ 4293 w 48"/>
                    <a:gd name="T55" fmla="*/ 6147 h 9"/>
                    <a:gd name="T56" fmla="*/ 4293 w 48"/>
                    <a:gd name="T57" fmla="*/ 10245 h 9"/>
                    <a:gd name="T58" fmla="*/ 4293 w 48"/>
                    <a:gd name="T59" fmla="*/ 10245 h 9"/>
                    <a:gd name="T60" fmla="*/ 4293 w 48"/>
                    <a:gd name="T61" fmla="*/ 10245 h 9"/>
                    <a:gd name="T62" fmla="*/ 4293 w 48"/>
                    <a:gd name="T63" fmla="*/ 6147 h 9"/>
                    <a:gd name="T64" fmla="*/ 4293 w 48"/>
                    <a:gd name="T65" fmla="*/ 6147 h 9"/>
                    <a:gd name="T66" fmla="*/ 4293 w 48"/>
                    <a:gd name="T67" fmla="*/ 10245 h 9"/>
                    <a:gd name="T68" fmla="*/ 4293 w 48"/>
                    <a:gd name="T69" fmla="*/ 10245 h 9"/>
                    <a:gd name="T70" fmla="*/ 2609 w 48"/>
                    <a:gd name="T71" fmla="*/ 10245 h 9"/>
                    <a:gd name="T72" fmla="*/ 2609 w 48"/>
                    <a:gd name="T73" fmla="*/ 6147 h 9"/>
                    <a:gd name="T74" fmla="*/ 4293 w 48"/>
                    <a:gd name="T75" fmla="*/ 6147 h 9"/>
                    <a:gd name="T76" fmla="*/ 4293 w 48"/>
                    <a:gd name="T77" fmla="*/ 10245 h 9"/>
                    <a:gd name="T78" fmla="*/ 2609 w 48"/>
                    <a:gd name="T79" fmla="*/ 10245 h 9"/>
                    <a:gd name="T80" fmla="*/ 2609 w 48"/>
                    <a:gd name="T81" fmla="*/ 10245 h 9"/>
                    <a:gd name="T82" fmla="*/ 2609 w 48"/>
                    <a:gd name="T83" fmla="*/ 6147 h 9"/>
                    <a:gd name="T84" fmla="*/ 2609 w 48"/>
                    <a:gd name="T85" fmla="*/ 10245 h 9"/>
                    <a:gd name="T86" fmla="*/ 2609 w 48"/>
                    <a:gd name="T87" fmla="*/ 10245 h 9"/>
                    <a:gd name="T88" fmla="*/ 2609 w 48"/>
                    <a:gd name="T89" fmla="*/ 10245 h 9"/>
                    <a:gd name="T90" fmla="*/ 1584 w 48"/>
                    <a:gd name="T91" fmla="*/ 6147 h 9"/>
                    <a:gd name="T92" fmla="*/ 2609 w 48"/>
                    <a:gd name="T93" fmla="*/ 6147 h 9"/>
                    <a:gd name="T94" fmla="*/ 2609 w 48"/>
                    <a:gd name="T95" fmla="*/ 10245 h 9"/>
                    <a:gd name="T96" fmla="*/ 2609 w 48"/>
                    <a:gd name="T97" fmla="*/ 10245 h 9"/>
                    <a:gd name="T98" fmla="*/ 1584 w 48"/>
                    <a:gd name="T99" fmla="*/ 17075 h 9"/>
                    <a:gd name="T100" fmla="*/ 0 w 48"/>
                    <a:gd name="T101" fmla="*/ 10245 h 9"/>
                    <a:gd name="T102" fmla="*/ 1584 w 48"/>
                    <a:gd name="T103" fmla="*/ 6147 h 9"/>
                    <a:gd name="T104" fmla="*/ 2609 w 48"/>
                    <a:gd name="T105" fmla="*/ 10245 h 9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</a:gdLst>
                  <a:ahLst/>
                  <a:cxnLst>
                    <a:cxn ang="T106">
                      <a:pos x="T0" y="T1"/>
                    </a:cxn>
                    <a:cxn ang="T107">
                      <a:pos x="T2" y="T3"/>
                    </a:cxn>
                    <a:cxn ang="T108">
                      <a:pos x="T4" y="T5"/>
                    </a:cxn>
                    <a:cxn ang="T109">
                      <a:pos x="T6" y="T7"/>
                    </a:cxn>
                    <a:cxn ang="T110">
                      <a:pos x="T8" y="T9"/>
                    </a:cxn>
                    <a:cxn ang="T111">
                      <a:pos x="T10" y="T11"/>
                    </a:cxn>
                    <a:cxn ang="T112">
                      <a:pos x="T12" y="T13"/>
                    </a:cxn>
                    <a:cxn ang="T113">
                      <a:pos x="T14" y="T15"/>
                    </a:cxn>
                    <a:cxn ang="T114">
                      <a:pos x="T16" y="T17"/>
                    </a:cxn>
                    <a:cxn ang="T115">
                      <a:pos x="T18" y="T19"/>
                    </a:cxn>
                    <a:cxn ang="T116">
                      <a:pos x="T20" y="T21"/>
                    </a:cxn>
                    <a:cxn ang="T117">
                      <a:pos x="T22" y="T23"/>
                    </a:cxn>
                    <a:cxn ang="T118">
                      <a:pos x="T24" y="T25"/>
                    </a:cxn>
                    <a:cxn ang="T119">
                      <a:pos x="T26" y="T27"/>
                    </a:cxn>
                    <a:cxn ang="T120">
                      <a:pos x="T28" y="T29"/>
                    </a:cxn>
                    <a:cxn ang="T121">
                      <a:pos x="T30" y="T31"/>
                    </a:cxn>
                    <a:cxn ang="T122">
                      <a:pos x="T32" y="T33"/>
                    </a:cxn>
                    <a:cxn ang="T123">
                      <a:pos x="T34" y="T35"/>
                    </a:cxn>
                    <a:cxn ang="T124">
                      <a:pos x="T36" y="T37"/>
                    </a:cxn>
                    <a:cxn ang="T125">
                      <a:pos x="T38" y="T39"/>
                    </a:cxn>
                    <a:cxn ang="T126">
                      <a:pos x="T40" y="T41"/>
                    </a:cxn>
                    <a:cxn ang="T127">
                      <a:pos x="T42" y="T43"/>
                    </a:cxn>
                    <a:cxn ang="T128">
                      <a:pos x="T44" y="T45"/>
                    </a:cxn>
                    <a:cxn ang="T129">
                      <a:pos x="T46" y="T47"/>
                    </a:cxn>
                    <a:cxn ang="T130">
                      <a:pos x="T48" y="T49"/>
                    </a:cxn>
                    <a:cxn ang="T131">
                      <a:pos x="T50" y="T51"/>
                    </a:cxn>
                    <a:cxn ang="T132">
                      <a:pos x="T52" y="T53"/>
                    </a:cxn>
                    <a:cxn ang="T133">
                      <a:pos x="T54" y="T55"/>
                    </a:cxn>
                    <a:cxn ang="T134">
                      <a:pos x="T56" y="T57"/>
                    </a:cxn>
                    <a:cxn ang="T135">
                      <a:pos x="T58" y="T59"/>
                    </a:cxn>
                    <a:cxn ang="T136">
                      <a:pos x="T60" y="T61"/>
                    </a:cxn>
                    <a:cxn ang="T137">
                      <a:pos x="T62" y="T63"/>
                    </a:cxn>
                    <a:cxn ang="T138">
                      <a:pos x="T64" y="T65"/>
                    </a:cxn>
                    <a:cxn ang="T139">
                      <a:pos x="T66" y="T67"/>
                    </a:cxn>
                    <a:cxn ang="T140">
                      <a:pos x="T68" y="T69"/>
                    </a:cxn>
                    <a:cxn ang="T141">
                      <a:pos x="T70" y="T71"/>
                    </a:cxn>
                    <a:cxn ang="T142">
                      <a:pos x="T72" y="T73"/>
                    </a:cxn>
                    <a:cxn ang="T143">
                      <a:pos x="T74" y="T75"/>
                    </a:cxn>
                    <a:cxn ang="T144">
                      <a:pos x="T76" y="T77"/>
                    </a:cxn>
                    <a:cxn ang="T145">
                      <a:pos x="T78" y="T79"/>
                    </a:cxn>
                    <a:cxn ang="T146">
                      <a:pos x="T80" y="T81"/>
                    </a:cxn>
                    <a:cxn ang="T147">
                      <a:pos x="T82" y="T83"/>
                    </a:cxn>
                    <a:cxn ang="T148">
                      <a:pos x="T84" y="T85"/>
                    </a:cxn>
                    <a:cxn ang="T149">
                      <a:pos x="T86" y="T87"/>
                    </a:cxn>
                    <a:cxn ang="T150">
                      <a:pos x="T88" y="T89"/>
                    </a:cxn>
                    <a:cxn ang="T151">
                      <a:pos x="T90" y="T91"/>
                    </a:cxn>
                    <a:cxn ang="T152">
                      <a:pos x="T92" y="T93"/>
                    </a:cxn>
                    <a:cxn ang="T153">
                      <a:pos x="T94" y="T95"/>
                    </a:cxn>
                    <a:cxn ang="T154">
                      <a:pos x="T96" y="T97"/>
                    </a:cxn>
                    <a:cxn ang="T155">
                      <a:pos x="T98" y="T99"/>
                    </a:cxn>
                    <a:cxn ang="T156">
                      <a:pos x="T100" y="T101"/>
                    </a:cxn>
                    <a:cxn ang="T157">
                      <a:pos x="T102" y="T103"/>
                    </a:cxn>
                    <a:cxn ang="T158">
                      <a:pos x="T104" y="T105"/>
                    </a:cxn>
                  </a:cxnLst>
                  <a:rect l="0" t="0" r="r" b="b"/>
                  <a:pathLst>
                    <a:path w="48" h="9">
                      <a:moveTo>
                        <a:pt x="47" y="9"/>
                      </a:moveTo>
                      <a:cubicBezTo>
                        <a:pt x="46" y="8"/>
                        <a:pt x="45" y="8"/>
                        <a:pt x="43" y="8"/>
                      </a:cubicBezTo>
                      <a:lnTo>
                        <a:pt x="43" y="7"/>
                      </a:lnTo>
                      <a:cubicBezTo>
                        <a:pt x="45" y="7"/>
                        <a:pt x="47" y="7"/>
                        <a:pt x="48" y="8"/>
                      </a:cubicBezTo>
                      <a:lnTo>
                        <a:pt x="47" y="9"/>
                      </a:lnTo>
                      <a:close/>
                      <a:moveTo>
                        <a:pt x="43" y="8"/>
                      </a:moveTo>
                      <a:cubicBezTo>
                        <a:pt x="41" y="8"/>
                        <a:pt x="39" y="8"/>
                        <a:pt x="38" y="8"/>
                      </a:cubicBezTo>
                      <a:lnTo>
                        <a:pt x="39" y="7"/>
                      </a:lnTo>
                      <a:cubicBezTo>
                        <a:pt x="40" y="7"/>
                        <a:pt x="41" y="7"/>
                        <a:pt x="43" y="7"/>
                      </a:cubicBezTo>
                      <a:lnTo>
                        <a:pt x="43" y="8"/>
                      </a:lnTo>
                      <a:close/>
                      <a:moveTo>
                        <a:pt x="39" y="6"/>
                      </a:moveTo>
                      <a:lnTo>
                        <a:pt x="39" y="7"/>
                      </a:lnTo>
                      <a:lnTo>
                        <a:pt x="39" y="6"/>
                      </a:lnTo>
                      <a:close/>
                      <a:moveTo>
                        <a:pt x="38" y="8"/>
                      </a:moveTo>
                      <a:cubicBezTo>
                        <a:pt x="34" y="6"/>
                        <a:pt x="29" y="4"/>
                        <a:pt x="23" y="3"/>
                      </a:cubicBezTo>
                      <a:lnTo>
                        <a:pt x="24" y="2"/>
                      </a:lnTo>
                      <a:cubicBezTo>
                        <a:pt x="29" y="3"/>
                        <a:pt x="34" y="5"/>
                        <a:pt x="39" y="6"/>
                      </a:cubicBezTo>
                      <a:lnTo>
                        <a:pt x="38" y="8"/>
                      </a:lnTo>
                      <a:close/>
                      <a:moveTo>
                        <a:pt x="23" y="3"/>
                      </a:moveTo>
                      <a:cubicBezTo>
                        <a:pt x="17" y="2"/>
                        <a:pt x="11" y="2"/>
                        <a:pt x="3" y="2"/>
                      </a:cubicBezTo>
                      <a:lnTo>
                        <a:pt x="3" y="1"/>
                      </a:lnTo>
                      <a:cubicBezTo>
                        <a:pt x="11" y="0"/>
                        <a:pt x="18" y="1"/>
                        <a:pt x="24" y="2"/>
                      </a:cubicBezTo>
                      <a:lnTo>
                        <a:pt x="23" y="3"/>
                      </a:lnTo>
                      <a:close/>
                      <a:moveTo>
                        <a:pt x="3" y="2"/>
                      </a:moveTo>
                      <a:lnTo>
                        <a:pt x="3" y="2"/>
                      </a:lnTo>
                      <a:lnTo>
                        <a:pt x="3" y="1"/>
                      </a:lnTo>
                      <a:lnTo>
                        <a:pt x="3" y="2"/>
                      </a:lnTo>
                      <a:close/>
                      <a:moveTo>
                        <a:pt x="3" y="2"/>
                      </a:moveTo>
                      <a:lnTo>
                        <a:pt x="3" y="2"/>
                      </a:lnTo>
                      <a:lnTo>
                        <a:pt x="3" y="1"/>
                      </a:lnTo>
                      <a:lnTo>
                        <a:pt x="3" y="2"/>
                      </a:lnTo>
                      <a:close/>
                      <a:moveTo>
                        <a:pt x="3" y="2"/>
                      </a:moveTo>
                      <a:cubicBezTo>
                        <a:pt x="3" y="2"/>
                        <a:pt x="3" y="2"/>
                        <a:pt x="2" y="2"/>
                      </a:cubicBezTo>
                      <a:lnTo>
                        <a:pt x="2" y="1"/>
                      </a:lnTo>
                      <a:cubicBezTo>
                        <a:pt x="2" y="1"/>
                        <a:pt x="3" y="1"/>
                        <a:pt x="3" y="1"/>
                      </a:cubicBezTo>
                      <a:lnTo>
                        <a:pt x="3" y="2"/>
                      </a:lnTo>
                      <a:close/>
                      <a:moveTo>
                        <a:pt x="2" y="2"/>
                      </a:moveTo>
                      <a:lnTo>
                        <a:pt x="2" y="2"/>
                      </a:lnTo>
                      <a:lnTo>
                        <a:pt x="2" y="1"/>
                      </a:lnTo>
                      <a:lnTo>
                        <a:pt x="2" y="2"/>
                      </a:lnTo>
                      <a:close/>
                      <a:moveTo>
                        <a:pt x="2" y="2"/>
                      </a:moveTo>
                      <a:cubicBezTo>
                        <a:pt x="2" y="2"/>
                        <a:pt x="2" y="2"/>
                        <a:pt x="2" y="2"/>
                      </a:cubicBezTo>
                      <a:lnTo>
                        <a:pt x="1" y="1"/>
                      </a:lnTo>
                      <a:cubicBezTo>
                        <a:pt x="2" y="1"/>
                        <a:pt x="2" y="1"/>
                        <a:pt x="2" y="1"/>
                      </a:cubicBezTo>
                      <a:lnTo>
                        <a:pt x="2" y="2"/>
                      </a:lnTo>
                      <a:close/>
                      <a:moveTo>
                        <a:pt x="2" y="2"/>
                      </a:moveTo>
                      <a:cubicBezTo>
                        <a:pt x="2" y="2"/>
                        <a:pt x="2" y="2"/>
                        <a:pt x="1" y="3"/>
                      </a:cubicBezTo>
                      <a:lnTo>
                        <a:pt x="0" y="2"/>
                      </a:lnTo>
                      <a:cubicBezTo>
                        <a:pt x="0" y="2"/>
                        <a:pt x="1" y="1"/>
                        <a:pt x="1" y="1"/>
                      </a:cubicBezTo>
                      <a:lnTo>
                        <a:pt x="2" y="2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152" name="Freeform 495"/>
                <p:cNvSpPr>
                  <a:spLocks noChangeArrowheads="1"/>
                </p:cNvSpPr>
                <p:nvPr/>
              </p:nvSpPr>
              <p:spPr bwMode="auto">
                <a:xfrm>
                  <a:off x="634" y="3306"/>
                  <a:ext cx="43" cy="4"/>
                </a:xfrm>
                <a:custGeom>
                  <a:avLst/>
                  <a:gdLst>
                    <a:gd name="T0" fmla="*/ 48746 w 32"/>
                    <a:gd name="T1" fmla="*/ 2683 h 3"/>
                    <a:gd name="T2" fmla="*/ 20915 w 32"/>
                    <a:gd name="T3" fmla="*/ 2683 h 3"/>
                    <a:gd name="T4" fmla="*/ 20915 w 32"/>
                    <a:gd name="T5" fmla="*/ 1615 h 3"/>
                    <a:gd name="T6" fmla="*/ 48746 w 32"/>
                    <a:gd name="T7" fmla="*/ 1615 h 3"/>
                    <a:gd name="T8" fmla="*/ 48746 w 32"/>
                    <a:gd name="T9" fmla="*/ 2683 h 3"/>
                    <a:gd name="T10" fmla="*/ 20915 w 32"/>
                    <a:gd name="T11" fmla="*/ 2683 h 3"/>
                    <a:gd name="T12" fmla="*/ 0 w 32"/>
                    <a:gd name="T13" fmla="*/ 4479 h 3"/>
                    <a:gd name="T14" fmla="*/ 0 w 32"/>
                    <a:gd name="T15" fmla="*/ 2683 h 3"/>
                    <a:gd name="T16" fmla="*/ 20915 w 32"/>
                    <a:gd name="T17" fmla="*/ 1615 h 3"/>
                    <a:gd name="T18" fmla="*/ 20915 w 32"/>
                    <a:gd name="T19" fmla="*/ 2683 h 3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32" h="3">
                      <a:moveTo>
                        <a:pt x="32" y="2"/>
                      </a:moveTo>
                      <a:cubicBezTo>
                        <a:pt x="25" y="1"/>
                        <a:pt x="20" y="2"/>
                        <a:pt x="14" y="2"/>
                      </a:cubicBezTo>
                      <a:lnTo>
                        <a:pt x="14" y="1"/>
                      </a:lnTo>
                      <a:cubicBezTo>
                        <a:pt x="20" y="0"/>
                        <a:pt x="25" y="0"/>
                        <a:pt x="32" y="1"/>
                      </a:cubicBezTo>
                      <a:lnTo>
                        <a:pt x="32" y="2"/>
                      </a:lnTo>
                      <a:close/>
                      <a:moveTo>
                        <a:pt x="14" y="2"/>
                      </a:moveTo>
                      <a:cubicBezTo>
                        <a:pt x="10" y="2"/>
                        <a:pt x="6" y="3"/>
                        <a:pt x="0" y="3"/>
                      </a:cubicBezTo>
                      <a:lnTo>
                        <a:pt x="0" y="2"/>
                      </a:lnTo>
                      <a:cubicBezTo>
                        <a:pt x="6" y="2"/>
                        <a:pt x="10" y="1"/>
                        <a:pt x="14" y="1"/>
                      </a:cubicBezTo>
                      <a:lnTo>
                        <a:pt x="14" y="2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153" name="Freeform 496"/>
                <p:cNvSpPr>
                  <a:spLocks noChangeArrowheads="1"/>
                </p:cNvSpPr>
                <p:nvPr/>
              </p:nvSpPr>
              <p:spPr bwMode="auto">
                <a:xfrm>
                  <a:off x="760" y="3225"/>
                  <a:ext cx="64" cy="16"/>
                </a:xfrm>
                <a:custGeom>
                  <a:avLst/>
                  <a:gdLst>
                    <a:gd name="T0" fmla="*/ 0 w 47"/>
                    <a:gd name="T1" fmla="*/ 0 h 10"/>
                    <a:gd name="T2" fmla="*/ 68018 w 47"/>
                    <a:gd name="T3" fmla="*/ 9502 h 10"/>
                    <a:gd name="T4" fmla="*/ 0 w 47"/>
                    <a:gd name="T5" fmla="*/ 0 h 1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47" h="10">
                      <a:moveTo>
                        <a:pt x="0" y="0"/>
                      </a:moveTo>
                      <a:cubicBezTo>
                        <a:pt x="23" y="10"/>
                        <a:pt x="15" y="0"/>
                        <a:pt x="47" y="3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7A7878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154" name="Freeform 497"/>
                <p:cNvSpPr>
                  <a:spLocks noChangeArrowheads="1"/>
                </p:cNvSpPr>
                <p:nvPr/>
              </p:nvSpPr>
              <p:spPr bwMode="auto">
                <a:xfrm>
                  <a:off x="760" y="3225"/>
                  <a:ext cx="64" cy="16"/>
                </a:xfrm>
                <a:custGeom>
                  <a:avLst/>
                  <a:gdLst>
                    <a:gd name="T0" fmla="*/ 0 w 47"/>
                    <a:gd name="T1" fmla="*/ 0 h 10"/>
                    <a:gd name="T2" fmla="*/ 68018 w 47"/>
                    <a:gd name="T3" fmla="*/ 9502 h 10"/>
                    <a:gd name="T4" fmla="*/ 0 60000 65536"/>
                    <a:gd name="T5" fmla="*/ 0 60000 65536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0" t="0" r="r" b="b"/>
                  <a:pathLst>
                    <a:path w="47" h="10">
                      <a:moveTo>
                        <a:pt x="0" y="0"/>
                      </a:moveTo>
                      <a:cubicBezTo>
                        <a:pt x="23" y="10"/>
                        <a:pt x="15" y="0"/>
                        <a:pt x="47" y="3"/>
                      </a:cubicBezTo>
                    </a:path>
                  </a:pathLst>
                </a:custGeom>
                <a:noFill/>
                <a:ln w="9525" cap="sq">
                  <a:solidFill>
                    <a:srgbClr val="C1C0B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155" name="Freeform 498"/>
                <p:cNvSpPr>
                  <a:spLocks noChangeArrowheads="1"/>
                </p:cNvSpPr>
                <p:nvPr/>
              </p:nvSpPr>
              <p:spPr bwMode="auto">
                <a:xfrm>
                  <a:off x="638" y="3265"/>
                  <a:ext cx="51" cy="18"/>
                </a:xfrm>
                <a:custGeom>
                  <a:avLst/>
                  <a:gdLst>
                    <a:gd name="T0" fmla="*/ 48382 w 38"/>
                    <a:gd name="T1" fmla="*/ 20779 h 11"/>
                    <a:gd name="T2" fmla="*/ 16244 w 38"/>
                    <a:gd name="T3" fmla="*/ 20779 h 11"/>
                    <a:gd name="T4" fmla="*/ 0 w 38"/>
                    <a:gd name="T5" fmla="*/ 0 h 11"/>
                    <a:gd name="T6" fmla="*/ 48382 w 38"/>
                    <a:gd name="T7" fmla="*/ 20779 h 11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38" h="11">
                      <a:moveTo>
                        <a:pt x="38" y="5"/>
                      </a:moveTo>
                      <a:cubicBezTo>
                        <a:pt x="25" y="11"/>
                        <a:pt x="16" y="5"/>
                        <a:pt x="13" y="5"/>
                      </a:cubicBezTo>
                      <a:cubicBezTo>
                        <a:pt x="13" y="5"/>
                        <a:pt x="0" y="0"/>
                        <a:pt x="0" y="0"/>
                      </a:cubicBezTo>
                      <a:lnTo>
                        <a:pt x="38" y="5"/>
                      </a:lnTo>
                      <a:close/>
                    </a:path>
                  </a:pathLst>
                </a:custGeom>
                <a:solidFill>
                  <a:srgbClr val="7A7878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156" name="Freeform 499"/>
                <p:cNvSpPr>
                  <a:spLocks noChangeArrowheads="1"/>
                </p:cNvSpPr>
                <p:nvPr/>
              </p:nvSpPr>
              <p:spPr bwMode="auto">
                <a:xfrm>
                  <a:off x="638" y="3265"/>
                  <a:ext cx="51" cy="18"/>
                </a:xfrm>
                <a:custGeom>
                  <a:avLst/>
                  <a:gdLst>
                    <a:gd name="T0" fmla="*/ 48382 w 38"/>
                    <a:gd name="T1" fmla="*/ 20779 h 11"/>
                    <a:gd name="T2" fmla="*/ 16244 w 38"/>
                    <a:gd name="T3" fmla="*/ 20779 h 11"/>
                    <a:gd name="T4" fmla="*/ 0 w 38"/>
                    <a:gd name="T5" fmla="*/ 0 h 11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38" h="11">
                      <a:moveTo>
                        <a:pt x="38" y="5"/>
                      </a:moveTo>
                      <a:cubicBezTo>
                        <a:pt x="25" y="11"/>
                        <a:pt x="16" y="5"/>
                        <a:pt x="13" y="5"/>
                      </a:cubicBezTo>
                      <a:cubicBezTo>
                        <a:pt x="13" y="5"/>
                        <a:pt x="0" y="0"/>
                        <a:pt x="0" y="0"/>
                      </a:cubicBezTo>
                    </a:path>
                  </a:pathLst>
                </a:custGeom>
                <a:noFill/>
                <a:ln w="9525" cap="sq">
                  <a:solidFill>
                    <a:srgbClr val="C1C0B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157" name="Freeform 500"/>
                <p:cNvSpPr>
                  <a:spLocks noChangeArrowheads="1"/>
                </p:cNvSpPr>
                <p:nvPr/>
              </p:nvSpPr>
              <p:spPr bwMode="auto">
                <a:xfrm>
                  <a:off x="638" y="3221"/>
                  <a:ext cx="43" cy="9"/>
                </a:xfrm>
                <a:custGeom>
                  <a:avLst/>
                  <a:gdLst>
                    <a:gd name="T0" fmla="*/ 39494 w 32"/>
                    <a:gd name="T1" fmla="*/ 85270 h 5"/>
                    <a:gd name="T2" fmla="*/ 0 w 32"/>
                    <a:gd name="T3" fmla="*/ 0 h 5"/>
                    <a:gd name="T4" fmla="*/ 0 60000 65536"/>
                    <a:gd name="T5" fmla="*/ 0 60000 65536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0" t="0" r="r" b="b"/>
                  <a:pathLst>
                    <a:path w="32" h="5">
                      <a:moveTo>
                        <a:pt x="32" y="4"/>
                      </a:moveTo>
                      <a:cubicBezTo>
                        <a:pt x="14" y="5"/>
                        <a:pt x="10" y="4"/>
                        <a:pt x="0" y="0"/>
                      </a:cubicBezTo>
                    </a:path>
                  </a:pathLst>
                </a:custGeom>
                <a:noFill/>
                <a:ln w="9525" cap="sq">
                  <a:solidFill>
                    <a:srgbClr val="C1C0B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158" name="Freeform 501"/>
                <p:cNvSpPr>
                  <a:spLocks noChangeArrowheads="1"/>
                </p:cNvSpPr>
                <p:nvPr/>
              </p:nvSpPr>
              <p:spPr bwMode="auto">
                <a:xfrm>
                  <a:off x="633" y="3244"/>
                  <a:ext cx="44" cy="12"/>
                </a:xfrm>
                <a:custGeom>
                  <a:avLst/>
                  <a:gdLst>
                    <a:gd name="T0" fmla="*/ 0 w 33"/>
                    <a:gd name="T1" fmla="*/ 11555 h 8"/>
                    <a:gd name="T2" fmla="*/ 41655 w 33"/>
                    <a:gd name="T3" fmla="*/ 0 h 8"/>
                    <a:gd name="T4" fmla="*/ 0 60000 65536"/>
                    <a:gd name="T5" fmla="*/ 0 60000 65536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0" t="0" r="r" b="b"/>
                  <a:pathLst>
                    <a:path w="33" h="8">
                      <a:moveTo>
                        <a:pt x="0" y="5"/>
                      </a:moveTo>
                      <a:cubicBezTo>
                        <a:pt x="10" y="8"/>
                        <a:pt x="16" y="3"/>
                        <a:pt x="33" y="0"/>
                      </a:cubicBezTo>
                    </a:path>
                  </a:pathLst>
                </a:custGeom>
                <a:noFill/>
                <a:ln w="9525" cap="sq">
                  <a:solidFill>
                    <a:srgbClr val="C1C0B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159" name="Freeform 502"/>
                <p:cNvSpPr>
                  <a:spLocks noChangeArrowheads="1"/>
                </p:cNvSpPr>
                <p:nvPr/>
              </p:nvSpPr>
              <p:spPr bwMode="auto">
                <a:xfrm>
                  <a:off x="661" y="3295"/>
                  <a:ext cx="35" cy="2"/>
                </a:xfrm>
                <a:custGeom>
                  <a:avLst/>
                  <a:gdLst>
                    <a:gd name="T0" fmla="*/ 1613 w 26"/>
                    <a:gd name="T1" fmla="*/ 0 h 2"/>
                    <a:gd name="T2" fmla="*/ 13622 w 26"/>
                    <a:gd name="T3" fmla="*/ 0 h 2"/>
                    <a:gd name="T4" fmla="*/ 13622 w 26"/>
                    <a:gd name="T5" fmla="*/ 210 h 2"/>
                    <a:gd name="T6" fmla="*/ 0 w 26"/>
                    <a:gd name="T7" fmla="*/ 0 h 2"/>
                    <a:gd name="T8" fmla="*/ 1613 w 26"/>
                    <a:gd name="T9" fmla="*/ 0 h 2"/>
                    <a:gd name="T10" fmla="*/ 13622 w 26"/>
                    <a:gd name="T11" fmla="*/ 0 h 2"/>
                    <a:gd name="T12" fmla="*/ 23634 w 26"/>
                    <a:gd name="T13" fmla="*/ 0 h 2"/>
                    <a:gd name="T14" fmla="*/ 22531 w 26"/>
                    <a:gd name="T15" fmla="*/ 210 h 2"/>
                    <a:gd name="T16" fmla="*/ 13622 w 26"/>
                    <a:gd name="T17" fmla="*/ 210 h 2"/>
                    <a:gd name="T18" fmla="*/ 13622 w 26"/>
                    <a:gd name="T19" fmla="*/ 0 h 2"/>
                    <a:gd name="T20" fmla="*/ 23634 w 26"/>
                    <a:gd name="T21" fmla="*/ 0 h 2"/>
                    <a:gd name="T22" fmla="*/ 25321 w 26"/>
                    <a:gd name="T23" fmla="*/ 140 h 2"/>
                    <a:gd name="T24" fmla="*/ 23634 w 26"/>
                    <a:gd name="T25" fmla="*/ 210 h 2"/>
                    <a:gd name="T26" fmla="*/ 23634 w 26"/>
                    <a:gd name="T27" fmla="*/ 140 h 2"/>
                    <a:gd name="T28" fmla="*/ 23634 w 26"/>
                    <a:gd name="T29" fmla="*/ 0 h 2"/>
                    <a:gd name="T30" fmla="*/ 23634 w 26"/>
                    <a:gd name="T31" fmla="*/ 210 h 2"/>
                    <a:gd name="T32" fmla="*/ 23634 w 26"/>
                    <a:gd name="T33" fmla="*/ 140 h 2"/>
                    <a:gd name="T34" fmla="*/ 22531 w 26"/>
                    <a:gd name="T35" fmla="*/ 140 h 2"/>
                    <a:gd name="T36" fmla="*/ 22531 w 26"/>
                    <a:gd name="T37" fmla="*/ 140 h 2"/>
                    <a:gd name="T38" fmla="*/ 23634 w 26"/>
                    <a:gd name="T39" fmla="*/ 210 h 2"/>
                    <a:gd name="T40" fmla="*/ 22531 w 26"/>
                    <a:gd name="T41" fmla="*/ 140 h 2"/>
                    <a:gd name="T42" fmla="*/ 22531 w 26"/>
                    <a:gd name="T43" fmla="*/ 140 h 2"/>
                    <a:gd name="T44" fmla="*/ 23634 w 26"/>
                    <a:gd name="T45" fmla="*/ 140 h 2"/>
                    <a:gd name="T46" fmla="*/ 22531 w 26"/>
                    <a:gd name="T47" fmla="*/ 140 h 2"/>
                    <a:gd name="T48" fmla="*/ 23634 w 26"/>
                    <a:gd name="T49" fmla="*/ 140 h 2"/>
                    <a:gd name="T50" fmla="*/ 30422 w 26"/>
                    <a:gd name="T51" fmla="*/ 0 h 2"/>
                    <a:gd name="T52" fmla="*/ 30422 w 26"/>
                    <a:gd name="T53" fmla="*/ 210 h 2"/>
                    <a:gd name="T54" fmla="*/ 22531 w 26"/>
                    <a:gd name="T55" fmla="*/ 140 h 2"/>
                    <a:gd name="T56" fmla="*/ 23634 w 26"/>
                    <a:gd name="T57" fmla="*/ 140 h 2"/>
                    <a:gd name="T58" fmla="*/ 30422 w 26"/>
                    <a:gd name="T59" fmla="*/ 0 h 2"/>
                    <a:gd name="T60" fmla="*/ 39076 w 26"/>
                    <a:gd name="T61" fmla="*/ 140 h 2"/>
                    <a:gd name="T62" fmla="*/ 37253 w 26"/>
                    <a:gd name="T63" fmla="*/ 210 h 2"/>
                    <a:gd name="T64" fmla="*/ 30422 w 26"/>
                    <a:gd name="T65" fmla="*/ 210 h 2"/>
                    <a:gd name="T66" fmla="*/ 30422 w 26"/>
                    <a:gd name="T67" fmla="*/ 0 h 2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</a:gdLst>
                  <a:ahLst/>
                  <a:cxnLst>
                    <a:cxn ang="T68">
                      <a:pos x="T0" y="T1"/>
                    </a:cxn>
                    <a:cxn ang="T69">
                      <a:pos x="T2" y="T3"/>
                    </a:cxn>
                    <a:cxn ang="T70">
                      <a:pos x="T4" y="T5"/>
                    </a:cxn>
                    <a:cxn ang="T71">
                      <a:pos x="T6" y="T7"/>
                    </a:cxn>
                    <a:cxn ang="T72">
                      <a:pos x="T8" y="T9"/>
                    </a:cxn>
                    <a:cxn ang="T73">
                      <a:pos x="T10" y="T11"/>
                    </a:cxn>
                    <a:cxn ang="T74">
                      <a:pos x="T12" y="T13"/>
                    </a:cxn>
                    <a:cxn ang="T75">
                      <a:pos x="T14" y="T15"/>
                    </a:cxn>
                    <a:cxn ang="T76">
                      <a:pos x="T16" y="T17"/>
                    </a:cxn>
                    <a:cxn ang="T77">
                      <a:pos x="T18" y="T19"/>
                    </a:cxn>
                    <a:cxn ang="T78">
                      <a:pos x="T20" y="T21"/>
                    </a:cxn>
                    <a:cxn ang="T79">
                      <a:pos x="T22" y="T23"/>
                    </a:cxn>
                    <a:cxn ang="T80">
                      <a:pos x="T24" y="T25"/>
                    </a:cxn>
                    <a:cxn ang="T81">
                      <a:pos x="T26" y="T27"/>
                    </a:cxn>
                    <a:cxn ang="T82">
                      <a:pos x="T28" y="T29"/>
                    </a:cxn>
                    <a:cxn ang="T83">
                      <a:pos x="T30" y="T31"/>
                    </a:cxn>
                    <a:cxn ang="T84">
                      <a:pos x="T32" y="T33"/>
                    </a:cxn>
                    <a:cxn ang="T85">
                      <a:pos x="T34" y="T35"/>
                    </a:cxn>
                    <a:cxn ang="T86">
                      <a:pos x="T36" y="T37"/>
                    </a:cxn>
                    <a:cxn ang="T87">
                      <a:pos x="T38" y="T39"/>
                    </a:cxn>
                    <a:cxn ang="T88">
                      <a:pos x="T40" y="T41"/>
                    </a:cxn>
                    <a:cxn ang="T89">
                      <a:pos x="T42" y="T43"/>
                    </a:cxn>
                    <a:cxn ang="T90">
                      <a:pos x="T44" y="T45"/>
                    </a:cxn>
                    <a:cxn ang="T91">
                      <a:pos x="T46" y="T47"/>
                    </a:cxn>
                    <a:cxn ang="T92">
                      <a:pos x="T48" y="T49"/>
                    </a:cxn>
                    <a:cxn ang="T93">
                      <a:pos x="T50" y="T51"/>
                    </a:cxn>
                    <a:cxn ang="T94">
                      <a:pos x="T52" y="T53"/>
                    </a:cxn>
                    <a:cxn ang="T95">
                      <a:pos x="T54" y="T55"/>
                    </a:cxn>
                    <a:cxn ang="T96">
                      <a:pos x="T56" y="T57"/>
                    </a:cxn>
                    <a:cxn ang="T97">
                      <a:pos x="T58" y="T59"/>
                    </a:cxn>
                    <a:cxn ang="T98">
                      <a:pos x="T60" y="T61"/>
                    </a:cxn>
                    <a:cxn ang="T99">
                      <a:pos x="T62" y="T63"/>
                    </a:cxn>
                    <a:cxn ang="T100">
                      <a:pos x="T64" y="T65"/>
                    </a:cxn>
                    <a:cxn ang="T101">
                      <a:pos x="T66" y="T67"/>
                    </a:cxn>
                  </a:cxnLst>
                  <a:rect l="0" t="0" r="r" b="b"/>
                  <a:pathLst>
                    <a:path w="26" h="2">
                      <a:moveTo>
                        <a:pt x="1" y="0"/>
                      </a:moveTo>
                      <a:cubicBezTo>
                        <a:pt x="2" y="1"/>
                        <a:pt x="5" y="1"/>
                        <a:pt x="9" y="0"/>
                      </a:cubicBezTo>
                      <a:lnTo>
                        <a:pt x="9" y="2"/>
                      </a:lnTo>
                      <a:cubicBezTo>
                        <a:pt x="4" y="2"/>
                        <a:pt x="0" y="2"/>
                        <a:pt x="0" y="0"/>
                      </a:cubicBezTo>
                      <a:lnTo>
                        <a:pt x="1" y="0"/>
                      </a:lnTo>
                      <a:close/>
                      <a:moveTo>
                        <a:pt x="9" y="0"/>
                      </a:moveTo>
                      <a:cubicBezTo>
                        <a:pt x="11" y="0"/>
                        <a:pt x="14" y="0"/>
                        <a:pt x="16" y="0"/>
                      </a:cubicBezTo>
                      <a:lnTo>
                        <a:pt x="15" y="2"/>
                      </a:lnTo>
                      <a:cubicBezTo>
                        <a:pt x="14" y="1"/>
                        <a:pt x="11" y="1"/>
                        <a:pt x="9" y="2"/>
                      </a:cubicBezTo>
                      <a:lnTo>
                        <a:pt x="9" y="0"/>
                      </a:lnTo>
                      <a:close/>
                      <a:moveTo>
                        <a:pt x="16" y="0"/>
                      </a:moveTo>
                      <a:lnTo>
                        <a:pt x="17" y="1"/>
                      </a:lnTo>
                      <a:lnTo>
                        <a:pt x="16" y="2"/>
                      </a:lnTo>
                      <a:lnTo>
                        <a:pt x="16" y="1"/>
                      </a:lnTo>
                      <a:lnTo>
                        <a:pt x="16" y="0"/>
                      </a:lnTo>
                      <a:close/>
                      <a:moveTo>
                        <a:pt x="16" y="2"/>
                      </a:moveTo>
                      <a:cubicBezTo>
                        <a:pt x="16" y="2"/>
                        <a:pt x="16" y="0"/>
                        <a:pt x="16" y="1"/>
                      </a:cubicBezTo>
                      <a:lnTo>
                        <a:pt x="15" y="1"/>
                      </a:lnTo>
                      <a:cubicBezTo>
                        <a:pt x="15" y="1"/>
                        <a:pt x="15" y="1"/>
                        <a:pt x="15" y="1"/>
                      </a:cubicBezTo>
                      <a:lnTo>
                        <a:pt x="16" y="2"/>
                      </a:lnTo>
                      <a:close/>
                      <a:moveTo>
                        <a:pt x="15" y="1"/>
                      </a:moveTo>
                      <a:lnTo>
                        <a:pt x="15" y="1"/>
                      </a:lnTo>
                      <a:lnTo>
                        <a:pt x="16" y="1"/>
                      </a:lnTo>
                      <a:lnTo>
                        <a:pt x="15" y="1"/>
                      </a:lnTo>
                      <a:close/>
                      <a:moveTo>
                        <a:pt x="16" y="1"/>
                      </a:moveTo>
                      <a:cubicBezTo>
                        <a:pt x="16" y="1"/>
                        <a:pt x="18" y="1"/>
                        <a:pt x="20" y="0"/>
                      </a:cubicBezTo>
                      <a:lnTo>
                        <a:pt x="20" y="2"/>
                      </a:lnTo>
                      <a:cubicBezTo>
                        <a:pt x="18" y="2"/>
                        <a:pt x="15" y="2"/>
                        <a:pt x="15" y="1"/>
                      </a:cubicBezTo>
                      <a:lnTo>
                        <a:pt x="16" y="1"/>
                      </a:lnTo>
                      <a:close/>
                      <a:moveTo>
                        <a:pt x="20" y="0"/>
                      </a:moveTo>
                      <a:cubicBezTo>
                        <a:pt x="23" y="0"/>
                        <a:pt x="26" y="0"/>
                        <a:pt x="26" y="1"/>
                      </a:cubicBezTo>
                      <a:lnTo>
                        <a:pt x="25" y="2"/>
                      </a:lnTo>
                      <a:cubicBezTo>
                        <a:pt x="25" y="1"/>
                        <a:pt x="23" y="2"/>
                        <a:pt x="20" y="2"/>
                      </a:cubicBezTo>
                      <a:lnTo>
                        <a:pt x="20" y="0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160" name="Freeform 503"/>
                <p:cNvSpPr>
                  <a:spLocks noChangeArrowheads="1"/>
                </p:cNvSpPr>
                <p:nvPr/>
              </p:nvSpPr>
              <p:spPr bwMode="auto">
                <a:xfrm>
                  <a:off x="647" y="3639"/>
                  <a:ext cx="35" cy="16"/>
                </a:xfrm>
                <a:custGeom>
                  <a:avLst/>
                  <a:gdLst>
                    <a:gd name="T0" fmla="*/ 0 w 26"/>
                    <a:gd name="T1" fmla="*/ 0 h 10"/>
                    <a:gd name="T2" fmla="*/ 18393 w 26"/>
                    <a:gd name="T3" fmla="*/ 5939 h 10"/>
                    <a:gd name="T4" fmla="*/ 27588 w 26"/>
                    <a:gd name="T5" fmla="*/ 9502 h 10"/>
                    <a:gd name="T6" fmla="*/ 39076 w 26"/>
                    <a:gd name="T7" fmla="*/ 30114 h 10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26" h="10">
                      <a:moveTo>
                        <a:pt x="0" y="0"/>
                      </a:moveTo>
                      <a:cubicBezTo>
                        <a:pt x="8" y="2"/>
                        <a:pt x="2" y="1"/>
                        <a:pt x="12" y="2"/>
                      </a:cubicBezTo>
                      <a:cubicBezTo>
                        <a:pt x="14" y="2"/>
                        <a:pt x="17" y="2"/>
                        <a:pt x="18" y="3"/>
                      </a:cubicBezTo>
                      <a:cubicBezTo>
                        <a:pt x="22" y="5"/>
                        <a:pt x="20" y="9"/>
                        <a:pt x="26" y="10"/>
                      </a:cubicBezTo>
                    </a:path>
                  </a:pathLst>
                </a:custGeom>
                <a:noFill/>
                <a:ln w="9525" cap="sq">
                  <a:solidFill>
                    <a:srgbClr val="C1C0B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161" name="Freeform 504"/>
                <p:cNvSpPr>
                  <a:spLocks noChangeArrowheads="1"/>
                </p:cNvSpPr>
                <p:nvPr/>
              </p:nvSpPr>
              <p:spPr bwMode="auto">
                <a:xfrm>
                  <a:off x="649" y="3615"/>
                  <a:ext cx="36" cy="7"/>
                </a:xfrm>
                <a:custGeom>
                  <a:avLst/>
                  <a:gdLst>
                    <a:gd name="T0" fmla="*/ 32720 w 27"/>
                    <a:gd name="T1" fmla="*/ 6819 h 5"/>
                    <a:gd name="T2" fmla="*/ 13161 w 27"/>
                    <a:gd name="T3" fmla="*/ 4262 h 5"/>
                    <a:gd name="T4" fmla="*/ 13161 w 27"/>
                    <a:gd name="T5" fmla="*/ 1662 h 5"/>
                    <a:gd name="T6" fmla="*/ 32720 w 27"/>
                    <a:gd name="T7" fmla="*/ 4262 h 5"/>
                    <a:gd name="T8" fmla="*/ 32720 w 27"/>
                    <a:gd name="T9" fmla="*/ 6819 h 5"/>
                    <a:gd name="T10" fmla="*/ 13161 w 27"/>
                    <a:gd name="T11" fmla="*/ 4262 h 5"/>
                    <a:gd name="T12" fmla="*/ 7180 w 27"/>
                    <a:gd name="T13" fmla="*/ 2667 h 5"/>
                    <a:gd name="T14" fmla="*/ 7180 w 27"/>
                    <a:gd name="T15" fmla="*/ 0 h 5"/>
                    <a:gd name="T16" fmla="*/ 13161 w 27"/>
                    <a:gd name="T17" fmla="*/ 1662 h 5"/>
                    <a:gd name="T18" fmla="*/ 13161 w 27"/>
                    <a:gd name="T19" fmla="*/ 4262 h 5"/>
                    <a:gd name="T20" fmla="*/ 7180 w 27"/>
                    <a:gd name="T21" fmla="*/ 0 h 5"/>
                    <a:gd name="T22" fmla="*/ 7180 w 27"/>
                    <a:gd name="T23" fmla="*/ 0 h 5"/>
                    <a:gd name="T24" fmla="*/ 7180 w 27"/>
                    <a:gd name="T25" fmla="*/ 0 h 5"/>
                    <a:gd name="T26" fmla="*/ 7180 w 27"/>
                    <a:gd name="T27" fmla="*/ 1662 h 5"/>
                    <a:gd name="T28" fmla="*/ 7180 w 27"/>
                    <a:gd name="T29" fmla="*/ 0 h 5"/>
                    <a:gd name="T30" fmla="*/ 7180 w 27"/>
                    <a:gd name="T31" fmla="*/ 2667 h 5"/>
                    <a:gd name="T32" fmla="*/ 7180 w 27"/>
                    <a:gd name="T33" fmla="*/ 2667 h 5"/>
                    <a:gd name="T34" fmla="*/ 7180 w 27"/>
                    <a:gd name="T35" fmla="*/ 0 h 5"/>
                    <a:gd name="T36" fmla="*/ 7180 w 27"/>
                    <a:gd name="T37" fmla="*/ 0 h 5"/>
                    <a:gd name="T38" fmla="*/ 7180 w 27"/>
                    <a:gd name="T39" fmla="*/ 2667 h 5"/>
                    <a:gd name="T40" fmla="*/ 7180 w 27"/>
                    <a:gd name="T41" fmla="*/ 0 h 5"/>
                    <a:gd name="T42" fmla="*/ 7180 w 27"/>
                    <a:gd name="T43" fmla="*/ 0 h 5"/>
                    <a:gd name="T44" fmla="*/ 7180 w 27"/>
                    <a:gd name="T45" fmla="*/ 1662 h 5"/>
                    <a:gd name="T46" fmla="*/ 7180 w 27"/>
                    <a:gd name="T47" fmla="*/ 0 h 5"/>
                    <a:gd name="T48" fmla="*/ 7180 w 27"/>
                    <a:gd name="T49" fmla="*/ 2667 h 5"/>
                    <a:gd name="T50" fmla="*/ 4956 w 27"/>
                    <a:gd name="T51" fmla="*/ 2667 h 5"/>
                    <a:gd name="T52" fmla="*/ 4956 w 27"/>
                    <a:gd name="T53" fmla="*/ 1662 h 5"/>
                    <a:gd name="T54" fmla="*/ 7180 w 27"/>
                    <a:gd name="T55" fmla="*/ 0 h 5"/>
                    <a:gd name="T56" fmla="*/ 7180 w 27"/>
                    <a:gd name="T57" fmla="*/ 2667 h 5"/>
                    <a:gd name="T58" fmla="*/ 4956 w 27"/>
                    <a:gd name="T59" fmla="*/ 2667 h 5"/>
                    <a:gd name="T60" fmla="*/ 0 w 27"/>
                    <a:gd name="T61" fmla="*/ 2667 h 5"/>
                    <a:gd name="T62" fmla="*/ 0 w 27"/>
                    <a:gd name="T63" fmla="*/ 1662 h 5"/>
                    <a:gd name="T64" fmla="*/ 4956 w 27"/>
                    <a:gd name="T65" fmla="*/ 1662 h 5"/>
                    <a:gd name="T66" fmla="*/ 4956 w 27"/>
                    <a:gd name="T67" fmla="*/ 2667 h 5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</a:gdLst>
                  <a:ahLst/>
                  <a:cxnLst>
                    <a:cxn ang="T68">
                      <a:pos x="T0" y="T1"/>
                    </a:cxn>
                    <a:cxn ang="T69">
                      <a:pos x="T2" y="T3"/>
                    </a:cxn>
                    <a:cxn ang="T70">
                      <a:pos x="T4" y="T5"/>
                    </a:cxn>
                    <a:cxn ang="T71">
                      <a:pos x="T6" y="T7"/>
                    </a:cxn>
                    <a:cxn ang="T72">
                      <a:pos x="T8" y="T9"/>
                    </a:cxn>
                    <a:cxn ang="T73">
                      <a:pos x="T10" y="T11"/>
                    </a:cxn>
                    <a:cxn ang="T74">
                      <a:pos x="T12" y="T13"/>
                    </a:cxn>
                    <a:cxn ang="T75">
                      <a:pos x="T14" y="T15"/>
                    </a:cxn>
                    <a:cxn ang="T76">
                      <a:pos x="T16" y="T17"/>
                    </a:cxn>
                    <a:cxn ang="T77">
                      <a:pos x="T18" y="T19"/>
                    </a:cxn>
                    <a:cxn ang="T78">
                      <a:pos x="T20" y="T21"/>
                    </a:cxn>
                    <a:cxn ang="T79">
                      <a:pos x="T22" y="T23"/>
                    </a:cxn>
                    <a:cxn ang="T80">
                      <a:pos x="T24" y="T25"/>
                    </a:cxn>
                    <a:cxn ang="T81">
                      <a:pos x="T26" y="T27"/>
                    </a:cxn>
                    <a:cxn ang="T82">
                      <a:pos x="T28" y="T29"/>
                    </a:cxn>
                    <a:cxn ang="T83">
                      <a:pos x="T30" y="T31"/>
                    </a:cxn>
                    <a:cxn ang="T84">
                      <a:pos x="T32" y="T33"/>
                    </a:cxn>
                    <a:cxn ang="T85">
                      <a:pos x="T34" y="T35"/>
                    </a:cxn>
                    <a:cxn ang="T86">
                      <a:pos x="T36" y="T37"/>
                    </a:cxn>
                    <a:cxn ang="T87">
                      <a:pos x="T38" y="T39"/>
                    </a:cxn>
                    <a:cxn ang="T88">
                      <a:pos x="T40" y="T41"/>
                    </a:cxn>
                    <a:cxn ang="T89">
                      <a:pos x="T42" y="T43"/>
                    </a:cxn>
                    <a:cxn ang="T90">
                      <a:pos x="T44" y="T45"/>
                    </a:cxn>
                    <a:cxn ang="T91">
                      <a:pos x="T46" y="T47"/>
                    </a:cxn>
                    <a:cxn ang="T92">
                      <a:pos x="T48" y="T49"/>
                    </a:cxn>
                    <a:cxn ang="T93">
                      <a:pos x="T50" y="T51"/>
                    </a:cxn>
                    <a:cxn ang="T94">
                      <a:pos x="T52" y="T53"/>
                    </a:cxn>
                    <a:cxn ang="T95">
                      <a:pos x="T54" y="T55"/>
                    </a:cxn>
                    <a:cxn ang="T96">
                      <a:pos x="T56" y="T57"/>
                    </a:cxn>
                    <a:cxn ang="T97">
                      <a:pos x="T58" y="T59"/>
                    </a:cxn>
                    <a:cxn ang="T98">
                      <a:pos x="T60" y="T61"/>
                    </a:cxn>
                    <a:cxn ang="T99">
                      <a:pos x="T62" y="T63"/>
                    </a:cxn>
                    <a:cxn ang="T100">
                      <a:pos x="T64" y="T65"/>
                    </a:cxn>
                    <a:cxn ang="T101">
                      <a:pos x="T66" y="T67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cubicBezTo>
                        <a:pt x="21" y="4"/>
                        <a:pt x="16" y="3"/>
                        <a:pt x="11" y="3"/>
                      </a:cubicBezTo>
                      <a:lnTo>
                        <a:pt x="11" y="1"/>
                      </a:lnTo>
                      <a:cubicBezTo>
                        <a:pt x="16" y="2"/>
                        <a:pt x="21" y="3"/>
                        <a:pt x="27" y="3"/>
                      </a:cubicBezTo>
                      <a:lnTo>
                        <a:pt x="27" y="5"/>
                      </a:lnTo>
                      <a:close/>
                      <a:moveTo>
                        <a:pt x="11" y="3"/>
                      </a:moveTo>
                      <a:cubicBezTo>
                        <a:pt x="9" y="2"/>
                        <a:pt x="7" y="2"/>
                        <a:pt x="6" y="2"/>
                      </a:cubicBezTo>
                      <a:lnTo>
                        <a:pt x="6" y="0"/>
                      </a:lnTo>
                      <a:cubicBezTo>
                        <a:pt x="8" y="1"/>
                        <a:pt x="10" y="1"/>
                        <a:pt x="11" y="1"/>
                      </a:cubicBezTo>
                      <a:lnTo>
                        <a:pt x="11" y="3"/>
                      </a:lnTo>
                      <a:close/>
                      <a:moveTo>
                        <a:pt x="6" y="0"/>
                      </a:moveTo>
                      <a:lnTo>
                        <a:pt x="6" y="0"/>
                      </a:lnTo>
                      <a:lnTo>
                        <a:pt x="6" y="1"/>
                      </a:lnTo>
                      <a:lnTo>
                        <a:pt x="6" y="0"/>
                      </a:lnTo>
                      <a:close/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6" y="0"/>
                      </a:lnTo>
                      <a:lnTo>
                        <a:pt x="6" y="2"/>
                      </a:lnTo>
                      <a:close/>
                      <a:moveTo>
                        <a:pt x="6" y="0"/>
                      </a:moveTo>
                      <a:lnTo>
                        <a:pt x="6" y="0"/>
                      </a:lnTo>
                      <a:lnTo>
                        <a:pt x="6" y="1"/>
                      </a:lnTo>
                      <a:lnTo>
                        <a:pt x="6" y="0"/>
                      </a:lnTo>
                      <a:close/>
                      <a:moveTo>
                        <a:pt x="6" y="2"/>
                      </a:moveTo>
                      <a:cubicBezTo>
                        <a:pt x="5" y="2"/>
                        <a:pt x="5" y="2"/>
                        <a:pt x="4" y="2"/>
                      </a:cubicBezTo>
                      <a:lnTo>
                        <a:pt x="4" y="1"/>
                      </a:lnTo>
                      <a:cubicBezTo>
                        <a:pt x="4" y="1"/>
                        <a:pt x="5" y="0"/>
                        <a:pt x="6" y="0"/>
                      </a:cubicBezTo>
                      <a:lnTo>
                        <a:pt x="6" y="2"/>
                      </a:lnTo>
                      <a:close/>
                      <a:moveTo>
                        <a:pt x="4" y="2"/>
                      </a:moveTo>
                      <a:cubicBezTo>
                        <a:pt x="3" y="2"/>
                        <a:pt x="1" y="3"/>
                        <a:pt x="0" y="2"/>
                      </a:cubicBezTo>
                      <a:lnTo>
                        <a:pt x="0" y="1"/>
                      </a:lnTo>
                      <a:cubicBezTo>
                        <a:pt x="1" y="1"/>
                        <a:pt x="3" y="1"/>
                        <a:pt x="4" y="1"/>
                      </a:cubicBezTo>
                      <a:lnTo>
                        <a:pt x="4" y="2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162" name="Freeform 505"/>
                <p:cNvSpPr>
                  <a:spLocks noChangeArrowheads="1"/>
                </p:cNvSpPr>
                <p:nvPr/>
              </p:nvSpPr>
              <p:spPr bwMode="auto">
                <a:xfrm>
                  <a:off x="644" y="3592"/>
                  <a:ext cx="43" cy="10"/>
                </a:xfrm>
                <a:custGeom>
                  <a:avLst/>
                  <a:gdLst>
                    <a:gd name="T0" fmla="*/ 48746 w 32"/>
                    <a:gd name="T1" fmla="*/ 25292 h 6"/>
                    <a:gd name="T2" fmla="*/ 0 w 32"/>
                    <a:gd name="T3" fmla="*/ 0 h 6"/>
                    <a:gd name="T4" fmla="*/ 0 60000 65536"/>
                    <a:gd name="T5" fmla="*/ 0 60000 65536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0" t="0" r="r" b="b"/>
                  <a:pathLst>
                    <a:path w="32" h="6">
                      <a:moveTo>
                        <a:pt x="32" y="4"/>
                      </a:moveTo>
                      <a:cubicBezTo>
                        <a:pt x="14" y="6"/>
                        <a:pt x="11" y="4"/>
                        <a:pt x="0" y="0"/>
                      </a:cubicBezTo>
                    </a:path>
                  </a:pathLst>
                </a:custGeom>
                <a:noFill/>
                <a:ln w="9525" cap="sq">
                  <a:solidFill>
                    <a:srgbClr val="C1C0B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163" name="Freeform 506"/>
                <p:cNvSpPr>
                  <a:spLocks noChangeArrowheads="1"/>
                </p:cNvSpPr>
                <p:nvPr/>
              </p:nvSpPr>
              <p:spPr bwMode="auto">
                <a:xfrm>
                  <a:off x="653" y="3665"/>
                  <a:ext cx="87" cy="17"/>
                </a:xfrm>
                <a:custGeom>
                  <a:avLst/>
                  <a:gdLst>
                    <a:gd name="T0" fmla="*/ 0 w 64"/>
                    <a:gd name="T1" fmla="*/ 69166 h 10"/>
                    <a:gd name="T2" fmla="*/ 22137 w 64"/>
                    <a:gd name="T3" fmla="*/ 44030 h 10"/>
                    <a:gd name="T4" fmla="*/ 23403 w 64"/>
                    <a:gd name="T5" fmla="*/ 48419 h 10"/>
                    <a:gd name="T6" fmla="*/ 0 w 64"/>
                    <a:gd name="T7" fmla="*/ 82312 h 10"/>
                    <a:gd name="T8" fmla="*/ 0 w 64"/>
                    <a:gd name="T9" fmla="*/ 69166 h 10"/>
                    <a:gd name="T10" fmla="*/ 22137 w 64"/>
                    <a:gd name="T11" fmla="*/ 44030 h 10"/>
                    <a:gd name="T12" fmla="*/ 43451 w 64"/>
                    <a:gd name="T13" fmla="*/ 15235 h 10"/>
                    <a:gd name="T14" fmla="*/ 43451 w 64"/>
                    <a:gd name="T15" fmla="*/ 25900 h 10"/>
                    <a:gd name="T16" fmla="*/ 23403 w 64"/>
                    <a:gd name="T17" fmla="*/ 48419 h 10"/>
                    <a:gd name="T18" fmla="*/ 22137 w 64"/>
                    <a:gd name="T19" fmla="*/ 44030 h 10"/>
                    <a:gd name="T20" fmla="*/ 43451 w 64"/>
                    <a:gd name="T21" fmla="*/ 15235 h 10"/>
                    <a:gd name="T22" fmla="*/ 43451 w 64"/>
                    <a:gd name="T23" fmla="*/ 15235 h 10"/>
                    <a:gd name="T24" fmla="*/ 43451 w 64"/>
                    <a:gd name="T25" fmla="*/ 15235 h 10"/>
                    <a:gd name="T26" fmla="*/ 43451 w 64"/>
                    <a:gd name="T27" fmla="*/ 25900 h 10"/>
                    <a:gd name="T28" fmla="*/ 43451 w 64"/>
                    <a:gd name="T29" fmla="*/ 15235 h 10"/>
                    <a:gd name="T30" fmla="*/ 43451 w 64"/>
                    <a:gd name="T31" fmla="*/ 15235 h 10"/>
                    <a:gd name="T32" fmla="*/ 43451 w 64"/>
                    <a:gd name="T33" fmla="*/ 15235 h 10"/>
                    <a:gd name="T34" fmla="*/ 43451 w 64"/>
                    <a:gd name="T35" fmla="*/ 25900 h 10"/>
                    <a:gd name="T36" fmla="*/ 43451 w 64"/>
                    <a:gd name="T37" fmla="*/ 25900 h 10"/>
                    <a:gd name="T38" fmla="*/ 43451 w 64"/>
                    <a:gd name="T39" fmla="*/ 15235 h 10"/>
                    <a:gd name="T40" fmla="*/ 43451 w 64"/>
                    <a:gd name="T41" fmla="*/ 25900 h 10"/>
                    <a:gd name="T42" fmla="*/ 43451 w 64"/>
                    <a:gd name="T43" fmla="*/ 25900 h 10"/>
                    <a:gd name="T44" fmla="*/ 43451 w 64"/>
                    <a:gd name="T45" fmla="*/ 25900 h 10"/>
                    <a:gd name="T46" fmla="*/ 43451 w 64"/>
                    <a:gd name="T47" fmla="*/ 15235 h 10"/>
                    <a:gd name="T48" fmla="*/ 52676 w 64"/>
                    <a:gd name="T49" fmla="*/ 8962 h 10"/>
                    <a:gd name="T50" fmla="*/ 52676 w 64"/>
                    <a:gd name="T51" fmla="*/ 15235 h 10"/>
                    <a:gd name="T52" fmla="*/ 43451 w 64"/>
                    <a:gd name="T53" fmla="*/ 25900 h 10"/>
                    <a:gd name="T54" fmla="*/ 43451 w 64"/>
                    <a:gd name="T55" fmla="*/ 15235 h 10"/>
                    <a:gd name="T56" fmla="*/ 52676 w 64"/>
                    <a:gd name="T57" fmla="*/ 8962 h 10"/>
                    <a:gd name="T58" fmla="*/ 62995 w 64"/>
                    <a:gd name="T59" fmla="*/ 0 h 10"/>
                    <a:gd name="T60" fmla="*/ 61456 w 64"/>
                    <a:gd name="T61" fmla="*/ 8962 h 10"/>
                    <a:gd name="T62" fmla="*/ 52676 w 64"/>
                    <a:gd name="T63" fmla="*/ 15235 h 10"/>
                    <a:gd name="T64" fmla="*/ 52676 w 64"/>
                    <a:gd name="T65" fmla="*/ 8962 h 10"/>
                    <a:gd name="T66" fmla="*/ 61456 w 64"/>
                    <a:gd name="T67" fmla="*/ 8962 h 10"/>
                    <a:gd name="T68" fmla="*/ 61456 w 64"/>
                    <a:gd name="T69" fmla="*/ 15235 h 10"/>
                    <a:gd name="T70" fmla="*/ 61456 w 64"/>
                    <a:gd name="T71" fmla="*/ 8962 h 10"/>
                    <a:gd name="T72" fmla="*/ 61456 w 64"/>
                    <a:gd name="T73" fmla="*/ 8962 h 10"/>
                    <a:gd name="T74" fmla="*/ 61456 w 64"/>
                    <a:gd name="T75" fmla="*/ 0 h 10"/>
                    <a:gd name="T76" fmla="*/ 77942 w 64"/>
                    <a:gd name="T77" fmla="*/ 15235 h 10"/>
                    <a:gd name="T78" fmla="*/ 77942 w 64"/>
                    <a:gd name="T79" fmla="*/ 25900 h 10"/>
                    <a:gd name="T80" fmla="*/ 61456 w 64"/>
                    <a:gd name="T81" fmla="*/ 8962 h 10"/>
                    <a:gd name="T82" fmla="*/ 61456 w 64"/>
                    <a:gd name="T83" fmla="*/ 0 h 10"/>
                    <a:gd name="T84" fmla="*/ 77942 w 64"/>
                    <a:gd name="T85" fmla="*/ 15235 h 10"/>
                    <a:gd name="T86" fmla="*/ 91652 w 64"/>
                    <a:gd name="T87" fmla="*/ 33895 h 10"/>
                    <a:gd name="T88" fmla="*/ 93554 w 64"/>
                    <a:gd name="T89" fmla="*/ 44030 h 10"/>
                    <a:gd name="T90" fmla="*/ 77942 w 64"/>
                    <a:gd name="T91" fmla="*/ 25900 h 10"/>
                    <a:gd name="T92" fmla="*/ 77942 w 64"/>
                    <a:gd name="T93" fmla="*/ 15235 h 10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</a:gdLst>
                  <a:ahLst/>
                  <a:cxnLst>
                    <a:cxn ang="T94">
                      <a:pos x="T0" y="T1"/>
                    </a:cxn>
                    <a:cxn ang="T95">
                      <a:pos x="T2" y="T3"/>
                    </a:cxn>
                    <a:cxn ang="T96">
                      <a:pos x="T4" y="T5"/>
                    </a:cxn>
                    <a:cxn ang="T97">
                      <a:pos x="T6" y="T7"/>
                    </a:cxn>
                    <a:cxn ang="T98">
                      <a:pos x="T8" y="T9"/>
                    </a:cxn>
                    <a:cxn ang="T99">
                      <a:pos x="T10" y="T11"/>
                    </a:cxn>
                    <a:cxn ang="T100">
                      <a:pos x="T12" y="T13"/>
                    </a:cxn>
                    <a:cxn ang="T101">
                      <a:pos x="T14" y="T15"/>
                    </a:cxn>
                    <a:cxn ang="T102">
                      <a:pos x="T16" y="T17"/>
                    </a:cxn>
                    <a:cxn ang="T103">
                      <a:pos x="T18" y="T19"/>
                    </a:cxn>
                    <a:cxn ang="T104">
                      <a:pos x="T20" y="T21"/>
                    </a:cxn>
                    <a:cxn ang="T105">
                      <a:pos x="T22" y="T23"/>
                    </a:cxn>
                    <a:cxn ang="T106">
                      <a:pos x="T24" y="T25"/>
                    </a:cxn>
                    <a:cxn ang="T107">
                      <a:pos x="T26" y="T27"/>
                    </a:cxn>
                    <a:cxn ang="T108">
                      <a:pos x="T28" y="T29"/>
                    </a:cxn>
                    <a:cxn ang="T109">
                      <a:pos x="T30" y="T31"/>
                    </a:cxn>
                    <a:cxn ang="T110">
                      <a:pos x="T32" y="T33"/>
                    </a:cxn>
                    <a:cxn ang="T111">
                      <a:pos x="T34" y="T35"/>
                    </a:cxn>
                    <a:cxn ang="T112">
                      <a:pos x="T36" y="T37"/>
                    </a:cxn>
                    <a:cxn ang="T113">
                      <a:pos x="T38" y="T39"/>
                    </a:cxn>
                    <a:cxn ang="T114">
                      <a:pos x="T40" y="T41"/>
                    </a:cxn>
                    <a:cxn ang="T115">
                      <a:pos x="T42" y="T43"/>
                    </a:cxn>
                    <a:cxn ang="T116">
                      <a:pos x="T44" y="T45"/>
                    </a:cxn>
                    <a:cxn ang="T117">
                      <a:pos x="T46" y="T47"/>
                    </a:cxn>
                    <a:cxn ang="T118">
                      <a:pos x="T48" y="T49"/>
                    </a:cxn>
                    <a:cxn ang="T119">
                      <a:pos x="T50" y="T51"/>
                    </a:cxn>
                    <a:cxn ang="T120">
                      <a:pos x="T52" y="T53"/>
                    </a:cxn>
                    <a:cxn ang="T121">
                      <a:pos x="T54" y="T55"/>
                    </a:cxn>
                    <a:cxn ang="T122">
                      <a:pos x="T56" y="T57"/>
                    </a:cxn>
                    <a:cxn ang="T123">
                      <a:pos x="T58" y="T59"/>
                    </a:cxn>
                    <a:cxn ang="T124">
                      <a:pos x="T60" y="T61"/>
                    </a:cxn>
                    <a:cxn ang="T125">
                      <a:pos x="T62" y="T63"/>
                    </a:cxn>
                    <a:cxn ang="T126">
                      <a:pos x="T64" y="T65"/>
                    </a:cxn>
                    <a:cxn ang="T127">
                      <a:pos x="T66" y="T67"/>
                    </a:cxn>
                    <a:cxn ang="T128">
                      <a:pos x="T68" y="T69"/>
                    </a:cxn>
                    <a:cxn ang="T129">
                      <a:pos x="T70" y="T71"/>
                    </a:cxn>
                    <a:cxn ang="T130">
                      <a:pos x="T72" y="T73"/>
                    </a:cxn>
                    <a:cxn ang="T131">
                      <a:pos x="T74" y="T75"/>
                    </a:cxn>
                    <a:cxn ang="T132">
                      <a:pos x="T76" y="T77"/>
                    </a:cxn>
                    <a:cxn ang="T133">
                      <a:pos x="T78" y="T79"/>
                    </a:cxn>
                    <a:cxn ang="T134">
                      <a:pos x="T80" y="T81"/>
                    </a:cxn>
                    <a:cxn ang="T135">
                      <a:pos x="T82" y="T83"/>
                    </a:cxn>
                    <a:cxn ang="T136">
                      <a:pos x="T84" y="T85"/>
                    </a:cxn>
                    <a:cxn ang="T137">
                      <a:pos x="T86" y="T87"/>
                    </a:cxn>
                    <a:cxn ang="T138">
                      <a:pos x="T88" y="T89"/>
                    </a:cxn>
                    <a:cxn ang="T139">
                      <a:pos x="T90" y="T91"/>
                    </a:cxn>
                    <a:cxn ang="T140">
                      <a:pos x="T92" y="T93"/>
                    </a:cxn>
                  </a:cxnLst>
                  <a:rect l="0" t="0" r="r" b="b"/>
                  <a:pathLst>
                    <a:path w="64" h="10">
                      <a:moveTo>
                        <a:pt x="0" y="8"/>
                      </a:moveTo>
                      <a:cubicBezTo>
                        <a:pt x="8" y="9"/>
                        <a:pt x="11" y="7"/>
                        <a:pt x="15" y="5"/>
                      </a:cubicBezTo>
                      <a:lnTo>
                        <a:pt x="16" y="6"/>
                      </a:lnTo>
                      <a:cubicBezTo>
                        <a:pt x="12" y="8"/>
                        <a:pt x="8" y="10"/>
                        <a:pt x="0" y="10"/>
                      </a:cubicBezTo>
                      <a:lnTo>
                        <a:pt x="0" y="8"/>
                      </a:lnTo>
                      <a:close/>
                      <a:moveTo>
                        <a:pt x="15" y="5"/>
                      </a:moveTo>
                      <a:cubicBezTo>
                        <a:pt x="18" y="3"/>
                        <a:pt x="22" y="2"/>
                        <a:pt x="30" y="2"/>
                      </a:cubicBezTo>
                      <a:lnTo>
                        <a:pt x="30" y="3"/>
                      </a:lnTo>
                      <a:cubicBezTo>
                        <a:pt x="22" y="3"/>
                        <a:pt x="19" y="5"/>
                        <a:pt x="16" y="6"/>
                      </a:cubicBezTo>
                      <a:lnTo>
                        <a:pt x="15" y="5"/>
                      </a:lnTo>
                      <a:close/>
                      <a:moveTo>
                        <a:pt x="30" y="2"/>
                      </a:moveTo>
                      <a:lnTo>
                        <a:pt x="30" y="2"/>
                      </a:lnTo>
                      <a:lnTo>
                        <a:pt x="30" y="3"/>
                      </a:lnTo>
                      <a:lnTo>
                        <a:pt x="30" y="2"/>
                      </a:lnTo>
                      <a:close/>
                      <a:moveTo>
                        <a:pt x="30" y="2"/>
                      </a:moveTo>
                      <a:lnTo>
                        <a:pt x="30" y="2"/>
                      </a:lnTo>
                      <a:lnTo>
                        <a:pt x="30" y="3"/>
                      </a:lnTo>
                      <a:lnTo>
                        <a:pt x="30" y="2"/>
                      </a:lnTo>
                      <a:close/>
                      <a:moveTo>
                        <a:pt x="30" y="3"/>
                      </a:moveTo>
                      <a:lnTo>
                        <a:pt x="30" y="3"/>
                      </a:lnTo>
                      <a:close/>
                      <a:moveTo>
                        <a:pt x="30" y="2"/>
                      </a:moveTo>
                      <a:cubicBezTo>
                        <a:pt x="31" y="2"/>
                        <a:pt x="34" y="2"/>
                        <a:pt x="36" y="1"/>
                      </a:cubicBezTo>
                      <a:lnTo>
                        <a:pt x="36" y="2"/>
                      </a:lnTo>
                      <a:cubicBezTo>
                        <a:pt x="34" y="3"/>
                        <a:pt x="31" y="4"/>
                        <a:pt x="30" y="3"/>
                      </a:cubicBezTo>
                      <a:lnTo>
                        <a:pt x="30" y="2"/>
                      </a:lnTo>
                      <a:close/>
                      <a:moveTo>
                        <a:pt x="36" y="1"/>
                      </a:moveTo>
                      <a:cubicBezTo>
                        <a:pt x="39" y="0"/>
                        <a:pt x="42" y="0"/>
                        <a:pt x="43" y="0"/>
                      </a:cubicBezTo>
                      <a:lnTo>
                        <a:pt x="42" y="1"/>
                      </a:lnTo>
                      <a:cubicBezTo>
                        <a:pt x="41" y="1"/>
                        <a:pt x="39" y="2"/>
                        <a:pt x="36" y="2"/>
                      </a:cubicBezTo>
                      <a:lnTo>
                        <a:pt x="36" y="1"/>
                      </a:lnTo>
                      <a:close/>
                      <a:moveTo>
                        <a:pt x="42" y="1"/>
                      </a:moveTo>
                      <a:lnTo>
                        <a:pt x="42" y="2"/>
                      </a:lnTo>
                      <a:lnTo>
                        <a:pt x="42" y="1"/>
                      </a:lnTo>
                      <a:close/>
                      <a:moveTo>
                        <a:pt x="42" y="0"/>
                      </a:moveTo>
                      <a:cubicBezTo>
                        <a:pt x="42" y="0"/>
                        <a:pt x="48" y="1"/>
                        <a:pt x="53" y="2"/>
                      </a:cubicBezTo>
                      <a:lnTo>
                        <a:pt x="53" y="3"/>
                      </a:lnTo>
                      <a:cubicBezTo>
                        <a:pt x="48" y="2"/>
                        <a:pt x="43" y="1"/>
                        <a:pt x="42" y="1"/>
                      </a:cubicBezTo>
                      <a:lnTo>
                        <a:pt x="42" y="0"/>
                      </a:lnTo>
                      <a:close/>
                      <a:moveTo>
                        <a:pt x="53" y="2"/>
                      </a:moveTo>
                      <a:cubicBezTo>
                        <a:pt x="58" y="3"/>
                        <a:pt x="63" y="4"/>
                        <a:pt x="63" y="4"/>
                      </a:cubicBezTo>
                      <a:lnTo>
                        <a:pt x="64" y="5"/>
                      </a:lnTo>
                      <a:cubicBezTo>
                        <a:pt x="63" y="5"/>
                        <a:pt x="58" y="4"/>
                        <a:pt x="53" y="3"/>
                      </a:cubicBezTo>
                      <a:lnTo>
                        <a:pt x="53" y="2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164" name="Freeform 507"/>
                <p:cNvSpPr>
                  <a:spLocks noChangeArrowheads="1"/>
                </p:cNvSpPr>
                <p:nvPr/>
              </p:nvSpPr>
              <p:spPr bwMode="auto">
                <a:xfrm>
                  <a:off x="785" y="3627"/>
                  <a:ext cx="57" cy="20"/>
                </a:xfrm>
                <a:custGeom>
                  <a:avLst/>
                  <a:gdLst>
                    <a:gd name="T0" fmla="*/ 0 w 42"/>
                    <a:gd name="T1" fmla="*/ 0 h 12"/>
                    <a:gd name="T2" fmla="*/ 43259 w 42"/>
                    <a:gd name="T3" fmla="*/ 25292 h 12"/>
                    <a:gd name="T4" fmla="*/ 51756 w 42"/>
                    <a:gd name="T5" fmla="*/ 35903 h 12"/>
                    <a:gd name="T6" fmla="*/ 61751 w 42"/>
                    <a:gd name="T7" fmla="*/ 70255 h 12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42" h="12">
                      <a:moveTo>
                        <a:pt x="0" y="0"/>
                      </a:moveTo>
                      <a:cubicBezTo>
                        <a:pt x="8" y="3"/>
                        <a:pt x="18" y="4"/>
                        <a:pt x="29" y="4"/>
                      </a:cubicBezTo>
                      <a:cubicBezTo>
                        <a:pt x="31" y="5"/>
                        <a:pt x="33" y="5"/>
                        <a:pt x="35" y="6"/>
                      </a:cubicBezTo>
                      <a:cubicBezTo>
                        <a:pt x="38" y="7"/>
                        <a:pt x="36" y="12"/>
                        <a:pt x="42" y="12"/>
                      </a:cubicBezTo>
                    </a:path>
                  </a:pathLst>
                </a:custGeom>
                <a:noFill/>
                <a:ln w="9525" cap="sq">
                  <a:solidFill>
                    <a:srgbClr val="C1C0B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165" name="Freeform 508"/>
                <p:cNvSpPr>
                  <a:spLocks noChangeArrowheads="1"/>
                </p:cNvSpPr>
                <p:nvPr/>
              </p:nvSpPr>
              <p:spPr bwMode="auto">
                <a:xfrm>
                  <a:off x="785" y="3610"/>
                  <a:ext cx="36" cy="7"/>
                </a:xfrm>
                <a:custGeom>
                  <a:avLst/>
                  <a:gdLst>
                    <a:gd name="T0" fmla="*/ 32720 w 27"/>
                    <a:gd name="T1" fmla="*/ 6819 h 5"/>
                    <a:gd name="T2" fmla="*/ 15489 w 27"/>
                    <a:gd name="T3" fmla="*/ 4262 h 5"/>
                    <a:gd name="T4" fmla="*/ 15489 w 27"/>
                    <a:gd name="T5" fmla="*/ 2667 h 5"/>
                    <a:gd name="T6" fmla="*/ 32720 w 27"/>
                    <a:gd name="T7" fmla="*/ 4262 h 5"/>
                    <a:gd name="T8" fmla="*/ 32720 w 27"/>
                    <a:gd name="T9" fmla="*/ 6819 h 5"/>
                    <a:gd name="T10" fmla="*/ 15489 w 27"/>
                    <a:gd name="T11" fmla="*/ 4262 h 5"/>
                    <a:gd name="T12" fmla="*/ 5831 w 27"/>
                    <a:gd name="T13" fmla="*/ 2667 h 5"/>
                    <a:gd name="T14" fmla="*/ 5831 w 27"/>
                    <a:gd name="T15" fmla="*/ 1662 h 5"/>
                    <a:gd name="T16" fmla="*/ 15489 w 27"/>
                    <a:gd name="T17" fmla="*/ 2667 h 5"/>
                    <a:gd name="T18" fmla="*/ 15489 w 27"/>
                    <a:gd name="T19" fmla="*/ 4262 h 5"/>
                    <a:gd name="T20" fmla="*/ 5831 w 27"/>
                    <a:gd name="T21" fmla="*/ 2667 h 5"/>
                    <a:gd name="T22" fmla="*/ 5831 w 27"/>
                    <a:gd name="T23" fmla="*/ 2667 h 5"/>
                    <a:gd name="T24" fmla="*/ 5831 w 27"/>
                    <a:gd name="T25" fmla="*/ 2667 h 5"/>
                    <a:gd name="T26" fmla="*/ 5831 w 27"/>
                    <a:gd name="T27" fmla="*/ 1662 h 5"/>
                    <a:gd name="T28" fmla="*/ 5831 w 27"/>
                    <a:gd name="T29" fmla="*/ 2667 h 5"/>
                    <a:gd name="T30" fmla="*/ 5831 w 27"/>
                    <a:gd name="T31" fmla="*/ 2667 h 5"/>
                    <a:gd name="T32" fmla="*/ 5831 w 27"/>
                    <a:gd name="T33" fmla="*/ 2667 h 5"/>
                    <a:gd name="T34" fmla="*/ 7180 w 27"/>
                    <a:gd name="T35" fmla="*/ 1662 h 5"/>
                    <a:gd name="T36" fmla="*/ 7180 w 27"/>
                    <a:gd name="T37" fmla="*/ 1662 h 5"/>
                    <a:gd name="T38" fmla="*/ 5831 w 27"/>
                    <a:gd name="T39" fmla="*/ 2667 h 5"/>
                    <a:gd name="T40" fmla="*/ 7180 w 27"/>
                    <a:gd name="T41" fmla="*/ 1662 h 5"/>
                    <a:gd name="T42" fmla="*/ 7180 w 27"/>
                    <a:gd name="T43" fmla="*/ 1662 h 5"/>
                    <a:gd name="T44" fmla="*/ 5831 w 27"/>
                    <a:gd name="T45" fmla="*/ 1662 h 5"/>
                    <a:gd name="T46" fmla="*/ 7180 w 27"/>
                    <a:gd name="T47" fmla="*/ 1662 h 5"/>
                    <a:gd name="T48" fmla="*/ 5831 w 27"/>
                    <a:gd name="T49" fmla="*/ 2667 h 5"/>
                    <a:gd name="T50" fmla="*/ 3577 w 27"/>
                    <a:gd name="T51" fmla="*/ 2667 h 5"/>
                    <a:gd name="T52" fmla="*/ 3577 w 27"/>
                    <a:gd name="T53" fmla="*/ 1662 h 5"/>
                    <a:gd name="T54" fmla="*/ 7180 w 27"/>
                    <a:gd name="T55" fmla="*/ 1662 h 5"/>
                    <a:gd name="T56" fmla="*/ 5831 w 27"/>
                    <a:gd name="T57" fmla="*/ 2667 h 5"/>
                    <a:gd name="T58" fmla="*/ 3577 w 27"/>
                    <a:gd name="T59" fmla="*/ 2667 h 5"/>
                    <a:gd name="T60" fmla="*/ 0 w 27"/>
                    <a:gd name="T61" fmla="*/ 4262 h 5"/>
                    <a:gd name="T62" fmla="*/ 0 w 27"/>
                    <a:gd name="T63" fmla="*/ 1662 h 5"/>
                    <a:gd name="T64" fmla="*/ 3577 w 27"/>
                    <a:gd name="T65" fmla="*/ 1662 h 5"/>
                    <a:gd name="T66" fmla="*/ 3577 w 27"/>
                    <a:gd name="T67" fmla="*/ 2667 h 5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</a:gdLst>
                  <a:ahLst/>
                  <a:cxnLst>
                    <a:cxn ang="T68">
                      <a:pos x="T0" y="T1"/>
                    </a:cxn>
                    <a:cxn ang="T69">
                      <a:pos x="T2" y="T3"/>
                    </a:cxn>
                    <a:cxn ang="T70">
                      <a:pos x="T4" y="T5"/>
                    </a:cxn>
                    <a:cxn ang="T71">
                      <a:pos x="T6" y="T7"/>
                    </a:cxn>
                    <a:cxn ang="T72">
                      <a:pos x="T8" y="T9"/>
                    </a:cxn>
                    <a:cxn ang="T73">
                      <a:pos x="T10" y="T11"/>
                    </a:cxn>
                    <a:cxn ang="T74">
                      <a:pos x="T12" y="T13"/>
                    </a:cxn>
                    <a:cxn ang="T75">
                      <a:pos x="T14" y="T15"/>
                    </a:cxn>
                    <a:cxn ang="T76">
                      <a:pos x="T16" y="T17"/>
                    </a:cxn>
                    <a:cxn ang="T77">
                      <a:pos x="T18" y="T19"/>
                    </a:cxn>
                    <a:cxn ang="T78">
                      <a:pos x="T20" y="T21"/>
                    </a:cxn>
                    <a:cxn ang="T79">
                      <a:pos x="T22" y="T23"/>
                    </a:cxn>
                    <a:cxn ang="T80">
                      <a:pos x="T24" y="T25"/>
                    </a:cxn>
                    <a:cxn ang="T81">
                      <a:pos x="T26" y="T27"/>
                    </a:cxn>
                    <a:cxn ang="T82">
                      <a:pos x="T28" y="T29"/>
                    </a:cxn>
                    <a:cxn ang="T83">
                      <a:pos x="T30" y="T31"/>
                    </a:cxn>
                    <a:cxn ang="T84">
                      <a:pos x="T32" y="T33"/>
                    </a:cxn>
                    <a:cxn ang="T85">
                      <a:pos x="T34" y="T35"/>
                    </a:cxn>
                    <a:cxn ang="T86">
                      <a:pos x="T36" y="T37"/>
                    </a:cxn>
                    <a:cxn ang="T87">
                      <a:pos x="T38" y="T39"/>
                    </a:cxn>
                    <a:cxn ang="T88">
                      <a:pos x="T40" y="T41"/>
                    </a:cxn>
                    <a:cxn ang="T89">
                      <a:pos x="T42" y="T43"/>
                    </a:cxn>
                    <a:cxn ang="T90">
                      <a:pos x="T44" y="T45"/>
                    </a:cxn>
                    <a:cxn ang="T91">
                      <a:pos x="T46" y="T47"/>
                    </a:cxn>
                    <a:cxn ang="T92">
                      <a:pos x="T48" y="T49"/>
                    </a:cxn>
                    <a:cxn ang="T93">
                      <a:pos x="T50" y="T51"/>
                    </a:cxn>
                    <a:cxn ang="T94">
                      <a:pos x="T52" y="T53"/>
                    </a:cxn>
                    <a:cxn ang="T95">
                      <a:pos x="T54" y="T55"/>
                    </a:cxn>
                    <a:cxn ang="T96">
                      <a:pos x="T56" y="T57"/>
                    </a:cxn>
                    <a:cxn ang="T97">
                      <a:pos x="T58" y="T59"/>
                    </a:cxn>
                    <a:cxn ang="T98">
                      <a:pos x="T60" y="T61"/>
                    </a:cxn>
                    <a:cxn ang="T99">
                      <a:pos x="T62" y="T63"/>
                    </a:cxn>
                    <a:cxn ang="T100">
                      <a:pos x="T64" y="T65"/>
                    </a:cxn>
                    <a:cxn ang="T101">
                      <a:pos x="T66" y="T67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cubicBezTo>
                        <a:pt x="22" y="5"/>
                        <a:pt x="17" y="4"/>
                        <a:pt x="13" y="3"/>
                      </a:cubicBezTo>
                      <a:lnTo>
                        <a:pt x="13" y="2"/>
                      </a:lnTo>
                      <a:cubicBezTo>
                        <a:pt x="17" y="3"/>
                        <a:pt x="22" y="3"/>
                        <a:pt x="27" y="3"/>
                      </a:cubicBezTo>
                      <a:lnTo>
                        <a:pt x="27" y="5"/>
                      </a:lnTo>
                      <a:close/>
                      <a:moveTo>
                        <a:pt x="13" y="3"/>
                      </a:moveTo>
                      <a:cubicBezTo>
                        <a:pt x="10" y="3"/>
                        <a:pt x="8" y="2"/>
                        <a:pt x="5" y="2"/>
                      </a:cubicBezTo>
                      <a:lnTo>
                        <a:pt x="5" y="1"/>
                      </a:lnTo>
                      <a:cubicBezTo>
                        <a:pt x="8" y="1"/>
                        <a:pt x="11" y="1"/>
                        <a:pt x="13" y="2"/>
                      </a:cubicBezTo>
                      <a:lnTo>
                        <a:pt x="13" y="3"/>
                      </a:lnTo>
                      <a:close/>
                      <a:moveTo>
                        <a:pt x="5" y="2"/>
                      </a:moveTo>
                      <a:lnTo>
                        <a:pt x="5" y="2"/>
                      </a:lnTo>
                      <a:lnTo>
                        <a:pt x="5" y="1"/>
                      </a:lnTo>
                      <a:lnTo>
                        <a:pt x="5" y="2"/>
                      </a:lnTo>
                      <a:close/>
                      <a:moveTo>
                        <a:pt x="5" y="2"/>
                      </a:moveTo>
                      <a:lnTo>
                        <a:pt x="5" y="2"/>
                      </a:lnTo>
                      <a:lnTo>
                        <a:pt x="6" y="1"/>
                      </a:lnTo>
                      <a:lnTo>
                        <a:pt x="5" y="2"/>
                      </a:lnTo>
                      <a:close/>
                      <a:moveTo>
                        <a:pt x="6" y="1"/>
                      </a:moveTo>
                      <a:lnTo>
                        <a:pt x="6" y="1"/>
                      </a:lnTo>
                      <a:lnTo>
                        <a:pt x="5" y="1"/>
                      </a:lnTo>
                      <a:lnTo>
                        <a:pt x="6" y="1"/>
                      </a:lnTo>
                      <a:close/>
                      <a:moveTo>
                        <a:pt x="5" y="2"/>
                      </a:moveTo>
                      <a:cubicBezTo>
                        <a:pt x="5" y="2"/>
                        <a:pt x="4" y="2"/>
                        <a:pt x="3" y="2"/>
                      </a:cubicBezTo>
                      <a:lnTo>
                        <a:pt x="3" y="1"/>
                      </a:lnTo>
                      <a:cubicBezTo>
                        <a:pt x="4" y="1"/>
                        <a:pt x="5" y="0"/>
                        <a:pt x="6" y="1"/>
                      </a:cubicBezTo>
                      <a:lnTo>
                        <a:pt x="5" y="2"/>
                      </a:lnTo>
                      <a:close/>
                      <a:moveTo>
                        <a:pt x="3" y="2"/>
                      </a:moveTo>
                      <a:cubicBezTo>
                        <a:pt x="2" y="3"/>
                        <a:pt x="1" y="3"/>
                        <a:pt x="0" y="3"/>
                      </a:cubicBezTo>
                      <a:lnTo>
                        <a:pt x="0" y="1"/>
                      </a:lnTo>
                      <a:cubicBezTo>
                        <a:pt x="1" y="2"/>
                        <a:pt x="2" y="1"/>
                        <a:pt x="3" y="1"/>
                      </a:cubicBezTo>
                      <a:lnTo>
                        <a:pt x="3" y="2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166" name="Freeform 509"/>
                <p:cNvSpPr>
                  <a:spLocks noChangeArrowheads="1"/>
                </p:cNvSpPr>
                <p:nvPr/>
              </p:nvSpPr>
              <p:spPr bwMode="auto">
                <a:xfrm>
                  <a:off x="803" y="3719"/>
                  <a:ext cx="59" cy="19"/>
                </a:xfrm>
                <a:custGeom>
                  <a:avLst/>
                  <a:gdLst>
                    <a:gd name="T0" fmla="*/ 0 w 43"/>
                    <a:gd name="T1" fmla="*/ 0 h 12"/>
                    <a:gd name="T2" fmla="*/ 48005 w 43"/>
                    <a:gd name="T3" fmla="*/ 9880 h 12"/>
                    <a:gd name="T4" fmla="*/ 58726 w 43"/>
                    <a:gd name="T5" fmla="*/ 15643 h 12"/>
                    <a:gd name="T6" fmla="*/ 71269 w 43"/>
                    <a:gd name="T7" fmla="*/ 29813 h 12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43" h="12">
                      <a:moveTo>
                        <a:pt x="0" y="0"/>
                      </a:moveTo>
                      <a:cubicBezTo>
                        <a:pt x="8" y="3"/>
                        <a:pt x="18" y="4"/>
                        <a:pt x="29" y="4"/>
                      </a:cubicBezTo>
                      <a:cubicBezTo>
                        <a:pt x="31" y="4"/>
                        <a:pt x="33" y="5"/>
                        <a:pt x="35" y="6"/>
                      </a:cubicBezTo>
                      <a:cubicBezTo>
                        <a:pt x="39" y="7"/>
                        <a:pt x="37" y="12"/>
                        <a:pt x="43" y="12"/>
                      </a:cubicBezTo>
                    </a:path>
                  </a:pathLst>
                </a:custGeom>
                <a:noFill/>
                <a:ln w="9525" cap="sq">
                  <a:solidFill>
                    <a:srgbClr val="C1C0B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167" name="Freeform 510"/>
                <p:cNvSpPr>
                  <a:spLocks noChangeArrowheads="1"/>
                </p:cNvSpPr>
                <p:nvPr/>
              </p:nvSpPr>
              <p:spPr bwMode="auto">
                <a:xfrm>
                  <a:off x="803" y="3701"/>
                  <a:ext cx="36" cy="7"/>
                </a:xfrm>
                <a:custGeom>
                  <a:avLst/>
                  <a:gdLst>
                    <a:gd name="T0" fmla="*/ 32720 w 27"/>
                    <a:gd name="T1" fmla="*/ 6819 h 5"/>
                    <a:gd name="T2" fmla="*/ 13161 w 27"/>
                    <a:gd name="T3" fmla="*/ 4262 h 5"/>
                    <a:gd name="T4" fmla="*/ 13161 w 27"/>
                    <a:gd name="T5" fmla="*/ 1662 h 5"/>
                    <a:gd name="T6" fmla="*/ 32720 w 27"/>
                    <a:gd name="T7" fmla="*/ 4262 h 5"/>
                    <a:gd name="T8" fmla="*/ 32720 w 27"/>
                    <a:gd name="T9" fmla="*/ 6819 h 5"/>
                    <a:gd name="T10" fmla="*/ 13161 w 27"/>
                    <a:gd name="T11" fmla="*/ 4262 h 5"/>
                    <a:gd name="T12" fmla="*/ 7180 w 27"/>
                    <a:gd name="T13" fmla="*/ 2667 h 5"/>
                    <a:gd name="T14" fmla="*/ 7180 w 27"/>
                    <a:gd name="T15" fmla="*/ 0 h 5"/>
                    <a:gd name="T16" fmla="*/ 13161 w 27"/>
                    <a:gd name="T17" fmla="*/ 1662 h 5"/>
                    <a:gd name="T18" fmla="*/ 13161 w 27"/>
                    <a:gd name="T19" fmla="*/ 4262 h 5"/>
                    <a:gd name="T20" fmla="*/ 7180 w 27"/>
                    <a:gd name="T21" fmla="*/ 0 h 5"/>
                    <a:gd name="T22" fmla="*/ 7180 w 27"/>
                    <a:gd name="T23" fmla="*/ 0 h 5"/>
                    <a:gd name="T24" fmla="*/ 7180 w 27"/>
                    <a:gd name="T25" fmla="*/ 0 h 5"/>
                    <a:gd name="T26" fmla="*/ 7180 w 27"/>
                    <a:gd name="T27" fmla="*/ 1662 h 5"/>
                    <a:gd name="T28" fmla="*/ 7180 w 27"/>
                    <a:gd name="T29" fmla="*/ 0 h 5"/>
                    <a:gd name="T30" fmla="*/ 7180 w 27"/>
                    <a:gd name="T31" fmla="*/ 2667 h 5"/>
                    <a:gd name="T32" fmla="*/ 7180 w 27"/>
                    <a:gd name="T33" fmla="*/ 2667 h 5"/>
                    <a:gd name="T34" fmla="*/ 7180 w 27"/>
                    <a:gd name="T35" fmla="*/ 0 h 5"/>
                    <a:gd name="T36" fmla="*/ 7180 w 27"/>
                    <a:gd name="T37" fmla="*/ 0 h 5"/>
                    <a:gd name="T38" fmla="*/ 7180 w 27"/>
                    <a:gd name="T39" fmla="*/ 2667 h 5"/>
                    <a:gd name="T40" fmla="*/ 7180 w 27"/>
                    <a:gd name="T41" fmla="*/ 0 h 5"/>
                    <a:gd name="T42" fmla="*/ 7180 w 27"/>
                    <a:gd name="T43" fmla="*/ 0 h 5"/>
                    <a:gd name="T44" fmla="*/ 7180 w 27"/>
                    <a:gd name="T45" fmla="*/ 1662 h 5"/>
                    <a:gd name="T46" fmla="*/ 7180 w 27"/>
                    <a:gd name="T47" fmla="*/ 0 h 5"/>
                    <a:gd name="T48" fmla="*/ 7180 w 27"/>
                    <a:gd name="T49" fmla="*/ 2667 h 5"/>
                    <a:gd name="T50" fmla="*/ 5831 w 27"/>
                    <a:gd name="T51" fmla="*/ 2667 h 5"/>
                    <a:gd name="T52" fmla="*/ 4956 w 27"/>
                    <a:gd name="T53" fmla="*/ 1662 h 5"/>
                    <a:gd name="T54" fmla="*/ 7180 w 27"/>
                    <a:gd name="T55" fmla="*/ 0 h 5"/>
                    <a:gd name="T56" fmla="*/ 7180 w 27"/>
                    <a:gd name="T57" fmla="*/ 2667 h 5"/>
                    <a:gd name="T58" fmla="*/ 5831 w 27"/>
                    <a:gd name="T59" fmla="*/ 2667 h 5"/>
                    <a:gd name="T60" fmla="*/ 0 w 27"/>
                    <a:gd name="T61" fmla="*/ 2667 h 5"/>
                    <a:gd name="T62" fmla="*/ 0 w 27"/>
                    <a:gd name="T63" fmla="*/ 1662 h 5"/>
                    <a:gd name="T64" fmla="*/ 4956 w 27"/>
                    <a:gd name="T65" fmla="*/ 1662 h 5"/>
                    <a:gd name="T66" fmla="*/ 5831 w 27"/>
                    <a:gd name="T67" fmla="*/ 2667 h 5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</a:gdLst>
                  <a:ahLst/>
                  <a:cxnLst>
                    <a:cxn ang="T68">
                      <a:pos x="T0" y="T1"/>
                    </a:cxn>
                    <a:cxn ang="T69">
                      <a:pos x="T2" y="T3"/>
                    </a:cxn>
                    <a:cxn ang="T70">
                      <a:pos x="T4" y="T5"/>
                    </a:cxn>
                    <a:cxn ang="T71">
                      <a:pos x="T6" y="T7"/>
                    </a:cxn>
                    <a:cxn ang="T72">
                      <a:pos x="T8" y="T9"/>
                    </a:cxn>
                    <a:cxn ang="T73">
                      <a:pos x="T10" y="T11"/>
                    </a:cxn>
                    <a:cxn ang="T74">
                      <a:pos x="T12" y="T13"/>
                    </a:cxn>
                    <a:cxn ang="T75">
                      <a:pos x="T14" y="T15"/>
                    </a:cxn>
                    <a:cxn ang="T76">
                      <a:pos x="T16" y="T17"/>
                    </a:cxn>
                    <a:cxn ang="T77">
                      <a:pos x="T18" y="T19"/>
                    </a:cxn>
                    <a:cxn ang="T78">
                      <a:pos x="T20" y="T21"/>
                    </a:cxn>
                    <a:cxn ang="T79">
                      <a:pos x="T22" y="T23"/>
                    </a:cxn>
                    <a:cxn ang="T80">
                      <a:pos x="T24" y="T25"/>
                    </a:cxn>
                    <a:cxn ang="T81">
                      <a:pos x="T26" y="T27"/>
                    </a:cxn>
                    <a:cxn ang="T82">
                      <a:pos x="T28" y="T29"/>
                    </a:cxn>
                    <a:cxn ang="T83">
                      <a:pos x="T30" y="T31"/>
                    </a:cxn>
                    <a:cxn ang="T84">
                      <a:pos x="T32" y="T33"/>
                    </a:cxn>
                    <a:cxn ang="T85">
                      <a:pos x="T34" y="T35"/>
                    </a:cxn>
                    <a:cxn ang="T86">
                      <a:pos x="T36" y="T37"/>
                    </a:cxn>
                    <a:cxn ang="T87">
                      <a:pos x="T38" y="T39"/>
                    </a:cxn>
                    <a:cxn ang="T88">
                      <a:pos x="T40" y="T41"/>
                    </a:cxn>
                    <a:cxn ang="T89">
                      <a:pos x="T42" y="T43"/>
                    </a:cxn>
                    <a:cxn ang="T90">
                      <a:pos x="T44" y="T45"/>
                    </a:cxn>
                    <a:cxn ang="T91">
                      <a:pos x="T46" y="T47"/>
                    </a:cxn>
                    <a:cxn ang="T92">
                      <a:pos x="T48" y="T49"/>
                    </a:cxn>
                    <a:cxn ang="T93">
                      <a:pos x="T50" y="T51"/>
                    </a:cxn>
                    <a:cxn ang="T94">
                      <a:pos x="T52" y="T53"/>
                    </a:cxn>
                    <a:cxn ang="T95">
                      <a:pos x="T54" y="T55"/>
                    </a:cxn>
                    <a:cxn ang="T96">
                      <a:pos x="T56" y="T57"/>
                    </a:cxn>
                    <a:cxn ang="T97">
                      <a:pos x="T58" y="T59"/>
                    </a:cxn>
                    <a:cxn ang="T98">
                      <a:pos x="T60" y="T61"/>
                    </a:cxn>
                    <a:cxn ang="T99">
                      <a:pos x="T62" y="T63"/>
                    </a:cxn>
                    <a:cxn ang="T100">
                      <a:pos x="T64" y="T65"/>
                    </a:cxn>
                    <a:cxn ang="T101">
                      <a:pos x="T66" y="T67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cubicBezTo>
                        <a:pt x="21" y="4"/>
                        <a:pt x="16" y="3"/>
                        <a:pt x="11" y="3"/>
                      </a:cubicBezTo>
                      <a:lnTo>
                        <a:pt x="11" y="1"/>
                      </a:lnTo>
                      <a:cubicBezTo>
                        <a:pt x="16" y="2"/>
                        <a:pt x="21" y="3"/>
                        <a:pt x="27" y="3"/>
                      </a:cubicBezTo>
                      <a:lnTo>
                        <a:pt x="27" y="5"/>
                      </a:lnTo>
                      <a:close/>
                      <a:moveTo>
                        <a:pt x="11" y="3"/>
                      </a:moveTo>
                      <a:cubicBezTo>
                        <a:pt x="9" y="2"/>
                        <a:pt x="7" y="2"/>
                        <a:pt x="6" y="2"/>
                      </a:cubicBezTo>
                      <a:lnTo>
                        <a:pt x="6" y="0"/>
                      </a:lnTo>
                      <a:cubicBezTo>
                        <a:pt x="8" y="1"/>
                        <a:pt x="10" y="1"/>
                        <a:pt x="11" y="1"/>
                      </a:cubicBezTo>
                      <a:lnTo>
                        <a:pt x="11" y="3"/>
                      </a:lnTo>
                      <a:close/>
                      <a:moveTo>
                        <a:pt x="6" y="0"/>
                      </a:moveTo>
                      <a:lnTo>
                        <a:pt x="6" y="0"/>
                      </a:lnTo>
                      <a:lnTo>
                        <a:pt x="6" y="1"/>
                      </a:lnTo>
                      <a:lnTo>
                        <a:pt x="6" y="0"/>
                      </a:lnTo>
                      <a:close/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6" y="0"/>
                      </a:lnTo>
                      <a:lnTo>
                        <a:pt x="6" y="2"/>
                      </a:lnTo>
                      <a:close/>
                      <a:moveTo>
                        <a:pt x="6" y="0"/>
                      </a:moveTo>
                      <a:lnTo>
                        <a:pt x="6" y="0"/>
                      </a:lnTo>
                      <a:lnTo>
                        <a:pt x="6" y="1"/>
                      </a:lnTo>
                      <a:lnTo>
                        <a:pt x="6" y="0"/>
                      </a:lnTo>
                      <a:close/>
                      <a:moveTo>
                        <a:pt x="6" y="2"/>
                      </a:moveTo>
                      <a:cubicBezTo>
                        <a:pt x="6" y="2"/>
                        <a:pt x="5" y="2"/>
                        <a:pt x="5" y="2"/>
                      </a:cubicBezTo>
                      <a:lnTo>
                        <a:pt x="4" y="1"/>
                      </a:lnTo>
                      <a:cubicBezTo>
                        <a:pt x="5" y="0"/>
                        <a:pt x="5" y="0"/>
                        <a:pt x="6" y="0"/>
                      </a:cubicBezTo>
                      <a:lnTo>
                        <a:pt x="6" y="2"/>
                      </a:lnTo>
                      <a:close/>
                      <a:moveTo>
                        <a:pt x="5" y="2"/>
                      </a:moveTo>
                      <a:cubicBezTo>
                        <a:pt x="3" y="2"/>
                        <a:pt x="1" y="3"/>
                        <a:pt x="0" y="2"/>
                      </a:cubicBezTo>
                      <a:lnTo>
                        <a:pt x="0" y="1"/>
                      </a:lnTo>
                      <a:cubicBezTo>
                        <a:pt x="1" y="1"/>
                        <a:pt x="3" y="1"/>
                        <a:pt x="4" y="1"/>
                      </a:cubicBezTo>
                      <a:lnTo>
                        <a:pt x="5" y="2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168" name="Freeform 511"/>
                <p:cNvSpPr>
                  <a:spLocks noChangeArrowheads="1"/>
                </p:cNvSpPr>
                <p:nvPr/>
              </p:nvSpPr>
              <p:spPr bwMode="auto">
                <a:xfrm>
                  <a:off x="766" y="3256"/>
                  <a:ext cx="33" cy="4"/>
                </a:xfrm>
                <a:custGeom>
                  <a:avLst/>
                  <a:gdLst>
                    <a:gd name="T0" fmla="*/ 0 w 24"/>
                    <a:gd name="T1" fmla="*/ 0 h 3"/>
                    <a:gd name="T2" fmla="*/ 45199 w 24"/>
                    <a:gd name="T3" fmla="*/ 4479 h 3"/>
                    <a:gd name="T4" fmla="*/ 0 60000 65536"/>
                    <a:gd name="T5" fmla="*/ 0 60000 65536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0" t="0" r="r" b="b"/>
                  <a:pathLst>
                    <a:path w="24" h="3">
                      <a:moveTo>
                        <a:pt x="0" y="0"/>
                      </a:moveTo>
                      <a:cubicBezTo>
                        <a:pt x="9" y="3"/>
                        <a:pt x="13" y="2"/>
                        <a:pt x="24" y="3"/>
                      </a:cubicBezTo>
                    </a:path>
                  </a:pathLst>
                </a:custGeom>
                <a:noFill/>
                <a:ln w="9525" cap="sq">
                  <a:solidFill>
                    <a:srgbClr val="C1C0B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169" name="Freeform 512"/>
                <p:cNvSpPr>
                  <a:spLocks noChangeArrowheads="1"/>
                </p:cNvSpPr>
                <p:nvPr/>
              </p:nvSpPr>
              <p:spPr bwMode="auto">
                <a:xfrm>
                  <a:off x="777" y="3242"/>
                  <a:ext cx="37" cy="6"/>
                </a:xfrm>
                <a:custGeom>
                  <a:avLst/>
                  <a:gdLst>
                    <a:gd name="T0" fmla="*/ 49207 w 27"/>
                    <a:gd name="T1" fmla="*/ 21396 h 4"/>
                    <a:gd name="T2" fmla="*/ 24424 w 27"/>
                    <a:gd name="T3" fmla="*/ 16131 h 4"/>
                    <a:gd name="T4" fmla="*/ 24424 w 27"/>
                    <a:gd name="T5" fmla="*/ 12230 h 4"/>
                    <a:gd name="T6" fmla="*/ 49207 w 27"/>
                    <a:gd name="T7" fmla="*/ 16131 h 4"/>
                    <a:gd name="T8" fmla="*/ 49207 w 27"/>
                    <a:gd name="T9" fmla="*/ 21396 h 4"/>
                    <a:gd name="T10" fmla="*/ 24424 w 27"/>
                    <a:gd name="T11" fmla="*/ 16131 h 4"/>
                    <a:gd name="T12" fmla="*/ 8796 w 27"/>
                    <a:gd name="T13" fmla="*/ 12230 h 4"/>
                    <a:gd name="T14" fmla="*/ 8796 w 27"/>
                    <a:gd name="T15" fmla="*/ 0 h 4"/>
                    <a:gd name="T16" fmla="*/ 24424 w 27"/>
                    <a:gd name="T17" fmla="*/ 12230 h 4"/>
                    <a:gd name="T18" fmla="*/ 24424 w 27"/>
                    <a:gd name="T19" fmla="*/ 16131 h 4"/>
                    <a:gd name="T20" fmla="*/ 8796 w 27"/>
                    <a:gd name="T21" fmla="*/ 12230 h 4"/>
                    <a:gd name="T22" fmla="*/ 8796 w 27"/>
                    <a:gd name="T23" fmla="*/ 12230 h 4"/>
                    <a:gd name="T24" fmla="*/ 7815 w 27"/>
                    <a:gd name="T25" fmla="*/ 12230 h 4"/>
                    <a:gd name="T26" fmla="*/ 8796 w 27"/>
                    <a:gd name="T27" fmla="*/ 6987 h 4"/>
                    <a:gd name="T28" fmla="*/ 8796 w 27"/>
                    <a:gd name="T29" fmla="*/ 12230 h 4"/>
                    <a:gd name="T30" fmla="*/ 7815 w 27"/>
                    <a:gd name="T31" fmla="*/ 12230 h 4"/>
                    <a:gd name="T32" fmla="*/ 7815 w 27"/>
                    <a:gd name="T33" fmla="*/ 12230 h 4"/>
                    <a:gd name="T34" fmla="*/ 8796 w 27"/>
                    <a:gd name="T35" fmla="*/ 6987 h 4"/>
                    <a:gd name="T36" fmla="*/ 8796 w 27"/>
                    <a:gd name="T37" fmla="*/ 6987 h 4"/>
                    <a:gd name="T38" fmla="*/ 7815 w 27"/>
                    <a:gd name="T39" fmla="*/ 12230 h 4"/>
                    <a:gd name="T40" fmla="*/ 8796 w 27"/>
                    <a:gd name="T41" fmla="*/ 6987 h 4"/>
                    <a:gd name="T42" fmla="*/ 8796 w 27"/>
                    <a:gd name="T43" fmla="*/ 6987 h 4"/>
                    <a:gd name="T44" fmla="*/ 8796 w 27"/>
                    <a:gd name="T45" fmla="*/ 6987 h 4"/>
                    <a:gd name="T46" fmla="*/ 7815 w 27"/>
                    <a:gd name="T47" fmla="*/ 12230 h 4"/>
                    <a:gd name="T48" fmla="*/ 5275 w 27"/>
                    <a:gd name="T49" fmla="*/ 12230 h 4"/>
                    <a:gd name="T50" fmla="*/ 5275 w 27"/>
                    <a:gd name="T51" fmla="*/ 6987 h 4"/>
                    <a:gd name="T52" fmla="*/ 8796 w 27"/>
                    <a:gd name="T53" fmla="*/ 6987 h 4"/>
                    <a:gd name="T54" fmla="*/ 7815 w 27"/>
                    <a:gd name="T55" fmla="*/ 12230 h 4"/>
                    <a:gd name="T56" fmla="*/ 5275 w 27"/>
                    <a:gd name="T57" fmla="*/ 12230 h 4"/>
                    <a:gd name="T58" fmla="*/ 0 w 27"/>
                    <a:gd name="T59" fmla="*/ 12230 h 4"/>
                    <a:gd name="T60" fmla="*/ 0 w 27"/>
                    <a:gd name="T61" fmla="*/ 6987 h 4"/>
                    <a:gd name="T62" fmla="*/ 5275 w 27"/>
                    <a:gd name="T63" fmla="*/ 6987 h 4"/>
                    <a:gd name="T64" fmla="*/ 5275 w 27"/>
                    <a:gd name="T65" fmla="*/ 12230 h 4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27" h="4">
                      <a:moveTo>
                        <a:pt x="27" y="4"/>
                      </a:moveTo>
                      <a:cubicBezTo>
                        <a:pt x="21" y="4"/>
                        <a:pt x="17" y="4"/>
                        <a:pt x="13" y="3"/>
                      </a:cubicBezTo>
                      <a:lnTo>
                        <a:pt x="13" y="2"/>
                      </a:lnTo>
                      <a:cubicBezTo>
                        <a:pt x="17" y="2"/>
                        <a:pt x="21" y="3"/>
                        <a:pt x="27" y="3"/>
                      </a:cubicBezTo>
                      <a:lnTo>
                        <a:pt x="27" y="4"/>
                      </a:lnTo>
                      <a:close/>
                      <a:moveTo>
                        <a:pt x="13" y="3"/>
                      </a:moveTo>
                      <a:cubicBezTo>
                        <a:pt x="10" y="2"/>
                        <a:pt x="8" y="2"/>
                        <a:pt x="5" y="2"/>
                      </a:cubicBezTo>
                      <a:lnTo>
                        <a:pt x="5" y="0"/>
                      </a:lnTo>
                      <a:cubicBezTo>
                        <a:pt x="8" y="1"/>
                        <a:pt x="10" y="1"/>
                        <a:pt x="13" y="2"/>
                      </a:cubicBezTo>
                      <a:lnTo>
                        <a:pt x="13" y="3"/>
                      </a:lnTo>
                      <a:close/>
                      <a:moveTo>
                        <a:pt x="5" y="2"/>
                      </a:moveTo>
                      <a:lnTo>
                        <a:pt x="5" y="2"/>
                      </a:lnTo>
                      <a:lnTo>
                        <a:pt x="4" y="2"/>
                      </a:lnTo>
                      <a:lnTo>
                        <a:pt x="5" y="1"/>
                      </a:lnTo>
                      <a:lnTo>
                        <a:pt x="5" y="2"/>
                      </a:lnTo>
                      <a:close/>
                      <a:moveTo>
                        <a:pt x="4" y="2"/>
                      </a:moveTo>
                      <a:lnTo>
                        <a:pt x="4" y="2"/>
                      </a:lnTo>
                      <a:lnTo>
                        <a:pt x="5" y="1"/>
                      </a:lnTo>
                      <a:lnTo>
                        <a:pt x="4" y="2"/>
                      </a:lnTo>
                      <a:close/>
                      <a:moveTo>
                        <a:pt x="5" y="1"/>
                      </a:moveTo>
                      <a:lnTo>
                        <a:pt x="5" y="1"/>
                      </a:lnTo>
                      <a:close/>
                      <a:moveTo>
                        <a:pt x="4" y="2"/>
                      </a:moveTo>
                      <a:cubicBezTo>
                        <a:pt x="4" y="2"/>
                        <a:pt x="4" y="2"/>
                        <a:pt x="3" y="2"/>
                      </a:cubicBezTo>
                      <a:lnTo>
                        <a:pt x="3" y="1"/>
                      </a:lnTo>
                      <a:cubicBezTo>
                        <a:pt x="4" y="1"/>
                        <a:pt x="5" y="0"/>
                        <a:pt x="5" y="1"/>
                      </a:cubicBezTo>
                      <a:lnTo>
                        <a:pt x="4" y="2"/>
                      </a:lnTo>
                      <a:close/>
                      <a:moveTo>
                        <a:pt x="3" y="2"/>
                      </a:moveTo>
                      <a:cubicBezTo>
                        <a:pt x="2" y="2"/>
                        <a:pt x="1" y="3"/>
                        <a:pt x="0" y="2"/>
                      </a:cubicBezTo>
                      <a:lnTo>
                        <a:pt x="0" y="1"/>
                      </a:lnTo>
                      <a:cubicBezTo>
                        <a:pt x="1" y="1"/>
                        <a:pt x="2" y="1"/>
                        <a:pt x="3" y="1"/>
                      </a:cubicBezTo>
                      <a:lnTo>
                        <a:pt x="3" y="2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170" name="Freeform 513"/>
                <p:cNvSpPr>
                  <a:spLocks noChangeArrowheads="1"/>
                </p:cNvSpPr>
                <p:nvPr/>
              </p:nvSpPr>
              <p:spPr bwMode="auto">
                <a:xfrm>
                  <a:off x="766" y="3256"/>
                  <a:ext cx="33" cy="4"/>
                </a:xfrm>
                <a:custGeom>
                  <a:avLst/>
                  <a:gdLst>
                    <a:gd name="T0" fmla="*/ 0 w 24"/>
                    <a:gd name="T1" fmla="*/ 0 h 3"/>
                    <a:gd name="T2" fmla="*/ 45199 w 24"/>
                    <a:gd name="T3" fmla="*/ 4479 h 3"/>
                    <a:gd name="T4" fmla="*/ 0 60000 65536"/>
                    <a:gd name="T5" fmla="*/ 0 60000 65536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0" t="0" r="r" b="b"/>
                  <a:pathLst>
                    <a:path w="24" h="3">
                      <a:moveTo>
                        <a:pt x="0" y="0"/>
                      </a:moveTo>
                      <a:cubicBezTo>
                        <a:pt x="16" y="3"/>
                        <a:pt x="13" y="2"/>
                        <a:pt x="24" y="3"/>
                      </a:cubicBezTo>
                    </a:path>
                  </a:pathLst>
                </a:custGeom>
                <a:noFill/>
                <a:ln w="9525" cap="sq">
                  <a:solidFill>
                    <a:srgbClr val="C1C0B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171" name="Freeform 514"/>
                <p:cNvSpPr>
                  <a:spLocks noChangeArrowheads="1"/>
                </p:cNvSpPr>
                <p:nvPr/>
              </p:nvSpPr>
              <p:spPr bwMode="auto">
                <a:xfrm>
                  <a:off x="771" y="3277"/>
                  <a:ext cx="28" cy="17"/>
                </a:xfrm>
                <a:custGeom>
                  <a:avLst/>
                  <a:gdLst>
                    <a:gd name="T0" fmla="*/ 0 w 21"/>
                    <a:gd name="T1" fmla="*/ 0 h 10"/>
                    <a:gd name="T2" fmla="*/ 32513 w 21"/>
                    <a:gd name="T3" fmla="*/ 82312 h 10"/>
                    <a:gd name="T4" fmla="*/ 0 60000 65536"/>
                    <a:gd name="T5" fmla="*/ 0 60000 65536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0" t="0" r="r" b="b"/>
                  <a:pathLst>
                    <a:path w="21" h="10">
                      <a:moveTo>
                        <a:pt x="0" y="0"/>
                      </a:moveTo>
                      <a:cubicBezTo>
                        <a:pt x="15" y="2"/>
                        <a:pt x="10" y="10"/>
                        <a:pt x="21" y="10"/>
                      </a:cubicBezTo>
                    </a:path>
                  </a:pathLst>
                </a:custGeom>
                <a:noFill/>
                <a:ln w="9525" cap="sq">
                  <a:solidFill>
                    <a:srgbClr val="C1C0B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172" name="Freeform 515"/>
                <p:cNvSpPr>
                  <a:spLocks noChangeArrowheads="1"/>
                </p:cNvSpPr>
                <p:nvPr/>
              </p:nvSpPr>
              <p:spPr bwMode="auto">
                <a:xfrm>
                  <a:off x="890" y="3042"/>
                  <a:ext cx="33" cy="4"/>
                </a:xfrm>
                <a:custGeom>
                  <a:avLst/>
                  <a:gdLst>
                    <a:gd name="T0" fmla="*/ 30372 w 25"/>
                    <a:gd name="T1" fmla="*/ 4479 h 3"/>
                    <a:gd name="T2" fmla="*/ 30372 w 25"/>
                    <a:gd name="T3" fmla="*/ 4479 h 3"/>
                    <a:gd name="T4" fmla="*/ 30372 w 25"/>
                    <a:gd name="T5" fmla="*/ 2683 h 3"/>
                    <a:gd name="T6" fmla="*/ 30372 w 25"/>
                    <a:gd name="T7" fmla="*/ 2683 h 3"/>
                    <a:gd name="T8" fmla="*/ 30372 w 25"/>
                    <a:gd name="T9" fmla="*/ 4479 h 3"/>
                    <a:gd name="T10" fmla="*/ 30372 w 25"/>
                    <a:gd name="T11" fmla="*/ 4479 h 3"/>
                    <a:gd name="T12" fmla="*/ 26859 w 25"/>
                    <a:gd name="T13" fmla="*/ 4479 h 3"/>
                    <a:gd name="T14" fmla="*/ 26859 w 25"/>
                    <a:gd name="T15" fmla="*/ 2683 h 3"/>
                    <a:gd name="T16" fmla="*/ 30372 w 25"/>
                    <a:gd name="T17" fmla="*/ 2683 h 3"/>
                    <a:gd name="T18" fmla="*/ 30372 w 25"/>
                    <a:gd name="T19" fmla="*/ 4479 h 3"/>
                    <a:gd name="T20" fmla="*/ 26859 w 25"/>
                    <a:gd name="T21" fmla="*/ 4479 h 3"/>
                    <a:gd name="T22" fmla="*/ 22165 w 25"/>
                    <a:gd name="T23" fmla="*/ 4479 h 3"/>
                    <a:gd name="T24" fmla="*/ 22165 w 25"/>
                    <a:gd name="T25" fmla="*/ 2683 h 3"/>
                    <a:gd name="T26" fmla="*/ 26859 w 25"/>
                    <a:gd name="T27" fmla="*/ 2683 h 3"/>
                    <a:gd name="T28" fmla="*/ 26859 w 25"/>
                    <a:gd name="T29" fmla="*/ 4479 h 3"/>
                    <a:gd name="T30" fmla="*/ 22165 w 25"/>
                    <a:gd name="T31" fmla="*/ 4479 h 3"/>
                    <a:gd name="T32" fmla="*/ 0 w 25"/>
                    <a:gd name="T33" fmla="*/ 1615 h 3"/>
                    <a:gd name="T34" fmla="*/ 1311 w 25"/>
                    <a:gd name="T35" fmla="*/ 0 h 3"/>
                    <a:gd name="T36" fmla="*/ 22165 w 25"/>
                    <a:gd name="T37" fmla="*/ 2683 h 3"/>
                    <a:gd name="T38" fmla="*/ 22165 w 25"/>
                    <a:gd name="T39" fmla="*/ 4479 h 3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</a:gdLst>
                  <a:ahLst/>
                  <a:cxnLst>
                    <a:cxn ang="T40">
                      <a:pos x="T0" y="T1"/>
                    </a:cxn>
                    <a:cxn ang="T41">
                      <a:pos x="T2" y="T3"/>
                    </a:cxn>
                    <a:cxn ang="T42">
                      <a:pos x="T4" y="T5"/>
                    </a:cxn>
                    <a:cxn ang="T43">
                      <a:pos x="T6" y="T7"/>
                    </a:cxn>
                    <a:cxn ang="T44">
                      <a:pos x="T8" y="T9"/>
                    </a:cxn>
                    <a:cxn ang="T45">
                      <a:pos x="T10" y="T11"/>
                    </a:cxn>
                    <a:cxn ang="T46">
                      <a:pos x="T12" y="T13"/>
                    </a:cxn>
                    <a:cxn ang="T47">
                      <a:pos x="T14" y="T15"/>
                    </a:cxn>
                    <a:cxn ang="T48">
                      <a:pos x="T16" y="T17"/>
                    </a:cxn>
                    <a:cxn ang="T49">
                      <a:pos x="T18" y="T19"/>
                    </a:cxn>
                    <a:cxn ang="T50">
                      <a:pos x="T20" y="T21"/>
                    </a:cxn>
                    <a:cxn ang="T51">
                      <a:pos x="T22" y="T23"/>
                    </a:cxn>
                    <a:cxn ang="T52">
                      <a:pos x="T24" y="T25"/>
                    </a:cxn>
                    <a:cxn ang="T53">
                      <a:pos x="T26" y="T27"/>
                    </a:cxn>
                    <a:cxn ang="T54">
                      <a:pos x="T28" y="T29"/>
                    </a:cxn>
                    <a:cxn ang="T55">
                      <a:pos x="T30" y="T31"/>
                    </a:cxn>
                    <a:cxn ang="T56">
                      <a:pos x="T32" y="T33"/>
                    </a:cxn>
                    <a:cxn ang="T57">
                      <a:pos x="T34" y="T35"/>
                    </a:cxn>
                    <a:cxn ang="T58">
                      <a:pos x="T36" y="T37"/>
                    </a:cxn>
                    <a:cxn ang="T59">
                      <a:pos x="T38" y="T39"/>
                    </a:cxn>
                  </a:cxnLst>
                  <a:rect l="0" t="0" r="r" b="b"/>
                  <a:pathLst>
                    <a:path w="25" h="3">
                      <a:moveTo>
                        <a:pt x="25" y="3"/>
                      </a:moveTo>
                      <a:lnTo>
                        <a:pt x="25" y="3"/>
                      </a:lnTo>
                      <a:lnTo>
                        <a:pt x="25" y="2"/>
                      </a:lnTo>
                      <a:lnTo>
                        <a:pt x="25" y="3"/>
                      </a:lnTo>
                      <a:close/>
                      <a:moveTo>
                        <a:pt x="25" y="3"/>
                      </a:moveTo>
                      <a:cubicBezTo>
                        <a:pt x="24" y="3"/>
                        <a:pt x="23" y="3"/>
                        <a:pt x="22" y="3"/>
                      </a:cubicBezTo>
                      <a:lnTo>
                        <a:pt x="22" y="2"/>
                      </a:lnTo>
                      <a:cubicBezTo>
                        <a:pt x="23" y="2"/>
                        <a:pt x="24" y="2"/>
                        <a:pt x="25" y="2"/>
                      </a:cubicBezTo>
                      <a:lnTo>
                        <a:pt x="25" y="3"/>
                      </a:lnTo>
                      <a:close/>
                      <a:moveTo>
                        <a:pt x="22" y="3"/>
                      </a:moveTo>
                      <a:cubicBezTo>
                        <a:pt x="20" y="3"/>
                        <a:pt x="19" y="3"/>
                        <a:pt x="18" y="3"/>
                      </a:cubicBezTo>
                      <a:lnTo>
                        <a:pt x="18" y="2"/>
                      </a:lnTo>
                      <a:cubicBezTo>
                        <a:pt x="19" y="2"/>
                        <a:pt x="21" y="2"/>
                        <a:pt x="22" y="2"/>
                      </a:cubicBezTo>
                      <a:lnTo>
                        <a:pt x="22" y="3"/>
                      </a:lnTo>
                      <a:close/>
                      <a:moveTo>
                        <a:pt x="18" y="3"/>
                      </a:moveTo>
                      <a:cubicBezTo>
                        <a:pt x="12" y="2"/>
                        <a:pt x="6" y="2"/>
                        <a:pt x="0" y="1"/>
                      </a:cubicBezTo>
                      <a:lnTo>
                        <a:pt x="1" y="0"/>
                      </a:lnTo>
                      <a:cubicBezTo>
                        <a:pt x="6" y="0"/>
                        <a:pt x="12" y="1"/>
                        <a:pt x="18" y="2"/>
                      </a:cubicBezTo>
                      <a:lnTo>
                        <a:pt x="18" y="3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173" name="Freeform 516"/>
                <p:cNvSpPr>
                  <a:spLocks noChangeArrowheads="1"/>
                </p:cNvSpPr>
                <p:nvPr/>
              </p:nvSpPr>
              <p:spPr bwMode="auto">
                <a:xfrm>
                  <a:off x="808" y="3047"/>
                  <a:ext cx="33" cy="4"/>
                </a:xfrm>
                <a:custGeom>
                  <a:avLst/>
                  <a:gdLst>
                    <a:gd name="T0" fmla="*/ 30372 w 25"/>
                    <a:gd name="T1" fmla="*/ 4479 h 3"/>
                    <a:gd name="T2" fmla="*/ 30372 w 25"/>
                    <a:gd name="T3" fmla="*/ 4479 h 3"/>
                    <a:gd name="T4" fmla="*/ 30372 w 25"/>
                    <a:gd name="T5" fmla="*/ 2683 h 3"/>
                    <a:gd name="T6" fmla="*/ 30372 w 25"/>
                    <a:gd name="T7" fmla="*/ 2683 h 3"/>
                    <a:gd name="T8" fmla="*/ 30372 w 25"/>
                    <a:gd name="T9" fmla="*/ 4479 h 3"/>
                    <a:gd name="T10" fmla="*/ 30372 w 25"/>
                    <a:gd name="T11" fmla="*/ 4479 h 3"/>
                    <a:gd name="T12" fmla="*/ 9489 w 25"/>
                    <a:gd name="T13" fmla="*/ 2683 h 3"/>
                    <a:gd name="T14" fmla="*/ 9489 w 25"/>
                    <a:gd name="T15" fmla="*/ 1615 h 3"/>
                    <a:gd name="T16" fmla="*/ 30372 w 25"/>
                    <a:gd name="T17" fmla="*/ 2683 h 3"/>
                    <a:gd name="T18" fmla="*/ 30372 w 25"/>
                    <a:gd name="T19" fmla="*/ 4479 h 3"/>
                    <a:gd name="T20" fmla="*/ 9489 w 25"/>
                    <a:gd name="T21" fmla="*/ 2683 h 3"/>
                    <a:gd name="T22" fmla="*/ 0 w 25"/>
                    <a:gd name="T23" fmla="*/ 1615 h 3"/>
                    <a:gd name="T24" fmla="*/ 0 w 25"/>
                    <a:gd name="T25" fmla="*/ 0 h 3"/>
                    <a:gd name="T26" fmla="*/ 9489 w 25"/>
                    <a:gd name="T27" fmla="*/ 1615 h 3"/>
                    <a:gd name="T28" fmla="*/ 9489 w 25"/>
                    <a:gd name="T29" fmla="*/ 2683 h 3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</a:gdLst>
                  <a:ahLst/>
                  <a:cxnLst>
                    <a:cxn ang="T30">
                      <a:pos x="T0" y="T1"/>
                    </a:cxn>
                    <a:cxn ang="T31">
                      <a:pos x="T2" y="T3"/>
                    </a:cxn>
                    <a:cxn ang="T32">
                      <a:pos x="T4" y="T5"/>
                    </a:cxn>
                    <a:cxn ang="T33">
                      <a:pos x="T6" y="T7"/>
                    </a:cxn>
                    <a:cxn ang="T34">
                      <a:pos x="T8" y="T9"/>
                    </a:cxn>
                    <a:cxn ang="T35">
                      <a:pos x="T10" y="T11"/>
                    </a:cxn>
                    <a:cxn ang="T36">
                      <a:pos x="T12" y="T13"/>
                    </a:cxn>
                    <a:cxn ang="T37">
                      <a:pos x="T14" y="T15"/>
                    </a:cxn>
                    <a:cxn ang="T38">
                      <a:pos x="T16" y="T17"/>
                    </a:cxn>
                    <a:cxn ang="T39">
                      <a:pos x="T18" y="T19"/>
                    </a:cxn>
                    <a:cxn ang="T40">
                      <a:pos x="T20" y="T21"/>
                    </a:cxn>
                    <a:cxn ang="T41">
                      <a:pos x="T22" y="T23"/>
                    </a:cxn>
                    <a:cxn ang="T42">
                      <a:pos x="T24" y="T25"/>
                    </a:cxn>
                    <a:cxn ang="T43">
                      <a:pos x="T26" y="T27"/>
                    </a:cxn>
                    <a:cxn ang="T44">
                      <a:pos x="T28" y="T29"/>
                    </a:cxn>
                  </a:cxnLst>
                  <a:rect l="0" t="0" r="r" b="b"/>
                  <a:pathLst>
                    <a:path w="25" h="3">
                      <a:moveTo>
                        <a:pt x="25" y="3"/>
                      </a:moveTo>
                      <a:lnTo>
                        <a:pt x="25" y="3"/>
                      </a:lnTo>
                      <a:lnTo>
                        <a:pt x="25" y="2"/>
                      </a:lnTo>
                      <a:lnTo>
                        <a:pt x="25" y="3"/>
                      </a:lnTo>
                      <a:close/>
                      <a:moveTo>
                        <a:pt x="25" y="3"/>
                      </a:moveTo>
                      <a:cubicBezTo>
                        <a:pt x="19" y="3"/>
                        <a:pt x="14" y="2"/>
                        <a:pt x="8" y="2"/>
                      </a:cubicBezTo>
                      <a:lnTo>
                        <a:pt x="8" y="1"/>
                      </a:lnTo>
                      <a:cubicBezTo>
                        <a:pt x="14" y="1"/>
                        <a:pt x="20" y="2"/>
                        <a:pt x="25" y="2"/>
                      </a:cubicBezTo>
                      <a:lnTo>
                        <a:pt x="25" y="3"/>
                      </a:lnTo>
                      <a:close/>
                      <a:moveTo>
                        <a:pt x="8" y="2"/>
                      </a:moveTo>
                      <a:cubicBezTo>
                        <a:pt x="5" y="2"/>
                        <a:pt x="3" y="1"/>
                        <a:pt x="0" y="1"/>
                      </a:cubicBezTo>
                      <a:lnTo>
                        <a:pt x="0" y="0"/>
                      </a:lnTo>
                      <a:cubicBezTo>
                        <a:pt x="3" y="0"/>
                        <a:pt x="5" y="0"/>
                        <a:pt x="8" y="1"/>
                      </a:cubicBezTo>
                      <a:lnTo>
                        <a:pt x="8" y="2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174" name="Freeform 517"/>
                <p:cNvSpPr>
                  <a:spLocks noChangeArrowheads="1"/>
                </p:cNvSpPr>
                <p:nvPr/>
              </p:nvSpPr>
              <p:spPr bwMode="auto">
                <a:xfrm>
                  <a:off x="704" y="3034"/>
                  <a:ext cx="33" cy="4"/>
                </a:xfrm>
                <a:custGeom>
                  <a:avLst/>
                  <a:gdLst>
                    <a:gd name="T0" fmla="*/ 30372 w 25"/>
                    <a:gd name="T1" fmla="*/ 4479 h 3"/>
                    <a:gd name="T2" fmla="*/ 30372 w 25"/>
                    <a:gd name="T3" fmla="*/ 4479 h 3"/>
                    <a:gd name="T4" fmla="*/ 30372 w 25"/>
                    <a:gd name="T5" fmla="*/ 2683 h 3"/>
                    <a:gd name="T6" fmla="*/ 30372 w 25"/>
                    <a:gd name="T7" fmla="*/ 2683 h 3"/>
                    <a:gd name="T8" fmla="*/ 30372 w 25"/>
                    <a:gd name="T9" fmla="*/ 4479 h 3"/>
                    <a:gd name="T10" fmla="*/ 30372 w 25"/>
                    <a:gd name="T11" fmla="*/ 4479 h 3"/>
                    <a:gd name="T12" fmla="*/ 9489 w 25"/>
                    <a:gd name="T13" fmla="*/ 2683 h 3"/>
                    <a:gd name="T14" fmla="*/ 9489 w 25"/>
                    <a:gd name="T15" fmla="*/ 1615 h 3"/>
                    <a:gd name="T16" fmla="*/ 30372 w 25"/>
                    <a:gd name="T17" fmla="*/ 2683 h 3"/>
                    <a:gd name="T18" fmla="*/ 30372 w 25"/>
                    <a:gd name="T19" fmla="*/ 4479 h 3"/>
                    <a:gd name="T20" fmla="*/ 9489 w 25"/>
                    <a:gd name="T21" fmla="*/ 2683 h 3"/>
                    <a:gd name="T22" fmla="*/ 0 w 25"/>
                    <a:gd name="T23" fmla="*/ 1615 h 3"/>
                    <a:gd name="T24" fmla="*/ 0 w 25"/>
                    <a:gd name="T25" fmla="*/ 0 h 3"/>
                    <a:gd name="T26" fmla="*/ 9489 w 25"/>
                    <a:gd name="T27" fmla="*/ 1615 h 3"/>
                    <a:gd name="T28" fmla="*/ 9489 w 25"/>
                    <a:gd name="T29" fmla="*/ 2683 h 3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</a:gdLst>
                  <a:ahLst/>
                  <a:cxnLst>
                    <a:cxn ang="T30">
                      <a:pos x="T0" y="T1"/>
                    </a:cxn>
                    <a:cxn ang="T31">
                      <a:pos x="T2" y="T3"/>
                    </a:cxn>
                    <a:cxn ang="T32">
                      <a:pos x="T4" y="T5"/>
                    </a:cxn>
                    <a:cxn ang="T33">
                      <a:pos x="T6" y="T7"/>
                    </a:cxn>
                    <a:cxn ang="T34">
                      <a:pos x="T8" y="T9"/>
                    </a:cxn>
                    <a:cxn ang="T35">
                      <a:pos x="T10" y="T11"/>
                    </a:cxn>
                    <a:cxn ang="T36">
                      <a:pos x="T12" y="T13"/>
                    </a:cxn>
                    <a:cxn ang="T37">
                      <a:pos x="T14" y="T15"/>
                    </a:cxn>
                    <a:cxn ang="T38">
                      <a:pos x="T16" y="T17"/>
                    </a:cxn>
                    <a:cxn ang="T39">
                      <a:pos x="T18" y="T19"/>
                    </a:cxn>
                    <a:cxn ang="T40">
                      <a:pos x="T20" y="T21"/>
                    </a:cxn>
                    <a:cxn ang="T41">
                      <a:pos x="T22" y="T23"/>
                    </a:cxn>
                    <a:cxn ang="T42">
                      <a:pos x="T24" y="T25"/>
                    </a:cxn>
                    <a:cxn ang="T43">
                      <a:pos x="T26" y="T27"/>
                    </a:cxn>
                    <a:cxn ang="T44">
                      <a:pos x="T28" y="T29"/>
                    </a:cxn>
                  </a:cxnLst>
                  <a:rect l="0" t="0" r="r" b="b"/>
                  <a:pathLst>
                    <a:path w="25" h="3">
                      <a:moveTo>
                        <a:pt x="25" y="3"/>
                      </a:moveTo>
                      <a:lnTo>
                        <a:pt x="25" y="3"/>
                      </a:lnTo>
                      <a:lnTo>
                        <a:pt x="25" y="2"/>
                      </a:lnTo>
                      <a:lnTo>
                        <a:pt x="25" y="3"/>
                      </a:lnTo>
                      <a:close/>
                      <a:moveTo>
                        <a:pt x="25" y="3"/>
                      </a:moveTo>
                      <a:cubicBezTo>
                        <a:pt x="19" y="3"/>
                        <a:pt x="13" y="3"/>
                        <a:pt x="8" y="2"/>
                      </a:cubicBezTo>
                      <a:lnTo>
                        <a:pt x="8" y="1"/>
                      </a:lnTo>
                      <a:cubicBezTo>
                        <a:pt x="13" y="2"/>
                        <a:pt x="19" y="2"/>
                        <a:pt x="25" y="2"/>
                      </a:cubicBezTo>
                      <a:lnTo>
                        <a:pt x="25" y="3"/>
                      </a:lnTo>
                      <a:close/>
                      <a:moveTo>
                        <a:pt x="8" y="2"/>
                      </a:moveTo>
                      <a:cubicBezTo>
                        <a:pt x="5" y="2"/>
                        <a:pt x="2" y="2"/>
                        <a:pt x="0" y="1"/>
                      </a:cubicBezTo>
                      <a:lnTo>
                        <a:pt x="0" y="0"/>
                      </a:lnTo>
                      <a:cubicBezTo>
                        <a:pt x="3" y="0"/>
                        <a:pt x="5" y="1"/>
                        <a:pt x="8" y="1"/>
                      </a:cubicBezTo>
                      <a:lnTo>
                        <a:pt x="8" y="2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175" name="Freeform 518"/>
                <p:cNvSpPr>
                  <a:spLocks noChangeArrowheads="1"/>
                </p:cNvSpPr>
                <p:nvPr/>
              </p:nvSpPr>
              <p:spPr bwMode="auto">
                <a:xfrm>
                  <a:off x="703" y="3053"/>
                  <a:ext cx="50" cy="9"/>
                </a:xfrm>
                <a:custGeom>
                  <a:avLst/>
                  <a:gdLst>
                    <a:gd name="T0" fmla="*/ 50649 w 37"/>
                    <a:gd name="T1" fmla="*/ 9084 h 6"/>
                    <a:gd name="T2" fmla="*/ 52459 w 37"/>
                    <a:gd name="T3" fmla="*/ 9084 h 6"/>
                    <a:gd name="T4" fmla="*/ 50649 w 37"/>
                    <a:gd name="T5" fmla="*/ 13445 h 6"/>
                    <a:gd name="T6" fmla="*/ 50649 w 37"/>
                    <a:gd name="T7" fmla="*/ 13445 h 6"/>
                    <a:gd name="T8" fmla="*/ 50649 w 37"/>
                    <a:gd name="T9" fmla="*/ 9084 h 6"/>
                    <a:gd name="T10" fmla="*/ 50649 w 37"/>
                    <a:gd name="T11" fmla="*/ 13445 h 6"/>
                    <a:gd name="T12" fmla="*/ 50649 w 37"/>
                    <a:gd name="T13" fmla="*/ 13445 h 6"/>
                    <a:gd name="T14" fmla="*/ 52459 w 37"/>
                    <a:gd name="T15" fmla="*/ 9084 h 6"/>
                    <a:gd name="T16" fmla="*/ 50649 w 37"/>
                    <a:gd name="T17" fmla="*/ 13445 h 6"/>
                    <a:gd name="T18" fmla="*/ 52459 w 37"/>
                    <a:gd name="T19" fmla="*/ 9084 h 6"/>
                    <a:gd name="T20" fmla="*/ 50649 w 37"/>
                    <a:gd name="T21" fmla="*/ 13445 h 6"/>
                    <a:gd name="T22" fmla="*/ 50649 w 37"/>
                    <a:gd name="T23" fmla="*/ 9084 h 6"/>
                    <a:gd name="T24" fmla="*/ 50649 w 37"/>
                    <a:gd name="T25" fmla="*/ 13445 h 6"/>
                    <a:gd name="T26" fmla="*/ 52459 w 37"/>
                    <a:gd name="T27" fmla="*/ 9084 h 6"/>
                    <a:gd name="T28" fmla="*/ 50649 w 37"/>
                    <a:gd name="T29" fmla="*/ 13445 h 6"/>
                    <a:gd name="T30" fmla="*/ 47569 w 37"/>
                    <a:gd name="T31" fmla="*/ 13445 h 6"/>
                    <a:gd name="T32" fmla="*/ 47569 w 37"/>
                    <a:gd name="T33" fmla="*/ 9084 h 6"/>
                    <a:gd name="T34" fmla="*/ 50649 w 37"/>
                    <a:gd name="T35" fmla="*/ 9084 h 6"/>
                    <a:gd name="T36" fmla="*/ 50649 w 37"/>
                    <a:gd name="T37" fmla="*/ 13445 h 6"/>
                    <a:gd name="T38" fmla="*/ 47569 w 37"/>
                    <a:gd name="T39" fmla="*/ 13445 h 6"/>
                    <a:gd name="T40" fmla="*/ 17958 w 37"/>
                    <a:gd name="T41" fmla="*/ 3279 h 6"/>
                    <a:gd name="T42" fmla="*/ 19295 w 37"/>
                    <a:gd name="T43" fmla="*/ 0 h 6"/>
                    <a:gd name="T44" fmla="*/ 47569 w 37"/>
                    <a:gd name="T45" fmla="*/ 9084 h 6"/>
                    <a:gd name="T46" fmla="*/ 47569 w 37"/>
                    <a:gd name="T47" fmla="*/ 13445 h 6"/>
                    <a:gd name="T48" fmla="*/ 19295 w 37"/>
                    <a:gd name="T49" fmla="*/ 0 h 6"/>
                    <a:gd name="T50" fmla="*/ 19295 w 37"/>
                    <a:gd name="T51" fmla="*/ 0 h 6"/>
                    <a:gd name="T52" fmla="*/ 19295 w 37"/>
                    <a:gd name="T53" fmla="*/ 3279 h 6"/>
                    <a:gd name="T54" fmla="*/ 19295 w 37"/>
                    <a:gd name="T55" fmla="*/ 0 h 6"/>
                    <a:gd name="T56" fmla="*/ 17958 w 37"/>
                    <a:gd name="T57" fmla="*/ 3279 h 6"/>
                    <a:gd name="T58" fmla="*/ 17958 w 37"/>
                    <a:gd name="T59" fmla="*/ 3279 h 6"/>
                    <a:gd name="T60" fmla="*/ 19295 w 37"/>
                    <a:gd name="T61" fmla="*/ 0 h 6"/>
                    <a:gd name="T62" fmla="*/ 19295 w 37"/>
                    <a:gd name="T63" fmla="*/ 0 h 6"/>
                    <a:gd name="T64" fmla="*/ 17958 w 37"/>
                    <a:gd name="T65" fmla="*/ 3279 h 6"/>
                    <a:gd name="T66" fmla="*/ 19295 w 37"/>
                    <a:gd name="T67" fmla="*/ 0 h 6"/>
                    <a:gd name="T68" fmla="*/ 19295 w 37"/>
                    <a:gd name="T69" fmla="*/ 0 h 6"/>
                    <a:gd name="T70" fmla="*/ 19295 w 37"/>
                    <a:gd name="T71" fmla="*/ 3279 h 6"/>
                    <a:gd name="T72" fmla="*/ 19295 w 37"/>
                    <a:gd name="T73" fmla="*/ 0 h 6"/>
                    <a:gd name="T74" fmla="*/ 17958 w 37"/>
                    <a:gd name="T75" fmla="*/ 3279 h 6"/>
                    <a:gd name="T76" fmla="*/ 11701 w 37"/>
                    <a:gd name="T77" fmla="*/ 9084 h 6"/>
                    <a:gd name="T78" fmla="*/ 10899 w 37"/>
                    <a:gd name="T79" fmla="*/ 5448 h 6"/>
                    <a:gd name="T80" fmla="*/ 19295 w 37"/>
                    <a:gd name="T81" fmla="*/ 0 h 6"/>
                    <a:gd name="T82" fmla="*/ 17958 w 37"/>
                    <a:gd name="T83" fmla="*/ 3279 h 6"/>
                    <a:gd name="T84" fmla="*/ 11701 w 37"/>
                    <a:gd name="T85" fmla="*/ 9084 h 6"/>
                    <a:gd name="T86" fmla="*/ 0 w 37"/>
                    <a:gd name="T87" fmla="*/ 19088 h 6"/>
                    <a:gd name="T88" fmla="*/ 0 w 37"/>
                    <a:gd name="T89" fmla="*/ 15128 h 6"/>
                    <a:gd name="T90" fmla="*/ 10899 w 37"/>
                    <a:gd name="T91" fmla="*/ 5448 h 6"/>
                    <a:gd name="T92" fmla="*/ 11701 w 37"/>
                    <a:gd name="T93" fmla="*/ 9084 h 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</a:gdLst>
                  <a:ahLst/>
                  <a:cxnLst>
                    <a:cxn ang="T94">
                      <a:pos x="T0" y="T1"/>
                    </a:cxn>
                    <a:cxn ang="T95">
                      <a:pos x="T2" y="T3"/>
                    </a:cxn>
                    <a:cxn ang="T96">
                      <a:pos x="T4" y="T5"/>
                    </a:cxn>
                    <a:cxn ang="T97">
                      <a:pos x="T6" y="T7"/>
                    </a:cxn>
                    <a:cxn ang="T98">
                      <a:pos x="T8" y="T9"/>
                    </a:cxn>
                    <a:cxn ang="T99">
                      <a:pos x="T10" y="T11"/>
                    </a:cxn>
                    <a:cxn ang="T100">
                      <a:pos x="T12" y="T13"/>
                    </a:cxn>
                    <a:cxn ang="T101">
                      <a:pos x="T14" y="T15"/>
                    </a:cxn>
                    <a:cxn ang="T102">
                      <a:pos x="T16" y="T17"/>
                    </a:cxn>
                    <a:cxn ang="T103">
                      <a:pos x="T18" y="T19"/>
                    </a:cxn>
                    <a:cxn ang="T104">
                      <a:pos x="T20" y="T21"/>
                    </a:cxn>
                    <a:cxn ang="T105">
                      <a:pos x="T22" y="T23"/>
                    </a:cxn>
                    <a:cxn ang="T106">
                      <a:pos x="T24" y="T25"/>
                    </a:cxn>
                    <a:cxn ang="T107">
                      <a:pos x="T26" y="T27"/>
                    </a:cxn>
                    <a:cxn ang="T108">
                      <a:pos x="T28" y="T29"/>
                    </a:cxn>
                    <a:cxn ang="T109">
                      <a:pos x="T30" y="T31"/>
                    </a:cxn>
                    <a:cxn ang="T110">
                      <a:pos x="T32" y="T33"/>
                    </a:cxn>
                    <a:cxn ang="T111">
                      <a:pos x="T34" y="T35"/>
                    </a:cxn>
                    <a:cxn ang="T112">
                      <a:pos x="T36" y="T37"/>
                    </a:cxn>
                    <a:cxn ang="T113">
                      <a:pos x="T38" y="T39"/>
                    </a:cxn>
                    <a:cxn ang="T114">
                      <a:pos x="T40" y="T41"/>
                    </a:cxn>
                    <a:cxn ang="T115">
                      <a:pos x="T42" y="T43"/>
                    </a:cxn>
                    <a:cxn ang="T116">
                      <a:pos x="T44" y="T45"/>
                    </a:cxn>
                    <a:cxn ang="T117">
                      <a:pos x="T46" y="T47"/>
                    </a:cxn>
                    <a:cxn ang="T118">
                      <a:pos x="T48" y="T49"/>
                    </a:cxn>
                    <a:cxn ang="T119">
                      <a:pos x="T50" y="T51"/>
                    </a:cxn>
                    <a:cxn ang="T120">
                      <a:pos x="T52" y="T53"/>
                    </a:cxn>
                    <a:cxn ang="T121">
                      <a:pos x="T54" y="T55"/>
                    </a:cxn>
                    <a:cxn ang="T122">
                      <a:pos x="T56" y="T57"/>
                    </a:cxn>
                    <a:cxn ang="T123">
                      <a:pos x="T58" y="T59"/>
                    </a:cxn>
                    <a:cxn ang="T124">
                      <a:pos x="T60" y="T61"/>
                    </a:cxn>
                    <a:cxn ang="T125">
                      <a:pos x="T62" y="T63"/>
                    </a:cxn>
                    <a:cxn ang="T126">
                      <a:pos x="T64" y="T65"/>
                    </a:cxn>
                    <a:cxn ang="T127">
                      <a:pos x="T66" y="T67"/>
                    </a:cxn>
                    <a:cxn ang="T128">
                      <a:pos x="T68" y="T69"/>
                    </a:cxn>
                    <a:cxn ang="T129">
                      <a:pos x="T70" y="T71"/>
                    </a:cxn>
                    <a:cxn ang="T130">
                      <a:pos x="T72" y="T73"/>
                    </a:cxn>
                    <a:cxn ang="T131">
                      <a:pos x="T74" y="T75"/>
                    </a:cxn>
                    <a:cxn ang="T132">
                      <a:pos x="T76" y="T77"/>
                    </a:cxn>
                    <a:cxn ang="T133">
                      <a:pos x="T78" y="T79"/>
                    </a:cxn>
                    <a:cxn ang="T134">
                      <a:pos x="T80" y="T81"/>
                    </a:cxn>
                    <a:cxn ang="T135">
                      <a:pos x="T82" y="T83"/>
                    </a:cxn>
                    <a:cxn ang="T136">
                      <a:pos x="T84" y="T85"/>
                    </a:cxn>
                    <a:cxn ang="T137">
                      <a:pos x="T86" y="T87"/>
                    </a:cxn>
                    <a:cxn ang="T138">
                      <a:pos x="T88" y="T89"/>
                    </a:cxn>
                    <a:cxn ang="T139">
                      <a:pos x="T90" y="T91"/>
                    </a:cxn>
                    <a:cxn ang="T140">
                      <a:pos x="T92" y="T93"/>
                    </a:cxn>
                  </a:cxnLst>
                  <a:rect l="0" t="0" r="r" b="b"/>
                  <a:pathLst>
                    <a:path w="37" h="6">
                      <a:moveTo>
                        <a:pt x="34" y="3"/>
                      </a:moveTo>
                      <a:cubicBezTo>
                        <a:pt x="35" y="3"/>
                        <a:pt x="35" y="3"/>
                        <a:pt x="35" y="3"/>
                      </a:cubicBezTo>
                      <a:lnTo>
                        <a:pt x="34" y="4"/>
                      </a:lnTo>
                      <a:cubicBezTo>
                        <a:pt x="34" y="4"/>
                        <a:pt x="34" y="4"/>
                        <a:pt x="34" y="4"/>
                      </a:cubicBezTo>
                      <a:lnTo>
                        <a:pt x="34" y="3"/>
                      </a:lnTo>
                      <a:close/>
                      <a:moveTo>
                        <a:pt x="34" y="4"/>
                      </a:moveTo>
                      <a:lnTo>
                        <a:pt x="34" y="4"/>
                      </a:lnTo>
                      <a:lnTo>
                        <a:pt x="35" y="3"/>
                      </a:lnTo>
                      <a:lnTo>
                        <a:pt x="34" y="4"/>
                      </a:lnTo>
                      <a:close/>
                      <a:moveTo>
                        <a:pt x="35" y="3"/>
                      </a:moveTo>
                      <a:cubicBezTo>
                        <a:pt x="37" y="3"/>
                        <a:pt x="37" y="4"/>
                        <a:pt x="34" y="4"/>
                      </a:cubicBezTo>
                      <a:lnTo>
                        <a:pt x="34" y="3"/>
                      </a:lnTo>
                      <a:cubicBezTo>
                        <a:pt x="36" y="3"/>
                        <a:pt x="36" y="4"/>
                        <a:pt x="34" y="4"/>
                      </a:cubicBezTo>
                      <a:lnTo>
                        <a:pt x="35" y="3"/>
                      </a:lnTo>
                      <a:close/>
                      <a:moveTo>
                        <a:pt x="34" y="4"/>
                      </a:moveTo>
                      <a:cubicBezTo>
                        <a:pt x="33" y="4"/>
                        <a:pt x="33" y="4"/>
                        <a:pt x="32" y="4"/>
                      </a:cubicBezTo>
                      <a:lnTo>
                        <a:pt x="32" y="3"/>
                      </a:lnTo>
                      <a:cubicBezTo>
                        <a:pt x="33" y="3"/>
                        <a:pt x="33" y="3"/>
                        <a:pt x="34" y="3"/>
                      </a:cubicBezTo>
                      <a:lnTo>
                        <a:pt x="34" y="4"/>
                      </a:lnTo>
                      <a:close/>
                      <a:moveTo>
                        <a:pt x="32" y="4"/>
                      </a:moveTo>
                      <a:cubicBezTo>
                        <a:pt x="27" y="4"/>
                        <a:pt x="18" y="4"/>
                        <a:pt x="12" y="1"/>
                      </a:cubicBezTo>
                      <a:lnTo>
                        <a:pt x="13" y="0"/>
                      </a:lnTo>
                      <a:cubicBezTo>
                        <a:pt x="19" y="3"/>
                        <a:pt x="27" y="3"/>
                        <a:pt x="32" y="3"/>
                      </a:cubicBezTo>
                      <a:lnTo>
                        <a:pt x="32" y="4"/>
                      </a:lnTo>
                      <a:close/>
                      <a:moveTo>
                        <a:pt x="13" y="0"/>
                      </a:moveTo>
                      <a:lnTo>
                        <a:pt x="13" y="0"/>
                      </a:lnTo>
                      <a:lnTo>
                        <a:pt x="13" y="1"/>
                      </a:lnTo>
                      <a:lnTo>
                        <a:pt x="13" y="0"/>
                      </a:lnTo>
                      <a:close/>
                      <a:moveTo>
                        <a:pt x="12" y="1"/>
                      </a:moveTo>
                      <a:lnTo>
                        <a:pt x="12" y="1"/>
                      </a:lnTo>
                      <a:lnTo>
                        <a:pt x="13" y="0"/>
                      </a:lnTo>
                      <a:lnTo>
                        <a:pt x="12" y="1"/>
                      </a:lnTo>
                      <a:close/>
                      <a:moveTo>
                        <a:pt x="13" y="0"/>
                      </a:moveTo>
                      <a:lnTo>
                        <a:pt x="13" y="0"/>
                      </a:lnTo>
                      <a:lnTo>
                        <a:pt x="13" y="1"/>
                      </a:lnTo>
                      <a:lnTo>
                        <a:pt x="13" y="0"/>
                      </a:lnTo>
                      <a:close/>
                      <a:moveTo>
                        <a:pt x="12" y="1"/>
                      </a:moveTo>
                      <a:cubicBezTo>
                        <a:pt x="12" y="1"/>
                        <a:pt x="10" y="2"/>
                        <a:pt x="8" y="3"/>
                      </a:cubicBezTo>
                      <a:lnTo>
                        <a:pt x="7" y="2"/>
                      </a:lnTo>
                      <a:cubicBezTo>
                        <a:pt x="10" y="1"/>
                        <a:pt x="12" y="0"/>
                        <a:pt x="13" y="0"/>
                      </a:cubicBezTo>
                      <a:lnTo>
                        <a:pt x="12" y="1"/>
                      </a:lnTo>
                      <a:close/>
                      <a:moveTo>
                        <a:pt x="8" y="3"/>
                      </a:moveTo>
                      <a:cubicBezTo>
                        <a:pt x="5" y="5"/>
                        <a:pt x="1" y="6"/>
                        <a:pt x="0" y="6"/>
                      </a:cubicBezTo>
                      <a:lnTo>
                        <a:pt x="0" y="5"/>
                      </a:lnTo>
                      <a:cubicBezTo>
                        <a:pt x="1" y="5"/>
                        <a:pt x="4" y="4"/>
                        <a:pt x="7" y="2"/>
                      </a:cubicBezTo>
                      <a:lnTo>
                        <a:pt x="8" y="3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176" name="Freeform 519"/>
                <p:cNvSpPr>
                  <a:spLocks noChangeArrowheads="1"/>
                </p:cNvSpPr>
                <p:nvPr/>
              </p:nvSpPr>
              <p:spPr bwMode="auto">
                <a:xfrm>
                  <a:off x="1266" y="3360"/>
                  <a:ext cx="117" cy="25"/>
                </a:xfrm>
                <a:custGeom>
                  <a:avLst/>
                  <a:gdLst>
                    <a:gd name="T0" fmla="*/ 58106 w 85"/>
                    <a:gd name="T1" fmla="*/ 80542 h 15"/>
                    <a:gd name="T2" fmla="*/ 133054 w 85"/>
                    <a:gd name="T3" fmla="*/ 47430 h 15"/>
                    <a:gd name="T4" fmla="*/ 81901 w 85"/>
                    <a:gd name="T5" fmla="*/ 6147 h 15"/>
                    <a:gd name="T6" fmla="*/ 7359 w 85"/>
                    <a:gd name="T7" fmla="*/ 35903 h 15"/>
                    <a:gd name="T8" fmla="*/ 58106 w 85"/>
                    <a:gd name="T9" fmla="*/ 80542 h 15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85" h="15">
                      <a:moveTo>
                        <a:pt x="35" y="14"/>
                      </a:moveTo>
                      <a:cubicBezTo>
                        <a:pt x="56" y="15"/>
                        <a:pt x="77" y="12"/>
                        <a:pt x="81" y="8"/>
                      </a:cubicBezTo>
                      <a:cubicBezTo>
                        <a:pt x="85" y="5"/>
                        <a:pt x="71" y="2"/>
                        <a:pt x="50" y="1"/>
                      </a:cubicBezTo>
                      <a:cubicBezTo>
                        <a:pt x="28" y="0"/>
                        <a:pt x="8" y="3"/>
                        <a:pt x="4" y="6"/>
                      </a:cubicBezTo>
                      <a:cubicBezTo>
                        <a:pt x="0" y="10"/>
                        <a:pt x="14" y="13"/>
                        <a:pt x="35" y="14"/>
                      </a:cubicBezTo>
                      <a:close/>
                    </a:path>
                  </a:pathLst>
                </a:custGeom>
                <a:noFill/>
                <a:ln w="9525" cap="sq">
                  <a:solidFill>
                    <a:srgbClr val="949393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177" name="Freeform 520"/>
                <p:cNvSpPr>
                  <a:spLocks noChangeArrowheads="1"/>
                </p:cNvSpPr>
                <p:nvPr/>
              </p:nvSpPr>
              <p:spPr bwMode="auto">
                <a:xfrm>
                  <a:off x="1298" y="3363"/>
                  <a:ext cx="50" cy="17"/>
                </a:xfrm>
                <a:custGeom>
                  <a:avLst/>
                  <a:gdLst>
                    <a:gd name="T0" fmla="*/ 19295 w 37"/>
                    <a:gd name="T1" fmla="*/ 82312 h 10"/>
                    <a:gd name="T2" fmla="*/ 50649 w 37"/>
                    <a:gd name="T3" fmla="*/ 48419 h 10"/>
                    <a:gd name="T4" fmla="*/ 36346 w 37"/>
                    <a:gd name="T5" fmla="*/ 0 h 10"/>
                    <a:gd name="T6" fmla="*/ 4305 w 37"/>
                    <a:gd name="T7" fmla="*/ 44030 h 10"/>
                    <a:gd name="T8" fmla="*/ 19295 w 37"/>
                    <a:gd name="T9" fmla="*/ 82312 h 1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7" h="10">
                      <a:moveTo>
                        <a:pt x="13" y="10"/>
                      </a:moveTo>
                      <a:cubicBezTo>
                        <a:pt x="22" y="10"/>
                        <a:pt x="31" y="8"/>
                        <a:pt x="34" y="6"/>
                      </a:cubicBezTo>
                      <a:cubicBezTo>
                        <a:pt x="37" y="3"/>
                        <a:pt x="32" y="1"/>
                        <a:pt x="24" y="0"/>
                      </a:cubicBezTo>
                      <a:cubicBezTo>
                        <a:pt x="15" y="0"/>
                        <a:pt x="6" y="2"/>
                        <a:pt x="3" y="5"/>
                      </a:cubicBezTo>
                      <a:cubicBezTo>
                        <a:pt x="0" y="7"/>
                        <a:pt x="4" y="10"/>
                        <a:pt x="13" y="10"/>
                      </a:cubicBezTo>
                      <a:close/>
                    </a:path>
                  </a:pathLst>
                </a:custGeom>
                <a:solidFill>
                  <a:srgbClr val="7A7878"/>
                </a:solidFill>
                <a:ln w="9525" cap="sq">
                  <a:solidFill>
                    <a:srgbClr val="949393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178" name="Freeform 521"/>
                <p:cNvSpPr>
                  <a:spLocks noChangeArrowheads="1"/>
                </p:cNvSpPr>
                <p:nvPr/>
              </p:nvSpPr>
              <p:spPr bwMode="auto">
                <a:xfrm>
                  <a:off x="1234" y="3176"/>
                  <a:ext cx="118" cy="23"/>
                </a:xfrm>
                <a:custGeom>
                  <a:avLst/>
                  <a:gdLst>
                    <a:gd name="T0" fmla="*/ 58953 w 86"/>
                    <a:gd name="T1" fmla="*/ 60339 h 14"/>
                    <a:gd name="T2" fmla="*/ 135804 w 86"/>
                    <a:gd name="T3" fmla="*/ 36728 h 14"/>
                    <a:gd name="T4" fmla="*/ 83264 w 86"/>
                    <a:gd name="T5" fmla="*/ 5042 h 14"/>
                    <a:gd name="T6" fmla="*/ 7295 w 86"/>
                    <a:gd name="T7" fmla="*/ 27492 h 14"/>
                    <a:gd name="T8" fmla="*/ 58953 w 86"/>
                    <a:gd name="T9" fmla="*/ 60339 h 1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86" h="14">
                      <a:moveTo>
                        <a:pt x="36" y="13"/>
                      </a:moveTo>
                      <a:cubicBezTo>
                        <a:pt x="57" y="14"/>
                        <a:pt x="77" y="11"/>
                        <a:pt x="82" y="8"/>
                      </a:cubicBezTo>
                      <a:cubicBezTo>
                        <a:pt x="86" y="5"/>
                        <a:pt x="72" y="1"/>
                        <a:pt x="50" y="1"/>
                      </a:cubicBezTo>
                      <a:cubicBezTo>
                        <a:pt x="29" y="0"/>
                        <a:pt x="8" y="2"/>
                        <a:pt x="4" y="6"/>
                      </a:cubicBezTo>
                      <a:cubicBezTo>
                        <a:pt x="0" y="10"/>
                        <a:pt x="14" y="13"/>
                        <a:pt x="36" y="13"/>
                      </a:cubicBezTo>
                      <a:close/>
                    </a:path>
                  </a:pathLst>
                </a:custGeom>
                <a:noFill/>
                <a:ln w="9525" cap="sq">
                  <a:solidFill>
                    <a:srgbClr val="949393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179" name="Freeform 522"/>
                <p:cNvSpPr>
                  <a:spLocks noChangeArrowheads="1"/>
                </p:cNvSpPr>
                <p:nvPr/>
              </p:nvSpPr>
              <p:spPr bwMode="auto">
                <a:xfrm>
                  <a:off x="1266" y="3180"/>
                  <a:ext cx="50" cy="15"/>
                </a:xfrm>
                <a:custGeom>
                  <a:avLst/>
                  <a:gdLst>
                    <a:gd name="T0" fmla="*/ 19295 w 37"/>
                    <a:gd name="T1" fmla="*/ 53758 h 9"/>
                    <a:gd name="T2" fmla="*/ 50649 w 37"/>
                    <a:gd name="T3" fmla="*/ 28458 h 9"/>
                    <a:gd name="T4" fmla="*/ 36346 w 37"/>
                    <a:gd name="T5" fmla="*/ 0 h 9"/>
                    <a:gd name="T6" fmla="*/ 4305 w 37"/>
                    <a:gd name="T7" fmla="*/ 25292 h 9"/>
                    <a:gd name="T8" fmla="*/ 19295 w 37"/>
                    <a:gd name="T9" fmla="*/ 53758 h 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7" h="9">
                      <a:moveTo>
                        <a:pt x="13" y="9"/>
                      </a:moveTo>
                      <a:cubicBezTo>
                        <a:pt x="22" y="9"/>
                        <a:pt x="32" y="8"/>
                        <a:pt x="34" y="5"/>
                      </a:cubicBezTo>
                      <a:cubicBezTo>
                        <a:pt x="37" y="3"/>
                        <a:pt x="33" y="0"/>
                        <a:pt x="24" y="0"/>
                      </a:cubicBezTo>
                      <a:cubicBezTo>
                        <a:pt x="15" y="0"/>
                        <a:pt x="6" y="2"/>
                        <a:pt x="3" y="4"/>
                      </a:cubicBezTo>
                      <a:cubicBezTo>
                        <a:pt x="0" y="7"/>
                        <a:pt x="5" y="9"/>
                        <a:pt x="13" y="9"/>
                      </a:cubicBezTo>
                      <a:close/>
                    </a:path>
                  </a:pathLst>
                </a:custGeom>
                <a:solidFill>
                  <a:srgbClr val="7A7878"/>
                </a:solidFill>
                <a:ln w="9525" cap="sq">
                  <a:solidFill>
                    <a:srgbClr val="949393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180" name="Freeform 523"/>
                <p:cNvSpPr>
                  <a:spLocks noChangeArrowheads="1"/>
                </p:cNvSpPr>
                <p:nvPr/>
              </p:nvSpPr>
              <p:spPr bwMode="auto">
                <a:xfrm>
                  <a:off x="1287" y="3098"/>
                  <a:ext cx="117" cy="23"/>
                </a:xfrm>
                <a:custGeom>
                  <a:avLst/>
                  <a:gdLst>
                    <a:gd name="T0" fmla="*/ 52734 w 86"/>
                    <a:gd name="T1" fmla="*/ 64862 h 14"/>
                    <a:gd name="T2" fmla="*/ 119581 w 86"/>
                    <a:gd name="T3" fmla="*/ 36728 h 14"/>
                    <a:gd name="T4" fmla="*/ 72933 w 86"/>
                    <a:gd name="T5" fmla="*/ 5042 h 14"/>
                    <a:gd name="T6" fmla="*/ 6016 w 86"/>
                    <a:gd name="T7" fmla="*/ 27492 h 14"/>
                    <a:gd name="T8" fmla="*/ 52734 w 86"/>
                    <a:gd name="T9" fmla="*/ 64862 h 1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86" h="14">
                      <a:moveTo>
                        <a:pt x="36" y="14"/>
                      </a:moveTo>
                      <a:cubicBezTo>
                        <a:pt x="57" y="14"/>
                        <a:pt x="78" y="12"/>
                        <a:pt x="82" y="8"/>
                      </a:cubicBezTo>
                      <a:cubicBezTo>
                        <a:pt x="86" y="5"/>
                        <a:pt x="72" y="1"/>
                        <a:pt x="50" y="1"/>
                      </a:cubicBezTo>
                      <a:cubicBezTo>
                        <a:pt x="29" y="0"/>
                        <a:pt x="8" y="3"/>
                        <a:pt x="4" y="6"/>
                      </a:cubicBezTo>
                      <a:cubicBezTo>
                        <a:pt x="0" y="10"/>
                        <a:pt x="15" y="13"/>
                        <a:pt x="36" y="14"/>
                      </a:cubicBezTo>
                      <a:close/>
                    </a:path>
                  </a:pathLst>
                </a:custGeom>
                <a:noFill/>
                <a:ln w="9525" cap="sq">
                  <a:solidFill>
                    <a:srgbClr val="949393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181" name="Freeform 524"/>
                <p:cNvSpPr>
                  <a:spLocks noChangeArrowheads="1"/>
                </p:cNvSpPr>
                <p:nvPr/>
              </p:nvSpPr>
              <p:spPr bwMode="auto">
                <a:xfrm>
                  <a:off x="1320" y="3101"/>
                  <a:ext cx="50" cy="17"/>
                </a:xfrm>
                <a:custGeom>
                  <a:avLst/>
                  <a:gdLst>
                    <a:gd name="T0" fmla="*/ 19295 w 37"/>
                    <a:gd name="T1" fmla="*/ 74851 h 10"/>
                    <a:gd name="T2" fmla="*/ 50649 w 37"/>
                    <a:gd name="T3" fmla="*/ 44030 h 10"/>
                    <a:gd name="T4" fmla="*/ 36346 w 37"/>
                    <a:gd name="T5" fmla="*/ 0 h 10"/>
                    <a:gd name="T6" fmla="*/ 2614 w 37"/>
                    <a:gd name="T7" fmla="*/ 33895 h 10"/>
                    <a:gd name="T8" fmla="*/ 19295 w 37"/>
                    <a:gd name="T9" fmla="*/ 74851 h 1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7" h="10">
                      <a:moveTo>
                        <a:pt x="13" y="9"/>
                      </a:moveTo>
                      <a:cubicBezTo>
                        <a:pt x="21" y="10"/>
                        <a:pt x="31" y="8"/>
                        <a:pt x="34" y="5"/>
                      </a:cubicBezTo>
                      <a:cubicBezTo>
                        <a:pt x="37" y="3"/>
                        <a:pt x="32" y="0"/>
                        <a:pt x="24" y="0"/>
                      </a:cubicBezTo>
                      <a:cubicBezTo>
                        <a:pt x="15" y="0"/>
                        <a:pt x="6" y="2"/>
                        <a:pt x="2" y="4"/>
                      </a:cubicBezTo>
                      <a:cubicBezTo>
                        <a:pt x="0" y="7"/>
                        <a:pt x="4" y="9"/>
                        <a:pt x="13" y="9"/>
                      </a:cubicBezTo>
                      <a:close/>
                    </a:path>
                  </a:pathLst>
                </a:custGeom>
                <a:solidFill>
                  <a:srgbClr val="7A7878"/>
                </a:solidFill>
                <a:ln w="9525" cap="sq">
                  <a:solidFill>
                    <a:srgbClr val="949393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182" name="Freeform 525"/>
                <p:cNvSpPr>
                  <a:spLocks noChangeArrowheads="1"/>
                </p:cNvSpPr>
                <p:nvPr/>
              </p:nvSpPr>
              <p:spPr bwMode="auto">
                <a:xfrm>
                  <a:off x="1459" y="3128"/>
                  <a:ext cx="118" cy="23"/>
                </a:xfrm>
                <a:custGeom>
                  <a:avLst/>
                  <a:gdLst>
                    <a:gd name="T0" fmla="*/ 58953 w 86"/>
                    <a:gd name="T1" fmla="*/ 64862 h 14"/>
                    <a:gd name="T2" fmla="*/ 135804 w 86"/>
                    <a:gd name="T3" fmla="*/ 36728 h 14"/>
                    <a:gd name="T4" fmla="*/ 83264 w 86"/>
                    <a:gd name="T5" fmla="*/ 5042 h 14"/>
                    <a:gd name="T6" fmla="*/ 7295 w 86"/>
                    <a:gd name="T7" fmla="*/ 27492 h 14"/>
                    <a:gd name="T8" fmla="*/ 58953 w 86"/>
                    <a:gd name="T9" fmla="*/ 64862 h 1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86" h="14">
                      <a:moveTo>
                        <a:pt x="36" y="14"/>
                      </a:moveTo>
                      <a:cubicBezTo>
                        <a:pt x="57" y="14"/>
                        <a:pt x="78" y="12"/>
                        <a:pt x="82" y="8"/>
                      </a:cubicBezTo>
                      <a:cubicBezTo>
                        <a:pt x="86" y="4"/>
                        <a:pt x="72" y="1"/>
                        <a:pt x="50" y="1"/>
                      </a:cubicBezTo>
                      <a:cubicBezTo>
                        <a:pt x="29" y="0"/>
                        <a:pt x="9" y="3"/>
                        <a:pt x="4" y="6"/>
                      </a:cubicBezTo>
                      <a:cubicBezTo>
                        <a:pt x="0" y="9"/>
                        <a:pt x="15" y="13"/>
                        <a:pt x="36" y="14"/>
                      </a:cubicBezTo>
                      <a:close/>
                    </a:path>
                  </a:pathLst>
                </a:custGeom>
                <a:noFill/>
                <a:ln w="9525" cap="sq">
                  <a:solidFill>
                    <a:srgbClr val="949393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183" name="Freeform 526"/>
                <p:cNvSpPr>
                  <a:spLocks noChangeArrowheads="1"/>
                </p:cNvSpPr>
                <p:nvPr/>
              </p:nvSpPr>
              <p:spPr bwMode="auto">
                <a:xfrm>
                  <a:off x="1492" y="3132"/>
                  <a:ext cx="50" cy="16"/>
                </a:xfrm>
                <a:custGeom>
                  <a:avLst/>
                  <a:gdLst>
                    <a:gd name="T0" fmla="*/ 19295 w 37"/>
                    <a:gd name="T1" fmla="*/ 25285 h 10"/>
                    <a:gd name="T2" fmla="*/ 50649 w 37"/>
                    <a:gd name="T3" fmla="*/ 15203 h 10"/>
                    <a:gd name="T4" fmla="*/ 36346 w 37"/>
                    <a:gd name="T5" fmla="*/ 0 h 10"/>
                    <a:gd name="T6" fmla="*/ 2614 w 37"/>
                    <a:gd name="T7" fmla="*/ 11763 h 10"/>
                    <a:gd name="T8" fmla="*/ 19295 w 37"/>
                    <a:gd name="T9" fmla="*/ 25285 h 1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7" h="10">
                      <a:moveTo>
                        <a:pt x="13" y="9"/>
                      </a:moveTo>
                      <a:cubicBezTo>
                        <a:pt x="21" y="10"/>
                        <a:pt x="31" y="8"/>
                        <a:pt x="34" y="5"/>
                      </a:cubicBezTo>
                      <a:cubicBezTo>
                        <a:pt x="37" y="2"/>
                        <a:pt x="32" y="0"/>
                        <a:pt x="24" y="0"/>
                      </a:cubicBezTo>
                      <a:cubicBezTo>
                        <a:pt x="15" y="0"/>
                        <a:pt x="6" y="2"/>
                        <a:pt x="2" y="4"/>
                      </a:cubicBezTo>
                      <a:cubicBezTo>
                        <a:pt x="0" y="7"/>
                        <a:pt x="4" y="9"/>
                        <a:pt x="13" y="9"/>
                      </a:cubicBezTo>
                      <a:close/>
                    </a:path>
                  </a:pathLst>
                </a:custGeom>
                <a:solidFill>
                  <a:srgbClr val="7A7878"/>
                </a:solidFill>
                <a:ln w="9525" cap="sq">
                  <a:solidFill>
                    <a:srgbClr val="949393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184" name="Freeform 527"/>
                <p:cNvSpPr>
                  <a:spLocks noChangeArrowheads="1"/>
                </p:cNvSpPr>
                <p:nvPr/>
              </p:nvSpPr>
              <p:spPr bwMode="auto">
                <a:xfrm>
                  <a:off x="1435" y="3250"/>
                  <a:ext cx="118" cy="23"/>
                </a:xfrm>
                <a:custGeom>
                  <a:avLst/>
                  <a:gdLst>
                    <a:gd name="T0" fmla="*/ 58953 w 86"/>
                    <a:gd name="T1" fmla="*/ 60339 h 14"/>
                    <a:gd name="T2" fmla="*/ 135804 w 86"/>
                    <a:gd name="T3" fmla="*/ 36728 h 14"/>
                    <a:gd name="T4" fmla="*/ 83264 w 86"/>
                    <a:gd name="T5" fmla="*/ 5042 h 14"/>
                    <a:gd name="T6" fmla="*/ 7295 w 86"/>
                    <a:gd name="T7" fmla="*/ 27492 h 14"/>
                    <a:gd name="T8" fmla="*/ 58953 w 86"/>
                    <a:gd name="T9" fmla="*/ 60339 h 1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86" h="14">
                      <a:moveTo>
                        <a:pt x="36" y="13"/>
                      </a:moveTo>
                      <a:cubicBezTo>
                        <a:pt x="57" y="14"/>
                        <a:pt x="78" y="11"/>
                        <a:pt x="82" y="8"/>
                      </a:cubicBezTo>
                      <a:cubicBezTo>
                        <a:pt x="86" y="4"/>
                        <a:pt x="72" y="1"/>
                        <a:pt x="50" y="1"/>
                      </a:cubicBezTo>
                      <a:cubicBezTo>
                        <a:pt x="29" y="0"/>
                        <a:pt x="8" y="2"/>
                        <a:pt x="4" y="6"/>
                      </a:cubicBezTo>
                      <a:cubicBezTo>
                        <a:pt x="0" y="9"/>
                        <a:pt x="14" y="12"/>
                        <a:pt x="36" y="13"/>
                      </a:cubicBezTo>
                      <a:close/>
                    </a:path>
                  </a:pathLst>
                </a:custGeom>
                <a:noFill/>
                <a:ln w="9525" cap="sq">
                  <a:solidFill>
                    <a:srgbClr val="949393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185" name="Freeform 528"/>
                <p:cNvSpPr>
                  <a:spLocks noChangeArrowheads="1"/>
                </p:cNvSpPr>
                <p:nvPr/>
              </p:nvSpPr>
              <p:spPr bwMode="auto">
                <a:xfrm>
                  <a:off x="1467" y="3251"/>
                  <a:ext cx="50" cy="17"/>
                </a:xfrm>
                <a:custGeom>
                  <a:avLst/>
                  <a:gdLst>
                    <a:gd name="T0" fmla="*/ 20942 w 37"/>
                    <a:gd name="T1" fmla="*/ 82312 h 10"/>
                    <a:gd name="T2" fmla="*/ 52459 w 37"/>
                    <a:gd name="T3" fmla="*/ 48419 h 10"/>
                    <a:gd name="T4" fmla="*/ 36346 w 37"/>
                    <a:gd name="T5" fmla="*/ 8962 h 10"/>
                    <a:gd name="T6" fmla="*/ 4305 w 37"/>
                    <a:gd name="T7" fmla="*/ 44030 h 10"/>
                    <a:gd name="T8" fmla="*/ 20942 w 37"/>
                    <a:gd name="T9" fmla="*/ 82312 h 1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7" h="10">
                      <a:moveTo>
                        <a:pt x="14" y="10"/>
                      </a:moveTo>
                      <a:cubicBezTo>
                        <a:pt x="22" y="10"/>
                        <a:pt x="31" y="8"/>
                        <a:pt x="35" y="6"/>
                      </a:cubicBezTo>
                      <a:cubicBezTo>
                        <a:pt x="37" y="3"/>
                        <a:pt x="33" y="1"/>
                        <a:pt x="24" y="1"/>
                      </a:cubicBezTo>
                      <a:cubicBezTo>
                        <a:pt x="16" y="0"/>
                        <a:pt x="6" y="2"/>
                        <a:pt x="3" y="5"/>
                      </a:cubicBezTo>
                      <a:cubicBezTo>
                        <a:pt x="0" y="8"/>
                        <a:pt x="5" y="10"/>
                        <a:pt x="14" y="10"/>
                      </a:cubicBezTo>
                      <a:close/>
                    </a:path>
                  </a:pathLst>
                </a:custGeom>
                <a:solidFill>
                  <a:srgbClr val="7A7878"/>
                </a:solidFill>
                <a:ln w="9525" cap="sq">
                  <a:solidFill>
                    <a:srgbClr val="949393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186" name="Freeform 529"/>
                <p:cNvSpPr>
                  <a:spLocks noChangeArrowheads="1"/>
                </p:cNvSpPr>
                <p:nvPr/>
              </p:nvSpPr>
              <p:spPr bwMode="auto">
                <a:xfrm>
                  <a:off x="1390" y="3519"/>
                  <a:ext cx="117" cy="23"/>
                </a:xfrm>
                <a:custGeom>
                  <a:avLst/>
                  <a:gdLst>
                    <a:gd name="T0" fmla="*/ 58106 w 85"/>
                    <a:gd name="T1" fmla="*/ 64862 h 14"/>
                    <a:gd name="T2" fmla="*/ 134898 w 85"/>
                    <a:gd name="T3" fmla="*/ 36728 h 14"/>
                    <a:gd name="T4" fmla="*/ 81901 w 85"/>
                    <a:gd name="T5" fmla="*/ 5042 h 14"/>
                    <a:gd name="T6" fmla="*/ 7359 w 85"/>
                    <a:gd name="T7" fmla="*/ 27492 h 14"/>
                    <a:gd name="T8" fmla="*/ 58106 w 85"/>
                    <a:gd name="T9" fmla="*/ 64862 h 1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85" h="14">
                      <a:moveTo>
                        <a:pt x="35" y="14"/>
                      </a:moveTo>
                      <a:cubicBezTo>
                        <a:pt x="57" y="14"/>
                        <a:pt x="78" y="12"/>
                        <a:pt x="82" y="8"/>
                      </a:cubicBezTo>
                      <a:cubicBezTo>
                        <a:pt x="85" y="5"/>
                        <a:pt x="72" y="1"/>
                        <a:pt x="50" y="1"/>
                      </a:cubicBezTo>
                      <a:cubicBezTo>
                        <a:pt x="29" y="0"/>
                        <a:pt x="8" y="3"/>
                        <a:pt x="4" y="6"/>
                      </a:cubicBezTo>
                      <a:cubicBezTo>
                        <a:pt x="0" y="9"/>
                        <a:pt x="14" y="13"/>
                        <a:pt x="35" y="14"/>
                      </a:cubicBezTo>
                      <a:close/>
                    </a:path>
                  </a:pathLst>
                </a:custGeom>
                <a:noFill/>
                <a:ln w="9525" cap="sq">
                  <a:solidFill>
                    <a:srgbClr val="949393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187" name="Freeform 530"/>
                <p:cNvSpPr>
                  <a:spLocks noChangeArrowheads="1"/>
                </p:cNvSpPr>
                <p:nvPr/>
              </p:nvSpPr>
              <p:spPr bwMode="auto">
                <a:xfrm>
                  <a:off x="1422" y="3523"/>
                  <a:ext cx="50" cy="17"/>
                </a:xfrm>
                <a:custGeom>
                  <a:avLst/>
                  <a:gdLst>
                    <a:gd name="T0" fmla="*/ 20942 w 37"/>
                    <a:gd name="T1" fmla="*/ 74851 h 10"/>
                    <a:gd name="T2" fmla="*/ 52459 w 37"/>
                    <a:gd name="T3" fmla="*/ 44030 h 10"/>
                    <a:gd name="T4" fmla="*/ 36346 w 37"/>
                    <a:gd name="T5" fmla="*/ 0 h 10"/>
                    <a:gd name="T6" fmla="*/ 4305 w 37"/>
                    <a:gd name="T7" fmla="*/ 33895 h 10"/>
                    <a:gd name="T8" fmla="*/ 20942 w 37"/>
                    <a:gd name="T9" fmla="*/ 74851 h 1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7" h="10">
                      <a:moveTo>
                        <a:pt x="14" y="9"/>
                      </a:moveTo>
                      <a:cubicBezTo>
                        <a:pt x="22" y="10"/>
                        <a:pt x="31" y="8"/>
                        <a:pt x="35" y="5"/>
                      </a:cubicBezTo>
                      <a:cubicBezTo>
                        <a:pt x="37" y="2"/>
                        <a:pt x="33" y="0"/>
                        <a:pt x="24" y="0"/>
                      </a:cubicBezTo>
                      <a:cubicBezTo>
                        <a:pt x="16" y="0"/>
                        <a:pt x="6" y="2"/>
                        <a:pt x="3" y="4"/>
                      </a:cubicBezTo>
                      <a:cubicBezTo>
                        <a:pt x="0" y="7"/>
                        <a:pt x="5" y="9"/>
                        <a:pt x="14" y="9"/>
                      </a:cubicBezTo>
                      <a:close/>
                    </a:path>
                  </a:pathLst>
                </a:custGeom>
                <a:solidFill>
                  <a:srgbClr val="7A7878"/>
                </a:solidFill>
                <a:ln w="9525" cap="sq">
                  <a:solidFill>
                    <a:srgbClr val="949393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188" name="Freeform 531"/>
                <p:cNvSpPr>
                  <a:spLocks noChangeArrowheads="1"/>
                </p:cNvSpPr>
                <p:nvPr/>
              </p:nvSpPr>
              <p:spPr bwMode="auto">
                <a:xfrm>
                  <a:off x="1315" y="3461"/>
                  <a:ext cx="118" cy="23"/>
                </a:xfrm>
                <a:custGeom>
                  <a:avLst/>
                  <a:gdLst>
                    <a:gd name="T0" fmla="*/ 55497 w 86"/>
                    <a:gd name="T1" fmla="*/ 64862 h 14"/>
                    <a:gd name="T2" fmla="*/ 125848 w 86"/>
                    <a:gd name="T3" fmla="*/ 36728 h 14"/>
                    <a:gd name="T4" fmla="*/ 76755 w 86"/>
                    <a:gd name="T5" fmla="*/ 5042 h 14"/>
                    <a:gd name="T6" fmla="*/ 6331 w 86"/>
                    <a:gd name="T7" fmla="*/ 27492 h 14"/>
                    <a:gd name="T8" fmla="*/ 55497 w 86"/>
                    <a:gd name="T9" fmla="*/ 64862 h 1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86" h="14">
                      <a:moveTo>
                        <a:pt x="36" y="14"/>
                      </a:moveTo>
                      <a:cubicBezTo>
                        <a:pt x="57" y="14"/>
                        <a:pt x="77" y="12"/>
                        <a:pt x="82" y="8"/>
                      </a:cubicBezTo>
                      <a:cubicBezTo>
                        <a:pt x="86" y="5"/>
                        <a:pt x="71" y="2"/>
                        <a:pt x="50" y="1"/>
                      </a:cubicBezTo>
                      <a:cubicBezTo>
                        <a:pt x="28" y="0"/>
                        <a:pt x="8" y="3"/>
                        <a:pt x="4" y="6"/>
                      </a:cubicBezTo>
                      <a:cubicBezTo>
                        <a:pt x="0" y="10"/>
                        <a:pt x="14" y="13"/>
                        <a:pt x="36" y="14"/>
                      </a:cubicBezTo>
                      <a:close/>
                    </a:path>
                  </a:pathLst>
                </a:custGeom>
                <a:noFill/>
                <a:ln w="9525" cap="sq">
                  <a:solidFill>
                    <a:srgbClr val="949393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189" name="Freeform 532"/>
                <p:cNvSpPr>
                  <a:spLocks noChangeArrowheads="1"/>
                </p:cNvSpPr>
                <p:nvPr/>
              </p:nvSpPr>
              <p:spPr bwMode="auto">
                <a:xfrm>
                  <a:off x="1346" y="3464"/>
                  <a:ext cx="51" cy="17"/>
                </a:xfrm>
                <a:custGeom>
                  <a:avLst/>
                  <a:gdLst>
                    <a:gd name="T0" fmla="*/ 26418 w 37"/>
                    <a:gd name="T1" fmla="*/ 82312 h 10"/>
                    <a:gd name="T2" fmla="*/ 68574 w 37"/>
                    <a:gd name="T3" fmla="*/ 44030 h 10"/>
                    <a:gd name="T4" fmla="*/ 47853 w 37"/>
                    <a:gd name="T5" fmla="*/ 0 h 10"/>
                    <a:gd name="T6" fmla="*/ 5618 w 37"/>
                    <a:gd name="T7" fmla="*/ 44030 h 10"/>
                    <a:gd name="T8" fmla="*/ 26418 w 37"/>
                    <a:gd name="T9" fmla="*/ 82312 h 1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7" h="10">
                      <a:moveTo>
                        <a:pt x="13" y="10"/>
                      </a:moveTo>
                      <a:cubicBezTo>
                        <a:pt x="22" y="10"/>
                        <a:pt x="31" y="8"/>
                        <a:pt x="34" y="5"/>
                      </a:cubicBezTo>
                      <a:cubicBezTo>
                        <a:pt x="37" y="3"/>
                        <a:pt x="33" y="1"/>
                        <a:pt x="24" y="0"/>
                      </a:cubicBezTo>
                      <a:cubicBezTo>
                        <a:pt x="15" y="0"/>
                        <a:pt x="6" y="2"/>
                        <a:pt x="3" y="5"/>
                      </a:cubicBezTo>
                      <a:cubicBezTo>
                        <a:pt x="0" y="7"/>
                        <a:pt x="5" y="10"/>
                        <a:pt x="13" y="10"/>
                      </a:cubicBezTo>
                      <a:close/>
                    </a:path>
                  </a:pathLst>
                </a:custGeom>
                <a:solidFill>
                  <a:srgbClr val="7A7878"/>
                </a:solidFill>
                <a:ln w="9525" cap="sq">
                  <a:solidFill>
                    <a:srgbClr val="949393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190" name="Freeform 533"/>
                <p:cNvSpPr>
                  <a:spLocks noChangeArrowheads="1"/>
                </p:cNvSpPr>
                <p:nvPr/>
              </p:nvSpPr>
              <p:spPr bwMode="auto">
                <a:xfrm>
                  <a:off x="1557" y="3568"/>
                  <a:ext cx="118" cy="23"/>
                </a:xfrm>
                <a:custGeom>
                  <a:avLst/>
                  <a:gdLst>
                    <a:gd name="T0" fmla="*/ 58953 w 86"/>
                    <a:gd name="T1" fmla="*/ 60339 h 14"/>
                    <a:gd name="T2" fmla="*/ 135804 w 86"/>
                    <a:gd name="T3" fmla="*/ 36728 h 14"/>
                    <a:gd name="T4" fmla="*/ 83264 w 86"/>
                    <a:gd name="T5" fmla="*/ 5042 h 14"/>
                    <a:gd name="T6" fmla="*/ 7295 w 86"/>
                    <a:gd name="T7" fmla="*/ 27492 h 14"/>
                    <a:gd name="T8" fmla="*/ 58953 w 86"/>
                    <a:gd name="T9" fmla="*/ 60339 h 1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86" h="14">
                      <a:moveTo>
                        <a:pt x="36" y="13"/>
                      </a:moveTo>
                      <a:cubicBezTo>
                        <a:pt x="57" y="14"/>
                        <a:pt x="77" y="12"/>
                        <a:pt x="82" y="8"/>
                      </a:cubicBezTo>
                      <a:cubicBezTo>
                        <a:pt x="86" y="5"/>
                        <a:pt x="72" y="1"/>
                        <a:pt x="50" y="1"/>
                      </a:cubicBezTo>
                      <a:cubicBezTo>
                        <a:pt x="29" y="0"/>
                        <a:pt x="8" y="3"/>
                        <a:pt x="4" y="6"/>
                      </a:cubicBezTo>
                      <a:cubicBezTo>
                        <a:pt x="0" y="10"/>
                        <a:pt x="14" y="13"/>
                        <a:pt x="36" y="13"/>
                      </a:cubicBezTo>
                      <a:close/>
                    </a:path>
                  </a:pathLst>
                </a:custGeom>
                <a:noFill/>
                <a:ln w="9525" cap="sq">
                  <a:solidFill>
                    <a:srgbClr val="949393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191" name="Freeform 534"/>
                <p:cNvSpPr>
                  <a:spLocks noChangeArrowheads="1"/>
                </p:cNvSpPr>
                <p:nvPr/>
              </p:nvSpPr>
              <p:spPr bwMode="auto">
                <a:xfrm>
                  <a:off x="1589" y="3571"/>
                  <a:ext cx="52" cy="17"/>
                </a:xfrm>
                <a:custGeom>
                  <a:avLst/>
                  <a:gdLst>
                    <a:gd name="T0" fmla="*/ 23460 w 38"/>
                    <a:gd name="T1" fmla="*/ 74851 h 10"/>
                    <a:gd name="T2" fmla="*/ 57632 w 38"/>
                    <a:gd name="T3" fmla="*/ 44030 h 10"/>
                    <a:gd name="T4" fmla="*/ 40871 w 38"/>
                    <a:gd name="T5" fmla="*/ 0 h 10"/>
                    <a:gd name="T6" fmla="*/ 4911 w 38"/>
                    <a:gd name="T7" fmla="*/ 33895 h 10"/>
                    <a:gd name="T8" fmla="*/ 23460 w 38"/>
                    <a:gd name="T9" fmla="*/ 74851 h 1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8" h="10">
                      <a:moveTo>
                        <a:pt x="14" y="9"/>
                      </a:moveTo>
                      <a:cubicBezTo>
                        <a:pt x="22" y="10"/>
                        <a:pt x="32" y="8"/>
                        <a:pt x="34" y="5"/>
                      </a:cubicBezTo>
                      <a:cubicBezTo>
                        <a:pt x="38" y="3"/>
                        <a:pt x="33" y="0"/>
                        <a:pt x="24" y="0"/>
                      </a:cubicBezTo>
                      <a:cubicBezTo>
                        <a:pt x="15" y="0"/>
                        <a:pt x="6" y="2"/>
                        <a:pt x="3" y="4"/>
                      </a:cubicBezTo>
                      <a:cubicBezTo>
                        <a:pt x="0" y="7"/>
                        <a:pt x="5" y="9"/>
                        <a:pt x="14" y="9"/>
                      </a:cubicBezTo>
                      <a:close/>
                    </a:path>
                  </a:pathLst>
                </a:custGeom>
                <a:solidFill>
                  <a:srgbClr val="7A7878"/>
                </a:solidFill>
                <a:ln w="9525" cap="sq">
                  <a:solidFill>
                    <a:srgbClr val="949393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192" name="Freeform 535"/>
                <p:cNvSpPr>
                  <a:spLocks noChangeArrowheads="1"/>
                </p:cNvSpPr>
                <p:nvPr/>
              </p:nvSpPr>
              <p:spPr bwMode="auto">
                <a:xfrm>
                  <a:off x="1068" y="3288"/>
                  <a:ext cx="117" cy="25"/>
                </a:xfrm>
                <a:custGeom>
                  <a:avLst/>
                  <a:gdLst>
                    <a:gd name="T0" fmla="*/ 58106 w 85"/>
                    <a:gd name="T1" fmla="*/ 80542 h 15"/>
                    <a:gd name="T2" fmla="*/ 133054 w 85"/>
                    <a:gd name="T3" fmla="*/ 53758 h 15"/>
                    <a:gd name="T4" fmla="*/ 81901 w 85"/>
                    <a:gd name="T5" fmla="*/ 6147 h 15"/>
                    <a:gd name="T6" fmla="*/ 7359 w 85"/>
                    <a:gd name="T7" fmla="*/ 42153 h 15"/>
                    <a:gd name="T8" fmla="*/ 58106 w 85"/>
                    <a:gd name="T9" fmla="*/ 80542 h 15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85" h="15">
                      <a:moveTo>
                        <a:pt x="35" y="14"/>
                      </a:moveTo>
                      <a:cubicBezTo>
                        <a:pt x="56" y="15"/>
                        <a:pt x="77" y="12"/>
                        <a:pt x="81" y="9"/>
                      </a:cubicBezTo>
                      <a:cubicBezTo>
                        <a:pt x="85" y="5"/>
                        <a:pt x="71" y="2"/>
                        <a:pt x="50" y="1"/>
                      </a:cubicBezTo>
                      <a:cubicBezTo>
                        <a:pt x="29" y="0"/>
                        <a:pt x="8" y="3"/>
                        <a:pt x="4" y="7"/>
                      </a:cubicBezTo>
                      <a:cubicBezTo>
                        <a:pt x="0" y="10"/>
                        <a:pt x="14" y="14"/>
                        <a:pt x="35" y="14"/>
                      </a:cubicBezTo>
                      <a:close/>
                    </a:path>
                  </a:pathLst>
                </a:custGeom>
                <a:noFill/>
                <a:ln w="9525" cap="sq">
                  <a:solidFill>
                    <a:srgbClr val="949393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193" name="Freeform 536"/>
                <p:cNvSpPr>
                  <a:spLocks noChangeArrowheads="1"/>
                </p:cNvSpPr>
                <p:nvPr/>
              </p:nvSpPr>
              <p:spPr bwMode="auto">
                <a:xfrm>
                  <a:off x="1099" y="3291"/>
                  <a:ext cx="50" cy="17"/>
                </a:xfrm>
                <a:custGeom>
                  <a:avLst/>
                  <a:gdLst>
                    <a:gd name="T0" fmla="*/ 19295 w 37"/>
                    <a:gd name="T1" fmla="*/ 82312 h 10"/>
                    <a:gd name="T2" fmla="*/ 50649 w 37"/>
                    <a:gd name="T3" fmla="*/ 48419 h 10"/>
                    <a:gd name="T4" fmla="*/ 36346 w 37"/>
                    <a:gd name="T5" fmla="*/ 0 h 10"/>
                    <a:gd name="T6" fmla="*/ 4305 w 37"/>
                    <a:gd name="T7" fmla="*/ 44030 h 10"/>
                    <a:gd name="T8" fmla="*/ 19295 w 37"/>
                    <a:gd name="T9" fmla="*/ 82312 h 1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7" h="10">
                      <a:moveTo>
                        <a:pt x="13" y="10"/>
                      </a:moveTo>
                      <a:cubicBezTo>
                        <a:pt x="22" y="10"/>
                        <a:pt x="31" y="8"/>
                        <a:pt x="34" y="6"/>
                      </a:cubicBezTo>
                      <a:cubicBezTo>
                        <a:pt x="37" y="3"/>
                        <a:pt x="33" y="1"/>
                        <a:pt x="24" y="0"/>
                      </a:cubicBezTo>
                      <a:cubicBezTo>
                        <a:pt x="15" y="0"/>
                        <a:pt x="6" y="2"/>
                        <a:pt x="3" y="5"/>
                      </a:cubicBezTo>
                      <a:cubicBezTo>
                        <a:pt x="0" y="7"/>
                        <a:pt x="5" y="10"/>
                        <a:pt x="13" y="10"/>
                      </a:cubicBezTo>
                      <a:close/>
                    </a:path>
                  </a:pathLst>
                </a:custGeom>
                <a:solidFill>
                  <a:srgbClr val="7A7878"/>
                </a:solidFill>
                <a:ln w="9525" cap="sq">
                  <a:solidFill>
                    <a:srgbClr val="949393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194" name="Freeform 537"/>
                <p:cNvSpPr>
                  <a:spLocks noChangeArrowheads="1"/>
                </p:cNvSpPr>
                <p:nvPr/>
              </p:nvSpPr>
              <p:spPr bwMode="auto">
                <a:xfrm>
                  <a:off x="1489" y="3637"/>
                  <a:ext cx="118" cy="23"/>
                </a:xfrm>
                <a:custGeom>
                  <a:avLst/>
                  <a:gdLst>
                    <a:gd name="T0" fmla="*/ 58953 w 86"/>
                    <a:gd name="T1" fmla="*/ 60339 h 14"/>
                    <a:gd name="T2" fmla="*/ 135804 w 86"/>
                    <a:gd name="T3" fmla="*/ 36728 h 14"/>
                    <a:gd name="T4" fmla="*/ 83264 w 86"/>
                    <a:gd name="T5" fmla="*/ 0 h 14"/>
                    <a:gd name="T6" fmla="*/ 7295 w 86"/>
                    <a:gd name="T7" fmla="*/ 27492 h 14"/>
                    <a:gd name="T8" fmla="*/ 58953 w 86"/>
                    <a:gd name="T9" fmla="*/ 60339 h 1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86" h="14">
                      <a:moveTo>
                        <a:pt x="36" y="13"/>
                      </a:moveTo>
                      <a:cubicBezTo>
                        <a:pt x="57" y="14"/>
                        <a:pt x="78" y="11"/>
                        <a:pt x="82" y="8"/>
                      </a:cubicBezTo>
                      <a:cubicBezTo>
                        <a:pt x="86" y="4"/>
                        <a:pt x="72" y="1"/>
                        <a:pt x="50" y="0"/>
                      </a:cubicBezTo>
                      <a:cubicBezTo>
                        <a:pt x="29" y="0"/>
                        <a:pt x="8" y="2"/>
                        <a:pt x="4" y="6"/>
                      </a:cubicBezTo>
                      <a:cubicBezTo>
                        <a:pt x="0" y="9"/>
                        <a:pt x="14" y="13"/>
                        <a:pt x="36" y="13"/>
                      </a:cubicBezTo>
                      <a:close/>
                    </a:path>
                  </a:pathLst>
                </a:custGeom>
                <a:noFill/>
                <a:ln w="9525" cap="sq">
                  <a:solidFill>
                    <a:srgbClr val="949393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195" name="Freeform 538"/>
                <p:cNvSpPr>
                  <a:spLocks noChangeArrowheads="1"/>
                </p:cNvSpPr>
                <p:nvPr/>
              </p:nvSpPr>
              <p:spPr bwMode="auto">
                <a:xfrm>
                  <a:off x="1521" y="3639"/>
                  <a:ext cx="52" cy="16"/>
                </a:xfrm>
                <a:custGeom>
                  <a:avLst/>
                  <a:gdLst>
                    <a:gd name="T0" fmla="*/ 23460 w 38"/>
                    <a:gd name="T1" fmla="*/ 30114 h 10"/>
                    <a:gd name="T2" fmla="*/ 59721 w 38"/>
                    <a:gd name="T3" fmla="*/ 18821 h 10"/>
                    <a:gd name="T4" fmla="*/ 40871 w 38"/>
                    <a:gd name="T5" fmla="*/ 3712 h 10"/>
                    <a:gd name="T6" fmla="*/ 4911 w 38"/>
                    <a:gd name="T7" fmla="*/ 15203 h 10"/>
                    <a:gd name="T8" fmla="*/ 23460 w 38"/>
                    <a:gd name="T9" fmla="*/ 30114 h 1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8" h="10">
                      <a:moveTo>
                        <a:pt x="14" y="10"/>
                      </a:moveTo>
                      <a:cubicBezTo>
                        <a:pt x="22" y="10"/>
                        <a:pt x="32" y="9"/>
                        <a:pt x="35" y="6"/>
                      </a:cubicBezTo>
                      <a:cubicBezTo>
                        <a:pt x="38" y="3"/>
                        <a:pt x="33" y="1"/>
                        <a:pt x="24" y="1"/>
                      </a:cubicBezTo>
                      <a:cubicBezTo>
                        <a:pt x="16" y="0"/>
                        <a:pt x="6" y="2"/>
                        <a:pt x="3" y="5"/>
                      </a:cubicBezTo>
                      <a:cubicBezTo>
                        <a:pt x="0" y="7"/>
                        <a:pt x="5" y="10"/>
                        <a:pt x="14" y="10"/>
                      </a:cubicBezTo>
                      <a:close/>
                    </a:path>
                  </a:pathLst>
                </a:custGeom>
                <a:solidFill>
                  <a:srgbClr val="7A7878"/>
                </a:solidFill>
                <a:ln w="9525" cap="sq">
                  <a:solidFill>
                    <a:srgbClr val="949393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196" name="Freeform 539"/>
                <p:cNvSpPr>
                  <a:spLocks noChangeArrowheads="1"/>
                </p:cNvSpPr>
                <p:nvPr/>
              </p:nvSpPr>
              <p:spPr bwMode="auto">
                <a:xfrm>
                  <a:off x="1581" y="3379"/>
                  <a:ext cx="118" cy="23"/>
                </a:xfrm>
                <a:custGeom>
                  <a:avLst/>
                  <a:gdLst>
                    <a:gd name="T0" fmla="*/ 58953 w 86"/>
                    <a:gd name="T1" fmla="*/ 60339 h 14"/>
                    <a:gd name="T2" fmla="*/ 135804 w 86"/>
                    <a:gd name="T3" fmla="*/ 36728 h 14"/>
                    <a:gd name="T4" fmla="*/ 84769 w 86"/>
                    <a:gd name="T5" fmla="*/ 0 h 14"/>
                    <a:gd name="T6" fmla="*/ 7905 w 86"/>
                    <a:gd name="T7" fmla="*/ 27492 h 14"/>
                    <a:gd name="T8" fmla="*/ 58953 w 86"/>
                    <a:gd name="T9" fmla="*/ 60339 h 1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86" h="14">
                      <a:moveTo>
                        <a:pt x="36" y="13"/>
                      </a:moveTo>
                      <a:cubicBezTo>
                        <a:pt x="57" y="14"/>
                        <a:pt x="78" y="11"/>
                        <a:pt x="82" y="8"/>
                      </a:cubicBezTo>
                      <a:cubicBezTo>
                        <a:pt x="86" y="4"/>
                        <a:pt x="72" y="1"/>
                        <a:pt x="51" y="0"/>
                      </a:cubicBezTo>
                      <a:cubicBezTo>
                        <a:pt x="29" y="0"/>
                        <a:pt x="8" y="2"/>
                        <a:pt x="5" y="6"/>
                      </a:cubicBezTo>
                      <a:cubicBezTo>
                        <a:pt x="0" y="9"/>
                        <a:pt x="14" y="12"/>
                        <a:pt x="36" y="13"/>
                      </a:cubicBezTo>
                      <a:close/>
                    </a:path>
                  </a:pathLst>
                </a:custGeom>
                <a:noFill/>
                <a:ln w="9525" cap="sq">
                  <a:solidFill>
                    <a:srgbClr val="949393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197" name="Freeform 540"/>
                <p:cNvSpPr>
                  <a:spLocks noChangeArrowheads="1"/>
                </p:cNvSpPr>
                <p:nvPr/>
              </p:nvSpPr>
              <p:spPr bwMode="auto">
                <a:xfrm>
                  <a:off x="1613" y="3381"/>
                  <a:ext cx="52" cy="16"/>
                </a:xfrm>
                <a:custGeom>
                  <a:avLst/>
                  <a:gdLst>
                    <a:gd name="T0" fmla="*/ 23460 w 38"/>
                    <a:gd name="T1" fmla="*/ 30114 h 10"/>
                    <a:gd name="T2" fmla="*/ 59721 w 38"/>
                    <a:gd name="T3" fmla="*/ 18821 h 10"/>
                    <a:gd name="T4" fmla="*/ 40871 w 38"/>
                    <a:gd name="T5" fmla="*/ 3712 h 10"/>
                    <a:gd name="T6" fmla="*/ 7465 w 38"/>
                    <a:gd name="T7" fmla="*/ 15203 h 10"/>
                    <a:gd name="T8" fmla="*/ 23460 w 38"/>
                    <a:gd name="T9" fmla="*/ 30114 h 1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8" h="10">
                      <a:moveTo>
                        <a:pt x="14" y="10"/>
                      </a:moveTo>
                      <a:cubicBezTo>
                        <a:pt x="22" y="10"/>
                        <a:pt x="32" y="8"/>
                        <a:pt x="35" y="6"/>
                      </a:cubicBezTo>
                      <a:cubicBezTo>
                        <a:pt x="38" y="3"/>
                        <a:pt x="33" y="1"/>
                        <a:pt x="24" y="1"/>
                      </a:cubicBezTo>
                      <a:cubicBezTo>
                        <a:pt x="16" y="0"/>
                        <a:pt x="6" y="2"/>
                        <a:pt x="4" y="5"/>
                      </a:cubicBezTo>
                      <a:cubicBezTo>
                        <a:pt x="0" y="8"/>
                        <a:pt x="5" y="10"/>
                        <a:pt x="14" y="10"/>
                      </a:cubicBezTo>
                      <a:close/>
                    </a:path>
                  </a:pathLst>
                </a:custGeom>
                <a:solidFill>
                  <a:srgbClr val="7A7878"/>
                </a:solidFill>
                <a:ln w="9525" cap="sq">
                  <a:solidFill>
                    <a:srgbClr val="949393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198" name="Freeform 541"/>
                <p:cNvSpPr>
                  <a:spLocks noChangeArrowheads="1"/>
                </p:cNvSpPr>
                <p:nvPr/>
              </p:nvSpPr>
              <p:spPr bwMode="auto">
                <a:xfrm>
                  <a:off x="1788" y="3381"/>
                  <a:ext cx="119" cy="21"/>
                </a:xfrm>
                <a:custGeom>
                  <a:avLst/>
                  <a:gdLst>
                    <a:gd name="T0" fmla="*/ 62014 w 86"/>
                    <a:gd name="T1" fmla="*/ 45488 h 13"/>
                    <a:gd name="T2" fmla="*/ 142853 w 86"/>
                    <a:gd name="T3" fmla="*/ 28159 h 13"/>
                    <a:gd name="T4" fmla="*/ 87584 w 86"/>
                    <a:gd name="T5" fmla="*/ 0 h 13"/>
                    <a:gd name="T6" fmla="*/ 7670 w 86"/>
                    <a:gd name="T7" fmla="*/ 17432 h 13"/>
                    <a:gd name="T8" fmla="*/ 62014 w 86"/>
                    <a:gd name="T9" fmla="*/ 45488 h 1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86" h="13">
                      <a:moveTo>
                        <a:pt x="36" y="13"/>
                      </a:moveTo>
                      <a:cubicBezTo>
                        <a:pt x="57" y="13"/>
                        <a:pt x="78" y="11"/>
                        <a:pt x="82" y="8"/>
                      </a:cubicBezTo>
                      <a:cubicBezTo>
                        <a:pt x="86" y="4"/>
                        <a:pt x="72" y="1"/>
                        <a:pt x="50" y="0"/>
                      </a:cubicBezTo>
                      <a:cubicBezTo>
                        <a:pt x="29" y="0"/>
                        <a:pt x="8" y="2"/>
                        <a:pt x="4" y="5"/>
                      </a:cubicBezTo>
                      <a:cubicBezTo>
                        <a:pt x="0" y="9"/>
                        <a:pt x="14" y="12"/>
                        <a:pt x="36" y="13"/>
                      </a:cubicBezTo>
                      <a:close/>
                    </a:path>
                  </a:pathLst>
                </a:custGeom>
                <a:noFill/>
                <a:ln w="9525" cap="sq">
                  <a:solidFill>
                    <a:srgbClr val="949393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199" name="Freeform 542"/>
                <p:cNvSpPr>
                  <a:spLocks noChangeArrowheads="1"/>
                </p:cNvSpPr>
                <p:nvPr/>
              </p:nvSpPr>
              <p:spPr bwMode="auto">
                <a:xfrm>
                  <a:off x="1821" y="3383"/>
                  <a:ext cx="50" cy="16"/>
                </a:xfrm>
                <a:custGeom>
                  <a:avLst/>
                  <a:gdLst>
                    <a:gd name="T0" fmla="*/ 19295 w 37"/>
                    <a:gd name="T1" fmla="*/ 30114 h 10"/>
                    <a:gd name="T2" fmla="*/ 50649 w 37"/>
                    <a:gd name="T3" fmla="*/ 15203 h 10"/>
                    <a:gd name="T4" fmla="*/ 34528 w 37"/>
                    <a:gd name="T5" fmla="*/ 0 h 10"/>
                    <a:gd name="T6" fmla="*/ 2614 w 37"/>
                    <a:gd name="T7" fmla="*/ 15203 h 10"/>
                    <a:gd name="T8" fmla="*/ 19295 w 37"/>
                    <a:gd name="T9" fmla="*/ 30114 h 1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7" h="10">
                      <a:moveTo>
                        <a:pt x="13" y="10"/>
                      </a:moveTo>
                      <a:cubicBezTo>
                        <a:pt x="21" y="10"/>
                        <a:pt x="31" y="8"/>
                        <a:pt x="34" y="5"/>
                      </a:cubicBezTo>
                      <a:cubicBezTo>
                        <a:pt x="37" y="3"/>
                        <a:pt x="32" y="0"/>
                        <a:pt x="23" y="0"/>
                      </a:cubicBezTo>
                      <a:cubicBezTo>
                        <a:pt x="15" y="0"/>
                        <a:pt x="6" y="2"/>
                        <a:pt x="2" y="5"/>
                      </a:cubicBezTo>
                      <a:cubicBezTo>
                        <a:pt x="0" y="7"/>
                        <a:pt x="4" y="10"/>
                        <a:pt x="13" y="10"/>
                      </a:cubicBezTo>
                      <a:close/>
                    </a:path>
                  </a:pathLst>
                </a:custGeom>
                <a:solidFill>
                  <a:srgbClr val="7A7878"/>
                </a:solidFill>
                <a:ln w="9525" cap="sq">
                  <a:solidFill>
                    <a:srgbClr val="949393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200" name="Freeform 543"/>
                <p:cNvSpPr>
                  <a:spLocks noChangeArrowheads="1"/>
                </p:cNvSpPr>
                <p:nvPr/>
              </p:nvSpPr>
              <p:spPr bwMode="auto">
                <a:xfrm>
                  <a:off x="1750" y="3511"/>
                  <a:ext cx="118" cy="23"/>
                </a:xfrm>
                <a:custGeom>
                  <a:avLst/>
                  <a:gdLst>
                    <a:gd name="T0" fmla="*/ 58953 w 86"/>
                    <a:gd name="T1" fmla="*/ 60339 h 14"/>
                    <a:gd name="T2" fmla="*/ 135804 w 86"/>
                    <a:gd name="T3" fmla="*/ 36728 h 14"/>
                    <a:gd name="T4" fmla="*/ 83264 w 86"/>
                    <a:gd name="T5" fmla="*/ 5042 h 14"/>
                    <a:gd name="T6" fmla="*/ 7295 w 86"/>
                    <a:gd name="T7" fmla="*/ 27492 h 14"/>
                    <a:gd name="T8" fmla="*/ 58953 w 86"/>
                    <a:gd name="T9" fmla="*/ 60339 h 1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86" h="14">
                      <a:moveTo>
                        <a:pt x="36" y="13"/>
                      </a:moveTo>
                      <a:cubicBezTo>
                        <a:pt x="57" y="14"/>
                        <a:pt x="78" y="12"/>
                        <a:pt x="82" y="8"/>
                      </a:cubicBezTo>
                      <a:cubicBezTo>
                        <a:pt x="86" y="4"/>
                        <a:pt x="72" y="1"/>
                        <a:pt x="50" y="1"/>
                      </a:cubicBezTo>
                      <a:cubicBezTo>
                        <a:pt x="29" y="0"/>
                        <a:pt x="8" y="3"/>
                        <a:pt x="4" y="6"/>
                      </a:cubicBezTo>
                      <a:cubicBezTo>
                        <a:pt x="0" y="9"/>
                        <a:pt x="14" y="13"/>
                        <a:pt x="36" y="13"/>
                      </a:cubicBezTo>
                      <a:close/>
                    </a:path>
                  </a:pathLst>
                </a:custGeom>
                <a:noFill/>
                <a:ln w="9525" cap="sq">
                  <a:solidFill>
                    <a:srgbClr val="949393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201" name="Freeform 544"/>
                <p:cNvSpPr>
                  <a:spLocks noChangeArrowheads="1"/>
                </p:cNvSpPr>
                <p:nvPr/>
              </p:nvSpPr>
              <p:spPr bwMode="auto">
                <a:xfrm>
                  <a:off x="1782" y="3514"/>
                  <a:ext cx="50" cy="16"/>
                </a:xfrm>
                <a:custGeom>
                  <a:avLst/>
                  <a:gdLst>
                    <a:gd name="T0" fmla="*/ 19295 w 37"/>
                    <a:gd name="T1" fmla="*/ 25285 h 10"/>
                    <a:gd name="T2" fmla="*/ 52459 w 37"/>
                    <a:gd name="T3" fmla="*/ 15203 h 10"/>
                    <a:gd name="T4" fmla="*/ 37303 w 37"/>
                    <a:gd name="T5" fmla="*/ 0 h 10"/>
                    <a:gd name="T6" fmla="*/ 4305 w 37"/>
                    <a:gd name="T7" fmla="*/ 11763 h 10"/>
                    <a:gd name="T8" fmla="*/ 19295 w 37"/>
                    <a:gd name="T9" fmla="*/ 25285 h 1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7" h="10">
                      <a:moveTo>
                        <a:pt x="13" y="9"/>
                      </a:moveTo>
                      <a:cubicBezTo>
                        <a:pt x="22" y="10"/>
                        <a:pt x="32" y="8"/>
                        <a:pt x="35" y="5"/>
                      </a:cubicBezTo>
                      <a:cubicBezTo>
                        <a:pt x="37" y="2"/>
                        <a:pt x="33" y="0"/>
                        <a:pt x="25" y="0"/>
                      </a:cubicBezTo>
                      <a:cubicBezTo>
                        <a:pt x="16" y="0"/>
                        <a:pt x="6" y="2"/>
                        <a:pt x="3" y="4"/>
                      </a:cubicBezTo>
                      <a:cubicBezTo>
                        <a:pt x="0" y="7"/>
                        <a:pt x="5" y="9"/>
                        <a:pt x="13" y="9"/>
                      </a:cubicBezTo>
                      <a:close/>
                    </a:path>
                  </a:pathLst>
                </a:custGeom>
                <a:solidFill>
                  <a:srgbClr val="7A7878"/>
                </a:solidFill>
                <a:ln w="9525" cap="sq">
                  <a:solidFill>
                    <a:srgbClr val="949393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202" name="Freeform 545"/>
                <p:cNvSpPr>
                  <a:spLocks noChangeArrowheads="1"/>
                </p:cNvSpPr>
                <p:nvPr/>
              </p:nvSpPr>
              <p:spPr bwMode="auto">
                <a:xfrm>
                  <a:off x="1801" y="3598"/>
                  <a:ext cx="118" cy="23"/>
                </a:xfrm>
                <a:custGeom>
                  <a:avLst/>
                  <a:gdLst>
                    <a:gd name="T0" fmla="*/ 58953 w 86"/>
                    <a:gd name="T1" fmla="*/ 60339 h 14"/>
                    <a:gd name="T2" fmla="*/ 134713 w 86"/>
                    <a:gd name="T3" fmla="*/ 36728 h 14"/>
                    <a:gd name="T4" fmla="*/ 83264 w 86"/>
                    <a:gd name="T5" fmla="*/ 5042 h 14"/>
                    <a:gd name="T6" fmla="*/ 7295 w 86"/>
                    <a:gd name="T7" fmla="*/ 27492 h 14"/>
                    <a:gd name="T8" fmla="*/ 58953 w 86"/>
                    <a:gd name="T9" fmla="*/ 60339 h 1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86" h="14">
                      <a:moveTo>
                        <a:pt x="36" y="13"/>
                      </a:moveTo>
                      <a:cubicBezTo>
                        <a:pt x="57" y="14"/>
                        <a:pt x="77" y="12"/>
                        <a:pt x="81" y="8"/>
                      </a:cubicBezTo>
                      <a:cubicBezTo>
                        <a:pt x="86" y="4"/>
                        <a:pt x="72" y="1"/>
                        <a:pt x="50" y="1"/>
                      </a:cubicBezTo>
                      <a:cubicBezTo>
                        <a:pt x="29" y="0"/>
                        <a:pt x="8" y="2"/>
                        <a:pt x="4" y="6"/>
                      </a:cubicBezTo>
                      <a:cubicBezTo>
                        <a:pt x="0" y="9"/>
                        <a:pt x="14" y="13"/>
                        <a:pt x="36" y="13"/>
                      </a:cubicBezTo>
                      <a:close/>
                    </a:path>
                  </a:pathLst>
                </a:custGeom>
                <a:noFill/>
                <a:ln w="9525" cap="sq">
                  <a:solidFill>
                    <a:srgbClr val="949393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203" name="Freeform 546"/>
                <p:cNvSpPr>
                  <a:spLocks noChangeArrowheads="1"/>
                </p:cNvSpPr>
                <p:nvPr/>
              </p:nvSpPr>
              <p:spPr bwMode="auto">
                <a:xfrm>
                  <a:off x="1835" y="3600"/>
                  <a:ext cx="50" cy="17"/>
                </a:xfrm>
                <a:custGeom>
                  <a:avLst/>
                  <a:gdLst>
                    <a:gd name="T0" fmla="*/ 19295 w 37"/>
                    <a:gd name="T1" fmla="*/ 82312 h 10"/>
                    <a:gd name="T2" fmla="*/ 52459 w 37"/>
                    <a:gd name="T3" fmla="*/ 48419 h 10"/>
                    <a:gd name="T4" fmla="*/ 36346 w 37"/>
                    <a:gd name="T5" fmla="*/ 0 h 10"/>
                    <a:gd name="T6" fmla="*/ 4305 w 37"/>
                    <a:gd name="T7" fmla="*/ 33895 h 10"/>
                    <a:gd name="T8" fmla="*/ 19295 w 37"/>
                    <a:gd name="T9" fmla="*/ 82312 h 1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7" h="10">
                      <a:moveTo>
                        <a:pt x="13" y="10"/>
                      </a:moveTo>
                      <a:cubicBezTo>
                        <a:pt x="22" y="10"/>
                        <a:pt x="31" y="8"/>
                        <a:pt x="35" y="6"/>
                      </a:cubicBezTo>
                      <a:cubicBezTo>
                        <a:pt x="37" y="3"/>
                        <a:pt x="33" y="1"/>
                        <a:pt x="24" y="0"/>
                      </a:cubicBezTo>
                      <a:cubicBezTo>
                        <a:pt x="16" y="0"/>
                        <a:pt x="6" y="2"/>
                        <a:pt x="3" y="4"/>
                      </a:cubicBezTo>
                      <a:cubicBezTo>
                        <a:pt x="0" y="7"/>
                        <a:pt x="5" y="9"/>
                        <a:pt x="13" y="10"/>
                      </a:cubicBezTo>
                      <a:close/>
                    </a:path>
                  </a:pathLst>
                </a:custGeom>
                <a:solidFill>
                  <a:srgbClr val="7A7878"/>
                </a:solidFill>
                <a:ln w="9525" cap="sq">
                  <a:solidFill>
                    <a:srgbClr val="949393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204" name="Freeform 547"/>
                <p:cNvSpPr>
                  <a:spLocks noChangeArrowheads="1"/>
                </p:cNvSpPr>
                <p:nvPr/>
              </p:nvSpPr>
              <p:spPr bwMode="auto">
                <a:xfrm>
                  <a:off x="1948" y="3442"/>
                  <a:ext cx="118" cy="23"/>
                </a:xfrm>
                <a:custGeom>
                  <a:avLst/>
                  <a:gdLst>
                    <a:gd name="T0" fmla="*/ 58953 w 86"/>
                    <a:gd name="T1" fmla="*/ 60339 h 14"/>
                    <a:gd name="T2" fmla="*/ 135804 w 86"/>
                    <a:gd name="T3" fmla="*/ 36728 h 14"/>
                    <a:gd name="T4" fmla="*/ 83264 w 86"/>
                    <a:gd name="T5" fmla="*/ 0 h 14"/>
                    <a:gd name="T6" fmla="*/ 7295 w 86"/>
                    <a:gd name="T7" fmla="*/ 27492 h 14"/>
                    <a:gd name="T8" fmla="*/ 58953 w 86"/>
                    <a:gd name="T9" fmla="*/ 60339 h 1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86" h="14">
                      <a:moveTo>
                        <a:pt x="36" y="13"/>
                      </a:moveTo>
                      <a:cubicBezTo>
                        <a:pt x="57" y="14"/>
                        <a:pt x="77" y="11"/>
                        <a:pt x="82" y="8"/>
                      </a:cubicBezTo>
                      <a:cubicBezTo>
                        <a:pt x="86" y="4"/>
                        <a:pt x="71" y="1"/>
                        <a:pt x="50" y="0"/>
                      </a:cubicBezTo>
                      <a:cubicBezTo>
                        <a:pt x="29" y="0"/>
                        <a:pt x="8" y="2"/>
                        <a:pt x="4" y="6"/>
                      </a:cubicBezTo>
                      <a:cubicBezTo>
                        <a:pt x="0" y="9"/>
                        <a:pt x="14" y="13"/>
                        <a:pt x="36" y="13"/>
                      </a:cubicBezTo>
                      <a:close/>
                    </a:path>
                  </a:pathLst>
                </a:custGeom>
                <a:noFill/>
                <a:ln w="9525" cap="sq">
                  <a:solidFill>
                    <a:srgbClr val="949393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205" name="Freeform 548"/>
                <p:cNvSpPr>
                  <a:spLocks noChangeArrowheads="1"/>
                </p:cNvSpPr>
                <p:nvPr/>
              </p:nvSpPr>
              <p:spPr bwMode="auto">
                <a:xfrm>
                  <a:off x="1980" y="3443"/>
                  <a:ext cx="50" cy="17"/>
                </a:xfrm>
                <a:custGeom>
                  <a:avLst/>
                  <a:gdLst>
                    <a:gd name="T0" fmla="*/ 19295 w 37"/>
                    <a:gd name="T1" fmla="*/ 82312 h 10"/>
                    <a:gd name="T2" fmla="*/ 52459 w 37"/>
                    <a:gd name="T3" fmla="*/ 48419 h 10"/>
                    <a:gd name="T4" fmla="*/ 36346 w 37"/>
                    <a:gd name="T5" fmla="*/ 0 h 10"/>
                    <a:gd name="T6" fmla="*/ 4305 w 37"/>
                    <a:gd name="T7" fmla="*/ 44030 h 10"/>
                    <a:gd name="T8" fmla="*/ 19295 w 37"/>
                    <a:gd name="T9" fmla="*/ 82312 h 1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7" h="10">
                      <a:moveTo>
                        <a:pt x="13" y="10"/>
                      </a:moveTo>
                      <a:cubicBezTo>
                        <a:pt x="22" y="10"/>
                        <a:pt x="31" y="8"/>
                        <a:pt x="35" y="6"/>
                      </a:cubicBezTo>
                      <a:cubicBezTo>
                        <a:pt x="37" y="3"/>
                        <a:pt x="33" y="1"/>
                        <a:pt x="24" y="0"/>
                      </a:cubicBezTo>
                      <a:cubicBezTo>
                        <a:pt x="16" y="0"/>
                        <a:pt x="6" y="2"/>
                        <a:pt x="3" y="5"/>
                      </a:cubicBezTo>
                      <a:cubicBezTo>
                        <a:pt x="0" y="7"/>
                        <a:pt x="5" y="10"/>
                        <a:pt x="13" y="10"/>
                      </a:cubicBezTo>
                      <a:close/>
                    </a:path>
                  </a:pathLst>
                </a:custGeom>
                <a:solidFill>
                  <a:srgbClr val="7A7878"/>
                </a:solidFill>
                <a:ln w="9525" cap="sq">
                  <a:solidFill>
                    <a:srgbClr val="949393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206" name="Freeform 549"/>
                <p:cNvSpPr>
                  <a:spLocks noChangeArrowheads="1"/>
                </p:cNvSpPr>
                <p:nvPr/>
              </p:nvSpPr>
              <p:spPr bwMode="auto">
                <a:xfrm>
                  <a:off x="1997" y="3551"/>
                  <a:ext cx="117" cy="24"/>
                </a:xfrm>
                <a:custGeom>
                  <a:avLst/>
                  <a:gdLst>
                    <a:gd name="T0" fmla="*/ 58106 w 85"/>
                    <a:gd name="T1" fmla="*/ 40456 h 15"/>
                    <a:gd name="T2" fmla="*/ 133054 w 85"/>
                    <a:gd name="T3" fmla="*/ 25285 h 15"/>
                    <a:gd name="T4" fmla="*/ 81901 w 85"/>
                    <a:gd name="T5" fmla="*/ 3712 h 15"/>
                    <a:gd name="T6" fmla="*/ 7359 w 85"/>
                    <a:gd name="T7" fmla="*/ 18821 h 15"/>
                    <a:gd name="T8" fmla="*/ 58106 w 85"/>
                    <a:gd name="T9" fmla="*/ 40456 h 15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85" h="15">
                      <a:moveTo>
                        <a:pt x="35" y="14"/>
                      </a:moveTo>
                      <a:cubicBezTo>
                        <a:pt x="56" y="15"/>
                        <a:pt x="77" y="12"/>
                        <a:pt x="81" y="9"/>
                      </a:cubicBezTo>
                      <a:cubicBezTo>
                        <a:pt x="85" y="5"/>
                        <a:pt x="71" y="2"/>
                        <a:pt x="50" y="1"/>
                      </a:cubicBezTo>
                      <a:cubicBezTo>
                        <a:pt x="28" y="0"/>
                        <a:pt x="8" y="3"/>
                        <a:pt x="4" y="6"/>
                      </a:cubicBezTo>
                      <a:cubicBezTo>
                        <a:pt x="0" y="10"/>
                        <a:pt x="14" y="13"/>
                        <a:pt x="35" y="14"/>
                      </a:cubicBezTo>
                      <a:close/>
                    </a:path>
                  </a:pathLst>
                </a:custGeom>
                <a:noFill/>
                <a:ln w="9525" cap="sq">
                  <a:solidFill>
                    <a:srgbClr val="949393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207" name="Freeform 550"/>
                <p:cNvSpPr>
                  <a:spLocks noChangeArrowheads="1"/>
                </p:cNvSpPr>
                <p:nvPr/>
              </p:nvSpPr>
              <p:spPr bwMode="auto">
                <a:xfrm>
                  <a:off x="2029" y="3554"/>
                  <a:ext cx="50" cy="16"/>
                </a:xfrm>
                <a:custGeom>
                  <a:avLst/>
                  <a:gdLst>
                    <a:gd name="T0" fmla="*/ 19295 w 37"/>
                    <a:gd name="T1" fmla="*/ 30114 h 10"/>
                    <a:gd name="T2" fmla="*/ 50649 w 37"/>
                    <a:gd name="T3" fmla="*/ 18821 h 10"/>
                    <a:gd name="T4" fmla="*/ 36346 w 37"/>
                    <a:gd name="T5" fmla="*/ 3712 h 10"/>
                    <a:gd name="T6" fmla="*/ 4305 w 37"/>
                    <a:gd name="T7" fmla="*/ 15203 h 10"/>
                    <a:gd name="T8" fmla="*/ 19295 w 37"/>
                    <a:gd name="T9" fmla="*/ 30114 h 1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7" h="10">
                      <a:moveTo>
                        <a:pt x="13" y="10"/>
                      </a:moveTo>
                      <a:cubicBezTo>
                        <a:pt x="22" y="10"/>
                        <a:pt x="31" y="8"/>
                        <a:pt x="34" y="6"/>
                      </a:cubicBezTo>
                      <a:cubicBezTo>
                        <a:pt x="37" y="3"/>
                        <a:pt x="32" y="1"/>
                        <a:pt x="24" y="1"/>
                      </a:cubicBezTo>
                      <a:cubicBezTo>
                        <a:pt x="15" y="0"/>
                        <a:pt x="6" y="2"/>
                        <a:pt x="3" y="5"/>
                      </a:cubicBezTo>
                      <a:cubicBezTo>
                        <a:pt x="0" y="7"/>
                        <a:pt x="4" y="9"/>
                        <a:pt x="13" y="10"/>
                      </a:cubicBezTo>
                      <a:close/>
                    </a:path>
                  </a:pathLst>
                </a:custGeom>
                <a:solidFill>
                  <a:srgbClr val="7A7878"/>
                </a:solidFill>
                <a:ln w="9525" cap="sq">
                  <a:solidFill>
                    <a:srgbClr val="949393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208" name="Freeform 551"/>
                <p:cNvSpPr>
                  <a:spLocks noChangeArrowheads="1"/>
                </p:cNvSpPr>
                <p:nvPr/>
              </p:nvSpPr>
              <p:spPr bwMode="auto">
                <a:xfrm>
                  <a:off x="2007" y="3389"/>
                  <a:ext cx="117" cy="23"/>
                </a:xfrm>
                <a:custGeom>
                  <a:avLst/>
                  <a:gdLst>
                    <a:gd name="T0" fmla="*/ 58106 w 85"/>
                    <a:gd name="T1" fmla="*/ 64862 h 14"/>
                    <a:gd name="T2" fmla="*/ 133054 w 85"/>
                    <a:gd name="T3" fmla="*/ 36728 h 14"/>
                    <a:gd name="T4" fmla="*/ 80781 w 85"/>
                    <a:gd name="T5" fmla="*/ 5042 h 14"/>
                    <a:gd name="T6" fmla="*/ 4793 w 85"/>
                    <a:gd name="T7" fmla="*/ 27492 h 14"/>
                    <a:gd name="T8" fmla="*/ 58106 w 85"/>
                    <a:gd name="T9" fmla="*/ 64862 h 1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85" h="14">
                      <a:moveTo>
                        <a:pt x="35" y="14"/>
                      </a:moveTo>
                      <a:cubicBezTo>
                        <a:pt x="56" y="14"/>
                        <a:pt x="77" y="12"/>
                        <a:pt x="81" y="8"/>
                      </a:cubicBezTo>
                      <a:cubicBezTo>
                        <a:pt x="85" y="5"/>
                        <a:pt x="71" y="1"/>
                        <a:pt x="49" y="1"/>
                      </a:cubicBezTo>
                      <a:cubicBezTo>
                        <a:pt x="28" y="0"/>
                        <a:pt x="7" y="3"/>
                        <a:pt x="3" y="6"/>
                      </a:cubicBezTo>
                      <a:cubicBezTo>
                        <a:pt x="0" y="10"/>
                        <a:pt x="13" y="13"/>
                        <a:pt x="35" y="14"/>
                      </a:cubicBezTo>
                      <a:close/>
                    </a:path>
                  </a:pathLst>
                </a:custGeom>
                <a:noFill/>
                <a:ln w="9525" cap="sq">
                  <a:solidFill>
                    <a:srgbClr val="949393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209" name="Freeform 552"/>
                <p:cNvSpPr>
                  <a:spLocks noChangeArrowheads="1"/>
                </p:cNvSpPr>
                <p:nvPr/>
              </p:nvSpPr>
              <p:spPr bwMode="auto">
                <a:xfrm>
                  <a:off x="2039" y="3393"/>
                  <a:ext cx="50" cy="16"/>
                </a:xfrm>
                <a:custGeom>
                  <a:avLst/>
                  <a:gdLst>
                    <a:gd name="T0" fmla="*/ 19295 w 37"/>
                    <a:gd name="T1" fmla="*/ 30114 h 10"/>
                    <a:gd name="T2" fmla="*/ 50649 w 37"/>
                    <a:gd name="T3" fmla="*/ 15203 h 10"/>
                    <a:gd name="T4" fmla="*/ 34528 w 37"/>
                    <a:gd name="T5" fmla="*/ 0 h 10"/>
                    <a:gd name="T6" fmla="*/ 2614 w 37"/>
                    <a:gd name="T7" fmla="*/ 11763 h 10"/>
                    <a:gd name="T8" fmla="*/ 19295 w 37"/>
                    <a:gd name="T9" fmla="*/ 30114 h 1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7" h="10">
                      <a:moveTo>
                        <a:pt x="13" y="10"/>
                      </a:moveTo>
                      <a:cubicBezTo>
                        <a:pt x="21" y="10"/>
                        <a:pt x="31" y="8"/>
                        <a:pt x="34" y="5"/>
                      </a:cubicBezTo>
                      <a:cubicBezTo>
                        <a:pt x="37" y="3"/>
                        <a:pt x="32" y="1"/>
                        <a:pt x="23" y="0"/>
                      </a:cubicBezTo>
                      <a:cubicBezTo>
                        <a:pt x="15" y="0"/>
                        <a:pt x="6" y="2"/>
                        <a:pt x="2" y="4"/>
                      </a:cubicBezTo>
                      <a:cubicBezTo>
                        <a:pt x="0" y="7"/>
                        <a:pt x="4" y="9"/>
                        <a:pt x="13" y="10"/>
                      </a:cubicBezTo>
                      <a:close/>
                    </a:path>
                  </a:pathLst>
                </a:custGeom>
                <a:solidFill>
                  <a:srgbClr val="7A7878"/>
                </a:solidFill>
                <a:ln w="9525" cap="sq">
                  <a:solidFill>
                    <a:srgbClr val="949393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210" name="Freeform 553"/>
                <p:cNvSpPr>
                  <a:spLocks noChangeArrowheads="1"/>
                </p:cNvSpPr>
                <p:nvPr/>
              </p:nvSpPr>
              <p:spPr bwMode="auto">
                <a:xfrm>
                  <a:off x="1946" y="3295"/>
                  <a:ext cx="117" cy="21"/>
                </a:xfrm>
                <a:custGeom>
                  <a:avLst/>
                  <a:gdLst>
                    <a:gd name="T0" fmla="*/ 58106 w 85"/>
                    <a:gd name="T1" fmla="*/ 45488 h 13"/>
                    <a:gd name="T2" fmla="*/ 133054 w 85"/>
                    <a:gd name="T3" fmla="*/ 28159 h 13"/>
                    <a:gd name="T4" fmla="*/ 81901 w 85"/>
                    <a:gd name="T5" fmla="*/ 0 h 13"/>
                    <a:gd name="T6" fmla="*/ 7359 w 85"/>
                    <a:gd name="T7" fmla="*/ 17432 h 13"/>
                    <a:gd name="T8" fmla="*/ 58106 w 85"/>
                    <a:gd name="T9" fmla="*/ 45488 h 1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85" h="13">
                      <a:moveTo>
                        <a:pt x="35" y="13"/>
                      </a:moveTo>
                      <a:cubicBezTo>
                        <a:pt x="56" y="13"/>
                        <a:pt x="77" y="11"/>
                        <a:pt x="81" y="8"/>
                      </a:cubicBezTo>
                      <a:cubicBezTo>
                        <a:pt x="85" y="4"/>
                        <a:pt x="71" y="1"/>
                        <a:pt x="50" y="0"/>
                      </a:cubicBezTo>
                      <a:cubicBezTo>
                        <a:pt x="29" y="0"/>
                        <a:pt x="8" y="2"/>
                        <a:pt x="4" y="5"/>
                      </a:cubicBezTo>
                      <a:cubicBezTo>
                        <a:pt x="0" y="9"/>
                        <a:pt x="14" y="12"/>
                        <a:pt x="35" y="13"/>
                      </a:cubicBezTo>
                      <a:close/>
                    </a:path>
                  </a:pathLst>
                </a:custGeom>
                <a:noFill/>
                <a:ln w="9525" cap="sq">
                  <a:solidFill>
                    <a:srgbClr val="949393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211" name="Freeform 554"/>
                <p:cNvSpPr>
                  <a:spLocks noChangeArrowheads="1"/>
                </p:cNvSpPr>
                <p:nvPr/>
              </p:nvSpPr>
              <p:spPr bwMode="auto">
                <a:xfrm>
                  <a:off x="1978" y="3296"/>
                  <a:ext cx="50" cy="17"/>
                </a:xfrm>
                <a:custGeom>
                  <a:avLst/>
                  <a:gdLst>
                    <a:gd name="T0" fmla="*/ 19295 w 37"/>
                    <a:gd name="T1" fmla="*/ 82312 h 10"/>
                    <a:gd name="T2" fmla="*/ 50649 w 37"/>
                    <a:gd name="T3" fmla="*/ 44030 h 10"/>
                    <a:gd name="T4" fmla="*/ 36346 w 37"/>
                    <a:gd name="T5" fmla="*/ 0 h 10"/>
                    <a:gd name="T6" fmla="*/ 4305 w 37"/>
                    <a:gd name="T7" fmla="*/ 44030 h 10"/>
                    <a:gd name="T8" fmla="*/ 19295 w 37"/>
                    <a:gd name="T9" fmla="*/ 82312 h 1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7" h="10">
                      <a:moveTo>
                        <a:pt x="13" y="10"/>
                      </a:moveTo>
                      <a:cubicBezTo>
                        <a:pt x="22" y="10"/>
                        <a:pt x="31" y="8"/>
                        <a:pt x="34" y="5"/>
                      </a:cubicBezTo>
                      <a:cubicBezTo>
                        <a:pt x="37" y="3"/>
                        <a:pt x="33" y="1"/>
                        <a:pt x="24" y="0"/>
                      </a:cubicBezTo>
                      <a:cubicBezTo>
                        <a:pt x="15" y="0"/>
                        <a:pt x="6" y="2"/>
                        <a:pt x="3" y="5"/>
                      </a:cubicBezTo>
                      <a:cubicBezTo>
                        <a:pt x="0" y="7"/>
                        <a:pt x="5" y="10"/>
                        <a:pt x="13" y="10"/>
                      </a:cubicBezTo>
                      <a:close/>
                    </a:path>
                  </a:pathLst>
                </a:custGeom>
                <a:solidFill>
                  <a:srgbClr val="7A7878"/>
                </a:solidFill>
                <a:ln w="9525" cap="sq">
                  <a:solidFill>
                    <a:srgbClr val="949393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212" name="Freeform 555"/>
                <p:cNvSpPr>
                  <a:spLocks noChangeArrowheads="1"/>
                </p:cNvSpPr>
                <p:nvPr/>
              </p:nvSpPr>
              <p:spPr bwMode="auto">
                <a:xfrm>
                  <a:off x="1777" y="3221"/>
                  <a:ext cx="118" cy="23"/>
                </a:xfrm>
                <a:custGeom>
                  <a:avLst/>
                  <a:gdLst>
                    <a:gd name="T0" fmla="*/ 65371 w 85"/>
                    <a:gd name="T1" fmla="*/ 64862 h 14"/>
                    <a:gd name="T2" fmla="*/ 150950 w 85"/>
                    <a:gd name="T3" fmla="*/ 36728 h 14"/>
                    <a:gd name="T4" fmla="*/ 93934 w 85"/>
                    <a:gd name="T5" fmla="*/ 5042 h 14"/>
                    <a:gd name="T6" fmla="*/ 8167 w 85"/>
                    <a:gd name="T7" fmla="*/ 27492 h 14"/>
                    <a:gd name="T8" fmla="*/ 65371 w 85"/>
                    <a:gd name="T9" fmla="*/ 64862 h 1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85" h="14">
                      <a:moveTo>
                        <a:pt x="35" y="14"/>
                      </a:moveTo>
                      <a:cubicBezTo>
                        <a:pt x="57" y="14"/>
                        <a:pt x="77" y="12"/>
                        <a:pt x="81" y="8"/>
                      </a:cubicBezTo>
                      <a:cubicBezTo>
                        <a:pt x="85" y="5"/>
                        <a:pt x="71" y="2"/>
                        <a:pt x="50" y="1"/>
                      </a:cubicBezTo>
                      <a:cubicBezTo>
                        <a:pt x="28" y="0"/>
                        <a:pt x="8" y="3"/>
                        <a:pt x="4" y="6"/>
                      </a:cubicBezTo>
                      <a:cubicBezTo>
                        <a:pt x="0" y="10"/>
                        <a:pt x="14" y="13"/>
                        <a:pt x="35" y="14"/>
                      </a:cubicBezTo>
                      <a:close/>
                    </a:path>
                  </a:pathLst>
                </a:custGeom>
                <a:noFill/>
                <a:ln w="9525" cap="sq">
                  <a:solidFill>
                    <a:srgbClr val="949393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213" name="Freeform 556"/>
                <p:cNvSpPr>
                  <a:spLocks noChangeArrowheads="1"/>
                </p:cNvSpPr>
                <p:nvPr/>
              </p:nvSpPr>
              <p:spPr bwMode="auto">
                <a:xfrm>
                  <a:off x="1809" y="3225"/>
                  <a:ext cx="50" cy="16"/>
                </a:xfrm>
                <a:custGeom>
                  <a:avLst/>
                  <a:gdLst>
                    <a:gd name="T0" fmla="*/ 19295 w 37"/>
                    <a:gd name="T1" fmla="*/ 30114 h 10"/>
                    <a:gd name="T2" fmla="*/ 50649 w 37"/>
                    <a:gd name="T3" fmla="*/ 15203 h 10"/>
                    <a:gd name="T4" fmla="*/ 36346 w 37"/>
                    <a:gd name="T5" fmla="*/ 0 h 10"/>
                    <a:gd name="T6" fmla="*/ 4305 w 37"/>
                    <a:gd name="T7" fmla="*/ 15203 h 10"/>
                    <a:gd name="T8" fmla="*/ 19295 w 37"/>
                    <a:gd name="T9" fmla="*/ 30114 h 1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7" h="10">
                      <a:moveTo>
                        <a:pt x="13" y="10"/>
                      </a:moveTo>
                      <a:cubicBezTo>
                        <a:pt x="22" y="10"/>
                        <a:pt x="31" y="8"/>
                        <a:pt x="34" y="5"/>
                      </a:cubicBezTo>
                      <a:cubicBezTo>
                        <a:pt x="37" y="3"/>
                        <a:pt x="32" y="1"/>
                        <a:pt x="24" y="0"/>
                      </a:cubicBezTo>
                      <a:cubicBezTo>
                        <a:pt x="15" y="0"/>
                        <a:pt x="6" y="2"/>
                        <a:pt x="3" y="5"/>
                      </a:cubicBezTo>
                      <a:cubicBezTo>
                        <a:pt x="0" y="7"/>
                        <a:pt x="5" y="10"/>
                        <a:pt x="13" y="10"/>
                      </a:cubicBezTo>
                      <a:close/>
                    </a:path>
                  </a:pathLst>
                </a:custGeom>
                <a:solidFill>
                  <a:srgbClr val="7A7878"/>
                </a:solidFill>
                <a:ln w="9525" cap="sq">
                  <a:solidFill>
                    <a:srgbClr val="949393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214" name="Freeform 557"/>
                <p:cNvSpPr>
                  <a:spLocks noChangeArrowheads="1"/>
                </p:cNvSpPr>
                <p:nvPr/>
              </p:nvSpPr>
              <p:spPr bwMode="auto">
                <a:xfrm>
                  <a:off x="1789" y="3156"/>
                  <a:ext cx="118" cy="21"/>
                </a:xfrm>
                <a:custGeom>
                  <a:avLst/>
                  <a:gdLst>
                    <a:gd name="T0" fmla="*/ 55497 w 86"/>
                    <a:gd name="T1" fmla="*/ 45488 h 13"/>
                    <a:gd name="T2" fmla="*/ 125848 w 86"/>
                    <a:gd name="T3" fmla="*/ 28159 h 13"/>
                    <a:gd name="T4" fmla="*/ 76755 w 86"/>
                    <a:gd name="T5" fmla="*/ 0 h 13"/>
                    <a:gd name="T6" fmla="*/ 6331 w 86"/>
                    <a:gd name="T7" fmla="*/ 17432 h 13"/>
                    <a:gd name="T8" fmla="*/ 55497 w 86"/>
                    <a:gd name="T9" fmla="*/ 45488 h 1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86" h="13">
                      <a:moveTo>
                        <a:pt x="36" y="13"/>
                      </a:moveTo>
                      <a:cubicBezTo>
                        <a:pt x="57" y="13"/>
                        <a:pt x="77" y="11"/>
                        <a:pt x="82" y="8"/>
                      </a:cubicBezTo>
                      <a:cubicBezTo>
                        <a:pt x="86" y="4"/>
                        <a:pt x="71" y="1"/>
                        <a:pt x="50" y="0"/>
                      </a:cubicBezTo>
                      <a:cubicBezTo>
                        <a:pt x="29" y="0"/>
                        <a:pt x="8" y="2"/>
                        <a:pt x="4" y="5"/>
                      </a:cubicBezTo>
                      <a:cubicBezTo>
                        <a:pt x="0" y="9"/>
                        <a:pt x="14" y="12"/>
                        <a:pt x="36" y="13"/>
                      </a:cubicBezTo>
                      <a:close/>
                    </a:path>
                  </a:pathLst>
                </a:custGeom>
                <a:noFill/>
                <a:ln w="9525" cap="sq">
                  <a:solidFill>
                    <a:srgbClr val="949393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215" name="Freeform 558"/>
                <p:cNvSpPr>
                  <a:spLocks noChangeArrowheads="1"/>
                </p:cNvSpPr>
                <p:nvPr/>
              </p:nvSpPr>
              <p:spPr bwMode="auto">
                <a:xfrm>
                  <a:off x="1821" y="3157"/>
                  <a:ext cx="50" cy="17"/>
                </a:xfrm>
                <a:custGeom>
                  <a:avLst/>
                  <a:gdLst>
                    <a:gd name="T0" fmla="*/ 19295 w 37"/>
                    <a:gd name="T1" fmla="*/ 82312 h 10"/>
                    <a:gd name="T2" fmla="*/ 50649 w 37"/>
                    <a:gd name="T3" fmla="*/ 48419 h 10"/>
                    <a:gd name="T4" fmla="*/ 36346 w 37"/>
                    <a:gd name="T5" fmla="*/ 8962 h 10"/>
                    <a:gd name="T6" fmla="*/ 4305 w 37"/>
                    <a:gd name="T7" fmla="*/ 44030 h 10"/>
                    <a:gd name="T8" fmla="*/ 19295 w 37"/>
                    <a:gd name="T9" fmla="*/ 82312 h 1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7" h="10">
                      <a:moveTo>
                        <a:pt x="13" y="10"/>
                      </a:moveTo>
                      <a:cubicBezTo>
                        <a:pt x="22" y="10"/>
                        <a:pt x="32" y="8"/>
                        <a:pt x="34" y="6"/>
                      </a:cubicBezTo>
                      <a:cubicBezTo>
                        <a:pt x="37" y="3"/>
                        <a:pt x="33" y="1"/>
                        <a:pt x="24" y="1"/>
                      </a:cubicBezTo>
                      <a:cubicBezTo>
                        <a:pt x="15" y="0"/>
                        <a:pt x="6" y="2"/>
                        <a:pt x="3" y="5"/>
                      </a:cubicBezTo>
                      <a:cubicBezTo>
                        <a:pt x="0" y="7"/>
                        <a:pt x="5" y="10"/>
                        <a:pt x="13" y="10"/>
                      </a:cubicBezTo>
                      <a:close/>
                    </a:path>
                  </a:pathLst>
                </a:custGeom>
                <a:solidFill>
                  <a:srgbClr val="7A7878"/>
                </a:solidFill>
                <a:ln w="9525" cap="sq">
                  <a:solidFill>
                    <a:srgbClr val="949393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216" name="Freeform 559"/>
                <p:cNvSpPr>
                  <a:spLocks noChangeArrowheads="1"/>
                </p:cNvSpPr>
                <p:nvPr/>
              </p:nvSpPr>
              <p:spPr bwMode="auto">
                <a:xfrm>
                  <a:off x="1948" y="3173"/>
                  <a:ext cx="117" cy="23"/>
                </a:xfrm>
                <a:custGeom>
                  <a:avLst/>
                  <a:gdLst>
                    <a:gd name="T0" fmla="*/ 58106 w 85"/>
                    <a:gd name="T1" fmla="*/ 60339 h 14"/>
                    <a:gd name="T2" fmla="*/ 133054 w 85"/>
                    <a:gd name="T3" fmla="*/ 36728 h 14"/>
                    <a:gd name="T4" fmla="*/ 81901 w 85"/>
                    <a:gd name="T5" fmla="*/ 0 h 14"/>
                    <a:gd name="T6" fmla="*/ 7359 w 85"/>
                    <a:gd name="T7" fmla="*/ 27492 h 14"/>
                    <a:gd name="T8" fmla="*/ 58106 w 85"/>
                    <a:gd name="T9" fmla="*/ 60339 h 1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85" h="14">
                      <a:moveTo>
                        <a:pt x="35" y="13"/>
                      </a:moveTo>
                      <a:cubicBezTo>
                        <a:pt x="56" y="14"/>
                        <a:pt x="77" y="12"/>
                        <a:pt x="81" y="8"/>
                      </a:cubicBezTo>
                      <a:cubicBezTo>
                        <a:pt x="85" y="4"/>
                        <a:pt x="71" y="1"/>
                        <a:pt x="50" y="0"/>
                      </a:cubicBezTo>
                      <a:cubicBezTo>
                        <a:pt x="28" y="0"/>
                        <a:pt x="7" y="2"/>
                        <a:pt x="4" y="6"/>
                      </a:cubicBezTo>
                      <a:cubicBezTo>
                        <a:pt x="0" y="9"/>
                        <a:pt x="14" y="13"/>
                        <a:pt x="35" y="13"/>
                      </a:cubicBezTo>
                      <a:close/>
                    </a:path>
                  </a:pathLst>
                </a:custGeom>
                <a:noFill/>
                <a:ln w="9525" cap="sq">
                  <a:solidFill>
                    <a:srgbClr val="949393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217" name="Freeform 560"/>
                <p:cNvSpPr>
                  <a:spLocks noChangeArrowheads="1"/>
                </p:cNvSpPr>
                <p:nvPr/>
              </p:nvSpPr>
              <p:spPr bwMode="auto">
                <a:xfrm>
                  <a:off x="1979" y="3176"/>
                  <a:ext cx="50" cy="17"/>
                </a:xfrm>
                <a:custGeom>
                  <a:avLst/>
                  <a:gdLst>
                    <a:gd name="T0" fmla="*/ 19295 w 37"/>
                    <a:gd name="T1" fmla="*/ 74851 h 10"/>
                    <a:gd name="T2" fmla="*/ 50649 w 37"/>
                    <a:gd name="T3" fmla="*/ 44030 h 10"/>
                    <a:gd name="T4" fmla="*/ 36346 w 37"/>
                    <a:gd name="T5" fmla="*/ 0 h 10"/>
                    <a:gd name="T6" fmla="*/ 4305 w 37"/>
                    <a:gd name="T7" fmla="*/ 33895 h 10"/>
                    <a:gd name="T8" fmla="*/ 19295 w 37"/>
                    <a:gd name="T9" fmla="*/ 74851 h 1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7" h="10">
                      <a:moveTo>
                        <a:pt x="13" y="9"/>
                      </a:moveTo>
                      <a:cubicBezTo>
                        <a:pt x="21" y="10"/>
                        <a:pt x="31" y="8"/>
                        <a:pt x="34" y="5"/>
                      </a:cubicBezTo>
                      <a:cubicBezTo>
                        <a:pt x="37" y="2"/>
                        <a:pt x="32" y="0"/>
                        <a:pt x="24" y="0"/>
                      </a:cubicBezTo>
                      <a:cubicBezTo>
                        <a:pt x="15" y="0"/>
                        <a:pt x="6" y="1"/>
                        <a:pt x="3" y="4"/>
                      </a:cubicBezTo>
                      <a:cubicBezTo>
                        <a:pt x="0" y="6"/>
                        <a:pt x="5" y="9"/>
                        <a:pt x="13" y="9"/>
                      </a:cubicBezTo>
                      <a:close/>
                    </a:path>
                  </a:pathLst>
                </a:custGeom>
                <a:solidFill>
                  <a:srgbClr val="7A7878"/>
                </a:solidFill>
                <a:ln w="9525" cap="sq">
                  <a:solidFill>
                    <a:srgbClr val="949393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218" name="Freeform 561"/>
                <p:cNvSpPr>
                  <a:spLocks noChangeArrowheads="1"/>
                </p:cNvSpPr>
                <p:nvPr/>
              </p:nvSpPr>
              <p:spPr bwMode="auto">
                <a:xfrm>
                  <a:off x="1982" y="3036"/>
                  <a:ext cx="118" cy="23"/>
                </a:xfrm>
                <a:custGeom>
                  <a:avLst/>
                  <a:gdLst>
                    <a:gd name="T0" fmla="*/ 58953 w 86"/>
                    <a:gd name="T1" fmla="*/ 64862 h 14"/>
                    <a:gd name="T2" fmla="*/ 135804 w 86"/>
                    <a:gd name="T3" fmla="*/ 36728 h 14"/>
                    <a:gd name="T4" fmla="*/ 83264 w 86"/>
                    <a:gd name="T5" fmla="*/ 5042 h 14"/>
                    <a:gd name="T6" fmla="*/ 7295 w 86"/>
                    <a:gd name="T7" fmla="*/ 27492 h 14"/>
                    <a:gd name="T8" fmla="*/ 58953 w 86"/>
                    <a:gd name="T9" fmla="*/ 64862 h 1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86" h="14">
                      <a:moveTo>
                        <a:pt x="36" y="14"/>
                      </a:moveTo>
                      <a:cubicBezTo>
                        <a:pt x="57" y="14"/>
                        <a:pt x="78" y="12"/>
                        <a:pt x="82" y="8"/>
                      </a:cubicBezTo>
                      <a:cubicBezTo>
                        <a:pt x="86" y="5"/>
                        <a:pt x="71" y="1"/>
                        <a:pt x="50" y="1"/>
                      </a:cubicBezTo>
                      <a:cubicBezTo>
                        <a:pt x="29" y="0"/>
                        <a:pt x="8" y="2"/>
                        <a:pt x="4" y="6"/>
                      </a:cubicBezTo>
                      <a:cubicBezTo>
                        <a:pt x="0" y="10"/>
                        <a:pt x="14" y="13"/>
                        <a:pt x="36" y="14"/>
                      </a:cubicBezTo>
                      <a:close/>
                    </a:path>
                  </a:pathLst>
                </a:custGeom>
                <a:noFill/>
                <a:ln w="9525" cap="sq">
                  <a:solidFill>
                    <a:srgbClr val="949393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219" name="Freeform 562"/>
                <p:cNvSpPr>
                  <a:spLocks noChangeArrowheads="1"/>
                </p:cNvSpPr>
                <p:nvPr/>
              </p:nvSpPr>
              <p:spPr bwMode="auto">
                <a:xfrm>
                  <a:off x="2014" y="3039"/>
                  <a:ext cx="50" cy="17"/>
                </a:xfrm>
                <a:custGeom>
                  <a:avLst/>
                  <a:gdLst>
                    <a:gd name="T0" fmla="*/ 19295 w 37"/>
                    <a:gd name="T1" fmla="*/ 82312 h 10"/>
                    <a:gd name="T2" fmla="*/ 52459 w 37"/>
                    <a:gd name="T3" fmla="*/ 44030 h 10"/>
                    <a:gd name="T4" fmla="*/ 36346 w 37"/>
                    <a:gd name="T5" fmla="*/ 0 h 10"/>
                    <a:gd name="T6" fmla="*/ 4305 w 37"/>
                    <a:gd name="T7" fmla="*/ 33895 h 10"/>
                    <a:gd name="T8" fmla="*/ 19295 w 37"/>
                    <a:gd name="T9" fmla="*/ 82312 h 1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7" h="10">
                      <a:moveTo>
                        <a:pt x="13" y="10"/>
                      </a:moveTo>
                      <a:cubicBezTo>
                        <a:pt x="22" y="10"/>
                        <a:pt x="32" y="8"/>
                        <a:pt x="35" y="5"/>
                      </a:cubicBezTo>
                      <a:cubicBezTo>
                        <a:pt x="37" y="3"/>
                        <a:pt x="33" y="0"/>
                        <a:pt x="24" y="0"/>
                      </a:cubicBezTo>
                      <a:cubicBezTo>
                        <a:pt x="16" y="0"/>
                        <a:pt x="6" y="2"/>
                        <a:pt x="3" y="4"/>
                      </a:cubicBezTo>
                      <a:cubicBezTo>
                        <a:pt x="0" y="7"/>
                        <a:pt x="5" y="9"/>
                        <a:pt x="13" y="10"/>
                      </a:cubicBezTo>
                      <a:close/>
                    </a:path>
                  </a:pathLst>
                </a:custGeom>
                <a:solidFill>
                  <a:srgbClr val="7A7878"/>
                </a:solidFill>
                <a:ln w="9525" cap="sq">
                  <a:solidFill>
                    <a:srgbClr val="949393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220" name="Freeform 563"/>
                <p:cNvSpPr>
                  <a:spLocks noChangeArrowheads="1"/>
                </p:cNvSpPr>
                <p:nvPr/>
              </p:nvSpPr>
              <p:spPr bwMode="auto">
                <a:xfrm>
                  <a:off x="1646" y="3028"/>
                  <a:ext cx="117" cy="23"/>
                </a:xfrm>
                <a:custGeom>
                  <a:avLst/>
                  <a:gdLst>
                    <a:gd name="T0" fmla="*/ 59023 w 85"/>
                    <a:gd name="T1" fmla="*/ 64862 h 14"/>
                    <a:gd name="T2" fmla="*/ 134898 w 85"/>
                    <a:gd name="T3" fmla="*/ 36728 h 14"/>
                    <a:gd name="T4" fmla="*/ 81901 w 85"/>
                    <a:gd name="T5" fmla="*/ 5042 h 14"/>
                    <a:gd name="T6" fmla="*/ 7359 w 85"/>
                    <a:gd name="T7" fmla="*/ 27492 h 14"/>
                    <a:gd name="T8" fmla="*/ 59023 w 85"/>
                    <a:gd name="T9" fmla="*/ 64862 h 1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85" h="14">
                      <a:moveTo>
                        <a:pt x="36" y="14"/>
                      </a:moveTo>
                      <a:cubicBezTo>
                        <a:pt x="57" y="14"/>
                        <a:pt x="78" y="12"/>
                        <a:pt x="82" y="8"/>
                      </a:cubicBezTo>
                      <a:cubicBezTo>
                        <a:pt x="85" y="5"/>
                        <a:pt x="71" y="1"/>
                        <a:pt x="50" y="1"/>
                      </a:cubicBezTo>
                      <a:cubicBezTo>
                        <a:pt x="29" y="0"/>
                        <a:pt x="8" y="2"/>
                        <a:pt x="4" y="6"/>
                      </a:cubicBezTo>
                      <a:cubicBezTo>
                        <a:pt x="0" y="9"/>
                        <a:pt x="14" y="13"/>
                        <a:pt x="36" y="14"/>
                      </a:cubicBezTo>
                      <a:close/>
                    </a:path>
                  </a:pathLst>
                </a:custGeom>
                <a:noFill/>
                <a:ln w="9525" cap="sq">
                  <a:solidFill>
                    <a:srgbClr val="949393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221" name="Freeform 564"/>
                <p:cNvSpPr>
                  <a:spLocks noChangeArrowheads="1"/>
                </p:cNvSpPr>
                <p:nvPr/>
              </p:nvSpPr>
              <p:spPr bwMode="auto">
                <a:xfrm>
                  <a:off x="1678" y="3031"/>
                  <a:ext cx="50" cy="16"/>
                </a:xfrm>
                <a:custGeom>
                  <a:avLst/>
                  <a:gdLst>
                    <a:gd name="T0" fmla="*/ 19295 w 37"/>
                    <a:gd name="T1" fmla="*/ 25285 h 10"/>
                    <a:gd name="T2" fmla="*/ 52459 w 37"/>
                    <a:gd name="T3" fmla="*/ 15203 h 10"/>
                    <a:gd name="T4" fmla="*/ 36346 w 37"/>
                    <a:gd name="T5" fmla="*/ 0 h 10"/>
                    <a:gd name="T6" fmla="*/ 4305 w 37"/>
                    <a:gd name="T7" fmla="*/ 11763 h 10"/>
                    <a:gd name="T8" fmla="*/ 19295 w 37"/>
                    <a:gd name="T9" fmla="*/ 25285 h 1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7" h="10">
                      <a:moveTo>
                        <a:pt x="13" y="9"/>
                      </a:moveTo>
                      <a:cubicBezTo>
                        <a:pt x="22" y="10"/>
                        <a:pt x="31" y="8"/>
                        <a:pt x="35" y="5"/>
                      </a:cubicBezTo>
                      <a:cubicBezTo>
                        <a:pt x="37" y="2"/>
                        <a:pt x="33" y="0"/>
                        <a:pt x="24" y="0"/>
                      </a:cubicBezTo>
                      <a:cubicBezTo>
                        <a:pt x="16" y="0"/>
                        <a:pt x="6" y="2"/>
                        <a:pt x="3" y="4"/>
                      </a:cubicBezTo>
                      <a:cubicBezTo>
                        <a:pt x="0" y="7"/>
                        <a:pt x="5" y="9"/>
                        <a:pt x="13" y="9"/>
                      </a:cubicBezTo>
                      <a:close/>
                    </a:path>
                  </a:pathLst>
                </a:custGeom>
                <a:solidFill>
                  <a:srgbClr val="7A7878"/>
                </a:solidFill>
                <a:ln w="9525" cap="sq">
                  <a:solidFill>
                    <a:srgbClr val="949393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222" name="Freeform 565"/>
                <p:cNvSpPr>
                  <a:spLocks noChangeArrowheads="1"/>
                </p:cNvSpPr>
                <p:nvPr/>
              </p:nvSpPr>
              <p:spPr bwMode="auto">
                <a:xfrm>
                  <a:off x="1618" y="3140"/>
                  <a:ext cx="118" cy="23"/>
                </a:xfrm>
                <a:custGeom>
                  <a:avLst/>
                  <a:gdLst>
                    <a:gd name="T0" fmla="*/ 58953 w 86"/>
                    <a:gd name="T1" fmla="*/ 60339 h 14"/>
                    <a:gd name="T2" fmla="*/ 135804 w 86"/>
                    <a:gd name="T3" fmla="*/ 36728 h 14"/>
                    <a:gd name="T4" fmla="*/ 83264 w 86"/>
                    <a:gd name="T5" fmla="*/ 0 h 14"/>
                    <a:gd name="T6" fmla="*/ 7295 w 86"/>
                    <a:gd name="T7" fmla="*/ 27492 h 14"/>
                    <a:gd name="T8" fmla="*/ 58953 w 86"/>
                    <a:gd name="T9" fmla="*/ 60339 h 1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86" h="14">
                      <a:moveTo>
                        <a:pt x="36" y="13"/>
                      </a:moveTo>
                      <a:cubicBezTo>
                        <a:pt x="57" y="14"/>
                        <a:pt x="78" y="11"/>
                        <a:pt x="82" y="8"/>
                      </a:cubicBezTo>
                      <a:cubicBezTo>
                        <a:pt x="86" y="4"/>
                        <a:pt x="72" y="1"/>
                        <a:pt x="50" y="0"/>
                      </a:cubicBezTo>
                      <a:cubicBezTo>
                        <a:pt x="29" y="0"/>
                        <a:pt x="9" y="2"/>
                        <a:pt x="4" y="6"/>
                      </a:cubicBezTo>
                      <a:cubicBezTo>
                        <a:pt x="0" y="9"/>
                        <a:pt x="15" y="12"/>
                        <a:pt x="36" y="13"/>
                      </a:cubicBezTo>
                      <a:close/>
                    </a:path>
                  </a:pathLst>
                </a:custGeom>
                <a:noFill/>
                <a:ln w="9525" cap="sq">
                  <a:solidFill>
                    <a:srgbClr val="949393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223" name="Freeform 566"/>
                <p:cNvSpPr>
                  <a:spLocks noChangeArrowheads="1"/>
                </p:cNvSpPr>
                <p:nvPr/>
              </p:nvSpPr>
              <p:spPr bwMode="auto">
                <a:xfrm>
                  <a:off x="1651" y="3141"/>
                  <a:ext cx="50" cy="17"/>
                </a:xfrm>
                <a:custGeom>
                  <a:avLst/>
                  <a:gdLst>
                    <a:gd name="T0" fmla="*/ 19295 w 37"/>
                    <a:gd name="T1" fmla="*/ 82312 h 10"/>
                    <a:gd name="T2" fmla="*/ 50649 w 37"/>
                    <a:gd name="T3" fmla="*/ 48419 h 10"/>
                    <a:gd name="T4" fmla="*/ 36346 w 37"/>
                    <a:gd name="T5" fmla="*/ 8962 h 10"/>
                    <a:gd name="T6" fmla="*/ 4305 w 37"/>
                    <a:gd name="T7" fmla="*/ 44030 h 10"/>
                    <a:gd name="T8" fmla="*/ 19295 w 37"/>
                    <a:gd name="T9" fmla="*/ 82312 h 1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7" h="10">
                      <a:moveTo>
                        <a:pt x="13" y="10"/>
                      </a:moveTo>
                      <a:cubicBezTo>
                        <a:pt x="22" y="10"/>
                        <a:pt x="31" y="8"/>
                        <a:pt x="34" y="6"/>
                      </a:cubicBezTo>
                      <a:cubicBezTo>
                        <a:pt x="37" y="3"/>
                        <a:pt x="32" y="1"/>
                        <a:pt x="24" y="1"/>
                      </a:cubicBezTo>
                      <a:cubicBezTo>
                        <a:pt x="15" y="0"/>
                        <a:pt x="6" y="2"/>
                        <a:pt x="3" y="5"/>
                      </a:cubicBezTo>
                      <a:cubicBezTo>
                        <a:pt x="0" y="8"/>
                        <a:pt x="4" y="10"/>
                        <a:pt x="13" y="10"/>
                      </a:cubicBezTo>
                      <a:close/>
                    </a:path>
                  </a:pathLst>
                </a:custGeom>
                <a:solidFill>
                  <a:srgbClr val="7A7878"/>
                </a:solidFill>
                <a:ln w="9525" cap="sq">
                  <a:solidFill>
                    <a:srgbClr val="949393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224" name="Freeform 567"/>
                <p:cNvSpPr>
                  <a:spLocks noChangeArrowheads="1"/>
                </p:cNvSpPr>
                <p:nvPr/>
              </p:nvSpPr>
              <p:spPr bwMode="auto">
                <a:xfrm>
                  <a:off x="1140" y="3076"/>
                  <a:ext cx="117" cy="23"/>
                </a:xfrm>
                <a:custGeom>
                  <a:avLst/>
                  <a:gdLst>
                    <a:gd name="T0" fmla="*/ 58106 w 85"/>
                    <a:gd name="T1" fmla="*/ 60339 h 14"/>
                    <a:gd name="T2" fmla="*/ 133054 w 85"/>
                    <a:gd name="T3" fmla="*/ 36728 h 14"/>
                    <a:gd name="T4" fmla="*/ 81901 w 85"/>
                    <a:gd name="T5" fmla="*/ 5042 h 14"/>
                    <a:gd name="T6" fmla="*/ 7359 w 85"/>
                    <a:gd name="T7" fmla="*/ 27492 h 14"/>
                    <a:gd name="T8" fmla="*/ 58106 w 85"/>
                    <a:gd name="T9" fmla="*/ 60339 h 1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85" h="14">
                      <a:moveTo>
                        <a:pt x="35" y="13"/>
                      </a:moveTo>
                      <a:cubicBezTo>
                        <a:pt x="56" y="14"/>
                        <a:pt x="77" y="12"/>
                        <a:pt x="81" y="8"/>
                      </a:cubicBezTo>
                      <a:cubicBezTo>
                        <a:pt x="85" y="4"/>
                        <a:pt x="71" y="1"/>
                        <a:pt x="50" y="1"/>
                      </a:cubicBezTo>
                      <a:cubicBezTo>
                        <a:pt x="28" y="0"/>
                        <a:pt x="8" y="2"/>
                        <a:pt x="4" y="6"/>
                      </a:cubicBezTo>
                      <a:cubicBezTo>
                        <a:pt x="0" y="9"/>
                        <a:pt x="14" y="13"/>
                        <a:pt x="35" y="13"/>
                      </a:cubicBezTo>
                      <a:close/>
                    </a:path>
                  </a:pathLst>
                </a:custGeom>
                <a:noFill/>
                <a:ln w="9525" cap="sq">
                  <a:solidFill>
                    <a:srgbClr val="949393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225" name="Freeform 568"/>
                <p:cNvSpPr>
                  <a:spLocks noChangeArrowheads="1"/>
                </p:cNvSpPr>
                <p:nvPr/>
              </p:nvSpPr>
              <p:spPr bwMode="auto">
                <a:xfrm>
                  <a:off x="1172" y="3080"/>
                  <a:ext cx="50" cy="15"/>
                </a:xfrm>
                <a:custGeom>
                  <a:avLst/>
                  <a:gdLst>
                    <a:gd name="T0" fmla="*/ 19295 w 37"/>
                    <a:gd name="T1" fmla="*/ 53758 h 9"/>
                    <a:gd name="T2" fmla="*/ 50649 w 37"/>
                    <a:gd name="T3" fmla="*/ 28458 h 9"/>
                    <a:gd name="T4" fmla="*/ 36346 w 37"/>
                    <a:gd name="T5" fmla="*/ 0 h 9"/>
                    <a:gd name="T6" fmla="*/ 4305 w 37"/>
                    <a:gd name="T7" fmla="*/ 25292 h 9"/>
                    <a:gd name="T8" fmla="*/ 19295 w 37"/>
                    <a:gd name="T9" fmla="*/ 53758 h 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7" h="9">
                      <a:moveTo>
                        <a:pt x="13" y="9"/>
                      </a:moveTo>
                      <a:cubicBezTo>
                        <a:pt x="22" y="9"/>
                        <a:pt x="31" y="8"/>
                        <a:pt x="34" y="5"/>
                      </a:cubicBezTo>
                      <a:cubicBezTo>
                        <a:pt x="37" y="2"/>
                        <a:pt x="32" y="0"/>
                        <a:pt x="24" y="0"/>
                      </a:cubicBezTo>
                      <a:cubicBezTo>
                        <a:pt x="15" y="0"/>
                        <a:pt x="6" y="2"/>
                        <a:pt x="3" y="4"/>
                      </a:cubicBezTo>
                      <a:cubicBezTo>
                        <a:pt x="0" y="7"/>
                        <a:pt x="4" y="9"/>
                        <a:pt x="13" y="9"/>
                      </a:cubicBezTo>
                      <a:close/>
                    </a:path>
                  </a:pathLst>
                </a:custGeom>
                <a:solidFill>
                  <a:srgbClr val="7A7878"/>
                </a:solidFill>
                <a:ln w="9525" cap="sq">
                  <a:solidFill>
                    <a:srgbClr val="949393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226" name="Freeform 569"/>
                <p:cNvSpPr>
                  <a:spLocks noChangeArrowheads="1"/>
                </p:cNvSpPr>
                <p:nvPr/>
              </p:nvSpPr>
              <p:spPr bwMode="auto">
                <a:xfrm>
                  <a:off x="638" y="3438"/>
                  <a:ext cx="102" cy="23"/>
                </a:xfrm>
                <a:custGeom>
                  <a:avLst/>
                  <a:gdLst>
                    <a:gd name="T0" fmla="*/ 36330 w 75"/>
                    <a:gd name="T1" fmla="*/ 60339 h 14"/>
                    <a:gd name="T2" fmla="*/ 103440 w 75"/>
                    <a:gd name="T3" fmla="*/ 36728 h 14"/>
                    <a:gd name="T4" fmla="*/ 58639 w 75"/>
                    <a:gd name="T5" fmla="*/ 0 h 14"/>
                    <a:gd name="T6" fmla="*/ 6011 w 75"/>
                    <a:gd name="T7" fmla="*/ 27492 h 14"/>
                    <a:gd name="T8" fmla="*/ 36330 w 75"/>
                    <a:gd name="T9" fmla="*/ 60339 h 1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75" h="14">
                      <a:moveTo>
                        <a:pt x="25" y="13"/>
                      </a:moveTo>
                      <a:cubicBezTo>
                        <a:pt x="46" y="14"/>
                        <a:pt x="67" y="11"/>
                        <a:pt x="71" y="8"/>
                      </a:cubicBezTo>
                      <a:cubicBezTo>
                        <a:pt x="75" y="4"/>
                        <a:pt x="61" y="1"/>
                        <a:pt x="40" y="0"/>
                      </a:cubicBezTo>
                      <a:cubicBezTo>
                        <a:pt x="18" y="0"/>
                        <a:pt x="8" y="3"/>
                        <a:pt x="4" y="6"/>
                      </a:cubicBezTo>
                      <a:cubicBezTo>
                        <a:pt x="0" y="10"/>
                        <a:pt x="4" y="12"/>
                        <a:pt x="25" y="13"/>
                      </a:cubicBezTo>
                      <a:close/>
                    </a:path>
                  </a:pathLst>
                </a:custGeom>
                <a:noFill/>
                <a:ln w="9525" cap="sq">
                  <a:solidFill>
                    <a:srgbClr val="949393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227" name="Freeform 570"/>
                <p:cNvSpPr>
                  <a:spLocks noChangeArrowheads="1"/>
                </p:cNvSpPr>
                <p:nvPr/>
              </p:nvSpPr>
              <p:spPr bwMode="auto">
                <a:xfrm>
                  <a:off x="659" y="3445"/>
                  <a:ext cx="50" cy="15"/>
                </a:xfrm>
                <a:custGeom>
                  <a:avLst/>
                  <a:gdLst>
                    <a:gd name="T0" fmla="*/ 19295 w 37"/>
                    <a:gd name="T1" fmla="*/ 53758 h 9"/>
                    <a:gd name="T2" fmla="*/ 50649 w 37"/>
                    <a:gd name="T3" fmla="*/ 28458 h 9"/>
                    <a:gd name="T4" fmla="*/ 36346 w 37"/>
                    <a:gd name="T5" fmla="*/ 0 h 9"/>
                    <a:gd name="T6" fmla="*/ 4305 w 37"/>
                    <a:gd name="T7" fmla="*/ 25292 h 9"/>
                    <a:gd name="T8" fmla="*/ 19295 w 37"/>
                    <a:gd name="T9" fmla="*/ 53758 h 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7" h="9">
                      <a:moveTo>
                        <a:pt x="13" y="9"/>
                      </a:moveTo>
                      <a:cubicBezTo>
                        <a:pt x="22" y="9"/>
                        <a:pt x="31" y="7"/>
                        <a:pt x="34" y="5"/>
                      </a:cubicBezTo>
                      <a:cubicBezTo>
                        <a:pt x="37" y="2"/>
                        <a:pt x="32" y="0"/>
                        <a:pt x="24" y="0"/>
                      </a:cubicBezTo>
                      <a:cubicBezTo>
                        <a:pt x="15" y="0"/>
                        <a:pt x="6" y="2"/>
                        <a:pt x="3" y="4"/>
                      </a:cubicBezTo>
                      <a:cubicBezTo>
                        <a:pt x="0" y="7"/>
                        <a:pt x="4" y="9"/>
                        <a:pt x="13" y="9"/>
                      </a:cubicBezTo>
                      <a:close/>
                    </a:path>
                  </a:pathLst>
                </a:custGeom>
                <a:solidFill>
                  <a:srgbClr val="7A7878"/>
                </a:solidFill>
                <a:ln w="9525" cap="sq">
                  <a:solidFill>
                    <a:srgbClr val="A9A8A7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228" name="Freeform 571"/>
                <p:cNvSpPr>
                  <a:spLocks noChangeArrowheads="1"/>
                </p:cNvSpPr>
                <p:nvPr/>
              </p:nvSpPr>
              <p:spPr bwMode="auto">
                <a:xfrm>
                  <a:off x="698" y="3563"/>
                  <a:ext cx="118" cy="23"/>
                </a:xfrm>
                <a:custGeom>
                  <a:avLst/>
                  <a:gdLst>
                    <a:gd name="T0" fmla="*/ 58726 w 86"/>
                    <a:gd name="T1" fmla="*/ 60339 h 14"/>
                    <a:gd name="T2" fmla="*/ 135804 w 86"/>
                    <a:gd name="T3" fmla="*/ 36728 h 14"/>
                    <a:gd name="T4" fmla="*/ 83264 w 86"/>
                    <a:gd name="T5" fmla="*/ 0 h 14"/>
                    <a:gd name="T6" fmla="*/ 7295 w 86"/>
                    <a:gd name="T7" fmla="*/ 27492 h 14"/>
                    <a:gd name="T8" fmla="*/ 58726 w 86"/>
                    <a:gd name="T9" fmla="*/ 60339 h 1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86" h="14">
                      <a:moveTo>
                        <a:pt x="35" y="13"/>
                      </a:moveTo>
                      <a:cubicBezTo>
                        <a:pt x="57" y="14"/>
                        <a:pt x="78" y="11"/>
                        <a:pt x="82" y="8"/>
                      </a:cubicBezTo>
                      <a:cubicBezTo>
                        <a:pt x="86" y="4"/>
                        <a:pt x="72" y="1"/>
                        <a:pt x="50" y="0"/>
                      </a:cubicBezTo>
                      <a:cubicBezTo>
                        <a:pt x="29" y="0"/>
                        <a:pt x="8" y="2"/>
                        <a:pt x="4" y="6"/>
                      </a:cubicBezTo>
                      <a:cubicBezTo>
                        <a:pt x="0" y="9"/>
                        <a:pt x="14" y="13"/>
                        <a:pt x="35" y="13"/>
                      </a:cubicBezTo>
                      <a:close/>
                    </a:path>
                  </a:pathLst>
                </a:custGeom>
                <a:noFill/>
                <a:ln w="9525" cap="sq">
                  <a:solidFill>
                    <a:srgbClr val="949393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229" name="Freeform 572"/>
                <p:cNvSpPr>
                  <a:spLocks noChangeArrowheads="1"/>
                </p:cNvSpPr>
                <p:nvPr/>
              </p:nvSpPr>
              <p:spPr bwMode="auto">
                <a:xfrm>
                  <a:off x="729" y="3568"/>
                  <a:ext cx="50" cy="17"/>
                </a:xfrm>
                <a:custGeom>
                  <a:avLst/>
                  <a:gdLst>
                    <a:gd name="T0" fmla="*/ 19295 w 37"/>
                    <a:gd name="T1" fmla="*/ 74851 h 10"/>
                    <a:gd name="T2" fmla="*/ 50649 w 37"/>
                    <a:gd name="T3" fmla="*/ 44030 h 10"/>
                    <a:gd name="T4" fmla="*/ 36346 w 37"/>
                    <a:gd name="T5" fmla="*/ 0 h 10"/>
                    <a:gd name="T6" fmla="*/ 4305 w 37"/>
                    <a:gd name="T7" fmla="*/ 33895 h 10"/>
                    <a:gd name="T8" fmla="*/ 19295 w 37"/>
                    <a:gd name="T9" fmla="*/ 74851 h 1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7" h="10">
                      <a:moveTo>
                        <a:pt x="13" y="9"/>
                      </a:moveTo>
                      <a:cubicBezTo>
                        <a:pt x="22" y="10"/>
                        <a:pt x="31" y="8"/>
                        <a:pt x="34" y="5"/>
                      </a:cubicBezTo>
                      <a:cubicBezTo>
                        <a:pt x="37" y="2"/>
                        <a:pt x="33" y="0"/>
                        <a:pt x="24" y="0"/>
                      </a:cubicBezTo>
                      <a:cubicBezTo>
                        <a:pt x="15" y="0"/>
                        <a:pt x="6" y="1"/>
                        <a:pt x="3" y="4"/>
                      </a:cubicBezTo>
                      <a:cubicBezTo>
                        <a:pt x="0" y="7"/>
                        <a:pt x="5" y="9"/>
                        <a:pt x="13" y="9"/>
                      </a:cubicBezTo>
                      <a:close/>
                    </a:path>
                  </a:pathLst>
                </a:custGeom>
                <a:solidFill>
                  <a:srgbClr val="7A7878"/>
                </a:solidFill>
                <a:ln w="9525" cap="sq">
                  <a:solidFill>
                    <a:srgbClr val="A9A8A7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230" name="Freeform 573"/>
                <p:cNvSpPr>
                  <a:spLocks noChangeArrowheads="1"/>
                </p:cNvSpPr>
                <p:nvPr/>
              </p:nvSpPr>
              <p:spPr bwMode="auto">
                <a:xfrm>
                  <a:off x="686" y="3630"/>
                  <a:ext cx="118" cy="25"/>
                </a:xfrm>
                <a:custGeom>
                  <a:avLst/>
                  <a:gdLst>
                    <a:gd name="T0" fmla="*/ 58953 w 86"/>
                    <a:gd name="T1" fmla="*/ 80542 h 15"/>
                    <a:gd name="T2" fmla="*/ 135804 w 86"/>
                    <a:gd name="T3" fmla="*/ 53758 h 15"/>
                    <a:gd name="T4" fmla="*/ 83264 w 86"/>
                    <a:gd name="T5" fmla="*/ 6147 h 15"/>
                    <a:gd name="T6" fmla="*/ 7295 w 86"/>
                    <a:gd name="T7" fmla="*/ 35903 h 15"/>
                    <a:gd name="T8" fmla="*/ 58953 w 86"/>
                    <a:gd name="T9" fmla="*/ 80542 h 15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86" h="15">
                      <a:moveTo>
                        <a:pt x="36" y="14"/>
                      </a:moveTo>
                      <a:cubicBezTo>
                        <a:pt x="57" y="15"/>
                        <a:pt x="78" y="12"/>
                        <a:pt x="82" y="9"/>
                      </a:cubicBezTo>
                      <a:cubicBezTo>
                        <a:pt x="86" y="5"/>
                        <a:pt x="72" y="2"/>
                        <a:pt x="50" y="1"/>
                      </a:cubicBezTo>
                      <a:cubicBezTo>
                        <a:pt x="29" y="0"/>
                        <a:pt x="8" y="3"/>
                        <a:pt x="4" y="6"/>
                      </a:cubicBezTo>
                      <a:cubicBezTo>
                        <a:pt x="0" y="10"/>
                        <a:pt x="14" y="13"/>
                        <a:pt x="36" y="14"/>
                      </a:cubicBezTo>
                      <a:close/>
                    </a:path>
                  </a:pathLst>
                </a:custGeom>
                <a:noFill/>
                <a:ln w="9525" cap="sq">
                  <a:solidFill>
                    <a:srgbClr val="949393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231" name="Freeform 574"/>
                <p:cNvSpPr>
                  <a:spLocks noChangeArrowheads="1"/>
                </p:cNvSpPr>
                <p:nvPr/>
              </p:nvSpPr>
              <p:spPr bwMode="auto">
                <a:xfrm>
                  <a:off x="717" y="3635"/>
                  <a:ext cx="50" cy="17"/>
                </a:xfrm>
                <a:custGeom>
                  <a:avLst/>
                  <a:gdLst>
                    <a:gd name="T0" fmla="*/ 19295 w 37"/>
                    <a:gd name="T1" fmla="*/ 82312 h 10"/>
                    <a:gd name="T2" fmla="*/ 50649 w 37"/>
                    <a:gd name="T3" fmla="*/ 48419 h 10"/>
                    <a:gd name="T4" fmla="*/ 36346 w 37"/>
                    <a:gd name="T5" fmla="*/ 8962 h 10"/>
                    <a:gd name="T6" fmla="*/ 4305 w 37"/>
                    <a:gd name="T7" fmla="*/ 44030 h 10"/>
                    <a:gd name="T8" fmla="*/ 19295 w 37"/>
                    <a:gd name="T9" fmla="*/ 82312 h 1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7" h="10">
                      <a:moveTo>
                        <a:pt x="13" y="10"/>
                      </a:moveTo>
                      <a:cubicBezTo>
                        <a:pt x="22" y="10"/>
                        <a:pt x="31" y="8"/>
                        <a:pt x="34" y="6"/>
                      </a:cubicBezTo>
                      <a:cubicBezTo>
                        <a:pt x="37" y="3"/>
                        <a:pt x="33" y="1"/>
                        <a:pt x="24" y="1"/>
                      </a:cubicBezTo>
                      <a:cubicBezTo>
                        <a:pt x="15" y="0"/>
                        <a:pt x="6" y="2"/>
                        <a:pt x="3" y="5"/>
                      </a:cubicBezTo>
                      <a:cubicBezTo>
                        <a:pt x="0" y="7"/>
                        <a:pt x="5" y="10"/>
                        <a:pt x="13" y="10"/>
                      </a:cubicBezTo>
                      <a:close/>
                    </a:path>
                  </a:pathLst>
                </a:custGeom>
                <a:solidFill>
                  <a:srgbClr val="7A7878"/>
                </a:solidFill>
                <a:ln w="9525" cap="sq">
                  <a:solidFill>
                    <a:srgbClr val="A9A8A7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232" name="Freeform 575"/>
                <p:cNvSpPr>
                  <a:spLocks noChangeArrowheads="1"/>
                </p:cNvSpPr>
                <p:nvPr/>
              </p:nvSpPr>
              <p:spPr bwMode="auto">
                <a:xfrm>
                  <a:off x="813" y="3058"/>
                  <a:ext cx="118" cy="23"/>
                </a:xfrm>
                <a:custGeom>
                  <a:avLst/>
                  <a:gdLst>
                    <a:gd name="T0" fmla="*/ 58953 w 86"/>
                    <a:gd name="T1" fmla="*/ 60339 h 14"/>
                    <a:gd name="T2" fmla="*/ 135804 w 86"/>
                    <a:gd name="T3" fmla="*/ 36728 h 14"/>
                    <a:gd name="T4" fmla="*/ 83264 w 86"/>
                    <a:gd name="T5" fmla="*/ 0 h 14"/>
                    <a:gd name="T6" fmla="*/ 7295 w 86"/>
                    <a:gd name="T7" fmla="*/ 27492 h 14"/>
                    <a:gd name="T8" fmla="*/ 58953 w 86"/>
                    <a:gd name="T9" fmla="*/ 60339 h 1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86" h="14">
                      <a:moveTo>
                        <a:pt x="36" y="13"/>
                      </a:moveTo>
                      <a:cubicBezTo>
                        <a:pt x="57" y="14"/>
                        <a:pt x="78" y="11"/>
                        <a:pt x="82" y="8"/>
                      </a:cubicBezTo>
                      <a:cubicBezTo>
                        <a:pt x="86" y="4"/>
                        <a:pt x="71" y="1"/>
                        <a:pt x="50" y="0"/>
                      </a:cubicBezTo>
                      <a:cubicBezTo>
                        <a:pt x="29" y="0"/>
                        <a:pt x="8" y="2"/>
                        <a:pt x="4" y="6"/>
                      </a:cubicBezTo>
                      <a:cubicBezTo>
                        <a:pt x="0" y="9"/>
                        <a:pt x="14" y="13"/>
                        <a:pt x="36" y="13"/>
                      </a:cubicBezTo>
                      <a:close/>
                    </a:path>
                  </a:pathLst>
                </a:custGeom>
                <a:noFill/>
                <a:ln w="9525" cap="sq">
                  <a:solidFill>
                    <a:srgbClr val="949393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233" name="Freeform 576"/>
                <p:cNvSpPr>
                  <a:spLocks noChangeArrowheads="1"/>
                </p:cNvSpPr>
                <p:nvPr/>
              </p:nvSpPr>
              <p:spPr bwMode="auto">
                <a:xfrm>
                  <a:off x="846" y="3061"/>
                  <a:ext cx="50" cy="16"/>
                </a:xfrm>
                <a:custGeom>
                  <a:avLst/>
                  <a:gdLst>
                    <a:gd name="T0" fmla="*/ 19295 w 37"/>
                    <a:gd name="T1" fmla="*/ 30114 h 10"/>
                    <a:gd name="T2" fmla="*/ 52459 w 37"/>
                    <a:gd name="T3" fmla="*/ 18821 h 10"/>
                    <a:gd name="T4" fmla="*/ 36346 w 37"/>
                    <a:gd name="T5" fmla="*/ 3712 h 10"/>
                    <a:gd name="T6" fmla="*/ 4305 w 37"/>
                    <a:gd name="T7" fmla="*/ 15203 h 10"/>
                    <a:gd name="T8" fmla="*/ 19295 w 37"/>
                    <a:gd name="T9" fmla="*/ 30114 h 1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7" h="10">
                      <a:moveTo>
                        <a:pt x="13" y="10"/>
                      </a:moveTo>
                      <a:cubicBezTo>
                        <a:pt x="22" y="10"/>
                        <a:pt x="31" y="8"/>
                        <a:pt x="35" y="6"/>
                      </a:cubicBezTo>
                      <a:cubicBezTo>
                        <a:pt x="37" y="3"/>
                        <a:pt x="33" y="1"/>
                        <a:pt x="24" y="1"/>
                      </a:cubicBezTo>
                      <a:cubicBezTo>
                        <a:pt x="16" y="0"/>
                        <a:pt x="6" y="2"/>
                        <a:pt x="3" y="5"/>
                      </a:cubicBezTo>
                      <a:cubicBezTo>
                        <a:pt x="0" y="8"/>
                        <a:pt x="5" y="10"/>
                        <a:pt x="13" y="10"/>
                      </a:cubicBezTo>
                      <a:close/>
                    </a:path>
                  </a:pathLst>
                </a:custGeom>
                <a:solidFill>
                  <a:srgbClr val="7A7878"/>
                </a:solidFill>
                <a:ln w="9525" cap="sq">
                  <a:solidFill>
                    <a:srgbClr val="A9A8A7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234" name="Freeform 577"/>
                <p:cNvSpPr>
                  <a:spLocks noChangeArrowheads="1"/>
                </p:cNvSpPr>
                <p:nvPr/>
              </p:nvSpPr>
              <p:spPr bwMode="auto">
                <a:xfrm>
                  <a:off x="743" y="3691"/>
                  <a:ext cx="80" cy="76"/>
                </a:xfrm>
                <a:custGeom>
                  <a:avLst/>
                  <a:gdLst>
                    <a:gd name="T0" fmla="*/ 47279 w 58"/>
                    <a:gd name="T1" fmla="*/ 33841 h 44"/>
                    <a:gd name="T2" fmla="*/ 3091 w 58"/>
                    <a:gd name="T3" fmla="*/ 138866 h 44"/>
                    <a:gd name="T4" fmla="*/ 16015 w 58"/>
                    <a:gd name="T5" fmla="*/ 210299 h 44"/>
                    <a:gd name="T6" fmla="*/ 75746 w 58"/>
                    <a:gd name="T7" fmla="*/ 293132 h 44"/>
                    <a:gd name="T8" fmla="*/ 101988 w 58"/>
                    <a:gd name="T9" fmla="*/ 242673 h 44"/>
                    <a:gd name="T10" fmla="*/ 100098 w 58"/>
                    <a:gd name="T11" fmla="*/ 222811 h 44"/>
                    <a:gd name="T12" fmla="*/ 69823 w 58"/>
                    <a:gd name="T13" fmla="*/ 159940 h 44"/>
                    <a:gd name="T14" fmla="*/ 47279 w 58"/>
                    <a:gd name="T15" fmla="*/ 33841 h 44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58" h="44">
                      <a:moveTo>
                        <a:pt x="27" y="5"/>
                      </a:moveTo>
                      <a:cubicBezTo>
                        <a:pt x="14" y="0"/>
                        <a:pt x="6" y="11"/>
                        <a:pt x="2" y="20"/>
                      </a:cubicBezTo>
                      <a:cubicBezTo>
                        <a:pt x="0" y="24"/>
                        <a:pt x="4" y="28"/>
                        <a:pt x="9" y="30"/>
                      </a:cubicBezTo>
                      <a:cubicBezTo>
                        <a:pt x="21" y="33"/>
                        <a:pt x="30" y="40"/>
                        <a:pt x="43" y="42"/>
                      </a:cubicBezTo>
                      <a:cubicBezTo>
                        <a:pt x="50" y="44"/>
                        <a:pt x="55" y="40"/>
                        <a:pt x="58" y="35"/>
                      </a:cubicBezTo>
                      <a:cubicBezTo>
                        <a:pt x="58" y="34"/>
                        <a:pt x="57" y="32"/>
                        <a:pt x="57" y="32"/>
                      </a:cubicBezTo>
                      <a:cubicBezTo>
                        <a:pt x="52" y="27"/>
                        <a:pt x="45" y="27"/>
                        <a:pt x="40" y="23"/>
                      </a:cubicBezTo>
                      <a:cubicBezTo>
                        <a:pt x="33" y="18"/>
                        <a:pt x="33" y="8"/>
                        <a:pt x="27" y="5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235" name="Freeform 578"/>
                <p:cNvSpPr>
                  <a:spLocks noChangeArrowheads="1"/>
                </p:cNvSpPr>
                <p:nvPr/>
              </p:nvSpPr>
              <p:spPr bwMode="auto">
                <a:xfrm>
                  <a:off x="743" y="3694"/>
                  <a:ext cx="80" cy="70"/>
                </a:xfrm>
                <a:custGeom>
                  <a:avLst/>
                  <a:gdLst>
                    <a:gd name="T0" fmla="*/ 16353 w 59"/>
                    <a:gd name="T1" fmla="*/ 31056 h 41"/>
                    <a:gd name="T2" fmla="*/ 17928 w 59"/>
                    <a:gd name="T3" fmla="*/ 39232 h 41"/>
                    <a:gd name="T4" fmla="*/ 16353 w 59"/>
                    <a:gd name="T5" fmla="*/ 31056 h 41"/>
                    <a:gd name="T6" fmla="*/ 1592 w 59"/>
                    <a:gd name="T7" fmla="*/ 118073 h 41"/>
                    <a:gd name="T8" fmla="*/ 2614 w 59"/>
                    <a:gd name="T9" fmla="*/ 118073 h 41"/>
                    <a:gd name="T10" fmla="*/ 1592 w 59"/>
                    <a:gd name="T11" fmla="*/ 118073 h 41"/>
                    <a:gd name="T12" fmla="*/ 1592 w 59"/>
                    <a:gd name="T13" fmla="*/ 118073 h 41"/>
                    <a:gd name="T14" fmla="*/ 4301 w 59"/>
                    <a:gd name="T15" fmla="*/ 154772 h 41"/>
                    <a:gd name="T16" fmla="*/ 2614 w 59"/>
                    <a:gd name="T17" fmla="*/ 118073 h 41"/>
                    <a:gd name="T18" fmla="*/ 11627 w 59"/>
                    <a:gd name="T19" fmla="*/ 178968 h 41"/>
                    <a:gd name="T20" fmla="*/ 11627 w 59"/>
                    <a:gd name="T21" fmla="*/ 178968 h 41"/>
                    <a:gd name="T22" fmla="*/ 13534 w 59"/>
                    <a:gd name="T23" fmla="*/ 176176 h 41"/>
                    <a:gd name="T24" fmla="*/ 11627 w 59"/>
                    <a:gd name="T25" fmla="*/ 178968 h 41"/>
                    <a:gd name="T26" fmla="*/ 11627 w 59"/>
                    <a:gd name="T27" fmla="*/ 178968 h 41"/>
                    <a:gd name="T28" fmla="*/ 13534 w 59"/>
                    <a:gd name="T29" fmla="*/ 176176 h 41"/>
                    <a:gd name="T30" fmla="*/ 11627 w 59"/>
                    <a:gd name="T31" fmla="*/ 178968 h 41"/>
                    <a:gd name="T32" fmla="*/ 63849 w 59"/>
                    <a:gd name="T33" fmla="*/ 254319 h 41"/>
                    <a:gd name="T34" fmla="*/ 34872 w 59"/>
                    <a:gd name="T35" fmla="*/ 213770 h 41"/>
                    <a:gd name="T36" fmla="*/ 63849 w 59"/>
                    <a:gd name="T37" fmla="*/ 256697 h 41"/>
                    <a:gd name="T38" fmla="*/ 63849 w 59"/>
                    <a:gd name="T39" fmla="*/ 254319 h 41"/>
                    <a:gd name="T40" fmla="*/ 63849 w 59"/>
                    <a:gd name="T41" fmla="*/ 254319 h 41"/>
                    <a:gd name="T42" fmla="*/ 68389 w 59"/>
                    <a:gd name="T43" fmla="*/ 264860 h 41"/>
                    <a:gd name="T44" fmla="*/ 68389 w 59"/>
                    <a:gd name="T45" fmla="*/ 256697 h 41"/>
                    <a:gd name="T46" fmla="*/ 68389 w 59"/>
                    <a:gd name="T47" fmla="*/ 264860 h 41"/>
                    <a:gd name="T48" fmla="*/ 84601 w 59"/>
                    <a:gd name="T49" fmla="*/ 206608 h 41"/>
                    <a:gd name="T50" fmla="*/ 71055 w 59"/>
                    <a:gd name="T51" fmla="*/ 254319 h 41"/>
                    <a:gd name="T52" fmla="*/ 84951 w 59"/>
                    <a:gd name="T53" fmla="*/ 213770 h 41"/>
                    <a:gd name="T54" fmla="*/ 84601 w 59"/>
                    <a:gd name="T55" fmla="*/ 206608 h 41"/>
                    <a:gd name="T56" fmla="*/ 84601 w 59"/>
                    <a:gd name="T57" fmla="*/ 206608 h 41"/>
                    <a:gd name="T58" fmla="*/ 84951 w 59"/>
                    <a:gd name="T59" fmla="*/ 213770 h 41"/>
                    <a:gd name="T60" fmla="*/ 82332 w 59"/>
                    <a:gd name="T61" fmla="*/ 195807 h 41"/>
                    <a:gd name="T62" fmla="*/ 84601 w 59"/>
                    <a:gd name="T63" fmla="*/ 206608 h 41"/>
                    <a:gd name="T64" fmla="*/ 84601 w 59"/>
                    <a:gd name="T65" fmla="*/ 189261 h 41"/>
                    <a:gd name="T66" fmla="*/ 84601 w 59"/>
                    <a:gd name="T67" fmla="*/ 189261 h 41"/>
                    <a:gd name="T68" fmla="*/ 84601 w 59"/>
                    <a:gd name="T69" fmla="*/ 195807 h 41"/>
                    <a:gd name="T70" fmla="*/ 69511 w 59"/>
                    <a:gd name="T71" fmla="*/ 159709 h 41"/>
                    <a:gd name="T72" fmla="*/ 82332 w 59"/>
                    <a:gd name="T73" fmla="*/ 195807 h 41"/>
                    <a:gd name="T74" fmla="*/ 60152 w 59"/>
                    <a:gd name="T75" fmla="*/ 136042 h 41"/>
                    <a:gd name="T76" fmla="*/ 60152 w 59"/>
                    <a:gd name="T77" fmla="*/ 136042 h 41"/>
                    <a:gd name="T78" fmla="*/ 60152 w 59"/>
                    <a:gd name="T79" fmla="*/ 136042 h 41"/>
                    <a:gd name="T80" fmla="*/ 48442 w 59"/>
                    <a:gd name="T81" fmla="*/ 71185 h 41"/>
                    <a:gd name="T82" fmla="*/ 47388 w 59"/>
                    <a:gd name="T83" fmla="*/ 71185 h 41"/>
                    <a:gd name="T84" fmla="*/ 48442 w 59"/>
                    <a:gd name="T85" fmla="*/ 71185 h 41"/>
                    <a:gd name="T86" fmla="*/ 39108 w 59"/>
                    <a:gd name="T87" fmla="*/ 18729 h 41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</a:gdLst>
                  <a:ahLst/>
                  <a:cxnLst>
                    <a:cxn ang="T88">
                      <a:pos x="T0" y="T1"/>
                    </a:cxn>
                    <a:cxn ang="T89">
                      <a:pos x="T2" y="T3"/>
                    </a:cxn>
                    <a:cxn ang="T90">
                      <a:pos x="T4" y="T5"/>
                    </a:cxn>
                    <a:cxn ang="T91">
                      <a:pos x="T6" y="T7"/>
                    </a:cxn>
                    <a:cxn ang="T92">
                      <a:pos x="T8" y="T9"/>
                    </a:cxn>
                    <a:cxn ang="T93">
                      <a:pos x="T10" y="T11"/>
                    </a:cxn>
                    <a:cxn ang="T94">
                      <a:pos x="T12" y="T13"/>
                    </a:cxn>
                    <a:cxn ang="T95">
                      <a:pos x="T14" y="T15"/>
                    </a:cxn>
                    <a:cxn ang="T96">
                      <a:pos x="T16" y="T17"/>
                    </a:cxn>
                    <a:cxn ang="T97">
                      <a:pos x="T18" y="T19"/>
                    </a:cxn>
                    <a:cxn ang="T98">
                      <a:pos x="T20" y="T21"/>
                    </a:cxn>
                    <a:cxn ang="T99">
                      <a:pos x="T22" y="T23"/>
                    </a:cxn>
                    <a:cxn ang="T100">
                      <a:pos x="T24" y="T25"/>
                    </a:cxn>
                    <a:cxn ang="T101">
                      <a:pos x="T26" y="T27"/>
                    </a:cxn>
                    <a:cxn ang="T102">
                      <a:pos x="T28" y="T29"/>
                    </a:cxn>
                    <a:cxn ang="T103">
                      <a:pos x="T30" y="T31"/>
                    </a:cxn>
                    <a:cxn ang="T104">
                      <a:pos x="T32" y="T33"/>
                    </a:cxn>
                    <a:cxn ang="T105">
                      <a:pos x="T34" y="T35"/>
                    </a:cxn>
                    <a:cxn ang="T106">
                      <a:pos x="T36" y="T37"/>
                    </a:cxn>
                    <a:cxn ang="T107">
                      <a:pos x="T38" y="T39"/>
                    </a:cxn>
                    <a:cxn ang="T108">
                      <a:pos x="T40" y="T41"/>
                    </a:cxn>
                    <a:cxn ang="T109">
                      <a:pos x="T42" y="T43"/>
                    </a:cxn>
                    <a:cxn ang="T110">
                      <a:pos x="T44" y="T45"/>
                    </a:cxn>
                    <a:cxn ang="T111">
                      <a:pos x="T46" y="T47"/>
                    </a:cxn>
                    <a:cxn ang="T112">
                      <a:pos x="T48" y="T49"/>
                    </a:cxn>
                    <a:cxn ang="T113">
                      <a:pos x="T50" y="T51"/>
                    </a:cxn>
                    <a:cxn ang="T114">
                      <a:pos x="T52" y="T53"/>
                    </a:cxn>
                    <a:cxn ang="T115">
                      <a:pos x="T54" y="T55"/>
                    </a:cxn>
                    <a:cxn ang="T116">
                      <a:pos x="T56" y="T57"/>
                    </a:cxn>
                    <a:cxn ang="T117">
                      <a:pos x="T58" y="T59"/>
                    </a:cxn>
                    <a:cxn ang="T118">
                      <a:pos x="T60" y="T61"/>
                    </a:cxn>
                    <a:cxn ang="T119">
                      <a:pos x="T62" y="T63"/>
                    </a:cxn>
                    <a:cxn ang="T120">
                      <a:pos x="T64" y="T65"/>
                    </a:cxn>
                    <a:cxn ang="T121">
                      <a:pos x="T66" y="T67"/>
                    </a:cxn>
                    <a:cxn ang="T122">
                      <a:pos x="T68" y="T69"/>
                    </a:cxn>
                    <a:cxn ang="T123">
                      <a:pos x="T70" y="T71"/>
                    </a:cxn>
                    <a:cxn ang="T124">
                      <a:pos x="T72" y="T73"/>
                    </a:cxn>
                    <a:cxn ang="T125">
                      <a:pos x="T74" y="T75"/>
                    </a:cxn>
                    <a:cxn ang="T126">
                      <a:pos x="T76" y="T77"/>
                    </a:cxn>
                    <a:cxn ang="T127">
                      <a:pos x="T78" y="T79"/>
                    </a:cxn>
                    <a:cxn ang="T128">
                      <a:pos x="T80" y="T81"/>
                    </a:cxn>
                    <a:cxn ang="T129">
                      <a:pos x="T82" y="T83"/>
                    </a:cxn>
                    <a:cxn ang="T130">
                      <a:pos x="T84" y="T85"/>
                    </a:cxn>
                    <a:cxn ang="T131">
                      <a:pos x="T86" y="T87"/>
                    </a:cxn>
                  </a:cxnLst>
                  <a:rect l="0" t="0" r="r" b="b"/>
                  <a:pathLst>
                    <a:path w="59" h="41">
                      <a:moveTo>
                        <a:pt x="26" y="4"/>
                      </a:moveTo>
                      <a:cubicBezTo>
                        <a:pt x="20" y="1"/>
                        <a:pt x="16" y="2"/>
                        <a:pt x="12" y="6"/>
                      </a:cubicBezTo>
                      <a:lnTo>
                        <a:pt x="11" y="5"/>
                      </a:lnTo>
                      <a:cubicBezTo>
                        <a:pt x="15" y="1"/>
                        <a:pt x="20" y="0"/>
                        <a:pt x="27" y="3"/>
                      </a:cubicBezTo>
                      <a:lnTo>
                        <a:pt x="26" y="4"/>
                      </a:lnTo>
                      <a:close/>
                      <a:moveTo>
                        <a:pt x="12" y="6"/>
                      </a:moveTo>
                      <a:cubicBezTo>
                        <a:pt x="8" y="9"/>
                        <a:pt x="5" y="14"/>
                        <a:pt x="2" y="18"/>
                      </a:cubicBezTo>
                      <a:lnTo>
                        <a:pt x="1" y="18"/>
                      </a:lnTo>
                      <a:cubicBezTo>
                        <a:pt x="3" y="13"/>
                        <a:pt x="6" y="8"/>
                        <a:pt x="11" y="5"/>
                      </a:cubicBezTo>
                      <a:lnTo>
                        <a:pt x="12" y="6"/>
                      </a:lnTo>
                      <a:close/>
                      <a:moveTo>
                        <a:pt x="1" y="18"/>
                      </a:moveTo>
                      <a:lnTo>
                        <a:pt x="1" y="18"/>
                      </a:lnTo>
                      <a:lnTo>
                        <a:pt x="2" y="18"/>
                      </a:lnTo>
                      <a:lnTo>
                        <a:pt x="1" y="18"/>
                      </a:lnTo>
                      <a:close/>
                      <a:moveTo>
                        <a:pt x="2" y="18"/>
                      </a:moveTo>
                      <a:lnTo>
                        <a:pt x="2" y="18"/>
                      </a:lnTo>
                      <a:lnTo>
                        <a:pt x="1" y="18"/>
                      </a:lnTo>
                      <a:lnTo>
                        <a:pt x="2" y="18"/>
                      </a:lnTo>
                      <a:close/>
                      <a:moveTo>
                        <a:pt x="1" y="18"/>
                      </a:moveTo>
                      <a:lnTo>
                        <a:pt x="1" y="18"/>
                      </a:lnTo>
                      <a:close/>
                      <a:moveTo>
                        <a:pt x="2" y="18"/>
                      </a:moveTo>
                      <a:cubicBezTo>
                        <a:pt x="1" y="20"/>
                        <a:pt x="2" y="22"/>
                        <a:pt x="3" y="24"/>
                      </a:cubicBezTo>
                      <a:lnTo>
                        <a:pt x="2" y="24"/>
                      </a:lnTo>
                      <a:cubicBezTo>
                        <a:pt x="0" y="22"/>
                        <a:pt x="0" y="20"/>
                        <a:pt x="1" y="18"/>
                      </a:cubicBezTo>
                      <a:lnTo>
                        <a:pt x="2" y="18"/>
                      </a:lnTo>
                      <a:close/>
                      <a:moveTo>
                        <a:pt x="3" y="24"/>
                      </a:moveTo>
                      <a:cubicBezTo>
                        <a:pt x="5" y="25"/>
                        <a:pt x="7" y="27"/>
                        <a:pt x="9" y="27"/>
                      </a:cubicBezTo>
                      <a:lnTo>
                        <a:pt x="8" y="28"/>
                      </a:lnTo>
                      <a:cubicBezTo>
                        <a:pt x="6" y="28"/>
                        <a:pt x="4" y="26"/>
                        <a:pt x="2" y="24"/>
                      </a:cubicBezTo>
                      <a:lnTo>
                        <a:pt x="3" y="24"/>
                      </a:lnTo>
                      <a:close/>
                      <a:moveTo>
                        <a:pt x="8" y="28"/>
                      </a:moveTo>
                      <a:lnTo>
                        <a:pt x="8" y="28"/>
                      </a:lnTo>
                      <a:close/>
                      <a:moveTo>
                        <a:pt x="9" y="27"/>
                      </a:moveTo>
                      <a:lnTo>
                        <a:pt x="9" y="27"/>
                      </a:lnTo>
                      <a:lnTo>
                        <a:pt x="8" y="28"/>
                      </a:lnTo>
                      <a:lnTo>
                        <a:pt x="9" y="27"/>
                      </a:lnTo>
                      <a:close/>
                      <a:moveTo>
                        <a:pt x="8" y="28"/>
                      </a:moveTo>
                      <a:lnTo>
                        <a:pt x="8" y="28"/>
                      </a:lnTo>
                      <a:lnTo>
                        <a:pt x="9" y="28"/>
                      </a:lnTo>
                      <a:lnTo>
                        <a:pt x="8" y="28"/>
                      </a:lnTo>
                      <a:close/>
                      <a:moveTo>
                        <a:pt x="9" y="27"/>
                      </a:moveTo>
                      <a:cubicBezTo>
                        <a:pt x="14" y="29"/>
                        <a:pt x="19" y="31"/>
                        <a:pt x="24" y="33"/>
                      </a:cubicBezTo>
                      <a:lnTo>
                        <a:pt x="24" y="34"/>
                      </a:lnTo>
                      <a:cubicBezTo>
                        <a:pt x="19" y="32"/>
                        <a:pt x="14" y="30"/>
                        <a:pt x="8" y="28"/>
                      </a:cubicBezTo>
                      <a:lnTo>
                        <a:pt x="9" y="27"/>
                      </a:lnTo>
                      <a:close/>
                      <a:moveTo>
                        <a:pt x="24" y="33"/>
                      </a:moveTo>
                      <a:cubicBezTo>
                        <a:pt x="30" y="36"/>
                        <a:pt x="36" y="38"/>
                        <a:pt x="43" y="39"/>
                      </a:cubicBezTo>
                      <a:lnTo>
                        <a:pt x="43" y="41"/>
                      </a:lnTo>
                      <a:cubicBezTo>
                        <a:pt x="36" y="39"/>
                        <a:pt x="30" y="37"/>
                        <a:pt x="24" y="34"/>
                      </a:cubicBezTo>
                      <a:lnTo>
                        <a:pt x="24" y="33"/>
                      </a:lnTo>
                      <a:close/>
                      <a:moveTo>
                        <a:pt x="43" y="39"/>
                      </a:moveTo>
                      <a:lnTo>
                        <a:pt x="43" y="39"/>
                      </a:lnTo>
                      <a:lnTo>
                        <a:pt x="43" y="40"/>
                      </a:lnTo>
                      <a:lnTo>
                        <a:pt x="43" y="39"/>
                      </a:lnTo>
                      <a:close/>
                      <a:moveTo>
                        <a:pt x="43" y="39"/>
                      </a:moveTo>
                      <a:lnTo>
                        <a:pt x="43" y="39"/>
                      </a:lnTo>
                      <a:lnTo>
                        <a:pt x="43" y="41"/>
                      </a:lnTo>
                      <a:lnTo>
                        <a:pt x="43" y="39"/>
                      </a:lnTo>
                      <a:close/>
                      <a:moveTo>
                        <a:pt x="43" y="39"/>
                      </a:moveTo>
                      <a:cubicBezTo>
                        <a:pt x="44" y="40"/>
                        <a:pt x="45" y="40"/>
                        <a:pt x="46" y="40"/>
                      </a:cubicBezTo>
                      <a:lnTo>
                        <a:pt x="46" y="41"/>
                      </a:lnTo>
                      <a:cubicBezTo>
                        <a:pt x="45" y="41"/>
                        <a:pt x="44" y="41"/>
                        <a:pt x="43" y="41"/>
                      </a:cubicBezTo>
                      <a:lnTo>
                        <a:pt x="43" y="39"/>
                      </a:lnTo>
                      <a:close/>
                      <a:moveTo>
                        <a:pt x="46" y="40"/>
                      </a:moveTo>
                      <a:cubicBezTo>
                        <a:pt x="47" y="40"/>
                        <a:pt x="48" y="40"/>
                        <a:pt x="48" y="39"/>
                      </a:cubicBezTo>
                      <a:lnTo>
                        <a:pt x="49" y="41"/>
                      </a:lnTo>
                      <a:cubicBezTo>
                        <a:pt x="48" y="41"/>
                        <a:pt x="47" y="41"/>
                        <a:pt x="46" y="41"/>
                      </a:cubicBezTo>
                      <a:lnTo>
                        <a:pt x="46" y="40"/>
                      </a:lnTo>
                      <a:close/>
                      <a:moveTo>
                        <a:pt x="48" y="39"/>
                      </a:moveTo>
                      <a:cubicBezTo>
                        <a:pt x="53" y="39"/>
                        <a:pt x="55" y="36"/>
                        <a:pt x="57" y="32"/>
                      </a:cubicBezTo>
                      <a:lnTo>
                        <a:pt x="59" y="33"/>
                      </a:lnTo>
                      <a:cubicBezTo>
                        <a:pt x="57" y="37"/>
                        <a:pt x="53" y="40"/>
                        <a:pt x="49" y="41"/>
                      </a:cubicBezTo>
                      <a:lnTo>
                        <a:pt x="48" y="39"/>
                      </a:lnTo>
                      <a:close/>
                      <a:moveTo>
                        <a:pt x="57" y="32"/>
                      </a:moveTo>
                      <a:lnTo>
                        <a:pt x="57" y="32"/>
                      </a:lnTo>
                      <a:lnTo>
                        <a:pt x="58" y="33"/>
                      </a:lnTo>
                      <a:lnTo>
                        <a:pt x="57" y="32"/>
                      </a:lnTo>
                      <a:close/>
                      <a:moveTo>
                        <a:pt x="57" y="32"/>
                      </a:moveTo>
                      <a:lnTo>
                        <a:pt x="57" y="32"/>
                      </a:lnTo>
                      <a:lnTo>
                        <a:pt x="58" y="33"/>
                      </a:lnTo>
                      <a:lnTo>
                        <a:pt x="57" y="32"/>
                      </a:lnTo>
                      <a:close/>
                      <a:moveTo>
                        <a:pt x="59" y="33"/>
                      </a:moveTo>
                      <a:lnTo>
                        <a:pt x="58" y="33"/>
                      </a:lnTo>
                      <a:lnTo>
                        <a:pt x="59" y="33"/>
                      </a:lnTo>
                      <a:close/>
                      <a:moveTo>
                        <a:pt x="57" y="32"/>
                      </a:moveTo>
                      <a:cubicBezTo>
                        <a:pt x="57" y="32"/>
                        <a:pt x="57" y="31"/>
                        <a:pt x="56" y="30"/>
                      </a:cubicBezTo>
                      <a:lnTo>
                        <a:pt x="58" y="30"/>
                      </a:lnTo>
                      <a:cubicBezTo>
                        <a:pt x="58" y="31"/>
                        <a:pt x="59" y="32"/>
                        <a:pt x="59" y="33"/>
                      </a:cubicBezTo>
                      <a:lnTo>
                        <a:pt x="57" y="32"/>
                      </a:lnTo>
                      <a:close/>
                      <a:moveTo>
                        <a:pt x="56" y="30"/>
                      </a:moveTo>
                      <a:cubicBezTo>
                        <a:pt x="56" y="30"/>
                        <a:pt x="56" y="30"/>
                        <a:pt x="56" y="30"/>
                      </a:cubicBezTo>
                      <a:lnTo>
                        <a:pt x="57" y="29"/>
                      </a:lnTo>
                      <a:lnTo>
                        <a:pt x="58" y="30"/>
                      </a:lnTo>
                      <a:lnTo>
                        <a:pt x="56" y="30"/>
                      </a:lnTo>
                      <a:close/>
                      <a:moveTo>
                        <a:pt x="57" y="29"/>
                      </a:moveTo>
                      <a:lnTo>
                        <a:pt x="57" y="29"/>
                      </a:lnTo>
                      <a:lnTo>
                        <a:pt x="57" y="30"/>
                      </a:lnTo>
                      <a:lnTo>
                        <a:pt x="57" y="29"/>
                      </a:lnTo>
                      <a:close/>
                      <a:moveTo>
                        <a:pt x="56" y="30"/>
                      </a:moveTo>
                      <a:cubicBezTo>
                        <a:pt x="54" y="27"/>
                        <a:pt x="50" y="26"/>
                        <a:pt x="47" y="25"/>
                      </a:cubicBezTo>
                      <a:lnTo>
                        <a:pt x="48" y="24"/>
                      </a:lnTo>
                      <a:cubicBezTo>
                        <a:pt x="51" y="25"/>
                        <a:pt x="55" y="26"/>
                        <a:pt x="57" y="29"/>
                      </a:cubicBezTo>
                      <a:lnTo>
                        <a:pt x="56" y="30"/>
                      </a:lnTo>
                      <a:close/>
                      <a:moveTo>
                        <a:pt x="47" y="25"/>
                      </a:moveTo>
                      <a:cubicBezTo>
                        <a:pt x="44" y="24"/>
                        <a:pt x="42" y="23"/>
                        <a:pt x="40" y="22"/>
                      </a:cubicBezTo>
                      <a:lnTo>
                        <a:pt x="41" y="21"/>
                      </a:lnTo>
                      <a:cubicBezTo>
                        <a:pt x="43" y="22"/>
                        <a:pt x="45" y="23"/>
                        <a:pt x="48" y="24"/>
                      </a:cubicBezTo>
                      <a:lnTo>
                        <a:pt x="47" y="25"/>
                      </a:lnTo>
                      <a:close/>
                      <a:moveTo>
                        <a:pt x="41" y="21"/>
                      </a:moveTo>
                      <a:lnTo>
                        <a:pt x="41" y="21"/>
                      </a:lnTo>
                      <a:lnTo>
                        <a:pt x="40" y="21"/>
                      </a:lnTo>
                      <a:lnTo>
                        <a:pt x="41" y="21"/>
                      </a:lnTo>
                      <a:close/>
                      <a:moveTo>
                        <a:pt x="40" y="22"/>
                      </a:moveTo>
                      <a:cubicBezTo>
                        <a:pt x="36" y="19"/>
                        <a:pt x="34" y="15"/>
                        <a:pt x="32" y="11"/>
                      </a:cubicBezTo>
                      <a:lnTo>
                        <a:pt x="33" y="11"/>
                      </a:lnTo>
                      <a:cubicBezTo>
                        <a:pt x="35" y="14"/>
                        <a:pt x="37" y="18"/>
                        <a:pt x="41" y="21"/>
                      </a:cubicBezTo>
                      <a:lnTo>
                        <a:pt x="40" y="22"/>
                      </a:lnTo>
                      <a:close/>
                      <a:moveTo>
                        <a:pt x="32" y="11"/>
                      </a:moveTo>
                      <a:cubicBezTo>
                        <a:pt x="30" y="8"/>
                        <a:pt x="29" y="5"/>
                        <a:pt x="26" y="4"/>
                      </a:cubicBezTo>
                      <a:lnTo>
                        <a:pt x="27" y="3"/>
                      </a:lnTo>
                      <a:cubicBezTo>
                        <a:pt x="30" y="4"/>
                        <a:pt x="32" y="7"/>
                        <a:pt x="33" y="11"/>
                      </a:cubicBezTo>
                      <a:lnTo>
                        <a:pt x="32" y="11"/>
                      </a:lnTo>
                      <a:close/>
                      <a:moveTo>
                        <a:pt x="27" y="3"/>
                      </a:moveTo>
                      <a:lnTo>
                        <a:pt x="27" y="3"/>
                      </a:lnTo>
                      <a:close/>
                    </a:path>
                  </a:pathLst>
                </a:custGeom>
                <a:solidFill>
                  <a:srgbClr val="94939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236" name="Freeform 579"/>
                <p:cNvSpPr>
                  <a:spLocks noChangeArrowheads="1"/>
                </p:cNvSpPr>
                <p:nvPr/>
              </p:nvSpPr>
              <p:spPr bwMode="auto">
                <a:xfrm>
                  <a:off x="1805" y="3691"/>
                  <a:ext cx="74" cy="65"/>
                </a:xfrm>
                <a:custGeom>
                  <a:avLst/>
                  <a:gdLst>
                    <a:gd name="T0" fmla="*/ 45096 w 54"/>
                    <a:gd name="T1" fmla="*/ 18735 h 38"/>
                    <a:gd name="T2" fmla="*/ 14911 w 54"/>
                    <a:gd name="T3" fmla="*/ 119184 h 38"/>
                    <a:gd name="T4" fmla="*/ 9430 w 54"/>
                    <a:gd name="T5" fmla="*/ 155930 h 38"/>
                    <a:gd name="T6" fmla="*/ 56920 w 54"/>
                    <a:gd name="T7" fmla="*/ 219844 h 38"/>
                    <a:gd name="T8" fmla="*/ 87317 w 54"/>
                    <a:gd name="T9" fmla="*/ 85386 h 38"/>
                    <a:gd name="T10" fmla="*/ 45096 w 54"/>
                    <a:gd name="T11" fmla="*/ 18735 h 38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54" h="38">
                      <a:moveTo>
                        <a:pt x="28" y="3"/>
                      </a:moveTo>
                      <a:cubicBezTo>
                        <a:pt x="20" y="6"/>
                        <a:pt x="16" y="13"/>
                        <a:pt x="9" y="18"/>
                      </a:cubicBezTo>
                      <a:cubicBezTo>
                        <a:pt x="7" y="19"/>
                        <a:pt x="0" y="21"/>
                        <a:pt x="6" y="24"/>
                      </a:cubicBezTo>
                      <a:cubicBezTo>
                        <a:pt x="16" y="29"/>
                        <a:pt x="25" y="38"/>
                        <a:pt x="35" y="34"/>
                      </a:cubicBezTo>
                      <a:cubicBezTo>
                        <a:pt x="45" y="30"/>
                        <a:pt x="51" y="21"/>
                        <a:pt x="54" y="13"/>
                      </a:cubicBezTo>
                      <a:cubicBezTo>
                        <a:pt x="44" y="10"/>
                        <a:pt x="37" y="0"/>
                        <a:pt x="28" y="3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237" name="Freeform 580"/>
                <p:cNvSpPr>
                  <a:spLocks noChangeArrowheads="1"/>
                </p:cNvSpPr>
                <p:nvPr/>
              </p:nvSpPr>
              <p:spPr bwMode="auto">
                <a:xfrm>
                  <a:off x="1809" y="3691"/>
                  <a:ext cx="72" cy="65"/>
                </a:xfrm>
                <a:custGeom>
                  <a:avLst/>
                  <a:gdLst>
                    <a:gd name="T0" fmla="*/ 22275 w 53"/>
                    <a:gd name="T1" fmla="*/ 78270 h 38"/>
                    <a:gd name="T2" fmla="*/ 38755 w 53"/>
                    <a:gd name="T3" fmla="*/ 11291 h 38"/>
                    <a:gd name="T4" fmla="*/ 22275 w 53"/>
                    <a:gd name="T5" fmla="*/ 78270 h 38"/>
                    <a:gd name="T6" fmla="*/ 8762 w 53"/>
                    <a:gd name="T7" fmla="*/ 108759 h 38"/>
                    <a:gd name="T8" fmla="*/ 22275 w 53"/>
                    <a:gd name="T9" fmla="*/ 78270 h 38"/>
                    <a:gd name="T10" fmla="*/ 9797 w 53"/>
                    <a:gd name="T11" fmla="*/ 119184 h 38"/>
                    <a:gd name="T12" fmla="*/ 9797 w 53"/>
                    <a:gd name="T13" fmla="*/ 119184 h 38"/>
                    <a:gd name="T14" fmla="*/ 8762 w 53"/>
                    <a:gd name="T15" fmla="*/ 108759 h 38"/>
                    <a:gd name="T16" fmla="*/ 9797 w 53"/>
                    <a:gd name="T17" fmla="*/ 119184 h 38"/>
                    <a:gd name="T18" fmla="*/ 8762 w 53"/>
                    <a:gd name="T19" fmla="*/ 108759 h 38"/>
                    <a:gd name="T20" fmla="*/ 8762 w 53"/>
                    <a:gd name="T21" fmla="*/ 108759 h 38"/>
                    <a:gd name="T22" fmla="*/ 8762 w 53"/>
                    <a:gd name="T23" fmla="*/ 125922 h 38"/>
                    <a:gd name="T24" fmla="*/ 8762 w 53"/>
                    <a:gd name="T25" fmla="*/ 108759 h 38"/>
                    <a:gd name="T26" fmla="*/ 8762 w 53"/>
                    <a:gd name="T27" fmla="*/ 125922 h 38"/>
                    <a:gd name="T28" fmla="*/ 1560 w 53"/>
                    <a:gd name="T29" fmla="*/ 137419 h 38"/>
                    <a:gd name="T30" fmla="*/ 8762 w 53"/>
                    <a:gd name="T31" fmla="*/ 125922 h 38"/>
                    <a:gd name="T32" fmla="*/ 5973 w 53"/>
                    <a:gd name="T33" fmla="*/ 155930 h 38"/>
                    <a:gd name="T34" fmla="*/ 1560 w 53"/>
                    <a:gd name="T35" fmla="*/ 137419 h 38"/>
                    <a:gd name="T36" fmla="*/ 4196 w 53"/>
                    <a:gd name="T37" fmla="*/ 161284 h 38"/>
                    <a:gd name="T38" fmla="*/ 5973 w 53"/>
                    <a:gd name="T39" fmla="*/ 155930 h 38"/>
                    <a:gd name="T40" fmla="*/ 5973 w 53"/>
                    <a:gd name="T41" fmla="*/ 155930 h 38"/>
                    <a:gd name="T42" fmla="*/ 4196 w 53"/>
                    <a:gd name="T43" fmla="*/ 161284 h 38"/>
                    <a:gd name="T44" fmla="*/ 5973 w 53"/>
                    <a:gd name="T45" fmla="*/ 155930 h 38"/>
                    <a:gd name="T46" fmla="*/ 5973 w 53"/>
                    <a:gd name="T47" fmla="*/ 155930 h 38"/>
                    <a:gd name="T48" fmla="*/ 5973 w 53"/>
                    <a:gd name="T49" fmla="*/ 155930 h 38"/>
                    <a:gd name="T50" fmla="*/ 14380 w 53"/>
                    <a:gd name="T51" fmla="*/ 190368 h 38"/>
                    <a:gd name="T52" fmla="*/ 5973 w 53"/>
                    <a:gd name="T53" fmla="*/ 155930 h 38"/>
                    <a:gd name="T54" fmla="*/ 48456 w 53"/>
                    <a:gd name="T55" fmla="*/ 215162 h 38"/>
                    <a:gd name="T56" fmla="*/ 14380 w 53"/>
                    <a:gd name="T57" fmla="*/ 190368 h 38"/>
                    <a:gd name="T58" fmla="*/ 48456 w 53"/>
                    <a:gd name="T59" fmla="*/ 215162 h 38"/>
                    <a:gd name="T60" fmla="*/ 48456 w 53"/>
                    <a:gd name="T61" fmla="*/ 219844 h 38"/>
                    <a:gd name="T62" fmla="*/ 48456 w 53"/>
                    <a:gd name="T63" fmla="*/ 215162 h 38"/>
                    <a:gd name="T64" fmla="*/ 50060 w 53"/>
                    <a:gd name="T65" fmla="*/ 219844 h 38"/>
                    <a:gd name="T66" fmla="*/ 48456 w 53"/>
                    <a:gd name="T67" fmla="*/ 215162 h 38"/>
                    <a:gd name="T68" fmla="*/ 50060 w 53"/>
                    <a:gd name="T69" fmla="*/ 219844 h 38"/>
                    <a:gd name="T70" fmla="*/ 50060 w 53"/>
                    <a:gd name="T71" fmla="*/ 219844 h 38"/>
                    <a:gd name="T72" fmla="*/ 54408 w 53"/>
                    <a:gd name="T73" fmla="*/ 201745 h 38"/>
                    <a:gd name="T74" fmla="*/ 50060 w 53"/>
                    <a:gd name="T75" fmla="*/ 219844 h 38"/>
                    <a:gd name="T76" fmla="*/ 54408 w 53"/>
                    <a:gd name="T77" fmla="*/ 201745 h 38"/>
                    <a:gd name="T78" fmla="*/ 60026 w 53"/>
                    <a:gd name="T79" fmla="*/ 197586 h 38"/>
                    <a:gd name="T80" fmla="*/ 54408 w 53"/>
                    <a:gd name="T81" fmla="*/ 201745 h 38"/>
                    <a:gd name="T82" fmla="*/ 75285 w 53"/>
                    <a:gd name="T83" fmla="*/ 78270 h 38"/>
                    <a:gd name="T84" fmla="*/ 60026 w 53"/>
                    <a:gd name="T85" fmla="*/ 197586 h 38"/>
                    <a:gd name="T86" fmla="*/ 76268 w 53"/>
                    <a:gd name="T87" fmla="*/ 78270 h 38"/>
                    <a:gd name="T88" fmla="*/ 77983 w 53"/>
                    <a:gd name="T89" fmla="*/ 85386 h 38"/>
                    <a:gd name="T90" fmla="*/ 76268 w 53"/>
                    <a:gd name="T91" fmla="*/ 78270 h 38"/>
                    <a:gd name="T92" fmla="*/ 76268 w 53"/>
                    <a:gd name="T93" fmla="*/ 85386 h 38"/>
                    <a:gd name="T94" fmla="*/ 76268 w 53"/>
                    <a:gd name="T95" fmla="*/ 78270 h 38"/>
                    <a:gd name="T96" fmla="*/ 76268 w 53"/>
                    <a:gd name="T97" fmla="*/ 85386 h 38"/>
                    <a:gd name="T98" fmla="*/ 76268 w 53"/>
                    <a:gd name="T99" fmla="*/ 85386 h 38"/>
                    <a:gd name="T100" fmla="*/ 60026 w 53"/>
                    <a:gd name="T101" fmla="*/ 51504 h 38"/>
                    <a:gd name="T102" fmla="*/ 76268 w 53"/>
                    <a:gd name="T103" fmla="*/ 78270 h 38"/>
                    <a:gd name="T104" fmla="*/ 60026 w 53"/>
                    <a:gd name="T105" fmla="*/ 51504 h 38"/>
                    <a:gd name="T106" fmla="*/ 38755 w 53"/>
                    <a:gd name="T107" fmla="*/ 11291 h 38"/>
                    <a:gd name="T108" fmla="*/ 60026 w 53"/>
                    <a:gd name="T109" fmla="*/ 51504 h 38"/>
                    <a:gd name="T110" fmla="*/ 38755 w 53"/>
                    <a:gd name="T111" fmla="*/ 11291 h 38"/>
                    <a:gd name="T112" fmla="*/ 38755 w 53"/>
                    <a:gd name="T113" fmla="*/ 11291 h 38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</a:gdLst>
                  <a:ahLst/>
                  <a:cxnLst>
                    <a:cxn ang="T114">
                      <a:pos x="T0" y="T1"/>
                    </a:cxn>
                    <a:cxn ang="T115">
                      <a:pos x="T2" y="T3"/>
                    </a:cxn>
                    <a:cxn ang="T116">
                      <a:pos x="T4" y="T5"/>
                    </a:cxn>
                    <a:cxn ang="T117">
                      <a:pos x="T6" y="T7"/>
                    </a:cxn>
                    <a:cxn ang="T118">
                      <a:pos x="T8" y="T9"/>
                    </a:cxn>
                    <a:cxn ang="T119">
                      <a:pos x="T10" y="T11"/>
                    </a:cxn>
                    <a:cxn ang="T120">
                      <a:pos x="T12" y="T13"/>
                    </a:cxn>
                    <a:cxn ang="T121">
                      <a:pos x="T14" y="T15"/>
                    </a:cxn>
                    <a:cxn ang="T122">
                      <a:pos x="T16" y="T17"/>
                    </a:cxn>
                    <a:cxn ang="T123">
                      <a:pos x="T18" y="T19"/>
                    </a:cxn>
                    <a:cxn ang="T124">
                      <a:pos x="T20" y="T21"/>
                    </a:cxn>
                    <a:cxn ang="T125">
                      <a:pos x="T22" y="T23"/>
                    </a:cxn>
                    <a:cxn ang="T126">
                      <a:pos x="T24" y="T25"/>
                    </a:cxn>
                    <a:cxn ang="T127">
                      <a:pos x="T26" y="T27"/>
                    </a:cxn>
                    <a:cxn ang="T128">
                      <a:pos x="T28" y="T29"/>
                    </a:cxn>
                    <a:cxn ang="T129">
                      <a:pos x="T30" y="T31"/>
                    </a:cxn>
                    <a:cxn ang="T130">
                      <a:pos x="T32" y="T33"/>
                    </a:cxn>
                    <a:cxn ang="T131">
                      <a:pos x="T34" y="T35"/>
                    </a:cxn>
                    <a:cxn ang="T132">
                      <a:pos x="T36" y="T37"/>
                    </a:cxn>
                    <a:cxn ang="T133">
                      <a:pos x="T38" y="T39"/>
                    </a:cxn>
                    <a:cxn ang="T134">
                      <a:pos x="T40" y="T41"/>
                    </a:cxn>
                    <a:cxn ang="T135">
                      <a:pos x="T42" y="T43"/>
                    </a:cxn>
                    <a:cxn ang="T136">
                      <a:pos x="T44" y="T45"/>
                    </a:cxn>
                    <a:cxn ang="T137">
                      <a:pos x="T46" y="T47"/>
                    </a:cxn>
                    <a:cxn ang="T138">
                      <a:pos x="T48" y="T49"/>
                    </a:cxn>
                    <a:cxn ang="T139">
                      <a:pos x="T50" y="T51"/>
                    </a:cxn>
                    <a:cxn ang="T140">
                      <a:pos x="T52" y="T53"/>
                    </a:cxn>
                    <a:cxn ang="T141">
                      <a:pos x="T54" y="T55"/>
                    </a:cxn>
                    <a:cxn ang="T142">
                      <a:pos x="T56" y="T57"/>
                    </a:cxn>
                    <a:cxn ang="T143">
                      <a:pos x="T58" y="T59"/>
                    </a:cxn>
                    <a:cxn ang="T144">
                      <a:pos x="T60" y="T61"/>
                    </a:cxn>
                    <a:cxn ang="T145">
                      <a:pos x="T62" y="T63"/>
                    </a:cxn>
                    <a:cxn ang="T146">
                      <a:pos x="T64" y="T65"/>
                    </a:cxn>
                    <a:cxn ang="T147">
                      <a:pos x="T66" y="T67"/>
                    </a:cxn>
                    <a:cxn ang="T148">
                      <a:pos x="T68" y="T69"/>
                    </a:cxn>
                    <a:cxn ang="T149">
                      <a:pos x="T70" y="T71"/>
                    </a:cxn>
                    <a:cxn ang="T150">
                      <a:pos x="T72" y="T73"/>
                    </a:cxn>
                    <a:cxn ang="T151">
                      <a:pos x="T74" y="T75"/>
                    </a:cxn>
                    <a:cxn ang="T152">
                      <a:pos x="T76" y="T77"/>
                    </a:cxn>
                    <a:cxn ang="T153">
                      <a:pos x="T78" y="T79"/>
                    </a:cxn>
                    <a:cxn ang="T154">
                      <a:pos x="T80" y="T81"/>
                    </a:cxn>
                    <a:cxn ang="T155">
                      <a:pos x="T82" y="T83"/>
                    </a:cxn>
                    <a:cxn ang="T156">
                      <a:pos x="T84" y="T85"/>
                    </a:cxn>
                    <a:cxn ang="T157">
                      <a:pos x="T86" y="T87"/>
                    </a:cxn>
                    <a:cxn ang="T158">
                      <a:pos x="T88" y="T89"/>
                    </a:cxn>
                    <a:cxn ang="T159">
                      <a:pos x="T90" y="T91"/>
                    </a:cxn>
                    <a:cxn ang="T160">
                      <a:pos x="T92" y="T93"/>
                    </a:cxn>
                    <a:cxn ang="T161">
                      <a:pos x="T94" y="T95"/>
                    </a:cxn>
                    <a:cxn ang="T162">
                      <a:pos x="T96" y="T97"/>
                    </a:cxn>
                    <a:cxn ang="T163">
                      <a:pos x="T98" y="T99"/>
                    </a:cxn>
                    <a:cxn ang="T164">
                      <a:pos x="T100" y="T101"/>
                    </a:cxn>
                    <a:cxn ang="T165">
                      <a:pos x="T102" y="T103"/>
                    </a:cxn>
                    <a:cxn ang="T166">
                      <a:pos x="T104" y="T105"/>
                    </a:cxn>
                    <a:cxn ang="T167">
                      <a:pos x="T106" y="T107"/>
                    </a:cxn>
                    <a:cxn ang="T168">
                      <a:pos x="T108" y="T109"/>
                    </a:cxn>
                    <a:cxn ang="T169">
                      <a:pos x="T110" y="T111"/>
                    </a:cxn>
                    <a:cxn ang="T170">
                      <a:pos x="T112" y="T113"/>
                    </a:cxn>
                  </a:cxnLst>
                  <a:rect l="0" t="0" r="r" b="b"/>
                  <a:pathLst>
                    <a:path w="53" h="38">
                      <a:moveTo>
                        <a:pt x="26" y="4"/>
                      </a:moveTo>
                      <a:cubicBezTo>
                        <a:pt x="22" y="5"/>
                        <a:pt x="18" y="8"/>
                        <a:pt x="15" y="12"/>
                      </a:cubicBezTo>
                      <a:lnTo>
                        <a:pt x="14" y="11"/>
                      </a:lnTo>
                      <a:cubicBezTo>
                        <a:pt x="17" y="7"/>
                        <a:pt x="21" y="4"/>
                        <a:pt x="26" y="2"/>
                      </a:cubicBezTo>
                      <a:lnTo>
                        <a:pt x="26" y="4"/>
                      </a:lnTo>
                      <a:close/>
                      <a:moveTo>
                        <a:pt x="15" y="12"/>
                      </a:moveTo>
                      <a:cubicBezTo>
                        <a:pt x="13" y="14"/>
                        <a:pt x="10" y="16"/>
                        <a:pt x="7" y="18"/>
                      </a:cubicBezTo>
                      <a:lnTo>
                        <a:pt x="6" y="17"/>
                      </a:lnTo>
                      <a:cubicBezTo>
                        <a:pt x="9" y="15"/>
                        <a:pt x="12" y="13"/>
                        <a:pt x="14" y="11"/>
                      </a:cubicBezTo>
                      <a:lnTo>
                        <a:pt x="15" y="12"/>
                      </a:lnTo>
                      <a:close/>
                      <a:moveTo>
                        <a:pt x="7" y="18"/>
                      </a:moveTo>
                      <a:lnTo>
                        <a:pt x="7" y="18"/>
                      </a:lnTo>
                      <a:close/>
                      <a:moveTo>
                        <a:pt x="7" y="18"/>
                      </a:moveTo>
                      <a:lnTo>
                        <a:pt x="7" y="18"/>
                      </a:lnTo>
                      <a:lnTo>
                        <a:pt x="6" y="17"/>
                      </a:lnTo>
                      <a:lnTo>
                        <a:pt x="7" y="18"/>
                      </a:lnTo>
                      <a:close/>
                      <a:moveTo>
                        <a:pt x="6" y="17"/>
                      </a:moveTo>
                      <a:lnTo>
                        <a:pt x="6" y="17"/>
                      </a:lnTo>
                      <a:lnTo>
                        <a:pt x="7" y="18"/>
                      </a:lnTo>
                      <a:lnTo>
                        <a:pt x="6" y="17"/>
                      </a:lnTo>
                      <a:close/>
                      <a:moveTo>
                        <a:pt x="7" y="18"/>
                      </a:moveTo>
                      <a:cubicBezTo>
                        <a:pt x="7" y="19"/>
                        <a:pt x="6" y="19"/>
                        <a:pt x="6" y="19"/>
                      </a:cubicBezTo>
                      <a:lnTo>
                        <a:pt x="5" y="18"/>
                      </a:lnTo>
                      <a:cubicBezTo>
                        <a:pt x="5" y="18"/>
                        <a:pt x="6" y="18"/>
                        <a:pt x="6" y="17"/>
                      </a:cubicBezTo>
                      <a:lnTo>
                        <a:pt x="7" y="18"/>
                      </a:lnTo>
                      <a:close/>
                      <a:moveTo>
                        <a:pt x="6" y="19"/>
                      </a:moveTo>
                      <a:cubicBezTo>
                        <a:pt x="5" y="20"/>
                        <a:pt x="3" y="20"/>
                        <a:pt x="3" y="21"/>
                      </a:cubicBezTo>
                      <a:lnTo>
                        <a:pt x="1" y="21"/>
                      </a:lnTo>
                      <a:cubicBezTo>
                        <a:pt x="2" y="20"/>
                        <a:pt x="4" y="19"/>
                        <a:pt x="5" y="18"/>
                      </a:cubicBezTo>
                      <a:lnTo>
                        <a:pt x="6" y="19"/>
                      </a:lnTo>
                      <a:close/>
                      <a:moveTo>
                        <a:pt x="3" y="21"/>
                      </a:moveTo>
                      <a:cubicBezTo>
                        <a:pt x="2" y="22"/>
                        <a:pt x="2" y="23"/>
                        <a:pt x="4" y="24"/>
                      </a:cubicBezTo>
                      <a:lnTo>
                        <a:pt x="3" y="25"/>
                      </a:lnTo>
                      <a:cubicBezTo>
                        <a:pt x="0" y="23"/>
                        <a:pt x="0" y="22"/>
                        <a:pt x="1" y="21"/>
                      </a:cubicBezTo>
                      <a:lnTo>
                        <a:pt x="3" y="21"/>
                      </a:lnTo>
                      <a:close/>
                      <a:moveTo>
                        <a:pt x="3" y="25"/>
                      </a:moveTo>
                      <a:lnTo>
                        <a:pt x="3" y="25"/>
                      </a:lnTo>
                      <a:lnTo>
                        <a:pt x="4" y="24"/>
                      </a:lnTo>
                      <a:lnTo>
                        <a:pt x="3" y="25"/>
                      </a:lnTo>
                      <a:close/>
                      <a:moveTo>
                        <a:pt x="4" y="24"/>
                      </a:moveTo>
                      <a:lnTo>
                        <a:pt x="4" y="24"/>
                      </a:lnTo>
                      <a:lnTo>
                        <a:pt x="3" y="25"/>
                      </a:lnTo>
                      <a:lnTo>
                        <a:pt x="4" y="24"/>
                      </a:lnTo>
                      <a:close/>
                      <a:moveTo>
                        <a:pt x="4" y="24"/>
                      </a:moveTo>
                      <a:lnTo>
                        <a:pt x="4" y="24"/>
                      </a:lnTo>
                      <a:close/>
                      <a:moveTo>
                        <a:pt x="4" y="24"/>
                      </a:moveTo>
                      <a:cubicBezTo>
                        <a:pt x="7" y="25"/>
                        <a:pt x="9" y="26"/>
                        <a:pt x="11" y="28"/>
                      </a:cubicBezTo>
                      <a:lnTo>
                        <a:pt x="10" y="29"/>
                      </a:lnTo>
                      <a:cubicBezTo>
                        <a:pt x="8" y="27"/>
                        <a:pt x="6" y="26"/>
                        <a:pt x="3" y="25"/>
                      </a:cubicBezTo>
                      <a:lnTo>
                        <a:pt x="4" y="24"/>
                      </a:lnTo>
                      <a:close/>
                      <a:moveTo>
                        <a:pt x="11" y="28"/>
                      </a:moveTo>
                      <a:cubicBezTo>
                        <a:pt x="18" y="32"/>
                        <a:pt x="25" y="36"/>
                        <a:pt x="33" y="33"/>
                      </a:cubicBezTo>
                      <a:lnTo>
                        <a:pt x="34" y="34"/>
                      </a:lnTo>
                      <a:cubicBezTo>
                        <a:pt x="25" y="38"/>
                        <a:pt x="18" y="33"/>
                        <a:pt x="10" y="29"/>
                      </a:cubicBezTo>
                      <a:lnTo>
                        <a:pt x="11" y="28"/>
                      </a:lnTo>
                      <a:close/>
                      <a:moveTo>
                        <a:pt x="33" y="33"/>
                      </a:moveTo>
                      <a:lnTo>
                        <a:pt x="33" y="33"/>
                      </a:lnTo>
                      <a:lnTo>
                        <a:pt x="33" y="34"/>
                      </a:lnTo>
                      <a:lnTo>
                        <a:pt x="33" y="33"/>
                      </a:lnTo>
                      <a:close/>
                      <a:moveTo>
                        <a:pt x="33" y="33"/>
                      </a:moveTo>
                      <a:lnTo>
                        <a:pt x="33" y="33"/>
                      </a:lnTo>
                      <a:lnTo>
                        <a:pt x="34" y="34"/>
                      </a:lnTo>
                      <a:lnTo>
                        <a:pt x="33" y="33"/>
                      </a:lnTo>
                      <a:close/>
                      <a:moveTo>
                        <a:pt x="34" y="34"/>
                      </a:moveTo>
                      <a:lnTo>
                        <a:pt x="34" y="34"/>
                      </a:lnTo>
                      <a:lnTo>
                        <a:pt x="33" y="34"/>
                      </a:lnTo>
                      <a:lnTo>
                        <a:pt x="34" y="34"/>
                      </a:lnTo>
                      <a:close/>
                      <a:moveTo>
                        <a:pt x="33" y="33"/>
                      </a:moveTo>
                      <a:cubicBezTo>
                        <a:pt x="34" y="33"/>
                        <a:pt x="36" y="32"/>
                        <a:pt x="37" y="31"/>
                      </a:cubicBezTo>
                      <a:lnTo>
                        <a:pt x="38" y="32"/>
                      </a:lnTo>
                      <a:cubicBezTo>
                        <a:pt x="36" y="33"/>
                        <a:pt x="35" y="34"/>
                        <a:pt x="34" y="34"/>
                      </a:cubicBezTo>
                      <a:lnTo>
                        <a:pt x="33" y="33"/>
                      </a:lnTo>
                      <a:close/>
                      <a:moveTo>
                        <a:pt x="37" y="31"/>
                      </a:moveTo>
                      <a:cubicBezTo>
                        <a:pt x="38" y="31"/>
                        <a:pt x="39" y="30"/>
                        <a:pt x="40" y="29"/>
                      </a:cubicBezTo>
                      <a:lnTo>
                        <a:pt x="41" y="30"/>
                      </a:lnTo>
                      <a:cubicBezTo>
                        <a:pt x="40" y="31"/>
                        <a:pt x="39" y="32"/>
                        <a:pt x="38" y="32"/>
                      </a:cubicBezTo>
                      <a:lnTo>
                        <a:pt x="37" y="31"/>
                      </a:lnTo>
                      <a:close/>
                      <a:moveTo>
                        <a:pt x="40" y="29"/>
                      </a:moveTo>
                      <a:cubicBezTo>
                        <a:pt x="45" y="25"/>
                        <a:pt x="49" y="19"/>
                        <a:pt x="51" y="12"/>
                      </a:cubicBezTo>
                      <a:lnTo>
                        <a:pt x="53" y="13"/>
                      </a:lnTo>
                      <a:cubicBezTo>
                        <a:pt x="51" y="19"/>
                        <a:pt x="47" y="26"/>
                        <a:pt x="41" y="30"/>
                      </a:cubicBezTo>
                      <a:lnTo>
                        <a:pt x="40" y="29"/>
                      </a:lnTo>
                      <a:close/>
                      <a:moveTo>
                        <a:pt x="52" y="12"/>
                      </a:moveTo>
                      <a:lnTo>
                        <a:pt x="53" y="12"/>
                      </a:lnTo>
                      <a:lnTo>
                        <a:pt x="53" y="13"/>
                      </a:lnTo>
                      <a:lnTo>
                        <a:pt x="52" y="13"/>
                      </a:lnTo>
                      <a:lnTo>
                        <a:pt x="52" y="12"/>
                      </a:lnTo>
                      <a:close/>
                      <a:moveTo>
                        <a:pt x="52" y="13"/>
                      </a:moveTo>
                      <a:lnTo>
                        <a:pt x="52" y="13"/>
                      </a:lnTo>
                      <a:lnTo>
                        <a:pt x="52" y="12"/>
                      </a:lnTo>
                      <a:lnTo>
                        <a:pt x="52" y="13"/>
                      </a:lnTo>
                      <a:close/>
                      <a:moveTo>
                        <a:pt x="52" y="13"/>
                      </a:moveTo>
                      <a:lnTo>
                        <a:pt x="52" y="13"/>
                      </a:lnTo>
                      <a:close/>
                      <a:moveTo>
                        <a:pt x="52" y="13"/>
                      </a:moveTo>
                      <a:cubicBezTo>
                        <a:pt x="48" y="12"/>
                        <a:pt x="44" y="10"/>
                        <a:pt x="41" y="8"/>
                      </a:cubicBezTo>
                      <a:lnTo>
                        <a:pt x="42" y="7"/>
                      </a:lnTo>
                      <a:cubicBezTo>
                        <a:pt x="45" y="9"/>
                        <a:pt x="49" y="11"/>
                        <a:pt x="52" y="12"/>
                      </a:cubicBezTo>
                      <a:lnTo>
                        <a:pt x="52" y="13"/>
                      </a:lnTo>
                      <a:close/>
                      <a:moveTo>
                        <a:pt x="41" y="8"/>
                      </a:moveTo>
                      <a:cubicBezTo>
                        <a:pt x="36" y="5"/>
                        <a:pt x="31" y="2"/>
                        <a:pt x="26" y="4"/>
                      </a:cubicBezTo>
                      <a:lnTo>
                        <a:pt x="26" y="2"/>
                      </a:lnTo>
                      <a:cubicBezTo>
                        <a:pt x="31" y="0"/>
                        <a:pt x="37" y="4"/>
                        <a:pt x="42" y="7"/>
                      </a:cubicBezTo>
                      <a:lnTo>
                        <a:pt x="41" y="8"/>
                      </a:lnTo>
                      <a:close/>
                      <a:moveTo>
                        <a:pt x="26" y="2"/>
                      </a:moveTo>
                      <a:lnTo>
                        <a:pt x="26" y="2"/>
                      </a:lnTo>
                      <a:lnTo>
                        <a:pt x="26" y="3"/>
                      </a:lnTo>
                      <a:lnTo>
                        <a:pt x="26" y="2"/>
                      </a:lnTo>
                      <a:close/>
                    </a:path>
                  </a:pathLst>
                </a:custGeom>
                <a:solidFill>
                  <a:srgbClr val="94939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238" name="Freeform 581"/>
                <p:cNvSpPr>
                  <a:spLocks noChangeArrowheads="1"/>
                </p:cNvSpPr>
                <p:nvPr/>
              </p:nvSpPr>
              <p:spPr bwMode="auto">
                <a:xfrm>
                  <a:off x="1567" y="3691"/>
                  <a:ext cx="110" cy="55"/>
                </a:xfrm>
                <a:custGeom>
                  <a:avLst/>
                  <a:gdLst>
                    <a:gd name="T0" fmla="*/ 118117 w 80"/>
                    <a:gd name="T1" fmla="*/ 72982 h 32"/>
                    <a:gd name="T2" fmla="*/ 69828 w 80"/>
                    <a:gd name="T3" fmla="*/ 11622 h 32"/>
                    <a:gd name="T4" fmla="*/ 17035 w 80"/>
                    <a:gd name="T5" fmla="*/ 52826 h 32"/>
                    <a:gd name="T6" fmla="*/ 2914 w 80"/>
                    <a:gd name="T7" fmla="*/ 159601 h 32"/>
                    <a:gd name="T8" fmla="*/ 7930 w 80"/>
                    <a:gd name="T9" fmla="*/ 180821 h 32"/>
                    <a:gd name="T10" fmla="*/ 83922 w 80"/>
                    <a:gd name="T11" fmla="*/ 171849 h 32"/>
                    <a:gd name="T12" fmla="*/ 96921 w 80"/>
                    <a:gd name="T13" fmla="*/ 180821 h 32"/>
                    <a:gd name="T14" fmla="*/ 125624 w 80"/>
                    <a:gd name="T15" fmla="*/ 151711 h 32"/>
                    <a:gd name="T16" fmla="*/ 118117 w 80"/>
                    <a:gd name="T17" fmla="*/ 72982 h 32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80" h="32">
                      <a:moveTo>
                        <a:pt x="71" y="11"/>
                      </a:moveTo>
                      <a:cubicBezTo>
                        <a:pt x="61" y="8"/>
                        <a:pt x="53" y="0"/>
                        <a:pt x="42" y="2"/>
                      </a:cubicBezTo>
                      <a:cubicBezTo>
                        <a:pt x="31" y="5"/>
                        <a:pt x="18" y="2"/>
                        <a:pt x="10" y="8"/>
                      </a:cubicBezTo>
                      <a:cubicBezTo>
                        <a:pt x="5" y="12"/>
                        <a:pt x="0" y="17"/>
                        <a:pt x="2" y="24"/>
                      </a:cubicBezTo>
                      <a:cubicBezTo>
                        <a:pt x="2" y="25"/>
                        <a:pt x="3" y="27"/>
                        <a:pt x="5" y="27"/>
                      </a:cubicBezTo>
                      <a:cubicBezTo>
                        <a:pt x="20" y="32"/>
                        <a:pt x="35" y="29"/>
                        <a:pt x="50" y="26"/>
                      </a:cubicBezTo>
                      <a:cubicBezTo>
                        <a:pt x="53" y="25"/>
                        <a:pt x="55" y="27"/>
                        <a:pt x="58" y="27"/>
                      </a:cubicBezTo>
                      <a:cubicBezTo>
                        <a:pt x="64" y="26"/>
                        <a:pt x="70" y="26"/>
                        <a:pt x="75" y="23"/>
                      </a:cubicBezTo>
                      <a:cubicBezTo>
                        <a:pt x="80" y="19"/>
                        <a:pt x="76" y="13"/>
                        <a:pt x="71" y="11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239" name="Freeform 582"/>
                <p:cNvSpPr>
                  <a:spLocks noChangeArrowheads="1"/>
                </p:cNvSpPr>
                <p:nvPr/>
              </p:nvSpPr>
              <p:spPr bwMode="auto">
                <a:xfrm>
                  <a:off x="1567" y="3691"/>
                  <a:ext cx="106" cy="53"/>
                </a:xfrm>
                <a:custGeom>
                  <a:avLst/>
                  <a:gdLst>
                    <a:gd name="T0" fmla="*/ 104341 w 78"/>
                    <a:gd name="T1" fmla="*/ 57814 h 31"/>
                    <a:gd name="T2" fmla="*/ 104341 w 78"/>
                    <a:gd name="T3" fmla="*/ 72271 h 31"/>
                    <a:gd name="T4" fmla="*/ 104341 w 78"/>
                    <a:gd name="T5" fmla="*/ 72271 h 31"/>
                    <a:gd name="T6" fmla="*/ 90769 w 78"/>
                    <a:gd name="T7" fmla="*/ 35141 h 31"/>
                    <a:gd name="T8" fmla="*/ 89071 w 78"/>
                    <a:gd name="T9" fmla="*/ 43922 h 31"/>
                    <a:gd name="T10" fmla="*/ 90769 w 78"/>
                    <a:gd name="T11" fmla="*/ 35141 h 31"/>
                    <a:gd name="T12" fmla="*/ 61408 w 78"/>
                    <a:gd name="T13" fmla="*/ 6416 h 31"/>
                    <a:gd name="T14" fmla="*/ 61408 w 78"/>
                    <a:gd name="T15" fmla="*/ 17386 h 31"/>
                    <a:gd name="T16" fmla="*/ 61408 w 78"/>
                    <a:gd name="T17" fmla="*/ 6416 h 31"/>
                    <a:gd name="T18" fmla="*/ 61408 w 78"/>
                    <a:gd name="T19" fmla="*/ 6416 h 31"/>
                    <a:gd name="T20" fmla="*/ 61408 w 78"/>
                    <a:gd name="T21" fmla="*/ 17386 h 31"/>
                    <a:gd name="T22" fmla="*/ 61408 w 78"/>
                    <a:gd name="T23" fmla="*/ 6416 h 31"/>
                    <a:gd name="T24" fmla="*/ 16113 w 78"/>
                    <a:gd name="T25" fmla="*/ 54467 h 31"/>
                    <a:gd name="T26" fmla="*/ 43039 w 78"/>
                    <a:gd name="T27" fmla="*/ 26702 h 31"/>
                    <a:gd name="T28" fmla="*/ 14386 w 78"/>
                    <a:gd name="T29" fmla="*/ 47052 h 31"/>
                    <a:gd name="T30" fmla="*/ 4209 w 78"/>
                    <a:gd name="T31" fmla="*/ 84456 h 31"/>
                    <a:gd name="T32" fmla="*/ 5984 w 78"/>
                    <a:gd name="T33" fmla="*/ 89599 h 31"/>
                    <a:gd name="T34" fmla="*/ 5984 w 78"/>
                    <a:gd name="T35" fmla="*/ 89599 h 31"/>
                    <a:gd name="T36" fmla="*/ 4209 w 78"/>
                    <a:gd name="T37" fmla="*/ 84456 h 31"/>
                    <a:gd name="T38" fmla="*/ 4209 w 78"/>
                    <a:gd name="T39" fmla="*/ 141207 h 31"/>
                    <a:gd name="T40" fmla="*/ 4209 w 78"/>
                    <a:gd name="T41" fmla="*/ 141207 h 31"/>
                    <a:gd name="T42" fmla="*/ 1560 w 78"/>
                    <a:gd name="T43" fmla="*/ 141207 h 31"/>
                    <a:gd name="T44" fmla="*/ 1560 w 78"/>
                    <a:gd name="T45" fmla="*/ 141207 h 31"/>
                    <a:gd name="T46" fmla="*/ 1560 w 78"/>
                    <a:gd name="T47" fmla="*/ 141207 h 31"/>
                    <a:gd name="T48" fmla="*/ 1560 w 78"/>
                    <a:gd name="T49" fmla="*/ 141207 h 31"/>
                    <a:gd name="T50" fmla="*/ 4209 w 78"/>
                    <a:gd name="T51" fmla="*/ 141207 h 31"/>
                    <a:gd name="T52" fmla="*/ 1560 w 78"/>
                    <a:gd name="T53" fmla="*/ 141207 h 31"/>
                    <a:gd name="T54" fmla="*/ 4209 w 78"/>
                    <a:gd name="T55" fmla="*/ 147419 h 31"/>
                    <a:gd name="T56" fmla="*/ 4209 w 78"/>
                    <a:gd name="T57" fmla="*/ 147419 h 31"/>
                    <a:gd name="T58" fmla="*/ 2566 w 78"/>
                    <a:gd name="T59" fmla="*/ 147419 h 31"/>
                    <a:gd name="T60" fmla="*/ 6905 w 78"/>
                    <a:gd name="T61" fmla="*/ 158012 h 31"/>
                    <a:gd name="T62" fmla="*/ 40696 w 78"/>
                    <a:gd name="T63" fmla="*/ 174413 h 31"/>
                    <a:gd name="T64" fmla="*/ 6905 w 78"/>
                    <a:gd name="T65" fmla="*/ 158012 h 31"/>
                    <a:gd name="T66" fmla="*/ 73466 w 78"/>
                    <a:gd name="T67" fmla="*/ 158012 h 31"/>
                    <a:gd name="T68" fmla="*/ 73466 w 78"/>
                    <a:gd name="T69" fmla="*/ 158012 h 31"/>
                    <a:gd name="T70" fmla="*/ 73466 w 78"/>
                    <a:gd name="T71" fmla="*/ 156488 h 31"/>
                    <a:gd name="T72" fmla="*/ 80597 w 78"/>
                    <a:gd name="T73" fmla="*/ 156488 h 31"/>
                    <a:gd name="T74" fmla="*/ 73466 w 78"/>
                    <a:gd name="T75" fmla="*/ 156488 h 31"/>
                    <a:gd name="T76" fmla="*/ 84790 w 78"/>
                    <a:gd name="T77" fmla="*/ 167923 h 31"/>
                    <a:gd name="T78" fmla="*/ 84790 w 78"/>
                    <a:gd name="T79" fmla="*/ 167923 h 31"/>
                    <a:gd name="T80" fmla="*/ 84790 w 78"/>
                    <a:gd name="T81" fmla="*/ 167923 h 31"/>
                    <a:gd name="T82" fmla="*/ 98263 w 78"/>
                    <a:gd name="T83" fmla="*/ 156488 h 31"/>
                    <a:gd name="T84" fmla="*/ 98263 w 78"/>
                    <a:gd name="T85" fmla="*/ 147419 h 31"/>
                    <a:gd name="T86" fmla="*/ 98263 w 78"/>
                    <a:gd name="T87" fmla="*/ 156488 h 31"/>
                    <a:gd name="T88" fmla="*/ 109599 w 78"/>
                    <a:gd name="T89" fmla="*/ 138956 h 31"/>
                    <a:gd name="T90" fmla="*/ 111172 w 78"/>
                    <a:gd name="T91" fmla="*/ 118908 h 31"/>
                    <a:gd name="T92" fmla="*/ 108392 w 78"/>
                    <a:gd name="T93" fmla="*/ 130207 h 31"/>
                    <a:gd name="T94" fmla="*/ 114335 w 78"/>
                    <a:gd name="T95" fmla="*/ 102066 h 31"/>
                    <a:gd name="T96" fmla="*/ 111172 w 78"/>
                    <a:gd name="T97" fmla="*/ 102066 h 31"/>
                    <a:gd name="T98" fmla="*/ 114335 w 78"/>
                    <a:gd name="T99" fmla="*/ 102066 h 31"/>
                    <a:gd name="T100" fmla="*/ 108392 w 78"/>
                    <a:gd name="T101" fmla="*/ 84456 h 31"/>
                    <a:gd name="T102" fmla="*/ 108392 w 78"/>
                    <a:gd name="T103" fmla="*/ 84456 h 31"/>
                    <a:gd name="T104" fmla="*/ 109599 w 78"/>
                    <a:gd name="T105" fmla="*/ 77389 h 31"/>
                    <a:gd name="T106" fmla="*/ 104341 w 78"/>
                    <a:gd name="T107" fmla="*/ 57814 h 31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</a:gdLst>
                  <a:ahLst/>
                  <a:cxnLst>
                    <a:cxn ang="T108">
                      <a:pos x="T0" y="T1"/>
                    </a:cxn>
                    <a:cxn ang="T109">
                      <a:pos x="T2" y="T3"/>
                    </a:cxn>
                    <a:cxn ang="T110">
                      <a:pos x="T4" y="T5"/>
                    </a:cxn>
                    <a:cxn ang="T111">
                      <a:pos x="T6" y="T7"/>
                    </a:cxn>
                    <a:cxn ang="T112">
                      <a:pos x="T8" y="T9"/>
                    </a:cxn>
                    <a:cxn ang="T113">
                      <a:pos x="T10" y="T11"/>
                    </a:cxn>
                    <a:cxn ang="T114">
                      <a:pos x="T12" y="T13"/>
                    </a:cxn>
                    <a:cxn ang="T115">
                      <a:pos x="T14" y="T15"/>
                    </a:cxn>
                    <a:cxn ang="T116">
                      <a:pos x="T16" y="T17"/>
                    </a:cxn>
                    <a:cxn ang="T117">
                      <a:pos x="T18" y="T19"/>
                    </a:cxn>
                    <a:cxn ang="T118">
                      <a:pos x="T20" y="T21"/>
                    </a:cxn>
                    <a:cxn ang="T119">
                      <a:pos x="T22" y="T23"/>
                    </a:cxn>
                    <a:cxn ang="T120">
                      <a:pos x="T24" y="T25"/>
                    </a:cxn>
                    <a:cxn ang="T121">
                      <a:pos x="T26" y="T27"/>
                    </a:cxn>
                    <a:cxn ang="T122">
                      <a:pos x="T28" y="T29"/>
                    </a:cxn>
                    <a:cxn ang="T123">
                      <a:pos x="T30" y="T31"/>
                    </a:cxn>
                    <a:cxn ang="T124">
                      <a:pos x="T32" y="T33"/>
                    </a:cxn>
                    <a:cxn ang="T125">
                      <a:pos x="T34" y="T35"/>
                    </a:cxn>
                    <a:cxn ang="T126">
                      <a:pos x="T36" y="T37"/>
                    </a:cxn>
                    <a:cxn ang="T127">
                      <a:pos x="T38" y="T39"/>
                    </a:cxn>
                    <a:cxn ang="T128">
                      <a:pos x="T40" y="T41"/>
                    </a:cxn>
                    <a:cxn ang="T129">
                      <a:pos x="T42" y="T43"/>
                    </a:cxn>
                    <a:cxn ang="T130">
                      <a:pos x="T44" y="T45"/>
                    </a:cxn>
                    <a:cxn ang="T131">
                      <a:pos x="T46" y="T47"/>
                    </a:cxn>
                    <a:cxn ang="T132">
                      <a:pos x="T48" y="T49"/>
                    </a:cxn>
                    <a:cxn ang="T133">
                      <a:pos x="T50" y="T51"/>
                    </a:cxn>
                    <a:cxn ang="T134">
                      <a:pos x="T52" y="T53"/>
                    </a:cxn>
                    <a:cxn ang="T135">
                      <a:pos x="T54" y="T55"/>
                    </a:cxn>
                    <a:cxn ang="T136">
                      <a:pos x="T56" y="T57"/>
                    </a:cxn>
                    <a:cxn ang="T137">
                      <a:pos x="T58" y="T59"/>
                    </a:cxn>
                    <a:cxn ang="T138">
                      <a:pos x="T60" y="T61"/>
                    </a:cxn>
                    <a:cxn ang="T139">
                      <a:pos x="T62" y="T63"/>
                    </a:cxn>
                    <a:cxn ang="T140">
                      <a:pos x="T64" y="T65"/>
                    </a:cxn>
                    <a:cxn ang="T141">
                      <a:pos x="T66" y="T67"/>
                    </a:cxn>
                    <a:cxn ang="T142">
                      <a:pos x="T68" y="T69"/>
                    </a:cxn>
                    <a:cxn ang="T143">
                      <a:pos x="T70" y="T71"/>
                    </a:cxn>
                    <a:cxn ang="T144">
                      <a:pos x="T72" y="T73"/>
                    </a:cxn>
                    <a:cxn ang="T145">
                      <a:pos x="T74" y="T75"/>
                    </a:cxn>
                    <a:cxn ang="T146">
                      <a:pos x="T76" y="T77"/>
                    </a:cxn>
                    <a:cxn ang="T147">
                      <a:pos x="T78" y="T79"/>
                    </a:cxn>
                    <a:cxn ang="T148">
                      <a:pos x="T80" y="T81"/>
                    </a:cxn>
                    <a:cxn ang="T149">
                      <a:pos x="T82" y="T83"/>
                    </a:cxn>
                    <a:cxn ang="T150">
                      <a:pos x="T84" y="T85"/>
                    </a:cxn>
                    <a:cxn ang="T151">
                      <a:pos x="T86" y="T87"/>
                    </a:cxn>
                    <a:cxn ang="T152">
                      <a:pos x="T88" y="T89"/>
                    </a:cxn>
                    <a:cxn ang="T153">
                      <a:pos x="T90" y="T91"/>
                    </a:cxn>
                    <a:cxn ang="T154">
                      <a:pos x="T92" y="T93"/>
                    </a:cxn>
                    <a:cxn ang="T155">
                      <a:pos x="T94" y="T95"/>
                    </a:cxn>
                    <a:cxn ang="T156">
                      <a:pos x="T96" y="T97"/>
                    </a:cxn>
                    <a:cxn ang="T157">
                      <a:pos x="T98" y="T99"/>
                    </a:cxn>
                    <a:cxn ang="T158">
                      <a:pos x="T100" y="T101"/>
                    </a:cxn>
                    <a:cxn ang="T159">
                      <a:pos x="T102" y="T103"/>
                    </a:cxn>
                    <a:cxn ang="T160">
                      <a:pos x="T104" y="T105"/>
                    </a:cxn>
                    <a:cxn ang="T161">
                      <a:pos x="T106" y="T107"/>
                    </a:cxn>
                  </a:cxnLst>
                  <a:rect l="0" t="0" r="r" b="b"/>
                  <a:pathLst>
                    <a:path w="78" h="31">
                      <a:moveTo>
                        <a:pt x="71" y="12"/>
                      </a:moveTo>
                      <a:lnTo>
                        <a:pt x="71" y="12"/>
                      </a:lnTo>
                      <a:lnTo>
                        <a:pt x="71" y="10"/>
                      </a:lnTo>
                      <a:lnTo>
                        <a:pt x="71" y="12"/>
                      </a:lnTo>
                      <a:close/>
                      <a:moveTo>
                        <a:pt x="71" y="12"/>
                      </a:moveTo>
                      <a:lnTo>
                        <a:pt x="71" y="12"/>
                      </a:lnTo>
                      <a:lnTo>
                        <a:pt x="71" y="11"/>
                      </a:lnTo>
                      <a:lnTo>
                        <a:pt x="71" y="12"/>
                      </a:lnTo>
                      <a:close/>
                      <a:moveTo>
                        <a:pt x="71" y="12"/>
                      </a:moveTo>
                      <a:cubicBezTo>
                        <a:pt x="67" y="10"/>
                        <a:pt x="64" y="9"/>
                        <a:pt x="61" y="7"/>
                      </a:cubicBezTo>
                      <a:lnTo>
                        <a:pt x="62" y="6"/>
                      </a:lnTo>
                      <a:cubicBezTo>
                        <a:pt x="65" y="8"/>
                        <a:pt x="68" y="9"/>
                        <a:pt x="71" y="10"/>
                      </a:cubicBezTo>
                      <a:lnTo>
                        <a:pt x="71" y="12"/>
                      </a:lnTo>
                      <a:close/>
                      <a:moveTo>
                        <a:pt x="61" y="7"/>
                      </a:moveTo>
                      <a:cubicBezTo>
                        <a:pt x="55" y="4"/>
                        <a:pt x="49" y="1"/>
                        <a:pt x="42" y="3"/>
                      </a:cubicBezTo>
                      <a:lnTo>
                        <a:pt x="42" y="1"/>
                      </a:lnTo>
                      <a:cubicBezTo>
                        <a:pt x="49" y="0"/>
                        <a:pt x="56" y="3"/>
                        <a:pt x="62" y="6"/>
                      </a:cubicBezTo>
                      <a:lnTo>
                        <a:pt x="61" y="7"/>
                      </a:lnTo>
                      <a:close/>
                      <a:moveTo>
                        <a:pt x="42" y="1"/>
                      </a:moveTo>
                      <a:lnTo>
                        <a:pt x="42" y="1"/>
                      </a:lnTo>
                      <a:lnTo>
                        <a:pt x="42" y="2"/>
                      </a:lnTo>
                      <a:lnTo>
                        <a:pt x="42" y="1"/>
                      </a:lnTo>
                      <a:close/>
                      <a:moveTo>
                        <a:pt x="42" y="3"/>
                      </a:moveTo>
                      <a:lnTo>
                        <a:pt x="42" y="3"/>
                      </a:lnTo>
                      <a:lnTo>
                        <a:pt x="42" y="1"/>
                      </a:lnTo>
                      <a:lnTo>
                        <a:pt x="42" y="3"/>
                      </a:lnTo>
                      <a:close/>
                      <a:moveTo>
                        <a:pt x="42" y="1"/>
                      </a:moveTo>
                      <a:lnTo>
                        <a:pt x="42" y="1"/>
                      </a:lnTo>
                      <a:lnTo>
                        <a:pt x="42" y="2"/>
                      </a:lnTo>
                      <a:lnTo>
                        <a:pt x="42" y="1"/>
                      </a:lnTo>
                      <a:close/>
                      <a:moveTo>
                        <a:pt x="42" y="3"/>
                      </a:moveTo>
                      <a:cubicBezTo>
                        <a:pt x="38" y="4"/>
                        <a:pt x="34" y="4"/>
                        <a:pt x="29" y="4"/>
                      </a:cubicBezTo>
                      <a:lnTo>
                        <a:pt x="29" y="3"/>
                      </a:lnTo>
                      <a:cubicBezTo>
                        <a:pt x="33" y="3"/>
                        <a:pt x="38" y="2"/>
                        <a:pt x="42" y="1"/>
                      </a:cubicBezTo>
                      <a:lnTo>
                        <a:pt x="42" y="3"/>
                      </a:lnTo>
                      <a:close/>
                      <a:moveTo>
                        <a:pt x="29" y="4"/>
                      </a:moveTo>
                      <a:cubicBezTo>
                        <a:pt x="22" y="5"/>
                        <a:pt x="15" y="5"/>
                        <a:pt x="11" y="9"/>
                      </a:cubicBezTo>
                      <a:lnTo>
                        <a:pt x="10" y="8"/>
                      </a:lnTo>
                      <a:cubicBezTo>
                        <a:pt x="15" y="4"/>
                        <a:pt x="22" y="3"/>
                        <a:pt x="29" y="3"/>
                      </a:cubicBezTo>
                      <a:lnTo>
                        <a:pt x="29" y="4"/>
                      </a:lnTo>
                      <a:close/>
                      <a:moveTo>
                        <a:pt x="10" y="8"/>
                      </a:moveTo>
                      <a:lnTo>
                        <a:pt x="10" y="8"/>
                      </a:lnTo>
                      <a:close/>
                      <a:moveTo>
                        <a:pt x="11" y="9"/>
                      </a:moveTo>
                      <a:cubicBezTo>
                        <a:pt x="8" y="10"/>
                        <a:pt x="6" y="12"/>
                        <a:pt x="4" y="15"/>
                      </a:cubicBezTo>
                      <a:lnTo>
                        <a:pt x="3" y="14"/>
                      </a:lnTo>
                      <a:cubicBezTo>
                        <a:pt x="5" y="12"/>
                        <a:pt x="7" y="10"/>
                        <a:pt x="10" y="8"/>
                      </a:cubicBezTo>
                      <a:lnTo>
                        <a:pt x="11" y="9"/>
                      </a:lnTo>
                      <a:close/>
                      <a:moveTo>
                        <a:pt x="4" y="15"/>
                      </a:moveTo>
                      <a:lnTo>
                        <a:pt x="4" y="15"/>
                      </a:lnTo>
                      <a:close/>
                      <a:moveTo>
                        <a:pt x="4" y="15"/>
                      </a:moveTo>
                      <a:cubicBezTo>
                        <a:pt x="3" y="17"/>
                        <a:pt x="2" y="20"/>
                        <a:pt x="3" y="24"/>
                      </a:cubicBezTo>
                      <a:lnTo>
                        <a:pt x="1" y="24"/>
                      </a:lnTo>
                      <a:cubicBezTo>
                        <a:pt x="0" y="20"/>
                        <a:pt x="1" y="17"/>
                        <a:pt x="3" y="14"/>
                      </a:cubicBezTo>
                      <a:lnTo>
                        <a:pt x="4" y="15"/>
                      </a:lnTo>
                      <a:close/>
                      <a:moveTo>
                        <a:pt x="3" y="24"/>
                      </a:moveTo>
                      <a:lnTo>
                        <a:pt x="3" y="24"/>
                      </a:lnTo>
                      <a:lnTo>
                        <a:pt x="2" y="24"/>
                      </a:lnTo>
                      <a:lnTo>
                        <a:pt x="3" y="24"/>
                      </a:lnTo>
                      <a:close/>
                      <a:moveTo>
                        <a:pt x="3" y="24"/>
                      </a:moveTo>
                      <a:lnTo>
                        <a:pt x="3" y="24"/>
                      </a:lnTo>
                      <a:lnTo>
                        <a:pt x="1" y="24"/>
                      </a:lnTo>
                      <a:lnTo>
                        <a:pt x="3" y="24"/>
                      </a:lnTo>
                      <a:close/>
                      <a:moveTo>
                        <a:pt x="1" y="24"/>
                      </a:moveTo>
                      <a:lnTo>
                        <a:pt x="1" y="24"/>
                      </a:lnTo>
                      <a:lnTo>
                        <a:pt x="2" y="24"/>
                      </a:lnTo>
                      <a:lnTo>
                        <a:pt x="1" y="24"/>
                      </a:lnTo>
                      <a:close/>
                      <a:moveTo>
                        <a:pt x="3" y="24"/>
                      </a:moveTo>
                      <a:cubicBezTo>
                        <a:pt x="3" y="24"/>
                        <a:pt x="3" y="24"/>
                        <a:pt x="3" y="24"/>
                      </a:cubicBezTo>
                      <a:lnTo>
                        <a:pt x="1" y="24"/>
                      </a:lnTo>
                      <a:cubicBezTo>
                        <a:pt x="1" y="24"/>
                        <a:pt x="1" y="24"/>
                        <a:pt x="1" y="24"/>
                      </a:cubicBezTo>
                      <a:lnTo>
                        <a:pt x="3" y="24"/>
                      </a:lnTo>
                      <a:close/>
                      <a:moveTo>
                        <a:pt x="3" y="24"/>
                      </a:moveTo>
                      <a:cubicBezTo>
                        <a:pt x="3" y="24"/>
                        <a:pt x="3" y="24"/>
                        <a:pt x="3" y="25"/>
                      </a:cubicBezTo>
                      <a:lnTo>
                        <a:pt x="2" y="25"/>
                      </a:lnTo>
                      <a:cubicBezTo>
                        <a:pt x="1" y="25"/>
                        <a:pt x="1" y="25"/>
                        <a:pt x="1" y="24"/>
                      </a:cubicBezTo>
                      <a:lnTo>
                        <a:pt x="3" y="24"/>
                      </a:lnTo>
                      <a:close/>
                      <a:moveTo>
                        <a:pt x="3" y="25"/>
                      </a:moveTo>
                      <a:lnTo>
                        <a:pt x="3" y="25"/>
                      </a:lnTo>
                      <a:lnTo>
                        <a:pt x="2" y="25"/>
                      </a:lnTo>
                      <a:lnTo>
                        <a:pt x="3" y="25"/>
                      </a:lnTo>
                      <a:close/>
                      <a:moveTo>
                        <a:pt x="3" y="25"/>
                      </a:moveTo>
                      <a:cubicBezTo>
                        <a:pt x="3" y="25"/>
                        <a:pt x="4" y="26"/>
                        <a:pt x="5" y="27"/>
                      </a:cubicBezTo>
                      <a:lnTo>
                        <a:pt x="5" y="28"/>
                      </a:lnTo>
                      <a:cubicBezTo>
                        <a:pt x="3" y="27"/>
                        <a:pt x="2" y="26"/>
                        <a:pt x="2" y="25"/>
                      </a:cubicBezTo>
                      <a:lnTo>
                        <a:pt x="3" y="25"/>
                      </a:lnTo>
                      <a:close/>
                      <a:moveTo>
                        <a:pt x="5" y="27"/>
                      </a:moveTo>
                      <a:lnTo>
                        <a:pt x="5" y="27"/>
                      </a:lnTo>
                      <a:close/>
                      <a:moveTo>
                        <a:pt x="5" y="27"/>
                      </a:moveTo>
                      <a:cubicBezTo>
                        <a:pt x="13" y="29"/>
                        <a:pt x="20" y="29"/>
                        <a:pt x="28" y="29"/>
                      </a:cubicBezTo>
                      <a:lnTo>
                        <a:pt x="28" y="30"/>
                      </a:lnTo>
                      <a:cubicBezTo>
                        <a:pt x="20" y="31"/>
                        <a:pt x="12" y="30"/>
                        <a:pt x="5" y="28"/>
                      </a:cubicBezTo>
                      <a:lnTo>
                        <a:pt x="5" y="27"/>
                      </a:lnTo>
                      <a:close/>
                      <a:moveTo>
                        <a:pt x="28" y="29"/>
                      </a:moveTo>
                      <a:cubicBezTo>
                        <a:pt x="35" y="29"/>
                        <a:pt x="42" y="27"/>
                        <a:pt x="50" y="26"/>
                      </a:cubicBezTo>
                      <a:lnTo>
                        <a:pt x="50" y="27"/>
                      </a:lnTo>
                      <a:cubicBezTo>
                        <a:pt x="43" y="28"/>
                        <a:pt x="35" y="30"/>
                        <a:pt x="28" y="30"/>
                      </a:cubicBezTo>
                      <a:lnTo>
                        <a:pt x="28" y="29"/>
                      </a:lnTo>
                      <a:close/>
                      <a:moveTo>
                        <a:pt x="50" y="27"/>
                      </a:moveTo>
                      <a:lnTo>
                        <a:pt x="50" y="27"/>
                      </a:lnTo>
                      <a:lnTo>
                        <a:pt x="50" y="26"/>
                      </a:lnTo>
                      <a:lnTo>
                        <a:pt x="50" y="27"/>
                      </a:lnTo>
                      <a:close/>
                      <a:moveTo>
                        <a:pt x="50" y="26"/>
                      </a:moveTo>
                      <a:cubicBezTo>
                        <a:pt x="52" y="25"/>
                        <a:pt x="53" y="25"/>
                        <a:pt x="55" y="26"/>
                      </a:cubicBezTo>
                      <a:lnTo>
                        <a:pt x="55" y="27"/>
                      </a:lnTo>
                      <a:cubicBezTo>
                        <a:pt x="53" y="27"/>
                        <a:pt x="52" y="26"/>
                        <a:pt x="50" y="27"/>
                      </a:cubicBezTo>
                      <a:lnTo>
                        <a:pt x="50" y="26"/>
                      </a:lnTo>
                      <a:close/>
                      <a:moveTo>
                        <a:pt x="55" y="26"/>
                      </a:moveTo>
                      <a:cubicBezTo>
                        <a:pt x="56" y="26"/>
                        <a:pt x="57" y="26"/>
                        <a:pt x="58" y="26"/>
                      </a:cubicBezTo>
                      <a:lnTo>
                        <a:pt x="58" y="28"/>
                      </a:lnTo>
                      <a:cubicBezTo>
                        <a:pt x="57" y="28"/>
                        <a:pt x="56" y="27"/>
                        <a:pt x="55" y="27"/>
                      </a:cubicBezTo>
                      <a:lnTo>
                        <a:pt x="55" y="26"/>
                      </a:lnTo>
                      <a:close/>
                      <a:moveTo>
                        <a:pt x="58" y="28"/>
                      </a:moveTo>
                      <a:lnTo>
                        <a:pt x="58" y="28"/>
                      </a:lnTo>
                      <a:lnTo>
                        <a:pt x="58" y="27"/>
                      </a:lnTo>
                      <a:lnTo>
                        <a:pt x="58" y="28"/>
                      </a:lnTo>
                      <a:close/>
                      <a:moveTo>
                        <a:pt x="58" y="26"/>
                      </a:moveTo>
                      <a:cubicBezTo>
                        <a:pt x="61" y="26"/>
                        <a:pt x="64" y="26"/>
                        <a:pt x="67" y="25"/>
                      </a:cubicBezTo>
                      <a:lnTo>
                        <a:pt x="67" y="26"/>
                      </a:lnTo>
                      <a:cubicBezTo>
                        <a:pt x="64" y="27"/>
                        <a:pt x="61" y="27"/>
                        <a:pt x="58" y="28"/>
                      </a:cubicBezTo>
                      <a:lnTo>
                        <a:pt x="58" y="26"/>
                      </a:lnTo>
                      <a:close/>
                      <a:moveTo>
                        <a:pt x="67" y="25"/>
                      </a:moveTo>
                      <a:cubicBezTo>
                        <a:pt x="70" y="25"/>
                        <a:pt x="72" y="24"/>
                        <a:pt x="74" y="22"/>
                      </a:cubicBezTo>
                      <a:lnTo>
                        <a:pt x="75" y="23"/>
                      </a:lnTo>
                      <a:cubicBezTo>
                        <a:pt x="73" y="25"/>
                        <a:pt x="70" y="26"/>
                        <a:pt x="67" y="26"/>
                      </a:cubicBezTo>
                      <a:lnTo>
                        <a:pt x="67" y="25"/>
                      </a:lnTo>
                      <a:close/>
                      <a:moveTo>
                        <a:pt x="75" y="23"/>
                      </a:moveTo>
                      <a:lnTo>
                        <a:pt x="75" y="23"/>
                      </a:lnTo>
                      <a:close/>
                      <a:moveTo>
                        <a:pt x="74" y="22"/>
                      </a:moveTo>
                      <a:cubicBezTo>
                        <a:pt x="75" y="22"/>
                        <a:pt x="76" y="21"/>
                        <a:pt x="76" y="20"/>
                      </a:cubicBezTo>
                      <a:lnTo>
                        <a:pt x="78" y="21"/>
                      </a:lnTo>
                      <a:cubicBezTo>
                        <a:pt x="77" y="22"/>
                        <a:pt x="76" y="22"/>
                        <a:pt x="75" y="23"/>
                      </a:cubicBezTo>
                      <a:lnTo>
                        <a:pt x="74" y="22"/>
                      </a:lnTo>
                      <a:close/>
                      <a:moveTo>
                        <a:pt x="76" y="20"/>
                      </a:moveTo>
                      <a:cubicBezTo>
                        <a:pt x="77" y="19"/>
                        <a:pt x="77" y="18"/>
                        <a:pt x="76" y="17"/>
                      </a:cubicBezTo>
                      <a:lnTo>
                        <a:pt x="78" y="17"/>
                      </a:lnTo>
                      <a:cubicBezTo>
                        <a:pt x="78" y="18"/>
                        <a:pt x="78" y="19"/>
                        <a:pt x="78" y="21"/>
                      </a:cubicBezTo>
                      <a:lnTo>
                        <a:pt x="76" y="20"/>
                      </a:lnTo>
                      <a:close/>
                      <a:moveTo>
                        <a:pt x="76" y="17"/>
                      </a:moveTo>
                      <a:cubicBezTo>
                        <a:pt x="76" y="16"/>
                        <a:pt x="75" y="15"/>
                        <a:pt x="74" y="14"/>
                      </a:cubicBezTo>
                      <a:lnTo>
                        <a:pt x="75" y="13"/>
                      </a:lnTo>
                      <a:cubicBezTo>
                        <a:pt x="77" y="14"/>
                        <a:pt x="77" y="15"/>
                        <a:pt x="78" y="17"/>
                      </a:cubicBezTo>
                      <a:lnTo>
                        <a:pt x="76" y="17"/>
                      </a:lnTo>
                      <a:close/>
                      <a:moveTo>
                        <a:pt x="74" y="14"/>
                      </a:moveTo>
                      <a:lnTo>
                        <a:pt x="74" y="14"/>
                      </a:lnTo>
                      <a:lnTo>
                        <a:pt x="75" y="13"/>
                      </a:lnTo>
                      <a:lnTo>
                        <a:pt x="74" y="14"/>
                      </a:lnTo>
                      <a:close/>
                      <a:moveTo>
                        <a:pt x="74" y="14"/>
                      </a:moveTo>
                      <a:cubicBezTo>
                        <a:pt x="73" y="13"/>
                        <a:pt x="72" y="12"/>
                        <a:pt x="71" y="12"/>
                      </a:cubicBezTo>
                      <a:lnTo>
                        <a:pt x="71" y="10"/>
                      </a:lnTo>
                      <a:cubicBezTo>
                        <a:pt x="73" y="11"/>
                        <a:pt x="74" y="12"/>
                        <a:pt x="75" y="13"/>
                      </a:cubicBezTo>
                      <a:lnTo>
                        <a:pt x="74" y="14"/>
                      </a:lnTo>
                      <a:close/>
                      <a:moveTo>
                        <a:pt x="71" y="10"/>
                      </a:moveTo>
                      <a:lnTo>
                        <a:pt x="71" y="10"/>
                      </a:lnTo>
                      <a:lnTo>
                        <a:pt x="71" y="11"/>
                      </a:lnTo>
                      <a:lnTo>
                        <a:pt x="71" y="10"/>
                      </a:lnTo>
                      <a:close/>
                    </a:path>
                  </a:pathLst>
                </a:custGeom>
                <a:solidFill>
                  <a:srgbClr val="94939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240" name="Freeform 583"/>
                <p:cNvSpPr>
                  <a:spLocks noChangeArrowheads="1"/>
                </p:cNvSpPr>
                <p:nvPr/>
              </p:nvSpPr>
              <p:spPr bwMode="auto">
                <a:xfrm>
                  <a:off x="1657" y="3731"/>
                  <a:ext cx="78" cy="41"/>
                </a:xfrm>
                <a:custGeom>
                  <a:avLst/>
                  <a:gdLst>
                    <a:gd name="T0" fmla="*/ 39233 w 57"/>
                    <a:gd name="T1" fmla="*/ 19818 h 24"/>
                    <a:gd name="T2" fmla="*/ 25449 w 57"/>
                    <a:gd name="T3" fmla="*/ 7129 h 24"/>
                    <a:gd name="T4" fmla="*/ 0 w 57"/>
                    <a:gd name="T5" fmla="*/ 115663 h 24"/>
                    <a:gd name="T6" fmla="*/ 80195 w 57"/>
                    <a:gd name="T7" fmla="*/ 166235 h 24"/>
                    <a:gd name="T8" fmla="*/ 91950 w 57"/>
                    <a:gd name="T9" fmla="*/ 135799 h 24"/>
                    <a:gd name="T10" fmla="*/ 82289 w 57"/>
                    <a:gd name="T11" fmla="*/ 48889 h 24"/>
                    <a:gd name="T12" fmla="*/ 39233 w 57"/>
                    <a:gd name="T13" fmla="*/ 19818 h 24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57" h="24">
                      <a:moveTo>
                        <a:pt x="24" y="3"/>
                      </a:moveTo>
                      <a:cubicBezTo>
                        <a:pt x="21" y="2"/>
                        <a:pt x="17" y="0"/>
                        <a:pt x="16" y="1"/>
                      </a:cubicBezTo>
                      <a:cubicBezTo>
                        <a:pt x="10" y="6"/>
                        <a:pt x="5" y="11"/>
                        <a:pt x="0" y="17"/>
                      </a:cubicBezTo>
                      <a:cubicBezTo>
                        <a:pt x="16" y="22"/>
                        <a:pt x="33" y="21"/>
                        <a:pt x="50" y="24"/>
                      </a:cubicBezTo>
                      <a:cubicBezTo>
                        <a:pt x="51" y="24"/>
                        <a:pt x="57" y="24"/>
                        <a:pt x="57" y="20"/>
                      </a:cubicBezTo>
                      <a:cubicBezTo>
                        <a:pt x="57" y="15"/>
                        <a:pt x="56" y="10"/>
                        <a:pt x="51" y="7"/>
                      </a:cubicBezTo>
                      <a:cubicBezTo>
                        <a:pt x="43" y="2"/>
                        <a:pt x="33" y="9"/>
                        <a:pt x="24" y="3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241" name="Freeform 584"/>
                <p:cNvSpPr>
                  <a:spLocks noChangeArrowheads="1"/>
                </p:cNvSpPr>
                <p:nvPr/>
              </p:nvSpPr>
              <p:spPr bwMode="auto">
                <a:xfrm>
                  <a:off x="1656" y="3731"/>
                  <a:ext cx="81" cy="42"/>
                </a:xfrm>
                <a:custGeom>
                  <a:avLst/>
                  <a:gdLst>
                    <a:gd name="T0" fmla="*/ 42768 w 59"/>
                    <a:gd name="T1" fmla="*/ 9151 h 25"/>
                    <a:gd name="T2" fmla="*/ 42768 w 59"/>
                    <a:gd name="T3" fmla="*/ 9151 h 25"/>
                    <a:gd name="T4" fmla="*/ 42768 w 59"/>
                    <a:gd name="T5" fmla="*/ 9151 h 25"/>
                    <a:gd name="T6" fmla="*/ 35317 w 59"/>
                    <a:gd name="T7" fmla="*/ 5586 h 25"/>
                    <a:gd name="T8" fmla="*/ 35317 w 59"/>
                    <a:gd name="T9" fmla="*/ 9151 h 25"/>
                    <a:gd name="T10" fmla="*/ 35317 w 59"/>
                    <a:gd name="T11" fmla="*/ 5586 h 25"/>
                    <a:gd name="T12" fmla="*/ 32164 w 59"/>
                    <a:gd name="T13" fmla="*/ 9151 h 25"/>
                    <a:gd name="T14" fmla="*/ 32164 w 59"/>
                    <a:gd name="T15" fmla="*/ 9151 h 25"/>
                    <a:gd name="T16" fmla="*/ 30372 w 59"/>
                    <a:gd name="T17" fmla="*/ 5586 h 25"/>
                    <a:gd name="T18" fmla="*/ 32164 w 59"/>
                    <a:gd name="T19" fmla="*/ 9151 h 25"/>
                    <a:gd name="T20" fmla="*/ 32164 w 59"/>
                    <a:gd name="T21" fmla="*/ 9151 h 25"/>
                    <a:gd name="T22" fmla="*/ 14204 w 59"/>
                    <a:gd name="T23" fmla="*/ 40340 h 25"/>
                    <a:gd name="T24" fmla="*/ 16351 w 59"/>
                    <a:gd name="T25" fmla="*/ 48003 h 25"/>
                    <a:gd name="T26" fmla="*/ 14204 w 59"/>
                    <a:gd name="T27" fmla="*/ 40340 h 25"/>
                    <a:gd name="T28" fmla="*/ 0 w 59"/>
                    <a:gd name="T29" fmla="*/ 88341 h 25"/>
                    <a:gd name="T30" fmla="*/ 3103 w 59"/>
                    <a:gd name="T31" fmla="*/ 83326 h 25"/>
                    <a:gd name="T32" fmla="*/ 1868 w 59"/>
                    <a:gd name="T33" fmla="*/ 88341 h 25"/>
                    <a:gd name="T34" fmla="*/ 90838 w 59"/>
                    <a:gd name="T35" fmla="*/ 119678 h 25"/>
                    <a:gd name="T36" fmla="*/ 58666 w 59"/>
                    <a:gd name="T37" fmla="*/ 108479 h 25"/>
                    <a:gd name="T38" fmla="*/ 92288 w 59"/>
                    <a:gd name="T39" fmla="*/ 123297 h 25"/>
                    <a:gd name="T40" fmla="*/ 92288 w 59"/>
                    <a:gd name="T41" fmla="*/ 123297 h 25"/>
                    <a:gd name="T42" fmla="*/ 90838 w 59"/>
                    <a:gd name="T43" fmla="*/ 129105 h 25"/>
                    <a:gd name="T44" fmla="*/ 95767 w 59"/>
                    <a:gd name="T45" fmla="*/ 119678 h 25"/>
                    <a:gd name="T46" fmla="*/ 92288 w 59"/>
                    <a:gd name="T47" fmla="*/ 123297 h 25"/>
                    <a:gd name="T48" fmla="*/ 102483 w 59"/>
                    <a:gd name="T49" fmla="*/ 114146 h 25"/>
                    <a:gd name="T50" fmla="*/ 101692 w 59"/>
                    <a:gd name="T51" fmla="*/ 108479 h 25"/>
                    <a:gd name="T52" fmla="*/ 101692 w 59"/>
                    <a:gd name="T53" fmla="*/ 108479 h 25"/>
                    <a:gd name="T54" fmla="*/ 105043 w 59"/>
                    <a:gd name="T55" fmla="*/ 108479 h 25"/>
                    <a:gd name="T56" fmla="*/ 105043 w 59"/>
                    <a:gd name="T57" fmla="*/ 108479 h 25"/>
                    <a:gd name="T58" fmla="*/ 105043 w 59"/>
                    <a:gd name="T59" fmla="*/ 108479 h 25"/>
                    <a:gd name="T60" fmla="*/ 105043 w 59"/>
                    <a:gd name="T61" fmla="*/ 104615 h 25"/>
                    <a:gd name="T62" fmla="*/ 101692 w 59"/>
                    <a:gd name="T63" fmla="*/ 104615 h 25"/>
                    <a:gd name="T64" fmla="*/ 105043 w 59"/>
                    <a:gd name="T65" fmla="*/ 104615 h 25"/>
                    <a:gd name="T66" fmla="*/ 101692 w 59"/>
                    <a:gd name="T67" fmla="*/ 94206 h 25"/>
                    <a:gd name="T68" fmla="*/ 101692 w 59"/>
                    <a:gd name="T69" fmla="*/ 94206 h 25"/>
                    <a:gd name="T70" fmla="*/ 105043 w 59"/>
                    <a:gd name="T71" fmla="*/ 94206 h 25"/>
                    <a:gd name="T72" fmla="*/ 92288 w 59"/>
                    <a:gd name="T73" fmla="*/ 40340 h 25"/>
                    <a:gd name="T74" fmla="*/ 101692 w 59"/>
                    <a:gd name="T75" fmla="*/ 83326 h 25"/>
                    <a:gd name="T76" fmla="*/ 92288 w 59"/>
                    <a:gd name="T77" fmla="*/ 35026 h 25"/>
                    <a:gd name="T78" fmla="*/ 69310 w 59"/>
                    <a:gd name="T79" fmla="*/ 30981 h 25"/>
                    <a:gd name="T80" fmla="*/ 92288 w 59"/>
                    <a:gd name="T81" fmla="*/ 40340 h 25"/>
                    <a:gd name="T82" fmla="*/ 45109 w 59"/>
                    <a:gd name="T83" fmla="*/ 14999 h 25"/>
                    <a:gd name="T84" fmla="*/ 42768 w 59"/>
                    <a:gd name="T85" fmla="*/ 21358 h 25"/>
                    <a:gd name="T86" fmla="*/ 45109 w 59"/>
                    <a:gd name="T87" fmla="*/ 14999 h 25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</a:gdLst>
                  <a:ahLst/>
                  <a:cxnLst>
                    <a:cxn ang="T88">
                      <a:pos x="T0" y="T1"/>
                    </a:cxn>
                    <a:cxn ang="T89">
                      <a:pos x="T2" y="T3"/>
                    </a:cxn>
                    <a:cxn ang="T90">
                      <a:pos x="T4" y="T5"/>
                    </a:cxn>
                    <a:cxn ang="T91">
                      <a:pos x="T6" y="T7"/>
                    </a:cxn>
                    <a:cxn ang="T92">
                      <a:pos x="T8" y="T9"/>
                    </a:cxn>
                    <a:cxn ang="T93">
                      <a:pos x="T10" y="T11"/>
                    </a:cxn>
                    <a:cxn ang="T94">
                      <a:pos x="T12" y="T13"/>
                    </a:cxn>
                    <a:cxn ang="T95">
                      <a:pos x="T14" y="T15"/>
                    </a:cxn>
                    <a:cxn ang="T96">
                      <a:pos x="T16" y="T17"/>
                    </a:cxn>
                    <a:cxn ang="T97">
                      <a:pos x="T18" y="T19"/>
                    </a:cxn>
                    <a:cxn ang="T98">
                      <a:pos x="T20" y="T21"/>
                    </a:cxn>
                    <a:cxn ang="T99">
                      <a:pos x="T22" y="T23"/>
                    </a:cxn>
                    <a:cxn ang="T100">
                      <a:pos x="T24" y="T25"/>
                    </a:cxn>
                    <a:cxn ang="T101">
                      <a:pos x="T26" y="T27"/>
                    </a:cxn>
                    <a:cxn ang="T102">
                      <a:pos x="T28" y="T29"/>
                    </a:cxn>
                    <a:cxn ang="T103">
                      <a:pos x="T30" y="T31"/>
                    </a:cxn>
                    <a:cxn ang="T104">
                      <a:pos x="T32" y="T33"/>
                    </a:cxn>
                    <a:cxn ang="T105">
                      <a:pos x="T34" y="T35"/>
                    </a:cxn>
                    <a:cxn ang="T106">
                      <a:pos x="T36" y="T37"/>
                    </a:cxn>
                    <a:cxn ang="T107">
                      <a:pos x="T38" y="T39"/>
                    </a:cxn>
                    <a:cxn ang="T108">
                      <a:pos x="T40" y="T41"/>
                    </a:cxn>
                    <a:cxn ang="T109">
                      <a:pos x="T42" y="T43"/>
                    </a:cxn>
                    <a:cxn ang="T110">
                      <a:pos x="T44" y="T45"/>
                    </a:cxn>
                    <a:cxn ang="T111">
                      <a:pos x="T46" y="T47"/>
                    </a:cxn>
                    <a:cxn ang="T112">
                      <a:pos x="T48" y="T49"/>
                    </a:cxn>
                    <a:cxn ang="T113">
                      <a:pos x="T50" y="T51"/>
                    </a:cxn>
                    <a:cxn ang="T114">
                      <a:pos x="T52" y="T53"/>
                    </a:cxn>
                    <a:cxn ang="T115">
                      <a:pos x="T54" y="T55"/>
                    </a:cxn>
                    <a:cxn ang="T116">
                      <a:pos x="T56" y="T57"/>
                    </a:cxn>
                    <a:cxn ang="T117">
                      <a:pos x="T58" y="T59"/>
                    </a:cxn>
                    <a:cxn ang="T118">
                      <a:pos x="T60" y="T61"/>
                    </a:cxn>
                    <a:cxn ang="T119">
                      <a:pos x="T62" y="T63"/>
                    </a:cxn>
                    <a:cxn ang="T120">
                      <a:pos x="T64" y="T65"/>
                    </a:cxn>
                    <a:cxn ang="T121">
                      <a:pos x="T66" y="T67"/>
                    </a:cxn>
                    <a:cxn ang="T122">
                      <a:pos x="T68" y="T69"/>
                    </a:cxn>
                    <a:cxn ang="T123">
                      <a:pos x="T70" y="T71"/>
                    </a:cxn>
                    <a:cxn ang="T124">
                      <a:pos x="T72" y="T73"/>
                    </a:cxn>
                    <a:cxn ang="T125">
                      <a:pos x="T74" y="T75"/>
                    </a:cxn>
                    <a:cxn ang="T126">
                      <a:pos x="T76" y="T77"/>
                    </a:cxn>
                    <a:cxn ang="T127">
                      <a:pos x="T78" y="T79"/>
                    </a:cxn>
                    <a:cxn ang="T128">
                      <a:pos x="T80" y="T81"/>
                    </a:cxn>
                    <a:cxn ang="T129">
                      <a:pos x="T82" y="T83"/>
                    </a:cxn>
                    <a:cxn ang="T130">
                      <a:pos x="T84" y="T85"/>
                    </a:cxn>
                    <a:cxn ang="T131">
                      <a:pos x="T86" y="T87"/>
                    </a:cxn>
                  </a:cxnLst>
                  <a:rect l="0" t="0" r="r" b="b"/>
                  <a:pathLst>
                    <a:path w="59" h="25">
                      <a:moveTo>
                        <a:pt x="24" y="4"/>
                      </a:moveTo>
                      <a:cubicBezTo>
                        <a:pt x="24" y="4"/>
                        <a:pt x="24" y="4"/>
                        <a:pt x="23" y="3"/>
                      </a:cubicBezTo>
                      <a:lnTo>
                        <a:pt x="24" y="2"/>
                      </a:lnTo>
                      <a:cubicBezTo>
                        <a:pt x="24" y="3"/>
                        <a:pt x="25" y="3"/>
                        <a:pt x="25" y="3"/>
                      </a:cubicBezTo>
                      <a:lnTo>
                        <a:pt x="24" y="4"/>
                      </a:lnTo>
                      <a:close/>
                      <a:moveTo>
                        <a:pt x="24" y="2"/>
                      </a:moveTo>
                      <a:lnTo>
                        <a:pt x="24" y="2"/>
                      </a:lnTo>
                      <a:lnTo>
                        <a:pt x="24" y="3"/>
                      </a:lnTo>
                      <a:lnTo>
                        <a:pt x="24" y="2"/>
                      </a:lnTo>
                      <a:close/>
                      <a:moveTo>
                        <a:pt x="23" y="3"/>
                      </a:moveTo>
                      <a:cubicBezTo>
                        <a:pt x="22" y="3"/>
                        <a:pt x="21" y="2"/>
                        <a:pt x="20" y="2"/>
                      </a:cubicBezTo>
                      <a:lnTo>
                        <a:pt x="20" y="1"/>
                      </a:lnTo>
                      <a:cubicBezTo>
                        <a:pt x="21" y="1"/>
                        <a:pt x="23" y="2"/>
                        <a:pt x="24" y="2"/>
                      </a:cubicBezTo>
                      <a:lnTo>
                        <a:pt x="23" y="3"/>
                      </a:lnTo>
                      <a:close/>
                      <a:moveTo>
                        <a:pt x="20" y="2"/>
                      </a:moveTo>
                      <a:cubicBezTo>
                        <a:pt x="19" y="2"/>
                        <a:pt x="18" y="2"/>
                        <a:pt x="18" y="2"/>
                      </a:cubicBezTo>
                      <a:lnTo>
                        <a:pt x="17" y="1"/>
                      </a:lnTo>
                      <a:cubicBezTo>
                        <a:pt x="17" y="0"/>
                        <a:pt x="18" y="0"/>
                        <a:pt x="20" y="1"/>
                      </a:cubicBezTo>
                      <a:lnTo>
                        <a:pt x="20" y="2"/>
                      </a:lnTo>
                      <a:close/>
                      <a:moveTo>
                        <a:pt x="18" y="2"/>
                      </a:moveTo>
                      <a:lnTo>
                        <a:pt x="18" y="2"/>
                      </a:lnTo>
                      <a:lnTo>
                        <a:pt x="17" y="1"/>
                      </a:lnTo>
                      <a:lnTo>
                        <a:pt x="18" y="2"/>
                      </a:lnTo>
                      <a:close/>
                      <a:moveTo>
                        <a:pt x="18" y="2"/>
                      </a:moveTo>
                      <a:cubicBezTo>
                        <a:pt x="18" y="2"/>
                        <a:pt x="18" y="2"/>
                        <a:pt x="18" y="2"/>
                      </a:cubicBezTo>
                      <a:lnTo>
                        <a:pt x="16" y="1"/>
                      </a:lnTo>
                      <a:cubicBezTo>
                        <a:pt x="16" y="1"/>
                        <a:pt x="17" y="1"/>
                        <a:pt x="17" y="1"/>
                      </a:cubicBezTo>
                      <a:lnTo>
                        <a:pt x="18" y="2"/>
                      </a:lnTo>
                      <a:close/>
                      <a:moveTo>
                        <a:pt x="18" y="2"/>
                      </a:moveTo>
                      <a:lnTo>
                        <a:pt x="18" y="2"/>
                      </a:lnTo>
                      <a:lnTo>
                        <a:pt x="17" y="1"/>
                      </a:lnTo>
                      <a:lnTo>
                        <a:pt x="18" y="2"/>
                      </a:lnTo>
                      <a:close/>
                      <a:moveTo>
                        <a:pt x="18" y="2"/>
                      </a:moveTo>
                      <a:cubicBezTo>
                        <a:pt x="15" y="4"/>
                        <a:pt x="12" y="7"/>
                        <a:pt x="9" y="9"/>
                      </a:cubicBezTo>
                      <a:lnTo>
                        <a:pt x="8" y="8"/>
                      </a:lnTo>
                      <a:cubicBezTo>
                        <a:pt x="11" y="6"/>
                        <a:pt x="14" y="3"/>
                        <a:pt x="17" y="1"/>
                      </a:cubicBezTo>
                      <a:lnTo>
                        <a:pt x="18" y="2"/>
                      </a:lnTo>
                      <a:close/>
                      <a:moveTo>
                        <a:pt x="9" y="9"/>
                      </a:moveTo>
                      <a:cubicBezTo>
                        <a:pt x="7" y="12"/>
                        <a:pt x="4" y="14"/>
                        <a:pt x="2" y="17"/>
                      </a:cubicBezTo>
                      <a:lnTo>
                        <a:pt x="1" y="17"/>
                      </a:lnTo>
                      <a:cubicBezTo>
                        <a:pt x="3" y="14"/>
                        <a:pt x="6" y="11"/>
                        <a:pt x="8" y="8"/>
                      </a:cubicBezTo>
                      <a:lnTo>
                        <a:pt x="9" y="9"/>
                      </a:lnTo>
                      <a:close/>
                      <a:moveTo>
                        <a:pt x="1" y="17"/>
                      </a:moveTo>
                      <a:lnTo>
                        <a:pt x="0" y="17"/>
                      </a:lnTo>
                      <a:lnTo>
                        <a:pt x="1" y="17"/>
                      </a:lnTo>
                      <a:close/>
                      <a:moveTo>
                        <a:pt x="2" y="16"/>
                      </a:moveTo>
                      <a:cubicBezTo>
                        <a:pt x="12" y="19"/>
                        <a:pt x="23" y="20"/>
                        <a:pt x="33" y="21"/>
                      </a:cubicBezTo>
                      <a:lnTo>
                        <a:pt x="33" y="23"/>
                      </a:lnTo>
                      <a:cubicBezTo>
                        <a:pt x="22" y="22"/>
                        <a:pt x="12" y="21"/>
                        <a:pt x="1" y="17"/>
                      </a:cubicBezTo>
                      <a:lnTo>
                        <a:pt x="2" y="16"/>
                      </a:lnTo>
                      <a:close/>
                      <a:moveTo>
                        <a:pt x="33" y="21"/>
                      </a:moveTo>
                      <a:cubicBezTo>
                        <a:pt x="39" y="22"/>
                        <a:pt x="45" y="23"/>
                        <a:pt x="51" y="23"/>
                      </a:cubicBezTo>
                      <a:lnTo>
                        <a:pt x="51" y="25"/>
                      </a:lnTo>
                      <a:cubicBezTo>
                        <a:pt x="45" y="24"/>
                        <a:pt x="39" y="23"/>
                        <a:pt x="33" y="23"/>
                      </a:cubicBezTo>
                      <a:lnTo>
                        <a:pt x="33" y="21"/>
                      </a:lnTo>
                      <a:close/>
                      <a:moveTo>
                        <a:pt x="51" y="23"/>
                      </a:moveTo>
                      <a:lnTo>
                        <a:pt x="52" y="23"/>
                      </a:lnTo>
                      <a:lnTo>
                        <a:pt x="52" y="24"/>
                      </a:lnTo>
                      <a:lnTo>
                        <a:pt x="51" y="24"/>
                      </a:lnTo>
                      <a:lnTo>
                        <a:pt x="51" y="23"/>
                      </a:lnTo>
                      <a:close/>
                      <a:moveTo>
                        <a:pt x="52" y="24"/>
                      </a:moveTo>
                      <a:cubicBezTo>
                        <a:pt x="52" y="24"/>
                        <a:pt x="52" y="24"/>
                        <a:pt x="52" y="24"/>
                      </a:cubicBezTo>
                      <a:lnTo>
                        <a:pt x="52" y="25"/>
                      </a:lnTo>
                      <a:cubicBezTo>
                        <a:pt x="51" y="25"/>
                        <a:pt x="51" y="25"/>
                        <a:pt x="51" y="25"/>
                      </a:cubicBezTo>
                      <a:lnTo>
                        <a:pt x="52" y="24"/>
                      </a:lnTo>
                      <a:close/>
                      <a:moveTo>
                        <a:pt x="52" y="24"/>
                      </a:moveTo>
                      <a:cubicBezTo>
                        <a:pt x="52" y="24"/>
                        <a:pt x="53" y="23"/>
                        <a:pt x="54" y="23"/>
                      </a:cubicBezTo>
                      <a:lnTo>
                        <a:pt x="55" y="24"/>
                      </a:lnTo>
                      <a:cubicBezTo>
                        <a:pt x="54" y="25"/>
                        <a:pt x="52" y="25"/>
                        <a:pt x="52" y="25"/>
                      </a:cubicBezTo>
                      <a:lnTo>
                        <a:pt x="52" y="24"/>
                      </a:lnTo>
                      <a:close/>
                      <a:moveTo>
                        <a:pt x="54" y="23"/>
                      </a:moveTo>
                      <a:cubicBezTo>
                        <a:pt x="55" y="23"/>
                        <a:pt x="56" y="22"/>
                        <a:pt x="57" y="21"/>
                      </a:cubicBezTo>
                      <a:lnTo>
                        <a:pt x="58" y="22"/>
                      </a:lnTo>
                      <a:cubicBezTo>
                        <a:pt x="58" y="23"/>
                        <a:pt x="56" y="24"/>
                        <a:pt x="55" y="24"/>
                      </a:cubicBezTo>
                      <a:lnTo>
                        <a:pt x="54" y="23"/>
                      </a:lnTo>
                      <a:close/>
                      <a:moveTo>
                        <a:pt x="57" y="21"/>
                      </a:moveTo>
                      <a:lnTo>
                        <a:pt x="57" y="21"/>
                      </a:lnTo>
                      <a:lnTo>
                        <a:pt x="58" y="22"/>
                      </a:lnTo>
                      <a:lnTo>
                        <a:pt x="57" y="21"/>
                      </a:lnTo>
                      <a:close/>
                      <a:moveTo>
                        <a:pt x="57" y="21"/>
                      </a:moveTo>
                      <a:cubicBezTo>
                        <a:pt x="57" y="21"/>
                        <a:pt x="57" y="21"/>
                        <a:pt x="57" y="20"/>
                      </a:cubicBezTo>
                      <a:lnTo>
                        <a:pt x="59" y="21"/>
                      </a:lnTo>
                      <a:cubicBezTo>
                        <a:pt x="59" y="21"/>
                        <a:pt x="59" y="22"/>
                        <a:pt x="58" y="22"/>
                      </a:cubicBezTo>
                      <a:lnTo>
                        <a:pt x="57" y="21"/>
                      </a:lnTo>
                      <a:close/>
                      <a:moveTo>
                        <a:pt x="59" y="21"/>
                      </a:moveTo>
                      <a:lnTo>
                        <a:pt x="59" y="21"/>
                      </a:lnTo>
                      <a:lnTo>
                        <a:pt x="58" y="20"/>
                      </a:lnTo>
                      <a:lnTo>
                        <a:pt x="59" y="21"/>
                      </a:lnTo>
                      <a:close/>
                      <a:moveTo>
                        <a:pt x="57" y="20"/>
                      </a:moveTo>
                      <a:lnTo>
                        <a:pt x="57" y="20"/>
                      </a:lnTo>
                      <a:lnTo>
                        <a:pt x="59" y="20"/>
                      </a:lnTo>
                      <a:lnTo>
                        <a:pt x="59" y="21"/>
                      </a:lnTo>
                      <a:lnTo>
                        <a:pt x="57" y="20"/>
                      </a:lnTo>
                      <a:close/>
                      <a:moveTo>
                        <a:pt x="57" y="20"/>
                      </a:moveTo>
                      <a:cubicBezTo>
                        <a:pt x="57" y="20"/>
                        <a:pt x="57" y="19"/>
                        <a:pt x="57" y="18"/>
                      </a:cubicBezTo>
                      <a:lnTo>
                        <a:pt x="59" y="18"/>
                      </a:lnTo>
                      <a:cubicBezTo>
                        <a:pt x="59" y="19"/>
                        <a:pt x="59" y="20"/>
                        <a:pt x="59" y="20"/>
                      </a:cubicBezTo>
                      <a:lnTo>
                        <a:pt x="57" y="20"/>
                      </a:lnTo>
                      <a:close/>
                      <a:moveTo>
                        <a:pt x="57" y="18"/>
                      </a:moveTo>
                      <a:lnTo>
                        <a:pt x="57" y="18"/>
                      </a:lnTo>
                      <a:lnTo>
                        <a:pt x="58" y="18"/>
                      </a:lnTo>
                      <a:lnTo>
                        <a:pt x="57" y="18"/>
                      </a:lnTo>
                      <a:close/>
                      <a:moveTo>
                        <a:pt x="57" y="18"/>
                      </a:moveTo>
                      <a:cubicBezTo>
                        <a:pt x="57" y="18"/>
                        <a:pt x="57" y="17"/>
                        <a:pt x="57" y="16"/>
                      </a:cubicBezTo>
                      <a:lnTo>
                        <a:pt x="59" y="16"/>
                      </a:lnTo>
                      <a:cubicBezTo>
                        <a:pt x="59" y="17"/>
                        <a:pt x="59" y="17"/>
                        <a:pt x="59" y="18"/>
                      </a:cubicBezTo>
                      <a:lnTo>
                        <a:pt x="57" y="18"/>
                      </a:lnTo>
                      <a:close/>
                      <a:moveTo>
                        <a:pt x="57" y="16"/>
                      </a:moveTo>
                      <a:cubicBezTo>
                        <a:pt x="57" y="13"/>
                        <a:pt x="55" y="10"/>
                        <a:pt x="52" y="8"/>
                      </a:cubicBezTo>
                      <a:lnTo>
                        <a:pt x="53" y="7"/>
                      </a:lnTo>
                      <a:cubicBezTo>
                        <a:pt x="56" y="9"/>
                        <a:pt x="58" y="12"/>
                        <a:pt x="59" y="16"/>
                      </a:cubicBezTo>
                      <a:lnTo>
                        <a:pt x="57" y="16"/>
                      </a:lnTo>
                      <a:close/>
                      <a:moveTo>
                        <a:pt x="52" y="8"/>
                      </a:moveTo>
                      <a:lnTo>
                        <a:pt x="52" y="8"/>
                      </a:lnTo>
                      <a:lnTo>
                        <a:pt x="52" y="7"/>
                      </a:lnTo>
                      <a:lnTo>
                        <a:pt x="52" y="8"/>
                      </a:lnTo>
                      <a:close/>
                      <a:moveTo>
                        <a:pt x="52" y="8"/>
                      </a:moveTo>
                      <a:cubicBezTo>
                        <a:pt x="48" y="5"/>
                        <a:pt x="44" y="5"/>
                        <a:pt x="39" y="6"/>
                      </a:cubicBezTo>
                      <a:lnTo>
                        <a:pt x="39" y="5"/>
                      </a:lnTo>
                      <a:cubicBezTo>
                        <a:pt x="44" y="4"/>
                        <a:pt x="48" y="4"/>
                        <a:pt x="53" y="7"/>
                      </a:cubicBezTo>
                      <a:lnTo>
                        <a:pt x="52" y="8"/>
                      </a:lnTo>
                      <a:close/>
                      <a:moveTo>
                        <a:pt x="39" y="6"/>
                      </a:moveTo>
                      <a:cubicBezTo>
                        <a:pt x="34" y="6"/>
                        <a:pt x="29" y="7"/>
                        <a:pt x="24" y="4"/>
                      </a:cubicBezTo>
                      <a:lnTo>
                        <a:pt x="25" y="3"/>
                      </a:lnTo>
                      <a:cubicBezTo>
                        <a:pt x="29" y="5"/>
                        <a:pt x="34" y="5"/>
                        <a:pt x="39" y="5"/>
                      </a:cubicBezTo>
                      <a:lnTo>
                        <a:pt x="39" y="6"/>
                      </a:lnTo>
                      <a:close/>
                      <a:moveTo>
                        <a:pt x="24" y="4"/>
                      </a:moveTo>
                      <a:lnTo>
                        <a:pt x="24" y="4"/>
                      </a:lnTo>
                      <a:lnTo>
                        <a:pt x="25" y="3"/>
                      </a:lnTo>
                      <a:lnTo>
                        <a:pt x="24" y="4"/>
                      </a:lnTo>
                      <a:close/>
                    </a:path>
                  </a:pathLst>
                </a:custGeom>
                <a:solidFill>
                  <a:srgbClr val="94939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242" name="Freeform 585"/>
                <p:cNvSpPr>
                  <a:spLocks noChangeArrowheads="1"/>
                </p:cNvSpPr>
                <p:nvPr/>
              </p:nvSpPr>
              <p:spPr bwMode="auto">
                <a:xfrm>
                  <a:off x="1743" y="3727"/>
                  <a:ext cx="75" cy="66"/>
                </a:xfrm>
                <a:custGeom>
                  <a:avLst/>
                  <a:gdLst>
                    <a:gd name="T0" fmla="*/ 55664 w 55"/>
                    <a:gd name="T1" fmla="*/ 5832 h 39"/>
                    <a:gd name="T2" fmla="*/ 18117 w 55"/>
                    <a:gd name="T3" fmla="*/ 50526 h 39"/>
                    <a:gd name="T4" fmla="*/ 1748 w 55"/>
                    <a:gd name="T5" fmla="*/ 180884 h 39"/>
                    <a:gd name="T6" fmla="*/ 19943 w 55"/>
                    <a:gd name="T7" fmla="*/ 202415 h 39"/>
                    <a:gd name="T8" fmla="*/ 35695 w 55"/>
                    <a:gd name="T9" fmla="*/ 186716 h 39"/>
                    <a:gd name="T10" fmla="*/ 82079 w 55"/>
                    <a:gd name="T11" fmla="*/ 129443 h 39"/>
                    <a:gd name="T12" fmla="*/ 85009 w 55"/>
                    <a:gd name="T13" fmla="*/ 53646 h 39"/>
                    <a:gd name="T14" fmla="*/ 64650 w 55"/>
                    <a:gd name="T15" fmla="*/ 22318 h 39"/>
                    <a:gd name="T16" fmla="*/ 55664 w 55"/>
                    <a:gd name="T17" fmla="*/ 5832 h 39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55" h="39">
                      <a:moveTo>
                        <a:pt x="34" y="1"/>
                      </a:moveTo>
                      <a:cubicBezTo>
                        <a:pt x="27" y="8"/>
                        <a:pt x="19" y="7"/>
                        <a:pt x="11" y="9"/>
                      </a:cubicBezTo>
                      <a:cubicBezTo>
                        <a:pt x="1" y="13"/>
                        <a:pt x="0" y="25"/>
                        <a:pt x="1" y="33"/>
                      </a:cubicBezTo>
                      <a:cubicBezTo>
                        <a:pt x="1" y="36"/>
                        <a:pt x="8" y="39"/>
                        <a:pt x="12" y="37"/>
                      </a:cubicBezTo>
                      <a:cubicBezTo>
                        <a:pt x="15" y="35"/>
                        <a:pt x="19" y="34"/>
                        <a:pt x="22" y="34"/>
                      </a:cubicBezTo>
                      <a:cubicBezTo>
                        <a:pt x="32" y="34"/>
                        <a:pt x="44" y="32"/>
                        <a:pt x="50" y="24"/>
                      </a:cubicBezTo>
                      <a:cubicBezTo>
                        <a:pt x="53" y="20"/>
                        <a:pt x="55" y="14"/>
                        <a:pt x="52" y="10"/>
                      </a:cubicBezTo>
                      <a:cubicBezTo>
                        <a:pt x="50" y="6"/>
                        <a:pt x="45" y="4"/>
                        <a:pt x="39" y="4"/>
                      </a:cubicBezTo>
                      <a:cubicBezTo>
                        <a:pt x="37" y="4"/>
                        <a:pt x="34" y="0"/>
                        <a:pt x="34" y="1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243" name="Freeform 586"/>
                <p:cNvSpPr>
                  <a:spLocks noChangeArrowheads="1"/>
                </p:cNvSpPr>
                <p:nvPr/>
              </p:nvSpPr>
              <p:spPr bwMode="auto">
                <a:xfrm>
                  <a:off x="1743" y="3727"/>
                  <a:ext cx="75" cy="64"/>
                </a:xfrm>
                <a:custGeom>
                  <a:avLst/>
                  <a:gdLst>
                    <a:gd name="T0" fmla="*/ 30341 w 55"/>
                    <a:gd name="T1" fmla="*/ 33293 h 38"/>
                    <a:gd name="T2" fmla="*/ 30341 w 55"/>
                    <a:gd name="T3" fmla="*/ 38863 h 38"/>
                    <a:gd name="T4" fmla="*/ 30341 w 55"/>
                    <a:gd name="T5" fmla="*/ 33293 h 38"/>
                    <a:gd name="T6" fmla="*/ 4762 w 55"/>
                    <a:gd name="T7" fmla="*/ 101110 h 38"/>
                    <a:gd name="T8" fmla="*/ 18117 w 55"/>
                    <a:gd name="T9" fmla="*/ 48472 h 38"/>
                    <a:gd name="T10" fmla="*/ 0 w 55"/>
                    <a:gd name="T11" fmla="*/ 164963 h 38"/>
                    <a:gd name="T12" fmla="*/ 0 w 55"/>
                    <a:gd name="T13" fmla="*/ 164963 h 38"/>
                    <a:gd name="T14" fmla="*/ 0 w 55"/>
                    <a:gd name="T15" fmla="*/ 164963 h 38"/>
                    <a:gd name="T16" fmla="*/ 1748 w 55"/>
                    <a:gd name="T17" fmla="*/ 174392 h 38"/>
                    <a:gd name="T18" fmla="*/ 2880 w 55"/>
                    <a:gd name="T19" fmla="*/ 168847 h 38"/>
                    <a:gd name="T20" fmla="*/ 1748 w 55"/>
                    <a:gd name="T21" fmla="*/ 174392 h 38"/>
                    <a:gd name="T22" fmla="*/ 14872 w 55"/>
                    <a:gd name="T23" fmla="*/ 183362 h 38"/>
                    <a:gd name="T24" fmla="*/ 7885 w 55"/>
                    <a:gd name="T25" fmla="*/ 179997 h 38"/>
                    <a:gd name="T26" fmla="*/ 19943 w 55"/>
                    <a:gd name="T27" fmla="*/ 183362 h 38"/>
                    <a:gd name="T28" fmla="*/ 18117 w 55"/>
                    <a:gd name="T29" fmla="*/ 179997 h 38"/>
                    <a:gd name="T30" fmla="*/ 19943 w 55"/>
                    <a:gd name="T31" fmla="*/ 183362 h 38"/>
                    <a:gd name="T32" fmla="*/ 21574 w 55"/>
                    <a:gd name="T33" fmla="*/ 179997 h 38"/>
                    <a:gd name="T34" fmla="*/ 19943 w 55"/>
                    <a:gd name="T35" fmla="*/ 179997 h 38"/>
                    <a:gd name="T36" fmla="*/ 24608 w 55"/>
                    <a:gd name="T37" fmla="*/ 179997 h 38"/>
                    <a:gd name="T38" fmla="*/ 22741 w 55"/>
                    <a:gd name="T39" fmla="*/ 174392 h 38"/>
                    <a:gd name="T40" fmla="*/ 22741 w 55"/>
                    <a:gd name="T41" fmla="*/ 174392 h 38"/>
                    <a:gd name="T42" fmla="*/ 35695 w 55"/>
                    <a:gd name="T43" fmla="*/ 168847 h 38"/>
                    <a:gd name="T44" fmla="*/ 35695 w 55"/>
                    <a:gd name="T45" fmla="*/ 164963 h 38"/>
                    <a:gd name="T46" fmla="*/ 35695 w 55"/>
                    <a:gd name="T47" fmla="*/ 164963 h 38"/>
                    <a:gd name="T48" fmla="*/ 62254 w 55"/>
                    <a:gd name="T49" fmla="*/ 159309 h 38"/>
                    <a:gd name="T50" fmla="*/ 60284 w 55"/>
                    <a:gd name="T51" fmla="*/ 154604 h 38"/>
                    <a:gd name="T52" fmla="*/ 62254 w 55"/>
                    <a:gd name="T53" fmla="*/ 159309 h 38"/>
                    <a:gd name="T54" fmla="*/ 83066 w 55"/>
                    <a:gd name="T55" fmla="*/ 124933 h 38"/>
                    <a:gd name="T56" fmla="*/ 80029 w 55"/>
                    <a:gd name="T57" fmla="*/ 119153 h 38"/>
                    <a:gd name="T58" fmla="*/ 83066 w 55"/>
                    <a:gd name="T59" fmla="*/ 124933 h 38"/>
                    <a:gd name="T60" fmla="*/ 83066 w 55"/>
                    <a:gd name="T61" fmla="*/ 124933 h 38"/>
                    <a:gd name="T62" fmla="*/ 80029 w 55"/>
                    <a:gd name="T63" fmla="*/ 119153 h 38"/>
                    <a:gd name="T64" fmla="*/ 83066 w 55"/>
                    <a:gd name="T65" fmla="*/ 124933 h 38"/>
                    <a:gd name="T66" fmla="*/ 85009 w 55"/>
                    <a:gd name="T67" fmla="*/ 101110 h 38"/>
                    <a:gd name="T68" fmla="*/ 83066 w 55"/>
                    <a:gd name="T69" fmla="*/ 110319 h 38"/>
                    <a:gd name="T70" fmla="*/ 87310 w 55"/>
                    <a:gd name="T71" fmla="*/ 44758 h 38"/>
                    <a:gd name="T72" fmla="*/ 87310 w 55"/>
                    <a:gd name="T73" fmla="*/ 44758 h 38"/>
                    <a:gd name="T74" fmla="*/ 87310 w 55"/>
                    <a:gd name="T75" fmla="*/ 44758 h 38"/>
                    <a:gd name="T76" fmla="*/ 87310 w 55"/>
                    <a:gd name="T77" fmla="*/ 44758 h 38"/>
                    <a:gd name="T78" fmla="*/ 87310 w 55"/>
                    <a:gd name="T79" fmla="*/ 44758 h 38"/>
                    <a:gd name="T80" fmla="*/ 87310 w 55"/>
                    <a:gd name="T81" fmla="*/ 44758 h 38"/>
                    <a:gd name="T82" fmla="*/ 83066 w 55"/>
                    <a:gd name="T83" fmla="*/ 38863 h 38"/>
                    <a:gd name="T84" fmla="*/ 82079 w 55"/>
                    <a:gd name="T85" fmla="*/ 44758 h 38"/>
                    <a:gd name="T86" fmla="*/ 83066 w 55"/>
                    <a:gd name="T87" fmla="*/ 38863 h 38"/>
                    <a:gd name="T88" fmla="*/ 64650 w 55"/>
                    <a:gd name="T89" fmla="*/ 23825 h 38"/>
                    <a:gd name="T90" fmla="*/ 80029 w 55"/>
                    <a:gd name="T91" fmla="*/ 38863 h 38"/>
                    <a:gd name="T92" fmla="*/ 64650 w 55"/>
                    <a:gd name="T93" fmla="*/ 20404 h 38"/>
                    <a:gd name="T94" fmla="*/ 64650 w 55"/>
                    <a:gd name="T95" fmla="*/ 23825 h 38"/>
                    <a:gd name="T96" fmla="*/ 64650 w 55"/>
                    <a:gd name="T97" fmla="*/ 23825 h 38"/>
                    <a:gd name="T98" fmla="*/ 64650 w 55"/>
                    <a:gd name="T99" fmla="*/ 20404 h 38"/>
                    <a:gd name="T100" fmla="*/ 57394 w 55"/>
                    <a:gd name="T101" fmla="*/ 8950 h 38"/>
                    <a:gd name="T102" fmla="*/ 64650 w 55"/>
                    <a:gd name="T103" fmla="*/ 23825 h 38"/>
                    <a:gd name="T104" fmla="*/ 57394 w 55"/>
                    <a:gd name="T105" fmla="*/ 0 h 38"/>
                    <a:gd name="T106" fmla="*/ 55664 w 55"/>
                    <a:gd name="T107" fmla="*/ 5469 h 38"/>
                    <a:gd name="T108" fmla="*/ 57394 w 55"/>
                    <a:gd name="T109" fmla="*/ 0 h 38"/>
                    <a:gd name="T110" fmla="*/ 55664 w 55"/>
                    <a:gd name="T111" fmla="*/ 5469 h 38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</a:gdLst>
                  <a:ahLst/>
                  <a:cxnLst>
                    <a:cxn ang="T112">
                      <a:pos x="T0" y="T1"/>
                    </a:cxn>
                    <a:cxn ang="T113">
                      <a:pos x="T2" y="T3"/>
                    </a:cxn>
                    <a:cxn ang="T114">
                      <a:pos x="T4" y="T5"/>
                    </a:cxn>
                    <a:cxn ang="T115">
                      <a:pos x="T6" y="T7"/>
                    </a:cxn>
                    <a:cxn ang="T116">
                      <a:pos x="T8" y="T9"/>
                    </a:cxn>
                    <a:cxn ang="T117">
                      <a:pos x="T10" y="T11"/>
                    </a:cxn>
                    <a:cxn ang="T118">
                      <a:pos x="T12" y="T13"/>
                    </a:cxn>
                    <a:cxn ang="T119">
                      <a:pos x="T14" y="T15"/>
                    </a:cxn>
                    <a:cxn ang="T120">
                      <a:pos x="T16" y="T17"/>
                    </a:cxn>
                    <a:cxn ang="T121">
                      <a:pos x="T18" y="T19"/>
                    </a:cxn>
                    <a:cxn ang="T122">
                      <a:pos x="T20" y="T21"/>
                    </a:cxn>
                    <a:cxn ang="T123">
                      <a:pos x="T22" y="T23"/>
                    </a:cxn>
                    <a:cxn ang="T124">
                      <a:pos x="T24" y="T25"/>
                    </a:cxn>
                    <a:cxn ang="T125">
                      <a:pos x="T26" y="T27"/>
                    </a:cxn>
                    <a:cxn ang="T126">
                      <a:pos x="T28" y="T29"/>
                    </a:cxn>
                    <a:cxn ang="T127">
                      <a:pos x="T30" y="T31"/>
                    </a:cxn>
                    <a:cxn ang="T128">
                      <a:pos x="T32" y="T33"/>
                    </a:cxn>
                    <a:cxn ang="T129">
                      <a:pos x="T34" y="T35"/>
                    </a:cxn>
                    <a:cxn ang="T130">
                      <a:pos x="T36" y="T37"/>
                    </a:cxn>
                    <a:cxn ang="T131">
                      <a:pos x="T38" y="T39"/>
                    </a:cxn>
                    <a:cxn ang="T132">
                      <a:pos x="T40" y="T41"/>
                    </a:cxn>
                    <a:cxn ang="T133">
                      <a:pos x="T42" y="T43"/>
                    </a:cxn>
                    <a:cxn ang="T134">
                      <a:pos x="T44" y="T45"/>
                    </a:cxn>
                    <a:cxn ang="T135">
                      <a:pos x="T46" y="T47"/>
                    </a:cxn>
                    <a:cxn ang="T136">
                      <a:pos x="T48" y="T49"/>
                    </a:cxn>
                    <a:cxn ang="T137">
                      <a:pos x="T50" y="T51"/>
                    </a:cxn>
                    <a:cxn ang="T138">
                      <a:pos x="T52" y="T53"/>
                    </a:cxn>
                    <a:cxn ang="T139">
                      <a:pos x="T54" y="T55"/>
                    </a:cxn>
                    <a:cxn ang="T140">
                      <a:pos x="T56" y="T57"/>
                    </a:cxn>
                    <a:cxn ang="T141">
                      <a:pos x="T58" y="T59"/>
                    </a:cxn>
                    <a:cxn ang="T142">
                      <a:pos x="T60" y="T61"/>
                    </a:cxn>
                    <a:cxn ang="T143">
                      <a:pos x="T62" y="T63"/>
                    </a:cxn>
                    <a:cxn ang="T144">
                      <a:pos x="T64" y="T65"/>
                    </a:cxn>
                    <a:cxn ang="T145">
                      <a:pos x="T66" y="T67"/>
                    </a:cxn>
                    <a:cxn ang="T146">
                      <a:pos x="T68" y="T69"/>
                    </a:cxn>
                    <a:cxn ang="T147">
                      <a:pos x="T70" y="T71"/>
                    </a:cxn>
                    <a:cxn ang="T148">
                      <a:pos x="T72" y="T73"/>
                    </a:cxn>
                    <a:cxn ang="T149">
                      <a:pos x="T74" y="T75"/>
                    </a:cxn>
                    <a:cxn ang="T150">
                      <a:pos x="T76" y="T77"/>
                    </a:cxn>
                    <a:cxn ang="T151">
                      <a:pos x="T78" y="T79"/>
                    </a:cxn>
                    <a:cxn ang="T152">
                      <a:pos x="T80" y="T81"/>
                    </a:cxn>
                    <a:cxn ang="T153">
                      <a:pos x="T82" y="T83"/>
                    </a:cxn>
                    <a:cxn ang="T154">
                      <a:pos x="T84" y="T85"/>
                    </a:cxn>
                    <a:cxn ang="T155">
                      <a:pos x="T86" y="T87"/>
                    </a:cxn>
                    <a:cxn ang="T156">
                      <a:pos x="T88" y="T89"/>
                    </a:cxn>
                    <a:cxn ang="T157">
                      <a:pos x="T90" y="T91"/>
                    </a:cxn>
                    <a:cxn ang="T158">
                      <a:pos x="T92" y="T93"/>
                    </a:cxn>
                    <a:cxn ang="T159">
                      <a:pos x="T94" y="T95"/>
                    </a:cxn>
                    <a:cxn ang="T160">
                      <a:pos x="T96" y="T97"/>
                    </a:cxn>
                    <a:cxn ang="T161">
                      <a:pos x="T98" y="T99"/>
                    </a:cxn>
                    <a:cxn ang="T162">
                      <a:pos x="T100" y="T101"/>
                    </a:cxn>
                    <a:cxn ang="T163">
                      <a:pos x="T102" y="T103"/>
                    </a:cxn>
                    <a:cxn ang="T164">
                      <a:pos x="T104" y="T105"/>
                    </a:cxn>
                    <a:cxn ang="T165">
                      <a:pos x="T106" y="T107"/>
                    </a:cxn>
                    <a:cxn ang="T166">
                      <a:pos x="T108" y="T109"/>
                    </a:cxn>
                    <a:cxn ang="T167">
                      <a:pos x="T110" y="T111"/>
                    </a:cxn>
                  </a:cxnLst>
                  <a:rect l="0" t="0" r="r" b="b"/>
                  <a:pathLst>
                    <a:path w="55" h="38">
                      <a:moveTo>
                        <a:pt x="34" y="1"/>
                      </a:moveTo>
                      <a:cubicBezTo>
                        <a:pt x="30" y="6"/>
                        <a:pt x="24" y="7"/>
                        <a:pt x="19" y="8"/>
                      </a:cubicBezTo>
                      <a:lnTo>
                        <a:pt x="19" y="7"/>
                      </a:lnTo>
                      <a:cubicBezTo>
                        <a:pt x="24" y="6"/>
                        <a:pt x="29" y="5"/>
                        <a:pt x="33" y="0"/>
                      </a:cubicBezTo>
                      <a:lnTo>
                        <a:pt x="34" y="1"/>
                      </a:lnTo>
                      <a:close/>
                      <a:moveTo>
                        <a:pt x="19" y="8"/>
                      </a:moveTo>
                      <a:cubicBezTo>
                        <a:pt x="17" y="9"/>
                        <a:pt x="14" y="9"/>
                        <a:pt x="11" y="10"/>
                      </a:cubicBezTo>
                      <a:lnTo>
                        <a:pt x="11" y="9"/>
                      </a:lnTo>
                      <a:cubicBezTo>
                        <a:pt x="14" y="8"/>
                        <a:pt x="16" y="7"/>
                        <a:pt x="19" y="7"/>
                      </a:cubicBezTo>
                      <a:lnTo>
                        <a:pt x="19" y="8"/>
                      </a:lnTo>
                      <a:close/>
                      <a:moveTo>
                        <a:pt x="11" y="10"/>
                      </a:moveTo>
                      <a:cubicBezTo>
                        <a:pt x="6" y="12"/>
                        <a:pt x="4" y="16"/>
                        <a:pt x="3" y="20"/>
                      </a:cubicBezTo>
                      <a:lnTo>
                        <a:pt x="1" y="20"/>
                      </a:lnTo>
                      <a:cubicBezTo>
                        <a:pt x="2" y="15"/>
                        <a:pt x="5" y="11"/>
                        <a:pt x="11" y="9"/>
                      </a:cubicBezTo>
                      <a:lnTo>
                        <a:pt x="11" y="10"/>
                      </a:lnTo>
                      <a:close/>
                      <a:moveTo>
                        <a:pt x="3" y="20"/>
                      </a:moveTo>
                      <a:cubicBezTo>
                        <a:pt x="1" y="24"/>
                        <a:pt x="1" y="29"/>
                        <a:pt x="2" y="33"/>
                      </a:cubicBezTo>
                      <a:lnTo>
                        <a:pt x="0" y="33"/>
                      </a:lnTo>
                      <a:cubicBezTo>
                        <a:pt x="0" y="29"/>
                        <a:pt x="0" y="24"/>
                        <a:pt x="1" y="20"/>
                      </a:cubicBezTo>
                      <a:lnTo>
                        <a:pt x="3" y="20"/>
                      </a:lnTo>
                      <a:close/>
                      <a:moveTo>
                        <a:pt x="0" y="33"/>
                      </a:moveTo>
                      <a:lnTo>
                        <a:pt x="0" y="33"/>
                      </a:lnTo>
                      <a:lnTo>
                        <a:pt x="1" y="33"/>
                      </a:lnTo>
                      <a:lnTo>
                        <a:pt x="0" y="33"/>
                      </a:lnTo>
                      <a:close/>
                      <a:moveTo>
                        <a:pt x="2" y="33"/>
                      </a:moveTo>
                      <a:cubicBezTo>
                        <a:pt x="2" y="33"/>
                        <a:pt x="2" y="34"/>
                        <a:pt x="2" y="34"/>
                      </a:cubicBezTo>
                      <a:lnTo>
                        <a:pt x="1" y="35"/>
                      </a:lnTo>
                      <a:cubicBezTo>
                        <a:pt x="0" y="34"/>
                        <a:pt x="0" y="34"/>
                        <a:pt x="0" y="33"/>
                      </a:cubicBezTo>
                      <a:lnTo>
                        <a:pt x="2" y="33"/>
                      </a:lnTo>
                      <a:close/>
                      <a:moveTo>
                        <a:pt x="2" y="34"/>
                      </a:moveTo>
                      <a:cubicBezTo>
                        <a:pt x="3" y="35"/>
                        <a:pt x="4" y="36"/>
                        <a:pt x="5" y="36"/>
                      </a:cubicBezTo>
                      <a:lnTo>
                        <a:pt x="4" y="37"/>
                      </a:lnTo>
                      <a:cubicBezTo>
                        <a:pt x="3" y="37"/>
                        <a:pt x="2" y="36"/>
                        <a:pt x="1" y="35"/>
                      </a:cubicBezTo>
                      <a:lnTo>
                        <a:pt x="2" y="34"/>
                      </a:lnTo>
                      <a:close/>
                      <a:moveTo>
                        <a:pt x="5" y="36"/>
                      </a:moveTo>
                      <a:cubicBezTo>
                        <a:pt x="6" y="37"/>
                        <a:pt x="8" y="37"/>
                        <a:pt x="9" y="37"/>
                      </a:cubicBezTo>
                      <a:lnTo>
                        <a:pt x="9" y="38"/>
                      </a:lnTo>
                      <a:cubicBezTo>
                        <a:pt x="8" y="38"/>
                        <a:pt x="6" y="38"/>
                        <a:pt x="4" y="37"/>
                      </a:cubicBezTo>
                      <a:lnTo>
                        <a:pt x="5" y="36"/>
                      </a:lnTo>
                      <a:close/>
                      <a:moveTo>
                        <a:pt x="9" y="37"/>
                      </a:moveTo>
                      <a:cubicBezTo>
                        <a:pt x="10" y="37"/>
                        <a:pt x="11" y="37"/>
                        <a:pt x="11" y="36"/>
                      </a:cubicBezTo>
                      <a:lnTo>
                        <a:pt x="12" y="37"/>
                      </a:lnTo>
                      <a:cubicBezTo>
                        <a:pt x="11" y="38"/>
                        <a:pt x="10" y="38"/>
                        <a:pt x="9" y="38"/>
                      </a:cubicBezTo>
                      <a:lnTo>
                        <a:pt x="9" y="37"/>
                      </a:lnTo>
                      <a:close/>
                      <a:moveTo>
                        <a:pt x="11" y="36"/>
                      </a:moveTo>
                      <a:lnTo>
                        <a:pt x="12" y="36"/>
                      </a:lnTo>
                      <a:lnTo>
                        <a:pt x="12" y="37"/>
                      </a:lnTo>
                      <a:lnTo>
                        <a:pt x="11" y="36"/>
                      </a:lnTo>
                      <a:close/>
                      <a:moveTo>
                        <a:pt x="12" y="36"/>
                      </a:moveTo>
                      <a:cubicBezTo>
                        <a:pt x="12" y="36"/>
                        <a:pt x="12" y="36"/>
                        <a:pt x="13" y="36"/>
                      </a:cubicBezTo>
                      <a:lnTo>
                        <a:pt x="14" y="37"/>
                      </a:lnTo>
                      <a:cubicBezTo>
                        <a:pt x="13" y="37"/>
                        <a:pt x="13" y="37"/>
                        <a:pt x="12" y="37"/>
                      </a:cubicBezTo>
                      <a:lnTo>
                        <a:pt x="12" y="36"/>
                      </a:lnTo>
                      <a:close/>
                      <a:moveTo>
                        <a:pt x="13" y="36"/>
                      </a:moveTo>
                      <a:cubicBezTo>
                        <a:pt x="13" y="35"/>
                        <a:pt x="14" y="35"/>
                        <a:pt x="14" y="35"/>
                      </a:cubicBezTo>
                      <a:lnTo>
                        <a:pt x="15" y="36"/>
                      </a:lnTo>
                      <a:cubicBezTo>
                        <a:pt x="15" y="36"/>
                        <a:pt x="14" y="37"/>
                        <a:pt x="14" y="37"/>
                      </a:cubicBezTo>
                      <a:lnTo>
                        <a:pt x="13" y="36"/>
                      </a:lnTo>
                      <a:close/>
                      <a:moveTo>
                        <a:pt x="14" y="35"/>
                      </a:moveTo>
                      <a:lnTo>
                        <a:pt x="14" y="35"/>
                      </a:lnTo>
                      <a:lnTo>
                        <a:pt x="15" y="36"/>
                      </a:lnTo>
                      <a:lnTo>
                        <a:pt x="14" y="35"/>
                      </a:lnTo>
                      <a:close/>
                      <a:moveTo>
                        <a:pt x="14" y="35"/>
                      </a:moveTo>
                      <a:cubicBezTo>
                        <a:pt x="17" y="34"/>
                        <a:pt x="19" y="33"/>
                        <a:pt x="22" y="33"/>
                      </a:cubicBezTo>
                      <a:lnTo>
                        <a:pt x="22" y="34"/>
                      </a:lnTo>
                      <a:cubicBezTo>
                        <a:pt x="20" y="35"/>
                        <a:pt x="17" y="35"/>
                        <a:pt x="15" y="36"/>
                      </a:cubicBezTo>
                      <a:lnTo>
                        <a:pt x="14" y="35"/>
                      </a:lnTo>
                      <a:close/>
                      <a:moveTo>
                        <a:pt x="22" y="33"/>
                      </a:moveTo>
                      <a:lnTo>
                        <a:pt x="22" y="33"/>
                      </a:lnTo>
                      <a:lnTo>
                        <a:pt x="22" y="34"/>
                      </a:lnTo>
                      <a:lnTo>
                        <a:pt x="22" y="33"/>
                      </a:lnTo>
                      <a:close/>
                      <a:moveTo>
                        <a:pt x="22" y="33"/>
                      </a:moveTo>
                      <a:cubicBezTo>
                        <a:pt x="27" y="33"/>
                        <a:pt x="32" y="33"/>
                        <a:pt x="37" y="31"/>
                      </a:cubicBezTo>
                      <a:lnTo>
                        <a:pt x="38" y="32"/>
                      </a:lnTo>
                      <a:cubicBezTo>
                        <a:pt x="33" y="34"/>
                        <a:pt x="27" y="34"/>
                        <a:pt x="22" y="34"/>
                      </a:cubicBezTo>
                      <a:lnTo>
                        <a:pt x="22" y="33"/>
                      </a:lnTo>
                      <a:close/>
                      <a:moveTo>
                        <a:pt x="37" y="31"/>
                      </a:moveTo>
                      <a:cubicBezTo>
                        <a:pt x="42" y="30"/>
                        <a:pt x="46" y="28"/>
                        <a:pt x="49" y="24"/>
                      </a:cubicBezTo>
                      <a:lnTo>
                        <a:pt x="51" y="25"/>
                      </a:lnTo>
                      <a:cubicBezTo>
                        <a:pt x="47" y="29"/>
                        <a:pt x="43" y="31"/>
                        <a:pt x="38" y="32"/>
                      </a:cubicBezTo>
                      <a:lnTo>
                        <a:pt x="37" y="31"/>
                      </a:lnTo>
                      <a:close/>
                      <a:moveTo>
                        <a:pt x="51" y="25"/>
                      </a:moveTo>
                      <a:lnTo>
                        <a:pt x="51" y="25"/>
                      </a:lnTo>
                      <a:lnTo>
                        <a:pt x="50" y="24"/>
                      </a:lnTo>
                      <a:lnTo>
                        <a:pt x="51" y="25"/>
                      </a:lnTo>
                      <a:close/>
                      <a:moveTo>
                        <a:pt x="49" y="24"/>
                      </a:moveTo>
                      <a:lnTo>
                        <a:pt x="49" y="24"/>
                      </a:lnTo>
                      <a:lnTo>
                        <a:pt x="51" y="25"/>
                      </a:lnTo>
                      <a:lnTo>
                        <a:pt x="49" y="24"/>
                      </a:lnTo>
                      <a:close/>
                      <a:moveTo>
                        <a:pt x="51" y="25"/>
                      </a:moveTo>
                      <a:lnTo>
                        <a:pt x="51" y="25"/>
                      </a:lnTo>
                      <a:lnTo>
                        <a:pt x="50" y="24"/>
                      </a:lnTo>
                      <a:lnTo>
                        <a:pt x="51" y="25"/>
                      </a:lnTo>
                      <a:close/>
                      <a:moveTo>
                        <a:pt x="49" y="24"/>
                      </a:moveTo>
                      <a:cubicBezTo>
                        <a:pt x="50" y="24"/>
                        <a:pt x="50" y="23"/>
                        <a:pt x="51" y="22"/>
                      </a:cubicBezTo>
                      <a:lnTo>
                        <a:pt x="52" y="23"/>
                      </a:lnTo>
                      <a:cubicBezTo>
                        <a:pt x="52" y="23"/>
                        <a:pt x="51" y="24"/>
                        <a:pt x="51" y="25"/>
                      </a:cubicBezTo>
                      <a:lnTo>
                        <a:pt x="49" y="24"/>
                      </a:lnTo>
                      <a:close/>
                      <a:moveTo>
                        <a:pt x="51" y="22"/>
                      </a:moveTo>
                      <a:cubicBezTo>
                        <a:pt x="51" y="22"/>
                        <a:pt x="51" y="21"/>
                        <a:pt x="52" y="20"/>
                      </a:cubicBezTo>
                      <a:lnTo>
                        <a:pt x="53" y="21"/>
                      </a:lnTo>
                      <a:cubicBezTo>
                        <a:pt x="53" y="21"/>
                        <a:pt x="52" y="22"/>
                        <a:pt x="52" y="23"/>
                      </a:cubicBezTo>
                      <a:lnTo>
                        <a:pt x="51" y="22"/>
                      </a:lnTo>
                      <a:close/>
                      <a:moveTo>
                        <a:pt x="52" y="20"/>
                      </a:moveTo>
                      <a:cubicBezTo>
                        <a:pt x="53" y="17"/>
                        <a:pt x="53" y="13"/>
                        <a:pt x="51" y="10"/>
                      </a:cubicBezTo>
                      <a:lnTo>
                        <a:pt x="53" y="9"/>
                      </a:lnTo>
                      <a:cubicBezTo>
                        <a:pt x="55" y="13"/>
                        <a:pt x="55" y="17"/>
                        <a:pt x="53" y="21"/>
                      </a:cubicBezTo>
                      <a:lnTo>
                        <a:pt x="52" y="20"/>
                      </a:lnTo>
                      <a:close/>
                      <a:moveTo>
                        <a:pt x="53" y="9"/>
                      </a:moveTo>
                      <a:lnTo>
                        <a:pt x="53" y="9"/>
                      </a:lnTo>
                      <a:lnTo>
                        <a:pt x="52" y="10"/>
                      </a:lnTo>
                      <a:lnTo>
                        <a:pt x="53" y="9"/>
                      </a:lnTo>
                      <a:close/>
                      <a:moveTo>
                        <a:pt x="51" y="10"/>
                      </a:moveTo>
                      <a:lnTo>
                        <a:pt x="51" y="10"/>
                      </a:lnTo>
                      <a:lnTo>
                        <a:pt x="53" y="9"/>
                      </a:lnTo>
                      <a:lnTo>
                        <a:pt x="51" y="10"/>
                      </a:lnTo>
                      <a:close/>
                      <a:moveTo>
                        <a:pt x="53" y="9"/>
                      </a:moveTo>
                      <a:lnTo>
                        <a:pt x="53" y="9"/>
                      </a:lnTo>
                      <a:lnTo>
                        <a:pt x="52" y="10"/>
                      </a:lnTo>
                      <a:lnTo>
                        <a:pt x="53" y="9"/>
                      </a:lnTo>
                      <a:close/>
                      <a:moveTo>
                        <a:pt x="51" y="10"/>
                      </a:moveTo>
                      <a:cubicBezTo>
                        <a:pt x="51" y="9"/>
                        <a:pt x="51" y="9"/>
                        <a:pt x="50" y="9"/>
                      </a:cubicBezTo>
                      <a:lnTo>
                        <a:pt x="51" y="8"/>
                      </a:lnTo>
                      <a:cubicBezTo>
                        <a:pt x="52" y="8"/>
                        <a:pt x="52" y="9"/>
                        <a:pt x="53" y="9"/>
                      </a:cubicBezTo>
                      <a:lnTo>
                        <a:pt x="51" y="10"/>
                      </a:lnTo>
                      <a:close/>
                      <a:moveTo>
                        <a:pt x="50" y="9"/>
                      </a:moveTo>
                      <a:cubicBezTo>
                        <a:pt x="50" y="8"/>
                        <a:pt x="49" y="8"/>
                        <a:pt x="49" y="8"/>
                      </a:cubicBezTo>
                      <a:lnTo>
                        <a:pt x="50" y="7"/>
                      </a:lnTo>
                      <a:cubicBezTo>
                        <a:pt x="50" y="7"/>
                        <a:pt x="51" y="7"/>
                        <a:pt x="51" y="8"/>
                      </a:cubicBezTo>
                      <a:lnTo>
                        <a:pt x="50" y="9"/>
                      </a:lnTo>
                      <a:close/>
                      <a:moveTo>
                        <a:pt x="49" y="8"/>
                      </a:moveTo>
                      <a:cubicBezTo>
                        <a:pt x="47" y="6"/>
                        <a:pt x="43" y="5"/>
                        <a:pt x="39" y="5"/>
                      </a:cubicBezTo>
                      <a:lnTo>
                        <a:pt x="39" y="3"/>
                      </a:lnTo>
                      <a:cubicBezTo>
                        <a:pt x="43" y="3"/>
                        <a:pt x="47" y="5"/>
                        <a:pt x="50" y="7"/>
                      </a:cubicBezTo>
                      <a:lnTo>
                        <a:pt x="49" y="8"/>
                      </a:lnTo>
                      <a:close/>
                      <a:moveTo>
                        <a:pt x="39" y="3"/>
                      </a:moveTo>
                      <a:lnTo>
                        <a:pt x="39" y="3"/>
                      </a:lnTo>
                      <a:lnTo>
                        <a:pt x="39" y="4"/>
                      </a:lnTo>
                      <a:lnTo>
                        <a:pt x="39" y="3"/>
                      </a:lnTo>
                      <a:close/>
                      <a:moveTo>
                        <a:pt x="39" y="5"/>
                      </a:moveTo>
                      <a:lnTo>
                        <a:pt x="39" y="5"/>
                      </a:lnTo>
                      <a:lnTo>
                        <a:pt x="39" y="3"/>
                      </a:lnTo>
                      <a:lnTo>
                        <a:pt x="39" y="5"/>
                      </a:lnTo>
                      <a:close/>
                      <a:moveTo>
                        <a:pt x="39" y="5"/>
                      </a:moveTo>
                      <a:lnTo>
                        <a:pt x="39" y="5"/>
                      </a:lnTo>
                      <a:lnTo>
                        <a:pt x="39" y="4"/>
                      </a:lnTo>
                      <a:lnTo>
                        <a:pt x="39" y="5"/>
                      </a:lnTo>
                      <a:close/>
                      <a:moveTo>
                        <a:pt x="39" y="5"/>
                      </a:moveTo>
                      <a:cubicBezTo>
                        <a:pt x="38" y="5"/>
                        <a:pt x="36" y="3"/>
                        <a:pt x="35" y="2"/>
                      </a:cubicBezTo>
                      <a:lnTo>
                        <a:pt x="36" y="1"/>
                      </a:lnTo>
                      <a:cubicBezTo>
                        <a:pt x="37" y="2"/>
                        <a:pt x="38" y="4"/>
                        <a:pt x="39" y="3"/>
                      </a:cubicBezTo>
                      <a:lnTo>
                        <a:pt x="39" y="5"/>
                      </a:lnTo>
                      <a:close/>
                      <a:moveTo>
                        <a:pt x="35" y="2"/>
                      </a:moveTo>
                      <a:cubicBezTo>
                        <a:pt x="35" y="2"/>
                        <a:pt x="34" y="1"/>
                        <a:pt x="34" y="1"/>
                      </a:cubicBezTo>
                      <a:lnTo>
                        <a:pt x="35" y="0"/>
                      </a:lnTo>
                      <a:cubicBezTo>
                        <a:pt x="35" y="0"/>
                        <a:pt x="36" y="1"/>
                        <a:pt x="36" y="1"/>
                      </a:cubicBezTo>
                      <a:lnTo>
                        <a:pt x="35" y="2"/>
                      </a:lnTo>
                      <a:close/>
                      <a:moveTo>
                        <a:pt x="34" y="1"/>
                      </a:moveTo>
                      <a:cubicBezTo>
                        <a:pt x="34" y="1"/>
                        <a:pt x="34" y="1"/>
                        <a:pt x="34" y="1"/>
                      </a:cubicBezTo>
                      <a:lnTo>
                        <a:pt x="33" y="1"/>
                      </a:lnTo>
                      <a:cubicBezTo>
                        <a:pt x="33" y="0"/>
                        <a:pt x="34" y="0"/>
                        <a:pt x="35" y="0"/>
                      </a:cubicBezTo>
                      <a:lnTo>
                        <a:pt x="34" y="1"/>
                      </a:lnTo>
                      <a:close/>
                      <a:moveTo>
                        <a:pt x="34" y="1"/>
                      </a:moveTo>
                      <a:lnTo>
                        <a:pt x="34" y="1"/>
                      </a:lnTo>
                      <a:close/>
                    </a:path>
                  </a:pathLst>
                </a:custGeom>
                <a:solidFill>
                  <a:srgbClr val="94939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244" name="Freeform 587"/>
                <p:cNvSpPr>
                  <a:spLocks noChangeArrowheads="1"/>
                </p:cNvSpPr>
                <p:nvPr/>
              </p:nvSpPr>
              <p:spPr bwMode="auto">
                <a:xfrm>
                  <a:off x="744" y="2965"/>
                  <a:ext cx="318" cy="580"/>
                </a:xfrm>
                <a:custGeom>
                  <a:avLst/>
                  <a:gdLst>
                    <a:gd name="T0" fmla="*/ 65671 w 230"/>
                    <a:gd name="T1" fmla="*/ 225326 h 335"/>
                    <a:gd name="T2" fmla="*/ 81394 w 230"/>
                    <a:gd name="T3" fmla="*/ 380411 h 335"/>
                    <a:gd name="T4" fmla="*/ 118926 w 230"/>
                    <a:gd name="T5" fmla="*/ 542146 h 335"/>
                    <a:gd name="T6" fmla="*/ 134123 w 230"/>
                    <a:gd name="T7" fmla="*/ 639846 h 335"/>
                    <a:gd name="T8" fmla="*/ 256721 w 230"/>
                    <a:gd name="T9" fmla="*/ 1269365 h 335"/>
                    <a:gd name="T10" fmla="*/ 356471 w 230"/>
                    <a:gd name="T11" fmla="*/ 1871639 h 335"/>
                    <a:gd name="T12" fmla="*/ 391000 w 230"/>
                    <a:gd name="T13" fmla="*/ 2238339 h 335"/>
                    <a:gd name="T14" fmla="*/ 277217 w 230"/>
                    <a:gd name="T15" fmla="*/ 1809252 h 335"/>
                    <a:gd name="T16" fmla="*/ 159460 w 230"/>
                    <a:gd name="T17" fmla="*/ 1150031 h 335"/>
                    <a:gd name="T18" fmla="*/ 102092 w 230"/>
                    <a:gd name="T19" fmla="*/ 874631 h 335"/>
                    <a:gd name="T20" fmla="*/ 49390 w 230"/>
                    <a:gd name="T21" fmla="*/ 481331 h 335"/>
                    <a:gd name="T22" fmla="*/ 1813 w 230"/>
                    <a:gd name="T23" fmla="*/ 259750 h 335"/>
                    <a:gd name="T24" fmla="*/ 23937 w 230"/>
                    <a:gd name="T25" fmla="*/ 124761 h 335"/>
                    <a:gd name="T26" fmla="*/ 65671 w 230"/>
                    <a:gd name="T27" fmla="*/ 225326 h 335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</a:gdLst>
                  <a:ahLst/>
                  <a:cxnLst>
                    <a:cxn ang="T28">
                      <a:pos x="T0" y="T1"/>
                    </a:cxn>
                    <a:cxn ang="T29">
                      <a:pos x="T2" y="T3"/>
                    </a:cxn>
                    <a:cxn ang="T30">
                      <a:pos x="T4" y="T5"/>
                    </a:cxn>
                    <a:cxn ang="T31">
                      <a:pos x="T6" y="T7"/>
                    </a:cxn>
                    <a:cxn ang="T32">
                      <a:pos x="T8" y="T9"/>
                    </a:cxn>
                    <a:cxn ang="T33">
                      <a:pos x="T10" y="T11"/>
                    </a:cxn>
                    <a:cxn ang="T34">
                      <a:pos x="T12" y="T13"/>
                    </a:cxn>
                    <a:cxn ang="T35">
                      <a:pos x="T14" y="T15"/>
                    </a:cxn>
                    <a:cxn ang="T36">
                      <a:pos x="T16" y="T17"/>
                    </a:cxn>
                    <a:cxn ang="T37">
                      <a:pos x="T18" y="T19"/>
                    </a:cxn>
                    <a:cxn ang="T38">
                      <a:pos x="T20" y="T21"/>
                    </a:cxn>
                    <a:cxn ang="T39">
                      <a:pos x="T22" y="T23"/>
                    </a:cxn>
                    <a:cxn ang="T40">
                      <a:pos x="T24" y="T25"/>
                    </a:cxn>
                    <a:cxn ang="T41">
                      <a:pos x="T26" y="T27"/>
                    </a:cxn>
                  </a:cxnLst>
                  <a:rect l="0" t="0" r="r" b="b"/>
                  <a:pathLst>
                    <a:path w="230" h="335">
                      <a:moveTo>
                        <a:pt x="39" y="34"/>
                      </a:moveTo>
                      <a:cubicBezTo>
                        <a:pt x="34" y="42"/>
                        <a:pt x="47" y="54"/>
                        <a:pt x="48" y="57"/>
                      </a:cubicBezTo>
                      <a:cubicBezTo>
                        <a:pt x="55" y="66"/>
                        <a:pt x="64" y="74"/>
                        <a:pt x="70" y="81"/>
                      </a:cubicBezTo>
                      <a:cubicBezTo>
                        <a:pt x="71" y="83"/>
                        <a:pt x="78" y="94"/>
                        <a:pt x="79" y="96"/>
                      </a:cubicBezTo>
                      <a:cubicBezTo>
                        <a:pt x="103" y="132"/>
                        <a:pt x="131" y="152"/>
                        <a:pt x="151" y="190"/>
                      </a:cubicBezTo>
                      <a:cubicBezTo>
                        <a:pt x="169" y="224"/>
                        <a:pt x="190" y="247"/>
                        <a:pt x="210" y="280"/>
                      </a:cubicBezTo>
                      <a:cubicBezTo>
                        <a:pt x="218" y="295"/>
                        <a:pt x="225" y="319"/>
                        <a:pt x="230" y="335"/>
                      </a:cubicBezTo>
                      <a:cubicBezTo>
                        <a:pt x="206" y="315"/>
                        <a:pt x="185" y="294"/>
                        <a:pt x="163" y="271"/>
                      </a:cubicBezTo>
                      <a:cubicBezTo>
                        <a:pt x="134" y="239"/>
                        <a:pt x="122" y="205"/>
                        <a:pt x="94" y="172"/>
                      </a:cubicBezTo>
                      <a:cubicBezTo>
                        <a:pt x="82" y="156"/>
                        <a:pt x="72" y="147"/>
                        <a:pt x="60" y="131"/>
                      </a:cubicBezTo>
                      <a:cubicBezTo>
                        <a:pt x="46" y="113"/>
                        <a:pt x="38" y="91"/>
                        <a:pt x="29" y="72"/>
                      </a:cubicBezTo>
                      <a:cubicBezTo>
                        <a:pt x="22" y="58"/>
                        <a:pt x="14" y="41"/>
                        <a:pt x="1" y="39"/>
                      </a:cubicBezTo>
                      <a:cubicBezTo>
                        <a:pt x="0" y="22"/>
                        <a:pt x="1" y="0"/>
                        <a:pt x="14" y="19"/>
                      </a:cubicBezTo>
                      <a:cubicBezTo>
                        <a:pt x="18" y="25"/>
                        <a:pt x="26" y="44"/>
                        <a:pt x="39" y="34"/>
                      </a:cubicBezTo>
                      <a:close/>
                    </a:path>
                  </a:pathLst>
                </a:custGeom>
                <a:solidFill>
                  <a:srgbClr val="E6457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245" name="Freeform 589"/>
                <p:cNvSpPr>
                  <a:spLocks noChangeArrowheads="1"/>
                </p:cNvSpPr>
                <p:nvPr/>
              </p:nvSpPr>
              <p:spPr bwMode="auto">
                <a:xfrm>
                  <a:off x="646" y="3002"/>
                  <a:ext cx="250" cy="586"/>
                </a:xfrm>
                <a:custGeom>
                  <a:avLst/>
                  <a:gdLst>
                    <a:gd name="T0" fmla="*/ 61981 w 181"/>
                    <a:gd name="T1" fmla="*/ 31198 h 339"/>
                    <a:gd name="T2" fmla="*/ 73570 w 181"/>
                    <a:gd name="T3" fmla="*/ 288516 h 339"/>
                    <a:gd name="T4" fmla="*/ 207126 w 181"/>
                    <a:gd name="T5" fmla="*/ 1411826 h 339"/>
                    <a:gd name="T6" fmla="*/ 237704 w 181"/>
                    <a:gd name="T7" fmla="*/ 1661153 h 339"/>
                    <a:gd name="T8" fmla="*/ 269126 w 181"/>
                    <a:gd name="T9" fmla="*/ 1894528 h 339"/>
                    <a:gd name="T10" fmla="*/ 294155 w 181"/>
                    <a:gd name="T11" fmla="*/ 2053838 h 339"/>
                    <a:gd name="T12" fmla="*/ 290544 w 181"/>
                    <a:gd name="T13" fmla="*/ 2204971 h 339"/>
                    <a:gd name="T14" fmla="*/ 276609 w 181"/>
                    <a:gd name="T15" fmla="*/ 2145612 h 339"/>
                    <a:gd name="T16" fmla="*/ 202442 w 181"/>
                    <a:gd name="T17" fmla="*/ 1779665 h 339"/>
                    <a:gd name="T18" fmla="*/ 150761 w 181"/>
                    <a:gd name="T19" fmla="*/ 1563678 h 339"/>
                    <a:gd name="T20" fmla="*/ 111743 w 181"/>
                    <a:gd name="T21" fmla="*/ 1386934 h 339"/>
                    <a:gd name="T22" fmla="*/ 56664 w 181"/>
                    <a:gd name="T23" fmla="*/ 784497 h 339"/>
                    <a:gd name="T24" fmla="*/ 31412 w 181"/>
                    <a:gd name="T25" fmla="*/ 213995 h 339"/>
                    <a:gd name="T26" fmla="*/ 25464 w 181"/>
                    <a:gd name="T27" fmla="*/ 151333 h 339"/>
                    <a:gd name="T28" fmla="*/ 2938 w 181"/>
                    <a:gd name="T29" fmla="*/ 62697 h 339"/>
                    <a:gd name="T30" fmla="*/ 35515 w 181"/>
                    <a:gd name="T31" fmla="*/ 51440 h 339"/>
                    <a:gd name="T32" fmla="*/ 61981 w 181"/>
                    <a:gd name="T33" fmla="*/ 31198 h 339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0" t="0" r="r" b="b"/>
                  <a:pathLst>
                    <a:path w="181" h="339">
                      <a:moveTo>
                        <a:pt x="37" y="5"/>
                      </a:moveTo>
                      <a:cubicBezTo>
                        <a:pt x="41" y="13"/>
                        <a:pt x="36" y="30"/>
                        <a:pt x="44" y="44"/>
                      </a:cubicBezTo>
                      <a:cubicBezTo>
                        <a:pt x="75" y="108"/>
                        <a:pt x="106" y="158"/>
                        <a:pt x="124" y="216"/>
                      </a:cubicBezTo>
                      <a:cubicBezTo>
                        <a:pt x="126" y="223"/>
                        <a:pt x="138" y="248"/>
                        <a:pt x="142" y="254"/>
                      </a:cubicBezTo>
                      <a:cubicBezTo>
                        <a:pt x="145" y="261"/>
                        <a:pt x="157" y="285"/>
                        <a:pt x="161" y="290"/>
                      </a:cubicBezTo>
                      <a:cubicBezTo>
                        <a:pt x="168" y="298"/>
                        <a:pt x="174" y="304"/>
                        <a:pt x="176" y="314"/>
                      </a:cubicBezTo>
                      <a:cubicBezTo>
                        <a:pt x="178" y="322"/>
                        <a:pt x="181" y="332"/>
                        <a:pt x="174" y="337"/>
                      </a:cubicBezTo>
                      <a:cubicBezTo>
                        <a:pt x="172" y="339"/>
                        <a:pt x="167" y="332"/>
                        <a:pt x="165" y="328"/>
                      </a:cubicBezTo>
                      <a:cubicBezTo>
                        <a:pt x="150" y="306"/>
                        <a:pt x="138" y="293"/>
                        <a:pt x="121" y="272"/>
                      </a:cubicBezTo>
                      <a:cubicBezTo>
                        <a:pt x="113" y="261"/>
                        <a:pt x="102" y="247"/>
                        <a:pt x="90" y="239"/>
                      </a:cubicBezTo>
                      <a:cubicBezTo>
                        <a:pt x="79" y="232"/>
                        <a:pt x="74" y="222"/>
                        <a:pt x="67" y="212"/>
                      </a:cubicBezTo>
                      <a:cubicBezTo>
                        <a:pt x="49" y="182"/>
                        <a:pt x="44" y="152"/>
                        <a:pt x="34" y="120"/>
                      </a:cubicBezTo>
                      <a:cubicBezTo>
                        <a:pt x="25" y="91"/>
                        <a:pt x="28" y="62"/>
                        <a:pt x="19" y="33"/>
                      </a:cubicBezTo>
                      <a:cubicBezTo>
                        <a:pt x="18" y="30"/>
                        <a:pt x="18" y="26"/>
                        <a:pt x="15" y="23"/>
                      </a:cubicBezTo>
                      <a:cubicBezTo>
                        <a:pt x="10" y="19"/>
                        <a:pt x="5" y="15"/>
                        <a:pt x="2" y="10"/>
                      </a:cubicBezTo>
                      <a:cubicBezTo>
                        <a:pt x="0" y="4"/>
                        <a:pt x="17" y="8"/>
                        <a:pt x="21" y="8"/>
                      </a:cubicBezTo>
                      <a:cubicBezTo>
                        <a:pt x="28" y="8"/>
                        <a:pt x="34" y="0"/>
                        <a:pt x="37" y="5"/>
                      </a:cubicBezTo>
                      <a:close/>
                    </a:path>
                  </a:pathLst>
                </a:custGeom>
                <a:solidFill>
                  <a:srgbClr val="E6457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246" name="Freeform 591"/>
                <p:cNvSpPr>
                  <a:spLocks noChangeArrowheads="1"/>
                </p:cNvSpPr>
                <p:nvPr/>
              </p:nvSpPr>
              <p:spPr bwMode="auto">
                <a:xfrm>
                  <a:off x="857" y="3299"/>
                  <a:ext cx="170" cy="49"/>
                </a:xfrm>
                <a:custGeom>
                  <a:avLst/>
                  <a:gdLst>
                    <a:gd name="T0" fmla="*/ 42933 w 123"/>
                    <a:gd name="T1" fmla="*/ 36507 h 29"/>
                    <a:gd name="T2" fmla="*/ 0 w 123"/>
                    <a:gd name="T3" fmla="*/ 159770 h 29"/>
                    <a:gd name="T4" fmla="*/ 93271 w 123"/>
                    <a:gd name="T5" fmla="*/ 148271 h 29"/>
                    <a:gd name="T6" fmla="*/ 212304 w 123"/>
                    <a:gd name="T7" fmla="*/ 119677 h 29"/>
                    <a:gd name="T8" fmla="*/ 188052 w 123"/>
                    <a:gd name="T9" fmla="*/ 47369 h 29"/>
                    <a:gd name="T10" fmla="*/ 158779 w 123"/>
                    <a:gd name="T11" fmla="*/ 26382 h 29"/>
                    <a:gd name="T12" fmla="*/ 103281 w 123"/>
                    <a:gd name="T13" fmla="*/ 17290 h 29"/>
                    <a:gd name="T14" fmla="*/ 42933 w 123"/>
                    <a:gd name="T15" fmla="*/ 36507 h 29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123" h="29">
                      <a:moveTo>
                        <a:pt x="25" y="6"/>
                      </a:moveTo>
                      <a:cubicBezTo>
                        <a:pt x="15" y="12"/>
                        <a:pt x="7" y="19"/>
                        <a:pt x="0" y="27"/>
                      </a:cubicBezTo>
                      <a:cubicBezTo>
                        <a:pt x="18" y="29"/>
                        <a:pt x="36" y="26"/>
                        <a:pt x="54" y="25"/>
                      </a:cubicBezTo>
                      <a:cubicBezTo>
                        <a:pt x="77" y="24"/>
                        <a:pt x="100" y="19"/>
                        <a:pt x="123" y="20"/>
                      </a:cubicBezTo>
                      <a:cubicBezTo>
                        <a:pt x="119" y="15"/>
                        <a:pt x="115" y="10"/>
                        <a:pt x="109" y="8"/>
                      </a:cubicBezTo>
                      <a:cubicBezTo>
                        <a:pt x="104" y="6"/>
                        <a:pt x="98" y="5"/>
                        <a:pt x="92" y="4"/>
                      </a:cubicBezTo>
                      <a:cubicBezTo>
                        <a:pt x="82" y="3"/>
                        <a:pt x="71" y="4"/>
                        <a:pt x="60" y="3"/>
                      </a:cubicBezTo>
                      <a:cubicBezTo>
                        <a:pt x="48" y="2"/>
                        <a:pt x="36" y="0"/>
                        <a:pt x="25" y="6"/>
                      </a:cubicBezTo>
                      <a:close/>
                    </a:path>
                  </a:pathLst>
                </a:custGeom>
                <a:solidFill>
                  <a:srgbClr val="C5975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247" name="Freeform 592"/>
                <p:cNvSpPr>
                  <a:spLocks noChangeArrowheads="1"/>
                </p:cNvSpPr>
                <p:nvPr/>
              </p:nvSpPr>
              <p:spPr bwMode="auto">
                <a:xfrm>
                  <a:off x="855" y="3299"/>
                  <a:ext cx="173" cy="49"/>
                </a:xfrm>
                <a:custGeom>
                  <a:avLst/>
                  <a:gdLst>
                    <a:gd name="T0" fmla="*/ 20561 w 126"/>
                    <a:gd name="T1" fmla="*/ 93433 h 29"/>
                    <a:gd name="T2" fmla="*/ 39156 w 126"/>
                    <a:gd name="T3" fmla="*/ 36507 h 29"/>
                    <a:gd name="T4" fmla="*/ 20561 w 126"/>
                    <a:gd name="T5" fmla="*/ 93433 h 29"/>
                    <a:gd name="T6" fmla="*/ 0 w 126"/>
                    <a:gd name="T7" fmla="*/ 159770 h 29"/>
                    <a:gd name="T8" fmla="*/ 20561 w 126"/>
                    <a:gd name="T9" fmla="*/ 93433 h 29"/>
                    <a:gd name="T10" fmla="*/ 0 w 126"/>
                    <a:gd name="T11" fmla="*/ 165541 h 29"/>
                    <a:gd name="T12" fmla="*/ 1714 w 126"/>
                    <a:gd name="T13" fmla="*/ 159770 h 29"/>
                    <a:gd name="T14" fmla="*/ 1714 w 126"/>
                    <a:gd name="T15" fmla="*/ 154644 h 29"/>
                    <a:gd name="T16" fmla="*/ 59652 w 126"/>
                    <a:gd name="T17" fmla="*/ 159770 h 29"/>
                    <a:gd name="T18" fmla="*/ 1714 w 126"/>
                    <a:gd name="T19" fmla="*/ 154644 h 29"/>
                    <a:gd name="T20" fmla="*/ 86460 w 126"/>
                    <a:gd name="T21" fmla="*/ 142556 h 29"/>
                    <a:gd name="T22" fmla="*/ 59652 w 126"/>
                    <a:gd name="T23" fmla="*/ 159770 h 29"/>
                    <a:gd name="T24" fmla="*/ 86460 w 126"/>
                    <a:gd name="T25" fmla="*/ 142556 h 29"/>
                    <a:gd name="T26" fmla="*/ 86460 w 126"/>
                    <a:gd name="T27" fmla="*/ 148271 h 29"/>
                    <a:gd name="T28" fmla="*/ 86460 w 126"/>
                    <a:gd name="T29" fmla="*/ 142556 h 29"/>
                    <a:gd name="T30" fmla="*/ 130040 w 126"/>
                    <a:gd name="T31" fmla="*/ 136423 h 29"/>
                    <a:gd name="T32" fmla="*/ 86460 w 126"/>
                    <a:gd name="T33" fmla="*/ 142556 h 29"/>
                    <a:gd name="T34" fmla="*/ 195647 w 126"/>
                    <a:gd name="T35" fmla="*/ 110164 h 29"/>
                    <a:gd name="T36" fmla="*/ 130040 w 126"/>
                    <a:gd name="T37" fmla="*/ 136423 h 29"/>
                    <a:gd name="T38" fmla="*/ 196929 w 126"/>
                    <a:gd name="T39" fmla="*/ 110164 h 29"/>
                    <a:gd name="T40" fmla="*/ 195647 w 126"/>
                    <a:gd name="T41" fmla="*/ 119677 h 29"/>
                    <a:gd name="T42" fmla="*/ 196929 w 126"/>
                    <a:gd name="T43" fmla="*/ 110164 h 29"/>
                    <a:gd name="T44" fmla="*/ 184185 w 126"/>
                    <a:gd name="T45" fmla="*/ 82425 h 29"/>
                    <a:gd name="T46" fmla="*/ 196929 w 126"/>
                    <a:gd name="T47" fmla="*/ 110164 h 29"/>
                    <a:gd name="T48" fmla="*/ 184185 w 126"/>
                    <a:gd name="T49" fmla="*/ 82425 h 29"/>
                    <a:gd name="T50" fmla="*/ 173610 w 126"/>
                    <a:gd name="T51" fmla="*/ 43669 h 29"/>
                    <a:gd name="T52" fmla="*/ 184185 w 126"/>
                    <a:gd name="T53" fmla="*/ 82425 h 29"/>
                    <a:gd name="T54" fmla="*/ 173610 w 126"/>
                    <a:gd name="T55" fmla="*/ 43669 h 29"/>
                    <a:gd name="T56" fmla="*/ 173610 w 126"/>
                    <a:gd name="T57" fmla="*/ 43669 h 29"/>
                    <a:gd name="T58" fmla="*/ 161005 w 126"/>
                    <a:gd name="T59" fmla="*/ 36507 h 29"/>
                    <a:gd name="T60" fmla="*/ 173610 w 126"/>
                    <a:gd name="T61" fmla="*/ 43669 h 29"/>
                    <a:gd name="T62" fmla="*/ 161005 w 126"/>
                    <a:gd name="T63" fmla="*/ 36507 h 29"/>
                    <a:gd name="T64" fmla="*/ 161005 w 126"/>
                    <a:gd name="T65" fmla="*/ 28614 h 29"/>
                    <a:gd name="T66" fmla="*/ 161005 w 126"/>
                    <a:gd name="T67" fmla="*/ 36507 h 29"/>
                    <a:gd name="T68" fmla="*/ 147789 w 126"/>
                    <a:gd name="T69" fmla="*/ 17290 h 29"/>
                    <a:gd name="T70" fmla="*/ 161005 w 126"/>
                    <a:gd name="T71" fmla="*/ 36507 h 29"/>
                    <a:gd name="T72" fmla="*/ 147789 w 126"/>
                    <a:gd name="T73" fmla="*/ 17290 h 29"/>
                    <a:gd name="T74" fmla="*/ 147789 w 126"/>
                    <a:gd name="T75" fmla="*/ 17290 h 29"/>
                    <a:gd name="T76" fmla="*/ 122097 w 126"/>
                    <a:gd name="T77" fmla="*/ 26382 h 29"/>
                    <a:gd name="T78" fmla="*/ 147789 w 126"/>
                    <a:gd name="T79" fmla="*/ 17290 h 29"/>
                    <a:gd name="T80" fmla="*/ 122097 w 126"/>
                    <a:gd name="T81" fmla="*/ 26382 h 29"/>
                    <a:gd name="T82" fmla="*/ 95659 w 126"/>
                    <a:gd name="T83" fmla="*/ 10449 h 29"/>
                    <a:gd name="T84" fmla="*/ 122097 w 126"/>
                    <a:gd name="T85" fmla="*/ 26382 h 29"/>
                    <a:gd name="T86" fmla="*/ 95659 w 126"/>
                    <a:gd name="T87" fmla="*/ 26382 h 29"/>
                    <a:gd name="T88" fmla="*/ 95659 w 126"/>
                    <a:gd name="T89" fmla="*/ 26382 h 29"/>
                    <a:gd name="T90" fmla="*/ 95659 w 126"/>
                    <a:gd name="T91" fmla="*/ 26382 h 29"/>
                    <a:gd name="T92" fmla="*/ 95659 w 126"/>
                    <a:gd name="T93" fmla="*/ 10449 h 29"/>
                    <a:gd name="T94" fmla="*/ 95659 w 126"/>
                    <a:gd name="T95" fmla="*/ 26382 h 29"/>
                    <a:gd name="T96" fmla="*/ 89957 w 126"/>
                    <a:gd name="T97" fmla="*/ 10449 h 29"/>
                    <a:gd name="T98" fmla="*/ 95659 w 126"/>
                    <a:gd name="T99" fmla="*/ 26382 h 29"/>
                    <a:gd name="T100" fmla="*/ 41538 w 126"/>
                    <a:gd name="T101" fmla="*/ 43669 h 29"/>
                    <a:gd name="T102" fmla="*/ 89957 w 126"/>
                    <a:gd name="T103" fmla="*/ 10449 h 29"/>
                    <a:gd name="T104" fmla="*/ 39156 w 126"/>
                    <a:gd name="T105" fmla="*/ 36507 h 29"/>
                    <a:gd name="T106" fmla="*/ 41538 w 126"/>
                    <a:gd name="T107" fmla="*/ 36507 h 29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</a:gdLst>
                  <a:ahLst/>
                  <a:cxnLst>
                    <a:cxn ang="T108">
                      <a:pos x="T0" y="T1"/>
                    </a:cxn>
                    <a:cxn ang="T109">
                      <a:pos x="T2" y="T3"/>
                    </a:cxn>
                    <a:cxn ang="T110">
                      <a:pos x="T4" y="T5"/>
                    </a:cxn>
                    <a:cxn ang="T111">
                      <a:pos x="T6" y="T7"/>
                    </a:cxn>
                    <a:cxn ang="T112">
                      <a:pos x="T8" y="T9"/>
                    </a:cxn>
                    <a:cxn ang="T113">
                      <a:pos x="T10" y="T11"/>
                    </a:cxn>
                    <a:cxn ang="T114">
                      <a:pos x="T12" y="T13"/>
                    </a:cxn>
                    <a:cxn ang="T115">
                      <a:pos x="T14" y="T15"/>
                    </a:cxn>
                    <a:cxn ang="T116">
                      <a:pos x="T16" y="T17"/>
                    </a:cxn>
                    <a:cxn ang="T117">
                      <a:pos x="T18" y="T19"/>
                    </a:cxn>
                    <a:cxn ang="T118">
                      <a:pos x="T20" y="T21"/>
                    </a:cxn>
                    <a:cxn ang="T119">
                      <a:pos x="T22" y="T23"/>
                    </a:cxn>
                    <a:cxn ang="T120">
                      <a:pos x="T24" y="T25"/>
                    </a:cxn>
                    <a:cxn ang="T121">
                      <a:pos x="T26" y="T27"/>
                    </a:cxn>
                    <a:cxn ang="T122">
                      <a:pos x="T28" y="T29"/>
                    </a:cxn>
                    <a:cxn ang="T123">
                      <a:pos x="T30" y="T31"/>
                    </a:cxn>
                    <a:cxn ang="T124">
                      <a:pos x="T32" y="T33"/>
                    </a:cxn>
                    <a:cxn ang="T125">
                      <a:pos x="T34" y="T35"/>
                    </a:cxn>
                    <a:cxn ang="T126">
                      <a:pos x="T36" y="T37"/>
                    </a:cxn>
                    <a:cxn ang="T127">
                      <a:pos x="T38" y="T39"/>
                    </a:cxn>
                    <a:cxn ang="T128">
                      <a:pos x="T40" y="T41"/>
                    </a:cxn>
                    <a:cxn ang="T129">
                      <a:pos x="T42" y="T43"/>
                    </a:cxn>
                    <a:cxn ang="T130">
                      <a:pos x="T44" y="T45"/>
                    </a:cxn>
                    <a:cxn ang="T131">
                      <a:pos x="T46" y="T47"/>
                    </a:cxn>
                    <a:cxn ang="T132">
                      <a:pos x="T48" y="T49"/>
                    </a:cxn>
                    <a:cxn ang="T133">
                      <a:pos x="T50" y="T51"/>
                    </a:cxn>
                    <a:cxn ang="T134">
                      <a:pos x="T52" y="T53"/>
                    </a:cxn>
                    <a:cxn ang="T135">
                      <a:pos x="T54" y="T55"/>
                    </a:cxn>
                    <a:cxn ang="T136">
                      <a:pos x="T56" y="T57"/>
                    </a:cxn>
                    <a:cxn ang="T137">
                      <a:pos x="T58" y="T59"/>
                    </a:cxn>
                    <a:cxn ang="T138">
                      <a:pos x="T60" y="T61"/>
                    </a:cxn>
                    <a:cxn ang="T139">
                      <a:pos x="T62" y="T63"/>
                    </a:cxn>
                    <a:cxn ang="T140">
                      <a:pos x="T64" y="T65"/>
                    </a:cxn>
                    <a:cxn ang="T141">
                      <a:pos x="T66" y="T67"/>
                    </a:cxn>
                    <a:cxn ang="T142">
                      <a:pos x="T68" y="T69"/>
                    </a:cxn>
                    <a:cxn ang="T143">
                      <a:pos x="T70" y="T71"/>
                    </a:cxn>
                    <a:cxn ang="T144">
                      <a:pos x="T72" y="T73"/>
                    </a:cxn>
                    <a:cxn ang="T145">
                      <a:pos x="T74" y="T75"/>
                    </a:cxn>
                    <a:cxn ang="T146">
                      <a:pos x="T76" y="T77"/>
                    </a:cxn>
                    <a:cxn ang="T147">
                      <a:pos x="T78" y="T79"/>
                    </a:cxn>
                    <a:cxn ang="T148">
                      <a:pos x="T80" y="T81"/>
                    </a:cxn>
                    <a:cxn ang="T149">
                      <a:pos x="T82" y="T83"/>
                    </a:cxn>
                    <a:cxn ang="T150">
                      <a:pos x="T84" y="T85"/>
                    </a:cxn>
                    <a:cxn ang="T151">
                      <a:pos x="T86" y="T87"/>
                    </a:cxn>
                    <a:cxn ang="T152">
                      <a:pos x="T88" y="T89"/>
                    </a:cxn>
                    <a:cxn ang="T153">
                      <a:pos x="T90" y="T91"/>
                    </a:cxn>
                    <a:cxn ang="T154">
                      <a:pos x="T92" y="T93"/>
                    </a:cxn>
                    <a:cxn ang="T155">
                      <a:pos x="T94" y="T95"/>
                    </a:cxn>
                    <a:cxn ang="T156">
                      <a:pos x="T96" y="T97"/>
                    </a:cxn>
                    <a:cxn ang="T157">
                      <a:pos x="T98" y="T99"/>
                    </a:cxn>
                    <a:cxn ang="T158">
                      <a:pos x="T100" y="T101"/>
                    </a:cxn>
                    <a:cxn ang="T159">
                      <a:pos x="T102" y="T103"/>
                    </a:cxn>
                    <a:cxn ang="T160">
                      <a:pos x="T104" y="T105"/>
                    </a:cxn>
                    <a:cxn ang="T161">
                      <a:pos x="T106" y="T107"/>
                    </a:cxn>
                  </a:cxnLst>
                  <a:rect l="0" t="0" r="r" b="b"/>
                  <a:pathLst>
                    <a:path w="126" h="29">
                      <a:moveTo>
                        <a:pt x="26" y="7"/>
                      </a:moveTo>
                      <a:cubicBezTo>
                        <a:pt x="22" y="10"/>
                        <a:pt x="17" y="13"/>
                        <a:pt x="13" y="16"/>
                      </a:cubicBezTo>
                      <a:lnTo>
                        <a:pt x="11" y="15"/>
                      </a:lnTo>
                      <a:cubicBezTo>
                        <a:pt x="16" y="12"/>
                        <a:pt x="20" y="9"/>
                        <a:pt x="25" y="6"/>
                      </a:cubicBezTo>
                      <a:lnTo>
                        <a:pt x="26" y="7"/>
                      </a:lnTo>
                      <a:close/>
                      <a:moveTo>
                        <a:pt x="13" y="16"/>
                      </a:moveTo>
                      <a:cubicBezTo>
                        <a:pt x="9" y="20"/>
                        <a:pt x="5" y="23"/>
                        <a:pt x="2" y="27"/>
                      </a:cubicBezTo>
                      <a:lnTo>
                        <a:pt x="0" y="27"/>
                      </a:lnTo>
                      <a:cubicBezTo>
                        <a:pt x="4" y="22"/>
                        <a:pt x="7" y="19"/>
                        <a:pt x="11" y="15"/>
                      </a:cubicBezTo>
                      <a:lnTo>
                        <a:pt x="13" y="16"/>
                      </a:lnTo>
                      <a:close/>
                      <a:moveTo>
                        <a:pt x="1" y="28"/>
                      </a:moveTo>
                      <a:lnTo>
                        <a:pt x="0" y="28"/>
                      </a:lnTo>
                      <a:lnTo>
                        <a:pt x="0" y="27"/>
                      </a:lnTo>
                      <a:lnTo>
                        <a:pt x="1" y="27"/>
                      </a:lnTo>
                      <a:lnTo>
                        <a:pt x="1" y="28"/>
                      </a:lnTo>
                      <a:close/>
                      <a:moveTo>
                        <a:pt x="1" y="26"/>
                      </a:moveTo>
                      <a:cubicBezTo>
                        <a:pt x="14" y="27"/>
                        <a:pt x="26" y="26"/>
                        <a:pt x="38" y="25"/>
                      </a:cubicBezTo>
                      <a:lnTo>
                        <a:pt x="38" y="27"/>
                      </a:lnTo>
                      <a:cubicBezTo>
                        <a:pt x="26" y="28"/>
                        <a:pt x="14" y="29"/>
                        <a:pt x="1" y="28"/>
                      </a:cubicBezTo>
                      <a:lnTo>
                        <a:pt x="1" y="26"/>
                      </a:lnTo>
                      <a:close/>
                      <a:moveTo>
                        <a:pt x="38" y="25"/>
                      </a:moveTo>
                      <a:cubicBezTo>
                        <a:pt x="44" y="25"/>
                        <a:pt x="49" y="24"/>
                        <a:pt x="55" y="24"/>
                      </a:cubicBezTo>
                      <a:lnTo>
                        <a:pt x="55" y="26"/>
                      </a:lnTo>
                      <a:cubicBezTo>
                        <a:pt x="49" y="26"/>
                        <a:pt x="44" y="26"/>
                        <a:pt x="38" y="27"/>
                      </a:cubicBezTo>
                      <a:lnTo>
                        <a:pt x="38" y="25"/>
                      </a:lnTo>
                      <a:close/>
                      <a:moveTo>
                        <a:pt x="55" y="24"/>
                      </a:moveTo>
                      <a:lnTo>
                        <a:pt x="55" y="24"/>
                      </a:lnTo>
                      <a:lnTo>
                        <a:pt x="55" y="25"/>
                      </a:lnTo>
                      <a:lnTo>
                        <a:pt x="55" y="24"/>
                      </a:lnTo>
                      <a:close/>
                      <a:moveTo>
                        <a:pt x="55" y="24"/>
                      </a:moveTo>
                      <a:cubicBezTo>
                        <a:pt x="64" y="23"/>
                        <a:pt x="74" y="22"/>
                        <a:pt x="83" y="21"/>
                      </a:cubicBezTo>
                      <a:lnTo>
                        <a:pt x="83" y="23"/>
                      </a:lnTo>
                      <a:cubicBezTo>
                        <a:pt x="74" y="24"/>
                        <a:pt x="65" y="25"/>
                        <a:pt x="55" y="26"/>
                      </a:cubicBezTo>
                      <a:lnTo>
                        <a:pt x="55" y="24"/>
                      </a:lnTo>
                      <a:close/>
                      <a:moveTo>
                        <a:pt x="83" y="21"/>
                      </a:moveTo>
                      <a:cubicBezTo>
                        <a:pt x="97" y="20"/>
                        <a:pt x="110" y="18"/>
                        <a:pt x="124" y="19"/>
                      </a:cubicBezTo>
                      <a:lnTo>
                        <a:pt x="124" y="20"/>
                      </a:lnTo>
                      <a:cubicBezTo>
                        <a:pt x="110" y="20"/>
                        <a:pt x="97" y="21"/>
                        <a:pt x="83" y="23"/>
                      </a:cubicBezTo>
                      <a:lnTo>
                        <a:pt x="83" y="21"/>
                      </a:lnTo>
                      <a:close/>
                      <a:moveTo>
                        <a:pt x="125" y="19"/>
                      </a:moveTo>
                      <a:lnTo>
                        <a:pt x="126" y="21"/>
                      </a:lnTo>
                      <a:lnTo>
                        <a:pt x="124" y="20"/>
                      </a:lnTo>
                      <a:lnTo>
                        <a:pt x="125" y="19"/>
                      </a:lnTo>
                      <a:close/>
                      <a:moveTo>
                        <a:pt x="123" y="20"/>
                      </a:moveTo>
                      <a:cubicBezTo>
                        <a:pt x="121" y="18"/>
                        <a:pt x="119" y="16"/>
                        <a:pt x="117" y="14"/>
                      </a:cubicBezTo>
                      <a:lnTo>
                        <a:pt x="119" y="12"/>
                      </a:lnTo>
                      <a:cubicBezTo>
                        <a:pt x="121" y="14"/>
                        <a:pt x="123" y="17"/>
                        <a:pt x="125" y="19"/>
                      </a:cubicBezTo>
                      <a:lnTo>
                        <a:pt x="123" y="20"/>
                      </a:lnTo>
                      <a:close/>
                      <a:moveTo>
                        <a:pt x="117" y="14"/>
                      </a:moveTo>
                      <a:cubicBezTo>
                        <a:pt x="115" y="12"/>
                        <a:pt x="112" y="10"/>
                        <a:pt x="109" y="9"/>
                      </a:cubicBezTo>
                      <a:lnTo>
                        <a:pt x="110" y="7"/>
                      </a:lnTo>
                      <a:cubicBezTo>
                        <a:pt x="113" y="8"/>
                        <a:pt x="116" y="10"/>
                        <a:pt x="119" y="12"/>
                      </a:cubicBezTo>
                      <a:lnTo>
                        <a:pt x="117" y="14"/>
                      </a:lnTo>
                      <a:close/>
                      <a:moveTo>
                        <a:pt x="110" y="7"/>
                      </a:moveTo>
                      <a:lnTo>
                        <a:pt x="110" y="7"/>
                      </a:lnTo>
                      <a:lnTo>
                        <a:pt x="110" y="8"/>
                      </a:lnTo>
                      <a:lnTo>
                        <a:pt x="110" y="7"/>
                      </a:lnTo>
                      <a:close/>
                      <a:moveTo>
                        <a:pt x="109" y="9"/>
                      </a:moveTo>
                      <a:cubicBezTo>
                        <a:pt x="107" y="8"/>
                        <a:pt x="104" y="7"/>
                        <a:pt x="102" y="6"/>
                      </a:cubicBezTo>
                      <a:lnTo>
                        <a:pt x="102" y="5"/>
                      </a:lnTo>
                      <a:cubicBezTo>
                        <a:pt x="105" y="5"/>
                        <a:pt x="107" y="6"/>
                        <a:pt x="110" y="7"/>
                      </a:cubicBezTo>
                      <a:lnTo>
                        <a:pt x="109" y="9"/>
                      </a:lnTo>
                      <a:close/>
                      <a:moveTo>
                        <a:pt x="102" y="6"/>
                      </a:moveTo>
                      <a:lnTo>
                        <a:pt x="102" y="6"/>
                      </a:lnTo>
                      <a:lnTo>
                        <a:pt x="102" y="5"/>
                      </a:lnTo>
                      <a:lnTo>
                        <a:pt x="102" y="6"/>
                      </a:lnTo>
                      <a:close/>
                      <a:moveTo>
                        <a:pt x="102" y="6"/>
                      </a:moveTo>
                      <a:cubicBezTo>
                        <a:pt x="99" y="6"/>
                        <a:pt x="96" y="5"/>
                        <a:pt x="93" y="5"/>
                      </a:cubicBezTo>
                      <a:lnTo>
                        <a:pt x="94" y="3"/>
                      </a:lnTo>
                      <a:cubicBezTo>
                        <a:pt x="97" y="4"/>
                        <a:pt x="99" y="4"/>
                        <a:pt x="102" y="5"/>
                      </a:cubicBezTo>
                      <a:lnTo>
                        <a:pt x="102" y="6"/>
                      </a:lnTo>
                      <a:close/>
                      <a:moveTo>
                        <a:pt x="94" y="3"/>
                      </a:moveTo>
                      <a:lnTo>
                        <a:pt x="94" y="3"/>
                      </a:lnTo>
                      <a:lnTo>
                        <a:pt x="93" y="4"/>
                      </a:lnTo>
                      <a:lnTo>
                        <a:pt x="94" y="3"/>
                      </a:lnTo>
                      <a:close/>
                      <a:moveTo>
                        <a:pt x="93" y="5"/>
                      </a:moveTo>
                      <a:cubicBezTo>
                        <a:pt x="88" y="4"/>
                        <a:pt x="82" y="4"/>
                        <a:pt x="77" y="4"/>
                      </a:cubicBezTo>
                      <a:lnTo>
                        <a:pt x="77" y="3"/>
                      </a:lnTo>
                      <a:cubicBezTo>
                        <a:pt x="82" y="3"/>
                        <a:pt x="88" y="2"/>
                        <a:pt x="94" y="3"/>
                      </a:cubicBezTo>
                      <a:lnTo>
                        <a:pt x="93" y="5"/>
                      </a:lnTo>
                      <a:close/>
                      <a:moveTo>
                        <a:pt x="77" y="4"/>
                      </a:moveTo>
                      <a:cubicBezTo>
                        <a:pt x="71" y="5"/>
                        <a:pt x="66" y="5"/>
                        <a:pt x="61" y="4"/>
                      </a:cubicBezTo>
                      <a:lnTo>
                        <a:pt x="61" y="2"/>
                      </a:lnTo>
                      <a:cubicBezTo>
                        <a:pt x="66" y="3"/>
                        <a:pt x="72" y="3"/>
                        <a:pt x="77" y="3"/>
                      </a:cubicBezTo>
                      <a:lnTo>
                        <a:pt x="77" y="4"/>
                      </a:lnTo>
                      <a:close/>
                      <a:moveTo>
                        <a:pt x="61" y="4"/>
                      </a:moveTo>
                      <a:lnTo>
                        <a:pt x="61" y="4"/>
                      </a:lnTo>
                      <a:lnTo>
                        <a:pt x="61" y="3"/>
                      </a:lnTo>
                      <a:lnTo>
                        <a:pt x="61" y="4"/>
                      </a:lnTo>
                      <a:close/>
                      <a:moveTo>
                        <a:pt x="61" y="4"/>
                      </a:moveTo>
                      <a:lnTo>
                        <a:pt x="61" y="4"/>
                      </a:lnTo>
                      <a:lnTo>
                        <a:pt x="61" y="2"/>
                      </a:lnTo>
                      <a:lnTo>
                        <a:pt x="61" y="4"/>
                      </a:lnTo>
                      <a:close/>
                      <a:moveTo>
                        <a:pt x="61" y="4"/>
                      </a:moveTo>
                      <a:cubicBezTo>
                        <a:pt x="60" y="4"/>
                        <a:pt x="59" y="4"/>
                        <a:pt x="57" y="4"/>
                      </a:cubicBezTo>
                      <a:lnTo>
                        <a:pt x="57" y="2"/>
                      </a:lnTo>
                      <a:cubicBezTo>
                        <a:pt x="59" y="2"/>
                        <a:pt x="60" y="2"/>
                        <a:pt x="61" y="2"/>
                      </a:cubicBezTo>
                      <a:lnTo>
                        <a:pt x="61" y="4"/>
                      </a:lnTo>
                      <a:close/>
                      <a:moveTo>
                        <a:pt x="57" y="4"/>
                      </a:moveTo>
                      <a:cubicBezTo>
                        <a:pt x="47" y="3"/>
                        <a:pt x="36" y="1"/>
                        <a:pt x="26" y="7"/>
                      </a:cubicBezTo>
                      <a:lnTo>
                        <a:pt x="25" y="6"/>
                      </a:lnTo>
                      <a:cubicBezTo>
                        <a:pt x="35" y="0"/>
                        <a:pt x="47" y="1"/>
                        <a:pt x="57" y="2"/>
                      </a:cubicBezTo>
                      <a:lnTo>
                        <a:pt x="57" y="4"/>
                      </a:lnTo>
                      <a:close/>
                      <a:moveTo>
                        <a:pt x="25" y="6"/>
                      </a:moveTo>
                      <a:lnTo>
                        <a:pt x="25" y="6"/>
                      </a:lnTo>
                      <a:lnTo>
                        <a:pt x="26" y="6"/>
                      </a:lnTo>
                      <a:lnTo>
                        <a:pt x="25" y="6"/>
                      </a:lnTo>
                      <a:close/>
                    </a:path>
                  </a:pathLst>
                </a:custGeom>
                <a:solidFill>
                  <a:srgbClr val="24211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248" name="Freeform 593"/>
                <p:cNvSpPr>
                  <a:spLocks noChangeArrowheads="1"/>
                </p:cNvSpPr>
                <p:nvPr/>
              </p:nvSpPr>
              <p:spPr bwMode="auto">
                <a:xfrm>
                  <a:off x="852" y="3334"/>
                  <a:ext cx="324" cy="391"/>
                </a:xfrm>
                <a:custGeom>
                  <a:avLst/>
                  <a:gdLst>
                    <a:gd name="T0" fmla="*/ 27395 w 234"/>
                    <a:gd name="T1" fmla="*/ 610913 h 226"/>
                    <a:gd name="T2" fmla="*/ 184256 w 234"/>
                    <a:gd name="T3" fmla="*/ 1479833 h 226"/>
                    <a:gd name="T4" fmla="*/ 254131 w 234"/>
                    <a:gd name="T5" fmla="*/ 1479833 h 226"/>
                    <a:gd name="T6" fmla="*/ 386608 w 234"/>
                    <a:gd name="T7" fmla="*/ 1155081 h 226"/>
                    <a:gd name="T8" fmla="*/ 381841 w 234"/>
                    <a:gd name="T9" fmla="*/ 764820 h 226"/>
                    <a:gd name="T10" fmla="*/ 314052 w 234"/>
                    <a:gd name="T11" fmla="*/ 458008 h 226"/>
                    <a:gd name="T12" fmla="*/ 250956 w 234"/>
                    <a:gd name="T13" fmla="*/ 265596 h 226"/>
                    <a:gd name="T14" fmla="*/ 219910 w 234"/>
                    <a:gd name="T15" fmla="*/ 40977 h 226"/>
                    <a:gd name="T16" fmla="*/ 210111 w 234"/>
                    <a:gd name="T17" fmla="*/ 7007 h 226"/>
                    <a:gd name="T18" fmla="*/ 117832 w 234"/>
                    <a:gd name="T19" fmla="*/ 0 h 226"/>
                    <a:gd name="T20" fmla="*/ 34323 w 234"/>
                    <a:gd name="T21" fmla="*/ 48377 h 226"/>
                    <a:gd name="T22" fmla="*/ 5005 w 234"/>
                    <a:gd name="T23" fmla="*/ 85690 h 226"/>
                    <a:gd name="T24" fmla="*/ 27395 w 234"/>
                    <a:gd name="T25" fmla="*/ 610913 h 22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0" t="0" r="r" b="b"/>
                  <a:pathLst>
                    <a:path w="234" h="226">
                      <a:moveTo>
                        <a:pt x="16" y="92"/>
                      </a:moveTo>
                      <a:cubicBezTo>
                        <a:pt x="15" y="143"/>
                        <a:pt x="33" y="207"/>
                        <a:pt x="106" y="223"/>
                      </a:cubicBezTo>
                      <a:cubicBezTo>
                        <a:pt x="119" y="226"/>
                        <a:pt x="134" y="226"/>
                        <a:pt x="147" y="223"/>
                      </a:cubicBezTo>
                      <a:cubicBezTo>
                        <a:pt x="179" y="215"/>
                        <a:pt x="209" y="198"/>
                        <a:pt x="223" y="174"/>
                      </a:cubicBezTo>
                      <a:cubicBezTo>
                        <a:pt x="234" y="155"/>
                        <a:pt x="230" y="133"/>
                        <a:pt x="220" y="115"/>
                      </a:cubicBezTo>
                      <a:cubicBezTo>
                        <a:pt x="210" y="99"/>
                        <a:pt x="196" y="84"/>
                        <a:pt x="181" y="69"/>
                      </a:cubicBezTo>
                      <a:cubicBezTo>
                        <a:pt x="169" y="59"/>
                        <a:pt x="153" y="52"/>
                        <a:pt x="145" y="40"/>
                      </a:cubicBezTo>
                      <a:cubicBezTo>
                        <a:pt x="138" y="29"/>
                        <a:pt x="134" y="17"/>
                        <a:pt x="127" y="6"/>
                      </a:cubicBezTo>
                      <a:cubicBezTo>
                        <a:pt x="126" y="4"/>
                        <a:pt x="124" y="1"/>
                        <a:pt x="121" y="1"/>
                      </a:cubicBezTo>
                      <a:cubicBezTo>
                        <a:pt x="104" y="0"/>
                        <a:pt x="86" y="1"/>
                        <a:pt x="68" y="0"/>
                      </a:cubicBezTo>
                      <a:cubicBezTo>
                        <a:pt x="59" y="12"/>
                        <a:pt x="37" y="9"/>
                        <a:pt x="20" y="7"/>
                      </a:cubicBezTo>
                      <a:cubicBezTo>
                        <a:pt x="13" y="7"/>
                        <a:pt x="0" y="6"/>
                        <a:pt x="3" y="13"/>
                      </a:cubicBezTo>
                      <a:cubicBezTo>
                        <a:pt x="14" y="38"/>
                        <a:pt x="17" y="65"/>
                        <a:pt x="16" y="92"/>
                      </a:cubicBezTo>
                      <a:close/>
                    </a:path>
                  </a:pathLst>
                </a:custGeom>
                <a:solidFill>
                  <a:srgbClr val="F0BF76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249" name="Freeform 595"/>
                <p:cNvSpPr>
                  <a:spLocks noChangeArrowheads="1"/>
                </p:cNvSpPr>
                <p:nvPr/>
              </p:nvSpPr>
              <p:spPr bwMode="auto">
                <a:xfrm>
                  <a:off x="781" y="3003"/>
                  <a:ext cx="292" cy="340"/>
                </a:xfrm>
                <a:custGeom>
                  <a:avLst/>
                  <a:gdLst>
                    <a:gd name="T0" fmla="*/ 162353 w 212"/>
                    <a:gd name="T1" fmla="*/ 30994 h 197"/>
                    <a:gd name="T2" fmla="*/ 94609 w 212"/>
                    <a:gd name="T3" fmla="*/ 209312 h 197"/>
                    <a:gd name="T4" fmla="*/ 76917 w 212"/>
                    <a:gd name="T5" fmla="*/ 308523 h 197"/>
                    <a:gd name="T6" fmla="*/ 34906 w 212"/>
                    <a:gd name="T7" fmla="*/ 508992 h 197"/>
                    <a:gd name="T8" fmla="*/ 26294 w 212"/>
                    <a:gd name="T9" fmla="*/ 680509 h 197"/>
                    <a:gd name="T10" fmla="*/ 12885 w 212"/>
                    <a:gd name="T11" fmla="*/ 832242 h 197"/>
                    <a:gd name="T12" fmla="*/ 80726 w 212"/>
                    <a:gd name="T13" fmla="*/ 1201020 h 197"/>
                    <a:gd name="T14" fmla="*/ 129530 w 212"/>
                    <a:gd name="T15" fmla="*/ 1222723 h 197"/>
                    <a:gd name="T16" fmla="*/ 142559 w 212"/>
                    <a:gd name="T17" fmla="*/ 1144592 h 197"/>
                    <a:gd name="T18" fmla="*/ 170949 w 212"/>
                    <a:gd name="T19" fmla="*/ 1093110 h 197"/>
                    <a:gd name="T20" fmla="*/ 246820 w 212"/>
                    <a:gd name="T21" fmla="*/ 1144592 h 197"/>
                    <a:gd name="T22" fmla="*/ 274804 w 212"/>
                    <a:gd name="T23" fmla="*/ 1140722 h 197"/>
                    <a:gd name="T24" fmla="*/ 308750 w 212"/>
                    <a:gd name="T25" fmla="*/ 1013478 h 197"/>
                    <a:gd name="T26" fmla="*/ 328456 w 212"/>
                    <a:gd name="T27" fmla="*/ 879780 h 197"/>
                    <a:gd name="T28" fmla="*/ 338544 w 212"/>
                    <a:gd name="T29" fmla="*/ 624932 h 197"/>
                    <a:gd name="T30" fmla="*/ 291920 w 212"/>
                    <a:gd name="T31" fmla="*/ 363981 h 197"/>
                    <a:gd name="T32" fmla="*/ 201839 w 212"/>
                    <a:gd name="T33" fmla="*/ 47629 h 197"/>
                    <a:gd name="T34" fmla="*/ 162353 w 212"/>
                    <a:gd name="T35" fmla="*/ 30994 h 197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0" t="0" r="r" b="b"/>
                  <a:pathLst>
                    <a:path w="212" h="197">
                      <a:moveTo>
                        <a:pt x="99" y="5"/>
                      </a:moveTo>
                      <a:cubicBezTo>
                        <a:pt x="85" y="8"/>
                        <a:pt x="67" y="21"/>
                        <a:pt x="58" y="32"/>
                      </a:cubicBezTo>
                      <a:cubicBezTo>
                        <a:pt x="54" y="37"/>
                        <a:pt x="50" y="42"/>
                        <a:pt x="47" y="47"/>
                      </a:cubicBezTo>
                      <a:cubicBezTo>
                        <a:pt x="39" y="58"/>
                        <a:pt x="28" y="66"/>
                        <a:pt x="21" y="78"/>
                      </a:cubicBezTo>
                      <a:cubicBezTo>
                        <a:pt x="16" y="87"/>
                        <a:pt x="22" y="96"/>
                        <a:pt x="16" y="104"/>
                      </a:cubicBezTo>
                      <a:cubicBezTo>
                        <a:pt x="12" y="112"/>
                        <a:pt x="10" y="120"/>
                        <a:pt x="8" y="128"/>
                      </a:cubicBezTo>
                      <a:cubicBezTo>
                        <a:pt x="0" y="153"/>
                        <a:pt x="29" y="168"/>
                        <a:pt x="49" y="184"/>
                      </a:cubicBezTo>
                      <a:cubicBezTo>
                        <a:pt x="56" y="189"/>
                        <a:pt x="69" y="197"/>
                        <a:pt x="79" y="188"/>
                      </a:cubicBezTo>
                      <a:cubicBezTo>
                        <a:pt x="83" y="185"/>
                        <a:pt x="84" y="180"/>
                        <a:pt x="87" y="176"/>
                      </a:cubicBezTo>
                      <a:cubicBezTo>
                        <a:pt x="90" y="171"/>
                        <a:pt x="98" y="170"/>
                        <a:pt x="104" y="168"/>
                      </a:cubicBezTo>
                      <a:cubicBezTo>
                        <a:pt x="120" y="165"/>
                        <a:pt x="137" y="165"/>
                        <a:pt x="150" y="176"/>
                      </a:cubicBezTo>
                      <a:cubicBezTo>
                        <a:pt x="153" y="179"/>
                        <a:pt x="161" y="178"/>
                        <a:pt x="167" y="175"/>
                      </a:cubicBezTo>
                      <a:cubicBezTo>
                        <a:pt x="176" y="170"/>
                        <a:pt x="182" y="163"/>
                        <a:pt x="188" y="156"/>
                      </a:cubicBezTo>
                      <a:cubicBezTo>
                        <a:pt x="193" y="150"/>
                        <a:pt x="197" y="142"/>
                        <a:pt x="200" y="135"/>
                      </a:cubicBezTo>
                      <a:cubicBezTo>
                        <a:pt x="206" y="122"/>
                        <a:pt x="212" y="109"/>
                        <a:pt x="206" y="96"/>
                      </a:cubicBezTo>
                      <a:cubicBezTo>
                        <a:pt x="199" y="82"/>
                        <a:pt x="189" y="69"/>
                        <a:pt x="178" y="56"/>
                      </a:cubicBezTo>
                      <a:cubicBezTo>
                        <a:pt x="162" y="38"/>
                        <a:pt x="145" y="21"/>
                        <a:pt x="123" y="7"/>
                      </a:cubicBezTo>
                      <a:cubicBezTo>
                        <a:pt x="117" y="3"/>
                        <a:pt x="106" y="0"/>
                        <a:pt x="99" y="5"/>
                      </a:cubicBezTo>
                      <a:close/>
                    </a:path>
                  </a:pathLst>
                </a:custGeom>
                <a:solidFill>
                  <a:srgbClr val="F0BF76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250" name="Freeform 597"/>
                <p:cNvSpPr>
                  <a:spLocks noChangeArrowheads="1"/>
                </p:cNvSpPr>
                <p:nvPr/>
              </p:nvSpPr>
              <p:spPr bwMode="auto">
                <a:xfrm>
                  <a:off x="898" y="3247"/>
                  <a:ext cx="233" cy="439"/>
                </a:xfrm>
                <a:custGeom>
                  <a:avLst/>
                  <a:gdLst>
                    <a:gd name="T0" fmla="*/ 18098 w 169"/>
                    <a:gd name="T1" fmla="*/ 0 h 254"/>
                    <a:gd name="T2" fmla="*/ 14981 w 169"/>
                    <a:gd name="T3" fmla="*/ 47720 h 254"/>
                    <a:gd name="T4" fmla="*/ 1763 w 169"/>
                    <a:gd name="T5" fmla="*/ 485534 h 254"/>
                    <a:gd name="T6" fmla="*/ 21271 w 169"/>
                    <a:gd name="T7" fmla="*/ 827617 h 254"/>
                    <a:gd name="T8" fmla="*/ 32670 w 169"/>
                    <a:gd name="T9" fmla="*/ 1243651 h 254"/>
                    <a:gd name="T10" fmla="*/ 40531 w 169"/>
                    <a:gd name="T11" fmla="*/ 1365259 h 254"/>
                    <a:gd name="T12" fmla="*/ 142615 w 169"/>
                    <a:gd name="T13" fmla="*/ 1666632 h 254"/>
                    <a:gd name="T14" fmla="*/ 154173 w 169"/>
                    <a:gd name="T15" fmla="*/ 1583921 h 254"/>
                    <a:gd name="T16" fmla="*/ 119380 w 169"/>
                    <a:gd name="T17" fmla="*/ 1188053 h 254"/>
                    <a:gd name="T18" fmla="*/ 144696 w 169"/>
                    <a:gd name="T19" fmla="*/ 1132210 h 254"/>
                    <a:gd name="T20" fmla="*/ 236324 w 169"/>
                    <a:gd name="T21" fmla="*/ 1507144 h 254"/>
                    <a:gd name="T22" fmla="*/ 251622 w 169"/>
                    <a:gd name="T23" fmla="*/ 1543775 h 254"/>
                    <a:gd name="T24" fmla="*/ 256752 w 169"/>
                    <a:gd name="T25" fmla="*/ 1524744 h 254"/>
                    <a:gd name="T26" fmla="*/ 266931 w 169"/>
                    <a:gd name="T27" fmla="*/ 1181021 h 254"/>
                    <a:gd name="T28" fmla="*/ 222759 w 169"/>
                    <a:gd name="T29" fmla="*/ 925179 h 254"/>
                    <a:gd name="T30" fmla="*/ 144696 w 169"/>
                    <a:gd name="T31" fmla="*/ 663951 h 254"/>
                    <a:gd name="T32" fmla="*/ 111424 w 169"/>
                    <a:gd name="T33" fmla="*/ 496777 h 254"/>
                    <a:gd name="T34" fmla="*/ 108271 w 169"/>
                    <a:gd name="T35" fmla="*/ 0 h 254"/>
                    <a:gd name="T36" fmla="*/ 108271 w 169"/>
                    <a:gd name="T37" fmla="*/ 0 h 254"/>
                    <a:gd name="T38" fmla="*/ 18098 w 169"/>
                    <a:gd name="T39" fmla="*/ 0 h 254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</a:gdLst>
                  <a:ahLst/>
                  <a:cxnLst>
                    <a:cxn ang="T40">
                      <a:pos x="T0" y="T1"/>
                    </a:cxn>
                    <a:cxn ang="T41">
                      <a:pos x="T2" y="T3"/>
                    </a:cxn>
                    <a:cxn ang="T42">
                      <a:pos x="T4" y="T5"/>
                    </a:cxn>
                    <a:cxn ang="T43">
                      <a:pos x="T6" y="T7"/>
                    </a:cxn>
                    <a:cxn ang="T44">
                      <a:pos x="T8" y="T9"/>
                    </a:cxn>
                    <a:cxn ang="T45">
                      <a:pos x="T10" y="T11"/>
                    </a:cxn>
                    <a:cxn ang="T46">
                      <a:pos x="T12" y="T13"/>
                    </a:cxn>
                    <a:cxn ang="T47">
                      <a:pos x="T14" y="T15"/>
                    </a:cxn>
                    <a:cxn ang="T48">
                      <a:pos x="T16" y="T17"/>
                    </a:cxn>
                    <a:cxn ang="T49">
                      <a:pos x="T18" y="T19"/>
                    </a:cxn>
                    <a:cxn ang="T50">
                      <a:pos x="T20" y="T21"/>
                    </a:cxn>
                    <a:cxn ang="T51">
                      <a:pos x="T22" y="T23"/>
                    </a:cxn>
                    <a:cxn ang="T52">
                      <a:pos x="T24" y="T25"/>
                    </a:cxn>
                    <a:cxn ang="T53">
                      <a:pos x="T26" y="T27"/>
                    </a:cxn>
                    <a:cxn ang="T54">
                      <a:pos x="T28" y="T29"/>
                    </a:cxn>
                    <a:cxn ang="T55">
                      <a:pos x="T30" y="T31"/>
                    </a:cxn>
                    <a:cxn ang="T56">
                      <a:pos x="T32" y="T33"/>
                    </a:cxn>
                    <a:cxn ang="T57">
                      <a:pos x="T34" y="T35"/>
                    </a:cxn>
                    <a:cxn ang="T58">
                      <a:pos x="T36" y="T37"/>
                    </a:cxn>
                    <a:cxn ang="T59">
                      <a:pos x="T38" y="T39"/>
                    </a:cxn>
                  </a:cxnLst>
                  <a:rect l="0" t="0" r="r" b="b"/>
                  <a:pathLst>
                    <a:path w="169" h="254">
                      <a:moveTo>
                        <a:pt x="11" y="0"/>
                      </a:moveTo>
                      <a:cubicBezTo>
                        <a:pt x="10" y="2"/>
                        <a:pt x="10" y="8"/>
                        <a:pt x="9" y="7"/>
                      </a:cubicBezTo>
                      <a:cubicBezTo>
                        <a:pt x="8" y="30"/>
                        <a:pt x="1" y="52"/>
                        <a:pt x="1" y="74"/>
                      </a:cubicBezTo>
                      <a:cubicBezTo>
                        <a:pt x="0" y="92"/>
                        <a:pt x="9" y="108"/>
                        <a:pt x="13" y="126"/>
                      </a:cubicBezTo>
                      <a:cubicBezTo>
                        <a:pt x="18" y="148"/>
                        <a:pt x="17" y="169"/>
                        <a:pt x="20" y="190"/>
                      </a:cubicBezTo>
                      <a:cubicBezTo>
                        <a:pt x="21" y="196"/>
                        <a:pt x="23" y="202"/>
                        <a:pt x="25" y="208"/>
                      </a:cubicBezTo>
                      <a:cubicBezTo>
                        <a:pt x="34" y="230"/>
                        <a:pt x="55" y="254"/>
                        <a:pt x="87" y="254"/>
                      </a:cubicBezTo>
                      <a:cubicBezTo>
                        <a:pt x="91" y="254"/>
                        <a:pt x="101" y="248"/>
                        <a:pt x="94" y="241"/>
                      </a:cubicBezTo>
                      <a:cubicBezTo>
                        <a:pt x="72" y="220"/>
                        <a:pt x="75" y="208"/>
                        <a:pt x="73" y="181"/>
                      </a:cubicBezTo>
                      <a:cubicBezTo>
                        <a:pt x="72" y="173"/>
                        <a:pt x="85" y="171"/>
                        <a:pt x="88" y="173"/>
                      </a:cubicBezTo>
                      <a:cubicBezTo>
                        <a:pt x="110" y="185"/>
                        <a:pt x="131" y="196"/>
                        <a:pt x="144" y="230"/>
                      </a:cubicBezTo>
                      <a:cubicBezTo>
                        <a:pt x="144" y="232"/>
                        <a:pt x="147" y="236"/>
                        <a:pt x="153" y="235"/>
                      </a:cubicBezTo>
                      <a:cubicBezTo>
                        <a:pt x="155" y="235"/>
                        <a:pt x="157" y="233"/>
                        <a:pt x="157" y="232"/>
                      </a:cubicBezTo>
                      <a:cubicBezTo>
                        <a:pt x="169" y="216"/>
                        <a:pt x="166" y="197"/>
                        <a:pt x="163" y="180"/>
                      </a:cubicBezTo>
                      <a:cubicBezTo>
                        <a:pt x="160" y="165"/>
                        <a:pt x="151" y="151"/>
                        <a:pt x="136" y="141"/>
                      </a:cubicBezTo>
                      <a:cubicBezTo>
                        <a:pt x="118" y="128"/>
                        <a:pt x="103" y="115"/>
                        <a:pt x="88" y="101"/>
                      </a:cubicBezTo>
                      <a:cubicBezTo>
                        <a:pt x="79" y="94"/>
                        <a:pt x="71" y="86"/>
                        <a:pt x="68" y="76"/>
                      </a:cubicBezTo>
                      <a:cubicBezTo>
                        <a:pt x="61" y="50"/>
                        <a:pt x="67" y="25"/>
                        <a:pt x="66" y="0"/>
                      </a:cubicBezTo>
                      <a:cubicBezTo>
                        <a:pt x="66" y="0"/>
                        <a:pt x="66" y="0"/>
                        <a:pt x="66" y="0"/>
                      </a:cubicBezTo>
                      <a:lnTo>
                        <a:pt x="11" y="0"/>
                      </a:lnTo>
                      <a:close/>
                    </a:path>
                  </a:pathLst>
                </a:custGeom>
                <a:solidFill>
                  <a:srgbClr val="DDDDD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251" name="Freeform 598"/>
                <p:cNvSpPr>
                  <a:spLocks noChangeArrowheads="1"/>
                </p:cNvSpPr>
                <p:nvPr/>
              </p:nvSpPr>
              <p:spPr bwMode="auto">
                <a:xfrm>
                  <a:off x="857" y="3028"/>
                  <a:ext cx="138" cy="219"/>
                </a:xfrm>
                <a:custGeom>
                  <a:avLst/>
                  <a:gdLst>
                    <a:gd name="T0" fmla="*/ 76375 w 100"/>
                    <a:gd name="T1" fmla="*/ 0 h 127"/>
                    <a:gd name="T2" fmla="*/ 41425 w 100"/>
                    <a:gd name="T3" fmla="*/ 114140 h 127"/>
                    <a:gd name="T4" fmla="*/ 13363 w 100"/>
                    <a:gd name="T5" fmla="*/ 330875 h 127"/>
                    <a:gd name="T6" fmla="*/ 8103 w 100"/>
                    <a:gd name="T7" fmla="*/ 420842 h 127"/>
                    <a:gd name="T8" fmla="*/ 12448 w 100"/>
                    <a:gd name="T9" fmla="*/ 449743 h 127"/>
                    <a:gd name="T10" fmla="*/ 68357 w 100"/>
                    <a:gd name="T11" fmla="*/ 253204 h 127"/>
                    <a:gd name="T12" fmla="*/ 80668 w 100"/>
                    <a:gd name="T13" fmla="*/ 195095 h 127"/>
                    <a:gd name="T14" fmla="*/ 70151 w 100"/>
                    <a:gd name="T15" fmla="*/ 793315 h 127"/>
                    <a:gd name="T16" fmla="*/ 70151 w 100"/>
                    <a:gd name="T17" fmla="*/ 800148 h 127"/>
                    <a:gd name="T18" fmla="*/ 163439 w 100"/>
                    <a:gd name="T19" fmla="*/ 800148 h 127"/>
                    <a:gd name="T20" fmla="*/ 165303 w 100"/>
                    <a:gd name="T21" fmla="*/ 244858 h 127"/>
                    <a:gd name="T22" fmla="*/ 163439 w 100"/>
                    <a:gd name="T23" fmla="*/ 206343 h 127"/>
                    <a:gd name="T24" fmla="*/ 170500 w 100"/>
                    <a:gd name="T25" fmla="*/ 0 h 127"/>
                    <a:gd name="T26" fmla="*/ 170500 w 100"/>
                    <a:gd name="T27" fmla="*/ 0 h 127"/>
                    <a:gd name="T28" fmla="*/ 76375 w 100"/>
                    <a:gd name="T29" fmla="*/ 0 h 127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</a:gdLst>
                  <a:ahLst/>
                  <a:cxnLst>
                    <a:cxn ang="T30">
                      <a:pos x="T0" y="T1"/>
                    </a:cxn>
                    <a:cxn ang="T31">
                      <a:pos x="T2" y="T3"/>
                    </a:cxn>
                    <a:cxn ang="T32">
                      <a:pos x="T4" y="T5"/>
                    </a:cxn>
                    <a:cxn ang="T33">
                      <a:pos x="T6" y="T7"/>
                    </a:cxn>
                    <a:cxn ang="T34">
                      <a:pos x="T8" y="T9"/>
                    </a:cxn>
                    <a:cxn ang="T35">
                      <a:pos x="T10" y="T11"/>
                    </a:cxn>
                    <a:cxn ang="T36">
                      <a:pos x="T12" y="T13"/>
                    </a:cxn>
                    <a:cxn ang="T37">
                      <a:pos x="T14" y="T15"/>
                    </a:cxn>
                    <a:cxn ang="T38">
                      <a:pos x="T16" y="T17"/>
                    </a:cxn>
                    <a:cxn ang="T39">
                      <a:pos x="T18" y="T19"/>
                    </a:cxn>
                    <a:cxn ang="T40">
                      <a:pos x="T20" y="T21"/>
                    </a:cxn>
                    <a:cxn ang="T41">
                      <a:pos x="T22" y="T23"/>
                    </a:cxn>
                    <a:cxn ang="T42">
                      <a:pos x="T24" y="T25"/>
                    </a:cxn>
                    <a:cxn ang="T43">
                      <a:pos x="T26" y="T27"/>
                    </a:cxn>
                    <a:cxn ang="T44">
                      <a:pos x="T28" y="T29"/>
                    </a:cxn>
                  </a:cxnLst>
                  <a:rect l="0" t="0" r="r" b="b"/>
                  <a:pathLst>
                    <a:path w="100" h="127">
                      <a:moveTo>
                        <a:pt x="45" y="0"/>
                      </a:moveTo>
                      <a:cubicBezTo>
                        <a:pt x="38" y="6"/>
                        <a:pt x="29" y="11"/>
                        <a:pt x="24" y="18"/>
                      </a:cubicBezTo>
                      <a:cubicBezTo>
                        <a:pt x="16" y="29"/>
                        <a:pt x="13" y="40"/>
                        <a:pt x="8" y="52"/>
                      </a:cubicBezTo>
                      <a:cubicBezTo>
                        <a:pt x="6" y="57"/>
                        <a:pt x="0" y="63"/>
                        <a:pt x="5" y="67"/>
                      </a:cubicBezTo>
                      <a:cubicBezTo>
                        <a:pt x="6" y="68"/>
                        <a:pt x="4" y="71"/>
                        <a:pt x="7" y="71"/>
                      </a:cubicBezTo>
                      <a:cubicBezTo>
                        <a:pt x="26" y="69"/>
                        <a:pt x="33" y="52"/>
                        <a:pt x="40" y="40"/>
                      </a:cubicBezTo>
                      <a:cubicBezTo>
                        <a:pt x="42" y="37"/>
                        <a:pt x="44" y="34"/>
                        <a:pt x="47" y="31"/>
                      </a:cubicBezTo>
                      <a:cubicBezTo>
                        <a:pt x="52" y="66"/>
                        <a:pt x="45" y="96"/>
                        <a:pt x="41" y="126"/>
                      </a:cubicBezTo>
                      <a:cubicBezTo>
                        <a:pt x="41" y="126"/>
                        <a:pt x="41" y="126"/>
                        <a:pt x="41" y="127"/>
                      </a:cubicBezTo>
                      <a:lnTo>
                        <a:pt x="96" y="127"/>
                      </a:lnTo>
                      <a:cubicBezTo>
                        <a:pt x="94" y="97"/>
                        <a:pt x="96" y="56"/>
                        <a:pt x="97" y="39"/>
                      </a:cubicBezTo>
                      <a:cubicBezTo>
                        <a:pt x="98" y="39"/>
                        <a:pt x="96" y="33"/>
                        <a:pt x="96" y="33"/>
                      </a:cubicBezTo>
                      <a:cubicBezTo>
                        <a:pt x="97" y="23"/>
                        <a:pt x="98" y="9"/>
                        <a:pt x="100" y="0"/>
                      </a:cubicBezTo>
                      <a:cubicBezTo>
                        <a:pt x="100" y="0"/>
                        <a:pt x="100" y="0"/>
                        <a:pt x="100" y="0"/>
                      </a:cubicBezTo>
                      <a:lnTo>
                        <a:pt x="45" y="0"/>
                      </a:lnTo>
                      <a:close/>
                    </a:path>
                  </a:pathLst>
                </a:custGeom>
                <a:solidFill>
                  <a:srgbClr val="DDDDD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252" name="Freeform 599"/>
                <p:cNvSpPr>
                  <a:spLocks noChangeArrowheads="1"/>
                </p:cNvSpPr>
                <p:nvPr/>
              </p:nvSpPr>
              <p:spPr bwMode="auto">
                <a:xfrm>
                  <a:off x="898" y="3247"/>
                  <a:ext cx="233" cy="439"/>
                </a:xfrm>
                <a:custGeom>
                  <a:avLst/>
                  <a:gdLst>
                    <a:gd name="T0" fmla="*/ 18098 w 169"/>
                    <a:gd name="T1" fmla="*/ 0 h 254"/>
                    <a:gd name="T2" fmla="*/ 14981 w 169"/>
                    <a:gd name="T3" fmla="*/ 47720 h 254"/>
                    <a:gd name="T4" fmla="*/ 1763 w 169"/>
                    <a:gd name="T5" fmla="*/ 485534 h 254"/>
                    <a:gd name="T6" fmla="*/ 21271 w 169"/>
                    <a:gd name="T7" fmla="*/ 827617 h 254"/>
                    <a:gd name="T8" fmla="*/ 32670 w 169"/>
                    <a:gd name="T9" fmla="*/ 1243651 h 254"/>
                    <a:gd name="T10" fmla="*/ 40531 w 169"/>
                    <a:gd name="T11" fmla="*/ 1365259 h 254"/>
                    <a:gd name="T12" fmla="*/ 142615 w 169"/>
                    <a:gd name="T13" fmla="*/ 1666632 h 254"/>
                    <a:gd name="T14" fmla="*/ 154173 w 169"/>
                    <a:gd name="T15" fmla="*/ 1583921 h 254"/>
                    <a:gd name="T16" fmla="*/ 119380 w 169"/>
                    <a:gd name="T17" fmla="*/ 1188053 h 254"/>
                    <a:gd name="T18" fmla="*/ 144696 w 169"/>
                    <a:gd name="T19" fmla="*/ 1132210 h 254"/>
                    <a:gd name="T20" fmla="*/ 236324 w 169"/>
                    <a:gd name="T21" fmla="*/ 1507144 h 254"/>
                    <a:gd name="T22" fmla="*/ 251622 w 169"/>
                    <a:gd name="T23" fmla="*/ 1543775 h 254"/>
                    <a:gd name="T24" fmla="*/ 256752 w 169"/>
                    <a:gd name="T25" fmla="*/ 1524744 h 254"/>
                    <a:gd name="T26" fmla="*/ 266931 w 169"/>
                    <a:gd name="T27" fmla="*/ 1181021 h 254"/>
                    <a:gd name="T28" fmla="*/ 222759 w 169"/>
                    <a:gd name="T29" fmla="*/ 925179 h 254"/>
                    <a:gd name="T30" fmla="*/ 144696 w 169"/>
                    <a:gd name="T31" fmla="*/ 663951 h 254"/>
                    <a:gd name="T32" fmla="*/ 111424 w 169"/>
                    <a:gd name="T33" fmla="*/ 496777 h 254"/>
                    <a:gd name="T34" fmla="*/ 108271 w 169"/>
                    <a:gd name="T35" fmla="*/ 0 h 254"/>
                    <a:gd name="T36" fmla="*/ 108271 w 169"/>
                    <a:gd name="T37" fmla="*/ 0 h 254"/>
                    <a:gd name="T38" fmla="*/ 18098 w 169"/>
                    <a:gd name="T39" fmla="*/ 0 h 254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</a:gdLst>
                  <a:ahLst/>
                  <a:cxnLst>
                    <a:cxn ang="T40">
                      <a:pos x="T0" y="T1"/>
                    </a:cxn>
                    <a:cxn ang="T41">
                      <a:pos x="T2" y="T3"/>
                    </a:cxn>
                    <a:cxn ang="T42">
                      <a:pos x="T4" y="T5"/>
                    </a:cxn>
                    <a:cxn ang="T43">
                      <a:pos x="T6" y="T7"/>
                    </a:cxn>
                    <a:cxn ang="T44">
                      <a:pos x="T8" y="T9"/>
                    </a:cxn>
                    <a:cxn ang="T45">
                      <a:pos x="T10" y="T11"/>
                    </a:cxn>
                    <a:cxn ang="T46">
                      <a:pos x="T12" y="T13"/>
                    </a:cxn>
                    <a:cxn ang="T47">
                      <a:pos x="T14" y="T15"/>
                    </a:cxn>
                    <a:cxn ang="T48">
                      <a:pos x="T16" y="T17"/>
                    </a:cxn>
                    <a:cxn ang="T49">
                      <a:pos x="T18" y="T19"/>
                    </a:cxn>
                    <a:cxn ang="T50">
                      <a:pos x="T20" y="T21"/>
                    </a:cxn>
                    <a:cxn ang="T51">
                      <a:pos x="T22" y="T23"/>
                    </a:cxn>
                    <a:cxn ang="T52">
                      <a:pos x="T24" y="T25"/>
                    </a:cxn>
                    <a:cxn ang="T53">
                      <a:pos x="T26" y="T27"/>
                    </a:cxn>
                    <a:cxn ang="T54">
                      <a:pos x="T28" y="T29"/>
                    </a:cxn>
                    <a:cxn ang="T55">
                      <a:pos x="T30" y="T31"/>
                    </a:cxn>
                    <a:cxn ang="T56">
                      <a:pos x="T32" y="T33"/>
                    </a:cxn>
                    <a:cxn ang="T57">
                      <a:pos x="T34" y="T35"/>
                    </a:cxn>
                    <a:cxn ang="T58">
                      <a:pos x="T36" y="T37"/>
                    </a:cxn>
                    <a:cxn ang="T59">
                      <a:pos x="T38" y="T39"/>
                    </a:cxn>
                  </a:cxnLst>
                  <a:rect l="0" t="0" r="r" b="b"/>
                  <a:pathLst>
                    <a:path w="169" h="254">
                      <a:moveTo>
                        <a:pt x="11" y="0"/>
                      </a:moveTo>
                      <a:cubicBezTo>
                        <a:pt x="10" y="2"/>
                        <a:pt x="10" y="8"/>
                        <a:pt x="9" y="7"/>
                      </a:cubicBezTo>
                      <a:cubicBezTo>
                        <a:pt x="8" y="30"/>
                        <a:pt x="1" y="52"/>
                        <a:pt x="1" y="74"/>
                      </a:cubicBezTo>
                      <a:cubicBezTo>
                        <a:pt x="0" y="92"/>
                        <a:pt x="9" y="108"/>
                        <a:pt x="13" y="126"/>
                      </a:cubicBezTo>
                      <a:cubicBezTo>
                        <a:pt x="18" y="148"/>
                        <a:pt x="17" y="169"/>
                        <a:pt x="20" y="190"/>
                      </a:cubicBezTo>
                      <a:cubicBezTo>
                        <a:pt x="21" y="196"/>
                        <a:pt x="23" y="202"/>
                        <a:pt x="25" y="208"/>
                      </a:cubicBezTo>
                      <a:cubicBezTo>
                        <a:pt x="34" y="230"/>
                        <a:pt x="55" y="254"/>
                        <a:pt x="87" y="254"/>
                      </a:cubicBezTo>
                      <a:cubicBezTo>
                        <a:pt x="91" y="254"/>
                        <a:pt x="101" y="248"/>
                        <a:pt x="94" y="241"/>
                      </a:cubicBezTo>
                      <a:cubicBezTo>
                        <a:pt x="72" y="220"/>
                        <a:pt x="75" y="208"/>
                        <a:pt x="73" y="181"/>
                      </a:cubicBezTo>
                      <a:cubicBezTo>
                        <a:pt x="72" y="173"/>
                        <a:pt x="85" y="171"/>
                        <a:pt x="88" y="173"/>
                      </a:cubicBezTo>
                      <a:cubicBezTo>
                        <a:pt x="110" y="185"/>
                        <a:pt x="131" y="196"/>
                        <a:pt x="144" y="230"/>
                      </a:cubicBezTo>
                      <a:cubicBezTo>
                        <a:pt x="144" y="232"/>
                        <a:pt x="147" y="236"/>
                        <a:pt x="153" y="235"/>
                      </a:cubicBezTo>
                      <a:cubicBezTo>
                        <a:pt x="155" y="235"/>
                        <a:pt x="157" y="233"/>
                        <a:pt x="157" y="232"/>
                      </a:cubicBezTo>
                      <a:cubicBezTo>
                        <a:pt x="169" y="216"/>
                        <a:pt x="166" y="197"/>
                        <a:pt x="163" y="180"/>
                      </a:cubicBezTo>
                      <a:cubicBezTo>
                        <a:pt x="160" y="165"/>
                        <a:pt x="151" y="151"/>
                        <a:pt x="136" y="141"/>
                      </a:cubicBezTo>
                      <a:cubicBezTo>
                        <a:pt x="118" y="128"/>
                        <a:pt x="103" y="115"/>
                        <a:pt x="88" y="101"/>
                      </a:cubicBezTo>
                      <a:cubicBezTo>
                        <a:pt x="79" y="94"/>
                        <a:pt x="71" y="86"/>
                        <a:pt x="68" y="76"/>
                      </a:cubicBezTo>
                      <a:cubicBezTo>
                        <a:pt x="61" y="50"/>
                        <a:pt x="67" y="25"/>
                        <a:pt x="66" y="0"/>
                      </a:cubicBezTo>
                      <a:cubicBezTo>
                        <a:pt x="66" y="0"/>
                        <a:pt x="66" y="0"/>
                        <a:pt x="66" y="0"/>
                      </a:cubicBezTo>
                      <a:lnTo>
                        <a:pt x="11" y="0"/>
                      </a:lnTo>
                      <a:close/>
                    </a:path>
                  </a:pathLst>
                </a:custGeom>
                <a:solidFill>
                  <a:srgbClr val="F5A43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253" name="Freeform 600"/>
                <p:cNvSpPr>
                  <a:spLocks noChangeArrowheads="1"/>
                </p:cNvSpPr>
                <p:nvPr/>
              </p:nvSpPr>
              <p:spPr bwMode="auto">
                <a:xfrm>
                  <a:off x="857" y="3028"/>
                  <a:ext cx="138" cy="219"/>
                </a:xfrm>
                <a:custGeom>
                  <a:avLst/>
                  <a:gdLst>
                    <a:gd name="T0" fmla="*/ 76375 w 100"/>
                    <a:gd name="T1" fmla="*/ 0 h 127"/>
                    <a:gd name="T2" fmla="*/ 41425 w 100"/>
                    <a:gd name="T3" fmla="*/ 114140 h 127"/>
                    <a:gd name="T4" fmla="*/ 13363 w 100"/>
                    <a:gd name="T5" fmla="*/ 330875 h 127"/>
                    <a:gd name="T6" fmla="*/ 8103 w 100"/>
                    <a:gd name="T7" fmla="*/ 420842 h 127"/>
                    <a:gd name="T8" fmla="*/ 12448 w 100"/>
                    <a:gd name="T9" fmla="*/ 449743 h 127"/>
                    <a:gd name="T10" fmla="*/ 68357 w 100"/>
                    <a:gd name="T11" fmla="*/ 253204 h 127"/>
                    <a:gd name="T12" fmla="*/ 80668 w 100"/>
                    <a:gd name="T13" fmla="*/ 195095 h 127"/>
                    <a:gd name="T14" fmla="*/ 70151 w 100"/>
                    <a:gd name="T15" fmla="*/ 793315 h 127"/>
                    <a:gd name="T16" fmla="*/ 70151 w 100"/>
                    <a:gd name="T17" fmla="*/ 800148 h 127"/>
                    <a:gd name="T18" fmla="*/ 163439 w 100"/>
                    <a:gd name="T19" fmla="*/ 800148 h 127"/>
                    <a:gd name="T20" fmla="*/ 165303 w 100"/>
                    <a:gd name="T21" fmla="*/ 244858 h 127"/>
                    <a:gd name="T22" fmla="*/ 163439 w 100"/>
                    <a:gd name="T23" fmla="*/ 206343 h 127"/>
                    <a:gd name="T24" fmla="*/ 170500 w 100"/>
                    <a:gd name="T25" fmla="*/ 0 h 127"/>
                    <a:gd name="T26" fmla="*/ 170500 w 100"/>
                    <a:gd name="T27" fmla="*/ 0 h 127"/>
                    <a:gd name="T28" fmla="*/ 76375 w 100"/>
                    <a:gd name="T29" fmla="*/ 0 h 127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</a:gdLst>
                  <a:ahLst/>
                  <a:cxnLst>
                    <a:cxn ang="T30">
                      <a:pos x="T0" y="T1"/>
                    </a:cxn>
                    <a:cxn ang="T31">
                      <a:pos x="T2" y="T3"/>
                    </a:cxn>
                    <a:cxn ang="T32">
                      <a:pos x="T4" y="T5"/>
                    </a:cxn>
                    <a:cxn ang="T33">
                      <a:pos x="T6" y="T7"/>
                    </a:cxn>
                    <a:cxn ang="T34">
                      <a:pos x="T8" y="T9"/>
                    </a:cxn>
                    <a:cxn ang="T35">
                      <a:pos x="T10" y="T11"/>
                    </a:cxn>
                    <a:cxn ang="T36">
                      <a:pos x="T12" y="T13"/>
                    </a:cxn>
                    <a:cxn ang="T37">
                      <a:pos x="T14" y="T15"/>
                    </a:cxn>
                    <a:cxn ang="T38">
                      <a:pos x="T16" y="T17"/>
                    </a:cxn>
                    <a:cxn ang="T39">
                      <a:pos x="T18" y="T19"/>
                    </a:cxn>
                    <a:cxn ang="T40">
                      <a:pos x="T20" y="T21"/>
                    </a:cxn>
                    <a:cxn ang="T41">
                      <a:pos x="T22" y="T23"/>
                    </a:cxn>
                    <a:cxn ang="T42">
                      <a:pos x="T24" y="T25"/>
                    </a:cxn>
                    <a:cxn ang="T43">
                      <a:pos x="T26" y="T27"/>
                    </a:cxn>
                    <a:cxn ang="T44">
                      <a:pos x="T28" y="T29"/>
                    </a:cxn>
                  </a:cxnLst>
                  <a:rect l="0" t="0" r="r" b="b"/>
                  <a:pathLst>
                    <a:path w="100" h="127">
                      <a:moveTo>
                        <a:pt x="45" y="0"/>
                      </a:moveTo>
                      <a:cubicBezTo>
                        <a:pt x="38" y="6"/>
                        <a:pt x="29" y="11"/>
                        <a:pt x="24" y="18"/>
                      </a:cubicBezTo>
                      <a:cubicBezTo>
                        <a:pt x="16" y="29"/>
                        <a:pt x="13" y="40"/>
                        <a:pt x="8" y="52"/>
                      </a:cubicBezTo>
                      <a:cubicBezTo>
                        <a:pt x="6" y="57"/>
                        <a:pt x="0" y="63"/>
                        <a:pt x="5" y="67"/>
                      </a:cubicBezTo>
                      <a:cubicBezTo>
                        <a:pt x="6" y="68"/>
                        <a:pt x="4" y="71"/>
                        <a:pt x="7" y="71"/>
                      </a:cubicBezTo>
                      <a:cubicBezTo>
                        <a:pt x="26" y="69"/>
                        <a:pt x="33" y="52"/>
                        <a:pt x="40" y="40"/>
                      </a:cubicBezTo>
                      <a:cubicBezTo>
                        <a:pt x="42" y="37"/>
                        <a:pt x="44" y="34"/>
                        <a:pt x="47" y="31"/>
                      </a:cubicBezTo>
                      <a:cubicBezTo>
                        <a:pt x="52" y="66"/>
                        <a:pt x="45" y="96"/>
                        <a:pt x="41" y="126"/>
                      </a:cubicBezTo>
                      <a:cubicBezTo>
                        <a:pt x="41" y="126"/>
                        <a:pt x="41" y="126"/>
                        <a:pt x="41" y="127"/>
                      </a:cubicBezTo>
                      <a:lnTo>
                        <a:pt x="96" y="127"/>
                      </a:lnTo>
                      <a:cubicBezTo>
                        <a:pt x="94" y="97"/>
                        <a:pt x="96" y="56"/>
                        <a:pt x="97" y="39"/>
                      </a:cubicBezTo>
                      <a:cubicBezTo>
                        <a:pt x="98" y="39"/>
                        <a:pt x="96" y="33"/>
                        <a:pt x="96" y="33"/>
                      </a:cubicBezTo>
                      <a:cubicBezTo>
                        <a:pt x="97" y="23"/>
                        <a:pt x="98" y="9"/>
                        <a:pt x="100" y="0"/>
                      </a:cubicBezTo>
                      <a:cubicBezTo>
                        <a:pt x="100" y="0"/>
                        <a:pt x="100" y="0"/>
                        <a:pt x="100" y="0"/>
                      </a:cubicBezTo>
                      <a:lnTo>
                        <a:pt x="45" y="0"/>
                      </a:lnTo>
                      <a:close/>
                    </a:path>
                  </a:pathLst>
                </a:custGeom>
                <a:solidFill>
                  <a:srgbClr val="F5A43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254" name="Freeform 602"/>
                <p:cNvSpPr>
                  <a:spLocks noChangeArrowheads="1"/>
                </p:cNvSpPr>
                <p:nvPr/>
              </p:nvSpPr>
              <p:spPr bwMode="auto">
                <a:xfrm>
                  <a:off x="987" y="3080"/>
                  <a:ext cx="84" cy="229"/>
                </a:xfrm>
                <a:custGeom>
                  <a:avLst/>
                  <a:gdLst>
                    <a:gd name="T0" fmla="*/ 45408 w 61"/>
                    <a:gd name="T1" fmla="*/ 76235 h 133"/>
                    <a:gd name="T2" fmla="*/ 10712 w 61"/>
                    <a:gd name="T3" fmla="*/ 82018 h 133"/>
                    <a:gd name="T4" fmla="*/ 3069 w 61"/>
                    <a:gd name="T5" fmla="*/ 370247 h 133"/>
                    <a:gd name="T6" fmla="*/ 5081 w 61"/>
                    <a:gd name="T7" fmla="*/ 703264 h 133"/>
                    <a:gd name="T8" fmla="*/ 10712 w 61"/>
                    <a:gd name="T9" fmla="*/ 803931 h 133"/>
                    <a:gd name="T10" fmla="*/ 41817 w 61"/>
                    <a:gd name="T11" fmla="*/ 797474 h 133"/>
                    <a:gd name="T12" fmla="*/ 88646 w 61"/>
                    <a:gd name="T13" fmla="*/ 566164 h 133"/>
                    <a:gd name="T14" fmla="*/ 104704 w 61"/>
                    <a:gd name="T15" fmla="*/ 419531 h 133"/>
                    <a:gd name="T16" fmla="*/ 101147 w 61"/>
                    <a:gd name="T17" fmla="*/ 340366 h 133"/>
                    <a:gd name="T18" fmla="*/ 88646 w 61"/>
                    <a:gd name="T19" fmla="*/ 252356 h 133"/>
                    <a:gd name="T20" fmla="*/ 82302 w 61"/>
                    <a:gd name="T21" fmla="*/ 224857 h 133"/>
                    <a:gd name="T22" fmla="*/ 72068 w 61"/>
                    <a:gd name="T23" fmla="*/ 175982 h 133"/>
                    <a:gd name="T24" fmla="*/ 50419 w 61"/>
                    <a:gd name="T25" fmla="*/ 76235 h 133"/>
                    <a:gd name="T26" fmla="*/ 45408 w 61"/>
                    <a:gd name="T27" fmla="*/ 76235 h 133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</a:gdLst>
                  <a:ahLst/>
                  <a:cxnLst>
                    <a:cxn ang="T28">
                      <a:pos x="T0" y="T1"/>
                    </a:cxn>
                    <a:cxn ang="T29">
                      <a:pos x="T2" y="T3"/>
                    </a:cxn>
                    <a:cxn ang="T30">
                      <a:pos x="T4" y="T5"/>
                    </a:cxn>
                    <a:cxn ang="T31">
                      <a:pos x="T6" y="T7"/>
                    </a:cxn>
                    <a:cxn ang="T32">
                      <a:pos x="T8" y="T9"/>
                    </a:cxn>
                    <a:cxn ang="T33">
                      <a:pos x="T10" y="T11"/>
                    </a:cxn>
                    <a:cxn ang="T34">
                      <a:pos x="T12" y="T13"/>
                    </a:cxn>
                    <a:cxn ang="T35">
                      <a:pos x="T14" y="T15"/>
                    </a:cxn>
                    <a:cxn ang="T36">
                      <a:pos x="T16" y="T17"/>
                    </a:cxn>
                    <a:cxn ang="T37">
                      <a:pos x="T18" y="T19"/>
                    </a:cxn>
                    <a:cxn ang="T38">
                      <a:pos x="T20" y="T21"/>
                    </a:cxn>
                    <a:cxn ang="T39">
                      <a:pos x="T22" y="T23"/>
                    </a:cxn>
                    <a:cxn ang="T40">
                      <a:pos x="T24" y="T25"/>
                    </a:cxn>
                    <a:cxn ang="T41">
                      <a:pos x="T26" y="T27"/>
                    </a:cxn>
                  </a:cxnLst>
                  <a:rect l="0" t="0" r="r" b="b"/>
                  <a:pathLst>
                    <a:path w="61" h="133">
                      <a:moveTo>
                        <a:pt x="26" y="12"/>
                      </a:moveTo>
                      <a:cubicBezTo>
                        <a:pt x="11" y="0"/>
                        <a:pt x="8" y="7"/>
                        <a:pt x="6" y="13"/>
                      </a:cubicBezTo>
                      <a:cubicBezTo>
                        <a:pt x="2" y="25"/>
                        <a:pt x="3" y="41"/>
                        <a:pt x="2" y="59"/>
                      </a:cubicBezTo>
                      <a:cubicBezTo>
                        <a:pt x="0" y="77"/>
                        <a:pt x="3" y="94"/>
                        <a:pt x="3" y="112"/>
                      </a:cubicBezTo>
                      <a:cubicBezTo>
                        <a:pt x="3" y="117"/>
                        <a:pt x="2" y="123"/>
                        <a:pt x="6" y="128"/>
                      </a:cubicBezTo>
                      <a:cubicBezTo>
                        <a:pt x="10" y="133"/>
                        <a:pt x="19" y="132"/>
                        <a:pt x="24" y="127"/>
                      </a:cubicBezTo>
                      <a:cubicBezTo>
                        <a:pt x="36" y="115"/>
                        <a:pt x="45" y="103"/>
                        <a:pt x="51" y="90"/>
                      </a:cubicBezTo>
                      <a:cubicBezTo>
                        <a:pt x="54" y="83"/>
                        <a:pt x="58" y="75"/>
                        <a:pt x="60" y="67"/>
                      </a:cubicBezTo>
                      <a:cubicBezTo>
                        <a:pt x="61" y="63"/>
                        <a:pt x="58" y="58"/>
                        <a:pt x="58" y="54"/>
                      </a:cubicBezTo>
                      <a:cubicBezTo>
                        <a:pt x="57" y="49"/>
                        <a:pt x="54" y="45"/>
                        <a:pt x="51" y="40"/>
                      </a:cubicBezTo>
                      <a:cubicBezTo>
                        <a:pt x="50" y="39"/>
                        <a:pt x="48" y="37"/>
                        <a:pt x="47" y="36"/>
                      </a:cubicBezTo>
                      <a:cubicBezTo>
                        <a:pt x="45" y="33"/>
                        <a:pt x="43" y="30"/>
                        <a:pt x="41" y="28"/>
                      </a:cubicBezTo>
                      <a:cubicBezTo>
                        <a:pt x="37" y="23"/>
                        <a:pt x="34" y="17"/>
                        <a:pt x="29" y="12"/>
                      </a:cubicBezTo>
                      <a:lnTo>
                        <a:pt x="26" y="12"/>
                      </a:lnTo>
                      <a:close/>
                    </a:path>
                  </a:pathLst>
                </a:custGeom>
                <a:solidFill>
                  <a:srgbClr val="C6C5C5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255" name="Freeform 604"/>
                <p:cNvSpPr>
                  <a:spLocks noChangeArrowheads="1"/>
                </p:cNvSpPr>
                <p:nvPr/>
              </p:nvSpPr>
              <p:spPr bwMode="auto">
                <a:xfrm>
                  <a:off x="681" y="3076"/>
                  <a:ext cx="133" cy="387"/>
                </a:xfrm>
                <a:custGeom>
                  <a:avLst/>
                  <a:gdLst>
                    <a:gd name="T0" fmla="*/ 2863 w 97"/>
                    <a:gd name="T1" fmla="*/ 0 h 224"/>
                    <a:gd name="T2" fmla="*/ 2863 w 97"/>
                    <a:gd name="T3" fmla="*/ 0 h 224"/>
                    <a:gd name="T4" fmla="*/ 0 w 97"/>
                    <a:gd name="T5" fmla="*/ 0 h 224"/>
                    <a:gd name="T6" fmla="*/ 0 w 97"/>
                    <a:gd name="T7" fmla="*/ 0 h 224"/>
                    <a:gd name="T8" fmla="*/ 2863 w 97"/>
                    <a:gd name="T9" fmla="*/ 0 h 224"/>
                    <a:gd name="T10" fmla="*/ 2863 w 97"/>
                    <a:gd name="T11" fmla="*/ 0 h 224"/>
                    <a:gd name="T12" fmla="*/ 4725 w 97"/>
                    <a:gd name="T13" fmla="*/ 59676 h 224"/>
                    <a:gd name="T14" fmla="*/ 2863 w 97"/>
                    <a:gd name="T15" fmla="*/ 59676 h 224"/>
                    <a:gd name="T16" fmla="*/ 0 w 97"/>
                    <a:gd name="T17" fmla="*/ 0 h 224"/>
                    <a:gd name="T18" fmla="*/ 2863 w 97"/>
                    <a:gd name="T19" fmla="*/ 0 h 224"/>
                    <a:gd name="T20" fmla="*/ 4725 w 97"/>
                    <a:gd name="T21" fmla="*/ 59676 h 224"/>
                    <a:gd name="T22" fmla="*/ 9488 w 97"/>
                    <a:gd name="T23" fmla="*/ 161963 h 224"/>
                    <a:gd name="T24" fmla="*/ 7209 w 97"/>
                    <a:gd name="T25" fmla="*/ 161963 h 224"/>
                    <a:gd name="T26" fmla="*/ 2863 w 97"/>
                    <a:gd name="T27" fmla="*/ 59676 h 224"/>
                    <a:gd name="T28" fmla="*/ 4725 w 97"/>
                    <a:gd name="T29" fmla="*/ 59676 h 224"/>
                    <a:gd name="T30" fmla="*/ 9488 w 97"/>
                    <a:gd name="T31" fmla="*/ 161963 h 224"/>
                    <a:gd name="T32" fmla="*/ 65579 w 97"/>
                    <a:gd name="T33" fmla="*/ 960318 h 224"/>
                    <a:gd name="T34" fmla="*/ 63856 w 97"/>
                    <a:gd name="T35" fmla="*/ 966533 h 224"/>
                    <a:gd name="T36" fmla="*/ 7209 w 97"/>
                    <a:gd name="T37" fmla="*/ 161963 h 224"/>
                    <a:gd name="T38" fmla="*/ 9488 w 97"/>
                    <a:gd name="T39" fmla="*/ 161963 h 224"/>
                    <a:gd name="T40" fmla="*/ 65579 w 97"/>
                    <a:gd name="T41" fmla="*/ 960318 h 224"/>
                    <a:gd name="T42" fmla="*/ 65579 w 97"/>
                    <a:gd name="T43" fmla="*/ 960318 h 224"/>
                    <a:gd name="T44" fmla="*/ 63856 w 97"/>
                    <a:gd name="T45" fmla="*/ 966533 h 224"/>
                    <a:gd name="T46" fmla="*/ 63856 w 97"/>
                    <a:gd name="T47" fmla="*/ 966533 h 224"/>
                    <a:gd name="T48" fmla="*/ 65579 w 97"/>
                    <a:gd name="T49" fmla="*/ 960318 h 224"/>
                    <a:gd name="T50" fmla="*/ 65579 w 97"/>
                    <a:gd name="T51" fmla="*/ 960318 h 224"/>
                    <a:gd name="T52" fmla="*/ 65579 w 97"/>
                    <a:gd name="T53" fmla="*/ 960318 h 224"/>
                    <a:gd name="T54" fmla="*/ 65579 w 97"/>
                    <a:gd name="T55" fmla="*/ 960318 h 224"/>
                    <a:gd name="T56" fmla="*/ 65579 w 97"/>
                    <a:gd name="T57" fmla="*/ 960318 h 224"/>
                    <a:gd name="T58" fmla="*/ 145269 w 97"/>
                    <a:gd name="T59" fmla="*/ 1383439 h 224"/>
                    <a:gd name="T60" fmla="*/ 143057 w 97"/>
                    <a:gd name="T61" fmla="*/ 1383988 h 224"/>
                    <a:gd name="T62" fmla="*/ 63856 w 97"/>
                    <a:gd name="T63" fmla="*/ 966533 h 224"/>
                    <a:gd name="T64" fmla="*/ 65579 w 97"/>
                    <a:gd name="T65" fmla="*/ 960318 h 224"/>
                    <a:gd name="T66" fmla="*/ 145269 w 97"/>
                    <a:gd name="T67" fmla="*/ 1383439 h 224"/>
                    <a:gd name="T68" fmla="*/ 158446 w 97"/>
                    <a:gd name="T69" fmla="*/ 1445711 h 224"/>
                    <a:gd name="T70" fmla="*/ 157020 w 97"/>
                    <a:gd name="T71" fmla="*/ 1445711 h 224"/>
                    <a:gd name="T72" fmla="*/ 143057 w 97"/>
                    <a:gd name="T73" fmla="*/ 1383988 h 224"/>
                    <a:gd name="T74" fmla="*/ 145269 w 97"/>
                    <a:gd name="T75" fmla="*/ 1383439 h 224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</a:gdLst>
                  <a:ahLst/>
                  <a:cxnLst>
                    <a:cxn ang="T76">
                      <a:pos x="T0" y="T1"/>
                    </a:cxn>
                    <a:cxn ang="T77">
                      <a:pos x="T2" y="T3"/>
                    </a:cxn>
                    <a:cxn ang="T78">
                      <a:pos x="T4" y="T5"/>
                    </a:cxn>
                    <a:cxn ang="T79">
                      <a:pos x="T6" y="T7"/>
                    </a:cxn>
                    <a:cxn ang="T80">
                      <a:pos x="T8" y="T9"/>
                    </a:cxn>
                    <a:cxn ang="T81">
                      <a:pos x="T10" y="T11"/>
                    </a:cxn>
                    <a:cxn ang="T82">
                      <a:pos x="T12" y="T13"/>
                    </a:cxn>
                    <a:cxn ang="T83">
                      <a:pos x="T14" y="T15"/>
                    </a:cxn>
                    <a:cxn ang="T84">
                      <a:pos x="T16" y="T17"/>
                    </a:cxn>
                    <a:cxn ang="T85">
                      <a:pos x="T18" y="T19"/>
                    </a:cxn>
                    <a:cxn ang="T86">
                      <a:pos x="T20" y="T21"/>
                    </a:cxn>
                    <a:cxn ang="T87">
                      <a:pos x="T22" y="T23"/>
                    </a:cxn>
                    <a:cxn ang="T88">
                      <a:pos x="T24" y="T25"/>
                    </a:cxn>
                    <a:cxn ang="T89">
                      <a:pos x="T26" y="T27"/>
                    </a:cxn>
                    <a:cxn ang="T90">
                      <a:pos x="T28" y="T29"/>
                    </a:cxn>
                    <a:cxn ang="T91">
                      <a:pos x="T30" y="T31"/>
                    </a:cxn>
                    <a:cxn ang="T92">
                      <a:pos x="T32" y="T33"/>
                    </a:cxn>
                    <a:cxn ang="T93">
                      <a:pos x="T34" y="T35"/>
                    </a:cxn>
                    <a:cxn ang="T94">
                      <a:pos x="T36" y="T37"/>
                    </a:cxn>
                    <a:cxn ang="T95">
                      <a:pos x="T38" y="T39"/>
                    </a:cxn>
                    <a:cxn ang="T96">
                      <a:pos x="T40" y="T41"/>
                    </a:cxn>
                    <a:cxn ang="T97">
                      <a:pos x="T42" y="T43"/>
                    </a:cxn>
                    <a:cxn ang="T98">
                      <a:pos x="T44" y="T45"/>
                    </a:cxn>
                    <a:cxn ang="T99">
                      <a:pos x="T46" y="T47"/>
                    </a:cxn>
                    <a:cxn ang="T100">
                      <a:pos x="T48" y="T49"/>
                    </a:cxn>
                    <a:cxn ang="T101">
                      <a:pos x="T50" y="T51"/>
                    </a:cxn>
                    <a:cxn ang="T102">
                      <a:pos x="T52" y="T53"/>
                    </a:cxn>
                    <a:cxn ang="T103">
                      <a:pos x="T54" y="T55"/>
                    </a:cxn>
                    <a:cxn ang="T104">
                      <a:pos x="T56" y="T57"/>
                    </a:cxn>
                    <a:cxn ang="T105">
                      <a:pos x="T58" y="T59"/>
                    </a:cxn>
                    <a:cxn ang="T106">
                      <a:pos x="T60" y="T61"/>
                    </a:cxn>
                    <a:cxn ang="T107">
                      <a:pos x="T62" y="T63"/>
                    </a:cxn>
                    <a:cxn ang="T108">
                      <a:pos x="T64" y="T65"/>
                    </a:cxn>
                    <a:cxn ang="T109">
                      <a:pos x="T66" y="T67"/>
                    </a:cxn>
                    <a:cxn ang="T110">
                      <a:pos x="T68" y="T69"/>
                    </a:cxn>
                    <a:cxn ang="T111">
                      <a:pos x="T70" y="T71"/>
                    </a:cxn>
                    <a:cxn ang="T112">
                      <a:pos x="T72" y="T73"/>
                    </a:cxn>
                    <a:cxn ang="T113">
                      <a:pos x="T74" y="T75"/>
                    </a:cxn>
                  </a:cxnLst>
                  <a:rect l="0" t="0" r="r" b="b"/>
                  <a:pathLst>
                    <a:path w="97" h="224">
                      <a:moveTo>
                        <a:pt x="2" y="0"/>
                      </a:moveTo>
                      <a:lnTo>
                        <a:pt x="2" y="0"/>
                      </a:lnTo>
                      <a:lnTo>
                        <a:pt x="0" y="0"/>
                      </a:lnTo>
                      <a:lnTo>
                        <a:pt x="2" y="0"/>
                      </a:lnTo>
                      <a:close/>
                      <a:moveTo>
                        <a:pt x="2" y="0"/>
                      </a:moveTo>
                      <a:cubicBezTo>
                        <a:pt x="2" y="1"/>
                        <a:pt x="3" y="4"/>
                        <a:pt x="3" y="9"/>
                      </a:cubicBezTo>
                      <a:lnTo>
                        <a:pt x="2" y="9"/>
                      </a:lnTo>
                      <a:cubicBezTo>
                        <a:pt x="1" y="5"/>
                        <a:pt x="1" y="1"/>
                        <a:pt x="0" y="0"/>
                      </a:cubicBezTo>
                      <a:lnTo>
                        <a:pt x="2" y="0"/>
                      </a:lnTo>
                      <a:close/>
                      <a:moveTo>
                        <a:pt x="3" y="9"/>
                      </a:moveTo>
                      <a:cubicBezTo>
                        <a:pt x="4" y="13"/>
                        <a:pt x="5" y="19"/>
                        <a:pt x="6" y="25"/>
                      </a:cubicBezTo>
                      <a:lnTo>
                        <a:pt x="4" y="25"/>
                      </a:lnTo>
                      <a:cubicBezTo>
                        <a:pt x="3" y="19"/>
                        <a:pt x="2" y="13"/>
                        <a:pt x="2" y="9"/>
                      </a:cubicBezTo>
                      <a:lnTo>
                        <a:pt x="3" y="9"/>
                      </a:lnTo>
                      <a:close/>
                      <a:moveTo>
                        <a:pt x="6" y="25"/>
                      </a:moveTo>
                      <a:cubicBezTo>
                        <a:pt x="11" y="57"/>
                        <a:pt x="23" y="113"/>
                        <a:pt x="40" y="149"/>
                      </a:cubicBezTo>
                      <a:lnTo>
                        <a:pt x="39" y="150"/>
                      </a:lnTo>
                      <a:cubicBezTo>
                        <a:pt x="21" y="113"/>
                        <a:pt x="10" y="58"/>
                        <a:pt x="4" y="25"/>
                      </a:cubicBezTo>
                      <a:lnTo>
                        <a:pt x="6" y="25"/>
                      </a:lnTo>
                      <a:close/>
                      <a:moveTo>
                        <a:pt x="40" y="149"/>
                      </a:moveTo>
                      <a:lnTo>
                        <a:pt x="40" y="149"/>
                      </a:lnTo>
                      <a:lnTo>
                        <a:pt x="39" y="150"/>
                      </a:lnTo>
                      <a:lnTo>
                        <a:pt x="40" y="149"/>
                      </a:lnTo>
                      <a:close/>
                      <a:moveTo>
                        <a:pt x="40" y="149"/>
                      </a:moveTo>
                      <a:lnTo>
                        <a:pt x="40" y="149"/>
                      </a:lnTo>
                      <a:close/>
                      <a:moveTo>
                        <a:pt x="40" y="149"/>
                      </a:moveTo>
                      <a:cubicBezTo>
                        <a:pt x="54" y="176"/>
                        <a:pt x="76" y="200"/>
                        <a:pt x="89" y="214"/>
                      </a:cubicBezTo>
                      <a:lnTo>
                        <a:pt x="87" y="215"/>
                      </a:lnTo>
                      <a:cubicBezTo>
                        <a:pt x="74" y="201"/>
                        <a:pt x="52" y="177"/>
                        <a:pt x="39" y="150"/>
                      </a:cubicBezTo>
                      <a:lnTo>
                        <a:pt x="40" y="149"/>
                      </a:lnTo>
                      <a:close/>
                      <a:moveTo>
                        <a:pt x="89" y="214"/>
                      </a:moveTo>
                      <a:cubicBezTo>
                        <a:pt x="93" y="218"/>
                        <a:pt x="96" y="222"/>
                        <a:pt x="97" y="224"/>
                      </a:cubicBezTo>
                      <a:lnTo>
                        <a:pt x="96" y="224"/>
                      </a:lnTo>
                      <a:cubicBezTo>
                        <a:pt x="95" y="223"/>
                        <a:pt x="91" y="219"/>
                        <a:pt x="87" y="215"/>
                      </a:cubicBezTo>
                      <a:lnTo>
                        <a:pt x="89" y="214"/>
                      </a:lnTo>
                      <a:close/>
                    </a:path>
                  </a:pathLst>
                </a:custGeom>
                <a:solidFill>
                  <a:srgbClr val="82818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256" name="Freeform 605"/>
                <p:cNvSpPr>
                  <a:spLocks noChangeArrowheads="1"/>
                </p:cNvSpPr>
                <p:nvPr/>
              </p:nvSpPr>
              <p:spPr bwMode="auto">
                <a:xfrm>
                  <a:off x="681" y="3053"/>
                  <a:ext cx="170" cy="458"/>
                </a:xfrm>
                <a:custGeom>
                  <a:avLst/>
                  <a:gdLst>
                    <a:gd name="T0" fmla="*/ 3006 w 123"/>
                    <a:gd name="T1" fmla="*/ 0 h 265"/>
                    <a:gd name="T2" fmla="*/ 3006 w 123"/>
                    <a:gd name="T3" fmla="*/ 0 h 265"/>
                    <a:gd name="T4" fmla="*/ 0 w 123"/>
                    <a:gd name="T5" fmla="*/ 6948 h 265"/>
                    <a:gd name="T6" fmla="*/ 0 w 123"/>
                    <a:gd name="T7" fmla="*/ 6948 h 265"/>
                    <a:gd name="T8" fmla="*/ 3006 w 123"/>
                    <a:gd name="T9" fmla="*/ 0 h 265"/>
                    <a:gd name="T10" fmla="*/ 3006 w 123"/>
                    <a:gd name="T11" fmla="*/ 0 h 265"/>
                    <a:gd name="T12" fmla="*/ 8174 w 123"/>
                    <a:gd name="T13" fmla="*/ 84714 h 265"/>
                    <a:gd name="T14" fmla="*/ 4959 w 123"/>
                    <a:gd name="T15" fmla="*/ 84714 h 265"/>
                    <a:gd name="T16" fmla="*/ 0 w 123"/>
                    <a:gd name="T17" fmla="*/ 6948 h 265"/>
                    <a:gd name="T18" fmla="*/ 3006 w 123"/>
                    <a:gd name="T19" fmla="*/ 0 h 265"/>
                    <a:gd name="T20" fmla="*/ 8174 w 123"/>
                    <a:gd name="T21" fmla="*/ 84714 h 265"/>
                    <a:gd name="T22" fmla="*/ 17580 w 123"/>
                    <a:gd name="T23" fmla="*/ 202472 h 265"/>
                    <a:gd name="T24" fmla="*/ 13496 w 123"/>
                    <a:gd name="T25" fmla="*/ 208279 h 265"/>
                    <a:gd name="T26" fmla="*/ 4959 w 123"/>
                    <a:gd name="T27" fmla="*/ 84714 h 265"/>
                    <a:gd name="T28" fmla="*/ 8174 w 123"/>
                    <a:gd name="T29" fmla="*/ 84714 h 265"/>
                    <a:gd name="T30" fmla="*/ 17580 w 123"/>
                    <a:gd name="T31" fmla="*/ 202472 h 265"/>
                    <a:gd name="T32" fmla="*/ 60665 w 123"/>
                    <a:gd name="T33" fmla="*/ 837252 h 265"/>
                    <a:gd name="T34" fmla="*/ 58296 w 123"/>
                    <a:gd name="T35" fmla="*/ 837252 h 265"/>
                    <a:gd name="T36" fmla="*/ 13496 w 123"/>
                    <a:gd name="T37" fmla="*/ 208279 h 265"/>
                    <a:gd name="T38" fmla="*/ 17580 w 123"/>
                    <a:gd name="T39" fmla="*/ 202472 h 265"/>
                    <a:gd name="T40" fmla="*/ 58296 w 123"/>
                    <a:gd name="T41" fmla="*/ 837252 h 265"/>
                    <a:gd name="T42" fmla="*/ 58296 w 123"/>
                    <a:gd name="T43" fmla="*/ 837252 h 265"/>
                    <a:gd name="T44" fmla="*/ 58296 w 123"/>
                    <a:gd name="T45" fmla="*/ 837252 h 265"/>
                    <a:gd name="T46" fmla="*/ 60665 w 123"/>
                    <a:gd name="T47" fmla="*/ 837252 h 265"/>
                    <a:gd name="T48" fmla="*/ 67172 w 123"/>
                    <a:gd name="T49" fmla="*/ 895991 h 265"/>
                    <a:gd name="T50" fmla="*/ 64275 w 123"/>
                    <a:gd name="T51" fmla="*/ 895991 h 265"/>
                    <a:gd name="T52" fmla="*/ 58296 w 123"/>
                    <a:gd name="T53" fmla="*/ 837252 h 265"/>
                    <a:gd name="T54" fmla="*/ 60665 w 123"/>
                    <a:gd name="T55" fmla="*/ 837252 h 265"/>
                    <a:gd name="T56" fmla="*/ 67172 w 123"/>
                    <a:gd name="T57" fmla="*/ 895991 h 265"/>
                    <a:gd name="T58" fmla="*/ 133205 w 123"/>
                    <a:gd name="T59" fmla="*/ 1326351 h 265"/>
                    <a:gd name="T60" fmla="*/ 130427 w 123"/>
                    <a:gd name="T61" fmla="*/ 1331900 h 265"/>
                    <a:gd name="T62" fmla="*/ 64275 w 123"/>
                    <a:gd name="T63" fmla="*/ 895991 h 265"/>
                    <a:gd name="T64" fmla="*/ 67172 w 123"/>
                    <a:gd name="T65" fmla="*/ 895991 h 265"/>
                    <a:gd name="T66" fmla="*/ 130427 w 123"/>
                    <a:gd name="T67" fmla="*/ 1331900 h 265"/>
                    <a:gd name="T68" fmla="*/ 130427 w 123"/>
                    <a:gd name="T69" fmla="*/ 1331900 h 265"/>
                    <a:gd name="T70" fmla="*/ 133205 w 123"/>
                    <a:gd name="T71" fmla="*/ 1326351 h 265"/>
                    <a:gd name="T72" fmla="*/ 130427 w 123"/>
                    <a:gd name="T73" fmla="*/ 1331900 h 265"/>
                    <a:gd name="T74" fmla="*/ 133205 w 123"/>
                    <a:gd name="T75" fmla="*/ 1326351 h 265"/>
                    <a:gd name="T76" fmla="*/ 133205 w 123"/>
                    <a:gd name="T77" fmla="*/ 1326351 h 265"/>
                    <a:gd name="T78" fmla="*/ 130427 w 123"/>
                    <a:gd name="T79" fmla="*/ 1331900 h 265"/>
                    <a:gd name="T80" fmla="*/ 130427 w 123"/>
                    <a:gd name="T81" fmla="*/ 1331900 h 265"/>
                    <a:gd name="T82" fmla="*/ 133205 w 123"/>
                    <a:gd name="T83" fmla="*/ 1326351 h 265"/>
                    <a:gd name="T84" fmla="*/ 133205 w 123"/>
                    <a:gd name="T85" fmla="*/ 1326351 h 265"/>
                    <a:gd name="T86" fmla="*/ 133205 w 123"/>
                    <a:gd name="T87" fmla="*/ 1326351 h 265"/>
                    <a:gd name="T88" fmla="*/ 133205 w 123"/>
                    <a:gd name="T89" fmla="*/ 1326351 h 265"/>
                    <a:gd name="T90" fmla="*/ 133205 w 123"/>
                    <a:gd name="T91" fmla="*/ 1326351 h 265"/>
                    <a:gd name="T92" fmla="*/ 153938 w 123"/>
                    <a:gd name="T93" fmla="*/ 1410516 h 265"/>
                    <a:gd name="T94" fmla="*/ 150899 w 123"/>
                    <a:gd name="T95" fmla="*/ 1418651 h 265"/>
                    <a:gd name="T96" fmla="*/ 130427 w 123"/>
                    <a:gd name="T97" fmla="*/ 1331900 h 265"/>
                    <a:gd name="T98" fmla="*/ 133205 w 123"/>
                    <a:gd name="T99" fmla="*/ 1326351 h 265"/>
                    <a:gd name="T100" fmla="*/ 153938 w 123"/>
                    <a:gd name="T101" fmla="*/ 1410516 h 265"/>
                    <a:gd name="T102" fmla="*/ 170456 w 123"/>
                    <a:gd name="T103" fmla="*/ 1489667 h 265"/>
                    <a:gd name="T104" fmla="*/ 167364 w 123"/>
                    <a:gd name="T105" fmla="*/ 1497266 h 265"/>
                    <a:gd name="T106" fmla="*/ 150899 w 123"/>
                    <a:gd name="T107" fmla="*/ 1418651 h 265"/>
                    <a:gd name="T108" fmla="*/ 153938 w 123"/>
                    <a:gd name="T109" fmla="*/ 1410516 h 265"/>
                    <a:gd name="T110" fmla="*/ 170456 w 123"/>
                    <a:gd name="T111" fmla="*/ 1489667 h 265"/>
                    <a:gd name="T112" fmla="*/ 212304 w 123"/>
                    <a:gd name="T113" fmla="*/ 1722607 h 265"/>
                    <a:gd name="T114" fmla="*/ 210148 w 123"/>
                    <a:gd name="T115" fmla="*/ 1733231 h 265"/>
                    <a:gd name="T116" fmla="*/ 167364 w 123"/>
                    <a:gd name="T117" fmla="*/ 1497266 h 265"/>
                    <a:gd name="T118" fmla="*/ 170456 w 123"/>
                    <a:gd name="T119" fmla="*/ 1489667 h 265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</a:gdLst>
                  <a:ahLst/>
                  <a:cxnLst>
                    <a:cxn ang="T120">
                      <a:pos x="T0" y="T1"/>
                    </a:cxn>
                    <a:cxn ang="T121">
                      <a:pos x="T2" y="T3"/>
                    </a:cxn>
                    <a:cxn ang="T122">
                      <a:pos x="T4" y="T5"/>
                    </a:cxn>
                    <a:cxn ang="T123">
                      <a:pos x="T6" y="T7"/>
                    </a:cxn>
                    <a:cxn ang="T124">
                      <a:pos x="T8" y="T9"/>
                    </a:cxn>
                    <a:cxn ang="T125">
                      <a:pos x="T10" y="T11"/>
                    </a:cxn>
                    <a:cxn ang="T126">
                      <a:pos x="T12" y="T13"/>
                    </a:cxn>
                    <a:cxn ang="T127">
                      <a:pos x="T14" y="T15"/>
                    </a:cxn>
                    <a:cxn ang="T128">
                      <a:pos x="T16" y="T17"/>
                    </a:cxn>
                    <a:cxn ang="T129">
                      <a:pos x="T18" y="T19"/>
                    </a:cxn>
                    <a:cxn ang="T130">
                      <a:pos x="T20" y="T21"/>
                    </a:cxn>
                    <a:cxn ang="T131">
                      <a:pos x="T22" y="T23"/>
                    </a:cxn>
                    <a:cxn ang="T132">
                      <a:pos x="T24" y="T25"/>
                    </a:cxn>
                    <a:cxn ang="T133">
                      <a:pos x="T26" y="T27"/>
                    </a:cxn>
                    <a:cxn ang="T134">
                      <a:pos x="T28" y="T29"/>
                    </a:cxn>
                    <a:cxn ang="T135">
                      <a:pos x="T30" y="T31"/>
                    </a:cxn>
                    <a:cxn ang="T136">
                      <a:pos x="T32" y="T33"/>
                    </a:cxn>
                    <a:cxn ang="T137">
                      <a:pos x="T34" y="T35"/>
                    </a:cxn>
                    <a:cxn ang="T138">
                      <a:pos x="T36" y="T37"/>
                    </a:cxn>
                    <a:cxn ang="T139">
                      <a:pos x="T38" y="T39"/>
                    </a:cxn>
                    <a:cxn ang="T140">
                      <a:pos x="T40" y="T41"/>
                    </a:cxn>
                    <a:cxn ang="T141">
                      <a:pos x="T42" y="T43"/>
                    </a:cxn>
                    <a:cxn ang="T142">
                      <a:pos x="T44" y="T45"/>
                    </a:cxn>
                    <a:cxn ang="T143">
                      <a:pos x="T46" y="T47"/>
                    </a:cxn>
                    <a:cxn ang="T144">
                      <a:pos x="T48" y="T49"/>
                    </a:cxn>
                    <a:cxn ang="T145">
                      <a:pos x="T50" y="T51"/>
                    </a:cxn>
                    <a:cxn ang="T146">
                      <a:pos x="T52" y="T53"/>
                    </a:cxn>
                    <a:cxn ang="T147">
                      <a:pos x="T54" y="T55"/>
                    </a:cxn>
                    <a:cxn ang="T148">
                      <a:pos x="T56" y="T57"/>
                    </a:cxn>
                    <a:cxn ang="T149">
                      <a:pos x="T58" y="T59"/>
                    </a:cxn>
                    <a:cxn ang="T150">
                      <a:pos x="T60" y="T61"/>
                    </a:cxn>
                    <a:cxn ang="T151">
                      <a:pos x="T62" y="T63"/>
                    </a:cxn>
                    <a:cxn ang="T152">
                      <a:pos x="T64" y="T65"/>
                    </a:cxn>
                    <a:cxn ang="T153">
                      <a:pos x="T66" y="T67"/>
                    </a:cxn>
                    <a:cxn ang="T154">
                      <a:pos x="T68" y="T69"/>
                    </a:cxn>
                    <a:cxn ang="T155">
                      <a:pos x="T70" y="T71"/>
                    </a:cxn>
                    <a:cxn ang="T156">
                      <a:pos x="T72" y="T73"/>
                    </a:cxn>
                    <a:cxn ang="T157">
                      <a:pos x="T74" y="T75"/>
                    </a:cxn>
                    <a:cxn ang="T158">
                      <a:pos x="T76" y="T77"/>
                    </a:cxn>
                    <a:cxn ang="T159">
                      <a:pos x="T78" y="T79"/>
                    </a:cxn>
                    <a:cxn ang="T160">
                      <a:pos x="T80" y="T81"/>
                    </a:cxn>
                    <a:cxn ang="T161">
                      <a:pos x="T82" y="T83"/>
                    </a:cxn>
                    <a:cxn ang="T162">
                      <a:pos x="T84" y="T85"/>
                    </a:cxn>
                    <a:cxn ang="T163">
                      <a:pos x="T86" y="T87"/>
                    </a:cxn>
                    <a:cxn ang="T164">
                      <a:pos x="T88" y="T89"/>
                    </a:cxn>
                    <a:cxn ang="T165">
                      <a:pos x="T90" y="T91"/>
                    </a:cxn>
                    <a:cxn ang="T166">
                      <a:pos x="T92" y="T93"/>
                    </a:cxn>
                    <a:cxn ang="T167">
                      <a:pos x="T94" y="T95"/>
                    </a:cxn>
                    <a:cxn ang="T168">
                      <a:pos x="T96" y="T97"/>
                    </a:cxn>
                    <a:cxn ang="T169">
                      <a:pos x="T98" y="T99"/>
                    </a:cxn>
                    <a:cxn ang="T170">
                      <a:pos x="T100" y="T101"/>
                    </a:cxn>
                    <a:cxn ang="T171">
                      <a:pos x="T102" y="T103"/>
                    </a:cxn>
                    <a:cxn ang="T172">
                      <a:pos x="T104" y="T105"/>
                    </a:cxn>
                    <a:cxn ang="T173">
                      <a:pos x="T106" y="T107"/>
                    </a:cxn>
                    <a:cxn ang="T174">
                      <a:pos x="T108" y="T109"/>
                    </a:cxn>
                    <a:cxn ang="T175">
                      <a:pos x="T110" y="T111"/>
                    </a:cxn>
                    <a:cxn ang="T176">
                      <a:pos x="T112" y="T113"/>
                    </a:cxn>
                    <a:cxn ang="T177">
                      <a:pos x="T114" y="T115"/>
                    </a:cxn>
                    <a:cxn ang="T178">
                      <a:pos x="T116" y="T117"/>
                    </a:cxn>
                    <a:cxn ang="T179">
                      <a:pos x="T118" y="T119"/>
                    </a:cxn>
                  </a:cxnLst>
                  <a:rect l="0" t="0" r="r" b="b"/>
                  <a:pathLst>
                    <a:path w="123" h="265">
                      <a:moveTo>
                        <a:pt x="2" y="0"/>
                      </a:moveTo>
                      <a:lnTo>
                        <a:pt x="2" y="0"/>
                      </a:lnTo>
                      <a:lnTo>
                        <a:pt x="0" y="1"/>
                      </a:lnTo>
                      <a:lnTo>
                        <a:pt x="2" y="0"/>
                      </a:lnTo>
                      <a:close/>
                      <a:moveTo>
                        <a:pt x="2" y="0"/>
                      </a:moveTo>
                      <a:cubicBezTo>
                        <a:pt x="3" y="3"/>
                        <a:pt x="4" y="7"/>
                        <a:pt x="5" y="13"/>
                      </a:cubicBezTo>
                      <a:lnTo>
                        <a:pt x="3" y="13"/>
                      </a:lnTo>
                      <a:cubicBezTo>
                        <a:pt x="2" y="8"/>
                        <a:pt x="1" y="3"/>
                        <a:pt x="0" y="1"/>
                      </a:cubicBezTo>
                      <a:lnTo>
                        <a:pt x="2" y="0"/>
                      </a:lnTo>
                      <a:close/>
                      <a:moveTo>
                        <a:pt x="5" y="13"/>
                      </a:moveTo>
                      <a:cubicBezTo>
                        <a:pt x="6" y="18"/>
                        <a:pt x="8" y="24"/>
                        <a:pt x="10" y="31"/>
                      </a:cubicBezTo>
                      <a:lnTo>
                        <a:pt x="8" y="32"/>
                      </a:lnTo>
                      <a:cubicBezTo>
                        <a:pt x="6" y="24"/>
                        <a:pt x="5" y="18"/>
                        <a:pt x="3" y="13"/>
                      </a:cubicBezTo>
                      <a:lnTo>
                        <a:pt x="5" y="13"/>
                      </a:lnTo>
                      <a:close/>
                      <a:moveTo>
                        <a:pt x="10" y="31"/>
                      </a:moveTo>
                      <a:cubicBezTo>
                        <a:pt x="19" y="67"/>
                        <a:pt x="33" y="120"/>
                        <a:pt x="35" y="128"/>
                      </a:cubicBezTo>
                      <a:lnTo>
                        <a:pt x="34" y="128"/>
                      </a:lnTo>
                      <a:cubicBezTo>
                        <a:pt x="31" y="121"/>
                        <a:pt x="17" y="68"/>
                        <a:pt x="8" y="32"/>
                      </a:cubicBezTo>
                      <a:lnTo>
                        <a:pt x="10" y="31"/>
                      </a:lnTo>
                      <a:close/>
                      <a:moveTo>
                        <a:pt x="34" y="128"/>
                      </a:moveTo>
                      <a:lnTo>
                        <a:pt x="34" y="128"/>
                      </a:lnTo>
                      <a:close/>
                      <a:moveTo>
                        <a:pt x="35" y="128"/>
                      </a:moveTo>
                      <a:cubicBezTo>
                        <a:pt x="37" y="131"/>
                        <a:pt x="38" y="134"/>
                        <a:pt x="39" y="137"/>
                      </a:cubicBezTo>
                      <a:lnTo>
                        <a:pt x="37" y="137"/>
                      </a:lnTo>
                      <a:cubicBezTo>
                        <a:pt x="36" y="134"/>
                        <a:pt x="35" y="131"/>
                        <a:pt x="34" y="128"/>
                      </a:cubicBezTo>
                      <a:lnTo>
                        <a:pt x="35" y="128"/>
                      </a:lnTo>
                      <a:close/>
                      <a:moveTo>
                        <a:pt x="39" y="137"/>
                      </a:moveTo>
                      <a:cubicBezTo>
                        <a:pt x="45" y="154"/>
                        <a:pt x="52" y="175"/>
                        <a:pt x="77" y="203"/>
                      </a:cubicBezTo>
                      <a:lnTo>
                        <a:pt x="76" y="204"/>
                      </a:lnTo>
                      <a:cubicBezTo>
                        <a:pt x="51" y="175"/>
                        <a:pt x="43" y="155"/>
                        <a:pt x="37" y="137"/>
                      </a:cubicBezTo>
                      <a:lnTo>
                        <a:pt x="39" y="137"/>
                      </a:lnTo>
                      <a:close/>
                      <a:moveTo>
                        <a:pt x="76" y="204"/>
                      </a:moveTo>
                      <a:lnTo>
                        <a:pt x="76" y="204"/>
                      </a:lnTo>
                      <a:lnTo>
                        <a:pt x="77" y="203"/>
                      </a:lnTo>
                      <a:lnTo>
                        <a:pt x="76" y="204"/>
                      </a:lnTo>
                      <a:close/>
                      <a:moveTo>
                        <a:pt x="77" y="203"/>
                      </a:moveTo>
                      <a:lnTo>
                        <a:pt x="77" y="203"/>
                      </a:lnTo>
                      <a:lnTo>
                        <a:pt x="76" y="204"/>
                      </a:lnTo>
                      <a:lnTo>
                        <a:pt x="77" y="203"/>
                      </a:lnTo>
                      <a:close/>
                      <a:moveTo>
                        <a:pt x="77" y="203"/>
                      </a:moveTo>
                      <a:lnTo>
                        <a:pt x="77" y="203"/>
                      </a:lnTo>
                      <a:close/>
                      <a:moveTo>
                        <a:pt x="77" y="203"/>
                      </a:moveTo>
                      <a:cubicBezTo>
                        <a:pt x="82" y="208"/>
                        <a:pt x="85" y="212"/>
                        <a:pt x="89" y="216"/>
                      </a:cubicBezTo>
                      <a:lnTo>
                        <a:pt x="87" y="217"/>
                      </a:lnTo>
                      <a:cubicBezTo>
                        <a:pt x="84" y="213"/>
                        <a:pt x="80" y="208"/>
                        <a:pt x="76" y="204"/>
                      </a:cubicBezTo>
                      <a:lnTo>
                        <a:pt x="77" y="203"/>
                      </a:lnTo>
                      <a:close/>
                      <a:moveTo>
                        <a:pt x="89" y="216"/>
                      </a:moveTo>
                      <a:cubicBezTo>
                        <a:pt x="92" y="221"/>
                        <a:pt x="96" y="224"/>
                        <a:pt x="99" y="228"/>
                      </a:cubicBezTo>
                      <a:lnTo>
                        <a:pt x="97" y="229"/>
                      </a:lnTo>
                      <a:cubicBezTo>
                        <a:pt x="94" y="225"/>
                        <a:pt x="91" y="221"/>
                        <a:pt x="87" y="217"/>
                      </a:cubicBezTo>
                      <a:lnTo>
                        <a:pt x="89" y="216"/>
                      </a:lnTo>
                      <a:close/>
                      <a:moveTo>
                        <a:pt x="99" y="228"/>
                      </a:moveTo>
                      <a:cubicBezTo>
                        <a:pt x="114" y="247"/>
                        <a:pt x="121" y="260"/>
                        <a:pt x="123" y="264"/>
                      </a:cubicBezTo>
                      <a:lnTo>
                        <a:pt x="122" y="265"/>
                      </a:lnTo>
                      <a:cubicBezTo>
                        <a:pt x="120" y="260"/>
                        <a:pt x="112" y="248"/>
                        <a:pt x="97" y="229"/>
                      </a:cubicBezTo>
                      <a:lnTo>
                        <a:pt x="99" y="228"/>
                      </a:lnTo>
                      <a:close/>
                    </a:path>
                  </a:pathLst>
                </a:custGeom>
                <a:solidFill>
                  <a:srgbClr val="82818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257" name="Freeform 606"/>
                <p:cNvSpPr>
                  <a:spLocks noChangeArrowheads="1"/>
                </p:cNvSpPr>
                <p:nvPr/>
              </p:nvSpPr>
              <p:spPr bwMode="auto">
                <a:xfrm>
                  <a:off x="728" y="3235"/>
                  <a:ext cx="119" cy="257"/>
                </a:xfrm>
                <a:custGeom>
                  <a:avLst/>
                  <a:gdLst>
                    <a:gd name="T0" fmla="*/ 2760 w 87"/>
                    <a:gd name="T1" fmla="*/ 0 h 149"/>
                    <a:gd name="T2" fmla="*/ 2760 w 87"/>
                    <a:gd name="T3" fmla="*/ 0 h 149"/>
                    <a:gd name="T4" fmla="*/ 0 w 87"/>
                    <a:gd name="T5" fmla="*/ 0 h 149"/>
                    <a:gd name="T6" fmla="*/ 0 w 87"/>
                    <a:gd name="T7" fmla="*/ 0 h 149"/>
                    <a:gd name="T8" fmla="*/ 2760 w 87"/>
                    <a:gd name="T9" fmla="*/ 0 h 149"/>
                    <a:gd name="T10" fmla="*/ 2760 w 87"/>
                    <a:gd name="T11" fmla="*/ 0 h 149"/>
                    <a:gd name="T12" fmla="*/ 2760 w 87"/>
                    <a:gd name="T13" fmla="*/ 0 h 149"/>
                    <a:gd name="T14" fmla="*/ 1677 w 87"/>
                    <a:gd name="T15" fmla="*/ 0 h 149"/>
                    <a:gd name="T16" fmla="*/ 2760 w 87"/>
                    <a:gd name="T17" fmla="*/ 0 h 149"/>
                    <a:gd name="T18" fmla="*/ 2760 w 87"/>
                    <a:gd name="T19" fmla="*/ 0 h 149"/>
                    <a:gd name="T20" fmla="*/ 9182 w 87"/>
                    <a:gd name="T21" fmla="*/ 78470 h 149"/>
                    <a:gd name="T22" fmla="*/ 7445 w 87"/>
                    <a:gd name="T23" fmla="*/ 78470 h 149"/>
                    <a:gd name="T24" fmla="*/ 0 w 87"/>
                    <a:gd name="T25" fmla="*/ 0 h 149"/>
                    <a:gd name="T26" fmla="*/ 2760 w 87"/>
                    <a:gd name="T27" fmla="*/ 0 h 149"/>
                    <a:gd name="T28" fmla="*/ 9182 w 87"/>
                    <a:gd name="T29" fmla="*/ 78470 h 149"/>
                    <a:gd name="T30" fmla="*/ 18850 w 87"/>
                    <a:gd name="T31" fmla="*/ 162750 h 149"/>
                    <a:gd name="T32" fmla="*/ 15086 w 87"/>
                    <a:gd name="T33" fmla="*/ 170205 h 149"/>
                    <a:gd name="T34" fmla="*/ 7445 w 87"/>
                    <a:gd name="T35" fmla="*/ 78470 h 149"/>
                    <a:gd name="T36" fmla="*/ 9182 w 87"/>
                    <a:gd name="T37" fmla="*/ 78470 h 149"/>
                    <a:gd name="T38" fmla="*/ 18850 w 87"/>
                    <a:gd name="T39" fmla="*/ 162750 h 149"/>
                    <a:gd name="T40" fmla="*/ 88953 w 87"/>
                    <a:gd name="T41" fmla="*/ 674756 h 149"/>
                    <a:gd name="T42" fmla="*/ 86658 w 87"/>
                    <a:gd name="T43" fmla="*/ 681666 h 149"/>
                    <a:gd name="T44" fmla="*/ 15086 w 87"/>
                    <a:gd name="T45" fmla="*/ 170205 h 149"/>
                    <a:gd name="T46" fmla="*/ 18850 w 87"/>
                    <a:gd name="T47" fmla="*/ 162750 h 149"/>
                    <a:gd name="T48" fmla="*/ 88953 w 87"/>
                    <a:gd name="T49" fmla="*/ 674756 h 149"/>
                    <a:gd name="T50" fmla="*/ 88953 w 87"/>
                    <a:gd name="T51" fmla="*/ 674756 h 149"/>
                    <a:gd name="T52" fmla="*/ 86658 w 87"/>
                    <a:gd name="T53" fmla="*/ 674756 h 149"/>
                    <a:gd name="T54" fmla="*/ 88953 w 87"/>
                    <a:gd name="T55" fmla="*/ 674756 h 149"/>
                    <a:gd name="T56" fmla="*/ 88953 w 87"/>
                    <a:gd name="T57" fmla="*/ 674756 h 149"/>
                    <a:gd name="T58" fmla="*/ 131825 w 87"/>
                    <a:gd name="T59" fmla="*/ 936179 h 149"/>
                    <a:gd name="T60" fmla="*/ 128396 w 87"/>
                    <a:gd name="T61" fmla="*/ 943783 h 149"/>
                    <a:gd name="T62" fmla="*/ 86658 w 87"/>
                    <a:gd name="T63" fmla="*/ 681666 h 149"/>
                    <a:gd name="T64" fmla="*/ 88953 w 87"/>
                    <a:gd name="T65" fmla="*/ 674756 h 149"/>
                    <a:gd name="T66" fmla="*/ 131825 w 87"/>
                    <a:gd name="T67" fmla="*/ 936179 h 149"/>
                    <a:gd name="T68" fmla="*/ 134622 w 87"/>
                    <a:gd name="T69" fmla="*/ 966720 h 149"/>
                    <a:gd name="T70" fmla="*/ 131825 w 87"/>
                    <a:gd name="T71" fmla="*/ 973985 h 149"/>
                    <a:gd name="T72" fmla="*/ 128396 w 87"/>
                    <a:gd name="T73" fmla="*/ 943783 h 149"/>
                    <a:gd name="T74" fmla="*/ 131825 w 87"/>
                    <a:gd name="T75" fmla="*/ 936179 h 149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</a:gdLst>
                  <a:ahLst/>
                  <a:cxnLst>
                    <a:cxn ang="T76">
                      <a:pos x="T0" y="T1"/>
                    </a:cxn>
                    <a:cxn ang="T77">
                      <a:pos x="T2" y="T3"/>
                    </a:cxn>
                    <a:cxn ang="T78">
                      <a:pos x="T4" y="T5"/>
                    </a:cxn>
                    <a:cxn ang="T79">
                      <a:pos x="T6" y="T7"/>
                    </a:cxn>
                    <a:cxn ang="T80">
                      <a:pos x="T8" y="T9"/>
                    </a:cxn>
                    <a:cxn ang="T81">
                      <a:pos x="T10" y="T11"/>
                    </a:cxn>
                    <a:cxn ang="T82">
                      <a:pos x="T12" y="T13"/>
                    </a:cxn>
                    <a:cxn ang="T83">
                      <a:pos x="T14" y="T15"/>
                    </a:cxn>
                    <a:cxn ang="T84">
                      <a:pos x="T16" y="T17"/>
                    </a:cxn>
                    <a:cxn ang="T85">
                      <a:pos x="T18" y="T19"/>
                    </a:cxn>
                    <a:cxn ang="T86">
                      <a:pos x="T20" y="T21"/>
                    </a:cxn>
                    <a:cxn ang="T87">
                      <a:pos x="T22" y="T23"/>
                    </a:cxn>
                    <a:cxn ang="T88">
                      <a:pos x="T24" y="T25"/>
                    </a:cxn>
                    <a:cxn ang="T89">
                      <a:pos x="T26" y="T27"/>
                    </a:cxn>
                    <a:cxn ang="T90">
                      <a:pos x="T28" y="T29"/>
                    </a:cxn>
                    <a:cxn ang="T91">
                      <a:pos x="T30" y="T31"/>
                    </a:cxn>
                    <a:cxn ang="T92">
                      <a:pos x="T32" y="T33"/>
                    </a:cxn>
                    <a:cxn ang="T93">
                      <a:pos x="T34" y="T35"/>
                    </a:cxn>
                    <a:cxn ang="T94">
                      <a:pos x="T36" y="T37"/>
                    </a:cxn>
                    <a:cxn ang="T95">
                      <a:pos x="T38" y="T39"/>
                    </a:cxn>
                    <a:cxn ang="T96">
                      <a:pos x="T40" y="T41"/>
                    </a:cxn>
                    <a:cxn ang="T97">
                      <a:pos x="T42" y="T43"/>
                    </a:cxn>
                    <a:cxn ang="T98">
                      <a:pos x="T44" y="T45"/>
                    </a:cxn>
                    <a:cxn ang="T99">
                      <a:pos x="T46" y="T47"/>
                    </a:cxn>
                    <a:cxn ang="T100">
                      <a:pos x="T48" y="T49"/>
                    </a:cxn>
                    <a:cxn ang="T101">
                      <a:pos x="T50" y="T51"/>
                    </a:cxn>
                    <a:cxn ang="T102">
                      <a:pos x="T52" y="T53"/>
                    </a:cxn>
                    <a:cxn ang="T103">
                      <a:pos x="T54" y="T55"/>
                    </a:cxn>
                    <a:cxn ang="T104">
                      <a:pos x="T56" y="T57"/>
                    </a:cxn>
                    <a:cxn ang="T105">
                      <a:pos x="T58" y="T59"/>
                    </a:cxn>
                    <a:cxn ang="T106">
                      <a:pos x="T60" y="T61"/>
                    </a:cxn>
                    <a:cxn ang="T107">
                      <a:pos x="T62" y="T63"/>
                    </a:cxn>
                    <a:cxn ang="T108">
                      <a:pos x="T64" y="T65"/>
                    </a:cxn>
                    <a:cxn ang="T109">
                      <a:pos x="T66" y="T67"/>
                    </a:cxn>
                    <a:cxn ang="T110">
                      <a:pos x="T68" y="T69"/>
                    </a:cxn>
                    <a:cxn ang="T111">
                      <a:pos x="T70" y="T71"/>
                    </a:cxn>
                    <a:cxn ang="T112">
                      <a:pos x="T72" y="T73"/>
                    </a:cxn>
                    <a:cxn ang="T113">
                      <a:pos x="T74" y="T75"/>
                    </a:cxn>
                  </a:cxnLst>
                  <a:rect l="0" t="0" r="r" b="b"/>
                  <a:pathLst>
                    <a:path w="87" h="149">
                      <a:moveTo>
                        <a:pt x="2" y="0"/>
                      </a:moveTo>
                      <a:lnTo>
                        <a:pt x="2" y="0"/>
                      </a:lnTo>
                      <a:lnTo>
                        <a:pt x="0" y="0"/>
                      </a:lnTo>
                      <a:lnTo>
                        <a:pt x="2" y="0"/>
                      </a:lnTo>
                      <a:close/>
                      <a:moveTo>
                        <a:pt x="2" y="0"/>
                      </a:moveTo>
                      <a:lnTo>
                        <a:pt x="2" y="0"/>
                      </a:lnTo>
                      <a:lnTo>
                        <a:pt x="1" y="0"/>
                      </a:lnTo>
                      <a:lnTo>
                        <a:pt x="2" y="0"/>
                      </a:lnTo>
                      <a:close/>
                      <a:moveTo>
                        <a:pt x="2" y="0"/>
                      </a:moveTo>
                      <a:cubicBezTo>
                        <a:pt x="3" y="3"/>
                        <a:pt x="5" y="7"/>
                        <a:pt x="6" y="12"/>
                      </a:cubicBezTo>
                      <a:lnTo>
                        <a:pt x="5" y="12"/>
                      </a:lnTo>
                      <a:cubicBezTo>
                        <a:pt x="3" y="8"/>
                        <a:pt x="2" y="4"/>
                        <a:pt x="0" y="0"/>
                      </a:cubicBezTo>
                      <a:lnTo>
                        <a:pt x="2" y="0"/>
                      </a:lnTo>
                      <a:close/>
                      <a:moveTo>
                        <a:pt x="6" y="12"/>
                      </a:moveTo>
                      <a:cubicBezTo>
                        <a:pt x="8" y="16"/>
                        <a:pt x="10" y="20"/>
                        <a:pt x="12" y="25"/>
                      </a:cubicBezTo>
                      <a:lnTo>
                        <a:pt x="10" y="26"/>
                      </a:lnTo>
                      <a:cubicBezTo>
                        <a:pt x="8" y="21"/>
                        <a:pt x="6" y="16"/>
                        <a:pt x="5" y="12"/>
                      </a:cubicBezTo>
                      <a:lnTo>
                        <a:pt x="6" y="12"/>
                      </a:lnTo>
                      <a:close/>
                      <a:moveTo>
                        <a:pt x="12" y="25"/>
                      </a:moveTo>
                      <a:cubicBezTo>
                        <a:pt x="22" y="50"/>
                        <a:pt x="38" y="81"/>
                        <a:pt x="57" y="103"/>
                      </a:cubicBezTo>
                      <a:lnTo>
                        <a:pt x="56" y="104"/>
                      </a:lnTo>
                      <a:cubicBezTo>
                        <a:pt x="37" y="82"/>
                        <a:pt x="21" y="51"/>
                        <a:pt x="10" y="26"/>
                      </a:cubicBezTo>
                      <a:lnTo>
                        <a:pt x="12" y="25"/>
                      </a:lnTo>
                      <a:close/>
                      <a:moveTo>
                        <a:pt x="57" y="103"/>
                      </a:moveTo>
                      <a:lnTo>
                        <a:pt x="57" y="103"/>
                      </a:lnTo>
                      <a:lnTo>
                        <a:pt x="56" y="103"/>
                      </a:lnTo>
                      <a:lnTo>
                        <a:pt x="57" y="103"/>
                      </a:lnTo>
                      <a:close/>
                      <a:moveTo>
                        <a:pt x="57" y="103"/>
                      </a:moveTo>
                      <a:cubicBezTo>
                        <a:pt x="78" y="128"/>
                        <a:pt x="82" y="136"/>
                        <a:pt x="85" y="143"/>
                      </a:cubicBezTo>
                      <a:lnTo>
                        <a:pt x="83" y="144"/>
                      </a:lnTo>
                      <a:cubicBezTo>
                        <a:pt x="80" y="137"/>
                        <a:pt x="76" y="129"/>
                        <a:pt x="56" y="104"/>
                      </a:cubicBezTo>
                      <a:lnTo>
                        <a:pt x="57" y="103"/>
                      </a:lnTo>
                      <a:close/>
                      <a:moveTo>
                        <a:pt x="85" y="143"/>
                      </a:moveTo>
                      <a:cubicBezTo>
                        <a:pt x="85" y="145"/>
                        <a:pt x="86" y="147"/>
                        <a:pt x="87" y="148"/>
                      </a:cubicBezTo>
                      <a:lnTo>
                        <a:pt x="85" y="149"/>
                      </a:lnTo>
                      <a:cubicBezTo>
                        <a:pt x="84" y="147"/>
                        <a:pt x="84" y="146"/>
                        <a:pt x="83" y="144"/>
                      </a:cubicBezTo>
                      <a:lnTo>
                        <a:pt x="85" y="143"/>
                      </a:lnTo>
                      <a:close/>
                    </a:path>
                  </a:pathLst>
                </a:custGeom>
                <a:solidFill>
                  <a:srgbClr val="82818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258" name="Freeform 607"/>
                <p:cNvSpPr>
                  <a:spLocks noChangeArrowheads="1"/>
                </p:cNvSpPr>
                <p:nvPr/>
              </p:nvSpPr>
              <p:spPr bwMode="auto">
                <a:xfrm>
                  <a:off x="719" y="3133"/>
                  <a:ext cx="74" cy="180"/>
                </a:xfrm>
                <a:custGeom>
                  <a:avLst/>
                  <a:gdLst>
                    <a:gd name="T0" fmla="*/ 2844 w 54"/>
                    <a:gd name="T1" fmla="*/ 0 h 104"/>
                    <a:gd name="T2" fmla="*/ 2844 w 54"/>
                    <a:gd name="T3" fmla="*/ 0 h 104"/>
                    <a:gd name="T4" fmla="*/ 0 w 54"/>
                    <a:gd name="T5" fmla="*/ 0 h 104"/>
                    <a:gd name="T6" fmla="*/ 0 w 54"/>
                    <a:gd name="T7" fmla="*/ 0 h 104"/>
                    <a:gd name="T8" fmla="*/ 2844 w 54"/>
                    <a:gd name="T9" fmla="*/ 0 h 104"/>
                    <a:gd name="T10" fmla="*/ 2844 w 54"/>
                    <a:gd name="T11" fmla="*/ 0 h 104"/>
                    <a:gd name="T12" fmla="*/ 54933 w 54"/>
                    <a:gd name="T13" fmla="*/ 427311 h 104"/>
                    <a:gd name="T14" fmla="*/ 51597 w 54"/>
                    <a:gd name="T15" fmla="*/ 434958 h 104"/>
                    <a:gd name="T16" fmla="*/ 0 w 54"/>
                    <a:gd name="T17" fmla="*/ 0 h 104"/>
                    <a:gd name="T18" fmla="*/ 2844 w 54"/>
                    <a:gd name="T19" fmla="*/ 0 h 104"/>
                    <a:gd name="T20" fmla="*/ 54933 w 54"/>
                    <a:gd name="T21" fmla="*/ 427311 h 104"/>
                    <a:gd name="T22" fmla="*/ 85040 w 54"/>
                    <a:gd name="T23" fmla="*/ 706716 h 104"/>
                    <a:gd name="T24" fmla="*/ 84382 w 54"/>
                    <a:gd name="T25" fmla="*/ 699776 h 104"/>
                    <a:gd name="T26" fmla="*/ 51597 w 54"/>
                    <a:gd name="T27" fmla="*/ 434958 h 104"/>
                    <a:gd name="T28" fmla="*/ 54933 w 54"/>
                    <a:gd name="T29" fmla="*/ 427311 h 104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</a:gdLst>
                  <a:ahLst/>
                  <a:cxnLst>
                    <a:cxn ang="T30">
                      <a:pos x="T0" y="T1"/>
                    </a:cxn>
                    <a:cxn ang="T31">
                      <a:pos x="T2" y="T3"/>
                    </a:cxn>
                    <a:cxn ang="T32">
                      <a:pos x="T4" y="T5"/>
                    </a:cxn>
                    <a:cxn ang="T33">
                      <a:pos x="T6" y="T7"/>
                    </a:cxn>
                    <a:cxn ang="T34">
                      <a:pos x="T8" y="T9"/>
                    </a:cxn>
                    <a:cxn ang="T35">
                      <a:pos x="T10" y="T11"/>
                    </a:cxn>
                    <a:cxn ang="T36">
                      <a:pos x="T12" y="T13"/>
                    </a:cxn>
                    <a:cxn ang="T37">
                      <a:pos x="T14" y="T15"/>
                    </a:cxn>
                    <a:cxn ang="T38">
                      <a:pos x="T16" y="T17"/>
                    </a:cxn>
                    <a:cxn ang="T39">
                      <a:pos x="T18" y="T19"/>
                    </a:cxn>
                    <a:cxn ang="T40">
                      <a:pos x="T20" y="T21"/>
                    </a:cxn>
                    <a:cxn ang="T41">
                      <a:pos x="T22" y="T23"/>
                    </a:cxn>
                    <a:cxn ang="T42">
                      <a:pos x="T24" y="T25"/>
                    </a:cxn>
                    <a:cxn ang="T43">
                      <a:pos x="T26" y="T27"/>
                    </a:cxn>
                    <a:cxn ang="T44">
                      <a:pos x="T28" y="T29"/>
                    </a:cxn>
                  </a:cxnLst>
                  <a:rect l="0" t="0" r="r" b="b"/>
                  <a:pathLst>
                    <a:path w="54" h="104">
                      <a:moveTo>
                        <a:pt x="2" y="0"/>
                      </a:moveTo>
                      <a:lnTo>
                        <a:pt x="2" y="0"/>
                      </a:lnTo>
                      <a:lnTo>
                        <a:pt x="0" y="0"/>
                      </a:lnTo>
                      <a:lnTo>
                        <a:pt x="2" y="0"/>
                      </a:lnTo>
                      <a:close/>
                      <a:moveTo>
                        <a:pt x="2" y="0"/>
                      </a:moveTo>
                      <a:cubicBezTo>
                        <a:pt x="8" y="14"/>
                        <a:pt x="22" y="41"/>
                        <a:pt x="34" y="63"/>
                      </a:cubicBezTo>
                      <a:lnTo>
                        <a:pt x="32" y="64"/>
                      </a:lnTo>
                      <a:cubicBezTo>
                        <a:pt x="20" y="41"/>
                        <a:pt x="6" y="14"/>
                        <a:pt x="0" y="0"/>
                      </a:cubicBezTo>
                      <a:lnTo>
                        <a:pt x="2" y="0"/>
                      </a:lnTo>
                      <a:close/>
                      <a:moveTo>
                        <a:pt x="34" y="63"/>
                      </a:moveTo>
                      <a:cubicBezTo>
                        <a:pt x="45" y="84"/>
                        <a:pt x="54" y="102"/>
                        <a:pt x="53" y="104"/>
                      </a:cubicBezTo>
                      <a:lnTo>
                        <a:pt x="52" y="103"/>
                      </a:lnTo>
                      <a:cubicBezTo>
                        <a:pt x="52" y="102"/>
                        <a:pt x="43" y="85"/>
                        <a:pt x="32" y="64"/>
                      </a:cubicBezTo>
                      <a:lnTo>
                        <a:pt x="34" y="63"/>
                      </a:lnTo>
                      <a:close/>
                    </a:path>
                  </a:pathLst>
                </a:custGeom>
                <a:solidFill>
                  <a:srgbClr val="82818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259" name="Freeform 608"/>
                <p:cNvSpPr>
                  <a:spLocks noChangeArrowheads="1"/>
                </p:cNvSpPr>
                <p:nvPr/>
              </p:nvSpPr>
              <p:spPr bwMode="auto">
                <a:xfrm>
                  <a:off x="728" y="3175"/>
                  <a:ext cx="59" cy="149"/>
                </a:xfrm>
                <a:custGeom>
                  <a:avLst/>
                  <a:gdLst>
                    <a:gd name="T0" fmla="*/ 1755 w 43"/>
                    <a:gd name="T1" fmla="*/ 0 h 87"/>
                    <a:gd name="T2" fmla="*/ 1755 w 43"/>
                    <a:gd name="T3" fmla="*/ 6450 h 87"/>
                    <a:gd name="T4" fmla="*/ 0 w 43"/>
                    <a:gd name="T5" fmla="*/ 6450 h 87"/>
                    <a:gd name="T6" fmla="*/ 0 w 43"/>
                    <a:gd name="T7" fmla="*/ 6450 h 87"/>
                    <a:gd name="T8" fmla="*/ 1755 w 43"/>
                    <a:gd name="T9" fmla="*/ 0 h 87"/>
                    <a:gd name="T10" fmla="*/ 0 w 43"/>
                    <a:gd name="T11" fmla="*/ 6450 h 87"/>
                    <a:gd name="T12" fmla="*/ 0 w 43"/>
                    <a:gd name="T13" fmla="*/ 6450 h 87"/>
                    <a:gd name="T14" fmla="*/ 1755 w 43"/>
                    <a:gd name="T15" fmla="*/ 6450 h 87"/>
                    <a:gd name="T16" fmla="*/ 0 w 43"/>
                    <a:gd name="T17" fmla="*/ 6450 h 87"/>
                    <a:gd name="T18" fmla="*/ 1755 w 43"/>
                    <a:gd name="T19" fmla="*/ 6450 h 87"/>
                    <a:gd name="T20" fmla="*/ 53418 w 43"/>
                    <a:gd name="T21" fmla="*/ 377792 h 87"/>
                    <a:gd name="T22" fmla="*/ 50427 w 43"/>
                    <a:gd name="T23" fmla="*/ 382007 h 87"/>
                    <a:gd name="T24" fmla="*/ 0 w 43"/>
                    <a:gd name="T25" fmla="*/ 6450 h 87"/>
                    <a:gd name="T26" fmla="*/ 1755 w 43"/>
                    <a:gd name="T27" fmla="*/ 6450 h 87"/>
                    <a:gd name="T28" fmla="*/ 53418 w 43"/>
                    <a:gd name="T29" fmla="*/ 377792 h 87"/>
                    <a:gd name="T30" fmla="*/ 71269 w 43"/>
                    <a:gd name="T31" fmla="*/ 518756 h 87"/>
                    <a:gd name="T32" fmla="*/ 69181 w 43"/>
                    <a:gd name="T33" fmla="*/ 518756 h 87"/>
                    <a:gd name="T34" fmla="*/ 50427 w 43"/>
                    <a:gd name="T35" fmla="*/ 382007 h 87"/>
                    <a:gd name="T36" fmla="*/ 53418 w 43"/>
                    <a:gd name="T37" fmla="*/ 377792 h 87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0" t="0" r="r" b="b"/>
                  <a:pathLst>
                    <a:path w="43" h="87">
                      <a:moveTo>
                        <a:pt x="1" y="0"/>
                      </a:moveTo>
                      <a:lnTo>
                        <a:pt x="1" y="1"/>
                      </a:lnTo>
                      <a:lnTo>
                        <a:pt x="0" y="1"/>
                      </a:lnTo>
                      <a:lnTo>
                        <a:pt x="1" y="0"/>
                      </a:lnTo>
                      <a:close/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" y="1"/>
                      </a:lnTo>
                      <a:lnTo>
                        <a:pt x="0" y="1"/>
                      </a:lnTo>
                      <a:close/>
                      <a:moveTo>
                        <a:pt x="1" y="1"/>
                      </a:moveTo>
                      <a:cubicBezTo>
                        <a:pt x="9" y="20"/>
                        <a:pt x="22" y="45"/>
                        <a:pt x="32" y="63"/>
                      </a:cubicBezTo>
                      <a:lnTo>
                        <a:pt x="30" y="64"/>
                      </a:lnTo>
                      <a:cubicBezTo>
                        <a:pt x="20" y="46"/>
                        <a:pt x="7" y="21"/>
                        <a:pt x="0" y="1"/>
                      </a:cubicBezTo>
                      <a:lnTo>
                        <a:pt x="1" y="1"/>
                      </a:lnTo>
                      <a:close/>
                      <a:moveTo>
                        <a:pt x="32" y="63"/>
                      </a:moveTo>
                      <a:cubicBezTo>
                        <a:pt x="38" y="75"/>
                        <a:pt x="43" y="84"/>
                        <a:pt x="43" y="87"/>
                      </a:cubicBezTo>
                      <a:lnTo>
                        <a:pt x="42" y="87"/>
                      </a:lnTo>
                      <a:cubicBezTo>
                        <a:pt x="41" y="84"/>
                        <a:pt x="37" y="76"/>
                        <a:pt x="30" y="64"/>
                      </a:cubicBezTo>
                      <a:lnTo>
                        <a:pt x="32" y="63"/>
                      </a:lnTo>
                      <a:close/>
                    </a:path>
                  </a:pathLst>
                </a:custGeom>
                <a:solidFill>
                  <a:srgbClr val="82818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260" name="Freeform 609"/>
                <p:cNvSpPr>
                  <a:spLocks noChangeArrowheads="1"/>
                </p:cNvSpPr>
                <p:nvPr/>
              </p:nvSpPr>
              <p:spPr bwMode="auto">
                <a:xfrm>
                  <a:off x="681" y="3031"/>
                  <a:ext cx="102" cy="312"/>
                </a:xfrm>
                <a:custGeom>
                  <a:avLst/>
                  <a:gdLst>
                    <a:gd name="T0" fmla="*/ 1917 w 74"/>
                    <a:gd name="T1" fmla="*/ 0 h 181"/>
                    <a:gd name="T2" fmla="*/ 14612 w 74"/>
                    <a:gd name="T3" fmla="*/ 134182 h 181"/>
                    <a:gd name="T4" fmla="*/ 11308 w 74"/>
                    <a:gd name="T5" fmla="*/ 137482 h 181"/>
                    <a:gd name="T6" fmla="*/ 0 w 74"/>
                    <a:gd name="T7" fmla="*/ 0 h 181"/>
                    <a:gd name="T8" fmla="*/ 1917 w 74"/>
                    <a:gd name="T9" fmla="*/ 0 h 181"/>
                    <a:gd name="T10" fmla="*/ 14612 w 74"/>
                    <a:gd name="T11" fmla="*/ 134182 h 181"/>
                    <a:gd name="T12" fmla="*/ 135362 w 74"/>
                    <a:gd name="T13" fmla="*/ 1144440 h 181"/>
                    <a:gd name="T14" fmla="*/ 132178 w 74"/>
                    <a:gd name="T15" fmla="*/ 1144440 h 181"/>
                    <a:gd name="T16" fmla="*/ 11308 w 74"/>
                    <a:gd name="T17" fmla="*/ 137482 h 181"/>
                    <a:gd name="T18" fmla="*/ 14612 w 74"/>
                    <a:gd name="T19" fmla="*/ 134182 h 181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74" h="181">
                      <a:moveTo>
                        <a:pt x="1" y="0"/>
                      </a:moveTo>
                      <a:cubicBezTo>
                        <a:pt x="3" y="7"/>
                        <a:pt x="5" y="14"/>
                        <a:pt x="8" y="21"/>
                      </a:cubicBezTo>
                      <a:lnTo>
                        <a:pt x="6" y="22"/>
                      </a:lnTo>
                      <a:cubicBezTo>
                        <a:pt x="4" y="14"/>
                        <a:pt x="2" y="7"/>
                        <a:pt x="0" y="0"/>
                      </a:cubicBezTo>
                      <a:lnTo>
                        <a:pt x="1" y="0"/>
                      </a:lnTo>
                      <a:close/>
                      <a:moveTo>
                        <a:pt x="8" y="21"/>
                      </a:moveTo>
                      <a:cubicBezTo>
                        <a:pt x="20" y="65"/>
                        <a:pt x="34" y="114"/>
                        <a:pt x="74" y="181"/>
                      </a:cubicBezTo>
                      <a:lnTo>
                        <a:pt x="72" y="181"/>
                      </a:lnTo>
                      <a:cubicBezTo>
                        <a:pt x="32" y="115"/>
                        <a:pt x="18" y="65"/>
                        <a:pt x="6" y="22"/>
                      </a:cubicBezTo>
                      <a:lnTo>
                        <a:pt x="8" y="21"/>
                      </a:lnTo>
                      <a:close/>
                    </a:path>
                  </a:pathLst>
                </a:custGeom>
                <a:solidFill>
                  <a:srgbClr val="82818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261" name="Freeform 610"/>
                <p:cNvSpPr>
                  <a:spLocks noChangeArrowheads="1"/>
                </p:cNvSpPr>
                <p:nvPr/>
              </p:nvSpPr>
              <p:spPr bwMode="auto">
                <a:xfrm>
                  <a:off x="760" y="3028"/>
                  <a:ext cx="48" cy="107"/>
                </a:xfrm>
                <a:custGeom>
                  <a:avLst/>
                  <a:gdLst>
                    <a:gd name="T0" fmla="*/ 2276 w 36"/>
                    <a:gd name="T1" fmla="*/ 0 h 63"/>
                    <a:gd name="T2" fmla="*/ 2276 w 36"/>
                    <a:gd name="T3" fmla="*/ 0 h 63"/>
                    <a:gd name="T4" fmla="*/ 0 w 36"/>
                    <a:gd name="T5" fmla="*/ 5885 h 63"/>
                    <a:gd name="T6" fmla="*/ 0 w 36"/>
                    <a:gd name="T7" fmla="*/ 5885 h 63"/>
                    <a:gd name="T8" fmla="*/ 2276 w 36"/>
                    <a:gd name="T9" fmla="*/ 0 h 63"/>
                    <a:gd name="T10" fmla="*/ 2276 w 36"/>
                    <a:gd name="T11" fmla="*/ 0 h 63"/>
                    <a:gd name="T12" fmla="*/ 2276 w 36"/>
                    <a:gd name="T13" fmla="*/ 0 h 63"/>
                    <a:gd name="T14" fmla="*/ 1387 w 36"/>
                    <a:gd name="T15" fmla="*/ 5885 h 63"/>
                    <a:gd name="T16" fmla="*/ 2276 w 36"/>
                    <a:gd name="T17" fmla="*/ 0 h 63"/>
                    <a:gd name="T18" fmla="*/ 2276 w 36"/>
                    <a:gd name="T19" fmla="*/ 0 h 63"/>
                    <a:gd name="T20" fmla="*/ 26015 w 36"/>
                    <a:gd name="T21" fmla="*/ 170157 h 63"/>
                    <a:gd name="T22" fmla="*/ 23391 w 36"/>
                    <a:gd name="T23" fmla="*/ 176129 h 63"/>
                    <a:gd name="T24" fmla="*/ 0 w 36"/>
                    <a:gd name="T25" fmla="*/ 5885 h 63"/>
                    <a:gd name="T26" fmla="*/ 2276 w 36"/>
                    <a:gd name="T27" fmla="*/ 0 h 63"/>
                    <a:gd name="T28" fmla="*/ 26015 w 36"/>
                    <a:gd name="T29" fmla="*/ 170157 h 63"/>
                    <a:gd name="T30" fmla="*/ 46576 w 36"/>
                    <a:gd name="T31" fmla="*/ 337323 h 63"/>
                    <a:gd name="T32" fmla="*/ 44097 w 36"/>
                    <a:gd name="T33" fmla="*/ 337323 h 63"/>
                    <a:gd name="T34" fmla="*/ 23391 w 36"/>
                    <a:gd name="T35" fmla="*/ 176129 h 63"/>
                    <a:gd name="T36" fmla="*/ 26015 w 36"/>
                    <a:gd name="T37" fmla="*/ 170157 h 63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0" t="0" r="r" b="b"/>
                  <a:pathLst>
                    <a:path w="36" h="63">
                      <a:moveTo>
                        <a:pt x="2" y="0"/>
                      </a:moveTo>
                      <a:lnTo>
                        <a:pt x="2" y="0"/>
                      </a:lnTo>
                      <a:lnTo>
                        <a:pt x="0" y="1"/>
                      </a:lnTo>
                      <a:lnTo>
                        <a:pt x="2" y="0"/>
                      </a:lnTo>
                      <a:close/>
                      <a:moveTo>
                        <a:pt x="2" y="0"/>
                      </a:moveTo>
                      <a:lnTo>
                        <a:pt x="2" y="0"/>
                      </a:lnTo>
                      <a:lnTo>
                        <a:pt x="1" y="1"/>
                      </a:lnTo>
                      <a:lnTo>
                        <a:pt x="2" y="0"/>
                      </a:lnTo>
                      <a:close/>
                      <a:moveTo>
                        <a:pt x="2" y="0"/>
                      </a:moveTo>
                      <a:cubicBezTo>
                        <a:pt x="9" y="8"/>
                        <a:pt x="15" y="19"/>
                        <a:pt x="20" y="32"/>
                      </a:cubicBezTo>
                      <a:lnTo>
                        <a:pt x="18" y="33"/>
                      </a:lnTo>
                      <a:cubicBezTo>
                        <a:pt x="13" y="20"/>
                        <a:pt x="8" y="8"/>
                        <a:pt x="0" y="1"/>
                      </a:cubicBezTo>
                      <a:lnTo>
                        <a:pt x="2" y="0"/>
                      </a:lnTo>
                      <a:close/>
                      <a:moveTo>
                        <a:pt x="20" y="32"/>
                      </a:moveTo>
                      <a:cubicBezTo>
                        <a:pt x="24" y="42"/>
                        <a:pt x="29" y="53"/>
                        <a:pt x="36" y="63"/>
                      </a:cubicBezTo>
                      <a:lnTo>
                        <a:pt x="34" y="63"/>
                      </a:lnTo>
                      <a:cubicBezTo>
                        <a:pt x="28" y="54"/>
                        <a:pt x="23" y="43"/>
                        <a:pt x="18" y="33"/>
                      </a:cubicBezTo>
                      <a:lnTo>
                        <a:pt x="20" y="32"/>
                      </a:lnTo>
                      <a:close/>
                    </a:path>
                  </a:pathLst>
                </a:custGeom>
                <a:solidFill>
                  <a:srgbClr val="82818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262" name="Freeform 611"/>
                <p:cNvSpPr>
                  <a:spLocks noChangeArrowheads="1"/>
                </p:cNvSpPr>
                <p:nvPr/>
              </p:nvSpPr>
              <p:spPr bwMode="auto">
                <a:xfrm>
                  <a:off x="769" y="3031"/>
                  <a:ext cx="45" cy="94"/>
                </a:xfrm>
                <a:custGeom>
                  <a:avLst/>
                  <a:gdLst>
                    <a:gd name="T0" fmla="*/ 1842 w 33"/>
                    <a:gd name="T1" fmla="*/ 0 h 55"/>
                    <a:gd name="T2" fmla="*/ 1842 w 33"/>
                    <a:gd name="T3" fmla="*/ 0 h 55"/>
                    <a:gd name="T4" fmla="*/ 0 w 33"/>
                    <a:gd name="T5" fmla="*/ 0 h 55"/>
                    <a:gd name="T6" fmla="*/ 0 w 33"/>
                    <a:gd name="T7" fmla="*/ 0 h 55"/>
                    <a:gd name="T8" fmla="*/ 1842 w 33"/>
                    <a:gd name="T9" fmla="*/ 0 h 55"/>
                    <a:gd name="T10" fmla="*/ 0 w 33"/>
                    <a:gd name="T11" fmla="*/ 0 h 55"/>
                    <a:gd name="T12" fmla="*/ 0 w 33"/>
                    <a:gd name="T13" fmla="*/ 0 h 55"/>
                    <a:gd name="T14" fmla="*/ 0 w 33"/>
                    <a:gd name="T15" fmla="*/ 0 h 55"/>
                    <a:gd name="T16" fmla="*/ 1842 w 33"/>
                    <a:gd name="T17" fmla="*/ 0 h 55"/>
                    <a:gd name="T18" fmla="*/ 33724 w 33"/>
                    <a:gd name="T19" fmla="*/ 192280 h 55"/>
                    <a:gd name="T20" fmla="*/ 29915 w 33"/>
                    <a:gd name="T21" fmla="*/ 194602 h 55"/>
                    <a:gd name="T22" fmla="*/ 0 w 33"/>
                    <a:gd name="T23" fmla="*/ 0 h 55"/>
                    <a:gd name="T24" fmla="*/ 1842 w 33"/>
                    <a:gd name="T25" fmla="*/ 0 h 55"/>
                    <a:gd name="T26" fmla="*/ 33724 w 33"/>
                    <a:gd name="T27" fmla="*/ 192280 h 55"/>
                    <a:gd name="T28" fmla="*/ 58545 w 33"/>
                    <a:gd name="T29" fmla="*/ 350136 h 55"/>
                    <a:gd name="T30" fmla="*/ 55589 w 33"/>
                    <a:gd name="T31" fmla="*/ 350136 h 55"/>
                    <a:gd name="T32" fmla="*/ 29915 w 33"/>
                    <a:gd name="T33" fmla="*/ 194602 h 55"/>
                    <a:gd name="T34" fmla="*/ 33724 w 33"/>
                    <a:gd name="T35" fmla="*/ 192280 h 55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0" t="0" r="r" b="b"/>
                  <a:pathLst>
                    <a:path w="33" h="55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lnTo>
                        <a:pt x="1" y="0"/>
                      </a:lnTo>
                      <a:close/>
                      <a:moveTo>
                        <a:pt x="0" y="0"/>
                      </a:moveTo>
                      <a:lnTo>
                        <a:pt x="0" y="0"/>
                      </a:lnTo>
                      <a:close/>
                      <a:moveTo>
                        <a:pt x="1" y="0"/>
                      </a:moveTo>
                      <a:cubicBezTo>
                        <a:pt x="8" y="10"/>
                        <a:pt x="14" y="21"/>
                        <a:pt x="19" y="30"/>
                      </a:cubicBezTo>
                      <a:lnTo>
                        <a:pt x="17" y="31"/>
                      </a:lnTo>
                      <a:cubicBezTo>
                        <a:pt x="12" y="21"/>
                        <a:pt x="6" y="11"/>
                        <a:pt x="0" y="0"/>
                      </a:cubicBezTo>
                      <a:lnTo>
                        <a:pt x="1" y="0"/>
                      </a:lnTo>
                      <a:close/>
                      <a:moveTo>
                        <a:pt x="19" y="30"/>
                      </a:moveTo>
                      <a:cubicBezTo>
                        <a:pt x="23" y="40"/>
                        <a:pt x="28" y="48"/>
                        <a:pt x="33" y="55"/>
                      </a:cubicBezTo>
                      <a:lnTo>
                        <a:pt x="31" y="55"/>
                      </a:lnTo>
                      <a:cubicBezTo>
                        <a:pt x="26" y="49"/>
                        <a:pt x="22" y="40"/>
                        <a:pt x="17" y="31"/>
                      </a:cubicBezTo>
                      <a:lnTo>
                        <a:pt x="19" y="30"/>
                      </a:lnTo>
                      <a:close/>
                    </a:path>
                  </a:pathLst>
                </a:custGeom>
                <a:solidFill>
                  <a:srgbClr val="82818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463885" name="Freeform 612"/>
              <p:cNvSpPr>
                <a:spLocks noChangeArrowheads="1"/>
              </p:cNvSpPr>
              <p:nvPr/>
            </p:nvSpPr>
            <p:spPr bwMode="auto">
              <a:xfrm>
                <a:off x="786" y="3042"/>
                <a:ext cx="42" cy="63"/>
              </a:xfrm>
              <a:custGeom>
                <a:avLst/>
                <a:gdLst>
                  <a:gd name="T0" fmla="*/ 1587 w 31"/>
                  <a:gd name="T1" fmla="*/ 0 h 37"/>
                  <a:gd name="T2" fmla="*/ 25277 w 31"/>
                  <a:gd name="T3" fmla="*/ 111605 h 37"/>
                  <a:gd name="T4" fmla="*/ 23558 w 31"/>
                  <a:gd name="T5" fmla="*/ 118489 h 37"/>
                  <a:gd name="T6" fmla="*/ 0 w 31"/>
                  <a:gd name="T7" fmla="*/ 6337 h 37"/>
                  <a:gd name="T8" fmla="*/ 1587 w 31"/>
                  <a:gd name="T9" fmla="*/ 0 h 37"/>
                  <a:gd name="T10" fmla="*/ 25277 w 31"/>
                  <a:gd name="T11" fmla="*/ 111605 h 37"/>
                  <a:gd name="T12" fmla="*/ 45769 w 31"/>
                  <a:gd name="T13" fmla="*/ 212816 h 37"/>
                  <a:gd name="T14" fmla="*/ 43194 w 31"/>
                  <a:gd name="T15" fmla="*/ 221777 h 37"/>
                  <a:gd name="T16" fmla="*/ 23558 w 31"/>
                  <a:gd name="T17" fmla="*/ 118489 h 37"/>
                  <a:gd name="T18" fmla="*/ 25277 w 31"/>
                  <a:gd name="T19" fmla="*/ 111605 h 37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31" h="37">
                    <a:moveTo>
                      <a:pt x="1" y="0"/>
                    </a:moveTo>
                    <a:cubicBezTo>
                      <a:pt x="8" y="8"/>
                      <a:pt x="13" y="14"/>
                      <a:pt x="17" y="19"/>
                    </a:cubicBezTo>
                    <a:lnTo>
                      <a:pt x="16" y="20"/>
                    </a:lnTo>
                    <a:cubicBezTo>
                      <a:pt x="12" y="15"/>
                      <a:pt x="6" y="9"/>
                      <a:pt x="0" y="1"/>
                    </a:cubicBezTo>
                    <a:lnTo>
                      <a:pt x="1" y="0"/>
                    </a:lnTo>
                    <a:close/>
                    <a:moveTo>
                      <a:pt x="17" y="19"/>
                    </a:moveTo>
                    <a:cubicBezTo>
                      <a:pt x="24" y="26"/>
                      <a:pt x="28" y="31"/>
                      <a:pt x="31" y="36"/>
                    </a:cubicBezTo>
                    <a:lnTo>
                      <a:pt x="29" y="37"/>
                    </a:lnTo>
                    <a:cubicBezTo>
                      <a:pt x="26" y="32"/>
                      <a:pt x="22" y="27"/>
                      <a:pt x="16" y="20"/>
                    </a:cubicBezTo>
                    <a:lnTo>
                      <a:pt x="17" y="19"/>
                    </a:lnTo>
                    <a:close/>
                  </a:path>
                </a:pathLst>
              </a:custGeom>
              <a:solidFill>
                <a:srgbClr val="8281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3886" name="Freeform 613"/>
              <p:cNvSpPr>
                <a:spLocks noChangeArrowheads="1"/>
              </p:cNvSpPr>
              <p:nvPr/>
            </p:nvSpPr>
            <p:spPr bwMode="auto">
              <a:xfrm>
                <a:off x="793" y="3068"/>
                <a:ext cx="28" cy="48"/>
              </a:xfrm>
              <a:custGeom>
                <a:avLst/>
                <a:gdLst>
                  <a:gd name="T0" fmla="*/ 2683 w 21"/>
                  <a:gd name="T1" fmla="*/ 0 h 29"/>
                  <a:gd name="T2" fmla="*/ 32513 w 21"/>
                  <a:gd name="T3" fmla="*/ 115471 h 29"/>
                  <a:gd name="T4" fmla="*/ 29468 w 21"/>
                  <a:gd name="T5" fmla="*/ 120263 h 29"/>
                  <a:gd name="T6" fmla="*/ 0 w 21"/>
                  <a:gd name="T7" fmla="*/ 4797 h 29"/>
                  <a:gd name="T8" fmla="*/ 2683 w 21"/>
                  <a:gd name="T9" fmla="*/ 0 h 2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" h="29">
                    <a:moveTo>
                      <a:pt x="2" y="0"/>
                    </a:moveTo>
                    <a:cubicBezTo>
                      <a:pt x="9" y="12"/>
                      <a:pt x="21" y="28"/>
                      <a:pt x="21" y="28"/>
                    </a:cubicBezTo>
                    <a:lnTo>
                      <a:pt x="19" y="29"/>
                    </a:lnTo>
                    <a:cubicBezTo>
                      <a:pt x="19" y="29"/>
                      <a:pt x="7" y="13"/>
                      <a:pt x="0" y="1"/>
                    </a:cubicBez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8281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3887" name="Freeform 614"/>
              <p:cNvSpPr>
                <a:spLocks noChangeArrowheads="1"/>
              </p:cNvSpPr>
              <p:nvPr/>
            </p:nvSpPr>
            <p:spPr bwMode="auto">
              <a:xfrm>
                <a:off x="814" y="2201"/>
                <a:ext cx="303" cy="1488"/>
              </a:xfrm>
              <a:custGeom>
                <a:avLst/>
                <a:gdLst>
                  <a:gd name="T0" fmla="*/ 147506 w 219"/>
                  <a:gd name="T1" fmla="*/ 3377401 h 859"/>
                  <a:gd name="T2" fmla="*/ 140863 w 219"/>
                  <a:gd name="T3" fmla="*/ 3804205 h 859"/>
                  <a:gd name="T4" fmla="*/ 134979 w 219"/>
                  <a:gd name="T5" fmla="*/ 4596924 h 859"/>
                  <a:gd name="T6" fmla="*/ 155624 w 219"/>
                  <a:gd name="T7" fmla="*/ 4902440 h 859"/>
                  <a:gd name="T8" fmla="*/ 161416 w 219"/>
                  <a:gd name="T9" fmla="*/ 5366894 h 859"/>
                  <a:gd name="T10" fmla="*/ 177894 w 219"/>
                  <a:gd name="T11" fmla="*/ 5493502 h 859"/>
                  <a:gd name="T12" fmla="*/ 245180 w 219"/>
                  <a:gd name="T13" fmla="*/ 5703757 h 859"/>
                  <a:gd name="T14" fmla="*/ 269104 w 219"/>
                  <a:gd name="T15" fmla="*/ 5701115 h 859"/>
                  <a:gd name="T16" fmla="*/ 280808 w 219"/>
                  <a:gd name="T17" fmla="*/ 5578431 h 859"/>
                  <a:gd name="T18" fmla="*/ 260705 w 219"/>
                  <a:gd name="T19" fmla="*/ 5466456 h 859"/>
                  <a:gd name="T20" fmla="*/ 253558 w 219"/>
                  <a:gd name="T21" fmla="*/ 5239776 h 859"/>
                  <a:gd name="T22" fmla="*/ 261589 w 219"/>
                  <a:gd name="T23" fmla="*/ 5239776 h 859"/>
                  <a:gd name="T24" fmla="*/ 291272 w 219"/>
                  <a:gd name="T25" fmla="*/ 5354243 h 859"/>
                  <a:gd name="T26" fmla="*/ 346005 w 219"/>
                  <a:gd name="T27" fmla="*/ 5578431 h 859"/>
                  <a:gd name="T28" fmla="*/ 359202 w 219"/>
                  <a:gd name="T29" fmla="*/ 5586496 h 859"/>
                  <a:gd name="T30" fmla="*/ 373253 w 219"/>
                  <a:gd name="T31" fmla="*/ 5514745 h 859"/>
                  <a:gd name="T32" fmla="*/ 370231 w 219"/>
                  <a:gd name="T33" fmla="*/ 5300052 h 859"/>
                  <a:gd name="T34" fmla="*/ 347996 w 219"/>
                  <a:gd name="T35" fmla="*/ 5087223 h 859"/>
                  <a:gd name="T36" fmla="*/ 314767 w 219"/>
                  <a:gd name="T37" fmla="*/ 4975752 h 859"/>
                  <a:gd name="T38" fmla="*/ 258315 w 219"/>
                  <a:gd name="T39" fmla="*/ 4801080 h 859"/>
                  <a:gd name="T40" fmla="*/ 198566 w 219"/>
                  <a:gd name="T41" fmla="*/ 4563310 h 859"/>
                  <a:gd name="T42" fmla="*/ 202244 w 219"/>
                  <a:gd name="T43" fmla="*/ 3426899 h 859"/>
                  <a:gd name="T44" fmla="*/ 208797 w 219"/>
                  <a:gd name="T45" fmla="*/ 3284395 h 859"/>
                  <a:gd name="T46" fmla="*/ 222499 w 219"/>
                  <a:gd name="T47" fmla="*/ 2966888 h 859"/>
                  <a:gd name="T48" fmla="*/ 226434 w 219"/>
                  <a:gd name="T49" fmla="*/ 2632262 h 859"/>
                  <a:gd name="T50" fmla="*/ 224603 w 219"/>
                  <a:gd name="T51" fmla="*/ 2467993 h 859"/>
                  <a:gd name="T52" fmla="*/ 222499 w 219"/>
                  <a:gd name="T53" fmla="*/ 2321309 h 859"/>
                  <a:gd name="T54" fmla="*/ 205293 w 219"/>
                  <a:gd name="T55" fmla="*/ 1781689 h 859"/>
                  <a:gd name="T56" fmla="*/ 195360 w 219"/>
                  <a:gd name="T57" fmla="*/ 1568872 h 859"/>
                  <a:gd name="T58" fmla="*/ 177894 w 219"/>
                  <a:gd name="T59" fmla="*/ 1358615 h 859"/>
                  <a:gd name="T60" fmla="*/ 116692 w 219"/>
                  <a:gd name="T61" fmla="*/ 764186 h 859"/>
                  <a:gd name="T62" fmla="*/ 97922 w 219"/>
                  <a:gd name="T63" fmla="*/ 869236 h 859"/>
                  <a:gd name="T64" fmla="*/ 158152 w 219"/>
                  <a:gd name="T65" fmla="*/ 1754194 h 859"/>
                  <a:gd name="T66" fmla="*/ 177894 w 219"/>
                  <a:gd name="T67" fmla="*/ 2741360 h 859"/>
                  <a:gd name="T68" fmla="*/ 169309 w 219"/>
                  <a:gd name="T69" fmla="*/ 3103542 h 859"/>
                  <a:gd name="T70" fmla="*/ 158152 w 219"/>
                  <a:gd name="T71" fmla="*/ 3232211 h 859"/>
                  <a:gd name="T72" fmla="*/ 147506 w 219"/>
                  <a:gd name="T73" fmla="*/ 3377401 h 859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0" t="0" r="r" b="b"/>
                <a:pathLst>
                  <a:path w="219" h="859">
                    <a:moveTo>
                      <a:pt x="86" y="508"/>
                    </a:moveTo>
                    <a:cubicBezTo>
                      <a:pt x="85" y="538"/>
                      <a:pt x="86" y="544"/>
                      <a:pt x="82" y="572"/>
                    </a:cubicBezTo>
                    <a:cubicBezTo>
                      <a:pt x="76" y="614"/>
                      <a:pt x="76" y="654"/>
                      <a:pt x="79" y="691"/>
                    </a:cubicBezTo>
                    <a:cubicBezTo>
                      <a:pt x="80" y="706"/>
                      <a:pt x="90" y="721"/>
                      <a:pt x="91" y="737"/>
                    </a:cubicBezTo>
                    <a:cubicBezTo>
                      <a:pt x="92" y="762"/>
                      <a:pt x="87" y="782"/>
                      <a:pt x="94" y="807"/>
                    </a:cubicBezTo>
                    <a:cubicBezTo>
                      <a:pt x="95" y="812"/>
                      <a:pt x="99" y="821"/>
                      <a:pt x="104" y="826"/>
                    </a:cubicBezTo>
                    <a:cubicBezTo>
                      <a:pt x="110" y="834"/>
                      <a:pt x="115" y="845"/>
                      <a:pt x="143" y="858"/>
                    </a:cubicBezTo>
                    <a:cubicBezTo>
                      <a:pt x="147" y="859"/>
                      <a:pt x="157" y="857"/>
                      <a:pt x="157" y="857"/>
                    </a:cubicBezTo>
                    <a:cubicBezTo>
                      <a:pt x="167" y="854"/>
                      <a:pt x="167" y="846"/>
                      <a:pt x="164" y="839"/>
                    </a:cubicBezTo>
                    <a:cubicBezTo>
                      <a:pt x="160" y="833"/>
                      <a:pt x="154" y="828"/>
                      <a:pt x="152" y="822"/>
                    </a:cubicBezTo>
                    <a:cubicBezTo>
                      <a:pt x="149" y="811"/>
                      <a:pt x="145" y="800"/>
                      <a:pt x="148" y="788"/>
                    </a:cubicBezTo>
                    <a:cubicBezTo>
                      <a:pt x="148" y="788"/>
                      <a:pt x="151" y="788"/>
                      <a:pt x="153" y="788"/>
                    </a:cubicBezTo>
                    <a:cubicBezTo>
                      <a:pt x="161" y="793"/>
                      <a:pt x="161" y="802"/>
                      <a:pt x="170" y="805"/>
                    </a:cubicBezTo>
                    <a:cubicBezTo>
                      <a:pt x="188" y="813"/>
                      <a:pt x="193" y="826"/>
                      <a:pt x="202" y="839"/>
                    </a:cubicBezTo>
                    <a:cubicBezTo>
                      <a:pt x="203" y="841"/>
                      <a:pt x="208" y="841"/>
                      <a:pt x="210" y="840"/>
                    </a:cubicBezTo>
                    <a:cubicBezTo>
                      <a:pt x="214" y="838"/>
                      <a:pt x="218" y="832"/>
                      <a:pt x="218" y="829"/>
                    </a:cubicBezTo>
                    <a:cubicBezTo>
                      <a:pt x="219" y="818"/>
                      <a:pt x="218" y="805"/>
                      <a:pt x="216" y="797"/>
                    </a:cubicBezTo>
                    <a:cubicBezTo>
                      <a:pt x="213" y="783"/>
                      <a:pt x="212" y="777"/>
                      <a:pt x="203" y="765"/>
                    </a:cubicBezTo>
                    <a:cubicBezTo>
                      <a:pt x="199" y="761"/>
                      <a:pt x="188" y="752"/>
                      <a:pt x="184" y="748"/>
                    </a:cubicBezTo>
                    <a:cubicBezTo>
                      <a:pt x="173" y="740"/>
                      <a:pt x="164" y="733"/>
                      <a:pt x="151" y="722"/>
                    </a:cubicBezTo>
                    <a:cubicBezTo>
                      <a:pt x="142" y="715"/>
                      <a:pt x="118" y="697"/>
                      <a:pt x="116" y="686"/>
                    </a:cubicBezTo>
                    <a:cubicBezTo>
                      <a:pt x="100" y="624"/>
                      <a:pt x="111" y="579"/>
                      <a:pt x="118" y="515"/>
                    </a:cubicBezTo>
                    <a:cubicBezTo>
                      <a:pt x="118" y="509"/>
                      <a:pt x="120" y="501"/>
                      <a:pt x="122" y="494"/>
                    </a:cubicBezTo>
                    <a:cubicBezTo>
                      <a:pt x="126" y="478"/>
                      <a:pt x="128" y="464"/>
                      <a:pt x="130" y="446"/>
                    </a:cubicBezTo>
                    <a:cubicBezTo>
                      <a:pt x="133" y="424"/>
                      <a:pt x="132" y="401"/>
                      <a:pt x="132" y="396"/>
                    </a:cubicBezTo>
                    <a:cubicBezTo>
                      <a:pt x="132" y="395"/>
                      <a:pt x="131" y="373"/>
                      <a:pt x="131" y="371"/>
                    </a:cubicBezTo>
                    <a:cubicBezTo>
                      <a:pt x="131" y="368"/>
                      <a:pt x="130" y="359"/>
                      <a:pt x="130" y="349"/>
                    </a:cubicBezTo>
                    <a:cubicBezTo>
                      <a:pt x="129" y="332"/>
                      <a:pt x="123" y="300"/>
                      <a:pt x="120" y="268"/>
                    </a:cubicBezTo>
                    <a:cubicBezTo>
                      <a:pt x="119" y="257"/>
                      <a:pt x="117" y="246"/>
                      <a:pt x="114" y="236"/>
                    </a:cubicBezTo>
                    <a:cubicBezTo>
                      <a:pt x="112" y="230"/>
                      <a:pt x="107" y="211"/>
                      <a:pt x="104" y="204"/>
                    </a:cubicBezTo>
                    <a:cubicBezTo>
                      <a:pt x="93" y="169"/>
                      <a:pt x="82" y="144"/>
                      <a:pt x="68" y="115"/>
                    </a:cubicBezTo>
                    <a:cubicBezTo>
                      <a:pt x="14" y="0"/>
                      <a:pt x="0" y="17"/>
                      <a:pt x="57" y="131"/>
                    </a:cubicBezTo>
                    <a:cubicBezTo>
                      <a:pt x="77" y="173"/>
                      <a:pt x="86" y="228"/>
                      <a:pt x="92" y="264"/>
                    </a:cubicBezTo>
                    <a:cubicBezTo>
                      <a:pt x="99" y="304"/>
                      <a:pt x="104" y="362"/>
                      <a:pt x="104" y="412"/>
                    </a:cubicBezTo>
                    <a:cubicBezTo>
                      <a:pt x="104" y="434"/>
                      <a:pt x="103" y="445"/>
                      <a:pt x="99" y="467"/>
                    </a:cubicBezTo>
                    <a:cubicBezTo>
                      <a:pt x="98" y="470"/>
                      <a:pt x="93" y="483"/>
                      <a:pt x="92" y="486"/>
                    </a:cubicBezTo>
                    <a:cubicBezTo>
                      <a:pt x="88" y="493"/>
                      <a:pt x="87" y="508"/>
                      <a:pt x="86" y="508"/>
                    </a:cubicBezTo>
                  </a:path>
                </a:pathLst>
              </a:custGeom>
              <a:noFill/>
              <a:ln w="9525" cap="sq">
                <a:solidFill>
                  <a:srgbClr val="585553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3888" name="Freeform 615"/>
              <p:cNvSpPr>
                <a:spLocks noChangeArrowheads="1"/>
              </p:cNvSpPr>
              <p:nvPr/>
            </p:nvSpPr>
            <p:spPr bwMode="auto">
              <a:xfrm>
                <a:off x="841" y="2260"/>
                <a:ext cx="271" cy="1432"/>
              </a:xfrm>
              <a:custGeom>
                <a:avLst/>
                <a:gdLst>
                  <a:gd name="T0" fmla="*/ 130675 w 196"/>
                  <a:gd name="T1" fmla="*/ 5066343 h 827"/>
                  <a:gd name="T2" fmla="*/ 125664 w 196"/>
                  <a:gd name="T3" fmla="*/ 4589231 h 827"/>
                  <a:gd name="T4" fmla="*/ 113216 w 196"/>
                  <a:gd name="T5" fmla="*/ 4428000 h 827"/>
                  <a:gd name="T6" fmla="*/ 110316 w 196"/>
                  <a:gd name="T7" fmla="*/ 3710153 h 827"/>
                  <a:gd name="T8" fmla="*/ 120942 w 196"/>
                  <a:gd name="T9" fmla="*/ 3253011 h 827"/>
                  <a:gd name="T10" fmla="*/ 139082 w 196"/>
                  <a:gd name="T11" fmla="*/ 2880235 h 827"/>
                  <a:gd name="T12" fmla="*/ 147756 w 196"/>
                  <a:gd name="T13" fmla="*/ 2662363 h 827"/>
                  <a:gd name="T14" fmla="*/ 149690 w 196"/>
                  <a:gd name="T15" fmla="*/ 2398436 h 827"/>
                  <a:gd name="T16" fmla="*/ 144837 w 196"/>
                  <a:gd name="T17" fmla="*/ 1934928 h 827"/>
                  <a:gd name="T18" fmla="*/ 128931 w 196"/>
                  <a:gd name="T19" fmla="*/ 1436329 h 827"/>
                  <a:gd name="T20" fmla="*/ 96847 w 196"/>
                  <a:gd name="T21" fmla="*/ 959267 h 827"/>
                  <a:gd name="T22" fmla="*/ 68432 w 196"/>
                  <a:gd name="T23" fmla="*/ 649399 h 827"/>
                  <a:gd name="T24" fmla="*/ 42720 w 196"/>
                  <a:gd name="T25" fmla="*/ 438592 h 827"/>
                  <a:gd name="T26" fmla="*/ 4926 w 196"/>
                  <a:gd name="T27" fmla="*/ 51957 h 827"/>
                  <a:gd name="T28" fmla="*/ 12476 w 196"/>
                  <a:gd name="T29" fmla="*/ 63346 h 827"/>
                  <a:gd name="T30" fmla="*/ 63283 w 196"/>
                  <a:gd name="T31" fmla="*/ 427063 h 827"/>
                  <a:gd name="T32" fmla="*/ 116016 w 196"/>
                  <a:gd name="T33" fmla="*/ 895798 h 827"/>
                  <a:gd name="T34" fmla="*/ 142062 w 196"/>
                  <a:gd name="T35" fmla="*/ 1173139 h 827"/>
                  <a:gd name="T36" fmla="*/ 162379 w 196"/>
                  <a:gd name="T37" fmla="*/ 1502506 h 827"/>
                  <a:gd name="T38" fmla="*/ 171855 w 196"/>
                  <a:gd name="T39" fmla="*/ 1806760 h 827"/>
                  <a:gd name="T40" fmla="*/ 180540 w 196"/>
                  <a:gd name="T41" fmla="*/ 2059079 h 827"/>
                  <a:gd name="T42" fmla="*/ 185834 w 196"/>
                  <a:gd name="T43" fmla="*/ 2324933 h 827"/>
                  <a:gd name="T44" fmla="*/ 180540 w 196"/>
                  <a:gd name="T45" fmla="*/ 2766115 h 827"/>
                  <a:gd name="T46" fmla="*/ 157689 w 196"/>
                  <a:gd name="T47" fmla="*/ 3239882 h 827"/>
                  <a:gd name="T48" fmla="*/ 147756 w 196"/>
                  <a:gd name="T49" fmla="*/ 3654893 h 827"/>
                  <a:gd name="T50" fmla="*/ 144837 w 196"/>
                  <a:gd name="T51" fmla="*/ 4012069 h 827"/>
                  <a:gd name="T52" fmla="*/ 154774 w 196"/>
                  <a:gd name="T53" fmla="*/ 4285112 h 827"/>
                  <a:gd name="T54" fmla="*/ 243499 w 196"/>
                  <a:gd name="T55" fmla="*/ 4649065 h 827"/>
                  <a:gd name="T56" fmla="*/ 312480 w 196"/>
                  <a:gd name="T57" fmla="*/ 4896701 h 827"/>
                  <a:gd name="T58" fmla="*/ 329851 w 196"/>
                  <a:gd name="T59" fmla="*/ 5200151 h 827"/>
                  <a:gd name="T60" fmla="*/ 328451 w 196"/>
                  <a:gd name="T61" fmla="*/ 5294298 h 827"/>
                  <a:gd name="T62" fmla="*/ 307467 w 196"/>
                  <a:gd name="T63" fmla="*/ 5191978 h 827"/>
                  <a:gd name="T64" fmla="*/ 256969 w 196"/>
                  <a:gd name="T65" fmla="*/ 4978454 h 827"/>
                  <a:gd name="T66" fmla="*/ 204073 w 196"/>
                  <a:gd name="T67" fmla="*/ 4903443 h 827"/>
                  <a:gd name="T68" fmla="*/ 186571 w 196"/>
                  <a:gd name="T69" fmla="*/ 4994489 h 827"/>
                  <a:gd name="T70" fmla="*/ 191191 w 196"/>
                  <a:gd name="T71" fmla="*/ 5139739 h 827"/>
                  <a:gd name="T72" fmla="*/ 209932 w 196"/>
                  <a:gd name="T73" fmla="*/ 5317068 h 827"/>
                  <a:gd name="T74" fmla="*/ 228071 w 196"/>
                  <a:gd name="T75" fmla="*/ 5405407 h 827"/>
                  <a:gd name="T76" fmla="*/ 202203 w 196"/>
                  <a:gd name="T77" fmla="*/ 5428806 h 827"/>
                  <a:gd name="T78" fmla="*/ 147756 w 196"/>
                  <a:gd name="T79" fmla="*/ 5219314 h 827"/>
                  <a:gd name="T80" fmla="*/ 130675 w 196"/>
                  <a:gd name="T81" fmla="*/ 5066343 h 827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0" t="0" r="r" b="b"/>
                <a:pathLst>
                  <a:path w="196" h="827">
                    <a:moveTo>
                      <a:pt x="77" y="765"/>
                    </a:moveTo>
                    <a:cubicBezTo>
                      <a:pt x="72" y="744"/>
                      <a:pt x="83" y="708"/>
                      <a:pt x="74" y="693"/>
                    </a:cubicBezTo>
                    <a:cubicBezTo>
                      <a:pt x="72" y="683"/>
                      <a:pt x="70" y="678"/>
                      <a:pt x="67" y="669"/>
                    </a:cubicBezTo>
                    <a:cubicBezTo>
                      <a:pt x="63" y="657"/>
                      <a:pt x="63" y="574"/>
                      <a:pt x="65" y="560"/>
                    </a:cubicBezTo>
                    <a:cubicBezTo>
                      <a:pt x="65" y="560"/>
                      <a:pt x="70" y="500"/>
                      <a:pt x="71" y="491"/>
                    </a:cubicBezTo>
                    <a:cubicBezTo>
                      <a:pt x="72" y="484"/>
                      <a:pt x="70" y="465"/>
                      <a:pt x="82" y="435"/>
                    </a:cubicBezTo>
                    <a:cubicBezTo>
                      <a:pt x="84" y="431"/>
                      <a:pt x="87" y="413"/>
                      <a:pt x="87" y="402"/>
                    </a:cubicBezTo>
                    <a:cubicBezTo>
                      <a:pt x="88" y="397"/>
                      <a:pt x="89" y="376"/>
                      <a:pt x="88" y="362"/>
                    </a:cubicBezTo>
                    <a:cubicBezTo>
                      <a:pt x="88" y="351"/>
                      <a:pt x="86" y="314"/>
                      <a:pt x="85" y="292"/>
                    </a:cubicBezTo>
                    <a:cubicBezTo>
                      <a:pt x="83" y="269"/>
                      <a:pt x="77" y="227"/>
                      <a:pt x="76" y="217"/>
                    </a:cubicBezTo>
                    <a:cubicBezTo>
                      <a:pt x="70" y="185"/>
                      <a:pt x="59" y="151"/>
                      <a:pt x="57" y="145"/>
                    </a:cubicBezTo>
                    <a:cubicBezTo>
                      <a:pt x="57" y="144"/>
                      <a:pt x="50" y="115"/>
                      <a:pt x="40" y="98"/>
                    </a:cubicBezTo>
                    <a:cubicBezTo>
                      <a:pt x="39" y="97"/>
                      <a:pt x="25" y="67"/>
                      <a:pt x="25" y="66"/>
                    </a:cubicBezTo>
                    <a:cubicBezTo>
                      <a:pt x="9" y="34"/>
                      <a:pt x="3" y="8"/>
                      <a:pt x="3" y="8"/>
                    </a:cubicBezTo>
                    <a:cubicBezTo>
                      <a:pt x="2" y="8"/>
                      <a:pt x="0" y="0"/>
                      <a:pt x="7" y="10"/>
                    </a:cubicBezTo>
                    <a:cubicBezTo>
                      <a:pt x="7" y="10"/>
                      <a:pt x="24" y="41"/>
                      <a:pt x="37" y="64"/>
                    </a:cubicBezTo>
                    <a:cubicBezTo>
                      <a:pt x="49" y="86"/>
                      <a:pt x="63" y="120"/>
                      <a:pt x="68" y="135"/>
                    </a:cubicBezTo>
                    <a:cubicBezTo>
                      <a:pt x="73" y="148"/>
                      <a:pt x="82" y="170"/>
                      <a:pt x="84" y="177"/>
                    </a:cubicBezTo>
                    <a:cubicBezTo>
                      <a:pt x="85" y="181"/>
                      <a:pt x="94" y="213"/>
                      <a:pt x="95" y="227"/>
                    </a:cubicBezTo>
                    <a:cubicBezTo>
                      <a:pt x="96" y="239"/>
                      <a:pt x="100" y="266"/>
                      <a:pt x="101" y="273"/>
                    </a:cubicBezTo>
                    <a:cubicBezTo>
                      <a:pt x="102" y="280"/>
                      <a:pt x="106" y="305"/>
                      <a:pt x="106" y="311"/>
                    </a:cubicBezTo>
                    <a:cubicBezTo>
                      <a:pt x="106" y="311"/>
                      <a:pt x="107" y="335"/>
                      <a:pt x="109" y="351"/>
                    </a:cubicBezTo>
                    <a:cubicBezTo>
                      <a:pt x="110" y="367"/>
                      <a:pt x="109" y="396"/>
                      <a:pt x="106" y="418"/>
                    </a:cubicBezTo>
                    <a:cubicBezTo>
                      <a:pt x="102" y="450"/>
                      <a:pt x="94" y="471"/>
                      <a:pt x="93" y="489"/>
                    </a:cubicBezTo>
                    <a:cubicBezTo>
                      <a:pt x="92" y="507"/>
                      <a:pt x="87" y="548"/>
                      <a:pt x="87" y="552"/>
                    </a:cubicBezTo>
                    <a:cubicBezTo>
                      <a:pt x="87" y="556"/>
                      <a:pt x="84" y="585"/>
                      <a:pt x="85" y="606"/>
                    </a:cubicBezTo>
                    <a:cubicBezTo>
                      <a:pt x="87" y="620"/>
                      <a:pt x="87" y="634"/>
                      <a:pt x="91" y="647"/>
                    </a:cubicBezTo>
                    <a:cubicBezTo>
                      <a:pt x="95" y="659"/>
                      <a:pt x="87" y="661"/>
                      <a:pt x="143" y="702"/>
                    </a:cubicBezTo>
                    <a:cubicBezTo>
                      <a:pt x="143" y="702"/>
                      <a:pt x="178" y="729"/>
                      <a:pt x="184" y="739"/>
                    </a:cubicBezTo>
                    <a:cubicBezTo>
                      <a:pt x="185" y="741"/>
                      <a:pt x="194" y="754"/>
                      <a:pt x="194" y="785"/>
                    </a:cubicBezTo>
                    <a:cubicBezTo>
                      <a:pt x="194" y="785"/>
                      <a:pt x="196" y="794"/>
                      <a:pt x="193" y="800"/>
                    </a:cubicBezTo>
                    <a:cubicBezTo>
                      <a:pt x="192" y="803"/>
                      <a:pt x="190" y="808"/>
                      <a:pt x="181" y="784"/>
                    </a:cubicBezTo>
                    <a:cubicBezTo>
                      <a:pt x="181" y="784"/>
                      <a:pt x="177" y="769"/>
                      <a:pt x="151" y="752"/>
                    </a:cubicBezTo>
                    <a:cubicBezTo>
                      <a:pt x="126" y="736"/>
                      <a:pt x="129" y="739"/>
                      <a:pt x="120" y="740"/>
                    </a:cubicBezTo>
                    <a:cubicBezTo>
                      <a:pt x="112" y="742"/>
                      <a:pt x="109" y="749"/>
                      <a:pt x="110" y="754"/>
                    </a:cubicBezTo>
                    <a:cubicBezTo>
                      <a:pt x="112" y="758"/>
                      <a:pt x="111" y="767"/>
                      <a:pt x="112" y="776"/>
                    </a:cubicBezTo>
                    <a:cubicBezTo>
                      <a:pt x="113" y="785"/>
                      <a:pt x="116" y="797"/>
                      <a:pt x="123" y="803"/>
                    </a:cubicBezTo>
                    <a:cubicBezTo>
                      <a:pt x="129" y="809"/>
                      <a:pt x="135" y="814"/>
                      <a:pt x="134" y="816"/>
                    </a:cubicBezTo>
                    <a:cubicBezTo>
                      <a:pt x="132" y="819"/>
                      <a:pt x="131" y="827"/>
                      <a:pt x="119" y="820"/>
                    </a:cubicBezTo>
                    <a:cubicBezTo>
                      <a:pt x="107" y="812"/>
                      <a:pt x="92" y="796"/>
                      <a:pt x="87" y="788"/>
                    </a:cubicBezTo>
                    <a:cubicBezTo>
                      <a:pt x="83" y="781"/>
                      <a:pt x="78" y="770"/>
                      <a:pt x="77" y="765"/>
                    </a:cubicBezTo>
                    <a:close/>
                  </a:path>
                </a:pathLst>
              </a:custGeom>
              <a:solidFill>
                <a:srgbClr val="EFF07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3889" name="Freeform 619"/>
              <p:cNvSpPr>
                <a:spLocks noChangeArrowheads="1"/>
              </p:cNvSpPr>
              <p:nvPr/>
            </p:nvSpPr>
            <p:spPr bwMode="auto">
              <a:xfrm>
                <a:off x="884" y="3309"/>
                <a:ext cx="12" cy="15"/>
              </a:xfrm>
              <a:custGeom>
                <a:avLst/>
                <a:gdLst>
                  <a:gd name="T0" fmla="*/ 9408 w 9"/>
                  <a:gd name="T1" fmla="*/ 0 h 9"/>
                  <a:gd name="T2" fmla="*/ 0 w 9"/>
                  <a:gd name="T3" fmla="*/ 17075 h 9"/>
                  <a:gd name="T4" fmla="*/ 7461 w 9"/>
                  <a:gd name="T5" fmla="*/ 47430 h 9"/>
                  <a:gd name="T6" fmla="*/ 9408 w 9"/>
                  <a:gd name="T7" fmla="*/ 0 h 9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9" h="9">
                    <a:moveTo>
                      <a:pt x="6" y="0"/>
                    </a:moveTo>
                    <a:cubicBezTo>
                      <a:pt x="4" y="1"/>
                      <a:pt x="1" y="1"/>
                      <a:pt x="0" y="3"/>
                    </a:cubicBezTo>
                    <a:cubicBezTo>
                      <a:pt x="0" y="6"/>
                      <a:pt x="2" y="8"/>
                      <a:pt x="5" y="8"/>
                    </a:cubicBezTo>
                    <a:cubicBezTo>
                      <a:pt x="9" y="9"/>
                      <a:pt x="8" y="2"/>
                      <a:pt x="6" y="0"/>
                    </a:cubicBezTo>
                    <a:close/>
                  </a:path>
                </a:pathLst>
              </a:custGeom>
              <a:solidFill>
                <a:srgbClr val="F3DC8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3890" name="Freeform 620"/>
              <p:cNvSpPr>
                <a:spLocks noChangeArrowheads="1"/>
              </p:cNvSpPr>
              <p:nvPr/>
            </p:nvSpPr>
            <p:spPr bwMode="auto">
              <a:xfrm>
                <a:off x="884" y="3309"/>
                <a:ext cx="12" cy="15"/>
              </a:xfrm>
              <a:custGeom>
                <a:avLst/>
                <a:gdLst>
                  <a:gd name="T0" fmla="*/ 9408 w 9"/>
                  <a:gd name="T1" fmla="*/ 0 h 9"/>
                  <a:gd name="T2" fmla="*/ 0 w 9"/>
                  <a:gd name="T3" fmla="*/ 17075 h 9"/>
                  <a:gd name="T4" fmla="*/ 7461 w 9"/>
                  <a:gd name="T5" fmla="*/ 47430 h 9"/>
                  <a:gd name="T6" fmla="*/ 9408 w 9"/>
                  <a:gd name="T7" fmla="*/ 0 h 9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9" h="9">
                    <a:moveTo>
                      <a:pt x="6" y="0"/>
                    </a:moveTo>
                    <a:cubicBezTo>
                      <a:pt x="4" y="1"/>
                      <a:pt x="1" y="1"/>
                      <a:pt x="0" y="3"/>
                    </a:cubicBezTo>
                    <a:cubicBezTo>
                      <a:pt x="0" y="6"/>
                      <a:pt x="2" y="8"/>
                      <a:pt x="5" y="8"/>
                    </a:cubicBezTo>
                    <a:cubicBezTo>
                      <a:pt x="9" y="9"/>
                      <a:pt x="8" y="2"/>
                      <a:pt x="6" y="0"/>
                    </a:cubicBezTo>
                    <a:close/>
                  </a:path>
                </a:pathLst>
              </a:custGeom>
              <a:noFill/>
              <a:ln w="9525" cap="sq">
                <a:solidFill>
                  <a:srgbClr val="B4B3B3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3891" name="Freeform 621"/>
              <p:cNvSpPr>
                <a:spLocks noChangeArrowheads="1"/>
              </p:cNvSpPr>
              <p:nvPr/>
            </p:nvSpPr>
            <p:spPr bwMode="auto">
              <a:xfrm>
                <a:off x="895" y="3211"/>
                <a:ext cx="16" cy="17"/>
              </a:xfrm>
              <a:custGeom>
                <a:avLst/>
                <a:gdLst>
                  <a:gd name="T0" fmla="*/ 11052 w 12"/>
                  <a:gd name="T1" fmla="*/ 0 h 10"/>
                  <a:gd name="T2" fmla="*/ 2683 w 12"/>
                  <a:gd name="T3" fmla="*/ 57622 h 10"/>
                  <a:gd name="T4" fmla="*/ 12437 w 12"/>
                  <a:gd name="T5" fmla="*/ 74851 h 10"/>
                  <a:gd name="T6" fmla="*/ 15689 w 12"/>
                  <a:gd name="T7" fmla="*/ 8962 h 10"/>
                  <a:gd name="T8" fmla="*/ 11052 w 12"/>
                  <a:gd name="T9" fmla="*/ 0 h 1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2" h="10">
                    <a:moveTo>
                      <a:pt x="7" y="0"/>
                    </a:moveTo>
                    <a:cubicBezTo>
                      <a:pt x="5" y="2"/>
                      <a:pt x="3" y="5"/>
                      <a:pt x="2" y="7"/>
                    </a:cubicBezTo>
                    <a:cubicBezTo>
                      <a:pt x="0" y="9"/>
                      <a:pt x="5" y="10"/>
                      <a:pt x="8" y="9"/>
                    </a:cubicBezTo>
                    <a:cubicBezTo>
                      <a:pt x="12" y="8"/>
                      <a:pt x="9" y="4"/>
                      <a:pt x="10" y="1"/>
                    </a:cubicBezTo>
                    <a:cubicBezTo>
                      <a:pt x="8" y="0"/>
                      <a:pt x="8" y="0"/>
                      <a:pt x="7" y="0"/>
                    </a:cubicBezTo>
                    <a:close/>
                  </a:path>
                </a:pathLst>
              </a:custGeom>
              <a:solidFill>
                <a:srgbClr val="F3DC8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3892" name="Freeform 622"/>
              <p:cNvSpPr>
                <a:spLocks noChangeArrowheads="1"/>
              </p:cNvSpPr>
              <p:nvPr/>
            </p:nvSpPr>
            <p:spPr bwMode="auto">
              <a:xfrm>
                <a:off x="895" y="3211"/>
                <a:ext cx="16" cy="17"/>
              </a:xfrm>
              <a:custGeom>
                <a:avLst/>
                <a:gdLst>
                  <a:gd name="T0" fmla="*/ 11052 w 12"/>
                  <a:gd name="T1" fmla="*/ 0 h 10"/>
                  <a:gd name="T2" fmla="*/ 2683 w 12"/>
                  <a:gd name="T3" fmla="*/ 57622 h 10"/>
                  <a:gd name="T4" fmla="*/ 12437 w 12"/>
                  <a:gd name="T5" fmla="*/ 74851 h 10"/>
                  <a:gd name="T6" fmla="*/ 15689 w 12"/>
                  <a:gd name="T7" fmla="*/ 8962 h 10"/>
                  <a:gd name="T8" fmla="*/ 11052 w 12"/>
                  <a:gd name="T9" fmla="*/ 0 h 1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2" h="10">
                    <a:moveTo>
                      <a:pt x="7" y="0"/>
                    </a:moveTo>
                    <a:cubicBezTo>
                      <a:pt x="5" y="2"/>
                      <a:pt x="3" y="5"/>
                      <a:pt x="2" y="7"/>
                    </a:cubicBezTo>
                    <a:cubicBezTo>
                      <a:pt x="0" y="9"/>
                      <a:pt x="5" y="10"/>
                      <a:pt x="8" y="9"/>
                    </a:cubicBezTo>
                    <a:cubicBezTo>
                      <a:pt x="12" y="8"/>
                      <a:pt x="9" y="4"/>
                      <a:pt x="10" y="1"/>
                    </a:cubicBezTo>
                    <a:cubicBezTo>
                      <a:pt x="8" y="0"/>
                      <a:pt x="8" y="0"/>
                      <a:pt x="7" y="0"/>
                    </a:cubicBezTo>
                    <a:close/>
                  </a:path>
                </a:pathLst>
              </a:custGeom>
              <a:noFill/>
              <a:ln w="9525" cap="sq">
                <a:solidFill>
                  <a:srgbClr val="B4B3B3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3893" name="Freeform 623"/>
              <p:cNvSpPr>
                <a:spLocks noChangeArrowheads="1"/>
              </p:cNvSpPr>
              <p:nvPr/>
            </p:nvSpPr>
            <p:spPr bwMode="auto">
              <a:xfrm>
                <a:off x="897" y="3178"/>
                <a:ext cx="14" cy="12"/>
              </a:xfrm>
              <a:custGeom>
                <a:avLst/>
                <a:gdLst>
                  <a:gd name="T0" fmla="*/ 6273 w 11"/>
                  <a:gd name="T1" fmla="*/ 0 h 8"/>
                  <a:gd name="T2" fmla="*/ 1050 w 11"/>
                  <a:gd name="T3" fmla="*/ 9869 h 8"/>
                  <a:gd name="T4" fmla="*/ 8993 w 11"/>
                  <a:gd name="T5" fmla="*/ 14336 h 8"/>
                  <a:gd name="T6" fmla="*/ 6273 w 11"/>
                  <a:gd name="T7" fmla="*/ 0 h 8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1" h="8">
                    <a:moveTo>
                      <a:pt x="7" y="0"/>
                    </a:moveTo>
                    <a:cubicBezTo>
                      <a:pt x="4" y="1"/>
                      <a:pt x="1" y="2"/>
                      <a:pt x="1" y="4"/>
                    </a:cubicBezTo>
                    <a:cubicBezTo>
                      <a:pt x="0" y="8"/>
                      <a:pt x="6" y="7"/>
                      <a:pt x="9" y="6"/>
                    </a:cubicBezTo>
                    <a:cubicBezTo>
                      <a:pt x="11" y="5"/>
                      <a:pt x="9" y="1"/>
                      <a:pt x="7" y="0"/>
                    </a:cubicBezTo>
                    <a:close/>
                  </a:path>
                </a:pathLst>
              </a:custGeom>
              <a:solidFill>
                <a:srgbClr val="F3DC8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3894" name="Freeform 624"/>
              <p:cNvSpPr>
                <a:spLocks noChangeArrowheads="1"/>
              </p:cNvSpPr>
              <p:nvPr/>
            </p:nvSpPr>
            <p:spPr bwMode="auto">
              <a:xfrm>
                <a:off x="897" y="3178"/>
                <a:ext cx="14" cy="12"/>
              </a:xfrm>
              <a:custGeom>
                <a:avLst/>
                <a:gdLst>
                  <a:gd name="T0" fmla="*/ 6273 w 11"/>
                  <a:gd name="T1" fmla="*/ 0 h 8"/>
                  <a:gd name="T2" fmla="*/ 1050 w 11"/>
                  <a:gd name="T3" fmla="*/ 9869 h 8"/>
                  <a:gd name="T4" fmla="*/ 8993 w 11"/>
                  <a:gd name="T5" fmla="*/ 14336 h 8"/>
                  <a:gd name="T6" fmla="*/ 6273 w 11"/>
                  <a:gd name="T7" fmla="*/ 0 h 8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1" h="8">
                    <a:moveTo>
                      <a:pt x="7" y="0"/>
                    </a:moveTo>
                    <a:cubicBezTo>
                      <a:pt x="4" y="1"/>
                      <a:pt x="1" y="2"/>
                      <a:pt x="1" y="4"/>
                    </a:cubicBezTo>
                    <a:cubicBezTo>
                      <a:pt x="0" y="8"/>
                      <a:pt x="6" y="7"/>
                      <a:pt x="9" y="6"/>
                    </a:cubicBezTo>
                    <a:cubicBezTo>
                      <a:pt x="11" y="5"/>
                      <a:pt x="9" y="1"/>
                      <a:pt x="7" y="0"/>
                    </a:cubicBezTo>
                    <a:close/>
                  </a:path>
                </a:pathLst>
              </a:custGeom>
              <a:noFill/>
              <a:ln w="9525" cap="sq">
                <a:solidFill>
                  <a:srgbClr val="B4B3B3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3895" name="Freeform 625"/>
              <p:cNvSpPr>
                <a:spLocks noChangeArrowheads="1"/>
              </p:cNvSpPr>
              <p:nvPr/>
            </p:nvSpPr>
            <p:spPr bwMode="auto">
              <a:xfrm>
                <a:off x="1023" y="3122"/>
                <a:ext cx="20" cy="18"/>
              </a:xfrm>
              <a:custGeom>
                <a:avLst/>
                <a:gdLst>
                  <a:gd name="T0" fmla="*/ 15689 w 15"/>
                  <a:gd name="T1" fmla="*/ 7760 h 11"/>
                  <a:gd name="T2" fmla="*/ 7461 w 15"/>
                  <a:gd name="T3" fmla="*/ 4742 h 11"/>
                  <a:gd name="T4" fmla="*/ 21115 w 15"/>
                  <a:gd name="T5" fmla="*/ 46366 h 11"/>
                  <a:gd name="T6" fmla="*/ 15689 w 15"/>
                  <a:gd name="T7" fmla="*/ 7760 h 11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5" h="11">
                    <a:moveTo>
                      <a:pt x="10" y="2"/>
                    </a:moveTo>
                    <a:cubicBezTo>
                      <a:pt x="9" y="1"/>
                      <a:pt x="6" y="0"/>
                      <a:pt x="5" y="1"/>
                    </a:cubicBezTo>
                    <a:cubicBezTo>
                      <a:pt x="0" y="5"/>
                      <a:pt x="9" y="9"/>
                      <a:pt x="14" y="11"/>
                    </a:cubicBezTo>
                    <a:cubicBezTo>
                      <a:pt x="15" y="7"/>
                      <a:pt x="11" y="5"/>
                      <a:pt x="10" y="2"/>
                    </a:cubicBezTo>
                    <a:close/>
                  </a:path>
                </a:pathLst>
              </a:custGeom>
              <a:solidFill>
                <a:srgbClr val="F3DC8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3896" name="Freeform 626"/>
              <p:cNvSpPr>
                <a:spLocks noChangeArrowheads="1"/>
              </p:cNvSpPr>
              <p:nvPr/>
            </p:nvSpPr>
            <p:spPr bwMode="auto">
              <a:xfrm>
                <a:off x="1023" y="3122"/>
                <a:ext cx="20" cy="18"/>
              </a:xfrm>
              <a:custGeom>
                <a:avLst/>
                <a:gdLst>
                  <a:gd name="T0" fmla="*/ 15689 w 15"/>
                  <a:gd name="T1" fmla="*/ 7760 h 11"/>
                  <a:gd name="T2" fmla="*/ 7461 w 15"/>
                  <a:gd name="T3" fmla="*/ 4742 h 11"/>
                  <a:gd name="T4" fmla="*/ 21115 w 15"/>
                  <a:gd name="T5" fmla="*/ 46366 h 11"/>
                  <a:gd name="T6" fmla="*/ 15689 w 15"/>
                  <a:gd name="T7" fmla="*/ 7760 h 11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5" h="11">
                    <a:moveTo>
                      <a:pt x="10" y="2"/>
                    </a:moveTo>
                    <a:cubicBezTo>
                      <a:pt x="9" y="1"/>
                      <a:pt x="6" y="0"/>
                      <a:pt x="5" y="1"/>
                    </a:cubicBezTo>
                    <a:cubicBezTo>
                      <a:pt x="0" y="5"/>
                      <a:pt x="9" y="9"/>
                      <a:pt x="14" y="11"/>
                    </a:cubicBezTo>
                    <a:cubicBezTo>
                      <a:pt x="15" y="7"/>
                      <a:pt x="11" y="5"/>
                      <a:pt x="10" y="2"/>
                    </a:cubicBezTo>
                    <a:close/>
                  </a:path>
                </a:pathLst>
              </a:custGeom>
              <a:noFill/>
              <a:ln w="9525" cap="sq">
                <a:solidFill>
                  <a:srgbClr val="B4B3B3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3897" name="Freeform 627"/>
              <p:cNvSpPr>
                <a:spLocks noChangeArrowheads="1"/>
              </p:cNvSpPr>
              <p:nvPr/>
            </p:nvSpPr>
            <p:spPr bwMode="auto">
              <a:xfrm>
                <a:off x="1044" y="3144"/>
                <a:ext cx="14" cy="18"/>
              </a:xfrm>
              <a:custGeom>
                <a:avLst/>
                <a:gdLst>
                  <a:gd name="T0" fmla="*/ 4598 w 11"/>
                  <a:gd name="T1" fmla="*/ 4742 h 11"/>
                  <a:gd name="T2" fmla="*/ 1050 w 11"/>
                  <a:gd name="T3" fmla="*/ 17316 h 11"/>
                  <a:gd name="T4" fmla="*/ 5737 w 11"/>
                  <a:gd name="T5" fmla="*/ 46366 h 11"/>
                  <a:gd name="T6" fmla="*/ 4598 w 11"/>
                  <a:gd name="T7" fmla="*/ 4742 h 11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1" h="11">
                    <a:moveTo>
                      <a:pt x="5" y="1"/>
                    </a:moveTo>
                    <a:cubicBezTo>
                      <a:pt x="2" y="0"/>
                      <a:pt x="0" y="3"/>
                      <a:pt x="1" y="4"/>
                    </a:cubicBezTo>
                    <a:cubicBezTo>
                      <a:pt x="1" y="7"/>
                      <a:pt x="6" y="8"/>
                      <a:pt x="6" y="11"/>
                    </a:cubicBezTo>
                    <a:cubicBezTo>
                      <a:pt x="11" y="10"/>
                      <a:pt x="8" y="3"/>
                      <a:pt x="5" y="1"/>
                    </a:cubicBezTo>
                    <a:close/>
                  </a:path>
                </a:pathLst>
              </a:custGeom>
              <a:solidFill>
                <a:srgbClr val="F3DC8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3898" name="Freeform 628"/>
              <p:cNvSpPr>
                <a:spLocks noChangeArrowheads="1"/>
              </p:cNvSpPr>
              <p:nvPr/>
            </p:nvSpPr>
            <p:spPr bwMode="auto">
              <a:xfrm>
                <a:off x="1044" y="3144"/>
                <a:ext cx="14" cy="18"/>
              </a:xfrm>
              <a:custGeom>
                <a:avLst/>
                <a:gdLst>
                  <a:gd name="T0" fmla="*/ 4598 w 11"/>
                  <a:gd name="T1" fmla="*/ 4742 h 11"/>
                  <a:gd name="T2" fmla="*/ 1050 w 11"/>
                  <a:gd name="T3" fmla="*/ 17316 h 11"/>
                  <a:gd name="T4" fmla="*/ 5737 w 11"/>
                  <a:gd name="T5" fmla="*/ 46366 h 11"/>
                  <a:gd name="T6" fmla="*/ 4598 w 11"/>
                  <a:gd name="T7" fmla="*/ 4742 h 11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1" h="11">
                    <a:moveTo>
                      <a:pt x="5" y="1"/>
                    </a:moveTo>
                    <a:cubicBezTo>
                      <a:pt x="2" y="0"/>
                      <a:pt x="0" y="3"/>
                      <a:pt x="1" y="4"/>
                    </a:cubicBezTo>
                    <a:cubicBezTo>
                      <a:pt x="1" y="7"/>
                      <a:pt x="6" y="8"/>
                      <a:pt x="6" y="11"/>
                    </a:cubicBezTo>
                    <a:cubicBezTo>
                      <a:pt x="11" y="10"/>
                      <a:pt x="8" y="3"/>
                      <a:pt x="5" y="1"/>
                    </a:cubicBezTo>
                    <a:close/>
                  </a:path>
                </a:pathLst>
              </a:custGeom>
              <a:noFill/>
              <a:ln w="9525" cap="sq">
                <a:solidFill>
                  <a:srgbClr val="B4B3B3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3899" name="Freeform 629"/>
              <p:cNvSpPr>
                <a:spLocks noChangeArrowheads="1"/>
              </p:cNvSpPr>
              <p:nvPr/>
            </p:nvSpPr>
            <p:spPr bwMode="auto">
              <a:xfrm>
                <a:off x="1015" y="3258"/>
                <a:ext cx="11" cy="15"/>
              </a:xfrm>
              <a:custGeom>
                <a:avLst/>
                <a:gdLst>
                  <a:gd name="T0" fmla="*/ 5584 w 9"/>
                  <a:gd name="T1" fmla="*/ 6147 h 9"/>
                  <a:gd name="T2" fmla="*/ 3933 w 9"/>
                  <a:gd name="T3" fmla="*/ 6147 h 9"/>
                  <a:gd name="T4" fmla="*/ 0 w 9"/>
                  <a:gd name="T5" fmla="*/ 25292 h 9"/>
                  <a:gd name="T6" fmla="*/ 956 w 9"/>
                  <a:gd name="T7" fmla="*/ 53758 h 9"/>
                  <a:gd name="T8" fmla="*/ 2655 w 9"/>
                  <a:gd name="T9" fmla="*/ 53758 h 9"/>
                  <a:gd name="T10" fmla="*/ 5584 w 9"/>
                  <a:gd name="T11" fmla="*/ 6147 h 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9" h="9">
                    <a:moveTo>
                      <a:pt x="6" y="1"/>
                    </a:moveTo>
                    <a:cubicBezTo>
                      <a:pt x="6" y="0"/>
                      <a:pt x="5" y="0"/>
                      <a:pt x="4" y="1"/>
                    </a:cubicBezTo>
                    <a:cubicBezTo>
                      <a:pt x="2" y="1"/>
                      <a:pt x="0" y="2"/>
                      <a:pt x="0" y="4"/>
                    </a:cubicBezTo>
                    <a:cubicBezTo>
                      <a:pt x="0" y="6"/>
                      <a:pt x="1" y="7"/>
                      <a:pt x="1" y="9"/>
                    </a:cubicBezTo>
                    <a:cubicBezTo>
                      <a:pt x="2" y="9"/>
                      <a:pt x="2" y="9"/>
                      <a:pt x="3" y="9"/>
                    </a:cubicBezTo>
                    <a:cubicBezTo>
                      <a:pt x="5" y="7"/>
                      <a:pt x="9" y="4"/>
                      <a:pt x="6" y="1"/>
                    </a:cubicBezTo>
                    <a:close/>
                  </a:path>
                </a:pathLst>
              </a:custGeom>
              <a:solidFill>
                <a:srgbClr val="F3DC8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3900" name="Freeform 630"/>
              <p:cNvSpPr>
                <a:spLocks noChangeArrowheads="1"/>
              </p:cNvSpPr>
              <p:nvPr/>
            </p:nvSpPr>
            <p:spPr bwMode="auto">
              <a:xfrm>
                <a:off x="1015" y="3258"/>
                <a:ext cx="11" cy="15"/>
              </a:xfrm>
              <a:custGeom>
                <a:avLst/>
                <a:gdLst>
                  <a:gd name="T0" fmla="*/ 5584 w 9"/>
                  <a:gd name="T1" fmla="*/ 6147 h 9"/>
                  <a:gd name="T2" fmla="*/ 3933 w 9"/>
                  <a:gd name="T3" fmla="*/ 6147 h 9"/>
                  <a:gd name="T4" fmla="*/ 0 w 9"/>
                  <a:gd name="T5" fmla="*/ 25292 h 9"/>
                  <a:gd name="T6" fmla="*/ 956 w 9"/>
                  <a:gd name="T7" fmla="*/ 53758 h 9"/>
                  <a:gd name="T8" fmla="*/ 2655 w 9"/>
                  <a:gd name="T9" fmla="*/ 53758 h 9"/>
                  <a:gd name="T10" fmla="*/ 5584 w 9"/>
                  <a:gd name="T11" fmla="*/ 6147 h 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9" h="9">
                    <a:moveTo>
                      <a:pt x="6" y="1"/>
                    </a:moveTo>
                    <a:cubicBezTo>
                      <a:pt x="6" y="0"/>
                      <a:pt x="5" y="0"/>
                      <a:pt x="4" y="1"/>
                    </a:cubicBezTo>
                    <a:cubicBezTo>
                      <a:pt x="2" y="1"/>
                      <a:pt x="0" y="2"/>
                      <a:pt x="0" y="4"/>
                    </a:cubicBezTo>
                    <a:cubicBezTo>
                      <a:pt x="0" y="6"/>
                      <a:pt x="1" y="7"/>
                      <a:pt x="1" y="9"/>
                    </a:cubicBezTo>
                    <a:cubicBezTo>
                      <a:pt x="2" y="9"/>
                      <a:pt x="2" y="9"/>
                      <a:pt x="3" y="9"/>
                    </a:cubicBezTo>
                    <a:cubicBezTo>
                      <a:pt x="5" y="7"/>
                      <a:pt x="9" y="4"/>
                      <a:pt x="6" y="1"/>
                    </a:cubicBezTo>
                    <a:close/>
                  </a:path>
                </a:pathLst>
              </a:custGeom>
              <a:noFill/>
              <a:ln w="9525" cap="sq">
                <a:solidFill>
                  <a:srgbClr val="B4B3B3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3901" name="Freeform 631"/>
              <p:cNvSpPr>
                <a:spLocks noChangeArrowheads="1"/>
              </p:cNvSpPr>
              <p:nvPr/>
            </p:nvSpPr>
            <p:spPr bwMode="auto">
              <a:xfrm>
                <a:off x="1015" y="3130"/>
                <a:ext cx="13" cy="9"/>
              </a:xfrm>
              <a:custGeom>
                <a:avLst/>
                <a:gdLst>
                  <a:gd name="T0" fmla="*/ 9682 w 10"/>
                  <a:gd name="T1" fmla="*/ 0 h 6"/>
                  <a:gd name="T2" fmla="*/ 1791 w 10"/>
                  <a:gd name="T3" fmla="*/ 13445 h 6"/>
                  <a:gd name="T4" fmla="*/ 11521 w 10"/>
                  <a:gd name="T5" fmla="*/ 19088 h 6"/>
                  <a:gd name="T6" fmla="*/ 13833 w 10"/>
                  <a:gd name="T7" fmla="*/ 3279 h 6"/>
                  <a:gd name="T8" fmla="*/ 9682 w 10"/>
                  <a:gd name="T9" fmla="*/ 0 h 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0" h="6">
                    <a:moveTo>
                      <a:pt x="6" y="0"/>
                    </a:moveTo>
                    <a:cubicBezTo>
                      <a:pt x="1" y="0"/>
                      <a:pt x="0" y="3"/>
                      <a:pt x="1" y="4"/>
                    </a:cubicBezTo>
                    <a:cubicBezTo>
                      <a:pt x="1" y="6"/>
                      <a:pt x="5" y="6"/>
                      <a:pt x="7" y="6"/>
                    </a:cubicBezTo>
                    <a:cubicBezTo>
                      <a:pt x="10" y="5"/>
                      <a:pt x="10" y="2"/>
                      <a:pt x="8" y="1"/>
                    </a:cubicBezTo>
                    <a:cubicBezTo>
                      <a:pt x="8" y="0"/>
                      <a:pt x="7" y="0"/>
                      <a:pt x="6" y="0"/>
                    </a:cubicBezTo>
                    <a:close/>
                  </a:path>
                </a:pathLst>
              </a:custGeom>
              <a:solidFill>
                <a:srgbClr val="F3DC8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3902" name="Freeform 632"/>
              <p:cNvSpPr>
                <a:spLocks noChangeArrowheads="1"/>
              </p:cNvSpPr>
              <p:nvPr/>
            </p:nvSpPr>
            <p:spPr bwMode="auto">
              <a:xfrm>
                <a:off x="1015" y="3130"/>
                <a:ext cx="13" cy="9"/>
              </a:xfrm>
              <a:custGeom>
                <a:avLst/>
                <a:gdLst>
                  <a:gd name="T0" fmla="*/ 9682 w 10"/>
                  <a:gd name="T1" fmla="*/ 0 h 6"/>
                  <a:gd name="T2" fmla="*/ 1791 w 10"/>
                  <a:gd name="T3" fmla="*/ 13445 h 6"/>
                  <a:gd name="T4" fmla="*/ 11521 w 10"/>
                  <a:gd name="T5" fmla="*/ 19088 h 6"/>
                  <a:gd name="T6" fmla="*/ 13833 w 10"/>
                  <a:gd name="T7" fmla="*/ 3279 h 6"/>
                  <a:gd name="T8" fmla="*/ 9682 w 10"/>
                  <a:gd name="T9" fmla="*/ 0 h 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0" h="6">
                    <a:moveTo>
                      <a:pt x="6" y="0"/>
                    </a:moveTo>
                    <a:cubicBezTo>
                      <a:pt x="1" y="0"/>
                      <a:pt x="0" y="3"/>
                      <a:pt x="1" y="4"/>
                    </a:cubicBezTo>
                    <a:cubicBezTo>
                      <a:pt x="1" y="6"/>
                      <a:pt x="5" y="6"/>
                      <a:pt x="7" y="6"/>
                    </a:cubicBezTo>
                    <a:cubicBezTo>
                      <a:pt x="10" y="5"/>
                      <a:pt x="10" y="2"/>
                      <a:pt x="8" y="1"/>
                    </a:cubicBezTo>
                    <a:cubicBezTo>
                      <a:pt x="8" y="0"/>
                      <a:pt x="7" y="0"/>
                      <a:pt x="6" y="0"/>
                    </a:cubicBezTo>
                    <a:close/>
                  </a:path>
                </a:pathLst>
              </a:custGeom>
              <a:noFill/>
              <a:ln w="9525" cap="sq">
                <a:solidFill>
                  <a:srgbClr val="B4B3B3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3903" name="Freeform 633"/>
              <p:cNvSpPr>
                <a:spLocks noChangeArrowheads="1"/>
              </p:cNvSpPr>
              <p:nvPr/>
            </p:nvSpPr>
            <p:spPr bwMode="auto">
              <a:xfrm>
                <a:off x="888" y="3151"/>
                <a:ext cx="15" cy="21"/>
              </a:xfrm>
              <a:custGeom>
                <a:avLst/>
                <a:gdLst>
                  <a:gd name="T0" fmla="*/ 4101 w 12"/>
                  <a:gd name="T1" fmla="*/ 4135 h 13"/>
                  <a:gd name="T2" fmla="*/ 789 w 12"/>
                  <a:gd name="T3" fmla="*/ 32277 h 13"/>
                  <a:gd name="T4" fmla="*/ 5998 w 12"/>
                  <a:gd name="T5" fmla="*/ 45488 h 13"/>
                  <a:gd name="T6" fmla="*/ 6494 w 12"/>
                  <a:gd name="T7" fmla="*/ 34813 h 13"/>
                  <a:gd name="T8" fmla="*/ 5250 w 12"/>
                  <a:gd name="T9" fmla="*/ 10791 h 13"/>
                  <a:gd name="T10" fmla="*/ 4101 w 12"/>
                  <a:gd name="T11" fmla="*/ 4135 h 1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2" h="13">
                    <a:moveTo>
                      <a:pt x="7" y="1"/>
                    </a:moveTo>
                    <a:cubicBezTo>
                      <a:pt x="5" y="4"/>
                      <a:pt x="0" y="6"/>
                      <a:pt x="1" y="9"/>
                    </a:cubicBezTo>
                    <a:cubicBezTo>
                      <a:pt x="2" y="12"/>
                      <a:pt x="7" y="13"/>
                      <a:pt x="10" y="13"/>
                    </a:cubicBezTo>
                    <a:cubicBezTo>
                      <a:pt x="12" y="13"/>
                      <a:pt x="12" y="11"/>
                      <a:pt x="11" y="10"/>
                    </a:cubicBezTo>
                    <a:cubicBezTo>
                      <a:pt x="10" y="7"/>
                      <a:pt x="9" y="5"/>
                      <a:pt x="9" y="3"/>
                    </a:cubicBezTo>
                    <a:cubicBezTo>
                      <a:pt x="9" y="2"/>
                      <a:pt x="7" y="0"/>
                      <a:pt x="7" y="1"/>
                    </a:cubicBezTo>
                    <a:close/>
                  </a:path>
                </a:pathLst>
              </a:custGeom>
              <a:solidFill>
                <a:srgbClr val="F0DE2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3904" name="Freeform 634"/>
              <p:cNvSpPr>
                <a:spLocks noChangeArrowheads="1"/>
              </p:cNvSpPr>
              <p:nvPr/>
            </p:nvSpPr>
            <p:spPr bwMode="auto">
              <a:xfrm>
                <a:off x="888" y="3151"/>
                <a:ext cx="15" cy="21"/>
              </a:xfrm>
              <a:custGeom>
                <a:avLst/>
                <a:gdLst>
                  <a:gd name="T0" fmla="*/ 4101 w 12"/>
                  <a:gd name="T1" fmla="*/ 4135 h 13"/>
                  <a:gd name="T2" fmla="*/ 789 w 12"/>
                  <a:gd name="T3" fmla="*/ 32277 h 13"/>
                  <a:gd name="T4" fmla="*/ 5998 w 12"/>
                  <a:gd name="T5" fmla="*/ 45488 h 13"/>
                  <a:gd name="T6" fmla="*/ 6494 w 12"/>
                  <a:gd name="T7" fmla="*/ 34813 h 13"/>
                  <a:gd name="T8" fmla="*/ 5250 w 12"/>
                  <a:gd name="T9" fmla="*/ 10791 h 13"/>
                  <a:gd name="T10" fmla="*/ 4101 w 12"/>
                  <a:gd name="T11" fmla="*/ 4135 h 1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2" h="13">
                    <a:moveTo>
                      <a:pt x="7" y="1"/>
                    </a:moveTo>
                    <a:cubicBezTo>
                      <a:pt x="5" y="4"/>
                      <a:pt x="0" y="6"/>
                      <a:pt x="1" y="9"/>
                    </a:cubicBezTo>
                    <a:cubicBezTo>
                      <a:pt x="2" y="12"/>
                      <a:pt x="7" y="13"/>
                      <a:pt x="10" y="13"/>
                    </a:cubicBezTo>
                    <a:cubicBezTo>
                      <a:pt x="12" y="13"/>
                      <a:pt x="12" y="11"/>
                      <a:pt x="11" y="10"/>
                    </a:cubicBezTo>
                    <a:cubicBezTo>
                      <a:pt x="10" y="7"/>
                      <a:pt x="9" y="5"/>
                      <a:pt x="9" y="3"/>
                    </a:cubicBezTo>
                    <a:cubicBezTo>
                      <a:pt x="9" y="2"/>
                      <a:pt x="7" y="0"/>
                      <a:pt x="7" y="1"/>
                    </a:cubicBezTo>
                    <a:close/>
                  </a:path>
                </a:pathLst>
              </a:custGeom>
              <a:noFill/>
              <a:ln w="9525" cap="sq">
                <a:solidFill>
                  <a:srgbClr val="B4B3B3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3905" name="Freeform 635"/>
              <p:cNvSpPr>
                <a:spLocks noChangeArrowheads="1"/>
              </p:cNvSpPr>
              <p:nvPr/>
            </p:nvSpPr>
            <p:spPr bwMode="auto">
              <a:xfrm>
                <a:off x="874" y="3165"/>
                <a:ext cx="14" cy="12"/>
              </a:xfrm>
              <a:custGeom>
                <a:avLst/>
                <a:gdLst>
                  <a:gd name="T0" fmla="*/ 4598 w 11"/>
                  <a:gd name="T1" fmla="*/ 0 h 8"/>
                  <a:gd name="T2" fmla="*/ 1716 w 11"/>
                  <a:gd name="T3" fmla="*/ 14336 h 8"/>
                  <a:gd name="T4" fmla="*/ 6273 w 11"/>
                  <a:gd name="T5" fmla="*/ 16037 h 8"/>
                  <a:gd name="T6" fmla="*/ 5737 w 11"/>
                  <a:gd name="T7" fmla="*/ 0 h 8"/>
                  <a:gd name="T8" fmla="*/ 4598 w 11"/>
                  <a:gd name="T9" fmla="*/ 0 h 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1" h="8">
                    <a:moveTo>
                      <a:pt x="5" y="0"/>
                    </a:moveTo>
                    <a:cubicBezTo>
                      <a:pt x="3" y="3"/>
                      <a:pt x="0" y="4"/>
                      <a:pt x="2" y="6"/>
                    </a:cubicBezTo>
                    <a:cubicBezTo>
                      <a:pt x="3" y="8"/>
                      <a:pt x="5" y="8"/>
                      <a:pt x="7" y="7"/>
                    </a:cubicBezTo>
                    <a:cubicBezTo>
                      <a:pt x="11" y="6"/>
                      <a:pt x="10" y="2"/>
                      <a:pt x="6" y="0"/>
                    </a:cubicBezTo>
                    <a:cubicBezTo>
                      <a:pt x="6" y="0"/>
                      <a:pt x="5" y="0"/>
                      <a:pt x="5" y="0"/>
                    </a:cubicBezTo>
                    <a:close/>
                  </a:path>
                </a:pathLst>
              </a:custGeom>
              <a:solidFill>
                <a:srgbClr val="F0DE2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3906" name="Freeform 636"/>
              <p:cNvSpPr>
                <a:spLocks noChangeArrowheads="1"/>
              </p:cNvSpPr>
              <p:nvPr/>
            </p:nvSpPr>
            <p:spPr bwMode="auto">
              <a:xfrm>
                <a:off x="874" y="3165"/>
                <a:ext cx="14" cy="12"/>
              </a:xfrm>
              <a:custGeom>
                <a:avLst/>
                <a:gdLst>
                  <a:gd name="T0" fmla="*/ 4598 w 11"/>
                  <a:gd name="T1" fmla="*/ 0 h 8"/>
                  <a:gd name="T2" fmla="*/ 1716 w 11"/>
                  <a:gd name="T3" fmla="*/ 14336 h 8"/>
                  <a:gd name="T4" fmla="*/ 6273 w 11"/>
                  <a:gd name="T5" fmla="*/ 16037 h 8"/>
                  <a:gd name="T6" fmla="*/ 5737 w 11"/>
                  <a:gd name="T7" fmla="*/ 0 h 8"/>
                  <a:gd name="T8" fmla="*/ 4598 w 11"/>
                  <a:gd name="T9" fmla="*/ 0 h 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1" h="8">
                    <a:moveTo>
                      <a:pt x="5" y="0"/>
                    </a:moveTo>
                    <a:cubicBezTo>
                      <a:pt x="3" y="3"/>
                      <a:pt x="0" y="4"/>
                      <a:pt x="2" y="6"/>
                    </a:cubicBezTo>
                    <a:cubicBezTo>
                      <a:pt x="3" y="8"/>
                      <a:pt x="5" y="8"/>
                      <a:pt x="7" y="7"/>
                    </a:cubicBezTo>
                    <a:cubicBezTo>
                      <a:pt x="11" y="6"/>
                      <a:pt x="10" y="2"/>
                      <a:pt x="6" y="0"/>
                    </a:cubicBezTo>
                    <a:cubicBezTo>
                      <a:pt x="6" y="0"/>
                      <a:pt x="5" y="0"/>
                      <a:pt x="5" y="0"/>
                    </a:cubicBezTo>
                    <a:close/>
                  </a:path>
                </a:pathLst>
              </a:custGeom>
              <a:noFill/>
              <a:ln w="9525" cap="sq">
                <a:solidFill>
                  <a:srgbClr val="B4B3B3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3907" name="Freeform 637"/>
              <p:cNvSpPr>
                <a:spLocks noChangeArrowheads="1"/>
              </p:cNvSpPr>
              <p:nvPr/>
            </p:nvSpPr>
            <p:spPr bwMode="auto">
              <a:xfrm>
                <a:off x="865" y="3181"/>
                <a:ext cx="18" cy="20"/>
              </a:xfrm>
              <a:custGeom>
                <a:avLst/>
                <a:gdLst>
                  <a:gd name="T0" fmla="*/ 11838 w 14"/>
                  <a:gd name="T1" fmla="*/ 6147 h 12"/>
                  <a:gd name="T2" fmla="*/ 4803 w 14"/>
                  <a:gd name="T3" fmla="*/ 0 h 12"/>
                  <a:gd name="T4" fmla="*/ 3126 w 14"/>
                  <a:gd name="T5" fmla="*/ 53758 h 12"/>
                  <a:gd name="T6" fmla="*/ 8437 w 14"/>
                  <a:gd name="T7" fmla="*/ 63297 h 12"/>
                  <a:gd name="T8" fmla="*/ 12952 w 14"/>
                  <a:gd name="T9" fmla="*/ 28458 h 12"/>
                  <a:gd name="T10" fmla="*/ 11838 w 14"/>
                  <a:gd name="T11" fmla="*/ 6147 h 1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4" h="12">
                    <a:moveTo>
                      <a:pt x="11" y="1"/>
                    </a:moveTo>
                    <a:cubicBezTo>
                      <a:pt x="8" y="1"/>
                      <a:pt x="5" y="0"/>
                      <a:pt x="4" y="0"/>
                    </a:cubicBezTo>
                    <a:cubicBezTo>
                      <a:pt x="0" y="2"/>
                      <a:pt x="5" y="6"/>
                      <a:pt x="3" y="9"/>
                    </a:cubicBezTo>
                    <a:cubicBezTo>
                      <a:pt x="3" y="11"/>
                      <a:pt x="6" y="12"/>
                      <a:pt x="8" y="11"/>
                    </a:cubicBezTo>
                    <a:cubicBezTo>
                      <a:pt x="11" y="10"/>
                      <a:pt x="9" y="7"/>
                      <a:pt x="12" y="5"/>
                    </a:cubicBezTo>
                    <a:cubicBezTo>
                      <a:pt x="14" y="5"/>
                      <a:pt x="13" y="2"/>
                      <a:pt x="11" y="1"/>
                    </a:cubicBezTo>
                    <a:close/>
                  </a:path>
                </a:pathLst>
              </a:custGeom>
              <a:solidFill>
                <a:srgbClr val="F0DE2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3908" name="Freeform 638"/>
              <p:cNvSpPr>
                <a:spLocks noChangeArrowheads="1"/>
              </p:cNvSpPr>
              <p:nvPr/>
            </p:nvSpPr>
            <p:spPr bwMode="auto">
              <a:xfrm>
                <a:off x="865" y="3181"/>
                <a:ext cx="18" cy="20"/>
              </a:xfrm>
              <a:custGeom>
                <a:avLst/>
                <a:gdLst>
                  <a:gd name="T0" fmla="*/ 11838 w 14"/>
                  <a:gd name="T1" fmla="*/ 6147 h 12"/>
                  <a:gd name="T2" fmla="*/ 4803 w 14"/>
                  <a:gd name="T3" fmla="*/ 0 h 12"/>
                  <a:gd name="T4" fmla="*/ 3126 w 14"/>
                  <a:gd name="T5" fmla="*/ 53758 h 12"/>
                  <a:gd name="T6" fmla="*/ 8437 w 14"/>
                  <a:gd name="T7" fmla="*/ 63297 h 12"/>
                  <a:gd name="T8" fmla="*/ 12952 w 14"/>
                  <a:gd name="T9" fmla="*/ 28458 h 12"/>
                  <a:gd name="T10" fmla="*/ 11838 w 14"/>
                  <a:gd name="T11" fmla="*/ 6147 h 1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4" h="12">
                    <a:moveTo>
                      <a:pt x="11" y="1"/>
                    </a:moveTo>
                    <a:cubicBezTo>
                      <a:pt x="8" y="1"/>
                      <a:pt x="5" y="0"/>
                      <a:pt x="4" y="0"/>
                    </a:cubicBezTo>
                    <a:cubicBezTo>
                      <a:pt x="0" y="2"/>
                      <a:pt x="5" y="6"/>
                      <a:pt x="3" y="9"/>
                    </a:cubicBezTo>
                    <a:cubicBezTo>
                      <a:pt x="3" y="11"/>
                      <a:pt x="6" y="12"/>
                      <a:pt x="8" y="11"/>
                    </a:cubicBezTo>
                    <a:cubicBezTo>
                      <a:pt x="11" y="10"/>
                      <a:pt x="9" y="7"/>
                      <a:pt x="12" y="5"/>
                    </a:cubicBezTo>
                    <a:cubicBezTo>
                      <a:pt x="14" y="5"/>
                      <a:pt x="13" y="2"/>
                      <a:pt x="11" y="1"/>
                    </a:cubicBezTo>
                    <a:close/>
                  </a:path>
                </a:pathLst>
              </a:custGeom>
              <a:noFill/>
              <a:ln w="9525" cap="sq">
                <a:solidFill>
                  <a:srgbClr val="B4B3B3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3909" name="Freeform 639"/>
              <p:cNvSpPr>
                <a:spLocks noChangeArrowheads="1"/>
              </p:cNvSpPr>
              <p:nvPr/>
            </p:nvSpPr>
            <p:spPr bwMode="auto">
              <a:xfrm>
                <a:off x="863" y="3206"/>
                <a:ext cx="16" cy="15"/>
              </a:xfrm>
              <a:custGeom>
                <a:avLst/>
                <a:gdLst>
                  <a:gd name="T0" fmla="*/ 14092 w 12"/>
                  <a:gd name="T1" fmla="*/ 10245 h 9"/>
                  <a:gd name="T2" fmla="*/ 1615 w 12"/>
                  <a:gd name="T3" fmla="*/ 47430 h 9"/>
                  <a:gd name="T4" fmla="*/ 6628 w 12"/>
                  <a:gd name="T5" fmla="*/ 53758 h 9"/>
                  <a:gd name="T6" fmla="*/ 15689 w 12"/>
                  <a:gd name="T7" fmla="*/ 10245 h 9"/>
                  <a:gd name="T8" fmla="*/ 14092 w 12"/>
                  <a:gd name="T9" fmla="*/ 10245 h 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2" h="9">
                    <a:moveTo>
                      <a:pt x="9" y="2"/>
                    </a:moveTo>
                    <a:cubicBezTo>
                      <a:pt x="2" y="0"/>
                      <a:pt x="0" y="4"/>
                      <a:pt x="1" y="8"/>
                    </a:cubicBezTo>
                    <a:cubicBezTo>
                      <a:pt x="1" y="9"/>
                      <a:pt x="3" y="9"/>
                      <a:pt x="4" y="9"/>
                    </a:cubicBezTo>
                    <a:cubicBezTo>
                      <a:pt x="8" y="8"/>
                      <a:pt x="12" y="5"/>
                      <a:pt x="10" y="2"/>
                    </a:cubicBezTo>
                    <a:cubicBezTo>
                      <a:pt x="10" y="1"/>
                      <a:pt x="9" y="2"/>
                      <a:pt x="9" y="2"/>
                    </a:cubicBezTo>
                    <a:close/>
                  </a:path>
                </a:pathLst>
              </a:custGeom>
              <a:solidFill>
                <a:srgbClr val="F0DE2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3910" name="Freeform 640"/>
              <p:cNvSpPr>
                <a:spLocks noChangeArrowheads="1"/>
              </p:cNvSpPr>
              <p:nvPr/>
            </p:nvSpPr>
            <p:spPr bwMode="auto">
              <a:xfrm>
                <a:off x="863" y="3206"/>
                <a:ext cx="16" cy="15"/>
              </a:xfrm>
              <a:custGeom>
                <a:avLst/>
                <a:gdLst>
                  <a:gd name="T0" fmla="*/ 14092 w 12"/>
                  <a:gd name="T1" fmla="*/ 10245 h 9"/>
                  <a:gd name="T2" fmla="*/ 1615 w 12"/>
                  <a:gd name="T3" fmla="*/ 47430 h 9"/>
                  <a:gd name="T4" fmla="*/ 6628 w 12"/>
                  <a:gd name="T5" fmla="*/ 53758 h 9"/>
                  <a:gd name="T6" fmla="*/ 15689 w 12"/>
                  <a:gd name="T7" fmla="*/ 10245 h 9"/>
                  <a:gd name="T8" fmla="*/ 14092 w 12"/>
                  <a:gd name="T9" fmla="*/ 10245 h 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2" h="9">
                    <a:moveTo>
                      <a:pt x="9" y="2"/>
                    </a:moveTo>
                    <a:cubicBezTo>
                      <a:pt x="2" y="0"/>
                      <a:pt x="0" y="4"/>
                      <a:pt x="1" y="8"/>
                    </a:cubicBezTo>
                    <a:cubicBezTo>
                      <a:pt x="1" y="9"/>
                      <a:pt x="3" y="9"/>
                      <a:pt x="4" y="9"/>
                    </a:cubicBezTo>
                    <a:cubicBezTo>
                      <a:pt x="8" y="8"/>
                      <a:pt x="12" y="5"/>
                      <a:pt x="10" y="2"/>
                    </a:cubicBezTo>
                    <a:cubicBezTo>
                      <a:pt x="10" y="1"/>
                      <a:pt x="9" y="2"/>
                      <a:pt x="9" y="2"/>
                    </a:cubicBezTo>
                    <a:close/>
                  </a:path>
                </a:pathLst>
              </a:custGeom>
              <a:noFill/>
              <a:ln w="9525" cap="sq">
                <a:solidFill>
                  <a:srgbClr val="B4B3B3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3911" name="Freeform 641"/>
              <p:cNvSpPr>
                <a:spLocks noChangeArrowheads="1"/>
              </p:cNvSpPr>
              <p:nvPr/>
            </p:nvSpPr>
            <p:spPr bwMode="auto">
              <a:xfrm>
                <a:off x="857" y="3227"/>
                <a:ext cx="14" cy="17"/>
              </a:xfrm>
              <a:custGeom>
                <a:avLst/>
                <a:gdLst>
                  <a:gd name="T0" fmla="*/ 6273 w 11"/>
                  <a:gd name="T1" fmla="*/ 8962 h 10"/>
                  <a:gd name="T2" fmla="*/ 1716 w 11"/>
                  <a:gd name="T3" fmla="*/ 57622 h 10"/>
                  <a:gd name="T4" fmla="*/ 9389 w 11"/>
                  <a:gd name="T5" fmla="*/ 48419 h 10"/>
                  <a:gd name="T6" fmla="*/ 7527 w 11"/>
                  <a:gd name="T7" fmla="*/ 8962 h 10"/>
                  <a:gd name="T8" fmla="*/ 6273 w 11"/>
                  <a:gd name="T9" fmla="*/ 8962 h 1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1" h="10">
                    <a:moveTo>
                      <a:pt x="7" y="1"/>
                    </a:moveTo>
                    <a:cubicBezTo>
                      <a:pt x="2" y="0"/>
                      <a:pt x="0" y="5"/>
                      <a:pt x="2" y="7"/>
                    </a:cubicBezTo>
                    <a:cubicBezTo>
                      <a:pt x="4" y="10"/>
                      <a:pt x="8" y="7"/>
                      <a:pt x="10" y="6"/>
                    </a:cubicBezTo>
                    <a:cubicBezTo>
                      <a:pt x="11" y="4"/>
                      <a:pt x="11" y="2"/>
                      <a:pt x="8" y="1"/>
                    </a:cubicBezTo>
                    <a:lnTo>
                      <a:pt x="7" y="1"/>
                    </a:lnTo>
                    <a:close/>
                  </a:path>
                </a:pathLst>
              </a:custGeom>
              <a:solidFill>
                <a:srgbClr val="F0DE2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3912" name="Freeform 642"/>
              <p:cNvSpPr>
                <a:spLocks noChangeArrowheads="1"/>
              </p:cNvSpPr>
              <p:nvPr/>
            </p:nvSpPr>
            <p:spPr bwMode="auto">
              <a:xfrm>
                <a:off x="857" y="3227"/>
                <a:ext cx="14" cy="17"/>
              </a:xfrm>
              <a:custGeom>
                <a:avLst/>
                <a:gdLst>
                  <a:gd name="T0" fmla="*/ 6273 w 11"/>
                  <a:gd name="T1" fmla="*/ 8962 h 10"/>
                  <a:gd name="T2" fmla="*/ 1716 w 11"/>
                  <a:gd name="T3" fmla="*/ 57622 h 10"/>
                  <a:gd name="T4" fmla="*/ 9389 w 11"/>
                  <a:gd name="T5" fmla="*/ 48419 h 10"/>
                  <a:gd name="T6" fmla="*/ 7527 w 11"/>
                  <a:gd name="T7" fmla="*/ 8962 h 1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1" h="10">
                    <a:moveTo>
                      <a:pt x="7" y="1"/>
                    </a:moveTo>
                    <a:cubicBezTo>
                      <a:pt x="2" y="0"/>
                      <a:pt x="0" y="5"/>
                      <a:pt x="2" y="7"/>
                    </a:cubicBezTo>
                    <a:cubicBezTo>
                      <a:pt x="4" y="10"/>
                      <a:pt x="8" y="7"/>
                      <a:pt x="10" y="6"/>
                    </a:cubicBezTo>
                    <a:cubicBezTo>
                      <a:pt x="11" y="4"/>
                      <a:pt x="11" y="2"/>
                      <a:pt x="8" y="1"/>
                    </a:cubicBezTo>
                  </a:path>
                </a:pathLst>
              </a:custGeom>
              <a:noFill/>
              <a:ln w="9525" cap="sq">
                <a:solidFill>
                  <a:srgbClr val="B4B3B3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3913" name="Freeform 643"/>
              <p:cNvSpPr>
                <a:spLocks noChangeArrowheads="1"/>
              </p:cNvSpPr>
              <p:nvPr/>
            </p:nvSpPr>
            <p:spPr bwMode="auto">
              <a:xfrm>
                <a:off x="850" y="3245"/>
                <a:ext cx="16" cy="11"/>
              </a:xfrm>
              <a:custGeom>
                <a:avLst/>
                <a:gdLst>
                  <a:gd name="T0" fmla="*/ 8092 w 13"/>
                  <a:gd name="T1" fmla="*/ 9982 h 7"/>
                  <a:gd name="T2" fmla="*/ 2108 w 13"/>
                  <a:gd name="T3" fmla="*/ 23667 h 7"/>
                  <a:gd name="T4" fmla="*/ 2108 w 13"/>
                  <a:gd name="T5" fmla="*/ 40582 h 7"/>
                  <a:gd name="T6" fmla="*/ 8092 w 13"/>
                  <a:gd name="T7" fmla="*/ 23667 h 7"/>
                  <a:gd name="T8" fmla="*/ 8092 w 13"/>
                  <a:gd name="T9" fmla="*/ 9982 h 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" h="7">
                    <a:moveTo>
                      <a:pt x="12" y="2"/>
                    </a:moveTo>
                    <a:cubicBezTo>
                      <a:pt x="8" y="0"/>
                      <a:pt x="5" y="2"/>
                      <a:pt x="3" y="4"/>
                    </a:cubicBezTo>
                    <a:cubicBezTo>
                      <a:pt x="2" y="4"/>
                      <a:pt x="0" y="6"/>
                      <a:pt x="3" y="7"/>
                    </a:cubicBezTo>
                    <a:cubicBezTo>
                      <a:pt x="7" y="7"/>
                      <a:pt x="8" y="5"/>
                      <a:pt x="12" y="4"/>
                    </a:cubicBezTo>
                    <a:cubicBezTo>
                      <a:pt x="12" y="4"/>
                      <a:pt x="13" y="3"/>
                      <a:pt x="12" y="2"/>
                    </a:cubicBezTo>
                    <a:close/>
                  </a:path>
                </a:pathLst>
              </a:custGeom>
              <a:solidFill>
                <a:srgbClr val="F0DE2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3914" name="Freeform 644"/>
              <p:cNvSpPr>
                <a:spLocks noChangeArrowheads="1"/>
              </p:cNvSpPr>
              <p:nvPr/>
            </p:nvSpPr>
            <p:spPr bwMode="auto">
              <a:xfrm>
                <a:off x="850" y="3245"/>
                <a:ext cx="16" cy="11"/>
              </a:xfrm>
              <a:custGeom>
                <a:avLst/>
                <a:gdLst>
                  <a:gd name="T0" fmla="*/ 8092 w 13"/>
                  <a:gd name="T1" fmla="*/ 9982 h 7"/>
                  <a:gd name="T2" fmla="*/ 2108 w 13"/>
                  <a:gd name="T3" fmla="*/ 23667 h 7"/>
                  <a:gd name="T4" fmla="*/ 2108 w 13"/>
                  <a:gd name="T5" fmla="*/ 40582 h 7"/>
                  <a:gd name="T6" fmla="*/ 8092 w 13"/>
                  <a:gd name="T7" fmla="*/ 23667 h 7"/>
                  <a:gd name="T8" fmla="*/ 8092 w 13"/>
                  <a:gd name="T9" fmla="*/ 9982 h 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" h="7">
                    <a:moveTo>
                      <a:pt x="12" y="2"/>
                    </a:moveTo>
                    <a:cubicBezTo>
                      <a:pt x="8" y="0"/>
                      <a:pt x="5" y="2"/>
                      <a:pt x="3" y="4"/>
                    </a:cubicBezTo>
                    <a:cubicBezTo>
                      <a:pt x="2" y="4"/>
                      <a:pt x="0" y="6"/>
                      <a:pt x="3" y="7"/>
                    </a:cubicBezTo>
                    <a:cubicBezTo>
                      <a:pt x="7" y="7"/>
                      <a:pt x="8" y="5"/>
                      <a:pt x="12" y="4"/>
                    </a:cubicBezTo>
                    <a:cubicBezTo>
                      <a:pt x="12" y="4"/>
                      <a:pt x="13" y="3"/>
                      <a:pt x="12" y="2"/>
                    </a:cubicBezTo>
                    <a:close/>
                  </a:path>
                </a:pathLst>
              </a:custGeom>
              <a:noFill/>
              <a:ln w="9525" cap="sq">
                <a:solidFill>
                  <a:srgbClr val="B4B3B3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3915" name="Freeform 645"/>
              <p:cNvSpPr>
                <a:spLocks noChangeArrowheads="1"/>
              </p:cNvSpPr>
              <p:nvPr/>
            </p:nvSpPr>
            <p:spPr bwMode="auto">
              <a:xfrm>
                <a:off x="846" y="3261"/>
                <a:ext cx="20" cy="11"/>
              </a:xfrm>
              <a:custGeom>
                <a:avLst/>
                <a:gdLst>
                  <a:gd name="T0" fmla="*/ 18420 w 15"/>
                  <a:gd name="T1" fmla="*/ 0 h 7"/>
                  <a:gd name="T2" fmla="*/ 6628 w 15"/>
                  <a:gd name="T3" fmla="*/ 32782 h 7"/>
                  <a:gd name="T4" fmla="*/ 12437 w 15"/>
                  <a:gd name="T5" fmla="*/ 40582 h 7"/>
                  <a:gd name="T6" fmla="*/ 21115 w 15"/>
                  <a:gd name="T7" fmla="*/ 0 h 7"/>
                  <a:gd name="T8" fmla="*/ 18420 w 15"/>
                  <a:gd name="T9" fmla="*/ 0 h 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5" h="7">
                    <a:moveTo>
                      <a:pt x="12" y="0"/>
                    </a:moveTo>
                    <a:cubicBezTo>
                      <a:pt x="8" y="1"/>
                      <a:pt x="0" y="1"/>
                      <a:pt x="4" y="6"/>
                    </a:cubicBezTo>
                    <a:cubicBezTo>
                      <a:pt x="4" y="7"/>
                      <a:pt x="6" y="7"/>
                      <a:pt x="8" y="7"/>
                    </a:cubicBezTo>
                    <a:cubicBezTo>
                      <a:pt x="12" y="6"/>
                      <a:pt x="15" y="3"/>
                      <a:pt x="14" y="0"/>
                    </a:cubicBezTo>
                    <a:cubicBezTo>
                      <a:pt x="14" y="0"/>
                      <a:pt x="13" y="0"/>
                      <a:pt x="12" y="0"/>
                    </a:cubicBezTo>
                    <a:close/>
                  </a:path>
                </a:pathLst>
              </a:custGeom>
              <a:solidFill>
                <a:srgbClr val="F0DE2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3916" name="Freeform 646"/>
              <p:cNvSpPr>
                <a:spLocks noChangeArrowheads="1"/>
              </p:cNvSpPr>
              <p:nvPr/>
            </p:nvSpPr>
            <p:spPr bwMode="auto">
              <a:xfrm>
                <a:off x="846" y="3261"/>
                <a:ext cx="20" cy="11"/>
              </a:xfrm>
              <a:custGeom>
                <a:avLst/>
                <a:gdLst>
                  <a:gd name="T0" fmla="*/ 18420 w 15"/>
                  <a:gd name="T1" fmla="*/ 0 h 7"/>
                  <a:gd name="T2" fmla="*/ 6628 w 15"/>
                  <a:gd name="T3" fmla="*/ 32782 h 7"/>
                  <a:gd name="T4" fmla="*/ 12437 w 15"/>
                  <a:gd name="T5" fmla="*/ 40582 h 7"/>
                  <a:gd name="T6" fmla="*/ 21115 w 15"/>
                  <a:gd name="T7" fmla="*/ 0 h 7"/>
                  <a:gd name="T8" fmla="*/ 18420 w 15"/>
                  <a:gd name="T9" fmla="*/ 0 h 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5" h="7">
                    <a:moveTo>
                      <a:pt x="12" y="0"/>
                    </a:moveTo>
                    <a:cubicBezTo>
                      <a:pt x="8" y="1"/>
                      <a:pt x="0" y="1"/>
                      <a:pt x="4" y="6"/>
                    </a:cubicBezTo>
                    <a:cubicBezTo>
                      <a:pt x="4" y="7"/>
                      <a:pt x="6" y="7"/>
                      <a:pt x="8" y="7"/>
                    </a:cubicBezTo>
                    <a:cubicBezTo>
                      <a:pt x="12" y="6"/>
                      <a:pt x="15" y="3"/>
                      <a:pt x="14" y="0"/>
                    </a:cubicBezTo>
                    <a:cubicBezTo>
                      <a:pt x="14" y="0"/>
                      <a:pt x="13" y="0"/>
                      <a:pt x="12" y="0"/>
                    </a:cubicBezTo>
                    <a:close/>
                  </a:path>
                </a:pathLst>
              </a:custGeom>
              <a:noFill/>
              <a:ln w="9525" cap="sq">
                <a:solidFill>
                  <a:srgbClr val="B4B3B3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3917" name="Freeform 647"/>
              <p:cNvSpPr>
                <a:spLocks noChangeArrowheads="1"/>
              </p:cNvSpPr>
              <p:nvPr/>
            </p:nvSpPr>
            <p:spPr bwMode="auto">
              <a:xfrm>
                <a:off x="850" y="3277"/>
                <a:ext cx="16" cy="17"/>
              </a:xfrm>
              <a:custGeom>
                <a:avLst/>
                <a:gdLst>
                  <a:gd name="T0" fmla="*/ 14092 w 12"/>
                  <a:gd name="T1" fmla="*/ 0 h 10"/>
                  <a:gd name="T2" fmla="*/ 1615 w 12"/>
                  <a:gd name="T3" fmla="*/ 25900 h 10"/>
                  <a:gd name="T4" fmla="*/ 6628 w 12"/>
                  <a:gd name="T5" fmla="*/ 57622 h 10"/>
                  <a:gd name="T6" fmla="*/ 4479 w 12"/>
                  <a:gd name="T7" fmla="*/ 74851 h 10"/>
                  <a:gd name="T8" fmla="*/ 15689 w 12"/>
                  <a:gd name="T9" fmla="*/ 48419 h 10"/>
                  <a:gd name="T10" fmla="*/ 14092 w 12"/>
                  <a:gd name="T11" fmla="*/ 0 h 1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2" h="10">
                    <a:moveTo>
                      <a:pt x="9" y="0"/>
                    </a:moveTo>
                    <a:cubicBezTo>
                      <a:pt x="7" y="2"/>
                      <a:pt x="2" y="1"/>
                      <a:pt x="1" y="3"/>
                    </a:cubicBezTo>
                    <a:cubicBezTo>
                      <a:pt x="0" y="4"/>
                      <a:pt x="4" y="5"/>
                      <a:pt x="4" y="7"/>
                    </a:cubicBezTo>
                    <a:cubicBezTo>
                      <a:pt x="4" y="8"/>
                      <a:pt x="2" y="8"/>
                      <a:pt x="3" y="9"/>
                    </a:cubicBezTo>
                    <a:cubicBezTo>
                      <a:pt x="6" y="10"/>
                      <a:pt x="8" y="8"/>
                      <a:pt x="10" y="6"/>
                    </a:cubicBezTo>
                    <a:cubicBezTo>
                      <a:pt x="12" y="4"/>
                      <a:pt x="11" y="2"/>
                      <a:pt x="9" y="0"/>
                    </a:cubicBezTo>
                    <a:close/>
                  </a:path>
                </a:pathLst>
              </a:custGeom>
              <a:solidFill>
                <a:srgbClr val="F0DE2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3918" name="Freeform 648"/>
              <p:cNvSpPr>
                <a:spLocks noChangeArrowheads="1"/>
              </p:cNvSpPr>
              <p:nvPr/>
            </p:nvSpPr>
            <p:spPr bwMode="auto">
              <a:xfrm>
                <a:off x="850" y="3277"/>
                <a:ext cx="16" cy="17"/>
              </a:xfrm>
              <a:custGeom>
                <a:avLst/>
                <a:gdLst>
                  <a:gd name="T0" fmla="*/ 14092 w 12"/>
                  <a:gd name="T1" fmla="*/ 0 h 10"/>
                  <a:gd name="T2" fmla="*/ 1615 w 12"/>
                  <a:gd name="T3" fmla="*/ 25900 h 10"/>
                  <a:gd name="T4" fmla="*/ 6628 w 12"/>
                  <a:gd name="T5" fmla="*/ 57622 h 10"/>
                  <a:gd name="T6" fmla="*/ 4479 w 12"/>
                  <a:gd name="T7" fmla="*/ 74851 h 10"/>
                  <a:gd name="T8" fmla="*/ 15689 w 12"/>
                  <a:gd name="T9" fmla="*/ 48419 h 10"/>
                  <a:gd name="T10" fmla="*/ 14092 w 12"/>
                  <a:gd name="T11" fmla="*/ 0 h 1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2" h="10">
                    <a:moveTo>
                      <a:pt x="9" y="0"/>
                    </a:moveTo>
                    <a:cubicBezTo>
                      <a:pt x="7" y="2"/>
                      <a:pt x="2" y="1"/>
                      <a:pt x="1" y="3"/>
                    </a:cubicBezTo>
                    <a:cubicBezTo>
                      <a:pt x="0" y="4"/>
                      <a:pt x="4" y="5"/>
                      <a:pt x="4" y="7"/>
                    </a:cubicBezTo>
                    <a:cubicBezTo>
                      <a:pt x="4" y="8"/>
                      <a:pt x="2" y="8"/>
                      <a:pt x="3" y="9"/>
                    </a:cubicBezTo>
                    <a:cubicBezTo>
                      <a:pt x="6" y="10"/>
                      <a:pt x="8" y="8"/>
                      <a:pt x="10" y="6"/>
                    </a:cubicBezTo>
                    <a:cubicBezTo>
                      <a:pt x="12" y="4"/>
                      <a:pt x="11" y="2"/>
                      <a:pt x="9" y="0"/>
                    </a:cubicBezTo>
                    <a:close/>
                  </a:path>
                </a:pathLst>
              </a:custGeom>
              <a:noFill/>
              <a:ln w="9525" cap="sq">
                <a:solidFill>
                  <a:srgbClr val="B4B3B3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3919" name="Freeform 649"/>
              <p:cNvSpPr>
                <a:spLocks noChangeArrowheads="1"/>
              </p:cNvSpPr>
              <p:nvPr/>
            </p:nvSpPr>
            <p:spPr bwMode="auto">
              <a:xfrm>
                <a:off x="852" y="3296"/>
                <a:ext cx="15" cy="20"/>
              </a:xfrm>
              <a:custGeom>
                <a:avLst/>
                <a:gdLst>
                  <a:gd name="T0" fmla="*/ 4101 w 12"/>
                  <a:gd name="T1" fmla="*/ 6147 h 12"/>
                  <a:gd name="T2" fmla="*/ 789 w 12"/>
                  <a:gd name="T3" fmla="*/ 25292 h 12"/>
                  <a:gd name="T4" fmla="*/ 4939 w 12"/>
                  <a:gd name="T5" fmla="*/ 70255 h 12"/>
                  <a:gd name="T6" fmla="*/ 5998 w 12"/>
                  <a:gd name="T7" fmla="*/ 59838 h 12"/>
                  <a:gd name="T8" fmla="*/ 4101 w 12"/>
                  <a:gd name="T9" fmla="*/ 6147 h 1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2" h="12">
                    <a:moveTo>
                      <a:pt x="7" y="1"/>
                    </a:moveTo>
                    <a:cubicBezTo>
                      <a:pt x="5" y="0"/>
                      <a:pt x="0" y="2"/>
                      <a:pt x="1" y="4"/>
                    </a:cubicBezTo>
                    <a:cubicBezTo>
                      <a:pt x="3" y="7"/>
                      <a:pt x="3" y="11"/>
                      <a:pt x="8" y="12"/>
                    </a:cubicBezTo>
                    <a:cubicBezTo>
                      <a:pt x="8" y="12"/>
                      <a:pt x="10" y="11"/>
                      <a:pt x="10" y="10"/>
                    </a:cubicBezTo>
                    <a:cubicBezTo>
                      <a:pt x="11" y="7"/>
                      <a:pt x="12" y="2"/>
                      <a:pt x="7" y="1"/>
                    </a:cubicBezTo>
                    <a:close/>
                  </a:path>
                </a:pathLst>
              </a:custGeom>
              <a:solidFill>
                <a:srgbClr val="F0DE2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3920" name="Freeform 650"/>
              <p:cNvSpPr>
                <a:spLocks noChangeArrowheads="1"/>
              </p:cNvSpPr>
              <p:nvPr/>
            </p:nvSpPr>
            <p:spPr bwMode="auto">
              <a:xfrm>
                <a:off x="852" y="3296"/>
                <a:ext cx="15" cy="20"/>
              </a:xfrm>
              <a:custGeom>
                <a:avLst/>
                <a:gdLst>
                  <a:gd name="T0" fmla="*/ 4101 w 12"/>
                  <a:gd name="T1" fmla="*/ 6147 h 12"/>
                  <a:gd name="T2" fmla="*/ 789 w 12"/>
                  <a:gd name="T3" fmla="*/ 25292 h 12"/>
                  <a:gd name="T4" fmla="*/ 4939 w 12"/>
                  <a:gd name="T5" fmla="*/ 70255 h 12"/>
                  <a:gd name="T6" fmla="*/ 5998 w 12"/>
                  <a:gd name="T7" fmla="*/ 59838 h 12"/>
                  <a:gd name="T8" fmla="*/ 4101 w 12"/>
                  <a:gd name="T9" fmla="*/ 6147 h 1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2" h="12">
                    <a:moveTo>
                      <a:pt x="7" y="1"/>
                    </a:moveTo>
                    <a:cubicBezTo>
                      <a:pt x="5" y="0"/>
                      <a:pt x="0" y="2"/>
                      <a:pt x="1" y="4"/>
                    </a:cubicBezTo>
                    <a:cubicBezTo>
                      <a:pt x="3" y="7"/>
                      <a:pt x="3" y="11"/>
                      <a:pt x="8" y="12"/>
                    </a:cubicBezTo>
                    <a:cubicBezTo>
                      <a:pt x="8" y="12"/>
                      <a:pt x="10" y="11"/>
                      <a:pt x="10" y="10"/>
                    </a:cubicBezTo>
                    <a:cubicBezTo>
                      <a:pt x="11" y="7"/>
                      <a:pt x="12" y="2"/>
                      <a:pt x="7" y="1"/>
                    </a:cubicBezTo>
                    <a:close/>
                  </a:path>
                </a:pathLst>
              </a:custGeom>
              <a:noFill/>
              <a:ln w="9525" cap="sq">
                <a:solidFill>
                  <a:srgbClr val="B4B3B3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3921" name="Freeform 651"/>
              <p:cNvSpPr>
                <a:spLocks noChangeArrowheads="1"/>
              </p:cNvSpPr>
              <p:nvPr/>
            </p:nvSpPr>
            <p:spPr bwMode="auto">
              <a:xfrm>
                <a:off x="864" y="3319"/>
                <a:ext cx="15" cy="14"/>
              </a:xfrm>
              <a:custGeom>
                <a:avLst/>
                <a:gdLst>
                  <a:gd name="T0" fmla="*/ 3116 w 12"/>
                  <a:gd name="T1" fmla="*/ 0 h 9"/>
                  <a:gd name="T2" fmla="*/ 0 w 12"/>
                  <a:gd name="T3" fmla="*/ 6830 h 9"/>
                  <a:gd name="T4" fmla="*/ 5998 w 12"/>
                  <a:gd name="T5" fmla="*/ 12392 h 9"/>
                  <a:gd name="T6" fmla="*/ 3116 w 12"/>
                  <a:gd name="T7" fmla="*/ 0 h 9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2" h="9">
                    <a:moveTo>
                      <a:pt x="5" y="0"/>
                    </a:moveTo>
                    <a:cubicBezTo>
                      <a:pt x="2" y="0"/>
                      <a:pt x="0" y="2"/>
                      <a:pt x="0" y="4"/>
                    </a:cubicBezTo>
                    <a:cubicBezTo>
                      <a:pt x="2" y="7"/>
                      <a:pt x="8" y="9"/>
                      <a:pt x="10" y="7"/>
                    </a:cubicBezTo>
                    <a:cubicBezTo>
                      <a:pt x="12" y="4"/>
                      <a:pt x="10" y="0"/>
                      <a:pt x="5" y="0"/>
                    </a:cubicBezTo>
                    <a:close/>
                  </a:path>
                </a:pathLst>
              </a:custGeom>
              <a:solidFill>
                <a:srgbClr val="F0DE2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3922" name="Freeform 652"/>
              <p:cNvSpPr>
                <a:spLocks noChangeArrowheads="1"/>
              </p:cNvSpPr>
              <p:nvPr/>
            </p:nvSpPr>
            <p:spPr bwMode="auto">
              <a:xfrm>
                <a:off x="864" y="3319"/>
                <a:ext cx="15" cy="14"/>
              </a:xfrm>
              <a:custGeom>
                <a:avLst/>
                <a:gdLst>
                  <a:gd name="T0" fmla="*/ 3116 w 12"/>
                  <a:gd name="T1" fmla="*/ 0 h 9"/>
                  <a:gd name="T2" fmla="*/ 0 w 12"/>
                  <a:gd name="T3" fmla="*/ 6830 h 9"/>
                  <a:gd name="T4" fmla="*/ 5998 w 12"/>
                  <a:gd name="T5" fmla="*/ 12392 h 9"/>
                  <a:gd name="T6" fmla="*/ 3116 w 12"/>
                  <a:gd name="T7" fmla="*/ 0 h 9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2" h="9">
                    <a:moveTo>
                      <a:pt x="5" y="0"/>
                    </a:moveTo>
                    <a:cubicBezTo>
                      <a:pt x="2" y="0"/>
                      <a:pt x="0" y="2"/>
                      <a:pt x="0" y="4"/>
                    </a:cubicBezTo>
                    <a:cubicBezTo>
                      <a:pt x="2" y="7"/>
                      <a:pt x="8" y="9"/>
                      <a:pt x="10" y="7"/>
                    </a:cubicBezTo>
                    <a:cubicBezTo>
                      <a:pt x="12" y="4"/>
                      <a:pt x="10" y="0"/>
                      <a:pt x="5" y="0"/>
                    </a:cubicBezTo>
                    <a:close/>
                  </a:path>
                </a:pathLst>
              </a:custGeom>
              <a:noFill/>
              <a:ln w="9525" cap="sq">
                <a:solidFill>
                  <a:srgbClr val="B4B3B3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3923" name="Freeform 653"/>
              <p:cNvSpPr>
                <a:spLocks noChangeArrowheads="1"/>
              </p:cNvSpPr>
              <p:nvPr/>
            </p:nvSpPr>
            <p:spPr bwMode="auto">
              <a:xfrm>
                <a:off x="888" y="3279"/>
                <a:ext cx="15" cy="21"/>
              </a:xfrm>
              <a:custGeom>
                <a:avLst/>
                <a:gdLst>
                  <a:gd name="T0" fmla="*/ 4101 w 12"/>
                  <a:gd name="T1" fmla="*/ 4135 h 13"/>
                  <a:gd name="T2" fmla="*/ 789 w 12"/>
                  <a:gd name="T3" fmla="*/ 28159 h 13"/>
                  <a:gd name="T4" fmla="*/ 0 w 12"/>
                  <a:gd name="T5" fmla="*/ 34813 h 13"/>
                  <a:gd name="T6" fmla="*/ 4101 w 12"/>
                  <a:gd name="T7" fmla="*/ 38860 h 13"/>
                  <a:gd name="T8" fmla="*/ 6494 w 12"/>
                  <a:gd name="T9" fmla="*/ 6680 h 13"/>
                  <a:gd name="T10" fmla="*/ 4101 w 12"/>
                  <a:gd name="T11" fmla="*/ 4135 h 1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2" h="13">
                    <a:moveTo>
                      <a:pt x="7" y="1"/>
                    </a:moveTo>
                    <a:cubicBezTo>
                      <a:pt x="6" y="4"/>
                      <a:pt x="3" y="6"/>
                      <a:pt x="1" y="8"/>
                    </a:cubicBezTo>
                    <a:cubicBezTo>
                      <a:pt x="0" y="9"/>
                      <a:pt x="0" y="9"/>
                      <a:pt x="0" y="10"/>
                    </a:cubicBezTo>
                    <a:cubicBezTo>
                      <a:pt x="1" y="13"/>
                      <a:pt x="6" y="13"/>
                      <a:pt x="7" y="11"/>
                    </a:cubicBezTo>
                    <a:cubicBezTo>
                      <a:pt x="9" y="9"/>
                      <a:pt x="12" y="6"/>
                      <a:pt x="11" y="2"/>
                    </a:cubicBezTo>
                    <a:cubicBezTo>
                      <a:pt x="11" y="1"/>
                      <a:pt x="7" y="0"/>
                      <a:pt x="7" y="1"/>
                    </a:cubicBezTo>
                    <a:close/>
                  </a:path>
                </a:pathLst>
              </a:custGeom>
              <a:solidFill>
                <a:srgbClr val="F0DE2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3924" name="Freeform 654"/>
              <p:cNvSpPr>
                <a:spLocks noChangeArrowheads="1"/>
              </p:cNvSpPr>
              <p:nvPr/>
            </p:nvSpPr>
            <p:spPr bwMode="auto">
              <a:xfrm>
                <a:off x="888" y="3279"/>
                <a:ext cx="15" cy="21"/>
              </a:xfrm>
              <a:custGeom>
                <a:avLst/>
                <a:gdLst>
                  <a:gd name="T0" fmla="*/ 4101 w 12"/>
                  <a:gd name="T1" fmla="*/ 4135 h 13"/>
                  <a:gd name="T2" fmla="*/ 789 w 12"/>
                  <a:gd name="T3" fmla="*/ 28159 h 13"/>
                  <a:gd name="T4" fmla="*/ 0 w 12"/>
                  <a:gd name="T5" fmla="*/ 34813 h 13"/>
                  <a:gd name="T6" fmla="*/ 4101 w 12"/>
                  <a:gd name="T7" fmla="*/ 38860 h 13"/>
                  <a:gd name="T8" fmla="*/ 6494 w 12"/>
                  <a:gd name="T9" fmla="*/ 6680 h 13"/>
                  <a:gd name="T10" fmla="*/ 4101 w 12"/>
                  <a:gd name="T11" fmla="*/ 4135 h 1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2" h="13">
                    <a:moveTo>
                      <a:pt x="7" y="1"/>
                    </a:moveTo>
                    <a:cubicBezTo>
                      <a:pt x="6" y="4"/>
                      <a:pt x="3" y="6"/>
                      <a:pt x="1" y="8"/>
                    </a:cubicBezTo>
                    <a:cubicBezTo>
                      <a:pt x="0" y="9"/>
                      <a:pt x="0" y="9"/>
                      <a:pt x="0" y="10"/>
                    </a:cubicBezTo>
                    <a:cubicBezTo>
                      <a:pt x="1" y="13"/>
                      <a:pt x="6" y="13"/>
                      <a:pt x="7" y="11"/>
                    </a:cubicBezTo>
                    <a:cubicBezTo>
                      <a:pt x="9" y="9"/>
                      <a:pt x="12" y="6"/>
                      <a:pt x="11" y="2"/>
                    </a:cubicBezTo>
                    <a:cubicBezTo>
                      <a:pt x="11" y="1"/>
                      <a:pt x="7" y="0"/>
                      <a:pt x="7" y="1"/>
                    </a:cubicBezTo>
                    <a:close/>
                  </a:path>
                </a:pathLst>
              </a:custGeom>
              <a:noFill/>
              <a:ln w="9525" cap="sq">
                <a:solidFill>
                  <a:srgbClr val="B4B3B3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3925" name="Freeform 655"/>
              <p:cNvSpPr>
                <a:spLocks noChangeArrowheads="1"/>
              </p:cNvSpPr>
              <p:nvPr/>
            </p:nvSpPr>
            <p:spPr bwMode="auto">
              <a:xfrm>
                <a:off x="893" y="3258"/>
                <a:ext cx="12" cy="15"/>
              </a:xfrm>
              <a:custGeom>
                <a:avLst/>
                <a:gdLst>
                  <a:gd name="T0" fmla="*/ 4479 w 9"/>
                  <a:gd name="T1" fmla="*/ 0 h 9"/>
                  <a:gd name="T2" fmla="*/ 1615 w 9"/>
                  <a:gd name="T3" fmla="*/ 42153 h 9"/>
                  <a:gd name="T4" fmla="*/ 11052 w 9"/>
                  <a:gd name="T5" fmla="*/ 47430 h 9"/>
                  <a:gd name="T6" fmla="*/ 11052 w 9"/>
                  <a:gd name="T7" fmla="*/ 6147 h 9"/>
                  <a:gd name="T8" fmla="*/ 6628 w 9"/>
                  <a:gd name="T9" fmla="*/ 0 h 9"/>
                  <a:gd name="T10" fmla="*/ 4479 w 9"/>
                  <a:gd name="T11" fmla="*/ 0 h 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9" h="9">
                    <a:moveTo>
                      <a:pt x="3" y="0"/>
                    </a:moveTo>
                    <a:cubicBezTo>
                      <a:pt x="0" y="3"/>
                      <a:pt x="0" y="5"/>
                      <a:pt x="1" y="7"/>
                    </a:cubicBezTo>
                    <a:cubicBezTo>
                      <a:pt x="2" y="9"/>
                      <a:pt x="5" y="8"/>
                      <a:pt x="7" y="8"/>
                    </a:cubicBezTo>
                    <a:cubicBezTo>
                      <a:pt x="9" y="6"/>
                      <a:pt x="9" y="3"/>
                      <a:pt x="7" y="1"/>
                    </a:cubicBezTo>
                    <a:cubicBezTo>
                      <a:pt x="7" y="1"/>
                      <a:pt x="5" y="0"/>
                      <a:pt x="4" y="0"/>
                    </a:cubicBez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F0DE2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3926" name="Freeform 656"/>
              <p:cNvSpPr>
                <a:spLocks noChangeArrowheads="1"/>
              </p:cNvSpPr>
              <p:nvPr/>
            </p:nvSpPr>
            <p:spPr bwMode="auto">
              <a:xfrm>
                <a:off x="893" y="3258"/>
                <a:ext cx="12" cy="15"/>
              </a:xfrm>
              <a:custGeom>
                <a:avLst/>
                <a:gdLst>
                  <a:gd name="T0" fmla="*/ 4479 w 9"/>
                  <a:gd name="T1" fmla="*/ 0 h 9"/>
                  <a:gd name="T2" fmla="*/ 1615 w 9"/>
                  <a:gd name="T3" fmla="*/ 42153 h 9"/>
                  <a:gd name="T4" fmla="*/ 11052 w 9"/>
                  <a:gd name="T5" fmla="*/ 47430 h 9"/>
                  <a:gd name="T6" fmla="*/ 11052 w 9"/>
                  <a:gd name="T7" fmla="*/ 6147 h 9"/>
                  <a:gd name="T8" fmla="*/ 6628 w 9"/>
                  <a:gd name="T9" fmla="*/ 0 h 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9" h="9">
                    <a:moveTo>
                      <a:pt x="3" y="0"/>
                    </a:moveTo>
                    <a:cubicBezTo>
                      <a:pt x="0" y="3"/>
                      <a:pt x="0" y="5"/>
                      <a:pt x="1" y="7"/>
                    </a:cubicBezTo>
                    <a:cubicBezTo>
                      <a:pt x="2" y="9"/>
                      <a:pt x="5" y="8"/>
                      <a:pt x="7" y="8"/>
                    </a:cubicBezTo>
                    <a:cubicBezTo>
                      <a:pt x="9" y="6"/>
                      <a:pt x="9" y="3"/>
                      <a:pt x="7" y="1"/>
                    </a:cubicBezTo>
                    <a:cubicBezTo>
                      <a:pt x="7" y="1"/>
                      <a:pt x="5" y="0"/>
                      <a:pt x="4" y="0"/>
                    </a:cubicBezTo>
                  </a:path>
                </a:pathLst>
              </a:custGeom>
              <a:noFill/>
              <a:ln w="9525" cap="sq">
                <a:solidFill>
                  <a:srgbClr val="B4B3B3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3927" name="Freeform 657"/>
              <p:cNvSpPr>
                <a:spLocks noChangeArrowheads="1"/>
              </p:cNvSpPr>
              <p:nvPr/>
            </p:nvSpPr>
            <p:spPr bwMode="auto">
              <a:xfrm>
                <a:off x="893" y="3239"/>
                <a:ext cx="16" cy="12"/>
              </a:xfrm>
              <a:custGeom>
                <a:avLst/>
                <a:gdLst>
                  <a:gd name="T0" fmla="*/ 11052 w 12"/>
                  <a:gd name="T1" fmla="*/ 0 h 8"/>
                  <a:gd name="T2" fmla="*/ 4479 w 12"/>
                  <a:gd name="T3" fmla="*/ 16037 h 8"/>
                  <a:gd name="T4" fmla="*/ 12437 w 12"/>
                  <a:gd name="T5" fmla="*/ 16037 h 8"/>
                  <a:gd name="T6" fmla="*/ 11052 w 12"/>
                  <a:gd name="T7" fmla="*/ 2691 h 8"/>
                  <a:gd name="T8" fmla="*/ 11052 w 12"/>
                  <a:gd name="T9" fmla="*/ 0 h 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2" h="8">
                    <a:moveTo>
                      <a:pt x="7" y="0"/>
                    </a:moveTo>
                    <a:cubicBezTo>
                      <a:pt x="3" y="1"/>
                      <a:pt x="0" y="4"/>
                      <a:pt x="3" y="7"/>
                    </a:cubicBezTo>
                    <a:cubicBezTo>
                      <a:pt x="4" y="7"/>
                      <a:pt x="7" y="8"/>
                      <a:pt x="8" y="7"/>
                    </a:cubicBezTo>
                    <a:cubicBezTo>
                      <a:pt x="12" y="4"/>
                      <a:pt x="9" y="2"/>
                      <a:pt x="7" y="1"/>
                    </a:cubicBez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F0DE2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3928" name="Freeform 658"/>
              <p:cNvSpPr>
                <a:spLocks noChangeArrowheads="1"/>
              </p:cNvSpPr>
              <p:nvPr/>
            </p:nvSpPr>
            <p:spPr bwMode="auto">
              <a:xfrm>
                <a:off x="893" y="3239"/>
                <a:ext cx="16" cy="12"/>
              </a:xfrm>
              <a:custGeom>
                <a:avLst/>
                <a:gdLst>
                  <a:gd name="T0" fmla="*/ 11052 w 12"/>
                  <a:gd name="T1" fmla="*/ 0 h 8"/>
                  <a:gd name="T2" fmla="*/ 4479 w 12"/>
                  <a:gd name="T3" fmla="*/ 16037 h 8"/>
                  <a:gd name="T4" fmla="*/ 12437 w 12"/>
                  <a:gd name="T5" fmla="*/ 16037 h 8"/>
                  <a:gd name="T6" fmla="*/ 11052 w 12"/>
                  <a:gd name="T7" fmla="*/ 2691 h 8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2" h="8">
                    <a:moveTo>
                      <a:pt x="7" y="0"/>
                    </a:moveTo>
                    <a:cubicBezTo>
                      <a:pt x="3" y="1"/>
                      <a:pt x="0" y="4"/>
                      <a:pt x="3" y="7"/>
                    </a:cubicBezTo>
                    <a:cubicBezTo>
                      <a:pt x="4" y="7"/>
                      <a:pt x="7" y="8"/>
                      <a:pt x="8" y="7"/>
                    </a:cubicBezTo>
                    <a:cubicBezTo>
                      <a:pt x="12" y="4"/>
                      <a:pt x="9" y="2"/>
                      <a:pt x="7" y="1"/>
                    </a:cubicBezTo>
                  </a:path>
                </a:pathLst>
              </a:custGeom>
              <a:noFill/>
              <a:ln w="9525" cap="sq">
                <a:solidFill>
                  <a:srgbClr val="B4B3B3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3929" name="Freeform 659"/>
              <p:cNvSpPr>
                <a:spLocks noChangeArrowheads="1"/>
              </p:cNvSpPr>
              <p:nvPr/>
            </p:nvSpPr>
            <p:spPr bwMode="auto">
              <a:xfrm>
                <a:off x="897" y="3192"/>
                <a:ext cx="16" cy="13"/>
              </a:xfrm>
              <a:custGeom>
                <a:avLst/>
                <a:gdLst>
                  <a:gd name="T0" fmla="*/ 11052 w 12"/>
                  <a:gd name="T1" fmla="*/ 0 h 8"/>
                  <a:gd name="T2" fmla="*/ 6628 w 12"/>
                  <a:gd name="T3" fmla="*/ 25904 h 8"/>
                  <a:gd name="T4" fmla="*/ 15689 w 12"/>
                  <a:gd name="T5" fmla="*/ 23164 h 8"/>
                  <a:gd name="T6" fmla="*/ 14092 w 12"/>
                  <a:gd name="T7" fmla="*/ 0 h 8"/>
                  <a:gd name="T8" fmla="*/ 11052 w 12"/>
                  <a:gd name="T9" fmla="*/ 0 h 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2" h="8">
                    <a:moveTo>
                      <a:pt x="7" y="0"/>
                    </a:moveTo>
                    <a:cubicBezTo>
                      <a:pt x="5" y="3"/>
                      <a:pt x="0" y="5"/>
                      <a:pt x="4" y="7"/>
                    </a:cubicBezTo>
                    <a:cubicBezTo>
                      <a:pt x="6" y="8"/>
                      <a:pt x="8" y="7"/>
                      <a:pt x="10" y="6"/>
                    </a:cubicBezTo>
                    <a:cubicBezTo>
                      <a:pt x="10" y="4"/>
                      <a:pt x="12" y="2"/>
                      <a:pt x="9" y="0"/>
                    </a:cubicBezTo>
                    <a:cubicBezTo>
                      <a:pt x="9" y="0"/>
                      <a:pt x="8" y="0"/>
                      <a:pt x="7" y="0"/>
                    </a:cubicBezTo>
                    <a:close/>
                  </a:path>
                </a:pathLst>
              </a:custGeom>
              <a:solidFill>
                <a:srgbClr val="F0DE2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3930" name="Freeform 660"/>
              <p:cNvSpPr>
                <a:spLocks noChangeArrowheads="1"/>
              </p:cNvSpPr>
              <p:nvPr/>
            </p:nvSpPr>
            <p:spPr bwMode="auto">
              <a:xfrm>
                <a:off x="897" y="3192"/>
                <a:ext cx="16" cy="13"/>
              </a:xfrm>
              <a:custGeom>
                <a:avLst/>
                <a:gdLst>
                  <a:gd name="T0" fmla="*/ 11052 w 12"/>
                  <a:gd name="T1" fmla="*/ 0 h 8"/>
                  <a:gd name="T2" fmla="*/ 6628 w 12"/>
                  <a:gd name="T3" fmla="*/ 25904 h 8"/>
                  <a:gd name="T4" fmla="*/ 15689 w 12"/>
                  <a:gd name="T5" fmla="*/ 23164 h 8"/>
                  <a:gd name="T6" fmla="*/ 14092 w 12"/>
                  <a:gd name="T7" fmla="*/ 0 h 8"/>
                  <a:gd name="T8" fmla="*/ 11052 w 12"/>
                  <a:gd name="T9" fmla="*/ 0 h 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2" h="8">
                    <a:moveTo>
                      <a:pt x="7" y="0"/>
                    </a:moveTo>
                    <a:cubicBezTo>
                      <a:pt x="5" y="3"/>
                      <a:pt x="0" y="5"/>
                      <a:pt x="4" y="7"/>
                    </a:cubicBezTo>
                    <a:cubicBezTo>
                      <a:pt x="6" y="8"/>
                      <a:pt x="8" y="7"/>
                      <a:pt x="10" y="6"/>
                    </a:cubicBezTo>
                    <a:cubicBezTo>
                      <a:pt x="10" y="4"/>
                      <a:pt x="12" y="2"/>
                      <a:pt x="9" y="0"/>
                    </a:cubicBezTo>
                    <a:cubicBezTo>
                      <a:pt x="9" y="0"/>
                      <a:pt x="8" y="0"/>
                      <a:pt x="7" y="0"/>
                    </a:cubicBezTo>
                    <a:close/>
                  </a:path>
                </a:pathLst>
              </a:custGeom>
              <a:noFill/>
              <a:ln w="9525" cap="sq">
                <a:solidFill>
                  <a:srgbClr val="B4B3B3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3931" name="Freeform 661"/>
              <p:cNvSpPr>
                <a:spLocks noChangeArrowheads="1"/>
              </p:cNvSpPr>
              <p:nvPr/>
            </p:nvSpPr>
            <p:spPr bwMode="auto">
              <a:xfrm>
                <a:off x="900" y="3146"/>
                <a:ext cx="11" cy="13"/>
              </a:xfrm>
              <a:custGeom>
                <a:avLst/>
                <a:gdLst>
                  <a:gd name="T0" fmla="*/ 16748 w 8"/>
                  <a:gd name="T1" fmla="*/ 4352 h 8"/>
                  <a:gd name="T2" fmla="*/ 4144 w 8"/>
                  <a:gd name="T3" fmla="*/ 7072 h 8"/>
                  <a:gd name="T4" fmla="*/ 12689 w 8"/>
                  <a:gd name="T5" fmla="*/ 30347 h 8"/>
                  <a:gd name="T6" fmla="*/ 16748 w 8"/>
                  <a:gd name="T7" fmla="*/ 4352 h 8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8" h="8">
                    <a:moveTo>
                      <a:pt x="5" y="1"/>
                    </a:moveTo>
                    <a:cubicBezTo>
                      <a:pt x="4" y="0"/>
                      <a:pt x="2" y="1"/>
                      <a:pt x="1" y="2"/>
                    </a:cubicBezTo>
                    <a:cubicBezTo>
                      <a:pt x="0" y="4"/>
                      <a:pt x="2" y="6"/>
                      <a:pt x="4" y="8"/>
                    </a:cubicBezTo>
                    <a:cubicBezTo>
                      <a:pt x="6" y="6"/>
                      <a:pt x="8" y="3"/>
                      <a:pt x="5" y="1"/>
                    </a:cubicBezTo>
                    <a:close/>
                  </a:path>
                </a:pathLst>
              </a:custGeom>
              <a:solidFill>
                <a:srgbClr val="F0DE2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3932" name="Freeform 662"/>
              <p:cNvSpPr>
                <a:spLocks noChangeArrowheads="1"/>
              </p:cNvSpPr>
              <p:nvPr/>
            </p:nvSpPr>
            <p:spPr bwMode="auto">
              <a:xfrm>
                <a:off x="900" y="3146"/>
                <a:ext cx="11" cy="13"/>
              </a:xfrm>
              <a:custGeom>
                <a:avLst/>
                <a:gdLst>
                  <a:gd name="T0" fmla="*/ 16748 w 8"/>
                  <a:gd name="T1" fmla="*/ 4352 h 8"/>
                  <a:gd name="T2" fmla="*/ 4144 w 8"/>
                  <a:gd name="T3" fmla="*/ 7072 h 8"/>
                  <a:gd name="T4" fmla="*/ 12689 w 8"/>
                  <a:gd name="T5" fmla="*/ 30347 h 8"/>
                  <a:gd name="T6" fmla="*/ 16748 w 8"/>
                  <a:gd name="T7" fmla="*/ 4352 h 8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8" h="8">
                    <a:moveTo>
                      <a:pt x="5" y="1"/>
                    </a:moveTo>
                    <a:cubicBezTo>
                      <a:pt x="4" y="0"/>
                      <a:pt x="2" y="1"/>
                      <a:pt x="1" y="2"/>
                    </a:cubicBezTo>
                    <a:cubicBezTo>
                      <a:pt x="0" y="4"/>
                      <a:pt x="2" y="6"/>
                      <a:pt x="4" y="8"/>
                    </a:cubicBezTo>
                    <a:cubicBezTo>
                      <a:pt x="6" y="6"/>
                      <a:pt x="8" y="3"/>
                      <a:pt x="5" y="1"/>
                    </a:cubicBezTo>
                    <a:close/>
                  </a:path>
                </a:pathLst>
              </a:custGeom>
              <a:noFill/>
              <a:ln w="9525" cap="sq">
                <a:solidFill>
                  <a:srgbClr val="B4B3B3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3933" name="Freeform 663"/>
              <p:cNvSpPr>
                <a:spLocks noChangeArrowheads="1"/>
              </p:cNvSpPr>
              <p:nvPr/>
            </p:nvSpPr>
            <p:spPr bwMode="auto">
              <a:xfrm>
                <a:off x="888" y="3176"/>
                <a:ext cx="10" cy="9"/>
              </a:xfrm>
              <a:custGeom>
                <a:avLst/>
                <a:gdLst>
                  <a:gd name="T0" fmla="*/ 4801 w 8"/>
                  <a:gd name="T1" fmla="*/ 26318 h 5"/>
                  <a:gd name="T2" fmla="*/ 900 w 8"/>
                  <a:gd name="T3" fmla="*/ 60296 h 5"/>
                  <a:gd name="T4" fmla="*/ 4801 w 8"/>
                  <a:gd name="T5" fmla="*/ 108533 h 5"/>
                  <a:gd name="T6" fmla="*/ 5369 w 8"/>
                  <a:gd name="T7" fmla="*/ 60296 h 5"/>
                  <a:gd name="T8" fmla="*/ 4801 w 8"/>
                  <a:gd name="T9" fmla="*/ 26318 h 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8" h="5">
                    <a:moveTo>
                      <a:pt x="6" y="1"/>
                    </a:moveTo>
                    <a:cubicBezTo>
                      <a:pt x="4" y="0"/>
                      <a:pt x="2" y="1"/>
                      <a:pt x="1" y="3"/>
                    </a:cubicBezTo>
                    <a:cubicBezTo>
                      <a:pt x="0" y="5"/>
                      <a:pt x="4" y="5"/>
                      <a:pt x="6" y="5"/>
                    </a:cubicBezTo>
                    <a:cubicBezTo>
                      <a:pt x="6" y="5"/>
                      <a:pt x="7" y="4"/>
                      <a:pt x="7" y="3"/>
                    </a:cubicBezTo>
                    <a:cubicBezTo>
                      <a:pt x="8" y="3"/>
                      <a:pt x="8" y="1"/>
                      <a:pt x="6" y="1"/>
                    </a:cubicBezTo>
                    <a:close/>
                  </a:path>
                </a:pathLst>
              </a:custGeom>
              <a:solidFill>
                <a:srgbClr val="F0DE2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3934" name="Freeform 664"/>
              <p:cNvSpPr>
                <a:spLocks noChangeArrowheads="1"/>
              </p:cNvSpPr>
              <p:nvPr/>
            </p:nvSpPr>
            <p:spPr bwMode="auto">
              <a:xfrm>
                <a:off x="888" y="3176"/>
                <a:ext cx="10" cy="9"/>
              </a:xfrm>
              <a:custGeom>
                <a:avLst/>
                <a:gdLst>
                  <a:gd name="T0" fmla="*/ 4801 w 8"/>
                  <a:gd name="T1" fmla="*/ 26318 h 5"/>
                  <a:gd name="T2" fmla="*/ 900 w 8"/>
                  <a:gd name="T3" fmla="*/ 60296 h 5"/>
                  <a:gd name="T4" fmla="*/ 4801 w 8"/>
                  <a:gd name="T5" fmla="*/ 108533 h 5"/>
                  <a:gd name="T6" fmla="*/ 5369 w 8"/>
                  <a:gd name="T7" fmla="*/ 60296 h 5"/>
                  <a:gd name="T8" fmla="*/ 4801 w 8"/>
                  <a:gd name="T9" fmla="*/ 26318 h 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8" h="5">
                    <a:moveTo>
                      <a:pt x="6" y="1"/>
                    </a:moveTo>
                    <a:cubicBezTo>
                      <a:pt x="4" y="0"/>
                      <a:pt x="2" y="1"/>
                      <a:pt x="1" y="3"/>
                    </a:cubicBezTo>
                    <a:cubicBezTo>
                      <a:pt x="0" y="5"/>
                      <a:pt x="4" y="5"/>
                      <a:pt x="6" y="5"/>
                    </a:cubicBezTo>
                    <a:cubicBezTo>
                      <a:pt x="6" y="5"/>
                      <a:pt x="7" y="4"/>
                      <a:pt x="7" y="3"/>
                    </a:cubicBezTo>
                    <a:cubicBezTo>
                      <a:pt x="8" y="3"/>
                      <a:pt x="8" y="1"/>
                      <a:pt x="6" y="1"/>
                    </a:cubicBezTo>
                    <a:close/>
                  </a:path>
                </a:pathLst>
              </a:custGeom>
              <a:noFill/>
              <a:ln w="9525" cap="sq">
                <a:solidFill>
                  <a:srgbClr val="B4B3B3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3935" name="Freeform 665"/>
              <p:cNvSpPr>
                <a:spLocks noChangeArrowheads="1"/>
              </p:cNvSpPr>
              <p:nvPr/>
            </p:nvSpPr>
            <p:spPr bwMode="auto">
              <a:xfrm>
                <a:off x="888" y="3191"/>
                <a:ext cx="11" cy="9"/>
              </a:xfrm>
              <a:custGeom>
                <a:avLst/>
                <a:gdLst>
                  <a:gd name="T0" fmla="*/ 2911 w 9"/>
                  <a:gd name="T1" fmla="*/ 1598 h 6"/>
                  <a:gd name="T2" fmla="*/ 917 w 9"/>
                  <a:gd name="T3" fmla="*/ 1598 h 6"/>
                  <a:gd name="T4" fmla="*/ 917 w 9"/>
                  <a:gd name="T5" fmla="*/ 5394 h 6"/>
                  <a:gd name="T6" fmla="*/ 2220 w 9"/>
                  <a:gd name="T7" fmla="*/ 6245 h 6"/>
                  <a:gd name="T8" fmla="*/ 2911 w 9"/>
                  <a:gd name="T9" fmla="*/ 1598 h 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9" h="6">
                    <a:moveTo>
                      <a:pt x="7" y="1"/>
                    </a:moveTo>
                    <a:cubicBezTo>
                      <a:pt x="6" y="0"/>
                      <a:pt x="4" y="0"/>
                      <a:pt x="2" y="1"/>
                    </a:cubicBezTo>
                    <a:cubicBezTo>
                      <a:pt x="0" y="2"/>
                      <a:pt x="1" y="4"/>
                      <a:pt x="2" y="5"/>
                    </a:cubicBezTo>
                    <a:cubicBezTo>
                      <a:pt x="2" y="6"/>
                      <a:pt x="4" y="6"/>
                      <a:pt x="5" y="6"/>
                    </a:cubicBezTo>
                    <a:cubicBezTo>
                      <a:pt x="5" y="4"/>
                      <a:pt x="9" y="4"/>
                      <a:pt x="7" y="1"/>
                    </a:cubicBezTo>
                    <a:close/>
                  </a:path>
                </a:pathLst>
              </a:custGeom>
              <a:solidFill>
                <a:srgbClr val="F0DE2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3936" name="Freeform 666"/>
              <p:cNvSpPr>
                <a:spLocks noChangeArrowheads="1"/>
              </p:cNvSpPr>
              <p:nvPr/>
            </p:nvSpPr>
            <p:spPr bwMode="auto">
              <a:xfrm>
                <a:off x="888" y="3191"/>
                <a:ext cx="11" cy="9"/>
              </a:xfrm>
              <a:custGeom>
                <a:avLst/>
                <a:gdLst>
                  <a:gd name="T0" fmla="*/ 2911 w 9"/>
                  <a:gd name="T1" fmla="*/ 1598 h 6"/>
                  <a:gd name="T2" fmla="*/ 917 w 9"/>
                  <a:gd name="T3" fmla="*/ 1598 h 6"/>
                  <a:gd name="T4" fmla="*/ 917 w 9"/>
                  <a:gd name="T5" fmla="*/ 5394 h 6"/>
                  <a:gd name="T6" fmla="*/ 2220 w 9"/>
                  <a:gd name="T7" fmla="*/ 6245 h 6"/>
                  <a:gd name="T8" fmla="*/ 2911 w 9"/>
                  <a:gd name="T9" fmla="*/ 1598 h 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9" h="6">
                    <a:moveTo>
                      <a:pt x="7" y="1"/>
                    </a:moveTo>
                    <a:cubicBezTo>
                      <a:pt x="6" y="0"/>
                      <a:pt x="4" y="0"/>
                      <a:pt x="2" y="1"/>
                    </a:cubicBezTo>
                    <a:cubicBezTo>
                      <a:pt x="0" y="2"/>
                      <a:pt x="1" y="4"/>
                      <a:pt x="2" y="5"/>
                    </a:cubicBezTo>
                    <a:cubicBezTo>
                      <a:pt x="2" y="6"/>
                      <a:pt x="4" y="6"/>
                      <a:pt x="5" y="6"/>
                    </a:cubicBezTo>
                    <a:cubicBezTo>
                      <a:pt x="5" y="4"/>
                      <a:pt x="9" y="4"/>
                      <a:pt x="7" y="1"/>
                    </a:cubicBezTo>
                    <a:close/>
                  </a:path>
                </a:pathLst>
              </a:custGeom>
              <a:noFill/>
              <a:ln w="9525" cap="sq">
                <a:solidFill>
                  <a:srgbClr val="B4B3B3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3937" name="Freeform 667"/>
              <p:cNvSpPr>
                <a:spLocks noChangeArrowheads="1"/>
              </p:cNvSpPr>
              <p:nvPr/>
            </p:nvSpPr>
            <p:spPr bwMode="auto">
              <a:xfrm>
                <a:off x="888" y="3206"/>
                <a:ext cx="14" cy="9"/>
              </a:xfrm>
              <a:custGeom>
                <a:avLst/>
                <a:gdLst>
                  <a:gd name="T0" fmla="*/ 6273 w 11"/>
                  <a:gd name="T1" fmla="*/ 3279 h 6"/>
                  <a:gd name="T2" fmla="*/ 1716 w 11"/>
                  <a:gd name="T3" fmla="*/ 15128 h 6"/>
                  <a:gd name="T4" fmla="*/ 6273 w 11"/>
                  <a:gd name="T5" fmla="*/ 15128 h 6"/>
                  <a:gd name="T6" fmla="*/ 9389 w 11"/>
                  <a:gd name="T7" fmla="*/ 5448 h 6"/>
                  <a:gd name="T8" fmla="*/ 6273 w 11"/>
                  <a:gd name="T9" fmla="*/ 3279 h 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1" h="6">
                    <a:moveTo>
                      <a:pt x="7" y="1"/>
                    </a:moveTo>
                    <a:cubicBezTo>
                      <a:pt x="4" y="1"/>
                      <a:pt x="0" y="2"/>
                      <a:pt x="2" y="5"/>
                    </a:cubicBezTo>
                    <a:cubicBezTo>
                      <a:pt x="3" y="5"/>
                      <a:pt x="5" y="6"/>
                      <a:pt x="7" y="5"/>
                    </a:cubicBezTo>
                    <a:cubicBezTo>
                      <a:pt x="9" y="5"/>
                      <a:pt x="11" y="4"/>
                      <a:pt x="10" y="2"/>
                    </a:cubicBezTo>
                    <a:cubicBezTo>
                      <a:pt x="10" y="1"/>
                      <a:pt x="8" y="0"/>
                      <a:pt x="7" y="1"/>
                    </a:cubicBezTo>
                    <a:close/>
                  </a:path>
                </a:pathLst>
              </a:custGeom>
              <a:solidFill>
                <a:srgbClr val="F0DE2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3938" name="Freeform 668"/>
              <p:cNvSpPr>
                <a:spLocks noChangeArrowheads="1"/>
              </p:cNvSpPr>
              <p:nvPr/>
            </p:nvSpPr>
            <p:spPr bwMode="auto">
              <a:xfrm>
                <a:off x="888" y="3206"/>
                <a:ext cx="14" cy="9"/>
              </a:xfrm>
              <a:custGeom>
                <a:avLst/>
                <a:gdLst>
                  <a:gd name="T0" fmla="*/ 6273 w 11"/>
                  <a:gd name="T1" fmla="*/ 3279 h 6"/>
                  <a:gd name="T2" fmla="*/ 1716 w 11"/>
                  <a:gd name="T3" fmla="*/ 15128 h 6"/>
                  <a:gd name="T4" fmla="*/ 6273 w 11"/>
                  <a:gd name="T5" fmla="*/ 15128 h 6"/>
                  <a:gd name="T6" fmla="*/ 9389 w 11"/>
                  <a:gd name="T7" fmla="*/ 5448 h 6"/>
                  <a:gd name="T8" fmla="*/ 6273 w 11"/>
                  <a:gd name="T9" fmla="*/ 3279 h 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1" h="6">
                    <a:moveTo>
                      <a:pt x="7" y="1"/>
                    </a:moveTo>
                    <a:cubicBezTo>
                      <a:pt x="4" y="1"/>
                      <a:pt x="0" y="2"/>
                      <a:pt x="2" y="5"/>
                    </a:cubicBezTo>
                    <a:cubicBezTo>
                      <a:pt x="3" y="5"/>
                      <a:pt x="5" y="6"/>
                      <a:pt x="7" y="5"/>
                    </a:cubicBezTo>
                    <a:cubicBezTo>
                      <a:pt x="9" y="5"/>
                      <a:pt x="11" y="4"/>
                      <a:pt x="10" y="2"/>
                    </a:cubicBezTo>
                    <a:cubicBezTo>
                      <a:pt x="10" y="1"/>
                      <a:pt x="8" y="0"/>
                      <a:pt x="7" y="1"/>
                    </a:cubicBezTo>
                    <a:close/>
                  </a:path>
                </a:pathLst>
              </a:custGeom>
              <a:noFill/>
              <a:ln w="9525" cap="sq">
                <a:solidFill>
                  <a:srgbClr val="B4B3B3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3939" name="Freeform 669"/>
              <p:cNvSpPr>
                <a:spLocks noChangeArrowheads="1"/>
              </p:cNvSpPr>
              <p:nvPr/>
            </p:nvSpPr>
            <p:spPr bwMode="auto">
              <a:xfrm>
                <a:off x="882" y="3199"/>
                <a:ext cx="7" cy="7"/>
              </a:xfrm>
              <a:custGeom>
                <a:avLst/>
                <a:gdLst>
                  <a:gd name="T0" fmla="*/ 1208 w 6"/>
                  <a:gd name="T1" fmla="*/ 1662 h 5"/>
                  <a:gd name="T2" fmla="*/ 0 w 6"/>
                  <a:gd name="T3" fmla="*/ 5274 h 5"/>
                  <a:gd name="T4" fmla="*/ 2979 w 6"/>
                  <a:gd name="T5" fmla="*/ 6819 h 5"/>
                  <a:gd name="T6" fmla="*/ 2010 w 6"/>
                  <a:gd name="T7" fmla="*/ 0 h 5"/>
                  <a:gd name="T8" fmla="*/ 1208 w 6"/>
                  <a:gd name="T9" fmla="*/ 1662 h 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" h="5">
                    <a:moveTo>
                      <a:pt x="2" y="1"/>
                    </a:moveTo>
                    <a:cubicBezTo>
                      <a:pt x="1" y="2"/>
                      <a:pt x="0" y="3"/>
                      <a:pt x="0" y="4"/>
                    </a:cubicBezTo>
                    <a:cubicBezTo>
                      <a:pt x="0" y="5"/>
                      <a:pt x="2" y="5"/>
                      <a:pt x="4" y="5"/>
                    </a:cubicBezTo>
                    <a:cubicBezTo>
                      <a:pt x="6" y="4"/>
                      <a:pt x="6" y="1"/>
                      <a:pt x="3" y="0"/>
                    </a:cubicBezTo>
                    <a:cubicBezTo>
                      <a:pt x="3" y="0"/>
                      <a:pt x="2" y="0"/>
                      <a:pt x="2" y="1"/>
                    </a:cubicBezTo>
                    <a:close/>
                  </a:path>
                </a:pathLst>
              </a:custGeom>
              <a:solidFill>
                <a:srgbClr val="F0DE2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3940" name="Freeform 670"/>
              <p:cNvSpPr>
                <a:spLocks noChangeArrowheads="1"/>
              </p:cNvSpPr>
              <p:nvPr/>
            </p:nvSpPr>
            <p:spPr bwMode="auto">
              <a:xfrm>
                <a:off x="882" y="3199"/>
                <a:ext cx="7" cy="7"/>
              </a:xfrm>
              <a:custGeom>
                <a:avLst/>
                <a:gdLst>
                  <a:gd name="T0" fmla="*/ 1208 w 6"/>
                  <a:gd name="T1" fmla="*/ 1662 h 5"/>
                  <a:gd name="T2" fmla="*/ 0 w 6"/>
                  <a:gd name="T3" fmla="*/ 5274 h 5"/>
                  <a:gd name="T4" fmla="*/ 2979 w 6"/>
                  <a:gd name="T5" fmla="*/ 6819 h 5"/>
                  <a:gd name="T6" fmla="*/ 2010 w 6"/>
                  <a:gd name="T7" fmla="*/ 0 h 5"/>
                  <a:gd name="T8" fmla="*/ 1208 w 6"/>
                  <a:gd name="T9" fmla="*/ 1662 h 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" h="5">
                    <a:moveTo>
                      <a:pt x="2" y="1"/>
                    </a:moveTo>
                    <a:cubicBezTo>
                      <a:pt x="1" y="2"/>
                      <a:pt x="0" y="3"/>
                      <a:pt x="0" y="4"/>
                    </a:cubicBezTo>
                    <a:cubicBezTo>
                      <a:pt x="0" y="5"/>
                      <a:pt x="2" y="5"/>
                      <a:pt x="4" y="5"/>
                    </a:cubicBezTo>
                    <a:cubicBezTo>
                      <a:pt x="6" y="4"/>
                      <a:pt x="6" y="1"/>
                      <a:pt x="3" y="0"/>
                    </a:cubicBezTo>
                    <a:cubicBezTo>
                      <a:pt x="3" y="0"/>
                      <a:pt x="2" y="0"/>
                      <a:pt x="2" y="1"/>
                    </a:cubicBezTo>
                    <a:close/>
                  </a:path>
                </a:pathLst>
              </a:custGeom>
              <a:noFill/>
              <a:ln w="9525" cap="sq">
                <a:solidFill>
                  <a:srgbClr val="B4B3B3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3941" name="Freeform 671"/>
              <p:cNvSpPr>
                <a:spLocks noChangeArrowheads="1"/>
              </p:cNvSpPr>
              <p:nvPr/>
            </p:nvSpPr>
            <p:spPr bwMode="auto">
              <a:xfrm>
                <a:off x="878" y="3213"/>
                <a:ext cx="14" cy="15"/>
              </a:xfrm>
              <a:custGeom>
                <a:avLst/>
                <a:gdLst>
                  <a:gd name="T0" fmla="*/ 8993 w 11"/>
                  <a:gd name="T1" fmla="*/ 25292 h 9"/>
                  <a:gd name="T2" fmla="*/ 4598 w 11"/>
                  <a:gd name="T3" fmla="*/ 0 h 9"/>
                  <a:gd name="T4" fmla="*/ 1050 w 11"/>
                  <a:gd name="T5" fmla="*/ 42153 h 9"/>
                  <a:gd name="T6" fmla="*/ 7527 w 11"/>
                  <a:gd name="T7" fmla="*/ 42153 h 9"/>
                  <a:gd name="T8" fmla="*/ 8993 w 11"/>
                  <a:gd name="T9" fmla="*/ 25292 h 9"/>
                  <a:gd name="T10" fmla="*/ 8993 w 11"/>
                  <a:gd name="T11" fmla="*/ 25292 h 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1" h="9">
                    <a:moveTo>
                      <a:pt x="9" y="4"/>
                    </a:moveTo>
                    <a:cubicBezTo>
                      <a:pt x="7" y="3"/>
                      <a:pt x="5" y="2"/>
                      <a:pt x="5" y="0"/>
                    </a:cubicBezTo>
                    <a:cubicBezTo>
                      <a:pt x="2" y="1"/>
                      <a:pt x="0" y="4"/>
                      <a:pt x="1" y="7"/>
                    </a:cubicBezTo>
                    <a:cubicBezTo>
                      <a:pt x="1" y="9"/>
                      <a:pt x="6" y="8"/>
                      <a:pt x="8" y="7"/>
                    </a:cubicBezTo>
                    <a:cubicBezTo>
                      <a:pt x="9" y="6"/>
                      <a:pt x="11" y="4"/>
                      <a:pt x="9" y="4"/>
                    </a:cubicBezTo>
                    <a:cubicBezTo>
                      <a:pt x="9" y="3"/>
                      <a:pt x="9" y="4"/>
                      <a:pt x="9" y="4"/>
                    </a:cubicBezTo>
                    <a:close/>
                  </a:path>
                </a:pathLst>
              </a:custGeom>
              <a:solidFill>
                <a:srgbClr val="F0DE2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3942" name="Freeform 672"/>
              <p:cNvSpPr>
                <a:spLocks noChangeArrowheads="1"/>
              </p:cNvSpPr>
              <p:nvPr/>
            </p:nvSpPr>
            <p:spPr bwMode="auto">
              <a:xfrm>
                <a:off x="878" y="3213"/>
                <a:ext cx="14" cy="15"/>
              </a:xfrm>
              <a:custGeom>
                <a:avLst/>
                <a:gdLst>
                  <a:gd name="T0" fmla="*/ 8993 w 11"/>
                  <a:gd name="T1" fmla="*/ 25292 h 9"/>
                  <a:gd name="T2" fmla="*/ 4598 w 11"/>
                  <a:gd name="T3" fmla="*/ 0 h 9"/>
                  <a:gd name="T4" fmla="*/ 1050 w 11"/>
                  <a:gd name="T5" fmla="*/ 42153 h 9"/>
                  <a:gd name="T6" fmla="*/ 7527 w 11"/>
                  <a:gd name="T7" fmla="*/ 42153 h 9"/>
                  <a:gd name="T8" fmla="*/ 8993 w 11"/>
                  <a:gd name="T9" fmla="*/ 25292 h 9"/>
                  <a:gd name="T10" fmla="*/ 8993 w 11"/>
                  <a:gd name="T11" fmla="*/ 25292 h 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1" h="9">
                    <a:moveTo>
                      <a:pt x="9" y="4"/>
                    </a:moveTo>
                    <a:cubicBezTo>
                      <a:pt x="7" y="3"/>
                      <a:pt x="5" y="2"/>
                      <a:pt x="5" y="0"/>
                    </a:cubicBezTo>
                    <a:cubicBezTo>
                      <a:pt x="2" y="1"/>
                      <a:pt x="0" y="4"/>
                      <a:pt x="1" y="7"/>
                    </a:cubicBezTo>
                    <a:cubicBezTo>
                      <a:pt x="1" y="9"/>
                      <a:pt x="6" y="8"/>
                      <a:pt x="8" y="7"/>
                    </a:cubicBezTo>
                    <a:cubicBezTo>
                      <a:pt x="9" y="6"/>
                      <a:pt x="11" y="4"/>
                      <a:pt x="9" y="4"/>
                    </a:cubicBezTo>
                    <a:cubicBezTo>
                      <a:pt x="9" y="3"/>
                      <a:pt x="9" y="4"/>
                      <a:pt x="9" y="4"/>
                    </a:cubicBezTo>
                    <a:close/>
                  </a:path>
                </a:pathLst>
              </a:custGeom>
              <a:noFill/>
              <a:ln w="9525" cap="sq">
                <a:solidFill>
                  <a:srgbClr val="B4B3B3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3943" name="Freeform 673"/>
              <p:cNvSpPr>
                <a:spLocks noChangeArrowheads="1"/>
              </p:cNvSpPr>
              <p:nvPr/>
            </p:nvSpPr>
            <p:spPr bwMode="auto">
              <a:xfrm>
                <a:off x="884" y="3227"/>
                <a:ext cx="16" cy="12"/>
              </a:xfrm>
              <a:custGeom>
                <a:avLst/>
                <a:gdLst>
                  <a:gd name="T0" fmla="*/ 15689 w 12"/>
                  <a:gd name="T1" fmla="*/ 7109 h 8"/>
                  <a:gd name="T2" fmla="*/ 9408 w 12"/>
                  <a:gd name="T3" fmla="*/ 0 h 8"/>
                  <a:gd name="T4" fmla="*/ 4479 w 12"/>
                  <a:gd name="T5" fmla="*/ 14336 h 8"/>
                  <a:gd name="T6" fmla="*/ 12437 w 12"/>
                  <a:gd name="T7" fmla="*/ 16037 h 8"/>
                  <a:gd name="T8" fmla="*/ 16591 w 12"/>
                  <a:gd name="T9" fmla="*/ 11555 h 8"/>
                  <a:gd name="T10" fmla="*/ 16591 w 12"/>
                  <a:gd name="T11" fmla="*/ 7109 h 8"/>
                  <a:gd name="T12" fmla="*/ 15689 w 12"/>
                  <a:gd name="T13" fmla="*/ 7109 h 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2" h="8">
                    <a:moveTo>
                      <a:pt x="10" y="3"/>
                    </a:moveTo>
                    <a:cubicBezTo>
                      <a:pt x="10" y="2"/>
                      <a:pt x="8" y="2"/>
                      <a:pt x="6" y="0"/>
                    </a:cubicBezTo>
                    <a:cubicBezTo>
                      <a:pt x="6" y="3"/>
                      <a:pt x="0" y="4"/>
                      <a:pt x="3" y="6"/>
                    </a:cubicBezTo>
                    <a:cubicBezTo>
                      <a:pt x="4" y="7"/>
                      <a:pt x="6" y="8"/>
                      <a:pt x="8" y="7"/>
                    </a:cubicBezTo>
                    <a:cubicBezTo>
                      <a:pt x="9" y="7"/>
                      <a:pt x="9" y="5"/>
                      <a:pt x="11" y="5"/>
                    </a:cubicBezTo>
                    <a:cubicBezTo>
                      <a:pt x="12" y="5"/>
                      <a:pt x="12" y="4"/>
                      <a:pt x="11" y="3"/>
                    </a:cubicBezTo>
                    <a:cubicBezTo>
                      <a:pt x="11" y="3"/>
                      <a:pt x="10" y="3"/>
                      <a:pt x="10" y="3"/>
                    </a:cubicBezTo>
                    <a:close/>
                  </a:path>
                </a:pathLst>
              </a:custGeom>
              <a:solidFill>
                <a:srgbClr val="F0DE2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3944" name="Freeform 674"/>
              <p:cNvSpPr>
                <a:spLocks noChangeArrowheads="1"/>
              </p:cNvSpPr>
              <p:nvPr/>
            </p:nvSpPr>
            <p:spPr bwMode="auto">
              <a:xfrm>
                <a:off x="884" y="3227"/>
                <a:ext cx="16" cy="12"/>
              </a:xfrm>
              <a:custGeom>
                <a:avLst/>
                <a:gdLst>
                  <a:gd name="T0" fmla="*/ 15689 w 12"/>
                  <a:gd name="T1" fmla="*/ 7109 h 8"/>
                  <a:gd name="T2" fmla="*/ 9408 w 12"/>
                  <a:gd name="T3" fmla="*/ 0 h 8"/>
                  <a:gd name="T4" fmla="*/ 4479 w 12"/>
                  <a:gd name="T5" fmla="*/ 14336 h 8"/>
                  <a:gd name="T6" fmla="*/ 12437 w 12"/>
                  <a:gd name="T7" fmla="*/ 16037 h 8"/>
                  <a:gd name="T8" fmla="*/ 16591 w 12"/>
                  <a:gd name="T9" fmla="*/ 11555 h 8"/>
                  <a:gd name="T10" fmla="*/ 16591 w 12"/>
                  <a:gd name="T11" fmla="*/ 7109 h 8"/>
                  <a:gd name="T12" fmla="*/ 15689 w 12"/>
                  <a:gd name="T13" fmla="*/ 7109 h 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2" h="8">
                    <a:moveTo>
                      <a:pt x="10" y="3"/>
                    </a:moveTo>
                    <a:cubicBezTo>
                      <a:pt x="10" y="2"/>
                      <a:pt x="8" y="2"/>
                      <a:pt x="6" y="0"/>
                    </a:cubicBezTo>
                    <a:cubicBezTo>
                      <a:pt x="6" y="3"/>
                      <a:pt x="0" y="4"/>
                      <a:pt x="3" y="6"/>
                    </a:cubicBezTo>
                    <a:cubicBezTo>
                      <a:pt x="4" y="7"/>
                      <a:pt x="6" y="8"/>
                      <a:pt x="8" y="7"/>
                    </a:cubicBezTo>
                    <a:cubicBezTo>
                      <a:pt x="9" y="7"/>
                      <a:pt x="9" y="5"/>
                      <a:pt x="11" y="5"/>
                    </a:cubicBezTo>
                    <a:cubicBezTo>
                      <a:pt x="12" y="5"/>
                      <a:pt x="12" y="4"/>
                      <a:pt x="11" y="3"/>
                    </a:cubicBezTo>
                    <a:cubicBezTo>
                      <a:pt x="11" y="3"/>
                      <a:pt x="10" y="3"/>
                      <a:pt x="10" y="3"/>
                    </a:cubicBezTo>
                    <a:close/>
                  </a:path>
                </a:pathLst>
              </a:custGeom>
              <a:noFill/>
              <a:ln w="9525" cap="sq">
                <a:solidFill>
                  <a:srgbClr val="B4B3B3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3945" name="Freeform 675"/>
              <p:cNvSpPr>
                <a:spLocks noChangeArrowheads="1"/>
              </p:cNvSpPr>
              <p:nvPr/>
            </p:nvSpPr>
            <p:spPr bwMode="auto">
              <a:xfrm>
                <a:off x="869" y="3231"/>
                <a:ext cx="17" cy="10"/>
              </a:xfrm>
              <a:custGeom>
                <a:avLst/>
                <a:gdLst>
                  <a:gd name="T0" fmla="*/ 16452 w 13"/>
                  <a:gd name="T1" fmla="*/ 4443 h 7"/>
                  <a:gd name="T2" fmla="*/ 11542 w 13"/>
                  <a:gd name="T3" fmla="*/ 0 h 7"/>
                  <a:gd name="T4" fmla="*/ 6824 w 13"/>
                  <a:gd name="T5" fmla="*/ 6986 h 7"/>
                  <a:gd name="T6" fmla="*/ 18125 w 13"/>
                  <a:gd name="T7" fmla="*/ 8443 h 7"/>
                  <a:gd name="T8" fmla="*/ 16452 w 13"/>
                  <a:gd name="T9" fmla="*/ 4443 h 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" h="7">
                    <a:moveTo>
                      <a:pt x="10" y="4"/>
                    </a:moveTo>
                    <a:cubicBezTo>
                      <a:pt x="10" y="2"/>
                      <a:pt x="9" y="0"/>
                      <a:pt x="7" y="0"/>
                    </a:cubicBezTo>
                    <a:cubicBezTo>
                      <a:pt x="4" y="1"/>
                      <a:pt x="0" y="4"/>
                      <a:pt x="4" y="6"/>
                    </a:cubicBezTo>
                    <a:cubicBezTo>
                      <a:pt x="5" y="7"/>
                      <a:pt x="8" y="7"/>
                      <a:pt x="11" y="7"/>
                    </a:cubicBezTo>
                    <a:cubicBezTo>
                      <a:pt x="13" y="7"/>
                      <a:pt x="10" y="5"/>
                      <a:pt x="10" y="4"/>
                    </a:cubicBezTo>
                    <a:close/>
                  </a:path>
                </a:pathLst>
              </a:custGeom>
              <a:solidFill>
                <a:srgbClr val="F0DE2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3946" name="Freeform 676"/>
              <p:cNvSpPr>
                <a:spLocks noChangeArrowheads="1"/>
              </p:cNvSpPr>
              <p:nvPr/>
            </p:nvSpPr>
            <p:spPr bwMode="auto">
              <a:xfrm>
                <a:off x="869" y="3231"/>
                <a:ext cx="17" cy="10"/>
              </a:xfrm>
              <a:custGeom>
                <a:avLst/>
                <a:gdLst>
                  <a:gd name="T0" fmla="*/ 16452 w 13"/>
                  <a:gd name="T1" fmla="*/ 4443 h 7"/>
                  <a:gd name="T2" fmla="*/ 11542 w 13"/>
                  <a:gd name="T3" fmla="*/ 0 h 7"/>
                  <a:gd name="T4" fmla="*/ 6824 w 13"/>
                  <a:gd name="T5" fmla="*/ 6986 h 7"/>
                  <a:gd name="T6" fmla="*/ 18125 w 13"/>
                  <a:gd name="T7" fmla="*/ 8443 h 7"/>
                  <a:gd name="T8" fmla="*/ 16452 w 13"/>
                  <a:gd name="T9" fmla="*/ 4443 h 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" h="7">
                    <a:moveTo>
                      <a:pt x="10" y="4"/>
                    </a:moveTo>
                    <a:cubicBezTo>
                      <a:pt x="10" y="2"/>
                      <a:pt x="9" y="0"/>
                      <a:pt x="7" y="0"/>
                    </a:cubicBezTo>
                    <a:cubicBezTo>
                      <a:pt x="4" y="1"/>
                      <a:pt x="0" y="4"/>
                      <a:pt x="4" y="6"/>
                    </a:cubicBezTo>
                    <a:cubicBezTo>
                      <a:pt x="5" y="7"/>
                      <a:pt x="8" y="7"/>
                      <a:pt x="11" y="7"/>
                    </a:cubicBezTo>
                    <a:cubicBezTo>
                      <a:pt x="13" y="7"/>
                      <a:pt x="10" y="5"/>
                      <a:pt x="10" y="4"/>
                    </a:cubicBezTo>
                    <a:close/>
                  </a:path>
                </a:pathLst>
              </a:custGeom>
              <a:noFill/>
              <a:ln w="9525" cap="sq">
                <a:solidFill>
                  <a:srgbClr val="B4B3B3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3947" name="Freeform 677"/>
              <p:cNvSpPr>
                <a:spLocks noChangeArrowheads="1"/>
              </p:cNvSpPr>
              <p:nvPr/>
            </p:nvSpPr>
            <p:spPr bwMode="auto">
              <a:xfrm>
                <a:off x="869" y="3245"/>
                <a:ext cx="11" cy="14"/>
              </a:xfrm>
              <a:custGeom>
                <a:avLst/>
                <a:gdLst>
                  <a:gd name="T0" fmla="*/ 7379 w 9"/>
                  <a:gd name="T1" fmla="*/ 40679 h 8"/>
                  <a:gd name="T2" fmla="*/ 3933 w 9"/>
                  <a:gd name="T3" fmla="*/ 17616 h 8"/>
                  <a:gd name="T4" fmla="*/ 0 w 9"/>
                  <a:gd name="T5" fmla="*/ 84362 h 8"/>
                  <a:gd name="T6" fmla="*/ 8358 w 9"/>
                  <a:gd name="T7" fmla="*/ 84362 h 8"/>
                  <a:gd name="T8" fmla="*/ 7379 w 9"/>
                  <a:gd name="T9" fmla="*/ 40679 h 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9" h="8">
                    <a:moveTo>
                      <a:pt x="8" y="3"/>
                    </a:moveTo>
                    <a:cubicBezTo>
                      <a:pt x="7" y="1"/>
                      <a:pt x="5" y="0"/>
                      <a:pt x="4" y="1"/>
                    </a:cubicBezTo>
                    <a:cubicBezTo>
                      <a:pt x="3" y="2"/>
                      <a:pt x="0" y="5"/>
                      <a:pt x="0" y="6"/>
                    </a:cubicBezTo>
                    <a:cubicBezTo>
                      <a:pt x="2" y="8"/>
                      <a:pt x="6" y="7"/>
                      <a:pt x="9" y="6"/>
                    </a:cubicBezTo>
                    <a:cubicBezTo>
                      <a:pt x="9" y="5"/>
                      <a:pt x="8" y="4"/>
                      <a:pt x="8" y="3"/>
                    </a:cubicBezTo>
                    <a:close/>
                  </a:path>
                </a:pathLst>
              </a:custGeom>
              <a:solidFill>
                <a:srgbClr val="F0DE2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3948" name="Freeform 678"/>
              <p:cNvSpPr>
                <a:spLocks noChangeArrowheads="1"/>
              </p:cNvSpPr>
              <p:nvPr/>
            </p:nvSpPr>
            <p:spPr bwMode="auto">
              <a:xfrm>
                <a:off x="869" y="3245"/>
                <a:ext cx="11" cy="14"/>
              </a:xfrm>
              <a:custGeom>
                <a:avLst/>
                <a:gdLst>
                  <a:gd name="T0" fmla="*/ 7379 w 9"/>
                  <a:gd name="T1" fmla="*/ 40679 h 8"/>
                  <a:gd name="T2" fmla="*/ 3933 w 9"/>
                  <a:gd name="T3" fmla="*/ 17616 h 8"/>
                  <a:gd name="T4" fmla="*/ 0 w 9"/>
                  <a:gd name="T5" fmla="*/ 84362 h 8"/>
                  <a:gd name="T6" fmla="*/ 8358 w 9"/>
                  <a:gd name="T7" fmla="*/ 84362 h 8"/>
                  <a:gd name="T8" fmla="*/ 7379 w 9"/>
                  <a:gd name="T9" fmla="*/ 40679 h 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9" h="8">
                    <a:moveTo>
                      <a:pt x="8" y="3"/>
                    </a:moveTo>
                    <a:cubicBezTo>
                      <a:pt x="7" y="1"/>
                      <a:pt x="5" y="0"/>
                      <a:pt x="4" y="1"/>
                    </a:cubicBezTo>
                    <a:cubicBezTo>
                      <a:pt x="3" y="2"/>
                      <a:pt x="0" y="5"/>
                      <a:pt x="0" y="6"/>
                    </a:cubicBezTo>
                    <a:cubicBezTo>
                      <a:pt x="2" y="8"/>
                      <a:pt x="6" y="7"/>
                      <a:pt x="9" y="6"/>
                    </a:cubicBezTo>
                    <a:cubicBezTo>
                      <a:pt x="9" y="5"/>
                      <a:pt x="8" y="4"/>
                      <a:pt x="8" y="3"/>
                    </a:cubicBezTo>
                    <a:close/>
                  </a:path>
                </a:pathLst>
              </a:custGeom>
              <a:noFill/>
              <a:ln w="9525" cap="sq">
                <a:solidFill>
                  <a:srgbClr val="B4B3B3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3949" name="Freeform 679"/>
              <p:cNvSpPr>
                <a:spLocks noChangeArrowheads="1"/>
              </p:cNvSpPr>
              <p:nvPr/>
            </p:nvSpPr>
            <p:spPr bwMode="auto">
              <a:xfrm>
                <a:off x="882" y="3250"/>
                <a:ext cx="10" cy="9"/>
              </a:xfrm>
              <a:custGeom>
                <a:avLst/>
                <a:gdLst>
                  <a:gd name="T0" fmla="*/ 6288 w 8"/>
                  <a:gd name="T1" fmla="*/ 9084 h 6"/>
                  <a:gd name="T2" fmla="*/ 3306 w 8"/>
                  <a:gd name="T3" fmla="*/ 0 h 6"/>
                  <a:gd name="T4" fmla="*/ 2381 w 8"/>
                  <a:gd name="T5" fmla="*/ 15128 h 6"/>
                  <a:gd name="T6" fmla="*/ 5369 w 8"/>
                  <a:gd name="T7" fmla="*/ 13445 h 6"/>
                  <a:gd name="T8" fmla="*/ 6288 w 8"/>
                  <a:gd name="T9" fmla="*/ 9084 h 6"/>
                  <a:gd name="T10" fmla="*/ 6288 w 8"/>
                  <a:gd name="T11" fmla="*/ 9084 h 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8" h="6">
                    <a:moveTo>
                      <a:pt x="8" y="3"/>
                    </a:moveTo>
                    <a:cubicBezTo>
                      <a:pt x="8" y="1"/>
                      <a:pt x="6" y="1"/>
                      <a:pt x="4" y="0"/>
                    </a:cubicBezTo>
                    <a:cubicBezTo>
                      <a:pt x="2" y="1"/>
                      <a:pt x="0" y="4"/>
                      <a:pt x="3" y="5"/>
                    </a:cubicBezTo>
                    <a:cubicBezTo>
                      <a:pt x="4" y="6"/>
                      <a:pt x="6" y="5"/>
                      <a:pt x="7" y="4"/>
                    </a:cubicBezTo>
                    <a:cubicBezTo>
                      <a:pt x="7" y="4"/>
                      <a:pt x="8" y="3"/>
                      <a:pt x="8" y="3"/>
                    </a:cubicBezTo>
                    <a:cubicBezTo>
                      <a:pt x="8" y="3"/>
                      <a:pt x="8" y="3"/>
                      <a:pt x="8" y="3"/>
                    </a:cubicBezTo>
                    <a:close/>
                  </a:path>
                </a:pathLst>
              </a:custGeom>
              <a:solidFill>
                <a:srgbClr val="F0DE2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3950" name="Freeform 680"/>
              <p:cNvSpPr>
                <a:spLocks noChangeArrowheads="1"/>
              </p:cNvSpPr>
              <p:nvPr/>
            </p:nvSpPr>
            <p:spPr bwMode="auto">
              <a:xfrm>
                <a:off x="882" y="3250"/>
                <a:ext cx="10" cy="9"/>
              </a:xfrm>
              <a:custGeom>
                <a:avLst/>
                <a:gdLst>
                  <a:gd name="T0" fmla="*/ 6288 w 8"/>
                  <a:gd name="T1" fmla="*/ 9084 h 6"/>
                  <a:gd name="T2" fmla="*/ 3306 w 8"/>
                  <a:gd name="T3" fmla="*/ 0 h 6"/>
                  <a:gd name="T4" fmla="*/ 2381 w 8"/>
                  <a:gd name="T5" fmla="*/ 15128 h 6"/>
                  <a:gd name="T6" fmla="*/ 5369 w 8"/>
                  <a:gd name="T7" fmla="*/ 13445 h 6"/>
                  <a:gd name="T8" fmla="*/ 6288 w 8"/>
                  <a:gd name="T9" fmla="*/ 9084 h 6"/>
                  <a:gd name="T10" fmla="*/ 6288 w 8"/>
                  <a:gd name="T11" fmla="*/ 9084 h 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8" h="6">
                    <a:moveTo>
                      <a:pt x="8" y="3"/>
                    </a:moveTo>
                    <a:cubicBezTo>
                      <a:pt x="8" y="1"/>
                      <a:pt x="6" y="1"/>
                      <a:pt x="4" y="0"/>
                    </a:cubicBezTo>
                    <a:cubicBezTo>
                      <a:pt x="2" y="1"/>
                      <a:pt x="0" y="4"/>
                      <a:pt x="3" y="5"/>
                    </a:cubicBezTo>
                    <a:cubicBezTo>
                      <a:pt x="4" y="6"/>
                      <a:pt x="6" y="5"/>
                      <a:pt x="7" y="4"/>
                    </a:cubicBezTo>
                    <a:cubicBezTo>
                      <a:pt x="7" y="4"/>
                      <a:pt x="8" y="3"/>
                      <a:pt x="8" y="3"/>
                    </a:cubicBezTo>
                    <a:cubicBezTo>
                      <a:pt x="8" y="3"/>
                      <a:pt x="8" y="3"/>
                      <a:pt x="8" y="3"/>
                    </a:cubicBezTo>
                    <a:close/>
                  </a:path>
                </a:pathLst>
              </a:custGeom>
              <a:noFill/>
              <a:ln w="9525" cap="sq">
                <a:solidFill>
                  <a:srgbClr val="B4B3B3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3951" name="Freeform 681"/>
              <p:cNvSpPr>
                <a:spLocks noChangeArrowheads="1"/>
              </p:cNvSpPr>
              <p:nvPr/>
            </p:nvSpPr>
            <p:spPr bwMode="auto">
              <a:xfrm>
                <a:off x="867" y="3263"/>
                <a:ext cx="14" cy="15"/>
              </a:xfrm>
              <a:custGeom>
                <a:avLst/>
                <a:gdLst>
                  <a:gd name="T0" fmla="*/ 8993 w 11"/>
                  <a:gd name="T1" fmla="*/ 0 h 9"/>
                  <a:gd name="T2" fmla="*/ 1050 w 11"/>
                  <a:gd name="T3" fmla="*/ 10245 h 9"/>
                  <a:gd name="T4" fmla="*/ 1716 w 11"/>
                  <a:gd name="T5" fmla="*/ 42153 h 9"/>
                  <a:gd name="T6" fmla="*/ 7527 w 11"/>
                  <a:gd name="T7" fmla="*/ 35903 h 9"/>
                  <a:gd name="T8" fmla="*/ 8993 w 11"/>
                  <a:gd name="T9" fmla="*/ 0 h 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1" h="9">
                    <a:moveTo>
                      <a:pt x="9" y="0"/>
                    </a:moveTo>
                    <a:cubicBezTo>
                      <a:pt x="6" y="0"/>
                      <a:pt x="2" y="0"/>
                      <a:pt x="1" y="2"/>
                    </a:cubicBezTo>
                    <a:cubicBezTo>
                      <a:pt x="1" y="4"/>
                      <a:pt x="0" y="6"/>
                      <a:pt x="2" y="7"/>
                    </a:cubicBezTo>
                    <a:cubicBezTo>
                      <a:pt x="4" y="9"/>
                      <a:pt x="6" y="8"/>
                      <a:pt x="8" y="6"/>
                    </a:cubicBezTo>
                    <a:cubicBezTo>
                      <a:pt x="11" y="5"/>
                      <a:pt x="8" y="3"/>
                      <a:pt x="9" y="0"/>
                    </a:cubicBezTo>
                    <a:close/>
                  </a:path>
                </a:pathLst>
              </a:custGeom>
              <a:solidFill>
                <a:srgbClr val="F0DE2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3952" name="Freeform 682"/>
              <p:cNvSpPr>
                <a:spLocks noChangeArrowheads="1"/>
              </p:cNvSpPr>
              <p:nvPr/>
            </p:nvSpPr>
            <p:spPr bwMode="auto">
              <a:xfrm>
                <a:off x="867" y="3263"/>
                <a:ext cx="14" cy="15"/>
              </a:xfrm>
              <a:custGeom>
                <a:avLst/>
                <a:gdLst>
                  <a:gd name="T0" fmla="*/ 8993 w 11"/>
                  <a:gd name="T1" fmla="*/ 0 h 9"/>
                  <a:gd name="T2" fmla="*/ 1050 w 11"/>
                  <a:gd name="T3" fmla="*/ 10245 h 9"/>
                  <a:gd name="T4" fmla="*/ 1716 w 11"/>
                  <a:gd name="T5" fmla="*/ 42153 h 9"/>
                  <a:gd name="T6" fmla="*/ 7527 w 11"/>
                  <a:gd name="T7" fmla="*/ 35903 h 9"/>
                  <a:gd name="T8" fmla="*/ 8993 w 11"/>
                  <a:gd name="T9" fmla="*/ 0 h 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1" h="9">
                    <a:moveTo>
                      <a:pt x="9" y="0"/>
                    </a:moveTo>
                    <a:cubicBezTo>
                      <a:pt x="6" y="0"/>
                      <a:pt x="2" y="0"/>
                      <a:pt x="1" y="2"/>
                    </a:cubicBezTo>
                    <a:cubicBezTo>
                      <a:pt x="1" y="4"/>
                      <a:pt x="0" y="6"/>
                      <a:pt x="2" y="7"/>
                    </a:cubicBezTo>
                    <a:cubicBezTo>
                      <a:pt x="4" y="9"/>
                      <a:pt x="6" y="8"/>
                      <a:pt x="8" y="6"/>
                    </a:cubicBezTo>
                    <a:cubicBezTo>
                      <a:pt x="11" y="5"/>
                      <a:pt x="8" y="3"/>
                      <a:pt x="9" y="0"/>
                    </a:cubicBezTo>
                    <a:close/>
                  </a:path>
                </a:pathLst>
              </a:custGeom>
              <a:noFill/>
              <a:ln w="9525" cap="sq">
                <a:solidFill>
                  <a:srgbClr val="B4B3B3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3953" name="Freeform 683"/>
              <p:cNvSpPr>
                <a:spLocks noChangeArrowheads="1"/>
              </p:cNvSpPr>
              <p:nvPr/>
            </p:nvSpPr>
            <p:spPr bwMode="auto">
              <a:xfrm>
                <a:off x="882" y="3266"/>
                <a:ext cx="9" cy="17"/>
              </a:xfrm>
              <a:custGeom>
                <a:avLst/>
                <a:gdLst>
                  <a:gd name="T0" fmla="*/ 7098 w 7"/>
                  <a:gd name="T1" fmla="*/ 15235 h 10"/>
                  <a:gd name="T2" fmla="*/ 5138 w 7"/>
                  <a:gd name="T3" fmla="*/ 0 h 10"/>
                  <a:gd name="T4" fmla="*/ 1749 w 7"/>
                  <a:gd name="T5" fmla="*/ 0 h 10"/>
                  <a:gd name="T6" fmla="*/ 1749 w 7"/>
                  <a:gd name="T7" fmla="*/ 69166 h 10"/>
                  <a:gd name="T8" fmla="*/ 5138 w 7"/>
                  <a:gd name="T9" fmla="*/ 74851 h 10"/>
                  <a:gd name="T10" fmla="*/ 7098 w 7"/>
                  <a:gd name="T11" fmla="*/ 15235 h 1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7" h="10">
                    <a:moveTo>
                      <a:pt x="4" y="2"/>
                    </a:moveTo>
                    <a:cubicBezTo>
                      <a:pt x="4" y="1"/>
                      <a:pt x="4" y="0"/>
                      <a:pt x="3" y="0"/>
                    </a:cubicBezTo>
                    <a:cubicBezTo>
                      <a:pt x="2" y="0"/>
                      <a:pt x="2" y="0"/>
                      <a:pt x="1" y="0"/>
                    </a:cubicBezTo>
                    <a:cubicBezTo>
                      <a:pt x="0" y="3"/>
                      <a:pt x="1" y="6"/>
                      <a:pt x="1" y="8"/>
                    </a:cubicBezTo>
                    <a:cubicBezTo>
                      <a:pt x="1" y="9"/>
                      <a:pt x="2" y="10"/>
                      <a:pt x="3" y="9"/>
                    </a:cubicBezTo>
                    <a:cubicBezTo>
                      <a:pt x="7" y="8"/>
                      <a:pt x="7" y="4"/>
                      <a:pt x="4" y="2"/>
                    </a:cubicBezTo>
                    <a:close/>
                  </a:path>
                </a:pathLst>
              </a:custGeom>
              <a:solidFill>
                <a:srgbClr val="F0DE2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3954" name="Freeform 684"/>
              <p:cNvSpPr>
                <a:spLocks noChangeArrowheads="1"/>
              </p:cNvSpPr>
              <p:nvPr/>
            </p:nvSpPr>
            <p:spPr bwMode="auto">
              <a:xfrm>
                <a:off x="882" y="3266"/>
                <a:ext cx="9" cy="17"/>
              </a:xfrm>
              <a:custGeom>
                <a:avLst/>
                <a:gdLst>
                  <a:gd name="T0" fmla="*/ 7098 w 7"/>
                  <a:gd name="T1" fmla="*/ 15235 h 10"/>
                  <a:gd name="T2" fmla="*/ 5138 w 7"/>
                  <a:gd name="T3" fmla="*/ 0 h 10"/>
                  <a:gd name="T4" fmla="*/ 1749 w 7"/>
                  <a:gd name="T5" fmla="*/ 0 h 10"/>
                  <a:gd name="T6" fmla="*/ 1749 w 7"/>
                  <a:gd name="T7" fmla="*/ 69166 h 10"/>
                  <a:gd name="T8" fmla="*/ 5138 w 7"/>
                  <a:gd name="T9" fmla="*/ 74851 h 10"/>
                  <a:gd name="T10" fmla="*/ 7098 w 7"/>
                  <a:gd name="T11" fmla="*/ 15235 h 1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7" h="10">
                    <a:moveTo>
                      <a:pt x="4" y="2"/>
                    </a:moveTo>
                    <a:cubicBezTo>
                      <a:pt x="4" y="1"/>
                      <a:pt x="4" y="0"/>
                      <a:pt x="3" y="0"/>
                    </a:cubicBezTo>
                    <a:cubicBezTo>
                      <a:pt x="2" y="0"/>
                      <a:pt x="2" y="0"/>
                      <a:pt x="1" y="0"/>
                    </a:cubicBezTo>
                    <a:cubicBezTo>
                      <a:pt x="0" y="3"/>
                      <a:pt x="1" y="6"/>
                      <a:pt x="1" y="8"/>
                    </a:cubicBezTo>
                    <a:cubicBezTo>
                      <a:pt x="1" y="9"/>
                      <a:pt x="2" y="10"/>
                      <a:pt x="3" y="9"/>
                    </a:cubicBezTo>
                    <a:cubicBezTo>
                      <a:pt x="7" y="8"/>
                      <a:pt x="7" y="4"/>
                      <a:pt x="4" y="2"/>
                    </a:cubicBezTo>
                    <a:close/>
                  </a:path>
                </a:pathLst>
              </a:custGeom>
              <a:noFill/>
              <a:ln w="9525" cap="sq">
                <a:solidFill>
                  <a:srgbClr val="B4B3B3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3955" name="Freeform 685"/>
              <p:cNvSpPr>
                <a:spLocks noChangeArrowheads="1"/>
              </p:cNvSpPr>
              <p:nvPr/>
            </p:nvSpPr>
            <p:spPr bwMode="auto">
              <a:xfrm>
                <a:off x="869" y="3279"/>
                <a:ext cx="13" cy="13"/>
              </a:xfrm>
              <a:custGeom>
                <a:avLst/>
                <a:gdLst>
                  <a:gd name="T0" fmla="*/ 8804 w 10"/>
                  <a:gd name="T1" fmla="*/ 7072 h 8"/>
                  <a:gd name="T2" fmla="*/ 1791 w 10"/>
                  <a:gd name="T3" fmla="*/ 23164 h 8"/>
                  <a:gd name="T4" fmla="*/ 8804 w 10"/>
                  <a:gd name="T5" fmla="*/ 25904 h 8"/>
                  <a:gd name="T6" fmla="*/ 14967 w 10"/>
                  <a:gd name="T7" fmla="*/ 18675 h 8"/>
                  <a:gd name="T8" fmla="*/ 8804 w 10"/>
                  <a:gd name="T9" fmla="*/ 7072 h 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0" h="8">
                    <a:moveTo>
                      <a:pt x="5" y="2"/>
                    </a:moveTo>
                    <a:cubicBezTo>
                      <a:pt x="2" y="0"/>
                      <a:pt x="0" y="4"/>
                      <a:pt x="1" y="6"/>
                    </a:cubicBezTo>
                    <a:cubicBezTo>
                      <a:pt x="1" y="7"/>
                      <a:pt x="3" y="8"/>
                      <a:pt x="5" y="7"/>
                    </a:cubicBezTo>
                    <a:cubicBezTo>
                      <a:pt x="6" y="7"/>
                      <a:pt x="8" y="6"/>
                      <a:pt x="9" y="5"/>
                    </a:cubicBezTo>
                    <a:cubicBezTo>
                      <a:pt x="10" y="3"/>
                      <a:pt x="7" y="3"/>
                      <a:pt x="5" y="2"/>
                    </a:cubicBezTo>
                    <a:close/>
                  </a:path>
                </a:pathLst>
              </a:custGeom>
              <a:solidFill>
                <a:srgbClr val="F0DE2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3956" name="Freeform 686"/>
              <p:cNvSpPr>
                <a:spLocks noChangeArrowheads="1"/>
              </p:cNvSpPr>
              <p:nvPr/>
            </p:nvSpPr>
            <p:spPr bwMode="auto">
              <a:xfrm>
                <a:off x="869" y="3279"/>
                <a:ext cx="13" cy="13"/>
              </a:xfrm>
              <a:custGeom>
                <a:avLst/>
                <a:gdLst>
                  <a:gd name="T0" fmla="*/ 8804 w 10"/>
                  <a:gd name="T1" fmla="*/ 7072 h 8"/>
                  <a:gd name="T2" fmla="*/ 1791 w 10"/>
                  <a:gd name="T3" fmla="*/ 23164 h 8"/>
                  <a:gd name="T4" fmla="*/ 8804 w 10"/>
                  <a:gd name="T5" fmla="*/ 25904 h 8"/>
                  <a:gd name="T6" fmla="*/ 14967 w 10"/>
                  <a:gd name="T7" fmla="*/ 18675 h 8"/>
                  <a:gd name="T8" fmla="*/ 8804 w 10"/>
                  <a:gd name="T9" fmla="*/ 7072 h 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0" h="8">
                    <a:moveTo>
                      <a:pt x="5" y="2"/>
                    </a:moveTo>
                    <a:cubicBezTo>
                      <a:pt x="2" y="0"/>
                      <a:pt x="0" y="4"/>
                      <a:pt x="1" y="6"/>
                    </a:cubicBezTo>
                    <a:cubicBezTo>
                      <a:pt x="1" y="7"/>
                      <a:pt x="3" y="8"/>
                      <a:pt x="5" y="7"/>
                    </a:cubicBezTo>
                    <a:cubicBezTo>
                      <a:pt x="6" y="7"/>
                      <a:pt x="8" y="6"/>
                      <a:pt x="9" y="5"/>
                    </a:cubicBezTo>
                    <a:cubicBezTo>
                      <a:pt x="10" y="3"/>
                      <a:pt x="7" y="3"/>
                      <a:pt x="5" y="2"/>
                    </a:cubicBezTo>
                    <a:close/>
                  </a:path>
                </a:pathLst>
              </a:custGeom>
              <a:noFill/>
              <a:ln w="9525" cap="sq">
                <a:solidFill>
                  <a:srgbClr val="B4B3B3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3957" name="Freeform 687"/>
              <p:cNvSpPr>
                <a:spLocks noChangeArrowheads="1"/>
              </p:cNvSpPr>
              <p:nvPr/>
            </p:nvSpPr>
            <p:spPr bwMode="auto">
              <a:xfrm>
                <a:off x="878" y="3291"/>
                <a:ext cx="11" cy="15"/>
              </a:xfrm>
              <a:custGeom>
                <a:avLst/>
                <a:gdLst>
                  <a:gd name="T0" fmla="*/ 4428 w 9"/>
                  <a:gd name="T1" fmla="*/ 0 h 9"/>
                  <a:gd name="T2" fmla="*/ 956 w 9"/>
                  <a:gd name="T3" fmla="*/ 28458 h 9"/>
                  <a:gd name="T4" fmla="*/ 8358 w 9"/>
                  <a:gd name="T5" fmla="*/ 53758 h 9"/>
                  <a:gd name="T6" fmla="*/ 3933 w 9"/>
                  <a:gd name="T7" fmla="*/ 28458 h 9"/>
                  <a:gd name="T8" fmla="*/ 3933 w 9"/>
                  <a:gd name="T9" fmla="*/ 10245 h 9"/>
                  <a:gd name="T10" fmla="*/ 4428 w 9"/>
                  <a:gd name="T11" fmla="*/ 0 h 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9" h="9">
                    <a:moveTo>
                      <a:pt x="5" y="0"/>
                    </a:moveTo>
                    <a:cubicBezTo>
                      <a:pt x="5" y="3"/>
                      <a:pt x="0" y="2"/>
                      <a:pt x="1" y="5"/>
                    </a:cubicBezTo>
                    <a:cubicBezTo>
                      <a:pt x="2" y="7"/>
                      <a:pt x="5" y="9"/>
                      <a:pt x="9" y="9"/>
                    </a:cubicBezTo>
                    <a:cubicBezTo>
                      <a:pt x="9" y="7"/>
                      <a:pt x="6" y="6"/>
                      <a:pt x="4" y="5"/>
                    </a:cubicBezTo>
                    <a:cubicBezTo>
                      <a:pt x="4" y="4"/>
                      <a:pt x="4" y="3"/>
                      <a:pt x="4" y="2"/>
                    </a:cubicBez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F0DE2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3958" name="Freeform 688"/>
              <p:cNvSpPr>
                <a:spLocks noChangeArrowheads="1"/>
              </p:cNvSpPr>
              <p:nvPr/>
            </p:nvSpPr>
            <p:spPr bwMode="auto">
              <a:xfrm>
                <a:off x="878" y="3291"/>
                <a:ext cx="11" cy="15"/>
              </a:xfrm>
              <a:custGeom>
                <a:avLst/>
                <a:gdLst>
                  <a:gd name="T0" fmla="*/ 4428 w 9"/>
                  <a:gd name="T1" fmla="*/ 0 h 9"/>
                  <a:gd name="T2" fmla="*/ 956 w 9"/>
                  <a:gd name="T3" fmla="*/ 28458 h 9"/>
                  <a:gd name="T4" fmla="*/ 8358 w 9"/>
                  <a:gd name="T5" fmla="*/ 53758 h 9"/>
                  <a:gd name="T6" fmla="*/ 3933 w 9"/>
                  <a:gd name="T7" fmla="*/ 28458 h 9"/>
                  <a:gd name="T8" fmla="*/ 3933 w 9"/>
                  <a:gd name="T9" fmla="*/ 10245 h 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9" h="9">
                    <a:moveTo>
                      <a:pt x="5" y="0"/>
                    </a:moveTo>
                    <a:cubicBezTo>
                      <a:pt x="5" y="3"/>
                      <a:pt x="0" y="2"/>
                      <a:pt x="1" y="5"/>
                    </a:cubicBezTo>
                    <a:cubicBezTo>
                      <a:pt x="2" y="7"/>
                      <a:pt x="5" y="9"/>
                      <a:pt x="9" y="9"/>
                    </a:cubicBezTo>
                    <a:cubicBezTo>
                      <a:pt x="9" y="7"/>
                      <a:pt x="6" y="6"/>
                      <a:pt x="4" y="5"/>
                    </a:cubicBezTo>
                    <a:cubicBezTo>
                      <a:pt x="4" y="4"/>
                      <a:pt x="4" y="3"/>
                      <a:pt x="4" y="2"/>
                    </a:cubicBezTo>
                  </a:path>
                </a:pathLst>
              </a:custGeom>
              <a:noFill/>
              <a:ln w="9525" cap="sq">
                <a:solidFill>
                  <a:srgbClr val="B4B3B3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3959" name="Freeform 689"/>
              <p:cNvSpPr>
                <a:spLocks noChangeArrowheads="1"/>
              </p:cNvSpPr>
              <p:nvPr/>
            </p:nvSpPr>
            <p:spPr bwMode="auto">
              <a:xfrm>
                <a:off x="865" y="3293"/>
                <a:ext cx="9" cy="9"/>
              </a:xfrm>
              <a:custGeom>
                <a:avLst/>
                <a:gdLst>
                  <a:gd name="T0" fmla="*/ 7098 w 7"/>
                  <a:gd name="T1" fmla="*/ 5448 h 6"/>
                  <a:gd name="T2" fmla="*/ 1749 w 7"/>
                  <a:gd name="T3" fmla="*/ 0 h 6"/>
                  <a:gd name="T4" fmla="*/ 0 w 7"/>
                  <a:gd name="T5" fmla="*/ 3279 h 6"/>
                  <a:gd name="T6" fmla="*/ 0 w 7"/>
                  <a:gd name="T7" fmla="*/ 9084 h 6"/>
                  <a:gd name="T8" fmla="*/ 9834 w 7"/>
                  <a:gd name="T9" fmla="*/ 19088 h 6"/>
                  <a:gd name="T10" fmla="*/ 8806 w 7"/>
                  <a:gd name="T11" fmla="*/ 9084 h 6"/>
                  <a:gd name="T12" fmla="*/ 7098 w 7"/>
                  <a:gd name="T13" fmla="*/ 5448 h 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7" h="6">
                    <a:moveTo>
                      <a:pt x="4" y="2"/>
                    </a:moveTo>
                    <a:cubicBezTo>
                      <a:pt x="4" y="1"/>
                      <a:pt x="1" y="2"/>
                      <a:pt x="1" y="0"/>
                    </a:cubicBezTo>
                    <a:cubicBezTo>
                      <a:pt x="1" y="1"/>
                      <a:pt x="0" y="1"/>
                      <a:pt x="0" y="1"/>
                    </a:cubicBezTo>
                    <a:cubicBezTo>
                      <a:pt x="0" y="1"/>
                      <a:pt x="0" y="3"/>
                      <a:pt x="0" y="3"/>
                    </a:cubicBezTo>
                    <a:cubicBezTo>
                      <a:pt x="2" y="4"/>
                      <a:pt x="3" y="6"/>
                      <a:pt x="6" y="6"/>
                    </a:cubicBezTo>
                    <a:cubicBezTo>
                      <a:pt x="7" y="6"/>
                      <a:pt x="6" y="4"/>
                      <a:pt x="5" y="3"/>
                    </a:cubicBezTo>
                    <a:lnTo>
                      <a:pt x="4" y="2"/>
                    </a:lnTo>
                    <a:close/>
                  </a:path>
                </a:pathLst>
              </a:custGeom>
              <a:solidFill>
                <a:srgbClr val="F0DE2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3960" name="Freeform 690"/>
              <p:cNvSpPr>
                <a:spLocks noChangeArrowheads="1"/>
              </p:cNvSpPr>
              <p:nvPr/>
            </p:nvSpPr>
            <p:spPr bwMode="auto">
              <a:xfrm>
                <a:off x="865" y="3293"/>
                <a:ext cx="9" cy="9"/>
              </a:xfrm>
              <a:custGeom>
                <a:avLst/>
                <a:gdLst>
                  <a:gd name="T0" fmla="*/ 7098 w 7"/>
                  <a:gd name="T1" fmla="*/ 5448 h 6"/>
                  <a:gd name="T2" fmla="*/ 1749 w 7"/>
                  <a:gd name="T3" fmla="*/ 0 h 6"/>
                  <a:gd name="T4" fmla="*/ 0 w 7"/>
                  <a:gd name="T5" fmla="*/ 3279 h 6"/>
                  <a:gd name="T6" fmla="*/ 0 w 7"/>
                  <a:gd name="T7" fmla="*/ 9084 h 6"/>
                  <a:gd name="T8" fmla="*/ 9834 w 7"/>
                  <a:gd name="T9" fmla="*/ 19088 h 6"/>
                  <a:gd name="T10" fmla="*/ 8806 w 7"/>
                  <a:gd name="T11" fmla="*/ 9084 h 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7" h="6">
                    <a:moveTo>
                      <a:pt x="4" y="2"/>
                    </a:moveTo>
                    <a:cubicBezTo>
                      <a:pt x="4" y="1"/>
                      <a:pt x="1" y="2"/>
                      <a:pt x="1" y="0"/>
                    </a:cubicBezTo>
                    <a:cubicBezTo>
                      <a:pt x="1" y="1"/>
                      <a:pt x="0" y="1"/>
                      <a:pt x="0" y="1"/>
                    </a:cubicBezTo>
                    <a:cubicBezTo>
                      <a:pt x="0" y="1"/>
                      <a:pt x="0" y="3"/>
                      <a:pt x="0" y="3"/>
                    </a:cubicBezTo>
                    <a:cubicBezTo>
                      <a:pt x="2" y="4"/>
                      <a:pt x="3" y="6"/>
                      <a:pt x="6" y="6"/>
                    </a:cubicBezTo>
                    <a:cubicBezTo>
                      <a:pt x="7" y="6"/>
                      <a:pt x="6" y="4"/>
                      <a:pt x="5" y="3"/>
                    </a:cubicBezTo>
                  </a:path>
                </a:pathLst>
              </a:custGeom>
              <a:noFill/>
              <a:ln w="9525" cap="sq">
                <a:solidFill>
                  <a:srgbClr val="B4B3B3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3961" name="Freeform 691"/>
              <p:cNvSpPr>
                <a:spLocks noChangeArrowheads="1"/>
              </p:cNvSpPr>
              <p:nvPr/>
            </p:nvSpPr>
            <p:spPr bwMode="auto">
              <a:xfrm>
                <a:off x="868" y="3309"/>
                <a:ext cx="13" cy="7"/>
              </a:xfrm>
              <a:custGeom>
                <a:avLst/>
                <a:gdLst>
                  <a:gd name="T0" fmla="*/ 14967 w 10"/>
                  <a:gd name="T1" fmla="*/ 1662 h 5"/>
                  <a:gd name="T2" fmla="*/ 5181 w 10"/>
                  <a:gd name="T3" fmla="*/ 5274 h 5"/>
                  <a:gd name="T4" fmla="*/ 14967 w 10"/>
                  <a:gd name="T5" fmla="*/ 6819 h 5"/>
                  <a:gd name="T6" fmla="*/ 14967 w 10"/>
                  <a:gd name="T7" fmla="*/ 1662 h 5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0" h="5">
                    <a:moveTo>
                      <a:pt x="9" y="1"/>
                    </a:moveTo>
                    <a:cubicBezTo>
                      <a:pt x="6" y="0"/>
                      <a:pt x="0" y="0"/>
                      <a:pt x="3" y="4"/>
                    </a:cubicBezTo>
                    <a:cubicBezTo>
                      <a:pt x="3" y="5"/>
                      <a:pt x="7" y="5"/>
                      <a:pt x="9" y="5"/>
                    </a:cubicBezTo>
                    <a:cubicBezTo>
                      <a:pt x="9" y="4"/>
                      <a:pt x="10" y="2"/>
                      <a:pt x="9" y="1"/>
                    </a:cubicBezTo>
                    <a:close/>
                  </a:path>
                </a:pathLst>
              </a:custGeom>
              <a:solidFill>
                <a:srgbClr val="F0DE2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3962" name="Freeform 692"/>
              <p:cNvSpPr>
                <a:spLocks noChangeArrowheads="1"/>
              </p:cNvSpPr>
              <p:nvPr/>
            </p:nvSpPr>
            <p:spPr bwMode="auto">
              <a:xfrm>
                <a:off x="868" y="3309"/>
                <a:ext cx="13" cy="7"/>
              </a:xfrm>
              <a:custGeom>
                <a:avLst/>
                <a:gdLst>
                  <a:gd name="T0" fmla="*/ 14967 w 10"/>
                  <a:gd name="T1" fmla="*/ 1662 h 5"/>
                  <a:gd name="T2" fmla="*/ 5181 w 10"/>
                  <a:gd name="T3" fmla="*/ 5274 h 5"/>
                  <a:gd name="T4" fmla="*/ 14967 w 10"/>
                  <a:gd name="T5" fmla="*/ 6819 h 5"/>
                  <a:gd name="T6" fmla="*/ 14967 w 10"/>
                  <a:gd name="T7" fmla="*/ 1662 h 5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0" h="5">
                    <a:moveTo>
                      <a:pt x="9" y="1"/>
                    </a:moveTo>
                    <a:cubicBezTo>
                      <a:pt x="6" y="0"/>
                      <a:pt x="0" y="0"/>
                      <a:pt x="3" y="4"/>
                    </a:cubicBezTo>
                    <a:cubicBezTo>
                      <a:pt x="3" y="5"/>
                      <a:pt x="7" y="5"/>
                      <a:pt x="9" y="5"/>
                    </a:cubicBezTo>
                    <a:cubicBezTo>
                      <a:pt x="9" y="4"/>
                      <a:pt x="10" y="2"/>
                      <a:pt x="9" y="1"/>
                    </a:cubicBezTo>
                    <a:close/>
                  </a:path>
                </a:pathLst>
              </a:custGeom>
              <a:noFill/>
              <a:ln w="9525" cap="sq">
                <a:solidFill>
                  <a:srgbClr val="B4B3B3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3963" name="Freeform 693"/>
              <p:cNvSpPr>
                <a:spLocks noChangeArrowheads="1"/>
              </p:cNvSpPr>
              <p:nvPr/>
            </p:nvSpPr>
            <p:spPr bwMode="auto">
              <a:xfrm>
                <a:off x="1010" y="3107"/>
                <a:ext cx="15" cy="14"/>
              </a:xfrm>
              <a:custGeom>
                <a:avLst/>
                <a:gdLst>
                  <a:gd name="T0" fmla="*/ 4101 w 12"/>
                  <a:gd name="T1" fmla="*/ 30828 h 8"/>
                  <a:gd name="T2" fmla="*/ 3116 w 12"/>
                  <a:gd name="T3" fmla="*/ 17616 h 8"/>
                  <a:gd name="T4" fmla="*/ 4939 w 12"/>
                  <a:gd name="T5" fmla="*/ 94411 h 8"/>
                  <a:gd name="T6" fmla="*/ 4101 w 12"/>
                  <a:gd name="T7" fmla="*/ 30828 h 8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2" h="8">
                    <a:moveTo>
                      <a:pt x="7" y="2"/>
                    </a:moveTo>
                    <a:cubicBezTo>
                      <a:pt x="6" y="2"/>
                      <a:pt x="6" y="0"/>
                      <a:pt x="5" y="1"/>
                    </a:cubicBezTo>
                    <a:cubicBezTo>
                      <a:pt x="0" y="3"/>
                      <a:pt x="6" y="7"/>
                      <a:pt x="8" y="7"/>
                    </a:cubicBezTo>
                    <a:cubicBezTo>
                      <a:pt x="12" y="8"/>
                      <a:pt x="10" y="4"/>
                      <a:pt x="7" y="2"/>
                    </a:cubicBezTo>
                    <a:close/>
                  </a:path>
                </a:pathLst>
              </a:custGeom>
              <a:solidFill>
                <a:srgbClr val="F0DE2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3964" name="Freeform 694"/>
              <p:cNvSpPr>
                <a:spLocks noChangeArrowheads="1"/>
              </p:cNvSpPr>
              <p:nvPr/>
            </p:nvSpPr>
            <p:spPr bwMode="auto">
              <a:xfrm>
                <a:off x="1010" y="3107"/>
                <a:ext cx="15" cy="14"/>
              </a:xfrm>
              <a:custGeom>
                <a:avLst/>
                <a:gdLst>
                  <a:gd name="T0" fmla="*/ 4101 w 12"/>
                  <a:gd name="T1" fmla="*/ 30828 h 8"/>
                  <a:gd name="T2" fmla="*/ 3116 w 12"/>
                  <a:gd name="T3" fmla="*/ 17616 h 8"/>
                  <a:gd name="T4" fmla="*/ 4939 w 12"/>
                  <a:gd name="T5" fmla="*/ 94411 h 8"/>
                  <a:gd name="T6" fmla="*/ 4101 w 12"/>
                  <a:gd name="T7" fmla="*/ 30828 h 8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2" h="8">
                    <a:moveTo>
                      <a:pt x="7" y="2"/>
                    </a:moveTo>
                    <a:cubicBezTo>
                      <a:pt x="6" y="2"/>
                      <a:pt x="6" y="0"/>
                      <a:pt x="5" y="1"/>
                    </a:cubicBezTo>
                    <a:cubicBezTo>
                      <a:pt x="0" y="3"/>
                      <a:pt x="6" y="7"/>
                      <a:pt x="8" y="7"/>
                    </a:cubicBezTo>
                    <a:cubicBezTo>
                      <a:pt x="12" y="8"/>
                      <a:pt x="10" y="4"/>
                      <a:pt x="7" y="2"/>
                    </a:cubicBezTo>
                    <a:close/>
                  </a:path>
                </a:pathLst>
              </a:custGeom>
              <a:noFill/>
              <a:ln w="9525" cap="sq">
                <a:solidFill>
                  <a:srgbClr val="B4B3B3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3965" name="Freeform 695"/>
              <p:cNvSpPr>
                <a:spLocks noChangeArrowheads="1"/>
              </p:cNvSpPr>
              <p:nvPr/>
            </p:nvSpPr>
            <p:spPr bwMode="auto">
              <a:xfrm>
                <a:off x="999" y="3101"/>
                <a:ext cx="11" cy="10"/>
              </a:xfrm>
              <a:custGeom>
                <a:avLst/>
                <a:gdLst>
                  <a:gd name="T0" fmla="*/ 2220 w 9"/>
                  <a:gd name="T1" fmla="*/ 0 h 7"/>
                  <a:gd name="T2" fmla="*/ 917 w 9"/>
                  <a:gd name="T3" fmla="*/ 2539 h 7"/>
                  <a:gd name="T4" fmla="*/ 2501 w 9"/>
                  <a:gd name="T5" fmla="*/ 6986 h 7"/>
                  <a:gd name="T6" fmla="*/ 2220 w 9"/>
                  <a:gd name="T7" fmla="*/ 0 h 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9" h="7">
                    <a:moveTo>
                      <a:pt x="5" y="0"/>
                    </a:moveTo>
                    <a:cubicBezTo>
                      <a:pt x="4" y="0"/>
                      <a:pt x="2" y="2"/>
                      <a:pt x="2" y="2"/>
                    </a:cubicBezTo>
                    <a:cubicBezTo>
                      <a:pt x="0" y="4"/>
                      <a:pt x="3" y="7"/>
                      <a:pt x="6" y="6"/>
                    </a:cubicBezTo>
                    <a:cubicBezTo>
                      <a:pt x="8" y="4"/>
                      <a:pt x="9" y="1"/>
                      <a:pt x="5" y="0"/>
                    </a:cubicBezTo>
                    <a:close/>
                  </a:path>
                </a:pathLst>
              </a:custGeom>
              <a:solidFill>
                <a:srgbClr val="F0DE2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3966" name="Freeform 696"/>
              <p:cNvSpPr>
                <a:spLocks noChangeArrowheads="1"/>
              </p:cNvSpPr>
              <p:nvPr/>
            </p:nvSpPr>
            <p:spPr bwMode="auto">
              <a:xfrm>
                <a:off x="999" y="3101"/>
                <a:ext cx="11" cy="10"/>
              </a:xfrm>
              <a:custGeom>
                <a:avLst/>
                <a:gdLst>
                  <a:gd name="T0" fmla="*/ 2220 w 9"/>
                  <a:gd name="T1" fmla="*/ 0 h 7"/>
                  <a:gd name="T2" fmla="*/ 917 w 9"/>
                  <a:gd name="T3" fmla="*/ 2539 h 7"/>
                  <a:gd name="T4" fmla="*/ 2501 w 9"/>
                  <a:gd name="T5" fmla="*/ 6986 h 7"/>
                  <a:gd name="T6" fmla="*/ 2220 w 9"/>
                  <a:gd name="T7" fmla="*/ 0 h 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9" h="7">
                    <a:moveTo>
                      <a:pt x="5" y="0"/>
                    </a:moveTo>
                    <a:cubicBezTo>
                      <a:pt x="4" y="0"/>
                      <a:pt x="2" y="2"/>
                      <a:pt x="2" y="2"/>
                    </a:cubicBezTo>
                    <a:cubicBezTo>
                      <a:pt x="0" y="4"/>
                      <a:pt x="3" y="7"/>
                      <a:pt x="6" y="6"/>
                    </a:cubicBezTo>
                    <a:cubicBezTo>
                      <a:pt x="8" y="4"/>
                      <a:pt x="9" y="1"/>
                      <a:pt x="5" y="0"/>
                    </a:cubicBezTo>
                    <a:close/>
                  </a:path>
                </a:pathLst>
              </a:custGeom>
              <a:noFill/>
              <a:ln w="9525" cap="sq">
                <a:solidFill>
                  <a:srgbClr val="B4B3B3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3967" name="Freeform 697"/>
              <p:cNvSpPr>
                <a:spLocks noChangeArrowheads="1"/>
              </p:cNvSpPr>
              <p:nvPr/>
            </p:nvSpPr>
            <p:spPr bwMode="auto">
              <a:xfrm>
                <a:off x="1002" y="3116"/>
                <a:ext cx="9" cy="12"/>
              </a:xfrm>
              <a:custGeom>
                <a:avLst/>
                <a:gdLst>
                  <a:gd name="T0" fmla="*/ 8806 w 7"/>
                  <a:gd name="T1" fmla="*/ 2691 h 8"/>
                  <a:gd name="T2" fmla="*/ 0 w 7"/>
                  <a:gd name="T3" fmla="*/ 4374 h 8"/>
                  <a:gd name="T4" fmla="*/ 7098 w 7"/>
                  <a:gd name="T5" fmla="*/ 16037 h 8"/>
                  <a:gd name="T6" fmla="*/ 9834 w 7"/>
                  <a:gd name="T7" fmla="*/ 4374 h 8"/>
                  <a:gd name="T8" fmla="*/ 8806 w 7"/>
                  <a:gd name="T9" fmla="*/ 2691 h 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7" h="8">
                    <a:moveTo>
                      <a:pt x="5" y="1"/>
                    </a:moveTo>
                    <a:cubicBezTo>
                      <a:pt x="3" y="1"/>
                      <a:pt x="0" y="0"/>
                      <a:pt x="0" y="2"/>
                    </a:cubicBezTo>
                    <a:cubicBezTo>
                      <a:pt x="0" y="4"/>
                      <a:pt x="1" y="8"/>
                      <a:pt x="4" y="7"/>
                    </a:cubicBezTo>
                    <a:cubicBezTo>
                      <a:pt x="6" y="6"/>
                      <a:pt x="7" y="4"/>
                      <a:pt x="6" y="2"/>
                    </a:cubicBezTo>
                    <a:lnTo>
                      <a:pt x="5" y="1"/>
                    </a:lnTo>
                    <a:close/>
                  </a:path>
                </a:pathLst>
              </a:custGeom>
              <a:solidFill>
                <a:srgbClr val="F0DE2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3968" name="Freeform 698"/>
              <p:cNvSpPr>
                <a:spLocks noChangeArrowheads="1"/>
              </p:cNvSpPr>
              <p:nvPr/>
            </p:nvSpPr>
            <p:spPr bwMode="auto">
              <a:xfrm>
                <a:off x="1002" y="3116"/>
                <a:ext cx="9" cy="12"/>
              </a:xfrm>
              <a:custGeom>
                <a:avLst/>
                <a:gdLst>
                  <a:gd name="T0" fmla="*/ 8806 w 7"/>
                  <a:gd name="T1" fmla="*/ 2691 h 8"/>
                  <a:gd name="T2" fmla="*/ 0 w 7"/>
                  <a:gd name="T3" fmla="*/ 4374 h 8"/>
                  <a:gd name="T4" fmla="*/ 7098 w 7"/>
                  <a:gd name="T5" fmla="*/ 16037 h 8"/>
                  <a:gd name="T6" fmla="*/ 9834 w 7"/>
                  <a:gd name="T7" fmla="*/ 4374 h 8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7" h="8">
                    <a:moveTo>
                      <a:pt x="5" y="1"/>
                    </a:moveTo>
                    <a:cubicBezTo>
                      <a:pt x="3" y="1"/>
                      <a:pt x="0" y="0"/>
                      <a:pt x="0" y="2"/>
                    </a:cubicBezTo>
                    <a:cubicBezTo>
                      <a:pt x="0" y="4"/>
                      <a:pt x="1" y="8"/>
                      <a:pt x="4" y="7"/>
                    </a:cubicBezTo>
                    <a:cubicBezTo>
                      <a:pt x="6" y="6"/>
                      <a:pt x="7" y="4"/>
                      <a:pt x="6" y="2"/>
                    </a:cubicBezTo>
                  </a:path>
                </a:pathLst>
              </a:custGeom>
              <a:noFill/>
              <a:ln w="9525" cap="sq">
                <a:solidFill>
                  <a:srgbClr val="B4B3B3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3969" name="Freeform 699"/>
              <p:cNvSpPr>
                <a:spLocks noChangeArrowheads="1"/>
              </p:cNvSpPr>
              <p:nvPr/>
            </p:nvSpPr>
            <p:spPr bwMode="auto">
              <a:xfrm>
                <a:off x="1053" y="3168"/>
                <a:ext cx="14" cy="17"/>
              </a:xfrm>
              <a:custGeom>
                <a:avLst/>
                <a:gdLst>
                  <a:gd name="T0" fmla="*/ 4598 w 11"/>
                  <a:gd name="T1" fmla="*/ 0 h 10"/>
                  <a:gd name="T2" fmla="*/ 1050 w 11"/>
                  <a:gd name="T3" fmla="*/ 15235 h 10"/>
                  <a:gd name="T4" fmla="*/ 8993 w 11"/>
                  <a:gd name="T5" fmla="*/ 57622 h 10"/>
                  <a:gd name="T6" fmla="*/ 4598 w 11"/>
                  <a:gd name="T7" fmla="*/ 8962 h 10"/>
                  <a:gd name="T8" fmla="*/ 4598 w 11"/>
                  <a:gd name="T9" fmla="*/ 0 h 1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1" h="10">
                    <a:moveTo>
                      <a:pt x="5" y="0"/>
                    </a:moveTo>
                    <a:cubicBezTo>
                      <a:pt x="3" y="0"/>
                      <a:pt x="1" y="1"/>
                      <a:pt x="1" y="2"/>
                    </a:cubicBezTo>
                    <a:cubicBezTo>
                      <a:pt x="0" y="6"/>
                      <a:pt x="5" y="10"/>
                      <a:pt x="9" y="7"/>
                    </a:cubicBezTo>
                    <a:cubicBezTo>
                      <a:pt x="11" y="5"/>
                      <a:pt x="7" y="2"/>
                      <a:pt x="5" y="1"/>
                    </a:cubicBez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F0DE2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3970" name="Freeform 700"/>
              <p:cNvSpPr>
                <a:spLocks noChangeArrowheads="1"/>
              </p:cNvSpPr>
              <p:nvPr/>
            </p:nvSpPr>
            <p:spPr bwMode="auto">
              <a:xfrm>
                <a:off x="1053" y="3168"/>
                <a:ext cx="14" cy="17"/>
              </a:xfrm>
              <a:custGeom>
                <a:avLst/>
                <a:gdLst>
                  <a:gd name="T0" fmla="*/ 4598 w 11"/>
                  <a:gd name="T1" fmla="*/ 0 h 10"/>
                  <a:gd name="T2" fmla="*/ 1050 w 11"/>
                  <a:gd name="T3" fmla="*/ 15235 h 10"/>
                  <a:gd name="T4" fmla="*/ 8993 w 11"/>
                  <a:gd name="T5" fmla="*/ 57622 h 10"/>
                  <a:gd name="T6" fmla="*/ 4598 w 11"/>
                  <a:gd name="T7" fmla="*/ 8962 h 1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1" h="10">
                    <a:moveTo>
                      <a:pt x="5" y="0"/>
                    </a:moveTo>
                    <a:cubicBezTo>
                      <a:pt x="3" y="0"/>
                      <a:pt x="1" y="1"/>
                      <a:pt x="1" y="2"/>
                    </a:cubicBezTo>
                    <a:cubicBezTo>
                      <a:pt x="0" y="6"/>
                      <a:pt x="5" y="10"/>
                      <a:pt x="9" y="7"/>
                    </a:cubicBezTo>
                    <a:cubicBezTo>
                      <a:pt x="11" y="5"/>
                      <a:pt x="7" y="2"/>
                      <a:pt x="5" y="1"/>
                    </a:cubicBezTo>
                  </a:path>
                </a:pathLst>
              </a:custGeom>
              <a:noFill/>
              <a:ln w="9525" cap="sq">
                <a:solidFill>
                  <a:srgbClr val="B4B3B3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3971" name="Freeform 701"/>
              <p:cNvSpPr>
                <a:spLocks noChangeArrowheads="1"/>
              </p:cNvSpPr>
              <p:nvPr/>
            </p:nvSpPr>
            <p:spPr bwMode="auto">
              <a:xfrm>
                <a:off x="1054" y="3187"/>
                <a:ext cx="13" cy="18"/>
              </a:xfrm>
              <a:custGeom>
                <a:avLst/>
                <a:gdLst>
                  <a:gd name="T0" fmla="*/ 13833 w 10"/>
                  <a:gd name="T1" fmla="*/ 4742 h 11"/>
                  <a:gd name="T2" fmla="*/ 1791 w 10"/>
                  <a:gd name="T3" fmla="*/ 28335 h 11"/>
                  <a:gd name="T4" fmla="*/ 8804 w 10"/>
                  <a:gd name="T5" fmla="*/ 42410 h 11"/>
                  <a:gd name="T6" fmla="*/ 13833 w 10"/>
                  <a:gd name="T7" fmla="*/ 4742 h 11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0" h="11">
                    <a:moveTo>
                      <a:pt x="8" y="1"/>
                    </a:moveTo>
                    <a:cubicBezTo>
                      <a:pt x="3" y="0"/>
                      <a:pt x="2" y="5"/>
                      <a:pt x="1" y="7"/>
                    </a:cubicBezTo>
                    <a:cubicBezTo>
                      <a:pt x="0" y="8"/>
                      <a:pt x="2" y="11"/>
                      <a:pt x="5" y="10"/>
                    </a:cubicBezTo>
                    <a:cubicBezTo>
                      <a:pt x="9" y="9"/>
                      <a:pt x="10" y="4"/>
                      <a:pt x="8" y="1"/>
                    </a:cubicBezTo>
                    <a:close/>
                  </a:path>
                </a:pathLst>
              </a:custGeom>
              <a:solidFill>
                <a:srgbClr val="F0DE2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3972" name="Freeform 702"/>
              <p:cNvSpPr>
                <a:spLocks noChangeArrowheads="1"/>
              </p:cNvSpPr>
              <p:nvPr/>
            </p:nvSpPr>
            <p:spPr bwMode="auto">
              <a:xfrm>
                <a:off x="1054" y="3187"/>
                <a:ext cx="13" cy="18"/>
              </a:xfrm>
              <a:custGeom>
                <a:avLst/>
                <a:gdLst>
                  <a:gd name="T0" fmla="*/ 13833 w 10"/>
                  <a:gd name="T1" fmla="*/ 4742 h 11"/>
                  <a:gd name="T2" fmla="*/ 1791 w 10"/>
                  <a:gd name="T3" fmla="*/ 28335 h 11"/>
                  <a:gd name="T4" fmla="*/ 8804 w 10"/>
                  <a:gd name="T5" fmla="*/ 42410 h 11"/>
                  <a:gd name="T6" fmla="*/ 13833 w 10"/>
                  <a:gd name="T7" fmla="*/ 4742 h 11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0" h="11">
                    <a:moveTo>
                      <a:pt x="8" y="1"/>
                    </a:moveTo>
                    <a:cubicBezTo>
                      <a:pt x="3" y="0"/>
                      <a:pt x="2" y="5"/>
                      <a:pt x="1" y="7"/>
                    </a:cubicBezTo>
                    <a:cubicBezTo>
                      <a:pt x="0" y="8"/>
                      <a:pt x="2" y="11"/>
                      <a:pt x="5" y="10"/>
                    </a:cubicBezTo>
                    <a:cubicBezTo>
                      <a:pt x="9" y="9"/>
                      <a:pt x="10" y="4"/>
                      <a:pt x="8" y="1"/>
                    </a:cubicBezTo>
                  </a:path>
                </a:pathLst>
              </a:custGeom>
              <a:noFill/>
              <a:ln w="9525" cap="sq">
                <a:solidFill>
                  <a:srgbClr val="B4B3B3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3973" name="Freeform 703"/>
              <p:cNvSpPr>
                <a:spLocks noChangeArrowheads="1"/>
              </p:cNvSpPr>
              <p:nvPr/>
            </p:nvSpPr>
            <p:spPr bwMode="auto">
              <a:xfrm>
                <a:off x="1050" y="3210"/>
                <a:ext cx="10" cy="18"/>
              </a:xfrm>
              <a:custGeom>
                <a:avLst/>
                <a:gdLst>
                  <a:gd name="T0" fmla="*/ 5369 w 8"/>
                  <a:gd name="T1" fmla="*/ 4742 h 11"/>
                  <a:gd name="T2" fmla="*/ 3306 w 8"/>
                  <a:gd name="T3" fmla="*/ 0 h 11"/>
                  <a:gd name="T4" fmla="*/ 1466 w 8"/>
                  <a:gd name="T5" fmla="*/ 34002 h 11"/>
                  <a:gd name="T6" fmla="*/ 6288 w 8"/>
                  <a:gd name="T7" fmla="*/ 7760 h 11"/>
                  <a:gd name="T8" fmla="*/ 5369 w 8"/>
                  <a:gd name="T9" fmla="*/ 4742 h 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8" h="11">
                    <a:moveTo>
                      <a:pt x="7" y="1"/>
                    </a:moveTo>
                    <a:cubicBezTo>
                      <a:pt x="6" y="0"/>
                      <a:pt x="5" y="0"/>
                      <a:pt x="4" y="0"/>
                    </a:cubicBezTo>
                    <a:cubicBezTo>
                      <a:pt x="1" y="2"/>
                      <a:pt x="0" y="7"/>
                      <a:pt x="2" y="8"/>
                    </a:cubicBezTo>
                    <a:cubicBezTo>
                      <a:pt x="7" y="11"/>
                      <a:pt x="7" y="5"/>
                      <a:pt x="8" y="2"/>
                    </a:cubicBezTo>
                    <a:lnTo>
                      <a:pt x="7" y="1"/>
                    </a:lnTo>
                    <a:close/>
                  </a:path>
                </a:pathLst>
              </a:custGeom>
              <a:solidFill>
                <a:srgbClr val="F0DE2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3974" name="Freeform 704"/>
              <p:cNvSpPr>
                <a:spLocks noChangeArrowheads="1"/>
              </p:cNvSpPr>
              <p:nvPr/>
            </p:nvSpPr>
            <p:spPr bwMode="auto">
              <a:xfrm>
                <a:off x="1050" y="3210"/>
                <a:ext cx="10" cy="18"/>
              </a:xfrm>
              <a:custGeom>
                <a:avLst/>
                <a:gdLst>
                  <a:gd name="T0" fmla="*/ 5369 w 8"/>
                  <a:gd name="T1" fmla="*/ 4742 h 11"/>
                  <a:gd name="T2" fmla="*/ 3306 w 8"/>
                  <a:gd name="T3" fmla="*/ 0 h 11"/>
                  <a:gd name="T4" fmla="*/ 1466 w 8"/>
                  <a:gd name="T5" fmla="*/ 34002 h 11"/>
                  <a:gd name="T6" fmla="*/ 6288 w 8"/>
                  <a:gd name="T7" fmla="*/ 7760 h 11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8" h="11">
                    <a:moveTo>
                      <a:pt x="7" y="1"/>
                    </a:moveTo>
                    <a:cubicBezTo>
                      <a:pt x="6" y="0"/>
                      <a:pt x="5" y="0"/>
                      <a:pt x="4" y="0"/>
                    </a:cubicBezTo>
                    <a:cubicBezTo>
                      <a:pt x="1" y="2"/>
                      <a:pt x="0" y="7"/>
                      <a:pt x="2" y="8"/>
                    </a:cubicBezTo>
                    <a:cubicBezTo>
                      <a:pt x="7" y="11"/>
                      <a:pt x="7" y="5"/>
                      <a:pt x="8" y="2"/>
                    </a:cubicBezTo>
                  </a:path>
                </a:pathLst>
              </a:custGeom>
              <a:noFill/>
              <a:ln w="9525" cap="sq">
                <a:solidFill>
                  <a:srgbClr val="B4B3B3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3975" name="Freeform 705"/>
              <p:cNvSpPr>
                <a:spLocks noChangeArrowheads="1"/>
              </p:cNvSpPr>
              <p:nvPr/>
            </p:nvSpPr>
            <p:spPr bwMode="auto">
              <a:xfrm>
                <a:off x="995" y="3132"/>
                <a:ext cx="12" cy="12"/>
              </a:xfrm>
              <a:custGeom>
                <a:avLst/>
                <a:gdLst>
                  <a:gd name="T0" fmla="*/ 6628 w 9"/>
                  <a:gd name="T1" fmla="*/ 2691 h 8"/>
                  <a:gd name="T2" fmla="*/ 0 w 9"/>
                  <a:gd name="T3" fmla="*/ 9869 h 8"/>
                  <a:gd name="T4" fmla="*/ 11052 w 9"/>
                  <a:gd name="T5" fmla="*/ 14336 h 8"/>
                  <a:gd name="T6" fmla="*/ 6628 w 9"/>
                  <a:gd name="T7" fmla="*/ 2691 h 8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9" h="8">
                    <a:moveTo>
                      <a:pt x="4" y="1"/>
                    </a:moveTo>
                    <a:cubicBezTo>
                      <a:pt x="2" y="0"/>
                      <a:pt x="0" y="3"/>
                      <a:pt x="0" y="4"/>
                    </a:cubicBezTo>
                    <a:cubicBezTo>
                      <a:pt x="0" y="7"/>
                      <a:pt x="6" y="8"/>
                      <a:pt x="7" y="6"/>
                    </a:cubicBezTo>
                    <a:cubicBezTo>
                      <a:pt x="9" y="4"/>
                      <a:pt x="7" y="1"/>
                      <a:pt x="4" y="1"/>
                    </a:cubicBezTo>
                    <a:close/>
                  </a:path>
                </a:pathLst>
              </a:custGeom>
              <a:solidFill>
                <a:srgbClr val="F0DE2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3976" name="Freeform 706"/>
              <p:cNvSpPr>
                <a:spLocks noChangeArrowheads="1"/>
              </p:cNvSpPr>
              <p:nvPr/>
            </p:nvSpPr>
            <p:spPr bwMode="auto">
              <a:xfrm>
                <a:off x="995" y="3132"/>
                <a:ext cx="12" cy="12"/>
              </a:xfrm>
              <a:custGeom>
                <a:avLst/>
                <a:gdLst>
                  <a:gd name="T0" fmla="*/ 6628 w 9"/>
                  <a:gd name="T1" fmla="*/ 2691 h 8"/>
                  <a:gd name="T2" fmla="*/ 0 w 9"/>
                  <a:gd name="T3" fmla="*/ 9869 h 8"/>
                  <a:gd name="T4" fmla="*/ 11052 w 9"/>
                  <a:gd name="T5" fmla="*/ 14336 h 8"/>
                  <a:gd name="T6" fmla="*/ 6628 w 9"/>
                  <a:gd name="T7" fmla="*/ 2691 h 8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9" h="8">
                    <a:moveTo>
                      <a:pt x="4" y="1"/>
                    </a:moveTo>
                    <a:cubicBezTo>
                      <a:pt x="2" y="0"/>
                      <a:pt x="0" y="3"/>
                      <a:pt x="0" y="4"/>
                    </a:cubicBezTo>
                    <a:cubicBezTo>
                      <a:pt x="0" y="7"/>
                      <a:pt x="6" y="8"/>
                      <a:pt x="7" y="6"/>
                    </a:cubicBezTo>
                    <a:cubicBezTo>
                      <a:pt x="9" y="4"/>
                      <a:pt x="7" y="1"/>
                      <a:pt x="4" y="1"/>
                    </a:cubicBezTo>
                    <a:close/>
                  </a:path>
                </a:pathLst>
              </a:custGeom>
              <a:noFill/>
              <a:ln w="9525" cap="sq">
                <a:solidFill>
                  <a:srgbClr val="B4B3B3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3977" name="Freeform 707"/>
              <p:cNvSpPr>
                <a:spLocks noChangeArrowheads="1"/>
              </p:cNvSpPr>
              <p:nvPr/>
            </p:nvSpPr>
            <p:spPr bwMode="auto">
              <a:xfrm>
                <a:off x="995" y="3151"/>
                <a:ext cx="12" cy="15"/>
              </a:xfrm>
              <a:custGeom>
                <a:avLst/>
                <a:gdLst>
                  <a:gd name="T0" fmla="*/ 9408 w 9"/>
                  <a:gd name="T1" fmla="*/ 0 h 9"/>
                  <a:gd name="T2" fmla="*/ 1615 w 9"/>
                  <a:gd name="T3" fmla="*/ 47430 h 9"/>
                  <a:gd name="T4" fmla="*/ 4479 w 9"/>
                  <a:gd name="T5" fmla="*/ 53758 h 9"/>
                  <a:gd name="T6" fmla="*/ 11052 w 9"/>
                  <a:gd name="T7" fmla="*/ 0 h 9"/>
                  <a:gd name="T8" fmla="*/ 9408 w 9"/>
                  <a:gd name="T9" fmla="*/ 0 h 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9" h="9">
                    <a:moveTo>
                      <a:pt x="6" y="0"/>
                    </a:moveTo>
                    <a:cubicBezTo>
                      <a:pt x="0" y="0"/>
                      <a:pt x="2" y="4"/>
                      <a:pt x="1" y="8"/>
                    </a:cubicBezTo>
                    <a:cubicBezTo>
                      <a:pt x="1" y="8"/>
                      <a:pt x="2" y="9"/>
                      <a:pt x="3" y="9"/>
                    </a:cubicBezTo>
                    <a:cubicBezTo>
                      <a:pt x="7" y="9"/>
                      <a:pt x="9" y="2"/>
                      <a:pt x="7" y="0"/>
                    </a:cubicBez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F0DE2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3978" name="Freeform 708"/>
              <p:cNvSpPr>
                <a:spLocks noChangeArrowheads="1"/>
              </p:cNvSpPr>
              <p:nvPr/>
            </p:nvSpPr>
            <p:spPr bwMode="auto">
              <a:xfrm>
                <a:off x="995" y="3151"/>
                <a:ext cx="12" cy="15"/>
              </a:xfrm>
              <a:custGeom>
                <a:avLst/>
                <a:gdLst>
                  <a:gd name="T0" fmla="*/ 9408 w 9"/>
                  <a:gd name="T1" fmla="*/ 0 h 9"/>
                  <a:gd name="T2" fmla="*/ 1615 w 9"/>
                  <a:gd name="T3" fmla="*/ 47430 h 9"/>
                  <a:gd name="T4" fmla="*/ 4479 w 9"/>
                  <a:gd name="T5" fmla="*/ 53758 h 9"/>
                  <a:gd name="T6" fmla="*/ 11052 w 9"/>
                  <a:gd name="T7" fmla="*/ 0 h 9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9" h="9">
                    <a:moveTo>
                      <a:pt x="6" y="0"/>
                    </a:moveTo>
                    <a:cubicBezTo>
                      <a:pt x="0" y="0"/>
                      <a:pt x="2" y="4"/>
                      <a:pt x="1" y="8"/>
                    </a:cubicBezTo>
                    <a:cubicBezTo>
                      <a:pt x="1" y="8"/>
                      <a:pt x="2" y="9"/>
                      <a:pt x="3" y="9"/>
                    </a:cubicBezTo>
                    <a:cubicBezTo>
                      <a:pt x="7" y="9"/>
                      <a:pt x="9" y="2"/>
                      <a:pt x="7" y="0"/>
                    </a:cubicBezTo>
                  </a:path>
                </a:pathLst>
              </a:custGeom>
              <a:noFill/>
              <a:ln w="9525" cap="sq">
                <a:solidFill>
                  <a:srgbClr val="B4B3B3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3979" name="Freeform 709"/>
              <p:cNvSpPr>
                <a:spLocks noChangeArrowheads="1"/>
              </p:cNvSpPr>
              <p:nvPr/>
            </p:nvSpPr>
            <p:spPr bwMode="auto">
              <a:xfrm>
                <a:off x="995" y="3171"/>
                <a:ext cx="12" cy="19"/>
              </a:xfrm>
              <a:custGeom>
                <a:avLst/>
                <a:gdLst>
                  <a:gd name="T0" fmla="*/ 9408 w 9"/>
                  <a:gd name="T1" fmla="*/ 19598 h 11"/>
                  <a:gd name="T2" fmla="*/ 1615 w 9"/>
                  <a:gd name="T3" fmla="*/ 43817 h 11"/>
                  <a:gd name="T4" fmla="*/ 1615 w 9"/>
                  <a:gd name="T5" fmla="*/ 100994 h 11"/>
                  <a:gd name="T6" fmla="*/ 6628 w 9"/>
                  <a:gd name="T7" fmla="*/ 105010 h 11"/>
                  <a:gd name="T8" fmla="*/ 9408 w 9"/>
                  <a:gd name="T9" fmla="*/ 19598 h 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9" h="11">
                    <a:moveTo>
                      <a:pt x="6" y="2"/>
                    </a:moveTo>
                    <a:cubicBezTo>
                      <a:pt x="4" y="0"/>
                      <a:pt x="2" y="3"/>
                      <a:pt x="1" y="4"/>
                    </a:cubicBezTo>
                    <a:cubicBezTo>
                      <a:pt x="0" y="6"/>
                      <a:pt x="2" y="8"/>
                      <a:pt x="1" y="9"/>
                    </a:cubicBezTo>
                    <a:cubicBezTo>
                      <a:pt x="2" y="9"/>
                      <a:pt x="4" y="11"/>
                      <a:pt x="4" y="10"/>
                    </a:cubicBezTo>
                    <a:cubicBezTo>
                      <a:pt x="7" y="8"/>
                      <a:pt x="9" y="4"/>
                      <a:pt x="6" y="2"/>
                    </a:cubicBezTo>
                    <a:close/>
                  </a:path>
                </a:pathLst>
              </a:custGeom>
              <a:solidFill>
                <a:srgbClr val="F0DE2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3980" name="Freeform 710"/>
              <p:cNvSpPr>
                <a:spLocks noChangeArrowheads="1"/>
              </p:cNvSpPr>
              <p:nvPr/>
            </p:nvSpPr>
            <p:spPr bwMode="auto">
              <a:xfrm>
                <a:off x="995" y="3171"/>
                <a:ext cx="12" cy="19"/>
              </a:xfrm>
              <a:custGeom>
                <a:avLst/>
                <a:gdLst>
                  <a:gd name="T0" fmla="*/ 9408 w 9"/>
                  <a:gd name="T1" fmla="*/ 19598 h 11"/>
                  <a:gd name="T2" fmla="*/ 1615 w 9"/>
                  <a:gd name="T3" fmla="*/ 43817 h 11"/>
                  <a:gd name="T4" fmla="*/ 1615 w 9"/>
                  <a:gd name="T5" fmla="*/ 100994 h 11"/>
                  <a:gd name="T6" fmla="*/ 6628 w 9"/>
                  <a:gd name="T7" fmla="*/ 105010 h 11"/>
                  <a:gd name="T8" fmla="*/ 9408 w 9"/>
                  <a:gd name="T9" fmla="*/ 19598 h 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9" h="11">
                    <a:moveTo>
                      <a:pt x="6" y="2"/>
                    </a:moveTo>
                    <a:cubicBezTo>
                      <a:pt x="4" y="0"/>
                      <a:pt x="2" y="3"/>
                      <a:pt x="1" y="4"/>
                    </a:cubicBezTo>
                    <a:cubicBezTo>
                      <a:pt x="0" y="6"/>
                      <a:pt x="2" y="8"/>
                      <a:pt x="1" y="9"/>
                    </a:cubicBezTo>
                    <a:cubicBezTo>
                      <a:pt x="2" y="9"/>
                      <a:pt x="4" y="11"/>
                      <a:pt x="4" y="10"/>
                    </a:cubicBezTo>
                    <a:cubicBezTo>
                      <a:pt x="7" y="8"/>
                      <a:pt x="9" y="4"/>
                      <a:pt x="6" y="2"/>
                    </a:cubicBezTo>
                    <a:close/>
                  </a:path>
                </a:pathLst>
              </a:custGeom>
              <a:noFill/>
              <a:ln w="9525" cap="sq">
                <a:solidFill>
                  <a:srgbClr val="B4B3B3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3981" name="Freeform 711"/>
              <p:cNvSpPr>
                <a:spLocks noChangeArrowheads="1"/>
              </p:cNvSpPr>
              <p:nvPr/>
            </p:nvSpPr>
            <p:spPr bwMode="auto">
              <a:xfrm>
                <a:off x="995" y="3196"/>
                <a:ext cx="14" cy="21"/>
              </a:xfrm>
              <a:custGeom>
                <a:avLst/>
                <a:gdLst>
                  <a:gd name="T0" fmla="*/ 6273 w 11"/>
                  <a:gd name="T1" fmla="*/ 0 h 13"/>
                  <a:gd name="T2" fmla="*/ 1050 w 11"/>
                  <a:gd name="T3" fmla="*/ 6680 h 13"/>
                  <a:gd name="T4" fmla="*/ 1716 w 11"/>
                  <a:gd name="T5" fmla="*/ 38860 h 13"/>
                  <a:gd name="T6" fmla="*/ 5737 w 11"/>
                  <a:gd name="T7" fmla="*/ 41365 h 13"/>
                  <a:gd name="T8" fmla="*/ 8993 w 11"/>
                  <a:gd name="T9" fmla="*/ 6680 h 13"/>
                  <a:gd name="T10" fmla="*/ 6273 w 11"/>
                  <a:gd name="T11" fmla="*/ 0 h 1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1" h="13">
                    <a:moveTo>
                      <a:pt x="7" y="0"/>
                    </a:moveTo>
                    <a:cubicBezTo>
                      <a:pt x="5" y="1"/>
                      <a:pt x="3" y="0"/>
                      <a:pt x="1" y="2"/>
                    </a:cubicBezTo>
                    <a:cubicBezTo>
                      <a:pt x="0" y="5"/>
                      <a:pt x="1" y="8"/>
                      <a:pt x="2" y="11"/>
                    </a:cubicBezTo>
                    <a:cubicBezTo>
                      <a:pt x="2" y="13"/>
                      <a:pt x="5" y="13"/>
                      <a:pt x="6" y="12"/>
                    </a:cubicBezTo>
                    <a:cubicBezTo>
                      <a:pt x="11" y="10"/>
                      <a:pt x="8" y="5"/>
                      <a:pt x="9" y="2"/>
                    </a:cubicBezTo>
                    <a:cubicBezTo>
                      <a:pt x="9" y="1"/>
                      <a:pt x="8" y="0"/>
                      <a:pt x="7" y="0"/>
                    </a:cubicBezTo>
                    <a:close/>
                  </a:path>
                </a:pathLst>
              </a:custGeom>
              <a:solidFill>
                <a:srgbClr val="F0DE2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3982" name="Freeform 712"/>
              <p:cNvSpPr>
                <a:spLocks noChangeArrowheads="1"/>
              </p:cNvSpPr>
              <p:nvPr/>
            </p:nvSpPr>
            <p:spPr bwMode="auto">
              <a:xfrm>
                <a:off x="995" y="3196"/>
                <a:ext cx="14" cy="21"/>
              </a:xfrm>
              <a:custGeom>
                <a:avLst/>
                <a:gdLst>
                  <a:gd name="T0" fmla="*/ 6273 w 11"/>
                  <a:gd name="T1" fmla="*/ 0 h 13"/>
                  <a:gd name="T2" fmla="*/ 1050 w 11"/>
                  <a:gd name="T3" fmla="*/ 6680 h 13"/>
                  <a:gd name="T4" fmla="*/ 1716 w 11"/>
                  <a:gd name="T5" fmla="*/ 38860 h 13"/>
                  <a:gd name="T6" fmla="*/ 5737 w 11"/>
                  <a:gd name="T7" fmla="*/ 41365 h 13"/>
                  <a:gd name="T8" fmla="*/ 8993 w 11"/>
                  <a:gd name="T9" fmla="*/ 6680 h 13"/>
                  <a:gd name="T10" fmla="*/ 6273 w 11"/>
                  <a:gd name="T11" fmla="*/ 0 h 1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1" h="13">
                    <a:moveTo>
                      <a:pt x="7" y="0"/>
                    </a:moveTo>
                    <a:cubicBezTo>
                      <a:pt x="5" y="1"/>
                      <a:pt x="3" y="0"/>
                      <a:pt x="1" y="2"/>
                    </a:cubicBezTo>
                    <a:cubicBezTo>
                      <a:pt x="0" y="5"/>
                      <a:pt x="1" y="8"/>
                      <a:pt x="2" y="11"/>
                    </a:cubicBezTo>
                    <a:cubicBezTo>
                      <a:pt x="2" y="13"/>
                      <a:pt x="5" y="13"/>
                      <a:pt x="6" y="12"/>
                    </a:cubicBezTo>
                    <a:cubicBezTo>
                      <a:pt x="11" y="10"/>
                      <a:pt x="8" y="5"/>
                      <a:pt x="9" y="2"/>
                    </a:cubicBezTo>
                    <a:cubicBezTo>
                      <a:pt x="9" y="1"/>
                      <a:pt x="8" y="0"/>
                      <a:pt x="7" y="0"/>
                    </a:cubicBezTo>
                    <a:close/>
                  </a:path>
                </a:pathLst>
              </a:custGeom>
              <a:noFill/>
              <a:ln w="9525" cap="sq">
                <a:solidFill>
                  <a:srgbClr val="B4B3B3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3983" name="Freeform 713"/>
              <p:cNvSpPr>
                <a:spLocks noChangeArrowheads="1"/>
              </p:cNvSpPr>
              <p:nvPr/>
            </p:nvSpPr>
            <p:spPr bwMode="auto">
              <a:xfrm>
                <a:off x="991" y="3220"/>
                <a:ext cx="14" cy="16"/>
              </a:xfrm>
              <a:custGeom>
                <a:avLst/>
                <a:gdLst>
                  <a:gd name="T0" fmla="*/ 7527 w 11"/>
                  <a:gd name="T1" fmla="*/ 5939 h 10"/>
                  <a:gd name="T2" fmla="*/ 1716 w 11"/>
                  <a:gd name="T3" fmla="*/ 3712 h 10"/>
                  <a:gd name="T4" fmla="*/ 4598 w 11"/>
                  <a:gd name="T5" fmla="*/ 30114 h 10"/>
                  <a:gd name="T6" fmla="*/ 9389 w 11"/>
                  <a:gd name="T7" fmla="*/ 24325 h 10"/>
                  <a:gd name="T8" fmla="*/ 7527 w 11"/>
                  <a:gd name="T9" fmla="*/ 5939 h 1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1" h="10">
                    <a:moveTo>
                      <a:pt x="8" y="2"/>
                    </a:moveTo>
                    <a:cubicBezTo>
                      <a:pt x="6" y="2"/>
                      <a:pt x="5" y="0"/>
                      <a:pt x="2" y="1"/>
                    </a:cubicBezTo>
                    <a:cubicBezTo>
                      <a:pt x="2" y="4"/>
                      <a:pt x="0" y="8"/>
                      <a:pt x="5" y="10"/>
                    </a:cubicBezTo>
                    <a:cubicBezTo>
                      <a:pt x="7" y="10"/>
                      <a:pt x="10" y="9"/>
                      <a:pt x="10" y="8"/>
                    </a:cubicBezTo>
                    <a:cubicBezTo>
                      <a:pt x="11" y="6"/>
                      <a:pt x="11" y="4"/>
                      <a:pt x="8" y="2"/>
                    </a:cubicBezTo>
                    <a:close/>
                  </a:path>
                </a:pathLst>
              </a:custGeom>
              <a:solidFill>
                <a:srgbClr val="F0DE2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3984" name="Freeform 714"/>
              <p:cNvSpPr>
                <a:spLocks noChangeArrowheads="1"/>
              </p:cNvSpPr>
              <p:nvPr/>
            </p:nvSpPr>
            <p:spPr bwMode="auto">
              <a:xfrm>
                <a:off x="991" y="3220"/>
                <a:ext cx="14" cy="16"/>
              </a:xfrm>
              <a:custGeom>
                <a:avLst/>
                <a:gdLst>
                  <a:gd name="T0" fmla="*/ 7527 w 11"/>
                  <a:gd name="T1" fmla="*/ 5939 h 10"/>
                  <a:gd name="T2" fmla="*/ 1716 w 11"/>
                  <a:gd name="T3" fmla="*/ 3712 h 10"/>
                  <a:gd name="T4" fmla="*/ 4598 w 11"/>
                  <a:gd name="T5" fmla="*/ 30114 h 10"/>
                  <a:gd name="T6" fmla="*/ 9389 w 11"/>
                  <a:gd name="T7" fmla="*/ 24325 h 10"/>
                  <a:gd name="T8" fmla="*/ 7527 w 11"/>
                  <a:gd name="T9" fmla="*/ 5939 h 1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1" h="10">
                    <a:moveTo>
                      <a:pt x="8" y="2"/>
                    </a:moveTo>
                    <a:cubicBezTo>
                      <a:pt x="6" y="2"/>
                      <a:pt x="5" y="0"/>
                      <a:pt x="2" y="1"/>
                    </a:cubicBezTo>
                    <a:cubicBezTo>
                      <a:pt x="2" y="4"/>
                      <a:pt x="0" y="8"/>
                      <a:pt x="5" y="10"/>
                    </a:cubicBezTo>
                    <a:cubicBezTo>
                      <a:pt x="7" y="10"/>
                      <a:pt x="10" y="9"/>
                      <a:pt x="10" y="8"/>
                    </a:cubicBezTo>
                    <a:cubicBezTo>
                      <a:pt x="11" y="6"/>
                      <a:pt x="11" y="4"/>
                      <a:pt x="8" y="2"/>
                    </a:cubicBezTo>
                    <a:close/>
                  </a:path>
                </a:pathLst>
              </a:custGeom>
              <a:noFill/>
              <a:ln w="9525" cap="sq">
                <a:solidFill>
                  <a:srgbClr val="B4B3B3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3985" name="Freeform 715"/>
              <p:cNvSpPr>
                <a:spLocks noChangeArrowheads="1"/>
              </p:cNvSpPr>
              <p:nvPr/>
            </p:nvSpPr>
            <p:spPr bwMode="auto">
              <a:xfrm>
                <a:off x="995" y="3240"/>
                <a:ext cx="14" cy="22"/>
              </a:xfrm>
              <a:custGeom>
                <a:avLst/>
                <a:gdLst>
                  <a:gd name="T0" fmla="*/ 5737 w 11"/>
                  <a:gd name="T1" fmla="*/ 7876 h 13"/>
                  <a:gd name="T2" fmla="*/ 2808 w 11"/>
                  <a:gd name="T3" fmla="*/ 7876 h 13"/>
                  <a:gd name="T4" fmla="*/ 1050 w 11"/>
                  <a:gd name="T5" fmla="*/ 77288 h 13"/>
                  <a:gd name="T6" fmla="*/ 8993 w 11"/>
                  <a:gd name="T7" fmla="*/ 77288 h 13"/>
                  <a:gd name="T8" fmla="*/ 7527 w 11"/>
                  <a:gd name="T9" fmla="*/ 7876 h 13"/>
                  <a:gd name="T10" fmla="*/ 5737 w 11"/>
                  <a:gd name="T11" fmla="*/ 7876 h 1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1" h="13">
                    <a:moveTo>
                      <a:pt x="6" y="1"/>
                    </a:moveTo>
                    <a:cubicBezTo>
                      <a:pt x="5" y="1"/>
                      <a:pt x="4" y="0"/>
                      <a:pt x="3" y="1"/>
                    </a:cubicBezTo>
                    <a:cubicBezTo>
                      <a:pt x="0" y="4"/>
                      <a:pt x="1" y="7"/>
                      <a:pt x="1" y="10"/>
                    </a:cubicBezTo>
                    <a:cubicBezTo>
                      <a:pt x="2" y="13"/>
                      <a:pt x="9" y="13"/>
                      <a:pt x="9" y="10"/>
                    </a:cubicBezTo>
                    <a:cubicBezTo>
                      <a:pt x="10" y="7"/>
                      <a:pt x="11" y="3"/>
                      <a:pt x="8" y="1"/>
                    </a:cubicBezTo>
                    <a:lnTo>
                      <a:pt x="6" y="1"/>
                    </a:lnTo>
                    <a:close/>
                  </a:path>
                </a:pathLst>
              </a:custGeom>
              <a:solidFill>
                <a:srgbClr val="F0DE2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3986" name="Freeform 716"/>
              <p:cNvSpPr>
                <a:spLocks noChangeArrowheads="1"/>
              </p:cNvSpPr>
              <p:nvPr/>
            </p:nvSpPr>
            <p:spPr bwMode="auto">
              <a:xfrm>
                <a:off x="995" y="3240"/>
                <a:ext cx="14" cy="22"/>
              </a:xfrm>
              <a:custGeom>
                <a:avLst/>
                <a:gdLst>
                  <a:gd name="T0" fmla="*/ 5737 w 11"/>
                  <a:gd name="T1" fmla="*/ 7876 h 13"/>
                  <a:gd name="T2" fmla="*/ 2808 w 11"/>
                  <a:gd name="T3" fmla="*/ 7876 h 13"/>
                  <a:gd name="T4" fmla="*/ 1050 w 11"/>
                  <a:gd name="T5" fmla="*/ 77288 h 13"/>
                  <a:gd name="T6" fmla="*/ 8993 w 11"/>
                  <a:gd name="T7" fmla="*/ 77288 h 13"/>
                  <a:gd name="T8" fmla="*/ 7527 w 11"/>
                  <a:gd name="T9" fmla="*/ 7876 h 1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1" h="13">
                    <a:moveTo>
                      <a:pt x="6" y="1"/>
                    </a:moveTo>
                    <a:cubicBezTo>
                      <a:pt x="5" y="1"/>
                      <a:pt x="4" y="0"/>
                      <a:pt x="3" y="1"/>
                    </a:cubicBezTo>
                    <a:cubicBezTo>
                      <a:pt x="0" y="4"/>
                      <a:pt x="1" y="7"/>
                      <a:pt x="1" y="10"/>
                    </a:cubicBezTo>
                    <a:cubicBezTo>
                      <a:pt x="2" y="13"/>
                      <a:pt x="9" y="13"/>
                      <a:pt x="9" y="10"/>
                    </a:cubicBezTo>
                    <a:cubicBezTo>
                      <a:pt x="10" y="7"/>
                      <a:pt x="11" y="3"/>
                      <a:pt x="8" y="1"/>
                    </a:cubicBezTo>
                  </a:path>
                </a:pathLst>
              </a:custGeom>
              <a:noFill/>
              <a:ln w="9525" cap="sq">
                <a:solidFill>
                  <a:srgbClr val="B4B3B3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3987" name="Freeform 717"/>
              <p:cNvSpPr>
                <a:spLocks noChangeArrowheads="1"/>
              </p:cNvSpPr>
              <p:nvPr/>
            </p:nvSpPr>
            <p:spPr bwMode="auto">
              <a:xfrm>
                <a:off x="995" y="3266"/>
                <a:ext cx="16" cy="18"/>
              </a:xfrm>
              <a:custGeom>
                <a:avLst/>
                <a:gdLst>
                  <a:gd name="T0" fmla="*/ 12437 w 12"/>
                  <a:gd name="T1" fmla="*/ 4742 h 11"/>
                  <a:gd name="T2" fmla="*/ 2683 w 12"/>
                  <a:gd name="T3" fmla="*/ 7760 h 11"/>
                  <a:gd name="T4" fmla="*/ 7461 w 12"/>
                  <a:gd name="T5" fmla="*/ 42410 h 11"/>
                  <a:gd name="T6" fmla="*/ 16591 w 12"/>
                  <a:gd name="T7" fmla="*/ 12698 h 11"/>
                  <a:gd name="T8" fmla="*/ 12437 w 12"/>
                  <a:gd name="T9" fmla="*/ 4742 h 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2" h="11">
                    <a:moveTo>
                      <a:pt x="8" y="1"/>
                    </a:moveTo>
                    <a:cubicBezTo>
                      <a:pt x="5" y="0"/>
                      <a:pt x="2" y="1"/>
                      <a:pt x="2" y="2"/>
                    </a:cubicBezTo>
                    <a:cubicBezTo>
                      <a:pt x="0" y="6"/>
                      <a:pt x="0" y="11"/>
                      <a:pt x="5" y="10"/>
                    </a:cubicBezTo>
                    <a:cubicBezTo>
                      <a:pt x="9" y="10"/>
                      <a:pt x="12" y="7"/>
                      <a:pt x="11" y="3"/>
                    </a:cubicBezTo>
                    <a:cubicBezTo>
                      <a:pt x="10" y="2"/>
                      <a:pt x="9" y="1"/>
                      <a:pt x="8" y="1"/>
                    </a:cubicBezTo>
                    <a:close/>
                  </a:path>
                </a:pathLst>
              </a:custGeom>
              <a:solidFill>
                <a:srgbClr val="F0DE2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3988" name="Freeform 718"/>
              <p:cNvSpPr>
                <a:spLocks noChangeArrowheads="1"/>
              </p:cNvSpPr>
              <p:nvPr/>
            </p:nvSpPr>
            <p:spPr bwMode="auto">
              <a:xfrm>
                <a:off x="995" y="3266"/>
                <a:ext cx="16" cy="18"/>
              </a:xfrm>
              <a:custGeom>
                <a:avLst/>
                <a:gdLst>
                  <a:gd name="T0" fmla="*/ 12437 w 12"/>
                  <a:gd name="T1" fmla="*/ 4742 h 11"/>
                  <a:gd name="T2" fmla="*/ 2683 w 12"/>
                  <a:gd name="T3" fmla="*/ 7760 h 11"/>
                  <a:gd name="T4" fmla="*/ 7461 w 12"/>
                  <a:gd name="T5" fmla="*/ 42410 h 11"/>
                  <a:gd name="T6" fmla="*/ 16591 w 12"/>
                  <a:gd name="T7" fmla="*/ 12698 h 11"/>
                  <a:gd name="T8" fmla="*/ 12437 w 12"/>
                  <a:gd name="T9" fmla="*/ 4742 h 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2" h="11">
                    <a:moveTo>
                      <a:pt x="8" y="1"/>
                    </a:moveTo>
                    <a:cubicBezTo>
                      <a:pt x="5" y="0"/>
                      <a:pt x="2" y="1"/>
                      <a:pt x="2" y="2"/>
                    </a:cubicBezTo>
                    <a:cubicBezTo>
                      <a:pt x="0" y="6"/>
                      <a:pt x="0" y="11"/>
                      <a:pt x="5" y="10"/>
                    </a:cubicBezTo>
                    <a:cubicBezTo>
                      <a:pt x="9" y="10"/>
                      <a:pt x="12" y="7"/>
                      <a:pt x="11" y="3"/>
                    </a:cubicBezTo>
                    <a:cubicBezTo>
                      <a:pt x="10" y="2"/>
                      <a:pt x="9" y="1"/>
                      <a:pt x="8" y="1"/>
                    </a:cubicBezTo>
                    <a:close/>
                  </a:path>
                </a:pathLst>
              </a:custGeom>
              <a:noFill/>
              <a:ln w="9525" cap="sq">
                <a:solidFill>
                  <a:srgbClr val="B4B3B3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3989" name="Freeform 719"/>
              <p:cNvSpPr>
                <a:spLocks noChangeArrowheads="1"/>
              </p:cNvSpPr>
              <p:nvPr/>
            </p:nvSpPr>
            <p:spPr bwMode="auto">
              <a:xfrm>
                <a:off x="999" y="3288"/>
                <a:ext cx="19" cy="16"/>
              </a:xfrm>
              <a:custGeom>
                <a:avLst/>
                <a:gdLst>
                  <a:gd name="T0" fmla="*/ 5991 w 15"/>
                  <a:gd name="T1" fmla="*/ 3712 h 10"/>
                  <a:gd name="T2" fmla="*/ 2338 w 15"/>
                  <a:gd name="T3" fmla="*/ 5939 h 10"/>
                  <a:gd name="T4" fmla="*/ 1458 w 15"/>
                  <a:gd name="T5" fmla="*/ 20752 h 10"/>
                  <a:gd name="T6" fmla="*/ 5108 w 15"/>
                  <a:gd name="T7" fmla="*/ 25285 h 10"/>
                  <a:gd name="T8" fmla="*/ 9956 w 15"/>
                  <a:gd name="T9" fmla="*/ 18821 h 10"/>
                  <a:gd name="T10" fmla="*/ 9585 w 15"/>
                  <a:gd name="T11" fmla="*/ 0 h 10"/>
                  <a:gd name="T12" fmla="*/ 7414 w 15"/>
                  <a:gd name="T13" fmla="*/ 3712 h 10"/>
                  <a:gd name="T14" fmla="*/ 5991 w 15"/>
                  <a:gd name="T15" fmla="*/ 3712 h 1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15" h="10">
                    <a:moveTo>
                      <a:pt x="8" y="1"/>
                    </a:moveTo>
                    <a:cubicBezTo>
                      <a:pt x="6" y="1"/>
                      <a:pt x="4" y="1"/>
                      <a:pt x="3" y="2"/>
                    </a:cubicBezTo>
                    <a:cubicBezTo>
                      <a:pt x="0" y="3"/>
                      <a:pt x="2" y="6"/>
                      <a:pt x="2" y="7"/>
                    </a:cubicBezTo>
                    <a:cubicBezTo>
                      <a:pt x="3" y="8"/>
                      <a:pt x="5" y="10"/>
                      <a:pt x="7" y="9"/>
                    </a:cubicBezTo>
                    <a:cubicBezTo>
                      <a:pt x="10" y="8"/>
                      <a:pt x="13" y="7"/>
                      <a:pt x="14" y="6"/>
                    </a:cubicBezTo>
                    <a:cubicBezTo>
                      <a:pt x="15" y="4"/>
                      <a:pt x="15" y="2"/>
                      <a:pt x="13" y="0"/>
                    </a:cubicBezTo>
                    <a:cubicBezTo>
                      <a:pt x="13" y="0"/>
                      <a:pt x="12" y="1"/>
                      <a:pt x="10" y="1"/>
                    </a:cubicBezTo>
                    <a:lnTo>
                      <a:pt x="8" y="1"/>
                    </a:lnTo>
                    <a:close/>
                  </a:path>
                </a:pathLst>
              </a:custGeom>
              <a:solidFill>
                <a:srgbClr val="F0DE2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3990" name="Freeform 720"/>
              <p:cNvSpPr>
                <a:spLocks noChangeArrowheads="1"/>
              </p:cNvSpPr>
              <p:nvPr/>
            </p:nvSpPr>
            <p:spPr bwMode="auto">
              <a:xfrm>
                <a:off x="999" y="3288"/>
                <a:ext cx="19" cy="16"/>
              </a:xfrm>
              <a:custGeom>
                <a:avLst/>
                <a:gdLst>
                  <a:gd name="T0" fmla="*/ 5991 w 15"/>
                  <a:gd name="T1" fmla="*/ 3712 h 10"/>
                  <a:gd name="T2" fmla="*/ 2338 w 15"/>
                  <a:gd name="T3" fmla="*/ 5939 h 10"/>
                  <a:gd name="T4" fmla="*/ 1458 w 15"/>
                  <a:gd name="T5" fmla="*/ 20752 h 10"/>
                  <a:gd name="T6" fmla="*/ 5108 w 15"/>
                  <a:gd name="T7" fmla="*/ 25285 h 10"/>
                  <a:gd name="T8" fmla="*/ 9956 w 15"/>
                  <a:gd name="T9" fmla="*/ 18821 h 10"/>
                  <a:gd name="T10" fmla="*/ 9585 w 15"/>
                  <a:gd name="T11" fmla="*/ 0 h 10"/>
                  <a:gd name="T12" fmla="*/ 7414 w 15"/>
                  <a:gd name="T13" fmla="*/ 3712 h 1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5" h="10">
                    <a:moveTo>
                      <a:pt x="8" y="1"/>
                    </a:moveTo>
                    <a:cubicBezTo>
                      <a:pt x="6" y="1"/>
                      <a:pt x="4" y="1"/>
                      <a:pt x="3" y="2"/>
                    </a:cubicBezTo>
                    <a:cubicBezTo>
                      <a:pt x="0" y="3"/>
                      <a:pt x="2" y="6"/>
                      <a:pt x="2" y="7"/>
                    </a:cubicBezTo>
                    <a:cubicBezTo>
                      <a:pt x="3" y="8"/>
                      <a:pt x="5" y="10"/>
                      <a:pt x="7" y="9"/>
                    </a:cubicBezTo>
                    <a:cubicBezTo>
                      <a:pt x="10" y="8"/>
                      <a:pt x="13" y="7"/>
                      <a:pt x="14" y="6"/>
                    </a:cubicBezTo>
                    <a:cubicBezTo>
                      <a:pt x="15" y="4"/>
                      <a:pt x="15" y="2"/>
                      <a:pt x="13" y="0"/>
                    </a:cubicBezTo>
                    <a:cubicBezTo>
                      <a:pt x="13" y="0"/>
                      <a:pt x="12" y="1"/>
                      <a:pt x="10" y="1"/>
                    </a:cubicBezTo>
                  </a:path>
                </a:pathLst>
              </a:custGeom>
              <a:noFill/>
              <a:ln w="9525" cap="sq">
                <a:solidFill>
                  <a:srgbClr val="B4B3B3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3991" name="Freeform 721"/>
              <p:cNvSpPr>
                <a:spLocks noChangeArrowheads="1"/>
              </p:cNvSpPr>
              <p:nvPr/>
            </p:nvSpPr>
            <p:spPr bwMode="auto">
              <a:xfrm>
                <a:off x="1021" y="3270"/>
                <a:ext cx="14" cy="15"/>
              </a:xfrm>
              <a:custGeom>
                <a:avLst/>
                <a:gdLst>
                  <a:gd name="T0" fmla="*/ 7527 w 11"/>
                  <a:gd name="T1" fmla="*/ 0 h 9"/>
                  <a:gd name="T2" fmla="*/ 1050 w 11"/>
                  <a:gd name="T3" fmla="*/ 42153 h 9"/>
                  <a:gd name="T4" fmla="*/ 3832 w 11"/>
                  <a:gd name="T5" fmla="*/ 53758 h 9"/>
                  <a:gd name="T6" fmla="*/ 8993 w 11"/>
                  <a:gd name="T7" fmla="*/ 28458 h 9"/>
                  <a:gd name="T8" fmla="*/ 7527 w 11"/>
                  <a:gd name="T9" fmla="*/ 0 h 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1" h="9">
                    <a:moveTo>
                      <a:pt x="8" y="0"/>
                    </a:moveTo>
                    <a:cubicBezTo>
                      <a:pt x="4" y="0"/>
                      <a:pt x="0" y="4"/>
                      <a:pt x="1" y="7"/>
                    </a:cubicBezTo>
                    <a:cubicBezTo>
                      <a:pt x="2" y="8"/>
                      <a:pt x="3" y="9"/>
                      <a:pt x="4" y="9"/>
                    </a:cubicBezTo>
                    <a:cubicBezTo>
                      <a:pt x="7" y="9"/>
                      <a:pt x="8" y="6"/>
                      <a:pt x="9" y="5"/>
                    </a:cubicBezTo>
                    <a:cubicBezTo>
                      <a:pt x="10" y="4"/>
                      <a:pt x="11" y="1"/>
                      <a:pt x="8" y="0"/>
                    </a:cubicBezTo>
                    <a:close/>
                  </a:path>
                </a:pathLst>
              </a:custGeom>
              <a:solidFill>
                <a:srgbClr val="F0DE2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3992" name="Freeform 722"/>
              <p:cNvSpPr>
                <a:spLocks noChangeArrowheads="1"/>
              </p:cNvSpPr>
              <p:nvPr/>
            </p:nvSpPr>
            <p:spPr bwMode="auto">
              <a:xfrm>
                <a:off x="1021" y="3270"/>
                <a:ext cx="14" cy="15"/>
              </a:xfrm>
              <a:custGeom>
                <a:avLst/>
                <a:gdLst>
                  <a:gd name="T0" fmla="*/ 7527 w 11"/>
                  <a:gd name="T1" fmla="*/ 0 h 9"/>
                  <a:gd name="T2" fmla="*/ 1050 w 11"/>
                  <a:gd name="T3" fmla="*/ 42153 h 9"/>
                  <a:gd name="T4" fmla="*/ 3832 w 11"/>
                  <a:gd name="T5" fmla="*/ 53758 h 9"/>
                  <a:gd name="T6" fmla="*/ 8993 w 11"/>
                  <a:gd name="T7" fmla="*/ 28458 h 9"/>
                  <a:gd name="T8" fmla="*/ 7527 w 11"/>
                  <a:gd name="T9" fmla="*/ 0 h 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1" h="9">
                    <a:moveTo>
                      <a:pt x="8" y="0"/>
                    </a:moveTo>
                    <a:cubicBezTo>
                      <a:pt x="4" y="0"/>
                      <a:pt x="0" y="4"/>
                      <a:pt x="1" y="7"/>
                    </a:cubicBezTo>
                    <a:cubicBezTo>
                      <a:pt x="2" y="8"/>
                      <a:pt x="3" y="9"/>
                      <a:pt x="4" y="9"/>
                    </a:cubicBezTo>
                    <a:cubicBezTo>
                      <a:pt x="7" y="9"/>
                      <a:pt x="8" y="6"/>
                      <a:pt x="9" y="5"/>
                    </a:cubicBezTo>
                    <a:cubicBezTo>
                      <a:pt x="10" y="4"/>
                      <a:pt x="11" y="1"/>
                      <a:pt x="8" y="0"/>
                    </a:cubicBezTo>
                    <a:close/>
                  </a:path>
                </a:pathLst>
              </a:custGeom>
              <a:noFill/>
              <a:ln w="9525" cap="sq">
                <a:solidFill>
                  <a:srgbClr val="B4B3B3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3993" name="Freeform 723"/>
              <p:cNvSpPr>
                <a:spLocks noChangeArrowheads="1"/>
              </p:cNvSpPr>
              <p:nvPr/>
            </p:nvSpPr>
            <p:spPr bwMode="auto">
              <a:xfrm>
                <a:off x="1029" y="3244"/>
                <a:ext cx="16" cy="21"/>
              </a:xfrm>
              <a:custGeom>
                <a:avLst/>
                <a:gdLst>
                  <a:gd name="T0" fmla="*/ 4217 w 13"/>
                  <a:gd name="T1" fmla="*/ 0 h 13"/>
                  <a:gd name="T2" fmla="*/ 1308 w 13"/>
                  <a:gd name="T3" fmla="*/ 34813 h 13"/>
                  <a:gd name="T4" fmla="*/ 4704 w 13"/>
                  <a:gd name="T5" fmla="*/ 41365 h 13"/>
                  <a:gd name="T6" fmla="*/ 7602 w 13"/>
                  <a:gd name="T7" fmla="*/ 10791 h 13"/>
                  <a:gd name="T8" fmla="*/ 4217 w 13"/>
                  <a:gd name="T9" fmla="*/ 0 h 1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" h="13">
                    <a:moveTo>
                      <a:pt x="6" y="0"/>
                    </a:moveTo>
                    <a:cubicBezTo>
                      <a:pt x="7" y="4"/>
                      <a:pt x="0" y="6"/>
                      <a:pt x="2" y="10"/>
                    </a:cubicBezTo>
                    <a:cubicBezTo>
                      <a:pt x="2" y="11"/>
                      <a:pt x="5" y="13"/>
                      <a:pt x="7" y="12"/>
                    </a:cubicBezTo>
                    <a:cubicBezTo>
                      <a:pt x="11" y="10"/>
                      <a:pt x="13" y="6"/>
                      <a:pt x="11" y="3"/>
                    </a:cubicBezTo>
                    <a:cubicBezTo>
                      <a:pt x="11" y="1"/>
                      <a:pt x="9" y="1"/>
                      <a:pt x="6" y="0"/>
                    </a:cubicBezTo>
                    <a:close/>
                  </a:path>
                </a:pathLst>
              </a:custGeom>
              <a:solidFill>
                <a:srgbClr val="F0DE2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3994" name="Freeform 724"/>
              <p:cNvSpPr>
                <a:spLocks noChangeArrowheads="1"/>
              </p:cNvSpPr>
              <p:nvPr/>
            </p:nvSpPr>
            <p:spPr bwMode="auto">
              <a:xfrm>
                <a:off x="1029" y="3244"/>
                <a:ext cx="16" cy="21"/>
              </a:xfrm>
              <a:custGeom>
                <a:avLst/>
                <a:gdLst>
                  <a:gd name="T0" fmla="*/ 4217 w 13"/>
                  <a:gd name="T1" fmla="*/ 0 h 13"/>
                  <a:gd name="T2" fmla="*/ 1308 w 13"/>
                  <a:gd name="T3" fmla="*/ 34813 h 13"/>
                  <a:gd name="T4" fmla="*/ 4704 w 13"/>
                  <a:gd name="T5" fmla="*/ 41365 h 13"/>
                  <a:gd name="T6" fmla="*/ 7602 w 13"/>
                  <a:gd name="T7" fmla="*/ 10791 h 13"/>
                  <a:gd name="T8" fmla="*/ 4217 w 13"/>
                  <a:gd name="T9" fmla="*/ 0 h 1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" h="13">
                    <a:moveTo>
                      <a:pt x="6" y="0"/>
                    </a:moveTo>
                    <a:cubicBezTo>
                      <a:pt x="7" y="4"/>
                      <a:pt x="0" y="6"/>
                      <a:pt x="2" y="10"/>
                    </a:cubicBezTo>
                    <a:cubicBezTo>
                      <a:pt x="2" y="11"/>
                      <a:pt x="5" y="13"/>
                      <a:pt x="7" y="12"/>
                    </a:cubicBezTo>
                    <a:cubicBezTo>
                      <a:pt x="11" y="10"/>
                      <a:pt x="13" y="6"/>
                      <a:pt x="11" y="3"/>
                    </a:cubicBezTo>
                    <a:cubicBezTo>
                      <a:pt x="11" y="1"/>
                      <a:pt x="9" y="1"/>
                      <a:pt x="6" y="0"/>
                    </a:cubicBezTo>
                    <a:close/>
                  </a:path>
                </a:pathLst>
              </a:custGeom>
              <a:noFill/>
              <a:ln w="9525" cap="sq">
                <a:solidFill>
                  <a:srgbClr val="B4B3B3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3995" name="Freeform 725"/>
              <p:cNvSpPr>
                <a:spLocks noChangeArrowheads="1"/>
              </p:cNvSpPr>
              <p:nvPr/>
            </p:nvSpPr>
            <p:spPr bwMode="auto">
              <a:xfrm>
                <a:off x="1042" y="3225"/>
                <a:ext cx="17" cy="18"/>
              </a:xfrm>
              <a:custGeom>
                <a:avLst/>
                <a:gdLst>
                  <a:gd name="T0" fmla="*/ 9083 w 13"/>
                  <a:gd name="T1" fmla="*/ 12698 h 11"/>
                  <a:gd name="T2" fmla="*/ 1880 w 13"/>
                  <a:gd name="T3" fmla="*/ 34002 h 11"/>
                  <a:gd name="T4" fmla="*/ 6774 w 13"/>
                  <a:gd name="T5" fmla="*/ 42410 h 11"/>
                  <a:gd name="T6" fmla="*/ 9083 w 13"/>
                  <a:gd name="T7" fmla="*/ 34002 h 11"/>
                  <a:gd name="T8" fmla="*/ 9083 w 13"/>
                  <a:gd name="T9" fmla="*/ 12698 h 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" h="11">
                    <a:moveTo>
                      <a:pt x="9" y="3"/>
                    </a:moveTo>
                    <a:cubicBezTo>
                      <a:pt x="5" y="0"/>
                      <a:pt x="0" y="5"/>
                      <a:pt x="2" y="8"/>
                    </a:cubicBezTo>
                    <a:cubicBezTo>
                      <a:pt x="2" y="9"/>
                      <a:pt x="5" y="11"/>
                      <a:pt x="7" y="10"/>
                    </a:cubicBezTo>
                    <a:cubicBezTo>
                      <a:pt x="8" y="10"/>
                      <a:pt x="9" y="9"/>
                      <a:pt x="9" y="8"/>
                    </a:cubicBezTo>
                    <a:cubicBezTo>
                      <a:pt x="9" y="6"/>
                      <a:pt x="13" y="4"/>
                      <a:pt x="9" y="3"/>
                    </a:cubicBezTo>
                    <a:close/>
                  </a:path>
                </a:pathLst>
              </a:custGeom>
              <a:solidFill>
                <a:srgbClr val="F0DE2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3996" name="Freeform 726"/>
              <p:cNvSpPr>
                <a:spLocks noChangeArrowheads="1"/>
              </p:cNvSpPr>
              <p:nvPr/>
            </p:nvSpPr>
            <p:spPr bwMode="auto">
              <a:xfrm>
                <a:off x="1042" y="3225"/>
                <a:ext cx="17" cy="18"/>
              </a:xfrm>
              <a:custGeom>
                <a:avLst/>
                <a:gdLst>
                  <a:gd name="T0" fmla="*/ 9083 w 13"/>
                  <a:gd name="T1" fmla="*/ 12698 h 11"/>
                  <a:gd name="T2" fmla="*/ 1880 w 13"/>
                  <a:gd name="T3" fmla="*/ 34002 h 11"/>
                  <a:gd name="T4" fmla="*/ 6774 w 13"/>
                  <a:gd name="T5" fmla="*/ 42410 h 11"/>
                  <a:gd name="T6" fmla="*/ 9083 w 13"/>
                  <a:gd name="T7" fmla="*/ 34002 h 11"/>
                  <a:gd name="T8" fmla="*/ 9083 w 13"/>
                  <a:gd name="T9" fmla="*/ 12698 h 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" h="11">
                    <a:moveTo>
                      <a:pt x="9" y="3"/>
                    </a:moveTo>
                    <a:cubicBezTo>
                      <a:pt x="5" y="0"/>
                      <a:pt x="0" y="5"/>
                      <a:pt x="2" y="8"/>
                    </a:cubicBezTo>
                    <a:cubicBezTo>
                      <a:pt x="2" y="9"/>
                      <a:pt x="5" y="11"/>
                      <a:pt x="7" y="10"/>
                    </a:cubicBezTo>
                    <a:cubicBezTo>
                      <a:pt x="8" y="10"/>
                      <a:pt x="9" y="9"/>
                      <a:pt x="9" y="8"/>
                    </a:cubicBezTo>
                    <a:cubicBezTo>
                      <a:pt x="9" y="6"/>
                      <a:pt x="13" y="4"/>
                      <a:pt x="9" y="3"/>
                    </a:cubicBezTo>
                    <a:close/>
                  </a:path>
                </a:pathLst>
              </a:custGeom>
              <a:noFill/>
              <a:ln w="9525" cap="sq">
                <a:solidFill>
                  <a:srgbClr val="B4B3B3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3997" name="Freeform 727"/>
              <p:cNvSpPr>
                <a:spLocks noChangeArrowheads="1"/>
              </p:cNvSpPr>
              <p:nvPr/>
            </p:nvSpPr>
            <p:spPr bwMode="auto">
              <a:xfrm>
                <a:off x="1014" y="3245"/>
                <a:ext cx="8" cy="9"/>
              </a:xfrm>
              <a:custGeom>
                <a:avLst/>
                <a:gdLst>
                  <a:gd name="T0" fmla="*/ 1048 w 7"/>
                  <a:gd name="T1" fmla="*/ 0 h 6"/>
                  <a:gd name="T2" fmla="*/ 0 w 7"/>
                  <a:gd name="T3" fmla="*/ 15128 h 6"/>
                  <a:gd name="T4" fmla="*/ 1648 w 7"/>
                  <a:gd name="T5" fmla="*/ 15128 h 6"/>
                  <a:gd name="T6" fmla="*/ 1048 w 7"/>
                  <a:gd name="T7" fmla="*/ 0 h 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7" h="6">
                    <a:moveTo>
                      <a:pt x="3" y="0"/>
                    </a:moveTo>
                    <a:cubicBezTo>
                      <a:pt x="1" y="1"/>
                      <a:pt x="1" y="4"/>
                      <a:pt x="0" y="5"/>
                    </a:cubicBezTo>
                    <a:cubicBezTo>
                      <a:pt x="2" y="5"/>
                      <a:pt x="4" y="6"/>
                      <a:pt x="5" y="5"/>
                    </a:cubicBezTo>
                    <a:cubicBezTo>
                      <a:pt x="7" y="3"/>
                      <a:pt x="6" y="0"/>
                      <a:pt x="3" y="0"/>
                    </a:cubicBezTo>
                    <a:close/>
                  </a:path>
                </a:pathLst>
              </a:custGeom>
              <a:solidFill>
                <a:srgbClr val="F0DE2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3998" name="Freeform 728"/>
              <p:cNvSpPr>
                <a:spLocks noChangeArrowheads="1"/>
              </p:cNvSpPr>
              <p:nvPr/>
            </p:nvSpPr>
            <p:spPr bwMode="auto">
              <a:xfrm>
                <a:off x="1014" y="3245"/>
                <a:ext cx="8" cy="9"/>
              </a:xfrm>
              <a:custGeom>
                <a:avLst/>
                <a:gdLst>
                  <a:gd name="T0" fmla="*/ 1048 w 7"/>
                  <a:gd name="T1" fmla="*/ 0 h 6"/>
                  <a:gd name="T2" fmla="*/ 0 w 7"/>
                  <a:gd name="T3" fmla="*/ 15128 h 6"/>
                  <a:gd name="T4" fmla="*/ 1648 w 7"/>
                  <a:gd name="T5" fmla="*/ 15128 h 6"/>
                  <a:gd name="T6" fmla="*/ 1048 w 7"/>
                  <a:gd name="T7" fmla="*/ 0 h 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7" h="6">
                    <a:moveTo>
                      <a:pt x="3" y="0"/>
                    </a:moveTo>
                    <a:cubicBezTo>
                      <a:pt x="1" y="1"/>
                      <a:pt x="1" y="4"/>
                      <a:pt x="0" y="5"/>
                    </a:cubicBezTo>
                    <a:cubicBezTo>
                      <a:pt x="2" y="5"/>
                      <a:pt x="4" y="6"/>
                      <a:pt x="5" y="5"/>
                    </a:cubicBezTo>
                    <a:cubicBezTo>
                      <a:pt x="7" y="3"/>
                      <a:pt x="6" y="0"/>
                      <a:pt x="3" y="0"/>
                    </a:cubicBezTo>
                    <a:close/>
                  </a:path>
                </a:pathLst>
              </a:custGeom>
              <a:noFill/>
              <a:ln w="9525" cap="sq">
                <a:solidFill>
                  <a:srgbClr val="B4B3B3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3999" name="Freeform 729"/>
              <p:cNvSpPr>
                <a:spLocks noChangeArrowheads="1"/>
              </p:cNvSpPr>
              <p:nvPr/>
            </p:nvSpPr>
            <p:spPr bwMode="auto">
              <a:xfrm>
                <a:off x="1023" y="3235"/>
                <a:ext cx="14" cy="15"/>
              </a:xfrm>
              <a:custGeom>
                <a:avLst/>
                <a:gdLst>
                  <a:gd name="T0" fmla="*/ 5737 w 11"/>
                  <a:gd name="T1" fmla="*/ 0 h 9"/>
                  <a:gd name="T2" fmla="*/ 3832 w 11"/>
                  <a:gd name="T3" fmla="*/ 47430 h 9"/>
                  <a:gd name="T4" fmla="*/ 7527 w 11"/>
                  <a:gd name="T5" fmla="*/ 25292 h 9"/>
                  <a:gd name="T6" fmla="*/ 9389 w 11"/>
                  <a:gd name="T7" fmla="*/ 10245 h 9"/>
                  <a:gd name="T8" fmla="*/ 5737 w 11"/>
                  <a:gd name="T9" fmla="*/ 0 h 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1" h="9">
                    <a:moveTo>
                      <a:pt x="6" y="0"/>
                    </a:moveTo>
                    <a:cubicBezTo>
                      <a:pt x="2" y="0"/>
                      <a:pt x="0" y="6"/>
                      <a:pt x="4" y="8"/>
                    </a:cubicBezTo>
                    <a:cubicBezTo>
                      <a:pt x="7" y="9"/>
                      <a:pt x="9" y="6"/>
                      <a:pt x="8" y="4"/>
                    </a:cubicBezTo>
                    <a:cubicBezTo>
                      <a:pt x="9" y="4"/>
                      <a:pt x="9" y="3"/>
                      <a:pt x="10" y="2"/>
                    </a:cubicBezTo>
                    <a:cubicBezTo>
                      <a:pt x="11" y="1"/>
                      <a:pt x="8" y="0"/>
                      <a:pt x="6" y="0"/>
                    </a:cubicBezTo>
                    <a:close/>
                  </a:path>
                </a:pathLst>
              </a:custGeom>
              <a:solidFill>
                <a:srgbClr val="F0DE2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4000" name="Freeform 730"/>
              <p:cNvSpPr>
                <a:spLocks noChangeArrowheads="1"/>
              </p:cNvSpPr>
              <p:nvPr/>
            </p:nvSpPr>
            <p:spPr bwMode="auto">
              <a:xfrm>
                <a:off x="1023" y="3235"/>
                <a:ext cx="14" cy="15"/>
              </a:xfrm>
              <a:custGeom>
                <a:avLst/>
                <a:gdLst>
                  <a:gd name="T0" fmla="*/ 5737 w 11"/>
                  <a:gd name="T1" fmla="*/ 0 h 9"/>
                  <a:gd name="T2" fmla="*/ 3832 w 11"/>
                  <a:gd name="T3" fmla="*/ 47430 h 9"/>
                  <a:gd name="T4" fmla="*/ 7527 w 11"/>
                  <a:gd name="T5" fmla="*/ 25292 h 9"/>
                  <a:gd name="T6" fmla="*/ 9389 w 11"/>
                  <a:gd name="T7" fmla="*/ 10245 h 9"/>
                  <a:gd name="T8" fmla="*/ 5737 w 11"/>
                  <a:gd name="T9" fmla="*/ 0 h 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1" h="9">
                    <a:moveTo>
                      <a:pt x="6" y="0"/>
                    </a:moveTo>
                    <a:cubicBezTo>
                      <a:pt x="2" y="0"/>
                      <a:pt x="0" y="6"/>
                      <a:pt x="4" y="8"/>
                    </a:cubicBezTo>
                    <a:cubicBezTo>
                      <a:pt x="7" y="9"/>
                      <a:pt x="9" y="6"/>
                      <a:pt x="8" y="4"/>
                    </a:cubicBezTo>
                    <a:cubicBezTo>
                      <a:pt x="9" y="4"/>
                      <a:pt x="9" y="3"/>
                      <a:pt x="10" y="2"/>
                    </a:cubicBezTo>
                    <a:cubicBezTo>
                      <a:pt x="11" y="1"/>
                      <a:pt x="8" y="0"/>
                      <a:pt x="6" y="0"/>
                    </a:cubicBezTo>
                    <a:close/>
                  </a:path>
                </a:pathLst>
              </a:custGeom>
              <a:noFill/>
              <a:ln w="9525" cap="sq">
                <a:solidFill>
                  <a:srgbClr val="B4B3B3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4001" name="Freeform 731"/>
              <p:cNvSpPr>
                <a:spLocks noChangeArrowheads="1"/>
              </p:cNvSpPr>
              <p:nvPr/>
            </p:nvSpPr>
            <p:spPr bwMode="auto">
              <a:xfrm>
                <a:off x="1008" y="3227"/>
                <a:ext cx="14" cy="15"/>
              </a:xfrm>
              <a:custGeom>
                <a:avLst/>
                <a:gdLst>
                  <a:gd name="T0" fmla="*/ 4598 w 11"/>
                  <a:gd name="T1" fmla="*/ 6147 h 9"/>
                  <a:gd name="T2" fmla="*/ 1716 w 11"/>
                  <a:gd name="T3" fmla="*/ 47430 h 9"/>
                  <a:gd name="T4" fmla="*/ 8993 w 11"/>
                  <a:gd name="T5" fmla="*/ 42153 h 9"/>
                  <a:gd name="T6" fmla="*/ 10265 w 11"/>
                  <a:gd name="T7" fmla="*/ 10245 h 9"/>
                  <a:gd name="T8" fmla="*/ 4598 w 11"/>
                  <a:gd name="T9" fmla="*/ 6147 h 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1" h="9">
                    <a:moveTo>
                      <a:pt x="5" y="1"/>
                    </a:moveTo>
                    <a:cubicBezTo>
                      <a:pt x="2" y="3"/>
                      <a:pt x="0" y="6"/>
                      <a:pt x="2" y="8"/>
                    </a:cubicBezTo>
                    <a:cubicBezTo>
                      <a:pt x="4" y="9"/>
                      <a:pt x="7" y="8"/>
                      <a:pt x="9" y="7"/>
                    </a:cubicBezTo>
                    <a:cubicBezTo>
                      <a:pt x="11" y="7"/>
                      <a:pt x="11" y="4"/>
                      <a:pt x="11" y="2"/>
                    </a:cubicBezTo>
                    <a:cubicBezTo>
                      <a:pt x="10" y="0"/>
                      <a:pt x="7" y="0"/>
                      <a:pt x="5" y="1"/>
                    </a:cubicBezTo>
                    <a:close/>
                  </a:path>
                </a:pathLst>
              </a:custGeom>
              <a:solidFill>
                <a:srgbClr val="F0DE2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4002" name="Freeform 732"/>
              <p:cNvSpPr>
                <a:spLocks noChangeArrowheads="1"/>
              </p:cNvSpPr>
              <p:nvPr/>
            </p:nvSpPr>
            <p:spPr bwMode="auto">
              <a:xfrm>
                <a:off x="1008" y="3227"/>
                <a:ext cx="14" cy="15"/>
              </a:xfrm>
              <a:custGeom>
                <a:avLst/>
                <a:gdLst>
                  <a:gd name="T0" fmla="*/ 4598 w 11"/>
                  <a:gd name="T1" fmla="*/ 6147 h 9"/>
                  <a:gd name="T2" fmla="*/ 1716 w 11"/>
                  <a:gd name="T3" fmla="*/ 47430 h 9"/>
                  <a:gd name="T4" fmla="*/ 8993 w 11"/>
                  <a:gd name="T5" fmla="*/ 42153 h 9"/>
                  <a:gd name="T6" fmla="*/ 10265 w 11"/>
                  <a:gd name="T7" fmla="*/ 10245 h 9"/>
                  <a:gd name="T8" fmla="*/ 4598 w 11"/>
                  <a:gd name="T9" fmla="*/ 6147 h 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1" h="9">
                    <a:moveTo>
                      <a:pt x="5" y="1"/>
                    </a:moveTo>
                    <a:cubicBezTo>
                      <a:pt x="2" y="3"/>
                      <a:pt x="0" y="6"/>
                      <a:pt x="2" y="8"/>
                    </a:cubicBezTo>
                    <a:cubicBezTo>
                      <a:pt x="4" y="9"/>
                      <a:pt x="7" y="8"/>
                      <a:pt x="9" y="7"/>
                    </a:cubicBezTo>
                    <a:cubicBezTo>
                      <a:pt x="11" y="7"/>
                      <a:pt x="11" y="4"/>
                      <a:pt x="11" y="2"/>
                    </a:cubicBezTo>
                    <a:cubicBezTo>
                      <a:pt x="10" y="0"/>
                      <a:pt x="7" y="0"/>
                      <a:pt x="5" y="1"/>
                    </a:cubicBezTo>
                    <a:close/>
                  </a:path>
                </a:pathLst>
              </a:custGeom>
              <a:noFill/>
              <a:ln w="9525" cap="sq">
                <a:solidFill>
                  <a:srgbClr val="B4B3B3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4003" name="Freeform 733"/>
              <p:cNvSpPr>
                <a:spLocks noChangeArrowheads="1"/>
              </p:cNvSpPr>
              <p:nvPr/>
            </p:nvSpPr>
            <p:spPr bwMode="auto">
              <a:xfrm>
                <a:off x="1008" y="3210"/>
                <a:ext cx="10" cy="11"/>
              </a:xfrm>
              <a:custGeom>
                <a:avLst/>
                <a:gdLst>
                  <a:gd name="T0" fmla="*/ 3869 w 8"/>
                  <a:gd name="T1" fmla="*/ 0 h 7"/>
                  <a:gd name="T2" fmla="*/ 0 w 8"/>
                  <a:gd name="T3" fmla="*/ 14947 h 7"/>
                  <a:gd name="T4" fmla="*/ 6288 w 8"/>
                  <a:gd name="T5" fmla="*/ 11123 h 7"/>
                  <a:gd name="T6" fmla="*/ 3869 w 8"/>
                  <a:gd name="T7" fmla="*/ 0 h 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8" h="7">
                    <a:moveTo>
                      <a:pt x="5" y="0"/>
                    </a:moveTo>
                    <a:cubicBezTo>
                      <a:pt x="3" y="3"/>
                      <a:pt x="2" y="5"/>
                      <a:pt x="0" y="7"/>
                    </a:cubicBezTo>
                    <a:cubicBezTo>
                      <a:pt x="4" y="7"/>
                      <a:pt x="5" y="7"/>
                      <a:pt x="8" y="5"/>
                    </a:cubicBezTo>
                    <a:cubicBezTo>
                      <a:pt x="8" y="3"/>
                      <a:pt x="6" y="2"/>
                      <a:pt x="5" y="0"/>
                    </a:cubicBezTo>
                    <a:close/>
                  </a:path>
                </a:pathLst>
              </a:custGeom>
              <a:solidFill>
                <a:srgbClr val="F0DE2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4004" name="Freeform 734"/>
              <p:cNvSpPr>
                <a:spLocks noChangeArrowheads="1"/>
              </p:cNvSpPr>
              <p:nvPr/>
            </p:nvSpPr>
            <p:spPr bwMode="auto">
              <a:xfrm>
                <a:off x="1008" y="3210"/>
                <a:ext cx="10" cy="11"/>
              </a:xfrm>
              <a:custGeom>
                <a:avLst/>
                <a:gdLst>
                  <a:gd name="T0" fmla="*/ 3869 w 8"/>
                  <a:gd name="T1" fmla="*/ 0 h 7"/>
                  <a:gd name="T2" fmla="*/ 0 w 8"/>
                  <a:gd name="T3" fmla="*/ 14947 h 7"/>
                  <a:gd name="T4" fmla="*/ 6288 w 8"/>
                  <a:gd name="T5" fmla="*/ 11123 h 7"/>
                  <a:gd name="T6" fmla="*/ 3869 w 8"/>
                  <a:gd name="T7" fmla="*/ 0 h 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8" h="7">
                    <a:moveTo>
                      <a:pt x="5" y="0"/>
                    </a:moveTo>
                    <a:cubicBezTo>
                      <a:pt x="3" y="3"/>
                      <a:pt x="2" y="5"/>
                      <a:pt x="0" y="7"/>
                    </a:cubicBezTo>
                    <a:cubicBezTo>
                      <a:pt x="4" y="7"/>
                      <a:pt x="5" y="7"/>
                      <a:pt x="8" y="5"/>
                    </a:cubicBezTo>
                    <a:cubicBezTo>
                      <a:pt x="8" y="3"/>
                      <a:pt x="6" y="2"/>
                      <a:pt x="5" y="0"/>
                    </a:cubicBezTo>
                    <a:close/>
                  </a:path>
                </a:pathLst>
              </a:custGeom>
              <a:noFill/>
              <a:ln w="9525" cap="sq">
                <a:solidFill>
                  <a:srgbClr val="B4B3B3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4005" name="Freeform 735"/>
              <p:cNvSpPr>
                <a:spLocks noChangeArrowheads="1"/>
              </p:cNvSpPr>
              <p:nvPr/>
            </p:nvSpPr>
            <p:spPr bwMode="auto">
              <a:xfrm>
                <a:off x="1026" y="3220"/>
                <a:ext cx="15" cy="10"/>
              </a:xfrm>
              <a:custGeom>
                <a:avLst/>
                <a:gdLst>
                  <a:gd name="T0" fmla="*/ 18323 w 11"/>
                  <a:gd name="T1" fmla="*/ 6147 h 6"/>
                  <a:gd name="T2" fmla="*/ 2746 w 11"/>
                  <a:gd name="T3" fmla="*/ 17075 h 6"/>
                  <a:gd name="T4" fmla="*/ 4744 w 11"/>
                  <a:gd name="T5" fmla="*/ 28458 h 6"/>
                  <a:gd name="T6" fmla="*/ 24454 w 11"/>
                  <a:gd name="T7" fmla="*/ 35903 h 6"/>
                  <a:gd name="T8" fmla="*/ 25425 w 11"/>
                  <a:gd name="T9" fmla="*/ 28458 h 6"/>
                  <a:gd name="T10" fmla="*/ 18323 w 11"/>
                  <a:gd name="T11" fmla="*/ 6147 h 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1" h="6">
                    <a:moveTo>
                      <a:pt x="7" y="1"/>
                    </a:moveTo>
                    <a:cubicBezTo>
                      <a:pt x="6" y="0"/>
                      <a:pt x="3" y="2"/>
                      <a:pt x="1" y="3"/>
                    </a:cubicBezTo>
                    <a:cubicBezTo>
                      <a:pt x="0" y="4"/>
                      <a:pt x="1" y="4"/>
                      <a:pt x="2" y="5"/>
                    </a:cubicBezTo>
                    <a:cubicBezTo>
                      <a:pt x="5" y="3"/>
                      <a:pt x="7" y="4"/>
                      <a:pt x="9" y="6"/>
                    </a:cubicBezTo>
                    <a:cubicBezTo>
                      <a:pt x="9" y="6"/>
                      <a:pt x="9" y="5"/>
                      <a:pt x="10" y="5"/>
                    </a:cubicBezTo>
                    <a:cubicBezTo>
                      <a:pt x="11" y="3"/>
                      <a:pt x="9" y="1"/>
                      <a:pt x="7" y="1"/>
                    </a:cubicBezTo>
                    <a:close/>
                  </a:path>
                </a:pathLst>
              </a:custGeom>
              <a:solidFill>
                <a:srgbClr val="F0DE2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4006" name="Freeform 736"/>
              <p:cNvSpPr>
                <a:spLocks noChangeArrowheads="1"/>
              </p:cNvSpPr>
              <p:nvPr/>
            </p:nvSpPr>
            <p:spPr bwMode="auto">
              <a:xfrm>
                <a:off x="1026" y="3220"/>
                <a:ext cx="15" cy="10"/>
              </a:xfrm>
              <a:custGeom>
                <a:avLst/>
                <a:gdLst>
                  <a:gd name="T0" fmla="*/ 18323 w 11"/>
                  <a:gd name="T1" fmla="*/ 6147 h 6"/>
                  <a:gd name="T2" fmla="*/ 2746 w 11"/>
                  <a:gd name="T3" fmla="*/ 17075 h 6"/>
                  <a:gd name="T4" fmla="*/ 4744 w 11"/>
                  <a:gd name="T5" fmla="*/ 28458 h 6"/>
                  <a:gd name="T6" fmla="*/ 24454 w 11"/>
                  <a:gd name="T7" fmla="*/ 35903 h 6"/>
                  <a:gd name="T8" fmla="*/ 25425 w 11"/>
                  <a:gd name="T9" fmla="*/ 28458 h 6"/>
                  <a:gd name="T10" fmla="*/ 18323 w 11"/>
                  <a:gd name="T11" fmla="*/ 6147 h 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1" h="6">
                    <a:moveTo>
                      <a:pt x="7" y="1"/>
                    </a:moveTo>
                    <a:cubicBezTo>
                      <a:pt x="6" y="0"/>
                      <a:pt x="3" y="2"/>
                      <a:pt x="1" y="3"/>
                    </a:cubicBezTo>
                    <a:cubicBezTo>
                      <a:pt x="0" y="4"/>
                      <a:pt x="1" y="4"/>
                      <a:pt x="2" y="5"/>
                    </a:cubicBezTo>
                    <a:cubicBezTo>
                      <a:pt x="5" y="3"/>
                      <a:pt x="7" y="4"/>
                      <a:pt x="9" y="6"/>
                    </a:cubicBezTo>
                    <a:cubicBezTo>
                      <a:pt x="9" y="6"/>
                      <a:pt x="9" y="5"/>
                      <a:pt x="10" y="5"/>
                    </a:cubicBezTo>
                    <a:cubicBezTo>
                      <a:pt x="11" y="3"/>
                      <a:pt x="9" y="1"/>
                      <a:pt x="7" y="1"/>
                    </a:cubicBezTo>
                    <a:close/>
                  </a:path>
                </a:pathLst>
              </a:custGeom>
              <a:noFill/>
              <a:ln w="9525" cap="sq">
                <a:solidFill>
                  <a:srgbClr val="B4B3B3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4007" name="Freeform 737"/>
              <p:cNvSpPr>
                <a:spLocks noChangeArrowheads="1"/>
              </p:cNvSpPr>
              <p:nvPr/>
            </p:nvSpPr>
            <p:spPr bwMode="auto">
              <a:xfrm>
                <a:off x="1023" y="3208"/>
                <a:ext cx="14" cy="7"/>
              </a:xfrm>
              <a:custGeom>
                <a:avLst/>
                <a:gdLst>
                  <a:gd name="T0" fmla="*/ 3832 w 11"/>
                  <a:gd name="T1" fmla="*/ 0 h 5"/>
                  <a:gd name="T2" fmla="*/ 1050 w 11"/>
                  <a:gd name="T3" fmla="*/ 5274 h 5"/>
                  <a:gd name="T4" fmla="*/ 2808 w 11"/>
                  <a:gd name="T5" fmla="*/ 6819 h 5"/>
                  <a:gd name="T6" fmla="*/ 10265 w 11"/>
                  <a:gd name="T7" fmla="*/ 6819 h 5"/>
                  <a:gd name="T8" fmla="*/ 3832 w 11"/>
                  <a:gd name="T9" fmla="*/ 0 h 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1" h="5">
                    <a:moveTo>
                      <a:pt x="4" y="0"/>
                    </a:moveTo>
                    <a:cubicBezTo>
                      <a:pt x="1" y="0"/>
                      <a:pt x="0" y="2"/>
                      <a:pt x="1" y="4"/>
                    </a:cubicBezTo>
                    <a:cubicBezTo>
                      <a:pt x="1" y="5"/>
                      <a:pt x="3" y="4"/>
                      <a:pt x="3" y="5"/>
                    </a:cubicBezTo>
                    <a:cubicBezTo>
                      <a:pt x="5" y="4"/>
                      <a:pt x="8" y="4"/>
                      <a:pt x="11" y="5"/>
                    </a:cubicBezTo>
                    <a:cubicBezTo>
                      <a:pt x="9" y="3"/>
                      <a:pt x="9" y="0"/>
                      <a:pt x="4" y="0"/>
                    </a:cubicBezTo>
                    <a:close/>
                  </a:path>
                </a:pathLst>
              </a:custGeom>
              <a:solidFill>
                <a:srgbClr val="F0DE2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4008" name="Freeform 738"/>
              <p:cNvSpPr>
                <a:spLocks noChangeArrowheads="1"/>
              </p:cNvSpPr>
              <p:nvPr/>
            </p:nvSpPr>
            <p:spPr bwMode="auto">
              <a:xfrm>
                <a:off x="1023" y="3208"/>
                <a:ext cx="14" cy="7"/>
              </a:xfrm>
              <a:custGeom>
                <a:avLst/>
                <a:gdLst>
                  <a:gd name="T0" fmla="*/ 3832 w 11"/>
                  <a:gd name="T1" fmla="*/ 0 h 5"/>
                  <a:gd name="T2" fmla="*/ 1050 w 11"/>
                  <a:gd name="T3" fmla="*/ 5274 h 5"/>
                  <a:gd name="T4" fmla="*/ 2808 w 11"/>
                  <a:gd name="T5" fmla="*/ 6819 h 5"/>
                  <a:gd name="T6" fmla="*/ 10265 w 11"/>
                  <a:gd name="T7" fmla="*/ 6819 h 5"/>
                  <a:gd name="T8" fmla="*/ 3832 w 11"/>
                  <a:gd name="T9" fmla="*/ 0 h 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1" h="5">
                    <a:moveTo>
                      <a:pt x="4" y="0"/>
                    </a:moveTo>
                    <a:cubicBezTo>
                      <a:pt x="1" y="0"/>
                      <a:pt x="0" y="2"/>
                      <a:pt x="1" y="4"/>
                    </a:cubicBezTo>
                    <a:cubicBezTo>
                      <a:pt x="1" y="5"/>
                      <a:pt x="3" y="4"/>
                      <a:pt x="3" y="5"/>
                    </a:cubicBezTo>
                    <a:cubicBezTo>
                      <a:pt x="5" y="4"/>
                      <a:pt x="8" y="4"/>
                      <a:pt x="11" y="5"/>
                    </a:cubicBezTo>
                    <a:cubicBezTo>
                      <a:pt x="9" y="3"/>
                      <a:pt x="9" y="0"/>
                      <a:pt x="4" y="0"/>
                    </a:cubicBezTo>
                    <a:close/>
                  </a:path>
                </a:pathLst>
              </a:custGeom>
              <a:noFill/>
              <a:ln w="9525" cap="sq">
                <a:solidFill>
                  <a:srgbClr val="B4B3B3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4009" name="Freeform 739"/>
              <p:cNvSpPr>
                <a:spLocks noChangeArrowheads="1"/>
              </p:cNvSpPr>
              <p:nvPr/>
            </p:nvSpPr>
            <p:spPr bwMode="auto">
              <a:xfrm>
                <a:off x="1042" y="3202"/>
                <a:ext cx="10" cy="11"/>
              </a:xfrm>
              <a:custGeom>
                <a:avLst/>
                <a:gdLst>
                  <a:gd name="T0" fmla="*/ 4801 w 8"/>
                  <a:gd name="T1" fmla="*/ 0 h 7"/>
                  <a:gd name="T2" fmla="*/ 0 w 8"/>
                  <a:gd name="T3" fmla="*/ 23667 h 7"/>
                  <a:gd name="T4" fmla="*/ 5369 w 8"/>
                  <a:gd name="T5" fmla="*/ 23667 h 7"/>
                  <a:gd name="T6" fmla="*/ 4801 w 8"/>
                  <a:gd name="T7" fmla="*/ 0 h 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8" h="7">
                    <a:moveTo>
                      <a:pt x="6" y="0"/>
                    </a:moveTo>
                    <a:cubicBezTo>
                      <a:pt x="4" y="0"/>
                      <a:pt x="0" y="1"/>
                      <a:pt x="0" y="4"/>
                    </a:cubicBezTo>
                    <a:cubicBezTo>
                      <a:pt x="0" y="7"/>
                      <a:pt x="5" y="6"/>
                      <a:pt x="7" y="4"/>
                    </a:cubicBezTo>
                    <a:cubicBezTo>
                      <a:pt x="8" y="3"/>
                      <a:pt x="8" y="0"/>
                      <a:pt x="6" y="0"/>
                    </a:cubicBezTo>
                    <a:close/>
                  </a:path>
                </a:pathLst>
              </a:custGeom>
              <a:solidFill>
                <a:srgbClr val="F0DE2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4010" name="Freeform 740"/>
              <p:cNvSpPr>
                <a:spLocks noChangeArrowheads="1"/>
              </p:cNvSpPr>
              <p:nvPr/>
            </p:nvSpPr>
            <p:spPr bwMode="auto">
              <a:xfrm>
                <a:off x="1042" y="3202"/>
                <a:ext cx="10" cy="11"/>
              </a:xfrm>
              <a:custGeom>
                <a:avLst/>
                <a:gdLst>
                  <a:gd name="T0" fmla="*/ 4801 w 8"/>
                  <a:gd name="T1" fmla="*/ 0 h 7"/>
                  <a:gd name="T2" fmla="*/ 0 w 8"/>
                  <a:gd name="T3" fmla="*/ 23667 h 7"/>
                  <a:gd name="T4" fmla="*/ 5369 w 8"/>
                  <a:gd name="T5" fmla="*/ 23667 h 7"/>
                  <a:gd name="T6" fmla="*/ 4801 w 8"/>
                  <a:gd name="T7" fmla="*/ 0 h 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8" h="7">
                    <a:moveTo>
                      <a:pt x="6" y="0"/>
                    </a:moveTo>
                    <a:cubicBezTo>
                      <a:pt x="4" y="0"/>
                      <a:pt x="0" y="1"/>
                      <a:pt x="0" y="4"/>
                    </a:cubicBezTo>
                    <a:cubicBezTo>
                      <a:pt x="0" y="7"/>
                      <a:pt x="5" y="6"/>
                      <a:pt x="7" y="4"/>
                    </a:cubicBezTo>
                    <a:cubicBezTo>
                      <a:pt x="8" y="3"/>
                      <a:pt x="8" y="0"/>
                      <a:pt x="6" y="0"/>
                    </a:cubicBezTo>
                    <a:close/>
                  </a:path>
                </a:pathLst>
              </a:custGeom>
              <a:noFill/>
              <a:ln w="9525" cap="sq">
                <a:solidFill>
                  <a:srgbClr val="B4B3B3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4011" name="Freeform 741"/>
              <p:cNvSpPr>
                <a:spLocks noChangeArrowheads="1"/>
              </p:cNvSpPr>
              <p:nvPr/>
            </p:nvSpPr>
            <p:spPr bwMode="auto">
              <a:xfrm>
                <a:off x="1014" y="3144"/>
                <a:ext cx="14" cy="11"/>
              </a:xfrm>
              <a:custGeom>
                <a:avLst/>
                <a:gdLst>
                  <a:gd name="T0" fmla="*/ 6273 w 11"/>
                  <a:gd name="T1" fmla="*/ 9982 h 7"/>
                  <a:gd name="T2" fmla="*/ 1716 w 11"/>
                  <a:gd name="T3" fmla="*/ 5825 h 7"/>
                  <a:gd name="T4" fmla="*/ 1716 w 11"/>
                  <a:gd name="T5" fmla="*/ 29348 h 7"/>
                  <a:gd name="T6" fmla="*/ 6273 w 11"/>
                  <a:gd name="T7" fmla="*/ 32782 h 7"/>
                  <a:gd name="T8" fmla="*/ 9389 w 11"/>
                  <a:gd name="T9" fmla="*/ 23667 h 7"/>
                  <a:gd name="T10" fmla="*/ 6273 w 11"/>
                  <a:gd name="T11" fmla="*/ 9982 h 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1" h="7">
                    <a:moveTo>
                      <a:pt x="7" y="2"/>
                    </a:moveTo>
                    <a:cubicBezTo>
                      <a:pt x="5" y="0"/>
                      <a:pt x="3" y="1"/>
                      <a:pt x="2" y="1"/>
                    </a:cubicBezTo>
                    <a:cubicBezTo>
                      <a:pt x="0" y="2"/>
                      <a:pt x="0" y="4"/>
                      <a:pt x="2" y="5"/>
                    </a:cubicBezTo>
                    <a:cubicBezTo>
                      <a:pt x="3" y="6"/>
                      <a:pt x="5" y="5"/>
                      <a:pt x="7" y="6"/>
                    </a:cubicBezTo>
                    <a:cubicBezTo>
                      <a:pt x="9" y="7"/>
                      <a:pt x="10" y="5"/>
                      <a:pt x="10" y="4"/>
                    </a:cubicBezTo>
                    <a:cubicBezTo>
                      <a:pt x="11" y="3"/>
                      <a:pt x="8" y="2"/>
                      <a:pt x="7" y="2"/>
                    </a:cubicBezTo>
                    <a:close/>
                  </a:path>
                </a:pathLst>
              </a:custGeom>
              <a:solidFill>
                <a:srgbClr val="F0DE2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4012" name="Freeform 742"/>
              <p:cNvSpPr>
                <a:spLocks noChangeArrowheads="1"/>
              </p:cNvSpPr>
              <p:nvPr/>
            </p:nvSpPr>
            <p:spPr bwMode="auto">
              <a:xfrm>
                <a:off x="1014" y="3144"/>
                <a:ext cx="14" cy="11"/>
              </a:xfrm>
              <a:custGeom>
                <a:avLst/>
                <a:gdLst>
                  <a:gd name="T0" fmla="*/ 6273 w 11"/>
                  <a:gd name="T1" fmla="*/ 9982 h 7"/>
                  <a:gd name="T2" fmla="*/ 1716 w 11"/>
                  <a:gd name="T3" fmla="*/ 5825 h 7"/>
                  <a:gd name="T4" fmla="*/ 1716 w 11"/>
                  <a:gd name="T5" fmla="*/ 29348 h 7"/>
                  <a:gd name="T6" fmla="*/ 6273 w 11"/>
                  <a:gd name="T7" fmla="*/ 32782 h 7"/>
                  <a:gd name="T8" fmla="*/ 9389 w 11"/>
                  <a:gd name="T9" fmla="*/ 23667 h 7"/>
                  <a:gd name="T10" fmla="*/ 6273 w 11"/>
                  <a:gd name="T11" fmla="*/ 9982 h 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1" h="7">
                    <a:moveTo>
                      <a:pt x="7" y="2"/>
                    </a:moveTo>
                    <a:cubicBezTo>
                      <a:pt x="5" y="0"/>
                      <a:pt x="3" y="1"/>
                      <a:pt x="2" y="1"/>
                    </a:cubicBezTo>
                    <a:cubicBezTo>
                      <a:pt x="0" y="2"/>
                      <a:pt x="0" y="4"/>
                      <a:pt x="2" y="5"/>
                    </a:cubicBezTo>
                    <a:cubicBezTo>
                      <a:pt x="3" y="6"/>
                      <a:pt x="5" y="5"/>
                      <a:pt x="7" y="6"/>
                    </a:cubicBezTo>
                    <a:cubicBezTo>
                      <a:pt x="9" y="7"/>
                      <a:pt x="10" y="5"/>
                      <a:pt x="10" y="4"/>
                    </a:cubicBezTo>
                    <a:cubicBezTo>
                      <a:pt x="11" y="3"/>
                      <a:pt x="8" y="2"/>
                      <a:pt x="7" y="2"/>
                    </a:cubicBezTo>
                    <a:close/>
                  </a:path>
                </a:pathLst>
              </a:custGeom>
              <a:noFill/>
              <a:ln w="9525" cap="sq">
                <a:solidFill>
                  <a:srgbClr val="B4B3B3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4013" name="Freeform 743"/>
              <p:cNvSpPr>
                <a:spLocks noChangeArrowheads="1"/>
              </p:cNvSpPr>
              <p:nvPr/>
            </p:nvSpPr>
            <p:spPr bwMode="auto">
              <a:xfrm>
                <a:off x="1026" y="3186"/>
                <a:ext cx="15" cy="14"/>
              </a:xfrm>
              <a:custGeom>
                <a:avLst/>
                <a:gdLst>
                  <a:gd name="T0" fmla="*/ 14718 w 11"/>
                  <a:gd name="T1" fmla="*/ 0 h 9"/>
                  <a:gd name="T2" fmla="*/ 10609 w 11"/>
                  <a:gd name="T3" fmla="*/ 14683 h 9"/>
                  <a:gd name="T4" fmla="*/ 20950 w 11"/>
                  <a:gd name="T5" fmla="*/ 6830 h 9"/>
                  <a:gd name="T6" fmla="*/ 25425 w 11"/>
                  <a:gd name="T7" fmla="*/ 3901 h 9"/>
                  <a:gd name="T8" fmla="*/ 14718 w 11"/>
                  <a:gd name="T9" fmla="*/ 0 h 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1" h="9">
                    <a:moveTo>
                      <a:pt x="6" y="0"/>
                    </a:moveTo>
                    <a:cubicBezTo>
                      <a:pt x="2" y="0"/>
                      <a:pt x="0" y="6"/>
                      <a:pt x="4" y="8"/>
                    </a:cubicBezTo>
                    <a:cubicBezTo>
                      <a:pt x="7" y="9"/>
                      <a:pt x="8" y="6"/>
                      <a:pt x="8" y="4"/>
                    </a:cubicBezTo>
                    <a:cubicBezTo>
                      <a:pt x="9" y="4"/>
                      <a:pt x="9" y="3"/>
                      <a:pt x="10" y="2"/>
                    </a:cubicBezTo>
                    <a:cubicBezTo>
                      <a:pt x="11" y="1"/>
                      <a:pt x="7" y="0"/>
                      <a:pt x="6" y="0"/>
                    </a:cubicBezTo>
                    <a:close/>
                  </a:path>
                </a:pathLst>
              </a:custGeom>
              <a:solidFill>
                <a:srgbClr val="F0DE2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4014" name="Freeform 744"/>
              <p:cNvSpPr>
                <a:spLocks noChangeArrowheads="1"/>
              </p:cNvSpPr>
              <p:nvPr/>
            </p:nvSpPr>
            <p:spPr bwMode="auto">
              <a:xfrm>
                <a:off x="1026" y="3186"/>
                <a:ext cx="15" cy="14"/>
              </a:xfrm>
              <a:custGeom>
                <a:avLst/>
                <a:gdLst>
                  <a:gd name="T0" fmla="*/ 14718 w 11"/>
                  <a:gd name="T1" fmla="*/ 0 h 9"/>
                  <a:gd name="T2" fmla="*/ 10609 w 11"/>
                  <a:gd name="T3" fmla="*/ 14683 h 9"/>
                  <a:gd name="T4" fmla="*/ 20950 w 11"/>
                  <a:gd name="T5" fmla="*/ 6830 h 9"/>
                  <a:gd name="T6" fmla="*/ 25425 w 11"/>
                  <a:gd name="T7" fmla="*/ 3901 h 9"/>
                  <a:gd name="T8" fmla="*/ 14718 w 11"/>
                  <a:gd name="T9" fmla="*/ 0 h 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1" h="9">
                    <a:moveTo>
                      <a:pt x="6" y="0"/>
                    </a:moveTo>
                    <a:cubicBezTo>
                      <a:pt x="2" y="0"/>
                      <a:pt x="0" y="6"/>
                      <a:pt x="4" y="8"/>
                    </a:cubicBezTo>
                    <a:cubicBezTo>
                      <a:pt x="7" y="9"/>
                      <a:pt x="8" y="6"/>
                      <a:pt x="8" y="4"/>
                    </a:cubicBezTo>
                    <a:cubicBezTo>
                      <a:pt x="9" y="4"/>
                      <a:pt x="9" y="3"/>
                      <a:pt x="10" y="2"/>
                    </a:cubicBezTo>
                    <a:cubicBezTo>
                      <a:pt x="11" y="1"/>
                      <a:pt x="7" y="0"/>
                      <a:pt x="6" y="0"/>
                    </a:cubicBezTo>
                    <a:close/>
                  </a:path>
                </a:pathLst>
              </a:custGeom>
              <a:noFill/>
              <a:ln w="9525" cap="sq">
                <a:solidFill>
                  <a:srgbClr val="B4B3B3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4015" name="Freeform 745"/>
              <p:cNvSpPr>
                <a:spLocks noChangeArrowheads="1"/>
              </p:cNvSpPr>
              <p:nvPr/>
            </p:nvSpPr>
            <p:spPr bwMode="auto">
              <a:xfrm>
                <a:off x="1010" y="3176"/>
                <a:ext cx="14" cy="15"/>
              </a:xfrm>
              <a:custGeom>
                <a:avLst/>
                <a:gdLst>
                  <a:gd name="T0" fmla="*/ 4598 w 11"/>
                  <a:gd name="T1" fmla="*/ 6147 h 9"/>
                  <a:gd name="T2" fmla="*/ 1716 w 11"/>
                  <a:gd name="T3" fmla="*/ 47430 h 9"/>
                  <a:gd name="T4" fmla="*/ 8993 w 11"/>
                  <a:gd name="T5" fmla="*/ 42153 h 9"/>
                  <a:gd name="T6" fmla="*/ 9389 w 11"/>
                  <a:gd name="T7" fmla="*/ 10245 h 9"/>
                  <a:gd name="T8" fmla="*/ 4598 w 11"/>
                  <a:gd name="T9" fmla="*/ 6147 h 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1" h="9">
                    <a:moveTo>
                      <a:pt x="5" y="1"/>
                    </a:moveTo>
                    <a:cubicBezTo>
                      <a:pt x="2" y="3"/>
                      <a:pt x="0" y="6"/>
                      <a:pt x="2" y="8"/>
                    </a:cubicBezTo>
                    <a:cubicBezTo>
                      <a:pt x="3" y="9"/>
                      <a:pt x="7" y="8"/>
                      <a:pt x="9" y="7"/>
                    </a:cubicBezTo>
                    <a:cubicBezTo>
                      <a:pt x="11" y="7"/>
                      <a:pt x="11" y="4"/>
                      <a:pt x="10" y="2"/>
                    </a:cubicBezTo>
                    <a:cubicBezTo>
                      <a:pt x="9" y="1"/>
                      <a:pt x="6" y="0"/>
                      <a:pt x="5" y="1"/>
                    </a:cubicBezTo>
                    <a:close/>
                  </a:path>
                </a:pathLst>
              </a:custGeom>
              <a:solidFill>
                <a:srgbClr val="F0DE2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4016" name="Freeform 746"/>
              <p:cNvSpPr>
                <a:spLocks noChangeArrowheads="1"/>
              </p:cNvSpPr>
              <p:nvPr/>
            </p:nvSpPr>
            <p:spPr bwMode="auto">
              <a:xfrm>
                <a:off x="1010" y="3176"/>
                <a:ext cx="14" cy="15"/>
              </a:xfrm>
              <a:custGeom>
                <a:avLst/>
                <a:gdLst>
                  <a:gd name="T0" fmla="*/ 4598 w 11"/>
                  <a:gd name="T1" fmla="*/ 6147 h 9"/>
                  <a:gd name="T2" fmla="*/ 1716 w 11"/>
                  <a:gd name="T3" fmla="*/ 47430 h 9"/>
                  <a:gd name="T4" fmla="*/ 8993 w 11"/>
                  <a:gd name="T5" fmla="*/ 42153 h 9"/>
                  <a:gd name="T6" fmla="*/ 9389 w 11"/>
                  <a:gd name="T7" fmla="*/ 10245 h 9"/>
                  <a:gd name="T8" fmla="*/ 4598 w 11"/>
                  <a:gd name="T9" fmla="*/ 6147 h 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1" h="9">
                    <a:moveTo>
                      <a:pt x="5" y="1"/>
                    </a:moveTo>
                    <a:cubicBezTo>
                      <a:pt x="2" y="3"/>
                      <a:pt x="0" y="6"/>
                      <a:pt x="2" y="8"/>
                    </a:cubicBezTo>
                    <a:cubicBezTo>
                      <a:pt x="3" y="9"/>
                      <a:pt x="7" y="8"/>
                      <a:pt x="9" y="7"/>
                    </a:cubicBezTo>
                    <a:cubicBezTo>
                      <a:pt x="11" y="7"/>
                      <a:pt x="11" y="4"/>
                      <a:pt x="10" y="2"/>
                    </a:cubicBezTo>
                    <a:cubicBezTo>
                      <a:pt x="9" y="1"/>
                      <a:pt x="6" y="0"/>
                      <a:pt x="5" y="1"/>
                    </a:cubicBezTo>
                    <a:close/>
                  </a:path>
                </a:pathLst>
              </a:custGeom>
              <a:noFill/>
              <a:ln w="9525" cap="sq">
                <a:solidFill>
                  <a:srgbClr val="B4B3B3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4017" name="Freeform 747"/>
              <p:cNvSpPr>
                <a:spLocks noChangeArrowheads="1"/>
              </p:cNvSpPr>
              <p:nvPr/>
            </p:nvSpPr>
            <p:spPr bwMode="auto">
              <a:xfrm>
                <a:off x="1010" y="3159"/>
                <a:ext cx="11" cy="10"/>
              </a:xfrm>
              <a:custGeom>
                <a:avLst/>
                <a:gdLst>
                  <a:gd name="T0" fmla="*/ 12689 w 8"/>
                  <a:gd name="T1" fmla="*/ 0 h 7"/>
                  <a:gd name="T2" fmla="*/ 0 w 8"/>
                  <a:gd name="T3" fmla="*/ 8443 h 7"/>
                  <a:gd name="T4" fmla="*/ 26186 w 8"/>
                  <a:gd name="T5" fmla="*/ 6286 h 7"/>
                  <a:gd name="T6" fmla="*/ 12689 w 8"/>
                  <a:gd name="T7" fmla="*/ 0 h 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8" h="7">
                    <a:moveTo>
                      <a:pt x="4" y="0"/>
                    </a:moveTo>
                    <a:cubicBezTo>
                      <a:pt x="3" y="3"/>
                      <a:pt x="2" y="5"/>
                      <a:pt x="0" y="7"/>
                    </a:cubicBezTo>
                    <a:cubicBezTo>
                      <a:pt x="4" y="7"/>
                      <a:pt x="4" y="4"/>
                      <a:pt x="8" y="5"/>
                    </a:cubicBezTo>
                    <a:cubicBezTo>
                      <a:pt x="8" y="3"/>
                      <a:pt x="6" y="2"/>
                      <a:pt x="4" y="0"/>
                    </a:cubicBezTo>
                    <a:close/>
                  </a:path>
                </a:pathLst>
              </a:custGeom>
              <a:solidFill>
                <a:srgbClr val="F0DE2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4018" name="Freeform 748"/>
              <p:cNvSpPr>
                <a:spLocks noChangeArrowheads="1"/>
              </p:cNvSpPr>
              <p:nvPr/>
            </p:nvSpPr>
            <p:spPr bwMode="auto">
              <a:xfrm>
                <a:off x="1010" y="3159"/>
                <a:ext cx="11" cy="10"/>
              </a:xfrm>
              <a:custGeom>
                <a:avLst/>
                <a:gdLst>
                  <a:gd name="T0" fmla="*/ 12689 w 8"/>
                  <a:gd name="T1" fmla="*/ 0 h 7"/>
                  <a:gd name="T2" fmla="*/ 0 w 8"/>
                  <a:gd name="T3" fmla="*/ 8443 h 7"/>
                  <a:gd name="T4" fmla="*/ 26186 w 8"/>
                  <a:gd name="T5" fmla="*/ 6286 h 7"/>
                  <a:gd name="T6" fmla="*/ 12689 w 8"/>
                  <a:gd name="T7" fmla="*/ 0 h 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8" h="7">
                    <a:moveTo>
                      <a:pt x="4" y="0"/>
                    </a:moveTo>
                    <a:cubicBezTo>
                      <a:pt x="3" y="3"/>
                      <a:pt x="2" y="5"/>
                      <a:pt x="0" y="7"/>
                    </a:cubicBezTo>
                    <a:cubicBezTo>
                      <a:pt x="4" y="7"/>
                      <a:pt x="4" y="4"/>
                      <a:pt x="8" y="5"/>
                    </a:cubicBezTo>
                    <a:cubicBezTo>
                      <a:pt x="8" y="3"/>
                      <a:pt x="6" y="2"/>
                      <a:pt x="4" y="0"/>
                    </a:cubicBezTo>
                    <a:close/>
                  </a:path>
                </a:pathLst>
              </a:custGeom>
              <a:noFill/>
              <a:ln w="9525" cap="sq">
                <a:solidFill>
                  <a:srgbClr val="B4B3B3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4019" name="Freeform 749"/>
              <p:cNvSpPr>
                <a:spLocks noChangeArrowheads="1"/>
              </p:cNvSpPr>
              <p:nvPr/>
            </p:nvSpPr>
            <p:spPr bwMode="auto">
              <a:xfrm>
                <a:off x="1029" y="3170"/>
                <a:ext cx="14" cy="9"/>
              </a:xfrm>
              <a:custGeom>
                <a:avLst/>
                <a:gdLst>
                  <a:gd name="T0" fmla="*/ 6273 w 11"/>
                  <a:gd name="T1" fmla="*/ 3279 h 6"/>
                  <a:gd name="T2" fmla="*/ 1050 w 11"/>
                  <a:gd name="T3" fmla="*/ 9084 h 6"/>
                  <a:gd name="T4" fmla="*/ 1716 w 11"/>
                  <a:gd name="T5" fmla="*/ 15128 h 6"/>
                  <a:gd name="T6" fmla="*/ 8993 w 11"/>
                  <a:gd name="T7" fmla="*/ 19088 h 6"/>
                  <a:gd name="T8" fmla="*/ 9389 w 11"/>
                  <a:gd name="T9" fmla="*/ 15128 h 6"/>
                  <a:gd name="T10" fmla="*/ 6273 w 11"/>
                  <a:gd name="T11" fmla="*/ 3279 h 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1" h="6">
                    <a:moveTo>
                      <a:pt x="7" y="1"/>
                    </a:moveTo>
                    <a:cubicBezTo>
                      <a:pt x="5" y="0"/>
                      <a:pt x="2" y="2"/>
                      <a:pt x="1" y="3"/>
                    </a:cubicBezTo>
                    <a:cubicBezTo>
                      <a:pt x="0" y="4"/>
                      <a:pt x="1" y="4"/>
                      <a:pt x="2" y="5"/>
                    </a:cubicBezTo>
                    <a:cubicBezTo>
                      <a:pt x="4" y="3"/>
                      <a:pt x="7" y="5"/>
                      <a:pt x="9" y="6"/>
                    </a:cubicBezTo>
                    <a:cubicBezTo>
                      <a:pt x="9" y="6"/>
                      <a:pt x="9" y="5"/>
                      <a:pt x="10" y="5"/>
                    </a:cubicBezTo>
                    <a:cubicBezTo>
                      <a:pt x="11" y="3"/>
                      <a:pt x="9" y="1"/>
                      <a:pt x="7" y="1"/>
                    </a:cubicBezTo>
                    <a:close/>
                  </a:path>
                </a:pathLst>
              </a:custGeom>
              <a:solidFill>
                <a:srgbClr val="F0DE2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4020" name="Freeform 750"/>
              <p:cNvSpPr>
                <a:spLocks noChangeArrowheads="1"/>
              </p:cNvSpPr>
              <p:nvPr/>
            </p:nvSpPr>
            <p:spPr bwMode="auto">
              <a:xfrm>
                <a:off x="1029" y="3170"/>
                <a:ext cx="14" cy="9"/>
              </a:xfrm>
              <a:custGeom>
                <a:avLst/>
                <a:gdLst>
                  <a:gd name="T0" fmla="*/ 6273 w 11"/>
                  <a:gd name="T1" fmla="*/ 3279 h 6"/>
                  <a:gd name="T2" fmla="*/ 1050 w 11"/>
                  <a:gd name="T3" fmla="*/ 9084 h 6"/>
                  <a:gd name="T4" fmla="*/ 1716 w 11"/>
                  <a:gd name="T5" fmla="*/ 15128 h 6"/>
                  <a:gd name="T6" fmla="*/ 8993 w 11"/>
                  <a:gd name="T7" fmla="*/ 19088 h 6"/>
                  <a:gd name="T8" fmla="*/ 9389 w 11"/>
                  <a:gd name="T9" fmla="*/ 15128 h 6"/>
                  <a:gd name="T10" fmla="*/ 6273 w 11"/>
                  <a:gd name="T11" fmla="*/ 3279 h 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1" h="6">
                    <a:moveTo>
                      <a:pt x="7" y="1"/>
                    </a:moveTo>
                    <a:cubicBezTo>
                      <a:pt x="5" y="0"/>
                      <a:pt x="2" y="2"/>
                      <a:pt x="1" y="3"/>
                    </a:cubicBezTo>
                    <a:cubicBezTo>
                      <a:pt x="0" y="4"/>
                      <a:pt x="1" y="4"/>
                      <a:pt x="2" y="5"/>
                    </a:cubicBezTo>
                    <a:cubicBezTo>
                      <a:pt x="4" y="3"/>
                      <a:pt x="7" y="5"/>
                      <a:pt x="9" y="6"/>
                    </a:cubicBezTo>
                    <a:cubicBezTo>
                      <a:pt x="9" y="6"/>
                      <a:pt x="9" y="5"/>
                      <a:pt x="10" y="5"/>
                    </a:cubicBezTo>
                    <a:cubicBezTo>
                      <a:pt x="11" y="3"/>
                      <a:pt x="9" y="1"/>
                      <a:pt x="7" y="1"/>
                    </a:cubicBezTo>
                    <a:close/>
                  </a:path>
                </a:pathLst>
              </a:custGeom>
              <a:noFill/>
              <a:ln w="9525" cap="sq">
                <a:solidFill>
                  <a:srgbClr val="B4B3B3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4021" name="Freeform 751"/>
              <p:cNvSpPr>
                <a:spLocks noChangeArrowheads="1"/>
              </p:cNvSpPr>
              <p:nvPr/>
            </p:nvSpPr>
            <p:spPr bwMode="auto">
              <a:xfrm>
                <a:off x="1026" y="3157"/>
                <a:ext cx="15" cy="9"/>
              </a:xfrm>
              <a:custGeom>
                <a:avLst/>
                <a:gdLst>
                  <a:gd name="T0" fmla="*/ 10609 w 11"/>
                  <a:gd name="T1" fmla="*/ 0 h 5"/>
                  <a:gd name="T2" fmla="*/ 0 w 11"/>
                  <a:gd name="T3" fmla="*/ 85270 h 5"/>
                  <a:gd name="T4" fmla="*/ 8198 w 11"/>
                  <a:gd name="T5" fmla="*/ 108533 h 5"/>
                  <a:gd name="T6" fmla="*/ 28850 w 11"/>
                  <a:gd name="T7" fmla="*/ 108533 h 5"/>
                  <a:gd name="T8" fmla="*/ 10609 w 11"/>
                  <a:gd name="T9" fmla="*/ 0 h 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1" h="5">
                    <a:moveTo>
                      <a:pt x="4" y="0"/>
                    </a:moveTo>
                    <a:cubicBezTo>
                      <a:pt x="1" y="0"/>
                      <a:pt x="0" y="2"/>
                      <a:pt x="0" y="4"/>
                    </a:cubicBezTo>
                    <a:cubicBezTo>
                      <a:pt x="1" y="5"/>
                      <a:pt x="2" y="4"/>
                      <a:pt x="3" y="5"/>
                    </a:cubicBezTo>
                    <a:cubicBezTo>
                      <a:pt x="5" y="4"/>
                      <a:pt x="8" y="4"/>
                      <a:pt x="11" y="5"/>
                    </a:cubicBezTo>
                    <a:cubicBezTo>
                      <a:pt x="9" y="3"/>
                      <a:pt x="9" y="0"/>
                      <a:pt x="4" y="0"/>
                    </a:cubicBezTo>
                    <a:close/>
                  </a:path>
                </a:pathLst>
              </a:custGeom>
              <a:solidFill>
                <a:srgbClr val="F0DE2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4022" name="Freeform 752"/>
              <p:cNvSpPr>
                <a:spLocks noChangeArrowheads="1"/>
              </p:cNvSpPr>
              <p:nvPr/>
            </p:nvSpPr>
            <p:spPr bwMode="auto">
              <a:xfrm>
                <a:off x="1026" y="3157"/>
                <a:ext cx="15" cy="9"/>
              </a:xfrm>
              <a:custGeom>
                <a:avLst/>
                <a:gdLst>
                  <a:gd name="T0" fmla="*/ 10609 w 11"/>
                  <a:gd name="T1" fmla="*/ 0 h 5"/>
                  <a:gd name="T2" fmla="*/ 0 w 11"/>
                  <a:gd name="T3" fmla="*/ 85270 h 5"/>
                  <a:gd name="T4" fmla="*/ 8198 w 11"/>
                  <a:gd name="T5" fmla="*/ 108533 h 5"/>
                  <a:gd name="T6" fmla="*/ 28850 w 11"/>
                  <a:gd name="T7" fmla="*/ 108533 h 5"/>
                  <a:gd name="T8" fmla="*/ 10609 w 11"/>
                  <a:gd name="T9" fmla="*/ 0 h 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1" h="5">
                    <a:moveTo>
                      <a:pt x="4" y="0"/>
                    </a:moveTo>
                    <a:cubicBezTo>
                      <a:pt x="1" y="0"/>
                      <a:pt x="0" y="2"/>
                      <a:pt x="0" y="4"/>
                    </a:cubicBezTo>
                    <a:cubicBezTo>
                      <a:pt x="1" y="5"/>
                      <a:pt x="2" y="4"/>
                      <a:pt x="3" y="5"/>
                    </a:cubicBezTo>
                    <a:cubicBezTo>
                      <a:pt x="5" y="4"/>
                      <a:pt x="8" y="4"/>
                      <a:pt x="11" y="5"/>
                    </a:cubicBezTo>
                    <a:cubicBezTo>
                      <a:pt x="9" y="3"/>
                      <a:pt x="9" y="0"/>
                      <a:pt x="4" y="0"/>
                    </a:cubicBezTo>
                    <a:close/>
                  </a:path>
                </a:pathLst>
              </a:custGeom>
              <a:noFill/>
              <a:ln w="9525" cap="sq">
                <a:solidFill>
                  <a:srgbClr val="B4B3B3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4023" name="Freeform 753"/>
              <p:cNvSpPr>
                <a:spLocks noChangeArrowheads="1"/>
              </p:cNvSpPr>
              <p:nvPr/>
            </p:nvSpPr>
            <p:spPr bwMode="auto">
              <a:xfrm>
                <a:off x="1012" y="3196"/>
                <a:ext cx="10" cy="11"/>
              </a:xfrm>
              <a:custGeom>
                <a:avLst/>
                <a:gdLst>
                  <a:gd name="T0" fmla="*/ 3306 w 8"/>
                  <a:gd name="T1" fmla="*/ 0 h 7"/>
                  <a:gd name="T2" fmla="*/ 900 w 8"/>
                  <a:gd name="T3" fmla="*/ 14947 h 7"/>
                  <a:gd name="T4" fmla="*/ 6288 w 8"/>
                  <a:gd name="T5" fmla="*/ 11123 h 7"/>
                  <a:gd name="T6" fmla="*/ 3306 w 8"/>
                  <a:gd name="T7" fmla="*/ 0 h 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8" h="7">
                    <a:moveTo>
                      <a:pt x="4" y="0"/>
                    </a:moveTo>
                    <a:cubicBezTo>
                      <a:pt x="0" y="2"/>
                      <a:pt x="2" y="5"/>
                      <a:pt x="1" y="7"/>
                    </a:cubicBezTo>
                    <a:cubicBezTo>
                      <a:pt x="4" y="7"/>
                      <a:pt x="4" y="4"/>
                      <a:pt x="8" y="5"/>
                    </a:cubicBezTo>
                    <a:cubicBezTo>
                      <a:pt x="8" y="3"/>
                      <a:pt x="6" y="1"/>
                      <a:pt x="4" y="0"/>
                    </a:cubicBezTo>
                    <a:close/>
                  </a:path>
                </a:pathLst>
              </a:custGeom>
              <a:solidFill>
                <a:srgbClr val="F0DE2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4024" name="Freeform 754"/>
              <p:cNvSpPr>
                <a:spLocks noChangeArrowheads="1"/>
              </p:cNvSpPr>
              <p:nvPr/>
            </p:nvSpPr>
            <p:spPr bwMode="auto">
              <a:xfrm>
                <a:off x="1012" y="3196"/>
                <a:ext cx="10" cy="11"/>
              </a:xfrm>
              <a:custGeom>
                <a:avLst/>
                <a:gdLst>
                  <a:gd name="T0" fmla="*/ 3306 w 8"/>
                  <a:gd name="T1" fmla="*/ 0 h 7"/>
                  <a:gd name="T2" fmla="*/ 900 w 8"/>
                  <a:gd name="T3" fmla="*/ 14947 h 7"/>
                  <a:gd name="T4" fmla="*/ 6288 w 8"/>
                  <a:gd name="T5" fmla="*/ 11123 h 7"/>
                  <a:gd name="T6" fmla="*/ 3306 w 8"/>
                  <a:gd name="T7" fmla="*/ 0 h 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8" h="7">
                    <a:moveTo>
                      <a:pt x="4" y="0"/>
                    </a:moveTo>
                    <a:cubicBezTo>
                      <a:pt x="0" y="2"/>
                      <a:pt x="2" y="5"/>
                      <a:pt x="1" y="7"/>
                    </a:cubicBezTo>
                    <a:cubicBezTo>
                      <a:pt x="4" y="7"/>
                      <a:pt x="4" y="4"/>
                      <a:pt x="8" y="5"/>
                    </a:cubicBezTo>
                    <a:cubicBezTo>
                      <a:pt x="8" y="3"/>
                      <a:pt x="6" y="1"/>
                      <a:pt x="4" y="0"/>
                    </a:cubicBezTo>
                    <a:close/>
                  </a:path>
                </a:pathLst>
              </a:custGeom>
              <a:noFill/>
              <a:ln w="9525" cap="sq">
                <a:solidFill>
                  <a:srgbClr val="B4B3B3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4025" name="Freeform 755"/>
              <p:cNvSpPr>
                <a:spLocks noChangeArrowheads="1"/>
              </p:cNvSpPr>
              <p:nvPr/>
            </p:nvSpPr>
            <p:spPr bwMode="auto">
              <a:xfrm>
                <a:off x="1042" y="3183"/>
                <a:ext cx="12" cy="9"/>
              </a:xfrm>
              <a:custGeom>
                <a:avLst/>
                <a:gdLst>
                  <a:gd name="T0" fmla="*/ 11052 w 9"/>
                  <a:gd name="T1" fmla="*/ 0 h 6"/>
                  <a:gd name="T2" fmla="*/ 1615 w 9"/>
                  <a:gd name="T3" fmla="*/ 9084 h 6"/>
                  <a:gd name="T4" fmla="*/ 11052 w 9"/>
                  <a:gd name="T5" fmla="*/ 13445 h 6"/>
                  <a:gd name="T6" fmla="*/ 11052 w 9"/>
                  <a:gd name="T7" fmla="*/ 0 h 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9" h="6">
                    <a:moveTo>
                      <a:pt x="7" y="0"/>
                    </a:moveTo>
                    <a:cubicBezTo>
                      <a:pt x="5" y="0"/>
                      <a:pt x="0" y="1"/>
                      <a:pt x="1" y="3"/>
                    </a:cubicBezTo>
                    <a:cubicBezTo>
                      <a:pt x="1" y="6"/>
                      <a:pt x="5" y="6"/>
                      <a:pt x="7" y="4"/>
                    </a:cubicBezTo>
                    <a:cubicBezTo>
                      <a:pt x="9" y="3"/>
                      <a:pt x="8" y="0"/>
                      <a:pt x="7" y="0"/>
                    </a:cubicBezTo>
                    <a:close/>
                  </a:path>
                </a:pathLst>
              </a:custGeom>
              <a:solidFill>
                <a:srgbClr val="F0DE2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4026" name="Freeform 756"/>
              <p:cNvSpPr>
                <a:spLocks noChangeArrowheads="1"/>
              </p:cNvSpPr>
              <p:nvPr/>
            </p:nvSpPr>
            <p:spPr bwMode="auto">
              <a:xfrm>
                <a:off x="1042" y="3183"/>
                <a:ext cx="12" cy="9"/>
              </a:xfrm>
              <a:custGeom>
                <a:avLst/>
                <a:gdLst>
                  <a:gd name="T0" fmla="*/ 11052 w 9"/>
                  <a:gd name="T1" fmla="*/ 0 h 6"/>
                  <a:gd name="T2" fmla="*/ 1615 w 9"/>
                  <a:gd name="T3" fmla="*/ 9084 h 6"/>
                  <a:gd name="T4" fmla="*/ 11052 w 9"/>
                  <a:gd name="T5" fmla="*/ 13445 h 6"/>
                  <a:gd name="T6" fmla="*/ 11052 w 9"/>
                  <a:gd name="T7" fmla="*/ 0 h 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9" h="6">
                    <a:moveTo>
                      <a:pt x="7" y="0"/>
                    </a:moveTo>
                    <a:cubicBezTo>
                      <a:pt x="5" y="0"/>
                      <a:pt x="0" y="1"/>
                      <a:pt x="1" y="3"/>
                    </a:cubicBezTo>
                    <a:cubicBezTo>
                      <a:pt x="1" y="6"/>
                      <a:pt x="5" y="6"/>
                      <a:pt x="7" y="4"/>
                    </a:cubicBezTo>
                    <a:cubicBezTo>
                      <a:pt x="9" y="3"/>
                      <a:pt x="8" y="0"/>
                      <a:pt x="7" y="0"/>
                    </a:cubicBezTo>
                    <a:close/>
                  </a:path>
                </a:pathLst>
              </a:custGeom>
              <a:noFill/>
              <a:ln w="9525" cap="sq">
                <a:solidFill>
                  <a:srgbClr val="B4B3B3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4027" name="Freeform 757"/>
              <p:cNvSpPr>
                <a:spLocks noChangeArrowheads="1"/>
              </p:cNvSpPr>
              <p:nvPr/>
            </p:nvSpPr>
            <p:spPr bwMode="auto">
              <a:xfrm>
                <a:off x="1628" y="2860"/>
                <a:ext cx="260" cy="873"/>
              </a:xfrm>
              <a:custGeom>
                <a:avLst/>
                <a:gdLst>
                  <a:gd name="T0" fmla="*/ 137234 w 188"/>
                  <a:gd name="T1" fmla="*/ 1178859 h 505"/>
                  <a:gd name="T2" fmla="*/ 119639 w 188"/>
                  <a:gd name="T3" fmla="*/ 1333775 h 505"/>
                  <a:gd name="T4" fmla="*/ 118546 w 188"/>
                  <a:gd name="T5" fmla="*/ 1481927 h 505"/>
                  <a:gd name="T6" fmla="*/ 124764 w 188"/>
                  <a:gd name="T7" fmla="*/ 1780529 h 505"/>
                  <a:gd name="T8" fmla="*/ 113975 w 188"/>
                  <a:gd name="T9" fmla="*/ 2102397 h 505"/>
                  <a:gd name="T10" fmla="*/ 106026 w 188"/>
                  <a:gd name="T11" fmla="*/ 2123898 h 505"/>
                  <a:gd name="T12" fmla="*/ 51151 w 188"/>
                  <a:gd name="T13" fmla="*/ 2332881 h 505"/>
                  <a:gd name="T14" fmla="*/ 4965 w 188"/>
                  <a:gd name="T15" fmla="*/ 2448155 h 505"/>
                  <a:gd name="T16" fmla="*/ 51151 w 188"/>
                  <a:gd name="T17" fmla="*/ 2580104 h 505"/>
                  <a:gd name="T18" fmla="*/ 39685 w 188"/>
                  <a:gd name="T19" fmla="*/ 2702163 h 505"/>
                  <a:gd name="T20" fmla="*/ 60475 w 188"/>
                  <a:gd name="T21" fmla="*/ 2752306 h 505"/>
                  <a:gd name="T22" fmla="*/ 99725 w 188"/>
                  <a:gd name="T23" fmla="*/ 2749746 h 505"/>
                  <a:gd name="T24" fmla="*/ 36681 w 188"/>
                  <a:gd name="T25" fmla="*/ 2883327 h 505"/>
                  <a:gd name="T26" fmla="*/ 18814 w 188"/>
                  <a:gd name="T27" fmla="*/ 3059868 h 505"/>
                  <a:gd name="T28" fmla="*/ 47844 w 188"/>
                  <a:gd name="T29" fmla="*/ 3141165 h 505"/>
                  <a:gd name="T30" fmla="*/ 113975 w 188"/>
                  <a:gd name="T31" fmla="*/ 3162815 h 505"/>
                  <a:gd name="T32" fmla="*/ 126565 w 188"/>
                  <a:gd name="T33" fmla="*/ 3244109 h 505"/>
                  <a:gd name="T34" fmla="*/ 229338 w 188"/>
                  <a:gd name="T35" fmla="*/ 3152081 h 505"/>
                  <a:gd name="T36" fmla="*/ 301243 w 188"/>
                  <a:gd name="T37" fmla="*/ 3043385 h 505"/>
                  <a:gd name="T38" fmla="*/ 314054 w 188"/>
                  <a:gd name="T39" fmla="*/ 2830297 h 505"/>
                  <a:gd name="T40" fmla="*/ 291251 w 188"/>
                  <a:gd name="T41" fmla="*/ 2702163 h 505"/>
                  <a:gd name="T42" fmla="*/ 300989 w 188"/>
                  <a:gd name="T43" fmla="*/ 2570257 h 505"/>
                  <a:gd name="T44" fmla="*/ 285627 w 188"/>
                  <a:gd name="T45" fmla="*/ 2494975 h 505"/>
                  <a:gd name="T46" fmla="*/ 236964 w 188"/>
                  <a:gd name="T47" fmla="*/ 2528123 h 505"/>
                  <a:gd name="T48" fmla="*/ 198477 w 188"/>
                  <a:gd name="T49" fmla="*/ 2539595 h 505"/>
                  <a:gd name="T50" fmla="*/ 214500 w 188"/>
                  <a:gd name="T51" fmla="*/ 2441511 h 505"/>
                  <a:gd name="T52" fmla="*/ 208694 w 188"/>
                  <a:gd name="T53" fmla="*/ 2382026 h 505"/>
                  <a:gd name="T54" fmla="*/ 203740 w 188"/>
                  <a:gd name="T55" fmla="*/ 2221989 h 505"/>
                  <a:gd name="T56" fmla="*/ 164436 w 188"/>
                  <a:gd name="T57" fmla="*/ 2170342 h 505"/>
                  <a:gd name="T58" fmla="*/ 158372 w 188"/>
                  <a:gd name="T59" fmla="*/ 2131731 h 505"/>
                  <a:gd name="T60" fmla="*/ 145643 w 188"/>
                  <a:gd name="T61" fmla="*/ 2089642 h 505"/>
                  <a:gd name="T62" fmla="*/ 148655 w 188"/>
                  <a:gd name="T63" fmla="*/ 1872514 h 505"/>
                  <a:gd name="T64" fmla="*/ 155600 w 188"/>
                  <a:gd name="T65" fmla="*/ 1628537 h 505"/>
                  <a:gd name="T66" fmla="*/ 148655 w 188"/>
                  <a:gd name="T67" fmla="*/ 1499299 h 505"/>
                  <a:gd name="T68" fmla="*/ 148655 w 188"/>
                  <a:gd name="T69" fmla="*/ 1367453 h 505"/>
                  <a:gd name="T70" fmla="*/ 158372 w 188"/>
                  <a:gd name="T71" fmla="*/ 1257754 h 505"/>
                  <a:gd name="T72" fmla="*/ 203740 w 188"/>
                  <a:gd name="T73" fmla="*/ 601568 h 505"/>
                  <a:gd name="T74" fmla="*/ 203740 w 188"/>
                  <a:gd name="T75" fmla="*/ 601568 h 505"/>
                  <a:gd name="T76" fmla="*/ 205731 w 188"/>
                  <a:gd name="T77" fmla="*/ 358087 h 505"/>
                  <a:gd name="T78" fmla="*/ 200453 w 188"/>
                  <a:gd name="T79" fmla="*/ 18815 h 505"/>
                  <a:gd name="T80" fmla="*/ 173214 w 188"/>
                  <a:gd name="T81" fmla="*/ 11422 h 505"/>
                  <a:gd name="T82" fmla="*/ 182538 w 188"/>
                  <a:gd name="T83" fmla="*/ 358087 h 505"/>
                  <a:gd name="T84" fmla="*/ 168362 w 188"/>
                  <a:gd name="T85" fmla="*/ 818616 h 505"/>
                  <a:gd name="T86" fmla="*/ 161414 w 188"/>
                  <a:gd name="T87" fmla="*/ 899487 h 505"/>
                  <a:gd name="T88" fmla="*/ 137234 w 188"/>
                  <a:gd name="T89" fmla="*/ 1178859 h 505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</a:gdLst>
                <a:ahLst/>
                <a:cxnLst>
                  <a:cxn ang="T90">
                    <a:pos x="T0" y="T1"/>
                  </a:cxn>
                  <a:cxn ang="T91">
                    <a:pos x="T2" y="T3"/>
                  </a:cxn>
                  <a:cxn ang="T92">
                    <a:pos x="T4" y="T5"/>
                  </a:cxn>
                  <a:cxn ang="T93">
                    <a:pos x="T6" y="T7"/>
                  </a:cxn>
                  <a:cxn ang="T94">
                    <a:pos x="T8" y="T9"/>
                  </a:cxn>
                  <a:cxn ang="T95">
                    <a:pos x="T10" y="T11"/>
                  </a:cxn>
                  <a:cxn ang="T96">
                    <a:pos x="T12" y="T13"/>
                  </a:cxn>
                  <a:cxn ang="T97">
                    <a:pos x="T14" y="T15"/>
                  </a:cxn>
                  <a:cxn ang="T98">
                    <a:pos x="T16" y="T17"/>
                  </a:cxn>
                  <a:cxn ang="T99">
                    <a:pos x="T18" y="T19"/>
                  </a:cxn>
                  <a:cxn ang="T100">
                    <a:pos x="T20" y="T21"/>
                  </a:cxn>
                  <a:cxn ang="T101">
                    <a:pos x="T22" y="T23"/>
                  </a:cxn>
                  <a:cxn ang="T102">
                    <a:pos x="T24" y="T25"/>
                  </a:cxn>
                  <a:cxn ang="T103">
                    <a:pos x="T26" y="T27"/>
                  </a:cxn>
                  <a:cxn ang="T104">
                    <a:pos x="T28" y="T29"/>
                  </a:cxn>
                  <a:cxn ang="T105">
                    <a:pos x="T30" y="T31"/>
                  </a:cxn>
                  <a:cxn ang="T106">
                    <a:pos x="T32" y="T33"/>
                  </a:cxn>
                  <a:cxn ang="T107">
                    <a:pos x="T34" y="T35"/>
                  </a:cxn>
                  <a:cxn ang="T108">
                    <a:pos x="T36" y="T37"/>
                  </a:cxn>
                  <a:cxn ang="T109">
                    <a:pos x="T38" y="T39"/>
                  </a:cxn>
                  <a:cxn ang="T110">
                    <a:pos x="T40" y="T41"/>
                  </a:cxn>
                  <a:cxn ang="T111">
                    <a:pos x="T42" y="T43"/>
                  </a:cxn>
                  <a:cxn ang="T112">
                    <a:pos x="T44" y="T45"/>
                  </a:cxn>
                  <a:cxn ang="T113">
                    <a:pos x="T46" y="T47"/>
                  </a:cxn>
                  <a:cxn ang="T114">
                    <a:pos x="T48" y="T49"/>
                  </a:cxn>
                  <a:cxn ang="T115">
                    <a:pos x="T50" y="T51"/>
                  </a:cxn>
                  <a:cxn ang="T116">
                    <a:pos x="T52" y="T53"/>
                  </a:cxn>
                  <a:cxn ang="T117">
                    <a:pos x="T54" y="T55"/>
                  </a:cxn>
                  <a:cxn ang="T118">
                    <a:pos x="T56" y="T57"/>
                  </a:cxn>
                  <a:cxn ang="T119">
                    <a:pos x="T58" y="T59"/>
                  </a:cxn>
                  <a:cxn ang="T120">
                    <a:pos x="T60" y="T61"/>
                  </a:cxn>
                  <a:cxn ang="T121">
                    <a:pos x="T62" y="T63"/>
                  </a:cxn>
                  <a:cxn ang="T122">
                    <a:pos x="T64" y="T65"/>
                  </a:cxn>
                  <a:cxn ang="T123">
                    <a:pos x="T66" y="T67"/>
                  </a:cxn>
                  <a:cxn ang="T124">
                    <a:pos x="T68" y="T69"/>
                  </a:cxn>
                  <a:cxn ang="T125">
                    <a:pos x="T70" y="T71"/>
                  </a:cxn>
                  <a:cxn ang="T126">
                    <a:pos x="T72" y="T73"/>
                  </a:cxn>
                  <a:cxn ang="T127">
                    <a:pos x="T74" y="T75"/>
                  </a:cxn>
                  <a:cxn ang="T128">
                    <a:pos x="T76" y="T77"/>
                  </a:cxn>
                  <a:cxn ang="T129">
                    <a:pos x="T78" y="T79"/>
                  </a:cxn>
                  <a:cxn ang="T130">
                    <a:pos x="T80" y="T81"/>
                  </a:cxn>
                  <a:cxn ang="T131">
                    <a:pos x="T82" y="T83"/>
                  </a:cxn>
                  <a:cxn ang="T132">
                    <a:pos x="T84" y="T85"/>
                  </a:cxn>
                  <a:cxn ang="T133">
                    <a:pos x="T86" y="T87"/>
                  </a:cxn>
                  <a:cxn ang="T134">
                    <a:pos x="T88" y="T89"/>
                  </a:cxn>
                </a:cxnLst>
                <a:rect l="0" t="0" r="r" b="b"/>
                <a:pathLst>
                  <a:path w="188" h="505">
                    <a:moveTo>
                      <a:pt x="80" y="182"/>
                    </a:moveTo>
                    <a:cubicBezTo>
                      <a:pt x="75" y="188"/>
                      <a:pt x="73" y="199"/>
                      <a:pt x="70" y="206"/>
                    </a:cubicBezTo>
                    <a:cubicBezTo>
                      <a:pt x="67" y="213"/>
                      <a:pt x="69" y="222"/>
                      <a:pt x="69" y="229"/>
                    </a:cubicBezTo>
                    <a:cubicBezTo>
                      <a:pt x="69" y="245"/>
                      <a:pt x="77" y="260"/>
                      <a:pt x="73" y="275"/>
                    </a:cubicBezTo>
                    <a:cubicBezTo>
                      <a:pt x="67" y="292"/>
                      <a:pt x="68" y="308"/>
                      <a:pt x="67" y="325"/>
                    </a:cubicBezTo>
                    <a:cubicBezTo>
                      <a:pt x="67" y="327"/>
                      <a:pt x="63" y="328"/>
                      <a:pt x="62" y="328"/>
                    </a:cubicBezTo>
                    <a:cubicBezTo>
                      <a:pt x="32" y="332"/>
                      <a:pt x="29" y="344"/>
                      <a:pt x="30" y="360"/>
                    </a:cubicBezTo>
                    <a:cubicBezTo>
                      <a:pt x="6" y="357"/>
                      <a:pt x="0" y="366"/>
                      <a:pt x="3" y="378"/>
                    </a:cubicBezTo>
                    <a:cubicBezTo>
                      <a:pt x="6" y="389"/>
                      <a:pt x="18" y="395"/>
                      <a:pt x="30" y="398"/>
                    </a:cubicBezTo>
                    <a:cubicBezTo>
                      <a:pt x="24" y="403"/>
                      <a:pt x="20" y="410"/>
                      <a:pt x="23" y="417"/>
                    </a:cubicBezTo>
                    <a:cubicBezTo>
                      <a:pt x="24" y="422"/>
                      <a:pt x="29" y="424"/>
                      <a:pt x="35" y="425"/>
                    </a:cubicBezTo>
                    <a:cubicBezTo>
                      <a:pt x="42" y="426"/>
                      <a:pt x="50" y="426"/>
                      <a:pt x="58" y="424"/>
                    </a:cubicBezTo>
                    <a:cubicBezTo>
                      <a:pt x="46" y="431"/>
                      <a:pt x="31" y="436"/>
                      <a:pt x="21" y="445"/>
                    </a:cubicBezTo>
                    <a:cubicBezTo>
                      <a:pt x="13" y="452"/>
                      <a:pt x="10" y="462"/>
                      <a:pt x="11" y="472"/>
                    </a:cubicBezTo>
                    <a:cubicBezTo>
                      <a:pt x="12" y="478"/>
                      <a:pt x="19" y="483"/>
                      <a:pt x="28" y="485"/>
                    </a:cubicBezTo>
                    <a:cubicBezTo>
                      <a:pt x="42" y="488"/>
                      <a:pt x="54" y="488"/>
                      <a:pt x="67" y="488"/>
                    </a:cubicBezTo>
                    <a:cubicBezTo>
                      <a:pt x="66" y="494"/>
                      <a:pt x="67" y="500"/>
                      <a:pt x="74" y="501"/>
                    </a:cubicBezTo>
                    <a:cubicBezTo>
                      <a:pt x="96" y="505"/>
                      <a:pt x="117" y="496"/>
                      <a:pt x="134" y="487"/>
                    </a:cubicBezTo>
                    <a:cubicBezTo>
                      <a:pt x="148" y="479"/>
                      <a:pt x="166" y="484"/>
                      <a:pt x="176" y="470"/>
                    </a:cubicBezTo>
                    <a:cubicBezTo>
                      <a:pt x="184" y="459"/>
                      <a:pt x="188" y="451"/>
                      <a:pt x="183" y="437"/>
                    </a:cubicBezTo>
                    <a:cubicBezTo>
                      <a:pt x="180" y="430"/>
                      <a:pt x="170" y="424"/>
                      <a:pt x="170" y="417"/>
                    </a:cubicBezTo>
                    <a:cubicBezTo>
                      <a:pt x="170" y="413"/>
                      <a:pt x="175" y="403"/>
                      <a:pt x="175" y="397"/>
                    </a:cubicBezTo>
                    <a:cubicBezTo>
                      <a:pt x="175" y="391"/>
                      <a:pt x="173" y="387"/>
                      <a:pt x="167" y="385"/>
                    </a:cubicBezTo>
                    <a:cubicBezTo>
                      <a:pt x="157" y="383"/>
                      <a:pt x="148" y="388"/>
                      <a:pt x="138" y="390"/>
                    </a:cubicBezTo>
                    <a:cubicBezTo>
                      <a:pt x="131" y="392"/>
                      <a:pt x="123" y="393"/>
                      <a:pt x="116" y="392"/>
                    </a:cubicBezTo>
                    <a:cubicBezTo>
                      <a:pt x="124" y="389"/>
                      <a:pt x="126" y="383"/>
                      <a:pt x="125" y="377"/>
                    </a:cubicBezTo>
                    <a:cubicBezTo>
                      <a:pt x="125" y="374"/>
                      <a:pt x="123" y="370"/>
                      <a:pt x="122" y="368"/>
                    </a:cubicBezTo>
                    <a:cubicBezTo>
                      <a:pt x="120" y="362"/>
                      <a:pt x="126" y="351"/>
                      <a:pt x="119" y="343"/>
                    </a:cubicBezTo>
                    <a:cubicBezTo>
                      <a:pt x="115" y="337"/>
                      <a:pt x="106" y="333"/>
                      <a:pt x="96" y="335"/>
                    </a:cubicBezTo>
                    <a:cubicBezTo>
                      <a:pt x="97" y="333"/>
                      <a:pt x="92" y="331"/>
                      <a:pt x="92" y="329"/>
                    </a:cubicBezTo>
                    <a:cubicBezTo>
                      <a:pt x="84" y="328"/>
                      <a:pt x="84" y="327"/>
                      <a:pt x="85" y="322"/>
                    </a:cubicBezTo>
                    <a:cubicBezTo>
                      <a:pt x="85" y="313"/>
                      <a:pt x="84" y="299"/>
                      <a:pt x="87" y="289"/>
                    </a:cubicBezTo>
                    <a:cubicBezTo>
                      <a:pt x="93" y="271"/>
                      <a:pt x="91" y="258"/>
                      <a:pt x="91" y="251"/>
                    </a:cubicBezTo>
                    <a:cubicBezTo>
                      <a:pt x="90" y="244"/>
                      <a:pt x="89" y="237"/>
                      <a:pt x="87" y="231"/>
                    </a:cubicBezTo>
                    <a:cubicBezTo>
                      <a:pt x="86" y="225"/>
                      <a:pt x="87" y="216"/>
                      <a:pt x="87" y="211"/>
                    </a:cubicBezTo>
                    <a:cubicBezTo>
                      <a:pt x="88" y="206"/>
                      <a:pt x="91" y="197"/>
                      <a:pt x="92" y="194"/>
                    </a:cubicBezTo>
                    <a:cubicBezTo>
                      <a:pt x="107" y="161"/>
                      <a:pt x="118" y="128"/>
                      <a:pt x="119" y="93"/>
                    </a:cubicBezTo>
                    <a:cubicBezTo>
                      <a:pt x="119" y="94"/>
                      <a:pt x="118" y="93"/>
                      <a:pt x="119" y="93"/>
                    </a:cubicBezTo>
                    <a:cubicBezTo>
                      <a:pt x="121" y="78"/>
                      <a:pt x="119" y="70"/>
                      <a:pt x="120" y="55"/>
                    </a:cubicBezTo>
                    <a:cubicBezTo>
                      <a:pt x="121" y="38"/>
                      <a:pt x="119" y="20"/>
                      <a:pt x="117" y="3"/>
                    </a:cubicBezTo>
                    <a:cubicBezTo>
                      <a:pt x="117" y="1"/>
                      <a:pt x="112" y="0"/>
                      <a:pt x="101" y="2"/>
                    </a:cubicBezTo>
                    <a:cubicBezTo>
                      <a:pt x="103" y="20"/>
                      <a:pt x="103" y="37"/>
                      <a:pt x="106" y="55"/>
                    </a:cubicBezTo>
                    <a:cubicBezTo>
                      <a:pt x="110" y="80"/>
                      <a:pt x="102" y="102"/>
                      <a:pt x="98" y="126"/>
                    </a:cubicBezTo>
                    <a:cubicBezTo>
                      <a:pt x="98" y="130"/>
                      <a:pt x="95" y="134"/>
                      <a:pt x="94" y="139"/>
                    </a:cubicBezTo>
                    <a:cubicBezTo>
                      <a:pt x="88" y="158"/>
                      <a:pt x="84" y="175"/>
                      <a:pt x="80" y="182"/>
                    </a:cubicBezTo>
                    <a:close/>
                  </a:path>
                </a:pathLst>
              </a:custGeom>
              <a:solidFill>
                <a:srgbClr val="E93F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4028" name="Freeform 759"/>
              <p:cNvSpPr>
                <a:spLocks noChangeArrowheads="1"/>
              </p:cNvSpPr>
              <p:nvPr/>
            </p:nvSpPr>
            <p:spPr bwMode="auto">
              <a:xfrm>
                <a:off x="1698" y="3432"/>
                <a:ext cx="26" cy="40"/>
              </a:xfrm>
              <a:custGeom>
                <a:avLst/>
                <a:gdLst>
                  <a:gd name="T0" fmla="*/ 23677 w 20"/>
                  <a:gd name="T1" fmla="*/ 0 h 24"/>
                  <a:gd name="T2" fmla="*/ 23677 w 20"/>
                  <a:gd name="T3" fmla="*/ 5055 h 24"/>
                  <a:gd name="T4" fmla="*/ 22014 w 20"/>
                  <a:gd name="T5" fmla="*/ 0 h 24"/>
                  <a:gd name="T6" fmla="*/ 22014 w 20"/>
                  <a:gd name="T7" fmla="*/ 0 h 24"/>
                  <a:gd name="T8" fmla="*/ 23677 w 20"/>
                  <a:gd name="T9" fmla="*/ 0 h 24"/>
                  <a:gd name="T10" fmla="*/ 23677 w 20"/>
                  <a:gd name="T11" fmla="*/ 5055 h 24"/>
                  <a:gd name="T12" fmla="*/ 22337 w 20"/>
                  <a:gd name="T13" fmla="*/ 18555 h 24"/>
                  <a:gd name="T14" fmla="*/ 20079 w 20"/>
                  <a:gd name="T15" fmla="*/ 18555 h 24"/>
                  <a:gd name="T16" fmla="*/ 22014 w 20"/>
                  <a:gd name="T17" fmla="*/ 0 h 24"/>
                  <a:gd name="T18" fmla="*/ 23677 w 20"/>
                  <a:gd name="T19" fmla="*/ 5055 h 24"/>
                  <a:gd name="T20" fmla="*/ 22337 w 20"/>
                  <a:gd name="T21" fmla="*/ 18555 h 24"/>
                  <a:gd name="T22" fmla="*/ 18009 w 20"/>
                  <a:gd name="T23" fmla="*/ 56388 h 24"/>
                  <a:gd name="T24" fmla="*/ 16783 w 20"/>
                  <a:gd name="T25" fmla="*/ 48995 h 24"/>
                  <a:gd name="T26" fmla="*/ 20079 w 20"/>
                  <a:gd name="T27" fmla="*/ 18555 h 24"/>
                  <a:gd name="T28" fmla="*/ 22337 w 20"/>
                  <a:gd name="T29" fmla="*/ 18555 h 24"/>
                  <a:gd name="T30" fmla="*/ 16783 w 20"/>
                  <a:gd name="T31" fmla="*/ 48995 h 24"/>
                  <a:gd name="T32" fmla="*/ 16783 w 20"/>
                  <a:gd name="T33" fmla="*/ 48995 h 24"/>
                  <a:gd name="T34" fmla="*/ 18009 w 20"/>
                  <a:gd name="T35" fmla="*/ 56388 h 24"/>
                  <a:gd name="T36" fmla="*/ 16783 w 20"/>
                  <a:gd name="T37" fmla="*/ 48995 h 24"/>
                  <a:gd name="T38" fmla="*/ 18009 w 20"/>
                  <a:gd name="T39" fmla="*/ 56388 h 24"/>
                  <a:gd name="T40" fmla="*/ 10912 w 20"/>
                  <a:gd name="T41" fmla="*/ 79630 h 24"/>
                  <a:gd name="T42" fmla="*/ 8700 w 20"/>
                  <a:gd name="T43" fmla="*/ 78162 h 24"/>
                  <a:gd name="T44" fmla="*/ 16783 w 20"/>
                  <a:gd name="T45" fmla="*/ 48995 h 24"/>
                  <a:gd name="T46" fmla="*/ 18009 w 20"/>
                  <a:gd name="T47" fmla="*/ 56388 h 24"/>
                  <a:gd name="T48" fmla="*/ 10912 w 20"/>
                  <a:gd name="T49" fmla="*/ 79630 h 24"/>
                  <a:gd name="T50" fmla="*/ 2079 w 20"/>
                  <a:gd name="T51" fmla="*/ 106583 h 24"/>
                  <a:gd name="T52" fmla="*/ 0 w 20"/>
                  <a:gd name="T53" fmla="*/ 101813 h 24"/>
                  <a:gd name="T54" fmla="*/ 8700 w 20"/>
                  <a:gd name="T55" fmla="*/ 78162 h 24"/>
                  <a:gd name="T56" fmla="*/ 10912 w 20"/>
                  <a:gd name="T57" fmla="*/ 79630 h 24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0" t="0" r="r" b="b"/>
                <a:pathLst>
                  <a:path w="20" h="24">
                    <a:moveTo>
                      <a:pt x="20" y="0"/>
                    </a:moveTo>
                    <a:lnTo>
                      <a:pt x="20" y="1"/>
                    </a:lnTo>
                    <a:lnTo>
                      <a:pt x="18" y="0"/>
                    </a:lnTo>
                    <a:lnTo>
                      <a:pt x="20" y="0"/>
                    </a:lnTo>
                    <a:close/>
                    <a:moveTo>
                      <a:pt x="20" y="1"/>
                    </a:moveTo>
                    <a:cubicBezTo>
                      <a:pt x="20" y="2"/>
                      <a:pt x="20" y="3"/>
                      <a:pt x="19" y="4"/>
                    </a:cubicBezTo>
                    <a:lnTo>
                      <a:pt x="17" y="4"/>
                    </a:lnTo>
                    <a:cubicBezTo>
                      <a:pt x="18" y="3"/>
                      <a:pt x="18" y="1"/>
                      <a:pt x="18" y="0"/>
                    </a:cubicBezTo>
                    <a:lnTo>
                      <a:pt x="20" y="1"/>
                    </a:lnTo>
                    <a:close/>
                    <a:moveTo>
                      <a:pt x="19" y="4"/>
                    </a:moveTo>
                    <a:cubicBezTo>
                      <a:pt x="19" y="7"/>
                      <a:pt x="18" y="10"/>
                      <a:pt x="15" y="12"/>
                    </a:cubicBezTo>
                    <a:lnTo>
                      <a:pt x="14" y="11"/>
                    </a:lnTo>
                    <a:cubicBezTo>
                      <a:pt x="16" y="9"/>
                      <a:pt x="17" y="7"/>
                      <a:pt x="17" y="4"/>
                    </a:cubicBezTo>
                    <a:lnTo>
                      <a:pt x="19" y="4"/>
                    </a:lnTo>
                    <a:close/>
                    <a:moveTo>
                      <a:pt x="14" y="11"/>
                    </a:moveTo>
                    <a:lnTo>
                      <a:pt x="14" y="11"/>
                    </a:lnTo>
                    <a:lnTo>
                      <a:pt x="15" y="12"/>
                    </a:lnTo>
                    <a:lnTo>
                      <a:pt x="14" y="11"/>
                    </a:lnTo>
                    <a:close/>
                    <a:moveTo>
                      <a:pt x="15" y="12"/>
                    </a:moveTo>
                    <a:cubicBezTo>
                      <a:pt x="13" y="14"/>
                      <a:pt x="11" y="16"/>
                      <a:pt x="9" y="18"/>
                    </a:cubicBezTo>
                    <a:lnTo>
                      <a:pt x="7" y="17"/>
                    </a:lnTo>
                    <a:cubicBezTo>
                      <a:pt x="9" y="15"/>
                      <a:pt x="12" y="13"/>
                      <a:pt x="14" y="11"/>
                    </a:cubicBezTo>
                    <a:lnTo>
                      <a:pt x="15" y="12"/>
                    </a:lnTo>
                    <a:close/>
                    <a:moveTo>
                      <a:pt x="9" y="18"/>
                    </a:moveTo>
                    <a:cubicBezTo>
                      <a:pt x="6" y="20"/>
                      <a:pt x="4" y="22"/>
                      <a:pt x="2" y="24"/>
                    </a:cubicBezTo>
                    <a:lnTo>
                      <a:pt x="0" y="23"/>
                    </a:lnTo>
                    <a:cubicBezTo>
                      <a:pt x="3" y="21"/>
                      <a:pt x="5" y="19"/>
                      <a:pt x="7" y="17"/>
                    </a:cubicBezTo>
                    <a:lnTo>
                      <a:pt x="9" y="18"/>
                    </a:lnTo>
                    <a:close/>
                  </a:path>
                </a:pathLst>
              </a:custGeom>
              <a:solidFill>
                <a:srgbClr val="24211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4029" name="Freeform 760"/>
              <p:cNvSpPr>
                <a:spLocks noChangeArrowheads="1"/>
              </p:cNvSpPr>
              <p:nvPr/>
            </p:nvSpPr>
            <p:spPr bwMode="auto">
              <a:xfrm>
                <a:off x="1668" y="3442"/>
                <a:ext cx="92" cy="44"/>
              </a:xfrm>
              <a:custGeom>
                <a:avLst/>
                <a:gdLst>
                  <a:gd name="T0" fmla="*/ 116035 w 67"/>
                  <a:gd name="T1" fmla="*/ 6372 h 26"/>
                  <a:gd name="T2" fmla="*/ 84580 w 67"/>
                  <a:gd name="T3" fmla="*/ 88936 h 26"/>
                  <a:gd name="T4" fmla="*/ 81502 w 67"/>
                  <a:gd name="T5" fmla="*/ 78785 h 26"/>
                  <a:gd name="T6" fmla="*/ 114028 w 67"/>
                  <a:gd name="T7" fmla="*/ 0 h 26"/>
                  <a:gd name="T8" fmla="*/ 116035 w 67"/>
                  <a:gd name="T9" fmla="*/ 6372 h 26"/>
                  <a:gd name="T10" fmla="*/ 84580 w 67"/>
                  <a:gd name="T11" fmla="*/ 88936 h 26"/>
                  <a:gd name="T12" fmla="*/ 43038 w 67"/>
                  <a:gd name="T13" fmla="*/ 143190 h 26"/>
                  <a:gd name="T14" fmla="*/ 41548 w 67"/>
                  <a:gd name="T15" fmla="*/ 130296 h 26"/>
                  <a:gd name="T16" fmla="*/ 81502 w 67"/>
                  <a:gd name="T17" fmla="*/ 78785 h 26"/>
                  <a:gd name="T18" fmla="*/ 84580 w 67"/>
                  <a:gd name="T19" fmla="*/ 88936 h 26"/>
                  <a:gd name="T20" fmla="*/ 41548 w 67"/>
                  <a:gd name="T21" fmla="*/ 130296 h 26"/>
                  <a:gd name="T22" fmla="*/ 41548 w 67"/>
                  <a:gd name="T23" fmla="*/ 130296 h 26"/>
                  <a:gd name="T24" fmla="*/ 43038 w 67"/>
                  <a:gd name="T25" fmla="*/ 136529 h 26"/>
                  <a:gd name="T26" fmla="*/ 41548 w 67"/>
                  <a:gd name="T27" fmla="*/ 130296 h 26"/>
                  <a:gd name="T28" fmla="*/ 43038 w 67"/>
                  <a:gd name="T29" fmla="*/ 143190 h 26"/>
                  <a:gd name="T30" fmla="*/ 22779 w 67"/>
                  <a:gd name="T31" fmla="*/ 154252 h 26"/>
                  <a:gd name="T32" fmla="*/ 22779 w 67"/>
                  <a:gd name="T33" fmla="*/ 143190 h 26"/>
                  <a:gd name="T34" fmla="*/ 41548 w 67"/>
                  <a:gd name="T35" fmla="*/ 130296 h 26"/>
                  <a:gd name="T36" fmla="*/ 43038 w 67"/>
                  <a:gd name="T37" fmla="*/ 143190 h 26"/>
                  <a:gd name="T38" fmla="*/ 22779 w 67"/>
                  <a:gd name="T39" fmla="*/ 154252 h 26"/>
                  <a:gd name="T40" fmla="*/ 0 w 67"/>
                  <a:gd name="T41" fmla="*/ 154252 h 26"/>
                  <a:gd name="T42" fmla="*/ 1819 w 67"/>
                  <a:gd name="T43" fmla="*/ 143190 h 26"/>
                  <a:gd name="T44" fmla="*/ 22779 w 67"/>
                  <a:gd name="T45" fmla="*/ 143190 h 26"/>
                  <a:gd name="T46" fmla="*/ 22779 w 67"/>
                  <a:gd name="T47" fmla="*/ 154252 h 2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0" t="0" r="r" b="b"/>
                <a:pathLst>
                  <a:path w="67" h="26">
                    <a:moveTo>
                      <a:pt x="67" y="1"/>
                    </a:moveTo>
                    <a:cubicBezTo>
                      <a:pt x="62" y="6"/>
                      <a:pt x="55" y="11"/>
                      <a:pt x="49" y="15"/>
                    </a:cubicBezTo>
                    <a:lnTo>
                      <a:pt x="47" y="13"/>
                    </a:lnTo>
                    <a:cubicBezTo>
                      <a:pt x="54" y="9"/>
                      <a:pt x="60" y="5"/>
                      <a:pt x="66" y="0"/>
                    </a:cubicBezTo>
                    <a:lnTo>
                      <a:pt x="67" y="1"/>
                    </a:lnTo>
                    <a:close/>
                    <a:moveTo>
                      <a:pt x="49" y="15"/>
                    </a:moveTo>
                    <a:cubicBezTo>
                      <a:pt x="42" y="19"/>
                      <a:pt x="34" y="22"/>
                      <a:pt x="25" y="24"/>
                    </a:cubicBezTo>
                    <a:lnTo>
                      <a:pt x="24" y="22"/>
                    </a:lnTo>
                    <a:cubicBezTo>
                      <a:pt x="33" y="20"/>
                      <a:pt x="41" y="17"/>
                      <a:pt x="47" y="13"/>
                    </a:cubicBezTo>
                    <a:lnTo>
                      <a:pt x="49" y="15"/>
                    </a:lnTo>
                    <a:close/>
                    <a:moveTo>
                      <a:pt x="24" y="22"/>
                    </a:moveTo>
                    <a:lnTo>
                      <a:pt x="24" y="22"/>
                    </a:lnTo>
                    <a:lnTo>
                      <a:pt x="25" y="23"/>
                    </a:lnTo>
                    <a:lnTo>
                      <a:pt x="24" y="22"/>
                    </a:lnTo>
                    <a:close/>
                    <a:moveTo>
                      <a:pt x="25" y="24"/>
                    </a:moveTo>
                    <a:cubicBezTo>
                      <a:pt x="21" y="25"/>
                      <a:pt x="17" y="26"/>
                      <a:pt x="13" y="26"/>
                    </a:cubicBezTo>
                    <a:lnTo>
                      <a:pt x="13" y="24"/>
                    </a:lnTo>
                    <a:cubicBezTo>
                      <a:pt x="17" y="24"/>
                      <a:pt x="20" y="23"/>
                      <a:pt x="24" y="22"/>
                    </a:cubicBezTo>
                    <a:lnTo>
                      <a:pt x="25" y="24"/>
                    </a:lnTo>
                    <a:close/>
                    <a:moveTo>
                      <a:pt x="13" y="26"/>
                    </a:moveTo>
                    <a:cubicBezTo>
                      <a:pt x="9" y="26"/>
                      <a:pt x="5" y="26"/>
                      <a:pt x="0" y="26"/>
                    </a:cubicBezTo>
                    <a:lnTo>
                      <a:pt x="1" y="24"/>
                    </a:lnTo>
                    <a:cubicBezTo>
                      <a:pt x="5" y="24"/>
                      <a:pt x="9" y="24"/>
                      <a:pt x="13" y="24"/>
                    </a:cubicBezTo>
                    <a:lnTo>
                      <a:pt x="13" y="26"/>
                    </a:lnTo>
                    <a:close/>
                  </a:path>
                </a:pathLst>
              </a:custGeom>
              <a:solidFill>
                <a:srgbClr val="24211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4030" name="Freeform 761"/>
              <p:cNvSpPr>
                <a:spLocks noChangeArrowheads="1"/>
              </p:cNvSpPr>
              <p:nvPr/>
            </p:nvSpPr>
            <p:spPr bwMode="auto">
              <a:xfrm>
                <a:off x="1713" y="3483"/>
                <a:ext cx="85" cy="63"/>
              </a:xfrm>
              <a:custGeom>
                <a:avLst/>
                <a:gdLst>
                  <a:gd name="T0" fmla="*/ 44646 w 62"/>
                  <a:gd name="T1" fmla="*/ 46843 h 37"/>
                  <a:gd name="T2" fmla="*/ 56958 w 62"/>
                  <a:gd name="T3" fmla="*/ 0 h 37"/>
                  <a:gd name="T4" fmla="*/ 44646 w 62"/>
                  <a:gd name="T5" fmla="*/ 46843 h 37"/>
                  <a:gd name="T6" fmla="*/ 7102 w 62"/>
                  <a:gd name="T7" fmla="*/ 127333 h 37"/>
                  <a:gd name="T8" fmla="*/ 44646 w 62"/>
                  <a:gd name="T9" fmla="*/ 46843 h 37"/>
                  <a:gd name="T10" fmla="*/ 7102 w 62"/>
                  <a:gd name="T11" fmla="*/ 127333 h 37"/>
                  <a:gd name="T12" fmla="*/ 7102 w 62"/>
                  <a:gd name="T13" fmla="*/ 127333 h 37"/>
                  <a:gd name="T14" fmla="*/ 4620 w 62"/>
                  <a:gd name="T15" fmla="*/ 149288 h 37"/>
                  <a:gd name="T16" fmla="*/ 7102 w 62"/>
                  <a:gd name="T17" fmla="*/ 127333 h 37"/>
                  <a:gd name="T18" fmla="*/ 4620 w 62"/>
                  <a:gd name="T19" fmla="*/ 149288 h 37"/>
                  <a:gd name="T20" fmla="*/ 0 w 62"/>
                  <a:gd name="T21" fmla="*/ 166536 h 37"/>
                  <a:gd name="T22" fmla="*/ 4620 w 62"/>
                  <a:gd name="T23" fmla="*/ 149288 h 37"/>
                  <a:gd name="T24" fmla="*/ 7102 w 62"/>
                  <a:gd name="T25" fmla="*/ 178084 h 37"/>
                  <a:gd name="T26" fmla="*/ 0 w 62"/>
                  <a:gd name="T27" fmla="*/ 166536 h 37"/>
                  <a:gd name="T28" fmla="*/ 7102 w 62"/>
                  <a:gd name="T29" fmla="*/ 178084 h 37"/>
                  <a:gd name="T30" fmla="*/ 11683 w 62"/>
                  <a:gd name="T31" fmla="*/ 209913 h 37"/>
                  <a:gd name="T32" fmla="*/ 7102 w 62"/>
                  <a:gd name="T33" fmla="*/ 178084 h 37"/>
                  <a:gd name="T34" fmla="*/ 11683 w 62"/>
                  <a:gd name="T35" fmla="*/ 209913 h 37"/>
                  <a:gd name="T36" fmla="*/ 11683 w 62"/>
                  <a:gd name="T37" fmla="*/ 209913 h 37"/>
                  <a:gd name="T38" fmla="*/ 36946 w 62"/>
                  <a:gd name="T39" fmla="*/ 202671 h 37"/>
                  <a:gd name="T40" fmla="*/ 11683 w 62"/>
                  <a:gd name="T41" fmla="*/ 209913 h 37"/>
                  <a:gd name="T42" fmla="*/ 36946 w 62"/>
                  <a:gd name="T43" fmla="*/ 202671 h 37"/>
                  <a:gd name="T44" fmla="*/ 61766 w 62"/>
                  <a:gd name="T45" fmla="*/ 166536 h 37"/>
                  <a:gd name="T46" fmla="*/ 36946 w 62"/>
                  <a:gd name="T47" fmla="*/ 202671 h 37"/>
                  <a:gd name="T48" fmla="*/ 60785 w 62"/>
                  <a:gd name="T49" fmla="*/ 162080 h 37"/>
                  <a:gd name="T50" fmla="*/ 60785 w 62"/>
                  <a:gd name="T51" fmla="*/ 162080 h 37"/>
                  <a:gd name="T52" fmla="*/ 88351 w 62"/>
                  <a:gd name="T53" fmla="*/ 71856 h 37"/>
                  <a:gd name="T54" fmla="*/ 61766 w 62"/>
                  <a:gd name="T55" fmla="*/ 166536 h 37"/>
                  <a:gd name="T56" fmla="*/ 88351 w 62"/>
                  <a:gd name="T57" fmla="*/ 71856 h 37"/>
                  <a:gd name="T58" fmla="*/ 95543 w 62"/>
                  <a:gd name="T59" fmla="*/ 65537 h 37"/>
                  <a:gd name="T60" fmla="*/ 88351 w 62"/>
                  <a:gd name="T61" fmla="*/ 71856 h 37"/>
                  <a:gd name="T62" fmla="*/ 95543 w 62"/>
                  <a:gd name="T63" fmla="*/ 65537 h 37"/>
                  <a:gd name="T64" fmla="*/ 95543 w 62"/>
                  <a:gd name="T65" fmla="*/ 65537 h 37"/>
                  <a:gd name="T66" fmla="*/ 91620 w 62"/>
                  <a:gd name="T67" fmla="*/ 54927 h 37"/>
                  <a:gd name="T68" fmla="*/ 95543 w 62"/>
                  <a:gd name="T69" fmla="*/ 65537 h 37"/>
                  <a:gd name="T70" fmla="*/ 91620 w 62"/>
                  <a:gd name="T71" fmla="*/ 54927 h 37"/>
                  <a:gd name="T72" fmla="*/ 98357 w 62"/>
                  <a:gd name="T73" fmla="*/ 43589 h 37"/>
                  <a:gd name="T74" fmla="*/ 91620 w 62"/>
                  <a:gd name="T75" fmla="*/ 54927 h 37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0" t="0" r="r" b="b"/>
                <a:pathLst>
                  <a:path w="62" h="37">
                    <a:moveTo>
                      <a:pt x="37" y="1"/>
                    </a:moveTo>
                    <a:cubicBezTo>
                      <a:pt x="34" y="4"/>
                      <a:pt x="31" y="6"/>
                      <a:pt x="28" y="8"/>
                    </a:cubicBezTo>
                    <a:lnTo>
                      <a:pt x="26" y="7"/>
                    </a:lnTo>
                    <a:cubicBezTo>
                      <a:pt x="29" y="5"/>
                      <a:pt x="32" y="2"/>
                      <a:pt x="36" y="0"/>
                    </a:cubicBezTo>
                    <a:lnTo>
                      <a:pt x="37" y="1"/>
                    </a:lnTo>
                    <a:close/>
                    <a:moveTo>
                      <a:pt x="28" y="8"/>
                    </a:moveTo>
                    <a:cubicBezTo>
                      <a:pt x="21" y="13"/>
                      <a:pt x="14" y="18"/>
                      <a:pt x="5" y="23"/>
                    </a:cubicBezTo>
                    <a:lnTo>
                      <a:pt x="4" y="21"/>
                    </a:lnTo>
                    <a:cubicBezTo>
                      <a:pt x="13" y="17"/>
                      <a:pt x="19" y="12"/>
                      <a:pt x="26" y="7"/>
                    </a:cubicBezTo>
                    <a:lnTo>
                      <a:pt x="28" y="8"/>
                    </a:lnTo>
                    <a:close/>
                    <a:moveTo>
                      <a:pt x="4" y="21"/>
                    </a:moveTo>
                    <a:lnTo>
                      <a:pt x="4" y="21"/>
                    </a:lnTo>
                    <a:lnTo>
                      <a:pt x="5" y="22"/>
                    </a:lnTo>
                    <a:lnTo>
                      <a:pt x="4" y="21"/>
                    </a:lnTo>
                    <a:close/>
                    <a:moveTo>
                      <a:pt x="5" y="23"/>
                    </a:moveTo>
                    <a:cubicBezTo>
                      <a:pt x="4" y="23"/>
                      <a:pt x="3" y="24"/>
                      <a:pt x="3" y="25"/>
                    </a:cubicBezTo>
                    <a:lnTo>
                      <a:pt x="1" y="24"/>
                    </a:lnTo>
                    <a:cubicBezTo>
                      <a:pt x="2" y="23"/>
                      <a:pt x="3" y="22"/>
                      <a:pt x="4" y="21"/>
                    </a:cubicBezTo>
                    <a:lnTo>
                      <a:pt x="5" y="23"/>
                    </a:lnTo>
                    <a:close/>
                    <a:moveTo>
                      <a:pt x="3" y="25"/>
                    </a:moveTo>
                    <a:cubicBezTo>
                      <a:pt x="2" y="26"/>
                      <a:pt x="2" y="27"/>
                      <a:pt x="2" y="28"/>
                    </a:cubicBezTo>
                    <a:lnTo>
                      <a:pt x="0" y="28"/>
                    </a:lnTo>
                    <a:cubicBezTo>
                      <a:pt x="0" y="27"/>
                      <a:pt x="0" y="25"/>
                      <a:pt x="1" y="24"/>
                    </a:cubicBezTo>
                    <a:lnTo>
                      <a:pt x="3" y="25"/>
                    </a:lnTo>
                    <a:close/>
                    <a:moveTo>
                      <a:pt x="2" y="28"/>
                    </a:moveTo>
                    <a:cubicBezTo>
                      <a:pt x="3" y="29"/>
                      <a:pt x="3" y="30"/>
                      <a:pt x="4" y="30"/>
                    </a:cubicBezTo>
                    <a:lnTo>
                      <a:pt x="2" y="31"/>
                    </a:lnTo>
                    <a:cubicBezTo>
                      <a:pt x="1" y="30"/>
                      <a:pt x="0" y="29"/>
                      <a:pt x="0" y="28"/>
                    </a:cubicBezTo>
                    <a:lnTo>
                      <a:pt x="2" y="28"/>
                    </a:lnTo>
                    <a:close/>
                    <a:moveTo>
                      <a:pt x="4" y="30"/>
                    </a:moveTo>
                    <a:cubicBezTo>
                      <a:pt x="5" y="32"/>
                      <a:pt x="6" y="33"/>
                      <a:pt x="8" y="34"/>
                    </a:cubicBezTo>
                    <a:lnTo>
                      <a:pt x="7" y="35"/>
                    </a:lnTo>
                    <a:cubicBezTo>
                      <a:pt x="5" y="34"/>
                      <a:pt x="3" y="33"/>
                      <a:pt x="2" y="31"/>
                    </a:cubicBezTo>
                    <a:lnTo>
                      <a:pt x="4" y="30"/>
                    </a:lnTo>
                    <a:close/>
                    <a:moveTo>
                      <a:pt x="7" y="35"/>
                    </a:moveTo>
                    <a:lnTo>
                      <a:pt x="7" y="35"/>
                    </a:lnTo>
                    <a:lnTo>
                      <a:pt x="8" y="34"/>
                    </a:lnTo>
                    <a:lnTo>
                      <a:pt x="7" y="35"/>
                    </a:lnTo>
                    <a:close/>
                    <a:moveTo>
                      <a:pt x="8" y="34"/>
                    </a:moveTo>
                    <a:cubicBezTo>
                      <a:pt x="13" y="35"/>
                      <a:pt x="18" y="35"/>
                      <a:pt x="23" y="34"/>
                    </a:cubicBezTo>
                    <a:lnTo>
                      <a:pt x="24" y="35"/>
                    </a:lnTo>
                    <a:cubicBezTo>
                      <a:pt x="19" y="37"/>
                      <a:pt x="13" y="37"/>
                      <a:pt x="7" y="35"/>
                    </a:cubicBezTo>
                    <a:lnTo>
                      <a:pt x="8" y="34"/>
                    </a:lnTo>
                    <a:close/>
                    <a:moveTo>
                      <a:pt x="23" y="34"/>
                    </a:moveTo>
                    <a:cubicBezTo>
                      <a:pt x="28" y="32"/>
                      <a:pt x="33" y="30"/>
                      <a:pt x="38" y="27"/>
                    </a:cubicBezTo>
                    <a:lnTo>
                      <a:pt x="39" y="28"/>
                    </a:lnTo>
                    <a:cubicBezTo>
                      <a:pt x="34" y="31"/>
                      <a:pt x="29" y="34"/>
                      <a:pt x="24" y="35"/>
                    </a:cubicBezTo>
                    <a:lnTo>
                      <a:pt x="23" y="34"/>
                    </a:lnTo>
                    <a:close/>
                    <a:moveTo>
                      <a:pt x="38" y="27"/>
                    </a:moveTo>
                    <a:lnTo>
                      <a:pt x="38" y="27"/>
                    </a:lnTo>
                    <a:lnTo>
                      <a:pt x="39" y="28"/>
                    </a:lnTo>
                    <a:lnTo>
                      <a:pt x="38" y="27"/>
                    </a:lnTo>
                    <a:close/>
                    <a:moveTo>
                      <a:pt x="38" y="27"/>
                    </a:moveTo>
                    <a:cubicBezTo>
                      <a:pt x="46" y="23"/>
                      <a:pt x="51" y="18"/>
                      <a:pt x="56" y="12"/>
                    </a:cubicBezTo>
                    <a:lnTo>
                      <a:pt x="58" y="13"/>
                    </a:lnTo>
                    <a:cubicBezTo>
                      <a:pt x="52" y="19"/>
                      <a:pt x="47" y="24"/>
                      <a:pt x="39" y="28"/>
                    </a:cubicBezTo>
                    <a:lnTo>
                      <a:pt x="38" y="27"/>
                    </a:lnTo>
                    <a:close/>
                    <a:moveTo>
                      <a:pt x="56" y="12"/>
                    </a:moveTo>
                    <a:cubicBezTo>
                      <a:pt x="57" y="11"/>
                      <a:pt x="58" y="10"/>
                      <a:pt x="58" y="10"/>
                    </a:cubicBezTo>
                    <a:lnTo>
                      <a:pt x="60" y="11"/>
                    </a:lnTo>
                    <a:cubicBezTo>
                      <a:pt x="59" y="12"/>
                      <a:pt x="58" y="13"/>
                      <a:pt x="58" y="13"/>
                    </a:cubicBezTo>
                    <a:lnTo>
                      <a:pt x="56" y="12"/>
                    </a:lnTo>
                    <a:close/>
                    <a:moveTo>
                      <a:pt x="60" y="11"/>
                    </a:moveTo>
                    <a:lnTo>
                      <a:pt x="60" y="11"/>
                    </a:lnTo>
                    <a:lnTo>
                      <a:pt x="59" y="10"/>
                    </a:lnTo>
                    <a:lnTo>
                      <a:pt x="60" y="11"/>
                    </a:lnTo>
                    <a:close/>
                    <a:moveTo>
                      <a:pt x="58" y="10"/>
                    </a:moveTo>
                    <a:cubicBezTo>
                      <a:pt x="58" y="9"/>
                      <a:pt x="58" y="9"/>
                      <a:pt x="58" y="9"/>
                    </a:cubicBezTo>
                    <a:lnTo>
                      <a:pt x="61" y="9"/>
                    </a:lnTo>
                    <a:cubicBezTo>
                      <a:pt x="61" y="9"/>
                      <a:pt x="60" y="10"/>
                      <a:pt x="60" y="11"/>
                    </a:cubicBezTo>
                    <a:lnTo>
                      <a:pt x="58" y="10"/>
                    </a:lnTo>
                    <a:close/>
                    <a:moveTo>
                      <a:pt x="58" y="9"/>
                    </a:moveTo>
                    <a:cubicBezTo>
                      <a:pt x="58" y="8"/>
                      <a:pt x="59" y="7"/>
                      <a:pt x="60" y="6"/>
                    </a:cubicBezTo>
                    <a:lnTo>
                      <a:pt x="62" y="7"/>
                    </a:lnTo>
                    <a:cubicBezTo>
                      <a:pt x="61" y="8"/>
                      <a:pt x="61" y="8"/>
                      <a:pt x="61" y="9"/>
                    </a:cubicBezTo>
                    <a:lnTo>
                      <a:pt x="58" y="9"/>
                    </a:lnTo>
                    <a:close/>
                  </a:path>
                </a:pathLst>
              </a:custGeom>
              <a:solidFill>
                <a:srgbClr val="24211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4031" name="Freeform 763"/>
              <p:cNvSpPr>
                <a:spLocks noChangeArrowheads="1"/>
              </p:cNvSpPr>
              <p:nvPr/>
            </p:nvSpPr>
            <p:spPr bwMode="auto">
              <a:xfrm>
                <a:off x="1817" y="3627"/>
                <a:ext cx="33" cy="73"/>
              </a:xfrm>
              <a:custGeom>
                <a:avLst/>
                <a:gdLst>
                  <a:gd name="T0" fmla="*/ 30372 w 25"/>
                  <a:gd name="T1" fmla="*/ 0 h 43"/>
                  <a:gd name="T2" fmla="*/ 24611 w 25"/>
                  <a:gd name="T3" fmla="*/ 83414 h 43"/>
                  <a:gd name="T4" fmla="*/ 22165 w 25"/>
                  <a:gd name="T5" fmla="*/ 77271 h 43"/>
                  <a:gd name="T6" fmla="*/ 28156 w 25"/>
                  <a:gd name="T7" fmla="*/ 0 h 43"/>
                  <a:gd name="T8" fmla="*/ 30372 w 25"/>
                  <a:gd name="T9" fmla="*/ 0 h 43"/>
                  <a:gd name="T10" fmla="*/ 24611 w 25"/>
                  <a:gd name="T11" fmla="*/ 83414 h 43"/>
                  <a:gd name="T12" fmla="*/ 22165 w 25"/>
                  <a:gd name="T13" fmla="*/ 164810 h 43"/>
                  <a:gd name="T14" fmla="*/ 19602 w 25"/>
                  <a:gd name="T15" fmla="*/ 164810 h 43"/>
                  <a:gd name="T16" fmla="*/ 22165 w 25"/>
                  <a:gd name="T17" fmla="*/ 77271 h 43"/>
                  <a:gd name="T18" fmla="*/ 24611 w 25"/>
                  <a:gd name="T19" fmla="*/ 83414 h 43"/>
                  <a:gd name="T20" fmla="*/ 22165 w 25"/>
                  <a:gd name="T21" fmla="*/ 164810 h 43"/>
                  <a:gd name="T22" fmla="*/ 5787 w 25"/>
                  <a:gd name="T23" fmla="*/ 244485 h 43"/>
                  <a:gd name="T24" fmla="*/ 3528 w 25"/>
                  <a:gd name="T25" fmla="*/ 237724 h 43"/>
                  <a:gd name="T26" fmla="*/ 19602 w 25"/>
                  <a:gd name="T27" fmla="*/ 164810 h 43"/>
                  <a:gd name="T28" fmla="*/ 22165 w 25"/>
                  <a:gd name="T29" fmla="*/ 164810 h 43"/>
                  <a:gd name="T30" fmla="*/ 5787 w 25"/>
                  <a:gd name="T31" fmla="*/ 244485 h 43"/>
                  <a:gd name="T32" fmla="*/ 2154 w 25"/>
                  <a:gd name="T33" fmla="*/ 255705 h 43"/>
                  <a:gd name="T34" fmla="*/ 0 w 25"/>
                  <a:gd name="T35" fmla="*/ 244485 h 43"/>
                  <a:gd name="T36" fmla="*/ 3528 w 25"/>
                  <a:gd name="T37" fmla="*/ 237724 h 43"/>
                  <a:gd name="T38" fmla="*/ 5787 w 25"/>
                  <a:gd name="T39" fmla="*/ 244485 h 43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0" t="0" r="r" b="b"/>
                <a:pathLst>
                  <a:path w="25" h="43">
                    <a:moveTo>
                      <a:pt x="25" y="0"/>
                    </a:moveTo>
                    <a:cubicBezTo>
                      <a:pt x="23" y="4"/>
                      <a:pt x="21" y="9"/>
                      <a:pt x="20" y="14"/>
                    </a:cubicBezTo>
                    <a:lnTo>
                      <a:pt x="18" y="13"/>
                    </a:lnTo>
                    <a:cubicBezTo>
                      <a:pt x="19" y="9"/>
                      <a:pt x="21" y="4"/>
                      <a:pt x="23" y="0"/>
                    </a:cubicBezTo>
                    <a:lnTo>
                      <a:pt x="25" y="0"/>
                    </a:lnTo>
                    <a:close/>
                    <a:moveTo>
                      <a:pt x="20" y="14"/>
                    </a:moveTo>
                    <a:cubicBezTo>
                      <a:pt x="19" y="18"/>
                      <a:pt x="18" y="23"/>
                      <a:pt x="18" y="28"/>
                    </a:cubicBezTo>
                    <a:lnTo>
                      <a:pt x="16" y="28"/>
                    </a:lnTo>
                    <a:cubicBezTo>
                      <a:pt x="16" y="23"/>
                      <a:pt x="17" y="18"/>
                      <a:pt x="18" y="13"/>
                    </a:cubicBezTo>
                    <a:lnTo>
                      <a:pt x="20" y="14"/>
                    </a:lnTo>
                    <a:close/>
                    <a:moveTo>
                      <a:pt x="18" y="28"/>
                    </a:moveTo>
                    <a:cubicBezTo>
                      <a:pt x="17" y="34"/>
                      <a:pt x="11" y="38"/>
                      <a:pt x="5" y="41"/>
                    </a:cubicBezTo>
                    <a:lnTo>
                      <a:pt x="3" y="40"/>
                    </a:lnTo>
                    <a:cubicBezTo>
                      <a:pt x="9" y="36"/>
                      <a:pt x="15" y="33"/>
                      <a:pt x="16" y="28"/>
                    </a:cubicBezTo>
                    <a:lnTo>
                      <a:pt x="18" y="28"/>
                    </a:lnTo>
                    <a:close/>
                    <a:moveTo>
                      <a:pt x="5" y="41"/>
                    </a:moveTo>
                    <a:cubicBezTo>
                      <a:pt x="4" y="42"/>
                      <a:pt x="3" y="42"/>
                      <a:pt x="2" y="43"/>
                    </a:cubicBezTo>
                    <a:lnTo>
                      <a:pt x="0" y="41"/>
                    </a:lnTo>
                    <a:cubicBezTo>
                      <a:pt x="1" y="41"/>
                      <a:pt x="2" y="40"/>
                      <a:pt x="3" y="40"/>
                    </a:cubicBezTo>
                    <a:lnTo>
                      <a:pt x="5" y="41"/>
                    </a:lnTo>
                    <a:close/>
                  </a:path>
                </a:pathLst>
              </a:custGeom>
              <a:solidFill>
                <a:srgbClr val="24211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4032" name="Freeform 764"/>
              <p:cNvSpPr>
                <a:spLocks noChangeArrowheads="1"/>
              </p:cNvSpPr>
              <p:nvPr/>
            </p:nvSpPr>
            <p:spPr bwMode="auto">
              <a:xfrm>
                <a:off x="1814" y="3584"/>
                <a:ext cx="54" cy="20"/>
              </a:xfrm>
              <a:custGeom>
                <a:avLst/>
                <a:gdLst>
                  <a:gd name="T0" fmla="*/ 73554 w 39"/>
                  <a:gd name="T1" fmla="*/ 47430 h 12"/>
                  <a:gd name="T2" fmla="*/ 66156 w 39"/>
                  <a:gd name="T3" fmla="*/ 28458 h 12"/>
                  <a:gd name="T4" fmla="*/ 69970 w 39"/>
                  <a:gd name="T5" fmla="*/ 25292 h 12"/>
                  <a:gd name="T6" fmla="*/ 75450 w 39"/>
                  <a:gd name="T7" fmla="*/ 42153 h 12"/>
                  <a:gd name="T8" fmla="*/ 73554 w 39"/>
                  <a:gd name="T9" fmla="*/ 47430 h 12"/>
                  <a:gd name="T10" fmla="*/ 66156 w 39"/>
                  <a:gd name="T11" fmla="*/ 28458 h 12"/>
                  <a:gd name="T12" fmla="*/ 55878 w 39"/>
                  <a:gd name="T13" fmla="*/ 10245 h 12"/>
                  <a:gd name="T14" fmla="*/ 55878 w 39"/>
                  <a:gd name="T15" fmla="*/ 0 h 12"/>
                  <a:gd name="T16" fmla="*/ 69970 w 39"/>
                  <a:gd name="T17" fmla="*/ 25292 h 12"/>
                  <a:gd name="T18" fmla="*/ 66156 w 39"/>
                  <a:gd name="T19" fmla="*/ 28458 h 12"/>
                  <a:gd name="T20" fmla="*/ 55878 w 39"/>
                  <a:gd name="T21" fmla="*/ 10245 h 12"/>
                  <a:gd name="T22" fmla="*/ 55878 w 39"/>
                  <a:gd name="T23" fmla="*/ 10245 h 12"/>
                  <a:gd name="T24" fmla="*/ 55878 w 39"/>
                  <a:gd name="T25" fmla="*/ 6147 h 12"/>
                  <a:gd name="T26" fmla="*/ 55878 w 39"/>
                  <a:gd name="T27" fmla="*/ 10245 h 12"/>
                  <a:gd name="T28" fmla="*/ 55878 w 39"/>
                  <a:gd name="T29" fmla="*/ 10245 h 12"/>
                  <a:gd name="T30" fmla="*/ 54647 w 39"/>
                  <a:gd name="T31" fmla="*/ 10245 h 12"/>
                  <a:gd name="T32" fmla="*/ 55878 w 39"/>
                  <a:gd name="T33" fmla="*/ 0 h 12"/>
                  <a:gd name="T34" fmla="*/ 55878 w 39"/>
                  <a:gd name="T35" fmla="*/ 0 h 12"/>
                  <a:gd name="T36" fmla="*/ 55878 w 39"/>
                  <a:gd name="T37" fmla="*/ 10245 h 12"/>
                  <a:gd name="T38" fmla="*/ 54647 w 39"/>
                  <a:gd name="T39" fmla="*/ 10245 h 12"/>
                  <a:gd name="T40" fmla="*/ 54647 w 39"/>
                  <a:gd name="T41" fmla="*/ 10245 h 12"/>
                  <a:gd name="T42" fmla="*/ 55878 w 39"/>
                  <a:gd name="T43" fmla="*/ 6147 h 12"/>
                  <a:gd name="T44" fmla="*/ 54647 w 39"/>
                  <a:gd name="T45" fmla="*/ 10245 h 12"/>
                  <a:gd name="T46" fmla="*/ 54647 w 39"/>
                  <a:gd name="T47" fmla="*/ 10245 h 12"/>
                  <a:gd name="T48" fmla="*/ 47128 w 39"/>
                  <a:gd name="T49" fmla="*/ 10245 h 12"/>
                  <a:gd name="T50" fmla="*/ 47128 w 39"/>
                  <a:gd name="T51" fmla="*/ 0 h 12"/>
                  <a:gd name="T52" fmla="*/ 55878 w 39"/>
                  <a:gd name="T53" fmla="*/ 0 h 12"/>
                  <a:gd name="T54" fmla="*/ 54647 w 39"/>
                  <a:gd name="T55" fmla="*/ 10245 h 12"/>
                  <a:gd name="T56" fmla="*/ 47128 w 39"/>
                  <a:gd name="T57" fmla="*/ 10245 h 12"/>
                  <a:gd name="T58" fmla="*/ 36957 w 39"/>
                  <a:gd name="T59" fmla="*/ 10245 h 12"/>
                  <a:gd name="T60" fmla="*/ 36957 w 39"/>
                  <a:gd name="T61" fmla="*/ 0 h 12"/>
                  <a:gd name="T62" fmla="*/ 47128 w 39"/>
                  <a:gd name="T63" fmla="*/ 0 h 12"/>
                  <a:gd name="T64" fmla="*/ 47128 w 39"/>
                  <a:gd name="T65" fmla="*/ 10245 h 12"/>
                  <a:gd name="T66" fmla="*/ 36957 w 39"/>
                  <a:gd name="T67" fmla="*/ 10245 h 12"/>
                  <a:gd name="T68" fmla="*/ 3370 w 39"/>
                  <a:gd name="T69" fmla="*/ 70255 h 12"/>
                  <a:gd name="T70" fmla="*/ 0 w 39"/>
                  <a:gd name="T71" fmla="*/ 63297 h 12"/>
                  <a:gd name="T72" fmla="*/ 36957 w 39"/>
                  <a:gd name="T73" fmla="*/ 0 h 12"/>
                  <a:gd name="T74" fmla="*/ 36957 w 39"/>
                  <a:gd name="T75" fmla="*/ 10245 h 12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0" t="0" r="r" b="b"/>
                <a:pathLst>
                  <a:path w="39" h="12">
                    <a:moveTo>
                      <a:pt x="38" y="8"/>
                    </a:moveTo>
                    <a:cubicBezTo>
                      <a:pt x="36" y="7"/>
                      <a:pt x="35" y="6"/>
                      <a:pt x="34" y="5"/>
                    </a:cubicBezTo>
                    <a:lnTo>
                      <a:pt x="36" y="4"/>
                    </a:lnTo>
                    <a:cubicBezTo>
                      <a:pt x="37" y="5"/>
                      <a:pt x="38" y="6"/>
                      <a:pt x="39" y="7"/>
                    </a:cubicBezTo>
                    <a:lnTo>
                      <a:pt x="38" y="8"/>
                    </a:lnTo>
                    <a:close/>
                    <a:moveTo>
                      <a:pt x="34" y="5"/>
                    </a:moveTo>
                    <a:cubicBezTo>
                      <a:pt x="33" y="4"/>
                      <a:pt x="31" y="2"/>
                      <a:pt x="29" y="2"/>
                    </a:cubicBezTo>
                    <a:lnTo>
                      <a:pt x="29" y="0"/>
                    </a:lnTo>
                    <a:cubicBezTo>
                      <a:pt x="32" y="1"/>
                      <a:pt x="34" y="2"/>
                      <a:pt x="36" y="4"/>
                    </a:cubicBezTo>
                    <a:lnTo>
                      <a:pt x="34" y="5"/>
                    </a:lnTo>
                    <a:close/>
                    <a:moveTo>
                      <a:pt x="29" y="2"/>
                    </a:moveTo>
                    <a:lnTo>
                      <a:pt x="29" y="2"/>
                    </a:lnTo>
                    <a:lnTo>
                      <a:pt x="29" y="1"/>
                    </a:lnTo>
                    <a:lnTo>
                      <a:pt x="29" y="2"/>
                    </a:lnTo>
                    <a:close/>
                    <a:moveTo>
                      <a:pt x="29" y="2"/>
                    </a:moveTo>
                    <a:lnTo>
                      <a:pt x="28" y="2"/>
                    </a:lnTo>
                    <a:lnTo>
                      <a:pt x="29" y="0"/>
                    </a:lnTo>
                    <a:lnTo>
                      <a:pt x="29" y="2"/>
                    </a:lnTo>
                    <a:close/>
                    <a:moveTo>
                      <a:pt x="28" y="2"/>
                    </a:moveTo>
                    <a:lnTo>
                      <a:pt x="28" y="2"/>
                    </a:lnTo>
                    <a:lnTo>
                      <a:pt x="29" y="1"/>
                    </a:lnTo>
                    <a:lnTo>
                      <a:pt x="28" y="2"/>
                    </a:lnTo>
                    <a:close/>
                    <a:moveTo>
                      <a:pt x="28" y="2"/>
                    </a:moveTo>
                    <a:cubicBezTo>
                      <a:pt x="27" y="2"/>
                      <a:pt x="25" y="2"/>
                      <a:pt x="24" y="2"/>
                    </a:cubicBezTo>
                    <a:lnTo>
                      <a:pt x="24" y="0"/>
                    </a:lnTo>
                    <a:cubicBezTo>
                      <a:pt x="26" y="0"/>
                      <a:pt x="27" y="0"/>
                      <a:pt x="29" y="0"/>
                    </a:cubicBezTo>
                    <a:lnTo>
                      <a:pt x="28" y="2"/>
                    </a:lnTo>
                    <a:close/>
                    <a:moveTo>
                      <a:pt x="24" y="2"/>
                    </a:moveTo>
                    <a:cubicBezTo>
                      <a:pt x="22" y="2"/>
                      <a:pt x="21" y="2"/>
                      <a:pt x="19" y="2"/>
                    </a:cubicBezTo>
                    <a:lnTo>
                      <a:pt x="19" y="0"/>
                    </a:lnTo>
                    <a:cubicBezTo>
                      <a:pt x="21" y="0"/>
                      <a:pt x="22" y="0"/>
                      <a:pt x="24" y="0"/>
                    </a:cubicBezTo>
                    <a:lnTo>
                      <a:pt x="24" y="2"/>
                    </a:lnTo>
                    <a:close/>
                    <a:moveTo>
                      <a:pt x="19" y="2"/>
                    </a:moveTo>
                    <a:cubicBezTo>
                      <a:pt x="12" y="3"/>
                      <a:pt x="5" y="7"/>
                      <a:pt x="2" y="12"/>
                    </a:cubicBezTo>
                    <a:lnTo>
                      <a:pt x="0" y="11"/>
                    </a:lnTo>
                    <a:cubicBezTo>
                      <a:pt x="4" y="5"/>
                      <a:pt x="11" y="1"/>
                      <a:pt x="19" y="0"/>
                    </a:cubicBezTo>
                    <a:lnTo>
                      <a:pt x="19" y="2"/>
                    </a:lnTo>
                    <a:close/>
                  </a:path>
                </a:pathLst>
              </a:custGeom>
              <a:solidFill>
                <a:srgbClr val="24211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4033" name="Freeform 765"/>
              <p:cNvSpPr>
                <a:spLocks noChangeArrowheads="1"/>
              </p:cNvSpPr>
              <p:nvPr/>
            </p:nvSpPr>
            <p:spPr bwMode="auto">
              <a:xfrm>
                <a:off x="1687" y="3626"/>
                <a:ext cx="46" cy="50"/>
              </a:xfrm>
              <a:custGeom>
                <a:avLst/>
                <a:gdLst>
                  <a:gd name="T0" fmla="*/ 45821 w 34"/>
                  <a:gd name="T1" fmla="*/ 37037 h 30"/>
                  <a:gd name="T2" fmla="*/ 44222 w 34"/>
                  <a:gd name="T3" fmla="*/ 0 h 30"/>
                  <a:gd name="T4" fmla="*/ 4327 w 34"/>
                  <a:gd name="T5" fmla="*/ 98787 h 30"/>
                  <a:gd name="T6" fmla="*/ 34473 w 34"/>
                  <a:gd name="T7" fmla="*/ 136862 h 30"/>
                  <a:gd name="T8" fmla="*/ 50446 w 34"/>
                  <a:gd name="T9" fmla="*/ 44342 h 30"/>
                  <a:gd name="T10" fmla="*/ 45821 w 34"/>
                  <a:gd name="T11" fmla="*/ 28187 h 30"/>
                  <a:gd name="T12" fmla="*/ 45821 w 34"/>
                  <a:gd name="T13" fmla="*/ 37037 h 3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34" h="30">
                    <a:moveTo>
                      <a:pt x="31" y="8"/>
                    </a:moveTo>
                    <a:cubicBezTo>
                      <a:pt x="27" y="6"/>
                      <a:pt x="31" y="3"/>
                      <a:pt x="30" y="0"/>
                    </a:cubicBezTo>
                    <a:cubicBezTo>
                      <a:pt x="20" y="7"/>
                      <a:pt x="7" y="12"/>
                      <a:pt x="3" y="21"/>
                    </a:cubicBezTo>
                    <a:cubicBezTo>
                      <a:pt x="0" y="30"/>
                      <a:pt x="15" y="30"/>
                      <a:pt x="23" y="29"/>
                    </a:cubicBezTo>
                    <a:cubicBezTo>
                      <a:pt x="26" y="22"/>
                      <a:pt x="29" y="16"/>
                      <a:pt x="34" y="9"/>
                    </a:cubicBezTo>
                    <a:cubicBezTo>
                      <a:pt x="31" y="10"/>
                      <a:pt x="30" y="8"/>
                      <a:pt x="31" y="6"/>
                    </a:cubicBezTo>
                    <a:lnTo>
                      <a:pt x="31" y="8"/>
                    </a:lnTo>
                    <a:close/>
                  </a:path>
                </a:pathLst>
              </a:custGeom>
              <a:solidFill>
                <a:srgbClr val="B1381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4034" name="Freeform 766"/>
              <p:cNvSpPr>
                <a:spLocks noChangeArrowheads="1"/>
              </p:cNvSpPr>
              <p:nvPr/>
            </p:nvSpPr>
            <p:spPr bwMode="auto">
              <a:xfrm>
                <a:off x="1689" y="3624"/>
                <a:ext cx="46" cy="54"/>
              </a:xfrm>
              <a:custGeom>
                <a:avLst/>
                <a:gdLst>
                  <a:gd name="T0" fmla="*/ 38930 w 34"/>
                  <a:gd name="T1" fmla="*/ 26232 h 32"/>
                  <a:gd name="T2" fmla="*/ 43117 w 34"/>
                  <a:gd name="T3" fmla="*/ 47319 h 32"/>
                  <a:gd name="T4" fmla="*/ 38930 w 34"/>
                  <a:gd name="T5" fmla="*/ 26232 h 32"/>
                  <a:gd name="T6" fmla="*/ 43117 w 34"/>
                  <a:gd name="T7" fmla="*/ 6284 h 32"/>
                  <a:gd name="T8" fmla="*/ 38930 w 34"/>
                  <a:gd name="T9" fmla="*/ 26232 h 32"/>
                  <a:gd name="T10" fmla="*/ 41496 w 34"/>
                  <a:gd name="T11" fmla="*/ 0 h 32"/>
                  <a:gd name="T12" fmla="*/ 41496 w 34"/>
                  <a:gd name="T13" fmla="*/ 6284 h 32"/>
                  <a:gd name="T14" fmla="*/ 41496 w 34"/>
                  <a:gd name="T15" fmla="*/ 10414 h 32"/>
                  <a:gd name="T16" fmla="*/ 39546 w 34"/>
                  <a:gd name="T17" fmla="*/ 6284 h 32"/>
                  <a:gd name="T18" fmla="*/ 41496 w 34"/>
                  <a:gd name="T19" fmla="*/ 10414 h 32"/>
                  <a:gd name="T20" fmla="*/ 41496 w 34"/>
                  <a:gd name="T21" fmla="*/ 10414 h 32"/>
                  <a:gd name="T22" fmla="*/ 41496 w 34"/>
                  <a:gd name="T23" fmla="*/ 10414 h 32"/>
                  <a:gd name="T24" fmla="*/ 29646 w 34"/>
                  <a:gd name="T25" fmla="*/ 43463 h 32"/>
                  <a:gd name="T26" fmla="*/ 39546 w 34"/>
                  <a:gd name="T27" fmla="*/ 6284 h 32"/>
                  <a:gd name="T28" fmla="*/ 29646 w 34"/>
                  <a:gd name="T29" fmla="*/ 43463 h 32"/>
                  <a:gd name="T30" fmla="*/ 0 w 34"/>
                  <a:gd name="T31" fmla="*/ 129794 h 32"/>
                  <a:gd name="T32" fmla="*/ 29646 w 34"/>
                  <a:gd name="T33" fmla="*/ 43463 h 32"/>
                  <a:gd name="T34" fmla="*/ 2623 w 34"/>
                  <a:gd name="T35" fmla="*/ 135901 h 32"/>
                  <a:gd name="T36" fmla="*/ 2623 w 34"/>
                  <a:gd name="T37" fmla="*/ 135901 h 32"/>
                  <a:gd name="T38" fmla="*/ 2623 w 34"/>
                  <a:gd name="T39" fmla="*/ 147692 h 32"/>
                  <a:gd name="T40" fmla="*/ 0 w 34"/>
                  <a:gd name="T41" fmla="*/ 129794 h 32"/>
                  <a:gd name="T42" fmla="*/ 2623 w 34"/>
                  <a:gd name="T43" fmla="*/ 147692 h 32"/>
                  <a:gd name="T44" fmla="*/ 2623 w 34"/>
                  <a:gd name="T45" fmla="*/ 164945 h 32"/>
                  <a:gd name="T46" fmla="*/ 2623 w 34"/>
                  <a:gd name="T47" fmla="*/ 147692 h 32"/>
                  <a:gd name="T48" fmla="*/ 8717 w 34"/>
                  <a:gd name="T49" fmla="*/ 173625 h 32"/>
                  <a:gd name="T50" fmla="*/ 2623 w 34"/>
                  <a:gd name="T51" fmla="*/ 164945 h 32"/>
                  <a:gd name="T52" fmla="*/ 7121 w 34"/>
                  <a:gd name="T53" fmla="*/ 179334 h 32"/>
                  <a:gd name="T54" fmla="*/ 8717 w 34"/>
                  <a:gd name="T55" fmla="*/ 173625 h 32"/>
                  <a:gd name="T56" fmla="*/ 8717 w 34"/>
                  <a:gd name="T57" fmla="*/ 173625 h 32"/>
                  <a:gd name="T58" fmla="*/ 31813 w 34"/>
                  <a:gd name="T59" fmla="*/ 181607 h 32"/>
                  <a:gd name="T60" fmla="*/ 8717 w 34"/>
                  <a:gd name="T61" fmla="*/ 173625 h 32"/>
                  <a:gd name="T62" fmla="*/ 32316 w 34"/>
                  <a:gd name="T63" fmla="*/ 181607 h 32"/>
                  <a:gd name="T64" fmla="*/ 31813 w 34"/>
                  <a:gd name="T65" fmla="*/ 179334 h 32"/>
                  <a:gd name="T66" fmla="*/ 29646 w 34"/>
                  <a:gd name="T67" fmla="*/ 179334 h 32"/>
                  <a:gd name="T68" fmla="*/ 34473 w 34"/>
                  <a:gd name="T69" fmla="*/ 164945 h 32"/>
                  <a:gd name="T70" fmla="*/ 29646 w 34"/>
                  <a:gd name="T71" fmla="*/ 179334 h 32"/>
                  <a:gd name="T72" fmla="*/ 45821 w 34"/>
                  <a:gd name="T73" fmla="*/ 60131 h 32"/>
                  <a:gd name="T74" fmla="*/ 34473 w 34"/>
                  <a:gd name="T75" fmla="*/ 164945 h 32"/>
                  <a:gd name="T76" fmla="*/ 47648 w 34"/>
                  <a:gd name="T77" fmla="*/ 53843 h 32"/>
                  <a:gd name="T78" fmla="*/ 48830 w 34"/>
                  <a:gd name="T79" fmla="*/ 65369 h 32"/>
                  <a:gd name="T80" fmla="*/ 47648 w 34"/>
                  <a:gd name="T81" fmla="*/ 53843 h 32"/>
                  <a:gd name="T82" fmla="*/ 43117 w 34"/>
                  <a:gd name="T83" fmla="*/ 65369 h 32"/>
                  <a:gd name="T84" fmla="*/ 47648 w 34"/>
                  <a:gd name="T85" fmla="*/ 53843 h 32"/>
                  <a:gd name="T86" fmla="*/ 44222 w 34"/>
                  <a:gd name="T87" fmla="*/ 53843 h 32"/>
                  <a:gd name="T88" fmla="*/ 44222 w 34"/>
                  <a:gd name="T89" fmla="*/ 60131 h 32"/>
                  <a:gd name="T90" fmla="*/ 43117 w 34"/>
                  <a:gd name="T91" fmla="*/ 65369 h 32"/>
                  <a:gd name="T92" fmla="*/ 44222 w 34"/>
                  <a:gd name="T93" fmla="*/ 53843 h 32"/>
                  <a:gd name="T94" fmla="*/ 43117 w 34"/>
                  <a:gd name="T95" fmla="*/ 65369 h 32"/>
                  <a:gd name="T96" fmla="*/ 39546 w 34"/>
                  <a:gd name="T97" fmla="*/ 53843 h 32"/>
                  <a:gd name="T98" fmla="*/ 44222 w 34"/>
                  <a:gd name="T99" fmla="*/ 53843 h 32"/>
                  <a:gd name="T100" fmla="*/ 39546 w 34"/>
                  <a:gd name="T101" fmla="*/ 53843 h 32"/>
                  <a:gd name="T102" fmla="*/ 44222 w 34"/>
                  <a:gd name="T103" fmla="*/ 47319 h 32"/>
                  <a:gd name="T104" fmla="*/ 39546 w 34"/>
                  <a:gd name="T105" fmla="*/ 53843 h 32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</a:gdLst>
                <a:ahLst/>
                <a:cxnLst>
                  <a:cxn ang="T106">
                    <a:pos x="T0" y="T1"/>
                  </a:cxn>
                  <a:cxn ang="T107">
                    <a:pos x="T2" y="T3"/>
                  </a:cxn>
                  <a:cxn ang="T108">
                    <a:pos x="T4" y="T5"/>
                  </a:cxn>
                  <a:cxn ang="T109">
                    <a:pos x="T6" y="T7"/>
                  </a:cxn>
                  <a:cxn ang="T110">
                    <a:pos x="T8" y="T9"/>
                  </a:cxn>
                  <a:cxn ang="T111">
                    <a:pos x="T10" y="T11"/>
                  </a:cxn>
                  <a:cxn ang="T112">
                    <a:pos x="T12" y="T13"/>
                  </a:cxn>
                  <a:cxn ang="T113">
                    <a:pos x="T14" y="T15"/>
                  </a:cxn>
                  <a:cxn ang="T114">
                    <a:pos x="T16" y="T17"/>
                  </a:cxn>
                  <a:cxn ang="T115">
                    <a:pos x="T18" y="T19"/>
                  </a:cxn>
                  <a:cxn ang="T116">
                    <a:pos x="T20" y="T21"/>
                  </a:cxn>
                  <a:cxn ang="T117">
                    <a:pos x="T22" y="T23"/>
                  </a:cxn>
                  <a:cxn ang="T118">
                    <a:pos x="T24" y="T25"/>
                  </a:cxn>
                  <a:cxn ang="T119">
                    <a:pos x="T26" y="T27"/>
                  </a:cxn>
                  <a:cxn ang="T120">
                    <a:pos x="T28" y="T29"/>
                  </a:cxn>
                  <a:cxn ang="T121">
                    <a:pos x="T30" y="T31"/>
                  </a:cxn>
                  <a:cxn ang="T122">
                    <a:pos x="T32" y="T33"/>
                  </a:cxn>
                  <a:cxn ang="T123">
                    <a:pos x="T34" y="T35"/>
                  </a:cxn>
                  <a:cxn ang="T124">
                    <a:pos x="T36" y="T37"/>
                  </a:cxn>
                  <a:cxn ang="T125">
                    <a:pos x="T38" y="T39"/>
                  </a:cxn>
                  <a:cxn ang="T126">
                    <a:pos x="T40" y="T41"/>
                  </a:cxn>
                  <a:cxn ang="T127">
                    <a:pos x="T42" y="T43"/>
                  </a:cxn>
                  <a:cxn ang="T128">
                    <a:pos x="T44" y="T45"/>
                  </a:cxn>
                  <a:cxn ang="T129">
                    <a:pos x="T46" y="T47"/>
                  </a:cxn>
                  <a:cxn ang="T130">
                    <a:pos x="T48" y="T49"/>
                  </a:cxn>
                  <a:cxn ang="T131">
                    <a:pos x="T50" y="T51"/>
                  </a:cxn>
                  <a:cxn ang="T132">
                    <a:pos x="T52" y="T53"/>
                  </a:cxn>
                  <a:cxn ang="T133">
                    <a:pos x="T54" y="T55"/>
                  </a:cxn>
                  <a:cxn ang="T134">
                    <a:pos x="T56" y="T57"/>
                  </a:cxn>
                  <a:cxn ang="T135">
                    <a:pos x="T58" y="T59"/>
                  </a:cxn>
                  <a:cxn ang="T136">
                    <a:pos x="T60" y="T61"/>
                  </a:cxn>
                  <a:cxn ang="T137">
                    <a:pos x="T62" y="T63"/>
                  </a:cxn>
                  <a:cxn ang="T138">
                    <a:pos x="T64" y="T65"/>
                  </a:cxn>
                  <a:cxn ang="T139">
                    <a:pos x="T66" y="T67"/>
                  </a:cxn>
                  <a:cxn ang="T140">
                    <a:pos x="T68" y="T69"/>
                  </a:cxn>
                  <a:cxn ang="T141">
                    <a:pos x="T70" y="T71"/>
                  </a:cxn>
                  <a:cxn ang="T142">
                    <a:pos x="T72" y="T73"/>
                  </a:cxn>
                  <a:cxn ang="T143">
                    <a:pos x="T74" y="T75"/>
                  </a:cxn>
                  <a:cxn ang="T144">
                    <a:pos x="T76" y="T77"/>
                  </a:cxn>
                  <a:cxn ang="T145">
                    <a:pos x="T78" y="T79"/>
                  </a:cxn>
                  <a:cxn ang="T146">
                    <a:pos x="T80" y="T81"/>
                  </a:cxn>
                  <a:cxn ang="T147">
                    <a:pos x="T82" y="T83"/>
                  </a:cxn>
                  <a:cxn ang="T148">
                    <a:pos x="T84" y="T85"/>
                  </a:cxn>
                  <a:cxn ang="T149">
                    <a:pos x="T86" y="T87"/>
                  </a:cxn>
                  <a:cxn ang="T150">
                    <a:pos x="T88" y="T89"/>
                  </a:cxn>
                  <a:cxn ang="T151">
                    <a:pos x="T90" y="T91"/>
                  </a:cxn>
                  <a:cxn ang="T152">
                    <a:pos x="T92" y="T93"/>
                  </a:cxn>
                  <a:cxn ang="T153">
                    <a:pos x="T94" y="T95"/>
                  </a:cxn>
                  <a:cxn ang="T154">
                    <a:pos x="T96" y="T97"/>
                  </a:cxn>
                  <a:cxn ang="T155">
                    <a:pos x="T98" y="T99"/>
                  </a:cxn>
                  <a:cxn ang="T156">
                    <a:pos x="T100" y="T101"/>
                  </a:cxn>
                  <a:cxn ang="T157">
                    <a:pos x="T102" y="T103"/>
                  </a:cxn>
                  <a:cxn ang="T158">
                    <a:pos x="T104" y="T105"/>
                  </a:cxn>
                </a:cxnLst>
                <a:rect l="0" t="0" r="r" b="b"/>
                <a:pathLst>
                  <a:path w="34" h="32">
                    <a:moveTo>
                      <a:pt x="28" y="10"/>
                    </a:moveTo>
                    <a:cubicBezTo>
                      <a:pt x="25" y="8"/>
                      <a:pt x="26" y="6"/>
                      <a:pt x="26" y="4"/>
                    </a:cubicBezTo>
                    <a:lnTo>
                      <a:pt x="28" y="5"/>
                    </a:lnTo>
                    <a:cubicBezTo>
                      <a:pt x="28" y="6"/>
                      <a:pt x="28" y="7"/>
                      <a:pt x="29" y="8"/>
                    </a:cubicBezTo>
                    <a:lnTo>
                      <a:pt x="28" y="10"/>
                    </a:lnTo>
                    <a:close/>
                    <a:moveTo>
                      <a:pt x="26" y="4"/>
                    </a:moveTo>
                    <a:cubicBezTo>
                      <a:pt x="27" y="3"/>
                      <a:pt x="27" y="2"/>
                      <a:pt x="27" y="1"/>
                    </a:cubicBezTo>
                    <a:lnTo>
                      <a:pt x="29" y="1"/>
                    </a:lnTo>
                    <a:cubicBezTo>
                      <a:pt x="29" y="2"/>
                      <a:pt x="29" y="3"/>
                      <a:pt x="28" y="5"/>
                    </a:cubicBezTo>
                    <a:lnTo>
                      <a:pt x="26" y="4"/>
                    </a:lnTo>
                    <a:close/>
                    <a:moveTo>
                      <a:pt x="27" y="1"/>
                    </a:moveTo>
                    <a:lnTo>
                      <a:pt x="28" y="0"/>
                    </a:lnTo>
                    <a:lnTo>
                      <a:pt x="29" y="1"/>
                    </a:lnTo>
                    <a:lnTo>
                      <a:pt x="28" y="1"/>
                    </a:lnTo>
                    <a:lnTo>
                      <a:pt x="27" y="1"/>
                    </a:lnTo>
                    <a:close/>
                    <a:moveTo>
                      <a:pt x="28" y="2"/>
                    </a:moveTo>
                    <a:lnTo>
                      <a:pt x="28" y="2"/>
                    </a:lnTo>
                    <a:lnTo>
                      <a:pt x="27" y="1"/>
                    </a:lnTo>
                    <a:lnTo>
                      <a:pt x="28" y="2"/>
                    </a:lnTo>
                    <a:close/>
                    <a:moveTo>
                      <a:pt x="28" y="2"/>
                    </a:moveTo>
                    <a:lnTo>
                      <a:pt x="28" y="2"/>
                    </a:lnTo>
                    <a:lnTo>
                      <a:pt x="28" y="1"/>
                    </a:lnTo>
                    <a:lnTo>
                      <a:pt x="28" y="2"/>
                    </a:lnTo>
                    <a:close/>
                    <a:moveTo>
                      <a:pt x="28" y="2"/>
                    </a:moveTo>
                    <a:cubicBezTo>
                      <a:pt x="26" y="4"/>
                      <a:pt x="23" y="5"/>
                      <a:pt x="20" y="7"/>
                    </a:cubicBezTo>
                    <a:lnTo>
                      <a:pt x="19" y="6"/>
                    </a:lnTo>
                    <a:cubicBezTo>
                      <a:pt x="22" y="4"/>
                      <a:pt x="24" y="2"/>
                      <a:pt x="27" y="1"/>
                    </a:cubicBezTo>
                    <a:lnTo>
                      <a:pt x="28" y="2"/>
                    </a:lnTo>
                    <a:close/>
                    <a:moveTo>
                      <a:pt x="20" y="7"/>
                    </a:moveTo>
                    <a:cubicBezTo>
                      <a:pt x="13" y="12"/>
                      <a:pt x="5" y="16"/>
                      <a:pt x="2" y="23"/>
                    </a:cubicBezTo>
                    <a:lnTo>
                      <a:pt x="0" y="22"/>
                    </a:lnTo>
                    <a:cubicBezTo>
                      <a:pt x="3" y="15"/>
                      <a:pt x="11" y="10"/>
                      <a:pt x="19" y="6"/>
                    </a:cubicBezTo>
                    <a:lnTo>
                      <a:pt x="20" y="7"/>
                    </a:lnTo>
                    <a:close/>
                    <a:moveTo>
                      <a:pt x="2" y="23"/>
                    </a:moveTo>
                    <a:lnTo>
                      <a:pt x="2" y="23"/>
                    </a:lnTo>
                    <a:lnTo>
                      <a:pt x="1" y="22"/>
                    </a:lnTo>
                    <a:lnTo>
                      <a:pt x="2" y="23"/>
                    </a:lnTo>
                    <a:close/>
                    <a:moveTo>
                      <a:pt x="2" y="23"/>
                    </a:moveTo>
                    <a:cubicBezTo>
                      <a:pt x="2" y="24"/>
                      <a:pt x="2" y="24"/>
                      <a:pt x="2" y="25"/>
                    </a:cubicBezTo>
                    <a:lnTo>
                      <a:pt x="0" y="25"/>
                    </a:lnTo>
                    <a:cubicBezTo>
                      <a:pt x="0" y="24"/>
                      <a:pt x="0" y="23"/>
                      <a:pt x="0" y="22"/>
                    </a:cubicBezTo>
                    <a:lnTo>
                      <a:pt x="2" y="23"/>
                    </a:lnTo>
                    <a:close/>
                    <a:moveTo>
                      <a:pt x="2" y="25"/>
                    </a:moveTo>
                    <a:cubicBezTo>
                      <a:pt x="2" y="26"/>
                      <a:pt x="2" y="27"/>
                      <a:pt x="3" y="27"/>
                    </a:cubicBezTo>
                    <a:lnTo>
                      <a:pt x="2" y="28"/>
                    </a:lnTo>
                    <a:cubicBezTo>
                      <a:pt x="1" y="27"/>
                      <a:pt x="0" y="26"/>
                      <a:pt x="0" y="25"/>
                    </a:cubicBezTo>
                    <a:lnTo>
                      <a:pt x="2" y="25"/>
                    </a:lnTo>
                    <a:close/>
                    <a:moveTo>
                      <a:pt x="3" y="27"/>
                    </a:moveTo>
                    <a:cubicBezTo>
                      <a:pt x="4" y="28"/>
                      <a:pt x="5" y="28"/>
                      <a:pt x="6" y="29"/>
                    </a:cubicBezTo>
                    <a:lnTo>
                      <a:pt x="5" y="30"/>
                    </a:lnTo>
                    <a:cubicBezTo>
                      <a:pt x="4" y="30"/>
                      <a:pt x="3" y="29"/>
                      <a:pt x="2" y="28"/>
                    </a:cubicBezTo>
                    <a:lnTo>
                      <a:pt x="3" y="27"/>
                    </a:lnTo>
                    <a:close/>
                    <a:moveTo>
                      <a:pt x="5" y="30"/>
                    </a:moveTo>
                    <a:lnTo>
                      <a:pt x="5" y="30"/>
                    </a:lnTo>
                    <a:lnTo>
                      <a:pt x="6" y="29"/>
                    </a:lnTo>
                    <a:lnTo>
                      <a:pt x="5" y="30"/>
                    </a:lnTo>
                    <a:close/>
                    <a:moveTo>
                      <a:pt x="6" y="29"/>
                    </a:moveTo>
                    <a:cubicBezTo>
                      <a:pt x="10" y="30"/>
                      <a:pt x="17" y="30"/>
                      <a:pt x="21" y="29"/>
                    </a:cubicBezTo>
                    <a:lnTo>
                      <a:pt x="21" y="31"/>
                    </a:lnTo>
                    <a:cubicBezTo>
                      <a:pt x="17" y="32"/>
                      <a:pt x="10" y="32"/>
                      <a:pt x="5" y="30"/>
                    </a:cubicBezTo>
                    <a:lnTo>
                      <a:pt x="6" y="29"/>
                    </a:lnTo>
                    <a:close/>
                    <a:moveTo>
                      <a:pt x="22" y="31"/>
                    </a:moveTo>
                    <a:lnTo>
                      <a:pt x="22" y="31"/>
                    </a:lnTo>
                    <a:lnTo>
                      <a:pt x="21" y="31"/>
                    </a:lnTo>
                    <a:lnTo>
                      <a:pt x="21" y="30"/>
                    </a:lnTo>
                    <a:lnTo>
                      <a:pt x="22" y="31"/>
                    </a:lnTo>
                    <a:close/>
                    <a:moveTo>
                      <a:pt x="20" y="30"/>
                    </a:moveTo>
                    <a:cubicBezTo>
                      <a:pt x="21" y="29"/>
                      <a:pt x="21" y="28"/>
                      <a:pt x="21" y="28"/>
                    </a:cubicBezTo>
                    <a:lnTo>
                      <a:pt x="23" y="28"/>
                    </a:lnTo>
                    <a:lnTo>
                      <a:pt x="22" y="31"/>
                    </a:lnTo>
                    <a:lnTo>
                      <a:pt x="20" y="30"/>
                    </a:lnTo>
                    <a:close/>
                    <a:moveTo>
                      <a:pt x="21" y="28"/>
                    </a:moveTo>
                    <a:cubicBezTo>
                      <a:pt x="24" y="22"/>
                      <a:pt x="26" y="16"/>
                      <a:pt x="31" y="10"/>
                    </a:cubicBezTo>
                    <a:lnTo>
                      <a:pt x="33" y="11"/>
                    </a:lnTo>
                    <a:cubicBezTo>
                      <a:pt x="28" y="16"/>
                      <a:pt x="26" y="22"/>
                      <a:pt x="23" y="28"/>
                    </a:cubicBezTo>
                    <a:lnTo>
                      <a:pt x="21" y="28"/>
                    </a:lnTo>
                    <a:close/>
                    <a:moveTo>
                      <a:pt x="32" y="9"/>
                    </a:moveTo>
                    <a:lnTo>
                      <a:pt x="34" y="9"/>
                    </a:lnTo>
                    <a:lnTo>
                      <a:pt x="33" y="11"/>
                    </a:lnTo>
                    <a:lnTo>
                      <a:pt x="32" y="10"/>
                    </a:lnTo>
                    <a:lnTo>
                      <a:pt x="32" y="9"/>
                    </a:lnTo>
                    <a:close/>
                    <a:moveTo>
                      <a:pt x="32" y="11"/>
                    </a:moveTo>
                    <a:cubicBezTo>
                      <a:pt x="31" y="11"/>
                      <a:pt x="30" y="11"/>
                      <a:pt x="29" y="11"/>
                    </a:cubicBezTo>
                    <a:lnTo>
                      <a:pt x="30" y="9"/>
                    </a:lnTo>
                    <a:cubicBezTo>
                      <a:pt x="31" y="9"/>
                      <a:pt x="31" y="9"/>
                      <a:pt x="32" y="9"/>
                    </a:cubicBezTo>
                    <a:lnTo>
                      <a:pt x="32" y="11"/>
                    </a:lnTo>
                    <a:close/>
                    <a:moveTo>
                      <a:pt x="30" y="9"/>
                    </a:moveTo>
                    <a:lnTo>
                      <a:pt x="30" y="9"/>
                    </a:lnTo>
                    <a:lnTo>
                      <a:pt x="30" y="10"/>
                    </a:lnTo>
                    <a:lnTo>
                      <a:pt x="30" y="9"/>
                    </a:lnTo>
                    <a:close/>
                    <a:moveTo>
                      <a:pt x="29" y="11"/>
                    </a:moveTo>
                    <a:cubicBezTo>
                      <a:pt x="29" y="11"/>
                      <a:pt x="28" y="11"/>
                      <a:pt x="28" y="10"/>
                    </a:cubicBezTo>
                    <a:lnTo>
                      <a:pt x="30" y="9"/>
                    </a:lnTo>
                    <a:cubicBezTo>
                      <a:pt x="30" y="9"/>
                      <a:pt x="30" y="9"/>
                      <a:pt x="30" y="9"/>
                    </a:cubicBezTo>
                    <a:lnTo>
                      <a:pt x="29" y="11"/>
                    </a:lnTo>
                    <a:close/>
                    <a:moveTo>
                      <a:pt x="28" y="10"/>
                    </a:moveTo>
                    <a:cubicBezTo>
                      <a:pt x="28" y="10"/>
                      <a:pt x="27" y="9"/>
                      <a:pt x="27" y="9"/>
                    </a:cubicBezTo>
                    <a:lnTo>
                      <a:pt x="29" y="9"/>
                    </a:lnTo>
                    <a:cubicBezTo>
                      <a:pt x="29" y="9"/>
                      <a:pt x="29" y="9"/>
                      <a:pt x="30" y="9"/>
                    </a:cubicBezTo>
                    <a:lnTo>
                      <a:pt x="28" y="10"/>
                    </a:lnTo>
                    <a:close/>
                    <a:moveTo>
                      <a:pt x="27" y="9"/>
                    </a:moveTo>
                    <a:cubicBezTo>
                      <a:pt x="27" y="8"/>
                      <a:pt x="27" y="8"/>
                      <a:pt x="28" y="7"/>
                    </a:cubicBezTo>
                    <a:lnTo>
                      <a:pt x="30" y="8"/>
                    </a:lnTo>
                    <a:cubicBezTo>
                      <a:pt x="29" y="8"/>
                      <a:pt x="29" y="8"/>
                      <a:pt x="29" y="9"/>
                    </a:cubicBezTo>
                    <a:lnTo>
                      <a:pt x="27" y="9"/>
                    </a:lnTo>
                    <a:close/>
                  </a:path>
                </a:pathLst>
              </a:custGeom>
              <a:solidFill>
                <a:srgbClr val="24211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4035" name="Freeform 767"/>
              <p:cNvSpPr>
                <a:spLocks noChangeArrowheads="1"/>
              </p:cNvSpPr>
              <p:nvPr/>
            </p:nvSpPr>
            <p:spPr bwMode="auto">
              <a:xfrm>
                <a:off x="1748" y="3537"/>
                <a:ext cx="11" cy="23"/>
              </a:xfrm>
              <a:custGeom>
                <a:avLst/>
                <a:gdLst>
                  <a:gd name="T0" fmla="*/ 8358 w 9"/>
                  <a:gd name="T1" fmla="*/ 5042 h 14"/>
                  <a:gd name="T2" fmla="*/ 8358 w 9"/>
                  <a:gd name="T3" fmla="*/ 5042 h 14"/>
                  <a:gd name="T4" fmla="*/ 6556 w 9"/>
                  <a:gd name="T5" fmla="*/ 0 h 14"/>
                  <a:gd name="T6" fmla="*/ 6556 w 9"/>
                  <a:gd name="T7" fmla="*/ 0 h 14"/>
                  <a:gd name="T8" fmla="*/ 8358 w 9"/>
                  <a:gd name="T9" fmla="*/ 5042 h 14"/>
                  <a:gd name="T10" fmla="*/ 6556 w 9"/>
                  <a:gd name="T11" fmla="*/ 0 h 14"/>
                  <a:gd name="T12" fmla="*/ 6556 w 9"/>
                  <a:gd name="T13" fmla="*/ 0 h 14"/>
                  <a:gd name="T14" fmla="*/ 7379 w 9"/>
                  <a:gd name="T15" fmla="*/ 5042 h 14"/>
                  <a:gd name="T16" fmla="*/ 6556 w 9"/>
                  <a:gd name="T17" fmla="*/ 0 h 14"/>
                  <a:gd name="T18" fmla="*/ 8358 w 9"/>
                  <a:gd name="T19" fmla="*/ 5042 h 14"/>
                  <a:gd name="T20" fmla="*/ 6556 w 9"/>
                  <a:gd name="T21" fmla="*/ 13608 h 14"/>
                  <a:gd name="T22" fmla="*/ 5584 w 9"/>
                  <a:gd name="T23" fmla="*/ 8283 h 14"/>
                  <a:gd name="T24" fmla="*/ 6556 w 9"/>
                  <a:gd name="T25" fmla="*/ 0 h 14"/>
                  <a:gd name="T26" fmla="*/ 8358 w 9"/>
                  <a:gd name="T27" fmla="*/ 5042 h 14"/>
                  <a:gd name="T28" fmla="*/ 6556 w 9"/>
                  <a:gd name="T29" fmla="*/ 13608 h 14"/>
                  <a:gd name="T30" fmla="*/ 5584 w 9"/>
                  <a:gd name="T31" fmla="*/ 20892 h 14"/>
                  <a:gd name="T32" fmla="*/ 3933 w 9"/>
                  <a:gd name="T33" fmla="*/ 20892 h 14"/>
                  <a:gd name="T34" fmla="*/ 5584 w 9"/>
                  <a:gd name="T35" fmla="*/ 8283 h 14"/>
                  <a:gd name="T36" fmla="*/ 6556 w 9"/>
                  <a:gd name="T37" fmla="*/ 13608 h 14"/>
                  <a:gd name="T38" fmla="*/ 5584 w 9"/>
                  <a:gd name="T39" fmla="*/ 20892 h 14"/>
                  <a:gd name="T40" fmla="*/ 1594 w 9"/>
                  <a:gd name="T41" fmla="*/ 64862 h 14"/>
                  <a:gd name="T42" fmla="*/ 0 w 9"/>
                  <a:gd name="T43" fmla="*/ 64862 h 14"/>
                  <a:gd name="T44" fmla="*/ 3933 w 9"/>
                  <a:gd name="T45" fmla="*/ 20892 h 14"/>
                  <a:gd name="T46" fmla="*/ 5584 w 9"/>
                  <a:gd name="T47" fmla="*/ 20892 h 14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0" t="0" r="r" b="b"/>
                <a:pathLst>
                  <a:path w="9" h="14">
                    <a:moveTo>
                      <a:pt x="9" y="1"/>
                    </a:moveTo>
                    <a:lnTo>
                      <a:pt x="9" y="1"/>
                    </a:lnTo>
                    <a:lnTo>
                      <a:pt x="7" y="0"/>
                    </a:lnTo>
                    <a:lnTo>
                      <a:pt x="9" y="1"/>
                    </a:lnTo>
                    <a:close/>
                    <a:moveTo>
                      <a:pt x="7" y="0"/>
                    </a:moveTo>
                    <a:lnTo>
                      <a:pt x="7" y="0"/>
                    </a:lnTo>
                    <a:lnTo>
                      <a:pt x="8" y="1"/>
                    </a:lnTo>
                    <a:lnTo>
                      <a:pt x="7" y="0"/>
                    </a:lnTo>
                    <a:close/>
                    <a:moveTo>
                      <a:pt x="9" y="1"/>
                    </a:moveTo>
                    <a:cubicBezTo>
                      <a:pt x="8" y="2"/>
                      <a:pt x="8" y="2"/>
                      <a:pt x="7" y="3"/>
                    </a:cubicBezTo>
                    <a:lnTo>
                      <a:pt x="6" y="2"/>
                    </a:lnTo>
                    <a:cubicBezTo>
                      <a:pt x="6" y="1"/>
                      <a:pt x="7" y="1"/>
                      <a:pt x="7" y="0"/>
                    </a:cubicBezTo>
                    <a:lnTo>
                      <a:pt x="9" y="1"/>
                    </a:lnTo>
                    <a:close/>
                    <a:moveTo>
                      <a:pt x="7" y="3"/>
                    </a:moveTo>
                    <a:cubicBezTo>
                      <a:pt x="7" y="3"/>
                      <a:pt x="7" y="4"/>
                      <a:pt x="6" y="4"/>
                    </a:cubicBezTo>
                    <a:lnTo>
                      <a:pt x="4" y="4"/>
                    </a:lnTo>
                    <a:cubicBezTo>
                      <a:pt x="5" y="3"/>
                      <a:pt x="5" y="2"/>
                      <a:pt x="6" y="2"/>
                    </a:cubicBezTo>
                    <a:lnTo>
                      <a:pt x="7" y="3"/>
                    </a:lnTo>
                    <a:close/>
                    <a:moveTo>
                      <a:pt x="6" y="4"/>
                    </a:moveTo>
                    <a:cubicBezTo>
                      <a:pt x="4" y="7"/>
                      <a:pt x="3" y="11"/>
                      <a:pt x="2" y="14"/>
                    </a:cubicBezTo>
                    <a:lnTo>
                      <a:pt x="0" y="14"/>
                    </a:lnTo>
                    <a:cubicBezTo>
                      <a:pt x="1" y="10"/>
                      <a:pt x="2" y="7"/>
                      <a:pt x="4" y="4"/>
                    </a:cubicBezTo>
                    <a:lnTo>
                      <a:pt x="6" y="4"/>
                    </a:lnTo>
                    <a:close/>
                  </a:path>
                </a:pathLst>
              </a:custGeom>
              <a:solidFill>
                <a:srgbClr val="24211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4036" name="Freeform 768"/>
              <p:cNvSpPr>
                <a:spLocks noChangeArrowheads="1"/>
              </p:cNvSpPr>
              <p:nvPr/>
            </p:nvSpPr>
            <p:spPr bwMode="auto">
              <a:xfrm>
                <a:off x="1753" y="3558"/>
                <a:ext cx="72" cy="39"/>
              </a:xfrm>
              <a:custGeom>
                <a:avLst/>
                <a:gdLst>
                  <a:gd name="T0" fmla="*/ 11322 w 53"/>
                  <a:gd name="T1" fmla="*/ 137224 h 23"/>
                  <a:gd name="T2" fmla="*/ 11322 w 53"/>
                  <a:gd name="T3" fmla="*/ 127355 h 23"/>
                  <a:gd name="T4" fmla="*/ 11322 w 53"/>
                  <a:gd name="T5" fmla="*/ 137224 h 23"/>
                  <a:gd name="T6" fmla="*/ 5973 w 53"/>
                  <a:gd name="T7" fmla="*/ 119964 h 23"/>
                  <a:gd name="T8" fmla="*/ 11322 w 53"/>
                  <a:gd name="T9" fmla="*/ 137224 h 23"/>
                  <a:gd name="T10" fmla="*/ 0 w 53"/>
                  <a:gd name="T11" fmla="*/ 100571 h 23"/>
                  <a:gd name="T12" fmla="*/ 5973 w 53"/>
                  <a:gd name="T13" fmla="*/ 119964 h 23"/>
                  <a:gd name="T14" fmla="*/ 0 w 53"/>
                  <a:gd name="T15" fmla="*/ 100571 h 23"/>
                  <a:gd name="T16" fmla="*/ 2558 w 53"/>
                  <a:gd name="T17" fmla="*/ 100571 h 23"/>
                  <a:gd name="T18" fmla="*/ 0 w 53"/>
                  <a:gd name="T19" fmla="*/ 100571 h 23"/>
                  <a:gd name="T20" fmla="*/ 2558 w 53"/>
                  <a:gd name="T21" fmla="*/ 100571 h 23"/>
                  <a:gd name="T22" fmla="*/ 2558 w 53"/>
                  <a:gd name="T23" fmla="*/ 100571 h 23"/>
                  <a:gd name="T24" fmla="*/ 0 w 53"/>
                  <a:gd name="T25" fmla="*/ 100571 h 23"/>
                  <a:gd name="T26" fmla="*/ 2558 w 53"/>
                  <a:gd name="T27" fmla="*/ 100571 h 23"/>
                  <a:gd name="T28" fmla="*/ 0 w 53"/>
                  <a:gd name="T29" fmla="*/ 100571 h 23"/>
                  <a:gd name="T30" fmla="*/ 1560 w 53"/>
                  <a:gd name="T31" fmla="*/ 100571 h 23"/>
                  <a:gd name="T32" fmla="*/ 0 w 53"/>
                  <a:gd name="T33" fmla="*/ 100571 h 23"/>
                  <a:gd name="T34" fmla="*/ 4196 w 53"/>
                  <a:gd name="T35" fmla="*/ 89615 h 23"/>
                  <a:gd name="T36" fmla="*/ 0 w 53"/>
                  <a:gd name="T37" fmla="*/ 100571 h 23"/>
                  <a:gd name="T38" fmla="*/ 1560 w 53"/>
                  <a:gd name="T39" fmla="*/ 77079 h 23"/>
                  <a:gd name="T40" fmla="*/ 4196 w 53"/>
                  <a:gd name="T41" fmla="*/ 89615 h 23"/>
                  <a:gd name="T42" fmla="*/ 1560 w 53"/>
                  <a:gd name="T43" fmla="*/ 77079 h 23"/>
                  <a:gd name="T44" fmla="*/ 16083 w 53"/>
                  <a:gd name="T45" fmla="*/ 28234 h 23"/>
                  <a:gd name="T46" fmla="*/ 1560 w 53"/>
                  <a:gd name="T47" fmla="*/ 77079 h 23"/>
                  <a:gd name="T48" fmla="*/ 16083 w 53"/>
                  <a:gd name="T49" fmla="*/ 28234 h 23"/>
                  <a:gd name="T50" fmla="*/ 16083 w 53"/>
                  <a:gd name="T51" fmla="*/ 28234 h 23"/>
                  <a:gd name="T52" fmla="*/ 14380 w 53"/>
                  <a:gd name="T53" fmla="*/ 26596 h 23"/>
                  <a:gd name="T54" fmla="*/ 16083 w 53"/>
                  <a:gd name="T55" fmla="*/ 28234 h 23"/>
                  <a:gd name="T56" fmla="*/ 14380 w 53"/>
                  <a:gd name="T57" fmla="*/ 26596 h 23"/>
                  <a:gd name="T58" fmla="*/ 14380 w 53"/>
                  <a:gd name="T59" fmla="*/ 26596 h 23"/>
                  <a:gd name="T60" fmla="*/ 22275 w 53"/>
                  <a:gd name="T61" fmla="*/ 10340 h 23"/>
                  <a:gd name="T62" fmla="*/ 16083 w 53"/>
                  <a:gd name="T63" fmla="*/ 28234 h 23"/>
                  <a:gd name="T64" fmla="*/ 22275 w 53"/>
                  <a:gd name="T65" fmla="*/ 10340 h 23"/>
                  <a:gd name="T66" fmla="*/ 29517 w 53"/>
                  <a:gd name="T67" fmla="*/ 17087 h 23"/>
                  <a:gd name="T68" fmla="*/ 22275 w 53"/>
                  <a:gd name="T69" fmla="*/ 10340 h 23"/>
                  <a:gd name="T70" fmla="*/ 66006 w 53"/>
                  <a:gd name="T71" fmla="*/ 43948 h 23"/>
                  <a:gd name="T72" fmla="*/ 29517 w 53"/>
                  <a:gd name="T73" fmla="*/ 17087 h 23"/>
                  <a:gd name="T74" fmla="*/ 64223 w 53"/>
                  <a:gd name="T75" fmla="*/ 54230 h 23"/>
                  <a:gd name="T76" fmla="*/ 66006 w 53"/>
                  <a:gd name="T77" fmla="*/ 46668 h 23"/>
                  <a:gd name="T78" fmla="*/ 66006 w 53"/>
                  <a:gd name="T79" fmla="*/ 43948 h 23"/>
                  <a:gd name="T80" fmla="*/ 64223 w 53"/>
                  <a:gd name="T81" fmla="*/ 54230 h 23"/>
                  <a:gd name="T82" fmla="*/ 66006 w 53"/>
                  <a:gd name="T83" fmla="*/ 43948 h 23"/>
                  <a:gd name="T84" fmla="*/ 64223 w 53"/>
                  <a:gd name="T85" fmla="*/ 54230 h 23"/>
                  <a:gd name="T86" fmla="*/ 64223 w 53"/>
                  <a:gd name="T87" fmla="*/ 54230 h 23"/>
                  <a:gd name="T88" fmla="*/ 68643 w 53"/>
                  <a:gd name="T89" fmla="*/ 54230 h 23"/>
                  <a:gd name="T90" fmla="*/ 64223 w 53"/>
                  <a:gd name="T91" fmla="*/ 54230 h 23"/>
                  <a:gd name="T92" fmla="*/ 68643 w 53"/>
                  <a:gd name="T93" fmla="*/ 54230 h 23"/>
                  <a:gd name="T94" fmla="*/ 68643 w 53"/>
                  <a:gd name="T95" fmla="*/ 66052 h 23"/>
                  <a:gd name="T96" fmla="*/ 68643 w 53"/>
                  <a:gd name="T97" fmla="*/ 54230 h 23"/>
                  <a:gd name="T98" fmla="*/ 73553 w 53"/>
                  <a:gd name="T99" fmla="*/ 127552 h 23"/>
                  <a:gd name="T100" fmla="*/ 68643 w 53"/>
                  <a:gd name="T101" fmla="*/ 66052 h 23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53" h="23">
                    <a:moveTo>
                      <a:pt x="8" y="23"/>
                    </a:moveTo>
                    <a:lnTo>
                      <a:pt x="8" y="23"/>
                    </a:lnTo>
                    <a:lnTo>
                      <a:pt x="8" y="21"/>
                    </a:lnTo>
                    <a:lnTo>
                      <a:pt x="8" y="23"/>
                    </a:lnTo>
                    <a:close/>
                    <a:moveTo>
                      <a:pt x="8" y="23"/>
                    </a:moveTo>
                    <a:cubicBezTo>
                      <a:pt x="6" y="23"/>
                      <a:pt x="4" y="22"/>
                      <a:pt x="3" y="21"/>
                    </a:cubicBezTo>
                    <a:lnTo>
                      <a:pt x="4" y="20"/>
                    </a:lnTo>
                    <a:cubicBezTo>
                      <a:pt x="5" y="20"/>
                      <a:pt x="6" y="21"/>
                      <a:pt x="8" y="21"/>
                    </a:cubicBezTo>
                    <a:lnTo>
                      <a:pt x="8" y="23"/>
                    </a:lnTo>
                    <a:close/>
                    <a:moveTo>
                      <a:pt x="3" y="21"/>
                    </a:moveTo>
                    <a:cubicBezTo>
                      <a:pt x="1" y="20"/>
                      <a:pt x="0" y="19"/>
                      <a:pt x="0" y="17"/>
                    </a:cubicBezTo>
                    <a:lnTo>
                      <a:pt x="2" y="17"/>
                    </a:lnTo>
                    <a:cubicBezTo>
                      <a:pt x="2" y="18"/>
                      <a:pt x="3" y="19"/>
                      <a:pt x="4" y="20"/>
                    </a:cubicBezTo>
                    <a:lnTo>
                      <a:pt x="3" y="21"/>
                    </a:lnTo>
                    <a:close/>
                    <a:moveTo>
                      <a:pt x="0" y="17"/>
                    </a:moveTo>
                    <a:lnTo>
                      <a:pt x="0" y="17"/>
                    </a:lnTo>
                    <a:lnTo>
                      <a:pt x="2" y="17"/>
                    </a:lnTo>
                    <a:lnTo>
                      <a:pt x="0" y="17"/>
                    </a:lnTo>
                    <a:close/>
                    <a:moveTo>
                      <a:pt x="2" y="17"/>
                    </a:moveTo>
                    <a:lnTo>
                      <a:pt x="2" y="17"/>
                    </a:lnTo>
                    <a:lnTo>
                      <a:pt x="1" y="17"/>
                    </a:lnTo>
                    <a:lnTo>
                      <a:pt x="2" y="17"/>
                    </a:lnTo>
                    <a:close/>
                    <a:moveTo>
                      <a:pt x="0" y="17"/>
                    </a:moveTo>
                    <a:lnTo>
                      <a:pt x="0" y="17"/>
                    </a:lnTo>
                    <a:lnTo>
                      <a:pt x="2" y="17"/>
                    </a:lnTo>
                    <a:lnTo>
                      <a:pt x="0" y="17"/>
                    </a:lnTo>
                    <a:close/>
                    <a:moveTo>
                      <a:pt x="0" y="17"/>
                    </a:moveTo>
                    <a:lnTo>
                      <a:pt x="0" y="17"/>
                    </a:lnTo>
                    <a:lnTo>
                      <a:pt x="1" y="17"/>
                    </a:lnTo>
                    <a:lnTo>
                      <a:pt x="0" y="17"/>
                    </a:lnTo>
                    <a:close/>
                    <a:moveTo>
                      <a:pt x="0" y="17"/>
                    </a:moveTo>
                    <a:cubicBezTo>
                      <a:pt x="0" y="17"/>
                      <a:pt x="0" y="16"/>
                      <a:pt x="0" y="15"/>
                    </a:cubicBezTo>
                    <a:lnTo>
                      <a:pt x="3" y="15"/>
                    </a:lnTo>
                    <a:cubicBezTo>
                      <a:pt x="2" y="16"/>
                      <a:pt x="2" y="17"/>
                      <a:pt x="2" y="17"/>
                    </a:cubicBezTo>
                    <a:lnTo>
                      <a:pt x="0" y="17"/>
                    </a:lnTo>
                    <a:close/>
                    <a:moveTo>
                      <a:pt x="0" y="15"/>
                    </a:moveTo>
                    <a:cubicBezTo>
                      <a:pt x="0" y="14"/>
                      <a:pt x="1" y="14"/>
                      <a:pt x="1" y="13"/>
                    </a:cubicBezTo>
                    <a:lnTo>
                      <a:pt x="3" y="13"/>
                    </a:lnTo>
                    <a:cubicBezTo>
                      <a:pt x="3" y="14"/>
                      <a:pt x="3" y="15"/>
                      <a:pt x="3" y="15"/>
                    </a:cubicBezTo>
                    <a:lnTo>
                      <a:pt x="0" y="15"/>
                    </a:lnTo>
                    <a:close/>
                    <a:moveTo>
                      <a:pt x="1" y="13"/>
                    </a:moveTo>
                    <a:cubicBezTo>
                      <a:pt x="2" y="9"/>
                      <a:pt x="5" y="5"/>
                      <a:pt x="10" y="4"/>
                    </a:cubicBezTo>
                    <a:lnTo>
                      <a:pt x="11" y="5"/>
                    </a:lnTo>
                    <a:cubicBezTo>
                      <a:pt x="7" y="7"/>
                      <a:pt x="4" y="10"/>
                      <a:pt x="3" y="13"/>
                    </a:cubicBezTo>
                    <a:lnTo>
                      <a:pt x="1" y="13"/>
                    </a:lnTo>
                    <a:close/>
                    <a:moveTo>
                      <a:pt x="11" y="5"/>
                    </a:moveTo>
                    <a:lnTo>
                      <a:pt x="11" y="5"/>
                    </a:lnTo>
                    <a:lnTo>
                      <a:pt x="10" y="4"/>
                    </a:lnTo>
                    <a:lnTo>
                      <a:pt x="11" y="5"/>
                    </a:lnTo>
                    <a:close/>
                    <a:moveTo>
                      <a:pt x="10" y="4"/>
                    </a:moveTo>
                    <a:lnTo>
                      <a:pt x="10" y="4"/>
                    </a:lnTo>
                    <a:lnTo>
                      <a:pt x="11" y="5"/>
                    </a:lnTo>
                    <a:lnTo>
                      <a:pt x="10" y="4"/>
                    </a:lnTo>
                    <a:close/>
                    <a:moveTo>
                      <a:pt x="10" y="4"/>
                    </a:moveTo>
                    <a:lnTo>
                      <a:pt x="10" y="4"/>
                    </a:lnTo>
                    <a:close/>
                    <a:moveTo>
                      <a:pt x="10" y="4"/>
                    </a:moveTo>
                    <a:cubicBezTo>
                      <a:pt x="11" y="3"/>
                      <a:pt x="13" y="2"/>
                      <a:pt x="15" y="2"/>
                    </a:cubicBezTo>
                    <a:lnTo>
                      <a:pt x="15" y="4"/>
                    </a:lnTo>
                    <a:cubicBezTo>
                      <a:pt x="14" y="4"/>
                      <a:pt x="12" y="5"/>
                      <a:pt x="11" y="5"/>
                    </a:cubicBezTo>
                    <a:lnTo>
                      <a:pt x="10" y="4"/>
                    </a:lnTo>
                    <a:close/>
                    <a:moveTo>
                      <a:pt x="15" y="2"/>
                    </a:moveTo>
                    <a:cubicBezTo>
                      <a:pt x="16" y="2"/>
                      <a:pt x="18" y="1"/>
                      <a:pt x="20" y="1"/>
                    </a:cubicBezTo>
                    <a:lnTo>
                      <a:pt x="20" y="3"/>
                    </a:lnTo>
                    <a:cubicBezTo>
                      <a:pt x="19" y="3"/>
                      <a:pt x="17" y="3"/>
                      <a:pt x="15" y="4"/>
                    </a:cubicBezTo>
                    <a:lnTo>
                      <a:pt x="15" y="2"/>
                    </a:lnTo>
                    <a:close/>
                    <a:moveTo>
                      <a:pt x="20" y="1"/>
                    </a:moveTo>
                    <a:cubicBezTo>
                      <a:pt x="29" y="0"/>
                      <a:pt x="39" y="3"/>
                      <a:pt x="45" y="7"/>
                    </a:cubicBezTo>
                    <a:lnTo>
                      <a:pt x="44" y="9"/>
                    </a:lnTo>
                    <a:cubicBezTo>
                      <a:pt x="38" y="5"/>
                      <a:pt x="29" y="2"/>
                      <a:pt x="20" y="3"/>
                    </a:cubicBezTo>
                    <a:lnTo>
                      <a:pt x="20" y="1"/>
                    </a:lnTo>
                    <a:close/>
                    <a:moveTo>
                      <a:pt x="44" y="9"/>
                    </a:moveTo>
                    <a:lnTo>
                      <a:pt x="44" y="9"/>
                    </a:lnTo>
                    <a:lnTo>
                      <a:pt x="45" y="8"/>
                    </a:lnTo>
                    <a:lnTo>
                      <a:pt x="44" y="9"/>
                    </a:lnTo>
                    <a:close/>
                    <a:moveTo>
                      <a:pt x="45" y="7"/>
                    </a:moveTo>
                    <a:lnTo>
                      <a:pt x="45" y="7"/>
                    </a:lnTo>
                    <a:lnTo>
                      <a:pt x="44" y="9"/>
                    </a:lnTo>
                    <a:lnTo>
                      <a:pt x="45" y="7"/>
                    </a:lnTo>
                    <a:close/>
                    <a:moveTo>
                      <a:pt x="44" y="9"/>
                    </a:moveTo>
                    <a:lnTo>
                      <a:pt x="44" y="9"/>
                    </a:lnTo>
                    <a:lnTo>
                      <a:pt x="45" y="8"/>
                    </a:lnTo>
                    <a:lnTo>
                      <a:pt x="44" y="9"/>
                    </a:lnTo>
                    <a:close/>
                    <a:moveTo>
                      <a:pt x="45" y="7"/>
                    </a:moveTo>
                    <a:cubicBezTo>
                      <a:pt x="46" y="8"/>
                      <a:pt x="47" y="8"/>
                      <a:pt x="47" y="9"/>
                    </a:cubicBezTo>
                    <a:lnTo>
                      <a:pt x="46" y="10"/>
                    </a:lnTo>
                    <a:cubicBezTo>
                      <a:pt x="45" y="9"/>
                      <a:pt x="45" y="9"/>
                      <a:pt x="44" y="9"/>
                    </a:cubicBezTo>
                    <a:lnTo>
                      <a:pt x="45" y="7"/>
                    </a:lnTo>
                    <a:close/>
                    <a:moveTo>
                      <a:pt x="47" y="9"/>
                    </a:moveTo>
                    <a:cubicBezTo>
                      <a:pt x="48" y="9"/>
                      <a:pt x="48" y="10"/>
                      <a:pt x="49" y="10"/>
                    </a:cubicBezTo>
                    <a:lnTo>
                      <a:pt x="47" y="11"/>
                    </a:lnTo>
                    <a:cubicBezTo>
                      <a:pt x="47" y="11"/>
                      <a:pt x="46" y="10"/>
                      <a:pt x="46" y="10"/>
                    </a:cubicBezTo>
                    <a:lnTo>
                      <a:pt x="47" y="9"/>
                    </a:lnTo>
                    <a:close/>
                    <a:moveTo>
                      <a:pt x="49" y="10"/>
                    </a:moveTo>
                    <a:cubicBezTo>
                      <a:pt x="52" y="13"/>
                      <a:pt x="53" y="18"/>
                      <a:pt x="50" y="22"/>
                    </a:cubicBezTo>
                    <a:lnTo>
                      <a:pt x="49" y="21"/>
                    </a:lnTo>
                    <a:cubicBezTo>
                      <a:pt x="51" y="17"/>
                      <a:pt x="49" y="14"/>
                      <a:pt x="47" y="11"/>
                    </a:cubicBezTo>
                    <a:lnTo>
                      <a:pt x="49" y="10"/>
                    </a:lnTo>
                    <a:close/>
                  </a:path>
                </a:pathLst>
              </a:custGeom>
              <a:solidFill>
                <a:srgbClr val="24211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4037" name="Freeform 769"/>
              <p:cNvSpPr>
                <a:spLocks noChangeArrowheads="1"/>
              </p:cNvSpPr>
              <p:nvPr/>
            </p:nvSpPr>
            <p:spPr bwMode="auto">
              <a:xfrm>
                <a:off x="1814" y="3565"/>
                <a:ext cx="26" cy="21"/>
              </a:xfrm>
              <a:custGeom>
                <a:avLst/>
                <a:gdLst>
                  <a:gd name="T0" fmla="*/ 1940 w 19"/>
                  <a:gd name="T1" fmla="*/ 10791 h 13"/>
                  <a:gd name="T2" fmla="*/ 15593 w 19"/>
                  <a:gd name="T3" fmla="*/ 13341 h 13"/>
                  <a:gd name="T4" fmla="*/ 17971 w 19"/>
                  <a:gd name="T5" fmla="*/ 17432 h 13"/>
                  <a:gd name="T6" fmla="*/ 0 w 19"/>
                  <a:gd name="T7" fmla="*/ 17432 h 13"/>
                  <a:gd name="T8" fmla="*/ 1940 w 19"/>
                  <a:gd name="T9" fmla="*/ 10791 h 13"/>
                  <a:gd name="T10" fmla="*/ 15593 w 19"/>
                  <a:gd name="T11" fmla="*/ 13341 h 13"/>
                  <a:gd name="T12" fmla="*/ 30268 w 19"/>
                  <a:gd name="T13" fmla="*/ 4135 h 13"/>
                  <a:gd name="T14" fmla="*/ 32370 w 19"/>
                  <a:gd name="T15" fmla="*/ 6680 h 13"/>
                  <a:gd name="T16" fmla="*/ 17971 w 19"/>
                  <a:gd name="T17" fmla="*/ 17432 h 13"/>
                  <a:gd name="T18" fmla="*/ 15593 w 19"/>
                  <a:gd name="T19" fmla="*/ 13341 h 13"/>
                  <a:gd name="T20" fmla="*/ 30268 w 19"/>
                  <a:gd name="T21" fmla="*/ 4135 h 13"/>
                  <a:gd name="T22" fmla="*/ 38745 w 19"/>
                  <a:gd name="T23" fmla="*/ 0 h 13"/>
                  <a:gd name="T24" fmla="*/ 32370 w 19"/>
                  <a:gd name="T25" fmla="*/ 6680 h 13"/>
                  <a:gd name="T26" fmla="*/ 30268 w 19"/>
                  <a:gd name="T27" fmla="*/ 6680 h 13"/>
                  <a:gd name="T28" fmla="*/ 30268 w 19"/>
                  <a:gd name="T29" fmla="*/ 4135 h 13"/>
                  <a:gd name="T30" fmla="*/ 32370 w 19"/>
                  <a:gd name="T31" fmla="*/ 6680 h 13"/>
                  <a:gd name="T32" fmla="*/ 32370 w 19"/>
                  <a:gd name="T33" fmla="*/ 6680 h 13"/>
                  <a:gd name="T34" fmla="*/ 30268 w 19"/>
                  <a:gd name="T35" fmla="*/ 4135 h 13"/>
                  <a:gd name="T36" fmla="*/ 30268 w 19"/>
                  <a:gd name="T37" fmla="*/ 4135 h 13"/>
                  <a:gd name="T38" fmla="*/ 32370 w 19"/>
                  <a:gd name="T39" fmla="*/ 6680 h 13"/>
                  <a:gd name="T40" fmla="*/ 30268 w 19"/>
                  <a:gd name="T41" fmla="*/ 4135 h 13"/>
                  <a:gd name="T42" fmla="*/ 30268 w 19"/>
                  <a:gd name="T43" fmla="*/ 4135 h 13"/>
                  <a:gd name="T44" fmla="*/ 30268 w 19"/>
                  <a:gd name="T45" fmla="*/ 6680 h 13"/>
                  <a:gd name="T46" fmla="*/ 30268 w 19"/>
                  <a:gd name="T47" fmla="*/ 4135 h 13"/>
                  <a:gd name="T48" fmla="*/ 32370 w 19"/>
                  <a:gd name="T49" fmla="*/ 6680 h 13"/>
                  <a:gd name="T50" fmla="*/ 26268 w 19"/>
                  <a:gd name="T51" fmla="*/ 10791 h 13"/>
                  <a:gd name="T52" fmla="*/ 24307 w 19"/>
                  <a:gd name="T53" fmla="*/ 6680 h 13"/>
                  <a:gd name="T54" fmla="*/ 30268 w 19"/>
                  <a:gd name="T55" fmla="*/ 4135 h 13"/>
                  <a:gd name="T56" fmla="*/ 32370 w 19"/>
                  <a:gd name="T57" fmla="*/ 6680 h 13"/>
                  <a:gd name="T58" fmla="*/ 26268 w 19"/>
                  <a:gd name="T59" fmla="*/ 10791 h 13"/>
                  <a:gd name="T60" fmla="*/ 23003 w 19"/>
                  <a:gd name="T61" fmla="*/ 13341 h 13"/>
                  <a:gd name="T62" fmla="*/ 20993 w 19"/>
                  <a:gd name="T63" fmla="*/ 10791 h 13"/>
                  <a:gd name="T64" fmla="*/ 24307 w 19"/>
                  <a:gd name="T65" fmla="*/ 6680 h 13"/>
                  <a:gd name="T66" fmla="*/ 26268 w 19"/>
                  <a:gd name="T67" fmla="*/ 10791 h 13"/>
                  <a:gd name="T68" fmla="*/ 23003 w 19"/>
                  <a:gd name="T69" fmla="*/ 13341 h 13"/>
                  <a:gd name="T70" fmla="*/ 15593 w 19"/>
                  <a:gd name="T71" fmla="*/ 45488 h 13"/>
                  <a:gd name="T72" fmla="*/ 12462 w 19"/>
                  <a:gd name="T73" fmla="*/ 45488 h 13"/>
                  <a:gd name="T74" fmla="*/ 20993 w 19"/>
                  <a:gd name="T75" fmla="*/ 10791 h 13"/>
                  <a:gd name="T76" fmla="*/ 23003 w 19"/>
                  <a:gd name="T77" fmla="*/ 13341 h 13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0" t="0" r="r" b="b"/>
                <a:pathLst>
                  <a:path w="19" h="13">
                    <a:moveTo>
                      <a:pt x="1" y="3"/>
                    </a:moveTo>
                    <a:cubicBezTo>
                      <a:pt x="3" y="4"/>
                      <a:pt x="6" y="4"/>
                      <a:pt x="8" y="4"/>
                    </a:cubicBezTo>
                    <a:lnTo>
                      <a:pt x="9" y="5"/>
                    </a:lnTo>
                    <a:cubicBezTo>
                      <a:pt x="6" y="6"/>
                      <a:pt x="3" y="5"/>
                      <a:pt x="0" y="5"/>
                    </a:cubicBezTo>
                    <a:lnTo>
                      <a:pt x="1" y="3"/>
                    </a:lnTo>
                    <a:close/>
                    <a:moveTo>
                      <a:pt x="8" y="4"/>
                    </a:moveTo>
                    <a:cubicBezTo>
                      <a:pt x="11" y="3"/>
                      <a:pt x="13" y="3"/>
                      <a:pt x="15" y="1"/>
                    </a:cubicBezTo>
                    <a:lnTo>
                      <a:pt x="16" y="2"/>
                    </a:lnTo>
                    <a:cubicBezTo>
                      <a:pt x="14" y="4"/>
                      <a:pt x="11" y="5"/>
                      <a:pt x="9" y="5"/>
                    </a:cubicBezTo>
                    <a:lnTo>
                      <a:pt x="8" y="4"/>
                    </a:lnTo>
                    <a:close/>
                    <a:moveTo>
                      <a:pt x="15" y="1"/>
                    </a:moveTo>
                    <a:lnTo>
                      <a:pt x="19" y="0"/>
                    </a:lnTo>
                    <a:lnTo>
                      <a:pt x="16" y="2"/>
                    </a:lnTo>
                    <a:lnTo>
                      <a:pt x="15" y="2"/>
                    </a:lnTo>
                    <a:lnTo>
                      <a:pt x="15" y="1"/>
                    </a:lnTo>
                    <a:close/>
                    <a:moveTo>
                      <a:pt x="16" y="2"/>
                    </a:moveTo>
                    <a:lnTo>
                      <a:pt x="16" y="2"/>
                    </a:lnTo>
                    <a:lnTo>
                      <a:pt x="15" y="1"/>
                    </a:lnTo>
                    <a:lnTo>
                      <a:pt x="16" y="2"/>
                    </a:lnTo>
                    <a:close/>
                    <a:moveTo>
                      <a:pt x="15" y="1"/>
                    </a:moveTo>
                    <a:lnTo>
                      <a:pt x="15" y="1"/>
                    </a:lnTo>
                    <a:lnTo>
                      <a:pt x="15" y="2"/>
                    </a:lnTo>
                    <a:lnTo>
                      <a:pt x="15" y="1"/>
                    </a:lnTo>
                    <a:close/>
                    <a:moveTo>
                      <a:pt x="16" y="2"/>
                    </a:moveTo>
                    <a:cubicBezTo>
                      <a:pt x="15" y="3"/>
                      <a:pt x="14" y="3"/>
                      <a:pt x="13" y="3"/>
                    </a:cubicBezTo>
                    <a:lnTo>
                      <a:pt x="12" y="2"/>
                    </a:lnTo>
                    <a:cubicBezTo>
                      <a:pt x="13" y="1"/>
                      <a:pt x="14" y="1"/>
                      <a:pt x="15" y="1"/>
                    </a:cubicBezTo>
                    <a:lnTo>
                      <a:pt x="16" y="2"/>
                    </a:lnTo>
                    <a:close/>
                    <a:moveTo>
                      <a:pt x="13" y="3"/>
                    </a:moveTo>
                    <a:cubicBezTo>
                      <a:pt x="13" y="4"/>
                      <a:pt x="12" y="4"/>
                      <a:pt x="11" y="4"/>
                    </a:cubicBezTo>
                    <a:lnTo>
                      <a:pt x="10" y="3"/>
                    </a:lnTo>
                    <a:cubicBezTo>
                      <a:pt x="11" y="2"/>
                      <a:pt x="11" y="2"/>
                      <a:pt x="12" y="2"/>
                    </a:cubicBezTo>
                    <a:lnTo>
                      <a:pt x="13" y="3"/>
                    </a:lnTo>
                    <a:close/>
                    <a:moveTo>
                      <a:pt x="11" y="4"/>
                    </a:moveTo>
                    <a:cubicBezTo>
                      <a:pt x="8" y="6"/>
                      <a:pt x="7" y="9"/>
                      <a:pt x="8" y="13"/>
                    </a:cubicBezTo>
                    <a:lnTo>
                      <a:pt x="6" y="13"/>
                    </a:lnTo>
                    <a:cubicBezTo>
                      <a:pt x="5" y="9"/>
                      <a:pt x="6" y="5"/>
                      <a:pt x="10" y="3"/>
                    </a:cubicBezTo>
                    <a:lnTo>
                      <a:pt x="11" y="4"/>
                    </a:lnTo>
                    <a:close/>
                  </a:path>
                </a:pathLst>
              </a:custGeom>
              <a:solidFill>
                <a:srgbClr val="24211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4038" name="Freeform 770"/>
              <p:cNvSpPr>
                <a:spLocks noChangeArrowheads="1"/>
              </p:cNvSpPr>
              <p:nvPr/>
            </p:nvSpPr>
            <p:spPr bwMode="auto">
              <a:xfrm>
                <a:off x="1668" y="3563"/>
                <a:ext cx="17" cy="28"/>
              </a:xfrm>
              <a:custGeom>
                <a:avLst/>
                <a:gdLst>
                  <a:gd name="T0" fmla="*/ 2834 w 13"/>
                  <a:gd name="T1" fmla="*/ 5187 h 17"/>
                  <a:gd name="T2" fmla="*/ 4798 w 13"/>
                  <a:gd name="T3" fmla="*/ 53068 h 17"/>
                  <a:gd name="T4" fmla="*/ 21249 w 13"/>
                  <a:gd name="T5" fmla="*/ 68129 h 17"/>
                  <a:gd name="T6" fmla="*/ 8126 w 13"/>
                  <a:gd name="T7" fmla="*/ 5187 h 17"/>
                  <a:gd name="T8" fmla="*/ 2834 w 13"/>
                  <a:gd name="T9" fmla="*/ 5187 h 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" h="17">
                    <a:moveTo>
                      <a:pt x="2" y="1"/>
                    </a:moveTo>
                    <a:cubicBezTo>
                      <a:pt x="0" y="4"/>
                      <a:pt x="0" y="8"/>
                      <a:pt x="3" y="11"/>
                    </a:cubicBezTo>
                    <a:cubicBezTo>
                      <a:pt x="6" y="13"/>
                      <a:pt x="9" y="15"/>
                      <a:pt x="13" y="14"/>
                    </a:cubicBezTo>
                    <a:cubicBezTo>
                      <a:pt x="12" y="13"/>
                      <a:pt x="12" y="17"/>
                      <a:pt x="5" y="1"/>
                    </a:cubicBezTo>
                    <a:cubicBezTo>
                      <a:pt x="4" y="0"/>
                      <a:pt x="4" y="2"/>
                      <a:pt x="2" y="1"/>
                    </a:cubicBezTo>
                    <a:close/>
                  </a:path>
                </a:pathLst>
              </a:custGeom>
              <a:solidFill>
                <a:srgbClr val="DDDDD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4039" name="Freeform 771"/>
              <p:cNvSpPr>
                <a:spLocks noChangeArrowheads="1"/>
              </p:cNvSpPr>
              <p:nvPr/>
            </p:nvSpPr>
            <p:spPr bwMode="auto">
              <a:xfrm>
                <a:off x="1638" y="3493"/>
                <a:ext cx="36" cy="28"/>
              </a:xfrm>
              <a:custGeom>
                <a:avLst/>
                <a:gdLst>
                  <a:gd name="T0" fmla="*/ 9508 w 27"/>
                  <a:gd name="T1" fmla="*/ 0 h 17"/>
                  <a:gd name="T2" fmla="*/ 3577 w 27"/>
                  <a:gd name="T3" fmla="*/ 62872 h 17"/>
                  <a:gd name="T4" fmla="*/ 7180 w 27"/>
                  <a:gd name="T5" fmla="*/ 82014 h 17"/>
                  <a:gd name="T6" fmla="*/ 15489 w 27"/>
                  <a:gd name="T7" fmla="*/ 53068 h 17"/>
                  <a:gd name="T8" fmla="*/ 15489 w 27"/>
                  <a:gd name="T9" fmla="*/ 14071 h 17"/>
                  <a:gd name="T10" fmla="*/ 32720 w 27"/>
                  <a:gd name="T11" fmla="*/ 8543 h 17"/>
                  <a:gd name="T12" fmla="*/ 23175 w 27"/>
                  <a:gd name="T13" fmla="*/ 5187 h 17"/>
                  <a:gd name="T14" fmla="*/ 9508 w 27"/>
                  <a:gd name="T15" fmla="*/ 0 h 17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7" h="17">
                    <a:moveTo>
                      <a:pt x="8" y="0"/>
                    </a:moveTo>
                    <a:cubicBezTo>
                      <a:pt x="0" y="2"/>
                      <a:pt x="1" y="8"/>
                      <a:pt x="3" y="13"/>
                    </a:cubicBezTo>
                    <a:cubicBezTo>
                      <a:pt x="3" y="15"/>
                      <a:pt x="4" y="16"/>
                      <a:pt x="6" y="17"/>
                    </a:cubicBezTo>
                    <a:cubicBezTo>
                      <a:pt x="7" y="13"/>
                      <a:pt x="10" y="15"/>
                      <a:pt x="13" y="11"/>
                    </a:cubicBezTo>
                    <a:cubicBezTo>
                      <a:pt x="14" y="9"/>
                      <a:pt x="12" y="4"/>
                      <a:pt x="13" y="3"/>
                    </a:cubicBezTo>
                    <a:cubicBezTo>
                      <a:pt x="17" y="2"/>
                      <a:pt x="22" y="4"/>
                      <a:pt x="27" y="2"/>
                    </a:cubicBezTo>
                    <a:cubicBezTo>
                      <a:pt x="24" y="3"/>
                      <a:pt x="22" y="1"/>
                      <a:pt x="19" y="1"/>
                    </a:cubicBezTo>
                    <a:cubicBezTo>
                      <a:pt x="16" y="0"/>
                      <a:pt x="12" y="0"/>
                      <a:pt x="8" y="0"/>
                    </a:cubicBezTo>
                    <a:close/>
                  </a:path>
                </a:pathLst>
              </a:custGeom>
              <a:solidFill>
                <a:srgbClr val="DDDDD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4040" name="Freeform 772"/>
              <p:cNvSpPr>
                <a:spLocks noChangeArrowheads="1"/>
              </p:cNvSpPr>
              <p:nvPr/>
            </p:nvSpPr>
            <p:spPr bwMode="auto">
              <a:xfrm>
                <a:off x="1721" y="3445"/>
                <a:ext cx="83" cy="39"/>
              </a:xfrm>
              <a:custGeom>
                <a:avLst/>
                <a:gdLst>
                  <a:gd name="T0" fmla="*/ 45609 w 61"/>
                  <a:gd name="T1" fmla="*/ 10340 h 23"/>
                  <a:gd name="T2" fmla="*/ 17978 w 61"/>
                  <a:gd name="T3" fmla="*/ 109129 h 23"/>
                  <a:gd name="T4" fmla="*/ 50276 w 61"/>
                  <a:gd name="T5" fmla="*/ 26596 h 23"/>
                  <a:gd name="T6" fmla="*/ 58516 w 61"/>
                  <a:gd name="T7" fmla="*/ 17087 h 23"/>
                  <a:gd name="T8" fmla="*/ 56863 w 61"/>
                  <a:gd name="T9" fmla="*/ 6250 h 23"/>
                  <a:gd name="T10" fmla="*/ 45609 w 61"/>
                  <a:gd name="T11" fmla="*/ 10340 h 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61" h="23">
                    <a:moveTo>
                      <a:pt x="31" y="2"/>
                    </a:moveTo>
                    <a:cubicBezTo>
                      <a:pt x="26" y="9"/>
                      <a:pt x="20" y="14"/>
                      <a:pt x="12" y="18"/>
                    </a:cubicBezTo>
                    <a:cubicBezTo>
                      <a:pt x="61" y="16"/>
                      <a:pt x="0" y="23"/>
                      <a:pt x="35" y="4"/>
                    </a:cubicBezTo>
                    <a:cubicBezTo>
                      <a:pt x="37" y="4"/>
                      <a:pt x="39" y="3"/>
                      <a:pt x="40" y="3"/>
                    </a:cubicBezTo>
                    <a:cubicBezTo>
                      <a:pt x="40" y="3"/>
                      <a:pt x="41" y="1"/>
                      <a:pt x="39" y="1"/>
                    </a:cubicBezTo>
                    <a:cubicBezTo>
                      <a:pt x="36" y="1"/>
                      <a:pt x="33" y="0"/>
                      <a:pt x="31" y="2"/>
                    </a:cubicBezTo>
                    <a:close/>
                  </a:path>
                </a:pathLst>
              </a:custGeom>
              <a:solidFill>
                <a:srgbClr val="DDDDD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4041" name="Freeform 773"/>
              <p:cNvSpPr>
                <a:spLocks noChangeArrowheads="1"/>
              </p:cNvSpPr>
              <p:nvPr/>
            </p:nvSpPr>
            <p:spPr bwMode="auto">
              <a:xfrm>
                <a:off x="1674" y="3437"/>
                <a:ext cx="36" cy="35"/>
              </a:xfrm>
              <a:custGeom>
                <a:avLst/>
                <a:gdLst>
                  <a:gd name="T0" fmla="*/ 32720 w 27"/>
                  <a:gd name="T1" fmla="*/ 13078 h 21"/>
                  <a:gd name="T2" fmla="*/ 4956 w 27"/>
                  <a:gd name="T3" fmla="*/ 47417 h 21"/>
                  <a:gd name="T4" fmla="*/ 16852 w 27"/>
                  <a:gd name="T5" fmla="*/ 16167 h 21"/>
                  <a:gd name="T6" fmla="*/ 31088 w 27"/>
                  <a:gd name="T7" fmla="*/ 4992 h 21"/>
                  <a:gd name="T8" fmla="*/ 32720 w 27"/>
                  <a:gd name="T9" fmla="*/ 13078 h 2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7" h="21">
                    <a:moveTo>
                      <a:pt x="27" y="3"/>
                    </a:moveTo>
                    <a:cubicBezTo>
                      <a:pt x="17" y="3"/>
                      <a:pt x="0" y="21"/>
                      <a:pt x="4" y="11"/>
                    </a:cubicBezTo>
                    <a:cubicBezTo>
                      <a:pt x="7" y="10"/>
                      <a:pt x="7" y="8"/>
                      <a:pt x="14" y="4"/>
                    </a:cubicBezTo>
                    <a:cubicBezTo>
                      <a:pt x="21" y="0"/>
                      <a:pt x="23" y="1"/>
                      <a:pt x="26" y="1"/>
                    </a:cubicBezTo>
                    <a:cubicBezTo>
                      <a:pt x="23" y="1"/>
                      <a:pt x="25" y="3"/>
                      <a:pt x="27" y="3"/>
                    </a:cubicBezTo>
                    <a:close/>
                  </a:path>
                </a:pathLst>
              </a:custGeom>
              <a:solidFill>
                <a:srgbClr val="DDDDD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4042" name="Freeform 774"/>
              <p:cNvSpPr>
                <a:spLocks noChangeArrowheads="1"/>
              </p:cNvSpPr>
              <p:nvPr/>
            </p:nvSpPr>
            <p:spPr bwMode="auto">
              <a:xfrm>
                <a:off x="1734" y="3496"/>
                <a:ext cx="27" cy="23"/>
              </a:xfrm>
              <a:custGeom>
                <a:avLst/>
                <a:gdLst>
                  <a:gd name="T0" fmla="*/ 19331 w 20"/>
                  <a:gd name="T1" fmla="*/ 20892 h 14"/>
                  <a:gd name="T2" fmla="*/ 2610 w 20"/>
                  <a:gd name="T3" fmla="*/ 51510 h 14"/>
                  <a:gd name="T4" fmla="*/ 0 w 20"/>
                  <a:gd name="T5" fmla="*/ 64862 h 14"/>
                  <a:gd name="T6" fmla="*/ 29695 w 20"/>
                  <a:gd name="T7" fmla="*/ 0 h 14"/>
                  <a:gd name="T8" fmla="*/ 19331 w 20"/>
                  <a:gd name="T9" fmla="*/ 20892 h 1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0" h="14">
                    <a:moveTo>
                      <a:pt x="13" y="4"/>
                    </a:moveTo>
                    <a:cubicBezTo>
                      <a:pt x="8" y="8"/>
                      <a:pt x="5" y="8"/>
                      <a:pt x="2" y="11"/>
                    </a:cubicBezTo>
                    <a:cubicBezTo>
                      <a:pt x="2" y="12"/>
                      <a:pt x="0" y="13"/>
                      <a:pt x="0" y="14"/>
                    </a:cubicBezTo>
                    <a:cubicBezTo>
                      <a:pt x="9" y="12"/>
                      <a:pt x="14" y="5"/>
                      <a:pt x="20" y="0"/>
                    </a:cubicBezTo>
                    <a:cubicBezTo>
                      <a:pt x="18" y="1"/>
                      <a:pt x="16" y="3"/>
                      <a:pt x="13" y="4"/>
                    </a:cubicBezTo>
                    <a:close/>
                  </a:path>
                </a:pathLst>
              </a:custGeom>
              <a:solidFill>
                <a:srgbClr val="DDDDD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4043" name="Freeform 775"/>
              <p:cNvSpPr>
                <a:spLocks noChangeArrowheads="1"/>
              </p:cNvSpPr>
              <p:nvPr/>
            </p:nvSpPr>
            <p:spPr bwMode="auto">
              <a:xfrm>
                <a:off x="1652" y="3630"/>
                <a:ext cx="22" cy="78"/>
              </a:xfrm>
              <a:custGeom>
                <a:avLst/>
                <a:gdLst>
                  <a:gd name="T0" fmla="*/ 12486 w 17"/>
                  <a:gd name="T1" fmla="*/ 7769 h 45"/>
                  <a:gd name="T2" fmla="*/ 5083 w 17"/>
                  <a:gd name="T3" fmla="*/ 193598 h 45"/>
                  <a:gd name="T4" fmla="*/ 12486 w 17"/>
                  <a:gd name="T5" fmla="*/ 234461 h 45"/>
                  <a:gd name="T6" fmla="*/ 8370 w 17"/>
                  <a:gd name="T7" fmla="*/ 126183 h 45"/>
                  <a:gd name="T8" fmla="*/ 19298 w 17"/>
                  <a:gd name="T9" fmla="*/ 0 h 45"/>
                  <a:gd name="T10" fmla="*/ 12486 w 17"/>
                  <a:gd name="T11" fmla="*/ 7769 h 45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7" h="45">
                    <a:moveTo>
                      <a:pt x="11" y="1"/>
                    </a:moveTo>
                    <a:cubicBezTo>
                      <a:pt x="0" y="11"/>
                      <a:pt x="6" y="29"/>
                      <a:pt x="4" y="26"/>
                    </a:cubicBezTo>
                    <a:cubicBezTo>
                      <a:pt x="6" y="28"/>
                      <a:pt x="8" y="29"/>
                      <a:pt x="11" y="31"/>
                    </a:cubicBezTo>
                    <a:cubicBezTo>
                      <a:pt x="16" y="45"/>
                      <a:pt x="7" y="18"/>
                      <a:pt x="7" y="17"/>
                    </a:cubicBezTo>
                    <a:cubicBezTo>
                      <a:pt x="10" y="11"/>
                      <a:pt x="11" y="5"/>
                      <a:pt x="17" y="0"/>
                    </a:cubicBezTo>
                    <a:lnTo>
                      <a:pt x="11" y="1"/>
                    </a:lnTo>
                    <a:close/>
                  </a:path>
                </a:pathLst>
              </a:custGeom>
              <a:solidFill>
                <a:srgbClr val="DDDDD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4044" name="Freeform 776"/>
              <p:cNvSpPr>
                <a:spLocks noChangeArrowheads="1"/>
              </p:cNvSpPr>
              <p:nvPr/>
            </p:nvSpPr>
            <p:spPr bwMode="auto">
              <a:xfrm>
                <a:off x="1770" y="3600"/>
                <a:ext cx="29" cy="25"/>
              </a:xfrm>
              <a:custGeom>
                <a:avLst/>
                <a:gdLst>
                  <a:gd name="T0" fmla="*/ 0 w 22"/>
                  <a:gd name="T1" fmla="*/ 17075 h 15"/>
                  <a:gd name="T2" fmla="*/ 23772 w 22"/>
                  <a:gd name="T3" fmla="*/ 63297 h 15"/>
                  <a:gd name="T4" fmla="*/ 22462 w 22"/>
                  <a:gd name="T5" fmla="*/ 28458 h 15"/>
                  <a:gd name="T6" fmla="*/ 0 w 22"/>
                  <a:gd name="T7" fmla="*/ 10245 h 15"/>
                  <a:gd name="T8" fmla="*/ 0 w 22"/>
                  <a:gd name="T9" fmla="*/ 17075 h 1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2" h="15">
                    <a:moveTo>
                      <a:pt x="0" y="3"/>
                    </a:moveTo>
                    <a:cubicBezTo>
                      <a:pt x="8" y="3"/>
                      <a:pt x="22" y="15"/>
                      <a:pt x="20" y="11"/>
                    </a:cubicBezTo>
                    <a:cubicBezTo>
                      <a:pt x="21" y="9"/>
                      <a:pt x="20" y="7"/>
                      <a:pt x="19" y="5"/>
                    </a:cubicBezTo>
                    <a:cubicBezTo>
                      <a:pt x="15" y="0"/>
                      <a:pt x="6" y="0"/>
                      <a:pt x="0" y="2"/>
                    </a:cubicBezTo>
                    <a:cubicBezTo>
                      <a:pt x="0" y="3"/>
                      <a:pt x="0" y="3"/>
                      <a:pt x="0" y="3"/>
                    </a:cubicBezTo>
                    <a:close/>
                  </a:path>
                </a:pathLst>
              </a:custGeom>
              <a:solidFill>
                <a:srgbClr val="DDDDD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4045" name="Freeform 777"/>
              <p:cNvSpPr>
                <a:spLocks noChangeArrowheads="1"/>
              </p:cNvSpPr>
              <p:nvPr/>
            </p:nvSpPr>
            <p:spPr bwMode="auto">
              <a:xfrm>
                <a:off x="1760" y="3568"/>
                <a:ext cx="33" cy="12"/>
              </a:xfrm>
              <a:custGeom>
                <a:avLst/>
                <a:gdLst>
                  <a:gd name="T0" fmla="*/ 18520 w 25"/>
                  <a:gd name="T1" fmla="*/ 0 h 8"/>
                  <a:gd name="T2" fmla="*/ 11955 w 25"/>
                  <a:gd name="T3" fmla="*/ 2691 h 8"/>
                  <a:gd name="T4" fmla="*/ 0 w 25"/>
                  <a:gd name="T5" fmla="*/ 18773 h 8"/>
                  <a:gd name="T6" fmla="*/ 3528 w 25"/>
                  <a:gd name="T7" fmla="*/ 18773 h 8"/>
                  <a:gd name="T8" fmla="*/ 30372 w 25"/>
                  <a:gd name="T9" fmla="*/ 4374 h 8"/>
                  <a:gd name="T10" fmla="*/ 18520 w 25"/>
                  <a:gd name="T11" fmla="*/ 0 h 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5" h="8">
                    <a:moveTo>
                      <a:pt x="15" y="0"/>
                    </a:moveTo>
                    <a:cubicBezTo>
                      <a:pt x="13" y="1"/>
                      <a:pt x="11" y="1"/>
                      <a:pt x="10" y="1"/>
                    </a:cubicBezTo>
                    <a:cubicBezTo>
                      <a:pt x="6" y="2"/>
                      <a:pt x="2" y="4"/>
                      <a:pt x="0" y="8"/>
                    </a:cubicBezTo>
                    <a:cubicBezTo>
                      <a:pt x="0" y="8"/>
                      <a:pt x="2" y="8"/>
                      <a:pt x="3" y="8"/>
                    </a:cubicBezTo>
                    <a:cubicBezTo>
                      <a:pt x="10" y="4"/>
                      <a:pt x="17" y="2"/>
                      <a:pt x="25" y="2"/>
                    </a:cubicBezTo>
                    <a:cubicBezTo>
                      <a:pt x="22" y="1"/>
                      <a:pt x="18" y="2"/>
                      <a:pt x="15" y="0"/>
                    </a:cubicBezTo>
                    <a:close/>
                  </a:path>
                </a:pathLst>
              </a:custGeom>
              <a:solidFill>
                <a:srgbClr val="DDDDD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4046" name="Freeform 778"/>
              <p:cNvSpPr>
                <a:spLocks noChangeArrowheads="1"/>
              </p:cNvSpPr>
              <p:nvPr/>
            </p:nvSpPr>
            <p:spPr bwMode="auto">
              <a:xfrm>
                <a:off x="1764" y="3537"/>
                <a:ext cx="16" cy="17"/>
              </a:xfrm>
              <a:custGeom>
                <a:avLst/>
                <a:gdLst>
                  <a:gd name="T0" fmla="*/ 9408 w 12"/>
                  <a:gd name="T1" fmla="*/ 15235 h 10"/>
                  <a:gd name="T2" fmla="*/ 4479 w 12"/>
                  <a:gd name="T3" fmla="*/ 74851 h 10"/>
                  <a:gd name="T4" fmla="*/ 18420 w 12"/>
                  <a:gd name="T5" fmla="*/ 74851 h 10"/>
                  <a:gd name="T6" fmla="*/ 12437 w 12"/>
                  <a:gd name="T7" fmla="*/ 0 h 10"/>
                  <a:gd name="T8" fmla="*/ 9408 w 12"/>
                  <a:gd name="T9" fmla="*/ 15235 h 1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2" h="10">
                    <a:moveTo>
                      <a:pt x="6" y="2"/>
                    </a:moveTo>
                    <a:cubicBezTo>
                      <a:pt x="4" y="3"/>
                      <a:pt x="0" y="6"/>
                      <a:pt x="3" y="9"/>
                    </a:cubicBezTo>
                    <a:cubicBezTo>
                      <a:pt x="5" y="10"/>
                      <a:pt x="10" y="9"/>
                      <a:pt x="12" y="9"/>
                    </a:cubicBezTo>
                    <a:cubicBezTo>
                      <a:pt x="10" y="7"/>
                      <a:pt x="8" y="3"/>
                      <a:pt x="8" y="0"/>
                    </a:cubicBezTo>
                    <a:cubicBezTo>
                      <a:pt x="8" y="1"/>
                      <a:pt x="7" y="1"/>
                      <a:pt x="6" y="2"/>
                    </a:cubicBezTo>
                    <a:close/>
                  </a:path>
                </a:pathLst>
              </a:custGeom>
              <a:solidFill>
                <a:srgbClr val="DDDDD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4047" name="Freeform 779"/>
              <p:cNvSpPr>
                <a:spLocks noChangeArrowheads="1"/>
              </p:cNvSpPr>
              <p:nvPr/>
            </p:nvSpPr>
            <p:spPr bwMode="auto">
              <a:xfrm>
                <a:off x="1805" y="3650"/>
                <a:ext cx="31" cy="42"/>
              </a:xfrm>
              <a:custGeom>
                <a:avLst/>
                <a:gdLst>
                  <a:gd name="T0" fmla="*/ 25369 w 23"/>
                  <a:gd name="T1" fmla="*/ 14999 h 25"/>
                  <a:gd name="T2" fmla="*/ 16662 w 23"/>
                  <a:gd name="T3" fmla="*/ 66152 h 25"/>
                  <a:gd name="T4" fmla="*/ 0 w 23"/>
                  <a:gd name="T5" fmla="*/ 129105 h 25"/>
                  <a:gd name="T6" fmla="*/ 7123 w 23"/>
                  <a:gd name="T7" fmla="*/ 119678 h 25"/>
                  <a:gd name="T8" fmla="*/ 25369 w 23"/>
                  <a:gd name="T9" fmla="*/ 14999 h 2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3" h="25">
                    <a:moveTo>
                      <a:pt x="17" y="3"/>
                    </a:moveTo>
                    <a:cubicBezTo>
                      <a:pt x="13" y="17"/>
                      <a:pt x="23" y="0"/>
                      <a:pt x="11" y="13"/>
                    </a:cubicBezTo>
                    <a:cubicBezTo>
                      <a:pt x="8" y="17"/>
                      <a:pt x="3" y="20"/>
                      <a:pt x="0" y="25"/>
                    </a:cubicBezTo>
                    <a:cubicBezTo>
                      <a:pt x="3" y="25"/>
                      <a:pt x="4" y="24"/>
                      <a:pt x="5" y="23"/>
                    </a:cubicBezTo>
                    <a:cubicBezTo>
                      <a:pt x="10" y="17"/>
                      <a:pt x="20" y="11"/>
                      <a:pt x="17" y="3"/>
                    </a:cubicBezTo>
                    <a:close/>
                  </a:path>
                </a:pathLst>
              </a:custGeom>
              <a:solidFill>
                <a:srgbClr val="DDDDD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4048" name="Freeform 780"/>
              <p:cNvSpPr>
                <a:spLocks noChangeArrowheads="1"/>
              </p:cNvSpPr>
              <p:nvPr/>
            </p:nvSpPr>
            <p:spPr bwMode="auto">
              <a:xfrm>
                <a:off x="1741" y="3630"/>
                <a:ext cx="78" cy="79"/>
              </a:xfrm>
              <a:custGeom>
                <a:avLst/>
                <a:gdLst>
                  <a:gd name="T0" fmla="*/ 51416 w 57"/>
                  <a:gd name="T1" fmla="*/ 58546 h 46"/>
                  <a:gd name="T2" fmla="*/ 34435 w 57"/>
                  <a:gd name="T3" fmla="*/ 137474 h 46"/>
                  <a:gd name="T4" fmla="*/ 0 w 57"/>
                  <a:gd name="T5" fmla="*/ 198429 h 46"/>
                  <a:gd name="T6" fmla="*/ 31944 w 57"/>
                  <a:gd name="T7" fmla="*/ 166456 h 46"/>
                  <a:gd name="T8" fmla="*/ 51416 w 57"/>
                  <a:gd name="T9" fmla="*/ 58546 h 4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57" h="46">
                    <a:moveTo>
                      <a:pt x="32" y="9"/>
                    </a:moveTo>
                    <a:cubicBezTo>
                      <a:pt x="3" y="46"/>
                      <a:pt x="57" y="0"/>
                      <a:pt x="21" y="21"/>
                    </a:cubicBezTo>
                    <a:cubicBezTo>
                      <a:pt x="15" y="25"/>
                      <a:pt x="7" y="27"/>
                      <a:pt x="0" y="31"/>
                    </a:cubicBezTo>
                    <a:cubicBezTo>
                      <a:pt x="7" y="33"/>
                      <a:pt x="15" y="29"/>
                      <a:pt x="20" y="26"/>
                    </a:cubicBezTo>
                    <a:cubicBezTo>
                      <a:pt x="27" y="22"/>
                      <a:pt x="33" y="16"/>
                      <a:pt x="32" y="9"/>
                    </a:cubicBezTo>
                    <a:close/>
                  </a:path>
                </a:pathLst>
              </a:custGeom>
              <a:solidFill>
                <a:srgbClr val="DDDDD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4049" name="Freeform 781"/>
              <p:cNvSpPr>
                <a:spLocks noChangeArrowheads="1"/>
              </p:cNvSpPr>
              <p:nvPr/>
            </p:nvSpPr>
            <p:spPr bwMode="auto">
              <a:xfrm>
                <a:off x="1853" y="3624"/>
                <a:ext cx="15" cy="42"/>
              </a:xfrm>
              <a:custGeom>
                <a:avLst/>
                <a:gdLst>
                  <a:gd name="T0" fmla="*/ 14718 w 11"/>
                  <a:gd name="T1" fmla="*/ 24600 h 25"/>
                  <a:gd name="T2" fmla="*/ 0 w 11"/>
                  <a:gd name="T3" fmla="*/ 129105 h 25"/>
                  <a:gd name="T4" fmla="*/ 18323 w 11"/>
                  <a:gd name="T5" fmla="*/ 98858 h 25"/>
                  <a:gd name="T6" fmla="*/ 14718 w 11"/>
                  <a:gd name="T7" fmla="*/ 0 h 25"/>
                  <a:gd name="T8" fmla="*/ 10609 w 11"/>
                  <a:gd name="T9" fmla="*/ 21358 h 25"/>
                  <a:gd name="T10" fmla="*/ 14718 w 11"/>
                  <a:gd name="T11" fmla="*/ 24600 h 25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1" h="25">
                    <a:moveTo>
                      <a:pt x="6" y="5"/>
                    </a:moveTo>
                    <a:cubicBezTo>
                      <a:pt x="8" y="24"/>
                      <a:pt x="7" y="7"/>
                      <a:pt x="0" y="25"/>
                    </a:cubicBezTo>
                    <a:cubicBezTo>
                      <a:pt x="3" y="23"/>
                      <a:pt x="7" y="22"/>
                      <a:pt x="7" y="19"/>
                    </a:cubicBezTo>
                    <a:cubicBezTo>
                      <a:pt x="8" y="13"/>
                      <a:pt x="11" y="6"/>
                      <a:pt x="6" y="0"/>
                    </a:cubicBezTo>
                    <a:cubicBezTo>
                      <a:pt x="5" y="1"/>
                      <a:pt x="4" y="2"/>
                      <a:pt x="4" y="4"/>
                    </a:cubicBezTo>
                    <a:cubicBezTo>
                      <a:pt x="5" y="4"/>
                      <a:pt x="5" y="4"/>
                      <a:pt x="6" y="5"/>
                    </a:cubicBezTo>
                    <a:close/>
                  </a:path>
                </a:pathLst>
              </a:custGeom>
              <a:solidFill>
                <a:srgbClr val="DDDDD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4050" name="Freeform 782"/>
              <p:cNvSpPr>
                <a:spLocks noChangeArrowheads="1"/>
              </p:cNvSpPr>
              <p:nvPr/>
            </p:nvSpPr>
            <p:spPr bwMode="auto">
              <a:xfrm>
                <a:off x="1827" y="3594"/>
                <a:ext cx="24" cy="20"/>
              </a:xfrm>
              <a:custGeom>
                <a:avLst/>
                <a:gdLst>
                  <a:gd name="T0" fmla="*/ 15689 w 18"/>
                  <a:gd name="T1" fmla="*/ 0 h 12"/>
                  <a:gd name="T2" fmla="*/ 0 w 18"/>
                  <a:gd name="T3" fmla="*/ 70255 h 12"/>
                  <a:gd name="T4" fmla="*/ 14092 w 18"/>
                  <a:gd name="T5" fmla="*/ 35903 h 12"/>
                  <a:gd name="T6" fmla="*/ 26143 w 18"/>
                  <a:gd name="T7" fmla="*/ 10245 h 12"/>
                  <a:gd name="T8" fmla="*/ 15689 w 18"/>
                  <a:gd name="T9" fmla="*/ 0 h 1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8" h="12">
                    <a:moveTo>
                      <a:pt x="10" y="0"/>
                    </a:moveTo>
                    <a:cubicBezTo>
                      <a:pt x="9" y="0"/>
                      <a:pt x="0" y="6"/>
                      <a:pt x="0" y="12"/>
                    </a:cubicBezTo>
                    <a:cubicBezTo>
                      <a:pt x="4" y="10"/>
                      <a:pt x="5" y="8"/>
                      <a:pt x="9" y="6"/>
                    </a:cubicBezTo>
                    <a:cubicBezTo>
                      <a:pt x="11" y="4"/>
                      <a:pt x="17" y="5"/>
                      <a:pt x="17" y="2"/>
                    </a:cubicBezTo>
                    <a:cubicBezTo>
                      <a:pt x="18" y="0"/>
                      <a:pt x="13" y="1"/>
                      <a:pt x="10" y="0"/>
                    </a:cubicBezTo>
                    <a:close/>
                  </a:path>
                </a:pathLst>
              </a:custGeom>
              <a:solidFill>
                <a:srgbClr val="DDDDD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4051" name="Freeform 783"/>
              <p:cNvSpPr>
                <a:spLocks noChangeArrowheads="1"/>
              </p:cNvSpPr>
              <p:nvPr/>
            </p:nvSpPr>
            <p:spPr bwMode="auto">
              <a:xfrm>
                <a:off x="1726" y="3194"/>
                <a:ext cx="12" cy="100"/>
              </a:xfrm>
              <a:custGeom>
                <a:avLst/>
                <a:gdLst>
                  <a:gd name="T0" fmla="*/ 5359 w 10"/>
                  <a:gd name="T1" fmla="*/ 0 h 58"/>
                  <a:gd name="T2" fmla="*/ 660 w 10"/>
                  <a:gd name="T3" fmla="*/ 167376 h 58"/>
                  <a:gd name="T4" fmla="*/ 2093 w 10"/>
                  <a:gd name="T5" fmla="*/ 389022 h 58"/>
                  <a:gd name="T6" fmla="*/ 3349 w 10"/>
                  <a:gd name="T7" fmla="*/ 227771 h 58"/>
                  <a:gd name="T8" fmla="*/ 5359 w 10"/>
                  <a:gd name="T9" fmla="*/ 0 h 58"/>
                  <a:gd name="T10" fmla="*/ 3692 w 10"/>
                  <a:gd name="T11" fmla="*/ 61097 h 58"/>
                  <a:gd name="T12" fmla="*/ 3692 w 10"/>
                  <a:gd name="T13" fmla="*/ 53478 h 58"/>
                  <a:gd name="T14" fmla="*/ 5359 w 10"/>
                  <a:gd name="T15" fmla="*/ 0 h 58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10" h="58">
                    <a:moveTo>
                      <a:pt x="10" y="0"/>
                    </a:moveTo>
                    <a:cubicBezTo>
                      <a:pt x="6" y="7"/>
                      <a:pt x="0" y="16"/>
                      <a:pt x="1" y="25"/>
                    </a:cubicBezTo>
                    <a:cubicBezTo>
                      <a:pt x="1" y="24"/>
                      <a:pt x="2" y="52"/>
                      <a:pt x="4" y="58"/>
                    </a:cubicBezTo>
                    <a:cubicBezTo>
                      <a:pt x="4" y="56"/>
                      <a:pt x="7" y="37"/>
                      <a:pt x="6" y="34"/>
                    </a:cubicBezTo>
                    <a:cubicBezTo>
                      <a:pt x="6" y="22"/>
                      <a:pt x="9" y="10"/>
                      <a:pt x="10" y="0"/>
                    </a:cubicBezTo>
                    <a:cubicBezTo>
                      <a:pt x="10" y="2"/>
                      <a:pt x="7" y="6"/>
                      <a:pt x="7" y="9"/>
                    </a:cubicBezTo>
                    <a:cubicBezTo>
                      <a:pt x="7" y="9"/>
                      <a:pt x="7" y="8"/>
                      <a:pt x="7" y="8"/>
                    </a:cubicBez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DDDDD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4052" name="Freeform 784"/>
              <p:cNvSpPr>
                <a:spLocks noChangeArrowheads="1"/>
              </p:cNvSpPr>
              <p:nvPr/>
            </p:nvSpPr>
            <p:spPr bwMode="auto">
              <a:xfrm>
                <a:off x="1833" y="3534"/>
                <a:ext cx="26" cy="31"/>
              </a:xfrm>
              <a:custGeom>
                <a:avLst/>
                <a:gdLst>
                  <a:gd name="T0" fmla="*/ 15593 w 19"/>
                  <a:gd name="T1" fmla="*/ 12070 h 19"/>
                  <a:gd name="T2" fmla="*/ 38745 w 19"/>
                  <a:gd name="T3" fmla="*/ 32131 h 19"/>
                  <a:gd name="T4" fmla="*/ 26268 w 19"/>
                  <a:gd name="T5" fmla="*/ 78321 h 19"/>
                  <a:gd name="T6" fmla="*/ 24307 w 19"/>
                  <a:gd name="T7" fmla="*/ 65359 h 19"/>
                  <a:gd name="T8" fmla="*/ 26268 w 19"/>
                  <a:gd name="T9" fmla="*/ 36998 h 19"/>
                  <a:gd name="T10" fmla="*/ 3264 w 19"/>
                  <a:gd name="T11" fmla="*/ 19693 h 19"/>
                  <a:gd name="T12" fmla="*/ 15593 w 19"/>
                  <a:gd name="T13" fmla="*/ 12070 h 19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9" h="19">
                    <a:moveTo>
                      <a:pt x="8" y="3"/>
                    </a:moveTo>
                    <a:cubicBezTo>
                      <a:pt x="13" y="0"/>
                      <a:pt x="18" y="4"/>
                      <a:pt x="19" y="8"/>
                    </a:cubicBezTo>
                    <a:cubicBezTo>
                      <a:pt x="19" y="12"/>
                      <a:pt x="16" y="15"/>
                      <a:pt x="13" y="19"/>
                    </a:cubicBezTo>
                    <a:cubicBezTo>
                      <a:pt x="13" y="18"/>
                      <a:pt x="12" y="17"/>
                      <a:pt x="12" y="16"/>
                    </a:cubicBezTo>
                    <a:cubicBezTo>
                      <a:pt x="11" y="14"/>
                      <a:pt x="15" y="11"/>
                      <a:pt x="13" y="9"/>
                    </a:cubicBezTo>
                    <a:cubicBezTo>
                      <a:pt x="12" y="7"/>
                      <a:pt x="4" y="8"/>
                      <a:pt x="2" y="5"/>
                    </a:cubicBezTo>
                    <a:cubicBezTo>
                      <a:pt x="0" y="4"/>
                      <a:pt x="6" y="4"/>
                      <a:pt x="8" y="3"/>
                    </a:cubicBezTo>
                    <a:close/>
                  </a:path>
                </a:pathLst>
              </a:custGeom>
              <a:solidFill>
                <a:srgbClr val="DDDDD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4053" name="Freeform 785"/>
              <p:cNvSpPr>
                <a:spLocks noChangeArrowheads="1"/>
              </p:cNvSpPr>
              <p:nvPr/>
            </p:nvSpPr>
            <p:spPr bwMode="auto">
              <a:xfrm>
                <a:off x="879" y="3722"/>
                <a:ext cx="51" cy="65"/>
              </a:xfrm>
              <a:custGeom>
                <a:avLst/>
                <a:gdLst>
                  <a:gd name="T0" fmla="*/ 33040 w 38"/>
                  <a:gd name="T1" fmla="*/ 219844 h 38"/>
                  <a:gd name="T2" fmla="*/ 46092 w 38"/>
                  <a:gd name="T3" fmla="*/ 119184 h 38"/>
                  <a:gd name="T4" fmla="*/ 37023 w 38"/>
                  <a:gd name="T5" fmla="*/ 6806 h 38"/>
                  <a:gd name="T6" fmla="*/ 9956 w 38"/>
                  <a:gd name="T7" fmla="*/ 39585 h 38"/>
                  <a:gd name="T8" fmla="*/ 7608 w 38"/>
                  <a:gd name="T9" fmla="*/ 197586 h 38"/>
                  <a:gd name="T10" fmla="*/ 33040 w 38"/>
                  <a:gd name="T11" fmla="*/ 219844 h 3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38" h="38">
                    <a:moveTo>
                      <a:pt x="26" y="34"/>
                    </a:moveTo>
                    <a:cubicBezTo>
                      <a:pt x="34" y="29"/>
                      <a:pt x="38" y="22"/>
                      <a:pt x="36" y="18"/>
                    </a:cubicBezTo>
                    <a:cubicBezTo>
                      <a:pt x="33" y="12"/>
                      <a:pt x="38" y="3"/>
                      <a:pt x="29" y="1"/>
                    </a:cubicBezTo>
                    <a:cubicBezTo>
                      <a:pt x="22" y="1"/>
                      <a:pt x="10" y="0"/>
                      <a:pt x="8" y="6"/>
                    </a:cubicBezTo>
                    <a:cubicBezTo>
                      <a:pt x="5" y="14"/>
                      <a:pt x="0" y="23"/>
                      <a:pt x="6" y="30"/>
                    </a:cubicBezTo>
                    <a:cubicBezTo>
                      <a:pt x="9" y="35"/>
                      <a:pt x="20" y="38"/>
                      <a:pt x="26" y="34"/>
                    </a:cubicBezTo>
                    <a:close/>
                  </a:path>
                </a:pathLst>
              </a:custGeom>
              <a:solidFill>
                <a:srgbClr val="F4F6B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4054" name="Freeform 787"/>
              <p:cNvSpPr>
                <a:spLocks noChangeArrowheads="1"/>
              </p:cNvSpPr>
              <p:nvPr/>
            </p:nvSpPr>
            <p:spPr bwMode="auto">
              <a:xfrm>
                <a:off x="1044" y="3734"/>
                <a:ext cx="50" cy="63"/>
              </a:xfrm>
              <a:custGeom>
                <a:avLst/>
                <a:gdLst>
                  <a:gd name="T0" fmla="*/ 55424 w 37"/>
                  <a:gd name="T1" fmla="*/ 149288 h 37"/>
                  <a:gd name="T2" fmla="*/ 41620 w 37"/>
                  <a:gd name="T3" fmla="*/ 28410 h 37"/>
                  <a:gd name="T4" fmla="*/ 11701 w 37"/>
                  <a:gd name="T5" fmla="*/ 54927 h 37"/>
                  <a:gd name="T6" fmla="*/ 2614 w 37"/>
                  <a:gd name="T7" fmla="*/ 172870 h 37"/>
                  <a:gd name="T8" fmla="*/ 19295 w 37"/>
                  <a:gd name="T9" fmla="*/ 202671 h 37"/>
                  <a:gd name="T10" fmla="*/ 47569 w 37"/>
                  <a:gd name="T11" fmla="*/ 178084 h 37"/>
                  <a:gd name="T12" fmla="*/ 55424 w 37"/>
                  <a:gd name="T13" fmla="*/ 149288 h 3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37" h="37">
                    <a:moveTo>
                      <a:pt x="37" y="25"/>
                    </a:moveTo>
                    <a:cubicBezTo>
                      <a:pt x="35" y="19"/>
                      <a:pt x="33" y="10"/>
                      <a:pt x="28" y="5"/>
                    </a:cubicBezTo>
                    <a:cubicBezTo>
                      <a:pt x="22" y="0"/>
                      <a:pt x="10" y="4"/>
                      <a:pt x="8" y="9"/>
                    </a:cubicBezTo>
                    <a:cubicBezTo>
                      <a:pt x="5" y="15"/>
                      <a:pt x="0" y="22"/>
                      <a:pt x="2" y="29"/>
                    </a:cubicBezTo>
                    <a:cubicBezTo>
                      <a:pt x="3" y="33"/>
                      <a:pt x="9" y="37"/>
                      <a:pt x="13" y="34"/>
                    </a:cubicBezTo>
                    <a:cubicBezTo>
                      <a:pt x="19" y="29"/>
                      <a:pt x="25" y="31"/>
                      <a:pt x="32" y="30"/>
                    </a:cubicBezTo>
                    <a:cubicBezTo>
                      <a:pt x="35" y="29"/>
                      <a:pt x="36" y="27"/>
                      <a:pt x="37" y="25"/>
                    </a:cubicBezTo>
                    <a:close/>
                  </a:path>
                </a:pathLst>
              </a:custGeom>
              <a:solidFill>
                <a:srgbClr val="F4F6B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4055" name="Freeform 789"/>
              <p:cNvSpPr>
                <a:spLocks noChangeArrowheads="1"/>
              </p:cNvSpPr>
              <p:nvPr/>
            </p:nvSpPr>
            <p:spPr bwMode="auto">
              <a:xfrm>
                <a:off x="1140" y="3677"/>
                <a:ext cx="43" cy="84"/>
              </a:xfrm>
              <a:custGeom>
                <a:avLst/>
                <a:gdLst>
                  <a:gd name="T0" fmla="*/ 39240 w 32"/>
                  <a:gd name="T1" fmla="*/ 255300 h 49"/>
                  <a:gd name="T2" fmla="*/ 39240 w 32"/>
                  <a:gd name="T3" fmla="*/ 47035 h 49"/>
                  <a:gd name="T4" fmla="*/ 11079 w 32"/>
                  <a:gd name="T5" fmla="*/ 0 h 49"/>
                  <a:gd name="T6" fmla="*/ 1603 w 32"/>
                  <a:gd name="T7" fmla="*/ 49874 h 49"/>
                  <a:gd name="T8" fmla="*/ 2654 w 32"/>
                  <a:gd name="T9" fmla="*/ 225245 h 49"/>
                  <a:gd name="T10" fmla="*/ 24933 w 32"/>
                  <a:gd name="T11" fmla="*/ 314244 h 49"/>
                  <a:gd name="T12" fmla="*/ 39240 w 32"/>
                  <a:gd name="T13" fmla="*/ 255300 h 49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32" h="49">
                    <a:moveTo>
                      <a:pt x="26" y="40"/>
                    </a:moveTo>
                    <a:cubicBezTo>
                      <a:pt x="26" y="28"/>
                      <a:pt x="32" y="18"/>
                      <a:pt x="26" y="7"/>
                    </a:cubicBezTo>
                    <a:cubicBezTo>
                      <a:pt x="23" y="1"/>
                      <a:pt x="14" y="1"/>
                      <a:pt x="7" y="0"/>
                    </a:cubicBezTo>
                    <a:cubicBezTo>
                      <a:pt x="1" y="0"/>
                      <a:pt x="1" y="6"/>
                      <a:pt x="1" y="8"/>
                    </a:cubicBezTo>
                    <a:cubicBezTo>
                      <a:pt x="0" y="17"/>
                      <a:pt x="5" y="26"/>
                      <a:pt x="2" y="35"/>
                    </a:cubicBezTo>
                    <a:cubicBezTo>
                      <a:pt x="0" y="43"/>
                      <a:pt x="8" y="48"/>
                      <a:pt x="16" y="49"/>
                    </a:cubicBezTo>
                    <a:cubicBezTo>
                      <a:pt x="21" y="49"/>
                      <a:pt x="26" y="43"/>
                      <a:pt x="26" y="40"/>
                    </a:cubicBezTo>
                    <a:close/>
                  </a:path>
                </a:pathLst>
              </a:custGeom>
              <a:solidFill>
                <a:srgbClr val="EDF187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4056" name="Freeform 791"/>
              <p:cNvSpPr>
                <a:spLocks noChangeArrowheads="1"/>
              </p:cNvSpPr>
              <p:nvPr/>
            </p:nvSpPr>
            <p:spPr bwMode="auto">
              <a:xfrm>
                <a:off x="1085" y="3705"/>
                <a:ext cx="47" cy="55"/>
              </a:xfrm>
              <a:custGeom>
                <a:avLst/>
                <a:gdLst>
                  <a:gd name="T0" fmla="*/ 38273 w 35"/>
                  <a:gd name="T1" fmla="*/ 171849 h 32"/>
                  <a:gd name="T2" fmla="*/ 36344 w 35"/>
                  <a:gd name="T3" fmla="*/ 60117 h 32"/>
                  <a:gd name="T4" fmla="*/ 17520 w 35"/>
                  <a:gd name="T5" fmla="*/ 7016 h 32"/>
                  <a:gd name="T6" fmla="*/ 16059 w 35"/>
                  <a:gd name="T7" fmla="*/ 184142 h 32"/>
                  <a:gd name="T8" fmla="*/ 37749 w 35"/>
                  <a:gd name="T9" fmla="*/ 184142 h 32"/>
                  <a:gd name="T10" fmla="*/ 38273 w 35"/>
                  <a:gd name="T11" fmla="*/ 151711 h 32"/>
                  <a:gd name="T12" fmla="*/ 38273 w 35"/>
                  <a:gd name="T13" fmla="*/ 171849 h 3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35" h="32">
                    <a:moveTo>
                      <a:pt x="31" y="26"/>
                    </a:moveTo>
                    <a:cubicBezTo>
                      <a:pt x="32" y="20"/>
                      <a:pt x="35" y="12"/>
                      <a:pt x="29" y="9"/>
                    </a:cubicBezTo>
                    <a:cubicBezTo>
                      <a:pt x="23" y="6"/>
                      <a:pt x="18" y="0"/>
                      <a:pt x="14" y="1"/>
                    </a:cubicBezTo>
                    <a:cubicBezTo>
                      <a:pt x="0" y="4"/>
                      <a:pt x="6" y="21"/>
                      <a:pt x="13" y="28"/>
                    </a:cubicBezTo>
                    <a:cubicBezTo>
                      <a:pt x="17" y="32"/>
                      <a:pt x="25" y="29"/>
                      <a:pt x="30" y="28"/>
                    </a:cubicBezTo>
                    <a:cubicBezTo>
                      <a:pt x="33" y="28"/>
                      <a:pt x="34" y="24"/>
                      <a:pt x="31" y="23"/>
                    </a:cubicBezTo>
                    <a:lnTo>
                      <a:pt x="31" y="26"/>
                    </a:lnTo>
                    <a:close/>
                  </a:path>
                </a:pathLst>
              </a:custGeom>
              <a:solidFill>
                <a:srgbClr val="EDF187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4057" name="Freeform 793"/>
              <p:cNvSpPr>
                <a:spLocks noChangeArrowheads="1"/>
              </p:cNvSpPr>
              <p:nvPr/>
            </p:nvSpPr>
            <p:spPr bwMode="auto">
              <a:xfrm>
                <a:off x="939" y="3712"/>
                <a:ext cx="47" cy="53"/>
              </a:xfrm>
              <a:custGeom>
                <a:avLst/>
                <a:gdLst>
                  <a:gd name="T0" fmla="*/ 42602 w 35"/>
                  <a:gd name="T1" fmla="*/ 95120 h 31"/>
                  <a:gd name="T2" fmla="*/ 22317 w 35"/>
                  <a:gd name="T3" fmla="*/ 10561 h 31"/>
                  <a:gd name="T4" fmla="*/ 16059 w 35"/>
                  <a:gd name="T5" fmla="*/ 10561 h 31"/>
                  <a:gd name="T6" fmla="*/ 1403 w 35"/>
                  <a:gd name="T7" fmla="*/ 118908 h 31"/>
                  <a:gd name="T8" fmla="*/ 21789 w 35"/>
                  <a:gd name="T9" fmla="*/ 158012 h 31"/>
                  <a:gd name="T10" fmla="*/ 42602 w 35"/>
                  <a:gd name="T11" fmla="*/ 118908 h 31"/>
                  <a:gd name="T12" fmla="*/ 42602 w 35"/>
                  <a:gd name="T13" fmla="*/ 89599 h 31"/>
                  <a:gd name="T14" fmla="*/ 42602 w 35"/>
                  <a:gd name="T15" fmla="*/ 95120 h 31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35" h="31">
                    <a:moveTo>
                      <a:pt x="34" y="16"/>
                    </a:moveTo>
                    <a:cubicBezTo>
                      <a:pt x="30" y="11"/>
                      <a:pt x="20" y="10"/>
                      <a:pt x="18" y="2"/>
                    </a:cubicBezTo>
                    <a:cubicBezTo>
                      <a:pt x="16" y="3"/>
                      <a:pt x="15" y="0"/>
                      <a:pt x="13" y="2"/>
                    </a:cubicBezTo>
                    <a:cubicBezTo>
                      <a:pt x="7" y="8"/>
                      <a:pt x="1" y="14"/>
                      <a:pt x="1" y="20"/>
                    </a:cubicBezTo>
                    <a:cubicBezTo>
                      <a:pt x="0" y="26"/>
                      <a:pt x="11" y="31"/>
                      <a:pt x="17" y="27"/>
                    </a:cubicBezTo>
                    <a:cubicBezTo>
                      <a:pt x="22" y="24"/>
                      <a:pt x="29" y="24"/>
                      <a:pt x="34" y="20"/>
                    </a:cubicBezTo>
                    <a:cubicBezTo>
                      <a:pt x="35" y="19"/>
                      <a:pt x="34" y="17"/>
                      <a:pt x="34" y="15"/>
                    </a:cubicBezTo>
                    <a:cubicBezTo>
                      <a:pt x="31" y="14"/>
                      <a:pt x="34" y="16"/>
                      <a:pt x="34" y="16"/>
                    </a:cubicBezTo>
                    <a:close/>
                  </a:path>
                </a:pathLst>
              </a:custGeom>
              <a:solidFill>
                <a:srgbClr val="EDF187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4058" name="Freeform 794"/>
              <p:cNvSpPr>
                <a:spLocks noChangeArrowheads="1"/>
              </p:cNvSpPr>
              <p:nvPr/>
            </p:nvSpPr>
            <p:spPr bwMode="auto">
              <a:xfrm>
                <a:off x="939" y="3712"/>
                <a:ext cx="48" cy="49"/>
              </a:xfrm>
              <a:custGeom>
                <a:avLst/>
                <a:gdLst>
                  <a:gd name="T0" fmla="*/ 34416 w 36"/>
                  <a:gd name="T1" fmla="*/ 72304 h 29"/>
                  <a:gd name="T2" fmla="*/ 44097 w 36"/>
                  <a:gd name="T3" fmla="*/ 93433 h 29"/>
                  <a:gd name="T4" fmla="*/ 34416 w 36"/>
                  <a:gd name="T5" fmla="*/ 72304 h 29"/>
                  <a:gd name="T6" fmla="*/ 24548 w 36"/>
                  <a:gd name="T7" fmla="*/ 10449 h 29"/>
                  <a:gd name="T8" fmla="*/ 34416 w 36"/>
                  <a:gd name="T9" fmla="*/ 72304 h 29"/>
                  <a:gd name="T10" fmla="*/ 24548 w 36"/>
                  <a:gd name="T11" fmla="*/ 6309 h 29"/>
                  <a:gd name="T12" fmla="*/ 23391 w 36"/>
                  <a:gd name="T13" fmla="*/ 10449 h 29"/>
                  <a:gd name="T14" fmla="*/ 19585 w 36"/>
                  <a:gd name="T15" fmla="*/ 10449 h 29"/>
                  <a:gd name="T16" fmla="*/ 23391 w 36"/>
                  <a:gd name="T17" fmla="*/ 10449 h 29"/>
                  <a:gd name="T18" fmla="*/ 20480 w 36"/>
                  <a:gd name="T19" fmla="*/ 6309 h 29"/>
                  <a:gd name="T20" fmla="*/ 20480 w 36"/>
                  <a:gd name="T21" fmla="*/ 10449 h 29"/>
                  <a:gd name="T22" fmla="*/ 19585 w 36"/>
                  <a:gd name="T23" fmla="*/ 10449 h 29"/>
                  <a:gd name="T24" fmla="*/ 15873 w 36"/>
                  <a:gd name="T25" fmla="*/ 10449 h 29"/>
                  <a:gd name="T26" fmla="*/ 19585 w 36"/>
                  <a:gd name="T27" fmla="*/ 10449 h 29"/>
                  <a:gd name="T28" fmla="*/ 16420 w 36"/>
                  <a:gd name="T29" fmla="*/ 10449 h 29"/>
                  <a:gd name="T30" fmla="*/ 16420 w 36"/>
                  <a:gd name="T31" fmla="*/ 10449 h 29"/>
                  <a:gd name="T32" fmla="*/ 12495 w 36"/>
                  <a:gd name="T33" fmla="*/ 17290 h 29"/>
                  <a:gd name="T34" fmla="*/ 16420 w 36"/>
                  <a:gd name="T35" fmla="*/ 10449 h 29"/>
                  <a:gd name="T36" fmla="*/ 1387 w 36"/>
                  <a:gd name="T37" fmla="*/ 119677 h 29"/>
                  <a:gd name="T38" fmla="*/ 12495 w 36"/>
                  <a:gd name="T39" fmla="*/ 17290 h 29"/>
                  <a:gd name="T40" fmla="*/ 1387 w 36"/>
                  <a:gd name="T41" fmla="*/ 119677 h 29"/>
                  <a:gd name="T42" fmla="*/ 2276 w 36"/>
                  <a:gd name="T43" fmla="*/ 148271 h 29"/>
                  <a:gd name="T44" fmla="*/ 1387 w 36"/>
                  <a:gd name="T45" fmla="*/ 119677 h 29"/>
                  <a:gd name="T46" fmla="*/ 8711 w 36"/>
                  <a:gd name="T47" fmla="*/ 159770 h 29"/>
                  <a:gd name="T48" fmla="*/ 2276 w 36"/>
                  <a:gd name="T49" fmla="*/ 148271 h 29"/>
                  <a:gd name="T50" fmla="*/ 7623 w 36"/>
                  <a:gd name="T51" fmla="*/ 165541 h 29"/>
                  <a:gd name="T52" fmla="*/ 7623 w 36"/>
                  <a:gd name="T53" fmla="*/ 159770 h 29"/>
                  <a:gd name="T54" fmla="*/ 8711 w 36"/>
                  <a:gd name="T55" fmla="*/ 159770 h 29"/>
                  <a:gd name="T56" fmla="*/ 14272 w 36"/>
                  <a:gd name="T57" fmla="*/ 171671 h 29"/>
                  <a:gd name="T58" fmla="*/ 8711 w 36"/>
                  <a:gd name="T59" fmla="*/ 159770 h 29"/>
                  <a:gd name="T60" fmla="*/ 21961 w 36"/>
                  <a:gd name="T61" fmla="*/ 159770 h 29"/>
                  <a:gd name="T62" fmla="*/ 14272 w 36"/>
                  <a:gd name="T63" fmla="*/ 171671 h 29"/>
                  <a:gd name="T64" fmla="*/ 21961 w 36"/>
                  <a:gd name="T65" fmla="*/ 159770 h 29"/>
                  <a:gd name="T66" fmla="*/ 32097 w 36"/>
                  <a:gd name="T67" fmla="*/ 148271 h 29"/>
                  <a:gd name="T68" fmla="*/ 21961 w 36"/>
                  <a:gd name="T69" fmla="*/ 159770 h 29"/>
                  <a:gd name="T70" fmla="*/ 44097 w 36"/>
                  <a:gd name="T71" fmla="*/ 110164 h 29"/>
                  <a:gd name="T72" fmla="*/ 32097 w 36"/>
                  <a:gd name="T73" fmla="*/ 148271 h 29"/>
                  <a:gd name="T74" fmla="*/ 44097 w 36"/>
                  <a:gd name="T75" fmla="*/ 110164 h 29"/>
                  <a:gd name="T76" fmla="*/ 44097 w 36"/>
                  <a:gd name="T77" fmla="*/ 119677 h 29"/>
                  <a:gd name="T78" fmla="*/ 44097 w 36"/>
                  <a:gd name="T79" fmla="*/ 110164 h 29"/>
                  <a:gd name="T80" fmla="*/ 44411 w 36"/>
                  <a:gd name="T81" fmla="*/ 93433 h 29"/>
                  <a:gd name="T82" fmla="*/ 44097 w 36"/>
                  <a:gd name="T83" fmla="*/ 110164 h 29"/>
                  <a:gd name="T84" fmla="*/ 42631 w 36"/>
                  <a:gd name="T85" fmla="*/ 93433 h 29"/>
                  <a:gd name="T86" fmla="*/ 44411 w 36"/>
                  <a:gd name="T87" fmla="*/ 93433 h 29"/>
                  <a:gd name="T88" fmla="*/ 44097 w 36"/>
                  <a:gd name="T89" fmla="*/ 89586 h 29"/>
                  <a:gd name="T90" fmla="*/ 44097 w 36"/>
                  <a:gd name="T91" fmla="*/ 89586 h 29"/>
                  <a:gd name="T92" fmla="*/ 42631 w 36"/>
                  <a:gd name="T93" fmla="*/ 93433 h 29"/>
                  <a:gd name="T94" fmla="*/ 40731 w 36"/>
                  <a:gd name="T95" fmla="*/ 89586 h 29"/>
                  <a:gd name="T96" fmla="*/ 42631 w 36"/>
                  <a:gd name="T97" fmla="*/ 93433 h 29"/>
                  <a:gd name="T98" fmla="*/ 44097 w 36"/>
                  <a:gd name="T99" fmla="*/ 89586 h 29"/>
                  <a:gd name="T100" fmla="*/ 40731 w 36"/>
                  <a:gd name="T101" fmla="*/ 89586 h 29"/>
                  <a:gd name="T102" fmla="*/ 44097 w 36"/>
                  <a:gd name="T103" fmla="*/ 89586 h 29"/>
                  <a:gd name="T104" fmla="*/ 42631 w 36"/>
                  <a:gd name="T105" fmla="*/ 93433 h 29"/>
                  <a:gd name="T106" fmla="*/ 44097 w 36"/>
                  <a:gd name="T107" fmla="*/ 89586 h 29"/>
                  <a:gd name="T108" fmla="*/ 44411 w 36"/>
                  <a:gd name="T109" fmla="*/ 110164 h 29"/>
                  <a:gd name="T110" fmla="*/ 44097 w 36"/>
                  <a:gd name="T111" fmla="*/ 93433 h 29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</a:gdLst>
                <a:ahLst/>
                <a:cxnLst>
                  <a:cxn ang="T112">
                    <a:pos x="T0" y="T1"/>
                  </a:cxn>
                  <a:cxn ang="T113">
                    <a:pos x="T2" y="T3"/>
                  </a:cxn>
                  <a:cxn ang="T114">
                    <a:pos x="T4" y="T5"/>
                  </a:cxn>
                  <a:cxn ang="T115">
                    <a:pos x="T6" y="T7"/>
                  </a:cxn>
                  <a:cxn ang="T116">
                    <a:pos x="T8" y="T9"/>
                  </a:cxn>
                  <a:cxn ang="T117">
                    <a:pos x="T10" y="T11"/>
                  </a:cxn>
                  <a:cxn ang="T118">
                    <a:pos x="T12" y="T13"/>
                  </a:cxn>
                  <a:cxn ang="T119">
                    <a:pos x="T14" y="T15"/>
                  </a:cxn>
                  <a:cxn ang="T120">
                    <a:pos x="T16" y="T17"/>
                  </a:cxn>
                  <a:cxn ang="T121">
                    <a:pos x="T18" y="T19"/>
                  </a:cxn>
                  <a:cxn ang="T122">
                    <a:pos x="T20" y="T21"/>
                  </a:cxn>
                  <a:cxn ang="T123">
                    <a:pos x="T22" y="T23"/>
                  </a:cxn>
                  <a:cxn ang="T124">
                    <a:pos x="T24" y="T25"/>
                  </a:cxn>
                  <a:cxn ang="T125">
                    <a:pos x="T26" y="T27"/>
                  </a:cxn>
                  <a:cxn ang="T126">
                    <a:pos x="T28" y="T29"/>
                  </a:cxn>
                  <a:cxn ang="T127">
                    <a:pos x="T30" y="T31"/>
                  </a:cxn>
                  <a:cxn ang="T128">
                    <a:pos x="T32" y="T33"/>
                  </a:cxn>
                  <a:cxn ang="T129">
                    <a:pos x="T34" y="T35"/>
                  </a:cxn>
                  <a:cxn ang="T130">
                    <a:pos x="T36" y="T37"/>
                  </a:cxn>
                  <a:cxn ang="T131">
                    <a:pos x="T38" y="T39"/>
                  </a:cxn>
                  <a:cxn ang="T132">
                    <a:pos x="T40" y="T41"/>
                  </a:cxn>
                  <a:cxn ang="T133">
                    <a:pos x="T42" y="T43"/>
                  </a:cxn>
                  <a:cxn ang="T134">
                    <a:pos x="T44" y="T45"/>
                  </a:cxn>
                  <a:cxn ang="T135">
                    <a:pos x="T46" y="T47"/>
                  </a:cxn>
                  <a:cxn ang="T136">
                    <a:pos x="T48" y="T49"/>
                  </a:cxn>
                  <a:cxn ang="T137">
                    <a:pos x="T50" y="T51"/>
                  </a:cxn>
                  <a:cxn ang="T138">
                    <a:pos x="T52" y="T53"/>
                  </a:cxn>
                  <a:cxn ang="T139">
                    <a:pos x="T54" y="T55"/>
                  </a:cxn>
                  <a:cxn ang="T140">
                    <a:pos x="T56" y="T57"/>
                  </a:cxn>
                  <a:cxn ang="T141">
                    <a:pos x="T58" y="T59"/>
                  </a:cxn>
                  <a:cxn ang="T142">
                    <a:pos x="T60" y="T61"/>
                  </a:cxn>
                  <a:cxn ang="T143">
                    <a:pos x="T62" y="T63"/>
                  </a:cxn>
                  <a:cxn ang="T144">
                    <a:pos x="T64" y="T65"/>
                  </a:cxn>
                  <a:cxn ang="T145">
                    <a:pos x="T66" y="T67"/>
                  </a:cxn>
                  <a:cxn ang="T146">
                    <a:pos x="T68" y="T69"/>
                  </a:cxn>
                  <a:cxn ang="T147">
                    <a:pos x="T70" y="T71"/>
                  </a:cxn>
                  <a:cxn ang="T148">
                    <a:pos x="T72" y="T73"/>
                  </a:cxn>
                  <a:cxn ang="T149">
                    <a:pos x="T74" y="T75"/>
                  </a:cxn>
                  <a:cxn ang="T150">
                    <a:pos x="T76" y="T77"/>
                  </a:cxn>
                  <a:cxn ang="T151">
                    <a:pos x="T78" y="T79"/>
                  </a:cxn>
                  <a:cxn ang="T152">
                    <a:pos x="T80" y="T81"/>
                  </a:cxn>
                  <a:cxn ang="T153">
                    <a:pos x="T82" y="T83"/>
                  </a:cxn>
                  <a:cxn ang="T154">
                    <a:pos x="T84" y="T85"/>
                  </a:cxn>
                  <a:cxn ang="T155">
                    <a:pos x="T86" y="T87"/>
                  </a:cxn>
                  <a:cxn ang="T156">
                    <a:pos x="T88" y="T89"/>
                  </a:cxn>
                  <a:cxn ang="T157">
                    <a:pos x="T90" y="T91"/>
                  </a:cxn>
                  <a:cxn ang="T158">
                    <a:pos x="T92" y="T93"/>
                  </a:cxn>
                  <a:cxn ang="T159">
                    <a:pos x="T94" y="T95"/>
                  </a:cxn>
                  <a:cxn ang="T160">
                    <a:pos x="T96" y="T97"/>
                  </a:cxn>
                  <a:cxn ang="T161">
                    <a:pos x="T98" y="T99"/>
                  </a:cxn>
                  <a:cxn ang="T162">
                    <a:pos x="T100" y="T101"/>
                  </a:cxn>
                  <a:cxn ang="T163">
                    <a:pos x="T102" y="T103"/>
                  </a:cxn>
                  <a:cxn ang="T164">
                    <a:pos x="T104" y="T105"/>
                  </a:cxn>
                  <a:cxn ang="T165">
                    <a:pos x="T106" y="T107"/>
                  </a:cxn>
                  <a:cxn ang="T166">
                    <a:pos x="T108" y="T109"/>
                  </a:cxn>
                  <a:cxn ang="T167">
                    <a:pos x="T110" y="T111"/>
                  </a:cxn>
                </a:cxnLst>
                <a:rect l="0" t="0" r="r" b="b"/>
                <a:pathLst>
                  <a:path w="36" h="29">
                    <a:moveTo>
                      <a:pt x="33" y="17"/>
                    </a:moveTo>
                    <a:cubicBezTo>
                      <a:pt x="32" y="15"/>
                      <a:pt x="29" y="13"/>
                      <a:pt x="27" y="12"/>
                    </a:cubicBezTo>
                    <a:lnTo>
                      <a:pt x="27" y="11"/>
                    </a:lnTo>
                    <a:cubicBezTo>
                      <a:pt x="30" y="12"/>
                      <a:pt x="33" y="14"/>
                      <a:pt x="34" y="16"/>
                    </a:cubicBezTo>
                    <a:lnTo>
                      <a:pt x="33" y="17"/>
                    </a:lnTo>
                    <a:close/>
                    <a:moveTo>
                      <a:pt x="27" y="12"/>
                    </a:moveTo>
                    <a:cubicBezTo>
                      <a:pt x="23" y="9"/>
                      <a:pt x="19" y="7"/>
                      <a:pt x="17" y="2"/>
                    </a:cubicBezTo>
                    <a:lnTo>
                      <a:pt x="19" y="2"/>
                    </a:lnTo>
                    <a:cubicBezTo>
                      <a:pt x="20" y="6"/>
                      <a:pt x="24" y="8"/>
                      <a:pt x="27" y="11"/>
                    </a:cubicBezTo>
                    <a:lnTo>
                      <a:pt x="27" y="12"/>
                    </a:lnTo>
                    <a:close/>
                    <a:moveTo>
                      <a:pt x="18" y="2"/>
                    </a:moveTo>
                    <a:lnTo>
                      <a:pt x="19" y="1"/>
                    </a:lnTo>
                    <a:lnTo>
                      <a:pt x="19" y="2"/>
                    </a:lnTo>
                    <a:lnTo>
                      <a:pt x="18" y="2"/>
                    </a:lnTo>
                    <a:close/>
                    <a:moveTo>
                      <a:pt x="19" y="3"/>
                    </a:moveTo>
                    <a:cubicBezTo>
                      <a:pt x="17" y="3"/>
                      <a:pt x="16" y="3"/>
                      <a:pt x="15" y="2"/>
                    </a:cubicBezTo>
                    <a:lnTo>
                      <a:pt x="16" y="1"/>
                    </a:lnTo>
                    <a:cubicBezTo>
                      <a:pt x="17" y="2"/>
                      <a:pt x="17" y="2"/>
                      <a:pt x="18" y="2"/>
                    </a:cubicBezTo>
                    <a:lnTo>
                      <a:pt x="19" y="3"/>
                    </a:lnTo>
                    <a:close/>
                    <a:moveTo>
                      <a:pt x="16" y="1"/>
                    </a:moveTo>
                    <a:lnTo>
                      <a:pt x="16" y="1"/>
                    </a:lnTo>
                    <a:lnTo>
                      <a:pt x="16" y="2"/>
                    </a:lnTo>
                    <a:lnTo>
                      <a:pt x="16" y="1"/>
                    </a:lnTo>
                    <a:close/>
                    <a:moveTo>
                      <a:pt x="15" y="2"/>
                    </a:moveTo>
                    <a:cubicBezTo>
                      <a:pt x="15" y="2"/>
                      <a:pt x="14" y="2"/>
                      <a:pt x="13" y="2"/>
                    </a:cubicBezTo>
                    <a:lnTo>
                      <a:pt x="12" y="2"/>
                    </a:lnTo>
                    <a:cubicBezTo>
                      <a:pt x="13" y="0"/>
                      <a:pt x="15" y="1"/>
                      <a:pt x="16" y="1"/>
                    </a:cubicBezTo>
                    <a:lnTo>
                      <a:pt x="15" y="2"/>
                    </a:lnTo>
                    <a:close/>
                    <a:moveTo>
                      <a:pt x="13" y="2"/>
                    </a:moveTo>
                    <a:lnTo>
                      <a:pt x="13" y="2"/>
                    </a:lnTo>
                    <a:close/>
                    <a:moveTo>
                      <a:pt x="13" y="2"/>
                    </a:moveTo>
                    <a:cubicBezTo>
                      <a:pt x="13" y="3"/>
                      <a:pt x="12" y="4"/>
                      <a:pt x="12" y="4"/>
                    </a:cubicBezTo>
                    <a:lnTo>
                      <a:pt x="10" y="3"/>
                    </a:lnTo>
                    <a:cubicBezTo>
                      <a:pt x="11" y="3"/>
                      <a:pt x="11" y="2"/>
                      <a:pt x="12" y="2"/>
                    </a:cubicBezTo>
                    <a:lnTo>
                      <a:pt x="13" y="2"/>
                    </a:lnTo>
                    <a:close/>
                    <a:moveTo>
                      <a:pt x="12" y="4"/>
                    </a:moveTo>
                    <a:cubicBezTo>
                      <a:pt x="7" y="9"/>
                      <a:pt x="2" y="15"/>
                      <a:pt x="1" y="20"/>
                    </a:cubicBezTo>
                    <a:lnTo>
                      <a:pt x="0" y="20"/>
                    </a:lnTo>
                    <a:cubicBezTo>
                      <a:pt x="1" y="14"/>
                      <a:pt x="6" y="9"/>
                      <a:pt x="10" y="3"/>
                    </a:cubicBezTo>
                    <a:lnTo>
                      <a:pt x="12" y="4"/>
                    </a:lnTo>
                    <a:close/>
                    <a:moveTo>
                      <a:pt x="1" y="20"/>
                    </a:moveTo>
                    <a:cubicBezTo>
                      <a:pt x="1" y="22"/>
                      <a:pt x="2" y="23"/>
                      <a:pt x="3" y="24"/>
                    </a:cubicBezTo>
                    <a:lnTo>
                      <a:pt x="2" y="25"/>
                    </a:lnTo>
                    <a:cubicBezTo>
                      <a:pt x="0" y="23"/>
                      <a:pt x="0" y="22"/>
                      <a:pt x="0" y="20"/>
                    </a:cubicBezTo>
                    <a:lnTo>
                      <a:pt x="1" y="20"/>
                    </a:lnTo>
                    <a:close/>
                    <a:moveTo>
                      <a:pt x="3" y="24"/>
                    </a:moveTo>
                    <a:cubicBezTo>
                      <a:pt x="4" y="25"/>
                      <a:pt x="5" y="26"/>
                      <a:pt x="7" y="27"/>
                    </a:cubicBezTo>
                    <a:lnTo>
                      <a:pt x="6" y="28"/>
                    </a:lnTo>
                    <a:cubicBezTo>
                      <a:pt x="4" y="27"/>
                      <a:pt x="3" y="26"/>
                      <a:pt x="2" y="25"/>
                    </a:cubicBezTo>
                    <a:lnTo>
                      <a:pt x="3" y="24"/>
                    </a:lnTo>
                    <a:close/>
                    <a:moveTo>
                      <a:pt x="6" y="28"/>
                    </a:moveTo>
                    <a:lnTo>
                      <a:pt x="6" y="28"/>
                    </a:lnTo>
                    <a:lnTo>
                      <a:pt x="6" y="27"/>
                    </a:lnTo>
                    <a:lnTo>
                      <a:pt x="6" y="28"/>
                    </a:lnTo>
                    <a:close/>
                    <a:moveTo>
                      <a:pt x="7" y="27"/>
                    </a:moveTo>
                    <a:cubicBezTo>
                      <a:pt x="8" y="27"/>
                      <a:pt x="10" y="28"/>
                      <a:pt x="11" y="28"/>
                    </a:cubicBezTo>
                    <a:lnTo>
                      <a:pt x="11" y="29"/>
                    </a:lnTo>
                    <a:cubicBezTo>
                      <a:pt x="9" y="29"/>
                      <a:pt x="8" y="29"/>
                      <a:pt x="6" y="28"/>
                    </a:cubicBezTo>
                    <a:lnTo>
                      <a:pt x="7" y="27"/>
                    </a:lnTo>
                    <a:close/>
                    <a:moveTo>
                      <a:pt x="11" y="28"/>
                    </a:moveTo>
                    <a:cubicBezTo>
                      <a:pt x="13" y="28"/>
                      <a:pt x="15" y="28"/>
                      <a:pt x="17" y="27"/>
                    </a:cubicBezTo>
                    <a:lnTo>
                      <a:pt x="18" y="28"/>
                    </a:lnTo>
                    <a:cubicBezTo>
                      <a:pt x="16" y="29"/>
                      <a:pt x="14" y="29"/>
                      <a:pt x="11" y="29"/>
                    </a:cubicBezTo>
                    <a:lnTo>
                      <a:pt x="11" y="28"/>
                    </a:lnTo>
                    <a:close/>
                    <a:moveTo>
                      <a:pt x="17" y="27"/>
                    </a:moveTo>
                    <a:cubicBezTo>
                      <a:pt x="19" y="25"/>
                      <a:pt x="22" y="25"/>
                      <a:pt x="24" y="24"/>
                    </a:cubicBezTo>
                    <a:lnTo>
                      <a:pt x="25" y="25"/>
                    </a:lnTo>
                    <a:cubicBezTo>
                      <a:pt x="22" y="26"/>
                      <a:pt x="20" y="27"/>
                      <a:pt x="18" y="28"/>
                    </a:cubicBezTo>
                    <a:lnTo>
                      <a:pt x="17" y="27"/>
                    </a:lnTo>
                    <a:close/>
                    <a:moveTo>
                      <a:pt x="24" y="24"/>
                    </a:moveTo>
                    <a:cubicBezTo>
                      <a:pt x="27" y="23"/>
                      <a:pt x="31" y="21"/>
                      <a:pt x="34" y="19"/>
                    </a:cubicBezTo>
                    <a:lnTo>
                      <a:pt x="35" y="20"/>
                    </a:lnTo>
                    <a:cubicBezTo>
                      <a:pt x="32" y="22"/>
                      <a:pt x="28" y="24"/>
                      <a:pt x="25" y="25"/>
                    </a:cubicBezTo>
                    <a:lnTo>
                      <a:pt x="24" y="24"/>
                    </a:lnTo>
                    <a:close/>
                    <a:moveTo>
                      <a:pt x="34" y="19"/>
                    </a:moveTo>
                    <a:lnTo>
                      <a:pt x="34" y="19"/>
                    </a:lnTo>
                    <a:lnTo>
                      <a:pt x="34" y="20"/>
                    </a:lnTo>
                    <a:lnTo>
                      <a:pt x="34" y="19"/>
                    </a:lnTo>
                    <a:close/>
                    <a:moveTo>
                      <a:pt x="34" y="19"/>
                    </a:moveTo>
                    <a:cubicBezTo>
                      <a:pt x="34" y="19"/>
                      <a:pt x="34" y="18"/>
                      <a:pt x="33" y="17"/>
                    </a:cubicBezTo>
                    <a:lnTo>
                      <a:pt x="35" y="16"/>
                    </a:lnTo>
                    <a:cubicBezTo>
                      <a:pt x="35" y="18"/>
                      <a:pt x="36" y="19"/>
                      <a:pt x="35" y="20"/>
                    </a:cubicBezTo>
                    <a:lnTo>
                      <a:pt x="34" y="19"/>
                    </a:lnTo>
                    <a:close/>
                    <a:moveTo>
                      <a:pt x="33" y="17"/>
                    </a:moveTo>
                    <a:cubicBezTo>
                      <a:pt x="33" y="16"/>
                      <a:pt x="33" y="16"/>
                      <a:pt x="33" y="16"/>
                    </a:cubicBezTo>
                    <a:lnTo>
                      <a:pt x="34" y="15"/>
                    </a:lnTo>
                    <a:cubicBezTo>
                      <a:pt x="34" y="16"/>
                      <a:pt x="35" y="16"/>
                      <a:pt x="35" y="16"/>
                    </a:cubicBezTo>
                    <a:lnTo>
                      <a:pt x="33" y="17"/>
                    </a:lnTo>
                    <a:close/>
                    <a:moveTo>
                      <a:pt x="34" y="15"/>
                    </a:moveTo>
                    <a:lnTo>
                      <a:pt x="34" y="15"/>
                    </a:lnTo>
                    <a:close/>
                    <a:moveTo>
                      <a:pt x="33" y="16"/>
                    </a:moveTo>
                    <a:cubicBezTo>
                      <a:pt x="33" y="16"/>
                      <a:pt x="34" y="15"/>
                      <a:pt x="33" y="15"/>
                    </a:cubicBezTo>
                    <a:lnTo>
                      <a:pt x="32" y="15"/>
                    </a:lnTo>
                    <a:cubicBezTo>
                      <a:pt x="32" y="14"/>
                      <a:pt x="33" y="14"/>
                      <a:pt x="34" y="15"/>
                    </a:cubicBezTo>
                    <a:lnTo>
                      <a:pt x="33" y="16"/>
                    </a:lnTo>
                    <a:close/>
                    <a:moveTo>
                      <a:pt x="33" y="15"/>
                    </a:moveTo>
                    <a:cubicBezTo>
                      <a:pt x="33" y="16"/>
                      <a:pt x="34" y="15"/>
                      <a:pt x="34" y="15"/>
                    </a:cubicBezTo>
                    <a:lnTo>
                      <a:pt x="33" y="16"/>
                    </a:lnTo>
                    <a:cubicBezTo>
                      <a:pt x="32" y="16"/>
                      <a:pt x="32" y="15"/>
                      <a:pt x="32" y="15"/>
                    </a:cubicBezTo>
                    <a:lnTo>
                      <a:pt x="33" y="15"/>
                    </a:lnTo>
                    <a:close/>
                    <a:moveTo>
                      <a:pt x="34" y="15"/>
                    </a:moveTo>
                    <a:cubicBezTo>
                      <a:pt x="34" y="16"/>
                      <a:pt x="34" y="16"/>
                      <a:pt x="35" y="16"/>
                    </a:cubicBezTo>
                    <a:lnTo>
                      <a:pt x="33" y="16"/>
                    </a:lnTo>
                    <a:cubicBezTo>
                      <a:pt x="33" y="16"/>
                      <a:pt x="33" y="16"/>
                      <a:pt x="33" y="16"/>
                    </a:cubicBezTo>
                    <a:lnTo>
                      <a:pt x="34" y="15"/>
                    </a:lnTo>
                    <a:close/>
                    <a:moveTo>
                      <a:pt x="35" y="16"/>
                    </a:moveTo>
                    <a:lnTo>
                      <a:pt x="35" y="19"/>
                    </a:lnTo>
                    <a:lnTo>
                      <a:pt x="33" y="17"/>
                    </a:lnTo>
                    <a:lnTo>
                      <a:pt x="34" y="16"/>
                    </a:lnTo>
                    <a:lnTo>
                      <a:pt x="35" y="16"/>
                    </a:lnTo>
                    <a:close/>
                  </a:path>
                </a:pathLst>
              </a:custGeom>
              <a:solidFill>
                <a:srgbClr val="94939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4059" name="Freeform 795"/>
              <p:cNvSpPr>
                <a:spLocks noChangeArrowheads="1"/>
              </p:cNvSpPr>
              <p:nvPr/>
            </p:nvSpPr>
            <p:spPr bwMode="auto">
              <a:xfrm>
                <a:off x="908" y="3779"/>
                <a:ext cx="30" cy="55"/>
              </a:xfrm>
              <a:custGeom>
                <a:avLst/>
                <a:gdLst>
                  <a:gd name="T0" fmla="*/ 34538 w 22"/>
                  <a:gd name="T1" fmla="*/ 122409 h 32"/>
                  <a:gd name="T2" fmla="*/ 40951 w 22"/>
                  <a:gd name="T3" fmla="*/ 29296 h 32"/>
                  <a:gd name="T4" fmla="*/ 17280 w 22"/>
                  <a:gd name="T5" fmla="*/ 19259 h 32"/>
                  <a:gd name="T6" fmla="*/ 22249 w 22"/>
                  <a:gd name="T7" fmla="*/ 202728 h 32"/>
                  <a:gd name="T8" fmla="*/ 34538 w 22"/>
                  <a:gd name="T9" fmla="*/ 184142 h 32"/>
                  <a:gd name="T10" fmla="*/ 34538 w 22"/>
                  <a:gd name="T11" fmla="*/ 122409 h 3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2" h="32">
                    <a:moveTo>
                      <a:pt x="18" y="19"/>
                    </a:moveTo>
                    <a:cubicBezTo>
                      <a:pt x="17" y="14"/>
                      <a:pt x="22" y="8"/>
                      <a:pt x="21" y="4"/>
                    </a:cubicBezTo>
                    <a:cubicBezTo>
                      <a:pt x="21" y="0"/>
                      <a:pt x="12" y="0"/>
                      <a:pt x="9" y="3"/>
                    </a:cubicBezTo>
                    <a:cubicBezTo>
                      <a:pt x="0" y="10"/>
                      <a:pt x="0" y="24"/>
                      <a:pt x="11" y="31"/>
                    </a:cubicBezTo>
                    <a:cubicBezTo>
                      <a:pt x="12" y="32"/>
                      <a:pt x="16" y="30"/>
                      <a:pt x="18" y="28"/>
                    </a:cubicBezTo>
                    <a:cubicBezTo>
                      <a:pt x="19" y="25"/>
                      <a:pt x="19" y="22"/>
                      <a:pt x="18" y="19"/>
                    </a:cubicBezTo>
                    <a:close/>
                  </a:path>
                </a:pathLst>
              </a:custGeom>
              <a:solidFill>
                <a:srgbClr val="EDF187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4060" name="Freeform 797"/>
              <p:cNvSpPr>
                <a:spLocks noChangeArrowheads="1"/>
              </p:cNvSpPr>
              <p:nvPr/>
            </p:nvSpPr>
            <p:spPr bwMode="auto">
              <a:xfrm>
                <a:off x="974" y="3726"/>
                <a:ext cx="71" cy="70"/>
              </a:xfrm>
              <a:custGeom>
                <a:avLst/>
                <a:gdLst>
                  <a:gd name="T0" fmla="*/ 77226 w 52"/>
                  <a:gd name="T1" fmla="*/ 124581 h 41"/>
                  <a:gd name="T2" fmla="*/ 50349 w 52"/>
                  <a:gd name="T3" fmla="*/ 0 h 41"/>
                  <a:gd name="T4" fmla="*/ 42547 w 52"/>
                  <a:gd name="T5" fmla="*/ 11301 h 41"/>
                  <a:gd name="T6" fmla="*/ 2904 w 52"/>
                  <a:gd name="T7" fmla="*/ 128899 h 41"/>
                  <a:gd name="T8" fmla="*/ 0 w 52"/>
                  <a:gd name="T9" fmla="*/ 167600 h 41"/>
                  <a:gd name="T10" fmla="*/ 52936 w 52"/>
                  <a:gd name="T11" fmla="*/ 195807 h 41"/>
                  <a:gd name="T12" fmla="*/ 77226 w 52"/>
                  <a:gd name="T13" fmla="*/ 124581 h 4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52" h="41">
                    <a:moveTo>
                      <a:pt x="47" y="19"/>
                    </a:moveTo>
                    <a:cubicBezTo>
                      <a:pt x="52" y="10"/>
                      <a:pt x="43" y="1"/>
                      <a:pt x="31" y="0"/>
                    </a:cubicBezTo>
                    <a:cubicBezTo>
                      <a:pt x="30" y="0"/>
                      <a:pt x="27" y="1"/>
                      <a:pt x="26" y="2"/>
                    </a:cubicBezTo>
                    <a:cubicBezTo>
                      <a:pt x="19" y="10"/>
                      <a:pt x="11" y="14"/>
                      <a:pt x="2" y="20"/>
                    </a:cubicBezTo>
                    <a:cubicBezTo>
                      <a:pt x="0" y="22"/>
                      <a:pt x="1" y="24"/>
                      <a:pt x="0" y="26"/>
                    </a:cubicBezTo>
                    <a:cubicBezTo>
                      <a:pt x="10" y="31"/>
                      <a:pt x="25" y="41"/>
                      <a:pt x="32" y="30"/>
                    </a:cubicBezTo>
                    <a:cubicBezTo>
                      <a:pt x="36" y="25"/>
                      <a:pt x="45" y="25"/>
                      <a:pt x="47" y="19"/>
                    </a:cubicBezTo>
                    <a:close/>
                  </a:path>
                </a:pathLst>
              </a:custGeom>
              <a:solidFill>
                <a:srgbClr val="EDF187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4061" name="Freeform 798"/>
              <p:cNvSpPr>
                <a:spLocks noChangeArrowheads="1"/>
              </p:cNvSpPr>
              <p:nvPr/>
            </p:nvSpPr>
            <p:spPr bwMode="auto">
              <a:xfrm>
                <a:off x="972" y="3724"/>
                <a:ext cx="69" cy="70"/>
              </a:xfrm>
              <a:custGeom>
                <a:avLst/>
                <a:gdLst>
                  <a:gd name="T0" fmla="*/ 88614 w 50"/>
                  <a:gd name="T1" fmla="*/ 106238 h 41"/>
                  <a:gd name="T2" fmla="*/ 88614 w 50"/>
                  <a:gd name="T3" fmla="*/ 136042 h 41"/>
                  <a:gd name="T4" fmla="*/ 88614 w 50"/>
                  <a:gd name="T5" fmla="*/ 106238 h 41"/>
                  <a:gd name="T6" fmla="*/ 85121 w 50"/>
                  <a:gd name="T7" fmla="*/ 51513 h 41"/>
                  <a:gd name="T8" fmla="*/ 88614 w 50"/>
                  <a:gd name="T9" fmla="*/ 106238 h 41"/>
                  <a:gd name="T10" fmla="*/ 69380 w 50"/>
                  <a:gd name="T11" fmla="*/ 18729 h 41"/>
                  <a:gd name="T12" fmla="*/ 85121 w 50"/>
                  <a:gd name="T13" fmla="*/ 51513 h 41"/>
                  <a:gd name="T14" fmla="*/ 69380 w 50"/>
                  <a:gd name="T15" fmla="*/ 18729 h 41"/>
                  <a:gd name="T16" fmla="*/ 58073 w 50"/>
                  <a:gd name="T17" fmla="*/ 0 h 41"/>
                  <a:gd name="T18" fmla="*/ 69380 w 50"/>
                  <a:gd name="T19" fmla="*/ 18729 h 41"/>
                  <a:gd name="T20" fmla="*/ 58073 w 50"/>
                  <a:gd name="T21" fmla="*/ 0 h 41"/>
                  <a:gd name="T22" fmla="*/ 58073 w 50"/>
                  <a:gd name="T23" fmla="*/ 0 h 41"/>
                  <a:gd name="T24" fmla="*/ 58073 w 50"/>
                  <a:gd name="T25" fmla="*/ 11301 h 41"/>
                  <a:gd name="T26" fmla="*/ 58073 w 50"/>
                  <a:gd name="T27" fmla="*/ 0 h 41"/>
                  <a:gd name="T28" fmla="*/ 58073 w 50"/>
                  <a:gd name="T29" fmla="*/ 11301 h 41"/>
                  <a:gd name="T30" fmla="*/ 56090 w 50"/>
                  <a:gd name="T31" fmla="*/ 0 h 41"/>
                  <a:gd name="T32" fmla="*/ 58073 w 50"/>
                  <a:gd name="T33" fmla="*/ 11301 h 41"/>
                  <a:gd name="T34" fmla="*/ 56090 w 50"/>
                  <a:gd name="T35" fmla="*/ 11301 h 41"/>
                  <a:gd name="T36" fmla="*/ 56090 w 50"/>
                  <a:gd name="T37" fmla="*/ 0 h 41"/>
                  <a:gd name="T38" fmla="*/ 56090 w 50"/>
                  <a:gd name="T39" fmla="*/ 11301 h 41"/>
                  <a:gd name="T40" fmla="*/ 49890 w 50"/>
                  <a:gd name="T41" fmla="*/ 18729 h 41"/>
                  <a:gd name="T42" fmla="*/ 56090 w 50"/>
                  <a:gd name="T43" fmla="*/ 11301 h 41"/>
                  <a:gd name="T44" fmla="*/ 50127 w 50"/>
                  <a:gd name="T45" fmla="*/ 18729 h 41"/>
                  <a:gd name="T46" fmla="*/ 49890 w 50"/>
                  <a:gd name="T47" fmla="*/ 18729 h 41"/>
                  <a:gd name="T48" fmla="*/ 50127 w 50"/>
                  <a:gd name="T49" fmla="*/ 18729 h 41"/>
                  <a:gd name="T50" fmla="*/ 8820 w 50"/>
                  <a:gd name="T51" fmla="*/ 124581 h 41"/>
                  <a:gd name="T52" fmla="*/ 50127 w 50"/>
                  <a:gd name="T53" fmla="*/ 18729 h 41"/>
                  <a:gd name="T54" fmla="*/ 5309 w 50"/>
                  <a:gd name="T55" fmla="*/ 141718 h 41"/>
                  <a:gd name="T56" fmla="*/ 8820 w 50"/>
                  <a:gd name="T57" fmla="*/ 124581 h 41"/>
                  <a:gd name="T58" fmla="*/ 5309 w 50"/>
                  <a:gd name="T59" fmla="*/ 141718 h 41"/>
                  <a:gd name="T60" fmla="*/ 5309 w 50"/>
                  <a:gd name="T61" fmla="*/ 136042 h 41"/>
                  <a:gd name="T62" fmla="*/ 5309 w 50"/>
                  <a:gd name="T63" fmla="*/ 141718 h 41"/>
                  <a:gd name="T64" fmla="*/ 1928 w 50"/>
                  <a:gd name="T65" fmla="*/ 154772 h 41"/>
                  <a:gd name="T66" fmla="*/ 5309 w 50"/>
                  <a:gd name="T67" fmla="*/ 141718 h 41"/>
                  <a:gd name="T68" fmla="*/ 1928 w 50"/>
                  <a:gd name="T69" fmla="*/ 178968 h 41"/>
                  <a:gd name="T70" fmla="*/ 1928 w 50"/>
                  <a:gd name="T71" fmla="*/ 154772 h 41"/>
                  <a:gd name="T72" fmla="*/ 0 w 50"/>
                  <a:gd name="T73" fmla="*/ 178968 h 41"/>
                  <a:gd name="T74" fmla="*/ 0 w 50"/>
                  <a:gd name="T75" fmla="*/ 176176 h 41"/>
                  <a:gd name="T76" fmla="*/ 0 w 50"/>
                  <a:gd name="T77" fmla="*/ 178968 h 41"/>
                  <a:gd name="T78" fmla="*/ 7939 w 50"/>
                  <a:gd name="T79" fmla="*/ 178968 h 41"/>
                  <a:gd name="T80" fmla="*/ 0 w 50"/>
                  <a:gd name="T81" fmla="*/ 178968 h 41"/>
                  <a:gd name="T82" fmla="*/ 7939 w 50"/>
                  <a:gd name="T83" fmla="*/ 178968 h 41"/>
                  <a:gd name="T84" fmla="*/ 61476 w 50"/>
                  <a:gd name="T85" fmla="*/ 206608 h 41"/>
                  <a:gd name="T86" fmla="*/ 7939 w 50"/>
                  <a:gd name="T87" fmla="*/ 178968 h 41"/>
                  <a:gd name="T88" fmla="*/ 60259 w 50"/>
                  <a:gd name="T89" fmla="*/ 200092 h 41"/>
                  <a:gd name="T90" fmla="*/ 60259 w 50"/>
                  <a:gd name="T91" fmla="*/ 200092 h 41"/>
                  <a:gd name="T92" fmla="*/ 74866 w 50"/>
                  <a:gd name="T93" fmla="*/ 176176 h 41"/>
                  <a:gd name="T94" fmla="*/ 60259 w 50"/>
                  <a:gd name="T95" fmla="*/ 200092 h 41"/>
                  <a:gd name="T96" fmla="*/ 85121 w 50"/>
                  <a:gd name="T97" fmla="*/ 128899 h 41"/>
                  <a:gd name="T98" fmla="*/ 74866 w 50"/>
                  <a:gd name="T99" fmla="*/ 176176 h 41"/>
                  <a:gd name="T100" fmla="*/ 85121 w 50"/>
                  <a:gd name="T101" fmla="*/ 128899 h 41"/>
                  <a:gd name="T102" fmla="*/ 87985 w 50"/>
                  <a:gd name="T103" fmla="*/ 128899 h 41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</a:gdLst>
                <a:ahLst/>
                <a:cxnLst>
                  <a:cxn ang="T104">
                    <a:pos x="T0" y="T1"/>
                  </a:cxn>
                  <a:cxn ang="T105">
                    <a:pos x="T2" y="T3"/>
                  </a:cxn>
                  <a:cxn ang="T106">
                    <a:pos x="T4" y="T5"/>
                  </a:cxn>
                  <a:cxn ang="T107">
                    <a:pos x="T6" y="T7"/>
                  </a:cxn>
                  <a:cxn ang="T108">
                    <a:pos x="T8" y="T9"/>
                  </a:cxn>
                  <a:cxn ang="T109">
                    <a:pos x="T10" y="T11"/>
                  </a:cxn>
                  <a:cxn ang="T110">
                    <a:pos x="T12" y="T13"/>
                  </a:cxn>
                  <a:cxn ang="T111">
                    <a:pos x="T14" y="T15"/>
                  </a:cxn>
                  <a:cxn ang="T112">
                    <a:pos x="T16" y="T17"/>
                  </a:cxn>
                  <a:cxn ang="T113">
                    <a:pos x="T18" y="T19"/>
                  </a:cxn>
                  <a:cxn ang="T114">
                    <a:pos x="T20" y="T21"/>
                  </a:cxn>
                  <a:cxn ang="T115">
                    <a:pos x="T22" y="T23"/>
                  </a:cxn>
                  <a:cxn ang="T116">
                    <a:pos x="T24" y="T25"/>
                  </a:cxn>
                  <a:cxn ang="T117">
                    <a:pos x="T26" y="T27"/>
                  </a:cxn>
                  <a:cxn ang="T118">
                    <a:pos x="T28" y="T29"/>
                  </a:cxn>
                  <a:cxn ang="T119">
                    <a:pos x="T30" y="T31"/>
                  </a:cxn>
                  <a:cxn ang="T120">
                    <a:pos x="T32" y="T33"/>
                  </a:cxn>
                  <a:cxn ang="T121">
                    <a:pos x="T34" y="T35"/>
                  </a:cxn>
                  <a:cxn ang="T122">
                    <a:pos x="T36" y="T37"/>
                  </a:cxn>
                  <a:cxn ang="T123">
                    <a:pos x="T38" y="T39"/>
                  </a:cxn>
                  <a:cxn ang="T124">
                    <a:pos x="T40" y="T41"/>
                  </a:cxn>
                  <a:cxn ang="T125">
                    <a:pos x="T42" y="T43"/>
                  </a:cxn>
                  <a:cxn ang="T126">
                    <a:pos x="T44" y="T45"/>
                  </a:cxn>
                  <a:cxn ang="T127">
                    <a:pos x="T46" y="T47"/>
                  </a:cxn>
                  <a:cxn ang="T128">
                    <a:pos x="T48" y="T49"/>
                  </a:cxn>
                  <a:cxn ang="T129">
                    <a:pos x="T50" y="T51"/>
                  </a:cxn>
                  <a:cxn ang="T130">
                    <a:pos x="T52" y="T53"/>
                  </a:cxn>
                  <a:cxn ang="T131">
                    <a:pos x="T54" y="T55"/>
                  </a:cxn>
                  <a:cxn ang="T132">
                    <a:pos x="T56" y="T57"/>
                  </a:cxn>
                  <a:cxn ang="T133">
                    <a:pos x="T58" y="T59"/>
                  </a:cxn>
                  <a:cxn ang="T134">
                    <a:pos x="T60" y="T61"/>
                  </a:cxn>
                  <a:cxn ang="T135">
                    <a:pos x="T62" y="T63"/>
                  </a:cxn>
                  <a:cxn ang="T136">
                    <a:pos x="T64" y="T65"/>
                  </a:cxn>
                  <a:cxn ang="T137">
                    <a:pos x="T66" y="T67"/>
                  </a:cxn>
                  <a:cxn ang="T138">
                    <a:pos x="T68" y="T69"/>
                  </a:cxn>
                  <a:cxn ang="T139">
                    <a:pos x="T70" y="T71"/>
                  </a:cxn>
                  <a:cxn ang="T140">
                    <a:pos x="T72" y="T73"/>
                  </a:cxn>
                  <a:cxn ang="T141">
                    <a:pos x="T74" y="T75"/>
                  </a:cxn>
                  <a:cxn ang="T142">
                    <a:pos x="T76" y="T77"/>
                  </a:cxn>
                  <a:cxn ang="T143">
                    <a:pos x="T78" y="T79"/>
                  </a:cxn>
                  <a:cxn ang="T144">
                    <a:pos x="T80" y="T81"/>
                  </a:cxn>
                  <a:cxn ang="T145">
                    <a:pos x="T82" y="T83"/>
                  </a:cxn>
                  <a:cxn ang="T146">
                    <a:pos x="T84" y="T85"/>
                  </a:cxn>
                  <a:cxn ang="T147">
                    <a:pos x="T86" y="T87"/>
                  </a:cxn>
                  <a:cxn ang="T148">
                    <a:pos x="T88" y="T89"/>
                  </a:cxn>
                  <a:cxn ang="T149">
                    <a:pos x="T90" y="T91"/>
                  </a:cxn>
                  <a:cxn ang="T150">
                    <a:pos x="T92" y="T93"/>
                  </a:cxn>
                  <a:cxn ang="T151">
                    <a:pos x="T94" y="T95"/>
                  </a:cxn>
                  <a:cxn ang="T152">
                    <a:pos x="T96" y="T97"/>
                  </a:cxn>
                  <a:cxn ang="T153">
                    <a:pos x="T98" y="T99"/>
                  </a:cxn>
                  <a:cxn ang="T154">
                    <a:pos x="T100" y="T101"/>
                  </a:cxn>
                  <a:cxn ang="T155">
                    <a:pos x="T102" y="T103"/>
                  </a:cxn>
                </a:cxnLst>
                <a:rect l="0" t="0" r="r" b="b"/>
                <a:pathLst>
                  <a:path w="50" h="41">
                    <a:moveTo>
                      <a:pt x="47" y="20"/>
                    </a:moveTo>
                    <a:cubicBezTo>
                      <a:pt x="48" y="19"/>
                      <a:pt x="49" y="17"/>
                      <a:pt x="49" y="16"/>
                    </a:cubicBezTo>
                    <a:lnTo>
                      <a:pt x="50" y="16"/>
                    </a:lnTo>
                    <a:cubicBezTo>
                      <a:pt x="50" y="18"/>
                      <a:pt x="50" y="19"/>
                      <a:pt x="49" y="21"/>
                    </a:cubicBezTo>
                    <a:lnTo>
                      <a:pt x="47" y="20"/>
                    </a:lnTo>
                    <a:close/>
                    <a:moveTo>
                      <a:pt x="49" y="16"/>
                    </a:moveTo>
                    <a:cubicBezTo>
                      <a:pt x="49" y="13"/>
                      <a:pt x="48" y="10"/>
                      <a:pt x="46" y="8"/>
                    </a:cubicBezTo>
                    <a:lnTo>
                      <a:pt x="47" y="8"/>
                    </a:lnTo>
                    <a:cubicBezTo>
                      <a:pt x="49" y="10"/>
                      <a:pt x="50" y="13"/>
                      <a:pt x="50" y="16"/>
                    </a:cubicBezTo>
                    <a:lnTo>
                      <a:pt x="49" y="16"/>
                    </a:lnTo>
                    <a:close/>
                    <a:moveTo>
                      <a:pt x="46" y="8"/>
                    </a:moveTo>
                    <a:cubicBezTo>
                      <a:pt x="44" y="6"/>
                      <a:pt x="42" y="4"/>
                      <a:pt x="38" y="3"/>
                    </a:cubicBezTo>
                    <a:lnTo>
                      <a:pt x="39" y="2"/>
                    </a:lnTo>
                    <a:cubicBezTo>
                      <a:pt x="42" y="3"/>
                      <a:pt x="45" y="5"/>
                      <a:pt x="47" y="8"/>
                    </a:cubicBezTo>
                    <a:lnTo>
                      <a:pt x="46" y="8"/>
                    </a:lnTo>
                    <a:close/>
                    <a:moveTo>
                      <a:pt x="38" y="3"/>
                    </a:moveTo>
                    <a:cubicBezTo>
                      <a:pt x="36" y="2"/>
                      <a:pt x="34" y="2"/>
                      <a:pt x="32" y="2"/>
                    </a:cubicBezTo>
                    <a:lnTo>
                      <a:pt x="32" y="0"/>
                    </a:lnTo>
                    <a:cubicBezTo>
                      <a:pt x="35" y="1"/>
                      <a:pt x="37" y="1"/>
                      <a:pt x="39" y="2"/>
                    </a:cubicBezTo>
                    <a:lnTo>
                      <a:pt x="38" y="3"/>
                    </a:lnTo>
                    <a:close/>
                    <a:moveTo>
                      <a:pt x="32" y="0"/>
                    </a:moveTo>
                    <a:lnTo>
                      <a:pt x="32" y="0"/>
                    </a:lnTo>
                    <a:lnTo>
                      <a:pt x="32" y="1"/>
                    </a:lnTo>
                    <a:lnTo>
                      <a:pt x="32" y="0"/>
                    </a:lnTo>
                    <a:close/>
                    <a:moveTo>
                      <a:pt x="32" y="2"/>
                    </a:moveTo>
                    <a:lnTo>
                      <a:pt x="32" y="2"/>
                    </a:lnTo>
                    <a:lnTo>
                      <a:pt x="32" y="0"/>
                    </a:lnTo>
                    <a:lnTo>
                      <a:pt x="32" y="2"/>
                    </a:lnTo>
                    <a:close/>
                    <a:moveTo>
                      <a:pt x="32" y="2"/>
                    </a:moveTo>
                    <a:cubicBezTo>
                      <a:pt x="32" y="2"/>
                      <a:pt x="32" y="2"/>
                      <a:pt x="32" y="2"/>
                    </a:cubicBezTo>
                    <a:lnTo>
                      <a:pt x="31" y="0"/>
                    </a:lnTo>
                    <a:cubicBezTo>
                      <a:pt x="32" y="0"/>
                      <a:pt x="32" y="0"/>
                      <a:pt x="32" y="0"/>
                    </a:cubicBezTo>
                    <a:lnTo>
                      <a:pt x="32" y="2"/>
                    </a:lnTo>
                    <a:close/>
                    <a:moveTo>
                      <a:pt x="32" y="2"/>
                    </a:moveTo>
                    <a:cubicBezTo>
                      <a:pt x="31" y="2"/>
                      <a:pt x="31" y="2"/>
                      <a:pt x="31" y="2"/>
                    </a:cubicBezTo>
                    <a:lnTo>
                      <a:pt x="30" y="1"/>
                    </a:lnTo>
                    <a:cubicBezTo>
                      <a:pt x="31" y="1"/>
                      <a:pt x="31" y="0"/>
                      <a:pt x="31" y="0"/>
                    </a:cubicBezTo>
                    <a:lnTo>
                      <a:pt x="32" y="2"/>
                    </a:lnTo>
                    <a:close/>
                    <a:moveTo>
                      <a:pt x="31" y="2"/>
                    </a:moveTo>
                    <a:cubicBezTo>
                      <a:pt x="30" y="2"/>
                      <a:pt x="28" y="3"/>
                      <a:pt x="28" y="3"/>
                    </a:cubicBezTo>
                    <a:lnTo>
                      <a:pt x="27" y="3"/>
                    </a:lnTo>
                    <a:cubicBezTo>
                      <a:pt x="27" y="2"/>
                      <a:pt x="29" y="1"/>
                      <a:pt x="30" y="1"/>
                    </a:cubicBezTo>
                    <a:lnTo>
                      <a:pt x="31" y="2"/>
                    </a:lnTo>
                    <a:close/>
                    <a:moveTo>
                      <a:pt x="28" y="3"/>
                    </a:moveTo>
                    <a:lnTo>
                      <a:pt x="28" y="3"/>
                    </a:lnTo>
                    <a:lnTo>
                      <a:pt x="27" y="3"/>
                    </a:lnTo>
                    <a:lnTo>
                      <a:pt x="28" y="3"/>
                    </a:lnTo>
                    <a:close/>
                    <a:moveTo>
                      <a:pt x="28" y="3"/>
                    </a:moveTo>
                    <a:cubicBezTo>
                      <a:pt x="21" y="10"/>
                      <a:pt x="14" y="15"/>
                      <a:pt x="6" y="20"/>
                    </a:cubicBezTo>
                    <a:lnTo>
                      <a:pt x="5" y="19"/>
                    </a:lnTo>
                    <a:cubicBezTo>
                      <a:pt x="13" y="14"/>
                      <a:pt x="20" y="10"/>
                      <a:pt x="27" y="3"/>
                    </a:cubicBezTo>
                    <a:lnTo>
                      <a:pt x="28" y="3"/>
                    </a:lnTo>
                    <a:close/>
                    <a:moveTo>
                      <a:pt x="6" y="20"/>
                    </a:moveTo>
                    <a:lnTo>
                      <a:pt x="3" y="22"/>
                    </a:lnTo>
                    <a:lnTo>
                      <a:pt x="2" y="21"/>
                    </a:lnTo>
                    <a:lnTo>
                      <a:pt x="5" y="19"/>
                    </a:lnTo>
                    <a:lnTo>
                      <a:pt x="6" y="20"/>
                    </a:lnTo>
                    <a:close/>
                    <a:moveTo>
                      <a:pt x="3" y="22"/>
                    </a:moveTo>
                    <a:lnTo>
                      <a:pt x="3" y="22"/>
                    </a:lnTo>
                    <a:lnTo>
                      <a:pt x="3" y="21"/>
                    </a:lnTo>
                    <a:lnTo>
                      <a:pt x="3" y="22"/>
                    </a:lnTo>
                    <a:close/>
                    <a:moveTo>
                      <a:pt x="3" y="22"/>
                    </a:moveTo>
                    <a:cubicBezTo>
                      <a:pt x="2" y="22"/>
                      <a:pt x="2" y="23"/>
                      <a:pt x="2" y="24"/>
                    </a:cubicBezTo>
                    <a:lnTo>
                      <a:pt x="1" y="24"/>
                    </a:lnTo>
                    <a:cubicBezTo>
                      <a:pt x="1" y="23"/>
                      <a:pt x="1" y="22"/>
                      <a:pt x="2" y="21"/>
                    </a:cubicBezTo>
                    <a:lnTo>
                      <a:pt x="3" y="22"/>
                    </a:lnTo>
                    <a:close/>
                    <a:moveTo>
                      <a:pt x="2" y="24"/>
                    </a:moveTo>
                    <a:cubicBezTo>
                      <a:pt x="2" y="26"/>
                      <a:pt x="2" y="27"/>
                      <a:pt x="1" y="28"/>
                    </a:cubicBezTo>
                    <a:lnTo>
                      <a:pt x="0" y="27"/>
                    </a:lnTo>
                    <a:cubicBezTo>
                      <a:pt x="1" y="26"/>
                      <a:pt x="1" y="25"/>
                      <a:pt x="1" y="24"/>
                    </a:cubicBezTo>
                    <a:lnTo>
                      <a:pt x="2" y="24"/>
                    </a:lnTo>
                    <a:close/>
                    <a:moveTo>
                      <a:pt x="0" y="28"/>
                    </a:moveTo>
                    <a:lnTo>
                      <a:pt x="0" y="28"/>
                    </a:lnTo>
                    <a:lnTo>
                      <a:pt x="0" y="27"/>
                    </a:lnTo>
                    <a:lnTo>
                      <a:pt x="1" y="27"/>
                    </a:lnTo>
                    <a:lnTo>
                      <a:pt x="0" y="28"/>
                    </a:lnTo>
                    <a:close/>
                    <a:moveTo>
                      <a:pt x="1" y="27"/>
                    </a:moveTo>
                    <a:cubicBezTo>
                      <a:pt x="2" y="27"/>
                      <a:pt x="3" y="28"/>
                      <a:pt x="4" y="28"/>
                    </a:cubicBezTo>
                    <a:lnTo>
                      <a:pt x="3" y="29"/>
                    </a:lnTo>
                    <a:cubicBezTo>
                      <a:pt x="2" y="29"/>
                      <a:pt x="1" y="28"/>
                      <a:pt x="0" y="28"/>
                    </a:cubicBezTo>
                    <a:lnTo>
                      <a:pt x="1" y="27"/>
                    </a:lnTo>
                    <a:close/>
                    <a:moveTo>
                      <a:pt x="4" y="28"/>
                    </a:moveTo>
                    <a:cubicBezTo>
                      <a:pt x="13" y="33"/>
                      <a:pt x="26" y="40"/>
                      <a:pt x="33" y="31"/>
                    </a:cubicBezTo>
                    <a:lnTo>
                      <a:pt x="34" y="32"/>
                    </a:lnTo>
                    <a:cubicBezTo>
                      <a:pt x="27" y="41"/>
                      <a:pt x="13" y="34"/>
                      <a:pt x="3" y="29"/>
                    </a:cubicBezTo>
                    <a:lnTo>
                      <a:pt x="4" y="28"/>
                    </a:lnTo>
                    <a:close/>
                    <a:moveTo>
                      <a:pt x="33" y="31"/>
                    </a:moveTo>
                    <a:lnTo>
                      <a:pt x="33" y="31"/>
                    </a:lnTo>
                    <a:close/>
                    <a:moveTo>
                      <a:pt x="33" y="31"/>
                    </a:moveTo>
                    <a:cubicBezTo>
                      <a:pt x="35" y="29"/>
                      <a:pt x="37" y="27"/>
                      <a:pt x="40" y="26"/>
                    </a:cubicBezTo>
                    <a:lnTo>
                      <a:pt x="41" y="27"/>
                    </a:lnTo>
                    <a:cubicBezTo>
                      <a:pt x="38" y="28"/>
                      <a:pt x="36" y="30"/>
                      <a:pt x="34" y="32"/>
                    </a:cubicBezTo>
                    <a:lnTo>
                      <a:pt x="33" y="31"/>
                    </a:lnTo>
                    <a:close/>
                    <a:moveTo>
                      <a:pt x="40" y="26"/>
                    </a:moveTo>
                    <a:cubicBezTo>
                      <a:pt x="43" y="24"/>
                      <a:pt x="46" y="23"/>
                      <a:pt x="47" y="20"/>
                    </a:cubicBezTo>
                    <a:lnTo>
                      <a:pt x="49" y="21"/>
                    </a:lnTo>
                    <a:cubicBezTo>
                      <a:pt x="47" y="24"/>
                      <a:pt x="44" y="25"/>
                      <a:pt x="41" y="27"/>
                    </a:cubicBezTo>
                    <a:lnTo>
                      <a:pt x="40" y="26"/>
                    </a:lnTo>
                    <a:close/>
                    <a:moveTo>
                      <a:pt x="47" y="20"/>
                    </a:moveTo>
                    <a:lnTo>
                      <a:pt x="47" y="20"/>
                    </a:lnTo>
                    <a:lnTo>
                      <a:pt x="48" y="20"/>
                    </a:lnTo>
                    <a:lnTo>
                      <a:pt x="47" y="20"/>
                    </a:lnTo>
                    <a:close/>
                  </a:path>
                </a:pathLst>
              </a:custGeom>
              <a:solidFill>
                <a:srgbClr val="94939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4062" name="Freeform 799"/>
              <p:cNvSpPr>
                <a:spLocks noChangeArrowheads="1"/>
              </p:cNvSpPr>
              <p:nvPr/>
            </p:nvSpPr>
            <p:spPr bwMode="auto">
              <a:xfrm>
                <a:off x="1111" y="3757"/>
                <a:ext cx="54" cy="63"/>
              </a:xfrm>
              <a:custGeom>
                <a:avLst/>
                <a:gdLst>
                  <a:gd name="T0" fmla="*/ 55585 w 40"/>
                  <a:gd name="T1" fmla="*/ 149288 h 37"/>
                  <a:gd name="T2" fmla="*/ 23556 w 40"/>
                  <a:gd name="T3" fmla="*/ 10446 h 37"/>
                  <a:gd name="T4" fmla="*/ 4307 w 40"/>
                  <a:gd name="T5" fmla="*/ 71856 h 37"/>
                  <a:gd name="T6" fmla="*/ 7101 w 40"/>
                  <a:gd name="T7" fmla="*/ 184013 h 37"/>
                  <a:gd name="T8" fmla="*/ 50583 w 40"/>
                  <a:gd name="T9" fmla="*/ 166536 h 37"/>
                  <a:gd name="T10" fmla="*/ 55585 w 40"/>
                  <a:gd name="T11" fmla="*/ 149288 h 3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40" h="37">
                    <a:moveTo>
                      <a:pt x="37" y="25"/>
                    </a:moveTo>
                    <a:cubicBezTo>
                      <a:pt x="40" y="14"/>
                      <a:pt x="30" y="0"/>
                      <a:pt x="16" y="2"/>
                    </a:cubicBezTo>
                    <a:cubicBezTo>
                      <a:pt x="10" y="3"/>
                      <a:pt x="4" y="8"/>
                      <a:pt x="3" y="12"/>
                    </a:cubicBezTo>
                    <a:cubicBezTo>
                      <a:pt x="1" y="18"/>
                      <a:pt x="0" y="26"/>
                      <a:pt x="5" y="31"/>
                    </a:cubicBezTo>
                    <a:cubicBezTo>
                      <a:pt x="12" y="37"/>
                      <a:pt x="24" y="29"/>
                      <a:pt x="34" y="28"/>
                    </a:cubicBezTo>
                    <a:cubicBezTo>
                      <a:pt x="35" y="28"/>
                      <a:pt x="37" y="26"/>
                      <a:pt x="37" y="25"/>
                    </a:cubicBezTo>
                    <a:close/>
                  </a:path>
                </a:pathLst>
              </a:custGeom>
              <a:solidFill>
                <a:srgbClr val="EDF187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4063" name="Freeform 800"/>
              <p:cNvSpPr>
                <a:spLocks noChangeArrowheads="1"/>
              </p:cNvSpPr>
              <p:nvPr/>
            </p:nvSpPr>
            <p:spPr bwMode="auto">
              <a:xfrm>
                <a:off x="1111" y="3758"/>
                <a:ext cx="52" cy="60"/>
              </a:xfrm>
              <a:custGeom>
                <a:avLst/>
                <a:gdLst>
                  <a:gd name="T0" fmla="*/ 61526 w 38"/>
                  <a:gd name="T1" fmla="*/ 107765 h 35"/>
                  <a:gd name="T2" fmla="*/ 64484 w 38"/>
                  <a:gd name="T3" fmla="*/ 157630 h 35"/>
                  <a:gd name="T4" fmla="*/ 61526 w 38"/>
                  <a:gd name="T5" fmla="*/ 107765 h 35"/>
                  <a:gd name="T6" fmla="*/ 56406 w 38"/>
                  <a:gd name="T7" fmla="*/ 39946 h 35"/>
                  <a:gd name="T8" fmla="*/ 61526 w 38"/>
                  <a:gd name="T9" fmla="*/ 107765 h 35"/>
                  <a:gd name="T10" fmla="*/ 38901 w 38"/>
                  <a:gd name="T11" fmla="*/ 11441 h 35"/>
                  <a:gd name="T12" fmla="*/ 56406 w 38"/>
                  <a:gd name="T13" fmla="*/ 39946 h 35"/>
                  <a:gd name="T14" fmla="*/ 38901 w 38"/>
                  <a:gd name="T15" fmla="*/ 11441 h 35"/>
                  <a:gd name="T16" fmla="*/ 28118 w 38"/>
                  <a:gd name="T17" fmla="*/ 6903 h 35"/>
                  <a:gd name="T18" fmla="*/ 38901 w 38"/>
                  <a:gd name="T19" fmla="*/ 11441 h 35"/>
                  <a:gd name="T20" fmla="*/ 28512 w 38"/>
                  <a:gd name="T21" fmla="*/ 11441 h 35"/>
                  <a:gd name="T22" fmla="*/ 28512 w 38"/>
                  <a:gd name="T23" fmla="*/ 11441 h 35"/>
                  <a:gd name="T24" fmla="*/ 28512 w 38"/>
                  <a:gd name="T25" fmla="*/ 11441 h 35"/>
                  <a:gd name="T26" fmla="*/ 28118 w 38"/>
                  <a:gd name="T27" fmla="*/ 6903 h 35"/>
                  <a:gd name="T28" fmla="*/ 28512 w 38"/>
                  <a:gd name="T29" fmla="*/ 11441 h 35"/>
                  <a:gd name="T30" fmla="*/ 23460 w 38"/>
                  <a:gd name="T31" fmla="*/ 6903 h 35"/>
                  <a:gd name="T32" fmla="*/ 28512 w 38"/>
                  <a:gd name="T33" fmla="*/ 11441 h 35"/>
                  <a:gd name="T34" fmla="*/ 20518 w 38"/>
                  <a:gd name="T35" fmla="*/ 18967 h 35"/>
                  <a:gd name="T36" fmla="*/ 23460 w 38"/>
                  <a:gd name="T37" fmla="*/ 6903 h 35"/>
                  <a:gd name="T38" fmla="*/ 20518 w 38"/>
                  <a:gd name="T39" fmla="*/ 18967 h 35"/>
                  <a:gd name="T40" fmla="*/ 2960 w 38"/>
                  <a:gd name="T41" fmla="*/ 72561 h 35"/>
                  <a:gd name="T42" fmla="*/ 20518 w 38"/>
                  <a:gd name="T43" fmla="*/ 18967 h 35"/>
                  <a:gd name="T44" fmla="*/ 4911 w 38"/>
                  <a:gd name="T45" fmla="*/ 72561 h 35"/>
                  <a:gd name="T46" fmla="*/ 4911 w 38"/>
                  <a:gd name="T47" fmla="*/ 72561 h 35"/>
                  <a:gd name="T48" fmla="*/ 2960 w 38"/>
                  <a:gd name="T49" fmla="*/ 72561 h 35"/>
                  <a:gd name="T50" fmla="*/ 4911 w 38"/>
                  <a:gd name="T51" fmla="*/ 72561 h 35"/>
                  <a:gd name="T52" fmla="*/ 2960 w 38"/>
                  <a:gd name="T53" fmla="*/ 72561 h 35"/>
                  <a:gd name="T54" fmla="*/ 2960 w 38"/>
                  <a:gd name="T55" fmla="*/ 72561 h 35"/>
                  <a:gd name="T56" fmla="*/ 4911 w 38"/>
                  <a:gd name="T57" fmla="*/ 90355 h 35"/>
                  <a:gd name="T58" fmla="*/ 2960 w 38"/>
                  <a:gd name="T59" fmla="*/ 72561 h 35"/>
                  <a:gd name="T60" fmla="*/ 4911 w 38"/>
                  <a:gd name="T61" fmla="*/ 90355 h 35"/>
                  <a:gd name="T62" fmla="*/ 0 w 38"/>
                  <a:gd name="T63" fmla="*/ 107765 h 35"/>
                  <a:gd name="T64" fmla="*/ 4911 w 38"/>
                  <a:gd name="T65" fmla="*/ 90355 h 35"/>
                  <a:gd name="T66" fmla="*/ 10375 w 38"/>
                  <a:gd name="T67" fmla="*/ 191955 h 35"/>
                  <a:gd name="T68" fmla="*/ 0 w 38"/>
                  <a:gd name="T69" fmla="*/ 107765 h 35"/>
                  <a:gd name="T70" fmla="*/ 10375 w 38"/>
                  <a:gd name="T71" fmla="*/ 191955 h 35"/>
                  <a:gd name="T72" fmla="*/ 40871 w 38"/>
                  <a:gd name="T73" fmla="*/ 199293 h 35"/>
                  <a:gd name="T74" fmla="*/ 10375 w 38"/>
                  <a:gd name="T75" fmla="*/ 191955 h 35"/>
                  <a:gd name="T76" fmla="*/ 57632 w 38"/>
                  <a:gd name="T77" fmla="*/ 170957 h 35"/>
                  <a:gd name="T78" fmla="*/ 40871 w 38"/>
                  <a:gd name="T79" fmla="*/ 199293 h 35"/>
                  <a:gd name="T80" fmla="*/ 59721 w 38"/>
                  <a:gd name="T81" fmla="*/ 181778 h 35"/>
                  <a:gd name="T82" fmla="*/ 59721 w 38"/>
                  <a:gd name="T83" fmla="*/ 181778 h 35"/>
                  <a:gd name="T84" fmla="*/ 59721 w 38"/>
                  <a:gd name="T85" fmla="*/ 181778 h 35"/>
                  <a:gd name="T86" fmla="*/ 57632 w 38"/>
                  <a:gd name="T87" fmla="*/ 170957 h 35"/>
                  <a:gd name="T88" fmla="*/ 59721 w 38"/>
                  <a:gd name="T89" fmla="*/ 181778 h 35"/>
                  <a:gd name="T90" fmla="*/ 59721 w 38"/>
                  <a:gd name="T91" fmla="*/ 181778 h 35"/>
                  <a:gd name="T92" fmla="*/ 57632 w 38"/>
                  <a:gd name="T93" fmla="*/ 178584 h 35"/>
                  <a:gd name="T94" fmla="*/ 57632 w 38"/>
                  <a:gd name="T95" fmla="*/ 170957 h 35"/>
                  <a:gd name="T96" fmla="*/ 59721 w 38"/>
                  <a:gd name="T97" fmla="*/ 178584 h 35"/>
                  <a:gd name="T98" fmla="*/ 57632 w 38"/>
                  <a:gd name="T99" fmla="*/ 170957 h 35"/>
                  <a:gd name="T100" fmla="*/ 57632 w 38"/>
                  <a:gd name="T101" fmla="*/ 170957 h 35"/>
                  <a:gd name="T102" fmla="*/ 57632 w 38"/>
                  <a:gd name="T103" fmla="*/ 170957 h 35"/>
                  <a:gd name="T104" fmla="*/ 59721 w 38"/>
                  <a:gd name="T105" fmla="*/ 170957 h 35"/>
                  <a:gd name="T106" fmla="*/ 59721 w 38"/>
                  <a:gd name="T107" fmla="*/ 178584 h 35"/>
                  <a:gd name="T108" fmla="*/ 59721 w 38"/>
                  <a:gd name="T109" fmla="*/ 170957 h 35"/>
                  <a:gd name="T110" fmla="*/ 59721 w 38"/>
                  <a:gd name="T111" fmla="*/ 178584 h 35"/>
                  <a:gd name="T112" fmla="*/ 59721 w 38"/>
                  <a:gd name="T113" fmla="*/ 170957 h 35"/>
                  <a:gd name="T114" fmla="*/ 64484 w 38"/>
                  <a:gd name="T115" fmla="*/ 157630 h 35"/>
                  <a:gd name="T116" fmla="*/ 59721 w 38"/>
                  <a:gd name="T117" fmla="*/ 170957 h 35"/>
                  <a:gd name="T118" fmla="*/ 61526 w 38"/>
                  <a:gd name="T119" fmla="*/ 149731 h 35"/>
                  <a:gd name="T120" fmla="*/ 61526 w 38"/>
                  <a:gd name="T121" fmla="*/ 149731 h 35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0" t="0" r="r" b="b"/>
                <a:pathLst>
                  <a:path w="38" h="35">
                    <a:moveTo>
                      <a:pt x="36" y="23"/>
                    </a:moveTo>
                    <a:cubicBezTo>
                      <a:pt x="37" y="21"/>
                      <a:pt x="37" y="18"/>
                      <a:pt x="36" y="16"/>
                    </a:cubicBezTo>
                    <a:lnTo>
                      <a:pt x="38" y="15"/>
                    </a:lnTo>
                    <a:cubicBezTo>
                      <a:pt x="38" y="18"/>
                      <a:pt x="38" y="21"/>
                      <a:pt x="38" y="24"/>
                    </a:cubicBezTo>
                    <a:lnTo>
                      <a:pt x="36" y="23"/>
                    </a:lnTo>
                    <a:close/>
                    <a:moveTo>
                      <a:pt x="36" y="16"/>
                    </a:moveTo>
                    <a:cubicBezTo>
                      <a:pt x="36" y="12"/>
                      <a:pt x="34" y="9"/>
                      <a:pt x="32" y="7"/>
                    </a:cubicBezTo>
                    <a:lnTo>
                      <a:pt x="33" y="6"/>
                    </a:lnTo>
                    <a:cubicBezTo>
                      <a:pt x="35" y="9"/>
                      <a:pt x="37" y="12"/>
                      <a:pt x="38" y="15"/>
                    </a:cubicBezTo>
                    <a:lnTo>
                      <a:pt x="36" y="16"/>
                    </a:lnTo>
                    <a:close/>
                    <a:moveTo>
                      <a:pt x="32" y="7"/>
                    </a:moveTo>
                    <a:cubicBezTo>
                      <a:pt x="29" y="4"/>
                      <a:pt x="26" y="3"/>
                      <a:pt x="23" y="2"/>
                    </a:cubicBezTo>
                    <a:lnTo>
                      <a:pt x="23" y="1"/>
                    </a:lnTo>
                    <a:cubicBezTo>
                      <a:pt x="27" y="1"/>
                      <a:pt x="30" y="3"/>
                      <a:pt x="33" y="6"/>
                    </a:cubicBezTo>
                    <a:lnTo>
                      <a:pt x="32" y="7"/>
                    </a:lnTo>
                    <a:close/>
                    <a:moveTo>
                      <a:pt x="23" y="2"/>
                    </a:moveTo>
                    <a:cubicBezTo>
                      <a:pt x="21" y="1"/>
                      <a:pt x="19" y="1"/>
                      <a:pt x="17" y="2"/>
                    </a:cubicBezTo>
                    <a:lnTo>
                      <a:pt x="16" y="1"/>
                    </a:lnTo>
                    <a:cubicBezTo>
                      <a:pt x="19" y="0"/>
                      <a:pt x="21" y="0"/>
                      <a:pt x="23" y="1"/>
                    </a:cubicBezTo>
                    <a:lnTo>
                      <a:pt x="23" y="2"/>
                    </a:lnTo>
                    <a:close/>
                    <a:moveTo>
                      <a:pt x="17" y="2"/>
                    </a:moveTo>
                    <a:lnTo>
                      <a:pt x="17" y="2"/>
                    </a:lnTo>
                    <a:lnTo>
                      <a:pt x="16" y="1"/>
                    </a:lnTo>
                    <a:lnTo>
                      <a:pt x="17" y="2"/>
                    </a:lnTo>
                    <a:close/>
                    <a:moveTo>
                      <a:pt x="17" y="2"/>
                    </a:moveTo>
                    <a:lnTo>
                      <a:pt x="17" y="2"/>
                    </a:lnTo>
                    <a:lnTo>
                      <a:pt x="16" y="1"/>
                    </a:lnTo>
                    <a:lnTo>
                      <a:pt x="17" y="2"/>
                    </a:lnTo>
                    <a:close/>
                    <a:moveTo>
                      <a:pt x="17" y="2"/>
                    </a:moveTo>
                    <a:cubicBezTo>
                      <a:pt x="16" y="2"/>
                      <a:pt x="15" y="2"/>
                      <a:pt x="14" y="2"/>
                    </a:cubicBezTo>
                    <a:lnTo>
                      <a:pt x="14" y="1"/>
                    </a:lnTo>
                    <a:cubicBezTo>
                      <a:pt x="15" y="1"/>
                      <a:pt x="15" y="1"/>
                      <a:pt x="16" y="1"/>
                    </a:cubicBezTo>
                    <a:lnTo>
                      <a:pt x="17" y="2"/>
                    </a:lnTo>
                    <a:close/>
                    <a:moveTo>
                      <a:pt x="14" y="2"/>
                    </a:moveTo>
                    <a:cubicBezTo>
                      <a:pt x="13" y="3"/>
                      <a:pt x="12" y="3"/>
                      <a:pt x="12" y="3"/>
                    </a:cubicBezTo>
                    <a:lnTo>
                      <a:pt x="11" y="2"/>
                    </a:lnTo>
                    <a:cubicBezTo>
                      <a:pt x="12" y="2"/>
                      <a:pt x="13" y="1"/>
                      <a:pt x="14" y="1"/>
                    </a:cubicBezTo>
                    <a:lnTo>
                      <a:pt x="14" y="2"/>
                    </a:lnTo>
                    <a:close/>
                    <a:moveTo>
                      <a:pt x="12" y="3"/>
                    </a:moveTo>
                    <a:cubicBezTo>
                      <a:pt x="8" y="5"/>
                      <a:pt x="4" y="8"/>
                      <a:pt x="3" y="11"/>
                    </a:cubicBezTo>
                    <a:lnTo>
                      <a:pt x="2" y="11"/>
                    </a:lnTo>
                    <a:cubicBezTo>
                      <a:pt x="3" y="8"/>
                      <a:pt x="7" y="4"/>
                      <a:pt x="11" y="2"/>
                    </a:cubicBezTo>
                    <a:lnTo>
                      <a:pt x="12" y="3"/>
                    </a:lnTo>
                    <a:close/>
                    <a:moveTo>
                      <a:pt x="3" y="11"/>
                    </a:moveTo>
                    <a:lnTo>
                      <a:pt x="3" y="11"/>
                    </a:lnTo>
                    <a:close/>
                    <a:moveTo>
                      <a:pt x="3" y="11"/>
                    </a:moveTo>
                    <a:lnTo>
                      <a:pt x="3" y="11"/>
                    </a:lnTo>
                    <a:lnTo>
                      <a:pt x="2" y="11"/>
                    </a:lnTo>
                    <a:lnTo>
                      <a:pt x="3" y="11"/>
                    </a:lnTo>
                    <a:close/>
                    <a:moveTo>
                      <a:pt x="2" y="11"/>
                    </a:moveTo>
                    <a:lnTo>
                      <a:pt x="2" y="11"/>
                    </a:lnTo>
                    <a:lnTo>
                      <a:pt x="3" y="11"/>
                    </a:lnTo>
                    <a:lnTo>
                      <a:pt x="2" y="11"/>
                    </a:lnTo>
                    <a:close/>
                    <a:moveTo>
                      <a:pt x="3" y="11"/>
                    </a:moveTo>
                    <a:cubicBezTo>
                      <a:pt x="3" y="12"/>
                      <a:pt x="3" y="13"/>
                      <a:pt x="3" y="14"/>
                    </a:cubicBezTo>
                    <a:lnTo>
                      <a:pt x="1" y="14"/>
                    </a:lnTo>
                    <a:cubicBezTo>
                      <a:pt x="1" y="13"/>
                      <a:pt x="1" y="12"/>
                      <a:pt x="2" y="11"/>
                    </a:cubicBezTo>
                    <a:lnTo>
                      <a:pt x="3" y="11"/>
                    </a:lnTo>
                    <a:close/>
                    <a:moveTo>
                      <a:pt x="3" y="14"/>
                    </a:moveTo>
                    <a:cubicBezTo>
                      <a:pt x="2" y="15"/>
                      <a:pt x="2" y="16"/>
                      <a:pt x="2" y="17"/>
                    </a:cubicBezTo>
                    <a:lnTo>
                      <a:pt x="0" y="16"/>
                    </a:lnTo>
                    <a:cubicBezTo>
                      <a:pt x="1" y="15"/>
                      <a:pt x="1" y="15"/>
                      <a:pt x="1" y="14"/>
                    </a:cubicBezTo>
                    <a:lnTo>
                      <a:pt x="3" y="14"/>
                    </a:lnTo>
                    <a:close/>
                    <a:moveTo>
                      <a:pt x="2" y="17"/>
                    </a:moveTo>
                    <a:cubicBezTo>
                      <a:pt x="1" y="21"/>
                      <a:pt x="2" y="26"/>
                      <a:pt x="6" y="29"/>
                    </a:cubicBezTo>
                    <a:lnTo>
                      <a:pt x="5" y="30"/>
                    </a:lnTo>
                    <a:cubicBezTo>
                      <a:pt x="1" y="27"/>
                      <a:pt x="0" y="21"/>
                      <a:pt x="0" y="16"/>
                    </a:cubicBezTo>
                    <a:lnTo>
                      <a:pt x="2" y="17"/>
                    </a:lnTo>
                    <a:close/>
                    <a:moveTo>
                      <a:pt x="6" y="29"/>
                    </a:moveTo>
                    <a:cubicBezTo>
                      <a:pt x="10" y="33"/>
                      <a:pt x="16" y="31"/>
                      <a:pt x="23" y="29"/>
                    </a:cubicBezTo>
                    <a:lnTo>
                      <a:pt x="24" y="30"/>
                    </a:lnTo>
                    <a:cubicBezTo>
                      <a:pt x="17" y="32"/>
                      <a:pt x="10" y="35"/>
                      <a:pt x="5" y="30"/>
                    </a:cubicBezTo>
                    <a:lnTo>
                      <a:pt x="6" y="29"/>
                    </a:lnTo>
                    <a:close/>
                    <a:moveTo>
                      <a:pt x="23" y="29"/>
                    </a:moveTo>
                    <a:cubicBezTo>
                      <a:pt x="27" y="28"/>
                      <a:pt x="31" y="27"/>
                      <a:pt x="34" y="26"/>
                    </a:cubicBezTo>
                    <a:lnTo>
                      <a:pt x="35" y="28"/>
                    </a:lnTo>
                    <a:cubicBezTo>
                      <a:pt x="31" y="28"/>
                      <a:pt x="27" y="29"/>
                      <a:pt x="24" y="30"/>
                    </a:cubicBezTo>
                    <a:lnTo>
                      <a:pt x="23" y="29"/>
                    </a:lnTo>
                    <a:close/>
                    <a:moveTo>
                      <a:pt x="35" y="28"/>
                    </a:moveTo>
                    <a:lnTo>
                      <a:pt x="35" y="28"/>
                    </a:lnTo>
                    <a:lnTo>
                      <a:pt x="34" y="27"/>
                    </a:lnTo>
                    <a:lnTo>
                      <a:pt x="35" y="28"/>
                    </a:lnTo>
                    <a:close/>
                    <a:moveTo>
                      <a:pt x="34" y="26"/>
                    </a:moveTo>
                    <a:lnTo>
                      <a:pt x="34" y="26"/>
                    </a:lnTo>
                    <a:lnTo>
                      <a:pt x="35" y="28"/>
                    </a:lnTo>
                    <a:lnTo>
                      <a:pt x="34" y="26"/>
                    </a:lnTo>
                    <a:close/>
                    <a:moveTo>
                      <a:pt x="35" y="28"/>
                    </a:moveTo>
                    <a:lnTo>
                      <a:pt x="35" y="28"/>
                    </a:lnTo>
                    <a:lnTo>
                      <a:pt x="34" y="27"/>
                    </a:lnTo>
                    <a:lnTo>
                      <a:pt x="35" y="28"/>
                    </a:lnTo>
                    <a:close/>
                    <a:moveTo>
                      <a:pt x="34" y="26"/>
                    </a:moveTo>
                    <a:cubicBezTo>
                      <a:pt x="34" y="26"/>
                      <a:pt x="34" y="26"/>
                      <a:pt x="34" y="26"/>
                    </a:cubicBezTo>
                    <a:lnTo>
                      <a:pt x="35" y="27"/>
                    </a:lnTo>
                    <a:cubicBezTo>
                      <a:pt x="35" y="27"/>
                      <a:pt x="35" y="28"/>
                      <a:pt x="35" y="28"/>
                    </a:cubicBezTo>
                    <a:lnTo>
                      <a:pt x="34" y="26"/>
                    </a:lnTo>
                    <a:close/>
                    <a:moveTo>
                      <a:pt x="34" y="26"/>
                    </a:moveTo>
                    <a:lnTo>
                      <a:pt x="34" y="26"/>
                    </a:lnTo>
                    <a:lnTo>
                      <a:pt x="35" y="27"/>
                    </a:lnTo>
                    <a:lnTo>
                      <a:pt x="34" y="26"/>
                    </a:lnTo>
                    <a:close/>
                    <a:moveTo>
                      <a:pt x="34" y="26"/>
                    </a:moveTo>
                    <a:cubicBezTo>
                      <a:pt x="34" y="26"/>
                      <a:pt x="35" y="26"/>
                      <a:pt x="35" y="26"/>
                    </a:cubicBezTo>
                    <a:lnTo>
                      <a:pt x="36" y="27"/>
                    </a:lnTo>
                    <a:cubicBezTo>
                      <a:pt x="36" y="27"/>
                      <a:pt x="35" y="27"/>
                      <a:pt x="35" y="27"/>
                    </a:cubicBezTo>
                    <a:lnTo>
                      <a:pt x="34" y="26"/>
                    </a:lnTo>
                    <a:close/>
                    <a:moveTo>
                      <a:pt x="35" y="26"/>
                    </a:moveTo>
                    <a:lnTo>
                      <a:pt x="35" y="26"/>
                    </a:lnTo>
                    <a:lnTo>
                      <a:pt x="35" y="27"/>
                    </a:lnTo>
                    <a:lnTo>
                      <a:pt x="35" y="26"/>
                    </a:lnTo>
                    <a:close/>
                    <a:moveTo>
                      <a:pt x="35" y="26"/>
                    </a:moveTo>
                    <a:cubicBezTo>
                      <a:pt x="35" y="26"/>
                      <a:pt x="36" y="25"/>
                      <a:pt x="36" y="23"/>
                    </a:cubicBezTo>
                    <a:lnTo>
                      <a:pt x="38" y="24"/>
                    </a:lnTo>
                    <a:cubicBezTo>
                      <a:pt x="37" y="25"/>
                      <a:pt x="37" y="26"/>
                      <a:pt x="36" y="27"/>
                    </a:cubicBezTo>
                    <a:lnTo>
                      <a:pt x="35" y="26"/>
                    </a:lnTo>
                    <a:close/>
                    <a:moveTo>
                      <a:pt x="36" y="23"/>
                    </a:moveTo>
                    <a:lnTo>
                      <a:pt x="36" y="23"/>
                    </a:lnTo>
                    <a:lnTo>
                      <a:pt x="37" y="24"/>
                    </a:lnTo>
                    <a:lnTo>
                      <a:pt x="36" y="23"/>
                    </a:lnTo>
                    <a:close/>
                  </a:path>
                </a:pathLst>
              </a:custGeom>
              <a:solidFill>
                <a:srgbClr val="94939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4064" name="Freeform 801"/>
              <p:cNvSpPr>
                <a:spLocks noChangeArrowheads="1"/>
              </p:cNvSpPr>
              <p:nvPr/>
            </p:nvSpPr>
            <p:spPr bwMode="auto">
              <a:xfrm>
                <a:off x="1055" y="3795"/>
                <a:ext cx="52" cy="65"/>
              </a:xfrm>
              <a:custGeom>
                <a:avLst/>
                <a:gdLst>
                  <a:gd name="T0" fmla="*/ 47268 w 38"/>
                  <a:gd name="T1" fmla="*/ 215162 h 38"/>
                  <a:gd name="T2" fmla="*/ 64484 w 38"/>
                  <a:gd name="T3" fmla="*/ 129776 h 38"/>
                  <a:gd name="T4" fmla="*/ 54719 w 38"/>
                  <a:gd name="T5" fmla="*/ 31061 h 38"/>
                  <a:gd name="T6" fmla="*/ 20518 w 38"/>
                  <a:gd name="T7" fmla="*/ 31061 h 38"/>
                  <a:gd name="T8" fmla="*/ 7465 w 38"/>
                  <a:gd name="T9" fmla="*/ 71883 h 38"/>
                  <a:gd name="T10" fmla="*/ 18843 w 38"/>
                  <a:gd name="T11" fmla="*/ 208758 h 38"/>
                  <a:gd name="T12" fmla="*/ 47268 w 38"/>
                  <a:gd name="T13" fmla="*/ 215162 h 3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38" h="38">
                    <a:moveTo>
                      <a:pt x="28" y="33"/>
                    </a:moveTo>
                    <a:cubicBezTo>
                      <a:pt x="31" y="29"/>
                      <a:pt x="37" y="26"/>
                      <a:pt x="38" y="20"/>
                    </a:cubicBezTo>
                    <a:cubicBezTo>
                      <a:pt x="38" y="14"/>
                      <a:pt x="36" y="9"/>
                      <a:pt x="32" y="5"/>
                    </a:cubicBezTo>
                    <a:cubicBezTo>
                      <a:pt x="28" y="0"/>
                      <a:pt x="20" y="5"/>
                      <a:pt x="12" y="5"/>
                    </a:cubicBezTo>
                    <a:cubicBezTo>
                      <a:pt x="8" y="5"/>
                      <a:pt x="5" y="8"/>
                      <a:pt x="4" y="11"/>
                    </a:cubicBezTo>
                    <a:cubicBezTo>
                      <a:pt x="0" y="20"/>
                      <a:pt x="3" y="28"/>
                      <a:pt x="11" y="32"/>
                    </a:cubicBezTo>
                    <a:cubicBezTo>
                      <a:pt x="15" y="35"/>
                      <a:pt x="23" y="38"/>
                      <a:pt x="28" y="33"/>
                    </a:cubicBezTo>
                    <a:close/>
                  </a:path>
                </a:pathLst>
              </a:custGeom>
              <a:solidFill>
                <a:srgbClr val="EDF187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4065" name="Freeform 803"/>
              <p:cNvSpPr>
                <a:spLocks noChangeArrowheads="1"/>
              </p:cNvSpPr>
              <p:nvPr/>
            </p:nvSpPr>
            <p:spPr bwMode="auto">
              <a:xfrm>
                <a:off x="974" y="3827"/>
                <a:ext cx="62" cy="55"/>
              </a:xfrm>
              <a:custGeom>
                <a:avLst/>
                <a:gdLst>
                  <a:gd name="T0" fmla="*/ 45748 w 45"/>
                  <a:gd name="T1" fmla="*/ 213457 h 32"/>
                  <a:gd name="T2" fmla="*/ 76529 w 45"/>
                  <a:gd name="T3" fmla="*/ 151711 h 32"/>
                  <a:gd name="T4" fmla="*/ 76529 w 45"/>
                  <a:gd name="T5" fmla="*/ 48519 h 32"/>
                  <a:gd name="T6" fmla="*/ 1961 w 45"/>
                  <a:gd name="T7" fmla="*/ 122409 h 32"/>
                  <a:gd name="T8" fmla="*/ 37371 w 45"/>
                  <a:gd name="T9" fmla="*/ 159601 h 32"/>
                  <a:gd name="T10" fmla="*/ 45748 w 45"/>
                  <a:gd name="T11" fmla="*/ 213457 h 3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45" h="32">
                    <a:moveTo>
                      <a:pt x="24" y="32"/>
                    </a:moveTo>
                    <a:cubicBezTo>
                      <a:pt x="30" y="28"/>
                      <a:pt x="39" y="28"/>
                      <a:pt x="41" y="23"/>
                    </a:cubicBezTo>
                    <a:cubicBezTo>
                      <a:pt x="44" y="18"/>
                      <a:pt x="45" y="9"/>
                      <a:pt x="41" y="7"/>
                    </a:cubicBezTo>
                    <a:cubicBezTo>
                      <a:pt x="29" y="0"/>
                      <a:pt x="0" y="5"/>
                      <a:pt x="1" y="19"/>
                    </a:cubicBezTo>
                    <a:cubicBezTo>
                      <a:pt x="2" y="22"/>
                      <a:pt x="13" y="22"/>
                      <a:pt x="20" y="24"/>
                    </a:cubicBezTo>
                    <a:cubicBezTo>
                      <a:pt x="21" y="24"/>
                      <a:pt x="25" y="28"/>
                      <a:pt x="24" y="32"/>
                    </a:cubicBezTo>
                    <a:close/>
                  </a:path>
                </a:pathLst>
              </a:custGeom>
              <a:solidFill>
                <a:srgbClr val="EDF187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4066" name="Freeform 804"/>
              <p:cNvSpPr>
                <a:spLocks noChangeArrowheads="1"/>
              </p:cNvSpPr>
              <p:nvPr/>
            </p:nvSpPr>
            <p:spPr bwMode="auto">
              <a:xfrm>
                <a:off x="974" y="3833"/>
                <a:ext cx="62" cy="52"/>
              </a:xfrm>
              <a:custGeom>
                <a:avLst/>
                <a:gdLst>
                  <a:gd name="T0" fmla="*/ 45748 w 45"/>
                  <a:gd name="T1" fmla="*/ 210314 h 30"/>
                  <a:gd name="T2" fmla="*/ 47655 w 45"/>
                  <a:gd name="T3" fmla="*/ 215062 h 30"/>
                  <a:gd name="T4" fmla="*/ 45748 w 45"/>
                  <a:gd name="T5" fmla="*/ 210314 h 30"/>
                  <a:gd name="T6" fmla="*/ 59800 w 45"/>
                  <a:gd name="T7" fmla="*/ 193598 h 30"/>
                  <a:gd name="T8" fmla="*/ 45748 w 45"/>
                  <a:gd name="T9" fmla="*/ 210314 h 30"/>
                  <a:gd name="T10" fmla="*/ 76529 w 45"/>
                  <a:gd name="T11" fmla="*/ 148155 h 30"/>
                  <a:gd name="T12" fmla="*/ 59800 w 45"/>
                  <a:gd name="T13" fmla="*/ 193598 h 30"/>
                  <a:gd name="T14" fmla="*/ 76529 w 45"/>
                  <a:gd name="T15" fmla="*/ 148155 h 30"/>
                  <a:gd name="T16" fmla="*/ 76529 w 45"/>
                  <a:gd name="T17" fmla="*/ 148155 h 30"/>
                  <a:gd name="T18" fmla="*/ 76529 w 45"/>
                  <a:gd name="T19" fmla="*/ 148155 h 30"/>
                  <a:gd name="T20" fmla="*/ 79429 w 45"/>
                  <a:gd name="T21" fmla="*/ 148155 h 30"/>
                  <a:gd name="T22" fmla="*/ 76529 w 45"/>
                  <a:gd name="T23" fmla="*/ 148155 h 30"/>
                  <a:gd name="T24" fmla="*/ 79429 w 45"/>
                  <a:gd name="T25" fmla="*/ 148155 h 30"/>
                  <a:gd name="T26" fmla="*/ 76529 w 45"/>
                  <a:gd name="T27" fmla="*/ 148155 h 30"/>
                  <a:gd name="T28" fmla="*/ 81376 w 45"/>
                  <a:gd name="T29" fmla="*/ 133479 h 30"/>
                  <a:gd name="T30" fmla="*/ 76529 w 45"/>
                  <a:gd name="T31" fmla="*/ 148155 h 30"/>
                  <a:gd name="T32" fmla="*/ 79429 w 45"/>
                  <a:gd name="T33" fmla="*/ 113355 h 30"/>
                  <a:gd name="T34" fmla="*/ 81376 w 45"/>
                  <a:gd name="T35" fmla="*/ 133479 h 30"/>
                  <a:gd name="T36" fmla="*/ 79429 w 45"/>
                  <a:gd name="T37" fmla="*/ 113355 h 30"/>
                  <a:gd name="T38" fmla="*/ 76529 w 45"/>
                  <a:gd name="T39" fmla="*/ 32001 h 30"/>
                  <a:gd name="T40" fmla="*/ 79429 w 45"/>
                  <a:gd name="T41" fmla="*/ 113355 h 30"/>
                  <a:gd name="T42" fmla="*/ 76250 w 45"/>
                  <a:gd name="T43" fmla="*/ 36017 h 30"/>
                  <a:gd name="T44" fmla="*/ 76250 w 45"/>
                  <a:gd name="T45" fmla="*/ 36017 h 30"/>
                  <a:gd name="T46" fmla="*/ 42841 w 45"/>
                  <a:gd name="T47" fmla="*/ 12974 h 30"/>
                  <a:gd name="T48" fmla="*/ 76529 w 45"/>
                  <a:gd name="T49" fmla="*/ 32001 h 30"/>
                  <a:gd name="T50" fmla="*/ 42841 w 45"/>
                  <a:gd name="T51" fmla="*/ 12974 h 30"/>
                  <a:gd name="T52" fmla="*/ 20201 w 45"/>
                  <a:gd name="T53" fmla="*/ 21611 h 30"/>
                  <a:gd name="T54" fmla="*/ 42841 w 45"/>
                  <a:gd name="T55" fmla="*/ 12974 h 30"/>
                  <a:gd name="T56" fmla="*/ 8071 w 45"/>
                  <a:gd name="T57" fmla="*/ 68018 h 30"/>
                  <a:gd name="T58" fmla="*/ 20201 w 45"/>
                  <a:gd name="T59" fmla="*/ 21611 h 30"/>
                  <a:gd name="T60" fmla="*/ 8071 w 45"/>
                  <a:gd name="T61" fmla="*/ 68018 h 30"/>
                  <a:gd name="T62" fmla="*/ 1961 w 45"/>
                  <a:gd name="T63" fmla="*/ 120897 h 30"/>
                  <a:gd name="T64" fmla="*/ 8071 w 45"/>
                  <a:gd name="T65" fmla="*/ 68018 h 30"/>
                  <a:gd name="T66" fmla="*/ 3272 w 45"/>
                  <a:gd name="T67" fmla="*/ 120897 h 30"/>
                  <a:gd name="T68" fmla="*/ 3272 w 45"/>
                  <a:gd name="T69" fmla="*/ 113355 h 30"/>
                  <a:gd name="T70" fmla="*/ 22422 w 45"/>
                  <a:gd name="T71" fmla="*/ 142243 h 30"/>
                  <a:gd name="T72" fmla="*/ 1961 w 45"/>
                  <a:gd name="T73" fmla="*/ 120897 h 30"/>
                  <a:gd name="T74" fmla="*/ 22422 w 45"/>
                  <a:gd name="T75" fmla="*/ 142243 h 30"/>
                  <a:gd name="T76" fmla="*/ 35876 w 45"/>
                  <a:gd name="T77" fmla="*/ 166714 h 30"/>
                  <a:gd name="T78" fmla="*/ 22422 w 45"/>
                  <a:gd name="T79" fmla="*/ 142243 h 30"/>
                  <a:gd name="T80" fmla="*/ 35876 w 45"/>
                  <a:gd name="T81" fmla="*/ 166714 h 30"/>
                  <a:gd name="T82" fmla="*/ 37371 w 45"/>
                  <a:gd name="T83" fmla="*/ 166714 h 30"/>
                  <a:gd name="T84" fmla="*/ 37371 w 45"/>
                  <a:gd name="T85" fmla="*/ 148155 h 30"/>
                  <a:gd name="T86" fmla="*/ 37371 w 45"/>
                  <a:gd name="T87" fmla="*/ 166714 h 30"/>
                  <a:gd name="T88" fmla="*/ 37371 w 45"/>
                  <a:gd name="T89" fmla="*/ 148155 h 30"/>
                  <a:gd name="T90" fmla="*/ 37371 w 45"/>
                  <a:gd name="T91" fmla="*/ 156943 h 30"/>
                  <a:gd name="T92" fmla="*/ 37371 w 45"/>
                  <a:gd name="T93" fmla="*/ 148155 h 30"/>
                  <a:gd name="T94" fmla="*/ 37371 w 45"/>
                  <a:gd name="T95" fmla="*/ 166714 h 30"/>
                  <a:gd name="T96" fmla="*/ 37371 w 45"/>
                  <a:gd name="T97" fmla="*/ 148155 h 30"/>
                  <a:gd name="T98" fmla="*/ 42044 w 45"/>
                  <a:gd name="T99" fmla="*/ 166714 h 30"/>
                  <a:gd name="T100" fmla="*/ 37371 w 45"/>
                  <a:gd name="T101" fmla="*/ 166714 h 30"/>
                  <a:gd name="T102" fmla="*/ 42044 w 45"/>
                  <a:gd name="T103" fmla="*/ 166714 h 30"/>
                  <a:gd name="T104" fmla="*/ 45748 w 45"/>
                  <a:gd name="T105" fmla="*/ 215062 h 30"/>
                  <a:gd name="T106" fmla="*/ 42044 w 45"/>
                  <a:gd name="T107" fmla="*/ 166714 h 30"/>
                  <a:gd name="T108" fmla="*/ 45748 w 45"/>
                  <a:gd name="T109" fmla="*/ 222473 h 30"/>
                  <a:gd name="T110" fmla="*/ 45748 w 45"/>
                  <a:gd name="T111" fmla="*/ 215062 h 30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</a:gdLst>
                <a:ahLst/>
                <a:cxnLst>
                  <a:cxn ang="T112">
                    <a:pos x="T0" y="T1"/>
                  </a:cxn>
                  <a:cxn ang="T113">
                    <a:pos x="T2" y="T3"/>
                  </a:cxn>
                  <a:cxn ang="T114">
                    <a:pos x="T4" y="T5"/>
                  </a:cxn>
                  <a:cxn ang="T115">
                    <a:pos x="T6" y="T7"/>
                  </a:cxn>
                  <a:cxn ang="T116">
                    <a:pos x="T8" y="T9"/>
                  </a:cxn>
                  <a:cxn ang="T117">
                    <a:pos x="T10" y="T11"/>
                  </a:cxn>
                  <a:cxn ang="T118">
                    <a:pos x="T12" y="T13"/>
                  </a:cxn>
                  <a:cxn ang="T119">
                    <a:pos x="T14" y="T15"/>
                  </a:cxn>
                  <a:cxn ang="T120">
                    <a:pos x="T16" y="T17"/>
                  </a:cxn>
                  <a:cxn ang="T121">
                    <a:pos x="T18" y="T19"/>
                  </a:cxn>
                  <a:cxn ang="T122">
                    <a:pos x="T20" y="T21"/>
                  </a:cxn>
                  <a:cxn ang="T123">
                    <a:pos x="T22" y="T23"/>
                  </a:cxn>
                  <a:cxn ang="T124">
                    <a:pos x="T24" y="T25"/>
                  </a:cxn>
                  <a:cxn ang="T125">
                    <a:pos x="T26" y="T27"/>
                  </a:cxn>
                  <a:cxn ang="T126">
                    <a:pos x="T28" y="T29"/>
                  </a:cxn>
                  <a:cxn ang="T127">
                    <a:pos x="T30" y="T31"/>
                  </a:cxn>
                  <a:cxn ang="T128">
                    <a:pos x="T32" y="T33"/>
                  </a:cxn>
                  <a:cxn ang="T129">
                    <a:pos x="T34" y="T35"/>
                  </a:cxn>
                  <a:cxn ang="T130">
                    <a:pos x="T36" y="T37"/>
                  </a:cxn>
                  <a:cxn ang="T131">
                    <a:pos x="T38" y="T39"/>
                  </a:cxn>
                  <a:cxn ang="T132">
                    <a:pos x="T40" y="T41"/>
                  </a:cxn>
                  <a:cxn ang="T133">
                    <a:pos x="T42" y="T43"/>
                  </a:cxn>
                  <a:cxn ang="T134">
                    <a:pos x="T44" y="T45"/>
                  </a:cxn>
                  <a:cxn ang="T135">
                    <a:pos x="T46" y="T47"/>
                  </a:cxn>
                  <a:cxn ang="T136">
                    <a:pos x="T48" y="T49"/>
                  </a:cxn>
                  <a:cxn ang="T137">
                    <a:pos x="T50" y="T51"/>
                  </a:cxn>
                  <a:cxn ang="T138">
                    <a:pos x="T52" y="T53"/>
                  </a:cxn>
                  <a:cxn ang="T139">
                    <a:pos x="T54" y="T55"/>
                  </a:cxn>
                  <a:cxn ang="T140">
                    <a:pos x="T56" y="T57"/>
                  </a:cxn>
                  <a:cxn ang="T141">
                    <a:pos x="T58" y="T59"/>
                  </a:cxn>
                  <a:cxn ang="T142">
                    <a:pos x="T60" y="T61"/>
                  </a:cxn>
                  <a:cxn ang="T143">
                    <a:pos x="T62" y="T63"/>
                  </a:cxn>
                  <a:cxn ang="T144">
                    <a:pos x="T64" y="T65"/>
                  </a:cxn>
                  <a:cxn ang="T145">
                    <a:pos x="T66" y="T67"/>
                  </a:cxn>
                  <a:cxn ang="T146">
                    <a:pos x="T68" y="T69"/>
                  </a:cxn>
                  <a:cxn ang="T147">
                    <a:pos x="T70" y="T71"/>
                  </a:cxn>
                  <a:cxn ang="T148">
                    <a:pos x="T72" y="T73"/>
                  </a:cxn>
                  <a:cxn ang="T149">
                    <a:pos x="T74" y="T75"/>
                  </a:cxn>
                  <a:cxn ang="T150">
                    <a:pos x="T76" y="T77"/>
                  </a:cxn>
                  <a:cxn ang="T151">
                    <a:pos x="T78" y="T79"/>
                  </a:cxn>
                  <a:cxn ang="T152">
                    <a:pos x="T80" y="T81"/>
                  </a:cxn>
                  <a:cxn ang="T153">
                    <a:pos x="T82" y="T83"/>
                  </a:cxn>
                  <a:cxn ang="T154">
                    <a:pos x="T84" y="T85"/>
                  </a:cxn>
                  <a:cxn ang="T155">
                    <a:pos x="T86" y="T87"/>
                  </a:cxn>
                  <a:cxn ang="T156">
                    <a:pos x="T88" y="T89"/>
                  </a:cxn>
                  <a:cxn ang="T157">
                    <a:pos x="T90" y="T91"/>
                  </a:cxn>
                  <a:cxn ang="T158">
                    <a:pos x="T92" y="T93"/>
                  </a:cxn>
                  <a:cxn ang="T159">
                    <a:pos x="T94" y="T95"/>
                  </a:cxn>
                  <a:cxn ang="T160">
                    <a:pos x="T96" y="T97"/>
                  </a:cxn>
                  <a:cxn ang="T161">
                    <a:pos x="T98" y="T99"/>
                  </a:cxn>
                  <a:cxn ang="T162">
                    <a:pos x="T100" y="T101"/>
                  </a:cxn>
                  <a:cxn ang="T163">
                    <a:pos x="T102" y="T103"/>
                  </a:cxn>
                  <a:cxn ang="T164">
                    <a:pos x="T104" y="T105"/>
                  </a:cxn>
                  <a:cxn ang="T165">
                    <a:pos x="T106" y="T107"/>
                  </a:cxn>
                  <a:cxn ang="T166">
                    <a:pos x="T108" y="T109"/>
                  </a:cxn>
                  <a:cxn ang="T167">
                    <a:pos x="T110" y="T111"/>
                  </a:cxn>
                </a:cxnLst>
                <a:rect l="0" t="0" r="r" b="b"/>
                <a:pathLst>
                  <a:path w="45" h="30">
                    <a:moveTo>
                      <a:pt x="24" y="28"/>
                    </a:moveTo>
                    <a:lnTo>
                      <a:pt x="24" y="28"/>
                    </a:lnTo>
                    <a:lnTo>
                      <a:pt x="25" y="29"/>
                    </a:lnTo>
                    <a:lnTo>
                      <a:pt x="24" y="28"/>
                    </a:lnTo>
                    <a:close/>
                    <a:moveTo>
                      <a:pt x="24" y="28"/>
                    </a:moveTo>
                    <a:cubicBezTo>
                      <a:pt x="26" y="27"/>
                      <a:pt x="29" y="26"/>
                      <a:pt x="32" y="25"/>
                    </a:cubicBezTo>
                    <a:lnTo>
                      <a:pt x="32" y="26"/>
                    </a:lnTo>
                    <a:cubicBezTo>
                      <a:pt x="30" y="27"/>
                      <a:pt x="27" y="28"/>
                      <a:pt x="25" y="29"/>
                    </a:cubicBezTo>
                    <a:lnTo>
                      <a:pt x="24" y="28"/>
                    </a:lnTo>
                    <a:close/>
                    <a:moveTo>
                      <a:pt x="32" y="25"/>
                    </a:moveTo>
                    <a:cubicBezTo>
                      <a:pt x="36" y="24"/>
                      <a:pt x="40" y="23"/>
                      <a:pt x="41" y="20"/>
                    </a:cubicBezTo>
                    <a:lnTo>
                      <a:pt x="42" y="20"/>
                    </a:lnTo>
                    <a:cubicBezTo>
                      <a:pt x="41" y="24"/>
                      <a:pt x="37" y="25"/>
                      <a:pt x="32" y="26"/>
                    </a:cubicBezTo>
                    <a:lnTo>
                      <a:pt x="32" y="25"/>
                    </a:lnTo>
                    <a:close/>
                    <a:moveTo>
                      <a:pt x="41" y="20"/>
                    </a:moveTo>
                    <a:lnTo>
                      <a:pt x="41" y="20"/>
                    </a:lnTo>
                    <a:close/>
                    <a:moveTo>
                      <a:pt x="41" y="20"/>
                    </a:moveTo>
                    <a:lnTo>
                      <a:pt x="41" y="20"/>
                    </a:lnTo>
                    <a:lnTo>
                      <a:pt x="42" y="20"/>
                    </a:lnTo>
                    <a:lnTo>
                      <a:pt x="41" y="20"/>
                    </a:lnTo>
                    <a:close/>
                    <a:moveTo>
                      <a:pt x="41" y="20"/>
                    </a:moveTo>
                    <a:lnTo>
                      <a:pt x="41" y="20"/>
                    </a:lnTo>
                    <a:lnTo>
                      <a:pt x="42" y="20"/>
                    </a:lnTo>
                    <a:lnTo>
                      <a:pt x="41" y="20"/>
                    </a:lnTo>
                    <a:close/>
                    <a:moveTo>
                      <a:pt x="41" y="20"/>
                    </a:moveTo>
                    <a:cubicBezTo>
                      <a:pt x="41" y="19"/>
                      <a:pt x="41" y="18"/>
                      <a:pt x="42" y="17"/>
                    </a:cubicBezTo>
                    <a:lnTo>
                      <a:pt x="43" y="18"/>
                    </a:lnTo>
                    <a:cubicBezTo>
                      <a:pt x="43" y="19"/>
                      <a:pt x="43" y="19"/>
                      <a:pt x="42" y="20"/>
                    </a:cubicBezTo>
                    <a:lnTo>
                      <a:pt x="41" y="20"/>
                    </a:lnTo>
                    <a:close/>
                    <a:moveTo>
                      <a:pt x="42" y="17"/>
                    </a:moveTo>
                    <a:cubicBezTo>
                      <a:pt x="42" y="17"/>
                      <a:pt x="42" y="16"/>
                      <a:pt x="42" y="15"/>
                    </a:cubicBezTo>
                    <a:lnTo>
                      <a:pt x="44" y="15"/>
                    </a:lnTo>
                    <a:cubicBezTo>
                      <a:pt x="44" y="16"/>
                      <a:pt x="43" y="17"/>
                      <a:pt x="43" y="18"/>
                    </a:cubicBezTo>
                    <a:lnTo>
                      <a:pt x="42" y="17"/>
                    </a:lnTo>
                    <a:close/>
                    <a:moveTo>
                      <a:pt x="42" y="15"/>
                    </a:moveTo>
                    <a:cubicBezTo>
                      <a:pt x="43" y="11"/>
                      <a:pt x="43" y="6"/>
                      <a:pt x="40" y="5"/>
                    </a:cubicBezTo>
                    <a:lnTo>
                      <a:pt x="41" y="4"/>
                    </a:lnTo>
                    <a:cubicBezTo>
                      <a:pt x="44" y="5"/>
                      <a:pt x="45" y="10"/>
                      <a:pt x="44" y="15"/>
                    </a:cubicBezTo>
                    <a:lnTo>
                      <a:pt x="42" y="15"/>
                    </a:lnTo>
                    <a:close/>
                    <a:moveTo>
                      <a:pt x="40" y="5"/>
                    </a:moveTo>
                    <a:lnTo>
                      <a:pt x="40" y="5"/>
                    </a:lnTo>
                    <a:lnTo>
                      <a:pt x="41" y="4"/>
                    </a:lnTo>
                    <a:lnTo>
                      <a:pt x="40" y="5"/>
                    </a:lnTo>
                    <a:close/>
                    <a:moveTo>
                      <a:pt x="40" y="5"/>
                    </a:moveTo>
                    <a:cubicBezTo>
                      <a:pt x="36" y="2"/>
                      <a:pt x="29" y="1"/>
                      <a:pt x="23" y="2"/>
                    </a:cubicBezTo>
                    <a:lnTo>
                      <a:pt x="22" y="0"/>
                    </a:lnTo>
                    <a:cubicBezTo>
                      <a:pt x="29" y="0"/>
                      <a:pt x="36" y="1"/>
                      <a:pt x="41" y="4"/>
                    </a:cubicBezTo>
                    <a:lnTo>
                      <a:pt x="40" y="5"/>
                    </a:lnTo>
                    <a:close/>
                    <a:moveTo>
                      <a:pt x="23" y="2"/>
                    </a:moveTo>
                    <a:cubicBezTo>
                      <a:pt x="19" y="2"/>
                      <a:pt x="15" y="3"/>
                      <a:pt x="12" y="4"/>
                    </a:cubicBezTo>
                    <a:lnTo>
                      <a:pt x="11" y="3"/>
                    </a:lnTo>
                    <a:cubicBezTo>
                      <a:pt x="15" y="2"/>
                      <a:pt x="18" y="1"/>
                      <a:pt x="22" y="0"/>
                    </a:cubicBezTo>
                    <a:lnTo>
                      <a:pt x="23" y="2"/>
                    </a:lnTo>
                    <a:close/>
                    <a:moveTo>
                      <a:pt x="12" y="4"/>
                    </a:moveTo>
                    <a:cubicBezTo>
                      <a:pt x="9" y="5"/>
                      <a:pt x="6" y="7"/>
                      <a:pt x="4" y="9"/>
                    </a:cubicBezTo>
                    <a:lnTo>
                      <a:pt x="3" y="8"/>
                    </a:lnTo>
                    <a:cubicBezTo>
                      <a:pt x="5" y="6"/>
                      <a:pt x="8" y="4"/>
                      <a:pt x="11" y="3"/>
                    </a:cubicBezTo>
                    <a:lnTo>
                      <a:pt x="12" y="4"/>
                    </a:lnTo>
                    <a:close/>
                    <a:moveTo>
                      <a:pt x="4" y="9"/>
                    </a:moveTo>
                    <a:cubicBezTo>
                      <a:pt x="3" y="11"/>
                      <a:pt x="2" y="13"/>
                      <a:pt x="2" y="15"/>
                    </a:cubicBezTo>
                    <a:lnTo>
                      <a:pt x="1" y="16"/>
                    </a:lnTo>
                    <a:cubicBezTo>
                      <a:pt x="0" y="13"/>
                      <a:pt x="1" y="10"/>
                      <a:pt x="3" y="8"/>
                    </a:cubicBezTo>
                    <a:lnTo>
                      <a:pt x="4" y="9"/>
                    </a:lnTo>
                    <a:close/>
                    <a:moveTo>
                      <a:pt x="2" y="15"/>
                    </a:moveTo>
                    <a:lnTo>
                      <a:pt x="2" y="16"/>
                    </a:lnTo>
                    <a:lnTo>
                      <a:pt x="1" y="16"/>
                    </a:lnTo>
                    <a:lnTo>
                      <a:pt x="2" y="15"/>
                    </a:lnTo>
                    <a:close/>
                    <a:moveTo>
                      <a:pt x="2" y="16"/>
                    </a:moveTo>
                    <a:cubicBezTo>
                      <a:pt x="2" y="17"/>
                      <a:pt x="7" y="18"/>
                      <a:pt x="12" y="19"/>
                    </a:cubicBezTo>
                    <a:lnTo>
                      <a:pt x="11" y="20"/>
                    </a:lnTo>
                    <a:cubicBezTo>
                      <a:pt x="6" y="19"/>
                      <a:pt x="1" y="18"/>
                      <a:pt x="1" y="16"/>
                    </a:cubicBezTo>
                    <a:lnTo>
                      <a:pt x="2" y="16"/>
                    </a:lnTo>
                    <a:close/>
                    <a:moveTo>
                      <a:pt x="12" y="19"/>
                    </a:moveTo>
                    <a:cubicBezTo>
                      <a:pt x="15" y="19"/>
                      <a:pt x="18" y="20"/>
                      <a:pt x="20" y="20"/>
                    </a:cubicBezTo>
                    <a:lnTo>
                      <a:pt x="19" y="22"/>
                    </a:lnTo>
                    <a:cubicBezTo>
                      <a:pt x="17" y="21"/>
                      <a:pt x="14" y="20"/>
                      <a:pt x="11" y="20"/>
                    </a:cubicBezTo>
                    <a:lnTo>
                      <a:pt x="12" y="19"/>
                    </a:lnTo>
                    <a:close/>
                    <a:moveTo>
                      <a:pt x="20" y="22"/>
                    </a:moveTo>
                    <a:lnTo>
                      <a:pt x="19" y="22"/>
                    </a:lnTo>
                    <a:lnTo>
                      <a:pt x="20" y="21"/>
                    </a:lnTo>
                    <a:lnTo>
                      <a:pt x="20" y="22"/>
                    </a:lnTo>
                    <a:close/>
                    <a:moveTo>
                      <a:pt x="20" y="20"/>
                    </a:moveTo>
                    <a:lnTo>
                      <a:pt x="20" y="20"/>
                    </a:lnTo>
                    <a:lnTo>
                      <a:pt x="20" y="22"/>
                    </a:lnTo>
                    <a:lnTo>
                      <a:pt x="20" y="20"/>
                    </a:lnTo>
                    <a:close/>
                    <a:moveTo>
                      <a:pt x="20" y="20"/>
                    </a:moveTo>
                    <a:lnTo>
                      <a:pt x="20" y="20"/>
                    </a:lnTo>
                    <a:lnTo>
                      <a:pt x="20" y="21"/>
                    </a:lnTo>
                    <a:lnTo>
                      <a:pt x="20" y="20"/>
                    </a:lnTo>
                    <a:close/>
                    <a:moveTo>
                      <a:pt x="20" y="20"/>
                    </a:moveTo>
                    <a:cubicBezTo>
                      <a:pt x="20" y="20"/>
                      <a:pt x="21" y="21"/>
                      <a:pt x="21" y="21"/>
                    </a:cubicBezTo>
                    <a:lnTo>
                      <a:pt x="20" y="22"/>
                    </a:lnTo>
                    <a:cubicBezTo>
                      <a:pt x="20" y="22"/>
                      <a:pt x="20" y="22"/>
                      <a:pt x="20" y="22"/>
                    </a:cubicBezTo>
                    <a:lnTo>
                      <a:pt x="20" y="20"/>
                    </a:lnTo>
                    <a:close/>
                    <a:moveTo>
                      <a:pt x="21" y="21"/>
                    </a:moveTo>
                    <a:cubicBezTo>
                      <a:pt x="21" y="21"/>
                      <a:pt x="22" y="21"/>
                      <a:pt x="22" y="22"/>
                    </a:cubicBezTo>
                    <a:lnTo>
                      <a:pt x="21" y="23"/>
                    </a:lnTo>
                    <a:cubicBezTo>
                      <a:pt x="21" y="22"/>
                      <a:pt x="20" y="22"/>
                      <a:pt x="20" y="22"/>
                    </a:cubicBezTo>
                    <a:lnTo>
                      <a:pt x="21" y="21"/>
                    </a:lnTo>
                    <a:close/>
                    <a:moveTo>
                      <a:pt x="22" y="22"/>
                    </a:moveTo>
                    <a:cubicBezTo>
                      <a:pt x="24" y="23"/>
                      <a:pt x="25" y="26"/>
                      <a:pt x="25" y="29"/>
                    </a:cubicBezTo>
                    <a:lnTo>
                      <a:pt x="24" y="29"/>
                    </a:lnTo>
                    <a:cubicBezTo>
                      <a:pt x="24" y="26"/>
                      <a:pt x="22" y="24"/>
                      <a:pt x="21" y="23"/>
                    </a:cubicBezTo>
                    <a:lnTo>
                      <a:pt x="22" y="22"/>
                    </a:lnTo>
                    <a:close/>
                    <a:moveTo>
                      <a:pt x="25" y="29"/>
                    </a:moveTo>
                    <a:lnTo>
                      <a:pt x="24" y="30"/>
                    </a:lnTo>
                    <a:lnTo>
                      <a:pt x="24" y="29"/>
                    </a:lnTo>
                    <a:lnTo>
                      <a:pt x="25" y="29"/>
                    </a:lnTo>
                    <a:close/>
                  </a:path>
                </a:pathLst>
              </a:custGeom>
              <a:solidFill>
                <a:srgbClr val="94939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4067" name="Freeform 805"/>
              <p:cNvSpPr>
                <a:spLocks noChangeArrowheads="1"/>
              </p:cNvSpPr>
              <p:nvPr/>
            </p:nvSpPr>
            <p:spPr bwMode="auto">
              <a:xfrm>
                <a:off x="989" y="3789"/>
                <a:ext cx="59" cy="47"/>
              </a:xfrm>
              <a:custGeom>
                <a:avLst/>
                <a:gdLst>
                  <a:gd name="T0" fmla="*/ 31093 w 43"/>
                  <a:gd name="T1" fmla="*/ 105398 h 28"/>
                  <a:gd name="T2" fmla="*/ 58726 w 43"/>
                  <a:gd name="T3" fmla="*/ 130729 h 28"/>
                  <a:gd name="T4" fmla="*/ 66261 w 43"/>
                  <a:gd name="T5" fmla="*/ 64157 h 28"/>
                  <a:gd name="T6" fmla="*/ 53418 w 43"/>
                  <a:gd name="T7" fmla="*/ 5731 h 28"/>
                  <a:gd name="T8" fmla="*/ 44873 w 43"/>
                  <a:gd name="T9" fmla="*/ 0 h 28"/>
                  <a:gd name="T10" fmla="*/ 38388 w 43"/>
                  <a:gd name="T11" fmla="*/ 23775 h 28"/>
                  <a:gd name="T12" fmla="*/ 1755 w 43"/>
                  <a:gd name="T13" fmla="*/ 73798 h 28"/>
                  <a:gd name="T14" fmla="*/ 12047 w 43"/>
                  <a:gd name="T15" fmla="*/ 121242 h 28"/>
                  <a:gd name="T16" fmla="*/ 31093 w 43"/>
                  <a:gd name="T17" fmla="*/ 105398 h 28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43" h="28">
                    <a:moveTo>
                      <a:pt x="19" y="20"/>
                    </a:moveTo>
                    <a:cubicBezTo>
                      <a:pt x="25" y="22"/>
                      <a:pt x="29" y="28"/>
                      <a:pt x="35" y="25"/>
                    </a:cubicBezTo>
                    <a:cubicBezTo>
                      <a:pt x="41" y="23"/>
                      <a:pt x="43" y="15"/>
                      <a:pt x="40" y="12"/>
                    </a:cubicBezTo>
                    <a:cubicBezTo>
                      <a:pt x="37" y="9"/>
                      <a:pt x="32" y="5"/>
                      <a:pt x="32" y="1"/>
                    </a:cubicBezTo>
                    <a:cubicBezTo>
                      <a:pt x="30" y="1"/>
                      <a:pt x="29" y="2"/>
                      <a:pt x="27" y="0"/>
                    </a:cubicBezTo>
                    <a:cubicBezTo>
                      <a:pt x="27" y="2"/>
                      <a:pt x="24" y="3"/>
                      <a:pt x="23" y="4"/>
                    </a:cubicBezTo>
                    <a:cubicBezTo>
                      <a:pt x="14" y="6"/>
                      <a:pt x="0" y="3"/>
                      <a:pt x="1" y="14"/>
                    </a:cubicBezTo>
                    <a:cubicBezTo>
                      <a:pt x="1" y="18"/>
                      <a:pt x="2" y="22"/>
                      <a:pt x="7" y="23"/>
                    </a:cubicBezTo>
                    <a:cubicBezTo>
                      <a:pt x="11" y="23"/>
                      <a:pt x="15" y="19"/>
                      <a:pt x="19" y="20"/>
                    </a:cubicBezTo>
                    <a:close/>
                  </a:path>
                </a:pathLst>
              </a:custGeom>
              <a:solidFill>
                <a:srgbClr val="EDF187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4068" name="Freeform 807"/>
              <p:cNvSpPr>
                <a:spLocks noChangeArrowheads="1"/>
              </p:cNvSpPr>
              <p:nvPr/>
            </p:nvSpPr>
            <p:spPr bwMode="auto">
              <a:xfrm>
                <a:off x="942" y="3773"/>
                <a:ext cx="42" cy="87"/>
              </a:xfrm>
              <a:custGeom>
                <a:avLst/>
                <a:gdLst>
                  <a:gd name="T0" fmla="*/ 26823 w 31"/>
                  <a:gd name="T1" fmla="*/ 274616 h 51"/>
                  <a:gd name="T2" fmla="*/ 43194 w 31"/>
                  <a:gd name="T3" fmla="*/ 191455 h 51"/>
                  <a:gd name="T4" fmla="*/ 34412 w 31"/>
                  <a:gd name="T5" fmla="*/ 119125 h 51"/>
                  <a:gd name="T6" fmla="*/ 34968 w 31"/>
                  <a:gd name="T7" fmla="*/ 43918 h 51"/>
                  <a:gd name="T8" fmla="*/ 13491 w 31"/>
                  <a:gd name="T9" fmla="*/ 10542 h 51"/>
                  <a:gd name="T10" fmla="*/ 1587 w 31"/>
                  <a:gd name="T11" fmla="*/ 77604 h 51"/>
                  <a:gd name="T12" fmla="*/ 4304 w 31"/>
                  <a:gd name="T13" fmla="*/ 251491 h 51"/>
                  <a:gd name="T14" fmla="*/ 10879 w 31"/>
                  <a:gd name="T15" fmla="*/ 285341 h 51"/>
                  <a:gd name="T16" fmla="*/ 26823 w 31"/>
                  <a:gd name="T17" fmla="*/ 274616 h 51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31" h="51">
                    <a:moveTo>
                      <a:pt x="18" y="46"/>
                    </a:moveTo>
                    <a:cubicBezTo>
                      <a:pt x="20" y="39"/>
                      <a:pt x="26" y="37"/>
                      <a:pt x="29" y="32"/>
                    </a:cubicBezTo>
                    <a:cubicBezTo>
                      <a:pt x="31" y="28"/>
                      <a:pt x="28" y="23"/>
                      <a:pt x="23" y="20"/>
                    </a:cubicBezTo>
                    <a:cubicBezTo>
                      <a:pt x="27" y="16"/>
                      <a:pt x="29" y="9"/>
                      <a:pt x="24" y="7"/>
                    </a:cubicBezTo>
                    <a:cubicBezTo>
                      <a:pt x="19" y="5"/>
                      <a:pt x="16" y="0"/>
                      <a:pt x="9" y="2"/>
                    </a:cubicBezTo>
                    <a:cubicBezTo>
                      <a:pt x="4" y="5"/>
                      <a:pt x="2" y="10"/>
                      <a:pt x="1" y="13"/>
                    </a:cubicBezTo>
                    <a:cubicBezTo>
                      <a:pt x="0" y="23"/>
                      <a:pt x="6" y="32"/>
                      <a:pt x="3" y="42"/>
                    </a:cubicBezTo>
                    <a:cubicBezTo>
                      <a:pt x="3" y="45"/>
                      <a:pt x="5" y="47"/>
                      <a:pt x="7" y="48"/>
                    </a:cubicBezTo>
                    <a:cubicBezTo>
                      <a:pt x="11" y="51"/>
                      <a:pt x="17" y="50"/>
                      <a:pt x="18" y="46"/>
                    </a:cubicBezTo>
                    <a:close/>
                  </a:path>
                </a:pathLst>
              </a:custGeom>
              <a:solidFill>
                <a:srgbClr val="EDF187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463878" name="AutoShape 809"/>
          <p:cNvSpPr>
            <a:spLocks noChangeArrowheads="1"/>
          </p:cNvSpPr>
          <p:nvPr/>
        </p:nvSpPr>
        <p:spPr bwMode="auto">
          <a:xfrm>
            <a:off x="946150" y="4532313"/>
            <a:ext cx="2536825" cy="906462"/>
          </a:xfrm>
          <a:prstGeom prst="roundRect">
            <a:avLst>
              <a:gd name="adj" fmla="val 16667"/>
            </a:avLst>
          </a:prstGeom>
          <a:solidFill>
            <a:srgbClr val="FF0000">
              <a:alpha val="47058"/>
            </a:srgbClr>
          </a:solidFill>
          <a:ln w="12600" cap="sq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endParaRPr lang="en-US"/>
          </a:p>
        </p:txBody>
      </p:sp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497" name="Text Box 1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677863" y="4572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360" tIns="44280" rIns="90360" bIns="442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buSzPct val="100000"/>
              <a:defRPr/>
            </a:pPr>
            <a:r>
              <a:rPr lang="en-GB" sz="54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Burns</a:t>
            </a:r>
            <a:br>
              <a:rPr lang="en-GB" sz="54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</a:br>
            <a:r>
              <a:rPr lang="en-GB" sz="40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Assessment of depth</a:t>
            </a:r>
          </a:p>
        </p:txBody>
      </p:sp>
      <p:sp>
        <p:nvSpPr>
          <p:cNvPr id="465922" name="Text Box 2"/>
          <p:cNvSpPr txBox="1">
            <a:spLocks noChangeArrowheads="1"/>
          </p:cNvSpPr>
          <p:nvPr/>
        </p:nvSpPr>
        <p:spPr bwMode="auto">
          <a:xfrm>
            <a:off x="677863" y="1981200"/>
            <a:ext cx="7519987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360" tIns="44280" rIns="90360" bIns="44280"/>
          <a:lstStyle>
            <a:lvl1pPr marL="341313" indent="-341313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36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32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2pPr>
            <a:lvl3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8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3pPr>
            <a:lvl4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4pPr>
            <a:lvl5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5pPr>
            <a:lvl6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6pPr>
            <a:lvl7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7pPr>
            <a:lvl8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8pPr>
            <a:lvl9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ts val="800"/>
              </a:spcBef>
              <a:buClr>
                <a:srgbClr val="FFFFFF"/>
              </a:buClr>
              <a:buSzPct val="100000"/>
              <a:buFont typeface="Times New Roman" charset="0"/>
              <a:buChar char="•"/>
              <a:defRPr/>
            </a:pPr>
            <a:r>
              <a:rPr lang="en-GB" sz="3200" smtClean="0"/>
              <a:t>Full thickness: painless, white/dark and leathery</a:t>
            </a:r>
          </a:p>
        </p:txBody>
      </p:sp>
      <p:sp>
        <p:nvSpPr>
          <p:cNvPr id="465923" name="Rectangle 3"/>
          <p:cNvSpPr>
            <a:spLocks noChangeArrowheads="1"/>
          </p:cNvSpPr>
          <p:nvPr/>
        </p:nvSpPr>
        <p:spPr bwMode="auto">
          <a:xfrm>
            <a:off x="-12700" y="6473825"/>
            <a:ext cx="523875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800">
                <a:solidFill>
                  <a:srgbClr val="FFFFFF"/>
                </a:solidFill>
                <a:latin typeface="Times New Roman" charset="0"/>
              </a:rPr>
              <a:t>227</a:t>
            </a:r>
          </a:p>
        </p:txBody>
      </p:sp>
      <p:pic>
        <p:nvPicPr>
          <p:cNvPr id="23450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4650" y="3328988"/>
            <a:ext cx="3878263" cy="3114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grpSp>
        <p:nvGrpSpPr>
          <p:cNvPr id="465925" name="Group 5"/>
          <p:cNvGrpSpPr>
            <a:grpSpLocks/>
          </p:cNvGrpSpPr>
          <p:nvPr/>
        </p:nvGrpSpPr>
        <p:grpSpPr bwMode="auto">
          <a:xfrm>
            <a:off x="946150" y="3302000"/>
            <a:ext cx="2540000" cy="3138488"/>
            <a:chOff x="596" y="2080"/>
            <a:chExt cx="1600" cy="1977"/>
          </a:xfrm>
        </p:grpSpPr>
        <p:sp>
          <p:nvSpPr>
            <p:cNvPr id="465927" name="Rectangle 6"/>
            <p:cNvSpPr>
              <a:spLocks noChangeArrowheads="1"/>
            </p:cNvSpPr>
            <p:nvPr/>
          </p:nvSpPr>
          <p:spPr bwMode="auto">
            <a:xfrm>
              <a:off x="617" y="2080"/>
              <a:ext cx="1567" cy="1968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FFFFFF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en-US"/>
            </a:p>
          </p:txBody>
        </p:sp>
        <p:grpSp>
          <p:nvGrpSpPr>
            <p:cNvPr id="465928" name="Group 7"/>
            <p:cNvGrpSpPr>
              <a:grpSpLocks/>
            </p:cNvGrpSpPr>
            <p:nvPr/>
          </p:nvGrpSpPr>
          <p:grpSpPr bwMode="auto">
            <a:xfrm>
              <a:off x="596" y="2096"/>
              <a:ext cx="1600" cy="1960"/>
              <a:chOff x="596" y="2096"/>
              <a:chExt cx="1600" cy="1960"/>
            </a:xfrm>
          </p:grpSpPr>
          <p:sp>
            <p:nvSpPr>
              <p:cNvPr id="465929" name="Rectangle 8"/>
              <p:cNvSpPr>
                <a:spLocks noChangeArrowheads="1"/>
              </p:cNvSpPr>
              <p:nvPr/>
            </p:nvSpPr>
            <p:spPr bwMode="auto">
              <a:xfrm>
                <a:off x="613" y="2096"/>
                <a:ext cx="1583" cy="195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 hangingPunct="1">
                  <a:buClr>
                    <a:srgbClr val="000000"/>
                  </a:buClr>
                  <a:buSzPct val="100000"/>
                  <a:buFont typeface="Times New Roman" charset="0"/>
                  <a:buNone/>
                  <a:defRPr/>
                </a:pPr>
                <a:endParaRPr lang="en-US"/>
              </a:p>
            </p:txBody>
          </p:sp>
          <p:grpSp>
            <p:nvGrpSpPr>
              <p:cNvPr id="465930" name="Group 9"/>
              <p:cNvGrpSpPr>
                <a:grpSpLocks/>
              </p:cNvGrpSpPr>
              <p:nvPr/>
            </p:nvGrpSpPr>
            <p:grpSpPr bwMode="auto">
              <a:xfrm>
                <a:off x="596" y="2838"/>
                <a:ext cx="1597" cy="1218"/>
                <a:chOff x="596" y="2838"/>
                <a:chExt cx="1597" cy="1218"/>
              </a:xfrm>
            </p:grpSpPr>
            <p:sp>
              <p:nvSpPr>
                <p:cNvPr id="466505" name="Freeform 10"/>
                <p:cNvSpPr>
                  <a:spLocks noChangeArrowheads="1"/>
                </p:cNvSpPr>
                <p:nvPr/>
              </p:nvSpPr>
              <p:spPr bwMode="auto">
                <a:xfrm>
                  <a:off x="617" y="2943"/>
                  <a:ext cx="1576" cy="1113"/>
                </a:xfrm>
                <a:custGeom>
                  <a:avLst/>
                  <a:gdLst>
                    <a:gd name="T0" fmla="*/ 191564 w 1136"/>
                    <a:gd name="T1" fmla="*/ 4217659 h 643"/>
                    <a:gd name="T2" fmla="*/ 145830 w 1136"/>
                    <a:gd name="T3" fmla="*/ 4222251 h 643"/>
                    <a:gd name="T4" fmla="*/ 32917 w 1136"/>
                    <a:gd name="T5" fmla="*/ 4209877 h 643"/>
                    <a:gd name="T6" fmla="*/ 32917 w 1136"/>
                    <a:gd name="T7" fmla="*/ 3690654 h 643"/>
                    <a:gd name="T8" fmla="*/ 27719 w 1136"/>
                    <a:gd name="T9" fmla="*/ 2749313 h 643"/>
                    <a:gd name="T10" fmla="*/ 22755 w 1136"/>
                    <a:gd name="T11" fmla="*/ 1919837 h 643"/>
                    <a:gd name="T12" fmla="*/ 10187 w 1136"/>
                    <a:gd name="T13" fmla="*/ 816945 h 643"/>
                    <a:gd name="T14" fmla="*/ 10187 w 1136"/>
                    <a:gd name="T15" fmla="*/ 111899 h 643"/>
                    <a:gd name="T16" fmla="*/ 68530 w 1136"/>
                    <a:gd name="T17" fmla="*/ 31547 h 643"/>
                    <a:gd name="T18" fmla="*/ 723610 w 1136"/>
                    <a:gd name="T19" fmla="*/ 74339 h 643"/>
                    <a:gd name="T20" fmla="*/ 1246083 w 1136"/>
                    <a:gd name="T21" fmla="*/ 41096 h 643"/>
                    <a:gd name="T22" fmla="*/ 1288752 w 1136"/>
                    <a:gd name="T23" fmla="*/ 7022 h 643"/>
                    <a:gd name="T24" fmla="*/ 1948795 w 1136"/>
                    <a:gd name="T25" fmla="*/ 7022 h 643"/>
                    <a:gd name="T26" fmla="*/ 1972517 w 1136"/>
                    <a:gd name="T27" fmla="*/ 48467 h 643"/>
                    <a:gd name="T28" fmla="*/ 1986756 w 1136"/>
                    <a:gd name="T29" fmla="*/ 1602746 h 643"/>
                    <a:gd name="T30" fmla="*/ 1986756 w 1136"/>
                    <a:gd name="T31" fmla="*/ 2041843 h 643"/>
                    <a:gd name="T32" fmla="*/ 1991703 w 1136"/>
                    <a:gd name="T33" fmla="*/ 3778883 h 643"/>
                    <a:gd name="T34" fmla="*/ 1988782 w 1136"/>
                    <a:gd name="T35" fmla="*/ 3956286 h 643"/>
                    <a:gd name="T36" fmla="*/ 1981544 w 1136"/>
                    <a:gd name="T37" fmla="*/ 4116355 h 643"/>
                    <a:gd name="T38" fmla="*/ 1400037 w 1136"/>
                    <a:gd name="T39" fmla="*/ 4165770 h 643"/>
                    <a:gd name="T40" fmla="*/ 1069401 w 1136"/>
                    <a:gd name="T41" fmla="*/ 4186590 h 643"/>
                    <a:gd name="T42" fmla="*/ 754645 w 1136"/>
                    <a:gd name="T43" fmla="*/ 4202567 h 643"/>
                    <a:gd name="T44" fmla="*/ 191564 w 1136"/>
                    <a:gd name="T45" fmla="*/ 4217659 h 643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</a:gdLst>
                  <a:ahLst/>
                  <a:cxnLst>
                    <a:cxn ang="T46">
                      <a:pos x="T0" y="T1"/>
                    </a:cxn>
                    <a:cxn ang="T47">
                      <a:pos x="T2" y="T3"/>
                    </a:cxn>
                    <a:cxn ang="T48">
                      <a:pos x="T4" y="T5"/>
                    </a:cxn>
                    <a:cxn ang="T49">
                      <a:pos x="T6" y="T7"/>
                    </a:cxn>
                    <a:cxn ang="T50">
                      <a:pos x="T8" y="T9"/>
                    </a:cxn>
                    <a:cxn ang="T51">
                      <a:pos x="T10" y="T11"/>
                    </a:cxn>
                    <a:cxn ang="T52">
                      <a:pos x="T12" y="T13"/>
                    </a:cxn>
                    <a:cxn ang="T53">
                      <a:pos x="T14" y="T15"/>
                    </a:cxn>
                    <a:cxn ang="T54">
                      <a:pos x="T16" y="T17"/>
                    </a:cxn>
                    <a:cxn ang="T55">
                      <a:pos x="T18" y="T19"/>
                    </a:cxn>
                    <a:cxn ang="T56">
                      <a:pos x="T20" y="T21"/>
                    </a:cxn>
                    <a:cxn ang="T57">
                      <a:pos x="T22" y="T23"/>
                    </a:cxn>
                    <a:cxn ang="T58">
                      <a:pos x="T24" y="T25"/>
                    </a:cxn>
                    <a:cxn ang="T59">
                      <a:pos x="T26" y="T27"/>
                    </a:cxn>
                    <a:cxn ang="T60">
                      <a:pos x="T28" y="T29"/>
                    </a:cxn>
                    <a:cxn ang="T61">
                      <a:pos x="T30" y="T31"/>
                    </a:cxn>
                    <a:cxn ang="T62">
                      <a:pos x="T32" y="T33"/>
                    </a:cxn>
                    <a:cxn ang="T63">
                      <a:pos x="T34" y="T35"/>
                    </a:cxn>
                    <a:cxn ang="T64">
                      <a:pos x="T36" y="T37"/>
                    </a:cxn>
                    <a:cxn ang="T65">
                      <a:pos x="T38" y="T39"/>
                    </a:cxn>
                    <a:cxn ang="T66">
                      <a:pos x="T40" y="T41"/>
                    </a:cxn>
                    <a:cxn ang="T67">
                      <a:pos x="T42" y="T43"/>
                    </a:cxn>
                    <a:cxn ang="T68">
                      <a:pos x="T44" y="T45"/>
                    </a:cxn>
                  </a:cxnLst>
                  <a:rect l="0" t="0" r="r" b="b"/>
                  <a:pathLst>
                    <a:path w="1136" h="643">
                      <a:moveTo>
                        <a:pt x="109" y="635"/>
                      </a:moveTo>
                      <a:cubicBezTo>
                        <a:pt x="112" y="633"/>
                        <a:pt x="87" y="638"/>
                        <a:pt x="83" y="636"/>
                      </a:cubicBezTo>
                      <a:cubicBezTo>
                        <a:pt x="69" y="632"/>
                        <a:pt x="19" y="643"/>
                        <a:pt x="19" y="634"/>
                      </a:cubicBezTo>
                      <a:cubicBezTo>
                        <a:pt x="19" y="615"/>
                        <a:pt x="18" y="582"/>
                        <a:pt x="19" y="556"/>
                      </a:cubicBezTo>
                      <a:cubicBezTo>
                        <a:pt x="20" y="512"/>
                        <a:pt x="15" y="457"/>
                        <a:pt x="16" y="414"/>
                      </a:cubicBezTo>
                      <a:cubicBezTo>
                        <a:pt x="17" y="384"/>
                        <a:pt x="14" y="318"/>
                        <a:pt x="13" y="289"/>
                      </a:cubicBezTo>
                      <a:cubicBezTo>
                        <a:pt x="10" y="234"/>
                        <a:pt x="9" y="193"/>
                        <a:pt x="6" y="123"/>
                      </a:cubicBezTo>
                      <a:cubicBezTo>
                        <a:pt x="5" y="88"/>
                        <a:pt x="0" y="49"/>
                        <a:pt x="6" y="17"/>
                      </a:cubicBezTo>
                      <a:cubicBezTo>
                        <a:pt x="8" y="11"/>
                        <a:pt x="30" y="4"/>
                        <a:pt x="39" y="5"/>
                      </a:cubicBezTo>
                      <a:cubicBezTo>
                        <a:pt x="164" y="10"/>
                        <a:pt x="287" y="19"/>
                        <a:pt x="412" y="11"/>
                      </a:cubicBezTo>
                      <a:cubicBezTo>
                        <a:pt x="512" y="3"/>
                        <a:pt x="611" y="8"/>
                        <a:pt x="710" y="6"/>
                      </a:cubicBezTo>
                      <a:cubicBezTo>
                        <a:pt x="718" y="5"/>
                        <a:pt x="726" y="2"/>
                        <a:pt x="734" y="1"/>
                      </a:cubicBezTo>
                      <a:cubicBezTo>
                        <a:pt x="859" y="0"/>
                        <a:pt x="985" y="1"/>
                        <a:pt x="1110" y="1"/>
                      </a:cubicBezTo>
                      <a:cubicBezTo>
                        <a:pt x="1110" y="7"/>
                        <a:pt x="1124" y="6"/>
                        <a:pt x="1124" y="7"/>
                      </a:cubicBezTo>
                      <a:cubicBezTo>
                        <a:pt x="1129" y="89"/>
                        <a:pt x="1128" y="159"/>
                        <a:pt x="1132" y="241"/>
                      </a:cubicBezTo>
                      <a:cubicBezTo>
                        <a:pt x="1133" y="264"/>
                        <a:pt x="1132" y="284"/>
                        <a:pt x="1132" y="307"/>
                      </a:cubicBezTo>
                      <a:cubicBezTo>
                        <a:pt x="1134" y="392"/>
                        <a:pt x="1135" y="482"/>
                        <a:pt x="1135" y="569"/>
                      </a:cubicBezTo>
                      <a:cubicBezTo>
                        <a:pt x="1135" y="578"/>
                        <a:pt x="1135" y="588"/>
                        <a:pt x="1133" y="596"/>
                      </a:cubicBezTo>
                      <a:cubicBezTo>
                        <a:pt x="1132" y="605"/>
                        <a:pt x="1136" y="620"/>
                        <a:pt x="1129" y="620"/>
                      </a:cubicBezTo>
                      <a:cubicBezTo>
                        <a:pt x="1021" y="625"/>
                        <a:pt x="906" y="622"/>
                        <a:pt x="798" y="627"/>
                      </a:cubicBezTo>
                      <a:cubicBezTo>
                        <a:pt x="734" y="630"/>
                        <a:pt x="684" y="631"/>
                        <a:pt x="609" y="630"/>
                      </a:cubicBezTo>
                      <a:cubicBezTo>
                        <a:pt x="555" y="629"/>
                        <a:pt x="483" y="630"/>
                        <a:pt x="430" y="633"/>
                      </a:cubicBezTo>
                      <a:cubicBezTo>
                        <a:pt x="324" y="638"/>
                        <a:pt x="214" y="627"/>
                        <a:pt x="109" y="635"/>
                      </a:cubicBezTo>
                      <a:close/>
                    </a:path>
                  </a:pathLst>
                </a:custGeom>
                <a:solidFill>
                  <a:srgbClr val="A1ABD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506" name="Freeform 12"/>
                <p:cNvSpPr>
                  <a:spLocks noChangeArrowheads="1"/>
                </p:cNvSpPr>
                <p:nvPr/>
              </p:nvSpPr>
              <p:spPr bwMode="auto">
                <a:xfrm>
                  <a:off x="638" y="3650"/>
                  <a:ext cx="1555" cy="402"/>
                </a:xfrm>
                <a:custGeom>
                  <a:avLst/>
                  <a:gdLst>
                    <a:gd name="T0" fmla="*/ 1857 w 1121"/>
                    <a:gd name="T1" fmla="*/ 245617 h 233"/>
                    <a:gd name="T2" fmla="*/ 1857 w 1121"/>
                    <a:gd name="T3" fmla="*/ 409581 h 233"/>
                    <a:gd name="T4" fmla="*/ 7729 w 1121"/>
                    <a:gd name="T5" fmla="*/ 1087803 h 233"/>
                    <a:gd name="T6" fmla="*/ 7729 w 1121"/>
                    <a:gd name="T7" fmla="*/ 1457240 h 233"/>
                    <a:gd name="T8" fmla="*/ 119046 w 1121"/>
                    <a:gd name="T9" fmla="*/ 1468837 h 233"/>
                    <a:gd name="T10" fmla="*/ 164733 w 1121"/>
                    <a:gd name="T11" fmla="*/ 1466622 h 233"/>
                    <a:gd name="T12" fmla="*/ 727644 w 1121"/>
                    <a:gd name="T13" fmla="*/ 1450266 h 233"/>
                    <a:gd name="T14" fmla="*/ 1040248 w 1121"/>
                    <a:gd name="T15" fmla="*/ 1438011 h 233"/>
                    <a:gd name="T16" fmla="*/ 1370771 w 1121"/>
                    <a:gd name="T17" fmla="*/ 1427140 h 233"/>
                    <a:gd name="T18" fmla="*/ 1950819 w 1121"/>
                    <a:gd name="T19" fmla="*/ 1395354 h 233"/>
                    <a:gd name="T20" fmla="*/ 1958577 w 1121"/>
                    <a:gd name="T21" fmla="*/ 1280589 h 233"/>
                    <a:gd name="T22" fmla="*/ 1961008 w 1121"/>
                    <a:gd name="T23" fmla="*/ 1149654 h 233"/>
                    <a:gd name="T24" fmla="*/ 1958577 w 1121"/>
                    <a:gd name="T25" fmla="*/ 115848 h 233"/>
                    <a:gd name="T26" fmla="*/ 1923098 w 1121"/>
                    <a:gd name="T27" fmla="*/ 119862 h 233"/>
                    <a:gd name="T28" fmla="*/ 1880537 w 1121"/>
                    <a:gd name="T29" fmla="*/ 97857 h 233"/>
                    <a:gd name="T30" fmla="*/ 1840861 w 1121"/>
                    <a:gd name="T31" fmla="*/ 59374 h 233"/>
                    <a:gd name="T32" fmla="*/ 1793352 w 1121"/>
                    <a:gd name="T33" fmla="*/ 6867 h 233"/>
                    <a:gd name="T34" fmla="*/ 1749647 w 1121"/>
                    <a:gd name="T35" fmla="*/ 11278 h 233"/>
                    <a:gd name="T36" fmla="*/ 1682928 w 1121"/>
                    <a:gd name="T37" fmla="*/ 47131 h 233"/>
                    <a:gd name="T38" fmla="*/ 1625671 w 1121"/>
                    <a:gd name="T39" fmla="*/ 108987 h 233"/>
                    <a:gd name="T40" fmla="*/ 1579952 w 1121"/>
                    <a:gd name="T41" fmla="*/ 90415 h 233"/>
                    <a:gd name="T42" fmla="*/ 1540470 w 1121"/>
                    <a:gd name="T43" fmla="*/ 108987 h 233"/>
                    <a:gd name="T44" fmla="*/ 1480088 w 1121"/>
                    <a:gd name="T45" fmla="*/ 102034 h 233"/>
                    <a:gd name="T46" fmla="*/ 1236189 w 1121"/>
                    <a:gd name="T47" fmla="*/ 137177 h 233"/>
                    <a:gd name="T48" fmla="*/ 1187428 w 1121"/>
                    <a:gd name="T49" fmla="*/ 161271 h 233"/>
                    <a:gd name="T50" fmla="*/ 1140117 w 1121"/>
                    <a:gd name="T51" fmla="*/ 168153 h 233"/>
                    <a:gd name="T52" fmla="*/ 1100350 w 1121"/>
                    <a:gd name="T53" fmla="*/ 115848 h 233"/>
                    <a:gd name="T54" fmla="*/ 1071560 w 1121"/>
                    <a:gd name="T55" fmla="*/ 70293 h 233"/>
                    <a:gd name="T56" fmla="*/ 1024830 w 1121"/>
                    <a:gd name="T57" fmla="*/ 30652 h 233"/>
                    <a:gd name="T58" fmla="*/ 987456 w 1121"/>
                    <a:gd name="T59" fmla="*/ 11278 h 233"/>
                    <a:gd name="T60" fmla="*/ 858198 w 1121"/>
                    <a:gd name="T61" fmla="*/ 119862 h 233"/>
                    <a:gd name="T62" fmla="*/ 822054 w 1121"/>
                    <a:gd name="T63" fmla="*/ 108987 h 233"/>
                    <a:gd name="T64" fmla="*/ 709732 w 1121"/>
                    <a:gd name="T65" fmla="*/ 61901 h 233"/>
                    <a:gd name="T66" fmla="*/ 622610 w 1121"/>
                    <a:gd name="T67" fmla="*/ 70293 h 233"/>
                    <a:gd name="T68" fmla="*/ 282486 w 1121"/>
                    <a:gd name="T69" fmla="*/ 245617 h 233"/>
                    <a:gd name="T70" fmla="*/ 231812 w 1121"/>
                    <a:gd name="T71" fmla="*/ 245617 h 233"/>
                    <a:gd name="T72" fmla="*/ 178502 w 1121"/>
                    <a:gd name="T73" fmla="*/ 172327 h 233"/>
                    <a:gd name="T74" fmla="*/ 126123 w 1121"/>
                    <a:gd name="T75" fmla="*/ 139534 h 233"/>
                    <a:gd name="T76" fmla="*/ 50610 w 1121"/>
                    <a:gd name="T77" fmla="*/ 179620 h 233"/>
                    <a:gd name="T78" fmla="*/ 1857 w 1121"/>
                    <a:gd name="T79" fmla="*/ 245617 h 233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</a:gdLst>
                  <a:ahLst/>
                  <a:cxnLst>
                    <a:cxn ang="T80">
                      <a:pos x="T0" y="T1"/>
                    </a:cxn>
                    <a:cxn ang="T81">
                      <a:pos x="T2" y="T3"/>
                    </a:cxn>
                    <a:cxn ang="T82">
                      <a:pos x="T4" y="T5"/>
                    </a:cxn>
                    <a:cxn ang="T83">
                      <a:pos x="T6" y="T7"/>
                    </a:cxn>
                    <a:cxn ang="T84">
                      <a:pos x="T8" y="T9"/>
                    </a:cxn>
                    <a:cxn ang="T85">
                      <a:pos x="T10" y="T11"/>
                    </a:cxn>
                    <a:cxn ang="T86">
                      <a:pos x="T12" y="T13"/>
                    </a:cxn>
                    <a:cxn ang="T87">
                      <a:pos x="T14" y="T15"/>
                    </a:cxn>
                    <a:cxn ang="T88">
                      <a:pos x="T16" y="T17"/>
                    </a:cxn>
                    <a:cxn ang="T89">
                      <a:pos x="T18" y="T19"/>
                    </a:cxn>
                    <a:cxn ang="T90">
                      <a:pos x="T20" y="T21"/>
                    </a:cxn>
                    <a:cxn ang="T91">
                      <a:pos x="T22" y="T23"/>
                    </a:cxn>
                    <a:cxn ang="T92">
                      <a:pos x="T24" y="T25"/>
                    </a:cxn>
                    <a:cxn ang="T93">
                      <a:pos x="T26" y="T27"/>
                    </a:cxn>
                    <a:cxn ang="T94">
                      <a:pos x="T28" y="T29"/>
                    </a:cxn>
                    <a:cxn ang="T95">
                      <a:pos x="T30" y="T31"/>
                    </a:cxn>
                    <a:cxn ang="T96">
                      <a:pos x="T32" y="T33"/>
                    </a:cxn>
                    <a:cxn ang="T97">
                      <a:pos x="T34" y="T35"/>
                    </a:cxn>
                    <a:cxn ang="T98">
                      <a:pos x="T36" y="T37"/>
                    </a:cxn>
                    <a:cxn ang="T99">
                      <a:pos x="T38" y="T39"/>
                    </a:cxn>
                    <a:cxn ang="T100">
                      <a:pos x="T40" y="T41"/>
                    </a:cxn>
                    <a:cxn ang="T101">
                      <a:pos x="T42" y="T43"/>
                    </a:cxn>
                    <a:cxn ang="T102">
                      <a:pos x="T44" y="T45"/>
                    </a:cxn>
                    <a:cxn ang="T103">
                      <a:pos x="T46" y="T47"/>
                    </a:cxn>
                    <a:cxn ang="T104">
                      <a:pos x="T48" y="T49"/>
                    </a:cxn>
                    <a:cxn ang="T105">
                      <a:pos x="T50" y="T51"/>
                    </a:cxn>
                    <a:cxn ang="T106">
                      <a:pos x="T52" y="T53"/>
                    </a:cxn>
                    <a:cxn ang="T107">
                      <a:pos x="T54" y="T55"/>
                    </a:cxn>
                    <a:cxn ang="T108">
                      <a:pos x="T56" y="T57"/>
                    </a:cxn>
                    <a:cxn ang="T109">
                      <a:pos x="T58" y="T59"/>
                    </a:cxn>
                    <a:cxn ang="T110">
                      <a:pos x="T60" y="T61"/>
                    </a:cxn>
                    <a:cxn ang="T111">
                      <a:pos x="T62" y="T63"/>
                    </a:cxn>
                    <a:cxn ang="T112">
                      <a:pos x="T64" y="T65"/>
                    </a:cxn>
                    <a:cxn ang="T113">
                      <a:pos x="T66" y="T67"/>
                    </a:cxn>
                    <a:cxn ang="T114">
                      <a:pos x="T68" y="T69"/>
                    </a:cxn>
                    <a:cxn ang="T115">
                      <a:pos x="T70" y="T71"/>
                    </a:cxn>
                    <a:cxn ang="T116">
                      <a:pos x="T72" y="T73"/>
                    </a:cxn>
                    <a:cxn ang="T117">
                      <a:pos x="T74" y="T75"/>
                    </a:cxn>
                    <a:cxn ang="T118">
                      <a:pos x="T76" y="T77"/>
                    </a:cxn>
                    <a:cxn ang="T119">
                      <a:pos x="T78" y="T79"/>
                    </a:cxn>
                  </a:cxnLst>
                  <a:rect l="0" t="0" r="r" b="b"/>
                  <a:pathLst>
                    <a:path w="1121" h="233">
                      <a:moveTo>
                        <a:pt x="1" y="38"/>
                      </a:moveTo>
                      <a:cubicBezTo>
                        <a:pt x="1" y="48"/>
                        <a:pt x="1" y="58"/>
                        <a:pt x="1" y="64"/>
                      </a:cubicBezTo>
                      <a:cubicBezTo>
                        <a:pt x="0" y="97"/>
                        <a:pt x="5" y="137"/>
                        <a:pt x="4" y="169"/>
                      </a:cubicBezTo>
                      <a:cubicBezTo>
                        <a:pt x="3" y="188"/>
                        <a:pt x="4" y="213"/>
                        <a:pt x="4" y="227"/>
                      </a:cubicBezTo>
                      <a:cubicBezTo>
                        <a:pt x="4" y="233"/>
                        <a:pt x="54" y="226"/>
                        <a:pt x="68" y="229"/>
                      </a:cubicBezTo>
                      <a:cubicBezTo>
                        <a:pt x="72" y="230"/>
                        <a:pt x="97" y="226"/>
                        <a:pt x="94" y="228"/>
                      </a:cubicBezTo>
                      <a:cubicBezTo>
                        <a:pt x="199" y="222"/>
                        <a:pt x="309" y="230"/>
                        <a:pt x="415" y="226"/>
                      </a:cubicBezTo>
                      <a:cubicBezTo>
                        <a:pt x="468" y="224"/>
                        <a:pt x="540" y="223"/>
                        <a:pt x="594" y="224"/>
                      </a:cubicBezTo>
                      <a:cubicBezTo>
                        <a:pt x="669" y="224"/>
                        <a:pt x="719" y="224"/>
                        <a:pt x="783" y="222"/>
                      </a:cubicBezTo>
                      <a:cubicBezTo>
                        <a:pt x="891" y="218"/>
                        <a:pt x="1006" y="220"/>
                        <a:pt x="1114" y="217"/>
                      </a:cubicBezTo>
                      <a:cubicBezTo>
                        <a:pt x="1121" y="217"/>
                        <a:pt x="1117" y="206"/>
                        <a:pt x="1118" y="199"/>
                      </a:cubicBezTo>
                      <a:cubicBezTo>
                        <a:pt x="1120" y="193"/>
                        <a:pt x="1120" y="186"/>
                        <a:pt x="1120" y="179"/>
                      </a:cubicBezTo>
                      <a:cubicBezTo>
                        <a:pt x="1120" y="126"/>
                        <a:pt x="1119" y="71"/>
                        <a:pt x="1118" y="18"/>
                      </a:cubicBezTo>
                      <a:cubicBezTo>
                        <a:pt x="1112" y="19"/>
                        <a:pt x="1105" y="19"/>
                        <a:pt x="1098" y="19"/>
                      </a:cubicBezTo>
                      <a:cubicBezTo>
                        <a:pt x="1090" y="18"/>
                        <a:pt x="1082" y="16"/>
                        <a:pt x="1074" y="15"/>
                      </a:cubicBezTo>
                      <a:cubicBezTo>
                        <a:pt x="1067" y="13"/>
                        <a:pt x="1059" y="11"/>
                        <a:pt x="1051" y="9"/>
                      </a:cubicBezTo>
                      <a:cubicBezTo>
                        <a:pt x="1042" y="7"/>
                        <a:pt x="1034" y="3"/>
                        <a:pt x="1024" y="1"/>
                      </a:cubicBezTo>
                      <a:cubicBezTo>
                        <a:pt x="1016" y="0"/>
                        <a:pt x="1007" y="2"/>
                        <a:pt x="999" y="2"/>
                      </a:cubicBezTo>
                      <a:cubicBezTo>
                        <a:pt x="986" y="4"/>
                        <a:pt x="974" y="4"/>
                        <a:pt x="961" y="7"/>
                      </a:cubicBezTo>
                      <a:cubicBezTo>
                        <a:pt x="949" y="9"/>
                        <a:pt x="940" y="16"/>
                        <a:pt x="928" y="17"/>
                      </a:cubicBezTo>
                      <a:cubicBezTo>
                        <a:pt x="919" y="18"/>
                        <a:pt x="911" y="14"/>
                        <a:pt x="902" y="14"/>
                      </a:cubicBezTo>
                      <a:cubicBezTo>
                        <a:pt x="894" y="14"/>
                        <a:pt x="887" y="17"/>
                        <a:pt x="880" y="17"/>
                      </a:cubicBezTo>
                      <a:cubicBezTo>
                        <a:pt x="868" y="18"/>
                        <a:pt x="857" y="16"/>
                        <a:pt x="845" y="16"/>
                      </a:cubicBezTo>
                      <a:cubicBezTo>
                        <a:pt x="799" y="17"/>
                        <a:pt x="752" y="18"/>
                        <a:pt x="706" y="21"/>
                      </a:cubicBezTo>
                      <a:cubicBezTo>
                        <a:pt x="696" y="21"/>
                        <a:pt x="687" y="24"/>
                        <a:pt x="678" y="25"/>
                      </a:cubicBezTo>
                      <a:cubicBezTo>
                        <a:pt x="669" y="26"/>
                        <a:pt x="660" y="27"/>
                        <a:pt x="651" y="26"/>
                      </a:cubicBezTo>
                      <a:cubicBezTo>
                        <a:pt x="643" y="25"/>
                        <a:pt x="635" y="21"/>
                        <a:pt x="628" y="18"/>
                      </a:cubicBezTo>
                      <a:cubicBezTo>
                        <a:pt x="622" y="16"/>
                        <a:pt x="618" y="13"/>
                        <a:pt x="612" y="11"/>
                      </a:cubicBezTo>
                      <a:cubicBezTo>
                        <a:pt x="603" y="8"/>
                        <a:pt x="594" y="7"/>
                        <a:pt x="585" y="5"/>
                      </a:cubicBezTo>
                      <a:cubicBezTo>
                        <a:pt x="578" y="4"/>
                        <a:pt x="571" y="1"/>
                        <a:pt x="564" y="2"/>
                      </a:cubicBezTo>
                      <a:cubicBezTo>
                        <a:pt x="538" y="6"/>
                        <a:pt x="515" y="15"/>
                        <a:pt x="490" y="19"/>
                      </a:cubicBezTo>
                      <a:cubicBezTo>
                        <a:pt x="483" y="20"/>
                        <a:pt x="476" y="18"/>
                        <a:pt x="469" y="17"/>
                      </a:cubicBezTo>
                      <a:cubicBezTo>
                        <a:pt x="448" y="15"/>
                        <a:pt x="427" y="11"/>
                        <a:pt x="405" y="10"/>
                      </a:cubicBezTo>
                      <a:cubicBezTo>
                        <a:pt x="388" y="9"/>
                        <a:pt x="371" y="9"/>
                        <a:pt x="355" y="11"/>
                      </a:cubicBezTo>
                      <a:cubicBezTo>
                        <a:pt x="290" y="19"/>
                        <a:pt x="226" y="31"/>
                        <a:pt x="161" y="38"/>
                      </a:cubicBezTo>
                      <a:cubicBezTo>
                        <a:pt x="152" y="40"/>
                        <a:pt x="142" y="40"/>
                        <a:pt x="132" y="38"/>
                      </a:cubicBezTo>
                      <a:cubicBezTo>
                        <a:pt x="121" y="36"/>
                        <a:pt x="113" y="30"/>
                        <a:pt x="102" y="27"/>
                      </a:cubicBezTo>
                      <a:cubicBezTo>
                        <a:pt x="93" y="25"/>
                        <a:pt x="83" y="22"/>
                        <a:pt x="72" y="22"/>
                      </a:cubicBezTo>
                      <a:cubicBezTo>
                        <a:pt x="58" y="22"/>
                        <a:pt x="43" y="25"/>
                        <a:pt x="29" y="28"/>
                      </a:cubicBezTo>
                      <a:cubicBezTo>
                        <a:pt x="19" y="30"/>
                        <a:pt x="10" y="35"/>
                        <a:pt x="1" y="38"/>
                      </a:cubicBezTo>
                      <a:close/>
                    </a:path>
                  </a:pathLst>
                </a:custGeom>
                <a:solidFill>
                  <a:srgbClr val="B79D4B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507" name="Freeform 14"/>
                <p:cNvSpPr>
                  <a:spLocks noChangeArrowheads="1"/>
                </p:cNvSpPr>
                <p:nvPr/>
              </p:nvSpPr>
              <p:spPr bwMode="auto">
                <a:xfrm>
                  <a:off x="617" y="2839"/>
                  <a:ext cx="1559" cy="76"/>
                </a:xfrm>
                <a:custGeom>
                  <a:avLst/>
                  <a:gdLst>
                    <a:gd name="T0" fmla="*/ 1927471 w 1125"/>
                    <a:gd name="T1" fmla="*/ 293132 h 44"/>
                    <a:gd name="T2" fmla="*/ 1949126 w 1125"/>
                    <a:gd name="T3" fmla="*/ 279074 h 44"/>
                    <a:gd name="T4" fmla="*/ 1900047 w 1125"/>
                    <a:gd name="T5" fmla="*/ 114114 h 44"/>
                    <a:gd name="T6" fmla="*/ 1712085 w 1125"/>
                    <a:gd name="T7" fmla="*/ 93141 h 44"/>
                    <a:gd name="T8" fmla="*/ 1323375 w 1125"/>
                    <a:gd name="T9" fmla="*/ 56128 h 44"/>
                    <a:gd name="T10" fmla="*/ 1262621 w 1125"/>
                    <a:gd name="T11" fmla="*/ 33841 h 44"/>
                    <a:gd name="T12" fmla="*/ 476652 w 1125"/>
                    <a:gd name="T13" fmla="*/ 20401 h 44"/>
                    <a:gd name="T14" fmla="*/ 437666 w 1125"/>
                    <a:gd name="T15" fmla="*/ 42111 h 44"/>
                    <a:gd name="T16" fmla="*/ 279083 w 1125"/>
                    <a:gd name="T17" fmla="*/ 69865 h 44"/>
                    <a:gd name="T18" fmla="*/ 213474 w 1125"/>
                    <a:gd name="T19" fmla="*/ 103458 h 44"/>
                    <a:gd name="T20" fmla="*/ 95501 w 1125"/>
                    <a:gd name="T21" fmla="*/ 115929 h 44"/>
                    <a:gd name="T22" fmla="*/ 5022 w 1125"/>
                    <a:gd name="T23" fmla="*/ 134297 h 44"/>
                    <a:gd name="T24" fmla="*/ 7686 w 1125"/>
                    <a:gd name="T25" fmla="*/ 273027 h 44"/>
                    <a:gd name="T26" fmla="*/ 938844 w 1125"/>
                    <a:gd name="T27" fmla="*/ 284781 h 44"/>
                    <a:gd name="T28" fmla="*/ 1068853 w 1125"/>
                    <a:gd name="T29" fmla="*/ 265376 h 44"/>
                    <a:gd name="T30" fmla="*/ 1099234 w 1125"/>
                    <a:gd name="T31" fmla="*/ 242673 h 44"/>
                    <a:gd name="T32" fmla="*/ 1167583 w 1125"/>
                    <a:gd name="T33" fmla="*/ 230372 h 44"/>
                    <a:gd name="T34" fmla="*/ 1287166 w 1125"/>
                    <a:gd name="T35" fmla="*/ 230372 h 44"/>
                    <a:gd name="T36" fmla="*/ 1679389 w 1125"/>
                    <a:gd name="T37" fmla="*/ 284781 h 44"/>
                    <a:gd name="T38" fmla="*/ 1694497 w 1125"/>
                    <a:gd name="T39" fmla="*/ 265376 h 44"/>
                    <a:gd name="T40" fmla="*/ 1927471 w 1125"/>
                    <a:gd name="T41" fmla="*/ 293132 h 44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</a:gdLst>
                  <a:ahLst/>
                  <a:cxnLst>
                    <a:cxn ang="T42">
                      <a:pos x="T0" y="T1"/>
                    </a:cxn>
                    <a:cxn ang="T43">
                      <a:pos x="T2" y="T3"/>
                    </a:cxn>
                    <a:cxn ang="T44">
                      <a:pos x="T4" y="T5"/>
                    </a:cxn>
                    <a:cxn ang="T45">
                      <a:pos x="T6" y="T7"/>
                    </a:cxn>
                    <a:cxn ang="T46">
                      <a:pos x="T8" y="T9"/>
                    </a:cxn>
                    <a:cxn ang="T47">
                      <a:pos x="T10" y="T11"/>
                    </a:cxn>
                    <a:cxn ang="T48">
                      <a:pos x="T12" y="T13"/>
                    </a:cxn>
                    <a:cxn ang="T49">
                      <a:pos x="T14" y="T15"/>
                    </a:cxn>
                    <a:cxn ang="T50">
                      <a:pos x="T16" y="T17"/>
                    </a:cxn>
                    <a:cxn ang="T51">
                      <a:pos x="T18" y="T19"/>
                    </a:cxn>
                    <a:cxn ang="T52">
                      <a:pos x="T20" y="T21"/>
                    </a:cxn>
                    <a:cxn ang="T53">
                      <a:pos x="T22" y="T23"/>
                    </a:cxn>
                    <a:cxn ang="T54">
                      <a:pos x="T24" y="T25"/>
                    </a:cxn>
                    <a:cxn ang="T55">
                      <a:pos x="T26" y="T27"/>
                    </a:cxn>
                    <a:cxn ang="T56">
                      <a:pos x="T28" y="T29"/>
                    </a:cxn>
                    <a:cxn ang="T57">
                      <a:pos x="T30" y="T31"/>
                    </a:cxn>
                    <a:cxn ang="T58">
                      <a:pos x="T32" y="T33"/>
                    </a:cxn>
                    <a:cxn ang="T59">
                      <a:pos x="T34" y="T35"/>
                    </a:cxn>
                    <a:cxn ang="T60">
                      <a:pos x="T36" y="T37"/>
                    </a:cxn>
                    <a:cxn ang="T61">
                      <a:pos x="T38" y="T39"/>
                    </a:cxn>
                    <a:cxn ang="T62">
                      <a:pos x="T40" y="T41"/>
                    </a:cxn>
                  </a:cxnLst>
                  <a:rect l="0" t="0" r="r" b="b"/>
                  <a:pathLst>
                    <a:path w="1125" h="44">
                      <a:moveTo>
                        <a:pt x="1111" y="42"/>
                      </a:moveTo>
                      <a:cubicBezTo>
                        <a:pt x="1116" y="42"/>
                        <a:pt x="1124" y="44"/>
                        <a:pt x="1124" y="40"/>
                      </a:cubicBezTo>
                      <a:cubicBezTo>
                        <a:pt x="1125" y="14"/>
                        <a:pt x="1121" y="17"/>
                        <a:pt x="1095" y="16"/>
                      </a:cubicBezTo>
                      <a:cubicBezTo>
                        <a:pt x="1060" y="15"/>
                        <a:pt x="1022" y="14"/>
                        <a:pt x="987" y="13"/>
                      </a:cubicBezTo>
                      <a:cubicBezTo>
                        <a:pt x="913" y="11"/>
                        <a:pt x="838" y="10"/>
                        <a:pt x="763" y="8"/>
                      </a:cubicBezTo>
                      <a:cubicBezTo>
                        <a:pt x="752" y="8"/>
                        <a:pt x="739" y="5"/>
                        <a:pt x="728" y="5"/>
                      </a:cubicBezTo>
                      <a:cubicBezTo>
                        <a:pt x="576" y="3"/>
                        <a:pt x="426" y="0"/>
                        <a:pt x="275" y="3"/>
                      </a:cubicBezTo>
                      <a:cubicBezTo>
                        <a:pt x="267" y="4"/>
                        <a:pt x="260" y="6"/>
                        <a:pt x="252" y="6"/>
                      </a:cubicBezTo>
                      <a:cubicBezTo>
                        <a:pt x="222" y="8"/>
                        <a:pt x="191" y="7"/>
                        <a:pt x="161" y="10"/>
                      </a:cubicBezTo>
                      <a:cubicBezTo>
                        <a:pt x="148" y="11"/>
                        <a:pt x="136" y="14"/>
                        <a:pt x="123" y="15"/>
                      </a:cubicBezTo>
                      <a:cubicBezTo>
                        <a:pt x="100" y="18"/>
                        <a:pt x="78" y="14"/>
                        <a:pt x="55" y="17"/>
                      </a:cubicBezTo>
                      <a:cubicBezTo>
                        <a:pt x="39" y="19"/>
                        <a:pt x="14" y="9"/>
                        <a:pt x="3" y="19"/>
                      </a:cubicBezTo>
                      <a:cubicBezTo>
                        <a:pt x="1" y="20"/>
                        <a:pt x="0" y="39"/>
                        <a:pt x="4" y="39"/>
                      </a:cubicBezTo>
                      <a:cubicBezTo>
                        <a:pt x="183" y="33"/>
                        <a:pt x="364" y="43"/>
                        <a:pt x="541" y="41"/>
                      </a:cubicBezTo>
                      <a:cubicBezTo>
                        <a:pt x="566" y="41"/>
                        <a:pt x="591" y="39"/>
                        <a:pt x="616" y="38"/>
                      </a:cubicBezTo>
                      <a:cubicBezTo>
                        <a:pt x="622" y="38"/>
                        <a:pt x="628" y="35"/>
                        <a:pt x="634" y="35"/>
                      </a:cubicBezTo>
                      <a:cubicBezTo>
                        <a:pt x="647" y="35"/>
                        <a:pt x="660" y="34"/>
                        <a:pt x="673" y="33"/>
                      </a:cubicBezTo>
                      <a:cubicBezTo>
                        <a:pt x="696" y="31"/>
                        <a:pt x="719" y="30"/>
                        <a:pt x="742" y="33"/>
                      </a:cubicBezTo>
                      <a:cubicBezTo>
                        <a:pt x="818" y="41"/>
                        <a:pt x="893" y="43"/>
                        <a:pt x="968" y="41"/>
                      </a:cubicBezTo>
                      <a:cubicBezTo>
                        <a:pt x="971" y="41"/>
                        <a:pt x="974" y="38"/>
                        <a:pt x="977" y="38"/>
                      </a:cubicBezTo>
                      <a:cubicBezTo>
                        <a:pt x="1022" y="34"/>
                        <a:pt x="1066" y="42"/>
                        <a:pt x="1111" y="42"/>
                      </a:cubicBezTo>
                      <a:close/>
                    </a:path>
                  </a:pathLst>
                </a:custGeom>
                <a:solidFill>
                  <a:srgbClr val="F6A39B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508" name="Freeform 16"/>
                <p:cNvSpPr>
                  <a:spLocks noChangeArrowheads="1"/>
                </p:cNvSpPr>
                <p:nvPr/>
              </p:nvSpPr>
              <p:spPr bwMode="auto">
                <a:xfrm>
                  <a:off x="621" y="2862"/>
                  <a:ext cx="1557" cy="125"/>
                </a:xfrm>
                <a:custGeom>
                  <a:avLst/>
                  <a:gdLst>
                    <a:gd name="T0" fmla="*/ 1921063 w 1123"/>
                    <a:gd name="T1" fmla="*/ 424233 h 73"/>
                    <a:gd name="T2" fmla="*/ 1924614 w 1123"/>
                    <a:gd name="T3" fmla="*/ 405402 h 73"/>
                    <a:gd name="T4" fmla="*/ 1946940 w 1123"/>
                    <a:gd name="T5" fmla="*/ 411127 h 73"/>
                    <a:gd name="T6" fmla="*/ 1954099 w 1123"/>
                    <a:gd name="T7" fmla="*/ 322774 h 73"/>
                    <a:gd name="T8" fmla="*/ 1954099 w 1123"/>
                    <a:gd name="T9" fmla="*/ 225587 h 73"/>
                    <a:gd name="T10" fmla="*/ 1949049 w 1123"/>
                    <a:gd name="T11" fmla="*/ 108889 h 73"/>
                    <a:gd name="T12" fmla="*/ 1839363 w 1123"/>
                    <a:gd name="T13" fmla="*/ 102010 h 73"/>
                    <a:gd name="T14" fmla="*/ 1745763 w 1123"/>
                    <a:gd name="T15" fmla="*/ 83485 h 73"/>
                    <a:gd name="T16" fmla="*/ 1586449 w 1123"/>
                    <a:gd name="T17" fmla="*/ 77533 h 73"/>
                    <a:gd name="T18" fmla="*/ 1504407 w 1123"/>
                    <a:gd name="T19" fmla="*/ 58108 h 73"/>
                    <a:gd name="T20" fmla="*/ 1460523 w 1123"/>
                    <a:gd name="T21" fmla="*/ 58108 h 73"/>
                    <a:gd name="T22" fmla="*/ 1307546 w 1123"/>
                    <a:gd name="T23" fmla="*/ 54827 h 73"/>
                    <a:gd name="T24" fmla="*/ 1178759 w 1123"/>
                    <a:gd name="T25" fmla="*/ 28687 h 73"/>
                    <a:gd name="T26" fmla="*/ 824370 w 1123"/>
                    <a:gd name="T27" fmla="*/ 10620 h 73"/>
                    <a:gd name="T28" fmla="*/ 824370 w 1123"/>
                    <a:gd name="T29" fmla="*/ 10620 h 73"/>
                    <a:gd name="T30" fmla="*/ 625756 w 1123"/>
                    <a:gd name="T31" fmla="*/ 0 h 73"/>
                    <a:gd name="T32" fmla="*/ 509390 w 1123"/>
                    <a:gd name="T33" fmla="*/ 6447 h 73"/>
                    <a:gd name="T34" fmla="*/ 459168 w 1123"/>
                    <a:gd name="T35" fmla="*/ 44207 h 73"/>
                    <a:gd name="T36" fmla="*/ 371097 w 1123"/>
                    <a:gd name="T37" fmla="*/ 28687 h 73"/>
                    <a:gd name="T38" fmla="*/ 188469 w 1123"/>
                    <a:gd name="T39" fmla="*/ 95512 h 73"/>
                    <a:gd name="T40" fmla="*/ 12704 w 1123"/>
                    <a:gd name="T41" fmla="*/ 127449 h 73"/>
                    <a:gd name="T42" fmla="*/ 1855 w 1123"/>
                    <a:gd name="T43" fmla="*/ 156979 h 73"/>
                    <a:gd name="T44" fmla="*/ 1855 w 1123"/>
                    <a:gd name="T45" fmla="*/ 250106 h 73"/>
                    <a:gd name="T46" fmla="*/ 1855 w 1123"/>
                    <a:gd name="T47" fmla="*/ 411127 h 73"/>
                    <a:gd name="T48" fmla="*/ 1855 w 1123"/>
                    <a:gd name="T49" fmla="*/ 424233 h 73"/>
                    <a:gd name="T50" fmla="*/ 357238 w 1123"/>
                    <a:gd name="T51" fmla="*/ 424233 h 73"/>
                    <a:gd name="T52" fmla="*/ 359442 w 1123"/>
                    <a:gd name="T53" fmla="*/ 417885 h 73"/>
                    <a:gd name="T54" fmla="*/ 374913 w 1123"/>
                    <a:gd name="T55" fmla="*/ 424233 h 73"/>
                    <a:gd name="T56" fmla="*/ 730441 w 1123"/>
                    <a:gd name="T57" fmla="*/ 424233 h 73"/>
                    <a:gd name="T58" fmla="*/ 740677 w 1123"/>
                    <a:gd name="T59" fmla="*/ 370827 h 73"/>
                    <a:gd name="T60" fmla="*/ 768187 w 1123"/>
                    <a:gd name="T61" fmla="*/ 370827 h 73"/>
                    <a:gd name="T62" fmla="*/ 772882 w 1123"/>
                    <a:gd name="T63" fmla="*/ 424233 h 73"/>
                    <a:gd name="T64" fmla="*/ 892197 w 1123"/>
                    <a:gd name="T65" fmla="*/ 424233 h 73"/>
                    <a:gd name="T66" fmla="*/ 896208 w 1123"/>
                    <a:gd name="T67" fmla="*/ 411127 h 73"/>
                    <a:gd name="T68" fmla="*/ 905118 w 1123"/>
                    <a:gd name="T69" fmla="*/ 424233 h 73"/>
                    <a:gd name="T70" fmla="*/ 926749 w 1123"/>
                    <a:gd name="T71" fmla="*/ 424233 h 73"/>
                    <a:gd name="T72" fmla="*/ 931123 w 1123"/>
                    <a:gd name="T73" fmla="*/ 411127 h 73"/>
                    <a:gd name="T74" fmla="*/ 939787 w 1123"/>
                    <a:gd name="T75" fmla="*/ 411127 h 73"/>
                    <a:gd name="T76" fmla="*/ 941704 w 1123"/>
                    <a:gd name="T77" fmla="*/ 424233 h 73"/>
                    <a:gd name="T78" fmla="*/ 1089685 w 1123"/>
                    <a:gd name="T79" fmla="*/ 424233 h 73"/>
                    <a:gd name="T80" fmla="*/ 1095996 w 1123"/>
                    <a:gd name="T81" fmla="*/ 405402 h 73"/>
                    <a:gd name="T82" fmla="*/ 1101071 w 1123"/>
                    <a:gd name="T83" fmla="*/ 424233 h 73"/>
                    <a:gd name="T84" fmla="*/ 1173662 w 1123"/>
                    <a:gd name="T85" fmla="*/ 424233 h 73"/>
                    <a:gd name="T86" fmla="*/ 1179163 w 1123"/>
                    <a:gd name="T87" fmla="*/ 424233 h 73"/>
                    <a:gd name="T88" fmla="*/ 1380470 w 1123"/>
                    <a:gd name="T89" fmla="*/ 424233 h 73"/>
                    <a:gd name="T90" fmla="*/ 1383939 w 1123"/>
                    <a:gd name="T91" fmla="*/ 405402 h 73"/>
                    <a:gd name="T92" fmla="*/ 1396750 w 1123"/>
                    <a:gd name="T93" fmla="*/ 417885 h 73"/>
                    <a:gd name="T94" fmla="*/ 1396750 w 1123"/>
                    <a:gd name="T95" fmla="*/ 424233 h 73"/>
                    <a:gd name="T96" fmla="*/ 1514559 w 1123"/>
                    <a:gd name="T97" fmla="*/ 424233 h 73"/>
                    <a:gd name="T98" fmla="*/ 1522420 w 1123"/>
                    <a:gd name="T99" fmla="*/ 405402 h 73"/>
                    <a:gd name="T100" fmla="*/ 1528358 w 1123"/>
                    <a:gd name="T101" fmla="*/ 405402 h 73"/>
                    <a:gd name="T102" fmla="*/ 1533689 w 1123"/>
                    <a:gd name="T103" fmla="*/ 424233 h 73"/>
                    <a:gd name="T104" fmla="*/ 1597293 w 1123"/>
                    <a:gd name="T105" fmla="*/ 424233 h 73"/>
                    <a:gd name="T106" fmla="*/ 1598423 w 1123"/>
                    <a:gd name="T107" fmla="*/ 381908 h 73"/>
                    <a:gd name="T108" fmla="*/ 1613989 w 1123"/>
                    <a:gd name="T109" fmla="*/ 424233 h 73"/>
                    <a:gd name="T110" fmla="*/ 1650976 w 1123"/>
                    <a:gd name="T111" fmla="*/ 424233 h 73"/>
                    <a:gd name="T112" fmla="*/ 1657577 w 1123"/>
                    <a:gd name="T113" fmla="*/ 333693 h 73"/>
                    <a:gd name="T114" fmla="*/ 1670325 w 1123"/>
                    <a:gd name="T115" fmla="*/ 360533 h 73"/>
                    <a:gd name="T116" fmla="*/ 1675429 w 1123"/>
                    <a:gd name="T117" fmla="*/ 424233 h 73"/>
                    <a:gd name="T118" fmla="*/ 1730933 w 1123"/>
                    <a:gd name="T119" fmla="*/ 424233 h 73"/>
                    <a:gd name="T120" fmla="*/ 1730933 w 1123"/>
                    <a:gd name="T121" fmla="*/ 417885 h 73"/>
                    <a:gd name="T122" fmla="*/ 1737484 w 1123"/>
                    <a:gd name="T123" fmla="*/ 424233 h 73"/>
                    <a:gd name="T124" fmla="*/ 1921063 w 1123"/>
                    <a:gd name="T125" fmla="*/ 424233 h 73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60000 65536"/>
                    <a:gd name="T184" fmla="*/ 0 60000 65536"/>
                    <a:gd name="T185" fmla="*/ 0 60000 65536"/>
                    <a:gd name="T186" fmla="*/ 0 60000 65536"/>
                    <a:gd name="T187" fmla="*/ 0 60000 65536"/>
                    <a:gd name="T188" fmla="*/ 0 60000 65536"/>
                  </a:gdLst>
                  <a:ahLst/>
                  <a:cxnLst>
                    <a:cxn ang="T126">
                      <a:pos x="T0" y="T1"/>
                    </a:cxn>
                    <a:cxn ang="T127">
                      <a:pos x="T2" y="T3"/>
                    </a:cxn>
                    <a:cxn ang="T128">
                      <a:pos x="T4" y="T5"/>
                    </a:cxn>
                    <a:cxn ang="T129">
                      <a:pos x="T6" y="T7"/>
                    </a:cxn>
                    <a:cxn ang="T130">
                      <a:pos x="T8" y="T9"/>
                    </a:cxn>
                    <a:cxn ang="T131">
                      <a:pos x="T10" y="T11"/>
                    </a:cxn>
                    <a:cxn ang="T132">
                      <a:pos x="T12" y="T13"/>
                    </a:cxn>
                    <a:cxn ang="T133">
                      <a:pos x="T14" y="T15"/>
                    </a:cxn>
                    <a:cxn ang="T134">
                      <a:pos x="T16" y="T17"/>
                    </a:cxn>
                    <a:cxn ang="T135">
                      <a:pos x="T18" y="T19"/>
                    </a:cxn>
                    <a:cxn ang="T136">
                      <a:pos x="T20" y="T21"/>
                    </a:cxn>
                    <a:cxn ang="T137">
                      <a:pos x="T22" y="T23"/>
                    </a:cxn>
                    <a:cxn ang="T138">
                      <a:pos x="T24" y="T25"/>
                    </a:cxn>
                    <a:cxn ang="T139">
                      <a:pos x="T26" y="T27"/>
                    </a:cxn>
                    <a:cxn ang="T140">
                      <a:pos x="T28" y="T29"/>
                    </a:cxn>
                    <a:cxn ang="T141">
                      <a:pos x="T30" y="T31"/>
                    </a:cxn>
                    <a:cxn ang="T142">
                      <a:pos x="T32" y="T33"/>
                    </a:cxn>
                    <a:cxn ang="T143">
                      <a:pos x="T34" y="T35"/>
                    </a:cxn>
                    <a:cxn ang="T144">
                      <a:pos x="T36" y="T37"/>
                    </a:cxn>
                    <a:cxn ang="T145">
                      <a:pos x="T38" y="T39"/>
                    </a:cxn>
                    <a:cxn ang="T146">
                      <a:pos x="T40" y="T41"/>
                    </a:cxn>
                    <a:cxn ang="T147">
                      <a:pos x="T42" y="T43"/>
                    </a:cxn>
                    <a:cxn ang="T148">
                      <a:pos x="T44" y="T45"/>
                    </a:cxn>
                    <a:cxn ang="T149">
                      <a:pos x="T46" y="T47"/>
                    </a:cxn>
                    <a:cxn ang="T150">
                      <a:pos x="T48" y="T49"/>
                    </a:cxn>
                    <a:cxn ang="T151">
                      <a:pos x="T50" y="T51"/>
                    </a:cxn>
                    <a:cxn ang="T152">
                      <a:pos x="T52" y="T53"/>
                    </a:cxn>
                    <a:cxn ang="T153">
                      <a:pos x="T54" y="T55"/>
                    </a:cxn>
                    <a:cxn ang="T154">
                      <a:pos x="T56" y="T57"/>
                    </a:cxn>
                    <a:cxn ang="T155">
                      <a:pos x="T58" y="T59"/>
                    </a:cxn>
                    <a:cxn ang="T156">
                      <a:pos x="T60" y="T61"/>
                    </a:cxn>
                    <a:cxn ang="T157">
                      <a:pos x="T62" y="T63"/>
                    </a:cxn>
                    <a:cxn ang="T158">
                      <a:pos x="T64" y="T65"/>
                    </a:cxn>
                    <a:cxn ang="T159">
                      <a:pos x="T66" y="T67"/>
                    </a:cxn>
                    <a:cxn ang="T160">
                      <a:pos x="T68" y="T69"/>
                    </a:cxn>
                    <a:cxn ang="T161">
                      <a:pos x="T70" y="T71"/>
                    </a:cxn>
                    <a:cxn ang="T162">
                      <a:pos x="T72" y="T73"/>
                    </a:cxn>
                    <a:cxn ang="T163">
                      <a:pos x="T74" y="T75"/>
                    </a:cxn>
                    <a:cxn ang="T164">
                      <a:pos x="T76" y="T77"/>
                    </a:cxn>
                    <a:cxn ang="T165">
                      <a:pos x="T78" y="T79"/>
                    </a:cxn>
                    <a:cxn ang="T166">
                      <a:pos x="T80" y="T81"/>
                    </a:cxn>
                    <a:cxn ang="T167">
                      <a:pos x="T82" y="T83"/>
                    </a:cxn>
                    <a:cxn ang="T168">
                      <a:pos x="T84" y="T85"/>
                    </a:cxn>
                    <a:cxn ang="T169">
                      <a:pos x="T86" y="T87"/>
                    </a:cxn>
                    <a:cxn ang="T170">
                      <a:pos x="T88" y="T89"/>
                    </a:cxn>
                    <a:cxn ang="T171">
                      <a:pos x="T90" y="T91"/>
                    </a:cxn>
                    <a:cxn ang="T172">
                      <a:pos x="T92" y="T93"/>
                    </a:cxn>
                    <a:cxn ang="T173">
                      <a:pos x="T94" y="T95"/>
                    </a:cxn>
                    <a:cxn ang="T174">
                      <a:pos x="T96" y="T97"/>
                    </a:cxn>
                    <a:cxn ang="T175">
                      <a:pos x="T98" y="T99"/>
                    </a:cxn>
                    <a:cxn ang="T176">
                      <a:pos x="T100" y="T101"/>
                    </a:cxn>
                    <a:cxn ang="T177">
                      <a:pos x="T102" y="T103"/>
                    </a:cxn>
                    <a:cxn ang="T178">
                      <a:pos x="T104" y="T105"/>
                    </a:cxn>
                    <a:cxn ang="T179">
                      <a:pos x="T106" y="T107"/>
                    </a:cxn>
                    <a:cxn ang="T180">
                      <a:pos x="T108" y="T109"/>
                    </a:cxn>
                    <a:cxn ang="T181">
                      <a:pos x="T110" y="T111"/>
                    </a:cxn>
                    <a:cxn ang="T182">
                      <a:pos x="T112" y="T113"/>
                    </a:cxn>
                    <a:cxn ang="T183">
                      <a:pos x="T114" y="T115"/>
                    </a:cxn>
                    <a:cxn ang="T184">
                      <a:pos x="T116" y="T117"/>
                    </a:cxn>
                    <a:cxn ang="T185">
                      <a:pos x="T118" y="T119"/>
                    </a:cxn>
                    <a:cxn ang="T186">
                      <a:pos x="T120" y="T121"/>
                    </a:cxn>
                    <a:cxn ang="T187">
                      <a:pos x="T122" y="T123"/>
                    </a:cxn>
                    <a:cxn ang="T188">
                      <a:pos x="T124" y="T125"/>
                    </a:cxn>
                  </a:cxnLst>
                  <a:rect l="0" t="0" r="r" b="b"/>
                  <a:pathLst>
                    <a:path w="1123" h="73">
                      <a:moveTo>
                        <a:pt x="1102" y="71"/>
                      </a:moveTo>
                      <a:cubicBezTo>
                        <a:pt x="1103" y="70"/>
                        <a:pt x="1103" y="69"/>
                        <a:pt x="1104" y="68"/>
                      </a:cubicBezTo>
                      <a:cubicBezTo>
                        <a:pt x="1109" y="60"/>
                        <a:pt x="1111" y="73"/>
                        <a:pt x="1117" y="69"/>
                      </a:cubicBezTo>
                      <a:cubicBezTo>
                        <a:pt x="1121" y="67"/>
                        <a:pt x="1123" y="59"/>
                        <a:pt x="1121" y="54"/>
                      </a:cubicBezTo>
                      <a:cubicBezTo>
                        <a:pt x="1118" y="49"/>
                        <a:pt x="1123" y="43"/>
                        <a:pt x="1121" y="38"/>
                      </a:cubicBezTo>
                      <a:cubicBezTo>
                        <a:pt x="1119" y="33"/>
                        <a:pt x="1123" y="21"/>
                        <a:pt x="1118" y="18"/>
                      </a:cubicBezTo>
                      <a:cubicBezTo>
                        <a:pt x="1100" y="10"/>
                        <a:pt x="1074" y="20"/>
                        <a:pt x="1055" y="17"/>
                      </a:cubicBezTo>
                      <a:cubicBezTo>
                        <a:pt x="1037" y="15"/>
                        <a:pt x="1019" y="15"/>
                        <a:pt x="1002" y="14"/>
                      </a:cubicBezTo>
                      <a:cubicBezTo>
                        <a:pt x="971" y="13"/>
                        <a:pt x="940" y="12"/>
                        <a:pt x="910" y="13"/>
                      </a:cubicBezTo>
                      <a:cubicBezTo>
                        <a:pt x="894" y="14"/>
                        <a:pt x="878" y="11"/>
                        <a:pt x="863" y="10"/>
                      </a:cubicBezTo>
                      <a:cubicBezTo>
                        <a:pt x="854" y="9"/>
                        <a:pt x="847" y="10"/>
                        <a:pt x="838" y="10"/>
                      </a:cubicBezTo>
                      <a:cubicBezTo>
                        <a:pt x="809" y="12"/>
                        <a:pt x="779" y="2"/>
                        <a:pt x="750" y="9"/>
                      </a:cubicBezTo>
                      <a:cubicBezTo>
                        <a:pt x="722" y="10"/>
                        <a:pt x="700" y="3"/>
                        <a:pt x="676" y="5"/>
                      </a:cubicBezTo>
                      <a:cubicBezTo>
                        <a:pt x="651" y="7"/>
                        <a:pt x="464" y="2"/>
                        <a:pt x="473" y="2"/>
                      </a:cubicBezTo>
                      <a:cubicBezTo>
                        <a:pt x="435" y="7"/>
                        <a:pt x="398" y="1"/>
                        <a:pt x="359" y="0"/>
                      </a:cubicBezTo>
                      <a:cubicBezTo>
                        <a:pt x="336" y="1"/>
                        <a:pt x="314" y="1"/>
                        <a:pt x="292" y="1"/>
                      </a:cubicBezTo>
                      <a:cubicBezTo>
                        <a:pt x="283" y="2"/>
                        <a:pt x="273" y="7"/>
                        <a:pt x="263" y="7"/>
                      </a:cubicBezTo>
                      <a:cubicBezTo>
                        <a:pt x="247" y="7"/>
                        <a:pt x="230" y="3"/>
                        <a:pt x="213" y="5"/>
                      </a:cubicBezTo>
                      <a:cubicBezTo>
                        <a:pt x="178" y="7"/>
                        <a:pt x="143" y="13"/>
                        <a:pt x="108" y="16"/>
                      </a:cubicBezTo>
                      <a:cubicBezTo>
                        <a:pt x="74" y="19"/>
                        <a:pt x="40" y="12"/>
                        <a:pt x="7" y="21"/>
                      </a:cubicBezTo>
                      <a:cubicBezTo>
                        <a:pt x="6" y="22"/>
                        <a:pt x="3" y="24"/>
                        <a:pt x="1" y="26"/>
                      </a:cubicBezTo>
                      <a:cubicBezTo>
                        <a:pt x="2" y="31"/>
                        <a:pt x="0" y="37"/>
                        <a:pt x="1" y="42"/>
                      </a:cubicBezTo>
                      <a:cubicBezTo>
                        <a:pt x="1" y="51"/>
                        <a:pt x="1" y="57"/>
                        <a:pt x="1" y="69"/>
                      </a:cubicBezTo>
                      <a:cubicBezTo>
                        <a:pt x="1" y="69"/>
                        <a:pt x="1" y="70"/>
                        <a:pt x="1" y="71"/>
                      </a:cubicBezTo>
                      <a:lnTo>
                        <a:pt x="205" y="71"/>
                      </a:lnTo>
                      <a:cubicBezTo>
                        <a:pt x="206" y="71"/>
                        <a:pt x="206" y="71"/>
                        <a:pt x="206" y="70"/>
                      </a:cubicBezTo>
                      <a:cubicBezTo>
                        <a:pt x="209" y="68"/>
                        <a:pt x="212" y="69"/>
                        <a:pt x="215" y="71"/>
                      </a:cubicBezTo>
                      <a:lnTo>
                        <a:pt x="419" y="71"/>
                      </a:lnTo>
                      <a:cubicBezTo>
                        <a:pt x="421" y="68"/>
                        <a:pt x="423" y="65"/>
                        <a:pt x="425" y="62"/>
                      </a:cubicBezTo>
                      <a:cubicBezTo>
                        <a:pt x="429" y="58"/>
                        <a:pt x="438" y="57"/>
                        <a:pt x="441" y="62"/>
                      </a:cubicBezTo>
                      <a:cubicBezTo>
                        <a:pt x="442" y="65"/>
                        <a:pt x="443" y="68"/>
                        <a:pt x="443" y="71"/>
                      </a:cubicBezTo>
                      <a:lnTo>
                        <a:pt x="512" y="71"/>
                      </a:lnTo>
                      <a:cubicBezTo>
                        <a:pt x="513" y="70"/>
                        <a:pt x="513" y="69"/>
                        <a:pt x="514" y="69"/>
                      </a:cubicBezTo>
                      <a:cubicBezTo>
                        <a:pt x="514" y="69"/>
                        <a:pt x="516" y="70"/>
                        <a:pt x="519" y="71"/>
                      </a:cubicBezTo>
                      <a:lnTo>
                        <a:pt x="532" y="71"/>
                      </a:lnTo>
                      <a:cubicBezTo>
                        <a:pt x="533" y="70"/>
                        <a:pt x="533" y="70"/>
                        <a:pt x="534" y="69"/>
                      </a:cubicBezTo>
                      <a:cubicBezTo>
                        <a:pt x="535" y="69"/>
                        <a:pt x="538" y="69"/>
                        <a:pt x="539" y="69"/>
                      </a:cubicBezTo>
                      <a:cubicBezTo>
                        <a:pt x="539" y="70"/>
                        <a:pt x="539" y="70"/>
                        <a:pt x="540" y="71"/>
                      </a:cubicBezTo>
                      <a:lnTo>
                        <a:pt x="625" y="71"/>
                      </a:lnTo>
                      <a:cubicBezTo>
                        <a:pt x="626" y="70"/>
                        <a:pt x="628" y="69"/>
                        <a:pt x="629" y="68"/>
                      </a:cubicBezTo>
                      <a:cubicBezTo>
                        <a:pt x="630" y="69"/>
                        <a:pt x="631" y="70"/>
                        <a:pt x="632" y="71"/>
                      </a:cubicBezTo>
                      <a:lnTo>
                        <a:pt x="673" y="71"/>
                      </a:lnTo>
                      <a:cubicBezTo>
                        <a:pt x="674" y="70"/>
                        <a:pt x="675" y="70"/>
                        <a:pt x="677" y="71"/>
                      </a:cubicBezTo>
                      <a:lnTo>
                        <a:pt x="792" y="71"/>
                      </a:lnTo>
                      <a:cubicBezTo>
                        <a:pt x="793" y="70"/>
                        <a:pt x="793" y="69"/>
                        <a:pt x="794" y="68"/>
                      </a:cubicBezTo>
                      <a:cubicBezTo>
                        <a:pt x="795" y="67"/>
                        <a:pt x="799" y="68"/>
                        <a:pt x="801" y="70"/>
                      </a:cubicBezTo>
                      <a:cubicBezTo>
                        <a:pt x="801" y="70"/>
                        <a:pt x="801" y="71"/>
                        <a:pt x="801" y="71"/>
                      </a:cubicBezTo>
                      <a:lnTo>
                        <a:pt x="869" y="71"/>
                      </a:lnTo>
                      <a:cubicBezTo>
                        <a:pt x="870" y="69"/>
                        <a:pt x="871" y="69"/>
                        <a:pt x="873" y="68"/>
                      </a:cubicBezTo>
                      <a:cubicBezTo>
                        <a:pt x="874" y="67"/>
                        <a:pt x="876" y="67"/>
                        <a:pt x="877" y="68"/>
                      </a:cubicBezTo>
                      <a:cubicBezTo>
                        <a:pt x="878" y="69"/>
                        <a:pt x="879" y="70"/>
                        <a:pt x="880" y="71"/>
                      </a:cubicBezTo>
                      <a:lnTo>
                        <a:pt x="916" y="71"/>
                      </a:lnTo>
                      <a:cubicBezTo>
                        <a:pt x="916" y="69"/>
                        <a:pt x="917" y="66"/>
                        <a:pt x="917" y="64"/>
                      </a:cubicBezTo>
                      <a:cubicBezTo>
                        <a:pt x="921" y="65"/>
                        <a:pt x="924" y="68"/>
                        <a:pt x="926" y="71"/>
                      </a:cubicBezTo>
                      <a:lnTo>
                        <a:pt x="947" y="71"/>
                      </a:lnTo>
                      <a:cubicBezTo>
                        <a:pt x="947" y="66"/>
                        <a:pt x="948" y="59"/>
                        <a:pt x="951" y="56"/>
                      </a:cubicBezTo>
                      <a:cubicBezTo>
                        <a:pt x="953" y="53"/>
                        <a:pt x="956" y="58"/>
                        <a:pt x="958" y="60"/>
                      </a:cubicBezTo>
                      <a:cubicBezTo>
                        <a:pt x="959" y="63"/>
                        <a:pt x="960" y="67"/>
                        <a:pt x="961" y="71"/>
                      </a:cubicBezTo>
                      <a:lnTo>
                        <a:pt x="993" y="71"/>
                      </a:lnTo>
                      <a:cubicBezTo>
                        <a:pt x="993" y="71"/>
                        <a:pt x="993" y="70"/>
                        <a:pt x="993" y="70"/>
                      </a:cubicBezTo>
                      <a:cubicBezTo>
                        <a:pt x="995" y="69"/>
                        <a:pt x="997" y="69"/>
                        <a:pt x="997" y="71"/>
                      </a:cubicBezTo>
                      <a:lnTo>
                        <a:pt x="1102" y="71"/>
                      </a:lnTo>
                      <a:close/>
                    </a:path>
                  </a:pathLst>
                </a:custGeom>
                <a:solidFill>
                  <a:srgbClr val="F7C4C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509" name="Freeform 17"/>
                <p:cNvSpPr>
                  <a:spLocks noChangeArrowheads="1"/>
                </p:cNvSpPr>
                <p:nvPr/>
              </p:nvSpPr>
              <p:spPr bwMode="auto">
                <a:xfrm>
                  <a:off x="621" y="2985"/>
                  <a:ext cx="283" cy="63"/>
                </a:xfrm>
                <a:custGeom>
                  <a:avLst/>
                  <a:gdLst>
                    <a:gd name="T0" fmla="*/ 1804 w 205"/>
                    <a:gd name="T1" fmla="*/ 0 h 37"/>
                    <a:gd name="T2" fmla="*/ 4908 w 205"/>
                    <a:gd name="T3" fmla="*/ 46843 h 37"/>
                    <a:gd name="T4" fmla="*/ 18612 w 205"/>
                    <a:gd name="T5" fmla="*/ 90551 h 37"/>
                    <a:gd name="T6" fmla="*/ 88477 w 205"/>
                    <a:gd name="T7" fmla="*/ 83810 h 37"/>
                    <a:gd name="T8" fmla="*/ 133490 w 205"/>
                    <a:gd name="T9" fmla="*/ 118489 h 37"/>
                    <a:gd name="T10" fmla="*/ 147034 w 205"/>
                    <a:gd name="T11" fmla="*/ 145438 h 37"/>
                    <a:gd name="T12" fmla="*/ 156888 w 205"/>
                    <a:gd name="T13" fmla="*/ 34703 h 37"/>
                    <a:gd name="T14" fmla="*/ 166124 w 205"/>
                    <a:gd name="T15" fmla="*/ 46843 h 37"/>
                    <a:gd name="T16" fmla="*/ 212011 w 205"/>
                    <a:gd name="T17" fmla="*/ 162080 h 37"/>
                    <a:gd name="T18" fmla="*/ 235408 w 205"/>
                    <a:gd name="T19" fmla="*/ 111605 h 37"/>
                    <a:gd name="T20" fmla="*/ 256311 w 205"/>
                    <a:gd name="T21" fmla="*/ 111605 h 37"/>
                    <a:gd name="T22" fmla="*/ 313393 w 205"/>
                    <a:gd name="T23" fmla="*/ 190347 h 37"/>
                    <a:gd name="T24" fmla="*/ 347062 w 205"/>
                    <a:gd name="T25" fmla="*/ 0 h 37"/>
                    <a:gd name="T26" fmla="*/ 1804 w 205"/>
                    <a:gd name="T27" fmla="*/ 0 h 37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</a:gdLst>
                  <a:ahLst/>
                  <a:cxnLst>
                    <a:cxn ang="T28">
                      <a:pos x="T0" y="T1"/>
                    </a:cxn>
                    <a:cxn ang="T29">
                      <a:pos x="T2" y="T3"/>
                    </a:cxn>
                    <a:cxn ang="T30">
                      <a:pos x="T4" y="T5"/>
                    </a:cxn>
                    <a:cxn ang="T31">
                      <a:pos x="T6" y="T7"/>
                    </a:cxn>
                    <a:cxn ang="T32">
                      <a:pos x="T8" y="T9"/>
                    </a:cxn>
                    <a:cxn ang="T33">
                      <a:pos x="T10" y="T11"/>
                    </a:cxn>
                    <a:cxn ang="T34">
                      <a:pos x="T12" y="T13"/>
                    </a:cxn>
                    <a:cxn ang="T35">
                      <a:pos x="T14" y="T15"/>
                    </a:cxn>
                    <a:cxn ang="T36">
                      <a:pos x="T16" y="T17"/>
                    </a:cxn>
                    <a:cxn ang="T37">
                      <a:pos x="T18" y="T19"/>
                    </a:cxn>
                    <a:cxn ang="T38">
                      <a:pos x="T20" y="T21"/>
                    </a:cxn>
                    <a:cxn ang="T39">
                      <a:pos x="T22" y="T23"/>
                    </a:cxn>
                    <a:cxn ang="T40">
                      <a:pos x="T24" y="T25"/>
                    </a:cxn>
                    <a:cxn ang="T41">
                      <a:pos x="T26" y="T27"/>
                    </a:cxn>
                  </a:cxnLst>
                  <a:rect l="0" t="0" r="r" b="b"/>
                  <a:pathLst>
                    <a:path w="205" h="37">
                      <a:moveTo>
                        <a:pt x="1" y="0"/>
                      </a:moveTo>
                      <a:cubicBezTo>
                        <a:pt x="0" y="5"/>
                        <a:pt x="3" y="9"/>
                        <a:pt x="3" y="8"/>
                      </a:cubicBezTo>
                      <a:cubicBezTo>
                        <a:pt x="6" y="11"/>
                        <a:pt x="7" y="15"/>
                        <a:pt x="11" y="15"/>
                      </a:cubicBezTo>
                      <a:cubicBezTo>
                        <a:pt x="25" y="16"/>
                        <a:pt x="38" y="16"/>
                        <a:pt x="52" y="14"/>
                      </a:cubicBezTo>
                      <a:cubicBezTo>
                        <a:pt x="62" y="12"/>
                        <a:pt x="69" y="19"/>
                        <a:pt x="79" y="20"/>
                      </a:cubicBezTo>
                      <a:cubicBezTo>
                        <a:pt x="85" y="21"/>
                        <a:pt x="86" y="22"/>
                        <a:pt x="87" y="24"/>
                      </a:cubicBezTo>
                      <a:cubicBezTo>
                        <a:pt x="88" y="22"/>
                        <a:pt x="89" y="13"/>
                        <a:pt x="93" y="6"/>
                      </a:cubicBezTo>
                      <a:cubicBezTo>
                        <a:pt x="93" y="5"/>
                        <a:pt x="97" y="7"/>
                        <a:pt x="98" y="8"/>
                      </a:cubicBezTo>
                      <a:cubicBezTo>
                        <a:pt x="106" y="16"/>
                        <a:pt x="112" y="26"/>
                        <a:pt x="125" y="27"/>
                      </a:cubicBezTo>
                      <a:cubicBezTo>
                        <a:pt x="130" y="27"/>
                        <a:pt x="134" y="20"/>
                        <a:pt x="139" y="19"/>
                      </a:cubicBezTo>
                      <a:cubicBezTo>
                        <a:pt x="142" y="18"/>
                        <a:pt x="146" y="17"/>
                        <a:pt x="151" y="19"/>
                      </a:cubicBezTo>
                      <a:cubicBezTo>
                        <a:pt x="162" y="26"/>
                        <a:pt x="173" y="37"/>
                        <a:pt x="185" y="32"/>
                      </a:cubicBezTo>
                      <a:cubicBezTo>
                        <a:pt x="198" y="26"/>
                        <a:pt x="195" y="9"/>
                        <a:pt x="205" y="0"/>
                      </a:cubicBez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F7C4C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510" name="Freeform 18"/>
                <p:cNvSpPr>
                  <a:spLocks noChangeArrowheads="1"/>
                </p:cNvSpPr>
                <p:nvPr/>
              </p:nvSpPr>
              <p:spPr bwMode="auto">
                <a:xfrm>
                  <a:off x="920" y="2983"/>
                  <a:ext cx="281" cy="143"/>
                </a:xfrm>
                <a:custGeom>
                  <a:avLst/>
                  <a:gdLst>
                    <a:gd name="T0" fmla="*/ 0 w 204"/>
                    <a:gd name="T1" fmla="*/ 6828 h 83"/>
                    <a:gd name="T2" fmla="*/ 4817 w 204"/>
                    <a:gd name="T3" fmla="*/ 50691 h 83"/>
                    <a:gd name="T4" fmla="*/ 25088 w 204"/>
                    <a:gd name="T5" fmla="*/ 460110 h 83"/>
                    <a:gd name="T6" fmla="*/ 30980 w 204"/>
                    <a:gd name="T7" fmla="*/ 460110 h 83"/>
                    <a:gd name="T8" fmla="*/ 71421 w 204"/>
                    <a:gd name="T9" fmla="*/ 537999 h 83"/>
                    <a:gd name="T10" fmla="*/ 91372 w 204"/>
                    <a:gd name="T11" fmla="*/ 460110 h 83"/>
                    <a:gd name="T12" fmla="*/ 107309 w 204"/>
                    <a:gd name="T13" fmla="*/ 138097 h 83"/>
                    <a:gd name="T14" fmla="*/ 131965 w 204"/>
                    <a:gd name="T15" fmla="*/ 50691 h 83"/>
                    <a:gd name="T16" fmla="*/ 189094 w 204"/>
                    <a:gd name="T17" fmla="*/ 187709 h 83"/>
                    <a:gd name="T18" fmla="*/ 221878 w 204"/>
                    <a:gd name="T19" fmla="*/ 91036 h 83"/>
                    <a:gd name="T20" fmla="*/ 231588 w 204"/>
                    <a:gd name="T21" fmla="*/ 91036 h 83"/>
                    <a:gd name="T22" fmla="*/ 297386 w 204"/>
                    <a:gd name="T23" fmla="*/ 168885 h 83"/>
                    <a:gd name="T24" fmla="*/ 337007 w 204"/>
                    <a:gd name="T25" fmla="*/ 6828 h 83"/>
                    <a:gd name="T26" fmla="*/ 0 w 204"/>
                    <a:gd name="T27" fmla="*/ 6828 h 83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</a:gdLst>
                  <a:ahLst/>
                  <a:cxnLst>
                    <a:cxn ang="T28">
                      <a:pos x="T0" y="T1"/>
                    </a:cxn>
                    <a:cxn ang="T29">
                      <a:pos x="T2" y="T3"/>
                    </a:cxn>
                    <a:cxn ang="T30">
                      <a:pos x="T4" y="T5"/>
                    </a:cxn>
                    <a:cxn ang="T31">
                      <a:pos x="T6" y="T7"/>
                    </a:cxn>
                    <a:cxn ang="T32">
                      <a:pos x="T8" y="T9"/>
                    </a:cxn>
                    <a:cxn ang="T33">
                      <a:pos x="T10" y="T11"/>
                    </a:cxn>
                    <a:cxn ang="T34">
                      <a:pos x="T12" y="T13"/>
                    </a:cxn>
                    <a:cxn ang="T35">
                      <a:pos x="T14" y="T15"/>
                    </a:cxn>
                    <a:cxn ang="T36">
                      <a:pos x="T16" y="T17"/>
                    </a:cxn>
                    <a:cxn ang="T37">
                      <a:pos x="T18" y="T19"/>
                    </a:cxn>
                    <a:cxn ang="T38">
                      <a:pos x="T20" y="T21"/>
                    </a:cxn>
                    <a:cxn ang="T39">
                      <a:pos x="T22" y="T23"/>
                    </a:cxn>
                    <a:cxn ang="T40">
                      <a:pos x="T24" y="T25"/>
                    </a:cxn>
                    <a:cxn ang="T41">
                      <a:pos x="T26" y="T27"/>
                    </a:cxn>
                  </a:cxnLst>
                  <a:rect l="0" t="0" r="r" b="b"/>
                  <a:pathLst>
                    <a:path w="204" h="83">
                      <a:moveTo>
                        <a:pt x="0" y="1"/>
                      </a:moveTo>
                      <a:cubicBezTo>
                        <a:pt x="2" y="3"/>
                        <a:pt x="3" y="5"/>
                        <a:pt x="3" y="8"/>
                      </a:cubicBezTo>
                      <a:cubicBezTo>
                        <a:pt x="7" y="24"/>
                        <a:pt x="9" y="71"/>
                        <a:pt x="15" y="71"/>
                      </a:cubicBezTo>
                      <a:lnTo>
                        <a:pt x="19" y="71"/>
                      </a:lnTo>
                      <a:lnTo>
                        <a:pt x="43" y="83"/>
                      </a:lnTo>
                      <a:lnTo>
                        <a:pt x="55" y="71"/>
                      </a:lnTo>
                      <a:cubicBezTo>
                        <a:pt x="59" y="52"/>
                        <a:pt x="60" y="39"/>
                        <a:pt x="65" y="21"/>
                      </a:cubicBezTo>
                      <a:cubicBezTo>
                        <a:pt x="67" y="15"/>
                        <a:pt x="71" y="0"/>
                        <a:pt x="80" y="8"/>
                      </a:cubicBezTo>
                      <a:cubicBezTo>
                        <a:pt x="90" y="16"/>
                        <a:pt x="97" y="33"/>
                        <a:pt x="114" y="29"/>
                      </a:cubicBezTo>
                      <a:cubicBezTo>
                        <a:pt x="123" y="27"/>
                        <a:pt x="126" y="18"/>
                        <a:pt x="134" y="14"/>
                      </a:cubicBezTo>
                      <a:cubicBezTo>
                        <a:pt x="136" y="13"/>
                        <a:pt x="139" y="13"/>
                        <a:pt x="140" y="14"/>
                      </a:cubicBezTo>
                      <a:cubicBezTo>
                        <a:pt x="152" y="22"/>
                        <a:pt x="165" y="30"/>
                        <a:pt x="180" y="26"/>
                      </a:cubicBezTo>
                      <a:cubicBezTo>
                        <a:pt x="195" y="23"/>
                        <a:pt x="199" y="12"/>
                        <a:pt x="204" y="1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7C4C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511" name="Freeform 19"/>
                <p:cNvSpPr>
                  <a:spLocks noChangeArrowheads="1"/>
                </p:cNvSpPr>
                <p:nvPr/>
              </p:nvSpPr>
              <p:spPr bwMode="auto">
                <a:xfrm>
                  <a:off x="1236" y="2985"/>
                  <a:ext cx="94" cy="26"/>
                </a:xfrm>
                <a:custGeom>
                  <a:avLst/>
                  <a:gdLst>
                    <a:gd name="T0" fmla="*/ 0 w 69"/>
                    <a:gd name="T1" fmla="*/ 0 h 16"/>
                    <a:gd name="T2" fmla="*/ 1578 w 69"/>
                    <a:gd name="T3" fmla="*/ 56352 h 16"/>
                    <a:gd name="T4" fmla="*/ 34822 w 69"/>
                    <a:gd name="T5" fmla="*/ 7072 h 16"/>
                    <a:gd name="T6" fmla="*/ 45624 w 69"/>
                    <a:gd name="T7" fmla="*/ 42094 h 16"/>
                    <a:gd name="T8" fmla="*/ 65521 w 69"/>
                    <a:gd name="T9" fmla="*/ 11492 h 16"/>
                    <a:gd name="T10" fmla="*/ 81794 w 69"/>
                    <a:gd name="T11" fmla="*/ 30347 h 16"/>
                    <a:gd name="T12" fmla="*/ 100160 w 69"/>
                    <a:gd name="T13" fmla="*/ 0 h 16"/>
                    <a:gd name="T14" fmla="*/ 0 w 69"/>
                    <a:gd name="T15" fmla="*/ 0 h 1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69" h="16">
                      <a:moveTo>
                        <a:pt x="0" y="0"/>
                      </a:moveTo>
                      <a:cubicBezTo>
                        <a:pt x="1" y="5"/>
                        <a:pt x="1" y="10"/>
                        <a:pt x="1" y="15"/>
                      </a:cubicBezTo>
                      <a:cubicBezTo>
                        <a:pt x="10" y="16"/>
                        <a:pt x="18" y="8"/>
                        <a:pt x="24" y="2"/>
                      </a:cubicBezTo>
                      <a:cubicBezTo>
                        <a:pt x="25" y="5"/>
                        <a:pt x="28" y="9"/>
                        <a:pt x="31" y="11"/>
                      </a:cubicBezTo>
                      <a:cubicBezTo>
                        <a:pt x="37" y="14"/>
                        <a:pt x="40" y="6"/>
                        <a:pt x="45" y="3"/>
                      </a:cubicBezTo>
                      <a:cubicBezTo>
                        <a:pt x="46" y="9"/>
                        <a:pt x="52" y="7"/>
                        <a:pt x="56" y="8"/>
                      </a:cubicBezTo>
                      <a:cubicBezTo>
                        <a:pt x="64" y="10"/>
                        <a:pt x="66" y="4"/>
                        <a:pt x="69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7C4C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512" name="Freeform 20"/>
                <p:cNvSpPr>
                  <a:spLocks noChangeArrowheads="1"/>
                </p:cNvSpPr>
                <p:nvPr/>
              </p:nvSpPr>
              <p:spPr bwMode="auto">
                <a:xfrm>
                  <a:off x="1371" y="2985"/>
                  <a:ext cx="117" cy="63"/>
                </a:xfrm>
                <a:custGeom>
                  <a:avLst/>
                  <a:gdLst>
                    <a:gd name="T0" fmla="*/ 0 w 85"/>
                    <a:gd name="T1" fmla="*/ 0 h 37"/>
                    <a:gd name="T2" fmla="*/ 32878 w 85"/>
                    <a:gd name="T3" fmla="*/ 65537 h 37"/>
                    <a:gd name="T4" fmla="*/ 43177 w 85"/>
                    <a:gd name="T5" fmla="*/ 184013 h 37"/>
                    <a:gd name="T6" fmla="*/ 62964 w 85"/>
                    <a:gd name="T7" fmla="*/ 221777 h 37"/>
                    <a:gd name="T8" fmla="*/ 72230 w 85"/>
                    <a:gd name="T9" fmla="*/ 184013 h 37"/>
                    <a:gd name="T10" fmla="*/ 120046 w 85"/>
                    <a:gd name="T11" fmla="*/ 77226 h 37"/>
                    <a:gd name="T12" fmla="*/ 140009 w 85"/>
                    <a:gd name="T13" fmla="*/ 0 h 37"/>
                    <a:gd name="T14" fmla="*/ 0 w 85"/>
                    <a:gd name="T15" fmla="*/ 0 h 37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85" h="37">
                      <a:moveTo>
                        <a:pt x="0" y="0"/>
                      </a:moveTo>
                      <a:cubicBezTo>
                        <a:pt x="6" y="6"/>
                        <a:pt x="16" y="5"/>
                        <a:pt x="20" y="11"/>
                      </a:cubicBezTo>
                      <a:cubicBezTo>
                        <a:pt x="24" y="16"/>
                        <a:pt x="21" y="25"/>
                        <a:pt x="26" y="31"/>
                      </a:cubicBezTo>
                      <a:cubicBezTo>
                        <a:pt x="28" y="34"/>
                        <a:pt x="33" y="37"/>
                        <a:pt x="38" y="37"/>
                      </a:cubicBezTo>
                      <a:cubicBezTo>
                        <a:pt x="42" y="36"/>
                        <a:pt x="43" y="33"/>
                        <a:pt x="44" y="31"/>
                      </a:cubicBezTo>
                      <a:cubicBezTo>
                        <a:pt x="53" y="22"/>
                        <a:pt x="61" y="17"/>
                        <a:pt x="73" y="13"/>
                      </a:cubicBezTo>
                      <a:cubicBezTo>
                        <a:pt x="79" y="11"/>
                        <a:pt x="81" y="4"/>
                        <a:pt x="8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7C4C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513" name="Freeform 21"/>
                <p:cNvSpPr>
                  <a:spLocks noChangeArrowheads="1"/>
                </p:cNvSpPr>
                <p:nvPr/>
              </p:nvSpPr>
              <p:spPr bwMode="auto">
                <a:xfrm>
                  <a:off x="1498" y="2985"/>
                  <a:ext cx="56" cy="50"/>
                </a:xfrm>
                <a:custGeom>
                  <a:avLst/>
                  <a:gdLst>
                    <a:gd name="T0" fmla="*/ 0 w 41"/>
                    <a:gd name="T1" fmla="*/ 0 h 30"/>
                    <a:gd name="T2" fmla="*/ 22400 w 41"/>
                    <a:gd name="T3" fmla="*/ 133450 h 30"/>
                    <a:gd name="T4" fmla="*/ 28290 w 41"/>
                    <a:gd name="T5" fmla="*/ 136862 h 30"/>
                    <a:gd name="T6" fmla="*/ 52454 w 41"/>
                    <a:gd name="T7" fmla="*/ 83783 h 30"/>
                    <a:gd name="T8" fmla="*/ 61615 w 41"/>
                    <a:gd name="T9" fmla="*/ 13888 h 30"/>
                    <a:gd name="T10" fmla="*/ 69432 w 41"/>
                    <a:gd name="T11" fmla="*/ 0 h 30"/>
                    <a:gd name="T12" fmla="*/ 0 w 41"/>
                    <a:gd name="T13" fmla="*/ 0 h 30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41" h="30">
                      <a:moveTo>
                        <a:pt x="0" y="0"/>
                      </a:moveTo>
                      <a:cubicBezTo>
                        <a:pt x="7" y="8"/>
                        <a:pt x="4" y="20"/>
                        <a:pt x="13" y="28"/>
                      </a:cubicBezTo>
                      <a:cubicBezTo>
                        <a:pt x="14" y="29"/>
                        <a:pt x="16" y="30"/>
                        <a:pt x="17" y="29"/>
                      </a:cubicBezTo>
                      <a:cubicBezTo>
                        <a:pt x="22" y="25"/>
                        <a:pt x="26" y="22"/>
                        <a:pt x="31" y="18"/>
                      </a:cubicBezTo>
                      <a:cubicBezTo>
                        <a:pt x="35" y="14"/>
                        <a:pt x="32" y="8"/>
                        <a:pt x="36" y="3"/>
                      </a:cubicBezTo>
                      <a:cubicBezTo>
                        <a:pt x="37" y="1"/>
                        <a:pt x="39" y="0"/>
                        <a:pt x="41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7C4C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514" name="Freeform 22"/>
                <p:cNvSpPr>
                  <a:spLocks noChangeArrowheads="1"/>
                </p:cNvSpPr>
                <p:nvPr/>
              </p:nvSpPr>
              <p:spPr bwMode="auto">
                <a:xfrm>
                  <a:off x="1560" y="2973"/>
                  <a:ext cx="159" cy="78"/>
                </a:xfrm>
                <a:custGeom>
                  <a:avLst/>
                  <a:gdLst>
                    <a:gd name="T0" fmla="*/ 0 w 115"/>
                    <a:gd name="T1" fmla="*/ 53338 h 45"/>
                    <a:gd name="T2" fmla="*/ 15941 w 115"/>
                    <a:gd name="T3" fmla="*/ 100024 h 45"/>
                    <a:gd name="T4" fmla="*/ 12914 w 115"/>
                    <a:gd name="T5" fmla="*/ 254615 h 45"/>
                    <a:gd name="T6" fmla="*/ 32700 w 115"/>
                    <a:gd name="T7" fmla="*/ 327118 h 45"/>
                    <a:gd name="T8" fmla="*/ 61839 w 115"/>
                    <a:gd name="T9" fmla="*/ 290406 h 45"/>
                    <a:gd name="T10" fmla="*/ 85660 w 115"/>
                    <a:gd name="T11" fmla="*/ 100024 h 45"/>
                    <a:gd name="T12" fmla="*/ 129607 w 115"/>
                    <a:gd name="T13" fmla="*/ 100024 h 45"/>
                    <a:gd name="T14" fmla="*/ 201103 w 115"/>
                    <a:gd name="T15" fmla="*/ 53338 h 45"/>
                    <a:gd name="T16" fmla="*/ 0 w 115"/>
                    <a:gd name="T17" fmla="*/ 53338 h 4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15" h="45">
                      <a:moveTo>
                        <a:pt x="0" y="7"/>
                      </a:moveTo>
                      <a:cubicBezTo>
                        <a:pt x="4" y="8"/>
                        <a:pt x="7" y="10"/>
                        <a:pt x="9" y="13"/>
                      </a:cubicBezTo>
                      <a:cubicBezTo>
                        <a:pt x="12" y="20"/>
                        <a:pt x="4" y="27"/>
                        <a:pt x="7" y="34"/>
                      </a:cubicBezTo>
                      <a:cubicBezTo>
                        <a:pt x="9" y="39"/>
                        <a:pt x="13" y="43"/>
                        <a:pt x="19" y="44"/>
                      </a:cubicBezTo>
                      <a:cubicBezTo>
                        <a:pt x="24" y="45"/>
                        <a:pt x="30" y="42"/>
                        <a:pt x="35" y="39"/>
                      </a:cubicBezTo>
                      <a:cubicBezTo>
                        <a:pt x="45" y="34"/>
                        <a:pt x="44" y="22"/>
                        <a:pt x="49" y="13"/>
                      </a:cubicBezTo>
                      <a:cubicBezTo>
                        <a:pt x="57" y="0"/>
                        <a:pt x="76" y="18"/>
                        <a:pt x="74" y="13"/>
                      </a:cubicBezTo>
                      <a:cubicBezTo>
                        <a:pt x="84" y="33"/>
                        <a:pt x="107" y="16"/>
                        <a:pt x="115" y="7"/>
                      </a:cubicBezTo>
                      <a:lnTo>
                        <a:pt x="0" y="7"/>
                      </a:lnTo>
                      <a:close/>
                    </a:path>
                  </a:pathLst>
                </a:custGeom>
                <a:solidFill>
                  <a:srgbClr val="F7C4C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515" name="Freeform 23"/>
                <p:cNvSpPr>
                  <a:spLocks noChangeArrowheads="1"/>
                </p:cNvSpPr>
                <p:nvPr/>
              </p:nvSpPr>
              <p:spPr bwMode="auto">
                <a:xfrm>
                  <a:off x="1732" y="2985"/>
                  <a:ext cx="93" cy="30"/>
                </a:xfrm>
                <a:custGeom>
                  <a:avLst/>
                  <a:gdLst>
                    <a:gd name="T0" fmla="*/ 0 w 68"/>
                    <a:gd name="T1" fmla="*/ 0 h 18"/>
                    <a:gd name="T2" fmla="*/ 17394 w 68"/>
                    <a:gd name="T3" fmla="*/ 70255 h 18"/>
                    <a:gd name="T4" fmla="*/ 52102 w 68"/>
                    <a:gd name="T5" fmla="*/ 10245 h 18"/>
                    <a:gd name="T6" fmla="*/ 61265 w 68"/>
                    <a:gd name="T7" fmla="*/ 6147 h 18"/>
                    <a:gd name="T8" fmla="*/ 85817 w 68"/>
                    <a:gd name="T9" fmla="*/ 79050 h 18"/>
                    <a:gd name="T10" fmla="*/ 107407 w 68"/>
                    <a:gd name="T11" fmla="*/ 0 h 18"/>
                    <a:gd name="T12" fmla="*/ 0 w 68"/>
                    <a:gd name="T13" fmla="*/ 0 h 18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68" h="18">
                      <a:moveTo>
                        <a:pt x="0" y="0"/>
                      </a:moveTo>
                      <a:cubicBezTo>
                        <a:pt x="3" y="4"/>
                        <a:pt x="7" y="9"/>
                        <a:pt x="11" y="12"/>
                      </a:cubicBezTo>
                      <a:cubicBezTo>
                        <a:pt x="20" y="18"/>
                        <a:pt x="29" y="11"/>
                        <a:pt x="33" y="2"/>
                      </a:cubicBezTo>
                      <a:cubicBezTo>
                        <a:pt x="33" y="1"/>
                        <a:pt x="37" y="1"/>
                        <a:pt x="39" y="1"/>
                      </a:cubicBezTo>
                      <a:cubicBezTo>
                        <a:pt x="46" y="2"/>
                        <a:pt x="48" y="11"/>
                        <a:pt x="54" y="13"/>
                      </a:cubicBezTo>
                      <a:cubicBezTo>
                        <a:pt x="64" y="16"/>
                        <a:pt x="64" y="6"/>
                        <a:pt x="68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7C4C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516" name="Freeform 24"/>
                <p:cNvSpPr>
                  <a:spLocks noChangeArrowheads="1"/>
                </p:cNvSpPr>
                <p:nvPr/>
              </p:nvSpPr>
              <p:spPr bwMode="auto">
                <a:xfrm>
                  <a:off x="1842" y="2985"/>
                  <a:ext cx="49" cy="31"/>
                </a:xfrm>
                <a:custGeom>
                  <a:avLst/>
                  <a:gdLst>
                    <a:gd name="T0" fmla="*/ 0 w 36"/>
                    <a:gd name="T1" fmla="*/ 0 h 19"/>
                    <a:gd name="T2" fmla="*/ 18772 w 36"/>
                    <a:gd name="T3" fmla="*/ 52424 h 19"/>
                    <a:gd name="T4" fmla="*/ 52161 w 36"/>
                    <a:gd name="T5" fmla="*/ 60365 h 19"/>
                    <a:gd name="T6" fmla="*/ 63141 w 36"/>
                    <a:gd name="T7" fmla="*/ 0 h 19"/>
                    <a:gd name="T8" fmla="*/ 0 w 36"/>
                    <a:gd name="T9" fmla="*/ 0 h 1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6" h="19">
                      <a:moveTo>
                        <a:pt x="0" y="0"/>
                      </a:moveTo>
                      <a:cubicBezTo>
                        <a:pt x="4" y="4"/>
                        <a:pt x="6" y="10"/>
                        <a:pt x="11" y="13"/>
                      </a:cubicBezTo>
                      <a:cubicBezTo>
                        <a:pt x="16" y="17"/>
                        <a:pt x="26" y="19"/>
                        <a:pt x="30" y="15"/>
                      </a:cubicBezTo>
                      <a:cubicBezTo>
                        <a:pt x="34" y="11"/>
                        <a:pt x="35" y="5"/>
                        <a:pt x="36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7C4C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517" name="Freeform 25"/>
                <p:cNvSpPr>
                  <a:spLocks noChangeArrowheads="1"/>
                </p:cNvSpPr>
                <p:nvPr/>
              </p:nvSpPr>
              <p:spPr bwMode="auto">
                <a:xfrm>
                  <a:off x="1906" y="2985"/>
                  <a:ext cx="28" cy="23"/>
                </a:xfrm>
                <a:custGeom>
                  <a:avLst/>
                  <a:gdLst>
                    <a:gd name="T0" fmla="*/ 0 w 21"/>
                    <a:gd name="T1" fmla="*/ 0 h 14"/>
                    <a:gd name="T2" fmla="*/ 16591 w 21"/>
                    <a:gd name="T3" fmla="*/ 56388 h 14"/>
                    <a:gd name="T4" fmla="*/ 32513 w 21"/>
                    <a:gd name="T5" fmla="*/ 0 h 14"/>
                    <a:gd name="T6" fmla="*/ 0 w 21"/>
                    <a:gd name="T7" fmla="*/ 0 h 14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21" h="14">
                      <a:moveTo>
                        <a:pt x="0" y="0"/>
                      </a:moveTo>
                      <a:cubicBezTo>
                        <a:pt x="4" y="5"/>
                        <a:pt x="6" y="11"/>
                        <a:pt x="11" y="12"/>
                      </a:cubicBezTo>
                      <a:cubicBezTo>
                        <a:pt x="19" y="14"/>
                        <a:pt x="20" y="7"/>
                        <a:pt x="21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7C4C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518" name="Freeform 26"/>
                <p:cNvSpPr>
                  <a:spLocks noChangeArrowheads="1"/>
                </p:cNvSpPr>
                <p:nvPr/>
              </p:nvSpPr>
              <p:spPr bwMode="auto">
                <a:xfrm>
                  <a:off x="1955" y="2985"/>
                  <a:ext cx="43" cy="47"/>
                </a:xfrm>
                <a:custGeom>
                  <a:avLst/>
                  <a:gdLst>
                    <a:gd name="T0" fmla="*/ 0 w 32"/>
                    <a:gd name="T1" fmla="*/ 0 h 28"/>
                    <a:gd name="T2" fmla="*/ 25392 w 32"/>
                    <a:gd name="T3" fmla="*/ 138685 h 28"/>
                    <a:gd name="T4" fmla="*/ 48746 w 32"/>
                    <a:gd name="T5" fmla="*/ 0 h 28"/>
                    <a:gd name="T6" fmla="*/ 0 w 32"/>
                    <a:gd name="T7" fmla="*/ 0 h 28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32" h="28">
                      <a:moveTo>
                        <a:pt x="0" y="0"/>
                      </a:moveTo>
                      <a:cubicBezTo>
                        <a:pt x="2" y="11"/>
                        <a:pt x="4" y="23"/>
                        <a:pt x="17" y="26"/>
                      </a:cubicBezTo>
                      <a:cubicBezTo>
                        <a:pt x="30" y="28"/>
                        <a:pt x="24" y="6"/>
                        <a:pt x="32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7C4C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519" name="Freeform 27"/>
                <p:cNvSpPr>
                  <a:spLocks noChangeArrowheads="1"/>
                </p:cNvSpPr>
                <p:nvPr/>
              </p:nvSpPr>
              <p:spPr bwMode="auto">
                <a:xfrm>
                  <a:off x="2004" y="2983"/>
                  <a:ext cx="144" cy="34"/>
                </a:xfrm>
                <a:custGeom>
                  <a:avLst/>
                  <a:gdLst>
                    <a:gd name="T0" fmla="*/ 0 w 105"/>
                    <a:gd name="T1" fmla="*/ 6309 h 20"/>
                    <a:gd name="T2" fmla="*/ 7200 w 105"/>
                    <a:gd name="T3" fmla="*/ 77076 h 20"/>
                    <a:gd name="T4" fmla="*/ 47021 w 105"/>
                    <a:gd name="T5" fmla="*/ 10407 h 20"/>
                    <a:gd name="T6" fmla="*/ 69718 w 105"/>
                    <a:gd name="T7" fmla="*/ 83929 h 20"/>
                    <a:gd name="T8" fmla="*/ 89328 w 105"/>
                    <a:gd name="T9" fmla="*/ 71759 h 20"/>
                    <a:gd name="T10" fmla="*/ 107656 w 105"/>
                    <a:gd name="T11" fmla="*/ 6309 h 20"/>
                    <a:gd name="T12" fmla="*/ 160135 w 105"/>
                    <a:gd name="T13" fmla="*/ 71759 h 20"/>
                    <a:gd name="T14" fmla="*/ 169743 w 105"/>
                    <a:gd name="T15" fmla="*/ 6309 h 20"/>
                    <a:gd name="T16" fmla="*/ 0 w 105"/>
                    <a:gd name="T17" fmla="*/ 6309 h 20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20">
                      <a:moveTo>
                        <a:pt x="0" y="1"/>
                      </a:moveTo>
                      <a:cubicBezTo>
                        <a:pt x="2" y="4"/>
                        <a:pt x="2" y="11"/>
                        <a:pt x="4" y="13"/>
                      </a:cubicBezTo>
                      <a:cubicBezTo>
                        <a:pt x="14" y="20"/>
                        <a:pt x="20" y="4"/>
                        <a:pt x="29" y="2"/>
                      </a:cubicBezTo>
                      <a:cubicBezTo>
                        <a:pt x="35" y="0"/>
                        <a:pt x="35" y="12"/>
                        <a:pt x="43" y="14"/>
                      </a:cubicBezTo>
                      <a:cubicBezTo>
                        <a:pt x="48" y="15"/>
                        <a:pt x="51" y="12"/>
                        <a:pt x="55" y="12"/>
                      </a:cubicBezTo>
                      <a:cubicBezTo>
                        <a:pt x="55" y="6"/>
                        <a:pt x="63" y="0"/>
                        <a:pt x="67" y="1"/>
                      </a:cubicBezTo>
                      <a:cubicBezTo>
                        <a:pt x="78" y="5"/>
                        <a:pt x="88" y="19"/>
                        <a:pt x="99" y="12"/>
                      </a:cubicBezTo>
                      <a:cubicBezTo>
                        <a:pt x="102" y="11"/>
                        <a:pt x="103" y="5"/>
                        <a:pt x="105" y="1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7C4C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520" name="Freeform 29"/>
                <p:cNvSpPr>
                  <a:spLocks noChangeArrowheads="1"/>
                </p:cNvSpPr>
                <p:nvPr/>
              </p:nvSpPr>
              <p:spPr bwMode="auto">
                <a:xfrm>
                  <a:off x="1247" y="2859"/>
                  <a:ext cx="935" cy="127"/>
                </a:xfrm>
                <a:custGeom>
                  <a:avLst/>
                  <a:gdLst>
                    <a:gd name="T0" fmla="*/ 1165956 w 675"/>
                    <a:gd name="T1" fmla="*/ 404289 h 74"/>
                    <a:gd name="T2" fmla="*/ 1151477 w 675"/>
                    <a:gd name="T3" fmla="*/ 402686 h 74"/>
                    <a:gd name="T4" fmla="*/ 1165956 w 675"/>
                    <a:gd name="T5" fmla="*/ 404289 h 74"/>
                    <a:gd name="T6" fmla="*/ 1151477 w 675"/>
                    <a:gd name="T7" fmla="*/ 350384 h 74"/>
                    <a:gd name="T8" fmla="*/ 1151477 w 675"/>
                    <a:gd name="T9" fmla="*/ 350384 h 74"/>
                    <a:gd name="T10" fmla="*/ 1165956 w 675"/>
                    <a:gd name="T11" fmla="*/ 350384 h 74"/>
                    <a:gd name="T12" fmla="*/ 1151766 w 675"/>
                    <a:gd name="T13" fmla="*/ 258085 h 74"/>
                    <a:gd name="T14" fmla="*/ 1151766 w 675"/>
                    <a:gd name="T15" fmla="*/ 307857 h 74"/>
                    <a:gd name="T16" fmla="*/ 1159432 w 675"/>
                    <a:gd name="T17" fmla="*/ 251414 h 74"/>
                    <a:gd name="T18" fmla="*/ 1151766 w 675"/>
                    <a:gd name="T19" fmla="*/ 258085 h 74"/>
                    <a:gd name="T20" fmla="*/ 1151766 w 675"/>
                    <a:gd name="T21" fmla="*/ 258085 h 74"/>
                    <a:gd name="T22" fmla="*/ 1159432 w 675"/>
                    <a:gd name="T23" fmla="*/ 244255 h 74"/>
                    <a:gd name="T24" fmla="*/ 1151766 w 675"/>
                    <a:gd name="T25" fmla="*/ 192940 h 74"/>
                    <a:gd name="T26" fmla="*/ 1151766 w 675"/>
                    <a:gd name="T27" fmla="*/ 258085 h 74"/>
                    <a:gd name="T28" fmla="*/ 1163043 w 675"/>
                    <a:gd name="T29" fmla="*/ 133506 h 74"/>
                    <a:gd name="T30" fmla="*/ 1151766 w 675"/>
                    <a:gd name="T31" fmla="*/ 156536 h 74"/>
                    <a:gd name="T32" fmla="*/ 1151766 w 675"/>
                    <a:gd name="T33" fmla="*/ 156536 h 74"/>
                    <a:gd name="T34" fmla="*/ 1086953 w 675"/>
                    <a:gd name="T35" fmla="*/ 87875 h 74"/>
                    <a:gd name="T36" fmla="*/ 1088462 w 675"/>
                    <a:gd name="T37" fmla="*/ 133506 h 74"/>
                    <a:gd name="T38" fmla="*/ 1086953 w 675"/>
                    <a:gd name="T39" fmla="*/ 87875 h 74"/>
                    <a:gd name="T40" fmla="*/ 1047581 w 675"/>
                    <a:gd name="T41" fmla="*/ 94943 h 74"/>
                    <a:gd name="T42" fmla="*/ 1043331 w 675"/>
                    <a:gd name="T43" fmla="*/ 135349 h 74"/>
                    <a:gd name="T44" fmla="*/ 1045017 w 675"/>
                    <a:gd name="T45" fmla="*/ 94943 h 74"/>
                    <a:gd name="T46" fmla="*/ 954156 w 675"/>
                    <a:gd name="T47" fmla="*/ 117020 h 74"/>
                    <a:gd name="T48" fmla="*/ 963567 w 675"/>
                    <a:gd name="T49" fmla="*/ 124232 h 74"/>
                    <a:gd name="T50" fmla="*/ 954156 w 675"/>
                    <a:gd name="T51" fmla="*/ 98909 h 74"/>
                    <a:gd name="T52" fmla="*/ 952312 w 675"/>
                    <a:gd name="T53" fmla="*/ 117020 h 74"/>
                    <a:gd name="T54" fmla="*/ 954156 w 675"/>
                    <a:gd name="T55" fmla="*/ 117020 h 74"/>
                    <a:gd name="T56" fmla="*/ 924968 w 675"/>
                    <a:gd name="T57" fmla="*/ 75356 h 74"/>
                    <a:gd name="T58" fmla="*/ 924968 w 675"/>
                    <a:gd name="T59" fmla="*/ 117020 h 74"/>
                    <a:gd name="T60" fmla="*/ 924968 w 675"/>
                    <a:gd name="T61" fmla="*/ 75356 h 74"/>
                    <a:gd name="T62" fmla="*/ 794380 w 675"/>
                    <a:gd name="T63" fmla="*/ 113277 h 74"/>
                    <a:gd name="T64" fmla="*/ 794380 w 675"/>
                    <a:gd name="T65" fmla="*/ 113277 h 74"/>
                    <a:gd name="T66" fmla="*/ 792302 w 675"/>
                    <a:gd name="T67" fmla="*/ 68707 h 74"/>
                    <a:gd name="T68" fmla="*/ 740656 w 675"/>
                    <a:gd name="T69" fmla="*/ 57586 h 74"/>
                    <a:gd name="T70" fmla="*/ 738826 w 675"/>
                    <a:gd name="T71" fmla="*/ 98909 h 74"/>
                    <a:gd name="T72" fmla="*/ 740656 w 675"/>
                    <a:gd name="T73" fmla="*/ 57586 h 74"/>
                    <a:gd name="T74" fmla="*/ 711451 w 675"/>
                    <a:gd name="T75" fmla="*/ 94943 h 74"/>
                    <a:gd name="T76" fmla="*/ 711451 w 675"/>
                    <a:gd name="T77" fmla="*/ 94943 h 74"/>
                    <a:gd name="T78" fmla="*/ 712825 w 675"/>
                    <a:gd name="T79" fmla="*/ 49118 h 74"/>
                    <a:gd name="T80" fmla="*/ 669686 w 675"/>
                    <a:gd name="T81" fmla="*/ 94943 h 74"/>
                    <a:gd name="T82" fmla="*/ 671683 w 675"/>
                    <a:gd name="T83" fmla="*/ 94943 h 74"/>
                    <a:gd name="T84" fmla="*/ 669686 w 675"/>
                    <a:gd name="T85" fmla="*/ 75356 h 74"/>
                    <a:gd name="T86" fmla="*/ 607958 w 675"/>
                    <a:gd name="T87" fmla="*/ 87875 h 74"/>
                    <a:gd name="T88" fmla="*/ 671683 w 675"/>
                    <a:gd name="T89" fmla="*/ 94943 h 74"/>
                    <a:gd name="T90" fmla="*/ 515745 w 675"/>
                    <a:gd name="T91" fmla="*/ 49118 h 74"/>
                    <a:gd name="T92" fmla="*/ 519203 w 675"/>
                    <a:gd name="T93" fmla="*/ 87875 h 74"/>
                    <a:gd name="T94" fmla="*/ 517608 w 675"/>
                    <a:gd name="T95" fmla="*/ 68707 h 74"/>
                    <a:gd name="T96" fmla="*/ 453137 w 675"/>
                    <a:gd name="T97" fmla="*/ 75356 h 74"/>
                    <a:gd name="T98" fmla="*/ 517608 w 675"/>
                    <a:gd name="T99" fmla="*/ 87875 h 74"/>
                    <a:gd name="T100" fmla="*/ 387204 w 675"/>
                    <a:gd name="T101" fmla="*/ 18061 h 74"/>
                    <a:gd name="T102" fmla="*/ 387204 w 675"/>
                    <a:gd name="T103" fmla="*/ 18061 h 74"/>
                    <a:gd name="T104" fmla="*/ 387204 w 675"/>
                    <a:gd name="T105" fmla="*/ 18061 h 74"/>
                    <a:gd name="T106" fmla="*/ 98830 w 675"/>
                    <a:gd name="T107" fmla="*/ 6637 h 74"/>
                    <a:gd name="T108" fmla="*/ 98830 w 675"/>
                    <a:gd name="T109" fmla="*/ 49118 h 74"/>
                    <a:gd name="T110" fmla="*/ 98830 w 675"/>
                    <a:gd name="T111" fmla="*/ 6637 h 74"/>
                    <a:gd name="T112" fmla="*/ 37027 w 675"/>
                    <a:gd name="T113" fmla="*/ 0 h 74"/>
                    <a:gd name="T114" fmla="*/ 53621 w 675"/>
                    <a:gd name="T115" fmla="*/ 45713 h 74"/>
                    <a:gd name="T116" fmla="*/ 37439 w 675"/>
                    <a:gd name="T117" fmla="*/ 18061 h 74"/>
                    <a:gd name="T118" fmla="*/ 37439 w 675"/>
                    <a:gd name="T119" fmla="*/ 0 h 74"/>
                    <a:gd name="T120" fmla="*/ 37027 w 675"/>
                    <a:gd name="T121" fmla="*/ 0 h 74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</a:gdLst>
                  <a:ahLst/>
                  <a:cxnLst>
                    <a:cxn ang="T122">
                      <a:pos x="T0" y="T1"/>
                    </a:cxn>
                    <a:cxn ang="T123">
                      <a:pos x="T2" y="T3"/>
                    </a:cxn>
                    <a:cxn ang="T124">
                      <a:pos x="T4" y="T5"/>
                    </a:cxn>
                    <a:cxn ang="T125">
                      <a:pos x="T6" y="T7"/>
                    </a:cxn>
                    <a:cxn ang="T126">
                      <a:pos x="T8" y="T9"/>
                    </a:cxn>
                    <a:cxn ang="T127">
                      <a:pos x="T10" y="T11"/>
                    </a:cxn>
                    <a:cxn ang="T128">
                      <a:pos x="T12" y="T13"/>
                    </a:cxn>
                    <a:cxn ang="T129">
                      <a:pos x="T14" y="T15"/>
                    </a:cxn>
                    <a:cxn ang="T130">
                      <a:pos x="T16" y="T17"/>
                    </a:cxn>
                    <a:cxn ang="T131">
                      <a:pos x="T18" y="T19"/>
                    </a:cxn>
                    <a:cxn ang="T132">
                      <a:pos x="T20" y="T21"/>
                    </a:cxn>
                    <a:cxn ang="T133">
                      <a:pos x="T22" y="T23"/>
                    </a:cxn>
                    <a:cxn ang="T134">
                      <a:pos x="T24" y="T25"/>
                    </a:cxn>
                    <a:cxn ang="T135">
                      <a:pos x="T26" y="T27"/>
                    </a:cxn>
                    <a:cxn ang="T136">
                      <a:pos x="T28" y="T29"/>
                    </a:cxn>
                    <a:cxn ang="T137">
                      <a:pos x="T30" y="T31"/>
                    </a:cxn>
                    <a:cxn ang="T138">
                      <a:pos x="T32" y="T33"/>
                    </a:cxn>
                    <a:cxn ang="T139">
                      <a:pos x="T34" y="T35"/>
                    </a:cxn>
                    <a:cxn ang="T140">
                      <a:pos x="T36" y="T37"/>
                    </a:cxn>
                    <a:cxn ang="T141">
                      <a:pos x="T38" y="T39"/>
                    </a:cxn>
                    <a:cxn ang="T142">
                      <a:pos x="T40" y="T41"/>
                    </a:cxn>
                    <a:cxn ang="T143">
                      <a:pos x="T42" y="T43"/>
                    </a:cxn>
                    <a:cxn ang="T144">
                      <a:pos x="T44" y="T45"/>
                    </a:cxn>
                    <a:cxn ang="T145">
                      <a:pos x="T46" y="T47"/>
                    </a:cxn>
                    <a:cxn ang="T146">
                      <a:pos x="T48" y="T49"/>
                    </a:cxn>
                    <a:cxn ang="T147">
                      <a:pos x="T50" y="T51"/>
                    </a:cxn>
                    <a:cxn ang="T148">
                      <a:pos x="T52" y="T53"/>
                    </a:cxn>
                    <a:cxn ang="T149">
                      <a:pos x="T54" y="T55"/>
                    </a:cxn>
                    <a:cxn ang="T150">
                      <a:pos x="T56" y="T57"/>
                    </a:cxn>
                    <a:cxn ang="T151">
                      <a:pos x="T58" y="T59"/>
                    </a:cxn>
                    <a:cxn ang="T152">
                      <a:pos x="T60" y="T61"/>
                    </a:cxn>
                    <a:cxn ang="T153">
                      <a:pos x="T62" y="T63"/>
                    </a:cxn>
                    <a:cxn ang="T154">
                      <a:pos x="T64" y="T65"/>
                    </a:cxn>
                    <a:cxn ang="T155">
                      <a:pos x="T66" y="T67"/>
                    </a:cxn>
                    <a:cxn ang="T156">
                      <a:pos x="T68" y="T69"/>
                    </a:cxn>
                    <a:cxn ang="T157">
                      <a:pos x="T70" y="T71"/>
                    </a:cxn>
                    <a:cxn ang="T158">
                      <a:pos x="T72" y="T73"/>
                    </a:cxn>
                    <a:cxn ang="T159">
                      <a:pos x="T74" y="T75"/>
                    </a:cxn>
                    <a:cxn ang="T160">
                      <a:pos x="T76" y="T77"/>
                    </a:cxn>
                    <a:cxn ang="T161">
                      <a:pos x="T78" y="T79"/>
                    </a:cxn>
                    <a:cxn ang="T162">
                      <a:pos x="T80" y="T81"/>
                    </a:cxn>
                    <a:cxn ang="T163">
                      <a:pos x="T82" y="T83"/>
                    </a:cxn>
                    <a:cxn ang="T164">
                      <a:pos x="T84" y="T85"/>
                    </a:cxn>
                    <a:cxn ang="T165">
                      <a:pos x="T86" y="T87"/>
                    </a:cxn>
                    <a:cxn ang="T166">
                      <a:pos x="T88" y="T89"/>
                    </a:cxn>
                    <a:cxn ang="T167">
                      <a:pos x="T90" y="T91"/>
                    </a:cxn>
                    <a:cxn ang="T168">
                      <a:pos x="T92" y="T93"/>
                    </a:cxn>
                    <a:cxn ang="T169">
                      <a:pos x="T94" y="T95"/>
                    </a:cxn>
                    <a:cxn ang="T170">
                      <a:pos x="T96" y="T97"/>
                    </a:cxn>
                    <a:cxn ang="T171">
                      <a:pos x="T98" y="T99"/>
                    </a:cxn>
                    <a:cxn ang="T172">
                      <a:pos x="T100" y="T101"/>
                    </a:cxn>
                    <a:cxn ang="T173">
                      <a:pos x="T102" y="T103"/>
                    </a:cxn>
                    <a:cxn ang="T174">
                      <a:pos x="T104" y="T105"/>
                    </a:cxn>
                    <a:cxn ang="T175">
                      <a:pos x="T106" y="T107"/>
                    </a:cxn>
                    <a:cxn ang="T176">
                      <a:pos x="T108" y="T109"/>
                    </a:cxn>
                    <a:cxn ang="T177">
                      <a:pos x="T110" y="T111"/>
                    </a:cxn>
                    <a:cxn ang="T178">
                      <a:pos x="T112" y="T113"/>
                    </a:cxn>
                    <a:cxn ang="T179">
                      <a:pos x="T114" y="T115"/>
                    </a:cxn>
                    <a:cxn ang="T180">
                      <a:pos x="T116" y="T117"/>
                    </a:cxn>
                    <a:cxn ang="T181">
                      <a:pos x="T118" y="T119"/>
                    </a:cxn>
                    <a:cxn ang="T182">
                      <a:pos x="T120" y="T121"/>
                    </a:cxn>
                  </a:cxnLst>
                  <a:rect l="0" t="0" r="r" b="b"/>
                  <a:pathLst>
                    <a:path w="675" h="74">
                      <a:moveTo>
                        <a:pt x="664" y="68"/>
                      </a:moveTo>
                      <a:cubicBezTo>
                        <a:pt x="665" y="67"/>
                        <a:pt x="665" y="66"/>
                        <a:pt x="665" y="64"/>
                      </a:cubicBezTo>
                      <a:lnTo>
                        <a:pt x="674" y="65"/>
                      </a:lnTo>
                      <a:cubicBezTo>
                        <a:pt x="673" y="68"/>
                        <a:pt x="672" y="72"/>
                        <a:pt x="668" y="74"/>
                      </a:cubicBezTo>
                      <a:lnTo>
                        <a:pt x="664" y="68"/>
                      </a:lnTo>
                      <a:close/>
                      <a:moveTo>
                        <a:pt x="665" y="64"/>
                      </a:moveTo>
                      <a:cubicBezTo>
                        <a:pt x="666" y="61"/>
                        <a:pt x="666" y="59"/>
                        <a:pt x="665" y="56"/>
                      </a:cubicBezTo>
                      <a:lnTo>
                        <a:pt x="674" y="55"/>
                      </a:lnTo>
                      <a:cubicBezTo>
                        <a:pt x="674" y="59"/>
                        <a:pt x="674" y="62"/>
                        <a:pt x="674" y="65"/>
                      </a:cubicBezTo>
                      <a:lnTo>
                        <a:pt x="665" y="64"/>
                      </a:lnTo>
                      <a:close/>
                      <a:moveTo>
                        <a:pt x="665" y="56"/>
                      </a:moveTo>
                      <a:lnTo>
                        <a:pt x="665" y="56"/>
                      </a:lnTo>
                      <a:lnTo>
                        <a:pt x="670" y="56"/>
                      </a:lnTo>
                      <a:lnTo>
                        <a:pt x="665" y="56"/>
                      </a:lnTo>
                      <a:close/>
                      <a:moveTo>
                        <a:pt x="665" y="56"/>
                      </a:moveTo>
                      <a:cubicBezTo>
                        <a:pt x="665" y="53"/>
                        <a:pt x="666" y="51"/>
                        <a:pt x="666" y="49"/>
                      </a:cubicBezTo>
                      <a:lnTo>
                        <a:pt x="674" y="50"/>
                      </a:lnTo>
                      <a:cubicBezTo>
                        <a:pt x="674" y="52"/>
                        <a:pt x="674" y="54"/>
                        <a:pt x="674" y="56"/>
                      </a:cubicBezTo>
                      <a:lnTo>
                        <a:pt x="665" y="56"/>
                      </a:lnTo>
                      <a:close/>
                      <a:moveTo>
                        <a:pt x="666" y="49"/>
                      </a:moveTo>
                      <a:cubicBezTo>
                        <a:pt x="666" y="46"/>
                        <a:pt x="667" y="43"/>
                        <a:pt x="666" y="41"/>
                      </a:cubicBezTo>
                      <a:lnTo>
                        <a:pt x="674" y="38"/>
                      </a:lnTo>
                      <a:cubicBezTo>
                        <a:pt x="675" y="43"/>
                        <a:pt x="675" y="46"/>
                        <a:pt x="674" y="50"/>
                      </a:cubicBezTo>
                      <a:lnTo>
                        <a:pt x="666" y="49"/>
                      </a:lnTo>
                      <a:close/>
                      <a:moveTo>
                        <a:pt x="674" y="38"/>
                      </a:moveTo>
                      <a:lnTo>
                        <a:pt x="674" y="38"/>
                      </a:lnTo>
                      <a:lnTo>
                        <a:pt x="670" y="40"/>
                      </a:lnTo>
                      <a:lnTo>
                        <a:pt x="674" y="38"/>
                      </a:lnTo>
                      <a:close/>
                      <a:moveTo>
                        <a:pt x="666" y="41"/>
                      </a:moveTo>
                      <a:lnTo>
                        <a:pt x="666" y="41"/>
                      </a:lnTo>
                      <a:lnTo>
                        <a:pt x="674" y="38"/>
                      </a:lnTo>
                      <a:lnTo>
                        <a:pt x="666" y="41"/>
                      </a:lnTo>
                      <a:close/>
                      <a:moveTo>
                        <a:pt x="666" y="41"/>
                      </a:moveTo>
                      <a:lnTo>
                        <a:pt x="666" y="41"/>
                      </a:lnTo>
                      <a:lnTo>
                        <a:pt x="670" y="39"/>
                      </a:lnTo>
                      <a:lnTo>
                        <a:pt x="666" y="41"/>
                      </a:lnTo>
                      <a:close/>
                      <a:moveTo>
                        <a:pt x="666" y="41"/>
                      </a:moveTo>
                      <a:cubicBezTo>
                        <a:pt x="665" y="37"/>
                        <a:pt x="665" y="34"/>
                        <a:pt x="666" y="31"/>
                      </a:cubicBezTo>
                      <a:lnTo>
                        <a:pt x="674" y="31"/>
                      </a:lnTo>
                      <a:cubicBezTo>
                        <a:pt x="674" y="34"/>
                        <a:pt x="673" y="37"/>
                        <a:pt x="674" y="38"/>
                      </a:cubicBezTo>
                      <a:lnTo>
                        <a:pt x="666" y="41"/>
                      </a:lnTo>
                      <a:close/>
                      <a:moveTo>
                        <a:pt x="666" y="31"/>
                      </a:moveTo>
                      <a:cubicBezTo>
                        <a:pt x="666" y="28"/>
                        <a:pt x="666" y="26"/>
                        <a:pt x="666" y="25"/>
                      </a:cubicBezTo>
                      <a:lnTo>
                        <a:pt x="672" y="21"/>
                      </a:lnTo>
                      <a:cubicBezTo>
                        <a:pt x="675" y="23"/>
                        <a:pt x="674" y="27"/>
                        <a:pt x="674" y="31"/>
                      </a:cubicBezTo>
                      <a:lnTo>
                        <a:pt x="666" y="31"/>
                      </a:lnTo>
                      <a:close/>
                      <a:moveTo>
                        <a:pt x="666" y="25"/>
                      </a:moveTo>
                      <a:lnTo>
                        <a:pt x="665" y="25"/>
                      </a:lnTo>
                      <a:lnTo>
                        <a:pt x="669" y="23"/>
                      </a:lnTo>
                      <a:lnTo>
                        <a:pt x="666" y="25"/>
                      </a:lnTo>
                      <a:close/>
                      <a:moveTo>
                        <a:pt x="665" y="25"/>
                      </a:moveTo>
                      <a:cubicBezTo>
                        <a:pt x="659" y="19"/>
                        <a:pt x="644" y="20"/>
                        <a:pt x="629" y="21"/>
                      </a:cubicBezTo>
                      <a:lnTo>
                        <a:pt x="628" y="14"/>
                      </a:lnTo>
                      <a:cubicBezTo>
                        <a:pt x="645" y="13"/>
                        <a:pt x="663" y="11"/>
                        <a:pt x="672" y="21"/>
                      </a:cubicBezTo>
                      <a:lnTo>
                        <a:pt x="665" y="25"/>
                      </a:lnTo>
                      <a:close/>
                      <a:moveTo>
                        <a:pt x="629" y="21"/>
                      </a:moveTo>
                      <a:cubicBezTo>
                        <a:pt x="620" y="22"/>
                        <a:pt x="611" y="23"/>
                        <a:pt x="603" y="22"/>
                      </a:cubicBezTo>
                      <a:lnTo>
                        <a:pt x="605" y="15"/>
                      </a:lnTo>
                      <a:cubicBezTo>
                        <a:pt x="611" y="16"/>
                        <a:pt x="620" y="15"/>
                        <a:pt x="628" y="14"/>
                      </a:cubicBezTo>
                      <a:lnTo>
                        <a:pt x="629" y="21"/>
                      </a:lnTo>
                      <a:close/>
                      <a:moveTo>
                        <a:pt x="604" y="15"/>
                      </a:moveTo>
                      <a:lnTo>
                        <a:pt x="605" y="15"/>
                      </a:lnTo>
                      <a:lnTo>
                        <a:pt x="604" y="19"/>
                      </a:lnTo>
                      <a:lnTo>
                        <a:pt x="604" y="15"/>
                      </a:lnTo>
                      <a:close/>
                      <a:moveTo>
                        <a:pt x="603" y="22"/>
                      </a:moveTo>
                      <a:cubicBezTo>
                        <a:pt x="588" y="20"/>
                        <a:pt x="573" y="20"/>
                        <a:pt x="557" y="20"/>
                      </a:cubicBezTo>
                      <a:lnTo>
                        <a:pt x="557" y="12"/>
                      </a:lnTo>
                      <a:cubicBezTo>
                        <a:pt x="573" y="13"/>
                        <a:pt x="589" y="13"/>
                        <a:pt x="604" y="15"/>
                      </a:cubicBezTo>
                      <a:lnTo>
                        <a:pt x="603" y="22"/>
                      </a:lnTo>
                      <a:close/>
                      <a:moveTo>
                        <a:pt x="557" y="20"/>
                      </a:moveTo>
                      <a:cubicBezTo>
                        <a:pt x="555" y="19"/>
                        <a:pt x="553" y="19"/>
                        <a:pt x="551" y="19"/>
                      </a:cubicBezTo>
                      <a:lnTo>
                        <a:pt x="551" y="12"/>
                      </a:lnTo>
                      <a:cubicBezTo>
                        <a:pt x="553" y="12"/>
                        <a:pt x="555" y="12"/>
                        <a:pt x="557" y="12"/>
                      </a:cubicBezTo>
                      <a:lnTo>
                        <a:pt x="557" y="20"/>
                      </a:lnTo>
                      <a:close/>
                      <a:moveTo>
                        <a:pt x="551" y="19"/>
                      </a:moveTo>
                      <a:lnTo>
                        <a:pt x="551" y="19"/>
                      </a:lnTo>
                      <a:lnTo>
                        <a:pt x="551" y="16"/>
                      </a:lnTo>
                      <a:lnTo>
                        <a:pt x="551" y="19"/>
                      </a:lnTo>
                      <a:close/>
                      <a:moveTo>
                        <a:pt x="551" y="19"/>
                      </a:moveTo>
                      <a:lnTo>
                        <a:pt x="550" y="19"/>
                      </a:lnTo>
                      <a:lnTo>
                        <a:pt x="551" y="12"/>
                      </a:lnTo>
                      <a:lnTo>
                        <a:pt x="551" y="19"/>
                      </a:lnTo>
                      <a:close/>
                      <a:moveTo>
                        <a:pt x="550" y="19"/>
                      </a:moveTo>
                      <a:cubicBezTo>
                        <a:pt x="545" y="19"/>
                        <a:pt x="539" y="19"/>
                        <a:pt x="534" y="19"/>
                      </a:cubicBezTo>
                      <a:lnTo>
                        <a:pt x="534" y="12"/>
                      </a:lnTo>
                      <a:cubicBezTo>
                        <a:pt x="540" y="12"/>
                        <a:pt x="545" y="12"/>
                        <a:pt x="551" y="12"/>
                      </a:cubicBezTo>
                      <a:lnTo>
                        <a:pt x="550" y="19"/>
                      </a:lnTo>
                      <a:close/>
                      <a:moveTo>
                        <a:pt x="534" y="19"/>
                      </a:moveTo>
                      <a:cubicBezTo>
                        <a:pt x="509" y="18"/>
                        <a:pt x="484" y="17"/>
                        <a:pt x="459" y="18"/>
                      </a:cubicBezTo>
                      <a:lnTo>
                        <a:pt x="458" y="11"/>
                      </a:lnTo>
                      <a:cubicBezTo>
                        <a:pt x="484" y="10"/>
                        <a:pt x="509" y="11"/>
                        <a:pt x="534" y="12"/>
                      </a:cubicBezTo>
                      <a:lnTo>
                        <a:pt x="534" y="19"/>
                      </a:lnTo>
                      <a:close/>
                      <a:moveTo>
                        <a:pt x="459" y="18"/>
                      </a:moveTo>
                      <a:lnTo>
                        <a:pt x="459" y="18"/>
                      </a:lnTo>
                      <a:lnTo>
                        <a:pt x="459" y="15"/>
                      </a:lnTo>
                      <a:lnTo>
                        <a:pt x="459" y="18"/>
                      </a:lnTo>
                      <a:close/>
                      <a:moveTo>
                        <a:pt x="459" y="18"/>
                      </a:moveTo>
                      <a:cubicBezTo>
                        <a:pt x="448" y="19"/>
                        <a:pt x="437" y="18"/>
                        <a:pt x="427" y="16"/>
                      </a:cubicBezTo>
                      <a:lnTo>
                        <a:pt x="428" y="9"/>
                      </a:lnTo>
                      <a:cubicBezTo>
                        <a:pt x="438" y="10"/>
                        <a:pt x="448" y="11"/>
                        <a:pt x="458" y="11"/>
                      </a:cubicBezTo>
                      <a:lnTo>
                        <a:pt x="459" y="18"/>
                      </a:lnTo>
                      <a:close/>
                      <a:moveTo>
                        <a:pt x="428" y="9"/>
                      </a:moveTo>
                      <a:lnTo>
                        <a:pt x="428" y="9"/>
                      </a:lnTo>
                      <a:lnTo>
                        <a:pt x="427" y="13"/>
                      </a:lnTo>
                      <a:lnTo>
                        <a:pt x="428" y="9"/>
                      </a:lnTo>
                      <a:close/>
                      <a:moveTo>
                        <a:pt x="427" y="16"/>
                      </a:moveTo>
                      <a:cubicBezTo>
                        <a:pt x="422" y="16"/>
                        <a:pt x="417" y="15"/>
                        <a:pt x="411" y="15"/>
                      </a:cubicBezTo>
                      <a:lnTo>
                        <a:pt x="412" y="8"/>
                      </a:lnTo>
                      <a:cubicBezTo>
                        <a:pt x="417" y="8"/>
                        <a:pt x="423" y="9"/>
                        <a:pt x="428" y="9"/>
                      </a:cubicBezTo>
                      <a:lnTo>
                        <a:pt x="427" y="16"/>
                      </a:lnTo>
                      <a:close/>
                      <a:moveTo>
                        <a:pt x="411" y="15"/>
                      </a:moveTo>
                      <a:lnTo>
                        <a:pt x="411" y="15"/>
                      </a:lnTo>
                      <a:lnTo>
                        <a:pt x="412" y="12"/>
                      </a:lnTo>
                      <a:lnTo>
                        <a:pt x="411" y="15"/>
                      </a:lnTo>
                      <a:close/>
                      <a:moveTo>
                        <a:pt x="411" y="15"/>
                      </a:moveTo>
                      <a:cubicBezTo>
                        <a:pt x="403" y="14"/>
                        <a:pt x="396" y="15"/>
                        <a:pt x="388" y="15"/>
                      </a:cubicBezTo>
                      <a:lnTo>
                        <a:pt x="387" y="8"/>
                      </a:lnTo>
                      <a:cubicBezTo>
                        <a:pt x="396" y="8"/>
                        <a:pt x="404" y="7"/>
                        <a:pt x="412" y="8"/>
                      </a:cubicBezTo>
                      <a:lnTo>
                        <a:pt x="411" y="15"/>
                      </a:lnTo>
                      <a:close/>
                      <a:moveTo>
                        <a:pt x="388" y="15"/>
                      </a:moveTo>
                      <a:lnTo>
                        <a:pt x="387" y="15"/>
                      </a:lnTo>
                      <a:lnTo>
                        <a:pt x="387" y="8"/>
                      </a:lnTo>
                      <a:lnTo>
                        <a:pt x="388" y="15"/>
                      </a:lnTo>
                      <a:close/>
                      <a:moveTo>
                        <a:pt x="387" y="8"/>
                      </a:moveTo>
                      <a:lnTo>
                        <a:pt x="387" y="8"/>
                      </a:lnTo>
                      <a:lnTo>
                        <a:pt x="387" y="12"/>
                      </a:lnTo>
                      <a:lnTo>
                        <a:pt x="387" y="8"/>
                      </a:lnTo>
                      <a:close/>
                      <a:moveTo>
                        <a:pt x="388" y="15"/>
                      </a:moveTo>
                      <a:cubicBezTo>
                        <a:pt x="375" y="16"/>
                        <a:pt x="363" y="15"/>
                        <a:pt x="351" y="14"/>
                      </a:cubicBezTo>
                      <a:lnTo>
                        <a:pt x="352" y="7"/>
                      </a:lnTo>
                      <a:cubicBezTo>
                        <a:pt x="364" y="8"/>
                        <a:pt x="376" y="9"/>
                        <a:pt x="387" y="8"/>
                      </a:cubicBezTo>
                      <a:lnTo>
                        <a:pt x="388" y="15"/>
                      </a:lnTo>
                      <a:close/>
                      <a:moveTo>
                        <a:pt x="351" y="14"/>
                      </a:moveTo>
                      <a:cubicBezTo>
                        <a:pt x="334" y="12"/>
                        <a:pt x="317" y="10"/>
                        <a:pt x="300" y="14"/>
                      </a:cubicBezTo>
                      <a:lnTo>
                        <a:pt x="298" y="8"/>
                      </a:lnTo>
                      <a:cubicBezTo>
                        <a:pt x="316" y="3"/>
                        <a:pt x="334" y="5"/>
                        <a:pt x="352" y="7"/>
                      </a:cubicBezTo>
                      <a:lnTo>
                        <a:pt x="351" y="14"/>
                      </a:lnTo>
                      <a:close/>
                      <a:moveTo>
                        <a:pt x="300" y="14"/>
                      </a:moveTo>
                      <a:lnTo>
                        <a:pt x="299" y="14"/>
                      </a:lnTo>
                      <a:lnTo>
                        <a:pt x="299" y="11"/>
                      </a:lnTo>
                      <a:lnTo>
                        <a:pt x="300" y="14"/>
                      </a:lnTo>
                      <a:close/>
                      <a:moveTo>
                        <a:pt x="299" y="14"/>
                      </a:moveTo>
                      <a:cubicBezTo>
                        <a:pt x="285" y="15"/>
                        <a:pt x="273" y="13"/>
                        <a:pt x="262" y="12"/>
                      </a:cubicBezTo>
                      <a:lnTo>
                        <a:pt x="263" y="5"/>
                      </a:lnTo>
                      <a:cubicBezTo>
                        <a:pt x="274" y="6"/>
                        <a:pt x="286" y="8"/>
                        <a:pt x="299" y="7"/>
                      </a:cubicBezTo>
                      <a:lnTo>
                        <a:pt x="299" y="14"/>
                      </a:lnTo>
                      <a:close/>
                      <a:moveTo>
                        <a:pt x="262" y="12"/>
                      </a:moveTo>
                      <a:cubicBezTo>
                        <a:pt x="249" y="10"/>
                        <a:pt x="237" y="9"/>
                        <a:pt x="225" y="10"/>
                      </a:cubicBezTo>
                      <a:lnTo>
                        <a:pt x="224" y="3"/>
                      </a:lnTo>
                      <a:cubicBezTo>
                        <a:pt x="238" y="2"/>
                        <a:pt x="250" y="3"/>
                        <a:pt x="263" y="5"/>
                      </a:cubicBezTo>
                      <a:lnTo>
                        <a:pt x="262" y="12"/>
                      </a:lnTo>
                      <a:close/>
                      <a:moveTo>
                        <a:pt x="224" y="3"/>
                      </a:moveTo>
                      <a:lnTo>
                        <a:pt x="224" y="3"/>
                      </a:lnTo>
                      <a:lnTo>
                        <a:pt x="225" y="6"/>
                      </a:lnTo>
                      <a:lnTo>
                        <a:pt x="224" y="3"/>
                      </a:lnTo>
                      <a:close/>
                      <a:moveTo>
                        <a:pt x="225" y="10"/>
                      </a:moveTo>
                      <a:cubicBezTo>
                        <a:pt x="208" y="12"/>
                        <a:pt x="110" y="10"/>
                        <a:pt x="57" y="8"/>
                      </a:cubicBezTo>
                      <a:lnTo>
                        <a:pt x="57" y="1"/>
                      </a:lnTo>
                      <a:cubicBezTo>
                        <a:pt x="110" y="3"/>
                        <a:pt x="207" y="4"/>
                        <a:pt x="224" y="3"/>
                      </a:cubicBezTo>
                      <a:lnTo>
                        <a:pt x="225" y="10"/>
                      </a:lnTo>
                      <a:close/>
                      <a:moveTo>
                        <a:pt x="57" y="8"/>
                      </a:moveTo>
                      <a:cubicBezTo>
                        <a:pt x="46" y="8"/>
                        <a:pt x="37" y="8"/>
                        <a:pt x="31" y="7"/>
                      </a:cubicBezTo>
                      <a:lnTo>
                        <a:pt x="31" y="0"/>
                      </a:lnTo>
                      <a:cubicBezTo>
                        <a:pt x="38" y="1"/>
                        <a:pt x="46" y="1"/>
                        <a:pt x="57" y="1"/>
                      </a:cubicBezTo>
                      <a:lnTo>
                        <a:pt x="57" y="8"/>
                      </a:lnTo>
                      <a:close/>
                      <a:moveTo>
                        <a:pt x="31" y="7"/>
                      </a:moveTo>
                      <a:cubicBezTo>
                        <a:pt x="5" y="7"/>
                        <a:pt x="0" y="4"/>
                        <a:pt x="21" y="0"/>
                      </a:cubicBezTo>
                      <a:lnTo>
                        <a:pt x="23" y="7"/>
                      </a:lnTo>
                      <a:cubicBezTo>
                        <a:pt x="3" y="11"/>
                        <a:pt x="18" y="0"/>
                        <a:pt x="31" y="0"/>
                      </a:cubicBezTo>
                      <a:lnTo>
                        <a:pt x="31" y="7"/>
                      </a:lnTo>
                      <a:close/>
                      <a:moveTo>
                        <a:pt x="23" y="7"/>
                      </a:moveTo>
                      <a:lnTo>
                        <a:pt x="23" y="7"/>
                      </a:lnTo>
                      <a:lnTo>
                        <a:pt x="22" y="3"/>
                      </a:lnTo>
                      <a:lnTo>
                        <a:pt x="23" y="7"/>
                      </a:lnTo>
                      <a:close/>
                      <a:moveTo>
                        <a:pt x="21" y="0"/>
                      </a:moveTo>
                      <a:cubicBezTo>
                        <a:pt x="21" y="0"/>
                        <a:pt x="22" y="0"/>
                        <a:pt x="22" y="0"/>
                      </a:cubicBezTo>
                      <a:lnTo>
                        <a:pt x="23" y="7"/>
                      </a:lnTo>
                      <a:cubicBezTo>
                        <a:pt x="22" y="7"/>
                        <a:pt x="23" y="7"/>
                        <a:pt x="23" y="7"/>
                      </a:cubicBezTo>
                      <a:lnTo>
                        <a:pt x="21" y="0"/>
                      </a:lnTo>
                      <a:close/>
                    </a:path>
                  </a:pathLst>
                </a:custGeom>
                <a:solidFill>
                  <a:srgbClr val="F7C4C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521" name="Freeform 30"/>
                <p:cNvSpPr>
                  <a:spLocks noChangeArrowheads="1"/>
                </p:cNvSpPr>
                <p:nvPr/>
              </p:nvSpPr>
              <p:spPr bwMode="auto">
                <a:xfrm>
                  <a:off x="1269" y="2859"/>
                  <a:ext cx="909" cy="118"/>
                </a:xfrm>
                <a:custGeom>
                  <a:avLst/>
                  <a:gdLst>
                    <a:gd name="T0" fmla="*/ 1138498 w 656"/>
                    <a:gd name="T1" fmla="*/ 353379 h 69"/>
                    <a:gd name="T2" fmla="*/ 1133840 w 656"/>
                    <a:gd name="T3" fmla="*/ 353379 h 69"/>
                    <a:gd name="T4" fmla="*/ 1138498 w 656"/>
                    <a:gd name="T5" fmla="*/ 353379 h 69"/>
                    <a:gd name="T6" fmla="*/ 1133840 w 656"/>
                    <a:gd name="T7" fmla="*/ 302184 h 69"/>
                    <a:gd name="T8" fmla="*/ 1133840 w 656"/>
                    <a:gd name="T9" fmla="*/ 302184 h 69"/>
                    <a:gd name="T10" fmla="*/ 1138498 w 656"/>
                    <a:gd name="T11" fmla="*/ 302184 h 69"/>
                    <a:gd name="T12" fmla="*/ 1133840 w 656"/>
                    <a:gd name="T13" fmla="*/ 212730 h 69"/>
                    <a:gd name="T14" fmla="*/ 1133840 w 656"/>
                    <a:gd name="T15" fmla="*/ 266364 h 69"/>
                    <a:gd name="T16" fmla="*/ 1135618 w 656"/>
                    <a:gd name="T17" fmla="*/ 212730 h 69"/>
                    <a:gd name="T18" fmla="*/ 1133840 w 656"/>
                    <a:gd name="T19" fmla="*/ 212730 h 69"/>
                    <a:gd name="T20" fmla="*/ 1133840 w 656"/>
                    <a:gd name="T21" fmla="*/ 212730 h 69"/>
                    <a:gd name="T22" fmla="*/ 1135618 w 656"/>
                    <a:gd name="T23" fmla="*/ 212730 h 69"/>
                    <a:gd name="T24" fmla="*/ 1133840 w 656"/>
                    <a:gd name="T25" fmla="*/ 162636 h 69"/>
                    <a:gd name="T26" fmla="*/ 1133840 w 656"/>
                    <a:gd name="T27" fmla="*/ 212730 h 69"/>
                    <a:gd name="T28" fmla="*/ 1135618 w 656"/>
                    <a:gd name="T29" fmla="*/ 113714 h 69"/>
                    <a:gd name="T30" fmla="*/ 1132690 w 656"/>
                    <a:gd name="T31" fmla="*/ 119344 h 69"/>
                    <a:gd name="T32" fmla="*/ 1132690 w 656"/>
                    <a:gd name="T33" fmla="*/ 119344 h 69"/>
                    <a:gd name="T34" fmla="*/ 1064440 w 656"/>
                    <a:gd name="T35" fmla="*/ 80452 h 69"/>
                    <a:gd name="T36" fmla="*/ 1064440 w 656"/>
                    <a:gd name="T37" fmla="*/ 90656 h 69"/>
                    <a:gd name="T38" fmla="*/ 1064440 w 656"/>
                    <a:gd name="T39" fmla="*/ 80452 h 69"/>
                    <a:gd name="T40" fmla="*/ 1021206 w 656"/>
                    <a:gd name="T41" fmla="*/ 86901 h 69"/>
                    <a:gd name="T42" fmla="*/ 1021206 w 656"/>
                    <a:gd name="T43" fmla="*/ 97010 h 69"/>
                    <a:gd name="T44" fmla="*/ 1021206 w 656"/>
                    <a:gd name="T45" fmla="*/ 86901 h 69"/>
                    <a:gd name="T46" fmla="*/ 929493 w 656"/>
                    <a:gd name="T47" fmla="*/ 80452 h 69"/>
                    <a:gd name="T48" fmla="*/ 940513 w 656"/>
                    <a:gd name="T49" fmla="*/ 80452 h 69"/>
                    <a:gd name="T50" fmla="*/ 929493 w 656"/>
                    <a:gd name="T51" fmla="*/ 72873 h 69"/>
                    <a:gd name="T52" fmla="*/ 929493 w 656"/>
                    <a:gd name="T53" fmla="*/ 80452 h 69"/>
                    <a:gd name="T54" fmla="*/ 929493 w 656"/>
                    <a:gd name="T55" fmla="*/ 80452 h 69"/>
                    <a:gd name="T56" fmla="*/ 899943 w 656"/>
                    <a:gd name="T57" fmla="*/ 69435 h 69"/>
                    <a:gd name="T58" fmla="*/ 899943 w 656"/>
                    <a:gd name="T59" fmla="*/ 80452 h 69"/>
                    <a:gd name="T60" fmla="*/ 899943 w 656"/>
                    <a:gd name="T61" fmla="*/ 69435 h 69"/>
                    <a:gd name="T62" fmla="*/ 768873 w 656"/>
                    <a:gd name="T63" fmla="*/ 72873 h 69"/>
                    <a:gd name="T64" fmla="*/ 768873 w 656"/>
                    <a:gd name="T65" fmla="*/ 72873 h 69"/>
                    <a:gd name="T66" fmla="*/ 768873 w 656"/>
                    <a:gd name="T67" fmla="*/ 60633 h 69"/>
                    <a:gd name="T68" fmla="*/ 714870 w 656"/>
                    <a:gd name="T69" fmla="*/ 55366 h 69"/>
                    <a:gd name="T70" fmla="*/ 687430 w 656"/>
                    <a:gd name="T71" fmla="*/ 55366 h 69"/>
                    <a:gd name="T72" fmla="*/ 714870 w 656"/>
                    <a:gd name="T73" fmla="*/ 60633 h 69"/>
                    <a:gd name="T74" fmla="*/ 687430 w 656"/>
                    <a:gd name="T75" fmla="*/ 53056 h 69"/>
                    <a:gd name="T76" fmla="*/ 645354 w 656"/>
                    <a:gd name="T77" fmla="*/ 55366 h 69"/>
                    <a:gd name="T78" fmla="*/ 687430 w 656"/>
                    <a:gd name="T79" fmla="*/ 55366 h 69"/>
                    <a:gd name="T80" fmla="*/ 645354 w 656"/>
                    <a:gd name="T81" fmla="*/ 44491 h 69"/>
                    <a:gd name="T82" fmla="*/ 645354 w 656"/>
                    <a:gd name="T83" fmla="*/ 44491 h 69"/>
                    <a:gd name="T84" fmla="*/ 645354 w 656"/>
                    <a:gd name="T85" fmla="*/ 44491 h 69"/>
                    <a:gd name="T86" fmla="*/ 583202 w 656"/>
                    <a:gd name="T87" fmla="*/ 37020 h 69"/>
                    <a:gd name="T88" fmla="*/ 583202 w 656"/>
                    <a:gd name="T89" fmla="*/ 44491 h 69"/>
                    <a:gd name="T90" fmla="*/ 583202 w 656"/>
                    <a:gd name="T91" fmla="*/ 37020 h 69"/>
                    <a:gd name="T92" fmla="*/ 490501 w 656"/>
                    <a:gd name="T93" fmla="*/ 53056 h 69"/>
                    <a:gd name="T94" fmla="*/ 490501 w 656"/>
                    <a:gd name="T95" fmla="*/ 53056 h 69"/>
                    <a:gd name="T96" fmla="*/ 428614 w 656"/>
                    <a:gd name="T97" fmla="*/ 27164 h 69"/>
                    <a:gd name="T98" fmla="*/ 428614 w 656"/>
                    <a:gd name="T99" fmla="*/ 37020 h 69"/>
                    <a:gd name="T100" fmla="*/ 428614 w 656"/>
                    <a:gd name="T101" fmla="*/ 27164 h 69"/>
                    <a:gd name="T102" fmla="*/ 362335 w 656"/>
                    <a:gd name="T103" fmla="*/ 16585 h 69"/>
                    <a:gd name="T104" fmla="*/ 362335 w 656"/>
                    <a:gd name="T105" fmla="*/ 27164 h 69"/>
                    <a:gd name="T106" fmla="*/ 362335 w 656"/>
                    <a:gd name="T107" fmla="*/ 16585 h 69"/>
                    <a:gd name="T108" fmla="*/ 26361 w 656"/>
                    <a:gd name="T109" fmla="*/ 10136 h 69"/>
                    <a:gd name="T110" fmla="*/ 69848 w 656"/>
                    <a:gd name="T111" fmla="*/ 16585 h 69"/>
                    <a:gd name="T112" fmla="*/ 10111 w 656"/>
                    <a:gd name="T113" fmla="*/ 10136 h 69"/>
                    <a:gd name="T114" fmla="*/ 10111 w 656"/>
                    <a:gd name="T115" fmla="*/ 10136 h 69"/>
                    <a:gd name="T116" fmla="*/ 10111 w 656"/>
                    <a:gd name="T117" fmla="*/ 10136 h 69"/>
                    <a:gd name="T118" fmla="*/ 10111 w 656"/>
                    <a:gd name="T119" fmla="*/ 10136 h 69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</a:gdLst>
                  <a:ahLst/>
                  <a:cxnLst>
                    <a:cxn ang="T120">
                      <a:pos x="T0" y="T1"/>
                    </a:cxn>
                    <a:cxn ang="T121">
                      <a:pos x="T2" y="T3"/>
                    </a:cxn>
                    <a:cxn ang="T122">
                      <a:pos x="T4" y="T5"/>
                    </a:cxn>
                    <a:cxn ang="T123">
                      <a:pos x="T6" y="T7"/>
                    </a:cxn>
                    <a:cxn ang="T124">
                      <a:pos x="T8" y="T9"/>
                    </a:cxn>
                    <a:cxn ang="T125">
                      <a:pos x="T10" y="T11"/>
                    </a:cxn>
                    <a:cxn ang="T126">
                      <a:pos x="T12" y="T13"/>
                    </a:cxn>
                    <a:cxn ang="T127">
                      <a:pos x="T14" y="T15"/>
                    </a:cxn>
                    <a:cxn ang="T128">
                      <a:pos x="T16" y="T17"/>
                    </a:cxn>
                    <a:cxn ang="T129">
                      <a:pos x="T18" y="T19"/>
                    </a:cxn>
                    <a:cxn ang="T130">
                      <a:pos x="T20" y="T21"/>
                    </a:cxn>
                    <a:cxn ang="T131">
                      <a:pos x="T22" y="T23"/>
                    </a:cxn>
                    <a:cxn ang="T132">
                      <a:pos x="T24" y="T25"/>
                    </a:cxn>
                    <a:cxn ang="T133">
                      <a:pos x="T26" y="T27"/>
                    </a:cxn>
                    <a:cxn ang="T134">
                      <a:pos x="T28" y="T29"/>
                    </a:cxn>
                    <a:cxn ang="T135">
                      <a:pos x="T30" y="T31"/>
                    </a:cxn>
                    <a:cxn ang="T136">
                      <a:pos x="T32" y="T33"/>
                    </a:cxn>
                    <a:cxn ang="T137">
                      <a:pos x="T34" y="T35"/>
                    </a:cxn>
                    <a:cxn ang="T138">
                      <a:pos x="T36" y="T37"/>
                    </a:cxn>
                    <a:cxn ang="T139">
                      <a:pos x="T38" y="T39"/>
                    </a:cxn>
                    <a:cxn ang="T140">
                      <a:pos x="T40" y="T41"/>
                    </a:cxn>
                    <a:cxn ang="T141">
                      <a:pos x="T42" y="T43"/>
                    </a:cxn>
                    <a:cxn ang="T142">
                      <a:pos x="T44" y="T45"/>
                    </a:cxn>
                    <a:cxn ang="T143">
                      <a:pos x="T46" y="T47"/>
                    </a:cxn>
                    <a:cxn ang="T144">
                      <a:pos x="T48" y="T49"/>
                    </a:cxn>
                    <a:cxn ang="T145">
                      <a:pos x="T50" y="T51"/>
                    </a:cxn>
                    <a:cxn ang="T146">
                      <a:pos x="T52" y="T53"/>
                    </a:cxn>
                    <a:cxn ang="T147">
                      <a:pos x="T54" y="T55"/>
                    </a:cxn>
                    <a:cxn ang="T148">
                      <a:pos x="T56" y="T57"/>
                    </a:cxn>
                    <a:cxn ang="T149">
                      <a:pos x="T58" y="T59"/>
                    </a:cxn>
                    <a:cxn ang="T150">
                      <a:pos x="T60" y="T61"/>
                    </a:cxn>
                    <a:cxn ang="T151">
                      <a:pos x="T62" y="T63"/>
                    </a:cxn>
                    <a:cxn ang="T152">
                      <a:pos x="T64" y="T65"/>
                    </a:cxn>
                    <a:cxn ang="T153">
                      <a:pos x="T66" y="T67"/>
                    </a:cxn>
                    <a:cxn ang="T154">
                      <a:pos x="T68" y="T69"/>
                    </a:cxn>
                    <a:cxn ang="T155">
                      <a:pos x="T70" y="T71"/>
                    </a:cxn>
                    <a:cxn ang="T156">
                      <a:pos x="T72" y="T73"/>
                    </a:cxn>
                    <a:cxn ang="T157">
                      <a:pos x="T74" y="T75"/>
                    </a:cxn>
                    <a:cxn ang="T158">
                      <a:pos x="T76" y="T77"/>
                    </a:cxn>
                    <a:cxn ang="T159">
                      <a:pos x="T78" y="T79"/>
                    </a:cxn>
                    <a:cxn ang="T160">
                      <a:pos x="T80" y="T81"/>
                    </a:cxn>
                    <a:cxn ang="T161">
                      <a:pos x="T82" y="T83"/>
                    </a:cxn>
                    <a:cxn ang="T162">
                      <a:pos x="T84" y="T85"/>
                    </a:cxn>
                    <a:cxn ang="T163">
                      <a:pos x="T86" y="T87"/>
                    </a:cxn>
                    <a:cxn ang="T164">
                      <a:pos x="T88" y="T89"/>
                    </a:cxn>
                    <a:cxn ang="T165">
                      <a:pos x="T90" y="T91"/>
                    </a:cxn>
                    <a:cxn ang="T166">
                      <a:pos x="T92" y="T93"/>
                    </a:cxn>
                    <a:cxn ang="T167">
                      <a:pos x="T94" y="T95"/>
                    </a:cxn>
                    <a:cxn ang="T168">
                      <a:pos x="T96" y="T97"/>
                    </a:cxn>
                    <a:cxn ang="T169">
                      <a:pos x="T98" y="T99"/>
                    </a:cxn>
                    <a:cxn ang="T170">
                      <a:pos x="T100" y="T101"/>
                    </a:cxn>
                    <a:cxn ang="T171">
                      <a:pos x="T102" y="T103"/>
                    </a:cxn>
                    <a:cxn ang="T172">
                      <a:pos x="T104" y="T105"/>
                    </a:cxn>
                    <a:cxn ang="T173">
                      <a:pos x="T106" y="T107"/>
                    </a:cxn>
                    <a:cxn ang="T174">
                      <a:pos x="T108" y="T109"/>
                    </a:cxn>
                    <a:cxn ang="T175">
                      <a:pos x="T110" y="T111"/>
                    </a:cxn>
                    <a:cxn ang="T176">
                      <a:pos x="T112" y="T113"/>
                    </a:cxn>
                    <a:cxn ang="T177">
                      <a:pos x="T114" y="T115"/>
                    </a:cxn>
                    <a:cxn ang="T178">
                      <a:pos x="T116" y="T117"/>
                    </a:cxn>
                    <a:cxn ang="T179">
                      <a:pos x="T118" y="T119"/>
                    </a:cxn>
                  </a:cxnLst>
                  <a:rect l="0" t="0" r="r" b="b"/>
                  <a:pathLst>
                    <a:path w="656" h="69">
                      <a:moveTo>
                        <a:pt x="649" y="67"/>
                      </a:moveTo>
                      <a:cubicBezTo>
                        <a:pt x="651" y="66"/>
                        <a:pt x="652" y="64"/>
                        <a:pt x="652" y="62"/>
                      </a:cubicBezTo>
                      <a:lnTo>
                        <a:pt x="654" y="62"/>
                      </a:lnTo>
                      <a:cubicBezTo>
                        <a:pt x="654" y="65"/>
                        <a:pt x="652" y="67"/>
                        <a:pt x="650" y="69"/>
                      </a:cubicBezTo>
                      <a:lnTo>
                        <a:pt x="649" y="67"/>
                      </a:lnTo>
                      <a:close/>
                      <a:moveTo>
                        <a:pt x="652" y="62"/>
                      </a:moveTo>
                      <a:cubicBezTo>
                        <a:pt x="652" y="59"/>
                        <a:pt x="652" y="56"/>
                        <a:pt x="652" y="53"/>
                      </a:cubicBezTo>
                      <a:lnTo>
                        <a:pt x="654" y="53"/>
                      </a:lnTo>
                      <a:cubicBezTo>
                        <a:pt x="654" y="56"/>
                        <a:pt x="654" y="59"/>
                        <a:pt x="654" y="62"/>
                      </a:cubicBezTo>
                      <a:lnTo>
                        <a:pt x="652" y="62"/>
                      </a:lnTo>
                      <a:close/>
                      <a:moveTo>
                        <a:pt x="652" y="53"/>
                      </a:moveTo>
                      <a:lnTo>
                        <a:pt x="652" y="53"/>
                      </a:lnTo>
                      <a:lnTo>
                        <a:pt x="653" y="53"/>
                      </a:lnTo>
                      <a:lnTo>
                        <a:pt x="652" y="53"/>
                      </a:lnTo>
                      <a:close/>
                      <a:moveTo>
                        <a:pt x="652" y="53"/>
                      </a:moveTo>
                      <a:cubicBezTo>
                        <a:pt x="652" y="51"/>
                        <a:pt x="652" y="49"/>
                        <a:pt x="652" y="47"/>
                      </a:cubicBezTo>
                      <a:lnTo>
                        <a:pt x="655" y="47"/>
                      </a:lnTo>
                      <a:cubicBezTo>
                        <a:pt x="654" y="49"/>
                        <a:pt x="654" y="51"/>
                        <a:pt x="654" y="53"/>
                      </a:cubicBezTo>
                      <a:lnTo>
                        <a:pt x="652" y="53"/>
                      </a:lnTo>
                      <a:close/>
                      <a:moveTo>
                        <a:pt x="652" y="47"/>
                      </a:moveTo>
                      <a:cubicBezTo>
                        <a:pt x="653" y="44"/>
                        <a:pt x="654" y="40"/>
                        <a:pt x="652" y="37"/>
                      </a:cubicBezTo>
                      <a:lnTo>
                        <a:pt x="654" y="37"/>
                      </a:lnTo>
                      <a:cubicBezTo>
                        <a:pt x="656" y="40"/>
                        <a:pt x="655" y="44"/>
                        <a:pt x="655" y="47"/>
                      </a:cubicBezTo>
                      <a:lnTo>
                        <a:pt x="652" y="47"/>
                      </a:lnTo>
                      <a:close/>
                      <a:moveTo>
                        <a:pt x="654" y="37"/>
                      </a:moveTo>
                      <a:lnTo>
                        <a:pt x="654" y="37"/>
                      </a:lnTo>
                      <a:lnTo>
                        <a:pt x="653" y="37"/>
                      </a:lnTo>
                      <a:lnTo>
                        <a:pt x="654" y="37"/>
                      </a:lnTo>
                      <a:close/>
                      <a:moveTo>
                        <a:pt x="652" y="37"/>
                      </a:moveTo>
                      <a:lnTo>
                        <a:pt x="652" y="37"/>
                      </a:lnTo>
                      <a:lnTo>
                        <a:pt x="654" y="37"/>
                      </a:lnTo>
                      <a:lnTo>
                        <a:pt x="652" y="37"/>
                      </a:lnTo>
                      <a:close/>
                      <a:moveTo>
                        <a:pt x="652" y="37"/>
                      </a:moveTo>
                      <a:lnTo>
                        <a:pt x="652" y="37"/>
                      </a:lnTo>
                      <a:lnTo>
                        <a:pt x="653" y="37"/>
                      </a:lnTo>
                      <a:lnTo>
                        <a:pt x="652" y="37"/>
                      </a:lnTo>
                      <a:close/>
                      <a:moveTo>
                        <a:pt x="652" y="37"/>
                      </a:moveTo>
                      <a:cubicBezTo>
                        <a:pt x="651" y="35"/>
                        <a:pt x="652" y="32"/>
                        <a:pt x="652" y="29"/>
                      </a:cubicBezTo>
                      <a:lnTo>
                        <a:pt x="654" y="29"/>
                      </a:lnTo>
                      <a:cubicBezTo>
                        <a:pt x="654" y="32"/>
                        <a:pt x="653" y="34"/>
                        <a:pt x="654" y="37"/>
                      </a:cubicBezTo>
                      <a:lnTo>
                        <a:pt x="652" y="37"/>
                      </a:lnTo>
                      <a:close/>
                      <a:moveTo>
                        <a:pt x="652" y="29"/>
                      </a:moveTo>
                      <a:cubicBezTo>
                        <a:pt x="652" y="25"/>
                        <a:pt x="653" y="22"/>
                        <a:pt x="651" y="21"/>
                      </a:cubicBezTo>
                      <a:lnTo>
                        <a:pt x="653" y="20"/>
                      </a:lnTo>
                      <a:cubicBezTo>
                        <a:pt x="655" y="22"/>
                        <a:pt x="655" y="25"/>
                        <a:pt x="654" y="29"/>
                      </a:cubicBezTo>
                      <a:lnTo>
                        <a:pt x="652" y="29"/>
                      </a:lnTo>
                      <a:close/>
                      <a:moveTo>
                        <a:pt x="651" y="21"/>
                      </a:moveTo>
                      <a:lnTo>
                        <a:pt x="651" y="21"/>
                      </a:lnTo>
                      <a:lnTo>
                        <a:pt x="652" y="21"/>
                      </a:lnTo>
                      <a:lnTo>
                        <a:pt x="651" y="21"/>
                      </a:lnTo>
                      <a:close/>
                      <a:moveTo>
                        <a:pt x="651" y="21"/>
                      </a:moveTo>
                      <a:cubicBezTo>
                        <a:pt x="644" y="13"/>
                        <a:pt x="628" y="15"/>
                        <a:pt x="612" y="16"/>
                      </a:cubicBezTo>
                      <a:lnTo>
                        <a:pt x="612" y="14"/>
                      </a:lnTo>
                      <a:cubicBezTo>
                        <a:pt x="628" y="13"/>
                        <a:pt x="645" y="11"/>
                        <a:pt x="653" y="20"/>
                      </a:cubicBezTo>
                      <a:lnTo>
                        <a:pt x="651" y="21"/>
                      </a:lnTo>
                      <a:close/>
                      <a:moveTo>
                        <a:pt x="612" y="16"/>
                      </a:moveTo>
                      <a:cubicBezTo>
                        <a:pt x="603" y="17"/>
                        <a:pt x="594" y="18"/>
                        <a:pt x="587" y="17"/>
                      </a:cubicBezTo>
                      <a:lnTo>
                        <a:pt x="587" y="15"/>
                      </a:lnTo>
                      <a:cubicBezTo>
                        <a:pt x="594" y="16"/>
                        <a:pt x="603" y="15"/>
                        <a:pt x="612" y="14"/>
                      </a:cubicBezTo>
                      <a:lnTo>
                        <a:pt x="612" y="16"/>
                      </a:lnTo>
                      <a:close/>
                      <a:moveTo>
                        <a:pt x="587" y="15"/>
                      </a:moveTo>
                      <a:lnTo>
                        <a:pt x="587" y="15"/>
                      </a:lnTo>
                      <a:lnTo>
                        <a:pt x="587" y="16"/>
                      </a:lnTo>
                      <a:lnTo>
                        <a:pt x="587" y="15"/>
                      </a:lnTo>
                      <a:close/>
                      <a:moveTo>
                        <a:pt x="587" y="17"/>
                      </a:moveTo>
                      <a:cubicBezTo>
                        <a:pt x="572" y="15"/>
                        <a:pt x="556" y="15"/>
                        <a:pt x="541" y="14"/>
                      </a:cubicBezTo>
                      <a:lnTo>
                        <a:pt x="541" y="13"/>
                      </a:lnTo>
                      <a:cubicBezTo>
                        <a:pt x="556" y="13"/>
                        <a:pt x="572" y="13"/>
                        <a:pt x="587" y="15"/>
                      </a:cubicBezTo>
                      <a:lnTo>
                        <a:pt x="587" y="17"/>
                      </a:lnTo>
                      <a:close/>
                      <a:moveTo>
                        <a:pt x="541" y="14"/>
                      </a:moveTo>
                      <a:cubicBezTo>
                        <a:pt x="538" y="14"/>
                        <a:pt x="536" y="14"/>
                        <a:pt x="534" y="14"/>
                      </a:cubicBezTo>
                      <a:lnTo>
                        <a:pt x="534" y="13"/>
                      </a:lnTo>
                      <a:cubicBezTo>
                        <a:pt x="536" y="13"/>
                        <a:pt x="539" y="13"/>
                        <a:pt x="541" y="13"/>
                      </a:cubicBezTo>
                      <a:lnTo>
                        <a:pt x="541" y="14"/>
                      </a:lnTo>
                      <a:close/>
                      <a:moveTo>
                        <a:pt x="534" y="14"/>
                      </a:moveTo>
                      <a:lnTo>
                        <a:pt x="534" y="14"/>
                      </a:lnTo>
                      <a:lnTo>
                        <a:pt x="534" y="13"/>
                      </a:lnTo>
                      <a:lnTo>
                        <a:pt x="534" y="14"/>
                      </a:lnTo>
                      <a:close/>
                      <a:moveTo>
                        <a:pt x="534" y="14"/>
                      </a:moveTo>
                      <a:lnTo>
                        <a:pt x="534" y="14"/>
                      </a:lnTo>
                      <a:lnTo>
                        <a:pt x="534" y="13"/>
                      </a:lnTo>
                      <a:lnTo>
                        <a:pt x="534" y="14"/>
                      </a:lnTo>
                      <a:close/>
                      <a:moveTo>
                        <a:pt x="534" y="14"/>
                      </a:moveTo>
                      <a:cubicBezTo>
                        <a:pt x="528" y="14"/>
                        <a:pt x="523" y="14"/>
                        <a:pt x="517" y="14"/>
                      </a:cubicBezTo>
                      <a:lnTo>
                        <a:pt x="517" y="12"/>
                      </a:lnTo>
                      <a:cubicBezTo>
                        <a:pt x="523" y="12"/>
                        <a:pt x="529" y="12"/>
                        <a:pt x="534" y="13"/>
                      </a:cubicBezTo>
                      <a:lnTo>
                        <a:pt x="534" y="14"/>
                      </a:lnTo>
                      <a:close/>
                      <a:moveTo>
                        <a:pt x="517" y="14"/>
                      </a:moveTo>
                      <a:cubicBezTo>
                        <a:pt x="492" y="13"/>
                        <a:pt x="467" y="12"/>
                        <a:pt x="442" y="13"/>
                      </a:cubicBezTo>
                      <a:lnTo>
                        <a:pt x="442" y="11"/>
                      </a:lnTo>
                      <a:cubicBezTo>
                        <a:pt x="467" y="10"/>
                        <a:pt x="492" y="11"/>
                        <a:pt x="517" y="12"/>
                      </a:cubicBezTo>
                      <a:lnTo>
                        <a:pt x="517" y="14"/>
                      </a:lnTo>
                      <a:close/>
                      <a:moveTo>
                        <a:pt x="442" y="13"/>
                      </a:moveTo>
                      <a:lnTo>
                        <a:pt x="442" y="13"/>
                      </a:lnTo>
                      <a:lnTo>
                        <a:pt x="442" y="12"/>
                      </a:lnTo>
                      <a:lnTo>
                        <a:pt x="442" y="13"/>
                      </a:lnTo>
                      <a:close/>
                      <a:moveTo>
                        <a:pt x="442" y="13"/>
                      </a:moveTo>
                      <a:cubicBezTo>
                        <a:pt x="431" y="13"/>
                        <a:pt x="421" y="12"/>
                        <a:pt x="411" y="11"/>
                      </a:cubicBezTo>
                      <a:lnTo>
                        <a:pt x="411" y="10"/>
                      </a:lnTo>
                      <a:cubicBezTo>
                        <a:pt x="421" y="11"/>
                        <a:pt x="432" y="12"/>
                        <a:pt x="442" y="11"/>
                      </a:cubicBezTo>
                      <a:lnTo>
                        <a:pt x="442" y="13"/>
                      </a:lnTo>
                      <a:close/>
                      <a:moveTo>
                        <a:pt x="411" y="10"/>
                      </a:moveTo>
                      <a:lnTo>
                        <a:pt x="411" y="10"/>
                      </a:lnTo>
                      <a:close/>
                      <a:moveTo>
                        <a:pt x="411" y="11"/>
                      </a:moveTo>
                      <a:cubicBezTo>
                        <a:pt x="406" y="11"/>
                        <a:pt x="400" y="10"/>
                        <a:pt x="395" y="10"/>
                      </a:cubicBezTo>
                      <a:lnTo>
                        <a:pt x="395" y="8"/>
                      </a:lnTo>
                      <a:cubicBezTo>
                        <a:pt x="400" y="9"/>
                        <a:pt x="406" y="9"/>
                        <a:pt x="411" y="10"/>
                      </a:cubicBezTo>
                      <a:lnTo>
                        <a:pt x="411" y="11"/>
                      </a:lnTo>
                      <a:close/>
                      <a:moveTo>
                        <a:pt x="395" y="10"/>
                      </a:moveTo>
                      <a:lnTo>
                        <a:pt x="395" y="10"/>
                      </a:lnTo>
                      <a:lnTo>
                        <a:pt x="395" y="9"/>
                      </a:lnTo>
                      <a:lnTo>
                        <a:pt x="395" y="10"/>
                      </a:lnTo>
                      <a:close/>
                      <a:moveTo>
                        <a:pt x="395" y="10"/>
                      </a:moveTo>
                      <a:cubicBezTo>
                        <a:pt x="387" y="9"/>
                        <a:pt x="379" y="10"/>
                        <a:pt x="371" y="10"/>
                      </a:cubicBezTo>
                      <a:lnTo>
                        <a:pt x="371" y="8"/>
                      </a:lnTo>
                      <a:cubicBezTo>
                        <a:pt x="379" y="8"/>
                        <a:pt x="387" y="8"/>
                        <a:pt x="395" y="8"/>
                      </a:cubicBezTo>
                      <a:lnTo>
                        <a:pt x="395" y="10"/>
                      </a:lnTo>
                      <a:close/>
                      <a:moveTo>
                        <a:pt x="371" y="10"/>
                      </a:moveTo>
                      <a:lnTo>
                        <a:pt x="371" y="10"/>
                      </a:lnTo>
                      <a:lnTo>
                        <a:pt x="371" y="8"/>
                      </a:lnTo>
                      <a:lnTo>
                        <a:pt x="371" y="10"/>
                      </a:lnTo>
                      <a:close/>
                      <a:moveTo>
                        <a:pt x="371" y="8"/>
                      </a:moveTo>
                      <a:lnTo>
                        <a:pt x="371" y="8"/>
                      </a:lnTo>
                      <a:lnTo>
                        <a:pt x="371" y="9"/>
                      </a:lnTo>
                      <a:lnTo>
                        <a:pt x="371" y="8"/>
                      </a:lnTo>
                      <a:close/>
                      <a:moveTo>
                        <a:pt x="371" y="10"/>
                      </a:moveTo>
                      <a:cubicBezTo>
                        <a:pt x="359" y="11"/>
                        <a:pt x="347" y="10"/>
                        <a:pt x="335" y="8"/>
                      </a:cubicBezTo>
                      <a:lnTo>
                        <a:pt x="335" y="7"/>
                      </a:lnTo>
                      <a:cubicBezTo>
                        <a:pt x="347" y="8"/>
                        <a:pt x="359" y="9"/>
                        <a:pt x="371" y="8"/>
                      </a:cubicBezTo>
                      <a:lnTo>
                        <a:pt x="371" y="10"/>
                      </a:lnTo>
                      <a:close/>
                      <a:moveTo>
                        <a:pt x="335" y="8"/>
                      </a:moveTo>
                      <a:cubicBezTo>
                        <a:pt x="317" y="7"/>
                        <a:pt x="300" y="5"/>
                        <a:pt x="282" y="9"/>
                      </a:cubicBezTo>
                      <a:lnTo>
                        <a:pt x="282" y="8"/>
                      </a:lnTo>
                      <a:cubicBezTo>
                        <a:pt x="299" y="3"/>
                        <a:pt x="317" y="5"/>
                        <a:pt x="335" y="7"/>
                      </a:cubicBezTo>
                      <a:lnTo>
                        <a:pt x="335" y="8"/>
                      </a:lnTo>
                      <a:close/>
                      <a:moveTo>
                        <a:pt x="282" y="9"/>
                      </a:moveTo>
                      <a:lnTo>
                        <a:pt x="282" y="9"/>
                      </a:lnTo>
                      <a:lnTo>
                        <a:pt x="282" y="8"/>
                      </a:lnTo>
                      <a:lnTo>
                        <a:pt x="282" y="9"/>
                      </a:lnTo>
                      <a:close/>
                      <a:moveTo>
                        <a:pt x="282" y="9"/>
                      </a:moveTo>
                      <a:cubicBezTo>
                        <a:pt x="269" y="9"/>
                        <a:pt x="257" y="8"/>
                        <a:pt x="246" y="7"/>
                      </a:cubicBezTo>
                      <a:lnTo>
                        <a:pt x="246" y="5"/>
                      </a:lnTo>
                      <a:cubicBezTo>
                        <a:pt x="257" y="6"/>
                        <a:pt x="269" y="8"/>
                        <a:pt x="282" y="8"/>
                      </a:cubicBezTo>
                      <a:lnTo>
                        <a:pt x="282" y="9"/>
                      </a:lnTo>
                      <a:close/>
                      <a:moveTo>
                        <a:pt x="246" y="7"/>
                      </a:moveTo>
                      <a:cubicBezTo>
                        <a:pt x="233" y="5"/>
                        <a:pt x="221" y="4"/>
                        <a:pt x="208" y="5"/>
                      </a:cubicBezTo>
                      <a:lnTo>
                        <a:pt x="208" y="3"/>
                      </a:lnTo>
                      <a:cubicBezTo>
                        <a:pt x="221" y="2"/>
                        <a:pt x="233" y="3"/>
                        <a:pt x="246" y="5"/>
                      </a:cubicBezTo>
                      <a:lnTo>
                        <a:pt x="246" y="7"/>
                      </a:lnTo>
                      <a:close/>
                      <a:moveTo>
                        <a:pt x="208" y="3"/>
                      </a:moveTo>
                      <a:lnTo>
                        <a:pt x="208" y="3"/>
                      </a:lnTo>
                      <a:lnTo>
                        <a:pt x="208" y="4"/>
                      </a:lnTo>
                      <a:lnTo>
                        <a:pt x="208" y="3"/>
                      </a:lnTo>
                      <a:close/>
                      <a:moveTo>
                        <a:pt x="208" y="5"/>
                      </a:moveTo>
                      <a:cubicBezTo>
                        <a:pt x="191" y="6"/>
                        <a:pt x="93" y="4"/>
                        <a:pt x="40" y="3"/>
                      </a:cubicBezTo>
                      <a:lnTo>
                        <a:pt x="40" y="1"/>
                      </a:lnTo>
                      <a:cubicBezTo>
                        <a:pt x="93" y="3"/>
                        <a:pt x="191" y="5"/>
                        <a:pt x="208" y="3"/>
                      </a:cubicBezTo>
                      <a:lnTo>
                        <a:pt x="208" y="5"/>
                      </a:lnTo>
                      <a:close/>
                      <a:moveTo>
                        <a:pt x="40" y="3"/>
                      </a:moveTo>
                      <a:cubicBezTo>
                        <a:pt x="29" y="3"/>
                        <a:pt x="21" y="2"/>
                        <a:pt x="15" y="2"/>
                      </a:cubicBezTo>
                      <a:lnTo>
                        <a:pt x="15" y="0"/>
                      </a:lnTo>
                      <a:cubicBezTo>
                        <a:pt x="21" y="1"/>
                        <a:pt x="30" y="1"/>
                        <a:pt x="40" y="1"/>
                      </a:cubicBezTo>
                      <a:lnTo>
                        <a:pt x="40" y="3"/>
                      </a:lnTo>
                      <a:close/>
                      <a:moveTo>
                        <a:pt x="15" y="2"/>
                      </a:moveTo>
                      <a:cubicBezTo>
                        <a:pt x="3" y="2"/>
                        <a:pt x="0" y="1"/>
                        <a:pt x="5" y="0"/>
                      </a:cubicBezTo>
                      <a:lnTo>
                        <a:pt x="6" y="2"/>
                      </a:lnTo>
                      <a:cubicBezTo>
                        <a:pt x="1" y="3"/>
                        <a:pt x="13" y="0"/>
                        <a:pt x="15" y="0"/>
                      </a:cubicBezTo>
                      <a:lnTo>
                        <a:pt x="15" y="2"/>
                      </a:lnTo>
                      <a:close/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5" y="1"/>
                      </a:lnTo>
                      <a:lnTo>
                        <a:pt x="6" y="2"/>
                      </a:lnTo>
                      <a:close/>
                      <a:moveTo>
                        <a:pt x="5" y="0"/>
                      </a:moveTo>
                      <a:cubicBezTo>
                        <a:pt x="5" y="0"/>
                        <a:pt x="5" y="0"/>
                        <a:pt x="6" y="0"/>
                      </a:cubicBezTo>
                      <a:lnTo>
                        <a:pt x="6" y="2"/>
                      </a:lnTo>
                      <a:cubicBezTo>
                        <a:pt x="6" y="2"/>
                        <a:pt x="6" y="2"/>
                        <a:pt x="6" y="2"/>
                      </a:cubicBezTo>
                      <a:lnTo>
                        <a:pt x="5" y="0"/>
                      </a:lnTo>
                      <a:close/>
                    </a:path>
                  </a:pathLst>
                </a:custGeom>
                <a:solidFill>
                  <a:srgbClr val="58555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522" name="Freeform 33"/>
                <p:cNvSpPr>
                  <a:spLocks noChangeArrowheads="1"/>
                </p:cNvSpPr>
                <p:nvPr/>
              </p:nvSpPr>
              <p:spPr bwMode="auto">
                <a:xfrm>
                  <a:off x="672" y="3708"/>
                  <a:ext cx="64" cy="68"/>
                </a:xfrm>
                <a:custGeom>
                  <a:avLst/>
                  <a:gdLst>
                    <a:gd name="T0" fmla="*/ 50235 w 47"/>
                    <a:gd name="T1" fmla="*/ 71759 h 40"/>
                    <a:gd name="T2" fmla="*/ 15895 w 47"/>
                    <a:gd name="T3" fmla="*/ 36892 h 40"/>
                    <a:gd name="T4" fmla="*/ 1575 w 47"/>
                    <a:gd name="T5" fmla="*/ 161765 h 40"/>
                    <a:gd name="T6" fmla="*/ 13535 w 47"/>
                    <a:gd name="T7" fmla="*/ 209794 h 40"/>
                    <a:gd name="T8" fmla="*/ 61177 w 47"/>
                    <a:gd name="T9" fmla="*/ 161765 h 40"/>
                    <a:gd name="T10" fmla="*/ 50235 w 47"/>
                    <a:gd name="T11" fmla="*/ 71759 h 4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47" h="40">
                      <a:moveTo>
                        <a:pt x="35" y="12"/>
                      </a:moveTo>
                      <a:cubicBezTo>
                        <a:pt x="27" y="10"/>
                        <a:pt x="19" y="0"/>
                        <a:pt x="11" y="6"/>
                      </a:cubicBezTo>
                      <a:cubicBezTo>
                        <a:pt x="4" y="11"/>
                        <a:pt x="4" y="20"/>
                        <a:pt x="1" y="27"/>
                      </a:cubicBezTo>
                      <a:cubicBezTo>
                        <a:pt x="0" y="31"/>
                        <a:pt x="5" y="33"/>
                        <a:pt x="9" y="35"/>
                      </a:cubicBezTo>
                      <a:cubicBezTo>
                        <a:pt x="21" y="40"/>
                        <a:pt x="35" y="36"/>
                        <a:pt x="42" y="27"/>
                      </a:cubicBezTo>
                      <a:cubicBezTo>
                        <a:pt x="47" y="22"/>
                        <a:pt x="42" y="12"/>
                        <a:pt x="35" y="12"/>
                      </a:cubicBezTo>
                      <a:close/>
                    </a:path>
                  </a:pathLst>
                </a:custGeom>
                <a:solidFill>
                  <a:srgbClr val="F4F6BA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523" name="Freeform 35"/>
                <p:cNvSpPr>
                  <a:spLocks noChangeArrowheads="1"/>
                </p:cNvSpPr>
                <p:nvPr/>
              </p:nvSpPr>
              <p:spPr bwMode="auto">
                <a:xfrm>
                  <a:off x="718" y="3869"/>
                  <a:ext cx="112" cy="77"/>
                </a:xfrm>
                <a:custGeom>
                  <a:avLst/>
                  <a:gdLst>
                    <a:gd name="T0" fmla="*/ 79266 w 81"/>
                    <a:gd name="T1" fmla="*/ 0 h 45"/>
                    <a:gd name="T2" fmla="*/ 24652 w 81"/>
                    <a:gd name="T3" fmla="*/ 140975 h 45"/>
                    <a:gd name="T4" fmla="*/ 85116 w 81"/>
                    <a:gd name="T5" fmla="*/ 243197 h 45"/>
                    <a:gd name="T6" fmla="*/ 141502 w 81"/>
                    <a:gd name="T7" fmla="*/ 140975 h 45"/>
                    <a:gd name="T8" fmla="*/ 116217 w 81"/>
                    <a:gd name="T9" fmla="*/ 72568 h 45"/>
                    <a:gd name="T10" fmla="*/ 111606 w 81"/>
                    <a:gd name="T11" fmla="*/ 47259 h 45"/>
                    <a:gd name="T12" fmla="*/ 79266 w 81"/>
                    <a:gd name="T13" fmla="*/ 0 h 45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81" h="45">
                      <a:moveTo>
                        <a:pt x="45" y="0"/>
                      </a:moveTo>
                      <a:cubicBezTo>
                        <a:pt x="31" y="5"/>
                        <a:pt x="0" y="13"/>
                        <a:pt x="14" y="24"/>
                      </a:cubicBezTo>
                      <a:cubicBezTo>
                        <a:pt x="20" y="29"/>
                        <a:pt x="39" y="39"/>
                        <a:pt x="48" y="41"/>
                      </a:cubicBezTo>
                      <a:cubicBezTo>
                        <a:pt x="58" y="45"/>
                        <a:pt x="81" y="35"/>
                        <a:pt x="80" y="24"/>
                      </a:cubicBezTo>
                      <a:cubicBezTo>
                        <a:pt x="80" y="19"/>
                        <a:pt x="71" y="15"/>
                        <a:pt x="65" y="12"/>
                      </a:cubicBezTo>
                      <a:cubicBezTo>
                        <a:pt x="64" y="12"/>
                        <a:pt x="64" y="10"/>
                        <a:pt x="63" y="8"/>
                      </a:cubicBezTo>
                      <a:cubicBezTo>
                        <a:pt x="60" y="4"/>
                        <a:pt x="52" y="1"/>
                        <a:pt x="45" y="0"/>
                      </a:cubicBezTo>
                      <a:close/>
                    </a:path>
                  </a:pathLst>
                </a:custGeom>
                <a:solidFill>
                  <a:srgbClr val="F4F6BA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524" name="Freeform 36"/>
                <p:cNvSpPr>
                  <a:spLocks noChangeArrowheads="1"/>
                </p:cNvSpPr>
                <p:nvPr/>
              </p:nvSpPr>
              <p:spPr bwMode="auto">
                <a:xfrm>
                  <a:off x="730" y="3867"/>
                  <a:ext cx="100" cy="76"/>
                </a:xfrm>
                <a:custGeom>
                  <a:avLst/>
                  <a:gdLst>
                    <a:gd name="T0" fmla="*/ 50366 w 73"/>
                    <a:gd name="T1" fmla="*/ 12302 h 44"/>
                    <a:gd name="T2" fmla="*/ 51477 w 73"/>
                    <a:gd name="T3" fmla="*/ 20401 h 44"/>
                    <a:gd name="T4" fmla="*/ 50366 w 73"/>
                    <a:gd name="T5" fmla="*/ 12302 h 44"/>
                    <a:gd name="T6" fmla="*/ 11593 w 73"/>
                    <a:gd name="T7" fmla="*/ 171655 h 44"/>
                    <a:gd name="T8" fmla="*/ 9266 w 73"/>
                    <a:gd name="T9" fmla="*/ 103458 h 44"/>
                    <a:gd name="T10" fmla="*/ 9266 w 73"/>
                    <a:gd name="T11" fmla="*/ 171655 h 44"/>
                    <a:gd name="T12" fmla="*/ 11593 w 73"/>
                    <a:gd name="T13" fmla="*/ 171655 h 44"/>
                    <a:gd name="T14" fmla="*/ 11593 w 73"/>
                    <a:gd name="T15" fmla="*/ 171655 h 44"/>
                    <a:gd name="T16" fmla="*/ 9266 w 73"/>
                    <a:gd name="T17" fmla="*/ 171655 h 44"/>
                    <a:gd name="T18" fmla="*/ 15234 w 73"/>
                    <a:gd name="T19" fmla="*/ 189325 h 44"/>
                    <a:gd name="T20" fmla="*/ 11593 w 73"/>
                    <a:gd name="T21" fmla="*/ 171655 h 44"/>
                    <a:gd name="T22" fmla="*/ 20329 w 73"/>
                    <a:gd name="T23" fmla="*/ 214926 h 44"/>
                    <a:gd name="T24" fmla="*/ 21886 w 73"/>
                    <a:gd name="T25" fmla="*/ 210299 h 44"/>
                    <a:gd name="T26" fmla="*/ 20329 w 73"/>
                    <a:gd name="T27" fmla="*/ 214926 h 44"/>
                    <a:gd name="T28" fmla="*/ 62815 w 73"/>
                    <a:gd name="T29" fmla="*/ 293132 h 44"/>
                    <a:gd name="T30" fmla="*/ 73663 w 73"/>
                    <a:gd name="T31" fmla="*/ 293132 h 44"/>
                    <a:gd name="T32" fmla="*/ 62815 w 73"/>
                    <a:gd name="T33" fmla="*/ 293132 h 44"/>
                    <a:gd name="T34" fmla="*/ 97205 w 73"/>
                    <a:gd name="T35" fmla="*/ 273027 h 44"/>
                    <a:gd name="T36" fmla="*/ 95189 w 73"/>
                    <a:gd name="T37" fmla="*/ 265376 h 44"/>
                    <a:gd name="T38" fmla="*/ 97205 w 73"/>
                    <a:gd name="T39" fmla="*/ 273027 h 44"/>
                    <a:gd name="T40" fmla="*/ 111211 w 73"/>
                    <a:gd name="T41" fmla="*/ 171655 h 44"/>
                    <a:gd name="T42" fmla="*/ 111211 w 73"/>
                    <a:gd name="T43" fmla="*/ 203281 h 44"/>
                    <a:gd name="T44" fmla="*/ 112238 w 73"/>
                    <a:gd name="T45" fmla="*/ 171655 h 44"/>
                    <a:gd name="T46" fmla="*/ 91919 w 73"/>
                    <a:gd name="T47" fmla="*/ 103458 h 44"/>
                    <a:gd name="T48" fmla="*/ 111211 w 73"/>
                    <a:gd name="T49" fmla="*/ 171655 h 44"/>
                    <a:gd name="T50" fmla="*/ 90275 w 73"/>
                    <a:gd name="T51" fmla="*/ 93141 h 44"/>
                    <a:gd name="T52" fmla="*/ 90275 w 73"/>
                    <a:gd name="T53" fmla="*/ 93141 h 44"/>
                    <a:gd name="T54" fmla="*/ 89849 w 73"/>
                    <a:gd name="T55" fmla="*/ 93141 h 44"/>
                    <a:gd name="T56" fmla="*/ 89849 w 73"/>
                    <a:gd name="T57" fmla="*/ 96396 h 44"/>
                    <a:gd name="T58" fmla="*/ 89849 w 73"/>
                    <a:gd name="T59" fmla="*/ 96396 h 44"/>
                    <a:gd name="T60" fmla="*/ 89849 w 73"/>
                    <a:gd name="T61" fmla="*/ 93141 h 44"/>
                    <a:gd name="T62" fmla="*/ 85501 w 73"/>
                    <a:gd name="T63" fmla="*/ 76397 h 44"/>
                    <a:gd name="T64" fmla="*/ 89849 w 73"/>
                    <a:gd name="T65" fmla="*/ 96396 h 44"/>
                    <a:gd name="T66" fmla="*/ 87474 w 73"/>
                    <a:gd name="T67" fmla="*/ 62360 h 44"/>
                    <a:gd name="T68" fmla="*/ 85501 w 73"/>
                    <a:gd name="T69" fmla="*/ 62360 h 44"/>
                    <a:gd name="T70" fmla="*/ 85501 w 73"/>
                    <a:gd name="T71" fmla="*/ 62360 h 44"/>
                    <a:gd name="T72" fmla="*/ 85501 w 73"/>
                    <a:gd name="T73" fmla="*/ 62360 h 44"/>
                    <a:gd name="T74" fmla="*/ 85501 w 73"/>
                    <a:gd name="T75" fmla="*/ 62360 h 44"/>
                    <a:gd name="T76" fmla="*/ 84612 w 73"/>
                    <a:gd name="T77" fmla="*/ 69865 h 44"/>
                    <a:gd name="T78" fmla="*/ 85501 w 73"/>
                    <a:gd name="T79" fmla="*/ 62360 h 44"/>
                    <a:gd name="T80" fmla="*/ 79953 w 73"/>
                    <a:gd name="T81" fmla="*/ 50459 h 44"/>
                    <a:gd name="T82" fmla="*/ 82790 w 73"/>
                    <a:gd name="T83" fmla="*/ 56128 h 44"/>
                    <a:gd name="T84" fmla="*/ 57905 w 73"/>
                    <a:gd name="T85" fmla="*/ 0 h 44"/>
                    <a:gd name="T86" fmla="*/ 57905 w 73"/>
                    <a:gd name="T87" fmla="*/ 0 h 44"/>
                    <a:gd name="T88" fmla="*/ 57905 w 73"/>
                    <a:gd name="T89" fmla="*/ 7417 h 44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</a:gdLst>
                  <a:ahLst/>
                  <a:cxnLst>
                    <a:cxn ang="T90">
                      <a:pos x="T0" y="T1"/>
                    </a:cxn>
                    <a:cxn ang="T91">
                      <a:pos x="T2" y="T3"/>
                    </a:cxn>
                    <a:cxn ang="T92">
                      <a:pos x="T4" y="T5"/>
                    </a:cxn>
                    <a:cxn ang="T93">
                      <a:pos x="T6" y="T7"/>
                    </a:cxn>
                    <a:cxn ang="T94">
                      <a:pos x="T8" y="T9"/>
                    </a:cxn>
                    <a:cxn ang="T95">
                      <a:pos x="T10" y="T11"/>
                    </a:cxn>
                    <a:cxn ang="T96">
                      <a:pos x="T12" y="T13"/>
                    </a:cxn>
                    <a:cxn ang="T97">
                      <a:pos x="T14" y="T15"/>
                    </a:cxn>
                    <a:cxn ang="T98">
                      <a:pos x="T16" y="T17"/>
                    </a:cxn>
                    <a:cxn ang="T99">
                      <a:pos x="T18" y="T19"/>
                    </a:cxn>
                    <a:cxn ang="T100">
                      <a:pos x="T20" y="T21"/>
                    </a:cxn>
                    <a:cxn ang="T101">
                      <a:pos x="T22" y="T23"/>
                    </a:cxn>
                    <a:cxn ang="T102">
                      <a:pos x="T24" y="T25"/>
                    </a:cxn>
                    <a:cxn ang="T103">
                      <a:pos x="T26" y="T27"/>
                    </a:cxn>
                    <a:cxn ang="T104">
                      <a:pos x="T28" y="T29"/>
                    </a:cxn>
                    <a:cxn ang="T105">
                      <a:pos x="T30" y="T31"/>
                    </a:cxn>
                    <a:cxn ang="T106">
                      <a:pos x="T32" y="T33"/>
                    </a:cxn>
                    <a:cxn ang="T107">
                      <a:pos x="T34" y="T35"/>
                    </a:cxn>
                    <a:cxn ang="T108">
                      <a:pos x="T36" y="T37"/>
                    </a:cxn>
                    <a:cxn ang="T109">
                      <a:pos x="T38" y="T39"/>
                    </a:cxn>
                    <a:cxn ang="T110">
                      <a:pos x="T40" y="T41"/>
                    </a:cxn>
                    <a:cxn ang="T111">
                      <a:pos x="T42" y="T43"/>
                    </a:cxn>
                    <a:cxn ang="T112">
                      <a:pos x="T44" y="T45"/>
                    </a:cxn>
                    <a:cxn ang="T113">
                      <a:pos x="T46" y="T47"/>
                    </a:cxn>
                    <a:cxn ang="T114">
                      <a:pos x="T48" y="T49"/>
                    </a:cxn>
                    <a:cxn ang="T115">
                      <a:pos x="T50" y="T51"/>
                    </a:cxn>
                    <a:cxn ang="T116">
                      <a:pos x="T52" y="T53"/>
                    </a:cxn>
                    <a:cxn ang="T117">
                      <a:pos x="T54" y="T55"/>
                    </a:cxn>
                    <a:cxn ang="T118">
                      <a:pos x="T56" y="T57"/>
                    </a:cxn>
                    <a:cxn ang="T119">
                      <a:pos x="T58" y="T59"/>
                    </a:cxn>
                    <a:cxn ang="T120">
                      <a:pos x="T60" y="T61"/>
                    </a:cxn>
                    <a:cxn ang="T121">
                      <a:pos x="T62" y="T63"/>
                    </a:cxn>
                    <a:cxn ang="T122">
                      <a:pos x="T64" y="T65"/>
                    </a:cxn>
                    <a:cxn ang="T123">
                      <a:pos x="T66" y="T67"/>
                    </a:cxn>
                    <a:cxn ang="T124">
                      <a:pos x="T68" y="T69"/>
                    </a:cxn>
                    <a:cxn ang="T125">
                      <a:pos x="T70" y="T71"/>
                    </a:cxn>
                    <a:cxn ang="T126">
                      <a:pos x="T72" y="T73"/>
                    </a:cxn>
                    <a:cxn ang="T127">
                      <a:pos x="T74" y="T75"/>
                    </a:cxn>
                    <a:cxn ang="T128">
                      <a:pos x="T76" y="T77"/>
                    </a:cxn>
                    <a:cxn ang="T129">
                      <a:pos x="T78" y="T79"/>
                    </a:cxn>
                    <a:cxn ang="T130">
                      <a:pos x="T80" y="T81"/>
                    </a:cxn>
                    <a:cxn ang="T131">
                      <a:pos x="T82" y="T83"/>
                    </a:cxn>
                    <a:cxn ang="T132">
                      <a:pos x="T84" y="T85"/>
                    </a:cxn>
                    <a:cxn ang="T133">
                      <a:pos x="T86" y="T87"/>
                    </a:cxn>
                    <a:cxn ang="T134">
                      <a:pos x="T88" y="T89"/>
                    </a:cxn>
                  </a:cxnLst>
                  <a:rect l="0" t="0" r="r" b="b"/>
                  <a:pathLst>
                    <a:path w="73" h="44">
                      <a:moveTo>
                        <a:pt x="37" y="2"/>
                      </a:moveTo>
                      <a:cubicBezTo>
                        <a:pt x="36" y="2"/>
                        <a:pt x="34" y="3"/>
                        <a:pt x="33" y="3"/>
                      </a:cubicBezTo>
                      <a:lnTo>
                        <a:pt x="32" y="2"/>
                      </a:lnTo>
                      <a:cubicBezTo>
                        <a:pt x="34" y="1"/>
                        <a:pt x="36" y="1"/>
                        <a:pt x="37" y="0"/>
                      </a:cubicBezTo>
                      <a:lnTo>
                        <a:pt x="37" y="2"/>
                      </a:lnTo>
                      <a:close/>
                      <a:moveTo>
                        <a:pt x="33" y="3"/>
                      </a:moveTo>
                      <a:cubicBezTo>
                        <a:pt x="24" y="6"/>
                        <a:pt x="12" y="10"/>
                        <a:pt x="6" y="15"/>
                      </a:cubicBezTo>
                      <a:lnTo>
                        <a:pt x="5" y="14"/>
                      </a:lnTo>
                      <a:cubicBezTo>
                        <a:pt x="11" y="9"/>
                        <a:pt x="23" y="5"/>
                        <a:pt x="32" y="2"/>
                      </a:cubicBezTo>
                      <a:lnTo>
                        <a:pt x="33" y="3"/>
                      </a:lnTo>
                      <a:close/>
                      <a:moveTo>
                        <a:pt x="6" y="15"/>
                      </a:moveTo>
                      <a:cubicBezTo>
                        <a:pt x="3" y="18"/>
                        <a:pt x="2" y="21"/>
                        <a:pt x="7" y="25"/>
                      </a:cubicBezTo>
                      <a:lnTo>
                        <a:pt x="5" y="25"/>
                      </a:lnTo>
                      <a:cubicBezTo>
                        <a:pt x="0" y="21"/>
                        <a:pt x="1" y="17"/>
                        <a:pt x="5" y="14"/>
                      </a:cubicBezTo>
                      <a:lnTo>
                        <a:pt x="6" y="15"/>
                      </a:lnTo>
                      <a:close/>
                      <a:moveTo>
                        <a:pt x="5" y="25"/>
                      </a:moveTo>
                      <a:lnTo>
                        <a:pt x="5" y="25"/>
                      </a:lnTo>
                      <a:lnTo>
                        <a:pt x="6" y="25"/>
                      </a:lnTo>
                      <a:lnTo>
                        <a:pt x="5" y="25"/>
                      </a:lnTo>
                      <a:close/>
                      <a:moveTo>
                        <a:pt x="7" y="25"/>
                      </a:moveTo>
                      <a:lnTo>
                        <a:pt x="7" y="25"/>
                      </a:lnTo>
                      <a:lnTo>
                        <a:pt x="6" y="25"/>
                      </a:lnTo>
                      <a:lnTo>
                        <a:pt x="5" y="25"/>
                      </a:lnTo>
                      <a:lnTo>
                        <a:pt x="7" y="25"/>
                      </a:lnTo>
                      <a:close/>
                      <a:moveTo>
                        <a:pt x="7" y="25"/>
                      </a:moveTo>
                      <a:lnTo>
                        <a:pt x="7" y="25"/>
                      </a:lnTo>
                      <a:lnTo>
                        <a:pt x="6" y="25"/>
                      </a:lnTo>
                      <a:lnTo>
                        <a:pt x="7" y="25"/>
                      </a:lnTo>
                      <a:close/>
                      <a:moveTo>
                        <a:pt x="7" y="25"/>
                      </a:moveTo>
                      <a:cubicBezTo>
                        <a:pt x="7" y="25"/>
                        <a:pt x="9" y="26"/>
                        <a:pt x="10" y="27"/>
                      </a:cubicBezTo>
                      <a:lnTo>
                        <a:pt x="9" y="28"/>
                      </a:lnTo>
                      <a:cubicBezTo>
                        <a:pt x="8" y="27"/>
                        <a:pt x="6" y="26"/>
                        <a:pt x="5" y="25"/>
                      </a:cubicBezTo>
                      <a:lnTo>
                        <a:pt x="7" y="25"/>
                      </a:lnTo>
                      <a:close/>
                      <a:moveTo>
                        <a:pt x="10" y="27"/>
                      </a:moveTo>
                      <a:cubicBezTo>
                        <a:pt x="11" y="28"/>
                        <a:pt x="13" y="29"/>
                        <a:pt x="14" y="30"/>
                      </a:cubicBezTo>
                      <a:lnTo>
                        <a:pt x="13" y="31"/>
                      </a:lnTo>
                      <a:cubicBezTo>
                        <a:pt x="12" y="30"/>
                        <a:pt x="10" y="29"/>
                        <a:pt x="9" y="28"/>
                      </a:cubicBezTo>
                      <a:lnTo>
                        <a:pt x="10" y="27"/>
                      </a:lnTo>
                      <a:close/>
                      <a:moveTo>
                        <a:pt x="14" y="30"/>
                      </a:moveTo>
                      <a:cubicBezTo>
                        <a:pt x="22" y="34"/>
                        <a:pt x="34" y="40"/>
                        <a:pt x="40" y="42"/>
                      </a:cubicBezTo>
                      <a:lnTo>
                        <a:pt x="40" y="43"/>
                      </a:lnTo>
                      <a:cubicBezTo>
                        <a:pt x="33" y="41"/>
                        <a:pt x="22" y="35"/>
                        <a:pt x="13" y="31"/>
                      </a:cubicBezTo>
                      <a:lnTo>
                        <a:pt x="14" y="30"/>
                      </a:lnTo>
                      <a:close/>
                      <a:moveTo>
                        <a:pt x="40" y="42"/>
                      </a:moveTo>
                      <a:lnTo>
                        <a:pt x="40" y="42"/>
                      </a:lnTo>
                      <a:close/>
                      <a:moveTo>
                        <a:pt x="40" y="42"/>
                      </a:moveTo>
                      <a:cubicBezTo>
                        <a:pt x="42" y="42"/>
                        <a:pt x="44" y="43"/>
                        <a:pt x="47" y="42"/>
                      </a:cubicBezTo>
                      <a:lnTo>
                        <a:pt x="47" y="44"/>
                      </a:lnTo>
                      <a:cubicBezTo>
                        <a:pt x="44" y="44"/>
                        <a:pt x="42" y="44"/>
                        <a:pt x="40" y="43"/>
                      </a:cubicBezTo>
                      <a:lnTo>
                        <a:pt x="40" y="42"/>
                      </a:lnTo>
                      <a:close/>
                      <a:moveTo>
                        <a:pt x="47" y="42"/>
                      </a:moveTo>
                      <a:cubicBezTo>
                        <a:pt x="51" y="42"/>
                        <a:pt x="57" y="40"/>
                        <a:pt x="61" y="38"/>
                      </a:cubicBezTo>
                      <a:lnTo>
                        <a:pt x="62" y="39"/>
                      </a:lnTo>
                      <a:cubicBezTo>
                        <a:pt x="57" y="42"/>
                        <a:pt x="52" y="43"/>
                        <a:pt x="47" y="44"/>
                      </a:cubicBezTo>
                      <a:lnTo>
                        <a:pt x="47" y="42"/>
                      </a:lnTo>
                      <a:close/>
                      <a:moveTo>
                        <a:pt x="61" y="38"/>
                      </a:moveTo>
                      <a:cubicBezTo>
                        <a:pt x="66" y="36"/>
                        <a:pt x="69" y="33"/>
                        <a:pt x="71" y="29"/>
                      </a:cubicBezTo>
                      <a:lnTo>
                        <a:pt x="72" y="30"/>
                      </a:lnTo>
                      <a:cubicBezTo>
                        <a:pt x="71" y="33"/>
                        <a:pt x="67" y="37"/>
                        <a:pt x="62" y="39"/>
                      </a:cubicBezTo>
                      <a:lnTo>
                        <a:pt x="61" y="38"/>
                      </a:lnTo>
                      <a:close/>
                      <a:moveTo>
                        <a:pt x="71" y="29"/>
                      </a:moveTo>
                      <a:cubicBezTo>
                        <a:pt x="71" y="28"/>
                        <a:pt x="72" y="27"/>
                        <a:pt x="71" y="25"/>
                      </a:cubicBezTo>
                      <a:lnTo>
                        <a:pt x="73" y="25"/>
                      </a:lnTo>
                      <a:cubicBezTo>
                        <a:pt x="73" y="27"/>
                        <a:pt x="73" y="28"/>
                        <a:pt x="72" y="30"/>
                      </a:cubicBezTo>
                      <a:lnTo>
                        <a:pt x="71" y="29"/>
                      </a:lnTo>
                      <a:close/>
                      <a:moveTo>
                        <a:pt x="71" y="25"/>
                      </a:moveTo>
                      <a:lnTo>
                        <a:pt x="71" y="25"/>
                      </a:lnTo>
                      <a:lnTo>
                        <a:pt x="72" y="25"/>
                      </a:lnTo>
                      <a:lnTo>
                        <a:pt x="71" y="25"/>
                      </a:lnTo>
                      <a:close/>
                      <a:moveTo>
                        <a:pt x="71" y="25"/>
                      </a:moveTo>
                      <a:cubicBezTo>
                        <a:pt x="71" y="21"/>
                        <a:pt x="65" y="18"/>
                        <a:pt x="59" y="15"/>
                      </a:cubicBezTo>
                      <a:lnTo>
                        <a:pt x="60" y="14"/>
                      </a:lnTo>
                      <a:cubicBezTo>
                        <a:pt x="66" y="17"/>
                        <a:pt x="73" y="20"/>
                        <a:pt x="73" y="25"/>
                      </a:cubicBezTo>
                      <a:lnTo>
                        <a:pt x="71" y="25"/>
                      </a:lnTo>
                      <a:close/>
                      <a:moveTo>
                        <a:pt x="59" y="15"/>
                      </a:moveTo>
                      <a:cubicBezTo>
                        <a:pt x="58" y="14"/>
                        <a:pt x="57" y="14"/>
                        <a:pt x="57" y="14"/>
                      </a:cubicBezTo>
                      <a:lnTo>
                        <a:pt x="58" y="13"/>
                      </a:lnTo>
                      <a:cubicBezTo>
                        <a:pt x="58" y="13"/>
                        <a:pt x="59" y="13"/>
                        <a:pt x="60" y="14"/>
                      </a:cubicBezTo>
                      <a:lnTo>
                        <a:pt x="59" y="15"/>
                      </a:lnTo>
                      <a:close/>
                      <a:moveTo>
                        <a:pt x="58" y="13"/>
                      </a:moveTo>
                      <a:lnTo>
                        <a:pt x="58" y="13"/>
                      </a:lnTo>
                      <a:lnTo>
                        <a:pt x="57" y="13"/>
                      </a:lnTo>
                      <a:lnTo>
                        <a:pt x="58" y="13"/>
                      </a:lnTo>
                      <a:close/>
                      <a:moveTo>
                        <a:pt x="57" y="14"/>
                      </a:moveTo>
                      <a:lnTo>
                        <a:pt x="57" y="14"/>
                      </a:lnTo>
                      <a:lnTo>
                        <a:pt x="58" y="13"/>
                      </a:lnTo>
                      <a:lnTo>
                        <a:pt x="57" y="14"/>
                      </a:lnTo>
                      <a:close/>
                      <a:moveTo>
                        <a:pt x="57" y="14"/>
                      </a:moveTo>
                      <a:lnTo>
                        <a:pt x="57" y="14"/>
                      </a:lnTo>
                      <a:lnTo>
                        <a:pt x="57" y="13"/>
                      </a:lnTo>
                      <a:lnTo>
                        <a:pt x="57" y="14"/>
                      </a:lnTo>
                      <a:close/>
                      <a:moveTo>
                        <a:pt x="57" y="14"/>
                      </a:moveTo>
                      <a:cubicBezTo>
                        <a:pt x="56" y="13"/>
                        <a:pt x="55" y="12"/>
                        <a:pt x="55" y="11"/>
                      </a:cubicBezTo>
                      <a:lnTo>
                        <a:pt x="56" y="11"/>
                      </a:lnTo>
                      <a:cubicBezTo>
                        <a:pt x="57" y="12"/>
                        <a:pt x="57" y="13"/>
                        <a:pt x="58" y="13"/>
                      </a:cubicBezTo>
                      <a:lnTo>
                        <a:pt x="57" y="14"/>
                      </a:lnTo>
                      <a:close/>
                      <a:moveTo>
                        <a:pt x="55" y="11"/>
                      </a:moveTo>
                      <a:cubicBezTo>
                        <a:pt x="55" y="10"/>
                        <a:pt x="54" y="10"/>
                        <a:pt x="54" y="10"/>
                      </a:cubicBezTo>
                      <a:lnTo>
                        <a:pt x="56" y="9"/>
                      </a:lnTo>
                      <a:cubicBezTo>
                        <a:pt x="56" y="9"/>
                        <a:pt x="56" y="10"/>
                        <a:pt x="56" y="11"/>
                      </a:cubicBezTo>
                      <a:lnTo>
                        <a:pt x="55" y="11"/>
                      </a:lnTo>
                      <a:close/>
                      <a:moveTo>
                        <a:pt x="55" y="9"/>
                      </a:moveTo>
                      <a:lnTo>
                        <a:pt x="55" y="9"/>
                      </a:lnTo>
                      <a:lnTo>
                        <a:pt x="56" y="9"/>
                      </a:lnTo>
                      <a:lnTo>
                        <a:pt x="55" y="9"/>
                      </a:lnTo>
                      <a:close/>
                      <a:moveTo>
                        <a:pt x="54" y="10"/>
                      </a:moveTo>
                      <a:lnTo>
                        <a:pt x="54" y="10"/>
                      </a:lnTo>
                      <a:lnTo>
                        <a:pt x="55" y="9"/>
                      </a:lnTo>
                      <a:lnTo>
                        <a:pt x="54" y="10"/>
                      </a:lnTo>
                      <a:close/>
                      <a:moveTo>
                        <a:pt x="55" y="9"/>
                      </a:moveTo>
                      <a:lnTo>
                        <a:pt x="55" y="9"/>
                      </a:lnTo>
                      <a:close/>
                      <a:moveTo>
                        <a:pt x="54" y="10"/>
                      </a:moveTo>
                      <a:cubicBezTo>
                        <a:pt x="54" y="9"/>
                        <a:pt x="53" y="9"/>
                        <a:pt x="53" y="8"/>
                      </a:cubicBezTo>
                      <a:lnTo>
                        <a:pt x="54" y="7"/>
                      </a:lnTo>
                      <a:cubicBezTo>
                        <a:pt x="54" y="8"/>
                        <a:pt x="55" y="8"/>
                        <a:pt x="55" y="9"/>
                      </a:cubicBezTo>
                      <a:lnTo>
                        <a:pt x="54" y="10"/>
                      </a:lnTo>
                      <a:close/>
                      <a:moveTo>
                        <a:pt x="53" y="8"/>
                      </a:moveTo>
                      <a:cubicBezTo>
                        <a:pt x="52" y="8"/>
                        <a:pt x="51" y="7"/>
                        <a:pt x="51" y="7"/>
                      </a:cubicBezTo>
                      <a:lnTo>
                        <a:pt x="52" y="6"/>
                      </a:lnTo>
                      <a:cubicBezTo>
                        <a:pt x="52" y="6"/>
                        <a:pt x="53" y="7"/>
                        <a:pt x="54" y="7"/>
                      </a:cubicBezTo>
                      <a:lnTo>
                        <a:pt x="53" y="8"/>
                      </a:lnTo>
                      <a:close/>
                      <a:moveTo>
                        <a:pt x="51" y="7"/>
                      </a:moveTo>
                      <a:cubicBezTo>
                        <a:pt x="47" y="4"/>
                        <a:pt x="42" y="2"/>
                        <a:pt x="37" y="2"/>
                      </a:cubicBezTo>
                      <a:lnTo>
                        <a:pt x="37" y="0"/>
                      </a:lnTo>
                      <a:cubicBezTo>
                        <a:pt x="42" y="1"/>
                        <a:pt x="48" y="3"/>
                        <a:pt x="52" y="6"/>
                      </a:cubicBezTo>
                      <a:lnTo>
                        <a:pt x="51" y="7"/>
                      </a:lnTo>
                      <a:close/>
                      <a:moveTo>
                        <a:pt x="37" y="0"/>
                      </a:moveTo>
                      <a:lnTo>
                        <a:pt x="37" y="0"/>
                      </a:lnTo>
                      <a:lnTo>
                        <a:pt x="37" y="1"/>
                      </a:lnTo>
                      <a:lnTo>
                        <a:pt x="37" y="0"/>
                      </a:lnTo>
                      <a:close/>
                    </a:path>
                  </a:pathLst>
                </a:custGeom>
                <a:solidFill>
                  <a:srgbClr val="94939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525" name="Freeform 37"/>
                <p:cNvSpPr>
                  <a:spLocks noChangeArrowheads="1"/>
                </p:cNvSpPr>
                <p:nvPr/>
              </p:nvSpPr>
              <p:spPr bwMode="auto">
                <a:xfrm>
                  <a:off x="1141" y="3772"/>
                  <a:ext cx="58" cy="96"/>
                </a:xfrm>
                <a:custGeom>
                  <a:avLst/>
                  <a:gdLst>
                    <a:gd name="T0" fmla="*/ 42634 w 42"/>
                    <a:gd name="T1" fmla="*/ 35486 h 56"/>
                    <a:gd name="T2" fmla="*/ 3313 w 42"/>
                    <a:gd name="T3" fmla="*/ 192684 h 56"/>
                    <a:gd name="T4" fmla="*/ 15348 w 42"/>
                    <a:gd name="T5" fmla="*/ 261698 h 56"/>
                    <a:gd name="T6" fmla="*/ 17392 w 42"/>
                    <a:gd name="T7" fmla="*/ 305806 h 56"/>
                    <a:gd name="T8" fmla="*/ 60628 w 42"/>
                    <a:gd name="T9" fmla="*/ 322769 h 56"/>
                    <a:gd name="T10" fmla="*/ 72391 w 42"/>
                    <a:gd name="T11" fmla="*/ 261698 h 56"/>
                    <a:gd name="T12" fmla="*/ 63150 w 42"/>
                    <a:gd name="T13" fmla="*/ 210216 h 56"/>
                    <a:gd name="T14" fmla="*/ 65108 w 42"/>
                    <a:gd name="T15" fmla="*/ 28853 h 56"/>
                    <a:gd name="T16" fmla="*/ 42634 w 42"/>
                    <a:gd name="T17" fmla="*/ 35486 h 5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42" h="56">
                      <a:moveTo>
                        <a:pt x="22" y="6"/>
                      </a:moveTo>
                      <a:cubicBezTo>
                        <a:pt x="19" y="16"/>
                        <a:pt x="7" y="23"/>
                        <a:pt x="2" y="32"/>
                      </a:cubicBezTo>
                      <a:cubicBezTo>
                        <a:pt x="0" y="36"/>
                        <a:pt x="6" y="41"/>
                        <a:pt x="8" y="44"/>
                      </a:cubicBezTo>
                      <a:cubicBezTo>
                        <a:pt x="9" y="46"/>
                        <a:pt x="7" y="50"/>
                        <a:pt x="9" y="51"/>
                      </a:cubicBezTo>
                      <a:cubicBezTo>
                        <a:pt x="15" y="56"/>
                        <a:pt x="24" y="55"/>
                        <a:pt x="32" y="54"/>
                      </a:cubicBezTo>
                      <a:cubicBezTo>
                        <a:pt x="36" y="54"/>
                        <a:pt x="39" y="48"/>
                        <a:pt x="38" y="44"/>
                      </a:cubicBezTo>
                      <a:cubicBezTo>
                        <a:pt x="38" y="41"/>
                        <a:pt x="34" y="38"/>
                        <a:pt x="33" y="35"/>
                      </a:cubicBezTo>
                      <a:cubicBezTo>
                        <a:pt x="30" y="26"/>
                        <a:pt x="42" y="14"/>
                        <a:pt x="34" y="5"/>
                      </a:cubicBezTo>
                      <a:cubicBezTo>
                        <a:pt x="32" y="0"/>
                        <a:pt x="24" y="6"/>
                        <a:pt x="22" y="6"/>
                      </a:cubicBezTo>
                      <a:close/>
                    </a:path>
                  </a:pathLst>
                </a:custGeom>
                <a:solidFill>
                  <a:srgbClr val="F4F6BA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526" name="Freeform 39"/>
                <p:cNvSpPr>
                  <a:spLocks noChangeArrowheads="1"/>
                </p:cNvSpPr>
                <p:nvPr/>
              </p:nvSpPr>
              <p:spPr bwMode="auto">
                <a:xfrm>
                  <a:off x="1350" y="3955"/>
                  <a:ext cx="46" cy="73"/>
                </a:xfrm>
                <a:custGeom>
                  <a:avLst/>
                  <a:gdLst>
                    <a:gd name="T0" fmla="*/ 26848 w 34"/>
                    <a:gd name="T1" fmla="*/ 36609 h 43"/>
                    <a:gd name="T2" fmla="*/ 16300 w 34"/>
                    <a:gd name="T3" fmla="*/ 211508 h 43"/>
                    <a:gd name="T4" fmla="*/ 44222 w 34"/>
                    <a:gd name="T5" fmla="*/ 231522 h 43"/>
                    <a:gd name="T6" fmla="*/ 43117 w 34"/>
                    <a:gd name="T7" fmla="*/ 93786 h 43"/>
                    <a:gd name="T8" fmla="*/ 44222 w 34"/>
                    <a:gd name="T9" fmla="*/ 66364 h 43"/>
                    <a:gd name="T10" fmla="*/ 26848 w 34"/>
                    <a:gd name="T11" fmla="*/ 36609 h 4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34" h="43">
                      <a:moveTo>
                        <a:pt x="18" y="6"/>
                      </a:moveTo>
                      <a:cubicBezTo>
                        <a:pt x="11" y="15"/>
                        <a:pt x="0" y="26"/>
                        <a:pt x="11" y="36"/>
                      </a:cubicBezTo>
                      <a:cubicBezTo>
                        <a:pt x="16" y="41"/>
                        <a:pt x="27" y="43"/>
                        <a:pt x="30" y="39"/>
                      </a:cubicBezTo>
                      <a:cubicBezTo>
                        <a:pt x="34" y="32"/>
                        <a:pt x="33" y="24"/>
                        <a:pt x="29" y="16"/>
                      </a:cubicBezTo>
                      <a:cubicBezTo>
                        <a:pt x="28" y="14"/>
                        <a:pt x="30" y="12"/>
                        <a:pt x="30" y="11"/>
                      </a:cubicBezTo>
                      <a:cubicBezTo>
                        <a:pt x="29" y="8"/>
                        <a:pt x="29" y="0"/>
                        <a:pt x="18" y="6"/>
                      </a:cubicBezTo>
                      <a:close/>
                    </a:path>
                  </a:pathLst>
                </a:custGeom>
                <a:solidFill>
                  <a:srgbClr val="F4F6BA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527" name="Freeform 40"/>
                <p:cNvSpPr>
                  <a:spLocks noChangeArrowheads="1"/>
                </p:cNvSpPr>
                <p:nvPr/>
              </p:nvSpPr>
              <p:spPr bwMode="auto">
                <a:xfrm>
                  <a:off x="1350" y="3959"/>
                  <a:ext cx="46" cy="68"/>
                </a:xfrm>
                <a:custGeom>
                  <a:avLst/>
                  <a:gdLst>
                    <a:gd name="T0" fmla="*/ 26848 w 34"/>
                    <a:gd name="T1" fmla="*/ 26353 h 40"/>
                    <a:gd name="T2" fmla="*/ 25196 w 34"/>
                    <a:gd name="T3" fmla="*/ 17167 h 40"/>
                    <a:gd name="T4" fmla="*/ 26848 w 34"/>
                    <a:gd name="T5" fmla="*/ 26353 h 40"/>
                    <a:gd name="T6" fmla="*/ 20933 w 34"/>
                    <a:gd name="T7" fmla="*/ 43489 h 40"/>
                    <a:gd name="T8" fmla="*/ 26848 w 34"/>
                    <a:gd name="T9" fmla="*/ 26353 h 40"/>
                    <a:gd name="T10" fmla="*/ 18002 w 34"/>
                    <a:gd name="T11" fmla="*/ 201693 h 40"/>
                    <a:gd name="T12" fmla="*/ 20933 w 34"/>
                    <a:gd name="T13" fmla="*/ 43489 h 40"/>
                    <a:gd name="T14" fmla="*/ 18002 w 34"/>
                    <a:gd name="T15" fmla="*/ 201693 h 40"/>
                    <a:gd name="T16" fmla="*/ 16300 w 34"/>
                    <a:gd name="T17" fmla="*/ 201693 h 40"/>
                    <a:gd name="T18" fmla="*/ 18002 w 34"/>
                    <a:gd name="T19" fmla="*/ 201693 h 40"/>
                    <a:gd name="T20" fmla="*/ 23635 w 34"/>
                    <a:gd name="T21" fmla="*/ 228480 h 40"/>
                    <a:gd name="T22" fmla="*/ 18002 w 34"/>
                    <a:gd name="T23" fmla="*/ 201693 h 40"/>
                    <a:gd name="T24" fmla="*/ 34473 w 34"/>
                    <a:gd name="T25" fmla="*/ 228480 h 40"/>
                    <a:gd name="T26" fmla="*/ 23635 w 34"/>
                    <a:gd name="T27" fmla="*/ 228480 h 40"/>
                    <a:gd name="T28" fmla="*/ 34473 w 34"/>
                    <a:gd name="T29" fmla="*/ 228480 h 40"/>
                    <a:gd name="T30" fmla="*/ 44222 w 34"/>
                    <a:gd name="T31" fmla="*/ 228480 h 40"/>
                    <a:gd name="T32" fmla="*/ 34473 w 34"/>
                    <a:gd name="T33" fmla="*/ 228480 h 40"/>
                    <a:gd name="T34" fmla="*/ 44222 w 34"/>
                    <a:gd name="T35" fmla="*/ 212201 h 40"/>
                    <a:gd name="T36" fmla="*/ 44222 w 34"/>
                    <a:gd name="T37" fmla="*/ 228480 h 40"/>
                    <a:gd name="T38" fmla="*/ 44222 w 34"/>
                    <a:gd name="T39" fmla="*/ 212201 h 40"/>
                    <a:gd name="T40" fmla="*/ 44222 w 34"/>
                    <a:gd name="T41" fmla="*/ 221626 h 40"/>
                    <a:gd name="T42" fmla="*/ 44222 w 34"/>
                    <a:gd name="T43" fmla="*/ 212201 h 40"/>
                    <a:gd name="T44" fmla="*/ 45821 w 34"/>
                    <a:gd name="T45" fmla="*/ 221626 h 40"/>
                    <a:gd name="T46" fmla="*/ 44222 w 34"/>
                    <a:gd name="T47" fmla="*/ 212201 h 40"/>
                    <a:gd name="T48" fmla="*/ 45821 w 34"/>
                    <a:gd name="T49" fmla="*/ 221626 h 40"/>
                    <a:gd name="T50" fmla="*/ 45821 w 34"/>
                    <a:gd name="T51" fmla="*/ 221626 h 40"/>
                    <a:gd name="T52" fmla="*/ 45821 w 34"/>
                    <a:gd name="T53" fmla="*/ 201693 h 40"/>
                    <a:gd name="T54" fmla="*/ 45821 w 34"/>
                    <a:gd name="T55" fmla="*/ 221626 h 40"/>
                    <a:gd name="T56" fmla="*/ 45821 w 34"/>
                    <a:gd name="T57" fmla="*/ 201693 h 40"/>
                    <a:gd name="T58" fmla="*/ 48830 w 34"/>
                    <a:gd name="T59" fmla="*/ 184316 h 40"/>
                    <a:gd name="T60" fmla="*/ 45821 w 34"/>
                    <a:gd name="T61" fmla="*/ 201693 h 40"/>
                    <a:gd name="T62" fmla="*/ 41496 w 34"/>
                    <a:gd name="T63" fmla="*/ 83929 h 40"/>
                    <a:gd name="T64" fmla="*/ 48830 w 34"/>
                    <a:gd name="T65" fmla="*/ 184316 h 40"/>
                    <a:gd name="T66" fmla="*/ 41496 w 34"/>
                    <a:gd name="T67" fmla="*/ 83929 h 40"/>
                    <a:gd name="T68" fmla="*/ 43117 w 34"/>
                    <a:gd name="T69" fmla="*/ 83929 h 40"/>
                    <a:gd name="T70" fmla="*/ 41496 w 34"/>
                    <a:gd name="T71" fmla="*/ 83929 h 40"/>
                    <a:gd name="T72" fmla="*/ 44222 w 34"/>
                    <a:gd name="T73" fmla="*/ 66718 h 40"/>
                    <a:gd name="T74" fmla="*/ 41496 w 34"/>
                    <a:gd name="T75" fmla="*/ 83929 h 40"/>
                    <a:gd name="T76" fmla="*/ 43117 w 34"/>
                    <a:gd name="T77" fmla="*/ 60852 h 40"/>
                    <a:gd name="T78" fmla="*/ 44222 w 34"/>
                    <a:gd name="T79" fmla="*/ 66718 h 40"/>
                    <a:gd name="T80" fmla="*/ 43117 w 34"/>
                    <a:gd name="T81" fmla="*/ 60852 h 40"/>
                    <a:gd name="T82" fmla="*/ 45821 w 34"/>
                    <a:gd name="T83" fmla="*/ 54584 h 40"/>
                    <a:gd name="T84" fmla="*/ 43117 w 34"/>
                    <a:gd name="T85" fmla="*/ 60852 h 40"/>
                    <a:gd name="T86" fmla="*/ 43117 w 34"/>
                    <a:gd name="T87" fmla="*/ 60852 h 40"/>
                    <a:gd name="T88" fmla="*/ 43117 w 34"/>
                    <a:gd name="T89" fmla="*/ 60852 h 40"/>
                    <a:gd name="T90" fmla="*/ 43117 w 34"/>
                    <a:gd name="T91" fmla="*/ 46714 h 40"/>
                    <a:gd name="T92" fmla="*/ 45821 w 34"/>
                    <a:gd name="T93" fmla="*/ 54584 h 40"/>
                    <a:gd name="T94" fmla="*/ 43117 w 34"/>
                    <a:gd name="T95" fmla="*/ 46714 h 40"/>
                    <a:gd name="T96" fmla="*/ 41496 w 34"/>
                    <a:gd name="T97" fmla="*/ 17167 h 40"/>
                    <a:gd name="T98" fmla="*/ 43117 w 34"/>
                    <a:gd name="T99" fmla="*/ 46714 h 40"/>
                    <a:gd name="T100" fmla="*/ 26848 w 34"/>
                    <a:gd name="T101" fmla="*/ 26353 h 40"/>
                    <a:gd name="T102" fmla="*/ 41496 w 34"/>
                    <a:gd name="T103" fmla="*/ 17167 h 40"/>
                    <a:gd name="T104" fmla="*/ 25196 w 34"/>
                    <a:gd name="T105" fmla="*/ 17167 h 40"/>
                    <a:gd name="T106" fmla="*/ 25196 w 34"/>
                    <a:gd name="T107" fmla="*/ 17167 h 40"/>
                    <a:gd name="T108" fmla="*/ 25196 w 34"/>
                    <a:gd name="T109" fmla="*/ 17167 h 40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</a:gdLst>
                  <a:ahLst/>
                  <a:cxnLst>
                    <a:cxn ang="T110">
                      <a:pos x="T0" y="T1"/>
                    </a:cxn>
                    <a:cxn ang="T111">
                      <a:pos x="T2" y="T3"/>
                    </a:cxn>
                    <a:cxn ang="T112">
                      <a:pos x="T4" y="T5"/>
                    </a:cxn>
                    <a:cxn ang="T113">
                      <a:pos x="T6" y="T7"/>
                    </a:cxn>
                    <a:cxn ang="T114">
                      <a:pos x="T8" y="T9"/>
                    </a:cxn>
                    <a:cxn ang="T115">
                      <a:pos x="T10" y="T11"/>
                    </a:cxn>
                    <a:cxn ang="T116">
                      <a:pos x="T12" y="T13"/>
                    </a:cxn>
                    <a:cxn ang="T117">
                      <a:pos x="T14" y="T15"/>
                    </a:cxn>
                    <a:cxn ang="T118">
                      <a:pos x="T16" y="T17"/>
                    </a:cxn>
                    <a:cxn ang="T119">
                      <a:pos x="T18" y="T19"/>
                    </a:cxn>
                    <a:cxn ang="T120">
                      <a:pos x="T20" y="T21"/>
                    </a:cxn>
                    <a:cxn ang="T121">
                      <a:pos x="T22" y="T23"/>
                    </a:cxn>
                    <a:cxn ang="T122">
                      <a:pos x="T24" y="T25"/>
                    </a:cxn>
                    <a:cxn ang="T123">
                      <a:pos x="T26" y="T27"/>
                    </a:cxn>
                    <a:cxn ang="T124">
                      <a:pos x="T28" y="T29"/>
                    </a:cxn>
                    <a:cxn ang="T125">
                      <a:pos x="T30" y="T31"/>
                    </a:cxn>
                    <a:cxn ang="T126">
                      <a:pos x="T32" y="T33"/>
                    </a:cxn>
                    <a:cxn ang="T127">
                      <a:pos x="T34" y="T35"/>
                    </a:cxn>
                    <a:cxn ang="T128">
                      <a:pos x="T36" y="T37"/>
                    </a:cxn>
                    <a:cxn ang="T129">
                      <a:pos x="T38" y="T39"/>
                    </a:cxn>
                    <a:cxn ang="T130">
                      <a:pos x="T40" y="T41"/>
                    </a:cxn>
                    <a:cxn ang="T131">
                      <a:pos x="T42" y="T43"/>
                    </a:cxn>
                    <a:cxn ang="T132">
                      <a:pos x="T44" y="T45"/>
                    </a:cxn>
                    <a:cxn ang="T133">
                      <a:pos x="T46" y="T47"/>
                    </a:cxn>
                    <a:cxn ang="T134">
                      <a:pos x="T48" y="T49"/>
                    </a:cxn>
                    <a:cxn ang="T135">
                      <a:pos x="T50" y="T51"/>
                    </a:cxn>
                    <a:cxn ang="T136">
                      <a:pos x="T52" y="T53"/>
                    </a:cxn>
                    <a:cxn ang="T137">
                      <a:pos x="T54" y="T55"/>
                    </a:cxn>
                    <a:cxn ang="T138">
                      <a:pos x="T56" y="T57"/>
                    </a:cxn>
                    <a:cxn ang="T139">
                      <a:pos x="T58" y="T59"/>
                    </a:cxn>
                    <a:cxn ang="T140">
                      <a:pos x="T60" y="T61"/>
                    </a:cxn>
                    <a:cxn ang="T141">
                      <a:pos x="T62" y="T63"/>
                    </a:cxn>
                    <a:cxn ang="T142">
                      <a:pos x="T64" y="T65"/>
                    </a:cxn>
                    <a:cxn ang="T143">
                      <a:pos x="T66" y="T67"/>
                    </a:cxn>
                    <a:cxn ang="T144">
                      <a:pos x="T68" y="T69"/>
                    </a:cxn>
                    <a:cxn ang="T145">
                      <a:pos x="T70" y="T71"/>
                    </a:cxn>
                    <a:cxn ang="T146">
                      <a:pos x="T72" y="T73"/>
                    </a:cxn>
                    <a:cxn ang="T147">
                      <a:pos x="T74" y="T75"/>
                    </a:cxn>
                    <a:cxn ang="T148">
                      <a:pos x="T76" y="T77"/>
                    </a:cxn>
                    <a:cxn ang="T149">
                      <a:pos x="T78" y="T79"/>
                    </a:cxn>
                    <a:cxn ang="T150">
                      <a:pos x="T80" y="T81"/>
                    </a:cxn>
                    <a:cxn ang="T151">
                      <a:pos x="T82" y="T83"/>
                    </a:cxn>
                    <a:cxn ang="T152">
                      <a:pos x="T84" y="T85"/>
                    </a:cxn>
                    <a:cxn ang="T153">
                      <a:pos x="T86" y="T87"/>
                    </a:cxn>
                    <a:cxn ang="T154">
                      <a:pos x="T88" y="T89"/>
                    </a:cxn>
                    <a:cxn ang="T155">
                      <a:pos x="T90" y="T91"/>
                    </a:cxn>
                    <a:cxn ang="T156">
                      <a:pos x="T92" y="T93"/>
                    </a:cxn>
                    <a:cxn ang="T157">
                      <a:pos x="T94" y="T95"/>
                    </a:cxn>
                    <a:cxn ang="T158">
                      <a:pos x="T96" y="T97"/>
                    </a:cxn>
                    <a:cxn ang="T159">
                      <a:pos x="T98" y="T99"/>
                    </a:cxn>
                    <a:cxn ang="T160">
                      <a:pos x="T100" y="T101"/>
                    </a:cxn>
                    <a:cxn ang="T161">
                      <a:pos x="T102" y="T103"/>
                    </a:cxn>
                    <a:cxn ang="T162">
                      <a:pos x="T104" y="T105"/>
                    </a:cxn>
                    <a:cxn ang="T163">
                      <a:pos x="T106" y="T107"/>
                    </a:cxn>
                    <a:cxn ang="T164">
                      <a:pos x="T108" y="T109"/>
                    </a:cxn>
                  </a:cxnLst>
                  <a:rect l="0" t="0" r="r" b="b"/>
                  <a:pathLst>
                    <a:path w="34" h="40">
                      <a:moveTo>
                        <a:pt x="18" y="4"/>
                      </a:moveTo>
                      <a:lnTo>
                        <a:pt x="18" y="4"/>
                      </a:lnTo>
                      <a:lnTo>
                        <a:pt x="17" y="3"/>
                      </a:lnTo>
                      <a:lnTo>
                        <a:pt x="18" y="4"/>
                      </a:lnTo>
                      <a:close/>
                      <a:moveTo>
                        <a:pt x="18" y="4"/>
                      </a:moveTo>
                      <a:cubicBezTo>
                        <a:pt x="17" y="5"/>
                        <a:pt x="17" y="6"/>
                        <a:pt x="16" y="7"/>
                      </a:cubicBezTo>
                      <a:lnTo>
                        <a:pt x="14" y="7"/>
                      </a:lnTo>
                      <a:cubicBezTo>
                        <a:pt x="15" y="5"/>
                        <a:pt x="16" y="4"/>
                        <a:pt x="17" y="3"/>
                      </a:cubicBezTo>
                      <a:lnTo>
                        <a:pt x="18" y="4"/>
                      </a:lnTo>
                      <a:close/>
                      <a:moveTo>
                        <a:pt x="16" y="7"/>
                      </a:moveTo>
                      <a:cubicBezTo>
                        <a:pt x="9" y="16"/>
                        <a:pt x="2" y="25"/>
                        <a:pt x="12" y="34"/>
                      </a:cubicBezTo>
                      <a:lnTo>
                        <a:pt x="11" y="35"/>
                      </a:lnTo>
                      <a:cubicBezTo>
                        <a:pt x="0" y="25"/>
                        <a:pt x="8" y="16"/>
                        <a:pt x="14" y="7"/>
                      </a:cubicBezTo>
                      <a:lnTo>
                        <a:pt x="16" y="7"/>
                      </a:lnTo>
                      <a:close/>
                      <a:moveTo>
                        <a:pt x="12" y="34"/>
                      </a:moveTo>
                      <a:lnTo>
                        <a:pt x="12" y="34"/>
                      </a:lnTo>
                      <a:lnTo>
                        <a:pt x="11" y="34"/>
                      </a:lnTo>
                      <a:lnTo>
                        <a:pt x="12" y="34"/>
                      </a:lnTo>
                      <a:close/>
                      <a:moveTo>
                        <a:pt x="12" y="34"/>
                      </a:moveTo>
                      <a:cubicBezTo>
                        <a:pt x="13" y="35"/>
                        <a:pt x="15" y="36"/>
                        <a:pt x="17" y="37"/>
                      </a:cubicBezTo>
                      <a:lnTo>
                        <a:pt x="16" y="38"/>
                      </a:lnTo>
                      <a:cubicBezTo>
                        <a:pt x="14" y="37"/>
                        <a:pt x="12" y="36"/>
                        <a:pt x="11" y="35"/>
                      </a:cubicBezTo>
                      <a:lnTo>
                        <a:pt x="12" y="34"/>
                      </a:lnTo>
                      <a:close/>
                      <a:moveTo>
                        <a:pt x="17" y="37"/>
                      </a:moveTo>
                      <a:cubicBezTo>
                        <a:pt x="19" y="38"/>
                        <a:pt x="21" y="38"/>
                        <a:pt x="23" y="38"/>
                      </a:cubicBezTo>
                      <a:lnTo>
                        <a:pt x="23" y="40"/>
                      </a:lnTo>
                      <a:cubicBezTo>
                        <a:pt x="21" y="40"/>
                        <a:pt x="18" y="39"/>
                        <a:pt x="16" y="38"/>
                      </a:cubicBezTo>
                      <a:lnTo>
                        <a:pt x="17" y="37"/>
                      </a:lnTo>
                      <a:close/>
                      <a:moveTo>
                        <a:pt x="23" y="38"/>
                      </a:moveTo>
                      <a:cubicBezTo>
                        <a:pt x="26" y="39"/>
                        <a:pt x="28" y="38"/>
                        <a:pt x="29" y="37"/>
                      </a:cubicBezTo>
                      <a:lnTo>
                        <a:pt x="30" y="38"/>
                      </a:lnTo>
                      <a:cubicBezTo>
                        <a:pt x="28" y="39"/>
                        <a:pt x="26" y="40"/>
                        <a:pt x="23" y="40"/>
                      </a:cubicBezTo>
                      <a:lnTo>
                        <a:pt x="23" y="38"/>
                      </a:lnTo>
                      <a:close/>
                      <a:moveTo>
                        <a:pt x="29" y="37"/>
                      </a:moveTo>
                      <a:cubicBezTo>
                        <a:pt x="29" y="37"/>
                        <a:pt x="29" y="37"/>
                        <a:pt x="30" y="36"/>
                      </a:cubicBezTo>
                      <a:lnTo>
                        <a:pt x="31" y="37"/>
                      </a:lnTo>
                      <a:cubicBezTo>
                        <a:pt x="31" y="37"/>
                        <a:pt x="30" y="38"/>
                        <a:pt x="30" y="38"/>
                      </a:cubicBezTo>
                      <a:lnTo>
                        <a:pt x="29" y="37"/>
                      </a:lnTo>
                      <a:close/>
                      <a:moveTo>
                        <a:pt x="30" y="36"/>
                      </a:moveTo>
                      <a:lnTo>
                        <a:pt x="30" y="36"/>
                      </a:lnTo>
                      <a:lnTo>
                        <a:pt x="30" y="37"/>
                      </a:lnTo>
                      <a:lnTo>
                        <a:pt x="30" y="36"/>
                      </a:lnTo>
                      <a:close/>
                      <a:moveTo>
                        <a:pt x="30" y="36"/>
                      </a:moveTo>
                      <a:lnTo>
                        <a:pt x="30" y="36"/>
                      </a:lnTo>
                      <a:lnTo>
                        <a:pt x="31" y="37"/>
                      </a:lnTo>
                      <a:lnTo>
                        <a:pt x="30" y="36"/>
                      </a:lnTo>
                      <a:close/>
                      <a:moveTo>
                        <a:pt x="31" y="37"/>
                      </a:moveTo>
                      <a:lnTo>
                        <a:pt x="31" y="37"/>
                      </a:lnTo>
                      <a:lnTo>
                        <a:pt x="30" y="37"/>
                      </a:lnTo>
                      <a:lnTo>
                        <a:pt x="31" y="37"/>
                      </a:lnTo>
                      <a:close/>
                      <a:moveTo>
                        <a:pt x="30" y="36"/>
                      </a:moveTo>
                      <a:cubicBezTo>
                        <a:pt x="30" y="35"/>
                        <a:pt x="31" y="35"/>
                        <a:pt x="31" y="34"/>
                      </a:cubicBezTo>
                      <a:lnTo>
                        <a:pt x="32" y="34"/>
                      </a:lnTo>
                      <a:cubicBezTo>
                        <a:pt x="32" y="35"/>
                        <a:pt x="31" y="36"/>
                        <a:pt x="31" y="37"/>
                      </a:cubicBezTo>
                      <a:lnTo>
                        <a:pt x="30" y="36"/>
                      </a:lnTo>
                      <a:close/>
                      <a:moveTo>
                        <a:pt x="31" y="34"/>
                      </a:moveTo>
                      <a:cubicBezTo>
                        <a:pt x="31" y="33"/>
                        <a:pt x="31" y="32"/>
                        <a:pt x="32" y="31"/>
                      </a:cubicBezTo>
                      <a:lnTo>
                        <a:pt x="33" y="31"/>
                      </a:lnTo>
                      <a:cubicBezTo>
                        <a:pt x="33" y="32"/>
                        <a:pt x="33" y="33"/>
                        <a:pt x="32" y="34"/>
                      </a:cubicBezTo>
                      <a:lnTo>
                        <a:pt x="31" y="34"/>
                      </a:lnTo>
                      <a:close/>
                      <a:moveTo>
                        <a:pt x="32" y="31"/>
                      </a:moveTo>
                      <a:cubicBezTo>
                        <a:pt x="33" y="26"/>
                        <a:pt x="31" y="20"/>
                        <a:pt x="28" y="14"/>
                      </a:cubicBezTo>
                      <a:lnTo>
                        <a:pt x="30" y="14"/>
                      </a:lnTo>
                      <a:cubicBezTo>
                        <a:pt x="33" y="19"/>
                        <a:pt x="34" y="25"/>
                        <a:pt x="33" y="31"/>
                      </a:cubicBezTo>
                      <a:lnTo>
                        <a:pt x="32" y="31"/>
                      </a:lnTo>
                      <a:close/>
                      <a:moveTo>
                        <a:pt x="28" y="14"/>
                      </a:moveTo>
                      <a:lnTo>
                        <a:pt x="28" y="14"/>
                      </a:lnTo>
                      <a:lnTo>
                        <a:pt x="29" y="14"/>
                      </a:lnTo>
                      <a:lnTo>
                        <a:pt x="28" y="14"/>
                      </a:lnTo>
                      <a:close/>
                      <a:moveTo>
                        <a:pt x="28" y="14"/>
                      </a:moveTo>
                      <a:cubicBezTo>
                        <a:pt x="28" y="13"/>
                        <a:pt x="28" y="12"/>
                        <a:pt x="29" y="11"/>
                      </a:cubicBezTo>
                      <a:lnTo>
                        <a:pt x="30" y="11"/>
                      </a:lnTo>
                      <a:cubicBezTo>
                        <a:pt x="30" y="12"/>
                        <a:pt x="29" y="13"/>
                        <a:pt x="30" y="14"/>
                      </a:cubicBezTo>
                      <a:lnTo>
                        <a:pt x="28" y="14"/>
                      </a:lnTo>
                      <a:close/>
                      <a:moveTo>
                        <a:pt x="29" y="11"/>
                      </a:moveTo>
                      <a:cubicBezTo>
                        <a:pt x="29" y="10"/>
                        <a:pt x="29" y="10"/>
                        <a:pt x="29" y="10"/>
                      </a:cubicBezTo>
                      <a:lnTo>
                        <a:pt x="31" y="9"/>
                      </a:lnTo>
                      <a:cubicBezTo>
                        <a:pt x="31" y="10"/>
                        <a:pt x="31" y="11"/>
                        <a:pt x="30" y="11"/>
                      </a:cubicBezTo>
                      <a:lnTo>
                        <a:pt x="29" y="11"/>
                      </a:lnTo>
                      <a:close/>
                      <a:moveTo>
                        <a:pt x="29" y="10"/>
                      </a:moveTo>
                      <a:lnTo>
                        <a:pt x="29" y="10"/>
                      </a:lnTo>
                      <a:lnTo>
                        <a:pt x="31" y="9"/>
                      </a:lnTo>
                      <a:lnTo>
                        <a:pt x="29" y="10"/>
                      </a:lnTo>
                      <a:close/>
                      <a:moveTo>
                        <a:pt x="29" y="10"/>
                      </a:moveTo>
                      <a:lnTo>
                        <a:pt x="29" y="10"/>
                      </a:lnTo>
                      <a:lnTo>
                        <a:pt x="30" y="9"/>
                      </a:lnTo>
                      <a:lnTo>
                        <a:pt x="29" y="10"/>
                      </a:lnTo>
                      <a:close/>
                      <a:moveTo>
                        <a:pt x="29" y="10"/>
                      </a:moveTo>
                      <a:cubicBezTo>
                        <a:pt x="29" y="9"/>
                        <a:pt x="29" y="9"/>
                        <a:pt x="29" y="8"/>
                      </a:cubicBezTo>
                      <a:lnTo>
                        <a:pt x="30" y="8"/>
                      </a:lnTo>
                      <a:cubicBezTo>
                        <a:pt x="30" y="8"/>
                        <a:pt x="30" y="9"/>
                        <a:pt x="31" y="9"/>
                      </a:cubicBezTo>
                      <a:lnTo>
                        <a:pt x="29" y="10"/>
                      </a:lnTo>
                      <a:close/>
                      <a:moveTo>
                        <a:pt x="29" y="8"/>
                      </a:moveTo>
                      <a:cubicBezTo>
                        <a:pt x="28" y="6"/>
                        <a:pt x="28" y="5"/>
                        <a:pt x="27" y="4"/>
                      </a:cubicBezTo>
                      <a:lnTo>
                        <a:pt x="28" y="3"/>
                      </a:lnTo>
                      <a:cubicBezTo>
                        <a:pt x="29" y="4"/>
                        <a:pt x="30" y="6"/>
                        <a:pt x="30" y="8"/>
                      </a:cubicBezTo>
                      <a:lnTo>
                        <a:pt x="29" y="8"/>
                      </a:lnTo>
                      <a:close/>
                      <a:moveTo>
                        <a:pt x="27" y="4"/>
                      </a:moveTo>
                      <a:cubicBezTo>
                        <a:pt x="26" y="2"/>
                        <a:pt x="23" y="1"/>
                        <a:pt x="18" y="4"/>
                      </a:cubicBezTo>
                      <a:lnTo>
                        <a:pt x="17" y="3"/>
                      </a:lnTo>
                      <a:cubicBezTo>
                        <a:pt x="23" y="0"/>
                        <a:pt x="26" y="1"/>
                        <a:pt x="28" y="3"/>
                      </a:cubicBezTo>
                      <a:lnTo>
                        <a:pt x="27" y="4"/>
                      </a:lnTo>
                      <a:close/>
                      <a:moveTo>
                        <a:pt x="17" y="3"/>
                      </a:moveTo>
                      <a:lnTo>
                        <a:pt x="17" y="3"/>
                      </a:lnTo>
                      <a:lnTo>
                        <a:pt x="18" y="4"/>
                      </a:lnTo>
                      <a:lnTo>
                        <a:pt x="17" y="3"/>
                      </a:lnTo>
                      <a:close/>
                    </a:path>
                  </a:pathLst>
                </a:custGeom>
                <a:solidFill>
                  <a:srgbClr val="94939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528" name="Freeform 41"/>
                <p:cNvSpPr>
                  <a:spLocks noChangeArrowheads="1"/>
                </p:cNvSpPr>
                <p:nvPr/>
              </p:nvSpPr>
              <p:spPr bwMode="auto">
                <a:xfrm>
                  <a:off x="1829" y="3744"/>
                  <a:ext cx="65" cy="87"/>
                </a:xfrm>
                <a:custGeom>
                  <a:avLst/>
                  <a:gdLst>
                    <a:gd name="T0" fmla="*/ 67673 w 47"/>
                    <a:gd name="T1" fmla="*/ 0 h 51"/>
                    <a:gd name="T2" fmla="*/ 13331 w 47"/>
                    <a:gd name="T3" fmla="*/ 101241 h 51"/>
                    <a:gd name="T4" fmla="*/ 8034 w 47"/>
                    <a:gd name="T5" fmla="*/ 158908 h 51"/>
                    <a:gd name="T6" fmla="*/ 64053 w 47"/>
                    <a:gd name="T7" fmla="*/ 285341 h 51"/>
                    <a:gd name="T8" fmla="*/ 83053 w 47"/>
                    <a:gd name="T9" fmla="*/ 240118 h 51"/>
                    <a:gd name="T10" fmla="*/ 75731 w 47"/>
                    <a:gd name="T11" fmla="*/ 107887 h 51"/>
                    <a:gd name="T12" fmla="*/ 83053 w 47"/>
                    <a:gd name="T13" fmla="*/ 17376 h 51"/>
                    <a:gd name="T14" fmla="*/ 67673 w 47"/>
                    <a:gd name="T15" fmla="*/ 0 h 51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47" h="51">
                      <a:moveTo>
                        <a:pt x="37" y="0"/>
                      </a:moveTo>
                      <a:cubicBezTo>
                        <a:pt x="30" y="9"/>
                        <a:pt x="15" y="11"/>
                        <a:pt x="7" y="17"/>
                      </a:cubicBezTo>
                      <a:cubicBezTo>
                        <a:pt x="4" y="19"/>
                        <a:pt x="0" y="23"/>
                        <a:pt x="4" y="27"/>
                      </a:cubicBezTo>
                      <a:cubicBezTo>
                        <a:pt x="13" y="36"/>
                        <a:pt x="17" y="51"/>
                        <a:pt x="35" y="48"/>
                      </a:cubicBezTo>
                      <a:cubicBezTo>
                        <a:pt x="40" y="48"/>
                        <a:pt x="44" y="44"/>
                        <a:pt x="45" y="40"/>
                      </a:cubicBezTo>
                      <a:cubicBezTo>
                        <a:pt x="47" y="32"/>
                        <a:pt x="42" y="25"/>
                        <a:pt x="41" y="18"/>
                      </a:cubicBezTo>
                      <a:cubicBezTo>
                        <a:pt x="40" y="12"/>
                        <a:pt x="47" y="8"/>
                        <a:pt x="45" y="3"/>
                      </a:cubicBezTo>
                      <a:cubicBezTo>
                        <a:pt x="44" y="1"/>
                        <a:pt x="40" y="0"/>
                        <a:pt x="37" y="0"/>
                      </a:cubicBezTo>
                      <a:close/>
                    </a:path>
                  </a:pathLst>
                </a:custGeom>
                <a:solidFill>
                  <a:srgbClr val="F4F6BA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529" name="Freeform 42"/>
                <p:cNvSpPr>
                  <a:spLocks noChangeArrowheads="1"/>
                </p:cNvSpPr>
                <p:nvPr/>
              </p:nvSpPr>
              <p:spPr bwMode="auto">
                <a:xfrm>
                  <a:off x="1831" y="3743"/>
                  <a:ext cx="63" cy="88"/>
                </a:xfrm>
                <a:custGeom>
                  <a:avLst/>
                  <a:gdLst>
                    <a:gd name="T0" fmla="*/ 30300 w 46"/>
                    <a:gd name="T1" fmla="*/ 56559 h 52"/>
                    <a:gd name="T2" fmla="*/ 30891 w 46"/>
                    <a:gd name="T3" fmla="*/ 64475 h 52"/>
                    <a:gd name="T4" fmla="*/ 30300 w 46"/>
                    <a:gd name="T5" fmla="*/ 56559 h 52"/>
                    <a:gd name="T6" fmla="*/ 12201 w 46"/>
                    <a:gd name="T7" fmla="*/ 99410 h 52"/>
                    <a:gd name="T8" fmla="*/ 12201 w 46"/>
                    <a:gd name="T9" fmla="*/ 99410 h 52"/>
                    <a:gd name="T10" fmla="*/ 10232 w 46"/>
                    <a:gd name="T11" fmla="*/ 92452 h 52"/>
                    <a:gd name="T12" fmla="*/ 4747 w 46"/>
                    <a:gd name="T13" fmla="*/ 141147 h 52"/>
                    <a:gd name="T14" fmla="*/ 4747 w 46"/>
                    <a:gd name="T15" fmla="*/ 120951 h 52"/>
                    <a:gd name="T16" fmla="*/ 4747 w 46"/>
                    <a:gd name="T17" fmla="*/ 147447 h 52"/>
                    <a:gd name="T18" fmla="*/ 4747 w 46"/>
                    <a:gd name="T19" fmla="*/ 141147 h 52"/>
                    <a:gd name="T20" fmla="*/ 4747 w 46"/>
                    <a:gd name="T21" fmla="*/ 141147 h 52"/>
                    <a:gd name="T22" fmla="*/ 4747 w 46"/>
                    <a:gd name="T23" fmla="*/ 147447 h 52"/>
                    <a:gd name="T24" fmla="*/ 16898 w 46"/>
                    <a:gd name="T25" fmla="*/ 181500 h 52"/>
                    <a:gd name="T26" fmla="*/ 4747 w 46"/>
                    <a:gd name="T27" fmla="*/ 141147 h 52"/>
                    <a:gd name="T28" fmla="*/ 56407 w 46"/>
                    <a:gd name="T29" fmla="*/ 262100 h 52"/>
                    <a:gd name="T30" fmla="*/ 56407 w 46"/>
                    <a:gd name="T31" fmla="*/ 256246 h 52"/>
                    <a:gd name="T32" fmla="*/ 56407 w 46"/>
                    <a:gd name="T33" fmla="*/ 262100 h 52"/>
                    <a:gd name="T34" fmla="*/ 58415 w 46"/>
                    <a:gd name="T35" fmla="*/ 262100 h 52"/>
                    <a:gd name="T36" fmla="*/ 56407 w 46"/>
                    <a:gd name="T37" fmla="*/ 256246 h 52"/>
                    <a:gd name="T38" fmla="*/ 58415 w 46"/>
                    <a:gd name="T39" fmla="*/ 262100 h 52"/>
                    <a:gd name="T40" fmla="*/ 62945 w 46"/>
                    <a:gd name="T41" fmla="*/ 250534 h 52"/>
                    <a:gd name="T42" fmla="*/ 58513 w 46"/>
                    <a:gd name="T43" fmla="*/ 250534 h 52"/>
                    <a:gd name="T44" fmla="*/ 74111 w 46"/>
                    <a:gd name="T45" fmla="*/ 215475 h 52"/>
                    <a:gd name="T46" fmla="*/ 74111 w 46"/>
                    <a:gd name="T47" fmla="*/ 215475 h 52"/>
                    <a:gd name="T48" fmla="*/ 74111 w 46"/>
                    <a:gd name="T49" fmla="*/ 215475 h 52"/>
                    <a:gd name="T50" fmla="*/ 70735 w 46"/>
                    <a:gd name="T51" fmla="*/ 141147 h 52"/>
                    <a:gd name="T52" fmla="*/ 68997 w 46"/>
                    <a:gd name="T53" fmla="*/ 141147 h 52"/>
                    <a:gd name="T54" fmla="*/ 70735 w 46"/>
                    <a:gd name="T55" fmla="*/ 141147 h 52"/>
                    <a:gd name="T56" fmla="*/ 67914 w 46"/>
                    <a:gd name="T57" fmla="*/ 99410 h 52"/>
                    <a:gd name="T58" fmla="*/ 65898 w 46"/>
                    <a:gd name="T59" fmla="*/ 99410 h 52"/>
                    <a:gd name="T60" fmla="*/ 67914 w 46"/>
                    <a:gd name="T61" fmla="*/ 99410 h 52"/>
                    <a:gd name="T62" fmla="*/ 70735 w 46"/>
                    <a:gd name="T63" fmla="*/ 21171 h 52"/>
                    <a:gd name="T64" fmla="*/ 68997 w 46"/>
                    <a:gd name="T65" fmla="*/ 56559 h 52"/>
                    <a:gd name="T66" fmla="*/ 73112 w 46"/>
                    <a:gd name="T67" fmla="*/ 21171 h 52"/>
                    <a:gd name="T68" fmla="*/ 70735 w 46"/>
                    <a:gd name="T69" fmla="*/ 21171 h 52"/>
                    <a:gd name="T70" fmla="*/ 70735 w 46"/>
                    <a:gd name="T71" fmla="*/ 21171 h 52"/>
                    <a:gd name="T72" fmla="*/ 73112 w 46"/>
                    <a:gd name="T73" fmla="*/ 21171 h 52"/>
                    <a:gd name="T74" fmla="*/ 70735 w 46"/>
                    <a:gd name="T75" fmla="*/ 15364 h 52"/>
                    <a:gd name="T76" fmla="*/ 70735 w 46"/>
                    <a:gd name="T77" fmla="*/ 21171 h 52"/>
                    <a:gd name="T78" fmla="*/ 70735 w 46"/>
                    <a:gd name="T79" fmla="*/ 9396 h 52"/>
                    <a:gd name="T80" fmla="*/ 68997 w 46"/>
                    <a:gd name="T81" fmla="*/ 15364 h 52"/>
                    <a:gd name="T82" fmla="*/ 70735 w 46"/>
                    <a:gd name="T83" fmla="*/ 9396 h 52"/>
                    <a:gd name="T84" fmla="*/ 58513 w 46"/>
                    <a:gd name="T85" fmla="*/ 5757 h 52"/>
                    <a:gd name="T86" fmla="*/ 58415 w 46"/>
                    <a:gd name="T87" fmla="*/ 5757 h 52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</a:gdLst>
                  <a:ahLst/>
                  <a:cxnLst>
                    <a:cxn ang="T88">
                      <a:pos x="T0" y="T1"/>
                    </a:cxn>
                    <a:cxn ang="T89">
                      <a:pos x="T2" y="T3"/>
                    </a:cxn>
                    <a:cxn ang="T90">
                      <a:pos x="T4" y="T5"/>
                    </a:cxn>
                    <a:cxn ang="T91">
                      <a:pos x="T6" y="T7"/>
                    </a:cxn>
                    <a:cxn ang="T92">
                      <a:pos x="T8" y="T9"/>
                    </a:cxn>
                    <a:cxn ang="T93">
                      <a:pos x="T10" y="T11"/>
                    </a:cxn>
                    <a:cxn ang="T94">
                      <a:pos x="T12" y="T13"/>
                    </a:cxn>
                    <a:cxn ang="T95">
                      <a:pos x="T14" y="T15"/>
                    </a:cxn>
                    <a:cxn ang="T96">
                      <a:pos x="T16" y="T17"/>
                    </a:cxn>
                    <a:cxn ang="T97">
                      <a:pos x="T18" y="T19"/>
                    </a:cxn>
                    <a:cxn ang="T98">
                      <a:pos x="T20" y="T21"/>
                    </a:cxn>
                    <a:cxn ang="T99">
                      <a:pos x="T22" y="T23"/>
                    </a:cxn>
                    <a:cxn ang="T100">
                      <a:pos x="T24" y="T25"/>
                    </a:cxn>
                    <a:cxn ang="T101">
                      <a:pos x="T26" y="T27"/>
                    </a:cxn>
                    <a:cxn ang="T102">
                      <a:pos x="T28" y="T29"/>
                    </a:cxn>
                    <a:cxn ang="T103">
                      <a:pos x="T30" y="T31"/>
                    </a:cxn>
                    <a:cxn ang="T104">
                      <a:pos x="T32" y="T33"/>
                    </a:cxn>
                    <a:cxn ang="T105">
                      <a:pos x="T34" y="T35"/>
                    </a:cxn>
                    <a:cxn ang="T106">
                      <a:pos x="T36" y="T37"/>
                    </a:cxn>
                    <a:cxn ang="T107">
                      <a:pos x="T38" y="T39"/>
                    </a:cxn>
                    <a:cxn ang="T108">
                      <a:pos x="T40" y="T41"/>
                    </a:cxn>
                    <a:cxn ang="T109">
                      <a:pos x="T42" y="T43"/>
                    </a:cxn>
                    <a:cxn ang="T110">
                      <a:pos x="T44" y="T45"/>
                    </a:cxn>
                    <a:cxn ang="T111">
                      <a:pos x="T46" y="T47"/>
                    </a:cxn>
                    <a:cxn ang="T112">
                      <a:pos x="T48" y="T49"/>
                    </a:cxn>
                    <a:cxn ang="T113">
                      <a:pos x="T50" y="T51"/>
                    </a:cxn>
                    <a:cxn ang="T114">
                      <a:pos x="T52" y="T53"/>
                    </a:cxn>
                    <a:cxn ang="T115">
                      <a:pos x="T54" y="T55"/>
                    </a:cxn>
                    <a:cxn ang="T116">
                      <a:pos x="T56" y="T57"/>
                    </a:cxn>
                    <a:cxn ang="T117">
                      <a:pos x="T58" y="T59"/>
                    </a:cxn>
                    <a:cxn ang="T118">
                      <a:pos x="T60" y="T61"/>
                    </a:cxn>
                    <a:cxn ang="T119">
                      <a:pos x="T62" y="T63"/>
                    </a:cxn>
                    <a:cxn ang="T120">
                      <a:pos x="T64" y="T65"/>
                    </a:cxn>
                    <a:cxn ang="T121">
                      <a:pos x="T66" y="T67"/>
                    </a:cxn>
                    <a:cxn ang="T122">
                      <a:pos x="T68" y="T69"/>
                    </a:cxn>
                    <a:cxn ang="T123">
                      <a:pos x="T70" y="T71"/>
                    </a:cxn>
                    <a:cxn ang="T124">
                      <a:pos x="T72" y="T73"/>
                    </a:cxn>
                    <a:cxn ang="T125">
                      <a:pos x="T74" y="T75"/>
                    </a:cxn>
                    <a:cxn ang="T126">
                      <a:pos x="T76" y="T77"/>
                    </a:cxn>
                    <a:cxn ang="T127">
                      <a:pos x="T78" y="T79"/>
                    </a:cxn>
                    <a:cxn ang="T128">
                      <a:pos x="T80" y="T81"/>
                    </a:cxn>
                    <a:cxn ang="T129">
                      <a:pos x="T82" y="T83"/>
                    </a:cxn>
                    <a:cxn ang="T130">
                      <a:pos x="T84" y="T85"/>
                    </a:cxn>
                    <a:cxn ang="T131">
                      <a:pos x="T86" y="T87"/>
                    </a:cxn>
                  </a:cxnLst>
                  <a:rect l="0" t="0" r="r" b="b"/>
                  <a:pathLst>
                    <a:path w="46" h="52">
                      <a:moveTo>
                        <a:pt x="37" y="2"/>
                      </a:moveTo>
                      <a:cubicBezTo>
                        <a:pt x="33" y="7"/>
                        <a:pt x="26" y="10"/>
                        <a:pt x="19" y="12"/>
                      </a:cubicBezTo>
                      <a:lnTo>
                        <a:pt x="18" y="11"/>
                      </a:lnTo>
                      <a:cubicBezTo>
                        <a:pt x="25" y="9"/>
                        <a:pt x="32" y="6"/>
                        <a:pt x="35" y="1"/>
                      </a:cubicBezTo>
                      <a:lnTo>
                        <a:pt x="37" y="2"/>
                      </a:lnTo>
                      <a:close/>
                      <a:moveTo>
                        <a:pt x="19" y="12"/>
                      </a:moveTo>
                      <a:cubicBezTo>
                        <a:pt x="14" y="14"/>
                        <a:pt x="10" y="16"/>
                        <a:pt x="7" y="19"/>
                      </a:cubicBezTo>
                      <a:lnTo>
                        <a:pt x="5" y="18"/>
                      </a:lnTo>
                      <a:cubicBezTo>
                        <a:pt x="9" y="15"/>
                        <a:pt x="14" y="13"/>
                        <a:pt x="18" y="11"/>
                      </a:cubicBezTo>
                      <a:lnTo>
                        <a:pt x="19" y="12"/>
                      </a:lnTo>
                      <a:close/>
                      <a:moveTo>
                        <a:pt x="7" y="19"/>
                      </a:moveTo>
                      <a:lnTo>
                        <a:pt x="7" y="19"/>
                      </a:lnTo>
                      <a:lnTo>
                        <a:pt x="6" y="18"/>
                      </a:lnTo>
                      <a:lnTo>
                        <a:pt x="7" y="19"/>
                      </a:lnTo>
                      <a:close/>
                      <a:moveTo>
                        <a:pt x="7" y="19"/>
                      </a:moveTo>
                      <a:cubicBezTo>
                        <a:pt x="5" y="20"/>
                        <a:pt x="4" y="21"/>
                        <a:pt x="3" y="23"/>
                      </a:cubicBezTo>
                      <a:lnTo>
                        <a:pt x="1" y="22"/>
                      </a:lnTo>
                      <a:cubicBezTo>
                        <a:pt x="2" y="20"/>
                        <a:pt x="4" y="19"/>
                        <a:pt x="6" y="18"/>
                      </a:cubicBezTo>
                      <a:lnTo>
                        <a:pt x="7" y="19"/>
                      </a:lnTo>
                      <a:close/>
                      <a:moveTo>
                        <a:pt x="3" y="23"/>
                      </a:moveTo>
                      <a:cubicBezTo>
                        <a:pt x="2" y="24"/>
                        <a:pt x="2" y="26"/>
                        <a:pt x="3" y="27"/>
                      </a:cubicBezTo>
                      <a:lnTo>
                        <a:pt x="2" y="28"/>
                      </a:lnTo>
                      <a:cubicBezTo>
                        <a:pt x="0" y="26"/>
                        <a:pt x="0" y="24"/>
                        <a:pt x="1" y="22"/>
                      </a:cubicBezTo>
                      <a:lnTo>
                        <a:pt x="3" y="23"/>
                      </a:lnTo>
                      <a:close/>
                      <a:moveTo>
                        <a:pt x="2" y="28"/>
                      </a:moveTo>
                      <a:lnTo>
                        <a:pt x="2" y="28"/>
                      </a:lnTo>
                      <a:lnTo>
                        <a:pt x="3" y="28"/>
                      </a:lnTo>
                      <a:lnTo>
                        <a:pt x="2" y="28"/>
                      </a:lnTo>
                      <a:close/>
                      <a:moveTo>
                        <a:pt x="3" y="27"/>
                      </a:moveTo>
                      <a:lnTo>
                        <a:pt x="3" y="27"/>
                      </a:lnTo>
                      <a:lnTo>
                        <a:pt x="2" y="28"/>
                      </a:lnTo>
                      <a:lnTo>
                        <a:pt x="3" y="27"/>
                      </a:lnTo>
                      <a:close/>
                      <a:moveTo>
                        <a:pt x="3" y="27"/>
                      </a:moveTo>
                      <a:lnTo>
                        <a:pt x="3" y="27"/>
                      </a:lnTo>
                      <a:lnTo>
                        <a:pt x="3" y="28"/>
                      </a:lnTo>
                      <a:lnTo>
                        <a:pt x="3" y="27"/>
                      </a:lnTo>
                      <a:close/>
                      <a:moveTo>
                        <a:pt x="3" y="27"/>
                      </a:moveTo>
                      <a:cubicBezTo>
                        <a:pt x="6" y="30"/>
                        <a:pt x="8" y="32"/>
                        <a:pt x="10" y="35"/>
                      </a:cubicBezTo>
                      <a:lnTo>
                        <a:pt x="8" y="36"/>
                      </a:lnTo>
                      <a:cubicBezTo>
                        <a:pt x="7" y="33"/>
                        <a:pt x="5" y="30"/>
                        <a:pt x="2" y="28"/>
                      </a:cubicBezTo>
                      <a:lnTo>
                        <a:pt x="3" y="27"/>
                      </a:lnTo>
                      <a:close/>
                      <a:moveTo>
                        <a:pt x="10" y="35"/>
                      </a:moveTo>
                      <a:cubicBezTo>
                        <a:pt x="15" y="43"/>
                        <a:pt x="21" y="50"/>
                        <a:pt x="34" y="49"/>
                      </a:cubicBezTo>
                      <a:lnTo>
                        <a:pt x="34" y="50"/>
                      </a:lnTo>
                      <a:cubicBezTo>
                        <a:pt x="20" y="52"/>
                        <a:pt x="14" y="44"/>
                        <a:pt x="8" y="36"/>
                      </a:cubicBezTo>
                      <a:lnTo>
                        <a:pt x="10" y="35"/>
                      </a:lnTo>
                      <a:close/>
                      <a:moveTo>
                        <a:pt x="34" y="49"/>
                      </a:moveTo>
                      <a:lnTo>
                        <a:pt x="34" y="49"/>
                      </a:lnTo>
                      <a:lnTo>
                        <a:pt x="35" y="50"/>
                      </a:lnTo>
                      <a:lnTo>
                        <a:pt x="34" y="50"/>
                      </a:lnTo>
                      <a:lnTo>
                        <a:pt x="34" y="49"/>
                      </a:lnTo>
                      <a:close/>
                      <a:moveTo>
                        <a:pt x="35" y="50"/>
                      </a:moveTo>
                      <a:lnTo>
                        <a:pt x="35" y="50"/>
                      </a:lnTo>
                      <a:lnTo>
                        <a:pt x="34" y="49"/>
                      </a:lnTo>
                      <a:lnTo>
                        <a:pt x="35" y="50"/>
                      </a:lnTo>
                      <a:close/>
                      <a:moveTo>
                        <a:pt x="34" y="49"/>
                      </a:moveTo>
                      <a:cubicBezTo>
                        <a:pt x="35" y="49"/>
                        <a:pt x="36" y="49"/>
                        <a:pt x="36" y="48"/>
                      </a:cubicBezTo>
                      <a:lnTo>
                        <a:pt x="37" y="50"/>
                      </a:lnTo>
                      <a:cubicBezTo>
                        <a:pt x="36" y="50"/>
                        <a:pt x="35" y="50"/>
                        <a:pt x="35" y="50"/>
                      </a:cubicBezTo>
                      <a:lnTo>
                        <a:pt x="34" y="49"/>
                      </a:lnTo>
                      <a:close/>
                      <a:moveTo>
                        <a:pt x="36" y="48"/>
                      </a:moveTo>
                      <a:cubicBezTo>
                        <a:pt x="37" y="48"/>
                        <a:pt x="37" y="48"/>
                        <a:pt x="38" y="48"/>
                      </a:cubicBezTo>
                      <a:lnTo>
                        <a:pt x="39" y="49"/>
                      </a:lnTo>
                      <a:cubicBezTo>
                        <a:pt x="38" y="49"/>
                        <a:pt x="37" y="49"/>
                        <a:pt x="37" y="50"/>
                      </a:cubicBezTo>
                      <a:lnTo>
                        <a:pt x="36" y="48"/>
                      </a:lnTo>
                      <a:close/>
                      <a:moveTo>
                        <a:pt x="38" y="48"/>
                      </a:moveTo>
                      <a:cubicBezTo>
                        <a:pt x="41" y="46"/>
                        <a:pt x="42" y="43"/>
                        <a:pt x="43" y="40"/>
                      </a:cubicBezTo>
                      <a:lnTo>
                        <a:pt x="45" y="41"/>
                      </a:lnTo>
                      <a:cubicBezTo>
                        <a:pt x="44" y="44"/>
                        <a:pt x="42" y="47"/>
                        <a:pt x="39" y="49"/>
                      </a:cubicBezTo>
                      <a:lnTo>
                        <a:pt x="38" y="48"/>
                      </a:lnTo>
                      <a:close/>
                      <a:moveTo>
                        <a:pt x="45" y="41"/>
                      </a:moveTo>
                      <a:lnTo>
                        <a:pt x="45" y="41"/>
                      </a:lnTo>
                      <a:lnTo>
                        <a:pt x="44" y="41"/>
                      </a:lnTo>
                      <a:lnTo>
                        <a:pt x="45" y="41"/>
                      </a:lnTo>
                      <a:close/>
                      <a:moveTo>
                        <a:pt x="43" y="40"/>
                      </a:moveTo>
                      <a:cubicBezTo>
                        <a:pt x="44" y="36"/>
                        <a:pt x="43" y="32"/>
                        <a:pt x="42" y="27"/>
                      </a:cubicBezTo>
                      <a:lnTo>
                        <a:pt x="43" y="27"/>
                      </a:lnTo>
                      <a:cubicBezTo>
                        <a:pt x="44" y="31"/>
                        <a:pt x="46" y="36"/>
                        <a:pt x="45" y="41"/>
                      </a:cubicBezTo>
                      <a:lnTo>
                        <a:pt x="43" y="40"/>
                      </a:lnTo>
                      <a:close/>
                      <a:moveTo>
                        <a:pt x="42" y="27"/>
                      </a:moveTo>
                      <a:cubicBezTo>
                        <a:pt x="41" y="24"/>
                        <a:pt x="40" y="22"/>
                        <a:pt x="40" y="19"/>
                      </a:cubicBezTo>
                      <a:lnTo>
                        <a:pt x="41" y="19"/>
                      </a:lnTo>
                      <a:cubicBezTo>
                        <a:pt x="41" y="21"/>
                        <a:pt x="42" y="24"/>
                        <a:pt x="43" y="27"/>
                      </a:cubicBezTo>
                      <a:lnTo>
                        <a:pt x="42" y="27"/>
                      </a:lnTo>
                      <a:close/>
                      <a:moveTo>
                        <a:pt x="41" y="19"/>
                      </a:moveTo>
                      <a:lnTo>
                        <a:pt x="41" y="19"/>
                      </a:lnTo>
                      <a:lnTo>
                        <a:pt x="40" y="19"/>
                      </a:lnTo>
                      <a:lnTo>
                        <a:pt x="41" y="19"/>
                      </a:lnTo>
                      <a:close/>
                      <a:moveTo>
                        <a:pt x="40" y="19"/>
                      </a:moveTo>
                      <a:cubicBezTo>
                        <a:pt x="39" y="16"/>
                        <a:pt x="40" y="14"/>
                        <a:pt x="42" y="11"/>
                      </a:cubicBezTo>
                      <a:lnTo>
                        <a:pt x="43" y="12"/>
                      </a:lnTo>
                      <a:cubicBezTo>
                        <a:pt x="42" y="14"/>
                        <a:pt x="41" y="16"/>
                        <a:pt x="41" y="19"/>
                      </a:cubicBezTo>
                      <a:lnTo>
                        <a:pt x="40" y="19"/>
                      </a:lnTo>
                      <a:close/>
                      <a:moveTo>
                        <a:pt x="42" y="11"/>
                      </a:moveTo>
                      <a:cubicBezTo>
                        <a:pt x="43" y="9"/>
                        <a:pt x="44" y="6"/>
                        <a:pt x="43" y="4"/>
                      </a:cubicBezTo>
                      <a:lnTo>
                        <a:pt x="45" y="4"/>
                      </a:lnTo>
                      <a:cubicBezTo>
                        <a:pt x="46" y="6"/>
                        <a:pt x="44" y="9"/>
                        <a:pt x="43" y="12"/>
                      </a:cubicBezTo>
                      <a:lnTo>
                        <a:pt x="42" y="11"/>
                      </a:lnTo>
                      <a:close/>
                      <a:moveTo>
                        <a:pt x="45" y="4"/>
                      </a:moveTo>
                      <a:lnTo>
                        <a:pt x="45" y="4"/>
                      </a:lnTo>
                      <a:lnTo>
                        <a:pt x="44" y="4"/>
                      </a:lnTo>
                      <a:lnTo>
                        <a:pt x="45" y="4"/>
                      </a:lnTo>
                      <a:close/>
                      <a:moveTo>
                        <a:pt x="43" y="4"/>
                      </a:moveTo>
                      <a:lnTo>
                        <a:pt x="43" y="4"/>
                      </a:lnTo>
                      <a:lnTo>
                        <a:pt x="45" y="4"/>
                      </a:lnTo>
                      <a:lnTo>
                        <a:pt x="43" y="4"/>
                      </a:lnTo>
                      <a:close/>
                      <a:moveTo>
                        <a:pt x="45" y="4"/>
                      </a:moveTo>
                      <a:lnTo>
                        <a:pt x="45" y="4"/>
                      </a:lnTo>
                      <a:lnTo>
                        <a:pt x="44" y="4"/>
                      </a:lnTo>
                      <a:lnTo>
                        <a:pt x="45" y="4"/>
                      </a:lnTo>
                      <a:close/>
                      <a:moveTo>
                        <a:pt x="43" y="4"/>
                      </a:moveTo>
                      <a:cubicBezTo>
                        <a:pt x="43" y="4"/>
                        <a:pt x="43" y="4"/>
                        <a:pt x="43" y="3"/>
                      </a:cubicBezTo>
                      <a:lnTo>
                        <a:pt x="44" y="3"/>
                      </a:lnTo>
                      <a:cubicBezTo>
                        <a:pt x="44" y="3"/>
                        <a:pt x="44" y="3"/>
                        <a:pt x="45" y="4"/>
                      </a:cubicBezTo>
                      <a:lnTo>
                        <a:pt x="43" y="4"/>
                      </a:lnTo>
                      <a:close/>
                      <a:moveTo>
                        <a:pt x="43" y="3"/>
                      </a:moveTo>
                      <a:cubicBezTo>
                        <a:pt x="42" y="3"/>
                        <a:pt x="42" y="3"/>
                        <a:pt x="42" y="3"/>
                      </a:cubicBezTo>
                      <a:lnTo>
                        <a:pt x="43" y="2"/>
                      </a:lnTo>
                      <a:cubicBezTo>
                        <a:pt x="43" y="2"/>
                        <a:pt x="43" y="2"/>
                        <a:pt x="44" y="3"/>
                      </a:cubicBezTo>
                      <a:lnTo>
                        <a:pt x="43" y="3"/>
                      </a:lnTo>
                      <a:close/>
                      <a:moveTo>
                        <a:pt x="42" y="3"/>
                      </a:moveTo>
                      <a:cubicBezTo>
                        <a:pt x="40" y="2"/>
                        <a:pt x="38" y="2"/>
                        <a:pt x="36" y="2"/>
                      </a:cubicBezTo>
                      <a:lnTo>
                        <a:pt x="36" y="1"/>
                      </a:lnTo>
                      <a:cubicBezTo>
                        <a:pt x="38" y="0"/>
                        <a:pt x="41" y="1"/>
                        <a:pt x="43" y="2"/>
                      </a:cubicBezTo>
                      <a:lnTo>
                        <a:pt x="42" y="3"/>
                      </a:lnTo>
                      <a:close/>
                      <a:moveTo>
                        <a:pt x="35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close/>
                    </a:path>
                  </a:pathLst>
                </a:custGeom>
                <a:solidFill>
                  <a:srgbClr val="94939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530" name="Freeform 43"/>
                <p:cNvSpPr>
                  <a:spLocks noChangeArrowheads="1"/>
                </p:cNvSpPr>
                <p:nvPr/>
              </p:nvSpPr>
              <p:spPr bwMode="auto">
                <a:xfrm>
                  <a:off x="1886" y="3816"/>
                  <a:ext cx="57" cy="67"/>
                </a:xfrm>
                <a:custGeom>
                  <a:avLst/>
                  <a:gdLst>
                    <a:gd name="T0" fmla="*/ 26890 w 42"/>
                    <a:gd name="T1" fmla="*/ 20488 h 39"/>
                    <a:gd name="T2" fmla="*/ 7105 w 42"/>
                    <a:gd name="T3" fmla="*/ 119624 h 39"/>
                    <a:gd name="T4" fmla="*/ 13527 w 42"/>
                    <a:gd name="T5" fmla="*/ 247952 h 39"/>
                    <a:gd name="T6" fmla="*/ 45823 w 42"/>
                    <a:gd name="T7" fmla="*/ 234069 h 39"/>
                    <a:gd name="T8" fmla="*/ 55635 w 42"/>
                    <a:gd name="T9" fmla="*/ 71786 h 39"/>
                    <a:gd name="T10" fmla="*/ 26890 w 42"/>
                    <a:gd name="T11" fmla="*/ 20488 h 39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42" h="39">
                      <a:moveTo>
                        <a:pt x="18" y="3"/>
                      </a:moveTo>
                      <a:cubicBezTo>
                        <a:pt x="9" y="7"/>
                        <a:pt x="4" y="13"/>
                        <a:pt x="5" y="17"/>
                      </a:cubicBezTo>
                      <a:cubicBezTo>
                        <a:pt x="7" y="24"/>
                        <a:pt x="0" y="32"/>
                        <a:pt x="9" y="35"/>
                      </a:cubicBezTo>
                      <a:cubicBezTo>
                        <a:pt x="15" y="37"/>
                        <a:pt x="27" y="39"/>
                        <a:pt x="31" y="33"/>
                      </a:cubicBezTo>
                      <a:cubicBezTo>
                        <a:pt x="35" y="26"/>
                        <a:pt x="42" y="17"/>
                        <a:pt x="38" y="10"/>
                      </a:cubicBezTo>
                      <a:cubicBezTo>
                        <a:pt x="35" y="4"/>
                        <a:pt x="25" y="0"/>
                        <a:pt x="18" y="3"/>
                      </a:cubicBezTo>
                      <a:close/>
                    </a:path>
                  </a:pathLst>
                </a:custGeom>
                <a:solidFill>
                  <a:srgbClr val="F4F6BA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531" name="Freeform 44"/>
                <p:cNvSpPr>
                  <a:spLocks noChangeArrowheads="1"/>
                </p:cNvSpPr>
                <p:nvPr/>
              </p:nvSpPr>
              <p:spPr bwMode="auto">
                <a:xfrm>
                  <a:off x="1889" y="3818"/>
                  <a:ext cx="54" cy="63"/>
                </a:xfrm>
                <a:custGeom>
                  <a:avLst/>
                  <a:gdLst>
                    <a:gd name="T0" fmla="*/ 23556 w 40"/>
                    <a:gd name="T1" fmla="*/ 17233 h 37"/>
                    <a:gd name="T2" fmla="*/ 23556 w 40"/>
                    <a:gd name="T3" fmla="*/ 10446 h 37"/>
                    <a:gd name="T4" fmla="*/ 23556 w 40"/>
                    <a:gd name="T5" fmla="*/ 10446 h 37"/>
                    <a:gd name="T6" fmla="*/ 23556 w 40"/>
                    <a:gd name="T7" fmla="*/ 17233 h 37"/>
                    <a:gd name="T8" fmla="*/ 23556 w 40"/>
                    <a:gd name="T9" fmla="*/ 17233 h 37"/>
                    <a:gd name="T10" fmla="*/ 18001 w 40"/>
                    <a:gd name="T11" fmla="*/ 26434 h 37"/>
                    <a:gd name="T12" fmla="*/ 23556 w 40"/>
                    <a:gd name="T13" fmla="*/ 17233 h 37"/>
                    <a:gd name="T14" fmla="*/ 15260 w 40"/>
                    <a:gd name="T15" fmla="*/ 34703 h 37"/>
                    <a:gd name="T16" fmla="*/ 18001 w 40"/>
                    <a:gd name="T17" fmla="*/ 26434 h 37"/>
                    <a:gd name="T18" fmla="*/ 15260 w 40"/>
                    <a:gd name="T19" fmla="*/ 34703 h 37"/>
                    <a:gd name="T20" fmla="*/ 2610 w 40"/>
                    <a:gd name="T21" fmla="*/ 94331 h 37"/>
                    <a:gd name="T22" fmla="*/ 15260 w 40"/>
                    <a:gd name="T23" fmla="*/ 34703 h 37"/>
                    <a:gd name="T24" fmla="*/ 2610 w 40"/>
                    <a:gd name="T25" fmla="*/ 94331 h 37"/>
                    <a:gd name="T26" fmla="*/ 2610 w 40"/>
                    <a:gd name="T27" fmla="*/ 94331 h 37"/>
                    <a:gd name="T28" fmla="*/ 6610 w 40"/>
                    <a:gd name="T29" fmla="*/ 94331 h 37"/>
                    <a:gd name="T30" fmla="*/ 2610 w 40"/>
                    <a:gd name="T31" fmla="*/ 94331 h 37"/>
                    <a:gd name="T32" fmla="*/ 6610 w 40"/>
                    <a:gd name="T33" fmla="*/ 94331 h 37"/>
                    <a:gd name="T34" fmla="*/ 2610 w 40"/>
                    <a:gd name="T35" fmla="*/ 145438 h 37"/>
                    <a:gd name="T36" fmla="*/ 6610 w 40"/>
                    <a:gd name="T37" fmla="*/ 94331 h 37"/>
                    <a:gd name="T38" fmla="*/ 10911 w 40"/>
                    <a:gd name="T39" fmla="*/ 195343 h 37"/>
                    <a:gd name="T40" fmla="*/ 2610 w 40"/>
                    <a:gd name="T41" fmla="*/ 145438 h 37"/>
                    <a:gd name="T42" fmla="*/ 9252 w 40"/>
                    <a:gd name="T43" fmla="*/ 209913 h 37"/>
                    <a:gd name="T44" fmla="*/ 10911 w 40"/>
                    <a:gd name="T45" fmla="*/ 202671 h 37"/>
                    <a:gd name="T46" fmla="*/ 10911 w 40"/>
                    <a:gd name="T47" fmla="*/ 195343 h 37"/>
                    <a:gd name="T48" fmla="*/ 28015 w 40"/>
                    <a:gd name="T49" fmla="*/ 221777 h 37"/>
                    <a:gd name="T50" fmla="*/ 10911 w 40"/>
                    <a:gd name="T51" fmla="*/ 195343 h 37"/>
                    <a:gd name="T52" fmla="*/ 41548 w 40"/>
                    <a:gd name="T53" fmla="*/ 190347 h 37"/>
                    <a:gd name="T54" fmla="*/ 28015 w 40"/>
                    <a:gd name="T55" fmla="*/ 221777 h 37"/>
                    <a:gd name="T56" fmla="*/ 45558 w 40"/>
                    <a:gd name="T57" fmla="*/ 190347 h 37"/>
                    <a:gd name="T58" fmla="*/ 43392 w 40"/>
                    <a:gd name="T59" fmla="*/ 190347 h 37"/>
                    <a:gd name="T60" fmla="*/ 41548 w 40"/>
                    <a:gd name="T61" fmla="*/ 190347 h 37"/>
                    <a:gd name="T62" fmla="*/ 45558 w 40"/>
                    <a:gd name="T63" fmla="*/ 190347 h 37"/>
                    <a:gd name="T64" fmla="*/ 41548 w 40"/>
                    <a:gd name="T65" fmla="*/ 190347 h 37"/>
                    <a:gd name="T66" fmla="*/ 45558 w 40"/>
                    <a:gd name="T67" fmla="*/ 190347 h 37"/>
                    <a:gd name="T68" fmla="*/ 45558 w 40"/>
                    <a:gd name="T69" fmla="*/ 190347 h 37"/>
                    <a:gd name="T70" fmla="*/ 45558 w 40"/>
                    <a:gd name="T71" fmla="*/ 166536 h 37"/>
                    <a:gd name="T72" fmla="*/ 45558 w 40"/>
                    <a:gd name="T73" fmla="*/ 190347 h 37"/>
                    <a:gd name="T74" fmla="*/ 45558 w 40"/>
                    <a:gd name="T75" fmla="*/ 166536 h 37"/>
                    <a:gd name="T76" fmla="*/ 53218 w 40"/>
                    <a:gd name="T77" fmla="*/ 46843 h 37"/>
                    <a:gd name="T78" fmla="*/ 45558 w 40"/>
                    <a:gd name="T79" fmla="*/ 166536 h 37"/>
                    <a:gd name="T80" fmla="*/ 52616 w 40"/>
                    <a:gd name="T81" fmla="*/ 54927 h 37"/>
                    <a:gd name="T82" fmla="*/ 52616 w 40"/>
                    <a:gd name="T83" fmla="*/ 54927 h 37"/>
                    <a:gd name="T84" fmla="*/ 50583 w 40"/>
                    <a:gd name="T85" fmla="*/ 46843 h 37"/>
                    <a:gd name="T86" fmla="*/ 53218 w 40"/>
                    <a:gd name="T87" fmla="*/ 54927 h 37"/>
                    <a:gd name="T88" fmla="*/ 50583 w 40"/>
                    <a:gd name="T89" fmla="*/ 46843 h 37"/>
                    <a:gd name="T90" fmla="*/ 41548 w 40"/>
                    <a:gd name="T91" fmla="*/ 10446 h 37"/>
                    <a:gd name="T92" fmla="*/ 50583 w 40"/>
                    <a:gd name="T93" fmla="*/ 46843 h 37"/>
                    <a:gd name="T94" fmla="*/ 27608 w 40"/>
                    <a:gd name="T95" fmla="*/ 10446 h 37"/>
                    <a:gd name="T96" fmla="*/ 41548 w 40"/>
                    <a:gd name="T97" fmla="*/ 10446 h 37"/>
                    <a:gd name="T98" fmla="*/ 27608 w 40"/>
                    <a:gd name="T99" fmla="*/ 10446 h 37"/>
                    <a:gd name="T100" fmla="*/ 23556 w 40"/>
                    <a:gd name="T101" fmla="*/ 10446 h 37"/>
                    <a:gd name="T102" fmla="*/ 27608 w 40"/>
                    <a:gd name="T103" fmla="*/ 10446 h 37"/>
                    <a:gd name="T104" fmla="*/ 23556 w 40"/>
                    <a:gd name="T105" fmla="*/ 17233 h 37"/>
                    <a:gd name="T106" fmla="*/ 23556 w 40"/>
                    <a:gd name="T107" fmla="*/ 10446 h 37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</a:gdLst>
                  <a:ahLst/>
                  <a:cxnLst>
                    <a:cxn ang="T108">
                      <a:pos x="T0" y="T1"/>
                    </a:cxn>
                    <a:cxn ang="T109">
                      <a:pos x="T2" y="T3"/>
                    </a:cxn>
                    <a:cxn ang="T110">
                      <a:pos x="T4" y="T5"/>
                    </a:cxn>
                    <a:cxn ang="T111">
                      <a:pos x="T6" y="T7"/>
                    </a:cxn>
                    <a:cxn ang="T112">
                      <a:pos x="T8" y="T9"/>
                    </a:cxn>
                    <a:cxn ang="T113">
                      <a:pos x="T10" y="T11"/>
                    </a:cxn>
                    <a:cxn ang="T114">
                      <a:pos x="T12" y="T13"/>
                    </a:cxn>
                    <a:cxn ang="T115">
                      <a:pos x="T14" y="T15"/>
                    </a:cxn>
                    <a:cxn ang="T116">
                      <a:pos x="T16" y="T17"/>
                    </a:cxn>
                    <a:cxn ang="T117">
                      <a:pos x="T18" y="T19"/>
                    </a:cxn>
                    <a:cxn ang="T118">
                      <a:pos x="T20" y="T21"/>
                    </a:cxn>
                    <a:cxn ang="T119">
                      <a:pos x="T22" y="T23"/>
                    </a:cxn>
                    <a:cxn ang="T120">
                      <a:pos x="T24" y="T25"/>
                    </a:cxn>
                    <a:cxn ang="T121">
                      <a:pos x="T26" y="T27"/>
                    </a:cxn>
                    <a:cxn ang="T122">
                      <a:pos x="T28" y="T29"/>
                    </a:cxn>
                    <a:cxn ang="T123">
                      <a:pos x="T30" y="T31"/>
                    </a:cxn>
                    <a:cxn ang="T124">
                      <a:pos x="T32" y="T33"/>
                    </a:cxn>
                    <a:cxn ang="T125">
                      <a:pos x="T34" y="T35"/>
                    </a:cxn>
                    <a:cxn ang="T126">
                      <a:pos x="T36" y="T37"/>
                    </a:cxn>
                    <a:cxn ang="T127">
                      <a:pos x="T38" y="T39"/>
                    </a:cxn>
                    <a:cxn ang="T128">
                      <a:pos x="T40" y="T41"/>
                    </a:cxn>
                    <a:cxn ang="T129">
                      <a:pos x="T42" y="T43"/>
                    </a:cxn>
                    <a:cxn ang="T130">
                      <a:pos x="T44" y="T45"/>
                    </a:cxn>
                    <a:cxn ang="T131">
                      <a:pos x="T46" y="T47"/>
                    </a:cxn>
                    <a:cxn ang="T132">
                      <a:pos x="T48" y="T49"/>
                    </a:cxn>
                    <a:cxn ang="T133">
                      <a:pos x="T50" y="T51"/>
                    </a:cxn>
                    <a:cxn ang="T134">
                      <a:pos x="T52" y="T53"/>
                    </a:cxn>
                    <a:cxn ang="T135">
                      <a:pos x="T54" y="T55"/>
                    </a:cxn>
                    <a:cxn ang="T136">
                      <a:pos x="T56" y="T57"/>
                    </a:cxn>
                    <a:cxn ang="T137">
                      <a:pos x="T58" y="T59"/>
                    </a:cxn>
                    <a:cxn ang="T138">
                      <a:pos x="T60" y="T61"/>
                    </a:cxn>
                    <a:cxn ang="T139">
                      <a:pos x="T62" y="T63"/>
                    </a:cxn>
                    <a:cxn ang="T140">
                      <a:pos x="T64" y="T65"/>
                    </a:cxn>
                    <a:cxn ang="T141">
                      <a:pos x="T66" y="T67"/>
                    </a:cxn>
                    <a:cxn ang="T142">
                      <a:pos x="T68" y="T69"/>
                    </a:cxn>
                    <a:cxn ang="T143">
                      <a:pos x="T70" y="T71"/>
                    </a:cxn>
                    <a:cxn ang="T144">
                      <a:pos x="T72" y="T73"/>
                    </a:cxn>
                    <a:cxn ang="T145">
                      <a:pos x="T74" y="T75"/>
                    </a:cxn>
                    <a:cxn ang="T146">
                      <a:pos x="T76" y="T77"/>
                    </a:cxn>
                    <a:cxn ang="T147">
                      <a:pos x="T78" y="T79"/>
                    </a:cxn>
                    <a:cxn ang="T148">
                      <a:pos x="T80" y="T81"/>
                    </a:cxn>
                    <a:cxn ang="T149">
                      <a:pos x="T82" y="T83"/>
                    </a:cxn>
                    <a:cxn ang="T150">
                      <a:pos x="T84" y="T85"/>
                    </a:cxn>
                    <a:cxn ang="T151">
                      <a:pos x="T86" y="T87"/>
                    </a:cxn>
                    <a:cxn ang="T152">
                      <a:pos x="T88" y="T89"/>
                    </a:cxn>
                    <a:cxn ang="T153">
                      <a:pos x="T90" y="T91"/>
                    </a:cxn>
                    <a:cxn ang="T154">
                      <a:pos x="T92" y="T93"/>
                    </a:cxn>
                    <a:cxn ang="T155">
                      <a:pos x="T94" y="T95"/>
                    </a:cxn>
                    <a:cxn ang="T156">
                      <a:pos x="T96" y="T97"/>
                    </a:cxn>
                    <a:cxn ang="T157">
                      <a:pos x="T98" y="T99"/>
                    </a:cxn>
                    <a:cxn ang="T158">
                      <a:pos x="T100" y="T101"/>
                    </a:cxn>
                    <a:cxn ang="T159">
                      <a:pos x="T102" y="T103"/>
                    </a:cxn>
                    <a:cxn ang="T160">
                      <a:pos x="T104" y="T105"/>
                    </a:cxn>
                    <a:cxn ang="T161">
                      <a:pos x="T106" y="T107"/>
                    </a:cxn>
                  </a:cxnLst>
                  <a:rect l="0" t="0" r="r" b="b"/>
                  <a:pathLst>
                    <a:path w="40" h="37">
                      <a:moveTo>
                        <a:pt x="16" y="3"/>
                      </a:moveTo>
                      <a:lnTo>
                        <a:pt x="16" y="3"/>
                      </a:lnTo>
                      <a:lnTo>
                        <a:pt x="16" y="2"/>
                      </a:lnTo>
                      <a:lnTo>
                        <a:pt x="16" y="3"/>
                      </a:lnTo>
                      <a:close/>
                      <a:moveTo>
                        <a:pt x="16" y="2"/>
                      </a:moveTo>
                      <a:lnTo>
                        <a:pt x="16" y="2"/>
                      </a:lnTo>
                      <a:lnTo>
                        <a:pt x="16" y="3"/>
                      </a:lnTo>
                      <a:lnTo>
                        <a:pt x="16" y="2"/>
                      </a:lnTo>
                      <a:close/>
                      <a:moveTo>
                        <a:pt x="16" y="3"/>
                      </a:moveTo>
                      <a:cubicBezTo>
                        <a:pt x="15" y="4"/>
                        <a:pt x="14" y="4"/>
                        <a:pt x="13" y="5"/>
                      </a:cubicBezTo>
                      <a:lnTo>
                        <a:pt x="12" y="4"/>
                      </a:lnTo>
                      <a:cubicBezTo>
                        <a:pt x="13" y="3"/>
                        <a:pt x="14" y="2"/>
                        <a:pt x="16" y="2"/>
                      </a:cubicBezTo>
                      <a:lnTo>
                        <a:pt x="16" y="3"/>
                      </a:lnTo>
                      <a:close/>
                      <a:moveTo>
                        <a:pt x="13" y="5"/>
                      </a:moveTo>
                      <a:cubicBezTo>
                        <a:pt x="12" y="5"/>
                        <a:pt x="11" y="6"/>
                        <a:pt x="10" y="6"/>
                      </a:cubicBezTo>
                      <a:lnTo>
                        <a:pt x="9" y="5"/>
                      </a:lnTo>
                      <a:cubicBezTo>
                        <a:pt x="10" y="5"/>
                        <a:pt x="11" y="4"/>
                        <a:pt x="12" y="4"/>
                      </a:cubicBezTo>
                      <a:lnTo>
                        <a:pt x="13" y="5"/>
                      </a:lnTo>
                      <a:close/>
                      <a:moveTo>
                        <a:pt x="10" y="6"/>
                      </a:moveTo>
                      <a:cubicBezTo>
                        <a:pt x="6" y="9"/>
                        <a:pt x="3" y="13"/>
                        <a:pt x="4" y="16"/>
                      </a:cubicBezTo>
                      <a:lnTo>
                        <a:pt x="2" y="16"/>
                      </a:lnTo>
                      <a:cubicBezTo>
                        <a:pt x="2" y="13"/>
                        <a:pt x="4" y="9"/>
                        <a:pt x="9" y="5"/>
                      </a:cubicBezTo>
                      <a:lnTo>
                        <a:pt x="10" y="6"/>
                      </a:lnTo>
                      <a:close/>
                      <a:moveTo>
                        <a:pt x="2" y="16"/>
                      </a:moveTo>
                      <a:lnTo>
                        <a:pt x="2" y="16"/>
                      </a:lnTo>
                      <a:lnTo>
                        <a:pt x="3" y="16"/>
                      </a:lnTo>
                      <a:lnTo>
                        <a:pt x="2" y="16"/>
                      </a:lnTo>
                      <a:close/>
                      <a:moveTo>
                        <a:pt x="4" y="16"/>
                      </a:moveTo>
                      <a:lnTo>
                        <a:pt x="4" y="16"/>
                      </a:lnTo>
                      <a:lnTo>
                        <a:pt x="2" y="16"/>
                      </a:lnTo>
                      <a:lnTo>
                        <a:pt x="4" y="16"/>
                      </a:lnTo>
                      <a:close/>
                      <a:moveTo>
                        <a:pt x="4" y="16"/>
                      </a:moveTo>
                      <a:cubicBezTo>
                        <a:pt x="4" y="19"/>
                        <a:pt x="4" y="21"/>
                        <a:pt x="3" y="24"/>
                      </a:cubicBezTo>
                      <a:lnTo>
                        <a:pt x="2" y="24"/>
                      </a:lnTo>
                      <a:cubicBezTo>
                        <a:pt x="2" y="21"/>
                        <a:pt x="3" y="19"/>
                        <a:pt x="2" y="16"/>
                      </a:cubicBezTo>
                      <a:lnTo>
                        <a:pt x="4" y="16"/>
                      </a:lnTo>
                      <a:close/>
                      <a:moveTo>
                        <a:pt x="3" y="24"/>
                      </a:moveTo>
                      <a:cubicBezTo>
                        <a:pt x="3" y="28"/>
                        <a:pt x="2" y="32"/>
                        <a:pt x="7" y="33"/>
                      </a:cubicBezTo>
                      <a:lnTo>
                        <a:pt x="6" y="35"/>
                      </a:lnTo>
                      <a:cubicBezTo>
                        <a:pt x="0" y="33"/>
                        <a:pt x="1" y="29"/>
                        <a:pt x="2" y="24"/>
                      </a:cubicBezTo>
                      <a:lnTo>
                        <a:pt x="3" y="24"/>
                      </a:lnTo>
                      <a:close/>
                      <a:moveTo>
                        <a:pt x="6" y="35"/>
                      </a:moveTo>
                      <a:lnTo>
                        <a:pt x="6" y="35"/>
                      </a:lnTo>
                      <a:lnTo>
                        <a:pt x="7" y="34"/>
                      </a:lnTo>
                      <a:lnTo>
                        <a:pt x="6" y="35"/>
                      </a:lnTo>
                      <a:close/>
                      <a:moveTo>
                        <a:pt x="7" y="33"/>
                      </a:moveTo>
                      <a:cubicBezTo>
                        <a:pt x="10" y="34"/>
                        <a:pt x="15" y="35"/>
                        <a:pt x="19" y="35"/>
                      </a:cubicBezTo>
                      <a:lnTo>
                        <a:pt x="19" y="37"/>
                      </a:lnTo>
                      <a:cubicBezTo>
                        <a:pt x="15" y="37"/>
                        <a:pt x="10" y="35"/>
                        <a:pt x="6" y="35"/>
                      </a:cubicBezTo>
                      <a:lnTo>
                        <a:pt x="7" y="33"/>
                      </a:lnTo>
                      <a:close/>
                      <a:moveTo>
                        <a:pt x="19" y="35"/>
                      </a:moveTo>
                      <a:cubicBezTo>
                        <a:pt x="23" y="35"/>
                        <a:pt x="27" y="35"/>
                        <a:pt x="28" y="32"/>
                      </a:cubicBezTo>
                      <a:lnTo>
                        <a:pt x="30" y="32"/>
                      </a:lnTo>
                      <a:cubicBezTo>
                        <a:pt x="28" y="36"/>
                        <a:pt x="24" y="37"/>
                        <a:pt x="19" y="37"/>
                      </a:cubicBezTo>
                      <a:lnTo>
                        <a:pt x="19" y="35"/>
                      </a:lnTo>
                      <a:close/>
                      <a:moveTo>
                        <a:pt x="30" y="32"/>
                      </a:moveTo>
                      <a:lnTo>
                        <a:pt x="30" y="32"/>
                      </a:lnTo>
                      <a:lnTo>
                        <a:pt x="29" y="32"/>
                      </a:lnTo>
                      <a:lnTo>
                        <a:pt x="30" y="32"/>
                      </a:lnTo>
                      <a:close/>
                      <a:moveTo>
                        <a:pt x="28" y="32"/>
                      </a:moveTo>
                      <a:lnTo>
                        <a:pt x="28" y="32"/>
                      </a:lnTo>
                      <a:lnTo>
                        <a:pt x="30" y="32"/>
                      </a:lnTo>
                      <a:lnTo>
                        <a:pt x="28" y="32"/>
                      </a:lnTo>
                      <a:close/>
                      <a:moveTo>
                        <a:pt x="30" y="32"/>
                      </a:moveTo>
                      <a:lnTo>
                        <a:pt x="30" y="32"/>
                      </a:lnTo>
                      <a:lnTo>
                        <a:pt x="29" y="32"/>
                      </a:lnTo>
                      <a:lnTo>
                        <a:pt x="30" y="32"/>
                      </a:lnTo>
                      <a:close/>
                      <a:moveTo>
                        <a:pt x="28" y="32"/>
                      </a:moveTo>
                      <a:cubicBezTo>
                        <a:pt x="29" y="31"/>
                        <a:pt x="30" y="29"/>
                        <a:pt x="30" y="28"/>
                      </a:cubicBezTo>
                      <a:lnTo>
                        <a:pt x="32" y="29"/>
                      </a:lnTo>
                      <a:cubicBezTo>
                        <a:pt x="31" y="30"/>
                        <a:pt x="30" y="31"/>
                        <a:pt x="30" y="32"/>
                      </a:cubicBezTo>
                      <a:lnTo>
                        <a:pt x="28" y="32"/>
                      </a:lnTo>
                      <a:close/>
                      <a:moveTo>
                        <a:pt x="30" y="28"/>
                      </a:moveTo>
                      <a:cubicBezTo>
                        <a:pt x="34" y="22"/>
                        <a:pt x="38" y="15"/>
                        <a:pt x="35" y="9"/>
                      </a:cubicBezTo>
                      <a:lnTo>
                        <a:pt x="36" y="8"/>
                      </a:lnTo>
                      <a:cubicBezTo>
                        <a:pt x="40" y="15"/>
                        <a:pt x="36" y="22"/>
                        <a:pt x="32" y="29"/>
                      </a:cubicBezTo>
                      <a:lnTo>
                        <a:pt x="30" y="28"/>
                      </a:lnTo>
                      <a:close/>
                      <a:moveTo>
                        <a:pt x="35" y="9"/>
                      </a:moveTo>
                      <a:lnTo>
                        <a:pt x="35" y="9"/>
                      </a:lnTo>
                      <a:lnTo>
                        <a:pt x="36" y="9"/>
                      </a:lnTo>
                      <a:lnTo>
                        <a:pt x="35" y="9"/>
                      </a:lnTo>
                      <a:close/>
                      <a:moveTo>
                        <a:pt x="35" y="9"/>
                      </a:moveTo>
                      <a:cubicBezTo>
                        <a:pt x="35" y="9"/>
                        <a:pt x="35" y="8"/>
                        <a:pt x="34" y="8"/>
                      </a:cubicBezTo>
                      <a:lnTo>
                        <a:pt x="36" y="7"/>
                      </a:lnTo>
                      <a:cubicBezTo>
                        <a:pt x="36" y="8"/>
                        <a:pt x="36" y="8"/>
                        <a:pt x="36" y="9"/>
                      </a:cubicBezTo>
                      <a:lnTo>
                        <a:pt x="35" y="9"/>
                      </a:lnTo>
                      <a:close/>
                      <a:moveTo>
                        <a:pt x="34" y="8"/>
                      </a:moveTo>
                      <a:cubicBezTo>
                        <a:pt x="33" y="6"/>
                        <a:pt x="30" y="4"/>
                        <a:pt x="27" y="3"/>
                      </a:cubicBezTo>
                      <a:lnTo>
                        <a:pt x="28" y="2"/>
                      </a:lnTo>
                      <a:cubicBezTo>
                        <a:pt x="31" y="3"/>
                        <a:pt x="34" y="5"/>
                        <a:pt x="36" y="7"/>
                      </a:cubicBezTo>
                      <a:lnTo>
                        <a:pt x="34" y="8"/>
                      </a:lnTo>
                      <a:close/>
                      <a:moveTo>
                        <a:pt x="27" y="3"/>
                      </a:moveTo>
                      <a:cubicBezTo>
                        <a:pt x="24" y="2"/>
                        <a:pt x="21" y="1"/>
                        <a:pt x="18" y="2"/>
                      </a:cubicBezTo>
                      <a:lnTo>
                        <a:pt x="17" y="1"/>
                      </a:lnTo>
                      <a:cubicBezTo>
                        <a:pt x="21" y="0"/>
                        <a:pt x="25" y="0"/>
                        <a:pt x="28" y="2"/>
                      </a:cubicBezTo>
                      <a:lnTo>
                        <a:pt x="27" y="3"/>
                      </a:lnTo>
                      <a:close/>
                      <a:moveTo>
                        <a:pt x="18" y="2"/>
                      </a:moveTo>
                      <a:cubicBezTo>
                        <a:pt x="17" y="3"/>
                        <a:pt x="17" y="3"/>
                        <a:pt x="16" y="3"/>
                      </a:cubicBezTo>
                      <a:lnTo>
                        <a:pt x="16" y="2"/>
                      </a:lnTo>
                      <a:cubicBezTo>
                        <a:pt x="16" y="2"/>
                        <a:pt x="17" y="1"/>
                        <a:pt x="17" y="1"/>
                      </a:cubicBezTo>
                      <a:lnTo>
                        <a:pt x="18" y="2"/>
                      </a:lnTo>
                      <a:close/>
                      <a:moveTo>
                        <a:pt x="16" y="3"/>
                      </a:moveTo>
                      <a:lnTo>
                        <a:pt x="16" y="3"/>
                      </a:lnTo>
                      <a:lnTo>
                        <a:pt x="16" y="2"/>
                      </a:lnTo>
                      <a:lnTo>
                        <a:pt x="16" y="3"/>
                      </a:lnTo>
                      <a:close/>
                    </a:path>
                  </a:pathLst>
                </a:custGeom>
                <a:solidFill>
                  <a:srgbClr val="94939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532" name="Freeform 45"/>
                <p:cNvSpPr>
                  <a:spLocks noChangeArrowheads="1"/>
                </p:cNvSpPr>
                <p:nvPr/>
              </p:nvSpPr>
              <p:spPr bwMode="auto">
                <a:xfrm>
                  <a:off x="1893" y="3943"/>
                  <a:ext cx="69" cy="77"/>
                </a:xfrm>
                <a:custGeom>
                  <a:avLst/>
                  <a:gdLst>
                    <a:gd name="T0" fmla="*/ 43950 w 50"/>
                    <a:gd name="T1" fmla="*/ 10623 h 45"/>
                    <a:gd name="T2" fmla="*/ 3197 w 50"/>
                    <a:gd name="T3" fmla="*/ 147886 h 45"/>
                    <a:gd name="T4" fmla="*/ 13172 w 50"/>
                    <a:gd name="T5" fmla="*/ 231857 h 45"/>
                    <a:gd name="T6" fmla="*/ 88614 w 50"/>
                    <a:gd name="T7" fmla="*/ 191692 h 45"/>
                    <a:gd name="T8" fmla="*/ 43950 w 50"/>
                    <a:gd name="T9" fmla="*/ 10623 h 45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50" h="45">
                      <a:moveTo>
                        <a:pt x="24" y="2"/>
                      </a:moveTo>
                      <a:cubicBezTo>
                        <a:pt x="9" y="0"/>
                        <a:pt x="0" y="14"/>
                        <a:pt x="2" y="25"/>
                      </a:cubicBezTo>
                      <a:cubicBezTo>
                        <a:pt x="2" y="30"/>
                        <a:pt x="1" y="37"/>
                        <a:pt x="7" y="39"/>
                      </a:cubicBezTo>
                      <a:cubicBezTo>
                        <a:pt x="19" y="43"/>
                        <a:pt x="47" y="45"/>
                        <a:pt x="49" y="32"/>
                      </a:cubicBezTo>
                      <a:cubicBezTo>
                        <a:pt x="50" y="22"/>
                        <a:pt x="40" y="1"/>
                        <a:pt x="24" y="2"/>
                      </a:cubicBezTo>
                      <a:close/>
                    </a:path>
                  </a:pathLst>
                </a:custGeom>
                <a:solidFill>
                  <a:srgbClr val="F4F6BA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533" name="Freeform 46"/>
                <p:cNvSpPr>
                  <a:spLocks noChangeArrowheads="1"/>
                </p:cNvSpPr>
                <p:nvPr/>
              </p:nvSpPr>
              <p:spPr bwMode="auto">
                <a:xfrm>
                  <a:off x="1895" y="3946"/>
                  <a:ext cx="67" cy="71"/>
                </a:xfrm>
                <a:custGeom>
                  <a:avLst/>
                  <a:gdLst>
                    <a:gd name="T0" fmla="*/ 30650 w 49"/>
                    <a:gd name="T1" fmla="*/ 9830 h 42"/>
                    <a:gd name="T2" fmla="*/ 37822 w 49"/>
                    <a:gd name="T3" fmla="*/ 0 h 42"/>
                    <a:gd name="T4" fmla="*/ 30650 w 49"/>
                    <a:gd name="T5" fmla="*/ 9830 h 42"/>
                    <a:gd name="T6" fmla="*/ 10173 w 49"/>
                    <a:gd name="T7" fmla="*/ 40749 h 42"/>
                    <a:gd name="T8" fmla="*/ 30650 w 49"/>
                    <a:gd name="T9" fmla="*/ 9830 h 42"/>
                    <a:gd name="T10" fmla="*/ 1720 w 49"/>
                    <a:gd name="T11" fmla="*/ 104172 h 42"/>
                    <a:gd name="T12" fmla="*/ 10173 w 49"/>
                    <a:gd name="T13" fmla="*/ 40749 h 42"/>
                    <a:gd name="T14" fmla="*/ 1720 w 49"/>
                    <a:gd name="T15" fmla="*/ 104172 h 42"/>
                    <a:gd name="T16" fmla="*/ 0 w 49"/>
                    <a:gd name="T17" fmla="*/ 130395 h 42"/>
                    <a:gd name="T18" fmla="*/ 1720 w 49"/>
                    <a:gd name="T19" fmla="*/ 104172 h 42"/>
                    <a:gd name="T20" fmla="*/ 1720 w 49"/>
                    <a:gd name="T21" fmla="*/ 130395 h 42"/>
                    <a:gd name="T22" fmla="*/ 1720 w 49"/>
                    <a:gd name="T23" fmla="*/ 130395 h 42"/>
                    <a:gd name="T24" fmla="*/ 0 w 49"/>
                    <a:gd name="T25" fmla="*/ 130395 h 42"/>
                    <a:gd name="T26" fmla="*/ 1720 w 49"/>
                    <a:gd name="T27" fmla="*/ 130395 h 42"/>
                    <a:gd name="T28" fmla="*/ 1720 w 49"/>
                    <a:gd name="T29" fmla="*/ 130395 h 42"/>
                    <a:gd name="T30" fmla="*/ 1720 w 49"/>
                    <a:gd name="T31" fmla="*/ 130395 h 42"/>
                    <a:gd name="T32" fmla="*/ 0 w 49"/>
                    <a:gd name="T33" fmla="*/ 146458 h 42"/>
                    <a:gd name="T34" fmla="*/ 1720 w 49"/>
                    <a:gd name="T35" fmla="*/ 130395 h 42"/>
                    <a:gd name="T36" fmla="*/ 10173 w 49"/>
                    <a:gd name="T37" fmla="*/ 202827 h 42"/>
                    <a:gd name="T38" fmla="*/ 0 w 49"/>
                    <a:gd name="T39" fmla="*/ 146458 h 42"/>
                    <a:gd name="T40" fmla="*/ 10173 w 49"/>
                    <a:gd name="T41" fmla="*/ 202827 h 42"/>
                    <a:gd name="T42" fmla="*/ 10173 w 49"/>
                    <a:gd name="T43" fmla="*/ 207795 h 42"/>
                    <a:gd name="T44" fmla="*/ 10173 w 49"/>
                    <a:gd name="T45" fmla="*/ 202827 h 42"/>
                    <a:gd name="T46" fmla="*/ 35087 w 49"/>
                    <a:gd name="T47" fmla="*/ 224056 h 42"/>
                    <a:gd name="T48" fmla="*/ 10173 w 49"/>
                    <a:gd name="T49" fmla="*/ 202827 h 42"/>
                    <a:gd name="T50" fmla="*/ 60811 w 49"/>
                    <a:gd name="T51" fmla="*/ 214217 h 42"/>
                    <a:gd name="T52" fmla="*/ 35087 w 49"/>
                    <a:gd name="T53" fmla="*/ 224056 h 42"/>
                    <a:gd name="T54" fmla="*/ 60811 w 49"/>
                    <a:gd name="T55" fmla="*/ 214217 h 42"/>
                    <a:gd name="T56" fmla="*/ 79057 w 49"/>
                    <a:gd name="T57" fmla="*/ 186864 h 42"/>
                    <a:gd name="T58" fmla="*/ 60811 w 49"/>
                    <a:gd name="T59" fmla="*/ 214217 h 42"/>
                    <a:gd name="T60" fmla="*/ 79057 w 49"/>
                    <a:gd name="T61" fmla="*/ 186864 h 42"/>
                    <a:gd name="T62" fmla="*/ 79057 w 49"/>
                    <a:gd name="T63" fmla="*/ 186864 h 42"/>
                    <a:gd name="T64" fmla="*/ 77582 w 49"/>
                    <a:gd name="T65" fmla="*/ 165012 h 42"/>
                    <a:gd name="T66" fmla="*/ 79057 w 49"/>
                    <a:gd name="T67" fmla="*/ 186864 h 42"/>
                    <a:gd name="T68" fmla="*/ 77582 w 49"/>
                    <a:gd name="T69" fmla="*/ 165012 h 42"/>
                    <a:gd name="T70" fmla="*/ 79057 w 49"/>
                    <a:gd name="T71" fmla="*/ 171162 h 42"/>
                    <a:gd name="T72" fmla="*/ 77582 w 49"/>
                    <a:gd name="T73" fmla="*/ 165012 h 42"/>
                    <a:gd name="T74" fmla="*/ 80914 w 49"/>
                    <a:gd name="T75" fmla="*/ 146458 h 42"/>
                    <a:gd name="T76" fmla="*/ 77582 w 49"/>
                    <a:gd name="T77" fmla="*/ 165012 h 42"/>
                    <a:gd name="T78" fmla="*/ 65737 w 49"/>
                    <a:gd name="T79" fmla="*/ 61143 h 42"/>
                    <a:gd name="T80" fmla="*/ 80914 w 49"/>
                    <a:gd name="T81" fmla="*/ 146458 h 42"/>
                    <a:gd name="T82" fmla="*/ 65737 w 49"/>
                    <a:gd name="T83" fmla="*/ 61143 h 42"/>
                    <a:gd name="T84" fmla="*/ 42499 w 49"/>
                    <a:gd name="T85" fmla="*/ 0 h 42"/>
                    <a:gd name="T86" fmla="*/ 65737 w 49"/>
                    <a:gd name="T87" fmla="*/ 61143 h 42"/>
                    <a:gd name="T88" fmla="*/ 37822 w 49"/>
                    <a:gd name="T89" fmla="*/ 9830 h 42"/>
                    <a:gd name="T90" fmla="*/ 42499 w 49"/>
                    <a:gd name="T91" fmla="*/ 0 h 42"/>
                    <a:gd name="T92" fmla="*/ 37822 w 49"/>
                    <a:gd name="T93" fmla="*/ 9830 h 42"/>
                    <a:gd name="T94" fmla="*/ 37822 w 49"/>
                    <a:gd name="T95" fmla="*/ 9830 h 42"/>
                    <a:gd name="T96" fmla="*/ 37822 w 49"/>
                    <a:gd name="T97" fmla="*/ 9830 h 42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0" t="0" r="r" b="b"/>
                  <a:pathLst>
                    <a:path w="49" h="42">
                      <a:moveTo>
                        <a:pt x="23" y="2"/>
                      </a:moveTo>
                      <a:cubicBezTo>
                        <a:pt x="22" y="1"/>
                        <a:pt x="20" y="1"/>
                        <a:pt x="19" y="2"/>
                      </a:cubicBezTo>
                      <a:lnTo>
                        <a:pt x="19" y="0"/>
                      </a:lnTo>
                      <a:cubicBezTo>
                        <a:pt x="20" y="0"/>
                        <a:pt x="22" y="0"/>
                        <a:pt x="23" y="0"/>
                      </a:cubicBezTo>
                      <a:lnTo>
                        <a:pt x="23" y="2"/>
                      </a:lnTo>
                      <a:close/>
                      <a:moveTo>
                        <a:pt x="19" y="2"/>
                      </a:moveTo>
                      <a:cubicBezTo>
                        <a:pt x="14" y="2"/>
                        <a:pt x="10" y="4"/>
                        <a:pt x="7" y="7"/>
                      </a:cubicBezTo>
                      <a:lnTo>
                        <a:pt x="6" y="7"/>
                      </a:lnTo>
                      <a:cubicBezTo>
                        <a:pt x="9" y="3"/>
                        <a:pt x="14" y="1"/>
                        <a:pt x="19" y="0"/>
                      </a:cubicBezTo>
                      <a:lnTo>
                        <a:pt x="19" y="2"/>
                      </a:lnTo>
                      <a:close/>
                      <a:moveTo>
                        <a:pt x="7" y="7"/>
                      </a:moveTo>
                      <a:cubicBezTo>
                        <a:pt x="4" y="11"/>
                        <a:pt x="2" y="15"/>
                        <a:pt x="1" y="19"/>
                      </a:cubicBezTo>
                      <a:lnTo>
                        <a:pt x="0" y="19"/>
                      </a:lnTo>
                      <a:cubicBezTo>
                        <a:pt x="1" y="14"/>
                        <a:pt x="3" y="10"/>
                        <a:pt x="6" y="7"/>
                      </a:cubicBezTo>
                      <a:lnTo>
                        <a:pt x="7" y="7"/>
                      </a:lnTo>
                      <a:close/>
                      <a:moveTo>
                        <a:pt x="1" y="19"/>
                      </a:moveTo>
                      <a:cubicBezTo>
                        <a:pt x="1" y="21"/>
                        <a:pt x="1" y="23"/>
                        <a:pt x="1" y="24"/>
                      </a:cubicBezTo>
                      <a:lnTo>
                        <a:pt x="0" y="24"/>
                      </a:lnTo>
                      <a:cubicBezTo>
                        <a:pt x="0" y="23"/>
                        <a:pt x="0" y="21"/>
                        <a:pt x="0" y="19"/>
                      </a:cubicBezTo>
                      <a:lnTo>
                        <a:pt x="1" y="19"/>
                      </a:lnTo>
                      <a:close/>
                      <a:moveTo>
                        <a:pt x="1" y="24"/>
                      </a:moveTo>
                      <a:lnTo>
                        <a:pt x="1" y="24"/>
                      </a:lnTo>
                      <a:close/>
                      <a:moveTo>
                        <a:pt x="1" y="24"/>
                      </a:moveTo>
                      <a:lnTo>
                        <a:pt x="1" y="24"/>
                      </a:lnTo>
                      <a:lnTo>
                        <a:pt x="0" y="24"/>
                      </a:lnTo>
                      <a:lnTo>
                        <a:pt x="1" y="24"/>
                      </a:lnTo>
                      <a:close/>
                      <a:moveTo>
                        <a:pt x="1" y="24"/>
                      </a:moveTo>
                      <a:lnTo>
                        <a:pt x="1" y="24"/>
                      </a:lnTo>
                      <a:close/>
                      <a:moveTo>
                        <a:pt x="1" y="24"/>
                      </a:moveTo>
                      <a:cubicBezTo>
                        <a:pt x="1" y="25"/>
                        <a:pt x="1" y="26"/>
                        <a:pt x="1" y="27"/>
                      </a:cubicBezTo>
                      <a:lnTo>
                        <a:pt x="0" y="27"/>
                      </a:lnTo>
                      <a:cubicBezTo>
                        <a:pt x="0" y="26"/>
                        <a:pt x="0" y="25"/>
                        <a:pt x="0" y="24"/>
                      </a:cubicBezTo>
                      <a:lnTo>
                        <a:pt x="1" y="24"/>
                      </a:lnTo>
                      <a:close/>
                      <a:moveTo>
                        <a:pt x="1" y="27"/>
                      </a:moveTo>
                      <a:cubicBezTo>
                        <a:pt x="2" y="31"/>
                        <a:pt x="2" y="36"/>
                        <a:pt x="6" y="37"/>
                      </a:cubicBezTo>
                      <a:lnTo>
                        <a:pt x="5" y="39"/>
                      </a:lnTo>
                      <a:cubicBezTo>
                        <a:pt x="0" y="37"/>
                        <a:pt x="0" y="32"/>
                        <a:pt x="0" y="27"/>
                      </a:cubicBezTo>
                      <a:lnTo>
                        <a:pt x="1" y="27"/>
                      </a:lnTo>
                      <a:close/>
                      <a:moveTo>
                        <a:pt x="6" y="37"/>
                      </a:moveTo>
                      <a:lnTo>
                        <a:pt x="6" y="37"/>
                      </a:lnTo>
                      <a:lnTo>
                        <a:pt x="6" y="38"/>
                      </a:lnTo>
                      <a:lnTo>
                        <a:pt x="6" y="37"/>
                      </a:lnTo>
                      <a:close/>
                      <a:moveTo>
                        <a:pt x="6" y="37"/>
                      </a:moveTo>
                      <a:cubicBezTo>
                        <a:pt x="10" y="39"/>
                        <a:pt x="15" y="40"/>
                        <a:pt x="21" y="40"/>
                      </a:cubicBezTo>
                      <a:lnTo>
                        <a:pt x="21" y="41"/>
                      </a:lnTo>
                      <a:cubicBezTo>
                        <a:pt x="15" y="41"/>
                        <a:pt x="9" y="40"/>
                        <a:pt x="5" y="39"/>
                      </a:cubicBezTo>
                      <a:lnTo>
                        <a:pt x="6" y="37"/>
                      </a:lnTo>
                      <a:close/>
                      <a:moveTo>
                        <a:pt x="21" y="40"/>
                      </a:moveTo>
                      <a:cubicBezTo>
                        <a:pt x="26" y="41"/>
                        <a:pt x="32" y="41"/>
                        <a:pt x="37" y="39"/>
                      </a:cubicBezTo>
                      <a:lnTo>
                        <a:pt x="37" y="41"/>
                      </a:lnTo>
                      <a:cubicBezTo>
                        <a:pt x="32" y="42"/>
                        <a:pt x="26" y="42"/>
                        <a:pt x="21" y="41"/>
                      </a:cubicBezTo>
                      <a:lnTo>
                        <a:pt x="21" y="40"/>
                      </a:lnTo>
                      <a:close/>
                      <a:moveTo>
                        <a:pt x="37" y="39"/>
                      </a:moveTo>
                      <a:cubicBezTo>
                        <a:pt x="41" y="38"/>
                        <a:pt x="45" y="36"/>
                        <a:pt x="46" y="33"/>
                      </a:cubicBezTo>
                      <a:lnTo>
                        <a:pt x="48" y="34"/>
                      </a:lnTo>
                      <a:cubicBezTo>
                        <a:pt x="46" y="37"/>
                        <a:pt x="42" y="40"/>
                        <a:pt x="37" y="41"/>
                      </a:cubicBezTo>
                      <a:lnTo>
                        <a:pt x="37" y="39"/>
                      </a:lnTo>
                      <a:close/>
                      <a:moveTo>
                        <a:pt x="48" y="34"/>
                      </a:moveTo>
                      <a:lnTo>
                        <a:pt x="48" y="34"/>
                      </a:lnTo>
                      <a:lnTo>
                        <a:pt x="47" y="33"/>
                      </a:lnTo>
                      <a:lnTo>
                        <a:pt x="48" y="34"/>
                      </a:lnTo>
                      <a:close/>
                      <a:moveTo>
                        <a:pt x="46" y="33"/>
                      </a:moveTo>
                      <a:cubicBezTo>
                        <a:pt x="47" y="32"/>
                        <a:pt x="47" y="31"/>
                        <a:pt x="47" y="30"/>
                      </a:cubicBezTo>
                      <a:lnTo>
                        <a:pt x="49" y="31"/>
                      </a:lnTo>
                      <a:cubicBezTo>
                        <a:pt x="48" y="32"/>
                        <a:pt x="48" y="33"/>
                        <a:pt x="48" y="34"/>
                      </a:cubicBezTo>
                      <a:lnTo>
                        <a:pt x="46" y="33"/>
                      </a:lnTo>
                      <a:close/>
                      <a:moveTo>
                        <a:pt x="47" y="30"/>
                      </a:moveTo>
                      <a:lnTo>
                        <a:pt x="47" y="30"/>
                      </a:lnTo>
                      <a:lnTo>
                        <a:pt x="48" y="31"/>
                      </a:lnTo>
                      <a:lnTo>
                        <a:pt x="47" y="30"/>
                      </a:lnTo>
                      <a:close/>
                      <a:moveTo>
                        <a:pt x="47" y="30"/>
                      </a:moveTo>
                      <a:cubicBezTo>
                        <a:pt x="47" y="29"/>
                        <a:pt x="47" y="28"/>
                        <a:pt x="47" y="27"/>
                      </a:cubicBezTo>
                      <a:lnTo>
                        <a:pt x="49" y="27"/>
                      </a:lnTo>
                      <a:cubicBezTo>
                        <a:pt x="49" y="28"/>
                        <a:pt x="49" y="29"/>
                        <a:pt x="49" y="31"/>
                      </a:cubicBezTo>
                      <a:lnTo>
                        <a:pt x="47" y="30"/>
                      </a:lnTo>
                      <a:close/>
                      <a:moveTo>
                        <a:pt x="47" y="27"/>
                      </a:moveTo>
                      <a:cubicBezTo>
                        <a:pt x="46" y="22"/>
                        <a:pt x="44" y="16"/>
                        <a:pt x="40" y="11"/>
                      </a:cubicBezTo>
                      <a:lnTo>
                        <a:pt x="42" y="10"/>
                      </a:lnTo>
                      <a:cubicBezTo>
                        <a:pt x="46" y="15"/>
                        <a:pt x="48" y="22"/>
                        <a:pt x="49" y="27"/>
                      </a:cubicBezTo>
                      <a:lnTo>
                        <a:pt x="47" y="27"/>
                      </a:lnTo>
                      <a:close/>
                      <a:moveTo>
                        <a:pt x="40" y="11"/>
                      </a:moveTo>
                      <a:cubicBezTo>
                        <a:pt x="37" y="6"/>
                        <a:pt x="32" y="2"/>
                        <a:pt x="26" y="2"/>
                      </a:cubicBezTo>
                      <a:lnTo>
                        <a:pt x="26" y="0"/>
                      </a:lnTo>
                      <a:cubicBezTo>
                        <a:pt x="32" y="1"/>
                        <a:pt x="38" y="5"/>
                        <a:pt x="42" y="10"/>
                      </a:cubicBezTo>
                      <a:lnTo>
                        <a:pt x="40" y="11"/>
                      </a:lnTo>
                      <a:close/>
                      <a:moveTo>
                        <a:pt x="26" y="2"/>
                      </a:moveTo>
                      <a:cubicBezTo>
                        <a:pt x="25" y="2"/>
                        <a:pt x="24" y="2"/>
                        <a:pt x="23" y="2"/>
                      </a:cubicBezTo>
                      <a:lnTo>
                        <a:pt x="23" y="0"/>
                      </a:lnTo>
                      <a:cubicBezTo>
                        <a:pt x="24" y="0"/>
                        <a:pt x="25" y="0"/>
                        <a:pt x="26" y="0"/>
                      </a:cubicBezTo>
                      <a:lnTo>
                        <a:pt x="26" y="2"/>
                      </a:lnTo>
                      <a:close/>
                      <a:moveTo>
                        <a:pt x="23" y="2"/>
                      </a:moveTo>
                      <a:lnTo>
                        <a:pt x="23" y="2"/>
                      </a:lnTo>
                      <a:lnTo>
                        <a:pt x="23" y="1"/>
                      </a:lnTo>
                      <a:lnTo>
                        <a:pt x="23" y="2"/>
                      </a:lnTo>
                      <a:close/>
                    </a:path>
                  </a:pathLst>
                </a:custGeom>
                <a:solidFill>
                  <a:srgbClr val="94939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534" name="Freeform 47"/>
                <p:cNvSpPr>
                  <a:spLocks noChangeArrowheads="1"/>
                </p:cNvSpPr>
                <p:nvPr/>
              </p:nvSpPr>
              <p:spPr bwMode="auto">
                <a:xfrm>
                  <a:off x="2025" y="3842"/>
                  <a:ext cx="48" cy="58"/>
                </a:xfrm>
                <a:custGeom>
                  <a:avLst/>
                  <a:gdLst>
                    <a:gd name="T0" fmla="*/ 0 w 35"/>
                    <a:gd name="T1" fmla="*/ 43918 h 34"/>
                    <a:gd name="T2" fmla="*/ 8238 w 35"/>
                    <a:gd name="T3" fmla="*/ 173234 h 34"/>
                    <a:gd name="T4" fmla="*/ 42753 w 35"/>
                    <a:gd name="T5" fmla="*/ 158908 h 34"/>
                    <a:gd name="T6" fmla="*/ 60085 w 35"/>
                    <a:gd name="T7" fmla="*/ 47125 h 34"/>
                    <a:gd name="T8" fmla="*/ 42753 w 35"/>
                    <a:gd name="T9" fmla="*/ 10542 h 34"/>
                    <a:gd name="T10" fmla="*/ 8238 w 35"/>
                    <a:gd name="T11" fmla="*/ 17376 h 34"/>
                    <a:gd name="T12" fmla="*/ 0 w 35"/>
                    <a:gd name="T13" fmla="*/ 43918 h 34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35" h="34">
                      <a:moveTo>
                        <a:pt x="0" y="7"/>
                      </a:moveTo>
                      <a:cubicBezTo>
                        <a:pt x="0" y="13"/>
                        <a:pt x="0" y="23"/>
                        <a:pt x="5" y="29"/>
                      </a:cubicBezTo>
                      <a:cubicBezTo>
                        <a:pt x="9" y="34"/>
                        <a:pt x="22" y="32"/>
                        <a:pt x="25" y="27"/>
                      </a:cubicBezTo>
                      <a:cubicBezTo>
                        <a:pt x="29" y="21"/>
                        <a:pt x="35" y="15"/>
                        <a:pt x="35" y="8"/>
                      </a:cubicBezTo>
                      <a:cubicBezTo>
                        <a:pt x="35" y="4"/>
                        <a:pt x="30" y="0"/>
                        <a:pt x="25" y="2"/>
                      </a:cubicBezTo>
                      <a:cubicBezTo>
                        <a:pt x="18" y="5"/>
                        <a:pt x="12" y="3"/>
                        <a:pt x="5" y="3"/>
                      </a:cubicBezTo>
                      <a:cubicBezTo>
                        <a:pt x="3" y="4"/>
                        <a:pt x="1" y="5"/>
                        <a:pt x="0" y="7"/>
                      </a:cubicBezTo>
                      <a:close/>
                    </a:path>
                  </a:pathLst>
                </a:custGeom>
                <a:solidFill>
                  <a:srgbClr val="F4F6BA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535" name="Freeform 49"/>
                <p:cNvSpPr>
                  <a:spLocks noChangeArrowheads="1"/>
                </p:cNvSpPr>
                <p:nvPr/>
              </p:nvSpPr>
              <p:spPr bwMode="auto">
                <a:xfrm>
                  <a:off x="725" y="3744"/>
                  <a:ext cx="102" cy="115"/>
                </a:xfrm>
                <a:custGeom>
                  <a:avLst/>
                  <a:gdLst>
                    <a:gd name="T0" fmla="*/ 78335 w 74"/>
                    <a:gd name="T1" fmla="*/ 52443 h 67"/>
                    <a:gd name="T2" fmla="*/ 36329 w 74"/>
                    <a:gd name="T3" fmla="*/ 40197 h 67"/>
                    <a:gd name="T4" fmla="*/ 4852 w 74"/>
                    <a:gd name="T5" fmla="*/ 230335 h 67"/>
                    <a:gd name="T6" fmla="*/ 23585 w 74"/>
                    <a:gd name="T7" fmla="*/ 289815 h 67"/>
                    <a:gd name="T8" fmla="*/ 75203 w 74"/>
                    <a:gd name="T9" fmla="*/ 430910 h 67"/>
                    <a:gd name="T10" fmla="*/ 118969 w 74"/>
                    <a:gd name="T11" fmla="*/ 170679 h 67"/>
                    <a:gd name="T12" fmla="*/ 92347 w 74"/>
                    <a:gd name="T13" fmla="*/ 86880 h 67"/>
                    <a:gd name="T14" fmla="*/ 78335 w 74"/>
                    <a:gd name="T15" fmla="*/ 52443 h 67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74" h="67">
                      <a:moveTo>
                        <a:pt x="47" y="8"/>
                      </a:moveTo>
                      <a:cubicBezTo>
                        <a:pt x="38" y="7"/>
                        <a:pt x="29" y="0"/>
                        <a:pt x="22" y="6"/>
                      </a:cubicBezTo>
                      <a:cubicBezTo>
                        <a:pt x="13" y="14"/>
                        <a:pt x="0" y="23"/>
                        <a:pt x="3" y="35"/>
                      </a:cubicBezTo>
                      <a:cubicBezTo>
                        <a:pt x="4" y="40"/>
                        <a:pt x="9" y="42"/>
                        <a:pt x="14" y="44"/>
                      </a:cubicBezTo>
                      <a:cubicBezTo>
                        <a:pt x="25" y="49"/>
                        <a:pt x="33" y="67"/>
                        <a:pt x="45" y="65"/>
                      </a:cubicBezTo>
                      <a:cubicBezTo>
                        <a:pt x="60" y="62"/>
                        <a:pt x="74" y="38"/>
                        <a:pt x="71" y="26"/>
                      </a:cubicBezTo>
                      <a:cubicBezTo>
                        <a:pt x="70" y="21"/>
                        <a:pt x="63" y="15"/>
                        <a:pt x="55" y="13"/>
                      </a:cubicBezTo>
                      <a:cubicBezTo>
                        <a:pt x="54" y="12"/>
                        <a:pt x="55" y="10"/>
                        <a:pt x="47" y="8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536" name="Freeform 50"/>
                <p:cNvSpPr>
                  <a:spLocks noChangeArrowheads="1"/>
                </p:cNvSpPr>
                <p:nvPr/>
              </p:nvSpPr>
              <p:spPr bwMode="auto">
                <a:xfrm>
                  <a:off x="724" y="3746"/>
                  <a:ext cx="103" cy="113"/>
                </a:xfrm>
                <a:custGeom>
                  <a:avLst/>
                  <a:gdLst>
                    <a:gd name="T0" fmla="*/ 81406 w 75"/>
                    <a:gd name="T1" fmla="*/ 46506 h 66"/>
                    <a:gd name="T2" fmla="*/ 81406 w 75"/>
                    <a:gd name="T3" fmla="*/ 49235 h 66"/>
                    <a:gd name="T4" fmla="*/ 81406 w 75"/>
                    <a:gd name="T5" fmla="*/ 49235 h 66"/>
                    <a:gd name="T6" fmla="*/ 67528 w 75"/>
                    <a:gd name="T7" fmla="*/ 28161 h 66"/>
                    <a:gd name="T8" fmla="*/ 67528 w 75"/>
                    <a:gd name="T9" fmla="*/ 39023 h 66"/>
                    <a:gd name="T10" fmla="*/ 67528 w 75"/>
                    <a:gd name="T11" fmla="*/ 28161 h 66"/>
                    <a:gd name="T12" fmla="*/ 37132 w 75"/>
                    <a:gd name="T13" fmla="*/ 28161 h 66"/>
                    <a:gd name="T14" fmla="*/ 38964 w 75"/>
                    <a:gd name="T15" fmla="*/ 29818 h 66"/>
                    <a:gd name="T16" fmla="*/ 37132 w 75"/>
                    <a:gd name="T17" fmla="*/ 28161 h 66"/>
                    <a:gd name="T18" fmla="*/ 38964 w 75"/>
                    <a:gd name="T19" fmla="*/ 29818 h 66"/>
                    <a:gd name="T20" fmla="*/ 33986 w 75"/>
                    <a:gd name="T21" fmla="*/ 49235 h 66"/>
                    <a:gd name="T22" fmla="*/ 38964 w 75"/>
                    <a:gd name="T23" fmla="*/ 29818 h 66"/>
                    <a:gd name="T24" fmla="*/ 4820 w 75"/>
                    <a:gd name="T25" fmla="*/ 211940 h 66"/>
                    <a:gd name="T26" fmla="*/ 4820 w 75"/>
                    <a:gd name="T27" fmla="*/ 211940 h 66"/>
                    <a:gd name="T28" fmla="*/ 4820 w 75"/>
                    <a:gd name="T29" fmla="*/ 211940 h 66"/>
                    <a:gd name="T30" fmla="*/ 13189 w 75"/>
                    <a:gd name="T31" fmla="*/ 250886 h 66"/>
                    <a:gd name="T32" fmla="*/ 15348 w 75"/>
                    <a:gd name="T33" fmla="*/ 243821 h 66"/>
                    <a:gd name="T34" fmla="*/ 13189 w 75"/>
                    <a:gd name="T35" fmla="*/ 250886 h 66"/>
                    <a:gd name="T36" fmla="*/ 25376 w 75"/>
                    <a:gd name="T37" fmla="*/ 261739 h 66"/>
                    <a:gd name="T38" fmla="*/ 25376 w 75"/>
                    <a:gd name="T39" fmla="*/ 261739 h 66"/>
                    <a:gd name="T40" fmla="*/ 25376 w 75"/>
                    <a:gd name="T41" fmla="*/ 269252 h 66"/>
                    <a:gd name="T42" fmla="*/ 26415 w 75"/>
                    <a:gd name="T43" fmla="*/ 261739 h 66"/>
                    <a:gd name="T44" fmla="*/ 26415 w 75"/>
                    <a:gd name="T45" fmla="*/ 261739 h 66"/>
                    <a:gd name="T46" fmla="*/ 25376 w 75"/>
                    <a:gd name="T47" fmla="*/ 269252 h 66"/>
                    <a:gd name="T48" fmla="*/ 78012 w 75"/>
                    <a:gd name="T49" fmla="*/ 396062 h 66"/>
                    <a:gd name="T50" fmla="*/ 47185 w 75"/>
                    <a:gd name="T51" fmla="*/ 327755 h 66"/>
                    <a:gd name="T52" fmla="*/ 78012 w 75"/>
                    <a:gd name="T53" fmla="*/ 402696 h 66"/>
                    <a:gd name="T54" fmla="*/ 78012 w 75"/>
                    <a:gd name="T55" fmla="*/ 396062 h 66"/>
                    <a:gd name="T56" fmla="*/ 78012 w 75"/>
                    <a:gd name="T57" fmla="*/ 396062 h 66"/>
                    <a:gd name="T58" fmla="*/ 78012 w 75"/>
                    <a:gd name="T59" fmla="*/ 402696 h 66"/>
                    <a:gd name="T60" fmla="*/ 88079 w 75"/>
                    <a:gd name="T61" fmla="*/ 384885 h 66"/>
                    <a:gd name="T62" fmla="*/ 78012 w 75"/>
                    <a:gd name="T63" fmla="*/ 396062 h 66"/>
                    <a:gd name="T64" fmla="*/ 98533 w 75"/>
                    <a:gd name="T65" fmla="*/ 357181 h 66"/>
                    <a:gd name="T66" fmla="*/ 95823 w 75"/>
                    <a:gd name="T67" fmla="*/ 350028 h 66"/>
                    <a:gd name="T68" fmla="*/ 98533 w 75"/>
                    <a:gd name="T69" fmla="*/ 357181 h 66"/>
                    <a:gd name="T70" fmla="*/ 119376 w 75"/>
                    <a:gd name="T71" fmla="*/ 156246 h 66"/>
                    <a:gd name="T72" fmla="*/ 119376 w 75"/>
                    <a:gd name="T73" fmla="*/ 156246 h 66"/>
                    <a:gd name="T74" fmla="*/ 123920 w 75"/>
                    <a:gd name="T75" fmla="*/ 156246 h 66"/>
                    <a:gd name="T76" fmla="*/ 119376 w 75"/>
                    <a:gd name="T77" fmla="*/ 145210 h 66"/>
                    <a:gd name="T78" fmla="*/ 119376 w 75"/>
                    <a:gd name="T79" fmla="*/ 156246 h 66"/>
                    <a:gd name="T80" fmla="*/ 119376 w 75"/>
                    <a:gd name="T81" fmla="*/ 126831 h 66"/>
                    <a:gd name="T82" fmla="*/ 116453 w 75"/>
                    <a:gd name="T83" fmla="*/ 134335 h 66"/>
                    <a:gd name="T84" fmla="*/ 119376 w 75"/>
                    <a:gd name="T85" fmla="*/ 126831 h 66"/>
                    <a:gd name="T86" fmla="*/ 95654 w 75"/>
                    <a:gd name="T87" fmla="*/ 76792 h 66"/>
                    <a:gd name="T88" fmla="*/ 95654 w 75"/>
                    <a:gd name="T89" fmla="*/ 76792 h 66"/>
                    <a:gd name="T90" fmla="*/ 95823 w 75"/>
                    <a:gd name="T91" fmla="*/ 69892 h 66"/>
                    <a:gd name="T92" fmla="*/ 81406 w 75"/>
                    <a:gd name="T93" fmla="*/ 49235 h 66"/>
                    <a:gd name="T94" fmla="*/ 92906 w 75"/>
                    <a:gd name="T95" fmla="*/ 69892 h 66"/>
                    <a:gd name="T96" fmla="*/ 81406 w 75"/>
                    <a:gd name="T97" fmla="*/ 46506 h 6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0" t="0" r="r" b="b"/>
                  <a:pathLst>
                    <a:path w="75" h="66">
                      <a:moveTo>
                        <a:pt x="48" y="8"/>
                      </a:moveTo>
                      <a:lnTo>
                        <a:pt x="48" y="8"/>
                      </a:lnTo>
                      <a:lnTo>
                        <a:pt x="48" y="7"/>
                      </a:lnTo>
                      <a:lnTo>
                        <a:pt x="48" y="8"/>
                      </a:lnTo>
                      <a:close/>
                      <a:moveTo>
                        <a:pt x="48" y="8"/>
                      </a:moveTo>
                      <a:lnTo>
                        <a:pt x="48" y="8"/>
                      </a:lnTo>
                      <a:lnTo>
                        <a:pt x="48" y="7"/>
                      </a:lnTo>
                      <a:lnTo>
                        <a:pt x="48" y="8"/>
                      </a:lnTo>
                      <a:close/>
                      <a:moveTo>
                        <a:pt x="48" y="8"/>
                      </a:moveTo>
                      <a:cubicBezTo>
                        <a:pt x="45" y="8"/>
                        <a:pt x="42" y="7"/>
                        <a:pt x="40" y="6"/>
                      </a:cubicBezTo>
                      <a:lnTo>
                        <a:pt x="40" y="4"/>
                      </a:lnTo>
                      <a:cubicBezTo>
                        <a:pt x="43" y="5"/>
                        <a:pt x="46" y="6"/>
                        <a:pt x="48" y="7"/>
                      </a:cubicBezTo>
                      <a:lnTo>
                        <a:pt x="48" y="8"/>
                      </a:lnTo>
                      <a:close/>
                      <a:moveTo>
                        <a:pt x="40" y="6"/>
                      </a:moveTo>
                      <a:cubicBezTo>
                        <a:pt x="34" y="3"/>
                        <a:pt x="28" y="1"/>
                        <a:pt x="23" y="5"/>
                      </a:cubicBezTo>
                      <a:lnTo>
                        <a:pt x="22" y="4"/>
                      </a:lnTo>
                      <a:cubicBezTo>
                        <a:pt x="27" y="0"/>
                        <a:pt x="34" y="2"/>
                        <a:pt x="40" y="4"/>
                      </a:cubicBezTo>
                      <a:lnTo>
                        <a:pt x="40" y="6"/>
                      </a:lnTo>
                      <a:close/>
                      <a:moveTo>
                        <a:pt x="22" y="4"/>
                      </a:moveTo>
                      <a:lnTo>
                        <a:pt x="22" y="4"/>
                      </a:lnTo>
                      <a:lnTo>
                        <a:pt x="23" y="5"/>
                      </a:lnTo>
                      <a:lnTo>
                        <a:pt x="22" y="4"/>
                      </a:lnTo>
                      <a:close/>
                      <a:moveTo>
                        <a:pt x="23" y="5"/>
                      </a:moveTo>
                      <a:lnTo>
                        <a:pt x="23" y="5"/>
                      </a:lnTo>
                      <a:lnTo>
                        <a:pt x="22" y="4"/>
                      </a:lnTo>
                      <a:lnTo>
                        <a:pt x="23" y="5"/>
                      </a:lnTo>
                      <a:close/>
                      <a:moveTo>
                        <a:pt x="23" y="5"/>
                      </a:moveTo>
                      <a:lnTo>
                        <a:pt x="23" y="5"/>
                      </a:lnTo>
                      <a:close/>
                      <a:moveTo>
                        <a:pt x="23" y="5"/>
                      </a:moveTo>
                      <a:cubicBezTo>
                        <a:pt x="22" y="6"/>
                        <a:pt x="21" y="7"/>
                        <a:pt x="20" y="8"/>
                      </a:cubicBezTo>
                      <a:lnTo>
                        <a:pt x="19" y="7"/>
                      </a:lnTo>
                      <a:cubicBezTo>
                        <a:pt x="20" y="6"/>
                        <a:pt x="21" y="5"/>
                        <a:pt x="22" y="4"/>
                      </a:cubicBezTo>
                      <a:lnTo>
                        <a:pt x="23" y="5"/>
                      </a:lnTo>
                      <a:close/>
                      <a:moveTo>
                        <a:pt x="20" y="8"/>
                      </a:moveTo>
                      <a:cubicBezTo>
                        <a:pt x="12" y="15"/>
                        <a:pt x="2" y="23"/>
                        <a:pt x="5" y="34"/>
                      </a:cubicBezTo>
                      <a:lnTo>
                        <a:pt x="3" y="34"/>
                      </a:lnTo>
                      <a:cubicBezTo>
                        <a:pt x="0" y="23"/>
                        <a:pt x="10" y="14"/>
                        <a:pt x="19" y="7"/>
                      </a:cubicBezTo>
                      <a:lnTo>
                        <a:pt x="20" y="8"/>
                      </a:lnTo>
                      <a:close/>
                      <a:moveTo>
                        <a:pt x="3" y="34"/>
                      </a:moveTo>
                      <a:lnTo>
                        <a:pt x="3" y="34"/>
                      </a:lnTo>
                      <a:lnTo>
                        <a:pt x="4" y="34"/>
                      </a:lnTo>
                      <a:lnTo>
                        <a:pt x="3" y="34"/>
                      </a:lnTo>
                      <a:close/>
                      <a:moveTo>
                        <a:pt x="5" y="34"/>
                      </a:moveTo>
                      <a:cubicBezTo>
                        <a:pt x="5" y="36"/>
                        <a:pt x="7" y="38"/>
                        <a:pt x="9" y="39"/>
                      </a:cubicBezTo>
                      <a:lnTo>
                        <a:pt x="8" y="40"/>
                      </a:lnTo>
                      <a:cubicBezTo>
                        <a:pt x="6" y="38"/>
                        <a:pt x="4" y="37"/>
                        <a:pt x="3" y="34"/>
                      </a:cubicBezTo>
                      <a:lnTo>
                        <a:pt x="5" y="34"/>
                      </a:lnTo>
                      <a:close/>
                      <a:moveTo>
                        <a:pt x="9" y="39"/>
                      </a:moveTo>
                      <a:cubicBezTo>
                        <a:pt x="11" y="40"/>
                        <a:pt x="13" y="41"/>
                        <a:pt x="15" y="42"/>
                      </a:cubicBezTo>
                      <a:lnTo>
                        <a:pt x="15" y="43"/>
                      </a:lnTo>
                      <a:cubicBezTo>
                        <a:pt x="12" y="42"/>
                        <a:pt x="10" y="41"/>
                        <a:pt x="8" y="40"/>
                      </a:cubicBezTo>
                      <a:lnTo>
                        <a:pt x="9" y="39"/>
                      </a:lnTo>
                      <a:close/>
                      <a:moveTo>
                        <a:pt x="15" y="42"/>
                      </a:moveTo>
                      <a:lnTo>
                        <a:pt x="15" y="42"/>
                      </a:lnTo>
                      <a:lnTo>
                        <a:pt x="15" y="43"/>
                      </a:lnTo>
                      <a:lnTo>
                        <a:pt x="15" y="42"/>
                      </a:lnTo>
                      <a:close/>
                      <a:moveTo>
                        <a:pt x="15" y="42"/>
                      </a:moveTo>
                      <a:lnTo>
                        <a:pt x="16" y="42"/>
                      </a:lnTo>
                      <a:lnTo>
                        <a:pt x="15" y="43"/>
                      </a:lnTo>
                      <a:lnTo>
                        <a:pt x="15" y="42"/>
                      </a:lnTo>
                      <a:close/>
                      <a:moveTo>
                        <a:pt x="16" y="42"/>
                      </a:moveTo>
                      <a:lnTo>
                        <a:pt x="16" y="42"/>
                      </a:lnTo>
                      <a:lnTo>
                        <a:pt x="15" y="43"/>
                      </a:lnTo>
                      <a:lnTo>
                        <a:pt x="16" y="42"/>
                      </a:lnTo>
                      <a:close/>
                      <a:moveTo>
                        <a:pt x="16" y="42"/>
                      </a:moveTo>
                      <a:cubicBezTo>
                        <a:pt x="20" y="44"/>
                        <a:pt x="24" y="48"/>
                        <a:pt x="28" y="52"/>
                      </a:cubicBezTo>
                      <a:lnTo>
                        <a:pt x="26" y="53"/>
                      </a:lnTo>
                      <a:cubicBezTo>
                        <a:pt x="23" y="49"/>
                        <a:pt x="19" y="45"/>
                        <a:pt x="15" y="43"/>
                      </a:cubicBezTo>
                      <a:lnTo>
                        <a:pt x="16" y="42"/>
                      </a:lnTo>
                      <a:close/>
                      <a:moveTo>
                        <a:pt x="28" y="52"/>
                      </a:moveTo>
                      <a:cubicBezTo>
                        <a:pt x="33" y="58"/>
                        <a:pt x="39" y="64"/>
                        <a:pt x="46" y="63"/>
                      </a:cubicBezTo>
                      <a:lnTo>
                        <a:pt x="46" y="64"/>
                      </a:lnTo>
                      <a:cubicBezTo>
                        <a:pt x="39" y="66"/>
                        <a:pt x="33" y="60"/>
                        <a:pt x="26" y="53"/>
                      </a:cubicBezTo>
                      <a:lnTo>
                        <a:pt x="28" y="52"/>
                      </a:lnTo>
                      <a:close/>
                      <a:moveTo>
                        <a:pt x="46" y="63"/>
                      </a:moveTo>
                      <a:lnTo>
                        <a:pt x="46" y="63"/>
                      </a:lnTo>
                      <a:lnTo>
                        <a:pt x="46" y="64"/>
                      </a:lnTo>
                      <a:lnTo>
                        <a:pt x="46" y="63"/>
                      </a:lnTo>
                      <a:close/>
                      <a:moveTo>
                        <a:pt x="46" y="63"/>
                      </a:moveTo>
                      <a:lnTo>
                        <a:pt x="46" y="63"/>
                      </a:lnTo>
                      <a:lnTo>
                        <a:pt x="46" y="64"/>
                      </a:lnTo>
                      <a:lnTo>
                        <a:pt x="46" y="63"/>
                      </a:lnTo>
                      <a:close/>
                      <a:moveTo>
                        <a:pt x="46" y="63"/>
                      </a:moveTo>
                      <a:lnTo>
                        <a:pt x="46" y="63"/>
                      </a:lnTo>
                      <a:lnTo>
                        <a:pt x="46" y="64"/>
                      </a:lnTo>
                      <a:lnTo>
                        <a:pt x="46" y="63"/>
                      </a:lnTo>
                      <a:close/>
                      <a:moveTo>
                        <a:pt x="46" y="63"/>
                      </a:moveTo>
                      <a:cubicBezTo>
                        <a:pt x="48" y="63"/>
                        <a:pt x="50" y="62"/>
                        <a:pt x="52" y="61"/>
                      </a:cubicBezTo>
                      <a:lnTo>
                        <a:pt x="52" y="62"/>
                      </a:lnTo>
                      <a:cubicBezTo>
                        <a:pt x="50" y="63"/>
                        <a:pt x="48" y="64"/>
                        <a:pt x="46" y="64"/>
                      </a:cubicBezTo>
                      <a:lnTo>
                        <a:pt x="46" y="63"/>
                      </a:lnTo>
                      <a:close/>
                      <a:moveTo>
                        <a:pt x="52" y="61"/>
                      </a:moveTo>
                      <a:cubicBezTo>
                        <a:pt x="54" y="60"/>
                        <a:pt x="56" y="58"/>
                        <a:pt x="57" y="56"/>
                      </a:cubicBezTo>
                      <a:lnTo>
                        <a:pt x="58" y="57"/>
                      </a:lnTo>
                      <a:cubicBezTo>
                        <a:pt x="57" y="59"/>
                        <a:pt x="55" y="61"/>
                        <a:pt x="52" y="62"/>
                      </a:cubicBezTo>
                      <a:lnTo>
                        <a:pt x="52" y="61"/>
                      </a:lnTo>
                      <a:close/>
                      <a:moveTo>
                        <a:pt x="57" y="56"/>
                      </a:moveTo>
                      <a:cubicBezTo>
                        <a:pt x="67" y="48"/>
                        <a:pt x="74" y="34"/>
                        <a:pt x="71" y="25"/>
                      </a:cubicBezTo>
                      <a:lnTo>
                        <a:pt x="73" y="25"/>
                      </a:lnTo>
                      <a:cubicBezTo>
                        <a:pt x="75" y="34"/>
                        <a:pt x="68" y="49"/>
                        <a:pt x="58" y="57"/>
                      </a:cubicBezTo>
                      <a:lnTo>
                        <a:pt x="57" y="56"/>
                      </a:lnTo>
                      <a:close/>
                      <a:moveTo>
                        <a:pt x="71" y="25"/>
                      </a:moveTo>
                      <a:lnTo>
                        <a:pt x="71" y="25"/>
                      </a:lnTo>
                      <a:lnTo>
                        <a:pt x="72" y="25"/>
                      </a:lnTo>
                      <a:lnTo>
                        <a:pt x="71" y="25"/>
                      </a:lnTo>
                      <a:close/>
                      <a:moveTo>
                        <a:pt x="71" y="25"/>
                      </a:moveTo>
                      <a:lnTo>
                        <a:pt x="71" y="25"/>
                      </a:lnTo>
                      <a:lnTo>
                        <a:pt x="73" y="25"/>
                      </a:lnTo>
                      <a:lnTo>
                        <a:pt x="71" y="25"/>
                      </a:lnTo>
                      <a:close/>
                      <a:moveTo>
                        <a:pt x="71" y="25"/>
                      </a:moveTo>
                      <a:cubicBezTo>
                        <a:pt x="71" y="24"/>
                        <a:pt x="71" y="24"/>
                        <a:pt x="71" y="23"/>
                      </a:cubicBezTo>
                      <a:lnTo>
                        <a:pt x="72" y="22"/>
                      </a:lnTo>
                      <a:cubicBezTo>
                        <a:pt x="72" y="23"/>
                        <a:pt x="73" y="24"/>
                        <a:pt x="73" y="25"/>
                      </a:cubicBezTo>
                      <a:lnTo>
                        <a:pt x="71" y="25"/>
                      </a:lnTo>
                      <a:close/>
                      <a:moveTo>
                        <a:pt x="71" y="23"/>
                      </a:moveTo>
                      <a:cubicBezTo>
                        <a:pt x="70" y="22"/>
                        <a:pt x="70" y="21"/>
                        <a:pt x="69" y="21"/>
                      </a:cubicBezTo>
                      <a:lnTo>
                        <a:pt x="71" y="20"/>
                      </a:lnTo>
                      <a:cubicBezTo>
                        <a:pt x="71" y="21"/>
                        <a:pt x="72" y="22"/>
                        <a:pt x="72" y="22"/>
                      </a:cubicBezTo>
                      <a:lnTo>
                        <a:pt x="71" y="23"/>
                      </a:lnTo>
                      <a:close/>
                      <a:moveTo>
                        <a:pt x="69" y="21"/>
                      </a:moveTo>
                      <a:cubicBezTo>
                        <a:pt x="67" y="17"/>
                        <a:pt x="62" y="14"/>
                        <a:pt x="56" y="12"/>
                      </a:cubicBezTo>
                      <a:lnTo>
                        <a:pt x="57" y="11"/>
                      </a:lnTo>
                      <a:cubicBezTo>
                        <a:pt x="63" y="13"/>
                        <a:pt x="68" y="16"/>
                        <a:pt x="71" y="20"/>
                      </a:cubicBezTo>
                      <a:lnTo>
                        <a:pt x="69" y="21"/>
                      </a:lnTo>
                      <a:close/>
                      <a:moveTo>
                        <a:pt x="56" y="12"/>
                      </a:moveTo>
                      <a:lnTo>
                        <a:pt x="56" y="12"/>
                      </a:lnTo>
                      <a:close/>
                      <a:moveTo>
                        <a:pt x="56" y="12"/>
                      </a:moveTo>
                      <a:cubicBezTo>
                        <a:pt x="55" y="12"/>
                        <a:pt x="55" y="12"/>
                        <a:pt x="55" y="11"/>
                      </a:cubicBezTo>
                      <a:lnTo>
                        <a:pt x="56" y="11"/>
                      </a:lnTo>
                      <a:cubicBezTo>
                        <a:pt x="56" y="11"/>
                        <a:pt x="57" y="11"/>
                        <a:pt x="57" y="11"/>
                      </a:cubicBezTo>
                      <a:lnTo>
                        <a:pt x="56" y="12"/>
                      </a:lnTo>
                      <a:close/>
                      <a:moveTo>
                        <a:pt x="55" y="11"/>
                      </a:moveTo>
                      <a:cubicBezTo>
                        <a:pt x="54" y="10"/>
                        <a:pt x="53" y="9"/>
                        <a:pt x="48" y="8"/>
                      </a:cubicBezTo>
                      <a:lnTo>
                        <a:pt x="48" y="7"/>
                      </a:lnTo>
                      <a:cubicBezTo>
                        <a:pt x="54" y="8"/>
                        <a:pt x="55" y="10"/>
                        <a:pt x="56" y="11"/>
                      </a:cubicBezTo>
                      <a:lnTo>
                        <a:pt x="55" y="11"/>
                      </a:lnTo>
                      <a:close/>
                      <a:moveTo>
                        <a:pt x="48" y="7"/>
                      </a:moveTo>
                      <a:lnTo>
                        <a:pt x="48" y="7"/>
                      </a:lnTo>
                      <a:close/>
                    </a:path>
                  </a:pathLst>
                </a:custGeom>
                <a:solidFill>
                  <a:srgbClr val="94939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537" name="Freeform 51"/>
                <p:cNvSpPr>
                  <a:spLocks noChangeArrowheads="1"/>
                </p:cNvSpPr>
                <p:nvPr/>
              </p:nvSpPr>
              <p:spPr bwMode="auto">
                <a:xfrm>
                  <a:off x="824" y="3757"/>
                  <a:ext cx="123" cy="129"/>
                </a:xfrm>
                <a:custGeom>
                  <a:avLst/>
                  <a:gdLst>
                    <a:gd name="T0" fmla="*/ 96209 w 90"/>
                    <a:gd name="T1" fmla="*/ 241263 h 75"/>
                    <a:gd name="T2" fmla="*/ 67590 w 90"/>
                    <a:gd name="T3" fmla="*/ 79330 h 75"/>
                    <a:gd name="T4" fmla="*/ 45371 w 90"/>
                    <a:gd name="T5" fmla="*/ 11266 h 75"/>
                    <a:gd name="T6" fmla="*/ 12266 w 90"/>
                    <a:gd name="T7" fmla="*/ 271841 h 75"/>
                    <a:gd name="T8" fmla="*/ 4537 w 90"/>
                    <a:gd name="T9" fmla="*/ 307760 h 75"/>
                    <a:gd name="T10" fmla="*/ 6967 w 90"/>
                    <a:gd name="T11" fmla="*/ 369824 h 75"/>
                    <a:gd name="T12" fmla="*/ 45371 w 90"/>
                    <a:gd name="T13" fmla="*/ 398892 h 75"/>
                    <a:gd name="T14" fmla="*/ 131820 w 90"/>
                    <a:gd name="T15" fmla="*/ 387062 h 75"/>
                    <a:gd name="T16" fmla="*/ 96209 w 90"/>
                    <a:gd name="T17" fmla="*/ 241263 h 7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90" h="75">
                      <a:moveTo>
                        <a:pt x="62" y="37"/>
                      </a:moveTo>
                      <a:cubicBezTo>
                        <a:pt x="54" y="31"/>
                        <a:pt x="49" y="21"/>
                        <a:pt x="44" y="12"/>
                      </a:cubicBezTo>
                      <a:cubicBezTo>
                        <a:pt x="42" y="7"/>
                        <a:pt x="37" y="0"/>
                        <a:pt x="29" y="2"/>
                      </a:cubicBezTo>
                      <a:cubicBezTo>
                        <a:pt x="10" y="9"/>
                        <a:pt x="16" y="29"/>
                        <a:pt x="8" y="42"/>
                      </a:cubicBezTo>
                      <a:cubicBezTo>
                        <a:pt x="7" y="44"/>
                        <a:pt x="4" y="45"/>
                        <a:pt x="3" y="47"/>
                      </a:cubicBezTo>
                      <a:cubicBezTo>
                        <a:pt x="0" y="50"/>
                        <a:pt x="0" y="53"/>
                        <a:pt x="4" y="57"/>
                      </a:cubicBezTo>
                      <a:cubicBezTo>
                        <a:pt x="11" y="62"/>
                        <a:pt x="21" y="60"/>
                        <a:pt x="29" y="61"/>
                      </a:cubicBezTo>
                      <a:cubicBezTo>
                        <a:pt x="48" y="65"/>
                        <a:pt x="77" y="75"/>
                        <a:pt x="85" y="59"/>
                      </a:cubicBezTo>
                      <a:cubicBezTo>
                        <a:pt x="90" y="49"/>
                        <a:pt x="71" y="44"/>
                        <a:pt x="62" y="37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538" name="Freeform 53"/>
                <p:cNvSpPr>
                  <a:spLocks noChangeArrowheads="1"/>
                </p:cNvSpPr>
                <p:nvPr/>
              </p:nvSpPr>
              <p:spPr bwMode="auto">
                <a:xfrm>
                  <a:off x="662" y="3794"/>
                  <a:ext cx="97" cy="84"/>
                </a:xfrm>
                <a:custGeom>
                  <a:avLst/>
                  <a:gdLst>
                    <a:gd name="T0" fmla="*/ 86185 w 70"/>
                    <a:gd name="T1" fmla="*/ 136265 h 49"/>
                    <a:gd name="T2" fmla="*/ 24070 w 70"/>
                    <a:gd name="T3" fmla="*/ 6674 h 49"/>
                    <a:gd name="T4" fmla="*/ 18466 w 70"/>
                    <a:gd name="T5" fmla="*/ 28459 h 49"/>
                    <a:gd name="T6" fmla="*/ 0 w 70"/>
                    <a:gd name="T7" fmla="*/ 212412 h 49"/>
                    <a:gd name="T8" fmla="*/ 5287 w 70"/>
                    <a:gd name="T9" fmla="*/ 242796 h 49"/>
                    <a:gd name="T10" fmla="*/ 63941 w 70"/>
                    <a:gd name="T11" fmla="*/ 307034 h 49"/>
                    <a:gd name="T12" fmla="*/ 117572 w 70"/>
                    <a:gd name="T13" fmla="*/ 255300 h 49"/>
                    <a:gd name="T14" fmla="*/ 86185 w 70"/>
                    <a:gd name="T15" fmla="*/ 136265 h 49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70" h="49">
                      <a:moveTo>
                        <a:pt x="47" y="21"/>
                      </a:moveTo>
                      <a:cubicBezTo>
                        <a:pt x="36" y="13"/>
                        <a:pt x="28" y="5"/>
                        <a:pt x="13" y="1"/>
                      </a:cubicBezTo>
                      <a:cubicBezTo>
                        <a:pt x="13" y="0"/>
                        <a:pt x="11" y="2"/>
                        <a:pt x="10" y="4"/>
                      </a:cubicBezTo>
                      <a:cubicBezTo>
                        <a:pt x="5" y="13"/>
                        <a:pt x="1" y="22"/>
                        <a:pt x="0" y="33"/>
                      </a:cubicBezTo>
                      <a:cubicBezTo>
                        <a:pt x="0" y="35"/>
                        <a:pt x="1" y="37"/>
                        <a:pt x="3" y="38"/>
                      </a:cubicBezTo>
                      <a:cubicBezTo>
                        <a:pt x="12" y="45"/>
                        <a:pt x="24" y="46"/>
                        <a:pt x="35" y="48"/>
                      </a:cubicBezTo>
                      <a:cubicBezTo>
                        <a:pt x="42" y="49"/>
                        <a:pt x="58" y="48"/>
                        <a:pt x="64" y="40"/>
                      </a:cubicBezTo>
                      <a:cubicBezTo>
                        <a:pt x="70" y="33"/>
                        <a:pt x="52" y="25"/>
                        <a:pt x="47" y="21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539" name="Freeform 54"/>
                <p:cNvSpPr>
                  <a:spLocks noChangeArrowheads="1"/>
                </p:cNvSpPr>
                <p:nvPr/>
              </p:nvSpPr>
              <p:spPr bwMode="auto">
                <a:xfrm>
                  <a:off x="661" y="3794"/>
                  <a:ext cx="96" cy="84"/>
                </a:xfrm>
                <a:custGeom>
                  <a:avLst/>
                  <a:gdLst>
                    <a:gd name="T0" fmla="*/ 63878 w 70"/>
                    <a:gd name="T1" fmla="*/ 95866 h 49"/>
                    <a:gd name="T2" fmla="*/ 62515 w 70"/>
                    <a:gd name="T3" fmla="*/ 99845 h 49"/>
                    <a:gd name="T4" fmla="*/ 63878 w 70"/>
                    <a:gd name="T5" fmla="*/ 95866 h 49"/>
                    <a:gd name="T6" fmla="*/ 21946 w 70"/>
                    <a:gd name="T7" fmla="*/ 6674 h 49"/>
                    <a:gd name="T8" fmla="*/ 21946 w 70"/>
                    <a:gd name="T9" fmla="*/ 6674 h 49"/>
                    <a:gd name="T10" fmla="*/ 23667 w 70"/>
                    <a:gd name="T11" fmla="*/ 0 h 49"/>
                    <a:gd name="T12" fmla="*/ 23667 w 70"/>
                    <a:gd name="T13" fmla="*/ 0 h 49"/>
                    <a:gd name="T14" fmla="*/ 21946 w 70"/>
                    <a:gd name="T15" fmla="*/ 6674 h 49"/>
                    <a:gd name="T16" fmla="*/ 23667 w 70"/>
                    <a:gd name="T17" fmla="*/ 0 h 49"/>
                    <a:gd name="T18" fmla="*/ 19079 w 70"/>
                    <a:gd name="T19" fmla="*/ 28459 h 49"/>
                    <a:gd name="T20" fmla="*/ 20418 w 70"/>
                    <a:gd name="T21" fmla="*/ 11047 h 49"/>
                    <a:gd name="T22" fmla="*/ 15283 w 70"/>
                    <a:gd name="T23" fmla="*/ 18259 h 49"/>
                    <a:gd name="T24" fmla="*/ 15283 w 70"/>
                    <a:gd name="T25" fmla="*/ 18259 h 49"/>
                    <a:gd name="T26" fmla="*/ 15283 w 70"/>
                    <a:gd name="T27" fmla="*/ 18259 h 49"/>
                    <a:gd name="T28" fmla="*/ 7075 w 70"/>
                    <a:gd name="T29" fmla="*/ 117125 h 49"/>
                    <a:gd name="T30" fmla="*/ 7563 w 70"/>
                    <a:gd name="T31" fmla="*/ 117125 h 49"/>
                    <a:gd name="T32" fmla="*/ 7075 w 70"/>
                    <a:gd name="T33" fmla="*/ 117125 h 49"/>
                    <a:gd name="T34" fmla="*/ 0 w 70"/>
                    <a:gd name="T35" fmla="*/ 212412 h 49"/>
                    <a:gd name="T36" fmla="*/ 0 w 70"/>
                    <a:gd name="T37" fmla="*/ 212412 h 49"/>
                    <a:gd name="T38" fmla="*/ 0 w 70"/>
                    <a:gd name="T39" fmla="*/ 212412 h 49"/>
                    <a:gd name="T40" fmla="*/ 2799 w 70"/>
                    <a:gd name="T41" fmla="*/ 212412 h 49"/>
                    <a:gd name="T42" fmla="*/ 0 w 70"/>
                    <a:gd name="T43" fmla="*/ 212412 h 49"/>
                    <a:gd name="T44" fmla="*/ 4603 w 70"/>
                    <a:gd name="T45" fmla="*/ 232131 h 49"/>
                    <a:gd name="T46" fmla="*/ 4603 w 70"/>
                    <a:gd name="T47" fmla="*/ 225245 h 49"/>
                    <a:gd name="T48" fmla="*/ 2799 w 70"/>
                    <a:gd name="T49" fmla="*/ 232131 h 49"/>
                    <a:gd name="T50" fmla="*/ 7075 w 70"/>
                    <a:gd name="T51" fmla="*/ 242796 h 49"/>
                    <a:gd name="T52" fmla="*/ 4603 w 70"/>
                    <a:gd name="T53" fmla="*/ 232131 h 49"/>
                    <a:gd name="T54" fmla="*/ 7075 w 70"/>
                    <a:gd name="T55" fmla="*/ 242796 h 49"/>
                    <a:gd name="T56" fmla="*/ 48794 w 70"/>
                    <a:gd name="T57" fmla="*/ 294888 h 49"/>
                    <a:gd name="T58" fmla="*/ 7075 w 70"/>
                    <a:gd name="T59" fmla="*/ 242796 h 49"/>
                    <a:gd name="T60" fmla="*/ 56115 w 70"/>
                    <a:gd name="T61" fmla="*/ 307034 h 49"/>
                    <a:gd name="T62" fmla="*/ 56115 w 70"/>
                    <a:gd name="T63" fmla="*/ 307034 h 49"/>
                    <a:gd name="T64" fmla="*/ 56115 w 70"/>
                    <a:gd name="T65" fmla="*/ 301293 h 49"/>
                    <a:gd name="T66" fmla="*/ 56115 w 70"/>
                    <a:gd name="T67" fmla="*/ 307034 h 49"/>
                    <a:gd name="T68" fmla="*/ 61070 w 70"/>
                    <a:gd name="T69" fmla="*/ 301293 h 49"/>
                    <a:gd name="T70" fmla="*/ 56115 w 70"/>
                    <a:gd name="T71" fmla="*/ 301293 h 49"/>
                    <a:gd name="T72" fmla="*/ 68603 w 70"/>
                    <a:gd name="T73" fmla="*/ 314244 h 49"/>
                    <a:gd name="T74" fmla="*/ 68603 w 70"/>
                    <a:gd name="T75" fmla="*/ 301293 h 49"/>
                    <a:gd name="T76" fmla="*/ 68603 w 70"/>
                    <a:gd name="T77" fmla="*/ 314244 h 49"/>
                    <a:gd name="T78" fmla="*/ 102014 w 70"/>
                    <a:gd name="T79" fmla="*/ 261977 h 49"/>
                    <a:gd name="T80" fmla="*/ 100334 w 70"/>
                    <a:gd name="T81" fmla="*/ 255300 h 49"/>
                    <a:gd name="T82" fmla="*/ 102014 w 70"/>
                    <a:gd name="T83" fmla="*/ 261977 h 49"/>
                    <a:gd name="T84" fmla="*/ 73805 w 70"/>
                    <a:gd name="T85" fmla="*/ 140426 h 49"/>
                    <a:gd name="T86" fmla="*/ 81221 w 70"/>
                    <a:gd name="T87" fmla="*/ 158477 h 49"/>
                    <a:gd name="T88" fmla="*/ 75677 w 70"/>
                    <a:gd name="T89" fmla="*/ 136265 h 49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</a:gdLst>
                  <a:ahLst/>
                  <a:cxnLst>
                    <a:cxn ang="T90">
                      <a:pos x="T0" y="T1"/>
                    </a:cxn>
                    <a:cxn ang="T91">
                      <a:pos x="T2" y="T3"/>
                    </a:cxn>
                    <a:cxn ang="T92">
                      <a:pos x="T4" y="T5"/>
                    </a:cxn>
                    <a:cxn ang="T93">
                      <a:pos x="T6" y="T7"/>
                    </a:cxn>
                    <a:cxn ang="T94">
                      <a:pos x="T8" y="T9"/>
                    </a:cxn>
                    <a:cxn ang="T95">
                      <a:pos x="T10" y="T11"/>
                    </a:cxn>
                    <a:cxn ang="T96">
                      <a:pos x="T12" y="T13"/>
                    </a:cxn>
                    <a:cxn ang="T97">
                      <a:pos x="T14" y="T15"/>
                    </a:cxn>
                    <a:cxn ang="T98">
                      <a:pos x="T16" y="T17"/>
                    </a:cxn>
                    <a:cxn ang="T99">
                      <a:pos x="T18" y="T19"/>
                    </a:cxn>
                    <a:cxn ang="T100">
                      <a:pos x="T20" y="T21"/>
                    </a:cxn>
                    <a:cxn ang="T101">
                      <a:pos x="T22" y="T23"/>
                    </a:cxn>
                    <a:cxn ang="T102">
                      <a:pos x="T24" y="T25"/>
                    </a:cxn>
                    <a:cxn ang="T103">
                      <a:pos x="T26" y="T27"/>
                    </a:cxn>
                    <a:cxn ang="T104">
                      <a:pos x="T28" y="T29"/>
                    </a:cxn>
                    <a:cxn ang="T105">
                      <a:pos x="T30" y="T31"/>
                    </a:cxn>
                    <a:cxn ang="T106">
                      <a:pos x="T32" y="T33"/>
                    </a:cxn>
                    <a:cxn ang="T107">
                      <a:pos x="T34" y="T35"/>
                    </a:cxn>
                    <a:cxn ang="T108">
                      <a:pos x="T36" y="T37"/>
                    </a:cxn>
                    <a:cxn ang="T109">
                      <a:pos x="T38" y="T39"/>
                    </a:cxn>
                    <a:cxn ang="T110">
                      <a:pos x="T40" y="T41"/>
                    </a:cxn>
                    <a:cxn ang="T111">
                      <a:pos x="T42" y="T43"/>
                    </a:cxn>
                    <a:cxn ang="T112">
                      <a:pos x="T44" y="T45"/>
                    </a:cxn>
                    <a:cxn ang="T113">
                      <a:pos x="T46" y="T47"/>
                    </a:cxn>
                    <a:cxn ang="T114">
                      <a:pos x="T48" y="T49"/>
                    </a:cxn>
                    <a:cxn ang="T115">
                      <a:pos x="T50" y="T51"/>
                    </a:cxn>
                    <a:cxn ang="T116">
                      <a:pos x="T52" y="T53"/>
                    </a:cxn>
                    <a:cxn ang="T117">
                      <a:pos x="T54" y="T55"/>
                    </a:cxn>
                    <a:cxn ang="T118">
                      <a:pos x="T56" y="T57"/>
                    </a:cxn>
                    <a:cxn ang="T119">
                      <a:pos x="T58" y="T59"/>
                    </a:cxn>
                    <a:cxn ang="T120">
                      <a:pos x="T60" y="T61"/>
                    </a:cxn>
                    <a:cxn ang="T121">
                      <a:pos x="T62" y="T63"/>
                    </a:cxn>
                    <a:cxn ang="T122">
                      <a:pos x="T64" y="T65"/>
                    </a:cxn>
                    <a:cxn ang="T123">
                      <a:pos x="T66" y="T67"/>
                    </a:cxn>
                    <a:cxn ang="T124">
                      <a:pos x="T68" y="T69"/>
                    </a:cxn>
                    <a:cxn ang="T125">
                      <a:pos x="T70" y="T71"/>
                    </a:cxn>
                    <a:cxn ang="T126">
                      <a:pos x="T72" y="T73"/>
                    </a:cxn>
                    <a:cxn ang="T127">
                      <a:pos x="T74" y="T75"/>
                    </a:cxn>
                    <a:cxn ang="T128">
                      <a:pos x="T76" y="T77"/>
                    </a:cxn>
                    <a:cxn ang="T129">
                      <a:pos x="T78" y="T79"/>
                    </a:cxn>
                    <a:cxn ang="T130">
                      <a:pos x="T80" y="T81"/>
                    </a:cxn>
                    <a:cxn ang="T131">
                      <a:pos x="T82" y="T83"/>
                    </a:cxn>
                    <a:cxn ang="T132">
                      <a:pos x="T84" y="T85"/>
                    </a:cxn>
                    <a:cxn ang="T133">
                      <a:pos x="T86" y="T87"/>
                    </a:cxn>
                    <a:cxn ang="T134">
                      <a:pos x="T88" y="T89"/>
                    </a:cxn>
                  </a:cxnLst>
                  <a:rect l="0" t="0" r="r" b="b"/>
                  <a:pathLst>
                    <a:path w="70" h="49">
                      <a:moveTo>
                        <a:pt x="47" y="22"/>
                      </a:moveTo>
                      <a:cubicBezTo>
                        <a:pt x="44" y="20"/>
                        <a:pt x="42" y="18"/>
                        <a:pt x="40" y="16"/>
                      </a:cubicBezTo>
                      <a:lnTo>
                        <a:pt x="41" y="15"/>
                      </a:lnTo>
                      <a:cubicBezTo>
                        <a:pt x="43" y="17"/>
                        <a:pt x="45" y="19"/>
                        <a:pt x="48" y="21"/>
                      </a:cubicBezTo>
                      <a:lnTo>
                        <a:pt x="47" y="22"/>
                      </a:lnTo>
                      <a:close/>
                      <a:moveTo>
                        <a:pt x="40" y="16"/>
                      </a:moveTo>
                      <a:cubicBezTo>
                        <a:pt x="32" y="10"/>
                        <a:pt x="25" y="5"/>
                        <a:pt x="14" y="1"/>
                      </a:cubicBezTo>
                      <a:lnTo>
                        <a:pt x="15" y="0"/>
                      </a:lnTo>
                      <a:cubicBezTo>
                        <a:pt x="26" y="3"/>
                        <a:pt x="33" y="9"/>
                        <a:pt x="41" y="15"/>
                      </a:cubicBezTo>
                      <a:lnTo>
                        <a:pt x="40" y="16"/>
                      </a:lnTo>
                      <a:close/>
                      <a:moveTo>
                        <a:pt x="14" y="1"/>
                      </a:moveTo>
                      <a:lnTo>
                        <a:pt x="14" y="1"/>
                      </a:lnTo>
                      <a:close/>
                      <a:moveTo>
                        <a:pt x="14" y="1"/>
                      </a:moveTo>
                      <a:lnTo>
                        <a:pt x="14" y="1"/>
                      </a:lnTo>
                      <a:lnTo>
                        <a:pt x="15" y="0"/>
                      </a:lnTo>
                      <a:lnTo>
                        <a:pt x="14" y="1"/>
                      </a:lnTo>
                      <a:close/>
                      <a:moveTo>
                        <a:pt x="15" y="0"/>
                      </a:moveTo>
                      <a:lnTo>
                        <a:pt x="15" y="0"/>
                      </a:lnTo>
                      <a:lnTo>
                        <a:pt x="14" y="1"/>
                      </a:lnTo>
                      <a:lnTo>
                        <a:pt x="15" y="0"/>
                      </a:lnTo>
                      <a:close/>
                      <a:moveTo>
                        <a:pt x="14" y="1"/>
                      </a:moveTo>
                      <a:cubicBezTo>
                        <a:pt x="14" y="1"/>
                        <a:pt x="14" y="2"/>
                        <a:pt x="13" y="2"/>
                      </a:cubicBezTo>
                      <a:lnTo>
                        <a:pt x="12" y="1"/>
                      </a:lnTo>
                      <a:cubicBezTo>
                        <a:pt x="13" y="0"/>
                        <a:pt x="14" y="0"/>
                        <a:pt x="15" y="0"/>
                      </a:cubicBezTo>
                      <a:lnTo>
                        <a:pt x="14" y="1"/>
                      </a:lnTo>
                      <a:close/>
                      <a:moveTo>
                        <a:pt x="13" y="2"/>
                      </a:moveTo>
                      <a:cubicBezTo>
                        <a:pt x="13" y="3"/>
                        <a:pt x="12" y="3"/>
                        <a:pt x="12" y="4"/>
                      </a:cubicBezTo>
                      <a:lnTo>
                        <a:pt x="10" y="3"/>
                      </a:lnTo>
                      <a:cubicBezTo>
                        <a:pt x="11" y="3"/>
                        <a:pt x="11" y="2"/>
                        <a:pt x="12" y="1"/>
                      </a:cubicBezTo>
                      <a:lnTo>
                        <a:pt x="13" y="2"/>
                      </a:lnTo>
                      <a:close/>
                      <a:moveTo>
                        <a:pt x="12" y="4"/>
                      </a:moveTo>
                      <a:lnTo>
                        <a:pt x="12" y="4"/>
                      </a:lnTo>
                      <a:lnTo>
                        <a:pt x="10" y="3"/>
                      </a:lnTo>
                      <a:lnTo>
                        <a:pt x="12" y="4"/>
                      </a:lnTo>
                      <a:close/>
                      <a:moveTo>
                        <a:pt x="10" y="3"/>
                      </a:moveTo>
                      <a:lnTo>
                        <a:pt x="10" y="3"/>
                      </a:lnTo>
                      <a:lnTo>
                        <a:pt x="11" y="4"/>
                      </a:lnTo>
                      <a:lnTo>
                        <a:pt x="10" y="3"/>
                      </a:lnTo>
                      <a:close/>
                      <a:moveTo>
                        <a:pt x="12" y="4"/>
                      </a:moveTo>
                      <a:cubicBezTo>
                        <a:pt x="9" y="9"/>
                        <a:pt x="7" y="13"/>
                        <a:pt x="5" y="18"/>
                      </a:cubicBezTo>
                      <a:lnTo>
                        <a:pt x="4" y="18"/>
                      </a:lnTo>
                      <a:cubicBezTo>
                        <a:pt x="5" y="13"/>
                        <a:pt x="8" y="8"/>
                        <a:pt x="10" y="3"/>
                      </a:cubicBezTo>
                      <a:lnTo>
                        <a:pt x="12" y="4"/>
                      </a:lnTo>
                      <a:close/>
                      <a:moveTo>
                        <a:pt x="5" y="18"/>
                      </a:moveTo>
                      <a:cubicBezTo>
                        <a:pt x="4" y="23"/>
                        <a:pt x="2" y="28"/>
                        <a:pt x="2" y="33"/>
                      </a:cubicBezTo>
                      <a:lnTo>
                        <a:pt x="0" y="33"/>
                      </a:lnTo>
                      <a:cubicBezTo>
                        <a:pt x="1" y="27"/>
                        <a:pt x="2" y="22"/>
                        <a:pt x="4" y="18"/>
                      </a:cubicBezTo>
                      <a:lnTo>
                        <a:pt x="5" y="18"/>
                      </a:lnTo>
                      <a:close/>
                      <a:moveTo>
                        <a:pt x="0" y="33"/>
                      </a:moveTo>
                      <a:lnTo>
                        <a:pt x="0" y="33"/>
                      </a:lnTo>
                      <a:lnTo>
                        <a:pt x="1" y="33"/>
                      </a:lnTo>
                      <a:lnTo>
                        <a:pt x="0" y="33"/>
                      </a:lnTo>
                      <a:close/>
                      <a:moveTo>
                        <a:pt x="2" y="33"/>
                      </a:moveTo>
                      <a:lnTo>
                        <a:pt x="2" y="33"/>
                      </a:lnTo>
                      <a:lnTo>
                        <a:pt x="0" y="33"/>
                      </a:lnTo>
                      <a:lnTo>
                        <a:pt x="2" y="33"/>
                      </a:lnTo>
                      <a:close/>
                      <a:moveTo>
                        <a:pt x="2" y="33"/>
                      </a:moveTo>
                      <a:cubicBezTo>
                        <a:pt x="2" y="33"/>
                        <a:pt x="2" y="34"/>
                        <a:pt x="3" y="35"/>
                      </a:cubicBezTo>
                      <a:lnTo>
                        <a:pt x="1" y="36"/>
                      </a:lnTo>
                      <a:cubicBezTo>
                        <a:pt x="1" y="35"/>
                        <a:pt x="0" y="34"/>
                        <a:pt x="0" y="33"/>
                      </a:cubicBezTo>
                      <a:lnTo>
                        <a:pt x="2" y="33"/>
                      </a:lnTo>
                      <a:close/>
                      <a:moveTo>
                        <a:pt x="3" y="35"/>
                      </a:moveTo>
                      <a:cubicBezTo>
                        <a:pt x="3" y="36"/>
                        <a:pt x="3" y="36"/>
                        <a:pt x="3" y="36"/>
                      </a:cubicBezTo>
                      <a:lnTo>
                        <a:pt x="1" y="36"/>
                      </a:lnTo>
                      <a:cubicBezTo>
                        <a:pt x="1" y="36"/>
                        <a:pt x="1" y="36"/>
                        <a:pt x="1" y="36"/>
                      </a:cubicBezTo>
                      <a:lnTo>
                        <a:pt x="3" y="35"/>
                      </a:lnTo>
                      <a:close/>
                      <a:moveTo>
                        <a:pt x="3" y="36"/>
                      </a:moveTo>
                      <a:lnTo>
                        <a:pt x="3" y="36"/>
                      </a:lnTo>
                      <a:lnTo>
                        <a:pt x="2" y="36"/>
                      </a:lnTo>
                      <a:lnTo>
                        <a:pt x="3" y="36"/>
                      </a:lnTo>
                      <a:close/>
                      <a:moveTo>
                        <a:pt x="3" y="36"/>
                      </a:moveTo>
                      <a:cubicBezTo>
                        <a:pt x="3" y="37"/>
                        <a:pt x="4" y="37"/>
                        <a:pt x="4" y="38"/>
                      </a:cubicBezTo>
                      <a:lnTo>
                        <a:pt x="3" y="39"/>
                      </a:lnTo>
                      <a:cubicBezTo>
                        <a:pt x="3" y="38"/>
                        <a:pt x="2" y="37"/>
                        <a:pt x="1" y="36"/>
                      </a:cubicBezTo>
                      <a:lnTo>
                        <a:pt x="3" y="36"/>
                      </a:lnTo>
                      <a:close/>
                      <a:moveTo>
                        <a:pt x="3" y="39"/>
                      </a:moveTo>
                      <a:lnTo>
                        <a:pt x="3" y="39"/>
                      </a:lnTo>
                      <a:lnTo>
                        <a:pt x="4" y="38"/>
                      </a:lnTo>
                      <a:lnTo>
                        <a:pt x="3" y="39"/>
                      </a:lnTo>
                      <a:close/>
                      <a:moveTo>
                        <a:pt x="4" y="38"/>
                      </a:moveTo>
                      <a:cubicBezTo>
                        <a:pt x="12" y="44"/>
                        <a:pt x="22" y="45"/>
                        <a:pt x="31" y="46"/>
                      </a:cubicBezTo>
                      <a:lnTo>
                        <a:pt x="31" y="48"/>
                      </a:lnTo>
                      <a:cubicBezTo>
                        <a:pt x="21" y="46"/>
                        <a:pt x="11" y="45"/>
                        <a:pt x="3" y="39"/>
                      </a:cubicBezTo>
                      <a:lnTo>
                        <a:pt x="4" y="38"/>
                      </a:lnTo>
                      <a:close/>
                      <a:moveTo>
                        <a:pt x="31" y="46"/>
                      </a:moveTo>
                      <a:cubicBezTo>
                        <a:pt x="33" y="47"/>
                        <a:pt x="34" y="47"/>
                        <a:pt x="36" y="47"/>
                      </a:cubicBezTo>
                      <a:lnTo>
                        <a:pt x="36" y="48"/>
                      </a:lnTo>
                      <a:cubicBezTo>
                        <a:pt x="34" y="48"/>
                        <a:pt x="32" y="48"/>
                        <a:pt x="31" y="48"/>
                      </a:cubicBezTo>
                      <a:lnTo>
                        <a:pt x="31" y="46"/>
                      </a:lnTo>
                      <a:close/>
                      <a:moveTo>
                        <a:pt x="36" y="48"/>
                      </a:moveTo>
                      <a:lnTo>
                        <a:pt x="36" y="48"/>
                      </a:lnTo>
                      <a:close/>
                      <a:moveTo>
                        <a:pt x="36" y="47"/>
                      </a:moveTo>
                      <a:lnTo>
                        <a:pt x="36" y="47"/>
                      </a:lnTo>
                      <a:lnTo>
                        <a:pt x="36" y="48"/>
                      </a:lnTo>
                      <a:lnTo>
                        <a:pt x="36" y="47"/>
                      </a:lnTo>
                      <a:close/>
                      <a:moveTo>
                        <a:pt x="36" y="47"/>
                      </a:moveTo>
                      <a:cubicBezTo>
                        <a:pt x="37" y="47"/>
                        <a:pt x="38" y="47"/>
                        <a:pt x="39" y="47"/>
                      </a:cubicBezTo>
                      <a:lnTo>
                        <a:pt x="39" y="49"/>
                      </a:lnTo>
                      <a:cubicBezTo>
                        <a:pt x="38" y="49"/>
                        <a:pt x="37" y="48"/>
                        <a:pt x="36" y="48"/>
                      </a:cubicBezTo>
                      <a:lnTo>
                        <a:pt x="36" y="47"/>
                      </a:lnTo>
                      <a:close/>
                      <a:moveTo>
                        <a:pt x="39" y="47"/>
                      </a:moveTo>
                      <a:cubicBezTo>
                        <a:pt x="41" y="47"/>
                        <a:pt x="42" y="47"/>
                        <a:pt x="44" y="47"/>
                      </a:cubicBezTo>
                      <a:lnTo>
                        <a:pt x="44" y="49"/>
                      </a:lnTo>
                      <a:cubicBezTo>
                        <a:pt x="42" y="49"/>
                        <a:pt x="41" y="49"/>
                        <a:pt x="39" y="49"/>
                      </a:cubicBezTo>
                      <a:lnTo>
                        <a:pt x="39" y="47"/>
                      </a:lnTo>
                      <a:close/>
                      <a:moveTo>
                        <a:pt x="44" y="47"/>
                      </a:moveTo>
                      <a:cubicBezTo>
                        <a:pt x="51" y="47"/>
                        <a:pt x="60" y="45"/>
                        <a:pt x="64" y="40"/>
                      </a:cubicBezTo>
                      <a:lnTo>
                        <a:pt x="65" y="41"/>
                      </a:lnTo>
                      <a:cubicBezTo>
                        <a:pt x="61" y="46"/>
                        <a:pt x="52" y="48"/>
                        <a:pt x="44" y="49"/>
                      </a:cubicBezTo>
                      <a:lnTo>
                        <a:pt x="44" y="47"/>
                      </a:lnTo>
                      <a:close/>
                      <a:moveTo>
                        <a:pt x="65" y="41"/>
                      </a:moveTo>
                      <a:lnTo>
                        <a:pt x="65" y="41"/>
                      </a:lnTo>
                      <a:lnTo>
                        <a:pt x="65" y="40"/>
                      </a:lnTo>
                      <a:lnTo>
                        <a:pt x="65" y="41"/>
                      </a:lnTo>
                      <a:close/>
                      <a:moveTo>
                        <a:pt x="64" y="40"/>
                      </a:moveTo>
                      <a:cubicBezTo>
                        <a:pt x="68" y="35"/>
                        <a:pt x="59" y="29"/>
                        <a:pt x="52" y="25"/>
                      </a:cubicBezTo>
                      <a:lnTo>
                        <a:pt x="53" y="24"/>
                      </a:lnTo>
                      <a:cubicBezTo>
                        <a:pt x="61" y="28"/>
                        <a:pt x="70" y="34"/>
                        <a:pt x="65" y="41"/>
                      </a:cubicBezTo>
                      <a:lnTo>
                        <a:pt x="64" y="40"/>
                      </a:lnTo>
                      <a:close/>
                      <a:moveTo>
                        <a:pt x="52" y="25"/>
                      </a:moveTo>
                      <a:cubicBezTo>
                        <a:pt x="50" y="24"/>
                        <a:pt x="48" y="23"/>
                        <a:pt x="47" y="22"/>
                      </a:cubicBezTo>
                      <a:lnTo>
                        <a:pt x="48" y="21"/>
                      </a:lnTo>
                      <a:cubicBezTo>
                        <a:pt x="49" y="22"/>
                        <a:pt x="51" y="23"/>
                        <a:pt x="53" y="24"/>
                      </a:cubicBezTo>
                      <a:lnTo>
                        <a:pt x="52" y="25"/>
                      </a:lnTo>
                      <a:close/>
                      <a:moveTo>
                        <a:pt x="48" y="21"/>
                      </a:moveTo>
                      <a:lnTo>
                        <a:pt x="48" y="21"/>
                      </a:lnTo>
                      <a:close/>
                    </a:path>
                  </a:pathLst>
                </a:custGeom>
                <a:solidFill>
                  <a:srgbClr val="94939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540" name="Freeform 55"/>
                <p:cNvSpPr>
                  <a:spLocks noChangeArrowheads="1"/>
                </p:cNvSpPr>
                <p:nvPr/>
              </p:nvSpPr>
              <p:spPr bwMode="auto">
                <a:xfrm>
                  <a:off x="675" y="3890"/>
                  <a:ext cx="113" cy="80"/>
                </a:xfrm>
                <a:custGeom>
                  <a:avLst/>
                  <a:gdLst>
                    <a:gd name="T0" fmla="*/ 46243 w 82"/>
                    <a:gd name="T1" fmla="*/ 37014 h 47"/>
                    <a:gd name="T2" fmla="*/ 9730 w 82"/>
                    <a:gd name="T3" fmla="*/ 88456 h 47"/>
                    <a:gd name="T4" fmla="*/ 9730 w 82"/>
                    <a:gd name="T5" fmla="*/ 200414 h 47"/>
                    <a:gd name="T6" fmla="*/ 81010 w 82"/>
                    <a:gd name="T7" fmla="*/ 259466 h 47"/>
                    <a:gd name="T8" fmla="*/ 55890 w 82"/>
                    <a:gd name="T9" fmla="*/ 78727 h 47"/>
                    <a:gd name="T10" fmla="*/ 46243 w 82"/>
                    <a:gd name="T11" fmla="*/ 37014 h 47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82" h="47">
                      <a:moveTo>
                        <a:pt x="28" y="7"/>
                      </a:moveTo>
                      <a:cubicBezTo>
                        <a:pt x="17" y="0"/>
                        <a:pt x="10" y="9"/>
                        <a:pt x="6" y="16"/>
                      </a:cubicBezTo>
                      <a:cubicBezTo>
                        <a:pt x="3" y="22"/>
                        <a:pt x="0" y="31"/>
                        <a:pt x="6" y="36"/>
                      </a:cubicBezTo>
                      <a:cubicBezTo>
                        <a:pt x="17" y="44"/>
                        <a:pt x="34" y="44"/>
                        <a:pt x="49" y="47"/>
                      </a:cubicBezTo>
                      <a:cubicBezTo>
                        <a:pt x="82" y="43"/>
                        <a:pt x="47" y="22"/>
                        <a:pt x="34" y="14"/>
                      </a:cubicBezTo>
                      <a:cubicBezTo>
                        <a:pt x="31" y="12"/>
                        <a:pt x="31" y="10"/>
                        <a:pt x="28" y="7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541" name="Freeform 56"/>
                <p:cNvSpPr>
                  <a:spLocks noChangeArrowheads="1"/>
                </p:cNvSpPr>
                <p:nvPr/>
              </p:nvSpPr>
              <p:spPr bwMode="auto">
                <a:xfrm>
                  <a:off x="678" y="3896"/>
                  <a:ext cx="87" cy="76"/>
                </a:xfrm>
                <a:custGeom>
                  <a:avLst/>
                  <a:gdLst>
                    <a:gd name="T0" fmla="*/ 32110 w 64"/>
                    <a:gd name="T1" fmla="*/ 12302 h 44"/>
                    <a:gd name="T2" fmla="*/ 39109 w 64"/>
                    <a:gd name="T3" fmla="*/ 20401 h 44"/>
                    <a:gd name="T4" fmla="*/ 32110 w 64"/>
                    <a:gd name="T5" fmla="*/ 12302 h 44"/>
                    <a:gd name="T6" fmla="*/ 20573 w 64"/>
                    <a:gd name="T7" fmla="*/ 7417 h 44"/>
                    <a:gd name="T8" fmla="*/ 32110 w 64"/>
                    <a:gd name="T9" fmla="*/ 12302 h 44"/>
                    <a:gd name="T10" fmla="*/ 13489 w 64"/>
                    <a:gd name="T11" fmla="*/ 42111 h 44"/>
                    <a:gd name="T12" fmla="*/ 20573 w 64"/>
                    <a:gd name="T13" fmla="*/ 7417 h 44"/>
                    <a:gd name="T14" fmla="*/ 13489 w 64"/>
                    <a:gd name="T15" fmla="*/ 42111 h 44"/>
                    <a:gd name="T16" fmla="*/ 5992 w 64"/>
                    <a:gd name="T17" fmla="*/ 83698 h 44"/>
                    <a:gd name="T18" fmla="*/ 13489 w 64"/>
                    <a:gd name="T19" fmla="*/ 42111 h 44"/>
                    <a:gd name="T20" fmla="*/ 6915 w 64"/>
                    <a:gd name="T21" fmla="*/ 83698 h 44"/>
                    <a:gd name="T22" fmla="*/ 6915 w 64"/>
                    <a:gd name="T23" fmla="*/ 83698 h 44"/>
                    <a:gd name="T24" fmla="*/ 2567 w 64"/>
                    <a:gd name="T25" fmla="*/ 159940 h 44"/>
                    <a:gd name="T26" fmla="*/ 5992 w 64"/>
                    <a:gd name="T27" fmla="*/ 83698 h 44"/>
                    <a:gd name="T28" fmla="*/ 2567 w 64"/>
                    <a:gd name="T29" fmla="*/ 159940 h 44"/>
                    <a:gd name="T30" fmla="*/ 5992 w 64"/>
                    <a:gd name="T31" fmla="*/ 222811 h 44"/>
                    <a:gd name="T32" fmla="*/ 2567 w 64"/>
                    <a:gd name="T33" fmla="*/ 159940 h 44"/>
                    <a:gd name="T34" fmla="*/ 5992 w 64"/>
                    <a:gd name="T35" fmla="*/ 222811 h 44"/>
                    <a:gd name="T36" fmla="*/ 6915 w 64"/>
                    <a:gd name="T37" fmla="*/ 214926 h 44"/>
                    <a:gd name="T38" fmla="*/ 50105 w 64"/>
                    <a:gd name="T39" fmla="*/ 293132 h 44"/>
                    <a:gd name="T40" fmla="*/ 6915 w 64"/>
                    <a:gd name="T41" fmla="*/ 214926 h 44"/>
                    <a:gd name="T42" fmla="*/ 68635 w 64"/>
                    <a:gd name="T43" fmla="*/ 293132 h 44"/>
                    <a:gd name="T44" fmla="*/ 50105 w 64"/>
                    <a:gd name="T45" fmla="*/ 293132 h 44"/>
                    <a:gd name="T46" fmla="*/ 68635 w 64"/>
                    <a:gd name="T47" fmla="*/ 305850 h 44"/>
                    <a:gd name="T48" fmla="*/ 66857 w 64"/>
                    <a:gd name="T49" fmla="*/ 305850 h 44"/>
                    <a:gd name="T50" fmla="*/ 68635 w 64"/>
                    <a:gd name="T51" fmla="*/ 305850 h 44"/>
                    <a:gd name="T52" fmla="*/ 82210 w 64"/>
                    <a:gd name="T53" fmla="*/ 192315 h 44"/>
                    <a:gd name="T54" fmla="*/ 68635 w 64"/>
                    <a:gd name="T55" fmla="*/ 305850 h 44"/>
                    <a:gd name="T56" fmla="*/ 82210 w 64"/>
                    <a:gd name="T57" fmla="*/ 192315 h 44"/>
                    <a:gd name="T58" fmla="*/ 47510 w 64"/>
                    <a:gd name="T59" fmla="*/ 62360 h 44"/>
                    <a:gd name="T60" fmla="*/ 82210 w 64"/>
                    <a:gd name="T61" fmla="*/ 192315 h 44"/>
                    <a:gd name="T62" fmla="*/ 45672 w 64"/>
                    <a:gd name="T63" fmla="*/ 69865 h 44"/>
                    <a:gd name="T64" fmla="*/ 45672 w 64"/>
                    <a:gd name="T65" fmla="*/ 69865 h 44"/>
                    <a:gd name="T66" fmla="*/ 40751 w 64"/>
                    <a:gd name="T67" fmla="*/ 50459 h 44"/>
                    <a:gd name="T68" fmla="*/ 47510 w 64"/>
                    <a:gd name="T69" fmla="*/ 62360 h 44"/>
                    <a:gd name="T70" fmla="*/ 40751 w 64"/>
                    <a:gd name="T71" fmla="*/ 50459 h 44"/>
                    <a:gd name="T72" fmla="*/ 39109 w 64"/>
                    <a:gd name="T73" fmla="*/ 20401 h 44"/>
                    <a:gd name="T74" fmla="*/ 40751 w 64"/>
                    <a:gd name="T75" fmla="*/ 50459 h 44"/>
                    <a:gd name="T76" fmla="*/ 39109 w 64"/>
                    <a:gd name="T77" fmla="*/ 20401 h 44"/>
                    <a:gd name="T78" fmla="*/ 39109 w 64"/>
                    <a:gd name="T79" fmla="*/ 20401 h 44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</a:gdLst>
                  <a:ahLst/>
                  <a:cxnLst>
                    <a:cxn ang="T80">
                      <a:pos x="T0" y="T1"/>
                    </a:cxn>
                    <a:cxn ang="T81">
                      <a:pos x="T2" y="T3"/>
                    </a:cxn>
                    <a:cxn ang="T82">
                      <a:pos x="T4" y="T5"/>
                    </a:cxn>
                    <a:cxn ang="T83">
                      <a:pos x="T6" y="T7"/>
                    </a:cxn>
                    <a:cxn ang="T84">
                      <a:pos x="T8" y="T9"/>
                    </a:cxn>
                    <a:cxn ang="T85">
                      <a:pos x="T10" y="T11"/>
                    </a:cxn>
                    <a:cxn ang="T86">
                      <a:pos x="T12" y="T13"/>
                    </a:cxn>
                    <a:cxn ang="T87">
                      <a:pos x="T14" y="T15"/>
                    </a:cxn>
                    <a:cxn ang="T88">
                      <a:pos x="T16" y="T17"/>
                    </a:cxn>
                    <a:cxn ang="T89">
                      <a:pos x="T18" y="T19"/>
                    </a:cxn>
                    <a:cxn ang="T90">
                      <a:pos x="T20" y="T21"/>
                    </a:cxn>
                    <a:cxn ang="T91">
                      <a:pos x="T22" y="T23"/>
                    </a:cxn>
                    <a:cxn ang="T92">
                      <a:pos x="T24" y="T25"/>
                    </a:cxn>
                    <a:cxn ang="T93">
                      <a:pos x="T26" y="T27"/>
                    </a:cxn>
                    <a:cxn ang="T94">
                      <a:pos x="T28" y="T29"/>
                    </a:cxn>
                    <a:cxn ang="T95">
                      <a:pos x="T30" y="T31"/>
                    </a:cxn>
                    <a:cxn ang="T96">
                      <a:pos x="T32" y="T33"/>
                    </a:cxn>
                    <a:cxn ang="T97">
                      <a:pos x="T34" y="T35"/>
                    </a:cxn>
                    <a:cxn ang="T98">
                      <a:pos x="T36" y="T37"/>
                    </a:cxn>
                    <a:cxn ang="T99">
                      <a:pos x="T38" y="T39"/>
                    </a:cxn>
                    <a:cxn ang="T100">
                      <a:pos x="T40" y="T41"/>
                    </a:cxn>
                    <a:cxn ang="T101">
                      <a:pos x="T42" y="T43"/>
                    </a:cxn>
                    <a:cxn ang="T102">
                      <a:pos x="T44" y="T45"/>
                    </a:cxn>
                    <a:cxn ang="T103">
                      <a:pos x="T46" y="T47"/>
                    </a:cxn>
                    <a:cxn ang="T104">
                      <a:pos x="T48" y="T49"/>
                    </a:cxn>
                    <a:cxn ang="T105">
                      <a:pos x="T50" y="T51"/>
                    </a:cxn>
                    <a:cxn ang="T106">
                      <a:pos x="T52" y="T53"/>
                    </a:cxn>
                    <a:cxn ang="T107">
                      <a:pos x="T54" y="T55"/>
                    </a:cxn>
                    <a:cxn ang="T108">
                      <a:pos x="T56" y="T57"/>
                    </a:cxn>
                    <a:cxn ang="T109">
                      <a:pos x="T58" y="T59"/>
                    </a:cxn>
                    <a:cxn ang="T110">
                      <a:pos x="T60" y="T61"/>
                    </a:cxn>
                    <a:cxn ang="T111">
                      <a:pos x="T62" y="T63"/>
                    </a:cxn>
                    <a:cxn ang="T112">
                      <a:pos x="T64" y="T65"/>
                    </a:cxn>
                    <a:cxn ang="T113">
                      <a:pos x="T66" y="T67"/>
                    </a:cxn>
                    <a:cxn ang="T114">
                      <a:pos x="T68" y="T69"/>
                    </a:cxn>
                    <a:cxn ang="T115">
                      <a:pos x="T70" y="T71"/>
                    </a:cxn>
                    <a:cxn ang="T116">
                      <a:pos x="T72" y="T73"/>
                    </a:cxn>
                    <a:cxn ang="T117">
                      <a:pos x="T74" y="T75"/>
                    </a:cxn>
                    <a:cxn ang="T118">
                      <a:pos x="T76" y="T77"/>
                    </a:cxn>
                    <a:cxn ang="T119">
                      <a:pos x="T78" y="T79"/>
                    </a:cxn>
                  </a:cxnLst>
                  <a:rect l="0" t="0" r="r" b="b"/>
                  <a:pathLst>
                    <a:path w="64" h="44">
                      <a:moveTo>
                        <a:pt x="26" y="4"/>
                      </a:moveTo>
                      <a:cubicBezTo>
                        <a:pt x="24" y="3"/>
                        <a:pt x="23" y="2"/>
                        <a:pt x="22" y="2"/>
                      </a:cubicBezTo>
                      <a:lnTo>
                        <a:pt x="22" y="1"/>
                      </a:lnTo>
                      <a:cubicBezTo>
                        <a:pt x="24" y="1"/>
                        <a:pt x="25" y="2"/>
                        <a:pt x="27" y="3"/>
                      </a:cubicBezTo>
                      <a:lnTo>
                        <a:pt x="26" y="4"/>
                      </a:lnTo>
                      <a:close/>
                      <a:moveTo>
                        <a:pt x="22" y="2"/>
                      </a:moveTo>
                      <a:cubicBezTo>
                        <a:pt x="19" y="1"/>
                        <a:pt x="17" y="1"/>
                        <a:pt x="15" y="2"/>
                      </a:cubicBezTo>
                      <a:lnTo>
                        <a:pt x="14" y="1"/>
                      </a:lnTo>
                      <a:cubicBezTo>
                        <a:pt x="17" y="0"/>
                        <a:pt x="19" y="0"/>
                        <a:pt x="22" y="1"/>
                      </a:cubicBezTo>
                      <a:lnTo>
                        <a:pt x="22" y="2"/>
                      </a:lnTo>
                      <a:close/>
                      <a:moveTo>
                        <a:pt x="15" y="2"/>
                      </a:moveTo>
                      <a:cubicBezTo>
                        <a:pt x="13" y="3"/>
                        <a:pt x="11" y="4"/>
                        <a:pt x="9" y="6"/>
                      </a:cubicBezTo>
                      <a:lnTo>
                        <a:pt x="8" y="5"/>
                      </a:lnTo>
                      <a:cubicBezTo>
                        <a:pt x="10" y="3"/>
                        <a:pt x="12" y="2"/>
                        <a:pt x="14" y="1"/>
                      </a:cubicBezTo>
                      <a:lnTo>
                        <a:pt x="15" y="2"/>
                      </a:lnTo>
                      <a:close/>
                      <a:moveTo>
                        <a:pt x="9" y="6"/>
                      </a:moveTo>
                      <a:cubicBezTo>
                        <a:pt x="8" y="8"/>
                        <a:pt x="6" y="10"/>
                        <a:pt x="5" y="12"/>
                      </a:cubicBezTo>
                      <a:lnTo>
                        <a:pt x="4" y="12"/>
                      </a:lnTo>
                      <a:cubicBezTo>
                        <a:pt x="5" y="10"/>
                        <a:pt x="6" y="7"/>
                        <a:pt x="8" y="5"/>
                      </a:cubicBezTo>
                      <a:lnTo>
                        <a:pt x="9" y="6"/>
                      </a:lnTo>
                      <a:close/>
                      <a:moveTo>
                        <a:pt x="5" y="12"/>
                      </a:moveTo>
                      <a:lnTo>
                        <a:pt x="5" y="12"/>
                      </a:lnTo>
                      <a:lnTo>
                        <a:pt x="4" y="12"/>
                      </a:lnTo>
                      <a:lnTo>
                        <a:pt x="5" y="12"/>
                      </a:lnTo>
                      <a:close/>
                      <a:moveTo>
                        <a:pt x="5" y="12"/>
                      </a:moveTo>
                      <a:cubicBezTo>
                        <a:pt x="4" y="15"/>
                        <a:pt x="2" y="19"/>
                        <a:pt x="2" y="23"/>
                      </a:cubicBezTo>
                      <a:lnTo>
                        <a:pt x="0" y="22"/>
                      </a:lnTo>
                      <a:cubicBezTo>
                        <a:pt x="1" y="19"/>
                        <a:pt x="2" y="15"/>
                        <a:pt x="4" y="12"/>
                      </a:cubicBezTo>
                      <a:lnTo>
                        <a:pt x="5" y="12"/>
                      </a:lnTo>
                      <a:close/>
                      <a:moveTo>
                        <a:pt x="2" y="23"/>
                      </a:moveTo>
                      <a:cubicBezTo>
                        <a:pt x="1" y="26"/>
                        <a:pt x="2" y="29"/>
                        <a:pt x="5" y="31"/>
                      </a:cubicBezTo>
                      <a:lnTo>
                        <a:pt x="4" y="32"/>
                      </a:lnTo>
                      <a:cubicBezTo>
                        <a:pt x="1" y="30"/>
                        <a:pt x="0" y="26"/>
                        <a:pt x="0" y="22"/>
                      </a:cubicBezTo>
                      <a:lnTo>
                        <a:pt x="2" y="23"/>
                      </a:lnTo>
                      <a:close/>
                      <a:moveTo>
                        <a:pt x="4" y="32"/>
                      </a:moveTo>
                      <a:lnTo>
                        <a:pt x="4" y="32"/>
                      </a:lnTo>
                      <a:close/>
                      <a:moveTo>
                        <a:pt x="5" y="31"/>
                      </a:moveTo>
                      <a:cubicBezTo>
                        <a:pt x="13" y="38"/>
                        <a:pt x="24" y="39"/>
                        <a:pt x="35" y="41"/>
                      </a:cubicBezTo>
                      <a:lnTo>
                        <a:pt x="34" y="42"/>
                      </a:lnTo>
                      <a:cubicBezTo>
                        <a:pt x="23" y="40"/>
                        <a:pt x="12" y="39"/>
                        <a:pt x="4" y="32"/>
                      </a:cubicBezTo>
                      <a:lnTo>
                        <a:pt x="5" y="31"/>
                      </a:lnTo>
                      <a:close/>
                      <a:moveTo>
                        <a:pt x="35" y="41"/>
                      </a:moveTo>
                      <a:cubicBezTo>
                        <a:pt x="39" y="41"/>
                        <a:pt x="43" y="42"/>
                        <a:pt x="47" y="42"/>
                      </a:cubicBezTo>
                      <a:lnTo>
                        <a:pt x="46" y="44"/>
                      </a:lnTo>
                      <a:cubicBezTo>
                        <a:pt x="42" y="43"/>
                        <a:pt x="38" y="42"/>
                        <a:pt x="34" y="42"/>
                      </a:cubicBezTo>
                      <a:lnTo>
                        <a:pt x="35" y="41"/>
                      </a:lnTo>
                      <a:close/>
                      <a:moveTo>
                        <a:pt x="47" y="44"/>
                      </a:moveTo>
                      <a:lnTo>
                        <a:pt x="47" y="44"/>
                      </a:lnTo>
                      <a:lnTo>
                        <a:pt x="46" y="44"/>
                      </a:lnTo>
                      <a:lnTo>
                        <a:pt x="47" y="43"/>
                      </a:lnTo>
                      <a:lnTo>
                        <a:pt x="47" y="44"/>
                      </a:lnTo>
                      <a:close/>
                      <a:moveTo>
                        <a:pt x="46" y="42"/>
                      </a:moveTo>
                      <a:cubicBezTo>
                        <a:pt x="62" y="41"/>
                        <a:pt x="62" y="35"/>
                        <a:pt x="56" y="28"/>
                      </a:cubicBezTo>
                      <a:lnTo>
                        <a:pt x="57" y="28"/>
                      </a:lnTo>
                      <a:cubicBezTo>
                        <a:pt x="64" y="35"/>
                        <a:pt x="64" y="42"/>
                        <a:pt x="47" y="44"/>
                      </a:cubicBezTo>
                      <a:lnTo>
                        <a:pt x="46" y="42"/>
                      </a:lnTo>
                      <a:close/>
                      <a:moveTo>
                        <a:pt x="56" y="28"/>
                      </a:moveTo>
                      <a:cubicBezTo>
                        <a:pt x="50" y="22"/>
                        <a:pt x="38" y="14"/>
                        <a:pt x="31" y="10"/>
                      </a:cubicBezTo>
                      <a:lnTo>
                        <a:pt x="32" y="9"/>
                      </a:lnTo>
                      <a:cubicBezTo>
                        <a:pt x="39" y="13"/>
                        <a:pt x="51" y="21"/>
                        <a:pt x="57" y="28"/>
                      </a:cubicBezTo>
                      <a:lnTo>
                        <a:pt x="56" y="28"/>
                      </a:lnTo>
                      <a:close/>
                      <a:moveTo>
                        <a:pt x="31" y="10"/>
                      </a:moveTo>
                      <a:lnTo>
                        <a:pt x="31" y="10"/>
                      </a:lnTo>
                      <a:lnTo>
                        <a:pt x="32" y="10"/>
                      </a:lnTo>
                      <a:lnTo>
                        <a:pt x="31" y="10"/>
                      </a:lnTo>
                      <a:close/>
                      <a:moveTo>
                        <a:pt x="31" y="10"/>
                      </a:moveTo>
                      <a:cubicBezTo>
                        <a:pt x="30" y="10"/>
                        <a:pt x="29" y="8"/>
                        <a:pt x="28" y="7"/>
                      </a:cubicBezTo>
                      <a:lnTo>
                        <a:pt x="30" y="7"/>
                      </a:lnTo>
                      <a:cubicBezTo>
                        <a:pt x="30" y="8"/>
                        <a:pt x="31" y="9"/>
                        <a:pt x="32" y="9"/>
                      </a:cubicBezTo>
                      <a:lnTo>
                        <a:pt x="31" y="10"/>
                      </a:lnTo>
                      <a:close/>
                      <a:moveTo>
                        <a:pt x="28" y="7"/>
                      </a:moveTo>
                      <a:cubicBezTo>
                        <a:pt x="28" y="6"/>
                        <a:pt x="27" y="5"/>
                        <a:pt x="26" y="4"/>
                      </a:cubicBezTo>
                      <a:lnTo>
                        <a:pt x="27" y="3"/>
                      </a:lnTo>
                      <a:cubicBezTo>
                        <a:pt x="28" y="4"/>
                        <a:pt x="29" y="5"/>
                        <a:pt x="30" y="7"/>
                      </a:cubicBezTo>
                      <a:lnTo>
                        <a:pt x="28" y="7"/>
                      </a:lnTo>
                      <a:close/>
                      <a:moveTo>
                        <a:pt x="27" y="3"/>
                      </a:moveTo>
                      <a:lnTo>
                        <a:pt x="27" y="3"/>
                      </a:lnTo>
                      <a:lnTo>
                        <a:pt x="26" y="3"/>
                      </a:lnTo>
                      <a:lnTo>
                        <a:pt x="27" y="3"/>
                      </a:lnTo>
                      <a:close/>
                    </a:path>
                  </a:pathLst>
                </a:custGeom>
                <a:solidFill>
                  <a:srgbClr val="94939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542" name="Freeform 57"/>
                <p:cNvSpPr>
                  <a:spLocks noChangeArrowheads="1"/>
                </p:cNvSpPr>
                <p:nvPr/>
              </p:nvSpPr>
              <p:spPr bwMode="auto">
                <a:xfrm>
                  <a:off x="758" y="3952"/>
                  <a:ext cx="93" cy="71"/>
                </a:xfrm>
                <a:custGeom>
                  <a:avLst/>
                  <a:gdLst>
                    <a:gd name="T0" fmla="*/ 56785 w 68"/>
                    <a:gd name="T1" fmla="*/ 5976 h 42"/>
                    <a:gd name="T2" fmla="*/ 7082 w 68"/>
                    <a:gd name="T3" fmla="*/ 161564 h 42"/>
                    <a:gd name="T4" fmla="*/ 61265 w 68"/>
                    <a:gd name="T5" fmla="*/ 196819 h 42"/>
                    <a:gd name="T6" fmla="*/ 82837 w 68"/>
                    <a:gd name="T7" fmla="*/ 207795 h 42"/>
                    <a:gd name="T8" fmla="*/ 99785 w 68"/>
                    <a:gd name="T9" fmla="*/ 104172 h 42"/>
                    <a:gd name="T10" fmla="*/ 56785 w 68"/>
                    <a:gd name="T11" fmla="*/ 5976 h 42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68" h="42">
                      <a:moveTo>
                        <a:pt x="36" y="1"/>
                      </a:moveTo>
                      <a:cubicBezTo>
                        <a:pt x="16" y="0"/>
                        <a:pt x="0" y="15"/>
                        <a:pt x="4" y="29"/>
                      </a:cubicBezTo>
                      <a:cubicBezTo>
                        <a:pt x="7" y="42"/>
                        <a:pt x="25" y="39"/>
                        <a:pt x="39" y="36"/>
                      </a:cubicBezTo>
                      <a:cubicBezTo>
                        <a:pt x="43" y="35"/>
                        <a:pt x="48" y="40"/>
                        <a:pt x="52" y="38"/>
                      </a:cubicBezTo>
                      <a:cubicBezTo>
                        <a:pt x="61" y="36"/>
                        <a:pt x="68" y="27"/>
                        <a:pt x="63" y="19"/>
                      </a:cubicBezTo>
                      <a:cubicBezTo>
                        <a:pt x="57" y="11"/>
                        <a:pt x="48" y="3"/>
                        <a:pt x="36" y="1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543" name="Freeform 58"/>
                <p:cNvSpPr>
                  <a:spLocks noChangeArrowheads="1"/>
                </p:cNvSpPr>
                <p:nvPr/>
              </p:nvSpPr>
              <p:spPr bwMode="auto">
                <a:xfrm>
                  <a:off x="762" y="3952"/>
                  <a:ext cx="87" cy="68"/>
                </a:xfrm>
                <a:custGeom>
                  <a:avLst/>
                  <a:gdLst>
                    <a:gd name="T0" fmla="*/ 41655 w 63"/>
                    <a:gd name="T1" fmla="*/ 10407 h 40"/>
                    <a:gd name="T2" fmla="*/ 56278 w 63"/>
                    <a:gd name="T3" fmla="*/ 6309 h 40"/>
                    <a:gd name="T4" fmla="*/ 41655 w 63"/>
                    <a:gd name="T5" fmla="*/ 10407 h 40"/>
                    <a:gd name="T6" fmla="*/ 12510 w 63"/>
                    <a:gd name="T7" fmla="*/ 54584 h 40"/>
                    <a:gd name="T8" fmla="*/ 41655 w 63"/>
                    <a:gd name="T9" fmla="*/ 10407 h 40"/>
                    <a:gd name="T10" fmla="*/ 1806 w 63"/>
                    <a:gd name="T11" fmla="*/ 138477 h 40"/>
                    <a:gd name="T12" fmla="*/ 12510 w 63"/>
                    <a:gd name="T13" fmla="*/ 54584 h 40"/>
                    <a:gd name="T14" fmla="*/ 1806 w 63"/>
                    <a:gd name="T15" fmla="*/ 138477 h 40"/>
                    <a:gd name="T16" fmla="*/ 0 w 63"/>
                    <a:gd name="T17" fmla="*/ 173021 h 40"/>
                    <a:gd name="T18" fmla="*/ 1806 w 63"/>
                    <a:gd name="T19" fmla="*/ 138477 h 40"/>
                    <a:gd name="T20" fmla="*/ 0 w 63"/>
                    <a:gd name="T21" fmla="*/ 173021 h 40"/>
                    <a:gd name="T22" fmla="*/ 0 w 63"/>
                    <a:gd name="T23" fmla="*/ 173021 h 40"/>
                    <a:gd name="T24" fmla="*/ 25894 w 63"/>
                    <a:gd name="T25" fmla="*/ 228480 h 40"/>
                    <a:gd name="T26" fmla="*/ 0 w 63"/>
                    <a:gd name="T27" fmla="*/ 173021 h 40"/>
                    <a:gd name="T28" fmla="*/ 24154 w 63"/>
                    <a:gd name="T29" fmla="*/ 232344 h 40"/>
                    <a:gd name="T30" fmla="*/ 25894 w 63"/>
                    <a:gd name="T31" fmla="*/ 228480 h 40"/>
                    <a:gd name="T32" fmla="*/ 25894 w 63"/>
                    <a:gd name="T33" fmla="*/ 228480 h 40"/>
                    <a:gd name="T34" fmla="*/ 61254 w 63"/>
                    <a:gd name="T35" fmla="*/ 221626 h 40"/>
                    <a:gd name="T36" fmla="*/ 25894 w 63"/>
                    <a:gd name="T37" fmla="*/ 228480 h 40"/>
                    <a:gd name="T38" fmla="*/ 60461 w 63"/>
                    <a:gd name="T39" fmla="*/ 209794 h 40"/>
                    <a:gd name="T40" fmla="*/ 60461 w 63"/>
                    <a:gd name="T41" fmla="*/ 209794 h 40"/>
                    <a:gd name="T42" fmla="*/ 71851 w 63"/>
                    <a:gd name="T43" fmla="*/ 221626 h 40"/>
                    <a:gd name="T44" fmla="*/ 61254 w 63"/>
                    <a:gd name="T45" fmla="*/ 221626 h 40"/>
                    <a:gd name="T46" fmla="*/ 71851 w 63"/>
                    <a:gd name="T47" fmla="*/ 221626 h 40"/>
                    <a:gd name="T48" fmla="*/ 71851 w 63"/>
                    <a:gd name="T49" fmla="*/ 221626 h 40"/>
                    <a:gd name="T50" fmla="*/ 84621 w 63"/>
                    <a:gd name="T51" fmla="*/ 228480 h 40"/>
                    <a:gd name="T52" fmla="*/ 71851 w 63"/>
                    <a:gd name="T53" fmla="*/ 228480 h 40"/>
                    <a:gd name="T54" fmla="*/ 86482 w 63"/>
                    <a:gd name="T55" fmla="*/ 232344 h 40"/>
                    <a:gd name="T56" fmla="*/ 84621 w 63"/>
                    <a:gd name="T57" fmla="*/ 228480 h 40"/>
                    <a:gd name="T58" fmla="*/ 84621 w 63"/>
                    <a:gd name="T59" fmla="*/ 228480 h 40"/>
                    <a:gd name="T60" fmla="*/ 89458 w 63"/>
                    <a:gd name="T61" fmla="*/ 228480 h 40"/>
                    <a:gd name="T62" fmla="*/ 84621 w 63"/>
                    <a:gd name="T63" fmla="*/ 228480 h 40"/>
                    <a:gd name="T64" fmla="*/ 101116 w 63"/>
                    <a:gd name="T65" fmla="*/ 181660 h 40"/>
                    <a:gd name="T66" fmla="*/ 89458 w 63"/>
                    <a:gd name="T67" fmla="*/ 228480 h 40"/>
                    <a:gd name="T68" fmla="*/ 101116 w 63"/>
                    <a:gd name="T69" fmla="*/ 181660 h 40"/>
                    <a:gd name="T70" fmla="*/ 105822 w 63"/>
                    <a:gd name="T71" fmla="*/ 127163 h 40"/>
                    <a:gd name="T72" fmla="*/ 101116 w 63"/>
                    <a:gd name="T73" fmla="*/ 181660 h 40"/>
                    <a:gd name="T74" fmla="*/ 102866 w 63"/>
                    <a:gd name="T75" fmla="*/ 118398 h 40"/>
                    <a:gd name="T76" fmla="*/ 105822 w 63"/>
                    <a:gd name="T77" fmla="*/ 127163 h 40"/>
                    <a:gd name="T78" fmla="*/ 105677 w 63"/>
                    <a:gd name="T79" fmla="*/ 111716 h 40"/>
                    <a:gd name="T80" fmla="*/ 102866 w 63"/>
                    <a:gd name="T81" fmla="*/ 111716 h 40"/>
                    <a:gd name="T82" fmla="*/ 102866 w 63"/>
                    <a:gd name="T83" fmla="*/ 118398 h 40"/>
                    <a:gd name="T84" fmla="*/ 105677 w 63"/>
                    <a:gd name="T85" fmla="*/ 111716 h 40"/>
                    <a:gd name="T86" fmla="*/ 102866 w 63"/>
                    <a:gd name="T87" fmla="*/ 118398 h 40"/>
                    <a:gd name="T88" fmla="*/ 102866 w 63"/>
                    <a:gd name="T89" fmla="*/ 118398 h 40"/>
                    <a:gd name="T90" fmla="*/ 102866 w 63"/>
                    <a:gd name="T91" fmla="*/ 118398 h 40"/>
                    <a:gd name="T92" fmla="*/ 97956 w 63"/>
                    <a:gd name="T93" fmla="*/ 93928 h 40"/>
                    <a:gd name="T94" fmla="*/ 105677 w 63"/>
                    <a:gd name="T95" fmla="*/ 111716 h 40"/>
                    <a:gd name="T96" fmla="*/ 97956 w 63"/>
                    <a:gd name="T97" fmla="*/ 93928 h 40"/>
                    <a:gd name="T98" fmla="*/ 94729 w 63"/>
                    <a:gd name="T99" fmla="*/ 71759 h 40"/>
                    <a:gd name="T100" fmla="*/ 97956 w 63"/>
                    <a:gd name="T101" fmla="*/ 93928 h 40"/>
                    <a:gd name="T102" fmla="*/ 56278 w 63"/>
                    <a:gd name="T103" fmla="*/ 10407 h 40"/>
                    <a:gd name="T104" fmla="*/ 94729 w 63"/>
                    <a:gd name="T105" fmla="*/ 71759 h 40"/>
                    <a:gd name="T106" fmla="*/ 56278 w 63"/>
                    <a:gd name="T107" fmla="*/ 6309 h 40"/>
                    <a:gd name="T108" fmla="*/ 56278 w 63"/>
                    <a:gd name="T109" fmla="*/ 6309 h 40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</a:gdLst>
                  <a:ahLst/>
                  <a:cxnLst>
                    <a:cxn ang="T110">
                      <a:pos x="T0" y="T1"/>
                    </a:cxn>
                    <a:cxn ang="T111">
                      <a:pos x="T2" y="T3"/>
                    </a:cxn>
                    <a:cxn ang="T112">
                      <a:pos x="T4" y="T5"/>
                    </a:cxn>
                    <a:cxn ang="T113">
                      <a:pos x="T6" y="T7"/>
                    </a:cxn>
                    <a:cxn ang="T114">
                      <a:pos x="T8" y="T9"/>
                    </a:cxn>
                    <a:cxn ang="T115">
                      <a:pos x="T10" y="T11"/>
                    </a:cxn>
                    <a:cxn ang="T116">
                      <a:pos x="T12" y="T13"/>
                    </a:cxn>
                    <a:cxn ang="T117">
                      <a:pos x="T14" y="T15"/>
                    </a:cxn>
                    <a:cxn ang="T118">
                      <a:pos x="T16" y="T17"/>
                    </a:cxn>
                    <a:cxn ang="T119">
                      <a:pos x="T18" y="T19"/>
                    </a:cxn>
                    <a:cxn ang="T120">
                      <a:pos x="T20" y="T21"/>
                    </a:cxn>
                    <a:cxn ang="T121">
                      <a:pos x="T22" y="T23"/>
                    </a:cxn>
                    <a:cxn ang="T122">
                      <a:pos x="T24" y="T25"/>
                    </a:cxn>
                    <a:cxn ang="T123">
                      <a:pos x="T26" y="T27"/>
                    </a:cxn>
                    <a:cxn ang="T124">
                      <a:pos x="T28" y="T29"/>
                    </a:cxn>
                    <a:cxn ang="T125">
                      <a:pos x="T30" y="T31"/>
                    </a:cxn>
                    <a:cxn ang="T126">
                      <a:pos x="T32" y="T33"/>
                    </a:cxn>
                    <a:cxn ang="T127">
                      <a:pos x="T34" y="T35"/>
                    </a:cxn>
                    <a:cxn ang="T128">
                      <a:pos x="T36" y="T37"/>
                    </a:cxn>
                    <a:cxn ang="T129">
                      <a:pos x="T38" y="T39"/>
                    </a:cxn>
                    <a:cxn ang="T130">
                      <a:pos x="T40" y="T41"/>
                    </a:cxn>
                    <a:cxn ang="T131">
                      <a:pos x="T42" y="T43"/>
                    </a:cxn>
                    <a:cxn ang="T132">
                      <a:pos x="T44" y="T45"/>
                    </a:cxn>
                    <a:cxn ang="T133">
                      <a:pos x="T46" y="T47"/>
                    </a:cxn>
                    <a:cxn ang="T134">
                      <a:pos x="T48" y="T49"/>
                    </a:cxn>
                    <a:cxn ang="T135">
                      <a:pos x="T50" y="T51"/>
                    </a:cxn>
                    <a:cxn ang="T136">
                      <a:pos x="T52" y="T53"/>
                    </a:cxn>
                    <a:cxn ang="T137">
                      <a:pos x="T54" y="T55"/>
                    </a:cxn>
                    <a:cxn ang="T138">
                      <a:pos x="T56" y="T57"/>
                    </a:cxn>
                    <a:cxn ang="T139">
                      <a:pos x="T58" y="T59"/>
                    </a:cxn>
                    <a:cxn ang="T140">
                      <a:pos x="T60" y="T61"/>
                    </a:cxn>
                    <a:cxn ang="T141">
                      <a:pos x="T62" y="T63"/>
                    </a:cxn>
                    <a:cxn ang="T142">
                      <a:pos x="T64" y="T65"/>
                    </a:cxn>
                    <a:cxn ang="T143">
                      <a:pos x="T66" y="T67"/>
                    </a:cxn>
                    <a:cxn ang="T144">
                      <a:pos x="T68" y="T69"/>
                    </a:cxn>
                    <a:cxn ang="T145">
                      <a:pos x="T70" y="T71"/>
                    </a:cxn>
                    <a:cxn ang="T146">
                      <a:pos x="T72" y="T73"/>
                    </a:cxn>
                    <a:cxn ang="T147">
                      <a:pos x="T74" y="T75"/>
                    </a:cxn>
                    <a:cxn ang="T148">
                      <a:pos x="T76" y="T77"/>
                    </a:cxn>
                    <a:cxn ang="T149">
                      <a:pos x="T78" y="T79"/>
                    </a:cxn>
                    <a:cxn ang="T150">
                      <a:pos x="T80" y="T81"/>
                    </a:cxn>
                    <a:cxn ang="T151">
                      <a:pos x="T82" y="T83"/>
                    </a:cxn>
                    <a:cxn ang="T152">
                      <a:pos x="T84" y="T85"/>
                    </a:cxn>
                    <a:cxn ang="T153">
                      <a:pos x="T86" y="T87"/>
                    </a:cxn>
                    <a:cxn ang="T154">
                      <a:pos x="T88" y="T89"/>
                    </a:cxn>
                    <a:cxn ang="T155">
                      <a:pos x="T90" y="T91"/>
                    </a:cxn>
                    <a:cxn ang="T156">
                      <a:pos x="T92" y="T93"/>
                    </a:cxn>
                    <a:cxn ang="T157">
                      <a:pos x="T94" y="T95"/>
                    </a:cxn>
                    <a:cxn ang="T158">
                      <a:pos x="T96" y="T97"/>
                    </a:cxn>
                    <a:cxn ang="T159">
                      <a:pos x="T98" y="T99"/>
                    </a:cxn>
                    <a:cxn ang="T160">
                      <a:pos x="T100" y="T101"/>
                    </a:cxn>
                    <a:cxn ang="T161">
                      <a:pos x="T102" y="T103"/>
                    </a:cxn>
                    <a:cxn ang="T162">
                      <a:pos x="T104" y="T105"/>
                    </a:cxn>
                    <a:cxn ang="T163">
                      <a:pos x="T106" y="T107"/>
                    </a:cxn>
                    <a:cxn ang="T164">
                      <a:pos x="T108" y="T109"/>
                    </a:cxn>
                  </a:cxnLst>
                  <a:rect l="0" t="0" r="r" b="b"/>
                  <a:pathLst>
                    <a:path w="63" h="40">
                      <a:moveTo>
                        <a:pt x="33" y="2"/>
                      </a:moveTo>
                      <a:cubicBezTo>
                        <a:pt x="30" y="2"/>
                        <a:pt x="27" y="2"/>
                        <a:pt x="24" y="2"/>
                      </a:cubicBezTo>
                      <a:lnTo>
                        <a:pt x="24" y="1"/>
                      </a:lnTo>
                      <a:cubicBezTo>
                        <a:pt x="27" y="1"/>
                        <a:pt x="30" y="0"/>
                        <a:pt x="33" y="1"/>
                      </a:cubicBezTo>
                      <a:lnTo>
                        <a:pt x="33" y="2"/>
                      </a:lnTo>
                      <a:close/>
                      <a:moveTo>
                        <a:pt x="24" y="2"/>
                      </a:moveTo>
                      <a:cubicBezTo>
                        <a:pt x="18" y="3"/>
                        <a:pt x="12" y="6"/>
                        <a:pt x="8" y="10"/>
                      </a:cubicBezTo>
                      <a:lnTo>
                        <a:pt x="7" y="9"/>
                      </a:lnTo>
                      <a:cubicBezTo>
                        <a:pt x="11" y="5"/>
                        <a:pt x="17" y="2"/>
                        <a:pt x="24" y="1"/>
                      </a:cubicBezTo>
                      <a:lnTo>
                        <a:pt x="24" y="2"/>
                      </a:lnTo>
                      <a:close/>
                      <a:moveTo>
                        <a:pt x="8" y="10"/>
                      </a:moveTo>
                      <a:cubicBezTo>
                        <a:pt x="4" y="14"/>
                        <a:pt x="2" y="18"/>
                        <a:pt x="1" y="23"/>
                      </a:cubicBezTo>
                      <a:lnTo>
                        <a:pt x="0" y="23"/>
                      </a:lnTo>
                      <a:cubicBezTo>
                        <a:pt x="0" y="18"/>
                        <a:pt x="3" y="13"/>
                        <a:pt x="7" y="9"/>
                      </a:cubicBezTo>
                      <a:lnTo>
                        <a:pt x="8" y="10"/>
                      </a:lnTo>
                      <a:close/>
                      <a:moveTo>
                        <a:pt x="1" y="23"/>
                      </a:moveTo>
                      <a:cubicBezTo>
                        <a:pt x="1" y="25"/>
                        <a:pt x="1" y="27"/>
                        <a:pt x="2" y="29"/>
                      </a:cubicBezTo>
                      <a:lnTo>
                        <a:pt x="0" y="29"/>
                      </a:lnTo>
                      <a:cubicBezTo>
                        <a:pt x="0" y="27"/>
                        <a:pt x="0" y="25"/>
                        <a:pt x="0" y="23"/>
                      </a:cubicBezTo>
                      <a:lnTo>
                        <a:pt x="1" y="23"/>
                      </a:lnTo>
                      <a:close/>
                      <a:moveTo>
                        <a:pt x="0" y="29"/>
                      </a:moveTo>
                      <a:lnTo>
                        <a:pt x="0" y="29"/>
                      </a:lnTo>
                      <a:lnTo>
                        <a:pt x="1" y="29"/>
                      </a:lnTo>
                      <a:lnTo>
                        <a:pt x="0" y="29"/>
                      </a:lnTo>
                      <a:close/>
                      <a:moveTo>
                        <a:pt x="2" y="29"/>
                      </a:moveTo>
                      <a:cubicBezTo>
                        <a:pt x="3" y="35"/>
                        <a:pt x="8" y="37"/>
                        <a:pt x="15" y="38"/>
                      </a:cubicBezTo>
                      <a:lnTo>
                        <a:pt x="14" y="39"/>
                      </a:lnTo>
                      <a:cubicBezTo>
                        <a:pt x="8" y="38"/>
                        <a:pt x="2" y="36"/>
                        <a:pt x="0" y="29"/>
                      </a:cubicBezTo>
                      <a:lnTo>
                        <a:pt x="2" y="29"/>
                      </a:lnTo>
                      <a:close/>
                      <a:moveTo>
                        <a:pt x="14" y="39"/>
                      </a:moveTo>
                      <a:lnTo>
                        <a:pt x="14" y="39"/>
                      </a:lnTo>
                      <a:lnTo>
                        <a:pt x="15" y="38"/>
                      </a:lnTo>
                      <a:lnTo>
                        <a:pt x="14" y="39"/>
                      </a:lnTo>
                      <a:close/>
                      <a:moveTo>
                        <a:pt x="15" y="38"/>
                      </a:moveTo>
                      <a:cubicBezTo>
                        <a:pt x="21" y="38"/>
                        <a:pt x="29" y="37"/>
                        <a:pt x="35" y="35"/>
                      </a:cubicBezTo>
                      <a:lnTo>
                        <a:pt x="36" y="37"/>
                      </a:lnTo>
                      <a:cubicBezTo>
                        <a:pt x="29" y="38"/>
                        <a:pt x="21" y="39"/>
                        <a:pt x="14" y="39"/>
                      </a:cubicBezTo>
                      <a:lnTo>
                        <a:pt x="15" y="38"/>
                      </a:lnTo>
                      <a:close/>
                      <a:moveTo>
                        <a:pt x="35" y="35"/>
                      </a:moveTo>
                      <a:lnTo>
                        <a:pt x="35" y="35"/>
                      </a:lnTo>
                      <a:lnTo>
                        <a:pt x="36" y="36"/>
                      </a:lnTo>
                      <a:lnTo>
                        <a:pt x="35" y="35"/>
                      </a:lnTo>
                      <a:close/>
                      <a:moveTo>
                        <a:pt x="35" y="35"/>
                      </a:moveTo>
                      <a:cubicBezTo>
                        <a:pt x="38" y="35"/>
                        <a:pt x="40" y="36"/>
                        <a:pt x="42" y="37"/>
                      </a:cubicBezTo>
                      <a:lnTo>
                        <a:pt x="42" y="38"/>
                      </a:lnTo>
                      <a:cubicBezTo>
                        <a:pt x="40" y="37"/>
                        <a:pt x="37" y="36"/>
                        <a:pt x="36" y="37"/>
                      </a:cubicBezTo>
                      <a:lnTo>
                        <a:pt x="35" y="35"/>
                      </a:lnTo>
                      <a:close/>
                      <a:moveTo>
                        <a:pt x="42" y="37"/>
                      </a:moveTo>
                      <a:lnTo>
                        <a:pt x="42" y="37"/>
                      </a:lnTo>
                      <a:close/>
                      <a:moveTo>
                        <a:pt x="42" y="37"/>
                      </a:moveTo>
                      <a:cubicBezTo>
                        <a:pt x="45" y="38"/>
                        <a:pt x="47" y="38"/>
                        <a:pt x="49" y="38"/>
                      </a:cubicBezTo>
                      <a:lnTo>
                        <a:pt x="50" y="39"/>
                      </a:lnTo>
                      <a:cubicBezTo>
                        <a:pt x="47" y="40"/>
                        <a:pt x="44" y="39"/>
                        <a:pt x="42" y="38"/>
                      </a:cubicBezTo>
                      <a:lnTo>
                        <a:pt x="42" y="37"/>
                      </a:lnTo>
                      <a:close/>
                      <a:moveTo>
                        <a:pt x="50" y="39"/>
                      </a:moveTo>
                      <a:lnTo>
                        <a:pt x="50" y="39"/>
                      </a:lnTo>
                      <a:lnTo>
                        <a:pt x="49" y="38"/>
                      </a:lnTo>
                      <a:lnTo>
                        <a:pt x="50" y="39"/>
                      </a:lnTo>
                      <a:close/>
                      <a:moveTo>
                        <a:pt x="49" y="38"/>
                      </a:moveTo>
                      <a:cubicBezTo>
                        <a:pt x="50" y="37"/>
                        <a:pt x="51" y="37"/>
                        <a:pt x="51" y="37"/>
                      </a:cubicBezTo>
                      <a:lnTo>
                        <a:pt x="52" y="38"/>
                      </a:lnTo>
                      <a:cubicBezTo>
                        <a:pt x="51" y="38"/>
                        <a:pt x="50" y="39"/>
                        <a:pt x="50" y="39"/>
                      </a:cubicBezTo>
                      <a:lnTo>
                        <a:pt x="49" y="38"/>
                      </a:lnTo>
                      <a:close/>
                      <a:moveTo>
                        <a:pt x="51" y="37"/>
                      </a:moveTo>
                      <a:cubicBezTo>
                        <a:pt x="55" y="35"/>
                        <a:pt x="58" y="33"/>
                        <a:pt x="59" y="30"/>
                      </a:cubicBezTo>
                      <a:lnTo>
                        <a:pt x="61" y="31"/>
                      </a:lnTo>
                      <a:cubicBezTo>
                        <a:pt x="59" y="34"/>
                        <a:pt x="56" y="36"/>
                        <a:pt x="52" y="38"/>
                      </a:cubicBezTo>
                      <a:lnTo>
                        <a:pt x="51" y="37"/>
                      </a:lnTo>
                      <a:close/>
                      <a:moveTo>
                        <a:pt x="59" y="30"/>
                      </a:moveTo>
                      <a:cubicBezTo>
                        <a:pt x="61" y="27"/>
                        <a:pt x="62" y="24"/>
                        <a:pt x="60" y="21"/>
                      </a:cubicBezTo>
                      <a:lnTo>
                        <a:pt x="62" y="21"/>
                      </a:lnTo>
                      <a:cubicBezTo>
                        <a:pt x="63" y="24"/>
                        <a:pt x="63" y="27"/>
                        <a:pt x="61" y="31"/>
                      </a:cubicBezTo>
                      <a:lnTo>
                        <a:pt x="59" y="30"/>
                      </a:lnTo>
                      <a:close/>
                      <a:moveTo>
                        <a:pt x="60" y="21"/>
                      </a:moveTo>
                      <a:cubicBezTo>
                        <a:pt x="60" y="21"/>
                        <a:pt x="60" y="20"/>
                        <a:pt x="60" y="20"/>
                      </a:cubicBezTo>
                      <a:lnTo>
                        <a:pt x="61" y="19"/>
                      </a:lnTo>
                      <a:cubicBezTo>
                        <a:pt x="61" y="20"/>
                        <a:pt x="62" y="20"/>
                        <a:pt x="62" y="21"/>
                      </a:cubicBezTo>
                      <a:lnTo>
                        <a:pt x="60" y="21"/>
                      </a:lnTo>
                      <a:close/>
                      <a:moveTo>
                        <a:pt x="61" y="19"/>
                      </a:moveTo>
                      <a:lnTo>
                        <a:pt x="61" y="19"/>
                      </a:lnTo>
                      <a:lnTo>
                        <a:pt x="60" y="19"/>
                      </a:lnTo>
                      <a:lnTo>
                        <a:pt x="61" y="19"/>
                      </a:lnTo>
                      <a:close/>
                      <a:moveTo>
                        <a:pt x="60" y="20"/>
                      </a:moveTo>
                      <a:lnTo>
                        <a:pt x="60" y="20"/>
                      </a:lnTo>
                      <a:lnTo>
                        <a:pt x="61" y="19"/>
                      </a:lnTo>
                      <a:lnTo>
                        <a:pt x="60" y="20"/>
                      </a:lnTo>
                      <a:close/>
                      <a:moveTo>
                        <a:pt x="60" y="20"/>
                      </a:moveTo>
                      <a:lnTo>
                        <a:pt x="60" y="20"/>
                      </a:lnTo>
                      <a:lnTo>
                        <a:pt x="60" y="19"/>
                      </a:lnTo>
                      <a:lnTo>
                        <a:pt x="60" y="20"/>
                      </a:lnTo>
                      <a:close/>
                      <a:moveTo>
                        <a:pt x="60" y="20"/>
                      </a:moveTo>
                      <a:cubicBezTo>
                        <a:pt x="59" y="18"/>
                        <a:pt x="58" y="17"/>
                        <a:pt x="57" y="16"/>
                      </a:cubicBezTo>
                      <a:lnTo>
                        <a:pt x="58" y="15"/>
                      </a:lnTo>
                      <a:cubicBezTo>
                        <a:pt x="59" y="17"/>
                        <a:pt x="60" y="18"/>
                        <a:pt x="61" y="19"/>
                      </a:cubicBezTo>
                      <a:lnTo>
                        <a:pt x="60" y="20"/>
                      </a:lnTo>
                      <a:close/>
                      <a:moveTo>
                        <a:pt x="57" y="16"/>
                      </a:moveTo>
                      <a:cubicBezTo>
                        <a:pt x="56" y="15"/>
                        <a:pt x="55" y="14"/>
                        <a:pt x="54" y="13"/>
                      </a:cubicBezTo>
                      <a:lnTo>
                        <a:pt x="55" y="12"/>
                      </a:lnTo>
                      <a:cubicBezTo>
                        <a:pt x="56" y="13"/>
                        <a:pt x="57" y="14"/>
                        <a:pt x="58" y="15"/>
                      </a:cubicBezTo>
                      <a:lnTo>
                        <a:pt x="57" y="16"/>
                      </a:lnTo>
                      <a:close/>
                      <a:moveTo>
                        <a:pt x="54" y="13"/>
                      </a:moveTo>
                      <a:cubicBezTo>
                        <a:pt x="49" y="7"/>
                        <a:pt x="42" y="3"/>
                        <a:pt x="33" y="2"/>
                      </a:cubicBezTo>
                      <a:lnTo>
                        <a:pt x="33" y="1"/>
                      </a:lnTo>
                      <a:cubicBezTo>
                        <a:pt x="42" y="2"/>
                        <a:pt x="50" y="6"/>
                        <a:pt x="55" y="12"/>
                      </a:cubicBezTo>
                      <a:lnTo>
                        <a:pt x="54" y="13"/>
                      </a:lnTo>
                      <a:close/>
                      <a:moveTo>
                        <a:pt x="33" y="1"/>
                      </a:moveTo>
                      <a:lnTo>
                        <a:pt x="33" y="1"/>
                      </a:lnTo>
                      <a:close/>
                    </a:path>
                  </a:pathLst>
                </a:custGeom>
                <a:solidFill>
                  <a:srgbClr val="94939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544" name="Freeform 59"/>
                <p:cNvSpPr>
                  <a:spLocks noChangeArrowheads="1"/>
                </p:cNvSpPr>
                <p:nvPr/>
              </p:nvSpPr>
              <p:spPr bwMode="auto">
                <a:xfrm>
                  <a:off x="675" y="3975"/>
                  <a:ext cx="80" cy="64"/>
                </a:xfrm>
                <a:custGeom>
                  <a:avLst/>
                  <a:gdLst>
                    <a:gd name="T0" fmla="*/ 77552 w 58"/>
                    <a:gd name="T1" fmla="*/ 23825 h 38"/>
                    <a:gd name="T2" fmla="*/ 32167 w 58"/>
                    <a:gd name="T3" fmla="*/ 8950 h 38"/>
                    <a:gd name="T4" fmla="*/ 17884 w 58"/>
                    <a:gd name="T5" fmla="*/ 154604 h 38"/>
                    <a:gd name="T6" fmla="*/ 69346 w 58"/>
                    <a:gd name="T7" fmla="*/ 168847 h 38"/>
                    <a:gd name="T8" fmla="*/ 81080 w 58"/>
                    <a:gd name="T9" fmla="*/ 174392 h 38"/>
                    <a:gd name="T10" fmla="*/ 97025 w 58"/>
                    <a:gd name="T11" fmla="*/ 101110 h 38"/>
                    <a:gd name="T12" fmla="*/ 77552 w 58"/>
                    <a:gd name="T13" fmla="*/ 23825 h 38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58" h="38">
                      <a:moveTo>
                        <a:pt x="44" y="5"/>
                      </a:moveTo>
                      <a:cubicBezTo>
                        <a:pt x="35" y="5"/>
                        <a:pt x="27" y="0"/>
                        <a:pt x="18" y="2"/>
                      </a:cubicBezTo>
                      <a:cubicBezTo>
                        <a:pt x="4" y="5"/>
                        <a:pt x="0" y="21"/>
                        <a:pt x="10" y="31"/>
                      </a:cubicBezTo>
                      <a:cubicBezTo>
                        <a:pt x="17" y="38"/>
                        <a:pt x="28" y="36"/>
                        <a:pt x="39" y="34"/>
                      </a:cubicBezTo>
                      <a:cubicBezTo>
                        <a:pt x="41" y="34"/>
                        <a:pt x="43" y="36"/>
                        <a:pt x="46" y="35"/>
                      </a:cubicBezTo>
                      <a:cubicBezTo>
                        <a:pt x="53" y="33"/>
                        <a:pt x="58" y="26"/>
                        <a:pt x="55" y="20"/>
                      </a:cubicBezTo>
                      <a:cubicBezTo>
                        <a:pt x="53" y="15"/>
                        <a:pt x="53" y="5"/>
                        <a:pt x="44" y="5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545" name="Freeform 60"/>
                <p:cNvSpPr>
                  <a:spLocks noChangeArrowheads="1"/>
                </p:cNvSpPr>
                <p:nvPr/>
              </p:nvSpPr>
              <p:spPr bwMode="auto">
                <a:xfrm>
                  <a:off x="679" y="3975"/>
                  <a:ext cx="76" cy="63"/>
                </a:xfrm>
                <a:custGeom>
                  <a:avLst/>
                  <a:gdLst>
                    <a:gd name="T0" fmla="*/ 53713 w 55"/>
                    <a:gd name="T1" fmla="*/ 26434 h 37"/>
                    <a:gd name="T2" fmla="*/ 72937 w 55"/>
                    <a:gd name="T3" fmla="*/ 28410 h 37"/>
                    <a:gd name="T4" fmla="*/ 53713 w 55"/>
                    <a:gd name="T5" fmla="*/ 26434 h 37"/>
                    <a:gd name="T6" fmla="*/ 26640 w 55"/>
                    <a:gd name="T7" fmla="*/ 6337 h 37"/>
                    <a:gd name="T8" fmla="*/ 53713 w 55"/>
                    <a:gd name="T9" fmla="*/ 26434 h 37"/>
                    <a:gd name="T10" fmla="*/ 26640 w 55"/>
                    <a:gd name="T11" fmla="*/ 6337 h 37"/>
                    <a:gd name="T12" fmla="*/ 26640 w 55"/>
                    <a:gd name="T13" fmla="*/ 6337 h 37"/>
                    <a:gd name="T14" fmla="*/ 16100 w 55"/>
                    <a:gd name="T15" fmla="*/ 28410 h 37"/>
                    <a:gd name="T16" fmla="*/ 26640 w 55"/>
                    <a:gd name="T17" fmla="*/ 6337 h 37"/>
                    <a:gd name="T18" fmla="*/ 16100 w 55"/>
                    <a:gd name="T19" fmla="*/ 28410 h 37"/>
                    <a:gd name="T20" fmla="*/ 3116 w 55"/>
                    <a:gd name="T21" fmla="*/ 77226 h 37"/>
                    <a:gd name="T22" fmla="*/ 16100 w 55"/>
                    <a:gd name="T23" fmla="*/ 28410 h 37"/>
                    <a:gd name="T24" fmla="*/ 5157 w 55"/>
                    <a:gd name="T25" fmla="*/ 138168 h 37"/>
                    <a:gd name="T26" fmla="*/ 3116 w 55"/>
                    <a:gd name="T27" fmla="*/ 77226 h 37"/>
                    <a:gd name="T28" fmla="*/ 5157 w 55"/>
                    <a:gd name="T29" fmla="*/ 138168 h 37"/>
                    <a:gd name="T30" fmla="*/ 13053 w 55"/>
                    <a:gd name="T31" fmla="*/ 190347 h 37"/>
                    <a:gd name="T32" fmla="*/ 5157 w 55"/>
                    <a:gd name="T33" fmla="*/ 138168 h 37"/>
                    <a:gd name="T34" fmla="*/ 13053 w 55"/>
                    <a:gd name="T35" fmla="*/ 190347 h 37"/>
                    <a:gd name="T36" fmla="*/ 13053 w 55"/>
                    <a:gd name="T37" fmla="*/ 190347 h 37"/>
                    <a:gd name="T38" fmla="*/ 35721 w 55"/>
                    <a:gd name="T39" fmla="*/ 209913 h 37"/>
                    <a:gd name="T40" fmla="*/ 13053 w 55"/>
                    <a:gd name="T41" fmla="*/ 190347 h 37"/>
                    <a:gd name="T42" fmla="*/ 35721 w 55"/>
                    <a:gd name="T43" fmla="*/ 209913 h 37"/>
                    <a:gd name="T44" fmla="*/ 63939 w 55"/>
                    <a:gd name="T45" fmla="*/ 209913 h 37"/>
                    <a:gd name="T46" fmla="*/ 35721 w 55"/>
                    <a:gd name="T47" fmla="*/ 209913 h 37"/>
                    <a:gd name="T48" fmla="*/ 63939 w 55"/>
                    <a:gd name="T49" fmla="*/ 202671 h 37"/>
                    <a:gd name="T50" fmla="*/ 63939 w 55"/>
                    <a:gd name="T51" fmla="*/ 202671 h 37"/>
                    <a:gd name="T52" fmla="*/ 63939 w 55"/>
                    <a:gd name="T53" fmla="*/ 209913 h 37"/>
                    <a:gd name="T54" fmla="*/ 63939 w 55"/>
                    <a:gd name="T55" fmla="*/ 202671 h 37"/>
                    <a:gd name="T56" fmla="*/ 63939 w 55"/>
                    <a:gd name="T57" fmla="*/ 202671 h 37"/>
                    <a:gd name="T58" fmla="*/ 63939 w 55"/>
                    <a:gd name="T59" fmla="*/ 202671 h 37"/>
                    <a:gd name="T60" fmla="*/ 67402 w 55"/>
                    <a:gd name="T61" fmla="*/ 209913 h 37"/>
                    <a:gd name="T62" fmla="*/ 63939 w 55"/>
                    <a:gd name="T63" fmla="*/ 202671 h 37"/>
                    <a:gd name="T64" fmla="*/ 75867 w 55"/>
                    <a:gd name="T65" fmla="*/ 202671 h 37"/>
                    <a:gd name="T66" fmla="*/ 67402 w 55"/>
                    <a:gd name="T67" fmla="*/ 209913 h 37"/>
                    <a:gd name="T68" fmla="*/ 75867 w 55"/>
                    <a:gd name="T69" fmla="*/ 209913 h 37"/>
                    <a:gd name="T70" fmla="*/ 75867 w 55"/>
                    <a:gd name="T71" fmla="*/ 209913 h 37"/>
                    <a:gd name="T72" fmla="*/ 75867 w 55"/>
                    <a:gd name="T73" fmla="*/ 202671 h 37"/>
                    <a:gd name="T74" fmla="*/ 75867 w 55"/>
                    <a:gd name="T75" fmla="*/ 209913 h 37"/>
                    <a:gd name="T76" fmla="*/ 75867 w 55"/>
                    <a:gd name="T77" fmla="*/ 209913 h 37"/>
                    <a:gd name="T78" fmla="*/ 75867 w 55"/>
                    <a:gd name="T79" fmla="*/ 209913 h 37"/>
                    <a:gd name="T80" fmla="*/ 78990 w 55"/>
                    <a:gd name="T81" fmla="*/ 195343 h 37"/>
                    <a:gd name="T82" fmla="*/ 75867 w 55"/>
                    <a:gd name="T83" fmla="*/ 209913 h 37"/>
                    <a:gd name="T84" fmla="*/ 78990 w 55"/>
                    <a:gd name="T85" fmla="*/ 195343 h 37"/>
                    <a:gd name="T86" fmla="*/ 86648 w 55"/>
                    <a:gd name="T87" fmla="*/ 195343 h 37"/>
                    <a:gd name="T88" fmla="*/ 78990 w 55"/>
                    <a:gd name="T89" fmla="*/ 195343 h 37"/>
                    <a:gd name="T90" fmla="*/ 92037 w 55"/>
                    <a:gd name="T91" fmla="*/ 118489 h 37"/>
                    <a:gd name="T92" fmla="*/ 86648 w 55"/>
                    <a:gd name="T93" fmla="*/ 195343 h 37"/>
                    <a:gd name="T94" fmla="*/ 94532 w 55"/>
                    <a:gd name="T95" fmla="*/ 118489 h 37"/>
                    <a:gd name="T96" fmla="*/ 92037 w 55"/>
                    <a:gd name="T97" fmla="*/ 118489 h 37"/>
                    <a:gd name="T98" fmla="*/ 92037 w 55"/>
                    <a:gd name="T99" fmla="*/ 118489 h 37"/>
                    <a:gd name="T100" fmla="*/ 94532 w 55"/>
                    <a:gd name="T101" fmla="*/ 118489 h 37"/>
                    <a:gd name="T102" fmla="*/ 92037 w 55"/>
                    <a:gd name="T103" fmla="*/ 118489 h 37"/>
                    <a:gd name="T104" fmla="*/ 92037 w 55"/>
                    <a:gd name="T105" fmla="*/ 118489 h 37"/>
                    <a:gd name="T106" fmla="*/ 92037 w 55"/>
                    <a:gd name="T107" fmla="*/ 118489 h 37"/>
                    <a:gd name="T108" fmla="*/ 92037 w 55"/>
                    <a:gd name="T109" fmla="*/ 94331 h 37"/>
                    <a:gd name="T110" fmla="*/ 92037 w 55"/>
                    <a:gd name="T111" fmla="*/ 118489 h 37"/>
                    <a:gd name="T112" fmla="*/ 72937 w 55"/>
                    <a:gd name="T113" fmla="*/ 34703 h 37"/>
                    <a:gd name="T114" fmla="*/ 92037 w 55"/>
                    <a:gd name="T115" fmla="*/ 94331 h 37"/>
                    <a:gd name="T116" fmla="*/ 72937 w 55"/>
                    <a:gd name="T117" fmla="*/ 34703 h 37"/>
                    <a:gd name="T118" fmla="*/ 72937 w 55"/>
                    <a:gd name="T119" fmla="*/ 28410 h 37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</a:gdLst>
                  <a:ahLst/>
                  <a:cxnLst>
                    <a:cxn ang="T120">
                      <a:pos x="T0" y="T1"/>
                    </a:cxn>
                    <a:cxn ang="T121">
                      <a:pos x="T2" y="T3"/>
                    </a:cxn>
                    <a:cxn ang="T122">
                      <a:pos x="T4" y="T5"/>
                    </a:cxn>
                    <a:cxn ang="T123">
                      <a:pos x="T6" y="T7"/>
                    </a:cxn>
                    <a:cxn ang="T124">
                      <a:pos x="T8" y="T9"/>
                    </a:cxn>
                    <a:cxn ang="T125">
                      <a:pos x="T10" y="T11"/>
                    </a:cxn>
                    <a:cxn ang="T126">
                      <a:pos x="T12" y="T13"/>
                    </a:cxn>
                    <a:cxn ang="T127">
                      <a:pos x="T14" y="T15"/>
                    </a:cxn>
                    <a:cxn ang="T128">
                      <a:pos x="T16" y="T17"/>
                    </a:cxn>
                    <a:cxn ang="T129">
                      <a:pos x="T18" y="T19"/>
                    </a:cxn>
                    <a:cxn ang="T130">
                      <a:pos x="T20" y="T21"/>
                    </a:cxn>
                    <a:cxn ang="T131">
                      <a:pos x="T22" y="T23"/>
                    </a:cxn>
                    <a:cxn ang="T132">
                      <a:pos x="T24" y="T25"/>
                    </a:cxn>
                    <a:cxn ang="T133">
                      <a:pos x="T26" y="T27"/>
                    </a:cxn>
                    <a:cxn ang="T134">
                      <a:pos x="T28" y="T29"/>
                    </a:cxn>
                    <a:cxn ang="T135">
                      <a:pos x="T30" y="T31"/>
                    </a:cxn>
                    <a:cxn ang="T136">
                      <a:pos x="T32" y="T33"/>
                    </a:cxn>
                    <a:cxn ang="T137">
                      <a:pos x="T34" y="T35"/>
                    </a:cxn>
                    <a:cxn ang="T138">
                      <a:pos x="T36" y="T37"/>
                    </a:cxn>
                    <a:cxn ang="T139">
                      <a:pos x="T38" y="T39"/>
                    </a:cxn>
                    <a:cxn ang="T140">
                      <a:pos x="T40" y="T41"/>
                    </a:cxn>
                    <a:cxn ang="T141">
                      <a:pos x="T42" y="T43"/>
                    </a:cxn>
                    <a:cxn ang="T142">
                      <a:pos x="T44" y="T45"/>
                    </a:cxn>
                    <a:cxn ang="T143">
                      <a:pos x="T46" y="T47"/>
                    </a:cxn>
                    <a:cxn ang="T144">
                      <a:pos x="T48" y="T49"/>
                    </a:cxn>
                    <a:cxn ang="T145">
                      <a:pos x="T50" y="T51"/>
                    </a:cxn>
                    <a:cxn ang="T146">
                      <a:pos x="T52" y="T53"/>
                    </a:cxn>
                    <a:cxn ang="T147">
                      <a:pos x="T54" y="T55"/>
                    </a:cxn>
                    <a:cxn ang="T148">
                      <a:pos x="T56" y="T57"/>
                    </a:cxn>
                    <a:cxn ang="T149">
                      <a:pos x="T58" y="T59"/>
                    </a:cxn>
                    <a:cxn ang="T150">
                      <a:pos x="T60" y="T61"/>
                    </a:cxn>
                    <a:cxn ang="T151">
                      <a:pos x="T62" y="T63"/>
                    </a:cxn>
                    <a:cxn ang="T152">
                      <a:pos x="T64" y="T65"/>
                    </a:cxn>
                    <a:cxn ang="T153">
                      <a:pos x="T66" y="T67"/>
                    </a:cxn>
                    <a:cxn ang="T154">
                      <a:pos x="T68" y="T69"/>
                    </a:cxn>
                    <a:cxn ang="T155">
                      <a:pos x="T70" y="T71"/>
                    </a:cxn>
                    <a:cxn ang="T156">
                      <a:pos x="T72" y="T73"/>
                    </a:cxn>
                    <a:cxn ang="T157">
                      <a:pos x="T74" y="T75"/>
                    </a:cxn>
                    <a:cxn ang="T158">
                      <a:pos x="T76" y="T77"/>
                    </a:cxn>
                    <a:cxn ang="T159">
                      <a:pos x="T78" y="T79"/>
                    </a:cxn>
                    <a:cxn ang="T160">
                      <a:pos x="T80" y="T81"/>
                    </a:cxn>
                    <a:cxn ang="T161">
                      <a:pos x="T82" y="T83"/>
                    </a:cxn>
                    <a:cxn ang="T162">
                      <a:pos x="T84" y="T85"/>
                    </a:cxn>
                    <a:cxn ang="T163">
                      <a:pos x="T86" y="T87"/>
                    </a:cxn>
                    <a:cxn ang="T164">
                      <a:pos x="T88" y="T89"/>
                    </a:cxn>
                    <a:cxn ang="T165">
                      <a:pos x="T90" y="T91"/>
                    </a:cxn>
                    <a:cxn ang="T166">
                      <a:pos x="T92" y="T93"/>
                    </a:cxn>
                    <a:cxn ang="T167">
                      <a:pos x="T94" y="T95"/>
                    </a:cxn>
                    <a:cxn ang="T168">
                      <a:pos x="T96" y="T97"/>
                    </a:cxn>
                    <a:cxn ang="T169">
                      <a:pos x="T98" y="T99"/>
                    </a:cxn>
                    <a:cxn ang="T170">
                      <a:pos x="T100" y="T101"/>
                    </a:cxn>
                    <a:cxn ang="T171">
                      <a:pos x="T102" y="T103"/>
                    </a:cxn>
                    <a:cxn ang="T172">
                      <a:pos x="T104" y="T105"/>
                    </a:cxn>
                    <a:cxn ang="T173">
                      <a:pos x="T106" y="T107"/>
                    </a:cxn>
                    <a:cxn ang="T174">
                      <a:pos x="T108" y="T109"/>
                    </a:cxn>
                    <a:cxn ang="T175">
                      <a:pos x="T110" y="T111"/>
                    </a:cxn>
                    <a:cxn ang="T176">
                      <a:pos x="T112" y="T113"/>
                    </a:cxn>
                    <a:cxn ang="T177">
                      <a:pos x="T114" y="T115"/>
                    </a:cxn>
                    <a:cxn ang="T178">
                      <a:pos x="T116" y="T117"/>
                    </a:cxn>
                    <a:cxn ang="T179">
                      <a:pos x="T118" y="T119"/>
                    </a:cxn>
                  </a:cxnLst>
                  <a:rect l="0" t="0" r="r" b="b"/>
                  <a:pathLst>
                    <a:path w="55" h="37">
                      <a:moveTo>
                        <a:pt x="41" y="6"/>
                      </a:moveTo>
                      <a:cubicBezTo>
                        <a:pt x="37" y="6"/>
                        <a:pt x="34" y="5"/>
                        <a:pt x="30" y="4"/>
                      </a:cubicBezTo>
                      <a:lnTo>
                        <a:pt x="31" y="3"/>
                      </a:lnTo>
                      <a:cubicBezTo>
                        <a:pt x="34" y="4"/>
                        <a:pt x="38" y="5"/>
                        <a:pt x="41" y="5"/>
                      </a:cubicBezTo>
                      <a:lnTo>
                        <a:pt x="41" y="6"/>
                      </a:lnTo>
                      <a:close/>
                      <a:moveTo>
                        <a:pt x="30" y="4"/>
                      </a:moveTo>
                      <a:cubicBezTo>
                        <a:pt x="25" y="3"/>
                        <a:pt x="20" y="2"/>
                        <a:pt x="15" y="3"/>
                      </a:cubicBezTo>
                      <a:lnTo>
                        <a:pt x="15" y="1"/>
                      </a:lnTo>
                      <a:cubicBezTo>
                        <a:pt x="20" y="0"/>
                        <a:pt x="25" y="2"/>
                        <a:pt x="31" y="3"/>
                      </a:cubicBezTo>
                      <a:lnTo>
                        <a:pt x="30" y="4"/>
                      </a:lnTo>
                      <a:close/>
                      <a:moveTo>
                        <a:pt x="15" y="1"/>
                      </a:moveTo>
                      <a:lnTo>
                        <a:pt x="15" y="1"/>
                      </a:lnTo>
                      <a:lnTo>
                        <a:pt x="15" y="2"/>
                      </a:lnTo>
                      <a:lnTo>
                        <a:pt x="15" y="1"/>
                      </a:lnTo>
                      <a:close/>
                      <a:moveTo>
                        <a:pt x="15" y="3"/>
                      </a:moveTo>
                      <a:cubicBezTo>
                        <a:pt x="13" y="3"/>
                        <a:pt x="11" y="4"/>
                        <a:pt x="9" y="5"/>
                      </a:cubicBezTo>
                      <a:lnTo>
                        <a:pt x="8" y="5"/>
                      </a:lnTo>
                      <a:cubicBezTo>
                        <a:pt x="10" y="3"/>
                        <a:pt x="12" y="2"/>
                        <a:pt x="15" y="1"/>
                      </a:cubicBezTo>
                      <a:lnTo>
                        <a:pt x="15" y="3"/>
                      </a:lnTo>
                      <a:close/>
                      <a:moveTo>
                        <a:pt x="9" y="5"/>
                      </a:moveTo>
                      <a:cubicBezTo>
                        <a:pt x="6" y="8"/>
                        <a:pt x="4" y="10"/>
                        <a:pt x="3" y="13"/>
                      </a:cubicBezTo>
                      <a:lnTo>
                        <a:pt x="2" y="13"/>
                      </a:lnTo>
                      <a:cubicBezTo>
                        <a:pt x="3" y="10"/>
                        <a:pt x="5" y="7"/>
                        <a:pt x="8" y="5"/>
                      </a:cubicBezTo>
                      <a:lnTo>
                        <a:pt x="9" y="5"/>
                      </a:lnTo>
                      <a:close/>
                      <a:moveTo>
                        <a:pt x="3" y="13"/>
                      </a:moveTo>
                      <a:cubicBezTo>
                        <a:pt x="2" y="17"/>
                        <a:pt x="2" y="20"/>
                        <a:pt x="3" y="23"/>
                      </a:cubicBezTo>
                      <a:lnTo>
                        <a:pt x="2" y="24"/>
                      </a:lnTo>
                      <a:cubicBezTo>
                        <a:pt x="0" y="20"/>
                        <a:pt x="1" y="16"/>
                        <a:pt x="2" y="13"/>
                      </a:cubicBezTo>
                      <a:lnTo>
                        <a:pt x="3" y="13"/>
                      </a:lnTo>
                      <a:close/>
                      <a:moveTo>
                        <a:pt x="3" y="23"/>
                      </a:moveTo>
                      <a:cubicBezTo>
                        <a:pt x="4" y="26"/>
                        <a:pt x="6" y="29"/>
                        <a:pt x="8" y="31"/>
                      </a:cubicBezTo>
                      <a:lnTo>
                        <a:pt x="7" y="32"/>
                      </a:lnTo>
                      <a:cubicBezTo>
                        <a:pt x="4" y="29"/>
                        <a:pt x="3" y="27"/>
                        <a:pt x="2" y="24"/>
                      </a:cubicBezTo>
                      <a:lnTo>
                        <a:pt x="3" y="23"/>
                      </a:lnTo>
                      <a:close/>
                      <a:moveTo>
                        <a:pt x="7" y="32"/>
                      </a:moveTo>
                      <a:lnTo>
                        <a:pt x="7" y="32"/>
                      </a:lnTo>
                      <a:lnTo>
                        <a:pt x="7" y="31"/>
                      </a:lnTo>
                      <a:lnTo>
                        <a:pt x="7" y="32"/>
                      </a:lnTo>
                      <a:close/>
                      <a:moveTo>
                        <a:pt x="8" y="31"/>
                      </a:moveTo>
                      <a:cubicBezTo>
                        <a:pt x="11" y="34"/>
                        <a:pt x="16" y="35"/>
                        <a:pt x="20" y="35"/>
                      </a:cubicBezTo>
                      <a:lnTo>
                        <a:pt x="20" y="37"/>
                      </a:lnTo>
                      <a:cubicBezTo>
                        <a:pt x="15" y="36"/>
                        <a:pt x="10" y="35"/>
                        <a:pt x="7" y="32"/>
                      </a:cubicBezTo>
                      <a:lnTo>
                        <a:pt x="8" y="31"/>
                      </a:lnTo>
                      <a:close/>
                      <a:moveTo>
                        <a:pt x="20" y="35"/>
                      </a:moveTo>
                      <a:cubicBezTo>
                        <a:pt x="25" y="36"/>
                        <a:pt x="31" y="35"/>
                        <a:pt x="36" y="34"/>
                      </a:cubicBezTo>
                      <a:lnTo>
                        <a:pt x="36" y="35"/>
                      </a:lnTo>
                      <a:cubicBezTo>
                        <a:pt x="31" y="36"/>
                        <a:pt x="25" y="37"/>
                        <a:pt x="20" y="37"/>
                      </a:cubicBezTo>
                      <a:lnTo>
                        <a:pt x="20" y="35"/>
                      </a:lnTo>
                      <a:close/>
                      <a:moveTo>
                        <a:pt x="36" y="34"/>
                      </a:moveTo>
                      <a:lnTo>
                        <a:pt x="36" y="34"/>
                      </a:lnTo>
                      <a:close/>
                      <a:moveTo>
                        <a:pt x="36" y="34"/>
                      </a:moveTo>
                      <a:lnTo>
                        <a:pt x="36" y="34"/>
                      </a:lnTo>
                      <a:lnTo>
                        <a:pt x="36" y="35"/>
                      </a:lnTo>
                      <a:lnTo>
                        <a:pt x="36" y="34"/>
                      </a:lnTo>
                      <a:close/>
                      <a:moveTo>
                        <a:pt x="36" y="34"/>
                      </a:moveTo>
                      <a:lnTo>
                        <a:pt x="36" y="34"/>
                      </a:lnTo>
                      <a:close/>
                      <a:moveTo>
                        <a:pt x="36" y="34"/>
                      </a:moveTo>
                      <a:cubicBezTo>
                        <a:pt x="37" y="33"/>
                        <a:pt x="38" y="34"/>
                        <a:pt x="39" y="34"/>
                      </a:cubicBezTo>
                      <a:lnTo>
                        <a:pt x="38" y="35"/>
                      </a:lnTo>
                      <a:cubicBezTo>
                        <a:pt x="38" y="35"/>
                        <a:pt x="37" y="35"/>
                        <a:pt x="36" y="35"/>
                      </a:cubicBezTo>
                      <a:lnTo>
                        <a:pt x="36" y="34"/>
                      </a:lnTo>
                      <a:close/>
                      <a:moveTo>
                        <a:pt x="39" y="34"/>
                      </a:moveTo>
                      <a:cubicBezTo>
                        <a:pt x="40" y="34"/>
                        <a:pt x="41" y="35"/>
                        <a:pt x="43" y="34"/>
                      </a:cubicBezTo>
                      <a:lnTo>
                        <a:pt x="43" y="35"/>
                      </a:lnTo>
                      <a:cubicBezTo>
                        <a:pt x="41" y="36"/>
                        <a:pt x="40" y="35"/>
                        <a:pt x="38" y="35"/>
                      </a:cubicBezTo>
                      <a:lnTo>
                        <a:pt x="39" y="34"/>
                      </a:lnTo>
                      <a:close/>
                      <a:moveTo>
                        <a:pt x="43" y="35"/>
                      </a:moveTo>
                      <a:lnTo>
                        <a:pt x="43" y="35"/>
                      </a:lnTo>
                      <a:close/>
                      <a:moveTo>
                        <a:pt x="43" y="34"/>
                      </a:moveTo>
                      <a:lnTo>
                        <a:pt x="43" y="34"/>
                      </a:lnTo>
                      <a:lnTo>
                        <a:pt x="43" y="35"/>
                      </a:lnTo>
                      <a:lnTo>
                        <a:pt x="43" y="34"/>
                      </a:lnTo>
                      <a:close/>
                      <a:moveTo>
                        <a:pt x="43" y="35"/>
                      </a:moveTo>
                      <a:lnTo>
                        <a:pt x="43" y="35"/>
                      </a:lnTo>
                      <a:close/>
                      <a:moveTo>
                        <a:pt x="43" y="34"/>
                      </a:moveTo>
                      <a:cubicBezTo>
                        <a:pt x="43" y="34"/>
                        <a:pt x="44" y="34"/>
                        <a:pt x="45" y="33"/>
                      </a:cubicBezTo>
                      <a:lnTo>
                        <a:pt x="46" y="34"/>
                      </a:lnTo>
                      <a:cubicBezTo>
                        <a:pt x="45" y="35"/>
                        <a:pt x="44" y="35"/>
                        <a:pt x="43" y="35"/>
                      </a:cubicBezTo>
                      <a:lnTo>
                        <a:pt x="43" y="34"/>
                      </a:lnTo>
                      <a:close/>
                      <a:moveTo>
                        <a:pt x="45" y="33"/>
                      </a:moveTo>
                      <a:cubicBezTo>
                        <a:pt x="46" y="33"/>
                        <a:pt x="47" y="32"/>
                        <a:pt x="48" y="32"/>
                      </a:cubicBezTo>
                      <a:lnTo>
                        <a:pt x="49" y="33"/>
                      </a:lnTo>
                      <a:cubicBezTo>
                        <a:pt x="48" y="33"/>
                        <a:pt x="47" y="34"/>
                        <a:pt x="46" y="34"/>
                      </a:cubicBezTo>
                      <a:lnTo>
                        <a:pt x="45" y="33"/>
                      </a:lnTo>
                      <a:close/>
                      <a:moveTo>
                        <a:pt x="48" y="32"/>
                      </a:moveTo>
                      <a:cubicBezTo>
                        <a:pt x="51" y="29"/>
                        <a:pt x="53" y="25"/>
                        <a:pt x="52" y="20"/>
                      </a:cubicBezTo>
                      <a:lnTo>
                        <a:pt x="53" y="20"/>
                      </a:lnTo>
                      <a:cubicBezTo>
                        <a:pt x="55" y="25"/>
                        <a:pt x="53" y="29"/>
                        <a:pt x="49" y="33"/>
                      </a:cubicBezTo>
                      <a:lnTo>
                        <a:pt x="48" y="32"/>
                      </a:lnTo>
                      <a:close/>
                      <a:moveTo>
                        <a:pt x="53" y="20"/>
                      </a:moveTo>
                      <a:lnTo>
                        <a:pt x="53" y="20"/>
                      </a:lnTo>
                      <a:lnTo>
                        <a:pt x="52" y="20"/>
                      </a:lnTo>
                      <a:lnTo>
                        <a:pt x="53" y="20"/>
                      </a:lnTo>
                      <a:close/>
                      <a:moveTo>
                        <a:pt x="52" y="20"/>
                      </a:moveTo>
                      <a:lnTo>
                        <a:pt x="52" y="20"/>
                      </a:lnTo>
                      <a:lnTo>
                        <a:pt x="53" y="20"/>
                      </a:lnTo>
                      <a:lnTo>
                        <a:pt x="52" y="20"/>
                      </a:lnTo>
                      <a:close/>
                      <a:moveTo>
                        <a:pt x="52" y="20"/>
                      </a:moveTo>
                      <a:lnTo>
                        <a:pt x="52" y="20"/>
                      </a:lnTo>
                      <a:close/>
                      <a:moveTo>
                        <a:pt x="52" y="20"/>
                      </a:moveTo>
                      <a:cubicBezTo>
                        <a:pt x="51" y="19"/>
                        <a:pt x="51" y="17"/>
                        <a:pt x="50" y="16"/>
                      </a:cubicBezTo>
                      <a:lnTo>
                        <a:pt x="52" y="16"/>
                      </a:lnTo>
                      <a:cubicBezTo>
                        <a:pt x="52" y="17"/>
                        <a:pt x="52" y="19"/>
                        <a:pt x="53" y="20"/>
                      </a:cubicBezTo>
                      <a:lnTo>
                        <a:pt x="52" y="20"/>
                      </a:lnTo>
                      <a:close/>
                      <a:moveTo>
                        <a:pt x="50" y="16"/>
                      </a:moveTo>
                      <a:cubicBezTo>
                        <a:pt x="49" y="11"/>
                        <a:pt x="48" y="6"/>
                        <a:pt x="41" y="6"/>
                      </a:cubicBezTo>
                      <a:lnTo>
                        <a:pt x="41" y="5"/>
                      </a:lnTo>
                      <a:cubicBezTo>
                        <a:pt x="49" y="5"/>
                        <a:pt x="50" y="10"/>
                        <a:pt x="52" y="16"/>
                      </a:cubicBezTo>
                      <a:lnTo>
                        <a:pt x="50" y="16"/>
                      </a:lnTo>
                      <a:close/>
                      <a:moveTo>
                        <a:pt x="41" y="6"/>
                      </a:moveTo>
                      <a:lnTo>
                        <a:pt x="41" y="6"/>
                      </a:lnTo>
                      <a:lnTo>
                        <a:pt x="41" y="5"/>
                      </a:lnTo>
                      <a:lnTo>
                        <a:pt x="41" y="6"/>
                      </a:lnTo>
                      <a:close/>
                    </a:path>
                  </a:pathLst>
                </a:custGeom>
                <a:solidFill>
                  <a:srgbClr val="94939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546" name="Freeform 61"/>
                <p:cNvSpPr>
                  <a:spLocks noChangeArrowheads="1"/>
                </p:cNvSpPr>
                <p:nvPr/>
              </p:nvSpPr>
              <p:spPr bwMode="auto">
                <a:xfrm>
                  <a:off x="843" y="3872"/>
                  <a:ext cx="70" cy="82"/>
                </a:xfrm>
                <a:custGeom>
                  <a:avLst/>
                  <a:gdLst>
                    <a:gd name="T0" fmla="*/ 72773 w 51"/>
                    <a:gd name="T1" fmla="*/ 118569 h 48"/>
                    <a:gd name="T2" fmla="*/ 2860 w 51"/>
                    <a:gd name="T3" fmla="*/ 89353 h 48"/>
                    <a:gd name="T4" fmla="*/ 4717 w 51"/>
                    <a:gd name="T5" fmla="*/ 130006 h 48"/>
                    <a:gd name="T6" fmla="*/ 65147 w 51"/>
                    <a:gd name="T7" fmla="*/ 286054 h 48"/>
                    <a:gd name="T8" fmla="*/ 79410 w 51"/>
                    <a:gd name="T9" fmla="*/ 231846 h 48"/>
                    <a:gd name="T10" fmla="*/ 75680 w 51"/>
                    <a:gd name="T11" fmla="*/ 173799 h 48"/>
                    <a:gd name="T12" fmla="*/ 80510 w 51"/>
                    <a:gd name="T13" fmla="*/ 157021 h 48"/>
                    <a:gd name="T14" fmla="*/ 72773 w 51"/>
                    <a:gd name="T15" fmla="*/ 118569 h 48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51" h="48">
                      <a:moveTo>
                        <a:pt x="45" y="20"/>
                      </a:moveTo>
                      <a:cubicBezTo>
                        <a:pt x="32" y="15"/>
                        <a:pt x="13" y="0"/>
                        <a:pt x="2" y="15"/>
                      </a:cubicBezTo>
                      <a:cubicBezTo>
                        <a:pt x="0" y="17"/>
                        <a:pt x="0" y="20"/>
                        <a:pt x="3" y="22"/>
                      </a:cubicBezTo>
                      <a:cubicBezTo>
                        <a:pt x="14" y="32"/>
                        <a:pt x="22" y="47"/>
                        <a:pt x="40" y="48"/>
                      </a:cubicBezTo>
                      <a:cubicBezTo>
                        <a:pt x="46" y="48"/>
                        <a:pt x="48" y="43"/>
                        <a:pt x="49" y="39"/>
                      </a:cubicBezTo>
                      <a:cubicBezTo>
                        <a:pt x="50" y="35"/>
                        <a:pt x="44" y="33"/>
                        <a:pt x="47" y="29"/>
                      </a:cubicBezTo>
                      <a:cubicBezTo>
                        <a:pt x="48" y="28"/>
                        <a:pt x="49" y="27"/>
                        <a:pt x="50" y="26"/>
                      </a:cubicBezTo>
                      <a:cubicBezTo>
                        <a:pt x="51" y="23"/>
                        <a:pt x="47" y="20"/>
                        <a:pt x="45" y="20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547" name="Freeform 62"/>
                <p:cNvSpPr>
                  <a:spLocks noChangeArrowheads="1"/>
                </p:cNvSpPr>
                <p:nvPr/>
              </p:nvSpPr>
              <p:spPr bwMode="auto">
                <a:xfrm>
                  <a:off x="843" y="3876"/>
                  <a:ext cx="70" cy="77"/>
                </a:xfrm>
                <a:custGeom>
                  <a:avLst/>
                  <a:gdLst>
                    <a:gd name="T0" fmla="*/ 74513 w 51"/>
                    <a:gd name="T1" fmla="*/ 82099 h 46"/>
                    <a:gd name="T2" fmla="*/ 72773 w 51"/>
                    <a:gd name="T3" fmla="*/ 84769 h 46"/>
                    <a:gd name="T4" fmla="*/ 72773 w 51"/>
                    <a:gd name="T5" fmla="*/ 84769 h 46"/>
                    <a:gd name="T6" fmla="*/ 74513 w 51"/>
                    <a:gd name="T7" fmla="*/ 82099 h 46"/>
                    <a:gd name="T8" fmla="*/ 2860 w 51"/>
                    <a:gd name="T9" fmla="*/ 60823 h 46"/>
                    <a:gd name="T10" fmla="*/ 57121 w 51"/>
                    <a:gd name="T11" fmla="*/ 68257 h 46"/>
                    <a:gd name="T12" fmla="*/ 2860 w 51"/>
                    <a:gd name="T13" fmla="*/ 60823 h 46"/>
                    <a:gd name="T14" fmla="*/ 1740 w 51"/>
                    <a:gd name="T15" fmla="*/ 59111 h 46"/>
                    <a:gd name="T16" fmla="*/ 1740 w 51"/>
                    <a:gd name="T17" fmla="*/ 59111 h 46"/>
                    <a:gd name="T18" fmla="*/ 1740 w 51"/>
                    <a:gd name="T19" fmla="*/ 59111 h 46"/>
                    <a:gd name="T20" fmla="*/ 0 w 51"/>
                    <a:gd name="T21" fmla="*/ 68257 h 46"/>
                    <a:gd name="T22" fmla="*/ 2860 w 51"/>
                    <a:gd name="T23" fmla="*/ 68257 h 46"/>
                    <a:gd name="T24" fmla="*/ 0 w 51"/>
                    <a:gd name="T25" fmla="*/ 68257 h 46"/>
                    <a:gd name="T26" fmla="*/ 4717 w 51"/>
                    <a:gd name="T27" fmla="*/ 96372 h 46"/>
                    <a:gd name="T28" fmla="*/ 1740 w 51"/>
                    <a:gd name="T29" fmla="*/ 70308 h 46"/>
                    <a:gd name="T30" fmla="*/ 4717 w 51"/>
                    <a:gd name="T31" fmla="*/ 96372 h 46"/>
                    <a:gd name="T32" fmla="*/ 2860 w 51"/>
                    <a:gd name="T33" fmla="*/ 99168 h 46"/>
                    <a:gd name="T34" fmla="*/ 4717 w 51"/>
                    <a:gd name="T35" fmla="*/ 96372 h 46"/>
                    <a:gd name="T36" fmla="*/ 2860 w 51"/>
                    <a:gd name="T37" fmla="*/ 99168 h 46"/>
                    <a:gd name="T38" fmla="*/ 65147 w 51"/>
                    <a:gd name="T39" fmla="*/ 212995 h 46"/>
                    <a:gd name="T40" fmla="*/ 19622 w 51"/>
                    <a:gd name="T41" fmla="*/ 133859 h 46"/>
                    <a:gd name="T42" fmla="*/ 65147 w 51"/>
                    <a:gd name="T43" fmla="*/ 218251 h 46"/>
                    <a:gd name="T44" fmla="*/ 74513 w 51"/>
                    <a:gd name="T45" fmla="*/ 198714 h 46"/>
                    <a:gd name="T46" fmla="*/ 65147 w 51"/>
                    <a:gd name="T47" fmla="*/ 212995 h 46"/>
                    <a:gd name="T48" fmla="*/ 80510 w 51"/>
                    <a:gd name="T49" fmla="*/ 176077 h 46"/>
                    <a:gd name="T50" fmla="*/ 77419 w 51"/>
                    <a:gd name="T51" fmla="*/ 176077 h 46"/>
                    <a:gd name="T52" fmla="*/ 77419 w 51"/>
                    <a:gd name="T53" fmla="*/ 176077 h 46"/>
                    <a:gd name="T54" fmla="*/ 77419 w 51"/>
                    <a:gd name="T55" fmla="*/ 152870 h 46"/>
                    <a:gd name="T56" fmla="*/ 75680 w 51"/>
                    <a:gd name="T57" fmla="*/ 157139 h 46"/>
                    <a:gd name="T58" fmla="*/ 77419 w 51"/>
                    <a:gd name="T59" fmla="*/ 152870 h 46"/>
                    <a:gd name="T60" fmla="*/ 74513 w 51"/>
                    <a:gd name="T61" fmla="*/ 121864 h 46"/>
                    <a:gd name="T62" fmla="*/ 74513 w 51"/>
                    <a:gd name="T63" fmla="*/ 121864 h 46"/>
                    <a:gd name="T64" fmla="*/ 75680 w 51"/>
                    <a:gd name="T65" fmla="*/ 128546 h 46"/>
                    <a:gd name="T66" fmla="*/ 74513 w 51"/>
                    <a:gd name="T67" fmla="*/ 121864 h 46"/>
                    <a:gd name="T68" fmla="*/ 74513 w 51"/>
                    <a:gd name="T69" fmla="*/ 121864 h 46"/>
                    <a:gd name="T70" fmla="*/ 75680 w 51"/>
                    <a:gd name="T71" fmla="*/ 128546 h 46"/>
                    <a:gd name="T72" fmla="*/ 79410 w 51"/>
                    <a:gd name="T73" fmla="*/ 114640 h 46"/>
                    <a:gd name="T74" fmla="*/ 77419 w 51"/>
                    <a:gd name="T75" fmla="*/ 119832 h 46"/>
                    <a:gd name="T76" fmla="*/ 80510 w 51"/>
                    <a:gd name="T77" fmla="*/ 114640 h 46"/>
                    <a:gd name="T78" fmla="*/ 79410 w 51"/>
                    <a:gd name="T79" fmla="*/ 114640 h 46"/>
                    <a:gd name="T80" fmla="*/ 79410 w 51"/>
                    <a:gd name="T81" fmla="*/ 114640 h 46"/>
                    <a:gd name="T82" fmla="*/ 80510 w 51"/>
                    <a:gd name="T83" fmla="*/ 114640 h 46"/>
                    <a:gd name="T84" fmla="*/ 82269 w 51"/>
                    <a:gd name="T85" fmla="*/ 111292 h 46"/>
                    <a:gd name="T86" fmla="*/ 79410 w 51"/>
                    <a:gd name="T87" fmla="*/ 111292 h 46"/>
                    <a:gd name="T88" fmla="*/ 82269 w 51"/>
                    <a:gd name="T89" fmla="*/ 111292 h 46"/>
                    <a:gd name="T90" fmla="*/ 72773 w 51"/>
                    <a:gd name="T91" fmla="*/ 84769 h 46"/>
                    <a:gd name="T92" fmla="*/ 79410 w 51"/>
                    <a:gd name="T93" fmla="*/ 105756 h 46"/>
                    <a:gd name="T94" fmla="*/ 72773 w 51"/>
                    <a:gd name="T95" fmla="*/ 84769 h 4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</a:gdLst>
                  <a:ahLst/>
                  <a:cxnLst>
                    <a:cxn ang="T96">
                      <a:pos x="T0" y="T1"/>
                    </a:cxn>
                    <a:cxn ang="T97">
                      <a:pos x="T2" y="T3"/>
                    </a:cxn>
                    <a:cxn ang="T98">
                      <a:pos x="T4" y="T5"/>
                    </a:cxn>
                    <a:cxn ang="T99">
                      <a:pos x="T6" y="T7"/>
                    </a:cxn>
                    <a:cxn ang="T100">
                      <a:pos x="T8" y="T9"/>
                    </a:cxn>
                    <a:cxn ang="T101">
                      <a:pos x="T10" y="T11"/>
                    </a:cxn>
                    <a:cxn ang="T102">
                      <a:pos x="T12" y="T13"/>
                    </a:cxn>
                    <a:cxn ang="T103">
                      <a:pos x="T14" y="T15"/>
                    </a:cxn>
                    <a:cxn ang="T104">
                      <a:pos x="T16" y="T17"/>
                    </a:cxn>
                    <a:cxn ang="T105">
                      <a:pos x="T18" y="T19"/>
                    </a:cxn>
                    <a:cxn ang="T106">
                      <a:pos x="T20" y="T21"/>
                    </a:cxn>
                    <a:cxn ang="T107">
                      <a:pos x="T22" y="T23"/>
                    </a:cxn>
                    <a:cxn ang="T108">
                      <a:pos x="T24" y="T25"/>
                    </a:cxn>
                    <a:cxn ang="T109">
                      <a:pos x="T26" y="T27"/>
                    </a:cxn>
                    <a:cxn ang="T110">
                      <a:pos x="T28" y="T29"/>
                    </a:cxn>
                    <a:cxn ang="T111">
                      <a:pos x="T30" y="T31"/>
                    </a:cxn>
                    <a:cxn ang="T112">
                      <a:pos x="T32" y="T33"/>
                    </a:cxn>
                    <a:cxn ang="T113">
                      <a:pos x="T34" y="T35"/>
                    </a:cxn>
                    <a:cxn ang="T114">
                      <a:pos x="T36" y="T37"/>
                    </a:cxn>
                    <a:cxn ang="T115">
                      <a:pos x="T38" y="T39"/>
                    </a:cxn>
                    <a:cxn ang="T116">
                      <a:pos x="T40" y="T41"/>
                    </a:cxn>
                    <a:cxn ang="T117">
                      <a:pos x="T42" y="T43"/>
                    </a:cxn>
                    <a:cxn ang="T118">
                      <a:pos x="T44" y="T45"/>
                    </a:cxn>
                    <a:cxn ang="T119">
                      <a:pos x="T46" y="T47"/>
                    </a:cxn>
                    <a:cxn ang="T120">
                      <a:pos x="T48" y="T49"/>
                    </a:cxn>
                    <a:cxn ang="T121">
                      <a:pos x="T50" y="T51"/>
                    </a:cxn>
                    <a:cxn ang="T122">
                      <a:pos x="T52" y="T53"/>
                    </a:cxn>
                    <a:cxn ang="T123">
                      <a:pos x="T54" y="T55"/>
                    </a:cxn>
                    <a:cxn ang="T124">
                      <a:pos x="T56" y="T57"/>
                    </a:cxn>
                    <a:cxn ang="T125">
                      <a:pos x="T58" y="T59"/>
                    </a:cxn>
                    <a:cxn ang="T126">
                      <a:pos x="T60" y="T61"/>
                    </a:cxn>
                    <a:cxn ang="T127">
                      <a:pos x="T62" y="T63"/>
                    </a:cxn>
                    <a:cxn ang="T128">
                      <a:pos x="T64" y="T65"/>
                    </a:cxn>
                    <a:cxn ang="T129">
                      <a:pos x="T66" y="T67"/>
                    </a:cxn>
                    <a:cxn ang="T130">
                      <a:pos x="T68" y="T69"/>
                    </a:cxn>
                    <a:cxn ang="T131">
                      <a:pos x="T70" y="T71"/>
                    </a:cxn>
                    <a:cxn ang="T132">
                      <a:pos x="T72" y="T73"/>
                    </a:cxn>
                    <a:cxn ang="T133">
                      <a:pos x="T74" y="T75"/>
                    </a:cxn>
                    <a:cxn ang="T134">
                      <a:pos x="T76" y="T77"/>
                    </a:cxn>
                    <a:cxn ang="T135">
                      <a:pos x="T78" y="T79"/>
                    </a:cxn>
                    <a:cxn ang="T136">
                      <a:pos x="T80" y="T81"/>
                    </a:cxn>
                    <a:cxn ang="T137">
                      <a:pos x="T82" y="T83"/>
                    </a:cxn>
                    <a:cxn ang="T138">
                      <a:pos x="T84" y="T85"/>
                    </a:cxn>
                    <a:cxn ang="T139">
                      <a:pos x="T86" y="T87"/>
                    </a:cxn>
                    <a:cxn ang="T140">
                      <a:pos x="T88" y="T89"/>
                    </a:cxn>
                    <a:cxn ang="T141">
                      <a:pos x="T90" y="T91"/>
                    </a:cxn>
                    <a:cxn ang="T142">
                      <a:pos x="T92" y="T93"/>
                    </a:cxn>
                    <a:cxn ang="T143">
                      <a:pos x="T94" y="T95"/>
                    </a:cxn>
                  </a:cxnLst>
                  <a:rect l="0" t="0" r="r" b="b"/>
                  <a:pathLst>
                    <a:path w="51" h="46">
                      <a:moveTo>
                        <a:pt x="45" y="18"/>
                      </a:moveTo>
                      <a:lnTo>
                        <a:pt x="45" y="18"/>
                      </a:lnTo>
                      <a:lnTo>
                        <a:pt x="46" y="17"/>
                      </a:lnTo>
                      <a:lnTo>
                        <a:pt x="45" y="18"/>
                      </a:lnTo>
                      <a:close/>
                      <a:moveTo>
                        <a:pt x="45" y="18"/>
                      </a:moveTo>
                      <a:lnTo>
                        <a:pt x="45" y="18"/>
                      </a:lnTo>
                      <a:close/>
                      <a:moveTo>
                        <a:pt x="45" y="18"/>
                      </a:moveTo>
                      <a:cubicBezTo>
                        <a:pt x="42" y="17"/>
                        <a:pt x="38" y="16"/>
                        <a:pt x="35" y="14"/>
                      </a:cubicBezTo>
                      <a:lnTo>
                        <a:pt x="36" y="13"/>
                      </a:lnTo>
                      <a:cubicBezTo>
                        <a:pt x="39" y="14"/>
                        <a:pt x="42" y="16"/>
                        <a:pt x="46" y="17"/>
                      </a:cubicBezTo>
                      <a:lnTo>
                        <a:pt x="45" y="18"/>
                      </a:lnTo>
                      <a:close/>
                      <a:moveTo>
                        <a:pt x="35" y="14"/>
                      </a:moveTo>
                      <a:cubicBezTo>
                        <a:pt x="23" y="8"/>
                        <a:pt x="11" y="2"/>
                        <a:pt x="2" y="13"/>
                      </a:cubicBezTo>
                      <a:lnTo>
                        <a:pt x="1" y="12"/>
                      </a:lnTo>
                      <a:cubicBezTo>
                        <a:pt x="10" y="0"/>
                        <a:pt x="24" y="7"/>
                        <a:pt x="36" y="13"/>
                      </a:cubicBezTo>
                      <a:lnTo>
                        <a:pt x="35" y="14"/>
                      </a:lnTo>
                      <a:close/>
                      <a:moveTo>
                        <a:pt x="2" y="13"/>
                      </a:moveTo>
                      <a:lnTo>
                        <a:pt x="2" y="13"/>
                      </a:lnTo>
                      <a:close/>
                      <a:moveTo>
                        <a:pt x="2" y="13"/>
                      </a:moveTo>
                      <a:lnTo>
                        <a:pt x="2" y="13"/>
                      </a:lnTo>
                      <a:lnTo>
                        <a:pt x="1" y="12"/>
                      </a:lnTo>
                      <a:lnTo>
                        <a:pt x="2" y="13"/>
                      </a:lnTo>
                      <a:close/>
                      <a:moveTo>
                        <a:pt x="1" y="12"/>
                      </a:moveTo>
                      <a:lnTo>
                        <a:pt x="1" y="12"/>
                      </a:lnTo>
                      <a:lnTo>
                        <a:pt x="2" y="13"/>
                      </a:lnTo>
                      <a:lnTo>
                        <a:pt x="1" y="12"/>
                      </a:lnTo>
                      <a:close/>
                      <a:moveTo>
                        <a:pt x="2" y="13"/>
                      </a:moveTo>
                      <a:cubicBezTo>
                        <a:pt x="2" y="13"/>
                        <a:pt x="2" y="14"/>
                        <a:pt x="2" y="14"/>
                      </a:cubicBezTo>
                      <a:lnTo>
                        <a:pt x="0" y="14"/>
                      </a:lnTo>
                      <a:cubicBezTo>
                        <a:pt x="0" y="13"/>
                        <a:pt x="1" y="13"/>
                        <a:pt x="1" y="12"/>
                      </a:cubicBezTo>
                      <a:lnTo>
                        <a:pt x="2" y="13"/>
                      </a:lnTo>
                      <a:close/>
                      <a:moveTo>
                        <a:pt x="2" y="14"/>
                      </a:moveTo>
                      <a:cubicBezTo>
                        <a:pt x="2" y="14"/>
                        <a:pt x="2" y="15"/>
                        <a:pt x="1" y="15"/>
                      </a:cubicBezTo>
                      <a:lnTo>
                        <a:pt x="0" y="15"/>
                      </a:lnTo>
                      <a:cubicBezTo>
                        <a:pt x="0" y="14"/>
                        <a:pt x="0" y="14"/>
                        <a:pt x="0" y="14"/>
                      </a:cubicBezTo>
                      <a:lnTo>
                        <a:pt x="2" y="14"/>
                      </a:lnTo>
                      <a:close/>
                      <a:moveTo>
                        <a:pt x="1" y="15"/>
                      </a:moveTo>
                      <a:cubicBezTo>
                        <a:pt x="1" y="17"/>
                        <a:pt x="2" y="19"/>
                        <a:pt x="3" y="20"/>
                      </a:cubicBezTo>
                      <a:lnTo>
                        <a:pt x="2" y="21"/>
                      </a:lnTo>
                      <a:cubicBezTo>
                        <a:pt x="0" y="19"/>
                        <a:pt x="0" y="17"/>
                        <a:pt x="0" y="15"/>
                      </a:cubicBezTo>
                      <a:lnTo>
                        <a:pt x="1" y="15"/>
                      </a:lnTo>
                      <a:close/>
                      <a:moveTo>
                        <a:pt x="3" y="20"/>
                      </a:moveTo>
                      <a:lnTo>
                        <a:pt x="3" y="20"/>
                      </a:lnTo>
                      <a:close/>
                      <a:moveTo>
                        <a:pt x="3" y="20"/>
                      </a:moveTo>
                      <a:lnTo>
                        <a:pt x="3" y="20"/>
                      </a:lnTo>
                      <a:lnTo>
                        <a:pt x="2" y="21"/>
                      </a:lnTo>
                      <a:lnTo>
                        <a:pt x="3" y="20"/>
                      </a:lnTo>
                      <a:close/>
                      <a:moveTo>
                        <a:pt x="3" y="20"/>
                      </a:moveTo>
                      <a:cubicBezTo>
                        <a:pt x="6" y="23"/>
                        <a:pt x="9" y="26"/>
                        <a:pt x="12" y="28"/>
                      </a:cubicBezTo>
                      <a:lnTo>
                        <a:pt x="11" y="29"/>
                      </a:lnTo>
                      <a:cubicBezTo>
                        <a:pt x="8" y="26"/>
                        <a:pt x="5" y="23"/>
                        <a:pt x="2" y="21"/>
                      </a:cubicBezTo>
                      <a:lnTo>
                        <a:pt x="3" y="20"/>
                      </a:lnTo>
                      <a:close/>
                      <a:moveTo>
                        <a:pt x="12" y="28"/>
                      </a:moveTo>
                      <a:cubicBezTo>
                        <a:pt x="19" y="37"/>
                        <a:pt x="27" y="45"/>
                        <a:pt x="40" y="45"/>
                      </a:cubicBezTo>
                      <a:lnTo>
                        <a:pt x="40" y="46"/>
                      </a:lnTo>
                      <a:cubicBezTo>
                        <a:pt x="26" y="46"/>
                        <a:pt x="18" y="38"/>
                        <a:pt x="11" y="29"/>
                      </a:cubicBezTo>
                      <a:lnTo>
                        <a:pt x="12" y="28"/>
                      </a:lnTo>
                      <a:close/>
                      <a:moveTo>
                        <a:pt x="40" y="45"/>
                      </a:moveTo>
                      <a:lnTo>
                        <a:pt x="40" y="45"/>
                      </a:lnTo>
                      <a:lnTo>
                        <a:pt x="40" y="46"/>
                      </a:lnTo>
                      <a:lnTo>
                        <a:pt x="40" y="45"/>
                      </a:lnTo>
                      <a:close/>
                      <a:moveTo>
                        <a:pt x="40" y="45"/>
                      </a:moveTo>
                      <a:cubicBezTo>
                        <a:pt x="43" y="45"/>
                        <a:pt x="44" y="44"/>
                        <a:pt x="46" y="42"/>
                      </a:cubicBezTo>
                      <a:lnTo>
                        <a:pt x="47" y="43"/>
                      </a:lnTo>
                      <a:cubicBezTo>
                        <a:pt x="45" y="45"/>
                        <a:pt x="43" y="46"/>
                        <a:pt x="40" y="46"/>
                      </a:cubicBezTo>
                      <a:lnTo>
                        <a:pt x="40" y="45"/>
                      </a:lnTo>
                      <a:close/>
                      <a:moveTo>
                        <a:pt x="46" y="42"/>
                      </a:moveTo>
                      <a:cubicBezTo>
                        <a:pt x="47" y="41"/>
                        <a:pt x="48" y="39"/>
                        <a:pt x="48" y="37"/>
                      </a:cubicBezTo>
                      <a:lnTo>
                        <a:pt x="50" y="37"/>
                      </a:lnTo>
                      <a:cubicBezTo>
                        <a:pt x="49" y="39"/>
                        <a:pt x="48" y="41"/>
                        <a:pt x="47" y="43"/>
                      </a:cubicBezTo>
                      <a:lnTo>
                        <a:pt x="46" y="42"/>
                      </a:lnTo>
                      <a:close/>
                      <a:moveTo>
                        <a:pt x="48" y="37"/>
                      </a:moveTo>
                      <a:lnTo>
                        <a:pt x="48" y="37"/>
                      </a:lnTo>
                      <a:lnTo>
                        <a:pt x="49" y="37"/>
                      </a:lnTo>
                      <a:lnTo>
                        <a:pt x="48" y="37"/>
                      </a:lnTo>
                      <a:close/>
                      <a:moveTo>
                        <a:pt x="48" y="37"/>
                      </a:moveTo>
                      <a:cubicBezTo>
                        <a:pt x="49" y="35"/>
                        <a:pt x="48" y="34"/>
                        <a:pt x="47" y="33"/>
                      </a:cubicBezTo>
                      <a:lnTo>
                        <a:pt x="48" y="32"/>
                      </a:lnTo>
                      <a:cubicBezTo>
                        <a:pt x="50" y="34"/>
                        <a:pt x="51" y="35"/>
                        <a:pt x="50" y="37"/>
                      </a:cubicBezTo>
                      <a:lnTo>
                        <a:pt x="48" y="37"/>
                      </a:lnTo>
                      <a:close/>
                      <a:moveTo>
                        <a:pt x="47" y="33"/>
                      </a:moveTo>
                      <a:cubicBezTo>
                        <a:pt x="46" y="31"/>
                        <a:pt x="44" y="29"/>
                        <a:pt x="46" y="26"/>
                      </a:cubicBezTo>
                      <a:lnTo>
                        <a:pt x="47" y="27"/>
                      </a:lnTo>
                      <a:cubicBezTo>
                        <a:pt x="46" y="29"/>
                        <a:pt x="47" y="31"/>
                        <a:pt x="48" y="32"/>
                      </a:cubicBezTo>
                      <a:lnTo>
                        <a:pt x="47" y="33"/>
                      </a:lnTo>
                      <a:close/>
                      <a:moveTo>
                        <a:pt x="46" y="26"/>
                      </a:moveTo>
                      <a:lnTo>
                        <a:pt x="46" y="26"/>
                      </a:lnTo>
                      <a:lnTo>
                        <a:pt x="47" y="27"/>
                      </a:lnTo>
                      <a:lnTo>
                        <a:pt x="46" y="26"/>
                      </a:lnTo>
                      <a:close/>
                      <a:moveTo>
                        <a:pt x="46" y="26"/>
                      </a:moveTo>
                      <a:lnTo>
                        <a:pt x="46" y="26"/>
                      </a:lnTo>
                      <a:lnTo>
                        <a:pt x="47" y="27"/>
                      </a:lnTo>
                      <a:lnTo>
                        <a:pt x="46" y="26"/>
                      </a:lnTo>
                      <a:close/>
                      <a:moveTo>
                        <a:pt x="46" y="26"/>
                      </a:moveTo>
                      <a:lnTo>
                        <a:pt x="46" y="26"/>
                      </a:lnTo>
                      <a:lnTo>
                        <a:pt x="47" y="27"/>
                      </a:lnTo>
                      <a:lnTo>
                        <a:pt x="46" y="26"/>
                      </a:lnTo>
                      <a:close/>
                      <a:moveTo>
                        <a:pt x="46" y="26"/>
                      </a:moveTo>
                      <a:cubicBezTo>
                        <a:pt x="47" y="26"/>
                        <a:pt x="47" y="25"/>
                        <a:pt x="48" y="25"/>
                      </a:cubicBezTo>
                      <a:lnTo>
                        <a:pt x="49" y="26"/>
                      </a:lnTo>
                      <a:cubicBezTo>
                        <a:pt x="48" y="26"/>
                        <a:pt x="48" y="27"/>
                        <a:pt x="47" y="27"/>
                      </a:cubicBezTo>
                      <a:lnTo>
                        <a:pt x="46" y="26"/>
                      </a:lnTo>
                      <a:close/>
                      <a:moveTo>
                        <a:pt x="48" y="25"/>
                      </a:moveTo>
                      <a:cubicBezTo>
                        <a:pt x="48" y="25"/>
                        <a:pt x="49" y="24"/>
                        <a:pt x="49" y="24"/>
                      </a:cubicBezTo>
                      <a:lnTo>
                        <a:pt x="50" y="24"/>
                      </a:lnTo>
                      <a:cubicBezTo>
                        <a:pt x="50" y="25"/>
                        <a:pt x="49" y="25"/>
                        <a:pt x="49" y="26"/>
                      </a:cubicBezTo>
                      <a:lnTo>
                        <a:pt x="48" y="25"/>
                      </a:lnTo>
                      <a:close/>
                      <a:moveTo>
                        <a:pt x="49" y="24"/>
                      </a:moveTo>
                      <a:lnTo>
                        <a:pt x="49" y="24"/>
                      </a:lnTo>
                      <a:lnTo>
                        <a:pt x="50" y="24"/>
                      </a:lnTo>
                      <a:lnTo>
                        <a:pt x="49" y="24"/>
                      </a:lnTo>
                      <a:close/>
                      <a:moveTo>
                        <a:pt x="49" y="24"/>
                      </a:moveTo>
                      <a:lnTo>
                        <a:pt x="49" y="24"/>
                      </a:lnTo>
                      <a:lnTo>
                        <a:pt x="50" y="24"/>
                      </a:lnTo>
                      <a:lnTo>
                        <a:pt x="49" y="24"/>
                      </a:lnTo>
                      <a:close/>
                      <a:moveTo>
                        <a:pt x="50" y="24"/>
                      </a:moveTo>
                      <a:lnTo>
                        <a:pt x="50" y="24"/>
                      </a:lnTo>
                      <a:close/>
                      <a:moveTo>
                        <a:pt x="49" y="24"/>
                      </a:moveTo>
                      <a:cubicBezTo>
                        <a:pt x="49" y="23"/>
                        <a:pt x="49" y="23"/>
                        <a:pt x="49" y="23"/>
                      </a:cubicBezTo>
                      <a:lnTo>
                        <a:pt x="51" y="23"/>
                      </a:lnTo>
                      <a:cubicBezTo>
                        <a:pt x="51" y="23"/>
                        <a:pt x="51" y="24"/>
                        <a:pt x="50" y="24"/>
                      </a:cubicBezTo>
                      <a:lnTo>
                        <a:pt x="49" y="24"/>
                      </a:lnTo>
                      <a:close/>
                      <a:moveTo>
                        <a:pt x="49" y="23"/>
                      </a:moveTo>
                      <a:cubicBezTo>
                        <a:pt x="49" y="22"/>
                        <a:pt x="49" y="22"/>
                        <a:pt x="49" y="22"/>
                      </a:cubicBezTo>
                      <a:lnTo>
                        <a:pt x="50" y="21"/>
                      </a:lnTo>
                      <a:cubicBezTo>
                        <a:pt x="51" y="22"/>
                        <a:pt x="51" y="22"/>
                        <a:pt x="51" y="23"/>
                      </a:cubicBezTo>
                      <a:lnTo>
                        <a:pt x="49" y="23"/>
                      </a:lnTo>
                      <a:close/>
                      <a:moveTo>
                        <a:pt x="49" y="22"/>
                      </a:moveTo>
                      <a:cubicBezTo>
                        <a:pt x="48" y="20"/>
                        <a:pt x="46" y="19"/>
                        <a:pt x="45" y="18"/>
                      </a:cubicBezTo>
                      <a:lnTo>
                        <a:pt x="46" y="17"/>
                      </a:lnTo>
                      <a:cubicBezTo>
                        <a:pt x="47" y="18"/>
                        <a:pt x="50" y="19"/>
                        <a:pt x="50" y="21"/>
                      </a:cubicBezTo>
                      <a:lnTo>
                        <a:pt x="49" y="22"/>
                      </a:lnTo>
                      <a:close/>
                      <a:moveTo>
                        <a:pt x="46" y="17"/>
                      </a:moveTo>
                      <a:lnTo>
                        <a:pt x="46" y="17"/>
                      </a:lnTo>
                      <a:lnTo>
                        <a:pt x="45" y="18"/>
                      </a:lnTo>
                      <a:lnTo>
                        <a:pt x="46" y="17"/>
                      </a:lnTo>
                      <a:close/>
                    </a:path>
                  </a:pathLst>
                </a:custGeom>
                <a:solidFill>
                  <a:srgbClr val="94939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548" name="Freeform 63"/>
                <p:cNvSpPr>
                  <a:spLocks noChangeArrowheads="1"/>
                </p:cNvSpPr>
                <p:nvPr/>
              </p:nvSpPr>
              <p:spPr bwMode="auto">
                <a:xfrm>
                  <a:off x="830" y="3931"/>
                  <a:ext cx="65" cy="65"/>
                </a:xfrm>
                <a:custGeom>
                  <a:avLst/>
                  <a:gdLst>
                    <a:gd name="T0" fmla="*/ 32247 w 48"/>
                    <a:gd name="T1" fmla="*/ 89507 h 38"/>
                    <a:gd name="T2" fmla="*/ 4293 w 48"/>
                    <a:gd name="T3" fmla="*/ 18735 h 38"/>
                    <a:gd name="T4" fmla="*/ 1584 w 48"/>
                    <a:gd name="T5" fmla="*/ 65604 h 38"/>
                    <a:gd name="T6" fmla="*/ 34397 w 48"/>
                    <a:gd name="T7" fmla="*/ 215162 h 38"/>
                    <a:gd name="T8" fmla="*/ 68361 w 48"/>
                    <a:gd name="T9" fmla="*/ 177816 h 38"/>
                    <a:gd name="T10" fmla="*/ 62407 w 48"/>
                    <a:gd name="T11" fmla="*/ 129776 h 38"/>
                    <a:gd name="T12" fmla="*/ 32247 w 48"/>
                    <a:gd name="T13" fmla="*/ 89507 h 38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48" h="38">
                      <a:moveTo>
                        <a:pt x="22" y="14"/>
                      </a:moveTo>
                      <a:cubicBezTo>
                        <a:pt x="16" y="11"/>
                        <a:pt x="12" y="0"/>
                        <a:pt x="3" y="3"/>
                      </a:cubicBezTo>
                      <a:cubicBezTo>
                        <a:pt x="1" y="3"/>
                        <a:pt x="0" y="8"/>
                        <a:pt x="1" y="10"/>
                      </a:cubicBezTo>
                      <a:cubicBezTo>
                        <a:pt x="5" y="19"/>
                        <a:pt x="14" y="26"/>
                        <a:pt x="23" y="33"/>
                      </a:cubicBezTo>
                      <a:cubicBezTo>
                        <a:pt x="30" y="38"/>
                        <a:pt x="41" y="34"/>
                        <a:pt x="46" y="27"/>
                      </a:cubicBezTo>
                      <a:cubicBezTo>
                        <a:pt x="48" y="25"/>
                        <a:pt x="46" y="21"/>
                        <a:pt x="42" y="20"/>
                      </a:cubicBezTo>
                      <a:cubicBezTo>
                        <a:pt x="35" y="19"/>
                        <a:pt x="27" y="16"/>
                        <a:pt x="22" y="14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549" name="Freeform 64"/>
                <p:cNvSpPr>
                  <a:spLocks noChangeArrowheads="1"/>
                </p:cNvSpPr>
                <p:nvPr/>
              </p:nvSpPr>
              <p:spPr bwMode="auto">
                <a:xfrm>
                  <a:off x="830" y="3933"/>
                  <a:ext cx="65" cy="60"/>
                </a:xfrm>
                <a:custGeom>
                  <a:avLst/>
                  <a:gdLst>
                    <a:gd name="T0" fmla="*/ 32247 w 48"/>
                    <a:gd name="T1" fmla="*/ 79241 h 35"/>
                    <a:gd name="T2" fmla="*/ 32247 w 48"/>
                    <a:gd name="T3" fmla="*/ 79241 h 35"/>
                    <a:gd name="T4" fmla="*/ 32247 w 48"/>
                    <a:gd name="T5" fmla="*/ 79241 h 35"/>
                    <a:gd name="T6" fmla="*/ 25240 w 48"/>
                    <a:gd name="T7" fmla="*/ 52087 h 35"/>
                    <a:gd name="T8" fmla="*/ 23668 w 48"/>
                    <a:gd name="T9" fmla="*/ 52087 h 35"/>
                    <a:gd name="T10" fmla="*/ 25240 w 48"/>
                    <a:gd name="T11" fmla="*/ 52087 h 35"/>
                    <a:gd name="T12" fmla="*/ 6598 w 48"/>
                    <a:gd name="T13" fmla="*/ 11441 h 35"/>
                    <a:gd name="T14" fmla="*/ 6598 w 48"/>
                    <a:gd name="T15" fmla="*/ 11441 h 35"/>
                    <a:gd name="T16" fmla="*/ 0 w 48"/>
                    <a:gd name="T17" fmla="*/ 31421 h 35"/>
                    <a:gd name="T18" fmla="*/ 2609 w 48"/>
                    <a:gd name="T19" fmla="*/ 31421 h 35"/>
                    <a:gd name="T20" fmla="*/ 0 w 48"/>
                    <a:gd name="T21" fmla="*/ 31421 h 35"/>
                    <a:gd name="T22" fmla="*/ 2609 w 48"/>
                    <a:gd name="T23" fmla="*/ 59381 h 35"/>
                    <a:gd name="T24" fmla="*/ 2609 w 48"/>
                    <a:gd name="T25" fmla="*/ 52087 h 35"/>
                    <a:gd name="T26" fmla="*/ 2609 w 48"/>
                    <a:gd name="T27" fmla="*/ 59381 h 35"/>
                    <a:gd name="T28" fmla="*/ 2609 w 48"/>
                    <a:gd name="T29" fmla="*/ 59381 h 35"/>
                    <a:gd name="T30" fmla="*/ 0 w 48"/>
                    <a:gd name="T31" fmla="*/ 59381 h 35"/>
                    <a:gd name="T32" fmla="*/ 36209 w 48"/>
                    <a:gd name="T33" fmla="*/ 204060 h 35"/>
                    <a:gd name="T34" fmla="*/ 32247 w 48"/>
                    <a:gd name="T35" fmla="*/ 199293 h 35"/>
                    <a:gd name="T36" fmla="*/ 34397 w 48"/>
                    <a:gd name="T37" fmla="*/ 210927 h 35"/>
                    <a:gd name="T38" fmla="*/ 36209 w 48"/>
                    <a:gd name="T39" fmla="*/ 217613 h 35"/>
                    <a:gd name="T40" fmla="*/ 36488 w 48"/>
                    <a:gd name="T41" fmla="*/ 210927 h 35"/>
                    <a:gd name="T42" fmla="*/ 36209 w 48"/>
                    <a:gd name="T43" fmla="*/ 217613 h 35"/>
                    <a:gd name="T44" fmla="*/ 64110 w 48"/>
                    <a:gd name="T45" fmla="*/ 181778 h 35"/>
                    <a:gd name="T46" fmla="*/ 50275 w 48"/>
                    <a:gd name="T47" fmla="*/ 217613 h 35"/>
                    <a:gd name="T48" fmla="*/ 65248 w 48"/>
                    <a:gd name="T49" fmla="*/ 191955 h 35"/>
                    <a:gd name="T50" fmla="*/ 68361 w 48"/>
                    <a:gd name="T51" fmla="*/ 178584 h 35"/>
                    <a:gd name="T52" fmla="*/ 66783 w 48"/>
                    <a:gd name="T53" fmla="*/ 170957 h 35"/>
                    <a:gd name="T54" fmla="*/ 68361 w 48"/>
                    <a:gd name="T55" fmla="*/ 170957 h 35"/>
                    <a:gd name="T56" fmla="*/ 68361 w 48"/>
                    <a:gd name="T57" fmla="*/ 163095 h 35"/>
                    <a:gd name="T58" fmla="*/ 66783 w 48"/>
                    <a:gd name="T59" fmla="*/ 170957 h 35"/>
                    <a:gd name="T60" fmla="*/ 69419 w 48"/>
                    <a:gd name="T61" fmla="*/ 142992 h 35"/>
                    <a:gd name="T62" fmla="*/ 68361 w 48"/>
                    <a:gd name="T63" fmla="*/ 142992 h 35"/>
                    <a:gd name="T64" fmla="*/ 69419 w 48"/>
                    <a:gd name="T65" fmla="*/ 142992 h 35"/>
                    <a:gd name="T66" fmla="*/ 62407 w 48"/>
                    <a:gd name="T67" fmla="*/ 123146 h 35"/>
                    <a:gd name="T68" fmla="*/ 65248 w 48"/>
                    <a:gd name="T69" fmla="*/ 131323 h 35"/>
                    <a:gd name="T70" fmla="*/ 62407 w 48"/>
                    <a:gd name="T71" fmla="*/ 123146 h 35"/>
                    <a:gd name="T72" fmla="*/ 62407 w 48"/>
                    <a:gd name="T73" fmla="*/ 123146 h 35"/>
                    <a:gd name="T74" fmla="*/ 62407 w 48"/>
                    <a:gd name="T75" fmla="*/ 123146 h 35"/>
                    <a:gd name="T76" fmla="*/ 62407 w 48"/>
                    <a:gd name="T77" fmla="*/ 123146 h 35"/>
                    <a:gd name="T78" fmla="*/ 57513 w 48"/>
                    <a:gd name="T79" fmla="*/ 123146 h 35"/>
                    <a:gd name="T80" fmla="*/ 62407 w 48"/>
                    <a:gd name="T81" fmla="*/ 123146 h 35"/>
                    <a:gd name="T82" fmla="*/ 53083 w 48"/>
                    <a:gd name="T83" fmla="*/ 109690 h 35"/>
                    <a:gd name="T84" fmla="*/ 53083 w 48"/>
                    <a:gd name="T85" fmla="*/ 120245 h 35"/>
                    <a:gd name="T86" fmla="*/ 53083 w 48"/>
                    <a:gd name="T87" fmla="*/ 109690 h 35"/>
                    <a:gd name="T88" fmla="*/ 32247 w 48"/>
                    <a:gd name="T89" fmla="*/ 86302 h 35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</a:gdLst>
                  <a:ahLst/>
                  <a:cxnLst>
                    <a:cxn ang="T90">
                      <a:pos x="T0" y="T1"/>
                    </a:cxn>
                    <a:cxn ang="T91">
                      <a:pos x="T2" y="T3"/>
                    </a:cxn>
                    <a:cxn ang="T92">
                      <a:pos x="T4" y="T5"/>
                    </a:cxn>
                    <a:cxn ang="T93">
                      <a:pos x="T6" y="T7"/>
                    </a:cxn>
                    <a:cxn ang="T94">
                      <a:pos x="T8" y="T9"/>
                    </a:cxn>
                    <a:cxn ang="T95">
                      <a:pos x="T10" y="T11"/>
                    </a:cxn>
                    <a:cxn ang="T96">
                      <a:pos x="T12" y="T13"/>
                    </a:cxn>
                    <a:cxn ang="T97">
                      <a:pos x="T14" y="T15"/>
                    </a:cxn>
                    <a:cxn ang="T98">
                      <a:pos x="T16" y="T17"/>
                    </a:cxn>
                    <a:cxn ang="T99">
                      <a:pos x="T18" y="T19"/>
                    </a:cxn>
                    <a:cxn ang="T100">
                      <a:pos x="T20" y="T21"/>
                    </a:cxn>
                    <a:cxn ang="T101">
                      <a:pos x="T22" y="T23"/>
                    </a:cxn>
                    <a:cxn ang="T102">
                      <a:pos x="T24" y="T25"/>
                    </a:cxn>
                    <a:cxn ang="T103">
                      <a:pos x="T26" y="T27"/>
                    </a:cxn>
                    <a:cxn ang="T104">
                      <a:pos x="T28" y="T29"/>
                    </a:cxn>
                    <a:cxn ang="T105">
                      <a:pos x="T30" y="T31"/>
                    </a:cxn>
                    <a:cxn ang="T106">
                      <a:pos x="T32" y="T33"/>
                    </a:cxn>
                    <a:cxn ang="T107">
                      <a:pos x="T34" y="T35"/>
                    </a:cxn>
                    <a:cxn ang="T108">
                      <a:pos x="T36" y="T37"/>
                    </a:cxn>
                    <a:cxn ang="T109">
                      <a:pos x="T38" y="T39"/>
                    </a:cxn>
                    <a:cxn ang="T110">
                      <a:pos x="T40" y="T41"/>
                    </a:cxn>
                    <a:cxn ang="T111">
                      <a:pos x="T42" y="T43"/>
                    </a:cxn>
                    <a:cxn ang="T112">
                      <a:pos x="T44" y="T45"/>
                    </a:cxn>
                    <a:cxn ang="T113">
                      <a:pos x="T46" y="T47"/>
                    </a:cxn>
                    <a:cxn ang="T114">
                      <a:pos x="T48" y="T49"/>
                    </a:cxn>
                    <a:cxn ang="T115">
                      <a:pos x="T50" y="T51"/>
                    </a:cxn>
                    <a:cxn ang="T116">
                      <a:pos x="T52" y="T53"/>
                    </a:cxn>
                    <a:cxn ang="T117">
                      <a:pos x="T54" y="T55"/>
                    </a:cxn>
                    <a:cxn ang="T118">
                      <a:pos x="T56" y="T57"/>
                    </a:cxn>
                    <a:cxn ang="T119">
                      <a:pos x="T58" y="T59"/>
                    </a:cxn>
                    <a:cxn ang="T120">
                      <a:pos x="T60" y="T61"/>
                    </a:cxn>
                    <a:cxn ang="T121">
                      <a:pos x="T62" y="T63"/>
                    </a:cxn>
                    <a:cxn ang="T122">
                      <a:pos x="T64" y="T65"/>
                    </a:cxn>
                    <a:cxn ang="T123">
                      <a:pos x="T66" y="T67"/>
                    </a:cxn>
                    <a:cxn ang="T124">
                      <a:pos x="T68" y="T69"/>
                    </a:cxn>
                    <a:cxn ang="T125">
                      <a:pos x="T70" y="T71"/>
                    </a:cxn>
                    <a:cxn ang="T126">
                      <a:pos x="T72" y="T73"/>
                    </a:cxn>
                    <a:cxn ang="T127">
                      <a:pos x="T74" y="T75"/>
                    </a:cxn>
                    <a:cxn ang="T128">
                      <a:pos x="T76" y="T77"/>
                    </a:cxn>
                    <a:cxn ang="T129">
                      <a:pos x="T78" y="T79"/>
                    </a:cxn>
                    <a:cxn ang="T130">
                      <a:pos x="T80" y="T81"/>
                    </a:cxn>
                    <a:cxn ang="T131">
                      <a:pos x="T82" y="T83"/>
                    </a:cxn>
                    <a:cxn ang="T132">
                      <a:pos x="T84" y="T85"/>
                    </a:cxn>
                    <a:cxn ang="T133">
                      <a:pos x="T86" y="T87"/>
                    </a:cxn>
                    <a:cxn ang="T134">
                      <a:pos x="T88" y="T89"/>
                    </a:cxn>
                  </a:cxnLst>
                  <a:rect l="0" t="0" r="r" b="b"/>
                  <a:pathLst>
                    <a:path w="48" h="35">
                      <a:moveTo>
                        <a:pt x="22" y="13"/>
                      </a:moveTo>
                      <a:lnTo>
                        <a:pt x="22" y="13"/>
                      </a:lnTo>
                      <a:lnTo>
                        <a:pt x="22" y="12"/>
                      </a:lnTo>
                      <a:lnTo>
                        <a:pt x="22" y="13"/>
                      </a:lnTo>
                      <a:close/>
                      <a:moveTo>
                        <a:pt x="22" y="12"/>
                      </a:moveTo>
                      <a:lnTo>
                        <a:pt x="22" y="12"/>
                      </a:lnTo>
                      <a:lnTo>
                        <a:pt x="22" y="13"/>
                      </a:lnTo>
                      <a:lnTo>
                        <a:pt x="22" y="12"/>
                      </a:lnTo>
                      <a:close/>
                      <a:moveTo>
                        <a:pt x="22" y="13"/>
                      </a:moveTo>
                      <a:cubicBezTo>
                        <a:pt x="20" y="12"/>
                        <a:pt x="18" y="10"/>
                        <a:pt x="16" y="8"/>
                      </a:cubicBezTo>
                      <a:lnTo>
                        <a:pt x="17" y="8"/>
                      </a:lnTo>
                      <a:cubicBezTo>
                        <a:pt x="19" y="9"/>
                        <a:pt x="21" y="11"/>
                        <a:pt x="22" y="12"/>
                      </a:cubicBezTo>
                      <a:lnTo>
                        <a:pt x="22" y="13"/>
                      </a:lnTo>
                      <a:close/>
                      <a:moveTo>
                        <a:pt x="16" y="8"/>
                      </a:moveTo>
                      <a:cubicBezTo>
                        <a:pt x="12" y="5"/>
                        <a:pt x="9" y="1"/>
                        <a:pt x="4" y="2"/>
                      </a:cubicBezTo>
                      <a:lnTo>
                        <a:pt x="3" y="1"/>
                      </a:lnTo>
                      <a:cubicBezTo>
                        <a:pt x="9" y="0"/>
                        <a:pt x="13" y="4"/>
                        <a:pt x="17" y="8"/>
                      </a:cubicBezTo>
                      <a:lnTo>
                        <a:pt x="16" y="8"/>
                      </a:lnTo>
                      <a:close/>
                      <a:moveTo>
                        <a:pt x="4" y="2"/>
                      </a:moveTo>
                      <a:cubicBezTo>
                        <a:pt x="4" y="2"/>
                        <a:pt x="4" y="2"/>
                        <a:pt x="4" y="2"/>
                      </a:cubicBezTo>
                      <a:lnTo>
                        <a:pt x="3" y="1"/>
                      </a:lnTo>
                      <a:cubicBezTo>
                        <a:pt x="3" y="1"/>
                        <a:pt x="3" y="1"/>
                        <a:pt x="3" y="1"/>
                      </a:cubicBezTo>
                      <a:lnTo>
                        <a:pt x="4" y="2"/>
                      </a:lnTo>
                      <a:close/>
                      <a:moveTo>
                        <a:pt x="4" y="2"/>
                      </a:moveTo>
                      <a:cubicBezTo>
                        <a:pt x="3" y="3"/>
                        <a:pt x="2" y="4"/>
                        <a:pt x="2" y="5"/>
                      </a:cubicBezTo>
                      <a:lnTo>
                        <a:pt x="0" y="5"/>
                      </a:lnTo>
                      <a:cubicBezTo>
                        <a:pt x="1" y="3"/>
                        <a:pt x="2" y="2"/>
                        <a:pt x="3" y="1"/>
                      </a:cubicBezTo>
                      <a:lnTo>
                        <a:pt x="4" y="2"/>
                      </a:lnTo>
                      <a:close/>
                      <a:moveTo>
                        <a:pt x="2" y="5"/>
                      </a:moveTo>
                      <a:cubicBezTo>
                        <a:pt x="1" y="6"/>
                        <a:pt x="1" y="8"/>
                        <a:pt x="2" y="8"/>
                      </a:cubicBezTo>
                      <a:lnTo>
                        <a:pt x="0" y="9"/>
                      </a:lnTo>
                      <a:cubicBezTo>
                        <a:pt x="0" y="8"/>
                        <a:pt x="0" y="6"/>
                        <a:pt x="0" y="5"/>
                      </a:cubicBezTo>
                      <a:lnTo>
                        <a:pt x="2" y="5"/>
                      </a:lnTo>
                      <a:close/>
                      <a:moveTo>
                        <a:pt x="2" y="8"/>
                      </a:moveTo>
                      <a:cubicBezTo>
                        <a:pt x="2" y="9"/>
                        <a:pt x="2" y="9"/>
                        <a:pt x="2" y="9"/>
                      </a:cubicBezTo>
                      <a:lnTo>
                        <a:pt x="0" y="9"/>
                      </a:lnTo>
                      <a:cubicBezTo>
                        <a:pt x="0" y="9"/>
                        <a:pt x="0" y="9"/>
                        <a:pt x="0" y="9"/>
                      </a:cubicBezTo>
                      <a:lnTo>
                        <a:pt x="2" y="8"/>
                      </a:lnTo>
                      <a:close/>
                      <a:moveTo>
                        <a:pt x="2" y="9"/>
                      </a:moveTo>
                      <a:lnTo>
                        <a:pt x="2" y="9"/>
                      </a:lnTo>
                      <a:lnTo>
                        <a:pt x="1" y="9"/>
                      </a:lnTo>
                      <a:lnTo>
                        <a:pt x="2" y="9"/>
                      </a:lnTo>
                      <a:close/>
                      <a:moveTo>
                        <a:pt x="2" y="9"/>
                      </a:moveTo>
                      <a:cubicBezTo>
                        <a:pt x="6" y="17"/>
                        <a:pt x="14" y="24"/>
                        <a:pt x="22" y="30"/>
                      </a:cubicBezTo>
                      <a:lnTo>
                        <a:pt x="21" y="31"/>
                      </a:lnTo>
                      <a:cubicBezTo>
                        <a:pt x="13" y="25"/>
                        <a:pt x="5" y="18"/>
                        <a:pt x="0" y="9"/>
                      </a:cubicBezTo>
                      <a:lnTo>
                        <a:pt x="2" y="9"/>
                      </a:lnTo>
                      <a:close/>
                      <a:moveTo>
                        <a:pt x="22" y="30"/>
                      </a:moveTo>
                      <a:lnTo>
                        <a:pt x="24" y="31"/>
                      </a:lnTo>
                      <a:lnTo>
                        <a:pt x="23" y="32"/>
                      </a:lnTo>
                      <a:lnTo>
                        <a:pt x="21" y="31"/>
                      </a:lnTo>
                      <a:lnTo>
                        <a:pt x="22" y="30"/>
                      </a:lnTo>
                      <a:close/>
                      <a:moveTo>
                        <a:pt x="23" y="32"/>
                      </a:moveTo>
                      <a:lnTo>
                        <a:pt x="23" y="32"/>
                      </a:lnTo>
                      <a:close/>
                      <a:moveTo>
                        <a:pt x="24" y="31"/>
                      </a:moveTo>
                      <a:cubicBezTo>
                        <a:pt x="24" y="32"/>
                        <a:pt x="25" y="32"/>
                        <a:pt x="25" y="32"/>
                      </a:cubicBezTo>
                      <a:lnTo>
                        <a:pt x="24" y="33"/>
                      </a:lnTo>
                      <a:cubicBezTo>
                        <a:pt x="24" y="33"/>
                        <a:pt x="23" y="33"/>
                        <a:pt x="23" y="32"/>
                      </a:cubicBezTo>
                      <a:lnTo>
                        <a:pt x="24" y="31"/>
                      </a:lnTo>
                      <a:close/>
                      <a:moveTo>
                        <a:pt x="25" y="32"/>
                      </a:moveTo>
                      <a:cubicBezTo>
                        <a:pt x="28" y="34"/>
                        <a:pt x="31" y="34"/>
                        <a:pt x="34" y="33"/>
                      </a:cubicBezTo>
                      <a:lnTo>
                        <a:pt x="35" y="34"/>
                      </a:lnTo>
                      <a:cubicBezTo>
                        <a:pt x="31" y="35"/>
                        <a:pt x="27" y="35"/>
                        <a:pt x="24" y="33"/>
                      </a:cubicBezTo>
                      <a:lnTo>
                        <a:pt x="25" y="32"/>
                      </a:lnTo>
                      <a:close/>
                      <a:moveTo>
                        <a:pt x="34" y="33"/>
                      </a:moveTo>
                      <a:cubicBezTo>
                        <a:pt x="37" y="32"/>
                        <a:pt x="41" y="31"/>
                        <a:pt x="43" y="28"/>
                      </a:cubicBezTo>
                      <a:lnTo>
                        <a:pt x="44" y="29"/>
                      </a:lnTo>
                      <a:cubicBezTo>
                        <a:pt x="42" y="32"/>
                        <a:pt x="38" y="33"/>
                        <a:pt x="35" y="34"/>
                      </a:cubicBezTo>
                      <a:lnTo>
                        <a:pt x="34" y="33"/>
                      </a:lnTo>
                      <a:close/>
                      <a:moveTo>
                        <a:pt x="44" y="29"/>
                      </a:moveTo>
                      <a:lnTo>
                        <a:pt x="44" y="29"/>
                      </a:lnTo>
                      <a:close/>
                      <a:moveTo>
                        <a:pt x="43" y="28"/>
                      </a:moveTo>
                      <a:cubicBezTo>
                        <a:pt x="44" y="28"/>
                        <a:pt x="44" y="27"/>
                        <a:pt x="45" y="26"/>
                      </a:cubicBezTo>
                      <a:lnTo>
                        <a:pt x="46" y="27"/>
                      </a:lnTo>
                      <a:cubicBezTo>
                        <a:pt x="46" y="28"/>
                        <a:pt x="45" y="28"/>
                        <a:pt x="44" y="29"/>
                      </a:cubicBezTo>
                      <a:lnTo>
                        <a:pt x="43" y="28"/>
                      </a:lnTo>
                      <a:close/>
                      <a:moveTo>
                        <a:pt x="45" y="26"/>
                      </a:moveTo>
                      <a:lnTo>
                        <a:pt x="45" y="26"/>
                      </a:lnTo>
                      <a:lnTo>
                        <a:pt x="46" y="26"/>
                      </a:lnTo>
                      <a:lnTo>
                        <a:pt x="45" y="26"/>
                      </a:lnTo>
                      <a:close/>
                      <a:moveTo>
                        <a:pt x="45" y="26"/>
                      </a:moveTo>
                      <a:cubicBezTo>
                        <a:pt x="45" y="26"/>
                        <a:pt x="46" y="25"/>
                        <a:pt x="46" y="25"/>
                      </a:cubicBezTo>
                      <a:lnTo>
                        <a:pt x="47" y="25"/>
                      </a:lnTo>
                      <a:cubicBezTo>
                        <a:pt x="47" y="26"/>
                        <a:pt x="47" y="26"/>
                        <a:pt x="46" y="27"/>
                      </a:cubicBezTo>
                      <a:lnTo>
                        <a:pt x="45" y="26"/>
                      </a:lnTo>
                      <a:close/>
                      <a:moveTo>
                        <a:pt x="46" y="25"/>
                      </a:moveTo>
                      <a:cubicBezTo>
                        <a:pt x="46" y="24"/>
                        <a:pt x="46" y="23"/>
                        <a:pt x="46" y="22"/>
                      </a:cubicBezTo>
                      <a:lnTo>
                        <a:pt x="47" y="22"/>
                      </a:lnTo>
                      <a:cubicBezTo>
                        <a:pt x="47" y="23"/>
                        <a:pt x="48" y="24"/>
                        <a:pt x="47" y="25"/>
                      </a:cubicBezTo>
                      <a:lnTo>
                        <a:pt x="46" y="25"/>
                      </a:lnTo>
                      <a:close/>
                      <a:moveTo>
                        <a:pt x="46" y="22"/>
                      </a:moveTo>
                      <a:cubicBezTo>
                        <a:pt x="45" y="22"/>
                        <a:pt x="44" y="21"/>
                        <a:pt x="44" y="20"/>
                      </a:cubicBezTo>
                      <a:lnTo>
                        <a:pt x="45" y="19"/>
                      </a:lnTo>
                      <a:cubicBezTo>
                        <a:pt x="46" y="20"/>
                        <a:pt x="46" y="21"/>
                        <a:pt x="47" y="22"/>
                      </a:cubicBezTo>
                      <a:lnTo>
                        <a:pt x="46" y="22"/>
                      </a:lnTo>
                      <a:close/>
                      <a:moveTo>
                        <a:pt x="44" y="20"/>
                      </a:moveTo>
                      <a:cubicBezTo>
                        <a:pt x="43" y="20"/>
                        <a:pt x="42" y="20"/>
                        <a:pt x="42" y="19"/>
                      </a:cubicBezTo>
                      <a:lnTo>
                        <a:pt x="42" y="18"/>
                      </a:lnTo>
                      <a:cubicBezTo>
                        <a:pt x="43" y="18"/>
                        <a:pt x="44" y="19"/>
                        <a:pt x="45" y="19"/>
                      </a:cubicBezTo>
                      <a:lnTo>
                        <a:pt x="44" y="20"/>
                      </a:lnTo>
                      <a:close/>
                      <a:moveTo>
                        <a:pt x="42" y="18"/>
                      </a:moveTo>
                      <a:lnTo>
                        <a:pt x="42" y="18"/>
                      </a:lnTo>
                      <a:lnTo>
                        <a:pt x="42" y="19"/>
                      </a:lnTo>
                      <a:lnTo>
                        <a:pt x="42" y="18"/>
                      </a:lnTo>
                      <a:close/>
                      <a:moveTo>
                        <a:pt x="42" y="19"/>
                      </a:moveTo>
                      <a:lnTo>
                        <a:pt x="42" y="19"/>
                      </a:lnTo>
                      <a:lnTo>
                        <a:pt x="42" y="18"/>
                      </a:lnTo>
                      <a:lnTo>
                        <a:pt x="42" y="19"/>
                      </a:lnTo>
                      <a:close/>
                      <a:moveTo>
                        <a:pt x="42" y="18"/>
                      </a:moveTo>
                      <a:lnTo>
                        <a:pt x="42" y="18"/>
                      </a:lnTo>
                      <a:lnTo>
                        <a:pt x="42" y="19"/>
                      </a:lnTo>
                      <a:lnTo>
                        <a:pt x="42" y="18"/>
                      </a:lnTo>
                      <a:close/>
                      <a:moveTo>
                        <a:pt x="42" y="19"/>
                      </a:moveTo>
                      <a:cubicBezTo>
                        <a:pt x="41" y="19"/>
                        <a:pt x="40" y="19"/>
                        <a:pt x="39" y="19"/>
                      </a:cubicBezTo>
                      <a:lnTo>
                        <a:pt x="39" y="18"/>
                      </a:lnTo>
                      <a:cubicBezTo>
                        <a:pt x="40" y="18"/>
                        <a:pt x="41" y="18"/>
                        <a:pt x="42" y="18"/>
                      </a:cubicBezTo>
                      <a:lnTo>
                        <a:pt x="42" y="19"/>
                      </a:lnTo>
                      <a:close/>
                      <a:moveTo>
                        <a:pt x="39" y="19"/>
                      </a:moveTo>
                      <a:cubicBezTo>
                        <a:pt x="38" y="19"/>
                        <a:pt x="37" y="18"/>
                        <a:pt x="36" y="18"/>
                      </a:cubicBezTo>
                      <a:lnTo>
                        <a:pt x="36" y="17"/>
                      </a:lnTo>
                      <a:cubicBezTo>
                        <a:pt x="37" y="17"/>
                        <a:pt x="38" y="17"/>
                        <a:pt x="39" y="18"/>
                      </a:cubicBezTo>
                      <a:lnTo>
                        <a:pt x="39" y="19"/>
                      </a:lnTo>
                      <a:close/>
                      <a:moveTo>
                        <a:pt x="36" y="18"/>
                      </a:moveTo>
                      <a:cubicBezTo>
                        <a:pt x="30" y="17"/>
                        <a:pt x="26" y="15"/>
                        <a:pt x="22" y="13"/>
                      </a:cubicBezTo>
                      <a:lnTo>
                        <a:pt x="22" y="12"/>
                      </a:lnTo>
                      <a:cubicBezTo>
                        <a:pt x="26" y="14"/>
                        <a:pt x="31" y="16"/>
                        <a:pt x="36" y="17"/>
                      </a:cubicBezTo>
                      <a:lnTo>
                        <a:pt x="36" y="18"/>
                      </a:lnTo>
                      <a:close/>
                      <a:moveTo>
                        <a:pt x="22" y="13"/>
                      </a:moveTo>
                      <a:lnTo>
                        <a:pt x="22" y="13"/>
                      </a:lnTo>
                      <a:close/>
                    </a:path>
                  </a:pathLst>
                </a:custGeom>
                <a:solidFill>
                  <a:srgbClr val="94939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550" name="Freeform 65"/>
                <p:cNvSpPr>
                  <a:spLocks noChangeArrowheads="1"/>
                </p:cNvSpPr>
                <p:nvPr/>
              </p:nvSpPr>
              <p:spPr bwMode="auto">
                <a:xfrm>
                  <a:off x="869" y="3984"/>
                  <a:ext cx="73" cy="46"/>
                </a:xfrm>
                <a:custGeom>
                  <a:avLst/>
                  <a:gdLst>
                    <a:gd name="T0" fmla="*/ 46524 w 53"/>
                    <a:gd name="T1" fmla="*/ 32479 h 27"/>
                    <a:gd name="T2" fmla="*/ 8719 w 53"/>
                    <a:gd name="T3" fmla="*/ 90180 h 27"/>
                    <a:gd name="T4" fmla="*/ 8719 w 53"/>
                    <a:gd name="T5" fmla="*/ 153161 h 27"/>
                    <a:gd name="T6" fmla="*/ 87701 w 53"/>
                    <a:gd name="T7" fmla="*/ 174560 h 27"/>
                    <a:gd name="T8" fmla="*/ 66262 w 53"/>
                    <a:gd name="T9" fmla="*/ 11686 h 27"/>
                    <a:gd name="T10" fmla="*/ 46524 w 53"/>
                    <a:gd name="T11" fmla="*/ 32479 h 27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53" h="27">
                      <a:moveTo>
                        <a:pt x="26" y="5"/>
                      </a:moveTo>
                      <a:cubicBezTo>
                        <a:pt x="20" y="10"/>
                        <a:pt x="9" y="8"/>
                        <a:pt x="5" y="13"/>
                      </a:cubicBezTo>
                      <a:cubicBezTo>
                        <a:pt x="4" y="15"/>
                        <a:pt x="0" y="21"/>
                        <a:pt x="5" y="23"/>
                      </a:cubicBezTo>
                      <a:cubicBezTo>
                        <a:pt x="18" y="27"/>
                        <a:pt x="34" y="24"/>
                        <a:pt x="49" y="26"/>
                      </a:cubicBezTo>
                      <a:cubicBezTo>
                        <a:pt x="53" y="16"/>
                        <a:pt x="47" y="7"/>
                        <a:pt x="37" y="2"/>
                      </a:cubicBezTo>
                      <a:cubicBezTo>
                        <a:pt x="34" y="0"/>
                        <a:pt x="29" y="2"/>
                        <a:pt x="26" y="5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551" name="Freeform 66"/>
                <p:cNvSpPr>
                  <a:spLocks noChangeArrowheads="1"/>
                </p:cNvSpPr>
                <p:nvPr/>
              </p:nvSpPr>
              <p:spPr bwMode="auto">
                <a:xfrm>
                  <a:off x="872" y="3986"/>
                  <a:ext cx="67" cy="42"/>
                </a:xfrm>
                <a:custGeom>
                  <a:avLst/>
                  <a:gdLst>
                    <a:gd name="T0" fmla="*/ 21225 w 49"/>
                    <a:gd name="T1" fmla="*/ 48003 h 25"/>
                    <a:gd name="T2" fmla="*/ 39765 w 49"/>
                    <a:gd name="T3" fmla="*/ 14999 h 25"/>
                    <a:gd name="T4" fmla="*/ 21225 w 49"/>
                    <a:gd name="T5" fmla="*/ 48003 h 25"/>
                    <a:gd name="T6" fmla="*/ 4698 w 49"/>
                    <a:gd name="T7" fmla="*/ 63783 h 25"/>
                    <a:gd name="T8" fmla="*/ 21225 w 49"/>
                    <a:gd name="T9" fmla="*/ 48003 h 25"/>
                    <a:gd name="T10" fmla="*/ 7328 w 49"/>
                    <a:gd name="T11" fmla="*/ 66152 h 25"/>
                    <a:gd name="T12" fmla="*/ 7328 w 49"/>
                    <a:gd name="T13" fmla="*/ 66152 h 25"/>
                    <a:gd name="T14" fmla="*/ 2845 w 49"/>
                    <a:gd name="T15" fmla="*/ 83326 h 25"/>
                    <a:gd name="T16" fmla="*/ 4698 w 49"/>
                    <a:gd name="T17" fmla="*/ 63783 h 25"/>
                    <a:gd name="T18" fmla="*/ 2845 w 49"/>
                    <a:gd name="T19" fmla="*/ 83326 h 25"/>
                    <a:gd name="T20" fmla="*/ 0 w 49"/>
                    <a:gd name="T21" fmla="*/ 98858 h 25"/>
                    <a:gd name="T22" fmla="*/ 2845 w 49"/>
                    <a:gd name="T23" fmla="*/ 83326 h 25"/>
                    <a:gd name="T24" fmla="*/ 2845 w 49"/>
                    <a:gd name="T25" fmla="*/ 108479 h 25"/>
                    <a:gd name="T26" fmla="*/ 0 w 49"/>
                    <a:gd name="T27" fmla="*/ 98858 h 25"/>
                    <a:gd name="T28" fmla="*/ 2845 w 49"/>
                    <a:gd name="T29" fmla="*/ 108479 h 25"/>
                    <a:gd name="T30" fmla="*/ 2845 w 49"/>
                    <a:gd name="T31" fmla="*/ 114146 h 25"/>
                    <a:gd name="T32" fmla="*/ 2845 w 49"/>
                    <a:gd name="T33" fmla="*/ 108479 h 25"/>
                    <a:gd name="T34" fmla="*/ 4698 w 49"/>
                    <a:gd name="T35" fmla="*/ 108479 h 25"/>
                    <a:gd name="T36" fmla="*/ 4698 w 49"/>
                    <a:gd name="T37" fmla="*/ 108479 h 25"/>
                    <a:gd name="T38" fmla="*/ 49856 w 49"/>
                    <a:gd name="T39" fmla="*/ 123297 h 25"/>
                    <a:gd name="T40" fmla="*/ 2845 w 49"/>
                    <a:gd name="T41" fmla="*/ 114146 h 25"/>
                    <a:gd name="T42" fmla="*/ 49856 w 49"/>
                    <a:gd name="T43" fmla="*/ 123297 h 25"/>
                    <a:gd name="T44" fmla="*/ 77582 w 49"/>
                    <a:gd name="T45" fmla="*/ 129105 h 25"/>
                    <a:gd name="T46" fmla="*/ 49856 w 49"/>
                    <a:gd name="T47" fmla="*/ 123297 h 25"/>
                    <a:gd name="T48" fmla="*/ 77582 w 49"/>
                    <a:gd name="T49" fmla="*/ 129105 h 25"/>
                    <a:gd name="T50" fmla="*/ 77582 w 49"/>
                    <a:gd name="T51" fmla="*/ 129105 h 25"/>
                    <a:gd name="T52" fmla="*/ 75933 w 49"/>
                    <a:gd name="T53" fmla="*/ 123297 h 25"/>
                    <a:gd name="T54" fmla="*/ 77582 w 49"/>
                    <a:gd name="T55" fmla="*/ 129105 h 25"/>
                    <a:gd name="T56" fmla="*/ 75933 w 49"/>
                    <a:gd name="T57" fmla="*/ 123297 h 25"/>
                    <a:gd name="T58" fmla="*/ 77582 w 49"/>
                    <a:gd name="T59" fmla="*/ 129105 h 25"/>
                    <a:gd name="T60" fmla="*/ 75933 w 49"/>
                    <a:gd name="T61" fmla="*/ 123297 h 25"/>
                    <a:gd name="T62" fmla="*/ 80914 w 49"/>
                    <a:gd name="T63" fmla="*/ 108479 h 25"/>
                    <a:gd name="T64" fmla="*/ 75933 w 49"/>
                    <a:gd name="T65" fmla="*/ 123297 h 25"/>
                    <a:gd name="T66" fmla="*/ 77582 w 49"/>
                    <a:gd name="T67" fmla="*/ 88341 h 25"/>
                    <a:gd name="T68" fmla="*/ 80914 w 49"/>
                    <a:gd name="T69" fmla="*/ 108479 h 25"/>
                    <a:gd name="T70" fmla="*/ 77582 w 49"/>
                    <a:gd name="T71" fmla="*/ 88341 h 25"/>
                    <a:gd name="T72" fmla="*/ 59774 w 49"/>
                    <a:gd name="T73" fmla="*/ 0 h 25"/>
                    <a:gd name="T74" fmla="*/ 77582 w 49"/>
                    <a:gd name="T75" fmla="*/ 88341 h 25"/>
                    <a:gd name="T76" fmla="*/ 58000 w 49"/>
                    <a:gd name="T77" fmla="*/ 5586 h 25"/>
                    <a:gd name="T78" fmla="*/ 58000 w 49"/>
                    <a:gd name="T79" fmla="*/ 9151 h 25"/>
                    <a:gd name="T80" fmla="*/ 58000 w 49"/>
                    <a:gd name="T81" fmla="*/ 5586 h 25"/>
                    <a:gd name="T82" fmla="*/ 59774 w 49"/>
                    <a:gd name="T83" fmla="*/ 0 h 25"/>
                    <a:gd name="T84" fmla="*/ 58000 w 49"/>
                    <a:gd name="T85" fmla="*/ 5586 h 25"/>
                    <a:gd name="T86" fmla="*/ 58000 w 49"/>
                    <a:gd name="T87" fmla="*/ 5586 h 25"/>
                    <a:gd name="T88" fmla="*/ 56326 w 49"/>
                    <a:gd name="T89" fmla="*/ 5586 h 25"/>
                    <a:gd name="T90" fmla="*/ 59774 w 49"/>
                    <a:gd name="T91" fmla="*/ 0 h 25"/>
                    <a:gd name="T92" fmla="*/ 56326 w 49"/>
                    <a:gd name="T93" fmla="*/ 5586 h 25"/>
                    <a:gd name="T94" fmla="*/ 52890 w 49"/>
                    <a:gd name="T95" fmla="*/ 0 h 25"/>
                    <a:gd name="T96" fmla="*/ 56326 w 49"/>
                    <a:gd name="T97" fmla="*/ 5586 h 25"/>
                    <a:gd name="T98" fmla="*/ 40807 w 49"/>
                    <a:gd name="T99" fmla="*/ 21358 h 25"/>
                    <a:gd name="T100" fmla="*/ 52890 w 49"/>
                    <a:gd name="T101" fmla="*/ 0 h 25"/>
                    <a:gd name="T102" fmla="*/ 39765 w 49"/>
                    <a:gd name="T103" fmla="*/ 14999 h 25"/>
                    <a:gd name="T104" fmla="*/ 39765 w 49"/>
                    <a:gd name="T105" fmla="*/ 14999 h 25"/>
                    <a:gd name="T106" fmla="*/ 39765 w 49"/>
                    <a:gd name="T107" fmla="*/ 14999 h 25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</a:gdLst>
                  <a:ahLst/>
                  <a:cxnLst>
                    <a:cxn ang="T108">
                      <a:pos x="T0" y="T1"/>
                    </a:cxn>
                    <a:cxn ang="T109">
                      <a:pos x="T2" y="T3"/>
                    </a:cxn>
                    <a:cxn ang="T110">
                      <a:pos x="T4" y="T5"/>
                    </a:cxn>
                    <a:cxn ang="T111">
                      <a:pos x="T6" y="T7"/>
                    </a:cxn>
                    <a:cxn ang="T112">
                      <a:pos x="T8" y="T9"/>
                    </a:cxn>
                    <a:cxn ang="T113">
                      <a:pos x="T10" y="T11"/>
                    </a:cxn>
                    <a:cxn ang="T114">
                      <a:pos x="T12" y="T13"/>
                    </a:cxn>
                    <a:cxn ang="T115">
                      <a:pos x="T14" y="T15"/>
                    </a:cxn>
                    <a:cxn ang="T116">
                      <a:pos x="T16" y="T17"/>
                    </a:cxn>
                    <a:cxn ang="T117">
                      <a:pos x="T18" y="T19"/>
                    </a:cxn>
                    <a:cxn ang="T118">
                      <a:pos x="T20" y="T21"/>
                    </a:cxn>
                    <a:cxn ang="T119">
                      <a:pos x="T22" y="T23"/>
                    </a:cxn>
                    <a:cxn ang="T120">
                      <a:pos x="T24" y="T25"/>
                    </a:cxn>
                    <a:cxn ang="T121">
                      <a:pos x="T26" y="T27"/>
                    </a:cxn>
                    <a:cxn ang="T122">
                      <a:pos x="T28" y="T29"/>
                    </a:cxn>
                    <a:cxn ang="T123">
                      <a:pos x="T30" y="T31"/>
                    </a:cxn>
                    <a:cxn ang="T124">
                      <a:pos x="T32" y="T33"/>
                    </a:cxn>
                    <a:cxn ang="T125">
                      <a:pos x="T34" y="T35"/>
                    </a:cxn>
                    <a:cxn ang="T126">
                      <a:pos x="T36" y="T37"/>
                    </a:cxn>
                    <a:cxn ang="T127">
                      <a:pos x="T38" y="T39"/>
                    </a:cxn>
                    <a:cxn ang="T128">
                      <a:pos x="T40" y="T41"/>
                    </a:cxn>
                    <a:cxn ang="T129">
                      <a:pos x="T42" y="T43"/>
                    </a:cxn>
                    <a:cxn ang="T130">
                      <a:pos x="T44" y="T45"/>
                    </a:cxn>
                    <a:cxn ang="T131">
                      <a:pos x="T46" y="T47"/>
                    </a:cxn>
                    <a:cxn ang="T132">
                      <a:pos x="T48" y="T49"/>
                    </a:cxn>
                    <a:cxn ang="T133">
                      <a:pos x="T50" y="T51"/>
                    </a:cxn>
                    <a:cxn ang="T134">
                      <a:pos x="T52" y="T53"/>
                    </a:cxn>
                    <a:cxn ang="T135">
                      <a:pos x="T54" y="T55"/>
                    </a:cxn>
                    <a:cxn ang="T136">
                      <a:pos x="T56" y="T57"/>
                    </a:cxn>
                    <a:cxn ang="T137">
                      <a:pos x="T58" y="T59"/>
                    </a:cxn>
                    <a:cxn ang="T138">
                      <a:pos x="T60" y="T61"/>
                    </a:cxn>
                    <a:cxn ang="T139">
                      <a:pos x="T62" y="T63"/>
                    </a:cxn>
                    <a:cxn ang="T140">
                      <a:pos x="T64" y="T65"/>
                    </a:cxn>
                    <a:cxn ang="T141">
                      <a:pos x="T66" y="T67"/>
                    </a:cxn>
                    <a:cxn ang="T142">
                      <a:pos x="T68" y="T69"/>
                    </a:cxn>
                    <a:cxn ang="T143">
                      <a:pos x="T70" y="T71"/>
                    </a:cxn>
                    <a:cxn ang="T144">
                      <a:pos x="T72" y="T73"/>
                    </a:cxn>
                    <a:cxn ang="T145">
                      <a:pos x="T74" y="T75"/>
                    </a:cxn>
                    <a:cxn ang="T146">
                      <a:pos x="T76" y="T77"/>
                    </a:cxn>
                    <a:cxn ang="T147">
                      <a:pos x="T78" y="T79"/>
                    </a:cxn>
                    <a:cxn ang="T148">
                      <a:pos x="T80" y="T81"/>
                    </a:cxn>
                    <a:cxn ang="T149">
                      <a:pos x="T82" y="T83"/>
                    </a:cxn>
                    <a:cxn ang="T150">
                      <a:pos x="T84" y="T85"/>
                    </a:cxn>
                    <a:cxn ang="T151">
                      <a:pos x="T86" y="T87"/>
                    </a:cxn>
                    <a:cxn ang="T152">
                      <a:pos x="T88" y="T89"/>
                    </a:cxn>
                    <a:cxn ang="T153">
                      <a:pos x="T90" y="T91"/>
                    </a:cxn>
                    <a:cxn ang="T154">
                      <a:pos x="T92" y="T93"/>
                    </a:cxn>
                    <a:cxn ang="T155">
                      <a:pos x="T94" y="T95"/>
                    </a:cxn>
                    <a:cxn ang="T156">
                      <a:pos x="T96" y="T97"/>
                    </a:cxn>
                    <a:cxn ang="T157">
                      <a:pos x="T98" y="T99"/>
                    </a:cxn>
                    <a:cxn ang="T158">
                      <a:pos x="T100" y="T101"/>
                    </a:cxn>
                    <a:cxn ang="T159">
                      <a:pos x="T102" y="T103"/>
                    </a:cxn>
                    <a:cxn ang="T160">
                      <a:pos x="T104" y="T105"/>
                    </a:cxn>
                    <a:cxn ang="T161">
                      <a:pos x="T106" y="T107"/>
                    </a:cxn>
                  </a:cxnLst>
                  <a:rect l="0" t="0" r="r" b="b"/>
                  <a:pathLst>
                    <a:path w="49" h="25">
                      <a:moveTo>
                        <a:pt x="25" y="4"/>
                      </a:moveTo>
                      <a:cubicBezTo>
                        <a:pt x="22" y="7"/>
                        <a:pt x="18" y="8"/>
                        <a:pt x="13" y="9"/>
                      </a:cubicBezTo>
                      <a:lnTo>
                        <a:pt x="13" y="7"/>
                      </a:lnTo>
                      <a:cubicBezTo>
                        <a:pt x="17" y="7"/>
                        <a:pt x="21" y="6"/>
                        <a:pt x="24" y="3"/>
                      </a:cubicBezTo>
                      <a:lnTo>
                        <a:pt x="25" y="4"/>
                      </a:lnTo>
                      <a:close/>
                      <a:moveTo>
                        <a:pt x="13" y="9"/>
                      </a:moveTo>
                      <a:cubicBezTo>
                        <a:pt x="10" y="9"/>
                        <a:pt x="6" y="10"/>
                        <a:pt x="4" y="13"/>
                      </a:cubicBezTo>
                      <a:lnTo>
                        <a:pt x="3" y="12"/>
                      </a:lnTo>
                      <a:cubicBezTo>
                        <a:pt x="5" y="9"/>
                        <a:pt x="9" y="8"/>
                        <a:pt x="13" y="7"/>
                      </a:cubicBezTo>
                      <a:lnTo>
                        <a:pt x="13" y="9"/>
                      </a:lnTo>
                      <a:close/>
                      <a:moveTo>
                        <a:pt x="4" y="13"/>
                      </a:moveTo>
                      <a:lnTo>
                        <a:pt x="4" y="13"/>
                      </a:lnTo>
                      <a:lnTo>
                        <a:pt x="3" y="12"/>
                      </a:lnTo>
                      <a:lnTo>
                        <a:pt x="4" y="13"/>
                      </a:lnTo>
                      <a:close/>
                      <a:moveTo>
                        <a:pt x="4" y="13"/>
                      </a:moveTo>
                      <a:cubicBezTo>
                        <a:pt x="3" y="14"/>
                        <a:pt x="3" y="15"/>
                        <a:pt x="2" y="16"/>
                      </a:cubicBezTo>
                      <a:lnTo>
                        <a:pt x="1" y="16"/>
                      </a:lnTo>
                      <a:cubicBezTo>
                        <a:pt x="1" y="14"/>
                        <a:pt x="2" y="13"/>
                        <a:pt x="3" y="12"/>
                      </a:cubicBezTo>
                      <a:lnTo>
                        <a:pt x="4" y="13"/>
                      </a:lnTo>
                      <a:close/>
                      <a:moveTo>
                        <a:pt x="2" y="16"/>
                      </a:moveTo>
                      <a:cubicBezTo>
                        <a:pt x="2" y="17"/>
                        <a:pt x="1" y="18"/>
                        <a:pt x="1" y="19"/>
                      </a:cubicBezTo>
                      <a:lnTo>
                        <a:pt x="0" y="19"/>
                      </a:lnTo>
                      <a:cubicBezTo>
                        <a:pt x="0" y="18"/>
                        <a:pt x="0" y="17"/>
                        <a:pt x="1" y="16"/>
                      </a:cubicBezTo>
                      <a:lnTo>
                        <a:pt x="2" y="16"/>
                      </a:lnTo>
                      <a:close/>
                      <a:moveTo>
                        <a:pt x="1" y="19"/>
                      </a:moveTo>
                      <a:cubicBezTo>
                        <a:pt x="1" y="20"/>
                        <a:pt x="2" y="20"/>
                        <a:pt x="2" y="21"/>
                      </a:cubicBezTo>
                      <a:lnTo>
                        <a:pt x="1" y="22"/>
                      </a:lnTo>
                      <a:cubicBezTo>
                        <a:pt x="0" y="21"/>
                        <a:pt x="0" y="20"/>
                        <a:pt x="0" y="19"/>
                      </a:cubicBezTo>
                      <a:lnTo>
                        <a:pt x="1" y="19"/>
                      </a:lnTo>
                      <a:close/>
                      <a:moveTo>
                        <a:pt x="2" y="21"/>
                      </a:moveTo>
                      <a:cubicBezTo>
                        <a:pt x="2" y="21"/>
                        <a:pt x="3" y="21"/>
                        <a:pt x="3" y="21"/>
                      </a:cubicBezTo>
                      <a:lnTo>
                        <a:pt x="2" y="22"/>
                      </a:lnTo>
                      <a:cubicBezTo>
                        <a:pt x="2" y="22"/>
                        <a:pt x="2" y="22"/>
                        <a:pt x="1" y="22"/>
                      </a:cubicBezTo>
                      <a:lnTo>
                        <a:pt x="2" y="21"/>
                      </a:lnTo>
                      <a:close/>
                      <a:moveTo>
                        <a:pt x="3" y="21"/>
                      </a:moveTo>
                      <a:lnTo>
                        <a:pt x="3" y="21"/>
                      </a:lnTo>
                      <a:lnTo>
                        <a:pt x="3" y="22"/>
                      </a:lnTo>
                      <a:lnTo>
                        <a:pt x="3" y="21"/>
                      </a:lnTo>
                      <a:close/>
                      <a:moveTo>
                        <a:pt x="3" y="21"/>
                      </a:moveTo>
                      <a:cubicBezTo>
                        <a:pt x="11" y="24"/>
                        <a:pt x="20" y="24"/>
                        <a:pt x="30" y="24"/>
                      </a:cubicBezTo>
                      <a:lnTo>
                        <a:pt x="30" y="25"/>
                      </a:lnTo>
                      <a:cubicBezTo>
                        <a:pt x="20" y="25"/>
                        <a:pt x="11" y="25"/>
                        <a:pt x="2" y="22"/>
                      </a:cubicBezTo>
                      <a:lnTo>
                        <a:pt x="3" y="21"/>
                      </a:lnTo>
                      <a:close/>
                      <a:moveTo>
                        <a:pt x="30" y="24"/>
                      </a:moveTo>
                      <a:cubicBezTo>
                        <a:pt x="35" y="23"/>
                        <a:pt x="41" y="23"/>
                        <a:pt x="47" y="24"/>
                      </a:cubicBezTo>
                      <a:lnTo>
                        <a:pt x="47" y="25"/>
                      </a:lnTo>
                      <a:cubicBezTo>
                        <a:pt x="41" y="25"/>
                        <a:pt x="35" y="25"/>
                        <a:pt x="30" y="25"/>
                      </a:cubicBezTo>
                      <a:lnTo>
                        <a:pt x="30" y="24"/>
                      </a:lnTo>
                      <a:close/>
                      <a:moveTo>
                        <a:pt x="47" y="25"/>
                      </a:moveTo>
                      <a:lnTo>
                        <a:pt x="47" y="25"/>
                      </a:lnTo>
                      <a:close/>
                      <a:moveTo>
                        <a:pt x="46" y="24"/>
                      </a:moveTo>
                      <a:lnTo>
                        <a:pt x="46" y="24"/>
                      </a:lnTo>
                      <a:lnTo>
                        <a:pt x="47" y="25"/>
                      </a:lnTo>
                      <a:lnTo>
                        <a:pt x="46" y="24"/>
                      </a:lnTo>
                      <a:close/>
                      <a:moveTo>
                        <a:pt x="46" y="24"/>
                      </a:moveTo>
                      <a:lnTo>
                        <a:pt x="46" y="24"/>
                      </a:lnTo>
                      <a:lnTo>
                        <a:pt x="47" y="25"/>
                      </a:lnTo>
                      <a:lnTo>
                        <a:pt x="46" y="24"/>
                      </a:lnTo>
                      <a:close/>
                      <a:moveTo>
                        <a:pt x="46" y="24"/>
                      </a:moveTo>
                      <a:cubicBezTo>
                        <a:pt x="47" y="23"/>
                        <a:pt x="47" y="22"/>
                        <a:pt x="47" y="21"/>
                      </a:cubicBezTo>
                      <a:lnTo>
                        <a:pt x="49" y="21"/>
                      </a:lnTo>
                      <a:cubicBezTo>
                        <a:pt x="48" y="22"/>
                        <a:pt x="48" y="23"/>
                        <a:pt x="47" y="25"/>
                      </a:cubicBezTo>
                      <a:lnTo>
                        <a:pt x="46" y="24"/>
                      </a:lnTo>
                      <a:close/>
                      <a:moveTo>
                        <a:pt x="47" y="21"/>
                      </a:moveTo>
                      <a:cubicBezTo>
                        <a:pt x="47" y="19"/>
                        <a:pt x="47" y="18"/>
                        <a:pt x="47" y="17"/>
                      </a:cubicBezTo>
                      <a:lnTo>
                        <a:pt x="49" y="17"/>
                      </a:lnTo>
                      <a:cubicBezTo>
                        <a:pt x="49" y="18"/>
                        <a:pt x="49" y="19"/>
                        <a:pt x="49" y="21"/>
                      </a:cubicBezTo>
                      <a:lnTo>
                        <a:pt x="47" y="21"/>
                      </a:lnTo>
                      <a:close/>
                      <a:moveTo>
                        <a:pt x="47" y="17"/>
                      </a:moveTo>
                      <a:cubicBezTo>
                        <a:pt x="46" y="11"/>
                        <a:pt x="41" y="5"/>
                        <a:pt x="35" y="2"/>
                      </a:cubicBezTo>
                      <a:lnTo>
                        <a:pt x="36" y="0"/>
                      </a:lnTo>
                      <a:cubicBezTo>
                        <a:pt x="43" y="4"/>
                        <a:pt x="48" y="10"/>
                        <a:pt x="49" y="17"/>
                      </a:cubicBezTo>
                      <a:lnTo>
                        <a:pt x="47" y="17"/>
                      </a:lnTo>
                      <a:close/>
                      <a:moveTo>
                        <a:pt x="35" y="2"/>
                      </a:moveTo>
                      <a:lnTo>
                        <a:pt x="35" y="1"/>
                      </a:lnTo>
                      <a:lnTo>
                        <a:pt x="35" y="2"/>
                      </a:lnTo>
                      <a:close/>
                      <a:moveTo>
                        <a:pt x="35" y="1"/>
                      </a:moveTo>
                      <a:lnTo>
                        <a:pt x="35" y="1"/>
                      </a:lnTo>
                      <a:lnTo>
                        <a:pt x="36" y="0"/>
                      </a:lnTo>
                      <a:lnTo>
                        <a:pt x="35" y="1"/>
                      </a:lnTo>
                      <a:close/>
                      <a:moveTo>
                        <a:pt x="35" y="1"/>
                      </a:moveTo>
                      <a:lnTo>
                        <a:pt x="35" y="1"/>
                      </a:lnTo>
                      <a:close/>
                      <a:moveTo>
                        <a:pt x="35" y="1"/>
                      </a:moveTo>
                      <a:cubicBezTo>
                        <a:pt x="34" y="1"/>
                        <a:pt x="34" y="1"/>
                        <a:pt x="34" y="1"/>
                      </a:cubicBezTo>
                      <a:lnTo>
                        <a:pt x="34" y="0"/>
                      </a:lnTo>
                      <a:cubicBezTo>
                        <a:pt x="35" y="0"/>
                        <a:pt x="35" y="0"/>
                        <a:pt x="36" y="0"/>
                      </a:cubicBezTo>
                      <a:lnTo>
                        <a:pt x="35" y="1"/>
                      </a:lnTo>
                      <a:close/>
                      <a:moveTo>
                        <a:pt x="34" y="1"/>
                      </a:moveTo>
                      <a:cubicBezTo>
                        <a:pt x="33" y="1"/>
                        <a:pt x="33" y="1"/>
                        <a:pt x="32" y="1"/>
                      </a:cubicBezTo>
                      <a:lnTo>
                        <a:pt x="32" y="0"/>
                      </a:lnTo>
                      <a:cubicBezTo>
                        <a:pt x="33" y="0"/>
                        <a:pt x="34" y="0"/>
                        <a:pt x="34" y="0"/>
                      </a:cubicBezTo>
                      <a:lnTo>
                        <a:pt x="34" y="1"/>
                      </a:lnTo>
                      <a:close/>
                      <a:moveTo>
                        <a:pt x="32" y="1"/>
                      </a:moveTo>
                      <a:cubicBezTo>
                        <a:pt x="30" y="1"/>
                        <a:pt x="27" y="2"/>
                        <a:pt x="25" y="4"/>
                      </a:cubicBezTo>
                      <a:lnTo>
                        <a:pt x="24" y="3"/>
                      </a:lnTo>
                      <a:cubicBezTo>
                        <a:pt x="26" y="1"/>
                        <a:pt x="29" y="0"/>
                        <a:pt x="32" y="0"/>
                      </a:cubicBezTo>
                      <a:lnTo>
                        <a:pt x="32" y="1"/>
                      </a:lnTo>
                      <a:close/>
                      <a:moveTo>
                        <a:pt x="24" y="3"/>
                      </a:moveTo>
                      <a:lnTo>
                        <a:pt x="24" y="3"/>
                      </a:lnTo>
                      <a:lnTo>
                        <a:pt x="24" y="4"/>
                      </a:lnTo>
                      <a:lnTo>
                        <a:pt x="24" y="3"/>
                      </a:lnTo>
                      <a:close/>
                    </a:path>
                  </a:pathLst>
                </a:custGeom>
                <a:solidFill>
                  <a:srgbClr val="94939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552" name="Freeform 67"/>
                <p:cNvSpPr>
                  <a:spLocks noChangeArrowheads="1"/>
                </p:cNvSpPr>
                <p:nvPr/>
              </p:nvSpPr>
              <p:spPr bwMode="auto">
                <a:xfrm>
                  <a:off x="923" y="3861"/>
                  <a:ext cx="87" cy="73"/>
                </a:xfrm>
                <a:custGeom>
                  <a:avLst/>
                  <a:gdLst>
                    <a:gd name="T0" fmla="*/ 76936 w 63"/>
                    <a:gd name="T1" fmla="*/ 60454 h 43"/>
                    <a:gd name="T2" fmla="*/ 39876 w 63"/>
                    <a:gd name="T3" fmla="*/ 17160 h 43"/>
                    <a:gd name="T4" fmla="*/ 0 w 63"/>
                    <a:gd name="T5" fmla="*/ 128107 h 43"/>
                    <a:gd name="T6" fmla="*/ 60461 w 63"/>
                    <a:gd name="T7" fmla="*/ 244485 h 43"/>
                    <a:gd name="T8" fmla="*/ 76525 w 63"/>
                    <a:gd name="T9" fmla="*/ 231522 h 43"/>
                    <a:gd name="T10" fmla="*/ 102866 w 63"/>
                    <a:gd name="T11" fmla="*/ 109571 h 43"/>
                    <a:gd name="T12" fmla="*/ 76936 w 63"/>
                    <a:gd name="T13" fmla="*/ 60454 h 43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63" h="43">
                      <a:moveTo>
                        <a:pt x="45" y="10"/>
                      </a:moveTo>
                      <a:cubicBezTo>
                        <a:pt x="37" y="6"/>
                        <a:pt x="32" y="0"/>
                        <a:pt x="23" y="3"/>
                      </a:cubicBezTo>
                      <a:cubicBezTo>
                        <a:pt x="11" y="5"/>
                        <a:pt x="11" y="18"/>
                        <a:pt x="0" y="22"/>
                      </a:cubicBezTo>
                      <a:cubicBezTo>
                        <a:pt x="5" y="34"/>
                        <a:pt x="23" y="36"/>
                        <a:pt x="35" y="41"/>
                      </a:cubicBezTo>
                      <a:cubicBezTo>
                        <a:pt x="38" y="43"/>
                        <a:pt x="42" y="41"/>
                        <a:pt x="44" y="39"/>
                      </a:cubicBezTo>
                      <a:cubicBezTo>
                        <a:pt x="50" y="31"/>
                        <a:pt x="54" y="25"/>
                        <a:pt x="60" y="18"/>
                      </a:cubicBezTo>
                      <a:cubicBezTo>
                        <a:pt x="63" y="15"/>
                        <a:pt x="51" y="13"/>
                        <a:pt x="45" y="10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553" name="Freeform 68"/>
                <p:cNvSpPr>
                  <a:spLocks noChangeArrowheads="1"/>
                </p:cNvSpPr>
                <p:nvPr/>
              </p:nvSpPr>
              <p:spPr bwMode="auto">
                <a:xfrm>
                  <a:off x="922" y="3861"/>
                  <a:ext cx="85" cy="72"/>
                </a:xfrm>
                <a:custGeom>
                  <a:avLst/>
                  <a:gdLst>
                    <a:gd name="T0" fmla="*/ 71777 w 62"/>
                    <a:gd name="T1" fmla="*/ 74947 h 42"/>
                    <a:gd name="T2" fmla="*/ 73451 w 62"/>
                    <a:gd name="T3" fmla="*/ 70863 h 42"/>
                    <a:gd name="T4" fmla="*/ 71777 w 62"/>
                    <a:gd name="T5" fmla="*/ 74947 h 42"/>
                    <a:gd name="T6" fmla="*/ 73451 w 62"/>
                    <a:gd name="T7" fmla="*/ 70863 h 42"/>
                    <a:gd name="T8" fmla="*/ 71777 w 62"/>
                    <a:gd name="T9" fmla="*/ 74947 h 42"/>
                    <a:gd name="T10" fmla="*/ 66873 w 62"/>
                    <a:gd name="T11" fmla="*/ 49927 h 42"/>
                    <a:gd name="T12" fmla="*/ 71777 w 62"/>
                    <a:gd name="T13" fmla="*/ 74947 h 42"/>
                    <a:gd name="T14" fmla="*/ 37538 w 62"/>
                    <a:gd name="T15" fmla="*/ 20227 h 42"/>
                    <a:gd name="T16" fmla="*/ 66873 w 62"/>
                    <a:gd name="T17" fmla="*/ 49927 h 42"/>
                    <a:gd name="T18" fmla="*/ 37538 w 62"/>
                    <a:gd name="T19" fmla="*/ 20227 h 42"/>
                    <a:gd name="T20" fmla="*/ 37538 w 62"/>
                    <a:gd name="T21" fmla="*/ 20227 h 42"/>
                    <a:gd name="T22" fmla="*/ 19218 w 62"/>
                    <a:gd name="T23" fmla="*/ 83196 h 42"/>
                    <a:gd name="T24" fmla="*/ 36946 w 62"/>
                    <a:gd name="T25" fmla="*/ 12125 h 42"/>
                    <a:gd name="T26" fmla="*/ 19218 w 62"/>
                    <a:gd name="T27" fmla="*/ 83196 h 42"/>
                    <a:gd name="T28" fmla="*/ 1707 w 62"/>
                    <a:gd name="T29" fmla="*/ 146880 h 42"/>
                    <a:gd name="T30" fmla="*/ 19218 w 62"/>
                    <a:gd name="T31" fmla="*/ 83196 h 42"/>
                    <a:gd name="T32" fmla="*/ 0 w 62"/>
                    <a:gd name="T33" fmla="*/ 146880 h 42"/>
                    <a:gd name="T34" fmla="*/ 1707 w 62"/>
                    <a:gd name="T35" fmla="*/ 156019 h 42"/>
                    <a:gd name="T36" fmla="*/ 2808 w 62"/>
                    <a:gd name="T37" fmla="*/ 146880 h 42"/>
                    <a:gd name="T38" fmla="*/ 39196 w 62"/>
                    <a:gd name="T39" fmla="*/ 264922 h 42"/>
                    <a:gd name="T40" fmla="*/ 2808 w 62"/>
                    <a:gd name="T41" fmla="*/ 146880 h 42"/>
                    <a:gd name="T42" fmla="*/ 58749 w 62"/>
                    <a:gd name="T43" fmla="*/ 283947 h 42"/>
                    <a:gd name="T44" fmla="*/ 39196 w 62"/>
                    <a:gd name="T45" fmla="*/ 264922 h 42"/>
                    <a:gd name="T46" fmla="*/ 56958 w 62"/>
                    <a:gd name="T47" fmla="*/ 294718 h 42"/>
                    <a:gd name="T48" fmla="*/ 56958 w 62"/>
                    <a:gd name="T49" fmla="*/ 283947 h 42"/>
                    <a:gd name="T50" fmla="*/ 56958 w 62"/>
                    <a:gd name="T51" fmla="*/ 283947 h 42"/>
                    <a:gd name="T52" fmla="*/ 56958 w 62"/>
                    <a:gd name="T53" fmla="*/ 294718 h 42"/>
                    <a:gd name="T54" fmla="*/ 56958 w 62"/>
                    <a:gd name="T55" fmla="*/ 283947 h 42"/>
                    <a:gd name="T56" fmla="*/ 56958 w 62"/>
                    <a:gd name="T57" fmla="*/ 294718 h 42"/>
                    <a:gd name="T58" fmla="*/ 56958 w 62"/>
                    <a:gd name="T59" fmla="*/ 294718 h 42"/>
                    <a:gd name="T60" fmla="*/ 60785 w 62"/>
                    <a:gd name="T61" fmla="*/ 283947 h 42"/>
                    <a:gd name="T62" fmla="*/ 56958 w 62"/>
                    <a:gd name="T63" fmla="*/ 294718 h 42"/>
                    <a:gd name="T64" fmla="*/ 60785 w 62"/>
                    <a:gd name="T65" fmla="*/ 283947 h 42"/>
                    <a:gd name="T66" fmla="*/ 61766 w 62"/>
                    <a:gd name="T67" fmla="*/ 294718 h 42"/>
                    <a:gd name="T68" fmla="*/ 60785 w 62"/>
                    <a:gd name="T69" fmla="*/ 283947 h 42"/>
                    <a:gd name="T70" fmla="*/ 71777 w 62"/>
                    <a:gd name="T71" fmla="*/ 271781 h 42"/>
                    <a:gd name="T72" fmla="*/ 61766 w 62"/>
                    <a:gd name="T73" fmla="*/ 294718 h 42"/>
                    <a:gd name="T74" fmla="*/ 73451 w 62"/>
                    <a:gd name="T75" fmla="*/ 271781 h 42"/>
                    <a:gd name="T76" fmla="*/ 73451 w 62"/>
                    <a:gd name="T77" fmla="*/ 271781 h 42"/>
                    <a:gd name="T78" fmla="*/ 73451 w 62"/>
                    <a:gd name="T79" fmla="*/ 271781 h 42"/>
                    <a:gd name="T80" fmla="*/ 79003 w 62"/>
                    <a:gd name="T81" fmla="*/ 208191 h 42"/>
                    <a:gd name="T82" fmla="*/ 73451 w 62"/>
                    <a:gd name="T83" fmla="*/ 271781 h 42"/>
                    <a:gd name="T84" fmla="*/ 79003 w 62"/>
                    <a:gd name="T85" fmla="*/ 208191 h 42"/>
                    <a:gd name="T86" fmla="*/ 96650 w 62"/>
                    <a:gd name="T87" fmla="*/ 133113 h 42"/>
                    <a:gd name="T88" fmla="*/ 79003 w 62"/>
                    <a:gd name="T89" fmla="*/ 208191 h 42"/>
                    <a:gd name="T90" fmla="*/ 95543 w 62"/>
                    <a:gd name="T91" fmla="*/ 124925 h 42"/>
                    <a:gd name="T92" fmla="*/ 95543 w 62"/>
                    <a:gd name="T93" fmla="*/ 124925 h 42"/>
                    <a:gd name="T94" fmla="*/ 93703 w 62"/>
                    <a:gd name="T95" fmla="*/ 113146 h 42"/>
                    <a:gd name="T96" fmla="*/ 96650 w 62"/>
                    <a:gd name="T97" fmla="*/ 133113 h 42"/>
                    <a:gd name="T98" fmla="*/ 93703 w 62"/>
                    <a:gd name="T99" fmla="*/ 113146 h 42"/>
                    <a:gd name="T100" fmla="*/ 83853 w 62"/>
                    <a:gd name="T101" fmla="*/ 83196 h 42"/>
                    <a:gd name="T102" fmla="*/ 93703 w 62"/>
                    <a:gd name="T103" fmla="*/ 113146 h 42"/>
                    <a:gd name="T104" fmla="*/ 71777 w 62"/>
                    <a:gd name="T105" fmla="*/ 74947 h 42"/>
                    <a:gd name="T106" fmla="*/ 83853 w 62"/>
                    <a:gd name="T107" fmla="*/ 83196 h 42"/>
                    <a:gd name="T108" fmla="*/ 71777 w 62"/>
                    <a:gd name="T109" fmla="*/ 74947 h 42"/>
                    <a:gd name="T110" fmla="*/ 73451 w 62"/>
                    <a:gd name="T111" fmla="*/ 70863 h 42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</a:gdLst>
                  <a:ahLst/>
                  <a:cxnLst>
                    <a:cxn ang="T112">
                      <a:pos x="T0" y="T1"/>
                    </a:cxn>
                    <a:cxn ang="T113">
                      <a:pos x="T2" y="T3"/>
                    </a:cxn>
                    <a:cxn ang="T114">
                      <a:pos x="T4" y="T5"/>
                    </a:cxn>
                    <a:cxn ang="T115">
                      <a:pos x="T6" y="T7"/>
                    </a:cxn>
                    <a:cxn ang="T116">
                      <a:pos x="T8" y="T9"/>
                    </a:cxn>
                    <a:cxn ang="T117">
                      <a:pos x="T10" y="T11"/>
                    </a:cxn>
                    <a:cxn ang="T118">
                      <a:pos x="T12" y="T13"/>
                    </a:cxn>
                    <a:cxn ang="T119">
                      <a:pos x="T14" y="T15"/>
                    </a:cxn>
                    <a:cxn ang="T120">
                      <a:pos x="T16" y="T17"/>
                    </a:cxn>
                    <a:cxn ang="T121">
                      <a:pos x="T18" y="T19"/>
                    </a:cxn>
                    <a:cxn ang="T122">
                      <a:pos x="T20" y="T21"/>
                    </a:cxn>
                    <a:cxn ang="T123">
                      <a:pos x="T22" y="T23"/>
                    </a:cxn>
                    <a:cxn ang="T124">
                      <a:pos x="T24" y="T25"/>
                    </a:cxn>
                    <a:cxn ang="T125">
                      <a:pos x="T26" y="T27"/>
                    </a:cxn>
                    <a:cxn ang="T126">
                      <a:pos x="T28" y="T29"/>
                    </a:cxn>
                    <a:cxn ang="T127">
                      <a:pos x="T30" y="T31"/>
                    </a:cxn>
                    <a:cxn ang="T128">
                      <a:pos x="T32" y="T33"/>
                    </a:cxn>
                    <a:cxn ang="T129">
                      <a:pos x="T34" y="T35"/>
                    </a:cxn>
                    <a:cxn ang="T130">
                      <a:pos x="T36" y="T37"/>
                    </a:cxn>
                    <a:cxn ang="T131">
                      <a:pos x="T38" y="T39"/>
                    </a:cxn>
                    <a:cxn ang="T132">
                      <a:pos x="T40" y="T41"/>
                    </a:cxn>
                    <a:cxn ang="T133">
                      <a:pos x="T42" y="T43"/>
                    </a:cxn>
                    <a:cxn ang="T134">
                      <a:pos x="T44" y="T45"/>
                    </a:cxn>
                    <a:cxn ang="T135">
                      <a:pos x="T46" y="T47"/>
                    </a:cxn>
                    <a:cxn ang="T136">
                      <a:pos x="T48" y="T49"/>
                    </a:cxn>
                    <a:cxn ang="T137">
                      <a:pos x="T50" y="T51"/>
                    </a:cxn>
                    <a:cxn ang="T138">
                      <a:pos x="T52" y="T53"/>
                    </a:cxn>
                    <a:cxn ang="T139">
                      <a:pos x="T54" y="T55"/>
                    </a:cxn>
                    <a:cxn ang="T140">
                      <a:pos x="T56" y="T57"/>
                    </a:cxn>
                    <a:cxn ang="T141">
                      <a:pos x="T58" y="T59"/>
                    </a:cxn>
                    <a:cxn ang="T142">
                      <a:pos x="T60" y="T61"/>
                    </a:cxn>
                    <a:cxn ang="T143">
                      <a:pos x="T62" y="T63"/>
                    </a:cxn>
                    <a:cxn ang="T144">
                      <a:pos x="T64" y="T65"/>
                    </a:cxn>
                    <a:cxn ang="T145">
                      <a:pos x="T66" y="T67"/>
                    </a:cxn>
                    <a:cxn ang="T146">
                      <a:pos x="T68" y="T69"/>
                    </a:cxn>
                    <a:cxn ang="T147">
                      <a:pos x="T70" y="T71"/>
                    </a:cxn>
                    <a:cxn ang="T148">
                      <a:pos x="T72" y="T73"/>
                    </a:cxn>
                    <a:cxn ang="T149">
                      <a:pos x="T74" y="T75"/>
                    </a:cxn>
                    <a:cxn ang="T150">
                      <a:pos x="T76" y="T77"/>
                    </a:cxn>
                    <a:cxn ang="T151">
                      <a:pos x="T78" y="T79"/>
                    </a:cxn>
                    <a:cxn ang="T152">
                      <a:pos x="T80" y="T81"/>
                    </a:cxn>
                    <a:cxn ang="T153">
                      <a:pos x="T82" y="T83"/>
                    </a:cxn>
                    <a:cxn ang="T154">
                      <a:pos x="T84" y="T85"/>
                    </a:cxn>
                    <a:cxn ang="T155">
                      <a:pos x="T86" y="T87"/>
                    </a:cxn>
                    <a:cxn ang="T156">
                      <a:pos x="T88" y="T89"/>
                    </a:cxn>
                    <a:cxn ang="T157">
                      <a:pos x="T90" y="T91"/>
                    </a:cxn>
                    <a:cxn ang="T158">
                      <a:pos x="T92" y="T93"/>
                    </a:cxn>
                    <a:cxn ang="T159">
                      <a:pos x="T94" y="T95"/>
                    </a:cxn>
                    <a:cxn ang="T160">
                      <a:pos x="T96" y="T97"/>
                    </a:cxn>
                    <a:cxn ang="T161">
                      <a:pos x="T98" y="T99"/>
                    </a:cxn>
                    <a:cxn ang="T162">
                      <a:pos x="T100" y="T101"/>
                    </a:cxn>
                    <a:cxn ang="T163">
                      <a:pos x="T102" y="T103"/>
                    </a:cxn>
                    <a:cxn ang="T164">
                      <a:pos x="T104" y="T105"/>
                    </a:cxn>
                    <a:cxn ang="T165">
                      <a:pos x="T106" y="T107"/>
                    </a:cxn>
                    <a:cxn ang="T166">
                      <a:pos x="T108" y="T109"/>
                    </a:cxn>
                    <a:cxn ang="T167">
                      <a:pos x="T110" y="T111"/>
                    </a:cxn>
                  </a:cxnLst>
                  <a:rect l="0" t="0" r="r" b="b"/>
                  <a:pathLst>
                    <a:path w="62" h="42">
                      <a:moveTo>
                        <a:pt x="45" y="11"/>
                      </a:moveTo>
                      <a:lnTo>
                        <a:pt x="45" y="11"/>
                      </a:lnTo>
                      <a:lnTo>
                        <a:pt x="46" y="10"/>
                      </a:lnTo>
                      <a:lnTo>
                        <a:pt x="45" y="11"/>
                      </a:lnTo>
                      <a:close/>
                      <a:moveTo>
                        <a:pt x="45" y="11"/>
                      </a:moveTo>
                      <a:lnTo>
                        <a:pt x="45" y="11"/>
                      </a:lnTo>
                      <a:lnTo>
                        <a:pt x="46" y="10"/>
                      </a:lnTo>
                      <a:lnTo>
                        <a:pt x="45" y="11"/>
                      </a:lnTo>
                      <a:close/>
                      <a:moveTo>
                        <a:pt x="45" y="11"/>
                      </a:moveTo>
                      <a:cubicBezTo>
                        <a:pt x="44" y="10"/>
                        <a:pt x="42" y="9"/>
                        <a:pt x="41" y="8"/>
                      </a:cubicBezTo>
                      <a:lnTo>
                        <a:pt x="42" y="7"/>
                      </a:lnTo>
                      <a:cubicBezTo>
                        <a:pt x="43" y="8"/>
                        <a:pt x="45" y="9"/>
                        <a:pt x="46" y="10"/>
                      </a:cubicBezTo>
                      <a:lnTo>
                        <a:pt x="45" y="11"/>
                      </a:lnTo>
                      <a:close/>
                      <a:moveTo>
                        <a:pt x="41" y="8"/>
                      </a:moveTo>
                      <a:cubicBezTo>
                        <a:pt x="36" y="5"/>
                        <a:pt x="31" y="1"/>
                        <a:pt x="24" y="3"/>
                      </a:cubicBezTo>
                      <a:lnTo>
                        <a:pt x="23" y="2"/>
                      </a:lnTo>
                      <a:cubicBezTo>
                        <a:pt x="31" y="0"/>
                        <a:pt x="36" y="3"/>
                        <a:pt x="42" y="7"/>
                      </a:cubicBezTo>
                      <a:lnTo>
                        <a:pt x="41" y="8"/>
                      </a:lnTo>
                      <a:close/>
                      <a:moveTo>
                        <a:pt x="24" y="3"/>
                      </a:moveTo>
                      <a:lnTo>
                        <a:pt x="24" y="3"/>
                      </a:lnTo>
                      <a:close/>
                      <a:moveTo>
                        <a:pt x="24" y="3"/>
                      </a:moveTo>
                      <a:cubicBezTo>
                        <a:pt x="18" y="4"/>
                        <a:pt x="15" y="8"/>
                        <a:pt x="12" y="12"/>
                      </a:cubicBezTo>
                      <a:lnTo>
                        <a:pt x="11" y="12"/>
                      </a:lnTo>
                      <a:cubicBezTo>
                        <a:pt x="14" y="8"/>
                        <a:pt x="17" y="3"/>
                        <a:pt x="23" y="2"/>
                      </a:cubicBezTo>
                      <a:lnTo>
                        <a:pt x="24" y="3"/>
                      </a:lnTo>
                      <a:close/>
                      <a:moveTo>
                        <a:pt x="12" y="12"/>
                      </a:moveTo>
                      <a:cubicBezTo>
                        <a:pt x="10" y="16"/>
                        <a:pt x="7" y="20"/>
                        <a:pt x="1" y="22"/>
                      </a:cubicBezTo>
                      <a:lnTo>
                        <a:pt x="1" y="21"/>
                      </a:lnTo>
                      <a:cubicBezTo>
                        <a:pt x="6" y="19"/>
                        <a:pt x="8" y="16"/>
                        <a:pt x="11" y="12"/>
                      </a:cubicBezTo>
                      <a:lnTo>
                        <a:pt x="12" y="12"/>
                      </a:lnTo>
                      <a:close/>
                      <a:moveTo>
                        <a:pt x="0" y="22"/>
                      </a:moveTo>
                      <a:lnTo>
                        <a:pt x="0" y="21"/>
                      </a:lnTo>
                      <a:lnTo>
                        <a:pt x="1" y="21"/>
                      </a:lnTo>
                      <a:lnTo>
                        <a:pt x="1" y="22"/>
                      </a:lnTo>
                      <a:lnTo>
                        <a:pt x="0" y="22"/>
                      </a:lnTo>
                      <a:close/>
                      <a:moveTo>
                        <a:pt x="2" y="21"/>
                      </a:moveTo>
                      <a:cubicBezTo>
                        <a:pt x="5" y="30"/>
                        <a:pt x="16" y="33"/>
                        <a:pt x="25" y="37"/>
                      </a:cubicBezTo>
                      <a:lnTo>
                        <a:pt x="25" y="38"/>
                      </a:lnTo>
                      <a:cubicBezTo>
                        <a:pt x="15" y="34"/>
                        <a:pt x="4" y="31"/>
                        <a:pt x="0" y="22"/>
                      </a:cubicBezTo>
                      <a:lnTo>
                        <a:pt x="2" y="21"/>
                      </a:lnTo>
                      <a:close/>
                      <a:moveTo>
                        <a:pt x="25" y="37"/>
                      </a:moveTo>
                      <a:cubicBezTo>
                        <a:pt x="29" y="38"/>
                        <a:pt x="33" y="39"/>
                        <a:pt x="37" y="41"/>
                      </a:cubicBezTo>
                      <a:lnTo>
                        <a:pt x="36" y="42"/>
                      </a:lnTo>
                      <a:cubicBezTo>
                        <a:pt x="32" y="40"/>
                        <a:pt x="29" y="39"/>
                        <a:pt x="25" y="38"/>
                      </a:cubicBezTo>
                      <a:lnTo>
                        <a:pt x="25" y="37"/>
                      </a:lnTo>
                      <a:close/>
                      <a:moveTo>
                        <a:pt x="36" y="42"/>
                      </a:moveTo>
                      <a:lnTo>
                        <a:pt x="36" y="42"/>
                      </a:lnTo>
                      <a:lnTo>
                        <a:pt x="36" y="41"/>
                      </a:lnTo>
                      <a:lnTo>
                        <a:pt x="36" y="42"/>
                      </a:lnTo>
                      <a:close/>
                      <a:moveTo>
                        <a:pt x="36" y="41"/>
                      </a:moveTo>
                      <a:lnTo>
                        <a:pt x="36" y="41"/>
                      </a:lnTo>
                      <a:lnTo>
                        <a:pt x="36" y="42"/>
                      </a:lnTo>
                      <a:lnTo>
                        <a:pt x="36" y="41"/>
                      </a:lnTo>
                      <a:close/>
                      <a:moveTo>
                        <a:pt x="36" y="42"/>
                      </a:moveTo>
                      <a:lnTo>
                        <a:pt x="36" y="42"/>
                      </a:lnTo>
                      <a:lnTo>
                        <a:pt x="36" y="41"/>
                      </a:lnTo>
                      <a:lnTo>
                        <a:pt x="36" y="42"/>
                      </a:lnTo>
                      <a:close/>
                      <a:moveTo>
                        <a:pt x="36" y="41"/>
                      </a:moveTo>
                      <a:cubicBezTo>
                        <a:pt x="37" y="41"/>
                        <a:pt x="37" y="41"/>
                        <a:pt x="38" y="41"/>
                      </a:cubicBezTo>
                      <a:lnTo>
                        <a:pt x="37" y="42"/>
                      </a:lnTo>
                      <a:cubicBezTo>
                        <a:pt x="37" y="42"/>
                        <a:pt x="36" y="42"/>
                        <a:pt x="36" y="42"/>
                      </a:cubicBezTo>
                      <a:lnTo>
                        <a:pt x="36" y="41"/>
                      </a:lnTo>
                      <a:close/>
                      <a:moveTo>
                        <a:pt x="38" y="41"/>
                      </a:moveTo>
                      <a:cubicBezTo>
                        <a:pt x="38" y="41"/>
                        <a:pt x="38" y="41"/>
                        <a:pt x="39" y="41"/>
                      </a:cubicBezTo>
                      <a:lnTo>
                        <a:pt x="39" y="42"/>
                      </a:lnTo>
                      <a:cubicBezTo>
                        <a:pt x="38" y="42"/>
                        <a:pt x="38" y="42"/>
                        <a:pt x="37" y="42"/>
                      </a:cubicBezTo>
                      <a:lnTo>
                        <a:pt x="38" y="41"/>
                      </a:lnTo>
                      <a:close/>
                      <a:moveTo>
                        <a:pt x="39" y="41"/>
                      </a:moveTo>
                      <a:cubicBezTo>
                        <a:pt x="41" y="41"/>
                        <a:pt x="43" y="40"/>
                        <a:pt x="45" y="39"/>
                      </a:cubicBezTo>
                      <a:lnTo>
                        <a:pt x="46" y="39"/>
                      </a:lnTo>
                      <a:cubicBezTo>
                        <a:pt x="44" y="41"/>
                        <a:pt x="42" y="42"/>
                        <a:pt x="39" y="42"/>
                      </a:cubicBezTo>
                      <a:lnTo>
                        <a:pt x="39" y="41"/>
                      </a:lnTo>
                      <a:close/>
                      <a:moveTo>
                        <a:pt x="46" y="39"/>
                      </a:moveTo>
                      <a:lnTo>
                        <a:pt x="46" y="39"/>
                      </a:lnTo>
                      <a:lnTo>
                        <a:pt x="45" y="39"/>
                      </a:lnTo>
                      <a:lnTo>
                        <a:pt x="46" y="39"/>
                      </a:lnTo>
                      <a:close/>
                      <a:moveTo>
                        <a:pt x="45" y="39"/>
                      </a:moveTo>
                      <a:cubicBezTo>
                        <a:pt x="47" y="36"/>
                        <a:pt x="49" y="33"/>
                        <a:pt x="50" y="30"/>
                      </a:cubicBezTo>
                      <a:lnTo>
                        <a:pt x="52" y="31"/>
                      </a:lnTo>
                      <a:cubicBezTo>
                        <a:pt x="50" y="34"/>
                        <a:pt x="48" y="36"/>
                        <a:pt x="46" y="39"/>
                      </a:cubicBezTo>
                      <a:lnTo>
                        <a:pt x="45" y="39"/>
                      </a:lnTo>
                      <a:close/>
                      <a:moveTo>
                        <a:pt x="50" y="30"/>
                      </a:moveTo>
                      <a:cubicBezTo>
                        <a:pt x="53" y="26"/>
                        <a:pt x="56" y="22"/>
                        <a:pt x="60" y="18"/>
                      </a:cubicBezTo>
                      <a:lnTo>
                        <a:pt x="61" y="19"/>
                      </a:lnTo>
                      <a:cubicBezTo>
                        <a:pt x="57" y="23"/>
                        <a:pt x="55" y="27"/>
                        <a:pt x="52" y="31"/>
                      </a:cubicBezTo>
                      <a:lnTo>
                        <a:pt x="50" y="30"/>
                      </a:lnTo>
                      <a:close/>
                      <a:moveTo>
                        <a:pt x="60" y="18"/>
                      </a:moveTo>
                      <a:lnTo>
                        <a:pt x="60" y="18"/>
                      </a:lnTo>
                      <a:lnTo>
                        <a:pt x="61" y="18"/>
                      </a:lnTo>
                      <a:lnTo>
                        <a:pt x="60" y="18"/>
                      </a:lnTo>
                      <a:close/>
                      <a:moveTo>
                        <a:pt x="60" y="18"/>
                      </a:moveTo>
                      <a:cubicBezTo>
                        <a:pt x="61" y="17"/>
                        <a:pt x="60" y="17"/>
                        <a:pt x="59" y="16"/>
                      </a:cubicBezTo>
                      <a:lnTo>
                        <a:pt x="60" y="15"/>
                      </a:lnTo>
                      <a:cubicBezTo>
                        <a:pt x="62" y="16"/>
                        <a:pt x="62" y="17"/>
                        <a:pt x="61" y="19"/>
                      </a:cubicBezTo>
                      <a:lnTo>
                        <a:pt x="60" y="18"/>
                      </a:lnTo>
                      <a:close/>
                      <a:moveTo>
                        <a:pt x="59" y="16"/>
                      </a:moveTo>
                      <a:cubicBezTo>
                        <a:pt x="58" y="15"/>
                        <a:pt x="56" y="14"/>
                        <a:pt x="53" y="14"/>
                      </a:cubicBezTo>
                      <a:lnTo>
                        <a:pt x="53" y="12"/>
                      </a:lnTo>
                      <a:cubicBezTo>
                        <a:pt x="56" y="13"/>
                        <a:pt x="59" y="14"/>
                        <a:pt x="60" y="15"/>
                      </a:cubicBezTo>
                      <a:lnTo>
                        <a:pt x="59" y="16"/>
                      </a:lnTo>
                      <a:close/>
                      <a:moveTo>
                        <a:pt x="53" y="14"/>
                      </a:moveTo>
                      <a:cubicBezTo>
                        <a:pt x="50" y="13"/>
                        <a:pt x="47" y="12"/>
                        <a:pt x="45" y="11"/>
                      </a:cubicBezTo>
                      <a:lnTo>
                        <a:pt x="46" y="10"/>
                      </a:lnTo>
                      <a:cubicBezTo>
                        <a:pt x="48" y="11"/>
                        <a:pt x="51" y="12"/>
                        <a:pt x="53" y="12"/>
                      </a:cubicBezTo>
                      <a:lnTo>
                        <a:pt x="53" y="14"/>
                      </a:lnTo>
                      <a:close/>
                      <a:moveTo>
                        <a:pt x="45" y="11"/>
                      </a:moveTo>
                      <a:lnTo>
                        <a:pt x="45" y="11"/>
                      </a:lnTo>
                      <a:lnTo>
                        <a:pt x="46" y="10"/>
                      </a:lnTo>
                      <a:lnTo>
                        <a:pt x="45" y="11"/>
                      </a:lnTo>
                      <a:close/>
                    </a:path>
                  </a:pathLst>
                </a:custGeom>
                <a:solidFill>
                  <a:srgbClr val="94939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554" name="Freeform 69"/>
                <p:cNvSpPr>
                  <a:spLocks noChangeArrowheads="1"/>
                </p:cNvSpPr>
                <p:nvPr/>
              </p:nvSpPr>
              <p:spPr bwMode="auto">
                <a:xfrm>
                  <a:off x="918" y="3936"/>
                  <a:ext cx="75" cy="73"/>
                </a:xfrm>
                <a:custGeom>
                  <a:avLst/>
                  <a:gdLst>
                    <a:gd name="T0" fmla="*/ 60284 w 55"/>
                    <a:gd name="T1" fmla="*/ 60454 h 43"/>
                    <a:gd name="T2" fmla="*/ 29982 w 55"/>
                    <a:gd name="T3" fmla="*/ 17160 h 43"/>
                    <a:gd name="T4" fmla="*/ 7286 w 55"/>
                    <a:gd name="T5" fmla="*/ 111558 h 43"/>
                    <a:gd name="T6" fmla="*/ 45341 w 55"/>
                    <a:gd name="T7" fmla="*/ 237724 h 43"/>
                    <a:gd name="T8" fmla="*/ 85009 w 55"/>
                    <a:gd name="T9" fmla="*/ 117797 h 43"/>
                    <a:gd name="T10" fmla="*/ 87310 w 55"/>
                    <a:gd name="T11" fmla="*/ 71343 h 43"/>
                    <a:gd name="T12" fmla="*/ 60284 w 55"/>
                    <a:gd name="T13" fmla="*/ 60454 h 43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55" h="43">
                      <a:moveTo>
                        <a:pt x="37" y="10"/>
                      </a:moveTo>
                      <a:cubicBezTo>
                        <a:pt x="30" y="11"/>
                        <a:pt x="25" y="5"/>
                        <a:pt x="18" y="3"/>
                      </a:cubicBezTo>
                      <a:cubicBezTo>
                        <a:pt x="5" y="0"/>
                        <a:pt x="0" y="14"/>
                        <a:pt x="4" y="19"/>
                      </a:cubicBezTo>
                      <a:cubicBezTo>
                        <a:pt x="11" y="27"/>
                        <a:pt x="18" y="38"/>
                        <a:pt x="28" y="40"/>
                      </a:cubicBezTo>
                      <a:cubicBezTo>
                        <a:pt x="40" y="43"/>
                        <a:pt x="42" y="27"/>
                        <a:pt x="52" y="20"/>
                      </a:cubicBezTo>
                      <a:cubicBezTo>
                        <a:pt x="55" y="18"/>
                        <a:pt x="55" y="14"/>
                        <a:pt x="53" y="12"/>
                      </a:cubicBezTo>
                      <a:cubicBezTo>
                        <a:pt x="50" y="8"/>
                        <a:pt x="43" y="9"/>
                        <a:pt x="37" y="10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555" name="Freeform 70"/>
                <p:cNvSpPr>
                  <a:spLocks noChangeArrowheads="1"/>
                </p:cNvSpPr>
                <p:nvPr/>
              </p:nvSpPr>
              <p:spPr bwMode="auto">
                <a:xfrm>
                  <a:off x="920" y="3940"/>
                  <a:ext cx="74" cy="69"/>
                </a:xfrm>
                <a:custGeom>
                  <a:avLst/>
                  <a:gdLst>
                    <a:gd name="T0" fmla="*/ 37421 w 54"/>
                    <a:gd name="T1" fmla="*/ 24290 h 41"/>
                    <a:gd name="T2" fmla="*/ 56920 w 54"/>
                    <a:gd name="T3" fmla="*/ 33426 h 41"/>
                    <a:gd name="T4" fmla="*/ 37421 w 54"/>
                    <a:gd name="T5" fmla="*/ 24290 h 41"/>
                    <a:gd name="T6" fmla="*/ 25616 w 54"/>
                    <a:gd name="T7" fmla="*/ 0 h 41"/>
                    <a:gd name="T8" fmla="*/ 37421 w 54"/>
                    <a:gd name="T9" fmla="*/ 24290 h 41"/>
                    <a:gd name="T10" fmla="*/ 25616 w 54"/>
                    <a:gd name="T11" fmla="*/ 0 h 41"/>
                    <a:gd name="T12" fmla="*/ 25616 w 54"/>
                    <a:gd name="T13" fmla="*/ 0 h 41"/>
                    <a:gd name="T14" fmla="*/ 11835 w 54"/>
                    <a:gd name="T15" fmla="*/ 14860 h 41"/>
                    <a:gd name="T16" fmla="*/ 25616 w 54"/>
                    <a:gd name="T17" fmla="*/ 0 h 41"/>
                    <a:gd name="T18" fmla="*/ 11835 w 54"/>
                    <a:gd name="T19" fmla="*/ 14860 h 41"/>
                    <a:gd name="T20" fmla="*/ 4684 w 54"/>
                    <a:gd name="T21" fmla="*/ 24290 h 41"/>
                    <a:gd name="T22" fmla="*/ 11835 w 54"/>
                    <a:gd name="T23" fmla="*/ 14860 h 41"/>
                    <a:gd name="T24" fmla="*/ 2844 w 54"/>
                    <a:gd name="T25" fmla="*/ 47183 h 41"/>
                    <a:gd name="T26" fmla="*/ 4684 w 54"/>
                    <a:gd name="T27" fmla="*/ 24290 h 41"/>
                    <a:gd name="T28" fmla="*/ 2844 w 54"/>
                    <a:gd name="T29" fmla="*/ 47183 h 41"/>
                    <a:gd name="T30" fmla="*/ 2844 w 54"/>
                    <a:gd name="T31" fmla="*/ 86881 h 41"/>
                    <a:gd name="T32" fmla="*/ 2844 w 54"/>
                    <a:gd name="T33" fmla="*/ 47183 h 41"/>
                    <a:gd name="T34" fmla="*/ 2844 w 54"/>
                    <a:gd name="T35" fmla="*/ 86881 h 41"/>
                    <a:gd name="T36" fmla="*/ 4684 w 54"/>
                    <a:gd name="T37" fmla="*/ 86881 h 41"/>
                    <a:gd name="T38" fmla="*/ 2844 w 54"/>
                    <a:gd name="T39" fmla="*/ 86881 h 41"/>
                    <a:gd name="T40" fmla="*/ 4684 w 54"/>
                    <a:gd name="T41" fmla="*/ 86881 h 41"/>
                    <a:gd name="T42" fmla="*/ 4684 w 54"/>
                    <a:gd name="T43" fmla="*/ 86881 h 41"/>
                    <a:gd name="T44" fmla="*/ 4684 w 54"/>
                    <a:gd name="T45" fmla="*/ 86881 h 41"/>
                    <a:gd name="T46" fmla="*/ 7712 w 54"/>
                    <a:gd name="T47" fmla="*/ 96050 h 41"/>
                    <a:gd name="T48" fmla="*/ 2844 w 54"/>
                    <a:gd name="T49" fmla="*/ 86881 h 41"/>
                    <a:gd name="T50" fmla="*/ 7712 w 54"/>
                    <a:gd name="T51" fmla="*/ 96050 h 41"/>
                    <a:gd name="T52" fmla="*/ 42220 w 54"/>
                    <a:gd name="T53" fmla="*/ 198585 h 41"/>
                    <a:gd name="T54" fmla="*/ 7712 w 54"/>
                    <a:gd name="T55" fmla="*/ 96050 h 41"/>
                    <a:gd name="T56" fmla="*/ 42220 w 54"/>
                    <a:gd name="T57" fmla="*/ 198585 h 41"/>
                    <a:gd name="T58" fmla="*/ 42220 w 54"/>
                    <a:gd name="T59" fmla="*/ 198585 h 41"/>
                    <a:gd name="T60" fmla="*/ 66745 w 54"/>
                    <a:gd name="T61" fmla="*/ 141975 h 41"/>
                    <a:gd name="T62" fmla="*/ 42220 w 54"/>
                    <a:gd name="T63" fmla="*/ 198585 h 41"/>
                    <a:gd name="T64" fmla="*/ 66745 w 54"/>
                    <a:gd name="T65" fmla="*/ 141975 h 41"/>
                    <a:gd name="T66" fmla="*/ 81738 w 54"/>
                    <a:gd name="T67" fmla="*/ 89247 h 41"/>
                    <a:gd name="T68" fmla="*/ 66745 w 54"/>
                    <a:gd name="T69" fmla="*/ 141975 h 41"/>
                    <a:gd name="T70" fmla="*/ 80517 w 54"/>
                    <a:gd name="T71" fmla="*/ 86881 h 41"/>
                    <a:gd name="T72" fmla="*/ 80517 w 54"/>
                    <a:gd name="T73" fmla="*/ 86881 h 41"/>
                    <a:gd name="T74" fmla="*/ 80517 w 54"/>
                    <a:gd name="T75" fmla="*/ 86881 h 41"/>
                    <a:gd name="T76" fmla="*/ 81738 w 54"/>
                    <a:gd name="T77" fmla="*/ 89247 h 41"/>
                    <a:gd name="T78" fmla="*/ 81738 w 54"/>
                    <a:gd name="T79" fmla="*/ 89247 h 41"/>
                    <a:gd name="T80" fmla="*/ 80517 w 54"/>
                    <a:gd name="T81" fmla="*/ 89247 h 41"/>
                    <a:gd name="T82" fmla="*/ 80517 w 54"/>
                    <a:gd name="T83" fmla="*/ 86881 h 41"/>
                    <a:gd name="T84" fmla="*/ 84382 w 54"/>
                    <a:gd name="T85" fmla="*/ 86881 h 41"/>
                    <a:gd name="T86" fmla="*/ 80517 w 54"/>
                    <a:gd name="T87" fmla="*/ 86881 h 41"/>
                    <a:gd name="T88" fmla="*/ 81738 w 54"/>
                    <a:gd name="T89" fmla="*/ 80013 h 41"/>
                    <a:gd name="T90" fmla="*/ 81738 w 54"/>
                    <a:gd name="T91" fmla="*/ 80013 h 41"/>
                    <a:gd name="T92" fmla="*/ 81738 w 54"/>
                    <a:gd name="T93" fmla="*/ 80013 h 41"/>
                    <a:gd name="T94" fmla="*/ 84382 w 54"/>
                    <a:gd name="T95" fmla="*/ 86881 h 41"/>
                    <a:gd name="T96" fmla="*/ 81738 w 54"/>
                    <a:gd name="T97" fmla="*/ 80013 h 41"/>
                    <a:gd name="T98" fmla="*/ 84382 w 54"/>
                    <a:gd name="T99" fmla="*/ 48966 h 41"/>
                    <a:gd name="T100" fmla="*/ 81738 w 54"/>
                    <a:gd name="T101" fmla="*/ 80013 h 41"/>
                    <a:gd name="T102" fmla="*/ 81738 w 54"/>
                    <a:gd name="T103" fmla="*/ 54619 h 41"/>
                    <a:gd name="T104" fmla="*/ 81738 w 54"/>
                    <a:gd name="T105" fmla="*/ 54619 h 41"/>
                    <a:gd name="T106" fmla="*/ 57761 w 54"/>
                    <a:gd name="T107" fmla="*/ 39692 h 41"/>
                    <a:gd name="T108" fmla="*/ 84382 w 54"/>
                    <a:gd name="T109" fmla="*/ 48966 h 41"/>
                    <a:gd name="T110" fmla="*/ 57761 w 54"/>
                    <a:gd name="T111" fmla="*/ 39692 h 41"/>
                    <a:gd name="T112" fmla="*/ 57761 w 54"/>
                    <a:gd name="T113" fmla="*/ 39692 h 41"/>
                    <a:gd name="T114" fmla="*/ 56920 w 54"/>
                    <a:gd name="T115" fmla="*/ 47183 h 41"/>
                    <a:gd name="T116" fmla="*/ 57761 w 54"/>
                    <a:gd name="T117" fmla="*/ 33426 h 41"/>
                    <a:gd name="T118" fmla="*/ 56920 w 54"/>
                    <a:gd name="T119" fmla="*/ 47183 h 41"/>
                    <a:gd name="T120" fmla="*/ 56920 w 54"/>
                    <a:gd name="T121" fmla="*/ 39692 h 41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</a:gdLst>
                  <a:ahLst/>
                  <a:cxnLst>
                    <a:cxn ang="T122">
                      <a:pos x="T0" y="T1"/>
                    </a:cxn>
                    <a:cxn ang="T123">
                      <a:pos x="T2" y="T3"/>
                    </a:cxn>
                    <a:cxn ang="T124">
                      <a:pos x="T4" y="T5"/>
                    </a:cxn>
                    <a:cxn ang="T125">
                      <a:pos x="T6" y="T7"/>
                    </a:cxn>
                    <a:cxn ang="T126">
                      <a:pos x="T8" y="T9"/>
                    </a:cxn>
                    <a:cxn ang="T127">
                      <a:pos x="T10" y="T11"/>
                    </a:cxn>
                    <a:cxn ang="T128">
                      <a:pos x="T12" y="T13"/>
                    </a:cxn>
                    <a:cxn ang="T129">
                      <a:pos x="T14" y="T15"/>
                    </a:cxn>
                    <a:cxn ang="T130">
                      <a:pos x="T16" y="T17"/>
                    </a:cxn>
                    <a:cxn ang="T131">
                      <a:pos x="T18" y="T19"/>
                    </a:cxn>
                    <a:cxn ang="T132">
                      <a:pos x="T20" y="T21"/>
                    </a:cxn>
                    <a:cxn ang="T133">
                      <a:pos x="T22" y="T23"/>
                    </a:cxn>
                    <a:cxn ang="T134">
                      <a:pos x="T24" y="T25"/>
                    </a:cxn>
                    <a:cxn ang="T135">
                      <a:pos x="T26" y="T27"/>
                    </a:cxn>
                    <a:cxn ang="T136">
                      <a:pos x="T28" y="T29"/>
                    </a:cxn>
                    <a:cxn ang="T137">
                      <a:pos x="T30" y="T31"/>
                    </a:cxn>
                    <a:cxn ang="T138">
                      <a:pos x="T32" y="T33"/>
                    </a:cxn>
                    <a:cxn ang="T139">
                      <a:pos x="T34" y="T35"/>
                    </a:cxn>
                    <a:cxn ang="T140">
                      <a:pos x="T36" y="T37"/>
                    </a:cxn>
                    <a:cxn ang="T141">
                      <a:pos x="T38" y="T39"/>
                    </a:cxn>
                    <a:cxn ang="T142">
                      <a:pos x="T40" y="T41"/>
                    </a:cxn>
                    <a:cxn ang="T143">
                      <a:pos x="T42" y="T43"/>
                    </a:cxn>
                    <a:cxn ang="T144">
                      <a:pos x="T44" y="T45"/>
                    </a:cxn>
                    <a:cxn ang="T145">
                      <a:pos x="T46" y="T47"/>
                    </a:cxn>
                    <a:cxn ang="T146">
                      <a:pos x="T48" y="T49"/>
                    </a:cxn>
                    <a:cxn ang="T147">
                      <a:pos x="T50" y="T51"/>
                    </a:cxn>
                    <a:cxn ang="T148">
                      <a:pos x="T52" y="T53"/>
                    </a:cxn>
                    <a:cxn ang="T149">
                      <a:pos x="T54" y="T55"/>
                    </a:cxn>
                    <a:cxn ang="T150">
                      <a:pos x="T56" y="T57"/>
                    </a:cxn>
                    <a:cxn ang="T151">
                      <a:pos x="T58" y="T59"/>
                    </a:cxn>
                    <a:cxn ang="T152">
                      <a:pos x="T60" y="T61"/>
                    </a:cxn>
                    <a:cxn ang="T153">
                      <a:pos x="T62" y="T63"/>
                    </a:cxn>
                    <a:cxn ang="T154">
                      <a:pos x="T64" y="T65"/>
                    </a:cxn>
                    <a:cxn ang="T155">
                      <a:pos x="T66" y="T67"/>
                    </a:cxn>
                    <a:cxn ang="T156">
                      <a:pos x="T68" y="T69"/>
                    </a:cxn>
                    <a:cxn ang="T157">
                      <a:pos x="T70" y="T71"/>
                    </a:cxn>
                    <a:cxn ang="T158">
                      <a:pos x="T72" y="T73"/>
                    </a:cxn>
                    <a:cxn ang="T159">
                      <a:pos x="T74" y="T75"/>
                    </a:cxn>
                    <a:cxn ang="T160">
                      <a:pos x="T76" y="T77"/>
                    </a:cxn>
                    <a:cxn ang="T161">
                      <a:pos x="T78" y="T79"/>
                    </a:cxn>
                    <a:cxn ang="T162">
                      <a:pos x="T80" y="T81"/>
                    </a:cxn>
                    <a:cxn ang="T163">
                      <a:pos x="T82" y="T83"/>
                    </a:cxn>
                    <a:cxn ang="T164">
                      <a:pos x="T84" y="T85"/>
                    </a:cxn>
                    <a:cxn ang="T165">
                      <a:pos x="T86" y="T87"/>
                    </a:cxn>
                    <a:cxn ang="T166">
                      <a:pos x="T88" y="T89"/>
                    </a:cxn>
                    <a:cxn ang="T167">
                      <a:pos x="T90" y="T91"/>
                    </a:cxn>
                    <a:cxn ang="T168">
                      <a:pos x="T92" y="T93"/>
                    </a:cxn>
                    <a:cxn ang="T169">
                      <a:pos x="T94" y="T95"/>
                    </a:cxn>
                    <a:cxn ang="T170">
                      <a:pos x="T96" y="T97"/>
                    </a:cxn>
                    <a:cxn ang="T171">
                      <a:pos x="T98" y="T99"/>
                    </a:cxn>
                    <a:cxn ang="T172">
                      <a:pos x="T100" y="T101"/>
                    </a:cxn>
                    <a:cxn ang="T173">
                      <a:pos x="T102" y="T103"/>
                    </a:cxn>
                    <a:cxn ang="T174">
                      <a:pos x="T104" y="T105"/>
                    </a:cxn>
                    <a:cxn ang="T175">
                      <a:pos x="T106" y="T107"/>
                    </a:cxn>
                    <a:cxn ang="T176">
                      <a:pos x="T108" y="T109"/>
                    </a:cxn>
                    <a:cxn ang="T177">
                      <a:pos x="T110" y="T111"/>
                    </a:cxn>
                    <a:cxn ang="T178">
                      <a:pos x="T112" y="T113"/>
                    </a:cxn>
                    <a:cxn ang="T179">
                      <a:pos x="T114" y="T115"/>
                    </a:cxn>
                    <a:cxn ang="T180">
                      <a:pos x="T116" y="T117"/>
                    </a:cxn>
                    <a:cxn ang="T181">
                      <a:pos x="T118" y="T119"/>
                    </a:cxn>
                    <a:cxn ang="T182">
                      <a:pos x="T120" y="T121"/>
                    </a:cxn>
                  </a:cxnLst>
                  <a:rect l="0" t="0" r="r" b="b"/>
                  <a:pathLst>
                    <a:path w="54" h="41">
                      <a:moveTo>
                        <a:pt x="35" y="9"/>
                      </a:moveTo>
                      <a:cubicBezTo>
                        <a:pt x="31" y="9"/>
                        <a:pt x="27" y="7"/>
                        <a:pt x="23" y="5"/>
                      </a:cubicBezTo>
                      <a:lnTo>
                        <a:pt x="24" y="4"/>
                      </a:lnTo>
                      <a:cubicBezTo>
                        <a:pt x="28" y="6"/>
                        <a:pt x="31" y="8"/>
                        <a:pt x="35" y="7"/>
                      </a:cubicBezTo>
                      <a:lnTo>
                        <a:pt x="35" y="9"/>
                      </a:lnTo>
                      <a:close/>
                      <a:moveTo>
                        <a:pt x="23" y="5"/>
                      </a:moveTo>
                      <a:cubicBezTo>
                        <a:pt x="21" y="4"/>
                        <a:pt x="18" y="2"/>
                        <a:pt x="15" y="2"/>
                      </a:cubicBezTo>
                      <a:lnTo>
                        <a:pt x="16" y="0"/>
                      </a:lnTo>
                      <a:cubicBezTo>
                        <a:pt x="19" y="1"/>
                        <a:pt x="21" y="3"/>
                        <a:pt x="24" y="4"/>
                      </a:cubicBezTo>
                      <a:lnTo>
                        <a:pt x="23" y="5"/>
                      </a:lnTo>
                      <a:close/>
                      <a:moveTo>
                        <a:pt x="16" y="0"/>
                      </a:moveTo>
                      <a:lnTo>
                        <a:pt x="16" y="0"/>
                      </a:lnTo>
                      <a:lnTo>
                        <a:pt x="16" y="1"/>
                      </a:lnTo>
                      <a:lnTo>
                        <a:pt x="16" y="0"/>
                      </a:lnTo>
                      <a:close/>
                      <a:moveTo>
                        <a:pt x="15" y="2"/>
                      </a:moveTo>
                      <a:cubicBezTo>
                        <a:pt x="12" y="1"/>
                        <a:pt x="10" y="1"/>
                        <a:pt x="7" y="3"/>
                      </a:cubicBezTo>
                      <a:lnTo>
                        <a:pt x="7" y="2"/>
                      </a:lnTo>
                      <a:cubicBezTo>
                        <a:pt x="9" y="0"/>
                        <a:pt x="12" y="0"/>
                        <a:pt x="16" y="0"/>
                      </a:cubicBezTo>
                      <a:lnTo>
                        <a:pt x="15" y="2"/>
                      </a:lnTo>
                      <a:close/>
                      <a:moveTo>
                        <a:pt x="7" y="3"/>
                      </a:moveTo>
                      <a:cubicBezTo>
                        <a:pt x="6" y="3"/>
                        <a:pt x="5" y="4"/>
                        <a:pt x="4" y="5"/>
                      </a:cubicBezTo>
                      <a:lnTo>
                        <a:pt x="3" y="5"/>
                      </a:lnTo>
                      <a:cubicBezTo>
                        <a:pt x="4" y="3"/>
                        <a:pt x="5" y="2"/>
                        <a:pt x="7" y="2"/>
                      </a:cubicBezTo>
                      <a:lnTo>
                        <a:pt x="7" y="3"/>
                      </a:lnTo>
                      <a:close/>
                      <a:moveTo>
                        <a:pt x="4" y="5"/>
                      </a:moveTo>
                      <a:cubicBezTo>
                        <a:pt x="3" y="7"/>
                        <a:pt x="2" y="8"/>
                        <a:pt x="2" y="9"/>
                      </a:cubicBezTo>
                      <a:lnTo>
                        <a:pt x="1" y="9"/>
                      </a:lnTo>
                      <a:cubicBezTo>
                        <a:pt x="1" y="7"/>
                        <a:pt x="2" y="6"/>
                        <a:pt x="3" y="5"/>
                      </a:cubicBezTo>
                      <a:lnTo>
                        <a:pt x="4" y="5"/>
                      </a:lnTo>
                      <a:close/>
                      <a:moveTo>
                        <a:pt x="2" y="9"/>
                      </a:moveTo>
                      <a:cubicBezTo>
                        <a:pt x="1" y="12"/>
                        <a:pt x="1" y="15"/>
                        <a:pt x="3" y="17"/>
                      </a:cubicBezTo>
                      <a:lnTo>
                        <a:pt x="2" y="17"/>
                      </a:lnTo>
                      <a:cubicBezTo>
                        <a:pt x="0" y="15"/>
                        <a:pt x="0" y="12"/>
                        <a:pt x="1" y="9"/>
                      </a:cubicBezTo>
                      <a:lnTo>
                        <a:pt x="2" y="9"/>
                      </a:lnTo>
                      <a:close/>
                      <a:moveTo>
                        <a:pt x="2" y="17"/>
                      </a:moveTo>
                      <a:lnTo>
                        <a:pt x="2" y="17"/>
                      </a:lnTo>
                      <a:close/>
                      <a:moveTo>
                        <a:pt x="3" y="17"/>
                      </a:moveTo>
                      <a:lnTo>
                        <a:pt x="3" y="17"/>
                      </a:lnTo>
                      <a:lnTo>
                        <a:pt x="2" y="17"/>
                      </a:lnTo>
                      <a:lnTo>
                        <a:pt x="3" y="17"/>
                      </a:lnTo>
                      <a:close/>
                      <a:moveTo>
                        <a:pt x="3" y="17"/>
                      </a:moveTo>
                      <a:lnTo>
                        <a:pt x="3" y="17"/>
                      </a:lnTo>
                      <a:lnTo>
                        <a:pt x="2" y="17"/>
                      </a:lnTo>
                      <a:lnTo>
                        <a:pt x="3" y="17"/>
                      </a:lnTo>
                      <a:close/>
                      <a:moveTo>
                        <a:pt x="3" y="17"/>
                      </a:moveTo>
                      <a:cubicBezTo>
                        <a:pt x="4" y="18"/>
                        <a:pt x="4" y="19"/>
                        <a:pt x="5" y="19"/>
                      </a:cubicBezTo>
                      <a:lnTo>
                        <a:pt x="4" y="20"/>
                      </a:lnTo>
                      <a:cubicBezTo>
                        <a:pt x="3" y="19"/>
                        <a:pt x="2" y="18"/>
                        <a:pt x="2" y="17"/>
                      </a:cubicBezTo>
                      <a:lnTo>
                        <a:pt x="3" y="17"/>
                      </a:lnTo>
                      <a:close/>
                      <a:moveTo>
                        <a:pt x="5" y="19"/>
                      </a:moveTo>
                      <a:cubicBezTo>
                        <a:pt x="11" y="27"/>
                        <a:pt x="17" y="36"/>
                        <a:pt x="26" y="38"/>
                      </a:cubicBezTo>
                      <a:lnTo>
                        <a:pt x="26" y="39"/>
                      </a:lnTo>
                      <a:cubicBezTo>
                        <a:pt x="16" y="37"/>
                        <a:pt x="10" y="28"/>
                        <a:pt x="4" y="20"/>
                      </a:cubicBezTo>
                      <a:lnTo>
                        <a:pt x="5" y="19"/>
                      </a:lnTo>
                      <a:close/>
                      <a:moveTo>
                        <a:pt x="26" y="39"/>
                      </a:moveTo>
                      <a:lnTo>
                        <a:pt x="26" y="39"/>
                      </a:lnTo>
                      <a:lnTo>
                        <a:pt x="26" y="38"/>
                      </a:lnTo>
                      <a:lnTo>
                        <a:pt x="26" y="39"/>
                      </a:lnTo>
                      <a:close/>
                      <a:moveTo>
                        <a:pt x="26" y="38"/>
                      </a:moveTo>
                      <a:cubicBezTo>
                        <a:pt x="33" y="39"/>
                        <a:pt x="37" y="34"/>
                        <a:pt x="41" y="28"/>
                      </a:cubicBezTo>
                      <a:lnTo>
                        <a:pt x="42" y="29"/>
                      </a:lnTo>
                      <a:cubicBezTo>
                        <a:pt x="38" y="35"/>
                        <a:pt x="34" y="41"/>
                        <a:pt x="26" y="39"/>
                      </a:cubicBezTo>
                      <a:lnTo>
                        <a:pt x="26" y="38"/>
                      </a:lnTo>
                      <a:close/>
                      <a:moveTo>
                        <a:pt x="41" y="28"/>
                      </a:moveTo>
                      <a:cubicBezTo>
                        <a:pt x="43" y="24"/>
                        <a:pt x="46" y="20"/>
                        <a:pt x="50" y="17"/>
                      </a:cubicBezTo>
                      <a:lnTo>
                        <a:pt x="51" y="18"/>
                      </a:lnTo>
                      <a:cubicBezTo>
                        <a:pt x="47" y="21"/>
                        <a:pt x="45" y="25"/>
                        <a:pt x="42" y="29"/>
                      </a:cubicBezTo>
                      <a:lnTo>
                        <a:pt x="41" y="28"/>
                      </a:lnTo>
                      <a:close/>
                      <a:moveTo>
                        <a:pt x="50" y="17"/>
                      </a:moveTo>
                      <a:lnTo>
                        <a:pt x="50" y="17"/>
                      </a:lnTo>
                      <a:lnTo>
                        <a:pt x="50" y="18"/>
                      </a:lnTo>
                      <a:lnTo>
                        <a:pt x="50" y="17"/>
                      </a:lnTo>
                      <a:close/>
                      <a:moveTo>
                        <a:pt x="50" y="17"/>
                      </a:moveTo>
                      <a:lnTo>
                        <a:pt x="50" y="17"/>
                      </a:lnTo>
                      <a:lnTo>
                        <a:pt x="51" y="18"/>
                      </a:lnTo>
                      <a:lnTo>
                        <a:pt x="50" y="17"/>
                      </a:lnTo>
                      <a:close/>
                      <a:moveTo>
                        <a:pt x="51" y="18"/>
                      </a:moveTo>
                      <a:lnTo>
                        <a:pt x="51" y="18"/>
                      </a:lnTo>
                      <a:lnTo>
                        <a:pt x="50" y="18"/>
                      </a:lnTo>
                      <a:lnTo>
                        <a:pt x="51" y="18"/>
                      </a:lnTo>
                      <a:close/>
                      <a:moveTo>
                        <a:pt x="50" y="17"/>
                      </a:moveTo>
                      <a:cubicBezTo>
                        <a:pt x="50" y="17"/>
                        <a:pt x="51" y="17"/>
                        <a:pt x="51" y="16"/>
                      </a:cubicBezTo>
                      <a:lnTo>
                        <a:pt x="52" y="17"/>
                      </a:lnTo>
                      <a:cubicBezTo>
                        <a:pt x="52" y="18"/>
                        <a:pt x="51" y="18"/>
                        <a:pt x="51" y="18"/>
                      </a:cubicBezTo>
                      <a:lnTo>
                        <a:pt x="50" y="17"/>
                      </a:lnTo>
                      <a:close/>
                      <a:moveTo>
                        <a:pt x="51" y="16"/>
                      </a:moveTo>
                      <a:lnTo>
                        <a:pt x="51" y="16"/>
                      </a:lnTo>
                      <a:lnTo>
                        <a:pt x="51" y="17"/>
                      </a:lnTo>
                      <a:lnTo>
                        <a:pt x="51" y="16"/>
                      </a:lnTo>
                      <a:close/>
                      <a:moveTo>
                        <a:pt x="51" y="16"/>
                      </a:moveTo>
                      <a:cubicBezTo>
                        <a:pt x="51" y="16"/>
                        <a:pt x="51" y="16"/>
                        <a:pt x="51" y="16"/>
                      </a:cubicBezTo>
                      <a:lnTo>
                        <a:pt x="53" y="16"/>
                      </a:lnTo>
                      <a:cubicBezTo>
                        <a:pt x="53" y="16"/>
                        <a:pt x="52" y="17"/>
                        <a:pt x="52" y="17"/>
                      </a:cubicBezTo>
                      <a:lnTo>
                        <a:pt x="51" y="16"/>
                      </a:lnTo>
                      <a:close/>
                      <a:moveTo>
                        <a:pt x="51" y="16"/>
                      </a:moveTo>
                      <a:cubicBezTo>
                        <a:pt x="52" y="14"/>
                        <a:pt x="52" y="12"/>
                        <a:pt x="51" y="11"/>
                      </a:cubicBezTo>
                      <a:lnTo>
                        <a:pt x="52" y="10"/>
                      </a:lnTo>
                      <a:cubicBezTo>
                        <a:pt x="53" y="11"/>
                        <a:pt x="54" y="14"/>
                        <a:pt x="53" y="16"/>
                      </a:cubicBezTo>
                      <a:lnTo>
                        <a:pt x="51" y="16"/>
                      </a:lnTo>
                      <a:close/>
                      <a:moveTo>
                        <a:pt x="51" y="11"/>
                      </a:moveTo>
                      <a:lnTo>
                        <a:pt x="51" y="11"/>
                      </a:lnTo>
                      <a:lnTo>
                        <a:pt x="51" y="10"/>
                      </a:lnTo>
                      <a:lnTo>
                        <a:pt x="51" y="11"/>
                      </a:lnTo>
                      <a:close/>
                      <a:moveTo>
                        <a:pt x="51" y="11"/>
                      </a:moveTo>
                      <a:cubicBezTo>
                        <a:pt x="48" y="7"/>
                        <a:pt x="42" y="8"/>
                        <a:pt x="36" y="8"/>
                      </a:cubicBezTo>
                      <a:lnTo>
                        <a:pt x="36" y="7"/>
                      </a:lnTo>
                      <a:cubicBezTo>
                        <a:pt x="42" y="6"/>
                        <a:pt x="48" y="5"/>
                        <a:pt x="52" y="10"/>
                      </a:cubicBezTo>
                      <a:lnTo>
                        <a:pt x="51" y="11"/>
                      </a:lnTo>
                      <a:close/>
                      <a:moveTo>
                        <a:pt x="36" y="8"/>
                      </a:moveTo>
                      <a:lnTo>
                        <a:pt x="36" y="8"/>
                      </a:lnTo>
                      <a:close/>
                      <a:moveTo>
                        <a:pt x="36" y="8"/>
                      </a:moveTo>
                      <a:lnTo>
                        <a:pt x="35" y="9"/>
                      </a:lnTo>
                      <a:lnTo>
                        <a:pt x="35" y="7"/>
                      </a:lnTo>
                      <a:lnTo>
                        <a:pt x="36" y="7"/>
                      </a:lnTo>
                      <a:lnTo>
                        <a:pt x="36" y="8"/>
                      </a:lnTo>
                      <a:close/>
                      <a:moveTo>
                        <a:pt x="35" y="9"/>
                      </a:moveTo>
                      <a:lnTo>
                        <a:pt x="35" y="9"/>
                      </a:lnTo>
                      <a:lnTo>
                        <a:pt x="35" y="8"/>
                      </a:lnTo>
                      <a:lnTo>
                        <a:pt x="35" y="9"/>
                      </a:lnTo>
                      <a:close/>
                    </a:path>
                  </a:pathLst>
                </a:custGeom>
                <a:solidFill>
                  <a:srgbClr val="94939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556" name="Freeform 71"/>
                <p:cNvSpPr>
                  <a:spLocks noChangeArrowheads="1"/>
                </p:cNvSpPr>
                <p:nvPr/>
              </p:nvSpPr>
              <p:spPr bwMode="auto">
                <a:xfrm>
                  <a:off x="1194" y="3770"/>
                  <a:ext cx="69" cy="90"/>
                </a:xfrm>
                <a:custGeom>
                  <a:avLst/>
                  <a:gdLst>
                    <a:gd name="T0" fmla="*/ 33077 w 50"/>
                    <a:gd name="T1" fmla="*/ 22775 h 53"/>
                    <a:gd name="T2" fmla="*/ 1928 w 50"/>
                    <a:gd name="T3" fmla="*/ 174958 h 53"/>
                    <a:gd name="T4" fmla="*/ 18191 w 50"/>
                    <a:gd name="T5" fmla="*/ 290946 h 53"/>
                    <a:gd name="T6" fmla="*/ 63323 w 50"/>
                    <a:gd name="T7" fmla="*/ 242694 h 53"/>
                    <a:gd name="T8" fmla="*/ 82811 w 50"/>
                    <a:gd name="T9" fmla="*/ 37377 h 53"/>
                    <a:gd name="T10" fmla="*/ 66192 w 50"/>
                    <a:gd name="T11" fmla="*/ 9756 h 53"/>
                    <a:gd name="T12" fmla="*/ 36300 w 50"/>
                    <a:gd name="T13" fmla="*/ 5947 h 53"/>
                    <a:gd name="T14" fmla="*/ 33077 w 50"/>
                    <a:gd name="T15" fmla="*/ 22775 h 53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50" h="53">
                      <a:moveTo>
                        <a:pt x="18" y="4"/>
                      </a:moveTo>
                      <a:cubicBezTo>
                        <a:pt x="14" y="14"/>
                        <a:pt x="2" y="21"/>
                        <a:pt x="1" y="31"/>
                      </a:cubicBezTo>
                      <a:cubicBezTo>
                        <a:pt x="1" y="39"/>
                        <a:pt x="0" y="50"/>
                        <a:pt x="10" y="52"/>
                      </a:cubicBezTo>
                      <a:cubicBezTo>
                        <a:pt x="18" y="53"/>
                        <a:pt x="27" y="47"/>
                        <a:pt x="35" y="43"/>
                      </a:cubicBezTo>
                      <a:cubicBezTo>
                        <a:pt x="50" y="37"/>
                        <a:pt x="49" y="19"/>
                        <a:pt x="45" y="7"/>
                      </a:cubicBezTo>
                      <a:cubicBezTo>
                        <a:pt x="44" y="4"/>
                        <a:pt x="39" y="1"/>
                        <a:pt x="36" y="2"/>
                      </a:cubicBezTo>
                      <a:cubicBezTo>
                        <a:pt x="30" y="3"/>
                        <a:pt x="26" y="0"/>
                        <a:pt x="20" y="1"/>
                      </a:cubicBezTo>
                      <a:cubicBezTo>
                        <a:pt x="19" y="1"/>
                        <a:pt x="18" y="2"/>
                        <a:pt x="18" y="4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557" name="Freeform 72"/>
                <p:cNvSpPr>
                  <a:spLocks noChangeArrowheads="1"/>
                </p:cNvSpPr>
                <p:nvPr/>
              </p:nvSpPr>
              <p:spPr bwMode="auto">
                <a:xfrm>
                  <a:off x="1194" y="3770"/>
                  <a:ext cx="69" cy="90"/>
                </a:xfrm>
                <a:custGeom>
                  <a:avLst/>
                  <a:gdLst>
                    <a:gd name="T0" fmla="*/ 19926 w 50"/>
                    <a:gd name="T1" fmla="*/ 90059 h 53"/>
                    <a:gd name="T2" fmla="*/ 30196 w 50"/>
                    <a:gd name="T3" fmla="*/ 16018 h 53"/>
                    <a:gd name="T4" fmla="*/ 19926 w 50"/>
                    <a:gd name="T5" fmla="*/ 90059 h 53"/>
                    <a:gd name="T6" fmla="*/ 1928 w 50"/>
                    <a:gd name="T7" fmla="*/ 174958 h 53"/>
                    <a:gd name="T8" fmla="*/ 19926 w 50"/>
                    <a:gd name="T9" fmla="*/ 90059 h 53"/>
                    <a:gd name="T10" fmla="*/ 3197 w 50"/>
                    <a:gd name="T11" fmla="*/ 174958 h 53"/>
                    <a:gd name="T12" fmla="*/ 3197 w 50"/>
                    <a:gd name="T13" fmla="*/ 174958 h 53"/>
                    <a:gd name="T14" fmla="*/ 3197 w 50"/>
                    <a:gd name="T15" fmla="*/ 181219 h 53"/>
                    <a:gd name="T16" fmla="*/ 1928 w 50"/>
                    <a:gd name="T17" fmla="*/ 174958 h 53"/>
                    <a:gd name="T18" fmla="*/ 3197 w 50"/>
                    <a:gd name="T19" fmla="*/ 181219 h 53"/>
                    <a:gd name="T20" fmla="*/ 18191 w 50"/>
                    <a:gd name="T21" fmla="*/ 290946 h 53"/>
                    <a:gd name="T22" fmla="*/ 3197 w 50"/>
                    <a:gd name="T23" fmla="*/ 181219 h 53"/>
                    <a:gd name="T24" fmla="*/ 18191 w 50"/>
                    <a:gd name="T25" fmla="*/ 290946 h 53"/>
                    <a:gd name="T26" fmla="*/ 19926 w 50"/>
                    <a:gd name="T27" fmla="*/ 287202 h 53"/>
                    <a:gd name="T28" fmla="*/ 56090 w 50"/>
                    <a:gd name="T29" fmla="*/ 259416 h 53"/>
                    <a:gd name="T30" fmla="*/ 19926 w 50"/>
                    <a:gd name="T31" fmla="*/ 287202 h 53"/>
                    <a:gd name="T32" fmla="*/ 63323 w 50"/>
                    <a:gd name="T33" fmla="*/ 242694 h 53"/>
                    <a:gd name="T34" fmla="*/ 56090 w 50"/>
                    <a:gd name="T35" fmla="*/ 259416 h 53"/>
                    <a:gd name="T36" fmla="*/ 66192 w 50"/>
                    <a:gd name="T37" fmla="*/ 244995 h 53"/>
                    <a:gd name="T38" fmla="*/ 63323 w 50"/>
                    <a:gd name="T39" fmla="*/ 242694 h 53"/>
                    <a:gd name="T40" fmla="*/ 63323 w 50"/>
                    <a:gd name="T41" fmla="*/ 242694 h 53"/>
                    <a:gd name="T42" fmla="*/ 66192 w 50"/>
                    <a:gd name="T43" fmla="*/ 244995 h 53"/>
                    <a:gd name="T44" fmla="*/ 63323 w 50"/>
                    <a:gd name="T45" fmla="*/ 242694 h 53"/>
                    <a:gd name="T46" fmla="*/ 66192 w 50"/>
                    <a:gd name="T47" fmla="*/ 244995 h 53"/>
                    <a:gd name="T48" fmla="*/ 66192 w 50"/>
                    <a:gd name="T49" fmla="*/ 244995 h 53"/>
                    <a:gd name="T50" fmla="*/ 72955 w 50"/>
                    <a:gd name="T51" fmla="*/ 217263 h 53"/>
                    <a:gd name="T52" fmla="*/ 66192 w 50"/>
                    <a:gd name="T53" fmla="*/ 244995 h 53"/>
                    <a:gd name="T54" fmla="*/ 72955 w 50"/>
                    <a:gd name="T55" fmla="*/ 217263 h 53"/>
                    <a:gd name="T56" fmla="*/ 82811 w 50"/>
                    <a:gd name="T57" fmla="*/ 200861 h 53"/>
                    <a:gd name="T58" fmla="*/ 72955 w 50"/>
                    <a:gd name="T59" fmla="*/ 217263 h 53"/>
                    <a:gd name="T60" fmla="*/ 82811 w 50"/>
                    <a:gd name="T61" fmla="*/ 200861 h 53"/>
                    <a:gd name="T62" fmla="*/ 82811 w 50"/>
                    <a:gd name="T63" fmla="*/ 200861 h 53"/>
                    <a:gd name="T64" fmla="*/ 80081 w 50"/>
                    <a:gd name="T65" fmla="*/ 37377 h 53"/>
                    <a:gd name="T66" fmla="*/ 82811 w 50"/>
                    <a:gd name="T67" fmla="*/ 200861 h 53"/>
                    <a:gd name="T68" fmla="*/ 80081 w 50"/>
                    <a:gd name="T69" fmla="*/ 37377 h 53"/>
                    <a:gd name="T70" fmla="*/ 82811 w 50"/>
                    <a:gd name="T71" fmla="*/ 37377 h 53"/>
                    <a:gd name="T72" fmla="*/ 80081 w 50"/>
                    <a:gd name="T73" fmla="*/ 37377 h 53"/>
                    <a:gd name="T74" fmla="*/ 82811 w 50"/>
                    <a:gd name="T75" fmla="*/ 33421 h 53"/>
                    <a:gd name="T76" fmla="*/ 80081 w 50"/>
                    <a:gd name="T77" fmla="*/ 37377 h 53"/>
                    <a:gd name="T78" fmla="*/ 74866 w 50"/>
                    <a:gd name="T79" fmla="*/ 22775 h 53"/>
                    <a:gd name="T80" fmla="*/ 82811 w 50"/>
                    <a:gd name="T81" fmla="*/ 33421 h 53"/>
                    <a:gd name="T82" fmla="*/ 74866 w 50"/>
                    <a:gd name="T83" fmla="*/ 22775 h 53"/>
                    <a:gd name="T84" fmla="*/ 66192 w 50"/>
                    <a:gd name="T85" fmla="*/ 9756 h 53"/>
                    <a:gd name="T86" fmla="*/ 74866 w 50"/>
                    <a:gd name="T87" fmla="*/ 22775 h 53"/>
                    <a:gd name="T88" fmla="*/ 66192 w 50"/>
                    <a:gd name="T89" fmla="*/ 16018 h 53"/>
                    <a:gd name="T90" fmla="*/ 66192 w 50"/>
                    <a:gd name="T91" fmla="*/ 9756 h 53"/>
                    <a:gd name="T92" fmla="*/ 66192 w 50"/>
                    <a:gd name="T93" fmla="*/ 16018 h 53"/>
                    <a:gd name="T94" fmla="*/ 66192 w 50"/>
                    <a:gd name="T95" fmla="*/ 16018 h 53"/>
                    <a:gd name="T96" fmla="*/ 66192 w 50"/>
                    <a:gd name="T97" fmla="*/ 16018 h 53"/>
                    <a:gd name="T98" fmla="*/ 50127 w 50"/>
                    <a:gd name="T99" fmla="*/ 9756 h 53"/>
                    <a:gd name="T100" fmla="*/ 66192 w 50"/>
                    <a:gd name="T101" fmla="*/ 9756 h 53"/>
                    <a:gd name="T102" fmla="*/ 50127 w 50"/>
                    <a:gd name="T103" fmla="*/ 9756 h 53"/>
                    <a:gd name="T104" fmla="*/ 36300 w 50"/>
                    <a:gd name="T105" fmla="*/ 0 h 53"/>
                    <a:gd name="T106" fmla="*/ 50127 w 50"/>
                    <a:gd name="T107" fmla="*/ 9756 h 53"/>
                    <a:gd name="T108" fmla="*/ 36300 w 50"/>
                    <a:gd name="T109" fmla="*/ 0 h 53"/>
                    <a:gd name="T110" fmla="*/ 36300 w 50"/>
                    <a:gd name="T111" fmla="*/ 0 h 53"/>
                    <a:gd name="T112" fmla="*/ 34982 w 50"/>
                    <a:gd name="T113" fmla="*/ 16018 h 53"/>
                    <a:gd name="T114" fmla="*/ 36300 w 50"/>
                    <a:gd name="T115" fmla="*/ 0 h 53"/>
                    <a:gd name="T116" fmla="*/ 34982 w 50"/>
                    <a:gd name="T117" fmla="*/ 16018 h 53"/>
                    <a:gd name="T118" fmla="*/ 30196 w 50"/>
                    <a:gd name="T119" fmla="*/ 16018 h 53"/>
                    <a:gd name="T120" fmla="*/ 34982 w 50"/>
                    <a:gd name="T121" fmla="*/ 16018 h 53"/>
                    <a:gd name="T122" fmla="*/ 30196 w 50"/>
                    <a:gd name="T123" fmla="*/ 16018 h 53"/>
                    <a:gd name="T124" fmla="*/ 30196 w 50"/>
                    <a:gd name="T125" fmla="*/ 16018 h 53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60000 65536"/>
                    <a:gd name="T184" fmla="*/ 0 60000 65536"/>
                    <a:gd name="T185" fmla="*/ 0 60000 65536"/>
                    <a:gd name="T186" fmla="*/ 0 60000 65536"/>
                    <a:gd name="T187" fmla="*/ 0 60000 65536"/>
                    <a:gd name="T188" fmla="*/ 0 60000 65536"/>
                  </a:gdLst>
                  <a:ahLst/>
                  <a:cxnLst>
                    <a:cxn ang="T126">
                      <a:pos x="T0" y="T1"/>
                    </a:cxn>
                    <a:cxn ang="T127">
                      <a:pos x="T2" y="T3"/>
                    </a:cxn>
                    <a:cxn ang="T128">
                      <a:pos x="T4" y="T5"/>
                    </a:cxn>
                    <a:cxn ang="T129">
                      <a:pos x="T6" y="T7"/>
                    </a:cxn>
                    <a:cxn ang="T130">
                      <a:pos x="T8" y="T9"/>
                    </a:cxn>
                    <a:cxn ang="T131">
                      <a:pos x="T10" y="T11"/>
                    </a:cxn>
                    <a:cxn ang="T132">
                      <a:pos x="T12" y="T13"/>
                    </a:cxn>
                    <a:cxn ang="T133">
                      <a:pos x="T14" y="T15"/>
                    </a:cxn>
                    <a:cxn ang="T134">
                      <a:pos x="T16" y="T17"/>
                    </a:cxn>
                    <a:cxn ang="T135">
                      <a:pos x="T18" y="T19"/>
                    </a:cxn>
                    <a:cxn ang="T136">
                      <a:pos x="T20" y="T21"/>
                    </a:cxn>
                    <a:cxn ang="T137">
                      <a:pos x="T22" y="T23"/>
                    </a:cxn>
                    <a:cxn ang="T138">
                      <a:pos x="T24" y="T25"/>
                    </a:cxn>
                    <a:cxn ang="T139">
                      <a:pos x="T26" y="T27"/>
                    </a:cxn>
                    <a:cxn ang="T140">
                      <a:pos x="T28" y="T29"/>
                    </a:cxn>
                    <a:cxn ang="T141">
                      <a:pos x="T30" y="T31"/>
                    </a:cxn>
                    <a:cxn ang="T142">
                      <a:pos x="T32" y="T33"/>
                    </a:cxn>
                    <a:cxn ang="T143">
                      <a:pos x="T34" y="T35"/>
                    </a:cxn>
                    <a:cxn ang="T144">
                      <a:pos x="T36" y="T37"/>
                    </a:cxn>
                    <a:cxn ang="T145">
                      <a:pos x="T38" y="T39"/>
                    </a:cxn>
                    <a:cxn ang="T146">
                      <a:pos x="T40" y="T41"/>
                    </a:cxn>
                    <a:cxn ang="T147">
                      <a:pos x="T42" y="T43"/>
                    </a:cxn>
                    <a:cxn ang="T148">
                      <a:pos x="T44" y="T45"/>
                    </a:cxn>
                    <a:cxn ang="T149">
                      <a:pos x="T46" y="T47"/>
                    </a:cxn>
                    <a:cxn ang="T150">
                      <a:pos x="T48" y="T49"/>
                    </a:cxn>
                    <a:cxn ang="T151">
                      <a:pos x="T50" y="T51"/>
                    </a:cxn>
                    <a:cxn ang="T152">
                      <a:pos x="T52" y="T53"/>
                    </a:cxn>
                    <a:cxn ang="T153">
                      <a:pos x="T54" y="T55"/>
                    </a:cxn>
                    <a:cxn ang="T154">
                      <a:pos x="T56" y="T57"/>
                    </a:cxn>
                    <a:cxn ang="T155">
                      <a:pos x="T58" y="T59"/>
                    </a:cxn>
                    <a:cxn ang="T156">
                      <a:pos x="T60" y="T61"/>
                    </a:cxn>
                    <a:cxn ang="T157">
                      <a:pos x="T62" y="T63"/>
                    </a:cxn>
                    <a:cxn ang="T158">
                      <a:pos x="T64" y="T65"/>
                    </a:cxn>
                    <a:cxn ang="T159">
                      <a:pos x="T66" y="T67"/>
                    </a:cxn>
                    <a:cxn ang="T160">
                      <a:pos x="T68" y="T69"/>
                    </a:cxn>
                    <a:cxn ang="T161">
                      <a:pos x="T70" y="T71"/>
                    </a:cxn>
                    <a:cxn ang="T162">
                      <a:pos x="T72" y="T73"/>
                    </a:cxn>
                    <a:cxn ang="T163">
                      <a:pos x="T74" y="T75"/>
                    </a:cxn>
                    <a:cxn ang="T164">
                      <a:pos x="T76" y="T77"/>
                    </a:cxn>
                    <a:cxn ang="T165">
                      <a:pos x="T78" y="T79"/>
                    </a:cxn>
                    <a:cxn ang="T166">
                      <a:pos x="T80" y="T81"/>
                    </a:cxn>
                    <a:cxn ang="T167">
                      <a:pos x="T82" y="T83"/>
                    </a:cxn>
                    <a:cxn ang="T168">
                      <a:pos x="T84" y="T85"/>
                    </a:cxn>
                    <a:cxn ang="T169">
                      <a:pos x="T86" y="T87"/>
                    </a:cxn>
                    <a:cxn ang="T170">
                      <a:pos x="T88" y="T89"/>
                    </a:cxn>
                    <a:cxn ang="T171">
                      <a:pos x="T90" y="T91"/>
                    </a:cxn>
                    <a:cxn ang="T172">
                      <a:pos x="T92" y="T93"/>
                    </a:cxn>
                    <a:cxn ang="T173">
                      <a:pos x="T94" y="T95"/>
                    </a:cxn>
                    <a:cxn ang="T174">
                      <a:pos x="T96" y="T97"/>
                    </a:cxn>
                    <a:cxn ang="T175">
                      <a:pos x="T98" y="T99"/>
                    </a:cxn>
                    <a:cxn ang="T176">
                      <a:pos x="T100" y="T101"/>
                    </a:cxn>
                    <a:cxn ang="T177">
                      <a:pos x="T102" y="T103"/>
                    </a:cxn>
                    <a:cxn ang="T178">
                      <a:pos x="T104" y="T105"/>
                    </a:cxn>
                    <a:cxn ang="T179">
                      <a:pos x="T106" y="T107"/>
                    </a:cxn>
                    <a:cxn ang="T180">
                      <a:pos x="T108" y="T109"/>
                    </a:cxn>
                    <a:cxn ang="T181">
                      <a:pos x="T110" y="T111"/>
                    </a:cxn>
                    <a:cxn ang="T182">
                      <a:pos x="T112" y="T113"/>
                    </a:cxn>
                    <a:cxn ang="T183">
                      <a:pos x="T114" y="T115"/>
                    </a:cxn>
                    <a:cxn ang="T184">
                      <a:pos x="T116" y="T117"/>
                    </a:cxn>
                    <a:cxn ang="T185">
                      <a:pos x="T118" y="T119"/>
                    </a:cxn>
                    <a:cxn ang="T186">
                      <a:pos x="T120" y="T121"/>
                    </a:cxn>
                    <a:cxn ang="T187">
                      <a:pos x="T122" y="T123"/>
                    </a:cxn>
                    <a:cxn ang="T188">
                      <a:pos x="T124" y="T125"/>
                    </a:cxn>
                  </a:cxnLst>
                  <a:rect l="0" t="0" r="r" b="b"/>
                  <a:pathLst>
                    <a:path w="50" h="53">
                      <a:moveTo>
                        <a:pt x="18" y="4"/>
                      </a:moveTo>
                      <a:cubicBezTo>
                        <a:pt x="17" y="8"/>
                        <a:pt x="14" y="12"/>
                        <a:pt x="11" y="16"/>
                      </a:cubicBezTo>
                      <a:lnTo>
                        <a:pt x="9" y="15"/>
                      </a:lnTo>
                      <a:cubicBezTo>
                        <a:pt x="12" y="11"/>
                        <a:pt x="15" y="8"/>
                        <a:pt x="17" y="3"/>
                      </a:cubicBezTo>
                      <a:lnTo>
                        <a:pt x="18" y="4"/>
                      </a:lnTo>
                      <a:close/>
                      <a:moveTo>
                        <a:pt x="11" y="16"/>
                      </a:moveTo>
                      <a:cubicBezTo>
                        <a:pt x="6" y="20"/>
                        <a:pt x="2" y="25"/>
                        <a:pt x="2" y="31"/>
                      </a:cubicBezTo>
                      <a:lnTo>
                        <a:pt x="1" y="31"/>
                      </a:lnTo>
                      <a:cubicBezTo>
                        <a:pt x="1" y="25"/>
                        <a:pt x="5" y="20"/>
                        <a:pt x="9" y="15"/>
                      </a:cubicBezTo>
                      <a:lnTo>
                        <a:pt x="11" y="16"/>
                      </a:lnTo>
                      <a:close/>
                      <a:moveTo>
                        <a:pt x="2" y="31"/>
                      </a:moveTo>
                      <a:lnTo>
                        <a:pt x="2" y="31"/>
                      </a:lnTo>
                      <a:lnTo>
                        <a:pt x="1" y="31"/>
                      </a:lnTo>
                      <a:lnTo>
                        <a:pt x="2" y="31"/>
                      </a:lnTo>
                      <a:close/>
                      <a:moveTo>
                        <a:pt x="2" y="31"/>
                      </a:moveTo>
                      <a:lnTo>
                        <a:pt x="2" y="32"/>
                      </a:lnTo>
                      <a:lnTo>
                        <a:pt x="1" y="32"/>
                      </a:lnTo>
                      <a:lnTo>
                        <a:pt x="1" y="31"/>
                      </a:lnTo>
                      <a:lnTo>
                        <a:pt x="2" y="31"/>
                      </a:lnTo>
                      <a:close/>
                      <a:moveTo>
                        <a:pt x="2" y="32"/>
                      </a:moveTo>
                      <a:cubicBezTo>
                        <a:pt x="2" y="39"/>
                        <a:pt x="1" y="49"/>
                        <a:pt x="11" y="51"/>
                      </a:cubicBezTo>
                      <a:lnTo>
                        <a:pt x="10" y="52"/>
                      </a:lnTo>
                      <a:cubicBezTo>
                        <a:pt x="0" y="51"/>
                        <a:pt x="0" y="40"/>
                        <a:pt x="1" y="32"/>
                      </a:cubicBezTo>
                      <a:lnTo>
                        <a:pt x="2" y="32"/>
                      </a:lnTo>
                      <a:close/>
                      <a:moveTo>
                        <a:pt x="10" y="52"/>
                      </a:moveTo>
                      <a:lnTo>
                        <a:pt x="10" y="52"/>
                      </a:lnTo>
                      <a:close/>
                      <a:moveTo>
                        <a:pt x="11" y="51"/>
                      </a:moveTo>
                      <a:cubicBezTo>
                        <a:pt x="17" y="52"/>
                        <a:pt x="23" y="48"/>
                        <a:pt x="30" y="45"/>
                      </a:cubicBezTo>
                      <a:lnTo>
                        <a:pt x="31" y="46"/>
                      </a:lnTo>
                      <a:cubicBezTo>
                        <a:pt x="24" y="50"/>
                        <a:pt x="17" y="53"/>
                        <a:pt x="10" y="52"/>
                      </a:cubicBezTo>
                      <a:lnTo>
                        <a:pt x="11" y="51"/>
                      </a:lnTo>
                      <a:close/>
                      <a:moveTo>
                        <a:pt x="30" y="45"/>
                      </a:moveTo>
                      <a:cubicBezTo>
                        <a:pt x="32" y="44"/>
                        <a:pt x="33" y="44"/>
                        <a:pt x="35" y="43"/>
                      </a:cubicBezTo>
                      <a:lnTo>
                        <a:pt x="36" y="44"/>
                      </a:lnTo>
                      <a:cubicBezTo>
                        <a:pt x="34" y="45"/>
                        <a:pt x="32" y="45"/>
                        <a:pt x="31" y="46"/>
                      </a:cubicBezTo>
                      <a:lnTo>
                        <a:pt x="30" y="45"/>
                      </a:lnTo>
                      <a:close/>
                      <a:moveTo>
                        <a:pt x="36" y="44"/>
                      </a:moveTo>
                      <a:lnTo>
                        <a:pt x="36" y="44"/>
                      </a:lnTo>
                      <a:lnTo>
                        <a:pt x="35" y="43"/>
                      </a:lnTo>
                      <a:lnTo>
                        <a:pt x="36" y="44"/>
                      </a:lnTo>
                      <a:close/>
                      <a:moveTo>
                        <a:pt x="35" y="43"/>
                      </a:moveTo>
                      <a:lnTo>
                        <a:pt x="35" y="43"/>
                      </a:lnTo>
                      <a:lnTo>
                        <a:pt x="36" y="44"/>
                      </a:lnTo>
                      <a:lnTo>
                        <a:pt x="35" y="43"/>
                      </a:lnTo>
                      <a:close/>
                      <a:moveTo>
                        <a:pt x="36" y="44"/>
                      </a:moveTo>
                      <a:lnTo>
                        <a:pt x="36" y="44"/>
                      </a:lnTo>
                      <a:lnTo>
                        <a:pt x="35" y="43"/>
                      </a:lnTo>
                      <a:lnTo>
                        <a:pt x="36" y="44"/>
                      </a:lnTo>
                      <a:close/>
                      <a:moveTo>
                        <a:pt x="35" y="43"/>
                      </a:moveTo>
                      <a:cubicBezTo>
                        <a:pt x="37" y="42"/>
                        <a:pt x="39" y="41"/>
                        <a:pt x="40" y="39"/>
                      </a:cubicBezTo>
                      <a:lnTo>
                        <a:pt x="41" y="40"/>
                      </a:lnTo>
                      <a:cubicBezTo>
                        <a:pt x="40" y="42"/>
                        <a:pt x="38" y="43"/>
                        <a:pt x="36" y="44"/>
                      </a:cubicBezTo>
                      <a:lnTo>
                        <a:pt x="35" y="43"/>
                      </a:lnTo>
                      <a:close/>
                      <a:moveTo>
                        <a:pt x="40" y="39"/>
                      </a:moveTo>
                      <a:cubicBezTo>
                        <a:pt x="41" y="38"/>
                        <a:pt x="42" y="37"/>
                        <a:pt x="43" y="35"/>
                      </a:cubicBezTo>
                      <a:lnTo>
                        <a:pt x="45" y="36"/>
                      </a:lnTo>
                      <a:cubicBezTo>
                        <a:pt x="44" y="37"/>
                        <a:pt x="43" y="39"/>
                        <a:pt x="41" y="40"/>
                      </a:cubicBezTo>
                      <a:lnTo>
                        <a:pt x="40" y="39"/>
                      </a:lnTo>
                      <a:close/>
                      <a:moveTo>
                        <a:pt x="45" y="36"/>
                      </a:moveTo>
                      <a:lnTo>
                        <a:pt x="45" y="36"/>
                      </a:lnTo>
                      <a:lnTo>
                        <a:pt x="44" y="35"/>
                      </a:lnTo>
                      <a:lnTo>
                        <a:pt x="45" y="36"/>
                      </a:lnTo>
                      <a:close/>
                      <a:moveTo>
                        <a:pt x="43" y="35"/>
                      </a:moveTo>
                      <a:cubicBezTo>
                        <a:pt x="48" y="27"/>
                        <a:pt x="47" y="16"/>
                        <a:pt x="44" y="7"/>
                      </a:cubicBezTo>
                      <a:lnTo>
                        <a:pt x="46" y="7"/>
                      </a:lnTo>
                      <a:cubicBezTo>
                        <a:pt x="49" y="16"/>
                        <a:pt x="50" y="27"/>
                        <a:pt x="45" y="36"/>
                      </a:cubicBezTo>
                      <a:lnTo>
                        <a:pt x="43" y="35"/>
                      </a:lnTo>
                      <a:close/>
                      <a:moveTo>
                        <a:pt x="44" y="7"/>
                      </a:moveTo>
                      <a:lnTo>
                        <a:pt x="44" y="7"/>
                      </a:lnTo>
                      <a:lnTo>
                        <a:pt x="45" y="7"/>
                      </a:lnTo>
                      <a:lnTo>
                        <a:pt x="44" y="7"/>
                      </a:lnTo>
                      <a:close/>
                      <a:moveTo>
                        <a:pt x="44" y="7"/>
                      </a:moveTo>
                      <a:cubicBezTo>
                        <a:pt x="44" y="7"/>
                        <a:pt x="44" y="7"/>
                        <a:pt x="44" y="7"/>
                      </a:cubicBezTo>
                      <a:lnTo>
                        <a:pt x="45" y="6"/>
                      </a:lnTo>
                      <a:cubicBezTo>
                        <a:pt x="45" y="7"/>
                        <a:pt x="45" y="7"/>
                        <a:pt x="46" y="7"/>
                      </a:cubicBezTo>
                      <a:lnTo>
                        <a:pt x="44" y="7"/>
                      </a:lnTo>
                      <a:close/>
                      <a:moveTo>
                        <a:pt x="44" y="7"/>
                      </a:moveTo>
                      <a:cubicBezTo>
                        <a:pt x="43" y="5"/>
                        <a:pt x="42" y="4"/>
                        <a:pt x="41" y="4"/>
                      </a:cubicBezTo>
                      <a:lnTo>
                        <a:pt x="42" y="3"/>
                      </a:lnTo>
                      <a:cubicBezTo>
                        <a:pt x="43" y="3"/>
                        <a:pt x="45" y="5"/>
                        <a:pt x="45" y="6"/>
                      </a:cubicBezTo>
                      <a:lnTo>
                        <a:pt x="44" y="7"/>
                      </a:lnTo>
                      <a:close/>
                      <a:moveTo>
                        <a:pt x="41" y="4"/>
                      </a:moveTo>
                      <a:cubicBezTo>
                        <a:pt x="39" y="3"/>
                        <a:pt x="38" y="3"/>
                        <a:pt x="37" y="3"/>
                      </a:cubicBezTo>
                      <a:lnTo>
                        <a:pt x="36" y="2"/>
                      </a:lnTo>
                      <a:cubicBezTo>
                        <a:pt x="38" y="1"/>
                        <a:pt x="40" y="2"/>
                        <a:pt x="42" y="3"/>
                      </a:cubicBezTo>
                      <a:lnTo>
                        <a:pt x="41" y="4"/>
                      </a:lnTo>
                      <a:close/>
                      <a:moveTo>
                        <a:pt x="37" y="3"/>
                      </a:moveTo>
                      <a:cubicBezTo>
                        <a:pt x="37" y="3"/>
                        <a:pt x="36" y="3"/>
                        <a:pt x="36" y="3"/>
                      </a:cubicBezTo>
                      <a:lnTo>
                        <a:pt x="36" y="2"/>
                      </a:lnTo>
                      <a:cubicBezTo>
                        <a:pt x="36" y="2"/>
                        <a:pt x="36" y="2"/>
                        <a:pt x="36" y="2"/>
                      </a:cubicBezTo>
                      <a:lnTo>
                        <a:pt x="37" y="3"/>
                      </a:lnTo>
                      <a:close/>
                      <a:moveTo>
                        <a:pt x="36" y="3"/>
                      </a:moveTo>
                      <a:lnTo>
                        <a:pt x="36" y="3"/>
                      </a:lnTo>
                      <a:lnTo>
                        <a:pt x="36" y="2"/>
                      </a:lnTo>
                      <a:lnTo>
                        <a:pt x="36" y="3"/>
                      </a:lnTo>
                      <a:close/>
                      <a:moveTo>
                        <a:pt x="36" y="3"/>
                      </a:moveTo>
                      <a:cubicBezTo>
                        <a:pt x="33" y="3"/>
                        <a:pt x="30" y="3"/>
                        <a:pt x="28" y="2"/>
                      </a:cubicBezTo>
                      <a:lnTo>
                        <a:pt x="28" y="1"/>
                      </a:lnTo>
                      <a:cubicBezTo>
                        <a:pt x="31" y="1"/>
                        <a:pt x="33" y="2"/>
                        <a:pt x="36" y="2"/>
                      </a:cubicBezTo>
                      <a:lnTo>
                        <a:pt x="36" y="3"/>
                      </a:lnTo>
                      <a:close/>
                      <a:moveTo>
                        <a:pt x="28" y="2"/>
                      </a:moveTo>
                      <a:cubicBezTo>
                        <a:pt x="25" y="1"/>
                        <a:pt x="23" y="1"/>
                        <a:pt x="20" y="1"/>
                      </a:cubicBezTo>
                      <a:lnTo>
                        <a:pt x="20" y="0"/>
                      </a:lnTo>
                      <a:cubicBezTo>
                        <a:pt x="23" y="0"/>
                        <a:pt x="25" y="0"/>
                        <a:pt x="28" y="1"/>
                      </a:cubicBezTo>
                      <a:lnTo>
                        <a:pt x="28" y="2"/>
                      </a:lnTo>
                      <a:close/>
                      <a:moveTo>
                        <a:pt x="20" y="0"/>
                      </a:moveTo>
                      <a:lnTo>
                        <a:pt x="20" y="0"/>
                      </a:lnTo>
                      <a:lnTo>
                        <a:pt x="20" y="1"/>
                      </a:lnTo>
                      <a:lnTo>
                        <a:pt x="20" y="0"/>
                      </a:lnTo>
                      <a:close/>
                      <a:moveTo>
                        <a:pt x="20" y="1"/>
                      </a:moveTo>
                      <a:cubicBezTo>
                        <a:pt x="20" y="1"/>
                        <a:pt x="19" y="2"/>
                        <a:pt x="19" y="3"/>
                      </a:cubicBezTo>
                      <a:lnTo>
                        <a:pt x="17" y="3"/>
                      </a:lnTo>
                      <a:cubicBezTo>
                        <a:pt x="18" y="1"/>
                        <a:pt x="18" y="0"/>
                        <a:pt x="20" y="0"/>
                      </a:cubicBezTo>
                      <a:lnTo>
                        <a:pt x="20" y="1"/>
                      </a:lnTo>
                      <a:close/>
                      <a:moveTo>
                        <a:pt x="19" y="3"/>
                      </a:moveTo>
                      <a:cubicBezTo>
                        <a:pt x="19" y="3"/>
                        <a:pt x="19" y="4"/>
                        <a:pt x="18" y="4"/>
                      </a:cubicBezTo>
                      <a:lnTo>
                        <a:pt x="17" y="3"/>
                      </a:lnTo>
                      <a:cubicBezTo>
                        <a:pt x="17" y="3"/>
                        <a:pt x="17" y="3"/>
                        <a:pt x="17" y="3"/>
                      </a:cubicBezTo>
                      <a:lnTo>
                        <a:pt x="19" y="3"/>
                      </a:lnTo>
                      <a:close/>
                      <a:moveTo>
                        <a:pt x="17" y="3"/>
                      </a:moveTo>
                      <a:lnTo>
                        <a:pt x="17" y="3"/>
                      </a:lnTo>
                      <a:lnTo>
                        <a:pt x="18" y="4"/>
                      </a:lnTo>
                      <a:lnTo>
                        <a:pt x="17" y="3"/>
                      </a:lnTo>
                      <a:close/>
                    </a:path>
                  </a:pathLst>
                </a:custGeom>
                <a:solidFill>
                  <a:srgbClr val="94939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558" name="Freeform 73"/>
                <p:cNvSpPr>
                  <a:spLocks noChangeArrowheads="1"/>
                </p:cNvSpPr>
                <p:nvPr/>
              </p:nvSpPr>
              <p:spPr bwMode="auto">
                <a:xfrm>
                  <a:off x="990" y="3941"/>
                  <a:ext cx="66" cy="63"/>
                </a:xfrm>
                <a:custGeom>
                  <a:avLst/>
                  <a:gdLst>
                    <a:gd name="T0" fmla="*/ 33937 w 49"/>
                    <a:gd name="T1" fmla="*/ 26434 h 37"/>
                    <a:gd name="T2" fmla="*/ 16839 w 49"/>
                    <a:gd name="T3" fmla="*/ 28410 h 37"/>
                    <a:gd name="T4" fmla="*/ 5351 w 49"/>
                    <a:gd name="T5" fmla="*/ 155525 h 37"/>
                    <a:gd name="T6" fmla="*/ 52031 w 49"/>
                    <a:gd name="T7" fmla="*/ 149288 h 37"/>
                    <a:gd name="T8" fmla="*/ 62427 w 49"/>
                    <a:gd name="T9" fmla="*/ 101015 h 37"/>
                    <a:gd name="T10" fmla="*/ 58128 w 49"/>
                    <a:gd name="T11" fmla="*/ 43589 h 37"/>
                    <a:gd name="T12" fmla="*/ 51347 w 49"/>
                    <a:gd name="T13" fmla="*/ 17233 h 37"/>
                    <a:gd name="T14" fmla="*/ 33937 w 49"/>
                    <a:gd name="T15" fmla="*/ 26434 h 37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49" h="37">
                      <a:moveTo>
                        <a:pt x="26" y="4"/>
                      </a:moveTo>
                      <a:cubicBezTo>
                        <a:pt x="22" y="1"/>
                        <a:pt x="15" y="0"/>
                        <a:pt x="13" y="5"/>
                      </a:cubicBezTo>
                      <a:cubicBezTo>
                        <a:pt x="9" y="12"/>
                        <a:pt x="0" y="19"/>
                        <a:pt x="4" y="26"/>
                      </a:cubicBezTo>
                      <a:cubicBezTo>
                        <a:pt x="10" y="37"/>
                        <a:pt x="28" y="24"/>
                        <a:pt x="40" y="25"/>
                      </a:cubicBezTo>
                      <a:cubicBezTo>
                        <a:pt x="44" y="25"/>
                        <a:pt x="48" y="21"/>
                        <a:pt x="48" y="17"/>
                      </a:cubicBezTo>
                      <a:cubicBezTo>
                        <a:pt x="49" y="13"/>
                        <a:pt x="44" y="11"/>
                        <a:pt x="44" y="7"/>
                      </a:cubicBezTo>
                      <a:cubicBezTo>
                        <a:pt x="44" y="5"/>
                        <a:pt x="41" y="4"/>
                        <a:pt x="39" y="3"/>
                      </a:cubicBezTo>
                      <a:cubicBezTo>
                        <a:pt x="34" y="2"/>
                        <a:pt x="31" y="7"/>
                        <a:pt x="26" y="4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559" name="Freeform 74"/>
                <p:cNvSpPr>
                  <a:spLocks noChangeArrowheads="1"/>
                </p:cNvSpPr>
                <p:nvPr/>
              </p:nvSpPr>
              <p:spPr bwMode="auto">
                <a:xfrm>
                  <a:off x="991" y="3943"/>
                  <a:ext cx="67" cy="56"/>
                </a:xfrm>
                <a:custGeom>
                  <a:avLst/>
                  <a:gdLst>
                    <a:gd name="T0" fmla="*/ 36161 w 49"/>
                    <a:gd name="T1" fmla="*/ 5897 h 33"/>
                    <a:gd name="T2" fmla="*/ 35087 w 49"/>
                    <a:gd name="T3" fmla="*/ 9652 h 33"/>
                    <a:gd name="T4" fmla="*/ 36161 w 49"/>
                    <a:gd name="T5" fmla="*/ 5897 h 33"/>
                    <a:gd name="T6" fmla="*/ 22877 w 49"/>
                    <a:gd name="T7" fmla="*/ 15789 h 33"/>
                    <a:gd name="T8" fmla="*/ 27789 w 49"/>
                    <a:gd name="T9" fmla="*/ 5897 h 33"/>
                    <a:gd name="T10" fmla="*/ 18250 w 49"/>
                    <a:gd name="T11" fmla="*/ 15789 h 33"/>
                    <a:gd name="T12" fmla="*/ 21225 w 49"/>
                    <a:gd name="T13" fmla="*/ 21546 h 33"/>
                    <a:gd name="T14" fmla="*/ 21225 w 49"/>
                    <a:gd name="T15" fmla="*/ 21546 h 33"/>
                    <a:gd name="T16" fmla="*/ 18250 w 49"/>
                    <a:gd name="T17" fmla="*/ 15789 h 33"/>
                    <a:gd name="T18" fmla="*/ 21225 w 49"/>
                    <a:gd name="T19" fmla="*/ 21546 h 33"/>
                    <a:gd name="T20" fmla="*/ 21225 w 49"/>
                    <a:gd name="T21" fmla="*/ 21546 h 33"/>
                    <a:gd name="T22" fmla="*/ 12112 w 49"/>
                    <a:gd name="T23" fmla="*/ 52755 h 33"/>
                    <a:gd name="T24" fmla="*/ 12112 w 49"/>
                    <a:gd name="T25" fmla="*/ 52755 h 33"/>
                    <a:gd name="T26" fmla="*/ 12112 w 49"/>
                    <a:gd name="T27" fmla="*/ 52755 h 33"/>
                    <a:gd name="T28" fmla="*/ 2845 w 49"/>
                    <a:gd name="T29" fmla="*/ 135340 h 33"/>
                    <a:gd name="T30" fmla="*/ 2845 w 49"/>
                    <a:gd name="T31" fmla="*/ 135340 h 33"/>
                    <a:gd name="T32" fmla="*/ 2845 w 49"/>
                    <a:gd name="T33" fmla="*/ 135340 h 33"/>
                    <a:gd name="T34" fmla="*/ 39765 w 49"/>
                    <a:gd name="T35" fmla="*/ 144806 h 33"/>
                    <a:gd name="T36" fmla="*/ 39765 w 49"/>
                    <a:gd name="T37" fmla="*/ 141257 h 33"/>
                    <a:gd name="T38" fmla="*/ 39765 w 49"/>
                    <a:gd name="T39" fmla="*/ 144806 h 33"/>
                    <a:gd name="T40" fmla="*/ 63742 w 49"/>
                    <a:gd name="T41" fmla="*/ 128904 h 33"/>
                    <a:gd name="T42" fmla="*/ 63742 w 49"/>
                    <a:gd name="T43" fmla="*/ 123792 h 33"/>
                    <a:gd name="T44" fmla="*/ 63742 w 49"/>
                    <a:gd name="T45" fmla="*/ 123792 h 33"/>
                    <a:gd name="T46" fmla="*/ 67461 w 49"/>
                    <a:gd name="T47" fmla="*/ 128904 h 33"/>
                    <a:gd name="T48" fmla="*/ 67461 w 49"/>
                    <a:gd name="T49" fmla="*/ 123792 h 33"/>
                    <a:gd name="T50" fmla="*/ 67461 w 49"/>
                    <a:gd name="T51" fmla="*/ 128904 h 33"/>
                    <a:gd name="T52" fmla="*/ 77582 w 49"/>
                    <a:gd name="T53" fmla="*/ 86333 h 33"/>
                    <a:gd name="T54" fmla="*/ 68582 w 49"/>
                    <a:gd name="T55" fmla="*/ 119003 h 33"/>
                    <a:gd name="T56" fmla="*/ 77582 w 49"/>
                    <a:gd name="T57" fmla="*/ 86333 h 33"/>
                    <a:gd name="T58" fmla="*/ 75933 w 49"/>
                    <a:gd name="T59" fmla="*/ 52755 h 33"/>
                    <a:gd name="T60" fmla="*/ 73595 w 49"/>
                    <a:gd name="T61" fmla="*/ 57670 h 33"/>
                    <a:gd name="T62" fmla="*/ 75933 w 49"/>
                    <a:gd name="T63" fmla="*/ 52755 h 33"/>
                    <a:gd name="T64" fmla="*/ 68582 w 49"/>
                    <a:gd name="T65" fmla="*/ 32244 h 33"/>
                    <a:gd name="T66" fmla="*/ 68582 w 49"/>
                    <a:gd name="T67" fmla="*/ 32244 h 33"/>
                    <a:gd name="T68" fmla="*/ 70256 w 49"/>
                    <a:gd name="T69" fmla="*/ 32244 h 33"/>
                    <a:gd name="T70" fmla="*/ 68582 w 49"/>
                    <a:gd name="T71" fmla="*/ 25843 h 33"/>
                    <a:gd name="T72" fmla="*/ 68582 w 49"/>
                    <a:gd name="T73" fmla="*/ 32244 h 33"/>
                    <a:gd name="T74" fmla="*/ 68582 w 49"/>
                    <a:gd name="T75" fmla="*/ 21546 h 33"/>
                    <a:gd name="T76" fmla="*/ 68582 w 49"/>
                    <a:gd name="T77" fmla="*/ 21546 h 33"/>
                    <a:gd name="T78" fmla="*/ 67461 w 49"/>
                    <a:gd name="T79" fmla="*/ 25843 h 33"/>
                    <a:gd name="T80" fmla="*/ 68582 w 49"/>
                    <a:gd name="T81" fmla="*/ 21546 h 33"/>
                    <a:gd name="T82" fmla="*/ 62516 w 49"/>
                    <a:gd name="T83" fmla="*/ 5897 h 33"/>
                    <a:gd name="T84" fmla="*/ 60811 w 49"/>
                    <a:gd name="T85" fmla="*/ 15789 h 33"/>
                    <a:gd name="T86" fmla="*/ 62516 w 49"/>
                    <a:gd name="T87" fmla="*/ 5897 h 33"/>
                    <a:gd name="T88" fmla="*/ 40807 w 49"/>
                    <a:gd name="T89" fmla="*/ 21546 h 33"/>
                    <a:gd name="T90" fmla="*/ 52890 w 49"/>
                    <a:gd name="T91" fmla="*/ 21546 h 33"/>
                    <a:gd name="T92" fmla="*/ 40807 w 49"/>
                    <a:gd name="T93" fmla="*/ 21546 h 33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</a:gdLst>
                  <a:ahLst/>
                  <a:cxnLst>
                    <a:cxn ang="T94">
                      <a:pos x="T0" y="T1"/>
                    </a:cxn>
                    <a:cxn ang="T95">
                      <a:pos x="T2" y="T3"/>
                    </a:cxn>
                    <a:cxn ang="T96">
                      <a:pos x="T4" y="T5"/>
                    </a:cxn>
                    <a:cxn ang="T97">
                      <a:pos x="T6" y="T7"/>
                    </a:cxn>
                    <a:cxn ang="T98">
                      <a:pos x="T8" y="T9"/>
                    </a:cxn>
                    <a:cxn ang="T99">
                      <a:pos x="T10" y="T11"/>
                    </a:cxn>
                    <a:cxn ang="T100">
                      <a:pos x="T12" y="T13"/>
                    </a:cxn>
                    <a:cxn ang="T101">
                      <a:pos x="T14" y="T15"/>
                    </a:cxn>
                    <a:cxn ang="T102">
                      <a:pos x="T16" y="T17"/>
                    </a:cxn>
                    <a:cxn ang="T103">
                      <a:pos x="T18" y="T19"/>
                    </a:cxn>
                    <a:cxn ang="T104">
                      <a:pos x="T20" y="T21"/>
                    </a:cxn>
                    <a:cxn ang="T105">
                      <a:pos x="T22" y="T23"/>
                    </a:cxn>
                    <a:cxn ang="T106">
                      <a:pos x="T24" y="T25"/>
                    </a:cxn>
                    <a:cxn ang="T107">
                      <a:pos x="T26" y="T27"/>
                    </a:cxn>
                    <a:cxn ang="T108">
                      <a:pos x="T28" y="T29"/>
                    </a:cxn>
                    <a:cxn ang="T109">
                      <a:pos x="T30" y="T31"/>
                    </a:cxn>
                    <a:cxn ang="T110">
                      <a:pos x="T32" y="T33"/>
                    </a:cxn>
                    <a:cxn ang="T111">
                      <a:pos x="T34" y="T35"/>
                    </a:cxn>
                    <a:cxn ang="T112">
                      <a:pos x="T36" y="T37"/>
                    </a:cxn>
                    <a:cxn ang="T113">
                      <a:pos x="T38" y="T39"/>
                    </a:cxn>
                    <a:cxn ang="T114">
                      <a:pos x="T40" y="T41"/>
                    </a:cxn>
                    <a:cxn ang="T115">
                      <a:pos x="T42" y="T43"/>
                    </a:cxn>
                    <a:cxn ang="T116">
                      <a:pos x="T44" y="T45"/>
                    </a:cxn>
                    <a:cxn ang="T117">
                      <a:pos x="T46" y="T47"/>
                    </a:cxn>
                    <a:cxn ang="T118">
                      <a:pos x="T48" y="T49"/>
                    </a:cxn>
                    <a:cxn ang="T119">
                      <a:pos x="T50" y="T51"/>
                    </a:cxn>
                    <a:cxn ang="T120">
                      <a:pos x="T52" y="T53"/>
                    </a:cxn>
                    <a:cxn ang="T121">
                      <a:pos x="T54" y="T55"/>
                    </a:cxn>
                    <a:cxn ang="T122">
                      <a:pos x="T56" y="T57"/>
                    </a:cxn>
                    <a:cxn ang="T123">
                      <a:pos x="T58" y="T59"/>
                    </a:cxn>
                    <a:cxn ang="T124">
                      <a:pos x="T60" y="T61"/>
                    </a:cxn>
                    <a:cxn ang="T125">
                      <a:pos x="T62" y="T63"/>
                    </a:cxn>
                    <a:cxn ang="T126">
                      <a:pos x="T64" y="T65"/>
                    </a:cxn>
                    <a:cxn ang="T127">
                      <a:pos x="T66" y="T67"/>
                    </a:cxn>
                    <a:cxn ang="T128">
                      <a:pos x="T68" y="T69"/>
                    </a:cxn>
                    <a:cxn ang="T129">
                      <a:pos x="T70" y="T71"/>
                    </a:cxn>
                    <a:cxn ang="T130">
                      <a:pos x="T72" y="T73"/>
                    </a:cxn>
                    <a:cxn ang="T131">
                      <a:pos x="T74" y="T75"/>
                    </a:cxn>
                    <a:cxn ang="T132">
                      <a:pos x="T76" y="T77"/>
                    </a:cxn>
                    <a:cxn ang="T133">
                      <a:pos x="T78" y="T79"/>
                    </a:cxn>
                    <a:cxn ang="T134">
                      <a:pos x="T80" y="T81"/>
                    </a:cxn>
                    <a:cxn ang="T135">
                      <a:pos x="T82" y="T83"/>
                    </a:cxn>
                    <a:cxn ang="T136">
                      <a:pos x="T84" y="T85"/>
                    </a:cxn>
                    <a:cxn ang="T137">
                      <a:pos x="T86" y="T87"/>
                    </a:cxn>
                    <a:cxn ang="T138">
                      <a:pos x="T88" y="T89"/>
                    </a:cxn>
                    <a:cxn ang="T139">
                      <a:pos x="T90" y="T91"/>
                    </a:cxn>
                    <a:cxn ang="T140">
                      <a:pos x="T92" y="T93"/>
                    </a:cxn>
                  </a:cxnLst>
                  <a:rect l="0" t="0" r="r" b="b"/>
                  <a:pathLst>
                    <a:path w="49" h="33">
                      <a:moveTo>
                        <a:pt x="25" y="4"/>
                      </a:moveTo>
                      <a:cubicBezTo>
                        <a:pt x="24" y="3"/>
                        <a:pt x="23" y="2"/>
                        <a:pt x="21" y="2"/>
                      </a:cubicBezTo>
                      <a:lnTo>
                        <a:pt x="22" y="1"/>
                      </a:lnTo>
                      <a:cubicBezTo>
                        <a:pt x="23" y="1"/>
                        <a:pt x="25" y="2"/>
                        <a:pt x="26" y="3"/>
                      </a:cubicBezTo>
                      <a:lnTo>
                        <a:pt x="25" y="4"/>
                      </a:lnTo>
                      <a:close/>
                      <a:moveTo>
                        <a:pt x="21" y="2"/>
                      </a:moveTo>
                      <a:cubicBezTo>
                        <a:pt x="20" y="2"/>
                        <a:pt x="18" y="1"/>
                        <a:pt x="17" y="1"/>
                      </a:cubicBezTo>
                      <a:lnTo>
                        <a:pt x="17" y="0"/>
                      </a:lnTo>
                      <a:cubicBezTo>
                        <a:pt x="18" y="0"/>
                        <a:pt x="20" y="0"/>
                        <a:pt x="22" y="1"/>
                      </a:cubicBezTo>
                      <a:lnTo>
                        <a:pt x="21" y="2"/>
                      </a:lnTo>
                      <a:close/>
                      <a:moveTo>
                        <a:pt x="17" y="1"/>
                      </a:moveTo>
                      <a:cubicBezTo>
                        <a:pt x="16" y="2"/>
                        <a:pt x="14" y="2"/>
                        <a:pt x="14" y="3"/>
                      </a:cubicBezTo>
                      <a:lnTo>
                        <a:pt x="12" y="2"/>
                      </a:lnTo>
                      <a:cubicBezTo>
                        <a:pt x="13" y="1"/>
                        <a:pt x="15" y="0"/>
                        <a:pt x="17" y="0"/>
                      </a:cubicBezTo>
                      <a:lnTo>
                        <a:pt x="17" y="1"/>
                      </a:lnTo>
                      <a:close/>
                      <a:moveTo>
                        <a:pt x="14" y="3"/>
                      </a:moveTo>
                      <a:cubicBezTo>
                        <a:pt x="13" y="3"/>
                        <a:pt x="13" y="3"/>
                        <a:pt x="13" y="4"/>
                      </a:cubicBezTo>
                      <a:lnTo>
                        <a:pt x="11" y="3"/>
                      </a:lnTo>
                      <a:cubicBezTo>
                        <a:pt x="12" y="3"/>
                        <a:pt x="12" y="2"/>
                        <a:pt x="12" y="2"/>
                      </a:cubicBezTo>
                      <a:lnTo>
                        <a:pt x="14" y="3"/>
                      </a:lnTo>
                      <a:close/>
                      <a:moveTo>
                        <a:pt x="13" y="4"/>
                      </a:moveTo>
                      <a:lnTo>
                        <a:pt x="13" y="4"/>
                      </a:lnTo>
                      <a:lnTo>
                        <a:pt x="12" y="4"/>
                      </a:lnTo>
                      <a:lnTo>
                        <a:pt x="13" y="4"/>
                      </a:lnTo>
                      <a:close/>
                      <a:moveTo>
                        <a:pt x="13" y="4"/>
                      </a:moveTo>
                      <a:lnTo>
                        <a:pt x="13" y="4"/>
                      </a:lnTo>
                      <a:lnTo>
                        <a:pt x="11" y="3"/>
                      </a:lnTo>
                      <a:lnTo>
                        <a:pt x="13" y="4"/>
                      </a:lnTo>
                      <a:close/>
                      <a:moveTo>
                        <a:pt x="13" y="4"/>
                      </a:moveTo>
                      <a:lnTo>
                        <a:pt x="13" y="4"/>
                      </a:lnTo>
                      <a:lnTo>
                        <a:pt x="12" y="4"/>
                      </a:lnTo>
                      <a:lnTo>
                        <a:pt x="13" y="4"/>
                      </a:lnTo>
                      <a:close/>
                      <a:moveTo>
                        <a:pt x="13" y="4"/>
                      </a:moveTo>
                      <a:cubicBezTo>
                        <a:pt x="12" y="6"/>
                        <a:pt x="10" y="8"/>
                        <a:pt x="8" y="11"/>
                      </a:cubicBezTo>
                      <a:lnTo>
                        <a:pt x="7" y="10"/>
                      </a:lnTo>
                      <a:cubicBezTo>
                        <a:pt x="9" y="8"/>
                        <a:pt x="10" y="6"/>
                        <a:pt x="11" y="3"/>
                      </a:cubicBezTo>
                      <a:lnTo>
                        <a:pt x="13" y="4"/>
                      </a:lnTo>
                      <a:close/>
                      <a:moveTo>
                        <a:pt x="7" y="10"/>
                      </a:moveTo>
                      <a:lnTo>
                        <a:pt x="7" y="10"/>
                      </a:lnTo>
                      <a:lnTo>
                        <a:pt x="8" y="10"/>
                      </a:lnTo>
                      <a:lnTo>
                        <a:pt x="7" y="10"/>
                      </a:lnTo>
                      <a:close/>
                      <a:moveTo>
                        <a:pt x="8" y="11"/>
                      </a:moveTo>
                      <a:cubicBezTo>
                        <a:pt x="5" y="16"/>
                        <a:pt x="1" y="20"/>
                        <a:pt x="4" y="25"/>
                      </a:cubicBezTo>
                      <a:lnTo>
                        <a:pt x="2" y="25"/>
                      </a:lnTo>
                      <a:cubicBezTo>
                        <a:pt x="0" y="20"/>
                        <a:pt x="3" y="15"/>
                        <a:pt x="7" y="10"/>
                      </a:cubicBezTo>
                      <a:lnTo>
                        <a:pt x="8" y="11"/>
                      </a:lnTo>
                      <a:close/>
                      <a:moveTo>
                        <a:pt x="2" y="25"/>
                      </a:moveTo>
                      <a:lnTo>
                        <a:pt x="2" y="25"/>
                      </a:lnTo>
                      <a:lnTo>
                        <a:pt x="3" y="25"/>
                      </a:lnTo>
                      <a:lnTo>
                        <a:pt x="2" y="25"/>
                      </a:lnTo>
                      <a:close/>
                      <a:moveTo>
                        <a:pt x="4" y="25"/>
                      </a:moveTo>
                      <a:cubicBezTo>
                        <a:pt x="7" y="31"/>
                        <a:pt x="15" y="29"/>
                        <a:pt x="24" y="26"/>
                      </a:cubicBezTo>
                      <a:lnTo>
                        <a:pt x="24" y="27"/>
                      </a:lnTo>
                      <a:cubicBezTo>
                        <a:pt x="15" y="30"/>
                        <a:pt x="6" y="33"/>
                        <a:pt x="2" y="25"/>
                      </a:cubicBezTo>
                      <a:lnTo>
                        <a:pt x="4" y="25"/>
                      </a:lnTo>
                      <a:close/>
                      <a:moveTo>
                        <a:pt x="24" y="26"/>
                      </a:moveTo>
                      <a:cubicBezTo>
                        <a:pt x="29" y="25"/>
                        <a:pt x="34" y="23"/>
                        <a:pt x="39" y="23"/>
                      </a:cubicBezTo>
                      <a:lnTo>
                        <a:pt x="39" y="24"/>
                      </a:lnTo>
                      <a:cubicBezTo>
                        <a:pt x="35" y="24"/>
                        <a:pt x="29" y="26"/>
                        <a:pt x="24" y="27"/>
                      </a:cubicBezTo>
                      <a:lnTo>
                        <a:pt x="24" y="26"/>
                      </a:lnTo>
                      <a:close/>
                      <a:moveTo>
                        <a:pt x="39" y="24"/>
                      </a:moveTo>
                      <a:lnTo>
                        <a:pt x="39" y="24"/>
                      </a:lnTo>
                      <a:close/>
                      <a:moveTo>
                        <a:pt x="39" y="23"/>
                      </a:moveTo>
                      <a:lnTo>
                        <a:pt x="39" y="23"/>
                      </a:lnTo>
                      <a:lnTo>
                        <a:pt x="39" y="24"/>
                      </a:lnTo>
                      <a:lnTo>
                        <a:pt x="39" y="23"/>
                      </a:lnTo>
                      <a:close/>
                      <a:moveTo>
                        <a:pt x="39" y="23"/>
                      </a:moveTo>
                      <a:cubicBezTo>
                        <a:pt x="40" y="23"/>
                        <a:pt x="40" y="23"/>
                        <a:pt x="41" y="23"/>
                      </a:cubicBezTo>
                      <a:lnTo>
                        <a:pt x="41" y="24"/>
                      </a:lnTo>
                      <a:cubicBezTo>
                        <a:pt x="40" y="24"/>
                        <a:pt x="40" y="24"/>
                        <a:pt x="39" y="24"/>
                      </a:cubicBezTo>
                      <a:lnTo>
                        <a:pt x="39" y="23"/>
                      </a:lnTo>
                      <a:close/>
                      <a:moveTo>
                        <a:pt x="41" y="23"/>
                      </a:moveTo>
                      <a:cubicBezTo>
                        <a:pt x="41" y="23"/>
                        <a:pt x="41" y="23"/>
                        <a:pt x="42" y="22"/>
                      </a:cubicBezTo>
                      <a:lnTo>
                        <a:pt x="43" y="24"/>
                      </a:lnTo>
                      <a:cubicBezTo>
                        <a:pt x="42" y="24"/>
                        <a:pt x="42" y="24"/>
                        <a:pt x="41" y="24"/>
                      </a:cubicBezTo>
                      <a:lnTo>
                        <a:pt x="41" y="23"/>
                      </a:lnTo>
                      <a:close/>
                      <a:moveTo>
                        <a:pt x="42" y="22"/>
                      </a:moveTo>
                      <a:cubicBezTo>
                        <a:pt x="44" y="21"/>
                        <a:pt x="46" y="19"/>
                        <a:pt x="47" y="16"/>
                      </a:cubicBezTo>
                      <a:lnTo>
                        <a:pt x="48" y="16"/>
                      </a:lnTo>
                      <a:cubicBezTo>
                        <a:pt x="48" y="20"/>
                        <a:pt x="45" y="22"/>
                        <a:pt x="43" y="24"/>
                      </a:cubicBezTo>
                      <a:lnTo>
                        <a:pt x="42" y="22"/>
                      </a:lnTo>
                      <a:close/>
                      <a:moveTo>
                        <a:pt x="47" y="16"/>
                      </a:moveTo>
                      <a:lnTo>
                        <a:pt x="47" y="16"/>
                      </a:lnTo>
                      <a:close/>
                      <a:moveTo>
                        <a:pt x="47" y="16"/>
                      </a:moveTo>
                      <a:cubicBezTo>
                        <a:pt x="47" y="14"/>
                        <a:pt x="46" y="13"/>
                        <a:pt x="45" y="11"/>
                      </a:cubicBezTo>
                      <a:lnTo>
                        <a:pt x="46" y="10"/>
                      </a:lnTo>
                      <a:cubicBezTo>
                        <a:pt x="47" y="12"/>
                        <a:pt x="49" y="14"/>
                        <a:pt x="48" y="16"/>
                      </a:cubicBezTo>
                      <a:lnTo>
                        <a:pt x="47" y="16"/>
                      </a:lnTo>
                      <a:close/>
                      <a:moveTo>
                        <a:pt x="45" y="11"/>
                      </a:moveTo>
                      <a:cubicBezTo>
                        <a:pt x="43" y="9"/>
                        <a:pt x="42" y="8"/>
                        <a:pt x="42" y="6"/>
                      </a:cubicBezTo>
                      <a:lnTo>
                        <a:pt x="43" y="6"/>
                      </a:lnTo>
                      <a:cubicBezTo>
                        <a:pt x="44" y="7"/>
                        <a:pt x="45" y="9"/>
                        <a:pt x="46" y="10"/>
                      </a:cubicBezTo>
                      <a:lnTo>
                        <a:pt x="45" y="11"/>
                      </a:lnTo>
                      <a:close/>
                      <a:moveTo>
                        <a:pt x="42" y="6"/>
                      </a:moveTo>
                      <a:lnTo>
                        <a:pt x="42" y="6"/>
                      </a:lnTo>
                      <a:lnTo>
                        <a:pt x="43" y="6"/>
                      </a:lnTo>
                      <a:lnTo>
                        <a:pt x="42" y="6"/>
                      </a:lnTo>
                      <a:close/>
                      <a:moveTo>
                        <a:pt x="42" y="6"/>
                      </a:moveTo>
                      <a:lnTo>
                        <a:pt x="42" y="6"/>
                      </a:lnTo>
                      <a:lnTo>
                        <a:pt x="43" y="6"/>
                      </a:lnTo>
                      <a:lnTo>
                        <a:pt x="42" y="6"/>
                      </a:lnTo>
                      <a:close/>
                      <a:moveTo>
                        <a:pt x="42" y="6"/>
                      </a:moveTo>
                      <a:cubicBezTo>
                        <a:pt x="42" y="5"/>
                        <a:pt x="42" y="5"/>
                        <a:pt x="42" y="5"/>
                      </a:cubicBezTo>
                      <a:lnTo>
                        <a:pt x="43" y="4"/>
                      </a:lnTo>
                      <a:cubicBezTo>
                        <a:pt x="43" y="5"/>
                        <a:pt x="43" y="5"/>
                        <a:pt x="43" y="6"/>
                      </a:cubicBezTo>
                      <a:lnTo>
                        <a:pt x="42" y="6"/>
                      </a:lnTo>
                      <a:close/>
                      <a:moveTo>
                        <a:pt x="42" y="5"/>
                      </a:moveTo>
                      <a:cubicBezTo>
                        <a:pt x="42" y="5"/>
                        <a:pt x="41" y="5"/>
                        <a:pt x="41" y="5"/>
                      </a:cubicBezTo>
                      <a:lnTo>
                        <a:pt x="42" y="4"/>
                      </a:lnTo>
                      <a:cubicBezTo>
                        <a:pt x="43" y="4"/>
                        <a:pt x="43" y="4"/>
                        <a:pt x="43" y="4"/>
                      </a:cubicBezTo>
                      <a:lnTo>
                        <a:pt x="42" y="5"/>
                      </a:lnTo>
                      <a:close/>
                      <a:moveTo>
                        <a:pt x="42" y="4"/>
                      </a:moveTo>
                      <a:lnTo>
                        <a:pt x="42" y="4"/>
                      </a:lnTo>
                      <a:close/>
                      <a:moveTo>
                        <a:pt x="41" y="5"/>
                      </a:moveTo>
                      <a:cubicBezTo>
                        <a:pt x="40" y="4"/>
                        <a:pt x="39" y="3"/>
                        <a:pt x="37" y="3"/>
                      </a:cubicBezTo>
                      <a:lnTo>
                        <a:pt x="38" y="1"/>
                      </a:lnTo>
                      <a:cubicBezTo>
                        <a:pt x="40" y="2"/>
                        <a:pt x="41" y="3"/>
                        <a:pt x="42" y="4"/>
                      </a:cubicBezTo>
                      <a:lnTo>
                        <a:pt x="41" y="5"/>
                      </a:lnTo>
                      <a:close/>
                      <a:moveTo>
                        <a:pt x="38" y="1"/>
                      </a:moveTo>
                      <a:lnTo>
                        <a:pt x="38" y="1"/>
                      </a:lnTo>
                      <a:lnTo>
                        <a:pt x="38" y="2"/>
                      </a:lnTo>
                      <a:lnTo>
                        <a:pt x="38" y="1"/>
                      </a:lnTo>
                      <a:close/>
                      <a:moveTo>
                        <a:pt x="37" y="3"/>
                      </a:moveTo>
                      <a:cubicBezTo>
                        <a:pt x="36" y="2"/>
                        <a:pt x="34" y="3"/>
                        <a:pt x="32" y="4"/>
                      </a:cubicBezTo>
                      <a:lnTo>
                        <a:pt x="32" y="2"/>
                      </a:lnTo>
                      <a:cubicBezTo>
                        <a:pt x="34" y="2"/>
                        <a:pt x="36" y="1"/>
                        <a:pt x="38" y="1"/>
                      </a:cubicBezTo>
                      <a:lnTo>
                        <a:pt x="37" y="3"/>
                      </a:lnTo>
                      <a:close/>
                      <a:moveTo>
                        <a:pt x="32" y="4"/>
                      </a:moveTo>
                      <a:cubicBezTo>
                        <a:pt x="30" y="5"/>
                        <a:pt x="28" y="6"/>
                        <a:pt x="25" y="4"/>
                      </a:cubicBezTo>
                      <a:lnTo>
                        <a:pt x="26" y="3"/>
                      </a:lnTo>
                      <a:cubicBezTo>
                        <a:pt x="28" y="4"/>
                        <a:pt x="30" y="3"/>
                        <a:pt x="32" y="2"/>
                      </a:cubicBezTo>
                      <a:lnTo>
                        <a:pt x="32" y="4"/>
                      </a:lnTo>
                      <a:close/>
                      <a:moveTo>
                        <a:pt x="25" y="4"/>
                      </a:moveTo>
                      <a:lnTo>
                        <a:pt x="25" y="4"/>
                      </a:lnTo>
                      <a:lnTo>
                        <a:pt x="25" y="3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solidFill>
                  <a:srgbClr val="94939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560" name="Freeform 75"/>
                <p:cNvSpPr>
                  <a:spLocks noChangeArrowheads="1"/>
                </p:cNvSpPr>
                <p:nvPr/>
              </p:nvSpPr>
              <p:spPr bwMode="auto">
                <a:xfrm>
                  <a:off x="963" y="4010"/>
                  <a:ext cx="59" cy="23"/>
                </a:xfrm>
                <a:custGeom>
                  <a:avLst/>
                  <a:gdLst>
                    <a:gd name="T0" fmla="*/ 21539 w 43"/>
                    <a:gd name="T1" fmla="*/ 5042 h 14"/>
                    <a:gd name="T2" fmla="*/ 4783 w 43"/>
                    <a:gd name="T3" fmla="*/ 56388 h 14"/>
                    <a:gd name="T4" fmla="*/ 13043 w 43"/>
                    <a:gd name="T5" fmla="*/ 64862 h 14"/>
                    <a:gd name="T6" fmla="*/ 55990 w 43"/>
                    <a:gd name="T7" fmla="*/ 64862 h 14"/>
                    <a:gd name="T8" fmla="*/ 68144 w 43"/>
                    <a:gd name="T9" fmla="*/ 51510 h 14"/>
                    <a:gd name="T10" fmla="*/ 58726 w 43"/>
                    <a:gd name="T11" fmla="*/ 13608 h 14"/>
                    <a:gd name="T12" fmla="*/ 21539 w 43"/>
                    <a:gd name="T13" fmla="*/ 5042 h 14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43" h="14">
                      <a:moveTo>
                        <a:pt x="13" y="1"/>
                      </a:moveTo>
                      <a:cubicBezTo>
                        <a:pt x="9" y="0"/>
                        <a:pt x="0" y="6"/>
                        <a:pt x="3" y="12"/>
                      </a:cubicBezTo>
                      <a:cubicBezTo>
                        <a:pt x="4" y="13"/>
                        <a:pt x="6" y="14"/>
                        <a:pt x="8" y="14"/>
                      </a:cubicBezTo>
                      <a:cubicBezTo>
                        <a:pt x="18" y="12"/>
                        <a:pt x="26" y="14"/>
                        <a:pt x="34" y="14"/>
                      </a:cubicBezTo>
                      <a:cubicBezTo>
                        <a:pt x="37" y="14"/>
                        <a:pt x="40" y="13"/>
                        <a:pt x="41" y="11"/>
                      </a:cubicBezTo>
                      <a:cubicBezTo>
                        <a:pt x="43" y="7"/>
                        <a:pt x="37" y="4"/>
                        <a:pt x="35" y="3"/>
                      </a:cubicBezTo>
                      <a:cubicBezTo>
                        <a:pt x="29" y="1"/>
                        <a:pt x="21" y="3"/>
                        <a:pt x="13" y="1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561" name="Freeform 76"/>
                <p:cNvSpPr>
                  <a:spLocks noChangeArrowheads="1"/>
                </p:cNvSpPr>
                <p:nvPr/>
              </p:nvSpPr>
              <p:spPr bwMode="auto">
                <a:xfrm>
                  <a:off x="965" y="4010"/>
                  <a:ext cx="57" cy="23"/>
                </a:xfrm>
                <a:custGeom>
                  <a:avLst/>
                  <a:gdLst>
                    <a:gd name="T0" fmla="*/ 11671 w 42"/>
                    <a:gd name="T1" fmla="*/ 8283 h 14"/>
                    <a:gd name="T2" fmla="*/ 16373 w 42"/>
                    <a:gd name="T3" fmla="*/ 5042 h 14"/>
                    <a:gd name="T4" fmla="*/ 11671 w 42"/>
                    <a:gd name="T5" fmla="*/ 8283 h 14"/>
                    <a:gd name="T6" fmla="*/ 4323 w 42"/>
                    <a:gd name="T7" fmla="*/ 20892 h 14"/>
                    <a:gd name="T8" fmla="*/ 11671 w 42"/>
                    <a:gd name="T9" fmla="*/ 8283 h 14"/>
                    <a:gd name="T10" fmla="*/ 1597 w 42"/>
                    <a:gd name="T11" fmla="*/ 36728 h 14"/>
                    <a:gd name="T12" fmla="*/ 4323 w 42"/>
                    <a:gd name="T13" fmla="*/ 20892 h 14"/>
                    <a:gd name="T14" fmla="*/ 1597 w 42"/>
                    <a:gd name="T15" fmla="*/ 36728 h 14"/>
                    <a:gd name="T16" fmla="*/ 0 w 42"/>
                    <a:gd name="T17" fmla="*/ 56388 h 14"/>
                    <a:gd name="T18" fmla="*/ 1597 w 42"/>
                    <a:gd name="T19" fmla="*/ 36728 h 14"/>
                    <a:gd name="T20" fmla="*/ 0 w 42"/>
                    <a:gd name="T21" fmla="*/ 56388 h 14"/>
                    <a:gd name="T22" fmla="*/ 0 w 42"/>
                    <a:gd name="T23" fmla="*/ 56388 h 14"/>
                    <a:gd name="T24" fmla="*/ 2630 w 42"/>
                    <a:gd name="T25" fmla="*/ 51510 h 14"/>
                    <a:gd name="T26" fmla="*/ 0 w 42"/>
                    <a:gd name="T27" fmla="*/ 56388 h 14"/>
                    <a:gd name="T28" fmla="*/ 0 w 42"/>
                    <a:gd name="T29" fmla="*/ 56388 h 14"/>
                    <a:gd name="T30" fmla="*/ 1597 w 42"/>
                    <a:gd name="T31" fmla="*/ 56388 h 14"/>
                    <a:gd name="T32" fmla="*/ 2630 w 42"/>
                    <a:gd name="T33" fmla="*/ 51510 h 14"/>
                    <a:gd name="T34" fmla="*/ 1597 w 42"/>
                    <a:gd name="T35" fmla="*/ 60339 h 14"/>
                    <a:gd name="T36" fmla="*/ 2630 w 42"/>
                    <a:gd name="T37" fmla="*/ 51510 h 14"/>
                    <a:gd name="T38" fmla="*/ 2630 w 42"/>
                    <a:gd name="T39" fmla="*/ 56388 h 14"/>
                    <a:gd name="T40" fmla="*/ 1597 w 42"/>
                    <a:gd name="T41" fmla="*/ 60339 h 14"/>
                    <a:gd name="T42" fmla="*/ 2630 w 42"/>
                    <a:gd name="T43" fmla="*/ 56388 h 14"/>
                    <a:gd name="T44" fmla="*/ 8736 w 42"/>
                    <a:gd name="T45" fmla="*/ 64862 h 14"/>
                    <a:gd name="T46" fmla="*/ 2630 w 42"/>
                    <a:gd name="T47" fmla="*/ 56388 h 14"/>
                    <a:gd name="T48" fmla="*/ 8736 w 42"/>
                    <a:gd name="T49" fmla="*/ 60339 h 14"/>
                    <a:gd name="T50" fmla="*/ 8736 w 42"/>
                    <a:gd name="T51" fmla="*/ 60339 h 14"/>
                    <a:gd name="T52" fmla="*/ 33866 w 42"/>
                    <a:gd name="T53" fmla="*/ 60339 h 14"/>
                    <a:gd name="T54" fmla="*/ 8736 w 42"/>
                    <a:gd name="T55" fmla="*/ 64862 h 14"/>
                    <a:gd name="T56" fmla="*/ 33866 w 42"/>
                    <a:gd name="T57" fmla="*/ 60339 h 14"/>
                    <a:gd name="T58" fmla="*/ 47436 w 42"/>
                    <a:gd name="T59" fmla="*/ 64862 h 14"/>
                    <a:gd name="T60" fmla="*/ 33866 w 42"/>
                    <a:gd name="T61" fmla="*/ 60339 h 14"/>
                    <a:gd name="T62" fmla="*/ 48369 w 42"/>
                    <a:gd name="T63" fmla="*/ 64862 h 14"/>
                    <a:gd name="T64" fmla="*/ 47436 w 42"/>
                    <a:gd name="T65" fmla="*/ 64862 h 14"/>
                    <a:gd name="T66" fmla="*/ 47436 w 42"/>
                    <a:gd name="T67" fmla="*/ 60339 h 14"/>
                    <a:gd name="T68" fmla="*/ 54305 w 42"/>
                    <a:gd name="T69" fmla="*/ 64862 h 14"/>
                    <a:gd name="T70" fmla="*/ 47436 w 42"/>
                    <a:gd name="T71" fmla="*/ 60339 h 14"/>
                    <a:gd name="T72" fmla="*/ 55635 w 42"/>
                    <a:gd name="T73" fmla="*/ 45165 h 14"/>
                    <a:gd name="T74" fmla="*/ 54305 w 42"/>
                    <a:gd name="T75" fmla="*/ 64862 h 14"/>
                    <a:gd name="T76" fmla="*/ 55635 w 42"/>
                    <a:gd name="T77" fmla="*/ 45165 h 14"/>
                    <a:gd name="T78" fmla="*/ 57352 w 42"/>
                    <a:gd name="T79" fmla="*/ 51510 h 14"/>
                    <a:gd name="T80" fmla="*/ 55635 w 42"/>
                    <a:gd name="T81" fmla="*/ 45165 h 14"/>
                    <a:gd name="T82" fmla="*/ 50030 w 42"/>
                    <a:gd name="T83" fmla="*/ 13608 h 14"/>
                    <a:gd name="T84" fmla="*/ 55635 w 42"/>
                    <a:gd name="T85" fmla="*/ 45165 h 14"/>
                    <a:gd name="T86" fmla="*/ 48369 w 42"/>
                    <a:gd name="T87" fmla="*/ 20892 h 14"/>
                    <a:gd name="T88" fmla="*/ 48369 w 42"/>
                    <a:gd name="T89" fmla="*/ 20892 h 14"/>
                    <a:gd name="T90" fmla="*/ 48369 w 42"/>
                    <a:gd name="T91" fmla="*/ 20892 h 14"/>
                    <a:gd name="T92" fmla="*/ 50030 w 42"/>
                    <a:gd name="T93" fmla="*/ 13608 h 14"/>
                    <a:gd name="T94" fmla="*/ 50030 w 42"/>
                    <a:gd name="T95" fmla="*/ 13608 h 14"/>
                    <a:gd name="T96" fmla="*/ 48369 w 42"/>
                    <a:gd name="T97" fmla="*/ 13608 h 14"/>
                    <a:gd name="T98" fmla="*/ 48369 w 42"/>
                    <a:gd name="T99" fmla="*/ 20892 h 14"/>
                    <a:gd name="T100" fmla="*/ 32083 w 42"/>
                    <a:gd name="T101" fmla="*/ 8283 h 14"/>
                    <a:gd name="T102" fmla="*/ 48369 w 42"/>
                    <a:gd name="T103" fmla="*/ 20892 h 14"/>
                    <a:gd name="T104" fmla="*/ 16373 w 42"/>
                    <a:gd name="T105" fmla="*/ 8283 h 14"/>
                    <a:gd name="T106" fmla="*/ 32083 w 42"/>
                    <a:gd name="T107" fmla="*/ 8283 h 14"/>
                    <a:gd name="T108" fmla="*/ 16373 w 42"/>
                    <a:gd name="T109" fmla="*/ 5042 h 14"/>
                    <a:gd name="T110" fmla="*/ 16373 w 42"/>
                    <a:gd name="T111" fmla="*/ 5042 h 14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</a:gdLst>
                  <a:ahLst/>
                  <a:cxnLst>
                    <a:cxn ang="T112">
                      <a:pos x="T0" y="T1"/>
                    </a:cxn>
                    <a:cxn ang="T113">
                      <a:pos x="T2" y="T3"/>
                    </a:cxn>
                    <a:cxn ang="T114">
                      <a:pos x="T4" y="T5"/>
                    </a:cxn>
                    <a:cxn ang="T115">
                      <a:pos x="T6" y="T7"/>
                    </a:cxn>
                    <a:cxn ang="T116">
                      <a:pos x="T8" y="T9"/>
                    </a:cxn>
                    <a:cxn ang="T117">
                      <a:pos x="T10" y="T11"/>
                    </a:cxn>
                    <a:cxn ang="T118">
                      <a:pos x="T12" y="T13"/>
                    </a:cxn>
                    <a:cxn ang="T119">
                      <a:pos x="T14" y="T15"/>
                    </a:cxn>
                    <a:cxn ang="T120">
                      <a:pos x="T16" y="T17"/>
                    </a:cxn>
                    <a:cxn ang="T121">
                      <a:pos x="T18" y="T19"/>
                    </a:cxn>
                    <a:cxn ang="T122">
                      <a:pos x="T20" y="T21"/>
                    </a:cxn>
                    <a:cxn ang="T123">
                      <a:pos x="T22" y="T23"/>
                    </a:cxn>
                    <a:cxn ang="T124">
                      <a:pos x="T24" y="T25"/>
                    </a:cxn>
                    <a:cxn ang="T125">
                      <a:pos x="T26" y="T27"/>
                    </a:cxn>
                    <a:cxn ang="T126">
                      <a:pos x="T28" y="T29"/>
                    </a:cxn>
                    <a:cxn ang="T127">
                      <a:pos x="T30" y="T31"/>
                    </a:cxn>
                    <a:cxn ang="T128">
                      <a:pos x="T32" y="T33"/>
                    </a:cxn>
                    <a:cxn ang="T129">
                      <a:pos x="T34" y="T35"/>
                    </a:cxn>
                    <a:cxn ang="T130">
                      <a:pos x="T36" y="T37"/>
                    </a:cxn>
                    <a:cxn ang="T131">
                      <a:pos x="T38" y="T39"/>
                    </a:cxn>
                    <a:cxn ang="T132">
                      <a:pos x="T40" y="T41"/>
                    </a:cxn>
                    <a:cxn ang="T133">
                      <a:pos x="T42" y="T43"/>
                    </a:cxn>
                    <a:cxn ang="T134">
                      <a:pos x="T44" y="T45"/>
                    </a:cxn>
                    <a:cxn ang="T135">
                      <a:pos x="T46" y="T47"/>
                    </a:cxn>
                    <a:cxn ang="T136">
                      <a:pos x="T48" y="T49"/>
                    </a:cxn>
                    <a:cxn ang="T137">
                      <a:pos x="T50" y="T51"/>
                    </a:cxn>
                    <a:cxn ang="T138">
                      <a:pos x="T52" y="T53"/>
                    </a:cxn>
                    <a:cxn ang="T139">
                      <a:pos x="T54" y="T55"/>
                    </a:cxn>
                    <a:cxn ang="T140">
                      <a:pos x="T56" y="T57"/>
                    </a:cxn>
                    <a:cxn ang="T141">
                      <a:pos x="T58" y="T59"/>
                    </a:cxn>
                    <a:cxn ang="T142">
                      <a:pos x="T60" y="T61"/>
                    </a:cxn>
                    <a:cxn ang="T143">
                      <a:pos x="T62" y="T63"/>
                    </a:cxn>
                    <a:cxn ang="T144">
                      <a:pos x="T64" y="T65"/>
                    </a:cxn>
                    <a:cxn ang="T145">
                      <a:pos x="T66" y="T67"/>
                    </a:cxn>
                    <a:cxn ang="T146">
                      <a:pos x="T68" y="T69"/>
                    </a:cxn>
                    <a:cxn ang="T147">
                      <a:pos x="T70" y="T71"/>
                    </a:cxn>
                    <a:cxn ang="T148">
                      <a:pos x="T72" y="T73"/>
                    </a:cxn>
                    <a:cxn ang="T149">
                      <a:pos x="T74" y="T75"/>
                    </a:cxn>
                    <a:cxn ang="T150">
                      <a:pos x="T76" y="T77"/>
                    </a:cxn>
                    <a:cxn ang="T151">
                      <a:pos x="T78" y="T79"/>
                    </a:cxn>
                    <a:cxn ang="T152">
                      <a:pos x="T80" y="T81"/>
                    </a:cxn>
                    <a:cxn ang="T153">
                      <a:pos x="T82" y="T83"/>
                    </a:cxn>
                    <a:cxn ang="T154">
                      <a:pos x="T84" y="T85"/>
                    </a:cxn>
                    <a:cxn ang="T155">
                      <a:pos x="T86" y="T87"/>
                    </a:cxn>
                    <a:cxn ang="T156">
                      <a:pos x="T88" y="T89"/>
                    </a:cxn>
                    <a:cxn ang="T157">
                      <a:pos x="T90" y="T91"/>
                    </a:cxn>
                    <a:cxn ang="T158">
                      <a:pos x="T92" y="T93"/>
                    </a:cxn>
                    <a:cxn ang="T159">
                      <a:pos x="T94" y="T95"/>
                    </a:cxn>
                    <a:cxn ang="T160">
                      <a:pos x="T96" y="T97"/>
                    </a:cxn>
                    <a:cxn ang="T161">
                      <a:pos x="T98" y="T99"/>
                    </a:cxn>
                    <a:cxn ang="T162">
                      <a:pos x="T100" y="T101"/>
                    </a:cxn>
                    <a:cxn ang="T163">
                      <a:pos x="T102" y="T103"/>
                    </a:cxn>
                    <a:cxn ang="T164">
                      <a:pos x="T104" y="T105"/>
                    </a:cxn>
                    <a:cxn ang="T165">
                      <a:pos x="T106" y="T107"/>
                    </a:cxn>
                    <a:cxn ang="T166">
                      <a:pos x="T108" y="T109"/>
                    </a:cxn>
                    <a:cxn ang="T167">
                      <a:pos x="T110" y="T111"/>
                    </a:cxn>
                  </a:cxnLst>
                  <a:rect l="0" t="0" r="r" b="b"/>
                  <a:pathLst>
                    <a:path w="42" h="14">
                      <a:moveTo>
                        <a:pt x="11" y="2"/>
                      </a:moveTo>
                      <a:cubicBezTo>
                        <a:pt x="10" y="2"/>
                        <a:pt x="9" y="2"/>
                        <a:pt x="8" y="2"/>
                      </a:cubicBezTo>
                      <a:lnTo>
                        <a:pt x="7" y="1"/>
                      </a:lnTo>
                      <a:cubicBezTo>
                        <a:pt x="9" y="1"/>
                        <a:pt x="10" y="0"/>
                        <a:pt x="11" y="1"/>
                      </a:cubicBezTo>
                      <a:lnTo>
                        <a:pt x="11" y="2"/>
                      </a:lnTo>
                      <a:close/>
                      <a:moveTo>
                        <a:pt x="8" y="2"/>
                      </a:moveTo>
                      <a:cubicBezTo>
                        <a:pt x="6" y="3"/>
                        <a:pt x="5" y="4"/>
                        <a:pt x="4" y="5"/>
                      </a:cubicBezTo>
                      <a:lnTo>
                        <a:pt x="3" y="4"/>
                      </a:lnTo>
                      <a:cubicBezTo>
                        <a:pt x="4" y="3"/>
                        <a:pt x="6" y="2"/>
                        <a:pt x="7" y="1"/>
                      </a:cubicBezTo>
                      <a:lnTo>
                        <a:pt x="8" y="2"/>
                      </a:lnTo>
                      <a:close/>
                      <a:moveTo>
                        <a:pt x="4" y="5"/>
                      </a:moveTo>
                      <a:cubicBezTo>
                        <a:pt x="3" y="6"/>
                        <a:pt x="2" y="7"/>
                        <a:pt x="1" y="8"/>
                      </a:cubicBezTo>
                      <a:lnTo>
                        <a:pt x="0" y="8"/>
                      </a:lnTo>
                      <a:cubicBezTo>
                        <a:pt x="0" y="6"/>
                        <a:pt x="1" y="5"/>
                        <a:pt x="3" y="4"/>
                      </a:cubicBezTo>
                      <a:lnTo>
                        <a:pt x="4" y="5"/>
                      </a:lnTo>
                      <a:close/>
                      <a:moveTo>
                        <a:pt x="1" y="8"/>
                      </a:moveTo>
                      <a:cubicBezTo>
                        <a:pt x="1" y="9"/>
                        <a:pt x="1" y="10"/>
                        <a:pt x="2" y="11"/>
                      </a:cubicBezTo>
                      <a:lnTo>
                        <a:pt x="0" y="12"/>
                      </a:lnTo>
                      <a:cubicBezTo>
                        <a:pt x="0" y="10"/>
                        <a:pt x="0" y="9"/>
                        <a:pt x="0" y="8"/>
                      </a:cubicBezTo>
                      <a:lnTo>
                        <a:pt x="1" y="8"/>
                      </a:lnTo>
                      <a:close/>
                      <a:moveTo>
                        <a:pt x="0" y="12"/>
                      </a:moveTo>
                      <a:lnTo>
                        <a:pt x="0" y="12"/>
                      </a:lnTo>
                      <a:lnTo>
                        <a:pt x="1" y="12"/>
                      </a:lnTo>
                      <a:lnTo>
                        <a:pt x="0" y="12"/>
                      </a:lnTo>
                      <a:close/>
                      <a:moveTo>
                        <a:pt x="2" y="11"/>
                      </a:moveTo>
                      <a:lnTo>
                        <a:pt x="2" y="11"/>
                      </a:lnTo>
                      <a:lnTo>
                        <a:pt x="0" y="12"/>
                      </a:lnTo>
                      <a:lnTo>
                        <a:pt x="2" y="11"/>
                      </a:lnTo>
                      <a:close/>
                      <a:moveTo>
                        <a:pt x="0" y="12"/>
                      </a:moveTo>
                      <a:lnTo>
                        <a:pt x="0" y="12"/>
                      </a:lnTo>
                      <a:lnTo>
                        <a:pt x="1" y="12"/>
                      </a:lnTo>
                      <a:lnTo>
                        <a:pt x="0" y="12"/>
                      </a:lnTo>
                      <a:close/>
                      <a:moveTo>
                        <a:pt x="2" y="11"/>
                      </a:moveTo>
                      <a:cubicBezTo>
                        <a:pt x="2" y="11"/>
                        <a:pt x="2" y="12"/>
                        <a:pt x="2" y="12"/>
                      </a:cubicBezTo>
                      <a:lnTo>
                        <a:pt x="1" y="13"/>
                      </a:lnTo>
                      <a:cubicBezTo>
                        <a:pt x="1" y="12"/>
                        <a:pt x="0" y="12"/>
                        <a:pt x="0" y="12"/>
                      </a:cubicBezTo>
                      <a:lnTo>
                        <a:pt x="2" y="11"/>
                      </a:lnTo>
                      <a:close/>
                      <a:moveTo>
                        <a:pt x="2" y="12"/>
                      </a:moveTo>
                      <a:cubicBezTo>
                        <a:pt x="2" y="12"/>
                        <a:pt x="2" y="12"/>
                        <a:pt x="2" y="12"/>
                      </a:cubicBezTo>
                      <a:lnTo>
                        <a:pt x="2" y="13"/>
                      </a:lnTo>
                      <a:cubicBezTo>
                        <a:pt x="1" y="13"/>
                        <a:pt x="1" y="13"/>
                        <a:pt x="1" y="13"/>
                      </a:cubicBezTo>
                      <a:lnTo>
                        <a:pt x="2" y="12"/>
                      </a:lnTo>
                      <a:close/>
                      <a:moveTo>
                        <a:pt x="2" y="12"/>
                      </a:moveTo>
                      <a:cubicBezTo>
                        <a:pt x="4" y="13"/>
                        <a:pt x="5" y="13"/>
                        <a:pt x="6" y="13"/>
                      </a:cubicBezTo>
                      <a:lnTo>
                        <a:pt x="6" y="14"/>
                      </a:lnTo>
                      <a:cubicBezTo>
                        <a:pt x="5" y="14"/>
                        <a:pt x="3" y="14"/>
                        <a:pt x="2" y="13"/>
                      </a:cubicBezTo>
                      <a:lnTo>
                        <a:pt x="2" y="12"/>
                      </a:lnTo>
                      <a:close/>
                      <a:moveTo>
                        <a:pt x="6" y="13"/>
                      </a:moveTo>
                      <a:lnTo>
                        <a:pt x="6" y="13"/>
                      </a:lnTo>
                      <a:lnTo>
                        <a:pt x="6" y="14"/>
                      </a:lnTo>
                      <a:lnTo>
                        <a:pt x="6" y="13"/>
                      </a:lnTo>
                      <a:close/>
                      <a:moveTo>
                        <a:pt x="6" y="13"/>
                      </a:moveTo>
                      <a:cubicBezTo>
                        <a:pt x="12" y="12"/>
                        <a:pt x="18" y="12"/>
                        <a:pt x="23" y="13"/>
                      </a:cubicBezTo>
                      <a:lnTo>
                        <a:pt x="23" y="14"/>
                      </a:lnTo>
                      <a:cubicBezTo>
                        <a:pt x="18" y="14"/>
                        <a:pt x="12" y="13"/>
                        <a:pt x="6" y="14"/>
                      </a:cubicBezTo>
                      <a:lnTo>
                        <a:pt x="6" y="13"/>
                      </a:lnTo>
                      <a:close/>
                      <a:moveTo>
                        <a:pt x="23" y="13"/>
                      </a:moveTo>
                      <a:cubicBezTo>
                        <a:pt x="26" y="13"/>
                        <a:pt x="29" y="13"/>
                        <a:pt x="32" y="13"/>
                      </a:cubicBezTo>
                      <a:lnTo>
                        <a:pt x="32" y="14"/>
                      </a:lnTo>
                      <a:cubicBezTo>
                        <a:pt x="29" y="14"/>
                        <a:pt x="26" y="14"/>
                        <a:pt x="23" y="14"/>
                      </a:cubicBezTo>
                      <a:lnTo>
                        <a:pt x="23" y="13"/>
                      </a:lnTo>
                      <a:close/>
                      <a:moveTo>
                        <a:pt x="33" y="14"/>
                      </a:moveTo>
                      <a:lnTo>
                        <a:pt x="33" y="14"/>
                      </a:lnTo>
                      <a:lnTo>
                        <a:pt x="32" y="14"/>
                      </a:lnTo>
                      <a:lnTo>
                        <a:pt x="33" y="14"/>
                      </a:lnTo>
                      <a:close/>
                      <a:moveTo>
                        <a:pt x="32" y="13"/>
                      </a:moveTo>
                      <a:cubicBezTo>
                        <a:pt x="33" y="13"/>
                        <a:pt x="35" y="13"/>
                        <a:pt x="36" y="12"/>
                      </a:cubicBezTo>
                      <a:lnTo>
                        <a:pt x="37" y="14"/>
                      </a:lnTo>
                      <a:cubicBezTo>
                        <a:pt x="35" y="14"/>
                        <a:pt x="34" y="14"/>
                        <a:pt x="33" y="14"/>
                      </a:cubicBezTo>
                      <a:lnTo>
                        <a:pt x="32" y="13"/>
                      </a:lnTo>
                      <a:close/>
                      <a:moveTo>
                        <a:pt x="36" y="12"/>
                      </a:moveTo>
                      <a:cubicBezTo>
                        <a:pt x="37" y="12"/>
                        <a:pt x="38" y="11"/>
                        <a:pt x="38" y="10"/>
                      </a:cubicBezTo>
                      <a:lnTo>
                        <a:pt x="40" y="11"/>
                      </a:lnTo>
                      <a:cubicBezTo>
                        <a:pt x="39" y="12"/>
                        <a:pt x="38" y="13"/>
                        <a:pt x="37" y="14"/>
                      </a:cubicBezTo>
                      <a:lnTo>
                        <a:pt x="36" y="12"/>
                      </a:lnTo>
                      <a:close/>
                      <a:moveTo>
                        <a:pt x="38" y="10"/>
                      </a:moveTo>
                      <a:lnTo>
                        <a:pt x="38" y="10"/>
                      </a:lnTo>
                      <a:lnTo>
                        <a:pt x="39" y="11"/>
                      </a:lnTo>
                      <a:lnTo>
                        <a:pt x="38" y="10"/>
                      </a:lnTo>
                      <a:close/>
                      <a:moveTo>
                        <a:pt x="38" y="10"/>
                      </a:moveTo>
                      <a:cubicBezTo>
                        <a:pt x="40" y="7"/>
                        <a:pt x="35" y="5"/>
                        <a:pt x="33" y="4"/>
                      </a:cubicBezTo>
                      <a:lnTo>
                        <a:pt x="34" y="3"/>
                      </a:lnTo>
                      <a:cubicBezTo>
                        <a:pt x="37" y="4"/>
                        <a:pt x="42" y="7"/>
                        <a:pt x="40" y="11"/>
                      </a:cubicBezTo>
                      <a:lnTo>
                        <a:pt x="38" y="10"/>
                      </a:lnTo>
                      <a:close/>
                      <a:moveTo>
                        <a:pt x="33" y="4"/>
                      </a:moveTo>
                      <a:lnTo>
                        <a:pt x="33" y="4"/>
                      </a:lnTo>
                      <a:lnTo>
                        <a:pt x="34" y="4"/>
                      </a:lnTo>
                      <a:lnTo>
                        <a:pt x="33" y="4"/>
                      </a:lnTo>
                      <a:close/>
                      <a:moveTo>
                        <a:pt x="33" y="4"/>
                      </a:moveTo>
                      <a:lnTo>
                        <a:pt x="33" y="4"/>
                      </a:lnTo>
                      <a:lnTo>
                        <a:pt x="34" y="3"/>
                      </a:lnTo>
                      <a:lnTo>
                        <a:pt x="33" y="4"/>
                      </a:lnTo>
                      <a:close/>
                      <a:moveTo>
                        <a:pt x="34" y="3"/>
                      </a:moveTo>
                      <a:lnTo>
                        <a:pt x="34" y="3"/>
                      </a:lnTo>
                      <a:lnTo>
                        <a:pt x="33" y="3"/>
                      </a:lnTo>
                      <a:lnTo>
                        <a:pt x="34" y="3"/>
                      </a:lnTo>
                      <a:close/>
                      <a:moveTo>
                        <a:pt x="33" y="4"/>
                      </a:moveTo>
                      <a:cubicBezTo>
                        <a:pt x="30" y="3"/>
                        <a:pt x="26" y="3"/>
                        <a:pt x="22" y="3"/>
                      </a:cubicBezTo>
                      <a:lnTo>
                        <a:pt x="22" y="2"/>
                      </a:lnTo>
                      <a:cubicBezTo>
                        <a:pt x="26" y="1"/>
                        <a:pt x="30" y="1"/>
                        <a:pt x="34" y="3"/>
                      </a:cubicBezTo>
                      <a:lnTo>
                        <a:pt x="33" y="4"/>
                      </a:lnTo>
                      <a:close/>
                      <a:moveTo>
                        <a:pt x="22" y="3"/>
                      </a:moveTo>
                      <a:cubicBezTo>
                        <a:pt x="19" y="3"/>
                        <a:pt x="15" y="3"/>
                        <a:pt x="11" y="2"/>
                      </a:cubicBezTo>
                      <a:lnTo>
                        <a:pt x="11" y="1"/>
                      </a:lnTo>
                      <a:cubicBezTo>
                        <a:pt x="15" y="2"/>
                        <a:pt x="19" y="2"/>
                        <a:pt x="22" y="2"/>
                      </a:cubicBezTo>
                      <a:lnTo>
                        <a:pt x="22" y="3"/>
                      </a:lnTo>
                      <a:close/>
                      <a:moveTo>
                        <a:pt x="11" y="1"/>
                      </a:moveTo>
                      <a:lnTo>
                        <a:pt x="11" y="1"/>
                      </a:lnTo>
                      <a:close/>
                    </a:path>
                  </a:pathLst>
                </a:custGeom>
                <a:solidFill>
                  <a:srgbClr val="94939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562" name="Freeform 77"/>
                <p:cNvSpPr>
                  <a:spLocks noChangeArrowheads="1"/>
                </p:cNvSpPr>
                <p:nvPr/>
              </p:nvSpPr>
              <p:spPr bwMode="auto">
                <a:xfrm>
                  <a:off x="1062" y="3928"/>
                  <a:ext cx="73" cy="54"/>
                </a:xfrm>
                <a:custGeom>
                  <a:avLst/>
                  <a:gdLst>
                    <a:gd name="T0" fmla="*/ 46524 w 53"/>
                    <a:gd name="T1" fmla="*/ 6284 h 32"/>
                    <a:gd name="T2" fmla="*/ 10836 w 53"/>
                    <a:gd name="T3" fmla="*/ 71975 h 32"/>
                    <a:gd name="T4" fmla="*/ 27558 w 53"/>
                    <a:gd name="T5" fmla="*/ 153935 h 32"/>
                    <a:gd name="T6" fmla="*/ 65471 w 53"/>
                    <a:gd name="T7" fmla="*/ 179334 h 32"/>
                    <a:gd name="T8" fmla="*/ 93575 w 53"/>
                    <a:gd name="T9" fmla="*/ 99596 h 32"/>
                    <a:gd name="T10" fmla="*/ 81950 w 53"/>
                    <a:gd name="T11" fmla="*/ 10414 h 32"/>
                    <a:gd name="T12" fmla="*/ 46524 w 53"/>
                    <a:gd name="T13" fmla="*/ 6284 h 32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53" h="32">
                      <a:moveTo>
                        <a:pt x="26" y="1"/>
                      </a:moveTo>
                      <a:cubicBezTo>
                        <a:pt x="18" y="3"/>
                        <a:pt x="11" y="8"/>
                        <a:pt x="6" y="12"/>
                      </a:cubicBezTo>
                      <a:cubicBezTo>
                        <a:pt x="0" y="17"/>
                        <a:pt x="6" y="26"/>
                        <a:pt x="15" y="26"/>
                      </a:cubicBezTo>
                      <a:cubicBezTo>
                        <a:pt x="22" y="27"/>
                        <a:pt x="29" y="28"/>
                        <a:pt x="36" y="30"/>
                      </a:cubicBezTo>
                      <a:cubicBezTo>
                        <a:pt x="42" y="32"/>
                        <a:pt x="51" y="24"/>
                        <a:pt x="52" y="17"/>
                      </a:cubicBezTo>
                      <a:cubicBezTo>
                        <a:pt x="53" y="12"/>
                        <a:pt x="51" y="4"/>
                        <a:pt x="45" y="2"/>
                      </a:cubicBezTo>
                      <a:cubicBezTo>
                        <a:pt x="39" y="0"/>
                        <a:pt x="32" y="0"/>
                        <a:pt x="26" y="1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563" name="Freeform 78"/>
                <p:cNvSpPr>
                  <a:spLocks noChangeArrowheads="1"/>
                </p:cNvSpPr>
                <p:nvPr/>
              </p:nvSpPr>
              <p:spPr bwMode="auto">
                <a:xfrm>
                  <a:off x="1066" y="3925"/>
                  <a:ext cx="69" cy="55"/>
                </a:xfrm>
                <a:custGeom>
                  <a:avLst/>
                  <a:gdLst>
                    <a:gd name="T0" fmla="*/ 19926 w 50"/>
                    <a:gd name="T1" fmla="*/ 40528 h 32"/>
                    <a:gd name="T2" fmla="*/ 21866 w 50"/>
                    <a:gd name="T3" fmla="*/ 48519 h 32"/>
                    <a:gd name="T4" fmla="*/ 19926 w 50"/>
                    <a:gd name="T5" fmla="*/ 40528 h 32"/>
                    <a:gd name="T6" fmla="*/ 5309 w 50"/>
                    <a:gd name="T7" fmla="*/ 91596 h 32"/>
                    <a:gd name="T8" fmla="*/ 5309 w 50"/>
                    <a:gd name="T9" fmla="*/ 91596 h 32"/>
                    <a:gd name="T10" fmla="*/ 3197 w 50"/>
                    <a:gd name="T11" fmla="*/ 87483 h 32"/>
                    <a:gd name="T12" fmla="*/ 3197 w 50"/>
                    <a:gd name="T13" fmla="*/ 140090 h 32"/>
                    <a:gd name="T14" fmla="*/ 1928 w 50"/>
                    <a:gd name="T15" fmla="*/ 111189 h 32"/>
                    <a:gd name="T16" fmla="*/ 5309 w 50"/>
                    <a:gd name="T17" fmla="*/ 164883 h 32"/>
                    <a:gd name="T18" fmla="*/ 7939 w 50"/>
                    <a:gd name="T19" fmla="*/ 159601 h 32"/>
                    <a:gd name="T20" fmla="*/ 5309 w 50"/>
                    <a:gd name="T21" fmla="*/ 164883 h 32"/>
                    <a:gd name="T22" fmla="*/ 21866 w 50"/>
                    <a:gd name="T23" fmla="*/ 180821 h 32"/>
                    <a:gd name="T24" fmla="*/ 21866 w 50"/>
                    <a:gd name="T25" fmla="*/ 180821 h 32"/>
                    <a:gd name="T26" fmla="*/ 21866 w 50"/>
                    <a:gd name="T27" fmla="*/ 180821 h 32"/>
                    <a:gd name="T28" fmla="*/ 27829 w 50"/>
                    <a:gd name="T29" fmla="*/ 184142 h 32"/>
                    <a:gd name="T30" fmla="*/ 27829 w 50"/>
                    <a:gd name="T31" fmla="*/ 180821 h 32"/>
                    <a:gd name="T32" fmla="*/ 27829 w 50"/>
                    <a:gd name="T33" fmla="*/ 184142 h 32"/>
                    <a:gd name="T34" fmla="*/ 60259 w 50"/>
                    <a:gd name="T35" fmla="*/ 200212 h 32"/>
                    <a:gd name="T36" fmla="*/ 33077 w 50"/>
                    <a:gd name="T37" fmla="*/ 180821 h 32"/>
                    <a:gd name="T38" fmla="*/ 60259 w 50"/>
                    <a:gd name="T39" fmla="*/ 202728 h 32"/>
                    <a:gd name="T40" fmla="*/ 61476 w 50"/>
                    <a:gd name="T41" fmla="*/ 202728 h 32"/>
                    <a:gd name="T42" fmla="*/ 60259 w 50"/>
                    <a:gd name="T43" fmla="*/ 200212 h 32"/>
                    <a:gd name="T44" fmla="*/ 76678 w 50"/>
                    <a:gd name="T45" fmla="*/ 193827 h 32"/>
                    <a:gd name="T46" fmla="*/ 74866 w 50"/>
                    <a:gd name="T47" fmla="*/ 184142 h 32"/>
                    <a:gd name="T48" fmla="*/ 76678 w 50"/>
                    <a:gd name="T49" fmla="*/ 193827 h 32"/>
                    <a:gd name="T50" fmla="*/ 87985 w 50"/>
                    <a:gd name="T51" fmla="*/ 120873 h 32"/>
                    <a:gd name="T52" fmla="*/ 85121 w 50"/>
                    <a:gd name="T53" fmla="*/ 144908 h 32"/>
                    <a:gd name="T54" fmla="*/ 88614 w 50"/>
                    <a:gd name="T55" fmla="*/ 120873 h 32"/>
                    <a:gd name="T56" fmla="*/ 87985 w 50"/>
                    <a:gd name="T57" fmla="*/ 120873 h 32"/>
                    <a:gd name="T58" fmla="*/ 87985 w 50"/>
                    <a:gd name="T59" fmla="*/ 120873 h 32"/>
                    <a:gd name="T60" fmla="*/ 88614 w 50"/>
                    <a:gd name="T61" fmla="*/ 120873 h 32"/>
                    <a:gd name="T62" fmla="*/ 87985 w 50"/>
                    <a:gd name="T63" fmla="*/ 109178 h 32"/>
                    <a:gd name="T64" fmla="*/ 87985 w 50"/>
                    <a:gd name="T65" fmla="*/ 120873 h 32"/>
                    <a:gd name="T66" fmla="*/ 91152 w 50"/>
                    <a:gd name="T67" fmla="*/ 87483 h 32"/>
                    <a:gd name="T68" fmla="*/ 87985 w 50"/>
                    <a:gd name="T69" fmla="*/ 87483 h 32"/>
                    <a:gd name="T70" fmla="*/ 91152 w 50"/>
                    <a:gd name="T71" fmla="*/ 87483 h 32"/>
                    <a:gd name="T72" fmla="*/ 74866 w 50"/>
                    <a:gd name="T73" fmla="*/ 19259 h 32"/>
                    <a:gd name="T74" fmla="*/ 74866 w 50"/>
                    <a:gd name="T75" fmla="*/ 19259 h 32"/>
                    <a:gd name="T76" fmla="*/ 76678 w 50"/>
                    <a:gd name="T77" fmla="*/ 19259 h 32"/>
                    <a:gd name="T78" fmla="*/ 71226 w 50"/>
                    <a:gd name="T79" fmla="*/ 19259 h 32"/>
                    <a:gd name="T80" fmla="*/ 74866 w 50"/>
                    <a:gd name="T81" fmla="*/ 19259 h 32"/>
                    <a:gd name="T82" fmla="*/ 66981 w 50"/>
                    <a:gd name="T83" fmla="*/ 7016 h 32"/>
                    <a:gd name="T84" fmla="*/ 66981 w 50"/>
                    <a:gd name="T85" fmla="*/ 11622 h 32"/>
                    <a:gd name="T86" fmla="*/ 66981 w 50"/>
                    <a:gd name="T87" fmla="*/ 7016 h 32"/>
                    <a:gd name="T88" fmla="*/ 41792 w 50"/>
                    <a:gd name="T89" fmla="*/ 19259 h 32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</a:gdLst>
                  <a:ahLst/>
                  <a:cxnLst>
                    <a:cxn ang="T90">
                      <a:pos x="T0" y="T1"/>
                    </a:cxn>
                    <a:cxn ang="T91">
                      <a:pos x="T2" y="T3"/>
                    </a:cxn>
                    <a:cxn ang="T92">
                      <a:pos x="T4" y="T5"/>
                    </a:cxn>
                    <a:cxn ang="T93">
                      <a:pos x="T6" y="T7"/>
                    </a:cxn>
                    <a:cxn ang="T94">
                      <a:pos x="T8" y="T9"/>
                    </a:cxn>
                    <a:cxn ang="T95">
                      <a:pos x="T10" y="T11"/>
                    </a:cxn>
                    <a:cxn ang="T96">
                      <a:pos x="T12" y="T13"/>
                    </a:cxn>
                    <a:cxn ang="T97">
                      <a:pos x="T14" y="T15"/>
                    </a:cxn>
                    <a:cxn ang="T98">
                      <a:pos x="T16" y="T17"/>
                    </a:cxn>
                    <a:cxn ang="T99">
                      <a:pos x="T18" y="T19"/>
                    </a:cxn>
                    <a:cxn ang="T100">
                      <a:pos x="T20" y="T21"/>
                    </a:cxn>
                    <a:cxn ang="T101">
                      <a:pos x="T22" y="T23"/>
                    </a:cxn>
                    <a:cxn ang="T102">
                      <a:pos x="T24" y="T25"/>
                    </a:cxn>
                    <a:cxn ang="T103">
                      <a:pos x="T26" y="T27"/>
                    </a:cxn>
                    <a:cxn ang="T104">
                      <a:pos x="T28" y="T29"/>
                    </a:cxn>
                    <a:cxn ang="T105">
                      <a:pos x="T30" y="T31"/>
                    </a:cxn>
                    <a:cxn ang="T106">
                      <a:pos x="T32" y="T33"/>
                    </a:cxn>
                    <a:cxn ang="T107">
                      <a:pos x="T34" y="T35"/>
                    </a:cxn>
                    <a:cxn ang="T108">
                      <a:pos x="T36" y="T37"/>
                    </a:cxn>
                    <a:cxn ang="T109">
                      <a:pos x="T38" y="T39"/>
                    </a:cxn>
                    <a:cxn ang="T110">
                      <a:pos x="T40" y="T41"/>
                    </a:cxn>
                    <a:cxn ang="T111">
                      <a:pos x="T42" y="T43"/>
                    </a:cxn>
                    <a:cxn ang="T112">
                      <a:pos x="T44" y="T45"/>
                    </a:cxn>
                    <a:cxn ang="T113">
                      <a:pos x="T46" y="T47"/>
                    </a:cxn>
                    <a:cxn ang="T114">
                      <a:pos x="T48" y="T49"/>
                    </a:cxn>
                    <a:cxn ang="T115">
                      <a:pos x="T50" y="T51"/>
                    </a:cxn>
                    <a:cxn ang="T116">
                      <a:pos x="T52" y="T53"/>
                    </a:cxn>
                    <a:cxn ang="T117">
                      <a:pos x="T54" y="T55"/>
                    </a:cxn>
                    <a:cxn ang="T118">
                      <a:pos x="T56" y="T57"/>
                    </a:cxn>
                    <a:cxn ang="T119">
                      <a:pos x="T58" y="T59"/>
                    </a:cxn>
                    <a:cxn ang="T120">
                      <a:pos x="T60" y="T61"/>
                    </a:cxn>
                    <a:cxn ang="T121">
                      <a:pos x="T62" y="T63"/>
                    </a:cxn>
                    <a:cxn ang="T122">
                      <a:pos x="T64" y="T65"/>
                    </a:cxn>
                    <a:cxn ang="T123">
                      <a:pos x="T66" y="T67"/>
                    </a:cxn>
                    <a:cxn ang="T124">
                      <a:pos x="T68" y="T69"/>
                    </a:cxn>
                    <a:cxn ang="T125">
                      <a:pos x="T70" y="T71"/>
                    </a:cxn>
                    <a:cxn ang="T126">
                      <a:pos x="T72" y="T73"/>
                    </a:cxn>
                    <a:cxn ang="T127">
                      <a:pos x="T74" y="T75"/>
                    </a:cxn>
                    <a:cxn ang="T128">
                      <a:pos x="T76" y="T77"/>
                    </a:cxn>
                    <a:cxn ang="T129">
                      <a:pos x="T78" y="T79"/>
                    </a:cxn>
                    <a:cxn ang="T130">
                      <a:pos x="T80" y="T81"/>
                    </a:cxn>
                    <a:cxn ang="T131">
                      <a:pos x="T82" y="T83"/>
                    </a:cxn>
                    <a:cxn ang="T132">
                      <a:pos x="T84" y="T85"/>
                    </a:cxn>
                    <a:cxn ang="T133">
                      <a:pos x="T86" y="T87"/>
                    </a:cxn>
                    <a:cxn ang="T134">
                      <a:pos x="T88" y="T89"/>
                    </a:cxn>
                  </a:cxnLst>
                  <a:rect l="0" t="0" r="r" b="b"/>
                  <a:pathLst>
                    <a:path w="50" h="32">
                      <a:moveTo>
                        <a:pt x="23" y="3"/>
                      </a:moveTo>
                      <a:cubicBezTo>
                        <a:pt x="19" y="4"/>
                        <a:pt x="16" y="6"/>
                        <a:pt x="12" y="7"/>
                      </a:cubicBezTo>
                      <a:lnTo>
                        <a:pt x="11" y="6"/>
                      </a:lnTo>
                      <a:cubicBezTo>
                        <a:pt x="15" y="4"/>
                        <a:pt x="19" y="3"/>
                        <a:pt x="23" y="2"/>
                      </a:cubicBezTo>
                      <a:lnTo>
                        <a:pt x="23" y="3"/>
                      </a:lnTo>
                      <a:close/>
                      <a:moveTo>
                        <a:pt x="12" y="7"/>
                      </a:moveTo>
                      <a:cubicBezTo>
                        <a:pt x="9" y="9"/>
                        <a:pt x="6" y="11"/>
                        <a:pt x="3" y="14"/>
                      </a:cubicBezTo>
                      <a:lnTo>
                        <a:pt x="2" y="13"/>
                      </a:lnTo>
                      <a:cubicBezTo>
                        <a:pt x="5" y="10"/>
                        <a:pt x="8" y="8"/>
                        <a:pt x="11" y="6"/>
                      </a:cubicBezTo>
                      <a:lnTo>
                        <a:pt x="12" y="7"/>
                      </a:lnTo>
                      <a:close/>
                      <a:moveTo>
                        <a:pt x="3" y="14"/>
                      </a:moveTo>
                      <a:lnTo>
                        <a:pt x="3" y="14"/>
                      </a:lnTo>
                      <a:lnTo>
                        <a:pt x="3" y="13"/>
                      </a:lnTo>
                      <a:lnTo>
                        <a:pt x="3" y="14"/>
                      </a:lnTo>
                      <a:close/>
                      <a:moveTo>
                        <a:pt x="3" y="14"/>
                      </a:moveTo>
                      <a:cubicBezTo>
                        <a:pt x="2" y="15"/>
                        <a:pt x="1" y="16"/>
                        <a:pt x="1" y="17"/>
                      </a:cubicBezTo>
                      <a:lnTo>
                        <a:pt x="0" y="17"/>
                      </a:lnTo>
                      <a:cubicBezTo>
                        <a:pt x="0" y="16"/>
                        <a:pt x="1" y="14"/>
                        <a:pt x="2" y="13"/>
                      </a:cubicBezTo>
                      <a:lnTo>
                        <a:pt x="3" y="14"/>
                      </a:lnTo>
                      <a:close/>
                      <a:moveTo>
                        <a:pt x="1" y="17"/>
                      </a:moveTo>
                      <a:cubicBezTo>
                        <a:pt x="1" y="18"/>
                        <a:pt x="1" y="20"/>
                        <a:pt x="2" y="21"/>
                      </a:cubicBezTo>
                      <a:lnTo>
                        <a:pt x="1" y="21"/>
                      </a:lnTo>
                      <a:cubicBezTo>
                        <a:pt x="0" y="20"/>
                        <a:pt x="0" y="19"/>
                        <a:pt x="0" y="17"/>
                      </a:cubicBezTo>
                      <a:lnTo>
                        <a:pt x="1" y="17"/>
                      </a:lnTo>
                      <a:close/>
                      <a:moveTo>
                        <a:pt x="2" y="21"/>
                      </a:moveTo>
                      <a:cubicBezTo>
                        <a:pt x="2" y="22"/>
                        <a:pt x="3" y="23"/>
                        <a:pt x="4" y="24"/>
                      </a:cubicBezTo>
                      <a:lnTo>
                        <a:pt x="3" y="25"/>
                      </a:lnTo>
                      <a:cubicBezTo>
                        <a:pt x="2" y="24"/>
                        <a:pt x="1" y="22"/>
                        <a:pt x="1" y="21"/>
                      </a:cubicBezTo>
                      <a:lnTo>
                        <a:pt x="2" y="21"/>
                      </a:lnTo>
                      <a:close/>
                      <a:moveTo>
                        <a:pt x="4" y="24"/>
                      </a:moveTo>
                      <a:cubicBezTo>
                        <a:pt x="6" y="25"/>
                        <a:pt x="9" y="27"/>
                        <a:pt x="12" y="27"/>
                      </a:cubicBezTo>
                      <a:lnTo>
                        <a:pt x="12" y="28"/>
                      </a:lnTo>
                      <a:cubicBezTo>
                        <a:pt x="8" y="28"/>
                        <a:pt x="5" y="26"/>
                        <a:pt x="3" y="25"/>
                      </a:cubicBezTo>
                      <a:lnTo>
                        <a:pt x="4" y="24"/>
                      </a:lnTo>
                      <a:close/>
                      <a:moveTo>
                        <a:pt x="12" y="27"/>
                      </a:moveTo>
                      <a:lnTo>
                        <a:pt x="12" y="27"/>
                      </a:lnTo>
                      <a:close/>
                      <a:moveTo>
                        <a:pt x="12" y="27"/>
                      </a:moveTo>
                      <a:lnTo>
                        <a:pt x="12" y="27"/>
                      </a:lnTo>
                      <a:lnTo>
                        <a:pt x="12" y="28"/>
                      </a:lnTo>
                      <a:lnTo>
                        <a:pt x="12" y="27"/>
                      </a:lnTo>
                      <a:close/>
                      <a:moveTo>
                        <a:pt x="12" y="27"/>
                      </a:moveTo>
                      <a:cubicBezTo>
                        <a:pt x="13" y="27"/>
                        <a:pt x="14" y="27"/>
                        <a:pt x="15" y="27"/>
                      </a:cubicBezTo>
                      <a:lnTo>
                        <a:pt x="15" y="28"/>
                      </a:lnTo>
                      <a:cubicBezTo>
                        <a:pt x="14" y="28"/>
                        <a:pt x="13" y="28"/>
                        <a:pt x="12" y="28"/>
                      </a:cubicBezTo>
                      <a:lnTo>
                        <a:pt x="12" y="27"/>
                      </a:lnTo>
                      <a:close/>
                      <a:moveTo>
                        <a:pt x="15" y="27"/>
                      </a:moveTo>
                      <a:cubicBezTo>
                        <a:pt x="16" y="27"/>
                        <a:pt x="17" y="27"/>
                        <a:pt x="18" y="27"/>
                      </a:cubicBezTo>
                      <a:lnTo>
                        <a:pt x="18" y="28"/>
                      </a:lnTo>
                      <a:cubicBezTo>
                        <a:pt x="17" y="28"/>
                        <a:pt x="16" y="28"/>
                        <a:pt x="15" y="28"/>
                      </a:cubicBezTo>
                      <a:lnTo>
                        <a:pt x="15" y="27"/>
                      </a:lnTo>
                      <a:close/>
                      <a:moveTo>
                        <a:pt x="18" y="27"/>
                      </a:moveTo>
                      <a:cubicBezTo>
                        <a:pt x="23" y="28"/>
                        <a:pt x="28" y="29"/>
                        <a:pt x="33" y="30"/>
                      </a:cubicBezTo>
                      <a:lnTo>
                        <a:pt x="33" y="32"/>
                      </a:lnTo>
                      <a:cubicBezTo>
                        <a:pt x="28" y="30"/>
                        <a:pt x="23" y="29"/>
                        <a:pt x="18" y="28"/>
                      </a:cubicBezTo>
                      <a:lnTo>
                        <a:pt x="18" y="27"/>
                      </a:lnTo>
                      <a:close/>
                      <a:moveTo>
                        <a:pt x="33" y="30"/>
                      </a:moveTo>
                      <a:lnTo>
                        <a:pt x="33" y="30"/>
                      </a:lnTo>
                      <a:lnTo>
                        <a:pt x="33" y="31"/>
                      </a:lnTo>
                      <a:lnTo>
                        <a:pt x="33" y="30"/>
                      </a:lnTo>
                      <a:close/>
                      <a:moveTo>
                        <a:pt x="33" y="30"/>
                      </a:moveTo>
                      <a:cubicBezTo>
                        <a:pt x="34" y="30"/>
                        <a:pt x="34" y="31"/>
                        <a:pt x="34" y="31"/>
                      </a:cubicBezTo>
                      <a:lnTo>
                        <a:pt x="34" y="32"/>
                      </a:lnTo>
                      <a:cubicBezTo>
                        <a:pt x="34" y="32"/>
                        <a:pt x="33" y="32"/>
                        <a:pt x="33" y="32"/>
                      </a:cubicBezTo>
                      <a:lnTo>
                        <a:pt x="33" y="30"/>
                      </a:lnTo>
                      <a:close/>
                      <a:moveTo>
                        <a:pt x="34" y="31"/>
                      </a:moveTo>
                      <a:cubicBezTo>
                        <a:pt x="37" y="31"/>
                        <a:pt x="39" y="30"/>
                        <a:pt x="41" y="28"/>
                      </a:cubicBezTo>
                      <a:lnTo>
                        <a:pt x="42" y="29"/>
                      </a:lnTo>
                      <a:cubicBezTo>
                        <a:pt x="40" y="31"/>
                        <a:pt x="37" y="32"/>
                        <a:pt x="34" y="32"/>
                      </a:cubicBezTo>
                      <a:lnTo>
                        <a:pt x="34" y="31"/>
                      </a:lnTo>
                      <a:close/>
                      <a:moveTo>
                        <a:pt x="41" y="28"/>
                      </a:moveTo>
                      <a:cubicBezTo>
                        <a:pt x="44" y="26"/>
                        <a:pt x="46" y="24"/>
                        <a:pt x="47" y="22"/>
                      </a:cubicBezTo>
                      <a:lnTo>
                        <a:pt x="48" y="22"/>
                      </a:lnTo>
                      <a:cubicBezTo>
                        <a:pt x="47" y="25"/>
                        <a:pt x="45" y="27"/>
                        <a:pt x="42" y="29"/>
                      </a:cubicBezTo>
                      <a:lnTo>
                        <a:pt x="41" y="28"/>
                      </a:lnTo>
                      <a:close/>
                      <a:moveTo>
                        <a:pt x="47" y="22"/>
                      </a:moveTo>
                      <a:cubicBezTo>
                        <a:pt x="48" y="20"/>
                        <a:pt x="48" y="19"/>
                        <a:pt x="48" y="18"/>
                      </a:cubicBezTo>
                      <a:lnTo>
                        <a:pt x="50" y="19"/>
                      </a:lnTo>
                      <a:cubicBezTo>
                        <a:pt x="49" y="20"/>
                        <a:pt x="49" y="21"/>
                        <a:pt x="48" y="22"/>
                      </a:cubicBezTo>
                      <a:lnTo>
                        <a:pt x="47" y="22"/>
                      </a:lnTo>
                      <a:close/>
                      <a:moveTo>
                        <a:pt x="48" y="18"/>
                      </a:moveTo>
                      <a:lnTo>
                        <a:pt x="48" y="18"/>
                      </a:lnTo>
                      <a:lnTo>
                        <a:pt x="49" y="18"/>
                      </a:lnTo>
                      <a:lnTo>
                        <a:pt x="48" y="18"/>
                      </a:lnTo>
                      <a:close/>
                      <a:moveTo>
                        <a:pt x="48" y="18"/>
                      </a:moveTo>
                      <a:lnTo>
                        <a:pt x="48" y="18"/>
                      </a:lnTo>
                      <a:lnTo>
                        <a:pt x="50" y="19"/>
                      </a:lnTo>
                      <a:lnTo>
                        <a:pt x="48" y="18"/>
                      </a:lnTo>
                      <a:close/>
                      <a:moveTo>
                        <a:pt x="50" y="19"/>
                      </a:moveTo>
                      <a:lnTo>
                        <a:pt x="50" y="19"/>
                      </a:lnTo>
                      <a:lnTo>
                        <a:pt x="49" y="18"/>
                      </a:lnTo>
                      <a:lnTo>
                        <a:pt x="50" y="19"/>
                      </a:lnTo>
                      <a:close/>
                      <a:moveTo>
                        <a:pt x="48" y="18"/>
                      </a:moveTo>
                      <a:cubicBezTo>
                        <a:pt x="48" y="18"/>
                        <a:pt x="48" y="17"/>
                        <a:pt x="48" y="16"/>
                      </a:cubicBezTo>
                      <a:lnTo>
                        <a:pt x="50" y="16"/>
                      </a:lnTo>
                      <a:cubicBezTo>
                        <a:pt x="50" y="17"/>
                        <a:pt x="50" y="18"/>
                        <a:pt x="50" y="19"/>
                      </a:cubicBezTo>
                      <a:lnTo>
                        <a:pt x="48" y="18"/>
                      </a:lnTo>
                      <a:close/>
                      <a:moveTo>
                        <a:pt x="48" y="16"/>
                      </a:moveTo>
                      <a:cubicBezTo>
                        <a:pt x="48" y="15"/>
                        <a:pt x="48" y="14"/>
                        <a:pt x="48" y="13"/>
                      </a:cubicBezTo>
                      <a:lnTo>
                        <a:pt x="50" y="13"/>
                      </a:lnTo>
                      <a:cubicBezTo>
                        <a:pt x="50" y="14"/>
                        <a:pt x="50" y="15"/>
                        <a:pt x="50" y="16"/>
                      </a:cubicBezTo>
                      <a:lnTo>
                        <a:pt x="48" y="16"/>
                      </a:lnTo>
                      <a:close/>
                      <a:moveTo>
                        <a:pt x="48" y="13"/>
                      </a:moveTo>
                      <a:cubicBezTo>
                        <a:pt x="48" y="9"/>
                        <a:pt x="46" y="5"/>
                        <a:pt x="41" y="3"/>
                      </a:cubicBezTo>
                      <a:lnTo>
                        <a:pt x="42" y="2"/>
                      </a:lnTo>
                      <a:cubicBezTo>
                        <a:pt x="47" y="4"/>
                        <a:pt x="49" y="8"/>
                        <a:pt x="50" y="13"/>
                      </a:cubicBezTo>
                      <a:lnTo>
                        <a:pt x="48" y="13"/>
                      </a:lnTo>
                      <a:close/>
                      <a:moveTo>
                        <a:pt x="41" y="3"/>
                      </a:moveTo>
                      <a:lnTo>
                        <a:pt x="41" y="3"/>
                      </a:lnTo>
                      <a:lnTo>
                        <a:pt x="42" y="2"/>
                      </a:lnTo>
                      <a:lnTo>
                        <a:pt x="41" y="3"/>
                      </a:lnTo>
                      <a:close/>
                      <a:moveTo>
                        <a:pt x="41" y="3"/>
                      </a:moveTo>
                      <a:lnTo>
                        <a:pt x="41" y="3"/>
                      </a:lnTo>
                      <a:lnTo>
                        <a:pt x="42" y="3"/>
                      </a:lnTo>
                      <a:lnTo>
                        <a:pt x="41" y="3"/>
                      </a:lnTo>
                      <a:close/>
                      <a:moveTo>
                        <a:pt x="41" y="3"/>
                      </a:moveTo>
                      <a:cubicBezTo>
                        <a:pt x="41" y="3"/>
                        <a:pt x="40" y="3"/>
                        <a:pt x="39" y="3"/>
                      </a:cubicBezTo>
                      <a:lnTo>
                        <a:pt x="40" y="1"/>
                      </a:lnTo>
                      <a:cubicBezTo>
                        <a:pt x="40" y="2"/>
                        <a:pt x="41" y="2"/>
                        <a:pt x="42" y="2"/>
                      </a:cubicBezTo>
                      <a:lnTo>
                        <a:pt x="41" y="3"/>
                      </a:lnTo>
                      <a:close/>
                      <a:moveTo>
                        <a:pt x="39" y="3"/>
                      </a:moveTo>
                      <a:cubicBezTo>
                        <a:pt x="38" y="2"/>
                        <a:pt x="37" y="2"/>
                        <a:pt x="37" y="2"/>
                      </a:cubicBezTo>
                      <a:lnTo>
                        <a:pt x="37" y="1"/>
                      </a:lnTo>
                      <a:cubicBezTo>
                        <a:pt x="38" y="1"/>
                        <a:pt x="39" y="1"/>
                        <a:pt x="40" y="1"/>
                      </a:cubicBezTo>
                      <a:lnTo>
                        <a:pt x="39" y="3"/>
                      </a:lnTo>
                      <a:close/>
                      <a:moveTo>
                        <a:pt x="37" y="2"/>
                      </a:moveTo>
                      <a:cubicBezTo>
                        <a:pt x="32" y="2"/>
                        <a:pt x="27" y="2"/>
                        <a:pt x="23" y="3"/>
                      </a:cubicBezTo>
                      <a:lnTo>
                        <a:pt x="23" y="2"/>
                      </a:lnTo>
                      <a:cubicBezTo>
                        <a:pt x="27" y="1"/>
                        <a:pt x="32" y="0"/>
                        <a:pt x="37" y="1"/>
                      </a:cubicBezTo>
                      <a:lnTo>
                        <a:pt x="37" y="2"/>
                      </a:lnTo>
                      <a:close/>
                      <a:moveTo>
                        <a:pt x="23" y="3"/>
                      </a:moveTo>
                      <a:lnTo>
                        <a:pt x="23" y="3"/>
                      </a:lnTo>
                      <a:lnTo>
                        <a:pt x="23" y="2"/>
                      </a:lnTo>
                      <a:lnTo>
                        <a:pt x="23" y="3"/>
                      </a:lnTo>
                      <a:close/>
                    </a:path>
                  </a:pathLst>
                </a:custGeom>
                <a:solidFill>
                  <a:srgbClr val="94939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564" name="Freeform 79"/>
                <p:cNvSpPr>
                  <a:spLocks noChangeArrowheads="1"/>
                </p:cNvSpPr>
                <p:nvPr/>
              </p:nvSpPr>
              <p:spPr bwMode="auto">
                <a:xfrm>
                  <a:off x="1078" y="3842"/>
                  <a:ext cx="57" cy="80"/>
                </a:xfrm>
                <a:custGeom>
                  <a:avLst/>
                  <a:gdLst>
                    <a:gd name="T0" fmla="*/ 39213 w 42"/>
                    <a:gd name="T1" fmla="*/ 9849 h 47"/>
                    <a:gd name="T2" fmla="*/ 4323 w 42"/>
                    <a:gd name="T3" fmla="*/ 94994 h 47"/>
                    <a:gd name="T4" fmla="*/ 22223 w 42"/>
                    <a:gd name="T5" fmla="*/ 227016 h 47"/>
                    <a:gd name="T6" fmla="*/ 50030 w 42"/>
                    <a:gd name="T7" fmla="*/ 233375 h 47"/>
                    <a:gd name="T8" fmla="*/ 58709 w 42"/>
                    <a:gd name="T9" fmla="*/ 200414 h 47"/>
                    <a:gd name="T10" fmla="*/ 54305 w 42"/>
                    <a:gd name="T11" fmla="*/ 99309 h 47"/>
                    <a:gd name="T12" fmla="*/ 45823 w 42"/>
                    <a:gd name="T13" fmla="*/ 6000 h 47"/>
                    <a:gd name="T14" fmla="*/ 39213 w 42"/>
                    <a:gd name="T15" fmla="*/ 9849 h 47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42" h="47">
                      <a:moveTo>
                        <a:pt x="27" y="2"/>
                      </a:moveTo>
                      <a:cubicBezTo>
                        <a:pt x="21" y="11"/>
                        <a:pt x="5" y="10"/>
                        <a:pt x="3" y="17"/>
                      </a:cubicBezTo>
                      <a:cubicBezTo>
                        <a:pt x="0" y="25"/>
                        <a:pt x="13" y="31"/>
                        <a:pt x="15" y="41"/>
                      </a:cubicBezTo>
                      <a:cubicBezTo>
                        <a:pt x="15" y="47"/>
                        <a:pt x="27" y="42"/>
                        <a:pt x="34" y="42"/>
                      </a:cubicBezTo>
                      <a:cubicBezTo>
                        <a:pt x="38" y="42"/>
                        <a:pt x="42" y="38"/>
                        <a:pt x="40" y="36"/>
                      </a:cubicBezTo>
                      <a:cubicBezTo>
                        <a:pt x="36" y="30"/>
                        <a:pt x="35" y="24"/>
                        <a:pt x="37" y="18"/>
                      </a:cubicBezTo>
                      <a:cubicBezTo>
                        <a:pt x="40" y="12"/>
                        <a:pt x="39" y="4"/>
                        <a:pt x="31" y="1"/>
                      </a:cubicBezTo>
                      <a:cubicBezTo>
                        <a:pt x="29" y="0"/>
                        <a:pt x="28" y="1"/>
                        <a:pt x="27" y="2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565" name="Freeform 80"/>
                <p:cNvSpPr>
                  <a:spLocks noChangeArrowheads="1"/>
                </p:cNvSpPr>
                <p:nvPr/>
              </p:nvSpPr>
              <p:spPr bwMode="auto">
                <a:xfrm>
                  <a:off x="1079" y="3842"/>
                  <a:ext cx="54" cy="75"/>
                </a:xfrm>
                <a:custGeom>
                  <a:avLst/>
                  <a:gdLst>
                    <a:gd name="T0" fmla="*/ 18001 w 40"/>
                    <a:gd name="T1" fmla="*/ 54181 h 44"/>
                    <a:gd name="T2" fmla="*/ 19331 w 40"/>
                    <a:gd name="T3" fmla="*/ 59228 h 44"/>
                    <a:gd name="T4" fmla="*/ 18001 w 40"/>
                    <a:gd name="T5" fmla="*/ 54181 h 44"/>
                    <a:gd name="T6" fmla="*/ 2610 w 40"/>
                    <a:gd name="T7" fmla="*/ 94558 h 44"/>
                    <a:gd name="T8" fmla="*/ 10911 w 40"/>
                    <a:gd name="T9" fmla="*/ 158613 h 44"/>
                    <a:gd name="T10" fmla="*/ 2610 w 40"/>
                    <a:gd name="T11" fmla="*/ 94558 h 44"/>
                    <a:gd name="T12" fmla="*/ 19331 w 40"/>
                    <a:gd name="T13" fmla="*/ 227441 h 44"/>
                    <a:gd name="T14" fmla="*/ 22587 w 40"/>
                    <a:gd name="T15" fmla="*/ 227441 h 44"/>
                    <a:gd name="T16" fmla="*/ 22587 w 40"/>
                    <a:gd name="T17" fmla="*/ 227441 h 44"/>
                    <a:gd name="T18" fmla="*/ 28015 w 40"/>
                    <a:gd name="T19" fmla="*/ 243385 h 44"/>
                    <a:gd name="T20" fmla="*/ 28015 w 40"/>
                    <a:gd name="T21" fmla="*/ 237397 h 44"/>
                    <a:gd name="T22" fmla="*/ 28015 w 40"/>
                    <a:gd name="T23" fmla="*/ 243385 h 44"/>
                    <a:gd name="T24" fmla="*/ 48994 w 40"/>
                    <a:gd name="T25" fmla="*/ 227441 h 44"/>
                    <a:gd name="T26" fmla="*/ 37267 w 40"/>
                    <a:gd name="T27" fmla="*/ 233743 h 44"/>
                    <a:gd name="T28" fmla="*/ 53218 w 40"/>
                    <a:gd name="T29" fmla="*/ 233743 h 44"/>
                    <a:gd name="T30" fmla="*/ 52616 w 40"/>
                    <a:gd name="T31" fmla="*/ 227441 h 44"/>
                    <a:gd name="T32" fmla="*/ 53218 w 40"/>
                    <a:gd name="T33" fmla="*/ 233743 h 44"/>
                    <a:gd name="T34" fmla="*/ 58269 w 40"/>
                    <a:gd name="T35" fmla="*/ 206690 h 44"/>
                    <a:gd name="T36" fmla="*/ 57303 w 40"/>
                    <a:gd name="T37" fmla="*/ 216646 h 44"/>
                    <a:gd name="T38" fmla="*/ 59912 w 40"/>
                    <a:gd name="T39" fmla="*/ 191720 h 44"/>
                    <a:gd name="T40" fmla="*/ 59912 w 40"/>
                    <a:gd name="T41" fmla="*/ 191720 h 44"/>
                    <a:gd name="T42" fmla="*/ 59912 w 40"/>
                    <a:gd name="T43" fmla="*/ 191720 h 44"/>
                    <a:gd name="T44" fmla="*/ 59912 w 40"/>
                    <a:gd name="T45" fmla="*/ 191720 h 44"/>
                    <a:gd name="T46" fmla="*/ 57303 w 40"/>
                    <a:gd name="T47" fmla="*/ 199993 h 44"/>
                    <a:gd name="T48" fmla="*/ 57303 w 40"/>
                    <a:gd name="T49" fmla="*/ 199993 h 44"/>
                    <a:gd name="T50" fmla="*/ 57303 w 40"/>
                    <a:gd name="T51" fmla="*/ 181851 h 44"/>
                    <a:gd name="T52" fmla="*/ 55585 w 40"/>
                    <a:gd name="T53" fmla="*/ 190330 h 44"/>
                    <a:gd name="T54" fmla="*/ 57303 w 40"/>
                    <a:gd name="T55" fmla="*/ 181851 h 44"/>
                    <a:gd name="T56" fmla="*/ 53218 w 40"/>
                    <a:gd name="T57" fmla="*/ 94558 h 44"/>
                    <a:gd name="T58" fmla="*/ 53218 w 40"/>
                    <a:gd name="T59" fmla="*/ 171868 h 44"/>
                    <a:gd name="T60" fmla="*/ 53218 w 40"/>
                    <a:gd name="T61" fmla="*/ 96929 h 44"/>
                    <a:gd name="T62" fmla="*/ 53218 w 40"/>
                    <a:gd name="T63" fmla="*/ 94558 h 44"/>
                    <a:gd name="T64" fmla="*/ 53218 w 40"/>
                    <a:gd name="T65" fmla="*/ 94558 h 44"/>
                    <a:gd name="T66" fmla="*/ 57303 w 40"/>
                    <a:gd name="T67" fmla="*/ 84941 h 44"/>
                    <a:gd name="T68" fmla="*/ 53218 w 40"/>
                    <a:gd name="T69" fmla="*/ 84941 h 44"/>
                    <a:gd name="T70" fmla="*/ 57303 w 40"/>
                    <a:gd name="T71" fmla="*/ 84941 h 44"/>
                    <a:gd name="T72" fmla="*/ 45558 w 40"/>
                    <a:gd name="T73" fmla="*/ 9910 h 44"/>
                    <a:gd name="T74" fmla="*/ 55585 w 40"/>
                    <a:gd name="T75" fmla="*/ 67913 h 44"/>
                    <a:gd name="T76" fmla="*/ 45558 w 40"/>
                    <a:gd name="T77" fmla="*/ 0 h 44"/>
                    <a:gd name="T78" fmla="*/ 45558 w 40"/>
                    <a:gd name="T79" fmla="*/ 0 h 44"/>
                    <a:gd name="T80" fmla="*/ 45558 w 40"/>
                    <a:gd name="T81" fmla="*/ 0 h 44"/>
                    <a:gd name="T82" fmla="*/ 45558 w 40"/>
                    <a:gd name="T83" fmla="*/ 0 h 44"/>
                    <a:gd name="T84" fmla="*/ 43392 w 40"/>
                    <a:gd name="T85" fmla="*/ 6061 h 44"/>
                    <a:gd name="T86" fmla="*/ 45558 w 40"/>
                    <a:gd name="T87" fmla="*/ 0 h 44"/>
                    <a:gd name="T88" fmla="*/ 43392 w 40"/>
                    <a:gd name="T89" fmla="*/ 6061 h 44"/>
                    <a:gd name="T90" fmla="*/ 40573 w 40"/>
                    <a:gd name="T91" fmla="*/ 9910 h 44"/>
                    <a:gd name="T92" fmla="*/ 43392 w 40"/>
                    <a:gd name="T93" fmla="*/ 6061 h 44"/>
                    <a:gd name="T94" fmla="*/ 38861 w 40"/>
                    <a:gd name="T95" fmla="*/ 9910 h 44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</a:gdLst>
                  <a:ahLst/>
                  <a:cxnLst>
                    <a:cxn ang="T96">
                      <a:pos x="T0" y="T1"/>
                    </a:cxn>
                    <a:cxn ang="T97">
                      <a:pos x="T2" y="T3"/>
                    </a:cxn>
                    <a:cxn ang="T98">
                      <a:pos x="T4" y="T5"/>
                    </a:cxn>
                    <a:cxn ang="T99">
                      <a:pos x="T6" y="T7"/>
                    </a:cxn>
                    <a:cxn ang="T100">
                      <a:pos x="T8" y="T9"/>
                    </a:cxn>
                    <a:cxn ang="T101">
                      <a:pos x="T10" y="T11"/>
                    </a:cxn>
                    <a:cxn ang="T102">
                      <a:pos x="T12" y="T13"/>
                    </a:cxn>
                    <a:cxn ang="T103">
                      <a:pos x="T14" y="T15"/>
                    </a:cxn>
                    <a:cxn ang="T104">
                      <a:pos x="T16" y="T17"/>
                    </a:cxn>
                    <a:cxn ang="T105">
                      <a:pos x="T18" y="T19"/>
                    </a:cxn>
                    <a:cxn ang="T106">
                      <a:pos x="T20" y="T21"/>
                    </a:cxn>
                    <a:cxn ang="T107">
                      <a:pos x="T22" y="T23"/>
                    </a:cxn>
                    <a:cxn ang="T108">
                      <a:pos x="T24" y="T25"/>
                    </a:cxn>
                    <a:cxn ang="T109">
                      <a:pos x="T26" y="T27"/>
                    </a:cxn>
                    <a:cxn ang="T110">
                      <a:pos x="T28" y="T29"/>
                    </a:cxn>
                    <a:cxn ang="T111">
                      <a:pos x="T30" y="T31"/>
                    </a:cxn>
                    <a:cxn ang="T112">
                      <a:pos x="T32" y="T33"/>
                    </a:cxn>
                    <a:cxn ang="T113">
                      <a:pos x="T34" y="T35"/>
                    </a:cxn>
                    <a:cxn ang="T114">
                      <a:pos x="T36" y="T37"/>
                    </a:cxn>
                    <a:cxn ang="T115">
                      <a:pos x="T38" y="T39"/>
                    </a:cxn>
                    <a:cxn ang="T116">
                      <a:pos x="T40" y="T41"/>
                    </a:cxn>
                    <a:cxn ang="T117">
                      <a:pos x="T42" y="T43"/>
                    </a:cxn>
                    <a:cxn ang="T118">
                      <a:pos x="T44" y="T45"/>
                    </a:cxn>
                    <a:cxn ang="T119">
                      <a:pos x="T46" y="T47"/>
                    </a:cxn>
                    <a:cxn ang="T120">
                      <a:pos x="T48" y="T49"/>
                    </a:cxn>
                    <a:cxn ang="T121">
                      <a:pos x="T50" y="T51"/>
                    </a:cxn>
                    <a:cxn ang="T122">
                      <a:pos x="T52" y="T53"/>
                    </a:cxn>
                    <a:cxn ang="T123">
                      <a:pos x="T54" y="T55"/>
                    </a:cxn>
                    <a:cxn ang="T124">
                      <a:pos x="T56" y="T57"/>
                    </a:cxn>
                    <a:cxn ang="T125">
                      <a:pos x="T58" y="T59"/>
                    </a:cxn>
                    <a:cxn ang="T126">
                      <a:pos x="T60" y="T61"/>
                    </a:cxn>
                    <a:cxn ang="T127">
                      <a:pos x="T62" y="T63"/>
                    </a:cxn>
                    <a:cxn ang="T128">
                      <a:pos x="T64" y="T65"/>
                    </a:cxn>
                    <a:cxn ang="T129">
                      <a:pos x="T66" y="T67"/>
                    </a:cxn>
                    <a:cxn ang="T130">
                      <a:pos x="T68" y="T69"/>
                    </a:cxn>
                    <a:cxn ang="T131">
                      <a:pos x="T70" y="T71"/>
                    </a:cxn>
                    <a:cxn ang="T132">
                      <a:pos x="T72" y="T73"/>
                    </a:cxn>
                    <a:cxn ang="T133">
                      <a:pos x="T74" y="T75"/>
                    </a:cxn>
                    <a:cxn ang="T134">
                      <a:pos x="T76" y="T77"/>
                    </a:cxn>
                    <a:cxn ang="T135">
                      <a:pos x="T78" y="T79"/>
                    </a:cxn>
                    <a:cxn ang="T136">
                      <a:pos x="T80" y="T81"/>
                    </a:cxn>
                    <a:cxn ang="T137">
                      <a:pos x="T82" y="T83"/>
                    </a:cxn>
                    <a:cxn ang="T138">
                      <a:pos x="T84" y="T85"/>
                    </a:cxn>
                    <a:cxn ang="T139">
                      <a:pos x="T86" y="T87"/>
                    </a:cxn>
                    <a:cxn ang="T140">
                      <a:pos x="T88" y="T89"/>
                    </a:cxn>
                    <a:cxn ang="T141">
                      <a:pos x="T90" y="T91"/>
                    </a:cxn>
                    <a:cxn ang="T142">
                      <a:pos x="T92" y="T93"/>
                    </a:cxn>
                    <a:cxn ang="T143">
                      <a:pos x="T94" y="T95"/>
                    </a:cxn>
                  </a:cxnLst>
                  <a:rect l="0" t="0" r="r" b="b"/>
                  <a:pathLst>
                    <a:path w="40" h="44">
                      <a:moveTo>
                        <a:pt x="27" y="2"/>
                      </a:moveTo>
                      <a:cubicBezTo>
                        <a:pt x="24" y="7"/>
                        <a:pt x="18" y="9"/>
                        <a:pt x="13" y="11"/>
                      </a:cubicBezTo>
                      <a:lnTo>
                        <a:pt x="12" y="10"/>
                      </a:lnTo>
                      <a:cubicBezTo>
                        <a:pt x="17" y="8"/>
                        <a:pt x="23" y="6"/>
                        <a:pt x="25" y="2"/>
                      </a:cubicBezTo>
                      <a:lnTo>
                        <a:pt x="27" y="2"/>
                      </a:lnTo>
                      <a:close/>
                      <a:moveTo>
                        <a:pt x="13" y="11"/>
                      </a:moveTo>
                      <a:cubicBezTo>
                        <a:pt x="8" y="12"/>
                        <a:pt x="3" y="14"/>
                        <a:pt x="2" y="17"/>
                      </a:cubicBezTo>
                      <a:lnTo>
                        <a:pt x="1" y="17"/>
                      </a:lnTo>
                      <a:cubicBezTo>
                        <a:pt x="2" y="13"/>
                        <a:pt x="7" y="11"/>
                        <a:pt x="12" y="10"/>
                      </a:cubicBezTo>
                      <a:lnTo>
                        <a:pt x="13" y="11"/>
                      </a:lnTo>
                      <a:close/>
                      <a:moveTo>
                        <a:pt x="2" y="17"/>
                      </a:moveTo>
                      <a:lnTo>
                        <a:pt x="2" y="17"/>
                      </a:lnTo>
                      <a:close/>
                      <a:moveTo>
                        <a:pt x="2" y="17"/>
                      </a:moveTo>
                      <a:cubicBezTo>
                        <a:pt x="1" y="21"/>
                        <a:pt x="4" y="25"/>
                        <a:pt x="7" y="29"/>
                      </a:cubicBezTo>
                      <a:lnTo>
                        <a:pt x="6" y="29"/>
                      </a:lnTo>
                      <a:cubicBezTo>
                        <a:pt x="3" y="25"/>
                        <a:pt x="0" y="22"/>
                        <a:pt x="1" y="17"/>
                      </a:cubicBezTo>
                      <a:lnTo>
                        <a:pt x="2" y="17"/>
                      </a:lnTo>
                      <a:close/>
                      <a:moveTo>
                        <a:pt x="7" y="29"/>
                      </a:moveTo>
                      <a:cubicBezTo>
                        <a:pt x="11" y="32"/>
                        <a:pt x="14" y="36"/>
                        <a:pt x="15" y="41"/>
                      </a:cubicBezTo>
                      <a:lnTo>
                        <a:pt x="13" y="41"/>
                      </a:lnTo>
                      <a:cubicBezTo>
                        <a:pt x="12" y="36"/>
                        <a:pt x="9" y="33"/>
                        <a:pt x="6" y="29"/>
                      </a:cubicBezTo>
                      <a:lnTo>
                        <a:pt x="7" y="29"/>
                      </a:lnTo>
                      <a:close/>
                      <a:moveTo>
                        <a:pt x="15" y="41"/>
                      </a:moveTo>
                      <a:lnTo>
                        <a:pt x="15" y="41"/>
                      </a:lnTo>
                      <a:lnTo>
                        <a:pt x="14" y="41"/>
                      </a:lnTo>
                      <a:lnTo>
                        <a:pt x="15" y="41"/>
                      </a:lnTo>
                      <a:close/>
                      <a:moveTo>
                        <a:pt x="15" y="41"/>
                      </a:moveTo>
                      <a:cubicBezTo>
                        <a:pt x="15" y="43"/>
                        <a:pt x="17" y="43"/>
                        <a:pt x="19" y="43"/>
                      </a:cubicBezTo>
                      <a:lnTo>
                        <a:pt x="19" y="44"/>
                      </a:lnTo>
                      <a:cubicBezTo>
                        <a:pt x="16" y="44"/>
                        <a:pt x="13" y="44"/>
                        <a:pt x="13" y="41"/>
                      </a:cubicBezTo>
                      <a:lnTo>
                        <a:pt x="15" y="41"/>
                      </a:lnTo>
                      <a:close/>
                      <a:moveTo>
                        <a:pt x="19" y="43"/>
                      </a:moveTo>
                      <a:cubicBezTo>
                        <a:pt x="21" y="43"/>
                        <a:pt x="23" y="43"/>
                        <a:pt x="25" y="42"/>
                      </a:cubicBezTo>
                      <a:lnTo>
                        <a:pt x="25" y="43"/>
                      </a:lnTo>
                      <a:cubicBezTo>
                        <a:pt x="23" y="44"/>
                        <a:pt x="21" y="44"/>
                        <a:pt x="19" y="44"/>
                      </a:cubicBezTo>
                      <a:lnTo>
                        <a:pt x="19" y="43"/>
                      </a:lnTo>
                      <a:close/>
                      <a:moveTo>
                        <a:pt x="25" y="42"/>
                      </a:moveTo>
                      <a:cubicBezTo>
                        <a:pt x="28" y="42"/>
                        <a:pt x="30" y="41"/>
                        <a:pt x="33" y="41"/>
                      </a:cubicBezTo>
                      <a:lnTo>
                        <a:pt x="33" y="43"/>
                      </a:lnTo>
                      <a:cubicBezTo>
                        <a:pt x="31" y="43"/>
                        <a:pt x="28" y="43"/>
                        <a:pt x="25" y="43"/>
                      </a:cubicBezTo>
                      <a:lnTo>
                        <a:pt x="25" y="42"/>
                      </a:lnTo>
                      <a:close/>
                      <a:moveTo>
                        <a:pt x="33" y="41"/>
                      </a:moveTo>
                      <a:cubicBezTo>
                        <a:pt x="34" y="41"/>
                        <a:pt x="34" y="41"/>
                        <a:pt x="35" y="41"/>
                      </a:cubicBezTo>
                      <a:lnTo>
                        <a:pt x="36" y="42"/>
                      </a:lnTo>
                      <a:cubicBezTo>
                        <a:pt x="35" y="42"/>
                        <a:pt x="34" y="43"/>
                        <a:pt x="33" y="43"/>
                      </a:cubicBezTo>
                      <a:lnTo>
                        <a:pt x="33" y="41"/>
                      </a:lnTo>
                      <a:close/>
                      <a:moveTo>
                        <a:pt x="35" y="41"/>
                      </a:moveTo>
                      <a:cubicBezTo>
                        <a:pt x="36" y="40"/>
                        <a:pt x="37" y="40"/>
                        <a:pt x="38" y="39"/>
                      </a:cubicBezTo>
                      <a:lnTo>
                        <a:pt x="39" y="40"/>
                      </a:lnTo>
                      <a:cubicBezTo>
                        <a:pt x="38" y="41"/>
                        <a:pt x="37" y="41"/>
                        <a:pt x="36" y="42"/>
                      </a:cubicBezTo>
                      <a:lnTo>
                        <a:pt x="35" y="41"/>
                      </a:lnTo>
                      <a:close/>
                      <a:moveTo>
                        <a:pt x="38" y="39"/>
                      </a:moveTo>
                      <a:cubicBezTo>
                        <a:pt x="38" y="38"/>
                        <a:pt x="39" y="38"/>
                        <a:pt x="39" y="37"/>
                      </a:cubicBezTo>
                      <a:lnTo>
                        <a:pt x="40" y="37"/>
                      </a:lnTo>
                      <a:cubicBezTo>
                        <a:pt x="40" y="38"/>
                        <a:pt x="40" y="39"/>
                        <a:pt x="39" y="40"/>
                      </a:cubicBezTo>
                      <a:lnTo>
                        <a:pt x="38" y="39"/>
                      </a:lnTo>
                      <a:close/>
                      <a:moveTo>
                        <a:pt x="39" y="37"/>
                      </a:moveTo>
                      <a:cubicBezTo>
                        <a:pt x="39" y="37"/>
                        <a:pt x="39" y="36"/>
                        <a:pt x="38" y="36"/>
                      </a:cubicBezTo>
                      <a:lnTo>
                        <a:pt x="40" y="35"/>
                      </a:lnTo>
                      <a:cubicBezTo>
                        <a:pt x="40" y="36"/>
                        <a:pt x="40" y="36"/>
                        <a:pt x="40" y="37"/>
                      </a:cubicBezTo>
                      <a:lnTo>
                        <a:pt x="39" y="37"/>
                      </a:lnTo>
                      <a:close/>
                      <a:moveTo>
                        <a:pt x="40" y="35"/>
                      </a:moveTo>
                      <a:lnTo>
                        <a:pt x="40" y="35"/>
                      </a:lnTo>
                      <a:lnTo>
                        <a:pt x="39" y="36"/>
                      </a:lnTo>
                      <a:lnTo>
                        <a:pt x="40" y="35"/>
                      </a:lnTo>
                      <a:close/>
                      <a:moveTo>
                        <a:pt x="38" y="36"/>
                      </a:moveTo>
                      <a:lnTo>
                        <a:pt x="38" y="36"/>
                      </a:lnTo>
                      <a:lnTo>
                        <a:pt x="40" y="35"/>
                      </a:lnTo>
                      <a:lnTo>
                        <a:pt x="38" y="36"/>
                      </a:lnTo>
                      <a:close/>
                      <a:moveTo>
                        <a:pt x="38" y="36"/>
                      </a:moveTo>
                      <a:lnTo>
                        <a:pt x="38" y="36"/>
                      </a:lnTo>
                      <a:lnTo>
                        <a:pt x="39" y="36"/>
                      </a:lnTo>
                      <a:lnTo>
                        <a:pt x="38" y="36"/>
                      </a:lnTo>
                      <a:close/>
                      <a:moveTo>
                        <a:pt x="38" y="36"/>
                      </a:moveTo>
                      <a:cubicBezTo>
                        <a:pt x="38" y="35"/>
                        <a:pt x="37" y="34"/>
                        <a:pt x="37" y="34"/>
                      </a:cubicBezTo>
                      <a:lnTo>
                        <a:pt x="38" y="33"/>
                      </a:lnTo>
                      <a:cubicBezTo>
                        <a:pt x="39" y="34"/>
                        <a:pt x="39" y="35"/>
                        <a:pt x="40" y="35"/>
                      </a:cubicBezTo>
                      <a:lnTo>
                        <a:pt x="38" y="36"/>
                      </a:lnTo>
                      <a:close/>
                      <a:moveTo>
                        <a:pt x="37" y="34"/>
                      </a:moveTo>
                      <a:cubicBezTo>
                        <a:pt x="36" y="33"/>
                        <a:pt x="36" y="32"/>
                        <a:pt x="36" y="31"/>
                      </a:cubicBezTo>
                      <a:lnTo>
                        <a:pt x="37" y="31"/>
                      </a:lnTo>
                      <a:cubicBezTo>
                        <a:pt x="37" y="31"/>
                        <a:pt x="38" y="32"/>
                        <a:pt x="38" y="33"/>
                      </a:cubicBezTo>
                      <a:lnTo>
                        <a:pt x="37" y="34"/>
                      </a:lnTo>
                      <a:close/>
                      <a:moveTo>
                        <a:pt x="36" y="31"/>
                      </a:moveTo>
                      <a:cubicBezTo>
                        <a:pt x="34" y="27"/>
                        <a:pt x="34" y="22"/>
                        <a:pt x="36" y="17"/>
                      </a:cubicBezTo>
                      <a:lnTo>
                        <a:pt x="37" y="18"/>
                      </a:lnTo>
                      <a:cubicBezTo>
                        <a:pt x="35" y="22"/>
                        <a:pt x="35" y="27"/>
                        <a:pt x="37" y="31"/>
                      </a:cubicBezTo>
                      <a:lnTo>
                        <a:pt x="36" y="31"/>
                      </a:lnTo>
                      <a:close/>
                      <a:moveTo>
                        <a:pt x="36" y="17"/>
                      </a:moveTo>
                      <a:lnTo>
                        <a:pt x="36" y="17"/>
                      </a:lnTo>
                      <a:lnTo>
                        <a:pt x="36" y="18"/>
                      </a:lnTo>
                      <a:lnTo>
                        <a:pt x="36" y="17"/>
                      </a:lnTo>
                      <a:close/>
                      <a:moveTo>
                        <a:pt x="36" y="17"/>
                      </a:moveTo>
                      <a:lnTo>
                        <a:pt x="36" y="17"/>
                      </a:lnTo>
                      <a:lnTo>
                        <a:pt x="37" y="18"/>
                      </a:lnTo>
                      <a:lnTo>
                        <a:pt x="36" y="17"/>
                      </a:lnTo>
                      <a:close/>
                      <a:moveTo>
                        <a:pt x="36" y="17"/>
                      </a:moveTo>
                      <a:cubicBezTo>
                        <a:pt x="36" y="17"/>
                        <a:pt x="36" y="16"/>
                        <a:pt x="36" y="15"/>
                      </a:cubicBezTo>
                      <a:lnTo>
                        <a:pt x="38" y="15"/>
                      </a:lnTo>
                      <a:cubicBezTo>
                        <a:pt x="38" y="16"/>
                        <a:pt x="37" y="17"/>
                        <a:pt x="37" y="18"/>
                      </a:cubicBezTo>
                      <a:lnTo>
                        <a:pt x="36" y="17"/>
                      </a:lnTo>
                      <a:close/>
                      <a:moveTo>
                        <a:pt x="36" y="15"/>
                      </a:moveTo>
                      <a:cubicBezTo>
                        <a:pt x="37" y="14"/>
                        <a:pt x="37" y="13"/>
                        <a:pt x="37" y="12"/>
                      </a:cubicBezTo>
                      <a:lnTo>
                        <a:pt x="38" y="12"/>
                      </a:lnTo>
                      <a:cubicBezTo>
                        <a:pt x="38" y="13"/>
                        <a:pt x="38" y="14"/>
                        <a:pt x="38" y="15"/>
                      </a:cubicBezTo>
                      <a:lnTo>
                        <a:pt x="36" y="15"/>
                      </a:lnTo>
                      <a:close/>
                      <a:moveTo>
                        <a:pt x="37" y="12"/>
                      </a:moveTo>
                      <a:cubicBezTo>
                        <a:pt x="37" y="8"/>
                        <a:pt x="35" y="4"/>
                        <a:pt x="30" y="2"/>
                      </a:cubicBezTo>
                      <a:lnTo>
                        <a:pt x="30" y="0"/>
                      </a:lnTo>
                      <a:cubicBezTo>
                        <a:pt x="36" y="3"/>
                        <a:pt x="39" y="8"/>
                        <a:pt x="38" y="12"/>
                      </a:cubicBezTo>
                      <a:lnTo>
                        <a:pt x="37" y="12"/>
                      </a:lnTo>
                      <a:close/>
                      <a:moveTo>
                        <a:pt x="30" y="2"/>
                      </a:moveTo>
                      <a:lnTo>
                        <a:pt x="30" y="2"/>
                      </a:lnTo>
                      <a:lnTo>
                        <a:pt x="30" y="0"/>
                      </a:lnTo>
                      <a:lnTo>
                        <a:pt x="30" y="2"/>
                      </a:lnTo>
                      <a:close/>
                      <a:moveTo>
                        <a:pt x="30" y="0"/>
                      </a:moveTo>
                      <a:lnTo>
                        <a:pt x="30" y="0"/>
                      </a:lnTo>
                      <a:lnTo>
                        <a:pt x="30" y="1"/>
                      </a:lnTo>
                      <a:lnTo>
                        <a:pt x="30" y="0"/>
                      </a:lnTo>
                      <a:close/>
                      <a:moveTo>
                        <a:pt x="30" y="2"/>
                      </a:moveTo>
                      <a:cubicBezTo>
                        <a:pt x="29" y="1"/>
                        <a:pt x="29" y="1"/>
                        <a:pt x="29" y="1"/>
                      </a:cubicBezTo>
                      <a:lnTo>
                        <a:pt x="30" y="0"/>
                      </a:lnTo>
                      <a:cubicBezTo>
                        <a:pt x="30" y="0"/>
                        <a:pt x="30" y="0"/>
                        <a:pt x="30" y="0"/>
                      </a:cubicBezTo>
                      <a:lnTo>
                        <a:pt x="30" y="2"/>
                      </a:lnTo>
                      <a:close/>
                      <a:moveTo>
                        <a:pt x="29" y="1"/>
                      </a:moveTo>
                      <a:cubicBezTo>
                        <a:pt x="29" y="1"/>
                        <a:pt x="29" y="1"/>
                        <a:pt x="29" y="1"/>
                      </a:cubicBezTo>
                      <a:lnTo>
                        <a:pt x="29" y="0"/>
                      </a:lnTo>
                      <a:cubicBezTo>
                        <a:pt x="29" y="0"/>
                        <a:pt x="29" y="0"/>
                        <a:pt x="30" y="0"/>
                      </a:cubicBezTo>
                      <a:lnTo>
                        <a:pt x="29" y="1"/>
                      </a:lnTo>
                      <a:close/>
                      <a:moveTo>
                        <a:pt x="29" y="1"/>
                      </a:moveTo>
                      <a:lnTo>
                        <a:pt x="29" y="1"/>
                      </a:lnTo>
                      <a:close/>
                      <a:moveTo>
                        <a:pt x="29" y="1"/>
                      </a:moveTo>
                      <a:cubicBezTo>
                        <a:pt x="28" y="1"/>
                        <a:pt x="27" y="2"/>
                        <a:pt x="27" y="2"/>
                      </a:cubicBezTo>
                      <a:lnTo>
                        <a:pt x="25" y="2"/>
                      </a:lnTo>
                      <a:cubicBezTo>
                        <a:pt x="26" y="1"/>
                        <a:pt x="27" y="0"/>
                        <a:pt x="29" y="0"/>
                      </a:cubicBezTo>
                      <a:lnTo>
                        <a:pt x="29" y="1"/>
                      </a:lnTo>
                      <a:close/>
                      <a:moveTo>
                        <a:pt x="25" y="2"/>
                      </a:moveTo>
                      <a:lnTo>
                        <a:pt x="25" y="2"/>
                      </a:lnTo>
                      <a:lnTo>
                        <a:pt x="26" y="2"/>
                      </a:lnTo>
                      <a:lnTo>
                        <a:pt x="25" y="2"/>
                      </a:lnTo>
                      <a:close/>
                    </a:path>
                  </a:pathLst>
                </a:custGeom>
                <a:solidFill>
                  <a:srgbClr val="94939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566" name="Freeform 81"/>
                <p:cNvSpPr>
                  <a:spLocks noChangeArrowheads="1"/>
                </p:cNvSpPr>
                <p:nvPr/>
              </p:nvSpPr>
              <p:spPr bwMode="auto">
                <a:xfrm>
                  <a:off x="1040" y="3992"/>
                  <a:ext cx="80" cy="46"/>
                </a:xfrm>
                <a:custGeom>
                  <a:avLst/>
                  <a:gdLst>
                    <a:gd name="T0" fmla="*/ 72628 w 58"/>
                    <a:gd name="T1" fmla="*/ 28845 h 27"/>
                    <a:gd name="T2" fmla="*/ 35419 w 58"/>
                    <a:gd name="T3" fmla="*/ 0 h 27"/>
                    <a:gd name="T4" fmla="*/ 7806 w 58"/>
                    <a:gd name="T5" fmla="*/ 68286 h 27"/>
                    <a:gd name="T6" fmla="*/ 12926 w 58"/>
                    <a:gd name="T7" fmla="*/ 150330 h 27"/>
                    <a:gd name="T8" fmla="*/ 88116 w 58"/>
                    <a:gd name="T9" fmla="*/ 170381 h 27"/>
                    <a:gd name="T10" fmla="*/ 94183 w 58"/>
                    <a:gd name="T11" fmla="*/ 102212 h 27"/>
                    <a:gd name="T12" fmla="*/ 72628 w 58"/>
                    <a:gd name="T13" fmla="*/ 28845 h 27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58" h="27">
                      <a:moveTo>
                        <a:pt x="41" y="4"/>
                      </a:moveTo>
                      <a:cubicBezTo>
                        <a:pt x="35" y="0"/>
                        <a:pt x="27" y="2"/>
                        <a:pt x="20" y="0"/>
                      </a:cubicBezTo>
                      <a:cubicBezTo>
                        <a:pt x="18" y="6"/>
                        <a:pt x="11" y="8"/>
                        <a:pt x="4" y="10"/>
                      </a:cubicBezTo>
                      <a:cubicBezTo>
                        <a:pt x="0" y="11"/>
                        <a:pt x="2" y="20"/>
                        <a:pt x="7" y="22"/>
                      </a:cubicBezTo>
                      <a:cubicBezTo>
                        <a:pt x="20" y="26"/>
                        <a:pt x="36" y="27"/>
                        <a:pt x="50" y="25"/>
                      </a:cubicBezTo>
                      <a:cubicBezTo>
                        <a:pt x="55" y="24"/>
                        <a:pt x="58" y="17"/>
                        <a:pt x="54" y="15"/>
                      </a:cubicBezTo>
                      <a:cubicBezTo>
                        <a:pt x="48" y="12"/>
                        <a:pt x="47" y="8"/>
                        <a:pt x="41" y="4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567" name="Freeform 82"/>
                <p:cNvSpPr>
                  <a:spLocks noChangeArrowheads="1"/>
                </p:cNvSpPr>
                <p:nvPr/>
              </p:nvSpPr>
              <p:spPr bwMode="auto">
                <a:xfrm>
                  <a:off x="1042" y="3990"/>
                  <a:ext cx="76" cy="48"/>
                </a:xfrm>
                <a:custGeom>
                  <a:avLst/>
                  <a:gdLst>
                    <a:gd name="T0" fmla="*/ 39213 w 56"/>
                    <a:gd name="T1" fmla="*/ 12540 h 28"/>
                    <a:gd name="T2" fmla="*/ 59991 w 56"/>
                    <a:gd name="T3" fmla="*/ 35321 h 28"/>
                    <a:gd name="T4" fmla="*/ 39213 w 56"/>
                    <a:gd name="T5" fmla="*/ 12540 h 28"/>
                    <a:gd name="T6" fmla="*/ 27891 w 56"/>
                    <a:gd name="T7" fmla="*/ 0 h 28"/>
                    <a:gd name="T8" fmla="*/ 39213 w 56"/>
                    <a:gd name="T9" fmla="*/ 12540 h 28"/>
                    <a:gd name="T10" fmla="*/ 27891 w 56"/>
                    <a:gd name="T11" fmla="*/ 0 h 28"/>
                    <a:gd name="T12" fmla="*/ 27891 w 56"/>
                    <a:gd name="T13" fmla="*/ 7462 h 28"/>
                    <a:gd name="T14" fmla="*/ 29443 w 56"/>
                    <a:gd name="T15" fmla="*/ 7462 h 28"/>
                    <a:gd name="T16" fmla="*/ 17917 w 56"/>
                    <a:gd name="T17" fmla="*/ 54365 h 28"/>
                    <a:gd name="T18" fmla="*/ 29443 w 56"/>
                    <a:gd name="T19" fmla="*/ 7462 h 28"/>
                    <a:gd name="T20" fmla="*/ 4323 w 56"/>
                    <a:gd name="T21" fmla="*/ 91275 h 28"/>
                    <a:gd name="T22" fmla="*/ 17917 w 56"/>
                    <a:gd name="T23" fmla="*/ 54365 h 28"/>
                    <a:gd name="T24" fmla="*/ 4323 w 56"/>
                    <a:gd name="T25" fmla="*/ 78394 h 28"/>
                    <a:gd name="T26" fmla="*/ 4323 w 56"/>
                    <a:gd name="T27" fmla="*/ 80172 h 28"/>
                    <a:gd name="T28" fmla="*/ 4323 w 56"/>
                    <a:gd name="T29" fmla="*/ 91275 h 28"/>
                    <a:gd name="T30" fmla="*/ 0 w 56"/>
                    <a:gd name="T31" fmla="*/ 99569 h 28"/>
                    <a:gd name="T32" fmla="*/ 4323 w 56"/>
                    <a:gd name="T33" fmla="*/ 91275 h 28"/>
                    <a:gd name="T34" fmla="*/ 1597 w 56"/>
                    <a:gd name="T35" fmla="*/ 113703 h 28"/>
                    <a:gd name="T36" fmla="*/ 0 w 56"/>
                    <a:gd name="T37" fmla="*/ 99569 h 28"/>
                    <a:gd name="T38" fmla="*/ 1597 w 56"/>
                    <a:gd name="T39" fmla="*/ 113703 h 28"/>
                    <a:gd name="T40" fmla="*/ 1597 w 56"/>
                    <a:gd name="T41" fmla="*/ 145731 h 28"/>
                    <a:gd name="T42" fmla="*/ 1597 w 56"/>
                    <a:gd name="T43" fmla="*/ 113703 h 28"/>
                    <a:gd name="T44" fmla="*/ 8736 w 56"/>
                    <a:gd name="T45" fmla="*/ 167143 h 28"/>
                    <a:gd name="T46" fmla="*/ 1597 w 56"/>
                    <a:gd name="T47" fmla="*/ 145731 h 28"/>
                    <a:gd name="T48" fmla="*/ 8736 w 56"/>
                    <a:gd name="T49" fmla="*/ 174084 h 28"/>
                    <a:gd name="T50" fmla="*/ 8736 w 56"/>
                    <a:gd name="T51" fmla="*/ 174084 h 28"/>
                    <a:gd name="T52" fmla="*/ 8736 w 56"/>
                    <a:gd name="T53" fmla="*/ 167143 h 28"/>
                    <a:gd name="T54" fmla="*/ 8736 w 56"/>
                    <a:gd name="T55" fmla="*/ 174084 h 28"/>
                    <a:gd name="T56" fmla="*/ 8736 w 56"/>
                    <a:gd name="T57" fmla="*/ 167143 h 28"/>
                    <a:gd name="T58" fmla="*/ 8736 w 56"/>
                    <a:gd name="T59" fmla="*/ 174084 h 28"/>
                    <a:gd name="T60" fmla="*/ 8736 w 56"/>
                    <a:gd name="T61" fmla="*/ 167143 h 28"/>
                    <a:gd name="T62" fmla="*/ 16373 w 56"/>
                    <a:gd name="T63" fmla="*/ 190857 h 28"/>
                    <a:gd name="T64" fmla="*/ 8736 w 56"/>
                    <a:gd name="T65" fmla="*/ 167143 h 28"/>
                    <a:gd name="T66" fmla="*/ 26890 w 56"/>
                    <a:gd name="T67" fmla="*/ 190857 h 28"/>
                    <a:gd name="T68" fmla="*/ 16373 w 56"/>
                    <a:gd name="T69" fmla="*/ 190857 h 28"/>
                    <a:gd name="T70" fmla="*/ 26890 w 56"/>
                    <a:gd name="T71" fmla="*/ 190857 h 28"/>
                    <a:gd name="T72" fmla="*/ 73736 w 56"/>
                    <a:gd name="T73" fmla="*/ 198317 h 28"/>
                    <a:gd name="T74" fmla="*/ 26890 w 56"/>
                    <a:gd name="T75" fmla="*/ 190857 h 28"/>
                    <a:gd name="T76" fmla="*/ 73736 w 56"/>
                    <a:gd name="T77" fmla="*/ 198317 h 28"/>
                    <a:gd name="T78" fmla="*/ 73736 w 56"/>
                    <a:gd name="T79" fmla="*/ 198317 h 28"/>
                    <a:gd name="T80" fmla="*/ 79459 w 56"/>
                    <a:gd name="T81" fmla="*/ 167143 h 28"/>
                    <a:gd name="T82" fmla="*/ 73736 w 56"/>
                    <a:gd name="T83" fmla="*/ 198317 h 28"/>
                    <a:gd name="T84" fmla="*/ 79459 w 56"/>
                    <a:gd name="T85" fmla="*/ 167143 h 28"/>
                    <a:gd name="T86" fmla="*/ 82190 w 56"/>
                    <a:gd name="T87" fmla="*/ 153192 h 28"/>
                    <a:gd name="T88" fmla="*/ 79459 w 56"/>
                    <a:gd name="T89" fmla="*/ 167143 h 28"/>
                    <a:gd name="T90" fmla="*/ 79459 w 56"/>
                    <a:gd name="T91" fmla="*/ 134599 h 28"/>
                    <a:gd name="T92" fmla="*/ 82190 w 56"/>
                    <a:gd name="T93" fmla="*/ 153192 h 28"/>
                    <a:gd name="T94" fmla="*/ 79459 w 56"/>
                    <a:gd name="T95" fmla="*/ 134599 h 28"/>
                    <a:gd name="T96" fmla="*/ 79459 w 56"/>
                    <a:gd name="T97" fmla="*/ 122059 h 28"/>
                    <a:gd name="T98" fmla="*/ 79459 w 56"/>
                    <a:gd name="T99" fmla="*/ 134599 h 28"/>
                    <a:gd name="T100" fmla="*/ 77935 w 56"/>
                    <a:gd name="T101" fmla="*/ 131601 h 28"/>
                    <a:gd name="T102" fmla="*/ 77935 w 56"/>
                    <a:gd name="T103" fmla="*/ 131601 h 28"/>
                    <a:gd name="T104" fmla="*/ 66492 w 56"/>
                    <a:gd name="T105" fmla="*/ 78394 h 28"/>
                    <a:gd name="T106" fmla="*/ 79459 w 56"/>
                    <a:gd name="T107" fmla="*/ 122059 h 28"/>
                    <a:gd name="T108" fmla="*/ 66492 w 56"/>
                    <a:gd name="T109" fmla="*/ 78394 h 28"/>
                    <a:gd name="T110" fmla="*/ 59991 w 56"/>
                    <a:gd name="T111" fmla="*/ 35321 h 28"/>
                    <a:gd name="T112" fmla="*/ 66492 w 56"/>
                    <a:gd name="T113" fmla="*/ 78394 h 28"/>
                    <a:gd name="T114" fmla="*/ 59991 w 56"/>
                    <a:gd name="T115" fmla="*/ 35321 h 28"/>
                    <a:gd name="T116" fmla="*/ 59991 w 56"/>
                    <a:gd name="T117" fmla="*/ 35321 h 28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</a:gdLst>
                  <a:ahLst/>
                  <a:cxnLst>
                    <a:cxn ang="T118">
                      <a:pos x="T0" y="T1"/>
                    </a:cxn>
                    <a:cxn ang="T119">
                      <a:pos x="T2" y="T3"/>
                    </a:cxn>
                    <a:cxn ang="T120">
                      <a:pos x="T4" y="T5"/>
                    </a:cxn>
                    <a:cxn ang="T121">
                      <a:pos x="T6" y="T7"/>
                    </a:cxn>
                    <a:cxn ang="T122">
                      <a:pos x="T8" y="T9"/>
                    </a:cxn>
                    <a:cxn ang="T123">
                      <a:pos x="T10" y="T11"/>
                    </a:cxn>
                    <a:cxn ang="T124">
                      <a:pos x="T12" y="T13"/>
                    </a:cxn>
                    <a:cxn ang="T125">
                      <a:pos x="T14" y="T15"/>
                    </a:cxn>
                    <a:cxn ang="T126">
                      <a:pos x="T16" y="T17"/>
                    </a:cxn>
                    <a:cxn ang="T127">
                      <a:pos x="T18" y="T19"/>
                    </a:cxn>
                    <a:cxn ang="T128">
                      <a:pos x="T20" y="T21"/>
                    </a:cxn>
                    <a:cxn ang="T129">
                      <a:pos x="T22" y="T23"/>
                    </a:cxn>
                    <a:cxn ang="T130">
                      <a:pos x="T24" y="T25"/>
                    </a:cxn>
                    <a:cxn ang="T131">
                      <a:pos x="T26" y="T27"/>
                    </a:cxn>
                    <a:cxn ang="T132">
                      <a:pos x="T28" y="T29"/>
                    </a:cxn>
                    <a:cxn ang="T133">
                      <a:pos x="T30" y="T31"/>
                    </a:cxn>
                    <a:cxn ang="T134">
                      <a:pos x="T32" y="T33"/>
                    </a:cxn>
                    <a:cxn ang="T135">
                      <a:pos x="T34" y="T35"/>
                    </a:cxn>
                    <a:cxn ang="T136">
                      <a:pos x="T36" y="T37"/>
                    </a:cxn>
                    <a:cxn ang="T137">
                      <a:pos x="T38" y="T39"/>
                    </a:cxn>
                    <a:cxn ang="T138">
                      <a:pos x="T40" y="T41"/>
                    </a:cxn>
                    <a:cxn ang="T139">
                      <a:pos x="T42" y="T43"/>
                    </a:cxn>
                    <a:cxn ang="T140">
                      <a:pos x="T44" y="T45"/>
                    </a:cxn>
                    <a:cxn ang="T141">
                      <a:pos x="T46" y="T47"/>
                    </a:cxn>
                    <a:cxn ang="T142">
                      <a:pos x="T48" y="T49"/>
                    </a:cxn>
                    <a:cxn ang="T143">
                      <a:pos x="T50" y="T51"/>
                    </a:cxn>
                    <a:cxn ang="T144">
                      <a:pos x="T52" y="T53"/>
                    </a:cxn>
                    <a:cxn ang="T145">
                      <a:pos x="T54" y="T55"/>
                    </a:cxn>
                    <a:cxn ang="T146">
                      <a:pos x="T56" y="T57"/>
                    </a:cxn>
                    <a:cxn ang="T147">
                      <a:pos x="T58" y="T59"/>
                    </a:cxn>
                    <a:cxn ang="T148">
                      <a:pos x="T60" y="T61"/>
                    </a:cxn>
                    <a:cxn ang="T149">
                      <a:pos x="T62" y="T63"/>
                    </a:cxn>
                    <a:cxn ang="T150">
                      <a:pos x="T64" y="T65"/>
                    </a:cxn>
                    <a:cxn ang="T151">
                      <a:pos x="T66" y="T67"/>
                    </a:cxn>
                    <a:cxn ang="T152">
                      <a:pos x="T68" y="T69"/>
                    </a:cxn>
                    <a:cxn ang="T153">
                      <a:pos x="T70" y="T71"/>
                    </a:cxn>
                    <a:cxn ang="T154">
                      <a:pos x="T72" y="T73"/>
                    </a:cxn>
                    <a:cxn ang="T155">
                      <a:pos x="T74" y="T75"/>
                    </a:cxn>
                    <a:cxn ang="T156">
                      <a:pos x="T76" y="T77"/>
                    </a:cxn>
                    <a:cxn ang="T157">
                      <a:pos x="T78" y="T79"/>
                    </a:cxn>
                    <a:cxn ang="T158">
                      <a:pos x="T80" y="T81"/>
                    </a:cxn>
                    <a:cxn ang="T159">
                      <a:pos x="T82" y="T83"/>
                    </a:cxn>
                    <a:cxn ang="T160">
                      <a:pos x="T84" y="T85"/>
                    </a:cxn>
                    <a:cxn ang="T161">
                      <a:pos x="T86" y="T87"/>
                    </a:cxn>
                    <a:cxn ang="T162">
                      <a:pos x="T88" y="T89"/>
                    </a:cxn>
                    <a:cxn ang="T163">
                      <a:pos x="T90" y="T91"/>
                    </a:cxn>
                    <a:cxn ang="T164">
                      <a:pos x="T92" y="T93"/>
                    </a:cxn>
                    <a:cxn ang="T165">
                      <a:pos x="T94" y="T95"/>
                    </a:cxn>
                    <a:cxn ang="T166">
                      <a:pos x="T96" y="T97"/>
                    </a:cxn>
                    <a:cxn ang="T167">
                      <a:pos x="T98" y="T99"/>
                    </a:cxn>
                    <a:cxn ang="T168">
                      <a:pos x="T100" y="T101"/>
                    </a:cxn>
                    <a:cxn ang="T169">
                      <a:pos x="T102" y="T103"/>
                    </a:cxn>
                    <a:cxn ang="T170">
                      <a:pos x="T104" y="T105"/>
                    </a:cxn>
                    <a:cxn ang="T171">
                      <a:pos x="T106" y="T107"/>
                    </a:cxn>
                    <a:cxn ang="T172">
                      <a:pos x="T108" y="T109"/>
                    </a:cxn>
                    <a:cxn ang="T173">
                      <a:pos x="T110" y="T111"/>
                    </a:cxn>
                    <a:cxn ang="T174">
                      <a:pos x="T112" y="T113"/>
                    </a:cxn>
                    <a:cxn ang="T175">
                      <a:pos x="T114" y="T115"/>
                    </a:cxn>
                    <a:cxn ang="T176">
                      <a:pos x="T116" y="T117"/>
                    </a:cxn>
                  </a:cxnLst>
                  <a:rect l="0" t="0" r="r" b="b"/>
                  <a:pathLst>
                    <a:path w="56" h="28">
                      <a:moveTo>
                        <a:pt x="40" y="6"/>
                      </a:moveTo>
                      <a:cubicBezTo>
                        <a:pt x="36" y="3"/>
                        <a:pt x="31" y="3"/>
                        <a:pt x="27" y="2"/>
                      </a:cubicBezTo>
                      <a:lnTo>
                        <a:pt x="27" y="1"/>
                      </a:lnTo>
                      <a:cubicBezTo>
                        <a:pt x="32" y="2"/>
                        <a:pt x="36" y="2"/>
                        <a:pt x="41" y="5"/>
                      </a:cubicBezTo>
                      <a:lnTo>
                        <a:pt x="40" y="6"/>
                      </a:lnTo>
                      <a:close/>
                      <a:moveTo>
                        <a:pt x="27" y="2"/>
                      </a:moveTo>
                      <a:cubicBezTo>
                        <a:pt x="24" y="2"/>
                        <a:pt x="22" y="2"/>
                        <a:pt x="19" y="1"/>
                      </a:cubicBezTo>
                      <a:lnTo>
                        <a:pt x="19" y="0"/>
                      </a:lnTo>
                      <a:cubicBezTo>
                        <a:pt x="22" y="1"/>
                        <a:pt x="25" y="1"/>
                        <a:pt x="27" y="1"/>
                      </a:cubicBezTo>
                      <a:lnTo>
                        <a:pt x="27" y="2"/>
                      </a:lnTo>
                      <a:close/>
                      <a:moveTo>
                        <a:pt x="18" y="0"/>
                      </a:moveTo>
                      <a:lnTo>
                        <a:pt x="19" y="0"/>
                      </a:lnTo>
                      <a:lnTo>
                        <a:pt x="19" y="1"/>
                      </a:lnTo>
                      <a:lnTo>
                        <a:pt x="18" y="0"/>
                      </a:lnTo>
                      <a:close/>
                      <a:moveTo>
                        <a:pt x="20" y="1"/>
                      </a:moveTo>
                      <a:cubicBezTo>
                        <a:pt x="19" y="4"/>
                        <a:pt x="16" y="6"/>
                        <a:pt x="13" y="8"/>
                      </a:cubicBezTo>
                      <a:lnTo>
                        <a:pt x="12" y="7"/>
                      </a:lnTo>
                      <a:cubicBezTo>
                        <a:pt x="15" y="6"/>
                        <a:pt x="17" y="4"/>
                        <a:pt x="18" y="0"/>
                      </a:cubicBezTo>
                      <a:lnTo>
                        <a:pt x="20" y="1"/>
                      </a:lnTo>
                      <a:close/>
                      <a:moveTo>
                        <a:pt x="13" y="8"/>
                      </a:moveTo>
                      <a:cubicBezTo>
                        <a:pt x="10" y="10"/>
                        <a:pt x="7" y="11"/>
                        <a:pt x="3" y="12"/>
                      </a:cubicBezTo>
                      <a:lnTo>
                        <a:pt x="3" y="10"/>
                      </a:lnTo>
                      <a:cubicBezTo>
                        <a:pt x="6" y="10"/>
                        <a:pt x="10" y="9"/>
                        <a:pt x="12" y="7"/>
                      </a:cubicBezTo>
                      <a:lnTo>
                        <a:pt x="13" y="8"/>
                      </a:lnTo>
                      <a:close/>
                      <a:moveTo>
                        <a:pt x="3" y="10"/>
                      </a:moveTo>
                      <a:lnTo>
                        <a:pt x="3" y="10"/>
                      </a:lnTo>
                      <a:lnTo>
                        <a:pt x="3" y="11"/>
                      </a:lnTo>
                      <a:lnTo>
                        <a:pt x="3" y="10"/>
                      </a:lnTo>
                      <a:close/>
                      <a:moveTo>
                        <a:pt x="3" y="12"/>
                      </a:moveTo>
                      <a:cubicBezTo>
                        <a:pt x="3" y="12"/>
                        <a:pt x="2" y="12"/>
                        <a:pt x="2" y="13"/>
                      </a:cubicBezTo>
                      <a:lnTo>
                        <a:pt x="0" y="13"/>
                      </a:lnTo>
                      <a:cubicBezTo>
                        <a:pt x="1" y="12"/>
                        <a:pt x="2" y="11"/>
                        <a:pt x="3" y="10"/>
                      </a:cubicBezTo>
                      <a:lnTo>
                        <a:pt x="3" y="12"/>
                      </a:lnTo>
                      <a:close/>
                      <a:moveTo>
                        <a:pt x="2" y="13"/>
                      </a:moveTo>
                      <a:cubicBezTo>
                        <a:pt x="1" y="14"/>
                        <a:pt x="1" y="15"/>
                        <a:pt x="1" y="15"/>
                      </a:cubicBezTo>
                      <a:lnTo>
                        <a:pt x="0" y="16"/>
                      </a:lnTo>
                      <a:cubicBezTo>
                        <a:pt x="0" y="14"/>
                        <a:pt x="0" y="13"/>
                        <a:pt x="0" y="13"/>
                      </a:cubicBezTo>
                      <a:lnTo>
                        <a:pt x="2" y="13"/>
                      </a:lnTo>
                      <a:close/>
                      <a:moveTo>
                        <a:pt x="1" y="15"/>
                      </a:moveTo>
                      <a:cubicBezTo>
                        <a:pt x="1" y="16"/>
                        <a:pt x="2" y="17"/>
                        <a:pt x="2" y="18"/>
                      </a:cubicBezTo>
                      <a:lnTo>
                        <a:pt x="1" y="19"/>
                      </a:lnTo>
                      <a:cubicBezTo>
                        <a:pt x="0" y="18"/>
                        <a:pt x="0" y="17"/>
                        <a:pt x="0" y="16"/>
                      </a:cubicBezTo>
                      <a:lnTo>
                        <a:pt x="1" y="15"/>
                      </a:lnTo>
                      <a:close/>
                      <a:moveTo>
                        <a:pt x="2" y="18"/>
                      </a:moveTo>
                      <a:cubicBezTo>
                        <a:pt x="3" y="20"/>
                        <a:pt x="4" y="22"/>
                        <a:pt x="6" y="22"/>
                      </a:cubicBezTo>
                      <a:lnTo>
                        <a:pt x="6" y="23"/>
                      </a:lnTo>
                      <a:cubicBezTo>
                        <a:pt x="3" y="23"/>
                        <a:pt x="2" y="21"/>
                        <a:pt x="1" y="19"/>
                      </a:cubicBezTo>
                      <a:lnTo>
                        <a:pt x="2" y="18"/>
                      </a:lnTo>
                      <a:close/>
                      <a:moveTo>
                        <a:pt x="6" y="23"/>
                      </a:moveTo>
                      <a:lnTo>
                        <a:pt x="6" y="23"/>
                      </a:lnTo>
                      <a:close/>
                      <a:moveTo>
                        <a:pt x="6" y="22"/>
                      </a:moveTo>
                      <a:lnTo>
                        <a:pt x="6" y="22"/>
                      </a:lnTo>
                      <a:lnTo>
                        <a:pt x="6" y="24"/>
                      </a:lnTo>
                      <a:lnTo>
                        <a:pt x="6" y="23"/>
                      </a:lnTo>
                      <a:lnTo>
                        <a:pt x="6" y="22"/>
                      </a:lnTo>
                      <a:close/>
                      <a:moveTo>
                        <a:pt x="6" y="22"/>
                      </a:moveTo>
                      <a:lnTo>
                        <a:pt x="6" y="22"/>
                      </a:lnTo>
                      <a:lnTo>
                        <a:pt x="6" y="23"/>
                      </a:lnTo>
                      <a:lnTo>
                        <a:pt x="6" y="22"/>
                      </a:lnTo>
                      <a:close/>
                      <a:moveTo>
                        <a:pt x="6" y="22"/>
                      </a:moveTo>
                      <a:cubicBezTo>
                        <a:pt x="8" y="23"/>
                        <a:pt x="10" y="23"/>
                        <a:pt x="12" y="24"/>
                      </a:cubicBezTo>
                      <a:lnTo>
                        <a:pt x="11" y="25"/>
                      </a:lnTo>
                      <a:cubicBezTo>
                        <a:pt x="9" y="25"/>
                        <a:pt x="7" y="24"/>
                        <a:pt x="6" y="24"/>
                      </a:cubicBezTo>
                      <a:lnTo>
                        <a:pt x="6" y="22"/>
                      </a:lnTo>
                      <a:close/>
                      <a:moveTo>
                        <a:pt x="12" y="24"/>
                      </a:moveTo>
                      <a:cubicBezTo>
                        <a:pt x="14" y="24"/>
                        <a:pt x="16" y="25"/>
                        <a:pt x="18" y="25"/>
                      </a:cubicBezTo>
                      <a:lnTo>
                        <a:pt x="17" y="26"/>
                      </a:lnTo>
                      <a:cubicBezTo>
                        <a:pt x="15" y="26"/>
                        <a:pt x="13" y="26"/>
                        <a:pt x="11" y="25"/>
                      </a:cubicBezTo>
                      <a:lnTo>
                        <a:pt x="12" y="24"/>
                      </a:lnTo>
                      <a:close/>
                      <a:moveTo>
                        <a:pt x="18" y="25"/>
                      </a:moveTo>
                      <a:cubicBezTo>
                        <a:pt x="28" y="27"/>
                        <a:pt x="39" y="27"/>
                        <a:pt x="49" y="25"/>
                      </a:cubicBezTo>
                      <a:lnTo>
                        <a:pt x="50" y="26"/>
                      </a:lnTo>
                      <a:cubicBezTo>
                        <a:pt x="39" y="28"/>
                        <a:pt x="28" y="28"/>
                        <a:pt x="17" y="26"/>
                      </a:cubicBezTo>
                      <a:lnTo>
                        <a:pt x="18" y="25"/>
                      </a:lnTo>
                      <a:close/>
                      <a:moveTo>
                        <a:pt x="50" y="26"/>
                      </a:moveTo>
                      <a:lnTo>
                        <a:pt x="50" y="26"/>
                      </a:lnTo>
                      <a:lnTo>
                        <a:pt x="49" y="26"/>
                      </a:lnTo>
                      <a:lnTo>
                        <a:pt x="50" y="26"/>
                      </a:lnTo>
                      <a:close/>
                      <a:moveTo>
                        <a:pt x="49" y="25"/>
                      </a:moveTo>
                      <a:cubicBezTo>
                        <a:pt x="51" y="25"/>
                        <a:pt x="53" y="23"/>
                        <a:pt x="54" y="22"/>
                      </a:cubicBezTo>
                      <a:lnTo>
                        <a:pt x="55" y="22"/>
                      </a:lnTo>
                      <a:cubicBezTo>
                        <a:pt x="54" y="24"/>
                        <a:pt x="52" y="26"/>
                        <a:pt x="50" y="26"/>
                      </a:cubicBezTo>
                      <a:lnTo>
                        <a:pt x="49" y="25"/>
                      </a:lnTo>
                      <a:close/>
                      <a:moveTo>
                        <a:pt x="54" y="22"/>
                      </a:moveTo>
                      <a:cubicBezTo>
                        <a:pt x="54" y="21"/>
                        <a:pt x="54" y="20"/>
                        <a:pt x="54" y="20"/>
                      </a:cubicBezTo>
                      <a:lnTo>
                        <a:pt x="56" y="20"/>
                      </a:lnTo>
                      <a:cubicBezTo>
                        <a:pt x="56" y="21"/>
                        <a:pt x="55" y="22"/>
                        <a:pt x="55" y="22"/>
                      </a:cubicBezTo>
                      <a:lnTo>
                        <a:pt x="54" y="22"/>
                      </a:lnTo>
                      <a:close/>
                      <a:moveTo>
                        <a:pt x="54" y="20"/>
                      </a:moveTo>
                      <a:cubicBezTo>
                        <a:pt x="54" y="19"/>
                        <a:pt x="54" y="19"/>
                        <a:pt x="54" y="18"/>
                      </a:cubicBezTo>
                      <a:lnTo>
                        <a:pt x="56" y="18"/>
                      </a:lnTo>
                      <a:cubicBezTo>
                        <a:pt x="56" y="19"/>
                        <a:pt x="56" y="19"/>
                        <a:pt x="56" y="20"/>
                      </a:cubicBezTo>
                      <a:lnTo>
                        <a:pt x="54" y="20"/>
                      </a:lnTo>
                      <a:close/>
                      <a:moveTo>
                        <a:pt x="54" y="18"/>
                      </a:moveTo>
                      <a:cubicBezTo>
                        <a:pt x="54" y="18"/>
                        <a:pt x="54" y="17"/>
                        <a:pt x="53" y="17"/>
                      </a:cubicBezTo>
                      <a:lnTo>
                        <a:pt x="54" y="16"/>
                      </a:lnTo>
                      <a:cubicBezTo>
                        <a:pt x="55" y="16"/>
                        <a:pt x="56" y="17"/>
                        <a:pt x="56" y="18"/>
                      </a:cubicBezTo>
                      <a:lnTo>
                        <a:pt x="54" y="18"/>
                      </a:lnTo>
                      <a:close/>
                      <a:moveTo>
                        <a:pt x="53" y="17"/>
                      </a:moveTo>
                      <a:lnTo>
                        <a:pt x="53" y="17"/>
                      </a:lnTo>
                      <a:lnTo>
                        <a:pt x="53" y="16"/>
                      </a:lnTo>
                      <a:lnTo>
                        <a:pt x="53" y="17"/>
                      </a:lnTo>
                      <a:close/>
                      <a:moveTo>
                        <a:pt x="53" y="17"/>
                      </a:moveTo>
                      <a:cubicBezTo>
                        <a:pt x="49" y="15"/>
                        <a:pt x="47" y="13"/>
                        <a:pt x="45" y="10"/>
                      </a:cubicBezTo>
                      <a:lnTo>
                        <a:pt x="46" y="10"/>
                      </a:lnTo>
                      <a:cubicBezTo>
                        <a:pt x="48" y="12"/>
                        <a:pt x="50" y="14"/>
                        <a:pt x="54" y="16"/>
                      </a:cubicBezTo>
                      <a:lnTo>
                        <a:pt x="53" y="17"/>
                      </a:lnTo>
                      <a:close/>
                      <a:moveTo>
                        <a:pt x="45" y="10"/>
                      </a:moveTo>
                      <a:cubicBezTo>
                        <a:pt x="43" y="9"/>
                        <a:pt x="42" y="7"/>
                        <a:pt x="40" y="6"/>
                      </a:cubicBezTo>
                      <a:lnTo>
                        <a:pt x="41" y="5"/>
                      </a:lnTo>
                      <a:cubicBezTo>
                        <a:pt x="43" y="6"/>
                        <a:pt x="44" y="8"/>
                        <a:pt x="46" y="10"/>
                      </a:cubicBezTo>
                      <a:lnTo>
                        <a:pt x="45" y="10"/>
                      </a:lnTo>
                      <a:close/>
                      <a:moveTo>
                        <a:pt x="41" y="5"/>
                      </a:moveTo>
                      <a:lnTo>
                        <a:pt x="41" y="5"/>
                      </a:lnTo>
                      <a:lnTo>
                        <a:pt x="40" y="5"/>
                      </a:lnTo>
                      <a:lnTo>
                        <a:pt x="41" y="5"/>
                      </a:lnTo>
                      <a:close/>
                    </a:path>
                  </a:pathLst>
                </a:custGeom>
                <a:solidFill>
                  <a:srgbClr val="94939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568" name="Freeform 83"/>
                <p:cNvSpPr>
                  <a:spLocks noChangeArrowheads="1"/>
                </p:cNvSpPr>
                <p:nvPr/>
              </p:nvSpPr>
              <p:spPr bwMode="auto">
                <a:xfrm>
                  <a:off x="1122" y="3967"/>
                  <a:ext cx="65" cy="68"/>
                </a:xfrm>
                <a:custGeom>
                  <a:avLst/>
                  <a:gdLst>
                    <a:gd name="T0" fmla="*/ 35403 w 47"/>
                    <a:gd name="T1" fmla="*/ 26353 h 40"/>
                    <a:gd name="T2" fmla="*/ 8034 w 47"/>
                    <a:gd name="T3" fmla="*/ 111716 h 40"/>
                    <a:gd name="T4" fmla="*/ 16569 w 47"/>
                    <a:gd name="T5" fmla="*/ 181660 h 40"/>
                    <a:gd name="T6" fmla="*/ 18428 w 47"/>
                    <a:gd name="T7" fmla="*/ 201693 h 40"/>
                    <a:gd name="T8" fmla="*/ 73804 w 47"/>
                    <a:gd name="T9" fmla="*/ 232344 h 40"/>
                    <a:gd name="T10" fmla="*/ 75731 w 47"/>
                    <a:gd name="T11" fmla="*/ 165680 h 40"/>
                    <a:gd name="T12" fmla="*/ 56738 w 47"/>
                    <a:gd name="T13" fmla="*/ 90061 h 40"/>
                    <a:gd name="T14" fmla="*/ 35403 w 47"/>
                    <a:gd name="T15" fmla="*/ 26353 h 4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47" h="40">
                      <a:moveTo>
                        <a:pt x="19" y="4"/>
                      </a:moveTo>
                      <a:cubicBezTo>
                        <a:pt x="13" y="7"/>
                        <a:pt x="9" y="14"/>
                        <a:pt x="4" y="19"/>
                      </a:cubicBezTo>
                      <a:cubicBezTo>
                        <a:pt x="0" y="22"/>
                        <a:pt x="6" y="26"/>
                        <a:pt x="9" y="30"/>
                      </a:cubicBezTo>
                      <a:cubicBezTo>
                        <a:pt x="10" y="31"/>
                        <a:pt x="9" y="34"/>
                        <a:pt x="10" y="34"/>
                      </a:cubicBezTo>
                      <a:cubicBezTo>
                        <a:pt x="19" y="39"/>
                        <a:pt x="30" y="40"/>
                        <a:pt x="40" y="39"/>
                      </a:cubicBezTo>
                      <a:cubicBezTo>
                        <a:pt x="47" y="38"/>
                        <a:pt x="45" y="31"/>
                        <a:pt x="41" y="28"/>
                      </a:cubicBezTo>
                      <a:cubicBezTo>
                        <a:pt x="36" y="24"/>
                        <a:pt x="32" y="20"/>
                        <a:pt x="31" y="15"/>
                      </a:cubicBezTo>
                      <a:cubicBezTo>
                        <a:pt x="31" y="9"/>
                        <a:pt x="25" y="0"/>
                        <a:pt x="19" y="4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569" name="Freeform 85"/>
                <p:cNvSpPr>
                  <a:spLocks noChangeArrowheads="1"/>
                </p:cNvSpPr>
                <p:nvPr/>
              </p:nvSpPr>
              <p:spPr bwMode="auto">
                <a:xfrm>
                  <a:off x="1141" y="3888"/>
                  <a:ext cx="54" cy="87"/>
                </a:xfrm>
                <a:custGeom>
                  <a:avLst/>
                  <a:gdLst>
                    <a:gd name="T0" fmla="*/ 4307 w 40"/>
                    <a:gd name="T1" fmla="*/ 35017 h 51"/>
                    <a:gd name="T2" fmla="*/ 11711 w 40"/>
                    <a:gd name="T3" fmla="*/ 94966 h 51"/>
                    <a:gd name="T4" fmla="*/ 2610 w 40"/>
                    <a:gd name="T5" fmla="*/ 149092 h 51"/>
                    <a:gd name="T6" fmla="*/ 4307 w 40"/>
                    <a:gd name="T7" fmla="*/ 230698 h 51"/>
                    <a:gd name="T8" fmla="*/ 46225 w 40"/>
                    <a:gd name="T9" fmla="*/ 251491 h 51"/>
                    <a:gd name="T10" fmla="*/ 57303 w 40"/>
                    <a:gd name="T11" fmla="*/ 90516 h 51"/>
                    <a:gd name="T12" fmla="*/ 7101 w 40"/>
                    <a:gd name="T13" fmla="*/ 17376 h 51"/>
                    <a:gd name="T14" fmla="*/ 4307 w 40"/>
                    <a:gd name="T15" fmla="*/ 35017 h 51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40" h="51">
                      <a:moveTo>
                        <a:pt x="3" y="6"/>
                      </a:moveTo>
                      <a:cubicBezTo>
                        <a:pt x="4" y="9"/>
                        <a:pt x="9" y="12"/>
                        <a:pt x="8" y="16"/>
                      </a:cubicBezTo>
                      <a:cubicBezTo>
                        <a:pt x="8" y="20"/>
                        <a:pt x="2" y="21"/>
                        <a:pt x="2" y="25"/>
                      </a:cubicBezTo>
                      <a:cubicBezTo>
                        <a:pt x="0" y="30"/>
                        <a:pt x="2" y="35"/>
                        <a:pt x="3" y="39"/>
                      </a:cubicBezTo>
                      <a:cubicBezTo>
                        <a:pt x="8" y="47"/>
                        <a:pt x="28" y="51"/>
                        <a:pt x="31" y="42"/>
                      </a:cubicBezTo>
                      <a:cubicBezTo>
                        <a:pt x="34" y="33"/>
                        <a:pt x="40" y="24"/>
                        <a:pt x="38" y="15"/>
                      </a:cubicBezTo>
                      <a:cubicBezTo>
                        <a:pt x="35" y="1"/>
                        <a:pt x="19" y="0"/>
                        <a:pt x="5" y="3"/>
                      </a:cubicBezTo>
                      <a:cubicBezTo>
                        <a:pt x="5" y="3"/>
                        <a:pt x="3" y="5"/>
                        <a:pt x="3" y="6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570" name="Freeform 87"/>
                <p:cNvSpPr>
                  <a:spLocks noChangeArrowheads="1"/>
                </p:cNvSpPr>
                <p:nvPr/>
              </p:nvSpPr>
              <p:spPr bwMode="auto">
                <a:xfrm>
                  <a:off x="1176" y="3947"/>
                  <a:ext cx="72" cy="89"/>
                </a:xfrm>
                <a:custGeom>
                  <a:avLst/>
                  <a:gdLst>
                    <a:gd name="T0" fmla="*/ 22275 w 53"/>
                    <a:gd name="T1" fmla="*/ 46983 h 52"/>
                    <a:gd name="T2" fmla="*/ 20542 w 53"/>
                    <a:gd name="T3" fmla="*/ 95175 h 52"/>
                    <a:gd name="T4" fmla="*/ 1560 w 53"/>
                    <a:gd name="T5" fmla="*/ 165086 h 52"/>
                    <a:gd name="T6" fmla="*/ 27939 w 53"/>
                    <a:gd name="T7" fmla="*/ 305386 h 52"/>
                    <a:gd name="T8" fmla="*/ 68643 w 53"/>
                    <a:gd name="T9" fmla="*/ 292550 h 52"/>
                    <a:gd name="T10" fmla="*/ 66006 w 53"/>
                    <a:gd name="T11" fmla="*/ 153244 h 52"/>
                    <a:gd name="T12" fmla="*/ 70731 w 53"/>
                    <a:gd name="T13" fmla="*/ 39112 h 52"/>
                    <a:gd name="T14" fmla="*/ 58820 w 53"/>
                    <a:gd name="T15" fmla="*/ 0 h 52"/>
                    <a:gd name="T16" fmla="*/ 23608 w 53"/>
                    <a:gd name="T17" fmla="*/ 30815 h 52"/>
                    <a:gd name="T18" fmla="*/ 22275 w 53"/>
                    <a:gd name="T19" fmla="*/ 46983 h 52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53" h="52">
                      <a:moveTo>
                        <a:pt x="15" y="7"/>
                      </a:moveTo>
                      <a:cubicBezTo>
                        <a:pt x="14" y="10"/>
                        <a:pt x="15" y="12"/>
                        <a:pt x="14" y="15"/>
                      </a:cubicBezTo>
                      <a:cubicBezTo>
                        <a:pt x="12" y="21"/>
                        <a:pt x="0" y="20"/>
                        <a:pt x="1" y="26"/>
                      </a:cubicBezTo>
                      <a:cubicBezTo>
                        <a:pt x="3" y="34"/>
                        <a:pt x="10" y="44"/>
                        <a:pt x="19" y="48"/>
                      </a:cubicBezTo>
                      <a:cubicBezTo>
                        <a:pt x="27" y="51"/>
                        <a:pt x="41" y="52"/>
                        <a:pt x="47" y="46"/>
                      </a:cubicBezTo>
                      <a:cubicBezTo>
                        <a:pt x="53" y="40"/>
                        <a:pt x="46" y="31"/>
                        <a:pt x="45" y="24"/>
                      </a:cubicBezTo>
                      <a:cubicBezTo>
                        <a:pt x="45" y="18"/>
                        <a:pt x="50" y="13"/>
                        <a:pt x="48" y="6"/>
                      </a:cubicBezTo>
                      <a:cubicBezTo>
                        <a:pt x="47" y="2"/>
                        <a:pt x="41" y="4"/>
                        <a:pt x="40" y="0"/>
                      </a:cubicBezTo>
                      <a:cubicBezTo>
                        <a:pt x="32" y="1"/>
                        <a:pt x="25" y="6"/>
                        <a:pt x="16" y="5"/>
                      </a:cubicBezTo>
                      <a:cubicBezTo>
                        <a:pt x="16" y="5"/>
                        <a:pt x="15" y="6"/>
                        <a:pt x="15" y="7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571" name="Freeform 88"/>
                <p:cNvSpPr>
                  <a:spLocks noChangeArrowheads="1"/>
                </p:cNvSpPr>
                <p:nvPr/>
              </p:nvSpPr>
              <p:spPr bwMode="auto">
                <a:xfrm>
                  <a:off x="1175" y="3946"/>
                  <a:ext cx="72" cy="88"/>
                </a:xfrm>
                <a:custGeom>
                  <a:avLst/>
                  <a:gdLst>
                    <a:gd name="T0" fmla="*/ 22275 w 53"/>
                    <a:gd name="T1" fmla="*/ 64475 h 52"/>
                    <a:gd name="T2" fmla="*/ 23608 w 53"/>
                    <a:gd name="T3" fmla="*/ 64475 h 52"/>
                    <a:gd name="T4" fmla="*/ 22275 w 53"/>
                    <a:gd name="T5" fmla="*/ 64475 h 52"/>
                    <a:gd name="T6" fmla="*/ 20542 w 53"/>
                    <a:gd name="T7" fmla="*/ 83265 h 52"/>
                    <a:gd name="T8" fmla="*/ 22275 w 53"/>
                    <a:gd name="T9" fmla="*/ 83265 h 52"/>
                    <a:gd name="T10" fmla="*/ 20542 w 53"/>
                    <a:gd name="T11" fmla="*/ 83265 h 52"/>
                    <a:gd name="T12" fmla="*/ 4196 w 53"/>
                    <a:gd name="T13" fmla="*/ 136121 h 52"/>
                    <a:gd name="T14" fmla="*/ 11322 w 53"/>
                    <a:gd name="T15" fmla="*/ 115224 h 52"/>
                    <a:gd name="T16" fmla="*/ 2558 w 53"/>
                    <a:gd name="T17" fmla="*/ 141147 h 52"/>
                    <a:gd name="T18" fmla="*/ 4196 w 53"/>
                    <a:gd name="T19" fmla="*/ 136121 h 52"/>
                    <a:gd name="T20" fmla="*/ 4196 w 53"/>
                    <a:gd name="T21" fmla="*/ 136121 h 52"/>
                    <a:gd name="T22" fmla="*/ 2558 w 53"/>
                    <a:gd name="T23" fmla="*/ 141147 h 52"/>
                    <a:gd name="T24" fmla="*/ 5973 w 53"/>
                    <a:gd name="T25" fmla="*/ 156765 h 52"/>
                    <a:gd name="T26" fmla="*/ 4196 w 53"/>
                    <a:gd name="T27" fmla="*/ 136121 h 52"/>
                    <a:gd name="T28" fmla="*/ 5973 w 53"/>
                    <a:gd name="T29" fmla="*/ 179224 h 52"/>
                    <a:gd name="T30" fmla="*/ 6894 w 53"/>
                    <a:gd name="T31" fmla="*/ 179224 h 52"/>
                    <a:gd name="T32" fmla="*/ 5973 w 53"/>
                    <a:gd name="T33" fmla="*/ 179224 h 52"/>
                    <a:gd name="T34" fmla="*/ 27939 w 53"/>
                    <a:gd name="T35" fmla="*/ 256246 h 52"/>
                    <a:gd name="T36" fmla="*/ 29517 w 53"/>
                    <a:gd name="T37" fmla="*/ 250534 h 52"/>
                    <a:gd name="T38" fmla="*/ 27939 w 53"/>
                    <a:gd name="T39" fmla="*/ 256246 h 52"/>
                    <a:gd name="T40" fmla="*/ 27939 w 53"/>
                    <a:gd name="T41" fmla="*/ 256246 h 52"/>
                    <a:gd name="T42" fmla="*/ 29517 w 53"/>
                    <a:gd name="T43" fmla="*/ 250534 h 52"/>
                    <a:gd name="T44" fmla="*/ 27939 w 53"/>
                    <a:gd name="T45" fmla="*/ 256246 h 52"/>
                    <a:gd name="T46" fmla="*/ 41430 w 53"/>
                    <a:gd name="T47" fmla="*/ 262100 h 52"/>
                    <a:gd name="T48" fmla="*/ 34696 w 53"/>
                    <a:gd name="T49" fmla="*/ 256246 h 52"/>
                    <a:gd name="T50" fmla="*/ 71151 w 53"/>
                    <a:gd name="T51" fmla="*/ 247040 h 52"/>
                    <a:gd name="T52" fmla="*/ 70731 w 53"/>
                    <a:gd name="T53" fmla="*/ 241007 h 52"/>
                    <a:gd name="T54" fmla="*/ 70731 w 53"/>
                    <a:gd name="T55" fmla="*/ 241007 h 52"/>
                    <a:gd name="T56" fmla="*/ 71151 w 53"/>
                    <a:gd name="T57" fmla="*/ 172299 h 52"/>
                    <a:gd name="T58" fmla="*/ 70731 w 53"/>
                    <a:gd name="T59" fmla="*/ 172299 h 52"/>
                    <a:gd name="T60" fmla="*/ 71151 w 53"/>
                    <a:gd name="T61" fmla="*/ 172299 h 52"/>
                    <a:gd name="T62" fmla="*/ 68643 w 53"/>
                    <a:gd name="T63" fmla="*/ 131822 h 52"/>
                    <a:gd name="T64" fmla="*/ 68005 w 53"/>
                    <a:gd name="T65" fmla="*/ 131822 h 52"/>
                    <a:gd name="T66" fmla="*/ 68643 w 53"/>
                    <a:gd name="T67" fmla="*/ 131822 h 52"/>
                    <a:gd name="T68" fmla="*/ 70731 w 53"/>
                    <a:gd name="T69" fmla="*/ 34604 h 52"/>
                    <a:gd name="T70" fmla="*/ 68643 w 53"/>
                    <a:gd name="T71" fmla="*/ 90197 h 52"/>
                    <a:gd name="T72" fmla="*/ 71151 w 53"/>
                    <a:gd name="T73" fmla="*/ 34604 h 52"/>
                    <a:gd name="T74" fmla="*/ 66006 w 53"/>
                    <a:gd name="T75" fmla="*/ 25105 h 52"/>
                    <a:gd name="T76" fmla="*/ 70731 w 53"/>
                    <a:gd name="T77" fmla="*/ 34604 h 52"/>
                    <a:gd name="T78" fmla="*/ 61328 w 53"/>
                    <a:gd name="T79" fmla="*/ 5757 h 52"/>
                    <a:gd name="T80" fmla="*/ 60026 w 53"/>
                    <a:gd name="T81" fmla="*/ 0 h 52"/>
                    <a:gd name="T82" fmla="*/ 60026 w 53"/>
                    <a:gd name="T83" fmla="*/ 5757 h 52"/>
                    <a:gd name="T84" fmla="*/ 47505 w 53"/>
                    <a:gd name="T85" fmla="*/ 21171 h 52"/>
                    <a:gd name="T86" fmla="*/ 60026 w 53"/>
                    <a:gd name="T87" fmla="*/ 9396 h 52"/>
                    <a:gd name="T88" fmla="*/ 25234 w 53"/>
                    <a:gd name="T89" fmla="*/ 25105 h 52"/>
                    <a:gd name="T90" fmla="*/ 25234 w 53"/>
                    <a:gd name="T91" fmla="*/ 31174 h 52"/>
                    <a:gd name="T92" fmla="*/ 25234 w 53"/>
                    <a:gd name="T93" fmla="*/ 31174 h 52"/>
                    <a:gd name="T94" fmla="*/ 22275 w 53"/>
                    <a:gd name="T95" fmla="*/ 41025 h 52"/>
                    <a:gd name="T96" fmla="*/ 22275 w 53"/>
                    <a:gd name="T97" fmla="*/ 41025 h 52"/>
                    <a:gd name="T98" fmla="*/ 22275 w 53"/>
                    <a:gd name="T99" fmla="*/ 41025 h 52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</a:gdLst>
                  <a:ahLst/>
                  <a:cxnLst>
                    <a:cxn ang="T100">
                      <a:pos x="T0" y="T1"/>
                    </a:cxn>
                    <a:cxn ang="T101">
                      <a:pos x="T2" y="T3"/>
                    </a:cxn>
                    <a:cxn ang="T102">
                      <a:pos x="T4" y="T5"/>
                    </a:cxn>
                    <a:cxn ang="T103">
                      <a:pos x="T6" y="T7"/>
                    </a:cxn>
                    <a:cxn ang="T104">
                      <a:pos x="T8" y="T9"/>
                    </a:cxn>
                    <a:cxn ang="T105">
                      <a:pos x="T10" y="T11"/>
                    </a:cxn>
                    <a:cxn ang="T106">
                      <a:pos x="T12" y="T13"/>
                    </a:cxn>
                    <a:cxn ang="T107">
                      <a:pos x="T14" y="T15"/>
                    </a:cxn>
                    <a:cxn ang="T108">
                      <a:pos x="T16" y="T17"/>
                    </a:cxn>
                    <a:cxn ang="T109">
                      <a:pos x="T18" y="T19"/>
                    </a:cxn>
                    <a:cxn ang="T110">
                      <a:pos x="T20" y="T21"/>
                    </a:cxn>
                    <a:cxn ang="T111">
                      <a:pos x="T22" y="T23"/>
                    </a:cxn>
                    <a:cxn ang="T112">
                      <a:pos x="T24" y="T25"/>
                    </a:cxn>
                    <a:cxn ang="T113">
                      <a:pos x="T26" y="T27"/>
                    </a:cxn>
                    <a:cxn ang="T114">
                      <a:pos x="T28" y="T29"/>
                    </a:cxn>
                    <a:cxn ang="T115">
                      <a:pos x="T30" y="T31"/>
                    </a:cxn>
                    <a:cxn ang="T116">
                      <a:pos x="T32" y="T33"/>
                    </a:cxn>
                    <a:cxn ang="T117">
                      <a:pos x="T34" y="T35"/>
                    </a:cxn>
                    <a:cxn ang="T118">
                      <a:pos x="T36" y="T37"/>
                    </a:cxn>
                    <a:cxn ang="T119">
                      <a:pos x="T38" y="T39"/>
                    </a:cxn>
                    <a:cxn ang="T120">
                      <a:pos x="T40" y="T41"/>
                    </a:cxn>
                    <a:cxn ang="T121">
                      <a:pos x="T42" y="T43"/>
                    </a:cxn>
                    <a:cxn ang="T122">
                      <a:pos x="T44" y="T45"/>
                    </a:cxn>
                    <a:cxn ang="T123">
                      <a:pos x="T46" y="T47"/>
                    </a:cxn>
                    <a:cxn ang="T124">
                      <a:pos x="T48" y="T49"/>
                    </a:cxn>
                    <a:cxn ang="T125">
                      <a:pos x="T50" y="T51"/>
                    </a:cxn>
                    <a:cxn ang="T126">
                      <a:pos x="T52" y="T53"/>
                    </a:cxn>
                    <a:cxn ang="T127">
                      <a:pos x="T54" y="T55"/>
                    </a:cxn>
                    <a:cxn ang="T128">
                      <a:pos x="T56" y="T57"/>
                    </a:cxn>
                    <a:cxn ang="T129">
                      <a:pos x="T58" y="T59"/>
                    </a:cxn>
                    <a:cxn ang="T130">
                      <a:pos x="T60" y="T61"/>
                    </a:cxn>
                    <a:cxn ang="T131">
                      <a:pos x="T62" y="T63"/>
                    </a:cxn>
                    <a:cxn ang="T132">
                      <a:pos x="T64" y="T65"/>
                    </a:cxn>
                    <a:cxn ang="T133">
                      <a:pos x="T66" y="T67"/>
                    </a:cxn>
                    <a:cxn ang="T134">
                      <a:pos x="T68" y="T69"/>
                    </a:cxn>
                    <a:cxn ang="T135">
                      <a:pos x="T70" y="T71"/>
                    </a:cxn>
                    <a:cxn ang="T136">
                      <a:pos x="T72" y="T73"/>
                    </a:cxn>
                    <a:cxn ang="T137">
                      <a:pos x="T74" y="T75"/>
                    </a:cxn>
                    <a:cxn ang="T138">
                      <a:pos x="T76" y="T77"/>
                    </a:cxn>
                    <a:cxn ang="T139">
                      <a:pos x="T78" y="T79"/>
                    </a:cxn>
                    <a:cxn ang="T140">
                      <a:pos x="T80" y="T81"/>
                    </a:cxn>
                    <a:cxn ang="T141">
                      <a:pos x="T82" y="T83"/>
                    </a:cxn>
                    <a:cxn ang="T142">
                      <a:pos x="T84" y="T85"/>
                    </a:cxn>
                    <a:cxn ang="T143">
                      <a:pos x="T86" y="T87"/>
                    </a:cxn>
                    <a:cxn ang="T144">
                      <a:pos x="T88" y="T89"/>
                    </a:cxn>
                    <a:cxn ang="T145">
                      <a:pos x="T90" y="T91"/>
                    </a:cxn>
                    <a:cxn ang="T146">
                      <a:pos x="T92" y="T93"/>
                    </a:cxn>
                    <a:cxn ang="T147">
                      <a:pos x="T94" y="T95"/>
                    </a:cxn>
                    <a:cxn ang="T148">
                      <a:pos x="T96" y="T97"/>
                    </a:cxn>
                    <a:cxn ang="T149">
                      <a:pos x="T98" y="T99"/>
                    </a:cxn>
                  </a:cxnLst>
                  <a:rect l="0" t="0" r="r" b="b"/>
                  <a:pathLst>
                    <a:path w="53" h="52">
                      <a:moveTo>
                        <a:pt x="17" y="8"/>
                      </a:moveTo>
                      <a:cubicBezTo>
                        <a:pt x="16" y="9"/>
                        <a:pt x="16" y="11"/>
                        <a:pt x="16" y="12"/>
                      </a:cubicBezTo>
                      <a:lnTo>
                        <a:pt x="15" y="12"/>
                      </a:lnTo>
                      <a:cubicBezTo>
                        <a:pt x="15" y="10"/>
                        <a:pt x="15" y="9"/>
                        <a:pt x="15" y="8"/>
                      </a:cubicBezTo>
                      <a:lnTo>
                        <a:pt x="17" y="8"/>
                      </a:lnTo>
                      <a:close/>
                      <a:moveTo>
                        <a:pt x="16" y="12"/>
                      </a:moveTo>
                      <a:cubicBezTo>
                        <a:pt x="16" y="13"/>
                        <a:pt x="16" y="15"/>
                        <a:pt x="15" y="16"/>
                      </a:cubicBezTo>
                      <a:lnTo>
                        <a:pt x="14" y="16"/>
                      </a:lnTo>
                      <a:cubicBezTo>
                        <a:pt x="14" y="14"/>
                        <a:pt x="15" y="13"/>
                        <a:pt x="15" y="12"/>
                      </a:cubicBezTo>
                      <a:lnTo>
                        <a:pt x="16" y="12"/>
                      </a:lnTo>
                      <a:close/>
                      <a:moveTo>
                        <a:pt x="14" y="16"/>
                      </a:moveTo>
                      <a:lnTo>
                        <a:pt x="14" y="16"/>
                      </a:lnTo>
                      <a:lnTo>
                        <a:pt x="15" y="16"/>
                      </a:lnTo>
                      <a:lnTo>
                        <a:pt x="14" y="16"/>
                      </a:lnTo>
                      <a:close/>
                      <a:moveTo>
                        <a:pt x="15" y="16"/>
                      </a:moveTo>
                      <a:cubicBezTo>
                        <a:pt x="14" y="19"/>
                        <a:pt x="11" y="20"/>
                        <a:pt x="8" y="22"/>
                      </a:cubicBezTo>
                      <a:lnTo>
                        <a:pt x="7" y="21"/>
                      </a:lnTo>
                      <a:cubicBezTo>
                        <a:pt x="10" y="19"/>
                        <a:pt x="13" y="18"/>
                        <a:pt x="14" y="16"/>
                      </a:cubicBezTo>
                      <a:lnTo>
                        <a:pt x="15" y="16"/>
                      </a:lnTo>
                      <a:close/>
                      <a:moveTo>
                        <a:pt x="8" y="22"/>
                      </a:moveTo>
                      <a:cubicBezTo>
                        <a:pt x="5" y="23"/>
                        <a:pt x="2" y="24"/>
                        <a:pt x="3" y="26"/>
                      </a:cubicBezTo>
                      <a:lnTo>
                        <a:pt x="1" y="27"/>
                      </a:lnTo>
                      <a:cubicBezTo>
                        <a:pt x="0" y="23"/>
                        <a:pt x="4" y="22"/>
                        <a:pt x="7" y="21"/>
                      </a:cubicBezTo>
                      <a:lnTo>
                        <a:pt x="8" y="22"/>
                      </a:lnTo>
                      <a:close/>
                      <a:moveTo>
                        <a:pt x="1" y="27"/>
                      </a:moveTo>
                      <a:lnTo>
                        <a:pt x="1" y="27"/>
                      </a:lnTo>
                      <a:lnTo>
                        <a:pt x="2" y="27"/>
                      </a:lnTo>
                      <a:lnTo>
                        <a:pt x="1" y="27"/>
                      </a:lnTo>
                      <a:close/>
                      <a:moveTo>
                        <a:pt x="3" y="26"/>
                      </a:moveTo>
                      <a:lnTo>
                        <a:pt x="3" y="26"/>
                      </a:lnTo>
                      <a:lnTo>
                        <a:pt x="1" y="27"/>
                      </a:lnTo>
                      <a:lnTo>
                        <a:pt x="3" y="26"/>
                      </a:lnTo>
                      <a:close/>
                      <a:moveTo>
                        <a:pt x="3" y="26"/>
                      </a:moveTo>
                      <a:lnTo>
                        <a:pt x="3" y="26"/>
                      </a:lnTo>
                      <a:lnTo>
                        <a:pt x="2" y="27"/>
                      </a:lnTo>
                      <a:lnTo>
                        <a:pt x="3" y="26"/>
                      </a:lnTo>
                      <a:close/>
                      <a:moveTo>
                        <a:pt x="3" y="26"/>
                      </a:moveTo>
                      <a:cubicBezTo>
                        <a:pt x="3" y="28"/>
                        <a:pt x="3" y="29"/>
                        <a:pt x="4" y="30"/>
                      </a:cubicBezTo>
                      <a:lnTo>
                        <a:pt x="2" y="31"/>
                      </a:lnTo>
                      <a:cubicBezTo>
                        <a:pt x="2" y="29"/>
                        <a:pt x="1" y="28"/>
                        <a:pt x="1" y="27"/>
                      </a:cubicBezTo>
                      <a:lnTo>
                        <a:pt x="3" y="26"/>
                      </a:lnTo>
                      <a:close/>
                      <a:moveTo>
                        <a:pt x="4" y="30"/>
                      </a:moveTo>
                      <a:cubicBezTo>
                        <a:pt x="4" y="31"/>
                        <a:pt x="5" y="33"/>
                        <a:pt x="5" y="34"/>
                      </a:cubicBezTo>
                      <a:lnTo>
                        <a:pt x="4" y="34"/>
                      </a:lnTo>
                      <a:cubicBezTo>
                        <a:pt x="3" y="33"/>
                        <a:pt x="3" y="32"/>
                        <a:pt x="2" y="31"/>
                      </a:cubicBezTo>
                      <a:lnTo>
                        <a:pt x="4" y="30"/>
                      </a:lnTo>
                      <a:close/>
                      <a:moveTo>
                        <a:pt x="5" y="34"/>
                      </a:moveTo>
                      <a:cubicBezTo>
                        <a:pt x="8" y="40"/>
                        <a:pt x="14" y="45"/>
                        <a:pt x="20" y="48"/>
                      </a:cubicBezTo>
                      <a:lnTo>
                        <a:pt x="19" y="49"/>
                      </a:lnTo>
                      <a:cubicBezTo>
                        <a:pt x="13" y="46"/>
                        <a:pt x="7" y="41"/>
                        <a:pt x="4" y="34"/>
                      </a:cubicBezTo>
                      <a:lnTo>
                        <a:pt x="5" y="34"/>
                      </a:lnTo>
                      <a:close/>
                      <a:moveTo>
                        <a:pt x="19" y="49"/>
                      </a:moveTo>
                      <a:lnTo>
                        <a:pt x="19" y="49"/>
                      </a:lnTo>
                      <a:lnTo>
                        <a:pt x="20" y="49"/>
                      </a:lnTo>
                      <a:lnTo>
                        <a:pt x="19" y="49"/>
                      </a:lnTo>
                      <a:close/>
                      <a:moveTo>
                        <a:pt x="20" y="48"/>
                      </a:moveTo>
                      <a:lnTo>
                        <a:pt x="20" y="48"/>
                      </a:lnTo>
                      <a:lnTo>
                        <a:pt x="19" y="49"/>
                      </a:lnTo>
                      <a:lnTo>
                        <a:pt x="20" y="48"/>
                      </a:lnTo>
                      <a:close/>
                      <a:moveTo>
                        <a:pt x="19" y="49"/>
                      </a:moveTo>
                      <a:lnTo>
                        <a:pt x="19" y="49"/>
                      </a:lnTo>
                      <a:lnTo>
                        <a:pt x="20" y="49"/>
                      </a:lnTo>
                      <a:lnTo>
                        <a:pt x="19" y="49"/>
                      </a:lnTo>
                      <a:close/>
                      <a:moveTo>
                        <a:pt x="20" y="48"/>
                      </a:moveTo>
                      <a:cubicBezTo>
                        <a:pt x="21" y="48"/>
                        <a:pt x="22" y="49"/>
                        <a:pt x="24" y="49"/>
                      </a:cubicBezTo>
                      <a:lnTo>
                        <a:pt x="23" y="50"/>
                      </a:lnTo>
                      <a:cubicBezTo>
                        <a:pt x="22" y="50"/>
                        <a:pt x="21" y="50"/>
                        <a:pt x="19" y="49"/>
                      </a:cubicBezTo>
                      <a:lnTo>
                        <a:pt x="20" y="48"/>
                      </a:lnTo>
                      <a:close/>
                      <a:moveTo>
                        <a:pt x="24" y="49"/>
                      </a:moveTo>
                      <a:cubicBezTo>
                        <a:pt x="25" y="49"/>
                        <a:pt x="26" y="50"/>
                        <a:pt x="28" y="50"/>
                      </a:cubicBezTo>
                      <a:lnTo>
                        <a:pt x="27" y="51"/>
                      </a:lnTo>
                      <a:cubicBezTo>
                        <a:pt x="26" y="51"/>
                        <a:pt x="25" y="51"/>
                        <a:pt x="23" y="50"/>
                      </a:cubicBezTo>
                      <a:lnTo>
                        <a:pt x="24" y="49"/>
                      </a:lnTo>
                      <a:close/>
                      <a:moveTo>
                        <a:pt x="28" y="50"/>
                      </a:moveTo>
                      <a:cubicBezTo>
                        <a:pt x="35" y="51"/>
                        <a:pt x="43" y="51"/>
                        <a:pt x="48" y="46"/>
                      </a:cubicBezTo>
                      <a:lnTo>
                        <a:pt x="49" y="47"/>
                      </a:lnTo>
                      <a:cubicBezTo>
                        <a:pt x="44" y="52"/>
                        <a:pt x="35" y="52"/>
                        <a:pt x="27" y="51"/>
                      </a:cubicBezTo>
                      <a:lnTo>
                        <a:pt x="28" y="50"/>
                      </a:lnTo>
                      <a:close/>
                      <a:moveTo>
                        <a:pt x="48" y="46"/>
                      </a:moveTo>
                      <a:lnTo>
                        <a:pt x="48" y="46"/>
                      </a:lnTo>
                      <a:lnTo>
                        <a:pt x="48" y="47"/>
                      </a:lnTo>
                      <a:lnTo>
                        <a:pt x="48" y="46"/>
                      </a:lnTo>
                      <a:close/>
                      <a:moveTo>
                        <a:pt x="48" y="46"/>
                      </a:moveTo>
                      <a:cubicBezTo>
                        <a:pt x="51" y="43"/>
                        <a:pt x="50" y="38"/>
                        <a:pt x="48" y="33"/>
                      </a:cubicBezTo>
                      <a:lnTo>
                        <a:pt x="49" y="33"/>
                      </a:lnTo>
                      <a:cubicBezTo>
                        <a:pt x="51" y="38"/>
                        <a:pt x="53" y="43"/>
                        <a:pt x="49" y="47"/>
                      </a:cubicBezTo>
                      <a:lnTo>
                        <a:pt x="48" y="46"/>
                      </a:lnTo>
                      <a:close/>
                      <a:moveTo>
                        <a:pt x="48" y="33"/>
                      </a:moveTo>
                      <a:cubicBezTo>
                        <a:pt x="47" y="30"/>
                        <a:pt x="46" y="28"/>
                        <a:pt x="46" y="25"/>
                      </a:cubicBezTo>
                      <a:lnTo>
                        <a:pt x="47" y="25"/>
                      </a:lnTo>
                      <a:cubicBezTo>
                        <a:pt x="47" y="28"/>
                        <a:pt x="48" y="30"/>
                        <a:pt x="49" y="33"/>
                      </a:cubicBezTo>
                      <a:lnTo>
                        <a:pt x="48" y="33"/>
                      </a:lnTo>
                      <a:close/>
                      <a:moveTo>
                        <a:pt x="47" y="25"/>
                      </a:moveTo>
                      <a:lnTo>
                        <a:pt x="47" y="25"/>
                      </a:lnTo>
                      <a:lnTo>
                        <a:pt x="46" y="25"/>
                      </a:lnTo>
                      <a:lnTo>
                        <a:pt x="47" y="25"/>
                      </a:lnTo>
                      <a:close/>
                      <a:moveTo>
                        <a:pt x="46" y="25"/>
                      </a:moveTo>
                      <a:cubicBezTo>
                        <a:pt x="45" y="23"/>
                        <a:pt x="46" y="20"/>
                        <a:pt x="47" y="17"/>
                      </a:cubicBezTo>
                      <a:lnTo>
                        <a:pt x="49" y="17"/>
                      </a:lnTo>
                      <a:cubicBezTo>
                        <a:pt x="48" y="20"/>
                        <a:pt x="47" y="23"/>
                        <a:pt x="47" y="25"/>
                      </a:cubicBezTo>
                      <a:lnTo>
                        <a:pt x="46" y="25"/>
                      </a:lnTo>
                      <a:close/>
                      <a:moveTo>
                        <a:pt x="47" y="17"/>
                      </a:moveTo>
                      <a:cubicBezTo>
                        <a:pt x="48" y="14"/>
                        <a:pt x="49" y="11"/>
                        <a:pt x="48" y="7"/>
                      </a:cubicBezTo>
                      <a:lnTo>
                        <a:pt x="50" y="7"/>
                      </a:lnTo>
                      <a:cubicBezTo>
                        <a:pt x="51" y="11"/>
                        <a:pt x="50" y="14"/>
                        <a:pt x="49" y="17"/>
                      </a:cubicBezTo>
                      <a:lnTo>
                        <a:pt x="47" y="17"/>
                      </a:lnTo>
                      <a:close/>
                      <a:moveTo>
                        <a:pt x="48" y="7"/>
                      </a:moveTo>
                      <a:lnTo>
                        <a:pt x="48" y="7"/>
                      </a:lnTo>
                      <a:lnTo>
                        <a:pt x="49" y="7"/>
                      </a:lnTo>
                      <a:lnTo>
                        <a:pt x="48" y="7"/>
                      </a:lnTo>
                      <a:close/>
                      <a:moveTo>
                        <a:pt x="48" y="7"/>
                      </a:moveTo>
                      <a:cubicBezTo>
                        <a:pt x="48" y="6"/>
                        <a:pt x="47" y="5"/>
                        <a:pt x="45" y="5"/>
                      </a:cubicBezTo>
                      <a:lnTo>
                        <a:pt x="45" y="4"/>
                      </a:lnTo>
                      <a:cubicBezTo>
                        <a:pt x="47" y="4"/>
                        <a:pt x="49" y="5"/>
                        <a:pt x="50" y="7"/>
                      </a:cubicBezTo>
                      <a:lnTo>
                        <a:pt x="48" y="7"/>
                      </a:lnTo>
                      <a:close/>
                      <a:moveTo>
                        <a:pt x="45" y="5"/>
                      </a:moveTo>
                      <a:cubicBezTo>
                        <a:pt x="43" y="4"/>
                        <a:pt x="41" y="4"/>
                        <a:pt x="40" y="1"/>
                      </a:cubicBezTo>
                      <a:lnTo>
                        <a:pt x="42" y="1"/>
                      </a:lnTo>
                      <a:cubicBezTo>
                        <a:pt x="42" y="3"/>
                        <a:pt x="44" y="3"/>
                        <a:pt x="45" y="4"/>
                      </a:cubicBezTo>
                      <a:lnTo>
                        <a:pt x="45" y="5"/>
                      </a:lnTo>
                      <a:close/>
                      <a:moveTo>
                        <a:pt x="41" y="0"/>
                      </a:moveTo>
                      <a:lnTo>
                        <a:pt x="42" y="0"/>
                      </a:lnTo>
                      <a:lnTo>
                        <a:pt x="42" y="1"/>
                      </a:lnTo>
                      <a:lnTo>
                        <a:pt x="41" y="1"/>
                      </a:lnTo>
                      <a:lnTo>
                        <a:pt x="41" y="0"/>
                      </a:lnTo>
                      <a:close/>
                      <a:moveTo>
                        <a:pt x="41" y="2"/>
                      </a:moveTo>
                      <a:cubicBezTo>
                        <a:pt x="38" y="2"/>
                        <a:pt x="35" y="3"/>
                        <a:pt x="32" y="4"/>
                      </a:cubicBezTo>
                      <a:lnTo>
                        <a:pt x="32" y="3"/>
                      </a:lnTo>
                      <a:cubicBezTo>
                        <a:pt x="35" y="2"/>
                        <a:pt x="38" y="1"/>
                        <a:pt x="41" y="0"/>
                      </a:cubicBezTo>
                      <a:lnTo>
                        <a:pt x="41" y="2"/>
                      </a:lnTo>
                      <a:close/>
                      <a:moveTo>
                        <a:pt x="32" y="4"/>
                      </a:moveTo>
                      <a:cubicBezTo>
                        <a:pt x="28" y="6"/>
                        <a:pt x="23" y="7"/>
                        <a:pt x="17" y="7"/>
                      </a:cubicBezTo>
                      <a:lnTo>
                        <a:pt x="17" y="5"/>
                      </a:lnTo>
                      <a:cubicBezTo>
                        <a:pt x="23" y="6"/>
                        <a:pt x="27" y="4"/>
                        <a:pt x="32" y="3"/>
                      </a:cubicBezTo>
                      <a:lnTo>
                        <a:pt x="32" y="4"/>
                      </a:lnTo>
                      <a:close/>
                      <a:moveTo>
                        <a:pt x="17" y="6"/>
                      </a:moveTo>
                      <a:lnTo>
                        <a:pt x="17" y="5"/>
                      </a:lnTo>
                      <a:lnTo>
                        <a:pt x="17" y="6"/>
                      </a:lnTo>
                      <a:close/>
                      <a:moveTo>
                        <a:pt x="18" y="6"/>
                      </a:moveTo>
                      <a:cubicBezTo>
                        <a:pt x="18" y="6"/>
                        <a:pt x="17" y="7"/>
                        <a:pt x="17" y="8"/>
                      </a:cubicBezTo>
                      <a:lnTo>
                        <a:pt x="15" y="8"/>
                      </a:lnTo>
                      <a:cubicBezTo>
                        <a:pt x="16" y="7"/>
                        <a:pt x="17" y="6"/>
                        <a:pt x="17" y="6"/>
                      </a:cubicBezTo>
                      <a:lnTo>
                        <a:pt x="18" y="6"/>
                      </a:lnTo>
                      <a:close/>
                      <a:moveTo>
                        <a:pt x="15" y="8"/>
                      </a:moveTo>
                      <a:lnTo>
                        <a:pt x="15" y="8"/>
                      </a:lnTo>
                      <a:lnTo>
                        <a:pt x="16" y="8"/>
                      </a:lnTo>
                      <a:lnTo>
                        <a:pt x="15" y="8"/>
                      </a:lnTo>
                      <a:close/>
                    </a:path>
                  </a:pathLst>
                </a:custGeom>
                <a:solidFill>
                  <a:srgbClr val="94939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572" name="Freeform 89"/>
                <p:cNvSpPr>
                  <a:spLocks noChangeArrowheads="1"/>
                </p:cNvSpPr>
                <p:nvPr/>
              </p:nvSpPr>
              <p:spPr bwMode="auto">
                <a:xfrm>
                  <a:off x="1196" y="3860"/>
                  <a:ext cx="56" cy="84"/>
                </a:xfrm>
                <a:custGeom>
                  <a:avLst/>
                  <a:gdLst>
                    <a:gd name="T0" fmla="*/ 12280 w 41"/>
                    <a:gd name="T1" fmla="*/ 57991 h 49"/>
                    <a:gd name="T2" fmla="*/ 1789 w 41"/>
                    <a:gd name="T3" fmla="*/ 117125 h 49"/>
                    <a:gd name="T4" fmla="*/ 22400 w 41"/>
                    <a:gd name="T5" fmla="*/ 196781 h 49"/>
                    <a:gd name="T6" fmla="*/ 22400 w 41"/>
                    <a:gd name="T7" fmla="*/ 272847 h 49"/>
                    <a:gd name="T8" fmla="*/ 61615 w 41"/>
                    <a:gd name="T9" fmla="*/ 283161 h 49"/>
                    <a:gd name="T10" fmla="*/ 66667 w 41"/>
                    <a:gd name="T11" fmla="*/ 242796 h 49"/>
                    <a:gd name="T12" fmla="*/ 63869 w 41"/>
                    <a:gd name="T13" fmla="*/ 30178 h 49"/>
                    <a:gd name="T14" fmla="*/ 46182 w 41"/>
                    <a:gd name="T15" fmla="*/ 11047 h 49"/>
                    <a:gd name="T16" fmla="*/ 18658 w 41"/>
                    <a:gd name="T17" fmla="*/ 30178 h 49"/>
                    <a:gd name="T18" fmla="*/ 12280 w 41"/>
                    <a:gd name="T19" fmla="*/ 57991 h 49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41" h="49">
                      <a:moveTo>
                        <a:pt x="7" y="9"/>
                      </a:moveTo>
                      <a:cubicBezTo>
                        <a:pt x="7" y="13"/>
                        <a:pt x="2" y="15"/>
                        <a:pt x="1" y="18"/>
                      </a:cubicBezTo>
                      <a:cubicBezTo>
                        <a:pt x="0" y="24"/>
                        <a:pt x="10" y="26"/>
                        <a:pt x="13" y="31"/>
                      </a:cubicBezTo>
                      <a:cubicBezTo>
                        <a:pt x="16" y="35"/>
                        <a:pt x="11" y="40"/>
                        <a:pt x="13" y="43"/>
                      </a:cubicBezTo>
                      <a:cubicBezTo>
                        <a:pt x="19" y="49"/>
                        <a:pt x="28" y="43"/>
                        <a:pt x="36" y="44"/>
                      </a:cubicBezTo>
                      <a:cubicBezTo>
                        <a:pt x="35" y="41"/>
                        <a:pt x="39" y="40"/>
                        <a:pt x="39" y="38"/>
                      </a:cubicBezTo>
                      <a:cubicBezTo>
                        <a:pt x="37" y="26"/>
                        <a:pt x="41" y="16"/>
                        <a:pt x="38" y="5"/>
                      </a:cubicBezTo>
                      <a:cubicBezTo>
                        <a:pt x="37" y="3"/>
                        <a:pt x="31" y="0"/>
                        <a:pt x="27" y="2"/>
                      </a:cubicBezTo>
                      <a:cubicBezTo>
                        <a:pt x="22" y="4"/>
                        <a:pt x="17" y="5"/>
                        <a:pt x="11" y="5"/>
                      </a:cubicBezTo>
                      <a:cubicBezTo>
                        <a:pt x="11" y="7"/>
                        <a:pt x="7" y="6"/>
                        <a:pt x="7" y="9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573" name="Freeform 91"/>
                <p:cNvSpPr>
                  <a:spLocks noChangeArrowheads="1"/>
                </p:cNvSpPr>
                <p:nvPr/>
              </p:nvSpPr>
              <p:spPr bwMode="auto">
                <a:xfrm>
                  <a:off x="1179" y="3688"/>
                  <a:ext cx="112" cy="70"/>
                </a:xfrm>
                <a:custGeom>
                  <a:avLst/>
                  <a:gdLst>
                    <a:gd name="T0" fmla="*/ 9228 w 82"/>
                    <a:gd name="T1" fmla="*/ 65061 h 41"/>
                    <a:gd name="T2" fmla="*/ 7440 w 82"/>
                    <a:gd name="T3" fmla="*/ 146892 h 41"/>
                    <a:gd name="T4" fmla="*/ 28337 w 82"/>
                    <a:gd name="T5" fmla="*/ 200092 h 41"/>
                    <a:gd name="T6" fmla="*/ 33209 w 82"/>
                    <a:gd name="T7" fmla="*/ 243639 h 41"/>
                    <a:gd name="T8" fmla="*/ 121602 w 82"/>
                    <a:gd name="T9" fmla="*/ 107920 h 41"/>
                    <a:gd name="T10" fmla="*/ 97059 w 82"/>
                    <a:gd name="T11" fmla="*/ 0 h 41"/>
                    <a:gd name="T12" fmla="*/ 65969 w 82"/>
                    <a:gd name="T13" fmla="*/ 31056 h 41"/>
                    <a:gd name="T14" fmla="*/ 41164 w 82"/>
                    <a:gd name="T15" fmla="*/ 11301 h 41"/>
                    <a:gd name="T16" fmla="*/ 9228 w 82"/>
                    <a:gd name="T17" fmla="*/ 65061 h 41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82" h="41">
                      <a:moveTo>
                        <a:pt x="6" y="10"/>
                      </a:moveTo>
                      <a:cubicBezTo>
                        <a:pt x="8" y="15"/>
                        <a:pt x="0" y="20"/>
                        <a:pt x="5" y="23"/>
                      </a:cubicBezTo>
                      <a:cubicBezTo>
                        <a:pt x="10" y="26"/>
                        <a:pt x="15" y="28"/>
                        <a:pt x="18" y="31"/>
                      </a:cubicBezTo>
                      <a:cubicBezTo>
                        <a:pt x="21" y="33"/>
                        <a:pt x="19" y="38"/>
                        <a:pt x="21" y="38"/>
                      </a:cubicBezTo>
                      <a:cubicBezTo>
                        <a:pt x="43" y="41"/>
                        <a:pt x="69" y="33"/>
                        <a:pt x="78" y="17"/>
                      </a:cubicBezTo>
                      <a:cubicBezTo>
                        <a:pt x="82" y="11"/>
                        <a:pt x="71" y="0"/>
                        <a:pt x="62" y="0"/>
                      </a:cubicBezTo>
                      <a:cubicBezTo>
                        <a:pt x="55" y="0"/>
                        <a:pt x="49" y="5"/>
                        <a:pt x="42" y="5"/>
                      </a:cubicBezTo>
                      <a:cubicBezTo>
                        <a:pt x="37" y="5"/>
                        <a:pt x="31" y="0"/>
                        <a:pt x="26" y="2"/>
                      </a:cubicBezTo>
                      <a:cubicBezTo>
                        <a:pt x="19" y="5"/>
                        <a:pt x="13" y="9"/>
                        <a:pt x="6" y="10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574" name="Freeform 93"/>
                <p:cNvSpPr>
                  <a:spLocks noChangeArrowheads="1"/>
                </p:cNvSpPr>
                <p:nvPr/>
              </p:nvSpPr>
              <p:spPr bwMode="auto">
                <a:xfrm>
                  <a:off x="1015" y="3869"/>
                  <a:ext cx="67" cy="60"/>
                </a:xfrm>
                <a:custGeom>
                  <a:avLst/>
                  <a:gdLst>
                    <a:gd name="T0" fmla="*/ 54694 w 49"/>
                    <a:gd name="T1" fmla="*/ 31421 h 35"/>
                    <a:gd name="T2" fmla="*/ 12845 w 49"/>
                    <a:gd name="T3" fmla="*/ 47820 h 35"/>
                    <a:gd name="T4" fmla="*/ 14933 w 49"/>
                    <a:gd name="T5" fmla="*/ 210927 h 35"/>
                    <a:gd name="T6" fmla="*/ 42499 w 49"/>
                    <a:gd name="T7" fmla="*/ 204060 h 35"/>
                    <a:gd name="T8" fmla="*/ 54694 w 49"/>
                    <a:gd name="T9" fmla="*/ 31421 h 35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49" h="35">
                      <a:moveTo>
                        <a:pt x="33" y="5"/>
                      </a:moveTo>
                      <a:cubicBezTo>
                        <a:pt x="25" y="4"/>
                        <a:pt x="12" y="0"/>
                        <a:pt x="8" y="7"/>
                      </a:cubicBezTo>
                      <a:cubicBezTo>
                        <a:pt x="5" y="14"/>
                        <a:pt x="0" y="25"/>
                        <a:pt x="9" y="32"/>
                      </a:cubicBezTo>
                      <a:cubicBezTo>
                        <a:pt x="14" y="35"/>
                        <a:pt x="21" y="33"/>
                        <a:pt x="26" y="31"/>
                      </a:cubicBezTo>
                      <a:cubicBezTo>
                        <a:pt x="36" y="25"/>
                        <a:pt x="49" y="6"/>
                        <a:pt x="33" y="5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575" name="Freeform 95"/>
                <p:cNvSpPr>
                  <a:spLocks noChangeArrowheads="1"/>
                </p:cNvSpPr>
                <p:nvPr/>
              </p:nvSpPr>
              <p:spPr bwMode="auto">
                <a:xfrm>
                  <a:off x="1258" y="3770"/>
                  <a:ext cx="61" cy="108"/>
                </a:xfrm>
                <a:custGeom>
                  <a:avLst/>
                  <a:gdLst>
                    <a:gd name="T0" fmla="*/ 43202 w 45"/>
                    <a:gd name="T1" fmla="*/ 27747 h 63"/>
                    <a:gd name="T2" fmla="*/ 11686 w 45"/>
                    <a:gd name="T3" fmla="*/ 152431 h 63"/>
                    <a:gd name="T4" fmla="*/ 6630 w 45"/>
                    <a:gd name="T5" fmla="*/ 320359 h 63"/>
                    <a:gd name="T6" fmla="*/ 27815 w 45"/>
                    <a:gd name="T7" fmla="*/ 397682 h 63"/>
                    <a:gd name="T8" fmla="*/ 34850 w 45"/>
                    <a:gd name="T9" fmla="*/ 386727 h 63"/>
                    <a:gd name="T10" fmla="*/ 55713 w 45"/>
                    <a:gd name="T11" fmla="*/ 163978 h 63"/>
                    <a:gd name="T12" fmla="*/ 61698 w 45"/>
                    <a:gd name="T13" fmla="*/ 124762 h 63"/>
                    <a:gd name="T14" fmla="*/ 63786 w 45"/>
                    <a:gd name="T15" fmla="*/ 29805 h 63"/>
                    <a:gd name="T16" fmla="*/ 43202 w 45"/>
                    <a:gd name="T17" fmla="*/ 27747 h 63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45" h="63">
                      <a:moveTo>
                        <a:pt x="29" y="4"/>
                      </a:moveTo>
                      <a:cubicBezTo>
                        <a:pt x="21" y="11"/>
                        <a:pt x="10" y="15"/>
                        <a:pt x="8" y="24"/>
                      </a:cubicBezTo>
                      <a:cubicBezTo>
                        <a:pt x="8" y="33"/>
                        <a:pt x="0" y="42"/>
                        <a:pt x="4" y="51"/>
                      </a:cubicBezTo>
                      <a:cubicBezTo>
                        <a:pt x="6" y="56"/>
                        <a:pt x="10" y="62"/>
                        <a:pt x="19" y="63"/>
                      </a:cubicBezTo>
                      <a:cubicBezTo>
                        <a:pt x="20" y="63"/>
                        <a:pt x="23" y="63"/>
                        <a:pt x="24" y="61"/>
                      </a:cubicBezTo>
                      <a:cubicBezTo>
                        <a:pt x="34" y="51"/>
                        <a:pt x="37" y="39"/>
                        <a:pt x="38" y="26"/>
                      </a:cubicBezTo>
                      <a:cubicBezTo>
                        <a:pt x="38" y="24"/>
                        <a:pt x="41" y="22"/>
                        <a:pt x="42" y="20"/>
                      </a:cubicBezTo>
                      <a:cubicBezTo>
                        <a:pt x="43" y="15"/>
                        <a:pt x="45" y="10"/>
                        <a:pt x="43" y="5"/>
                      </a:cubicBezTo>
                      <a:cubicBezTo>
                        <a:pt x="41" y="0"/>
                        <a:pt x="32" y="1"/>
                        <a:pt x="29" y="4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576" name="Freeform 96"/>
                <p:cNvSpPr>
                  <a:spLocks noChangeArrowheads="1"/>
                </p:cNvSpPr>
                <p:nvPr/>
              </p:nvSpPr>
              <p:spPr bwMode="auto">
                <a:xfrm>
                  <a:off x="1259" y="3772"/>
                  <a:ext cx="60" cy="106"/>
                </a:xfrm>
                <a:custGeom>
                  <a:avLst/>
                  <a:gdLst>
                    <a:gd name="T0" fmla="*/ 38988 w 44"/>
                    <a:gd name="T1" fmla="*/ 17386 h 62"/>
                    <a:gd name="T2" fmla="*/ 40557 w 44"/>
                    <a:gd name="T3" fmla="*/ 26702 h 62"/>
                    <a:gd name="T4" fmla="*/ 38988 w 44"/>
                    <a:gd name="T5" fmla="*/ 17386 h 62"/>
                    <a:gd name="T6" fmla="*/ 11386 w 44"/>
                    <a:gd name="T7" fmla="*/ 138956 h 62"/>
                    <a:gd name="T8" fmla="*/ 29134 w 44"/>
                    <a:gd name="T9" fmla="*/ 57814 h 62"/>
                    <a:gd name="T10" fmla="*/ 9491 w 44"/>
                    <a:gd name="T11" fmla="*/ 138956 h 62"/>
                    <a:gd name="T12" fmla="*/ 9491 w 44"/>
                    <a:gd name="T13" fmla="*/ 138956 h 62"/>
                    <a:gd name="T14" fmla="*/ 11386 w 44"/>
                    <a:gd name="T15" fmla="*/ 138956 h 62"/>
                    <a:gd name="T16" fmla="*/ 11386 w 44"/>
                    <a:gd name="T17" fmla="*/ 138956 h 62"/>
                    <a:gd name="T18" fmla="*/ 5800 w 44"/>
                    <a:gd name="T19" fmla="*/ 195621 h 62"/>
                    <a:gd name="T20" fmla="*/ 6953 w 44"/>
                    <a:gd name="T21" fmla="*/ 195621 h 62"/>
                    <a:gd name="T22" fmla="*/ 5800 w 44"/>
                    <a:gd name="T23" fmla="*/ 195621 h 62"/>
                    <a:gd name="T24" fmla="*/ 2596 w 44"/>
                    <a:gd name="T25" fmla="*/ 297140 h 62"/>
                    <a:gd name="T26" fmla="*/ 5800 w 44"/>
                    <a:gd name="T27" fmla="*/ 297140 h 62"/>
                    <a:gd name="T28" fmla="*/ 2596 w 44"/>
                    <a:gd name="T29" fmla="*/ 297140 h 62"/>
                    <a:gd name="T30" fmla="*/ 25410 w 44"/>
                    <a:gd name="T31" fmla="*/ 363518 h 62"/>
                    <a:gd name="T32" fmla="*/ 13604 w 44"/>
                    <a:gd name="T33" fmla="*/ 342295 h 62"/>
                    <a:gd name="T34" fmla="*/ 25410 w 44"/>
                    <a:gd name="T35" fmla="*/ 363518 h 62"/>
                    <a:gd name="T36" fmla="*/ 25410 w 44"/>
                    <a:gd name="T37" fmla="*/ 363518 h 62"/>
                    <a:gd name="T38" fmla="*/ 24790 w 44"/>
                    <a:gd name="T39" fmla="*/ 369937 h 62"/>
                    <a:gd name="T40" fmla="*/ 25410 w 44"/>
                    <a:gd name="T41" fmla="*/ 369937 h 62"/>
                    <a:gd name="T42" fmla="*/ 25410 w 44"/>
                    <a:gd name="T43" fmla="*/ 363518 h 62"/>
                    <a:gd name="T44" fmla="*/ 25410 w 44"/>
                    <a:gd name="T45" fmla="*/ 363518 h 62"/>
                    <a:gd name="T46" fmla="*/ 25410 w 44"/>
                    <a:gd name="T47" fmla="*/ 369937 h 62"/>
                    <a:gd name="T48" fmla="*/ 27530 w 44"/>
                    <a:gd name="T49" fmla="*/ 369937 h 62"/>
                    <a:gd name="T50" fmla="*/ 27530 w 44"/>
                    <a:gd name="T51" fmla="*/ 363518 h 62"/>
                    <a:gd name="T52" fmla="*/ 27530 w 44"/>
                    <a:gd name="T53" fmla="*/ 369937 h 62"/>
                    <a:gd name="T54" fmla="*/ 32039 w 44"/>
                    <a:gd name="T55" fmla="*/ 359355 h 62"/>
                    <a:gd name="T56" fmla="*/ 32039 w 44"/>
                    <a:gd name="T57" fmla="*/ 359355 h 62"/>
                    <a:gd name="T58" fmla="*/ 33331 w 44"/>
                    <a:gd name="T59" fmla="*/ 363518 h 62"/>
                    <a:gd name="T60" fmla="*/ 54183 w 44"/>
                    <a:gd name="T61" fmla="*/ 147419 h 62"/>
                    <a:gd name="T62" fmla="*/ 47669 w 44"/>
                    <a:gd name="T63" fmla="*/ 257455 h 62"/>
                    <a:gd name="T64" fmla="*/ 54545 w 44"/>
                    <a:gd name="T65" fmla="*/ 147419 h 62"/>
                    <a:gd name="T66" fmla="*/ 54183 w 44"/>
                    <a:gd name="T67" fmla="*/ 147419 h 62"/>
                    <a:gd name="T68" fmla="*/ 54545 w 44"/>
                    <a:gd name="T69" fmla="*/ 147419 h 62"/>
                    <a:gd name="T70" fmla="*/ 57160 w 44"/>
                    <a:gd name="T71" fmla="*/ 112324 h 62"/>
                    <a:gd name="T72" fmla="*/ 56795 w 44"/>
                    <a:gd name="T73" fmla="*/ 127323 h 62"/>
                    <a:gd name="T74" fmla="*/ 59621 w 44"/>
                    <a:gd name="T75" fmla="*/ 112324 h 62"/>
                    <a:gd name="T76" fmla="*/ 61272 w 44"/>
                    <a:gd name="T77" fmla="*/ 65840 h 62"/>
                    <a:gd name="T78" fmla="*/ 57160 w 44"/>
                    <a:gd name="T79" fmla="*/ 112324 h 62"/>
                    <a:gd name="T80" fmla="*/ 62236 w 44"/>
                    <a:gd name="T81" fmla="*/ 26702 h 62"/>
                    <a:gd name="T82" fmla="*/ 62236 w 44"/>
                    <a:gd name="T83" fmla="*/ 26702 h 62"/>
                    <a:gd name="T84" fmla="*/ 62236 w 44"/>
                    <a:gd name="T85" fmla="*/ 26702 h 62"/>
                    <a:gd name="T86" fmla="*/ 59621 w 44"/>
                    <a:gd name="T87" fmla="*/ 6416 h 62"/>
                    <a:gd name="T88" fmla="*/ 57160 w 44"/>
                    <a:gd name="T89" fmla="*/ 10561 h 62"/>
                    <a:gd name="T90" fmla="*/ 59621 w 44"/>
                    <a:gd name="T91" fmla="*/ 6416 h 62"/>
                    <a:gd name="T92" fmla="*/ 45781 w 44"/>
                    <a:gd name="T93" fmla="*/ 10561 h 62"/>
                    <a:gd name="T94" fmla="*/ 52425 w 44"/>
                    <a:gd name="T95" fmla="*/ 6416 h 62"/>
                    <a:gd name="T96" fmla="*/ 38988 w 44"/>
                    <a:gd name="T97" fmla="*/ 17386 h 62"/>
                    <a:gd name="T98" fmla="*/ 38988 w 44"/>
                    <a:gd name="T99" fmla="*/ 17386 h 62"/>
                    <a:gd name="T100" fmla="*/ 38988 w 44"/>
                    <a:gd name="T101" fmla="*/ 17386 h 62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</a:gdLst>
                  <a:ahLst/>
                  <a:cxnLst>
                    <a:cxn ang="T102">
                      <a:pos x="T0" y="T1"/>
                    </a:cxn>
                    <a:cxn ang="T103">
                      <a:pos x="T2" y="T3"/>
                    </a:cxn>
                    <a:cxn ang="T104">
                      <a:pos x="T4" y="T5"/>
                    </a:cxn>
                    <a:cxn ang="T105">
                      <a:pos x="T6" y="T7"/>
                    </a:cxn>
                    <a:cxn ang="T106">
                      <a:pos x="T8" y="T9"/>
                    </a:cxn>
                    <a:cxn ang="T107">
                      <a:pos x="T10" y="T11"/>
                    </a:cxn>
                    <a:cxn ang="T108">
                      <a:pos x="T12" y="T13"/>
                    </a:cxn>
                    <a:cxn ang="T109">
                      <a:pos x="T14" y="T15"/>
                    </a:cxn>
                    <a:cxn ang="T110">
                      <a:pos x="T16" y="T17"/>
                    </a:cxn>
                    <a:cxn ang="T111">
                      <a:pos x="T18" y="T19"/>
                    </a:cxn>
                    <a:cxn ang="T112">
                      <a:pos x="T20" y="T21"/>
                    </a:cxn>
                    <a:cxn ang="T113">
                      <a:pos x="T22" y="T23"/>
                    </a:cxn>
                    <a:cxn ang="T114">
                      <a:pos x="T24" y="T25"/>
                    </a:cxn>
                    <a:cxn ang="T115">
                      <a:pos x="T26" y="T27"/>
                    </a:cxn>
                    <a:cxn ang="T116">
                      <a:pos x="T28" y="T29"/>
                    </a:cxn>
                    <a:cxn ang="T117">
                      <a:pos x="T30" y="T31"/>
                    </a:cxn>
                    <a:cxn ang="T118">
                      <a:pos x="T32" y="T33"/>
                    </a:cxn>
                    <a:cxn ang="T119">
                      <a:pos x="T34" y="T35"/>
                    </a:cxn>
                    <a:cxn ang="T120">
                      <a:pos x="T36" y="T37"/>
                    </a:cxn>
                    <a:cxn ang="T121">
                      <a:pos x="T38" y="T39"/>
                    </a:cxn>
                    <a:cxn ang="T122">
                      <a:pos x="T40" y="T41"/>
                    </a:cxn>
                    <a:cxn ang="T123">
                      <a:pos x="T42" y="T43"/>
                    </a:cxn>
                    <a:cxn ang="T124">
                      <a:pos x="T44" y="T45"/>
                    </a:cxn>
                    <a:cxn ang="T125">
                      <a:pos x="T46" y="T47"/>
                    </a:cxn>
                    <a:cxn ang="T126">
                      <a:pos x="T48" y="T49"/>
                    </a:cxn>
                    <a:cxn ang="T127">
                      <a:pos x="T50" y="T51"/>
                    </a:cxn>
                    <a:cxn ang="T128">
                      <a:pos x="T52" y="T53"/>
                    </a:cxn>
                    <a:cxn ang="T129">
                      <a:pos x="T54" y="T55"/>
                    </a:cxn>
                    <a:cxn ang="T130">
                      <a:pos x="T56" y="T57"/>
                    </a:cxn>
                    <a:cxn ang="T131">
                      <a:pos x="T58" y="T59"/>
                    </a:cxn>
                    <a:cxn ang="T132">
                      <a:pos x="T60" y="T61"/>
                    </a:cxn>
                    <a:cxn ang="T133">
                      <a:pos x="T62" y="T63"/>
                    </a:cxn>
                    <a:cxn ang="T134">
                      <a:pos x="T64" y="T65"/>
                    </a:cxn>
                    <a:cxn ang="T135">
                      <a:pos x="T66" y="T67"/>
                    </a:cxn>
                    <a:cxn ang="T136">
                      <a:pos x="T68" y="T69"/>
                    </a:cxn>
                    <a:cxn ang="T137">
                      <a:pos x="T70" y="T71"/>
                    </a:cxn>
                    <a:cxn ang="T138">
                      <a:pos x="T72" y="T73"/>
                    </a:cxn>
                    <a:cxn ang="T139">
                      <a:pos x="T74" y="T75"/>
                    </a:cxn>
                    <a:cxn ang="T140">
                      <a:pos x="T76" y="T77"/>
                    </a:cxn>
                    <a:cxn ang="T141">
                      <a:pos x="T78" y="T79"/>
                    </a:cxn>
                    <a:cxn ang="T142">
                      <a:pos x="T80" y="T81"/>
                    </a:cxn>
                    <a:cxn ang="T143">
                      <a:pos x="T82" y="T83"/>
                    </a:cxn>
                    <a:cxn ang="T144">
                      <a:pos x="T84" y="T85"/>
                    </a:cxn>
                    <a:cxn ang="T145">
                      <a:pos x="T86" y="T87"/>
                    </a:cxn>
                    <a:cxn ang="T146">
                      <a:pos x="T88" y="T89"/>
                    </a:cxn>
                    <a:cxn ang="T147">
                      <a:pos x="T90" y="T91"/>
                    </a:cxn>
                    <a:cxn ang="T148">
                      <a:pos x="T92" y="T93"/>
                    </a:cxn>
                    <a:cxn ang="T149">
                      <a:pos x="T94" y="T95"/>
                    </a:cxn>
                    <a:cxn ang="T150">
                      <a:pos x="T96" y="T97"/>
                    </a:cxn>
                    <a:cxn ang="T151">
                      <a:pos x="T98" y="T99"/>
                    </a:cxn>
                    <a:cxn ang="T152">
                      <a:pos x="T100" y="T101"/>
                    </a:cxn>
                  </a:cxnLst>
                  <a:rect l="0" t="0" r="r" b="b"/>
                  <a:pathLst>
                    <a:path w="44" h="62">
                      <a:moveTo>
                        <a:pt x="28" y="4"/>
                      </a:moveTo>
                      <a:lnTo>
                        <a:pt x="28" y="4"/>
                      </a:lnTo>
                      <a:lnTo>
                        <a:pt x="27" y="3"/>
                      </a:lnTo>
                      <a:lnTo>
                        <a:pt x="28" y="4"/>
                      </a:lnTo>
                      <a:close/>
                      <a:moveTo>
                        <a:pt x="28" y="4"/>
                      </a:moveTo>
                      <a:cubicBezTo>
                        <a:pt x="26" y="6"/>
                        <a:pt x="23" y="8"/>
                        <a:pt x="20" y="10"/>
                      </a:cubicBezTo>
                      <a:lnTo>
                        <a:pt x="19" y="9"/>
                      </a:lnTo>
                      <a:cubicBezTo>
                        <a:pt x="22" y="7"/>
                        <a:pt x="25" y="5"/>
                        <a:pt x="27" y="3"/>
                      </a:cubicBezTo>
                      <a:lnTo>
                        <a:pt x="28" y="4"/>
                      </a:lnTo>
                      <a:close/>
                      <a:moveTo>
                        <a:pt x="20" y="10"/>
                      </a:moveTo>
                      <a:cubicBezTo>
                        <a:pt x="14" y="13"/>
                        <a:pt x="9" y="17"/>
                        <a:pt x="8" y="23"/>
                      </a:cubicBezTo>
                      <a:lnTo>
                        <a:pt x="7" y="23"/>
                      </a:lnTo>
                      <a:cubicBezTo>
                        <a:pt x="8" y="16"/>
                        <a:pt x="13" y="12"/>
                        <a:pt x="19" y="9"/>
                      </a:cubicBezTo>
                      <a:lnTo>
                        <a:pt x="20" y="10"/>
                      </a:lnTo>
                      <a:close/>
                      <a:moveTo>
                        <a:pt x="7" y="23"/>
                      </a:moveTo>
                      <a:lnTo>
                        <a:pt x="7" y="23"/>
                      </a:lnTo>
                      <a:close/>
                      <a:moveTo>
                        <a:pt x="8" y="23"/>
                      </a:moveTo>
                      <a:lnTo>
                        <a:pt x="8" y="23"/>
                      </a:lnTo>
                      <a:lnTo>
                        <a:pt x="7" y="23"/>
                      </a:lnTo>
                      <a:lnTo>
                        <a:pt x="8" y="23"/>
                      </a:lnTo>
                      <a:close/>
                      <a:moveTo>
                        <a:pt x="8" y="23"/>
                      </a:moveTo>
                      <a:lnTo>
                        <a:pt x="8" y="23"/>
                      </a:lnTo>
                      <a:lnTo>
                        <a:pt x="7" y="23"/>
                      </a:lnTo>
                      <a:lnTo>
                        <a:pt x="8" y="23"/>
                      </a:lnTo>
                      <a:close/>
                      <a:moveTo>
                        <a:pt x="8" y="23"/>
                      </a:moveTo>
                      <a:cubicBezTo>
                        <a:pt x="8" y="26"/>
                        <a:pt x="7" y="30"/>
                        <a:pt x="5" y="33"/>
                      </a:cubicBezTo>
                      <a:lnTo>
                        <a:pt x="4" y="33"/>
                      </a:lnTo>
                      <a:cubicBezTo>
                        <a:pt x="5" y="30"/>
                        <a:pt x="6" y="26"/>
                        <a:pt x="7" y="23"/>
                      </a:cubicBezTo>
                      <a:lnTo>
                        <a:pt x="8" y="23"/>
                      </a:lnTo>
                      <a:close/>
                      <a:moveTo>
                        <a:pt x="5" y="33"/>
                      </a:moveTo>
                      <a:cubicBezTo>
                        <a:pt x="3" y="39"/>
                        <a:pt x="1" y="45"/>
                        <a:pt x="4" y="50"/>
                      </a:cubicBezTo>
                      <a:lnTo>
                        <a:pt x="2" y="50"/>
                      </a:lnTo>
                      <a:cubicBezTo>
                        <a:pt x="0" y="45"/>
                        <a:pt x="2" y="39"/>
                        <a:pt x="4" y="33"/>
                      </a:cubicBezTo>
                      <a:lnTo>
                        <a:pt x="5" y="33"/>
                      </a:lnTo>
                      <a:close/>
                      <a:moveTo>
                        <a:pt x="2" y="50"/>
                      </a:moveTo>
                      <a:lnTo>
                        <a:pt x="2" y="50"/>
                      </a:lnTo>
                      <a:lnTo>
                        <a:pt x="3" y="50"/>
                      </a:lnTo>
                      <a:lnTo>
                        <a:pt x="2" y="50"/>
                      </a:lnTo>
                      <a:close/>
                      <a:moveTo>
                        <a:pt x="4" y="50"/>
                      </a:moveTo>
                      <a:cubicBezTo>
                        <a:pt x="5" y="52"/>
                        <a:pt x="7" y="55"/>
                        <a:pt x="9" y="57"/>
                      </a:cubicBezTo>
                      <a:lnTo>
                        <a:pt x="8" y="58"/>
                      </a:lnTo>
                      <a:cubicBezTo>
                        <a:pt x="5" y="55"/>
                        <a:pt x="4" y="53"/>
                        <a:pt x="2" y="50"/>
                      </a:cubicBezTo>
                      <a:lnTo>
                        <a:pt x="4" y="50"/>
                      </a:lnTo>
                      <a:close/>
                      <a:moveTo>
                        <a:pt x="9" y="57"/>
                      </a:moveTo>
                      <a:cubicBezTo>
                        <a:pt x="11" y="59"/>
                        <a:pt x="14" y="61"/>
                        <a:pt x="18" y="61"/>
                      </a:cubicBezTo>
                      <a:lnTo>
                        <a:pt x="18" y="62"/>
                      </a:lnTo>
                      <a:cubicBezTo>
                        <a:pt x="13" y="62"/>
                        <a:pt x="10" y="60"/>
                        <a:pt x="8" y="58"/>
                      </a:cubicBezTo>
                      <a:lnTo>
                        <a:pt x="9" y="57"/>
                      </a:lnTo>
                      <a:close/>
                      <a:moveTo>
                        <a:pt x="18" y="61"/>
                      </a:moveTo>
                      <a:lnTo>
                        <a:pt x="18" y="61"/>
                      </a:lnTo>
                      <a:lnTo>
                        <a:pt x="18" y="62"/>
                      </a:lnTo>
                      <a:lnTo>
                        <a:pt x="18" y="61"/>
                      </a:lnTo>
                      <a:close/>
                      <a:moveTo>
                        <a:pt x="18" y="61"/>
                      </a:moveTo>
                      <a:lnTo>
                        <a:pt x="18" y="61"/>
                      </a:lnTo>
                      <a:lnTo>
                        <a:pt x="18" y="62"/>
                      </a:lnTo>
                      <a:lnTo>
                        <a:pt x="17" y="62"/>
                      </a:lnTo>
                      <a:lnTo>
                        <a:pt x="18" y="61"/>
                      </a:lnTo>
                      <a:close/>
                      <a:moveTo>
                        <a:pt x="18" y="62"/>
                      </a:moveTo>
                      <a:lnTo>
                        <a:pt x="18" y="62"/>
                      </a:lnTo>
                      <a:close/>
                      <a:moveTo>
                        <a:pt x="18" y="61"/>
                      </a:moveTo>
                      <a:cubicBezTo>
                        <a:pt x="18" y="61"/>
                        <a:pt x="18" y="61"/>
                        <a:pt x="18" y="61"/>
                      </a:cubicBezTo>
                      <a:lnTo>
                        <a:pt x="18" y="62"/>
                      </a:lnTo>
                      <a:cubicBezTo>
                        <a:pt x="18" y="62"/>
                        <a:pt x="18" y="62"/>
                        <a:pt x="18" y="62"/>
                      </a:cubicBezTo>
                      <a:lnTo>
                        <a:pt x="18" y="61"/>
                      </a:lnTo>
                      <a:close/>
                      <a:moveTo>
                        <a:pt x="18" y="62"/>
                      </a:moveTo>
                      <a:lnTo>
                        <a:pt x="18" y="62"/>
                      </a:lnTo>
                      <a:close/>
                      <a:moveTo>
                        <a:pt x="18" y="61"/>
                      </a:moveTo>
                      <a:cubicBezTo>
                        <a:pt x="19" y="61"/>
                        <a:pt x="19" y="61"/>
                        <a:pt x="19" y="61"/>
                      </a:cubicBezTo>
                      <a:lnTo>
                        <a:pt x="19" y="62"/>
                      </a:lnTo>
                      <a:cubicBezTo>
                        <a:pt x="19" y="62"/>
                        <a:pt x="19" y="62"/>
                        <a:pt x="18" y="62"/>
                      </a:cubicBezTo>
                      <a:lnTo>
                        <a:pt x="18" y="61"/>
                      </a:lnTo>
                      <a:close/>
                      <a:moveTo>
                        <a:pt x="19" y="61"/>
                      </a:moveTo>
                      <a:cubicBezTo>
                        <a:pt x="20" y="61"/>
                        <a:pt x="21" y="61"/>
                        <a:pt x="22" y="60"/>
                      </a:cubicBezTo>
                      <a:lnTo>
                        <a:pt x="23" y="61"/>
                      </a:lnTo>
                      <a:cubicBezTo>
                        <a:pt x="22" y="62"/>
                        <a:pt x="21" y="62"/>
                        <a:pt x="19" y="62"/>
                      </a:cubicBezTo>
                      <a:lnTo>
                        <a:pt x="19" y="61"/>
                      </a:lnTo>
                      <a:close/>
                      <a:moveTo>
                        <a:pt x="22" y="60"/>
                      </a:moveTo>
                      <a:lnTo>
                        <a:pt x="22" y="60"/>
                      </a:lnTo>
                      <a:lnTo>
                        <a:pt x="23" y="60"/>
                      </a:lnTo>
                      <a:lnTo>
                        <a:pt x="22" y="60"/>
                      </a:lnTo>
                      <a:close/>
                      <a:moveTo>
                        <a:pt x="22" y="60"/>
                      </a:moveTo>
                      <a:cubicBezTo>
                        <a:pt x="27" y="55"/>
                        <a:pt x="30" y="49"/>
                        <a:pt x="33" y="43"/>
                      </a:cubicBezTo>
                      <a:lnTo>
                        <a:pt x="34" y="44"/>
                      </a:lnTo>
                      <a:cubicBezTo>
                        <a:pt x="32" y="50"/>
                        <a:pt x="29" y="56"/>
                        <a:pt x="23" y="61"/>
                      </a:cubicBezTo>
                      <a:lnTo>
                        <a:pt x="22" y="60"/>
                      </a:lnTo>
                      <a:close/>
                      <a:moveTo>
                        <a:pt x="33" y="43"/>
                      </a:moveTo>
                      <a:cubicBezTo>
                        <a:pt x="35" y="37"/>
                        <a:pt x="36" y="31"/>
                        <a:pt x="37" y="25"/>
                      </a:cubicBezTo>
                      <a:lnTo>
                        <a:pt x="38" y="25"/>
                      </a:lnTo>
                      <a:cubicBezTo>
                        <a:pt x="37" y="31"/>
                        <a:pt x="36" y="38"/>
                        <a:pt x="34" y="44"/>
                      </a:cubicBezTo>
                      <a:lnTo>
                        <a:pt x="33" y="43"/>
                      </a:lnTo>
                      <a:close/>
                      <a:moveTo>
                        <a:pt x="38" y="25"/>
                      </a:moveTo>
                      <a:lnTo>
                        <a:pt x="38" y="25"/>
                      </a:lnTo>
                      <a:lnTo>
                        <a:pt x="37" y="25"/>
                      </a:lnTo>
                      <a:lnTo>
                        <a:pt x="38" y="25"/>
                      </a:lnTo>
                      <a:close/>
                      <a:moveTo>
                        <a:pt x="37" y="25"/>
                      </a:moveTo>
                      <a:cubicBezTo>
                        <a:pt x="37" y="23"/>
                        <a:pt x="38" y="22"/>
                        <a:pt x="39" y="21"/>
                      </a:cubicBezTo>
                      <a:lnTo>
                        <a:pt x="40" y="22"/>
                      </a:lnTo>
                      <a:cubicBezTo>
                        <a:pt x="39" y="23"/>
                        <a:pt x="38" y="24"/>
                        <a:pt x="38" y="25"/>
                      </a:cubicBezTo>
                      <a:lnTo>
                        <a:pt x="37" y="25"/>
                      </a:lnTo>
                      <a:close/>
                      <a:moveTo>
                        <a:pt x="39" y="21"/>
                      </a:moveTo>
                      <a:cubicBezTo>
                        <a:pt x="39" y="20"/>
                        <a:pt x="40" y="20"/>
                        <a:pt x="40" y="19"/>
                      </a:cubicBezTo>
                      <a:lnTo>
                        <a:pt x="42" y="19"/>
                      </a:lnTo>
                      <a:cubicBezTo>
                        <a:pt x="41" y="20"/>
                        <a:pt x="41" y="21"/>
                        <a:pt x="40" y="22"/>
                      </a:cubicBezTo>
                      <a:lnTo>
                        <a:pt x="39" y="21"/>
                      </a:lnTo>
                      <a:close/>
                      <a:moveTo>
                        <a:pt x="42" y="19"/>
                      </a:moveTo>
                      <a:lnTo>
                        <a:pt x="42" y="19"/>
                      </a:lnTo>
                      <a:lnTo>
                        <a:pt x="41" y="19"/>
                      </a:lnTo>
                      <a:lnTo>
                        <a:pt x="42" y="19"/>
                      </a:lnTo>
                      <a:close/>
                      <a:moveTo>
                        <a:pt x="40" y="19"/>
                      </a:moveTo>
                      <a:cubicBezTo>
                        <a:pt x="41" y="16"/>
                        <a:pt x="42" y="14"/>
                        <a:pt x="42" y="11"/>
                      </a:cubicBezTo>
                      <a:lnTo>
                        <a:pt x="44" y="12"/>
                      </a:lnTo>
                      <a:cubicBezTo>
                        <a:pt x="43" y="14"/>
                        <a:pt x="42" y="17"/>
                        <a:pt x="42" y="19"/>
                      </a:cubicBezTo>
                      <a:lnTo>
                        <a:pt x="40" y="19"/>
                      </a:lnTo>
                      <a:close/>
                      <a:moveTo>
                        <a:pt x="42" y="11"/>
                      </a:moveTo>
                      <a:cubicBezTo>
                        <a:pt x="42" y="9"/>
                        <a:pt x="42" y="7"/>
                        <a:pt x="41" y="4"/>
                      </a:cubicBezTo>
                      <a:lnTo>
                        <a:pt x="43" y="4"/>
                      </a:lnTo>
                      <a:cubicBezTo>
                        <a:pt x="44" y="6"/>
                        <a:pt x="44" y="9"/>
                        <a:pt x="44" y="12"/>
                      </a:cubicBezTo>
                      <a:lnTo>
                        <a:pt x="42" y="11"/>
                      </a:lnTo>
                      <a:close/>
                      <a:moveTo>
                        <a:pt x="43" y="4"/>
                      </a:moveTo>
                      <a:lnTo>
                        <a:pt x="43" y="4"/>
                      </a:lnTo>
                      <a:lnTo>
                        <a:pt x="42" y="4"/>
                      </a:lnTo>
                      <a:lnTo>
                        <a:pt x="43" y="4"/>
                      </a:lnTo>
                      <a:close/>
                      <a:moveTo>
                        <a:pt x="41" y="4"/>
                      </a:moveTo>
                      <a:cubicBezTo>
                        <a:pt x="41" y="4"/>
                        <a:pt x="40" y="3"/>
                        <a:pt x="40" y="2"/>
                      </a:cubicBezTo>
                      <a:lnTo>
                        <a:pt x="41" y="1"/>
                      </a:lnTo>
                      <a:cubicBezTo>
                        <a:pt x="42" y="2"/>
                        <a:pt x="42" y="3"/>
                        <a:pt x="43" y="4"/>
                      </a:cubicBezTo>
                      <a:lnTo>
                        <a:pt x="41" y="4"/>
                      </a:lnTo>
                      <a:close/>
                      <a:moveTo>
                        <a:pt x="40" y="2"/>
                      </a:moveTo>
                      <a:cubicBezTo>
                        <a:pt x="39" y="2"/>
                        <a:pt x="37" y="1"/>
                        <a:pt x="36" y="1"/>
                      </a:cubicBezTo>
                      <a:lnTo>
                        <a:pt x="36" y="0"/>
                      </a:lnTo>
                      <a:cubicBezTo>
                        <a:pt x="38" y="0"/>
                        <a:pt x="40" y="1"/>
                        <a:pt x="41" y="1"/>
                      </a:cubicBezTo>
                      <a:lnTo>
                        <a:pt x="40" y="2"/>
                      </a:lnTo>
                      <a:close/>
                      <a:moveTo>
                        <a:pt x="36" y="1"/>
                      </a:moveTo>
                      <a:cubicBezTo>
                        <a:pt x="35" y="1"/>
                        <a:pt x="33" y="1"/>
                        <a:pt x="32" y="2"/>
                      </a:cubicBezTo>
                      <a:lnTo>
                        <a:pt x="31" y="0"/>
                      </a:lnTo>
                      <a:cubicBezTo>
                        <a:pt x="33" y="0"/>
                        <a:pt x="35" y="0"/>
                        <a:pt x="36" y="0"/>
                      </a:cubicBezTo>
                      <a:lnTo>
                        <a:pt x="36" y="1"/>
                      </a:lnTo>
                      <a:close/>
                      <a:moveTo>
                        <a:pt x="32" y="2"/>
                      </a:moveTo>
                      <a:cubicBezTo>
                        <a:pt x="30" y="2"/>
                        <a:pt x="29" y="3"/>
                        <a:pt x="28" y="4"/>
                      </a:cubicBezTo>
                      <a:lnTo>
                        <a:pt x="27" y="3"/>
                      </a:lnTo>
                      <a:cubicBezTo>
                        <a:pt x="28" y="2"/>
                        <a:pt x="30" y="1"/>
                        <a:pt x="31" y="0"/>
                      </a:cubicBezTo>
                      <a:lnTo>
                        <a:pt x="32" y="2"/>
                      </a:lnTo>
                      <a:close/>
                      <a:moveTo>
                        <a:pt x="27" y="3"/>
                      </a:moveTo>
                      <a:lnTo>
                        <a:pt x="27" y="3"/>
                      </a:lnTo>
                      <a:lnTo>
                        <a:pt x="28" y="3"/>
                      </a:lnTo>
                      <a:lnTo>
                        <a:pt x="27" y="3"/>
                      </a:lnTo>
                      <a:close/>
                    </a:path>
                  </a:pathLst>
                </a:custGeom>
                <a:solidFill>
                  <a:srgbClr val="94939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577" name="Freeform 97"/>
                <p:cNvSpPr>
                  <a:spLocks noChangeArrowheads="1"/>
                </p:cNvSpPr>
                <p:nvPr/>
              </p:nvSpPr>
              <p:spPr bwMode="auto">
                <a:xfrm>
                  <a:off x="1265" y="3885"/>
                  <a:ext cx="56" cy="47"/>
                </a:xfrm>
                <a:custGeom>
                  <a:avLst/>
                  <a:gdLst>
                    <a:gd name="T0" fmla="*/ 51329 w 41"/>
                    <a:gd name="T1" fmla="*/ 31282 h 28"/>
                    <a:gd name="T2" fmla="*/ 2961 w 41"/>
                    <a:gd name="T3" fmla="*/ 0 h 28"/>
                    <a:gd name="T4" fmla="*/ 7408 w 41"/>
                    <a:gd name="T5" fmla="*/ 99857 h 28"/>
                    <a:gd name="T6" fmla="*/ 57199 w 41"/>
                    <a:gd name="T7" fmla="*/ 99857 h 28"/>
                    <a:gd name="T8" fmla="*/ 57199 w 41"/>
                    <a:gd name="T9" fmla="*/ 25434 h 28"/>
                    <a:gd name="T10" fmla="*/ 51329 w 41"/>
                    <a:gd name="T11" fmla="*/ 31282 h 28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41" h="28">
                      <a:moveTo>
                        <a:pt x="30" y="6"/>
                      </a:moveTo>
                      <a:cubicBezTo>
                        <a:pt x="19" y="8"/>
                        <a:pt x="11" y="6"/>
                        <a:pt x="2" y="0"/>
                      </a:cubicBezTo>
                      <a:cubicBezTo>
                        <a:pt x="2" y="7"/>
                        <a:pt x="0" y="14"/>
                        <a:pt x="4" y="19"/>
                      </a:cubicBezTo>
                      <a:cubicBezTo>
                        <a:pt x="11" y="28"/>
                        <a:pt x="24" y="22"/>
                        <a:pt x="34" y="19"/>
                      </a:cubicBezTo>
                      <a:cubicBezTo>
                        <a:pt x="41" y="16"/>
                        <a:pt x="41" y="7"/>
                        <a:pt x="34" y="5"/>
                      </a:cubicBezTo>
                      <a:cubicBezTo>
                        <a:pt x="33" y="5"/>
                        <a:pt x="32" y="6"/>
                        <a:pt x="30" y="6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578" name="Freeform 98"/>
                <p:cNvSpPr>
                  <a:spLocks noChangeArrowheads="1"/>
                </p:cNvSpPr>
                <p:nvPr/>
              </p:nvSpPr>
              <p:spPr bwMode="auto">
                <a:xfrm>
                  <a:off x="1266" y="3882"/>
                  <a:ext cx="53" cy="47"/>
                </a:xfrm>
                <a:custGeom>
                  <a:avLst/>
                  <a:gdLst>
                    <a:gd name="T0" fmla="*/ 20542 w 39"/>
                    <a:gd name="T1" fmla="*/ 41791 h 28"/>
                    <a:gd name="T2" fmla="*/ 43039 w 39"/>
                    <a:gd name="T3" fmla="*/ 39060 h 28"/>
                    <a:gd name="T4" fmla="*/ 20542 w 39"/>
                    <a:gd name="T5" fmla="*/ 41791 h 28"/>
                    <a:gd name="T6" fmla="*/ 2566 w 39"/>
                    <a:gd name="T7" fmla="*/ 5731 h 28"/>
                    <a:gd name="T8" fmla="*/ 20542 w 39"/>
                    <a:gd name="T9" fmla="*/ 41791 h 28"/>
                    <a:gd name="T10" fmla="*/ 0 w 39"/>
                    <a:gd name="T11" fmla="*/ 0 h 28"/>
                    <a:gd name="T12" fmla="*/ 1560 w 39"/>
                    <a:gd name="T13" fmla="*/ 5731 h 28"/>
                    <a:gd name="T14" fmla="*/ 2566 w 39"/>
                    <a:gd name="T15" fmla="*/ 5731 h 28"/>
                    <a:gd name="T16" fmla="*/ 0 w 39"/>
                    <a:gd name="T17" fmla="*/ 5731 h 28"/>
                    <a:gd name="T18" fmla="*/ 2566 w 39"/>
                    <a:gd name="T19" fmla="*/ 5731 h 28"/>
                    <a:gd name="T20" fmla="*/ 1560 w 39"/>
                    <a:gd name="T21" fmla="*/ 58604 h 28"/>
                    <a:gd name="T22" fmla="*/ 1560 w 39"/>
                    <a:gd name="T23" fmla="*/ 5731 h 28"/>
                    <a:gd name="T24" fmla="*/ 1560 w 39"/>
                    <a:gd name="T25" fmla="*/ 58604 h 28"/>
                    <a:gd name="T26" fmla="*/ 2566 w 39"/>
                    <a:gd name="T27" fmla="*/ 112780 h 28"/>
                    <a:gd name="T28" fmla="*/ 1560 w 39"/>
                    <a:gd name="T29" fmla="*/ 58604 h 28"/>
                    <a:gd name="T30" fmla="*/ 4209 w 39"/>
                    <a:gd name="T31" fmla="*/ 105398 h 28"/>
                    <a:gd name="T32" fmla="*/ 4209 w 39"/>
                    <a:gd name="T33" fmla="*/ 105398 h 28"/>
                    <a:gd name="T34" fmla="*/ 40696 w 39"/>
                    <a:gd name="T35" fmla="*/ 114843 h 28"/>
                    <a:gd name="T36" fmla="*/ 4209 w 39"/>
                    <a:gd name="T37" fmla="*/ 105398 h 28"/>
                    <a:gd name="T38" fmla="*/ 48506 w 39"/>
                    <a:gd name="T39" fmla="*/ 99857 h 28"/>
                    <a:gd name="T40" fmla="*/ 40696 w 39"/>
                    <a:gd name="T41" fmla="*/ 114843 h 28"/>
                    <a:gd name="T42" fmla="*/ 48506 w 39"/>
                    <a:gd name="T43" fmla="*/ 105398 h 28"/>
                    <a:gd name="T44" fmla="*/ 48506 w 39"/>
                    <a:gd name="T45" fmla="*/ 105398 h 28"/>
                    <a:gd name="T46" fmla="*/ 54280 w 39"/>
                    <a:gd name="T47" fmla="*/ 79569 h 28"/>
                    <a:gd name="T48" fmla="*/ 48506 w 39"/>
                    <a:gd name="T49" fmla="*/ 105398 h 28"/>
                    <a:gd name="T50" fmla="*/ 54280 w 39"/>
                    <a:gd name="T51" fmla="*/ 79569 h 28"/>
                    <a:gd name="T52" fmla="*/ 56968 w 39"/>
                    <a:gd name="T53" fmla="*/ 68654 h 28"/>
                    <a:gd name="T54" fmla="*/ 54280 w 39"/>
                    <a:gd name="T55" fmla="*/ 79569 h 28"/>
                    <a:gd name="T56" fmla="*/ 54280 w 39"/>
                    <a:gd name="T57" fmla="*/ 51388 h 28"/>
                    <a:gd name="T58" fmla="*/ 56968 w 39"/>
                    <a:gd name="T59" fmla="*/ 68654 h 28"/>
                    <a:gd name="T60" fmla="*/ 54280 w 39"/>
                    <a:gd name="T61" fmla="*/ 51388 h 28"/>
                    <a:gd name="T62" fmla="*/ 48506 w 39"/>
                    <a:gd name="T63" fmla="*/ 31282 h 28"/>
                    <a:gd name="T64" fmla="*/ 54280 w 39"/>
                    <a:gd name="T65" fmla="*/ 51388 h 28"/>
                    <a:gd name="T66" fmla="*/ 48506 w 39"/>
                    <a:gd name="T67" fmla="*/ 39060 h 28"/>
                    <a:gd name="T68" fmla="*/ 48506 w 39"/>
                    <a:gd name="T69" fmla="*/ 31282 h 28"/>
                    <a:gd name="T70" fmla="*/ 48506 w 39"/>
                    <a:gd name="T71" fmla="*/ 39060 h 28"/>
                    <a:gd name="T72" fmla="*/ 45622 w 39"/>
                    <a:gd name="T73" fmla="*/ 31282 h 28"/>
                    <a:gd name="T74" fmla="*/ 48506 w 39"/>
                    <a:gd name="T75" fmla="*/ 39060 h 28"/>
                    <a:gd name="T76" fmla="*/ 43039 w 39"/>
                    <a:gd name="T77" fmla="*/ 41791 h 28"/>
                    <a:gd name="T78" fmla="*/ 45622 w 39"/>
                    <a:gd name="T79" fmla="*/ 31282 h 28"/>
                    <a:gd name="T80" fmla="*/ 43039 w 39"/>
                    <a:gd name="T81" fmla="*/ 41791 h 28"/>
                    <a:gd name="T82" fmla="*/ 43039 w 39"/>
                    <a:gd name="T83" fmla="*/ 39060 h 28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</a:gdLst>
                  <a:ahLst/>
                  <a:cxnLst>
                    <a:cxn ang="T84">
                      <a:pos x="T0" y="T1"/>
                    </a:cxn>
                    <a:cxn ang="T85">
                      <a:pos x="T2" y="T3"/>
                    </a:cxn>
                    <a:cxn ang="T86">
                      <a:pos x="T4" y="T5"/>
                    </a:cxn>
                    <a:cxn ang="T87">
                      <a:pos x="T6" y="T7"/>
                    </a:cxn>
                    <a:cxn ang="T88">
                      <a:pos x="T8" y="T9"/>
                    </a:cxn>
                    <a:cxn ang="T89">
                      <a:pos x="T10" y="T11"/>
                    </a:cxn>
                    <a:cxn ang="T90">
                      <a:pos x="T12" y="T13"/>
                    </a:cxn>
                    <a:cxn ang="T91">
                      <a:pos x="T14" y="T15"/>
                    </a:cxn>
                    <a:cxn ang="T92">
                      <a:pos x="T16" y="T17"/>
                    </a:cxn>
                    <a:cxn ang="T93">
                      <a:pos x="T18" y="T19"/>
                    </a:cxn>
                    <a:cxn ang="T94">
                      <a:pos x="T20" y="T21"/>
                    </a:cxn>
                    <a:cxn ang="T95">
                      <a:pos x="T22" y="T23"/>
                    </a:cxn>
                    <a:cxn ang="T96">
                      <a:pos x="T24" y="T25"/>
                    </a:cxn>
                    <a:cxn ang="T97">
                      <a:pos x="T26" y="T27"/>
                    </a:cxn>
                    <a:cxn ang="T98">
                      <a:pos x="T28" y="T29"/>
                    </a:cxn>
                    <a:cxn ang="T99">
                      <a:pos x="T30" y="T31"/>
                    </a:cxn>
                    <a:cxn ang="T100">
                      <a:pos x="T32" y="T33"/>
                    </a:cxn>
                    <a:cxn ang="T101">
                      <a:pos x="T34" y="T35"/>
                    </a:cxn>
                    <a:cxn ang="T102">
                      <a:pos x="T36" y="T37"/>
                    </a:cxn>
                    <a:cxn ang="T103">
                      <a:pos x="T38" y="T39"/>
                    </a:cxn>
                    <a:cxn ang="T104">
                      <a:pos x="T40" y="T41"/>
                    </a:cxn>
                    <a:cxn ang="T105">
                      <a:pos x="T42" y="T43"/>
                    </a:cxn>
                    <a:cxn ang="T106">
                      <a:pos x="T44" y="T45"/>
                    </a:cxn>
                    <a:cxn ang="T107">
                      <a:pos x="T46" y="T47"/>
                    </a:cxn>
                    <a:cxn ang="T108">
                      <a:pos x="T48" y="T49"/>
                    </a:cxn>
                    <a:cxn ang="T109">
                      <a:pos x="T50" y="T51"/>
                    </a:cxn>
                    <a:cxn ang="T110">
                      <a:pos x="T52" y="T53"/>
                    </a:cxn>
                    <a:cxn ang="T111">
                      <a:pos x="T54" y="T55"/>
                    </a:cxn>
                    <a:cxn ang="T112">
                      <a:pos x="T56" y="T57"/>
                    </a:cxn>
                    <a:cxn ang="T113">
                      <a:pos x="T58" y="T59"/>
                    </a:cxn>
                    <a:cxn ang="T114">
                      <a:pos x="T60" y="T61"/>
                    </a:cxn>
                    <a:cxn ang="T115">
                      <a:pos x="T62" y="T63"/>
                    </a:cxn>
                    <a:cxn ang="T116">
                      <a:pos x="T64" y="T65"/>
                    </a:cxn>
                    <a:cxn ang="T117">
                      <a:pos x="T66" y="T67"/>
                    </a:cxn>
                    <a:cxn ang="T118">
                      <a:pos x="T68" y="T69"/>
                    </a:cxn>
                    <a:cxn ang="T119">
                      <a:pos x="T70" y="T71"/>
                    </a:cxn>
                    <a:cxn ang="T120">
                      <a:pos x="T72" y="T73"/>
                    </a:cxn>
                    <a:cxn ang="T121">
                      <a:pos x="T74" y="T75"/>
                    </a:cxn>
                    <a:cxn ang="T122">
                      <a:pos x="T76" y="T77"/>
                    </a:cxn>
                    <a:cxn ang="T123">
                      <a:pos x="T78" y="T79"/>
                    </a:cxn>
                    <a:cxn ang="T124">
                      <a:pos x="T80" y="T81"/>
                    </a:cxn>
                    <a:cxn ang="T125">
                      <a:pos x="T82" y="T83"/>
                    </a:cxn>
                  </a:cxnLst>
                  <a:rect l="0" t="0" r="r" b="b"/>
                  <a:pathLst>
                    <a:path w="39" h="28">
                      <a:moveTo>
                        <a:pt x="29" y="8"/>
                      </a:moveTo>
                      <a:cubicBezTo>
                        <a:pt x="24" y="9"/>
                        <a:pt x="19" y="9"/>
                        <a:pt x="14" y="8"/>
                      </a:cubicBezTo>
                      <a:lnTo>
                        <a:pt x="14" y="6"/>
                      </a:lnTo>
                      <a:cubicBezTo>
                        <a:pt x="19" y="7"/>
                        <a:pt x="24" y="7"/>
                        <a:pt x="29" y="7"/>
                      </a:cubicBezTo>
                      <a:lnTo>
                        <a:pt x="29" y="8"/>
                      </a:lnTo>
                      <a:close/>
                      <a:moveTo>
                        <a:pt x="14" y="8"/>
                      </a:moveTo>
                      <a:cubicBezTo>
                        <a:pt x="9" y="7"/>
                        <a:pt x="5" y="5"/>
                        <a:pt x="1" y="2"/>
                      </a:cubicBezTo>
                      <a:lnTo>
                        <a:pt x="2" y="1"/>
                      </a:lnTo>
                      <a:cubicBezTo>
                        <a:pt x="6" y="3"/>
                        <a:pt x="10" y="5"/>
                        <a:pt x="14" y="6"/>
                      </a:cubicBezTo>
                      <a:lnTo>
                        <a:pt x="14" y="8"/>
                      </a:lnTo>
                      <a:close/>
                      <a:moveTo>
                        <a:pt x="0" y="1"/>
                      </a:moveTo>
                      <a:lnTo>
                        <a:pt x="0" y="0"/>
                      </a:lnTo>
                      <a:lnTo>
                        <a:pt x="2" y="1"/>
                      </a:lnTo>
                      <a:lnTo>
                        <a:pt x="1" y="1"/>
                      </a:lnTo>
                      <a:lnTo>
                        <a:pt x="0" y="1"/>
                      </a:lnTo>
                      <a:close/>
                      <a:moveTo>
                        <a:pt x="2" y="1"/>
                      </a:moveTo>
                      <a:lnTo>
                        <a:pt x="2" y="1"/>
                      </a:lnTo>
                      <a:lnTo>
                        <a:pt x="0" y="1"/>
                      </a:lnTo>
                      <a:lnTo>
                        <a:pt x="2" y="1"/>
                      </a:lnTo>
                      <a:close/>
                      <a:moveTo>
                        <a:pt x="2" y="1"/>
                      </a:moveTo>
                      <a:cubicBezTo>
                        <a:pt x="2" y="5"/>
                        <a:pt x="1" y="8"/>
                        <a:pt x="1" y="11"/>
                      </a:cubicBezTo>
                      <a:lnTo>
                        <a:pt x="0" y="11"/>
                      </a:lnTo>
                      <a:cubicBezTo>
                        <a:pt x="0" y="8"/>
                        <a:pt x="1" y="5"/>
                        <a:pt x="1" y="1"/>
                      </a:cubicBezTo>
                      <a:lnTo>
                        <a:pt x="2" y="1"/>
                      </a:lnTo>
                      <a:close/>
                      <a:moveTo>
                        <a:pt x="1" y="11"/>
                      </a:moveTo>
                      <a:cubicBezTo>
                        <a:pt x="1" y="15"/>
                        <a:pt x="2" y="18"/>
                        <a:pt x="3" y="20"/>
                      </a:cubicBezTo>
                      <a:lnTo>
                        <a:pt x="2" y="21"/>
                      </a:lnTo>
                      <a:cubicBezTo>
                        <a:pt x="0" y="18"/>
                        <a:pt x="0" y="15"/>
                        <a:pt x="0" y="11"/>
                      </a:cubicBezTo>
                      <a:lnTo>
                        <a:pt x="1" y="11"/>
                      </a:lnTo>
                      <a:close/>
                      <a:moveTo>
                        <a:pt x="3" y="20"/>
                      </a:moveTo>
                      <a:lnTo>
                        <a:pt x="3" y="20"/>
                      </a:lnTo>
                      <a:close/>
                      <a:moveTo>
                        <a:pt x="3" y="20"/>
                      </a:moveTo>
                      <a:cubicBezTo>
                        <a:pt x="9" y="27"/>
                        <a:pt x="19" y="24"/>
                        <a:pt x="28" y="21"/>
                      </a:cubicBezTo>
                      <a:lnTo>
                        <a:pt x="28" y="22"/>
                      </a:lnTo>
                      <a:cubicBezTo>
                        <a:pt x="19" y="25"/>
                        <a:pt x="8" y="28"/>
                        <a:pt x="2" y="21"/>
                      </a:cubicBezTo>
                      <a:lnTo>
                        <a:pt x="3" y="20"/>
                      </a:lnTo>
                      <a:close/>
                      <a:moveTo>
                        <a:pt x="28" y="21"/>
                      </a:moveTo>
                      <a:cubicBezTo>
                        <a:pt x="29" y="20"/>
                        <a:pt x="31" y="20"/>
                        <a:pt x="33" y="19"/>
                      </a:cubicBezTo>
                      <a:lnTo>
                        <a:pt x="33" y="20"/>
                      </a:lnTo>
                      <a:cubicBezTo>
                        <a:pt x="32" y="21"/>
                        <a:pt x="30" y="21"/>
                        <a:pt x="28" y="22"/>
                      </a:cubicBezTo>
                      <a:lnTo>
                        <a:pt x="28" y="21"/>
                      </a:lnTo>
                      <a:close/>
                      <a:moveTo>
                        <a:pt x="33" y="20"/>
                      </a:moveTo>
                      <a:lnTo>
                        <a:pt x="33" y="20"/>
                      </a:lnTo>
                      <a:close/>
                      <a:moveTo>
                        <a:pt x="33" y="19"/>
                      </a:moveTo>
                      <a:cubicBezTo>
                        <a:pt x="35" y="18"/>
                        <a:pt x="36" y="17"/>
                        <a:pt x="37" y="15"/>
                      </a:cubicBezTo>
                      <a:lnTo>
                        <a:pt x="39" y="16"/>
                      </a:lnTo>
                      <a:cubicBezTo>
                        <a:pt x="38" y="18"/>
                        <a:pt x="36" y="19"/>
                        <a:pt x="33" y="20"/>
                      </a:cubicBezTo>
                      <a:lnTo>
                        <a:pt x="33" y="19"/>
                      </a:lnTo>
                      <a:close/>
                      <a:moveTo>
                        <a:pt x="37" y="15"/>
                      </a:moveTo>
                      <a:cubicBezTo>
                        <a:pt x="38" y="15"/>
                        <a:pt x="38" y="14"/>
                        <a:pt x="38" y="13"/>
                      </a:cubicBezTo>
                      <a:lnTo>
                        <a:pt x="39" y="13"/>
                      </a:lnTo>
                      <a:cubicBezTo>
                        <a:pt x="39" y="14"/>
                        <a:pt x="39" y="15"/>
                        <a:pt x="39" y="16"/>
                      </a:cubicBezTo>
                      <a:lnTo>
                        <a:pt x="37" y="15"/>
                      </a:lnTo>
                      <a:close/>
                      <a:moveTo>
                        <a:pt x="38" y="13"/>
                      </a:moveTo>
                      <a:cubicBezTo>
                        <a:pt x="38" y="12"/>
                        <a:pt x="38" y="11"/>
                        <a:pt x="37" y="10"/>
                      </a:cubicBezTo>
                      <a:lnTo>
                        <a:pt x="39" y="10"/>
                      </a:lnTo>
                      <a:cubicBezTo>
                        <a:pt x="39" y="11"/>
                        <a:pt x="39" y="12"/>
                        <a:pt x="39" y="13"/>
                      </a:cubicBezTo>
                      <a:lnTo>
                        <a:pt x="38" y="13"/>
                      </a:lnTo>
                      <a:close/>
                      <a:moveTo>
                        <a:pt x="37" y="10"/>
                      </a:moveTo>
                      <a:cubicBezTo>
                        <a:pt x="36" y="9"/>
                        <a:pt x="35" y="7"/>
                        <a:pt x="33" y="7"/>
                      </a:cubicBezTo>
                      <a:lnTo>
                        <a:pt x="33" y="6"/>
                      </a:lnTo>
                      <a:cubicBezTo>
                        <a:pt x="36" y="6"/>
                        <a:pt x="38" y="8"/>
                        <a:pt x="39" y="10"/>
                      </a:cubicBezTo>
                      <a:lnTo>
                        <a:pt x="37" y="10"/>
                      </a:lnTo>
                      <a:close/>
                      <a:moveTo>
                        <a:pt x="33" y="7"/>
                      </a:moveTo>
                      <a:lnTo>
                        <a:pt x="33" y="7"/>
                      </a:lnTo>
                      <a:lnTo>
                        <a:pt x="33" y="6"/>
                      </a:lnTo>
                      <a:lnTo>
                        <a:pt x="33" y="7"/>
                      </a:lnTo>
                      <a:close/>
                      <a:moveTo>
                        <a:pt x="33" y="7"/>
                      </a:moveTo>
                      <a:cubicBezTo>
                        <a:pt x="33" y="7"/>
                        <a:pt x="32" y="7"/>
                        <a:pt x="31" y="7"/>
                      </a:cubicBezTo>
                      <a:lnTo>
                        <a:pt x="31" y="6"/>
                      </a:lnTo>
                      <a:cubicBezTo>
                        <a:pt x="32" y="6"/>
                        <a:pt x="33" y="5"/>
                        <a:pt x="33" y="6"/>
                      </a:cubicBezTo>
                      <a:lnTo>
                        <a:pt x="33" y="7"/>
                      </a:lnTo>
                      <a:close/>
                      <a:moveTo>
                        <a:pt x="31" y="7"/>
                      </a:moveTo>
                      <a:cubicBezTo>
                        <a:pt x="31" y="7"/>
                        <a:pt x="30" y="8"/>
                        <a:pt x="29" y="8"/>
                      </a:cubicBezTo>
                      <a:lnTo>
                        <a:pt x="29" y="7"/>
                      </a:lnTo>
                      <a:cubicBezTo>
                        <a:pt x="30" y="6"/>
                        <a:pt x="30" y="6"/>
                        <a:pt x="31" y="6"/>
                      </a:cubicBezTo>
                      <a:lnTo>
                        <a:pt x="31" y="7"/>
                      </a:lnTo>
                      <a:close/>
                      <a:moveTo>
                        <a:pt x="29" y="8"/>
                      </a:moveTo>
                      <a:lnTo>
                        <a:pt x="29" y="8"/>
                      </a:lnTo>
                      <a:lnTo>
                        <a:pt x="29" y="7"/>
                      </a:lnTo>
                      <a:lnTo>
                        <a:pt x="29" y="8"/>
                      </a:lnTo>
                      <a:close/>
                    </a:path>
                  </a:pathLst>
                </a:custGeom>
                <a:solidFill>
                  <a:srgbClr val="94939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579" name="Freeform 99"/>
                <p:cNvSpPr>
                  <a:spLocks noChangeArrowheads="1"/>
                </p:cNvSpPr>
                <p:nvPr/>
              </p:nvSpPr>
              <p:spPr bwMode="auto">
                <a:xfrm>
                  <a:off x="1252" y="3935"/>
                  <a:ext cx="54" cy="58"/>
                </a:xfrm>
                <a:custGeom>
                  <a:avLst/>
                  <a:gdLst>
                    <a:gd name="T0" fmla="*/ 47128 w 39"/>
                    <a:gd name="T1" fmla="*/ 10542 h 34"/>
                    <a:gd name="T2" fmla="*/ 26479 w 39"/>
                    <a:gd name="T3" fmla="*/ 10542 h 34"/>
                    <a:gd name="T4" fmla="*/ 15592 w 39"/>
                    <a:gd name="T5" fmla="*/ 47125 h 34"/>
                    <a:gd name="T6" fmla="*/ 8315 w 39"/>
                    <a:gd name="T7" fmla="*/ 166731 h 34"/>
                    <a:gd name="T8" fmla="*/ 29455 w 39"/>
                    <a:gd name="T9" fmla="*/ 177698 h 34"/>
                    <a:gd name="T10" fmla="*/ 69970 w 39"/>
                    <a:gd name="T11" fmla="*/ 72329 h 34"/>
                    <a:gd name="T12" fmla="*/ 47128 w 39"/>
                    <a:gd name="T13" fmla="*/ 10542 h 34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39" h="34">
                      <a:moveTo>
                        <a:pt x="24" y="2"/>
                      </a:moveTo>
                      <a:cubicBezTo>
                        <a:pt x="21" y="1"/>
                        <a:pt x="17" y="0"/>
                        <a:pt x="14" y="2"/>
                      </a:cubicBezTo>
                      <a:cubicBezTo>
                        <a:pt x="11" y="3"/>
                        <a:pt x="8" y="5"/>
                        <a:pt x="8" y="8"/>
                      </a:cubicBezTo>
                      <a:cubicBezTo>
                        <a:pt x="8" y="16"/>
                        <a:pt x="0" y="21"/>
                        <a:pt x="4" y="28"/>
                      </a:cubicBezTo>
                      <a:cubicBezTo>
                        <a:pt x="5" y="31"/>
                        <a:pt x="11" y="34"/>
                        <a:pt x="15" y="30"/>
                      </a:cubicBezTo>
                      <a:cubicBezTo>
                        <a:pt x="22" y="24"/>
                        <a:pt x="33" y="20"/>
                        <a:pt x="36" y="12"/>
                      </a:cubicBezTo>
                      <a:cubicBezTo>
                        <a:pt x="39" y="5"/>
                        <a:pt x="29" y="4"/>
                        <a:pt x="24" y="2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580" name="Freeform 101"/>
                <p:cNvSpPr>
                  <a:spLocks noChangeArrowheads="1"/>
                </p:cNvSpPr>
                <p:nvPr/>
              </p:nvSpPr>
              <p:spPr bwMode="auto">
                <a:xfrm>
                  <a:off x="1259" y="3967"/>
                  <a:ext cx="93" cy="66"/>
                </a:xfrm>
                <a:custGeom>
                  <a:avLst/>
                  <a:gdLst>
                    <a:gd name="T0" fmla="*/ 34478 w 68"/>
                    <a:gd name="T1" fmla="*/ 76607 h 39"/>
                    <a:gd name="T2" fmla="*/ 9296 w 68"/>
                    <a:gd name="T3" fmla="*/ 177012 h 39"/>
                    <a:gd name="T4" fmla="*/ 34478 w 68"/>
                    <a:gd name="T5" fmla="*/ 206262 h 39"/>
                    <a:gd name="T6" fmla="*/ 88654 w 68"/>
                    <a:gd name="T7" fmla="*/ 180884 h 39"/>
                    <a:gd name="T8" fmla="*/ 77727 w 68"/>
                    <a:gd name="T9" fmla="*/ 36611 h 39"/>
                    <a:gd name="T10" fmla="*/ 46008 w 68"/>
                    <a:gd name="T11" fmla="*/ 67185 h 39"/>
                    <a:gd name="T12" fmla="*/ 34478 w 68"/>
                    <a:gd name="T13" fmla="*/ 76607 h 39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68" h="39">
                      <a:moveTo>
                        <a:pt x="22" y="14"/>
                      </a:moveTo>
                      <a:cubicBezTo>
                        <a:pt x="12" y="18"/>
                        <a:pt x="0" y="22"/>
                        <a:pt x="6" y="32"/>
                      </a:cubicBezTo>
                      <a:cubicBezTo>
                        <a:pt x="8" y="37"/>
                        <a:pt x="15" y="39"/>
                        <a:pt x="22" y="38"/>
                      </a:cubicBezTo>
                      <a:cubicBezTo>
                        <a:pt x="33" y="36"/>
                        <a:pt x="46" y="36"/>
                        <a:pt x="56" y="33"/>
                      </a:cubicBezTo>
                      <a:cubicBezTo>
                        <a:pt x="68" y="30"/>
                        <a:pt x="54" y="14"/>
                        <a:pt x="49" y="7"/>
                      </a:cubicBezTo>
                      <a:cubicBezTo>
                        <a:pt x="43" y="0"/>
                        <a:pt x="33" y="7"/>
                        <a:pt x="29" y="12"/>
                      </a:cubicBezTo>
                      <a:cubicBezTo>
                        <a:pt x="27" y="14"/>
                        <a:pt x="24" y="13"/>
                        <a:pt x="22" y="14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581" name="Freeform 102"/>
                <p:cNvSpPr>
                  <a:spLocks noChangeArrowheads="1"/>
                </p:cNvSpPr>
                <p:nvPr/>
              </p:nvSpPr>
              <p:spPr bwMode="auto">
                <a:xfrm>
                  <a:off x="1262" y="3973"/>
                  <a:ext cx="83" cy="61"/>
                </a:xfrm>
                <a:custGeom>
                  <a:avLst/>
                  <a:gdLst>
                    <a:gd name="T0" fmla="*/ 8669 w 61"/>
                    <a:gd name="T1" fmla="*/ 98535 h 36"/>
                    <a:gd name="T2" fmla="*/ 29470 w 61"/>
                    <a:gd name="T3" fmla="*/ 52635 h 36"/>
                    <a:gd name="T4" fmla="*/ 8669 w 61"/>
                    <a:gd name="T5" fmla="*/ 98535 h 36"/>
                    <a:gd name="T6" fmla="*/ 4232 w 61"/>
                    <a:gd name="T7" fmla="*/ 158697 h 36"/>
                    <a:gd name="T8" fmla="*/ 8669 w 61"/>
                    <a:gd name="T9" fmla="*/ 98535 h 36"/>
                    <a:gd name="T10" fmla="*/ 6935 w 61"/>
                    <a:gd name="T11" fmla="*/ 158697 h 36"/>
                    <a:gd name="T12" fmla="*/ 6935 w 61"/>
                    <a:gd name="T13" fmla="*/ 158697 h 36"/>
                    <a:gd name="T14" fmla="*/ 6935 w 61"/>
                    <a:gd name="T15" fmla="*/ 158697 h 36"/>
                    <a:gd name="T16" fmla="*/ 4232 w 61"/>
                    <a:gd name="T17" fmla="*/ 158697 h 36"/>
                    <a:gd name="T18" fmla="*/ 4232 w 61"/>
                    <a:gd name="T19" fmla="*/ 158697 h 36"/>
                    <a:gd name="T20" fmla="*/ 6002 w 61"/>
                    <a:gd name="T21" fmla="*/ 158697 h 36"/>
                    <a:gd name="T22" fmla="*/ 6935 w 61"/>
                    <a:gd name="T23" fmla="*/ 158697 h 36"/>
                    <a:gd name="T24" fmla="*/ 6935 w 61"/>
                    <a:gd name="T25" fmla="*/ 169463 h 36"/>
                    <a:gd name="T26" fmla="*/ 6935 w 61"/>
                    <a:gd name="T27" fmla="*/ 158697 h 36"/>
                    <a:gd name="T28" fmla="*/ 9840 w 61"/>
                    <a:gd name="T29" fmla="*/ 171568 h 36"/>
                    <a:gd name="T30" fmla="*/ 6935 w 61"/>
                    <a:gd name="T31" fmla="*/ 169463 h 36"/>
                    <a:gd name="T32" fmla="*/ 9840 w 61"/>
                    <a:gd name="T33" fmla="*/ 171568 h 36"/>
                    <a:gd name="T34" fmla="*/ 29470 w 61"/>
                    <a:gd name="T35" fmla="*/ 187079 h 36"/>
                    <a:gd name="T36" fmla="*/ 9840 w 61"/>
                    <a:gd name="T37" fmla="*/ 171568 h 36"/>
                    <a:gd name="T38" fmla="*/ 29470 w 61"/>
                    <a:gd name="T39" fmla="*/ 187079 h 36"/>
                    <a:gd name="T40" fmla="*/ 27819 w 61"/>
                    <a:gd name="T41" fmla="*/ 185774 h 36"/>
                    <a:gd name="T42" fmla="*/ 29470 w 61"/>
                    <a:gd name="T43" fmla="*/ 187079 h 36"/>
                    <a:gd name="T44" fmla="*/ 27819 w 61"/>
                    <a:gd name="T45" fmla="*/ 185774 h 36"/>
                    <a:gd name="T46" fmla="*/ 50097 w 61"/>
                    <a:gd name="T47" fmla="*/ 171568 h 36"/>
                    <a:gd name="T48" fmla="*/ 29470 w 61"/>
                    <a:gd name="T49" fmla="*/ 187079 h 36"/>
                    <a:gd name="T50" fmla="*/ 50097 w 61"/>
                    <a:gd name="T51" fmla="*/ 171568 h 36"/>
                    <a:gd name="T52" fmla="*/ 79194 w 61"/>
                    <a:gd name="T53" fmla="*/ 169463 h 36"/>
                    <a:gd name="T54" fmla="*/ 50097 w 61"/>
                    <a:gd name="T55" fmla="*/ 171568 h 36"/>
                    <a:gd name="T56" fmla="*/ 79194 w 61"/>
                    <a:gd name="T57" fmla="*/ 161479 h 36"/>
                    <a:gd name="T58" fmla="*/ 79194 w 61"/>
                    <a:gd name="T59" fmla="*/ 161479 h 36"/>
                    <a:gd name="T60" fmla="*/ 86463 w 61"/>
                    <a:gd name="T61" fmla="*/ 113350 h 36"/>
                    <a:gd name="T62" fmla="*/ 79194 w 61"/>
                    <a:gd name="T63" fmla="*/ 161479 h 36"/>
                    <a:gd name="T64" fmla="*/ 70487 w 61"/>
                    <a:gd name="T65" fmla="*/ 36681 h 36"/>
                    <a:gd name="T66" fmla="*/ 86463 w 61"/>
                    <a:gd name="T67" fmla="*/ 113350 h 36"/>
                    <a:gd name="T68" fmla="*/ 70487 w 61"/>
                    <a:gd name="T69" fmla="*/ 36681 h 36"/>
                    <a:gd name="T70" fmla="*/ 68444 w 61"/>
                    <a:gd name="T71" fmla="*/ 22389 h 36"/>
                    <a:gd name="T72" fmla="*/ 70487 w 61"/>
                    <a:gd name="T73" fmla="*/ 36681 h 36"/>
                    <a:gd name="T74" fmla="*/ 68444 w 61"/>
                    <a:gd name="T75" fmla="*/ 22389 h 36"/>
                    <a:gd name="T76" fmla="*/ 66872 w 61"/>
                    <a:gd name="T77" fmla="*/ 22389 h 36"/>
                    <a:gd name="T78" fmla="*/ 65671 w 61"/>
                    <a:gd name="T79" fmla="*/ 9579 h 36"/>
                    <a:gd name="T80" fmla="*/ 66872 w 61"/>
                    <a:gd name="T81" fmla="*/ 22389 h 36"/>
                    <a:gd name="T82" fmla="*/ 58516 w 61"/>
                    <a:gd name="T83" fmla="*/ 9579 h 36"/>
                    <a:gd name="T84" fmla="*/ 65671 w 61"/>
                    <a:gd name="T85" fmla="*/ 9579 h 36"/>
                    <a:gd name="T86" fmla="*/ 58516 w 61"/>
                    <a:gd name="T87" fmla="*/ 9579 h 36"/>
                    <a:gd name="T88" fmla="*/ 50097 w 61"/>
                    <a:gd name="T89" fmla="*/ 15714 h 36"/>
                    <a:gd name="T90" fmla="*/ 58516 w 61"/>
                    <a:gd name="T91" fmla="*/ 9579 h 36"/>
                    <a:gd name="T92" fmla="*/ 50276 w 61"/>
                    <a:gd name="T93" fmla="*/ 22389 h 36"/>
                    <a:gd name="T94" fmla="*/ 50276 w 61"/>
                    <a:gd name="T95" fmla="*/ 22389 h 36"/>
                    <a:gd name="T96" fmla="*/ 38920 w 61"/>
                    <a:gd name="T97" fmla="*/ 52635 h 36"/>
                    <a:gd name="T98" fmla="*/ 50097 w 61"/>
                    <a:gd name="T99" fmla="*/ 15714 h 36"/>
                    <a:gd name="T100" fmla="*/ 38920 w 61"/>
                    <a:gd name="T101" fmla="*/ 52635 h 36"/>
                    <a:gd name="T102" fmla="*/ 38920 w 61"/>
                    <a:gd name="T103" fmla="*/ 50342 h 36"/>
                    <a:gd name="T104" fmla="*/ 38920 w 61"/>
                    <a:gd name="T105" fmla="*/ 52635 h 36"/>
                    <a:gd name="T106" fmla="*/ 32173 w 61"/>
                    <a:gd name="T107" fmla="*/ 52635 h 36"/>
                    <a:gd name="T108" fmla="*/ 38920 w 61"/>
                    <a:gd name="T109" fmla="*/ 52635 h 36"/>
                    <a:gd name="T110" fmla="*/ 29470 w 61"/>
                    <a:gd name="T111" fmla="*/ 66863 h 36"/>
                    <a:gd name="T112" fmla="*/ 32173 w 61"/>
                    <a:gd name="T113" fmla="*/ 52635 h 36"/>
                    <a:gd name="T114" fmla="*/ 29470 w 61"/>
                    <a:gd name="T115" fmla="*/ 52635 h 36"/>
                    <a:gd name="T116" fmla="*/ 29470 w 61"/>
                    <a:gd name="T117" fmla="*/ 60122 h 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</a:gdLst>
                  <a:ahLst/>
                  <a:cxnLst>
                    <a:cxn ang="T118">
                      <a:pos x="T0" y="T1"/>
                    </a:cxn>
                    <a:cxn ang="T119">
                      <a:pos x="T2" y="T3"/>
                    </a:cxn>
                    <a:cxn ang="T120">
                      <a:pos x="T4" y="T5"/>
                    </a:cxn>
                    <a:cxn ang="T121">
                      <a:pos x="T6" y="T7"/>
                    </a:cxn>
                    <a:cxn ang="T122">
                      <a:pos x="T8" y="T9"/>
                    </a:cxn>
                    <a:cxn ang="T123">
                      <a:pos x="T10" y="T11"/>
                    </a:cxn>
                    <a:cxn ang="T124">
                      <a:pos x="T12" y="T13"/>
                    </a:cxn>
                    <a:cxn ang="T125">
                      <a:pos x="T14" y="T15"/>
                    </a:cxn>
                    <a:cxn ang="T126">
                      <a:pos x="T16" y="T17"/>
                    </a:cxn>
                    <a:cxn ang="T127">
                      <a:pos x="T18" y="T19"/>
                    </a:cxn>
                    <a:cxn ang="T128">
                      <a:pos x="T20" y="T21"/>
                    </a:cxn>
                    <a:cxn ang="T129">
                      <a:pos x="T22" y="T23"/>
                    </a:cxn>
                    <a:cxn ang="T130">
                      <a:pos x="T24" y="T25"/>
                    </a:cxn>
                    <a:cxn ang="T131">
                      <a:pos x="T26" y="T27"/>
                    </a:cxn>
                    <a:cxn ang="T132">
                      <a:pos x="T28" y="T29"/>
                    </a:cxn>
                    <a:cxn ang="T133">
                      <a:pos x="T30" y="T31"/>
                    </a:cxn>
                    <a:cxn ang="T134">
                      <a:pos x="T32" y="T33"/>
                    </a:cxn>
                    <a:cxn ang="T135">
                      <a:pos x="T34" y="T35"/>
                    </a:cxn>
                    <a:cxn ang="T136">
                      <a:pos x="T36" y="T37"/>
                    </a:cxn>
                    <a:cxn ang="T137">
                      <a:pos x="T38" y="T39"/>
                    </a:cxn>
                    <a:cxn ang="T138">
                      <a:pos x="T40" y="T41"/>
                    </a:cxn>
                    <a:cxn ang="T139">
                      <a:pos x="T42" y="T43"/>
                    </a:cxn>
                    <a:cxn ang="T140">
                      <a:pos x="T44" y="T45"/>
                    </a:cxn>
                    <a:cxn ang="T141">
                      <a:pos x="T46" y="T47"/>
                    </a:cxn>
                    <a:cxn ang="T142">
                      <a:pos x="T48" y="T49"/>
                    </a:cxn>
                    <a:cxn ang="T143">
                      <a:pos x="T50" y="T51"/>
                    </a:cxn>
                    <a:cxn ang="T144">
                      <a:pos x="T52" y="T53"/>
                    </a:cxn>
                    <a:cxn ang="T145">
                      <a:pos x="T54" y="T55"/>
                    </a:cxn>
                    <a:cxn ang="T146">
                      <a:pos x="T56" y="T57"/>
                    </a:cxn>
                    <a:cxn ang="T147">
                      <a:pos x="T58" y="T59"/>
                    </a:cxn>
                    <a:cxn ang="T148">
                      <a:pos x="T60" y="T61"/>
                    </a:cxn>
                    <a:cxn ang="T149">
                      <a:pos x="T62" y="T63"/>
                    </a:cxn>
                    <a:cxn ang="T150">
                      <a:pos x="T64" y="T65"/>
                    </a:cxn>
                    <a:cxn ang="T151">
                      <a:pos x="T66" y="T67"/>
                    </a:cxn>
                    <a:cxn ang="T152">
                      <a:pos x="T68" y="T69"/>
                    </a:cxn>
                    <a:cxn ang="T153">
                      <a:pos x="T70" y="T71"/>
                    </a:cxn>
                    <a:cxn ang="T154">
                      <a:pos x="T72" y="T73"/>
                    </a:cxn>
                    <a:cxn ang="T155">
                      <a:pos x="T74" y="T75"/>
                    </a:cxn>
                    <a:cxn ang="T156">
                      <a:pos x="T76" y="T77"/>
                    </a:cxn>
                    <a:cxn ang="T157">
                      <a:pos x="T78" y="T79"/>
                    </a:cxn>
                    <a:cxn ang="T158">
                      <a:pos x="T80" y="T81"/>
                    </a:cxn>
                    <a:cxn ang="T159">
                      <a:pos x="T82" y="T83"/>
                    </a:cxn>
                    <a:cxn ang="T160">
                      <a:pos x="T84" y="T85"/>
                    </a:cxn>
                    <a:cxn ang="T161">
                      <a:pos x="T86" y="T87"/>
                    </a:cxn>
                    <a:cxn ang="T162">
                      <a:pos x="T88" y="T89"/>
                    </a:cxn>
                    <a:cxn ang="T163">
                      <a:pos x="T90" y="T91"/>
                    </a:cxn>
                    <a:cxn ang="T164">
                      <a:pos x="T92" y="T93"/>
                    </a:cxn>
                    <a:cxn ang="T165">
                      <a:pos x="T94" y="T95"/>
                    </a:cxn>
                    <a:cxn ang="T166">
                      <a:pos x="T96" y="T97"/>
                    </a:cxn>
                    <a:cxn ang="T167">
                      <a:pos x="T98" y="T99"/>
                    </a:cxn>
                    <a:cxn ang="T168">
                      <a:pos x="T100" y="T101"/>
                    </a:cxn>
                    <a:cxn ang="T169">
                      <a:pos x="T102" y="T103"/>
                    </a:cxn>
                    <a:cxn ang="T170">
                      <a:pos x="T104" y="T105"/>
                    </a:cxn>
                    <a:cxn ang="T171">
                      <a:pos x="T106" y="T107"/>
                    </a:cxn>
                    <a:cxn ang="T172">
                      <a:pos x="T108" y="T109"/>
                    </a:cxn>
                    <a:cxn ang="T173">
                      <a:pos x="T110" y="T111"/>
                    </a:cxn>
                    <a:cxn ang="T174">
                      <a:pos x="T112" y="T113"/>
                    </a:cxn>
                    <a:cxn ang="T175">
                      <a:pos x="T114" y="T115"/>
                    </a:cxn>
                    <a:cxn ang="T176">
                      <a:pos x="T116" y="T117"/>
                    </a:cxn>
                  </a:cxnLst>
                  <a:rect l="0" t="0" r="r" b="b"/>
                  <a:pathLst>
                    <a:path w="61" h="36">
                      <a:moveTo>
                        <a:pt x="20" y="12"/>
                      </a:moveTo>
                      <a:cubicBezTo>
                        <a:pt x="15" y="13"/>
                        <a:pt x="10" y="15"/>
                        <a:pt x="6" y="18"/>
                      </a:cubicBezTo>
                      <a:lnTo>
                        <a:pt x="5" y="17"/>
                      </a:lnTo>
                      <a:cubicBezTo>
                        <a:pt x="9" y="14"/>
                        <a:pt x="15" y="12"/>
                        <a:pt x="20" y="10"/>
                      </a:cubicBezTo>
                      <a:lnTo>
                        <a:pt x="20" y="12"/>
                      </a:lnTo>
                      <a:close/>
                      <a:moveTo>
                        <a:pt x="6" y="18"/>
                      </a:moveTo>
                      <a:cubicBezTo>
                        <a:pt x="3" y="21"/>
                        <a:pt x="2" y="24"/>
                        <a:pt x="5" y="29"/>
                      </a:cubicBezTo>
                      <a:lnTo>
                        <a:pt x="3" y="29"/>
                      </a:lnTo>
                      <a:cubicBezTo>
                        <a:pt x="0" y="24"/>
                        <a:pt x="2" y="20"/>
                        <a:pt x="5" y="17"/>
                      </a:cubicBezTo>
                      <a:lnTo>
                        <a:pt x="6" y="18"/>
                      </a:lnTo>
                      <a:close/>
                      <a:moveTo>
                        <a:pt x="5" y="29"/>
                      </a:moveTo>
                      <a:lnTo>
                        <a:pt x="5" y="29"/>
                      </a:lnTo>
                      <a:lnTo>
                        <a:pt x="4" y="29"/>
                      </a:lnTo>
                      <a:lnTo>
                        <a:pt x="5" y="29"/>
                      </a:lnTo>
                      <a:close/>
                      <a:moveTo>
                        <a:pt x="5" y="29"/>
                      </a:moveTo>
                      <a:lnTo>
                        <a:pt x="5" y="29"/>
                      </a:lnTo>
                      <a:lnTo>
                        <a:pt x="3" y="29"/>
                      </a:lnTo>
                      <a:lnTo>
                        <a:pt x="5" y="29"/>
                      </a:lnTo>
                      <a:close/>
                      <a:moveTo>
                        <a:pt x="3" y="29"/>
                      </a:moveTo>
                      <a:lnTo>
                        <a:pt x="3" y="29"/>
                      </a:lnTo>
                      <a:lnTo>
                        <a:pt x="4" y="29"/>
                      </a:lnTo>
                      <a:lnTo>
                        <a:pt x="3" y="29"/>
                      </a:lnTo>
                      <a:close/>
                      <a:moveTo>
                        <a:pt x="5" y="29"/>
                      </a:moveTo>
                      <a:cubicBezTo>
                        <a:pt x="5" y="29"/>
                        <a:pt x="5" y="30"/>
                        <a:pt x="6" y="30"/>
                      </a:cubicBezTo>
                      <a:lnTo>
                        <a:pt x="5" y="31"/>
                      </a:lnTo>
                      <a:cubicBezTo>
                        <a:pt x="4" y="31"/>
                        <a:pt x="4" y="30"/>
                        <a:pt x="3" y="29"/>
                      </a:cubicBezTo>
                      <a:lnTo>
                        <a:pt x="5" y="29"/>
                      </a:lnTo>
                      <a:close/>
                      <a:moveTo>
                        <a:pt x="6" y="30"/>
                      </a:moveTo>
                      <a:cubicBezTo>
                        <a:pt x="6" y="31"/>
                        <a:pt x="7" y="31"/>
                        <a:pt x="7" y="32"/>
                      </a:cubicBezTo>
                      <a:lnTo>
                        <a:pt x="6" y="33"/>
                      </a:lnTo>
                      <a:cubicBezTo>
                        <a:pt x="6" y="32"/>
                        <a:pt x="5" y="32"/>
                        <a:pt x="5" y="31"/>
                      </a:cubicBezTo>
                      <a:lnTo>
                        <a:pt x="6" y="30"/>
                      </a:lnTo>
                      <a:close/>
                      <a:moveTo>
                        <a:pt x="7" y="32"/>
                      </a:moveTo>
                      <a:cubicBezTo>
                        <a:pt x="10" y="34"/>
                        <a:pt x="15" y="35"/>
                        <a:pt x="19" y="34"/>
                      </a:cubicBezTo>
                      <a:lnTo>
                        <a:pt x="20" y="35"/>
                      </a:lnTo>
                      <a:cubicBezTo>
                        <a:pt x="15" y="36"/>
                        <a:pt x="10" y="35"/>
                        <a:pt x="6" y="33"/>
                      </a:cubicBezTo>
                      <a:lnTo>
                        <a:pt x="7" y="32"/>
                      </a:lnTo>
                      <a:close/>
                      <a:moveTo>
                        <a:pt x="20" y="35"/>
                      </a:moveTo>
                      <a:lnTo>
                        <a:pt x="20" y="35"/>
                      </a:lnTo>
                      <a:close/>
                      <a:moveTo>
                        <a:pt x="19" y="34"/>
                      </a:moveTo>
                      <a:lnTo>
                        <a:pt x="20" y="34"/>
                      </a:lnTo>
                      <a:lnTo>
                        <a:pt x="20" y="35"/>
                      </a:lnTo>
                      <a:lnTo>
                        <a:pt x="19" y="34"/>
                      </a:lnTo>
                      <a:close/>
                      <a:moveTo>
                        <a:pt x="20" y="34"/>
                      </a:moveTo>
                      <a:cubicBezTo>
                        <a:pt x="24" y="33"/>
                        <a:pt x="29" y="33"/>
                        <a:pt x="34" y="32"/>
                      </a:cubicBezTo>
                      <a:lnTo>
                        <a:pt x="34" y="34"/>
                      </a:lnTo>
                      <a:cubicBezTo>
                        <a:pt x="30" y="34"/>
                        <a:pt x="25" y="34"/>
                        <a:pt x="20" y="35"/>
                      </a:cubicBezTo>
                      <a:lnTo>
                        <a:pt x="20" y="34"/>
                      </a:lnTo>
                      <a:close/>
                      <a:moveTo>
                        <a:pt x="34" y="32"/>
                      </a:moveTo>
                      <a:cubicBezTo>
                        <a:pt x="41" y="32"/>
                        <a:pt x="48" y="31"/>
                        <a:pt x="54" y="30"/>
                      </a:cubicBezTo>
                      <a:lnTo>
                        <a:pt x="54" y="31"/>
                      </a:lnTo>
                      <a:cubicBezTo>
                        <a:pt x="48" y="33"/>
                        <a:pt x="41" y="33"/>
                        <a:pt x="34" y="34"/>
                      </a:cubicBezTo>
                      <a:lnTo>
                        <a:pt x="34" y="32"/>
                      </a:lnTo>
                      <a:close/>
                      <a:moveTo>
                        <a:pt x="54" y="30"/>
                      </a:moveTo>
                      <a:lnTo>
                        <a:pt x="54" y="30"/>
                      </a:lnTo>
                      <a:close/>
                      <a:moveTo>
                        <a:pt x="54" y="30"/>
                      </a:moveTo>
                      <a:cubicBezTo>
                        <a:pt x="58" y="28"/>
                        <a:pt x="59" y="25"/>
                        <a:pt x="57" y="21"/>
                      </a:cubicBezTo>
                      <a:lnTo>
                        <a:pt x="59" y="21"/>
                      </a:lnTo>
                      <a:cubicBezTo>
                        <a:pt x="61" y="25"/>
                        <a:pt x="60" y="29"/>
                        <a:pt x="54" y="31"/>
                      </a:cubicBezTo>
                      <a:lnTo>
                        <a:pt x="54" y="30"/>
                      </a:lnTo>
                      <a:close/>
                      <a:moveTo>
                        <a:pt x="57" y="21"/>
                      </a:moveTo>
                      <a:cubicBezTo>
                        <a:pt x="56" y="16"/>
                        <a:pt x="51" y="11"/>
                        <a:pt x="48" y="7"/>
                      </a:cubicBezTo>
                      <a:lnTo>
                        <a:pt x="49" y="6"/>
                      </a:lnTo>
                      <a:cubicBezTo>
                        <a:pt x="53" y="10"/>
                        <a:pt x="57" y="16"/>
                        <a:pt x="59" y="21"/>
                      </a:cubicBezTo>
                      <a:lnTo>
                        <a:pt x="57" y="21"/>
                      </a:lnTo>
                      <a:close/>
                      <a:moveTo>
                        <a:pt x="48" y="7"/>
                      </a:moveTo>
                      <a:cubicBezTo>
                        <a:pt x="47" y="6"/>
                        <a:pt x="47" y="5"/>
                        <a:pt x="46" y="4"/>
                      </a:cubicBezTo>
                      <a:lnTo>
                        <a:pt x="47" y="4"/>
                      </a:lnTo>
                      <a:cubicBezTo>
                        <a:pt x="48" y="4"/>
                        <a:pt x="49" y="5"/>
                        <a:pt x="49" y="6"/>
                      </a:cubicBezTo>
                      <a:lnTo>
                        <a:pt x="48" y="7"/>
                      </a:lnTo>
                      <a:close/>
                      <a:moveTo>
                        <a:pt x="47" y="4"/>
                      </a:moveTo>
                      <a:lnTo>
                        <a:pt x="47" y="4"/>
                      </a:lnTo>
                      <a:close/>
                      <a:moveTo>
                        <a:pt x="46" y="4"/>
                      </a:moveTo>
                      <a:cubicBezTo>
                        <a:pt x="46" y="4"/>
                        <a:pt x="45" y="3"/>
                        <a:pt x="44" y="3"/>
                      </a:cubicBezTo>
                      <a:lnTo>
                        <a:pt x="45" y="2"/>
                      </a:lnTo>
                      <a:cubicBezTo>
                        <a:pt x="46" y="2"/>
                        <a:pt x="47" y="3"/>
                        <a:pt x="47" y="4"/>
                      </a:cubicBezTo>
                      <a:lnTo>
                        <a:pt x="46" y="4"/>
                      </a:lnTo>
                      <a:close/>
                      <a:moveTo>
                        <a:pt x="44" y="3"/>
                      </a:moveTo>
                      <a:cubicBezTo>
                        <a:pt x="43" y="2"/>
                        <a:pt x="41" y="2"/>
                        <a:pt x="40" y="2"/>
                      </a:cubicBezTo>
                      <a:lnTo>
                        <a:pt x="39" y="1"/>
                      </a:lnTo>
                      <a:cubicBezTo>
                        <a:pt x="41" y="0"/>
                        <a:pt x="43" y="1"/>
                        <a:pt x="45" y="2"/>
                      </a:cubicBezTo>
                      <a:lnTo>
                        <a:pt x="44" y="3"/>
                      </a:lnTo>
                      <a:close/>
                      <a:moveTo>
                        <a:pt x="40" y="2"/>
                      </a:moveTo>
                      <a:cubicBezTo>
                        <a:pt x="38" y="2"/>
                        <a:pt x="36" y="3"/>
                        <a:pt x="35" y="4"/>
                      </a:cubicBezTo>
                      <a:lnTo>
                        <a:pt x="34" y="3"/>
                      </a:lnTo>
                      <a:cubicBezTo>
                        <a:pt x="36" y="2"/>
                        <a:pt x="38" y="1"/>
                        <a:pt x="39" y="1"/>
                      </a:cubicBezTo>
                      <a:lnTo>
                        <a:pt x="40" y="2"/>
                      </a:lnTo>
                      <a:close/>
                      <a:moveTo>
                        <a:pt x="35" y="4"/>
                      </a:moveTo>
                      <a:lnTo>
                        <a:pt x="35" y="4"/>
                      </a:lnTo>
                      <a:lnTo>
                        <a:pt x="34" y="3"/>
                      </a:lnTo>
                      <a:lnTo>
                        <a:pt x="35" y="4"/>
                      </a:lnTo>
                      <a:close/>
                      <a:moveTo>
                        <a:pt x="35" y="4"/>
                      </a:moveTo>
                      <a:cubicBezTo>
                        <a:pt x="32" y="5"/>
                        <a:pt x="29" y="7"/>
                        <a:pt x="27" y="10"/>
                      </a:cubicBezTo>
                      <a:lnTo>
                        <a:pt x="26" y="9"/>
                      </a:lnTo>
                      <a:cubicBezTo>
                        <a:pt x="28" y="7"/>
                        <a:pt x="31" y="4"/>
                        <a:pt x="34" y="3"/>
                      </a:cubicBezTo>
                      <a:lnTo>
                        <a:pt x="35" y="4"/>
                      </a:lnTo>
                      <a:close/>
                      <a:moveTo>
                        <a:pt x="27" y="10"/>
                      </a:moveTo>
                      <a:lnTo>
                        <a:pt x="27" y="10"/>
                      </a:lnTo>
                      <a:lnTo>
                        <a:pt x="27" y="9"/>
                      </a:lnTo>
                      <a:lnTo>
                        <a:pt x="27" y="10"/>
                      </a:lnTo>
                      <a:close/>
                      <a:moveTo>
                        <a:pt x="27" y="10"/>
                      </a:moveTo>
                      <a:cubicBezTo>
                        <a:pt x="26" y="11"/>
                        <a:pt x="24" y="11"/>
                        <a:pt x="22" y="11"/>
                      </a:cubicBezTo>
                      <a:lnTo>
                        <a:pt x="22" y="10"/>
                      </a:lnTo>
                      <a:cubicBezTo>
                        <a:pt x="24" y="10"/>
                        <a:pt x="25" y="10"/>
                        <a:pt x="26" y="9"/>
                      </a:cubicBezTo>
                      <a:lnTo>
                        <a:pt x="27" y="10"/>
                      </a:lnTo>
                      <a:close/>
                      <a:moveTo>
                        <a:pt x="22" y="11"/>
                      </a:moveTo>
                      <a:cubicBezTo>
                        <a:pt x="22" y="11"/>
                        <a:pt x="21" y="11"/>
                        <a:pt x="20" y="12"/>
                      </a:cubicBezTo>
                      <a:lnTo>
                        <a:pt x="20" y="10"/>
                      </a:lnTo>
                      <a:cubicBezTo>
                        <a:pt x="21" y="10"/>
                        <a:pt x="21" y="10"/>
                        <a:pt x="22" y="10"/>
                      </a:cubicBezTo>
                      <a:lnTo>
                        <a:pt x="22" y="11"/>
                      </a:lnTo>
                      <a:close/>
                      <a:moveTo>
                        <a:pt x="20" y="10"/>
                      </a:moveTo>
                      <a:lnTo>
                        <a:pt x="20" y="10"/>
                      </a:lnTo>
                      <a:lnTo>
                        <a:pt x="20" y="11"/>
                      </a:lnTo>
                      <a:lnTo>
                        <a:pt x="20" y="10"/>
                      </a:lnTo>
                      <a:close/>
                    </a:path>
                  </a:pathLst>
                </a:custGeom>
                <a:solidFill>
                  <a:srgbClr val="94939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582" name="Freeform 103"/>
                <p:cNvSpPr>
                  <a:spLocks noChangeArrowheads="1"/>
                </p:cNvSpPr>
                <p:nvPr/>
              </p:nvSpPr>
              <p:spPr bwMode="auto">
                <a:xfrm>
                  <a:off x="1315" y="3917"/>
                  <a:ext cx="48" cy="65"/>
                </a:xfrm>
                <a:custGeom>
                  <a:avLst/>
                  <a:gdLst>
                    <a:gd name="T0" fmla="*/ 19585 w 36"/>
                    <a:gd name="T1" fmla="*/ 18735 h 38"/>
                    <a:gd name="T2" fmla="*/ 2276 w 36"/>
                    <a:gd name="T3" fmla="*/ 180320 h 38"/>
                    <a:gd name="T4" fmla="*/ 18204 w 36"/>
                    <a:gd name="T5" fmla="*/ 201745 h 38"/>
                    <a:gd name="T6" fmla="*/ 29836 w 36"/>
                    <a:gd name="T7" fmla="*/ 234706 h 38"/>
                    <a:gd name="T8" fmla="*/ 44411 w 36"/>
                    <a:gd name="T9" fmla="*/ 31061 h 38"/>
                    <a:gd name="T10" fmla="*/ 33564 w 36"/>
                    <a:gd name="T11" fmla="*/ 6806 h 38"/>
                    <a:gd name="T12" fmla="*/ 19585 w 36"/>
                    <a:gd name="T13" fmla="*/ 18735 h 38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36" h="38">
                      <a:moveTo>
                        <a:pt x="15" y="3"/>
                      </a:moveTo>
                      <a:cubicBezTo>
                        <a:pt x="0" y="5"/>
                        <a:pt x="4" y="18"/>
                        <a:pt x="2" y="28"/>
                      </a:cubicBezTo>
                      <a:cubicBezTo>
                        <a:pt x="7" y="27"/>
                        <a:pt x="10" y="29"/>
                        <a:pt x="14" y="31"/>
                      </a:cubicBezTo>
                      <a:cubicBezTo>
                        <a:pt x="17" y="33"/>
                        <a:pt x="19" y="38"/>
                        <a:pt x="23" y="36"/>
                      </a:cubicBezTo>
                      <a:cubicBezTo>
                        <a:pt x="34" y="29"/>
                        <a:pt x="36" y="15"/>
                        <a:pt x="35" y="5"/>
                      </a:cubicBezTo>
                      <a:cubicBezTo>
                        <a:pt x="35" y="3"/>
                        <a:pt x="30" y="0"/>
                        <a:pt x="26" y="1"/>
                      </a:cubicBezTo>
                      <a:cubicBezTo>
                        <a:pt x="23" y="3"/>
                        <a:pt x="19" y="3"/>
                        <a:pt x="15" y="3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583" name="Freeform 104"/>
                <p:cNvSpPr>
                  <a:spLocks noChangeArrowheads="1"/>
                </p:cNvSpPr>
                <p:nvPr/>
              </p:nvSpPr>
              <p:spPr bwMode="auto">
                <a:xfrm>
                  <a:off x="1318" y="3917"/>
                  <a:ext cx="48" cy="66"/>
                </a:xfrm>
                <a:custGeom>
                  <a:avLst/>
                  <a:gdLst>
                    <a:gd name="T0" fmla="*/ 3002 w 35"/>
                    <a:gd name="T1" fmla="*/ 113794 h 39"/>
                    <a:gd name="T2" fmla="*/ 22620 w 35"/>
                    <a:gd name="T3" fmla="*/ 15683 h 39"/>
                    <a:gd name="T4" fmla="*/ 3002 w 35"/>
                    <a:gd name="T5" fmla="*/ 113794 h 39"/>
                    <a:gd name="T6" fmla="*/ 0 w 35"/>
                    <a:gd name="T7" fmla="*/ 145936 h 39"/>
                    <a:gd name="T8" fmla="*/ 3002 w 35"/>
                    <a:gd name="T9" fmla="*/ 113794 h 39"/>
                    <a:gd name="T10" fmla="*/ 0 w 35"/>
                    <a:gd name="T11" fmla="*/ 151766 h 39"/>
                    <a:gd name="T12" fmla="*/ 0 w 35"/>
                    <a:gd name="T13" fmla="*/ 151766 h 39"/>
                    <a:gd name="T14" fmla="*/ 0 w 35"/>
                    <a:gd name="T15" fmla="*/ 145936 h 39"/>
                    <a:gd name="T16" fmla="*/ 15570 w 35"/>
                    <a:gd name="T17" fmla="*/ 170136 h 39"/>
                    <a:gd name="T18" fmla="*/ 0 w 35"/>
                    <a:gd name="T19" fmla="*/ 145936 h 39"/>
                    <a:gd name="T20" fmla="*/ 20772 w 35"/>
                    <a:gd name="T21" fmla="*/ 170136 h 39"/>
                    <a:gd name="T22" fmla="*/ 15570 w 35"/>
                    <a:gd name="T23" fmla="*/ 170136 h 39"/>
                    <a:gd name="T24" fmla="*/ 19020 w 35"/>
                    <a:gd name="T25" fmla="*/ 177012 h 39"/>
                    <a:gd name="T26" fmla="*/ 20772 w 35"/>
                    <a:gd name="T27" fmla="*/ 170136 h 39"/>
                    <a:gd name="T28" fmla="*/ 20772 w 35"/>
                    <a:gd name="T29" fmla="*/ 170136 h 39"/>
                    <a:gd name="T30" fmla="*/ 19020 w 35"/>
                    <a:gd name="T31" fmla="*/ 177012 h 39"/>
                    <a:gd name="T32" fmla="*/ 20772 w 35"/>
                    <a:gd name="T33" fmla="*/ 170136 h 39"/>
                    <a:gd name="T34" fmla="*/ 20772 w 35"/>
                    <a:gd name="T35" fmla="*/ 170136 h 39"/>
                    <a:gd name="T36" fmla="*/ 20772 w 35"/>
                    <a:gd name="T37" fmla="*/ 170136 h 39"/>
                    <a:gd name="T38" fmla="*/ 23683 w 35"/>
                    <a:gd name="T39" fmla="*/ 186716 h 39"/>
                    <a:gd name="T40" fmla="*/ 20772 w 35"/>
                    <a:gd name="T41" fmla="*/ 170136 h 39"/>
                    <a:gd name="T42" fmla="*/ 36258 w 35"/>
                    <a:gd name="T43" fmla="*/ 196206 h 39"/>
                    <a:gd name="T44" fmla="*/ 23683 w 35"/>
                    <a:gd name="T45" fmla="*/ 186716 h 39"/>
                    <a:gd name="T46" fmla="*/ 36258 w 35"/>
                    <a:gd name="T47" fmla="*/ 202415 h 39"/>
                    <a:gd name="T48" fmla="*/ 36258 w 35"/>
                    <a:gd name="T49" fmla="*/ 196206 h 39"/>
                    <a:gd name="T50" fmla="*/ 34427 w 35"/>
                    <a:gd name="T51" fmla="*/ 196206 h 39"/>
                    <a:gd name="T52" fmla="*/ 36258 w 35"/>
                    <a:gd name="T53" fmla="*/ 202415 h 39"/>
                    <a:gd name="T54" fmla="*/ 34427 w 35"/>
                    <a:gd name="T55" fmla="*/ 196206 h 39"/>
                    <a:gd name="T56" fmla="*/ 42753 w 35"/>
                    <a:gd name="T57" fmla="*/ 180884 h 39"/>
                    <a:gd name="T58" fmla="*/ 36258 w 35"/>
                    <a:gd name="T59" fmla="*/ 202415 h 39"/>
                    <a:gd name="T60" fmla="*/ 42753 w 35"/>
                    <a:gd name="T61" fmla="*/ 180884 h 39"/>
                    <a:gd name="T62" fmla="*/ 50315 w 35"/>
                    <a:gd name="T63" fmla="*/ 160482 h 39"/>
                    <a:gd name="T64" fmla="*/ 42753 w 35"/>
                    <a:gd name="T65" fmla="*/ 180884 h 39"/>
                    <a:gd name="T66" fmla="*/ 55297 w 35"/>
                    <a:gd name="T67" fmla="*/ 25747 h 39"/>
                    <a:gd name="T68" fmla="*/ 50315 w 35"/>
                    <a:gd name="T69" fmla="*/ 160482 h 39"/>
                    <a:gd name="T70" fmla="*/ 55297 w 35"/>
                    <a:gd name="T71" fmla="*/ 25747 h 39"/>
                    <a:gd name="T72" fmla="*/ 55297 w 35"/>
                    <a:gd name="T73" fmla="*/ 25747 h 39"/>
                    <a:gd name="T74" fmla="*/ 55297 w 35"/>
                    <a:gd name="T75" fmla="*/ 25747 h 39"/>
                    <a:gd name="T76" fmla="*/ 55297 w 35"/>
                    <a:gd name="T77" fmla="*/ 22318 h 39"/>
                    <a:gd name="T78" fmla="*/ 58323 w 35"/>
                    <a:gd name="T79" fmla="*/ 25747 h 39"/>
                    <a:gd name="T80" fmla="*/ 57049 w 35"/>
                    <a:gd name="T81" fmla="*/ 22318 h 39"/>
                    <a:gd name="T82" fmla="*/ 57049 w 35"/>
                    <a:gd name="T83" fmla="*/ 22318 h 39"/>
                    <a:gd name="T84" fmla="*/ 52242 w 35"/>
                    <a:gd name="T85" fmla="*/ 15683 h 39"/>
                    <a:gd name="T86" fmla="*/ 57049 w 35"/>
                    <a:gd name="T87" fmla="*/ 22318 h 39"/>
                    <a:gd name="T88" fmla="*/ 52242 w 35"/>
                    <a:gd name="T89" fmla="*/ 15683 h 39"/>
                    <a:gd name="T90" fmla="*/ 44818 w 35"/>
                    <a:gd name="T91" fmla="*/ 0 h 39"/>
                    <a:gd name="T92" fmla="*/ 52242 w 35"/>
                    <a:gd name="T93" fmla="*/ 15683 h 39"/>
                    <a:gd name="T94" fmla="*/ 41325 w 35"/>
                    <a:gd name="T95" fmla="*/ 9563 h 39"/>
                    <a:gd name="T96" fmla="*/ 44818 w 35"/>
                    <a:gd name="T97" fmla="*/ 0 h 39"/>
                    <a:gd name="T98" fmla="*/ 41325 w 35"/>
                    <a:gd name="T99" fmla="*/ 5832 h 39"/>
                    <a:gd name="T100" fmla="*/ 41325 w 35"/>
                    <a:gd name="T101" fmla="*/ 5832 h 39"/>
                    <a:gd name="T102" fmla="*/ 28752 w 35"/>
                    <a:gd name="T103" fmla="*/ 15683 h 39"/>
                    <a:gd name="T104" fmla="*/ 41325 w 35"/>
                    <a:gd name="T105" fmla="*/ 5832 h 39"/>
                    <a:gd name="T106" fmla="*/ 28752 w 35"/>
                    <a:gd name="T107" fmla="*/ 15683 h 39"/>
                    <a:gd name="T108" fmla="*/ 22620 w 35"/>
                    <a:gd name="T109" fmla="*/ 15683 h 39"/>
                    <a:gd name="T110" fmla="*/ 28752 w 35"/>
                    <a:gd name="T111" fmla="*/ 15683 h 39"/>
                    <a:gd name="T112" fmla="*/ 22620 w 35"/>
                    <a:gd name="T113" fmla="*/ 22318 h 39"/>
                    <a:gd name="T114" fmla="*/ 22620 w 35"/>
                    <a:gd name="T115" fmla="*/ 22318 h 39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</a:gdLst>
                  <a:ahLst/>
                  <a:cxnLst>
                    <a:cxn ang="T116">
                      <a:pos x="T0" y="T1"/>
                    </a:cxn>
                    <a:cxn ang="T117">
                      <a:pos x="T2" y="T3"/>
                    </a:cxn>
                    <a:cxn ang="T118">
                      <a:pos x="T4" y="T5"/>
                    </a:cxn>
                    <a:cxn ang="T119">
                      <a:pos x="T6" y="T7"/>
                    </a:cxn>
                    <a:cxn ang="T120">
                      <a:pos x="T8" y="T9"/>
                    </a:cxn>
                    <a:cxn ang="T121">
                      <a:pos x="T10" y="T11"/>
                    </a:cxn>
                    <a:cxn ang="T122">
                      <a:pos x="T12" y="T13"/>
                    </a:cxn>
                    <a:cxn ang="T123">
                      <a:pos x="T14" y="T15"/>
                    </a:cxn>
                    <a:cxn ang="T124">
                      <a:pos x="T16" y="T17"/>
                    </a:cxn>
                    <a:cxn ang="T125">
                      <a:pos x="T18" y="T19"/>
                    </a:cxn>
                    <a:cxn ang="T126">
                      <a:pos x="T20" y="T21"/>
                    </a:cxn>
                    <a:cxn ang="T127">
                      <a:pos x="T22" y="T23"/>
                    </a:cxn>
                    <a:cxn ang="T128">
                      <a:pos x="T24" y="T25"/>
                    </a:cxn>
                    <a:cxn ang="T129">
                      <a:pos x="T26" y="T27"/>
                    </a:cxn>
                    <a:cxn ang="T130">
                      <a:pos x="T28" y="T29"/>
                    </a:cxn>
                    <a:cxn ang="T131">
                      <a:pos x="T30" y="T31"/>
                    </a:cxn>
                    <a:cxn ang="T132">
                      <a:pos x="T32" y="T33"/>
                    </a:cxn>
                    <a:cxn ang="T133">
                      <a:pos x="T34" y="T35"/>
                    </a:cxn>
                    <a:cxn ang="T134">
                      <a:pos x="T36" y="T37"/>
                    </a:cxn>
                    <a:cxn ang="T135">
                      <a:pos x="T38" y="T39"/>
                    </a:cxn>
                    <a:cxn ang="T136">
                      <a:pos x="T40" y="T41"/>
                    </a:cxn>
                    <a:cxn ang="T137">
                      <a:pos x="T42" y="T43"/>
                    </a:cxn>
                    <a:cxn ang="T138">
                      <a:pos x="T44" y="T45"/>
                    </a:cxn>
                    <a:cxn ang="T139">
                      <a:pos x="T46" y="T47"/>
                    </a:cxn>
                    <a:cxn ang="T140">
                      <a:pos x="T48" y="T49"/>
                    </a:cxn>
                    <a:cxn ang="T141">
                      <a:pos x="T50" y="T51"/>
                    </a:cxn>
                    <a:cxn ang="T142">
                      <a:pos x="T52" y="T53"/>
                    </a:cxn>
                    <a:cxn ang="T143">
                      <a:pos x="T54" y="T55"/>
                    </a:cxn>
                    <a:cxn ang="T144">
                      <a:pos x="T56" y="T57"/>
                    </a:cxn>
                    <a:cxn ang="T145">
                      <a:pos x="T58" y="T59"/>
                    </a:cxn>
                    <a:cxn ang="T146">
                      <a:pos x="T60" y="T61"/>
                    </a:cxn>
                    <a:cxn ang="T147">
                      <a:pos x="T62" y="T63"/>
                    </a:cxn>
                    <a:cxn ang="T148">
                      <a:pos x="T64" y="T65"/>
                    </a:cxn>
                    <a:cxn ang="T149">
                      <a:pos x="T66" y="T67"/>
                    </a:cxn>
                    <a:cxn ang="T150">
                      <a:pos x="T68" y="T69"/>
                    </a:cxn>
                    <a:cxn ang="T151">
                      <a:pos x="T70" y="T71"/>
                    </a:cxn>
                    <a:cxn ang="T152">
                      <a:pos x="T72" y="T73"/>
                    </a:cxn>
                    <a:cxn ang="T153">
                      <a:pos x="T74" y="T75"/>
                    </a:cxn>
                    <a:cxn ang="T154">
                      <a:pos x="T76" y="T77"/>
                    </a:cxn>
                    <a:cxn ang="T155">
                      <a:pos x="T78" y="T79"/>
                    </a:cxn>
                    <a:cxn ang="T156">
                      <a:pos x="T80" y="T81"/>
                    </a:cxn>
                    <a:cxn ang="T157">
                      <a:pos x="T82" y="T83"/>
                    </a:cxn>
                    <a:cxn ang="T158">
                      <a:pos x="T84" y="T85"/>
                    </a:cxn>
                    <a:cxn ang="T159">
                      <a:pos x="T86" y="T87"/>
                    </a:cxn>
                    <a:cxn ang="T160">
                      <a:pos x="T88" y="T89"/>
                    </a:cxn>
                    <a:cxn ang="T161">
                      <a:pos x="T90" y="T91"/>
                    </a:cxn>
                    <a:cxn ang="T162">
                      <a:pos x="T92" y="T93"/>
                    </a:cxn>
                    <a:cxn ang="T163">
                      <a:pos x="T94" y="T95"/>
                    </a:cxn>
                    <a:cxn ang="T164">
                      <a:pos x="T96" y="T97"/>
                    </a:cxn>
                    <a:cxn ang="T165">
                      <a:pos x="T98" y="T99"/>
                    </a:cxn>
                    <a:cxn ang="T166">
                      <a:pos x="T100" y="T101"/>
                    </a:cxn>
                    <a:cxn ang="T167">
                      <a:pos x="T102" y="T103"/>
                    </a:cxn>
                    <a:cxn ang="T168">
                      <a:pos x="T104" y="T105"/>
                    </a:cxn>
                    <a:cxn ang="T169">
                      <a:pos x="T106" y="T107"/>
                    </a:cxn>
                    <a:cxn ang="T170">
                      <a:pos x="T108" y="T109"/>
                    </a:cxn>
                    <a:cxn ang="T171">
                      <a:pos x="T110" y="T111"/>
                    </a:cxn>
                    <a:cxn ang="T172">
                      <a:pos x="T112" y="T113"/>
                    </a:cxn>
                    <a:cxn ang="T173">
                      <a:pos x="T114" y="T115"/>
                    </a:cxn>
                  </a:cxnLst>
                  <a:rect l="0" t="0" r="r" b="b"/>
                  <a:pathLst>
                    <a:path w="35" h="39">
                      <a:moveTo>
                        <a:pt x="13" y="4"/>
                      </a:moveTo>
                      <a:cubicBezTo>
                        <a:pt x="2" y="5"/>
                        <a:pt x="2" y="13"/>
                        <a:pt x="2" y="21"/>
                      </a:cubicBezTo>
                      <a:lnTo>
                        <a:pt x="0" y="21"/>
                      </a:lnTo>
                      <a:cubicBezTo>
                        <a:pt x="0" y="13"/>
                        <a:pt x="0" y="4"/>
                        <a:pt x="13" y="3"/>
                      </a:cubicBezTo>
                      <a:lnTo>
                        <a:pt x="13" y="4"/>
                      </a:lnTo>
                      <a:close/>
                      <a:moveTo>
                        <a:pt x="2" y="21"/>
                      </a:moveTo>
                      <a:cubicBezTo>
                        <a:pt x="2" y="23"/>
                        <a:pt x="1" y="26"/>
                        <a:pt x="1" y="28"/>
                      </a:cubicBezTo>
                      <a:lnTo>
                        <a:pt x="0" y="27"/>
                      </a:lnTo>
                      <a:cubicBezTo>
                        <a:pt x="0" y="25"/>
                        <a:pt x="0" y="23"/>
                        <a:pt x="0" y="21"/>
                      </a:cubicBezTo>
                      <a:lnTo>
                        <a:pt x="2" y="21"/>
                      </a:lnTo>
                      <a:close/>
                      <a:moveTo>
                        <a:pt x="1" y="28"/>
                      </a:moveTo>
                      <a:lnTo>
                        <a:pt x="0" y="28"/>
                      </a:lnTo>
                      <a:lnTo>
                        <a:pt x="0" y="27"/>
                      </a:lnTo>
                      <a:lnTo>
                        <a:pt x="0" y="28"/>
                      </a:lnTo>
                      <a:lnTo>
                        <a:pt x="1" y="28"/>
                      </a:lnTo>
                      <a:close/>
                      <a:moveTo>
                        <a:pt x="0" y="27"/>
                      </a:moveTo>
                      <a:cubicBezTo>
                        <a:pt x="4" y="26"/>
                        <a:pt x="7" y="28"/>
                        <a:pt x="10" y="30"/>
                      </a:cubicBezTo>
                      <a:lnTo>
                        <a:pt x="9" y="31"/>
                      </a:lnTo>
                      <a:cubicBezTo>
                        <a:pt x="6" y="29"/>
                        <a:pt x="4" y="28"/>
                        <a:pt x="1" y="28"/>
                      </a:cubicBezTo>
                      <a:lnTo>
                        <a:pt x="0" y="27"/>
                      </a:lnTo>
                      <a:close/>
                      <a:moveTo>
                        <a:pt x="10" y="30"/>
                      </a:moveTo>
                      <a:cubicBezTo>
                        <a:pt x="11" y="30"/>
                        <a:pt x="11" y="31"/>
                        <a:pt x="12" y="31"/>
                      </a:cubicBezTo>
                      <a:lnTo>
                        <a:pt x="11" y="32"/>
                      </a:lnTo>
                      <a:cubicBezTo>
                        <a:pt x="10" y="32"/>
                        <a:pt x="10" y="31"/>
                        <a:pt x="9" y="31"/>
                      </a:cubicBezTo>
                      <a:lnTo>
                        <a:pt x="10" y="30"/>
                      </a:lnTo>
                      <a:close/>
                      <a:moveTo>
                        <a:pt x="11" y="32"/>
                      </a:moveTo>
                      <a:lnTo>
                        <a:pt x="11" y="32"/>
                      </a:lnTo>
                      <a:lnTo>
                        <a:pt x="12" y="31"/>
                      </a:lnTo>
                      <a:lnTo>
                        <a:pt x="11" y="32"/>
                      </a:lnTo>
                      <a:close/>
                      <a:moveTo>
                        <a:pt x="12" y="31"/>
                      </a:moveTo>
                      <a:lnTo>
                        <a:pt x="12" y="31"/>
                      </a:lnTo>
                      <a:lnTo>
                        <a:pt x="11" y="32"/>
                      </a:lnTo>
                      <a:lnTo>
                        <a:pt x="12" y="31"/>
                      </a:lnTo>
                      <a:close/>
                      <a:moveTo>
                        <a:pt x="12" y="31"/>
                      </a:moveTo>
                      <a:lnTo>
                        <a:pt x="12" y="31"/>
                      </a:lnTo>
                      <a:close/>
                      <a:moveTo>
                        <a:pt x="12" y="31"/>
                      </a:moveTo>
                      <a:cubicBezTo>
                        <a:pt x="13" y="32"/>
                        <a:pt x="14" y="32"/>
                        <a:pt x="15" y="33"/>
                      </a:cubicBezTo>
                      <a:lnTo>
                        <a:pt x="14" y="34"/>
                      </a:lnTo>
                      <a:cubicBezTo>
                        <a:pt x="13" y="33"/>
                        <a:pt x="12" y="32"/>
                        <a:pt x="11" y="32"/>
                      </a:cubicBezTo>
                      <a:lnTo>
                        <a:pt x="12" y="31"/>
                      </a:lnTo>
                      <a:close/>
                      <a:moveTo>
                        <a:pt x="15" y="33"/>
                      </a:moveTo>
                      <a:cubicBezTo>
                        <a:pt x="17" y="35"/>
                        <a:pt x="19" y="37"/>
                        <a:pt x="21" y="36"/>
                      </a:cubicBezTo>
                      <a:lnTo>
                        <a:pt x="21" y="37"/>
                      </a:lnTo>
                      <a:cubicBezTo>
                        <a:pt x="18" y="39"/>
                        <a:pt x="16" y="36"/>
                        <a:pt x="14" y="34"/>
                      </a:cubicBezTo>
                      <a:lnTo>
                        <a:pt x="15" y="33"/>
                      </a:lnTo>
                      <a:close/>
                      <a:moveTo>
                        <a:pt x="21" y="37"/>
                      </a:moveTo>
                      <a:lnTo>
                        <a:pt x="21" y="37"/>
                      </a:lnTo>
                      <a:lnTo>
                        <a:pt x="21" y="36"/>
                      </a:lnTo>
                      <a:lnTo>
                        <a:pt x="21" y="37"/>
                      </a:lnTo>
                      <a:close/>
                      <a:moveTo>
                        <a:pt x="20" y="36"/>
                      </a:moveTo>
                      <a:lnTo>
                        <a:pt x="21" y="36"/>
                      </a:lnTo>
                      <a:lnTo>
                        <a:pt x="21" y="37"/>
                      </a:lnTo>
                      <a:lnTo>
                        <a:pt x="20" y="36"/>
                      </a:lnTo>
                      <a:close/>
                      <a:moveTo>
                        <a:pt x="21" y="36"/>
                      </a:moveTo>
                      <a:cubicBezTo>
                        <a:pt x="22" y="35"/>
                        <a:pt x="23" y="34"/>
                        <a:pt x="25" y="33"/>
                      </a:cubicBezTo>
                      <a:lnTo>
                        <a:pt x="26" y="33"/>
                      </a:lnTo>
                      <a:cubicBezTo>
                        <a:pt x="24" y="35"/>
                        <a:pt x="23" y="36"/>
                        <a:pt x="21" y="37"/>
                      </a:cubicBezTo>
                      <a:lnTo>
                        <a:pt x="21" y="36"/>
                      </a:lnTo>
                      <a:close/>
                      <a:moveTo>
                        <a:pt x="25" y="33"/>
                      </a:moveTo>
                      <a:cubicBezTo>
                        <a:pt x="26" y="31"/>
                        <a:pt x="27" y="30"/>
                        <a:pt x="28" y="29"/>
                      </a:cubicBezTo>
                      <a:lnTo>
                        <a:pt x="29" y="29"/>
                      </a:lnTo>
                      <a:cubicBezTo>
                        <a:pt x="28" y="31"/>
                        <a:pt x="27" y="32"/>
                        <a:pt x="26" y="33"/>
                      </a:cubicBezTo>
                      <a:lnTo>
                        <a:pt x="25" y="33"/>
                      </a:lnTo>
                      <a:close/>
                      <a:moveTo>
                        <a:pt x="28" y="29"/>
                      </a:moveTo>
                      <a:cubicBezTo>
                        <a:pt x="32" y="21"/>
                        <a:pt x="33" y="12"/>
                        <a:pt x="32" y="5"/>
                      </a:cubicBezTo>
                      <a:lnTo>
                        <a:pt x="34" y="4"/>
                      </a:lnTo>
                      <a:cubicBezTo>
                        <a:pt x="35" y="12"/>
                        <a:pt x="34" y="22"/>
                        <a:pt x="29" y="29"/>
                      </a:cubicBezTo>
                      <a:lnTo>
                        <a:pt x="28" y="29"/>
                      </a:lnTo>
                      <a:close/>
                      <a:moveTo>
                        <a:pt x="32" y="5"/>
                      </a:moveTo>
                      <a:lnTo>
                        <a:pt x="32" y="5"/>
                      </a:lnTo>
                      <a:lnTo>
                        <a:pt x="33" y="5"/>
                      </a:lnTo>
                      <a:lnTo>
                        <a:pt x="32" y="5"/>
                      </a:lnTo>
                      <a:close/>
                      <a:moveTo>
                        <a:pt x="32" y="5"/>
                      </a:moveTo>
                      <a:cubicBezTo>
                        <a:pt x="32" y="5"/>
                        <a:pt x="32" y="4"/>
                        <a:pt x="32" y="4"/>
                      </a:cubicBezTo>
                      <a:lnTo>
                        <a:pt x="33" y="4"/>
                      </a:lnTo>
                      <a:cubicBezTo>
                        <a:pt x="33" y="4"/>
                        <a:pt x="34" y="4"/>
                        <a:pt x="34" y="5"/>
                      </a:cubicBezTo>
                      <a:lnTo>
                        <a:pt x="32" y="5"/>
                      </a:lnTo>
                      <a:close/>
                      <a:moveTo>
                        <a:pt x="33" y="4"/>
                      </a:moveTo>
                      <a:lnTo>
                        <a:pt x="33" y="4"/>
                      </a:lnTo>
                      <a:close/>
                      <a:moveTo>
                        <a:pt x="32" y="4"/>
                      </a:moveTo>
                      <a:cubicBezTo>
                        <a:pt x="32" y="4"/>
                        <a:pt x="31" y="3"/>
                        <a:pt x="30" y="3"/>
                      </a:cubicBezTo>
                      <a:lnTo>
                        <a:pt x="31" y="2"/>
                      </a:lnTo>
                      <a:cubicBezTo>
                        <a:pt x="32" y="2"/>
                        <a:pt x="33" y="3"/>
                        <a:pt x="33" y="4"/>
                      </a:cubicBezTo>
                      <a:lnTo>
                        <a:pt x="32" y="4"/>
                      </a:lnTo>
                      <a:close/>
                      <a:moveTo>
                        <a:pt x="30" y="3"/>
                      </a:moveTo>
                      <a:cubicBezTo>
                        <a:pt x="29" y="2"/>
                        <a:pt x="27" y="2"/>
                        <a:pt x="26" y="2"/>
                      </a:cubicBezTo>
                      <a:lnTo>
                        <a:pt x="26" y="0"/>
                      </a:lnTo>
                      <a:cubicBezTo>
                        <a:pt x="28" y="0"/>
                        <a:pt x="29" y="1"/>
                        <a:pt x="31" y="2"/>
                      </a:cubicBezTo>
                      <a:lnTo>
                        <a:pt x="30" y="3"/>
                      </a:lnTo>
                      <a:close/>
                      <a:moveTo>
                        <a:pt x="26" y="2"/>
                      </a:moveTo>
                      <a:cubicBezTo>
                        <a:pt x="25" y="2"/>
                        <a:pt x="25" y="2"/>
                        <a:pt x="24" y="2"/>
                      </a:cubicBezTo>
                      <a:lnTo>
                        <a:pt x="24" y="1"/>
                      </a:lnTo>
                      <a:cubicBezTo>
                        <a:pt x="25" y="0"/>
                        <a:pt x="25" y="0"/>
                        <a:pt x="26" y="0"/>
                      </a:cubicBezTo>
                      <a:lnTo>
                        <a:pt x="26" y="2"/>
                      </a:lnTo>
                      <a:close/>
                      <a:moveTo>
                        <a:pt x="24" y="1"/>
                      </a:moveTo>
                      <a:lnTo>
                        <a:pt x="24" y="1"/>
                      </a:lnTo>
                      <a:close/>
                      <a:moveTo>
                        <a:pt x="24" y="2"/>
                      </a:moveTo>
                      <a:cubicBezTo>
                        <a:pt x="22" y="3"/>
                        <a:pt x="19" y="3"/>
                        <a:pt x="17" y="3"/>
                      </a:cubicBezTo>
                      <a:lnTo>
                        <a:pt x="17" y="2"/>
                      </a:lnTo>
                      <a:cubicBezTo>
                        <a:pt x="19" y="2"/>
                        <a:pt x="22" y="2"/>
                        <a:pt x="24" y="1"/>
                      </a:cubicBezTo>
                      <a:lnTo>
                        <a:pt x="24" y="2"/>
                      </a:lnTo>
                      <a:close/>
                      <a:moveTo>
                        <a:pt x="17" y="3"/>
                      </a:moveTo>
                      <a:cubicBezTo>
                        <a:pt x="16" y="3"/>
                        <a:pt x="14" y="4"/>
                        <a:pt x="13" y="4"/>
                      </a:cubicBezTo>
                      <a:lnTo>
                        <a:pt x="13" y="3"/>
                      </a:lnTo>
                      <a:cubicBezTo>
                        <a:pt x="14" y="2"/>
                        <a:pt x="15" y="2"/>
                        <a:pt x="17" y="2"/>
                      </a:cubicBezTo>
                      <a:lnTo>
                        <a:pt x="17" y="3"/>
                      </a:lnTo>
                      <a:close/>
                      <a:moveTo>
                        <a:pt x="13" y="4"/>
                      </a:moveTo>
                      <a:lnTo>
                        <a:pt x="13" y="4"/>
                      </a:lnTo>
                      <a:lnTo>
                        <a:pt x="13" y="3"/>
                      </a:lnTo>
                      <a:lnTo>
                        <a:pt x="13" y="4"/>
                      </a:lnTo>
                      <a:close/>
                    </a:path>
                  </a:pathLst>
                </a:custGeom>
                <a:solidFill>
                  <a:srgbClr val="94939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584" name="Freeform 105"/>
                <p:cNvSpPr>
                  <a:spLocks noChangeArrowheads="1"/>
                </p:cNvSpPr>
                <p:nvPr/>
              </p:nvSpPr>
              <p:spPr bwMode="auto">
                <a:xfrm>
                  <a:off x="1313" y="3826"/>
                  <a:ext cx="64" cy="88"/>
                </a:xfrm>
                <a:custGeom>
                  <a:avLst/>
                  <a:gdLst>
                    <a:gd name="T0" fmla="*/ 8637 w 47"/>
                    <a:gd name="T1" fmla="*/ 9396 h 52"/>
                    <a:gd name="T2" fmla="*/ 2578 w 47"/>
                    <a:gd name="T3" fmla="*/ 147447 h 52"/>
                    <a:gd name="T4" fmla="*/ 15895 w 47"/>
                    <a:gd name="T5" fmla="*/ 188339 h 52"/>
                    <a:gd name="T6" fmla="*/ 20635 w 47"/>
                    <a:gd name="T7" fmla="*/ 221499 h 52"/>
                    <a:gd name="T8" fmla="*/ 63887 w 47"/>
                    <a:gd name="T9" fmla="*/ 166190 h 52"/>
                    <a:gd name="T10" fmla="*/ 54325 w 47"/>
                    <a:gd name="T11" fmla="*/ 21171 h 52"/>
                    <a:gd name="T12" fmla="*/ 23191 w 47"/>
                    <a:gd name="T13" fmla="*/ 9396 h 52"/>
                    <a:gd name="T14" fmla="*/ 8637 w 47"/>
                    <a:gd name="T15" fmla="*/ 9396 h 52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47" h="52">
                      <a:moveTo>
                        <a:pt x="6" y="2"/>
                      </a:moveTo>
                      <a:cubicBezTo>
                        <a:pt x="5" y="11"/>
                        <a:pt x="0" y="19"/>
                        <a:pt x="2" y="28"/>
                      </a:cubicBezTo>
                      <a:cubicBezTo>
                        <a:pt x="2" y="32"/>
                        <a:pt x="10" y="32"/>
                        <a:pt x="11" y="36"/>
                      </a:cubicBezTo>
                      <a:cubicBezTo>
                        <a:pt x="12" y="38"/>
                        <a:pt x="13" y="41"/>
                        <a:pt x="14" y="42"/>
                      </a:cubicBezTo>
                      <a:cubicBezTo>
                        <a:pt x="25" y="52"/>
                        <a:pt x="40" y="40"/>
                        <a:pt x="44" y="32"/>
                      </a:cubicBezTo>
                      <a:cubicBezTo>
                        <a:pt x="47" y="23"/>
                        <a:pt x="46" y="11"/>
                        <a:pt x="37" y="4"/>
                      </a:cubicBezTo>
                      <a:cubicBezTo>
                        <a:pt x="33" y="0"/>
                        <a:pt x="23" y="3"/>
                        <a:pt x="16" y="2"/>
                      </a:cubicBezTo>
                      <a:cubicBezTo>
                        <a:pt x="13" y="2"/>
                        <a:pt x="6" y="0"/>
                        <a:pt x="6" y="2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585" name="Freeform 107"/>
                <p:cNvSpPr>
                  <a:spLocks noChangeArrowheads="1"/>
                </p:cNvSpPr>
                <p:nvPr/>
              </p:nvSpPr>
              <p:spPr bwMode="auto">
                <a:xfrm>
                  <a:off x="1305" y="3706"/>
                  <a:ext cx="44" cy="56"/>
                </a:xfrm>
                <a:custGeom>
                  <a:avLst/>
                  <a:gdLst>
                    <a:gd name="T0" fmla="*/ 9948 w 33"/>
                    <a:gd name="T1" fmla="*/ 15789 h 33"/>
                    <a:gd name="T2" fmla="*/ 2273 w 33"/>
                    <a:gd name="T3" fmla="*/ 119003 h 33"/>
                    <a:gd name="T4" fmla="*/ 26645 w 33"/>
                    <a:gd name="T5" fmla="*/ 170026 h 33"/>
                    <a:gd name="T6" fmla="*/ 40001 w 33"/>
                    <a:gd name="T7" fmla="*/ 57670 h 33"/>
                    <a:gd name="T8" fmla="*/ 11888 w 33"/>
                    <a:gd name="T9" fmla="*/ 5897 h 33"/>
                    <a:gd name="T10" fmla="*/ 9948 w 33"/>
                    <a:gd name="T11" fmla="*/ 15789 h 3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33" h="33">
                      <a:moveTo>
                        <a:pt x="8" y="3"/>
                      </a:moveTo>
                      <a:cubicBezTo>
                        <a:pt x="7" y="10"/>
                        <a:pt x="0" y="16"/>
                        <a:pt x="2" y="22"/>
                      </a:cubicBezTo>
                      <a:cubicBezTo>
                        <a:pt x="5" y="28"/>
                        <a:pt x="15" y="32"/>
                        <a:pt x="21" y="32"/>
                      </a:cubicBezTo>
                      <a:cubicBezTo>
                        <a:pt x="32" y="33"/>
                        <a:pt x="33" y="19"/>
                        <a:pt x="32" y="11"/>
                      </a:cubicBezTo>
                      <a:cubicBezTo>
                        <a:pt x="31" y="4"/>
                        <a:pt x="19" y="0"/>
                        <a:pt x="9" y="1"/>
                      </a:cubicBezTo>
                      <a:cubicBezTo>
                        <a:pt x="9" y="1"/>
                        <a:pt x="8" y="2"/>
                        <a:pt x="8" y="3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586" name="Freeform 109"/>
                <p:cNvSpPr>
                  <a:spLocks noChangeArrowheads="1"/>
                </p:cNvSpPr>
                <p:nvPr/>
              </p:nvSpPr>
              <p:spPr bwMode="auto">
                <a:xfrm>
                  <a:off x="1327" y="3759"/>
                  <a:ext cx="49" cy="63"/>
                </a:xfrm>
                <a:custGeom>
                  <a:avLst/>
                  <a:gdLst>
                    <a:gd name="T0" fmla="*/ 33351 w 36"/>
                    <a:gd name="T1" fmla="*/ 28410 h 37"/>
                    <a:gd name="T2" fmla="*/ 18772 w 36"/>
                    <a:gd name="T3" fmla="*/ 65537 h 37"/>
                    <a:gd name="T4" fmla="*/ 8448 w 36"/>
                    <a:gd name="T5" fmla="*/ 184013 h 37"/>
                    <a:gd name="T6" fmla="*/ 54971 w 36"/>
                    <a:gd name="T7" fmla="*/ 212816 h 37"/>
                    <a:gd name="T8" fmla="*/ 59692 w 36"/>
                    <a:gd name="T9" fmla="*/ 155525 h 37"/>
                    <a:gd name="T10" fmla="*/ 54971 w 36"/>
                    <a:gd name="T11" fmla="*/ 17233 h 37"/>
                    <a:gd name="T12" fmla="*/ 33351 w 36"/>
                    <a:gd name="T13" fmla="*/ 28410 h 37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36" h="37">
                      <a:moveTo>
                        <a:pt x="19" y="5"/>
                      </a:moveTo>
                      <a:cubicBezTo>
                        <a:pt x="17" y="9"/>
                        <a:pt x="14" y="9"/>
                        <a:pt x="11" y="11"/>
                      </a:cubicBezTo>
                      <a:cubicBezTo>
                        <a:pt x="3" y="15"/>
                        <a:pt x="0" y="26"/>
                        <a:pt x="5" y="31"/>
                      </a:cubicBezTo>
                      <a:cubicBezTo>
                        <a:pt x="10" y="37"/>
                        <a:pt x="22" y="36"/>
                        <a:pt x="31" y="36"/>
                      </a:cubicBezTo>
                      <a:cubicBezTo>
                        <a:pt x="36" y="36"/>
                        <a:pt x="34" y="29"/>
                        <a:pt x="34" y="26"/>
                      </a:cubicBezTo>
                      <a:cubicBezTo>
                        <a:pt x="32" y="18"/>
                        <a:pt x="31" y="11"/>
                        <a:pt x="31" y="3"/>
                      </a:cubicBezTo>
                      <a:cubicBezTo>
                        <a:pt x="30" y="0"/>
                        <a:pt x="21" y="1"/>
                        <a:pt x="19" y="5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587" name="Freeform 110"/>
                <p:cNvSpPr>
                  <a:spLocks noChangeArrowheads="1"/>
                </p:cNvSpPr>
                <p:nvPr/>
              </p:nvSpPr>
              <p:spPr bwMode="auto">
                <a:xfrm>
                  <a:off x="1329" y="3762"/>
                  <a:ext cx="48" cy="61"/>
                </a:xfrm>
                <a:custGeom>
                  <a:avLst/>
                  <a:gdLst>
                    <a:gd name="T0" fmla="*/ 22620 w 35"/>
                    <a:gd name="T1" fmla="*/ 50342 h 36"/>
                    <a:gd name="T2" fmla="*/ 28752 w 35"/>
                    <a:gd name="T3" fmla="*/ 22389 h 36"/>
                    <a:gd name="T4" fmla="*/ 22620 w 35"/>
                    <a:gd name="T5" fmla="*/ 50342 h 36"/>
                    <a:gd name="T6" fmla="*/ 15570 w 35"/>
                    <a:gd name="T7" fmla="*/ 50342 h 36"/>
                    <a:gd name="T8" fmla="*/ 22620 w 35"/>
                    <a:gd name="T9" fmla="*/ 50342 h 36"/>
                    <a:gd name="T10" fmla="*/ 17354 w 35"/>
                    <a:gd name="T11" fmla="*/ 52635 h 36"/>
                    <a:gd name="T12" fmla="*/ 17354 w 35"/>
                    <a:gd name="T13" fmla="*/ 52635 h 36"/>
                    <a:gd name="T14" fmla="*/ 13651 w 35"/>
                    <a:gd name="T15" fmla="*/ 52635 h 36"/>
                    <a:gd name="T16" fmla="*/ 17354 w 35"/>
                    <a:gd name="T17" fmla="*/ 52635 h 36"/>
                    <a:gd name="T18" fmla="*/ 3002 w 35"/>
                    <a:gd name="T19" fmla="*/ 109580 h 36"/>
                    <a:gd name="T20" fmla="*/ 13651 w 35"/>
                    <a:gd name="T21" fmla="*/ 52635 h 36"/>
                    <a:gd name="T22" fmla="*/ 3002 w 35"/>
                    <a:gd name="T23" fmla="*/ 109580 h 36"/>
                    <a:gd name="T24" fmla="*/ 3002 w 35"/>
                    <a:gd name="T25" fmla="*/ 161479 h 36"/>
                    <a:gd name="T26" fmla="*/ 3002 w 35"/>
                    <a:gd name="T27" fmla="*/ 109580 h 36"/>
                    <a:gd name="T28" fmla="*/ 7563 w 35"/>
                    <a:gd name="T29" fmla="*/ 161479 h 36"/>
                    <a:gd name="T30" fmla="*/ 3002 w 35"/>
                    <a:gd name="T31" fmla="*/ 161479 h 36"/>
                    <a:gd name="T32" fmla="*/ 7563 w 35"/>
                    <a:gd name="T33" fmla="*/ 161479 h 36"/>
                    <a:gd name="T34" fmla="*/ 7563 w 35"/>
                    <a:gd name="T35" fmla="*/ 161479 h 36"/>
                    <a:gd name="T36" fmla="*/ 50315 w 35"/>
                    <a:gd name="T37" fmla="*/ 185774 h 36"/>
                    <a:gd name="T38" fmla="*/ 4966 w 35"/>
                    <a:gd name="T39" fmla="*/ 161479 h 36"/>
                    <a:gd name="T40" fmla="*/ 50315 w 35"/>
                    <a:gd name="T41" fmla="*/ 185774 h 36"/>
                    <a:gd name="T42" fmla="*/ 52242 w 35"/>
                    <a:gd name="T43" fmla="*/ 187079 h 36"/>
                    <a:gd name="T44" fmla="*/ 50315 w 35"/>
                    <a:gd name="T45" fmla="*/ 185774 h 36"/>
                    <a:gd name="T46" fmla="*/ 52242 w 35"/>
                    <a:gd name="T47" fmla="*/ 187079 h 36"/>
                    <a:gd name="T48" fmla="*/ 52242 w 35"/>
                    <a:gd name="T49" fmla="*/ 185774 h 36"/>
                    <a:gd name="T50" fmla="*/ 58323 w 35"/>
                    <a:gd name="T51" fmla="*/ 158697 h 36"/>
                    <a:gd name="T52" fmla="*/ 52242 w 35"/>
                    <a:gd name="T53" fmla="*/ 185774 h 36"/>
                    <a:gd name="T54" fmla="*/ 55297 w 35"/>
                    <a:gd name="T55" fmla="*/ 141401 h 36"/>
                    <a:gd name="T56" fmla="*/ 58323 w 35"/>
                    <a:gd name="T57" fmla="*/ 158697 h 36"/>
                    <a:gd name="T58" fmla="*/ 55297 w 35"/>
                    <a:gd name="T59" fmla="*/ 141401 h 36"/>
                    <a:gd name="T60" fmla="*/ 58323 w 35"/>
                    <a:gd name="T61" fmla="*/ 135208 h 36"/>
                    <a:gd name="T62" fmla="*/ 55297 w 35"/>
                    <a:gd name="T63" fmla="*/ 141401 h 36"/>
                    <a:gd name="T64" fmla="*/ 58323 w 35"/>
                    <a:gd name="T65" fmla="*/ 135208 h 36"/>
                    <a:gd name="T66" fmla="*/ 58323 w 35"/>
                    <a:gd name="T67" fmla="*/ 135208 h 36"/>
                    <a:gd name="T68" fmla="*/ 52242 w 35"/>
                    <a:gd name="T69" fmla="*/ 76689 h 36"/>
                    <a:gd name="T70" fmla="*/ 58323 w 35"/>
                    <a:gd name="T71" fmla="*/ 135208 h 36"/>
                    <a:gd name="T72" fmla="*/ 52242 w 35"/>
                    <a:gd name="T73" fmla="*/ 76689 h 36"/>
                    <a:gd name="T74" fmla="*/ 53488 w 35"/>
                    <a:gd name="T75" fmla="*/ 9579 h 36"/>
                    <a:gd name="T76" fmla="*/ 52242 w 35"/>
                    <a:gd name="T77" fmla="*/ 76689 h 36"/>
                    <a:gd name="T78" fmla="*/ 53488 w 35"/>
                    <a:gd name="T79" fmla="*/ 9579 h 36"/>
                    <a:gd name="T80" fmla="*/ 53488 w 35"/>
                    <a:gd name="T81" fmla="*/ 9579 h 36"/>
                    <a:gd name="T82" fmla="*/ 50315 w 35"/>
                    <a:gd name="T83" fmla="*/ 9579 h 36"/>
                    <a:gd name="T84" fmla="*/ 53488 w 35"/>
                    <a:gd name="T85" fmla="*/ 9579 h 36"/>
                    <a:gd name="T86" fmla="*/ 50315 w 35"/>
                    <a:gd name="T87" fmla="*/ 9579 h 36"/>
                    <a:gd name="T88" fmla="*/ 44818 w 35"/>
                    <a:gd name="T89" fmla="*/ 0 h 36"/>
                    <a:gd name="T90" fmla="*/ 50315 w 35"/>
                    <a:gd name="T91" fmla="*/ 9579 h 36"/>
                    <a:gd name="T92" fmla="*/ 39249 w 35"/>
                    <a:gd name="T93" fmla="*/ 9579 h 36"/>
                    <a:gd name="T94" fmla="*/ 44818 w 35"/>
                    <a:gd name="T95" fmla="*/ 0 h 36"/>
                    <a:gd name="T96" fmla="*/ 39249 w 35"/>
                    <a:gd name="T97" fmla="*/ 9579 h 36"/>
                    <a:gd name="T98" fmla="*/ 28752 w 35"/>
                    <a:gd name="T99" fmla="*/ 22389 h 36"/>
                    <a:gd name="T100" fmla="*/ 39249 w 35"/>
                    <a:gd name="T101" fmla="*/ 9579 h 36"/>
                    <a:gd name="T102" fmla="*/ 28752 w 35"/>
                    <a:gd name="T103" fmla="*/ 22389 h 36"/>
                    <a:gd name="T104" fmla="*/ 28752 w 35"/>
                    <a:gd name="T105" fmla="*/ 22389 h 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</a:gdLst>
                  <a:ahLst/>
                  <a:cxnLst>
                    <a:cxn ang="T106">
                      <a:pos x="T0" y="T1"/>
                    </a:cxn>
                    <a:cxn ang="T107">
                      <a:pos x="T2" y="T3"/>
                    </a:cxn>
                    <a:cxn ang="T108">
                      <a:pos x="T4" y="T5"/>
                    </a:cxn>
                    <a:cxn ang="T109">
                      <a:pos x="T6" y="T7"/>
                    </a:cxn>
                    <a:cxn ang="T110">
                      <a:pos x="T8" y="T9"/>
                    </a:cxn>
                    <a:cxn ang="T111">
                      <a:pos x="T10" y="T11"/>
                    </a:cxn>
                    <a:cxn ang="T112">
                      <a:pos x="T12" y="T13"/>
                    </a:cxn>
                    <a:cxn ang="T113">
                      <a:pos x="T14" y="T15"/>
                    </a:cxn>
                    <a:cxn ang="T114">
                      <a:pos x="T16" y="T17"/>
                    </a:cxn>
                    <a:cxn ang="T115">
                      <a:pos x="T18" y="T19"/>
                    </a:cxn>
                    <a:cxn ang="T116">
                      <a:pos x="T20" y="T21"/>
                    </a:cxn>
                    <a:cxn ang="T117">
                      <a:pos x="T22" y="T23"/>
                    </a:cxn>
                    <a:cxn ang="T118">
                      <a:pos x="T24" y="T25"/>
                    </a:cxn>
                    <a:cxn ang="T119">
                      <a:pos x="T26" y="T27"/>
                    </a:cxn>
                    <a:cxn ang="T120">
                      <a:pos x="T28" y="T29"/>
                    </a:cxn>
                    <a:cxn ang="T121">
                      <a:pos x="T30" y="T31"/>
                    </a:cxn>
                    <a:cxn ang="T122">
                      <a:pos x="T32" y="T33"/>
                    </a:cxn>
                    <a:cxn ang="T123">
                      <a:pos x="T34" y="T35"/>
                    </a:cxn>
                    <a:cxn ang="T124">
                      <a:pos x="T36" y="T37"/>
                    </a:cxn>
                    <a:cxn ang="T125">
                      <a:pos x="T38" y="T39"/>
                    </a:cxn>
                    <a:cxn ang="T126">
                      <a:pos x="T40" y="T41"/>
                    </a:cxn>
                    <a:cxn ang="T127">
                      <a:pos x="T42" y="T43"/>
                    </a:cxn>
                    <a:cxn ang="T128">
                      <a:pos x="T44" y="T45"/>
                    </a:cxn>
                    <a:cxn ang="T129">
                      <a:pos x="T46" y="T47"/>
                    </a:cxn>
                    <a:cxn ang="T130">
                      <a:pos x="T48" y="T49"/>
                    </a:cxn>
                    <a:cxn ang="T131">
                      <a:pos x="T50" y="T51"/>
                    </a:cxn>
                    <a:cxn ang="T132">
                      <a:pos x="T52" y="T53"/>
                    </a:cxn>
                    <a:cxn ang="T133">
                      <a:pos x="T54" y="T55"/>
                    </a:cxn>
                    <a:cxn ang="T134">
                      <a:pos x="T56" y="T57"/>
                    </a:cxn>
                    <a:cxn ang="T135">
                      <a:pos x="T58" y="T59"/>
                    </a:cxn>
                    <a:cxn ang="T136">
                      <a:pos x="T60" y="T61"/>
                    </a:cxn>
                    <a:cxn ang="T137">
                      <a:pos x="T62" y="T63"/>
                    </a:cxn>
                    <a:cxn ang="T138">
                      <a:pos x="T64" y="T65"/>
                    </a:cxn>
                    <a:cxn ang="T139">
                      <a:pos x="T66" y="T67"/>
                    </a:cxn>
                    <a:cxn ang="T140">
                      <a:pos x="T68" y="T69"/>
                    </a:cxn>
                    <a:cxn ang="T141">
                      <a:pos x="T70" y="T71"/>
                    </a:cxn>
                    <a:cxn ang="T142">
                      <a:pos x="T72" y="T73"/>
                    </a:cxn>
                    <a:cxn ang="T143">
                      <a:pos x="T74" y="T75"/>
                    </a:cxn>
                    <a:cxn ang="T144">
                      <a:pos x="T76" y="T77"/>
                    </a:cxn>
                    <a:cxn ang="T145">
                      <a:pos x="T78" y="T79"/>
                    </a:cxn>
                    <a:cxn ang="T146">
                      <a:pos x="T80" y="T81"/>
                    </a:cxn>
                    <a:cxn ang="T147">
                      <a:pos x="T82" y="T83"/>
                    </a:cxn>
                    <a:cxn ang="T148">
                      <a:pos x="T84" y="T85"/>
                    </a:cxn>
                    <a:cxn ang="T149">
                      <a:pos x="T86" y="T87"/>
                    </a:cxn>
                    <a:cxn ang="T150">
                      <a:pos x="T88" y="T89"/>
                    </a:cxn>
                    <a:cxn ang="T151">
                      <a:pos x="T90" y="T91"/>
                    </a:cxn>
                    <a:cxn ang="T152">
                      <a:pos x="T92" y="T93"/>
                    </a:cxn>
                    <a:cxn ang="T153">
                      <a:pos x="T94" y="T95"/>
                    </a:cxn>
                    <a:cxn ang="T154">
                      <a:pos x="T96" y="T97"/>
                    </a:cxn>
                    <a:cxn ang="T155">
                      <a:pos x="T98" y="T99"/>
                    </a:cxn>
                    <a:cxn ang="T156">
                      <a:pos x="T100" y="T101"/>
                    </a:cxn>
                    <a:cxn ang="T157">
                      <a:pos x="T102" y="T103"/>
                    </a:cxn>
                    <a:cxn ang="T158">
                      <a:pos x="T104" y="T105"/>
                    </a:cxn>
                  </a:cxnLst>
                  <a:rect l="0" t="0" r="r" b="b"/>
                  <a:pathLst>
                    <a:path w="35" h="36">
                      <a:moveTo>
                        <a:pt x="18" y="5"/>
                      </a:moveTo>
                      <a:cubicBezTo>
                        <a:pt x="17" y="7"/>
                        <a:pt x="15" y="8"/>
                        <a:pt x="13" y="9"/>
                      </a:cubicBezTo>
                      <a:lnTo>
                        <a:pt x="12" y="8"/>
                      </a:lnTo>
                      <a:cubicBezTo>
                        <a:pt x="14" y="7"/>
                        <a:pt x="16" y="6"/>
                        <a:pt x="17" y="4"/>
                      </a:cubicBezTo>
                      <a:lnTo>
                        <a:pt x="18" y="5"/>
                      </a:lnTo>
                      <a:close/>
                      <a:moveTo>
                        <a:pt x="13" y="9"/>
                      </a:moveTo>
                      <a:cubicBezTo>
                        <a:pt x="12" y="9"/>
                        <a:pt x="11" y="10"/>
                        <a:pt x="10" y="10"/>
                      </a:cubicBezTo>
                      <a:lnTo>
                        <a:pt x="9" y="9"/>
                      </a:lnTo>
                      <a:cubicBezTo>
                        <a:pt x="10" y="9"/>
                        <a:pt x="11" y="8"/>
                        <a:pt x="12" y="8"/>
                      </a:cubicBezTo>
                      <a:lnTo>
                        <a:pt x="13" y="9"/>
                      </a:lnTo>
                      <a:close/>
                      <a:moveTo>
                        <a:pt x="10" y="10"/>
                      </a:moveTo>
                      <a:lnTo>
                        <a:pt x="10" y="10"/>
                      </a:lnTo>
                      <a:close/>
                      <a:moveTo>
                        <a:pt x="10" y="10"/>
                      </a:moveTo>
                      <a:cubicBezTo>
                        <a:pt x="10" y="10"/>
                        <a:pt x="9" y="11"/>
                        <a:pt x="9" y="11"/>
                      </a:cubicBezTo>
                      <a:lnTo>
                        <a:pt x="8" y="10"/>
                      </a:lnTo>
                      <a:cubicBezTo>
                        <a:pt x="9" y="9"/>
                        <a:pt x="9" y="9"/>
                        <a:pt x="9" y="9"/>
                      </a:cubicBezTo>
                      <a:lnTo>
                        <a:pt x="10" y="10"/>
                      </a:lnTo>
                      <a:close/>
                      <a:moveTo>
                        <a:pt x="9" y="11"/>
                      </a:moveTo>
                      <a:cubicBezTo>
                        <a:pt x="6" y="13"/>
                        <a:pt x="3" y="16"/>
                        <a:pt x="2" y="20"/>
                      </a:cubicBezTo>
                      <a:lnTo>
                        <a:pt x="1" y="19"/>
                      </a:lnTo>
                      <a:cubicBezTo>
                        <a:pt x="2" y="16"/>
                        <a:pt x="5" y="12"/>
                        <a:pt x="8" y="10"/>
                      </a:cubicBezTo>
                      <a:lnTo>
                        <a:pt x="9" y="11"/>
                      </a:lnTo>
                      <a:close/>
                      <a:moveTo>
                        <a:pt x="2" y="20"/>
                      </a:moveTo>
                      <a:cubicBezTo>
                        <a:pt x="2" y="23"/>
                        <a:pt x="2" y="27"/>
                        <a:pt x="4" y="29"/>
                      </a:cubicBezTo>
                      <a:lnTo>
                        <a:pt x="2" y="30"/>
                      </a:lnTo>
                      <a:cubicBezTo>
                        <a:pt x="0" y="27"/>
                        <a:pt x="0" y="23"/>
                        <a:pt x="1" y="19"/>
                      </a:cubicBezTo>
                      <a:lnTo>
                        <a:pt x="2" y="20"/>
                      </a:lnTo>
                      <a:close/>
                      <a:moveTo>
                        <a:pt x="4" y="29"/>
                      </a:moveTo>
                      <a:cubicBezTo>
                        <a:pt x="4" y="29"/>
                        <a:pt x="4" y="29"/>
                        <a:pt x="4" y="30"/>
                      </a:cubicBezTo>
                      <a:lnTo>
                        <a:pt x="3" y="30"/>
                      </a:lnTo>
                      <a:cubicBezTo>
                        <a:pt x="3" y="30"/>
                        <a:pt x="3" y="30"/>
                        <a:pt x="2" y="30"/>
                      </a:cubicBezTo>
                      <a:lnTo>
                        <a:pt x="4" y="29"/>
                      </a:lnTo>
                      <a:close/>
                      <a:moveTo>
                        <a:pt x="4" y="30"/>
                      </a:moveTo>
                      <a:lnTo>
                        <a:pt x="4" y="30"/>
                      </a:lnTo>
                      <a:close/>
                      <a:moveTo>
                        <a:pt x="4" y="30"/>
                      </a:moveTo>
                      <a:cubicBezTo>
                        <a:pt x="9" y="35"/>
                        <a:pt x="20" y="35"/>
                        <a:pt x="29" y="34"/>
                      </a:cubicBezTo>
                      <a:lnTo>
                        <a:pt x="29" y="36"/>
                      </a:lnTo>
                      <a:cubicBezTo>
                        <a:pt x="20" y="36"/>
                        <a:pt x="8" y="36"/>
                        <a:pt x="3" y="30"/>
                      </a:cubicBezTo>
                      <a:lnTo>
                        <a:pt x="4" y="30"/>
                      </a:lnTo>
                      <a:close/>
                      <a:moveTo>
                        <a:pt x="29" y="34"/>
                      </a:moveTo>
                      <a:lnTo>
                        <a:pt x="30" y="34"/>
                      </a:lnTo>
                      <a:lnTo>
                        <a:pt x="30" y="35"/>
                      </a:lnTo>
                      <a:lnTo>
                        <a:pt x="29" y="36"/>
                      </a:lnTo>
                      <a:lnTo>
                        <a:pt x="29" y="34"/>
                      </a:lnTo>
                      <a:close/>
                      <a:moveTo>
                        <a:pt x="30" y="35"/>
                      </a:moveTo>
                      <a:lnTo>
                        <a:pt x="30" y="35"/>
                      </a:lnTo>
                      <a:close/>
                      <a:moveTo>
                        <a:pt x="30" y="34"/>
                      </a:moveTo>
                      <a:cubicBezTo>
                        <a:pt x="33" y="34"/>
                        <a:pt x="33" y="32"/>
                        <a:pt x="33" y="29"/>
                      </a:cubicBezTo>
                      <a:lnTo>
                        <a:pt x="34" y="29"/>
                      </a:lnTo>
                      <a:cubicBezTo>
                        <a:pt x="35" y="32"/>
                        <a:pt x="34" y="35"/>
                        <a:pt x="30" y="35"/>
                      </a:cubicBezTo>
                      <a:lnTo>
                        <a:pt x="30" y="34"/>
                      </a:lnTo>
                      <a:close/>
                      <a:moveTo>
                        <a:pt x="33" y="29"/>
                      </a:moveTo>
                      <a:cubicBezTo>
                        <a:pt x="33" y="28"/>
                        <a:pt x="33" y="27"/>
                        <a:pt x="32" y="26"/>
                      </a:cubicBezTo>
                      <a:lnTo>
                        <a:pt x="34" y="26"/>
                      </a:lnTo>
                      <a:cubicBezTo>
                        <a:pt x="34" y="27"/>
                        <a:pt x="34" y="28"/>
                        <a:pt x="34" y="29"/>
                      </a:cubicBezTo>
                      <a:lnTo>
                        <a:pt x="33" y="29"/>
                      </a:lnTo>
                      <a:close/>
                      <a:moveTo>
                        <a:pt x="32" y="26"/>
                      </a:moveTo>
                      <a:cubicBezTo>
                        <a:pt x="32" y="26"/>
                        <a:pt x="32" y="26"/>
                        <a:pt x="32" y="25"/>
                      </a:cubicBezTo>
                      <a:lnTo>
                        <a:pt x="34" y="25"/>
                      </a:lnTo>
                      <a:cubicBezTo>
                        <a:pt x="34" y="26"/>
                        <a:pt x="34" y="26"/>
                        <a:pt x="34" y="26"/>
                      </a:cubicBezTo>
                      <a:lnTo>
                        <a:pt x="32" y="26"/>
                      </a:lnTo>
                      <a:close/>
                      <a:moveTo>
                        <a:pt x="34" y="25"/>
                      </a:moveTo>
                      <a:lnTo>
                        <a:pt x="34" y="25"/>
                      </a:lnTo>
                      <a:lnTo>
                        <a:pt x="33" y="25"/>
                      </a:lnTo>
                      <a:lnTo>
                        <a:pt x="34" y="25"/>
                      </a:lnTo>
                      <a:close/>
                      <a:moveTo>
                        <a:pt x="32" y="25"/>
                      </a:moveTo>
                      <a:cubicBezTo>
                        <a:pt x="31" y="21"/>
                        <a:pt x="31" y="17"/>
                        <a:pt x="30" y="14"/>
                      </a:cubicBezTo>
                      <a:lnTo>
                        <a:pt x="32" y="13"/>
                      </a:lnTo>
                      <a:cubicBezTo>
                        <a:pt x="32" y="17"/>
                        <a:pt x="33" y="21"/>
                        <a:pt x="34" y="25"/>
                      </a:cubicBezTo>
                      <a:lnTo>
                        <a:pt x="32" y="25"/>
                      </a:lnTo>
                      <a:close/>
                      <a:moveTo>
                        <a:pt x="30" y="14"/>
                      </a:moveTo>
                      <a:cubicBezTo>
                        <a:pt x="30" y="10"/>
                        <a:pt x="29" y="6"/>
                        <a:pt x="29" y="2"/>
                      </a:cubicBezTo>
                      <a:lnTo>
                        <a:pt x="31" y="2"/>
                      </a:lnTo>
                      <a:cubicBezTo>
                        <a:pt x="31" y="6"/>
                        <a:pt x="31" y="10"/>
                        <a:pt x="32" y="13"/>
                      </a:cubicBezTo>
                      <a:lnTo>
                        <a:pt x="30" y="14"/>
                      </a:lnTo>
                      <a:close/>
                      <a:moveTo>
                        <a:pt x="31" y="2"/>
                      </a:moveTo>
                      <a:lnTo>
                        <a:pt x="31" y="2"/>
                      </a:lnTo>
                      <a:lnTo>
                        <a:pt x="30" y="2"/>
                      </a:lnTo>
                      <a:lnTo>
                        <a:pt x="31" y="2"/>
                      </a:lnTo>
                      <a:close/>
                      <a:moveTo>
                        <a:pt x="29" y="2"/>
                      </a:moveTo>
                      <a:cubicBezTo>
                        <a:pt x="29" y="2"/>
                        <a:pt x="29" y="2"/>
                        <a:pt x="29" y="2"/>
                      </a:cubicBezTo>
                      <a:lnTo>
                        <a:pt x="30" y="1"/>
                      </a:lnTo>
                      <a:cubicBezTo>
                        <a:pt x="30" y="1"/>
                        <a:pt x="31" y="1"/>
                        <a:pt x="31" y="2"/>
                      </a:cubicBezTo>
                      <a:lnTo>
                        <a:pt x="29" y="2"/>
                      </a:lnTo>
                      <a:close/>
                      <a:moveTo>
                        <a:pt x="29" y="2"/>
                      </a:moveTo>
                      <a:cubicBezTo>
                        <a:pt x="28" y="1"/>
                        <a:pt x="27" y="1"/>
                        <a:pt x="26" y="1"/>
                      </a:cubicBezTo>
                      <a:lnTo>
                        <a:pt x="26" y="0"/>
                      </a:lnTo>
                      <a:cubicBezTo>
                        <a:pt x="28" y="0"/>
                        <a:pt x="29" y="0"/>
                        <a:pt x="30" y="1"/>
                      </a:cubicBezTo>
                      <a:lnTo>
                        <a:pt x="29" y="2"/>
                      </a:lnTo>
                      <a:close/>
                      <a:moveTo>
                        <a:pt x="26" y="1"/>
                      </a:moveTo>
                      <a:cubicBezTo>
                        <a:pt x="25" y="1"/>
                        <a:pt x="24" y="1"/>
                        <a:pt x="23" y="2"/>
                      </a:cubicBezTo>
                      <a:lnTo>
                        <a:pt x="22" y="0"/>
                      </a:lnTo>
                      <a:cubicBezTo>
                        <a:pt x="24" y="0"/>
                        <a:pt x="25" y="0"/>
                        <a:pt x="26" y="0"/>
                      </a:cubicBezTo>
                      <a:lnTo>
                        <a:pt x="26" y="1"/>
                      </a:lnTo>
                      <a:close/>
                      <a:moveTo>
                        <a:pt x="23" y="2"/>
                      </a:moveTo>
                      <a:cubicBezTo>
                        <a:pt x="21" y="2"/>
                        <a:pt x="19" y="3"/>
                        <a:pt x="18" y="5"/>
                      </a:cubicBezTo>
                      <a:lnTo>
                        <a:pt x="17" y="4"/>
                      </a:lnTo>
                      <a:cubicBezTo>
                        <a:pt x="18" y="2"/>
                        <a:pt x="20" y="1"/>
                        <a:pt x="22" y="0"/>
                      </a:cubicBezTo>
                      <a:lnTo>
                        <a:pt x="23" y="2"/>
                      </a:lnTo>
                      <a:close/>
                      <a:moveTo>
                        <a:pt x="17" y="4"/>
                      </a:moveTo>
                      <a:lnTo>
                        <a:pt x="17" y="4"/>
                      </a:lnTo>
                      <a:lnTo>
                        <a:pt x="18" y="4"/>
                      </a:lnTo>
                      <a:lnTo>
                        <a:pt x="17" y="4"/>
                      </a:lnTo>
                      <a:close/>
                    </a:path>
                  </a:pathLst>
                </a:custGeom>
                <a:solidFill>
                  <a:srgbClr val="94939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588" name="Freeform 111"/>
                <p:cNvSpPr>
                  <a:spLocks noChangeArrowheads="1"/>
                </p:cNvSpPr>
                <p:nvPr/>
              </p:nvSpPr>
              <p:spPr bwMode="auto">
                <a:xfrm>
                  <a:off x="1355" y="3679"/>
                  <a:ext cx="45" cy="77"/>
                </a:xfrm>
                <a:custGeom>
                  <a:avLst/>
                  <a:gdLst>
                    <a:gd name="T0" fmla="*/ 12645 w 33"/>
                    <a:gd name="T1" fmla="*/ 8607 h 46"/>
                    <a:gd name="T2" fmla="*/ 5125 w 33"/>
                    <a:gd name="T3" fmla="*/ 90915 h 46"/>
                    <a:gd name="T4" fmla="*/ 12645 w 33"/>
                    <a:gd name="T5" fmla="*/ 186904 h 46"/>
                    <a:gd name="T6" fmla="*/ 40268 w 33"/>
                    <a:gd name="T7" fmla="*/ 198714 h 46"/>
                    <a:gd name="T8" fmla="*/ 56209 w 33"/>
                    <a:gd name="T9" fmla="*/ 114640 h 46"/>
                    <a:gd name="T10" fmla="*/ 35126 w 33"/>
                    <a:gd name="T11" fmla="*/ 5288 h 46"/>
                    <a:gd name="T12" fmla="*/ 12645 w 33"/>
                    <a:gd name="T13" fmla="*/ 8607 h 4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33" h="46">
                      <a:moveTo>
                        <a:pt x="7" y="2"/>
                      </a:moveTo>
                      <a:cubicBezTo>
                        <a:pt x="2" y="6"/>
                        <a:pt x="6" y="13"/>
                        <a:pt x="3" y="19"/>
                      </a:cubicBezTo>
                      <a:cubicBezTo>
                        <a:pt x="0" y="25"/>
                        <a:pt x="3" y="33"/>
                        <a:pt x="7" y="39"/>
                      </a:cubicBezTo>
                      <a:cubicBezTo>
                        <a:pt x="9" y="42"/>
                        <a:pt x="20" y="46"/>
                        <a:pt x="23" y="42"/>
                      </a:cubicBezTo>
                      <a:cubicBezTo>
                        <a:pt x="27" y="37"/>
                        <a:pt x="33" y="31"/>
                        <a:pt x="32" y="24"/>
                      </a:cubicBezTo>
                      <a:cubicBezTo>
                        <a:pt x="32" y="16"/>
                        <a:pt x="30" y="5"/>
                        <a:pt x="20" y="1"/>
                      </a:cubicBezTo>
                      <a:cubicBezTo>
                        <a:pt x="17" y="0"/>
                        <a:pt x="9" y="0"/>
                        <a:pt x="7" y="2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589" name="Freeform 113"/>
                <p:cNvSpPr>
                  <a:spLocks noChangeArrowheads="1"/>
                </p:cNvSpPr>
                <p:nvPr/>
              </p:nvSpPr>
              <p:spPr bwMode="auto">
                <a:xfrm>
                  <a:off x="1402" y="3964"/>
                  <a:ext cx="99" cy="61"/>
                </a:xfrm>
                <a:custGeom>
                  <a:avLst/>
                  <a:gdLst>
                    <a:gd name="T0" fmla="*/ 43942 w 72"/>
                    <a:gd name="T1" fmla="*/ 9579 h 36"/>
                    <a:gd name="T2" fmla="*/ 21926 w 72"/>
                    <a:gd name="T3" fmla="*/ 151622 h 36"/>
                    <a:gd name="T4" fmla="*/ 106756 w 72"/>
                    <a:gd name="T5" fmla="*/ 185774 h 36"/>
                    <a:gd name="T6" fmla="*/ 122799 w 72"/>
                    <a:gd name="T7" fmla="*/ 151622 h 36"/>
                    <a:gd name="T8" fmla="*/ 106756 w 72"/>
                    <a:gd name="T9" fmla="*/ 32120 h 36"/>
                    <a:gd name="T10" fmla="*/ 54691 w 72"/>
                    <a:gd name="T11" fmla="*/ 5851 h 36"/>
                    <a:gd name="T12" fmla="*/ 43942 w 72"/>
                    <a:gd name="T13" fmla="*/ 9579 h 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72" h="36">
                      <a:moveTo>
                        <a:pt x="26" y="2"/>
                      </a:moveTo>
                      <a:cubicBezTo>
                        <a:pt x="16" y="8"/>
                        <a:pt x="0" y="21"/>
                        <a:pt x="13" y="28"/>
                      </a:cubicBezTo>
                      <a:cubicBezTo>
                        <a:pt x="28" y="36"/>
                        <a:pt x="46" y="35"/>
                        <a:pt x="63" y="34"/>
                      </a:cubicBezTo>
                      <a:cubicBezTo>
                        <a:pt x="67" y="34"/>
                        <a:pt x="72" y="33"/>
                        <a:pt x="72" y="28"/>
                      </a:cubicBezTo>
                      <a:cubicBezTo>
                        <a:pt x="72" y="21"/>
                        <a:pt x="71" y="10"/>
                        <a:pt x="63" y="6"/>
                      </a:cubicBezTo>
                      <a:cubicBezTo>
                        <a:pt x="53" y="2"/>
                        <a:pt x="42" y="5"/>
                        <a:pt x="32" y="1"/>
                      </a:cubicBezTo>
                      <a:cubicBezTo>
                        <a:pt x="30" y="0"/>
                        <a:pt x="28" y="1"/>
                        <a:pt x="26" y="2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590" name="Freeform 114"/>
                <p:cNvSpPr>
                  <a:spLocks noChangeArrowheads="1"/>
                </p:cNvSpPr>
                <p:nvPr/>
              </p:nvSpPr>
              <p:spPr bwMode="auto">
                <a:xfrm>
                  <a:off x="1412" y="3964"/>
                  <a:ext cx="91" cy="61"/>
                </a:xfrm>
                <a:custGeom>
                  <a:avLst/>
                  <a:gdLst>
                    <a:gd name="T0" fmla="*/ 8131 w 66"/>
                    <a:gd name="T1" fmla="*/ 76689 h 36"/>
                    <a:gd name="T2" fmla="*/ 31487 w 66"/>
                    <a:gd name="T3" fmla="*/ 5851 h 36"/>
                    <a:gd name="T4" fmla="*/ 8131 w 66"/>
                    <a:gd name="T5" fmla="*/ 76689 h 36"/>
                    <a:gd name="T6" fmla="*/ 8131 w 66"/>
                    <a:gd name="T7" fmla="*/ 69157 h 36"/>
                    <a:gd name="T8" fmla="*/ 8131 w 66"/>
                    <a:gd name="T9" fmla="*/ 76689 h 36"/>
                    <a:gd name="T10" fmla="*/ 1812 w 66"/>
                    <a:gd name="T11" fmla="*/ 103403 h 36"/>
                    <a:gd name="T12" fmla="*/ 8131 w 66"/>
                    <a:gd name="T13" fmla="*/ 76689 h 36"/>
                    <a:gd name="T14" fmla="*/ 2982 w 66"/>
                    <a:gd name="T15" fmla="*/ 103403 h 36"/>
                    <a:gd name="T16" fmla="*/ 2982 w 66"/>
                    <a:gd name="T17" fmla="*/ 103403 h 36"/>
                    <a:gd name="T18" fmla="*/ 4932 w 66"/>
                    <a:gd name="T19" fmla="*/ 141401 h 36"/>
                    <a:gd name="T20" fmla="*/ 2982 w 66"/>
                    <a:gd name="T21" fmla="*/ 103403 h 36"/>
                    <a:gd name="T22" fmla="*/ 12682 w 66"/>
                    <a:gd name="T23" fmla="*/ 144961 h 36"/>
                    <a:gd name="T24" fmla="*/ 4932 w 66"/>
                    <a:gd name="T25" fmla="*/ 141401 h 36"/>
                    <a:gd name="T26" fmla="*/ 10644 w 66"/>
                    <a:gd name="T27" fmla="*/ 151622 h 36"/>
                    <a:gd name="T28" fmla="*/ 10644 w 66"/>
                    <a:gd name="T29" fmla="*/ 151622 h 36"/>
                    <a:gd name="T30" fmla="*/ 92251 w 66"/>
                    <a:gd name="T31" fmla="*/ 179581 h 36"/>
                    <a:gd name="T32" fmla="*/ 10644 w 66"/>
                    <a:gd name="T33" fmla="*/ 151622 h 36"/>
                    <a:gd name="T34" fmla="*/ 92251 w 66"/>
                    <a:gd name="T35" fmla="*/ 179581 h 36"/>
                    <a:gd name="T36" fmla="*/ 95474 w 66"/>
                    <a:gd name="T37" fmla="*/ 187079 h 36"/>
                    <a:gd name="T38" fmla="*/ 92251 w 66"/>
                    <a:gd name="T39" fmla="*/ 179581 h 36"/>
                    <a:gd name="T40" fmla="*/ 95474 w 66"/>
                    <a:gd name="T41" fmla="*/ 187079 h 36"/>
                    <a:gd name="T42" fmla="*/ 95474 w 66"/>
                    <a:gd name="T43" fmla="*/ 187079 h 36"/>
                    <a:gd name="T44" fmla="*/ 105218 w 66"/>
                    <a:gd name="T45" fmla="*/ 171568 h 36"/>
                    <a:gd name="T46" fmla="*/ 95474 w 66"/>
                    <a:gd name="T47" fmla="*/ 187079 h 36"/>
                    <a:gd name="T48" fmla="*/ 105218 w 66"/>
                    <a:gd name="T49" fmla="*/ 171568 h 36"/>
                    <a:gd name="T50" fmla="*/ 113014 w 66"/>
                    <a:gd name="T51" fmla="*/ 151622 h 36"/>
                    <a:gd name="T52" fmla="*/ 105218 w 66"/>
                    <a:gd name="T53" fmla="*/ 171568 h 36"/>
                    <a:gd name="T54" fmla="*/ 108031 w 66"/>
                    <a:gd name="T55" fmla="*/ 86266 h 36"/>
                    <a:gd name="T56" fmla="*/ 113014 w 66"/>
                    <a:gd name="T57" fmla="*/ 151622 h 36"/>
                    <a:gd name="T58" fmla="*/ 108031 w 66"/>
                    <a:gd name="T59" fmla="*/ 86266 h 36"/>
                    <a:gd name="T60" fmla="*/ 95474 w 66"/>
                    <a:gd name="T61" fmla="*/ 32120 h 36"/>
                    <a:gd name="T62" fmla="*/ 108031 w 66"/>
                    <a:gd name="T63" fmla="*/ 86266 h 36"/>
                    <a:gd name="T64" fmla="*/ 94348 w 66"/>
                    <a:gd name="T65" fmla="*/ 36681 h 36"/>
                    <a:gd name="T66" fmla="*/ 94348 w 66"/>
                    <a:gd name="T67" fmla="*/ 36681 h 36"/>
                    <a:gd name="T68" fmla="*/ 70380 w 66"/>
                    <a:gd name="T69" fmla="*/ 22389 h 36"/>
                    <a:gd name="T70" fmla="*/ 95474 w 66"/>
                    <a:gd name="T71" fmla="*/ 32120 h 36"/>
                    <a:gd name="T72" fmla="*/ 70380 w 66"/>
                    <a:gd name="T73" fmla="*/ 22389 h 36"/>
                    <a:gd name="T74" fmla="*/ 44467 w 66"/>
                    <a:gd name="T75" fmla="*/ 0 h 36"/>
                    <a:gd name="T76" fmla="*/ 70380 w 66"/>
                    <a:gd name="T77" fmla="*/ 22389 h 36"/>
                    <a:gd name="T78" fmla="*/ 42620 w 66"/>
                    <a:gd name="T79" fmla="*/ 5851 h 36"/>
                    <a:gd name="T80" fmla="*/ 42620 w 66"/>
                    <a:gd name="T81" fmla="*/ 5851 h 36"/>
                    <a:gd name="T82" fmla="*/ 44467 w 66"/>
                    <a:gd name="T83" fmla="*/ 0 h 36"/>
                    <a:gd name="T84" fmla="*/ 42620 w 66"/>
                    <a:gd name="T85" fmla="*/ 5851 h 36"/>
                    <a:gd name="T86" fmla="*/ 41435 w 66"/>
                    <a:gd name="T87" fmla="*/ 5851 h 36"/>
                    <a:gd name="T88" fmla="*/ 44467 w 66"/>
                    <a:gd name="T89" fmla="*/ 0 h 36"/>
                    <a:gd name="T90" fmla="*/ 41435 w 66"/>
                    <a:gd name="T91" fmla="*/ 5851 h 36"/>
                    <a:gd name="T92" fmla="*/ 41435 w 66"/>
                    <a:gd name="T93" fmla="*/ 0 h 36"/>
                    <a:gd name="T94" fmla="*/ 41435 w 66"/>
                    <a:gd name="T95" fmla="*/ 5851 h 36"/>
                    <a:gd name="T96" fmla="*/ 32100 w 66"/>
                    <a:gd name="T97" fmla="*/ 9579 h 36"/>
                    <a:gd name="T98" fmla="*/ 41435 w 66"/>
                    <a:gd name="T99" fmla="*/ 0 h 36"/>
                    <a:gd name="T100" fmla="*/ 32100 w 66"/>
                    <a:gd name="T101" fmla="*/ 9579 h 36"/>
                    <a:gd name="T102" fmla="*/ 32100 w 66"/>
                    <a:gd name="T103" fmla="*/ 9579 h 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</a:gdLst>
                  <a:ahLst/>
                  <a:cxnLst>
                    <a:cxn ang="T104">
                      <a:pos x="T0" y="T1"/>
                    </a:cxn>
                    <a:cxn ang="T105">
                      <a:pos x="T2" y="T3"/>
                    </a:cxn>
                    <a:cxn ang="T106">
                      <a:pos x="T4" y="T5"/>
                    </a:cxn>
                    <a:cxn ang="T107">
                      <a:pos x="T6" y="T7"/>
                    </a:cxn>
                    <a:cxn ang="T108">
                      <a:pos x="T8" y="T9"/>
                    </a:cxn>
                    <a:cxn ang="T109">
                      <a:pos x="T10" y="T11"/>
                    </a:cxn>
                    <a:cxn ang="T110">
                      <a:pos x="T12" y="T13"/>
                    </a:cxn>
                    <a:cxn ang="T111">
                      <a:pos x="T14" y="T15"/>
                    </a:cxn>
                    <a:cxn ang="T112">
                      <a:pos x="T16" y="T17"/>
                    </a:cxn>
                    <a:cxn ang="T113">
                      <a:pos x="T18" y="T19"/>
                    </a:cxn>
                    <a:cxn ang="T114">
                      <a:pos x="T20" y="T21"/>
                    </a:cxn>
                    <a:cxn ang="T115">
                      <a:pos x="T22" y="T23"/>
                    </a:cxn>
                    <a:cxn ang="T116">
                      <a:pos x="T24" y="T25"/>
                    </a:cxn>
                    <a:cxn ang="T117">
                      <a:pos x="T26" y="T27"/>
                    </a:cxn>
                    <a:cxn ang="T118">
                      <a:pos x="T28" y="T29"/>
                    </a:cxn>
                    <a:cxn ang="T119">
                      <a:pos x="T30" y="T31"/>
                    </a:cxn>
                    <a:cxn ang="T120">
                      <a:pos x="T32" y="T33"/>
                    </a:cxn>
                    <a:cxn ang="T121">
                      <a:pos x="T34" y="T35"/>
                    </a:cxn>
                    <a:cxn ang="T122">
                      <a:pos x="T36" y="T37"/>
                    </a:cxn>
                    <a:cxn ang="T123">
                      <a:pos x="T38" y="T39"/>
                    </a:cxn>
                    <a:cxn ang="T124">
                      <a:pos x="T40" y="T41"/>
                    </a:cxn>
                    <a:cxn ang="T125">
                      <a:pos x="T42" y="T43"/>
                    </a:cxn>
                    <a:cxn ang="T126">
                      <a:pos x="T44" y="T45"/>
                    </a:cxn>
                    <a:cxn ang="T127">
                      <a:pos x="T46" y="T47"/>
                    </a:cxn>
                    <a:cxn ang="T128">
                      <a:pos x="T48" y="T49"/>
                    </a:cxn>
                    <a:cxn ang="T129">
                      <a:pos x="T50" y="T51"/>
                    </a:cxn>
                    <a:cxn ang="T130">
                      <a:pos x="T52" y="T53"/>
                    </a:cxn>
                    <a:cxn ang="T131">
                      <a:pos x="T54" y="T55"/>
                    </a:cxn>
                    <a:cxn ang="T132">
                      <a:pos x="T56" y="T57"/>
                    </a:cxn>
                    <a:cxn ang="T133">
                      <a:pos x="T58" y="T59"/>
                    </a:cxn>
                    <a:cxn ang="T134">
                      <a:pos x="T60" y="T61"/>
                    </a:cxn>
                    <a:cxn ang="T135">
                      <a:pos x="T62" y="T63"/>
                    </a:cxn>
                    <a:cxn ang="T136">
                      <a:pos x="T64" y="T65"/>
                    </a:cxn>
                    <a:cxn ang="T137">
                      <a:pos x="T66" y="T67"/>
                    </a:cxn>
                    <a:cxn ang="T138">
                      <a:pos x="T68" y="T69"/>
                    </a:cxn>
                    <a:cxn ang="T139">
                      <a:pos x="T70" y="T71"/>
                    </a:cxn>
                    <a:cxn ang="T140">
                      <a:pos x="T72" y="T73"/>
                    </a:cxn>
                    <a:cxn ang="T141">
                      <a:pos x="T74" y="T75"/>
                    </a:cxn>
                    <a:cxn ang="T142">
                      <a:pos x="T76" y="T77"/>
                    </a:cxn>
                    <a:cxn ang="T143">
                      <a:pos x="T78" y="T79"/>
                    </a:cxn>
                    <a:cxn ang="T144">
                      <a:pos x="T80" y="T81"/>
                    </a:cxn>
                    <a:cxn ang="T145">
                      <a:pos x="T82" y="T83"/>
                    </a:cxn>
                    <a:cxn ang="T146">
                      <a:pos x="T84" y="T85"/>
                    </a:cxn>
                    <a:cxn ang="T147">
                      <a:pos x="T86" y="T87"/>
                    </a:cxn>
                    <a:cxn ang="T148">
                      <a:pos x="T88" y="T89"/>
                    </a:cxn>
                    <a:cxn ang="T149">
                      <a:pos x="T90" y="T91"/>
                    </a:cxn>
                    <a:cxn ang="T150">
                      <a:pos x="T92" y="T93"/>
                    </a:cxn>
                    <a:cxn ang="T151">
                      <a:pos x="T94" y="T95"/>
                    </a:cxn>
                    <a:cxn ang="T152">
                      <a:pos x="T96" y="T97"/>
                    </a:cxn>
                    <a:cxn ang="T153">
                      <a:pos x="T98" y="T99"/>
                    </a:cxn>
                    <a:cxn ang="T154">
                      <a:pos x="T100" y="T101"/>
                    </a:cxn>
                    <a:cxn ang="T155">
                      <a:pos x="T102" y="T103"/>
                    </a:cxn>
                  </a:cxnLst>
                  <a:rect l="0" t="0" r="r" b="b"/>
                  <a:pathLst>
                    <a:path w="66" h="36">
                      <a:moveTo>
                        <a:pt x="19" y="2"/>
                      </a:moveTo>
                      <a:cubicBezTo>
                        <a:pt x="15" y="5"/>
                        <a:pt x="9" y="9"/>
                        <a:pt x="5" y="14"/>
                      </a:cubicBezTo>
                      <a:lnTo>
                        <a:pt x="4" y="13"/>
                      </a:lnTo>
                      <a:cubicBezTo>
                        <a:pt x="8" y="8"/>
                        <a:pt x="14" y="4"/>
                        <a:pt x="18" y="1"/>
                      </a:cubicBezTo>
                      <a:lnTo>
                        <a:pt x="19" y="2"/>
                      </a:lnTo>
                      <a:close/>
                      <a:moveTo>
                        <a:pt x="5" y="14"/>
                      </a:moveTo>
                      <a:lnTo>
                        <a:pt x="5" y="14"/>
                      </a:lnTo>
                      <a:lnTo>
                        <a:pt x="5" y="13"/>
                      </a:lnTo>
                      <a:lnTo>
                        <a:pt x="5" y="14"/>
                      </a:lnTo>
                      <a:close/>
                      <a:moveTo>
                        <a:pt x="5" y="14"/>
                      </a:moveTo>
                      <a:cubicBezTo>
                        <a:pt x="4" y="16"/>
                        <a:pt x="3" y="18"/>
                        <a:pt x="2" y="19"/>
                      </a:cubicBezTo>
                      <a:lnTo>
                        <a:pt x="1" y="19"/>
                      </a:lnTo>
                      <a:cubicBezTo>
                        <a:pt x="1" y="17"/>
                        <a:pt x="3" y="15"/>
                        <a:pt x="4" y="13"/>
                      </a:cubicBezTo>
                      <a:lnTo>
                        <a:pt x="5" y="14"/>
                      </a:lnTo>
                      <a:close/>
                      <a:moveTo>
                        <a:pt x="2" y="19"/>
                      </a:moveTo>
                      <a:lnTo>
                        <a:pt x="2" y="19"/>
                      </a:lnTo>
                      <a:close/>
                      <a:moveTo>
                        <a:pt x="2" y="19"/>
                      </a:moveTo>
                      <a:cubicBezTo>
                        <a:pt x="2" y="21"/>
                        <a:pt x="2" y="23"/>
                        <a:pt x="4" y="25"/>
                      </a:cubicBezTo>
                      <a:lnTo>
                        <a:pt x="3" y="26"/>
                      </a:lnTo>
                      <a:cubicBezTo>
                        <a:pt x="1" y="24"/>
                        <a:pt x="0" y="21"/>
                        <a:pt x="1" y="19"/>
                      </a:cubicBezTo>
                      <a:lnTo>
                        <a:pt x="2" y="19"/>
                      </a:lnTo>
                      <a:close/>
                      <a:moveTo>
                        <a:pt x="4" y="25"/>
                      </a:moveTo>
                      <a:cubicBezTo>
                        <a:pt x="5" y="26"/>
                        <a:pt x="6" y="26"/>
                        <a:pt x="7" y="27"/>
                      </a:cubicBezTo>
                      <a:lnTo>
                        <a:pt x="6" y="28"/>
                      </a:lnTo>
                      <a:cubicBezTo>
                        <a:pt x="5" y="27"/>
                        <a:pt x="3" y="27"/>
                        <a:pt x="3" y="26"/>
                      </a:cubicBezTo>
                      <a:lnTo>
                        <a:pt x="4" y="25"/>
                      </a:lnTo>
                      <a:close/>
                      <a:moveTo>
                        <a:pt x="6" y="28"/>
                      </a:moveTo>
                      <a:lnTo>
                        <a:pt x="6" y="28"/>
                      </a:lnTo>
                      <a:close/>
                      <a:moveTo>
                        <a:pt x="7" y="27"/>
                      </a:moveTo>
                      <a:cubicBezTo>
                        <a:pt x="21" y="35"/>
                        <a:pt x="38" y="34"/>
                        <a:pt x="54" y="33"/>
                      </a:cubicBezTo>
                      <a:lnTo>
                        <a:pt x="54" y="35"/>
                      </a:lnTo>
                      <a:cubicBezTo>
                        <a:pt x="38" y="35"/>
                        <a:pt x="21" y="36"/>
                        <a:pt x="6" y="28"/>
                      </a:cubicBezTo>
                      <a:lnTo>
                        <a:pt x="7" y="27"/>
                      </a:lnTo>
                      <a:close/>
                      <a:moveTo>
                        <a:pt x="54" y="33"/>
                      </a:moveTo>
                      <a:lnTo>
                        <a:pt x="56" y="33"/>
                      </a:lnTo>
                      <a:lnTo>
                        <a:pt x="56" y="35"/>
                      </a:lnTo>
                      <a:lnTo>
                        <a:pt x="54" y="35"/>
                      </a:lnTo>
                      <a:lnTo>
                        <a:pt x="54" y="33"/>
                      </a:lnTo>
                      <a:close/>
                      <a:moveTo>
                        <a:pt x="56" y="35"/>
                      </a:moveTo>
                      <a:lnTo>
                        <a:pt x="56" y="35"/>
                      </a:lnTo>
                      <a:lnTo>
                        <a:pt x="56" y="34"/>
                      </a:lnTo>
                      <a:lnTo>
                        <a:pt x="56" y="35"/>
                      </a:lnTo>
                      <a:close/>
                      <a:moveTo>
                        <a:pt x="56" y="33"/>
                      </a:moveTo>
                      <a:cubicBezTo>
                        <a:pt x="58" y="33"/>
                        <a:pt x="60" y="33"/>
                        <a:pt x="62" y="32"/>
                      </a:cubicBezTo>
                      <a:lnTo>
                        <a:pt x="62" y="33"/>
                      </a:lnTo>
                      <a:cubicBezTo>
                        <a:pt x="60" y="34"/>
                        <a:pt x="58" y="34"/>
                        <a:pt x="56" y="35"/>
                      </a:cubicBezTo>
                      <a:lnTo>
                        <a:pt x="56" y="33"/>
                      </a:lnTo>
                      <a:close/>
                      <a:moveTo>
                        <a:pt x="62" y="32"/>
                      </a:moveTo>
                      <a:cubicBezTo>
                        <a:pt x="63" y="31"/>
                        <a:pt x="64" y="30"/>
                        <a:pt x="64" y="28"/>
                      </a:cubicBezTo>
                      <a:lnTo>
                        <a:pt x="66" y="28"/>
                      </a:lnTo>
                      <a:cubicBezTo>
                        <a:pt x="66" y="31"/>
                        <a:pt x="64" y="32"/>
                        <a:pt x="62" y="33"/>
                      </a:cubicBezTo>
                      <a:lnTo>
                        <a:pt x="62" y="32"/>
                      </a:lnTo>
                      <a:close/>
                      <a:moveTo>
                        <a:pt x="64" y="28"/>
                      </a:moveTo>
                      <a:cubicBezTo>
                        <a:pt x="64" y="24"/>
                        <a:pt x="64" y="20"/>
                        <a:pt x="63" y="16"/>
                      </a:cubicBezTo>
                      <a:lnTo>
                        <a:pt x="64" y="15"/>
                      </a:lnTo>
                      <a:cubicBezTo>
                        <a:pt x="66" y="20"/>
                        <a:pt x="66" y="24"/>
                        <a:pt x="66" y="28"/>
                      </a:cubicBezTo>
                      <a:lnTo>
                        <a:pt x="64" y="28"/>
                      </a:lnTo>
                      <a:close/>
                      <a:moveTo>
                        <a:pt x="63" y="16"/>
                      </a:moveTo>
                      <a:cubicBezTo>
                        <a:pt x="62" y="12"/>
                        <a:pt x="59" y="8"/>
                        <a:pt x="55" y="7"/>
                      </a:cubicBezTo>
                      <a:lnTo>
                        <a:pt x="56" y="6"/>
                      </a:lnTo>
                      <a:cubicBezTo>
                        <a:pt x="61" y="7"/>
                        <a:pt x="63" y="11"/>
                        <a:pt x="64" y="15"/>
                      </a:cubicBezTo>
                      <a:lnTo>
                        <a:pt x="63" y="16"/>
                      </a:lnTo>
                      <a:close/>
                      <a:moveTo>
                        <a:pt x="55" y="7"/>
                      </a:moveTo>
                      <a:lnTo>
                        <a:pt x="55" y="7"/>
                      </a:lnTo>
                      <a:lnTo>
                        <a:pt x="56" y="6"/>
                      </a:lnTo>
                      <a:lnTo>
                        <a:pt x="55" y="7"/>
                      </a:lnTo>
                      <a:close/>
                      <a:moveTo>
                        <a:pt x="55" y="7"/>
                      </a:moveTo>
                      <a:cubicBezTo>
                        <a:pt x="51" y="5"/>
                        <a:pt x="46" y="4"/>
                        <a:pt x="41" y="4"/>
                      </a:cubicBezTo>
                      <a:lnTo>
                        <a:pt x="41" y="3"/>
                      </a:lnTo>
                      <a:cubicBezTo>
                        <a:pt x="46" y="3"/>
                        <a:pt x="51" y="3"/>
                        <a:pt x="56" y="6"/>
                      </a:cubicBezTo>
                      <a:lnTo>
                        <a:pt x="55" y="7"/>
                      </a:lnTo>
                      <a:close/>
                      <a:moveTo>
                        <a:pt x="41" y="4"/>
                      </a:moveTo>
                      <a:cubicBezTo>
                        <a:pt x="35" y="4"/>
                        <a:pt x="30" y="4"/>
                        <a:pt x="25" y="1"/>
                      </a:cubicBezTo>
                      <a:lnTo>
                        <a:pt x="26" y="0"/>
                      </a:lnTo>
                      <a:cubicBezTo>
                        <a:pt x="31" y="2"/>
                        <a:pt x="36" y="3"/>
                        <a:pt x="41" y="3"/>
                      </a:cubicBezTo>
                      <a:lnTo>
                        <a:pt x="41" y="4"/>
                      </a:lnTo>
                      <a:close/>
                      <a:moveTo>
                        <a:pt x="25" y="1"/>
                      </a:moveTo>
                      <a:lnTo>
                        <a:pt x="25" y="1"/>
                      </a:lnTo>
                      <a:close/>
                      <a:moveTo>
                        <a:pt x="25" y="1"/>
                      </a:moveTo>
                      <a:lnTo>
                        <a:pt x="25" y="1"/>
                      </a:lnTo>
                      <a:lnTo>
                        <a:pt x="26" y="0"/>
                      </a:lnTo>
                      <a:lnTo>
                        <a:pt x="25" y="1"/>
                      </a:lnTo>
                      <a:close/>
                      <a:moveTo>
                        <a:pt x="25" y="1"/>
                      </a:moveTo>
                      <a:cubicBezTo>
                        <a:pt x="25" y="1"/>
                        <a:pt x="25" y="1"/>
                        <a:pt x="24" y="1"/>
                      </a:cubicBezTo>
                      <a:lnTo>
                        <a:pt x="25" y="0"/>
                      </a:lnTo>
                      <a:cubicBezTo>
                        <a:pt x="25" y="0"/>
                        <a:pt x="25" y="0"/>
                        <a:pt x="26" y="0"/>
                      </a:cubicBezTo>
                      <a:lnTo>
                        <a:pt x="25" y="1"/>
                      </a:lnTo>
                      <a:close/>
                      <a:moveTo>
                        <a:pt x="24" y="1"/>
                      </a:moveTo>
                      <a:cubicBezTo>
                        <a:pt x="24" y="1"/>
                        <a:pt x="24" y="1"/>
                        <a:pt x="24" y="1"/>
                      </a:cubicBezTo>
                      <a:lnTo>
                        <a:pt x="24" y="0"/>
                      </a:lnTo>
                      <a:cubicBezTo>
                        <a:pt x="24" y="0"/>
                        <a:pt x="24" y="0"/>
                        <a:pt x="25" y="0"/>
                      </a:cubicBezTo>
                      <a:lnTo>
                        <a:pt x="24" y="1"/>
                      </a:lnTo>
                      <a:close/>
                      <a:moveTo>
                        <a:pt x="24" y="1"/>
                      </a:moveTo>
                      <a:cubicBezTo>
                        <a:pt x="22" y="1"/>
                        <a:pt x="20" y="1"/>
                        <a:pt x="19" y="2"/>
                      </a:cubicBezTo>
                      <a:lnTo>
                        <a:pt x="18" y="1"/>
                      </a:lnTo>
                      <a:cubicBezTo>
                        <a:pt x="20" y="0"/>
                        <a:pt x="22" y="0"/>
                        <a:pt x="24" y="0"/>
                      </a:cubicBezTo>
                      <a:lnTo>
                        <a:pt x="24" y="1"/>
                      </a:lnTo>
                      <a:close/>
                      <a:moveTo>
                        <a:pt x="19" y="2"/>
                      </a:moveTo>
                      <a:lnTo>
                        <a:pt x="19" y="2"/>
                      </a:lnTo>
                      <a:close/>
                    </a:path>
                  </a:pathLst>
                </a:custGeom>
                <a:solidFill>
                  <a:srgbClr val="94939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591" name="Freeform 115"/>
                <p:cNvSpPr>
                  <a:spLocks noChangeArrowheads="1"/>
                </p:cNvSpPr>
                <p:nvPr/>
              </p:nvSpPr>
              <p:spPr bwMode="auto">
                <a:xfrm>
                  <a:off x="1382" y="3885"/>
                  <a:ext cx="59" cy="79"/>
                </a:xfrm>
                <a:custGeom>
                  <a:avLst/>
                  <a:gdLst>
                    <a:gd name="T0" fmla="*/ 7295 w 43"/>
                    <a:gd name="T1" fmla="*/ 39773 h 46"/>
                    <a:gd name="T2" fmla="*/ 7295 w 43"/>
                    <a:gd name="T3" fmla="*/ 155080 h 46"/>
                    <a:gd name="T4" fmla="*/ 38388 w 43"/>
                    <a:gd name="T5" fmla="*/ 296320 h 46"/>
                    <a:gd name="T6" fmla="*/ 69181 w 43"/>
                    <a:gd name="T7" fmla="*/ 137474 h 46"/>
                    <a:gd name="T8" fmla="*/ 48005 w 43"/>
                    <a:gd name="T9" fmla="*/ 11158 h 46"/>
                    <a:gd name="T10" fmla="*/ 7295 w 43"/>
                    <a:gd name="T11" fmla="*/ 39773 h 46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43" h="46">
                      <a:moveTo>
                        <a:pt x="4" y="6"/>
                      </a:moveTo>
                      <a:cubicBezTo>
                        <a:pt x="0" y="12"/>
                        <a:pt x="0" y="19"/>
                        <a:pt x="4" y="24"/>
                      </a:cubicBezTo>
                      <a:cubicBezTo>
                        <a:pt x="10" y="32"/>
                        <a:pt x="15" y="39"/>
                        <a:pt x="23" y="46"/>
                      </a:cubicBezTo>
                      <a:cubicBezTo>
                        <a:pt x="30" y="38"/>
                        <a:pt x="42" y="31"/>
                        <a:pt x="42" y="21"/>
                      </a:cubicBezTo>
                      <a:cubicBezTo>
                        <a:pt x="43" y="14"/>
                        <a:pt x="40" y="4"/>
                        <a:pt x="29" y="2"/>
                      </a:cubicBezTo>
                      <a:cubicBezTo>
                        <a:pt x="21" y="1"/>
                        <a:pt x="8" y="0"/>
                        <a:pt x="4" y="6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592" name="Freeform 117"/>
                <p:cNvSpPr>
                  <a:spLocks noChangeArrowheads="1"/>
                </p:cNvSpPr>
                <p:nvPr/>
              </p:nvSpPr>
              <p:spPr bwMode="auto">
                <a:xfrm>
                  <a:off x="1377" y="3778"/>
                  <a:ext cx="64" cy="92"/>
                </a:xfrm>
                <a:custGeom>
                  <a:avLst/>
                  <a:gdLst>
                    <a:gd name="T0" fmla="*/ 20635 w 47"/>
                    <a:gd name="T1" fmla="*/ 79035 h 53"/>
                    <a:gd name="T2" fmla="*/ 5925 w 47"/>
                    <a:gd name="T3" fmla="*/ 262327 h 53"/>
                    <a:gd name="T4" fmla="*/ 18610 w 47"/>
                    <a:gd name="T5" fmla="*/ 341851 h 53"/>
                    <a:gd name="T6" fmla="*/ 56929 w 47"/>
                    <a:gd name="T7" fmla="*/ 374938 h 53"/>
                    <a:gd name="T8" fmla="*/ 66832 w 47"/>
                    <a:gd name="T9" fmla="*/ 289246 h 53"/>
                    <a:gd name="T10" fmla="*/ 52537 w 47"/>
                    <a:gd name="T11" fmla="*/ 43417 h 53"/>
                    <a:gd name="T12" fmla="*/ 20635 w 47"/>
                    <a:gd name="T13" fmla="*/ 79035 h 53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47" h="53">
                      <a:moveTo>
                        <a:pt x="14" y="11"/>
                      </a:moveTo>
                      <a:cubicBezTo>
                        <a:pt x="6" y="18"/>
                        <a:pt x="0" y="27"/>
                        <a:pt x="4" y="36"/>
                      </a:cubicBezTo>
                      <a:cubicBezTo>
                        <a:pt x="6" y="39"/>
                        <a:pt x="9" y="44"/>
                        <a:pt x="13" y="47"/>
                      </a:cubicBezTo>
                      <a:cubicBezTo>
                        <a:pt x="18" y="53"/>
                        <a:pt x="30" y="52"/>
                        <a:pt x="39" y="52"/>
                      </a:cubicBezTo>
                      <a:cubicBezTo>
                        <a:pt x="44" y="52"/>
                        <a:pt x="47" y="45"/>
                        <a:pt x="46" y="40"/>
                      </a:cubicBezTo>
                      <a:cubicBezTo>
                        <a:pt x="43" y="27"/>
                        <a:pt x="41" y="16"/>
                        <a:pt x="36" y="6"/>
                      </a:cubicBezTo>
                      <a:cubicBezTo>
                        <a:pt x="33" y="0"/>
                        <a:pt x="20" y="5"/>
                        <a:pt x="14" y="11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593" name="Freeform 118"/>
                <p:cNvSpPr>
                  <a:spLocks noChangeArrowheads="1"/>
                </p:cNvSpPr>
                <p:nvPr/>
              </p:nvSpPr>
              <p:spPr bwMode="auto">
                <a:xfrm>
                  <a:off x="1378" y="3784"/>
                  <a:ext cx="63" cy="87"/>
                </a:xfrm>
                <a:custGeom>
                  <a:avLst/>
                  <a:gdLst>
                    <a:gd name="T0" fmla="*/ 7389 w 46"/>
                    <a:gd name="T1" fmla="*/ 119125 h 51"/>
                    <a:gd name="T2" fmla="*/ 20160 w 46"/>
                    <a:gd name="T3" fmla="*/ 47125 h 51"/>
                    <a:gd name="T4" fmla="*/ 7389 w 46"/>
                    <a:gd name="T5" fmla="*/ 119125 h 51"/>
                    <a:gd name="T6" fmla="*/ 4747 w 46"/>
                    <a:gd name="T7" fmla="*/ 196204 h 51"/>
                    <a:gd name="T8" fmla="*/ 7389 w 46"/>
                    <a:gd name="T9" fmla="*/ 119125 h 51"/>
                    <a:gd name="T10" fmla="*/ 7389 w 46"/>
                    <a:gd name="T11" fmla="*/ 191455 h 51"/>
                    <a:gd name="T12" fmla="*/ 7389 w 46"/>
                    <a:gd name="T13" fmla="*/ 191455 h 51"/>
                    <a:gd name="T14" fmla="*/ 7389 w 46"/>
                    <a:gd name="T15" fmla="*/ 191455 h 51"/>
                    <a:gd name="T16" fmla="*/ 4747 w 46"/>
                    <a:gd name="T17" fmla="*/ 196204 h 51"/>
                    <a:gd name="T18" fmla="*/ 4747 w 46"/>
                    <a:gd name="T19" fmla="*/ 196204 h 51"/>
                    <a:gd name="T20" fmla="*/ 4747 w 46"/>
                    <a:gd name="T21" fmla="*/ 196204 h 51"/>
                    <a:gd name="T22" fmla="*/ 7838 w 46"/>
                    <a:gd name="T23" fmla="*/ 202686 h 51"/>
                    <a:gd name="T24" fmla="*/ 4747 w 46"/>
                    <a:gd name="T25" fmla="*/ 196204 h 51"/>
                    <a:gd name="T26" fmla="*/ 7838 w 46"/>
                    <a:gd name="T27" fmla="*/ 202686 h 51"/>
                    <a:gd name="T28" fmla="*/ 7389 w 46"/>
                    <a:gd name="T29" fmla="*/ 213856 h 51"/>
                    <a:gd name="T30" fmla="*/ 7838 w 46"/>
                    <a:gd name="T31" fmla="*/ 202686 h 51"/>
                    <a:gd name="T32" fmla="*/ 20160 w 46"/>
                    <a:gd name="T33" fmla="*/ 257675 h 51"/>
                    <a:gd name="T34" fmla="*/ 7389 w 46"/>
                    <a:gd name="T35" fmla="*/ 213856 h 51"/>
                    <a:gd name="T36" fmla="*/ 20160 w 46"/>
                    <a:gd name="T37" fmla="*/ 257675 h 51"/>
                    <a:gd name="T38" fmla="*/ 20160 w 46"/>
                    <a:gd name="T39" fmla="*/ 261705 h 51"/>
                    <a:gd name="T40" fmla="*/ 20160 w 46"/>
                    <a:gd name="T41" fmla="*/ 257675 h 51"/>
                    <a:gd name="T42" fmla="*/ 58513 w 46"/>
                    <a:gd name="T43" fmla="*/ 296748 h 51"/>
                    <a:gd name="T44" fmla="*/ 20160 w 46"/>
                    <a:gd name="T45" fmla="*/ 257675 h 51"/>
                    <a:gd name="T46" fmla="*/ 62945 w 46"/>
                    <a:gd name="T47" fmla="*/ 285341 h 51"/>
                    <a:gd name="T48" fmla="*/ 58513 w 46"/>
                    <a:gd name="T49" fmla="*/ 296748 h 51"/>
                    <a:gd name="T50" fmla="*/ 62945 w 46"/>
                    <a:gd name="T51" fmla="*/ 285341 h 51"/>
                    <a:gd name="T52" fmla="*/ 62945 w 46"/>
                    <a:gd name="T53" fmla="*/ 292688 h 51"/>
                    <a:gd name="T54" fmla="*/ 62945 w 46"/>
                    <a:gd name="T55" fmla="*/ 285341 h 51"/>
                    <a:gd name="T56" fmla="*/ 64029 w 46"/>
                    <a:gd name="T57" fmla="*/ 296748 h 51"/>
                    <a:gd name="T58" fmla="*/ 62945 w 46"/>
                    <a:gd name="T59" fmla="*/ 285341 h 51"/>
                    <a:gd name="T60" fmla="*/ 70735 w 46"/>
                    <a:gd name="T61" fmla="*/ 268214 h 51"/>
                    <a:gd name="T62" fmla="*/ 64029 w 46"/>
                    <a:gd name="T63" fmla="*/ 296748 h 51"/>
                    <a:gd name="T64" fmla="*/ 70735 w 46"/>
                    <a:gd name="T65" fmla="*/ 268214 h 51"/>
                    <a:gd name="T66" fmla="*/ 76214 w 46"/>
                    <a:gd name="T67" fmla="*/ 230698 h 51"/>
                    <a:gd name="T68" fmla="*/ 70735 w 46"/>
                    <a:gd name="T69" fmla="*/ 268214 h 51"/>
                    <a:gd name="T70" fmla="*/ 73112 w 46"/>
                    <a:gd name="T71" fmla="*/ 220557 h 51"/>
                    <a:gd name="T72" fmla="*/ 76214 w 46"/>
                    <a:gd name="T73" fmla="*/ 230698 h 51"/>
                    <a:gd name="T74" fmla="*/ 73112 w 46"/>
                    <a:gd name="T75" fmla="*/ 220557 h 51"/>
                    <a:gd name="T76" fmla="*/ 74111 w 46"/>
                    <a:gd name="T77" fmla="*/ 220557 h 51"/>
                    <a:gd name="T78" fmla="*/ 73112 w 46"/>
                    <a:gd name="T79" fmla="*/ 220557 h 51"/>
                    <a:gd name="T80" fmla="*/ 73112 w 46"/>
                    <a:gd name="T81" fmla="*/ 184112 h 51"/>
                    <a:gd name="T82" fmla="*/ 73112 w 46"/>
                    <a:gd name="T83" fmla="*/ 220557 h 51"/>
                    <a:gd name="T84" fmla="*/ 58415 w 46"/>
                    <a:gd name="T85" fmla="*/ 26668 h 51"/>
                    <a:gd name="T86" fmla="*/ 73112 w 46"/>
                    <a:gd name="T87" fmla="*/ 184112 h 51"/>
                    <a:gd name="T88" fmla="*/ 58513 w 46"/>
                    <a:gd name="T89" fmla="*/ 17376 h 51"/>
                    <a:gd name="T90" fmla="*/ 58415 w 46"/>
                    <a:gd name="T91" fmla="*/ 17376 h 51"/>
                    <a:gd name="T92" fmla="*/ 58415 w 46"/>
                    <a:gd name="T93" fmla="*/ 26668 h 51"/>
                    <a:gd name="T94" fmla="*/ 56407 w 46"/>
                    <a:gd name="T95" fmla="*/ 6407 h 51"/>
                    <a:gd name="T96" fmla="*/ 58415 w 46"/>
                    <a:gd name="T97" fmla="*/ 26668 h 51"/>
                    <a:gd name="T98" fmla="*/ 47951 w 46"/>
                    <a:gd name="T99" fmla="*/ 6407 h 51"/>
                    <a:gd name="T100" fmla="*/ 56407 w 46"/>
                    <a:gd name="T101" fmla="*/ 6407 h 51"/>
                    <a:gd name="T102" fmla="*/ 47951 w 46"/>
                    <a:gd name="T103" fmla="*/ 6407 h 51"/>
                    <a:gd name="T104" fmla="*/ 38100 w 46"/>
                    <a:gd name="T105" fmla="*/ 6407 h 51"/>
                    <a:gd name="T106" fmla="*/ 47951 w 46"/>
                    <a:gd name="T107" fmla="*/ 6407 h 51"/>
                    <a:gd name="T108" fmla="*/ 21404 w 46"/>
                    <a:gd name="T109" fmla="*/ 47125 h 51"/>
                    <a:gd name="T110" fmla="*/ 38100 w 46"/>
                    <a:gd name="T111" fmla="*/ 6407 h 51"/>
                    <a:gd name="T112" fmla="*/ 21404 w 46"/>
                    <a:gd name="T113" fmla="*/ 47125 h 51"/>
                    <a:gd name="T114" fmla="*/ 21404 w 46"/>
                    <a:gd name="T115" fmla="*/ 47125 h 51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</a:gdLst>
                  <a:ahLst/>
                  <a:cxnLst>
                    <a:cxn ang="T116">
                      <a:pos x="T0" y="T1"/>
                    </a:cxn>
                    <a:cxn ang="T117">
                      <a:pos x="T2" y="T3"/>
                    </a:cxn>
                    <a:cxn ang="T118">
                      <a:pos x="T4" y="T5"/>
                    </a:cxn>
                    <a:cxn ang="T119">
                      <a:pos x="T6" y="T7"/>
                    </a:cxn>
                    <a:cxn ang="T120">
                      <a:pos x="T8" y="T9"/>
                    </a:cxn>
                    <a:cxn ang="T121">
                      <a:pos x="T10" y="T11"/>
                    </a:cxn>
                    <a:cxn ang="T122">
                      <a:pos x="T12" y="T13"/>
                    </a:cxn>
                    <a:cxn ang="T123">
                      <a:pos x="T14" y="T15"/>
                    </a:cxn>
                    <a:cxn ang="T124">
                      <a:pos x="T16" y="T17"/>
                    </a:cxn>
                    <a:cxn ang="T125">
                      <a:pos x="T18" y="T19"/>
                    </a:cxn>
                    <a:cxn ang="T126">
                      <a:pos x="T20" y="T21"/>
                    </a:cxn>
                    <a:cxn ang="T127">
                      <a:pos x="T22" y="T23"/>
                    </a:cxn>
                    <a:cxn ang="T128">
                      <a:pos x="T24" y="T25"/>
                    </a:cxn>
                    <a:cxn ang="T129">
                      <a:pos x="T26" y="T27"/>
                    </a:cxn>
                    <a:cxn ang="T130">
                      <a:pos x="T28" y="T29"/>
                    </a:cxn>
                    <a:cxn ang="T131">
                      <a:pos x="T30" y="T31"/>
                    </a:cxn>
                    <a:cxn ang="T132">
                      <a:pos x="T32" y="T33"/>
                    </a:cxn>
                    <a:cxn ang="T133">
                      <a:pos x="T34" y="T35"/>
                    </a:cxn>
                    <a:cxn ang="T134">
                      <a:pos x="T36" y="T37"/>
                    </a:cxn>
                    <a:cxn ang="T135">
                      <a:pos x="T38" y="T39"/>
                    </a:cxn>
                    <a:cxn ang="T136">
                      <a:pos x="T40" y="T41"/>
                    </a:cxn>
                    <a:cxn ang="T137">
                      <a:pos x="T42" y="T43"/>
                    </a:cxn>
                    <a:cxn ang="T138">
                      <a:pos x="T44" y="T45"/>
                    </a:cxn>
                    <a:cxn ang="T139">
                      <a:pos x="T46" y="T47"/>
                    </a:cxn>
                    <a:cxn ang="T140">
                      <a:pos x="T48" y="T49"/>
                    </a:cxn>
                    <a:cxn ang="T141">
                      <a:pos x="T50" y="T51"/>
                    </a:cxn>
                    <a:cxn ang="T142">
                      <a:pos x="T52" y="T53"/>
                    </a:cxn>
                    <a:cxn ang="T143">
                      <a:pos x="T54" y="T55"/>
                    </a:cxn>
                    <a:cxn ang="T144">
                      <a:pos x="T56" y="T57"/>
                    </a:cxn>
                    <a:cxn ang="T145">
                      <a:pos x="T58" y="T59"/>
                    </a:cxn>
                    <a:cxn ang="T146">
                      <a:pos x="T60" y="T61"/>
                    </a:cxn>
                    <a:cxn ang="T147">
                      <a:pos x="T62" y="T63"/>
                    </a:cxn>
                    <a:cxn ang="T148">
                      <a:pos x="T64" y="T65"/>
                    </a:cxn>
                    <a:cxn ang="T149">
                      <a:pos x="T66" y="T67"/>
                    </a:cxn>
                    <a:cxn ang="T150">
                      <a:pos x="T68" y="T69"/>
                    </a:cxn>
                    <a:cxn ang="T151">
                      <a:pos x="T70" y="T71"/>
                    </a:cxn>
                    <a:cxn ang="T152">
                      <a:pos x="T72" y="T73"/>
                    </a:cxn>
                    <a:cxn ang="T153">
                      <a:pos x="T74" y="T75"/>
                    </a:cxn>
                    <a:cxn ang="T154">
                      <a:pos x="T76" y="T77"/>
                    </a:cxn>
                    <a:cxn ang="T155">
                      <a:pos x="T78" y="T79"/>
                    </a:cxn>
                    <a:cxn ang="T156">
                      <a:pos x="T80" y="T81"/>
                    </a:cxn>
                    <a:cxn ang="T157">
                      <a:pos x="T82" y="T83"/>
                    </a:cxn>
                    <a:cxn ang="T158">
                      <a:pos x="T84" y="T85"/>
                    </a:cxn>
                    <a:cxn ang="T159">
                      <a:pos x="T86" y="T87"/>
                    </a:cxn>
                    <a:cxn ang="T160">
                      <a:pos x="T88" y="T89"/>
                    </a:cxn>
                    <a:cxn ang="T161">
                      <a:pos x="T90" y="T91"/>
                    </a:cxn>
                    <a:cxn ang="T162">
                      <a:pos x="T92" y="T93"/>
                    </a:cxn>
                    <a:cxn ang="T163">
                      <a:pos x="T94" y="T95"/>
                    </a:cxn>
                    <a:cxn ang="T164">
                      <a:pos x="T96" y="T97"/>
                    </a:cxn>
                    <a:cxn ang="T165">
                      <a:pos x="T98" y="T99"/>
                    </a:cxn>
                    <a:cxn ang="T166">
                      <a:pos x="T100" y="T101"/>
                    </a:cxn>
                    <a:cxn ang="T167">
                      <a:pos x="T102" y="T103"/>
                    </a:cxn>
                    <a:cxn ang="T168">
                      <a:pos x="T104" y="T105"/>
                    </a:cxn>
                    <a:cxn ang="T169">
                      <a:pos x="T106" y="T107"/>
                    </a:cxn>
                    <a:cxn ang="T170">
                      <a:pos x="T108" y="T109"/>
                    </a:cxn>
                    <a:cxn ang="T171">
                      <a:pos x="T110" y="T111"/>
                    </a:cxn>
                    <a:cxn ang="T172">
                      <a:pos x="T112" y="T113"/>
                    </a:cxn>
                    <a:cxn ang="T173">
                      <a:pos x="T114" y="T115"/>
                    </a:cxn>
                  </a:cxnLst>
                  <a:rect l="0" t="0" r="r" b="b"/>
                  <a:pathLst>
                    <a:path w="46" h="51">
                      <a:moveTo>
                        <a:pt x="13" y="8"/>
                      </a:moveTo>
                      <a:cubicBezTo>
                        <a:pt x="10" y="12"/>
                        <a:pt x="6" y="16"/>
                        <a:pt x="4" y="20"/>
                      </a:cubicBezTo>
                      <a:lnTo>
                        <a:pt x="3" y="19"/>
                      </a:lnTo>
                      <a:cubicBezTo>
                        <a:pt x="5" y="15"/>
                        <a:pt x="8" y="11"/>
                        <a:pt x="12" y="8"/>
                      </a:cubicBezTo>
                      <a:lnTo>
                        <a:pt x="13" y="8"/>
                      </a:lnTo>
                      <a:close/>
                      <a:moveTo>
                        <a:pt x="4" y="20"/>
                      </a:moveTo>
                      <a:cubicBezTo>
                        <a:pt x="2" y="24"/>
                        <a:pt x="2" y="28"/>
                        <a:pt x="4" y="32"/>
                      </a:cubicBezTo>
                      <a:lnTo>
                        <a:pt x="3" y="33"/>
                      </a:lnTo>
                      <a:cubicBezTo>
                        <a:pt x="0" y="28"/>
                        <a:pt x="1" y="24"/>
                        <a:pt x="3" y="19"/>
                      </a:cubicBezTo>
                      <a:lnTo>
                        <a:pt x="4" y="20"/>
                      </a:lnTo>
                      <a:close/>
                      <a:moveTo>
                        <a:pt x="4" y="32"/>
                      </a:moveTo>
                      <a:lnTo>
                        <a:pt x="4" y="32"/>
                      </a:lnTo>
                      <a:lnTo>
                        <a:pt x="3" y="33"/>
                      </a:lnTo>
                      <a:lnTo>
                        <a:pt x="4" y="32"/>
                      </a:lnTo>
                      <a:close/>
                      <a:moveTo>
                        <a:pt x="4" y="32"/>
                      </a:moveTo>
                      <a:lnTo>
                        <a:pt x="4" y="32"/>
                      </a:lnTo>
                      <a:lnTo>
                        <a:pt x="3" y="33"/>
                      </a:lnTo>
                      <a:lnTo>
                        <a:pt x="4" y="32"/>
                      </a:lnTo>
                      <a:close/>
                      <a:moveTo>
                        <a:pt x="3" y="33"/>
                      </a:moveTo>
                      <a:lnTo>
                        <a:pt x="3" y="33"/>
                      </a:lnTo>
                      <a:close/>
                      <a:moveTo>
                        <a:pt x="4" y="32"/>
                      </a:moveTo>
                      <a:cubicBezTo>
                        <a:pt x="4" y="33"/>
                        <a:pt x="5" y="33"/>
                        <a:pt x="5" y="34"/>
                      </a:cubicBezTo>
                      <a:lnTo>
                        <a:pt x="3" y="34"/>
                      </a:lnTo>
                      <a:cubicBezTo>
                        <a:pt x="3" y="34"/>
                        <a:pt x="3" y="33"/>
                        <a:pt x="3" y="33"/>
                      </a:cubicBezTo>
                      <a:lnTo>
                        <a:pt x="4" y="32"/>
                      </a:lnTo>
                      <a:close/>
                      <a:moveTo>
                        <a:pt x="5" y="34"/>
                      </a:moveTo>
                      <a:cubicBezTo>
                        <a:pt x="5" y="34"/>
                        <a:pt x="5" y="35"/>
                        <a:pt x="6" y="36"/>
                      </a:cubicBezTo>
                      <a:lnTo>
                        <a:pt x="4" y="36"/>
                      </a:lnTo>
                      <a:cubicBezTo>
                        <a:pt x="4" y="36"/>
                        <a:pt x="4" y="35"/>
                        <a:pt x="3" y="34"/>
                      </a:cubicBezTo>
                      <a:lnTo>
                        <a:pt x="5" y="34"/>
                      </a:lnTo>
                      <a:close/>
                      <a:moveTo>
                        <a:pt x="6" y="36"/>
                      </a:moveTo>
                      <a:cubicBezTo>
                        <a:pt x="8" y="38"/>
                        <a:pt x="10" y="41"/>
                        <a:pt x="12" y="43"/>
                      </a:cubicBezTo>
                      <a:lnTo>
                        <a:pt x="11" y="44"/>
                      </a:lnTo>
                      <a:cubicBezTo>
                        <a:pt x="9" y="42"/>
                        <a:pt x="6" y="39"/>
                        <a:pt x="4" y="36"/>
                      </a:cubicBezTo>
                      <a:lnTo>
                        <a:pt x="6" y="36"/>
                      </a:lnTo>
                      <a:close/>
                      <a:moveTo>
                        <a:pt x="12" y="43"/>
                      </a:moveTo>
                      <a:lnTo>
                        <a:pt x="12" y="43"/>
                      </a:lnTo>
                      <a:lnTo>
                        <a:pt x="12" y="44"/>
                      </a:lnTo>
                      <a:lnTo>
                        <a:pt x="12" y="43"/>
                      </a:lnTo>
                      <a:close/>
                      <a:moveTo>
                        <a:pt x="12" y="43"/>
                      </a:moveTo>
                      <a:cubicBezTo>
                        <a:pt x="17" y="49"/>
                        <a:pt x="28" y="49"/>
                        <a:pt x="36" y="49"/>
                      </a:cubicBezTo>
                      <a:lnTo>
                        <a:pt x="36" y="50"/>
                      </a:lnTo>
                      <a:cubicBezTo>
                        <a:pt x="28" y="50"/>
                        <a:pt x="17" y="51"/>
                        <a:pt x="11" y="44"/>
                      </a:cubicBezTo>
                      <a:lnTo>
                        <a:pt x="12" y="43"/>
                      </a:lnTo>
                      <a:close/>
                      <a:moveTo>
                        <a:pt x="36" y="49"/>
                      </a:moveTo>
                      <a:cubicBezTo>
                        <a:pt x="37" y="48"/>
                        <a:pt x="38" y="48"/>
                        <a:pt x="38" y="48"/>
                      </a:cubicBezTo>
                      <a:lnTo>
                        <a:pt x="38" y="50"/>
                      </a:lnTo>
                      <a:cubicBezTo>
                        <a:pt x="38" y="50"/>
                        <a:pt x="37" y="50"/>
                        <a:pt x="36" y="50"/>
                      </a:cubicBezTo>
                      <a:lnTo>
                        <a:pt x="36" y="49"/>
                      </a:lnTo>
                      <a:close/>
                      <a:moveTo>
                        <a:pt x="38" y="48"/>
                      </a:moveTo>
                      <a:lnTo>
                        <a:pt x="38" y="48"/>
                      </a:lnTo>
                      <a:lnTo>
                        <a:pt x="38" y="49"/>
                      </a:lnTo>
                      <a:lnTo>
                        <a:pt x="38" y="48"/>
                      </a:lnTo>
                      <a:close/>
                      <a:moveTo>
                        <a:pt x="38" y="48"/>
                      </a:moveTo>
                      <a:cubicBezTo>
                        <a:pt x="39" y="48"/>
                        <a:pt x="39" y="48"/>
                        <a:pt x="39" y="48"/>
                      </a:cubicBezTo>
                      <a:lnTo>
                        <a:pt x="39" y="50"/>
                      </a:lnTo>
                      <a:cubicBezTo>
                        <a:pt x="39" y="50"/>
                        <a:pt x="39" y="50"/>
                        <a:pt x="38" y="50"/>
                      </a:cubicBezTo>
                      <a:lnTo>
                        <a:pt x="38" y="48"/>
                      </a:lnTo>
                      <a:close/>
                      <a:moveTo>
                        <a:pt x="39" y="48"/>
                      </a:moveTo>
                      <a:cubicBezTo>
                        <a:pt x="40" y="48"/>
                        <a:pt x="42" y="47"/>
                        <a:pt x="43" y="45"/>
                      </a:cubicBezTo>
                      <a:lnTo>
                        <a:pt x="44" y="46"/>
                      </a:lnTo>
                      <a:cubicBezTo>
                        <a:pt x="43" y="48"/>
                        <a:pt x="41" y="49"/>
                        <a:pt x="39" y="50"/>
                      </a:cubicBezTo>
                      <a:lnTo>
                        <a:pt x="39" y="48"/>
                      </a:lnTo>
                      <a:close/>
                      <a:moveTo>
                        <a:pt x="43" y="45"/>
                      </a:moveTo>
                      <a:cubicBezTo>
                        <a:pt x="44" y="43"/>
                        <a:pt x="44" y="41"/>
                        <a:pt x="44" y="39"/>
                      </a:cubicBezTo>
                      <a:lnTo>
                        <a:pt x="46" y="39"/>
                      </a:lnTo>
                      <a:cubicBezTo>
                        <a:pt x="46" y="41"/>
                        <a:pt x="45" y="44"/>
                        <a:pt x="44" y="46"/>
                      </a:cubicBezTo>
                      <a:lnTo>
                        <a:pt x="43" y="45"/>
                      </a:lnTo>
                      <a:close/>
                      <a:moveTo>
                        <a:pt x="44" y="39"/>
                      </a:moveTo>
                      <a:cubicBezTo>
                        <a:pt x="44" y="38"/>
                        <a:pt x="44" y="37"/>
                        <a:pt x="44" y="37"/>
                      </a:cubicBezTo>
                      <a:lnTo>
                        <a:pt x="45" y="36"/>
                      </a:lnTo>
                      <a:cubicBezTo>
                        <a:pt x="46" y="37"/>
                        <a:pt x="46" y="38"/>
                        <a:pt x="46" y="39"/>
                      </a:cubicBezTo>
                      <a:lnTo>
                        <a:pt x="44" y="39"/>
                      </a:lnTo>
                      <a:close/>
                      <a:moveTo>
                        <a:pt x="44" y="37"/>
                      </a:moveTo>
                      <a:lnTo>
                        <a:pt x="44" y="37"/>
                      </a:lnTo>
                      <a:lnTo>
                        <a:pt x="45" y="37"/>
                      </a:lnTo>
                      <a:lnTo>
                        <a:pt x="44" y="37"/>
                      </a:lnTo>
                      <a:close/>
                      <a:moveTo>
                        <a:pt x="44" y="37"/>
                      </a:moveTo>
                      <a:cubicBezTo>
                        <a:pt x="43" y="35"/>
                        <a:pt x="43" y="33"/>
                        <a:pt x="43" y="31"/>
                      </a:cubicBezTo>
                      <a:lnTo>
                        <a:pt x="44" y="31"/>
                      </a:lnTo>
                      <a:cubicBezTo>
                        <a:pt x="45" y="33"/>
                        <a:pt x="45" y="34"/>
                        <a:pt x="45" y="36"/>
                      </a:cubicBezTo>
                      <a:lnTo>
                        <a:pt x="44" y="37"/>
                      </a:lnTo>
                      <a:close/>
                      <a:moveTo>
                        <a:pt x="43" y="31"/>
                      </a:moveTo>
                      <a:cubicBezTo>
                        <a:pt x="40" y="21"/>
                        <a:pt x="38" y="12"/>
                        <a:pt x="35" y="4"/>
                      </a:cubicBezTo>
                      <a:lnTo>
                        <a:pt x="36" y="3"/>
                      </a:lnTo>
                      <a:cubicBezTo>
                        <a:pt x="40" y="12"/>
                        <a:pt x="42" y="21"/>
                        <a:pt x="44" y="31"/>
                      </a:cubicBezTo>
                      <a:lnTo>
                        <a:pt x="43" y="31"/>
                      </a:lnTo>
                      <a:close/>
                      <a:moveTo>
                        <a:pt x="36" y="3"/>
                      </a:moveTo>
                      <a:lnTo>
                        <a:pt x="36" y="3"/>
                      </a:lnTo>
                      <a:lnTo>
                        <a:pt x="35" y="3"/>
                      </a:lnTo>
                      <a:lnTo>
                        <a:pt x="36" y="3"/>
                      </a:lnTo>
                      <a:close/>
                      <a:moveTo>
                        <a:pt x="35" y="4"/>
                      </a:moveTo>
                      <a:cubicBezTo>
                        <a:pt x="34" y="3"/>
                        <a:pt x="34" y="2"/>
                        <a:pt x="33" y="2"/>
                      </a:cubicBezTo>
                      <a:lnTo>
                        <a:pt x="34" y="1"/>
                      </a:lnTo>
                      <a:cubicBezTo>
                        <a:pt x="35" y="2"/>
                        <a:pt x="35" y="2"/>
                        <a:pt x="36" y="3"/>
                      </a:cubicBezTo>
                      <a:lnTo>
                        <a:pt x="35" y="4"/>
                      </a:lnTo>
                      <a:close/>
                      <a:moveTo>
                        <a:pt x="33" y="2"/>
                      </a:moveTo>
                      <a:cubicBezTo>
                        <a:pt x="32" y="1"/>
                        <a:pt x="31" y="1"/>
                        <a:pt x="29" y="1"/>
                      </a:cubicBezTo>
                      <a:lnTo>
                        <a:pt x="29" y="0"/>
                      </a:lnTo>
                      <a:cubicBezTo>
                        <a:pt x="31" y="0"/>
                        <a:pt x="33" y="0"/>
                        <a:pt x="34" y="1"/>
                      </a:cubicBezTo>
                      <a:lnTo>
                        <a:pt x="33" y="2"/>
                      </a:lnTo>
                      <a:close/>
                      <a:moveTo>
                        <a:pt x="29" y="1"/>
                      </a:moveTo>
                      <a:cubicBezTo>
                        <a:pt x="27" y="1"/>
                        <a:pt x="26" y="1"/>
                        <a:pt x="24" y="2"/>
                      </a:cubicBezTo>
                      <a:lnTo>
                        <a:pt x="23" y="1"/>
                      </a:lnTo>
                      <a:cubicBezTo>
                        <a:pt x="25" y="0"/>
                        <a:pt x="27" y="0"/>
                        <a:pt x="29" y="0"/>
                      </a:cubicBezTo>
                      <a:lnTo>
                        <a:pt x="29" y="1"/>
                      </a:lnTo>
                      <a:close/>
                      <a:moveTo>
                        <a:pt x="24" y="2"/>
                      </a:moveTo>
                      <a:cubicBezTo>
                        <a:pt x="20" y="3"/>
                        <a:pt x="16" y="6"/>
                        <a:pt x="13" y="8"/>
                      </a:cubicBezTo>
                      <a:lnTo>
                        <a:pt x="12" y="8"/>
                      </a:lnTo>
                      <a:cubicBezTo>
                        <a:pt x="15" y="5"/>
                        <a:pt x="19" y="2"/>
                        <a:pt x="23" y="1"/>
                      </a:cubicBezTo>
                      <a:lnTo>
                        <a:pt x="24" y="2"/>
                      </a:lnTo>
                      <a:close/>
                      <a:moveTo>
                        <a:pt x="13" y="8"/>
                      </a:moveTo>
                      <a:lnTo>
                        <a:pt x="13" y="8"/>
                      </a:lnTo>
                      <a:close/>
                    </a:path>
                  </a:pathLst>
                </a:custGeom>
                <a:solidFill>
                  <a:srgbClr val="94939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594" name="Freeform 119"/>
                <p:cNvSpPr>
                  <a:spLocks noChangeArrowheads="1"/>
                </p:cNvSpPr>
                <p:nvPr/>
              </p:nvSpPr>
              <p:spPr bwMode="auto">
                <a:xfrm>
                  <a:off x="1380" y="3730"/>
                  <a:ext cx="52" cy="54"/>
                </a:xfrm>
                <a:custGeom>
                  <a:avLst/>
                  <a:gdLst>
                    <a:gd name="T0" fmla="*/ 31244 w 38"/>
                    <a:gd name="T1" fmla="*/ 28559 h 32"/>
                    <a:gd name="T2" fmla="*/ 2960 w 38"/>
                    <a:gd name="T3" fmla="*/ 125479 h 32"/>
                    <a:gd name="T4" fmla="*/ 12375 w 38"/>
                    <a:gd name="T5" fmla="*/ 179334 h 32"/>
                    <a:gd name="T6" fmla="*/ 31244 w 38"/>
                    <a:gd name="T7" fmla="*/ 147692 h 32"/>
                    <a:gd name="T8" fmla="*/ 59721 w 38"/>
                    <a:gd name="T9" fmla="*/ 109635 h 32"/>
                    <a:gd name="T10" fmla="*/ 57632 w 38"/>
                    <a:gd name="T11" fmla="*/ 47319 h 32"/>
                    <a:gd name="T12" fmla="*/ 42279 w 38"/>
                    <a:gd name="T13" fmla="*/ 10414 h 32"/>
                    <a:gd name="T14" fmla="*/ 31244 w 38"/>
                    <a:gd name="T15" fmla="*/ 28559 h 32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38" h="32">
                      <a:moveTo>
                        <a:pt x="18" y="5"/>
                      </a:moveTo>
                      <a:cubicBezTo>
                        <a:pt x="13" y="12"/>
                        <a:pt x="5" y="15"/>
                        <a:pt x="2" y="21"/>
                      </a:cubicBezTo>
                      <a:cubicBezTo>
                        <a:pt x="0" y="25"/>
                        <a:pt x="3" y="29"/>
                        <a:pt x="7" y="30"/>
                      </a:cubicBezTo>
                      <a:cubicBezTo>
                        <a:pt x="12" y="32"/>
                        <a:pt x="15" y="27"/>
                        <a:pt x="18" y="25"/>
                      </a:cubicBezTo>
                      <a:cubicBezTo>
                        <a:pt x="24" y="22"/>
                        <a:pt x="31" y="25"/>
                        <a:pt x="35" y="19"/>
                      </a:cubicBezTo>
                      <a:cubicBezTo>
                        <a:pt x="38" y="14"/>
                        <a:pt x="36" y="11"/>
                        <a:pt x="34" y="8"/>
                      </a:cubicBezTo>
                      <a:cubicBezTo>
                        <a:pt x="32" y="5"/>
                        <a:pt x="30" y="0"/>
                        <a:pt x="25" y="2"/>
                      </a:cubicBezTo>
                      <a:cubicBezTo>
                        <a:pt x="22" y="2"/>
                        <a:pt x="18" y="4"/>
                        <a:pt x="18" y="5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595" name="Freeform 120"/>
                <p:cNvSpPr>
                  <a:spLocks noChangeArrowheads="1"/>
                </p:cNvSpPr>
                <p:nvPr/>
              </p:nvSpPr>
              <p:spPr bwMode="auto">
                <a:xfrm>
                  <a:off x="1380" y="3730"/>
                  <a:ext cx="50" cy="54"/>
                </a:xfrm>
                <a:custGeom>
                  <a:avLst/>
                  <a:gdLst>
                    <a:gd name="T0" fmla="*/ 14300 w 37"/>
                    <a:gd name="T1" fmla="*/ 71975 h 32"/>
                    <a:gd name="T2" fmla="*/ 16377 w 37"/>
                    <a:gd name="T3" fmla="*/ 78368 h 32"/>
                    <a:gd name="T4" fmla="*/ 14300 w 37"/>
                    <a:gd name="T5" fmla="*/ 71975 h 32"/>
                    <a:gd name="T6" fmla="*/ 4305 w 37"/>
                    <a:gd name="T7" fmla="*/ 129794 h 32"/>
                    <a:gd name="T8" fmla="*/ 4305 w 37"/>
                    <a:gd name="T9" fmla="*/ 129794 h 32"/>
                    <a:gd name="T10" fmla="*/ 1581 w 37"/>
                    <a:gd name="T11" fmla="*/ 125479 h 32"/>
                    <a:gd name="T12" fmla="*/ 4305 w 37"/>
                    <a:gd name="T13" fmla="*/ 153935 h 32"/>
                    <a:gd name="T14" fmla="*/ 2614 w 37"/>
                    <a:gd name="T15" fmla="*/ 129794 h 32"/>
                    <a:gd name="T16" fmla="*/ 8673 w 37"/>
                    <a:gd name="T17" fmla="*/ 179334 h 32"/>
                    <a:gd name="T18" fmla="*/ 8673 w 37"/>
                    <a:gd name="T19" fmla="*/ 173625 h 32"/>
                    <a:gd name="T20" fmla="*/ 8673 w 37"/>
                    <a:gd name="T21" fmla="*/ 179334 h 32"/>
                    <a:gd name="T22" fmla="*/ 10899 w 37"/>
                    <a:gd name="T23" fmla="*/ 173625 h 32"/>
                    <a:gd name="T24" fmla="*/ 10899 w 37"/>
                    <a:gd name="T25" fmla="*/ 173625 h 32"/>
                    <a:gd name="T26" fmla="*/ 23574 w 37"/>
                    <a:gd name="T27" fmla="*/ 164945 h 32"/>
                    <a:gd name="T28" fmla="*/ 20942 w 37"/>
                    <a:gd name="T29" fmla="*/ 161963 h 32"/>
                    <a:gd name="T30" fmla="*/ 23574 w 37"/>
                    <a:gd name="T31" fmla="*/ 164945 h 32"/>
                    <a:gd name="T32" fmla="*/ 27893 w 37"/>
                    <a:gd name="T33" fmla="*/ 147692 h 32"/>
                    <a:gd name="T34" fmla="*/ 27000 w 37"/>
                    <a:gd name="T35" fmla="*/ 142955 h 32"/>
                    <a:gd name="T36" fmla="*/ 27893 w 37"/>
                    <a:gd name="T37" fmla="*/ 147692 h 32"/>
                    <a:gd name="T38" fmla="*/ 50649 w 37"/>
                    <a:gd name="T39" fmla="*/ 108280 h 32"/>
                    <a:gd name="T40" fmla="*/ 38864 w 37"/>
                    <a:gd name="T41" fmla="*/ 129794 h 32"/>
                    <a:gd name="T42" fmla="*/ 52459 w 37"/>
                    <a:gd name="T43" fmla="*/ 109635 h 32"/>
                    <a:gd name="T44" fmla="*/ 52459 w 37"/>
                    <a:gd name="T45" fmla="*/ 78368 h 32"/>
                    <a:gd name="T46" fmla="*/ 50649 w 37"/>
                    <a:gd name="T47" fmla="*/ 108280 h 32"/>
                    <a:gd name="T48" fmla="*/ 50649 w 37"/>
                    <a:gd name="T49" fmla="*/ 43463 h 32"/>
                    <a:gd name="T50" fmla="*/ 48815 w 37"/>
                    <a:gd name="T51" fmla="*/ 47319 h 32"/>
                    <a:gd name="T52" fmla="*/ 48815 w 37"/>
                    <a:gd name="T53" fmla="*/ 47319 h 32"/>
                    <a:gd name="T54" fmla="*/ 50649 w 37"/>
                    <a:gd name="T55" fmla="*/ 43463 h 32"/>
                    <a:gd name="T56" fmla="*/ 50649 w 37"/>
                    <a:gd name="T57" fmla="*/ 43463 h 32"/>
                    <a:gd name="T58" fmla="*/ 50649 w 37"/>
                    <a:gd name="T59" fmla="*/ 43463 h 32"/>
                    <a:gd name="T60" fmla="*/ 50649 w 37"/>
                    <a:gd name="T61" fmla="*/ 36305 h 32"/>
                    <a:gd name="T62" fmla="*/ 48815 w 37"/>
                    <a:gd name="T63" fmla="*/ 43463 h 32"/>
                    <a:gd name="T64" fmla="*/ 48815 w 37"/>
                    <a:gd name="T65" fmla="*/ 43463 h 32"/>
                    <a:gd name="T66" fmla="*/ 50649 w 37"/>
                    <a:gd name="T67" fmla="*/ 36305 h 32"/>
                    <a:gd name="T68" fmla="*/ 37303 w 37"/>
                    <a:gd name="T69" fmla="*/ 10414 h 32"/>
                    <a:gd name="T70" fmla="*/ 37303 w 37"/>
                    <a:gd name="T71" fmla="*/ 10414 h 32"/>
                    <a:gd name="T72" fmla="*/ 37303 w 37"/>
                    <a:gd name="T73" fmla="*/ 10414 h 32"/>
                    <a:gd name="T74" fmla="*/ 36346 w 37"/>
                    <a:gd name="T75" fmla="*/ 6284 h 32"/>
                    <a:gd name="T76" fmla="*/ 36346 w 37"/>
                    <a:gd name="T77" fmla="*/ 17256 h 32"/>
                    <a:gd name="T78" fmla="*/ 36346 w 37"/>
                    <a:gd name="T79" fmla="*/ 6284 h 32"/>
                    <a:gd name="T80" fmla="*/ 27000 w 37"/>
                    <a:gd name="T81" fmla="*/ 36305 h 32"/>
                    <a:gd name="T82" fmla="*/ 34528 w 37"/>
                    <a:gd name="T83" fmla="*/ 17256 h 32"/>
                    <a:gd name="T84" fmla="*/ 27000 w 37"/>
                    <a:gd name="T85" fmla="*/ 36305 h 32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</a:gdLst>
                  <a:ahLst/>
                  <a:cxnLst>
                    <a:cxn ang="T86">
                      <a:pos x="T0" y="T1"/>
                    </a:cxn>
                    <a:cxn ang="T87">
                      <a:pos x="T2" y="T3"/>
                    </a:cxn>
                    <a:cxn ang="T88">
                      <a:pos x="T4" y="T5"/>
                    </a:cxn>
                    <a:cxn ang="T89">
                      <a:pos x="T6" y="T7"/>
                    </a:cxn>
                    <a:cxn ang="T90">
                      <a:pos x="T8" y="T9"/>
                    </a:cxn>
                    <a:cxn ang="T91">
                      <a:pos x="T10" y="T11"/>
                    </a:cxn>
                    <a:cxn ang="T92">
                      <a:pos x="T12" y="T13"/>
                    </a:cxn>
                    <a:cxn ang="T93">
                      <a:pos x="T14" y="T15"/>
                    </a:cxn>
                    <a:cxn ang="T94">
                      <a:pos x="T16" y="T17"/>
                    </a:cxn>
                    <a:cxn ang="T95">
                      <a:pos x="T18" y="T19"/>
                    </a:cxn>
                    <a:cxn ang="T96">
                      <a:pos x="T20" y="T21"/>
                    </a:cxn>
                    <a:cxn ang="T97">
                      <a:pos x="T22" y="T23"/>
                    </a:cxn>
                    <a:cxn ang="T98">
                      <a:pos x="T24" y="T25"/>
                    </a:cxn>
                    <a:cxn ang="T99">
                      <a:pos x="T26" y="T27"/>
                    </a:cxn>
                    <a:cxn ang="T100">
                      <a:pos x="T28" y="T29"/>
                    </a:cxn>
                    <a:cxn ang="T101">
                      <a:pos x="T30" y="T31"/>
                    </a:cxn>
                    <a:cxn ang="T102">
                      <a:pos x="T32" y="T33"/>
                    </a:cxn>
                    <a:cxn ang="T103">
                      <a:pos x="T34" y="T35"/>
                    </a:cxn>
                    <a:cxn ang="T104">
                      <a:pos x="T36" y="T37"/>
                    </a:cxn>
                    <a:cxn ang="T105">
                      <a:pos x="T38" y="T39"/>
                    </a:cxn>
                    <a:cxn ang="T106">
                      <a:pos x="T40" y="T41"/>
                    </a:cxn>
                    <a:cxn ang="T107">
                      <a:pos x="T42" y="T43"/>
                    </a:cxn>
                    <a:cxn ang="T108">
                      <a:pos x="T44" y="T45"/>
                    </a:cxn>
                    <a:cxn ang="T109">
                      <a:pos x="T46" y="T47"/>
                    </a:cxn>
                    <a:cxn ang="T110">
                      <a:pos x="T48" y="T49"/>
                    </a:cxn>
                    <a:cxn ang="T111">
                      <a:pos x="T50" y="T51"/>
                    </a:cxn>
                    <a:cxn ang="T112">
                      <a:pos x="T52" y="T53"/>
                    </a:cxn>
                    <a:cxn ang="T113">
                      <a:pos x="T54" y="T55"/>
                    </a:cxn>
                    <a:cxn ang="T114">
                      <a:pos x="T56" y="T57"/>
                    </a:cxn>
                    <a:cxn ang="T115">
                      <a:pos x="T58" y="T59"/>
                    </a:cxn>
                    <a:cxn ang="T116">
                      <a:pos x="T60" y="T61"/>
                    </a:cxn>
                    <a:cxn ang="T117">
                      <a:pos x="T62" y="T63"/>
                    </a:cxn>
                    <a:cxn ang="T118">
                      <a:pos x="T64" y="T65"/>
                    </a:cxn>
                    <a:cxn ang="T119">
                      <a:pos x="T66" y="T67"/>
                    </a:cxn>
                    <a:cxn ang="T120">
                      <a:pos x="T68" y="T69"/>
                    </a:cxn>
                    <a:cxn ang="T121">
                      <a:pos x="T70" y="T71"/>
                    </a:cxn>
                    <a:cxn ang="T122">
                      <a:pos x="T72" y="T73"/>
                    </a:cxn>
                    <a:cxn ang="T123">
                      <a:pos x="T74" y="T75"/>
                    </a:cxn>
                    <a:cxn ang="T124">
                      <a:pos x="T76" y="T77"/>
                    </a:cxn>
                    <a:cxn ang="T125">
                      <a:pos x="T78" y="T79"/>
                    </a:cxn>
                    <a:cxn ang="T126">
                      <a:pos x="T80" y="T81"/>
                    </a:cxn>
                    <a:cxn ang="T127">
                      <a:pos x="T82" y="T83"/>
                    </a:cxn>
                    <a:cxn ang="T128">
                      <a:pos x="T84" y="T85"/>
                    </a:cxn>
                  </a:cxnLst>
                  <a:rect l="0" t="0" r="r" b="b"/>
                  <a:pathLst>
                    <a:path w="37" h="32">
                      <a:moveTo>
                        <a:pt x="18" y="6"/>
                      </a:moveTo>
                      <a:cubicBezTo>
                        <a:pt x="16" y="8"/>
                        <a:pt x="13" y="11"/>
                        <a:pt x="11" y="13"/>
                      </a:cubicBezTo>
                      <a:lnTo>
                        <a:pt x="10" y="12"/>
                      </a:lnTo>
                      <a:cubicBezTo>
                        <a:pt x="12" y="10"/>
                        <a:pt x="15" y="8"/>
                        <a:pt x="17" y="5"/>
                      </a:cubicBezTo>
                      <a:lnTo>
                        <a:pt x="18" y="6"/>
                      </a:lnTo>
                      <a:close/>
                      <a:moveTo>
                        <a:pt x="11" y="13"/>
                      </a:moveTo>
                      <a:cubicBezTo>
                        <a:pt x="8" y="15"/>
                        <a:pt x="4" y="18"/>
                        <a:pt x="3" y="22"/>
                      </a:cubicBezTo>
                      <a:lnTo>
                        <a:pt x="1" y="21"/>
                      </a:lnTo>
                      <a:cubicBezTo>
                        <a:pt x="3" y="17"/>
                        <a:pt x="6" y="15"/>
                        <a:pt x="10" y="12"/>
                      </a:cubicBezTo>
                      <a:lnTo>
                        <a:pt x="11" y="13"/>
                      </a:lnTo>
                      <a:close/>
                      <a:moveTo>
                        <a:pt x="3" y="22"/>
                      </a:moveTo>
                      <a:lnTo>
                        <a:pt x="3" y="22"/>
                      </a:lnTo>
                      <a:lnTo>
                        <a:pt x="2" y="21"/>
                      </a:lnTo>
                      <a:lnTo>
                        <a:pt x="3" y="22"/>
                      </a:lnTo>
                      <a:close/>
                      <a:moveTo>
                        <a:pt x="3" y="22"/>
                      </a:moveTo>
                      <a:cubicBezTo>
                        <a:pt x="2" y="22"/>
                        <a:pt x="2" y="22"/>
                        <a:pt x="2" y="22"/>
                      </a:cubicBezTo>
                      <a:lnTo>
                        <a:pt x="1" y="22"/>
                      </a:lnTo>
                      <a:cubicBezTo>
                        <a:pt x="1" y="22"/>
                        <a:pt x="1" y="21"/>
                        <a:pt x="1" y="21"/>
                      </a:cubicBezTo>
                      <a:lnTo>
                        <a:pt x="3" y="22"/>
                      </a:lnTo>
                      <a:close/>
                      <a:moveTo>
                        <a:pt x="2" y="22"/>
                      </a:moveTo>
                      <a:cubicBezTo>
                        <a:pt x="2" y="24"/>
                        <a:pt x="2" y="25"/>
                        <a:pt x="3" y="26"/>
                      </a:cubicBezTo>
                      <a:lnTo>
                        <a:pt x="2" y="27"/>
                      </a:lnTo>
                      <a:cubicBezTo>
                        <a:pt x="1" y="25"/>
                        <a:pt x="0" y="24"/>
                        <a:pt x="1" y="22"/>
                      </a:cubicBezTo>
                      <a:lnTo>
                        <a:pt x="2" y="22"/>
                      </a:lnTo>
                      <a:close/>
                      <a:moveTo>
                        <a:pt x="3" y="26"/>
                      </a:moveTo>
                      <a:cubicBezTo>
                        <a:pt x="4" y="27"/>
                        <a:pt x="5" y="28"/>
                        <a:pt x="6" y="29"/>
                      </a:cubicBezTo>
                      <a:lnTo>
                        <a:pt x="6" y="30"/>
                      </a:lnTo>
                      <a:cubicBezTo>
                        <a:pt x="4" y="29"/>
                        <a:pt x="2" y="28"/>
                        <a:pt x="2" y="27"/>
                      </a:cubicBezTo>
                      <a:lnTo>
                        <a:pt x="3" y="26"/>
                      </a:lnTo>
                      <a:close/>
                      <a:moveTo>
                        <a:pt x="6" y="29"/>
                      </a:moveTo>
                      <a:cubicBezTo>
                        <a:pt x="7" y="29"/>
                        <a:pt x="7" y="29"/>
                        <a:pt x="7" y="29"/>
                      </a:cubicBezTo>
                      <a:lnTo>
                        <a:pt x="7" y="30"/>
                      </a:lnTo>
                      <a:cubicBezTo>
                        <a:pt x="6" y="30"/>
                        <a:pt x="6" y="30"/>
                        <a:pt x="6" y="30"/>
                      </a:cubicBezTo>
                      <a:lnTo>
                        <a:pt x="6" y="29"/>
                      </a:lnTo>
                      <a:close/>
                      <a:moveTo>
                        <a:pt x="7" y="29"/>
                      </a:moveTo>
                      <a:lnTo>
                        <a:pt x="7" y="29"/>
                      </a:lnTo>
                      <a:lnTo>
                        <a:pt x="7" y="30"/>
                      </a:lnTo>
                      <a:lnTo>
                        <a:pt x="7" y="29"/>
                      </a:lnTo>
                      <a:close/>
                      <a:moveTo>
                        <a:pt x="7" y="29"/>
                      </a:moveTo>
                      <a:cubicBezTo>
                        <a:pt x="10" y="30"/>
                        <a:pt x="12" y="29"/>
                        <a:pt x="14" y="27"/>
                      </a:cubicBezTo>
                      <a:lnTo>
                        <a:pt x="16" y="28"/>
                      </a:lnTo>
                      <a:cubicBezTo>
                        <a:pt x="13" y="30"/>
                        <a:pt x="10" y="32"/>
                        <a:pt x="7" y="30"/>
                      </a:cubicBezTo>
                      <a:lnTo>
                        <a:pt x="7" y="29"/>
                      </a:lnTo>
                      <a:close/>
                      <a:moveTo>
                        <a:pt x="14" y="27"/>
                      </a:moveTo>
                      <a:cubicBezTo>
                        <a:pt x="16" y="26"/>
                        <a:pt x="17" y="25"/>
                        <a:pt x="18" y="24"/>
                      </a:cubicBezTo>
                      <a:lnTo>
                        <a:pt x="19" y="25"/>
                      </a:lnTo>
                      <a:cubicBezTo>
                        <a:pt x="18" y="26"/>
                        <a:pt x="17" y="27"/>
                        <a:pt x="16" y="28"/>
                      </a:cubicBezTo>
                      <a:lnTo>
                        <a:pt x="14" y="27"/>
                      </a:lnTo>
                      <a:close/>
                      <a:moveTo>
                        <a:pt x="19" y="25"/>
                      </a:moveTo>
                      <a:lnTo>
                        <a:pt x="19" y="25"/>
                      </a:lnTo>
                      <a:lnTo>
                        <a:pt x="18" y="25"/>
                      </a:lnTo>
                      <a:lnTo>
                        <a:pt x="19" y="25"/>
                      </a:lnTo>
                      <a:close/>
                      <a:moveTo>
                        <a:pt x="18" y="24"/>
                      </a:moveTo>
                      <a:cubicBezTo>
                        <a:pt x="20" y="23"/>
                        <a:pt x="23" y="23"/>
                        <a:pt x="26" y="22"/>
                      </a:cubicBezTo>
                      <a:lnTo>
                        <a:pt x="26" y="24"/>
                      </a:lnTo>
                      <a:cubicBezTo>
                        <a:pt x="23" y="24"/>
                        <a:pt x="21" y="24"/>
                        <a:pt x="19" y="25"/>
                      </a:cubicBezTo>
                      <a:lnTo>
                        <a:pt x="18" y="24"/>
                      </a:lnTo>
                      <a:close/>
                      <a:moveTo>
                        <a:pt x="26" y="22"/>
                      </a:moveTo>
                      <a:cubicBezTo>
                        <a:pt x="29" y="22"/>
                        <a:pt x="32" y="22"/>
                        <a:pt x="34" y="18"/>
                      </a:cubicBezTo>
                      <a:lnTo>
                        <a:pt x="36" y="19"/>
                      </a:lnTo>
                      <a:cubicBezTo>
                        <a:pt x="33" y="23"/>
                        <a:pt x="29" y="23"/>
                        <a:pt x="26" y="24"/>
                      </a:cubicBezTo>
                      <a:lnTo>
                        <a:pt x="26" y="22"/>
                      </a:lnTo>
                      <a:close/>
                      <a:moveTo>
                        <a:pt x="36" y="19"/>
                      </a:moveTo>
                      <a:lnTo>
                        <a:pt x="36" y="19"/>
                      </a:lnTo>
                      <a:lnTo>
                        <a:pt x="35" y="19"/>
                      </a:lnTo>
                      <a:lnTo>
                        <a:pt x="36" y="19"/>
                      </a:lnTo>
                      <a:close/>
                      <a:moveTo>
                        <a:pt x="34" y="18"/>
                      </a:moveTo>
                      <a:cubicBezTo>
                        <a:pt x="36" y="16"/>
                        <a:pt x="36" y="15"/>
                        <a:pt x="35" y="13"/>
                      </a:cubicBezTo>
                      <a:lnTo>
                        <a:pt x="37" y="13"/>
                      </a:lnTo>
                      <a:cubicBezTo>
                        <a:pt x="37" y="15"/>
                        <a:pt x="37" y="17"/>
                        <a:pt x="36" y="19"/>
                      </a:cubicBezTo>
                      <a:lnTo>
                        <a:pt x="34" y="18"/>
                      </a:lnTo>
                      <a:close/>
                      <a:moveTo>
                        <a:pt x="35" y="13"/>
                      </a:moveTo>
                      <a:cubicBezTo>
                        <a:pt x="35" y="11"/>
                        <a:pt x="34" y="9"/>
                        <a:pt x="33" y="8"/>
                      </a:cubicBezTo>
                      <a:lnTo>
                        <a:pt x="34" y="7"/>
                      </a:lnTo>
                      <a:cubicBezTo>
                        <a:pt x="35" y="9"/>
                        <a:pt x="37" y="11"/>
                        <a:pt x="37" y="13"/>
                      </a:cubicBezTo>
                      <a:lnTo>
                        <a:pt x="35" y="13"/>
                      </a:lnTo>
                      <a:close/>
                      <a:moveTo>
                        <a:pt x="33" y="8"/>
                      </a:moveTo>
                      <a:lnTo>
                        <a:pt x="33" y="8"/>
                      </a:lnTo>
                      <a:lnTo>
                        <a:pt x="34" y="8"/>
                      </a:lnTo>
                      <a:lnTo>
                        <a:pt x="33" y="8"/>
                      </a:lnTo>
                      <a:close/>
                      <a:moveTo>
                        <a:pt x="33" y="8"/>
                      </a:moveTo>
                      <a:lnTo>
                        <a:pt x="33" y="8"/>
                      </a:lnTo>
                      <a:lnTo>
                        <a:pt x="34" y="7"/>
                      </a:lnTo>
                      <a:lnTo>
                        <a:pt x="33" y="8"/>
                      </a:lnTo>
                      <a:close/>
                      <a:moveTo>
                        <a:pt x="34" y="7"/>
                      </a:moveTo>
                      <a:lnTo>
                        <a:pt x="34" y="7"/>
                      </a:lnTo>
                      <a:lnTo>
                        <a:pt x="34" y="8"/>
                      </a:lnTo>
                      <a:lnTo>
                        <a:pt x="34" y="7"/>
                      </a:lnTo>
                      <a:close/>
                      <a:moveTo>
                        <a:pt x="33" y="8"/>
                      </a:moveTo>
                      <a:cubicBezTo>
                        <a:pt x="33" y="8"/>
                        <a:pt x="33" y="7"/>
                        <a:pt x="33" y="7"/>
                      </a:cubicBezTo>
                      <a:lnTo>
                        <a:pt x="34" y="6"/>
                      </a:lnTo>
                      <a:cubicBezTo>
                        <a:pt x="34" y="7"/>
                        <a:pt x="34" y="7"/>
                        <a:pt x="34" y="7"/>
                      </a:cubicBezTo>
                      <a:lnTo>
                        <a:pt x="33" y="8"/>
                      </a:lnTo>
                      <a:close/>
                      <a:moveTo>
                        <a:pt x="33" y="7"/>
                      </a:moveTo>
                      <a:lnTo>
                        <a:pt x="33" y="7"/>
                      </a:lnTo>
                      <a:close/>
                      <a:moveTo>
                        <a:pt x="33" y="7"/>
                      </a:moveTo>
                      <a:cubicBezTo>
                        <a:pt x="31" y="5"/>
                        <a:pt x="29" y="1"/>
                        <a:pt x="25" y="2"/>
                      </a:cubicBezTo>
                      <a:lnTo>
                        <a:pt x="25" y="1"/>
                      </a:lnTo>
                      <a:cubicBezTo>
                        <a:pt x="30" y="0"/>
                        <a:pt x="32" y="4"/>
                        <a:pt x="34" y="6"/>
                      </a:cubicBezTo>
                      <a:lnTo>
                        <a:pt x="33" y="7"/>
                      </a:lnTo>
                      <a:close/>
                      <a:moveTo>
                        <a:pt x="25" y="2"/>
                      </a:moveTo>
                      <a:lnTo>
                        <a:pt x="25" y="2"/>
                      </a:lnTo>
                      <a:close/>
                      <a:moveTo>
                        <a:pt x="25" y="2"/>
                      </a:moveTo>
                      <a:lnTo>
                        <a:pt x="25" y="2"/>
                      </a:lnTo>
                      <a:lnTo>
                        <a:pt x="25" y="1"/>
                      </a:lnTo>
                      <a:lnTo>
                        <a:pt x="25" y="2"/>
                      </a:lnTo>
                      <a:close/>
                      <a:moveTo>
                        <a:pt x="25" y="2"/>
                      </a:moveTo>
                      <a:cubicBezTo>
                        <a:pt x="25" y="2"/>
                        <a:pt x="24" y="2"/>
                        <a:pt x="24" y="3"/>
                      </a:cubicBezTo>
                      <a:lnTo>
                        <a:pt x="24" y="1"/>
                      </a:lnTo>
                      <a:cubicBezTo>
                        <a:pt x="24" y="1"/>
                        <a:pt x="24" y="1"/>
                        <a:pt x="25" y="1"/>
                      </a:cubicBezTo>
                      <a:lnTo>
                        <a:pt x="25" y="2"/>
                      </a:lnTo>
                      <a:close/>
                      <a:moveTo>
                        <a:pt x="24" y="3"/>
                      </a:moveTo>
                      <a:cubicBezTo>
                        <a:pt x="24" y="3"/>
                        <a:pt x="23" y="3"/>
                        <a:pt x="23" y="3"/>
                      </a:cubicBezTo>
                      <a:lnTo>
                        <a:pt x="22" y="2"/>
                      </a:lnTo>
                      <a:cubicBezTo>
                        <a:pt x="23" y="2"/>
                        <a:pt x="23" y="2"/>
                        <a:pt x="24" y="1"/>
                      </a:cubicBezTo>
                      <a:lnTo>
                        <a:pt x="24" y="3"/>
                      </a:lnTo>
                      <a:close/>
                      <a:moveTo>
                        <a:pt x="23" y="3"/>
                      </a:moveTo>
                      <a:cubicBezTo>
                        <a:pt x="21" y="4"/>
                        <a:pt x="19" y="5"/>
                        <a:pt x="18" y="6"/>
                      </a:cubicBezTo>
                      <a:lnTo>
                        <a:pt x="17" y="5"/>
                      </a:lnTo>
                      <a:cubicBezTo>
                        <a:pt x="18" y="4"/>
                        <a:pt x="20" y="3"/>
                        <a:pt x="22" y="2"/>
                      </a:cubicBezTo>
                      <a:lnTo>
                        <a:pt x="23" y="3"/>
                      </a:lnTo>
                      <a:close/>
                      <a:moveTo>
                        <a:pt x="18" y="6"/>
                      </a:moveTo>
                      <a:lnTo>
                        <a:pt x="18" y="6"/>
                      </a:lnTo>
                      <a:lnTo>
                        <a:pt x="18" y="5"/>
                      </a:lnTo>
                      <a:lnTo>
                        <a:pt x="18" y="6"/>
                      </a:lnTo>
                      <a:close/>
                    </a:path>
                  </a:pathLst>
                </a:custGeom>
                <a:solidFill>
                  <a:srgbClr val="94939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596" name="Freeform 121"/>
                <p:cNvSpPr>
                  <a:spLocks noChangeArrowheads="1"/>
                </p:cNvSpPr>
                <p:nvPr/>
              </p:nvSpPr>
              <p:spPr bwMode="auto">
                <a:xfrm>
                  <a:off x="1405" y="3650"/>
                  <a:ext cx="87" cy="81"/>
                </a:xfrm>
                <a:custGeom>
                  <a:avLst/>
                  <a:gdLst>
                    <a:gd name="T0" fmla="*/ 27143 w 63"/>
                    <a:gd name="T1" fmla="*/ 33400 h 47"/>
                    <a:gd name="T2" fmla="*/ 7579 w 63"/>
                    <a:gd name="T3" fmla="*/ 144526 h 47"/>
                    <a:gd name="T4" fmla="*/ 24154 w 63"/>
                    <a:gd name="T5" fmla="*/ 283597 h 47"/>
                    <a:gd name="T6" fmla="*/ 73973 w 63"/>
                    <a:gd name="T7" fmla="*/ 315436 h 47"/>
                    <a:gd name="T8" fmla="*/ 105677 w 63"/>
                    <a:gd name="T9" fmla="*/ 170882 h 47"/>
                    <a:gd name="T10" fmla="*/ 82214 w 63"/>
                    <a:gd name="T11" fmla="*/ 92030 h 47"/>
                    <a:gd name="T12" fmla="*/ 64015 w 63"/>
                    <a:gd name="T13" fmla="*/ 92030 h 47"/>
                    <a:gd name="T14" fmla="*/ 27143 w 63"/>
                    <a:gd name="T15" fmla="*/ 33400 h 47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63" h="47">
                      <a:moveTo>
                        <a:pt x="16" y="5"/>
                      </a:moveTo>
                      <a:cubicBezTo>
                        <a:pt x="11" y="8"/>
                        <a:pt x="7" y="15"/>
                        <a:pt x="4" y="21"/>
                      </a:cubicBezTo>
                      <a:cubicBezTo>
                        <a:pt x="0" y="28"/>
                        <a:pt x="3" y="40"/>
                        <a:pt x="14" y="41"/>
                      </a:cubicBezTo>
                      <a:cubicBezTo>
                        <a:pt x="24" y="42"/>
                        <a:pt x="33" y="47"/>
                        <a:pt x="43" y="46"/>
                      </a:cubicBezTo>
                      <a:cubicBezTo>
                        <a:pt x="54" y="44"/>
                        <a:pt x="63" y="36"/>
                        <a:pt x="61" y="25"/>
                      </a:cubicBezTo>
                      <a:cubicBezTo>
                        <a:pt x="59" y="20"/>
                        <a:pt x="55" y="15"/>
                        <a:pt x="48" y="13"/>
                      </a:cubicBezTo>
                      <a:cubicBezTo>
                        <a:pt x="45" y="12"/>
                        <a:pt x="41" y="13"/>
                        <a:pt x="37" y="13"/>
                      </a:cubicBezTo>
                      <a:cubicBezTo>
                        <a:pt x="29" y="12"/>
                        <a:pt x="23" y="0"/>
                        <a:pt x="16" y="5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597" name="Freeform 122"/>
                <p:cNvSpPr>
                  <a:spLocks noChangeArrowheads="1"/>
                </p:cNvSpPr>
                <p:nvPr/>
              </p:nvSpPr>
              <p:spPr bwMode="auto">
                <a:xfrm>
                  <a:off x="1406" y="3652"/>
                  <a:ext cx="84" cy="79"/>
                </a:xfrm>
                <a:custGeom>
                  <a:avLst/>
                  <a:gdLst>
                    <a:gd name="T0" fmla="*/ 12805 w 61"/>
                    <a:gd name="T1" fmla="*/ 71306 h 46"/>
                    <a:gd name="T2" fmla="*/ 15876 w 61"/>
                    <a:gd name="T3" fmla="*/ 71306 h 46"/>
                    <a:gd name="T4" fmla="*/ 12805 w 61"/>
                    <a:gd name="T5" fmla="*/ 71306 h 46"/>
                    <a:gd name="T6" fmla="*/ 3069 w 61"/>
                    <a:gd name="T7" fmla="*/ 129495 h 46"/>
                    <a:gd name="T8" fmla="*/ 5081 w 61"/>
                    <a:gd name="T9" fmla="*/ 129495 h 46"/>
                    <a:gd name="T10" fmla="*/ 3069 w 61"/>
                    <a:gd name="T11" fmla="*/ 129495 h 46"/>
                    <a:gd name="T12" fmla="*/ 7735 w 61"/>
                    <a:gd name="T13" fmla="*/ 213954 h 46"/>
                    <a:gd name="T14" fmla="*/ 3069 w 61"/>
                    <a:gd name="T15" fmla="*/ 155080 h 46"/>
                    <a:gd name="T16" fmla="*/ 17738 w 61"/>
                    <a:gd name="T17" fmla="*/ 256214 h 46"/>
                    <a:gd name="T18" fmla="*/ 17738 w 61"/>
                    <a:gd name="T19" fmla="*/ 248926 h 46"/>
                    <a:gd name="T20" fmla="*/ 17738 w 61"/>
                    <a:gd name="T21" fmla="*/ 256214 h 46"/>
                    <a:gd name="T22" fmla="*/ 23070 w 61"/>
                    <a:gd name="T23" fmla="*/ 248926 h 46"/>
                    <a:gd name="T24" fmla="*/ 23070 w 61"/>
                    <a:gd name="T25" fmla="*/ 248926 h 46"/>
                    <a:gd name="T26" fmla="*/ 23070 w 61"/>
                    <a:gd name="T27" fmla="*/ 264045 h 46"/>
                    <a:gd name="T28" fmla="*/ 74066 w 61"/>
                    <a:gd name="T29" fmla="*/ 284261 h 46"/>
                    <a:gd name="T30" fmla="*/ 43524 w 61"/>
                    <a:gd name="T31" fmla="*/ 268245 h 46"/>
                    <a:gd name="T32" fmla="*/ 74066 w 61"/>
                    <a:gd name="T33" fmla="*/ 288130 h 46"/>
                    <a:gd name="T34" fmla="*/ 75181 w 61"/>
                    <a:gd name="T35" fmla="*/ 288130 h 46"/>
                    <a:gd name="T36" fmla="*/ 75181 w 61"/>
                    <a:gd name="T37" fmla="*/ 284261 h 46"/>
                    <a:gd name="T38" fmla="*/ 75181 w 61"/>
                    <a:gd name="T39" fmla="*/ 288130 h 46"/>
                    <a:gd name="T40" fmla="*/ 103257 w 61"/>
                    <a:gd name="T41" fmla="*/ 159832 h 46"/>
                    <a:gd name="T42" fmla="*/ 96238 w 61"/>
                    <a:gd name="T43" fmla="*/ 244718 h 46"/>
                    <a:gd name="T44" fmla="*/ 104704 w 61"/>
                    <a:gd name="T45" fmla="*/ 155080 h 46"/>
                    <a:gd name="T46" fmla="*/ 104704 w 61"/>
                    <a:gd name="T47" fmla="*/ 155080 h 46"/>
                    <a:gd name="T48" fmla="*/ 103257 w 61"/>
                    <a:gd name="T49" fmla="*/ 159832 h 46"/>
                    <a:gd name="T50" fmla="*/ 104704 w 61"/>
                    <a:gd name="T51" fmla="*/ 155080 h 46"/>
                    <a:gd name="T52" fmla="*/ 103257 w 61"/>
                    <a:gd name="T53" fmla="*/ 155080 h 46"/>
                    <a:gd name="T54" fmla="*/ 103257 w 61"/>
                    <a:gd name="T55" fmla="*/ 155080 h 46"/>
                    <a:gd name="T56" fmla="*/ 104704 w 61"/>
                    <a:gd name="T57" fmla="*/ 155080 h 46"/>
                    <a:gd name="T58" fmla="*/ 99347 w 61"/>
                    <a:gd name="T59" fmla="*/ 129495 h 46"/>
                    <a:gd name="T60" fmla="*/ 101147 w 61"/>
                    <a:gd name="T61" fmla="*/ 137680 h 46"/>
                    <a:gd name="T62" fmla="*/ 83486 w 61"/>
                    <a:gd name="T63" fmla="*/ 71306 h 46"/>
                    <a:gd name="T64" fmla="*/ 83486 w 61"/>
                    <a:gd name="T65" fmla="*/ 71306 h 46"/>
                    <a:gd name="T66" fmla="*/ 82302 w 61"/>
                    <a:gd name="T67" fmla="*/ 78387 h 46"/>
                    <a:gd name="T68" fmla="*/ 82302 w 61"/>
                    <a:gd name="T69" fmla="*/ 83218 h 46"/>
                    <a:gd name="T70" fmla="*/ 82302 w 61"/>
                    <a:gd name="T71" fmla="*/ 83218 h 46"/>
                    <a:gd name="T72" fmla="*/ 82302 w 61"/>
                    <a:gd name="T73" fmla="*/ 78387 h 46"/>
                    <a:gd name="T74" fmla="*/ 72068 w 61"/>
                    <a:gd name="T75" fmla="*/ 78387 h 46"/>
                    <a:gd name="T76" fmla="*/ 82302 w 61"/>
                    <a:gd name="T77" fmla="*/ 83218 h 46"/>
                    <a:gd name="T78" fmla="*/ 64476 w 61"/>
                    <a:gd name="T79" fmla="*/ 71306 h 46"/>
                    <a:gd name="T80" fmla="*/ 63237 w 61"/>
                    <a:gd name="T81" fmla="*/ 78387 h 46"/>
                    <a:gd name="T82" fmla="*/ 63237 w 61"/>
                    <a:gd name="T83" fmla="*/ 78387 h 46"/>
                    <a:gd name="T84" fmla="*/ 64476 w 61"/>
                    <a:gd name="T85" fmla="*/ 71306 h 46"/>
                    <a:gd name="T86" fmla="*/ 27420 w 61"/>
                    <a:gd name="T87" fmla="*/ 28717 h 46"/>
                    <a:gd name="T88" fmla="*/ 45408 w 61"/>
                    <a:gd name="T89" fmla="*/ 47436 h 46"/>
                    <a:gd name="T90" fmla="*/ 26289 w 61"/>
                    <a:gd name="T91" fmla="*/ 28717 h 4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</a:gdLst>
                  <a:ahLst/>
                  <a:cxnLst>
                    <a:cxn ang="T92">
                      <a:pos x="T0" y="T1"/>
                    </a:cxn>
                    <a:cxn ang="T93">
                      <a:pos x="T2" y="T3"/>
                    </a:cxn>
                    <a:cxn ang="T94">
                      <a:pos x="T4" y="T5"/>
                    </a:cxn>
                    <a:cxn ang="T95">
                      <a:pos x="T6" y="T7"/>
                    </a:cxn>
                    <a:cxn ang="T96">
                      <a:pos x="T8" y="T9"/>
                    </a:cxn>
                    <a:cxn ang="T97">
                      <a:pos x="T10" y="T11"/>
                    </a:cxn>
                    <a:cxn ang="T98">
                      <a:pos x="T12" y="T13"/>
                    </a:cxn>
                    <a:cxn ang="T99">
                      <a:pos x="T14" y="T15"/>
                    </a:cxn>
                    <a:cxn ang="T100">
                      <a:pos x="T16" y="T17"/>
                    </a:cxn>
                    <a:cxn ang="T101">
                      <a:pos x="T18" y="T19"/>
                    </a:cxn>
                    <a:cxn ang="T102">
                      <a:pos x="T20" y="T21"/>
                    </a:cxn>
                    <a:cxn ang="T103">
                      <a:pos x="T22" y="T23"/>
                    </a:cxn>
                    <a:cxn ang="T104">
                      <a:pos x="T24" y="T25"/>
                    </a:cxn>
                    <a:cxn ang="T105">
                      <a:pos x="T26" y="T27"/>
                    </a:cxn>
                    <a:cxn ang="T106">
                      <a:pos x="T28" y="T29"/>
                    </a:cxn>
                    <a:cxn ang="T107">
                      <a:pos x="T30" y="T31"/>
                    </a:cxn>
                    <a:cxn ang="T108">
                      <a:pos x="T32" y="T33"/>
                    </a:cxn>
                    <a:cxn ang="T109">
                      <a:pos x="T34" y="T35"/>
                    </a:cxn>
                    <a:cxn ang="T110">
                      <a:pos x="T36" y="T37"/>
                    </a:cxn>
                    <a:cxn ang="T111">
                      <a:pos x="T38" y="T39"/>
                    </a:cxn>
                    <a:cxn ang="T112">
                      <a:pos x="T40" y="T41"/>
                    </a:cxn>
                    <a:cxn ang="T113">
                      <a:pos x="T42" y="T43"/>
                    </a:cxn>
                    <a:cxn ang="T114">
                      <a:pos x="T44" y="T45"/>
                    </a:cxn>
                    <a:cxn ang="T115">
                      <a:pos x="T46" y="T47"/>
                    </a:cxn>
                    <a:cxn ang="T116">
                      <a:pos x="T48" y="T49"/>
                    </a:cxn>
                    <a:cxn ang="T117">
                      <a:pos x="T50" y="T51"/>
                    </a:cxn>
                    <a:cxn ang="T118">
                      <a:pos x="T52" y="T53"/>
                    </a:cxn>
                    <a:cxn ang="T119">
                      <a:pos x="T54" y="T55"/>
                    </a:cxn>
                    <a:cxn ang="T120">
                      <a:pos x="T56" y="T57"/>
                    </a:cxn>
                    <a:cxn ang="T121">
                      <a:pos x="T58" y="T59"/>
                    </a:cxn>
                    <a:cxn ang="T122">
                      <a:pos x="T60" y="T61"/>
                    </a:cxn>
                    <a:cxn ang="T123">
                      <a:pos x="T62" y="T63"/>
                    </a:cxn>
                    <a:cxn ang="T124">
                      <a:pos x="T64" y="T65"/>
                    </a:cxn>
                    <a:cxn ang="T125">
                      <a:pos x="T66" y="T67"/>
                    </a:cxn>
                    <a:cxn ang="T126">
                      <a:pos x="T68" y="T69"/>
                    </a:cxn>
                    <a:cxn ang="T127">
                      <a:pos x="T70" y="T71"/>
                    </a:cxn>
                    <a:cxn ang="T128">
                      <a:pos x="T72" y="T73"/>
                    </a:cxn>
                    <a:cxn ang="T129">
                      <a:pos x="T74" y="T75"/>
                    </a:cxn>
                    <a:cxn ang="T130">
                      <a:pos x="T76" y="T77"/>
                    </a:cxn>
                    <a:cxn ang="T131">
                      <a:pos x="T78" y="T79"/>
                    </a:cxn>
                    <a:cxn ang="T132">
                      <a:pos x="T80" y="T81"/>
                    </a:cxn>
                    <a:cxn ang="T133">
                      <a:pos x="T82" y="T83"/>
                    </a:cxn>
                    <a:cxn ang="T134">
                      <a:pos x="T84" y="T85"/>
                    </a:cxn>
                    <a:cxn ang="T135">
                      <a:pos x="T86" y="T87"/>
                    </a:cxn>
                    <a:cxn ang="T136">
                      <a:pos x="T88" y="T89"/>
                    </a:cxn>
                    <a:cxn ang="T137">
                      <a:pos x="T90" y="T91"/>
                    </a:cxn>
                  </a:cxnLst>
                  <a:rect l="0" t="0" r="r" b="b"/>
                  <a:pathLst>
                    <a:path w="61" h="46">
                      <a:moveTo>
                        <a:pt x="16" y="4"/>
                      </a:moveTo>
                      <a:cubicBezTo>
                        <a:pt x="13" y="6"/>
                        <a:pt x="11" y="9"/>
                        <a:pt x="9" y="11"/>
                      </a:cubicBezTo>
                      <a:lnTo>
                        <a:pt x="7" y="11"/>
                      </a:lnTo>
                      <a:cubicBezTo>
                        <a:pt x="9" y="8"/>
                        <a:pt x="12" y="5"/>
                        <a:pt x="15" y="3"/>
                      </a:cubicBezTo>
                      <a:lnTo>
                        <a:pt x="16" y="4"/>
                      </a:lnTo>
                      <a:close/>
                      <a:moveTo>
                        <a:pt x="9" y="11"/>
                      </a:moveTo>
                      <a:cubicBezTo>
                        <a:pt x="7" y="14"/>
                        <a:pt x="5" y="17"/>
                        <a:pt x="3" y="20"/>
                      </a:cubicBezTo>
                      <a:lnTo>
                        <a:pt x="2" y="20"/>
                      </a:lnTo>
                      <a:cubicBezTo>
                        <a:pt x="4" y="17"/>
                        <a:pt x="5" y="14"/>
                        <a:pt x="7" y="11"/>
                      </a:cubicBezTo>
                      <a:lnTo>
                        <a:pt x="9" y="11"/>
                      </a:lnTo>
                      <a:close/>
                      <a:moveTo>
                        <a:pt x="2" y="20"/>
                      </a:moveTo>
                      <a:lnTo>
                        <a:pt x="2" y="20"/>
                      </a:lnTo>
                      <a:lnTo>
                        <a:pt x="3" y="20"/>
                      </a:lnTo>
                      <a:lnTo>
                        <a:pt x="2" y="20"/>
                      </a:lnTo>
                      <a:close/>
                      <a:moveTo>
                        <a:pt x="3" y="20"/>
                      </a:moveTo>
                      <a:cubicBezTo>
                        <a:pt x="3" y="21"/>
                        <a:pt x="2" y="23"/>
                        <a:pt x="2" y="24"/>
                      </a:cubicBezTo>
                      <a:lnTo>
                        <a:pt x="1" y="24"/>
                      </a:lnTo>
                      <a:cubicBezTo>
                        <a:pt x="1" y="22"/>
                        <a:pt x="1" y="21"/>
                        <a:pt x="2" y="20"/>
                      </a:cubicBezTo>
                      <a:lnTo>
                        <a:pt x="3" y="20"/>
                      </a:lnTo>
                      <a:close/>
                      <a:moveTo>
                        <a:pt x="2" y="24"/>
                      </a:moveTo>
                      <a:cubicBezTo>
                        <a:pt x="2" y="27"/>
                        <a:pt x="2" y="30"/>
                        <a:pt x="4" y="33"/>
                      </a:cubicBezTo>
                      <a:lnTo>
                        <a:pt x="2" y="33"/>
                      </a:lnTo>
                      <a:cubicBezTo>
                        <a:pt x="1" y="30"/>
                        <a:pt x="0" y="27"/>
                        <a:pt x="1" y="24"/>
                      </a:cubicBezTo>
                      <a:lnTo>
                        <a:pt x="2" y="24"/>
                      </a:lnTo>
                      <a:close/>
                      <a:moveTo>
                        <a:pt x="4" y="33"/>
                      </a:moveTo>
                      <a:cubicBezTo>
                        <a:pt x="5" y="36"/>
                        <a:pt x="7" y="38"/>
                        <a:pt x="10" y="39"/>
                      </a:cubicBezTo>
                      <a:lnTo>
                        <a:pt x="10" y="40"/>
                      </a:lnTo>
                      <a:cubicBezTo>
                        <a:pt x="6" y="39"/>
                        <a:pt x="4" y="36"/>
                        <a:pt x="2" y="33"/>
                      </a:cubicBezTo>
                      <a:lnTo>
                        <a:pt x="4" y="33"/>
                      </a:lnTo>
                      <a:close/>
                      <a:moveTo>
                        <a:pt x="10" y="39"/>
                      </a:moveTo>
                      <a:cubicBezTo>
                        <a:pt x="11" y="39"/>
                        <a:pt x="12" y="39"/>
                        <a:pt x="13" y="39"/>
                      </a:cubicBezTo>
                      <a:lnTo>
                        <a:pt x="13" y="41"/>
                      </a:lnTo>
                      <a:cubicBezTo>
                        <a:pt x="12" y="41"/>
                        <a:pt x="11" y="40"/>
                        <a:pt x="10" y="40"/>
                      </a:cubicBezTo>
                      <a:lnTo>
                        <a:pt x="10" y="39"/>
                      </a:lnTo>
                      <a:close/>
                      <a:moveTo>
                        <a:pt x="13" y="39"/>
                      </a:moveTo>
                      <a:lnTo>
                        <a:pt x="13" y="39"/>
                      </a:lnTo>
                      <a:lnTo>
                        <a:pt x="13" y="40"/>
                      </a:lnTo>
                      <a:lnTo>
                        <a:pt x="13" y="39"/>
                      </a:lnTo>
                      <a:close/>
                      <a:moveTo>
                        <a:pt x="13" y="39"/>
                      </a:moveTo>
                      <a:cubicBezTo>
                        <a:pt x="17" y="40"/>
                        <a:pt x="21" y="41"/>
                        <a:pt x="25" y="42"/>
                      </a:cubicBezTo>
                      <a:lnTo>
                        <a:pt x="25" y="43"/>
                      </a:lnTo>
                      <a:cubicBezTo>
                        <a:pt x="21" y="42"/>
                        <a:pt x="17" y="41"/>
                        <a:pt x="13" y="41"/>
                      </a:cubicBezTo>
                      <a:lnTo>
                        <a:pt x="13" y="39"/>
                      </a:lnTo>
                      <a:close/>
                      <a:moveTo>
                        <a:pt x="25" y="42"/>
                      </a:moveTo>
                      <a:cubicBezTo>
                        <a:pt x="31" y="43"/>
                        <a:pt x="36" y="45"/>
                        <a:pt x="42" y="44"/>
                      </a:cubicBezTo>
                      <a:lnTo>
                        <a:pt x="42" y="45"/>
                      </a:lnTo>
                      <a:cubicBezTo>
                        <a:pt x="36" y="46"/>
                        <a:pt x="30" y="45"/>
                        <a:pt x="25" y="43"/>
                      </a:cubicBezTo>
                      <a:lnTo>
                        <a:pt x="25" y="42"/>
                      </a:lnTo>
                      <a:close/>
                      <a:moveTo>
                        <a:pt x="42" y="45"/>
                      </a:moveTo>
                      <a:lnTo>
                        <a:pt x="42" y="45"/>
                      </a:lnTo>
                      <a:close/>
                      <a:moveTo>
                        <a:pt x="42" y="44"/>
                      </a:moveTo>
                      <a:cubicBezTo>
                        <a:pt x="42" y="44"/>
                        <a:pt x="42" y="44"/>
                        <a:pt x="43" y="44"/>
                      </a:cubicBezTo>
                      <a:lnTo>
                        <a:pt x="43" y="45"/>
                      </a:lnTo>
                      <a:cubicBezTo>
                        <a:pt x="43" y="45"/>
                        <a:pt x="42" y="45"/>
                        <a:pt x="42" y="45"/>
                      </a:cubicBezTo>
                      <a:lnTo>
                        <a:pt x="42" y="44"/>
                      </a:lnTo>
                      <a:close/>
                      <a:moveTo>
                        <a:pt x="43" y="44"/>
                      </a:moveTo>
                      <a:cubicBezTo>
                        <a:pt x="48" y="43"/>
                        <a:pt x="52" y="41"/>
                        <a:pt x="55" y="38"/>
                      </a:cubicBezTo>
                      <a:lnTo>
                        <a:pt x="56" y="38"/>
                      </a:lnTo>
                      <a:cubicBezTo>
                        <a:pt x="53" y="42"/>
                        <a:pt x="48" y="44"/>
                        <a:pt x="43" y="45"/>
                      </a:cubicBezTo>
                      <a:lnTo>
                        <a:pt x="43" y="44"/>
                      </a:lnTo>
                      <a:close/>
                      <a:moveTo>
                        <a:pt x="55" y="38"/>
                      </a:moveTo>
                      <a:cubicBezTo>
                        <a:pt x="58" y="34"/>
                        <a:pt x="60" y="30"/>
                        <a:pt x="59" y="25"/>
                      </a:cubicBezTo>
                      <a:lnTo>
                        <a:pt x="61" y="25"/>
                      </a:lnTo>
                      <a:cubicBezTo>
                        <a:pt x="61" y="30"/>
                        <a:pt x="60" y="35"/>
                        <a:pt x="56" y="38"/>
                      </a:cubicBezTo>
                      <a:lnTo>
                        <a:pt x="55" y="38"/>
                      </a:lnTo>
                      <a:close/>
                      <a:moveTo>
                        <a:pt x="59" y="25"/>
                      </a:moveTo>
                      <a:cubicBezTo>
                        <a:pt x="59" y="25"/>
                        <a:pt x="59" y="25"/>
                        <a:pt x="59" y="24"/>
                      </a:cubicBezTo>
                      <a:lnTo>
                        <a:pt x="60" y="24"/>
                      </a:lnTo>
                      <a:cubicBezTo>
                        <a:pt x="61" y="25"/>
                        <a:pt x="61" y="25"/>
                        <a:pt x="61" y="25"/>
                      </a:cubicBezTo>
                      <a:lnTo>
                        <a:pt x="59" y="25"/>
                      </a:lnTo>
                      <a:close/>
                      <a:moveTo>
                        <a:pt x="60" y="24"/>
                      </a:moveTo>
                      <a:lnTo>
                        <a:pt x="60" y="24"/>
                      </a:lnTo>
                      <a:close/>
                      <a:moveTo>
                        <a:pt x="59" y="25"/>
                      </a:moveTo>
                      <a:lnTo>
                        <a:pt x="59" y="24"/>
                      </a:lnTo>
                      <a:lnTo>
                        <a:pt x="60" y="24"/>
                      </a:lnTo>
                      <a:lnTo>
                        <a:pt x="59" y="25"/>
                      </a:lnTo>
                      <a:close/>
                      <a:moveTo>
                        <a:pt x="59" y="24"/>
                      </a:moveTo>
                      <a:lnTo>
                        <a:pt x="59" y="24"/>
                      </a:lnTo>
                      <a:lnTo>
                        <a:pt x="60" y="24"/>
                      </a:lnTo>
                      <a:lnTo>
                        <a:pt x="59" y="24"/>
                      </a:lnTo>
                      <a:close/>
                      <a:moveTo>
                        <a:pt x="59" y="24"/>
                      </a:moveTo>
                      <a:cubicBezTo>
                        <a:pt x="59" y="24"/>
                        <a:pt x="58" y="23"/>
                        <a:pt x="58" y="22"/>
                      </a:cubicBezTo>
                      <a:lnTo>
                        <a:pt x="60" y="22"/>
                      </a:lnTo>
                      <a:cubicBezTo>
                        <a:pt x="60" y="23"/>
                        <a:pt x="60" y="23"/>
                        <a:pt x="60" y="24"/>
                      </a:cubicBezTo>
                      <a:lnTo>
                        <a:pt x="59" y="24"/>
                      </a:lnTo>
                      <a:close/>
                      <a:moveTo>
                        <a:pt x="58" y="22"/>
                      </a:moveTo>
                      <a:cubicBezTo>
                        <a:pt x="58" y="22"/>
                        <a:pt x="58" y="21"/>
                        <a:pt x="57" y="20"/>
                      </a:cubicBezTo>
                      <a:lnTo>
                        <a:pt x="58" y="20"/>
                      </a:lnTo>
                      <a:cubicBezTo>
                        <a:pt x="59" y="20"/>
                        <a:pt x="59" y="21"/>
                        <a:pt x="60" y="22"/>
                      </a:cubicBezTo>
                      <a:lnTo>
                        <a:pt x="58" y="22"/>
                      </a:lnTo>
                      <a:close/>
                      <a:moveTo>
                        <a:pt x="57" y="20"/>
                      </a:moveTo>
                      <a:cubicBezTo>
                        <a:pt x="55" y="17"/>
                        <a:pt x="52" y="14"/>
                        <a:pt x="47" y="12"/>
                      </a:cubicBezTo>
                      <a:lnTo>
                        <a:pt x="48" y="11"/>
                      </a:lnTo>
                      <a:cubicBezTo>
                        <a:pt x="53" y="13"/>
                        <a:pt x="56" y="16"/>
                        <a:pt x="58" y="20"/>
                      </a:cubicBezTo>
                      <a:lnTo>
                        <a:pt x="57" y="20"/>
                      </a:lnTo>
                      <a:close/>
                      <a:moveTo>
                        <a:pt x="48" y="11"/>
                      </a:moveTo>
                      <a:lnTo>
                        <a:pt x="48" y="11"/>
                      </a:lnTo>
                      <a:lnTo>
                        <a:pt x="47" y="12"/>
                      </a:lnTo>
                      <a:lnTo>
                        <a:pt x="48" y="11"/>
                      </a:lnTo>
                      <a:close/>
                      <a:moveTo>
                        <a:pt x="47" y="13"/>
                      </a:moveTo>
                      <a:lnTo>
                        <a:pt x="47" y="13"/>
                      </a:lnTo>
                      <a:lnTo>
                        <a:pt x="48" y="11"/>
                      </a:lnTo>
                      <a:lnTo>
                        <a:pt x="47" y="13"/>
                      </a:lnTo>
                      <a:close/>
                      <a:moveTo>
                        <a:pt x="48" y="11"/>
                      </a:moveTo>
                      <a:lnTo>
                        <a:pt x="48" y="11"/>
                      </a:lnTo>
                      <a:lnTo>
                        <a:pt x="47" y="12"/>
                      </a:lnTo>
                      <a:lnTo>
                        <a:pt x="48" y="11"/>
                      </a:lnTo>
                      <a:close/>
                      <a:moveTo>
                        <a:pt x="47" y="13"/>
                      </a:moveTo>
                      <a:cubicBezTo>
                        <a:pt x="45" y="12"/>
                        <a:pt x="43" y="12"/>
                        <a:pt x="41" y="12"/>
                      </a:cubicBezTo>
                      <a:lnTo>
                        <a:pt x="41" y="11"/>
                      </a:lnTo>
                      <a:cubicBezTo>
                        <a:pt x="43" y="11"/>
                        <a:pt x="46" y="11"/>
                        <a:pt x="48" y="11"/>
                      </a:cubicBezTo>
                      <a:lnTo>
                        <a:pt x="47" y="13"/>
                      </a:lnTo>
                      <a:close/>
                      <a:moveTo>
                        <a:pt x="41" y="12"/>
                      </a:moveTo>
                      <a:cubicBezTo>
                        <a:pt x="40" y="12"/>
                        <a:pt x="38" y="12"/>
                        <a:pt x="36" y="12"/>
                      </a:cubicBezTo>
                      <a:lnTo>
                        <a:pt x="37" y="11"/>
                      </a:lnTo>
                      <a:cubicBezTo>
                        <a:pt x="38" y="11"/>
                        <a:pt x="40" y="11"/>
                        <a:pt x="41" y="11"/>
                      </a:cubicBezTo>
                      <a:lnTo>
                        <a:pt x="41" y="12"/>
                      </a:lnTo>
                      <a:close/>
                      <a:moveTo>
                        <a:pt x="36" y="12"/>
                      </a:moveTo>
                      <a:lnTo>
                        <a:pt x="36" y="12"/>
                      </a:lnTo>
                      <a:close/>
                      <a:moveTo>
                        <a:pt x="36" y="12"/>
                      </a:moveTo>
                      <a:cubicBezTo>
                        <a:pt x="32" y="12"/>
                        <a:pt x="29" y="9"/>
                        <a:pt x="26" y="7"/>
                      </a:cubicBezTo>
                      <a:lnTo>
                        <a:pt x="27" y="6"/>
                      </a:lnTo>
                      <a:cubicBezTo>
                        <a:pt x="30" y="8"/>
                        <a:pt x="33" y="11"/>
                        <a:pt x="37" y="11"/>
                      </a:cubicBezTo>
                      <a:lnTo>
                        <a:pt x="36" y="12"/>
                      </a:lnTo>
                      <a:close/>
                      <a:moveTo>
                        <a:pt x="26" y="7"/>
                      </a:moveTo>
                      <a:cubicBezTo>
                        <a:pt x="23" y="4"/>
                        <a:pt x="19" y="2"/>
                        <a:pt x="16" y="4"/>
                      </a:cubicBezTo>
                      <a:lnTo>
                        <a:pt x="15" y="3"/>
                      </a:lnTo>
                      <a:cubicBezTo>
                        <a:pt x="19" y="0"/>
                        <a:pt x="23" y="3"/>
                        <a:pt x="27" y="6"/>
                      </a:cubicBezTo>
                      <a:lnTo>
                        <a:pt x="26" y="7"/>
                      </a:lnTo>
                      <a:close/>
                      <a:moveTo>
                        <a:pt x="15" y="3"/>
                      </a:moveTo>
                      <a:lnTo>
                        <a:pt x="15" y="3"/>
                      </a:lnTo>
                      <a:lnTo>
                        <a:pt x="15" y="4"/>
                      </a:lnTo>
                      <a:lnTo>
                        <a:pt x="15" y="3"/>
                      </a:lnTo>
                      <a:close/>
                    </a:path>
                  </a:pathLst>
                </a:custGeom>
                <a:solidFill>
                  <a:srgbClr val="94939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598" name="Freeform 123"/>
                <p:cNvSpPr>
                  <a:spLocks noChangeArrowheads="1"/>
                </p:cNvSpPr>
                <p:nvPr/>
              </p:nvSpPr>
              <p:spPr bwMode="auto">
                <a:xfrm>
                  <a:off x="1491" y="3704"/>
                  <a:ext cx="67" cy="68"/>
                </a:xfrm>
                <a:custGeom>
                  <a:avLst/>
                  <a:gdLst>
                    <a:gd name="T0" fmla="*/ 63742 w 49"/>
                    <a:gd name="T1" fmla="*/ 6309 h 40"/>
                    <a:gd name="T2" fmla="*/ 20014 w 49"/>
                    <a:gd name="T3" fmla="*/ 10407 h 40"/>
                    <a:gd name="T4" fmla="*/ 1720 w 49"/>
                    <a:gd name="T5" fmla="*/ 127163 h 40"/>
                    <a:gd name="T6" fmla="*/ 14933 w 49"/>
                    <a:gd name="T7" fmla="*/ 209794 h 40"/>
                    <a:gd name="T8" fmla="*/ 45939 w 49"/>
                    <a:gd name="T9" fmla="*/ 201693 h 40"/>
                    <a:gd name="T10" fmla="*/ 56326 w 49"/>
                    <a:gd name="T11" fmla="*/ 154965 h 40"/>
                    <a:gd name="T12" fmla="*/ 79057 w 49"/>
                    <a:gd name="T13" fmla="*/ 83929 h 40"/>
                    <a:gd name="T14" fmla="*/ 63742 w 49"/>
                    <a:gd name="T15" fmla="*/ 6309 h 4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49" h="40">
                      <a:moveTo>
                        <a:pt x="39" y="1"/>
                      </a:moveTo>
                      <a:cubicBezTo>
                        <a:pt x="30" y="1"/>
                        <a:pt x="20" y="0"/>
                        <a:pt x="12" y="2"/>
                      </a:cubicBezTo>
                      <a:cubicBezTo>
                        <a:pt x="4" y="5"/>
                        <a:pt x="1" y="15"/>
                        <a:pt x="1" y="21"/>
                      </a:cubicBezTo>
                      <a:cubicBezTo>
                        <a:pt x="0" y="25"/>
                        <a:pt x="2" y="34"/>
                        <a:pt x="9" y="35"/>
                      </a:cubicBezTo>
                      <a:cubicBezTo>
                        <a:pt x="15" y="37"/>
                        <a:pt x="23" y="40"/>
                        <a:pt x="28" y="34"/>
                      </a:cubicBezTo>
                      <a:cubicBezTo>
                        <a:pt x="30" y="31"/>
                        <a:pt x="32" y="28"/>
                        <a:pt x="34" y="26"/>
                      </a:cubicBezTo>
                      <a:cubicBezTo>
                        <a:pt x="38" y="22"/>
                        <a:pt x="46" y="20"/>
                        <a:pt x="48" y="14"/>
                      </a:cubicBezTo>
                      <a:cubicBezTo>
                        <a:pt x="49" y="8"/>
                        <a:pt x="47" y="1"/>
                        <a:pt x="39" y="1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599" name="Freeform 125"/>
                <p:cNvSpPr>
                  <a:spLocks noChangeArrowheads="1"/>
                </p:cNvSpPr>
                <p:nvPr/>
              </p:nvSpPr>
              <p:spPr bwMode="auto">
                <a:xfrm>
                  <a:off x="1437" y="3737"/>
                  <a:ext cx="83" cy="74"/>
                </a:xfrm>
                <a:custGeom>
                  <a:avLst/>
                  <a:gdLst>
                    <a:gd name="T0" fmla="*/ 36335 w 61"/>
                    <a:gd name="T1" fmla="*/ 11277 h 43"/>
                    <a:gd name="T2" fmla="*/ 32173 w 61"/>
                    <a:gd name="T3" fmla="*/ 18629 h 43"/>
                    <a:gd name="T4" fmla="*/ 13525 w 61"/>
                    <a:gd name="T5" fmla="*/ 6839 h 43"/>
                    <a:gd name="T6" fmla="*/ 11370 w 61"/>
                    <a:gd name="T7" fmla="*/ 139003 h 43"/>
                    <a:gd name="T8" fmla="*/ 9840 w 61"/>
                    <a:gd name="T9" fmla="*/ 186865 h 43"/>
                    <a:gd name="T10" fmla="*/ 29470 w 61"/>
                    <a:gd name="T11" fmla="*/ 265273 h 43"/>
                    <a:gd name="T12" fmla="*/ 82427 w 61"/>
                    <a:gd name="T13" fmla="*/ 186865 h 43"/>
                    <a:gd name="T14" fmla="*/ 89035 w 61"/>
                    <a:gd name="T15" fmla="*/ 160669 h 43"/>
                    <a:gd name="T16" fmla="*/ 77579 w 61"/>
                    <a:gd name="T17" fmla="*/ 138464 h 43"/>
                    <a:gd name="T18" fmla="*/ 55322 w 61"/>
                    <a:gd name="T19" fmla="*/ 118903 h 43"/>
                    <a:gd name="T20" fmla="*/ 42993 w 61"/>
                    <a:gd name="T21" fmla="*/ 28394 h 43"/>
                    <a:gd name="T22" fmla="*/ 36335 w 61"/>
                    <a:gd name="T23" fmla="*/ 11277 h 43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0" t="0" r="r" b="b"/>
                  <a:pathLst>
                    <a:path w="61" h="43">
                      <a:moveTo>
                        <a:pt x="25" y="2"/>
                      </a:moveTo>
                      <a:cubicBezTo>
                        <a:pt x="24" y="2"/>
                        <a:pt x="23" y="3"/>
                        <a:pt x="22" y="3"/>
                      </a:cubicBezTo>
                      <a:cubicBezTo>
                        <a:pt x="17" y="2"/>
                        <a:pt x="12" y="0"/>
                        <a:pt x="9" y="1"/>
                      </a:cubicBezTo>
                      <a:cubicBezTo>
                        <a:pt x="0" y="5"/>
                        <a:pt x="10" y="14"/>
                        <a:pt x="8" y="22"/>
                      </a:cubicBezTo>
                      <a:cubicBezTo>
                        <a:pt x="7" y="24"/>
                        <a:pt x="5" y="27"/>
                        <a:pt x="7" y="29"/>
                      </a:cubicBezTo>
                      <a:cubicBezTo>
                        <a:pt x="9" y="35"/>
                        <a:pt x="11" y="43"/>
                        <a:pt x="20" y="41"/>
                      </a:cubicBezTo>
                      <a:cubicBezTo>
                        <a:pt x="33" y="38"/>
                        <a:pt x="43" y="31"/>
                        <a:pt x="57" y="29"/>
                      </a:cubicBezTo>
                      <a:cubicBezTo>
                        <a:pt x="60" y="29"/>
                        <a:pt x="61" y="28"/>
                        <a:pt x="61" y="25"/>
                      </a:cubicBezTo>
                      <a:cubicBezTo>
                        <a:pt x="60" y="21"/>
                        <a:pt x="55" y="23"/>
                        <a:pt x="53" y="21"/>
                      </a:cubicBezTo>
                      <a:cubicBezTo>
                        <a:pt x="48" y="23"/>
                        <a:pt x="43" y="21"/>
                        <a:pt x="38" y="18"/>
                      </a:cubicBezTo>
                      <a:cubicBezTo>
                        <a:pt x="33" y="15"/>
                        <a:pt x="30" y="10"/>
                        <a:pt x="29" y="4"/>
                      </a:cubicBezTo>
                      <a:cubicBezTo>
                        <a:pt x="29" y="3"/>
                        <a:pt x="27" y="2"/>
                        <a:pt x="25" y="2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600" name="Freeform 127"/>
                <p:cNvSpPr>
                  <a:spLocks noChangeArrowheads="1"/>
                </p:cNvSpPr>
                <p:nvPr/>
              </p:nvSpPr>
              <p:spPr bwMode="auto">
                <a:xfrm>
                  <a:off x="1448" y="3821"/>
                  <a:ext cx="63" cy="78"/>
                </a:xfrm>
                <a:custGeom>
                  <a:avLst/>
                  <a:gdLst>
                    <a:gd name="T0" fmla="*/ 42818 w 46"/>
                    <a:gd name="T1" fmla="*/ 7769 h 45"/>
                    <a:gd name="T2" fmla="*/ 16898 w 46"/>
                    <a:gd name="T3" fmla="*/ 12974 h 45"/>
                    <a:gd name="T4" fmla="*/ 10232 w 46"/>
                    <a:gd name="T5" fmla="*/ 156943 h 45"/>
                    <a:gd name="T6" fmla="*/ 2872 w 46"/>
                    <a:gd name="T7" fmla="*/ 290406 h 45"/>
                    <a:gd name="T8" fmla="*/ 21404 w 46"/>
                    <a:gd name="T9" fmla="*/ 322644 h 45"/>
                    <a:gd name="T10" fmla="*/ 68997 w 46"/>
                    <a:gd name="T11" fmla="*/ 166714 h 45"/>
                    <a:gd name="T12" fmla="*/ 68997 w 46"/>
                    <a:gd name="T13" fmla="*/ 68018 h 45"/>
                    <a:gd name="T14" fmla="*/ 42818 w 46"/>
                    <a:gd name="T15" fmla="*/ 7769 h 45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46" h="45">
                      <a:moveTo>
                        <a:pt x="26" y="1"/>
                      </a:moveTo>
                      <a:cubicBezTo>
                        <a:pt x="21" y="0"/>
                        <a:pt x="14" y="0"/>
                        <a:pt x="10" y="2"/>
                      </a:cubicBezTo>
                      <a:cubicBezTo>
                        <a:pt x="3" y="6"/>
                        <a:pt x="6" y="15"/>
                        <a:pt x="6" y="21"/>
                      </a:cubicBezTo>
                      <a:cubicBezTo>
                        <a:pt x="5" y="27"/>
                        <a:pt x="0" y="33"/>
                        <a:pt x="2" y="39"/>
                      </a:cubicBezTo>
                      <a:cubicBezTo>
                        <a:pt x="3" y="42"/>
                        <a:pt x="9" y="45"/>
                        <a:pt x="13" y="43"/>
                      </a:cubicBezTo>
                      <a:cubicBezTo>
                        <a:pt x="25" y="38"/>
                        <a:pt x="35" y="31"/>
                        <a:pt x="42" y="22"/>
                      </a:cubicBezTo>
                      <a:cubicBezTo>
                        <a:pt x="45" y="18"/>
                        <a:pt x="46" y="12"/>
                        <a:pt x="42" y="9"/>
                      </a:cubicBezTo>
                      <a:cubicBezTo>
                        <a:pt x="36" y="7"/>
                        <a:pt x="32" y="2"/>
                        <a:pt x="26" y="1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601" name="Freeform 129"/>
                <p:cNvSpPr>
                  <a:spLocks noChangeArrowheads="1"/>
                </p:cNvSpPr>
                <p:nvPr/>
              </p:nvSpPr>
              <p:spPr bwMode="auto">
                <a:xfrm>
                  <a:off x="1450" y="3895"/>
                  <a:ext cx="54" cy="66"/>
                </a:xfrm>
                <a:custGeom>
                  <a:avLst/>
                  <a:gdLst>
                    <a:gd name="T0" fmla="*/ 32257 w 40"/>
                    <a:gd name="T1" fmla="*/ 25747 h 39"/>
                    <a:gd name="T2" fmla="*/ 9252 w 40"/>
                    <a:gd name="T3" fmla="*/ 67185 h 39"/>
                    <a:gd name="T4" fmla="*/ 0 w 40"/>
                    <a:gd name="T5" fmla="*/ 170136 h 39"/>
                    <a:gd name="T6" fmla="*/ 23556 w 40"/>
                    <a:gd name="T7" fmla="*/ 196206 h 39"/>
                    <a:gd name="T8" fmla="*/ 45558 w 40"/>
                    <a:gd name="T9" fmla="*/ 196206 h 39"/>
                    <a:gd name="T10" fmla="*/ 58269 w 40"/>
                    <a:gd name="T11" fmla="*/ 67185 h 39"/>
                    <a:gd name="T12" fmla="*/ 32257 w 40"/>
                    <a:gd name="T13" fmla="*/ 25747 h 39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40" h="39">
                      <a:moveTo>
                        <a:pt x="22" y="5"/>
                      </a:moveTo>
                      <a:cubicBezTo>
                        <a:pt x="18" y="9"/>
                        <a:pt x="11" y="9"/>
                        <a:pt x="6" y="12"/>
                      </a:cubicBezTo>
                      <a:cubicBezTo>
                        <a:pt x="0" y="15"/>
                        <a:pt x="0" y="25"/>
                        <a:pt x="0" y="31"/>
                      </a:cubicBezTo>
                      <a:cubicBezTo>
                        <a:pt x="0" y="36"/>
                        <a:pt x="11" y="34"/>
                        <a:pt x="16" y="36"/>
                      </a:cubicBezTo>
                      <a:cubicBezTo>
                        <a:pt x="21" y="37"/>
                        <a:pt x="26" y="39"/>
                        <a:pt x="30" y="36"/>
                      </a:cubicBezTo>
                      <a:cubicBezTo>
                        <a:pt x="39" y="30"/>
                        <a:pt x="40" y="20"/>
                        <a:pt x="39" y="12"/>
                      </a:cubicBezTo>
                      <a:cubicBezTo>
                        <a:pt x="37" y="6"/>
                        <a:pt x="28" y="0"/>
                        <a:pt x="22" y="5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602" name="Freeform 130"/>
                <p:cNvSpPr>
                  <a:spLocks noChangeArrowheads="1"/>
                </p:cNvSpPr>
                <p:nvPr/>
              </p:nvSpPr>
              <p:spPr bwMode="auto">
                <a:xfrm>
                  <a:off x="1448" y="3898"/>
                  <a:ext cx="56" cy="61"/>
                </a:xfrm>
                <a:custGeom>
                  <a:avLst/>
                  <a:gdLst>
                    <a:gd name="T0" fmla="*/ 23218 w 41"/>
                    <a:gd name="T1" fmla="*/ 42200 h 36"/>
                    <a:gd name="T2" fmla="*/ 38509 w 41"/>
                    <a:gd name="T3" fmla="*/ 15714 h 36"/>
                    <a:gd name="T4" fmla="*/ 23218 w 41"/>
                    <a:gd name="T5" fmla="*/ 42200 h 36"/>
                    <a:gd name="T6" fmla="*/ 12280 w 41"/>
                    <a:gd name="T7" fmla="*/ 50342 h 36"/>
                    <a:gd name="T8" fmla="*/ 23218 w 41"/>
                    <a:gd name="T9" fmla="*/ 42200 h 36"/>
                    <a:gd name="T10" fmla="*/ 12280 w 41"/>
                    <a:gd name="T11" fmla="*/ 50342 h 36"/>
                    <a:gd name="T12" fmla="*/ 12280 w 41"/>
                    <a:gd name="T13" fmla="*/ 50342 h 36"/>
                    <a:gd name="T14" fmla="*/ 13504 w 41"/>
                    <a:gd name="T15" fmla="*/ 52635 h 36"/>
                    <a:gd name="T16" fmla="*/ 12280 w 41"/>
                    <a:gd name="T17" fmla="*/ 50342 h 36"/>
                    <a:gd name="T18" fmla="*/ 12280 w 41"/>
                    <a:gd name="T19" fmla="*/ 50342 h 36"/>
                    <a:gd name="T20" fmla="*/ 12280 w 41"/>
                    <a:gd name="T21" fmla="*/ 52635 h 36"/>
                    <a:gd name="T22" fmla="*/ 13504 w 41"/>
                    <a:gd name="T23" fmla="*/ 52635 h 36"/>
                    <a:gd name="T24" fmla="*/ 0 w 41"/>
                    <a:gd name="T25" fmla="*/ 151622 h 36"/>
                    <a:gd name="T26" fmla="*/ 13504 w 41"/>
                    <a:gd name="T27" fmla="*/ 52635 h 36"/>
                    <a:gd name="T28" fmla="*/ 2961 w 41"/>
                    <a:gd name="T29" fmla="*/ 158697 h 36"/>
                    <a:gd name="T30" fmla="*/ 0 w 41"/>
                    <a:gd name="T31" fmla="*/ 151622 h 36"/>
                    <a:gd name="T32" fmla="*/ 0 w 41"/>
                    <a:gd name="T33" fmla="*/ 158697 h 36"/>
                    <a:gd name="T34" fmla="*/ 1789 w 41"/>
                    <a:gd name="T35" fmla="*/ 158697 h 36"/>
                    <a:gd name="T36" fmla="*/ 2961 w 41"/>
                    <a:gd name="T37" fmla="*/ 158697 h 36"/>
                    <a:gd name="T38" fmla="*/ 17057 w 41"/>
                    <a:gd name="T39" fmla="*/ 179581 h 36"/>
                    <a:gd name="T40" fmla="*/ 2961 w 41"/>
                    <a:gd name="T41" fmla="*/ 158697 h 36"/>
                    <a:gd name="T42" fmla="*/ 17057 w 41"/>
                    <a:gd name="T43" fmla="*/ 179581 h 36"/>
                    <a:gd name="T44" fmla="*/ 17057 w 41"/>
                    <a:gd name="T45" fmla="*/ 171568 h 36"/>
                    <a:gd name="T46" fmla="*/ 28290 w 41"/>
                    <a:gd name="T47" fmla="*/ 185774 h 36"/>
                    <a:gd name="T48" fmla="*/ 17057 w 41"/>
                    <a:gd name="T49" fmla="*/ 171568 h 36"/>
                    <a:gd name="T50" fmla="*/ 28290 w 41"/>
                    <a:gd name="T51" fmla="*/ 185774 h 36"/>
                    <a:gd name="T52" fmla="*/ 28290 w 41"/>
                    <a:gd name="T53" fmla="*/ 187079 h 36"/>
                    <a:gd name="T54" fmla="*/ 41865 w 41"/>
                    <a:gd name="T55" fmla="*/ 187079 h 36"/>
                    <a:gd name="T56" fmla="*/ 28290 w 41"/>
                    <a:gd name="T57" fmla="*/ 187079 h 36"/>
                    <a:gd name="T58" fmla="*/ 41865 w 41"/>
                    <a:gd name="T59" fmla="*/ 187079 h 36"/>
                    <a:gd name="T60" fmla="*/ 54164 w 41"/>
                    <a:gd name="T61" fmla="*/ 185774 h 36"/>
                    <a:gd name="T62" fmla="*/ 41865 w 41"/>
                    <a:gd name="T63" fmla="*/ 187079 h 36"/>
                    <a:gd name="T64" fmla="*/ 63869 w 41"/>
                    <a:gd name="T65" fmla="*/ 125687 h 36"/>
                    <a:gd name="T66" fmla="*/ 54164 w 41"/>
                    <a:gd name="T67" fmla="*/ 185774 h 36"/>
                    <a:gd name="T68" fmla="*/ 63869 w 41"/>
                    <a:gd name="T69" fmla="*/ 125687 h 36"/>
                    <a:gd name="T70" fmla="*/ 67293 w 41"/>
                    <a:gd name="T71" fmla="*/ 52635 h 36"/>
                    <a:gd name="T72" fmla="*/ 63869 w 41"/>
                    <a:gd name="T73" fmla="*/ 125687 h 36"/>
                    <a:gd name="T74" fmla="*/ 67293 w 41"/>
                    <a:gd name="T75" fmla="*/ 52635 h 36"/>
                    <a:gd name="T76" fmla="*/ 66667 w 41"/>
                    <a:gd name="T77" fmla="*/ 52635 h 36"/>
                    <a:gd name="T78" fmla="*/ 61615 w 41"/>
                    <a:gd name="T79" fmla="*/ 22389 h 36"/>
                    <a:gd name="T80" fmla="*/ 66667 w 41"/>
                    <a:gd name="T81" fmla="*/ 52635 h 36"/>
                    <a:gd name="T82" fmla="*/ 54164 w 41"/>
                    <a:gd name="T83" fmla="*/ 9579 h 36"/>
                    <a:gd name="T84" fmla="*/ 61615 w 41"/>
                    <a:gd name="T85" fmla="*/ 22389 h 36"/>
                    <a:gd name="T86" fmla="*/ 54164 w 41"/>
                    <a:gd name="T87" fmla="*/ 9579 h 36"/>
                    <a:gd name="T88" fmla="*/ 46182 w 41"/>
                    <a:gd name="T89" fmla="*/ 5851 h 36"/>
                    <a:gd name="T90" fmla="*/ 54164 w 41"/>
                    <a:gd name="T91" fmla="*/ 9579 h 36"/>
                    <a:gd name="T92" fmla="*/ 40573 w 41"/>
                    <a:gd name="T93" fmla="*/ 22389 h 36"/>
                    <a:gd name="T94" fmla="*/ 46182 w 41"/>
                    <a:gd name="T95" fmla="*/ 5851 h 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</a:gdLst>
                  <a:ahLst/>
                  <a:cxnLst>
                    <a:cxn ang="T96">
                      <a:pos x="T0" y="T1"/>
                    </a:cxn>
                    <a:cxn ang="T97">
                      <a:pos x="T2" y="T3"/>
                    </a:cxn>
                    <a:cxn ang="T98">
                      <a:pos x="T4" y="T5"/>
                    </a:cxn>
                    <a:cxn ang="T99">
                      <a:pos x="T6" y="T7"/>
                    </a:cxn>
                    <a:cxn ang="T100">
                      <a:pos x="T8" y="T9"/>
                    </a:cxn>
                    <a:cxn ang="T101">
                      <a:pos x="T10" y="T11"/>
                    </a:cxn>
                    <a:cxn ang="T102">
                      <a:pos x="T12" y="T13"/>
                    </a:cxn>
                    <a:cxn ang="T103">
                      <a:pos x="T14" y="T15"/>
                    </a:cxn>
                    <a:cxn ang="T104">
                      <a:pos x="T16" y="T17"/>
                    </a:cxn>
                    <a:cxn ang="T105">
                      <a:pos x="T18" y="T19"/>
                    </a:cxn>
                    <a:cxn ang="T106">
                      <a:pos x="T20" y="T21"/>
                    </a:cxn>
                    <a:cxn ang="T107">
                      <a:pos x="T22" y="T23"/>
                    </a:cxn>
                    <a:cxn ang="T108">
                      <a:pos x="T24" y="T25"/>
                    </a:cxn>
                    <a:cxn ang="T109">
                      <a:pos x="T26" y="T27"/>
                    </a:cxn>
                    <a:cxn ang="T110">
                      <a:pos x="T28" y="T29"/>
                    </a:cxn>
                    <a:cxn ang="T111">
                      <a:pos x="T30" y="T31"/>
                    </a:cxn>
                    <a:cxn ang="T112">
                      <a:pos x="T32" y="T33"/>
                    </a:cxn>
                    <a:cxn ang="T113">
                      <a:pos x="T34" y="T35"/>
                    </a:cxn>
                    <a:cxn ang="T114">
                      <a:pos x="T36" y="T37"/>
                    </a:cxn>
                    <a:cxn ang="T115">
                      <a:pos x="T38" y="T39"/>
                    </a:cxn>
                    <a:cxn ang="T116">
                      <a:pos x="T40" y="T41"/>
                    </a:cxn>
                    <a:cxn ang="T117">
                      <a:pos x="T42" y="T43"/>
                    </a:cxn>
                    <a:cxn ang="T118">
                      <a:pos x="T44" y="T45"/>
                    </a:cxn>
                    <a:cxn ang="T119">
                      <a:pos x="T46" y="T47"/>
                    </a:cxn>
                    <a:cxn ang="T120">
                      <a:pos x="T48" y="T49"/>
                    </a:cxn>
                    <a:cxn ang="T121">
                      <a:pos x="T50" y="T51"/>
                    </a:cxn>
                    <a:cxn ang="T122">
                      <a:pos x="T52" y="T53"/>
                    </a:cxn>
                    <a:cxn ang="T123">
                      <a:pos x="T54" y="T55"/>
                    </a:cxn>
                    <a:cxn ang="T124">
                      <a:pos x="T56" y="T57"/>
                    </a:cxn>
                    <a:cxn ang="T125">
                      <a:pos x="T58" y="T59"/>
                    </a:cxn>
                    <a:cxn ang="T126">
                      <a:pos x="T60" y="T61"/>
                    </a:cxn>
                    <a:cxn ang="T127">
                      <a:pos x="T62" y="T63"/>
                    </a:cxn>
                    <a:cxn ang="T128">
                      <a:pos x="T64" y="T65"/>
                    </a:cxn>
                    <a:cxn ang="T129">
                      <a:pos x="T66" y="T67"/>
                    </a:cxn>
                    <a:cxn ang="T130">
                      <a:pos x="T68" y="T69"/>
                    </a:cxn>
                    <a:cxn ang="T131">
                      <a:pos x="T70" y="T71"/>
                    </a:cxn>
                    <a:cxn ang="T132">
                      <a:pos x="T72" y="T73"/>
                    </a:cxn>
                    <a:cxn ang="T133">
                      <a:pos x="T74" y="T75"/>
                    </a:cxn>
                    <a:cxn ang="T134">
                      <a:pos x="T76" y="T77"/>
                    </a:cxn>
                    <a:cxn ang="T135">
                      <a:pos x="T78" y="T79"/>
                    </a:cxn>
                    <a:cxn ang="T136">
                      <a:pos x="T80" y="T81"/>
                    </a:cxn>
                    <a:cxn ang="T137">
                      <a:pos x="T82" y="T83"/>
                    </a:cxn>
                    <a:cxn ang="T138">
                      <a:pos x="T84" y="T85"/>
                    </a:cxn>
                    <a:cxn ang="T139">
                      <a:pos x="T86" y="T87"/>
                    </a:cxn>
                    <a:cxn ang="T140">
                      <a:pos x="T88" y="T89"/>
                    </a:cxn>
                    <a:cxn ang="T141">
                      <a:pos x="T90" y="T91"/>
                    </a:cxn>
                    <a:cxn ang="T142">
                      <a:pos x="T92" y="T93"/>
                    </a:cxn>
                    <a:cxn ang="T143">
                      <a:pos x="T94" y="T95"/>
                    </a:cxn>
                  </a:cxnLst>
                  <a:rect l="0" t="0" r="r" b="b"/>
                  <a:pathLst>
                    <a:path w="41" h="36">
                      <a:moveTo>
                        <a:pt x="24" y="4"/>
                      </a:moveTo>
                      <a:cubicBezTo>
                        <a:pt x="21" y="6"/>
                        <a:pt x="17" y="7"/>
                        <a:pt x="14" y="8"/>
                      </a:cubicBezTo>
                      <a:lnTo>
                        <a:pt x="13" y="7"/>
                      </a:lnTo>
                      <a:cubicBezTo>
                        <a:pt x="16" y="6"/>
                        <a:pt x="20" y="5"/>
                        <a:pt x="23" y="3"/>
                      </a:cubicBezTo>
                      <a:lnTo>
                        <a:pt x="24" y="4"/>
                      </a:lnTo>
                      <a:close/>
                      <a:moveTo>
                        <a:pt x="14" y="8"/>
                      </a:moveTo>
                      <a:cubicBezTo>
                        <a:pt x="11" y="9"/>
                        <a:pt x="9" y="9"/>
                        <a:pt x="8" y="10"/>
                      </a:cubicBezTo>
                      <a:lnTo>
                        <a:pt x="7" y="9"/>
                      </a:lnTo>
                      <a:cubicBezTo>
                        <a:pt x="9" y="8"/>
                        <a:pt x="11" y="8"/>
                        <a:pt x="13" y="7"/>
                      </a:cubicBezTo>
                      <a:lnTo>
                        <a:pt x="14" y="8"/>
                      </a:lnTo>
                      <a:close/>
                      <a:moveTo>
                        <a:pt x="7" y="9"/>
                      </a:moveTo>
                      <a:lnTo>
                        <a:pt x="7" y="9"/>
                      </a:lnTo>
                      <a:lnTo>
                        <a:pt x="7" y="10"/>
                      </a:lnTo>
                      <a:lnTo>
                        <a:pt x="7" y="9"/>
                      </a:lnTo>
                      <a:close/>
                      <a:moveTo>
                        <a:pt x="8" y="10"/>
                      </a:moveTo>
                      <a:lnTo>
                        <a:pt x="8" y="10"/>
                      </a:lnTo>
                      <a:lnTo>
                        <a:pt x="7" y="9"/>
                      </a:lnTo>
                      <a:lnTo>
                        <a:pt x="8" y="10"/>
                      </a:lnTo>
                      <a:close/>
                      <a:moveTo>
                        <a:pt x="7" y="9"/>
                      </a:moveTo>
                      <a:lnTo>
                        <a:pt x="7" y="9"/>
                      </a:lnTo>
                      <a:lnTo>
                        <a:pt x="7" y="10"/>
                      </a:lnTo>
                      <a:lnTo>
                        <a:pt x="7" y="9"/>
                      </a:lnTo>
                      <a:close/>
                      <a:moveTo>
                        <a:pt x="8" y="10"/>
                      </a:moveTo>
                      <a:cubicBezTo>
                        <a:pt x="2" y="13"/>
                        <a:pt x="2" y="22"/>
                        <a:pt x="2" y="28"/>
                      </a:cubicBezTo>
                      <a:lnTo>
                        <a:pt x="0" y="28"/>
                      </a:lnTo>
                      <a:cubicBezTo>
                        <a:pt x="0" y="22"/>
                        <a:pt x="0" y="13"/>
                        <a:pt x="7" y="9"/>
                      </a:cubicBezTo>
                      <a:lnTo>
                        <a:pt x="8" y="10"/>
                      </a:lnTo>
                      <a:close/>
                      <a:moveTo>
                        <a:pt x="2" y="28"/>
                      </a:moveTo>
                      <a:lnTo>
                        <a:pt x="2" y="29"/>
                      </a:lnTo>
                      <a:lnTo>
                        <a:pt x="0" y="29"/>
                      </a:lnTo>
                      <a:lnTo>
                        <a:pt x="0" y="28"/>
                      </a:lnTo>
                      <a:lnTo>
                        <a:pt x="2" y="28"/>
                      </a:lnTo>
                      <a:close/>
                      <a:moveTo>
                        <a:pt x="0" y="29"/>
                      </a:moveTo>
                      <a:lnTo>
                        <a:pt x="0" y="29"/>
                      </a:lnTo>
                      <a:lnTo>
                        <a:pt x="1" y="29"/>
                      </a:lnTo>
                      <a:lnTo>
                        <a:pt x="0" y="29"/>
                      </a:lnTo>
                      <a:close/>
                      <a:moveTo>
                        <a:pt x="2" y="29"/>
                      </a:moveTo>
                      <a:cubicBezTo>
                        <a:pt x="2" y="32"/>
                        <a:pt x="6" y="32"/>
                        <a:pt x="10" y="32"/>
                      </a:cubicBezTo>
                      <a:lnTo>
                        <a:pt x="10" y="33"/>
                      </a:lnTo>
                      <a:cubicBezTo>
                        <a:pt x="5" y="33"/>
                        <a:pt x="0" y="33"/>
                        <a:pt x="0" y="29"/>
                      </a:cubicBezTo>
                      <a:lnTo>
                        <a:pt x="2" y="29"/>
                      </a:lnTo>
                      <a:close/>
                      <a:moveTo>
                        <a:pt x="10" y="33"/>
                      </a:moveTo>
                      <a:lnTo>
                        <a:pt x="10" y="33"/>
                      </a:lnTo>
                      <a:close/>
                      <a:moveTo>
                        <a:pt x="10" y="32"/>
                      </a:moveTo>
                      <a:cubicBezTo>
                        <a:pt x="13" y="32"/>
                        <a:pt x="15" y="33"/>
                        <a:pt x="18" y="33"/>
                      </a:cubicBezTo>
                      <a:lnTo>
                        <a:pt x="17" y="34"/>
                      </a:lnTo>
                      <a:cubicBezTo>
                        <a:pt x="15" y="34"/>
                        <a:pt x="12" y="34"/>
                        <a:pt x="10" y="33"/>
                      </a:cubicBezTo>
                      <a:lnTo>
                        <a:pt x="10" y="32"/>
                      </a:lnTo>
                      <a:close/>
                      <a:moveTo>
                        <a:pt x="17" y="35"/>
                      </a:moveTo>
                      <a:lnTo>
                        <a:pt x="17" y="34"/>
                      </a:lnTo>
                      <a:lnTo>
                        <a:pt x="17" y="35"/>
                      </a:lnTo>
                      <a:close/>
                      <a:moveTo>
                        <a:pt x="18" y="33"/>
                      </a:moveTo>
                      <a:cubicBezTo>
                        <a:pt x="20" y="34"/>
                        <a:pt x="22" y="35"/>
                        <a:pt x="25" y="35"/>
                      </a:cubicBezTo>
                      <a:lnTo>
                        <a:pt x="24" y="36"/>
                      </a:lnTo>
                      <a:cubicBezTo>
                        <a:pt x="22" y="36"/>
                        <a:pt x="20" y="35"/>
                        <a:pt x="17" y="35"/>
                      </a:cubicBezTo>
                      <a:lnTo>
                        <a:pt x="18" y="33"/>
                      </a:lnTo>
                      <a:close/>
                      <a:moveTo>
                        <a:pt x="25" y="35"/>
                      </a:moveTo>
                      <a:cubicBezTo>
                        <a:pt x="27" y="35"/>
                        <a:pt x="29" y="34"/>
                        <a:pt x="31" y="33"/>
                      </a:cubicBezTo>
                      <a:lnTo>
                        <a:pt x="32" y="34"/>
                      </a:lnTo>
                      <a:cubicBezTo>
                        <a:pt x="29" y="36"/>
                        <a:pt x="27" y="36"/>
                        <a:pt x="24" y="36"/>
                      </a:cubicBezTo>
                      <a:lnTo>
                        <a:pt x="25" y="35"/>
                      </a:lnTo>
                      <a:close/>
                      <a:moveTo>
                        <a:pt x="31" y="33"/>
                      </a:moveTo>
                      <a:cubicBezTo>
                        <a:pt x="35" y="30"/>
                        <a:pt x="37" y="27"/>
                        <a:pt x="38" y="23"/>
                      </a:cubicBezTo>
                      <a:lnTo>
                        <a:pt x="40" y="23"/>
                      </a:lnTo>
                      <a:cubicBezTo>
                        <a:pt x="39" y="27"/>
                        <a:pt x="36" y="31"/>
                        <a:pt x="32" y="34"/>
                      </a:cubicBezTo>
                      <a:lnTo>
                        <a:pt x="31" y="33"/>
                      </a:lnTo>
                      <a:close/>
                      <a:moveTo>
                        <a:pt x="38" y="23"/>
                      </a:moveTo>
                      <a:cubicBezTo>
                        <a:pt x="39" y="19"/>
                        <a:pt x="39" y="14"/>
                        <a:pt x="39" y="10"/>
                      </a:cubicBezTo>
                      <a:lnTo>
                        <a:pt x="40" y="10"/>
                      </a:lnTo>
                      <a:cubicBezTo>
                        <a:pt x="41" y="14"/>
                        <a:pt x="41" y="19"/>
                        <a:pt x="40" y="23"/>
                      </a:cubicBezTo>
                      <a:lnTo>
                        <a:pt x="38" y="23"/>
                      </a:lnTo>
                      <a:close/>
                      <a:moveTo>
                        <a:pt x="40" y="10"/>
                      </a:moveTo>
                      <a:lnTo>
                        <a:pt x="40" y="10"/>
                      </a:lnTo>
                      <a:close/>
                      <a:moveTo>
                        <a:pt x="39" y="10"/>
                      </a:moveTo>
                      <a:cubicBezTo>
                        <a:pt x="38" y="8"/>
                        <a:pt x="37" y="6"/>
                        <a:pt x="35" y="5"/>
                      </a:cubicBezTo>
                      <a:lnTo>
                        <a:pt x="36" y="4"/>
                      </a:lnTo>
                      <a:cubicBezTo>
                        <a:pt x="38" y="5"/>
                        <a:pt x="40" y="7"/>
                        <a:pt x="40" y="10"/>
                      </a:cubicBezTo>
                      <a:lnTo>
                        <a:pt x="39" y="10"/>
                      </a:lnTo>
                      <a:close/>
                      <a:moveTo>
                        <a:pt x="35" y="5"/>
                      </a:moveTo>
                      <a:cubicBezTo>
                        <a:pt x="34" y="4"/>
                        <a:pt x="33" y="3"/>
                        <a:pt x="32" y="2"/>
                      </a:cubicBezTo>
                      <a:lnTo>
                        <a:pt x="32" y="1"/>
                      </a:lnTo>
                      <a:cubicBezTo>
                        <a:pt x="34" y="2"/>
                        <a:pt x="35" y="3"/>
                        <a:pt x="36" y="4"/>
                      </a:cubicBezTo>
                      <a:lnTo>
                        <a:pt x="35" y="5"/>
                      </a:lnTo>
                      <a:close/>
                      <a:moveTo>
                        <a:pt x="32" y="2"/>
                      </a:moveTo>
                      <a:cubicBezTo>
                        <a:pt x="30" y="2"/>
                        <a:pt x="29" y="2"/>
                        <a:pt x="27" y="2"/>
                      </a:cubicBezTo>
                      <a:lnTo>
                        <a:pt x="27" y="1"/>
                      </a:lnTo>
                      <a:cubicBezTo>
                        <a:pt x="29" y="0"/>
                        <a:pt x="31" y="1"/>
                        <a:pt x="32" y="1"/>
                      </a:cubicBezTo>
                      <a:lnTo>
                        <a:pt x="32" y="2"/>
                      </a:lnTo>
                      <a:close/>
                      <a:moveTo>
                        <a:pt x="27" y="2"/>
                      </a:moveTo>
                      <a:cubicBezTo>
                        <a:pt x="26" y="2"/>
                        <a:pt x="25" y="3"/>
                        <a:pt x="24" y="4"/>
                      </a:cubicBezTo>
                      <a:lnTo>
                        <a:pt x="23" y="3"/>
                      </a:lnTo>
                      <a:cubicBezTo>
                        <a:pt x="24" y="2"/>
                        <a:pt x="26" y="1"/>
                        <a:pt x="27" y="1"/>
                      </a:cubicBezTo>
                      <a:lnTo>
                        <a:pt x="27" y="2"/>
                      </a:lnTo>
                      <a:close/>
                    </a:path>
                  </a:pathLst>
                </a:custGeom>
                <a:solidFill>
                  <a:srgbClr val="94939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603" name="Freeform 131"/>
                <p:cNvSpPr>
                  <a:spLocks noChangeArrowheads="1"/>
                </p:cNvSpPr>
                <p:nvPr/>
              </p:nvSpPr>
              <p:spPr bwMode="auto">
                <a:xfrm>
                  <a:off x="1499" y="3805"/>
                  <a:ext cx="70" cy="60"/>
                </a:xfrm>
                <a:custGeom>
                  <a:avLst/>
                  <a:gdLst>
                    <a:gd name="T0" fmla="*/ 30325 w 51"/>
                    <a:gd name="T1" fmla="*/ 6903 h 35"/>
                    <a:gd name="T2" fmla="*/ 1740 w 51"/>
                    <a:gd name="T3" fmla="*/ 47820 h 35"/>
                    <a:gd name="T4" fmla="*/ 4717 w 51"/>
                    <a:gd name="T5" fmla="*/ 72561 h 35"/>
                    <a:gd name="T6" fmla="*/ 21052 w 51"/>
                    <a:gd name="T7" fmla="*/ 123146 h 35"/>
                    <a:gd name="T8" fmla="*/ 34677 w 51"/>
                    <a:gd name="T9" fmla="*/ 199293 h 35"/>
                    <a:gd name="T10" fmla="*/ 77419 w 51"/>
                    <a:gd name="T11" fmla="*/ 123146 h 35"/>
                    <a:gd name="T12" fmla="*/ 71002 w 51"/>
                    <a:gd name="T13" fmla="*/ 86302 h 35"/>
                    <a:gd name="T14" fmla="*/ 30325 w 51"/>
                    <a:gd name="T15" fmla="*/ 6903 h 35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51" h="35">
                      <a:moveTo>
                        <a:pt x="19" y="1"/>
                      </a:moveTo>
                      <a:cubicBezTo>
                        <a:pt x="14" y="0"/>
                        <a:pt x="2" y="0"/>
                        <a:pt x="1" y="7"/>
                      </a:cubicBezTo>
                      <a:cubicBezTo>
                        <a:pt x="0" y="9"/>
                        <a:pt x="1" y="11"/>
                        <a:pt x="3" y="11"/>
                      </a:cubicBezTo>
                      <a:cubicBezTo>
                        <a:pt x="8" y="13"/>
                        <a:pt x="11" y="16"/>
                        <a:pt x="13" y="19"/>
                      </a:cubicBezTo>
                      <a:cubicBezTo>
                        <a:pt x="16" y="22"/>
                        <a:pt x="17" y="27"/>
                        <a:pt x="21" y="30"/>
                      </a:cubicBezTo>
                      <a:cubicBezTo>
                        <a:pt x="31" y="35"/>
                        <a:pt x="41" y="25"/>
                        <a:pt x="48" y="19"/>
                      </a:cubicBezTo>
                      <a:cubicBezTo>
                        <a:pt x="51" y="17"/>
                        <a:pt x="46" y="15"/>
                        <a:pt x="44" y="13"/>
                      </a:cubicBezTo>
                      <a:cubicBezTo>
                        <a:pt x="37" y="8"/>
                        <a:pt x="29" y="2"/>
                        <a:pt x="19" y="1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604" name="Freeform 132"/>
                <p:cNvSpPr>
                  <a:spLocks noChangeArrowheads="1"/>
                </p:cNvSpPr>
                <p:nvPr/>
              </p:nvSpPr>
              <p:spPr bwMode="auto">
                <a:xfrm>
                  <a:off x="1499" y="3805"/>
                  <a:ext cx="70" cy="60"/>
                </a:xfrm>
                <a:custGeom>
                  <a:avLst/>
                  <a:gdLst>
                    <a:gd name="T0" fmla="*/ 30325 w 51"/>
                    <a:gd name="T1" fmla="*/ 6903 h 35"/>
                    <a:gd name="T2" fmla="*/ 32322 w 51"/>
                    <a:gd name="T3" fmla="*/ 0 h 35"/>
                    <a:gd name="T4" fmla="*/ 30325 w 51"/>
                    <a:gd name="T5" fmla="*/ 6903 h 35"/>
                    <a:gd name="T6" fmla="*/ 27463 w 51"/>
                    <a:gd name="T7" fmla="*/ 0 h 35"/>
                    <a:gd name="T8" fmla="*/ 30325 w 51"/>
                    <a:gd name="T9" fmla="*/ 6903 h 35"/>
                    <a:gd name="T10" fmla="*/ 22820 w 51"/>
                    <a:gd name="T11" fmla="*/ 6903 h 35"/>
                    <a:gd name="T12" fmla="*/ 27463 w 51"/>
                    <a:gd name="T13" fmla="*/ 0 h 35"/>
                    <a:gd name="T14" fmla="*/ 22820 w 51"/>
                    <a:gd name="T15" fmla="*/ 6903 h 35"/>
                    <a:gd name="T16" fmla="*/ 0 w 51"/>
                    <a:gd name="T17" fmla="*/ 47820 h 35"/>
                    <a:gd name="T18" fmla="*/ 22820 w 51"/>
                    <a:gd name="T19" fmla="*/ 6903 h 35"/>
                    <a:gd name="T20" fmla="*/ 1740 w 51"/>
                    <a:gd name="T21" fmla="*/ 47820 h 35"/>
                    <a:gd name="T22" fmla="*/ 1740 w 51"/>
                    <a:gd name="T23" fmla="*/ 47820 h 35"/>
                    <a:gd name="T24" fmla="*/ 0 w 51"/>
                    <a:gd name="T25" fmla="*/ 47820 h 35"/>
                    <a:gd name="T26" fmla="*/ 1740 w 51"/>
                    <a:gd name="T27" fmla="*/ 47820 h 35"/>
                    <a:gd name="T28" fmla="*/ 0 w 51"/>
                    <a:gd name="T29" fmla="*/ 47820 h 35"/>
                    <a:gd name="T30" fmla="*/ 0 w 51"/>
                    <a:gd name="T31" fmla="*/ 47820 h 35"/>
                    <a:gd name="T32" fmla="*/ 1740 w 51"/>
                    <a:gd name="T33" fmla="*/ 52087 h 35"/>
                    <a:gd name="T34" fmla="*/ 0 w 51"/>
                    <a:gd name="T35" fmla="*/ 47820 h 35"/>
                    <a:gd name="T36" fmla="*/ 1740 w 51"/>
                    <a:gd name="T37" fmla="*/ 52087 h 35"/>
                    <a:gd name="T38" fmla="*/ 0 w 51"/>
                    <a:gd name="T39" fmla="*/ 52087 h 35"/>
                    <a:gd name="T40" fmla="*/ 1740 w 51"/>
                    <a:gd name="T41" fmla="*/ 52087 h 35"/>
                    <a:gd name="T42" fmla="*/ 4717 w 51"/>
                    <a:gd name="T43" fmla="*/ 72561 h 35"/>
                    <a:gd name="T44" fmla="*/ 0 w 51"/>
                    <a:gd name="T45" fmla="*/ 52087 h 35"/>
                    <a:gd name="T46" fmla="*/ 4717 w 51"/>
                    <a:gd name="T47" fmla="*/ 72561 h 35"/>
                    <a:gd name="T48" fmla="*/ 4717 w 51"/>
                    <a:gd name="T49" fmla="*/ 72561 h 35"/>
                    <a:gd name="T50" fmla="*/ 4717 w 51"/>
                    <a:gd name="T51" fmla="*/ 72561 h 35"/>
                    <a:gd name="T52" fmla="*/ 12784 w 51"/>
                    <a:gd name="T53" fmla="*/ 98431 h 35"/>
                    <a:gd name="T54" fmla="*/ 4717 w 51"/>
                    <a:gd name="T55" fmla="*/ 72561 h 35"/>
                    <a:gd name="T56" fmla="*/ 22820 w 51"/>
                    <a:gd name="T57" fmla="*/ 123146 h 35"/>
                    <a:gd name="T58" fmla="*/ 12784 w 51"/>
                    <a:gd name="T59" fmla="*/ 98431 h 35"/>
                    <a:gd name="T60" fmla="*/ 21052 w 51"/>
                    <a:gd name="T61" fmla="*/ 123146 h 35"/>
                    <a:gd name="T62" fmla="*/ 21052 w 51"/>
                    <a:gd name="T63" fmla="*/ 123146 h 35"/>
                    <a:gd name="T64" fmla="*/ 27463 w 51"/>
                    <a:gd name="T65" fmla="*/ 149731 h 35"/>
                    <a:gd name="T66" fmla="*/ 21052 w 51"/>
                    <a:gd name="T67" fmla="*/ 123146 h 35"/>
                    <a:gd name="T68" fmla="*/ 27463 w 51"/>
                    <a:gd name="T69" fmla="*/ 149731 h 35"/>
                    <a:gd name="T70" fmla="*/ 34677 w 51"/>
                    <a:gd name="T71" fmla="*/ 199293 h 35"/>
                    <a:gd name="T72" fmla="*/ 27463 w 51"/>
                    <a:gd name="T73" fmla="*/ 149731 h 35"/>
                    <a:gd name="T74" fmla="*/ 34677 w 51"/>
                    <a:gd name="T75" fmla="*/ 191955 h 35"/>
                    <a:gd name="T76" fmla="*/ 34677 w 51"/>
                    <a:gd name="T77" fmla="*/ 191955 h 35"/>
                    <a:gd name="T78" fmla="*/ 74513 w 51"/>
                    <a:gd name="T79" fmla="*/ 138331 h 35"/>
                    <a:gd name="T80" fmla="*/ 34677 w 51"/>
                    <a:gd name="T81" fmla="*/ 199293 h 35"/>
                    <a:gd name="T82" fmla="*/ 74513 w 51"/>
                    <a:gd name="T83" fmla="*/ 138331 h 35"/>
                    <a:gd name="T84" fmla="*/ 79410 w 51"/>
                    <a:gd name="T85" fmla="*/ 131323 h 35"/>
                    <a:gd name="T86" fmla="*/ 74513 w 51"/>
                    <a:gd name="T87" fmla="*/ 138331 h 35"/>
                    <a:gd name="T88" fmla="*/ 79410 w 51"/>
                    <a:gd name="T89" fmla="*/ 131323 h 35"/>
                    <a:gd name="T90" fmla="*/ 79410 w 51"/>
                    <a:gd name="T91" fmla="*/ 131323 h 35"/>
                    <a:gd name="T92" fmla="*/ 72773 w 51"/>
                    <a:gd name="T93" fmla="*/ 98431 h 35"/>
                    <a:gd name="T94" fmla="*/ 79410 w 51"/>
                    <a:gd name="T95" fmla="*/ 131323 h 35"/>
                    <a:gd name="T96" fmla="*/ 72773 w 51"/>
                    <a:gd name="T97" fmla="*/ 98431 h 35"/>
                    <a:gd name="T98" fmla="*/ 71002 w 51"/>
                    <a:gd name="T99" fmla="*/ 86302 h 35"/>
                    <a:gd name="T100" fmla="*/ 72773 w 51"/>
                    <a:gd name="T101" fmla="*/ 98431 h 35"/>
                    <a:gd name="T102" fmla="*/ 71002 w 51"/>
                    <a:gd name="T103" fmla="*/ 86302 h 35"/>
                    <a:gd name="T104" fmla="*/ 69905 w 51"/>
                    <a:gd name="T105" fmla="*/ 90355 h 35"/>
                    <a:gd name="T106" fmla="*/ 53233 w 51"/>
                    <a:gd name="T107" fmla="*/ 31421 h 35"/>
                    <a:gd name="T108" fmla="*/ 69905 w 51"/>
                    <a:gd name="T109" fmla="*/ 90355 h 35"/>
                    <a:gd name="T110" fmla="*/ 30325 w 51"/>
                    <a:gd name="T111" fmla="*/ 6903 h 35"/>
                    <a:gd name="T112" fmla="*/ 53233 w 51"/>
                    <a:gd name="T113" fmla="*/ 31421 h 35"/>
                    <a:gd name="T114" fmla="*/ 30325 w 51"/>
                    <a:gd name="T115" fmla="*/ 6903 h 35"/>
                    <a:gd name="T116" fmla="*/ 30325 w 51"/>
                    <a:gd name="T117" fmla="*/ 6903 h 35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</a:gdLst>
                  <a:ahLst/>
                  <a:cxnLst>
                    <a:cxn ang="T118">
                      <a:pos x="T0" y="T1"/>
                    </a:cxn>
                    <a:cxn ang="T119">
                      <a:pos x="T2" y="T3"/>
                    </a:cxn>
                    <a:cxn ang="T120">
                      <a:pos x="T4" y="T5"/>
                    </a:cxn>
                    <a:cxn ang="T121">
                      <a:pos x="T6" y="T7"/>
                    </a:cxn>
                    <a:cxn ang="T122">
                      <a:pos x="T8" y="T9"/>
                    </a:cxn>
                    <a:cxn ang="T123">
                      <a:pos x="T10" y="T11"/>
                    </a:cxn>
                    <a:cxn ang="T124">
                      <a:pos x="T12" y="T13"/>
                    </a:cxn>
                    <a:cxn ang="T125">
                      <a:pos x="T14" y="T15"/>
                    </a:cxn>
                    <a:cxn ang="T126">
                      <a:pos x="T16" y="T17"/>
                    </a:cxn>
                    <a:cxn ang="T127">
                      <a:pos x="T18" y="T19"/>
                    </a:cxn>
                    <a:cxn ang="T128">
                      <a:pos x="T20" y="T21"/>
                    </a:cxn>
                    <a:cxn ang="T129">
                      <a:pos x="T22" y="T23"/>
                    </a:cxn>
                    <a:cxn ang="T130">
                      <a:pos x="T24" y="T25"/>
                    </a:cxn>
                    <a:cxn ang="T131">
                      <a:pos x="T26" y="T27"/>
                    </a:cxn>
                    <a:cxn ang="T132">
                      <a:pos x="T28" y="T29"/>
                    </a:cxn>
                    <a:cxn ang="T133">
                      <a:pos x="T30" y="T31"/>
                    </a:cxn>
                    <a:cxn ang="T134">
                      <a:pos x="T32" y="T33"/>
                    </a:cxn>
                    <a:cxn ang="T135">
                      <a:pos x="T34" y="T35"/>
                    </a:cxn>
                    <a:cxn ang="T136">
                      <a:pos x="T36" y="T37"/>
                    </a:cxn>
                    <a:cxn ang="T137">
                      <a:pos x="T38" y="T39"/>
                    </a:cxn>
                    <a:cxn ang="T138">
                      <a:pos x="T40" y="T41"/>
                    </a:cxn>
                    <a:cxn ang="T139">
                      <a:pos x="T42" y="T43"/>
                    </a:cxn>
                    <a:cxn ang="T140">
                      <a:pos x="T44" y="T45"/>
                    </a:cxn>
                    <a:cxn ang="T141">
                      <a:pos x="T46" y="T47"/>
                    </a:cxn>
                    <a:cxn ang="T142">
                      <a:pos x="T48" y="T49"/>
                    </a:cxn>
                    <a:cxn ang="T143">
                      <a:pos x="T50" y="T51"/>
                    </a:cxn>
                    <a:cxn ang="T144">
                      <a:pos x="T52" y="T53"/>
                    </a:cxn>
                    <a:cxn ang="T145">
                      <a:pos x="T54" y="T55"/>
                    </a:cxn>
                    <a:cxn ang="T146">
                      <a:pos x="T56" y="T57"/>
                    </a:cxn>
                    <a:cxn ang="T147">
                      <a:pos x="T58" y="T59"/>
                    </a:cxn>
                    <a:cxn ang="T148">
                      <a:pos x="T60" y="T61"/>
                    </a:cxn>
                    <a:cxn ang="T149">
                      <a:pos x="T62" y="T63"/>
                    </a:cxn>
                    <a:cxn ang="T150">
                      <a:pos x="T64" y="T65"/>
                    </a:cxn>
                    <a:cxn ang="T151">
                      <a:pos x="T66" y="T67"/>
                    </a:cxn>
                    <a:cxn ang="T152">
                      <a:pos x="T68" y="T69"/>
                    </a:cxn>
                    <a:cxn ang="T153">
                      <a:pos x="T70" y="T71"/>
                    </a:cxn>
                    <a:cxn ang="T154">
                      <a:pos x="T72" y="T73"/>
                    </a:cxn>
                    <a:cxn ang="T155">
                      <a:pos x="T74" y="T75"/>
                    </a:cxn>
                    <a:cxn ang="T156">
                      <a:pos x="T76" y="T77"/>
                    </a:cxn>
                    <a:cxn ang="T157">
                      <a:pos x="T78" y="T79"/>
                    </a:cxn>
                    <a:cxn ang="T158">
                      <a:pos x="T80" y="T81"/>
                    </a:cxn>
                    <a:cxn ang="T159">
                      <a:pos x="T82" y="T83"/>
                    </a:cxn>
                    <a:cxn ang="T160">
                      <a:pos x="T84" y="T85"/>
                    </a:cxn>
                    <a:cxn ang="T161">
                      <a:pos x="T86" y="T87"/>
                    </a:cxn>
                    <a:cxn ang="T162">
                      <a:pos x="T88" y="T89"/>
                    </a:cxn>
                    <a:cxn ang="T163">
                      <a:pos x="T90" y="T91"/>
                    </a:cxn>
                    <a:cxn ang="T164">
                      <a:pos x="T92" y="T93"/>
                    </a:cxn>
                    <a:cxn ang="T165">
                      <a:pos x="T94" y="T95"/>
                    </a:cxn>
                    <a:cxn ang="T166">
                      <a:pos x="T96" y="T97"/>
                    </a:cxn>
                    <a:cxn ang="T167">
                      <a:pos x="T98" y="T99"/>
                    </a:cxn>
                    <a:cxn ang="T168">
                      <a:pos x="T100" y="T101"/>
                    </a:cxn>
                    <a:cxn ang="T169">
                      <a:pos x="T102" y="T103"/>
                    </a:cxn>
                    <a:cxn ang="T170">
                      <a:pos x="T104" y="T105"/>
                    </a:cxn>
                    <a:cxn ang="T171">
                      <a:pos x="T106" y="T107"/>
                    </a:cxn>
                    <a:cxn ang="T172">
                      <a:pos x="T108" y="T109"/>
                    </a:cxn>
                    <a:cxn ang="T173">
                      <a:pos x="T110" y="T111"/>
                    </a:cxn>
                    <a:cxn ang="T174">
                      <a:pos x="T112" y="T113"/>
                    </a:cxn>
                    <a:cxn ang="T175">
                      <a:pos x="T114" y="T115"/>
                    </a:cxn>
                    <a:cxn ang="T176">
                      <a:pos x="T116" y="T117"/>
                    </a:cxn>
                  </a:cxnLst>
                  <a:rect l="0" t="0" r="r" b="b"/>
                  <a:pathLst>
                    <a:path w="51" h="35">
                      <a:moveTo>
                        <a:pt x="19" y="1"/>
                      </a:moveTo>
                      <a:lnTo>
                        <a:pt x="19" y="1"/>
                      </a:lnTo>
                      <a:lnTo>
                        <a:pt x="20" y="0"/>
                      </a:lnTo>
                      <a:lnTo>
                        <a:pt x="19" y="1"/>
                      </a:lnTo>
                      <a:close/>
                      <a:moveTo>
                        <a:pt x="19" y="1"/>
                      </a:moveTo>
                      <a:cubicBezTo>
                        <a:pt x="19" y="1"/>
                        <a:pt x="18" y="1"/>
                        <a:pt x="17" y="1"/>
                      </a:cubicBezTo>
                      <a:lnTo>
                        <a:pt x="17" y="0"/>
                      </a:lnTo>
                      <a:cubicBezTo>
                        <a:pt x="18" y="0"/>
                        <a:pt x="19" y="0"/>
                        <a:pt x="20" y="0"/>
                      </a:cubicBezTo>
                      <a:lnTo>
                        <a:pt x="19" y="1"/>
                      </a:lnTo>
                      <a:close/>
                      <a:moveTo>
                        <a:pt x="17" y="1"/>
                      </a:moveTo>
                      <a:cubicBezTo>
                        <a:pt x="16" y="1"/>
                        <a:pt x="15" y="1"/>
                        <a:pt x="14" y="1"/>
                      </a:cubicBezTo>
                      <a:lnTo>
                        <a:pt x="13" y="0"/>
                      </a:lnTo>
                      <a:cubicBezTo>
                        <a:pt x="15" y="0"/>
                        <a:pt x="16" y="0"/>
                        <a:pt x="17" y="0"/>
                      </a:cubicBezTo>
                      <a:lnTo>
                        <a:pt x="17" y="1"/>
                      </a:lnTo>
                      <a:close/>
                      <a:moveTo>
                        <a:pt x="14" y="1"/>
                      </a:moveTo>
                      <a:cubicBezTo>
                        <a:pt x="8" y="1"/>
                        <a:pt x="2" y="2"/>
                        <a:pt x="1" y="7"/>
                      </a:cubicBezTo>
                      <a:lnTo>
                        <a:pt x="0" y="7"/>
                      </a:lnTo>
                      <a:cubicBezTo>
                        <a:pt x="1" y="1"/>
                        <a:pt x="8" y="0"/>
                        <a:pt x="13" y="0"/>
                      </a:cubicBezTo>
                      <a:lnTo>
                        <a:pt x="14" y="1"/>
                      </a:lnTo>
                      <a:close/>
                      <a:moveTo>
                        <a:pt x="1" y="7"/>
                      </a:moveTo>
                      <a:lnTo>
                        <a:pt x="1" y="7"/>
                      </a:lnTo>
                      <a:close/>
                      <a:moveTo>
                        <a:pt x="1" y="7"/>
                      </a:moveTo>
                      <a:lnTo>
                        <a:pt x="1" y="7"/>
                      </a:lnTo>
                      <a:lnTo>
                        <a:pt x="0" y="7"/>
                      </a:lnTo>
                      <a:lnTo>
                        <a:pt x="1" y="7"/>
                      </a:lnTo>
                      <a:close/>
                      <a:moveTo>
                        <a:pt x="0" y="7"/>
                      </a:moveTo>
                      <a:lnTo>
                        <a:pt x="0" y="7"/>
                      </a:lnTo>
                      <a:lnTo>
                        <a:pt x="1" y="7"/>
                      </a:lnTo>
                      <a:lnTo>
                        <a:pt x="0" y="7"/>
                      </a:lnTo>
                      <a:close/>
                      <a:moveTo>
                        <a:pt x="1" y="7"/>
                      </a:moveTo>
                      <a:cubicBezTo>
                        <a:pt x="1" y="7"/>
                        <a:pt x="1" y="7"/>
                        <a:pt x="1" y="8"/>
                      </a:cubicBezTo>
                      <a:lnTo>
                        <a:pt x="0" y="8"/>
                      </a:lnTo>
                      <a:cubicBezTo>
                        <a:pt x="0" y="7"/>
                        <a:pt x="0" y="7"/>
                        <a:pt x="0" y="7"/>
                      </a:cubicBezTo>
                      <a:lnTo>
                        <a:pt x="1" y="7"/>
                      </a:lnTo>
                      <a:close/>
                      <a:moveTo>
                        <a:pt x="1" y="8"/>
                      </a:moveTo>
                      <a:cubicBezTo>
                        <a:pt x="1" y="8"/>
                        <a:pt x="1" y="8"/>
                        <a:pt x="1" y="8"/>
                      </a:cubicBezTo>
                      <a:lnTo>
                        <a:pt x="0" y="8"/>
                      </a:lnTo>
                      <a:cubicBezTo>
                        <a:pt x="0" y="8"/>
                        <a:pt x="0" y="8"/>
                        <a:pt x="0" y="8"/>
                      </a:cubicBezTo>
                      <a:lnTo>
                        <a:pt x="1" y="8"/>
                      </a:lnTo>
                      <a:close/>
                      <a:moveTo>
                        <a:pt x="1" y="8"/>
                      </a:moveTo>
                      <a:cubicBezTo>
                        <a:pt x="2" y="9"/>
                        <a:pt x="2" y="10"/>
                        <a:pt x="3" y="11"/>
                      </a:cubicBezTo>
                      <a:lnTo>
                        <a:pt x="3" y="12"/>
                      </a:lnTo>
                      <a:cubicBezTo>
                        <a:pt x="1" y="11"/>
                        <a:pt x="0" y="10"/>
                        <a:pt x="0" y="8"/>
                      </a:cubicBezTo>
                      <a:lnTo>
                        <a:pt x="1" y="8"/>
                      </a:lnTo>
                      <a:close/>
                      <a:moveTo>
                        <a:pt x="3" y="11"/>
                      </a:moveTo>
                      <a:lnTo>
                        <a:pt x="3" y="11"/>
                      </a:lnTo>
                      <a:close/>
                      <a:moveTo>
                        <a:pt x="3" y="11"/>
                      </a:moveTo>
                      <a:cubicBezTo>
                        <a:pt x="6" y="12"/>
                        <a:pt x="8" y="13"/>
                        <a:pt x="9" y="14"/>
                      </a:cubicBezTo>
                      <a:lnTo>
                        <a:pt x="8" y="15"/>
                      </a:lnTo>
                      <a:cubicBezTo>
                        <a:pt x="7" y="14"/>
                        <a:pt x="5" y="13"/>
                        <a:pt x="3" y="12"/>
                      </a:cubicBezTo>
                      <a:lnTo>
                        <a:pt x="3" y="11"/>
                      </a:lnTo>
                      <a:close/>
                      <a:moveTo>
                        <a:pt x="9" y="14"/>
                      </a:moveTo>
                      <a:cubicBezTo>
                        <a:pt x="11" y="16"/>
                        <a:pt x="13" y="17"/>
                        <a:pt x="14" y="19"/>
                      </a:cubicBezTo>
                      <a:lnTo>
                        <a:pt x="13" y="19"/>
                      </a:lnTo>
                      <a:cubicBezTo>
                        <a:pt x="11" y="18"/>
                        <a:pt x="10" y="16"/>
                        <a:pt x="8" y="15"/>
                      </a:cubicBezTo>
                      <a:lnTo>
                        <a:pt x="9" y="14"/>
                      </a:lnTo>
                      <a:close/>
                      <a:moveTo>
                        <a:pt x="13" y="19"/>
                      </a:moveTo>
                      <a:lnTo>
                        <a:pt x="13" y="19"/>
                      </a:lnTo>
                      <a:close/>
                      <a:moveTo>
                        <a:pt x="14" y="19"/>
                      </a:moveTo>
                      <a:cubicBezTo>
                        <a:pt x="15" y="20"/>
                        <a:pt x="16" y="22"/>
                        <a:pt x="17" y="23"/>
                      </a:cubicBezTo>
                      <a:lnTo>
                        <a:pt x="15" y="24"/>
                      </a:lnTo>
                      <a:cubicBezTo>
                        <a:pt x="15" y="22"/>
                        <a:pt x="14" y="21"/>
                        <a:pt x="13" y="19"/>
                      </a:cubicBezTo>
                      <a:lnTo>
                        <a:pt x="14" y="19"/>
                      </a:lnTo>
                      <a:close/>
                      <a:moveTo>
                        <a:pt x="17" y="23"/>
                      </a:moveTo>
                      <a:cubicBezTo>
                        <a:pt x="18" y="26"/>
                        <a:pt x="19" y="28"/>
                        <a:pt x="21" y="29"/>
                      </a:cubicBezTo>
                      <a:lnTo>
                        <a:pt x="21" y="30"/>
                      </a:lnTo>
                      <a:cubicBezTo>
                        <a:pt x="18" y="29"/>
                        <a:pt x="17" y="26"/>
                        <a:pt x="15" y="24"/>
                      </a:cubicBezTo>
                      <a:lnTo>
                        <a:pt x="17" y="23"/>
                      </a:lnTo>
                      <a:close/>
                      <a:moveTo>
                        <a:pt x="21" y="29"/>
                      </a:moveTo>
                      <a:lnTo>
                        <a:pt x="21" y="29"/>
                      </a:lnTo>
                      <a:lnTo>
                        <a:pt x="21" y="30"/>
                      </a:lnTo>
                      <a:lnTo>
                        <a:pt x="21" y="29"/>
                      </a:lnTo>
                      <a:close/>
                      <a:moveTo>
                        <a:pt x="21" y="29"/>
                      </a:moveTo>
                      <a:cubicBezTo>
                        <a:pt x="30" y="34"/>
                        <a:pt x="39" y="26"/>
                        <a:pt x="46" y="21"/>
                      </a:cubicBezTo>
                      <a:lnTo>
                        <a:pt x="47" y="21"/>
                      </a:lnTo>
                      <a:cubicBezTo>
                        <a:pt x="40" y="28"/>
                        <a:pt x="30" y="35"/>
                        <a:pt x="21" y="30"/>
                      </a:cubicBezTo>
                      <a:lnTo>
                        <a:pt x="21" y="29"/>
                      </a:lnTo>
                      <a:close/>
                      <a:moveTo>
                        <a:pt x="46" y="21"/>
                      </a:moveTo>
                      <a:cubicBezTo>
                        <a:pt x="46" y="20"/>
                        <a:pt x="47" y="19"/>
                        <a:pt x="48" y="19"/>
                      </a:cubicBezTo>
                      <a:lnTo>
                        <a:pt x="49" y="20"/>
                      </a:lnTo>
                      <a:cubicBezTo>
                        <a:pt x="48" y="20"/>
                        <a:pt x="47" y="21"/>
                        <a:pt x="47" y="21"/>
                      </a:cubicBezTo>
                      <a:lnTo>
                        <a:pt x="46" y="21"/>
                      </a:lnTo>
                      <a:close/>
                      <a:moveTo>
                        <a:pt x="49" y="20"/>
                      </a:moveTo>
                      <a:lnTo>
                        <a:pt x="49" y="20"/>
                      </a:lnTo>
                      <a:lnTo>
                        <a:pt x="48" y="19"/>
                      </a:lnTo>
                      <a:lnTo>
                        <a:pt x="49" y="20"/>
                      </a:lnTo>
                      <a:close/>
                      <a:moveTo>
                        <a:pt x="48" y="19"/>
                      </a:moveTo>
                      <a:cubicBezTo>
                        <a:pt x="49" y="18"/>
                        <a:pt x="47" y="16"/>
                        <a:pt x="45" y="15"/>
                      </a:cubicBezTo>
                      <a:lnTo>
                        <a:pt x="46" y="14"/>
                      </a:lnTo>
                      <a:cubicBezTo>
                        <a:pt x="48" y="15"/>
                        <a:pt x="51" y="17"/>
                        <a:pt x="49" y="20"/>
                      </a:cubicBezTo>
                      <a:lnTo>
                        <a:pt x="48" y="19"/>
                      </a:lnTo>
                      <a:close/>
                      <a:moveTo>
                        <a:pt x="45" y="15"/>
                      </a:moveTo>
                      <a:cubicBezTo>
                        <a:pt x="44" y="14"/>
                        <a:pt x="44" y="14"/>
                        <a:pt x="43" y="14"/>
                      </a:cubicBezTo>
                      <a:lnTo>
                        <a:pt x="44" y="13"/>
                      </a:lnTo>
                      <a:cubicBezTo>
                        <a:pt x="45" y="13"/>
                        <a:pt x="45" y="13"/>
                        <a:pt x="46" y="14"/>
                      </a:cubicBezTo>
                      <a:lnTo>
                        <a:pt x="45" y="15"/>
                      </a:lnTo>
                      <a:close/>
                      <a:moveTo>
                        <a:pt x="44" y="13"/>
                      </a:moveTo>
                      <a:lnTo>
                        <a:pt x="44" y="13"/>
                      </a:lnTo>
                      <a:close/>
                      <a:moveTo>
                        <a:pt x="43" y="14"/>
                      </a:moveTo>
                      <a:cubicBezTo>
                        <a:pt x="40" y="11"/>
                        <a:pt x="36" y="8"/>
                        <a:pt x="32" y="6"/>
                      </a:cubicBezTo>
                      <a:lnTo>
                        <a:pt x="33" y="5"/>
                      </a:lnTo>
                      <a:cubicBezTo>
                        <a:pt x="37" y="7"/>
                        <a:pt x="41" y="10"/>
                        <a:pt x="44" y="13"/>
                      </a:cubicBezTo>
                      <a:lnTo>
                        <a:pt x="43" y="14"/>
                      </a:lnTo>
                      <a:close/>
                      <a:moveTo>
                        <a:pt x="32" y="6"/>
                      </a:moveTo>
                      <a:cubicBezTo>
                        <a:pt x="28" y="3"/>
                        <a:pt x="24" y="2"/>
                        <a:pt x="19" y="1"/>
                      </a:cubicBezTo>
                      <a:lnTo>
                        <a:pt x="20" y="0"/>
                      </a:lnTo>
                      <a:cubicBezTo>
                        <a:pt x="24" y="1"/>
                        <a:pt x="29" y="2"/>
                        <a:pt x="33" y="5"/>
                      </a:cubicBezTo>
                      <a:lnTo>
                        <a:pt x="32" y="6"/>
                      </a:lnTo>
                      <a:close/>
                      <a:moveTo>
                        <a:pt x="19" y="1"/>
                      </a:moveTo>
                      <a:lnTo>
                        <a:pt x="19" y="1"/>
                      </a:lnTo>
                      <a:close/>
                    </a:path>
                  </a:pathLst>
                </a:custGeom>
                <a:solidFill>
                  <a:srgbClr val="94939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605" name="Freeform 133"/>
                <p:cNvSpPr>
                  <a:spLocks noChangeArrowheads="1"/>
                </p:cNvSpPr>
                <p:nvPr/>
              </p:nvSpPr>
              <p:spPr bwMode="auto">
                <a:xfrm>
                  <a:off x="1527" y="3741"/>
                  <a:ext cx="67" cy="79"/>
                </a:xfrm>
                <a:custGeom>
                  <a:avLst/>
                  <a:gdLst>
                    <a:gd name="T0" fmla="*/ 30160 w 49"/>
                    <a:gd name="T1" fmla="*/ 65702 h 46"/>
                    <a:gd name="T2" fmla="*/ 14933 w 49"/>
                    <a:gd name="T3" fmla="*/ 213954 h 46"/>
                    <a:gd name="T4" fmla="*/ 65737 w 49"/>
                    <a:gd name="T5" fmla="*/ 296320 h 46"/>
                    <a:gd name="T6" fmla="*/ 80914 w 49"/>
                    <a:gd name="T7" fmla="*/ 89651 h 46"/>
                    <a:gd name="T8" fmla="*/ 30160 w 49"/>
                    <a:gd name="T9" fmla="*/ 65702 h 4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49" h="46">
                      <a:moveTo>
                        <a:pt x="18" y="10"/>
                      </a:moveTo>
                      <a:cubicBezTo>
                        <a:pt x="12" y="18"/>
                        <a:pt x="0" y="26"/>
                        <a:pt x="9" y="33"/>
                      </a:cubicBezTo>
                      <a:cubicBezTo>
                        <a:pt x="17" y="40"/>
                        <a:pt x="27" y="46"/>
                        <a:pt x="40" y="46"/>
                      </a:cubicBezTo>
                      <a:cubicBezTo>
                        <a:pt x="46" y="36"/>
                        <a:pt x="45" y="25"/>
                        <a:pt x="49" y="14"/>
                      </a:cubicBezTo>
                      <a:cubicBezTo>
                        <a:pt x="41" y="6"/>
                        <a:pt x="26" y="0"/>
                        <a:pt x="18" y="10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606" name="Freeform 134"/>
                <p:cNvSpPr>
                  <a:spLocks noChangeArrowheads="1"/>
                </p:cNvSpPr>
                <p:nvPr/>
              </p:nvSpPr>
              <p:spPr bwMode="auto">
                <a:xfrm>
                  <a:off x="1529" y="3748"/>
                  <a:ext cx="66" cy="72"/>
                </a:xfrm>
                <a:custGeom>
                  <a:avLst/>
                  <a:gdLst>
                    <a:gd name="T0" fmla="*/ 22544 w 49"/>
                    <a:gd name="T1" fmla="*/ 31365 h 43"/>
                    <a:gd name="T2" fmla="*/ 20787 w 49"/>
                    <a:gd name="T3" fmla="*/ 28008 h 43"/>
                    <a:gd name="T4" fmla="*/ 20787 w 49"/>
                    <a:gd name="T5" fmla="*/ 28008 h 43"/>
                    <a:gd name="T6" fmla="*/ 22544 w 49"/>
                    <a:gd name="T7" fmla="*/ 28008 h 43"/>
                    <a:gd name="T8" fmla="*/ 22544 w 49"/>
                    <a:gd name="T9" fmla="*/ 31365 h 43"/>
                    <a:gd name="T10" fmla="*/ 16301 w 49"/>
                    <a:gd name="T11" fmla="*/ 51071 h 43"/>
                    <a:gd name="T12" fmla="*/ 22544 w 49"/>
                    <a:gd name="T13" fmla="*/ 31365 h 43"/>
                    <a:gd name="T14" fmla="*/ 10312 w 49"/>
                    <a:gd name="T15" fmla="*/ 132827 h 43"/>
                    <a:gd name="T16" fmla="*/ 16301 w 49"/>
                    <a:gd name="T17" fmla="*/ 51071 h 43"/>
                    <a:gd name="T18" fmla="*/ 10312 w 49"/>
                    <a:gd name="T19" fmla="*/ 132827 h 43"/>
                    <a:gd name="T20" fmla="*/ 27491 w 49"/>
                    <a:gd name="T21" fmla="*/ 182147 h 43"/>
                    <a:gd name="T22" fmla="*/ 10312 w 49"/>
                    <a:gd name="T23" fmla="*/ 132827 h 43"/>
                    <a:gd name="T24" fmla="*/ 51347 w 49"/>
                    <a:gd name="T25" fmla="*/ 196721 h 43"/>
                    <a:gd name="T26" fmla="*/ 27491 w 49"/>
                    <a:gd name="T27" fmla="*/ 182147 h 43"/>
                    <a:gd name="T28" fmla="*/ 51347 w 49"/>
                    <a:gd name="T29" fmla="*/ 196721 h 43"/>
                    <a:gd name="T30" fmla="*/ 51347 w 49"/>
                    <a:gd name="T31" fmla="*/ 202310 h 43"/>
                    <a:gd name="T32" fmla="*/ 49694 w 49"/>
                    <a:gd name="T33" fmla="*/ 196721 h 43"/>
                    <a:gd name="T34" fmla="*/ 58604 w 49"/>
                    <a:gd name="T35" fmla="*/ 118105 h 43"/>
                    <a:gd name="T36" fmla="*/ 49694 w 49"/>
                    <a:gd name="T37" fmla="*/ 196721 h 43"/>
                    <a:gd name="T38" fmla="*/ 62427 w 49"/>
                    <a:gd name="T39" fmla="*/ 45593 h 43"/>
                    <a:gd name="T40" fmla="*/ 58604 w 49"/>
                    <a:gd name="T41" fmla="*/ 118105 h 43"/>
                    <a:gd name="T42" fmla="*/ 64505 w 49"/>
                    <a:gd name="T43" fmla="*/ 45593 h 43"/>
                    <a:gd name="T44" fmla="*/ 64505 w 49"/>
                    <a:gd name="T45" fmla="*/ 45593 h 43"/>
                    <a:gd name="T46" fmla="*/ 64505 w 49"/>
                    <a:gd name="T47" fmla="*/ 45593 h 43"/>
                    <a:gd name="T48" fmla="*/ 53771 w 49"/>
                    <a:gd name="T49" fmla="*/ 28008 h 43"/>
                    <a:gd name="T50" fmla="*/ 64505 w 49"/>
                    <a:gd name="T51" fmla="*/ 45593 h 43"/>
                    <a:gd name="T52" fmla="*/ 53771 w 49"/>
                    <a:gd name="T53" fmla="*/ 28008 h 43"/>
                    <a:gd name="T54" fmla="*/ 39507 w 49"/>
                    <a:gd name="T55" fmla="*/ 0 h 43"/>
                    <a:gd name="T56" fmla="*/ 53771 w 49"/>
                    <a:gd name="T57" fmla="*/ 28008 h 43"/>
                    <a:gd name="T58" fmla="*/ 39507 w 49"/>
                    <a:gd name="T59" fmla="*/ 8568 h 43"/>
                    <a:gd name="T60" fmla="*/ 39507 w 49"/>
                    <a:gd name="T61" fmla="*/ 8568 h 43"/>
                    <a:gd name="T62" fmla="*/ 26616 w 49"/>
                    <a:gd name="T63" fmla="*/ 19256 h 43"/>
                    <a:gd name="T64" fmla="*/ 39507 w 49"/>
                    <a:gd name="T65" fmla="*/ 0 h 43"/>
                    <a:gd name="T66" fmla="*/ 26616 w 49"/>
                    <a:gd name="T67" fmla="*/ 19256 h 43"/>
                    <a:gd name="T68" fmla="*/ 20787 w 49"/>
                    <a:gd name="T69" fmla="*/ 28008 h 43"/>
                    <a:gd name="T70" fmla="*/ 26616 w 49"/>
                    <a:gd name="T71" fmla="*/ 19256 h 43"/>
                    <a:gd name="T72" fmla="*/ 20787 w 49"/>
                    <a:gd name="T73" fmla="*/ 28008 h 43"/>
                    <a:gd name="T74" fmla="*/ 20787 w 49"/>
                    <a:gd name="T75" fmla="*/ 28008 h 43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</a:gdLst>
                  <a:ahLst/>
                  <a:cxnLst>
                    <a:cxn ang="T76">
                      <a:pos x="T0" y="T1"/>
                    </a:cxn>
                    <a:cxn ang="T77">
                      <a:pos x="T2" y="T3"/>
                    </a:cxn>
                    <a:cxn ang="T78">
                      <a:pos x="T4" y="T5"/>
                    </a:cxn>
                    <a:cxn ang="T79">
                      <a:pos x="T6" y="T7"/>
                    </a:cxn>
                    <a:cxn ang="T80">
                      <a:pos x="T8" y="T9"/>
                    </a:cxn>
                    <a:cxn ang="T81">
                      <a:pos x="T10" y="T11"/>
                    </a:cxn>
                    <a:cxn ang="T82">
                      <a:pos x="T12" y="T13"/>
                    </a:cxn>
                    <a:cxn ang="T83">
                      <a:pos x="T14" y="T15"/>
                    </a:cxn>
                    <a:cxn ang="T84">
                      <a:pos x="T16" y="T17"/>
                    </a:cxn>
                    <a:cxn ang="T85">
                      <a:pos x="T18" y="T19"/>
                    </a:cxn>
                    <a:cxn ang="T86">
                      <a:pos x="T20" y="T21"/>
                    </a:cxn>
                    <a:cxn ang="T87">
                      <a:pos x="T22" y="T23"/>
                    </a:cxn>
                    <a:cxn ang="T88">
                      <a:pos x="T24" y="T25"/>
                    </a:cxn>
                    <a:cxn ang="T89">
                      <a:pos x="T26" y="T27"/>
                    </a:cxn>
                    <a:cxn ang="T90">
                      <a:pos x="T28" y="T29"/>
                    </a:cxn>
                    <a:cxn ang="T91">
                      <a:pos x="T30" y="T31"/>
                    </a:cxn>
                    <a:cxn ang="T92">
                      <a:pos x="T32" y="T33"/>
                    </a:cxn>
                    <a:cxn ang="T93">
                      <a:pos x="T34" y="T35"/>
                    </a:cxn>
                    <a:cxn ang="T94">
                      <a:pos x="T36" y="T37"/>
                    </a:cxn>
                    <a:cxn ang="T95">
                      <a:pos x="T38" y="T39"/>
                    </a:cxn>
                    <a:cxn ang="T96">
                      <a:pos x="T40" y="T41"/>
                    </a:cxn>
                    <a:cxn ang="T97">
                      <a:pos x="T42" y="T43"/>
                    </a:cxn>
                    <a:cxn ang="T98">
                      <a:pos x="T44" y="T45"/>
                    </a:cxn>
                    <a:cxn ang="T99">
                      <a:pos x="T46" y="T47"/>
                    </a:cxn>
                    <a:cxn ang="T100">
                      <a:pos x="T48" y="T49"/>
                    </a:cxn>
                    <a:cxn ang="T101">
                      <a:pos x="T50" y="T51"/>
                    </a:cxn>
                    <a:cxn ang="T102">
                      <a:pos x="T52" y="T53"/>
                    </a:cxn>
                    <a:cxn ang="T103">
                      <a:pos x="T54" y="T55"/>
                    </a:cxn>
                    <a:cxn ang="T104">
                      <a:pos x="T56" y="T57"/>
                    </a:cxn>
                    <a:cxn ang="T105">
                      <a:pos x="T58" y="T59"/>
                    </a:cxn>
                    <a:cxn ang="T106">
                      <a:pos x="T60" y="T61"/>
                    </a:cxn>
                    <a:cxn ang="T107">
                      <a:pos x="T62" y="T63"/>
                    </a:cxn>
                    <a:cxn ang="T108">
                      <a:pos x="T64" y="T65"/>
                    </a:cxn>
                    <a:cxn ang="T109">
                      <a:pos x="T66" y="T67"/>
                    </a:cxn>
                    <a:cxn ang="T110">
                      <a:pos x="T68" y="T69"/>
                    </a:cxn>
                    <a:cxn ang="T111">
                      <a:pos x="T70" y="T71"/>
                    </a:cxn>
                    <a:cxn ang="T112">
                      <a:pos x="T72" y="T73"/>
                    </a:cxn>
                    <a:cxn ang="T113">
                      <a:pos x="T74" y="T75"/>
                    </a:cxn>
                  </a:cxnLst>
                  <a:rect l="0" t="0" r="r" b="b"/>
                  <a:pathLst>
                    <a:path w="49" h="43">
                      <a:moveTo>
                        <a:pt x="17" y="7"/>
                      </a:moveTo>
                      <a:lnTo>
                        <a:pt x="17" y="7"/>
                      </a:lnTo>
                      <a:lnTo>
                        <a:pt x="16" y="6"/>
                      </a:lnTo>
                      <a:lnTo>
                        <a:pt x="17" y="7"/>
                      </a:lnTo>
                      <a:close/>
                      <a:moveTo>
                        <a:pt x="16" y="6"/>
                      </a:moveTo>
                      <a:lnTo>
                        <a:pt x="16" y="6"/>
                      </a:lnTo>
                      <a:lnTo>
                        <a:pt x="17" y="6"/>
                      </a:lnTo>
                      <a:lnTo>
                        <a:pt x="16" y="6"/>
                      </a:lnTo>
                      <a:close/>
                      <a:moveTo>
                        <a:pt x="17" y="7"/>
                      </a:moveTo>
                      <a:cubicBezTo>
                        <a:pt x="16" y="8"/>
                        <a:pt x="14" y="10"/>
                        <a:pt x="13" y="12"/>
                      </a:cubicBezTo>
                      <a:lnTo>
                        <a:pt x="12" y="11"/>
                      </a:lnTo>
                      <a:cubicBezTo>
                        <a:pt x="13" y="9"/>
                        <a:pt x="15" y="8"/>
                        <a:pt x="16" y="6"/>
                      </a:cubicBezTo>
                      <a:lnTo>
                        <a:pt x="17" y="7"/>
                      </a:lnTo>
                      <a:close/>
                      <a:moveTo>
                        <a:pt x="13" y="12"/>
                      </a:moveTo>
                      <a:cubicBezTo>
                        <a:pt x="8" y="17"/>
                        <a:pt x="2" y="23"/>
                        <a:pt x="8" y="28"/>
                      </a:cubicBezTo>
                      <a:lnTo>
                        <a:pt x="7" y="29"/>
                      </a:lnTo>
                      <a:cubicBezTo>
                        <a:pt x="0" y="23"/>
                        <a:pt x="6" y="17"/>
                        <a:pt x="12" y="11"/>
                      </a:cubicBezTo>
                      <a:lnTo>
                        <a:pt x="13" y="12"/>
                      </a:lnTo>
                      <a:close/>
                      <a:moveTo>
                        <a:pt x="8" y="28"/>
                      </a:moveTo>
                      <a:cubicBezTo>
                        <a:pt x="12" y="32"/>
                        <a:pt x="17" y="35"/>
                        <a:pt x="22" y="37"/>
                      </a:cubicBezTo>
                      <a:lnTo>
                        <a:pt x="21" y="39"/>
                      </a:lnTo>
                      <a:cubicBezTo>
                        <a:pt x="16" y="36"/>
                        <a:pt x="11" y="33"/>
                        <a:pt x="7" y="29"/>
                      </a:cubicBezTo>
                      <a:lnTo>
                        <a:pt x="8" y="28"/>
                      </a:lnTo>
                      <a:close/>
                      <a:moveTo>
                        <a:pt x="22" y="37"/>
                      </a:moveTo>
                      <a:cubicBezTo>
                        <a:pt x="27" y="40"/>
                        <a:pt x="32" y="41"/>
                        <a:pt x="39" y="42"/>
                      </a:cubicBezTo>
                      <a:lnTo>
                        <a:pt x="39" y="43"/>
                      </a:lnTo>
                      <a:cubicBezTo>
                        <a:pt x="32" y="43"/>
                        <a:pt x="26" y="41"/>
                        <a:pt x="21" y="39"/>
                      </a:cubicBezTo>
                      <a:lnTo>
                        <a:pt x="22" y="37"/>
                      </a:lnTo>
                      <a:close/>
                      <a:moveTo>
                        <a:pt x="39" y="42"/>
                      </a:moveTo>
                      <a:lnTo>
                        <a:pt x="39" y="43"/>
                      </a:lnTo>
                      <a:lnTo>
                        <a:pt x="39" y="42"/>
                      </a:lnTo>
                      <a:close/>
                      <a:moveTo>
                        <a:pt x="38" y="42"/>
                      </a:moveTo>
                      <a:cubicBezTo>
                        <a:pt x="41" y="36"/>
                        <a:pt x="42" y="30"/>
                        <a:pt x="44" y="25"/>
                      </a:cubicBezTo>
                      <a:lnTo>
                        <a:pt x="45" y="25"/>
                      </a:lnTo>
                      <a:cubicBezTo>
                        <a:pt x="44" y="31"/>
                        <a:pt x="43" y="37"/>
                        <a:pt x="39" y="42"/>
                      </a:cubicBezTo>
                      <a:lnTo>
                        <a:pt x="38" y="42"/>
                      </a:lnTo>
                      <a:close/>
                      <a:moveTo>
                        <a:pt x="44" y="25"/>
                      </a:moveTo>
                      <a:cubicBezTo>
                        <a:pt x="45" y="20"/>
                        <a:pt x="46" y="15"/>
                        <a:pt x="48" y="10"/>
                      </a:cubicBezTo>
                      <a:lnTo>
                        <a:pt x="49" y="10"/>
                      </a:lnTo>
                      <a:cubicBezTo>
                        <a:pt x="47" y="15"/>
                        <a:pt x="46" y="20"/>
                        <a:pt x="45" y="25"/>
                      </a:cubicBezTo>
                      <a:lnTo>
                        <a:pt x="44" y="25"/>
                      </a:lnTo>
                      <a:close/>
                      <a:moveTo>
                        <a:pt x="49" y="10"/>
                      </a:moveTo>
                      <a:lnTo>
                        <a:pt x="49" y="10"/>
                      </a:lnTo>
                      <a:lnTo>
                        <a:pt x="48" y="10"/>
                      </a:lnTo>
                      <a:lnTo>
                        <a:pt x="49" y="10"/>
                      </a:lnTo>
                      <a:close/>
                      <a:moveTo>
                        <a:pt x="48" y="10"/>
                      </a:moveTo>
                      <a:cubicBezTo>
                        <a:pt x="46" y="9"/>
                        <a:pt x="44" y="7"/>
                        <a:pt x="41" y="6"/>
                      </a:cubicBezTo>
                      <a:lnTo>
                        <a:pt x="42" y="4"/>
                      </a:lnTo>
                      <a:cubicBezTo>
                        <a:pt x="45" y="6"/>
                        <a:pt x="47" y="8"/>
                        <a:pt x="49" y="10"/>
                      </a:cubicBezTo>
                      <a:lnTo>
                        <a:pt x="48" y="10"/>
                      </a:lnTo>
                      <a:close/>
                      <a:moveTo>
                        <a:pt x="41" y="6"/>
                      </a:moveTo>
                      <a:cubicBezTo>
                        <a:pt x="38" y="4"/>
                        <a:pt x="34" y="2"/>
                        <a:pt x="30" y="2"/>
                      </a:cubicBezTo>
                      <a:lnTo>
                        <a:pt x="30" y="0"/>
                      </a:lnTo>
                      <a:cubicBezTo>
                        <a:pt x="34" y="1"/>
                        <a:pt x="38" y="2"/>
                        <a:pt x="42" y="4"/>
                      </a:cubicBezTo>
                      <a:lnTo>
                        <a:pt x="41" y="6"/>
                      </a:lnTo>
                      <a:close/>
                      <a:moveTo>
                        <a:pt x="30" y="2"/>
                      </a:moveTo>
                      <a:lnTo>
                        <a:pt x="30" y="2"/>
                      </a:lnTo>
                      <a:lnTo>
                        <a:pt x="30" y="1"/>
                      </a:lnTo>
                      <a:lnTo>
                        <a:pt x="30" y="2"/>
                      </a:lnTo>
                      <a:close/>
                      <a:moveTo>
                        <a:pt x="30" y="2"/>
                      </a:moveTo>
                      <a:cubicBezTo>
                        <a:pt x="26" y="1"/>
                        <a:pt x="23" y="2"/>
                        <a:pt x="20" y="4"/>
                      </a:cubicBezTo>
                      <a:lnTo>
                        <a:pt x="19" y="3"/>
                      </a:lnTo>
                      <a:cubicBezTo>
                        <a:pt x="22" y="1"/>
                        <a:pt x="26" y="0"/>
                        <a:pt x="30" y="0"/>
                      </a:cubicBezTo>
                      <a:lnTo>
                        <a:pt x="30" y="2"/>
                      </a:lnTo>
                      <a:close/>
                      <a:moveTo>
                        <a:pt x="20" y="4"/>
                      </a:moveTo>
                      <a:cubicBezTo>
                        <a:pt x="19" y="5"/>
                        <a:pt x="18" y="6"/>
                        <a:pt x="17" y="7"/>
                      </a:cubicBezTo>
                      <a:lnTo>
                        <a:pt x="16" y="6"/>
                      </a:lnTo>
                      <a:cubicBezTo>
                        <a:pt x="17" y="5"/>
                        <a:pt x="18" y="4"/>
                        <a:pt x="19" y="3"/>
                      </a:cubicBezTo>
                      <a:lnTo>
                        <a:pt x="20" y="4"/>
                      </a:lnTo>
                      <a:close/>
                      <a:moveTo>
                        <a:pt x="16" y="6"/>
                      </a:moveTo>
                      <a:lnTo>
                        <a:pt x="16" y="6"/>
                      </a:lnTo>
                      <a:lnTo>
                        <a:pt x="17" y="6"/>
                      </a:lnTo>
                      <a:lnTo>
                        <a:pt x="16" y="6"/>
                      </a:lnTo>
                      <a:close/>
                    </a:path>
                  </a:pathLst>
                </a:custGeom>
                <a:solidFill>
                  <a:srgbClr val="94939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607" name="Freeform 135"/>
                <p:cNvSpPr>
                  <a:spLocks noChangeArrowheads="1"/>
                </p:cNvSpPr>
                <p:nvPr/>
              </p:nvSpPr>
              <p:spPr bwMode="auto">
                <a:xfrm>
                  <a:off x="1604" y="3735"/>
                  <a:ext cx="70" cy="61"/>
                </a:xfrm>
                <a:custGeom>
                  <a:avLst/>
                  <a:gdLst>
                    <a:gd name="T0" fmla="*/ 35757 w 52"/>
                    <a:gd name="T1" fmla="*/ 60122 h 36"/>
                    <a:gd name="T2" fmla="*/ 22850 w 52"/>
                    <a:gd name="T3" fmla="*/ 0 h 36"/>
                    <a:gd name="T4" fmla="*/ 0 w 52"/>
                    <a:gd name="T5" fmla="*/ 135208 h 36"/>
                    <a:gd name="T6" fmla="*/ 37356 w 52"/>
                    <a:gd name="T7" fmla="*/ 179581 h 36"/>
                    <a:gd name="T8" fmla="*/ 64916 w 52"/>
                    <a:gd name="T9" fmla="*/ 144961 h 36"/>
                    <a:gd name="T10" fmla="*/ 35757 w 52"/>
                    <a:gd name="T11" fmla="*/ 60122 h 36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52" h="36">
                      <a:moveTo>
                        <a:pt x="27" y="11"/>
                      </a:moveTo>
                      <a:cubicBezTo>
                        <a:pt x="22" y="9"/>
                        <a:pt x="21" y="0"/>
                        <a:pt x="17" y="0"/>
                      </a:cubicBezTo>
                      <a:cubicBezTo>
                        <a:pt x="5" y="0"/>
                        <a:pt x="4" y="16"/>
                        <a:pt x="0" y="25"/>
                      </a:cubicBezTo>
                      <a:cubicBezTo>
                        <a:pt x="9" y="29"/>
                        <a:pt x="19" y="30"/>
                        <a:pt x="28" y="33"/>
                      </a:cubicBezTo>
                      <a:cubicBezTo>
                        <a:pt x="35" y="36"/>
                        <a:pt x="52" y="33"/>
                        <a:pt x="49" y="27"/>
                      </a:cubicBezTo>
                      <a:cubicBezTo>
                        <a:pt x="46" y="21"/>
                        <a:pt x="36" y="16"/>
                        <a:pt x="27" y="11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608" name="Freeform 136"/>
                <p:cNvSpPr>
                  <a:spLocks noChangeArrowheads="1"/>
                </p:cNvSpPr>
                <p:nvPr/>
              </p:nvSpPr>
              <p:spPr bwMode="auto">
                <a:xfrm>
                  <a:off x="1602" y="3733"/>
                  <a:ext cx="70" cy="62"/>
                </a:xfrm>
                <a:custGeom>
                  <a:avLst/>
                  <a:gdLst>
                    <a:gd name="T0" fmla="*/ 43109 w 51"/>
                    <a:gd name="T1" fmla="*/ 96243 h 36"/>
                    <a:gd name="T2" fmla="*/ 45239 w 51"/>
                    <a:gd name="T3" fmla="*/ 85526 h 36"/>
                    <a:gd name="T4" fmla="*/ 43109 w 51"/>
                    <a:gd name="T5" fmla="*/ 96243 h 36"/>
                    <a:gd name="T6" fmla="*/ 45239 w 51"/>
                    <a:gd name="T7" fmla="*/ 85526 h 36"/>
                    <a:gd name="T8" fmla="*/ 43109 w 51"/>
                    <a:gd name="T9" fmla="*/ 96243 h 36"/>
                    <a:gd name="T10" fmla="*/ 39554 w 51"/>
                    <a:gd name="T11" fmla="*/ 43717 h 36"/>
                    <a:gd name="T12" fmla="*/ 43109 w 51"/>
                    <a:gd name="T13" fmla="*/ 96243 h 36"/>
                    <a:gd name="T14" fmla="*/ 29274 w 51"/>
                    <a:gd name="T15" fmla="*/ 7490 h 36"/>
                    <a:gd name="T16" fmla="*/ 39554 w 51"/>
                    <a:gd name="T17" fmla="*/ 43717 h 36"/>
                    <a:gd name="T18" fmla="*/ 27463 w 51"/>
                    <a:gd name="T19" fmla="*/ 0 h 36"/>
                    <a:gd name="T20" fmla="*/ 29274 w 51"/>
                    <a:gd name="T21" fmla="*/ 7490 h 36"/>
                    <a:gd name="T22" fmla="*/ 29274 w 51"/>
                    <a:gd name="T23" fmla="*/ 7490 h 36"/>
                    <a:gd name="T24" fmla="*/ 4717 w 51"/>
                    <a:gd name="T25" fmla="*/ 128436 h 36"/>
                    <a:gd name="T26" fmla="*/ 29274 w 51"/>
                    <a:gd name="T27" fmla="*/ 7490 h 36"/>
                    <a:gd name="T28" fmla="*/ 2860 w 51"/>
                    <a:gd name="T29" fmla="*/ 186250 h 36"/>
                    <a:gd name="T30" fmla="*/ 4717 w 51"/>
                    <a:gd name="T31" fmla="*/ 128436 h 36"/>
                    <a:gd name="T32" fmla="*/ 1740 w 51"/>
                    <a:gd name="T33" fmla="*/ 186250 h 36"/>
                    <a:gd name="T34" fmla="*/ 0 w 51"/>
                    <a:gd name="T35" fmla="*/ 186250 h 36"/>
                    <a:gd name="T36" fmla="*/ 1740 w 51"/>
                    <a:gd name="T37" fmla="*/ 181801 h 36"/>
                    <a:gd name="T38" fmla="*/ 25770 w 51"/>
                    <a:gd name="T39" fmla="*/ 225584 h 36"/>
                    <a:gd name="T40" fmla="*/ 1740 w 51"/>
                    <a:gd name="T41" fmla="*/ 181801 h 36"/>
                    <a:gd name="T42" fmla="*/ 47003 w 51"/>
                    <a:gd name="T43" fmla="*/ 244964 h 36"/>
                    <a:gd name="T44" fmla="*/ 25770 w 51"/>
                    <a:gd name="T45" fmla="*/ 225584 h 36"/>
                    <a:gd name="T46" fmla="*/ 47003 w 51"/>
                    <a:gd name="T47" fmla="*/ 251675 h 36"/>
                    <a:gd name="T48" fmla="*/ 47003 w 51"/>
                    <a:gd name="T49" fmla="*/ 244964 h 36"/>
                    <a:gd name="T50" fmla="*/ 47003 w 51"/>
                    <a:gd name="T51" fmla="*/ 244964 h 36"/>
                    <a:gd name="T52" fmla="*/ 66622 w 51"/>
                    <a:gd name="T53" fmla="*/ 259114 h 36"/>
                    <a:gd name="T54" fmla="*/ 47003 w 51"/>
                    <a:gd name="T55" fmla="*/ 244964 h 36"/>
                    <a:gd name="T56" fmla="*/ 75680 w 51"/>
                    <a:gd name="T57" fmla="*/ 237584 h 36"/>
                    <a:gd name="T58" fmla="*/ 66622 w 51"/>
                    <a:gd name="T59" fmla="*/ 259114 h 36"/>
                    <a:gd name="T60" fmla="*/ 75680 w 51"/>
                    <a:gd name="T61" fmla="*/ 237584 h 36"/>
                    <a:gd name="T62" fmla="*/ 82269 w 51"/>
                    <a:gd name="T63" fmla="*/ 214045 h 36"/>
                    <a:gd name="T64" fmla="*/ 75680 w 51"/>
                    <a:gd name="T65" fmla="*/ 237584 h 36"/>
                    <a:gd name="T66" fmla="*/ 79410 w 51"/>
                    <a:gd name="T67" fmla="*/ 202361 h 36"/>
                    <a:gd name="T68" fmla="*/ 82269 w 51"/>
                    <a:gd name="T69" fmla="*/ 214045 h 36"/>
                    <a:gd name="T70" fmla="*/ 82269 w 51"/>
                    <a:gd name="T71" fmla="*/ 202361 h 36"/>
                    <a:gd name="T72" fmla="*/ 80510 w 51"/>
                    <a:gd name="T73" fmla="*/ 202361 h 36"/>
                    <a:gd name="T74" fmla="*/ 79410 w 51"/>
                    <a:gd name="T75" fmla="*/ 202361 h 36"/>
                    <a:gd name="T76" fmla="*/ 82269 w 51"/>
                    <a:gd name="T77" fmla="*/ 202361 h 36"/>
                    <a:gd name="T78" fmla="*/ 79410 w 51"/>
                    <a:gd name="T79" fmla="*/ 202361 h 36"/>
                    <a:gd name="T80" fmla="*/ 79410 w 51"/>
                    <a:gd name="T81" fmla="*/ 202361 h 36"/>
                    <a:gd name="T82" fmla="*/ 79410 w 51"/>
                    <a:gd name="T83" fmla="*/ 202361 h 36"/>
                    <a:gd name="T84" fmla="*/ 47003 w 51"/>
                    <a:gd name="T85" fmla="*/ 98058 h 36"/>
                    <a:gd name="T86" fmla="*/ 82269 w 51"/>
                    <a:gd name="T87" fmla="*/ 202361 h 36"/>
                    <a:gd name="T88" fmla="*/ 47003 w 51"/>
                    <a:gd name="T89" fmla="*/ 98058 h 36"/>
                    <a:gd name="T90" fmla="*/ 45239 w 51"/>
                    <a:gd name="T91" fmla="*/ 85526 h 36"/>
                    <a:gd name="T92" fmla="*/ 47003 w 51"/>
                    <a:gd name="T93" fmla="*/ 98058 h 36"/>
                    <a:gd name="T94" fmla="*/ 43109 w 51"/>
                    <a:gd name="T95" fmla="*/ 96243 h 36"/>
                    <a:gd name="T96" fmla="*/ 43109 w 51"/>
                    <a:gd name="T97" fmla="*/ 96243 h 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0" t="0" r="r" b="b"/>
                  <a:pathLst>
                    <a:path w="51" h="36">
                      <a:moveTo>
                        <a:pt x="27" y="13"/>
                      </a:moveTo>
                      <a:lnTo>
                        <a:pt x="27" y="13"/>
                      </a:lnTo>
                      <a:lnTo>
                        <a:pt x="28" y="12"/>
                      </a:lnTo>
                      <a:lnTo>
                        <a:pt x="27" y="13"/>
                      </a:lnTo>
                      <a:close/>
                      <a:moveTo>
                        <a:pt x="27" y="13"/>
                      </a:moveTo>
                      <a:lnTo>
                        <a:pt x="27" y="13"/>
                      </a:lnTo>
                      <a:lnTo>
                        <a:pt x="28" y="12"/>
                      </a:lnTo>
                      <a:lnTo>
                        <a:pt x="27" y="13"/>
                      </a:lnTo>
                      <a:close/>
                      <a:moveTo>
                        <a:pt x="27" y="13"/>
                      </a:moveTo>
                      <a:cubicBezTo>
                        <a:pt x="25" y="12"/>
                        <a:pt x="24" y="9"/>
                        <a:pt x="22" y="6"/>
                      </a:cubicBezTo>
                      <a:lnTo>
                        <a:pt x="24" y="6"/>
                      </a:lnTo>
                      <a:cubicBezTo>
                        <a:pt x="25" y="8"/>
                        <a:pt x="26" y="11"/>
                        <a:pt x="28" y="12"/>
                      </a:cubicBezTo>
                      <a:lnTo>
                        <a:pt x="27" y="13"/>
                      </a:lnTo>
                      <a:close/>
                      <a:moveTo>
                        <a:pt x="22" y="6"/>
                      </a:moveTo>
                      <a:cubicBezTo>
                        <a:pt x="21" y="4"/>
                        <a:pt x="20" y="1"/>
                        <a:pt x="18" y="1"/>
                      </a:cubicBezTo>
                      <a:lnTo>
                        <a:pt x="18" y="0"/>
                      </a:lnTo>
                      <a:cubicBezTo>
                        <a:pt x="21" y="0"/>
                        <a:pt x="22" y="3"/>
                        <a:pt x="24" y="6"/>
                      </a:cubicBezTo>
                      <a:lnTo>
                        <a:pt x="22" y="6"/>
                      </a:lnTo>
                      <a:close/>
                      <a:moveTo>
                        <a:pt x="17" y="0"/>
                      </a:moveTo>
                      <a:lnTo>
                        <a:pt x="18" y="0"/>
                      </a:lnTo>
                      <a:lnTo>
                        <a:pt x="18" y="1"/>
                      </a:lnTo>
                      <a:lnTo>
                        <a:pt x="17" y="0"/>
                      </a:lnTo>
                      <a:close/>
                      <a:moveTo>
                        <a:pt x="18" y="1"/>
                      </a:moveTo>
                      <a:cubicBezTo>
                        <a:pt x="9" y="2"/>
                        <a:pt x="7" y="10"/>
                        <a:pt x="4" y="19"/>
                      </a:cubicBezTo>
                      <a:lnTo>
                        <a:pt x="3" y="18"/>
                      </a:lnTo>
                      <a:cubicBezTo>
                        <a:pt x="5" y="10"/>
                        <a:pt x="8" y="0"/>
                        <a:pt x="17" y="0"/>
                      </a:cubicBezTo>
                      <a:lnTo>
                        <a:pt x="18" y="1"/>
                      </a:lnTo>
                      <a:close/>
                      <a:moveTo>
                        <a:pt x="4" y="19"/>
                      </a:moveTo>
                      <a:cubicBezTo>
                        <a:pt x="3" y="21"/>
                        <a:pt x="3" y="24"/>
                        <a:pt x="2" y="26"/>
                      </a:cubicBezTo>
                      <a:lnTo>
                        <a:pt x="0" y="26"/>
                      </a:lnTo>
                      <a:cubicBezTo>
                        <a:pt x="1" y="23"/>
                        <a:pt x="2" y="21"/>
                        <a:pt x="3" y="18"/>
                      </a:cubicBezTo>
                      <a:lnTo>
                        <a:pt x="4" y="19"/>
                      </a:lnTo>
                      <a:close/>
                      <a:moveTo>
                        <a:pt x="1" y="26"/>
                      </a:moveTo>
                      <a:lnTo>
                        <a:pt x="0" y="26"/>
                      </a:lnTo>
                      <a:lnTo>
                        <a:pt x="1" y="26"/>
                      </a:lnTo>
                      <a:close/>
                      <a:moveTo>
                        <a:pt x="1" y="25"/>
                      </a:moveTo>
                      <a:cubicBezTo>
                        <a:pt x="6" y="27"/>
                        <a:pt x="11" y="29"/>
                        <a:pt x="16" y="30"/>
                      </a:cubicBezTo>
                      <a:lnTo>
                        <a:pt x="16" y="31"/>
                      </a:lnTo>
                      <a:cubicBezTo>
                        <a:pt x="10" y="30"/>
                        <a:pt x="5" y="29"/>
                        <a:pt x="1" y="26"/>
                      </a:cubicBezTo>
                      <a:lnTo>
                        <a:pt x="1" y="25"/>
                      </a:lnTo>
                      <a:close/>
                      <a:moveTo>
                        <a:pt x="16" y="30"/>
                      </a:moveTo>
                      <a:cubicBezTo>
                        <a:pt x="20" y="31"/>
                        <a:pt x="25" y="32"/>
                        <a:pt x="29" y="34"/>
                      </a:cubicBezTo>
                      <a:lnTo>
                        <a:pt x="29" y="35"/>
                      </a:lnTo>
                      <a:cubicBezTo>
                        <a:pt x="24" y="33"/>
                        <a:pt x="20" y="32"/>
                        <a:pt x="16" y="31"/>
                      </a:cubicBezTo>
                      <a:lnTo>
                        <a:pt x="16" y="30"/>
                      </a:lnTo>
                      <a:close/>
                      <a:moveTo>
                        <a:pt x="29" y="35"/>
                      </a:moveTo>
                      <a:lnTo>
                        <a:pt x="29" y="35"/>
                      </a:lnTo>
                      <a:lnTo>
                        <a:pt x="29" y="34"/>
                      </a:lnTo>
                      <a:lnTo>
                        <a:pt x="29" y="35"/>
                      </a:lnTo>
                      <a:close/>
                      <a:moveTo>
                        <a:pt x="29" y="34"/>
                      </a:moveTo>
                      <a:cubicBezTo>
                        <a:pt x="32" y="35"/>
                        <a:pt x="37" y="35"/>
                        <a:pt x="41" y="34"/>
                      </a:cubicBezTo>
                      <a:lnTo>
                        <a:pt x="41" y="36"/>
                      </a:lnTo>
                      <a:cubicBezTo>
                        <a:pt x="37" y="36"/>
                        <a:pt x="32" y="36"/>
                        <a:pt x="29" y="35"/>
                      </a:cubicBezTo>
                      <a:lnTo>
                        <a:pt x="29" y="34"/>
                      </a:lnTo>
                      <a:close/>
                      <a:moveTo>
                        <a:pt x="41" y="34"/>
                      </a:moveTo>
                      <a:cubicBezTo>
                        <a:pt x="43" y="34"/>
                        <a:pt x="45" y="33"/>
                        <a:pt x="47" y="33"/>
                      </a:cubicBezTo>
                      <a:lnTo>
                        <a:pt x="48" y="34"/>
                      </a:lnTo>
                      <a:cubicBezTo>
                        <a:pt x="46" y="35"/>
                        <a:pt x="44" y="35"/>
                        <a:pt x="41" y="36"/>
                      </a:cubicBezTo>
                      <a:lnTo>
                        <a:pt x="41" y="34"/>
                      </a:lnTo>
                      <a:close/>
                      <a:moveTo>
                        <a:pt x="47" y="33"/>
                      </a:moveTo>
                      <a:cubicBezTo>
                        <a:pt x="48" y="32"/>
                        <a:pt x="49" y="31"/>
                        <a:pt x="50" y="30"/>
                      </a:cubicBezTo>
                      <a:lnTo>
                        <a:pt x="51" y="30"/>
                      </a:lnTo>
                      <a:cubicBezTo>
                        <a:pt x="51" y="31"/>
                        <a:pt x="50" y="33"/>
                        <a:pt x="48" y="34"/>
                      </a:cubicBezTo>
                      <a:lnTo>
                        <a:pt x="47" y="33"/>
                      </a:lnTo>
                      <a:close/>
                      <a:moveTo>
                        <a:pt x="50" y="30"/>
                      </a:moveTo>
                      <a:cubicBezTo>
                        <a:pt x="50" y="29"/>
                        <a:pt x="50" y="29"/>
                        <a:pt x="49" y="28"/>
                      </a:cubicBezTo>
                      <a:lnTo>
                        <a:pt x="51" y="28"/>
                      </a:lnTo>
                      <a:cubicBezTo>
                        <a:pt x="51" y="28"/>
                        <a:pt x="51" y="29"/>
                        <a:pt x="51" y="30"/>
                      </a:cubicBezTo>
                      <a:lnTo>
                        <a:pt x="50" y="30"/>
                      </a:lnTo>
                      <a:close/>
                      <a:moveTo>
                        <a:pt x="51" y="28"/>
                      </a:moveTo>
                      <a:lnTo>
                        <a:pt x="51" y="28"/>
                      </a:lnTo>
                      <a:lnTo>
                        <a:pt x="50" y="28"/>
                      </a:lnTo>
                      <a:lnTo>
                        <a:pt x="51" y="28"/>
                      </a:lnTo>
                      <a:close/>
                      <a:moveTo>
                        <a:pt x="49" y="28"/>
                      </a:moveTo>
                      <a:lnTo>
                        <a:pt x="49" y="28"/>
                      </a:lnTo>
                      <a:lnTo>
                        <a:pt x="51" y="28"/>
                      </a:lnTo>
                      <a:lnTo>
                        <a:pt x="49" y="28"/>
                      </a:lnTo>
                      <a:close/>
                      <a:moveTo>
                        <a:pt x="49" y="28"/>
                      </a:moveTo>
                      <a:lnTo>
                        <a:pt x="49" y="28"/>
                      </a:lnTo>
                      <a:lnTo>
                        <a:pt x="50" y="28"/>
                      </a:lnTo>
                      <a:lnTo>
                        <a:pt x="49" y="28"/>
                      </a:lnTo>
                      <a:close/>
                      <a:moveTo>
                        <a:pt x="49" y="28"/>
                      </a:moveTo>
                      <a:cubicBezTo>
                        <a:pt x="47" y="23"/>
                        <a:pt x="37" y="18"/>
                        <a:pt x="29" y="14"/>
                      </a:cubicBezTo>
                      <a:lnTo>
                        <a:pt x="30" y="13"/>
                      </a:lnTo>
                      <a:cubicBezTo>
                        <a:pt x="38" y="17"/>
                        <a:pt x="48" y="22"/>
                        <a:pt x="51" y="28"/>
                      </a:cubicBezTo>
                      <a:lnTo>
                        <a:pt x="49" y="28"/>
                      </a:lnTo>
                      <a:close/>
                      <a:moveTo>
                        <a:pt x="29" y="14"/>
                      </a:moveTo>
                      <a:lnTo>
                        <a:pt x="27" y="13"/>
                      </a:lnTo>
                      <a:lnTo>
                        <a:pt x="28" y="12"/>
                      </a:lnTo>
                      <a:lnTo>
                        <a:pt x="30" y="13"/>
                      </a:lnTo>
                      <a:lnTo>
                        <a:pt x="29" y="14"/>
                      </a:lnTo>
                      <a:close/>
                      <a:moveTo>
                        <a:pt x="27" y="13"/>
                      </a:moveTo>
                      <a:lnTo>
                        <a:pt x="27" y="13"/>
                      </a:lnTo>
                      <a:lnTo>
                        <a:pt x="28" y="12"/>
                      </a:lnTo>
                      <a:lnTo>
                        <a:pt x="27" y="13"/>
                      </a:lnTo>
                      <a:close/>
                    </a:path>
                  </a:pathLst>
                </a:custGeom>
                <a:solidFill>
                  <a:srgbClr val="94939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609" name="Freeform 137"/>
                <p:cNvSpPr>
                  <a:spLocks noChangeArrowheads="1"/>
                </p:cNvSpPr>
                <p:nvPr/>
              </p:nvSpPr>
              <p:spPr bwMode="auto">
                <a:xfrm>
                  <a:off x="1673" y="3775"/>
                  <a:ext cx="80" cy="75"/>
                </a:xfrm>
                <a:custGeom>
                  <a:avLst/>
                  <a:gdLst>
                    <a:gd name="T0" fmla="*/ 47279 w 58"/>
                    <a:gd name="T1" fmla="*/ 33107 h 44"/>
                    <a:gd name="T2" fmla="*/ 3091 w 58"/>
                    <a:gd name="T3" fmla="*/ 116310 h 44"/>
                    <a:gd name="T4" fmla="*/ 16015 w 58"/>
                    <a:gd name="T5" fmla="*/ 164988 h 44"/>
                    <a:gd name="T6" fmla="*/ 75746 w 58"/>
                    <a:gd name="T7" fmla="*/ 237397 h 44"/>
                    <a:gd name="T8" fmla="*/ 101988 w 58"/>
                    <a:gd name="T9" fmla="*/ 191720 h 44"/>
                    <a:gd name="T10" fmla="*/ 100098 w 58"/>
                    <a:gd name="T11" fmla="*/ 174626 h 44"/>
                    <a:gd name="T12" fmla="*/ 69823 w 58"/>
                    <a:gd name="T13" fmla="*/ 132399 h 44"/>
                    <a:gd name="T14" fmla="*/ 47279 w 58"/>
                    <a:gd name="T15" fmla="*/ 33107 h 44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58" h="44">
                      <a:moveTo>
                        <a:pt x="27" y="6"/>
                      </a:moveTo>
                      <a:cubicBezTo>
                        <a:pt x="14" y="0"/>
                        <a:pt x="6" y="11"/>
                        <a:pt x="2" y="21"/>
                      </a:cubicBezTo>
                      <a:cubicBezTo>
                        <a:pt x="0" y="25"/>
                        <a:pt x="4" y="29"/>
                        <a:pt x="9" y="30"/>
                      </a:cubicBezTo>
                      <a:cubicBezTo>
                        <a:pt x="21" y="33"/>
                        <a:pt x="30" y="40"/>
                        <a:pt x="43" y="43"/>
                      </a:cubicBezTo>
                      <a:cubicBezTo>
                        <a:pt x="50" y="44"/>
                        <a:pt x="55" y="40"/>
                        <a:pt x="58" y="35"/>
                      </a:cubicBezTo>
                      <a:cubicBezTo>
                        <a:pt x="58" y="35"/>
                        <a:pt x="57" y="33"/>
                        <a:pt x="57" y="32"/>
                      </a:cubicBezTo>
                      <a:cubicBezTo>
                        <a:pt x="52" y="27"/>
                        <a:pt x="45" y="27"/>
                        <a:pt x="40" y="24"/>
                      </a:cubicBezTo>
                      <a:cubicBezTo>
                        <a:pt x="33" y="19"/>
                        <a:pt x="33" y="8"/>
                        <a:pt x="27" y="6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610" name="Freeform 138"/>
                <p:cNvSpPr>
                  <a:spLocks noChangeArrowheads="1"/>
                </p:cNvSpPr>
                <p:nvPr/>
              </p:nvSpPr>
              <p:spPr bwMode="auto">
                <a:xfrm>
                  <a:off x="1673" y="3778"/>
                  <a:ext cx="81" cy="72"/>
                </a:xfrm>
                <a:custGeom>
                  <a:avLst/>
                  <a:gdLst>
                    <a:gd name="T0" fmla="*/ 17617 w 59"/>
                    <a:gd name="T1" fmla="*/ 28853 h 42"/>
                    <a:gd name="T2" fmla="*/ 19308 w 59"/>
                    <a:gd name="T3" fmla="*/ 35486 h 42"/>
                    <a:gd name="T4" fmla="*/ 17617 w 59"/>
                    <a:gd name="T5" fmla="*/ 28853 h 42"/>
                    <a:gd name="T6" fmla="*/ 1713 w 59"/>
                    <a:gd name="T7" fmla="*/ 109231 h 42"/>
                    <a:gd name="T8" fmla="*/ 2820 w 59"/>
                    <a:gd name="T9" fmla="*/ 113302 h 42"/>
                    <a:gd name="T10" fmla="*/ 1713 w 59"/>
                    <a:gd name="T11" fmla="*/ 109231 h 42"/>
                    <a:gd name="T12" fmla="*/ 1713 w 59"/>
                    <a:gd name="T13" fmla="*/ 109231 h 42"/>
                    <a:gd name="T14" fmla="*/ 2820 w 59"/>
                    <a:gd name="T15" fmla="*/ 113302 h 42"/>
                    <a:gd name="T16" fmla="*/ 1713 w 59"/>
                    <a:gd name="T17" fmla="*/ 109231 h 42"/>
                    <a:gd name="T18" fmla="*/ 14584 w 59"/>
                    <a:gd name="T19" fmla="*/ 168245 h 42"/>
                    <a:gd name="T20" fmla="*/ 4631 w 59"/>
                    <a:gd name="T21" fmla="*/ 141802 h 42"/>
                    <a:gd name="T22" fmla="*/ 12529 w 59"/>
                    <a:gd name="T23" fmla="*/ 168245 h 42"/>
                    <a:gd name="T24" fmla="*/ 14584 w 59"/>
                    <a:gd name="T25" fmla="*/ 168245 h 42"/>
                    <a:gd name="T26" fmla="*/ 14584 w 59"/>
                    <a:gd name="T27" fmla="*/ 168245 h 42"/>
                    <a:gd name="T28" fmla="*/ 14584 w 59"/>
                    <a:gd name="T29" fmla="*/ 168245 h 42"/>
                    <a:gd name="T30" fmla="*/ 37566 w 59"/>
                    <a:gd name="T31" fmla="*/ 203213 h 42"/>
                    <a:gd name="T32" fmla="*/ 14584 w 59"/>
                    <a:gd name="T33" fmla="*/ 168245 h 42"/>
                    <a:gd name="T34" fmla="*/ 68790 w 59"/>
                    <a:gd name="T35" fmla="*/ 243677 h 42"/>
                    <a:gd name="T36" fmla="*/ 68790 w 59"/>
                    <a:gd name="T37" fmla="*/ 238469 h 42"/>
                    <a:gd name="T38" fmla="*/ 68790 w 59"/>
                    <a:gd name="T39" fmla="*/ 238469 h 42"/>
                    <a:gd name="T40" fmla="*/ 68790 w 59"/>
                    <a:gd name="T41" fmla="*/ 243677 h 42"/>
                    <a:gd name="T42" fmla="*/ 68790 w 59"/>
                    <a:gd name="T43" fmla="*/ 238469 h 42"/>
                    <a:gd name="T44" fmla="*/ 68790 w 59"/>
                    <a:gd name="T45" fmla="*/ 243677 h 42"/>
                    <a:gd name="T46" fmla="*/ 76552 w 59"/>
                    <a:gd name="T47" fmla="*/ 238469 h 42"/>
                    <a:gd name="T48" fmla="*/ 73678 w 59"/>
                    <a:gd name="T49" fmla="*/ 238469 h 42"/>
                    <a:gd name="T50" fmla="*/ 93183 w 59"/>
                    <a:gd name="T51" fmla="*/ 203213 h 42"/>
                    <a:gd name="T52" fmla="*/ 91150 w 59"/>
                    <a:gd name="T53" fmla="*/ 196469 h 42"/>
                    <a:gd name="T54" fmla="*/ 91150 w 59"/>
                    <a:gd name="T55" fmla="*/ 196469 h 42"/>
                    <a:gd name="T56" fmla="*/ 93183 w 59"/>
                    <a:gd name="T57" fmla="*/ 203213 h 42"/>
                    <a:gd name="T58" fmla="*/ 93183 w 59"/>
                    <a:gd name="T59" fmla="*/ 203213 h 42"/>
                    <a:gd name="T60" fmla="*/ 93183 w 59"/>
                    <a:gd name="T61" fmla="*/ 203213 h 42"/>
                    <a:gd name="T62" fmla="*/ 91525 w 59"/>
                    <a:gd name="T63" fmla="*/ 179474 h 42"/>
                    <a:gd name="T64" fmla="*/ 88706 w 59"/>
                    <a:gd name="T65" fmla="*/ 186151 h 42"/>
                    <a:gd name="T66" fmla="*/ 91525 w 59"/>
                    <a:gd name="T67" fmla="*/ 179474 h 42"/>
                    <a:gd name="T68" fmla="*/ 91150 w 59"/>
                    <a:gd name="T69" fmla="*/ 179474 h 42"/>
                    <a:gd name="T70" fmla="*/ 88706 w 59"/>
                    <a:gd name="T71" fmla="*/ 186151 h 42"/>
                    <a:gd name="T72" fmla="*/ 91150 w 59"/>
                    <a:gd name="T73" fmla="*/ 179474 h 42"/>
                    <a:gd name="T74" fmla="*/ 63851 w 59"/>
                    <a:gd name="T75" fmla="*/ 130296 h 42"/>
                    <a:gd name="T76" fmla="*/ 74892 w 59"/>
                    <a:gd name="T77" fmla="*/ 157363 h 42"/>
                    <a:gd name="T78" fmla="*/ 63851 w 59"/>
                    <a:gd name="T79" fmla="*/ 130296 h 42"/>
                    <a:gd name="T80" fmla="*/ 51053 w 59"/>
                    <a:gd name="T81" fmla="*/ 72797 h 42"/>
                    <a:gd name="T82" fmla="*/ 63851 w 59"/>
                    <a:gd name="T83" fmla="*/ 130296 h 42"/>
                    <a:gd name="T84" fmla="*/ 42130 w 59"/>
                    <a:gd name="T85" fmla="*/ 17556 h 42"/>
                    <a:gd name="T86" fmla="*/ 42130 w 59"/>
                    <a:gd name="T87" fmla="*/ 17556 h 42"/>
                    <a:gd name="T88" fmla="*/ 42130 w 59"/>
                    <a:gd name="T89" fmla="*/ 17556 h 42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</a:gdLst>
                  <a:ahLst/>
                  <a:cxnLst>
                    <a:cxn ang="T90">
                      <a:pos x="T0" y="T1"/>
                    </a:cxn>
                    <a:cxn ang="T91">
                      <a:pos x="T2" y="T3"/>
                    </a:cxn>
                    <a:cxn ang="T92">
                      <a:pos x="T4" y="T5"/>
                    </a:cxn>
                    <a:cxn ang="T93">
                      <a:pos x="T6" y="T7"/>
                    </a:cxn>
                    <a:cxn ang="T94">
                      <a:pos x="T8" y="T9"/>
                    </a:cxn>
                    <a:cxn ang="T95">
                      <a:pos x="T10" y="T11"/>
                    </a:cxn>
                    <a:cxn ang="T96">
                      <a:pos x="T12" y="T13"/>
                    </a:cxn>
                    <a:cxn ang="T97">
                      <a:pos x="T14" y="T15"/>
                    </a:cxn>
                    <a:cxn ang="T98">
                      <a:pos x="T16" y="T17"/>
                    </a:cxn>
                    <a:cxn ang="T99">
                      <a:pos x="T18" y="T19"/>
                    </a:cxn>
                    <a:cxn ang="T100">
                      <a:pos x="T20" y="T21"/>
                    </a:cxn>
                    <a:cxn ang="T101">
                      <a:pos x="T22" y="T23"/>
                    </a:cxn>
                    <a:cxn ang="T102">
                      <a:pos x="T24" y="T25"/>
                    </a:cxn>
                    <a:cxn ang="T103">
                      <a:pos x="T26" y="T27"/>
                    </a:cxn>
                    <a:cxn ang="T104">
                      <a:pos x="T28" y="T29"/>
                    </a:cxn>
                    <a:cxn ang="T105">
                      <a:pos x="T30" y="T31"/>
                    </a:cxn>
                    <a:cxn ang="T106">
                      <a:pos x="T32" y="T33"/>
                    </a:cxn>
                    <a:cxn ang="T107">
                      <a:pos x="T34" y="T35"/>
                    </a:cxn>
                    <a:cxn ang="T108">
                      <a:pos x="T36" y="T37"/>
                    </a:cxn>
                    <a:cxn ang="T109">
                      <a:pos x="T38" y="T39"/>
                    </a:cxn>
                    <a:cxn ang="T110">
                      <a:pos x="T40" y="T41"/>
                    </a:cxn>
                    <a:cxn ang="T111">
                      <a:pos x="T42" y="T43"/>
                    </a:cxn>
                    <a:cxn ang="T112">
                      <a:pos x="T44" y="T45"/>
                    </a:cxn>
                    <a:cxn ang="T113">
                      <a:pos x="T46" y="T47"/>
                    </a:cxn>
                    <a:cxn ang="T114">
                      <a:pos x="T48" y="T49"/>
                    </a:cxn>
                    <a:cxn ang="T115">
                      <a:pos x="T50" y="T51"/>
                    </a:cxn>
                    <a:cxn ang="T116">
                      <a:pos x="T52" y="T53"/>
                    </a:cxn>
                    <a:cxn ang="T117">
                      <a:pos x="T54" y="T55"/>
                    </a:cxn>
                    <a:cxn ang="T118">
                      <a:pos x="T56" y="T57"/>
                    </a:cxn>
                    <a:cxn ang="T119">
                      <a:pos x="T58" y="T59"/>
                    </a:cxn>
                    <a:cxn ang="T120">
                      <a:pos x="T60" y="T61"/>
                    </a:cxn>
                    <a:cxn ang="T121">
                      <a:pos x="T62" y="T63"/>
                    </a:cxn>
                    <a:cxn ang="T122">
                      <a:pos x="T64" y="T65"/>
                    </a:cxn>
                    <a:cxn ang="T123">
                      <a:pos x="T66" y="T67"/>
                    </a:cxn>
                    <a:cxn ang="T124">
                      <a:pos x="T68" y="T69"/>
                    </a:cxn>
                    <a:cxn ang="T125">
                      <a:pos x="T70" y="T71"/>
                    </a:cxn>
                    <a:cxn ang="T126">
                      <a:pos x="T72" y="T73"/>
                    </a:cxn>
                    <a:cxn ang="T127">
                      <a:pos x="T74" y="T75"/>
                    </a:cxn>
                    <a:cxn ang="T128">
                      <a:pos x="T76" y="T77"/>
                    </a:cxn>
                    <a:cxn ang="T129">
                      <a:pos x="T78" y="T79"/>
                    </a:cxn>
                    <a:cxn ang="T130">
                      <a:pos x="T80" y="T81"/>
                    </a:cxn>
                    <a:cxn ang="T131">
                      <a:pos x="T82" y="T83"/>
                    </a:cxn>
                    <a:cxn ang="T132">
                      <a:pos x="T84" y="T85"/>
                    </a:cxn>
                    <a:cxn ang="T133">
                      <a:pos x="T86" y="T87"/>
                    </a:cxn>
                    <a:cxn ang="T134">
                      <a:pos x="T88" y="T89"/>
                    </a:cxn>
                  </a:cxnLst>
                  <a:rect l="0" t="0" r="r" b="b"/>
                  <a:pathLst>
                    <a:path w="59" h="42">
                      <a:moveTo>
                        <a:pt x="26" y="4"/>
                      </a:moveTo>
                      <a:cubicBezTo>
                        <a:pt x="20" y="2"/>
                        <a:pt x="16" y="3"/>
                        <a:pt x="12" y="6"/>
                      </a:cubicBezTo>
                      <a:lnTo>
                        <a:pt x="11" y="5"/>
                      </a:lnTo>
                      <a:cubicBezTo>
                        <a:pt x="15" y="2"/>
                        <a:pt x="20" y="0"/>
                        <a:pt x="27" y="3"/>
                      </a:cubicBezTo>
                      <a:lnTo>
                        <a:pt x="26" y="4"/>
                      </a:lnTo>
                      <a:close/>
                      <a:moveTo>
                        <a:pt x="12" y="6"/>
                      </a:moveTo>
                      <a:cubicBezTo>
                        <a:pt x="8" y="9"/>
                        <a:pt x="5" y="14"/>
                        <a:pt x="2" y="19"/>
                      </a:cubicBezTo>
                      <a:lnTo>
                        <a:pt x="1" y="18"/>
                      </a:lnTo>
                      <a:cubicBezTo>
                        <a:pt x="3" y="14"/>
                        <a:pt x="6" y="9"/>
                        <a:pt x="11" y="5"/>
                      </a:cubicBezTo>
                      <a:lnTo>
                        <a:pt x="12" y="6"/>
                      </a:lnTo>
                      <a:close/>
                      <a:moveTo>
                        <a:pt x="1" y="18"/>
                      </a:moveTo>
                      <a:lnTo>
                        <a:pt x="1" y="18"/>
                      </a:lnTo>
                      <a:lnTo>
                        <a:pt x="2" y="19"/>
                      </a:lnTo>
                      <a:lnTo>
                        <a:pt x="1" y="18"/>
                      </a:lnTo>
                      <a:close/>
                      <a:moveTo>
                        <a:pt x="2" y="19"/>
                      </a:moveTo>
                      <a:lnTo>
                        <a:pt x="2" y="19"/>
                      </a:lnTo>
                      <a:lnTo>
                        <a:pt x="1" y="18"/>
                      </a:lnTo>
                      <a:lnTo>
                        <a:pt x="2" y="19"/>
                      </a:lnTo>
                      <a:close/>
                      <a:moveTo>
                        <a:pt x="1" y="18"/>
                      </a:moveTo>
                      <a:lnTo>
                        <a:pt x="1" y="18"/>
                      </a:lnTo>
                      <a:lnTo>
                        <a:pt x="1" y="19"/>
                      </a:lnTo>
                      <a:lnTo>
                        <a:pt x="1" y="18"/>
                      </a:lnTo>
                      <a:close/>
                      <a:moveTo>
                        <a:pt x="2" y="19"/>
                      </a:moveTo>
                      <a:cubicBezTo>
                        <a:pt x="1" y="21"/>
                        <a:pt x="2" y="23"/>
                        <a:pt x="3" y="24"/>
                      </a:cubicBezTo>
                      <a:lnTo>
                        <a:pt x="2" y="25"/>
                      </a:lnTo>
                      <a:cubicBezTo>
                        <a:pt x="1" y="23"/>
                        <a:pt x="0" y="21"/>
                        <a:pt x="1" y="18"/>
                      </a:cubicBezTo>
                      <a:lnTo>
                        <a:pt x="2" y="19"/>
                      </a:lnTo>
                      <a:close/>
                      <a:moveTo>
                        <a:pt x="3" y="24"/>
                      </a:moveTo>
                      <a:cubicBezTo>
                        <a:pt x="5" y="26"/>
                        <a:pt x="7" y="27"/>
                        <a:pt x="9" y="28"/>
                      </a:cubicBezTo>
                      <a:lnTo>
                        <a:pt x="8" y="29"/>
                      </a:lnTo>
                      <a:cubicBezTo>
                        <a:pt x="6" y="28"/>
                        <a:pt x="4" y="27"/>
                        <a:pt x="2" y="25"/>
                      </a:cubicBezTo>
                      <a:lnTo>
                        <a:pt x="3" y="24"/>
                      </a:lnTo>
                      <a:close/>
                      <a:moveTo>
                        <a:pt x="8" y="29"/>
                      </a:moveTo>
                      <a:lnTo>
                        <a:pt x="8" y="29"/>
                      </a:lnTo>
                      <a:lnTo>
                        <a:pt x="8" y="28"/>
                      </a:lnTo>
                      <a:lnTo>
                        <a:pt x="8" y="29"/>
                      </a:lnTo>
                      <a:close/>
                      <a:moveTo>
                        <a:pt x="9" y="28"/>
                      </a:moveTo>
                      <a:lnTo>
                        <a:pt x="9" y="28"/>
                      </a:lnTo>
                      <a:lnTo>
                        <a:pt x="8" y="29"/>
                      </a:lnTo>
                      <a:lnTo>
                        <a:pt x="9" y="28"/>
                      </a:lnTo>
                      <a:close/>
                      <a:moveTo>
                        <a:pt x="8" y="29"/>
                      </a:moveTo>
                      <a:lnTo>
                        <a:pt x="8" y="29"/>
                      </a:lnTo>
                      <a:lnTo>
                        <a:pt x="9" y="28"/>
                      </a:lnTo>
                      <a:lnTo>
                        <a:pt x="8" y="29"/>
                      </a:lnTo>
                      <a:close/>
                      <a:moveTo>
                        <a:pt x="9" y="28"/>
                      </a:moveTo>
                      <a:cubicBezTo>
                        <a:pt x="14" y="29"/>
                        <a:pt x="19" y="31"/>
                        <a:pt x="24" y="34"/>
                      </a:cubicBezTo>
                      <a:lnTo>
                        <a:pt x="24" y="35"/>
                      </a:lnTo>
                      <a:cubicBezTo>
                        <a:pt x="19" y="33"/>
                        <a:pt x="14" y="30"/>
                        <a:pt x="8" y="29"/>
                      </a:cubicBezTo>
                      <a:lnTo>
                        <a:pt x="9" y="28"/>
                      </a:lnTo>
                      <a:close/>
                      <a:moveTo>
                        <a:pt x="24" y="34"/>
                      </a:moveTo>
                      <a:cubicBezTo>
                        <a:pt x="30" y="36"/>
                        <a:pt x="36" y="39"/>
                        <a:pt x="43" y="40"/>
                      </a:cubicBezTo>
                      <a:lnTo>
                        <a:pt x="43" y="41"/>
                      </a:lnTo>
                      <a:cubicBezTo>
                        <a:pt x="36" y="40"/>
                        <a:pt x="30" y="37"/>
                        <a:pt x="24" y="35"/>
                      </a:cubicBezTo>
                      <a:lnTo>
                        <a:pt x="24" y="34"/>
                      </a:lnTo>
                      <a:close/>
                      <a:moveTo>
                        <a:pt x="43" y="40"/>
                      </a:moveTo>
                      <a:lnTo>
                        <a:pt x="43" y="40"/>
                      </a:lnTo>
                      <a:lnTo>
                        <a:pt x="43" y="41"/>
                      </a:lnTo>
                      <a:lnTo>
                        <a:pt x="43" y="40"/>
                      </a:lnTo>
                      <a:close/>
                      <a:moveTo>
                        <a:pt x="43" y="40"/>
                      </a:moveTo>
                      <a:lnTo>
                        <a:pt x="43" y="40"/>
                      </a:lnTo>
                      <a:lnTo>
                        <a:pt x="43" y="41"/>
                      </a:lnTo>
                      <a:lnTo>
                        <a:pt x="43" y="40"/>
                      </a:lnTo>
                      <a:close/>
                      <a:moveTo>
                        <a:pt x="43" y="40"/>
                      </a:moveTo>
                      <a:cubicBezTo>
                        <a:pt x="44" y="40"/>
                        <a:pt x="45" y="40"/>
                        <a:pt x="46" y="40"/>
                      </a:cubicBezTo>
                      <a:lnTo>
                        <a:pt x="46" y="42"/>
                      </a:lnTo>
                      <a:cubicBezTo>
                        <a:pt x="45" y="42"/>
                        <a:pt x="44" y="41"/>
                        <a:pt x="43" y="41"/>
                      </a:cubicBezTo>
                      <a:lnTo>
                        <a:pt x="43" y="40"/>
                      </a:lnTo>
                      <a:close/>
                      <a:moveTo>
                        <a:pt x="46" y="40"/>
                      </a:moveTo>
                      <a:cubicBezTo>
                        <a:pt x="47" y="40"/>
                        <a:pt x="48" y="40"/>
                        <a:pt x="48" y="40"/>
                      </a:cubicBezTo>
                      <a:lnTo>
                        <a:pt x="49" y="41"/>
                      </a:lnTo>
                      <a:cubicBezTo>
                        <a:pt x="48" y="42"/>
                        <a:pt x="47" y="42"/>
                        <a:pt x="46" y="42"/>
                      </a:cubicBezTo>
                      <a:lnTo>
                        <a:pt x="46" y="40"/>
                      </a:lnTo>
                      <a:close/>
                      <a:moveTo>
                        <a:pt x="48" y="40"/>
                      </a:moveTo>
                      <a:cubicBezTo>
                        <a:pt x="53" y="39"/>
                        <a:pt x="56" y="36"/>
                        <a:pt x="57" y="33"/>
                      </a:cubicBezTo>
                      <a:lnTo>
                        <a:pt x="59" y="34"/>
                      </a:lnTo>
                      <a:cubicBezTo>
                        <a:pt x="57" y="37"/>
                        <a:pt x="53" y="41"/>
                        <a:pt x="49" y="41"/>
                      </a:cubicBezTo>
                      <a:lnTo>
                        <a:pt x="48" y="40"/>
                      </a:lnTo>
                      <a:close/>
                      <a:moveTo>
                        <a:pt x="57" y="33"/>
                      </a:moveTo>
                      <a:lnTo>
                        <a:pt x="57" y="33"/>
                      </a:lnTo>
                      <a:lnTo>
                        <a:pt x="58" y="33"/>
                      </a:lnTo>
                      <a:lnTo>
                        <a:pt x="57" y="33"/>
                      </a:lnTo>
                      <a:close/>
                      <a:moveTo>
                        <a:pt x="57" y="33"/>
                      </a:moveTo>
                      <a:lnTo>
                        <a:pt x="57" y="33"/>
                      </a:lnTo>
                      <a:lnTo>
                        <a:pt x="59" y="34"/>
                      </a:lnTo>
                      <a:lnTo>
                        <a:pt x="57" y="33"/>
                      </a:lnTo>
                      <a:close/>
                      <a:moveTo>
                        <a:pt x="59" y="34"/>
                      </a:moveTo>
                      <a:lnTo>
                        <a:pt x="59" y="34"/>
                      </a:lnTo>
                      <a:lnTo>
                        <a:pt x="58" y="33"/>
                      </a:lnTo>
                      <a:lnTo>
                        <a:pt x="59" y="34"/>
                      </a:lnTo>
                      <a:close/>
                      <a:moveTo>
                        <a:pt x="57" y="33"/>
                      </a:moveTo>
                      <a:cubicBezTo>
                        <a:pt x="57" y="33"/>
                        <a:pt x="57" y="32"/>
                        <a:pt x="56" y="31"/>
                      </a:cubicBezTo>
                      <a:lnTo>
                        <a:pt x="58" y="30"/>
                      </a:lnTo>
                      <a:cubicBezTo>
                        <a:pt x="58" y="31"/>
                        <a:pt x="59" y="33"/>
                        <a:pt x="59" y="34"/>
                      </a:cubicBezTo>
                      <a:lnTo>
                        <a:pt x="57" y="33"/>
                      </a:lnTo>
                      <a:close/>
                      <a:moveTo>
                        <a:pt x="56" y="31"/>
                      </a:moveTo>
                      <a:cubicBezTo>
                        <a:pt x="56" y="31"/>
                        <a:pt x="56" y="31"/>
                        <a:pt x="56" y="31"/>
                      </a:cubicBezTo>
                      <a:lnTo>
                        <a:pt x="57" y="30"/>
                      </a:lnTo>
                      <a:lnTo>
                        <a:pt x="58" y="30"/>
                      </a:lnTo>
                      <a:lnTo>
                        <a:pt x="56" y="31"/>
                      </a:lnTo>
                      <a:close/>
                      <a:moveTo>
                        <a:pt x="57" y="30"/>
                      </a:moveTo>
                      <a:lnTo>
                        <a:pt x="57" y="30"/>
                      </a:lnTo>
                      <a:close/>
                      <a:moveTo>
                        <a:pt x="56" y="31"/>
                      </a:moveTo>
                      <a:cubicBezTo>
                        <a:pt x="54" y="28"/>
                        <a:pt x="50" y="27"/>
                        <a:pt x="47" y="26"/>
                      </a:cubicBezTo>
                      <a:lnTo>
                        <a:pt x="48" y="25"/>
                      </a:lnTo>
                      <a:cubicBezTo>
                        <a:pt x="51" y="26"/>
                        <a:pt x="55" y="27"/>
                        <a:pt x="57" y="30"/>
                      </a:cubicBezTo>
                      <a:lnTo>
                        <a:pt x="56" y="31"/>
                      </a:lnTo>
                      <a:close/>
                      <a:moveTo>
                        <a:pt x="47" y="26"/>
                      </a:moveTo>
                      <a:cubicBezTo>
                        <a:pt x="44" y="25"/>
                        <a:pt x="42" y="24"/>
                        <a:pt x="40" y="22"/>
                      </a:cubicBezTo>
                      <a:lnTo>
                        <a:pt x="41" y="21"/>
                      </a:lnTo>
                      <a:cubicBezTo>
                        <a:pt x="43" y="23"/>
                        <a:pt x="45" y="24"/>
                        <a:pt x="48" y="25"/>
                      </a:cubicBezTo>
                      <a:lnTo>
                        <a:pt x="47" y="26"/>
                      </a:lnTo>
                      <a:close/>
                      <a:moveTo>
                        <a:pt x="41" y="21"/>
                      </a:moveTo>
                      <a:lnTo>
                        <a:pt x="41" y="21"/>
                      </a:lnTo>
                      <a:lnTo>
                        <a:pt x="40" y="22"/>
                      </a:lnTo>
                      <a:lnTo>
                        <a:pt x="41" y="21"/>
                      </a:lnTo>
                      <a:close/>
                      <a:moveTo>
                        <a:pt x="40" y="22"/>
                      </a:moveTo>
                      <a:cubicBezTo>
                        <a:pt x="36" y="20"/>
                        <a:pt x="34" y="16"/>
                        <a:pt x="32" y="12"/>
                      </a:cubicBezTo>
                      <a:lnTo>
                        <a:pt x="33" y="11"/>
                      </a:lnTo>
                      <a:cubicBezTo>
                        <a:pt x="35" y="15"/>
                        <a:pt x="37" y="19"/>
                        <a:pt x="41" y="21"/>
                      </a:cubicBezTo>
                      <a:lnTo>
                        <a:pt x="40" y="22"/>
                      </a:lnTo>
                      <a:close/>
                      <a:moveTo>
                        <a:pt x="32" y="12"/>
                      </a:moveTo>
                      <a:cubicBezTo>
                        <a:pt x="30" y="9"/>
                        <a:pt x="29" y="6"/>
                        <a:pt x="26" y="4"/>
                      </a:cubicBezTo>
                      <a:lnTo>
                        <a:pt x="27" y="3"/>
                      </a:lnTo>
                      <a:cubicBezTo>
                        <a:pt x="30" y="5"/>
                        <a:pt x="32" y="8"/>
                        <a:pt x="33" y="11"/>
                      </a:cubicBezTo>
                      <a:lnTo>
                        <a:pt x="32" y="12"/>
                      </a:lnTo>
                      <a:close/>
                      <a:moveTo>
                        <a:pt x="27" y="3"/>
                      </a:moveTo>
                      <a:lnTo>
                        <a:pt x="27" y="3"/>
                      </a:lnTo>
                      <a:lnTo>
                        <a:pt x="27" y="4"/>
                      </a:lnTo>
                      <a:lnTo>
                        <a:pt x="27" y="3"/>
                      </a:lnTo>
                      <a:close/>
                    </a:path>
                  </a:pathLst>
                </a:custGeom>
                <a:solidFill>
                  <a:srgbClr val="94939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611" name="Freeform 139"/>
                <p:cNvSpPr>
                  <a:spLocks noChangeArrowheads="1"/>
                </p:cNvSpPr>
                <p:nvPr/>
              </p:nvSpPr>
              <p:spPr bwMode="auto">
                <a:xfrm>
                  <a:off x="1598" y="3791"/>
                  <a:ext cx="78" cy="58"/>
                </a:xfrm>
                <a:custGeom>
                  <a:avLst/>
                  <a:gdLst>
                    <a:gd name="T0" fmla="*/ 57389 w 57"/>
                    <a:gd name="T1" fmla="*/ 57667 h 34"/>
                    <a:gd name="T2" fmla="*/ 20881 w 57"/>
                    <a:gd name="T3" fmla="*/ 28614 h 34"/>
                    <a:gd name="T4" fmla="*/ 0 w 57"/>
                    <a:gd name="T5" fmla="*/ 158908 h 34"/>
                    <a:gd name="T6" fmla="*/ 59975 w 57"/>
                    <a:gd name="T7" fmla="*/ 184112 h 34"/>
                    <a:gd name="T8" fmla="*/ 76892 w 57"/>
                    <a:gd name="T9" fmla="*/ 196204 h 34"/>
                    <a:gd name="T10" fmla="*/ 91950 w 57"/>
                    <a:gd name="T11" fmla="*/ 166731 h 34"/>
                    <a:gd name="T12" fmla="*/ 76481 w 57"/>
                    <a:gd name="T13" fmla="*/ 94966 h 34"/>
                    <a:gd name="T14" fmla="*/ 57389 w 57"/>
                    <a:gd name="T15" fmla="*/ 57667 h 34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57" h="34">
                      <a:moveTo>
                        <a:pt x="36" y="10"/>
                      </a:moveTo>
                      <a:cubicBezTo>
                        <a:pt x="28" y="9"/>
                        <a:pt x="20" y="0"/>
                        <a:pt x="13" y="5"/>
                      </a:cubicBezTo>
                      <a:cubicBezTo>
                        <a:pt x="5" y="10"/>
                        <a:pt x="3" y="19"/>
                        <a:pt x="0" y="27"/>
                      </a:cubicBezTo>
                      <a:cubicBezTo>
                        <a:pt x="11" y="34"/>
                        <a:pt x="25" y="29"/>
                        <a:pt x="37" y="31"/>
                      </a:cubicBezTo>
                      <a:cubicBezTo>
                        <a:pt x="41" y="31"/>
                        <a:pt x="45" y="32"/>
                        <a:pt x="48" y="33"/>
                      </a:cubicBezTo>
                      <a:cubicBezTo>
                        <a:pt x="53" y="34"/>
                        <a:pt x="54" y="30"/>
                        <a:pt x="57" y="28"/>
                      </a:cubicBezTo>
                      <a:cubicBezTo>
                        <a:pt x="52" y="25"/>
                        <a:pt x="47" y="22"/>
                        <a:pt x="47" y="16"/>
                      </a:cubicBezTo>
                      <a:cubicBezTo>
                        <a:pt x="47" y="13"/>
                        <a:pt x="41" y="11"/>
                        <a:pt x="36" y="10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612" name="Freeform 140"/>
                <p:cNvSpPr>
                  <a:spLocks noChangeArrowheads="1"/>
                </p:cNvSpPr>
                <p:nvPr/>
              </p:nvSpPr>
              <p:spPr bwMode="auto">
                <a:xfrm>
                  <a:off x="1596" y="3792"/>
                  <a:ext cx="81" cy="58"/>
                </a:xfrm>
                <a:custGeom>
                  <a:avLst/>
                  <a:gdLst>
                    <a:gd name="T0" fmla="*/ 65080 w 59"/>
                    <a:gd name="T1" fmla="*/ 57667 h 34"/>
                    <a:gd name="T2" fmla="*/ 65080 w 59"/>
                    <a:gd name="T3" fmla="*/ 54946 h 34"/>
                    <a:gd name="T4" fmla="*/ 65080 w 59"/>
                    <a:gd name="T5" fmla="*/ 57667 h 34"/>
                    <a:gd name="T6" fmla="*/ 65080 w 59"/>
                    <a:gd name="T7" fmla="*/ 54946 h 34"/>
                    <a:gd name="T8" fmla="*/ 65080 w 59"/>
                    <a:gd name="T9" fmla="*/ 57667 h 34"/>
                    <a:gd name="T10" fmla="*/ 51638 w 59"/>
                    <a:gd name="T11" fmla="*/ 28614 h 34"/>
                    <a:gd name="T12" fmla="*/ 65080 w 59"/>
                    <a:gd name="T13" fmla="*/ 57667 h 34"/>
                    <a:gd name="T14" fmla="*/ 24458 w 59"/>
                    <a:gd name="T15" fmla="*/ 28614 h 34"/>
                    <a:gd name="T16" fmla="*/ 51638 w 59"/>
                    <a:gd name="T17" fmla="*/ 28614 h 34"/>
                    <a:gd name="T18" fmla="*/ 23592 w 59"/>
                    <a:gd name="T19" fmla="*/ 26668 h 34"/>
                    <a:gd name="T20" fmla="*/ 24458 w 59"/>
                    <a:gd name="T21" fmla="*/ 26668 h 34"/>
                    <a:gd name="T22" fmla="*/ 24458 w 59"/>
                    <a:gd name="T23" fmla="*/ 28614 h 34"/>
                    <a:gd name="T24" fmla="*/ 3103 w 59"/>
                    <a:gd name="T25" fmla="*/ 119125 h 34"/>
                    <a:gd name="T26" fmla="*/ 24458 w 59"/>
                    <a:gd name="T27" fmla="*/ 28614 h 34"/>
                    <a:gd name="T28" fmla="*/ 1868 w 59"/>
                    <a:gd name="T29" fmla="*/ 156435 h 34"/>
                    <a:gd name="T30" fmla="*/ 3103 w 59"/>
                    <a:gd name="T31" fmla="*/ 119125 h 34"/>
                    <a:gd name="T32" fmla="*/ 0 w 59"/>
                    <a:gd name="T33" fmla="*/ 156435 h 34"/>
                    <a:gd name="T34" fmla="*/ 0 w 59"/>
                    <a:gd name="T35" fmla="*/ 149092 h 34"/>
                    <a:gd name="T36" fmla="*/ 0 w 59"/>
                    <a:gd name="T37" fmla="*/ 156435 h 34"/>
                    <a:gd name="T38" fmla="*/ 45109 w 59"/>
                    <a:gd name="T39" fmla="*/ 173234 h 34"/>
                    <a:gd name="T40" fmla="*/ 0 w 59"/>
                    <a:gd name="T41" fmla="*/ 156435 h 34"/>
                    <a:gd name="T42" fmla="*/ 45109 w 59"/>
                    <a:gd name="T43" fmla="*/ 173234 h 34"/>
                    <a:gd name="T44" fmla="*/ 67487 w 59"/>
                    <a:gd name="T45" fmla="*/ 184112 h 34"/>
                    <a:gd name="T46" fmla="*/ 45109 w 59"/>
                    <a:gd name="T47" fmla="*/ 173234 h 34"/>
                    <a:gd name="T48" fmla="*/ 67487 w 59"/>
                    <a:gd name="T49" fmla="*/ 184112 h 34"/>
                    <a:gd name="T50" fmla="*/ 67487 w 59"/>
                    <a:gd name="T51" fmla="*/ 184112 h 34"/>
                    <a:gd name="T52" fmla="*/ 67487 w 59"/>
                    <a:gd name="T53" fmla="*/ 173234 h 34"/>
                    <a:gd name="T54" fmla="*/ 67487 w 59"/>
                    <a:gd name="T55" fmla="*/ 184112 h 34"/>
                    <a:gd name="T56" fmla="*/ 67487 w 59"/>
                    <a:gd name="T57" fmla="*/ 173234 h 34"/>
                    <a:gd name="T58" fmla="*/ 86951 w 59"/>
                    <a:gd name="T59" fmla="*/ 196204 h 34"/>
                    <a:gd name="T60" fmla="*/ 67487 w 59"/>
                    <a:gd name="T61" fmla="*/ 173234 h 34"/>
                    <a:gd name="T62" fmla="*/ 88755 w 59"/>
                    <a:gd name="T63" fmla="*/ 191455 h 34"/>
                    <a:gd name="T64" fmla="*/ 88755 w 59"/>
                    <a:gd name="T65" fmla="*/ 191455 h 34"/>
                    <a:gd name="T66" fmla="*/ 88755 w 59"/>
                    <a:gd name="T67" fmla="*/ 191455 h 34"/>
                    <a:gd name="T68" fmla="*/ 86951 w 59"/>
                    <a:gd name="T69" fmla="*/ 196204 h 34"/>
                    <a:gd name="T70" fmla="*/ 86951 w 59"/>
                    <a:gd name="T71" fmla="*/ 196204 h 34"/>
                    <a:gd name="T72" fmla="*/ 86951 w 59"/>
                    <a:gd name="T73" fmla="*/ 191455 h 34"/>
                    <a:gd name="T74" fmla="*/ 88755 w 59"/>
                    <a:gd name="T75" fmla="*/ 191455 h 34"/>
                    <a:gd name="T76" fmla="*/ 101692 w 59"/>
                    <a:gd name="T77" fmla="*/ 173234 h 34"/>
                    <a:gd name="T78" fmla="*/ 88755 w 59"/>
                    <a:gd name="T79" fmla="*/ 191455 h 34"/>
                    <a:gd name="T80" fmla="*/ 99299 w 59"/>
                    <a:gd name="T81" fmla="*/ 166731 h 34"/>
                    <a:gd name="T82" fmla="*/ 99299 w 59"/>
                    <a:gd name="T83" fmla="*/ 166731 h 34"/>
                    <a:gd name="T84" fmla="*/ 101692 w 59"/>
                    <a:gd name="T85" fmla="*/ 156435 h 34"/>
                    <a:gd name="T86" fmla="*/ 101692 w 59"/>
                    <a:gd name="T87" fmla="*/ 173234 h 34"/>
                    <a:gd name="T88" fmla="*/ 102483 w 59"/>
                    <a:gd name="T89" fmla="*/ 156435 h 34"/>
                    <a:gd name="T90" fmla="*/ 102483 w 59"/>
                    <a:gd name="T91" fmla="*/ 158908 h 34"/>
                    <a:gd name="T92" fmla="*/ 102483 w 59"/>
                    <a:gd name="T93" fmla="*/ 156435 h 34"/>
                    <a:gd name="T94" fmla="*/ 88755 w 59"/>
                    <a:gd name="T95" fmla="*/ 129836 h 34"/>
                    <a:gd name="T96" fmla="*/ 102483 w 59"/>
                    <a:gd name="T97" fmla="*/ 156435 h 34"/>
                    <a:gd name="T98" fmla="*/ 88755 w 59"/>
                    <a:gd name="T99" fmla="*/ 129836 h 34"/>
                    <a:gd name="T100" fmla="*/ 86951 w 59"/>
                    <a:gd name="T101" fmla="*/ 90516 h 34"/>
                    <a:gd name="T102" fmla="*/ 88755 w 59"/>
                    <a:gd name="T103" fmla="*/ 129836 h 34"/>
                    <a:gd name="T104" fmla="*/ 78035 w 59"/>
                    <a:gd name="T105" fmla="*/ 72329 h 34"/>
                    <a:gd name="T106" fmla="*/ 86951 w 59"/>
                    <a:gd name="T107" fmla="*/ 90516 h 34"/>
                    <a:gd name="T108" fmla="*/ 78035 w 59"/>
                    <a:gd name="T109" fmla="*/ 72329 h 34"/>
                    <a:gd name="T110" fmla="*/ 65080 w 59"/>
                    <a:gd name="T111" fmla="*/ 54946 h 34"/>
                    <a:gd name="T112" fmla="*/ 78035 w 59"/>
                    <a:gd name="T113" fmla="*/ 72329 h 34"/>
                    <a:gd name="T114" fmla="*/ 65080 w 59"/>
                    <a:gd name="T115" fmla="*/ 54946 h 34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</a:gdLst>
                  <a:ahLst/>
                  <a:cxnLst>
                    <a:cxn ang="T116">
                      <a:pos x="T0" y="T1"/>
                    </a:cxn>
                    <a:cxn ang="T117">
                      <a:pos x="T2" y="T3"/>
                    </a:cxn>
                    <a:cxn ang="T118">
                      <a:pos x="T4" y="T5"/>
                    </a:cxn>
                    <a:cxn ang="T119">
                      <a:pos x="T6" y="T7"/>
                    </a:cxn>
                    <a:cxn ang="T120">
                      <a:pos x="T8" y="T9"/>
                    </a:cxn>
                    <a:cxn ang="T121">
                      <a:pos x="T10" y="T11"/>
                    </a:cxn>
                    <a:cxn ang="T122">
                      <a:pos x="T12" y="T13"/>
                    </a:cxn>
                    <a:cxn ang="T123">
                      <a:pos x="T14" y="T15"/>
                    </a:cxn>
                    <a:cxn ang="T124">
                      <a:pos x="T16" y="T17"/>
                    </a:cxn>
                    <a:cxn ang="T125">
                      <a:pos x="T18" y="T19"/>
                    </a:cxn>
                    <a:cxn ang="T126">
                      <a:pos x="T20" y="T21"/>
                    </a:cxn>
                    <a:cxn ang="T127">
                      <a:pos x="T22" y="T23"/>
                    </a:cxn>
                    <a:cxn ang="T128">
                      <a:pos x="T24" y="T25"/>
                    </a:cxn>
                    <a:cxn ang="T129">
                      <a:pos x="T26" y="T27"/>
                    </a:cxn>
                    <a:cxn ang="T130">
                      <a:pos x="T28" y="T29"/>
                    </a:cxn>
                    <a:cxn ang="T131">
                      <a:pos x="T30" y="T31"/>
                    </a:cxn>
                    <a:cxn ang="T132">
                      <a:pos x="T32" y="T33"/>
                    </a:cxn>
                    <a:cxn ang="T133">
                      <a:pos x="T34" y="T35"/>
                    </a:cxn>
                    <a:cxn ang="T134">
                      <a:pos x="T36" y="T37"/>
                    </a:cxn>
                    <a:cxn ang="T135">
                      <a:pos x="T38" y="T39"/>
                    </a:cxn>
                    <a:cxn ang="T136">
                      <a:pos x="T40" y="T41"/>
                    </a:cxn>
                    <a:cxn ang="T137">
                      <a:pos x="T42" y="T43"/>
                    </a:cxn>
                    <a:cxn ang="T138">
                      <a:pos x="T44" y="T45"/>
                    </a:cxn>
                    <a:cxn ang="T139">
                      <a:pos x="T46" y="T47"/>
                    </a:cxn>
                    <a:cxn ang="T140">
                      <a:pos x="T48" y="T49"/>
                    </a:cxn>
                    <a:cxn ang="T141">
                      <a:pos x="T50" y="T51"/>
                    </a:cxn>
                    <a:cxn ang="T142">
                      <a:pos x="T52" y="T53"/>
                    </a:cxn>
                    <a:cxn ang="T143">
                      <a:pos x="T54" y="T55"/>
                    </a:cxn>
                    <a:cxn ang="T144">
                      <a:pos x="T56" y="T57"/>
                    </a:cxn>
                    <a:cxn ang="T145">
                      <a:pos x="T58" y="T59"/>
                    </a:cxn>
                    <a:cxn ang="T146">
                      <a:pos x="T60" y="T61"/>
                    </a:cxn>
                    <a:cxn ang="T147">
                      <a:pos x="T62" y="T63"/>
                    </a:cxn>
                    <a:cxn ang="T148">
                      <a:pos x="T64" y="T65"/>
                    </a:cxn>
                    <a:cxn ang="T149">
                      <a:pos x="T66" y="T67"/>
                    </a:cxn>
                    <a:cxn ang="T150">
                      <a:pos x="T68" y="T69"/>
                    </a:cxn>
                    <a:cxn ang="T151">
                      <a:pos x="T70" y="T71"/>
                    </a:cxn>
                    <a:cxn ang="T152">
                      <a:pos x="T72" y="T73"/>
                    </a:cxn>
                    <a:cxn ang="T153">
                      <a:pos x="T74" y="T75"/>
                    </a:cxn>
                    <a:cxn ang="T154">
                      <a:pos x="T76" y="T77"/>
                    </a:cxn>
                    <a:cxn ang="T155">
                      <a:pos x="T78" y="T79"/>
                    </a:cxn>
                    <a:cxn ang="T156">
                      <a:pos x="T80" y="T81"/>
                    </a:cxn>
                    <a:cxn ang="T157">
                      <a:pos x="T82" y="T83"/>
                    </a:cxn>
                    <a:cxn ang="T158">
                      <a:pos x="T84" y="T85"/>
                    </a:cxn>
                    <a:cxn ang="T159">
                      <a:pos x="T86" y="T87"/>
                    </a:cxn>
                    <a:cxn ang="T160">
                      <a:pos x="T88" y="T89"/>
                    </a:cxn>
                    <a:cxn ang="T161">
                      <a:pos x="T90" y="T91"/>
                    </a:cxn>
                    <a:cxn ang="T162">
                      <a:pos x="T92" y="T93"/>
                    </a:cxn>
                    <a:cxn ang="T163">
                      <a:pos x="T94" y="T95"/>
                    </a:cxn>
                    <a:cxn ang="T164">
                      <a:pos x="T96" y="T97"/>
                    </a:cxn>
                    <a:cxn ang="T165">
                      <a:pos x="T98" y="T99"/>
                    </a:cxn>
                    <a:cxn ang="T166">
                      <a:pos x="T100" y="T101"/>
                    </a:cxn>
                    <a:cxn ang="T167">
                      <a:pos x="T102" y="T103"/>
                    </a:cxn>
                    <a:cxn ang="T168">
                      <a:pos x="T104" y="T105"/>
                    </a:cxn>
                    <a:cxn ang="T169">
                      <a:pos x="T106" y="T107"/>
                    </a:cxn>
                    <a:cxn ang="T170">
                      <a:pos x="T108" y="T109"/>
                    </a:cxn>
                    <a:cxn ang="T171">
                      <a:pos x="T110" y="T111"/>
                    </a:cxn>
                    <a:cxn ang="T172">
                      <a:pos x="T112" y="T113"/>
                    </a:cxn>
                    <a:cxn ang="T173">
                      <a:pos x="T114" y="T115"/>
                    </a:cxn>
                  </a:cxnLst>
                  <a:rect l="0" t="0" r="r" b="b"/>
                  <a:pathLst>
                    <a:path w="59" h="34">
                      <a:moveTo>
                        <a:pt x="37" y="10"/>
                      </a:moveTo>
                      <a:lnTo>
                        <a:pt x="37" y="10"/>
                      </a:lnTo>
                      <a:lnTo>
                        <a:pt x="37" y="9"/>
                      </a:lnTo>
                      <a:lnTo>
                        <a:pt x="37" y="10"/>
                      </a:lnTo>
                      <a:close/>
                      <a:moveTo>
                        <a:pt x="37" y="10"/>
                      </a:moveTo>
                      <a:lnTo>
                        <a:pt x="37" y="10"/>
                      </a:lnTo>
                      <a:lnTo>
                        <a:pt x="37" y="9"/>
                      </a:lnTo>
                      <a:lnTo>
                        <a:pt x="37" y="10"/>
                      </a:lnTo>
                      <a:close/>
                      <a:moveTo>
                        <a:pt x="37" y="10"/>
                      </a:moveTo>
                      <a:cubicBezTo>
                        <a:pt x="34" y="9"/>
                        <a:pt x="31" y="8"/>
                        <a:pt x="28" y="7"/>
                      </a:cubicBezTo>
                      <a:lnTo>
                        <a:pt x="29" y="5"/>
                      </a:lnTo>
                      <a:cubicBezTo>
                        <a:pt x="32" y="7"/>
                        <a:pt x="34" y="8"/>
                        <a:pt x="37" y="9"/>
                      </a:cubicBezTo>
                      <a:lnTo>
                        <a:pt x="37" y="10"/>
                      </a:lnTo>
                      <a:close/>
                      <a:moveTo>
                        <a:pt x="28" y="7"/>
                      </a:moveTo>
                      <a:cubicBezTo>
                        <a:pt x="23" y="4"/>
                        <a:pt x="18" y="2"/>
                        <a:pt x="14" y="5"/>
                      </a:cubicBezTo>
                      <a:lnTo>
                        <a:pt x="13" y="4"/>
                      </a:lnTo>
                      <a:cubicBezTo>
                        <a:pt x="18" y="0"/>
                        <a:pt x="23" y="3"/>
                        <a:pt x="29" y="5"/>
                      </a:cubicBezTo>
                      <a:lnTo>
                        <a:pt x="28" y="7"/>
                      </a:lnTo>
                      <a:close/>
                      <a:moveTo>
                        <a:pt x="13" y="4"/>
                      </a:moveTo>
                      <a:lnTo>
                        <a:pt x="13" y="4"/>
                      </a:lnTo>
                      <a:lnTo>
                        <a:pt x="14" y="4"/>
                      </a:lnTo>
                      <a:lnTo>
                        <a:pt x="13" y="4"/>
                      </a:lnTo>
                      <a:close/>
                      <a:moveTo>
                        <a:pt x="14" y="5"/>
                      </a:moveTo>
                      <a:cubicBezTo>
                        <a:pt x="8" y="9"/>
                        <a:pt x="6" y="15"/>
                        <a:pt x="3" y="21"/>
                      </a:cubicBezTo>
                      <a:lnTo>
                        <a:pt x="2" y="20"/>
                      </a:lnTo>
                      <a:cubicBezTo>
                        <a:pt x="5" y="14"/>
                        <a:pt x="7" y="8"/>
                        <a:pt x="13" y="4"/>
                      </a:cubicBezTo>
                      <a:lnTo>
                        <a:pt x="14" y="5"/>
                      </a:lnTo>
                      <a:close/>
                      <a:moveTo>
                        <a:pt x="3" y="21"/>
                      </a:moveTo>
                      <a:cubicBezTo>
                        <a:pt x="3" y="23"/>
                        <a:pt x="2" y="24"/>
                        <a:pt x="1" y="26"/>
                      </a:cubicBezTo>
                      <a:lnTo>
                        <a:pt x="0" y="25"/>
                      </a:lnTo>
                      <a:cubicBezTo>
                        <a:pt x="1" y="24"/>
                        <a:pt x="1" y="22"/>
                        <a:pt x="2" y="20"/>
                      </a:cubicBezTo>
                      <a:lnTo>
                        <a:pt x="3" y="21"/>
                      </a:lnTo>
                      <a:close/>
                      <a:moveTo>
                        <a:pt x="0" y="26"/>
                      </a:moveTo>
                      <a:lnTo>
                        <a:pt x="0" y="26"/>
                      </a:lnTo>
                      <a:lnTo>
                        <a:pt x="0" y="25"/>
                      </a:lnTo>
                      <a:lnTo>
                        <a:pt x="1" y="26"/>
                      </a:lnTo>
                      <a:lnTo>
                        <a:pt x="0" y="26"/>
                      </a:lnTo>
                      <a:close/>
                      <a:moveTo>
                        <a:pt x="1" y="25"/>
                      </a:moveTo>
                      <a:cubicBezTo>
                        <a:pt x="8" y="30"/>
                        <a:pt x="17" y="29"/>
                        <a:pt x="25" y="29"/>
                      </a:cubicBezTo>
                      <a:lnTo>
                        <a:pt x="25" y="30"/>
                      </a:lnTo>
                      <a:cubicBezTo>
                        <a:pt x="17" y="31"/>
                        <a:pt x="8" y="31"/>
                        <a:pt x="0" y="26"/>
                      </a:cubicBezTo>
                      <a:lnTo>
                        <a:pt x="1" y="25"/>
                      </a:lnTo>
                      <a:close/>
                      <a:moveTo>
                        <a:pt x="25" y="29"/>
                      </a:moveTo>
                      <a:cubicBezTo>
                        <a:pt x="29" y="29"/>
                        <a:pt x="34" y="29"/>
                        <a:pt x="38" y="29"/>
                      </a:cubicBezTo>
                      <a:lnTo>
                        <a:pt x="38" y="31"/>
                      </a:lnTo>
                      <a:cubicBezTo>
                        <a:pt x="34" y="30"/>
                        <a:pt x="29" y="30"/>
                        <a:pt x="25" y="30"/>
                      </a:cubicBezTo>
                      <a:lnTo>
                        <a:pt x="25" y="29"/>
                      </a:lnTo>
                      <a:close/>
                      <a:moveTo>
                        <a:pt x="38" y="31"/>
                      </a:moveTo>
                      <a:lnTo>
                        <a:pt x="38" y="31"/>
                      </a:lnTo>
                      <a:lnTo>
                        <a:pt x="38" y="30"/>
                      </a:lnTo>
                      <a:lnTo>
                        <a:pt x="38" y="31"/>
                      </a:lnTo>
                      <a:close/>
                      <a:moveTo>
                        <a:pt x="38" y="29"/>
                      </a:moveTo>
                      <a:lnTo>
                        <a:pt x="38" y="29"/>
                      </a:lnTo>
                      <a:lnTo>
                        <a:pt x="38" y="31"/>
                      </a:lnTo>
                      <a:lnTo>
                        <a:pt x="38" y="29"/>
                      </a:lnTo>
                      <a:close/>
                      <a:moveTo>
                        <a:pt x="38" y="29"/>
                      </a:moveTo>
                      <a:cubicBezTo>
                        <a:pt x="42" y="30"/>
                        <a:pt x="46" y="31"/>
                        <a:pt x="50" y="32"/>
                      </a:cubicBezTo>
                      <a:lnTo>
                        <a:pt x="49" y="33"/>
                      </a:lnTo>
                      <a:cubicBezTo>
                        <a:pt x="45" y="32"/>
                        <a:pt x="41" y="31"/>
                        <a:pt x="38" y="31"/>
                      </a:cubicBezTo>
                      <a:lnTo>
                        <a:pt x="38" y="29"/>
                      </a:lnTo>
                      <a:close/>
                      <a:moveTo>
                        <a:pt x="50" y="32"/>
                      </a:moveTo>
                      <a:lnTo>
                        <a:pt x="50" y="32"/>
                      </a:lnTo>
                      <a:lnTo>
                        <a:pt x="49" y="32"/>
                      </a:lnTo>
                      <a:lnTo>
                        <a:pt x="50" y="32"/>
                      </a:lnTo>
                      <a:close/>
                      <a:moveTo>
                        <a:pt x="50" y="32"/>
                      </a:moveTo>
                      <a:lnTo>
                        <a:pt x="50" y="32"/>
                      </a:lnTo>
                      <a:lnTo>
                        <a:pt x="49" y="33"/>
                      </a:lnTo>
                      <a:lnTo>
                        <a:pt x="50" y="32"/>
                      </a:lnTo>
                      <a:close/>
                      <a:moveTo>
                        <a:pt x="49" y="33"/>
                      </a:moveTo>
                      <a:lnTo>
                        <a:pt x="49" y="33"/>
                      </a:lnTo>
                      <a:lnTo>
                        <a:pt x="49" y="32"/>
                      </a:lnTo>
                      <a:lnTo>
                        <a:pt x="49" y="33"/>
                      </a:lnTo>
                      <a:close/>
                      <a:moveTo>
                        <a:pt x="50" y="32"/>
                      </a:moveTo>
                      <a:cubicBezTo>
                        <a:pt x="53" y="32"/>
                        <a:pt x="54" y="30"/>
                        <a:pt x="56" y="28"/>
                      </a:cubicBezTo>
                      <a:lnTo>
                        <a:pt x="57" y="29"/>
                      </a:lnTo>
                      <a:cubicBezTo>
                        <a:pt x="55" y="31"/>
                        <a:pt x="53" y="34"/>
                        <a:pt x="49" y="33"/>
                      </a:cubicBezTo>
                      <a:lnTo>
                        <a:pt x="50" y="32"/>
                      </a:lnTo>
                      <a:close/>
                      <a:moveTo>
                        <a:pt x="56" y="28"/>
                      </a:moveTo>
                      <a:lnTo>
                        <a:pt x="56" y="28"/>
                      </a:lnTo>
                      <a:lnTo>
                        <a:pt x="56" y="29"/>
                      </a:lnTo>
                      <a:lnTo>
                        <a:pt x="56" y="28"/>
                      </a:lnTo>
                      <a:close/>
                      <a:moveTo>
                        <a:pt x="56" y="28"/>
                      </a:moveTo>
                      <a:cubicBezTo>
                        <a:pt x="56" y="28"/>
                        <a:pt x="57" y="27"/>
                        <a:pt x="57" y="26"/>
                      </a:cubicBezTo>
                      <a:lnTo>
                        <a:pt x="58" y="27"/>
                      </a:lnTo>
                      <a:cubicBezTo>
                        <a:pt x="58" y="28"/>
                        <a:pt x="57" y="28"/>
                        <a:pt x="57" y="29"/>
                      </a:cubicBezTo>
                      <a:lnTo>
                        <a:pt x="56" y="28"/>
                      </a:lnTo>
                      <a:close/>
                      <a:moveTo>
                        <a:pt x="58" y="26"/>
                      </a:moveTo>
                      <a:lnTo>
                        <a:pt x="59" y="27"/>
                      </a:lnTo>
                      <a:lnTo>
                        <a:pt x="58" y="27"/>
                      </a:lnTo>
                      <a:lnTo>
                        <a:pt x="58" y="26"/>
                      </a:lnTo>
                      <a:close/>
                      <a:moveTo>
                        <a:pt x="57" y="27"/>
                      </a:moveTo>
                      <a:cubicBezTo>
                        <a:pt x="55" y="26"/>
                        <a:pt x="52" y="24"/>
                        <a:pt x="50" y="22"/>
                      </a:cubicBezTo>
                      <a:lnTo>
                        <a:pt x="52" y="22"/>
                      </a:lnTo>
                      <a:cubicBezTo>
                        <a:pt x="53" y="23"/>
                        <a:pt x="56" y="25"/>
                        <a:pt x="58" y="26"/>
                      </a:cubicBezTo>
                      <a:lnTo>
                        <a:pt x="57" y="27"/>
                      </a:lnTo>
                      <a:close/>
                      <a:moveTo>
                        <a:pt x="50" y="22"/>
                      </a:moveTo>
                      <a:cubicBezTo>
                        <a:pt x="49" y="21"/>
                        <a:pt x="48" y="18"/>
                        <a:pt x="48" y="15"/>
                      </a:cubicBezTo>
                      <a:lnTo>
                        <a:pt x="49" y="15"/>
                      </a:lnTo>
                      <a:cubicBezTo>
                        <a:pt x="49" y="18"/>
                        <a:pt x="50" y="20"/>
                        <a:pt x="52" y="22"/>
                      </a:cubicBezTo>
                      <a:lnTo>
                        <a:pt x="50" y="22"/>
                      </a:lnTo>
                      <a:close/>
                      <a:moveTo>
                        <a:pt x="48" y="15"/>
                      </a:moveTo>
                      <a:cubicBezTo>
                        <a:pt x="48" y="14"/>
                        <a:pt x="46" y="13"/>
                        <a:pt x="44" y="12"/>
                      </a:cubicBezTo>
                      <a:lnTo>
                        <a:pt x="45" y="11"/>
                      </a:lnTo>
                      <a:cubicBezTo>
                        <a:pt x="47" y="12"/>
                        <a:pt x="49" y="13"/>
                        <a:pt x="49" y="15"/>
                      </a:cubicBezTo>
                      <a:lnTo>
                        <a:pt x="48" y="15"/>
                      </a:lnTo>
                      <a:close/>
                      <a:moveTo>
                        <a:pt x="44" y="12"/>
                      </a:moveTo>
                      <a:cubicBezTo>
                        <a:pt x="42" y="11"/>
                        <a:pt x="39" y="10"/>
                        <a:pt x="37" y="10"/>
                      </a:cubicBezTo>
                      <a:lnTo>
                        <a:pt x="37" y="9"/>
                      </a:lnTo>
                      <a:cubicBezTo>
                        <a:pt x="40" y="9"/>
                        <a:pt x="43" y="10"/>
                        <a:pt x="45" y="11"/>
                      </a:cubicBezTo>
                      <a:lnTo>
                        <a:pt x="44" y="12"/>
                      </a:lnTo>
                      <a:close/>
                      <a:moveTo>
                        <a:pt x="37" y="9"/>
                      </a:moveTo>
                      <a:lnTo>
                        <a:pt x="37" y="9"/>
                      </a:lnTo>
                      <a:close/>
                    </a:path>
                  </a:pathLst>
                </a:custGeom>
                <a:solidFill>
                  <a:srgbClr val="94939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613" name="Freeform 141"/>
                <p:cNvSpPr>
                  <a:spLocks noChangeArrowheads="1"/>
                </p:cNvSpPr>
                <p:nvPr/>
              </p:nvSpPr>
              <p:spPr bwMode="auto">
                <a:xfrm>
                  <a:off x="1560" y="3827"/>
                  <a:ext cx="63" cy="68"/>
                </a:xfrm>
                <a:custGeom>
                  <a:avLst/>
                  <a:gdLst>
                    <a:gd name="T0" fmla="*/ 18343 w 46"/>
                    <a:gd name="T1" fmla="*/ 46714 h 40"/>
                    <a:gd name="T2" fmla="*/ 7389 w 46"/>
                    <a:gd name="T3" fmla="*/ 127163 h 40"/>
                    <a:gd name="T4" fmla="*/ 2872 w 46"/>
                    <a:gd name="T5" fmla="*/ 165680 h 40"/>
                    <a:gd name="T6" fmla="*/ 73112 w 46"/>
                    <a:gd name="T7" fmla="*/ 191298 h 40"/>
                    <a:gd name="T8" fmla="*/ 73112 w 46"/>
                    <a:gd name="T9" fmla="*/ 144786 h 40"/>
                    <a:gd name="T10" fmla="*/ 33304 w 46"/>
                    <a:gd name="T11" fmla="*/ 28314 h 40"/>
                    <a:gd name="T12" fmla="*/ 18343 w 46"/>
                    <a:gd name="T13" fmla="*/ 46714 h 40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46" h="40">
                      <a:moveTo>
                        <a:pt x="11" y="8"/>
                      </a:moveTo>
                      <a:cubicBezTo>
                        <a:pt x="9" y="13"/>
                        <a:pt x="7" y="17"/>
                        <a:pt x="4" y="21"/>
                      </a:cubicBezTo>
                      <a:cubicBezTo>
                        <a:pt x="2" y="23"/>
                        <a:pt x="0" y="26"/>
                        <a:pt x="2" y="28"/>
                      </a:cubicBezTo>
                      <a:cubicBezTo>
                        <a:pt x="13" y="37"/>
                        <a:pt x="33" y="40"/>
                        <a:pt x="44" y="32"/>
                      </a:cubicBezTo>
                      <a:cubicBezTo>
                        <a:pt x="46" y="30"/>
                        <a:pt x="46" y="26"/>
                        <a:pt x="44" y="24"/>
                      </a:cubicBezTo>
                      <a:cubicBezTo>
                        <a:pt x="37" y="17"/>
                        <a:pt x="27" y="12"/>
                        <a:pt x="20" y="5"/>
                      </a:cubicBezTo>
                      <a:cubicBezTo>
                        <a:pt x="15" y="0"/>
                        <a:pt x="12" y="4"/>
                        <a:pt x="11" y="8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614" name="Freeform 142"/>
                <p:cNvSpPr>
                  <a:spLocks noChangeArrowheads="1"/>
                </p:cNvSpPr>
                <p:nvPr/>
              </p:nvSpPr>
              <p:spPr bwMode="auto">
                <a:xfrm>
                  <a:off x="1559" y="3831"/>
                  <a:ext cx="65" cy="63"/>
                </a:xfrm>
                <a:custGeom>
                  <a:avLst/>
                  <a:gdLst>
                    <a:gd name="T0" fmla="*/ 13471 w 48"/>
                    <a:gd name="T1" fmla="*/ 77226 h 37"/>
                    <a:gd name="T2" fmla="*/ 16300 w 48"/>
                    <a:gd name="T3" fmla="*/ 34703 h 37"/>
                    <a:gd name="T4" fmla="*/ 13471 w 48"/>
                    <a:gd name="T5" fmla="*/ 77226 h 37"/>
                    <a:gd name="T6" fmla="*/ 6598 w 48"/>
                    <a:gd name="T7" fmla="*/ 108025 h 37"/>
                    <a:gd name="T8" fmla="*/ 13471 w 48"/>
                    <a:gd name="T9" fmla="*/ 77226 h 37"/>
                    <a:gd name="T10" fmla="*/ 6598 w 48"/>
                    <a:gd name="T11" fmla="*/ 108025 h 37"/>
                    <a:gd name="T12" fmla="*/ 6598 w 48"/>
                    <a:gd name="T13" fmla="*/ 108025 h 37"/>
                    <a:gd name="T14" fmla="*/ 7067 w 48"/>
                    <a:gd name="T15" fmla="*/ 111605 h 37"/>
                    <a:gd name="T16" fmla="*/ 6598 w 48"/>
                    <a:gd name="T17" fmla="*/ 108025 h 37"/>
                    <a:gd name="T18" fmla="*/ 7067 w 48"/>
                    <a:gd name="T19" fmla="*/ 111605 h 37"/>
                    <a:gd name="T20" fmla="*/ 4293 w 48"/>
                    <a:gd name="T21" fmla="*/ 162080 h 37"/>
                    <a:gd name="T22" fmla="*/ 7067 w 48"/>
                    <a:gd name="T23" fmla="*/ 111605 h 37"/>
                    <a:gd name="T24" fmla="*/ 4293 w 48"/>
                    <a:gd name="T25" fmla="*/ 162080 h 37"/>
                    <a:gd name="T26" fmla="*/ 4293 w 48"/>
                    <a:gd name="T27" fmla="*/ 162080 h 37"/>
                    <a:gd name="T28" fmla="*/ 6598 w 48"/>
                    <a:gd name="T29" fmla="*/ 155525 h 37"/>
                    <a:gd name="T30" fmla="*/ 4293 w 48"/>
                    <a:gd name="T31" fmla="*/ 162080 h 37"/>
                    <a:gd name="T32" fmla="*/ 6598 w 48"/>
                    <a:gd name="T33" fmla="*/ 155525 h 37"/>
                    <a:gd name="T34" fmla="*/ 11631 w 48"/>
                    <a:gd name="T35" fmla="*/ 178084 h 37"/>
                    <a:gd name="T36" fmla="*/ 6598 w 48"/>
                    <a:gd name="T37" fmla="*/ 155525 h 37"/>
                    <a:gd name="T38" fmla="*/ 20896 w 48"/>
                    <a:gd name="T39" fmla="*/ 190347 h 37"/>
                    <a:gd name="T40" fmla="*/ 11631 w 48"/>
                    <a:gd name="T41" fmla="*/ 178084 h 37"/>
                    <a:gd name="T42" fmla="*/ 20896 w 48"/>
                    <a:gd name="T43" fmla="*/ 190347 h 37"/>
                    <a:gd name="T44" fmla="*/ 68361 w 48"/>
                    <a:gd name="T45" fmla="*/ 178084 h 37"/>
                    <a:gd name="T46" fmla="*/ 20896 w 48"/>
                    <a:gd name="T47" fmla="*/ 190347 h 37"/>
                    <a:gd name="T48" fmla="*/ 68361 w 48"/>
                    <a:gd name="T49" fmla="*/ 178084 h 37"/>
                    <a:gd name="T50" fmla="*/ 68361 w 48"/>
                    <a:gd name="T51" fmla="*/ 178084 h 37"/>
                    <a:gd name="T52" fmla="*/ 66783 w 48"/>
                    <a:gd name="T53" fmla="*/ 172870 h 37"/>
                    <a:gd name="T54" fmla="*/ 68361 w 48"/>
                    <a:gd name="T55" fmla="*/ 178084 h 37"/>
                    <a:gd name="T56" fmla="*/ 68361 w 48"/>
                    <a:gd name="T57" fmla="*/ 178084 h 37"/>
                    <a:gd name="T58" fmla="*/ 66783 w 48"/>
                    <a:gd name="T59" fmla="*/ 178084 h 37"/>
                    <a:gd name="T60" fmla="*/ 66783 w 48"/>
                    <a:gd name="T61" fmla="*/ 172870 h 37"/>
                    <a:gd name="T62" fmla="*/ 69419 w 48"/>
                    <a:gd name="T63" fmla="*/ 172870 h 37"/>
                    <a:gd name="T64" fmla="*/ 66783 w 48"/>
                    <a:gd name="T65" fmla="*/ 172870 h 37"/>
                    <a:gd name="T66" fmla="*/ 68361 w 48"/>
                    <a:gd name="T67" fmla="*/ 166536 h 37"/>
                    <a:gd name="T68" fmla="*/ 69419 w 48"/>
                    <a:gd name="T69" fmla="*/ 172870 h 37"/>
                    <a:gd name="T70" fmla="*/ 68361 w 48"/>
                    <a:gd name="T71" fmla="*/ 166536 h 37"/>
                    <a:gd name="T72" fmla="*/ 68361 w 48"/>
                    <a:gd name="T73" fmla="*/ 129078 h 37"/>
                    <a:gd name="T74" fmla="*/ 68361 w 48"/>
                    <a:gd name="T75" fmla="*/ 166536 h 37"/>
                    <a:gd name="T76" fmla="*/ 66783 w 48"/>
                    <a:gd name="T77" fmla="*/ 138168 h 37"/>
                    <a:gd name="T78" fmla="*/ 66783 w 48"/>
                    <a:gd name="T79" fmla="*/ 138168 h 37"/>
                    <a:gd name="T80" fmla="*/ 45885 w 48"/>
                    <a:gd name="T81" fmla="*/ 71856 h 37"/>
                    <a:gd name="T82" fmla="*/ 68361 w 48"/>
                    <a:gd name="T83" fmla="*/ 129078 h 37"/>
                    <a:gd name="T84" fmla="*/ 45885 w 48"/>
                    <a:gd name="T85" fmla="*/ 71856 h 37"/>
                    <a:gd name="T86" fmla="*/ 31502 w 48"/>
                    <a:gd name="T87" fmla="*/ 10446 h 37"/>
                    <a:gd name="T88" fmla="*/ 45885 w 48"/>
                    <a:gd name="T89" fmla="*/ 71856 h 37"/>
                    <a:gd name="T90" fmla="*/ 31502 w 48"/>
                    <a:gd name="T91" fmla="*/ 10446 h 37"/>
                    <a:gd name="T92" fmla="*/ 31502 w 48"/>
                    <a:gd name="T93" fmla="*/ 10446 h 37"/>
                    <a:gd name="T94" fmla="*/ 25240 w 48"/>
                    <a:gd name="T95" fmla="*/ 10446 h 37"/>
                    <a:gd name="T96" fmla="*/ 31502 w 48"/>
                    <a:gd name="T97" fmla="*/ 10446 h 37"/>
                    <a:gd name="T98" fmla="*/ 25240 w 48"/>
                    <a:gd name="T99" fmla="*/ 10446 h 37"/>
                    <a:gd name="T100" fmla="*/ 26825 w 48"/>
                    <a:gd name="T101" fmla="*/ 6337 h 37"/>
                    <a:gd name="T102" fmla="*/ 25240 w 48"/>
                    <a:gd name="T103" fmla="*/ 10446 h 37"/>
                    <a:gd name="T104" fmla="*/ 23668 w 48"/>
                    <a:gd name="T105" fmla="*/ 0 h 37"/>
                    <a:gd name="T106" fmla="*/ 25240 w 48"/>
                    <a:gd name="T107" fmla="*/ 10446 h 37"/>
                    <a:gd name="T108" fmla="*/ 23668 w 48"/>
                    <a:gd name="T109" fmla="*/ 10446 h 37"/>
                    <a:gd name="T110" fmla="*/ 23668 w 48"/>
                    <a:gd name="T111" fmla="*/ 10446 h 37"/>
                    <a:gd name="T112" fmla="*/ 22169 w 48"/>
                    <a:gd name="T113" fmla="*/ 10446 h 37"/>
                    <a:gd name="T114" fmla="*/ 23668 w 48"/>
                    <a:gd name="T115" fmla="*/ 0 h 37"/>
                    <a:gd name="T116" fmla="*/ 22169 w 48"/>
                    <a:gd name="T117" fmla="*/ 10446 h 37"/>
                    <a:gd name="T118" fmla="*/ 16300 w 48"/>
                    <a:gd name="T119" fmla="*/ 34703 h 37"/>
                    <a:gd name="T120" fmla="*/ 22169 w 48"/>
                    <a:gd name="T121" fmla="*/ 10446 h 37"/>
                    <a:gd name="T122" fmla="*/ 16300 w 48"/>
                    <a:gd name="T123" fmla="*/ 34703 h 37"/>
                    <a:gd name="T124" fmla="*/ 16300 w 48"/>
                    <a:gd name="T125" fmla="*/ 34703 h 37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60000 65536"/>
                    <a:gd name="T184" fmla="*/ 0 60000 65536"/>
                    <a:gd name="T185" fmla="*/ 0 60000 65536"/>
                    <a:gd name="T186" fmla="*/ 0 60000 65536"/>
                    <a:gd name="T187" fmla="*/ 0 60000 65536"/>
                    <a:gd name="T188" fmla="*/ 0 60000 65536"/>
                  </a:gdLst>
                  <a:ahLst/>
                  <a:cxnLst>
                    <a:cxn ang="T126">
                      <a:pos x="T0" y="T1"/>
                    </a:cxn>
                    <a:cxn ang="T127">
                      <a:pos x="T2" y="T3"/>
                    </a:cxn>
                    <a:cxn ang="T128">
                      <a:pos x="T4" y="T5"/>
                    </a:cxn>
                    <a:cxn ang="T129">
                      <a:pos x="T6" y="T7"/>
                    </a:cxn>
                    <a:cxn ang="T130">
                      <a:pos x="T8" y="T9"/>
                    </a:cxn>
                    <a:cxn ang="T131">
                      <a:pos x="T10" y="T11"/>
                    </a:cxn>
                    <a:cxn ang="T132">
                      <a:pos x="T12" y="T13"/>
                    </a:cxn>
                    <a:cxn ang="T133">
                      <a:pos x="T14" y="T15"/>
                    </a:cxn>
                    <a:cxn ang="T134">
                      <a:pos x="T16" y="T17"/>
                    </a:cxn>
                    <a:cxn ang="T135">
                      <a:pos x="T18" y="T19"/>
                    </a:cxn>
                    <a:cxn ang="T136">
                      <a:pos x="T20" y="T21"/>
                    </a:cxn>
                    <a:cxn ang="T137">
                      <a:pos x="T22" y="T23"/>
                    </a:cxn>
                    <a:cxn ang="T138">
                      <a:pos x="T24" y="T25"/>
                    </a:cxn>
                    <a:cxn ang="T139">
                      <a:pos x="T26" y="T27"/>
                    </a:cxn>
                    <a:cxn ang="T140">
                      <a:pos x="T28" y="T29"/>
                    </a:cxn>
                    <a:cxn ang="T141">
                      <a:pos x="T30" y="T31"/>
                    </a:cxn>
                    <a:cxn ang="T142">
                      <a:pos x="T32" y="T33"/>
                    </a:cxn>
                    <a:cxn ang="T143">
                      <a:pos x="T34" y="T35"/>
                    </a:cxn>
                    <a:cxn ang="T144">
                      <a:pos x="T36" y="T37"/>
                    </a:cxn>
                    <a:cxn ang="T145">
                      <a:pos x="T38" y="T39"/>
                    </a:cxn>
                    <a:cxn ang="T146">
                      <a:pos x="T40" y="T41"/>
                    </a:cxn>
                    <a:cxn ang="T147">
                      <a:pos x="T42" y="T43"/>
                    </a:cxn>
                    <a:cxn ang="T148">
                      <a:pos x="T44" y="T45"/>
                    </a:cxn>
                    <a:cxn ang="T149">
                      <a:pos x="T46" y="T47"/>
                    </a:cxn>
                    <a:cxn ang="T150">
                      <a:pos x="T48" y="T49"/>
                    </a:cxn>
                    <a:cxn ang="T151">
                      <a:pos x="T50" y="T51"/>
                    </a:cxn>
                    <a:cxn ang="T152">
                      <a:pos x="T52" y="T53"/>
                    </a:cxn>
                    <a:cxn ang="T153">
                      <a:pos x="T54" y="T55"/>
                    </a:cxn>
                    <a:cxn ang="T154">
                      <a:pos x="T56" y="T57"/>
                    </a:cxn>
                    <a:cxn ang="T155">
                      <a:pos x="T58" y="T59"/>
                    </a:cxn>
                    <a:cxn ang="T156">
                      <a:pos x="T60" y="T61"/>
                    </a:cxn>
                    <a:cxn ang="T157">
                      <a:pos x="T62" y="T63"/>
                    </a:cxn>
                    <a:cxn ang="T158">
                      <a:pos x="T64" y="T65"/>
                    </a:cxn>
                    <a:cxn ang="T159">
                      <a:pos x="T66" y="T67"/>
                    </a:cxn>
                    <a:cxn ang="T160">
                      <a:pos x="T68" y="T69"/>
                    </a:cxn>
                    <a:cxn ang="T161">
                      <a:pos x="T70" y="T71"/>
                    </a:cxn>
                    <a:cxn ang="T162">
                      <a:pos x="T72" y="T73"/>
                    </a:cxn>
                    <a:cxn ang="T163">
                      <a:pos x="T74" y="T75"/>
                    </a:cxn>
                    <a:cxn ang="T164">
                      <a:pos x="T76" y="T77"/>
                    </a:cxn>
                    <a:cxn ang="T165">
                      <a:pos x="T78" y="T79"/>
                    </a:cxn>
                    <a:cxn ang="T166">
                      <a:pos x="T80" y="T81"/>
                    </a:cxn>
                    <a:cxn ang="T167">
                      <a:pos x="T82" y="T83"/>
                    </a:cxn>
                    <a:cxn ang="T168">
                      <a:pos x="T84" y="T85"/>
                    </a:cxn>
                    <a:cxn ang="T169">
                      <a:pos x="T86" y="T87"/>
                    </a:cxn>
                    <a:cxn ang="T170">
                      <a:pos x="T88" y="T89"/>
                    </a:cxn>
                    <a:cxn ang="T171">
                      <a:pos x="T90" y="T91"/>
                    </a:cxn>
                    <a:cxn ang="T172">
                      <a:pos x="T92" y="T93"/>
                    </a:cxn>
                    <a:cxn ang="T173">
                      <a:pos x="T94" y="T95"/>
                    </a:cxn>
                    <a:cxn ang="T174">
                      <a:pos x="T96" y="T97"/>
                    </a:cxn>
                    <a:cxn ang="T175">
                      <a:pos x="T98" y="T99"/>
                    </a:cxn>
                    <a:cxn ang="T176">
                      <a:pos x="T100" y="T101"/>
                    </a:cxn>
                    <a:cxn ang="T177">
                      <a:pos x="T102" y="T103"/>
                    </a:cxn>
                    <a:cxn ang="T178">
                      <a:pos x="T104" y="T105"/>
                    </a:cxn>
                    <a:cxn ang="T179">
                      <a:pos x="T106" y="T107"/>
                    </a:cxn>
                    <a:cxn ang="T180">
                      <a:pos x="T108" y="T109"/>
                    </a:cxn>
                    <a:cxn ang="T181">
                      <a:pos x="T110" y="T111"/>
                    </a:cxn>
                    <a:cxn ang="T182">
                      <a:pos x="T112" y="T113"/>
                    </a:cxn>
                    <a:cxn ang="T183">
                      <a:pos x="T114" y="T115"/>
                    </a:cxn>
                    <a:cxn ang="T184">
                      <a:pos x="T116" y="T117"/>
                    </a:cxn>
                    <a:cxn ang="T185">
                      <a:pos x="T118" y="T119"/>
                    </a:cxn>
                    <a:cxn ang="T186">
                      <a:pos x="T120" y="T121"/>
                    </a:cxn>
                    <a:cxn ang="T187">
                      <a:pos x="T122" y="T123"/>
                    </a:cxn>
                    <a:cxn ang="T188">
                      <a:pos x="T124" y="T125"/>
                    </a:cxn>
                  </a:cxnLst>
                  <a:rect l="0" t="0" r="r" b="b"/>
                  <a:pathLst>
                    <a:path w="48" h="37">
                      <a:moveTo>
                        <a:pt x="13" y="6"/>
                      </a:moveTo>
                      <a:cubicBezTo>
                        <a:pt x="12" y="9"/>
                        <a:pt x="11" y="11"/>
                        <a:pt x="9" y="13"/>
                      </a:cubicBezTo>
                      <a:lnTo>
                        <a:pt x="8" y="12"/>
                      </a:lnTo>
                      <a:cubicBezTo>
                        <a:pt x="9" y="10"/>
                        <a:pt x="10" y="8"/>
                        <a:pt x="11" y="6"/>
                      </a:cubicBezTo>
                      <a:lnTo>
                        <a:pt x="13" y="6"/>
                      </a:lnTo>
                      <a:close/>
                      <a:moveTo>
                        <a:pt x="9" y="13"/>
                      </a:moveTo>
                      <a:cubicBezTo>
                        <a:pt x="8" y="15"/>
                        <a:pt x="7" y="17"/>
                        <a:pt x="5" y="19"/>
                      </a:cubicBezTo>
                      <a:lnTo>
                        <a:pt x="4" y="18"/>
                      </a:lnTo>
                      <a:cubicBezTo>
                        <a:pt x="6" y="16"/>
                        <a:pt x="7" y="15"/>
                        <a:pt x="8" y="12"/>
                      </a:cubicBezTo>
                      <a:lnTo>
                        <a:pt x="9" y="13"/>
                      </a:lnTo>
                      <a:close/>
                      <a:moveTo>
                        <a:pt x="4" y="18"/>
                      </a:moveTo>
                      <a:lnTo>
                        <a:pt x="4" y="18"/>
                      </a:lnTo>
                      <a:lnTo>
                        <a:pt x="5" y="19"/>
                      </a:lnTo>
                      <a:lnTo>
                        <a:pt x="4" y="18"/>
                      </a:lnTo>
                      <a:close/>
                      <a:moveTo>
                        <a:pt x="5" y="19"/>
                      </a:moveTo>
                      <a:lnTo>
                        <a:pt x="5" y="19"/>
                      </a:lnTo>
                      <a:lnTo>
                        <a:pt x="4" y="19"/>
                      </a:lnTo>
                      <a:lnTo>
                        <a:pt x="4" y="18"/>
                      </a:lnTo>
                      <a:lnTo>
                        <a:pt x="5" y="19"/>
                      </a:lnTo>
                      <a:close/>
                      <a:moveTo>
                        <a:pt x="5" y="19"/>
                      </a:moveTo>
                      <a:cubicBezTo>
                        <a:pt x="4" y="21"/>
                        <a:pt x="2" y="24"/>
                        <a:pt x="4" y="26"/>
                      </a:cubicBezTo>
                      <a:lnTo>
                        <a:pt x="3" y="27"/>
                      </a:lnTo>
                      <a:cubicBezTo>
                        <a:pt x="0" y="25"/>
                        <a:pt x="2" y="21"/>
                        <a:pt x="4" y="19"/>
                      </a:cubicBezTo>
                      <a:lnTo>
                        <a:pt x="5" y="19"/>
                      </a:lnTo>
                      <a:close/>
                      <a:moveTo>
                        <a:pt x="3" y="27"/>
                      </a:moveTo>
                      <a:lnTo>
                        <a:pt x="3" y="27"/>
                      </a:lnTo>
                      <a:lnTo>
                        <a:pt x="3" y="26"/>
                      </a:lnTo>
                      <a:lnTo>
                        <a:pt x="3" y="27"/>
                      </a:lnTo>
                      <a:close/>
                      <a:moveTo>
                        <a:pt x="4" y="26"/>
                      </a:moveTo>
                      <a:lnTo>
                        <a:pt x="4" y="26"/>
                      </a:lnTo>
                      <a:lnTo>
                        <a:pt x="3" y="27"/>
                      </a:lnTo>
                      <a:lnTo>
                        <a:pt x="4" y="26"/>
                      </a:lnTo>
                      <a:close/>
                      <a:moveTo>
                        <a:pt x="4" y="26"/>
                      </a:moveTo>
                      <a:cubicBezTo>
                        <a:pt x="5" y="27"/>
                        <a:pt x="7" y="28"/>
                        <a:pt x="9" y="29"/>
                      </a:cubicBezTo>
                      <a:lnTo>
                        <a:pt x="8" y="30"/>
                      </a:lnTo>
                      <a:cubicBezTo>
                        <a:pt x="6" y="29"/>
                        <a:pt x="4" y="28"/>
                        <a:pt x="3" y="27"/>
                      </a:cubicBezTo>
                      <a:lnTo>
                        <a:pt x="4" y="26"/>
                      </a:lnTo>
                      <a:close/>
                      <a:moveTo>
                        <a:pt x="9" y="29"/>
                      </a:moveTo>
                      <a:cubicBezTo>
                        <a:pt x="11" y="30"/>
                        <a:pt x="12" y="31"/>
                        <a:pt x="14" y="32"/>
                      </a:cubicBezTo>
                      <a:lnTo>
                        <a:pt x="14" y="33"/>
                      </a:lnTo>
                      <a:cubicBezTo>
                        <a:pt x="12" y="32"/>
                        <a:pt x="10" y="31"/>
                        <a:pt x="8" y="30"/>
                      </a:cubicBezTo>
                      <a:lnTo>
                        <a:pt x="9" y="29"/>
                      </a:lnTo>
                      <a:close/>
                      <a:moveTo>
                        <a:pt x="14" y="32"/>
                      </a:moveTo>
                      <a:cubicBezTo>
                        <a:pt x="25" y="35"/>
                        <a:pt x="37" y="35"/>
                        <a:pt x="45" y="29"/>
                      </a:cubicBezTo>
                      <a:lnTo>
                        <a:pt x="46" y="30"/>
                      </a:lnTo>
                      <a:cubicBezTo>
                        <a:pt x="37" y="37"/>
                        <a:pt x="25" y="37"/>
                        <a:pt x="14" y="33"/>
                      </a:cubicBezTo>
                      <a:lnTo>
                        <a:pt x="14" y="32"/>
                      </a:lnTo>
                      <a:close/>
                      <a:moveTo>
                        <a:pt x="46" y="30"/>
                      </a:moveTo>
                      <a:lnTo>
                        <a:pt x="46" y="30"/>
                      </a:lnTo>
                      <a:lnTo>
                        <a:pt x="45" y="30"/>
                      </a:lnTo>
                      <a:lnTo>
                        <a:pt x="46" y="30"/>
                      </a:lnTo>
                      <a:close/>
                      <a:moveTo>
                        <a:pt x="45" y="29"/>
                      </a:moveTo>
                      <a:lnTo>
                        <a:pt x="45" y="29"/>
                      </a:lnTo>
                      <a:lnTo>
                        <a:pt x="46" y="30"/>
                      </a:lnTo>
                      <a:lnTo>
                        <a:pt x="45" y="29"/>
                      </a:lnTo>
                      <a:close/>
                      <a:moveTo>
                        <a:pt x="46" y="30"/>
                      </a:moveTo>
                      <a:lnTo>
                        <a:pt x="46" y="30"/>
                      </a:lnTo>
                      <a:lnTo>
                        <a:pt x="45" y="30"/>
                      </a:lnTo>
                      <a:lnTo>
                        <a:pt x="46" y="30"/>
                      </a:lnTo>
                      <a:close/>
                      <a:moveTo>
                        <a:pt x="45" y="29"/>
                      </a:moveTo>
                      <a:cubicBezTo>
                        <a:pt x="45" y="29"/>
                        <a:pt x="45" y="29"/>
                        <a:pt x="45" y="29"/>
                      </a:cubicBezTo>
                      <a:lnTo>
                        <a:pt x="47" y="29"/>
                      </a:lnTo>
                      <a:cubicBezTo>
                        <a:pt x="46" y="30"/>
                        <a:pt x="46" y="30"/>
                        <a:pt x="46" y="30"/>
                      </a:cubicBezTo>
                      <a:lnTo>
                        <a:pt x="45" y="29"/>
                      </a:lnTo>
                      <a:close/>
                      <a:moveTo>
                        <a:pt x="45" y="29"/>
                      </a:moveTo>
                      <a:cubicBezTo>
                        <a:pt x="45" y="28"/>
                        <a:pt x="45" y="28"/>
                        <a:pt x="46" y="28"/>
                      </a:cubicBezTo>
                      <a:lnTo>
                        <a:pt x="47" y="28"/>
                      </a:lnTo>
                      <a:cubicBezTo>
                        <a:pt x="47" y="28"/>
                        <a:pt x="47" y="29"/>
                        <a:pt x="47" y="29"/>
                      </a:cubicBezTo>
                      <a:lnTo>
                        <a:pt x="45" y="29"/>
                      </a:lnTo>
                      <a:close/>
                      <a:moveTo>
                        <a:pt x="46" y="28"/>
                      </a:moveTo>
                      <a:cubicBezTo>
                        <a:pt x="46" y="26"/>
                        <a:pt x="46" y="24"/>
                        <a:pt x="45" y="23"/>
                      </a:cubicBezTo>
                      <a:lnTo>
                        <a:pt x="46" y="22"/>
                      </a:lnTo>
                      <a:cubicBezTo>
                        <a:pt x="47" y="23"/>
                        <a:pt x="48" y="26"/>
                        <a:pt x="47" y="28"/>
                      </a:cubicBezTo>
                      <a:lnTo>
                        <a:pt x="46" y="28"/>
                      </a:lnTo>
                      <a:close/>
                      <a:moveTo>
                        <a:pt x="45" y="23"/>
                      </a:moveTo>
                      <a:lnTo>
                        <a:pt x="45" y="23"/>
                      </a:lnTo>
                      <a:lnTo>
                        <a:pt x="45" y="22"/>
                      </a:lnTo>
                      <a:lnTo>
                        <a:pt x="45" y="23"/>
                      </a:lnTo>
                      <a:close/>
                      <a:moveTo>
                        <a:pt x="45" y="23"/>
                      </a:moveTo>
                      <a:cubicBezTo>
                        <a:pt x="41" y="18"/>
                        <a:pt x="36" y="15"/>
                        <a:pt x="31" y="12"/>
                      </a:cubicBezTo>
                      <a:lnTo>
                        <a:pt x="32" y="11"/>
                      </a:lnTo>
                      <a:cubicBezTo>
                        <a:pt x="37" y="14"/>
                        <a:pt x="42" y="17"/>
                        <a:pt x="46" y="22"/>
                      </a:cubicBezTo>
                      <a:lnTo>
                        <a:pt x="45" y="23"/>
                      </a:lnTo>
                      <a:close/>
                      <a:moveTo>
                        <a:pt x="31" y="12"/>
                      </a:moveTo>
                      <a:cubicBezTo>
                        <a:pt x="27" y="9"/>
                        <a:pt x="23" y="6"/>
                        <a:pt x="20" y="3"/>
                      </a:cubicBezTo>
                      <a:lnTo>
                        <a:pt x="21" y="2"/>
                      </a:lnTo>
                      <a:cubicBezTo>
                        <a:pt x="25" y="5"/>
                        <a:pt x="28" y="8"/>
                        <a:pt x="32" y="11"/>
                      </a:cubicBezTo>
                      <a:lnTo>
                        <a:pt x="31" y="12"/>
                      </a:lnTo>
                      <a:close/>
                      <a:moveTo>
                        <a:pt x="21" y="2"/>
                      </a:moveTo>
                      <a:lnTo>
                        <a:pt x="21" y="2"/>
                      </a:lnTo>
                      <a:lnTo>
                        <a:pt x="21" y="3"/>
                      </a:lnTo>
                      <a:lnTo>
                        <a:pt x="21" y="2"/>
                      </a:lnTo>
                      <a:close/>
                      <a:moveTo>
                        <a:pt x="20" y="3"/>
                      </a:moveTo>
                      <a:cubicBezTo>
                        <a:pt x="19" y="2"/>
                        <a:pt x="18" y="2"/>
                        <a:pt x="17" y="2"/>
                      </a:cubicBezTo>
                      <a:lnTo>
                        <a:pt x="18" y="0"/>
                      </a:lnTo>
                      <a:cubicBezTo>
                        <a:pt x="19" y="1"/>
                        <a:pt x="20" y="1"/>
                        <a:pt x="21" y="2"/>
                      </a:cubicBezTo>
                      <a:lnTo>
                        <a:pt x="20" y="3"/>
                      </a:lnTo>
                      <a:close/>
                      <a:moveTo>
                        <a:pt x="17" y="2"/>
                      </a:moveTo>
                      <a:lnTo>
                        <a:pt x="17" y="2"/>
                      </a:lnTo>
                      <a:lnTo>
                        <a:pt x="18" y="1"/>
                      </a:lnTo>
                      <a:lnTo>
                        <a:pt x="17" y="2"/>
                      </a:lnTo>
                      <a:close/>
                      <a:moveTo>
                        <a:pt x="17" y="2"/>
                      </a:moveTo>
                      <a:cubicBezTo>
                        <a:pt x="17" y="1"/>
                        <a:pt x="17" y="1"/>
                        <a:pt x="16" y="2"/>
                      </a:cubicBezTo>
                      <a:lnTo>
                        <a:pt x="16" y="0"/>
                      </a:lnTo>
                      <a:cubicBezTo>
                        <a:pt x="16" y="0"/>
                        <a:pt x="17" y="0"/>
                        <a:pt x="18" y="0"/>
                      </a:cubicBezTo>
                      <a:lnTo>
                        <a:pt x="17" y="2"/>
                      </a:lnTo>
                      <a:close/>
                      <a:moveTo>
                        <a:pt x="16" y="2"/>
                      </a:moveTo>
                      <a:lnTo>
                        <a:pt x="16" y="2"/>
                      </a:lnTo>
                      <a:lnTo>
                        <a:pt x="16" y="1"/>
                      </a:lnTo>
                      <a:lnTo>
                        <a:pt x="16" y="2"/>
                      </a:lnTo>
                      <a:close/>
                      <a:moveTo>
                        <a:pt x="16" y="2"/>
                      </a:moveTo>
                      <a:cubicBezTo>
                        <a:pt x="16" y="2"/>
                        <a:pt x="15" y="2"/>
                        <a:pt x="15" y="2"/>
                      </a:cubicBezTo>
                      <a:lnTo>
                        <a:pt x="14" y="1"/>
                      </a:lnTo>
                      <a:cubicBezTo>
                        <a:pt x="15" y="1"/>
                        <a:pt x="15" y="0"/>
                        <a:pt x="16" y="0"/>
                      </a:cubicBezTo>
                      <a:lnTo>
                        <a:pt x="16" y="2"/>
                      </a:lnTo>
                      <a:close/>
                      <a:moveTo>
                        <a:pt x="15" y="2"/>
                      </a:moveTo>
                      <a:cubicBezTo>
                        <a:pt x="14" y="3"/>
                        <a:pt x="13" y="5"/>
                        <a:pt x="13" y="6"/>
                      </a:cubicBezTo>
                      <a:lnTo>
                        <a:pt x="11" y="6"/>
                      </a:lnTo>
                      <a:cubicBezTo>
                        <a:pt x="12" y="4"/>
                        <a:pt x="13" y="2"/>
                        <a:pt x="14" y="1"/>
                      </a:cubicBezTo>
                      <a:lnTo>
                        <a:pt x="15" y="2"/>
                      </a:lnTo>
                      <a:close/>
                      <a:moveTo>
                        <a:pt x="11" y="6"/>
                      </a:moveTo>
                      <a:lnTo>
                        <a:pt x="11" y="6"/>
                      </a:lnTo>
                      <a:lnTo>
                        <a:pt x="12" y="6"/>
                      </a:lnTo>
                      <a:lnTo>
                        <a:pt x="11" y="6"/>
                      </a:lnTo>
                      <a:close/>
                    </a:path>
                  </a:pathLst>
                </a:custGeom>
                <a:solidFill>
                  <a:srgbClr val="94939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615" name="Freeform 143"/>
                <p:cNvSpPr>
                  <a:spLocks noChangeArrowheads="1"/>
                </p:cNvSpPr>
                <p:nvPr/>
              </p:nvSpPr>
              <p:spPr bwMode="auto">
                <a:xfrm>
                  <a:off x="1505" y="3858"/>
                  <a:ext cx="72" cy="71"/>
                </a:xfrm>
                <a:custGeom>
                  <a:avLst/>
                  <a:gdLst>
                    <a:gd name="T0" fmla="*/ 47505 w 53"/>
                    <a:gd name="T1" fmla="*/ 50527 h 42"/>
                    <a:gd name="T2" fmla="*/ 17982 w 53"/>
                    <a:gd name="T3" fmla="*/ 24811 h 42"/>
                    <a:gd name="T4" fmla="*/ 1560 w 53"/>
                    <a:gd name="T5" fmla="*/ 100448 h 42"/>
                    <a:gd name="T6" fmla="*/ 6894 w 53"/>
                    <a:gd name="T7" fmla="*/ 119821 h 42"/>
                    <a:gd name="T8" fmla="*/ 13569 w 53"/>
                    <a:gd name="T9" fmla="*/ 219289 h 42"/>
                    <a:gd name="T10" fmla="*/ 25234 w 53"/>
                    <a:gd name="T11" fmla="*/ 224056 h 42"/>
                    <a:gd name="T12" fmla="*/ 33715 w 53"/>
                    <a:gd name="T13" fmla="*/ 207795 h 42"/>
                    <a:gd name="T14" fmla="*/ 76268 w 53"/>
                    <a:gd name="T15" fmla="*/ 146458 h 42"/>
                    <a:gd name="T16" fmla="*/ 60026 w 53"/>
                    <a:gd name="T17" fmla="*/ 104172 h 42"/>
                    <a:gd name="T18" fmla="*/ 54408 w 53"/>
                    <a:gd name="T19" fmla="*/ 61143 h 42"/>
                    <a:gd name="T20" fmla="*/ 47505 w 53"/>
                    <a:gd name="T21" fmla="*/ 50527 h 42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53" h="42">
                      <a:moveTo>
                        <a:pt x="32" y="9"/>
                      </a:moveTo>
                      <a:cubicBezTo>
                        <a:pt x="25" y="8"/>
                        <a:pt x="18" y="0"/>
                        <a:pt x="12" y="4"/>
                      </a:cubicBezTo>
                      <a:cubicBezTo>
                        <a:pt x="7" y="7"/>
                        <a:pt x="5" y="13"/>
                        <a:pt x="1" y="18"/>
                      </a:cubicBezTo>
                      <a:cubicBezTo>
                        <a:pt x="0" y="20"/>
                        <a:pt x="3" y="21"/>
                        <a:pt x="5" y="22"/>
                      </a:cubicBezTo>
                      <a:cubicBezTo>
                        <a:pt x="11" y="27"/>
                        <a:pt x="7" y="34"/>
                        <a:pt x="9" y="40"/>
                      </a:cubicBezTo>
                      <a:cubicBezTo>
                        <a:pt x="10" y="41"/>
                        <a:pt x="14" y="42"/>
                        <a:pt x="17" y="41"/>
                      </a:cubicBezTo>
                      <a:cubicBezTo>
                        <a:pt x="19" y="40"/>
                        <a:pt x="21" y="39"/>
                        <a:pt x="23" y="38"/>
                      </a:cubicBezTo>
                      <a:cubicBezTo>
                        <a:pt x="33" y="35"/>
                        <a:pt x="47" y="36"/>
                        <a:pt x="52" y="27"/>
                      </a:cubicBezTo>
                      <a:cubicBezTo>
                        <a:pt x="53" y="24"/>
                        <a:pt x="43" y="23"/>
                        <a:pt x="41" y="19"/>
                      </a:cubicBezTo>
                      <a:cubicBezTo>
                        <a:pt x="39" y="16"/>
                        <a:pt x="40" y="13"/>
                        <a:pt x="37" y="11"/>
                      </a:cubicBezTo>
                      <a:cubicBezTo>
                        <a:pt x="36" y="10"/>
                        <a:pt x="34" y="9"/>
                        <a:pt x="32" y="9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616" name="Freeform 145"/>
                <p:cNvSpPr>
                  <a:spLocks noChangeArrowheads="1"/>
                </p:cNvSpPr>
                <p:nvPr/>
              </p:nvSpPr>
              <p:spPr bwMode="auto">
                <a:xfrm>
                  <a:off x="1505" y="3931"/>
                  <a:ext cx="66" cy="65"/>
                </a:xfrm>
                <a:custGeom>
                  <a:avLst/>
                  <a:gdLst>
                    <a:gd name="T0" fmla="*/ 30435 w 49"/>
                    <a:gd name="T1" fmla="*/ 65604 h 38"/>
                    <a:gd name="T2" fmla="*/ 18643 w 49"/>
                    <a:gd name="T3" fmla="*/ 51504 h 38"/>
                    <a:gd name="T4" fmla="*/ 2373 w 49"/>
                    <a:gd name="T5" fmla="*/ 161284 h 38"/>
                    <a:gd name="T6" fmla="*/ 49694 w 49"/>
                    <a:gd name="T7" fmla="*/ 141573 h 38"/>
                    <a:gd name="T8" fmla="*/ 56078 w 49"/>
                    <a:gd name="T9" fmla="*/ 129776 h 38"/>
                    <a:gd name="T10" fmla="*/ 62072 w 49"/>
                    <a:gd name="T11" fmla="*/ 78270 h 38"/>
                    <a:gd name="T12" fmla="*/ 36802 w 49"/>
                    <a:gd name="T13" fmla="*/ 11291 h 38"/>
                    <a:gd name="T14" fmla="*/ 30435 w 49"/>
                    <a:gd name="T15" fmla="*/ 65604 h 38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49" h="38">
                      <a:moveTo>
                        <a:pt x="23" y="10"/>
                      </a:moveTo>
                      <a:cubicBezTo>
                        <a:pt x="20" y="8"/>
                        <a:pt x="16" y="11"/>
                        <a:pt x="14" y="8"/>
                      </a:cubicBezTo>
                      <a:cubicBezTo>
                        <a:pt x="7" y="12"/>
                        <a:pt x="0" y="20"/>
                        <a:pt x="2" y="25"/>
                      </a:cubicBezTo>
                      <a:cubicBezTo>
                        <a:pt x="10" y="38"/>
                        <a:pt x="28" y="33"/>
                        <a:pt x="38" y="22"/>
                      </a:cubicBezTo>
                      <a:cubicBezTo>
                        <a:pt x="39" y="20"/>
                        <a:pt x="41" y="21"/>
                        <a:pt x="43" y="20"/>
                      </a:cubicBezTo>
                      <a:cubicBezTo>
                        <a:pt x="47" y="19"/>
                        <a:pt x="49" y="15"/>
                        <a:pt x="47" y="12"/>
                      </a:cubicBezTo>
                      <a:cubicBezTo>
                        <a:pt x="44" y="6"/>
                        <a:pt x="36" y="0"/>
                        <a:pt x="28" y="2"/>
                      </a:cubicBezTo>
                      <a:cubicBezTo>
                        <a:pt x="25" y="2"/>
                        <a:pt x="26" y="8"/>
                        <a:pt x="23" y="10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617" name="Freeform 146"/>
                <p:cNvSpPr>
                  <a:spLocks noChangeArrowheads="1"/>
                </p:cNvSpPr>
                <p:nvPr/>
              </p:nvSpPr>
              <p:spPr bwMode="auto">
                <a:xfrm>
                  <a:off x="1505" y="3931"/>
                  <a:ext cx="66" cy="57"/>
                </a:xfrm>
                <a:custGeom>
                  <a:avLst/>
                  <a:gdLst>
                    <a:gd name="T0" fmla="*/ 23287 w 49"/>
                    <a:gd name="T1" fmla="*/ 66605 h 33"/>
                    <a:gd name="T2" fmla="*/ 23287 w 49"/>
                    <a:gd name="T3" fmla="*/ 74154 h 33"/>
                    <a:gd name="T4" fmla="*/ 23287 w 49"/>
                    <a:gd name="T5" fmla="*/ 66605 h 33"/>
                    <a:gd name="T6" fmla="*/ 18643 w 49"/>
                    <a:gd name="T7" fmla="*/ 52238 h 33"/>
                    <a:gd name="T8" fmla="*/ 16839 w 49"/>
                    <a:gd name="T9" fmla="*/ 58762 h 33"/>
                    <a:gd name="T10" fmla="*/ 16839 w 49"/>
                    <a:gd name="T11" fmla="*/ 58762 h 33"/>
                    <a:gd name="T12" fmla="*/ 16839 w 49"/>
                    <a:gd name="T13" fmla="*/ 58762 h 33"/>
                    <a:gd name="T14" fmla="*/ 16839 w 49"/>
                    <a:gd name="T15" fmla="*/ 58762 h 33"/>
                    <a:gd name="T16" fmla="*/ 14265 w 49"/>
                    <a:gd name="T17" fmla="*/ 74154 h 33"/>
                    <a:gd name="T18" fmla="*/ 16301 w 49"/>
                    <a:gd name="T19" fmla="*/ 74154 h 33"/>
                    <a:gd name="T20" fmla="*/ 14265 w 49"/>
                    <a:gd name="T21" fmla="*/ 74154 h 33"/>
                    <a:gd name="T22" fmla="*/ 3871 w 49"/>
                    <a:gd name="T23" fmla="*/ 185017 h 33"/>
                    <a:gd name="T24" fmla="*/ 11803 w 49"/>
                    <a:gd name="T25" fmla="*/ 97938 h 33"/>
                    <a:gd name="T26" fmla="*/ 2373 w 49"/>
                    <a:gd name="T27" fmla="*/ 185017 h 33"/>
                    <a:gd name="T28" fmla="*/ 8739 w 49"/>
                    <a:gd name="T29" fmla="*/ 229579 h 33"/>
                    <a:gd name="T30" fmla="*/ 10312 w 49"/>
                    <a:gd name="T31" fmla="*/ 217844 h 33"/>
                    <a:gd name="T32" fmla="*/ 8739 w 49"/>
                    <a:gd name="T33" fmla="*/ 229579 h 33"/>
                    <a:gd name="T34" fmla="*/ 32930 w 49"/>
                    <a:gd name="T35" fmla="*/ 217844 h 33"/>
                    <a:gd name="T36" fmla="*/ 20787 w 49"/>
                    <a:gd name="T37" fmla="*/ 232159 h 33"/>
                    <a:gd name="T38" fmla="*/ 51347 w 49"/>
                    <a:gd name="T39" fmla="*/ 166326 h 33"/>
                    <a:gd name="T40" fmla="*/ 51347 w 49"/>
                    <a:gd name="T41" fmla="*/ 163246 h 33"/>
                    <a:gd name="T42" fmla="*/ 49694 w 49"/>
                    <a:gd name="T43" fmla="*/ 163246 h 33"/>
                    <a:gd name="T44" fmla="*/ 55405 w 49"/>
                    <a:gd name="T45" fmla="*/ 145081 h 33"/>
                    <a:gd name="T46" fmla="*/ 48212 w 49"/>
                    <a:gd name="T47" fmla="*/ 163246 h 33"/>
                    <a:gd name="T48" fmla="*/ 56078 w 49"/>
                    <a:gd name="T49" fmla="*/ 153684 h 33"/>
                    <a:gd name="T50" fmla="*/ 56078 w 49"/>
                    <a:gd name="T51" fmla="*/ 153684 h 33"/>
                    <a:gd name="T52" fmla="*/ 56078 w 49"/>
                    <a:gd name="T53" fmla="*/ 145081 h 33"/>
                    <a:gd name="T54" fmla="*/ 56078 w 49"/>
                    <a:gd name="T55" fmla="*/ 145081 h 33"/>
                    <a:gd name="T56" fmla="*/ 56078 w 49"/>
                    <a:gd name="T57" fmla="*/ 145081 h 33"/>
                    <a:gd name="T58" fmla="*/ 62427 w 49"/>
                    <a:gd name="T59" fmla="*/ 123566 h 33"/>
                    <a:gd name="T60" fmla="*/ 62072 w 49"/>
                    <a:gd name="T61" fmla="*/ 123566 h 33"/>
                    <a:gd name="T62" fmla="*/ 62427 w 49"/>
                    <a:gd name="T63" fmla="*/ 123566 h 33"/>
                    <a:gd name="T64" fmla="*/ 60086 w 49"/>
                    <a:gd name="T65" fmla="*/ 87055 h 33"/>
                    <a:gd name="T66" fmla="*/ 62072 w 49"/>
                    <a:gd name="T67" fmla="*/ 97938 h 33"/>
                    <a:gd name="T68" fmla="*/ 62072 w 49"/>
                    <a:gd name="T69" fmla="*/ 87055 h 33"/>
                    <a:gd name="T70" fmla="*/ 60086 w 49"/>
                    <a:gd name="T71" fmla="*/ 87055 h 33"/>
                    <a:gd name="T72" fmla="*/ 60086 w 49"/>
                    <a:gd name="T73" fmla="*/ 87055 h 33"/>
                    <a:gd name="T74" fmla="*/ 62072 w 49"/>
                    <a:gd name="T75" fmla="*/ 87055 h 33"/>
                    <a:gd name="T76" fmla="*/ 58604 w 49"/>
                    <a:gd name="T77" fmla="*/ 74154 h 33"/>
                    <a:gd name="T78" fmla="*/ 60086 w 49"/>
                    <a:gd name="T79" fmla="*/ 87055 h 33"/>
                    <a:gd name="T80" fmla="*/ 58128 w 49"/>
                    <a:gd name="T81" fmla="*/ 44477 h 33"/>
                    <a:gd name="T82" fmla="*/ 56078 w 49"/>
                    <a:gd name="T83" fmla="*/ 52238 h 33"/>
                    <a:gd name="T84" fmla="*/ 58128 w 49"/>
                    <a:gd name="T85" fmla="*/ 44477 h 33"/>
                    <a:gd name="T86" fmla="*/ 36802 w 49"/>
                    <a:gd name="T87" fmla="*/ 12704 h 33"/>
                    <a:gd name="T88" fmla="*/ 33937 w 49"/>
                    <a:gd name="T89" fmla="*/ 35264 h 33"/>
                    <a:gd name="T90" fmla="*/ 36802 w 49"/>
                    <a:gd name="T91" fmla="*/ 12704 h 33"/>
                    <a:gd name="T92" fmla="*/ 28928 w 49"/>
                    <a:gd name="T93" fmla="*/ 74154 h 33"/>
                    <a:gd name="T94" fmla="*/ 30435 w 49"/>
                    <a:gd name="T95" fmla="*/ 78427 h 33"/>
                    <a:gd name="T96" fmla="*/ 30435 w 49"/>
                    <a:gd name="T97" fmla="*/ 74154 h 33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0" t="0" r="r" b="b"/>
                  <a:pathLst>
                    <a:path w="49" h="33">
                      <a:moveTo>
                        <a:pt x="22" y="11"/>
                      </a:moveTo>
                      <a:cubicBezTo>
                        <a:pt x="21" y="10"/>
                        <a:pt x="20" y="10"/>
                        <a:pt x="18" y="10"/>
                      </a:cubicBezTo>
                      <a:lnTo>
                        <a:pt x="18" y="9"/>
                      </a:lnTo>
                      <a:cubicBezTo>
                        <a:pt x="20" y="9"/>
                        <a:pt x="22" y="9"/>
                        <a:pt x="23" y="10"/>
                      </a:cubicBezTo>
                      <a:lnTo>
                        <a:pt x="22" y="11"/>
                      </a:lnTo>
                      <a:close/>
                      <a:moveTo>
                        <a:pt x="18" y="10"/>
                      </a:moveTo>
                      <a:cubicBezTo>
                        <a:pt x="17" y="10"/>
                        <a:pt x="15" y="10"/>
                        <a:pt x="13" y="8"/>
                      </a:cubicBezTo>
                      <a:lnTo>
                        <a:pt x="14" y="8"/>
                      </a:lnTo>
                      <a:cubicBezTo>
                        <a:pt x="15" y="9"/>
                        <a:pt x="17" y="9"/>
                        <a:pt x="18" y="9"/>
                      </a:cubicBezTo>
                      <a:lnTo>
                        <a:pt x="18" y="10"/>
                      </a:lnTo>
                      <a:close/>
                      <a:moveTo>
                        <a:pt x="13" y="8"/>
                      </a:moveTo>
                      <a:lnTo>
                        <a:pt x="14" y="7"/>
                      </a:lnTo>
                      <a:lnTo>
                        <a:pt x="14" y="8"/>
                      </a:lnTo>
                      <a:lnTo>
                        <a:pt x="13" y="8"/>
                      </a:lnTo>
                      <a:close/>
                      <a:moveTo>
                        <a:pt x="14" y="9"/>
                      </a:moveTo>
                      <a:lnTo>
                        <a:pt x="14" y="9"/>
                      </a:lnTo>
                      <a:lnTo>
                        <a:pt x="13" y="8"/>
                      </a:lnTo>
                      <a:lnTo>
                        <a:pt x="14" y="9"/>
                      </a:lnTo>
                      <a:close/>
                      <a:moveTo>
                        <a:pt x="13" y="8"/>
                      </a:moveTo>
                      <a:lnTo>
                        <a:pt x="13" y="8"/>
                      </a:lnTo>
                      <a:lnTo>
                        <a:pt x="14" y="8"/>
                      </a:lnTo>
                      <a:lnTo>
                        <a:pt x="13" y="8"/>
                      </a:lnTo>
                      <a:close/>
                      <a:moveTo>
                        <a:pt x="14" y="9"/>
                      </a:moveTo>
                      <a:cubicBezTo>
                        <a:pt x="13" y="9"/>
                        <a:pt x="12" y="10"/>
                        <a:pt x="12" y="10"/>
                      </a:cubicBezTo>
                      <a:lnTo>
                        <a:pt x="11" y="10"/>
                      </a:lnTo>
                      <a:cubicBezTo>
                        <a:pt x="11" y="9"/>
                        <a:pt x="12" y="8"/>
                        <a:pt x="13" y="8"/>
                      </a:cubicBezTo>
                      <a:lnTo>
                        <a:pt x="14" y="9"/>
                      </a:lnTo>
                      <a:close/>
                      <a:moveTo>
                        <a:pt x="12" y="10"/>
                      </a:moveTo>
                      <a:cubicBezTo>
                        <a:pt x="11" y="11"/>
                        <a:pt x="10" y="12"/>
                        <a:pt x="9" y="13"/>
                      </a:cubicBezTo>
                      <a:lnTo>
                        <a:pt x="8" y="12"/>
                      </a:lnTo>
                      <a:cubicBezTo>
                        <a:pt x="9" y="11"/>
                        <a:pt x="10" y="10"/>
                        <a:pt x="11" y="10"/>
                      </a:cubicBezTo>
                      <a:lnTo>
                        <a:pt x="12" y="10"/>
                      </a:lnTo>
                      <a:close/>
                      <a:moveTo>
                        <a:pt x="9" y="13"/>
                      </a:moveTo>
                      <a:cubicBezTo>
                        <a:pt x="5" y="17"/>
                        <a:pt x="1" y="21"/>
                        <a:pt x="3" y="25"/>
                      </a:cubicBezTo>
                      <a:lnTo>
                        <a:pt x="2" y="25"/>
                      </a:lnTo>
                      <a:cubicBezTo>
                        <a:pt x="0" y="21"/>
                        <a:pt x="3" y="16"/>
                        <a:pt x="8" y="12"/>
                      </a:cubicBezTo>
                      <a:lnTo>
                        <a:pt x="9" y="13"/>
                      </a:lnTo>
                      <a:close/>
                      <a:moveTo>
                        <a:pt x="2" y="25"/>
                      </a:moveTo>
                      <a:lnTo>
                        <a:pt x="2" y="25"/>
                      </a:lnTo>
                      <a:close/>
                      <a:moveTo>
                        <a:pt x="3" y="25"/>
                      </a:moveTo>
                      <a:cubicBezTo>
                        <a:pt x="4" y="27"/>
                        <a:pt x="6" y="29"/>
                        <a:pt x="8" y="30"/>
                      </a:cubicBezTo>
                      <a:lnTo>
                        <a:pt x="7" y="31"/>
                      </a:lnTo>
                      <a:cubicBezTo>
                        <a:pt x="5" y="30"/>
                        <a:pt x="3" y="28"/>
                        <a:pt x="2" y="25"/>
                      </a:cubicBezTo>
                      <a:lnTo>
                        <a:pt x="3" y="25"/>
                      </a:lnTo>
                      <a:close/>
                      <a:moveTo>
                        <a:pt x="8" y="30"/>
                      </a:moveTo>
                      <a:cubicBezTo>
                        <a:pt x="10" y="31"/>
                        <a:pt x="13" y="32"/>
                        <a:pt x="16" y="32"/>
                      </a:cubicBezTo>
                      <a:lnTo>
                        <a:pt x="16" y="33"/>
                      </a:lnTo>
                      <a:cubicBezTo>
                        <a:pt x="13" y="33"/>
                        <a:pt x="10" y="32"/>
                        <a:pt x="7" y="31"/>
                      </a:cubicBezTo>
                      <a:lnTo>
                        <a:pt x="8" y="30"/>
                      </a:lnTo>
                      <a:close/>
                      <a:moveTo>
                        <a:pt x="16" y="32"/>
                      </a:moveTo>
                      <a:cubicBezTo>
                        <a:pt x="19" y="32"/>
                        <a:pt x="22" y="31"/>
                        <a:pt x="25" y="30"/>
                      </a:cubicBezTo>
                      <a:lnTo>
                        <a:pt x="26" y="31"/>
                      </a:lnTo>
                      <a:cubicBezTo>
                        <a:pt x="23" y="32"/>
                        <a:pt x="19" y="33"/>
                        <a:pt x="16" y="33"/>
                      </a:cubicBezTo>
                      <a:lnTo>
                        <a:pt x="16" y="32"/>
                      </a:lnTo>
                      <a:close/>
                      <a:moveTo>
                        <a:pt x="25" y="30"/>
                      </a:moveTo>
                      <a:cubicBezTo>
                        <a:pt x="30" y="28"/>
                        <a:pt x="34" y="25"/>
                        <a:pt x="37" y="22"/>
                      </a:cubicBezTo>
                      <a:lnTo>
                        <a:pt x="39" y="23"/>
                      </a:lnTo>
                      <a:cubicBezTo>
                        <a:pt x="35" y="26"/>
                        <a:pt x="31" y="29"/>
                        <a:pt x="26" y="31"/>
                      </a:cubicBezTo>
                      <a:lnTo>
                        <a:pt x="25" y="30"/>
                      </a:lnTo>
                      <a:close/>
                      <a:moveTo>
                        <a:pt x="39" y="22"/>
                      </a:moveTo>
                      <a:lnTo>
                        <a:pt x="39" y="22"/>
                      </a:lnTo>
                      <a:lnTo>
                        <a:pt x="39" y="23"/>
                      </a:lnTo>
                      <a:lnTo>
                        <a:pt x="38" y="22"/>
                      </a:lnTo>
                      <a:lnTo>
                        <a:pt x="39" y="22"/>
                      </a:lnTo>
                      <a:close/>
                      <a:moveTo>
                        <a:pt x="37" y="22"/>
                      </a:moveTo>
                      <a:cubicBezTo>
                        <a:pt x="38" y="20"/>
                        <a:pt x="40" y="20"/>
                        <a:pt x="42" y="20"/>
                      </a:cubicBezTo>
                      <a:lnTo>
                        <a:pt x="42" y="21"/>
                      </a:lnTo>
                      <a:cubicBezTo>
                        <a:pt x="41" y="21"/>
                        <a:pt x="39" y="22"/>
                        <a:pt x="39" y="22"/>
                      </a:cubicBezTo>
                      <a:lnTo>
                        <a:pt x="37" y="22"/>
                      </a:lnTo>
                      <a:close/>
                      <a:moveTo>
                        <a:pt x="42" y="20"/>
                      </a:moveTo>
                      <a:cubicBezTo>
                        <a:pt x="42" y="20"/>
                        <a:pt x="42" y="20"/>
                        <a:pt x="43" y="20"/>
                      </a:cubicBezTo>
                      <a:lnTo>
                        <a:pt x="43" y="21"/>
                      </a:lnTo>
                      <a:cubicBezTo>
                        <a:pt x="43" y="21"/>
                        <a:pt x="42" y="21"/>
                        <a:pt x="42" y="21"/>
                      </a:cubicBezTo>
                      <a:lnTo>
                        <a:pt x="42" y="20"/>
                      </a:lnTo>
                      <a:close/>
                      <a:moveTo>
                        <a:pt x="43" y="21"/>
                      </a:moveTo>
                      <a:lnTo>
                        <a:pt x="43" y="21"/>
                      </a:lnTo>
                      <a:lnTo>
                        <a:pt x="43" y="20"/>
                      </a:lnTo>
                      <a:lnTo>
                        <a:pt x="43" y="21"/>
                      </a:lnTo>
                      <a:close/>
                      <a:moveTo>
                        <a:pt x="43" y="20"/>
                      </a:moveTo>
                      <a:cubicBezTo>
                        <a:pt x="43" y="20"/>
                        <a:pt x="43" y="20"/>
                        <a:pt x="43" y="20"/>
                      </a:cubicBezTo>
                      <a:lnTo>
                        <a:pt x="44" y="21"/>
                      </a:lnTo>
                      <a:cubicBezTo>
                        <a:pt x="44" y="21"/>
                        <a:pt x="44" y="21"/>
                        <a:pt x="43" y="21"/>
                      </a:cubicBezTo>
                      <a:lnTo>
                        <a:pt x="43" y="20"/>
                      </a:lnTo>
                      <a:close/>
                      <a:moveTo>
                        <a:pt x="43" y="20"/>
                      </a:moveTo>
                      <a:cubicBezTo>
                        <a:pt x="45" y="19"/>
                        <a:pt x="46" y="18"/>
                        <a:pt x="47" y="17"/>
                      </a:cubicBezTo>
                      <a:lnTo>
                        <a:pt x="48" y="17"/>
                      </a:lnTo>
                      <a:cubicBezTo>
                        <a:pt x="47" y="19"/>
                        <a:pt x="46" y="20"/>
                        <a:pt x="44" y="21"/>
                      </a:cubicBezTo>
                      <a:lnTo>
                        <a:pt x="43" y="20"/>
                      </a:lnTo>
                      <a:close/>
                      <a:moveTo>
                        <a:pt x="47" y="17"/>
                      </a:moveTo>
                      <a:cubicBezTo>
                        <a:pt x="47" y="15"/>
                        <a:pt x="47" y="14"/>
                        <a:pt x="47" y="13"/>
                      </a:cubicBezTo>
                      <a:lnTo>
                        <a:pt x="48" y="12"/>
                      </a:lnTo>
                      <a:cubicBezTo>
                        <a:pt x="49" y="14"/>
                        <a:pt x="49" y="15"/>
                        <a:pt x="48" y="17"/>
                      </a:cubicBezTo>
                      <a:lnTo>
                        <a:pt x="47" y="17"/>
                      </a:lnTo>
                      <a:close/>
                      <a:moveTo>
                        <a:pt x="47" y="13"/>
                      </a:moveTo>
                      <a:cubicBezTo>
                        <a:pt x="47" y="12"/>
                        <a:pt x="46" y="12"/>
                        <a:pt x="46" y="12"/>
                      </a:cubicBezTo>
                      <a:lnTo>
                        <a:pt x="48" y="11"/>
                      </a:lnTo>
                      <a:cubicBezTo>
                        <a:pt x="48" y="12"/>
                        <a:pt x="48" y="12"/>
                        <a:pt x="48" y="12"/>
                      </a:cubicBezTo>
                      <a:lnTo>
                        <a:pt x="47" y="13"/>
                      </a:lnTo>
                      <a:close/>
                      <a:moveTo>
                        <a:pt x="46" y="12"/>
                      </a:moveTo>
                      <a:lnTo>
                        <a:pt x="46" y="12"/>
                      </a:lnTo>
                      <a:lnTo>
                        <a:pt x="47" y="12"/>
                      </a:lnTo>
                      <a:lnTo>
                        <a:pt x="46" y="12"/>
                      </a:lnTo>
                      <a:close/>
                      <a:moveTo>
                        <a:pt x="46" y="12"/>
                      </a:moveTo>
                      <a:lnTo>
                        <a:pt x="46" y="12"/>
                      </a:lnTo>
                      <a:lnTo>
                        <a:pt x="48" y="11"/>
                      </a:lnTo>
                      <a:lnTo>
                        <a:pt x="46" y="12"/>
                      </a:lnTo>
                      <a:close/>
                      <a:moveTo>
                        <a:pt x="48" y="11"/>
                      </a:moveTo>
                      <a:lnTo>
                        <a:pt x="48" y="11"/>
                      </a:lnTo>
                      <a:lnTo>
                        <a:pt x="47" y="12"/>
                      </a:lnTo>
                      <a:lnTo>
                        <a:pt x="48" y="11"/>
                      </a:lnTo>
                      <a:close/>
                      <a:moveTo>
                        <a:pt x="46" y="12"/>
                      </a:moveTo>
                      <a:cubicBezTo>
                        <a:pt x="46" y="11"/>
                        <a:pt x="45" y="10"/>
                        <a:pt x="45" y="10"/>
                      </a:cubicBezTo>
                      <a:lnTo>
                        <a:pt x="46" y="9"/>
                      </a:lnTo>
                      <a:cubicBezTo>
                        <a:pt x="47" y="10"/>
                        <a:pt x="47" y="11"/>
                        <a:pt x="48" y="11"/>
                      </a:cubicBezTo>
                      <a:lnTo>
                        <a:pt x="46" y="12"/>
                      </a:lnTo>
                      <a:close/>
                      <a:moveTo>
                        <a:pt x="45" y="10"/>
                      </a:moveTo>
                      <a:cubicBezTo>
                        <a:pt x="44" y="9"/>
                        <a:pt x="43" y="8"/>
                        <a:pt x="43" y="7"/>
                      </a:cubicBezTo>
                      <a:lnTo>
                        <a:pt x="44" y="6"/>
                      </a:lnTo>
                      <a:cubicBezTo>
                        <a:pt x="45" y="7"/>
                        <a:pt x="45" y="8"/>
                        <a:pt x="46" y="9"/>
                      </a:cubicBezTo>
                      <a:lnTo>
                        <a:pt x="45" y="10"/>
                      </a:lnTo>
                      <a:close/>
                      <a:moveTo>
                        <a:pt x="43" y="7"/>
                      </a:moveTo>
                      <a:cubicBezTo>
                        <a:pt x="39" y="4"/>
                        <a:pt x="33" y="1"/>
                        <a:pt x="28" y="2"/>
                      </a:cubicBezTo>
                      <a:lnTo>
                        <a:pt x="28" y="1"/>
                      </a:lnTo>
                      <a:cubicBezTo>
                        <a:pt x="34" y="0"/>
                        <a:pt x="40" y="2"/>
                        <a:pt x="44" y="6"/>
                      </a:cubicBezTo>
                      <a:lnTo>
                        <a:pt x="43" y="7"/>
                      </a:lnTo>
                      <a:close/>
                      <a:moveTo>
                        <a:pt x="28" y="2"/>
                      </a:moveTo>
                      <a:lnTo>
                        <a:pt x="28" y="2"/>
                      </a:lnTo>
                      <a:close/>
                      <a:moveTo>
                        <a:pt x="28" y="2"/>
                      </a:moveTo>
                      <a:cubicBezTo>
                        <a:pt x="27" y="3"/>
                        <a:pt x="27" y="4"/>
                        <a:pt x="26" y="5"/>
                      </a:cubicBezTo>
                      <a:lnTo>
                        <a:pt x="25" y="5"/>
                      </a:lnTo>
                      <a:cubicBezTo>
                        <a:pt x="26" y="3"/>
                        <a:pt x="26" y="2"/>
                        <a:pt x="28" y="1"/>
                      </a:cubicBezTo>
                      <a:lnTo>
                        <a:pt x="28" y="2"/>
                      </a:lnTo>
                      <a:close/>
                      <a:moveTo>
                        <a:pt x="26" y="5"/>
                      </a:moveTo>
                      <a:cubicBezTo>
                        <a:pt x="26" y="7"/>
                        <a:pt x="25" y="10"/>
                        <a:pt x="23" y="11"/>
                      </a:cubicBezTo>
                      <a:lnTo>
                        <a:pt x="22" y="10"/>
                      </a:lnTo>
                      <a:cubicBezTo>
                        <a:pt x="24" y="9"/>
                        <a:pt x="24" y="7"/>
                        <a:pt x="25" y="5"/>
                      </a:cubicBezTo>
                      <a:lnTo>
                        <a:pt x="26" y="5"/>
                      </a:lnTo>
                      <a:close/>
                      <a:moveTo>
                        <a:pt x="23" y="11"/>
                      </a:moveTo>
                      <a:lnTo>
                        <a:pt x="22" y="11"/>
                      </a:lnTo>
                      <a:lnTo>
                        <a:pt x="23" y="10"/>
                      </a:lnTo>
                      <a:lnTo>
                        <a:pt x="23" y="11"/>
                      </a:lnTo>
                      <a:close/>
                    </a:path>
                  </a:pathLst>
                </a:custGeom>
                <a:solidFill>
                  <a:srgbClr val="94939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618" name="Freeform 147"/>
                <p:cNvSpPr>
                  <a:spLocks noChangeArrowheads="1"/>
                </p:cNvSpPr>
                <p:nvPr/>
              </p:nvSpPr>
              <p:spPr bwMode="auto">
                <a:xfrm>
                  <a:off x="1572" y="3891"/>
                  <a:ext cx="68" cy="67"/>
                </a:xfrm>
                <a:custGeom>
                  <a:avLst/>
                  <a:gdLst>
                    <a:gd name="T0" fmla="*/ 38458 w 50"/>
                    <a:gd name="T1" fmla="*/ 30330 h 39"/>
                    <a:gd name="T2" fmla="*/ 22150 w 50"/>
                    <a:gd name="T3" fmla="*/ 56898 h 39"/>
                    <a:gd name="T4" fmla="*/ 4221 w 50"/>
                    <a:gd name="T5" fmla="*/ 171937 h 39"/>
                    <a:gd name="T6" fmla="*/ 1567 w 50"/>
                    <a:gd name="T7" fmla="*/ 210871 h 39"/>
                    <a:gd name="T8" fmla="*/ 36330 w 50"/>
                    <a:gd name="T9" fmla="*/ 255268 h 39"/>
                    <a:gd name="T10" fmla="*/ 52681 w 50"/>
                    <a:gd name="T11" fmla="*/ 158024 h 39"/>
                    <a:gd name="T12" fmla="*/ 68471 w 50"/>
                    <a:gd name="T13" fmla="*/ 71786 h 39"/>
                    <a:gd name="T14" fmla="*/ 58639 w 50"/>
                    <a:gd name="T15" fmla="*/ 0 h 39"/>
                    <a:gd name="T16" fmla="*/ 38458 w 50"/>
                    <a:gd name="T17" fmla="*/ 30330 h 39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50" h="39">
                      <a:moveTo>
                        <a:pt x="26" y="4"/>
                      </a:moveTo>
                      <a:cubicBezTo>
                        <a:pt x="21" y="4"/>
                        <a:pt x="17" y="6"/>
                        <a:pt x="15" y="8"/>
                      </a:cubicBezTo>
                      <a:cubicBezTo>
                        <a:pt x="12" y="14"/>
                        <a:pt x="7" y="19"/>
                        <a:pt x="3" y="24"/>
                      </a:cubicBezTo>
                      <a:cubicBezTo>
                        <a:pt x="1" y="26"/>
                        <a:pt x="0" y="28"/>
                        <a:pt x="1" y="30"/>
                      </a:cubicBezTo>
                      <a:cubicBezTo>
                        <a:pt x="7" y="35"/>
                        <a:pt x="17" y="39"/>
                        <a:pt x="25" y="36"/>
                      </a:cubicBezTo>
                      <a:cubicBezTo>
                        <a:pt x="31" y="34"/>
                        <a:pt x="33" y="28"/>
                        <a:pt x="36" y="22"/>
                      </a:cubicBezTo>
                      <a:cubicBezTo>
                        <a:pt x="38" y="17"/>
                        <a:pt x="45" y="14"/>
                        <a:pt x="47" y="10"/>
                      </a:cubicBezTo>
                      <a:cubicBezTo>
                        <a:pt x="50" y="6"/>
                        <a:pt x="45" y="0"/>
                        <a:pt x="40" y="0"/>
                      </a:cubicBezTo>
                      <a:cubicBezTo>
                        <a:pt x="35" y="1"/>
                        <a:pt x="31" y="4"/>
                        <a:pt x="26" y="4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619" name="Freeform 149"/>
                <p:cNvSpPr>
                  <a:spLocks noChangeArrowheads="1"/>
                </p:cNvSpPr>
                <p:nvPr/>
              </p:nvSpPr>
              <p:spPr bwMode="auto">
                <a:xfrm>
                  <a:off x="1631" y="3844"/>
                  <a:ext cx="87" cy="63"/>
                </a:xfrm>
                <a:custGeom>
                  <a:avLst/>
                  <a:gdLst>
                    <a:gd name="T0" fmla="*/ 54319 w 64"/>
                    <a:gd name="T1" fmla="*/ 46843 h 37"/>
                    <a:gd name="T2" fmla="*/ 6915 w 64"/>
                    <a:gd name="T3" fmla="*/ 77226 h 37"/>
                    <a:gd name="T4" fmla="*/ 24840 w 64"/>
                    <a:gd name="T5" fmla="*/ 178084 h 37"/>
                    <a:gd name="T6" fmla="*/ 66857 w 64"/>
                    <a:gd name="T7" fmla="*/ 195343 h 37"/>
                    <a:gd name="T8" fmla="*/ 77942 w 64"/>
                    <a:gd name="T9" fmla="*/ 26434 h 37"/>
                    <a:gd name="T10" fmla="*/ 64167 w 64"/>
                    <a:gd name="T11" fmla="*/ 10446 h 37"/>
                    <a:gd name="T12" fmla="*/ 52676 w 64"/>
                    <a:gd name="T13" fmla="*/ 46843 h 37"/>
                    <a:gd name="T14" fmla="*/ 54319 w 64"/>
                    <a:gd name="T15" fmla="*/ 46843 h 37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64" h="37">
                      <a:moveTo>
                        <a:pt x="37" y="8"/>
                      </a:moveTo>
                      <a:cubicBezTo>
                        <a:pt x="26" y="13"/>
                        <a:pt x="12" y="6"/>
                        <a:pt x="5" y="13"/>
                      </a:cubicBezTo>
                      <a:cubicBezTo>
                        <a:pt x="0" y="18"/>
                        <a:pt x="11" y="27"/>
                        <a:pt x="17" y="30"/>
                      </a:cubicBezTo>
                      <a:cubicBezTo>
                        <a:pt x="25" y="34"/>
                        <a:pt x="37" y="37"/>
                        <a:pt x="46" y="33"/>
                      </a:cubicBezTo>
                      <a:cubicBezTo>
                        <a:pt x="58" y="27"/>
                        <a:pt x="64" y="12"/>
                        <a:pt x="53" y="4"/>
                      </a:cubicBezTo>
                      <a:cubicBezTo>
                        <a:pt x="51" y="3"/>
                        <a:pt x="47" y="0"/>
                        <a:pt x="44" y="2"/>
                      </a:cubicBezTo>
                      <a:cubicBezTo>
                        <a:pt x="41" y="4"/>
                        <a:pt x="39" y="7"/>
                        <a:pt x="36" y="8"/>
                      </a:cubicBezTo>
                      <a:cubicBezTo>
                        <a:pt x="35" y="9"/>
                        <a:pt x="36" y="8"/>
                        <a:pt x="37" y="8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620" name="Freeform 150"/>
                <p:cNvSpPr>
                  <a:spLocks noChangeArrowheads="1"/>
                </p:cNvSpPr>
                <p:nvPr/>
              </p:nvSpPr>
              <p:spPr bwMode="auto">
                <a:xfrm>
                  <a:off x="1634" y="3844"/>
                  <a:ext cx="80" cy="63"/>
                </a:xfrm>
                <a:custGeom>
                  <a:avLst/>
                  <a:gdLst>
                    <a:gd name="T0" fmla="*/ 32599 w 58"/>
                    <a:gd name="T1" fmla="*/ 54927 h 37"/>
                    <a:gd name="T2" fmla="*/ 32599 w 58"/>
                    <a:gd name="T3" fmla="*/ 57213 h 37"/>
                    <a:gd name="T4" fmla="*/ 32599 w 58"/>
                    <a:gd name="T5" fmla="*/ 54927 h 37"/>
                    <a:gd name="T6" fmla="*/ 3091 w 58"/>
                    <a:gd name="T7" fmla="*/ 71856 h 37"/>
                    <a:gd name="T8" fmla="*/ 5117 w 58"/>
                    <a:gd name="T9" fmla="*/ 77226 h 37"/>
                    <a:gd name="T10" fmla="*/ 3091 w 58"/>
                    <a:gd name="T11" fmla="*/ 71856 h 37"/>
                    <a:gd name="T12" fmla="*/ 7806 w 58"/>
                    <a:gd name="T13" fmla="*/ 127333 h 37"/>
                    <a:gd name="T14" fmla="*/ 5117 w 58"/>
                    <a:gd name="T15" fmla="*/ 83810 h 37"/>
                    <a:gd name="T16" fmla="*/ 21397 w 58"/>
                    <a:gd name="T17" fmla="*/ 172870 h 37"/>
                    <a:gd name="T18" fmla="*/ 23204 w 58"/>
                    <a:gd name="T19" fmla="*/ 166536 h 37"/>
                    <a:gd name="T20" fmla="*/ 21397 w 58"/>
                    <a:gd name="T21" fmla="*/ 172870 h 37"/>
                    <a:gd name="T22" fmla="*/ 26509 w 58"/>
                    <a:gd name="T23" fmla="*/ 184013 h 37"/>
                    <a:gd name="T24" fmla="*/ 26509 w 58"/>
                    <a:gd name="T25" fmla="*/ 178084 h 37"/>
                    <a:gd name="T26" fmla="*/ 26509 w 58"/>
                    <a:gd name="T27" fmla="*/ 184013 h 37"/>
                    <a:gd name="T28" fmla="*/ 26509 w 58"/>
                    <a:gd name="T29" fmla="*/ 178084 h 37"/>
                    <a:gd name="T30" fmla="*/ 32599 w 58"/>
                    <a:gd name="T31" fmla="*/ 184013 h 37"/>
                    <a:gd name="T32" fmla="*/ 26509 w 58"/>
                    <a:gd name="T33" fmla="*/ 178084 h 37"/>
                    <a:gd name="T34" fmla="*/ 38410 w 58"/>
                    <a:gd name="T35" fmla="*/ 202671 h 37"/>
                    <a:gd name="T36" fmla="*/ 40372 w 58"/>
                    <a:gd name="T37" fmla="*/ 195343 h 37"/>
                    <a:gd name="T38" fmla="*/ 38410 w 58"/>
                    <a:gd name="T39" fmla="*/ 202671 h 37"/>
                    <a:gd name="T40" fmla="*/ 77552 w 58"/>
                    <a:gd name="T41" fmla="*/ 190347 h 37"/>
                    <a:gd name="T42" fmla="*/ 77552 w 58"/>
                    <a:gd name="T43" fmla="*/ 190347 h 37"/>
                    <a:gd name="T44" fmla="*/ 77552 w 58"/>
                    <a:gd name="T45" fmla="*/ 195343 h 37"/>
                    <a:gd name="T46" fmla="*/ 98830 w 58"/>
                    <a:gd name="T47" fmla="*/ 108025 h 37"/>
                    <a:gd name="T48" fmla="*/ 88116 w 58"/>
                    <a:gd name="T49" fmla="*/ 166536 h 37"/>
                    <a:gd name="T50" fmla="*/ 97025 w 58"/>
                    <a:gd name="T51" fmla="*/ 46843 h 37"/>
                    <a:gd name="T52" fmla="*/ 94183 w 58"/>
                    <a:gd name="T53" fmla="*/ 46843 h 37"/>
                    <a:gd name="T54" fmla="*/ 97025 w 58"/>
                    <a:gd name="T55" fmla="*/ 46843 h 37"/>
                    <a:gd name="T56" fmla="*/ 89314 w 58"/>
                    <a:gd name="T57" fmla="*/ 26434 h 37"/>
                    <a:gd name="T58" fmla="*/ 88116 w 58"/>
                    <a:gd name="T59" fmla="*/ 28410 h 37"/>
                    <a:gd name="T60" fmla="*/ 89314 w 58"/>
                    <a:gd name="T61" fmla="*/ 26434 h 37"/>
                    <a:gd name="T62" fmla="*/ 88116 w 58"/>
                    <a:gd name="T63" fmla="*/ 28410 h 37"/>
                    <a:gd name="T64" fmla="*/ 88116 w 58"/>
                    <a:gd name="T65" fmla="*/ 28410 h 37"/>
                    <a:gd name="T66" fmla="*/ 89314 w 58"/>
                    <a:gd name="T67" fmla="*/ 26434 h 37"/>
                    <a:gd name="T68" fmla="*/ 75746 w 58"/>
                    <a:gd name="T69" fmla="*/ 10446 h 37"/>
                    <a:gd name="T70" fmla="*/ 85974 w 58"/>
                    <a:gd name="T71" fmla="*/ 26434 h 37"/>
                    <a:gd name="T72" fmla="*/ 74542 w 58"/>
                    <a:gd name="T73" fmla="*/ 6337 h 37"/>
                    <a:gd name="T74" fmla="*/ 75746 w 58"/>
                    <a:gd name="T75" fmla="*/ 10446 h 37"/>
                    <a:gd name="T76" fmla="*/ 74542 w 58"/>
                    <a:gd name="T77" fmla="*/ 6337 h 37"/>
                    <a:gd name="T78" fmla="*/ 59710 w 58"/>
                    <a:gd name="T79" fmla="*/ 54927 h 37"/>
                    <a:gd name="T80" fmla="*/ 69346 w 58"/>
                    <a:gd name="T81" fmla="*/ 28410 h 37"/>
                    <a:gd name="T82" fmla="*/ 59710 w 58"/>
                    <a:gd name="T83" fmla="*/ 46843 h 37"/>
                    <a:gd name="T84" fmla="*/ 59710 w 58"/>
                    <a:gd name="T85" fmla="*/ 54927 h 37"/>
                    <a:gd name="T86" fmla="*/ 59710 w 58"/>
                    <a:gd name="T87" fmla="*/ 54927 h 37"/>
                    <a:gd name="T88" fmla="*/ 58619 w 58"/>
                    <a:gd name="T89" fmla="*/ 54927 h 37"/>
                    <a:gd name="T90" fmla="*/ 58619 w 58"/>
                    <a:gd name="T91" fmla="*/ 46843 h 37"/>
                    <a:gd name="T92" fmla="*/ 59710 w 58"/>
                    <a:gd name="T93" fmla="*/ 54927 h 37"/>
                    <a:gd name="T94" fmla="*/ 58619 w 58"/>
                    <a:gd name="T95" fmla="*/ 54927 h 37"/>
                    <a:gd name="T96" fmla="*/ 58619 w 58"/>
                    <a:gd name="T97" fmla="*/ 46843 h 37"/>
                    <a:gd name="T98" fmla="*/ 58619 w 58"/>
                    <a:gd name="T99" fmla="*/ 46843 h 37"/>
                    <a:gd name="T100" fmla="*/ 59710 w 58"/>
                    <a:gd name="T101" fmla="*/ 54927 h 37"/>
                    <a:gd name="T102" fmla="*/ 61614 w 58"/>
                    <a:gd name="T103" fmla="*/ 54927 h 37"/>
                    <a:gd name="T104" fmla="*/ 61614 w 58"/>
                    <a:gd name="T105" fmla="*/ 46843 h 37"/>
                    <a:gd name="T106" fmla="*/ 61614 w 58"/>
                    <a:gd name="T107" fmla="*/ 46843 h 37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</a:gdLst>
                  <a:ahLst/>
                  <a:cxnLst>
                    <a:cxn ang="T108">
                      <a:pos x="T0" y="T1"/>
                    </a:cxn>
                    <a:cxn ang="T109">
                      <a:pos x="T2" y="T3"/>
                    </a:cxn>
                    <a:cxn ang="T110">
                      <a:pos x="T4" y="T5"/>
                    </a:cxn>
                    <a:cxn ang="T111">
                      <a:pos x="T6" y="T7"/>
                    </a:cxn>
                    <a:cxn ang="T112">
                      <a:pos x="T8" y="T9"/>
                    </a:cxn>
                    <a:cxn ang="T113">
                      <a:pos x="T10" y="T11"/>
                    </a:cxn>
                    <a:cxn ang="T114">
                      <a:pos x="T12" y="T13"/>
                    </a:cxn>
                    <a:cxn ang="T115">
                      <a:pos x="T14" y="T15"/>
                    </a:cxn>
                    <a:cxn ang="T116">
                      <a:pos x="T16" y="T17"/>
                    </a:cxn>
                    <a:cxn ang="T117">
                      <a:pos x="T18" y="T19"/>
                    </a:cxn>
                    <a:cxn ang="T118">
                      <a:pos x="T20" y="T21"/>
                    </a:cxn>
                    <a:cxn ang="T119">
                      <a:pos x="T22" y="T23"/>
                    </a:cxn>
                    <a:cxn ang="T120">
                      <a:pos x="T24" y="T25"/>
                    </a:cxn>
                    <a:cxn ang="T121">
                      <a:pos x="T26" y="T27"/>
                    </a:cxn>
                    <a:cxn ang="T122">
                      <a:pos x="T28" y="T29"/>
                    </a:cxn>
                    <a:cxn ang="T123">
                      <a:pos x="T30" y="T31"/>
                    </a:cxn>
                    <a:cxn ang="T124">
                      <a:pos x="T32" y="T33"/>
                    </a:cxn>
                    <a:cxn ang="T125">
                      <a:pos x="T34" y="T35"/>
                    </a:cxn>
                    <a:cxn ang="T126">
                      <a:pos x="T36" y="T37"/>
                    </a:cxn>
                    <a:cxn ang="T127">
                      <a:pos x="T38" y="T39"/>
                    </a:cxn>
                    <a:cxn ang="T128">
                      <a:pos x="T40" y="T41"/>
                    </a:cxn>
                    <a:cxn ang="T129">
                      <a:pos x="T42" y="T43"/>
                    </a:cxn>
                    <a:cxn ang="T130">
                      <a:pos x="T44" y="T45"/>
                    </a:cxn>
                    <a:cxn ang="T131">
                      <a:pos x="T46" y="T47"/>
                    </a:cxn>
                    <a:cxn ang="T132">
                      <a:pos x="T48" y="T49"/>
                    </a:cxn>
                    <a:cxn ang="T133">
                      <a:pos x="T50" y="T51"/>
                    </a:cxn>
                    <a:cxn ang="T134">
                      <a:pos x="T52" y="T53"/>
                    </a:cxn>
                    <a:cxn ang="T135">
                      <a:pos x="T54" y="T55"/>
                    </a:cxn>
                    <a:cxn ang="T136">
                      <a:pos x="T56" y="T57"/>
                    </a:cxn>
                    <a:cxn ang="T137">
                      <a:pos x="T58" y="T59"/>
                    </a:cxn>
                    <a:cxn ang="T138">
                      <a:pos x="T60" y="T61"/>
                    </a:cxn>
                    <a:cxn ang="T139">
                      <a:pos x="T62" y="T63"/>
                    </a:cxn>
                    <a:cxn ang="T140">
                      <a:pos x="T64" y="T65"/>
                    </a:cxn>
                    <a:cxn ang="T141">
                      <a:pos x="T66" y="T67"/>
                    </a:cxn>
                    <a:cxn ang="T142">
                      <a:pos x="T68" y="T69"/>
                    </a:cxn>
                    <a:cxn ang="T143">
                      <a:pos x="T70" y="T71"/>
                    </a:cxn>
                    <a:cxn ang="T144">
                      <a:pos x="T72" y="T73"/>
                    </a:cxn>
                    <a:cxn ang="T145">
                      <a:pos x="T74" y="T75"/>
                    </a:cxn>
                    <a:cxn ang="T146">
                      <a:pos x="T76" y="T77"/>
                    </a:cxn>
                    <a:cxn ang="T147">
                      <a:pos x="T78" y="T79"/>
                    </a:cxn>
                    <a:cxn ang="T148">
                      <a:pos x="T80" y="T81"/>
                    </a:cxn>
                    <a:cxn ang="T149">
                      <a:pos x="T82" y="T83"/>
                    </a:cxn>
                    <a:cxn ang="T150">
                      <a:pos x="T84" y="T85"/>
                    </a:cxn>
                    <a:cxn ang="T151">
                      <a:pos x="T86" y="T87"/>
                    </a:cxn>
                    <a:cxn ang="T152">
                      <a:pos x="T88" y="T89"/>
                    </a:cxn>
                    <a:cxn ang="T153">
                      <a:pos x="T90" y="T91"/>
                    </a:cxn>
                    <a:cxn ang="T154">
                      <a:pos x="T92" y="T93"/>
                    </a:cxn>
                    <a:cxn ang="T155">
                      <a:pos x="T94" y="T95"/>
                    </a:cxn>
                    <a:cxn ang="T156">
                      <a:pos x="T96" y="T97"/>
                    </a:cxn>
                    <a:cxn ang="T157">
                      <a:pos x="T98" y="T99"/>
                    </a:cxn>
                    <a:cxn ang="T158">
                      <a:pos x="T100" y="T101"/>
                    </a:cxn>
                    <a:cxn ang="T159">
                      <a:pos x="T102" y="T103"/>
                    </a:cxn>
                    <a:cxn ang="T160">
                      <a:pos x="T104" y="T105"/>
                    </a:cxn>
                    <a:cxn ang="T161">
                      <a:pos x="T106" y="T107"/>
                    </a:cxn>
                  </a:cxnLst>
                  <a:rect l="0" t="0" r="r" b="b"/>
                  <a:pathLst>
                    <a:path w="58" h="37">
                      <a:moveTo>
                        <a:pt x="35" y="9"/>
                      </a:moveTo>
                      <a:cubicBezTo>
                        <a:pt x="30" y="11"/>
                        <a:pt x="24" y="11"/>
                        <a:pt x="19" y="10"/>
                      </a:cubicBezTo>
                      <a:lnTo>
                        <a:pt x="19" y="9"/>
                      </a:lnTo>
                      <a:cubicBezTo>
                        <a:pt x="24" y="9"/>
                        <a:pt x="30" y="10"/>
                        <a:pt x="34" y="8"/>
                      </a:cubicBezTo>
                      <a:lnTo>
                        <a:pt x="35" y="9"/>
                      </a:lnTo>
                      <a:close/>
                      <a:moveTo>
                        <a:pt x="19" y="10"/>
                      </a:moveTo>
                      <a:cubicBezTo>
                        <a:pt x="13" y="10"/>
                        <a:pt x="7" y="10"/>
                        <a:pt x="3" y="13"/>
                      </a:cubicBezTo>
                      <a:lnTo>
                        <a:pt x="2" y="12"/>
                      </a:lnTo>
                      <a:cubicBezTo>
                        <a:pt x="6" y="8"/>
                        <a:pt x="12" y="9"/>
                        <a:pt x="19" y="9"/>
                      </a:cubicBezTo>
                      <a:lnTo>
                        <a:pt x="19" y="10"/>
                      </a:lnTo>
                      <a:close/>
                      <a:moveTo>
                        <a:pt x="2" y="12"/>
                      </a:moveTo>
                      <a:lnTo>
                        <a:pt x="2" y="12"/>
                      </a:lnTo>
                      <a:lnTo>
                        <a:pt x="3" y="13"/>
                      </a:lnTo>
                      <a:lnTo>
                        <a:pt x="2" y="12"/>
                      </a:lnTo>
                      <a:close/>
                      <a:moveTo>
                        <a:pt x="3" y="13"/>
                      </a:moveTo>
                      <a:cubicBezTo>
                        <a:pt x="3" y="13"/>
                        <a:pt x="3" y="13"/>
                        <a:pt x="3" y="14"/>
                      </a:cubicBezTo>
                      <a:lnTo>
                        <a:pt x="2" y="13"/>
                      </a:lnTo>
                      <a:cubicBezTo>
                        <a:pt x="2" y="13"/>
                        <a:pt x="2" y="13"/>
                        <a:pt x="2" y="12"/>
                      </a:cubicBezTo>
                      <a:lnTo>
                        <a:pt x="3" y="13"/>
                      </a:lnTo>
                      <a:close/>
                      <a:moveTo>
                        <a:pt x="3" y="14"/>
                      </a:moveTo>
                      <a:cubicBezTo>
                        <a:pt x="1" y="16"/>
                        <a:pt x="2" y="18"/>
                        <a:pt x="4" y="21"/>
                      </a:cubicBezTo>
                      <a:lnTo>
                        <a:pt x="3" y="22"/>
                      </a:lnTo>
                      <a:cubicBezTo>
                        <a:pt x="1" y="19"/>
                        <a:pt x="0" y="15"/>
                        <a:pt x="2" y="13"/>
                      </a:cubicBezTo>
                      <a:lnTo>
                        <a:pt x="3" y="14"/>
                      </a:lnTo>
                      <a:close/>
                      <a:moveTo>
                        <a:pt x="4" y="21"/>
                      </a:moveTo>
                      <a:cubicBezTo>
                        <a:pt x="6" y="24"/>
                        <a:pt x="10" y="26"/>
                        <a:pt x="13" y="28"/>
                      </a:cubicBezTo>
                      <a:lnTo>
                        <a:pt x="12" y="29"/>
                      </a:lnTo>
                      <a:cubicBezTo>
                        <a:pt x="9" y="27"/>
                        <a:pt x="5" y="24"/>
                        <a:pt x="3" y="22"/>
                      </a:cubicBezTo>
                      <a:lnTo>
                        <a:pt x="4" y="21"/>
                      </a:lnTo>
                      <a:close/>
                      <a:moveTo>
                        <a:pt x="13" y="28"/>
                      </a:moveTo>
                      <a:cubicBezTo>
                        <a:pt x="14" y="29"/>
                        <a:pt x="15" y="29"/>
                        <a:pt x="15" y="30"/>
                      </a:cubicBezTo>
                      <a:lnTo>
                        <a:pt x="15" y="31"/>
                      </a:lnTo>
                      <a:cubicBezTo>
                        <a:pt x="14" y="30"/>
                        <a:pt x="13" y="30"/>
                        <a:pt x="12" y="29"/>
                      </a:cubicBezTo>
                      <a:lnTo>
                        <a:pt x="13" y="28"/>
                      </a:lnTo>
                      <a:close/>
                      <a:moveTo>
                        <a:pt x="15" y="31"/>
                      </a:moveTo>
                      <a:lnTo>
                        <a:pt x="15" y="31"/>
                      </a:lnTo>
                      <a:lnTo>
                        <a:pt x="15" y="30"/>
                      </a:lnTo>
                      <a:lnTo>
                        <a:pt x="15" y="31"/>
                      </a:lnTo>
                      <a:close/>
                      <a:moveTo>
                        <a:pt x="15" y="30"/>
                      </a:moveTo>
                      <a:lnTo>
                        <a:pt x="15" y="30"/>
                      </a:lnTo>
                      <a:lnTo>
                        <a:pt x="15" y="31"/>
                      </a:lnTo>
                      <a:lnTo>
                        <a:pt x="15" y="30"/>
                      </a:lnTo>
                      <a:close/>
                      <a:moveTo>
                        <a:pt x="15" y="30"/>
                      </a:moveTo>
                      <a:lnTo>
                        <a:pt x="15" y="30"/>
                      </a:lnTo>
                      <a:close/>
                      <a:moveTo>
                        <a:pt x="15" y="30"/>
                      </a:moveTo>
                      <a:cubicBezTo>
                        <a:pt x="16" y="30"/>
                        <a:pt x="18" y="31"/>
                        <a:pt x="19" y="31"/>
                      </a:cubicBezTo>
                      <a:lnTo>
                        <a:pt x="18" y="32"/>
                      </a:lnTo>
                      <a:cubicBezTo>
                        <a:pt x="17" y="32"/>
                        <a:pt x="16" y="31"/>
                        <a:pt x="15" y="31"/>
                      </a:cubicBezTo>
                      <a:lnTo>
                        <a:pt x="15" y="30"/>
                      </a:lnTo>
                      <a:close/>
                      <a:moveTo>
                        <a:pt x="19" y="31"/>
                      </a:moveTo>
                      <a:cubicBezTo>
                        <a:pt x="20" y="32"/>
                        <a:pt x="21" y="32"/>
                        <a:pt x="23" y="33"/>
                      </a:cubicBezTo>
                      <a:lnTo>
                        <a:pt x="22" y="34"/>
                      </a:lnTo>
                      <a:cubicBezTo>
                        <a:pt x="21" y="33"/>
                        <a:pt x="19" y="33"/>
                        <a:pt x="18" y="32"/>
                      </a:cubicBezTo>
                      <a:lnTo>
                        <a:pt x="19" y="31"/>
                      </a:lnTo>
                      <a:close/>
                      <a:moveTo>
                        <a:pt x="23" y="33"/>
                      </a:moveTo>
                      <a:cubicBezTo>
                        <a:pt x="30" y="35"/>
                        <a:pt x="37" y="35"/>
                        <a:pt x="44" y="32"/>
                      </a:cubicBezTo>
                      <a:lnTo>
                        <a:pt x="45" y="33"/>
                      </a:lnTo>
                      <a:cubicBezTo>
                        <a:pt x="38" y="37"/>
                        <a:pt x="29" y="36"/>
                        <a:pt x="22" y="34"/>
                      </a:cubicBezTo>
                      <a:lnTo>
                        <a:pt x="23" y="33"/>
                      </a:lnTo>
                      <a:close/>
                      <a:moveTo>
                        <a:pt x="44" y="32"/>
                      </a:moveTo>
                      <a:lnTo>
                        <a:pt x="44" y="32"/>
                      </a:lnTo>
                      <a:lnTo>
                        <a:pt x="44" y="33"/>
                      </a:lnTo>
                      <a:lnTo>
                        <a:pt x="44" y="32"/>
                      </a:lnTo>
                      <a:close/>
                      <a:moveTo>
                        <a:pt x="44" y="32"/>
                      </a:moveTo>
                      <a:cubicBezTo>
                        <a:pt x="46" y="31"/>
                        <a:pt x="48" y="30"/>
                        <a:pt x="50" y="28"/>
                      </a:cubicBezTo>
                      <a:lnTo>
                        <a:pt x="51" y="28"/>
                      </a:lnTo>
                      <a:cubicBezTo>
                        <a:pt x="49" y="30"/>
                        <a:pt x="47" y="32"/>
                        <a:pt x="44" y="33"/>
                      </a:cubicBezTo>
                      <a:lnTo>
                        <a:pt x="44" y="32"/>
                      </a:lnTo>
                      <a:close/>
                      <a:moveTo>
                        <a:pt x="50" y="28"/>
                      </a:moveTo>
                      <a:cubicBezTo>
                        <a:pt x="53" y="25"/>
                        <a:pt x="55" y="21"/>
                        <a:pt x="56" y="18"/>
                      </a:cubicBezTo>
                      <a:lnTo>
                        <a:pt x="57" y="18"/>
                      </a:lnTo>
                      <a:cubicBezTo>
                        <a:pt x="56" y="22"/>
                        <a:pt x="54" y="26"/>
                        <a:pt x="51" y="28"/>
                      </a:cubicBezTo>
                      <a:lnTo>
                        <a:pt x="50" y="28"/>
                      </a:lnTo>
                      <a:close/>
                      <a:moveTo>
                        <a:pt x="56" y="18"/>
                      </a:moveTo>
                      <a:cubicBezTo>
                        <a:pt x="56" y="15"/>
                        <a:pt x="56" y="11"/>
                        <a:pt x="54" y="8"/>
                      </a:cubicBezTo>
                      <a:lnTo>
                        <a:pt x="55" y="8"/>
                      </a:lnTo>
                      <a:cubicBezTo>
                        <a:pt x="57" y="11"/>
                        <a:pt x="58" y="15"/>
                        <a:pt x="57" y="18"/>
                      </a:cubicBezTo>
                      <a:lnTo>
                        <a:pt x="56" y="18"/>
                      </a:lnTo>
                      <a:close/>
                      <a:moveTo>
                        <a:pt x="54" y="8"/>
                      </a:moveTo>
                      <a:cubicBezTo>
                        <a:pt x="53" y="7"/>
                        <a:pt x="52" y="6"/>
                        <a:pt x="50" y="5"/>
                      </a:cubicBezTo>
                      <a:lnTo>
                        <a:pt x="51" y="4"/>
                      </a:lnTo>
                      <a:cubicBezTo>
                        <a:pt x="53" y="5"/>
                        <a:pt x="54" y="6"/>
                        <a:pt x="55" y="8"/>
                      </a:cubicBezTo>
                      <a:lnTo>
                        <a:pt x="54" y="8"/>
                      </a:lnTo>
                      <a:close/>
                      <a:moveTo>
                        <a:pt x="51" y="4"/>
                      </a:moveTo>
                      <a:lnTo>
                        <a:pt x="51" y="4"/>
                      </a:lnTo>
                      <a:close/>
                      <a:moveTo>
                        <a:pt x="50" y="5"/>
                      </a:moveTo>
                      <a:lnTo>
                        <a:pt x="50" y="5"/>
                      </a:lnTo>
                      <a:lnTo>
                        <a:pt x="51" y="4"/>
                      </a:lnTo>
                      <a:lnTo>
                        <a:pt x="50" y="5"/>
                      </a:lnTo>
                      <a:close/>
                      <a:moveTo>
                        <a:pt x="50" y="5"/>
                      </a:moveTo>
                      <a:lnTo>
                        <a:pt x="50" y="5"/>
                      </a:lnTo>
                      <a:lnTo>
                        <a:pt x="51" y="4"/>
                      </a:lnTo>
                      <a:lnTo>
                        <a:pt x="50" y="5"/>
                      </a:lnTo>
                      <a:close/>
                      <a:moveTo>
                        <a:pt x="50" y="5"/>
                      </a:moveTo>
                      <a:cubicBezTo>
                        <a:pt x="50" y="5"/>
                        <a:pt x="49" y="4"/>
                        <a:pt x="49" y="4"/>
                      </a:cubicBezTo>
                      <a:lnTo>
                        <a:pt x="50" y="3"/>
                      </a:lnTo>
                      <a:cubicBezTo>
                        <a:pt x="50" y="3"/>
                        <a:pt x="51" y="3"/>
                        <a:pt x="51" y="4"/>
                      </a:cubicBezTo>
                      <a:lnTo>
                        <a:pt x="50" y="5"/>
                      </a:lnTo>
                      <a:close/>
                      <a:moveTo>
                        <a:pt x="49" y="4"/>
                      </a:moveTo>
                      <a:cubicBezTo>
                        <a:pt x="47" y="3"/>
                        <a:pt x="44" y="1"/>
                        <a:pt x="43" y="2"/>
                      </a:cubicBezTo>
                      <a:lnTo>
                        <a:pt x="42" y="1"/>
                      </a:lnTo>
                      <a:cubicBezTo>
                        <a:pt x="44" y="0"/>
                        <a:pt x="48" y="1"/>
                        <a:pt x="50" y="3"/>
                      </a:cubicBezTo>
                      <a:lnTo>
                        <a:pt x="49" y="4"/>
                      </a:lnTo>
                      <a:close/>
                      <a:moveTo>
                        <a:pt x="42" y="1"/>
                      </a:moveTo>
                      <a:lnTo>
                        <a:pt x="42" y="1"/>
                      </a:lnTo>
                      <a:lnTo>
                        <a:pt x="42" y="2"/>
                      </a:lnTo>
                      <a:lnTo>
                        <a:pt x="42" y="1"/>
                      </a:lnTo>
                      <a:close/>
                      <a:moveTo>
                        <a:pt x="43" y="2"/>
                      </a:moveTo>
                      <a:cubicBezTo>
                        <a:pt x="41" y="3"/>
                        <a:pt x="40" y="4"/>
                        <a:pt x="39" y="5"/>
                      </a:cubicBezTo>
                      <a:lnTo>
                        <a:pt x="38" y="4"/>
                      </a:lnTo>
                      <a:cubicBezTo>
                        <a:pt x="39" y="3"/>
                        <a:pt x="40" y="2"/>
                        <a:pt x="42" y="1"/>
                      </a:cubicBezTo>
                      <a:lnTo>
                        <a:pt x="43" y="2"/>
                      </a:lnTo>
                      <a:close/>
                      <a:moveTo>
                        <a:pt x="39" y="5"/>
                      </a:moveTo>
                      <a:cubicBezTo>
                        <a:pt x="38" y="7"/>
                        <a:pt x="36" y="8"/>
                        <a:pt x="34" y="9"/>
                      </a:cubicBezTo>
                      <a:lnTo>
                        <a:pt x="33" y="8"/>
                      </a:lnTo>
                      <a:cubicBezTo>
                        <a:pt x="35" y="7"/>
                        <a:pt x="36" y="6"/>
                        <a:pt x="38" y="4"/>
                      </a:cubicBezTo>
                      <a:lnTo>
                        <a:pt x="39" y="5"/>
                      </a:lnTo>
                      <a:close/>
                      <a:moveTo>
                        <a:pt x="34" y="9"/>
                      </a:moveTo>
                      <a:lnTo>
                        <a:pt x="34" y="9"/>
                      </a:lnTo>
                      <a:lnTo>
                        <a:pt x="34" y="8"/>
                      </a:lnTo>
                      <a:lnTo>
                        <a:pt x="34" y="9"/>
                      </a:lnTo>
                      <a:close/>
                      <a:moveTo>
                        <a:pt x="34" y="9"/>
                      </a:moveTo>
                      <a:cubicBezTo>
                        <a:pt x="34" y="9"/>
                        <a:pt x="34" y="9"/>
                        <a:pt x="34" y="9"/>
                      </a:cubicBezTo>
                      <a:lnTo>
                        <a:pt x="33" y="8"/>
                      </a:lnTo>
                      <a:cubicBezTo>
                        <a:pt x="33" y="8"/>
                        <a:pt x="33" y="8"/>
                        <a:pt x="33" y="8"/>
                      </a:cubicBezTo>
                      <a:lnTo>
                        <a:pt x="34" y="9"/>
                      </a:lnTo>
                      <a:close/>
                      <a:moveTo>
                        <a:pt x="34" y="9"/>
                      </a:moveTo>
                      <a:lnTo>
                        <a:pt x="34" y="9"/>
                      </a:lnTo>
                      <a:lnTo>
                        <a:pt x="33" y="9"/>
                      </a:lnTo>
                      <a:lnTo>
                        <a:pt x="34" y="9"/>
                      </a:lnTo>
                      <a:close/>
                      <a:moveTo>
                        <a:pt x="34" y="9"/>
                      </a:moveTo>
                      <a:cubicBezTo>
                        <a:pt x="29" y="12"/>
                        <a:pt x="29" y="11"/>
                        <a:pt x="33" y="8"/>
                      </a:cubicBezTo>
                      <a:lnTo>
                        <a:pt x="34" y="9"/>
                      </a:lnTo>
                      <a:cubicBezTo>
                        <a:pt x="30" y="12"/>
                        <a:pt x="28" y="11"/>
                        <a:pt x="33" y="8"/>
                      </a:cubicBezTo>
                      <a:lnTo>
                        <a:pt x="34" y="9"/>
                      </a:lnTo>
                      <a:close/>
                      <a:moveTo>
                        <a:pt x="34" y="9"/>
                      </a:moveTo>
                      <a:lnTo>
                        <a:pt x="34" y="9"/>
                      </a:lnTo>
                      <a:lnTo>
                        <a:pt x="33" y="9"/>
                      </a:lnTo>
                      <a:lnTo>
                        <a:pt x="34" y="9"/>
                      </a:lnTo>
                      <a:close/>
                      <a:moveTo>
                        <a:pt x="33" y="8"/>
                      </a:moveTo>
                      <a:cubicBezTo>
                        <a:pt x="33" y="8"/>
                        <a:pt x="33" y="8"/>
                        <a:pt x="33" y="8"/>
                      </a:cubicBezTo>
                      <a:lnTo>
                        <a:pt x="34" y="9"/>
                      </a:lnTo>
                      <a:cubicBezTo>
                        <a:pt x="34" y="9"/>
                        <a:pt x="34" y="9"/>
                        <a:pt x="34" y="9"/>
                      </a:cubicBezTo>
                      <a:lnTo>
                        <a:pt x="33" y="8"/>
                      </a:lnTo>
                      <a:close/>
                      <a:moveTo>
                        <a:pt x="34" y="9"/>
                      </a:moveTo>
                      <a:lnTo>
                        <a:pt x="34" y="9"/>
                      </a:lnTo>
                      <a:close/>
                      <a:moveTo>
                        <a:pt x="33" y="8"/>
                      </a:moveTo>
                      <a:cubicBezTo>
                        <a:pt x="34" y="8"/>
                        <a:pt x="34" y="8"/>
                        <a:pt x="35" y="8"/>
                      </a:cubicBezTo>
                      <a:lnTo>
                        <a:pt x="35" y="9"/>
                      </a:lnTo>
                      <a:cubicBezTo>
                        <a:pt x="35" y="9"/>
                        <a:pt x="34" y="9"/>
                        <a:pt x="34" y="9"/>
                      </a:cubicBezTo>
                      <a:lnTo>
                        <a:pt x="33" y="8"/>
                      </a:lnTo>
                      <a:close/>
                      <a:moveTo>
                        <a:pt x="35" y="8"/>
                      </a:moveTo>
                      <a:lnTo>
                        <a:pt x="37" y="8"/>
                      </a:lnTo>
                      <a:lnTo>
                        <a:pt x="35" y="9"/>
                      </a:lnTo>
                      <a:lnTo>
                        <a:pt x="35" y="8"/>
                      </a:lnTo>
                      <a:close/>
                    </a:path>
                  </a:pathLst>
                </a:custGeom>
                <a:solidFill>
                  <a:srgbClr val="94939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621" name="Freeform 151"/>
                <p:cNvSpPr>
                  <a:spLocks noChangeArrowheads="1"/>
                </p:cNvSpPr>
                <p:nvPr/>
              </p:nvSpPr>
              <p:spPr bwMode="auto">
                <a:xfrm>
                  <a:off x="1716" y="3850"/>
                  <a:ext cx="67" cy="56"/>
                </a:xfrm>
                <a:custGeom>
                  <a:avLst/>
                  <a:gdLst>
                    <a:gd name="T0" fmla="*/ 56326 w 49"/>
                    <a:gd name="T1" fmla="*/ 9652 h 33"/>
                    <a:gd name="T2" fmla="*/ 10173 w 49"/>
                    <a:gd name="T3" fmla="*/ 57670 h 33"/>
                    <a:gd name="T4" fmla="*/ 0 w 49"/>
                    <a:gd name="T5" fmla="*/ 144806 h 33"/>
                    <a:gd name="T6" fmla="*/ 21225 w 49"/>
                    <a:gd name="T7" fmla="*/ 167336 h 33"/>
                    <a:gd name="T8" fmla="*/ 30650 w 49"/>
                    <a:gd name="T9" fmla="*/ 177047 h 33"/>
                    <a:gd name="T10" fmla="*/ 75933 w 49"/>
                    <a:gd name="T11" fmla="*/ 123792 h 33"/>
                    <a:gd name="T12" fmla="*/ 67461 w 49"/>
                    <a:gd name="T13" fmla="*/ 52755 h 33"/>
                    <a:gd name="T14" fmla="*/ 70256 w 49"/>
                    <a:gd name="T15" fmla="*/ 21546 h 33"/>
                    <a:gd name="T16" fmla="*/ 60811 w 49"/>
                    <a:gd name="T17" fmla="*/ 5897 h 33"/>
                    <a:gd name="T18" fmla="*/ 56326 w 49"/>
                    <a:gd name="T19" fmla="*/ 9652 h 33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49" h="33">
                      <a:moveTo>
                        <a:pt x="34" y="2"/>
                      </a:moveTo>
                      <a:cubicBezTo>
                        <a:pt x="23" y="2"/>
                        <a:pt x="14" y="7"/>
                        <a:pt x="6" y="11"/>
                      </a:cubicBezTo>
                      <a:cubicBezTo>
                        <a:pt x="2" y="13"/>
                        <a:pt x="0" y="22"/>
                        <a:pt x="0" y="27"/>
                      </a:cubicBezTo>
                      <a:cubicBezTo>
                        <a:pt x="1" y="31"/>
                        <a:pt x="8" y="31"/>
                        <a:pt x="13" y="31"/>
                      </a:cubicBezTo>
                      <a:cubicBezTo>
                        <a:pt x="15" y="31"/>
                        <a:pt x="19" y="29"/>
                        <a:pt x="19" y="33"/>
                      </a:cubicBezTo>
                      <a:cubicBezTo>
                        <a:pt x="29" y="32"/>
                        <a:pt x="40" y="29"/>
                        <a:pt x="46" y="23"/>
                      </a:cubicBezTo>
                      <a:cubicBezTo>
                        <a:pt x="49" y="20"/>
                        <a:pt x="45" y="14"/>
                        <a:pt x="41" y="10"/>
                      </a:cubicBezTo>
                      <a:cubicBezTo>
                        <a:pt x="39" y="8"/>
                        <a:pt x="43" y="6"/>
                        <a:pt x="43" y="4"/>
                      </a:cubicBezTo>
                      <a:cubicBezTo>
                        <a:pt x="42" y="2"/>
                        <a:pt x="40" y="0"/>
                        <a:pt x="37" y="1"/>
                      </a:cubicBezTo>
                      <a:cubicBezTo>
                        <a:pt x="36" y="1"/>
                        <a:pt x="35" y="2"/>
                        <a:pt x="34" y="2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622" name="Freeform 152"/>
                <p:cNvSpPr>
                  <a:spLocks noChangeArrowheads="1"/>
                </p:cNvSpPr>
                <p:nvPr/>
              </p:nvSpPr>
              <p:spPr bwMode="auto">
                <a:xfrm>
                  <a:off x="1715" y="3850"/>
                  <a:ext cx="66" cy="58"/>
                </a:xfrm>
                <a:custGeom>
                  <a:avLst/>
                  <a:gdLst>
                    <a:gd name="T0" fmla="*/ 45797 w 49"/>
                    <a:gd name="T1" fmla="*/ 6407 h 34"/>
                    <a:gd name="T2" fmla="*/ 8739 w 49"/>
                    <a:gd name="T3" fmla="*/ 65494 h 34"/>
                    <a:gd name="T4" fmla="*/ 8739 w 49"/>
                    <a:gd name="T5" fmla="*/ 72329 h 34"/>
                    <a:gd name="T6" fmla="*/ 8739 w 49"/>
                    <a:gd name="T7" fmla="*/ 72329 h 34"/>
                    <a:gd name="T8" fmla="*/ 8739 w 49"/>
                    <a:gd name="T9" fmla="*/ 65494 h 34"/>
                    <a:gd name="T10" fmla="*/ 7797 w 49"/>
                    <a:gd name="T11" fmla="*/ 77604 h 34"/>
                    <a:gd name="T12" fmla="*/ 7797 w 49"/>
                    <a:gd name="T13" fmla="*/ 77604 h 34"/>
                    <a:gd name="T14" fmla="*/ 7797 w 49"/>
                    <a:gd name="T15" fmla="*/ 77604 h 34"/>
                    <a:gd name="T16" fmla="*/ 3871 w 49"/>
                    <a:gd name="T17" fmla="*/ 84109 h 34"/>
                    <a:gd name="T18" fmla="*/ 3871 w 49"/>
                    <a:gd name="T19" fmla="*/ 84109 h 34"/>
                    <a:gd name="T20" fmla="*/ 1449 w 49"/>
                    <a:gd name="T21" fmla="*/ 158908 h 34"/>
                    <a:gd name="T22" fmla="*/ 1449 w 49"/>
                    <a:gd name="T23" fmla="*/ 158908 h 34"/>
                    <a:gd name="T24" fmla="*/ 7797 w 49"/>
                    <a:gd name="T25" fmla="*/ 177698 h 34"/>
                    <a:gd name="T26" fmla="*/ 7797 w 49"/>
                    <a:gd name="T27" fmla="*/ 184112 h 34"/>
                    <a:gd name="T28" fmla="*/ 19261 w 49"/>
                    <a:gd name="T29" fmla="*/ 177698 h 34"/>
                    <a:gd name="T30" fmla="*/ 19261 w 49"/>
                    <a:gd name="T31" fmla="*/ 177698 h 34"/>
                    <a:gd name="T32" fmla="*/ 18643 w 49"/>
                    <a:gd name="T33" fmla="*/ 184112 h 34"/>
                    <a:gd name="T34" fmla="*/ 20787 w 49"/>
                    <a:gd name="T35" fmla="*/ 177698 h 34"/>
                    <a:gd name="T36" fmla="*/ 20787 w 49"/>
                    <a:gd name="T37" fmla="*/ 177698 h 34"/>
                    <a:gd name="T38" fmla="*/ 20787 w 49"/>
                    <a:gd name="T39" fmla="*/ 177698 h 34"/>
                    <a:gd name="T40" fmla="*/ 23287 w 49"/>
                    <a:gd name="T41" fmla="*/ 184112 h 34"/>
                    <a:gd name="T42" fmla="*/ 25084 w 49"/>
                    <a:gd name="T43" fmla="*/ 196204 h 34"/>
                    <a:gd name="T44" fmla="*/ 26616 w 49"/>
                    <a:gd name="T45" fmla="*/ 191455 h 34"/>
                    <a:gd name="T46" fmla="*/ 26616 w 49"/>
                    <a:gd name="T47" fmla="*/ 191455 h 34"/>
                    <a:gd name="T48" fmla="*/ 26616 w 49"/>
                    <a:gd name="T49" fmla="*/ 191455 h 34"/>
                    <a:gd name="T50" fmla="*/ 31450 w 49"/>
                    <a:gd name="T51" fmla="*/ 196204 h 34"/>
                    <a:gd name="T52" fmla="*/ 62072 w 49"/>
                    <a:gd name="T53" fmla="*/ 145786 h 34"/>
                    <a:gd name="T54" fmla="*/ 62072 w 49"/>
                    <a:gd name="T55" fmla="*/ 145786 h 34"/>
                    <a:gd name="T56" fmla="*/ 62072 w 49"/>
                    <a:gd name="T57" fmla="*/ 101241 h 34"/>
                    <a:gd name="T58" fmla="*/ 62072 w 49"/>
                    <a:gd name="T59" fmla="*/ 101241 h 34"/>
                    <a:gd name="T60" fmla="*/ 62072 w 49"/>
                    <a:gd name="T61" fmla="*/ 101241 h 34"/>
                    <a:gd name="T62" fmla="*/ 56078 w 49"/>
                    <a:gd name="T63" fmla="*/ 54946 h 34"/>
                    <a:gd name="T64" fmla="*/ 56078 w 49"/>
                    <a:gd name="T65" fmla="*/ 54946 h 34"/>
                    <a:gd name="T66" fmla="*/ 56078 w 49"/>
                    <a:gd name="T67" fmla="*/ 43918 h 34"/>
                    <a:gd name="T68" fmla="*/ 56078 w 49"/>
                    <a:gd name="T69" fmla="*/ 43918 h 34"/>
                    <a:gd name="T70" fmla="*/ 58128 w 49"/>
                    <a:gd name="T71" fmla="*/ 26668 h 34"/>
                    <a:gd name="T72" fmla="*/ 58128 w 49"/>
                    <a:gd name="T73" fmla="*/ 26668 h 34"/>
                    <a:gd name="T74" fmla="*/ 58128 w 49"/>
                    <a:gd name="T75" fmla="*/ 26668 h 34"/>
                    <a:gd name="T76" fmla="*/ 58128 w 49"/>
                    <a:gd name="T77" fmla="*/ 17376 h 34"/>
                    <a:gd name="T78" fmla="*/ 55405 w 49"/>
                    <a:gd name="T79" fmla="*/ 17376 h 34"/>
                    <a:gd name="T80" fmla="*/ 55405 w 49"/>
                    <a:gd name="T81" fmla="*/ 17376 h 34"/>
                    <a:gd name="T82" fmla="*/ 55405 w 49"/>
                    <a:gd name="T83" fmla="*/ 17376 h 34"/>
                    <a:gd name="T84" fmla="*/ 49694 w 49"/>
                    <a:gd name="T85" fmla="*/ 6407 h 34"/>
                    <a:gd name="T86" fmla="*/ 49694 w 49"/>
                    <a:gd name="T87" fmla="*/ 0 h 34"/>
                    <a:gd name="T88" fmla="*/ 49694 w 49"/>
                    <a:gd name="T89" fmla="*/ 0 h 34"/>
                    <a:gd name="T90" fmla="*/ 48212 w 49"/>
                    <a:gd name="T91" fmla="*/ 10542 h 34"/>
                    <a:gd name="T92" fmla="*/ 48212 w 49"/>
                    <a:gd name="T93" fmla="*/ 10542 h 34"/>
                    <a:gd name="T94" fmla="*/ 48212 w 49"/>
                    <a:gd name="T95" fmla="*/ 10542 h 34"/>
                    <a:gd name="T96" fmla="*/ 45797 w 49"/>
                    <a:gd name="T97" fmla="*/ 6407 h 34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0" t="0" r="r" b="b"/>
                  <a:pathLst>
                    <a:path w="49" h="34">
                      <a:moveTo>
                        <a:pt x="35" y="2"/>
                      </a:moveTo>
                      <a:cubicBezTo>
                        <a:pt x="25" y="2"/>
                        <a:pt x="17" y="7"/>
                        <a:pt x="10" y="11"/>
                      </a:cubicBezTo>
                      <a:lnTo>
                        <a:pt x="9" y="10"/>
                      </a:lnTo>
                      <a:cubicBezTo>
                        <a:pt x="17" y="6"/>
                        <a:pt x="25" y="1"/>
                        <a:pt x="35" y="1"/>
                      </a:cubicBezTo>
                      <a:lnTo>
                        <a:pt x="35" y="2"/>
                      </a:lnTo>
                      <a:close/>
                      <a:moveTo>
                        <a:pt x="10" y="11"/>
                      </a:moveTo>
                      <a:cubicBezTo>
                        <a:pt x="9" y="11"/>
                        <a:pt x="8" y="12"/>
                        <a:pt x="7" y="12"/>
                      </a:cubicBezTo>
                      <a:lnTo>
                        <a:pt x="7" y="11"/>
                      </a:lnTo>
                      <a:cubicBezTo>
                        <a:pt x="7" y="10"/>
                        <a:pt x="8" y="10"/>
                        <a:pt x="9" y="10"/>
                      </a:cubicBezTo>
                      <a:lnTo>
                        <a:pt x="10" y="11"/>
                      </a:lnTo>
                      <a:close/>
                      <a:moveTo>
                        <a:pt x="7" y="12"/>
                      </a:moveTo>
                      <a:lnTo>
                        <a:pt x="7" y="12"/>
                      </a:lnTo>
                      <a:lnTo>
                        <a:pt x="7" y="11"/>
                      </a:lnTo>
                      <a:lnTo>
                        <a:pt x="7" y="12"/>
                      </a:lnTo>
                      <a:close/>
                      <a:moveTo>
                        <a:pt x="7" y="12"/>
                      </a:moveTo>
                      <a:lnTo>
                        <a:pt x="7" y="12"/>
                      </a:lnTo>
                      <a:lnTo>
                        <a:pt x="7" y="11"/>
                      </a:lnTo>
                      <a:lnTo>
                        <a:pt x="7" y="12"/>
                      </a:lnTo>
                      <a:close/>
                      <a:moveTo>
                        <a:pt x="7" y="11"/>
                      </a:moveTo>
                      <a:lnTo>
                        <a:pt x="7" y="11"/>
                      </a:lnTo>
                      <a:close/>
                      <a:moveTo>
                        <a:pt x="7" y="12"/>
                      </a:moveTo>
                      <a:cubicBezTo>
                        <a:pt x="7" y="12"/>
                        <a:pt x="6" y="13"/>
                        <a:pt x="6" y="13"/>
                      </a:cubicBezTo>
                      <a:lnTo>
                        <a:pt x="5" y="12"/>
                      </a:lnTo>
                      <a:cubicBezTo>
                        <a:pt x="5" y="12"/>
                        <a:pt x="6" y="11"/>
                        <a:pt x="7" y="11"/>
                      </a:cubicBezTo>
                      <a:lnTo>
                        <a:pt x="7" y="12"/>
                      </a:lnTo>
                      <a:close/>
                      <a:moveTo>
                        <a:pt x="6" y="13"/>
                      </a:moveTo>
                      <a:cubicBezTo>
                        <a:pt x="6" y="13"/>
                        <a:pt x="5" y="14"/>
                        <a:pt x="5" y="15"/>
                      </a:cubicBezTo>
                      <a:lnTo>
                        <a:pt x="3" y="14"/>
                      </a:lnTo>
                      <a:cubicBezTo>
                        <a:pt x="4" y="13"/>
                        <a:pt x="4" y="13"/>
                        <a:pt x="5" y="12"/>
                      </a:cubicBezTo>
                      <a:lnTo>
                        <a:pt x="6" y="13"/>
                      </a:lnTo>
                      <a:close/>
                      <a:moveTo>
                        <a:pt x="3" y="14"/>
                      </a:moveTo>
                      <a:lnTo>
                        <a:pt x="3" y="14"/>
                      </a:lnTo>
                      <a:lnTo>
                        <a:pt x="4" y="14"/>
                      </a:lnTo>
                      <a:lnTo>
                        <a:pt x="3" y="14"/>
                      </a:lnTo>
                      <a:close/>
                      <a:moveTo>
                        <a:pt x="5" y="15"/>
                      </a:moveTo>
                      <a:cubicBezTo>
                        <a:pt x="3" y="18"/>
                        <a:pt x="2" y="23"/>
                        <a:pt x="2" y="27"/>
                      </a:cubicBezTo>
                      <a:lnTo>
                        <a:pt x="1" y="27"/>
                      </a:lnTo>
                      <a:cubicBezTo>
                        <a:pt x="0" y="23"/>
                        <a:pt x="1" y="18"/>
                        <a:pt x="3" y="14"/>
                      </a:cubicBezTo>
                      <a:lnTo>
                        <a:pt x="5" y="15"/>
                      </a:lnTo>
                      <a:close/>
                      <a:moveTo>
                        <a:pt x="1" y="27"/>
                      </a:moveTo>
                      <a:lnTo>
                        <a:pt x="1" y="27"/>
                      </a:lnTo>
                      <a:close/>
                      <a:moveTo>
                        <a:pt x="2" y="27"/>
                      </a:moveTo>
                      <a:cubicBezTo>
                        <a:pt x="2" y="29"/>
                        <a:pt x="4" y="29"/>
                        <a:pt x="6" y="30"/>
                      </a:cubicBezTo>
                      <a:lnTo>
                        <a:pt x="6" y="31"/>
                      </a:lnTo>
                      <a:cubicBezTo>
                        <a:pt x="3" y="30"/>
                        <a:pt x="1" y="29"/>
                        <a:pt x="1" y="27"/>
                      </a:cubicBezTo>
                      <a:lnTo>
                        <a:pt x="2" y="27"/>
                      </a:lnTo>
                      <a:close/>
                      <a:moveTo>
                        <a:pt x="6" y="30"/>
                      </a:moveTo>
                      <a:lnTo>
                        <a:pt x="6" y="30"/>
                      </a:lnTo>
                      <a:close/>
                      <a:moveTo>
                        <a:pt x="6" y="30"/>
                      </a:moveTo>
                      <a:cubicBezTo>
                        <a:pt x="9" y="30"/>
                        <a:pt x="12" y="30"/>
                        <a:pt x="14" y="30"/>
                      </a:cubicBezTo>
                      <a:lnTo>
                        <a:pt x="14" y="31"/>
                      </a:lnTo>
                      <a:cubicBezTo>
                        <a:pt x="12" y="31"/>
                        <a:pt x="9" y="31"/>
                        <a:pt x="6" y="31"/>
                      </a:cubicBezTo>
                      <a:lnTo>
                        <a:pt x="6" y="30"/>
                      </a:lnTo>
                      <a:close/>
                      <a:moveTo>
                        <a:pt x="14" y="30"/>
                      </a:moveTo>
                      <a:lnTo>
                        <a:pt x="15" y="30"/>
                      </a:lnTo>
                      <a:lnTo>
                        <a:pt x="14" y="31"/>
                      </a:lnTo>
                      <a:lnTo>
                        <a:pt x="14" y="30"/>
                      </a:lnTo>
                      <a:close/>
                      <a:moveTo>
                        <a:pt x="15" y="30"/>
                      </a:moveTo>
                      <a:lnTo>
                        <a:pt x="15" y="30"/>
                      </a:lnTo>
                      <a:lnTo>
                        <a:pt x="14" y="31"/>
                      </a:lnTo>
                      <a:lnTo>
                        <a:pt x="15" y="30"/>
                      </a:lnTo>
                      <a:close/>
                      <a:moveTo>
                        <a:pt x="14" y="31"/>
                      </a:moveTo>
                      <a:lnTo>
                        <a:pt x="14" y="31"/>
                      </a:lnTo>
                      <a:close/>
                      <a:moveTo>
                        <a:pt x="15" y="30"/>
                      </a:moveTo>
                      <a:cubicBezTo>
                        <a:pt x="15" y="30"/>
                        <a:pt x="16" y="30"/>
                        <a:pt x="16" y="30"/>
                      </a:cubicBezTo>
                      <a:lnTo>
                        <a:pt x="16" y="31"/>
                      </a:lnTo>
                      <a:cubicBezTo>
                        <a:pt x="16" y="31"/>
                        <a:pt x="15" y="31"/>
                        <a:pt x="14" y="31"/>
                      </a:cubicBezTo>
                      <a:lnTo>
                        <a:pt x="15" y="30"/>
                      </a:lnTo>
                      <a:close/>
                      <a:moveTo>
                        <a:pt x="16" y="30"/>
                      </a:moveTo>
                      <a:cubicBezTo>
                        <a:pt x="17" y="30"/>
                        <a:pt x="17" y="30"/>
                        <a:pt x="18" y="30"/>
                      </a:cubicBezTo>
                      <a:lnTo>
                        <a:pt x="18" y="31"/>
                      </a:lnTo>
                      <a:cubicBezTo>
                        <a:pt x="17" y="31"/>
                        <a:pt x="17" y="31"/>
                        <a:pt x="16" y="31"/>
                      </a:cubicBezTo>
                      <a:lnTo>
                        <a:pt x="16" y="30"/>
                      </a:lnTo>
                      <a:close/>
                      <a:moveTo>
                        <a:pt x="18" y="30"/>
                      </a:moveTo>
                      <a:cubicBezTo>
                        <a:pt x="19" y="30"/>
                        <a:pt x="21" y="30"/>
                        <a:pt x="21" y="33"/>
                      </a:cubicBezTo>
                      <a:lnTo>
                        <a:pt x="19" y="33"/>
                      </a:lnTo>
                      <a:cubicBezTo>
                        <a:pt x="19" y="32"/>
                        <a:pt x="19" y="31"/>
                        <a:pt x="18" y="31"/>
                      </a:cubicBezTo>
                      <a:lnTo>
                        <a:pt x="18" y="30"/>
                      </a:lnTo>
                      <a:close/>
                      <a:moveTo>
                        <a:pt x="20" y="34"/>
                      </a:moveTo>
                      <a:lnTo>
                        <a:pt x="19" y="34"/>
                      </a:lnTo>
                      <a:lnTo>
                        <a:pt x="19" y="33"/>
                      </a:lnTo>
                      <a:lnTo>
                        <a:pt x="20" y="33"/>
                      </a:lnTo>
                      <a:lnTo>
                        <a:pt x="20" y="34"/>
                      </a:lnTo>
                      <a:close/>
                      <a:moveTo>
                        <a:pt x="20" y="32"/>
                      </a:moveTo>
                      <a:lnTo>
                        <a:pt x="20" y="32"/>
                      </a:lnTo>
                      <a:lnTo>
                        <a:pt x="20" y="34"/>
                      </a:lnTo>
                      <a:lnTo>
                        <a:pt x="20" y="32"/>
                      </a:lnTo>
                      <a:close/>
                      <a:moveTo>
                        <a:pt x="20" y="32"/>
                      </a:moveTo>
                      <a:cubicBezTo>
                        <a:pt x="21" y="32"/>
                        <a:pt x="23" y="32"/>
                        <a:pt x="24" y="32"/>
                      </a:cubicBezTo>
                      <a:lnTo>
                        <a:pt x="24" y="33"/>
                      </a:lnTo>
                      <a:cubicBezTo>
                        <a:pt x="23" y="33"/>
                        <a:pt x="21" y="34"/>
                        <a:pt x="20" y="34"/>
                      </a:cubicBezTo>
                      <a:lnTo>
                        <a:pt x="20" y="32"/>
                      </a:lnTo>
                      <a:close/>
                      <a:moveTo>
                        <a:pt x="24" y="32"/>
                      </a:moveTo>
                      <a:cubicBezTo>
                        <a:pt x="25" y="32"/>
                        <a:pt x="27" y="31"/>
                        <a:pt x="28" y="31"/>
                      </a:cubicBezTo>
                      <a:lnTo>
                        <a:pt x="29" y="32"/>
                      </a:lnTo>
                      <a:cubicBezTo>
                        <a:pt x="27" y="33"/>
                        <a:pt x="26" y="33"/>
                        <a:pt x="24" y="33"/>
                      </a:cubicBezTo>
                      <a:lnTo>
                        <a:pt x="24" y="32"/>
                      </a:lnTo>
                      <a:close/>
                      <a:moveTo>
                        <a:pt x="28" y="31"/>
                      </a:moveTo>
                      <a:cubicBezTo>
                        <a:pt x="35" y="30"/>
                        <a:pt x="42" y="27"/>
                        <a:pt x="46" y="23"/>
                      </a:cubicBezTo>
                      <a:lnTo>
                        <a:pt x="47" y="24"/>
                      </a:lnTo>
                      <a:cubicBezTo>
                        <a:pt x="43" y="28"/>
                        <a:pt x="36" y="31"/>
                        <a:pt x="29" y="32"/>
                      </a:cubicBezTo>
                      <a:lnTo>
                        <a:pt x="28" y="31"/>
                      </a:lnTo>
                      <a:close/>
                      <a:moveTo>
                        <a:pt x="47" y="24"/>
                      </a:moveTo>
                      <a:lnTo>
                        <a:pt x="47" y="24"/>
                      </a:lnTo>
                      <a:lnTo>
                        <a:pt x="47" y="23"/>
                      </a:lnTo>
                      <a:lnTo>
                        <a:pt x="47" y="24"/>
                      </a:lnTo>
                      <a:close/>
                      <a:moveTo>
                        <a:pt x="46" y="23"/>
                      </a:moveTo>
                      <a:cubicBezTo>
                        <a:pt x="48" y="21"/>
                        <a:pt x="47" y="19"/>
                        <a:pt x="47" y="17"/>
                      </a:cubicBezTo>
                      <a:lnTo>
                        <a:pt x="48" y="17"/>
                      </a:lnTo>
                      <a:cubicBezTo>
                        <a:pt x="49" y="19"/>
                        <a:pt x="49" y="22"/>
                        <a:pt x="47" y="24"/>
                      </a:cubicBezTo>
                      <a:lnTo>
                        <a:pt x="46" y="23"/>
                      </a:lnTo>
                      <a:close/>
                      <a:moveTo>
                        <a:pt x="47" y="17"/>
                      </a:moveTo>
                      <a:cubicBezTo>
                        <a:pt x="46" y="15"/>
                        <a:pt x="44" y="12"/>
                        <a:pt x="42" y="10"/>
                      </a:cubicBezTo>
                      <a:lnTo>
                        <a:pt x="43" y="9"/>
                      </a:lnTo>
                      <a:cubicBezTo>
                        <a:pt x="45" y="12"/>
                        <a:pt x="47" y="14"/>
                        <a:pt x="48" y="17"/>
                      </a:cubicBezTo>
                      <a:lnTo>
                        <a:pt x="47" y="17"/>
                      </a:lnTo>
                      <a:close/>
                      <a:moveTo>
                        <a:pt x="43" y="9"/>
                      </a:moveTo>
                      <a:lnTo>
                        <a:pt x="43" y="9"/>
                      </a:lnTo>
                      <a:lnTo>
                        <a:pt x="42" y="10"/>
                      </a:lnTo>
                      <a:lnTo>
                        <a:pt x="43" y="9"/>
                      </a:lnTo>
                      <a:close/>
                      <a:moveTo>
                        <a:pt x="42" y="10"/>
                      </a:moveTo>
                      <a:cubicBezTo>
                        <a:pt x="40" y="9"/>
                        <a:pt x="41" y="7"/>
                        <a:pt x="42" y="6"/>
                      </a:cubicBezTo>
                      <a:lnTo>
                        <a:pt x="43" y="7"/>
                      </a:lnTo>
                      <a:cubicBezTo>
                        <a:pt x="43" y="8"/>
                        <a:pt x="42" y="9"/>
                        <a:pt x="43" y="9"/>
                      </a:cubicBezTo>
                      <a:lnTo>
                        <a:pt x="42" y="10"/>
                      </a:lnTo>
                      <a:close/>
                      <a:moveTo>
                        <a:pt x="43" y="7"/>
                      </a:moveTo>
                      <a:lnTo>
                        <a:pt x="43" y="7"/>
                      </a:lnTo>
                      <a:close/>
                      <a:moveTo>
                        <a:pt x="42" y="6"/>
                      </a:moveTo>
                      <a:cubicBezTo>
                        <a:pt x="42" y="6"/>
                        <a:pt x="43" y="5"/>
                        <a:pt x="43" y="4"/>
                      </a:cubicBezTo>
                      <a:lnTo>
                        <a:pt x="44" y="4"/>
                      </a:lnTo>
                      <a:cubicBezTo>
                        <a:pt x="45" y="5"/>
                        <a:pt x="44" y="6"/>
                        <a:pt x="43" y="7"/>
                      </a:cubicBezTo>
                      <a:lnTo>
                        <a:pt x="42" y="6"/>
                      </a:lnTo>
                      <a:close/>
                      <a:moveTo>
                        <a:pt x="44" y="4"/>
                      </a:moveTo>
                      <a:lnTo>
                        <a:pt x="44" y="4"/>
                      </a:lnTo>
                      <a:close/>
                      <a:moveTo>
                        <a:pt x="43" y="4"/>
                      </a:moveTo>
                      <a:lnTo>
                        <a:pt x="43" y="4"/>
                      </a:lnTo>
                      <a:lnTo>
                        <a:pt x="44" y="4"/>
                      </a:lnTo>
                      <a:lnTo>
                        <a:pt x="43" y="4"/>
                      </a:lnTo>
                      <a:close/>
                      <a:moveTo>
                        <a:pt x="44" y="4"/>
                      </a:moveTo>
                      <a:lnTo>
                        <a:pt x="44" y="4"/>
                      </a:lnTo>
                      <a:close/>
                      <a:moveTo>
                        <a:pt x="43" y="4"/>
                      </a:moveTo>
                      <a:cubicBezTo>
                        <a:pt x="43" y="4"/>
                        <a:pt x="43" y="4"/>
                        <a:pt x="42" y="3"/>
                      </a:cubicBezTo>
                      <a:lnTo>
                        <a:pt x="44" y="3"/>
                      </a:lnTo>
                      <a:cubicBezTo>
                        <a:pt x="44" y="3"/>
                        <a:pt x="44" y="4"/>
                        <a:pt x="44" y="4"/>
                      </a:cubicBezTo>
                      <a:lnTo>
                        <a:pt x="43" y="4"/>
                      </a:lnTo>
                      <a:close/>
                      <a:moveTo>
                        <a:pt x="42" y="3"/>
                      </a:moveTo>
                      <a:cubicBezTo>
                        <a:pt x="42" y="3"/>
                        <a:pt x="42" y="3"/>
                        <a:pt x="42" y="3"/>
                      </a:cubicBezTo>
                      <a:lnTo>
                        <a:pt x="43" y="2"/>
                      </a:lnTo>
                      <a:cubicBezTo>
                        <a:pt x="43" y="2"/>
                        <a:pt x="44" y="3"/>
                        <a:pt x="44" y="3"/>
                      </a:cubicBezTo>
                      <a:lnTo>
                        <a:pt x="42" y="3"/>
                      </a:lnTo>
                      <a:close/>
                      <a:moveTo>
                        <a:pt x="42" y="3"/>
                      </a:moveTo>
                      <a:cubicBezTo>
                        <a:pt x="41" y="2"/>
                        <a:pt x="40" y="1"/>
                        <a:pt x="38" y="1"/>
                      </a:cubicBezTo>
                      <a:lnTo>
                        <a:pt x="38" y="0"/>
                      </a:lnTo>
                      <a:cubicBezTo>
                        <a:pt x="40" y="0"/>
                        <a:pt x="42" y="1"/>
                        <a:pt x="43" y="2"/>
                      </a:cubicBezTo>
                      <a:lnTo>
                        <a:pt x="42" y="3"/>
                      </a:lnTo>
                      <a:close/>
                      <a:moveTo>
                        <a:pt x="38" y="0"/>
                      </a:moveTo>
                      <a:lnTo>
                        <a:pt x="38" y="0"/>
                      </a:lnTo>
                      <a:lnTo>
                        <a:pt x="38" y="1"/>
                      </a:lnTo>
                      <a:lnTo>
                        <a:pt x="38" y="0"/>
                      </a:lnTo>
                      <a:close/>
                      <a:moveTo>
                        <a:pt x="38" y="1"/>
                      </a:moveTo>
                      <a:lnTo>
                        <a:pt x="38" y="1"/>
                      </a:lnTo>
                      <a:lnTo>
                        <a:pt x="38" y="0"/>
                      </a:lnTo>
                      <a:lnTo>
                        <a:pt x="38" y="1"/>
                      </a:lnTo>
                      <a:close/>
                      <a:moveTo>
                        <a:pt x="38" y="0"/>
                      </a:moveTo>
                      <a:lnTo>
                        <a:pt x="38" y="0"/>
                      </a:lnTo>
                      <a:lnTo>
                        <a:pt x="38" y="1"/>
                      </a:lnTo>
                      <a:lnTo>
                        <a:pt x="38" y="0"/>
                      </a:lnTo>
                      <a:close/>
                      <a:moveTo>
                        <a:pt x="38" y="1"/>
                      </a:moveTo>
                      <a:cubicBezTo>
                        <a:pt x="38" y="1"/>
                        <a:pt x="37" y="1"/>
                        <a:pt x="37" y="2"/>
                      </a:cubicBezTo>
                      <a:lnTo>
                        <a:pt x="36" y="1"/>
                      </a:lnTo>
                      <a:cubicBezTo>
                        <a:pt x="37" y="0"/>
                        <a:pt x="37" y="0"/>
                        <a:pt x="38" y="0"/>
                      </a:cubicBezTo>
                      <a:lnTo>
                        <a:pt x="38" y="1"/>
                      </a:lnTo>
                      <a:close/>
                      <a:moveTo>
                        <a:pt x="37" y="2"/>
                      </a:moveTo>
                      <a:cubicBezTo>
                        <a:pt x="36" y="2"/>
                        <a:pt x="36" y="2"/>
                        <a:pt x="35" y="2"/>
                      </a:cubicBezTo>
                      <a:lnTo>
                        <a:pt x="35" y="1"/>
                      </a:lnTo>
                      <a:cubicBezTo>
                        <a:pt x="36" y="1"/>
                        <a:pt x="36" y="1"/>
                        <a:pt x="36" y="1"/>
                      </a:cubicBezTo>
                      <a:lnTo>
                        <a:pt x="37" y="2"/>
                      </a:lnTo>
                      <a:close/>
                      <a:moveTo>
                        <a:pt x="35" y="1"/>
                      </a:moveTo>
                      <a:lnTo>
                        <a:pt x="35" y="1"/>
                      </a:lnTo>
                      <a:lnTo>
                        <a:pt x="35" y="2"/>
                      </a:lnTo>
                      <a:lnTo>
                        <a:pt x="35" y="1"/>
                      </a:lnTo>
                      <a:close/>
                    </a:path>
                  </a:pathLst>
                </a:custGeom>
                <a:solidFill>
                  <a:srgbClr val="94939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623" name="Freeform 153"/>
                <p:cNvSpPr>
                  <a:spLocks noChangeArrowheads="1"/>
                </p:cNvSpPr>
                <p:nvPr/>
              </p:nvSpPr>
              <p:spPr bwMode="auto">
                <a:xfrm>
                  <a:off x="1639" y="3905"/>
                  <a:ext cx="49" cy="53"/>
                </a:xfrm>
                <a:custGeom>
                  <a:avLst/>
                  <a:gdLst>
                    <a:gd name="T0" fmla="*/ 29586 w 36"/>
                    <a:gd name="T1" fmla="*/ 26702 h 31"/>
                    <a:gd name="T2" fmla="*/ 1825 w 36"/>
                    <a:gd name="T3" fmla="*/ 138956 h 31"/>
                    <a:gd name="T4" fmla="*/ 42525 w 36"/>
                    <a:gd name="T5" fmla="*/ 156488 h 31"/>
                    <a:gd name="T6" fmla="*/ 59692 w 36"/>
                    <a:gd name="T7" fmla="*/ 84456 h 31"/>
                    <a:gd name="T8" fmla="*/ 29586 w 36"/>
                    <a:gd name="T9" fmla="*/ 26702 h 3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6" h="31">
                      <a:moveTo>
                        <a:pt x="17" y="4"/>
                      </a:moveTo>
                      <a:cubicBezTo>
                        <a:pt x="3" y="0"/>
                        <a:pt x="0" y="16"/>
                        <a:pt x="1" y="23"/>
                      </a:cubicBezTo>
                      <a:cubicBezTo>
                        <a:pt x="2" y="31"/>
                        <a:pt x="16" y="26"/>
                        <a:pt x="24" y="26"/>
                      </a:cubicBezTo>
                      <a:cubicBezTo>
                        <a:pt x="30" y="26"/>
                        <a:pt x="36" y="19"/>
                        <a:pt x="34" y="14"/>
                      </a:cubicBezTo>
                      <a:cubicBezTo>
                        <a:pt x="32" y="9"/>
                        <a:pt x="24" y="6"/>
                        <a:pt x="17" y="4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624" name="Freeform 154"/>
                <p:cNvSpPr>
                  <a:spLocks noChangeArrowheads="1"/>
                </p:cNvSpPr>
                <p:nvPr/>
              </p:nvSpPr>
              <p:spPr bwMode="auto">
                <a:xfrm>
                  <a:off x="1638" y="3911"/>
                  <a:ext cx="49" cy="43"/>
                </a:xfrm>
                <a:custGeom>
                  <a:avLst/>
                  <a:gdLst>
                    <a:gd name="T0" fmla="*/ 17961 w 36"/>
                    <a:gd name="T1" fmla="*/ 4768 h 26"/>
                    <a:gd name="T2" fmla="*/ 27784 w 36"/>
                    <a:gd name="T3" fmla="*/ 4768 h 26"/>
                    <a:gd name="T4" fmla="*/ 17961 w 36"/>
                    <a:gd name="T5" fmla="*/ 4768 h 26"/>
                    <a:gd name="T6" fmla="*/ 8629 w 36"/>
                    <a:gd name="T7" fmla="*/ 12417 h 26"/>
                    <a:gd name="T8" fmla="*/ 17961 w 36"/>
                    <a:gd name="T9" fmla="*/ 4768 h 26"/>
                    <a:gd name="T10" fmla="*/ 6017 w 36"/>
                    <a:gd name="T11" fmla="*/ 32429 h 26"/>
                    <a:gd name="T12" fmla="*/ 8629 w 36"/>
                    <a:gd name="T13" fmla="*/ 12417 h 26"/>
                    <a:gd name="T14" fmla="*/ 6017 w 36"/>
                    <a:gd name="T15" fmla="*/ 32429 h 26"/>
                    <a:gd name="T16" fmla="*/ 1569 w 36"/>
                    <a:gd name="T17" fmla="*/ 79892 h 26"/>
                    <a:gd name="T18" fmla="*/ 6017 w 36"/>
                    <a:gd name="T19" fmla="*/ 32429 h 26"/>
                    <a:gd name="T20" fmla="*/ 2575 w 36"/>
                    <a:gd name="T21" fmla="*/ 79892 h 26"/>
                    <a:gd name="T22" fmla="*/ 2575 w 36"/>
                    <a:gd name="T23" fmla="*/ 79892 h 26"/>
                    <a:gd name="T24" fmla="*/ 20605 w 36"/>
                    <a:gd name="T25" fmla="*/ 99901 h 26"/>
                    <a:gd name="T26" fmla="*/ 2575 w 36"/>
                    <a:gd name="T27" fmla="*/ 79892 h 26"/>
                    <a:gd name="T28" fmla="*/ 26471 w 36"/>
                    <a:gd name="T29" fmla="*/ 92232 h 26"/>
                    <a:gd name="T30" fmla="*/ 20605 w 36"/>
                    <a:gd name="T31" fmla="*/ 99901 h 26"/>
                    <a:gd name="T32" fmla="*/ 26471 w 36"/>
                    <a:gd name="T33" fmla="*/ 92232 h 26"/>
                    <a:gd name="T34" fmla="*/ 36327 w 36"/>
                    <a:gd name="T35" fmla="*/ 92232 h 26"/>
                    <a:gd name="T36" fmla="*/ 26471 w 36"/>
                    <a:gd name="T37" fmla="*/ 92232 h 26"/>
                    <a:gd name="T38" fmla="*/ 36327 w 36"/>
                    <a:gd name="T39" fmla="*/ 89283 h 26"/>
                    <a:gd name="T40" fmla="*/ 36327 w 36"/>
                    <a:gd name="T41" fmla="*/ 89283 h 26"/>
                    <a:gd name="T42" fmla="*/ 38950 w 36"/>
                    <a:gd name="T43" fmla="*/ 89283 h 26"/>
                    <a:gd name="T44" fmla="*/ 36327 w 36"/>
                    <a:gd name="T45" fmla="*/ 92232 h 26"/>
                    <a:gd name="T46" fmla="*/ 38950 w 36"/>
                    <a:gd name="T47" fmla="*/ 89283 h 26"/>
                    <a:gd name="T48" fmla="*/ 49908 w 36"/>
                    <a:gd name="T49" fmla="*/ 76960 h 26"/>
                    <a:gd name="T50" fmla="*/ 38950 w 36"/>
                    <a:gd name="T51" fmla="*/ 89283 h 26"/>
                    <a:gd name="T52" fmla="*/ 50258 w 36"/>
                    <a:gd name="T53" fmla="*/ 52384 h 26"/>
                    <a:gd name="T54" fmla="*/ 49908 w 36"/>
                    <a:gd name="T55" fmla="*/ 76960 h 26"/>
                    <a:gd name="T56" fmla="*/ 50258 w 36"/>
                    <a:gd name="T57" fmla="*/ 52384 h 26"/>
                    <a:gd name="T58" fmla="*/ 52714 w 36"/>
                    <a:gd name="T59" fmla="*/ 44751 h 26"/>
                    <a:gd name="T60" fmla="*/ 50258 w 36"/>
                    <a:gd name="T61" fmla="*/ 52384 h 26"/>
                    <a:gd name="T62" fmla="*/ 52714 w 36"/>
                    <a:gd name="T63" fmla="*/ 44751 h 26"/>
                    <a:gd name="T64" fmla="*/ 52714 w 36"/>
                    <a:gd name="T65" fmla="*/ 44751 h 26"/>
                    <a:gd name="T66" fmla="*/ 26471 w 36"/>
                    <a:gd name="T67" fmla="*/ 7700 h 26"/>
                    <a:gd name="T68" fmla="*/ 52714 w 36"/>
                    <a:gd name="T69" fmla="*/ 44751 h 26"/>
                    <a:gd name="T70" fmla="*/ 27784 w 36"/>
                    <a:gd name="T71" fmla="*/ 4768 h 26"/>
                    <a:gd name="T72" fmla="*/ 26471 w 36"/>
                    <a:gd name="T73" fmla="*/ 4768 h 26"/>
                    <a:gd name="T74" fmla="*/ 26471 w 36"/>
                    <a:gd name="T75" fmla="*/ 7700 h 26"/>
                    <a:gd name="T76" fmla="*/ 27784 w 36"/>
                    <a:gd name="T77" fmla="*/ 4768 h 26"/>
                    <a:gd name="T78" fmla="*/ 26471 w 36"/>
                    <a:gd name="T79" fmla="*/ 7700 h 26"/>
                    <a:gd name="T80" fmla="*/ 26471 w 36"/>
                    <a:gd name="T81" fmla="*/ 7700 h 26"/>
                    <a:gd name="T82" fmla="*/ 26471 w 36"/>
                    <a:gd name="T83" fmla="*/ 7700 h 2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</a:gdLst>
                  <a:ahLst/>
                  <a:cxnLst>
                    <a:cxn ang="T84">
                      <a:pos x="T0" y="T1"/>
                    </a:cxn>
                    <a:cxn ang="T85">
                      <a:pos x="T2" y="T3"/>
                    </a:cxn>
                    <a:cxn ang="T86">
                      <a:pos x="T4" y="T5"/>
                    </a:cxn>
                    <a:cxn ang="T87">
                      <a:pos x="T6" y="T7"/>
                    </a:cxn>
                    <a:cxn ang="T88">
                      <a:pos x="T8" y="T9"/>
                    </a:cxn>
                    <a:cxn ang="T89">
                      <a:pos x="T10" y="T11"/>
                    </a:cxn>
                    <a:cxn ang="T90">
                      <a:pos x="T12" y="T13"/>
                    </a:cxn>
                    <a:cxn ang="T91">
                      <a:pos x="T14" y="T15"/>
                    </a:cxn>
                    <a:cxn ang="T92">
                      <a:pos x="T16" y="T17"/>
                    </a:cxn>
                    <a:cxn ang="T93">
                      <a:pos x="T18" y="T19"/>
                    </a:cxn>
                    <a:cxn ang="T94">
                      <a:pos x="T20" y="T21"/>
                    </a:cxn>
                    <a:cxn ang="T95">
                      <a:pos x="T22" y="T23"/>
                    </a:cxn>
                    <a:cxn ang="T96">
                      <a:pos x="T24" y="T25"/>
                    </a:cxn>
                    <a:cxn ang="T97">
                      <a:pos x="T26" y="T27"/>
                    </a:cxn>
                    <a:cxn ang="T98">
                      <a:pos x="T28" y="T29"/>
                    </a:cxn>
                    <a:cxn ang="T99">
                      <a:pos x="T30" y="T31"/>
                    </a:cxn>
                    <a:cxn ang="T100">
                      <a:pos x="T32" y="T33"/>
                    </a:cxn>
                    <a:cxn ang="T101">
                      <a:pos x="T34" y="T35"/>
                    </a:cxn>
                    <a:cxn ang="T102">
                      <a:pos x="T36" y="T37"/>
                    </a:cxn>
                    <a:cxn ang="T103">
                      <a:pos x="T38" y="T39"/>
                    </a:cxn>
                    <a:cxn ang="T104">
                      <a:pos x="T40" y="T41"/>
                    </a:cxn>
                    <a:cxn ang="T105">
                      <a:pos x="T42" y="T43"/>
                    </a:cxn>
                    <a:cxn ang="T106">
                      <a:pos x="T44" y="T45"/>
                    </a:cxn>
                    <a:cxn ang="T107">
                      <a:pos x="T46" y="T47"/>
                    </a:cxn>
                    <a:cxn ang="T108">
                      <a:pos x="T48" y="T49"/>
                    </a:cxn>
                    <a:cxn ang="T109">
                      <a:pos x="T50" y="T51"/>
                    </a:cxn>
                    <a:cxn ang="T110">
                      <a:pos x="T52" y="T53"/>
                    </a:cxn>
                    <a:cxn ang="T111">
                      <a:pos x="T54" y="T55"/>
                    </a:cxn>
                    <a:cxn ang="T112">
                      <a:pos x="T56" y="T57"/>
                    </a:cxn>
                    <a:cxn ang="T113">
                      <a:pos x="T58" y="T59"/>
                    </a:cxn>
                    <a:cxn ang="T114">
                      <a:pos x="T60" y="T61"/>
                    </a:cxn>
                    <a:cxn ang="T115">
                      <a:pos x="T62" y="T63"/>
                    </a:cxn>
                    <a:cxn ang="T116">
                      <a:pos x="T64" y="T65"/>
                    </a:cxn>
                    <a:cxn ang="T117">
                      <a:pos x="T66" y="T67"/>
                    </a:cxn>
                    <a:cxn ang="T118">
                      <a:pos x="T68" y="T69"/>
                    </a:cxn>
                    <a:cxn ang="T119">
                      <a:pos x="T70" y="T71"/>
                    </a:cxn>
                    <a:cxn ang="T120">
                      <a:pos x="T72" y="T73"/>
                    </a:cxn>
                    <a:cxn ang="T121">
                      <a:pos x="T74" y="T75"/>
                    </a:cxn>
                    <a:cxn ang="T122">
                      <a:pos x="T76" y="T77"/>
                    </a:cxn>
                    <a:cxn ang="T123">
                      <a:pos x="T78" y="T79"/>
                    </a:cxn>
                    <a:cxn ang="T124">
                      <a:pos x="T80" y="T81"/>
                    </a:cxn>
                    <a:cxn ang="T125">
                      <a:pos x="T82" y="T83"/>
                    </a:cxn>
                  </a:cxnLst>
                  <a:rect l="0" t="0" r="r" b="b"/>
                  <a:pathLst>
                    <a:path w="36" h="26">
                      <a:moveTo>
                        <a:pt x="18" y="2"/>
                      </a:moveTo>
                      <a:cubicBezTo>
                        <a:pt x="16" y="1"/>
                        <a:pt x="14" y="1"/>
                        <a:pt x="12" y="1"/>
                      </a:cubicBezTo>
                      <a:lnTo>
                        <a:pt x="12" y="0"/>
                      </a:lnTo>
                      <a:cubicBezTo>
                        <a:pt x="14" y="0"/>
                        <a:pt x="16" y="0"/>
                        <a:pt x="19" y="1"/>
                      </a:cubicBezTo>
                      <a:lnTo>
                        <a:pt x="18" y="2"/>
                      </a:lnTo>
                      <a:close/>
                      <a:moveTo>
                        <a:pt x="12" y="1"/>
                      </a:moveTo>
                      <a:cubicBezTo>
                        <a:pt x="10" y="2"/>
                        <a:pt x="9" y="2"/>
                        <a:pt x="8" y="3"/>
                      </a:cubicBezTo>
                      <a:lnTo>
                        <a:pt x="6" y="3"/>
                      </a:lnTo>
                      <a:cubicBezTo>
                        <a:pt x="8" y="1"/>
                        <a:pt x="10" y="0"/>
                        <a:pt x="12" y="0"/>
                      </a:cubicBezTo>
                      <a:lnTo>
                        <a:pt x="12" y="1"/>
                      </a:lnTo>
                      <a:close/>
                      <a:moveTo>
                        <a:pt x="8" y="3"/>
                      </a:moveTo>
                      <a:cubicBezTo>
                        <a:pt x="6" y="5"/>
                        <a:pt x="5" y="6"/>
                        <a:pt x="4" y="8"/>
                      </a:cubicBezTo>
                      <a:lnTo>
                        <a:pt x="3" y="8"/>
                      </a:lnTo>
                      <a:cubicBezTo>
                        <a:pt x="4" y="6"/>
                        <a:pt x="5" y="4"/>
                        <a:pt x="6" y="3"/>
                      </a:cubicBezTo>
                      <a:lnTo>
                        <a:pt x="8" y="3"/>
                      </a:lnTo>
                      <a:close/>
                      <a:moveTo>
                        <a:pt x="4" y="8"/>
                      </a:moveTo>
                      <a:cubicBezTo>
                        <a:pt x="2" y="12"/>
                        <a:pt x="2" y="17"/>
                        <a:pt x="2" y="20"/>
                      </a:cubicBezTo>
                      <a:lnTo>
                        <a:pt x="1" y="20"/>
                      </a:lnTo>
                      <a:cubicBezTo>
                        <a:pt x="0" y="17"/>
                        <a:pt x="1" y="12"/>
                        <a:pt x="3" y="8"/>
                      </a:cubicBezTo>
                      <a:lnTo>
                        <a:pt x="4" y="8"/>
                      </a:lnTo>
                      <a:close/>
                      <a:moveTo>
                        <a:pt x="2" y="20"/>
                      </a:moveTo>
                      <a:lnTo>
                        <a:pt x="2" y="20"/>
                      </a:lnTo>
                      <a:close/>
                      <a:moveTo>
                        <a:pt x="2" y="20"/>
                      </a:moveTo>
                      <a:cubicBezTo>
                        <a:pt x="3" y="24"/>
                        <a:pt x="8" y="24"/>
                        <a:pt x="13" y="24"/>
                      </a:cubicBezTo>
                      <a:lnTo>
                        <a:pt x="14" y="25"/>
                      </a:lnTo>
                      <a:cubicBezTo>
                        <a:pt x="7" y="26"/>
                        <a:pt x="2" y="25"/>
                        <a:pt x="1" y="20"/>
                      </a:cubicBezTo>
                      <a:lnTo>
                        <a:pt x="2" y="20"/>
                      </a:lnTo>
                      <a:close/>
                      <a:moveTo>
                        <a:pt x="13" y="24"/>
                      </a:moveTo>
                      <a:cubicBezTo>
                        <a:pt x="15" y="23"/>
                        <a:pt x="16" y="23"/>
                        <a:pt x="18" y="23"/>
                      </a:cubicBezTo>
                      <a:lnTo>
                        <a:pt x="18" y="24"/>
                      </a:lnTo>
                      <a:cubicBezTo>
                        <a:pt x="17" y="24"/>
                        <a:pt x="15" y="25"/>
                        <a:pt x="14" y="25"/>
                      </a:cubicBezTo>
                      <a:lnTo>
                        <a:pt x="13" y="24"/>
                      </a:lnTo>
                      <a:close/>
                      <a:moveTo>
                        <a:pt x="18" y="23"/>
                      </a:moveTo>
                      <a:cubicBezTo>
                        <a:pt x="20" y="23"/>
                        <a:pt x="23" y="22"/>
                        <a:pt x="25" y="22"/>
                      </a:cubicBezTo>
                      <a:lnTo>
                        <a:pt x="25" y="23"/>
                      </a:lnTo>
                      <a:cubicBezTo>
                        <a:pt x="23" y="23"/>
                        <a:pt x="21" y="24"/>
                        <a:pt x="18" y="24"/>
                      </a:cubicBezTo>
                      <a:lnTo>
                        <a:pt x="18" y="23"/>
                      </a:lnTo>
                      <a:close/>
                      <a:moveTo>
                        <a:pt x="25" y="22"/>
                      </a:moveTo>
                      <a:lnTo>
                        <a:pt x="25" y="22"/>
                      </a:lnTo>
                      <a:lnTo>
                        <a:pt x="25" y="23"/>
                      </a:lnTo>
                      <a:lnTo>
                        <a:pt x="25" y="22"/>
                      </a:lnTo>
                      <a:close/>
                      <a:moveTo>
                        <a:pt x="25" y="22"/>
                      </a:moveTo>
                      <a:cubicBezTo>
                        <a:pt x="26" y="22"/>
                        <a:pt x="26" y="22"/>
                        <a:pt x="27" y="22"/>
                      </a:cubicBezTo>
                      <a:lnTo>
                        <a:pt x="27" y="23"/>
                      </a:lnTo>
                      <a:cubicBezTo>
                        <a:pt x="27" y="23"/>
                        <a:pt x="26" y="23"/>
                        <a:pt x="25" y="23"/>
                      </a:cubicBezTo>
                      <a:lnTo>
                        <a:pt x="25" y="22"/>
                      </a:lnTo>
                      <a:close/>
                      <a:moveTo>
                        <a:pt x="27" y="22"/>
                      </a:moveTo>
                      <a:cubicBezTo>
                        <a:pt x="29" y="21"/>
                        <a:pt x="31" y="20"/>
                        <a:pt x="32" y="18"/>
                      </a:cubicBezTo>
                      <a:lnTo>
                        <a:pt x="34" y="19"/>
                      </a:lnTo>
                      <a:cubicBezTo>
                        <a:pt x="32" y="21"/>
                        <a:pt x="30" y="22"/>
                        <a:pt x="27" y="23"/>
                      </a:cubicBezTo>
                      <a:lnTo>
                        <a:pt x="27" y="22"/>
                      </a:lnTo>
                      <a:close/>
                      <a:moveTo>
                        <a:pt x="32" y="18"/>
                      </a:moveTo>
                      <a:cubicBezTo>
                        <a:pt x="34" y="17"/>
                        <a:pt x="35" y="15"/>
                        <a:pt x="35" y="13"/>
                      </a:cubicBezTo>
                      <a:lnTo>
                        <a:pt x="36" y="13"/>
                      </a:lnTo>
                      <a:cubicBezTo>
                        <a:pt x="36" y="15"/>
                        <a:pt x="35" y="17"/>
                        <a:pt x="34" y="19"/>
                      </a:cubicBezTo>
                      <a:lnTo>
                        <a:pt x="32" y="18"/>
                      </a:lnTo>
                      <a:close/>
                      <a:moveTo>
                        <a:pt x="35" y="13"/>
                      </a:moveTo>
                      <a:cubicBezTo>
                        <a:pt x="35" y="12"/>
                        <a:pt x="35" y="12"/>
                        <a:pt x="34" y="11"/>
                      </a:cubicBezTo>
                      <a:lnTo>
                        <a:pt x="36" y="11"/>
                      </a:lnTo>
                      <a:cubicBezTo>
                        <a:pt x="36" y="11"/>
                        <a:pt x="36" y="12"/>
                        <a:pt x="36" y="13"/>
                      </a:cubicBezTo>
                      <a:lnTo>
                        <a:pt x="35" y="13"/>
                      </a:lnTo>
                      <a:close/>
                      <a:moveTo>
                        <a:pt x="36" y="11"/>
                      </a:moveTo>
                      <a:lnTo>
                        <a:pt x="36" y="11"/>
                      </a:lnTo>
                      <a:lnTo>
                        <a:pt x="35" y="11"/>
                      </a:lnTo>
                      <a:lnTo>
                        <a:pt x="36" y="11"/>
                      </a:lnTo>
                      <a:close/>
                      <a:moveTo>
                        <a:pt x="34" y="11"/>
                      </a:moveTo>
                      <a:cubicBezTo>
                        <a:pt x="32" y="6"/>
                        <a:pt x="25" y="4"/>
                        <a:pt x="18" y="2"/>
                      </a:cubicBezTo>
                      <a:lnTo>
                        <a:pt x="19" y="1"/>
                      </a:lnTo>
                      <a:cubicBezTo>
                        <a:pt x="25" y="3"/>
                        <a:pt x="33" y="5"/>
                        <a:pt x="36" y="11"/>
                      </a:cubicBezTo>
                      <a:lnTo>
                        <a:pt x="34" y="11"/>
                      </a:lnTo>
                      <a:close/>
                      <a:moveTo>
                        <a:pt x="19" y="1"/>
                      </a:moveTo>
                      <a:lnTo>
                        <a:pt x="19" y="1"/>
                      </a:lnTo>
                      <a:lnTo>
                        <a:pt x="18" y="1"/>
                      </a:lnTo>
                      <a:lnTo>
                        <a:pt x="19" y="1"/>
                      </a:lnTo>
                      <a:close/>
                      <a:moveTo>
                        <a:pt x="18" y="2"/>
                      </a:moveTo>
                      <a:lnTo>
                        <a:pt x="18" y="2"/>
                      </a:lnTo>
                      <a:lnTo>
                        <a:pt x="19" y="1"/>
                      </a:lnTo>
                      <a:lnTo>
                        <a:pt x="18" y="2"/>
                      </a:lnTo>
                      <a:close/>
                      <a:moveTo>
                        <a:pt x="18" y="2"/>
                      </a:moveTo>
                      <a:lnTo>
                        <a:pt x="18" y="2"/>
                      </a:lnTo>
                      <a:lnTo>
                        <a:pt x="18" y="1"/>
                      </a:lnTo>
                      <a:lnTo>
                        <a:pt x="18" y="2"/>
                      </a:lnTo>
                      <a:close/>
                    </a:path>
                  </a:pathLst>
                </a:custGeom>
                <a:solidFill>
                  <a:srgbClr val="94939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625" name="Freeform 155"/>
                <p:cNvSpPr>
                  <a:spLocks noChangeArrowheads="1"/>
                </p:cNvSpPr>
                <p:nvPr/>
              </p:nvSpPr>
              <p:spPr bwMode="auto">
                <a:xfrm>
                  <a:off x="1694" y="3901"/>
                  <a:ext cx="65" cy="70"/>
                </a:xfrm>
                <a:custGeom>
                  <a:avLst/>
                  <a:gdLst>
                    <a:gd name="T0" fmla="*/ 47427 w 48"/>
                    <a:gd name="T1" fmla="*/ 71185 h 41"/>
                    <a:gd name="T2" fmla="*/ 2609 w 48"/>
                    <a:gd name="T3" fmla="*/ 77732 h 41"/>
                    <a:gd name="T4" fmla="*/ 1584 w 48"/>
                    <a:gd name="T5" fmla="*/ 195807 h 41"/>
                    <a:gd name="T6" fmla="*/ 25240 w 48"/>
                    <a:gd name="T7" fmla="*/ 256697 h 41"/>
                    <a:gd name="T8" fmla="*/ 59596 w 48"/>
                    <a:gd name="T9" fmla="*/ 206608 h 41"/>
                    <a:gd name="T10" fmla="*/ 68361 w 48"/>
                    <a:gd name="T11" fmla="*/ 146892 h 41"/>
                    <a:gd name="T12" fmla="*/ 47427 w 48"/>
                    <a:gd name="T13" fmla="*/ 71185 h 41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48" h="41">
                      <a:moveTo>
                        <a:pt x="32" y="11"/>
                      </a:moveTo>
                      <a:cubicBezTo>
                        <a:pt x="22" y="8"/>
                        <a:pt x="5" y="0"/>
                        <a:pt x="2" y="12"/>
                      </a:cubicBezTo>
                      <a:cubicBezTo>
                        <a:pt x="1" y="17"/>
                        <a:pt x="0" y="23"/>
                        <a:pt x="1" y="30"/>
                      </a:cubicBezTo>
                      <a:cubicBezTo>
                        <a:pt x="2" y="35"/>
                        <a:pt x="10" y="41"/>
                        <a:pt x="17" y="40"/>
                      </a:cubicBezTo>
                      <a:cubicBezTo>
                        <a:pt x="25" y="40"/>
                        <a:pt x="31" y="33"/>
                        <a:pt x="40" y="32"/>
                      </a:cubicBezTo>
                      <a:cubicBezTo>
                        <a:pt x="46" y="31"/>
                        <a:pt x="48" y="27"/>
                        <a:pt x="46" y="23"/>
                      </a:cubicBezTo>
                      <a:cubicBezTo>
                        <a:pt x="43" y="17"/>
                        <a:pt x="39" y="13"/>
                        <a:pt x="32" y="11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626" name="Freeform 156"/>
                <p:cNvSpPr>
                  <a:spLocks noChangeArrowheads="1"/>
                </p:cNvSpPr>
                <p:nvPr/>
              </p:nvSpPr>
              <p:spPr bwMode="auto">
                <a:xfrm>
                  <a:off x="1694" y="3909"/>
                  <a:ext cx="64" cy="63"/>
                </a:xfrm>
                <a:custGeom>
                  <a:avLst/>
                  <a:gdLst>
                    <a:gd name="T0" fmla="*/ 46109 w 47"/>
                    <a:gd name="T1" fmla="*/ 43589 h 37"/>
                    <a:gd name="T2" fmla="*/ 46109 w 47"/>
                    <a:gd name="T3" fmla="*/ 46843 h 37"/>
                    <a:gd name="T4" fmla="*/ 46109 w 47"/>
                    <a:gd name="T5" fmla="*/ 46843 h 37"/>
                    <a:gd name="T6" fmla="*/ 39001 w 47"/>
                    <a:gd name="T7" fmla="*/ 28410 h 37"/>
                    <a:gd name="T8" fmla="*/ 39001 w 47"/>
                    <a:gd name="T9" fmla="*/ 34703 h 37"/>
                    <a:gd name="T10" fmla="*/ 39001 w 47"/>
                    <a:gd name="T11" fmla="*/ 28410 h 37"/>
                    <a:gd name="T12" fmla="*/ 4231 w 47"/>
                    <a:gd name="T13" fmla="*/ 46843 h 37"/>
                    <a:gd name="T14" fmla="*/ 18610 w 47"/>
                    <a:gd name="T15" fmla="*/ 10446 h 37"/>
                    <a:gd name="T16" fmla="*/ 2578 w 47"/>
                    <a:gd name="T17" fmla="*/ 46843 h 37"/>
                    <a:gd name="T18" fmla="*/ 1575 w 47"/>
                    <a:gd name="T19" fmla="*/ 94331 h 37"/>
                    <a:gd name="T20" fmla="*/ 4231 w 47"/>
                    <a:gd name="T21" fmla="*/ 46843 h 37"/>
                    <a:gd name="T22" fmla="*/ 0 w 47"/>
                    <a:gd name="T23" fmla="*/ 155525 h 37"/>
                    <a:gd name="T24" fmla="*/ 0 w 47"/>
                    <a:gd name="T25" fmla="*/ 155525 h 37"/>
                    <a:gd name="T26" fmla="*/ 0 w 47"/>
                    <a:gd name="T27" fmla="*/ 155525 h 37"/>
                    <a:gd name="T28" fmla="*/ 0 w 47"/>
                    <a:gd name="T29" fmla="*/ 155525 h 37"/>
                    <a:gd name="T30" fmla="*/ 0 w 47"/>
                    <a:gd name="T31" fmla="*/ 155525 h 37"/>
                    <a:gd name="T32" fmla="*/ 0 w 47"/>
                    <a:gd name="T33" fmla="*/ 155525 h 37"/>
                    <a:gd name="T34" fmla="*/ 1575 w 47"/>
                    <a:gd name="T35" fmla="*/ 166536 h 37"/>
                    <a:gd name="T36" fmla="*/ 4231 w 47"/>
                    <a:gd name="T37" fmla="*/ 166536 h 37"/>
                    <a:gd name="T38" fmla="*/ 1575 w 47"/>
                    <a:gd name="T39" fmla="*/ 166536 h 37"/>
                    <a:gd name="T40" fmla="*/ 24903 w 47"/>
                    <a:gd name="T41" fmla="*/ 209913 h 37"/>
                    <a:gd name="T42" fmla="*/ 5925 w 47"/>
                    <a:gd name="T43" fmla="*/ 178084 h 37"/>
                    <a:gd name="T44" fmla="*/ 24903 w 47"/>
                    <a:gd name="T45" fmla="*/ 212816 h 37"/>
                    <a:gd name="T46" fmla="*/ 40797 w 47"/>
                    <a:gd name="T47" fmla="*/ 190347 h 37"/>
                    <a:gd name="T48" fmla="*/ 24903 w 47"/>
                    <a:gd name="T49" fmla="*/ 209913 h 37"/>
                    <a:gd name="T50" fmla="*/ 59512 w 47"/>
                    <a:gd name="T51" fmla="*/ 166536 h 37"/>
                    <a:gd name="T52" fmla="*/ 59512 w 47"/>
                    <a:gd name="T53" fmla="*/ 166536 h 37"/>
                    <a:gd name="T54" fmla="*/ 59512 w 47"/>
                    <a:gd name="T55" fmla="*/ 166536 h 37"/>
                    <a:gd name="T56" fmla="*/ 61177 w 47"/>
                    <a:gd name="T57" fmla="*/ 166536 h 37"/>
                    <a:gd name="T58" fmla="*/ 61177 w 47"/>
                    <a:gd name="T59" fmla="*/ 162080 h 37"/>
                    <a:gd name="T60" fmla="*/ 61177 w 47"/>
                    <a:gd name="T61" fmla="*/ 162080 h 37"/>
                    <a:gd name="T62" fmla="*/ 61177 w 47"/>
                    <a:gd name="T63" fmla="*/ 166536 h 37"/>
                    <a:gd name="T64" fmla="*/ 65445 w 47"/>
                    <a:gd name="T65" fmla="*/ 118489 h 37"/>
                    <a:gd name="T66" fmla="*/ 65445 w 47"/>
                    <a:gd name="T67" fmla="*/ 145438 h 37"/>
                    <a:gd name="T68" fmla="*/ 66832 w 47"/>
                    <a:gd name="T69" fmla="*/ 111605 h 37"/>
                    <a:gd name="T70" fmla="*/ 65445 w 47"/>
                    <a:gd name="T71" fmla="*/ 111605 h 37"/>
                    <a:gd name="T72" fmla="*/ 65445 w 47"/>
                    <a:gd name="T73" fmla="*/ 111605 h 37"/>
                    <a:gd name="T74" fmla="*/ 66832 w 47"/>
                    <a:gd name="T75" fmla="*/ 108025 h 37"/>
                    <a:gd name="T76" fmla="*/ 65445 w 47"/>
                    <a:gd name="T77" fmla="*/ 111605 h 37"/>
                    <a:gd name="T78" fmla="*/ 66832 w 47"/>
                    <a:gd name="T79" fmla="*/ 108025 h 37"/>
                    <a:gd name="T80" fmla="*/ 61177 w 47"/>
                    <a:gd name="T81" fmla="*/ 90551 h 37"/>
                    <a:gd name="T82" fmla="*/ 63887 w 47"/>
                    <a:gd name="T83" fmla="*/ 101015 h 37"/>
                    <a:gd name="T84" fmla="*/ 46109 w 47"/>
                    <a:gd name="T85" fmla="*/ 43589 h 37"/>
                    <a:gd name="T86" fmla="*/ 46109 w 47"/>
                    <a:gd name="T87" fmla="*/ 43589 h 37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</a:gdLst>
                  <a:ahLst/>
                  <a:cxnLst>
                    <a:cxn ang="T88">
                      <a:pos x="T0" y="T1"/>
                    </a:cxn>
                    <a:cxn ang="T89">
                      <a:pos x="T2" y="T3"/>
                    </a:cxn>
                    <a:cxn ang="T90">
                      <a:pos x="T4" y="T5"/>
                    </a:cxn>
                    <a:cxn ang="T91">
                      <a:pos x="T6" y="T7"/>
                    </a:cxn>
                    <a:cxn ang="T92">
                      <a:pos x="T8" y="T9"/>
                    </a:cxn>
                    <a:cxn ang="T93">
                      <a:pos x="T10" y="T11"/>
                    </a:cxn>
                    <a:cxn ang="T94">
                      <a:pos x="T12" y="T13"/>
                    </a:cxn>
                    <a:cxn ang="T95">
                      <a:pos x="T14" y="T15"/>
                    </a:cxn>
                    <a:cxn ang="T96">
                      <a:pos x="T16" y="T17"/>
                    </a:cxn>
                    <a:cxn ang="T97">
                      <a:pos x="T18" y="T19"/>
                    </a:cxn>
                    <a:cxn ang="T98">
                      <a:pos x="T20" y="T21"/>
                    </a:cxn>
                    <a:cxn ang="T99">
                      <a:pos x="T22" y="T23"/>
                    </a:cxn>
                    <a:cxn ang="T100">
                      <a:pos x="T24" y="T25"/>
                    </a:cxn>
                    <a:cxn ang="T101">
                      <a:pos x="T26" y="T27"/>
                    </a:cxn>
                    <a:cxn ang="T102">
                      <a:pos x="T28" y="T29"/>
                    </a:cxn>
                    <a:cxn ang="T103">
                      <a:pos x="T30" y="T31"/>
                    </a:cxn>
                    <a:cxn ang="T104">
                      <a:pos x="T32" y="T33"/>
                    </a:cxn>
                    <a:cxn ang="T105">
                      <a:pos x="T34" y="T35"/>
                    </a:cxn>
                    <a:cxn ang="T106">
                      <a:pos x="T36" y="T37"/>
                    </a:cxn>
                    <a:cxn ang="T107">
                      <a:pos x="T38" y="T39"/>
                    </a:cxn>
                    <a:cxn ang="T108">
                      <a:pos x="T40" y="T41"/>
                    </a:cxn>
                    <a:cxn ang="T109">
                      <a:pos x="T42" y="T43"/>
                    </a:cxn>
                    <a:cxn ang="T110">
                      <a:pos x="T44" y="T45"/>
                    </a:cxn>
                    <a:cxn ang="T111">
                      <a:pos x="T46" y="T47"/>
                    </a:cxn>
                    <a:cxn ang="T112">
                      <a:pos x="T48" y="T49"/>
                    </a:cxn>
                    <a:cxn ang="T113">
                      <a:pos x="T50" y="T51"/>
                    </a:cxn>
                    <a:cxn ang="T114">
                      <a:pos x="T52" y="T53"/>
                    </a:cxn>
                    <a:cxn ang="T115">
                      <a:pos x="T54" y="T55"/>
                    </a:cxn>
                    <a:cxn ang="T116">
                      <a:pos x="T56" y="T57"/>
                    </a:cxn>
                    <a:cxn ang="T117">
                      <a:pos x="T58" y="T59"/>
                    </a:cxn>
                    <a:cxn ang="T118">
                      <a:pos x="T60" y="T61"/>
                    </a:cxn>
                    <a:cxn ang="T119">
                      <a:pos x="T62" y="T63"/>
                    </a:cxn>
                    <a:cxn ang="T120">
                      <a:pos x="T64" y="T65"/>
                    </a:cxn>
                    <a:cxn ang="T121">
                      <a:pos x="T66" y="T67"/>
                    </a:cxn>
                    <a:cxn ang="T122">
                      <a:pos x="T68" y="T69"/>
                    </a:cxn>
                    <a:cxn ang="T123">
                      <a:pos x="T70" y="T71"/>
                    </a:cxn>
                    <a:cxn ang="T124">
                      <a:pos x="T72" y="T73"/>
                    </a:cxn>
                    <a:cxn ang="T125">
                      <a:pos x="T74" y="T75"/>
                    </a:cxn>
                    <a:cxn ang="T126">
                      <a:pos x="T76" y="T77"/>
                    </a:cxn>
                    <a:cxn ang="T127">
                      <a:pos x="T78" y="T79"/>
                    </a:cxn>
                    <a:cxn ang="T128">
                      <a:pos x="T80" y="T81"/>
                    </a:cxn>
                    <a:cxn ang="T129">
                      <a:pos x="T82" y="T83"/>
                    </a:cxn>
                    <a:cxn ang="T130">
                      <a:pos x="T84" y="T85"/>
                    </a:cxn>
                    <a:cxn ang="T131">
                      <a:pos x="T86" y="T87"/>
                    </a:cxn>
                  </a:cxnLst>
                  <a:rect l="0" t="0" r="r" b="b"/>
                  <a:pathLst>
                    <a:path w="47" h="37">
                      <a:moveTo>
                        <a:pt x="32" y="8"/>
                      </a:moveTo>
                      <a:lnTo>
                        <a:pt x="32" y="8"/>
                      </a:lnTo>
                      <a:lnTo>
                        <a:pt x="32" y="7"/>
                      </a:lnTo>
                      <a:lnTo>
                        <a:pt x="32" y="8"/>
                      </a:lnTo>
                      <a:close/>
                      <a:moveTo>
                        <a:pt x="32" y="8"/>
                      </a:moveTo>
                      <a:lnTo>
                        <a:pt x="32" y="8"/>
                      </a:lnTo>
                      <a:lnTo>
                        <a:pt x="32" y="7"/>
                      </a:lnTo>
                      <a:lnTo>
                        <a:pt x="32" y="8"/>
                      </a:lnTo>
                      <a:close/>
                      <a:moveTo>
                        <a:pt x="32" y="8"/>
                      </a:moveTo>
                      <a:cubicBezTo>
                        <a:pt x="30" y="7"/>
                        <a:pt x="29" y="7"/>
                        <a:pt x="27" y="6"/>
                      </a:cubicBezTo>
                      <a:lnTo>
                        <a:pt x="27" y="5"/>
                      </a:lnTo>
                      <a:cubicBezTo>
                        <a:pt x="29" y="6"/>
                        <a:pt x="31" y="6"/>
                        <a:pt x="32" y="7"/>
                      </a:cubicBezTo>
                      <a:lnTo>
                        <a:pt x="32" y="8"/>
                      </a:lnTo>
                      <a:close/>
                      <a:moveTo>
                        <a:pt x="27" y="6"/>
                      </a:moveTo>
                      <a:cubicBezTo>
                        <a:pt x="22" y="5"/>
                        <a:pt x="17" y="3"/>
                        <a:pt x="13" y="2"/>
                      </a:cubicBezTo>
                      <a:lnTo>
                        <a:pt x="13" y="1"/>
                      </a:lnTo>
                      <a:cubicBezTo>
                        <a:pt x="18" y="2"/>
                        <a:pt x="23" y="3"/>
                        <a:pt x="27" y="5"/>
                      </a:cubicBezTo>
                      <a:lnTo>
                        <a:pt x="27" y="6"/>
                      </a:lnTo>
                      <a:close/>
                      <a:moveTo>
                        <a:pt x="13" y="2"/>
                      </a:moveTo>
                      <a:cubicBezTo>
                        <a:pt x="8" y="2"/>
                        <a:pt x="4" y="3"/>
                        <a:pt x="3" y="8"/>
                      </a:cubicBezTo>
                      <a:lnTo>
                        <a:pt x="2" y="7"/>
                      </a:lnTo>
                      <a:cubicBezTo>
                        <a:pt x="3" y="1"/>
                        <a:pt x="8" y="0"/>
                        <a:pt x="13" y="1"/>
                      </a:cubicBezTo>
                      <a:lnTo>
                        <a:pt x="13" y="2"/>
                      </a:lnTo>
                      <a:close/>
                      <a:moveTo>
                        <a:pt x="3" y="8"/>
                      </a:moveTo>
                      <a:lnTo>
                        <a:pt x="3" y="8"/>
                      </a:lnTo>
                      <a:lnTo>
                        <a:pt x="2" y="8"/>
                      </a:lnTo>
                      <a:lnTo>
                        <a:pt x="3" y="8"/>
                      </a:lnTo>
                      <a:close/>
                      <a:moveTo>
                        <a:pt x="3" y="8"/>
                      </a:moveTo>
                      <a:cubicBezTo>
                        <a:pt x="2" y="10"/>
                        <a:pt x="2" y="13"/>
                        <a:pt x="1" y="16"/>
                      </a:cubicBezTo>
                      <a:lnTo>
                        <a:pt x="0" y="16"/>
                      </a:lnTo>
                      <a:cubicBezTo>
                        <a:pt x="0" y="13"/>
                        <a:pt x="1" y="10"/>
                        <a:pt x="2" y="7"/>
                      </a:cubicBezTo>
                      <a:lnTo>
                        <a:pt x="3" y="8"/>
                      </a:lnTo>
                      <a:close/>
                      <a:moveTo>
                        <a:pt x="1" y="16"/>
                      </a:moveTo>
                      <a:cubicBezTo>
                        <a:pt x="1" y="19"/>
                        <a:pt x="1" y="22"/>
                        <a:pt x="2" y="26"/>
                      </a:cubicBezTo>
                      <a:lnTo>
                        <a:pt x="0" y="26"/>
                      </a:lnTo>
                      <a:cubicBezTo>
                        <a:pt x="0" y="23"/>
                        <a:pt x="0" y="19"/>
                        <a:pt x="0" y="16"/>
                      </a:cubicBezTo>
                      <a:lnTo>
                        <a:pt x="1" y="16"/>
                      </a:lnTo>
                      <a:close/>
                      <a:moveTo>
                        <a:pt x="0" y="26"/>
                      </a:moveTo>
                      <a:lnTo>
                        <a:pt x="0" y="26"/>
                      </a:lnTo>
                      <a:lnTo>
                        <a:pt x="1" y="26"/>
                      </a:lnTo>
                      <a:lnTo>
                        <a:pt x="0" y="26"/>
                      </a:lnTo>
                      <a:close/>
                      <a:moveTo>
                        <a:pt x="2" y="26"/>
                      </a:moveTo>
                      <a:lnTo>
                        <a:pt x="2" y="26"/>
                      </a:lnTo>
                      <a:lnTo>
                        <a:pt x="0" y="26"/>
                      </a:lnTo>
                      <a:lnTo>
                        <a:pt x="2" y="26"/>
                      </a:lnTo>
                      <a:close/>
                      <a:moveTo>
                        <a:pt x="0" y="26"/>
                      </a:moveTo>
                      <a:lnTo>
                        <a:pt x="0" y="26"/>
                      </a:lnTo>
                      <a:lnTo>
                        <a:pt x="1" y="26"/>
                      </a:lnTo>
                      <a:lnTo>
                        <a:pt x="0" y="26"/>
                      </a:lnTo>
                      <a:close/>
                      <a:moveTo>
                        <a:pt x="2" y="26"/>
                      </a:moveTo>
                      <a:cubicBezTo>
                        <a:pt x="2" y="26"/>
                        <a:pt x="2" y="27"/>
                        <a:pt x="3" y="28"/>
                      </a:cubicBezTo>
                      <a:lnTo>
                        <a:pt x="1" y="28"/>
                      </a:lnTo>
                      <a:cubicBezTo>
                        <a:pt x="1" y="27"/>
                        <a:pt x="1" y="27"/>
                        <a:pt x="0" y="26"/>
                      </a:cubicBezTo>
                      <a:lnTo>
                        <a:pt x="2" y="26"/>
                      </a:lnTo>
                      <a:close/>
                      <a:moveTo>
                        <a:pt x="3" y="28"/>
                      </a:moveTo>
                      <a:cubicBezTo>
                        <a:pt x="3" y="28"/>
                        <a:pt x="4" y="29"/>
                        <a:pt x="4" y="30"/>
                      </a:cubicBezTo>
                      <a:lnTo>
                        <a:pt x="3" y="31"/>
                      </a:lnTo>
                      <a:cubicBezTo>
                        <a:pt x="2" y="30"/>
                        <a:pt x="2" y="29"/>
                        <a:pt x="1" y="28"/>
                      </a:cubicBezTo>
                      <a:lnTo>
                        <a:pt x="3" y="28"/>
                      </a:lnTo>
                      <a:close/>
                      <a:moveTo>
                        <a:pt x="4" y="30"/>
                      </a:moveTo>
                      <a:cubicBezTo>
                        <a:pt x="7" y="33"/>
                        <a:pt x="12" y="36"/>
                        <a:pt x="17" y="35"/>
                      </a:cubicBezTo>
                      <a:lnTo>
                        <a:pt x="17" y="37"/>
                      </a:lnTo>
                      <a:cubicBezTo>
                        <a:pt x="12" y="37"/>
                        <a:pt x="6" y="34"/>
                        <a:pt x="3" y="31"/>
                      </a:cubicBezTo>
                      <a:lnTo>
                        <a:pt x="4" y="30"/>
                      </a:lnTo>
                      <a:close/>
                      <a:moveTo>
                        <a:pt x="17" y="35"/>
                      </a:moveTo>
                      <a:lnTo>
                        <a:pt x="17" y="35"/>
                      </a:lnTo>
                      <a:lnTo>
                        <a:pt x="17" y="36"/>
                      </a:lnTo>
                      <a:lnTo>
                        <a:pt x="17" y="35"/>
                      </a:lnTo>
                      <a:close/>
                      <a:moveTo>
                        <a:pt x="17" y="35"/>
                      </a:moveTo>
                      <a:cubicBezTo>
                        <a:pt x="21" y="35"/>
                        <a:pt x="24" y="34"/>
                        <a:pt x="28" y="32"/>
                      </a:cubicBezTo>
                      <a:lnTo>
                        <a:pt x="29" y="33"/>
                      </a:lnTo>
                      <a:cubicBezTo>
                        <a:pt x="25" y="35"/>
                        <a:pt x="21" y="37"/>
                        <a:pt x="17" y="37"/>
                      </a:cubicBezTo>
                      <a:lnTo>
                        <a:pt x="17" y="35"/>
                      </a:lnTo>
                      <a:close/>
                      <a:moveTo>
                        <a:pt x="28" y="32"/>
                      </a:moveTo>
                      <a:cubicBezTo>
                        <a:pt x="32" y="30"/>
                        <a:pt x="36" y="28"/>
                        <a:pt x="40" y="27"/>
                      </a:cubicBezTo>
                      <a:lnTo>
                        <a:pt x="41" y="28"/>
                      </a:lnTo>
                      <a:cubicBezTo>
                        <a:pt x="36" y="29"/>
                        <a:pt x="32" y="31"/>
                        <a:pt x="29" y="33"/>
                      </a:cubicBezTo>
                      <a:lnTo>
                        <a:pt x="28" y="32"/>
                      </a:lnTo>
                      <a:close/>
                      <a:moveTo>
                        <a:pt x="41" y="28"/>
                      </a:moveTo>
                      <a:lnTo>
                        <a:pt x="41" y="28"/>
                      </a:lnTo>
                      <a:lnTo>
                        <a:pt x="40" y="28"/>
                      </a:lnTo>
                      <a:lnTo>
                        <a:pt x="41" y="28"/>
                      </a:lnTo>
                      <a:close/>
                      <a:moveTo>
                        <a:pt x="40" y="27"/>
                      </a:moveTo>
                      <a:cubicBezTo>
                        <a:pt x="41" y="27"/>
                        <a:pt x="41" y="27"/>
                        <a:pt x="42" y="27"/>
                      </a:cubicBezTo>
                      <a:lnTo>
                        <a:pt x="42" y="28"/>
                      </a:lnTo>
                      <a:cubicBezTo>
                        <a:pt x="42" y="28"/>
                        <a:pt x="41" y="28"/>
                        <a:pt x="41" y="28"/>
                      </a:cubicBezTo>
                      <a:lnTo>
                        <a:pt x="40" y="27"/>
                      </a:lnTo>
                      <a:close/>
                      <a:moveTo>
                        <a:pt x="42" y="27"/>
                      </a:moveTo>
                      <a:lnTo>
                        <a:pt x="42" y="27"/>
                      </a:lnTo>
                      <a:close/>
                      <a:moveTo>
                        <a:pt x="42" y="27"/>
                      </a:moveTo>
                      <a:cubicBezTo>
                        <a:pt x="43" y="26"/>
                        <a:pt x="44" y="25"/>
                        <a:pt x="45" y="24"/>
                      </a:cubicBezTo>
                      <a:lnTo>
                        <a:pt x="46" y="25"/>
                      </a:lnTo>
                      <a:cubicBezTo>
                        <a:pt x="46" y="26"/>
                        <a:pt x="44" y="27"/>
                        <a:pt x="42" y="28"/>
                      </a:cubicBezTo>
                      <a:lnTo>
                        <a:pt x="42" y="27"/>
                      </a:lnTo>
                      <a:close/>
                      <a:moveTo>
                        <a:pt x="45" y="24"/>
                      </a:moveTo>
                      <a:cubicBezTo>
                        <a:pt x="46" y="23"/>
                        <a:pt x="46" y="22"/>
                        <a:pt x="45" y="20"/>
                      </a:cubicBezTo>
                      <a:lnTo>
                        <a:pt x="47" y="20"/>
                      </a:lnTo>
                      <a:cubicBezTo>
                        <a:pt x="47" y="22"/>
                        <a:pt x="47" y="23"/>
                        <a:pt x="46" y="25"/>
                      </a:cubicBezTo>
                      <a:lnTo>
                        <a:pt x="45" y="24"/>
                      </a:lnTo>
                      <a:close/>
                      <a:moveTo>
                        <a:pt x="45" y="20"/>
                      </a:moveTo>
                      <a:cubicBezTo>
                        <a:pt x="45" y="20"/>
                        <a:pt x="45" y="19"/>
                        <a:pt x="45" y="19"/>
                      </a:cubicBezTo>
                      <a:lnTo>
                        <a:pt x="46" y="19"/>
                      </a:lnTo>
                      <a:cubicBezTo>
                        <a:pt x="47" y="19"/>
                        <a:pt x="47" y="19"/>
                        <a:pt x="47" y="20"/>
                      </a:cubicBezTo>
                      <a:lnTo>
                        <a:pt x="45" y="20"/>
                      </a:lnTo>
                      <a:close/>
                      <a:moveTo>
                        <a:pt x="45" y="19"/>
                      </a:moveTo>
                      <a:lnTo>
                        <a:pt x="45" y="19"/>
                      </a:lnTo>
                      <a:lnTo>
                        <a:pt x="46" y="19"/>
                      </a:lnTo>
                      <a:lnTo>
                        <a:pt x="45" y="19"/>
                      </a:lnTo>
                      <a:close/>
                      <a:moveTo>
                        <a:pt x="45" y="19"/>
                      </a:moveTo>
                      <a:lnTo>
                        <a:pt x="45" y="19"/>
                      </a:lnTo>
                      <a:lnTo>
                        <a:pt x="46" y="18"/>
                      </a:lnTo>
                      <a:lnTo>
                        <a:pt x="46" y="19"/>
                      </a:lnTo>
                      <a:lnTo>
                        <a:pt x="45" y="19"/>
                      </a:lnTo>
                      <a:close/>
                      <a:moveTo>
                        <a:pt x="45" y="19"/>
                      </a:moveTo>
                      <a:cubicBezTo>
                        <a:pt x="45" y="18"/>
                        <a:pt x="44" y="18"/>
                        <a:pt x="44" y="17"/>
                      </a:cubicBezTo>
                      <a:lnTo>
                        <a:pt x="45" y="16"/>
                      </a:lnTo>
                      <a:cubicBezTo>
                        <a:pt x="46" y="17"/>
                        <a:pt x="46" y="18"/>
                        <a:pt x="46" y="18"/>
                      </a:cubicBezTo>
                      <a:lnTo>
                        <a:pt x="45" y="19"/>
                      </a:lnTo>
                      <a:close/>
                      <a:moveTo>
                        <a:pt x="44" y="17"/>
                      </a:moveTo>
                      <a:cubicBezTo>
                        <a:pt x="43" y="16"/>
                        <a:pt x="43" y="16"/>
                        <a:pt x="42" y="15"/>
                      </a:cubicBezTo>
                      <a:lnTo>
                        <a:pt x="44" y="14"/>
                      </a:lnTo>
                      <a:cubicBezTo>
                        <a:pt x="44" y="15"/>
                        <a:pt x="45" y="16"/>
                        <a:pt x="45" y="16"/>
                      </a:cubicBezTo>
                      <a:lnTo>
                        <a:pt x="44" y="17"/>
                      </a:lnTo>
                      <a:close/>
                      <a:moveTo>
                        <a:pt x="42" y="15"/>
                      </a:moveTo>
                      <a:cubicBezTo>
                        <a:pt x="40" y="12"/>
                        <a:pt x="36" y="9"/>
                        <a:pt x="32" y="8"/>
                      </a:cubicBezTo>
                      <a:lnTo>
                        <a:pt x="32" y="7"/>
                      </a:lnTo>
                      <a:cubicBezTo>
                        <a:pt x="37" y="8"/>
                        <a:pt x="41" y="11"/>
                        <a:pt x="44" y="14"/>
                      </a:cubicBezTo>
                      <a:lnTo>
                        <a:pt x="42" y="15"/>
                      </a:lnTo>
                      <a:close/>
                      <a:moveTo>
                        <a:pt x="32" y="7"/>
                      </a:moveTo>
                      <a:lnTo>
                        <a:pt x="32" y="7"/>
                      </a:lnTo>
                      <a:close/>
                    </a:path>
                  </a:pathLst>
                </a:custGeom>
                <a:solidFill>
                  <a:srgbClr val="94939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627" name="Freeform 157"/>
                <p:cNvSpPr>
                  <a:spLocks noChangeArrowheads="1"/>
                </p:cNvSpPr>
                <p:nvPr/>
              </p:nvSpPr>
              <p:spPr bwMode="auto">
                <a:xfrm>
                  <a:off x="1577" y="3949"/>
                  <a:ext cx="84" cy="65"/>
                </a:xfrm>
                <a:custGeom>
                  <a:avLst/>
                  <a:gdLst>
                    <a:gd name="T0" fmla="*/ 53541 w 61"/>
                    <a:gd name="T1" fmla="*/ 18735 h 38"/>
                    <a:gd name="T2" fmla="*/ 12805 w 61"/>
                    <a:gd name="T3" fmla="*/ 71883 h 38"/>
                    <a:gd name="T4" fmla="*/ 29366 w 61"/>
                    <a:gd name="T5" fmla="*/ 180320 h 38"/>
                    <a:gd name="T6" fmla="*/ 36894 w 61"/>
                    <a:gd name="T7" fmla="*/ 208758 h 38"/>
                    <a:gd name="T8" fmla="*/ 59296 w 61"/>
                    <a:gd name="T9" fmla="*/ 234706 h 38"/>
                    <a:gd name="T10" fmla="*/ 96238 w 61"/>
                    <a:gd name="T11" fmla="*/ 137419 h 38"/>
                    <a:gd name="T12" fmla="*/ 103257 w 61"/>
                    <a:gd name="T13" fmla="*/ 85386 h 38"/>
                    <a:gd name="T14" fmla="*/ 85518 w 61"/>
                    <a:gd name="T15" fmla="*/ 47216 h 38"/>
                    <a:gd name="T16" fmla="*/ 64476 w 61"/>
                    <a:gd name="T17" fmla="*/ 11291 h 38"/>
                    <a:gd name="T18" fmla="*/ 53541 w 61"/>
                    <a:gd name="T19" fmla="*/ 18735 h 38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61" h="38">
                      <a:moveTo>
                        <a:pt x="31" y="3"/>
                      </a:moveTo>
                      <a:cubicBezTo>
                        <a:pt x="26" y="10"/>
                        <a:pt x="13" y="6"/>
                        <a:pt x="7" y="11"/>
                      </a:cubicBezTo>
                      <a:cubicBezTo>
                        <a:pt x="0" y="18"/>
                        <a:pt x="10" y="23"/>
                        <a:pt x="17" y="28"/>
                      </a:cubicBezTo>
                      <a:cubicBezTo>
                        <a:pt x="18" y="29"/>
                        <a:pt x="19" y="32"/>
                        <a:pt x="21" y="32"/>
                      </a:cubicBezTo>
                      <a:cubicBezTo>
                        <a:pt x="26" y="33"/>
                        <a:pt x="29" y="38"/>
                        <a:pt x="34" y="36"/>
                      </a:cubicBezTo>
                      <a:cubicBezTo>
                        <a:pt x="42" y="32"/>
                        <a:pt x="48" y="26"/>
                        <a:pt x="55" y="21"/>
                      </a:cubicBezTo>
                      <a:cubicBezTo>
                        <a:pt x="58" y="19"/>
                        <a:pt x="61" y="15"/>
                        <a:pt x="59" y="13"/>
                      </a:cubicBezTo>
                      <a:cubicBezTo>
                        <a:pt x="56" y="11"/>
                        <a:pt x="53" y="8"/>
                        <a:pt x="49" y="7"/>
                      </a:cubicBezTo>
                      <a:cubicBezTo>
                        <a:pt x="45" y="5"/>
                        <a:pt x="41" y="4"/>
                        <a:pt x="37" y="2"/>
                      </a:cubicBezTo>
                      <a:cubicBezTo>
                        <a:pt x="36" y="2"/>
                        <a:pt x="33" y="0"/>
                        <a:pt x="31" y="3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628" name="Freeform 158"/>
                <p:cNvSpPr>
                  <a:spLocks noChangeArrowheads="1"/>
                </p:cNvSpPr>
                <p:nvPr/>
              </p:nvSpPr>
              <p:spPr bwMode="auto">
                <a:xfrm>
                  <a:off x="1580" y="3949"/>
                  <a:ext cx="81" cy="66"/>
                </a:xfrm>
                <a:custGeom>
                  <a:avLst/>
                  <a:gdLst>
                    <a:gd name="T0" fmla="*/ 25449 w 59"/>
                    <a:gd name="T1" fmla="*/ 42248 h 39"/>
                    <a:gd name="T2" fmla="*/ 25449 w 59"/>
                    <a:gd name="T3" fmla="*/ 53646 h 39"/>
                    <a:gd name="T4" fmla="*/ 25449 w 59"/>
                    <a:gd name="T5" fmla="*/ 42248 h 39"/>
                    <a:gd name="T6" fmla="*/ 7614 w 59"/>
                    <a:gd name="T7" fmla="*/ 67185 h 39"/>
                    <a:gd name="T8" fmla="*/ 14584 w 59"/>
                    <a:gd name="T9" fmla="*/ 129443 h 39"/>
                    <a:gd name="T10" fmla="*/ 9415 w 59"/>
                    <a:gd name="T11" fmla="*/ 69347 h 39"/>
                    <a:gd name="T12" fmla="*/ 22191 w 59"/>
                    <a:gd name="T13" fmla="*/ 160482 h 39"/>
                    <a:gd name="T14" fmla="*/ 23976 w 59"/>
                    <a:gd name="T15" fmla="*/ 151766 h 39"/>
                    <a:gd name="T16" fmla="*/ 22191 w 59"/>
                    <a:gd name="T17" fmla="*/ 160482 h 39"/>
                    <a:gd name="T18" fmla="*/ 25449 w 59"/>
                    <a:gd name="T19" fmla="*/ 151766 h 39"/>
                    <a:gd name="T20" fmla="*/ 23976 w 59"/>
                    <a:gd name="T21" fmla="*/ 151766 h 39"/>
                    <a:gd name="T22" fmla="*/ 22191 w 59"/>
                    <a:gd name="T23" fmla="*/ 160482 h 39"/>
                    <a:gd name="T24" fmla="*/ 25449 w 59"/>
                    <a:gd name="T25" fmla="*/ 151766 h 39"/>
                    <a:gd name="T26" fmla="*/ 25449 w 59"/>
                    <a:gd name="T27" fmla="*/ 151766 h 39"/>
                    <a:gd name="T28" fmla="*/ 23976 w 59"/>
                    <a:gd name="T29" fmla="*/ 170136 h 39"/>
                    <a:gd name="T30" fmla="*/ 27259 w 59"/>
                    <a:gd name="T31" fmla="*/ 161818 h 39"/>
                    <a:gd name="T32" fmla="*/ 23976 w 59"/>
                    <a:gd name="T33" fmla="*/ 170136 h 39"/>
                    <a:gd name="T34" fmla="*/ 29984 w 59"/>
                    <a:gd name="T35" fmla="*/ 180884 h 39"/>
                    <a:gd name="T36" fmla="*/ 37566 w 59"/>
                    <a:gd name="T37" fmla="*/ 190447 h 39"/>
                    <a:gd name="T38" fmla="*/ 29984 w 59"/>
                    <a:gd name="T39" fmla="*/ 180884 h 39"/>
                    <a:gd name="T40" fmla="*/ 51053 w 59"/>
                    <a:gd name="T41" fmla="*/ 206262 h 39"/>
                    <a:gd name="T42" fmla="*/ 51053 w 59"/>
                    <a:gd name="T43" fmla="*/ 202415 h 39"/>
                    <a:gd name="T44" fmla="*/ 51053 w 59"/>
                    <a:gd name="T45" fmla="*/ 196206 h 39"/>
                    <a:gd name="T46" fmla="*/ 51053 w 59"/>
                    <a:gd name="T47" fmla="*/ 206262 h 39"/>
                    <a:gd name="T48" fmla="*/ 82130 w 59"/>
                    <a:gd name="T49" fmla="*/ 113794 h 39"/>
                    <a:gd name="T50" fmla="*/ 73678 w 59"/>
                    <a:gd name="T51" fmla="*/ 145936 h 39"/>
                    <a:gd name="T52" fmla="*/ 83934 w 59"/>
                    <a:gd name="T53" fmla="*/ 119565 h 39"/>
                    <a:gd name="T54" fmla="*/ 85813 w 59"/>
                    <a:gd name="T55" fmla="*/ 110237 h 39"/>
                    <a:gd name="T56" fmla="*/ 82130 w 59"/>
                    <a:gd name="T57" fmla="*/ 113794 h 39"/>
                    <a:gd name="T58" fmla="*/ 91525 w 59"/>
                    <a:gd name="T59" fmla="*/ 92485 h 39"/>
                    <a:gd name="T60" fmla="*/ 91150 w 59"/>
                    <a:gd name="T61" fmla="*/ 92485 h 39"/>
                    <a:gd name="T62" fmla="*/ 91525 w 59"/>
                    <a:gd name="T63" fmla="*/ 92485 h 39"/>
                    <a:gd name="T64" fmla="*/ 88706 w 59"/>
                    <a:gd name="T65" fmla="*/ 76607 h 39"/>
                    <a:gd name="T66" fmla="*/ 88706 w 59"/>
                    <a:gd name="T67" fmla="*/ 76607 h 39"/>
                    <a:gd name="T68" fmla="*/ 91150 w 59"/>
                    <a:gd name="T69" fmla="*/ 76607 h 39"/>
                    <a:gd name="T70" fmla="*/ 88706 w 59"/>
                    <a:gd name="T71" fmla="*/ 76607 h 39"/>
                    <a:gd name="T72" fmla="*/ 88706 w 59"/>
                    <a:gd name="T73" fmla="*/ 76607 h 39"/>
                    <a:gd name="T74" fmla="*/ 85813 w 59"/>
                    <a:gd name="T75" fmla="*/ 60087 h 39"/>
                    <a:gd name="T76" fmla="*/ 83934 w 59"/>
                    <a:gd name="T77" fmla="*/ 67185 h 39"/>
                    <a:gd name="T78" fmla="*/ 85813 w 59"/>
                    <a:gd name="T79" fmla="*/ 60087 h 39"/>
                    <a:gd name="T80" fmla="*/ 74892 w 59"/>
                    <a:gd name="T81" fmla="*/ 42248 h 39"/>
                    <a:gd name="T82" fmla="*/ 74892 w 59"/>
                    <a:gd name="T83" fmla="*/ 42248 h 39"/>
                    <a:gd name="T84" fmla="*/ 76552 w 59"/>
                    <a:gd name="T85" fmla="*/ 36611 h 39"/>
                    <a:gd name="T86" fmla="*/ 53954 w 59"/>
                    <a:gd name="T87" fmla="*/ 22318 h 39"/>
                    <a:gd name="T88" fmla="*/ 64807 w 59"/>
                    <a:gd name="T89" fmla="*/ 32700 h 39"/>
                    <a:gd name="T90" fmla="*/ 55668 w 59"/>
                    <a:gd name="T91" fmla="*/ 15683 h 39"/>
                    <a:gd name="T92" fmla="*/ 53954 w 59"/>
                    <a:gd name="T93" fmla="*/ 15683 h 39"/>
                    <a:gd name="T94" fmla="*/ 53954 w 59"/>
                    <a:gd name="T95" fmla="*/ 22318 h 39"/>
                    <a:gd name="T96" fmla="*/ 53954 w 59"/>
                    <a:gd name="T97" fmla="*/ 15683 h 39"/>
                    <a:gd name="T98" fmla="*/ 47620 w 59"/>
                    <a:gd name="T99" fmla="*/ 22318 h 39"/>
                    <a:gd name="T100" fmla="*/ 53954 w 59"/>
                    <a:gd name="T101" fmla="*/ 15683 h 39"/>
                    <a:gd name="T102" fmla="*/ 46563 w 59"/>
                    <a:gd name="T103" fmla="*/ 22318 h 39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</a:gdLst>
                  <a:ahLst/>
                  <a:cxnLst>
                    <a:cxn ang="T104">
                      <a:pos x="T0" y="T1"/>
                    </a:cxn>
                    <a:cxn ang="T105">
                      <a:pos x="T2" y="T3"/>
                    </a:cxn>
                    <a:cxn ang="T106">
                      <a:pos x="T4" y="T5"/>
                    </a:cxn>
                    <a:cxn ang="T107">
                      <a:pos x="T6" y="T7"/>
                    </a:cxn>
                    <a:cxn ang="T108">
                      <a:pos x="T8" y="T9"/>
                    </a:cxn>
                    <a:cxn ang="T109">
                      <a:pos x="T10" y="T11"/>
                    </a:cxn>
                    <a:cxn ang="T110">
                      <a:pos x="T12" y="T13"/>
                    </a:cxn>
                    <a:cxn ang="T111">
                      <a:pos x="T14" y="T15"/>
                    </a:cxn>
                    <a:cxn ang="T112">
                      <a:pos x="T16" y="T17"/>
                    </a:cxn>
                    <a:cxn ang="T113">
                      <a:pos x="T18" y="T19"/>
                    </a:cxn>
                    <a:cxn ang="T114">
                      <a:pos x="T20" y="T21"/>
                    </a:cxn>
                    <a:cxn ang="T115">
                      <a:pos x="T22" y="T23"/>
                    </a:cxn>
                    <a:cxn ang="T116">
                      <a:pos x="T24" y="T25"/>
                    </a:cxn>
                    <a:cxn ang="T117">
                      <a:pos x="T26" y="T27"/>
                    </a:cxn>
                    <a:cxn ang="T118">
                      <a:pos x="T28" y="T29"/>
                    </a:cxn>
                    <a:cxn ang="T119">
                      <a:pos x="T30" y="T31"/>
                    </a:cxn>
                    <a:cxn ang="T120">
                      <a:pos x="T32" y="T33"/>
                    </a:cxn>
                    <a:cxn ang="T121">
                      <a:pos x="T34" y="T35"/>
                    </a:cxn>
                    <a:cxn ang="T122">
                      <a:pos x="T36" y="T37"/>
                    </a:cxn>
                    <a:cxn ang="T123">
                      <a:pos x="T38" y="T39"/>
                    </a:cxn>
                    <a:cxn ang="T124">
                      <a:pos x="T40" y="T41"/>
                    </a:cxn>
                    <a:cxn ang="T125">
                      <a:pos x="T42" y="T43"/>
                    </a:cxn>
                    <a:cxn ang="T126">
                      <a:pos x="T44" y="T45"/>
                    </a:cxn>
                    <a:cxn ang="T127">
                      <a:pos x="T46" y="T47"/>
                    </a:cxn>
                    <a:cxn ang="T128">
                      <a:pos x="T48" y="T49"/>
                    </a:cxn>
                    <a:cxn ang="T129">
                      <a:pos x="T50" y="T51"/>
                    </a:cxn>
                    <a:cxn ang="T130">
                      <a:pos x="T52" y="T53"/>
                    </a:cxn>
                    <a:cxn ang="T131">
                      <a:pos x="T54" y="T55"/>
                    </a:cxn>
                    <a:cxn ang="T132">
                      <a:pos x="T56" y="T57"/>
                    </a:cxn>
                    <a:cxn ang="T133">
                      <a:pos x="T58" y="T59"/>
                    </a:cxn>
                    <a:cxn ang="T134">
                      <a:pos x="T60" y="T61"/>
                    </a:cxn>
                    <a:cxn ang="T135">
                      <a:pos x="T62" y="T63"/>
                    </a:cxn>
                    <a:cxn ang="T136">
                      <a:pos x="T64" y="T65"/>
                    </a:cxn>
                    <a:cxn ang="T137">
                      <a:pos x="T66" y="T67"/>
                    </a:cxn>
                    <a:cxn ang="T138">
                      <a:pos x="T68" y="T69"/>
                    </a:cxn>
                    <a:cxn ang="T139">
                      <a:pos x="T70" y="T71"/>
                    </a:cxn>
                    <a:cxn ang="T140">
                      <a:pos x="T72" y="T73"/>
                    </a:cxn>
                    <a:cxn ang="T141">
                      <a:pos x="T74" y="T75"/>
                    </a:cxn>
                    <a:cxn ang="T142">
                      <a:pos x="T76" y="T77"/>
                    </a:cxn>
                    <a:cxn ang="T143">
                      <a:pos x="T78" y="T79"/>
                    </a:cxn>
                    <a:cxn ang="T144">
                      <a:pos x="T80" y="T81"/>
                    </a:cxn>
                    <a:cxn ang="T145">
                      <a:pos x="T82" y="T83"/>
                    </a:cxn>
                    <a:cxn ang="T146">
                      <a:pos x="T84" y="T85"/>
                    </a:cxn>
                    <a:cxn ang="T147">
                      <a:pos x="T86" y="T87"/>
                    </a:cxn>
                    <a:cxn ang="T148">
                      <a:pos x="T88" y="T89"/>
                    </a:cxn>
                    <a:cxn ang="T149">
                      <a:pos x="T90" y="T91"/>
                    </a:cxn>
                    <a:cxn ang="T150">
                      <a:pos x="T92" y="T93"/>
                    </a:cxn>
                    <a:cxn ang="T151">
                      <a:pos x="T94" y="T95"/>
                    </a:cxn>
                    <a:cxn ang="T152">
                      <a:pos x="T96" y="T97"/>
                    </a:cxn>
                    <a:cxn ang="T153">
                      <a:pos x="T98" y="T99"/>
                    </a:cxn>
                    <a:cxn ang="T154">
                      <a:pos x="T100" y="T101"/>
                    </a:cxn>
                    <a:cxn ang="T155">
                      <a:pos x="T102" y="T103"/>
                    </a:cxn>
                  </a:cxnLst>
                  <a:rect l="0" t="0" r="r" b="b"/>
                  <a:pathLst>
                    <a:path w="59" h="39">
                      <a:moveTo>
                        <a:pt x="30" y="4"/>
                      </a:moveTo>
                      <a:cubicBezTo>
                        <a:pt x="27" y="9"/>
                        <a:pt x="21" y="9"/>
                        <a:pt x="16" y="10"/>
                      </a:cubicBezTo>
                      <a:lnTo>
                        <a:pt x="16" y="8"/>
                      </a:lnTo>
                      <a:cubicBezTo>
                        <a:pt x="21" y="8"/>
                        <a:pt x="26" y="7"/>
                        <a:pt x="29" y="3"/>
                      </a:cubicBezTo>
                      <a:lnTo>
                        <a:pt x="30" y="4"/>
                      </a:lnTo>
                      <a:close/>
                      <a:moveTo>
                        <a:pt x="16" y="10"/>
                      </a:moveTo>
                      <a:cubicBezTo>
                        <a:pt x="12" y="10"/>
                        <a:pt x="8" y="11"/>
                        <a:pt x="6" y="13"/>
                      </a:cubicBezTo>
                      <a:lnTo>
                        <a:pt x="5" y="12"/>
                      </a:lnTo>
                      <a:cubicBezTo>
                        <a:pt x="8" y="9"/>
                        <a:pt x="12" y="9"/>
                        <a:pt x="16" y="8"/>
                      </a:cubicBezTo>
                      <a:lnTo>
                        <a:pt x="16" y="10"/>
                      </a:lnTo>
                      <a:close/>
                      <a:moveTo>
                        <a:pt x="5" y="12"/>
                      </a:moveTo>
                      <a:lnTo>
                        <a:pt x="5" y="12"/>
                      </a:lnTo>
                      <a:close/>
                      <a:moveTo>
                        <a:pt x="6" y="13"/>
                      </a:moveTo>
                      <a:cubicBezTo>
                        <a:pt x="2" y="17"/>
                        <a:pt x="4" y="20"/>
                        <a:pt x="9" y="24"/>
                      </a:cubicBezTo>
                      <a:lnTo>
                        <a:pt x="8" y="24"/>
                      </a:lnTo>
                      <a:cubicBezTo>
                        <a:pt x="3" y="21"/>
                        <a:pt x="0" y="17"/>
                        <a:pt x="5" y="12"/>
                      </a:cubicBezTo>
                      <a:lnTo>
                        <a:pt x="6" y="13"/>
                      </a:lnTo>
                      <a:close/>
                      <a:moveTo>
                        <a:pt x="9" y="24"/>
                      </a:moveTo>
                      <a:cubicBezTo>
                        <a:pt x="10" y="25"/>
                        <a:pt x="13" y="26"/>
                        <a:pt x="15" y="28"/>
                      </a:cubicBezTo>
                      <a:lnTo>
                        <a:pt x="14" y="29"/>
                      </a:lnTo>
                      <a:cubicBezTo>
                        <a:pt x="12" y="27"/>
                        <a:pt x="9" y="26"/>
                        <a:pt x="8" y="24"/>
                      </a:cubicBezTo>
                      <a:lnTo>
                        <a:pt x="9" y="24"/>
                      </a:lnTo>
                      <a:close/>
                      <a:moveTo>
                        <a:pt x="15" y="28"/>
                      </a:moveTo>
                      <a:lnTo>
                        <a:pt x="15" y="28"/>
                      </a:lnTo>
                      <a:lnTo>
                        <a:pt x="15" y="29"/>
                      </a:lnTo>
                      <a:lnTo>
                        <a:pt x="14" y="29"/>
                      </a:lnTo>
                      <a:lnTo>
                        <a:pt x="15" y="28"/>
                      </a:lnTo>
                      <a:close/>
                      <a:moveTo>
                        <a:pt x="15" y="28"/>
                      </a:moveTo>
                      <a:lnTo>
                        <a:pt x="16" y="28"/>
                      </a:lnTo>
                      <a:lnTo>
                        <a:pt x="15" y="29"/>
                      </a:lnTo>
                      <a:lnTo>
                        <a:pt x="15" y="28"/>
                      </a:lnTo>
                      <a:close/>
                      <a:moveTo>
                        <a:pt x="16" y="28"/>
                      </a:moveTo>
                      <a:lnTo>
                        <a:pt x="16" y="28"/>
                      </a:lnTo>
                      <a:lnTo>
                        <a:pt x="14" y="29"/>
                      </a:lnTo>
                      <a:lnTo>
                        <a:pt x="16" y="28"/>
                      </a:lnTo>
                      <a:close/>
                      <a:moveTo>
                        <a:pt x="16" y="28"/>
                      </a:moveTo>
                      <a:lnTo>
                        <a:pt x="16" y="28"/>
                      </a:lnTo>
                      <a:lnTo>
                        <a:pt x="15" y="29"/>
                      </a:lnTo>
                      <a:lnTo>
                        <a:pt x="16" y="28"/>
                      </a:lnTo>
                      <a:close/>
                      <a:moveTo>
                        <a:pt x="16" y="28"/>
                      </a:moveTo>
                      <a:cubicBezTo>
                        <a:pt x="16" y="29"/>
                        <a:pt x="16" y="29"/>
                        <a:pt x="17" y="30"/>
                      </a:cubicBezTo>
                      <a:lnTo>
                        <a:pt x="15" y="31"/>
                      </a:lnTo>
                      <a:cubicBezTo>
                        <a:pt x="15" y="30"/>
                        <a:pt x="15" y="29"/>
                        <a:pt x="14" y="29"/>
                      </a:cubicBezTo>
                      <a:lnTo>
                        <a:pt x="16" y="28"/>
                      </a:lnTo>
                      <a:close/>
                      <a:moveTo>
                        <a:pt x="17" y="30"/>
                      </a:moveTo>
                      <a:cubicBezTo>
                        <a:pt x="17" y="31"/>
                        <a:pt x="18" y="33"/>
                        <a:pt x="19" y="33"/>
                      </a:cubicBezTo>
                      <a:lnTo>
                        <a:pt x="18" y="34"/>
                      </a:lnTo>
                      <a:cubicBezTo>
                        <a:pt x="17" y="34"/>
                        <a:pt x="16" y="32"/>
                        <a:pt x="15" y="31"/>
                      </a:cubicBezTo>
                      <a:lnTo>
                        <a:pt x="17" y="30"/>
                      </a:lnTo>
                      <a:close/>
                      <a:moveTo>
                        <a:pt x="19" y="33"/>
                      </a:moveTo>
                      <a:lnTo>
                        <a:pt x="19" y="33"/>
                      </a:lnTo>
                      <a:close/>
                      <a:moveTo>
                        <a:pt x="19" y="33"/>
                      </a:moveTo>
                      <a:cubicBezTo>
                        <a:pt x="21" y="33"/>
                        <a:pt x="23" y="34"/>
                        <a:pt x="24" y="35"/>
                      </a:cubicBezTo>
                      <a:lnTo>
                        <a:pt x="24" y="36"/>
                      </a:lnTo>
                      <a:cubicBezTo>
                        <a:pt x="22" y="35"/>
                        <a:pt x="20" y="34"/>
                        <a:pt x="18" y="34"/>
                      </a:cubicBezTo>
                      <a:lnTo>
                        <a:pt x="19" y="33"/>
                      </a:lnTo>
                      <a:close/>
                      <a:moveTo>
                        <a:pt x="24" y="35"/>
                      </a:moveTo>
                      <a:cubicBezTo>
                        <a:pt x="27" y="37"/>
                        <a:pt x="29" y="38"/>
                        <a:pt x="32" y="37"/>
                      </a:cubicBezTo>
                      <a:lnTo>
                        <a:pt x="32" y="38"/>
                      </a:lnTo>
                      <a:cubicBezTo>
                        <a:pt x="29" y="39"/>
                        <a:pt x="26" y="38"/>
                        <a:pt x="24" y="36"/>
                      </a:cubicBezTo>
                      <a:lnTo>
                        <a:pt x="24" y="35"/>
                      </a:lnTo>
                      <a:close/>
                      <a:moveTo>
                        <a:pt x="32" y="37"/>
                      </a:moveTo>
                      <a:lnTo>
                        <a:pt x="32" y="36"/>
                      </a:lnTo>
                      <a:lnTo>
                        <a:pt x="32" y="37"/>
                      </a:lnTo>
                      <a:close/>
                      <a:moveTo>
                        <a:pt x="32" y="36"/>
                      </a:moveTo>
                      <a:cubicBezTo>
                        <a:pt x="37" y="34"/>
                        <a:pt x="41" y="30"/>
                        <a:pt x="46" y="27"/>
                      </a:cubicBezTo>
                      <a:lnTo>
                        <a:pt x="47" y="28"/>
                      </a:lnTo>
                      <a:cubicBezTo>
                        <a:pt x="42" y="31"/>
                        <a:pt x="38" y="35"/>
                        <a:pt x="32" y="38"/>
                      </a:cubicBezTo>
                      <a:lnTo>
                        <a:pt x="32" y="36"/>
                      </a:lnTo>
                      <a:close/>
                      <a:moveTo>
                        <a:pt x="46" y="27"/>
                      </a:moveTo>
                      <a:cubicBezTo>
                        <a:pt x="48" y="25"/>
                        <a:pt x="50" y="23"/>
                        <a:pt x="52" y="21"/>
                      </a:cubicBezTo>
                      <a:lnTo>
                        <a:pt x="53" y="22"/>
                      </a:lnTo>
                      <a:cubicBezTo>
                        <a:pt x="51" y="24"/>
                        <a:pt x="49" y="26"/>
                        <a:pt x="47" y="28"/>
                      </a:cubicBezTo>
                      <a:lnTo>
                        <a:pt x="46" y="27"/>
                      </a:lnTo>
                      <a:close/>
                      <a:moveTo>
                        <a:pt x="52" y="21"/>
                      </a:moveTo>
                      <a:lnTo>
                        <a:pt x="52" y="21"/>
                      </a:lnTo>
                      <a:lnTo>
                        <a:pt x="53" y="22"/>
                      </a:lnTo>
                      <a:lnTo>
                        <a:pt x="52" y="21"/>
                      </a:lnTo>
                      <a:close/>
                      <a:moveTo>
                        <a:pt x="52" y="21"/>
                      </a:moveTo>
                      <a:cubicBezTo>
                        <a:pt x="53" y="21"/>
                        <a:pt x="54" y="20"/>
                        <a:pt x="54" y="20"/>
                      </a:cubicBezTo>
                      <a:lnTo>
                        <a:pt x="55" y="21"/>
                      </a:lnTo>
                      <a:cubicBezTo>
                        <a:pt x="55" y="21"/>
                        <a:pt x="54" y="22"/>
                        <a:pt x="53" y="22"/>
                      </a:cubicBezTo>
                      <a:lnTo>
                        <a:pt x="52" y="21"/>
                      </a:lnTo>
                      <a:close/>
                      <a:moveTo>
                        <a:pt x="54" y="20"/>
                      </a:moveTo>
                      <a:cubicBezTo>
                        <a:pt x="55" y="19"/>
                        <a:pt x="56" y="18"/>
                        <a:pt x="57" y="17"/>
                      </a:cubicBezTo>
                      <a:lnTo>
                        <a:pt x="58" y="17"/>
                      </a:lnTo>
                      <a:cubicBezTo>
                        <a:pt x="58" y="18"/>
                        <a:pt x="57" y="20"/>
                        <a:pt x="55" y="21"/>
                      </a:cubicBezTo>
                      <a:lnTo>
                        <a:pt x="54" y="20"/>
                      </a:lnTo>
                      <a:close/>
                      <a:moveTo>
                        <a:pt x="57" y="17"/>
                      </a:moveTo>
                      <a:cubicBezTo>
                        <a:pt x="57" y="16"/>
                        <a:pt x="57" y="15"/>
                        <a:pt x="56" y="14"/>
                      </a:cubicBezTo>
                      <a:lnTo>
                        <a:pt x="58" y="14"/>
                      </a:lnTo>
                      <a:cubicBezTo>
                        <a:pt x="59" y="15"/>
                        <a:pt x="59" y="16"/>
                        <a:pt x="58" y="17"/>
                      </a:cubicBezTo>
                      <a:lnTo>
                        <a:pt x="57" y="17"/>
                      </a:lnTo>
                      <a:close/>
                      <a:moveTo>
                        <a:pt x="56" y="14"/>
                      </a:moveTo>
                      <a:cubicBezTo>
                        <a:pt x="56" y="14"/>
                        <a:pt x="56" y="14"/>
                        <a:pt x="56" y="14"/>
                      </a:cubicBezTo>
                      <a:lnTo>
                        <a:pt x="57" y="13"/>
                      </a:lnTo>
                      <a:cubicBezTo>
                        <a:pt x="57" y="13"/>
                        <a:pt x="58" y="14"/>
                        <a:pt x="58" y="14"/>
                      </a:cubicBezTo>
                      <a:lnTo>
                        <a:pt x="56" y="14"/>
                      </a:lnTo>
                      <a:close/>
                      <a:moveTo>
                        <a:pt x="57" y="13"/>
                      </a:moveTo>
                      <a:lnTo>
                        <a:pt x="57" y="13"/>
                      </a:lnTo>
                      <a:lnTo>
                        <a:pt x="57" y="14"/>
                      </a:lnTo>
                      <a:lnTo>
                        <a:pt x="57" y="13"/>
                      </a:lnTo>
                      <a:close/>
                      <a:moveTo>
                        <a:pt x="56" y="14"/>
                      </a:moveTo>
                      <a:lnTo>
                        <a:pt x="56" y="14"/>
                      </a:lnTo>
                      <a:lnTo>
                        <a:pt x="57" y="13"/>
                      </a:lnTo>
                      <a:lnTo>
                        <a:pt x="56" y="14"/>
                      </a:lnTo>
                      <a:close/>
                      <a:moveTo>
                        <a:pt x="56" y="14"/>
                      </a:moveTo>
                      <a:cubicBezTo>
                        <a:pt x="55" y="14"/>
                        <a:pt x="54" y="13"/>
                        <a:pt x="53" y="12"/>
                      </a:cubicBezTo>
                      <a:lnTo>
                        <a:pt x="54" y="11"/>
                      </a:lnTo>
                      <a:cubicBezTo>
                        <a:pt x="55" y="12"/>
                        <a:pt x="56" y="13"/>
                        <a:pt x="57" y="13"/>
                      </a:cubicBezTo>
                      <a:lnTo>
                        <a:pt x="56" y="14"/>
                      </a:lnTo>
                      <a:close/>
                      <a:moveTo>
                        <a:pt x="53" y="12"/>
                      </a:moveTo>
                      <a:cubicBezTo>
                        <a:pt x="51" y="10"/>
                        <a:pt x="49" y="9"/>
                        <a:pt x="47" y="8"/>
                      </a:cubicBezTo>
                      <a:lnTo>
                        <a:pt x="48" y="7"/>
                      </a:lnTo>
                      <a:cubicBezTo>
                        <a:pt x="50" y="8"/>
                        <a:pt x="52" y="9"/>
                        <a:pt x="54" y="11"/>
                      </a:cubicBezTo>
                      <a:lnTo>
                        <a:pt x="53" y="12"/>
                      </a:lnTo>
                      <a:close/>
                      <a:moveTo>
                        <a:pt x="47" y="8"/>
                      </a:moveTo>
                      <a:lnTo>
                        <a:pt x="47" y="8"/>
                      </a:lnTo>
                      <a:close/>
                      <a:moveTo>
                        <a:pt x="47" y="8"/>
                      </a:moveTo>
                      <a:cubicBezTo>
                        <a:pt x="45" y="7"/>
                        <a:pt x="43" y="7"/>
                        <a:pt x="41" y="6"/>
                      </a:cubicBezTo>
                      <a:lnTo>
                        <a:pt x="41" y="5"/>
                      </a:lnTo>
                      <a:cubicBezTo>
                        <a:pt x="43" y="5"/>
                        <a:pt x="45" y="6"/>
                        <a:pt x="48" y="7"/>
                      </a:cubicBezTo>
                      <a:lnTo>
                        <a:pt x="47" y="8"/>
                      </a:lnTo>
                      <a:close/>
                      <a:moveTo>
                        <a:pt x="41" y="6"/>
                      </a:moveTo>
                      <a:cubicBezTo>
                        <a:pt x="39" y="5"/>
                        <a:pt x="37" y="4"/>
                        <a:pt x="34" y="4"/>
                      </a:cubicBezTo>
                      <a:lnTo>
                        <a:pt x="35" y="2"/>
                      </a:lnTo>
                      <a:cubicBezTo>
                        <a:pt x="37" y="3"/>
                        <a:pt x="39" y="4"/>
                        <a:pt x="41" y="5"/>
                      </a:cubicBezTo>
                      <a:lnTo>
                        <a:pt x="41" y="6"/>
                      </a:lnTo>
                      <a:close/>
                      <a:moveTo>
                        <a:pt x="34" y="4"/>
                      </a:moveTo>
                      <a:lnTo>
                        <a:pt x="34" y="4"/>
                      </a:lnTo>
                      <a:lnTo>
                        <a:pt x="35" y="3"/>
                      </a:lnTo>
                      <a:lnTo>
                        <a:pt x="34" y="4"/>
                      </a:lnTo>
                      <a:close/>
                      <a:moveTo>
                        <a:pt x="34" y="4"/>
                      </a:moveTo>
                      <a:cubicBezTo>
                        <a:pt x="34" y="3"/>
                        <a:pt x="34" y="3"/>
                        <a:pt x="34" y="3"/>
                      </a:cubicBezTo>
                      <a:lnTo>
                        <a:pt x="35" y="2"/>
                      </a:lnTo>
                      <a:lnTo>
                        <a:pt x="34" y="4"/>
                      </a:lnTo>
                      <a:close/>
                      <a:moveTo>
                        <a:pt x="35" y="2"/>
                      </a:moveTo>
                      <a:lnTo>
                        <a:pt x="35" y="2"/>
                      </a:lnTo>
                      <a:lnTo>
                        <a:pt x="34" y="3"/>
                      </a:lnTo>
                      <a:lnTo>
                        <a:pt x="35" y="2"/>
                      </a:lnTo>
                      <a:close/>
                      <a:moveTo>
                        <a:pt x="34" y="3"/>
                      </a:moveTo>
                      <a:cubicBezTo>
                        <a:pt x="33" y="3"/>
                        <a:pt x="31" y="2"/>
                        <a:pt x="30" y="4"/>
                      </a:cubicBezTo>
                      <a:lnTo>
                        <a:pt x="29" y="3"/>
                      </a:lnTo>
                      <a:cubicBezTo>
                        <a:pt x="31" y="0"/>
                        <a:pt x="34" y="2"/>
                        <a:pt x="35" y="2"/>
                      </a:cubicBezTo>
                      <a:lnTo>
                        <a:pt x="34" y="3"/>
                      </a:lnTo>
                      <a:close/>
                      <a:moveTo>
                        <a:pt x="29" y="3"/>
                      </a:moveTo>
                      <a:lnTo>
                        <a:pt x="29" y="3"/>
                      </a:lnTo>
                      <a:lnTo>
                        <a:pt x="29" y="4"/>
                      </a:lnTo>
                      <a:lnTo>
                        <a:pt x="29" y="3"/>
                      </a:lnTo>
                      <a:close/>
                    </a:path>
                  </a:pathLst>
                </a:custGeom>
                <a:solidFill>
                  <a:srgbClr val="94939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629" name="Freeform 159"/>
                <p:cNvSpPr>
                  <a:spLocks noChangeArrowheads="1"/>
                </p:cNvSpPr>
                <p:nvPr/>
              </p:nvSpPr>
              <p:spPr bwMode="auto">
                <a:xfrm>
                  <a:off x="1525" y="3976"/>
                  <a:ext cx="74" cy="52"/>
                </a:xfrm>
                <a:custGeom>
                  <a:avLst/>
                  <a:gdLst>
                    <a:gd name="T0" fmla="*/ 42220 w 54"/>
                    <a:gd name="T1" fmla="*/ 32001 h 30"/>
                    <a:gd name="T2" fmla="*/ 34535 w 54"/>
                    <a:gd name="T3" fmla="*/ 53338 h 30"/>
                    <a:gd name="T4" fmla="*/ 7178 w 54"/>
                    <a:gd name="T5" fmla="*/ 166714 h 30"/>
                    <a:gd name="T6" fmla="*/ 30092 w 54"/>
                    <a:gd name="T7" fmla="*/ 215062 h 30"/>
                    <a:gd name="T8" fmla="*/ 79636 w 54"/>
                    <a:gd name="T9" fmla="*/ 210314 h 30"/>
                    <a:gd name="T10" fmla="*/ 84382 w 54"/>
                    <a:gd name="T11" fmla="*/ 181390 h 30"/>
                    <a:gd name="T12" fmla="*/ 62397 w 54"/>
                    <a:gd name="T13" fmla="*/ 100024 h 30"/>
                    <a:gd name="T14" fmla="*/ 57761 w 54"/>
                    <a:gd name="T15" fmla="*/ 36017 h 30"/>
                    <a:gd name="T16" fmla="*/ 42220 w 54"/>
                    <a:gd name="T17" fmla="*/ 32001 h 30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54" h="30">
                      <a:moveTo>
                        <a:pt x="26" y="4"/>
                      </a:moveTo>
                      <a:cubicBezTo>
                        <a:pt x="24" y="5"/>
                        <a:pt x="23" y="7"/>
                        <a:pt x="21" y="7"/>
                      </a:cubicBezTo>
                      <a:cubicBezTo>
                        <a:pt x="13" y="10"/>
                        <a:pt x="0" y="14"/>
                        <a:pt x="4" y="22"/>
                      </a:cubicBezTo>
                      <a:cubicBezTo>
                        <a:pt x="6" y="26"/>
                        <a:pt x="13" y="29"/>
                        <a:pt x="19" y="29"/>
                      </a:cubicBezTo>
                      <a:cubicBezTo>
                        <a:pt x="29" y="28"/>
                        <a:pt x="39" y="30"/>
                        <a:pt x="49" y="28"/>
                      </a:cubicBezTo>
                      <a:cubicBezTo>
                        <a:pt x="48" y="26"/>
                        <a:pt x="54" y="26"/>
                        <a:pt x="52" y="24"/>
                      </a:cubicBezTo>
                      <a:cubicBezTo>
                        <a:pt x="48" y="19"/>
                        <a:pt x="41" y="17"/>
                        <a:pt x="39" y="13"/>
                      </a:cubicBezTo>
                      <a:cubicBezTo>
                        <a:pt x="37" y="11"/>
                        <a:pt x="38" y="7"/>
                        <a:pt x="36" y="5"/>
                      </a:cubicBezTo>
                      <a:cubicBezTo>
                        <a:pt x="34" y="3"/>
                        <a:pt x="32" y="0"/>
                        <a:pt x="26" y="4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630" name="Freeform 160"/>
                <p:cNvSpPr>
                  <a:spLocks noChangeArrowheads="1"/>
                </p:cNvSpPr>
                <p:nvPr/>
              </p:nvSpPr>
              <p:spPr bwMode="auto">
                <a:xfrm>
                  <a:off x="1527" y="3976"/>
                  <a:ext cx="72" cy="52"/>
                </a:xfrm>
                <a:custGeom>
                  <a:avLst/>
                  <a:gdLst>
                    <a:gd name="T0" fmla="*/ 32073 w 53"/>
                    <a:gd name="T1" fmla="*/ 36017 h 30"/>
                    <a:gd name="T2" fmla="*/ 33715 w 53"/>
                    <a:gd name="T3" fmla="*/ 45422 h 30"/>
                    <a:gd name="T4" fmla="*/ 32073 w 53"/>
                    <a:gd name="T5" fmla="*/ 36017 h 30"/>
                    <a:gd name="T6" fmla="*/ 30497 w 53"/>
                    <a:gd name="T7" fmla="*/ 60020 h 30"/>
                    <a:gd name="T8" fmla="*/ 30497 w 53"/>
                    <a:gd name="T9" fmla="*/ 60020 h 30"/>
                    <a:gd name="T10" fmla="*/ 8762 w 53"/>
                    <a:gd name="T11" fmla="*/ 88904 h 30"/>
                    <a:gd name="T12" fmla="*/ 9797 w 53"/>
                    <a:gd name="T13" fmla="*/ 100024 h 30"/>
                    <a:gd name="T14" fmla="*/ 8762 w 53"/>
                    <a:gd name="T15" fmla="*/ 88904 h 30"/>
                    <a:gd name="T16" fmla="*/ 5973 w 53"/>
                    <a:gd name="T17" fmla="*/ 166714 h 30"/>
                    <a:gd name="T18" fmla="*/ 5973 w 53"/>
                    <a:gd name="T19" fmla="*/ 166714 h 30"/>
                    <a:gd name="T20" fmla="*/ 2558 w 53"/>
                    <a:gd name="T21" fmla="*/ 166714 h 30"/>
                    <a:gd name="T22" fmla="*/ 2558 w 53"/>
                    <a:gd name="T23" fmla="*/ 166714 h 30"/>
                    <a:gd name="T24" fmla="*/ 5973 w 53"/>
                    <a:gd name="T25" fmla="*/ 166714 h 30"/>
                    <a:gd name="T26" fmla="*/ 2558 w 53"/>
                    <a:gd name="T27" fmla="*/ 166714 h 30"/>
                    <a:gd name="T28" fmla="*/ 8762 w 53"/>
                    <a:gd name="T29" fmla="*/ 188947 h 30"/>
                    <a:gd name="T30" fmla="*/ 6894 w 53"/>
                    <a:gd name="T31" fmla="*/ 169853 h 30"/>
                    <a:gd name="T32" fmla="*/ 26405 w 53"/>
                    <a:gd name="T33" fmla="*/ 222473 h 30"/>
                    <a:gd name="T34" fmla="*/ 26405 w 53"/>
                    <a:gd name="T35" fmla="*/ 222473 h 30"/>
                    <a:gd name="T36" fmla="*/ 26405 w 53"/>
                    <a:gd name="T37" fmla="*/ 222473 h 30"/>
                    <a:gd name="T38" fmla="*/ 47505 w 53"/>
                    <a:gd name="T39" fmla="*/ 215062 h 30"/>
                    <a:gd name="T40" fmla="*/ 47505 w 53"/>
                    <a:gd name="T41" fmla="*/ 210314 h 30"/>
                    <a:gd name="T42" fmla="*/ 47505 w 53"/>
                    <a:gd name="T43" fmla="*/ 215062 h 30"/>
                    <a:gd name="T44" fmla="*/ 71151 w 53"/>
                    <a:gd name="T45" fmla="*/ 215062 h 30"/>
                    <a:gd name="T46" fmla="*/ 71151 w 53"/>
                    <a:gd name="T47" fmla="*/ 210314 h 30"/>
                    <a:gd name="T48" fmla="*/ 73553 w 53"/>
                    <a:gd name="T49" fmla="*/ 201510 h 30"/>
                    <a:gd name="T50" fmla="*/ 71151 w 53"/>
                    <a:gd name="T51" fmla="*/ 193598 h 30"/>
                    <a:gd name="T52" fmla="*/ 71151 w 53"/>
                    <a:gd name="T53" fmla="*/ 193598 h 30"/>
                    <a:gd name="T54" fmla="*/ 75285 w 53"/>
                    <a:gd name="T55" fmla="*/ 169853 h 30"/>
                    <a:gd name="T56" fmla="*/ 75285 w 53"/>
                    <a:gd name="T57" fmla="*/ 169853 h 30"/>
                    <a:gd name="T58" fmla="*/ 75285 w 53"/>
                    <a:gd name="T59" fmla="*/ 181390 h 30"/>
                    <a:gd name="T60" fmla="*/ 64223 w 53"/>
                    <a:gd name="T61" fmla="*/ 142243 h 30"/>
                    <a:gd name="T62" fmla="*/ 73553 w 53"/>
                    <a:gd name="T63" fmla="*/ 181390 h 30"/>
                    <a:gd name="T64" fmla="*/ 55345 w 53"/>
                    <a:gd name="T65" fmla="*/ 100024 h 30"/>
                    <a:gd name="T66" fmla="*/ 55345 w 53"/>
                    <a:gd name="T67" fmla="*/ 100024 h 30"/>
                    <a:gd name="T68" fmla="*/ 55345 w 53"/>
                    <a:gd name="T69" fmla="*/ 100024 h 30"/>
                    <a:gd name="T70" fmla="*/ 54408 w 53"/>
                    <a:gd name="T71" fmla="*/ 68018 h 30"/>
                    <a:gd name="T72" fmla="*/ 54408 w 53"/>
                    <a:gd name="T73" fmla="*/ 68018 h 30"/>
                    <a:gd name="T74" fmla="*/ 52654 w 53"/>
                    <a:gd name="T75" fmla="*/ 68018 h 30"/>
                    <a:gd name="T76" fmla="*/ 54408 w 53"/>
                    <a:gd name="T77" fmla="*/ 68018 h 30"/>
                    <a:gd name="T78" fmla="*/ 52654 w 53"/>
                    <a:gd name="T79" fmla="*/ 36017 h 30"/>
                    <a:gd name="T80" fmla="*/ 52654 w 53"/>
                    <a:gd name="T81" fmla="*/ 36017 h 30"/>
                    <a:gd name="T82" fmla="*/ 52654 w 53"/>
                    <a:gd name="T83" fmla="*/ 36017 h 30"/>
                    <a:gd name="T84" fmla="*/ 51017 w 53"/>
                    <a:gd name="T85" fmla="*/ 45422 h 30"/>
                    <a:gd name="T86" fmla="*/ 51017 w 53"/>
                    <a:gd name="T87" fmla="*/ 45422 h 30"/>
                    <a:gd name="T88" fmla="*/ 51017 w 53"/>
                    <a:gd name="T89" fmla="*/ 32001 h 30"/>
                    <a:gd name="T90" fmla="*/ 50060 w 53"/>
                    <a:gd name="T91" fmla="*/ 36017 h 30"/>
                    <a:gd name="T92" fmla="*/ 51017 w 53"/>
                    <a:gd name="T93" fmla="*/ 32001 h 30"/>
                    <a:gd name="T94" fmla="*/ 36571 w 53"/>
                    <a:gd name="T95" fmla="*/ 36017 h 30"/>
                    <a:gd name="T96" fmla="*/ 36571 w 53"/>
                    <a:gd name="T97" fmla="*/ 36017 h 30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0" t="0" r="r" b="b"/>
                  <a:pathLst>
                    <a:path w="53" h="30">
                      <a:moveTo>
                        <a:pt x="25" y="5"/>
                      </a:moveTo>
                      <a:cubicBezTo>
                        <a:pt x="24" y="5"/>
                        <a:pt x="24" y="6"/>
                        <a:pt x="23" y="6"/>
                      </a:cubicBezTo>
                      <a:lnTo>
                        <a:pt x="22" y="5"/>
                      </a:lnTo>
                      <a:cubicBezTo>
                        <a:pt x="22" y="5"/>
                        <a:pt x="23" y="4"/>
                        <a:pt x="24" y="3"/>
                      </a:cubicBezTo>
                      <a:lnTo>
                        <a:pt x="25" y="5"/>
                      </a:lnTo>
                      <a:close/>
                      <a:moveTo>
                        <a:pt x="23" y="6"/>
                      </a:moveTo>
                      <a:cubicBezTo>
                        <a:pt x="22" y="7"/>
                        <a:pt x="22" y="7"/>
                        <a:pt x="21" y="8"/>
                      </a:cubicBezTo>
                      <a:lnTo>
                        <a:pt x="20" y="7"/>
                      </a:lnTo>
                      <a:cubicBezTo>
                        <a:pt x="21" y="6"/>
                        <a:pt x="21" y="6"/>
                        <a:pt x="22" y="5"/>
                      </a:cubicBezTo>
                      <a:lnTo>
                        <a:pt x="23" y="6"/>
                      </a:lnTo>
                      <a:close/>
                      <a:moveTo>
                        <a:pt x="21" y="8"/>
                      </a:moveTo>
                      <a:lnTo>
                        <a:pt x="21" y="8"/>
                      </a:lnTo>
                      <a:lnTo>
                        <a:pt x="20" y="7"/>
                      </a:lnTo>
                      <a:lnTo>
                        <a:pt x="21" y="8"/>
                      </a:lnTo>
                      <a:close/>
                      <a:moveTo>
                        <a:pt x="21" y="8"/>
                      </a:moveTo>
                      <a:cubicBezTo>
                        <a:pt x="17" y="9"/>
                        <a:pt x="11" y="11"/>
                        <a:pt x="7" y="13"/>
                      </a:cubicBezTo>
                      <a:lnTo>
                        <a:pt x="6" y="12"/>
                      </a:lnTo>
                      <a:cubicBezTo>
                        <a:pt x="10" y="10"/>
                        <a:pt x="16" y="8"/>
                        <a:pt x="20" y="7"/>
                      </a:cubicBezTo>
                      <a:lnTo>
                        <a:pt x="21" y="8"/>
                      </a:lnTo>
                      <a:close/>
                      <a:moveTo>
                        <a:pt x="7" y="13"/>
                      </a:moveTo>
                      <a:cubicBezTo>
                        <a:pt x="4" y="16"/>
                        <a:pt x="2" y="18"/>
                        <a:pt x="4" y="22"/>
                      </a:cubicBezTo>
                      <a:lnTo>
                        <a:pt x="2" y="22"/>
                      </a:lnTo>
                      <a:cubicBezTo>
                        <a:pt x="0" y="18"/>
                        <a:pt x="2" y="15"/>
                        <a:pt x="6" y="12"/>
                      </a:cubicBezTo>
                      <a:lnTo>
                        <a:pt x="7" y="13"/>
                      </a:lnTo>
                      <a:close/>
                      <a:moveTo>
                        <a:pt x="4" y="22"/>
                      </a:moveTo>
                      <a:lnTo>
                        <a:pt x="4" y="22"/>
                      </a:lnTo>
                      <a:lnTo>
                        <a:pt x="3" y="22"/>
                      </a:lnTo>
                      <a:lnTo>
                        <a:pt x="4" y="22"/>
                      </a:lnTo>
                      <a:close/>
                      <a:moveTo>
                        <a:pt x="4" y="22"/>
                      </a:moveTo>
                      <a:lnTo>
                        <a:pt x="4" y="22"/>
                      </a:lnTo>
                      <a:lnTo>
                        <a:pt x="2" y="22"/>
                      </a:lnTo>
                      <a:lnTo>
                        <a:pt x="4" y="22"/>
                      </a:lnTo>
                      <a:close/>
                      <a:moveTo>
                        <a:pt x="2" y="22"/>
                      </a:moveTo>
                      <a:lnTo>
                        <a:pt x="2" y="22"/>
                      </a:lnTo>
                      <a:lnTo>
                        <a:pt x="3" y="22"/>
                      </a:lnTo>
                      <a:lnTo>
                        <a:pt x="2" y="22"/>
                      </a:lnTo>
                      <a:close/>
                      <a:moveTo>
                        <a:pt x="4" y="22"/>
                      </a:moveTo>
                      <a:cubicBezTo>
                        <a:pt x="4" y="22"/>
                        <a:pt x="4" y="23"/>
                        <a:pt x="5" y="23"/>
                      </a:cubicBezTo>
                      <a:lnTo>
                        <a:pt x="4" y="24"/>
                      </a:lnTo>
                      <a:cubicBezTo>
                        <a:pt x="3" y="24"/>
                        <a:pt x="3" y="23"/>
                        <a:pt x="2" y="22"/>
                      </a:cubicBezTo>
                      <a:lnTo>
                        <a:pt x="4" y="22"/>
                      </a:lnTo>
                      <a:close/>
                      <a:moveTo>
                        <a:pt x="5" y="23"/>
                      </a:moveTo>
                      <a:cubicBezTo>
                        <a:pt x="5" y="24"/>
                        <a:pt x="6" y="24"/>
                        <a:pt x="6" y="25"/>
                      </a:cubicBezTo>
                      <a:lnTo>
                        <a:pt x="5" y="26"/>
                      </a:lnTo>
                      <a:cubicBezTo>
                        <a:pt x="5" y="25"/>
                        <a:pt x="4" y="25"/>
                        <a:pt x="4" y="24"/>
                      </a:cubicBezTo>
                      <a:lnTo>
                        <a:pt x="5" y="23"/>
                      </a:lnTo>
                      <a:close/>
                      <a:moveTo>
                        <a:pt x="6" y="25"/>
                      </a:moveTo>
                      <a:cubicBezTo>
                        <a:pt x="9" y="27"/>
                        <a:pt x="14" y="29"/>
                        <a:pt x="18" y="28"/>
                      </a:cubicBezTo>
                      <a:lnTo>
                        <a:pt x="18" y="30"/>
                      </a:lnTo>
                      <a:cubicBezTo>
                        <a:pt x="13" y="30"/>
                        <a:pt x="9" y="28"/>
                        <a:pt x="5" y="26"/>
                      </a:cubicBezTo>
                      <a:lnTo>
                        <a:pt x="6" y="25"/>
                      </a:lnTo>
                      <a:close/>
                      <a:moveTo>
                        <a:pt x="18" y="30"/>
                      </a:moveTo>
                      <a:lnTo>
                        <a:pt x="18" y="30"/>
                      </a:lnTo>
                      <a:lnTo>
                        <a:pt x="18" y="29"/>
                      </a:lnTo>
                      <a:lnTo>
                        <a:pt x="18" y="30"/>
                      </a:lnTo>
                      <a:close/>
                      <a:moveTo>
                        <a:pt x="17" y="28"/>
                      </a:moveTo>
                      <a:cubicBezTo>
                        <a:pt x="22" y="28"/>
                        <a:pt x="27" y="28"/>
                        <a:pt x="32" y="28"/>
                      </a:cubicBezTo>
                      <a:lnTo>
                        <a:pt x="32" y="29"/>
                      </a:lnTo>
                      <a:cubicBezTo>
                        <a:pt x="27" y="29"/>
                        <a:pt x="22" y="29"/>
                        <a:pt x="18" y="30"/>
                      </a:cubicBezTo>
                      <a:lnTo>
                        <a:pt x="17" y="28"/>
                      </a:lnTo>
                      <a:close/>
                      <a:moveTo>
                        <a:pt x="32" y="28"/>
                      </a:moveTo>
                      <a:cubicBezTo>
                        <a:pt x="37" y="28"/>
                        <a:pt x="43" y="28"/>
                        <a:pt x="48" y="28"/>
                      </a:cubicBezTo>
                      <a:lnTo>
                        <a:pt x="48" y="29"/>
                      </a:lnTo>
                      <a:cubicBezTo>
                        <a:pt x="43" y="30"/>
                        <a:pt x="37" y="29"/>
                        <a:pt x="32" y="29"/>
                      </a:cubicBezTo>
                      <a:lnTo>
                        <a:pt x="32" y="28"/>
                      </a:lnTo>
                      <a:close/>
                      <a:moveTo>
                        <a:pt x="49" y="28"/>
                      </a:moveTo>
                      <a:lnTo>
                        <a:pt x="49" y="29"/>
                      </a:lnTo>
                      <a:lnTo>
                        <a:pt x="48" y="29"/>
                      </a:lnTo>
                      <a:lnTo>
                        <a:pt x="48" y="28"/>
                      </a:lnTo>
                      <a:lnTo>
                        <a:pt x="49" y="28"/>
                      </a:lnTo>
                      <a:close/>
                      <a:moveTo>
                        <a:pt x="47" y="28"/>
                      </a:moveTo>
                      <a:cubicBezTo>
                        <a:pt x="47" y="27"/>
                        <a:pt x="48" y="26"/>
                        <a:pt x="49" y="26"/>
                      </a:cubicBezTo>
                      <a:lnTo>
                        <a:pt x="50" y="27"/>
                      </a:lnTo>
                      <a:cubicBezTo>
                        <a:pt x="49" y="27"/>
                        <a:pt x="49" y="28"/>
                        <a:pt x="49" y="28"/>
                      </a:cubicBezTo>
                      <a:lnTo>
                        <a:pt x="47" y="28"/>
                      </a:lnTo>
                      <a:close/>
                      <a:moveTo>
                        <a:pt x="49" y="26"/>
                      </a:moveTo>
                      <a:lnTo>
                        <a:pt x="49" y="26"/>
                      </a:lnTo>
                      <a:lnTo>
                        <a:pt x="50" y="26"/>
                      </a:lnTo>
                      <a:lnTo>
                        <a:pt x="49" y="26"/>
                      </a:lnTo>
                      <a:close/>
                      <a:moveTo>
                        <a:pt x="49" y="26"/>
                      </a:moveTo>
                      <a:cubicBezTo>
                        <a:pt x="50" y="25"/>
                        <a:pt x="51" y="25"/>
                        <a:pt x="50" y="24"/>
                      </a:cubicBezTo>
                      <a:lnTo>
                        <a:pt x="51" y="23"/>
                      </a:lnTo>
                      <a:cubicBezTo>
                        <a:pt x="53" y="25"/>
                        <a:pt x="51" y="26"/>
                        <a:pt x="50" y="27"/>
                      </a:cubicBezTo>
                      <a:lnTo>
                        <a:pt x="49" y="26"/>
                      </a:lnTo>
                      <a:close/>
                      <a:moveTo>
                        <a:pt x="51" y="23"/>
                      </a:moveTo>
                      <a:lnTo>
                        <a:pt x="51" y="23"/>
                      </a:lnTo>
                      <a:lnTo>
                        <a:pt x="51" y="24"/>
                      </a:lnTo>
                      <a:lnTo>
                        <a:pt x="51" y="23"/>
                      </a:lnTo>
                      <a:close/>
                      <a:moveTo>
                        <a:pt x="50" y="24"/>
                      </a:moveTo>
                      <a:cubicBezTo>
                        <a:pt x="48" y="22"/>
                        <a:pt x="46" y="21"/>
                        <a:pt x="44" y="19"/>
                      </a:cubicBezTo>
                      <a:lnTo>
                        <a:pt x="45" y="18"/>
                      </a:lnTo>
                      <a:cubicBezTo>
                        <a:pt x="47" y="20"/>
                        <a:pt x="49" y="21"/>
                        <a:pt x="51" y="23"/>
                      </a:cubicBezTo>
                      <a:lnTo>
                        <a:pt x="50" y="24"/>
                      </a:lnTo>
                      <a:close/>
                      <a:moveTo>
                        <a:pt x="44" y="19"/>
                      </a:moveTo>
                      <a:cubicBezTo>
                        <a:pt x="41" y="18"/>
                        <a:pt x="39" y="16"/>
                        <a:pt x="37" y="13"/>
                      </a:cubicBezTo>
                      <a:lnTo>
                        <a:pt x="38" y="13"/>
                      </a:lnTo>
                      <a:cubicBezTo>
                        <a:pt x="40" y="15"/>
                        <a:pt x="42" y="17"/>
                        <a:pt x="45" y="18"/>
                      </a:cubicBezTo>
                      <a:lnTo>
                        <a:pt x="44" y="19"/>
                      </a:lnTo>
                      <a:close/>
                      <a:moveTo>
                        <a:pt x="38" y="13"/>
                      </a:moveTo>
                      <a:lnTo>
                        <a:pt x="38" y="13"/>
                      </a:lnTo>
                      <a:close/>
                      <a:moveTo>
                        <a:pt x="37" y="13"/>
                      </a:moveTo>
                      <a:cubicBezTo>
                        <a:pt x="36" y="12"/>
                        <a:pt x="36" y="11"/>
                        <a:pt x="36" y="9"/>
                      </a:cubicBezTo>
                      <a:lnTo>
                        <a:pt x="37" y="9"/>
                      </a:lnTo>
                      <a:cubicBezTo>
                        <a:pt x="38" y="11"/>
                        <a:pt x="38" y="12"/>
                        <a:pt x="38" y="13"/>
                      </a:cubicBezTo>
                      <a:lnTo>
                        <a:pt x="37" y="13"/>
                      </a:lnTo>
                      <a:close/>
                      <a:moveTo>
                        <a:pt x="37" y="9"/>
                      </a:moveTo>
                      <a:lnTo>
                        <a:pt x="37" y="9"/>
                      </a:lnTo>
                      <a:close/>
                      <a:moveTo>
                        <a:pt x="36" y="9"/>
                      </a:moveTo>
                      <a:cubicBezTo>
                        <a:pt x="36" y="8"/>
                        <a:pt x="36" y="7"/>
                        <a:pt x="35" y="6"/>
                      </a:cubicBezTo>
                      <a:lnTo>
                        <a:pt x="36" y="5"/>
                      </a:lnTo>
                      <a:cubicBezTo>
                        <a:pt x="37" y="6"/>
                        <a:pt x="37" y="8"/>
                        <a:pt x="37" y="9"/>
                      </a:cubicBezTo>
                      <a:lnTo>
                        <a:pt x="36" y="9"/>
                      </a:lnTo>
                      <a:close/>
                      <a:moveTo>
                        <a:pt x="36" y="5"/>
                      </a:moveTo>
                      <a:lnTo>
                        <a:pt x="36" y="5"/>
                      </a:lnTo>
                      <a:lnTo>
                        <a:pt x="35" y="5"/>
                      </a:lnTo>
                      <a:lnTo>
                        <a:pt x="36" y="5"/>
                      </a:lnTo>
                      <a:close/>
                      <a:moveTo>
                        <a:pt x="35" y="6"/>
                      </a:moveTo>
                      <a:lnTo>
                        <a:pt x="35" y="6"/>
                      </a:lnTo>
                      <a:lnTo>
                        <a:pt x="36" y="5"/>
                      </a:lnTo>
                      <a:lnTo>
                        <a:pt x="35" y="6"/>
                      </a:lnTo>
                      <a:close/>
                      <a:moveTo>
                        <a:pt x="35" y="6"/>
                      </a:moveTo>
                      <a:lnTo>
                        <a:pt x="35" y="6"/>
                      </a:lnTo>
                      <a:lnTo>
                        <a:pt x="35" y="5"/>
                      </a:lnTo>
                      <a:lnTo>
                        <a:pt x="35" y="6"/>
                      </a:lnTo>
                      <a:close/>
                      <a:moveTo>
                        <a:pt x="35" y="6"/>
                      </a:moveTo>
                      <a:cubicBezTo>
                        <a:pt x="34" y="5"/>
                        <a:pt x="34" y="5"/>
                        <a:pt x="34" y="5"/>
                      </a:cubicBezTo>
                      <a:lnTo>
                        <a:pt x="35" y="4"/>
                      </a:lnTo>
                      <a:cubicBezTo>
                        <a:pt x="35" y="4"/>
                        <a:pt x="35" y="5"/>
                        <a:pt x="36" y="5"/>
                      </a:cubicBezTo>
                      <a:lnTo>
                        <a:pt x="35" y="6"/>
                      </a:lnTo>
                      <a:close/>
                      <a:moveTo>
                        <a:pt x="34" y="5"/>
                      </a:moveTo>
                      <a:cubicBezTo>
                        <a:pt x="32" y="3"/>
                        <a:pt x="30" y="1"/>
                        <a:pt x="25" y="5"/>
                      </a:cubicBezTo>
                      <a:lnTo>
                        <a:pt x="24" y="3"/>
                      </a:lnTo>
                      <a:cubicBezTo>
                        <a:pt x="30" y="0"/>
                        <a:pt x="33" y="2"/>
                        <a:pt x="35" y="4"/>
                      </a:cubicBezTo>
                      <a:lnTo>
                        <a:pt x="34" y="5"/>
                      </a:lnTo>
                      <a:close/>
                      <a:moveTo>
                        <a:pt x="25" y="5"/>
                      </a:moveTo>
                      <a:lnTo>
                        <a:pt x="25" y="5"/>
                      </a:lnTo>
                      <a:lnTo>
                        <a:pt x="25" y="4"/>
                      </a:lnTo>
                      <a:lnTo>
                        <a:pt x="25" y="5"/>
                      </a:lnTo>
                      <a:close/>
                    </a:path>
                  </a:pathLst>
                </a:custGeom>
                <a:solidFill>
                  <a:srgbClr val="94939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631" name="Freeform 161"/>
                <p:cNvSpPr>
                  <a:spLocks noChangeArrowheads="1"/>
                </p:cNvSpPr>
                <p:nvPr/>
              </p:nvSpPr>
              <p:spPr bwMode="auto">
                <a:xfrm>
                  <a:off x="1663" y="3960"/>
                  <a:ext cx="42" cy="43"/>
                </a:xfrm>
                <a:custGeom>
                  <a:avLst/>
                  <a:gdLst>
                    <a:gd name="T0" fmla="*/ 36510 w 31"/>
                    <a:gd name="T1" fmla="*/ 60635 h 25"/>
                    <a:gd name="T2" fmla="*/ 36510 w 31"/>
                    <a:gd name="T3" fmla="*/ 55781 h 25"/>
                    <a:gd name="T4" fmla="*/ 36510 w 31"/>
                    <a:gd name="T5" fmla="*/ 60635 h 25"/>
                    <a:gd name="T6" fmla="*/ 31531 w 31"/>
                    <a:gd name="T7" fmla="*/ 33196 h 25"/>
                    <a:gd name="T8" fmla="*/ 36510 w 31"/>
                    <a:gd name="T9" fmla="*/ 60635 h 25"/>
                    <a:gd name="T10" fmla="*/ 16301 w 31"/>
                    <a:gd name="T11" fmla="*/ 21493 h 25"/>
                    <a:gd name="T12" fmla="*/ 31531 w 31"/>
                    <a:gd name="T13" fmla="*/ 33196 h 25"/>
                    <a:gd name="T14" fmla="*/ 16301 w 31"/>
                    <a:gd name="T15" fmla="*/ 21493 h 25"/>
                    <a:gd name="T16" fmla="*/ 14318 w 31"/>
                    <a:gd name="T17" fmla="*/ 12799 h 25"/>
                    <a:gd name="T18" fmla="*/ 14318 w 31"/>
                    <a:gd name="T19" fmla="*/ 21493 h 25"/>
                    <a:gd name="T20" fmla="*/ 14318 w 31"/>
                    <a:gd name="T21" fmla="*/ 12799 h 25"/>
                    <a:gd name="T22" fmla="*/ 14318 w 31"/>
                    <a:gd name="T23" fmla="*/ 21493 h 25"/>
                    <a:gd name="T24" fmla="*/ 14318 w 31"/>
                    <a:gd name="T25" fmla="*/ 21493 h 25"/>
                    <a:gd name="T26" fmla="*/ 14318 w 31"/>
                    <a:gd name="T27" fmla="*/ 21493 h 25"/>
                    <a:gd name="T28" fmla="*/ 11654 w 31"/>
                    <a:gd name="T29" fmla="*/ 33196 h 25"/>
                    <a:gd name="T30" fmla="*/ 14318 w 31"/>
                    <a:gd name="T31" fmla="*/ 12799 h 25"/>
                    <a:gd name="T32" fmla="*/ 11654 w 31"/>
                    <a:gd name="T33" fmla="*/ 33196 h 25"/>
                    <a:gd name="T34" fmla="*/ 7080 w 31"/>
                    <a:gd name="T35" fmla="*/ 36101 h 25"/>
                    <a:gd name="T36" fmla="*/ 11654 w 31"/>
                    <a:gd name="T37" fmla="*/ 33196 h 25"/>
                    <a:gd name="T38" fmla="*/ 1587 w 31"/>
                    <a:gd name="T39" fmla="*/ 149810 h 25"/>
                    <a:gd name="T40" fmla="*/ 7080 w 31"/>
                    <a:gd name="T41" fmla="*/ 36101 h 25"/>
                    <a:gd name="T42" fmla="*/ 1587 w 31"/>
                    <a:gd name="T43" fmla="*/ 149810 h 25"/>
                    <a:gd name="T44" fmla="*/ 1587 w 31"/>
                    <a:gd name="T45" fmla="*/ 149810 h 25"/>
                    <a:gd name="T46" fmla="*/ 10879 w 31"/>
                    <a:gd name="T47" fmla="*/ 181424 h 25"/>
                    <a:gd name="T48" fmla="*/ 0 w 31"/>
                    <a:gd name="T49" fmla="*/ 149810 h 25"/>
                    <a:gd name="T50" fmla="*/ 10879 w 31"/>
                    <a:gd name="T51" fmla="*/ 181424 h 25"/>
                    <a:gd name="T52" fmla="*/ 34968 w 31"/>
                    <a:gd name="T53" fmla="*/ 162499 h 25"/>
                    <a:gd name="T54" fmla="*/ 10879 w 31"/>
                    <a:gd name="T55" fmla="*/ 181424 h 25"/>
                    <a:gd name="T56" fmla="*/ 38751 w 31"/>
                    <a:gd name="T57" fmla="*/ 149810 h 25"/>
                    <a:gd name="T58" fmla="*/ 34968 w 31"/>
                    <a:gd name="T59" fmla="*/ 162499 h 25"/>
                    <a:gd name="T60" fmla="*/ 38751 w 31"/>
                    <a:gd name="T61" fmla="*/ 149810 h 25"/>
                    <a:gd name="T62" fmla="*/ 38751 w 31"/>
                    <a:gd name="T63" fmla="*/ 157432 h 25"/>
                    <a:gd name="T64" fmla="*/ 38751 w 31"/>
                    <a:gd name="T65" fmla="*/ 149810 h 25"/>
                    <a:gd name="T66" fmla="*/ 43194 w 31"/>
                    <a:gd name="T67" fmla="*/ 149810 h 25"/>
                    <a:gd name="T68" fmla="*/ 38751 w 31"/>
                    <a:gd name="T69" fmla="*/ 149810 h 25"/>
                    <a:gd name="T70" fmla="*/ 43194 w 31"/>
                    <a:gd name="T71" fmla="*/ 124972 h 25"/>
                    <a:gd name="T72" fmla="*/ 43194 w 31"/>
                    <a:gd name="T73" fmla="*/ 149810 h 25"/>
                    <a:gd name="T74" fmla="*/ 43194 w 31"/>
                    <a:gd name="T75" fmla="*/ 124972 h 25"/>
                    <a:gd name="T76" fmla="*/ 45769 w 31"/>
                    <a:gd name="T77" fmla="*/ 93711 h 25"/>
                    <a:gd name="T78" fmla="*/ 43194 w 31"/>
                    <a:gd name="T79" fmla="*/ 124972 h 25"/>
                    <a:gd name="T80" fmla="*/ 36510 w 31"/>
                    <a:gd name="T81" fmla="*/ 60635 h 25"/>
                    <a:gd name="T82" fmla="*/ 45769 w 31"/>
                    <a:gd name="T83" fmla="*/ 93711 h 25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</a:gdLst>
                  <a:ahLst/>
                  <a:cxnLst>
                    <a:cxn ang="T84">
                      <a:pos x="T0" y="T1"/>
                    </a:cxn>
                    <a:cxn ang="T85">
                      <a:pos x="T2" y="T3"/>
                    </a:cxn>
                    <a:cxn ang="T86">
                      <a:pos x="T4" y="T5"/>
                    </a:cxn>
                    <a:cxn ang="T87">
                      <a:pos x="T6" y="T7"/>
                    </a:cxn>
                    <a:cxn ang="T88">
                      <a:pos x="T8" y="T9"/>
                    </a:cxn>
                    <a:cxn ang="T89">
                      <a:pos x="T10" y="T11"/>
                    </a:cxn>
                    <a:cxn ang="T90">
                      <a:pos x="T12" y="T13"/>
                    </a:cxn>
                    <a:cxn ang="T91">
                      <a:pos x="T14" y="T15"/>
                    </a:cxn>
                    <a:cxn ang="T92">
                      <a:pos x="T16" y="T17"/>
                    </a:cxn>
                    <a:cxn ang="T93">
                      <a:pos x="T18" y="T19"/>
                    </a:cxn>
                    <a:cxn ang="T94">
                      <a:pos x="T20" y="T21"/>
                    </a:cxn>
                    <a:cxn ang="T95">
                      <a:pos x="T22" y="T23"/>
                    </a:cxn>
                    <a:cxn ang="T96">
                      <a:pos x="T24" y="T25"/>
                    </a:cxn>
                    <a:cxn ang="T97">
                      <a:pos x="T26" y="T27"/>
                    </a:cxn>
                    <a:cxn ang="T98">
                      <a:pos x="T28" y="T29"/>
                    </a:cxn>
                    <a:cxn ang="T99">
                      <a:pos x="T30" y="T31"/>
                    </a:cxn>
                    <a:cxn ang="T100">
                      <a:pos x="T32" y="T33"/>
                    </a:cxn>
                    <a:cxn ang="T101">
                      <a:pos x="T34" y="T35"/>
                    </a:cxn>
                    <a:cxn ang="T102">
                      <a:pos x="T36" y="T37"/>
                    </a:cxn>
                    <a:cxn ang="T103">
                      <a:pos x="T38" y="T39"/>
                    </a:cxn>
                    <a:cxn ang="T104">
                      <a:pos x="T40" y="T41"/>
                    </a:cxn>
                    <a:cxn ang="T105">
                      <a:pos x="T42" y="T43"/>
                    </a:cxn>
                    <a:cxn ang="T106">
                      <a:pos x="T44" y="T45"/>
                    </a:cxn>
                    <a:cxn ang="T107">
                      <a:pos x="T46" y="T47"/>
                    </a:cxn>
                    <a:cxn ang="T108">
                      <a:pos x="T48" y="T49"/>
                    </a:cxn>
                    <a:cxn ang="T109">
                      <a:pos x="T50" y="T51"/>
                    </a:cxn>
                    <a:cxn ang="T110">
                      <a:pos x="T52" y="T53"/>
                    </a:cxn>
                    <a:cxn ang="T111">
                      <a:pos x="T54" y="T55"/>
                    </a:cxn>
                    <a:cxn ang="T112">
                      <a:pos x="T56" y="T57"/>
                    </a:cxn>
                    <a:cxn ang="T113">
                      <a:pos x="T58" y="T59"/>
                    </a:cxn>
                    <a:cxn ang="T114">
                      <a:pos x="T60" y="T61"/>
                    </a:cxn>
                    <a:cxn ang="T115">
                      <a:pos x="T62" y="T63"/>
                    </a:cxn>
                    <a:cxn ang="T116">
                      <a:pos x="T64" y="T65"/>
                    </a:cxn>
                    <a:cxn ang="T117">
                      <a:pos x="T66" y="T67"/>
                    </a:cxn>
                    <a:cxn ang="T118">
                      <a:pos x="T68" y="T69"/>
                    </a:cxn>
                    <a:cxn ang="T119">
                      <a:pos x="T70" y="T71"/>
                    </a:cxn>
                    <a:cxn ang="T120">
                      <a:pos x="T72" y="T73"/>
                    </a:cxn>
                    <a:cxn ang="T121">
                      <a:pos x="T74" y="T75"/>
                    </a:cxn>
                    <a:cxn ang="T122">
                      <a:pos x="T76" y="T77"/>
                    </a:cxn>
                    <a:cxn ang="T123">
                      <a:pos x="T78" y="T79"/>
                    </a:cxn>
                    <a:cxn ang="T124">
                      <a:pos x="T80" y="T81"/>
                    </a:cxn>
                    <a:cxn ang="T125">
                      <a:pos x="T82" y="T83"/>
                    </a:cxn>
                  </a:cxnLst>
                  <a:rect l="0" t="0" r="r" b="b"/>
                  <a:pathLst>
                    <a:path w="31" h="25">
                      <a:moveTo>
                        <a:pt x="25" y="8"/>
                      </a:moveTo>
                      <a:lnTo>
                        <a:pt x="25" y="8"/>
                      </a:lnTo>
                      <a:lnTo>
                        <a:pt x="25" y="7"/>
                      </a:lnTo>
                      <a:lnTo>
                        <a:pt x="25" y="8"/>
                      </a:lnTo>
                      <a:close/>
                      <a:moveTo>
                        <a:pt x="25" y="8"/>
                      </a:moveTo>
                      <a:cubicBezTo>
                        <a:pt x="23" y="7"/>
                        <a:pt x="21" y="6"/>
                        <a:pt x="20" y="5"/>
                      </a:cubicBezTo>
                      <a:lnTo>
                        <a:pt x="21" y="4"/>
                      </a:lnTo>
                      <a:cubicBezTo>
                        <a:pt x="22" y="5"/>
                        <a:pt x="24" y="6"/>
                        <a:pt x="25" y="7"/>
                      </a:cubicBezTo>
                      <a:lnTo>
                        <a:pt x="25" y="8"/>
                      </a:lnTo>
                      <a:close/>
                      <a:moveTo>
                        <a:pt x="20" y="5"/>
                      </a:moveTo>
                      <a:cubicBezTo>
                        <a:pt x="17" y="3"/>
                        <a:pt x="14" y="1"/>
                        <a:pt x="11" y="3"/>
                      </a:cubicBezTo>
                      <a:lnTo>
                        <a:pt x="10" y="2"/>
                      </a:lnTo>
                      <a:cubicBezTo>
                        <a:pt x="14" y="0"/>
                        <a:pt x="17" y="2"/>
                        <a:pt x="21" y="4"/>
                      </a:cubicBezTo>
                      <a:lnTo>
                        <a:pt x="20" y="5"/>
                      </a:lnTo>
                      <a:close/>
                      <a:moveTo>
                        <a:pt x="11" y="3"/>
                      </a:moveTo>
                      <a:lnTo>
                        <a:pt x="10" y="3"/>
                      </a:lnTo>
                      <a:lnTo>
                        <a:pt x="10" y="2"/>
                      </a:lnTo>
                      <a:lnTo>
                        <a:pt x="11" y="3"/>
                      </a:lnTo>
                      <a:close/>
                      <a:moveTo>
                        <a:pt x="10" y="3"/>
                      </a:moveTo>
                      <a:lnTo>
                        <a:pt x="10" y="3"/>
                      </a:lnTo>
                      <a:lnTo>
                        <a:pt x="10" y="2"/>
                      </a:lnTo>
                      <a:lnTo>
                        <a:pt x="10" y="3"/>
                      </a:lnTo>
                      <a:close/>
                      <a:moveTo>
                        <a:pt x="10" y="3"/>
                      </a:moveTo>
                      <a:lnTo>
                        <a:pt x="10" y="3"/>
                      </a:lnTo>
                      <a:lnTo>
                        <a:pt x="10" y="2"/>
                      </a:lnTo>
                      <a:lnTo>
                        <a:pt x="10" y="3"/>
                      </a:lnTo>
                      <a:close/>
                      <a:moveTo>
                        <a:pt x="10" y="3"/>
                      </a:moveTo>
                      <a:cubicBezTo>
                        <a:pt x="10" y="3"/>
                        <a:pt x="9" y="4"/>
                        <a:pt x="8" y="4"/>
                      </a:cubicBezTo>
                      <a:lnTo>
                        <a:pt x="7" y="3"/>
                      </a:lnTo>
                      <a:cubicBezTo>
                        <a:pt x="8" y="3"/>
                        <a:pt x="9" y="2"/>
                        <a:pt x="10" y="2"/>
                      </a:cubicBezTo>
                      <a:lnTo>
                        <a:pt x="10" y="3"/>
                      </a:lnTo>
                      <a:close/>
                      <a:moveTo>
                        <a:pt x="8" y="4"/>
                      </a:moveTo>
                      <a:cubicBezTo>
                        <a:pt x="7" y="5"/>
                        <a:pt x="7" y="5"/>
                        <a:pt x="6" y="6"/>
                      </a:cubicBezTo>
                      <a:lnTo>
                        <a:pt x="5" y="5"/>
                      </a:lnTo>
                      <a:cubicBezTo>
                        <a:pt x="5" y="5"/>
                        <a:pt x="6" y="4"/>
                        <a:pt x="7" y="3"/>
                      </a:cubicBezTo>
                      <a:lnTo>
                        <a:pt x="8" y="4"/>
                      </a:lnTo>
                      <a:close/>
                      <a:moveTo>
                        <a:pt x="6" y="6"/>
                      </a:moveTo>
                      <a:cubicBezTo>
                        <a:pt x="3" y="10"/>
                        <a:pt x="1" y="15"/>
                        <a:pt x="1" y="19"/>
                      </a:cubicBezTo>
                      <a:lnTo>
                        <a:pt x="0" y="19"/>
                      </a:lnTo>
                      <a:cubicBezTo>
                        <a:pt x="0" y="15"/>
                        <a:pt x="1" y="10"/>
                        <a:pt x="5" y="5"/>
                      </a:cubicBezTo>
                      <a:lnTo>
                        <a:pt x="6" y="6"/>
                      </a:lnTo>
                      <a:close/>
                      <a:moveTo>
                        <a:pt x="1" y="19"/>
                      </a:moveTo>
                      <a:lnTo>
                        <a:pt x="1" y="19"/>
                      </a:lnTo>
                      <a:close/>
                      <a:moveTo>
                        <a:pt x="1" y="19"/>
                      </a:moveTo>
                      <a:cubicBezTo>
                        <a:pt x="1" y="22"/>
                        <a:pt x="4" y="23"/>
                        <a:pt x="7" y="23"/>
                      </a:cubicBezTo>
                      <a:lnTo>
                        <a:pt x="7" y="25"/>
                      </a:lnTo>
                      <a:cubicBezTo>
                        <a:pt x="3" y="24"/>
                        <a:pt x="0" y="23"/>
                        <a:pt x="0" y="19"/>
                      </a:cubicBezTo>
                      <a:lnTo>
                        <a:pt x="1" y="19"/>
                      </a:lnTo>
                      <a:close/>
                      <a:moveTo>
                        <a:pt x="7" y="23"/>
                      </a:moveTo>
                      <a:cubicBezTo>
                        <a:pt x="12" y="23"/>
                        <a:pt x="19" y="21"/>
                        <a:pt x="24" y="20"/>
                      </a:cubicBezTo>
                      <a:lnTo>
                        <a:pt x="24" y="21"/>
                      </a:lnTo>
                      <a:cubicBezTo>
                        <a:pt x="19" y="22"/>
                        <a:pt x="12" y="25"/>
                        <a:pt x="7" y="25"/>
                      </a:cubicBezTo>
                      <a:lnTo>
                        <a:pt x="7" y="23"/>
                      </a:lnTo>
                      <a:close/>
                      <a:moveTo>
                        <a:pt x="24" y="20"/>
                      </a:moveTo>
                      <a:cubicBezTo>
                        <a:pt x="24" y="20"/>
                        <a:pt x="25" y="20"/>
                        <a:pt x="26" y="19"/>
                      </a:cubicBezTo>
                      <a:lnTo>
                        <a:pt x="26" y="20"/>
                      </a:lnTo>
                      <a:lnTo>
                        <a:pt x="24" y="21"/>
                      </a:lnTo>
                      <a:lnTo>
                        <a:pt x="24" y="20"/>
                      </a:lnTo>
                      <a:close/>
                      <a:moveTo>
                        <a:pt x="26" y="19"/>
                      </a:moveTo>
                      <a:lnTo>
                        <a:pt x="26" y="19"/>
                      </a:lnTo>
                      <a:lnTo>
                        <a:pt x="26" y="20"/>
                      </a:lnTo>
                      <a:lnTo>
                        <a:pt x="26" y="19"/>
                      </a:lnTo>
                      <a:close/>
                      <a:moveTo>
                        <a:pt x="26" y="19"/>
                      </a:moveTo>
                      <a:cubicBezTo>
                        <a:pt x="26" y="19"/>
                        <a:pt x="27" y="19"/>
                        <a:pt x="28" y="18"/>
                      </a:cubicBezTo>
                      <a:lnTo>
                        <a:pt x="29" y="19"/>
                      </a:lnTo>
                      <a:cubicBezTo>
                        <a:pt x="28" y="20"/>
                        <a:pt x="27" y="20"/>
                        <a:pt x="26" y="20"/>
                      </a:cubicBezTo>
                      <a:lnTo>
                        <a:pt x="26" y="19"/>
                      </a:lnTo>
                      <a:close/>
                      <a:moveTo>
                        <a:pt x="28" y="18"/>
                      </a:moveTo>
                      <a:cubicBezTo>
                        <a:pt x="29" y="17"/>
                        <a:pt x="29" y="17"/>
                        <a:pt x="29" y="16"/>
                      </a:cubicBezTo>
                      <a:lnTo>
                        <a:pt x="31" y="16"/>
                      </a:lnTo>
                      <a:cubicBezTo>
                        <a:pt x="31" y="17"/>
                        <a:pt x="30" y="18"/>
                        <a:pt x="29" y="19"/>
                      </a:cubicBezTo>
                      <a:lnTo>
                        <a:pt x="28" y="18"/>
                      </a:lnTo>
                      <a:close/>
                      <a:moveTo>
                        <a:pt x="29" y="16"/>
                      </a:moveTo>
                      <a:cubicBezTo>
                        <a:pt x="30" y="15"/>
                        <a:pt x="30" y="14"/>
                        <a:pt x="29" y="13"/>
                      </a:cubicBezTo>
                      <a:lnTo>
                        <a:pt x="31" y="12"/>
                      </a:lnTo>
                      <a:cubicBezTo>
                        <a:pt x="31" y="14"/>
                        <a:pt x="31" y="15"/>
                        <a:pt x="31" y="16"/>
                      </a:cubicBezTo>
                      <a:lnTo>
                        <a:pt x="29" y="16"/>
                      </a:lnTo>
                      <a:close/>
                      <a:moveTo>
                        <a:pt x="29" y="13"/>
                      </a:moveTo>
                      <a:cubicBezTo>
                        <a:pt x="29" y="11"/>
                        <a:pt x="27" y="9"/>
                        <a:pt x="25" y="8"/>
                      </a:cubicBezTo>
                      <a:lnTo>
                        <a:pt x="26" y="7"/>
                      </a:lnTo>
                      <a:cubicBezTo>
                        <a:pt x="28" y="9"/>
                        <a:pt x="30" y="11"/>
                        <a:pt x="31" y="12"/>
                      </a:cubicBezTo>
                      <a:lnTo>
                        <a:pt x="29" y="13"/>
                      </a:lnTo>
                      <a:close/>
                    </a:path>
                  </a:pathLst>
                </a:custGeom>
                <a:solidFill>
                  <a:srgbClr val="94939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632" name="Freeform 162"/>
                <p:cNvSpPr>
                  <a:spLocks noChangeArrowheads="1"/>
                </p:cNvSpPr>
                <p:nvPr/>
              </p:nvSpPr>
              <p:spPr bwMode="auto">
                <a:xfrm>
                  <a:off x="1637" y="4000"/>
                  <a:ext cx="45" cy="27"/>
                </a:xfrm>
                <a:custGeom>
                  <a:avLst/>
                  <a:gdLst>
                    <a:gd name="T0" fmla="*/ 45899 w 33"/>
                    <a:gd name="T1" fmla="*/ 64263 h 16"/>
                    <a:gd name="T2" fmla="*/ 16128 w 33"/>
                    <a:gd name="T3" fmla="*/ 12903 h 16"/>
                    <a:gd name="T4" fmla="*/ 0 w 33"/>
                    <a:gd name="T5" fmla="*/ 104635 h 16"/>
                    <a:gd name="T6" fmla="*/ 58545 w 33"/>
                    <a:gd name="T7" fmla="*/ 86365 h 16"/>
                    <a:gd name="T8" fmla="*/ 45899 w 33"/>
                    <a:gd name="T9" fmla="*/ 64263 h 1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3" h="16">
                      <a:moveTo>
                        <a:pt x="26" y="9"/>
                      </a:moveTo>
                      <a:cubicBezTo>
                        <a:pt x="23" y="4"/>
                        <a:pt x="16" y="0"/>
                        <a:pt x="9" y="2"/>
                      </a:cubicBezTo>
                      <a:cubicBezTo>
                        <a:pt x="4" y="4"/>
                        <a:pt x="2" y="9"/>
                        <a:pt x="0" y="14"/>
                      </a:cubicBezTo>
                      <a:cubicBezTo>
                        <a:pt x="11" y="16"/>
                        <a:pt x="22" y="13"/>
                        <a:pt x="33" y="12"/>
                      </a:cubicBezTo>
                      <a:cubicBezTo>
                        <a:pt x="32" y="10"/>
                        <a:pt x="28" y="11"/>
                        <a:pt x="26" y="9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633" name="Freeform 163"/>
                <p:cNvSpPr>
                  <a:spLocks noChangeArrowheads="1"/>
                </p:cNvSpPr>
                <p:nvPr/>
              </p:nvSpPr>
              <p:spPr bwMode="auto">
                <a:xfrm>
                  <a:off x="1636" y="4000"/>
                  <a:ext cx="47" cy="27"/>
                </a:xfrm>
                <a:custGeom>
                  <a:avLst/>
                  <a:gdLst>
                    <a:gd name="T0" fmla="*/ 33998 w 35"/>
                    <a:gd name="T1" fmla="*/ 64263 h 16"/>
                    <a:gd name="T2" fmla="*/ 35488 w 35"/>
                    <a:gd name="T3" fmla="*/ 64263 h 16"/>
                    <a:gd name="T4" fmla="*/ 33998 w 35"/>
                    <a:gd name="T5" fmla="*/ 64263 h 16"/>
                    <a:gd name="T6" fmla="*/ 33998 w 35"/>
                    <a:gd name="T7" fmla="*/ 64263 h 16"/>
                    <a:gd name="T8" fmla="*/ 31712 w 35"/>
                    <a:gd name="T9" fmla="*/ 62006 h 16"/>
                    <a:gd name="T10" fmla="*/ 35488 w 35"/>
                    <a:gd name="T11" fmla="*/ 64263 h 16"/>
                    <a:gd name="T12" fmla="*/ 31712 w 35"/>
                    <a:gd name="T13" fmla="*/ 62006 h 16"/>
                    <a:gd name="T14" fmla="*/ 30111 w 35"/>
                    <a:gd name="T15" fmla="*/ 36744 h 16"/>
                    <a:gd name="T16" fmla="*/ 31712 w 35"/>
                    <a:gd name="T17" fmla="*/ 62006 h 16"/>
                    <a:gd name="T18" fmla="*/ 13703 w 35"/>
                    <a:gd name="T19" fmla="*/ 21774 h 16"/>
                    <a:gd name="T20" fmla="*/ 30111 w 35"/>
                    <a:gd name="T21" fmla="*/ 36744 h 16"/>
                    <a:gd name="T22" fmla="*/ 13703 w 35"/>
                    <a:gd name="T23" fmla="*/ 21774 h 16"/>
                    <a:gd name="T24" fmla="*/ 12166 w 35"/>
                    <a:gd name="T25" fmla="*/ 12903 h 16"/>
                    <a:gd name="T26" fmla="*/ 13703 w 35"/>
                    <a:gd name="T27" fmla="*/ 21774 h 16"/>
                    <a:gd name="T28" fmla="*/ 5169 w 35"/>
                    <a:gd name="T29" fmla="*/ 51179 h 16"/>
                    <a:gd name="T30" fmla="*/ 13703 w 35"/>
                    <a:gd name="T31" fmla="*/ 21774 h 16"/>
                    <a:gd name="T32" fmla="*/ 1403 w 35"/>
                    <a:gd name="T33" fmla="*/ 104635 h 16"/>
                    <a:gd name="T34" fmla="*/ 5169 w 35"/>
                    <a:gd name="T35" fmla="*/ 51179 h 16"/>
                    <a:gd name="T36" fmla="*/ 0 w 35"/>
                    <a:gd name="T37" fmla="*/ 108444 h 16"/>
                    <a:gd name="T38" fmla="*/ 0 w 35"/>
                    <a:gd name="T39" fmla="*/ 104635 h 16"/>
                    <a:gd name="T40" fmla="*/ 0 w 35"/>
                    <a:gd name="T41" fmla="*/ 108444 h 16"/>
                    <a:gd name="T42" fmla="*/ 32272 w 35"/>
                    <a:gd name="T43" fmla="*/ 86365 h 16"/>
                    <a:gd name="T44" fmla="*/ 0 w 35"/>
                    <a:gd name="T45" fmla="*/ 108444 h 16"/>
                    <a:gd name="T46" fmla="*/ 32272 w 35"/>
                    <a:gd name="T47" fmla="*/ 86365 h 16"/>
                    <a:gd name="T48" fmla="*/ 42602 w 35"/>
                    <a:gd name="T49" fmla="*/ 94584 h 16"/>
                    <a:gd name="T50" fmla="*/ 32272 w 35"/>
                    <a:gd name="T51" fmla="*/ 86365 h 16"/>
                    <a:gd name="T52" fmla="*/ 43847 w 35"/>
                    <a:gd name="T53" fmla="*/ 94584 h 16"/>
                    <a:gd name="T54" fmla="*/ 42602 w 35"/>
                    <a:gd name="T55" fmla="*/ 86365 h 16"/>
                    <a:gd name="T56" fmla="*/ 38273 w 35"/>
                    <a:gd name="T57" fmla="*/ 82186 h 16"/>
                    <a:gd name="T58" fmla="*/ 42602 w 35"/>
                    <a:gd name="T59" fmla="*/ 86365 h 16"/>
                    <a:gd name="T60" fmla="*/ 38273 w 35"/>
                    <a:gd name="T61" fmla="*/ 82186 h 16"/>
                    <a:gd name="T62" fmla="*/ 35488 w 35"/>
                    <a:gd name="T63" fmla="*/ 64263 h 16"/>
                    <a:gd name="T64" fmla="*/ 38273 w 35"/>
                    <a:gd name="T65" fmla="*/ 82186 h 16"/>
                    <a:gd name="T66" fmla="*/ 33998 w 35"/>
                    <a:gd name="T67" fmla="*/ 64263 h 16"/>
                    <a:gd name="T68" fmla="*/ 33998 w 35"/>
                    <a:gd name="T69" fmla="*/ 64263 h 1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0" t="0" r="r" b="b"/>
                  <a:pathLst>
                    <a:path w="35" h="16">
                      <a:moveTo>
                        <a:pt x="27" y="9"/>
                      </a:moveTo>
                      <a:lnTo>
                        <a:pt x="27" y="9"/>
                      </a:lnTo>
                      <a:lnTo>
                        <a:pt x="28" y="9"/>
                      </a:lnTo>
                      <a:lnTo>
                        <a:pt x="27" y="9"/>
                      </a:lnTo>
                      <a:close/>
                      <a:moveTo>
                        <a:pt x="27" y="9"/>
                      </a:moveTo>
                      <a:lnTo>
                        <a:pt x="27" y="9"/>
                      </a:lnTo>
                      <a:close/>
                      <a:moveTo>
                        <a:pt x="27" y="9"/>
                      </a:moveTo>
                      <a:cubicBezTo>
                        <a:pt x="26" y="9"/>
                        <a:pt x="26" y="8"/>
                        <a:pt x="25" y="8"/>
                      </a:cubicBezTo>
                      <a:lnTo>
                        <a:pt x="26" y="7"/>
                      </a:lnTo>
                      <a:cubicBezTo>
                        <a:pt x="27" y="7"/>
                        <a:pt x="28" y="8"/>
                        <a:pt x="28" y="9"/>
                      </a:cubicBezTo>
                      <a:lnTo>
                        <a:pt x="27" y="9"/>
                      </a:lnTo>
                      <a:close/>
                      <a:moveTo>
                        <a:pt x="25" y="8"/>
                      </a:moveTo>
                      <a:cubicBezTo>
                        <a:pt x="25" y="7"/>
                        <a:pt x="24" y="6"/>
                        <a:pt x="23" y="6"/>
                      </a:cubicBezTo>
                      <a:lnTo>
                        <a:pt x="24" y="5"/>
                      </a:lnTo>
                      <a:cubicBezTo>
                        <a:pt x="25" y="5"/>
                        <a:pt x="26" y="6"/>
                        <a:pt x="26" y="7"/>
                      </a:cubicBezTo>
                      <a:lnTo>
                        <a:pt x="25" y="8"/>
                      </a:lnTo>
                      <a:close/>
                      <a:moveTo>
                        <a:pt x="23" y="6"/>
                      </a:moveTo>
                      <a:cubicBezTo>
                        <a:pt x="20" y="3"/>
                        <a:pt x="15" y="1"/>
                        <a:pt x="11" y="3"/>
                      </a:cubicBezTo>
                      <a:lnTo>
                        <a:pt x="10" y="2"/>
                      </a:lnTo>
                      <a:cubicBezTo>
                        <a:pt x="15" y="0"/>
                        <a:pt x="21" y="2"/>
                        <a:pt x="24" y="5"/>
                      </a:cubicBezTo>
                      <a:lnTo>
                        <a:pt x="23" y="6"/>
                      </a:lnTo>
                      <a:close/>
                      <a:moveTo>
                        <a:pt x="11" y="3"/>
                      </a:moveTo>
                      <a:lnTo>
                        <a:pt x="11" y="3"/>
                      </a:lnTo>
                      <a:lnTo>
                        <a:pt x="10" y="2"/>
                      </a:lnTo>
                      <a:lnTo>
                        <a:pt x="11" y="3"/>
                      </a:lnTo>
                      <a:close/>
                      <a:moveTo>
                        <a:pt x="11" y="3"/>
                      </a:moveTo>
                      <a:cubicBezTo>
                        <a:pt x="8" y="3"/>
                        <a:pt x="6" y="5"/>
                        <a:pt x="5" y="7"/>
                      </a:cubicBezTo>
                      <a:lnTo>
                        <a:pt x="4" y="7"/>
                      </a:lnTo>
                      <a:cubicBezTo>
                        <a:pt x="5" y="4"/>
                        <a:pt x="7" y="2"/>
                        <a:pt x="10" y="2"/>
                      </a:cubicBezTo>
                      <a:lnTo>
                        <a:pt x="11" y="3"/>
                      </a:lnTo>
                      <a:close/>
                      <a:moveTo>
                        <a:pt x="5" y="7"/>
                      </a:moveTo>
                      <a:cubicBezTo>
                        <a:pt x="3" y="9"/>
                        <a:pt x="2" y="12"/>
                        <a:pt x="1" y="14"/>
                      </a:cubicBezTo>
                      <a:lnTo>
                        <a:pt x="0" y="14"/>
                      </a:lnTo>
                      <a:cubicBezTo>
                        <a:pt x="1" y="12"/>
                        <a:pt x="2" y="9"/>
                        <a:pt x="4" y="7"/>
                      </a:cubicBezTo>
                      <a:lnTo>
                        <a:pt x="5" y="7"/>
                      </a:lnTo>
                      <a:close/>
                      <a:moveTo>
                        <a:pt x="0" y="15"/>
                      </a:moveTo>
                      <a:lnTo>
                        <a:pt x="0" y="15"/>
                      </a:lnTo>
                      <a:lnTo>
                        <a:pt x="0" y="14"/>
                      </a:lnTo>
                      <a:lnTo>
                        <a:pt x="1" y="14"/>
                      </a:lnTo>
                      <a:lnTo>
                        <a:pt x="0" y="15"/>
                      </a:lnTo>
                      <a:close/>
                      <a:moveTo>
                        <a:pt x="1" y="14"/>
                      </a:moveTo>
                      <a:cubicBezTo>
                        <a:pt x="10" y="15"/>
                        <a:pt x="18" y="13"/>
                        <a:pt x="26" y="12"/>
                      </a:cubicBezTo>
                      <a:lnTo>
                        <a:pt x="27" y="14"/>
                      </a:lnTo>
                      <a:cubicBezTo>
                        <a:pt x="18" y="15"/>
                        <a:pt x="10" y="16"/>
                        <a:pt x="0" y="15"/>
                      </a:cubicBezTo>
                      <a:lnTo>
                        <a:pt x="1" y="14"/>
                      </a:lnTo>
                      <a:close/>
                      <a:moveTo>
                        <a:pt x="26" y="12"/>
                      </a:moveTo>
                      <a:cubicBezTo>
                        <a:pt x="29" y="12"/>
                        <a:pt x="31" y="12"/>
                        <a:pt x="34" y="11"/>
                      </a:cubicBezTo>
                      <a:lnTo>
                        <a:pt x="34" y="13"/>
                      </a:lnTo>
                      <a:cubicBezTo>
                        <a:pt x="31" y="13"/>
                        <a:pt x="29" y="13"/>
                        <a:pt x="27" y="14"/>
                      </a:cubicBezTo>
                      <a:lnTo>
                        <a:pt x="26" y="12"/>
                      </a:lnTo>
                      <a:close/>
                      <a:moveTo>
                        <a:pt x="34" y="12"/>
                      </a:moveTo>
                      <a:lnTo>
                        <a:pt x="35" y="13"/>
                      </a:lnTo>
                      <a:lnTo>
                        <a:pt x="34" y="13"/>
                      </a:lnTo>
                      <a:lnTo>
                        <a:pt x="34" y="12"/>
                      </a:lnTo>
                      <a:close/>
                      <a:moveTo>
                        <a:pt x="33" y="12"/>
                      </a:moveTo>
                      <a:cubicBezTo>
                        <a:pt x="33" y="11"/>
                        <a:pt x="32" y="11"/>
                        <a:pt x="31" y="11"/>
                      </a:cubicBezTo>
                      <a:lnTo>
                        <a:pt x="31" y="10"/>
                      </a:lnTo>
                      <a:cubicBezTo>
                        <a:pt x="33" y="10"/>
                        <a:pt x="34" y="10"/>
                        <a:pt x="34" y="12"/>
                      </a:cubicBezTo>
                      <a:lnTo>
                        <a:pt x="33" y="12"/>
                      </a:lnTo>
                      <a:close/>
                      <a:moveTo>
                        <a:pt x="31" y="11"/>
                      </a:moveTo>
                      <a:cubicBezTo>
                        <a:pt x="29" y="11"/>
                        <a:pt x="28" y="11"/>
                        <a:pt x="27" y="9"/>
                      </a:cubicBezTo>
                      <a:lnTo>
                        <a:pt x="28" y="9"/>
                      </a:lnTo>
                      <a:cubicBezTo>
                        <a:pt x="29" y="10"/>
                        <a:pt x="30" y="10"/>
                        <a:pt x="31" y="10"/>
                      </a:cubicBezTo>
                      <a:lnTo>
                        <a:pt x="31" y="11"/>
                      </a:lnTo>
                      <a:close/>
                      <a:moveTo>
                        <a:pt x="27" y="9"/>
                      </a:moveTo>
                      <a:lnTo>
                        <a:pt x="27" y="9"/>
                      </a:lnTo>
                      <a:close/>
                    </a:path>
                  </a:pathLst>
                </a:custGeom>
                <a:solidFill>
                  <a:srgbClr val="94939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634" name="Freeform 164"/>
                <p:cNvSpPr>
                  <a:spLocks noChangeArrowheads="1"/>
                </p:cNvSpPr>
                <p:nvPr/>
              </p:nvSpPr>
              <p:spPr bwMode="auto">
                <a:xfrm>
                  <a:off x="1707" y="3975"/>
                  <a:ext cx="67" cy="56"/>
                </a:xfrm>
                <a:custGeom>
                  <a:avLst/>
                  <a:gdLst>
                    <a:gd name="T0" fmla="*/ 45939 w 49"/>
                    <a:gd name="T1" fmla="*/ 0 h 33"/>
                    <a:gd name="T2" fmla="*/ 7328 w 49"/>
                    <a:gd name="T3" fmla="*/ 113247 h 33"/>
                    <a:gd name="T4" fmla="*/ 1720 w 49"/>
                    <a:gd name="T5" fmla="*/ 135340 h 33"/>
                    <a:gd name="T6" fmla="*/ 72912 w 49"/>
                    <a:gd name="T7" fmla="*/ 144806 h 33"/>
                    <a:gd name="T8" fmla="*/ 75933 w 49"/>
                    <a:gd name="T9" fmla="*/ 92067 h 33"/>
                    <a:gd name="T10" fmla="*/ 65737 w 49"/>
                    <a:gd name="T11" fmla="*/ 25843 h 33"/>
                    <a:gd name="T12" fmla="*/ 45939 w 49"/>
                    <a:gd name="T13" fmla="*/ 0 h 33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49" h="33">
                      <a:moveTo>
                        <a:pt x="28" y="0"/>
                      </a:moveTo>
                      <a:cubicBezTo>
                        <a:pt x="15" y="2"/>
                        <a:pt x="5" y="10"/>
                        <a:pt x="4" y="21"/>
                      </a:cubicBezTo>
                      <a:cubicBezTo>
                        <a:pt x="4" y="22"/>
                        <a:pt x="0" y="25"/>
                        <a:pt x="1" y="25"/>
                      </a:cubicBezTo>
                      <a:cubicBezTo>
                        <a:pt x="13" y="33"/>
                        <a:pt x="30" y="28"/>
                        <a:pt x="44" y="27"/>
                      </a:cubicBezTo>
                      <a:cubicBezTo>
                        <a:pt x="49" y="27"/>
                        <a:pt x="48" y="20"/>
                        <a:pt x="46" y="17"/>
                      </a:cubicBezTo>
                      <a:cubicBezTo>
                        <a:pt x="44" y="13"/>
                        <a:pt x="44" y="8"/>
                        <a:pt x="40" y="5"/>
                      </a:cubicBezTo>
                      <a:cubicBezTo>
                        <a:pt x="37" y="2"/>
                        <a:pt x="33" y="0"/>
                        <a:pt x="28" y="0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635" name="Freeform 165"/>
                <p:cNvSpPr>
                  <a:spLocks noChangeArrowheads="1"/>
                </p:cNvSpPr>
                <p:nvPr/>
              </p:nvSpPr>
              <p:spPr bwMode="auto">
                <a:xfrm>
                  <a:off x="1707" y="3975"/>
                  <a:ext cx="67" cy="53"/>
                </a:xfrm>
                <a:custGeom>
                  <a:avLst/>
                  <a:gdLst>
                    <a:gd name="T0" fmla="*/ 45939 w 49"/>
                    <a:gd name="T1" fmla="*/ 6416 h 31"/>
                    <a:gd name="T2" fmla="*/ 45939 w 49"/>
                    <a:gd name="T3" fmla="*/ 0 h 31"/>
                    <a:gd name="T4" fmla="*/ 45939 w 49"/>
                    <a:gd name="T5" fmla="*/ 6416 h 31"/>
                    <a:gd name="T6" fmla="*/ 36161 w 49"/>
                    <a:gd name="T7" fmla="*/ 6416 h 31"/>
                    <a:gd name="T8" fmla="*/ 45939 w 49"/>
                    <a:gd name="T9" fmla="*/ 6416 h 31"/>
                    <a:gd name="T10" fmla="*/ 30160 w 49"/>
                    <a:gd name="T11" fmla="*/ 26702 h 31"/>
                    <a:gd name="T12" fmla="*/ 36161 w 49"/>
                    <a:gd name="T13" fmla="*/ 6416 h 31"/>
                    <a:gd name="T14" fmla="*/ 30160 w 49"/>
                    <a:gd name="T15" fmla="*/ 26702 h 31"/>
                    <a:gd name="T16" fmla="*/ 7328 w 49"/>
                    <a:gd name="T17" fmla="*/ 127323 h 31"/>
                    <a:gd name="T18" fmla="*/ 30160 w 49"/>
                    <a:gd name="T19" fmla="*/ 26702 h 31"/>
                    <a:gd name="T20" fmla="*/ 7328 w 49"/>
                    <a:gd name="T21" fmla="*/ 127323 h 31"/>
                    <a:gd name="T22" fmla="*/ 7772 w 49"/>
                    <a:gd name="T23" fmla="*/ 127323 h 31"/>
                    <a:gd name="T24" fmla="*/ 7328 w 49"/>
                    <a:gd name="T25" fmla="*/ 127323 h 31"/>
                    <a:gd name="T26" fmla="*/ 7772 w 49"/>
                    <a:gd name="T27" fmla="*/ 127323 h 31"/>
                    <a:gd name="T28" fmla="*/ 7772 w 49"/>
                    <a:gd name="T29" fmla="*/ 127323 h 31"/>
                    <a:gd name="T30" fmla="*/ 7772 w 49"/>
                    <a:gd name="T31" fmla="*/ 127323 h 31"/>
                    <a:gd name="T32" fmla="*/ 4698 w 49"/>
                    <a:gd name="T33" fmla="*/ 141207 h 31"/>
                    <a:gd name="T34" fmla="*/ 7328 w 49"/>
                    <a:gd name="T35" fmla="*/ 127323 h 31"/>
                    <a:gd name="T36" fmla="*/ 4698 w 49"/>
                    <a:gd name="T37" fmla="*/ 141207 h 31"/>
                    <a:gd name="T38" fmla="*/ 0 w 49"/>
                    <a:gd name="T39" fmla="*/ 141207 h 31"/>
                    <a:gd name="T40" fmla="*/ 4698 w 49"/>
                    <a:gd name="T41" fmla="*/ 141207 h 31"/>
                    <a:gd name="T42" fmla="*/ 1720 w 49"/>
                    <a:gd name="T43" fmla="*/ 141207 h 31"/>
                    <a:gd name="T44" fmla="*/ 0 w 49"/>
                    <a:gd name="T45" fmla="*/ 141207 h 31"/>
                    <a:gd name="T46" fmla="*/ 1720 w 49"/>
                    <a:gd name="T47" fmla="*/ 141207 h 31"/>
                    <a:gd name="T48" fmla="*/ 1720 w 49"/>
                    <a:gd name="T49" fmla="*/ 147419 h 31"/>
                    <a:gd name="T50" fmla="*/ 1720 w 49"/>
                    <a:gd name="T51" fmla="*/ 141207 h 31"/>
                    <a:gd name="T52" fmla="*/ 54694 w 49"/>
                    <a:gd name="T53" fmla="*/ 167923 h 31"/>
                    <a:gd name="T54" fmla="*/ 0 w 49"/>
                    <a:gd name="T55" fmla="*/ 156488 h 31"/>
                    <a:gd name="T56" fmla="*/ 54694 w 49"/>
                    <a:gd name="T57" fmla="*/ 167923 h 31"/>
                    <a:gd name="T58" fmla="*/ 72912 w 49"/>
                    <a:gd name="T59" fmla="*/ 167923 h 31"/>
                    <a:gd name="T60" fmla="*/ 54694 w 49"/>
                    <a:gd name="T61" fmla="*/ 167923 h 31"/>
                    <a:gd name="T62" fmla="*/ 72912 w 49"/>
                    <a:gd name="T63" fmla="*/ 167923 h 31"/>
                    <a:gd name="T64" fmla="*/ 72912 w 49"/>
                    <a:gd name="T65" fmla="*/ 167923 h 31"/>
                    <a:gd name="T66" fmla="*/ 73595 w 49"/>
                    <a:gd name="T67" fmla="*/ 158012 h 31"/>
                    <a:gd name="T68" fmla="*/ 72912 w 49"/>
                    <a:gd name="T69" fmla="*/ 167923 h 31"/>
                    <a:gd name="T70" fmla="*/ 73595 w 49"/>
                    <a:gd name="T71" fmla="*/ 158012 h 31"/>
                    <a:gd name="T72" fmla="*/ 79057 w 49"/>
                    <a:gd name="T73" fmla="*/ 147419 h 31"/>
                    <a:gd name="T74" fmla="*/ 73595 w 49"/>
                    <a:gd name="T75" fmla="*/ 158012 h 31"/>
                    <a:gd name="T76" fmla="*/ 77582 w 49"/>
                    <a:gd name="T77" fmla="*/ 130207 h 31"/>
                    <a:gd name="T78" fmla="*/ 79057 w 49"/>
                    <a:gd name="T79" fmla="*/ 147419 h 31"/>
                    <a:gd name="T80" fmla="*/ 77582 w 49"/>
                    <a:gd name="T81" fmla="*/ 130207 h 31"/>
                    <a:gd name="T82" fmla="*/ 77582 w 49"/>
                    <a:gd name="T83" fmla="*/ 102066 h 31"/>
                    <a:gd name="T84" fmla="*/ 77582 w 49"/>
                    <a:gd name="T85" fmla="*/ 130207 h 31"/>
                    <a:gd name="T86" fmla="*/ 77582 w 49"/>
                    <a:gd name="T87" fmla="*/ 102066 h 31"/>
                    <a:gd name="T88" fmla="*/ 77582 w 49"/>
                    <a:gd name="T89" fmla="*/ 102066 h 31"/>
                    <a:gd name="T90" fmla="*/ 75933 w 49"/>
                    <a:gd name="T91" fmla="*/ 102066 h 31"/>
                    <a:gd name="T92" fmla="*/ 77582 w 49"/>
                    <a:gd name="T93" fmla="*/ 102066 h 31"/>
                    <a:gd name="T94" fmla="*/ 75933 w 49"/>
                    <a:gd name="T95" fmla="*/ 102066 h 31"/>
                    <a:gd name="T96" fmla="*/ 75933 w 49"/>
                    <a:gd name="T97" fmla="*/ 102066 h 31"/>
                    <a:gd name="T98" fmla="*/ 72912 w 49"/>
                    <a:gd name="T99" fmla="*/ 77389 h 31"/>
                    <a:gd name="T100" fmla="*/ 77582 w 49"/>
                    <a:gd name="T101" fmla="*/ 102066 h 31"/>
                    <a:gd name="T102" fmla="*/ 72912 w 49"/>
                    <a:gd name="T103" fmla="*/ 77389 h 31"/>
                    <a:gd name="T104" fmla="*/ 67461 w 49"/>
                    <a:gd name="T105" fmla="*/ 28605 h 31"/>
                    <a:gd name="T106" fmla="*/ 72912 w 49"/>
                    <a:gd name="T107" fmla="*/ 77389 h 31"/>
                    <a:gd name="T108" fmla="*/ 56326 w 49"/>
                    <a:gd name="T109" fmla="*/ 10561 h 31"/>
                    <a:gd name="T110" fmla="*/ 67461 w 49"/>
                    <a:gd name="T111" fmla="*/ 28605 h 31"/>
                    <a:gd name="T112" fmla="*/ 56326 w 49"/>
                    <a:gd name="T113" fmla="*/ 10561 h 31"/>
                    <a:gd name="T114" fmla="*/ 45939 w 49"/>
                    <a:gd name="T115" fmla="*/ 0 h 31"/>
                    <a:gd name="T116" fmla="*/ 56326 w 49"/>
                    <a:gd name="T117" fmla="*/ 10561 h 31"/>
                    <a:gd name="T118" fmla="*/ 45939 w 49"/>
                    <a:gd name="T119" fmla="*/ 0 h 31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</a:gdLst>
                  <a:ahLst/>
                  <a:cxnLst>
                    <a:cxn ang="T120">
                      <a:pos x="T0" y="T1"/>
                    </a:cxn>
                    <a:cxn ang="T121">
                      <a:pos x="T2" y="T3"/>
                    </a:cxn>
                    <a:cxn ang="T122">
                      <a:pos x="T4" y="T5"/>
                    </a:cxn>
                    <a:cxn ang="T123">
                      <a:pos x="T6" y="T7"/>
                    </a:cxn>
                    <a:cxn ang="T124">
                      <a:pos x="T8" y="T9"/>
                    </a:cxn>
                    <a:cxn ang="T125">
                      <a:pos x="T10" y="T11"/>
                    </a:cxn>
                    <a:cxn ang="T126">
                      <a:pos x="T12" y="T13"/>
                    </a:cxn>
                    <a:cxn ang="T127">
                      <a:pos x="T14" y="T15"/>
                    </a:cxn>
                    <a:cxn ang="T128">
                      <a:pos x="T16" y="T17"/>
                    </a:cxn>
                    <a:cxn ang="T129">
                      <a:pos x="T18" y="T19"/>
                    </a:cxn>
                    <a:cxn ang="T130">
                      <a:pos x="T20" y="T21"/>
                    </a:cxn>
                    <a:cxn ang="T131">
                      <a:pos x="T22" y="T23"/>
                    </a:cxn>
                    <a:cxn ang="T132">
                      <a:pos x="T24" y="T25"/>
                    </a:cxn>
                    <a:cxn ang="T133">
                      <a:pos x="T26" y="T27"/>
                    </a:cxn>
                    <a:cxn ang="T134">
                      <a:pos x="T28" y="T29"/>
                    </a:cxn>
                    <a:cxn ang="T135">
                      <a:pos x="T30" y="T31"/>
                    </a:cxn>
                    <a:cxn ang="T136">
                      <a:pos x="T32" y="T33"/>
                    </a:cxn>
                    <a:cxn ang="T137">
                      <a:pos x="T34" y="T35"/>
                    </a:cxn>
                    <a:cxn ang="T138">
                      <a:pos x="T36" y="T37"/>
                    </a:cxn>
                    <a:cxn ang="T139">
                      <a:pos x="T38" y="T39"/>
                    </a:cxn>
                    <a:cxn ang="T140">
                      <a:pos x="T40" y="T41"/>
                    </a:cxn>
                    <a:cxn ang="T141">
                      <a:pos x="T42" y="T43"/>
                    </a:cxn>
                    <a:cxn ang="T142">
                      <a:pos x="T44" y="T45"/>
                    </a:cxn>
                    <a:cxn ang="T143">
                      <a:pos x="T46" y="T47"/>
                    </a:cxn>
                    <a:cxn ang="T144">
                      <a:pos x="T48" y="T49"/>
                    </a:cxn>
                    <a:cxn ang="T145">
                      <a:pos x="T50" y="T51"/>
                    </a:cxn>
                    <a:cxn ang="T146">
                      <a:pos x="T52" y="T53"/>
                    </a:cxn>
                    <a:cxn ang="T147">
                      <a:pos x="T54" y="T55"/>
                    </a:cxn>
                    <a:cxn ang="T148">
                      <a:pos x="T56" y="T57"/>
                    </a:cxn>
                    <a:cxn ang="T149">
                      <a:pos x="T58" y="T59"/>
                    </a:cxn>
                    <a:cxn ang="T150">
                      <a:pos x="T60" y="T61"/>
                    </a:cxn>
                    <a:cxn ang="T151">
                      <a:pos x="T62" y="T63"/>
                    </a:cxn>
                    <a:cxn ang="T152">
                      <a:pos x="T64" y="T65"/>
                    </a:cxn>
                    <a:cxn ang="T153">
                      <a:pos x="T66" y="T67"/>
                    </a:cxn>
                    <a:cxn ang="T154">
                      <a:pos x="T68" y="T69"/>
                    </a:cxn>
                    <a:cxn ang="T155">
                      <a:pos x="T70" y="T71"/>
                    </a:cxn>
                    <a:cxn ang="T156">
                      <a:pos x="T72" y="T73"/>
                    </a:cxn>
                    <a:cxn ang="T157">
                      <a:pos x="T74" y="T75"/>
                    </a:cxn>
                    <a:cxn ang="T158">
                      <a:pos x="T76" y="T77"/>
                    </a:cxn>
                    <a:cxn ang="T159">
                      <a:pos x="T78" y="T79"/>
                    </a:cxn>
                    <a:cxn ang="T160">
                      <a:pos x="T80" y="T81"/>
                    </a:cxn>
                    <a:cxn ang="T161">
                      <a:pos x="T82" y="T83"/>
                    </a:cxn>
                    <a:cxn ang="T162">
                      <a:pos x="T84" y="T85"/>
                    </a:cxn>
                    <a:cxn ang="T163">
                      <a:pos x="T86" y="T87"/>
                    </a:cxn>
                    <a:cxn ang="T164">
                      <a:pos x="T88" y="T89"/>
                    </a:cxn>
                    <a:cxn ang="T165">
                      <a:pos x="T90" y="T91"/>
                    </a:cxn>
                    <a:cxn ang="T166">
                      <a:pos x="T92" y="T93"/>
                    </a:cxn>
                    <a:cxn ang="T167">
                      <a:pos x="T94" y="T95"/>
                    </a:cxn>
                    <a:cxn ang="T168">
                      <a:pos x="T96" y="T97"/>
                    </a:cxn>
                    <a:cxn ang="T169">
                      <a:pos x="T98" y="T99"/>
                    </a:cxn>
                    <a:cxn ang="T170">
                      <a:pos x="T100" y="T101"/>
                    </a:cxn>
                    <a:cxn ang="T171">
                      <a:pos x="T102" y="T103"/>
                    </a:cxn>
                    <a:cxn ang="T172">
                      <a:pos x="T104" y="T105"/>
                    </a:cxn>
                    <a:cxn ang="T173">
                      <a:pos x="T106" y="T107"/>
                    </a:cxn>
                    <a:cxn ang="T174">
                      <a:pos x="T108" y="T109"/>
                    </a:cxn>
                    <a:cxn ang="T175">
                      <a:pos x="T110" y="T111"/>
                    </a:cxn>
                    <a:cxn ang="T176">
                      <a:pos x="T112" y="T113"/>
                    </a:cxn>
                    <a:cxn ang="T177">
                      <a:pos x="T114" y="T115"/>
                    </a:cxn>
                    <a:cxn ang="T178">
                      <a:pos x="T116" y="T117"/>
                    </a:cxn>
                    <a:cxn ang="T179">
                      <a:pos x="T118" y="T119"/>
                    </a:cxn>
                  </a:cxnLst>
                  <a:rect l="0" t="0" r="r" b="b"/>
                  <a:pathLst>
                    <a:path w="49" h="31">
                      <a:moveTo>
                        <a:pt x="28" y="1"/>
                      </a:moveTo>
                      <a:lnTo>
                        <a:pt x="28" y="1"/>
                      </a:lnTo>
                      <a:lnTo>
                        <a:pt x="28" y="0"/>
                      </a:lnTo>
                      <a:lnTo>
                        <a:pt x="28" y="1"/>
                      </a:lnTo>
                      <a:close/>
                      <a:moveTo>
                        <a:pt x="28" y="1"/>
                      </a:moveTo>
                      <a:cubicBezTo>
                        <a:pt x="26" y="1"/>
                        <a:pt x="24" y="2"/>
                        <a:pt x="23" y="2"/>
                      </a:cubicBezTo>
                      <a:lnTo>
                        <a:pt x="22" y="1"/>
                      </a:lnTo>
                      <a:cubicBezTo>
                        <a:pt x="24" y="0"/>
                        <a:pt x="26" y="0"/>
                        <a:pt x="28" y="0"/>
                      </a:cubicBezTo>
                      <a:lnTo>
                        <a:pt x="28" y="1"/>
                      </a:lnTo>
                      <a:close/>
                      <a:moveTo>
                        <a:pt x="23" y="2"/>
                      </a:moveTo>
                      <a:cubicBezTo>
                        <a:pt x="21" y="3"/>
                        <a:pt x="20" y="3"/>
                        <a:pt x="18" y="4"/>
                      </a:cubicBezTo>
                      <a:lnTo>
                        <a:pt x="18" y="3"/>
                      </a:lnTo>
                      <a:cubicBezTo>
                        <a:pt x="19" y="2"/>
                        <a:pt x="21" y="1"/>
                        <a:pt x="22" y="1"/>
                      </a:cubicBezTo>
                      <a:lnTo>
                        <a:pt x="23" y="2"/>
                      </a:lnTo>
                      <a:close/>
                      <a:moveTo>
                        <a:pt x="18" y="4"/>
                      </a:moveTo>
                      <a:cubicBezTo>
                        <a:pt x="11" y="7"/>
                        <a:pt x="6" y="13"/>
                        <a:pt x="5" y="21"/>
                      </a:cubicBezTo>
                      <a:lnTo>
                        <a:pt x="4" y="21"/>
                      </a:lnTo>
                      <a:cubicBezTo>
                        <a:pt x="4" y="13"/>
                        <a:pt x="10" y="6"/>
                        <a:pt x="18" y="3"/>
                      </a:cubicBezTo>
                      <a:lnTo>
                        <a:pt x="18" y="4"/>
                      </a:lnTo>
                      <a:close/>
                      <a:moveTo>
                        <a:pt x="4" y="21"/>
                      </a:moveTo>
                      <a:lnTo>
                        <a:pt x="4" y="21"/>
                      </a:lnTo>
                      <a:close/>
                      <a:moveTo>
                        <a:pt x="5" y="21"/>
                      </a:moveTo>
                      <a:lnTo>
                        <a:pt x="5" y="21"/>
                      </a:lnTo>
                      <a:lnTo>
                        <a:pt x="4" y="21"/>
                      </a:lnTo>
                      <a:lnTo>
                        <a:pt x="5" y="21"/>
                      </a:lnTo>
                      <a:close/>
                      <a:moveTo>
                        <a:pt x="5" y="21"/>
                      </a:moveTo>
                      <a:lnTo>
                        <a:pt x="5" y="21"/>
                      </a:lnTo>
                      <a:lnTo>
                        <a:pt x="4" y="21"/>
                      </a:lnTo>
                      <a:lnTo>
                        <a:pt x="5" y="21"/>
                      </a:lnTo>
                      <a:close/>
                      <a:moveTo>
                        <a:pt x="5" y="21"/>
                      </a:moveTo>
                      <a:cubicBezTo>
                        <a:pt x="5" y="22"/>
                        <a:pt x="4" y="23"/>
                        <a:pt x="3" y="24"/>
                      </a:cubicBezTo>
                      <a:lnTo>
                        <a:pt x="2" y="23"/>
                      </a:lnTo>
                      <a:cubicBezTo>
                        <a:pt x="3" y="22"/>
                        <a:pt x="4" y="21"/>
                        <a:pt x="4" y="21"/>
                      </a:cubicBezTo>
                      <a:lnTo>
                        <a:pt x="5" y="21"/>
                      </a:lnTo>
                      <a:close/>
                      <a:moveTo>
                        <a:pt x="3" y="24"/>
                      </a:moveTo>
                      <a:cubicBezTo>
                        <a:pt x="2" y="24"/>
                        <a:pt x="1" y="25"/>
                        <a:pt x="1" y="25"/>
                      </a:cubicBezTo>
                      <a:lnTo>
                        <a:pt x="0" y="24"/>
                      </a:lnTo>
                      <a:cubicBezTo>
                        <a:pt x="0" y="24"/>
                        <a:pt x="1" y="23"/>
                        <a:pt x="2" y="23"/>
                      </a:cubicBezTo>
                      <a:lnTo>
                        <a:pt x="3" y="24"/>
                      </a:lnTo>
                      <a:close/>
                      <a:moveTo>
                        <a:pt x="1" y="25"/>
                      </a:moveTo>
                      <a:cubicBezTo>
                        <a:pt x="1" y="25"/>
                        <a:pt x="1" y="24"/>
                        <a:pt x="1" y="24"/>
                      </a:cubicBezTo>
                      <a:lnTo>
                        <a:pt x="0" y="26"/>
                      </a:lnTo>
                      <a:cubicBezTo>
                        <a:pt x="0" y="25"/>
                        <a:pt x="0" y="25"/>
                        <a:pt x="0" y="24"/>
                      </a:cubicBezTo>
                      <a:lnTo>
                        <a:pt x="1" y="25"/>
                      </a:lnTo>
                      <a:close/>
                      <a:moveTo>
                        <a:pt x="1" y="24"/>
                      </a:moveTo>
                      <a:lnTo>
                        <a:pt x="1" y="24"/>
                      </a:lnTo>
                      <a:lnTo>
                        <a:pt x="1" y="25"/>
                      </a:lnTo>
                      <a:lnTo>
                        <a:pt x="1" y="24"/>
                      </a:lnTo>
                      <a:close/>
                      <a:moveTo>
                        <a:pt x="1" y="25"/>
                      </a:moveTo>
                      <a:cubicBezTo>
                        <a:pt x="10" y="30"/>
                        <a:pt x="22" y="29"/>
                        <a:pt x="33" y="28"/>
                      </a:cubicBezTo>
                      <a:lnTo>
                        <a:pt x="34" y="29"/>
                      </a:lnTo>
                      <a:cubicBezTo>
                        <a:pt x="22" y="30"/>
                        <a:pt x="10" y="31"/>
                        <a:pt x="0" y="26"/>
                      </a:cubicBezTo>
                      <a:lnTo>
                        <a:pt x="1" y="25"/>
                      </a:lnTo>
                      <a:close/>
                      <a:moveTo>
                        <a:pt x="33" y="28"/>
                      </a:moveTo>
                      <a:cubicBezTo>
                        <a:pt x="37" y="27"/>
                        <a:pt x="41" y="27"/>
                        <a:pt x="44" y="27"/>
                      </a:cubicBezTo>
                      <a:lnTo>
                        <a:pt x="44" y="28"/>
                      </a:lnTo>
                      <a:cubicBezTo>
                        <a:pt x="41" y="28"/>
                        <a:pt x="37" y="28"/>
                        <a:pt x="34" y="29"/>
                      </a:cubicBezTo>
                      <a:lnTo>
                        <a:pt x="33" y="28"/>
                      </a:lnTo>
                      <a:close/>
                      <a:moveTo>
                        <a:pt x="44" y="28"/>
                      </a:moveTo>
                      <a:lnTo>
                        <a:pt x="44" y="28"/>
                      </a:lnTo>
                      <a:lnTo>
                        <a:pt x="44" y="27"/>
                      </a:lnTo>
                      <a:lnTo>
                        <a:pt x="44" y="28"/>
                      </a:lnTo>
                      <a:close/>
                      <a:moveTo>
                        <a:pt x="44" y="27"/>
                      </a:moveTo>
                      <a:cubicBezTo>
                        <a:pt x="45" y="27"/>
                        <a:pt x="45" y="27"/>
                        <a:pt x="45" y="27"/>
                      </a:cubicBezTo>
                      <a:lnTo>
                        <a:pt x="46" y="28"/>
                      </a:lnTo>
                      <a:cubicBezTo>
                        <a:pt x="45" y="28"/>
                        <a:pt x="45" y="28"/>
                        <a:pt x="44" y="28"/>
                      </a:cubicBezTo>
                      <a:lnTo>
                        <a:pt x="44" y="27"/>
                      </a:lnTo>
                      <a:close/>
                      <a:moveTo>
                        <a:pt x="45" y="27"/>
                      </a:moveTo>
                      <a:cubicBezTo>
                        <a:pt x="46" y="26"/>
                        <a:pt x="46" y="26"/>
                        <a:pt x="47" y="25"/>
                      </a:cubicBezTo>
                      <a:lnTo>
                        <a:pt x="48" y="25"/>
                      </a:lnTo>
                      <a:cubicBezTo>
                        <a:pt x="48" y="26"/>
                        <a:pt x="47" y="27"/>
                        <a:pt x="46" y="28"/>
                      </a:cubicBezTo>
                      <a:lnTo>
                        <a:pt x="45" y="27"/>
                      </a:lnTo>
                      <a:close/>
                      <a:moveTo>
                        <a:pt x="47" y="25"/>
                      </a:moveTo>
                      <a:cubicBezTo>
                        <a:pt x="47" y="24"/>
                        <a:pt x="47" y="23"/>
                        <a:pt x="47" y="22"/>
                      </a:cubicBezTo>
                      <a:lnTo>
                        <a:pt x="48" y="22"/>
                      </a:lnTo>
                      <a:cubicBezTo>
                        <a:pt x="49" y="23"/>
                        <a:pt x="48" y="24"/>
                        <a:pt x="48" y="25"/>
                      </a:cubicBezTo>
                      <a:lnTo>
                        <a:pt x="47" y="25"/>
                      </a:lnTo>
                      <a:close/>
                      <a:moveTo>
                        <a:pt x="47" y="22"/>
                      </a:moveTo>
                      <a:cubicBezTo>
                        <a:pt x="47" y="20"/>
                        <a:pt x="46" y="18"/>
                        <a:pt x="46" y="17"/>
                      </a:cubicBezTo>
                      <a:lnTo>
                        <a:pt x="47" y="17"/>
                      </a:lnTo>
                      <a:cubicBezTo>
                        <a:pt x="48" y="18"/>
                        <a:pt x="48" y="20"/>
                        <a:pt x="48" y="22"/>
                      </a:cubicBezTo>
                      <a:lnTo>
                        <a:pt x="47" y="22"/>
                      </a:lnTo>
                      <a:close/>
                      <a:moveTo>
                        <a:pt x="47" y="17"/>
                      </a:moveTo>
                      <a:lnTo>
                        <a:pt x="47" y="17"/>
                      </a:lnTo>
                      <a:lnTo>
                        <a:pt x="46" y="17"/>
                      </a:lnTo>
                      <a:lnTo>
                        <a:pt x="47" y="17"/>
                      </a:lnTo>
                      <a:close/>
                      <a:moveTo>
                        <a:pt x="46" y="17"/>
                      </a:moveTo>
                      <a:lnTo>
                        <a:pt x="46" y="17"/>
                      </a:lnTo>
                      <a:lnTo>
                        <a:pt x="47" y="17"/>
                      </a:lnTo>
                      <a:lnTo>
                        <a:pt x="46" y="17"/>
                      </a:lnTo>
                      <a:close/>
                      <a:moveTo>
                        <a:pt x="46" y="17"/>
                      </a:moveTo>
                      <a:lnTo>
                        <a:pt x="46" y="17"/>
                      </a:lnTo>
                      <a:close/>
                      <a:moveTo>
                        <a:pt x="46" y="17"/>
                      </a:moveTo>
                      <a:cubicBezTo>
                        <a:pt x="45" y="16"/>
                        <a:pt x="44" y="14"/>
                        <a:pt x="44" y="13"/>
                      </a:cubicBezTo>
                      <a:lnTo>
                        <a:pt x="45" y="13"/>
                      </a:lnTo>
                      <a:cubicBezTo>
                        <a:pt x="46" y="14"/>
                        <a:pt x="46" y="15"/>
                        <a:pt x="47" y="17"/>
                      </a:cubicBezTo>
                      <a:lnTo>
                        <a:pt x="46" y="17"/>
                      </a:lnTo>
                      <a:close/>
                      <a:moveTo>
                        <a:pt x="44" y="13"/>
                      </a:moveTo>
                      <a:cubicBezTo>
                        <a:pt x="43" y="10"/>
                        <a:pt x="42" y="8"/>
                        <a:pt x="40" y="5"/>
                      </a:cubicBezTo>
                      <a:lnTo>
                        <a:pt x="41" y="5"/>
                      </a:lnTo>
                      <a:cubicBezTo>
                        <a:pt x="43" y="7"/>
                        <a:pt x="44" y="10"/>
                        <a:pt x="45" y="13"/>
                      </a:cubicBezTo>
                      <a:lnTo>
                        <a:pt x="44" y="13"/>
                      </a:lnTo>
                      <a:close/>
                      <a:moveTo>
                        <a:pt x="40" y="5"/>
                      </a:moveTo>
                      <a:cubicBezTo>
                        <a:pt x="38" y="4"/>
                        <a:pt x="36" y="3"/>
                        <a:pt x="34" y="2"/>
                      </a:cubicBezTo>
                      <a:lnTo>
                        <a:pt x="35" y="1"/>
                      </a:lnTo>
                      <a:cubicBezTo>
                        <a:pt x="37" y="2"/>
                        <a:pt x="39" y="3"/>
                        <a:pt x="41" y="5"/>
                      </a:cubicBezTo>
                      <a:lnTo>
                        <a:pt x="40" y="5"/>
                      </a:lnTo>
                      <a:close/>
                      <a:moveTo>
                        <a:pt x="34" y="2"/>
                      </a:moveTo>
                      <a:cubicBezTo>
                        <a:pt x="32" y="1"/>
                        <a:pt x="30" y="1"/>
                        <a:pt x="28" y="1"/>
                      </a:cubicBezTo>
                      <a:lnTo>
                        <a:pt x="28" y="0"/>
                      </a:lnTo>
                      <a:cubicBezTo>
                        <a:pt x="30" y="0"/>
                        <a:pt x="33" y="0"/>
                        <a:pt x="35" y="1"/>
                      </a:cubicBezTo>
                      <a:lnTo>
                        <a:pt x="34" y="2"/>
                      </a:lnTo>
                      <a:close/>
                      <a:moveTo>
                        <a:pt x="28" y="0"/>
                      </a:moveTo>
                      <a:lnTo>
                        <a:pt x="28" y="0"/>
                      </a:lnTo>
                      <a:close/>
                    </a:path>
                  </a:pathLst>
                </a:custGeom>
                <a:solidFill>
                  <a:srgbClr val="94939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636" name="Freeform 166"/>
                <p:cNvSpPr>
                  <a:spLocks noChangeArrowheads="1"/>
                </p:cNvSpPr>
                <p:nvPr/>
              </p:nvSpPr>
              <p:spPr bwMode="auto">
                <a:xfrm>
                  <a:off x="1752" y="3789"/>
                  <a:ext cx="75" cy="65"/>
                </a:xfrm>
                <a:custGeom>
                  <a:avLst/>
                  <a:gdLst>
                    <a:gd name="T0" fmla="*/ 60284 w 55"/>
                    <a:gd name="T1" fmla="*/ 28484 h 38"/>
                    <a:gd name="T2" fmla="*/ 14872 w 55"/>
                    <a:gd name="T3" fmla="*/ 155930 h 38"/>
                    <a:gd name="T4" fmla="*/ 52766 w 55"/>
                    <a:gd name="T5" fmla="*/ 245998 h 38"/>
                    <a:gd name="T6" fmla="*/ 59051 w 55"/>
                    <a:gd name="T7" fmla="*/ 245998 h 38"/>
                    <a:gd name="T8" fmla="*/ 87310 w 55"/>
                    <a:gd name="T9" fmla="*/ 71883 h 38"/>
                    <a:gd name="T10" fmla="*/ 60284 w 55"/>
                    <a:gd name="T11" fmla="*/ 28484 h 38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55" h="38">
                      <a:moveTo>
                        <a:pt x="37" y="4"/>
                      </a:moveTo>
                      <a:cubicBezTo>
                        <a:pt x="28" y="9"/>
                        <a:pt x="0" y="11"/>
                        <a:pt x="9" y="24"/>
                      </a:cubicBezTo>
                      <a:cubicBezTo>
                        <a:pt x="21" y="23"/>
                        <a:pt x="24" y="33"/>
                        <a:pt x="32" y="38"/>
                      </a:cubicBezTo>
                      <a:cubicBezTo>
                        <a:pt x="33" y="38"/>
                        <a:pt x="35" y="38"/>
                        <a:pt x="36" y="38"/>
                      </a:cubicBezTo>
                      <a:cubicBezTo>
                        <a:pt x="45" y="30"/>
                        <a:pt x="50" y="21"/>
                        <a:pt x="53" y="11"/>
                      </a:cubicBezTo>
                      <a:cubicBezTo>
                        <a:pt x="55" y="5"/>
                        <a:pt x="45" y="0"/>
                        <a:pt x="37" y="4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637" name="Freeform 167"/>
                <p:cNvSpPr>
                  <a:spLocks noChangeArrowheads="1"/>
                </p:cNvSpPr>
                <p:nvPr/>
              </p:nvSpPr>
              <p:spPr bwMode="auto">
                <a:xfrm>
                  <a:off x="1758" y="3792"/>
                  <a:ext cx="70" cy="63"/>
                </a:xfrm>
                <a:custGeom>
                  <a:avLst/>
                  <a:gdLst>
                    <a:gd name="T0" fmla="*/ 54993 w 51"/>
                    <a:gd name="T1" fmla="*/ 17233 h 37"/>
                    <a:gd name="T2" fmla="*/ 53233 w 51"/>
                    <a:gd name="T3" fmla="*/ 10446 h 37"/>
                    <a:gd name="T4" fmla="*/ 53233 w 51"/>
                    <a:gd name="T5" fmla="*/ 10446 h 37"/>
                    <a:gd name="T6" fmla="*/ 53233 w 51"/>
                    <a:gd name="T7" fmla="*/ 10446 h 37"/>
                    <a:gd name="T8" fmla="*/ 37582 w 51"/>
                    <a:gd name="T9" fmla="*/ 43589 h 37"/>
                    <a:gd name="T10" fmla="*/ 53233 w 51"/>
                    <a:gd name="T11" fmla="*/ 10446 h 37"/>
                    <a:gd name="T12" fmla="*/ 37582 w 51"/>
                    <a:gd name="T13" fmla="*/ 43589 h 37"/>
                    <a:gd name="T14" fmla="*/ 12784 w 51"/>
                    <a:gd name="T15" fmla="*/ 57213 h 37"/>
                    <a:gd name="T16" fmla="*/ 37582 w 51"/>
                    <a:gd name="T17" fmla="*/ 43589 h 37"/>
                    <a:gd name="T18" fmla="*/ 9497 w 51"/>
                    <a:gd name="T19" fmla="*/ 129078 h 37"/>
                    <a:gd name="T20" fmla="*/ 12784 w 51"/>
                    <a:gd name="T21" fmla="*/ 57213 h 37"/>
                    <a:gd name="T22" fmla="*/ 9497 w 51"/>
                    <a:gd name="T23" fmla="*/ 138168 h 37"/>
                    <a:gd name="T24" fmla="*/ 7766 w 51"/>
                    <a:gd name="T25" fmla="*/ 129078 h 37"/>
                    <a:gd name="T26" fmla="*/ 9497 w 51"/>
                    <a:gd name="T27" fmla="*/ 138168 h 37"/>
                    <a:gd name="T28" fmla="*/ 35229 w 51"/>
                    <a:gd name="T29" fmla="*/ 178084 h 37"/>
                    <a:gd name="T30" fmla="*/ 9497 w 51"/>
                    <a:gd name="T31" fmla="*/ 138168 h 37"/>
                    <a:gd name="T32" fmla="*/ 35229 w 51"/>
                    <a:gd name="T33" fmla="*/ 178084 h 37"/>
                    <a:gd name="T34" fmla="*/ 43109 w 51"/>
                    <a:gd name="T35" fmla="*/ 212816 h 37"/>
                    <a:gd name="T36" fmla="*/ 35229 w 51"/>
                    <a:gd name="T37" fmla="*/ 178084 h 37"/>
                    <a:gd name="T38" fmla="*/ 45239 w 51"/>
                    <a:gd name="T39" fmla="*/ 212816 h 37"/>
                    <a:gd name="T40" fmla="*/ 45239 w 51"/>
                    <a:gd name="T41" fmla="*/ 212816 h 37"/>
                    <a:gd name="T42" fmla="*/ 45239 w 51"/>
                    <a:gd name="T43" fmla="*/ 209913 h 37"/>
                    <a:gd name="T44" fmla="*/ 45239 w 51"/>
                    <a:gd name="T45" fmla="*/ 212816 h 37"/>
                    <a:gd name="T46" fmla="*/ 45239 w 51"/>
                    <a:gd name="T47" fmla="*/ 212816 h 37"/>
                    <a:gd name="T48" fmla="*/ 45239 w 51"/>
                    <a:gd name="T49" fmla="*/ 212816 h 37"/>
                    <a:gd name="T50" fmla="*/ 47003 w 51"/>
                    <a:gd name="T51" fmla="*/ 209913 h 37"/>
                    <a:gd name="T52" fmla="*/ 45239 w 51"/>
                    <a:gd name="T53" fmla="*/ 212816 h 37"/>
                    <a:gd name="T54" fmla="*/ 47003 w 51"/>
                    <a:gd name="T55" fmla="*/ 209913 h 37"/>
                    <a:gd name="T56" fmla="*/ 45239 w 51"/>
                    <a:gd name="T57" fmla="*/ 212816 h 37"/>
                    <a:gd name="T58" fmla="*/ 47003 w 51"/>
                    <a:gd name="T59" fmla="*/ 209913 h 37"/>
                    <a:gd name="T60" fmla="*/ 47003 w 51"/>
                    <a:gd name="T61" fmla="*/ 221777 h 37"/>
                    <a:gd name="T62" fmla="*/ 47003 w 51"/>
                    <a:gd name="T63" fmla="*/ 209913 h 37"/>
                    <a:gd name="T64" fmla="*/ 51939 w 51"/>
                    <a:gd name="T65" fmla="*/ 209913 h 37"/>
                    <a:gd name="T66" fmla="*/ 47003 w 51"/>
                    <a:gd name="T67" fmla="*/ 221777 h 37"/>
                    <a:gd name="T68" fmla="*/ 51939 w 51"/>
                    <a:gd name="T69" fmla="*/ 212816 h 37"/>
                    <a:gd name="T70" fmla="*/ 51939 w 51"/>
                    <a:gd name="T71" fmla="*/ 212816 h 37"/>
                    <a:gd name="T72" fmla="*/ 49950 w 51"/>
                    <a:gd name="T73" fmla="*/ 209913 h 37"/>
                    <a:gd name="T74" fmla="*/ 69905 w 51"/>
                    <a:gd name="T75" fmla="*/ 145438 h 37"/>
                    <a:gd name="T76" fmla="*/ 49950 w 51"/>
                    <a:gd name="T77" fmla="*/ 209913 h 37"/>
                    <a:gd name="T78" fmla="*/ 77419 w 51"/>
                    <a:gd name="T79" fmla="*/ 54927 h 37"/>
                    <a:gd name="T80" fmla="*/ 69905 w 51"/>
                    <a:gd name="T81" fmla="*/ 145438 h 37"/>
                    <a:gd name="T82" fmla="*/ 80510 w 51"/>
                    <a:gd name="T83" fmla="*/ 54927 h 37"/>
                    <a:gd name="T84" fmla="*/ 79410 w 51"/>
                    <a:gd name="T85" fmla="*/ 54927 h 37"/>
                    <a:gd name="T86" fmla="*/ 77419 w 51"/>
                    <a:gd name="T87" fmla="*/ 54927 h 37"/>
                    <a:gd name="T88" fmla="*/ 79410 w 51"/>
                    <a:gd name="T89" fmla="*/ 26434 h 37"/>
                    <a:gd name="T90" fmla="*/ 77419 w 51"/>
                    <a:gd name="T91" fmla="*/ 54927 h 37"/>
                    <a:gd name="T92" fmla="*/ 74513 w 51"/>
                    <a:gd name="T93" fmla="*/ 17233 h 37"/>
                    <a:gd name="T94" fmla="*/ 79410 w 51"/>
                    <a:gd name="T95" fmla="*/ 26434 h 37"/>
                    <a:gd name="T96" fmla="*/ 74513 w 51"/>
                    <a:gd name="T97" fmla="*/ 17233 h 37"/>
                    <a:gd name="T98" fmla="*/ 69905 w 51"/>
                    <a:gd name="T99" fmla="*/ 6337 h 37"/>
                    <a:gd name="T100" fmla="*/ 74513 w 51"/>
                    <a:gd name="T101" fmla="*/ 17233 h 37"/>
                    <a:gd name="T102" fmla="*/ 54993 w 51"/>
                    <a:gd name="T103" fmla="*/ 17233 h 37"/>
                    <a:gd name="T104" fmla="*/ 69905 w 51"/>
                    <a:gd name="T105" fmla="*/ 6337 h 37"/>
                    <a:gd name="T106" fmla="*/ 54993 w 51"/>
                    <a:gd name="T107" fmla="*/ 17233 h 37"/>
                    <a:gd name="T108" fmla="*/ 53233 w 51"/>
                    <a:gd name="T109" fmla="*/ 10446 h 37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</a:gdLst>
                  <a:ahLst/>
                  <a:cxnLst>
                    <a:cxn ang="T110">
                      <a:pos x="T0" y="T1"/>
                    </a:cxn>
                    <a:cxn ang="T111">
                      <a:pos x="T2" y="T3"/>
                    </a:cxn>
                    <a:cxn ang="T112">
                      <a:pos x="T4" y="T5"/>
                    </a:cxn>
                    <a:cxn ang="T113">
                      <a:pos x="T6" y="T7"/>
                    </a:cxn>
                    <a:cxn ang="T114">
                      <a:pos x="T8" y="T9"/>
                    </a:cxn>
                    <a:cxn ang="T115">
                      <a:pos x="T10" y="T11"/>
                    </a:cxn>
                    <a:cxn ang="T116">
                      <a:pos x="T12" y="T13"/>
                    </a:cxn>
                    <a:cxn ang="T117">
                      <a:pos x="T14" y="T15"/>
                    </a:cxn>
                    <a:cxn ang="T118">
                      <a:pos x="T16" y="T17"/>
                    </a:cxn>
                    <a:cxn ang="T119">
                      <a:pos x="T18" y="T19"/>
                    </a:cxn>
                    <a:cxn ang="T120">
                      <a:pos x="T20" y="T21"/>
                    </a:cxn>
                    <a:cxn ang="T121">
                      <a:pos x="T22" y="T23"/>
                    </a:cxn>
                    <a:cxn ang="T122">
                      <a:pos x="T24" y="T25"/>
                    </a:cxn>
                    <a:cxn ang="T123">
                      <a:pos x="T26" y="T27"/>
                    </a:cxn>
                    <a:cxn ang="T124">
                      <a:pos x="T28" y="T29"/>
                    </a:cxn>
                    <a:cxn ang="T125">
                      <a:pos x="T30" y="T31"/>
                    </a:cxn>
                    <a:cxn ang="T126">
                      <a:pos x="T32" y="T33"/>
                    </a:cxn>
                    <a:cxn ang="T127">
                      <a:pos x="T34" y="T35"/>
                    </a:cxn>
                    <a:cxn ang="T128">
                      <a:pos x="T36" y="T37"/>
                    </a:cxn>
                    <a:cxn ang="T129">
                      <a:pos x="T38" y="T39"/>
                    </a:cxn>
                    <a:cxn ang="T130">
                      <a:pos x="T40" y="T41"/>
                    </a:cxn>
                    <a:cxn ang="T131">
                      <a:pos x="T42" y="T43"/>
                    </a:cxn>
                    <a:cxn ang="T132">
                      <a:pos x="T44" y="T45"/>
                    </a:cxn>
                    <a:cxn ang="T133">
                      <a:pos x="T46" y="T47"/>
                    </a:cxn>
                    <a:cxn ang="T134">
                      <a:pos x="T48" y="T49"/>
                    </a:cxn>
                    <a:cxn ang="T135">
                      <a:pos x="T50" y="T51"/>
                    </a:cxn>
                    <a:cxn ang="T136">
                      <a:pos x="T52" y="T53"/>
                    </a:cxn>
                    <a:cxn ang="T137">
                      <a:pos x="T54" y="T55"/>
                    </a:cxn>
                    <a:cxn ang="T138">
                      <a:pos x="T56" y="T57"/>
                    </a:cxn>
                    <a:cxn ang="T139">
                      <a:pos x="T58" y="T59"/>
                    </a:cxn>
                    <a:cxn ang="T140">
                      <a:pos x="T60" y="T61"/>
                    </a:cxn>
                    <a:cxn ang="T141">
                      <a:pos x="T62" y="T63"/>
                    </a:cxn>
                    <a:cxn ang="T142">
                      <a:pos x="T64" y="T65"/>
                    </a:cxn>
                    <a:cxn ang="T143">
                      <a:pos x="T66" y="T67"/>
                    </a:cxn>
                    <a:cxn ang="T144">
                      <a:pos x="T68" y="T69"/>
                    </a:cxn>
                    <a:cxn ang="T145">
                      <a:pos x="T70" y="T71"/>
                    </a:cxn>
                    <a:cxn ang="T146">
                      <a:pos x="T72" y="T73"/>
                    </a:cxn>
                    <a:cxn ang="T147">
                      <a:pos x="T74" y="T75"/>
                    </a:cxn>
                    <a:cxn ang="T148">
                      <a:pos x="T76" y="T77"/>
                    </a:cxn>
                    <a:cxn ang="T149">
                      <a:pos x="T78" y="T79"/>
                    </a:cxn>
                    <a:cxn ang="T150">
                      <a:pos x="T80" y="T81"/>
                    </a:cxn>
                    <a:cxn ang="T151">
                      <a:pos x="T82" y="T83"/>
                    </a:cxn>
                    <a:cxn ang="T152">
                      <a:pos x="T84" y="T85"/>
                    </a:cxn>
                    <a:cxn ang="T153">
                      <a:pos x="T86" y="T87"/>
                    </a:cxn>
                    <a:cxn ang="T154">
                      <a:pos x="T88" y="T89"/>
                    </a:cxn>
                    <a:cxn ang="T155">
                      <a:pos x="T90" y="T91"/>
                    </a:cxn>
                    <a:cxn ang="T156">
                      <a:pos x="T92" y="T93"/>
                    </a:cxn>
                    <a:cxn ang="T157">
                      <a:pos x="T94" y="T95"/>
                    </a:cxn>
                    <a:cxn ang="T158">
                      <a:pos x="T96" y="T97"/>
                    </a:cxn>
                    <a:cxn ang="T159">
                      <a:pos x="T98" y="T99"/>
                    </a:cxn>
                    <a:cxn ang="T160">
                      <a:pos x="T100" y="T101"/>
                    </a:cxn>
                    <a:cxn ang="T161">
                      <a:pos x="T102" y="T103"/>
                    </a:cxn>
                    <a:cxn ang="T162">
                      <a:pos x="T104" y="T105"/>
                    </a:cxn>
                    <a:cxn ang="T163">
                      <a:pos x="T106" y="T107"/>
                    </a:cxn>
                    <a:cxn ang="T164">
                      <a:pos x="T108" y="T109"/>
                    </a:cxn>
                  </a:cxnLst>
                  <a:rect l="0" t="0" r="r" b="b"/>
                  <a:pathLst>
                    <a:path w="51" h="37">
                      <a:moveTo>
                        <a:pt x="34" y="3"/>
                      </a:moveTo>
                      <a:lnTo>
                        <a:pt x="34" y="3"/>
                      </a:lnTo>
                      <a:lnTo>
                        <a:pt x="33" y="2"/>
                      </a:lnTo>
                      <a:lnTo>
                        <a:pt x="34" y="3"/>
                      </a:lnTo>
                      <a:close/>
                      <a:moveTo>
                        <a:pt x="33" y="2"/>
                      </a:moveTo>
                      <a:lnTo>
                        <a:pt x="33" y="2"/>
                      </a:lnTo>
                      <a:close/>
                      <a:moveTo>
                        <a:pt x="34" y="3"/>
                      </a:moveTo>
                      <a:cubicBezTo>
                        <a:pt x="31" y="4"/>
                        <a:pt x="27" y="5"/>
                        <a:pt x="23" y="7"/>
                      </a:cubicBezTo>
                      <a:lnTo>
                        <a:pt x="22" y="5"/>
                      </a:lnTo>
                      <a:cubicBezTo>
                        <a:pt x="26" y="4"/>
                        <a:pt x="30" y="3"/>
                        <a:pt x="33" y="2"/>
                      </a:cubicBezTo>
                      <a:lnTo>
                        <a:pt x="34" y="3"/>
                      </a:lnTo>
                      <a:close/>
                      <a:moveTo>
                        <a:pt x="23" y="7"/>
                      </a:moveTo>
                      <a:cubicBezTo>
                        <a:pt x="18" y="8"/>
                        <a:pt x="13" y="9"/>
                        <a:pt x="9" y="11"/>
                      </a:cubicBezTo>
                      <a:lnTo>
                        <a:pt x="8" y="10"/>
                      </a:lnTo>
                      <a:cubicBezTo>
                        <a:pt x="12" y="8"/>
                        <a:pt x="17" y="7"/>
                        <a:pt x="22" y="5"/>
                      </a:cubicBezTo>
                      <a:lnTo>
                        <a:pt x="23" y="7"/>
                      </a:lnTo>
                      <a:close/>
                      <a:moveTo>
                        <a:pt x="9" y="11"/>
                      </a:moveTo>
                      <a:cubicBezTo>
                        <a:pt x="5" y="13"/>
                        <a:pt x="2" y="17"/>
                        <a:pt x="6" y="22"/>
                      </a:cubicBezTo>
                      <a:lnTo>
                        <a:pt x="5" y="22"/>
                      </a:lnTo>
                      <a:cubicBezTo>
                        <a:pt x="0" y="16"/>
                        <a:pt x="3" y="13"/>
                        <a:pt x="8" y="10"/>
                      </a:cubicBezTo>
                      <a:lnTo>
                        <a:pt x="9" y="11"/>
                      </a:lnTo>
                      <a:close/>
                      <a:moveTo>
                        <a:pt x="6" y="23"/>
                      </a:moveTo>
                      <a:lnTo>
                        <a:pt x="5" y="23"/>
                      </a:lnTo>
                      <a:lnTo>
                        <a:pt x="5" y="22"/>
                      </a:lnTo>
                      <a:lnTo>
                        <a:pt x="6" y="23"/>
                      </a:lnTo>
                      <a:close/>
                      <a:moveTo>
                        <a:pt x="5" y="21"/>
                      </a:moveTo>
                      <a:cubicBezTo>
                        <a:pt x="14" y="21"/>
                        <a:pt x="18" y="25"/>
                        <a:pt x="22" y="30"/>
                      </a:cubicBezTo>
                      <a:lnTo>
                        <a:pt x="21" y="30"/>
                      </a:lnTo>
                      <a:cubicBezTo>
                        <a:pt x="17" y="26"/>
                        <a:pt x="13" y="22"/>
                        <a:pt x="6" y="23"/>
                      </a:cubicBezTo>
                      <a:lnTo>
                        <a:pt x="5" y="21"/>
                      </a:lnTo>
                      <a:close/>
                      <a:moveTo>
                        <a:pt x="22" y="30"/>
                      </a:moveTo>
                      <a:cubicBezTo>
                        <a:pt x="24" y="32"/>
                        <a:pt x="26" y="34"/>
                        <a:pt x="28" y="35"/>
                      </a:cubicBezTo>
                      <a:lnTo>
                        <a:pt x="27" y="36"/>
                      </a:lnTo>
                      <a:cubicBezTo>
                        <a:pt x="25" y="35"/>
                        <a:pt x="23" y="33"/>
                        <a:pt x="21" y="30"/>
                      </a:cubicBezTo>
                      <a:lnTo>
                        <a:pt x="22" y="30"/>
                      </a:lnTo>
                      <a:close/>
                      <a:moveTo>
                        <a:pt x="28" y="36"/>
                      </a:moveTo>
                      <a:lnTo>
                        <a:pt x="28" y="36"/>
                      </a:lnTo>
                      <a:lnTo>
                        <a:pt x="27" y="36"/>
                      </a:lnTo>
                      <a:lnTo>
                        <a:pt x="28" y="36"/>
                      </a:lnTo>
                      <a:close/>
                      <a:moveTo>
                        <a:pt x="28" y="35"/>
                      </a:moveTo>
                      <a:lnTo>
                        <a:pt x="28" y="35"/>
                      </a:lnTo>
                      <a:lnTo>
                        <a:pt x="28" y="36"/>
                      </a:lnTo>
                      <a:lnTo>
                        <a:pt x="28" y="35"/>
                      </a:lnTo>
                      <a:close/>
                      <a:moveTo>
                        <a:pt x="28" y="36"/>
                      </a:moveTo>
                      <a:lnTo>
                        <a:pt x="28" y="36"/>
                      </a:lnTo>
                      <a:close/>
                      <a:moveTo>
                        <a:pt x="28" y="35"/>
                      </a:moveTo>
                      <a:cubicBezTo>
                        <a:pt x="28" y="35"/>
                        <a:pt x="28" y="35"/>
                        <a:pt x="29" y="35"/>
                      </a:cubicBezTo>
                      <a:lnTo>
                        <a:pt x="28" y="37"/>
                      </a:lnTo>
                      <a:cubicBezTo>
                        <a:pt x="28" y="37"/>
                        <a:pt x="28" y="37"/>
                        <a:pt x="28" y="36"/>
                      </a:cubicBezTo>
                      <a:lnTo>
                        <a:pt x="28" y="35"/>
                      </a:lnTo>
                      <a:close/>
                      <a:moveTo>
                        <a:pt x="29" y="35"/>
                      </a:moveTo>
                      <a:lnTo>
                        <a:pt x="29" y="35"/>
                      </a:lnTo>
                      <a:lnTo>
                        <a:pt x="28" y="36"/>
                      </a:lnTo>
                      <a:lnTo>
                        <a:pt x="29" y="35"/>
                      </a:lnTo>
                      <a:close/>
                      <a:moveTo>
                        <a:pt x="29" y="35"/>
                      </a:moveTo>
                      <a:cubicBezTo>
                        <a:pt x="29" y="35"/>
                        <a:pt x="29" y="35"/>
                        <a:pt x="29" y="35"/>
                      </a:cubicBezTo>
                      <a:lnTo>
                        <a:pt x="29" y="37"/>
                      </a:lnTo>
                      <a:cubicBezTo>
                        <a:pt x="29" y="37"/>
                        <a:pt x="28" y="37"/>
                        <a:pt x="28" y="37"/>
                      </a:cubicBezTo>
                      <a:lnTo>
                        <a:pt x="29" y="35"/>
                      </a:lnTo>
                      <a:close/>
                      <a:moveTo>
                        <a:pt x="29" y="35"/>
                      </a:moveTo>
                      <a:cubicBezTo>
                        <a:pt x="30" y="36"/>
                        <a:pt x="31" y="35"/>
                        <a:pt x="32" y="35"/>
                      </a:cubicBezTo>
                      <a:lnTo>
                        <a:pt x="32" y="36"/>
                      </a:lnTo>
                      <a:cubicBezTo>
                        <a:pt x="32" y="37"/>
                        <a:pt x="30" y="37"/>
                        <a:pt x="29" y="37"/>
                      </a:cubicBezTo>
                      <a:lnTo>
                        <a:pt x="29" y="35"/>
                      </a:lnTo>
                      <a:close/>
                      <a:moveTo>
                        <a:pt x="32" y="36"/>
                      </a:moveTo>
                      <a:lnTo>
                        <a:pt x="32" y="36"/>
                      </a:lnTo>
                      <a:close/>
                      <a:moveTo>
                        <a:pt x="31" y="35"/>
                      </a:moveTo>
                      <a:cubicBezTo>
                        <a:pt x="36" y="32"/>
                        <a:pt x="39" y="28"/>
                        <a:pt x="42" y="23"/>
                      </a:cubicBezTo>
                      <a:lnTo>
                        <a:pt x="43" y="24"/>
                      </a:lnTo>
                      <a:cubicBezTo>
                        <a:pt x="41" y="28"/>
                        <a:pt x="37" y="32"/>
                        <a:pt x="32" y="36"/>
                      </a:cubicBezTo>
                      <a:lnTo>
                        <a:pt x="31" y="35"/>
                      </a:lnTo>
                      <a:close/>
                      <a:moveTo>
                        <a:pt x="42" y="23"/>
                      </a:moveTo>
                      <a:cubicBezTo>
                        <a:pt x="45" y="19"/>
                        <a:pt x="47" y="14"/>
                        <a:pt x="48" y="9"/>
                      </a:cubicBezTo>
                      <a:lnTo>
                        <a:pt x="50" y="9"/>
                      </a:lnTo>
                      <a:cubicBezTo>
                        <a:pt x="48" y="14"/>
                        <a:pt x="46" y="19"/>
                        <a:pt x="43" y="24"/>
                      </a:cubicBezTo>
                      <a:lnTo>
                        <a:pt x="42" y="23"/>
                      </a:lnTo>
                      <a:close/>
                      <a:moveTo>
                        <a:pt x="50" y="9"/>
                      </a:moveTo>
                      <a:lnTo>
                        <a:pt x="50" y="9"/>
                      </a:lnTo>
                      <a:lnTo>
                        <a:pt x="49" y="9"/>
                      </a:lnTo>
                      <a:lnTo>
                        <a:pt x="50" y="9"/>
                      </a:lnTo>
                      <a:close/>
                      <a:moveTo>
                        <a:pt x="48" y="9"/>
                      </a:moveTo>
                      <a:cubicBezTo>
                        <a:pt x="49" y="8"/>
                        <a:pt x="49" y="6"/>
                        <a:pt x="48" y="5"/>
                      </a:cubicBezTo>
                      <a:lnTo>
                        <a:pt x="49" y="4"/>
                      </a:lnTo>
                      <a:cubicBezTo>
                        <a:pt x="50" y="6"/>
                        <a:pt x="51" y="7"/>
                        <a:pt x="50" y="9"/>
                      </a:cubicBezTo>
                      <a:lnTo>
                        <a:pt x="48" y="9"/>
                      </a:lnTo>
                      <a:close/>
                      <a:moveTo>
                        <a:pt x="48" y="5"/>
                      </a:moveTo>
                      <a:cubicBezTo>
                        <a:pt x="47" y="4"/>
                        <a:pt x="46" y="3"/>
                        <a:pt x="46" y="3"/>
                      </a:cubicBezTo>
                      <a:lnTo>
                        <a:pt x="46" y="2"/>
                      </a:lnTo>
                      <a:cubicBezTo>
                        <a:pt x="48" y="3"/>
                        <a:pt x="48" y="3"/>
                        <a:pt x="49" y="4"/>
                      </a:cubicBezTo>
                      <a:lnTo>
                        <a:pt x="48" y="5"/>
                      </a:lnTo>
                      <a:close/>
                      <a:moveTo>
                        <a:pt x="46" y="3"/>
                      </a:moveTo>
                      <a:cubicBezTo>
                        <a:pt x="45" y="2"/>
                        <a:pt x="44" y="2"/>
                        <a:pt x="42" y="2"/>
                      </a:cubicBezTo>
                      <a:lnTo>
                        <a:pt x="43" y="1"/>
                      </a:lnTo>
                      <a:cubicBezTo>
                        <a:pt x="44" y="1"/>
                        <a:pt x="45" y="1"/>
                        <a:pt x="46" y="2"/>
                      </a:cubicBezTo>
                      <a:lnTo>
                        <a:pt x="46" y="3"/>
                      </a:lnTo>
                      <a:close/>
                      <a:moveTo>
                        <a:pt x="42" y="2"/>
                      </a:moveTo>
                      <a:cubicBezTo>
                        <a:pt x="40" y="1"/>
                        <a:pt x="37" y="2"/>
                        <a:pt x="34" y="3"/>
                      </a:cubicBezTo>
                      <a:lnTo>
                        <a:pt x="33" y="2"/>
                      </a:lnTo>
                      <a:cubicBezTo>
                        <a:pt x="36" y="0"/>
                        <a:pt x="40" y="0"/>
                        <a:pt x="43" y="1"/>
                      </a:cubicBezTo>
                      <a:lnTo>
                        <a:pt x="42" y="2"/>
                      </a:lnTo>
                      <a:close/>
                      <a:moveTo>
                        <a:pt x="34" y="3"/>
                      </a:moveTo>
                      <a:lnTo>
                        <a:pt x="34" y="3"/>
                      </a:lnTo>
                      <a:lnTo>
                        <a:pt x="33" y="2"/>
                      </a:lnTo>
                      <a:lnTo>
                        <a:pt x="34" y="3"/>
                      </a:lnTo>
                      <a:close/>
                    </a:path>
                  </a:pathLst>
                </a:custGeom>
                <a:solidFill>
                  <a:srgbClr val="94939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638" name="Freeform 168"/>
                <p:cNvSpPr>
                  <a:spLocks noChangeArrowheads="1"/>
                </p:cNvSpPr>
                <p:nvPr/>
              </p:nvSpPr>
              <p:spPr bwMode="auto">
                <a:xfrm>
                  <a:off x="1818" y="3826"/>
                  <a:ext cx="70" cy="53"/>
                </a:xfrm>
                <a:custGeom>
                  <a:avLst/>
                  <a:gdLst>
                    <a:gd name="T0" fmla="*/ 29274 w 51"/>
                    <a:gd name="T1" fmla="*/ 10561 h 31"/>
                    <a:gd name="T2" fmla="*/ 1740 w 51"/>
                    <a:gd name="T3" fmla="*/ 108315 h 31"/>
                    <a:gd name="T4" fmla="*/ 7232 w 51"/>
                    <a:gd name="T5" fmla="*/ 130207 h 31"/>
                    <a:gd name="T6" fmla="*/ 59836 w 51"/>
                    <a:gd name="T7" fmla="*/ 178191 h 31"/>
                    <a:gd name="T8" fmla="*/ 72773 w 51"/>
                    <a:gd name="T9" fmla="*/ 77389 h 31"/>
                    <a:gd name="T10" fmla="*/ 37582 w 51"/>
                    <a:gd name="T11" fmla="*/ 6416 h 31"/>
                    <a:gd name="T12" fmla="*/ 29274 w 51"/>
                    <a:gd name="T13" fmla="*/ 10561 h 31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51" h="31">
                      <a:moveTo>
                        <a:pt x="18" y="2"/>
                      </a:moveTo>
                      <a:cubicBezTo>
                        <a:pt x="10" y="6"/>
                        <a:pt x="2" y="10"/>
                        <a:pt x="1" y="18"/>
                      </a:cubicBezTo>
                      <a:cubicBezTo>
                        <a:pt x="0" y="20"/>
                        <a:pt x="2" y="22"/>
                        <a:pt x="4" y="22"/>
                      </a:cubicBezTo>
                      <a:cubicBezTo>
                        <a:pt x="17" y="23"/>
                        <a:pt x="26" y="31"/>
                        <a:pt x="37" y="30"/>
                      </a:cubicBezTo>
                      <a:cubicBezTo>
                        <a:pt x="45" y="29"/>
                        <a:pt x="51" y="19"/>
                        <a:pt x="45" y="13"/>
                      </a:cubicBezTo>
                      <a:cubicBezTo>
                        <a:pt x="38" y="7"/>
                        <a:pt x="30" y="6"/>
                        <a:pt x="23" y="1"/>
                      </a:cubicBezTo>
                      <a:cubicBezTo>
                        <a:pt x="21" y="0"/>
                        <a:pt x="20" y="1"/>
                        <a:pt x="18" y="2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639" name="Freeform 169"/>
                <p:cNvSpPr>
                  <a:spLocks noChangeArrowheads="1"/>
                </p:cNvSpPr>
                <p:nvPr/>
              </p:nvSpPr>
              <p:spPr bwMode="auto">
                <a:xfrm>
                  <a:off x="1818" y="3826"/>
                  <a:ext cx="65" cy="53"/>
                </a:xfrm>
                <a:custGeom>
                  <a:avLst/>
                  <a:gdLst>
                    <a:gd name="T0" fmla="*/ 11631 w 48"/>
                    <a:gd name="T1" fmla="*/ 54467 h 31"/>
                    <a:gd name="T2" fmla="*/ 26825 w 48"/>
                    <a:gd name="T3" fmla="*/ 6416 h 31"/>
                    <a:gd name="T4" fmla="*/ 11631 w 48"/>
                    <a:gd name="T5" fmla="*/ 54467 h 31"/>
                    <a:gd name="T6" fmla="*/ 0 w 48"/>
                    <a:gd name="T7" fmla="*/ 108315 h 31"/>
                    <a:gd name="T8" fmla="*/ 11631 w 48"/>
                    <a:gd name="T9" fmla="*/ 54467 h 31"/>
                    <a:gd name="T10" fmla="*/ 2609 w 48"/>
                    <a:gd name="T11" fmla="*/ 108315 h 31"/>
                    <a:gd name="T12" fmla="*/ 0 w 48"/>
                    <a:gd name="T13" fmla="*/ 108315 h 31"/>
                    <a:gd name="T14" fmla="*/ 0 w 48"/>
                    <a:gd name="T15" fmla="*/ 108315 h 31"/>
                    <a:gd name="T16" fmla="*/ 1584 w 48"/>
                    <a:gd name="T17" fmla="*/ 108315 h 31"/>
                    <a:gd name="T18" fmla="*/ 2609 w 48"/>
                    <a:gd name="T19" fmla="*/ 108315 h 31"/>
                    <a:gd name="T20" fmla="*/ 0 w 48"/>
                    <a:gd name="T21" fmla="*/ 112324 h 31"/>
                    <a:gd name="T22" fmla="*/ 2609 w 48"/>
                    <a:gd name="T23" fmla="*/ 108315 h 31"/>
                    <a:gd name="T24" fmla="*/ 2609 w 48"/>
                    <a:gd name="T25" fmla="*/ 118908 h 31"/>
                    <a:gd name="T26" fmla="*/ 0 w 48"/>
                    <a:gd name="T27" fmla="*/ 112324 h 31"/>
                    <a:gd name="T28" fmla="*/ 2609 w 48"/>
                    <a:gd name="T29" fmla="*/ 118908 h 31"/>
                    <a:gd name="T30" fmla="*/ 6598 w 48"/>
                    <a:gd name="T31" fmla="*/ 138956 h 31"/>
                    <a:gd name="T32" fmla="*/ 2609 w 48"/>
                    <a:gd name="T33" fmla="*/ 118908 h 31"/>
                    <a:gd name="T34" fmla="*/ 6598 w 48"/>
                    <a:gd name="T35" fmla="*/ 138956 h 31"/>
                    <a:gd name="T36" fmla="*/ 6598 w 48"/>
                    <a:gd name="T37" fmla="*/ 130207 h 31"/>
                    <a:gd name="T38" fmla="*/ 6598 w 48"/>
                    <a:gd name="T39" fmla="*/ 130207 h 31"/>
                    <a:gd name="T40" fmla="*/ 27877 w 48"/>
                    <a:gd name="T41" fmla="*/ 158012 h 31"/>
                    <a:gd name="T42" fmla="*/ 6598 w 48"/>
                    <a:gd name="T43" fmla="*/ 130207 h 31"/>
                    <a:gd name="T44" fmla="*/ 54878 w 48"/>
                    <a:gd name="T45" fmla="*/ 174413 h 31"/>
                    <a:gd name="T46" fmla="*/ 27877 w 48"/>
                    <a:gd name="T47" fmla="*/ 158012 h 31"/>
                    <a:gd name="T48" fmla="*/ 54878 w 48"/>
                    <a:gd name="T49" fmla="*/ 174413 h 31"/>
                    <a:gd name="T50" fmla="*/ 54878 w 48"/>
                    <a:gd name="T51" fmla="*/ 178191 h 31"/>
                    <a:gd name="T52" fmla="*/ 54878 w 48"/>
                    <a:gd name="T53" fmla="*/ 174413 h 31"/>
                    <a:gd name="T54" fmla="*/ 65248 w 48"/>
                    <a:gd name="T55" fmla="*/ 167923 h 31"/>
                    <a:gd name="T56" fmla="*/ 54878 w 48"/>
                    <a:gd name="T57" fmla="*/ 174413 h 31"/>
                    <a:gd name="T58" fmla="*/ 68361 w 48"/>
                    <a:gd name="T59" fmla="*/ 138956 h 31"/>
                    <a:gd name="T60" fmla="*/ 65248 w 48"/>
                    <a:gd name="T61" fmla="*/ 167923 h 31"/>
                    <a:gd name="T62" fmla="*/ 68361 w 48"/>
                    <a:gd name="T63" fmla="*/ 138956 h 31"/>
                    <a:gd name="T64" fmla="*/ 70964 w 48"/>
                    <a:gd name="T65" fmla="*/ 102066 h 31"/>
                    <a:gd name="T66" fmla="*/ 68361 w 48"/>
                    <a:gd name="T67" fmla="*/ 138956 h 31"/>
                    <a:gd name="T68" fmla="*/ 70964 w 48"/>
                    <a:gd name="T69" fmla="*/ 102066 h 31"/>
                    <a:gd name="T70" fmla="*/ 70964 w 48"/>
                    <a:gd name="T71" fmla="*/ 102066 h 31"/>
                    <a:gd name="T72" fmla="*/ 65248 w 48"/>
                    <a:gd name="T73" fmla="*/ 77389 h 31"/>
                    <a:gd name="T74" fmla="*/ 70964 w 48"/>
                    <a:gd name="T75" fmla="*/ 102066 h 31"/>
                    <a:gd name="T76" fmla="*/ 66783 w 48"/>
                    <a:gd name="T77" fmla="*/ 72271 h 31"/>
                    <a:gd name="T78" fmla="*/ 66783 w 48"/>
                    <a:gd name="T79" fmla="*/ 77389 h 31"/>
                    <a:gd name="T80" fmla="*/ 65248 w 48"/>
                    <a:gd name="T81" fmla="*/ 77389 h 31"/>
                    <a:gd name="T82" fmla="*/ 48416 w 48"/>
                    <a:gd name="T83" fmla="*/ 28605 h 31"/>
                    <a:gd name="T84" fmla="*/ 65248 w 48"/>
                    <a:gd name="T85" fmla="*/ 77389 h 31"/>
                    <a:gd name="T86" fmla="*/ 32247 w 48"/>
                    <a:gd name="T87" fmla="*/ 10561 h 31"/>
                    <a:gd name="T88" fmla="*/ 48416 w 48"/>
                    <a:gd name="T89" fmla="*/ 28605 h 31"/>
                    <a:gd name="T90" fmla="*/ 34397 w 48"/>
                    <a:gd name="T91" fmla="*/ 6416 h 31"/>
                    <a:gd name="T92" fmla="*/ 34397 w 48"/>
                    <a:gd name="T93" fmla="*/ 6416 h 31"/>
                    <a:gd name="T94" fmla="*/ 32247 w 48"/>
                    <a:gd name="T95" fmla="*/ 10561 h 31"/>
                    <a:gd name="T96" fmla="*/ 34397 w 48"/>
                    <a:gd name="T97" fmla="*/ 6416 h 31"/>
                    <a:gd name="T98" fmla="*/ 34397 w 48"/>
                    <a:gd name="T99" fmla="*/ 6416 h 31"/>
                    <a:gd name="T100" fmla="*/ 34397 w 48"/>
                    <a:gd name="T101" fmla="*/ 6416 h 31"/>
                    <a:gd name="T102" fmla="*/ 32247 w 48"/>
                    <a:gd name="T103" fmla="*/ 6416 h 31"/>
                    <a:gd name="T104" fmla="*/ 34397 w 48"/>
                    <a:gd name="T105" fmla="*/ 6416 h 31"/>
                    <a:gd name="T106" fmla="*/ 32247 w 48"/>
                    <a:gd name="T107" fmla="*/ 6416 h 31"/>
                    <a:gd name="T108" fmla="*/ 32247 w 48"/>
                    <a:gd name="T109" fmla="*/ 0 h 31"/>
                    <a:gd name="T110" fmla="*/ 32247 w 48"/>
                    <a:gd name="T111" fmla="*/ 6416 h 31"/>
                    <a:gd name="T112" fmla="*/ 31502 w 48"/>
                    <a:gd name="T113" fmla="*/ 6416 h 31"/>
                    <a:gd name="T114" fmla="*/ 31502 w 48"/>
                    <a:gd name="T115" fmla="*/ 6416 h 31"/>
                    <a:gd name="T116" fmla="*/ 26825 w 48"/>
                    <a:gd name="T117" fmla="*/ 6416 h 31"/>
                    <a:gd name="T118" fmla="*/ 31502 w 48"/>
                    <a:gd name="T119" fmla="*/ 6416 h 31"/>
                    <a:gd name="T120" fmla="*/ 27877 w 48"/>
                    <a:gd name="T121" fmla="*/ 10561 h 31"/>
                    <a:gd name="T122" fmla="*/ 26825 w 48"/>
                    <a:gd name="T123" fmla="*/ 10561 h 31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60000 65536"/>
                    <a:gd name="T184" fmla="*/ 0 60000 65536"/>
                    <a:gd name="T185" fmla="*/ 0 60000 65536"/>
                  </a:gdLst>
                  <a:ahLst/>
                  <a:cxnLst>
                    <a:cxn ang="T124">
                      <a:pos x="T0" y="T1"/>
                    </a:cxn>
                    <a:cxn ang="T125">
                      <a:pos x="T2" y="T3"/>
                    </a:cxn>
                    <a:cxn ang="T126">
                      <a:pos x="T4" y="T5"/>
                    </a:cxn>
                    <a:cxn ang="T127">
                      <a:pos x="T6" y="T7"/>
                    </a:cxn>
                    <a:cxn ang="T128">
                      <a:pos x="T8" y="T9"/>
                    </a:cxn>
                    <a:cxn ang="T129">
                      <a:pos x="T10" y="T11"/>
                    </a:cxn>
                    <a:cxn ang="T130">
                      <a:pos x="T12" y="T13"/>
                    </a:cxn>
                    <a:cxn ang="T131">
                      <a:pos x="T14" y="T15"/>
                    </a:cxn>
                    <a:cxn ang="T132">
                      <a:pos x="T16" y="T17"/>
                    </a:cxn>
                    <a:cxn ang="T133">
                      <a:pos x="T18" y="T19"/>
                    </a:cxn>
                    <a:cxn ang="T134">
                      <a:pos x="T20" y="T21"/>
                    </a:cxn>
                    <a:cxn ang="T135">
                      <a:pos x="T22" y="T23"/>
                    </a:cxn>
                    <a:cxn ang="T136">
                      <a:pos x="T24" y="T25"/>
                    </a:cxn>
                    <a:cxn ang="T137">
                      <a:pos x="T26" y="T27"/>
                    </a:cxn>
                    <a:cxn ang="T138">
                      <a:pos x="T28" y="T29"/>
                    </a:cxn>
                    <a:cxn ang="T139">
                      <a:pos x="T30" y="T31"/>
                    </a:cxn>
                    <a:cxn ang="T140">
                      <a:pos x="T32" y="T33"/>
                    </a:cxn>
                    <a:cxn ang="T141">
                      <a:pos x="T34" y="T35"/>
                    </a:cxn>
                    <a:cxn ang="T142">
                      <a:pos x="T36" y="T37"/>
                    </a:cxn>
                    <a:cxn ang="T143">
                      <a:pos x="T38" y="T39"/>
                    </a:cxn>
                    <a:cxn ang="T144">
                      <a:pos x="T40" y="T41"/>
                    </a:cxn>
                    <a:cxn ang="T145">
                      <a:pos x="T42" y="T43"/>
                    </a:cxn>
                    <a:cxn ang="T146">
                      <a:pos x="T44" y="T45"/>
                    </a:cxn>
                    <a:cxn ang="T147">
                      <a:pos x="T46" y="T47"/>
                    </a:cxn>
                    <a:cxn ang="T148">
                      <a:pos x="T48" y="T49"/>
                    </a:cxn>
                    <a:cxn ang="T149">
                      <a:pos x="T50" y="T51"/>
                    </a:cxn>
                    <a:cxn ang="T150">
                      <a:pos x="T52" y="T53"/>
                    </a:cxn>
                    <a:cxn ang="T151">
                      <a:pos x="T54" y="T55"/>
                    </a:cxn>
                    <a:cxn ang="T152">
                      <a:pos x="T56" y="T57"/>
                    </a:cxn>
                    <a:cxn ang="T153">
                      <a:pos x="T58" y="T59"/>
                    </a:cxn>
                    <a:cxn ang="T154">
                      <a:pos x="T60" y="T61"/>
                    </a:cxn>
                    <a:cxn ang="T155">
                      <a:pos x="T62" y="T63"/>
                    </a:cxn>
                    <a:cxn ang="T156">
                      <a:pos x="T64" y="T65"/>
                    </a:cxn>
                    <a:cxn ang="T157">
                      <a:pos x="T66" y="T67"/>
                    </a:cxn>
                    <a:cxn ang="T158">
                      <a:pos x="T68" y="T69"/>
                    </a:cxn>
                    <a:cxn ang="T159">
                      <a:pos x="T70" y="T71"/>
                    </a:cxn>
                    <a:cxn ang="T160">
                      <a:pos x="T72" y="T73"/>
                    </a:cxn>
                    <a:cxn ang="T161">
                      <a:pos x="T74" y="T75"/>
                    </a:cxn>
                    <a:cxn ang="T162">
                      <a:pos x="T76" y="T77"/>
                    </a:cxn>
                    <a:cxn ang="T163">
                      <a:pos x="T78" y="T79"/>
                    </a:cxn>
                    <a:cxn ang="T164">
                      <a:pos x="T80" y="T81"/>
                    </a:cxn>
                    <a:cxn ang="T165">
                      <a:pos x="T82" y="T83"/>
                    </a:cxn>
                    <a:cxn ang="T166">
                      <a:pos x="T84" y="T85"/>
                    </a:cxn>
                    <a:cxn ang="T167">
                      <a:pos x="T86" y="T87"/>
                    </a:cxn>
                    <a:cxn ang="T168">
                      <a:pos x="T88" y="T89"/>
                    </a:cxn>
                    <a:cxn ang="T169">
                      <a:pos x="T90" y="T91"/>
                    </a:cxn>
                    <a:cxn ang="T170">
                      <a:pos x="T92" y="T93"/>
                    </a:cxn>
                    <a:cxn ang="T171">
                      <a:pos x="T94" y="T95"/>
                    </a:cxn>
                    <a:cxn ang="T172">
                      <a:pos x="T96" y="T97"/>
                    </a:cxn>
                    <a:cxn ang="T173">
                      <a:pos x="T98" y="T99"/>
                    </a:cxn>
                    <a:cxn ang="T174">
                      <a:pos x="T100" y="T101"/>
                    </a:cxn>
                    <a:cxn ang="T175">
                      <a:pos x="T102" y="T103"/>
                    </a:cxn>
                    <a:cxn ang="T176">
                      <a:pos x="T104" y="T105"/>
                    </a:cxn>
                    <a:cxn ang="T177">
                      <a:pos x="T106" y="T107"/>
                    </a:cxn>
                    <a:cxn ang="T178">
                      <a:pos x="T108" y="T109"/>
                    </a:cxn>
                    <a:cxn ang="T179">
                      <a:pos x="T110" y="T111"/>
                    </a:cxn>
                    <a:cxn ang="T180">
                      <a:pos x="T112" y="T113"/>
                    </a:cxn>
                    <a:cxn ang="T181">
                      <a:pos x="T114" y="T115"/>
                    </a:cxn>
                    <a:cxn ang="T182">
                      <a:pos x="T116" y="T117"/>
                    </a:cxn>
                    <a:cxn ang="T183">
                      <a:pos x="T118" y="T119"/>
                    </a:cxn>
                    <a:cxn ang="T184">
                      <a:pos x="T120" y="T121"/>
                    </a:cxn>
                    <a:cxn ang="T185">
                      <a:pos x="T122" y="T123"/>
                    </a:cxn>
                  </a:cxnLst>
                  <a:rect l="0" t="0" r="r" b="b"/>
                  <a:pathLst>
                    <a:path w="48" h="31">
                      <a:moveTo>
                        <a:pt x="19" y="2"/>
                      </a:moveTo>
                      <a:cubicBezTo>
                        <a:pt x="15" y="4"/>
                        <a:pt x="11" y="6"/>
                        <a:pt x="8" y="9"/>
                      </a:cubicBezTo>
                      <a:lnTo>
                        <a:pt x="7" y="8"/>
                      </a:lnTo>
                      <a:cubicBezTo>
                        <a:pt x="10" y="5"/>
                        <a:pt x="14" y="3"/>
                        <a:pt x="18" y="1"/>
                      </a:cubicBezTo>
                      <a:lnTo>
                        <a:pt x="19" y="2"/>
                      </a:lnTo>
                      <a:close/>
                      <a:moveTo>
                        <a:pt x="8" y="9"/>
                      </a:moveTo>
                      <a:cubicBezTo>
                        <a:pt x="5" y="11"/>
                        <a:pt x="2" y="14"/>
                        <a:pt x="2" y="18"/>
                      </a:cubicBezTo>
                      <a:lnTo>
                        <a:pt x="0" y="18"/>
                      </a:lnTo>
                      <a:cubicBezTo>
                        <a:pt x="1" y="14"/>
                        <a:pt x="3" y="11"/>
                        <a:pt x="7" y="8"/>
                      </a:cubicBezTo>
                      <a:lnTo>
                        <a:pt x="8" y="9"/>
                      </a:lnTo>
                      <a:close/>
                      <a:moveTo>
                        <a:pt x="2" y="18"/>
                      </a:moveTo>
                      <a:lnTo>
                        <a:pt x="2" y="18"/>
                      </a:lnTo>
                      <a:lnTo>
                        <a:pt x="0" y="18"/>
                      </a:lnTo>
                      <a:lnTo>
                        <a:pt x="2" y="18"/>
                      </a:lnTo>
                      <a:close/>
                      <a:moveTo>
                        <a:pt x="0" y="18"/>
                      </a:moveTo>
                      <a:lnTo>
                        <a:pt x="0" y="18"/>
                      </a:lnTo>
                      <a:lnTo>
                        <a:pt x="1" y="18"/>
                      </a:lnTo>
                      <a:lnTo>
                        <a:pt x="0" y="18"/>
                      </a:lnTo>
                      <a:close/>
                      <a:moveTo>
                        <a:pt x="2" y="18"/>
                      </a:moveTo>
                      <a:cubicBezTo>
                        <a:pt x="2" y="19"/>
                        <a:pt x="2" y="19"/>
                        <a:pt x="2" y="19"/>
                      </a:cubicBezTo>
                      <a:lnTo>
                        <a:pt x="0" y="19"/>
                      </a:lnTo>
                      <a:cubicBezTo>
                        <a:pt x="0" y="19"/>
                        <a:pt x="0" y="18"/>
                        <a:pt x="0" y="18"/>
                      </a:cubicBezTo>
                      <a:lnTo>
                        <a:pt x="2" y="18"/>
                      </a:lnTo>
                      <a:close/>
                      <a:moveTo>
                        <a:pt x="2" y="19"/>
                      </a:moveTo>
                      <a:cubicBezTo>
                        <a:pt x="2" y="19"/>
                        <a:pt x="2" y="19"/>
                        <a:pt x="2" y="20"/>
                      </a:cubicBezTo>
                      <a:lnTo>
                        <a:pt x="0" y="20"/>
                      </a:lnTo>
                      <a:cubicBezTo>
                        <a:pt x="0" y="20"/>
                        <a:pt x="0" y="19"/>
                        <a:pt x="0" y="19"/>
                      </a:cubicBezTo>
                      <a:lnTo>
                        <a:pt x="2" y="19"/>
                      </a:lnTo>
                      <a:close/>
                      <a:moveTo>
                        <a:pt x="2" y="20"/>
                      </a:moveTo>
                      <a:cubicBezTo>
                        <a:pt x="2" y="21"/>
                        <a:pt x="3" y="22"/>
                        <a:pt x="5" y="22"/>
                      </a:cubicBezTo>
                      <a:lnTo>
                        <a:pt x="4" y="23"/>
                      </a:lnTo>
                      <a:cubicBezTo>
                        <a:pt x="3" y="23"/>
                        <a:pt x="1" y="22"/>
                        <a:pt x="0" y="20"/>
                      </a:cubicBezTo>
                      <a:lnTo>
                        <a:pt x="2" y="20"/>
                      </a:lnTo>
                      <a:close/>
                      <a:moveTo>
                        <a:pt x="4" y="23"/>
                      </a:moveTo>
                      <a:lnTo>
                        <a:pt x="4" y="23"/>
                      </a:lnTo>
                      <a:lnTo>
                        <a:pt x="4" y="22"/>
                      </a:lnTo>
                      <a:lnTo>
                        <a:pt x="4" y="23"/>
                      </a:lnTo>
                      <a:close/>
                      <a:moveTo>
                        <a:pt x="4" y="22"/>
                      </a:moveTo>
                      <a:cubicBezTo>
                        <a:pt x="10" y="22"/>
                        <a:pt x="15" y="24"/>
                        <a:pt x="20" y="26"/>
                      </a:cubicBezTo>
                      <a:lnTo>
                        <a:pt x="19" y="27"/>
                      </a:lnTo>
                      <a:cubicBezTo>
                        <a:pt x="15" y="25"/>
                        <a:pt x="10" y="23"/>
                        <a:pt x="4" y="23"/>
                      </a:cubicBezTo>
                      <a:lnTo>
                        <a:pt x="4" y="22"/>
                      </a:lnTo>
                      <a:close/>
                      <a:moveTo>
                        <a:pt x="20" y="26"/>
                      </a:moveTo>
                      <a:cubicBezTo>
                        <a:pt x="26" y="28"/>
                        <a:pt x="31" y="30"/>
                        <a:pt x="37" y="29"/>
                      </a:cubicBezTo>
                      <a:lnTo>
                        <a:pt x="38" y="30"/>
                      </a:lnTo>
                      <a:cubicBezTo>
                        <a:pt x="31" y="31"/>
                        <a:pt x="25" y="29"/>
                        <a:pt x="19" y="27"/>
                      </a:cubicBezTo>
                      <a:lnTo>
                        <a:pt x="20" y="26"/>
                      </a:lnTo>
                      <a:close/>
                      <a:moveTo>
                        <a:pt x="37" y="29"/>
                      </a:moveTo>
                      <a:lnTo>
                        <a:pt x="37" y="29"/>
                      </a:lnTo>
                      <a:lnTo>
                        <a:pt x="37" y="30"/>
                      </a:lnTo>
                      <a:lnTo>
                        <a:pt x="37" y="29"/>
                      </a:lnTo>
                      <a:close/>
                      <a:moveTo>
                        <a:pt x="37" y="29"/>
                      </a:moveTo>
                      <a:cubicBezTo>
                        <a:pt x="39" y="29"/>
                        <a:pt x="41" y="28"/>
                        <a:pt x="42" y="27"/>
                      </a:cubicBezTo>
                      <a:lnTo>
                        <a:pt x="44" y="28"/>
                      </a:lnTo>
                      <a:cubicBezTo>
                        <a:pt x="42" y="29"/>
                        <a:pt x="40" y="30"/>
                        <a:pt x="38" y="30"/>
                      </a:cubicBezTo>
                      <a:lnTo>
                        <a:pt x="37" y="29"/>
                      </a:lnTo>
                      <a:close/>
                      <a:moveTo>
                        <a:pt x="42" y="27"/>
                      </a:moveTo>
                      <a:cubicBezTo>
                        <a:pt x="44" y="26"/>
                        <a:pt x="45" y="24"/>
                        <a:pt x="46" y="23"/>
                      </a:cubicBezTo>
                      <a:lnTo>
                        <a:pt x="47" y="23"/>
                      </a:lnTo>
                      <a:cubicBezTo>
                        <a:pt x="46" y="25"/>
                        <a:pt x="45" y="26"/>
                        <a:pt x="44" y="28"/>
                      </a:cubicBezTo>
                      <a:lnTo>
                        <a:pt x="42" y="27"/>
                      </a:lnTo>
                      <a:close/>
                      <a:moveTo>
                        <a:pt x="46" y="23"/>
                      </a:moveTo>
                      <a:cubicBezTo>
                        <a:pt x="47" y="21"/>
                        <a:pt x="47" y="19"/>
                        <a:pt x="47" y="17"/>
                      </a:cubicBezTo>
                      <a:lnTo>
                        <a:pt x="48" y="17"/>
                      </a:lnTo>
                      <a:cubicBezTo>
                        <a:pt x="48" y="19"/>
                        <a:pt x="48" y="21"/>
                        <a:pt x="47" y="23"/>
                      </a:cubicBezTo>
                      <a:lnTo>
                        <a:pt x="46" y="23"/>
                      </a:lnTo>
                      <a:close/>
                      <a:moveTo>
                        <a:pt x="48" y="17"/>
                      </a:moveTo>
                      <a:lnTo>
                        <a:pt x="48" y="17"/>
                      </a:lnTo>
                      <a:lnTo>
                        <a:pt x="47" y="17"/>
                      </a:lnTo>
                      <a:lnTo>
                        <a:pt x="48" y="17"/>
                      </a:lnTo>
                      <a:close/>
                      <a:moveTo>
                        <a:pt x="47" y="17"/>
                      </a:moveTo>
                      <a:cubicBezTo>
                        <a:pt x="46" y="16"/>
                        <a:pt x="45" y="14"/>
                        <a:pt x="44" y="13"/>
                      </a:cubicBezTo>
                      <a:lnTo>
                        <a:pt x="45" y="12"/>
                      </a:lnTo>
                      <a:cubicBezTo>
                        <a:pt x="47" y="14"/>
                        <a:pt x="48" y="15"/>
                        <a:pt x="48" y="17"/>
                      </a:cubicBezTo>
                      <a:lnTo>
                        <a:pt x="47" y="17"/>
                      </a:lnTo>
                      <a:close/>
                      <a:moveTo>
                        <a:pt x="45" y="12"/>
                      </a:moveTo>
                      <a:lnTo>
                        <a:pt x="45" y="12"/>
                      </a:lnTo>
                      <a:lnTo>
                        <a:pt x="45" y="13"/>
                      </a:lnTo>
                      <a:lnTo>
                        <a:pt x="45" y="12"/>
                      </a:lnTo>
                      <a:close/>
                      <a:moveTo>
                        <a:pt x="44" y="13"/>
                      </a:moveTo>
                      <a:cubicBezTo>
                        <a:pt x="41" y="10"/>
                        <a:pt x="36" y="8"/>
                        <a:pt x="32" y="7"/>
                      </a:cubicBezTo>
                      <a:lnTo>
                        <a:pt x="33" y="5"/>
                      </a:lnTo>
                      <a:cubicBezTo>
                        <a:pt x="37" y="7"/>
                        <a:pt x="41" y="9"/>
                        <a:pt x="45" y="12"/>
                      </a:cubicBezTo>
                      <a:lnTo>
                        <a:pt x="44" y="13"/>
                      </a:lnTo>
                      <a:close/>
                      <a:moveTo>
                        <a:pt x="32" y="7"/>
                      </a:moveTo>
                      <a:cubicBezTo>
                        <a:pt x="29" y="5"/>
                        <a:pt x="25" y="4"/>
                        <a:pt x="22" y="2"/>
                      </a:cubicBezTo>
                      <a:lnTo>
                        <a:pt x="23" y="1"/>
                      </a:lnTo>
                      <a:cubicBezTo>
                        <a:pt x="26" y="3"/>
                        <a:pt x="29" y="4"/>
                        <a:pt x="33" y="5"/>
                      </a:cubicBezTo>
                      <a:lnTo>
                        <a:pt x="32" y="7"/>
                      </a:lnTo>
                      <a:close/>
                      <a:moveTo>
                        <a:pt x="23" y="1"/>
                      </a:moveTo>
                      <a:lnTo>
                        <a:pt x="23" y="1"/>
                      </a:lnTo>
                      <a:close/>
                      <a:moveTo>
                        <a:pt x="22" y="2"/>
                      </a:moveTo>
                      <a:lnTo>
                        <a:pt x="22" y="2"/>
                      </a:lnTo>
                      <a:lnTo>
                        <a:pt x="23" y="1"/>
                      </a:lnTo>
                      <a:lnTo>
                        <a:pt x="22" y="2"/>
                      </a:lnTo>
                      <a:close/>
                      <a:moveTo>
                        <a:pt x="23" y="1"/>
                      </a:moveTo>
                      <a:lnTo>
                        <a:pt x="23" y="1"/>
                      </a:lnTo>
                      <a:close/>
                      <a:moveTo>
                        <a:pt x="22" y="2"/>
                      </a:moveTo>
                      <a:cubicBezTo>
                        <a:pt x="22" y="2"/>
                        <a:pt x="22" y="2"/>
                        <a:pt x="22" y="1"/>
                      </a:cubicBezTo>
                      <a:lnTo>
                        <a:pt x="22" y="0"/>
                      </a:lnTo>
                      <a:cubicBezTo>
                        <a:pt x="22" y="0"/>
                        <a:pt x="23" y="0"/>
                        <a:pt x="23" y="1"/>
                      </a:cubicBezTo>
                      <a:lnTo>
                        <a:pt x="22" y="2"/>
                      </a:lnTo>
                      <a:close/>
                      <a:moveTo>
                        <a:pt x="22" y="1"/>
                      </a:moveTo>
                      <a:cubicBezTo>
                        <a:pt x="22" y="1"/>
                        <a:pt x="21" y="1"/>
                        <a:pt x="21" y="1"/>
                      </a:cubicBezTo>
                      <a:lnTo>
                        <a:pt x="22" y="0"/>
                      </a:lnTo>
                      <a:cubicBezTo>
                        <a:pt x="22" y="0"/>
                        <a:pt x="22" y="0"/>
                        <a:pt x="22" y="0"/>
                      </a:cubicBezTo>
                      <a:lnTo>
                        <a:pt x="22" y="1"/>
                      </a:lnTo>
                      <a:close/>
                      <a:moveTo>
                        <a:pt x="21" y="1"/>
                      </a:moveTo>
                      <a:lnTo>
                        <a:pt x="21" y="1"/>
                      </a:lnTo>
                      <a:close/>
                      <a:moveTo>
                        <a:pt x="21" y="1"/>
                      </a:moveTo>
                      <a:cubicBezTo>
                        <a:pt x="21" y="1"/>
                        <a:pt x="20" y="2"/>
                        <a:pt x="19" y="2"/>
                      </a:cubicBezTo>
                      <a:lnTo>
                        <a:pt x="18" y="1"/>
                      </a:lnTo>
                      <a:cubicBezTo>
                        <a:pt x="19" y="0"/>
                        <a:pt x="20" y="0"/>
                        <a:pt x="22" y="0"/>
                      </a:cubicBezTo>
                      <a:lnTo>
                        <a:pt x="21" y="1"/>
                      </a:lnTo>
                      <a:close/>
                      <a:moveTo>
                        <a:pt x="19" y="2"/>
                      </a:moveTo>
                      <a:lnTo>
                        <a:pt x="19" y="2"/>
                      </a:lnTo>
                      <a:lnTo>
                        <a:pt x="18" y="2"/>
                      </a:lnTo>
                      <a:lnTo>
                        <a:pt x="19" y="2"/>
                      </a:lnTo>
                      <a:close/>
                    </a:path>
                  </a:pathLst>
                </a:custGeom>
                <a:solidFill>
                  <a:srgbClr val="94939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640" name="Freeform 170"/>
                <p:cNvSpPr>
                  <a:spLocks noChangeArrowheads="1"/>
                </p:cNvSpPr>
                <p:nvPr/>
              </p:nvSpPr>
              <p:spPr bwMode="auto">
                <a:xfrm>
                  <a:off x="1766" y="3869"/>
                  <a:ext cx="87" cy="58"/>
                </a:xfrm>
                <a:custGeom>
                  <a:avLst/>
                  <a:gdLst>
                    <a:gd name="T0" fmla="*/ 52676 w 64"/>
                    <a:gd name="T1" fmla="*/ 17376 h 34"/>
                    <a:gd name="T2" fmla="*/ 39109 w 64"/>
                    <a:gd name="T3" fmla="*/ 10542 h 34"/>
                    <a:gd name="T4" fmla="*/ 4213 w 64"/>
                    <a:gd name="T5" fmla="*/ 138526 h 34"/>
                    <a:gd name="T6" fmla="*/ 14271 w 64"/>
                    <a:gd name="T7" fmla="*/ 173234 h 34"/>
                    <a:gd name="T8" fmla="*/ 70501 w 64"/>
                    <a:gd name="T9" fmla="*/ 191455 h 34"/>
                    <a:gd name="T10" fmla="*/ 87358 w 64"/>
                    <a:gd name="T11" fmla="*/ 138526 h 34"/>
                    <a:gd name="T12" fmla="*/ 52676 w 64"/>
                    <a:gd name="T13" fmla="*/ 17376 h 34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64" h="34">
                      <a:moveTo>
                        <a:pt x="36" y="3"/>
                      </a:moveTo>
                      <a:cubicBezTo>
                        <a:pt x="33" y="2"/>
                        <a:pt x="28" y="0"/>
                        <a:pt x="27" y="2"/>
                      </a:cubicBezTo>
                      <a:cubicBezTo>
                        <a:pt x="18" y="9"/>
                        <a:pt x="11" y="15"/>
                        <a:pt x="3" y="23"/>
                      </a:cubicBezTo>
                      <a:cubicBezTo>
                        <a:pt x="0" y="26"/>
                        <a:pt x="7" y="28"/>
                        <a:pt x="10" y="29"/>
                      </a:cubicBezTo>
                      <a:cubicBezTo>
                        <a:pt x="22" y="34"/>
                        <a:pt x="35" y="33"/>
                        <a:pt x="48" y="32"/>
                      </a:cubicBezTo>
                      <a:cubicBezTo>
                        <a:pt x="55" y="32"/>
                        <a:pt x="59" y="28"/>
                        <a:pt x="60" y="23"/>
                      </a:cubicBezTo>
                      <a:cubicBezTo>
                        <a:pt x="64" y="10"/>
                        <a:pt x="48" y="6"/>
                        <a:pt x="36" y="3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641" name="Freeform 171"/>
                <p:cNvSpPr>
                  <a:spLocks noChangeArrowheads="1"/>
                </p:cNvSpPr>
                <p:nvPr/>
              </p:nvSpPr>
              <p:spPr bwMode="auto">
                <a:xfrm>
                  <a:off x="1766" y="3869"/>
                  <a:ext cx="89" cy="58"/>
                </a:xfrm>
                <a:custGeom>
                  <a:avLst/>
                  <a:gdLst>
                    <a:gd name="T0" fmla="*/ 56823 w 65"/>
                    <a:gd name="T1" fmla="*/ 26668 h 34"/>
                    <a:gd name="T2" fmla="*/ 56823 w 65"/>
                    <a:gd name="T3" fmla="*/ 10542 h 34"/>
                    <a:gd name="T4" fmla="*/ 56823 w 65"/>
                    <a:gd name="T5" fmla="*/ 26668 h 34"/>
                    <a:gd name="T6" fmla="*/ 52177 w 65"/>
                    <a:gd name="T7" fmla="*/ 10542 h 34"/>
                    <a:gd name="T8" fmla="*/ 56823 w 65"/>
                    <a:gd name="T9" fmla="*/ 26668 h 34"/>
                    <a:gd name="T10" fmla="*/ 42389 w 65"/>
                    <a:gd name="T11" fmla="*/ 10542 h 34"/>
                    <a:gd name="T12" fmla="*/ 52177 w 65"/>
                    <a:gd name="T13" fmla="*/ 10542 h 34"/>
                    <a:gd name="T14" fmla="*/ 42389 w 65"/>
                    <a:gd name="T15" fmla="*/ 10542 h 34"/>
                    <a:gd name="T16" fmla="*/ 42389 w 65"/>
                    <a:gd name="T17" fmla="*/ 10542 h 34"/>
                    <a:gd name="T18" fmla="*/ 42389 w 65"/>
                    <a:gd name="T19" fmla="*/ 10542 h 34"/>
                    <a:gd name="T20" fmla="*/ 22392 w 65"/>
                    <a:gd name="T21" fmla="*/ 72329 h 34"/>
                    <a:gd name="T22" fmla="*/ 42389 w 65"/>
                    <a:gd name="T23" fmla="*/ 10542 h 34"/>
                    <a:gd name="T24" fmla="*/ 7104 w 65"/>
                    <a:gd name="T25" fmla="*/ 138526 h 34"/>
                    <a:gd name="T26" fmla="*/ 22392 w 65"/>
                    <a:gd name="T27" fmla="*/ 72329 h 34"/>
                    <a:gd name="T28" fmla="*/ 7104 w 65"/>
                    <a:gd name="T29" fmla="*/ 138526 h 34"/>
                    <a:gd name="T30" fmla="*/ 4588 w 65"/>
                    <a:gd name="T31" fmla="*/ 138526 h 34"/>
                    <a:gd name="T32" fmla="*/ 7104 w 65"/>
                    <a:gd name="T33" fmla="*/ 138526 h 34"/>
                    <a:gd name="T34" fmla="*/ 7104 w 65"/>
                    <a:gd name="T35" fmla="*/ 158908 h 34"/>
                    <a:gd name="T36" fmla="*/ 7104 w 65"/>
                    <a:gd name="T37" fmla="*/ 138526 h 34"/>
                    <a:gd name="T38" fmla="*/ 15371 w 65"/>
                    <a:gd name="T39" fmla="*/ 173234 h 34"/>
                    <a:gd name="T40" fmla="*/ 7104 w 65"/>
                    <a:gd name="T41" fmla="*/ 158908 h 34"/>
                    <a:gd name="T42" fmla="*/ 15371 w 65"/>
                    <a:gd name="T43" fmla="*/ 173234 h 34"/>
                    <a:gd name="T44" fmla="*/ 15371 w 65"/>
                    <a:gd name="T45" fmla="*/ 173234 h 34"/>
                    <a:gd name="T46" fmla="*/ 73229 w 65"/>
                    <a:gd name="T47" fmla="*/ 191455 h 34"/>
                    <a:gd name="T48" fmla="*/ 14425 w 65"/>
                    <a:gd name="T49" fmla="*/ 177698 h 34"/>
                    <a:gd name="T50" fmla="*/ 73229 w 65"/>
                    <a:gd name="T51" fmla="*/ 191455 h 34"/>
                    <a:gd name="T52" fmla="*/ 75920 w 65"/>
                    <a:gd name="T53" fmla="*/ 196204 h 34"/>
                    <a:gd name="T54" fmla="*/ 73229 w 65"/>
                    <a:gd name="T55" fmla="*/ 191455 h 34"/>
                    <a:gd name="T56" fmla="*/ 75920 w 65"/>
                    <a:gd name="T57" fmla="*/ 191455 h 34"/>
                    <a:gd name="T58" fmla="*/ 75920 w 65"/>
                    <a:gd name="T59" fmla="*/ 196204 h 34"/>
                    <a:gd name="T60" fmla="*/ 75920 w 65"/>
                    <a:gd name="T61" fmla="*/ 196204 h 34"/>
                    <a:gd name="T62" fmla="*/ 75920 w 65"/>
                    <a:gd name="T63" fmla="*/ 191455 h 34"/>
                    <a:gd name="T64" fmla="*/ 75920 w 65"/>
                    <a:gd name="T65" fmla="*/ 191455 h 34"/>
                    <a:gd name="T66" fmla="*/ 80752 w 65"/>
                    <a:gd name="T67" fmla="*/ 191455 h 34"/>
                    <a:gd name="T68" fmla="*/ 75920 w 65"/>
                    <a:gd name="T69" fmla="*/ 191455 h 34"/>
                    <a:gd name="T70" fmla="*/ 83572 w 65"/>
                    <a:gd name="T71" fmla="*/ 184112 h 34"/>
                    <a:gd name="T72" fmla="*/ 80752 w 65"/>
                    <a:gd name="T73" fmla="*/ 191455 h 34"/>
                    <a:gd name="T74" fmla="*/ 83572 w 65"/>
                    <a:gd name="T75" fmla="*/ 184112 h 34"/>
                    <a:gd name="T76" fmla="*/ 96620 w 65"/>
                    <a:gd name="T77" fmla="*/ 138526 h 34"/>
                    <a:gd name="T78" fmla="*/ 83572 w 65"/>
                    <a:gd name="T79" fmla="*/ 184112 h 34"/>
                    <a:gd name="T80" fmla="*/ 96620 w 65"/>
                    <a:gd name="T81" fmla="*/ 138526 h 34"/>
                    <a:gd name="T82" fmla="*/ 96620 w 65"/>
                    <a:gd name="T83" fmla="*/ 138526 h 34"/>
                    <a:gd name="T84" fmla="*/ 58695 w 65"/>
                    <a:gd name="T85" fmla="*/ 26668 h 34"/>
                    <a:gd name="T86" fmla="*/ 96620 w 65"/>
                    <a:gd name="T87" fmla="*/ 138526 h 34"/>
                    <a:gd name="T88" fmla="*/ 58695 w 65"/>
                    <a:gd name="T89" fmla="*/ 26668 h 34"/>
                    <a:gd name="T90" fmla="*/ 56823 w 65"/>
                    <a:gd name="T91" fmla="*/ 10542 h 34"/>
                    <a:gd name="T92" fmla="*/ 58695 w 65"/>
                    <a:gd name="T93" fmla="*/ 26668 h 34"/>
                    <a:gd name="T94" fmla="*/ 56823 w 65"/>
                    <a:gd name="T95" fmla="*/ 10542 h 34"/>
                    <a:gd name="T96" fmla="*/ 56823 w 65"/>
                    <a:gd name="T97" fmla="*/ 10542 h 34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0" t="0" r="r" b="b"/>
                  <a:pathLst>
                    <a:path w="65" h="34">
                      <a:moveTo>
                        <a:pt x="36" y="4"/>
                      </a:moveTo>
                      <a:lnTo>
                        <a:pt x="36" y="4"/>
                      </a:lnTo>
                      <a:lnTo>
                        <a:pt x="36" y="2"/>
                      </a:lnTo>
                      <a:lnTo>
                        <a:pt x="36" y="4"/>
                      </a:lnTo>
                      <a:close/>
                      <a:moveTo>
                        <a:pt x="36" y="4"/>
                      </a:moveTo>
                      <a:cubicBezTo>
                        <a:pt x="35" y="3"/>
                        <a:pt x="34" y="3"/>
                        <a:pt x="32" y="3"/>
                      </a:cubicBezTo>
                      <a:lnTo>
                        <a:pt x="33" y="2"/>
                      </a:lnTo>
                      <a:cubicBezTo>
                        <a:pt x="34" y="2"/>
                        <a:pt x="35" y="2"/>
                        <a:pt x="36" y="2"/>
                      </a:cubicBezTo>
                      <a:lnTo>
                        <a:pt x="36" y="4"/>
                      </a:lnTo>
                      <a:close/>
                      <a:moveTo>
                        <a:pt x="32" y="3"/>
                      </a:moveTo>
                      <a:cubicBezTo>
                        <a:pt x="30" y="2"/>
                        <a:pt x="28" y="1"/>
                        <a:pt x="27" y="2"/>
                      </a:cubicBezTo>
                      <a:lnTo>
                        <a:pt x="26" y="1"/>
                      </a:lnTo>
                      <a:cubicBezTo>
                        <a:pt x="28" y="0"/>
                        <a:pt x="30" y="1"/>
                        <a:pt x="33" y="2"/>
                      </a:cubicBezTo>
                      <a:lnTo>
                        <a:pt x="32" y="3"/>
                      </a:lnTo>
                      <a:close/>
                      <a:moveTo>
                        <a:pt x="27" y="2"/>
                      </a:moveTo>
                      <a:lnTo>
                        <a:pt x="27" y="2"/>
                      </a:lnTo>
                      <a:close/>
                      <a:moveTo>
                        <a:pt x="27" y="2"/>
                      </a:moveTo>
                      <a:cubicBezTo>
                        <a:pt x="23" y="6"/>
                        <a:pt x="19" y="9"/>
                        <a:pt x="15" y="12"/>
                      </a:cubicBezTo>
                      <a:lnTo>
                        <a:pt x="14" y="12"/>
                      </a:lnTo>
                      <a:cubicBezTo>
                        <a:pt x="18" y="8"/>
                        <a:pt x="22" y="5"/>
                        <a:pt x="26" y="1"/>
                      </a:cubicBezTo>
                      <a:lnTo>
                        <a:pt x="27" y="2"/>
                      </a:lnTo>
                      <a:close/>
                      <a:moveTo>
                        <a:pt x="15" y="12"/>
                      </a:moveTo>
                      <a:cubicBezTo>
                        <a:pt x="11" y="16"/>
                        <a:pt x="8" y="19"/>
                        <a:pt x="4" y="23"/>
                      </a:cubicBezTo>
                      <a:lnTo>
                        <a:pt x="2" y="22"/>
                      </a:lnTo>
                      <a:cubicBezTo>
                        <a:pt x="6" y="18"/>
                        <a:pt x="10" y="15"/>
                        <a:pt x="14" y="12"/>
                      </a:cubicBezTo>
                      <a:lnTo>
                        <a:pt x="15" y="12"/>
                      </a:lnTo>
                      <a:close/>
                      <a:moveTo>
                        <a:pt x="4" y="23"/>
                      </a:moveTo>
                      <a:lnTo>
                        <a:pt x="4" y="23"/>
                      </a:lnTo>
                      <a:lnTo>
                        <a:pt x="3" y="23"/>
                      </a:lnTo>
                      <a:lnTo>
                        <a:pt x="4" y="23"/>
                      </a:lnTo>
                      <a:close/>
                      <a:moveTo>
                        <a:pt x="4" y="23"/>
                      </a:moveTo>
                      <a:cubicBezTo>
                        <a:pt x="2" y="24"/>
                        <a:pt x="3" y="25"/>
                        <a:pt x="5" y="26"/>
                      </a:cubicBezTo>
                      <a:lnTo>
                        <a:pt x="4" y="27"/>
                      </a:lnTo>
                      <a:cubicBezTo>
                        <a:pt x="2" y="26"/>
                        <a:pt x="0" y="24"/>
                        <a:pt x="2" y="22"/>
                      </a:cubicBezTo>
                      <a:lnTo>
                        <a:pt x="4" y="23"/>
                      </a:lnTo>
                      <a:close/>
                      <a:moveTo>
                        <a:pt x="5" y="26"/>
                      </a:moveTo>
                      <a:cubicBezTo>
                        <a:pt x="6" y="27"/>
                        <a:pt x="9" y="28"/>
                        <a:pt x="10" y="29"/>
                      </a:cubicBezTo>
                      <a:lnTo>
                        <a:pt x="9" y="30"/>
                      </a:lnTo>
                      <a:cubicBezTo>
                        <a:pt x="8" y="29"/>
                        <a:pt x="6" y="28"/>
                        <a:pt x="4" y="27"/>
                      </a:cubicBezTo>
                      <a:lnTo>
                        <a:pt x="5" y="26"/>
                      </a:lnTo>
                      <a:close/>
                      <a:moveTo>
                        <a:pt x="10" y="29"/>
                      </a:moveTo>
                      <a:lnTo>
                        <a:pt x="10" y="29"/>
                      </a:lnTo>
                      <a:close/>
                      <a:moveTo>
                        <a:pt x="10" y="29"/>
                      </a:moveTo>
                      <a:cubicBezTo>
                        <a:pt x="21" y="33"/>
                        <a:pt x="34" y="32"/>
                        <a:pt x="46" y="32"/>
                      </a:cubicBezTo>
                      <a:lnTo>
                        <a:pt x="46" y="33"/>
                      </a:lnTo>
                      <a:cubicBezTo>
                        <a:pt x="33" y="34"/>
                        <a:pt x="21" y="34"/>
                        <a:pt x="9" y="30"/>
                      </a:cubicBezTo>
                      <a:lnTo>
                        <a:pt x="10" y="29"/>
                      </a:lnTo>
                      <a:close/>
                      <a:moveTo>
                        <a:pt x="46" y="32"/>
                      </a:moveTo>
                      <a:lnTo>
                        <a:pt x="48" y="32"/>
                      </a:lnTo>
                      <a:lnTo>
                        <a:pt x="48" y="33"/>
                      </a:lnTo>
                      <a:lnTo>
                        <a:pt x="46" y="33"/>
                      </a:lnTo>
                      <a:lnTo>
                        <a:pt x="46" y="32"/>
                      </a:lnTo>
                      <a:close/>
                      <a:moveTo>
                        <a:pt x="48" y="32"/>
                      </a:moveTo>
                      <a:lnTo>
                        <a:pt x="48" y="32"/>
                      </a:lnTo>
                      <a:lnTo>
                        <a:pt x="48" y="33"/>
                      </a:lnTo>
                      <a:lnTo>
                        <a:pt x="48" y="32"/>
                      </a:lnTo>
                      <a:close/>
                      <a:moveTo>
                        <a:pt x="48" y="33"/>
                      </a:moveTo>
                      <a:lnTo>
                        <a:pt x="48" y="33"/>
                      </a:lnTo>
                      <a:lnTo>
                        <a:pt x="48" y="32"/>
                      </a:lnTo>
                      <a:lnTo>
                        <a:pt x="48" y="33"/>
                      </a:lnTo>
                      <a:close/>
                      <a:moveTo>
                        <a:pt x="48" y="32"/>
                      </a:moveTo>
                      <a:cubicBezTo>
                        <a:pt x="49" y="32"/>
                        <a:pt x="50" y="31"/>
                        <a:pt x="50" y="31"/>
                      </a:cubicBezTo>
                      <a:lnTo>
                        <a:pt x="51" y="32"/>
                      </a:lnTo>
                      <a:cubicBezTo>
                        <a:pt x="50" y="33"/>
                        <a:pt x="49" y="33"/>
                        <a:pt x="48" y="33"/>
                      </a:cubicBezTo>
                      <a:lnTo>
                        <a:pt x="48" y="32"/>
                      </a:lnTo>
                      <a:close/>
                      <a:moveTo>
                        <a:pt x="50" y="31"/>
                      </a:moveTo>
                      <a:cubicBezTo>
                        <a:pt x="51" y="31"/>
                        <a:pt x="52" y="31"/>
                        <a:pt x="53" y="31"/>
                      </a:cubicBezTo>
                      <a:lnTo>
                        <a:pt x="53" y="32"/>
                      </a:lnTo>
                      <a:cubicBezTo>
                        <a:pt x="53" y="32"/>
                        <a:pt x="52" y="32"/>
                        <a:pt x="51" y="32"/>
                      </a:cubicBezTo>
                      <a:lnTo>
                        <a:pt x="50" y="31"/>
                      </a:lnTo>
                      <a:close/>
                      <a:moveTo>
                        <a:pt x="53" y="31"/>
                      </a:moveTo>
                      <a:cubicBezTo>
                        <a:pt x="56" y="29"/>
                        <a:pt x="58" y="26"/>
                        <a:pt x="59" y="23"/>
                      </a:cubicBezTo>
                      <a:lnTo>
                        <a:pt x="61" y="23"/>
                      </a:lnTo>
                      <a:cubicBezTo>
                        <a:pt x="60" y="27"/>
                        <a:pt x="57" y="30"/>
                        <a:pt x="53" y="32"/>
                      </a:cubicBezTo>
                      <a:lnTo>
                        <a:pt x="53" y="31"/>
                      </a:lnTo>
                      <a:close/>
                      <a:moveTo>
                        <a:pt x="61" y="23"/>
                      </a:moveTo>
                      <a:lnTo>
                        <a:pt x="61" y="23"/>
                      </a:lnTo>
                      <a:lnTo>
                        <a:pt x="60" y="23"/>
                      </a:lnTo>
                      <a:lnTo>
                        <a:pt x="61" y="23"/>
                      </a:lnTo>
                      <a:close/>
                      <a:moveTo>
                        <a:pt x="59" y="23"/>
                      </a:moveTo>
                      <a:cubicBezTo>
                        <a:pt x="63" y="11"/>
                        <a:pt x="49" y="7"/>
                        <a:pt x="37" y="4"/>
                      </a:cubicBezTo>
                      <a:lnTo>
                        <a:pt x="38" y="3"/>
                      </a:lnTo>
                      <a:cubicBezTo>
                        <a:pt x="50" y="6"/>
                        <a:pt x="65" y="10"/>
                        <a:pt x="61" y="23"/>
                      </a:cubicBezTo>
                      <a:lnTo>
                        <a:pt x="59" y="23"/>
                      </a:lnTo>
                      <a:close/>
                      <a:moveTo>
                        <a:pt x="37" y="4"/>
                      </a:moveTo>
                      <a:lnTo>
                        <a:pt x="35" y="4"/>
                      </a:lnTo>
                      <a:lnTo>
                        <a:pt x="36" y="2"/>
                      </a:lnTo>
                      <a:lnTo>
                        <a:pt x="38" y="3"/>
                      </a:lnTo>
                      <a:lnTo>
                        <a:pt x="37" y="4"/>
                      </a:lnTo>
                      <a:close/>
                      <a:moveTo>
                        <a:pt x="36" y="2"/>
                      </a:moveTo>
                      <a:lnTo>
                        <a:pt x="36" y="2"/>
                      </a:lnTo>
                      <a:lnTo>
                        <a:pt x="36" y="3"/>
                      </a:lnTo>
                      <a:lnTo>
                        <a:pt x="36" y="2"/>
                      </a:lnTo>
                      <a:close/>
                    </a:path>
                  </a:pathLst>
                </a:custGeom>
                <a:solidFill>
                  <a:srgbClr val="94939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642" name="Freeform 172"/>
                <p:cNvSpPr>
                  <a:spLocks noChangeArrowheads="1"/>
                </p:cNvSpPr>
                <p:nvPr/>
              </p:nvSpPr>
              <p:spPr bwMode="auto">
                <a:xfrm>
                  <a:off x="1760" y="3928"/>
                  <a:ext cx="57" cy="66"/>
                </a:xfrm>
                <a:custGeom>
                  <a:avLst/>
                  <a:gdLst>
                    <a:gd name="T0" fmla="*/ 45823 w 42"/>
                    <a:gd name="T1" fmla="*/ 53646 h 39"/>
                    <a:gd name="T2" fmla="*/ 16373 w 42"/>
                    <a:gd name="T3" fmla="*/ 32700 h 39"/>
                    <a:gd name="T4" fmla="*/ 7105 w 42"/>
                    <a:gd name="T5" fmla="*/ 129443 h 39"/>
                    <a:gd name="T6" fmla="*/ 34908 w 42"/>
                    <a:gd name="T7" fmla="*/ 202415 h 39"/>
                    <a:gd name="T8" fmla="*/ 58709 w 42"/>
                    <a:gd name="T9" fmla="*/ 92485 h 39"/>
                    <a:gd name="T10" fmla="*/ 45823 w 42"/>
                    <a:gd name="T11" fmla="*/ 53646 h 39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42" h="39">
                      <a:moveTo>
                        <a:pt x="31" y="10"/>
                      </a:moveTo>
                      <a:cubicBezTo>
                        <a:pt x="25" y="7"/>
                        <a:pt x="16" y="0"/>
                        <a:pt x="11" y="6"/>
                      </a:cubicBezTo>
                      <a:cubicBezTo>
                        <a:pt x="7" y="11"/>
                        <a:pt x="0" y="20"/>
                        <a:pt x="5" y="24"/>
                      </a:cubicBezTo>
                      <a:cubicBezTo>
                        <a:pt x="11" y="29"/>
                        <a:pt x="16" y="36"/>
                        <a:pt x="24" y="37"/>
                      </a:cubicBezTo>
                      <a:cubicBezTo>
                        <a:pt x="39" y="39"/>
                        <a:pt x="37" y="24"/>
                        <a:pt x="40" y="17"/>
                      </a:cubicBezTo>
                      <a:cubicBezTo>
                        <a:pt x="42" y="13"/>
                        <a:pt x="35" y="12"/>
                        <a:pt x="31" y="10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643" name="Freeform 173"/>
                <p:cNvSpPr>
                  <a:spLocks noChangeArrowheads="1"/>
                </p:cNvSpPr>
                <p:nvPr/>
              </p:nvSpPr>
              <p:spPr bwMode="auto">
                <a:xfrm>
                  <a:off x="1762" y="3928"/>
                  <a:ext cx="55" cy="66"/>
                </a:xfrm>
                <a:custGeom>
                  <a:avLst/>
                  <a:gdLst>
                    <a:gd name="T0" fmla="*/ 38854 w 41"/>
                    <a:gd name="T1" fmla="*/ 60087 h 39"/>
                    <a:gd name="T2" fmla="*/ 38854 w 41"/>
                    <a:gd name="T3" fmla="*/ 53646 h 39"/>
                    <a:gd name="T4" fmla="*/ 38854 w 41"/>
                    <a:gd name="T5" fmla="*/ 60087 h 39"/>
                    <a:gd name="T6" fmla="*/ 34992 w 41"/>
                    <a:gd name="T7" fmla="*/ 42248 h 39"/>
                    <a:gd name="T8" fmla="*/ 38854 w 41"/>
                    <a:gd name="T9" fmla="*/ 60087 h 39"/>
                    <a:gd name="T10" fmla="*/ 14009 w 41"/>
                    <a:gd name="T11" fmla="*/ 32700 h 39"/>
                    <a:gd name="T12" fmla="*/ 34992 w 41"/>
                    <a:gd name="T13" fmla="*/ 42248 h 39"/>
                    <a:gd name="T14" fmla="*/ 14009 w 41"/>
                    <a:gd name="T15" fmla="*/ 32700 h 39"/>
                    <a:gd name="T16" fmla="*/ 12557 w 41"/>
                    <a:gd name="T17" fmla="*/ 32700 h 39"/>
                    <a:gd name="T18" fmla="*/ 14009 w 41"/>
                    <a:gd name="T19" fmla="*/ 32700 h 39"/>
                    <a:gd name="T20" fmla="*/ 3810 w 41"/>
                    <a:gd name="T21" fmla="*/ 82921 h 39"/>
                    <a:gd name="T22" fmla="*/ 14009 w 41"/>
                    <a:gd name="T23" fmla="*/ 32700 h 39"/>
                    <a:gd name="T24" fmla="*/ 5244 w 41"/>
                    <a:gd name="T25" fmla="*/ 129443 h 39"/>
                    <a:gd name="T26" fmla="*/ 3810 w 41"/>
                    <a:gd name="T27" fmla="*/ 82921 h 39"/>
                    <a:gd name="T28" fmla="*/ 3810 w 41"/>
                    <a:gd name="T29" fmla="*/ 136078 h 39"/>
                    <a:gd name="T30" fmla="*/ 5244 w 41"/>
                    <a:gd name="T31" fmla="*/ 129443 h 39"/>
                    <a:gd name="T32" fmla="*/ 5244 w 41"/>
                    <a:gd name="T33" fmla="*/ 129443 h 39"/>
                    <a:gd name="T34" fmla="*/ 3810 w 41"/>
                    <a:gd name="T35" fmla="*/ 136078 h 39"/>
                    <a:gd name="T36" fmla="*/ 5244 w 41"/>
                    <a:gd name="T37" fmla="*/ 129443 h 39"/>
                    <a:gd name="T38" fmla="*/ 3810 w 41"/>
                    <a:gd name="T39" fmla="*/ 136078 h 39"/>
                    <a:gd name="T40" fmla="*/ 3810 w 41"/>
                    <a:gd name="T41" fmla="*/ 136078 h 39"/>
                    <a:gd name="T42" fmla="*/ 12101 w 41"/>
                    <a:gd name="T43" fmla="*/ 151766 h 39"/>
                    <a:gd name="T44" fmla="*/ 3810 w 41"/>
                    <a:gd name="T45" fmla="*/ 136078 h 39"/>
                    <a:gd name="T46" fmla="*/ 12101 w 41"/>
                    <a:gd name="T47" fmla="*/ 151766 h 39"/>
                    <a:gd name="T48" fmla="*/ 29959 w 41"/>
                    <a:gd name="T49" fmla="*/ 206262 h 39"/>
                    <a:gd name="T50" fmla="*/ 12101 w 41"/>
                    <a:gd name="T51" fmla="*/ 151766 h 39"/>
                    <a:gd name="T52" fmla="*/ 29959 w 41"/>
                    <a:gd name="T53" fmla="*/ 206262 h 39"/>
                    <a:gd name="T54" fmla="*/ 29959 w 41"/>
                    <a:gd name="T55" fmla="*/ 206262 h 39"/>
                    <a:gd name="T56" fmla="*/ 47437 w 41"/>
                    <a:gd name="T57" fmla="*/ 125703 h 39"/>
                    <a:gd name="T58" fmla="*/ 29959 w 41"/>
                    <a:gd name="T59" fmla="*/ 206262 h 39"/>
                    <a:gd name="T60" fmla="*/ 47437 w 41"/>
                    <a:gd name="T61" fmla="*/ 125703 h 39"/>
                    <a:gd name="T62" fmla="*/ 51295 w 41"/>
                    <a:gd name="T63" fmla="*/ 92485 h 39"/>
                    <a:gd name="T64" fmla="*/ 47437 w 41"/>
                    <a:gd name="T65" fmla="*/ 125703 h 39"/>
                    <a:gd name="T66" fmla="*/ 48957 w 41"/>
                    <a:gd name="T67" fmla="*/ 88039 h 39"/>
                    <a:gd name="T68" fmla="*/ 48957 w 41"/>
                    <a:gd name="T69" fmla="*/ 88039 h 39"/>
                    <a:gd name="T70" fmla="*/ 44423 w 41"/>
                    <a:gd name="T71" fmla="*/ 67185 h 39"/>
                    <a:gd name="T72" fmla="*/ 51295 w 41"/>
                    <a:gd name="T73" fmla="*/ 92485 h 39"/>
                    <a:gd name="T74" fmla="*/ 44423 w 41"/>
                    <a:gd name="T75" fmla="*/ 67185 h 39"/>
                    <a:gd name="T76" fmla="*/ 38854 w 41"/>
                    <a:gd name="T77" fmla="*/ 53646 h 39"/>
                    <a:gd name="T78" fmla="*/ 44423 w 41"/>
                    <a:gd name="T79" fmla="*/ 67185 h 39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</a:gdLst>
                  <a:ahLst/>
                  <a:cxnLst>
                    <a:cxn ang="T80">
                      <a:pos x="T0" y="T1"/>
                    </a:cxn>
                    <a:cxn ang="T81">
                      <a:pos x="T2" y="T3"/>
                    </a:cxn>
                    <a:cxn ang="T82">
                      <a:pos x="T4" y="T5"/>
                    </a:cxn>
                    <a:cxn ang="T83">
                      <a:pos x="T6" y="T7"/>
                    </a:cxn>
                    <a:cxn ang="T84">
                      <a:pos x="T8" y="T9"/>
                    </a:cxn>
                    <a:cxn ang="T85">
                      <a:pos x="T10" y="T11"/>
                    </a:cxn>
                    <a:cxn ang="T86">
                      <a:pos x="T12" y="T13"/>
                    </a:cxn>
                    <a:cxn ang="T87">
                      <a:pos x="T14" y="T15"/>
                    </a:cxn>
                    <a:cxn ang="T88">
                      <a:pos x="T16" y="T17"/>
                    </a:cxn>
                    <a:cxn ang="T89">
                      <a:pos x="T18" y="T19"/>
                    </a:cxn>
                    <a:cxn ang="T90">
                      <a:pos x="T20" y="T21"/>
                    </a:cxn>
                    <a:cxn ang="T91">
                      <a:pos x="T22" y="T23"/>
                    </a:cxn>
                    <a:cxn ang="T92">
                      <a:pos x="T24" y="T25"/>
                    </a:cxn>
                    <a:cxn ang="T93">
                      <a:pos x="T26" y="T27"/>
                    </a:cxn>
                    <a:cxn ang="T94">
                      <a:pos x="T28" y="T29"/>
                    </a:cxn>
                    <a:cxn ang="T95">
                      <a:pos x="T30" y="T31"/>
                    </a:cxn>
                    <a:cxn ang="T96">
                      <a:pos x="T32" y="T33"/>
                    </a:cxn>
                    <a:cxn ang="T97">
                      <a:pos x="T34" y="T35"/>
                    </a:cxn>
                    <a:cxn ang="T98">
                      <a:pos x="T36" y="T37"/>
                    </a:cxn>
                    <a:cxn ang="T99">
                      <a:pos x="T38" y="T39"/>
                    </a:cxn>
                    <a:cxn ang="T100">
                      <a:pos x="T40" y="T41"/>
                    </a:cxn>
                    <a:cxn ang="T101">
                      <a:pos x="T42" y="T43"/>
                    </a:cxn>
                    <a:cxn ang="T102">
                      <a:pos x="T44" y="T45"/>
                    </a:cxn>
                    <a:cxn ang="T103">
                      <a:pos x="T46" y="T47"/>
                    </a:cxn>
                    <a:cxn ang="T104">
                      <a:pos x="T48" y="T49"/>
                    </a:cxn>
                    <a:cxn ang="T105">
                      <a:pos x="T50" y="T51"/>
                    </a:cxn>
                    <a:cxn ang="T106">
                      <a:pos x="T52" y="T53"/>
                    </a:cxn>
                    <a:cxn ang="T107">
                      <a:pos x="T54" y="T55"/>
                    </a:cxn>
                    <a:cxn ang="T108">
                      <a:pos x="T56" y="T57"/>
                    </a:cxn>
                    <a:cxn ang="T109">
                      <a:pos x="T58" y="T59"/>
                    </a:cxn>
                    <a:cxn ang="T110">
                      <a:pos x="T60" y="T61"/>
                    </a:cxn>
                    <a:cxn ang="T111">
                      <a:pos x="T62" y="T63"/>
                    </a:cxn>
                    <a:cxn ang="T112">
                      <a:pos x="T64" y="T65"/>
                    </a:cxn>
                    <a:cxn ang="T113">
                      <a:pos x="T66" y="T67"/>
                    </a:cxn>
                    <a:cxn ang="T114">
                      <a:pos x="T68" y="T69"/>
                    </a:cxn>
                    <a:cxn ang="T115">
                      <a:pos x="T70" y="T71"/>
                    </a:cxn>
                    <a:cxn ang="T116">
                      <a:pos x="T72" y="T73"/>
                    </a:cxn>
                    <a:cxn ang="T117">
                      <a:pos x="T74" y="T75"/>
                    </a:cxn>
                    <a:cxn ang="T118">
                      <a:pos x="T76" y="T77"/>
                    </a:cxn>
                    <a:cxn ang="T119">
                      <a:pos x="T78" y="T79"/>
                    </a:cxn>
                  </a:cxnLst>
                  <a:rect l="0" t="0" r="r" b="b"/>
                  <a:pathLst>
                    <a:path w="41" h="39">
                      <a:moveTo>
                        <a:pt x="30" y="11"/>
                      </a:moveTo>
                      <a:lnTo>
                        <a:pt x="30" y="11"/>
                      </a:lnTo>
                      <a:lnTo>
                        <a:pt x="30" y="10"/>
                      </a:lnTo>
                      <a:lnTo>
                        <a:pt x="30" y="11"/>
                      </a:lnTo>
                      <a:close/>
                      <a:moveTo>
                        <a:pt x="30" y="11"/>
                      </a:moveTo>
                      <a:cubicBezTo>
                        <a:pt x="28" y="10"/>
                        <a:pt x="27" y="10"/>
                        <a:pt x="26" y="9"/>
                      </a:cubicBezTo>
                      <a:lnTo>
                        <a:pt x="27" y="8"/>
                      </a:lnTo>
                      <a:cubicBezTo>
                        <a:pt x="28" y="9"/>
                        <a:pt x="29" y="9"/>
                        <a:pt x="30" y="10"/>
                      </a:cubicBezTo>
                      <a:lnTo>
                        <a:pt x="30" y="11"/>
                      </a:lnTo>
                      <a:close/>
                      <a:moveTo>
                        <a:pt x="26" y="9"/>
                      </a:moveTo>
                      <a:cubicBezTo>
                        <a:pt x="21" y="6"/>
                        <a:pt x="15" y="2"/>
                        <a:pt x="11" y="6"/>
                      </a:cubicBezTo>
                      <a:lnTo>
                        <a:pt x="10" y="6"/>
                      </a:lnTo>
                      <a:cubicBezTo>
                        <a:pt x="14" y="0"/>
                        <a:pt x="21" y="4"/>
                        <a:pt x="27" y="8"/>
                      </a:cubicBezTo>
                      <a:lnTo>
                        <a:pt x="26" y="9"/>
                      </a:lnTo>
                      <a:close/>
                      <a:moveTo>
                        <a:pt x="11" y="6"/>
                      </a:moveTo>
                      <a:lnTo>
                        <a:pt x="11" y="6"/>
                      </a:lnTo>
                      <a:lnTo>
                        <a:pt x="10" y="6"/>
                      </a:lnTo>
                      <a:lnTo>
                        <a:pt x="11" y="6"/>
                      </a:lnTo>
                      <a:close/>
                      <a:moveTo>
                        <a:pt x="11" y="6"/>
                      </a:moveTo>
                      <a:cubicBezTo>
                        <a:pt x="9" y="9"/>
                        <a:pt x="6" y="12"/>
                        <a:pt x="4" y="16"/>
                      </a:cubicBezTo>
                      <a:lnTo>
                        <a:pt x="3" y="15"/>
                      </a:lnTo>
                      <a:cubicBezTo>
                        <a:pt x="4" y="12"/>
                        <a:pt x="7" y="8"/>
                        <a:pt x="10" y="6"/>
                      </a:cubicBezTo>
                      <a:lnTo>
                        <a:pt x="11" y="6"/>
                      </a:lnTo>
                      <a:close/>
                      <a:moveTo>
                        <a:pt x="4" y="16"/>
                      </a:moveTo>
                      <a:cubicBezTo>
                        <a:pt x="2" y="19"/>
                        <a:pt x="2" y="22"/>
                        <a:pt x="4" y="24"/>
                      </a:cubicBezTo>
                      <a:lnTo>
                        <a:pt x="3" y="25"/>
                      </a:lnTo>
                      <a:cubicBezTo>
                        <a:pt x="0" y="22"/>
                        <a:pt x="1" y="19"/>
                        <a:pt x="3" y="15"/>
                      </a:cubicBezTo>
                      <a:lnTo>
                        <a:pt x="4" y="16"/>
                      </a:lnTo>
                      <a:close/>
                      <a:moveTo>
                        <a:pt x="3" y="25"/>
                      </a:moveTo>
                      <a:lnTo>
                        <a:pt x="3" y="25"/>
                      </a:lnTo>
                      <a:lnTo>
                        <a:pt x="4" y="24"/>
                      </a:lnTo>
                      <a:lnTo>
                        <a:pt x="3" y="25"/>
                      </a:lnTo>
                      <a:close/>
                      <a:moveTo>
                        <a:pt x="4" y="24"/>
                      </a:moveTo>
                      <a:lnTo>
                        <a:pt x="4" y="24"/>
                      </a:lnTo>
                      <a:lnTo>
                        <a:pt x="3" y="25"/>
                      </a:lnTo>
                      <a:lnTo>
                        <a:pt x="4" y="24"/>
                      </a:lnTo>
                      <a:close/>
                      <a:moveTo>
                        <a:pt x="3" y="25"/>
                      </a:moveTo>
                      <a:lnTo>
                        <a:pt x="3" y="25"/>
                      </a:lnTo>
                      <a:lnTo>
                        <a:pt x="4" y="24"/>
                      </a:lnTo>
                      <a:lnTo>
                        <a:pt x="3" y="25"/>
                      </a:lnTo>
                      <a:close/>
                      <a:moveTo>
                        <a:pt x="4" y="24"/>
                      </a:moveTo>
                      <a:cubicBezTo>
                        <a:pt x="6" y="25"/>
                        <a:pt x="7" y="26"/>
                        <a:pt x="9" y="28"/>
                      </a:cubicBezTo>
                      <a:lnTo>
                        <a:pt x="8" y="29"/>
                      </a:lnTo>
                      <a:cubicBezTo>
                        <a:pt x="6" y="27"/>
                        <a:pt x="5" y="26"/>
                        <a:pt x="3" y="25"/>
                      </a:cubicBezTo>
                      <a:lnTo>
                        <a:pt x="4" y="24"/>
                      </a:lnTo>
                      <a:close/>
                      <a:moveTo>
                        <a:pt x="9" y="28"/>
                      </a:moveTo>
                      <a:cubicBezTo>
                        <a:pt x="13" y="32"/>
                        <a:pt x="17" y="36"/>
                        <a:pt x="23" y="37"/>
                      </a:cubicBezTo>
                      <a:lnTo>
                        <a:pt x="23" y="38"/>
                      </a:lnTo>
                      <a:cubicBezTo>
                        <a:pt x="17" y="37"/>
                        <a:pt x="12" y="33"/>
                        <a:pt x="8" y="29"/>
                      </a:cubicBezTo>
                      <a:lnTo>
                        <a:pt x="9" y="28"/>
                      </a:lnTo>
                      <a:close/>
                      <a:moveTo>
                        <a:pt x="23" y="38"/>
                      </a:moveTo>
                      <a:lnTo>
                        <a:pt x="23" y="38"/>
                      </a:lnTo>
                      <a:lnTo>
                        <a:pt x="23" y="37"/>
                      </a:lnTo>
                      <a:lnTo>
                        <a:pt x="23" y="38"/>
                      </a:lnTo>
                      <a:close/>
                      <a:moveTo>
                        <a:pt x="23" y="37"/>
                      </a:moveTo>
                      <a:cubicBezTo>
                        <a:pt x="34" y="38"/>
                        <a:pt x="36" y="30"/>
                        <a:pt x="37" y="23"/>
                      </a:cubicBezTo>
                      <a:lnTo>
                        <a:pt x="38" y="23"/>
                      </a:lnTo>
                      <a:cubicBezTo>
                        <a:pt x="37" y="31"/>
                        <a:pt x="35" y="39"/>
                        <a:pt x="23" y="38"/>
                      </a:cubicBezTo>
                      <a:lnTo>
                        <a:pt x="23" y="37"/>
                      </a:lnTo>
                      <a:close/>
                      <a:moveTo>
                        <a:pt x="37" y="23"/>
                      </a:moveTo>
                      <a:cubicBezTo>
                        <a:pt x="37" y="20"/>
                        <a:pt x="38" y="18"/>
                        <a:pt x="38" y="16"/>
                      </a:cubicBezTo>
                      <a:lnTo>
                        <a:pt x="40" y="17"/>
                      </a:lnTo>
                      <a:cubicBezTo>
                        <a:pt x="39" y="18"/>
                        <a:pt x="39" y="21"/>
                        <a:pt x="38" y="23"/>
                      </a:cubicBezTo>
                      <a:lnTo>
                        <a:pt x="37" y="23"/>
                      </a:lnTo>
                      <a:close/>
                      <a:moveTo>
                        <a:pt x="38" y="16"/>
                      </a:moveTo>
                      <a:lnTo>
                        <a:pt x="38" y="16"/>
                      </a:lnTo>
                      <a:lnTo>
                        <a:pt x="39" y="17"/>
                      </a:lnTo>
                      <a:lnTo>
                        <a:pt x="38" y="16"/>
                      </a:lnTo>
                      <a:close/>
                      <a:moveTo>
                        <a:pt x="38" y="16"/>
                      </a:moveTo>
                      <a:cubicBezTo>
                        <a:pt x="39" y="14"/>
                        <a:pt x="37" y="13"/>
                        <a:pt x="34" y="12"/>
                      </a:cubicBezTo>
                      <a:lnTo>
                        <a:pt x="34" y="11"/>
                      </a:lnTo>
                      <a:cubicBezTo>
                        <a:pt x="38" y="12"/>
                        <a:pt x="41" y="13"/>
                        <a:pt x="40" y="17"/>
                      </a:cubicBezTo>
                      <a:lnTo>
                        <a:pt x="38" y="16"/>
                      </a:lnTo>
                      <a:close/>
                      <a:moveTo>
                        <a:pt x="34" y="12"/>
                      </a:moveTo>
                      <a:cubicBezTo>
                        <a:pt x="32" y="12"/>
                        <a:pt x="31" y="11"/>
                        <a:pt x="30" y="11"/>
                      </a:cubicBezTo>
                      <a:lnTo>
                        <a:pt x="30" y="10"/>
                      </a:lnTo>
                      <a:cubicBezTo>
                        <a:pt x="32" y="10"/>
                        <a:pt x="33" y="11"/>
                        <a:pt x="34" y="11"/>
                      </a:cubicBezTo>
                      <a:lnTo>
                        <a:pt x="34" y="12"/>
                      </a:lnTo>
                      <a:close/>
                    </a:path>
                  </a:pathLst>
                </a:custGeom>
                <a:solidFill>
                  <a:srgbClr val="94939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644" name="Freeform 174"/>
                <p:cNvSpPr>
                  <a:spLocks noChangeArrowheads="1"/>
                </p:cNvSpPr>
                <p:nvPr/>
              </p:nvSpPr>
              <p:spPr bwMode="auto">
                <a:xfrm>
                  <a:off x="1822" y="3929"/>
                  <a:ext cx="74" cy="56"/>
                </a:xfrm>
                <a:custGeom>
                  <a:avLst/>
                  <a:gdLst>
                    <a:gd name="T0" fmla="*/ 48317 w 54"/>
                    <a:gd name="T1" fmla="*/ 5897 h 33"/>
                    <a:gd name="T2" fmla="*/ 2844 w 54"/>
                    <a:gd name="T3" fmla="*/ 82705 h 33"/>
                    <a:gd name="T4" fmla="*/ 61671 w 54"/>
                    <a:gd name="T5" fmla="*/ 144806 h 33"/>
                    <a:gd name="T6" fmla="*/ 74333 w 54"/>
                    <a:gd name="T7" fmla="*/ 32244 h 33"/>
                    <a:gd name="T8" fmla="*/ 48317 w 54"/>
                    <a:gd name="T9" fmla="*/ 5897 h 3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54" h="33">
                      <a:moveTo>
                        <a:pt x="30" y="1"/>
                      </a:moveTo>
                      <a:cubicBezTo>
                        <a:pt x="18" y="2"/>
                        <a:pt x="0" y="2"/>
                        <a:pt x="2" y="15"/>
                      </a:cubicBezTo>
                      <a:cubicBezTo>
                        <a:pt x="5" y="26"/>
                        <a:pt x="26" y="33"/>
                        <a:pt x="38" y="27"/>
                      </a:cubicBezTo>
                      <a:cubicBezTo>
                        <a:pt x="45" y="24"/>
                        <a:pt x="54" y="14"/>
                        <a:pt x="46" y="6"/>
                      </a:cubicBezTo>
                      <a:cubicBezTo>
                        <a:pt x="43" y="2"/>
                        <a:pt x="36" y="0"/>
                        <a:pt x="30" y="1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645" name="Freeform 175"/>
                <p:cNvSpPr>
                  <a:spLocks noChangeArrowheads="1"/>
                </p:cNvSpPr>
                <p:nvPr/>
              </p:nvSpPr>
              <p:spPr bwMode="auto">
                <a:xfrm>
                  <a:off x="1822" y="3929"/>
                  <a:ext cx="70" cy="53"/>
                </a:xfrm>
                <a:custGeom>
                  <a:avLst/>
                  <a:gdLst>
                    <a:gd name="T0" fmla="*/ 48211 w 51"/>
                    <a:gd name="T1" fmla="*/ 10561 h 31"/>
                    <a:gd name="T2" fmla="*/ 48211 w 51"/>
                    <a:gd name="T3" fmla="*/ 6416 h 31"/>
                    <a:gd name="T4" fmla="*/ 48211 w 51"/>
                    <a:gd name="T5" fmla="*/ 10561 h 31"/>
                    <a:gd name="T6" fmla="*/ 40450 w 51"/>
                    <a:gd name="T7" fmla="*/ 6416 h 31"/>
                    <a:gd name="T8" fmla="*/ 48211 w 51"/>
                    <a:gd name="T9" fmla="*/ 10561 h 31"/>
                    <a:gd name="T10" fmla="*/ 29274 w 51"/>
                    <a:gd name="T11" fmla="*/ 17386 h 31"/>
                    <a:gd name="T12" fmla="*/ 40450 w 51"/>
                    <a:gd name="T13" fmla="*/ 6416 h 31"/>
                    <a:gd name="T14" fmla="*/ 29274 w 51"/>
                    <a:gd name="T15" fmla="*/ 17386 h 31"/>
                    <a:gd name="T16" fmla="*/ 2860 w 51"/>
                    <a:gd name="T17" fmla="*/ 89599 h 31"/>
                    <a:gd name="T18" fmla="*/ 29274 w 51"/>
                    <a:gd name="T19" fmla="*/ 17386 h 31"/>
                    <a:gd name="T20" fmla="*/ 2860 w 51"/>
                    <a:gd name="T21" fmla="*/ 89599 h 31"/>
                    <a:gd name="T22" fmla="*/ 4717 w 51"/>
                    <a:gd name="T23" fmla="*/ 84456 h 31"/>
                    <a:gd name="T24" fmla="*/ 7232 w 51"/>
                    <a:gd name="T25" fmla="*/ 118908 h 31"/>
                    <a:gd name="T26" fmla="*/ 4717 w 51"/>
                    <a:gd name="T27" fmla="*/ 84456 h 31"/>
                    <a:gd name="T28" fmla="*/ 7232 w 51"/>
                    <a:gd name="T29" fmla="*/ 118908 h 31"/>
                    <a:gd name="T30" fmla="*/ 7232 w 51"/>
                    <a:gd name="T31" fmla="*/ 118908 h 31"/>
                    <a:gd name="T32" fmla="*/ 27463 w 51"/>
                    <a:gd name="T33" fmla="*/ 158012 h 31"/>
                    <a:gd name="T34" fmla="*/ 7232 w 51"/>
                    <a:gd name="T35" fmla="*/ 118908 h 31"/>
                    <a:gd name="T36" fmla="*/ 27463 w 51"/>
                    <a:gd name="T37" fmla="*/ 158012 h 31"/>
                    <a:gd name="T38" fmla="*/ 51939 w 51"/>
                    <a:gd name="T39" fmla="*/ 178191 h 31"/>
                    <a:gd name="T40" fmla="*/ 27463 w 51"/>
                    <a:gd name="T41" fmla="*/ 158012 h 31"/>
                    <a:gd name="T42" fmla="*/ 59836 w 51"/>
                    <a:gd name="T43" fmla="*/ 158012 h 31"/>
                    <a:gd name="T44" fmla="*/ 51939 w 51"/>
                    <a:gd name="T45" fmla="*/ 178191 h 31"/>
                    <a:gd name="T46" fmla="*/ 59836 w 51"/>
                    <a:gd name="T47" fmla="*/ 158012 h 31"/>
                    <a:gd name="T48" fmla="*/ 61899 w 51"/>
                    <a:gd name="T49" fmla="*/ 158012 h 31"/>
                    <a:gd name="T50" fmla="*/ 59836 w 51"/>
                    <a:gd name="T51" fmla="*/ 158012 h 31"/>
                    <a:gd name="T52" fmla="*/ 66622 w 51"/>
                    <a:gd name="T53" fmla="*/ 158012 h 31"/>
                    <a:gd name="T54" fmla="*/ 59836 w 51"/>
                    <a:gd name="T55" fmla="*/ 158012 h 31"/>
                    <a:gd name="T56" fmla="*/ 75680 w 51"/>
                    <a:gd name="T57" fmla="*/ 102066 h 31"/>
                    <a:gd name="T58" fmla="*/ 66622 w 51"/>
                    <a:gd name="T59" fmla="*/ 158012 h 31"/>
                    <a:gd name="T60" fmla="*/ 75680 w 51"/>
                    <a:gd name="T61" fmla="*/ 102066 h 31"/>
                    <a:gd name="T62" fmla="*/ 77419 w 51"/>
                    <a:gd name="T63" fmla="*/ 43922 h 31"/>
                    <a:gd name="T64" fmla="*/ 75680 w 51"/>
                    <a:gd name="T65" fmla="*/ 102066 h 31"/>
                    <a:gd name="T66" fmla="*/ 74513 w 51"/>
                    <a:gd name="T67" fmla="*/ 35141 h 31"/>
                    <a:gd name="T68" fmla="*/ 77419 w 51"/>
                    <a:gd name="T69" fmla="*/ 43922 h 31"/>
                    <a:gd name="T70" fmla="*/ 74513 w 51"/>
                    <a:gd name="T71" fmla="*/ 35141 h 31"/>
                    <a:gd name="T72" fmla="*/ 74513 w 51"/>
                    <a:gd name="T73" fmla="*/ 35141 h 31"/>
                    <a:gd name="T74" fmla="*/ 74513 w 51"/>
                    <a:gd name="T75" fmla="*/ 35141 h 31"/>
                    <a:gd name="T76" fmla="*/ 75680 w 51"/>
                    <a:gd name="T77" fmla="*/ 35141 h 31"/>
                    <a:gd name="T78" fmla="*/ 75680 w 51"/>
                    <a:gd name="T79" fmla="*/ 35141 h 31"/>
                    <a:gd name="T80" fmla="*/ 74513 w 51"/>
                    <a:gd name="T81" fmla="*/ 35141 h 31"/>
                    <a:gd name="T82" fmla="*/ 74513 w 51"/>
                    <a:gd name="T83" fmla="*/ 35141 h 31"/>
                    <a:gd name="T84" fmla="*/ 72773 w 51"/>
                    <a:gd name="T85" fmla="*/ 26702 h 31"/>
                    <a:gd name="T86" fmla="*/ 74513 w 51"/>
                    <a:gd name="T87" fmla="*/ 35141 h 31"/>
                    <a:gd name="T88" fmla="*/ 69905 w 51"/>
                    <a:gd name="T89" fmla="*/ 26702 h 31"/>
                    <a:gd name="T90" fmla="*/ 72773 w 51"/>
                    <a:gd name="T91" fmla="*/ 26702 h 31"/>
                    <a:gd name="T92" fmla="*/ 69905 w 51"/>
                    <a:gd name="T93" fmla="*/ 17386 h 31"/>
                    <a:gd name="T94" fmla="*/ 69905 w 51"/>
                    <a:gd name="T95" fmla="*/ 17386 h 31"/>
                    <a:gd name="T96" fmla="*/ 48211 w 51"/>
                    <a:gd name="T97" fmla="*/ 10561 h 31"/>
                    <a:gd name="T98" fmla="*/ 69905 w 51"/>
                    <a:gd name="T99" fmla="*/ 17386 h 31"/>
                    <a:gd name="T100" fmla="*/ 48211 w 51"/>
                    <a:gd name="T101" fmla="*/ 6416 h 31"/>
                    <a:gd name="T102" fmla="*/ 48211 w 51"/>
                    <a:gd name="T103" fmla="*/ 6416 h 31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</a:gdLst>
                  <a:ahLst/>
                  <a:cxnLst>
                    <a:cxn ang="T104">
                      <a:pos x="T0" y="T1"/>
                    </a:cxn>
                    <a:cxn ang="T105">
                      <a:pos x="T2" y="T3"/>
                    </a:cxn>
                    <a:cxn ang="T106">
                      <a:pos x="T4" y="T5"/>
                    </a:cxn>
                    <a:cxn ang="T107">
                      <a:pos x="T6" y="T7"/>
                    </a:cxn>
                    <a:cxn ang="T108">
                      <a:pos x="T8" y="T9"/>
                    </a:cxn>
                    <a:cxn ang="T109">
                      <a:pos x="T10" y="T11"/>
                    </a:cxn>
                    <a:cxn ang="T110">
                      <a:pos x="T12" y="T13"/>
                    </a:cxn>
                    <a:cxn ang="T111">
                      <a:pos x="T14" y="T15"/>
                    </a:cxn>
                    <a:cxn ang="T112">
                      <a:pos x="T16" y="T17"/>
                    </a:cxn>
                    <a:cxn ang="T113">
                      <a:pos x="T18" y="T19"/>
                    </a:cxn>
                    <a:cxn ang="T114">
                      <a:pos x="T20" y="T21"/>
                    </a:cxn>
                    <a:cxn ang="T115">
                      <a:pos x="T22" y="T23"/>
                    </a:cxn>
                    <a:cxn ang="T116">
                      <a:pos x="T24" y="T25"/>
                    </a:cxn>
                    <a:cxn ang="T117">
                      <a:pos x="T26" y="T27"/>
                    </a:cxn>
                    <a:cxn ang="T118">
                      <a:pos x="T28" y="T29"/>
                    </a:cxn>
                    <a:cxn ang="T119">
                      <a:pos x="T30" y="T31"/>
                    </a:cxn>
                    <a:cxn ang="T120">
                      <a:pos x="T32" y="T33"/>
                    </a:cxn>
                    <a:cxn ang="T121">
                      <a:pos x="T34" y="T35"/>
                    </a:cxn>
                    <a:cxn ang="T122">
                      <a:pos x="T36" y="T37"/>
                    </a:cxn>
                    <a:cxn ang="T123">
                      <a:pos x="T38" y="T39"/>
                    </a:cxn>
                    <a:cxn ang="T124">
                      <a:pos x="T40" y="T41"/>
                    </a:cxn>
                    <a:cxn ang="T125">
                      <a:pos x="T42" y="T43"/>
                    </a:cxn>
                    <a:cxn ang="T126">
                      <a:pos x="T44" y="T45"/>
                    </a:cxn>
                    <a:cxn ang="T127">
                      <a:pos x="T46" y="T47"/>
                    </a:cxn>
                    <a:cxn ang="T128">
                      <a:pos x="T48" y="T49"/>
                    </a:cxn>
                    <a:cxn ang="T129">
                      <a:pos x="T50" y="T51"/>
                    </a:cxn>
                    <a:cxn ang="T130">
                      <a:pos x="T52" y="T53"/>
                    </a:cxn>
                    <a:cxn ang="T131">
                      <a:pos x="T54" y="T55"/>
                    </a:cxn>
                    <a:cxn ang="T132">
                      <a:pos x="T56" y="T57"/>
                    </a:cxn>
                    <a:cxn ang="T133">
                      <a:pos x="T58" y="T59"/>
                    </a:cxn>
                    <a:cxn ang="T134">
                      <a:pos x="T60" y="T61"/>
                    </a:cxn>
                    <a:cxn ang="T135">
                      <a:pos x="T62" y="T63"/>
                    </a:cxn>
                    <a:cxn ang="T136">
                      <a:pos x="T64" y="T65"/>
                    </a:cxn>
                    <a:cxn ang="T137">
                      <a:pos x="T66" y="T67"/>
                    </a:cxn>
                    <a:cxn ang="T138">
                      <a:pos x="T68" y="T69"/>
                    </a:cxn>
                    <a:cxn ang="T139">
                      <a:pos x="T70" y="T71"/>
                    </a:cxn>
                    <a:cxn ang="T140">
                      <a:pos x="T72" y="T73"/>
                    </a:cxn>
                    <a:cxn ang="T141">
                      <a:pos x="T74" y="T75"/>
                    </a:cxn>
                    <a:cxn ang="T142">
                      <a:pos x="T76" y="T77"/>
                    </a:cxn>
                    <a:cxn ang="T143">
                      <a:pos x="T78" y="T79"/>
                    </a:cxn>
                    <a:cxn ang="T144">
                      <a:pos x="T80" y="T81"/>
                    </a:cxn>
                    <a:cxn ang="T145">
                      <a:pos x="T82" y="T83"/>
                    </a:cxn>
                    <a:cxn ang="T146">
                      <a:pos x="T84" y="T85"/>
                    </a:cxn>
                    <a:cxn ang="T147">
                      <a:pos x="T86" y="T87"/>
                    </a:cxn>
                    <a:cxn ang="T148">
                      <a:pos x="T88" y="T89"/>
                    </a:cxn>
                    <a:cxn ang="T149">
                      <a:pos x="T90" y="T91"/>
                    </a:cxn>
                    <a:cxn ang="T150">
                      <a:pos x="T92" y="T93"/>
                    </a:cxn>
                    <a:cxn ang="T151">
                      <a:pos x="T94" y="T95"/>
                    </a:cxn>
                    <a:cxn ang="T152">
                      <a:pos x="T96" y="T97"/>
                    </a:cxn>
                    <a:cxn ang="T153">
                      <a:pos x="T98" y="T99"/>
                    </a:cxn>
                    <a:cxn ang="T154">
                      <a:pos x="T100" y="T101"/>
                    </a:cxn>
                    <a:cxn ang="T155">
                      <a:pos x="T102" y="T103"/>
                    </a:cxn>
                  </a:cxnLst>
                  <a:rect l="0" t="0" r="r" b="b"/>
                  <a:pathLst>
                    <a:path w="51" h="31">
                      <a:moveTo>
                        <a:pt x="30" y="2"/>
                      </a:moveTo>
                      <a:lnTo>
                        <a:pt x="30" y="2"/>
                      </a:lnTo>
                      <a:lnTo>
                        <a:pt x="30" y="1"/>
                      </a:lnTo>
                      <a:lnTo>
                        <a:pt x="30" y="2"/>
                      </a:lnTo>
                      <a:close/>
                      <a:moveTo>
                        <a:pt x="30" y="2"/>
                      </a:moveTo>
                      <a:cubicBezTo>
                        <a:pt x="28" y="2"/>
                        <a:pt x="27" y="2"/>
                        <a:pt x="25" y="2"/>
                      </a:cubicBezTo>
                      <a:lnTo>
                        <a:pt x="25" y="1"/>
                      </a:lnTo>
                      <a:cubicBezTo>
                        <a:pt x="27" y="1"/>
                        <a:pt x="28" y="1"/>
                        <a:pt x="30" y="1"/>
                      </a:cubicBezTo>
                      <a:lnTo>
                        <a:pt x="30" y="2"/>
                      </a:lnTo>
                      <a:close/>
                      <a:moveTo>
                        <a:pt x="25" y="2"/>
                      </a:moveTo>
                      <a:cubicBezTo>
                        <a:pt x="23" y="2"/>
                        <a:pt x="20" y="3"/>
                        <a:pt x="18" y="3"/>
                      </a:cubicBezTo>
                      <a:lnTo>
                        <a:pt x="18" y="2"/>
                      </a:lnTo>
                      <a:cubicBezTo>
                        <a:pt x="20" y="1"/>
                        <a:pt x="23" y="1"/>
                        <a:pt x="25" y="1"/>
                      </a:cubicBezTo>
                      <a:lnTo>
                        <a:pt x="25" y="2"/>
                      </a:lnTo>
                      <a:close/>
                      <a:moveTo>
                        <a:pt x="18" y="3"/>
                      </a:moveTo>
                      <a:cubicBezTo>
                        <a:pt x="9" y="4"/>
                        <a:pt x="2" y="7"/>
                        <a:pt x="3" y="15"/>
                      </a:cubicBezTo>
                      <a:lnTo>
                        <a:pt x="2" y="15"/>
                      </a:lnTo>
                      <a:cubicBezTo>
                        <a:pt x="0" y="6"/>
                        <a:pt x="8" y="3"/>
                        <a:pt x="18" y="2"/>
                      </a:cubicBezTo>
                      <a:lnTo>
                        <a:pt x="18" y="3"/>
                      </a:lnTo>
                      <a:close/>
                      <a:moveTo>
                        <a:pt x="2" y="15"/>
                      </a:moveTo>
                      <a:lnTo>
                        <a:pt x="2" y="15"/>
                      </a:lnTo>
                      <a:close/>
                      <a:moveTo>
                        <a:pt x="3" y="14"/>
                      </a:moveTo>
                      <a:cubicBezTo>
                        <a:pt x="3" y="16"/>
                        <a:pt x="4" y="18"/>
                        <a:pt x="5" y="19"/>
                      </a:cubicBezTo>
                      <a:lnTo>
                        <a:pt x="4" y="20"/>
                      </a:lnTo>
                      <a:cubicBezTo>
                        <a:pt x="3" y="18"/>
                        <a:pt x="2" y="17"/>
                        <a:pt x="2" y="15"/>
                      </a:cubicBezTo>
                      <a:lnTo>
                        <a:pt x="3" y="14"/>
                      </a:lnTo>
                      <a:close/>
                      <a:moveTo>
                        <a:pt x="4" y="20"/>
                      </a:moveTo>
                      <a:lnTo>
                        <a:pt x="4" y="20"/>
                      </a:lnTo>
                      <a:lnTo>
                        <a:pt x="5" y="20"/>
                      </a:lnTo>
                      <a:lnTo>
                        <a:pt x="4" y="20"/>
                      </a:lnTo>
                      <a:close/>
                      <a:moveTo>
                        <a:pt x="5" y="19"/>
                      </a:moveTo>
                      <a:cubicBezTo>
                        <a:pt x="8" y="23"/>
                        <a:pt x="12" y="25"/>
                        <a:pt x="17" y="27"/>
                      </a:cubicBezTo>
                      <a:lnTo>
                        <a:pt x="16" y="28"/>
                      </a:lnTo>
                      <a:cubicBezTo>
                        <a:pt x="11" y="26"/>
                        <a:pt x="7" y="24"/>
                        <a:pt x="4" y="20"/>
                      </a:cubicBezTo>
                      <a:lnTo>
                        <a:pt x="5" y="19"/>
                      </a:lnTo>
                      <a:close/>
                      <a:moveTo>
                        <a:pt x="17" y="27"/>
                      </a:moveTo>
                      <a:cubicBezTo>
                        <a:pt x="22" y="29"/>
                        <a:pt x="27" y="29"/>
                        <a:pt x="31" y="29"/>
                      </a:cubicBezTo>
                      <a:lnTo>
                        <a:pt x="32" y="30"/>
                      </a:lnTo>
                      <a:cubicBezTo>
                        <a:pt x="27" y="31"/>
                        <a:pt x="21" y="30"/>
                        <a:pt x="16" y="28"/>
                      </a:cubicBezTo>
                      <a:lnTo>
                        <a:pt x="17" y="27"/>
                      </a:lnTo>
                      <a:close/>
                      <a:moveTo>
                        <a:pt x="31" y="29"/>
                      </a:moveTo>
                      <a:cubicBezTo>
                        <a:pt x="34" y="28"/>
                        <a:pt x="36" y="28"/>
                        <a:pt x="37" y="27"/>
                      </a:cubicBezTo>
                      <a:lnTo>
                        <a:pt x="38" y="28"/>
                      </a:lnTo>
                      <a:cubicBezTo>
                        <a:pt x="36" y="29"/>
                        <a:pt x="34" y="30"/>
                        <a:pt x="32" y="30"/>
                      </a:cubicBezTo>
                      <a:lnTo>
                        <a:pt x="31" y="29"/>
                      </a:lnTo>
                      <a:close/>
                      <a:moveTo>
                        <a:pt x="37" y="27"/>
                      </a:moveTo>
                      <a:lnTo>
                        <a:pt x="37" y="27"/>
                      </a:lnTo>
                      <a:lnTo>
                        <a:pt x="38" y="27"/>
                      </a:lnTo>
                      <a:lnTo>
                        <a:pt x="37" y="27"/>
                      </a:lnTo>
                      <a:close/>
                      <a:moveTo>
                        <a:pt x="37" y="27"/>
                      </a:moveTo>
                      <a:cubicBezTo>
                        <a:pt x="38" y="26"/>
                        <a:pt x="39" y="26"/>
                        <a:pt x="40" y="26"/>
                      </a:cubicBezTo>
                      <a:lnTo>
                        <a:pt x="41" y="27"/>
                      </a:lnTo>
                      <a:cubicBezTo>
                        <a:pt x="40" y="27"/>
                        <a:pt x="39" y="28"/>
                        <a:pt x="38" y="28"/>
                      </a:cubicBezTo>
                      <a:lnTo>
                        <a:pt x="37" y="27"/>
                      </a:lnTo>
                      <a:close/>
                      <a:moveTo>
                        <a:pt x="40" y="26"/>
                      </a:moveTo>
                      <a:cubicBezTo>
                        <a:pt x="43" y="24"/>
                        <a:pt x="46" y="21"/>
                        <a:pt x="47" y="17"/>
                      </a:cubicBezTo>
                      <a:lnTo>
                        <a:pt x="49" y="18"/>
                      </a:lnTo>
                      <a:cubicBezTo>
                        <a:pt x="47" y="21"/>
                        <a:pt x="44" y="24"/>
                        <a:pt x="41" y="27"/>
                      </a:cubicBezTo>
                      <a:lnTo>
                        <a:pt x="40" y="26"/>
                      </a:lnTo>
                      <a:close/>
                      <a:moveTo>
                        <a:pt x="47" y="17"/>
                      </a:moveTo>
                      <a:cubicBezTo>
                        <a:pt x="49" y="14"/>
                        <a:pt x="49" y="11"/>
                        <a:pt x="47" y="8"/>
                      </a:cubicBezTo>
                      <a:lnTo>
                        <a:pt x="48" y="7"/>
                      </a:lnTo>
                      <a:cubicBezTo>
                        <a:pt x="51" y="11"/>
                        <a:pt x="50" y="14"/>
                        <a:pt x="49" y="18"/>
                      </a:cubicBezTo>
                      <a:lnTo>
                        <a:pt x="47" y="17"/>
                      </a:lnTo>
                      <a:close/>
                      <a:moveTo>
                        <a:pt x="47" y="8"/>
                      </a:moveTo>
                      <a:cubicBezTo>
                        <a:pt x="47" y="7"/>
                        <a:pt x="46" y="7"/>
                        <a:pt x="46" y="6"/>
                      </a:cubicBezTo>
                      <a:lnTo>
                        <a:pt x="47" y="6"/>
                      </a:lnTo>
                      <a:cubicBezTo>
                        <a:pt x="48" y="6"/>
                        <a:pt x="48" y="7"/>
                        <a:pt x="48" y="7"/>
                      </a:cubicBezTo>
                      <a:lnTo>
                        <a:pt x="47" y="8"/>
                      </a:lnTo>
                      <a:close/>
                      <a:moveTo>
                        <a:pt x="46" y="6"/>
                      </a:moveTo>
                      <a:lnTo>
                        <a:pt x="46" y="6"/>
                      </a:lnTo>
                      <a:close/>
                      <a:moveTo>
                        <a:pt x="46" y="6"/>
                      </a:moveTo>
                      <a:lnTo>
                        <a:pt x="46" y="6"/>
                      </a:lnTo>
                      <a:lnTo>
                        <a:pt x="47" y="6"/>
                      </a:lnTo>
                      <a:lnTo>
                        <a:pt x="46" y="6"/>
                      </a:lnTo>
                      <a:close/>
                      <a:moveTo>
                        <a:pt x="47" y="6"/>
                      </a:moveTo>
                      <a:lnTo>
                        <a:pt x="47" y="6"/>
                      </a:lnTo>
                      <a:lnTo>
                        <a:pt x="46" y="6"/>
                      </a:lnTo>
                      <a:lnTo>
                        <a:pt x="47" y="6"/>
                      </a:lnTo>
                      <a:close/>
                      <a:moveTo>
                        <a:pt x="46" y="6"/>
                      </a:moveTo>
                      <a:cubicBezTo>
                        <a:pt x="45" y="6"/>
                        <a:pt x="45" y="6"/>
                        <a:pt x="44" y="5"/>
                      </a:cubicBezTo>
                      <a:lnTo>
                        <a:pt x="45" y="4"/>
                      </a:lnTo>
                      <a:cubicBezTo>
                        <a:pt x="46" y="5"/>
                        <a:pt x="47" y="5"/>
                        <a:pt x="47" y="6"/>
                      </a:cubicBezTo>
                      <a:lnTo>
                        <a:pt x="46" y="6"/>
                      </a:lnTo>
                      <a:close/>
                      <a:moveTo>
                        <a:pt x="44" y="5"/>
                      </a:moveTo>
                      <a:cubicBezTo>
                        <a:pt x="44" y="5"/>
                        <a:pt x="43" y="4"/>
                        <a:pt x="43" y="4"/>
                      </a:cubicBezTo>
                      <a:lnTo>
                        <a:pt x="43" y="3"/>
                      </a:lnTo>
                      <a:cubicBezTo>
                        <a:pt x="44" y="3"/>
                        <a:pt x="45" y="4"/>
                        <a:pt x="45" y="4"/>
                      </a:cubicBezTo>
                      <a:lnTo>
                        <a:pt x="44" y="5"/>
                      </a:lnTo>
                      <a:close/>
                      <a:moveTo>
                        <a:pt x="43" y="3"/>
                      </a:moveTo>
                      <a:lnTo>
                        <a:pt x="43" y="3"/>
                      </a:lnTo>
                      <a:close/>
                      <a:moveTo>
                        <a:pt x="43" y="4"/>
                      </a:moveTo>
                      <a:cubicBezTo>
                        <a:pt x="39" y="2"/>
                        <a:pt x="34" y="1"/>
                        <a:pt x="30" y="2"/>
                      </a:cubicBezTo>
                      <a:lnTo>
                        <a:pt x="30" y="1"/>
                      </a:lnTo>
                      <a:cubicBezTo>
                        <a:pt x="35" y="0"/>
                        <a:pt x="40" y="1"/>
                        <a:pt x="43" y="3"/>
                      </a:cubicBezTo>
                      <a:lnTo>
                        <a:pt x="43" y="4"/>
                      </a:lnTo>
                      <a:close/>
                      <a:moveTo>
                        <a:pt x="30" y="1"/>
                      </a:moveTo>
                      <a:lnTo>
                        <a:pt x="30" y="1"/>
                      </a:lnTo>
                      <a:close/>
                    </a:path>
                  </a:pathLst>
                </a:custGeom>
                <a:solidFill>
                  <a:srgbClr val="94939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646" name="Freeform 176"/>
                <p:cNvSpPr>
                  <a:spLocks noChangeArrowheads="1"/>
                </p:cNvSpPr>
                <p:nvPr/>
              </p:nvSpPr>
              <p:spPr bwMode="auto">
                <a:xfrm>
                  <a:off x="1857" y="3886"/>
                  <a:ext cx="63" cy="48"/>
                </a:xfrm>
                <a:custGeom>
                  <a:avLst/>
                  <a:gdLst>
                    <a:gd name="T0" fmla="*/ 35359 w 46"/>
                    <a:gd name="T1" fmla="*/ 7462 h 28"/>
                    <a:gd name="T2" fmla="*/ 0 w 46"/>
                    <a:gd name="T3" fmla="*/ 153192 h 28"/>
                    <a:gd name="T4" fmla="*/ 10232 w 46"/>
                    <a:gd name="T5" fmla="*/ 167143 h 28"/>
                    <a:gd name="T6" fmla="*/ 42818 w 46"/>
                    <a:gd name="T7" fmla="*/ 174084 h 28"/>
                    <a:gd name="T8" fmla="*/ 61158 w 46"/>
                    <a:gd name="T9" fmla="*/ 204871 h 28"/>
                    <a:gd name="T10" fmla="*/ 70735 w 46"/>
                    <a:gd name="T11" fmla="*/ 35321 h 28"/>
                    <a:gd name="T12" fmla="*/ 35359 w 46"/>
                    <a:gd name="T13" fmla="*/ 7462 h 28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46" h="28">
                      <a:moveTo>
                        <a:pt x="21" y="1"/>
                      </a:moveTo>
                      <a:cubicBezTo>
                        <a:pt x="9" y="2"/>
                        <a:pt x="0" y="10"/>
                        <a:pt x="0" y="20"/>
                      </a:cubicBezTo>
                      <a:cubicBezTo>
                        <a:pt x="1" y="22"/>
                        <a:pt x="4" y="22"/>
                        <a:pt x="6" y="22"/>
                      </a:cubicBezTo>
                      <a:cubicBezTo>
                        <a:pt x="13" y="23"/>
                        <a:pt x="20" y="21"/>
                        <a:pt x="26" y="23"/>
                      </a:cubicBezTo>
                      <a:cubicBezTo>
                        <a:pt x="30" y="24"/>
                        <a:pt x="35" y="28"/>
                        <a:pt x="37" y="27"/>
                      </a:cubicBezTo>
                      <a:cubicBezTo>
                        <a:pt x="46" y="23"/>
                        <a:pt x="46" y="12"/>
                        <a:pt x="43" y="5"/>
                      </a:cubicBezTo>
                      <a:cubicBezTo>
                        <a:pt x="41" y="0"/>
                        <a:pt x="29" y="1"/>
                        <a:pt x="21" y="1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647" name="Freeform 177"/>
                <p:cNvSpPr>
                  <a:spLocks noChangeArrowheads="1"/>
                </p:cNvSpPr>
                <p:nvPr/>
              </p:nvSpPr>
              <p:spPr bwMode="auto">
                <a:xfrm>
                  <a:off x="1856" y="3886"/>
                  <a:ext cx="64" cy="48"/>
                </a:xfrm>
                <a:custGeom>
                  <a:avLst/>
                  <a:gdLst>
                    <a:gd name="T0" fmla="*/ 32064 w 47"/>
                    <a:gd name="T1" fmla="*/ 7462 h 28"/>
                    <a:gd name="T2" fmla="*/ 32064 w 47"/>
                    <a:gd name="T3" fmla="*/ 12540 h 28"/>
                    <a:gd name="T4" fmla="*/ 32064 w 47"/>
                    <a:gd name="T5" fmla="*/ 7462 h 28"/>
                    <a:gd name="T6" fmla="*/ 18610 w 47"/>
                    <a:gd name="T7" fmla="*/ 32379 h 28"/>
                    <a:gd name="T8" fmla="*/ 24903 w 47"/>
                    <a:gd name="T9" fmla="*/ 21039 h 28"/>
                    <a:gd name="T10" fmla="*/ 1575 w 47"/>
                    <a:gd name="T11" fmla="*/ 153192 h 28"/>
                    <a:gd name="T12" fmla="*/ 1575 w 47"/>
                    <a:gd name="T13" fmla="*/ 153192 h 28"/>
                    <a:gd name="T14" fmla="*/ 1575 w 47"/>
                    <a:gd name="T15" fmla="*/ 153192 h 28"/>
                    <a:gd name="T16" fmla="*/ 1575 w 47"/>
                    <a:gd name="T17" fmla="*/ 153192 h 28"/>
                    <a:gd name="T18" fmla="*/ 1575 w 47"/>
                    <a:gd name="T19" fmla="*/ 153192 h 28"/>
                    <a:gd name="T20" fmla="*/ 2578 w 47"/>
                    <a:gd name="T21" fmla="*/ 153192 h 28"/>
                    <a:gd name="T22" fmla="*/ 1575 w 47"/>
                    <a:gd name="T23" fmla="*/ 153192 h 28"/>
                    <a:gd name="T24" fmla="*/ 4231 w 47"/>
                    <a:gd name="T25" fmla="*/ 158333 h 28"/>
                    <a:gd name="T26" fmla="*/ 2578 w 47"/>
                    <a:gd name="T27" fmla="*/ 158333 h 28"/>
                    <a:gd name="T28" fmla="*/ 2578 w 47"/>
                    <a:gd name="T29" fmla="*/ 158333 h 28"/>
                    <a:gd name="T30" fmla="*/ 9705 w 47"/>
                    <a:gd name="T31" fmla="*/ 167143 h 28"/>
                    <a:gd name="T32" fmla="*/ 4231 w 47"/>
                    <a:gd name="T33" fmla="*/ 158333 h 28"/>
                    <a:gd name="T34" fmla="*/ 9705 w 47"/>
                    <a:gd name="T35" fmla="*/ 167143 h 28"/>
                    <a:gd name="T36" fmla="*/ 9705 w 47"/>
                    <a:gd name="T37" fmla="*/ 174084 h 28"/>
                    <a:gd name="T38" fmla="*/ 9705 w 47"/>
                    <a:gd name="T39" fmla="*/ 174084 h 28"/>
                    <a:gd name="T40" fmla="*/ 9705 w 47"/>
                    <a:gd name="T41" fmla="*/ 174084 h 28"/>
                    <a:gd name="T42" fmla="*/ 20635 w 47"/>
                    <a:gd name="T43" fmla="*/ 174084 h 28"/>
                    <a:gd name="T44" fmla="*/ 20635 w 47"/>
                    <a:gd name="T45" fmla="*/ 167143 h 28"/>
                    <a:gd name="T46" fmla="*/ 20635 w 47"/>
                    <a:gd name="T47" fmla="*/ 174084 h 28"/>
                    <a:gd name="T48" fmla="*/ 39001 w 47"/>
                    <a:gd name="T49" fmla="*/ 179367 h 28"/>
                    <a:gd name="T50" fmla="*/ 40797 w 47"/>
                    <a:gd name="T51" fmla="*/ 174084 h 28"/>
                    <a:gd name="T52" fmla="*/ 39001 w 47"/>
                    <a:gd name="T53" fmla="*/ 179367 h 28"/>
                    <a:gd name="T54" fmla="*/ 40797 w 47"/>
                    <a:gd name="T55" fmla="*/ 174084 h 28"/>
                    <a:gd name="T56" fmla="*/ 40797 w 47"/>
                    <a:gd name="T57" fmla="*/ 174084 h 28"/>
                    <a:gd name="T58" fmla="*/ 39001 w 47"/>
                    <a:gd name="T59" fmla="*/ 179367 h 28"/>
                    <a:gd name="T60" fmla="*/ 55386 w 47"/>
                    <a:gd name="T61" fmla="*/ 204871 h 28"/>
                    <a:gd name="T62" fmla="*/ 46109 w 47"/>
                    <a:gd name="T63" fmla="*/ 190857 h 28"/>
                    <a:gd name="T64" fmla="*/ 55386 w 47"/>
                    <a:gd name="T65" fmla="*/ 204871 h 28"/>
                    <a:gd name="T66" fmla="*/ 55386 w 47"/>
                    <a:gd name="T67" fmla="*/ 212333 h 28"/>
                    <a:gd name="T68" fmla="*/ 55386 w 47"/>
                    <a:gd name="T69" fmla="*/ 212333 h 28"/>
                    <a:gd name="T70" fmla="*/ 55386 w 47"/>
                    <a:gd name="T71" fmla="*/ 212333 h 28"/>
                    <a:gd name="T72" fmla="*/ 61177 w 47"/>
                    <a:gd name="T73" fmla="*/ 198317 h 28"/>
                    <a:gd name="T74" fmla="*/ 59512 w 47"/>
                    <a:gd name="T75" fmla="*/ 190857 h 28"/>
                    <a:gd name="T76" fmla="*/ 61177 w 47"/>
                    <a:gd name="T77" fmla="*/ 198317 h 28"/>
                    <a:gd name="T78" fmla="*/ 62231 w 47"/>
                    <a:gd name="T79" fmla="*/ 46697 h 28"/>
                    <a:gd name="T80" fmla="*/ 62231 w 47"/>
                    <a:gd name="T81" fmla="*/ 167143 h 28"/>
                    <a:gd name="T82" fmla="*/ 63887 w 47"/>
                    <a:gd name="T83" fmla="*/ 35321 h 28"/>
                    <a:gd name="T84" fmla="*/ 50235 w 47"/>
                    <a:gd name="T85" fmla="*/ 12540 h 28"/>
                    <a:gd name="T86" fmla="*/ 62231 w 47"/>
                    <a:gd name="T87" fmla="*/ 46697 h 28"/>
                    <a:gd name="T88" fmla="*/ 32064 w 47"/>
                    <a:gd name="T89" fmla="*/ 7462 h 28"/>
                    <a:gd name="T90" fmla="*/ 32064 w 47"/>
                    <a:gd name="T91" fmla="*/ 7462 h 28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</a:gdLst>
                  <a:ahLst/>
                  <a:cxnLst>
                    <a:cxn ang="T92">
                      <a:pos x="T0" y="T1"/>
                    </a:cxn>
                    <a:cxn ang="T93">
                      <a:pos x="T2" y="T3"/>
                    </a:cxn>
                    <a:cxn ang="T94">
                      <a:pos x="T4" y="T5"/>
                    </a:cxn>
                    <a:cxn ang="T95">
                      <a:pos x="T6" y="T7"/>
                    </a:cxn>
                    <a:cxn ang="T96">
                      <a:pos x="T8" y="T9"/>
                    </a:cxn>
                    <a:cxn ang="T97">
                      <a:pos x="T10" y="T11"/>
                    </a:cxn>
                    <a:cxn ang="T98">
                      <a:pos x="T12" y="T13"/>
                    </a:cxn>
                    <a:cxn ang="T99">
                      <a:pos x="T14" y="T15"/>
                    </a:cxn>
                    <a:cxn ang="T100">
                      <a:pos x="T16" y="T17"/>
                    </a:cxn>
                    <a:cxn ang="T101">
                      <a:pos x="T18" y="T19"/>
                    </a:cxn>
                    <a:cxn ang="T102">
                      <a:pos x="T20" y="T21"/>
                    </a:cxn>
                    <a:cxn ang="T103">
                      <a:pos x="T22" y="T23"/>
                    </a:cxn>
                    <a:cxn ang="T104">
                      <a:pos x="T24" y="T25"/>
                    </a:cxn>
                    <a:cxn ang="T105">
                      <a:pos x="T26" y="T27"/>
                    </a:cxn>
                    <a:cxn ang="T106">
                      <a:pos x="T28" y="T29"/>
                    </a:cxn>
                    <a:cxn ang="T107">
                      <a:pos x="T30" y="T31"/>
                    </a:cxn>
                    <a:cxn ang="T108">
                      <a:pos x="T32" y="T33"/>
                    </a:cxn>
                    <a:cxn ang="T109">
                      <a:pos x="T34" y="T35"/>
                    </a:cxn>
                    <a:cxn ang="T110">
                      <a:pos x="T36" y="T37"/>
                    </a:cxn>
                    <a:cxn ang="T111">
                      <a:pos x="T38" y="T39"/>
                    </a:cxn>
                    <a:cxn ang="T112">
                      <a:pos x="T40" y="T41"/>
                    </a:cxn>
                    <a:cxn ang="T113">
                      <a:pos x="T42" y="T43"/>
                    </a:cxn>
                    <a:cxn ang="T114">
                      <a:pos x="T44" y="T45"/>
                    </a:cxn>
                    <a:cxn ang="T115">
                      <a:pos x="T46" y="T47"/>
                    </a:cxn>
                    <a:cxn ang="T116">
                      <a:pos x="T48" y="T49"/>
                    </a:cxn>
                    <a:cxn ang="T117">
                      <a:pos x="T50" y="T51"/>
                    </a:cxn>
                    <a:cxn ang="T118">
                      <a:pos x="T52" y="T53"/>
                    </a:cxn>
                    <a:cxn ang="T119">
                      <a:pos x="T54" y="T55"/>
                    </a:cxn>
                    <a:cxn ang="T120">
                      <a:pos x="T56" y="T57"/>
                    </a:cxn>
                    <a:cxn ang="T121">
                      <a:pos x="T58" y="T59"/>
                    </a:cxn>
                    <a:cxn ang="T122">
                      <a:pos x="T60" y="T61"/>
                    </a:cxn>
                    <a:cxn ang="T123">
                      <a:pos x="T62" y="T63"/>
                    </a:cxn>
                    <a:cxn ang="T124">
                      <a:pos x="T64" y="T65"/>
                    </a:cxn>
                    <a:cxn ang="T125">
                      <a:pos x="T66" y="T67"/>
                    </a:cxn>
                    <a:cxn ang="T126">
                      <a:pos x="T68" y="T69"/>
                    </a:cxn>
                    <a:cxn ang="T127">
                      <a:pos x="T70" y="T71"/>
                    </a:cxn>
                    <a:cxn ang="T128">
                      <a:pos x="T72" y="T73"/>
                    </a:cxn>
                    <a:cxn ang="T129">
                      <a:pos x="T74" y="T75"/>
                    </a:cxn>
                    <a:cxn ang="T130">
                      <a:pos x="T76" y="T77"/>
                    </a:cxn>
                    <a:cxn ang="T131">
                      <a:pos x="T78" y="T79"/>
                    </a:cxn>
                    <a:cxn ang="T132">
                      <a:pos x="T80" y="T81"/>
                    </a:cxn>
                    <a:cxn ang="T133">
                      <a:pos x="T82" y="T83"/>
                    </a:cxn>
                    <a:cxn ang="T134">
                      <a:pos x="T84" y="T85"/>
                    </a:cxn>
                    <a:cxn ang="T135">
                      <a:pos x="T86" y="T87"/>
                    </a:cxn>
                    <a:cxn ang="T136">
                      <a:pos x="T88" y="T89"/>
                    </a:cxn>
                    <a:cxn ang="T137">
                      <a:pos x="T90" y="T91"/>
                    </a:cxn>
                  </a:cxnLst>
                  <a:rect l="0" t="0" r="r" b="b"/>
                  <a:pathLst>
                    <a:path w="47" h="28">
                      <a:moveTo>
                        <a:pt x="22" y="2"/>
                      </a:moveTo>
                      <a:lnTo>
                        <a:pt x="22" y="2"/>
                      </a:lnTo>
                      <a:lnTo>
                        <a:pt x="22" y="1"/>
                      </a:lnTo>
                      <a:lnTo>
                        <a:pt x="22" y="2"/>
                      </a:lnTo>
                      <a:close/>
                      <a:moveTo>
                        <a:pt x="22" y="2"/>
                      </a:moveTo>
                      <a:cubicBezTo>
                        <a:pt x="20" y="2"/>
                        <a:pt x="19" y="2"/>
                        <a:pt x="17" y="3"/>
                      </a:cubicBezTo>
                      <a:lnTo>
                        <a:pt x="17" y="1"/>
                      </a:lnTo>
                      <a:cubicBezTo>
                        <a:pt x="18" y="1"/>
                        <a:pt x="20" y="1"/>
                        <a:pt x="22" y="1"/>
                      </a:cubicBezTo>
                      <a:lnTo>
                        <a:pt x="22" y="2"/>
                      </a:lnTo>
                      <a:close/>
                      <a:moveTo>
                        <a:pt x="17" y="3"/>
                      </a:moveTo>
                      <a:cubicBezTo>
                        <a:pt x="16" y="3"/>
                        <a:pt x="15" y="4"/>
                        <a:pt x="13" y="4"/>
                      </a:cubicBezTo>
                      <a:lnTo>
                        <a:pt x="12" y="3"/>
                      </a:lnTo>
                      <a:cubicBezTo>
                        <a:pt x="14" y="2"/>
                        <a:pt x="15" y="2"/>
                        <a:pt x="17" y="1"/>
                      </a:cubicBezTo>
                      <a:lnTo>
                        <a:pt x="17" y="3"/>
                      </a:lnTo>
                      <a:close/>
                      <a:moveTo>
                        <a:pt x="13" y="4"/>
                      </a:moveTo>
                      <a:cubicBezTo>
                        <a:pt x="6" y="7"/>
                        <a:pt x="2" y="13"/>
                        <a:pt x="2" y="20"/>
                      </a:cubicBezTo>
                      <a:lnTo>
                        <a:pt x="1" y="20"/>
                      </a:lnTo>
                      <a:cubicBezTo>
                        <a:pt x="0" y="13"/>
                        <a:pt x="5" y="7"/>
                        <a:pt x="12" y="3"/>
                      </a:cubicBezTo>
                      <a:lnTo>
                        <a:pt x="13" y="4"/>
                      </a:lnTo>
                      <a:close/>
                      <a:moveTo>
                        <a:pt x="1" y="20"/>
                      </a:moveTo>
                      <a:lnTo>
                        <a:pt x="1" y="20"/>
                      </a:lnTo>
                      <a:close/>
                      <a:moveTo>
                        <a:pt x="2" y="20"/>
                      </a:moveTo>
                      <a:lnTo>
                        <a:pt x="2" y="20"/>
                      </a:lnTo>
                      <a:lnTo>
                        <a:pt x="1" y="20"/>
                      </a:lnTo>
                      <a:lnTo>
                        <a:pt x="2" y="20"/>
                      </a:lnTo>
                      <a:close/>
                      <a:moveTo>
                        <a:pt x="1" y="20"/>
                      </a:moveTo>
                      <a:lnTo>
                        <a:pt x="1" y="20"/>
                      </a:lnTo>
                      <a:close/>
                      <a:moveTo>
                        <a:pt x="2" y="20"/>
                      </a:moveTo>
                      <a:cubicBezTo>
                        <a:pt x="2" y="20"/>
                        <a:pt x="2" y="20"/>
                        <a:pt x="2" y="21"/>
                      </a:cubicBezTo>
                      <a:lnTo>
                        <a:pt x="1" y="21"/>
                      </a:lnTo>
                      <a:cubicBezTo>
                        <a:pt x="1" y="21"/>
                        <a:pt x="1" y="21"/>
                        <a:pt x="1" y="20"/>
                      </a:cubicBezTo>
                      <a:lnTo>
                        <a:pt x="2" y="20"/>
                      </a:lnTo>
                      <a:close/>
                      <a:moveTo>
                        <a:pt x="2" y="21"/>
                      </a:moveTo>
                      <a:cubicBezTo>
                        <a:pt x="2" y="21"/>
                        <a:pt x="3" y="21"/>
                        <a:pt x="3" y="21"/>
                      </a:cubicBezTo>
                      <a:lnTo>
                        <a:pt x="2" y="22"/>
                      </a:lnTo>
                      <a:cubicBezTo>
                        <a:pt x="2" y="22"/>
                        <a:pt x="1" y="21"/>
                        <a:pt x="1" y="21"/>
                      </a:cubicBezTo>
                      <a:lnTo>
                        <a:pt x="2" y="21"/>
                      </a:lnTo>
                      <a:close/>
                      <a:moveTo>
                        <a:pt x="3" y="21"/>
                      </a:moveTo>
                      <a:lnTo>
                        <a:pt x="3" y="21"/>
                      </a:lnTo>
                      <a:lnTo>
                        <a:pt x="2" y="21"/>
                      </a:lnTo>
                      <a:lnTo>
                        <a:pt x="3" y="21"/>
                      </a:lnTo>
                      <a:close/>
                      <a:moveTo>
                        <a:pt x="3" y="21"/>
                      </a:moveTo>
                      <a:cubicBezTo>
                        <a:pt x="4" y="21"/>
                        <a:pt x="5" y="22"/>
                        <a:pt x="7" y="22"/>
                      </a:cubicBezTo>
                      <a:lnTo>
                        <a:pt x="7" y="23"/>
                      </a:lnTo>
                      <a:cubicBezTo>
                        <a:pt x="5" y="23"/>
                        <a:pt x="3" y="23"/>
                        <a:pt x="2" y="22"/>
                      </a:cubicBezTo>
                      <a:lnTo>
                        <a:pt x="3" y="21"/>
                      </a:lnTo>
                      <a:close/>
                      <a:moveTo>
                        <a:pt x="7" y="22"/>
                      </a:moveTo>
                      <a:lnTo>
                        <a:pt x="7" y="22"/>
                      </a:lnTo>
                      <a:close/>
                      <a:moveTo>
                        <a:pt x="7" y="22"/>
                      </a:moveTo>
                      <a:lnTo>
                        <a:pt x="7" y="22"/>
                      </a:lnTo>
                      <a:lnTo>
                        <a:pt x="7" y="23"/>
                      </a:lnTo>
                      <a:lnTo>
                        <a:pt x="6" y="23"/>
                      </a:lnTo>
                      <a:lnTo>
                        <a:pt x="7" y="22"/>
                      </a:lnTo>
                      <a:close/>
                      <a:moveTo>
                        <a:pt x="7" y="23"/>
                      </a:moveTo>
                      <a:lnTo>
                        <a:pt x="7" y="23"/>
                      </a:lnTo>
                      <a:lnTo>
                        <a:pt x="7" y="22"/>
                      </a:lnTo>
                      <a:lnTo>
                        <a:pt x="7" y="23"/>
                      </a:lnTo>
                      <a:close/>
                      <a:moveTo>
                        <a:pt x="7" y="22"/>
                      </a:moveTo>
                      <a:cubicBezTo>
                        <a:pt x="9" y="22"/>
                        <a:pt x="11" y="22"/>
                        <a:pt x="14" y="22"/>
                      </a:cubicBezTo>
                      <a:lnTo>
                        <a:pt x="14" y="23"/>
                      </a:lnTo>
                      <a:cubicBezTo>
                        <a:pt x="11" y="23"/>
                        <a:pt x="9" y="23"/>
                        <a:pt x="7" y="23"/>
                      </a:cubicBezTo>
                      <a:lnTo>
                        <a:pt x="7" y="22"/>
                      </a:lnTo>
                      <a:close/>
                      <a:moveTo>
                        <a:pt x="14" y="22"/>
                      </a:moveTo>
                      <a:cubicBezTo>
                        <a:pt x="19" y="21"/>
                        <a:pt x="23" y="21"/>
                        <a:pt x="28" y="23"/>
                      </a:cubicBezTo>
                      <a:lnTo>
                        <a:pt x="27" y="24"/>
                      </a:lnTo>
                      <a:cubicBezTo>
                        <a:pt x="23" y="23"/>
                        <a:pt x="18" y="23"/>
                        <a:pt x="14" y="23"/>
                      </a:cubicBezTo>
                      <a:lnTo>
                        <a:pt x="14" y="22"/>
                      </a:lnTo>
                      <a:close/>
                      <a:moveTo>
                        <a:pt x="27" y="24"/>
                      </a:moveTo>
                      <a:lnTo>
                        <a:pt x="27" y="24"/>
                      </a:lnTo>
                      <a:lnTo>
                        <a:pt x="27" y="23"/>
                      </a:lnTo>
                      <a:lnTo>
                        <a:pt x="27" y="24"/>
                      </a:lnTo>
                      <a:close/>
                      <a:moveTo>
                        <a:pt x="28" y="23"/>
                      </a:moveTo>
                      <a:lnTo>
                        <a:pt x="28" y="23"/>
                      </a:lnTo>
                      <a:lnTo>
                        <a:pt x="27" y="24"/>
                      </a:lnTo>
                      <a:lnTo>
                        <a:pt x="28" y="23"/>
                      </a:lnTo>
                      <a:close/>
                      <a:moveTo>
                        <a:pt x="28" y="23"/>
                      </a:moveTo>
                      <a:lnTo>
                        <a:pt x="28" y="23"/>
                      </a:lnTo>
                      <a:lnTo>
                        <a:pt x="27" y="23"/>
                      </a:lnTo>
                      <a:lnTo>
                        <a:pt x="28" y="23"/>
                      </a:lnTo>
                      <a:close/>
                      <a:moveTo>
                        <a:pt x="28" y="23"/>
                      </a:moveTo>
                      <a:cubicBezTo>
                        <a:pt x="29" y="23"/>
                        <a:pt x="31" y="24"/>
                        <a:pt x="32" y="25"/>
                      </a:cubicBezTo>
                      <a:lnTo>
                        <a:pt x="32" y="26"/>
                      </a:lnTo>
                      <a:cubicBezTo>
                        <a:pt x="30" y="25"/>
                        <a:pt x="28" y="24"/>
                        <a:pt x="27" y="24"/>
                      </a:cubicBezTo>
                      <a:lnTo>
                        <a:pt x="28" y="23"/>
                      </a:lnTo>
                      <a:close/>
                      <a:moveTo>
                        <a:pt x="32" y="25"/>
                      </a:moveTo>
                      <a:cubicBezTo>
                        <a:pt x="35" y="26"/>
                        <a:pt x="37" y="27"/>
                        <a:pt x="38" y="27"/>
                      </a:cubicBezTo>
                      <a:lnTo>
                        <a:pt x="38" y="28"/>
                      </a:lnTo>
                      <a:cubicBezTo>
                        <a:pt x="37" y="28"/>
                        <a:pt x="34" y="27"/>
                        <a:pt x="32" y="26"/>
                      </a:cubicBezTo>
                      <a:lnTo>
                        <a:pt x="32" y="25"/>
                      </a:lnTo>
                      <a:close/>
                      <a:moveTo>
                        <a:pt x="38" y="27"/>
                      </a:moveTo>
                      <a:lnTo>
                        <a:pt x="38" y="27"/>
                      </a:lnTo>
                      <a:close/>
                      <a:moveTo>
                        <a:pt x="38" y="27"/>
                      </a:moveTo>
                      <a:lnTo>
                        <a:pt x="38" y="27"/>
                      </a:lnTo>
                      <a:lnTo>
                        <a:pt x="38" y="28"/>
                      </a:lnTo>
                      <a:lnTo>
                        <a:pt x="38" y="27"/>
                      </a:lnTo>
                      <a:close/>
                      <a:moveTo>
                        <a:pt x="38" y="28"/>
                      </a:moveTo>
                      <a:lnTo>
                        <a:pt x="38" y="28"/>
                      </a:lnTo>
                      <a:lnTo>
                        <a:pt x="38" y="27"/>
                      </a:lnTo>
                      <a:lnTo>
                        <a:pt x="38" y="28"/>
                      </a:lnTo>
                      <a:close/>
                      <a:moveTo>
                        <a:pt x="38" y="27"/>
                      </a:moveTo>
                      <a:cubicBezTo>
                        <a:pt x="39" y="26"/>
                        <a:pt x="40" y="25"/>
                        <a:pt x="41" y="25"/>
                      </a:cubicBezTo>
                      <a:lnTo>
                        <a:pt x="42" y="26"/>
                      </a:lnTo>
                      <a:cubicBezTo>
                        <a:pt x="41" y="26"/>
                        <a:pt x="40" y="27"/>
                        <a:pt x="38" y="28"/>
                      </a:cubicBezTo>
                      <a:lnTo>
                        <a:pt x="38" y="27"/>
                      </a:lnTo>
                      <a:close/>
                      <a:moveTo>
                        <a:pt x="41" y="25"/>
                      </a:moveTo>
                      <a:cubicBezTo>
                        <a:pt x="41" y="24"/>
                        <a:pt x="42" y="23"/>
                        <a:pt x="43" y="22"/>
                      </a:cubicBezTo>
                      <a:lnTo>
                        <a:pt x="44" y="23"/>
                      </a:lnTo>
                      <a:cubicBezTo>
                        <a:pt x="43" y="24"/>
                        <a:pt x="43" y="25"/>
                        <a:pt x="42" y="26"/>
                      </a:cubicBezTo>
                      <a:lnTo>
                        <a:pt x="41" y="25"/>
                      </a:lnTo>
                      <a:close/>
                      <a:moveTo>
                        <a:pt x="43" y="22"/>
                      </a:moveTo>
                      <a:cubicBezTo>
                        <a:pt x="46" y="17"/>
                        <a:pt x="45" y="10"/>
                        <a:pt x="43" y="6"/>
                      </a:cubicBezTo>
                      <a:lnTo>
                        <a:pt x="45" y="5"/>
                      </a:lnTo>
                      <a:cubicBezTo>
                        <a:pt x="47" y="10"/>
                        <a:pt x="47" y="17"/>
                        <a:pt x="44" y="23"/>
                      </a:cubicBezTo>
                      <a:lnTo>
                        <a:pt x="43" y="22"/>
                      </a:lnTo>
                      <a:close/>
                      <a:moveTo>
                        <a:pt x="45" y="5"/>
                      </a:moveTo>
                      <a:lnTo>
                        <a:pt x="45" y="5"/>
                      </a:lnTo>
                      <a:lnTo>
                        <a:pt x="44" y="5"/>
                      </a:lnTo>
                      <a:lnTo>
                        <a:pt x="45" y="5"/>
                      </a:lnTo>
                      <a:close/>
                      <a:moveTo>
                        <a:pt x="43" y="6"/>
                      </a:moveTo>
                      <a:cubicBezTo>
                        <a:pt x="42" y="3"/>
                        <a:pt x="39" y="2"/>
                        <a:pt x="35" y="2"/>
                      </a:cubicBezTo>
                      <a:lnTo>
                        <a:pt x="35" y="0"/>
                      </a:lnTo>
                      <a:cubicBezTo>
                        <a:pt x="40" y="1"/>
                        <a:pt x="43" y="2"/>
                        <a:pt x="45" y="5"/>
                      </a:cubicBezTo>
                      <a:lnTo>
                        <a:pt x="43" y="6"/>
                      </a:lnTo>
                      <a:close/>
                      <a:moveTo>
                        <a:pt x="35" y="2"/>
                      </a:moveTo>
                      <a:cubicBezTo>
                        <a:pt x="31" y="1"/>
                        <a:pt x="26" y="2"/>
                        <a:pt x="22" y="2"/>
                      </a:cubicBezTo>
                      <a:lnTo>
                        <a:pt x="22" y="1"/>
                      </a:lnTo>
                      <a:cubicBezTo>
                        <a:pt x="26" y="0"/>
                        <a:pt x="31" y="0"/>
                        <a:pt x="35" y="0"/>
                      </a:cubicBezTo>
                      <a:lnTo>
                        <a:pt x="35" y="2"/>
                      </a:lnTo>
                      <a:close/>
                      <a:moveTo>
                        <a:pt x="22" y="1"/>
                      </a:moveTo>
                      <a:lnTo>
                        <a:pt x="22" y="1"/>
                      </a:lnTo>
                      <a:close/>
                    </a:path>
                  </a:pathLst>
                </a:custGeom>
                <a:solidFill>
                  <a:srgbClr val="94939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648" name="Freeform 178"/>
                <p:cNvSpPr>
                  <a:spLocks noChangeArrowheads="1"/>
                </p:cNvSpPr>
                <p:nvPr/>
              </p:nvSpPr>
              <p:spPr bwMode="auto">
                <a:xfrm>
                  <a:off x="1803" y="3983"/>
                  <a:ext cx="80" cy="40"/>
                </a:xfrm>
                <a:custGeom>
                  <a:avLst/>
                  <a:gdLst>
                    <a:gd name="T0" fmla="*/ 42186 w 58"/>
                    <a:gd name="T1" fmla="*/ 13370 h 24"/>
                    <a:gd name="T2" fmla="*/ 27651 w 58"/>
                    <a:gd name="T3" fmla="*/ 5055 h 24"/>
                    <a:gd name="T4" fmla="*/ 0 w 58"/>
                    <a:gd name="T5" fmla="*/ 71203 h 24"/>
                    <a:gd name="T6" fmla="*/ 88116 w 58"/>
                    <a:gd name="T7" fmla="*/ 101813 h 24"/>
                    <a:gd name="T8" fmla="*/ 100098 w 58"/>
                    <a:gd name="T9" fmla="*/ 91630 h 24"/>
                    <a:gd name="T10" fmla="*/ 89314 w 58"/>
                    <a:gd name="T11" fmla="*/ 26967 h 24"/>
                    <a:gd name="T12" fmla="*/ 42186 w 58"/>
                    <a:gd name="T13" fmla="*/ 13370 h 24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58" h="24">
                      <a:moveTo>
                        <a:pt x="24" y="3"/>
                      </a:moveTo>
                      <a:cubicBezTo>
                        <a:pt x="21" y="1"/>
                        <a:pt x="17" y="0"/>
                        <a:pt x="16" y="1"/>
                      </a:cubicBezTo>
                      <a:cubicBezTo>
                        <a:pt x="10" y="5"/>
                        <a:pt x="5" y="10"/>
                        <a:pt x="0" y="16"/>
                      </a:cubicBezTo>
                      <a:cubicBezTo>
                        <a:pt x="17" y="21"/>
                        <a:pt x="33" y="21"/>
                        <a:pt x="50" y="23"/>
                      </a:cubicBezTo>
                      <a:cubicBezTo>
                        <a:pt x="51" y="24"/>
                        <a:pt x="57" y="23"/>
                        <a:pt x="57" y="20"/>
                      </a:cubicBezTo>
                      <a:cubicBezTo>
                        <a:pt x="58" y="14"/>
                        <a:pt x="56" y="9"/>
                        <a:pt x="51" y="6"/>
                      </a:cubicBezTo>
                      <a:cubicBezTo>
                        <a:pt x="43" y="1"/>
                        <a:pt x="33" y="8"/>
                        <a:pt x="24" y="3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649" name="Freeform 179"/>
                <p:cNvSpPr>
                  <a:spLocks noChangeArrowheads="1"/>
                </p:cNvSpPr>
                <p:nvPr/>
              </p:nvSpPr>
              <p:spPr bwMode="auto">
                <a:xfrm>
                  <a:off x="1801" y="3983"/>
                  <a:ext cx="81" cy="40"/>
                </a:xfrm>
                <a:custGeom>
                  <a:avLst/>
                  <a:gdLst>
                    <a:gd name="T0" fmla="*/ 42768 w 59"/>
                    <a:gd name="T1" fmla="*/ 8230 h 24"/>
                    <a:gd name="T2" fmla="*/ 42768 w 59"/>
                    <a:gd name="T3" fmla="*/ 8230 h 24"/>
                    <a:gd name="T4" fmla="*/ 40630 w 59"/>
                    <a:gd name="T5" fmla="*/ 13370 h 24"/>
                    <a:gd name="T6" fmla="*/ 42768 w 59"/>
                    <a:gd name="T7" fmla="*/ 8230 h 24"/>
                    <a:gd name="T8" fmla="*/ 32164 w 59"/>
                    <a:gd name="T9" fmla="*/ 5055 h 24"/>
                    <a:gd name="T10" fmla="*/ 35317 w 59"/>
                    <a:gd name="T11" fmla="*/ 5055 h 24"/>
                    <a:gd name="T12" fmla="*/ 30372 w 59"/>
                    <a:gd name="T13" fmla="*/ 5055 h 24"/>
                    <a:gd name="T14" fmla="*/ 32164 w 59"/>
                    <a:gd name="T15" fmla="*/ 5055 h 24"/>
                    <a:gd name="T16" fmla="*/ 32164 w 59"/>
                    <a:gd name="T17" fmla="*/ 5055 h 24"/>
                    <a:gd name="T18" fmla="*/ 32164 w 59"/>
                    <a:gd name="T19" fmla="*/ 5055 h 24"/>
                    <a:gd name="T20" fmla="*/ 32164 w 59"/>
                    <a:gd name="T21" fmla="*/ 5055 h 24"/>
                    <a:gd name="T22" fmla="*/ 30372 w 59"/>
                    <a:gd name="T23" fmla="*/ 0 h 24"/>
                    <a:gd name="T24" fmla="*/ 3103 w 59"/>
                    <a:gd name="T25" fmla="*/ 71203 h 24"/>
                    <a:gd name="T26" fmla="*/ 16351 w 59"/>
                    <a:gd name="T27" fmla="*/ 35325 h 24"/>
                    <a:gd name="T28" fmla="*/ 1868 w 59"/>
                    <a:gd name="T29" fmla="*/ 71203 h 24"/>
                    <a:gd name="T30" fmla="*/ 3103 w 59"/>
                    <a:gd name="T31" fmla="*/ 65588 h 24"/>
                    <a:gd name="T32" fmla="*/ 1868 w 59"/>
                    <a:gd name="T33" fmla="*/ 78162 h 24"/>
                    <a:gd name="T34" fmla="*/ 92288 w 59"/>
                    <a:gd name="T35" fmla="*/ 101813 h 24"/>
                    <a:gd name="T36" fmla="*/ 58666 w 59"/>
                    <a:gd name="T37" fmla="*/ 93272 h 24"/>
                    <a:gd name="T38" fmla="*/ 92288 w 59"/>
                    <a:gd name="T39" fmla="*/ 101813 h 24"/>
                    <a:gd name="T40" fmla="*/ 92288 w 59"/>
                    <a:gd name="T41" fmla="*/ 101813 h 24"/>
                    <a:gd name="T42" fmla="*/ 90838 w 59"/>
                    <a:gd name="T43" fmla="*/ 106583 h 24"/>
                    <a:gd name="T44" fmla="*/ 95767 w 59"/>
                    <a:gd name="T45" fmla="*/ 100245 h 24"/>
                    <a:gd name="T46" fmla="*/ 92288 w 59"/>
                    <a:gd name="T47" fmla="*/ 101813 h 24"/>
                    <a:gd name="T48" fmla="*/ 102483 w 59"/>
                    <a:gd name="T49" fmla="*/ 93272 h 24"/>
                    <a:gd name="T50" fmla="*/ 101692 w 59"/>
                    <a:gd name="T51" fmla="*/ 93272 h 24"/>
                    <a:gd name="T52" fmla="*/ 101692 w 59"/>
                    <a:gd name="T53" fmla="*/ 93272 h 24"/>
                    <a:gd name="T54" fmla="*/ 105043 w 59"/>
                    <a:gd name="T55" fmla="*/ 91630 h 24"/>
                    <a:gd name="T56" fmla="*/ 105043 w 59"/>
                    <a:gd name="T57" fmla="*/ 91630 h 24"/>
                    <a:gd name="T58" fmla="*/ 105043 w 59"/>
                    <a:gd name="T59" fmla="*/ 91630 h 24"/>
                    <a:gd name="T60" fmla="*/ 105043 w 59"/>
                    <a:gd name="T61" fmla="*/ 91630 h 24"/>
                    <a:gd name="T62" fmla="*/ 101692 w 59"/>
                    <a:gd name="T63" fmla="*/ 91630 h 24"/>
                    <a:gd name="T64" fmla="*/ 105043 w 59"/>
                    <a:gd name="T65" fmla="*/ 91630 h 24"/>
                    <a:gd name="T66" fmla="*/ 101692 w 59"/>
                    <a:gd name="T67" fmla="*/ 78162 h 24"/>
                    <a:gd name="T68" fmla="*/ 101692 w 59"/>
                    <a:gd name="T69" fmla="*/ 78162 h 24"/>
                    <a:gd name="T70" fmla="*/ 105043 w 59"/>
                    <a:gd name="T71" fmla="*/ 78162 h 24"/>
                    <a:gd name="T72" fmla="*/ 92288 w 59"/>
                    <a:gd name="T73" fmla="*/ 30153 h 24"/>
                    <a:gd name="T74" fmla="*/ 101692 w 59"/>
                    <a:gd name="T75" fmla="*/ 65588 h 24"/>
                    <a:gd name="T76" fmla="*/ 92288 w 59"/>
                    <a:gd name="T77" fmla="*/ 26967 h 24"/>
                    <a:gd name="T78" fmla="*/ 69310 w 59"/>
                    <a:gd name="T79" fmla="*/ 21737 h 24"/>
                    <a:gd name="T80" fmla="*/ 92288 w 59"/>
                    <a:gd name="T81" fmla="*/ 30153 h 24"/>
                    <a:gd name="T82" fmla="*/ 45109 w 59"/>
                    <a:gd name="T83" fmla="*/ 8230 h 24"/>
                    <a:gd name="T84" fmla="*/ 42768 w 59"/>
                    <a:gd name="T85" fmla="*/ 13370 h 24"/>
                    <a:gd name="T86" fmla="*/ 45109 w 59"/>
                    <a:gd name="T87" fmla="*/ 13370 h 24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</a:gdLst>
                  <a:ahLst/>
                  <a:cxnLst>
                    <a:cxn ang="T88">
                      <a:pos x="T0" y="T1"/>
                    </a:cxn>
                    <a:cxn ang="T89">
                      <a:pos x="T2" y="T3"/>
                    </a:cxn>
                    <a:cxn ang="T90">
                      <a:pos x="T4" y="T5"/>
                    </a:cxn>
                    <a:cxn ang="T91">
                      <a:pos x="T6" y="T7"/>
                    </a:cxn>
                    <a:cxn ang="T92">
                      <a:pos x="T8" y="T9"/>
                    </a:cxn>
                    <a:cxn ang="T93">
                      <a:pos x="T10" y="T11"/>
                    </a:cxn>
                    <a:cxn ang="T94">
                      <a:pos x="T12" y="T13"/>
                    </a:cxn>
                    <a:cxn ang="T95">
                      <a:pos x="T14" y="T15"/>
                    </a:cxn>
                    <a:cxn ang="T96">
                      <a:pos x="T16" y="T17"/>
                    </a:cxn>
                    <a:cxn ang="T97">
                      <a:pos x="T18" y="T19"/>
                    </a:cxn>
                    <a:cxn ang="T98">
                      <a:pos x="T20" y="T21"/>
                    </a:cxn>
                    <a:cxn ang="T99">
                      <a:pos x="T22" y="T23"/>
                    </a:cxn>
                    <a:cxn ang="T100">
                      <a:pos x="T24" y="T25"/>
                    </a:cxn>
                    <a:cxn ang="T101">
                      <a:pos x="T26" y="T27"/>
                    </a:cxn>
                    <a:cxn ang="T102">
                      <a:pos x="T28" y="T29"/>
                    </a:cxn>
                    <a:cxn ang="T103">
                      <a:pos x="T30" y="T31"/>
                    </a:cxn>
                    <a:cxn ang="T104">
                      <a:pos x="T32" y="T33"/>
                    </a:cxn>
                    <a:cxn ang="T105">
                      <a:pos x="T34" y="T35"/>
                    </a:cxn>
                    <a:cxn ang="T106">
                      <a:pos x="T36" y="T37"/>
                    </a:cxn>
                    <a:cxn ang="T107">
                      <a:pos x="T38" y="T39"/>
                    </a:cxn>
                    <a:cxn ang="T108">
                      <a:pos x="T40" y="T41"/>
                    </a:cxn>
                    <a:cxn ang="T109">
                      <a:pos x="T42" y="T43"/>
                    </a:cxn>
                    <a:cxn ang="T110">
                      <a:pos x="T44" y="T45"/>
                    </a:cxn>
                    <a:cxn ang="T111">
                      <a:pos x="T46" y="T47"/>
                    </a:cxn>
                    <a:cxn ang="T112">
                      <a:pos x="T48" y="T49"/>
                    </a:cxn>
                    <a:cxn ang="T113">
                      <a:pos x="T50" y="T51"/>
                    </a:cxn>
                    <a:cxn ang="T114">
                      <a:pos x="T52" y="T53"/>
                    </a:cxn>
                    <a:cxn ang="T115">
                      <a:pos x="T54" y="T55"/>
                    </a:cxn>
                    <a:cxn ang="T116">
                      <a:pos x="T56" y="T57"/>
                    </a:cxn>
                    <a:cxn ang="T117">
                      <a:pos x="T58" y="T59"/>
                    </a:cxn>
                    <a:cxn ang="T118">
                      <a:pos x="T60" y="T61"/>
                    </a:cxn>
                    <a:cxn ang="T119">
                      <a:pos x="T62" y="T63"/>
                    </a:cxn>
                    <a:cxn ang="T120">
                      <a:pos x="T64" y="T65"/>
                    </a:cxn>
                    <a:cxn ang="T121">
                      <a:pos x="T66" y="T67"/>
                    </a:cxn>
                    <a:cxn ang="T122">
                      <a:pos x="T68" y="T69"/>
                    </a:cxn>
                    <a:cxn ang="T123">
                      <a:pos x="T70" y="T71"/>
                    </a:cxn>
                    <a:cxn ang="T124">
                      <a:pos x="T72" y="T73"/>
                    </a:cxn>
                    <a:cxn ang="T125">
                      <a:pos x="T74" y="T75"/>
                    </a:cxn>
                    <a:cxn ang="T126">
                      <a:pos x="T76" y="T77"/>
                    </a:cxn>
                    <a:cxn ang="T127">
                      <a:pos x="T78" y="T79"/>
                    </a:cxn>
                    <a:cxn ang="T128">
                      <a:pos x="T80" y="T81"/>
                    </a:cxn>
                    <a:cxn ang="T129">
                      <a:pos x="T82" y="T83"/>
                    </a:cxn>
                    <a:cxn ang="T130">
                      <a:pos x="T84" y="T85"/>
                    </a:cxn>
                    <a:cxn ang="T131">
                      <a:pos x="T86" y="T87"/>
                    </a:cxn>
                  </a:cxnLst>
                  <a:rect l="0" t="0" r="r" b="b"/>
                  <a:pathLst>
                    <a:path w="59" h="24">
                      <a:moveTo>
                        <a:pt x="24" y="3"/>
                      </a:moveTo>
                      <a:cubicBezTo>
                        <a:pt x="24" y="3"/>
                        <a:pt x="24" y="3"/>
                        <a:pt x="23" y="3"/>
                      </a:cubicBezTo>
                      <a:lnTo>
                        <a:pt x="24" y="2"/>
                      </a:lnTo>
                      <a:cubicBezTo>
                        <a:pt x="25" y="2"/>
                        <a:pt x="25" y="2"/>
                        <a:pt x="25" y="2"/>
                      </a:cubicBezTo>
                      <a:lnTo>
                        <a:pt x="24" y="3"/>
                      </a:lnTo>
                      <a:close/>
                      <a:moveTo>
                        <a:pt x="24" y="2"/>
                      </a:moveTo>
                      <a:lnTo>
                        <a:pt x="24" y="2"/>
                      </a:lnTo>
                      <a:close/>
                      <a:moveTo>
                        <a:pt x="23" y="3"/>
                      </a:moveTo>
                      <a:cubicBezTo>
                        <a:pt x="22" y="2"/>
                        <a:pt x="21" y="1"/>
                        <a:pt x="20" y="1"/>
                      </a:cubicBezTo>
                      <a:lnTo>
                        <a:pt x="20" y="0"/>
                      </a:lnTo>
                      <a:cubicBezTo>
                        <a:pt x="21" y="0"/>
                        <a:pt x="23" y="1"/>
                        <a:pt x="24" y="2"/>
                      </a:cubicBezTo>
                      <a:lnTo>
                        <a:pt x="23" y="3"/>
                      </a:lnTo>
                      <a:close/>
                      <a:moveTo>
                        <a:pt x="20" y="1"/>
                      </a:moveTo>
                      <a:cubicBezTo>
                        <a:pt x="19" y="1"/>
                        <a:pt x="18" y="1"/>
                        <a:pt x="18" y="1"/>
                      </a:cubicBezTo>
                      <a:lnTo>
                        <a:pt x="17" y="0"/>
                      </a:lnTo>
                      <a:cubicBezTo>
                        <a:pt x="17" y="0"/>
                        <a:pt x="19" y="0"/>
                        <a:pt x="20" y="0"/>
                      </a:cubicBezTo>
                      <a:lnTo>
                        <a:pt x="20" y="1"/>
                      </a:lnTo>
                      <a:close/>
                      <a:moveTo>
                        <a:pt x="18" y="1"/>
                      </a:moveTo>
                      <a:lnTo>
                        <a:pt x="18" y="1"/>
                      </a:lnTo>
                      <a:lnTo>
                        <a:pt x="17" y="1"/>
                      </a:lnTo>
                      <a:lnTo>
                        <a:pt x="18" y="1"/>
                      </a:lnTo>
                      <a:close/>
                      <a:moveTo>
                        <a:pt x="18" y="1"/>
                      </a:moveTo>
                      <a:cubicBezTo>
                        <a:pt x="18" y="1"/>
                        <a:pt x="18" y="1"/>
                        <a:pt x="18" y="1"/>
                      </a:cubicBezTo>
                      <a:lnTo>
                        <a:pt x="17" y="0"/>
                      </a:lnTo>
                      <a:cubicBezTo>
                        <a:pt x="17" y="0"/>
                        <a:pt x="17" y="0"/>
                        <a:pt x="17" y="0"/>
                      </a:cubicBezTo>
                      <a:lnTo>
                        <a:pt x="18" y="1"/>
                      </a:lnTo>
                      <a:close/>
                      <a:moveTo>
                        <a:pt x="18" y="1"/>
                      </a:moveTo>
                      <a:lnTo>
                        <a:pt x="18" y="1"/>
                      </a:lnTo>
                      <a:lnTo>
                        <a:pt x="17" y="1"/>
                      </a:lnTo>
                      <a:lnTo>
                        <a:pt x="18" y="1"/>
                      </a:lnTo>
                      <a:close/>
                      <a:moveTo>
                        <a:pt x="18" y="1"/>
                      </a:moveTo>
                      <a:cubicBezTo>
                        <a:pt x="15" y="3"/>
                        <a:pt x="12" y="6"/>
                        <a:pt x="9" y="8"/>
                      </a:cubicBezTo>
                      <a:lnTo>
                        <a:pt x="8" y="8"/>
                      </a:lnTo>
                      <a:cubicBezTo>
                        <a:pt x="11" y="5"/>
                        <a:pt x="14" y="3"/>
                        <a:pt x="17" y="0"/>
                      </a:cubicBezTo>
                      <a:lnTo>
                        <a:pt x="18" y="1"/>
                      </a:lnTo>
                      <a:close/>
                      <a:moveTo>
                        <a:pt x="9" y="8"/>
                      </a:moveTo>
                      <a:cubicBezTo>
                        <a:pt x="7" y="11"/>
                        <a:pt x="4" y="14"/>
                        <a:pt x="2" y="16"/>
                      </a:cubicBezTo>
                      <a:lnTo>
                        <a:pt x="1" y="16"/>
                      </a:lnTo>
                      <a:cubicBezTo>
                        <a:pt x="3" y="13"/>
                        <a:pt x="6" y="10"/>
                        <a:pt x="8" y="8"/>
                      </a:cubicBezTo>
                      <a:lnTo>
                        <a:pt x="9" y="8"/>
                      </a:lnTo>
                      <a:close/>
                      <a:moveTo>
                        <a:pt x="1" y="17"/>
                      </a:moveTo>
                      <a:lnTo>
                        <a:pt x="0" y="16"/>
                      </a:lnTo>
                      <a:lnTo>
                        <a:pt x="1" y="16"/>
                      </a:lnTo>
                      <a:lnTo>
                        <a:pt x="1" y="17"/>
                      </a:lnTo>
                      <a:close/>
                      <a:moveTo>
                        <a:pt x="2" y="15"/>
                      </a:moveTo>
                      <a:cubicBezTo>
                        <a:pt x="12" y="19"/>
                        <a:pt x="23" y="20"/>
                        <a:pt x="33" y="21"/>
                      </a:cubicBezTo>
                      <a:lnTo>
                        <a:pt x="33" y="22"/>
                      </a:lnTo>
                      <a:cubicBezTo>
                        <a:pt x="22" y="21"/>
                        <a:pt x="12" y="20"/>
                        <a:pt x="1" y="17"/>
                      </a:cubicBezTo>
                      <a:lnTo>
                        <a:pt x="2" y="15"/>
                      </a:lnTo>
                      <a:close/>
                      <a:moveTo>
                        <a:pt x="33" y="21"/>
                      </a:moveTo>
                      <a:cubicBezTo>
                        <a:pt x="39" y="21"/>
                        <a:pt x="45" y="22"/>
                        <a:pt x="52" y="23"/>
                      </a:cubicBezTo>
                      <a:lnTo>
                        <a:pt x="51" y="24"/>
                      </a:lnTo>
                      <a:cubicBezTo>
                        <a:pt x="45" y="23"/>
                        <a:pt x="39" y="22"/>
                        <a:pt x="33" y="22"/>
                      </a:cubicBezTo>
                      <a:lnTo>
                        <a:pt x="33" y="21"/>
                      </a:lnTo>
                      <a:close/>
                      <a:moveTo>
                        <a:pt x="52" y="23"/>
                      </a:moveTo>
                      <a:lnTo>
                        <a:pt x="52" y="23"/>
                      </a:lnTo>
                      <a:lnTo>
                        <a:pt x="51" y="23"/>
                      </a:lnTo>
                      <a:lnTo>
                        <a:pt x="52" y="23"/>
                      </a:lnTo>
                      <a:close/>
                      <a:moveTo>
                        <a:pt x="52" y="23"/>
                      </a:moveTo>
                      <a:cubicBezTo>
                        <a:pt x="52" y="23"/>
                        <a:pt x="52" y="23"/>
                        <a:pt x="52" y="23"/>
                      </a:cubicBezTo>
                      <a:lnTo>
                        <a:pt x="52" y="24"/>
                      </a:lnTo>
                      <a:cubicBezTo>
                        <a:pt x="51" y="24"/>
                        <a:pt x="51" y="24"/>
                        <a:pt x="51" y="24"/>
                      </a:cubicBezTo>
                      <a:lnTo>
                        <a:pt x="52" y="23"/>
                      </a:lnTo>
                      <a:close/>
                      <a:moveTo>
                        <a:pt x="52" y="23"/>
                      </a:moveTo>
                      <a:cubicBezTo>
                        <a:pt x="52" y="23"/>
                        <a:pt x="53" y="23"/>
                        <a:pt x="54" y="22"/>
                      </a:cubicBezTo>
                      <a:lnTo>
                        <a:pt x="55" y="23"/>
                      </a:lnTo>
                      <a:cubicBezTo>
                        <a:pt x="54" y="24"/>
                        <a:pt x="52" y="24"/>
                        <a:pt x="52" y="24"/>
                      </a:cubicBezTo>
                      <a:lnTo>
                        <a:pt x="52" y="23"/>
                      </a:lnTo>
                      <a:close/>
                      <a:moveTo>
                        <a:pt x="54" y="22"/>
                      </a:moveTo>
                      <a:cubicBezTo>
                        <a:pt x="56" y="22"/>
                        <a:pt x="57" y="21"/>
                        <a:pt x="57" y="21"/>
                      </a:cubicBezTo>
                      <a:lnTo>
                        <a:pt x="58" y="21"/>
                      </a:lnTo>
                      <a:cubicBezTo>
                        <a:pt x="58" y="22"/>
                        <a:pt x="56" y="23"/>
                        <a:pt x="55" y="23"/>
                      </a:cubicBezTo>
                      <a:lnTo>
                        <a:pt x="54" y="22"/>
                      </a:lnTo>
                      <a:close/>
                      <a:moveTo>
                        <a:pt x="57" y="21"/>
                      </a:moveTo>
                      <a:lnTo>
                        <a:pt x="57" y="21"/>
                      </a:lnTo>
                      <a:lnTo>
                        <a:pt x="58" y="21"/>
                      </a:lnTo>
                      <a:lnTo>
                        <a:pt x="57" y="21"/>
                      </a:lnTo>
                      <a:close/>
                      <a:moveTo>
                        <a:pt x="57" y="21"/>
                      </a:moveTo>
                      <a:cubicBezTo>
                        <a:pt x="57" y="20"/>
                        <a:pt x="57" y="20"/>
                        <a:pt x="57" y="20"/>
                      </a:cubicBezTo>
                      <a:lnTo>
                        <a:pt x="59" y="20"/>
                      </a:lnTo>
                      <a:cubicBezTo>
                        <a:pt x="59" y="20"/>
                        <a:pt x="59" y="21"/>
                        <a:pt x="58" y="21"/>
                      </a:cubicBezTo>
                      <a:lnTo>
                        <a:pt x="57" y="21"/>
                      </a:lnTo>
                      <a:close/>
                      <a:moveTo>
                        <a:pt x="59" y="20"/>
                      </a:moveTo>
                      <a:lnTo>
                        <a:pt x="59" y="20"/>
                      </a:lnTo>
                      <a:lnTo>
                        <a:pt x="58" y="20"/>
                      </a:lnTo>
                      <a:lnTo>
                        <a:pt x="59" y="20"/>
                      </a:lnTo>
                      <a:close/>
                      <a:moveTo>
                        <a:pt x="57" y="20"/>
                      </a:moveTo>
                      <a:lnTo>
                        <a:pt x="57" y="20"/>
                      </a:lnTo>
                      <a:lnTo>
                        <a:pt x="59" y="20"/>
                      </a:lnTo>
                      <a:lnTo>
                        <a:pt x="57" y="20"/>
                      </a:lnTo>
                      <a:close/>
                      <a:moveTo>
                        <a:pt x="57" y="20"/>
                      </a:moveTo>
                      <a:cubicBezTo>
                        <a:pt x="57" y="19"/>
                        <a:pt x="57" y="18"/>
                        <a:pt x="57" y="17"/>
                      </a:cubicBezTo>
                      <a:lnTo>
                        <a:pt x="59" y="17"/>
                      </a:lnTo>
                      <a:cubicBezTo>
                        <a:pt x="59" y="18"/>
                        <a:pt x="59" y="19"/>
                        <a:pt x="59" y="20"/>
                      </a:cubicBezTo>
                      <a:lnTo>
                        <a:pt x="57" y="20"/>
                      </a:lnTo>
                      <a:close/>
                      <a:moveTo>
                        <a:pt x="57" y="17"/>
                      </a:moveTo>
                      <a:lnTo>
                        <a:pt x="57" y="17"/>
                      </a:lnTo>
                      <a:lnTo>
                        <a:pt x="58" y="17"/>
                      </a:lnTo>
                      <a:lnTo>
                        <a:pt x="57" y="17"/>
                      </a:lnTo>
                      <a:close/>
                      <a:moveTo>
                        <a:pt x="57" y="17"/>
                      </a:moveTo>
                      <a:cubicBezTo>
                        <a:pt x="57" y="17"/>
                        <a:pt x="57" y="16"/>
                        <a:pt x="57" y="15"/>
                      </a:cubicBezTo>
                      <a:lnTo>
                        <a:pt x="59" y="15"/>
                      </a:lnTo>
                      <a:cubicBezTo>
                        <a:pt x="59" y="16"/>
                        <a:pt x="59" y="17"/>
                        <a:pt x="59" y="17"/>
                      </a:cubicBezTo>
                      <a:lnTo>
                        <a:pt x="57" y="17"/>
                      </a:lnTo>
                      <a:close/>
                      <a:moveTo>
                        <a:pt x="57" y="15"/>
                      </a:moveTo>
                      <a:cubicBezTo>
                        <a:pt x="57" y="12"/>
                        <a:pt x="55" y="9"/>
                        <a:pt x="52" y="7"/>
                      </a:cubicBezTo>
                      <a:lnTo>
                        <a:pt x="53" y="6"/>
                      </a:lnTo>
                      <a:cubicBezTo>
                        <a:pt x="56" y="8"/>
                        <a:pt x="58" y="11"/>
                        <a:pt x="59" y="15"/>
                      </a:cubicBezTo>
                      <a:lnTo>
                        <a:pt x="57" y="15"/>
                      </a:lnTo>
                      <a:close/>
                      <a:moveTo>
                        <a:pt x="52" y="7"/>
                      </a:moveTo>
                      <a:lnTo>
                        <a:pt x="52" y="7"/>
                      </a:lnTo>
                      <a:lnTo>
                        <a:pt x="52" y="6"/>
                      </a:lnTo>
                      <a:lnTo>
                        <a:pt x="52" y="7"/>
                      </a:lnTo>
                      <a:close/>
                      <a:moveTo>
                        <a:pt x="52" y="7"/>
                      </a:moveTo>
                      <a:cubicBezTo>
                        <a:pt x="48" y="4"/>
                        <a:pt x="44" y="5"/>
                        <a:pt x="39" y="5"/>
                      </a:cubicBezTo>
                      <a:lnTo>
                        <a:pt x="39" y="4"/>
                      </a:lnTo>
                      <a:cubicBezTo>
                        <a:pt x="44" y="3"/>
                        <a:pt x="49" y="3"/>
                        <a:pt x="53" y="6"/>
                      </a:cubicBezTo>
                      <a:lnTo>
                        <a:pt x="52" y="7"/>
                      </a:lnTo>
                      <a:close/>
                      <a:moveTo>
                        <a:pt x="39" y="5"/>
                      </a:moveTo>
                      <a:cubicBezTo>
                        <a:pt x="34" y="5"/>
                        <a:pt x="29" y="6"/>
                        <a:pt x="24" y="3"/>
                      </a:cubicBezTo>
                      <a:lnTo>
                        <a:pt x="25" y="2"/>
                      </a:lnTo>
                      <a:cubicBezTo>
                        <a:pt x="30" y="5"/>
                        <a:pt x="34" y="4"/>
                        <a:pt x="39" y="4"/>
                      </a:cubicBezTo>
                      <a:lnTo>
                        <a:pt x="39" y="5"/>
                      </a:lnTo>
                      <a:close/>
                      <a:moveTo>
                        <a:pt x="24" y="3"/>
                      </a:moveTo>
                      <a:lnTo>
                        <a:pt x="24" y="3"/>
                      </a:lnTo>
                      <a:lnTo>
                        <a:pt x="25" y="3"/>
                      </a:lnTo>
                      <a:lnTo>
                        <a:pt x="24" y="3"/>
                      </a:lnTo>
                      <a:close/>
                    </a:path>
                  </a:pathLst>
                </a:custGeom>
                <a:solidFill>
                  <a:srgbClr val="94939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650" name="Freeform 180"/>
                <p:cNvSpPr>
                  <a:spLocks noChangeArrowheads="1"/>
                </p:cNvSpPr>
                <p:nvPr/>
              </p:nvSpPr>
              <p:spPr bwMode="auto">
                <a:xfrm>
                  <a:off x="1927" y="3856"/>
                  <a:ext cx="50" cy="88"/>
                </a:xfrm>
                <a:custGeom>
                  <a:avLst/>
                  <a:gdLst>
                    <a:gd name="T0" fmla="*/ 14300 w 37"/>
                    <a:gd name="T1" fmla="*/ 58418 h 51"/>
                    <a:gd name="T2" fmla="*/ 4305 w 37"/>
                    <a:gd name="T3" fmla="*/ 295285 h 51"/>
                    <a:gd name="T4" fmla="*/ 31823 w 37"/>
                    <a:gd name="T5" fmla="*/ 360836 h 51"/>
                    <a:gd name="T6" fmla="*/ 41620 w 37"/>
                    <a:gd name="T7" fmla="*/ 313987 h 51"/>
                    <a:gd name="T8" fmla="*/ 48815 w 37"/>
                    <a:gd name="T9" fmla="*/ 117649 h 51"/>
                    <a:gd name="T10" fmla="*/ 32259 w 37"/>
                    <a:gd name="T11" fmla="*/ 7571 h 51"/>
                    <a:gd name="T12" fmla="*/ 14300 w 37"/>
                    <a:gd name="T13" fmla="*/ 58418 h 51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37" h="51">
                      <a:moveTo>
                        <a:pt x="10" y="8"/>
                      </a:moveTo>
                      <a:cubicBezTo>
                        <a:pt x="8" y="20"/>
                        <a:pt x="0" y="29"/>
                        <a:pt x="3" y="41"/>
                      </a:cubicBezTo>
                      <a:cubicBezTo>
                        <a:pt x="5" y="47"/>
                        <a:pt x="14" y="48"/>
                        <a:pt x="21" y="50"/>
                      </a:cubicBezTo>
                      <a:cubicBezTo>
                        <a:pt x="27" y="51"/>
                        <a:pt x="28" y="45"/>
                        <a:pt x="28" y="43"/>
                      </a:cubicBezTo>
                      <a:cubicBezTo>
                        <a:pt x="32" y="34"/>
                        <a:pt x="28" y="25"/>
                        <a:pt x="33" y="16"/>
                      </a:cubicBezTo>
                      <a:cubicBezTo>
                        <a:pt x="37" y="9"/>
                        <a:pt x="29" y="2"/>
                        <a:pt x="22" y="1"/>
                      </a:cubicBezTo>
                      <a:cubicBezTo>
                        <a:pt x="17" y="0"/>
                        <a:pt x="11" y="5"/>
                        <a:pt x="10" y="8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651" name="Freeform 182"/>
                <p:cNvSpPr>
                  <a:spLocks noChangeArrowheads="1"/>
                </p:cNvSpPr>
                <p:nvPr/>
              </p:nvSpPr>
              <p:spPr bwMode="auto">
                <a:xfrm>
                  <a:off x="1968" y="3922"/>
                  <a:ext cx="63" cy="100"/>
                </a:xfrm>
                <a:custGeom>
                  <a:avLst/>
                  <a:gdLst>
                    <a:gd name="T0" fmla="*/ 20160 w 46"/>
                    <a:gd name="T1" fmla="*/ 41212 h 58"/>
                    <a:gd name="T2" fmla="*/ 18343 w 46"/>
                    <a:gd name="T3" fmla="*/ 88519 h 58"/>
                    <a:gd name="T4" fmla="*/ 1733 w 46"/>
                    <a:gd name="T5" fmla="*/ 146522 h 58"/>
                    <a:gd name="T6" fmla="*/ 2872 w 46"/>
                    <a:gd name="T7" fmla="*/ 295834 h 58"/>
                    <a:gd name="T8" fmla="*/ 58513 w 46"/>
                    <a:gd name="T9" fmla="*/ 340695 h 58"/>
                    <a:gd name="T10" fmla="*/ 42818 w 46"/>
                    <a:gd name="T11" fmla="*/ 154014 h 58"/>
                    <a:gd name="T12" fmla="*/ 33304 w 46"/>
                    <a:gd name="T13" fmla="*/ 29790 h 58"/>
                    <a:gd name="T14" fmla="*/ 25915 w 46"/>
                    <a:gd name="T15" fmla="*/ 0 h 58"/>
                    <a:gd name="T16" fmla="*/ 20160 w 46"/>
                    <a:gd name="T17" fmla="*/ 41212 h 58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46" h="58">
                      <a:moveTo>
                        <a:pt x="12" y="6"/>
                      </a:moveTo>
                      <a:cubicBezTo>
                        <a:pt x="12" y="8"/>
                        <a:pt x="13" y="11"/>
                        <a:pt x="11" y="13"/>
                      </a:cubicBezTo>
                      <a:cubicBezTo>
                        <a:pt x="9" y="17"/>
                        <a:pt x="1" y="18"/>
                        <a:pt x="1" y="22"/>
                      </a:cubicBezTo>
                      <a:cubicBezTo>
                        <a:pt x="1" y="29"/>
                        <a:pt x="0" y="37"/>
                        <a:pt x="2" y="44"/>
                      </a:cubicBezTo>
                      <a:cubicBezTo>
                        <a:pt x="5" y="55"/>
                        <a:pt x="27" y="58"/>
                        <a:pt x="36" y="51"/>
                      </a:cubicBezTo>
                      <a:cubicBezTo>
                        <a:pt x="46" y="44"/>
                        <a:pt x="34" y="31"/>
                        <a:pt x="26" y="23"/>
                      </a:cubicBezTo>
                      <a:cubicBezTo>
                        <a:pt x="21" y="18"/>
                        <a:pt x="22" y="11"/>
                        <a:pt x="20" y="4"/>
                      </a:cubicBezTo>
                      <a:cubicBezTo>
                        <a:pt x="19" y="3"/>
                        <a:pt x="17" y="2"/>
                        <a:pt x="16" y="0"/>
                      </a:cubicBezTo>
                      <a:cubicBezTo>
                        <a:pt x="14" y="2"/>
                        <a:pt x="11" y="3"/>
                        <a:pt x="12" y="6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652" name="Freeform 184"/>
                <p:cNvSpPr>
                  <a:spLocks noChangeArrowheads="1"/>
                </p:cNvSpPr>
                <p:nvPr/>
              </p:nvSpPr>
              <p:spPr bwMode="auto">
                <a:xfrm>
                  <a:off x="1980" y="3867"/>
                  <a:ext cx="44" cy="57"/>
                </a:xfrm>
                <a:custGeom>
                  <a:avLst/>
                  <a:gdLst>
                    <a:gd name="T0" fmla="*/ 8293 w 33"/>
                    <a:gd name="T1" fmla="*/ 35264 h 33"/>
                    <a:gd name="T2" fmla="*/ 7585 w 33"/>
                    <a:gd name="T3" fmla="*/ 163246 h 33"/>
                    <a:gd name="T4" fmla="*/ 24057 w 33"/>
                    <a:gd name="T5" fmla="*/ 232159 h 33"/>
                    <a:gd name="T6" fmla="*/ 31841 w 33"/>
                    <a:gd name="T7" fmla="*/ 35264 h 33"/>
                    <a:gd name="T8" fmla="*/ 9948 w 33"/>
                    <a:gd name="T9" fmla="*/ 21164 h 33"/>
                    <a:gd name="T10" fmla="*/ 8293 w 33"/>
                    <a:gd name="T11" fmla="*/ 58762 h 33"/>
                    <a:gd name="T12" fmla="*/ 8293 w 33"/>
                    <a:gd name="T13" fmla="*/ 35264 h 33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33" h="33">
                      <a:moveTo>
                        <a:pt x="7" y="5"/>
                      </a:moveTo>
                      <a:cubicBezTo>
                        <a:pt x="5" y="10"/>
                        <a:pt x="0" y="18"/>
                        <a:pt x="6" y="22"/>
                      </a:cubicBezTo>
                      <a:cubicBezTo>
                        <a:pt x="11" y="26"/>
                        <a:pt x="15" y="33"/>
                        <a:pt x="19" y="32"/>
                      </a:cubicBezTo>
                      <a:cubicBezTo>
                        <a:pt x="33" y="31"/>
                        <a:pt x="31" y="14"/>
                        <a:pt x="25" y="5"/>
                      </a:cubicBezTo>
                      <a:cubicBezTo>
                        <a:pt x="22" y="0"/>
                        <a:pt x="14" y="2"/>
                        <a:pt x="8" y="3"/>
                      </a:cubicBezTo>
                      <a:cubicBezTo>
                        <a:pt x="6" y="3"/>
                        <a:pt x="3" y="6"/>
                        <a:pt x="7" y="8"/>
                      </a:cubicBezTo>
                      <a:lnTo>
                        <a:pt x="7" y="5"/>
                      </a:ln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653" name="Freeform 186"/>
                <p:cNvSpPr>
                  <a:spLocks noChangeArrowheads="1"/>
                </p:cNvSpPr>
                <p:nvPr/>
              </p:nvSpPr>
              <p:spPr bwMode="auto">
                <a:xfrm>
                  <a:off x="2013" y="3901"/>
                  <a:ext cx="65" cy="82"/>
                </a:xfrm>
                <a:custGeom>
                  <a:avLst/>
                  <a:gdLst>
                    <a:gd name="T0" fmla="*/ 30156 w 47"/>
                    <a:gd name="T1" fmla="*/ 26599 h 48"/>
                    <a:gd name="T2" fmla="*/ 8919 w 47"/>
                    <a:gd name="T3" fmla="*/ 138650 h 48"/>
                    <a:gd name="T4" fmla="*/ 27494 w 47"/>
                    <a:gd name="T5" fmla="*/ 275559 h 48"/>
                    <a:gd name="T6" fmla="*/ 50044 w 47"/>
                    <a:gd name="T7" fmla="*/ 258433 h 48"/>
                    <a:gd name="T8" fmla="*/ 58754 w 47"/>
                    <a:gd name="T9" fmla="*/ 213957 h 48"/>
                    <a:gd name="T10" fmla="*/ 84236 w 47"/>
                    <a:gd name="T11" fmla="*/ 84243 h 48"/>
                    <a:gd name="T12" fmla="*/ 66647 w 47"/>
                    <a:gd name="T13" fmla="*/ 6386 h 48"/>
                    <a:gd name="T14" fmla="*/ 40777 w 47"/>
                    <a:gd name="T15" fmla="*/ 26599 h 48"/>
                    <a:gd name="T16" fmla="*/ 30156 w 47"/>
                    <a:gd name="T17" fmla="*/ 26599 h 48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47" h="48">
                      <a:moveTo>
                        <a:pt x="16" y="4"/>
                      </a:moveTo>
                      <a:cubicBezTo>
                        <a:pt x="16" y="13"/>
                        <a:pt x="9" y="16"/>
                        <a:pt x="5" y="23"/>
                      </a:cubicBezTo>
                      <a:cubicBezTo>
                        <a:pt x="0" y="31"/>
                        <a:pt x="8" y="40"/>
                        <a:pt x="15" y="46"/>
                      </a:cubicBezTo>
                      <a:cubicBezTo>
                        <a:pt x="18" y="48"/>
                        <a:pt x="25" y="47"/>
                        <a:pt x="27" y="43"/>
                      </a:cubicBezTo>
                      <a:cubicBezTo>
                        <a:pt x="28" y="40"/>
                        <a:pt x="30" y="37"/>
                        <a:pt x="32" y="36"/>
                      </a:cubicBezTo>
                      <a:cubicBezTo>
                        <a:pt x="40" y="30"/>
                        <a:pt x="47" y="22"/>
                        <a:pt x="46" y="14"/>
                      </a:cubicBezTo>
                      <a:cubicBezTo>
                        <a:pt x="45" y="8"/>
                        <a:pt x="42" y="3"/>
                        <a:pt x="36" y="1"/>
                      </a:cubicBezTo>
                      <a:cubicBezTo>
                        <a:pt x="32" y="0"/>
                        <a:pt x="27" y="0"/>
                        <a:pt x="22" y="4"/>
                      </a:cubicBezTo>
                      <a:cubicBezTo>
                        <a:pt x="21" y="5"/>
                        <a:pt x="15" y="3"/>
                        <a:pt x="16" y="4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654" name="Freeform 187"/>
                <p:cNvSpPr>
                  <a:spLocks noChangeArrowheads="1"/>
                </p:cNvSpPr>
                <p:nvPr/>
              </p:nvSpPr>
              <p:spPr bwMode="auto">
                <a:xfrm>
                  <a:off x="2015" y="3901"/>
                  <a:ext cx="62" cy="82"/>
                </a:xfrm>
                <a:custGeom>
                  <a:avLst/>
                  <a:gdLst>
                    <a:gd name="T0" fmla="*/ 13457 w 45"/>
                    <a:gd name="T1" fmla="*/ 101736 h 48"/>
                    <a:gd name="T2" fmla="*/ 15139 w 45"/>
                    <a:gd name="T3" fmla="*/ 101736 h 48"/>
                    <a:gd name="T4" fmla="*/ 13457 w 45"/>
                    <a:gd name="T5" fmla="*/ 101736 h 48"/>
                    <a:gd name="T6" fmla="*/ 8071 w 45"/>
                    <a:gd name="T7" fmla="*/ 209009 h 48"/>
                    <a:gd name="T8" fmla="*/ 8071 w 45"/>
                    <a:gd name="T9" fmla="*/ 138650 h 48"/>
                    <a:gd name="T10" fmla="*/ 25223 w 45"/>
                    <a:gd name="T11" fmla="*/ 279828 h 48"/>
                    <a:gd name="T12" fmla="*/ 25223 w 45"/>
                    <a:gd name="T13" fmla="*/ 279828 h 48"/>
                    <a:gd name="T14" fmla="*/ 25223 w 45"/>
                    <a:gd name="T15" fmla="*/ 279828 h 48"/>
                    <a:gd name="T16" fmla="*/ 25707 w 45"/>
                    <a:gd name="T17" fmla="*/ 286054 h 48"/>
                    <a:gd name="T18" fmla="*/ 28593 w 45"/>
                    <a:gd name="T19" fmla="*/ 275559 h 48"/>
                    <a:gd name="T20" fmla="*/ 25707 w 45"/>
                    <a:gd name="T21" fmla="*/ 286054 h 48"/>
                    <a:gd name="T22" fmla="*/ 35876 w 45"/>
                    <a:gd name="T23" fmla="*/ 286054 h 48"/>
                    <a:gd name="T24" fmla="*/ 35876 w 45"/>
                    <a:gd name="T25" fmla="*/ 279828 h 48"/>
                    <a:gd name="T26" fmla="*/ 35876 w 45"/>
                    <a:gd name="T27" fmla="*/ 286054 h 48"/>
                    <a:gd name="T28" fmla="*/ 45748 w 45"/>
                    <a:gd name="T29" fmla="*/ 275559 h 48"/>
                    <a:gd name="T30" fmla="*/ 42841 w 45"/>
                    <a:gd name="T31" fmla="*/ 269194 h 48"/>
                    <a:gd name="T32" fmla="*/ 45748 w 45"/>
                    <a:gd name="T33" fmla="*/ 275559 h 48"/>
                    <a:gd name="T34" fmla="*/ 45748 w 45"/>
                    <a:gd name="T35" fmla="*/ 258433 h 48"/>
                    <a:gd name="T36" fmla="*/ 45748 w 45"/>
                    <a:gd name="T37" fmla="*/ 258433 h 48"/>
                    <a:gd name="T38" fmla="*/ 47655 w 45"/>
                    <a:gd name="T39" fmla="*/ 258433 h 48"/>
                    <a:gd name="T40" fmla="*/ 45748 w 45"/>
                    <a:gd name="T41" fmla="*/ 251544 h 48"/>
                    <a:gd name="T42" fmla="*/ 45748 w 45"/>
                    <a:gd name="T43" fmla="*/ 258433 h 48"/>
                    <a:gd name="T44" fmla="*/ 48827 w 45"/>
                    <a:gd name="T45" fmla="*/ 242055 h 48"/>
                    <a:gd name="T46" fmla="*/ 47655 w 45"/>
                    <a:gd name="T47" fmla="*/ 242055 h 48"/>
                    <a:gd name="T48" fmla="*/ 48827 w 45"/>
                    <a:gd name="T49" fmla="*/ 242055 h 48"/>
                    <a:gd name="T50" fmla="*/ 54244 w 45"/>
                    <a:gd name="T51" fmla="*/ 209009 h 48"/>
                    <a:gd name="T52" fmla="*/ 54244 w 45"/>
                    <a:gd name="T53" fmla="*/ 209009 h 48"/>
                    <a:gd name="T54" fmla="*/ 56113 w 45"/>
                    <a:gd name="T55" fmla="*/ 213957 h 48"/>
                    <a:gd name="T56" fmla="*/ 82508 w 45"/>
                    <a:gd name="T57" fmla="*/ 84243 h 48"/>
                    <a:gd name="T58" fmla="*/ 76250 w 45"/>
                    <a:gd name="T59" fmla="*/ 147076 h 48"/>
                    <a:gd name="T60" fmla="*/ 82508 w 45"/>
                    <a:gd name="T61" fmla="*/ 84243 h 48"/>
                    <a:gd name="T62" fmla="*/ 82508 w 45"/>
                    <a:gd name="T63" fmla="*/ 84243 h 48"/>
                    <a:gd name="T64" fmla="*/ 82508 w 45"/>
                    <a:gd name="T65" fmla="*/ 84243 h 48"/>
                    <a:gd name="T66" fmla="*/ 82508 w 45"/>
                    <a:gd name="T67" fmla="*/ 84243 h 48"/>
                    <a:gd name="T68" fmla="*/ 81376 w 45"/>
                    <a:gd name="T69" fmla="*/ 65691 h 48"/>
                    <a:gd name="T70" fmla="*/ 82508 w 45"/>
                    <a:gd name="T71" fmla="*/ 84243 h 48"/>
                    <a:gd name="T72" fmla="*/ 82508 w 45"/>
                    <a:gd name="T73" fmla="*/ 54287 h 48"/>
                    <a:gd name="T74" fmla="*/ 79429 w 45"/>
                    <a:gd name="T75" fmla="*/ 54287 h 48"/>
                    <a:gd name="T76" fmla="*/ 79429 w 45"/>
                    <a:gd name="T77" fmla="*/ 54287 h 48"/>
                    <a:gd name="T78" fmla="*/ 65976 w 45"/>
                    <a:gd name="T79" fmla="*/ 0 h 48"/>
                    <a:gd name="T80" fmla="*/ 65976 w 45"/>
                    <a:gd name="T81" fmla="*/ 0 h 48"/>
                    <a:gd name="T82" fmla="*/ 65976 w 45"/>
                    <a:gd name="T83" fmla="*/ 0 h 48"/>
                    <a:gd name="T84" fmla="*/ 65976 w 45"/>
                    <a:gd name="T85" fmla="*/ 0 h 48"/>
                    <a:gd name="T86" fmla="*/ 64221 w 45"/>
                    <a:gd name="T87" fmla="*/ 10522 h 48"/>
                    <a:gd name="T88" fmla="*/ 65976 w 45"/>
                    <a:gd name="T89" fmla="*/ 0 h 48"/>
                    <a:gd name="T90" fmla="*/ 59137 w 45"/>
                    <a:gd name="T91" fmla="*/ 6386 h 48"/>
                    <a:gd name="T92" fmla="*/ 59800 w 45"/>
                    <a:gd name="T93" fmla="*/ 6386 h 48"/>
                    <a:gd name="T94" fmla="*/ 37371 w 45"/>
                    <a:gd name="T95" fmla="*/ 17300 h 48"/>
                    <a:gd name="T96" fmla="*/ 37371 w 45"/>
                    <a:gd name="T97" fmla="*/ 17300 h 48"/>
                    <a:gd name="T98" fmla="*/ 37371 w 45"/>
                    <a:gd name="T99" fmla="*/ 17300 h 48"/>
                    <a:gd name="T100" fmla="*/ 37371 w 45"/>
                    <a:gd name="T101" fmla="*/ 17300 h 48"/>
                    <a:gd name="T102" fmla="*/ 39585 w 45"/>
                    <a:gd name="T103" fmla="*/ 26599 h 48"/>
                    <a:gd name="T104" fmla="*/ 39585 w 45"/>
                    <a:gd name="T105" fmla="*/ 26599 h 48"/>
                    <a:gd name="T106" fmla="*/ 30494 w 45"/>
                    <a:gd name="T107" fmla="*/ 17300 h 48"/>
                    <a:gd name="T108" fmla="*/ 30494 w 45"/>
                    <a:gd name="T109" fmla="*/ 26599 h 48"/>
                    <a:gd name="T110" fmla="*/ 30494 w 45"/>
                    <a:gd name="T111" fmla="*/ 17300 h 48"/>
                    <a:gd name="T112" fmla="*/ 25707 w 45"/>
                    <a:gd name="T113" fmla="*/ 17300 h 48"/>
                    <a:gd name="T114" fmla="*/ 25707 w 45"/>
                    <a:gd name="T115" fmla="*/ 26599 h 48"/>
                    <a:gd name="T116" fmla="*/ 25707 w 45"/>
                    <a:gd name="T117" fmla="*/ 17300 h 48"/>
                    <a:gd name="T118" fmla="*/ 25707 w 45"/>
                    <a:gd name="T119" fmla="*/ 26599 h 48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</a:gdLst>
                  <a:ahLst/>
                  <a:cxnLst>
                    <a:cxn ang="T120">
                      <a:pos x="T0" y="T1"/>
                    </a:cxn>
                    <a:cxn ang="T121">
                      <a:pos x="T2" y="T3"/>
                    </a:cxn>
                    <a:cxn ang="T122">
                      <a:pos x="T4" y="T5"/>
                    </a:cxn>
                    <a:cxn ang="T123">
                      <a:pos x="T6" y="T7"/>
                    </a:cxn>
                    <a:cxn ang="T124">
                      <a:pos x="T8" y="T9"/>
                    </a:cxn>
                    <a:cxn ang="T125">
                      <a:pos x="T10" y="T11"/>
                    </a:cxn>
                    <a:cxn ang="T126">
                      <a:pos x="T12" y="T13"/>
                    </a:cxn>
                    <a:cxn ang="T127">
                      <a:pos x="T14" y="T15"/>
                    </a:cxn>
                    <a:cxn ang="T128">
                      <a:pos x="T16" y="T17"/>
                    </a:cxn>
                    <a:cxn ang="T129">
                      <a:pos x="T18" y="T19"/>
                    </a:cxn>
                    <a:cxn ang="T130">
                      <a:pos x="T20" y="T21"/>
                    </a:cxn>
                    <a:cxn ang="T131">
                      <a:pos x="T22" y="T23"/>
                    </a:cxn>
                    <a:cxn ang="T132">
                      <a:pos x="T24" y="T25"/>
                    </a:cxn>
                    <a:cxn ang="T133">
                      <a:pos x="T26" y="T27"/>
                    </a:cxn>
                    <a:cxn ang="T134">
                      <a:pos x="T28" y="T29"/>
                    </a:cxn>
                    <a:cxn ang="T135">
                      <a:pos x="T30" y="T31"/>
                    </a:cxn>
                    <a:cxn ang="T136">
                      <a:pos x="T32" y="T33"/>
                    </a:cxn>
                    <a:cxn ang="T137">
                      <a:pos x="T34" y="T35"/>
                    </a:cxn>
                    <a:cxn ang="T138">
                      <a:pos x="T36" y="T37"/>
                    </a:cxn>
                    <a:cxn ang="T139">
                      <a:pos x="T38" y="T39"/>
                    </a:cxn>
                    <a:cxn ang="T140">
                      <a:pos x="T40" y="T41"/>
                    </a:cxn>
                    <a:cxn ang="T141">
                      <a:pos x="T42" y="T43"/>
                    </a:cxn>
                    <a:cxn ang="T142">
                      <a:pos x="T44" y="T45"/>
                    </a:cxn>
                    <a:cxn ang="T143">
                      <a:pos x="T46" y="T47"/>
                    </a:cxn>
                    <a:cxn ang="T144">
                      <a:pos x="T48" y="T49"/>
                    </a:cxn>
                    <a:cxn ang="T145">
                      <a:pos x="T50" y="T51"/>
                    </a:cxn>
                    <a:cxn ang="T146">
                      <a:pos x="T52" y="T53"/>
                    </a:cxn>
                    <a:cxn ang="T147">
                      <a:pos x="T54" y="T55"/>
                    </a:cxn>
                    <a:cxn ang="T148">
                      <a:pos x="T56" y="T57"/>
                    </a:cxn>
                    <a:cxn ang="T149">
                      <a:pos x="T58" y="T59"/>
                    </a:cxn>
                    <a:cxn ang="T150">
                      <a:pos x="T60" y="T61"/>
                    </a:cxn>
                    <a:cxn ang="T151">
                      <a:pos x="T62" y="T63"/>
                    </a:cxn>
                    <a:cxn ang="T152">
                      <a:pos x="T64" y="T65"/>
                    </a:cxn>
                    <a:cxn ang="T153">
                      <a:pos x="T66" y="T67"/>
                    </a:cxn>
                    <a:cxn ang="T154">
                      <a:pos x="T68" y="T69"/>
                    </a:cxn>
                    <a:cxn ang="T155">
                      <a:pos x="T70" y="T71"/>
                    </a:cxn>
                    <a:cxn ang="T156">
                      <a:pos x="T72" y="T73"/>
                    </a:cxn>
                    <a:cxn ang="T157">
                      <a:pos x="T74" y="T75"/>
                    </a:cxn>
                    <a:cxn ang="T158">
                      <a:pos x="T76" y="T77"/>
                    </a:cxn>
                    <a:cxn ang="T159">
                      <a:pos x="T78" y="T79"/>
                    </a:cxn>
                    <a:cxn ang="T160">
                      <a:pos x="T80" y="T81"/>
                    </a:cxn>
                    <a:cxn ang="T161">
                      <a:pos x="T82" y="T83"/>
                    </a:cxn>
                    <a:cxn ang="T162">
                      <a:pos x="T84" y="T85"/>
                    </a:cxn>
                    <a:cxn ang="T163">
                      <a:pos x="T86" y="T87"/>
                    </a:cxn>
                    <a:cxn ang="T164">
                      <a:pos x="T88" y="T89"/>
                    </a:cxn>
                    <a:cxn ang="T165">
                      <a:pos x="T90" y="T91"/>
                    </a:cxn>
                    <a:cxn ang="T166">
                      <a:pos x="T92" y="T93"/>
                    </a:cxn>
                    <a:cxn ang="T167">
                      <a:pos x="T94" y="T95"/>
                    </a:cxn>
                    <a:cxn ang="T168">
                      <a:pos x="T96" y="T97"/>
                    </a:cxn>
                    <a:cxn ang="T169">
                      <a:pos x="T98" y="T99"/>
                    </a:cxn>
                    <a:cxn ang="T170">
                      <a:pos x="T100" y="T101"/>
                    </a:cxn>
                    <a:cxn ang="T171">
                      <a:pos x="T102" y="T103"/>
                    </a:cxn>
                    <a:cxn ang="T172">
                      <a:pos x="T104" y="T105"/>
                    </a:cxn>
                    <a:cxn ang="T173">
                      <a:pos x="T106" y="T107"/>
                    </a:cxn>
                    <a:cxn ang="T174">
                      <a:pos x="T108" y="T109"/>
                    </a:cxn>
                    <a:cxn ang="T175">
                      <a:pos x="T110" y="T111"/>
                    </a:cxn>
                    <a:cxn ang="T176">
                      <a:pos x="T112" y="T113"/>
                    </a:cxn>
                    <a:cxn ang="T177">
                      <a:pos x="T114" y="T115"/>
                    </a:cxn>
                    <a:cxn ang="T178">
                      <a:pos x="T116" y="T117"/>
                    </a:cxn>
                    <a:cxn ang="T179">
                      <a:pos x="T118" y="T119"/>
                    </a:cxn>
                  </a:cxnLst>
                  <a:rect l="0" t="0" r="r" b="b"/>
                  <a:pathLst>
                    <a:path w="45" h="48">
                      <a:moveTo>
                        <a:pt x="14" y="4"/>
                      </a:moveTo>
                      <a:cubicBezTo>
                        <a:pt x="14" y="10"/>
                        <a:pt x="11" y="14"/>
                        <a:pt x="8" y="17"/>
                      </a:cubicBezTo>
                      <a:lnTo>
                        <a:pt x="7" y="17"/>
                      </a:lnTo>
                      <a:cubicBezTo>
                        <a:pt x="10" y="13"/>
                        <a:pt x="13" y="10"/>
                        <a:pt x="13" y="4"/>
                      </a:cubicBezTo>
                      <a:lnTo>
                        <a:pt x="14" y="4"/>
                      </a:lnTo>
                      <a:close/>
                      <a:moveTo>
                        <a:pt x="8" y="17"/>
                      </a:moveTo>
                      <a:cubicBezTo>
                        <a:pt x="6" y="19"/>
                        <a:pt x="5" y="21"/>
                        <a:pt x="4" y="23"/>
                      </a:cubicBezTo>
                      <a:lnTo>
                        <a:pt x="2" y="22"/>
                      </a:lnTo>
                      <a:cubicBezTo>
                        <a:pt x="4" y="20"/>
                        <a:pt x="5" y="18"/>
                        <a:pt x="7" y="17"/>
                      </a:cubicBezTo>
                      <a:lnTo>
                        <a:pt x="8" y="17"/>
                      </a:lnTo>
                      <a:close/>
                      <a:moveTo>
                        <a:pt x="4" y="23"/>
                      </a:moveTo>
                      <a:cubicBezTo>
                        <a:pt x="1" y="27"/>
                        <a:pt x="2" y="31"/>
                        <a:pt x="4" y="35"/>
                      </a:cubicBezTo>
                      <a:lnTo>
                        <a:pt x="3" y="36"/>
                      </a:lnTo>
                      <a:cubicBezTo>
                        <a:pt x="0" y="32"/>
                        <a:pt x="0" y="27"/>
                        <a:pt x="2" y="22"/>
                      </a:cubicBezTo>
                      <a:lnTo>
                        <a:pt x="4" y="23"/>
                      </a:lnTo>
                      <a:close/>
                      <a:moveTo>
                        <a:pt x="4" y="35"/>
                      </a:moveTo>
                      <a:cubicBezTo>
                        <a:pt x="7" y="39"/>
                        <a:pt x="10" y="43"/>
                        <a:pt x="14" y="46"/>
                      </a:cubicBezTo>
                      <a:lnTo>
                        <a:pt x="13" y="47"/>
                      </a:lnTo>
                      <a:cubicBezTo>
                        <a:pt x="9" y="44"/>
                        <a:pt x="5" y="40"/>
                        <a:pt x="3" y="36"/>
                      </a:cubicBezTo>
                      <a:lnTo>
                        <a:pt x="4" y="35"/>
                      </a:lnTo>
                      <a:close/>
                      <a:moveTo>
                        <a:pt x="13" y="47"/>
                      </a:moveTo>
                      <a:lnTo>
                        <a:pt x="13" y="47"/>
                      </a:lnTo>
                      <a:lnTo>
                        <a:pt x="13" y="46"/>
                      </a:lnTo>
                      <a:lnTo>
                        <a:pt x="13" y="47"/>
                      </a:lnTo>
                      <a:close/>
                      <a:moveTo>
                        <a:pt x="14" y="46"/>
                      </a:moveTo>
                      <a:cubicBezTo>
                        <a:pt x="14" y="46"/>
                        <a:pt x="14" y="46"/>
                        <a:pt x="15" y="46"/>
                      </a:cubicBezTo>
                      <a:lnTo>
                        <a:pt x="14" y="48"/>
                      </a:lnTo>
                      <a:cubicBezTo>
                        <a:pt x="14" y="47"/>
                        <a:pt x="13" y="47"/>
                        <a:pt x="13" y="47"/>
                      </a:cubicBezTo>
                      <a:lnTo>
                        <a:pt x="14" y="46"/>
                      </a:lnTo>
                      <a:close/>
                      <a:moveTo>
                        <a:pt x="15" y="46"/>
                      </a:moveTo>
                      <a:cubicBezTo>
                        <a:pt x="16" y="47"/>
                        <a:pt x="17" y="47"/>
                        <a:pt x="19" y="47"/>
                      </a:cubicBezTo>
                      <a:lnTo>
                        <a:pt x="19" y="48"/>
                      </a:lnTo>
                      <a:cubicBezTo>
                        <a:pt x="17" y="48"/>
                        <a:pt x="16" y="48"/>
                        <a:pt x="14" y="48"/>
                      </a:cubicBezTo>
                      <a:lnTo>
                        <a:pt x="15" y="46"/>
                      </a:lnTo>
                      <a:close/>
                      <a:moveTo>
                        <a:pt x="19" y="48"/>
                      </a:moveTo>
                      <a:lnTo>
                        <a:pt x="19" y="48"/>
                      </a:lnTo>
                      <a:lnTo>
                        <a:pt x="19" y="47"/>
                      </a:lnTo>
                      <a:lnTo>
                        <a:pt x="19" y="48"/>
                      </a:lnTo>
                      <a:close/>
                      <a:moveTo>
                        <a:pt x="19" y="47"/>
                      </a:moveTo>
                      <a:cubicBezTo>
                        <a:pt x="20" y="46"/>
                        <a:pt x="22" y="46"/>
                        <a:pt x="23" y="45"/>
                      </a:cubicBezTo>
                      <a:lnTo>
                        <a:pt x="24" y="46"/>
                      </a:lnTo>
                      <a:cubicBezTo>
                        <a:pt x="22" y="47"/>
                        <a:pt x="21" y="47"/>
                        <a:pt x="19" y="48"/>
                      </a:cubicBezTo>
                      <a:lnTo>
                        <a:pt x="19" y="47"/>
                      </a:lnTo>
                      <a:close/>
                      <a:moveTo>
                        <a:pt x="24" y="46"/>
                      </a:moveTo>
                      <a:lnTo>
                        <a:pt x="24" y="46"/>
                      </a:lnTo>
                      <a:lnTo>
                        <a:pt x="23" y="45"/>
                      </a:lnTo>
                      <a:lnTo>
                        <a:pt x="24" y="46"/>
                      </a:lnTo>
                      <a:close/>
                      <a:moveTo>
                        <a:pt x="23" y="45"/>
                      </a:moveTo>
                      <a:cubicBezTo>
                        <a:pt x="23" y="44"/>
                        <a:pt x="24" y="44"/>
                        <a:pt x="24" y="43"/>
                      </a:cubicBezTo>
                      <a:lnTo>
                        <a:pt x="25" y="44"/>
                      </a:lnTo>
                      <a:cubicBezTo>
                        <a:pt x="25" y="44"/>
                        <a:pt x="24" y="45"/>
                        <a:pt x="24" y="46"/>
                      </a:cubicBezTo>
                      <a:lnTo>
                        <a:pt x="23" y="45"/>
                      </a:lnTo>
                      <a:close/>
                      <a:moveTo>
                        <a:pt x="24" y="43"/>
                      </a:moveTo>
                      <a:lnTo>
                        <a:pt x="24" y="43"/>
                      </a:lnTo>
                      <a:lnTo>
                        <a:pt x="25" y="44"/>
                      </a:lnTo>
                      <a:lnTo>
                        <a:pt x="24" y="43"/>
                      </a:lnTo>
                      <a:close/>
                      <a:moveTo>
                        <a:pt x="24" y="43"/>
                      </a:moveTo>
                      <a:lnTo>
                        <a:pt x="24" y="43"/>
                      </a:lnTo>
                      <a:lnTo>
                        <a:pt x="25" y="43"/>
                      </a:lnTo>
                      <a:lnTo>
                        <a:pt x="24" y="43"/>
                      </a:lnTo>
                      <a:close/>
                      <a:moveTo>
                        <a:pt x="24" y="43"/>
                      </a:moveTo>
                      <a:cubicBezTo>
                        <a:pt x="24" y="43"/>
                        <a:pt x="24" y="42"/>
                        <a:pt x="24" y="42"/>
                      </a:cubicBezTo>
                      <a:lnTo>
                        <a:pt x="26" y="42"/>
                      </a:lnTo>
                      <a:cubicBezTo>
                        <a:pt x="26" y="43"/>
                        <a:pt x="25" y="43"/>
                        <a:pt x="25" y="44"/>
                      </a:cubicBezTo>
                      <a:lnTo>
                        <a:pt x="24" y="43"/>
                      </a:lnTo>
                      <a:close/>
                      <a:moveTo>
                        <a:pt x="24" y="42"/>
                      </a:moveTo>
                      <a:cubicBezTo>
                        <a:pt x="25" y="42"/>
                        <a:pt x="25" y="41"/>
                        <a:pt x="25" y="41"/>
                      </a:cubicBezTo>
                      <a:lnTo>
                        <a:pt x="26" y="41"/>
                      </a:lnTo>
                      <a:cubicBezTo>
                        <a:pt x="26" y="42"/>
                        <a:pt x="26" y="42"/>
                        <a:pt x="26" y="42"/>
                      </a:cubicBezTo>
                      <a:lnTo>
                        <a:pt x="24" y="42"/>
                      </a:lnTo>
                      <a:close/>
                      <a:moveTo>
                        <a:pt x="25" y="41"/>
                      </a:moveTo>
                      <a:cubicBezTo>
                        <a:pt x="26" y="39"/>
                        <a:pt x="28" y="37"/>
                        <a:pt x="29" y="35"/>
                      </a:cubicBezTo>
                      <a:lnTo>
                        <a:pt x="30" y="36"/>
                      </a:lnTo>
                      <a:cubicBezTo>
                        <a:pt x="29" y="37"/>
                        <a:pt x="28" y="39"/>
                        <a:pt x="26" y="41"/>
                      </a:cubicBezTo>
                      <a:lnTo>
                        <a:pt x="25" y="41"/>
                      </a:lnTo>
                      <a:close/>
                      <a:moveTo>
                        <a:pt x="29" y="35"/>
                      </a:moveTo>
                      <a:lnTo>
                        <a:pt x="29" y="35"/>
                      </a:lnTo>
                      <a:lnTo>
                        <a:pt x="30" y="36"/>
                      </a:lnTo>
                      <a:lnTo>
                        <a:pt x="29" y="35"/>
                      </a:lnTo>
                      <a:close/>
                      <a:moveTo>
                        <a:pt x="29" y="35"/>
                      </a:moveTo>
                      <a:cubicBezTo>
                        <a:pt x="33" y="32"/>
                        <a:pt x="37" y="29"/>
                        <a:pt x="40" y="25"/>
                      </a:cubicBezTo>
                      <a:lnTo>
                        <a:pt x="41" y="26"/>
                      </a:lnTo>
                      <a:cubicBezTo>
                        <a:pt x="38" y="30"/>
                        <a:pt x="34" y="33"/>
                        <a:pt x="30" y="36"/>
                      </a:cubicBezTo>
                      <a:lnTo>
                        <a:pt x="29" y="35"/>
                      </a:lnTo>
                      <a:close/>
                      <a:moveTo>
                        <a:pt x="40" y="25"/>
                      </a:moveTo>
                      <a:cubicBezTo>
                        <a:pt x="42" y="22"/>
                        <a:pt x="44" y="18"/>
                        <a:pt x="44" y="14"/>
                      </a:cubicBezTo>
                      <a:lnTo>
                        <a:pt x="45" y="13"/>
                      </a:lnTo>
                      <a:cubicBezTo>
                        <a:pt x="45" y="18"/>
                        <a:pt x="44" y="22"/>
                        <a:pt x="41" y="26"/>
                      </a:cubicBezTo>
                      <a:lnTo>
                        <a:pt x="40" y="25"/>
                      </a:lnTo>
                      <a:close/>
                      <a:moveTo>
                        <a:pt x="45" y="13"/>
                      </a:moveTo>
                      <a:lnTo>
                        <a:pt x="45" y="13"/>
                      </a:lnTo>
                      <a:lnTo>
                        <a:pt x="44" y="14"/>
                      </a:lnTo>
                      <a:lnTo>
                        <a:pt x="45" y="13"/>
                      </a:lnTo>
                      <a:close/>
                      <a:moveTo>
                        <a:pt x="44" y="14"/>
                      </a:moveTo>
                      <a:lnTo>
                        <a:pt x="44" y="14"/>
                      </a:lnTo>
                      <a:lnTo>
                        <a:pt x="45" y="13"/>
                      </a:lnTo>
                      <a:lnTo>
                        <a:pt x="44" y="14"/>
                      </a:lnTo>
                      <a:close/>
                      <a:moveTo>
                        <a:pt x="45" y="13"/>
                      </a:moveTo>
                      <a:lnTo>
                        <a:pt x="45" y="13"/>
                      </a:lnTo>
                      <a:lnTo>
                        <a:pt x="44" y="14"/>
                      </a:lnTo>
                      <a:lnTo>
                        <a:pt x="45" y="13"/>
                      </a:lnTo>
                      <a:close/>
                      <a:moveTo>
                        <a:pt x="44" y="14"/>
                      </a:moveTo>
                      <a:cubicBezTo>
                        <a:pt x="43" y="13"/>
                        <a:pt x="43" y="12"/>
                        <a:pt x="43" y="11"/>
                      </a:cubicBezTo>
                      <a:lnTo>
                        <a:pt x="45" y="11"/>
                      </a:lnTo>
                      <a:cubicBezTo>
                        <a:pt x="45" y="12"/>
                        <a:pt x="45" y="13"/>
                        <a:pt x="45" y="13"/>
                      </a:cubicBezTo>
                      <a:lnTo>
                        <a:pt x="44" y="14"/>
                      </a:lnTo>
                      <a:close/>
                      <a:moveTo>
                        <a:pt x="43" y="11"/>
                      </a:moveTo>
                      <a:cubicBezTo>
                        <a:pt x="43" y="11"/>
                        <a:pt x="43" y="10"/>
                        <a:pt x="42" y="9"/>
                      </a:cubicBezTo>
                      <a:lnTo>
                        <a:pt x="44" y="9"/>
                      </a:lnTo>
                      <a:cubicBezTo>
                        <a:pt x="44" y="10"/>
                        <a:pt x="44" y="10"/>
                        <a:pt x="45" y="11"/>
                      </a:cubicBezTo>
                      <a:lnTo>
                        <a:pt x="43" y="11"/>
                      </a:lnTo>
                      <a:close/>
                      <a:moveTo>
                        <a:pt x="42" y="9"/>
                      </a:moveTo>
                      <a:lnTo>
                        <a:pt x="42" y="9"/>
                      </a:lnTo>
                      <a:lnTo>
                        <a:pt x="43" y="9"/>
                      </a:lnTo>
                      <a:lnTo>
                        <a:pt x="42" y="9"/>
                      </a:lnTo>
                      <a:close/>
                      <a:moveTo>
                        <a:pt x="42" y="9"/>
                      </a:moveTo>
                      <a:cubicBezTo>
                        <a:pt x="41" y="6"/>
                        <a:pt x="38" y="3"/>
                        <a:pt x="34" y="2"/>
                      </a:cubicBezTo>
                      <a:lnTo>
                        <a:pt x="35" y="0"/>
                      </a:lnTo>
                      <a:cubicBezTo>
                        <a:pt x="39" y="2"/>
                        <a:pt x="42" y="5"/>
                        <a:pt x="44" y="9"/>
                      </a:cubicBezTo>
                      <a:lnTo>
                        <a:pt x="42" y="9"/>
                      </a:lnTo>
                      <a:close/>
                      <a:moveTo>
                        <a:pt x="35" y="0"/>
                      </a:moveTo>
                      <a:lnTo>
                        <a:pt x="35" y="0"/>
                      </a:lnTo>
                      <a:lnTo>
                        <a:pt x="34" y="1"/>
                      </a:lnTo>
                      <a:lnTo>
                        <a:pt x="35" y="0"/>
                      </a:lnTo>
                      <a:close/>
                      <a:moveTo>
                        <a:pt x="34" y="2"/>
                      </a:moveTo>
                      <a:lnTo>
                        <a:pt x="34" y="2"/>
                      </a:lnTo>
                      <a:lnTo>
                        <a:pt x="35" y="0"/>
                      </a:lnTo>
                      <a:lnTo>
                        <a:pt x="34" y="2"/>
                      </a:lnTo>
                      <a:close/>
                      <a:moveTo>
                        <a:pt x="34" y="2"/>
                      </a:moveTo>
                      <a:cubicBezTo>
                        <a:pt x="34" y="1"/>
                        <a:pt x="33" y="1"/>
                        <a:pt x="32" y="1"/>
                      </a:cubicBezTo>
                      <a:lnTo>
                        <a:pt x="33" y="0"/>
                      </a:lnTo>
                      <a:cubicBezTo>
                        <a:pt x="33" y="0"/>
                        <a:pt x="34" y="0"/>
                        <a:pt x="35" y="0"/>
                      </a:cubicBezTo>
                      <a:lnTo>
                        <a:pt x="34" y="2"/>
                      </a:lnTo>
                      <a:close/>
                      <a:moveTo>
                        <a:pt x="32" y="1"/>
                      </a:moveTo>
                      <a:cubicBezTo>
                        <a:pt x="32" y="1"/>
                        <a:pt x="31" y="1"/>
                        <a:pt x="31" y="1"/>
                      </a:cubicBezTo>
                      <a:lnTo>
                        <a:pt x="31" y="0"/>
                      </a:lnTo>
                      <a:cubicBezTo>
                        <a:pt x="31" y="0"/>
                        <a:pt x="32" y="0"/>
                        <a:pt x="33" y="0"/>
                      </a:cubicBezTo>
                      <a:lnTo>
                        <a:pt x="32" y="1"/>
                      </a:lnTo>
                      <a:close/>
                      <a:moveTo>
                        <a:pt x="31" y="1"/>
                      </a:moveTo>
                      <a:cubicBezTo>
                        <a:pt x="27" y="1"/>
                        <a:pt x="24" y="2"/>
                        <a:pt x="21" y="4"/>
                      </a:cubicBezTo>
                      <a:lnTo>
                        <a:pt x="20" y="3"/>
                      </a:lnTo>
                      <a:cubicBezTo>
                        <a:pt x="23" y="1"/>
                        <a:pt x="27" y="0"/>
                        <a:pt x="31" y="0"/>
                      </a:cubicBezTo>
                      <a:lnTo>
                        <a:pt x="31" y="1"/>
                      </a:lnTo>
                      <a:close/>
                      <a:moveTo>
                        <a:pt x="20" y="3"/>
                      </a:moveTo>
                      <a:lnTo>
                        <a:pt x="20" y="3"/>
                      </a:lnTo>
                      <a:lnTo>
                        <a:pt x="20" y="4"/>
                      </a:lnTo>
                      <a:lnTo>
                        <a:pt x="20" y="3"/>
                      </a:lnTo>
                      <a:close/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0" y="3"/>
                      </a:lnTo>
                      <a:lnTo>
                        <a:pt x="21" y="4"/>
                      </a:lnTo>
                      <a:close/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0" y="4"/>
                      </a:lnTo>
                      <a:lnTo>
                        <a:pt x="21" y="4"/>
                      </a:lnTo>
                      <a:close/>
                      <a:moveTo>
                        <a:pt x="21" y="4"/>
                      </a:moveTo>
                      <a:cubicBezTo>
                        <a:pt x="20" y="5"/>
                        <a:pt x="18" y="5"/>
                        <a:pt x="16" y="4"/>
                      </a:cubicBezTo>
                      <a:lnTo>
                        <a:pt x="16" y="3"/>
                      </a:lnTo>
                      <a:cubicBezTo>
                        <a:pt x="17" y="3"/>
                        <a:pt x="19" y="4"/>
                        <a:pt x="20" y="3"/>
                      </a:cubicBezTo>
                      <a:lnTo>
                        <a:pt x="21" y="4"/>
                      </a:lnTo>
                      <a:close/>
                      <a:moveTo>
                        <a:pt x="16" y="4"/>
                      </a:moveTo>
                      <a:cubicBezTo>
                        <a:pt x="15" y="4"/>
                        <a:pt x="14" y="4"/>
                        <a:pt x="14" y="4"/>
                      </a:cubicBezTo>
                      <a:lnTo>
                        <a:pt x="14" y="3"/>
                      </a:lnTo>
                      <a:cubicBezTo>
                        <a:pt x="14" y="3"/>
                        <a:pt x="15" y="3"/>
                        <a:pt x="16" y="3"/>
                      </a:cubicBezTo>
                      <a:lnTo>
                        <a:pt x="16" y="4"/>
                      </a:lnTo>
                      <a:close/>
                      <a:moveTo>
                        <a:pt x="14" y="3"/>
                      </a:moveTo>
                      <a:lnTo>
                        <a:pt x="14" y="3"/>
                      </a:lnTo>
                      <a:lnTo>
                        <a:pt x="14" y="4"/>
                      </a:lnTo>
                      <a:lnTo>
                        <a:pt x="14" y="3"/>
                      </a:lnTo>
                      <a:close/>
                      <a:moveTo>
                        <a:pt x="14" y="4"/>
                      </a:moveTo>
                      <a:cubicBezTo>
                        <a:pt x="14" y="4"/>
                        <a:pt x="14" y="4"/>
                        <a:pt x="14" y="4"/>
                      </a:cubicBezTo>
                      <a:lnTo>
                        <a:pt x="13" y="4"/>
                      </a:lnTo>
                      <a:cubicBezTo>
                        <a:pt x="13" y="4"/>
                        <a:pt x="13" y="3"/>
                        <a:pt x="14" y="3"/>
                      </a:cubicBezTo>
                      <a:lnTo>
                        <a:pt x="14" y="4"/>
                      </a:lnTo>
                      <a:close/>
                      <a:moveTo>
                        <a:pt x="14" y="4"/>
                      </a:moveTo>
                      <a:lnTo>
                        <a:pt x="14" y="4"/>
                      </a:lnTo>
                      <a:close/>
                    </a:path>
                  </a:pathLst>
                </a:custGeom>
                <a:solidFill>
                  <a:srgbClr val="94939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655" name="Freeform 188"/>
                <p:cNvSpPr>
                  <a:spLocks noChangeArrowheads="1"/>
                </p:cNvSpPr>
                <p:nvPr/>
              </p:nvSpPr>
              <p:spPr bwMode="auto">
                <a:xfrm>
                  <a:off x="2045" y="3947"/>
                  <a:ext cx="76" cy="73"/>
                </a:xfrm>
                <a:custGeom>
                  <a:avLst/>
                  <a:gdLst>
                    <a:gd name="T0" fmla="*/ 38643 w 55"/>
                    <a:gd name="T1" fmla="*/ 66364 h 43"/>
                    <a:gd name="T2" fmla="*/ 8535 w 55"/>
                    <a:gd name="T3" fmla="*/ 172229 h 43"/>
                    <a:gd name="T4" fmla="*/ 3116 w 55"/>
                    <a:gd name="T5" fmla="*/ 210695 h 43"/>
                    <a:gd name="T6" fmla="*/ 73983 w 55"/>
                    <a:gd name="T7" fmla="*/ 221129 h 43"/>
                    <a:gd name="T8" fmla="*/ 65273 w 55"/>
                    <a:gd name="T9" fmla="*/ 17160 h 43"/>
                    <a:gd name="T10" fmla="*/ 38643 w 55"/>
                    <a:gd name="T11" fmla="*/ 66364 h 4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55" h="43">
                      <a:moveTo>
                        <a:pt x="22" y="11"/>
                      </a:moveTo>
                      <a:cubicBezTo>
                        <a:pt x="17" y="18"/>
                        <a:pt x="12" y="23"/>
                        <a:pt x="5" y="29"/>
                      </a:cubicBezTo>
                      <a:cubicBezTo>
                        <a:pt x="3" y="30"/>
                        <a:pt x="0" y="34"/>
                        <a:pt x="2" y="35"/>
                      </a:cubicBezTo>
                      <a:cubicBezTo>
                        <a:pt x="14" y="42"/>
                        <a:pt x="30" y="43"/>
                        <a:pt x="42" y="37"/>
                      </a:cubicBezTo>
                      <a:cubicBezTo>
                        <a:pt x="55" y="30"/>
                        <a:pt x="51" y="9"/>
                        <a:pt x="37" y="3"/>
                      </a:cubicBezTo>
                      <a:cubicBezTo>
                        <a:pt x="31" y="0"/>
                        <a:pt x="26" y="7"/>
                        <a:pt x="22" y="11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656" name="Freeform 189"/>
                <p:cNvSpPr>
                  <a:spLocks noChangeArrowheads="1"/>
                </p:cNvSpPr>
                <p:nvPr/>
              </p:nvSpPr>
              <p:spPr bwMode="auto">
                <a:xfrm>
                  <a:off x="2045" y="3947"/>
                  <a:ext cx="70" cy="73"/>
                </a:xfrm>
                <a:custGeom>
                  <a:avLst/>
                  <a:gdLst>
                    <a:gd name="T0" fmla="*/ 34677 w 51"/>
                    <a:gd name="T1" fmla="*/ 83414 h 43"/>
                    <a:gd name="T2" fmla="*/ 35229 w 51"/>
                    <a:gd name="T3" fmla="*/ 60454 h 43"/>
                    <a:gd name="T4" fmla="*/ 34677 w 51"/>
                    <a:gd name="T5" fmla="*/ 83414 h 43"/>
                    <a:gd name="T6" fmla="*/ 7232 w 51"/>
                    <a:gd name="T7" fmla="*/ 164810 h 43"/>
                    <a:gd name="T8" fmla="*/ 34677 w 51"/>
                    <a:gd name="T9" fmla="*/ 83414 h 43"/>
                    <a:gd name="T10" fmla="*/ 7766 w 51"/>
                    <a:gd name="T11" fmla="*/ 172229 h 43"/>
                    <a:gd name="T12" fmla="*/ 7766 w 51"/>
                    <a:gd name="T13" fmla="*/ 172229 h 43"/>
                    <a:gd name="T14" fmla="*/ 4717 w 51"/>
                    <a:gd name="T15" fmla="*/ 172229 h 43"/>
                    <a:gd name="T16" fmla="*/ 7766 w 51"/>
                    <a:gd name="T17" fmla="*/ 172229 h 43"/>
                    <a:gd name="T18" fmla="*/ 2860 w 51"/>
                    <a:gd name="T19" fmla="*/ 194487 h 43"/>
                    <a:gd name="T20" fmla="*/ 4717 w 51"/>
                    <a:gd name="T21" fmla="*/ 172229 h 43"/>
                    <a:gd name="T22" fmla="*/ 2860 w 51"/>
                    <a:gd name="T23" fmla="*/ 194487 h 43"/>
                    <a:gd name="T24" fmla="*/ 1740 w 51"/>
                    <a:gd name="T25" fmla="*/ 211508 h 43"/>
                    <a:gd name="T26" fmla="*/ 2860 w 51"/>
                    <a:gd name="T27" fmla="*/ 194487 h 43"/>
                    <a:gd name="T28" fmla="*/ 2860 w 51"/>
                    <a:gd name="T29" fmla="*/ 210695 h 43"/>
                    <a:gd name="T30" fmla="*/ 1740 w 51"/>
                    <a:gd name="T31" fmla="*/ 211508 h 43"/>
                    <a:gd name="T32" fmla="*/ 1740 w 51"/>
                    <a:gd name="T33" fmla="*/ 211508 h 43"/>
                    <a:gd name="T34" fmla="*/ 2860 w 51"/>
                    <a:gd name="T35" fmla="*/ 210695 h 43"/>
                    <a:gd name="T36" fmla="*/ 2860 w 51"/>
                    <a:gd name="T37" fmla="*/ 210695 h 43"/>
                    <a:gd name="T38" fmla="*/ 1740 w 51"/>
                    <a:gd name="T39" fmla="*/ 211508 h 43"/>
                    <a:gd name="T40" fmla="*/ 2860 w 51"/>
                    <a:gd name="T41" fmla="*/ 210695 h 43"/>
                    <a:gd name="T42" fmla="*/ 2860 w 51"/>
                    <a:gd name="T43" fmla="*/ 210695 h 43"/>
                    <a:gd name="T44" fmla="*/ 2860 w 51"/>
                    <a:gd name="T45" fmla="*/ 210695 h 43"/>
                    <a:gd name="T46" fmla="*/ 11915 w 51"/>
                    <a:gd name="T47" fmla="*/ 227407 h 43"/>
                    <a:gd name="T48" fmla="*/ 2860 w 51"/>
                    <a:gd name="T49" fmla="*/ 210695 h 43"/>
                    <a:gd name="T50" fmla="*/ 21052 w 51"/>
                    <a:gd name="T51" fmla="*/ 231522 h 43"/>
                    <a:gd name="T52" fmla="*/ 11915 w 51"/>
                    <a:gd name="T53" fmla="*/ 227407 h 43"/>
                    <a:gd name="T54" fmla="*/ 21052 w 51"/>
                    <a:gd name="T55" fmla="*/ 231522 h 43"/>
                    <a:gd name="T56" fmla="*/ 68229 w 51"/>
                    <a:gd name="T57" fmla="*/ 227407 h 43"/>
                    <a:gd name="T58" fmla="*/ 21052 w 51"/>
                    <a:gd name="T59" fmla="*/ 231522 h 43"/>
                    <a:gd name="T60" fmla="*/ 66622 w 51"/>
                    <a:gd name="T61" fmla="*/ 221129 h 43"/>
                    <a:gd name="T62" fmla="*/ 66622 w 51"/>
                    <a:gd name="T63" fmla="*/ 221129 h 43"/>
                    <a:gd name="T64" fmla="*/ 75680 w 51"/>
                    <a:gd name="T65" fmla="*/ 191639 h 43"/>
                    <a:gd name="T66" fmla="*/ 68229 w 51"/>
                    <a:gd name="T67" fmla="*/ 227407 h 43"/>
                    <a:gd name="T68" fmla="*/ 75680 w 51"/>
                    <a:gd name="T69" fmla="*/ 191639 h 43"/>
                    <a:gd name="T70" fmla="*/ 82269 w 51"/>
                    <a:gd name="T71" fmla="*/ 127606 h 43"/>
                    <a:gd name="T72" fmla="*/ 75680 w 51"/>
                    <a:gd name="T73" fmla="*/ 191639 h 43"/>
                    <a:gd name="T74" fmla="*/ 72773 w 51"/>
                    <a:gd name="T75" fmla="*/ 60454 h 43"/>
                    <a:gd name="T76" fmla="*/ 82269 w 51"/>
                    <a:gd name="T77" fmla="*/ 127606 h 43"/>
                    <a:gd name="T78" fmla="*/ 72773 w 51"/>
                    <a:gd name="T79" fmla="*/ 60454 h 43"/>
                    <a:gd name="T80" fmla="*/ 59836 w 51"/>
                    <a:gd name="T81" fmla="*/ 10393 h 43"/>
                    <a:gd name="T82" fmla="*/ 72773 w 51"/>
                    <a:gd name="T83" fmla="*/ 60454 h 43"/>
                    <a:gd name="T84" fmla="*/ 59836 w 51"/>
                    <a:gd name="T85" fmla="*/ 26173 h 43"/>
                    <a:gd name="T86" fmla="*/ 59836 w 51"/>
                    <a:gd name="T87" fmla="*/ 26173 h 43"/>
                    <a:gd name="T88" fmla="*/ 40450 w 51"/>
                    <a:gd name="T89" fmla="*/ 54315 h 43"/>
                    <a:gd name="T90" fmla="*/ 59836 w 51"/>
                    <a:gd name="T91" fmla="*/ 10393 h 43"/>
                    <a:gd name="T92" fmla="*/ 40450 w 51"/>
                    <a:gd name="T93" fmla="*/ 54315 h 43"/>
                    <a:gd name="T94" fmla="*/ 35229 w 51"/>
                    <a:gd name="T95" fmla="*/ 60454 h 43"/>
                    <a:gd name="T96" fmla="*/ 40450 w 51"/>
                    <a:gd name="T97" fmla="*/ 54315 h 43"/>
                    <a:gd name="T98" fmla="*/ 35229 w 51"/>
                    <a:gd name="T99" fmla="*/ 60454 h 43"/>
                    <a:gd name="T100" fmla="*/ 35229 w 51"/>
                    <a:gd name="T101" fmla="*/ 60454 h 43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</a:gdLst>
                  <a:ahLst/>
                  <a:cxnLst>
                    <a:cxn ang="T102">
                      <a:pos x="T0" y="T1"/>
                    </a:cxn>
                    <a:cxn ang="T103">
                      <a:pos x="T2" y="T3"/>
                    </a:cxn>
                    <a:cxn ang="T104">
                      <a:pos x="T4" y="T5"/>
                    </a:cxn>
                    <a:cxn ang="T105">
                      <a:pos x="T6" y="T7"/>
                    </a:cxn>
                    <a:cxn ang="T106">
                      <a:pos x="T8" y="T9"/>
                    </a:cxn>
                    <a:cxn ang="T107">
                      <a:pos x="T10" y="T11"/>
                    </a:cxn>
                    <a:cxn ang="T108">
                      <a:pos x="T12" y="T13"/>
                    </a:cxn>
                    <a:cxn ang="T109">
                      <a:pos x="T14" y="T15"/>
                    </a:cxn>
                    <a:cxn ang="T110">
                      <a:pos x="T16" y="T17"/>
                    </a:cxn>
                    <a:cxn ang="T111">
                      <a:pos x="T18" y="T19"/>
                    </a:cxn>
                    <a:cxn ang="T112">
                      <a:pos x="T20" y="T21"/>
                    </a:cxn>
                    <a:cxn ang="T113">
                      <a:pos x="T22" y="T23"/>
                    </a:cxn>
                    <a:cxn ang="T114">
                      <a:pos x="T24" y="T25"/>
                    </a:cxn>
                    <a:cxn ang="T115">
                      <a:pos x="T26" y="T27"/>
                    </a:cxn>
                    <a:cxn ang="T116">
                      <a:pos x="T28" y="T29"/>
                    </a:cxn>
                    <a:cxn ang="T117">
                      <a:pos x="T30" y="T31"/>
                    </a:cxn>
                    <a:cxn ang="T118">
                      <a:pos x="T32" y="T33"/>
                    </a:cxn>
                    <a:cxn ang="T119">
                      <a:pos x="T34" y="T35"/>
                    </a:cxn>
                    <a:cxn ang="T120">
                      <a:pos x="T36" y="T37"/>
                    </a:cxn>
                    <a:cxn ang="T121">
                      <a:pos x="T38" y="T39"/>
                    </a:cxn>
                    <a:cxn ang="T122">
                      <a:pos x="T40" y="T41"/>
                    </a:cxn>
                    <a:cxn ang="T123">
                      <a:pos x="T42" y="T43"/>
                    </a:cxn>
                    <a:cxn ang="T124">
                      <a:pos x="T44" y="T45"/>
                    </a:cxn>
                    <a:cxn ang="T125">
                      <a:pos x="T46" y="T47"/>
                    </a:cxn>
                    <a:cxn ang="T126">
                      <a:pos x="T48" y="T49"/>
                    </a:cxn>
                    <a:cxn ang="T127">
                      <a:pos x="T50" y="T51"/>
                    </a:cxn>
                    <a:cxn ang="T128">
                      <a:pos x="T52" y="T53"/>
                    </a:cxn>
                    <a:cxn ang="T129">
                      <a:pos x="T54" y="T55"/>
                    </a:cxn>
                    <a:cxn ang="T130">
                      <a:pos x="T56" y="T57"/>
                    </a:cxn>
                    <a:cxn ang="T131">
                      <a:pos x="T58" y="T59"/>
                    </a:cxn>
                    <a:cxn ang="T132">
                      <a:pos x="T60" y="T61"/>
                    </a:cxn>
                    <a:cxn ang="T133">
                      <a:pos x="T62" y="T63"/>
                    </a:cxn>
                    <a:cxn ang="T134">
                      <a:pos x="T64" y="T65"/>
                    </a:cxn>
                    <a:cxn ang="T135">
                      <a:pos x="T66" y="T67"/>
                    </a:cxn>
                    <a:cxn ang="T136">
                      <a:pos x="T68" y="T69"/>
                    </a:cxn>
                    <a:cxn ang="T137">
                      <a:pos x="T70" y="T71"/>
                    </a:cxn>
                    <a:cxn ang="T138">
                      <a:pos x="T72" y="T73"/>
                    </a:cxn>
                    <a:cxn ang="T139">
                      <a:pos x="T74" y="T75"/>
                    </a:cxn>
                    <a:cxn ang="T140">
                      <a:pos x="T76" y="T77"/>
                    </a:cxn>
                    <a:cxn ang="T141">
                      <a:pos x="T78" y="T79"/>
                    </a:cxn>
                    <a:cxn ang="T142">
                      <a:pos x="T80" y="T81"/>
                    </a:cxn>
                    <a:cxn ang="T143">
                      <a:pos x="T82" y="T83"/>
                    </a:cxn>
                    <a:cxn ang="T144">
                      <a:pos x="T84" y="T85"/>
                    </a:cxn>
                    <a:cxn ang="T145">
                      <a:pos x="T86" y="T87"/>
                    </a:cxn>
                    <a:cxn ang="T146">
                      <a:pos x="T88" y="T89"/>
                    </a:cxn>
                    <a:cxn ang="T147">
                      <a:pos x="T90" y="T91"/>
                    </a:cxn>
                    <a:cxn ang="T148">
                      <a:pos x="T92" y="T93"/>
                    </a:cxn>
                    <a:cxn ang="T149">
                      <a:pos x="T94" y="T95"/>
                    </a:cxn>
                    <a:cxn ang="T150">
                      <a:pos x="T96" y="T97"/>
                    </a:cxn>
                    <a:cxn ang="T151">
                      <a:pos x="T98" y="T99"/>
                    </a:cxn>
                    <a:cxn ang="T152">
                      <a:pos x="T100" y="T101"/>
                    </a:cxn>
                  </a:cxnLst>
                  <a:rect l="0" t="0" r="r" b="b"/>
                  <a:pathLst>
                    <a:path w="51" h="43">
                      <a:moveTo>
                        <a:pt x="23" y="11"/>
                      </a:moveTo>
                      <a:cubicBezTo>
                        <a:pt x="22" y="12"/>
                        <a:pt x="22" y="13"/>
                        <a:pt x="21" y="14"/>
                      </a:cubicBezTo>
                      <a:lnTo>
                        <a:pt x="20" y="13"/>
                      </a:lnTo>
                      <a:cubicBezTo>
                        <a:pt x="21" y="12"/>
                        <a:pt x="21" y="11"/>
                        <a:pt x="22" y="10"/>
                      </a:cubicBezTo>
                      <a:lnTo>
                        <a:pt x="23" y="11"/>
                      </a:lnTo>
                      <a:close/>
                      <a:moveTo>
                        <a:pt x="21" y="14"/>
                      </a:moveTo>
                      <a:cubicBezTo>
                        <a:pt x="16" y="19"/>
                        <a:pt x="12" y="24"/>
                        <a:pt x="5" y="29"/>
                      </a:cubicBezTo>
                      <a:lnTo>
                        <a:pt x="4" y="28"/>
                      </a:lnTo>
                      <a:cubicBezTo>
                        <a:pt x="11" y="23"/>
                        <a:pt x="15" y="19"/>
                        <a:pt x="20" y="13"/>
                      </a:cubicBezTo>
                      <a:lnTo>
                        <a:pt x="21" y="14"/>
                      </a:lnTo>
                      <a:close/>
                      <a:moveTo>
                        <a:pt x="5" y="29"/>
                      </a:moveTo>
                      <a:lnTo>
                        <a:pt x="5" y="29"/>
                      </a:lnTo>
                      <a:close/>
                      <a:moveTo>
                        <a:pt x="5" y="29"/>
                      </a:moveTo>
                      <a:cubicBezTo>
                        <a:pt x="5" y="29"/>
                        <a:pt x="5" y="29"/>
                        <a:pt x="4" y="30"/>
                      </a:cubicBezTo>
                      <a:lnTo>
                        <a:pt x="3" y="29"/>
                      </a:lnTo>
                      <a:cubicBezTo>
                        <a:pt x="4" y="29"/>
                        <a:pt x="4" y="28"/>
                        <a:pt x="4" y="28"/>
                      </a:cubicBezTo>
                      <a:lnTo>
                        <a:pt x="5" y="29"/>
                      </a:lnTo>
                      <a:close/>
                      <a:moveTo>
                        <a:pt x="4" y="30"/>
                      </a:moveTo>
                      <a:cubicBezTo>
                        <a:pt x="4" y="31"/>
                        <a:pt x="3" y="32"/>
                        <a:pt x="2" y="33"/>
                      </a:cubicBezTo>
                      <a:lnTo>
                        <a:pt x="1" y="32"/>
                      </a:lnTo>
                      <a:cubicBezTo>
                        <a:pt x="2" y="31"/>
                        <a:pt x="2" y="30"/>
                        <a:pt x="3" y="29"/>
                      </a:cubicBezTo>
                      <a:lnTo>
                        <a:pt x="4" y="30"/>
                      </a:lnTo>
                      <a:close/>
                      <a:moveTo>
                        <a:pt x="2" y="33"/>
                      </a:moveTo>
                      <a:cubicBezTo>
                        <a:pt x="2" y="34"/>
                        <a:pt x="2" y="35"/>
                        <a:pt x="2" y="35"/>
                      </a:cubicBezTo>
                      <a:lnTo>
                        <a:pt x="1" y="36"/>
                      </a:lnTo>
                      <a:cubicBezTo>
                        <a:pt x="0" y="35"/>
                        <a:pt x="0" y="34"/>
                        <a:pt x="1" y="32"/>
                      </a:cubicBezTo>
                      <a:lnTo>
                        <a:pt x="2" y="33"/>
                      </a:lnTo>
                      <a:close/>
                      <a:moveTo>
                        <a:pt x="2" y="35"/>
                      </a:moveTo>
                      <a:lnTo>
                        <a:pt x="2" y="35"/>
                      </a:lnTo>
                      <a:lnTo>
                        <a:pt x="1" y="36"/>
                      </a:lnTo>
                      <a:cubicBezTo>
                        <a:pt x="1" y="36"/>
                        <a:pt x="1" y="36"/>
                        <a:pt x="1" y="36"/>
                      </a:cubicBezTo>
                      <a:lnTo>
                        <a:pt x="2" y="35"/>
                      </a:lnTo>
                      <a:close/>
                      <a:moveTo>
                        <a:pt x="1" y="36"/>
                      </a:moveTo>
                      <a:lnTo>
                        <a:pt x="1" y="36"/>
                      </a:lnTo>
                      <a:lnTo>
                        <a:pt x="2" y="35"/>
                      </a:lnTo>
                      <a:lnTo>
                        <a:pt x="1" y="36"/>
                      </a:lnTo>
                      <a:close/>
                      <a:moveTo>
                        <a:pt x="2" y="35"/>
                      </a:moveTo>
                      <a:lnTo>
                        <a:pt x="2" y="35"/>
                      </a:lnTo>
                      <a:lnTo>
                        <a:pt x="1" y="36"/>
                      </a:lnTo>
                      <a:lnTo>
                        <a:pt x="2" y="35"/>
                      </a:lnTo>
                      <a:close/>
                      <a:moveTo>
                        <a:pt x="2" y="35"/>
                      </a:moveTo>
                      <a:lnTo>
                        <a:pt x="2" y="35"/>
                      </a:lnTo>
                      <a:close/>
                      <a:moveTo>
                        <a:pt x="2" y="35"/>
                      </a:moveTo>
                      <a:cubicBezTo>
                        <a:pt x="4" y="36"/>
                        <a:pt x="6" y="37"/>
                        <a:pt x="7" y="37"/>
                      </a:cubicBezTo>
                      <a:lnTo>
                        <a:pt x="7" y="38"/>
                      </a:lnTo>
                      <a:cubicBezTo>
                        <a:pt x="5" y="38"/>
                        <a:pt x="3" y="37"/>
                        <a:pt x="1" y="36"/>
                      </a:cubicBezTo>
                      <a:lnTo>
                        <a:pt x="2" y="35"/>
                      </a:lnTo>
                      <a:close/>
                      <a:moveTo>
                        <a:pt x="7" y="37"/>
                      </a:moveTo>
                      <a:cubicBezTo>
                        <a:pt x="9" y="38"/>
                        <a:pt x="11" y="39"/>
                        <a:pt x="13" y="39"/>
                      </a:cubicBezTo>
                      <a:lnTo>
                        <a:pt x="13" y="40"/>
                      </a:lnTo>
                      <a:cubicBezTo>
                        <a:pt x="11" y="40"/>
                        <a:pt x="9" y="39"/>
                        <a:pt x="7" y="38"/>
                      </a:cubicBezTo>
                      <a:lnTo>
                        <a:pt x="7" y="37"/>
                      </a:lnTo>
                      <a:close/>
                      <a:moveTo>
                        <a:pt x="13" y="39"/>
                      </a:moveTo>
                      <a:cubicBezTo>
                        <a:pt x="23" y="41"/>
                        <a:pt x="33" y="41"/>
                        <a:pt x="41" y="37"/>
                      </a:cubicBezTo>
                      <a:lnTo>
                        <a:pt x="42" y="38"/>
                      </a:lnTo>
                      <a:cubicBezTo>
                        <a:pt x="34" y="42"/>
                        <a:pt x="23" y="43"/>
                        <a:pt x="13" y="40"/>
                      </a:cubicBezTo>
                      <a:lnTo>
                        <a:pt x="13" y="39"/>
                      </a:lnTo>
                      <a:close/>
                      <a:moveTo>
                        <a:pt x="41" y="37"/>
                      </a:moveTo>
                      <a:lnTo>
                        <a:pt x="41" y="37"/>
                      </a:lnTo>
                      <a:lnTo>
                        <a:pt x="42" y="37"/>
                      </a:lnTo>
                      <a:lnTo>
                        <a:pt x="41" y="37"/>
                      </a:lnTo>
                      <a:close/>
                      <a:moveTo>
                        <a:pt x="41" y="37"/>
                      </a:moveTo>
                      <a:cubicBezTo>
                        <a:pt x="44" y="35"/>
                        <a:pt x="45" y="34"/>
                        <a:pt x="47" y="32"/>
                      </a:cubicBezTo>
                      <a:lnTo>
                        <a:pt x="48" y="32"/>
                      </a:lnTo>
                      <a:cubicBezTo>
                        <a:pt x="47" y="34"/>
                        <a:pt x="45" y="36"/>
                        <a:pt x="42" y="38"/>
                      </a:cubicBezTo>
                      <a:lnTo>
                        <a:pt x="41" y="37"/>
                      </a:lnTo>
                      <a:close/>
                      <a:moveTo>
                        <a:pt x="47" y="32"/>
                      </a:moveTo>
                      <a:cubicBezTo>
                        <a:pt x="49" y="29"/>
                        <a:pt x="49" y="25"/>
                        <a:pt x="49" y="21"/>
                      </a:cubicBezTo>
                      <a:lnTo>
                        <a:pt x="51" y="21"/>
                      </a:lnTo>
                      <a:cubicBezTo>
                        <a:pt x="51" y="25"/>
                        <a:pt x="50" y="29"/>
                        <a:pt x="48" y="32"/>
                      </a:cubicBezTo>
                      <a:lnTo>
                        <a:pt x="47" y="32"/>
                      </a:lnTo>
                      <a:close/>
                      <a:moveTo>
                        <a:pt x="49" y="21"/>
                      </a:moveTo>
                      <a:cubicBezTo>
                        <a:pt x="49" y="17"/>
                        <a:pt x="47" y="13"/>
                        <a:pt x="45" y="10"/>
                      </a:cubicBezTo>
                      <a:lnTo>
                        <a:pt x="46" y="9"/>
                      </a:lnTo>
                      <a:cubicBezTo>
                        <a:pt x="49" y="13"/>
                        <a:pt x="50" y="17"/>
                        <a:pt x="51" y="21"/>
                      </a:cubicBezTo>
                      <a:lnTo>
                        <a:pt x="49" y="21"/>
                      </a:lnTo>
                      <a:close/>
                      <a:moveTo>
                        <a:pt x="45" y="10"/>
                      </a:moveTo>
                      <a:cubicBezTo>
                        <a:pt x="43" y="7"/>
                        <a:pt x="40" y="5"/>
                        <a:pt x="37" y="4"/>
                      </a:cubicBezTo>
                      <a:lnTo>
                        <a:pt x="37" y="2"/>
                      </a:lnTo>
                      <a:cubicBezTo>
                        <a:pt x="41" y="4"/>
                        <a:pt x="44" y="6"/>
                        <a:pt x="46" y="9"/>
                      </a:cubicBezTo>
                      <a:lnTo>
                        <a:pt x="45" y="10"/>
                      </a:lnTo>
                      <a:close/>
                      <a:moveTo>
                        <a:pt x="37" y="4"/>
                      </a:moveTo>
                      <a:lnTo>
                        <a:pt x="37" y="4"/>
                      </a:lnTo>
                      <a:lnTo>
                        <a:pt x="37" y="3"/>
                      </a:lnTo>
                      <a:lnTo>
                        <a:pt x="37" y="4"/>
                      </a:lnTo>
                      <a:close/>
                      <a:moveTo>
                        <a:pt x="37" y="4"/>
                      </a:moveTo>
                      <a:cubicBezTo>
                        <a:pt x="32" y="1"/>
                        <a:pt x="28" y="5"/>
                        <a:pt x="25" y="9"/>
                      </a:cubicBezTo>
                      <a:lnTo>
                        <a:pt x="24" y="8"/>
                      </a:lnTo>
                      <a:cubicBezTo>
                        <a:pt x="28" y="4"/>
                        <a:pt x="32" y="0"/>
                        <a:pt x="37" y="2"/>
                      </a:cubicBezTo>
                      <a:lnTo>
                        <a:pt x="37" y="4"/>
                      </a:lnTo>
                      <a:close/>
                      <a:moveTo>
                        <a:pt x="25" y="9"/>
                      </a:moveTo>
                      <a:cubicBezTo>
                        <a:pt x="24" y="10"/>
                        <a:pt x="24" y="11"/>
                        <a:pt x="23" y="11"/>
                      </a:cubicBezTo>
                      <a:lnTo>
                        <a:pt x="22" y="10"/>
                      </a:lnTo>
                      <a:cubicBezTo>
                        <a:pt x="23" y="10"/>
                        <a:pt x="23" y="9"/>
                        <a:pt x="24" y="8"/>
                      </a:cubicBezTo>
                      <a:lnTo>
                        <a:pt x="25" y="9"/>
                      </a:lnTo>
                      <a:close/>
                      <a:moveTo>
                        <a:pt x="22" y="10"/>
                      </a:moveTo>
                      <a:lnTo>
                        <a:pt x="22" y="10"/>
                      </a:lnTo>
                      <a:lnTo>
                        <a:pt x="22" y="11"/>
                      </a:lnTo>
                      <a:lnTo>
                        <a:pt x="22" y="10"/>
                      </a:lnTo>
                      <a:close/>
                    </a:path>
                  </a:pathLst>
                </a:custGeom>
                <a:solidFill>
                  <a:srgbClr val="94939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657" name="Freeform 190"/>
                <p:cNvSpPr>
                  <a:spLocks noChangeArrowheads="1"/>
                </p:cNvSpPr>
                <p:nvPr/>
              </p:nvSpPr>
              <p:spPr bwMode="auto">
                <a:xfrm>
                  <a:off x="2119" y="3947"/>
                  <a:ext cx="61" cy="70"/>
                </a:xfrm>
                <a:custGeom>
                  <a:avLst/>
                  <a:gdLst>
                    <a:gd name="T0" fmla="*/ 31587 w 45"/>
                    <a:gd name="T1" fmla="*/ 51513 h 41"/>
                    <a:gd name="T2" fmla="*/ 8727 w 45"/>
                    <a:gd name="T3" fmla="*/ 136042 h 41"/>
                    <a:gd name="T4" fmla="*/ 8727 w 45"/>
                    <a:gd name="T5" fmla="*/ 235040 h 41"/>
                    <a:gd name="T6" fmla="*/ 45738 w 45"/>
                    <a:gd name="T7" fmla="*/ 238732 h 41"/>
                    <a:gd name="T8" fmla="*/ 66798 w 45"/>
                    <a:gd name="T9" fmla="*/ 178968 h 41"/>
                    <a:gd name="T10" fmla="*/ 57310 w 45"/>
                    <a:gd name="T11" fmla="*/ 31056 h 41"/>
                    <a:gd name="T12" fmla="*/ 31587 w 45"/>
                    <a:gd name="T13" fmla="*/ 51513 h 41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45" h="41">
                      <a:moveTo>
                        <a:pt x="21" y="8"/>
                      </a:moveTo>
                      <a:cubicBezTo>
                        <a:pt x="16" y="11"/>
                        <a:pt x="7" y="15"/>
                        <a:pt x="6" y="21"/>
                      </a:cubicBezTo>
                      <a:cubicBezTo>
                        <a:pt x="5" y="26"/>
                        <a:pt x="0" y="33"/>
                        <a:pt x="6" y="36"/>
                      </a:cubicBezTo>
                      <a:cubicBezTo>
                        <a:pt x="13" y="41"/>
                        <a:pt x="23" y="37"/>
                        <a:pt x="31" y="37"/>
                      </a:cubicBezTo>
                      <a:cubicBezTo>
                        <a:pt x="38" y="37"/>
                        <a:pt x="44" y="33"/>
                        <a:pt x="45" y="28"/>
                      </a:cubicBezTo>
                      <a:cubicBezTo>
                        <a:pt x="45" y="20"/>
                        <a:pt x="44" y="12"/>
                        <a:pt x="39" y="5"/>
                      </a:cubicBezTo>
                      <a:cubicBezTo>
                        <a:pt x="35" y="0"/>
                        <a:pt x="26" y="4"/>
                        <a:pt x="21" y="8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658" name="Freeform 191"/>
                <p:cNvSpPr>
                  <a:spLocks noChangeArrowheads="1"/>
                </p:cNvSpPr>
                <p:nvPr/>
              </p:nvSpPr>
              <p:spPr bwMode="auto">
                <a:xfrm>
                  <a:off x="2119" y="3949"/>
                  <a:ext cx="60" cy="65"/>
                </a:xfrm>
                <a:custGeom>
                  <a:avLst/>
                  <a:gdLst>
                    <a:gd name="T0" fmla="*/ 35414 w 44"/>
                    <a:gd name="T1" fmla="*/ 39585 h 38"/>
                    <a:gd name="T2" fmla="*/ 33620 w 44"/>
                    <a:gd name="T3" fmla="*/ 31061 h 38"/>
                    <a:gd name="T4" fmla="*/ 35414 w 44"/>
                    <a:gd name="T5" fmla="*/ 39585 h 38"/>
                    <a:gd name="T6" fmla="*/ 25053 w 44"/>
                    <a:gd name="T7" fmla="*/ 51504 h 38"/>
                    <a:gd name="T8" fmla="*/ 35414 w 44"/>
                    <a:gd name="T9" fmla="*/ 39585 h 38"/>
                    <a:gd name="T10" fmla="*/ 8191 w 44"/>
                    <a:gd name="T11" fmla="*/ 125922 h 38"/>
                    <a:gd name="T12" fmla="*/ 25053 w 44"/>
                    <a:gd name="T13" fmla="*/ 51504 h 38"/>
                    <a:gd name="T14" fmla="*/ 7362 w 44"/>
                    <a:gd name="T15" fmla="*/ 125922 h 38"/>
                    <a:gd name="T16" fmla="*/ 8191 w 44"/>
                    <a:gd name="T17" fmla="*/ 125922 h 38"/>
                    <a:gd name="T18" fmla="*/ 8191 w 44"/>
                    <a:gd name="T19" fmla="*/ 125922 h 38"/>
                    <a:gd name="T20" fmla="*/ 7362 w 44"/>
                    <a:gd name="T21" fmla="*/ 125922 h 38"/>
                    <a:gd name="T22" fmla="*/ 8191 w 44"/>
                    <a:gd name="T23" fmla="*/ 125922 h 38"/>
                    <a:gd name="T24" fmla="*/ 8191 w 44"/>
                    <a:gd name="T25" fmla="*/ 125922 h 38"/>
                    <a:gd name="T26" fmla="*/ 8191 w 44"/>
                    <a:gd name="T27" fmla="*/ 125922 h 38"/>
                    <a:gd name="T28" fmla="*/ 4936 w 44"/>
                    <a:gd name="T29" fmla="*/ 155930 h 38"/>
                    <a:gd name="T30" fmla="*/ 8191 w 44"/>
                    <a:gd name="T31" fmla="*/ 125922 h 38"/>
                    <a:gd name="T32" fmla="*/ 4936 w 44"/>
                    <a:gd name="T33" fmla="*/ 155930 h 38"/>
                    <a:gd name="T34" fmla="*/ 7362 w 44"/>
                    <a:gd name="T35" fmla="*/ 155930 h 38"/>
                    <a:gd name="T36" fmla="*/ 7362 w 44"/>
                    <a:gd name="T37" fmla="*/ 227813 h 38"/>
                    <a:gd name="T38" fmla="*/ 7362 w 44"/>
                    <a:gd name="T39" fmla="*/ 155930 h 38"/>
                    <a:gd name="T40" fmla="*/ 7362 w 44"/>
                    <a:gd name="T41" fmla="*/ 227813 h 38"/>
                    <a:gd name="T42" fmla="*/ 7362 w 44"/>
                    <a:gd name="T43" fmla="*/ 227813 h 38"/>
                    <a:gd name="T44" fmla="*/ 35414 w 44"/>
                    <a:gd name="T45" fmla="*/ 227813 h 38"/>
                    <a:gd name="T46" fmla="*/ 7362 w 44"/>
                    <a:gd name="T47" fmla="*/ 227813 h 38"/>
                    <a:gd name="T48" fmla="*/ 35414 w 44"/>
                    <a:gd name="T49" fmla="*/ 227813 h 38"/>
                    <a:gd name="T50" fmla="*/ 50918 w 44"/>
                    <a:gd name="T51" fmla="*/ 227813 h 38"/>
                    <a:gd name="T52" fmla="*/ 35414 w 44"/>
                    <a:gd name="T53" fmla="*/ 227813 h 38"/>
                    <a:gd name="T54" fmla="*/ 50918 w 44"/>
                    <a:gd name="T55" fmla="*/ 219844 h 38"/>
                    <a:gd name="T56" fmla="*/ 50918 w 44"/>
                    <a:gd name="T57" fmla="*/ 227813 h 38"/>
                    <a:gd name="T58" fmla="*/ 50918 w 44"/>
                    <a:gd name="T59" fmla="*/ 219844 h 38"/>
                    <a:gd name="T60" fmla="*/ 55780 w 44"/>
                    <a:gd name="T61" fmla="*/ 227813 h 38"/>
                    <a:gd name="T62" fmla="*/ 50918 w 44"/>
                    <a:gd name="T63" fmla="*/ 219844 h 38"/>
                    <a:gd name="T64" fmla="*/ 58755 w 44"/>
                    <a:gd name="T65" fmla="*/ 215162 h 38"/>
                    <a:gd name="T66" fmla="*/ 55780 w 44"/>
                    <a:gd name="T67" fmla="*/ 227813 h 38"/>
                    <a:gd name="T68" fmla="*/ 58755 w 44"/>
                    <a:gd name="T69" fmla="*/ 215162 h 38"/>
                    <a:gd name="T70" fmla="*/ 74052 w 44"/>
                    <a:gd name="T71" fmla="*/ 169149 h 38"/>
                    <a:gd name="T72" fmla="*/ 58755 w 44"/>
                    <a:gd name="T73" fmla="*/ 215162 h 38"/>
                    <a:gd name="T74" fmla="*/ 74052 w 44"/>
                    <a:gd name="T75" fmla="*/ 169149 h 38"/>
                    <a:gd name="T76" fmla="*/ 72232 w 44"/>
                    <a:gd name="T77" fmla="*/ 169149 h 38"/>
                    <a:gd name="T78" fmla="*/ 72232 w 44"/>
                    <a:gd name="T79" fmla="*/ 89507 h 38"/>
                    <a:gd name="T80" fmla="*/ 72232 w 44"/>
                    <a:gd name="T81" fmla="*/ 169149 h 38"/>
                    <a:gd name="T82" fmla="*/ 62066 w 44"/>
                    <a:gd name="T83" fmla="*/ 28484 h 38"/>
                    <a:gd name="T84" fmla="*/ 72232 w 44"/>
                    <a:gd name="T85" fmla="*/ 89507 h 38"/>
                    <a:gd name="T86" fmla="*/ 62066 w 44"/>
                    <a:gd name="T87" fmla="*/ 28484 h 38"/>
                    <a:gd name="T88" fmla="*/ 64252 w 44"/>
                    <a:gd name="T89" fmla="*/ 18735 h 38"/>
                    <a:gd name="T90" fmla="*/ 62066 w 44"/>
                    <a:gd name="T91" fmla="*/ 28484 h 38"/>
                    <a:gd name="T92" fmla="*/ 64252 w 44"/>
                    <a:gd name="T93" fmla="*/ 11291 h 38"/>
                    <a:gd name="T94" fmla="*/ 62066 w 44"/>
                    <a:gd name="T95" fmla="*/ 28484 h 38"/>
                    <a:gd name="T96" fmla="*/ 52035 w 44"/>
                    <a:gd name="T97" fmla="*/ 6806 h 38"/>
                    <a:gd name="T98" fmla="*/ 64252 w 44"/>
                    <a:gd name="T99" fmla="*/ 11291 h 38"/>
                    <a:gd name="T100" fmla="*/ 52035 w 44"/>
                    <a:gd name="T101" fmla="*/ 6806 h 38"/>
                    <a:gd name="T102" fmla="*/ 40725 w 44"/>
                    <a:gd name="T103" fmla="*/ 11291 h 38"/>
                    <a:gd name="T104" fmla="*/ 52035 w 44"/>
                    <a:gd name="T105" fmla="*/ 6806 h 38"/>
                    <a:gd name="T106" fmla="*/ 35414 w 44"/>
                    <a:gd name="T107" fmla="*/ 39585 h 38"/>
                    <a:gd name="T108" fmla="*/ 40725 w 44"/>
                    <a:gd name="T109" fmla="*/ 11291 h 38"/>
                    <a:gd name="T110" fmla="*/ 35414 w 44"/>
                    <a:gd name="T111" fmla="*/ 39585 h 38"/>
                    <a:gd name="T112" fmla="*/ 33620 w 44"/>
                    <a:gd name="T113" fmla="*/ 39585 h 38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</a:gdLst>
                  <a:ahLst/>
                  <a:cxnLst>
                    <a:cxn ang="T114">
                      <a:pos x="T0" y="T1"/>
                    </a:cxn>
                    <a:cxn ang="T115">
                      <a:pos x="T2" y="T3"/>
                    </a:cxn>
                    <a:cxn ang="T116">
                      <a:pos x="T4" y="T5"/>
                    </a:cxn>
                    <a:cxn ang="T117">
                      <a:pos x="T6" y="T7"/>
                    </a:cxn>
                    <a:cxn ang="T118">
                      <a:pos x="T8" y="T9"/>
                    </a:cxn>
                    <a:cxn ang="T119">
                      <a:pos x="T10" y="T11"/>
                    </a:cxn>
                    <a:cxn ang="T120">
                      <a:pos x="T12" y="T13"/>
                    </a:cxn>
                    <a:cxn ang="T121">
                      <a:pos x="T14" y="T15"/>
                    </a:cxn>
                    <a:cxn ang="T122">
                      <a:pos x="T16" y="T17"/>
                    </a:cxn>
                    <a:cxn ang="T123">
                      <a:pos x="T18" y="T19"/>
                    </a:cxn>
                    <a:cxn ang="T124">
                      <a:pos x="T20" y="T21"/>
                    </a:cxn>
                    <a:cxn ang="T125">
                      <a:pos x="T22" y="T23"/>
                    </a:cxn>
                    <a:cxn ang="T126">
                      <a:pos x="T24" y="T25"/>
                    </a:cxn>
                    <a:cxn ang="T127">
                      <a:pos x="T26" y="T27"/>
                    </a:cxn>
                    <a:cxn ang="T128">
                      <a:pos x="T28" y="T29"/>
                    </a:cxn>
                    <a:cxn ang="T129">
                      <a:pos x="T30" y="T31"/>
                    </a:cxn>
                    <a:cxn ang="T130">
                      <a:pos x="T32" y="T33"/>
                    </a:cxn>
                    <a:cxn ang="T131">
                      <a:pos x="T34" y="T35"/>
                    </a:cxn>
                    <a:cxn ang="T132">
                      <a:pos x="T36" y="T37"/>
                    </a:cxn>
                    <a:cxn ang="T133">
                      <a:pos x="T38" y="T39"/>
                    </a:cxn>
                    <a:cxn ang="T134">
                      <a:pos x="T40" y="T41"/>
                    </a:cxn>
                    <a:cxn ang="T135">
                      <a:pos x="T42" y="T43"/>
                    </a:cxn>
                    <a:cxn ang="T136">
                      <a:pos x="T44" y="T45"/>
                    </a:cxn>
                    <a:cxn ang="T137">
                      <a:pos x="T46" y="T47"/>
                    </a:cxn>
                    <a:cxn ang="T138">
                      <a:pos x="T48" y="T49"/>
                    </a:cxn>
                    <a:cxn ang="T139">
                      <a:pos x="T50" y="T51"/>
                    </a:cxn>
                    <a:cxn ang="T140">
                      <a:pos x="T52" y="T53"/>
                    </a:cxn>
                    <a:cxn ang="T141">
                      <a:pos x="T54" y="T55"/>
                    </a:cxn>
                    <a:cxn ang="T142">
                      <a:pos x="T56" y="T57"/>
                    </a:cxn>
                    <a:cxn ang="T143">
                      <a:pos x="T58" y="T59"/>
                    </a:cxn>
                    <a:cxn ang="T144">
                      <a:pos x="T60" y="T61"/>
                    </a:cxn>
                    <a:cxn ang="T145">
                      <a:pos x="T62" y="T63"/>
                    </a:cxn>
                    <a:cxn ang="T146">
                      <a:pos x="T64" y="T65"/>
                    </a:cxn>
                    <a:cxn ang="T147">
                      <a:pos x="T66" y="T67"/>
                    </a:cxn>
                    <a:cxn ang="T148">
                      <a:pos x="T68" y="T69"/>
                    </a:cxn>
                    <a:cxn ang="T149">
                      <a:pos x="T70" y="T71"/>
                    </a:cxn>
                    <a:cxn ang="T150">
                      <a:pos x="T72" y="T73"/>
                    </a:cxn>
                    <a:cxn ang="T151">
                      <a:pos x="T74" y="T75"/>
                    </a:cxn>
                    <a:cxn ang="T152">
                      <a:pos x="T76" y="T77"/>
                    </a:cxn>
                    <a:cxn ang="T153">
                      <a:pos x="T78" y="T79"/>
                    </a:cxn>
                    <a:cxn ang="T154">
                      <a:pos x="T80" y="T81"/>
                    </a:cxn>
                    <a:cxn ang="T155">
                      <a:pos x="T82" y="T83"/>
                    </a:cxn>
                    <a:cxn ang="T156">
                      <a:pos x="T84" y="T85"/>
                    </a:cxn>
                    <a:cxn ang="T157">
                      <a:pos x="T86" y="T87"/>
                    </a:cxn>
                    <a:cxn ang="T158">
                      <a:pos x="T88" y="T89"/>
                    </a:cxn>
                    <a:cxn ang="T159">
                      <a:pos x="T90" y="T91"/>
                    </a:cxn>
                    <a:cxn ang="T160">
                      <a:pos x="T92" y="T93"/>
                    </a:cxn>
                    <a:cxn ang="T161">
                      <a:pos x="T94" y="T95"/>
                    </a:cxn>
                    <a:cxn ang="T162">
                      <a:pos x="T96" y="T97"/>
                    </a:cxn>
                    <a:cxn ang="T163">
                      <a:pos x="T98" y="T99"/>
                    </a:cxn>
                    <a:cxn ang="T164">
                      <a:pos x="T100" y="T101"/>
                    </a:cxn>
                    <a:cxn ang="T165">
                      <a:pos x="T102" y="T103"/>
                    </a:cxn>
                    <a:cxn ang="T166">
                      <a:pos x="T104" y="T105"/>
                    </a:cxn>
                    <a:cxn ang="T167">
                      <a:pos x="T106" y="T107"/>
                    </a:cxn>
                    <a:cxn ang="T168">
                      <a:pos x="T108" y="T109"/>
                    </a:cxn>
                    <a:cxn ang="T169">
                      <a:pos x="T110" y="T111"/>
                    </a:cxn>
                    <a:cxn ang="T170">
                      <a:pos x="T112" y="T113"/>
                    </a:cxn>
                  </a:cxnLst>
                  <a:rect l="0" t="0" r="r" b="b"/>
                  <a:pathLst>
                    <a:path w="44" h="38">
                      <a:moveTo>
                        <a:pt x="21" y="6"/>
                      </a:moveTo>
                      <a:lnTo>
                        <a:pt x="21" y="6"/>
                      </a:lnTo>
                      <a:lnTo>
                        <a:pt x="20" y="5"/>
                      </a:lnTo>
                      <a:lnTo>
                        <a:pt x="21" y="6"/>
                      </a:lnTo>
                      <a:close/>
                      <a:moveTo>
                        <a:pt x="21" y="6"/>
                      </a:moveTo>
                      <a:cubicBezTo>
                        <a:pt x="19" y="7"/>
                        <a:pt x="17" y="8"/>
                        <a:pt x="16" y="9"/>
                      </a:cubicBezTo>
                      <a:lnTo>
                        <a:pt x="15" y="8"/>
                      </a:lnTo>
                      <a:cubicBezTo>
                        <a:pt x="17" y="7"/>
                        <a:pt x="18" y="6"/>
                        <a:pt x="20" y="5"/>
                      </a:cubicBezTo>
                      <a:lnTo>
                        <a:pt x="21" y="6"/>
                      </a:lnTo>
                      <a:close/>
                      <a:moveTo>
                        <a:pt x="16" y="9"/>
                      </a:moveTo>
                      <a:cubicBezTo>
                        <a:pt x="11" y="12"/>
                        <a:pt x="6" y="15"/>
                        <a:pt x="5" y="19"/>
                      </a:cubicBezTo>
                      <a:lnTo>
                        <a:pt x="4" y="19"/>
                      </a:lnTo>
                      <a:cubicBezTo>
                        <a:pt x="5" y="14"/>
                        <a:pt x="10" y="11"/>
                        <a:pt x="15" y="8"/>
                      </a:cubicBezTo>
                      <a:lnTo>
                        <a:pt x="16" y="9"/>
                      </a:lnTo>
                      <a:close/>
                      <a:moveTo>
                        <a:pt x="4" y="19"/>
                      </a:moveTo>
                      <a:lnTo>
                        <a:pt x="4" y="19"/>
                      </a:lnTo>
                      <a:lnTo>
                        <a:pt x="5" y="19"/>
                      </a:lnTo>
                      <a:lnTo>
                        <a:pt x="4" y="19"/>
                      </a:lnTo>
                      <a:close/>
                      <a:moveTo>
                        <a:pt x="5" y="19"/>
                      </a:moveTo>
                      <a:lnTo>
                        <a:pt x="5" y="19"/>
                      </a:lnTo>
                      <a:lnTo>
                        <a:pt x="4" y="19"/>
                      </a:lnTo>
                      <a:lnTo>
                        <a:pt x="5" y="19"/>
                      </a:lnTo>
                      <a:close/>
                      <a:moveTo>
                        <a:pt x="5" y="19"/>
                      </a:moveTo>
                      <a:lnTo>
                        <a:pt x="5" y="19"/>
                      </a:lnTo>
                      <a:close/>
                      <a:moveTo>
                        <a:pt x="5" y="19"/>
                      </a:moveTo>
                      <a:cubicBezTo>
                        <a:pt x="5" y="21"/>
                        <a:pt x="5" y="23"/>
                        <a:pt x="4" y="24"/>
                      </a:cubicBezTo>
                      <a:lnTo>
                        <a:pt x="3" y="24"/>
                      </a:lnTo>
                      <a:cubicBezTo>
                        <a:pt x="3" y="22"/>
                        <a:pt x="4" y="21"/>
                        <a:pt x="4" y="19"/>
                      </a:cubicBezTo>
                      <a:lnTo>
                        <a:pt x="5" y="19"/>
                      </a:lnTo>
                      <a:close/>
                      <a:moveTo>
                        <a:pt x="3" y="24"/>
                      </a:moveTo>
                      <a:lnTo>
                        <a:pt x="3" y="24"/>
                      </a:lnTo>
                      <a:close/>
                      <a:moveTo>
                        <a:pt x="4" y="24"/>
                      </a:moveTo>
                      <a:cubicBezTo>
                        <a:pt x="3" y="28"/>
                        <a:pt x="2" y="32"/>
                        <a:pt x="5" y="34"/>
                      </a:cubicBezTo>
                      <a:lnTo>
                        <a:pt x="4" y="35"/>
                      </a:lnTo>
                      <a:cubicBezTo>
                        <a:pt x="0" y="32"/>
                        <a:pt x="1" y="28"/>
                        <a:pt x="3" y="24"/>
                      </a:cubicBezTo>
                      <a:lnTo>
                        <a:pt x="4" y="24"/>
                      </a:lnTo>
                      <a:close/>
                      <a:moveTo>
                        <a:pt x="4" y="35"/>
                      </a:moveTo>
                      <a:lnTo>
                        <a:pt x="4" y="35"/>
                      </a:lnTo>
                      <a:lnTo>
                        <a:pt x="5" y="34"/>
                      </a:lnTo>
                      <a:lnTo>
                        <a:pt x="4" y="35"/>
                      </a:lnTo>
                      <a:close/>
                      <a:moveTo>
                        <a:pt x="5" y="34"/>
                      </a:moveTo>
                      <a:cubicBezTo>
                        <a:pt x="10" y="37"/>
                        <a:pt x="16" y="36"/>
                        <a:pt x="21" y="35"/>
                      </a:cubicBezTo>
                      <a:lnTo>
                        <a:pt x="22" y="36"/>
                      </a:lnTo>
                      <a:cubicBezTo>
                        <a:pt x="15" y="37"/>
                        <a:pt x="9" y="38"/>
                        <a:pt x="4" y="35"/>
                      </a:cubicBezTo>
                      <a:lnTo>
                        <a:pt x="5" y="34"/>
                      </a:lnTo>
                      <a:close/>
                      <a:moveTo>
                        <a:pt x="21" y="35"/>
                      </a:moveTo>
                      <a:cubicBezTo>
                        <a:pt x="24" y="35"/>
                        <a:pt x="27" y="34"/>
                        <a:pt x="30" y="34"/>
                      </a:cubicBezTo>
                      <a:lnTo>
                        <a:pt x="30" y="35"/>
                      </a:lnTo>
                      <a:cubicBezTo>
                        <a:pt x="28" y="35"/>
                        <a:pt x="25" y="36"/>
                        <a:pt x="22" y="36"/>
                      </a:cubicBezTo>
                      <a:lnTo>
                        <a:pt x="21" y="35"/>
                      </a:lnTo>
                      <a:close/>
                      <a:moveTo>
                        <a:pt x="30" y="34"/>
                      </a:moveTo>
                      <a:lnTo>
                        <a:pt x="30" y="34"/>
                      </a:lnTo>
                      <a:lnTo>
                        <a:pt x="30" y="35"/>
                      </a:lnTo>
                      <a:lnTo>
                        <a:pt x="30" y="34"/>
                      </a:lnTo>
                      <a:close/>
                      <a:moveTo>
                        <a:pt x="30" y="34"/>
                      </a:moveTo>
                      <a:cubicBezTo>
                        <a:pt x="31" y="34"/>
                        <a:pt x="32" y="34"/>
                        <a:pt x="33" y="34"/>
                      </a:cubicBezTo>
                      <a:lnTo>
                        <a:pt x="33" y="35"/>
                      </a:lnTo>
                      <a:cubicBezTo>
                        <a:pt x="32" y="35"/>
                        <a:pt x="31" y="35"/>
                        <a:pt x="30" y="35"/>
                      </a:cubicBezTo>
                      <a:lnTo>
                        <a:pt x="30" y="34"/>
                      </a:lnTo>
                      <a:close/>
                      <a:moveTo>
                        <a:pt x="33" y="34"/>
                      </a:moveTo>
                      <a:cubicBezTo>
                        <a:pt x="34" y="34"/>
                        <a:pt x="35" y="34"/>
                        <a:pt x="35" y="33"/>
                      </a:cubicBezTo>
                      <a:lnTo>
                        <a:pt x="36" y="35"/>
                      </a:lnTo>
                      <a:cubicBezTo>
                        <a:pt x="35" y="35"/>
                        <a:pt x="34" y="35"/>
                        <a:pt x="33" y="35"/>
                      </a:cubicBezTo>
                      <a:lnTo>
                        <a:pt x="33" y="34"/>
                      </a:lnTo>
                      <a:close/>
                      <a:moveTo>
                        <a:pt x="35" y="33"/>
                      </a:moveTo>
                      <a:cubicBezTo>
                        <a:pt x="40" y="32"/>
                        <a:pt x="43" y="29"/>
                        <a:pt x="43" y="26"/>
                      </a:cubicBezTo>
                      <a:lnTo>
                        <a:pt x="44" y="26"/>
                      </a:lnTo>
                      <a:cubicBezTo>
                        <a:pt x="44" y="30"/>
                        <a:pt x="41" y="33"/>
                        <a:pt x="36" y="35"/>
                      </a:cubicBezTo>
                      <a:lnTo>
                        <a:pt x="35" y="33"/>
                      </a:lnTo>
                      <a:close/>
                      <a:moveTo>
                        <a:pt x="44" y="26"/>
                      </a:moveTo>
                      <a:lnTo>
                        <a:pt x="44" y="26"/>
                      </a:lnTo>
                      <a:close/>
                      <a:moveTo>
                        <a:pt x="43" y="26"/>
                      </a:moveTo>
                      <a:cubicBezTo>
                        <a:pt x="43" y="22"/>
                        <a:pt x="43" y="18"/>
                        <a:pt x="42" y="14"/>
                      </a:cubicBezTo>
                      <a:lnTo>
                        <a:pt x="43" y="14"/>
                      </a:lnTo>
                      <a:cubicBezTo>
                        <a:pt x="44" y="18"/>
                        <a:pt x="44" y="22"/>
                        <a:pt x="44" y="26"/>
                      </a:cubicBezTo>
                      <a:lnTo>
                        <a:pt x="43" y="26"/>
                      </a:lnTo>
                      <a:close/>
                      <a:moveTo>
                        <a:pt x="42" y="14"/>
                      </a:moveTo>
                      <a:cubicBezTo>
                        <a:pt x="41" y="10"/>
                        <a:pt x="40" y="7"/>
                        <a:pt x="37" y="4"/>
                      </a:cubicBezTo>
                      <a:lnTo>
                        <a:pt x="38" y="3"/>
                      </a:lnTo>
                      <a:cubicBezTo>
                        <a:pt x="41" y="6"/>
                        <a:pt x="43" y="10"/>
                        <a:pt x="43" y="14"/>
                      </a:cubicBezTo>
                      <a:lnTo>
                        <a:pt x="42" y="14"/>
                      </a:lnTo>
                      <a:close/>
                      <a:moveTo>
                        <a:pt x="37" y="4"/>
                      </a:moveTo>
                      <a:lnTo>
                        <a:pt x="37" y="4"/>
                      </a:lnTo>
                      <a:lnTo>
                        <a:pt x="38" y="3"/>
                      </a:lnTo>
                      <a:lnTo>
                        <a:pt x="37" y="4"/>
                      </a:lnTo>
                      <a:close/>
                      <a:moveTo>
                        <a:pt x="37" y="4"/>
                      </a:moveTo>
                      <a:cubicBezTo>
                        <a:pt x="37" y="3"/>
                        <a:pt x="37" y="3"/>
                        <a:pt x="36" y="3"/>
                      </a:cubicBezTo>
                      <a:lnTo>
                        <a:pt x="38" y="2"/>
                      </a:lnTo>
                      <a:cubicBezTo>
                        <a:pt x="38" y="2"/>
                        <a:pt x="38" y="3"/>
                        <a:pt x="38" y="3"/>
                      </a:cubicBezTo>
                      <a:lnTo>
                        <a:pt x="37" y="4"/>
                      </a:lnTo>
                      <a:close/>
                      <a:moveTo>
                        <a:pt x="36" y="3"/>
                      </a:moveTo>
                      <a:cubicBezTo>
                        <a:pt x="35" y="2"/>
                        <a:pt x="33" y="1"/>
                        <a:pt x="31" y="1"/>
                      </a:cubicBezTo>
                      <a:lnTo>
                        <a:pt x="31" y="0"/>
                      </a:lnTo>
                      <a:cubicBezTo>
                        <a:pt x="34" y="0"/>
                        <a:pt x="36" y="0"/>
                        <a:pt x="38" y="2"/>
                      </a:cubicBezTo>
                      <a:lnTo>
                        <a:pt x="36" y="3"/>
                      </a:lnTo>
                      <a:close/>
                      <a:moveTo>
                        <a:pt x="31" y="1"/>
                      </a:moveTo>
                      <a:cubicBezTo>
                        <a:pt x="29" y="2"/>
                        <a:pt x="27" y="2"/>
                        <a:pt x="25" y="4"/>
                      </a:cubicBezTo>
                      <a:lnTo>
                        <a:pt x="24" y="2"/>
                      </a:lnTo>
                      <a:cubicBezTo>
                        <a:pt x="26" y="1"/>
                        <a:pt x="29" y="0"/>
                        <a:pt x="31" y="0"/>
                      </a:cubicBezTo>
                      <a:lnTo>
                        <a:pt x="31" y="1"/>
                      </a:lnTo>
                      <a:close/>
                      <a:moveTo>
                        <a:pt x="25" y="4"/>
                      </a:moveTo>
                      <a:cubicBezTo>
                        <a:pt x="23" y="4"/>
                        <a:pt x="22" y="5"/>
                        <a:pt x="21" y="6"/>
                      </a:cubicBezTo>
                      <a:lnTo>
                        <a:pt x="20" y="5"/>
                      </a:lnTo>
                      <a:cubicBezTo>
                        <a:pt x="21" y="4"/>
                        <a:pt x="22" y="3"/>
                        <a:pt x="24" y="2"/>
                      </a:cubicBezTo>
                      <a:lnTo>
                        <a:pt x="25" y="4"/>
                      </a:lnTo>
                      <a:close/>
                      <a:moveTo>
                        <a:pt x="21" y="6"/>
                      </a:moveTo>
                      <a:lnTo>
                        <a:pt x="21" y="6"/>
                      </a:lnTo>
                      <a:lnTo>
                        <a:pt x="20" y="6"/>
                      </a:lnTo>
                      <a:lnTo>
                        <a:pt x="21" y="6"/>
                      </a:lnTo>
                      <a:close/>
                    </a:path>
                  </a:pathLst>
                </a:custGeom>
                <a:solidFill>
                  <a:srgbClr val="94939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659" name="Freeform 192"/>
                <p:cNvSpPr>
                  <a:spLocks noChangeArrowheads="1"/>
                </p:cNvSpPr>
                <p:nvPr/>
              </p:nvSpPr>
              <p:spPr bwMode="auto">
                <a:xfrm>
                  <a:off x="2097" y="3909"/>
                  <a:ext cx="48" cy="53"/>
                </a:xfrm>
                <a:custGeom>
                  <a:avLst/>
                  <a:gdLst>
                    <a:gd name="T0" fmla="*/ 1387 w 36"/>
                    <a:gd name="T1" fmla="*/ 72271 h 31"/>
                    <a:gd name="T2" fmla="*/ 16420 w 36"/>
                    <a:gd name="T3" fmla="*/ 167923 h 31"/>
                    <a:gd name="T4" fmla="*/ 24548 w 36"/>
                    <a:gd name="T5" fmla="*/ 174413 h 31"/>
                    <a:gd name="T6" fmla="*/ 44097 w 36"/>
                    <a:gd name="T7" fmla="*/ 72271 h 31"/>
                    <a:gd name="T8" fmla="*/ 24548 w 36"/>
                    <a:gd name="T9" fmla="*/ 17386 h 31"/>
                    <a:gd name="T10" fmla="*/ 1387 w 36"/>
                    <a:gd name="T11" fmla="*/ 54467 h 31"/>
                    <a:gd name="T12" fmla="*/ 1387 w 36"/>
                    <a:gd name="T13" fmla="*/ 77389 h 31"/>
                    <a:gd name="T14" fmla="*/ 1387 w 36"/>
                    <a:gd name="T15" fmla="*/ 72271 h 31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36" h="31">
                      <a:moveTo>
                        <a:pt x="1" y="12"/>
                      </a:moveTo>
                      <a:cubicBezTo>
                        <a:pt x="4" y="18"/>
                        <a:pt x="13" y="20"/>
                        <a:pt x="13" y="28"/>
                      </a:cubicBezTo>
                      <a:cubicBezTo>
                        <a:pt x="15" y="27"/>
                        <a:pt x="16" y="31"/>
                        <a:pt x="19" y="29"/>
                      </a:cubicBezTo>
                      <a:cubicBezTo>
                        <a:pt x="25" y="24"/>
                        <a:pt x="32" y="19"/>
                        <a:pt x="34" y="12"/>
                      </a:cubicBezTo>
                      <a:cubicBezTo>
                        <a:pt x="36" y="7"/>
                        <a:pt x="26" y="0"/>
                        <a:pt x="19" y="3"/>
                      </a:cubicBezTo>
                      <a:cubicBezTo>
                        <a:pt x="14" y="6"/>
                        <a:pt x="7" y="5"/>
                        <a:pt x="1" y="9"/>
                      </a:cubicBezTo>
                      <a:cubicBezTo>
                        <a:pt x="0" y="9"/>
                        <a:pt x="1" y="12"/>
                        <a:pt x="1" y="13"/>
                      </a:cubicBezTo>
                      <a:cubicBezTo>
                        <a:pt x="3" y="14"/>
                        <a:pt x="1" y="12"/>
                        <a:pt x="1" y="12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660" name="Freeform 194"/>
                <p:cNvSpPr>
                  <a:spLocks noChangeArrowheads="1"/>
                </p:cNvSpPr>
                <p:nvPr/>
              </p:nvSpPr>
              <p:spPr bwMode="auto">
                <a:xfrm>
                  <a:off x="2153" y="3888"/>
                  <a:ext cx="35" cy="53"/>
                </a:xfrm>
                <a:custGeom>
                  <a:avLst/>
                  <a:gdLst>
                    <a:gd name="T0" fmla="*/ 11121 w 26"/>
                    <a:gd name="T1" fmla="*/ 65840 h 31"/>
                    <a:gd name="T2" fmla="*/ 1613 w 26"/>
                    <a:gd name="T3" fmla="*/ 156488 h 31"/>
                    <a:gd name="T4" fmla="*/ 19959 w 26"/>
                    <a:gd name="T5" fmla="*/ 174413 h 31"/>
                    <a:gd name="T6" fmla="*/ 25321 w 26"/>
                    <a:gd name="T7" fmla="*/ 6416 h 31"/>
                    <a:gd name="T8" fmla="*/ 13622 w 26"/>
                    <a:gd name="T9" fmla="*/ 17386 h 31"/>
                    <a:gd name="T10" fmla="*/ 11121 w 26"/>
                    <a:gd name="T11" fmla="*/ 65840 h 31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6" h="31">
                      <a:moveTo>
                        <a:pt x="7" y="11"/>
                      </a:moveTo>
                      <a:cubicBezTo>
                        <a:pt x="7" y="16"/>
                        <a:pt x="1" y="21"/>
                        <a:pt x="1" y="26"/>
                      </a:cubicBezTo>
                      <a:cubicBezTo>
                        <a:pt x="0" y="30"/>
                        <a:pt x="9" y="31"/>
                        <a:pt x="13" y="29"/>
                      </a:cubicBezTo>
                      <a:cubicBezTo>
                        <a:pt x="24" y="23"/>
                        <a:pt x="26" y="9"/>
                        <a:pt x="17" y="1"/>
                      </a:cubicBezTo>
                      <a:cubicBezTo>
                        <a:pt x="15" y="0"/>
                        <a:pt x="11" y="1"/>
                        <a:pt x="9" y="3"/>
                      </a:cubicBezTo>
                      <a:cubicBezTo>
                        <a:pt x="7" y="5"/>
                        <a:pt x="7" y="8"/>
                        <a:pt x="7" y="11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661" name="Freeform 196"/>
                <p:cNvSpPr>
                  <a:spLocks noChangeArrowheads="1"/>
                </p:cNvSpPr>
                <p:nvPr/>
              </p:nvSpPr>
              <p:spPr bwMode="auto">
                <a:xfrm>
                  <a:off x="2068" y="3851"/>
                  <a:ext cx="75" cy="67"/>
                </a:xfrm>
                <a:custGeom>
                  <a:avLst/>
                  <a:gdLst>
                    <a:gd name="T0" fmla="*/ 12057 w 55"/>
                    <a:gd name="T1" fmla="*/ 119624 h 39"/>
                    <a:gd name="T2" fmla="*/ 30341 w 55"/>
                    <a:gd name="T3" fmla="*/ 275276 h 39"/>
                    <a:gd name="T4" fmla="*/ 39319 w 55"/>
                    <a:gd name="T5" fmla="*/ 263370 h 39"/>
                    <a:gd name="T6" fmla="*/ 85009 w 55"/>
                    <a:gd name="T7" fmla="*/ 161011 h 39"/>
                    <a:gd name="T8" fmla="*/ 90334 w 55"/>
                    <a:gd name="T9" fmla="*/ 119624 h 39"/>
                    <a:gd name="T10" fmla="*/ 39319 w 55"/>
                    <a:gd name="T11" fmla="*/ 56898 h 39"/>
                    <a:gd name="T12" fmla="*/ 12057 w 55"/>
                    <a:gd name="T13" fmla="*/ 119624 h 39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55" h="39">
                      <a:moveTo>
                        <a:pt x="7" y="17"/>
                      </a:moveTo>
                      <a:cubicBezTo>
                        <a:pt x="0" y="26"/>
                        <a:pt x="7" y="36"/>
                        <a:pt x="19" y="39"/>
                      </a:cubicBezTo>
                      <a:cubicBezTo>
                        <a:pt x="20" y="39"/>
                        <a:pt x="23" y="38"/>
                        <a:pt x="24" y="37"/>
                      </a:cubicBezTo>
                      <a:cubicBezTo>
                        <a:pt x="33" y="31"/>
                        <a:pt x="42" y="27"/>
                        <a:pt x="52" y="23"/>
                      </a:cubicBezTo>
                      <a:cubicBezTo>
                        <a:pt x="54" y="22"/>
                        <a:pt x="53" y="19"/>
                        <a:pt x="55" y="17"/>
                      </a:cubicBezTo>
                      <a:cubicBezTo>
                        <a:pt x="46" y="11"/>
                        <a:pt x="33" y="0"/>
                        <a:pt x="24" y="8"/>
                      </a:cubicBezTo>
                      <a:cubicBezTo>
                        <a:pt x="19" y="13"/>
                        <a:pt x="11" y="12"/>
                        <a:pt x="7" y="17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662" name="Freeform 198"/>
                <p:cNvSpPr>
                  <a:spLocks noChangeArrowheads="1"/>
                </p:cNvSpPr>
                <p:nvPr/>
              </p:nvSpPr>
              <p:spPr bwMode="auto">
                <a:xfrm>
                  <a:off x="1956" y="3805"/>
                  <a:ext cx="57" cy="58"/>
                </a:xfrm>
                <a:custGeom>
                  <a:avLst/>
                  <a:gdLst>
                    <a:gd name="T0" fmla="*/ 7105 w 42"/>
                    <a:gd name="T1" fmla="*/ 54946 h 34"/>
                    <a:gd name="T2" fmla="*/ 31505 w 42"/>
                    <a:gd name="T3" fmla="*/ 202686 h 34"/>
                    <a:gd name="T4" fmla="*/ 54305 w 42"/>
                    <a:gd name="T5" fmla="*/ 156435 h 34"/>
                    <a:gd name="T6" fmla="*/ 55635 w 42"/>
                    <a:gd name="T7" fmla="*/ 47125 h 34"/>
                    <a:gd name="T8" fmla="*/ 11671 w 42"/>
                    <a:gd name="T9" fmla="*/ 35017 h 34"/>
                    <a:gd name="T10" fmla="*/ 7105 w 42"/>
                    <a:gd name="T11" fmla="*/ 54946 h 34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42" h="34">
                      <a:moveTo>
                        <a:pt x="5" y="9"/>
                      </a:moveTo>
                      <a:cubicBezTo>
                        <a:pt x="0" y="19"/>
                        <a:pt x="7" y="34"/>
                        <a:pt x="21" y="34"/>
                      </a:cubicBezTo>
                      <a:cubicBezTo>
                        <a:pt x="27" y="34"/>
                        <a:pt x="34" y="31"/>
                        <a:pt x="37" y="26"/>
                      </a:cubicBezTo>
                      <a:cubicBezTo>
                        <a:pt x="40" y="21"/>
                        <a:pt x="42" y="13"/>
                        <a:pt x="38" y="8"/>
                      </a:cubicBezTo>
                      <a:cubicBezTo>
                        <a:pt x="32" y="0"/>
                        <a:pt x="18" y="7"/>
                        <a:pt x="8" y="6"/>
                      </a:cubicBezTo>
                      <a:cubicBezTo>
                        <a:pt x="7" y="6"/>
                        <a:pt x="6" y="8"/>
                        <a:pt x="5" y="9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663" name="Freeform 200"/>
                <p:cNvSpPr>
                  <a:spLocks noChangeArrowheads="1"/>
                </p:cNvSpPr>
                <p:nvPr/>
              </p:nvSpPr>
              <p:spPr bwMode="auto">
                <a:xfrm>
                  <a:off x="1893" y="3749"/>
                  <a:ext cx="67" cy="73"/>
                </a:xfrm>
                <a:custGeom>
                  <a:avLst/>
                  <a:gdLst>
                    <a:gd name="T0" fmla="*/ 18250 w 49"/>
                    <a:gd name="T1" fmla="*/ 54315 h 43"/>
                    <a:gd name="T2" fmla="*/ 20014 w 49"/>
                    <a:gd name="T3" fmla="*/ 200877 h 43"/>
                    <a:gd name="T4" fmla="*/ 60811 w 49"/>
                    <a:gd name="T5" fmla="*/ 255705 h 43"/>
                    <a:gd name="T6" fmla="*/ 68582 w 49"/>
                    <a:gd name="T7" fmla="*/ 231522 h 43"/>
                    <a:gd name="T8" fmla="*/ 65737 w 49"/>
                    <a:gd name="T9" fmla="*/ 71343 h 43"/>
                    <a:gd name="T10" fmla="*/ 18250 w 49"/>
                    <a:gd name="T11" fmla="*/ 54315 h 4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49" h="43">
                      <a:moveTo>
                        <a:pt x="11" y="9"/>
                      </a:moveTo>
                      <a:cubicBezTo>
                        <a:pt x="7" y="17"/>
                        <a:pt x="0" y="31"/>
                        <a:pt x="12" y="34"/>
                      </a:cubicBezTo>
                      <a:cubicBezTo>
                        <a:pt x="21" y="36"/>
                        <a:pt x="28" y="43"/>
                        <a:pt x="37" y="43"/>
                      </a:cubicBezTo>
                      <a:cubicBezTo>
                        <a:pt x="39" y="43"/>
                        <a:pt x="41" y="41"/>
                        <a:pt x="42" y="39"/>
                      </a:cubicBezTo>
                      <a:cubicBezTo>
                        <a:pt x="45" y="30"/>
                        <a:pt x="49" y="18"/>
                        <a:pt x="40" y="12"/>
                      </a:cubicBezTo>
                      <a:cubicBezTo>
                        <a:pt x="32" y="7"/>
                        <a:pt x="16" y="0"/>
                        <a:pt x="11" y="9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664" name="Freeform 202"/>
                <p:cNvSpPr>
                  <a:spLocks noChangeArrowheads="1"/>
                </p:cNvSpPr>
                <p:nvPr/>
              </p:nvSpPr>
              <p:spPr bwMode="auto">
                <a:xfrm>
                  <a:off x="1893" y="3674"/>
                  <a:ext cx="65" cy="91"/>
                </a:xfrm>
                <a:custGeom>
                  <a:avLst/>
                  <a:gdLst>
                    <a:gd name="T0" fmla="*/ 29414 w 48"/>
                    <a:gd name="T1" fmla="*/ 48888 h 53"/>
                    <a:gd name="T2" fmla="*/ 10862 w 48"/>
                    <a:gd name="T3" fmla="*/ 32721 h 53"/>
                    <a:gd name="T4" fmla="*/ 6598 w 48"/>
                    <a:gd name="T5" fmla="*/ 141541 h 53"/>
                    <a:gd name="T6" fmla="*/ 2609 w 48"/>
                    <a:gd name="T7" fmla="*/ 186104 h 53"/>
                    <a:gd name="T8" fmla="*/ 11631 w 48"/>
                    <a:gd name="T9" fmla="*/ 264819 h 53"/>
                    <a:gd name="T10" fmla="*/ 54878 w 48"/>
                    <a:gd name="T11" fmla="*/ 278091 h 53"/>
                    <a:gd name="T12" fmla="*/ 65248 w 48"/>
                    <a:gd name="T13" fmla="*/ 90183 h 53"/>
                    <a:gd name="T14" fmla="*/ 36488 w 48"/>
                    <a:gd name="T15" fmla="*/ 7143 h 53"/>
                    <a:gd name="T16" fmla="*/ 29414 w 48"/>
                    <a:gd name="T17" fmla="*/ 48888 h 53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48" h="53">
                      <a:moveTo>
                        <a:pt x="20" y="7"/>
                      </a:moveTo>
                      <a:cubicBezTo>
                        <a:pt x="15" y="7"/>
                        <a:pt x="9" y="4"/>
                        <a:pt x="7" y="5"/>
                      </a:cubicBezTo>
                      <a:cubicBezTo>
                        <a:pt x="1" y="7"/>
                        <a:pt x="6" y="15"/>
                        <a:pt x="4" y="21"/>
                      </a:cubicBezTo>
                      <a:cubicBezTo>
                        <a:pt x="3" y="23"/>
                        <a:pt x="0" y="26"/>
                        <a:pt x="2" y="28"/>
                      </a:cubicBezTo>
                      <a:cubicBezTo>
                        <a:pt x="6" y="33"/>
                        <a:pt x="5" y="38"/>
                        <a:pt x="8" y="39"/>
                      </a:cubicBezTo>
                      <a:cubicBezTo>
                        <a:pt x="17" y="42"/>
                        <a:pt x="32" y="53"/>
                        <a:pt x="37" y="41"/>
                      </a:cubicBezTo>
                      <a:cubicBezTo>
                        <a:pt x="42" y="32"/>
                        <a:pt x="40" y="23"/>
                        <a:pt x="44" y="13"/>
                      </a:cubicBezTo>
                      <a:cubicBezTo>
                        <a:pt x="48" y="4"/>
                        <a:pt x="35" y="3"/>
                        <a:pt x="25" y="1"/>
                      </a:cubicBezTo>
                      <a:cubicBezTo>
                        <a:pt x="23" y="0"/>
                        <a:pt x="24" y="6"/>
                        <a:pt x="20" y="7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665" name="Freeform 204"/>
                <p:cNvSpPr>
                  <a:spLocks noChangeArrowheads="1"/>
                </p:cNvSpPr>
                <p:nvPr/>
              </p:nvSpPr>
              <p:spPr bwMode="auto">
                <a:xfrm>
                  <a:off x="1963" y="3647"/>
                  <a:ext cx="92" cy="90"/>
                </a:xfrm>
                <a:custGeom>
                  <a:avLst/>
                  <a:gdLst>
                    <a:gd name="T0" fmla="*/ 45974 w 67"/>
                    <a:gd name="T1" fmla="*/ 54852 h 53"/>
                    <a:gd name="T2" fmla="*/ 7353 w 67"/>
                    <a:gd name="T3" fmla="*/ 164371 h 53"/>
                    <a:gd name="T4" fmla="*/ 0 w 67"/>
                    <a:gd name="T5" fmla="*/ 280572 h 53"/>
                    <a:gd name="T6" fmla="*/ 15342 w 67"/>
                    <a:gd name="T7" fmla="*/ 280572 h 53"/>
                    <a:gd name="T8" fmla="*/ 94787 w 67"/>
                    <a:gd name="T9" fmla="*/ 132363 h 53"/>
                    <a:gd name="T10" fmla="*/ 87723 w 67"/>
                    <a:gd name="T11" fmla="*/ 5947 h 53"/>
                    <a:gd name="T12" fmla="*/ 45974 w 67"/>
                    <a:gd name="T13" fmla="*/ 54852 h 53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67" h="53">
                      <a:moveTo>
                        <a:pt x="29" y="10"/>
                      </a:moveTo>
                      <a:cubicBezTo>
                        <a:pt x="22" y="19"/>
                        <a:pt x="12" y="21"/>
                        <a:pt x="5" y="29"/>
                      </a:cubicBezTo>
                      <a:cubicBezTo>
                        <a:pt x="0" y="35"/>
                        <a:pt x="2" y="42"/>
                        <a:pt x="0" y="50"/>
                      </a:cubicBezTo>
                      <a:cubicBezTo>
                        <a:pt x="0" y="53"/>
                        <a:pt x="7" y="53"/>
                        <a:pt x="10" y="50"/>
                      </a:cubicBezTo>
                      <a:cubicBezTo>
                        <a:pt x="26" y="39"/>
                        <a:pt x="49" y="39"/>
                        <a:pt x="60" y="24"/>
                      </a:cubicBezTo>
                      <a:cubicBezTo>
                        <a:pt x="66" y="17"/>
                        <a:pt x="67" y="3"/>
                        <a:pt x="56" y="1"/>
                      </a:cubicBezTo>
                      <a:cubicBezTo>
                        <a:pt x="47" y="0"/>
                        <a:pt x="33" y="3"/>
                        <a:pt x="29" y="10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666" name="Freeform 205"/>
                <p:cNvSpPr>
                  <a:spLocks noChangeArrowheads="1"/>
                </p:cNvSpPr>
                <p:nvPr/>
              </p:nvSpPr>
              <p:spPr bwMode="auto">
                <a:xfrm>
                  <a:off x="1961" y="3647"/>
                  <a:ext cx="90" cy="90"/>
                </a:xfrm>
                <a:custGeom>
                  <a:avLst/>
                  <a:gdLst>
                    <a:gd name="T0" fmla="*/ 27165 w 66"/>
                    <a:gd name="T1" fmla="*/ 116336 h 53"/>
                    <a:gd name="T2" fmla="*/ 46320 w 66"/>
                    <a:gd name="T3" fmla="*/ 51764 h 53"/>
                    <a:gd name="T4" fmla="*/ 27165 w 66"/>
                    <a:gd name="T5" fmla="*/ 116336 h 53"/>
                    <a:gd name="T6" fmla="*/ 7615 w 66"/>
                    <a:gd name="T7" fmla="*/ 164371 h 53"/>
                    <a:gd name="T8" fmla="*/ 27165 w 66"/>
                    <a:gd name="T9" fmla="*/ 116336 h 53"/>
                    <a:gd name="T10" fmla="*/ 11868 w 66"/>
                    <a:gd name="T11" fmla="*/ 164371 h 53"/>
                    <a:gd name="T12" fmla="*/ 11868 w 66"/>
                    <a:gd name="T13" fmla="*/ 164371 h 53"/>
                    <a:gd name="T14" fmla="*/ 4612 w 66"/>
                    <a:gd name="T15" fmla="*/ 242694 h 53"/>
                    <a:gd name="T16" fmla="*/ 9957 w 66"/>
                    <a:gd name="T17" fmla="*/ 164371 h 53"/>
                    <a:gd name="T18" fmla="*/ 4612 w 66"/>
                    <a:gd name="T19" fmla="*/ 242694 h 53"/>
                    <a:gd name="T20" fmla="*/ 0 w 66"/>
                    <a:gd name="T21" fmla="*/ 280572 h 53"/>
                    <a:gd name="T22" fmla="*/ 4612 w 66"/>
                    <a:gd name="T23" fmla="*/ 242694 h 53"/>
                    <a:gd name="T24" fmla="*/ 0 w 66"/>
                    <a:gd name="T25" fmla="*/ 280572 h 53"/>
                    <a:gd name="T26" fmla="*/ 0 w 66"/>
                    <a:gd name="T27" fmla="*/ 280572 h 53"/>
                    <a:gd name="T28" fmla="*/ 2789 w 66"/>
                    <a:gd name="T29" fmla="*/ 280572 h 53"/>
                    <a:gd name="T30" fmla="*/ 0 w 66"/>
                    <a:gd name="T31" fmla="*/ 280572 h 53"/>
                    <a:gd name="T32" fmla="*/ 2789 w 66"/>
                    <a:gd name="T33" fmla="*/ 280572 h 53"/>
                    <a:gd name="T34" fmla="*/ 4612 w 66"/>
                    <a:gd name="T35" fmla="*/ 290946 h 53"/>
                    <a:gd name="T36" fmla="*/ 2789 w 66"/>
                    <a:gd name="T37" fmla="*/ 280572 h 53"/>
                    <a:gd name="T38" fmla="*/ 9957 w 66"/>
                    <a:gd name="T39" fmla="*/ 287202 h 53"/>
                    <a:gd name="T40" fmla="*/ 4612 w 66"/>
                    <a:gd name="T41" fmla="*/ 290946 h 53"/>
                    <a:gd name="T42" fmla="*/ 9957 w 66"/>
                    <a:gd name="T43" fmla="*/ 287202 h 53"/>
                    <a:gd name="T44" fmla="*/ 17842 w 66"/>
                    <a:gd name="T45" fmla="*/ 287202 h 53"/>
                    <a:gd name="T46" fmla="*/ 9957 w 66"/>
                    <a:gd name="T47" fmla="*/ 287202 h 53"/>
                    <a:gd name="T48" fmla="*/ 16444 w 66"/>
                    <a:gd name="T49" fmla="*/ 280572 h 53"/>
                    <a:gd name="T50" fmla="*/ 16444 w 66"/>
                    <a:gd name="T51" fmla="*/ 280572 h 53"/>
                    <a:gd name="T52" fmla="*/ 53464 w 66"/>
                    <a:gd name="T53" fmla="*/ 224384 h 53"/>
                    <a:gd name="T54" fmla="*/ 17842 w 66"/>
                    <a:gd name="T55" fmla="*/ 287202 h 53"/>
                    <a:gd name="T56" fmla="*/ 53464 w 66"/>
                    <a:gd name="T57" fmla="*/ 224384 h 53"/>
                    <a:gd name="T58" fmla="*/ 98470 w 66"/>
                    <a:gd name="T59" fmla="*/ 139502 h 53"/>
                    <a:gd name="T60" fmla="*/ 53464 w 66"/>
                    <a:gd name="T61" fmla="*/ 224384 h 53"/>
                    <a:gd name="T62" fmla="*/ 98470 w 66"/>
                    <a:gd name="T63" fmla="*/ 139502 h 53"/>
                    <a:gd name="T64" fmla="*/ 98470 w 66"/>
                    <a:gd name="T65" fmla="*/ 139502 h 53"/>
                    <a:gd name="T66" fmla="*/ 102790 w 66"/>
                    <a:gd name="T67" fmla="*/ 90059 h 53"/>
                    <a:gd name="T68" fmla="*/ 98470 w 66"/>
                    <a:gd name="T69" fmla="*/ 139502 h 53"/>
                    <a:gd name="T70" fmla="*/ 102790 w 66"/>
                    <a:gd name="T71" fmla="*/ 90059 h 53"/>
                    <a:gd name="T72" fmla="*/ 103893 w 66"/>
                    <a:gd name="T73" fmla="*/ 43180 h 53"/>
                    <a:gd name="T74" fmla="*/ 102790 w 66"/>
                    <a:gd name="T75" fmla="*/ 90059 h 53"/>
                    <a:gd name="T76" fmla="*/ 96545 w 66"/>
                    <a:gd name="T77" fmla="*/ 16018 h 53"/>
                    <a:gd name="T78" fmla="*/ 103893 w 66"/>
                    <a:gd name="T79" fmla="*/ 43180 h 53"/>
                    <a:gd name="T80" fmla="*/ 96545 w 66"/>
                    <a:gd name="T81" fmla="*/ 16018 h 53"/>
                    <a:gd name="T82" fmla="*/ 91171 w 66"/>
                    <a:gd name="T83" fmla="*/ 5947 h 53"/>
                    <a:gd name="T84" fmla="*/ 96545 w 66"/>
                    <a:gd name="T85" fmla="*/ 16018 h 53"/>
                    <a:gd name="T86" fmla="*/ 89347 w 66"/>
                    <a:gd name="T87" fmla="*/ 9756 h 53"/>
                    <a:gd name="T88" fmla="*/ 89347 w 66"/>
                    <a:gd name="T89" fmla="*/ 9756 h 53"/>
                    <a:gd name="T90" fmla="*/ 89347 w 66"/>
                    <a:gd name="T91" fmla="*/ 9756 h 53"/>
                    <a:gd name="T92" fmla="*/ 91171 w 66"/>
                    <a:gd name="T93" fmla="*/ 5947 h 53"/>
                    <a:gd name="T94" fmla="*/ 89347 w 66"/>
                    <a:gd name="T95" fmla="*/ 9756 h 53"/>
                    <a:gd name="T96" fmla="*/ 85087 w 66"/>
                    <a:gd name="T97" fmla="*/ 5947 h 53"/>
                    <a:gd name="T98" fmla="*/ 89347 w 66"/>
                    <a:gd name="T99" fmla="*/ 9756 h 53"/>
                    <a:gd name="T100" fmla="*/ 76501 w 66"/>
                    <a:gd name="T101" fmla="*/ 9756 h 53"/>
                    <a:gd name="T102" fmla="*/ 85087 w 66"/>
                    <a:gd name="T103" fmla="*/ 5947 h 53"/>
                    <a:gd name="T104" fmla="*/ 76501 w 66"/>
                    <a:gd name="T105" fmla="*/ 9756 h 53"/>
                    <a:gd name="T106" fmla="*/ 46320 w 66"/>
                    <a:gd name="T107" fmla="*/ 51764 h 53"/>
                    <a:gd name="T108" fmla="*/ 76501 w 66"/>
                    <a:gd name="T109" fmla="*/ 9756 h 53"/>
                    <a:gd name="T110" fmla="*/ 48665 w 66"/>
                    <a:gd name="T111" fmla="*/ 54852 h 53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</a:gdLst>
                  <a:ahLst/>
                  <a:cxnLst>
                    <a:cxn ang="T112">
                      <a:pos x="T0" y="T1"/>
                    </a:cxn>
                    <a:cxn ang="T113">
                      <a:pos x="T2" y="T3"/>
                    </a:cxn>
                    <a:cxn ang="T114">
                      <a:pos x="T4" y="T5"/>
                    </a:cxn>
                    <a:cxn ang="T115">
                      <a:pos x="T6" y="T7"/>
                    </a:cxn>
                    <a:cxn ang="T116">
                      <a:pos x="T8" y="T9"/>
                    </a:cxn>
                    <a:cxn ang="T117">
                      <a:pos x="T10" y="T11"/>
                    </a:cxn>
                    <a:cxn ang="T118">
                      <a:pos x="T12" y="T13"/>
                    </a:cxn>
                    <a:cxn ang="T119">
                      <a:pos x="T14" y="T15"/>
                    </a:cxn>
                    <a:cxn ang="T120">
                      <a:pos x="T16" y="T17"/>
                    </a:cxn>
                    <a:cxn ang="T121">
                      <a:pos x="T18" y="T19"/>
                    </a:cxn>
                    <a:cxn ang="T122">
                      <a:pos x="T20" y="T21"/>
                    </a:cxn>
                    <a:cxn ang="T123">
                      <a:pos x="T22" y="T23"/>
                    </a:cxn>
                    <a:cxn ang="T124">
                      <a:pos x="T24" y="T25"/>
                    </a:cxn>
                    <a:cxn ang="T125">
                      <a:pos x="T26" y="T27"/>
                    </a:cxn>
                    <a:cxn ang="T126">
                      <a:pos x="T28" y="T29"/>
                    </a:cxn>
                    <a:cxn ang="T127">
                      <a:pos x="T30" y="T31"/>
                    </a:cxn>
                    <a:cxn ang="T128">
                      <a:pos x="T32" y="T33"/>
                    </a:cxn>
                    <a:cxn ang="T129">
                      <a:pos x="T34" y="T35"/>
                    </a:cxn>
                    <a:cxn ang="T130">
                      <a:pos x="T36" y="T37"/>
                    </a:cxn>
                    <a:cxn ang="T131">
                      <a:pos x="T38" y="T39"/>
                    </a:cxn>
                    <a:cxn ang="T132">
                      <a:pos x="T40" y="T41"/>
                    </a:cxn>
                    <a:cxn ang="T133">
                      <a:pos x="T42" y="T43"/>
                    </a:cxn>
                    <a:cxn ang="T134">
                      <a:pos x="T44" y="T45"/>
                    </a:cxn>
                    <a:cxn ang="T135">
                      <a:pos x="T46" y="T47"/>
                    </a:cxn>
                    <a:cxn ang="T136">
                      <a:pos x="T48" y="T49"/>
                    </a:cxn>
                    <a:cxn ang="T137">
                      <a:pos x="T50" y="T51"/>
                    </a:cxn>
                    <a:cxn ang="T138">
                      <a:pos x="T52" y="T53"/>
                    </a:cxn>
                    <a:cxn ang="T139">
                      <a:pos x="T54" y="T55"/>
                    </a:cxn>
                    <a:cxn ang="T140">
                      <a:pos x="T56" y="T57"/>
                    </a:cxn>
                    <a:cxn ang="T141">
                      <a:pos x="T58" y="T59"/>
                    </a:cxn>
                    <a:cxn ang="T142">
                      <a:pos x="T60" y="T61"/>
                    </a:cxn>
                    <a:cxn ang="T143">
                      <a:pos x="T62" y="T63"/>
                    </a:cxn>
                    <a:cxn ang="T144">
                      <a:pos x="T64" y="T65"/>
                    </a:cxn>
                    <a:cxn ang="T145">
                      <a:pos x="T66" y="T67"/>
                    </a:cxn>
                    <a:cxn ang="T146">
                      <a:pos x="T68" y="T69"/>
                    </a:cxn>
                    <a:cxn ang="T147">
                      <a:pos x="T70" y="T71"/>
                    </a:cxn>
                    <a:cxn ang="T148">
                      <a:pos x="T72" y="T73"/>
                    </a:cxn>
                    <a:cxn ang="T149">
                      <a:pos x="T74" y="T75"/>
                    </a:cxn>
                    <a:cxn ang="T150">
                      <a:pos x="T76" y="T77"/>
                    </a:cxn>
                    <a:cxn ang="T151">
                      <a:pos x="T78" y="T79"/>
                    </a:cxn>
                    <a:cxn ang="T152">
                      <a:pos x="T80" y="T81"/>
                    </a:cxn>
                    <a:cxn ang="T153">
                      <a:pos x="T82" y="T83"/>
                    </a:cxn>
                    <a:cxn ang="T154">
                      <a:pos x="T84" y="T85"/>
                    </a:cxn>
                    <a:cxn ang="T155">
                      <a:pos x="T86" y="T87"/>
                    </a:cxn>
                    <a:cxn ang="T156">
                      <a:pos x="T88" y="T89"/>
                    </a:cxn>
                    <a:cxn ang="T157">
                      <a:pos x="T90" y="T91"/>
                    </a:cxn>
                    <a:cxn ang="T158">
                      <a:pos x="T92" y="T93"/>
                    </a:cxn>
                    <a:cxn ang="T159">
                      <a:pos x="T94" y="T95"/>
                    </a:cxn>
                    <a:cxn ang="T160">
                      <a:pos x="T96" y="T97"/>
                    </a:cxn>
                    <a:cxn ang="T161">
                      <a:pos x="T98" y="T99"/>
                    </a:cxn>
                    <a:cxn ang="T162">
                      <a:pos x="T100" y="T101"/>
                    </a:cxn>
                    <a:cxn ang="T163">
                      <a:pos x="T102" y="T103"/>
                    </a:cxn>
                    <a:cxn ang="T164">
                      <a:pos x="T104" y="T105"/>
                    </a:cxn>
                    <a:cxn ang="T165">
                      <a:pos x="T106" y="T107"/>
                    </a:cxn>
                    <a:cxn ang="T166">
                      <a:pos x="T108" y="T109"/>
                    </a:cxn>
                    <a:cxn ang="T167">
                      <a:pos x="T110" y="T111"/>
                    </a:cxn>
                  </a:cxnLst>
                  <a:rect l="0" t="0" r="r" b="b"/>
                  <a:pathLst>
                    <a:path w="66" h="53">
                      <a:moveTo>
                        <a:pt x="30" y="10"/>
                      </a:moveTo>
                      <a:cubicBezTo>
                        <a:pt x="27" y="15"/>
                        <a:pt x="22" y="18"/>
                        <a:pt x="17" y="21"/>
                      </a:cubicBezTo>
                      <a:lnTo>
                        <a:pt x="16" y="20"/>
                      </a:lnTo>
                      <a:cubicBezTo>
                        <a:pt x="21" y="17"/>
                        <a:pt x="26" y="15"/>
                        <a:pt x="29" y="9"/>
                      </a:cubicBezTo>
                      <a:lnTo>
                        <a:pt x="30" y="10"/>
                      </a:lnTo>
                      <a:close/>
                      <a:moveTo>
                        <a:pt x="17" y="21"/>
                      </a:moveTo>
                      <a:cubicBezTo>
                        <a:pt x="14" y="23"/>
                        <a:pt x="10" y="26"/>
                        <a:pt x="7" y="29"/>
                      </a:cubicBezTo>
                      <a:lnTo>
                        <a:pt x="5" y="29"/>
                      </a:lnTo>
                      <a:cubicBezTo>
                        <a:pt x="9" y="25"/>
                        <a:pt x="13" y="22"/>
                        <a:pt x="16" y="20"/>
                      </a:cubicBezTo>
                      <a:lnTo>
                        <a:pt x="17" y="21"/>
                      </a:lnTo>
                      <a:close/>
                      <a:moveTo>
                        <a:pt x="7" y="29"/>
                      </a:moveTo>
                      <a:lnTo>
                        <a:pt x="7" y="29"/>
                      </a:lnTo>
                      <a:lnTo>
                        <a:pt x="6" y="29"/>
                      </a:lnTo>
                      <a:lnTo>
                        <a:pt x="7" y="29"/>
                      </a:lnTo>
                      <a:close/>
                      <a:moveTo>
                        <a:pt x="7" y="29"/>
                      </a:moveTo>
                      <a:cubicBezTo>
                        <a:pt x="3" y="33"/>
                        <a:pt x="3" y="38"/>
                        <a:pt x="3" y="43"/>
                      </a:cubicBezTo>
                      <a:lnTo>
                        <a:pt x="1" y="43"/>
                      </a:lnTo>
                      <a:cubicBezTo>
                        <a:pt x="2" y="38"/>
                        <a:pt x="2" y="33"/>
                        <a:pt x="6" y="29"/>
                      </a:cubicBezTo>
                      <a:lnTo>
                        <a:pt x="7" y="29"/>
                      </a:lnTo>
                      <a:close/>
                      <a:moveTo>
                        <a:pt x="3" y="43"/>
                      </a:moveTo>
                      <a:cubicBezTo>
                        <a:pt x="2" y="45"/>
                        <a:pt x="2" y="47"/>
                        <a:pt x="2" y="50"/>
                      </a:cubicBezTo>
                      <a:lnTo>
                        <a:pt x="0" y="50"/>
                      </a:lnTo>
                      <a:cubicBezTo>
                        <a:pt x="1" y="47"/>
                        <a:pt x="1" y="45"/>
                        <a:pt x="1" y="43"/>
                      </a:cubicBezTo>
                      <a:lnTo>
                        <a:pt x="3" y="43"/>
                      </a:lnTo>
                      <a:close/>
                      <a:moveTo>
                        <a:pt x="0" y="50"/>
                      </a:moveTo>
                      <a:lnTo>
                        <a:pt x="0" y="50"/>
                      </a:lnTo>
                      <a:lnTo>
                        <a:pt x="1" y="50"/>
                      </a:lnTo>
                      <a:lnTo>
                        <a:pt x="0" y="50"/>
                      </a:lnTo>
                      <a:close/>
                      <a:moveTo>
                        <a:pt x="2" y="50"/>
                      </a:moveTo>
                      <a:cubicBezTo>
                        <a:pt x="2" y="50"/>
                        <a:pt x="2" y="50"/>
                        <a:pt x="2" y="50"/>
                      </a:cubicBezTo>
                      <a:lnTo>
                        <a:pt x="1" y="51"/>
                      </a:lnTo>
                      <a:cubicBezTo>
                        <a:pt x="0" y="51"/>
                        <a:pt x="0" y="50"/>
                        <a:pt x="0" y="50"/>
                      </a:cubicBezTo>
                      <a:lnTo>
                        <a:pt x="2" y="50"/>
                      </a:lnTo>
                      <a:close/>
                      <a:moveTo>
                        <a:pt x="2" y="50"/>
                      </a:moveTo>
                      <a:cubicBezTo>
                        <a:pt x="2" y="51"/>
                        <a:pt x="3" y="51"/>
                        <a:pt x="3" y="51"/>
                      </a:cubicBezTo>
                      <a:lnTo>
                        <a:pt x="3" y="52"/>
                      </a:lnTo>
                      <a:cubicBezTo>
                        <a:pt x="2" y="52"/>
                        <a:pt x="1" y="52"/>
                        <a:pt x="1" y="51"/>
                      </a:cubicBezTo>
                      <a:lnTo>
                        <a:pt x="2" y="50"/>
                      </a:lnTo>
                      <a:close/>
                      <a:moveTo>
                        <a:pt x="3" y="51"/>
                      </a:moveTo>
                      <a:cubicBezTo>
                        <a:pt x="4" y="51"/>
                        <a:pt x="5" y="51"/>
                        <a:pt x="6" y="51"/>
                      </a:cubicBezTo>
                      <a:lnTo>
                        <a:pt x="6" y="53"/>
                      </a:lnTo>
                      <a:cubicBezTo>
                        <a:pt x="5" y="53"/>
                        <a:pt x="4" y="53"/>
                        <a:pt x="3" y="52"/>
                      </a:cubicBezTo>
                      <a:lnTo>
                        <a:pt x="3" y="51"/>
                      </a:lnTo>
                      <a:close/>
                      <a:moveTo>
                        <a:pt x="6" y="51"/>
                      </a:moveTo>
                      <a:cubicBezTo>
                        <a:pt x="8" y="51"/>
                        <a:pt x="9" y="51"/>
                        <a:pt x="10" y="50"/>
                      </a:cubicBezTo>
                      <a:lnTo>
                        <a:pt x="11" y="51"/>
                      </a:lnTo>
                      <a:cubicBezTo>
                        <a:pt x="10" y="52"/>
                        <a:pt x="8" y="52"/>
                        <a:pt x="6" y="53"/>
                      </a:cubicBezTo>
                      <a:lnTo>
                        <a:pt x="6" y="51"/>
                      </a:lnTo>
                      <a:close/>
                      <a:moveTo>
                        <a:pt x="10" y="50"/>
                      </a:moveTo>
                      <a:lnTo>
                        <a:pt x="10" y="50"/>
                      </a:lnTo>
                      <a:lnTo>
                        <a:pt x="11" y="50"/>
                      </a:lnTo>
                      <a:lnTo>
                        <a:pt x="10" y="50"/>
                      </a:lnTo>
                      <a:close/>
                      <a:moveTo>
                        <a:pt x="10" y="50"/>
                      </a:moveTo>
                      <a:cubicBezTo>
                        <a:pt x="17" y="45"/>
                        <a:pt x="25" y="42"/>
                        <a:pt x="33" y="40"/>
                      </a:cubicBezTo>
                      <a:lnTo>
                        <a:pt x="34" y="41"/>
                      </a:lnTo>
                      <a:cubicBezTo>
                        <a:pt x="26" y="43"/>
                        <a:pt x="18" y="46"/>
                        <a:pt x="11" y="51"/>
                      </a:cubicBezTo>
                      <a:lnTo>
                        <a:pt x="10" y="50"/>
                      </a:lnTo>
                      <a:close/>
                      <a:moveTo>
                        <a:pt x="33" y="40"/>
                      </a:moveTo>
                      <a:cubicBezTo>
                        <a:pt x="44" y="36"/>
                        <a:pt x="54" y="32"/>
                        <a:pt x="61" y="24"/>
                      </a:cubicBezTo>
                      <a:lnTo>
                        <a:pt x="62" y="25"/>
                      </a:lnTo>
                      <a:cubicBezTo>
                        <a:pt x="55" y="33"/>
                        <a:pt x="45" y="37"/>
                        <a:pt x="34" y="41"/>
                      </a:cubicBezTo>
                      <a:lnTo>
                        <a:pt x="33" y="40"/>
                      </a:lnTo>
                      <a:close/>
                      <a:moveTo>
                        <a:pt x="62" y="25"/>
                      </a:moveTo>
                      <a:lnTo>
                        <a:pt x="62" y="25"/>
                      </a:lnTo>
                      <a:lnTo>
                        <a:pt x="61" y="24"/>
                      </a:lnTo>
                      <a:lnTo>
                        <a:pt x="62" y="25"/>
                      </a:lnTo>
                      <a:close/>
                      <a:moveTo>
                        <a:pt x="61" y="24"/>
                      </a:moveTo>
                      <a:cubicBezTo>
                        <a:pt x="62" y="22"/>
                        <a:pt x="64" y="19"/>
                        <a:pt x="64" y="16"/>
                      </a:cubicBezTo>
                      <a:lnTo>
                        <a:pt x="66" y="17"/>
                      </a:lnTo>
                      <a:cubicBezTo>
                        <a:pt x="65" y="20"/>
                        <a:pt x="64" y="22"/>
                        <a:pt x="62" y="25"/>
                      </a:cubicBezTo>
                      <a:lnTo>
                        <a:pt x="61" y="24"/>
                      </a:lnTo>
                      <a:close/>
                      <a:moveTo>
                        <a:pt x="64" y="16"/>
                      </a:moveTo>
                      <a:cubicBezTo>
                        <a:pt x="65" y="14"/>
                        <a:pt x="65" y="11"/>
                        <a:pt x="64" y="9"/>
                      </a:cubicBezTo>
                      <a:lnTo>
                        <a:pt x="65" y="8"/>
                      </a:lnTo>
                      <a:cubicBezTo>
                        <a:pt x="66" y="11"/>
                        <a:pt x="66" y="14"/>
                        <a:pt x="66" y="17"/>
                      </a:cubicBezTo>
                      <a:lnTo>
                        <a:pt x="64" y="16"/>
                      </a:lnTo>
                      <a:close/>
                      <a:moveTo>
                        <a:pt x="64" y="9"/>
                      </a:moveTo>
                      <a:cubicBezTo>
                        <a:pt x="63" y="6"/>
                        <a:pt x="62" y="4"/>
                        <a:pt x="60" y="3"/>
                      </a:cubicBezTo>
                      <a:lnTo>
                        <a:pt x="61" y="2"/>
                      </a:lnTo>
                      <a:cubicBezTo>
                        <a:pt x="63" y="3"/>
                        <a:pt x="65" y="6"/>
                        <a:pt x="65" y="8"/>
                      </a:cubicBezTo>
                      <a:lnTo>
                        <a:pt x="64" y="9"/>
                      </a:lnTo>
                      <a:close/>
                      <a:moveTo>
                        <a:pt x="60" y="3"/>
                      </a:moveTo>
                      <a:cubicBezTo>
                        <a:pt x="59" y="3"/>
                        <a:pt x="58" y="2"/>
                        <a:pt x="56" y="2"/>
                      </a:cubicBezTo>
                      <a:lnTo>
                        <a:pt x="57" y="1"/>
                      </a:lnTo>
                      <a:cubicBezTo>
                        <a:pt x="58" y="1"/>
                        <a:pt x="59" y="1"/>
                        <a:pt x="61" y="2"/>
                      </a:cubicBezTo>
                      <a:lnTo>
                        <a:pt x="60" y="3"/>
                      </a:lnTo>
                      <a:close/>
                      <a:moveTo>
                        <a:pt x="56" y="2"/>
                      </a:moveTo>
                      <a:lnTo>
                        <a:pt x="56" y="2"/>
                      </a:lnTo>
                      <a:lnTo>
                        <a:pt x="57" y="1"/>
                      </a:lnTo>
                      <a:lnTo>
                        <a:pt x="56" y="2"/>
                      </a:lnTo>
                      <a:close/>
                      <a:moveTo>
                        <a:pt x="56" y="2"/>
                      </a:moveTo>
                      <a:lnTo>
                        <a:pt x="56" y="2"/>
                      </a:lnTo>
                      <a:lnTo>
                        <a:pt x="57" y="1"/>
                      </a:lnTo>
                      <a:lnTo>
                        <a:pt x="56" y="2"/>
                      </a:lnTo>
                      <a:close/>
                      <a:moveTo>
                        <a:pt x="56" y="2"/>
                      </a:moveTo>
                      <a:cubicBezTo>
                        <a:pt x="55" y="2"/>
                        <a:pt x="54" y="2"/>
                        <a:pt x="53" y="2"/>
                      </a:cubicBezTo>
                      <a:lnTo>
                        <a:pt x="53" y="1"/>
                      </a:lnTo>
                      <a:cubicBezTo>
                        <a:pt x="54" y="1"/>
                        <a:pt x="55" y="1"/>
                        <a:pt x="57" y="1"/>
                      </a:cubicBezTo>
                      <a:lnTo>
                        <a:pt x="56" y="2"/>
                      </a:lnTo>
                      <a:close/>
                      <a:moveTo>
                        <a:pt x="53" y="2"/>
                      </a:moveTo>
                      <a:cubicBezTo>
                        <a:pt x="51" y="2"/>
                        <a:pt x="50" y="2"/>
                        <a:pt x="48" y="2"/>
                      </a:cubicBezTo>
                      <a:lnTo>
                        <a:pt x="48" y="1"/>
                      </a:lnTo>
                      <a:cubicBezTo>
                        <a:pt x="50" y="1"/>
                        <a:pt x="51" y="0"/>
                        <a:pt x="53" y="1"/>
                      </a:cubicBezTo>
                      <a:lnTo>
                        <a:pt x="53" y="2"/>
                      </a:lnTo>
                      <a:close/>
                      <a:moveTo>
                        <a:pt x="48" y="2"/>
                      </a:moveTo>
                      <a:cubicBezTo>
                        <a:pt x="41" y="3"/>
                        <a:pt x="33" y="5"/>
                        <a:pt x="30" y="10"/>
                      </a:cubicBezTo>
                      <a:lnTo>
                        <a:pt x="29" y="9"/>
                      </a:lnTo>
                      <a:cubicBezTo>
                        <a:pt x="32" y="4"/>
                        <a:pt x="40" y="1"/>
                        <a:pt x="48" y="1"/>
                      </a:cubicBezTo>
                      <a:lnTo>
                        <a:pt x="48" y="2"/>
                      </a:lnTo>
                      <a:close/>
                      <a:moveTo>
                        <a:pt x="30" y="10"/>
                      </a:moveTo>
                      <a:lnTo>
                        <a:pt x="30" y="10"/>
                      </a:lnTo>
                      <a:close/>
                    </a:path>
                  </a:pathLst>
                </a:custGeom>
                <a:solidFill>
                  <a:srgbClr val="94939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667" name="Freeform 206"/>
                <p:cNvSpPr>
                  <a:spLocks noChangeArrowheads="1"/>
                </p:cNvSpPr>
                <p:nvPr/>
              </p:nvSpPr>
              <p:spPr bwMode="auto">
                <a:xfrm>
                  <a:off x="2028" y="3687"/>
                  <a:ext cx="73" cy="64"/>
                </a:xfrm>
                <a:custGeom>
                  <a:avLst/>
                  <a:gdLst>
                    <a:gd name="T0" fmla="*/ 49358 w 53"/>
                    <a:gd name="T1" fmla="*/ 14614 h 38"/>
                    <a:gd name="T2" fmla="*/ 14477 w 53"/>
                    <a:gd name="T3" fmla="*/ 88628 h 38"/>
                    <a:gd name="T4" fmla="*/ 8719 w 53"/>
                    <a:gd name="T5" fmla="*/ 119153 h 38"/>
                    <a:gd name="T6" fmla="*/ 62624 w 53"/>
                    <a:gd name="T7" fmla="*/ 168847 h 38"/>
                    <a:gd name="T8" fmla="*/ 95375 w 53"/>
                    <a:gd name="T9" fmla="*/ 63421 h 38"/>
                    <a:gd name="T10" fmla="*/ 49358 w 53"/>
                    <a:gd name="T11" fmla="*/ 14614 h 38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53" h="38">
                      <a:moveTo>
                        <a:pt x="27" y="3"/>
                      </a:moveTo>
                      <a:cubicBezTo>
                        <a:pt x="20" y="6"/>
                        <a:pt x="16" y="13"/>
                        <a:pt x="8" y="18"/>
                      </a:cubicBezTo>
                      <a:cubicBezTo>
                        <a:pt x="6" y="19"/>
                        <a:pt x="0" y="21"/>
                        <a:pt x="5" y="24"/>
                      </a:cubicBezTo>
                      <a:cubicBezTo>
                        <a:pt x="15" y="29"/>
                        <a:pt x="24" y="38"/>
                        <a:pt x="35" y="34"/>
                      </a:cubicBezTo>
                      <a:cubicBezTo>
                        <a:pt x="44" y="30"/>
                        <a:pt x="51" y="21"/>
                        <a:pt x="53" y="13"/>
                      </a:cubicBezTo>
                      <a:cubicBezTo>
                        <a:pt x="44" y="10"/>
                        <a:pt x="36" y="0"/>
                        <a:pt x="27" y="3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668" name="Freeform 207"/>
                <p:cNvSpPr>
                  <a:spLocks noChangeArrowheads="1"/>
                </p:cNvSpPr>
                <p:nvPr/>
              </p:nvSpPr>
              <p:spPr bwMode="auto">
                <a:xfrm>
                  <a:off x="2031" y="3687"/>
                  <a:ext cx="70" cy="64"/>
                </a:xfrm>
                <a:custGeom>
                  <a:avLst/>
                  <a:gdLst>
                    <a:gd name="T0" fmla="*/ 20428 w 52"/>
                    <a:gd name="T1" fmla="*/ 61974 h 38"/>
                    <a:gd name="T2" fmla="*/ 33395 w 52"/>
                    <a:gd name="T3" fmla="*/ 8950 h 38"/>
                    <a:gd name="T4" fmla="*/ 20428 w 52"/>
                    <a:gd name="T5" fmla="*/ 61974 h 38"/>
                    <a:gd name="T6" fmla="*/ 7894 w 52"/>
                    <a:gd name="T7" fmla="*/ 85725 h 38"/>
                    <a:gd name="T8" fmla="*/ 20428 w 52"/>
                    <a:gd name="T9" fmla="*/ 61974 h 38"/>
                    <a:gd name="T10" fmla="*/ 8765 w 52"/>
                    <a:gd name="T11" fmla="*/ 88628 h 38"/>
                    <a:gd name="T12" fmla="*/ 8765 w 52"/>
                    <a:gd name="T13" fmla="*/ 88628 h 38"/>
                    <a:gd name="T14" fmla="*/ 8765 w 52"/>
                    <a:gd name="T15" fmla="*/ 88628 h 38"/>
                    <a:gd name="T16" fmla="*/ 7894 w 52"/>
                    <a:gd name="T17" fmla="*/ 85725 h 38"/>
                    <a:gd name="T18" fmla="*/ 7894 w 52"/>
                    <a:gd name="T19" fmla="*/ 85725 h 38"/>
                    <a:gd name="T20" fmla="*/ 7894 w 52"/>
                    <a:gd name="T21" fmla="*/ 88628 h 38"/>
                    <a:gd name="T22" fmla="*/ 8765 w 52"/>
                    <a:gd name="T23" fmla="*/ 88628 h 38"/>
                    <a:gd name="T24" fmla="*/ 5362 w 52"/>
                    <a:gd name="T25" fmla="*/ 88628 h 38"/>
                    <a:gd name="T26" fmla="*/ 8765 w 52"/>
                    <a:gd name="T27" fmla="*/ 88628 h 38"/>
                    <a:gd name="T28" fmla="*/ 2380 w 52"/>
                    <a:gd name="T29" fmla="*/ 103483 h 38"/>
                    <a:gd name="T30" fmla="*/ 5362 w 52"/>
                    <a:gd name="T31" fmla="*/ 88628 h 38"/>
                    <a:gd name="T32" fmla="*/ 2380 w 52"/>
                    <a:gd name="T33" fmla="*/ 103483 h 38"/>
                    <a:gd name="T34" fmla="*/ 3890 w 52"/>
                    <a:gd name="T35" fmla="*/ 124933 h 38"/>
                    <a:gd name="T36" fmla="*/ 2380 w 52"/>
                    <a:gd name="T37" fmla="*/ 103483 h 38"/>
                    <a:gd name="T38" fmla="*/ 3890 w 52"/>
                    <a:gd name="T39" fmla="*/ 124933 h 38"/>
                    <a:gd name="T40" fmla="*/ 3890 w 52"/>
                    <a:gd name="T41" fmla="*/ 124933 h 38"/>
                    <a:gd name="T42" fmla="*/ 5362 w 52"/>
                    <a:gd name="T43" fmla="*/ 119153 h 38"/>
                    <a:gd name="T44" fmla="*/ 3890 w 52"/>
                    <a:gd name="T45" fmla="*/ 124933 h 38"/>
                    <a:gd name="T46" fmla="*/ 5362 w 52"/>
                    <a:gd name="T47" fmla="*/ 119153 h 38"/>
                    <a:gd name="T48" fmla="*/ 3890 w 52"/>
                    <a:gd name="T49" fmla="*/ 119153 h 38"/>
                    <a:gd name="T50" fmla="*/ 5362 w 52"/>
                    <a:gd name="T51" fmla="*/ 119153 h 38"/>
                    <a:gd name="T52" fmla="*/ 12910 w 52"/>
                    <a:gd name="T53" fmla="*/ 144583 h 38"/>
                    <a:gd name="T54" fmla="*/ 5362 w 52"/>
                    <a:gd name="T55" fmla="*/ 119153 h 38"/>
                    <a:gd name="T56" fmla="*/ 43649 w 52"/>
                    <a:gd name="T57" fmla="*/ 164963 h 38"/>
                    <a:gd name="T58" fmla="*/ 12910 w 52"/>
                    <a:gd name="T59" fmla="*/ 144583 h 38"/>
                    <a:gd name="T60" fmla="*/ 43649 w 52"/>
                    <a:gd name="T61" fmla="*/ 164963 h 38"/>
                    <a:gd name="T62" fmla="*/ 43649 w 52"/>
                    <a:gd name="T63" fmla="*/ 168847 h 38"/>
                    <a:gd name="T64" fmla="*/ 43649 w 52"/>
                    <a:gd name="T65" fmla="*/ 164963 h 38"/>
                    <a:gd name="T66" fmla="*/ 43649 w 52"/>
                    <a:gd name="T67" fmla="*/ 168847 h 38"/>
                    <a:gd name="T68" fmla="*/ 43649 w 52"/>
                    <a:gd name="T69" fmla="*/ 164963 h 38"/>
                    <a:gd name="T70" fmla="*/ 43649 w 52"/>
                    <a:gd name="T71" fmla="*/ 168847 h 38"/>
                    <a:gd name="T72" fmla="*/ 43649 w 52"/>
                    <a:gd name="T73" fmla="*/ 164963 h 38"/>
                    <a:gd name="T74" fmla="*/ 48603 w 52"/>
                    <a:gd name="T75" fmla="*/ 159309 h 38"/>
                    <a:gd name="T76" fmla="*/ 43649 w 52"/>
                    <a:gd name="T77" fmla="*/ 164963 h 38"/>
                    <a:gd name="T78" fmla="*/ 52548 w 52"/>
                    <a:gd name="T79" fmla="*/ 144583 h 38"/>
                    <a:gd name="T80" fmla="*/ 48603 w 52"/>
                    <a:gd name="T81" fmla="*/ 159309 h 38"/>
                    <a:gd name="T82" fmla="*/ 52548 w 52"/>
                    <a:gd name="T83" fmla="*/ 144583 h 38"/>
                    <a:gd name="T84" fmla="*/ 68818 w 52"/>
                    <a:gd name="T85" fmla="*/ 63421 h 38"/>
                    <a:gd name="T86" fmla="*/ 52548 w 52"/>
                    <a:gd name="T87" fmla="*/ 144583 h 38"/>
                    <a:gd name="T88" fmla="*/ 68818 w 52"/>
                    <a:gd name="T89" fmla="*/ 61974 h 38"/>
                    <a:gd name="T90" fmla="*/ 67288 w 52"/>
                    <a:gd name="T91" fmla="*/ 63421 h 38"/>
                    <a:gd name="T92" fmla="*/ 67288 w 52"/>
                    <a:gd name="T93" fmla="*/ 63421 h 38"/>
                    <a:gd name="T94" fmla="*/ 68818 w 52"/>
                    <a:gd name="T95" fmla="*/ 61974 h 38"/>
                    <a:gd name="T96" fmla="*/ 67288 w 52"/>
                    <a:gd name="T97" fmla="*/ 63421 h 38"/>
                    <a:gd name="T98" fmla="*/ 67288 w 52"/>
                    <a:gd name="T99" fmla="*/ 63421 h 38"/>
                    <a:gd name="T100" fmla="*/ 67288 w 52"/>
                    <a:gd name="T101" fmla="*/ 63421 h 38"/>
                    <a:gd name="T102" fmla="*/ 54585 w 52"/>
                    <a:gd name="T103" fmla="*/ 33293 h 38"/>
                    <a:gd name="T104" fmla="*/ 67288 w 52"/>
                    <a:gd name="T105" fmla="*/ 63421 h 38"/>
                    <a:gd name="T106" fmla="*/ 34483 w 52"/>
                    <a:gd name="T107" fmla="*/ 20404 h 38"/>
                    <a:gd name="T108" fmla="*/ 54585 w 52"/>
                    <a:gd name="T109" fmla="*/ 33293 h 38"/>
                    <a:gd name="T110" fmla="*/ 33395 w 52"/>
                    <a:gd name="T111" fmla="*/ 8950 h 38"/>
                    <a:gd name="T112" fmla="*/ 33395 w 52"/>
                    <a:gd name="T113" fmla="*/ 14614 h 38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</a:gdLst>
                  <a:ahLst/>
                  <a:cxnLst>
                    <a:cxn ang="T114">
                      <a:pos x="T0" y="T1"/>
                    </a:cxn>
                    <a:cxn ang="T115">
                      <a:pos x="T2" y="T3"/>
                    </a:cxn>
                    <a:cxn ang="T116">
                      <a:pos x="T4" y="T5"/>
                    </a:cxn>
                    <a:cxn ang="T117">
                      <a:pos x="T6" y="T7"/>
                    </a:cxn>
                    <a:cxn ang="T118">
                      <a:pos x="T8" y="T9"/>
                    </a:cxn>
                    <a:cxn ang="T119">
                      <a:pos x="T10" y="T11"/>
                    </a:cxn>
                    <a:cxn ang="T120">
                      <a:pos x="T12" y="T13"/>
                    </a:cxn>
                    <a:cxn ang="T121">
                      <a:pos x="T14" y="T15"/>
                    </a:cxn>
                    <a:cxn ang="T122">
                      <a:pos x="T16" y="T17"/>
                    </a:cxn>
                    <a:cxn ang="T123">
                      <a:pos x="T18" y="T19"/>
                    </a:cxn>
                    <a:cxn ang="T124">
                      <a:pos x="T20" y="T21"/>
                    </a:cxn>
                    <a:cxn ang="T125">
                      <a:pos x="T22" y="T23"/>
                    </a:cxn>
                    <a:cxn ang="T126">
                      <a:pos x="T24" y="T25"/>
                    </a:cxn>
                    <a:cxn ang="T127">
                      <a:pos x="T26" y="T27"/>
                    </a:cxn>
                    <a:cxn ang="T128">
                      <a:pos x="T28" y="T29"/>
                    </a:cxn>
                    <a:cxn ang="T129">
                      <a:pos x="T30" y="T31"/>
                    </a:cxn>
                    <a:cxn ang="T130">
                      <a:pos x="T32" y="T33"/>
                    </a:cxn>
                    <a:cxn ang="T131">
                      <a:pos x="T34" y="T35"/>
                    </a:cxn>
                    <a:cxn ang="T132">
                      <a:pos x="T36" y="T37"/>
                    </a:cxn>
                    <a:cxn ang="T133">
                      <a:pos x="T38" y="T39"/>
                    </a:cxn>
                    <a:cxn ang="T134">
                      <a:pos x="T40" y="T41"/>
                    </a:cxn>
                    <a:cxn ang="T135">
                      <a:pos x="T42" y="T43"/>
                    </a:cxn>
                    <a:cxn ang="T136">
                      <a:pos x="T44" y="T45"/>
                    </a:cxn>
                    <a:cxn ang="T137">
                      <a:pos x="T46" y="T47"/>
                    </a:cxn>
                    <a:cxn ang="T138">
                      <a:pos x="T48" y="T49"/>
                    </a:cxn>
                    <a:cxn ang="T139">
                      <a:pos x="T50" y="T51"/>
                    </a:cxn>
                    <a:cxn ang="T140">
                      <a:pos x="T52" y="T53"/>
                    </a:cxn>
                    <a:cxn ang="T141">
                      <a:pos x="T54" y="T55"/>
                    </a:cxn>
                    <a:cxn ang="T142">
                      <a:pos x="T56" y="T57"/>
                    </a:cxn>
                    <a:cxn ang="T143">
                      <a:pos x="T58" y="T59"/>
                    </a:cxn>
                    <a:cxn ang="T144">
                      <a:pos x="T60" y="T61"/>
                    </a:cxn>
                    <a:cxn ang="T145">
                      <a:pos x="T62" y="T63"/>
                    </a:cxn>
                    <a:cxn ang="T146">
                      <a:pos x="T64" y="T65"/>
                    </a:cxn>
                    <a:cxn ang="T147">
                      <a:pos x="T66" y="T67"/>
                    </a:cxn>
                    <a:cxn ang="T148">
                      <a:pos x="T68" y="T69"/>
                    </a:cxn>
                    <a:cxn ang="T149">
                      <a:pos x="T70" y="T71"/>
                    </a:cxn>
                    <a:cxn ang="T150">
                      <a:pos x="T72" y="T73"/>
                    </a:cxn>
                    <a:cxn ang="T151">
                      <a:pos x="T74" y="T75"/>
                    </a:cxn>
                    <a:cxn ang="T152">
                      <a:pos x="T76" y="T77"/>
                    </a:cxn>
                    <a:cxn ang="T153">
                      <a:pos x="T78" y="T79"/>
                    </a:cxn>
                    <a:cxn ang="T154">
                      <a:pos x="T80" y="T81"/>
                    </a:cxn>
                    <a:cxn ang="T155">
                      <a:pos x="T82" y="T83"/>
                    </a:cxn>
                    <a:cxn ang="T156">
                      <a:pos x="T84" y="T85"/>
                    </a:cxn>
                    <a:cxn ang="T157">
                      <a:pos x="T86" y="T87"/>
                    </a:cxn>
                    <a:cxn ang="T158">
                      <a:pos x="T88" y="T89"/>
                    </a:cxn>
                    <a:cxn ang="T159">
                      <a:pos x="T90" y="T91"/>
                    </a:cxn>
                    <a:cxn ang="T160">
                      <a:pos x="T92" y="T93"/>
                    </a:cxn>
                    <a:cxn ang="T161">
                      <a:pos x="T94" y="T95"/>
                    </a:cxn>
                    <a:cxn ang="T162">
                      <a:pos x="T96" y="T97"/>
                    </a:cxn>
                    <a:cxn ang="T163">
                      <a:pos x="T98" y="T99"/>
                    </a:cxn>
                    <a:cxn ang="T164">
                      <a:pos x="T100" y="T101"/>
                    </a:cxn>
                    <a:cxn ang="T165">
                      <a:pos x="T102" y="T103"/>
                    </a:cxn>
                    <a:cxn ang="T166">
                      <a:pos x="T104" y="T105"/>
                    </a:cxn>
                    <a:cxn ang="T167">
                      <a:pos x="T106" y="T107"/>
                    </a:cxn>
                    <a:cxn ang="T168">
                      <a:pos x="T108" y="T109"/>
                    </a:cxn>
                    <a:cxn ang="T169">
                      <a:pos x="T110" y="T111"/>
                    </a:cxn>
                    <a:cxn ang="T170">
                      <a:pos x="T112" y="T113"/>
                    </a:cxn>
                  </a:cxnLst>
                  <a:rect l="0" t="0" r="r" b="b"/>
                  <a:pathLst>
                    <a:path w="52" h="38">
                      <a:moveTo>
                        <a:pt x="26" y="4"/>
                      </a:moveTo>
                      <a:cubicBezTo>
                        <a:pt x="21" y="5"/>
                        <a:pt x="18" y="8"/>
                        <a:pt x="15" y="12"/>
                      </a:cubicBezTo>
                      <a:lnTo>
                        <a:pt x="13" y="11"/>
                      </a:lnTo>
                      <a:cubicBezTo>
                        <a:pt x="17" y="7"/>
                        <a:pt x="20" y="4"/>
                        <a:pt x="25" y="2"/>
                      </a:cubicBezTo>
                      <a:lnTo>
                        <a:pt x="26" y="4"/>
                      </a:lnTo>
                      <a:close/>
                      <a:moveTo>
                        <a:pt x="15" y="12"/>
                      </a:moveTo>
                      <a:cubicBezTo>
                        <a:pt x="12" y="14"/>
                        <a:pt x="10" y="16"/>
                        <a:pt x="7" y="18"/>
                      </a:cubicBezTo>
                      <a:lnTo>
                        <a:pt x="6" y="17"/>
                      </a:lnTo>
                      <a:cubicBezTo>
                        <a:pt x="9" y="15"/>
                        <a:pt x="11" y="13"/>
                        <a:pt x="13" y="11"/>
                      </a:cubicBezTo>
                      <a:lnTo>
                        <a:pt x="15" y="12"/>
                      </a:lnTo>
                      <a:close/>
                      <a:moveTo>
                        <a:pt x="7" y="18"/>
                      </a:moveTo>
                      <a:lnTo>
                        <a:pt x="7" y="18"/>
                      </a:lnTo>
                      <a:lnTo>
                        <a:pt x="6" y="18"/>
                      </a:lnTo>
                      <a:lnTo>
                        <a:pt x="7" y="18"/>
                      </a:lnTo>
                      <a:close/>
                      <a:moveTo>
                        <a:pt x="7" y="18"/>
                      </a:moveTo>
                      <a:lnTo>
                        <a:pt x="7" y="18"/>
                      </a:lnTo>
                      <a:lnTo>
                        <a:pt x="6" y="17"/>
                      </a:lnTo>
                      <a:lnTo>
                        <a:pt x="7" y="18"/>
                      </a:lnTo>
                      <a:close/>
                      <a:moveTo>
                        <a:pt x="6" y="17"/>
                      </a:moveTo>
                      <a:lnTo>
                        <a:pt x="6" y="17"/>
                      </a:lnTo>
                      <a:lnTo>
                        <a:pt x="6" y="18"/>
                      </a:lnTo>
                      <a:lnTo>
                        <a:pt x="6" y="17"/>
                      </a:lnTo>
                      <a:close/>
                      <a:moveTo>
                        <a:pt x="7" y="18"/>
                      </a:moveTo>
                      <a:cubicBezTo>
                        <a:pt x="6" y="19"/>
                        <a:pt x="6" y="19"/>
                        <a:pt x="5" y="19"/>
                      </a:cubicBezTo>
                      <a:lnTo>
                        <a:pt x="4" y="18"/>
                      </a:lnTo>
                      <a:cubicBezTo>
                        <a:pt x="5" y="18"/>
                        <a:pt x="5" y="18"/>
                        <a:pt x="6" y="17"/>
                      </a:cubicBezTo>
                      <a:lnTo>
                        <a:pt x="7" y="18"/>
                      </a:lnTo>
                      <a:close/>
                      <a:moveTo>
                        <a:pt x="5" y="19"/>
                      </a:moveTo>
                      <a:cubicBezTo>
                        <a:pt x="4" y="20"/>
                        <a:pt x="3" y="20"/>
                        <a:pt x="2" y="21"/>
                      </a:cubicBezTo>
                      <a:lnTo>
                        <a:pt x="1" y="21"/>
                      </a:lnTo>
                      <a:cubicBezTo>
                        <a:pt x="2" y="19"/>
                        <a:pt x="3" y="19"/>
                        <a:pt x="4" y="18"/>
                      </a:cubicBezTo>
                      <a:lnTo>
                        <a:pt x="5" y="19"/>
                      </a:lnTo>
                      <a:close/>
                      <a:moveTo>
                        <a:pt x="2" y="21"/>
                      </a:moveTo>
                      <a:cubicBezTo>
                        <a:pt x="2" y="22"/>
                        <a:pt x="2" y="23"/>
                        <a:pt x="4" y="24"/>
                      </a:cubicBezTo>
                      <a:lnTo>
                        <a:pt x="3" y="25"/>
                      </a:lnTo>
                      <a:cubicBezTo>
                        <a:pt x="0" y="23"/>
                        <a:pt x="0" y="22"/>
                        <a:pt x="1" y="21"/>
                      </a:cubicBezTo>
                      <a:lnTo>
                        <a:pt x="2" y="21"/>
                      </a:lnTo>
                      <a:close/>
                      <a:moveTo>
                        <a:pt x="3" y="25"/>
                      </a:moveTo>
                      <a:lnTo>
                        <a:pt x="3" y="25"/>
                      </a:lnTo>
                      <a:lnTo>
                        <a:pt x="3" y="24"/>
                      </a:lnTo>
                      <a:lnTo>
                        <a:pt x="3" y="25"/>
                      </a:lnTo>
                      <a:close/>
                      <a:moveTo>
                        <a:pt x="4" y="24"/>
                      </a:moveTo>
                      <a:lnTo>
                        <a:pt x="4" y="24"/>
                      </a:lnTo>
                      <a:lnTo>
                        <a:pt x="3" y="25"/>
                      </a:lnTo>
                      <a:lnTo>
                        <a:pt x="4" y="24"/>
                      </a:lnTo>
                      <a:close/>
                      <a:moveTo>
                        <a:pt x="4" y="24"/>
                      </a:moveTo>
                      <a:lnTo>
                        <a:pt x="4" y="24"/>
                      </a:lnTo>
                      <a:lnTo>
                        <a:pt x="3" y="24"/>
                      </a:lnTo>
                      <a:lnTo>
                        <a:pt x="4" y="24"/>
                      </a:lnTo>
                      <a:close/>
                      <a:moveTo>
                        <a:pt x="4" y="24"/>
                      </a:moveTo>
                      <a:cubicBezTo>
                        <a:pt x="6" y="25"/>
                        <a:pt x="8" y="26"/>
                        <a:pt x="11" y="28"/>
                      </a:cubicBezTo>
                      <a:lnTo>
                        <a:pt x="10" y="29"/>
                      </a:lnTo>
                      <a:cubicBezTo>
                        <a:pt x="8" y="27"/>
                        <a:pt x="5" y="26"/>
                        <a:pt x="3" y="25"/>
                      </a:cubicBezTo>
                      <a:lnTo>
                        <a:pt x="4" y="24"/>
                      </a:lnTo>
                      <a:close/>
                      <a:moveTo>
                        <a:pt x="11" y="28"/>
                      </a:moveTo>
                      <a:cubicBezTo>
                        <a:pt x="18" y="32"/>
                        <a:pt x="25" y="36"/>
                        <a:pt x="33" y="33"/>
                      </a:cubicBezTo>
                      <a:lnTo>
                        <a:pt x="33" y="34"/>
                      </a:lnTo>
                      <a:cubicBezTo>
                        <a:pt x="25" y="38"/>
                        <a:pt x="17" y="33"/>
                        <a:pt x="10" y="29"/>
                      </a:cubicBezTo>
                      <a:lnTo>
                        <a:pt x="11" y="28"/>
                      </a:lnTo>
                      <a:close/>
                      <a:moveTo>
                        <a:pt x="33" y="33"/>
                      </a:moveTo>
                      <a:lnTo>
                        <a:pt x="33" y="33"/>
                      </a:lnTo>
                      <a:lnTo>
                        <a:pt x="33" y="34"/>
                      </a:lnTo>
                      <a:lnTo>
                        <a:pt x="33" y="33"/>
                      </a:lnTo>
                      <a:close/>
                      <a:moveTo>
                        <a:pt x="33" y="33"/>
                      </a:moveTo>
                      <a:lnTo>
                        <a:pt x="33" y="33"/>
                      </a:lnTo>
                      <a:lnTo>
                        <a:pt x="33" y="34"/>
                      </a:lnTo>
                      <a:lnTo>
                        <a:pt x="33" y="33"/>
                      </a:lnTo>
                      <a:close/>
                      <a:moveTo>
                        <a:pt x="33" y="34"/>
                      </a:moveTo>
                      <a:lnTo>
                        <a:pt x="33" y="34"/>
                      </a:lnTo>
                      <a:close/>
                      <a:moveTo>
                        <a:pt x="33" y="33"/>
                      </a:moveTo>
                      <a:cubicBezTo>
                        <a:pt x="34" y="33"/>
                        <a:pt x="35" y="32"/>
                        <a:pt x="36" y="31"/>
                      </a:cubicBezTo>
                      <a:lnTo>
                        <a:pt x="37" y="32"/>
                      </a:lnTo>
                      <a:cubicBezTo>
                        <a:pt x="36" y="33"/>
                        <a:pt x="35" y="34"/>
                        <a:pt x="33" y="34"/>
                      </a:cubicBezTo>
                      <a:lnTo>
                        <a:pt x="33" y="33"/>
                      </a:lnTo>
                      <a:close/>
                      <a:moveTo>
                        <a:pt x="36" y="31"/>
                      </a:moveTo>
                      <a:cubicBezTo>
                        <a:pt x="37" y="31"/>
                        <a:pt x="39" y="30"/>
                        <a:pt x="40" y="29"/>
                      </a:cubicBezTo>
                      <a:lnTo>
                        <a:pt x="41" y="30"/>
                      </a:lnTo>
                      <a:cubicBezTo>
                        <a:pt x="40" y="31"/>
                        <a:pt x="38" y="32"/>
                        <a:pt x="37" y="32"/>
                      </a:cubicBezTo>
                      <a:lnTo>
                        <a:pt x="36" y="31"/>
                      </a:lnTo>
                      <a:close/>
                      <a:moveTo>
                        <a:pt x="40" y="29"/>
                      </a:moveTo>
                      <a:cubicBezTo>
                        <a:pt x="45" y="25"/>
                        <a:pt x="49" y="19"/>
                        <a:pt x="51" y="12"/>
                      </a:cubicBezTo>
                      <a:lnTo>
                        <a:pt x="52" y="13"/>
                      </a:lnTo>
                      <a:cubicBezTo>
                        <a:pt x="50" y="19"/>
                        <a:pt x="46" y="26"/>
                        <a:pt x="41" y="30"/>
                      </a:cubicBezTo>
                      <a:lnTo>
                        <a:pt x="40" y="29"/>
                      </a:lnTo>
                      <a:close/>
                      <a:moveTo>
                        <a:pt x="52" y="12"/>
                      </a:moveTo>
                      <a:lnTo>
                        <a:pt x="52" y="12"/>
                      </a:lnTo>
                      <a:lnTo>
                        <a:pt x="52" y="13"/>
                      </a:lnTo>
                      <a:lnTo>
                        <a:pt x="51" y="13"/>
                      </a:lnTo>
                      <a:lnTo>
                        <a:pt x="52" y="12"/>
                      </a:lnTo>
                      <a:close/>
                      <a:moveTo>
                        <a:pt x="51" y="13"/>
                      </a:moveTo>
                      <a:lnTo>
                        <a:pt x="51" y="13"/>
                      </a:lnTo>
                      <a:lnTo>
                        <a:pt x="52" y="12"/>
                      </a:lnTo>
                      <a:lnTo>
                        <a:pt x="51" y="13"/>
                      </a:lnTo>
                      <a:close/>
                      <a:moveTo>
                        <a:pt x="51" y="13"/>
                      </a:moveTo>
                      <a:lnTo>
                        <a:pt x="51" y="13"/>
                      </a:lnTo>
                      <a:close/>
                      <a:moveTo>
                        <a:pt x="51" y="13"/>
                      </a:moveTo>
                      <a:cubicBezTo>
                        <a:pt x="47" y="12"/>
                        <a:pt x="44" y="10"/>
                        <a:pt x="41" y="8"/>
                      </a:cubicBezTo>
                      <a:lnTo>
                        <a:pt x="41" y="7"/>
                      </a:lnTo>
                      <a:cubicBezTo>
                        <a:pt x="45" y="9"/>
                        <a:pt x="48" y="11"/>
                        <a:pt x="52" y="12"/>
                      </a:cubicBezTo>
                      <a:lnTo>
                        <a:pt x="51" y="13"/>
                      </a:lnTo>
                      <a:close/>
                      <a:moveTo>
                        <a:pt x="41" y="8"/>
                      </a:moveTo>
                      <a:cubicBezTo>
                        <a:pt x="36" y="5"/>
                        <a:pt x="31" y="2"/>
                        <a:pt x="26" y="4"/>
                      </a:cubicBezTo>
                      <a:lnTo>
                        <a:pt x="25" y="2"/>
                      </a:lnTo>
                      <a:cubicBezTo>
                        <a:pt x="31" y="0"/>
                        <a:pt x="36" y="4"/>
                        <a:pt x="41" y="7"/>
                      </a:cubicBezTo>
                      <a:lnTo>
                        <a:pt x="41" y="8"/>
                      </a:lnTo>
                      <a:close/>
                      <a:moveTo>
                        <a:pt x="25" y="2"/>
                      </a:moveTo>
                      <a:lnTo>
                        <a:pt x="25" y="2"/>
                      </a:lnTo>
                      <a:lnTo>
                        <a:pt x="25" y="3"/>
                      </a:lnTo>
                      <a:lnTo>
                        <a:pt x="25" y="2"/>
                      </a:lnTo>
                      <a:close/>
                    </a:path>
                  </a:pathLst>
                </a:custGeom>
                <a:solidFill>
                  <a:srgbClr val="94939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669" name="Freeform 208"/>
                <p:cNvSpPr>
                  <a:spLocks noChangeArrowheads="1"/>
                </p:cNvSpPr>
                <p:nvPr/>
              </p:nvSpPr>
              <p:spPr bwMode="auto">
                <a:xfrm>
                  <a:off x="1989" y="3723"/>
                  <a:ext cx="50" cy="60"/>
                </a:xfrm>
                <a:custGeom>
                  <a:avLst/>
                  <a:gdLst>
                    <a:gd name="T0" fmla="*/ 23574 w 37"/>
                    <a:gd name="T1" fmla="*/ 28853 h 35"/>
                    <a:gd name="T2" fmla="*/ 0 w 37"/>
                    <a:gd name="T3" fmla="*/ 98431 h 35"/>
                    <a:gd name="T4" fmla="*/ 19295 w 37"/>
                    <a:gd name="T5" fmla="*/ 138331 h 35"/>
                    <a:gd name="T6" fmla="*/ 31823 w 37"/>
                    <a:gd name="T7" fmla="*/ 204060 h 35"/>
                    <a:gd name="T8" fmla="*/ 55424 w 37"/>
                    <a:gd name="T9" fmla="*/ 120245 h 35"/>
                    <a:gd name="T10" fmla="*/ 36346 w 37"/>
                    <a:gd name="T11" fmla="*/ 11441 h 35"/>
                    <a:gd name="T12" fmla="*/ 23574 w 37"/>
                    <a:gd name="T13" fmla="*/ 28853 h 35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37" h="35">
                      <a:moveTo>
                        <a:pt x="16" y="4"/>
                      </a:moveTo>
                      <a:cubicBezTo>
                        <a:pt x="10" y="8"/>
                        <a:pt x="1" y="9"/>
                        <a:pt x="0" y="15"/>
                      </a:cubicBezTo>
                      <a:cubicBezTo>
                        <a:pt x="0" y="19"/>
                        <a:pt x="9" y="19"/>
                        <a:pt x="13" y="21"/>
                      </a:cubicBezTo>
                      <a:cubicBezTo>
                        <a:pt x="16" y="23"/>
                        <a:pt x="17" y="28"/>
                        <a:pt x="21" y="31"/>
                      </a:cubicBezTo>
                      <a:cubicBezTo>
                        <a:pt x="28" y="35"/>
                        <a:pt x="37" y="24"/>
                        <a:pt x="37" y="18"/>
                      </a:cubicBezTo>
                      <a:cubicBezTo>
                        <a:pt x="36" y="12"/>
                        <a:pt x="29" y="7"/>
                        <a:pt x="24" y="2"/>
                      </a:cubicBezTo>
                      <a:cubicBezTo>
                        <a:pt x="22" y="0"/>
                        <a:pt x="19" y="2"/>
                        <a:pt x="16" y="4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670" name="Freeform 209"/>
                <p:cNvSpPr>
                  <a:spLocks noChangeArrowheads="1"/>
                </p:cNvSpPr>
                <p:nvPr/>
              </p:nvSpPr>
              <p:spPr bwMode="auto">
                <a:xfrm>
                  <a:off x="1987" y="3723"/>
                  <a:ext cx="52" cy="54"/>
                </a:xfrm>
                <a:custGeom>
                  <a:avLst/>
                  <a:gdLst>
                    <a:gd name="T0" fmla="*/ 28512 w 38"/>
                    <a:gd name="T1" fmla="*/ 28559 h 32"/>
                    <a:gd name="T2" fmla="*/ 28512 w 38"/>
                    <a:gd name="T3" fmla="*/ 26232 h 32"/>
                    <a:gd name="T4" fmla="*/ 28512 w 38"/>
                    <a:gd name="T5" fmla="*/ 28559 h 32"/>
                    <a:gd name="T6" fmla="*/ 28512 w 38"/>
                    <a:gd name="T7" fmla="*/ 26232 h 32"/>
                    <a:gd name="T8" fmla="*/ 28512 w 38"/>
                    <a:gd name="T9" fmla="*/ 28559 h 32"/>
                    <a:gd name="T10" fmla="*/ 17196 w 38"/>
                    <a:gd name="T11" fmla="*/ 36305 h 32"/>
                    <a:gd name="T12" fmla="*/ 28512 w 38"/>
                    <a:gd name="T13" fmla="*/ 28559 h 32"/>
                    <a:gd name="T14" fmla="*/ 2960 w 38"/>
                    <a:gd name="T15" fmla="*/ 89174 h 32"/>
                    <a:gd name="T16" fmla="*/ 17196 w 38"/>
                    <a:gd name="T17" fmla="*/ 36305 h 32"/>
                    <a:gd name="T18" fmla="*/ 2960 w 38"/>
                    <a:gd name="T19" fmla="*/ 89174 h 32"/>
                    <a:gd name="T20" fmla="*/ 1786 w 38"/>
                    <a:gd name="T21" fmla="*/ 89174 h 32"/>
                    <a:gd name="T22" fmla="*/ 2960 w 38"/>
                    <a:gd name="T23" fmla="*/ 89174 h 32"/>
                    <a:gd name="T24" fmla="*/ 13495 w 38"/>
                    <a:gd name="T25" fmla="*/ 119229 h 32"/>
                    <a:gd name="T26" fmla="*/ 2960 w 38"/>
                    <a:gd name="T27" fmla="*/ 89174 h 32"/>
                    <a:gd name="T28" fmla="*/ 15384 w 38"/>
                    <a:gd name="T29" fmla="*/ 109635 h 32"/>
                    <a:gd name="T30" fmla="*/ 15384 w 38"/>
                    <a:gd name="T31" fmla="*/ 109635 h 32"/>
                    <a:gd name="T32" fmla="*/ 22386 w 38"/>
                    <a:gd name="T33" fmla="*/ 129794 h 32"/>
                    <a:gd name="T34" fmla="*/ 15384 w 38"/>
                    <a:gd name="T35" fmla="*/ 109635 h 32"/>
                    <a:gd name="T36" fmla="*/ 22386 w 38"/>
                    <a:gd name="T37" fmla="*/ 129794 h 32"/>
                    <a:gd name="T38" fmla="*/ 22386 w 38"/>
                    <a:gd name="T39" fmla="*/ 129794 h 32"/>
                    <a:gd name="T40" fmla="*/ 33008 w 38"/>
                    <a:gd name="T41" fmla="*/ 153935 h 32"/>
                    <a:gd name="T42" fmla="*/ 22386 w 38"/>
                    <a:gd name="T43" fmla="*/ 129794 h 32"/>
                    <a:gd name="T44" fmla="*/ 33008 w 38"/>
                    <a:gd name="T45" fmla="*/ 153935 h 32"/>
                    <a:gd name="T46" fmla="*/ 36022 w 38"/>
                    <a:gd name="T47" fmla="*/ 181607 h 32"/>
                    <a:gd name="T48" fmla="*/ 33008 w 38"/>
                    <a:gd name="T49" fmla="*/ 153935 h 32"/>
                    <a:gd name="T50" fmla="*/ 36022 w 38"/>
                    <a:gd name="T51" fmla="*/ 181607 h 32"/>
                    <a:gd name="T52" fmla="*/ 37109 w 38"/>
                    <a:gd name="T53" fmla="*/ 181607 h 32"/>
                    <a:gd name="T54" fmla="*/ 37109 w 38"/>
                    <a:gd name="T55" fmla="*/ 179334 h 32"/>
                    <a:gd name="T56" fmla="*/ 42279 w 38"/>
                    <a:gd name="T57" fmla="*/ 191209 h 32"/>
                    <a:gd name="T58" fmla="*/ 37109 w 38"/>
                    <a:gd name="T59" fmla="*/ 179334 h 32"/>
                    <a:gd name="T60" fmla="*/ 49904 w 38"/>
                    <a:gd name="T61" fmla="*/ 179334 h 32"/>
                    <a:gd name="T62" fmla="*/ 42279 w 38"/>
                    <a:gd name="T63" fmla="*/ 191209 h 32"/>
                    <a:gd name="T64" fmla="*/ 49904 w 38"/>
                    <a:gd name="T65" fmla="*/ 179334 h 32"/>
                    <a:gd name="T66" fmla="*/ 57632 w 38"/>
                    <a:gd name="T67" fmla="*/ 164945 h 32"/>
                    <a:gd name="T68" fmla="*/ 49904 w 38"/>
                    <a:gd name="T69" fmla="*/ 179334 h 32"/>
                    <a:gd name="T70" fmla="*/ 62597 w 38"/>
                    <a:gd name="T71" fmla="*/ 108280 h 32"/>
                    <a:gd name="T72" fmla="*/ 57632 w 38"/>
                    <a:gd name="T73" fmla="*/ 164945 h 32"/>
                    <a:gd name="T74" fmla="*/ 64484 w 38"/>
                    <a:gd name="T75" fmla="*/ 108280 h 32"/>
                    <a:gd name="T76" fmla="*/ 64484 w 38"/>
                    <a:gd name="T77" fmla="*/ 108280 h 32"/>
                    <a:gd name="T78" fmla="*/ 49904 w 38"/>
                    <a:gd name="T79" fmla="*/ 43463 h 32"/>
                    <a:gd name="T80" fmla="*/ 64484 w 38"/>
                    <a:gd name="T81" fmla="*/ 108280 h 32"/>
                    <a:gd name="T82" fmla="*/ 49904 w 38"/>
                    <a:gd name="T83" fmla="*/ 43463 h 32"/>
                    <a:gd name="T84" fmla="*/ 44345 w 38"/>
                    <a:gd name="T85" fmla="*/ 10414 h 32"/>
                    <a:gd name="T86" fmla="*/ 49904 w 38"/>
                    <a:gd name="T87" fmla="*/ 43463 h 32"/>
                    <a:gd name="T88" fmla="*/ 44345 w 38"/>
                    <a:gd name="T89" fmla="*/ 10414 h 32"/>
                    <a:gd name="T90" fmla="*/ 40871 w 38"/>
                    <a:gd name="T91" fmla="*/ 17256 h 32"/>
                    <a:gd name="T92" fmla="*/ 28512 w 38"/>
                    <a:gd name="T93" fmla="*/ 17256 h 32"/>
                    <a:gd name="T94" fmla="*/ 40871 w 38"/>
                    <a:gd name="T95" fmla="*/ 17256 h 32"/>
                    <a:gd name="T96" fmla="*/ 28512 w 38"/>
                    <a:gd name="T97" fmla="*/ 17256 h 32"/>
                    <a:gd name="T98" fmla="*/ 28512 w 38"/>
                    <a:gd name="T99" fmla="*/ 17256 h 32"/>
                    <a:gd name="T100" fmla="*/ 28512 w 38"/>
                    <a:gd name="T101" fmla="*/ 28559 h 32"/>
                    <a:gd name="T102" fmla="*/ 28512 w 38"/>
                    <a:gd name="T103" fmla="*/ 17256 h 32"/>
                    <a:gd name="T104" fmla="*/ 28512 w 38"/>
                    <a:gd name="T105" fmla="*/ 26232 h 32"/>
                    <a:gd name="T106" fmla="*/ 28512 w 38"/>
                    <a:gd name="T107" fmla="*/ 26232 h 32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</a:gdLst>
                  <a:ahLst/>
                  <a:cxnLst>
                    <a:cxn ang="T108">
                      <a:pos x="T0" y="T1"/>
                    </a:cxn>
                    <a:cxn ang="T109">
                      <a:pos x="T2" y="T3"/>
                    </a:cxn>
                    <a:cxn ang="T110">
                      <a:pos x="T4" y="T5"/>
                    </a:cxn>
                    <a:cxn ang="T111">
                      <a:pos x="T6" y="T7"/>
                    </a:cxn>
                    <a:cxn ang="T112">
                      <a:pos x="T8" y="T9"/>
                    </a:cxn>
                    <a:cxn ang="T113">
                      <a:pos x="T10" y="T11"/>
                    </a:cxn>
                    <a:cxn ang="T114">
                      <a:pos x="T12" y="T13"/>
                    </a:cxn>
                    <a:cxn ang="T115">
                      <a:pos x="T14" y="T15"/>
                    </a:cxn>
                    <a:cxn ang="T116">
                      <a:pos x="T16" y="T17"/>
                    </a:cxn>
                    <a:cxn ang="T117">
                      <a:pos x="T18" y="T19"/>
                    </a:cxn>
                    <a:cxn ang="T118">
                      <a:pos x="T20" y="T21"/>
                    </a:cxn>
                    <a:cxn ang="T119">
                      <a:pos x="T22" y="T23"/>
                    </a:cxn>
                    <a:cxn ang="T120">
                      <a:pos x="T24" y="T25"/>
                    </a:cxn>
                    <a:cxn ang="T121">
                      <a:pos x="T26" y="T27"/>
                    </a:cxn>
                    <a:cxn ang="T122">
                      <a:pos x="T28" y="T29"/>
                    </a:cxn>
                    <a:cxn ang="T123">
                      <a:pos x="T30" y="T31"/>
                    </a:cxn>
                    <a:cxn ang="T124">
                      <a:pos x="T32" y="T33"/>
                    </a:cxn>
                    <a:cxn ang="T125">
                      <a:pos x="T34" y="T35"/>
                    </a:cxn>
                    <a:cxn ang="T126">
                      <a:pos x="T36" y="T37"/>
                    </a:cxn>
                    <a:cxn ang="T127">
                      <a:pos x="T38" y="T39"/>
                    </a:cxn>
                    <a:cxn ang="T128">
                      <a:pos x="T40" y="T41"/>
                    </a:cxn>
                    <a:cxn ang="T129">
                      <a:pos x="T42" y="T43"/>
                    </a:cxn>
                    <a:cxn ang="T130">
                      <a:pos x="T44" y="T45"/>
                    </a:cxn>
                    <a:cxn ang="T131">
                      <a:pos x="T46" y="T47"/>
                    </a:cxn>
                    <a:cxn ang="T132">
                      <a:pos x="T48" y="T49"/>
                    </a:cxn>
                    <a:cxn ang="T133">
                      <a:pos x="T50" y="T51"/>
                    </a:cxn>
                    <a:cxn ang="T134">
                      <a:pos x="T52" y="T53"/>
                    </a:cxn>
                    <a:cxn ang="T135">
                      <a:pos x="T54" y="T55"/>
                    </a:cxn>
                    <a:cxn ang="T136">
                      <a:pos x="T56" y="T57"/>
                    </a:cxn>
                    <a:cxn ang="T137">
                      <a:pos x="T58" y="T59"/>
                    </a:cxn>
                    <a:cxn ang="T138">
                      <a:pos x="T60" y="T61"/>
                    </a:cxn>
                    <a:cxn ang="T139">
                      <a:pos x="T62" y="T63"/>
                    </a:cxn>
                    <a:cxn ang="T140">
                      <a:pos x="T64" y="T65"/>
                    </a:cxn>
                    <a:cxn ang="T141">
                      <a:pos x="T66" y="T67"/>
                    </a:cxn>
                    <a:cxn ang="T142">
                      <a:pos x="T68" y="T69"/>
                    </a:cxn>
                    <a:cxn ang="T143">
                      <a:pos x="T70" y="T71"/>
                    </a:cxn>
                    <a:cxn ang="T144">
                      <a:pos x="T72" y="T73"/>
                    </a:cxn>
                    <a:cxn ang="T145">
                      <a:pos x="T74" y="T75"/>
                    </a:cxn>
                    <a:cxn ang="T146">
                      <a:pos x="T76" y="T77"/>
                    </a:cxn>
                    <a:cxn ang="T147">
                      <a:pos x="T78" y="T79"/>
                    </a:cxn>
                    <a:cxn ang="T148">
                      <a:pos x="T80" y="T81"/>
                    </a:cxn>
                    <a:cxn ang="T149">
                      <a:pos x="T82" y="T83"/>
                    </a:cxn>
                    <a:cxn ang="T150">
                      <a:pos x="T84" y="T85"/>
                    </a:cxn>
                    <a:cxn ang="T151">
                      <a:pos x="T86" y="T87"/>
                    </a:cxn>
                    <a:cxn ang="T152">
                      <a:pos x="T88" y="T89"/>
                    </a:cxn>
                    <a:cxn ang="T153">
                      <a:pos x="T90" y="T91"/>
                    </a:cxn>
                    <a:cxn ang="T154">
                      <a:pos x="T92" y="T93"/>
                    </a:cxn>
                    <a:cxn ang="T155">
                      <a:pos x="T94" y="T95"/>
                    </a:cxn>
                    <a:cxn ang="T156">
                      <a:pos x="T96" y="T97"/>
                    </a:cxn>
                    <a:cxn ang="T157">
                      <a:pos x="T98" y="T99"/>
                    </a:cxn>
                    <a:cxn ang="T158">
                      <a:pos x="T100" y="T101"/>
                    </a:cxn>
                    <a:cxn ang="T159">
                      <a:pos x="T102" y="T103"/>
                    </a:cxn>
                    <a:cxn ang="T160">
                      <a:pos x="T104" y="T105"/>
                    </a:cxn>
                    <a:cxn ang="T161">
                      <a:pos x="T106" y="T107"/>
                    </a:cxn>
                  </a:cxnLst>
                  <a:rect l="0" t="0" r="r" b="b"/>
                  <a:pathLst>
                    <a:path w="38" h="32">
                      <a:moveTo>
                        <a:pt x="17" y="5"/>
                      </a:moveTo>
                      <a:lnTo>
                        <a:pt x="17" y="5"/>
                      </a:lnTo>
                      <a:lnTo>
                        <a:pt x="17" y="4"/>
                      </a:lnTo>
                      <a:lnTo>
                        <a:pt x="17" y="5"/>
                      </a:lnTo>
                      <a:close/>
                      <a:moveTo>
                        <a:pt x="17" y="5"/>
                      </a:moveTo>
                      <a:lnTo>
                        <a:pt x="17" y="5"/>
                      </a:lnTo>
                      <a:lnTo>
                        <a:pt x="17" y="4"/>
                      </a:lnTo>
                      <a:lnTo>
                        <a:pt x="17" y="5"/>
                      </a:lnTo>
                      <a:close/>
                      <a:moveTo>
                        <a:pt x="17" y="5"/>
                      </a:moveTo>
                      <a:cubicBezTo>
                        <a:pt x="16" y="6"/>
                        <a:pt x="13" y="7"/>
                        <a:pt x="11" y="8"/>
                      </a:cubicBezTo>
                      <a:lnTo>
                        <a:pt x="10" y="6"/>
                      </a:lnTo>
                      <a:cubicBezTo>
                        <a:pt x="13" y="6"/>
                        <a:pt x="15" y="5"/>
                        <a:pt x="17" y="4"/>
                      </a:cubicBezTo>
                      <a:lnTo>
                        <a:pt x="17" y="5"/>
                      </a:lnTo>
                      <a:close/>
                      <a:moveTo>
                        <a:pt x="11" y="8"/>
                      </a:moveTo>
                      <a:cubicBezTo>
                        <a:pt x="7" y="10"/>
                        <a:pt x="2" y="11"/>
                        <a:pt x="2" y="15"/>
                      </a:cubicBezTo>
                      <a:lnTo>
                        <a:pt x="1" y="14"/>
                      </a:lnTo>
                      <a:cubicBezTo>
                        <a:pt x="1" y="11"/>
                        <a:pt x="6" y="9"/>
                        <a:pt x="10" y="6"/>
                      </a:cubicBezTo>
                      <a:lnTo>
                        <a:pt x="11" y="8"/>
                      </a:lnTo>
                      <a:close/>
                      <a:moveTo>
                        <a:pt x="2" y="15"/>
                      </a:moveTo>
                      <a:lnTo>
                        <a:pt x="2" y="15"/>
                      </a:lnTo>
                      <a:lnTo>
                        <a:pt x="1" y="15"/>
                      </a:lnTo>
                      <a:lnTo>
                        <a:pt x="2" y="15"/>
                      </a:lnTo>
                      <a:close/>
                      <a:moveTo>
                        <a:pt x="2" y="15"/>
                      </a:moveTo>
                      <a:cubicBezTo>
                        <a:pt x="2" y="17"/>
                        <a:pt x="5" y="18"/>
                        <a:pt x="9" y="19"/>
                      </a:cubicBezTo>
                      <a:lnTo>
                        <a:pt x="8" y="20"/>
                      </a:lnTo>
                      <a:cubicBezTo>
                        <a:pt x="4" y="19"/>
                        <a:pt x="0" y="18"/>
                        <a:pt x="1" y="14"/>
                      </a:cubicBezTo>
                      <a:lnTo>
                        <a:pt x="2" y="15"/>
                      </a:lnTo>
                      <a:close/>
                      <a:moveTo>
                        <a:pt x="9" y="19"/>
                      </a:moveTo>
                      <a:lnTo>
                        <a:pt x="9" y="19"/>
                      </a:lnTo>
                      <a:close/>
                      <a:moveTo>
                        <a:pt x="9" y="19"/>
                      </a:moveTo>
                      <a:cubicBezTo>
                        <a:pt x="11" y="19"/>
                        <a:pt x="13" y="20"/>
                        <a:pt x="14" y="21"/>
                      </a:cubicBezTo>
                      <a:lnTo>
                        <a:pt x="13" y="22"/>
                      </a:lnTo>
                      <a:cubicBezTo>
                        <a:pt x="12" y="21"/>
                        <a:pt x="10" y="20"/>
                        <a:pt x="8" y="20"/>
                      </a:cubicBezTo>
                      <a:lnTo>
                        <a:pt x="9" y="19"/>
                      </a:lnTo>
                      <a:close/>
                      <a:moveTo>
                        <a:pt x="13" y="22"/>
                      </a:moveTo>
                      <a:lnTo>
                        <a:pt x="13" y="22"/>
                      </a:lnTo>
                      <a:lnTo>
                        <a:pt x="14" y="21"/>
                      </a:lnTo>
                      <a:lnTo>
                        <a:pt x="13" y="22"/>
                      </a:lnTo>
                      <a:close/>
                      <a:moveTo>
                        <a:pt x="14" y="21"/>
                      </a:moveTo>
                      <a:cubicBezTo>
                        <a:pt x="16" y="22"/>
                        <a:pt x="17" y="24"/>
                        <a:pt x="19" y="26"/>
                      </a:cubicBezTo>
                      <a:lnTo>
                        <a:pt x="17" y="26"/>
                      </a:lnTo>
                      <a:cubicBezTo>
                        <a:pt x="16" y="24"/>
                        <a:pt x="15" y="23"/>
                        <a:pt x="13" y="22"/>
                      </a:cubicBezTo>
                      <a:lnTo>
                        <a:pt x="14" y="21"/>
                      </a:lnTo>
                      <a:close/>
                      <a:moveTo>
                        <a:pt x="19" y="26"/>
                      </a:moveTo>
                      <a:cubicBezTo>
                        <a:pt x="20" y="27"/>
                        <a:pt x="21" y="29"/>
                        <a:pt x="22" y="30"/>
                      </a:cubicBezTo>
                      <a:lnTo>
                        <a:pt x="21" y="31"/>
                      </a:lnTo>
                      <a:cubicBezTo>
                        <a:pt x="19" y="30"/>
                        <a:pt x="18" y="28"/>
                        <a:pt x="17" y="26"/>
                      </a:cubicBezTo>
                      <a:lnTo>
                        <a:pt x="19" y="26"/>
                      </a:lnTo>
                      <a:close/>
                      <a:moveTo>
                        <a:pt x="21" y="31"/>
                      </a:moveTo>
                      <a:lnTo>
                        <a:pt x="21" y="31"/>
                      </a:lnTo>
                      <a:lnTo>
                        <a:pt x="22" y="31"/>
                      </a:lnTo>
                      <a:lnTo>
                        <a:pt x="21" y="31"/>
                      </a:lnTo>
                      <a:close/>
                      <a:moveTo>
                        <a:pt x="22" y="30"/>
                      </a:moveTo>
                      <a:cubicBezTo>
                        <a:pt x="23" y="31"/>
                        <a:pt x="24" y="31"/>
                        <a:pt x="25" y="31"/>
                      </a:cubicBezTo>
                      <a:lnTo>
                        <a:pt x="25" y="32"/>
                      </a:lnTo>
                      <a:cubicBezTo>
                        <a:pt x="24" y="32"/>
                        <a:pt x="23" y="32"/>
                        <a:pt x="21" y="31"/>
                      </a:cubicBezTo>
                      <a:lnTo>
                        <a:pt x="22" y="30"/>
                      </a:lnTo>
                      <a:close/>
                      <a:moveTo>
                        <a:pt x="25" y="31"/>
                      </a:moveTo>
                      <a:cubicBezTo>
                        <a:pt x="27" y="31"/>
                        <a:pt x="28" y="31"/>
                        <a:pt x="29" y="30"/>
                      </a:cubicBezTo>
                      <a:lnTo>
                        <a:pt x="30" y="31"/>
                      </a:lnTo>
                      <a:cubicBezTo>
                        <a:pt x="29" y="32"/>
                        <a:pt x="27" y="32"/>
                        <a:pt x="25" y="32"/>
                      </a:cubicBezTo>
                      <a:lnTo>
                        <a:pt x="25" y="31"/>
                      </a:lnTo>
                      <a:close/>
                      <a:moveTo>
                        <a:pt x="29" y="30"/>
                      </a:moveTo>
                      <a:cubicBezTo>
                        <a:pt x="30" y="29"/>
                        <a:pt x="32" y="28"/>
                        <a:pt x="33" y="27"/>
                      </a:cubicBezTo>
                      <a:lnTo>
                        <a:pt x="34" y="28"/>
                      </a:lnTo>
                      <a:cubicBezTo>
                        <a:pt x="33" y="29"/>
                        <a:pt x="31" y="30"/>
                        <a:pt x="30" y="31"/>
                      </a:cubicBezTo>
                      <a:lnTo>
                        <a:pt x="29" y="30"/>
                      </a:lnTo>
                      <a:close/>
                      <a:moveTo>
                        <a:pt x="33" y="27"/>
                      </a:moveTo>
                      <a:cubicBezTo>
                        <a:pt x="35" y="24"/>
                        <a:pt x="37" y="21"/>
                        <a:pt x="37" y="18"/>
                      </a:cubicBezTo>
                      <a:lnTo>
                        <a:pt x="38" y="18"/>
                      </a:lnTo>
                      <a:cubicBezTo>
                        <a:pt x="38" y="21"/>
                        <a:pt x="36" y="25"/>
                        <a:pt x="34" y="28"/>
                      </a:cubicBezTo>
                      <a:lnTo>
                        <a:pt x="33" y="27"/>
                      </a:lnTo>
                      <a:close/>
                      <a:moveTo>
                        <a:pt x="38" y="18"/>
                      </a:moveTo>
                      <a:lnTo>
                        <a:pt x="38" y="18"/>
                      </a:lnTo>
                      <a:close/>
                      <a:moveTo>
                        <a:pt x="37" y="18"/>
                      </a:moveTo>
                      <a:cubicBezTo>
                        <a:pt x="36" y="14"/>
                        <a:pt x="32" y="10"/>
                        <a:pt x="29" y="7"/>
                      </a:cubicBezTo>
                      <a:lnTo>
                        <a:pt x="30" y="6"/>
                      </a:lnTo>
                      <a:cubicBezTo>
                        <a:pt x="34" y="9"/>
                        <a:pt x="38" y="13"/>
                        <a:pt x="38" y="18"/>
                      </a:cubicBezTo>
                      <a:lnTo>
                        <a:pt x="37" y="18"/>
                      </a:lnTo>
                      <a:close/>
                      <a:moveTo>
                        <a:pt x="29" y="7"/>
                      </a:moveTo>
                      <a:cubicBezTo>
                        <a:pt x="27" y="5"/>
                        <a:pt x="26" y="4"/>
                        <a:pt x="24" y="3"/>
                      </a:cubicBezTo>
                      <a:lnTo>
                        <a:pt x="26" y="2"/>
                      </a:lnTo>
                      <a:cubicBezTo>
                        <a:pt x="27" y="3"/>
                        <a:pt x="28" y="5"/>
                        <a:pt x="30" y="6"/>
                      </a:cubicBezTo>
                      <a:lnTo>
                        <a:pt x="29" y="7"/>
                      </a:lnTo>
                      <a:close/>
                      <a:moveTo>
                        <a:pt x="25" y="2"/>
                      </a:moveTo>
                      <a:lnTo>
                        <a:pt x="26" y="2"/>
                      </a:lnTo>
                      <a:lnTo>
                        <a:pt x="25" y="2"/>
                      </a:lnTo>
                      <a:close/>
                      <a:moveTo>
                        <a:pt x="24" y="3"/>
                      </a:moveTo>
                      <a:cubicBezTo>
                        <a:pt x="23" y="1"/>
                        <a:pt x="20" y="3"/>
                        <a:pt x="18" y="4"/>
                      </a:cubicBezTo>
                      <a:lnTo>
                        <a:pt x="17" y="3"/>
                      </a:lnTo>
                      <a:cubicBezTo>
                        <a:pt x="20" y="2"/>
                        <a:pt x="23" y="0"/>
                        <a:pt x="25" y="2"/>
                      </a:cubicBezTo>
                      <a:lnTo>
                        <a:pt x="24" y="3"/>
                      </a:lnTo>
                      <a:close/>
                      <a:moveTo>
                        <a:pt x="17" y="3"/>
                      </a:moveTo>
                      <a:lnTo>
                        <a:pt x="17" y="3"/>
                      </a:lnTo>
                      <a:lnTo>
                        <a:pt x="17" y="4"/>
                      </a:lnTo>
                      <a:lnTo>
                        <a:pt x="17" y="3"/>
                      </a:lnTo>
                      <a:close/>
                      <a:moveTo>
                        <a:pt x="18" y="4"/>
                      </a:moveTo>
                      <a:lnTo>
                        <a:pt x="17" y="5"/>
                      </a:lnTo>
                      <a:lnTo>
                        <a:pt x="17" y="4"/>
                      </a:lnTo>
                      <a:lnTo>
                        <a:pt x="17" y="3"/>
                      </a:lnTo>
                      <a:lnTo>
                        <a:pt x="18" y="4"/>
                      </a:lnTo>
                      <a:close/>
                      <a:moveTo>
                        <a:pt x="17" y="4"/>
                      </a:moveTo>
                      <a:lnTo>
                        <a:pt x="17" y="4"/>
                      </a:lnTo>
                      <a:close/>
                    </a:path>
                  </a:pathLst>
                </a:custGeom>
                <a:solidFill>
                  <a:srgbClr val="94939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465931" name="Group 210"/>
              <p:cNvGrpSpPr>
                <a:grpSpLocks/>
              </p:cNvGrpSpPr>
              <p:nvPr/>
            </p:nvGrpSpPr>
            <p:grpSpPr bwMode="auto">
              <a:xfrm>
                <a:off x="646" y="2996"/>
                <a:ext cx="1537" cy="1042"/>
                <a:chOff x="646" y="2996"/>
                <a:chExt cx="1537" cy="1042"/>
              </a:xfrm>
            </p:grpSpPr>
            <p:sp>
              <p:nvSpPr>
                <p:cNvPr id="466311" name="Freeform 211"/>
                <p:cNvSpPr>
                  <a:spLocks noChangeArrowheads="1"/>
                </p:cNvSpPr>
                <p:nvPr/>
              </p:nvSpPr>
              <p:spPr bwMode="auto">
                <a:xfrm>
                  <a:off x="1957" y="3748"/>
                  <a:ext cx="49" cy="53"/>
                </a:xfrm>
                <a:custGeom>
                  <a:avLst/>
                  <a:gdLst>
                    <a:gd name="T0" fmla="*/ 39823 w 36"/>
                    <a:gd name="T1" fmla="*/ 38874 h 32"/>
                    <a:gd name="T2" fmla="*/ 23451 w 36"/>
                    <a:gd name="T3" fmla="*/ 7925 h 32"/>
                    <a:gd name="T4" fmla="*/ 3042 w 36"/>
                    <a:gd name="T5" fmla="*/ 42185 h 32"/>
                    <a:gd name="T6" fmla="*/ 12507 w 36"/>
                    <a:gd name="T7" fmla="*/ 117479 h 32"/>
                    <a:gd name="T8" fmla="*/ 39823 w 36"/>
                    <a:gd name="T9" fmla="*/ 124620 h 32"/>
                    <a:gd name="T10" fmla="*/ 49312 w 36"/>
                    <a:gd name="T11" fmla="*/ 130287 h 32"/>
                    <a:gd name="T12" fmla="*/ 63141 w 36"/>
                    <a:gd name="T13" fmla="*/ 98052 h 32"/>
                    <a:gd name="T14" fmla="*/ 39823 w 36"/>
                    <a:gd name="T15" fmla="*/ 38874 h 32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36" h="32">
                      <a:moveTo>
                        <a:pt x="23" y="9"/>
                      </a:moveTo>
                      <a:cubicBezTo>
                        <a:pt x="19" y="8"/>
                        <a:pt x="18" y="3"/>
                        <a:pt x="13" y="2"/>
                      </a:cubicBezTo>
                      <a:cubicBezTo>
                        <a:pt x="6" y="0"/>
                        <a:pt x="0" y="5"/>
                        <a:pt x="2" y="10"/>
                      </a:cubicBezTo>
                      <a:cubicBezTo>
                        <a:pt x="4" y="16"/>
                        <a:pt x="5" y="22"/>
                        <a:pt x="7" y="27"/>
                      </a:cubicBezTo>
                      <a:cubicBezTo>
                        <a:pt x="9" y="32"/>
                        <a:pt x="17" y="28"/>
                        <a:pt x="23" y="29"/>
                      </a:cubicBezTo>
                      <a:cubicBezTo>
                        <a:pt x="24" y="29"/>
                        <a:pt x="26" y="31"/>
                        <a:pt x="28" y="30"/>
                      </a:cubicBezTo>
                      <a:cubicBezTo>
                        <a:pt x="33" y="30"/>
                        <a:pt x="36" y="26"/>
                        <a:pt x="36" y="23"/>
                      </a:cubicBezTo>
                      <a:cubicBezTo>
                        <a:pt x="34" y="17"/>
                        <a:pt x="30" y="13"/>
                        <a:pt x="23" y="9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312" name="Freeform 212"/>
                <p:cNvSpPr>
                  <a:spLocks noChangeArrowheads="1"/>
                </p:cNvSpPr>
                <p:nvPr/>
              </p:nvSpPr>
              <p:spPr bwMode="auto">
                <a:xfrm>
                  <a:off x="1959" y="3749"/>
                  <a:ext cx="48" cy="51"/>
                </a:xfrm>
                <a:custGeom>
                  <a:avLst/>
                  <a:gdLst>
                    <a:gd name="T0" fmla="*/ 23391 w 36"/>
                    <a:gd name="T1" fmla="*/ 32062 h 30"/>
                    <a:gd name="T2" fmla="*/ 21961 w 36"/>
                    <a:gd name="T3" fmla="*/ 32062 h 30"/>
                    <a:gd name="T4" fmla="*/ 23391 w 36"/>
                    <a:gd name="T5" fmla="*/ 32062 h 30"/>
                    <a:gd name="T6" fmla="*/ 14272 w 36"/>
                    <a:gd name="T7" fmla="*/ 6933 h 30"/>
                    <a:gd name="T8" fmla="*/ 14272 w 36"/>
                    <a:gd name="T9" fmla="*/ 6933 h 30"/>
                    <a:gd name="T10" fmla="*/ 15873 w 36"/>
                    <a:gd name="T11" fmla="*/ 0 h 30"/>
                    <a:gd name="T12" fmla="*/ 3728 w 36"/>
                    <a:gd name="T13" fmla="*/ 19244 h 30"/>
                    <a:gd name="T14" fmla="*/ 8711 w 36"/>
                    <a:gd name="T15" fmla="*/ 6933 h 30"/>
                    <a:gd name="T16" fmla="*/ 0 w 36"/>
                    <a:gd name="T17" fmla="*/ 32062 h 30"/>
                    <a:gd name="T18" fmla="*/ 2276 w 36"/>
                    <a:gd name="T19" fmla="*/ 32062 h 30"/>
                    <a:gd name="T20" fmla="*/ 0 w 36"/>
                    <a:gd name="T21" fmla="*/ 32062 h 30"/>
                    <a:gd name="T22" fmla="*/ 5312 w 36"/>
                    <a:gd name="T23" fmla="*/ 118803 h 30"/>
                    <a:gd name="T24" fmla="*/ 2276 w 36"/>
                    <a:gd name="T25" fmla="*/ 60542 h 30"/>
                    <a:gd name="T26" fmla="*/ 6116 w 36"/>
                    <a:gd name="T27" fmla="*/ 172305 h 30"/>
                    <a:gd name="T28" fmla="*/ 6116 w 36"/>
                    <a:gd name="T29" fmla="*/ 172305 h 30"/>
                    <a:gd name="T30" fmla="*/ 6116 w 36"/>
                    <a:gd name="T31" fmla="*/ 172305 h 30"/>
                    <a:gd name="T32" fmla="*/ 20480 w 36"/>
                    <a:gd name="T33" fmla="*/ 191417 h 30"/>
                    <a:gd name="T34" fmla="*/ 20480 w 36"/>
                    <a:gd name="T35" fmla="*/ 187194 h 30"/>
                    <a:gd name="T36" fmla="*/ 20480 w 36"/>
                    <a:gd name="T37" fmla="*/ 191417 h 30"/>
                    <a:gd name="T38" fmla="*/ 26907 w 36"/>
                    <a:gd name="T39" fmla="*/ 191417 h 30"/>
                    <a:gd name="T40" fmla="*/ 28417 w 36"/>
                    <a:gd name="T41" fmla="*/ 191417 h 30"/>
                    <a:gd name="T42" fmla="*/ 28417 w 36"/>
                    <a:gd name="T43" fmla="*/ 191417 h 30"/>
                    <a:gd name="T44" fmla="*/ 28417 w 36"/>
                    <a:gd name="T45" fmla="*/ 179345 h 30"/>
                    <a:gd name="T46" fmla="*/ 28417 w 36"/>
                    <a:gd name="T47" fmla="*/ 179345 h 30"/>
                    <a:gd name="T48" fmla="*/ 29836 w 36"/>
                    <a:gd name="T49" fmla="*/ 191417 h 30"/>
                    <a:gd name="T50" fmla="*/ 30699 w 36"/>
                    <a:gd name="T51" fmla="*/ 187194 h 30"/>
                    <a:gd name="T52" fmla="*/ 29836 w 36"/>
                    <a:gd name="T53" fmla="*/ 191417 h 30"/>
                    <a:gd name="T54" fmla="*/ 34416 w 36"/>
                    <a:gd name="T55" fmla="*/ 191417 h 30"/>
                    <a:gd name="T56" fmla="*/ 34416 w 36"/>
                    <a:gd name="T57" fmla="*/ 191417 h 30"/>
                    <a:gd name="T58" fmla="*/ 34416 w 36"/>
                    <a:gd name="T59" fmla="*/ 198002 h 30"/>
                    <a:gd name="T60" fmla="*/ 35991 w 36"/>
                    <a:gd name="T61" fmla="*/ 191417 h 30"/>
                    <a:gd name="T62" fmla="*/ 40731 w 36"/>
                    <a:gd name="T63" fmla="*/ 172305 h 30"/>
                    <a:gd name="T64" fmla="*/ 35991 w 36"/>
                    <a:gd name="T65" fmla="*/ 191417 h 30"/>
                    <a:gd name="T66" fmla="*/ 44411 w 36"/>
                    <a:gd name="T67" fmla="*/ 148378 h 30"/>
                    <a:gd name="T68" fmla="*/ 44097 w 36"/>
                    <a:gd name="T69" fmla="*/ 148378 h 30"/>
                    <a:gd name="T70" fmla="*/ 44411 w 36"/>
                    <a:gd name="T71" fmla="*/ 148378 h 30"/>
                    <a:gd name="T72" fmla="*/ 44411 w 36"/>
                    <a:gd name="T73" fmla="*/ 148378 h 30"/>
                    <a:gd name="T74" fmla="*/ 44097 w 36"/>
                    <a:gd name="T75" fmla="*/ 148378 h 30"/>
                    <a:gd name="T76" fmla="*/ 44097 w 36"/>
                    <a:gd name="T77" fmla="*/ 148378 h 30"/>
                    <a:gd name="T78" fmla="*/ 44097 w 36"/>
                    <a:gd name="T79" fmla="*/ 148378 h 30"/>
                    <a:gd name="T80" fmla="*/ 44097 w 36"/>
                    <a:gd name="T81" fmla="*/ 126608 h 30"/>
                    <a:gd name="T82" fmla="*/ 42631 w 36"/>
                    <a:gd name="T83" fmla="*/ 131866 h 30"/>
                    <a:gd name="T84" fmla="*/ 44097 w 36"/>
                    <a:gd name="T85" fmla="*/ 126608 h 30"/>
                    <a:gd name="T86" fmla="*/ 28417 w 36"/>
                    <a:gd name="T87" fmla="*/ 60542 h 30"/>
                    <a:gd name="T88" fmla="*/ 40731 w 36"/>
                    <a:gd name="T89" fmla="*/ 118803 h 30"/>
                    <a:gd name="T90" fmla="*/ 28417 w 36"/>
                    <a:gd name="T91" fmla="*/ 53412 h 30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</a:gdLst>
                  <a:ahLst/>
                  <a:cxnLst>
                    <a:cxn ang="T92">
                      <a:pos x="T0" y="T1"/>
                    </a:cxn>
                    <a:cxn ang="T93">
                      <a:pos x="T2" y="T3"/>
                    </a:cxn>
                    <a:cxn ang="T94">
                      <a:pos x="T4" y="T5"/>
                    </a:cxn>
                    <a:cxn ang="T95">
                      <a:pos x="T6" y="T7"/>
                    </a:cxn>
                    <a:cxn ang="T96">
                      <a:pos x="T8" y="T9"/>
                    </a:cxn>
                    <a:cxn ang="T97">
                      <a:pos x="T10" y="T11"/>
                    </a:cxn>
                    <a:cxn ang="T98">
                      <a:pos x="T12" y="T13"/>
                    </a:cxn>
                    <a:cxn ang="T99">
                      <a:pos x="T14" y="T15"/>
                    </a:cxn>
                    <a:cxn ang="T100">
                      <a:pos x="T16" y="T17"/>
                    </a:cxn>
                    <a:cxn ang="T101">
                      <a:pos x="T18" y="T19"/>
                    </a:cxn>
                    <a:cxn ang="T102">
                      <a:pos x="T20" y="T21"/>
                    </a:cxn>
                    <a:cxn ang="T103">
                      <a:pos x="T22" y="T23"/>
                    </a:cxn>
                    <a:cxn ang="T104">
                      <a:pos x="T24" y="T25"/>
                    </a:cxn>
                    <a:cxn ang="T105">
                      <a:pos x="T26" y="T27"/>
                    </a:cxn>
                    <a:cxn ang="T106">
                      <a:pos x="T28" y="T29"/>
                    </a:cxn>
                    <a:cxn ang="T107">
                      <a:pos x="T30" y="T31"/>
                    </a:cxn>
                    <a:cxn ang="T108">
                      <a:pos x="T32" y="T33"/>
                    </a:cxn>
                    <a:cxn ang="T109">
                      <a:pos x="T34" y="T35"/>
                    </a:cxn>
                    <a:cxn ang="T110">
                      <a:pos x="T36" y="T37"/>
                    </a:cxn>
                    <a:cxn ang="T111">
                      <a:pos x="T38" y="T39"/>
                    </a:cxn>
                    <a:cxn ang="T112">
                      <a:pos x="T40" y="T41"/>
                    </a:cxn>
                    <a:cxn ang="T113">
                      <a:pos x="T42" y="T43"/>
                    </a:cxn>
                    <a:cxn ang="T114">
                      <a:pos x="T44" y="T45"/>
                    </a:cxn>
                    <a:cxn ang="T115">
                      <a:pos x="T46" y="T47"/>
                    </a:cxn>
                    <a:cxn ang="T116">
                      <a:pos x="T48" y="T49"/>
                    </a:cxn>
                    <a:cxn ang="T117">
                      <a:pos x="T50" y="T51"/>
                    </a:cxn>
                    <a:cxn ang="T118">
                      <a:pos x="T52" y="T53"/>
                    </a:cxn>
                    <a:cxn ang="T119">
                      <a:pos x="T54" y="T55"/>
                    </a:cxn>
                    <a:cxn ang="T120">
                      <a:pos x="T56" y="T57"/>
                    </a:cxn>
                    <a:cxn ang="T121">
                      <a:pos x="T58" y="T59"/>
                    </a:cxn>
                    <a:cxn ang="T122">
                      <a:pos x="T60" y="T61"/>
                    </a:cxn>
                    <a:cxn ang="T123">
                      <a:pos x="T62" y="T63"/>
                    </a:cxn>
                    <a:cxn ang="T124">
                      <a:pos x="T64" y="T65"/>
                    </a:cxn>
                    <a:cxn ang="T125">
                      <a:pos x="T66" y="T67"/>
                    </a:cxn>
                    <a:cxn ang="T126">
                      <a:pos x="T68" y="T69"/>
                    </a:cxn>
                    <a:cxn ang="T127">
                      <a:pos x="T70" y="T71"/>
                    </a:cxn>
                    <a:cxn ang="T128">
                      <a:pos x="T72" y="T73"/>
                    </a:cxn>
                    <a:cxn ang="T129">
                      <a:pos x="T74" y="T75"/>
                    </a:cxn>
                    <a:cxn ang="T130">
                      <a:pos x="T76" y="T77"/>
                    </a:cxn>
                    <a:cxn ang="T131">
                      <a:pos x="T78" y="T79"/>
                    </a:cxn>
                    <a:cxn ang="T132">
                      <a:pos x="T80" y="T81"/>
                    </a:cxn>
                    <a:cxn ang="T133">
                      <a:pos x="T82" y="T83"/>
                    </a:cxn>
                    <a:cxn ang="T134">
                      <a:pos x="T84" y="T85"/>
                    </a:cxn>
                    <a:cxn ang="T135">
                      <a:pos x="T86" y="T87"/>
                    </a:cxn>
                    <a:cxn ang="T136">
                      <a:pos x="T88" y="T89"/>
                    </a:cxn>
                    <a:cxn ang="T137">
                      <a:pos x="T90" y="T91"/>
                    </a:cxn>
                  </a:cxnLst>
                  <a:rect l="0" t="0" r="r" b="b"/>
                  <a:pathLst>
                    <a:path w="36" h="30">
                      <a:moveTo>
                        <a:pt x="22" y="9"/>
                      </a:moveTo>
                      <a:cubicBezTo>
                        <a:pt x="20" y="8"/>
                        <a:pt x="18" y="7"/>
                        <a:pt x="17" y="5"/>
                      </a:cubicBezTo>
                      <a:lnTo>
                        <a:pt x="18" y="5"/>
                      </a:lnTo>
                      <a:cubicBezTo>
                        <a:pt x="20" y="6"/>
                        <a:pt x="21" y="7"/>
                        <a:pt x="22" y="8"/>
                      </a:cubicBezTo>
                      <a:lnTo>
                        <a:pt x="22" y="9"/>
                      </a:lnTo>
                      <a:close/>
                      <a:moveTo>
                        <a:pt x="17" y="5"/>
                      </a:moveTo>
                      <a:cubicBezTo>
                        <a:pt x="16" y="4"/>
                        <a:pt x="14" y="2"/>
                        <a:pt x="11" y="1"/>
                      </a:cubicBezTo>
                      <a:lnTo>
                        <a:pt x="12" y="0"/>
                      </a:lnTo>
                      <a:cubicBezTo>
                        <a:pt x="15" y="1"/>
                        <a:pt x="17" y="3"/>
                        <a:pt x="18" y="5"/>
                      </a:cubicBezTo>
                      <a:lnTo>
                        <a:pt x="17" y="5"/>
                      </a:lnTo>
                      <a:close/>
                      <a:moveTo>
                        <a:pt x="11" y="1"/>
                      </a:moveTo>
                      <a:lnTo>
                        <a:pt x="11" y="1"/>
                      </a:lnTo>
                      <a:lnTo>
                        <a:pt x="12" y="1"/>
                      </a:lnTo>
                      <a:lnTo>
                        <a:pt x="11" y="1"/>
                      </a:lnTo>
                      <a:close/>
                      <a:moveTo>
                        <a:pt x="11" y="1"/>
                      </a:moveTo>
                      <a:cubicBezTo>
                        <a:pt x="10" y="1"/>
                        <a:pt x="8" y="1"/>
                        <a:pt x="7" y="1"/>
                      </a:cubicBezTo>
                      <a:lnTo>
                        <a:pt x="6" y="0"/>
                      </a:lnTo>
                      <a:cubicBezTo>
                        <a:pt x="8" y="0"/>
                        <a:pt x="10" y="0"/>
                        <a:pt x="12" y="0"/>
                      </a:cubicBezTo>
                      <a:lnTo>
                        <a:pt x="11" y="1"/>
                      </a:lnTo>
                      <a:close/>
                      <a:moveTo>
                        <a:pt x="7" y="1"/>
                      </a:moveTo>
                      <a:cubicBezTo>
                        <a:pt x="5" y="2"/>
                        <a:pt x="4" y="2"/>
                        <a:pt x="3" y="3"/>
                      </a:cubicBezTo>
                      <a:lnTo>
                        <a:pt x="2" y="2"/>
                      </a:lnTo>
                      <a:cubicBezTo>
                        <a:pt x="3" y="1"/>
                        <a:pt x="5" y="1"/>
                        <a:pt x="6" y="0"/>
                      </a:cubicBezTo>
                      <a:lnTo>
                        <a:pt x="7" y="1"/>
                      </a:lnTo>
                      <a:close/>
                      <a:moveTo>
                        <a:pt x="3" y="3"/>
                      </a:moveTo>
                      <a:cubicBezTo>
                        <a:pt x="3" y="4"/>
                        <a:pt x="2" y="4"/>
                        <a:pt x="2" y="5"/>
                      </a:cubicBezTo>
                      <a:lnTo>
                        <a:pt x="0" y="5"/>
                      </a:lnTo>
                      <a:cubicBezTo>
                        <a:pt x="1" y="4"/>
                        <a:pt x="1" y="3"/>
                        <a:pt x="2" y="2"/>
                      </a:cubicBezTo>
                      <a:lnTo>
                        <a:pt x="3" y="3"/>
                      </a:lnTo>
                      <a:close/>
                      <a:moveTo>
                        <a:pt x="2" y="5"/>
                      </a:moveTo>
                      <a:cubicBezTo>
                        <a:pt x="1" y="6"/>
                        <a:pt x="1" y="7"/>
                        <a:pt x="2" y="9"/>
                      </a:cubicBezTo>
                      <a:lnTo>
                        <a:pt x="0" y="9"/>
                      </a:lnTo>
                      <a:cubicBezTo>
                        <a:pt x="0" y="8"/>
                        <a:pt x="0" y="6"/>
                        <a:pt x="0" y="5"/>
                      </a:cubicBezTo>
                      <a:lnTo>
                        <a:pt x="2" y="5"/>
                      </a:lnTo>
                      <a:close/>
                      <a:moveTo>
                        <a:pt x="2" y="9"/>
                      </a:moveTo>
                      <a:cubicBezTo>
                        <a:pt x="3" y="12"/>
                        <a:pt x="4" y="15"/>
                        <a:pt x="4" y="18"/>
                      </a:cubicBezTo>
                      <a:lnTo>
                        <a:pt x="3" y="18"/>
                      </a:lnTo>
                      <a:cubicBezTo>
                        <a:pt x="2" y="15"/>
                        <a:pt x="2" y="12"/>
                        <a:pt x="0" y="9"/>
                      </a:cubicBezTo>
                      <a:lnTo>
                        <a:pt x="2" y="9"/>
                      </a:lnTo>
                      <a:close/>
                      <a:moveTo>
                        <a:pt x="4" y="18"/>
                      </a:moveTo>
                      <a:cubicBezTo>
                        <a:pt x="5" y="21"/>
                        <a:pt x="6" y="23"/>
                        <a:pt x="6" y="26"/>
                      </a:cubicBezTo>
                      <a:lnTo>
                        <a:pt x="5" y="26"/>
                      </a:lnTo>
                      <a:cubicBezTo>
                        <a:pt x="4" y="24"/>
                        <a:pt x="4" y="21"/>
                        <a:pt x="3" y="18"/>
                      </a:cubicBezTo>
                      <a:lnTo>
                        <a:pt x="4" y="18"/>
                      </a:lnTo>
                      <a:close/>
                      <a:moveTo>
                        <a:pt x="5" y="26"/>
                      </a:moveTo>
                      <a:lnTo>
                        <a:pt x="5" y="26"/>
                      </a:lnTo>
                      <a:lnTo>
                        <a:pt x="6" y="26"/>
                      </a:lnTo>
                      <a:lnTo>
                        <a:pt x="5" y="26"/>
                      </a:lnTo>
                      <a:close/>
                      <a:moveTo>
                        <a:pt x="6" y="26"/>
                      </a:moveTo>
                      <a:cubicBezTo>
                        <a:pt x="8" y="28"/>
                        <a:pt x="12" y="28"/>
                        <a:pt x="16" y="28"/>
                      </a:cubicBezTo>
                      <a:lnTo>
                        <a:pt x="16" y="29"/>
                      </a:lnTo>
                      <a:cubicBezTo>
                        <a:pt x="11" y="29"/>
                        <a:pt x="7" y="30"/>
                        <a:pt x="5" y="26"/>
                      </a:cubicBezTo>
                      <a:lnTo>
                        <a:pt x="6" y="26"/>
                      </a:lnTo>
                      <a:close/>
                      <a:moveTo>
                        <a:pt x="16" y="28"/>
                      </a:moveTo>
                      <a:cubicBezTo>
                        <a:pt x="18" y="27"/>
                        <a:pt x="20" y="27"/>
                        <a:pt x="22" y="27"/>
                      </a:cubicBezTo>
                      <a:lnTo>
                        <a:pt x="21" y="29"/>
                      </a:lnTo>
                      <a:cubicBezTo>
                        <a:pt x="20" y="28"/>
                        <a:pt x="18" y="29"/>
                        <a:pt x="16" y="29"/>
                      </a:cubicBezTo>
                      <a:lnTo>
                        <a:pt x="16" y="28"/>
                      </a:lnTo>
                      <a:close/>
                      <a:moveTo>
                        <a:pt x="22" y="29"/>
                      </a:moveTo>
                      <a:lnTo>
                        <a:pt x="21" y="29"/>
                      </a:lnTo>
                      <a:lnTo>
                        <a:pt x="22" y="28"/>
                      </a:lnTo>
                      <a:lnTo>
                        <a:pt x="22" y="29"/>
                      </a:lnTo>
                      <a:close/>
                      <a:moveTo>
                        <a:pt x="22" y="27"/>
                      </a:moveTo>
                      <a:lnTo>
                        <a:pt x="22" y="27"/>
                      </a:lnTo>
                      <a:lnTo>
                        <a:pt x="22" y="29"/>
                      </a:lnTo>
                      <a:lnTo>
                        <a:pt x="22" y="27"/>
                      </a:lnTo>
                      <a:close/>
                      <a:moveTo>
                        <a:pt x="22" y="27"/>
                      </a:moveTo>
                      <a:lnTo>
                        <a:pt x="22" y="27"/>
                      </a:lnTo>
                      <a:lnTo>
                        <a:pt x="22" y="28"/>
                      </a:lnTo>
                      <a:lnTo>
                        <a:pt x="22" y="27"/>
                      </a:lnTo>
                      <a:close/>
                      <a:moveTo>
                        <a:pt x="22" y="27"/>
                      </a:moveTo>
                      <a:cubicBezTo>
                        <a:pt x="22" y="27"/>
                        <a:pt x="23" y="28"/>
                        <a:pt x="24" y="28"/>
                      </a:cubicBezTo>
                      <a:lnTo>
                        <a:pt x="23" y="29"/>
                      </a:lnTo>
                      <a:cubicBezTo>
                        <a:pt x="23" y="29"/>
                        <a:pt x="22" y="29"/>
                        <a:pt x="22" y="29"/>
                      </a:cubicBezTo>
                      <a:lnTo>
                        <a:pt x="22" y="27"/>
                      </a:lnTo>
                      <a:close/>
                      <a:moveTo>
                        <a:pt x="24" y="28"/>
                      </a:moveTo>
                      <a:cubicBezTo>
                        <a:pt x="25" y="28"/>
                        <a:pt x="26" y="29"/>
                        <a:pt x="27" y="29"/>
                      </a:cubicBezTo>
                      <a:lnTo>
                        <a:pt x="27" y="30"/>
                      </a:lnTo>
                      <a:cubicBezTo>
                        <a:pt x="26" y="30"/>
                        <a:pt x="25" y="30"/>
                        <a:pt x="23" y="29"/>
                      </a:cubicBezTo>
                      <a:lnTo>
                        <a:pt x="24" y="28"/>
                      </a:lnTo>
                      <a:close/>
                      <a:moveTo>
                        <a:pt x="27" y="29"/>
                      </a:moveTo>
                      <a:lnTo>
                        <a:pt x="27" y="29"/>
                      </a:lnTo>
                      <a:close/>
                      <a:moveTo>
                        <a:pt x="27" y="29"/>
                      </a:moveTo>
                      <a:cubicBezTo>
                        <a:pt x="27" y="29"/>
                        <a:pt x="28" y="29"/>
                        <a:pt x="28" y="29"/>
                      </a:cubicBezTo>
                      <a:lnTo>
                        <a:pt x="28" y="30"/>
                      </a:lnTo>
                      <a:cubicBezTo>
                        <a:pt x="28" y="30"/>
                        <a:pt x="27" y="30"/>
                        <a:pt x="27" y="30"/>
                      </a:cubicBezTo>
                      <a:lnTo>
                        <a:pt x="27" y="29"/>
                      </a:lnTo>
                      <a:close/>
                      <a:moveTo>
                        <a:pt x="28" y="29"/>
                      </a:moveTo>
                      <a:lnTo>
                        <a:pt x="28" y="29"/>
                      </a:lnTo>
                      <a:close/>
                      <a:moveTo>
                        <a:pt x="28" y="29"/>
                      </a:moveTo>
                      <a:cubicBezTo>
                        <a:pt x="30" y="28"/>
                        <a:pt x="31" y="27"/>
                        <a:pt x="32" y="26"/>
                      </a:cubicBezTo>
                      <a:lnTo>
                        <a:pt x="34" y="27"/>
                      </a:lnTo>
                      <a:cubicBezTo>
                        <a:pt x="32" y="28"/>
                        <a:pt x="30" y="29"/>
                        <a:pt x="28" y="30"/>
                      </a:cubicBezTo>
                      <a:lnTo>
                        <a:pt x="28" y="29"/>
                      </a:lnTo>
                      <a:close/>
                      <a:moveTo>
                        <a:pt x="32" y="26"/>
                      </a:moveTo>
                      <a:cubicBezTo>
                        <a:pt x="33" y="25"/>
                        <a:pt x="34" y="24"/>
                        <a:pt x="34" y="22"/>
                      </a:cubicBezTo>
                      <a:lnTo>
                        <a:pt x="35" y="22"/>
                      </a:lnTo>
                      <a:cubicBezTo>
                        <a:pt x="36" y="24"/>
                        <a:pt x="35" y="26"/>
                        <a:pt x="34" y="27"/>
                      </a:cubicBezTo>
                      <a:lnTo>
                        <a:pt x="32" y="26"/>
                      </a:lnTo>
                      <a:close/>
                      <a:moveTo>
                        <a:pt x="34" y="22"/>
                      </a:moveTo>
                      <a:cubicBezTo>
                        <a:pt x="34" y="22"/>
                        <a:pt x="34" y="22"/>
                        <a:pt x="34" y="22"/>
                      </a:cubicBezTo>
                      <a:lnTo>
                        <a:pt x="35" y="22"/>
                      </a:lnTo>
                      <a:cubicBezTo>
                        <a:pt x="35" y="22"/>
                        <a:pt x="35" y="22"/>
                        <a:pt x="35" y="22"/>
                      </a:cubicBezTo>
                      <a:lnTo>
                        <a:pt x="34" y="22"/>
                      </a:lnTo>
                      <a:close/>
                      <a:moveTo>
                        <a:pt x="35" y="22"/>
                      </a:moveTo>
                      <a:lnTo>
                        <a:pt x="35" y="22"/>
                      </a:lnTo>
                      <a:close/>
                      <a:moveTo>
                        <a:pt x="34" y="22"/>
                      </a:moveTo>
                      <a:lnTo>
                        <a:pt x="34" y="22"/>
                      </a:lnTo>
                      <a:lnTo>
                        <a:pt x="35" y="22"/>
                      </a:lnTo>
                      <a:lnTo>
                        <a:pt x="34" y="22"/>
                      </a:lnTo>
                      <a:close/>
                      <a:moveTo>
                        <a:pt x="34" y="22"/>
                      </a:moveTo>
                      <a:lnTo>
                        <a:pt x="34" y="22"/>
                      </a:lnTo>
                      <a:close/>
                      <a:moveTo>
                        <a:pt x="34" y="22"/>
                      </a:moveTo>
                      <a:cubicBezTo>
                        <a:pt x="34" y="21"/>
                        <a:pt x="33" y="20"/>
                        <a:pt x="33" y="20"/>
                      </a:cubicBezTo>
                      <a:lnTo>
                        <a:pt x="34" y="19"/>
                      </a:lnTo>
                      <a:cubicBezTo>
                        <a:pt x="35" y="20"/>
                        <a:pt x="35" y="21"/>
                        <a:pt x="35" y="22"/>
                      </a:cubicBezTo>
                      <a:lnTo>
                        <a:pt x="34" y="22"/>
                      </a:lnTo>
                      <a:close/>
                      <a:moveTo>
                        <a:pt x="33" y="20"/>
                      </a:moveTo>
                      <a:cubicBezTo>
                        <a:pt x="33" y="19"/>
                        <a:pt x="32" y="18"/>
                        <a:pt x="32" y="18"/>
                      </a:cubicBezTo>
                      <a:lnTo>
                        <a:pt x="33" y="17"/>
                      </a:lnTo>
                      <a:cubicBezTo>
                        <a:pt x="34" y="18"/>
                        <a:pt x="34" y="19"/>
                        <a:pt x="34" y="19"/>
                      </a:cubicBezTo>
                      <a:lnTo>
                        <a:pt x="33" y="20"/>
                      </a:lnTo>
                      <a:close/>
                      <a:moveTo>
                        <a:pt x="32" y="18"/>
                      </a:moveTo>
                      <a:cubicBezTo>
                        <a:pt x="30" y="14"/>
                        <a:pt x="26" y="11"/>
                        <a:pt x="22" y="9"/>
                      </a:cubicBezTo>
                      <a:lnTo>
                        <a:pt x="22" y="8"/>
                      </a:lnTo>
                      <a:cubicBezTo>
                        <a:pt x="27" y="10"/>
                        <a:pt x="31" y="13"/>
                        <a:pt x="33" y="17"/>
                      </a:cubicBezTo>
                      <a:lnTo>
                        <a:pt x="32" y="18"/>
                      </a:lnTo>
                      <a:close/>
                      <a:moveTo>
                        <a:pt x="22" y="8"/>
                      </a:moveTo>
                      <a:lnTo>
                        <a:pt x="22" y="8"/>
                      </a:lnTo>
                      <a:close/>
                    </a:path>
                  </a:pathLst>
                </a:custGeom>
                <a:solidFill>
                  <a:srgbClr val="94939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313" name="Freeform 213"/>
                <p:cNvSpPr>
                  <a:spLocks noChangeArrowheads="1"/>
                </p:cNvSpPr>
                <p:nvPr/>
              </p:nvSpPr>
              <p:spPr bwMode="auto">
                <a:xfrm>
                  <a:off x="2019" y="3773"/>
                  <a:ext cx="52" cy="62"/>
                </a:xfrm>
                <a:custGeom>
                  <a:avLst/>
                  <a:gdLst>
                    <a:gd name="T0" fmla="*/ 23460 w 38"/>
                    <a:gd name="T1" fmla="*/ 30793 h 36"/>
                    <a:gd name="T2" fmla="*/ 1786 w 38"/>
                    <a:gd name="T3" fmla="*/ 116329 h 36"/>
                    <a:gd name="T4" fmla="*/ 4911 w 38"/>
                    <a:gd name="T5" fmla="*/ 214045 h 36"/>
                    <a:gd name="T6" fmla="*/ 40871 w 38"/>
                    <a:gd name="T7" fmla="*/ 244964 h 36"/>
                    <a:gd name="T8" fmla="*/ 56406 w 38"/>
                    <a:gd name="T9" fmla="*/ 202361 h 36"/>
                    <a:gd name="T10" fmla="*/ 51796 w 38"/>
                    <a:gd name="T11" fmla="*/ 51334 h 36"/>
                    <a:gd name="T12" fmla="*/ 23460 w 38"/>
                    <a:gd name="T13" fmla="*/ 30793 h 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38" h="36">
                      <a:moveTo>
                        <a:pt x="14" y="4"/>
                      </a:moveTo>
                      <a:cubicBezTo>
                        <a:pt x="9" y="8"/>
                        <a:pt x="3" y="10"/>
                        <a:pt x="1" y="16"/>
                      </a:cubicBezTo>
                      <a:cubicBezTo>
                        <a:pt x="0" y="21"/>
                        <a:pt x="1" y="27"/>
                        <a:pt x="3" y="30"/>
                      </a:cubicBezTo>
                      <a:cubicBezTo>
                        <a:pt x="7" y="36"/>
                        <a:pt x="16" y="33"/>
                        <a:pt x="24" y="34"/>
                      </a:cubicBezTo>
                      <a:cubicBezTo>
                        <a:pt x="28" y="34"/>
                        <a:pt x="31" y="31"/>
                        <a:pt x="33" y="28"/>
                      </a:cubicBezTo>
                      <a:cubicBezTo>
                        <a:pt x="38" y="21"/>
                        <a:pt x="37" y="13"/>
                        <a:pt x="30" y="7"/>
                      </a:cubicBezTo>
                      <a:cubicBezTo>
                        <a:pt x="26" y="3"/>
                        <a:pt x="19" y="0"/>
                        <a:pt x="14" y="4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314" name="Freeform 214"/>
                <p:cNvSpPr>
                  <a:spLocks noChangeArrowheads="1"/>
                </p:cNvSpPr>
                <p:nvPr/>
              </p:nvSpPr>
              <p:spPr bwMode="auto">
                <a:xfrm>
                  <a:off x="2019" y="3775"/>
                  <a:ext cx="52" cy="58"/>
                </a:xfrm>
                <a:custGeom>
                  <a:avLst/>
                  <a:gdLst>
                    <a:gd name="T0" fmla="*/ 23460 w 38"/>
                    <a:gd name="T1" fmla="*/ 26668 h 34"/>
                    <a:gd name="T2" fmla="*/ 22386 w 38"/>
                    <a:gd name="T3" fmla="*/ 17376 h 34"/>
                    <a:gd name="T4" fmla="*/ 22386 w 38"/>
                    <a:gd name="T5" fmla="*/ 17376 h 34"/>
                    <a:gd name="T6" fmla="*/ 23460 w 38"/>
                    <a:gd name="T7" fmla="*/ 17376 h 34"/>
                    <a:gd name="T8" fmla="*/ 23460 w 38"/>
                    <a:gd name="T9" fmla="*/ 26668 h 34"/>
                    <a:gd name="T10" fmla="*/ 15384 w 38"/>
                    <a:gd name="T11" fmla="*/ 35017 h 34"/>
                    <a:gd name="T12" fmla="*/ 23460 w 38"/>
                    <a:gd name="T13" fmla="*/ 26668 h 34"/>
                    <a:gd name="T14" fmla="*/ 2960 w 38"/>
                    <a:gd name="T15" fmla="*/ 90516 h 34"/>
                    <a:gd name="T16" fmla="*/ 15384 w 38"/>
                    <a:gd name="T17" fmla="*/ 35017 h 34"/>
                    <a:gd name="T18" fmla="*/ 0 w 38"/>
                    <a:gd name="T19" fmla="*/ 90516 h 34"/>
                    <a:gd name="T20" fmla="*/ 1786 w 38"/>
                    <a:gd name="T21" fmla="*/ 90516 h 34"/>
                    <a:gd name="T22" fmla="*/ 2960 w 38"/>
                    <a:gd name="T23" fmla="*/ 90516 h 34"/>
                    <a:gd name="T24" fmla="*/ 0 w 38"/>
                    <a:gd name="T25" fmla="*/ 90516 h 34"/>
                    <a:gd name="T26" fmla="*/ 2960 w 38"/>
                    <a:gd name="T27" fmla="*/ 90516 h 34"/>
                    <a:gd name="T28" fmla="*/ 2960 w 38"/>
                    <a:gd name="T29" fmla="*/ 101241 h 34"/>
                    <a:gd name="T30" fmla="*/ 0 w 38"/>
                    <a:gd name="T31" fmla="*/ 90516 h 34"/>
                    <a:gd name="T32" fmla="*/ 2960 w 38"/>
                    <a:gd name="T33" fmla="*/ 101241 h 34"/>
                    <a:gd name="T34" fmla="*/ 0 w 38"/>
                    <a:gd name="T35" fmla="*/ 111783 h 34"/>
                    <a:gd name="T36" fmla="*/ 2960 w 38"/>
                    <a:gd name="T37" fmla="*/ 101241 h 34"/>
                    <a:gd name="T38" fmla="*/ 7465 w 38"/>
                    <a:gd name="T39" fmla="*/ 173234 h 34"/>
                    <a:gd name="T40" fmla="*/ 0 w 38"/>
                    <a:gd name="T41" fmla="*/ 111783 h 34"/>
                    <a:gd name="T42" fmla="*/ 7465 w 38"/>
                    <a:gd name="T43" fmla="*/ 173234 h 34"/>
                    <a:gd name="T44" fmla="*/ 28118 w 38"/>
                    <a:gd name="T45" fmla="*/ 202686 h 34"/>
                    <a:gd name="T46" fmla="*/ 7465 w 38"/>
                    <a:gd name="T47" fmla="*/ 173234 h 34"/>
                    <a:gd name="T48" fmla="*/ 40871 w 38"/>
                    <a:gd name="T49" fmla="*/ 191455 h 34"/>
                    <a:gd name="T50" fmla="*/ 28118 w 38"/>
                    <a:gd name="T51" fmla="*/ 202686 h 34"/>
                    <a:gd name="T52" fmla="*/ 40871 w 38"/>
                    <a:gd name="T53" fmla="*/ 191455 h 34"/>
                    <a:gd name="T54" fmla="*/ 49904 w 38"/>
                    <a:gd name="T55" fmla="*/ 191455 h 34"/>
                    <a:gd name="T56" fmla="*/ 40871 w 38"/>
                    <a:gd name="T57" fmla="*/ 191455 h 34"/>
                    <a:gd name="T58" fmla="*/ 54719 w 38"/>
                    <a:gd name="T59" fmla="*/ 158908 h 34"/>
                    <a:gd name="T60" fmla="*/ 49904 w 38"/>
                    <a:gd name="T61" fmla="*/ 191455 h 34"/>
                    <a:gd name="T62" fmla="*/ 57632 w 38"/>
                    <a:gd name="T63" fmla="*/ 166731 h 34"/>
                    <a:gd name="T64" fmla="*/ 57632 w 38"/>
                    <a:gd name="T65" fmla="*/ 166731 h 34"/>
                    <a:gd name="T66" fmla="*/ 57632 w 38"/>
                    <a:gd name="T67" fmla="*/ 166731 h 34"/>
                    <a:gd name="T68" fmla="*/ 54719 w 38"/>
                    <a:gd name="T69" fmla="*/ 158908 h 34"/>
                    <a:gd name="T70" fmla="*/ 57632 w 38"/>
                    <a:gd name="T71" fmla="*/ 166731 h 34"/>
                    <a:gd name="T72" fmla="*/ 54719 w 38"/>
                    <a:gd name="T73" fmla="*/ 158908 h 34"/>
                    <a:gd name="T74" fmla="*/ 56406 w 38"/>
                    <a:gd name="T75" fmla="*/ 158908 h 34"/>
                    <a:gd name="T76" fmla="*/ 54719 w 38"/>
                    <a:gd name="T77" fmla="*/ 158908 h 34"/>
                    <a:gd name="T78" fmla="*/ 61526 w 38"/>
                    <a:gd name="T79" fmla="*/ 145786 h 34"/>
                    <a:gd name="T80" fmla="*/ 54719 w 38"/>
                    <a:gd name="T81" fmla="*/ 158908 h 34"/>
                    <a:gd name="T82" fmla="*/ 59721 w 38"/>
                    <a:gd name="T83" fmla="*/ 127823 h 34"/>
                    <a:gd name="T84" fmla="*/ 61526 w 38"/>
                    <a:gd name="T85" fmla="*/ 145786 h 34"/>
                    <a:gd name="T86" fmla="*/ 59721 w 38"/>
                    <a:gd name="T87" fmla="*/ 127823 h 34"/>
                    <a:gd name="T88" fmla="*/ 51796 w 38"/>
                    <a:gd name="T89" fmla="*/ 28614 h 34"/>
                    <a:gd name="T90" fmla="*/ 59721 w 38"/>
                    <a:gd name="T91" fmla="*/ 127823 h 34"/>
                    <a:gd name="T92" fmla="*/ 49904 w 38"/>
                    <a:gd name="T93" fmla="*/ 35017 h 34"/>
                    <a:gd name="T94" fmla="*/ 49904 w 38"/>
                    <a:gd name="T95" fmla="*/ 35017 h 34"/>
                    <a:gd name="T96" fmla="*/ 49904 w 38"/>
                    <a:gd name="T97" fmla="*/ 35017 h 34"/>
                    <a:gd name="T98" fmla="*/ 51796 w 38"/>
                    <a:gd name="T99" fmla="*/ 28614 h 34"/>
                    <a:gd name="T100" fmla="*/ 49904 w 38"/>
                    <a:gd name="T101" fmla="*/ 35017 h 34"/>
                    <a:gd name="T102" fmla="*/ 37109 w 38"/>
                    <a:gd name="T103" fmla="*/ 6407 h 34"/>
                    <a:gd name="T104" fmla="*/ 49904 w 38"/>
                    <a:gd name="T105" fmla="*/ 35017 h 34"/>
                    <a:gd name="T106" fmla="*/ 25505 w 38"/>
                    <a:gd name="T107" fmla="*/ 17376 h 34"/>
                    <a:gd name="T108" fmla="*/ 37109 w 38"/>
                    <a:gd name="T109" fmla="*/ 6407 h 34"/>
                    <a:gd name="T110" fmla="*/ 25505 w 38"/>
                    <a:gd name="T111" fmla="*/ 17376 h 34"/>
                    <a:gd name="T112" fmla="*/ 23460 w 38"/>
                    <a:gd name="T113" fmla="*/ 17376 h 34"/>
                    <a:gd name="T114" fmla="*/ 25505 w 38"/>
                    <a:gd name="T115" fmla="*/ 17376 h 34"/>
                    <a:gd name="T116" fmla="*/ 22386 w 38"/>
                    <a:gd name="T117" fmla="*/ 17376 h 34"/>
                    <a:gd name="T118" fmla="*/ 25505 w 38"/>
                    <a:gd name="T119" fmla="*/ 17376 h 34"/>
                    <a:gd name="T120" fmla="*/ 22386 w 38"/>
                    <a:gd name="T121" fmla="*/ 17376 h 34"/>
                    <a:gd name="T122" fmla="*/ 22386 w 38"/>
                    <a:gd name="T123" fmla="*/ 17376 h 34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60000 65536"/>
                    <a:gd name="T184" fmla="*/ 0 60000 65536"/>
                    <a:gd name="T185" fmla="*/ 0 60000 65536"/>
                  </a:gdLst>
                  <a:ahLst/>
                  <a:cxnLst>
                    <a:cxn ang="T124">
                      <a:pos x="T0" y="T1"/>
                    </a:cxn>
                    <a:cxn ang="T125">
                      <a:pos x="T2" y="T3"/>
                    </a:cxn>
                    <a:cxn ang="T126">
                      <a:pos x="T4" y="T5"/>
                    </a:cxn>
                    <a:cxn ang="T127">
                      <a:pos x="T6" y="T7"/>
                    </a:cxn>
                    <a:cxn ang="T128">
                      <a:pos x="T8" y="T9"/>
                    </a:cxn>
                    <a:cxn ang="T129">
                      <a:pos x="T10" y="T11"/>
                    </a:cxn>
                    <a:cxn ang="T130">
                      <a:pos x="T12" y="T13"/>
                    </a:cxn>
                    <a:cxn ang="T131">
                      <a:pos x="T14" y="T15"/>
                    </a:cxn>
                    <a:cxn ang="T132">
                      <a:pos x="T16" y="T17"/>
                    </a:cxn>
                    <a:cxn ang="T133">
                      <a:pos x="T18" y="T19"/>
                    </a:cxn>
                    <a:cxn ang="T134">
                      <a:pos x="T20" y="T21"/>
                    </a:cxn>
                    <a:cxn ang="T135">
                      <a:pos x="T22" y="T23"/>
                    </a:cxn>
                    <a:cxn ang="T136">
                      <a:pos x="T24" y="T25"/>
                    </a:cxn>
                    <a:cxn ang="T137">
                      <a:pos x="T26" y="T27"/>
                    </a:cxn>
                    <a:cxn ang="T138">
                      <a:pos x="T28" y="T29"/>
                    </a:cxn>
                    <a:cxn ang="T139">
                      <a:pos x="T30" y="T31"/>
                    </a:cxn>
                    <a:cxn ang="T140">
                      <a:pos x="T32" y="T33"/>
                    </a:cxn>
                    <a:cxn ang="T141">
                      <a:pos x="T34" y="T35"/>
                    </a:cxn>
                    <a:cxn ang="T142">
                      <a:pos x="T36" y="T37"/>
                    </a:cxn>
                    <a:cxn ang="T143">
                      <a:pos x="T38" y="T39"/>
                    </a:cxn>
                    <a:cxn ang="T144">
                      <a:pos x="T40" y="T41"/>
                    </a:cxn>
                    <a:cxn ang="T145">
                      <a:pos x="T42" y="T43"/>
                    </a:cxn>
                    <a:cxn ang="T146">
                      <a:pos x="T44" y="T45"/>
                    </a:cxn>
                    <a:cxn ang="T147">
                      <a:pos x="T46" y="T47"/>
                    </a:cxn>
                    <a:cxn ang="T148">
                      <a:pos x="T48" y="T49"/>
                    </a:cxn>
                    <a:cxn ang="T149">
                      <a:pos x="T50" y="T51"/>
                    </a:cxn>
                    <a:cxn ang="T150">
                      <a:pos x="T52" y="T53"/>
                    </a:cxn>
                    <a:cxn ang="T151">
                      <a:pos x="T54" y="T55"/>
                    </a:cxn>
                    <a:cxn ang="T152">
                      <a:pos x="T56" y="T57"/>
                    </a:cxn>
                    <a:cxn ang="T153">
                      <a:pos x="T58" y="T59"/>
                    </a:cxn>
                    <a:cxn ang="T154">
                      <a:pos x="T60" y="T61"/>
                    </a:cxn>
                    <a:cxn ang="T155">
                      <a:pos x="T62" y="T63"/>
                    </a:cxn>
                    <a:cxn ang="T156">
                      <a:pos x="T64" y="T65"/>
                    </a:cxn>
                    <a:cxn ang="T157">
                      <a:pos x="T66" y="T67"/>
                    </a:cxn>
                    <a:cxn ang="T158">
                      <a:pos x="T68" y="T69"/>
                    </a:cxn>
                    <a:cxn ang="T159">
                      <a:pos x="T70" y="T71"/>
                    </a:cxn>
                    <a:cxn ang="T160">
                      <a:pos x="T72" y="T73"/>
                    </a:cxn>
                    <a:cxn ang="T161">
                      <a:pos x="T74" y="T75"/>
                    </a:cxn>
                    <a:cxn ang="T162">
                      <a:pos x="T76" y="T77"/>
                    </a:cxn>
                    <a:cxn ang="T163">
                      <a:pos x="T78" y="T79"/>
                    </a:cxn>
                    <a:cxn ang="T164">
                      <a:pos x="T80" y="T81"/>
                    </a:cxn>
                    <a:cxn ang="T165">
                      <a:pos x="T82" y="T83"/>
                    </a:cxn>
                    <a:cxn ang="T166">
                      <a:pos x="T84" y="T85"/>
                    </a:cxn>
                    <a:cxn ang="T167">
                      <a:pos x="T86" y="T87"/>
                    </a:cxn>
                    <a:cxn ang="T168">
                      <a:pos x="T88" y="T89"/>
                    </a:cxn>
                    <a:cxn ang="T169">
                      <a:pos x="T90" y="T91"/>
                    </a:cxn>
                    <a:cxn ang="T170">
                      <a:pos x="T92" y="T93"/>
                    </a:cxn>
                    <a:cxn ang="T171">
                      <a:pos x="T94" y="T95"/>
                    </a:cxn>
                    <a:cxn ang="T172">
                      <a:pos x="T96" y="T97"/>
                    </a:cxn>
                    <a:cxn ang="T173">
                      <a:pos x="T98" y="T99"/>
                    </a:cxn>
                    <a:cxn ang="T174">
                      <a:pos x="T100" y="T101"/>
                    </a:cxn>
                    <a:cxn ang="T175">
                      <a:pos x="T102" y="T103"/>
                    </a:cxn>
                    <a:cxn ang="T176">
                      <a:pos x="T104" y="T105"/>
                    </a:cxn>
                    <a:cxn ang="T177">
                      <a:pos x="T106" y="T107"/>
                    </a:cxn>
                    <a:cxn ang="T178">
                      <a:pos x="T108" y="T109"/>
                    </a:cxn>
                    <a:cxn ang="T179">
                      <a:pos x="T110" y="T111"/>
                    </a:cxn>
                    <a:cxn ang="T180">
                      <a:pos x="T112" y="T113"/>
                    </a:cxn>
                    <a:cxn ang="T181">
                      <a:pos x="T114" y="T115"/>
                    </a:cxn>
                    <a:cxn ang="T182">
                      <a:pos x="T116" y="T117"/>
                    </a:cxn>
                    <a:cxn ang="T183">
                      <a:pos x="T118" y="T119"/>
                    </a:cxn>
                    <a:cxn ang="T184">
                      <a:pos x="T120" y="T121"/>
                    </a:cxn>
                    <a:cxn ang="T185">
                      <a:pos x="T122" y="T123"/>
                    </a:cxn>
                  </a:cxnLst>
                  <a:rect l="0" t="0" r="r" b="b"/>
                  <a:pathLst>
                    <a:path w="38" h="34">
                      <a:moveTo>
                        <a:pt x="14" y="4"/>
                      </a:moveTo>
                      <a:lnTo>
                        <a:pt x="14" y="4"/>
                      </a:lnTo>
                      <a:lnTo>
                        <a:pt x="13" y="3"/>
                      </a:lnTo>
                      <a:lnTo>
                        <a:pt x="14" y="4"/>
                      </a:lnTo>
                      <a:close/>
                      <a:moveTo>
                        <a:pt x="13" y="3"/>
                      </a:moveTo>
                      <a:lnTo>
                        <a:pt x="13" y="3"/>
                      </a:lnTo>
                      <a:lnTo>
                        <a:pt x="14" y="3"/>
                      </a:lnTo>
                      <a:lnTo>
                        <a:pt x="13" y="3"/>
                      </a:lnTo>
                      <a:close/>
                      <a:moveTo>
                        <a:pt x="14" y="4"/>
                      </a:moveTo>
                      <a:cubicBezTo>
                        <a:pt x="13" y="5"/>
                        <a:pt x="11" y="6"/>
                        <a:pt x="10" y="7"/>
                      </a:cubicBezTo>
                      <a:lnTo>
                        <a:pt x="9" y="6"/>
                      </a:lnTo>
                      <a:cubicBezTo>
                        <a:pt x="10" y="5"/>
                        <a:pt x="12" y="4"/>
                        <a:pt x="13" y="3"/>
                      </a:cubicBezTo>
                      <a:lnTo>
                        <a:pt x="14" y="4"/>
                      </a:lnTo>
                      <a:close/>
                      <a:moveTo>
                        <a:pt x="10" y="7"/>
                      </a:moveTo>
                      <a:cubicBezTo>
                        <a:pt x="6" y="9"/>
                        <a:pt x="3" y="11"/>
                        <a:pt x="2" y="15"/>
                      </a:cubicBezTo>
                      <a:lnTo>
                        <a:pt x="0" y="15"/>
                      </a:lnTo>
                      <a:cubicBezTo>
                        <a:pt x="2" y="10"/>
                        <a:pt x="5" y="8"/>
                        <a:pt x="9" y="6"/>
                      </a:cubicBezTo>
                      <a:lnTo>
                        <a:pt x="10" y="7"/>
                      </a:lnTo>
                      <a:close/>
                      <a:moveTo>
                        <a:pt x="0" y="15"/>
                      </a:moveTo>
                      <a:lnTo>
                        <a:pt x="0" y="15"/>
                      </a:lnTo>
                      <a:lnTo>
                        <a:pt x="1" y="15"/>
                      </a:lnTo>
                      <a:lnTo>
                        <a:pt x="0" y="15"/>
                      </a:lnTo>
                      <a:close/>
                      <a:moveTo>
                        <a:pt x="2" y="15"/>
                      </a:moveTo>
                      <a:lnTo>
                        <a:pt x="2" y="15"/>
                      </a:lnTo>
                      <a:lnTo>
                        <a:pt x="0" y="15"/>
                      </a:lnTo>
                      <a:lnTo>
                        <a:pt x="2" y="15"/>
                      </a:lnTo>
                      <a:close/>
                      <a:moveTo>
                        <a:pt x="2" y="15"/>
                      </a:moveTo>
                      <a:cubicBezTo>
                        <a:pt x="2" y="16"/>
                        <a:pt x="2" y="16"/>
                        <a:pt x="2" y="17"/>
                      </a:cubicBezTo>
                      <a:lnTo>
                        <a:pt x="0" y="17"/>
                      </a:lnTo>
                      <a:cubicBezTo>
                        <a:pt x="0" y="16"/>
                        <a:pt x="0" y="15"/>
                        <a:pt x="0" y="15"/>
                      </a:cubicBezTo>
                      <a:lnTo>
                        <a:pt x="2" y="15"/>
                      </a:lnTo>
                      <a:close/>
                      <a:moveTo>
                        <a:pt x="2" y="17"/>
                      </a:moveTo>
                      <a:cubicBezTo>
                        <a:pt x="1" y="18"/>
                        <a:pt x="1" y="18"/>
                        <a:pt x="1" y="19"/>
                      </a:cubicBezTo>
                      <a:lnTo>
                        <a:pt x="0" y="19"/>
                      </a:lnTo>
                      <a:cubicBezTo>
                        <a:pt x="0" y="18"/>
                        <a:pt x="0" y="18"/>
                        <a:pt x="0" y="17"/>
                      </a:cubicBezTo>
                      <a:lnTo>
                        <a:pt x="2" y="17"/>
                      </a:lnTo>
                      <a:close/>
                      <a:moveTo>
                        <a:pt x="1" y="19"/>
                      </a:moveTo>
                      <a:cubicBezTo>
                        <a:pt x="1" y="23"/>
                        <a:pt x="3" y="26"/>
                        <a:pt x="4" y="29"/>
                      </a:cubicBezTo>
                      <a:lnTo>
                        <a:pt x="3" y="30"/>
                      </a:lnTo>
                      <a:cubicBezTo>
                        <a:pt x="1" y="27"/>
                        <a:pt x="0" y="23"/>
                        <a:pt x="0" y="19"/>
                      </a:cubicBezTo>
                      <a:lnTo>
                        <a:pt x="1" y="19"/>
                      </a:lnTo>
                      <a:close/>
                      <a:moveTo>
                        <a:pt x="4" y="29"/>
                      </a:moveTo>
                      <a:cubicBezTo>
                        <a:pt x="6" y="33"/>
                        <a:pt x="11" y="33"/>
                        <a:pt x="16" y="32"/>
                      </a:cubicBezTo>
                      <a:lnTo>
                        <a:pt x="16" y="34"/>
                      </a:lnTo>
                      <a:cubicBezTo>
                        <a:pt x="11" y="34"/>
                        <a:pt x="6" y="34"/>
                        <a:pt x="3" y="30"/>
                      </a:cubicBezTo>
                      <a:lnTo>
                        <a:pt x="4" y="29"/>
                      </a:lnTo>
                      <a:close/>
                      <a:moveTo>
                        <a:pt x="16" y="32"/>
                      </a:moveTo>
                      <a:cubicBezTo>
                        <a:pt x="19" y="32"/>
                        <a:pt x="21" y="32"/>
                        <a:pt x="24" y="32"/>
                      </a:cubicBezTo>
                      <a:lnTo>
                        <a:pt x="23" y="33"/>
                      </a:lnTo>
                      <a:cubicBezTo>
                        <a:pt x="21" y="33"/>
                        <a:pt x="19" y="33"/>
                        <a:pt x="16" y="34"/>
                      </a:cubicBezTo>
                      <a:lnTo>
                        <a:pt x="16" y="32"/>
                      </a:lnTo>
                      <a:close/>
                      <a:moveTo>
                        <a:pt x="24" y="32"/>
                      </a:moveTo>
                      <a:cubicBezTo>
                        <a:pt x="25" y="32"/>
                        <a:pt x="27" y="32"/>
                        <a:pt x="28" y="31"/>
                      </a:cubicBezTo>
                      <a:lnTo>
                        <a:pt x="29" y="32"/>
                      </a:lnTo>
                      <a:cubicBezTo>
                        <a:pt x="28" y="33"/>
                        <a:pt x="26" y="34"/>
                        <a:pt x="23" y="33"/>
                      </a:cubicBezTo>
                      <a:lnTo>
                        <a:pt x="24" y="32"/>
                      </a:lnTo>
                      <a:close/>
                      <a:moveTo>
                        <a:pt x="28" y="31"/>
                      </a:moveTo>
                      <a:cubicBezTo>
                        <a:pt x="30" y="30"/>
                        <a:pt x="31" y="29"/>
                        <a:pt x="32" y="27"/>
                      </a:cubicBezTo>
                      <a:lnTo>
                        <a:pt x="34" y="28"/>
                      </a:lnTo>
                      <a:cubicBezTo>
                        <a:pt x="32" y="29"/>
                        <a:pt x="31" y="31"/>
                        <a:pt x="29" y="32"/>
                      </a:cubicBezTo>
                      <a:lnTo>
                        <a:pt x="28" y="31"/>
                      </a:lnTo>
                      <a:close/>
                      <a:moveTo>
                        <a:pt x="34" y="28"/>
                      </a:moveTo>
                      <a:lnTo>
                        <a:pt x="34" y="28"/>
                      </a:lnTo>
                      <a:lnTo>
                        <a:pt x="33" y="27"/>
                      </a:lnTo>
                      <a:lnTo>
                        <a:pt x="34" y="28"/>
                      </a:lnTo>
                      <a:close/>
                      <a:moveTo>
                        <a:pt x="32" y="27"/>
                      </a:moveTo>
                      <a:lnTo>
                        <a:pt x="32" y="27"/>
                      </a:lnTo>
                      <a:lnTo>
                        <a:pt x="34" y="28"/>
                      </a:lnTo>
                      <a:lnTo>
                        <a:pt x="32" y="27"/>
                      </a:lnTo>
                      <a:close/>
                      <a:moveTo>
                        <a:pt x="32" y="27"/>
                      </a:moveTo>
                      <a:lnTo>
                        <a:pt x="32" y="27"/>
                      </a:lnTo>
                      <a:lnTo>
                        <a:pt x="33" y="27"/>
                      </a:lnTo>
                      <a:lnTo>
                        <a:pt x="32" y="27"/>
                      </a:lnTo>
                      <a:close/>
                      <a:moveTo>
                        <a:pt x="32" y="27"/>
                      </a:moveTo>
                      <a:cubicBezTo>
                        <a:pt x="33" y="26"/>
                        <a:pt x="34" y="25"/>
                        <a:pt x="34" y="24"/>
                      </a:cubicBezTo>
                      <a:lnTo>
                        <a:pt x="36" y="24"/>
                      </a:lnTo>
                      <a:cubicBezTo>
                        <a:pt x="35" y="26"/>
                        <a:pt x="34" y="27"/>
                        <a:pt x="34" y="28"/>
                      </a:cubicBezTo>
                      <a:lnTo>
                        <a:pt x="32" y="27"/>
                      </a:lnTo>
                      <a:close/>
                      <a:moveTo>
                        <a:pt x="34" y="24"/>
                      </a:moveTo>
                      <a:cubicBezTo>
                        <a:pt x="35" y="23"/>
                        <a:pt x="35" y="22"/>
                        <a:pt x="35" y="21"/>
                      </a:cubicBezTo>
                      <a:lnTo>
                        <a:pt x="37" y="21"/>
                      </a:lnTo>
                      <a:cubicBezTo>
                        <a:pt x="36" y="22"/>
                        <a:pt x="36" y="23"/>
                        <a:pt x="36" y="24"/>
                      </a:cubicBezTo>
                      <a:lnTo>
                        <a:pt x="34" y="24"/>
                      </a:lnTo>
                      <a:close/>
                      <a:moveTo>
                        <a:pt x="35" y="21"/>
                      </a:moveTo>
                      <a:cubicBezTo>
                        <a:pt x="36" y="16"/>
                        <a:pt x="34" y="10"/>
                        <a:pt x="29" y="6"/>
                      </a:cubicBezTo>
                      <a:lnTo>
                        <a:pt x="30" y="5"/>
                      </a:lnTo>
                      <a:cubicBezTo>
                        <a:pt x="35" y="10"/>
                        <a:pt x="38" y="15"/>
                        <a:pt x="37" y="21"/>
                      </a:cubicBezTo>
                      <a:lnTo>
                        <a:pt x="35" y="21"/>
                      </a:lnTo>
                      <a:close/>
                      <a:moveTo>
                        <a:pt x="29" y="6"/>
                      </a:moveTo>
                      <a:lnTo>
                        <a:pt x="29" y="6"/>
                      </a:lnTo>
                      <a:lnTo>
                        <a:pt x="30" y="6"/>
                      </a:lnTo>
                      <a:lnTo>
                        <a:pt x="29" y="6"/>
                      </a:lnTo>
                      <a:close/>
                      <a:moveTo>
                        <a:pt x="29" y="6"/>
                      </a:moveTo>
                      <a:cubicBezTo>
                        <a:pt x="29" y="6"/>
                        <a:pt x="29" y="6"/>
                        <a:pt x="29" y="6"/>
                      </a:cubicBezTo>
                      <a:lnTo>
                        <a:pt x="30" y="5"/>
                      </a:lnTo>
                      <a:cubicBezTo>
                        <a:pt x="30" y="5"/>
                        <a:pt x="30" y="5"/>
                        <a:pt x="30" y="5"/>
                      </a:cubicBezTo>
                      <a:lnTo>
                        <a:pt x="29" y="6"/>
                      </a:lnTo>
                      <a:close/>
                      <a:moveTo>
                        <a:pt x="29" y="6"/>
                      </a:moveTo>
                      <a:cubicBezTo>
                        <a:pt x="27" y="4"/>
                        <a:pt x="25" y="3"/>
                        <a:pt x="22" y="2"/>
                      </a:cubicBezTo>
                      <a:lnTo>
                        <a:pt x="22" y="1"/>
                      </a:lnTo>
                      <a:cubicBezTo>
                        <a:pt x="25" y="2"/>
                        <a:pt x="28" y="3"/>
                        <a:pt x="30" y="5"/>
                      </a:cubicBezTo>
                      <a:lnTo>
                        <a:pt x="29" y="6"/>
                      </a:lnTo>
                      <a:close/>
                      <a:moveTo>
                        <a:pt x="22" y="2"/>
                      </a:moveTo>
                      <a:cubicBezTo>
                        <a:pt x="20" y="2"/>
                        <a:pt x="17" y="2"/>
                        <a:pt x="15" y="3"/>
                      </a:cubicBezTo>
                      <a:lnTo>
                        <a:pt x="14" y="2"/>
                      </a:lnTo>
                      <a:cubicBezTo>
                        <a:pt x="17" y="0"/>
                        <a:pt x="20" y="0"/>
                        <a:pt x="22" y="1"/>
                      </a:cubicBezTo>
                      <a:lnTo>
                        <a:pt x="22" y="2"/>
                      </a:lnTo>
                      <a:close/>
                      <a:moveTo>
                        <a:pt x="15" y="3"/>
                      </a:moveTo>
                      <a:lnTo>
                        <a:pt x="15" y="3"/>
                      </a:lnTo>
                      <a:lnTo>
                        <a:pt x="14" y="3"/>
                      </a:lnTo>
                      <a:lnTo>
                        <a:pt x="15" y="3"/>
                      </a:lnTo>
                      <a:close/>
                      <a:moveTo>
                        <a:pt x="15" y="3"/>
                      </a:moveTo>
                      <a:cubicBezTo>
                        <a:pt x="15" y="3"/>
                        <a:pt x="14" y="4"/>
                        <a:pt x="14" y="4"/>
                      </a:cubicBezTo>
                      <a:lnTo>
                        <a:pt x="13" y="3"/>
                      </a:lnTo>
                      <a:cubicBezTo>
                        <a:pt x="13" y="3"/>
                        <a:pt x="14" y="2"/>
                        <a:pt x="14" y="2"/>
                      </a:cubicBezTo>
                      <a:lnTo>
                        <a:pt x="15" y="3"/>
                      </a:lnTo>
                      <a:close/>
                      <a:moveTo>
                        <a:pt x="13" y="3"/>
                      </a:moveTo>
                      <a:lnTo>
                        <a:pt x="13" y="3"/>
                      </a:lnTo>
                      <a:lnTo>
                        <a:pt x="14" y="3"/>
                      </a:lnTo>
                      <a:lnTo>
                        <a:pt x="13" y="3"/>
                      </a:lnTo>
                      <a:close/>
                    </a:path>
                  </a:pathLst>
                </a:custGeom>
                <a:solidFill>
                  <a:srgbClr val="94939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315" name="Freeform 215"/>
                <p:cNvSpPr>
                  <a:spLocks noChangeArrowheads="1"/>
                </p:cNvSpPr>
                <p:nvPr/>
              </p:nvSpPr>
              <p:spPr bwMode="auto">
                <a:xfrm>
                  <a:off x="2047" y="3752"/>
                  <a:ext cx="48" cy="43"/>
                </a:xfrm>
                <a:custGeom>
                  <a:avLst/>
                  <a:gdLst>
                    <a:gd name="T0" fmla="*/ 39249 w 35"/>
                    <a:gd name="T1" fmla="*/ 7613 h 25"/>
                    <a:gd name="T2" fmla="*/ 17354 w 35"/>
                    <a:gd name="T3" fmla="*/ 0 h 25"/>
                    <a:gd name="T4" fmla="*/ 7563 w 35"/>
                    <a:gd name="T5" fmla="*/ 55781 h 25"/>
                    <a:gd name="T6" fmla="*/ 32278 w 35"/>
                    <a:gd name="T7" fmla="*/ 171176 h 25"/>
                    <a:gd name="T8" fmla="*/ 50315 w 35"/>
                    <a:gd name="T9" fmla="*/ 149810 h 25"/>
                    <a:gd name="T10" fmla="*/ 39249 w 35"/>
                    <a:gd name="T11" fmla="*/ 7613 h 25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35" h="25">
                      <a:moveTo>
                        <a:pt x="23" y="1"/>
                      </a:moveTo>
                      <a:cubicBezTo>
                        <a:pt x="19" y="1"/>
                        <a:pt x="14" y="0"/>
                        <a:pt x="10" y="0"/>
                      </a:cubicBezTo>
                      <a:cubicBezTo>
                        <a:pt x="7" y="1"/>
                        <a:pt x="0" y="3"/>
                        <a:pt x="4" y="7"/>
                      </a:cubicBezTo>
                      <a:cubicBezTo>
                        <a:pt x="9" y="12"/>
                        <a:pt x="13" y="17"/>
                        <a:pt x="19" y="22"/>
                      </a:cubicBezTo>
                      <a:cubicBezTo>
                        <a:pt x="23" y="25"/>
                        <a:pt x="28" y="22"/>
                        <a:pt x="29" y="19"/>
                      </a:cubicBezTo>
                      <a:cubicBezTo>
                        <a:pt x="31" y="12"/>
                        <a:pt x="35" y="0"/>
                        <a:pt x="23" y="1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316" name="Freeform 216"/>
                <p:cNvSpPr>
                  <a:spLocks noChangeArrowheads="1"/>
                </p:cNvSpPr>
                <p:nvPr/>
              </p:nvSpPr>
              <p:spPr bwMode="auto">
                <a:xfrm>
                  <a:off x="2050" y="3752"/>
                  <a:ext cx="40" cy="41"/>
                </a:xfrm>
                <a:custGeom>
                  <a:avLst/>
                  <a:gdLst>
                    <a:gd name="T0" fmla="*/ 25893 w 30"/>
                    <a:gd name="T1" fmla="*/ 11890 h 24"/>
                    <a:gd name="T2" fmla="*/ 25893 w 30"/>
                    <a:gd name="T3" fmla="*/ 0 h 24"/>
                    <a:gd name="T4" fmla="*/ 25893 w 30"/>
                    <a:gd name="T5" fmla="*/ 11890 h 24"/>
                    <a:gd name="T6" fmla="*/ 25893 w 30"/>
                    <a:gd name="T7" fmla="*/ 7129 h 24"/>
                    <a:gd name="T8" fmla="*/ 25893 w 30"/>
                    <a:gd name="T9" fmla="*/ 11890 h 24"/>
                    <a:gd name="T10" fmla="*/ 17633 w 30"/>
                    <a:gd name="T11" fmla="*/ 0 h 24"/>
                    <a:gd name="T12" fmla="*/ 25893 w 30"/>
                    <a:gd name="T13" fmla="*/ 11890 h 24"/>
                    <a:gd name="T14" fmla="*/ 9708 w 30"/>
                    <a:gd name="T15" fmla="*/ 7129 h 24"/>
                    <a:gd name="T16" fmla="*/ 17633 w 30"/>
                    <a:gd name="T17" fmla="*/ 0 h 24"/>
                    <a:gd name="T18" fmla="*/ 9708 w 30"/>
                    <a:gd name="T19" fmla="*/ 0 h 24"/>
                    <a:gd name="T20" fmla="*/ 9708 w 30"/>
                    <a:gd name="T21" fmla="*/ 0 h 24"/>
                    <a:gd name="T22" fmla="*/ 3641 w 30"/>
                    <a:gd name="T23" fmla="*/ 19818 h 24"/>
                    <a:gd name="T24" fmla="*/ 9708 w 30"/>
                    <a:gd name="T25" fmla="*/ 0 h 24"/>
                    <a:gd name="T26" fmla="*/ 3641 w 30"/>
                    <a:gd name="T27" fmla="*/ 19818 h 24"/>
                    <a:gd name="T28" fmla="*/ 1365 w 30"/>
                    <a:gd name="T29" fmla="*/ 19818 h 24"/>
                    <a:gd name="T30" fmla="*/ 3641 w 30"/>
                    <a:gd name="T31" fmla="*/ 19818 h 24"/>
                    <a:gd name="T32" fmla="*/ 2228 w 30"/>
                    <a:gd name="T33" fmla="*/ 33015 h 24"/>
                    <a:gd name="T34" fmla="*/ 1365 w 30"/>
                    <a:gd name="T35" fmla="*/ 19818 h 24"/>
                    <a:gd name="T36" fmla="*/ 2228 w 30"/>
                    <a:gd name="T37" fmla="*/ 33015 h 24"/>
                    <a:gd name="T38" fmla="*/ 2228 w 30"/>
                    <a:gd name="T39" fmla="*/ 55012 h 24"/>
                    <a:gd name="T40" fmla="*/ 2228 w 30"/>
                    <a:gd name="T41" fmla="*/ 33015 h 24"/>
                    <a:gd name="T42" fmla="*/ 2228 w 30"/>
                    <a:gd name="T43" fmla="*/ 55012 h 24"/>
                    <a:gd name="T44" fmla="*/ 2228 w 30"/>
                    <a:gd name="T45" fmla="*/ 55012 h 24"/>
                    <a:gd name="T46" fmla="*/ 12069 w 30"/>
                    <a:gd name="T47" fmla="*/ 93415 h 24"/>
                    <a:gd name="T48" fmla="*/ 2228 w 30"/>
                    <a:gd name="T49" fmla="*/ 55012 h 24"/>
                    <a:gd name="T50" fmla="*/ 12069 w 30"/>
                    <a:gd name="T51" fmla="*/ 93415 h 24"/>
                    <a:gd name="T52" fmla="*/ 19711 w 30"/>
                    <a:gd name="T53" fmla="*/ 152790 h 24"/>
                    <a:gd name="T54" fmla="*/ 12069 w 30"/>
                    <a:gd name="T55" fmla="*/ 93415 h 24"/>
                    <a:gd name="T56" fmla="*/ 21419 w 30"/>
                    <a:gd name="T57" fmla="*/ 143845 h 24"/>
                    <a:gd name="T58" fmla="*/ 21419 w 30"/>
                    <a:gd name="T59" fmla="*/ 143845 h 24"/>
                    <a:gd name="T60" fmla="*/ 25081 w 30"/>
                    <a:gd name="T61" fmla="*/ 155665 h 24"/>
                    <a:gd name="T62" fmla="*/ 19711 w 30"/>
                    <a:gd name="T63" fmla="*/ 152790 h 24"/>
                    <a:gd name="T64" fmla="*/ 25081 w 30"/>
                    <a:gd name="T65" fmla="*/ 155665 h 24"/>
                    <a:gd name="T66" fmla="*/ 28795 w 30"/>
                    <a:gd name="T67" fmla="*/ 166235 h 24"/>
                    <a:gd name="T68" fmla="*/ 25081 w 30"/>
                    <a:gd name="T69" fmla="*/ 155665 h 24"/>
                    <a:gd name="T70" fmla="*/ 29989 w 30"/>
                    <a:gd name="T71" fmla="*/ 143845 h 24"/>
                    <a:gd name="T72" fmla="*/ 28795 w 30"/>
                    <a:gd name="T73" fmla="*/ 166235 h 24"/>
                    <a:gd name="T74" fmla="*/ 29989 w 30"/>
                    <a:gd name="T75" fmla="*/ 143845 h 24"/>
                    <a:gd name="T76" fmla="*/ 34980 w 30"/>
                    <a:gd name="T77" fmla="*/ 130368 h 24"/>
                    <a:gd name="T78" fmla="*/ 29989 w 30"/>
                    <a:gd name="T79" fmla="*/ 143845 h 24"/>
                    <a:gd name="T80" fmla="*/ 32197 w 30"/>
                    <a:gd name="T81" fmla="*/ 122342 h 24"/>
                    <a:gd name="T82" fmla="*/ 32197 w 30"/>
                    <a:gd name="T83" fmla="*/ 122342 h 24"/>
                    <a:gd name="T84" fmla="*/ 32197 w 30"/>
                    <a:gd name="T85" fmla="*/ 122342 h 24"/>
                    <a:gd name="T86" fmla="*/ 34980 w 30"/>
                    <a:gd name="T87" fmla="*/ 130368 h 24"/>
                    <a:gd name="T88" fmla="*/ 32197 w 30"/>
                    <a:gd name="T89" fmla="*/ 122342 h 24"/>
                    <a:gd name="T90" fmla="*/ 35876 w 30"/>
                    <a:gd name="T91" fmla="*/ 110814 h 24"/>
                    <a:gd name="T92" fmla="*/ 32197 w 30"/>
                    <a:gd name="T93" fmla="*/ 122342 h 24"/>
                    <a:gd name="T94" fmla="*/ 35876 w 30"/>
                    <a:gd name="T95" fmla="*/ 48889 h 24"/>
                    <a:gd name="T96" fmla="*/ 35876 w 30"/>
                    <a:gd name="T97" fmla="*/ 110814 h 24"/>
                    <a:gd name="T98" fmla="*/ 35876 w 30"/>
                    <a:gd name="T99" fmla="*/ 48889 h 24"/>
                    <a:gd name="T100" fmla="*/ 25893 w 30"/>
                    <a:gd name="T101" fmla="*/ 0 h 24"/>
                    <a:gd name="T102" fmla="*/ 35876 w 30"/>
                    <a:gd name="T103" fmla="*/ 48889 h 24"/>
                    <a:gd name="T104" fmla="*/ 25893 w 30"/>
                    <a:gd name="T105" fmla="*/ 0 h 24"/>
                    <a:gd name="T106" fmla="*/ 25893 w 30"/>
                    <a:gd name="T107" fmla="*/ 0 h 24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</a:gdLst>
                  <a:ahLst/>
                  <a:cxnLst>
                    <a:cxn ang="T108">
                      <a:pos x="T0" y="T1"/>
                    </a:cxn>
                    <a:cxn ang="T109">
                      <a:pos x="T2" y="T3"/>
                    </a:cxn>
                    <a:cxn ang="T110">
                      <a:pos x="T4" y="T5"/>
                    </a:cxn>
                    <a:cxn ang="T111">
                      <a:pos x="T6" y="T7"/>
                    </a:cxn>
                    <a:cxn ang="T112">
                      <a:pos x="T8" y="T9"/>
                    </a:cxn>
                    <a:cxn ang="T113">
                      <a:pos x="T10" y="T11"/>
                    </a:cxn>
                    <a:cxn ang="T114">
                      <a:pos x="T12" y="T13"/>
                    </a:cxn>
                    <a:cxn ang="T115">
                      <a:pos x="T14" y="T15"/>
                    </a:cxn>
                    <a:cxn ang="T116">
                      <a:pos x="T16" y="T17"/>
                    </a:cxn>
                    <a:cxn ang="T117">
                      <a:pos x="T18" y="T19"/>
                    </a:cxn>
                    <a:cxn ang="T118">
                      <a:pos x="T20" y="T21"/>
                    </a:cxn>
                    <a:cxn ang="T119">
                      <a:pos x="T22" y="T23"/>
                    </a:cxn>
                    <a:cxn ang="T120">
                      <a:pos x="T24" y="T25"/>
                    </a:cxn>
                    <a:cxn ang="T121">
                      <a:pos x="T26" y="T27"/>
                    </a:cxn>
                    <a:cxn ang="T122">
                      <a:pos x="T28" y="T29"/>
                    </a:cxn>
                    <a:cxn ang="T123">
                      <a:pos x="T30" y="T31"/>
                    </a:cxn>
                    <a:cxn ang="T124">
                      <a:pos x="T32" y="T33"/>
                    </a:cxn>
                    <a:cxn ang="T125">
                      <a:pos x="T34" y="T35"/>
                    </a:cxn>
                    <a:cxn ang="T126">
                      <a:pos x="T36" y="T37"/>
                    </a:cxn>
                    <a:cxn ang="T127">
                      <a:pos x="T38" y="T39"/>
                    </a:cxn>
                    <a:cxn ang="T128">
                      <a:pos x="T40" y="T41"/>
                    </a:cxn>
                    <a:cxn ang="T129">
                      <a:pos x="T42" y="T43"/>
                    </a:cxn>
                    <a:cxn ang="T130">
                      <a:pos x="T44" y="T45"/>
                    </a:cxn>
                    <a:cxn ang="T131">
                      <a:pos x="T46" y="T47"/>
                    </a:cxn>
                    <a:cxn ang="T132">
                      <a:pos x="T48" y="T49"/>
                    </a:cxn>
                    <a:cxn ang="T133">
                      <a:pos x="T50" y="T51"/>
                    </a:cxn>
                    <a:cxn ang="T134">
                      <a:pos x="T52" y="T53"/>
                    </a:cxn>
                    <a:cxn ang="T135">
                      <a:pos x="T54" y="T55"/>
                    </a:cxn>
                    <a:cxn ang="T136">
                      <a:pos x="T56" y="T57"/>
                    </a:cxn>
                    <a:cxn ang="T137">
                      <a:pos x="T58" y="T59"/>
                    </a:cxn>
                    <a:cxn ang="T138">
                      <a:pos x="T60" y="T61"/>
                    </a:cxn>
                    <a:cxn ang="T139">
                      <a:pos x="T62" y="T63"/>
                    </a:cxn>
                    <a:cxn ang="T140">
                      <a:pos x="T64" y="T65"/>
                    </a:cxn>
                    <a:cxn ang="T141">
                      <a:pos x="T66" y="T67"/>
                    </a:cxn>
                    <a:cxn ang="T142">
                      <a:pos x="T68" y="T69"/>
                    </a:cxn>
                    <a:cxn ang="T143">
                      <a:pos x="T70" y="T71"/>
                    </a:cxn>
                    <a:cxn ang="T144">
                      <a:pos x="T72" y="T73"/>
                    </a:cxn>
                    <a:cxn ang="T145">
                      <a:pos x="T74" y="T75"/>
                    </a:cxn>
                    <a:cxn ang="T146">
                      <a:pos x="T76" y="T77"/>
                    </a:cxn>
                    <a:cxn ang="T147">
                      <a:pos x="T78" y="T79"/>
                    </a:cxn>
                    <a:cxn ang="T148">
                      <a:pos x="T80" y="T81"/>
                    </a:cxn>
                    <a:cxn ang="T149">
                      <a:pos x="T82" y="T83"/>
                    </a:cxn>
                    <a:cxn ang="T150">
                      <a:pos x="T84" y="T85"/>
                    </a:cxn>
                    <a:cxn ang="T151">
                      <a:pos x="T86" y="T87"/>
                    </a:cxn>
                    <a:cxn ang="T152">
                      <a:pos x="T88" y="T89"/>
                    </a:cxn>
                    <a:cxn ang="T153">
                      <a:pos x="T90" y="T91"/>
                    </a:cxn>
                    <a:cxn ang="T154">
                      <a:pos x="T92" y="T93"/>
                    </a:cxn>
                    <a:cxn ang="T155">
                      <a:pos x="T94" y="T95"/>
                    </a:cxn>
                    <a:cxn ang="T156">
                      <a:pos x="T96" y="T97"/>
                    </a:cxn>
                    <a:cxn ang="T157">
                      <a:pos x="T98" y="T99"/>
                    </a:cxn>
                    <a:cxn ang="T158">
                      <a:pos x="T100" y="T101"/>
                    </a:cxn>
                    <a:cxn ang="T159">
                      <a:pos x="T102" y="T103"/>
                    </a:cxn>
                    <a:cxn ang="T160">
                      <a:pos x="T104" y="T105"/>
                    </a:cxn>
                    <a:cxn ang="T161">
                      <a:pos x="T106" y="T107"/>
                    </a:cxn>
                  </a:cxnLst>
                  <a:rect l="0" t="0" r="r" b="b"/>
                  <a:pathLst>
                    <a:path w="30" h="24">
                      <a:moveTo>
                        <a:pt x="21" y="2"/>
                      </a:moveTo>
                      <a:lnTo>
                        <a:pt x="21" y="2"/>
                      </a:lnTo>
                      <a:lnTo>
                        <a:pt x="21" y="1"/>
                      </a:lnTo>
                      <a:lnTo>
                        <a:pt x="21" y="0"/>
                      </a:lnTo>
                      <a:lnTo>
                        <a:pt x="21" y="2"/>
                      </a:lnTo>
                      <a:close/>
                      <a:moveTo>
                        <a:pt x="21" y="2"/>
                      </a:moveTo>
                      <a:lnTo>
                        <a:pt x="21" y="2"/>
                      </a:lnTo>
                      <a:lnTo>
                        <a:pt x="21" y="1"/>
                      </a:lnTo>
                      <a:lnTo>
                        <a:pt x="21" y="2"/>
                      </a:lnTo>
                      <a:close/>
                      <a:moveTo>
                        <a:pt x="21" y="2"/>
                      </a:moveTo>
                      <a:cubicBezTo>
                        <a:pt x="19" y="2"/>
                        <a:pt x="16" y="2"/>
                        <a:pt x="14" y="1"/>
                      </a:cubicBezTo>
                      <a:lnTo>
                        <a:pt x="14" y="0"/>
                      </a:lnTo>
                      <a:cubicBezTo>
                        <a:pt x="17" y="0"/>
                        <a:pt x="19" y="1"/>
                        <a:pt x="21" y="1"/>
                      </a:cubicBezTo>
                      <a:lnTo>
                        <a:pt x="21" y="2"/>
                      </a:lnTo>
                      <a:close/>
                      <a:moveTo>
                        <a:pt x="14" y="1"/>
                      </a:moveTo>
                      <a:cubicBezTo>
                        <a:pt x="12" y="1"/>
                        <a:pt x="10" y="1"/>
                        <a:pt x="8" y="1"/>
                      </a:cubicBezTo>
                      <a:lnTo>
                        <a:pt x="8" y="0"/>
                      </a:lnTo>
                      <a:cubicBezTo>
                        <a:pt x="10" y="0"/>
                        <a:pt x="12" y="0"/>
                        <a:pt x="14" y="0"/>
                      </a:cubicBezTo>
                      <a:lnTo>
                        <a:pt x="14" y="1"/>
                      </a:lnTo>
                      <a:close/>
                      <a:moveTo>
                        <a:pt x="8" y="0"/>
                      </a:moveTo>
                      <a:lnTo>
                        <a:pt x="8" y="0"/>
                      </a:lnTo>
                      <a:close/>
                      <a:moveTo>
                        <a:pt x="8" y="1"/>
                      </a:moveTo>
                      <a:cubicBezTo>
                        <a:pt x="7" y="1"/>
                        <a:pt x="5" y="2"/>
                        <a:pt x="3" y="3"/>
                      </a:cubicBezTo>
                      <a:lnTo>
                        <a:pt x="3" y="2"/>
                      </a:lnTo>
                      <a:cubicBezTo>
                        <a:pt x="4" y="1"/>
                        <a:pt x="7" y="0"/>
                        <a:pt x="8" y="0"/>
                      </a:cubicBezTo>
                      <a:lnTo>
                        <a:pt x="8" y="1"/>
                      </a:lnTo>
                      <a:close/>
                      <a:moveTo>
                        <a:pt x="3" y="3"/>
                      </a:moveTo>
                      <a:cubicBezTo>
                        <a:pt x="3" y="3"/>
                        <a:pt x="3" y="3"/>
                        <a:pt x="2" y="4"/>
                      </a:cubicBezTo>
                      <a:lnTo>
                        <a:pt x="1" y="3"/>
                      </a:lnTo>
                      <a:cubicBezTo>
                        <a:pt x="1" y="3"/>
                        <a:pt x="2" y="2"/>
                        <a:pt x="3" y="2"/>
                      </a:cubicBezTo>
                      <a:lnTo>
                        <a:pt x="3" y="3"/>
                      </a:lnTo>
                      <a:close/>
                      <a:moveTo>
                        <a:pt x="2" y="4"/>
                      </a:moveTo>
                      <a:cubicBezTo>
                        <a:pt x="2" y="4"/>
                        <a:pt x="2" y="5"/>
                        <a:pt x="2" y="5"/>
                      </a:cubicBezTo>
                      <a:lnTo>
                        <a:pt x="0" y="5"/>
                      </a:lnTo>
                      <a:cubicBezTo>
                        <a:pt x="0" y="5"/>
                        <a:pt x="0" y="4"/>
                        <a:pt x="1" y="3"/>
                      </a:cubicBezTo>
                      <a:lnTo>
                        <a:pt x="2" y="4"/>
                      </a:lnTo>
                      <a:close/>
                      <a:moveTo>
                        <a:pt x="2" y="5"/>
                      </a:moveTo>
                      <a:cubicBezTo>
                        <a:pt x="2" y="6"/>
                        <a:pt x="2" y="6"/>
                        <a:pt x="3" y="7"/>
                      </a:cubicBezTo>
                      <a:lnTo>
                        <a:pt x="2" y="8"/>
                      </a:lnTo>
                      <a:cubicBezTo>
                        <a:pt x="1" y="7"/>
                        <a:pt x="1" y="6"/>
                        <a:pt x="0" y="5"/>
                      </a:cubicBezTo>
                      <a:lnTo>
                        <a:pt x="2" y="5"/>
                      </a:lnTo>
                      <a:close/>
                      <a:moveTo>
                        <a:pt x="2" y="8"/>
                      </a:moveTo>
                      <a:lnTo>
                        <a:pt x="2" y="8"/>
                      </a:lnTo>
                      <a:lnTo>
                        <a:pt x="2" y="7"/>
                      </a:lnTo>
                      <a:lnTo>
                        <a:pt x="2" y="8"/>
                      </a:lnTo>
                      <a:close/>
                      <a:moveTo>
                        <a:pt x="3" y="7"/>
                      </a:moveTo>
                      <a:cubicBezTo>
                        <a:pt x="5" y="9"/>
                        <a:pt x="7" y="12"/>
                        <a:pt x="10" y="14"/>
                      </a:cubicBezTo>
                      <a:lnTo>
                        <a:pt x="9" y="15"/>
                      </a:lnTo>
                      <a:cubicBezTo>
                        <a:pt x="6" y="12"/>
                        <a:pt x="4" y="10"/>
                        <a:pt x="2" y="8"/>
                      </a:cubicBezTo>
                      <a:lnTo>
                        <a:pt x="3" y="7"/>
                      </a:lnTo>
                      <a:close/>
                      <a:moveTo>
                        <a:pt x="10" y="14"/>
                      </a:moveTo>
                      <a:cubicBezTo>
                        <a:pt x="12" y="16"/>
                        <a:pt x="15" y="19"/>
                        <a:pt x="17" y="21"/>
                      </a:cubicBezTo>
                      <a:lnTo>
                        <a:pt x="16" y="22"/>
                      </a:lnTo>
                      <a:cubicBezTo>
                        <a:pt x="14" y="20"/>
                        <a:pt x="11" y="17"/>
                        <a:pt x="9" y="15"/>
                      </a:cubicBezTo>
                      <a:lnTo>
                        <a:pt x="10" y="14"/>
                      </a:lnTo>
                      <a:close/>
                      <a:moveTo>
                        <a:pt x="17" y="21"/>
                      </a:moveTo>
                      <a:lnTo>
                        <a:pt x="17" y="21"/>
                      </a:lnTo>
                      <a:lnTo>
                        <a:pt x="17" y="22"/>
                      </a:lnTo>
                      <a:lnTo>
                        <a:pt x="17" y="21"/>
                      </a:lnTo>
                      <a:close/>
                      <a:moveTo>
                        <a:pt x="17" y="21"/>
                      </a:moveTo>
                      <a:cubicBezTo>
                        <a:pt x="18" y="22"/>
                        <a:pt x="19" y="23"/>
                        <a:pt x="20" y="23"/>
                      </a:cubicBezTo>
                      <a:lnTo>
                        <a:pt x="20" y="24"/>
                      </a:lnTo>
                      <a:cubicBezTo>
                        <a:pt x="19" y="24"/>
                        <a:pt x="17" y="23"/>
                        <a:pt x="16" y="22"/>
                      </a:cubicBezTo>
                      <a:lnTo>
                        <a:pt x="17" y="21"/>
                      </a:lnTo>
                      <a:close/>
                      <a:moveTo>
                        <a:pt x="20" y="23"/>
                      </a:moveTo>
                      <a:cubicBezTo>
                        <a:pt x="21" y="23"/>
                        <a:pt x="22" y="23"/>
                        <a:pt x="22" y="23"/>
                      </a:cubicBezTo>
                      <a:lnTo>
                        <a:pt x="23" y="24"/>
                      </a:lnTo>
                      <a:cubicBezTo>
                        <a:pt x="22" y="24"/>
                        <a:pt x="21" y="24"/>
                        <a:pt x="20" y="24"/>
                      </a:cubicBezTo>
                      <a:lnTo>
                        <a:pt x="20" y="23"/>
                      </a:lnTo>
                      <a:close/>
                      <a:moveTo>
                        <a:pt x="22" y="23"/>
                      </a:moveTo>
                      <a:cubicBezTo>
                        <a:pt x="23" y="22"/>
                        <a:pt x="24" y="22"/>
                        <a:pt x="24" y="21"/>
                      </a:cubicBezTo>
                      <a:lnTo>
                        <a:pt x="25" y="22"/>
                      </a:lnTo>
                      <a:cubicBezTo>
                        <a:pt x="25" y="23"/>
                        <a:pt x="24" y="23"/>
                        <a:pt x="23" y="24"/>
                      </a:cubicBezTo>
                      <a:lnTo>
                        <a:pt x="22" y="23"/>
                      </a:lnTo>
                      <a:close/>
                      <a:moveTo>
                        <a:pt x="24" y="21"/>
                      </a:moveTo>
                      <a:cubicBezTo>
                        <a:pt x="25" y="21"/>
                        <a:pt x="26" y="20"/>
                        <a:pt x="26" y="18"/>
                      </a:cubicBezTo>
                      <a:lnTo>
                        <a:pt x="28" y="19"/>
                      </a:lnTo>
                      <a:cubicBezTo>
                        <a:pt x="28" y="20"/>
                        <a:pt x="27" y="21"/>
                        <a:pt x="25" y="22"/>
                      </a:cubicBezTo>
                      <a:lnTo>
                        <a:pt x="24" y="21"/>
                      </a:lnTo>
                      <a:close/>
                      <a:moveTo>
                        <a:pt x="26" y="18"/>
                      </a:moveTo>
                      <a:lnTo>
                        <a:pt x="26" y="18"/>
                      </a:lnTo>
                      <a:lnTo>
                        <a:pt x="27" y="19"/>
                      </a:lnTo>
                      <a:lnTo>
                        <a:pt x="26" y="18"/>
                      </a:lnTo>
                      <a:close/>
                      <a:moveTo>
                        <a:pt x="26" y="18"/>
                      </a:moveTo>
                      <a:lnTo>
                        <a:pt x="26" y="18"/>
                      </a:lnTo>
                      <a:lnTo>
                        <a:pt x="28" y="19"/>
                      </a:lnTo>
                      <a:lnTo>
                        <a:pt x="26" y="18"/>
                      </a:lnTo>
                      <a:close/>
                      <a:moveTo>
                        <a:pt x="26" y="18"/>
                      </a:moveTo>
                      <a:cubicBezTo>
                        <a:pt x="27" y="18"/>
                        <a:pt x="27" y="17"/>
                        <a:pt x="27" y="16"/>
                      </a:cubicBezTo>
                      <a:lnTo>
                        <a:pt x="29" y="16"/>
                      </a:lnTo>
                      <a:cubicBezTo>
                        <a:pt x="28" y="17"/>
                        <a:pt x="28" y="18"/>
                        <a:pt x="28" y="19"/>
                      </a:cubicBezTo>
                      <a:lnTo>
                        <a:pt x="26" y="18"/>
                      </a:lnTo>
                      <a:close/>
                      <a:moveTo>
                        <a:pt x="27" y="16"/>
                      </a:moveTo>
                      <a:cubicBezTo>
                        <a:pt x="28" y="13"/>
                        <a:pt x="29" y="10"/>
                        <a:pt x="29" y="7"/>
                      </a:cubicBezTo>
                      <a:lnTo>
                        <a:pt x="30" y="7"/>
                      </a:lnTo>
                      <a:cubicBezTo>
                        <a:pt x="30" y="10"/>
                        <a:pt x="29" y="13"/>
                        <a:pt x="29" y="16"/>
                      </a:cubicBezTo>
                      <a:lnTo>
                        <a:pt x="27" y="16"/>
                      </a:lnTo>
                      <a:close/>
                      <a:moveTo>
                        <a:pt x="29" y="7"/>
                      </a:moveTo>
                      <a:cubicBezTo>
                        <a:pt x="28" y="4"/>
                        <a:pt x="26" y="1"/>
                        <a:pt x="21" y="2"/>
                      </a:cubicBezTo>
                      <a:lnTo>
                        <a:pt x="21" y="0"/>
                      </a:lnTo>
                      <a:cubicBezTo>
                        <a:pt x="28" y="0"/>
                        <a:pt x="30" y="3"/>
                        <a:pt x="30" y="7"/>
                      </a:cubicBezTo>
                      <a:lnTo>
                        <a:pt x="29" y="7"/>
                      </a:lnTo>
                      <a:close/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21" y="1"/>
                      </a:lnTo>
                      <a:lnTo>
                        <a:pt x="21" y="0"/>
                      </a:lnTo>
                      <a:close/>
                    </a:path>
                  </a:pathLst>
                </a:custGeom>
                <a:solidFill>
                  <a:srgbClr val="94939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317" name="Freeform 217"/>
                <p:cNvSpPr>
                  <a:spLocks noChangeArrowheads="1"/>
                </p:cNvSpPr>
                <p:nvPr/>
              </p:nvSpPr>
              <p:spPr bwMode="auto">
                <a:xfrm>
                  <a:off x="2094" y="3700"/>
                  <a:ext cx="70" cy="63"/>
                </a:xfrm>
                <a:custGeom>
                  <a:avLst/>
                  <a:gdLst>
                    <a:gd name="T0" fmla="*/ 51848 w 51"/>
                    <a:gd name="T1" fmla="*/ 0 h 37"/>
                    <a:gd name="T2" fmla="*/ 14792 w 51"/>
                    <a:gd name="T3" fmla="*/ 190347 h 37"/>
                    <a:gd name="T4" fmla="*/ 44718 w 51"/>
                    <a:gd name="T5" fmla="*/ 166536 h 37"/>
                    <a:gd name="T6" fmla="*/ 69790 w 51"/>
                    <a:gd name="T7" fmla="*/ 166536 h 37"/>
                    <a:gd name="T8" fmla="*/ 88367 w 51"/>
                    <a:gd name="T9" fmla="*/ 46843 h 37"/>
                    <a:gd name="T10" fmla="*/ 51848 w 51"/>
                    <a:gd name="T11" fmla="*/ 0 h 37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51" h="37">
                      <a:moveTo>
                        <a:pt x="28" y="0"/>
                      </a:moveTo>
                      <a:cubicBezTo>
                        <a:pt x="12" y="2"/>
                        <a:pt x="0" y="19"/>
                        <a:pt x="8" y="32"/>
                      </a:cubicBezTo>
                      <a:cubicBezTo>
                        <a:pt x="11" y="37"/>
                        <a:pt x="18" y="29"/>
                        <a:pt x="24" y="28"/>
                      </a:cubicBezTo>
                      <a:cubicBezTo>
                        <a:pt x="28" y="27"/>
                        <a:pt x="34" y="29"/>
                        <a:pt x="38" y="28"/>
                      </a:cubicBezTo>
                      <a:cubicBezTo>
                        <a:pt x="47" y="24"/>
                        <a:pt x="51" y="14"/>
                        <a:pt x="48" y="8"/>
                      </a:cubicBezTo>
                      <a:cubicBezTo>
                        <a:pt x="46" y="3"/>
                        <a:pt x="34" y="0"/>
                        <a:pt x="28" y="0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318" name="Freeform 218"/>
                <p:cNvSpPr>
                  <a:spLocks noChangeArrowheads="1"/>
                </p:cNvSpPr>
                <p:nvPr/>
              </p:nvSpPr>
              <p:spPr bwMode="auto">
                <a:xfrm>
                  <a:off x="2100" y="3698"/>
                  <a:ext cx="65" cy="62"/>
                </a:xfrm>
                <a:custGeom>
                  <a:avLst/>
                  <a:gdLst>
                    <a:gd name="T0" fmla="*/ 30583 w 47"/>
                    <a:gd name="T1" fmla="*/ 30793 h 36"/>
                    <a:gd name="T2" fmla="*/ 44467 w 47"/>
                    <a:gd name="T3" fmla="*/ 7490 h 36"/>
                    <a:gd name="T4" fmla="*/ 30583 w 47"/>
                    <a:gd name="T5" fmla="*/ 30793 h 36"/>
                    <a:gd name="T6" fmla="*/ 8919 w 47"/>
                    <a:gd name="T7" fmla="*/ 96243 h 36"/>
                    <a:gd name="T8" fmla="*/ 30583 w 47"/>
                    <a:gd name="T9" fmla="*/ 30793 h 36"/>
                    <a:gd name="T10" fmla="*/ 5374 w 47"/>
                    <a:gd name="T11" fmla="*/ 186250 h 36"/>
                    <a:gd name="T12" fmla="*/ 8919 w 47"/>
                    <a:gd name="T13" fmla="*/ 96243 h 36"/>
                    <a:gd name="T14" fmla="*/ 5374 w 47"/>
                    <a:gd name="T15" fmla="*/ 186250 h 36"/>
                    <a:gd name="T16" fmla="*/ 5374 w 47"/>
                    <a:gd name="T17" fmla="*/ 237584 h 36"/>
                    <a:gd name="T18" fmla="*/ 5374 w 47"/>
                    <a:gd name="T19" fmla="*/ 186250 h 36"/>
                    <a:gd name="T20" fmla="*/ 5374 w 47"/>
                    <a:gd name="T21" fmla="*/ 237584 h 36"/>
                    <a:gd name="T22" fmla="*/ 5374 w 47"/>
                    <a:gd name="T23" fmla="*/ 237584 h 36"/>
                    <a:gd name="T24" fmla="*/ 18428 w 47"/>
                    <a:gd name="T25" fmla="*/ 237584 h 36"/>
                    <a:gd name="T26" fmla="*/ 5374 w 47"/>
                    <a:gd name="T27" fmla="*/ 237584 h 36"/>
                    <a:gd name="T28" fmla="*/ 18428 w 47"/>
                    <a:gd name="T29" fmla="*/ 237584 h 36"/>
                    <a:gd name="T30" fmla="*/ 25497 w 47"/>
                    <a:gd name="T31" fmla="*/ 228115 h 36"/>
                    <a:gd name="T32" fmla="*/ 18428 w 47"/>
                    <a:gd name="T33" fmla="*/ 237584 h 36"/>
                    <a:gd name="T34" fmla="*/ 35403 w 47"/>
                    <a:gd name="T35" fmla="*/ 202361 h 36"/>
                    <a:gd name="T36" fmla="*/ 25497 w 47"/>
                    <a:gd name="T37" fmla="*/ 228115 h 36"/>
                    <a:gd name="T38" fmla="*/ 35403 w 47"/>
                    <a:gd name="T39" fmla="*/ 202361 h 36"/>
                    <a:gd name="T40" fmla="*/ 35403 w 47"/>
                    <a:gd name="T41" fmla="*/ 202361 h 36"/>
                    <a:gd name="T42" fmla="*/ 35403 w 47"/>
                    <a:gd name="T43" fmla="*/ 202361 h 36"/>
                    <a:gd name="T44" fmla="*/ 47479 w 47"/>
                    <a:gd name="T45" fmla="*/ 202361 h 36"/>
                    <a:gd name="T46" fmla="*/ 36707 w 47"/>
                    <a:gd name="T47" fmla="*/ 206918 h 36"/>
                    <a:gd name="T48" fmla="*/ 47479 w 47"/>
                    <a:gd name="T49" fmla="*/ 202361 h 36"/>
                    <a:gd name="T50" fmla="*/ 64053 w 47"/>
                    <a:gd name="T51" fmla="*/ 206918 h 36"/>
                    <a:gd name="T52" fmla="*/ 47479 w 47"/>
                    <a:gd name="T53" fmla="*/ 202361 h 36"/>
                    <a:gd name="T54" fmla="*/ 64053 w 47"/>
                    <a:gd name="T55" fmla="*/ 206918 h 36"/>
                    <a:gd name="T56" fmla="*/ 64053 w 47"/>
                    <a:gd name="T57" fmla="*/ 206918 h 36"/>
                    <a:gd name="T58" fmla="*/ 62112 w 47"/>
                    <a:gd name="T59" fmla="*/ 202361 h 36"/>
                    <a:gd name="T60" fmla="*/ 64053 w 47"/>
                    <a:gd name="T61" fmla="*/ 206918 h 36"/>
                    <a:gd name="T62" fmla="*/ 62112 w 47"/>
                    <a:gd name="T63" fmla="*/ 202361 h 36"/>
                    <a:gd name="T64" fmla="*/ 62112 w 47"/>
                    <a:gd name="T65" fmla="*/ 206918 h 36"/>
                    <a:gd name="T66" fmla="*/ 62112 w 47"/>
                    <a:gd name="T67" fmla="*/ 202361 h 36"/>
                    <a:gd name="T68" fmla="*/ 70212 w 47"/>
                    <a:gd name="T69" fmla="*/ 193876 h 36"/>
                    <a:gd name="T70" fmla="*/ 62112 w 47"/>
                    <a:gd name="T71" fmla="*/ 202361 h 36"/>
                    <a:gd name="T72" fmla="*/ 73804 w 47"/>
                    <a:gd name="T73" fmla="*/ 174516 h 36"/>
                    <a:gd name="T74" fmla="*/ 70212 w 47"/>
                    <a:gd name="T75" fmla="*/ 193876 h 36"/>
                    <a:gd name="T76" fmla="*/ 73804 w 47"/>
                    <a:gd name="T77" fmla="*/ 174516 h 36"/>
                    <a:gd name="T78" fmla="*/ 83053 w 47"/>
                    <a:gd name="T79" fmla="*/ 65438 h 36"/>
                    <a:gd name="T80" fmla="*/ 73804 w 47"/>
                    <a:gd name="T81" fmla="*/ 174516 h 36"/>
                    <a:gd name="T82" fmla="*/ 80933 w 47"/>
                    <a:gd name="T83" fmla="*/ 72843 h 36"/>
                    <a:gd name="T84" fmla="*/ 80933 w 47"/>
                    <a:gd name="T85" fmla="*/ 72843 h 36"/>
                    <a:gd name="T86" fmla="*/ 80933 w 47"/>
                    <a:gd name="T87" fmla="*/ 72843 h 36"/>
                    <a:gd name="T88" fmla="*/ 83053 w 47"/>
                    <a:gd name="T89" fmla="*/ 65438 h 36"/>
                    <a:gd name="T90" fmla="*/ 83053 w 47"/>
                    <a:gd name="T91" fmla="*/ 65438 h 36"/>
                    <a:gd name="T92" fmla="*/ 80933 w 47"/>
                    <a:gd name="T93" fmla="*/ 65438 h 36"/>
                    <a:gd name="T94" fmla="*/ 80933 w 47"/>
                    <a:gd name="T95" fmla="*/ 72843 h 36"/>
                    <a:gd name="T96" fmla="*/ 78797 w 47"/>
                    <a:gd name="T97" fmla="*/ 51334 h 36"/>
                    <a:gd name="T98" fmla="*/ 80933 w 47"/>
                    <a:gd name="T99" fmla="*/ 72843 h 36"/>
                    <a:gd name="T100" fmla="*/ 73804 w 47"/>
                    <a:gd name="T101" fmla="*/ 43717 h 36"/>
                    <a:gd name="T102" fmla="*/ 78797 w 47"/>
                    <a:gd name="T103" fmla="*/ 51334 h 36"/>
                    <a:gd name="T104" fmla="*/ 73804 w 47"/>
                    <a:gd name="T105" fmla="*/ 43717 h 36"/>
                    <a:gd name="T106" fmla="*/ 44467 w 47"/>
                    <a:gd name="T107" fmla="*/ 7490 h 36"/>
                    <a:gd name="T108" fmla="*/ 73804 w 47"/>
                    <a:gd name="T109" fmla="*/ 43717 h 36"/>
                    <a:gd name="T110" fmla="*/ 44467 w 47"/>
                    <a:gd name="T111" fmla="*/ 12464 h 36"/>
                    <a:gd name="T112" fmla="*/ 44467 w 47"/>
                    <a:gd name="T113" fmla="*/ 12464 h 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</a:gdLst>
                  <a:ahLst/>
                  <a:cxnLst>
                    <a:cxn ang="T114">
                      <a:pos x="T0" y="T1"/>
                    </a:cxn>
                    <a:cxn ang="T115">
                      <a:pos x="T2" y="T3"/>
                    </a:cxn>
                    <a:cxn ang="T116">
                      <a:pos x="T4" y="T5"/>
                    </a:cxn>
                    <a:cxn ang="T117">
                      <a:pos x="T6" y="T7"/>
                    </a:cxn>
                    <a:cxn ang="T118">
                      <a:pos x="T8" y="T9"/>
                    </a:cxn>
                    <a:cxn ang="T119">
                      <a:pos x="T10" y="T11"/>
                    </a:cxn>
                    <a:cxn ang="T120">
                      <a:pos x="T12" y="T13"/>
                    </a:cxn>
                    <a:cxn ang="T121">
                      <a:pos x="T14" y="T15"/>
                    </a:cxn>
                    <a:cxn ang="T122">
                      <a:pos x="T16" y="T17"/>
                    </a:cxn>
                    <a:cxn ang="T123">
                      <a:pos x="T18" y="T19"/>
                    </a:cxn>
                    <a:cxn ang="T124">
                      <a:pos x="T20" y="T21"/>
                    </a:cxn>
                    <a:cxn ang="T125">
                      <a:pos x="T22" y="T23"/>
                    </a:cxn>
                    <a:cxn ang="T126">
                      <a:pos x="T24" y="T25"/>
                    </a:cxn>
                    <a:cxn ang="T127">
                      <a:pos x="T26" y="T27"/>
                    </a:cxn>
                    <a:cxn ang="T128">
                      <a:pos x="T28" y="T29"/>
                    </a:cxn>
                    <a:cxn ang="T129">
                      <a:pos x="T30" y="T31"/>
                    </a:cxn>
                    <a:cxn ang="T130">
                      <a:pos x="T32" y="T33"/>
                    </a:cxn>
                    <a:cxn ang="T131">
                      <a:pos x="T34" y="T35"/>
                    </a:cxn>
                    <a:cxn ang="T132">
                      <a:pos x="T36" y="T37"/>
                    </a:cxn>
                    <a:cxn ang="T133">
                      <a:pos x="T38" y="T39"/>
                    </a:cxn>
                    <a:cxn ang="T134">
                      <a:pos x="T40" y="T41"/>
                    </a:cxn>
                    <a:cxn ang="T135">
                      <a:pos x="T42" y="T43"/>
                    </a:cxn>
                    <a:cxn ang="T136">
                      <a:pos x="T44" y="T45"/>
                    </a:cxn>
                    <a:cxn ang="T137">
                      <a:pos x="T46" y="T47"/>
                    </a:cxn>
                    <a:cxn ang="T138">
                      <a:pos x="T48" y="T49"/>
                    </a:cxn>
                    <a:cxn ang="T139">
                      <a:pos x="T50" y="T51"/>
                    </a:cxn>
                    <a:cxn ang="T140">
                      <a:pos x="T52" y="T53"/>
                    </a:cxn>
                    <a:cxn ang="T141">
                      <a:pos x="T54" y="T55"/>
                    </a:cxn>
                    <a:cxn ang="T142">
                      <a:pos x="T56" y="T57"/>
                    </a:cxn>
                    <a:cxn ang="T143">
                      <a:pos x="T58" y="T59"/>
                    </a:cxn>
                    <a:cxn ang="T144">
                      <a:pos x="T60" y="T61"/>
                    </a:cxn>
                    <a:cxn ang="T145">
                      <a:pos x="T62" y="T63"/>
                    </a:cxn>
                    <a:cxn ang="T146">
                      <a:pos x="T64" y="T65"/>
                    </a:cxn>
                    <a:cxn ang="T147">
                      <a:pos x="T66" y="T67"/>
                    </a:cxn>
                    <a:cxn ang="T148">
                      <a:pos x="T68" y="T69"/>
                    </a:cxn>
                    <a:cxn ang="T149">
                      <a:pos x="T70" y="T71"/>
                    </a:cxn>
                    <a:cxn ang="T150">
                      <a:pos x="T72" y="T73"/>
                    </a:cxn>
                    <a:cxn ang="T151">
                      <a:pos x="T74" y="T75"/>
                    </a:cxn>
                    <a:cxn ang="T152">
                      <a:pos x="T76" y="T77"/>
                    </a:cxn>
                    <a:cxn ang="T153">
                      <a:pos x="T78" y="T79"/>
                    </a:cxn>
                    <a:cxn ang="T154">
                      <a:pos x="T80" y="T81"/>
                    </a:cxn>
                    <a:cxn ang="T155">
                      <a:pos x="T82" y="T83"/>
                    </a:cxn>
                    <a:cxn ang="T156">
                      <a:pos x="T84" y="T85"/>
                    </a:cxn>
                    <a:cxn ang="T157">
                      <a:pos x="T86" y="T87"/>
                    </a:cxn>
                    <a:cxn ang="T158">
                      <a:pos x="T88" y="T89"/>
                    </a:cxn>
                    <a:cxn ang="T159">
                      <a:pos x="T90" y="T91"/>
                    </a:cxn>
                    <a:cxn ang="T160">
                      <a:pos x="T92" y="T93"/>
                    </a:cxn>
                    <a:cxn ang="T161">
                      <a:pos x="T94" y="T95"/>
                    </a:cxn>
                    <a:cxn ang="T162">
                      <a:pos x="T96" y="T97"/>
                    </a:cxn>
                    <a:cxn ang="T163">
                      <a:pos x="T98" y="T99"/>
                    </a:cxn>
                    <a:cxn ang="T164">
                      <a:pos x="T100" y="T101"/>
                    </a:cxn>
                    <a:cxn ang="T165">
                      <a:pos x="T102" y="T103"/>
                    </a:cxn>
                    <a:cxn ang="T166">
                      <a:pos x="T104" y="T105"/>
                    </a:cxn>
                    <a:cxn ang="T167">
                      <a:pos x="T106" y="T107"/>
                    </a:cxn>
                    <a:cxn ang="T168">
                      <a:pos x="T108" y="T109"/>
                    </a:cxn>
                    <a:cxn ang="T169">
                      <a:pos x="T110" y="T111"/>
                    </a:cxn>
                    <a:cxn ang="T170">
                      <a:pos x="T112" y="T113"/>
                    </a:cxn>
                  </a:cxnLst>
                  <a:rect l="0" t="0" r="r" b="b"/>
                  <a:pathLst>
                    <a:path w="47" h="36">
                      <a:moveTo>
                        <a:pt x="24" y="2"/>
                      </a:moveTo>
                      <a:cubicBezTo>
                        <a:pt x="22" y="2"/>
                        <a:pt x="19" y="3"/>
                        <a:pt x="17" y="4"/>
                      </a:cubicBezTo>
                      <a:lnTo>
                        <a:pt x="16" y="3"/>
                      </a:lnTo>
                      <a:cubicBezTo>
                        <a:pt x="19" y="2"/>
                        <a:pt x="21" y="1"/>
                        <a:pt x="24" y="1"/>
                      </a:cubicBezTo>
                      <a:lnTo>
                        <a:pt x="24" y="2"/>
                      </a:lnTo>
                      <a:close/>
                      <a:moveTo>
                        <a:pt x="17" y="4"/>
                      </a:moveTo>
                      <a:cubicBezTo>
                        <a:pt x="12" y="6"/>
                        <a:pt x="9" y="9"/>
                        <a:pt x="6" y="13"/>
                      </a:cubicBezTo>
                      <a:lnTo>
                        <a:pt x="5" y="13"/>
                      </a:lnTo>
                      <a:cubicBezTo>
                        <a:pt x="7" y="8"/>
                        <a:pt x="12" y="5"/>
                        <a:pt x="16" y="3"/>
                      </a:cubicBezTo>
                      <a:lnTo>
                        <a:pt x="17" y="4"/>
                      </a:lnTo>
                      <a:close/>
                      <a:moveTo>
                        <a:pt x="6" y="13"/>
                      </a:moveTo>
                      <a:cubicBezTo>
                        <a:pt x="3" y="17"/>
                        <a:pt x="2" y="22"/>
                        <a:pt x="3" y="26"/>
                      </a:cubicBezTo>
                      <a:lnTo>
                        <a:pt x="1" y="26"/>
                      </a:lnTo>
                      <a:cubicBezTo>
                        <a:pt x="0" y="22"/>
                        <a:pt x="2" y="17"/>
                        <a:pt x="5" y="13"/>
                      </a:cubicBezTo>
                      <a:lnTo>
                        <a:pt x="6" y="13"/>
                      </a:lnTo>
                      <a:close/>
                      <a:moveTo>
                        <a:pt x="3" y="26"/>
                      </a:moveTo>
                      <a:cubicBezTo>
                        <a:pt x="3" y="28"/>
                        <a:pt x="4" y="30"/>
                        <a:pt x="5" y="32"/>
                      </a:cubicBezTo>
                      <a:lnTo>
                        <a:pt x="3" y="33"/>
                      </a:lnTo>
                      <a:cubicBezTo>
                        <a:pt x="2" y="31"/>
                        <a:pt x="1" y="29"/>
                        <a:pt x="1" y="26"/>
                      </a:cubicBezTo>
                      <a:lnTo>
                        <a:pt x="3" y="26"/>
                      </a:lnTo>
                      <a:close/>
                      <a:moveTo>
                        <a:pt x="3" y="33"/>
                      </a:moveTo>
                      <a:lnTo>
                        <a:pt x="3" y="33"/>
                      </a:lnTo>
                      <a:lnTo>
                        <a:pt x="4" y="33"/>
                      </a:lnTo>
                      <a:lnTo>
                        <a:pt x="3" y="33"/>
                      </a:lnTo>
                      <a:close/>
                      <a:moveTo>
                        <a:pt x="5" y="32"/>
                      </a:moveTo>
                      <a:cubicBezTo>
                        <a:pt x="6" y="34"/>
                        <a:pt x="8" y="34"/>
                        <a:pt x="10" y="33"/>
                      </a:cubicBezTo>
                      <a:lnTo>
                        <a:pt x="10" y="34"/>
                      </a:lnTo>
                      <a:cubicBezTo>
                        <a:pt x="8" y="35"/>
                        <a:pt x="5" y="36"/>
                        <a:pt x="3" y="33"/>
                      </a:cubicBezTo>
                      <a:lnTo>
                        <a:pt x="5" y="32"/>
                      </a:lnTo>
                      <a:close/>
                      <a:moveTo>
                        <a:pt x="10" y="33"/>
                      </a:moveTo>
                      <a:cubicBezTo>
                        <a:pt x="11" y="33"/>
                        <a:pt x="12" y="32"/>
                        <a:pt x="13" y="31"/>
                      </a:cubicBezTo>
                      <a:lnTo>
                        <a:pt x="14" y="32"/>
                      </a:lnTo>
                      <a:cubicBezTo>
                        <a:pt x="13" y="33"/>
                        <a:pt x="12" y="34"/>
                        <a:pt x="10" y="34"/>
                      </a:cubicBezTo>
                      <a:lnTo>
                        <a:pt x="10" y="33"/>
                      </a:lnTo>
                      <a:close/>
                      <a:moveTo>
                        <a:pt x="13" y="31"/>
                      </a:moveTo>
                      <a:cubicBezTo>
                        <a:pt x="15" y="30"/>
                        <a:pt x="17" y="29"/>
                        <a:pt x="19" y="28"/>
                      </a:cubicBezTo>
                      <a:lnTo>
                        <a:pt x="20" y="29"/>
                      </a:lnTo>
                      <a:cubicBezTo>
                        <a:pt x="18" y="30"/>
                        <a:pt x="16" y="31"/>
                        <a:pt x="14" y="32"/>
                      </a:cubicBezTo>
                      <a:lnTo>
                        <a:pt x="13" y="31"/>
                      </a:lnTo>
                      <a:close/>
                      <a:moveTo>
                        <a:pt x="19" y="28"/>
                      </a:moveTo>
                      <a:lnTo>
                        <a:pt x="19" y="28"/>
                      </a:lnTo>
                      <a:lnTo>
                        <a:pt x="20" y="29"/>
                      </a:lnTo>
                      <a:lnTo>
                        <a:pt x="19" y="28"/>
                      </a:lnTo>
                      <a:close/>
                      <a:moveTo>
                        <a:pt x="19" y="28"/>
                      </a:moveTo>
                      <a:cubicBezTo>
                        <a:pt x="22" y="28"/>
                        <a:pt x="24" y="28"/>
                        <a:pt x="26" y="28"/>
                      </a:cubicBezTo>
                      <a:lnTo>
                        <a:pt x="26" y="30"/>
                      </a:lnTo>
                      <a:cubicBezTo>
                        <a:pt x="24" y="29"/>
                        <a:pt x="22" y="29"/>
                        <a:pt x="20" y="29"/>
                      </a:cubicBezTo>
                      <a:lnTo>
                        <a:pt x="19" y="28"/>
                      </a:lnTo>
                      <a:close/>
                      <a:moveTo>
                        <a:pt x="26" y="28"/>
                      </a:moveTo>
                      <a:cubicBezTo>
                        <a:pt x="29" y="29"/>
                        <a:pt x="32" y="29"/>
                        <a:pt x="34" y="28"/>
                      </a:cubicBezTo>
                      <a:lnTo>
                        <a:pt x="35" y="29"/>
                      </a:lnTo>
                      <a:cubicBezTo>
                        <a:pt x="32" y="30"/>
                        <a:pt x="29" y="30"/>
                        <a:pt x="26" y="30"/>
                      </a:cubicBezTo>
                      <a:lnTo>
                        <a:pt x="26" y="28"/>
                      </a:lnTo>
                      <a:close/>
                      <a:moveTo>
                        <a:pt x="35" y="29"/>
                      </a:moveTo>
                      <a:lnTo>
                        <a:pt x="35" y="29"/>
                      </a:lnTo>
                      <a:lnTo>
                        <a:pt x="34" y="29"/>
                      </a:lnTo>
                      <a:lnTo>
                        <a:pt x="35" y="29"/>
                      </a:lnTo>
                      <a:close/>
                      <a:moveTo>
                        <a:pt x="34" y="28"/>
                      </a:moveTo>
                      <a:lnTo>
                        <a:pt x="34" y="28"/>
                      </a:lnTo>
                      <a:lnTo>
                        <a:pt x="35" y="29"/>
                      </a:lnTo>
                      <a:lnTo>
                        <a:pt x="34" y="28"/>
                      </a:lnTo>
                      <a:close/>
                      <a:moveTo>
                        <a:pt x="34" y="28"/>
                      </a:moveTo>
                      <a:lnTo>
                        <a:pt x="34" y="28"/>
                      </a:lnTo>
                      <a:lnTo>
                        <a:pt x="34" y="29"/>
                      </a:lnTo>
                      <a:lnTo>
                        <a:pt x="34" y="28"/>
                      </a:lnTo>
                      <a:close/>
                      <a:moveTo>
                        <a:pt x="34" y="28"/>
                      </a:moveTo>
                      <a:cubicBezTo>
                        <a:pt x="35" y="27"/>
                        <a:pt x="36" y="27"/>
                        <a:pt x="37" y="26"/>
                      </a:cubicBezTo>
                      <a:lnTo>
                        <a:pt x="38" y="27"/>
                      </a:lnTo>
                      <a:cubicBezTo>
                        <a:pt x="37" y="28"/>
                        <a:pt x="36" y="28"/>
                        <a:pt x="35" y="29"/>
                      </a:cubicBezTo>
                      <a:lnTo>
                        <a:pt x="34" y="28"/>
                      </a:lnTo>
                      <a:close/>
                      <a:moveTo>
                        <a:pt x="37" y="26"/>
                      </a:moveTo>
                      <a:cubicBezTo>
                        <a:pt x="38" y="25"/>
                        <a:pt x="39" y="25"/>
                        <a:pt x="40" y="24"/>
                      </a:cubicBezTo>
                      <a:lnTo>
                        <a:pt x="41" y="25"/>
                      </a:lnTo>
                      <a:cubicBezTo>
                        <a:pt x="40" y="25"/>
                        <a:pt x="39" y="26"/>
                        <a:pt x="38" y="27"/>
                      </a:cubicBezTo>
                      <a:lnTo>
                        <a:pt x="37" y="26"/>
                      </a:lnTo>
                      <a:close/>
                      <a:moveTo>
                        <a:pt x="40" y="24"/>
                      </a:moveTo>
                      <a:cubicBezTo>
                        <a:pt x="44" y="19"/>
                        <a:pt x="46" y="14"/>
                        <a:pt x="44" y="10"/>
                      </a:cubicBezTo>
                      <a:lnTo>
                        <a:pt x="45" y="9"/>
                      </a:lnTo>
                      <a:cubicBezTo>
                        <a:pt x="47" y="14"/>
                        <a:pt x="46" y="20"/>
                        <a:pt x="41" y="25"/>
                      </a:cubicBezTo>
                      <a:lnTo>
                        <a:pt x="40" y="24"/>
                      </a:lnTo>
                      <a:close/>
                      <a:moveTo>
                        <a:pt x="44" y="10"/>
                      </a:moveTo>
                      <a:lnTo>
                        <a:pt x="44" y="10"/>
                      </a:lnTo>
                      <a:lnTo>
                        <a:pt x="44" y="9"/>
                      </a:lnTo>
                      <a:lnTo>
                        <a:pt x="44" y="10"/>
                      </a:lnTo>
                      <a:close/>
                      <a:moveTo>
                        <a:pt x="44" y="10"/>
                      </a:moveTo>
                      <a:lnTo>
                        <a:pt x="44" y="10"/>
                      </a:lnTo>
                      <a:lnTo>
                        <a:pt x="45" y="9"/>
                      </a:lnTo>
                      <a:lnTo>
                        <a:pt x="44" y="10"/>
                      </a:lnTo>
                      <a:close/>
                      <a:moveTo>
                        <a:pt x="45" y="9"/>
                      </a:moveTo>
                      <a:lnTo>
                        <a:pt x="45" y="9"/>
                      </a:lnTo>
                      <a:lnTo>
                        <a:pt x="44" y="9"/>
                      </a:lnTo>
                      <a:lnTo>
                        <a:pt x="45" y="9"/>
                      </a:lnTo>
                      <a:close/>
                      <a:moveTo>
                        <a:pt x="44" y="10"/>
                      </a:moveTo>
                      <a:cubicBezTo>
                        <a:pt x="43" y="9"/>
                        <a:pt x="43" y="8"/>
                        <a:pt x="42" y="8"/>
                      </a:cubicBezTo>
                      <a:lnTo>
                        <a:pt x="43" y="7"/>
                      </a:lnTo>
                      <a:cubicBezTo>
                        <a:pt x="44" y="8"/>
                        <a:pt x="45" y="8"/>
                        <a:pt x="45" y="9"/>
                      </a:cubicBezTo>
                      <a:lnTo>
                        <a:pt x="44" y="10"/>
                      </a:lnTo>
                      <a:close/>
                      <a:moveTo>
                        <a:pt x="42" y="8"/>
                      </a:moveTo>
                      <a:cubicBezTo>
                        <a:pt x="41" y="7"/>
                        <a:pt x="41" y="7"/>
                        <a:pt x="40" y="6"/>
                      </a:cubicBezTo>
                      <a:lnTo>
                        <a:pt x="41" y="5"/>
                      </a:lnTo>
                      <a:cubicBezTo>
                        <a:pt x="42" y="6"/>
                        <a:pt x="42" y="6"/>
                        <a:pt x="43" y="7"/>
                      </a:cubicBezTo>
                      <a:lnTo>
                        <a:pt x="42" y="8"/>
                      </a:lnTo>
                      <a:close/>
                      <a:moveTo>
                        <a:pt x="40" y="6"/>
                      </a:moveTo>
                      <a:cubicBezTo>
                        <a:pt x="35" y="3"/>
                        <a:pt x="28" y="1"/>
                        <a:pt x="24" y="2"/>
                      </a:cubicBezTo>
                      <a:lnTo>
                        <a:pt x="24" y="1"/>
                      </a:lnTo>
                      <a:cubicBezTo>
                        <a:pt x="28" y="0"/>
                        <a:pt x="36" y="2"/>
                        <a:pt x="41" y="5"/>
                      </a:cubicBezTo>
                      <a:lnTo>
                        <a:pt x="40" y="6"/>
                      </a:lnTo>
                      <a:close/>
                      <a:moveTo>
                        <a:pt x="24" y="2"/>
                      </a:moveTo>
                      <a:lnTo>
                        <a:pt x="24" y="2"/>
                      </a:lnTo>
                      <a:lnTo>
                        <a:pt x="24" y="1"/>
                      </a:lnTo>
                      <a:lnTo>
                        <a:pt x="24" y="2"/>
                      </a:lnTo>
                      <a:close/>
                    </a:path>
                  </a:pathLst>
                </a:custGeom>
                <a:solidFill>
                  <a:srgbClr val="94939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319" name="Freeform 219"/>
                <p:cNvSpPr>
                  <a:spLocks noChangeArrowheads="1"/>
                </p:cNvSpPr>
                <p:nvPr/>
              </p:nvSpPr>
              <p:spPr bwMode="auto">
                <a:xfrm>
                  <a:off x="2140" y="3704"/>
                  <a:ext cx="42" cy="86"/>
                </a:xfrm>
                <a:custGeom>
                  <a:avLst/>
                  <a:gdLst>
                    <a:gd name="T0" fmla="*/ 41589 w 31"/>
                    <a:gd name="T1" fmla="*/ 0 h 50"/>
                    <a:gd name="T2" fmla="*/ 31531 w 31"/>
                    <a:gd name="T3" fmla="*/ 29747 h 50"/>
                    <a:gd name="T4" fmla="*/ 22191 w 31"/>
                    <a:gd name="T5" fmla="*/ 156680 h 50"/>
                    <a:gd name="T6" fmla="*/ 1587 w 31"/>
                    <a:gd name="T7" fmla="*/ 280673 h 50"/>
                    <a:gd name="T8" fmla="*/ 4304 w 31"/>
                    <a:gd name="T9" fmla="*/ 310458 h 50"/>
                    <a:gd name="T10" fmla="*/ 29445 w 31"/>
                    <a:gd name="T11" fmla="*/ 332204 h 50"/>
                    <a:gd name="T12" fmla="*/ 36510 w 31"/>
                    <a:gd name="T13" fmla="*/ 329844 h 50"/>
                    <a:gd name="T14" fmla="*/ 43194 w 31"/>
                    <a:gd name="T15" fmla="*/ 248132 h 50"/>
                    <a:gd name="T16" fmla="*/ 32248 w 31"/>
                    <a:gd name="T17" fmla="*/ 131148 h 50"/>
                    <a:gd name="T18" fmla="*/ 41589 w 31"/>
                    <a:gd name="T19" fmla="*/ 49379 h 50"/>
                    <a:gd name="T20" fmla="*/ 41589 w 31"/>
                    <a:gd name="T21" fmla="*/ 0 h 50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31" h="50">
                      <a:moveTo>
                        <a:pt x="28" y="0"/>
                      </a:moveTo>
                      <a:cubicBezTo>
                        <a:pt x="25" y="1"/>
                        <a:pt x="22" y="2"/>
                        <a:pt x="21" y="4"/>
                      </a:cubicBezTo>
                      <a:cubicBezTo>
                        <a:pt x="18" y="10"/>
                        <a:pt x="19" y="17"/>
                        <a:pt x="15" y="23"/>
                      </a:cubicBezTo>
                      <a:cubicBezTo>
                        <a:pt x="11" y="30"/>
                        <a:pt x="2" y="33"/>
                        <a:pt x="1" y="41"/>
                      </a:cubicBezTo>
                      <a:cubicBezTo>
                        <a:pt x="0" y="42"/>
                        <a:pt x="2" y="44"/>
                        <a:pt x="3" y="45"/>
                      </a:cubicBezTo>
                      <a:cubicBezTo>
                        <a:pt x="9" y="47"/>
                        <a:pt x="14" y="47"/>
                        <a:pt x="20" y="49"/>
                      </a:cubicBezTo>
                      <a:cubicBezTo>
                        <a:pt x="21" y="50"/>
                        <a:pt x="24" y="49"/>
                        <a:pt x="25" y="48"/>
                      </a:cubicBezTo>
                      <a:cubicBezTo>
                        <a:pt x="28" y="45"/>
                        <a:pt x="31" y="40"/>
                        <a:pt x="29" y="36"/>
                      </a:cubicBezTo>
                      <a:cubicBezTo>
                        <a:pt x="26" y="30"/>
                        <a:pt x="22" y="25"/>
                        <a:pt x="22" y="19"/>
                      </a:cubicBezTo>
                      <a:cubicBezTo>
                        <a:pt x="22" y="15"/>
                        <a:pt x="26" y="11"/>
                        <a:pt x="28" y="7"/>
                      </a:cubicBezTo>
                      <a:cubicBezTo>
                        <a:pt x="29" y="5"/>
                        <a:pt x="28" y="3"/>
                        <a:pt x="28" y="0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320" name="Freeform 221"/>
                <p:cNvSpPr>
                  <a:spLocks noChangeArrowheads="1"/>
                </p:cNvSpPr>
                <p:nvPr/>
              </p:nvSpPr>
              <p:spPr bwMode="auto">
                <a:xfrm>
                  <a:off x="2093" y="3765"/>
                  <a:ext cx="61" cy="53"/>
                </a:xfrm>
                <a:custGeom>
                  <a:avLst/>
                  <a:gdLst>
                    <a:gd name="T0" fmla="*/ 36558 w 45"/>
                    <a:gd name="T1" fmla="*/ 0 h 31"/>
                    <a:gd name="T2" fmla="*/ 8727 w 45"/>
                    <a:gd name="T3" fmla="*/ 35141 h 31"/>
                    <a:gd name="T4" fmla="*/ 6630 w 45"/>
                    <a:gd name="T5" fmla="*/ 130207 h 31"/>
                    <a:gd name="T6" fmla="*/ 66798 w 45"/>
                    <a:gd name="T7" fmla="*/ 95120 h 31"/>
                    <a:gd name="T8" fmla="*/ 41557 w 45"/>
                    <a:gd name="T9" fmla="*/ 47052 h 31"/>
                    <a:gd name="T10" fmla="*/ 36558 w 45"/>
                    <a:gd name="T11" fmla="*/ 0 h 31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45" h="31">
                      <a:moveTo>
                        <a:pt x="25" y="0"/>
                      </a:moveTo>
                      <a:cubicBezTo>
                        <a:pt x="19" y="3"/>
                        <a:pt x="9" y="1"/>
                        <a:pt x="6" y="6"/>
                      </a:cubicBezTo>
                      <a:cubicBezTo>
                        <a:pt x="2" y="11"/>
                        <a:pt x="0" y="19"/>
                        <a:pt x="4" y="22"/>
                      </a:cubicBezTo>
                      <a:cubicBezTo>
                        <a:pt x="14" y="31"/>
                        <a:pt x="43" y="30"/>
                        <a:pt x="45" y="16"/>
                      </a:cubicBezTo>
                      <a:cubicBezTo>
                        <a:pt x="45" y="13"/>
                        <a:pt x="34" y="11"/>
                        <a:pt x="28" y="8"/>
                      </a:cubicBezTo>
                      <a:cubicBezTo>
                        <a:pt x="26" y="8"/>
                        <a:pt x="24" y="3"/>
                        <a:pt x="25" y="0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321" name="Freeform 222"/>
                <p:cNvSpPr>
                  <a:spLocks noChangeArrowheads="1"/>
                </p:cNvSpPr>
                <p:nvPr/>
              </p:nvSpPr>
              <p:spPr bwMode="auto">
                <a:xfrm>
                  <a:off x="2093" y="3763"/>
                  <a:ext cx="63" cy="49"/>
                </a:xfrm>
                <a:custGeom>
                  <a:avLst/>
                  <a:gdLst>
                    <a:gd name="T0" fmla="*/ 41108 w 46"/>
                    <a:gd name="T1" fmla="*/ 10449 h 29"/>
                    <a:gd name="T2" fmla="*/ 39887 w 46"/>
                    <a:gd name="T3" fmla="*/ 0 h 29"/>
                    <a:gd name="T4" fmla="*/ 41108 w 46"/>
                    <a:gd name="T5" fmla="*/ 10449 h 29"/>
                    <a:gd name="T6" fmla="*/ 39887 w 46"/>
                    <a:gd name="T7" fmla="*/ 6309 h 29"/>
                    <a:gd name="T8" fmla="*/ 41108 w 46"/>
                    <a:gd name="T9" fmla="*/ 10449 h 29"/>
                    <a:gd name="T10" fmla="*/ 25915 w 46"/>
                    <a:gd name="T11" fmla="*/ 10449 h 29"/>
                    <a:gd name="T12" fmla="*/ 41108 w 46"/>
                    <a:gd name="T13" fmla="*/ 10449 h 29"/>
                    <a:gd name="T14" fmla="*/ 12201 w 46"/>
                    <a:gd name="T15" fmla="*/ 47369 h 29"/>
                    <a:gd name="T16" fmla="*/ 25915 w 46"/>
                    <a:gd name="T17" fmla="*/ 10449 h 29"/>
                    <a:gd name="T18" fmla="*/ 12201 w 46"/>
                    <a:gd name="T19" fmla="*/ 47369 h 29"/>
                    <a:gd name="T20" fmla="*/ 10232 w 46"/>
                    <a:gd name="T21" fmla="*/ 43669 h 29"/>
                    <a:gd name="T22" fmla="*/ 12201 w 46"/>
                    <a:gd name="T23" fmla="*/ 47369 h 29"/>
                    <a:gd name="T24" fmla="*/ 7838 w 46"/>
                    <a:gd name="T25" fmla="*/ 43669 h 29"/>
                    <a:gd name="T26" fmla="*/ 12201 w 46"/>
                    <a:gd name="T27" fmla="*/ 47369 h 29"/>
                    <a:gd name="T28" fmla="*/ 7838 w 46"/>
                    <a:gd name="T29" fmla="*/ 60427 h 29"/>
                    <a:gd name="T30" fmla="*/ 7838 w 46"/>
                    <a:gd name="T31" fmla="*/ 43669 h 29"/>
                    <a:gd name="T32" fmla="*/ 7838 w 46"/>
                    <a:gd name="T33" fmla="*/ 60427 h 29"/>
                    <a:gd name="T34" fmla="*/ 4747 w 46"/>
                    <a:gd name="T35" fmla="*/ 72304 h 29"/>
                    <a:gd name="T36" fmla="*/ 7838 w 46"/>
                    <a:gd name="T37" fmla="*/ 60427 h 29"/>
                    <a:gd name="T38" fmla="*/ 7389 w 46"/>
                    <a:gd name="T39" fmla="*/ 136423 h 29"/>
                    <a:gd name="T40" fmla="*/ 4747 w 46"/>
                    <a:gd name="T41" fmla="*/ 72304 h 29"/>
                    <a:gd name="T42" fmla="*/ 7389 w 46"/>
                    <a:gd name="T43" fmla="*/ 136423 h 29"/>
                    <a:gd name="T44" fmla="*/ 7389 w 46"/>
                    <a:gd name="T45" fmla="*/ 136423 h 29"/>
                    <a:gd name="T46" fmla="*/ 35359 w 46"/>
                    <a:gd name="T47" fmla="*/ 165541 h 29"/>
                    <a:gd name="T48" fmla="*/ 4747 w 46"/>
                    <a:gd name="T49" fmla="*/ 136423 h 29"/>
                    <a:gd name="T50" fmla="*/ 35359 w 46"/>
                    <a:gd name="T51" fmla="*/ 165541 h 29"/>
                    <a:gd name="T52" fmla="*/ 53302 w 46"/>
                    <a:gd name="T53" fmla="*/ 165541 h 29"/>
                    <a:gd name="T54" fmla="*/ 35359 w 46"/>
                    <a:gd name="T55" fmla="*/ 165541 h 29"/>
                    <a:gd name="T56" fmla="*/ 67914 w 46"/>
                    <a:gd name="T57" fmla="*/ 136423 h 29"/>
                    <a:gd name="T58" fmla="*/ 53302 w 46"/>
                    <a:gd name="T59" fmla="*/ 165541 h 29"/>
                    <a:gd name="T60" fmla="*/ 67914 w 46"/>
                    <a:gd name="T61" fmla="*/ 136423 h 29"/>
                    <a:gd name="T62" fmla="*/ 74111 w 46"/>
                    <a:gd name="T63" fmla="*/ 100009 h 29"/>
                    <a:gd name="T64" fmla="*/ 67914 w 46"/>
                    <a:gd name="T65" fmla="*/ 136423 h 29"/>
                    <a:gd name="T66" fmla="*/ 73112 w 46"/>
                    <a:gd name="T67" fmla="*/ 100009 h 29"/>
                    <a:gd name="T68" fmla="*/ 73112 w 46"/>
                    <a:gd name="T69" fmla="*/ 100009 h 29"/>
                    <a:gd name="T70" fmla="*/ 58415 w 46"/>
                    <a:gd name="T71" fmla="*/ 78417 h 29"/>
                    <a:gd name="T72" fmla="*/ 74111 w 46"/>
                    <a:gd name="T73" fmla="*/ 100009 h 29"/>
                    <a:gd name="T74" fmla="*/ 58415 w 46"/>
                    <a:gd name="T75" fmla="*/ 78417 h 29"/>
                    <a:gd name="T76" fmla="*/ 46127 w 46"/>
                    <a:gd name="T77" fmla="*/ 54118 h 29"/>
                    <a:gd name="T78" fmla="*/ 58415 w 46"/>
                    <a:gd name="T79" fmla="*/ 78417 h 29"/>
                    <a:gd name="T80" fmla="*/ 46127 w 46"/>
                    <a:gd name="T81" fmla="*/ 54118 h 29"/>
                    <a:gd name="T82" fmla="*/ 44856 w 46"/>
                    <a:gd name="T83" fmla="*/ 60427 h 29"/>
                    <a:gd name="T84" fmla="*/ 46127 w 46"/>
                    <a:gd name="T85" fmla="*/ 54118 h 29"/>
                    <a:gd name="T86" fmla="*/ 44856 w 46"/>
                    <a:gd name="T87" fmla="*/ 60427 h 29"/>
                    <a:gd name="T88" fmla="*/ 44856 w 46"/>
                    <a:gd name="T89" fmla="*/ 60427 h 29"/>
                    <a:gd name="T90" fmla="*/ 44856 w 46"/>
                    <a:gd name="T91" fmla="*/ 60427 h 29"/>
                    <a:gd name="T92" fmla="*/ 42818 w 46"/>
                    <a:gd name="T93" fmla="*/ 54118 h 29"/>
                    <a:gd name="T94" fmla="*/ 46127 w 46"/>
                    <a:gd name="T95" fmla="*/ 54118 h 29"/>
                    <a:gd name="T96" fmla="*/ 42818 w 46"/>
                    <a:gd name="T97" fmla="*/ 54118 h 29"/>
                    <a:gd name="T98" fmla="*/ 44856 w 46"/>
                    <a:gd name="T99" fmla="*/ 47369 h 29"/>
                    <a:gd name="T100" fmla="*/ 42818 w 46"/>
                    <a:gd name="T101" fmla="*/ 54118 h 29"/>
                    <a:gd name="T102" fmla="*/ 39887 w 46"/>
                    <a:gd name="T103" fmla="*/ 6309 h 29"/>
                    <a:gd name="T104" fmla="*/ 44856 w 46"/>
                    <a:gd name="T105" fmla="*/ 47369 h 29"/>
                    <a:gd name="T106" fmla="*/ 39887 w 46"/>
                    <a:gd name="T107" fmla="*/ 0 h 29"/>
                    <a:gd name="T108" fmla="*/ 41108 w 46"/>
                    <a:gd name="T109" fmla="*/ 6309 h 29"/>
                    <a:gd name="T110" fmla="*/ 39887 w 46"/>
                    <a:gd name="T111" fmla="*/ 0 h 29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</a:gdLst>
                  <a:ahLst/>
                  <a:cxnLst>
                    <a:cxn ang="T112">
                      <a:pos x="T0" y="T1"/>
                    </a:cxn>
                    <a:cxn ang="T113">
                      <a:pos x="T2" y="T3"/>
                    </a:cxn>
                    <a:cxn ang="T114">
                      <a:pos x="T4" y="T5"/>
                    </a:cxn>
                    <a:cxn ang="T115">
                      <a:pos x="T6" y="T7"/>
                    </a:cxn>
                    <a:cxn ang="T116">
                      <a:pos x="T8" y="T9"/>
                    </a:cxn>
                    <a:cxn ang="T117">
                      <a:pos x="T10" y="T11"/>
                    </a:cxn>
                    <a:cxn ang="T118">
                      <a:pos x="T12" y="T13"/>
                    </a:cxn>
                    <a:cxn ang="T119">
                      <a:pos x="T14" y="T15"/>
                    </a:cxn>
                    <a:cxn ang="T120">
                      <a:pos x="T16" y="T17"/>
                    </a:cxn>
                    <a:cxn ang="T121">
                      <a:pos x="T18" y="T19"/>
                    </a:cxn>
                    <a:cxn ang="T122">
                      <a:pos x="T20" y="T21"/>
                    </a:cxn>
                    <a:cxn ang="T123">
                      <a:pos x="T22" y="T23"/>
                    </a:cxn>
                    <a:cxn ang="T124">
                      <a:pos x="T24" y="T25"/>
                    </a:cxn>
                    <a:cxn ang="T125">
                      <a:pos x="T26" y="T27"/>
                    </a:cxn>
                    <a:cxn ang="T126">
                      <a:pos x="T28" y="T29"/>
                    </a:cxn>
                    <a:cxn ang="T127">
                      <a:pos x="T30" y="T31"/>
                    </a:cxn>
                    <a:cxn ang="T128">
                      <a:pos x="T32" y="T33"/>
                    </a:cxn>
                    <a:cxn ang="T129">
                      <a:pos x="T34" y="T35"/>
                    </a:cxn>
                    <a:cxn ang="T130">
                      <a:pos x="T36" y="T37"/>
                    </a:cxn>
                    <a:cxn ang="T131">
                      <a:pos x="T38" y="T39"/>
                    </a:cxn>
                    <a:cxn ang="T132">
                      <a:pos x="T40" y="T41"/>
                    </a:cxn>
                    <a:cxn ang="T133">
                      <a:pos x="T42" y="T43"/>
                    </a:cxn>
                    <a:cxn ang="T134">
                      <a:pos x="T44" y="T45"/>
                    </a:cxn>
                    <a:cxn ang="T135">
                      <a:pos x="T46" y="T47"/>
                    </a:cxn>
                    <a:cxn ang="T136">
                      <a:pos x="T48" y="T49"/>
                    </a:cxn>
                    <a:cxn ang="T137">
                      <a:pos x="T50" y="T51"/>
                    </a:cxn>
                    <a:cxn ang="T138">
                      <a:pos x="T52" y="T53"/>
                    </a:cxn>
                    <a:cxn ang="T139">
                      <a:pos x="T54" y="T55"/>
                    </a:cxn>
                    <a:cxn ang="T140">
                      <a:pos x="T56" y="T57"/>
                    </a:cxn>
                    <a:cxn ang="T141">
                      <a:pos x="T58" y="T59"/>
                    </a:cxn>
                    <a:cxn ang="T142">
                      <a:pos x="T60" y="T61"/>
                    </a:cxn>
                    <a:cxn ang="T143">
                      <a:pos x="T62" y="T63"/>
                    </a:cxn>
                    <a:cxn ang="T144">
                      <a:pos x="T64" y="T65"/>
                    </a:cxn>
                    <a:cxn ang="T145">
                      <a:pos x="T66" y="T67"/>
                    </a:cxn>
                    <a:cxn ang="T146">
                      <a:pos x="T68" y="T69"/>
                    </a:cxn>
                    <a:cxn ang="T147">
                      <a:pos x="T70" y="T71"/>
                    </a:cxn>
                    <a:cxn ang="T148">
                      <a:pos x="T72" y="T73"/>
                    </a:cxn>
                    <a:cxn ang="T149">
                      <a:pos x="T74" y="T75"/>
                    </a:cxn>
                    <a:cxn ang="T150">
                      <a:pos x="T76" y="T77"/>
                    </a:cxn>
                    <a:cxn ang="T151">
                      <a:pos x="T78" y="T79"/>
                    </a:cxn>
                    <a:cxn ang="T152">
                      <a:pos x="T80" y="T81"/>
                    </a:cxn>
                    <a:cxn ang="T153">
                      <a:pos x="T82" y="T83"/>
                    </a:cxn>
                    <a:cxn ang="T154">
                      <a:pos x="T84" y="T85"/>
                    </a:cxn>
                    <a:cxn ang="T155">
                      <a:pos x="T86" y="T87"/>
                    </a:cxn>
                    <a:cxn ang="T156">
                      <a:pos x="T88" y="T89"/>
                    </a:cxn>
                    <a:cxn ang="T157">
                      <a:pos x="T90" y="T91"/>
                    </a:cxn>
                    <a:cxn ang="T158">
                      <a:pos x="T92" y="T93"/>
                    </a:cxn>
                    <a:cxn ang="T159">
                      <a:pos x="T94" y="T95"/>
                    </a:cxn>
                    <a:cxn ang="T160">
                      <a:pos x="T96" y="T97"/>
                    </a:cxn>
                    <a:cxn ang="T161">
                      <a:pos x="T98" y="T99"/>
                    </a:cxn>
                    <a:cxn ang="T162">
                      <a:pos x="T100" y="T101"/>
                    </a:cxn>
                    <a:cxn ang="T163">
                      <a:pos x="T102" y="T103"/>
                    </a:cxn>
                    <a:cxn ang="T164">
                      <a:pos x="T104" y="T105"/>
                    </a:cxn>
                    <a:cxn ang="T165">
                      <a:pos x="T106" y="T107"/>
                    </a:cxn>
                    <a:cxn ang="T166">
                      <a:pos x="T108" y="T109"/>
                    </a:cxn>
                    <a:cxn ang="T167">
                      <a:pos x="T110" y="T111"/>
                    </a:cxn>
                  </a:cxnLst>
                  <a:rect l="0" t="0" r="r" b="b"/>
                  <a:pathLst>
                    <a:path w="46" h="29">
                      <a:moveTo>
                        <a:pt x="25" y="2"/>
                      </a:moveTo>
                      <a:lnTo>
                        <a:pt x="25" y="2"/>
                      </a:lnTo>
                      <a:lnTo>
                        <a:pt x="24" y="0"/>
                      </a:lnTo>
                      <a:lnTo>
                        <a:pt x="25" y="2"/>
                      </a:lnTo>
                      <a:close/>
                      <a:moveTo>
                        <a:pt x="25" y="2"/>
                      </a:moveTo>
                      <a:lnTo>
                        <a:pt x="25" y="2"/>
                      </a:lnTo>
                      <a:lnTo>
                        <a:pt x="24" y="1"/>
                      </a:lnTo>
                      <a:lnTo>
                        <a:pt x="25" y="2"/>
                      </a:lnTo>
                      <a:close/>
                      <a:moveTo>
                        <a:pt x="25" y="2"/>
                      </a:moveTo>
                      <a:cubicBezTo>
                        <a:pt x="22" y="3"/>
                        <a:pt x="19" y="3"/>
                        <a:pt x="16" y="4"/>
                      </a:cubicBezTo>
                      <a:lnTo>
                        <a:pt x="16" y="2"/>
                      </a:lnTo>
                      <a:cubicBezTo>
                        <a:pt x="19" y="2"/>
                        <a:pt x="22" y="2"/>
                        <a:pt x="24" y="0"/>
                      </a:cubicBezTo>
                      <a:lnTo>
                        <a:pt x="25" y="2"/>
                      </a:lnTo>
                      <a:close/>
                      <a:moveTo>
                        <a:pt x="16" y="4"/>
                      </a:moveTo>
                      <a:cubicBezTo>
                        <a:pt x="12" y="4"/>
                        <a:pt x="8" y="5"/>
                        <a:pt x="7" y="8"/>
                      </a:cubicBezTo>
                      <a:lnTo>
                        <a:pt x="5" y="7"/>
                      </a:lnTo>
                      <a:cubicBezTo>
                        <a:pt x="7" y="4"/>
                        <a:pt x="12" y="3"/>
                        <a:pt x="16" y="2"/>
                      </a:cubicBezTo>
                      <a:lnTo>
                        <a:pt x="16" y="4"/>
                      </a:lnTo>
                      <a:close/>
                      <a:moveTo>
                        <a:pt x="7" y="8"/>
                      </a:moveTo>
                      <a:lnTo>
                        <a:pt x="7" y="8"/>
                      </a:lnTo>
                      <a:lnTo>
                        <a:pt x="6" y="7"/>
                      </a:lnTo>
                      <a:lnTo>
                        <a:pt x="7" y="8"/>
                      </a:lnTo>
                      <a:close/>
                      <a:moveTo>
                        <a:pt x="7" y="8"/>
                      </a:moveTo>
                      <a:lnTo>
                        <a:pt x="7" y="8"/>
                      </a:lnTo>
                      <a:lnTo>
                        <a:pt x="5" y="7"/>
                      </a:lnTo>
                      <a:lnTo>
                        <a:pt x="7" y="8"/>
                      </a:lnTo>
                      <a:close/>
                      <a:moveTo>
                        <a:pt x="7" y="8"/>
                      </a:moveTo>
                      <a:cubicBezTo>
                        <a:pt x="6" y="8"/>
                        <a:pt x="6" y="9"/>
                        <a:pt x="5" y="10"/>
                      </a:cubicBezTo>
                      <a:lnTo>
                        <a:pt x="4" y="9"/>
                      </a:lnTo>
                      <a:cubicBezTo>
                        <a:pt x="4" y="8"/>
                        <a:pt x="5" y="8"/>
                        <a:pt x="5" y="7"/>
                      </a:cubicBezTo>
                      <a:lnTo>
                        <a:pt x="7" y="8"/>
                      </a:lnTo>
                      <a:close/>
                      <a:moveTo>
                        <a:pt x="5" y="10"/>
                      </a:moveTo>
                      <a:cubicBezTo>
                        <a:pt x="5" y="10"/>
                        <a:pt x="4" y="11"/>
                        <a:pt x="4" y="12"/>
                      </a:cubicBezTo>
                      <a:lnTo>
                        <a:pt x="3" y="12"/>
                      </a:lnTo>
                      <a:cubicBezTo>
                        <a:pt x="3" y="11"/>
                        <a:pt x="3" y="10"/>
                        <a:pt x="4" y="9"/>
                      </a:cubicBezTo>
                      <a:lnTo>
                        <a:pt x="5" y="10"/>
                      </a:lnTo>
                      <a:close/>
                      <a:moveTo>
                        <a:pt x="4" y="12"/>
                      </a:moveTo>
                      <a:cubicBezTo>
                        <a:pt x="2" y="16"/>
                        <a:pt x="2" y="21"/>
                        <a:pt x="4" y="23"/>
                      </a:cubicBezTo>
                      <a:lnTo>
                        <a:pt x="3" y="23"/>
                      </a:lnTo>
                      <a:cubicBezTo>
                        <a:pt x="0" y="21"/>
                        <a:pt x="1" y="16"/>
                        <a:pt x="3" y="12"/>
                      </a:cubicBezTo>
                      <a:lnTo>
                        <a:pt x="4" y="12"/>
                      </a:lnTo>
                      <a:close/>
                      <a:moveTo>
                        <a:pt x="4" y="23"/>
                      </a:moveTo>
                      <a:lnTo>
                        <a:pt x="4" y="23"/>
                      </a:lnTo>
                      <a:close/>
                      <a:moveTo>
                        <a:pt x="4" y="23"/>
                      </a:moveTo>
                      <a:cubicBezTo>
                        <a:pt x="8" y="26"/>
                        <a:pt x="14" y="28"/>
                        <a:pt x="21" y="28"/>
                      </a:cubicBezTo>
                      <a:lnTo>
                        <a:pt x="21" y="29"/>
                      </a:lnTo>
                      <a:cubicBezTo>
                        <a:pt x="14" y="29"/>
                        <a:pt x="7" y="27"/>
                        <a:pt x="3" y="23"/>
                      </a:cubicBezTo>
                      <a:lnTo>
                        <a:pt x="4" y="23"/>
                      </a:lnTo>
                      <a:close/>
                      <a:moveTo>
                        <a:pt x="21" y="28"/>
                      </a:moveTo>
                      <a:cubicBezTo>
                        <a:pt x="25" y="28"/>
                        <a:pt x="29" y="28"/>
                        <a:pt x="32" y="27"/>
                      </a:cubicBezTo>
                      <a:lnTo>
                        <a:pt x="32" y="28"/>
                      </a:lnTo>
                      <a:cubicBezTo>
                        <a:pt x="29" y="29"/>
                        <a:pt x="25" y="29"/>
                        <a:pt x="21" y="29"/>
                      </a:cubicBezTo>
                      <a:lnTo>
                        <a:pt x="21" y="28"/>
                      </a:lnTo>
                      <a:close/>
                      <a:moveTo>
                        <a:pt x="32" y="27"/>
                      </a:moveTo>
                      <a:cubicBezTo>
                        <a:pt x="35" y="26"/>
                        <a:pt x="38" y="25"/>
                        <a:pt x="41" y="23"/>
                      </a:cubicBezTo>
                      <a:lnTo>
                        <a:pt x="42" y="24"/>
                      </a:lnTo>
                      <a:cubicBezTo>
                        <a:pt x="39" y="26"/>
                        <a:pt x="36" y="27"/>
                        <a:pt x="32" y="28"/>
                      </a:cubicBezTo>
                      <a:lnTo>
                        <a:pt x="32" y="27"/>
                      </a:lnTo>
                      <a:close/>
                      <a:moveTo>
                        <a:pt x="41" y="23"/>
                      </a:moveTo>
                      <a:cubicBezTo>
                        <a:pt x="42" y="22"/>
                        <a:pt x="44" y="20"/>
                        <a:pt x="44" y="17"/>
                      </a:cubicBezTo>
                      <a:lnTo>
                        <a:pt x="45" y="17"/>
                      </a:lnTo>
                      <a:cubicBezTo>
                        <a:pt x="45" y="20"/>
                        <a:pt x="44" y="22"/>
                        <a:pt x="42" y="24"/>
                      </a:cubicBezTo>
                      <a:lnTo>
                        <a:pt x="41" y="23"/>
                      </a:lnTo>
                      <a:close/>
                      <a:moveTo>
                        <a:pt x="44" y="17"/>
                      </a:moveTo>
                      <a:lnTo>
                        <a:pt x="44" y="17"/>
                      </a:lnTo>
                      <a:lnTo>
                        <a:pt x="45" y="17"/>
                      </a:lnTo>
                      <a:lnTo>
                        <a:pt x="44" y="17"/>
                      </a:lnTo>
                      <a:close/>
                      <a:moveTo>
                        <a:pt x="44" y="17"/>
                      </a:moveTo>
                      <a:cubicBezTo>
                        <a:pt x="44" y="16"/>
                        <a:pt x="40" y="14"/>
                        <a:pt x="35" y="13"/>
                      </a:cubicBezTo>
                      <a:lnTo>
                        <a:pt x="36" y="12"/>
                      </a:lnTo>
                      <a:cubicBezTo>
                        <a:pt x="41" y="13"/>
                        <a:pt x="46" y="15"/>
                        <a:pt x="45" y="17"/>
                      </a:cubicBezTo>
                      <a:lnTo>
                        <a:pt x="44" y="17"/>
                      </a:lnTo>
                      <a:close/>
                      <a:moveTo>
                        <a:pt x="35" y="13"/>
                      </a:moveTo>
                      <a:cubicBezTo>
                        <a:pt x="32" y="12"/>
                        <a:pt x="29" y="11"/>
                        <a:pt x="27" y="10"/>
                      </a:cubicBezTo>
                      <a:lnTo>
                        <a:pt x="28" y="9"/>
                      </a:lnTo>
                      <a:cubicBezTo>
                        <a:pt x="30" y="10"/>
                        <a:pt x="33" y="11"/>
                        <a:pt x="36" y="12"/>
                      </a:cubicBezTo>
                      <a:lnTo>
                        <a:pt x="35" y="13"/>
                      </a:lnTo>
                      <a:close/>
                      <a:moveTo>
                        <a:pt x="28" y="9"/>
                      </a:moveTo>
                      <a:lnTo>
                        <a:pt x="28" y="9"/>
                      </a:lnTo>
                      <a:close/>
                      <a:moveTo>
                        <a:pt x="27" y="10"/>
                      </a:moveTo>
                      <a:lnTo>
                        <a:pt x="27" y="10"/>
                      </a:lnTo>
                      <a:lnTo>
                        <a:pt x="28" y="9"/>
                      </a:lnTo>
                      <a:lnTo>
                        <a:pt x="27" y="10"/>
                      </a:lnTo>
                      <a:close/>
                      <a:moveTo>
                        <a:pt x="27" y="10"/>
                      </a:moveTo>
                      <a:lnTo>
                        <a:pt x="27" y="10"/>
                      </a:lnTo>
                      <a:lnTo>
                        <a:pt x="28" y="9"/>
                      </a:lnTo>
                      <a:lnTo>
                        <a:pt x="27" y="10"/>
                      </a:lnTo>
                      <a:close/>
                      <a:moveTo>
                        <a:pt x="27" y="10"/>
                      </a:moveTo>
                      <a:cubicBezTo>
                        <a:pt x="27" y="10"/>
                        <a:pt x="27" y="9"/>
                        <a:pt x="26" y="9"/>
                      </a:cubicBezTo>
                      <a:lnTo>
                        <a:pt x="28" y="8"/>
                      </a:lnTo>
                      <a:cubicBezTo>
                        <a:pt x="28" y="8"/>
                        <a:pt x="28" y="9"/>
                        <a:pt x="28" y="9"/>
                      </a:cubicBezTo>
                      <a:lnTo>
                        <a:pt x="27" y="10"/>
                      </a:lnTo>
                      <a:close/>
                      <a:moveTo>
                        <a:pt x="26" y="9"/>
                      </a:moveTo>
                      <a:cubicBezTo>
                        <a:pt x="26" y="9"/>
                        <a:pt x="26" y="9"/>
                        <a:pt x="26" y="8"/>
                      </a:cubicBezTo>
                      <a:lnTo>
                        <a:pt x="27" y="8"/>
                      </a:lnTo>
                      <a:cubicBezTo>
                        <a:pt x="27" y="8"/>
                        <a:pt x="27" y="8"/>
                        <a:pt x="28" y="8"/>
                      </a:cubicBezTo>
                      <a:lnTo>
                        <a:pt x="26" y="9"/>
                      </a:lnTo>
                      <a:close/>
                      <a:moveTo>
                        <a:pt x="26" y="8"/>
                      </a:moveTo>
                      <a:cubicBezTo>
                        <a:pt x="24" y="6"/>
                        <a:pt x="23" y="3"/>
                        <a:pt x="24" y="1"/>
                      </a:cubicBezTo>
                      <a:lnTo>
                        <a:pt x="25" y="1"/>
                      </a:lnTo>
                      <a:cubicBezTo>
                        <a:pt x="25" y="3"/>
                        <a:pt x="26" y="6"/>
                        <a:pt x="27" y="8"/>
                      </a:cubicBezTo>
                      <a:lnTo>
                        <a:pt x="26" y="8"/>
                      </a:lnTo>
                      <a:close/>
                      <a:moveTo>
                        <a:pt x="24" y="0"/>
                      </a:moveTo>
                      <a:lnTo>
                        <a:pt x="26" y="0"/>
                      </a:lnTo>
                      <a:lnTo>
                        <a:pt x="25" y="1"/>
                      </a:lnTo>
                      <a:lnTo>
                        <a:pt x="24" y="0"/>
                      </a:lnTo>
                      <a:close/>
                    </a:path>
                  </a:pathLst>
                </a:custGeom>
                <a:solidFill>
                  <a:srgbClr val="94939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322" name="Freeform 223"/>
                <p:cNvSpPr>
                  <a:spLocks noChangeArrowheads="1"/>
                </p:cNvSpPr>
                <p:nvPr/>
              </p:nvSpPr>
              <p:spPr bwMode="auto">
                <a:xfrm>
                  <a:off x="2078" y="3807"/>
                  <a:ext cx="57" cy="48"/>
                </a:xfrm>
                <a:custGeom>
                  <a:avLst/>
                  <a:gdLst>
                    <a:gd name="T0" fmla="*/ 34908 w 42"/>
                    <a:gd name="T1" fmla="*/ 37918 h 29"/>
                    <a:gd name="T2" fmla="*/ 13527 w 42"/>
                    <a:gd name="T3" fmla="*/ 7778 h 29"/>
                    <a:gd name="T4" fmla="*/ 2630 w 42"/>
                    <a:gd name="T5" fmla="*/ 61457 h 29"/>
                    <a:gd name="T6" fmla="*/ 11671 w 42"/>
                    <a:gd name="T7" fmla="*/ 112231 h 29"/>
                    <a:gd name="T8" fmla="*/ 17917 w 42"/>
                    <a:gd name="T9" fmla="*/ 115471 h 29"/>
                    <a:gd name="T10" fmla="*/ 25212 w 42"/>
                    <a:gd name="T11" fmla="*/ 104417 h 29"/>
                    <a:gd name="T12" fmla="*/ 59991 w 42"/>
                    <a:gd name="T13" fmla="*/ 74213 h 29"/>
                    <a:gd name="T14" fmla="*/ 54305 w 42"/>
                    <a:gd name="T15" fmla="*/ 37918 h 29"/>
                    <a:gd name="T16" fmla="*/ 34908 w 42"/>
                    <a:gd name="T17" fmla="*/ 37918 h 29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42" h="29">
                      <a:moveTo>
                        <a:pt x="24" y="9"/>
                      </a:moveTo>
                      <a:cubicBezTo>
                        <a:pt x="19" y="7"/>
                        <a:pt x="16" y="0"/>
                        <a:pt x="9" y="2"/>
                      </a:cubicBezTo>
                      <a:cubicBezTo>
                        <a:pt x="3" y="4"/>
                        <a:pt x="0" y="11"/>
                        <a:pt x="2" y="15"/>
                      </a:cubicBezTo>
                      <a:cubicBezTo>
                        <a:pt x="4" y="18"/>
                        <a:pt x="8" y="22"/>
                        <a:pt x="8" y="27"/>
                      </a:cubicBezTo>
                      <a:cubicBezTo>
                        <a:pt x="9" y="27"/>
                        <a:pt x="11" y="26"/>
                        <a:pt x="12" y="28"/>
                      </a:cubicBezTo>
                      <a:cubicBezTo>
                        <a:pt x="13" y="26"/>
                        <a:pt x="16" y="25"/>
                        <a:pt x="17" y="25"/>
                      </a:cubicBezTo>
                      <a:cubicBezTo>
                        <a:pt x="26" y="24"/>
                        <a:pt x="39" y="29"/>
                        <a:pt x="41" y="18"/>
                      </a:cubicBezTo>
                      <a:cubicBezTo>
                        <a:pt x="42" y="14"/>
                        <a:pt x="41" y="10"/>
                        <a:pt x="37" y="9"/>
                      </a:cubicBezTo>
                      <a:cubicBezTo>
                        <a:pt x="33" y="8"/>
                        <a:pt x="28" y="11"/>
                        <a:pt x="24" y="9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323" name="Freeform 225"/>
                <p:cNvSpPr>
                  <a:spLocks noChangeArrowheads="1"/>
                </p:cNvSpPr>
                <p:nvPr/>
              </p:nvSpPr>
              <p:spPr bwMode="auto">
                <a:xfrm>
                  <a:off x="2138" y="3796"/>
                  <a:ext cx="45" cy="85"/>
                </a:xfrm>
                <a:custGeom>
                  <a:avLst/>
                  <a:gdLst>
                    <a:gd name="T0" fmla="*/ 31649 w 33"/>
                    <a:gd name="T1" fmla="*/ 22935 h 50"/>
                    <a:gd name="T2" fmla="*/ 7587 w 33"/>
                    <a:gd name="T3" fmla="*/ 89451 h 50"/>
                    <a:gd name="T4" fmla="*/ 14227 w 33"/>
                    <a:gd name="T5" fmla="*/ 155552 h 50"/>
                    <a:gd name="T6" fmla="*/ 7587 w 33"/>
                    <a:gd name="T7" fmla="*/ 227304 h 50"/>
                    <a:gd name="T8" fmla="*/ 31649 w 33"/>
                    <a:gd name="T9" fmla="*/ 268510 h 50"/>
                    <a:gd name="T10" fmla="*/ 49863 w 33"/>
                    <a:gd name="T11" fmla="*/ 210725 h 50"/>
                    <a:gd name="T12" fmla="*/ 56209 w 33"/>
                    <a:gd name="T13" fmla="*/ 54550 h 50"/>
                    <a:gd name="T14" fmla="*/ 50988 w 33"/>
                    <a:gd name="T15" fmla="*/ 16106 h 50"/>
                    <a:gd name="T16" fmla="*/ 31649 w 33"/>
                    <a:gd name="T17" fmla="*/ 22935 h 50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33" h="50">
                      <a:moveTo>
                        <a:pt x="18" y="4"/>
                      </a:moveTo>
                      <a:cubicBezTo>
                        <a:pt x="15" y="10"/>
                        <a:pt x="8" y="11"/>
                        <a:pt x="4" y="16"/>
                      </a:cubicBezTo>
                      <a:cubicBezTo>
                        <a:pt x="2" y="20"/>
                        <a:pt x="4" y="25"/>
                        <a:pt x="8" y="28"/>
                      </a:cubicBezTo>
                      <a:cubicBezTo>
                        <a:pt x="3" y="32"/>
                        <a:pt x="0" y="38"/>
                        <a:pt x="4" y="41"/>
                      </a:cubicBezTo>
                      <a:cubicBezTo>
                        <a:pt x="9" y="44"/>
                        <a:pt x="11" y="50"/>
                        <a:pt x="18" y="48"/>
                      </a:cubicBezTo>
                      <a:cubicBezTo>
                        <a:pt x="23" y="46"/>
                        <a:pt x="27" y="42"/>
                        <a:pt x="28" y="38"/>
                      </a:cubicBezTo>
                      <a:cubicBezTo>
                        <a:pt x="32" y="29"/>
                        <a:pt x="27" y="19"/>
                        <a:pt x="32" y="10"/>
                      </a:cubicBezTo>
                      <a:cubicBezTo>
                        <a:pt x="33" y="7"/>
                        <a:pt x="31" y="5"/>
                        <a:pt x="29" y="3"/>
                      </a:cubicBezTo>
                      <a:cubicBezTo>
                        <a:pt x="26" y="0"/>
                        <a:pt x="20" y="0"/>
                        <a:pt x="18" y="4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324" name="Freeform 227"/>
                <p:cNvSpPr>
                  <a:spLocks noChangeArrowheads="1"/>
                </p:cNvSpPr>
                <p:nvPr/>
              </p:nvSpPr>
              <p:spPr bwMode="auto">
                <a:xfrm>
                  <a:off x="2138" y="3893"/>
                  <a:ext cx="14" cy="21"/>
                </a:xfrm>
                <a:custGeom>
                  <a:avLst/>
                  <a:gdLst>
                    <a:gd name="T0" fmla="*/ 9389 w 11"/>
                    <a:gd name="T1" fmla="*/ 0 h 13"/>
                    <a:gd name="T2" fmla="*/ 1716 w 11"/>
                    <a:gd name="T3" fmla="*/ 28159 h 13"/>
                    <a:gd name="T4" fmla="*/ 8993 w 11"/>
                    <a:gd name="T5" fmla="*/ 38860 h 13"/>
                    <a:gd name="T6" fmla="*/ 9389 w 11"/>
                    <a:gd name="T7" fmla="*/ 0 h 13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11" h="13">
                      <a:moveTo>
                        <a:pt x="10" y="0"/>
                      </a:moveTo>
                      <a:cubicBezTo>
                        <a:pt x="6" y="3"/>
                        <a:pt x="0" y="3"/>
                        <a:pt x="2" y="8"/>
                      </a:cubicBezTo>
                      <a:cubicBezTo>
                        <a:pt x="3" y="10"/>
                        <a:pt x="7" y="13"/>
                        <a:pt x="9" y="11"/>
                      </a:cubicBezTo>
                      <a:cubicBezTo>
                        <a:pt x="11" y="8"/>
                        <a:pt x="10" y="4"/>
                        <a:pt x="10" y="0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325" name="Freeform 229"/>
                <p:cNvSpPr>
                  <a:spLocks noChangeArrowheads="1"/>
                </p:cNvSpPr>
                <p:nvPr/>
              </p:nvSpPr>
              <p:spPr bwMode="auto">
                <a:xfrm>
                  <a:off x="646" y="3746"/>
                  <a:ext cx="34" cy="63"/>
                </a:xfrm>
                <a:custGeom>
                  <a:avLst/>
                  <a:gdLst>
                    <a:gd name="T0" fmla="*/ 19523 w 26"/>
                    <a:gd name="T1" fmla="*/ 94331 h 37"/>
                    <a:gd name="T2" fmla="*/ 13949 w 26"/>
                    <a:gd name="T3" fmla="*/ 26434 h 37"/>
                    <a:gd name="T4" fmla="*/ 4906 w 26"/>
                    <a:gd name="T5" fmla="*/ 10446 h 37"/>
                    <a:gd name="T6" fmla="*/ 1168 w 26"/>
                    <a:gd name="T7" fmla="*/ 138168 h 37"/>
                    <a:gd name="T8" fmla="*/ 3756 w 26"/>
                    <a:gd name="T9" fmla="*/ 195343 h 37"/>
                    <a:gd name="T10" fmla="*/ 12804 w 26"/>
                    <a:gd name="T11" fmla="*/ 202671 h 37"/>
                    <a:gd name="T12" fmla="*/ 23702 w 26"/>
                    <a:gd name="T13" fmla="*/ 129078 h 37"/>
                    <a:gd name="T14" fmla="*/ 24413 w 26"/>
                    <a:gd name="T15" fmla="*/ 111605 h 37"/>
                    <a:gd name="T16" fmla="*/ 19523 w 26"/>
                    <a:gd name="T17" fmla="*/ 94331 h 37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26" h="37">
                      <a:moveTo>
                        <a:pt x="20" y="16"/>
                      </a:moveTo>
                      <a:cubicBezTo>
                        <a:pt x="15" y="15"/>
                        <a:pt x="14" y="9"/>
                        <a:pt x="14" y="4"/>
                      </a:cubicBezTo>
                      <a:cubicBezTo>
                        <a:pt x="14" y="1"/>
                        <a:pt x="7" y="0"/>
                        <a:pt x="5" y="2"/>
                      </a:cubicBezTo>
                      <a:cubicBezTo>
                        <a:pt x="1" y="8"/>
                        <a:pt x="3" y="16"/>
                        <a:pt x="1" y="23"/>
                      </a:cubicBezTo>
                      <a:cubicBezTo>
                        <a:pt x="0" y="26"/>
                        <a:pt x="2" y="30"/>
                        <a:pt x="4" y="33"/>
                      </a:cubicBezTo>
                      <a:cubicBezTo>
                        <a:pt x="6" y="35"/>
                        <a:pt x="10" y="37"/>
                        <a:pt x="13" y="34"/>
                      </a:cubicBezTo>
                      <a:cubicBezTo>
                        <a:pt x="16" y="29"/>
                        <a:pt x="19" y="26"/>
                        <a:pt x="24" y="22"/>
                      </a:cubicBezTo>
                      <a:cubicBezTo>
                        <a:pt x="24" y="22"/>
                        <a:pt x="26" y="20"/>
                        <a:pt x="25" y="19"/>
                      </a:cubicBezTo>
                      <a:cubicBezTo>
                        <a:pt x="23" y="18"/>
                        <a:pt x="23" y="16"/>
                        <a:pt x="20" y="16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326" name="Freeform 231"/>
                <p:cNvSpPr>
                  <a:spLocks noChangeArrowheads="1"/>
                </p:cNvSpPr>
                <p:nvPr/>
              </p:nvSpPr>
              <p:spPr bwMode="auto">
                <a:xfrm>
                  <a:off x="647" y="3861"/>
                  <a:ext cx="33" cy="81"/>
                </a:xfrm>
                <a:custGeom>
                  <a:avLst/>
                  <a:gdLst>
                    <a:gd name="T0" fmla="*/ 5787 w 25"/>
                    <a:gd name="T1" fmla="*/ 7316 h 47"/>
                    <a:gd name="T2" fmla="*/ 29010 w 25"/>
                    <a:gd name="T3" fmla="*/ 114522 h 47"/>
                    <a:gd name="T4" fmla="*/ 29010 w 25"/>
                    <a:gd name="T5" fmla="*/ 144526 h 47"/>
                    <a:gd name="T6" fmla="*/ 19602 w 25"/>
                    <a:gd name="T7" fmla="*/ 295085 h 47"/>
                    <a:gd name="T8" fmla="*/ 15561 w 25"/>
                    <a:gd name="T9" fmla="*/ 315436 h 47"/>
                    <a:gd name="T10" fmla="*/ 11293 w 25"/>
                    <a:gd name="T11" fmla="*/ 303074 h 47"/>
                    <a:gd name="T12" fmla="*/ 5025 w 25"/>
                    <a:gd name="T13" fmla="*/ 220003 h 47"/>
                    <a:gd name="T14" fmla="*/ 2154 w 25"/>
                    <a:gd name="T15" fmla="*/ 92030 h 47"/>
                    <a:gd name="T16" fmla="*/ 2154 w 25"/>
                    <a:gd name="T17" fmla="*/ 7316 h 47"/>
                    <a:gd name="T18" fmla="*/ 5787 w 25"/>
                    <a:gd name="T19" fmla="*/ 7316 h 47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25" h="47">
                      <a:moveTo>
                        <a:pt x="5" y="1"/>
                      </a:moveTo>
                      <a:cubicBezTo>
                        <a:pt x="12" y="6"/>
                        <a:pt x="19" y="10"/>
                        <a:pt x="24" y="17"/>
                      </a:cubicBezTo>
                      <a:cubicBezTo>
                        <a:pt x="25" y="18"/>
                        <a:pt x="25" y="20"/>
                        <a:pt x="24" y="21"/>
                      </a:cubicBezTo>
                      <a:cubicBezTo>
                        <a:pt x="19" y="28"/>
                        <a:pt x="17" y="35"/>
                        <a:pt x="16" y="43"/>
                      </a:cubicBezTo>
                      <a:cubicBezTo>
                        <a:pt x="16" y="44"/>
                        <a:pt x="15" y="45"/>
                        <a:pt x="13" y="46"/>
                      </a:cubicBezTo>
                      <a:cubicBezTo>
                        <a:pt x="11" y="47"/>
                        <a:pt x="10" y="45"/>
                        <a:pt x="9" y="44"/>
                      </a:cubicBezTo>
                      <a:cubicBezTo>
                        <a:pt x="8" y="40"/>
                        <a:pt x="6" y="36"/>
                        <a:pt x="4" y="32"/>
                      </a:cubicBezTo>
                      <a:cubicBezTo>
                        <a:pt x="2" y="26"/>
                        <a:pt x="4" y="19"/>
                        <a:pt x="2" y="13"/>
                      </a:cubicBezTo>
                      <a:cubicBezTo>
                        <a:pt x="1" y="9"/>
                        <a:pt x="0" y="5"/>
                        <a:pt x="2" y="1"/>
                      </a:cubicBezTo>
                      <a:cubicBezTo>
                        <a:pt x="2" y="0"/>
                        <a:pt x="4" y="0"/>
                        <a:pt x="5" y="1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327" name="Freeform 233"/>
                <p:cNvSpPr>
                  <a:spLocks noChangeArrowheads="1"/>
                </p:cNvSpPr>
                <p:nvPr/>
              </p:nvSpPr>
              <p:spPr bwMode="auto">
                <a:xfrm>
                  <a:off x="646" y="3954"/>
                  <a:ext cx="38" cy="84"/>
                </a:xfrm>
                <a:custGeom>
                  <a:avLst/>
                  <a:gdLst>
                    <a:gd name="T0" fmla="*/ 27891 w 28"/>
                    <a:gd name="T1" fmla="*/ 6674 h 49"/>
                    <a:gd name="T2" fmla="*/ 8736 w 28"/>
                    <a:gd name="T3" fmla="*/ 11047 h 49"/>
                    <a:gd name="T4" fmla="*/ 2630 w 28"/>
                    <a:gd name="T5" fmla="*/ 49874 h 49"/>
                    <a:gd name="T6" fmla="*/ 8736 w 28"/>
                    <a:gd name="T7" fmla="*/ 272847 h 49"/>
                    <a:gd name="T8" fmla="*/ 31505 w 28"/>
                    <a:gd name="T9" fmla="*/ 283161 h 49"/>
                    <a:gd name="T10" fmla="*/ 33866 w 28"/>
                    <a:gd name="T11" fmla="*/ 146880 h 49"/>
                    <a:gd name="T12" fmla="*/ 39213 w 28"/>
                    <a:gd name="T13" fmla="*/ 47035 h 49"/>
                    <a:gd name="T14" fmla="*/ 27891 w 28"/>
                    <a:gd name="T15" fmla="*/ 6674 h 49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8" h="49">
                      <a:moveTo>
                        <a:pt x="19" y="1"/>
                      </a:moveTo>
                      <a:cubicBezTo>
                        <a:pt x="15" y="1"/>
                        <a:pt x="10" y="0"/>
                        <a:pt x="6" y="2"/>
                      </a:cubicBezTo>
                      <a:cubicBezTo>
                        <a:pt x="3" y="4"/>
                        <a:pt x="2" y="6"/>
                        <a:pt x="2" y="8"/>
                      </a:cubicBezTo>
                      <a:cubicBezTo>
                        <a:pt x="2" y="20"/>
                        <a:pt x="0" y="32"/>
                        <a:pt x="6" y="43"/>
                      </a:cubicBezTo>
                      <a:cubicBezTo>
                        <a:pt x="9" y="48"/>
                        <a:pt x="18" y="49"/>
                        <a:pt x="21" y="44"/>
                      </a:cubicBezTo>
                      <a:cubicBezTo>
                        <a:pt x="25" y="38"/>
                        <a:pt x="22" y="30"/>
                        <a:pt x="23" y="23"/>
                      </a:cubicBezTo>
                      <a:cubicBezTo>
                        <a:pt x="24" y="17"/>
                        <a:pt x="28" y="13"/>
                        <a:pt x="27" y="7"/>
                      </a:cubicBezTo>
                      <a:cubicBezTo>
                        <a:pt x="26" y="4"/>
                        <a:pt x="23" y="0"/>
                        <a:pt x="19" y="1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328" name="Freeform 234"/>
                <p:cNvSpPr>
                  <a:spLocks noChangeArrowheads="1"/>
                </p:cNvSpPr>
                <p:nvPr/>
              </p:nvSpPr>
              <p:spPr bwMode="auto">
                <a:xfrm>
                  <a:off x="646" y="3954"/>
                  <a:ext cx="38" cy="82"/>
                </a:xfrm>
                <a:custGeom>
                  <a:avLst/>
                  <a:gdLst>
                    <a:gd name="T0" fmla="*/ 27891 w 28"/>
                    <a:gd name="T1" fmla="*/ 0 h 48"/>
                    <a:gd name="T2" fmla="*/ 27891 w 28"/>
                    <a:gd name="T3" fmla="*/ 6386 h 48"/>
                    <a:gd name="T4" fmla="*/ 27891 w 28"/>
                    <a:gd name="T5" fmla="*/ 6386 h 48"/>
                    <a:gd name="T6" fmla="*/ 27891 w 28"/>
                    <a:gd name="T7" fmla="*/ 0 h 48"/>
                    <a:gd name="T8" fmla="*/ 10911 w 28"/>
                    <a:gd name="T9" fmla="*/ 17300 h 48"/>
                    <a:gd name="T10" fmla="*/ 20612 w 28"/>
                    <a:gd name="T11" fmla="*/ 6386 h 48"/>
                    <a:gd name="T12" fmla="*/ 10911 w 28"/>
                    <a:gd name="T13" fmla="*/ 17300 h 48"/>
                    <a:gd name="T14" fmla="*/ 10911 w 28"/>
                    <a:gd name="T15" fmla="*/ 17300 h 48"/>
                    <a:gd name="T16" fmla="*/ 8736 w 28"/>
                    <a:gd name="T17" fmla="*/ 10522 h 48"/>
                    <a:gd name="T18" fmla="*/ 8736 w 28"/>
                    <a:gd name="T19" fmla="*/ 17300 h 48"/>
                    <a:gd name="T20" fmla="*/ 10911 w 28"/>
                    <a:gd name="T21" fmla="*/ 17300 h 48"/>
                    <a:gd name="T22" fmla="*/ 6642 w 28"/>
                    <a:gd name="T23" fmla="*/ 17300 h 48"/>
                    <a:gd name="T24" fmla="*/ 7105 w 28"/>
                    <a:gd name="T25" fmla="*/ 26599 h 48"/>
                    <a:gd name="T26" fmla="*/ 6642 w 28"/>
                    <a:gd name="T27" fmla="*/ 17300 h 48"/>
                    <a:gd name="T28" fmla="*/ 4323 w 28"/>
                    <a:gd name="T29" fmla="*/ 46878 h 48"/>
                    <a:gd name="T30" fmla="*/ 4323 w 28"/>
                    <a:gd name="T31" fmla="*/ 46878 h 48"/>
                    <a:gd name="T32" fmla="*/ 1597 w 28"/>
                    <a:gd name="T33" fmla="*/ 46878 h 48"/>
                    <a:gd name="T34" fmla="*/ 4323 w 28"/>
                    <a:gd name="T35" fmla="*/ 77157 h 48"/>
                    <a:gd name="T36" fmla="*/ 4323 w 28"/>
                    <a:gd name="T37" fmla="*/ 46878 h 48"/>
                    <a:gd name="T38" fmla="*/ 7105 w 28"/>
                    <a:gd name="T39" fmla="*/ 263006 h 48"/>
                    <a:gd name="T40" fmla="*/ 10911 w 28"/>
                    <a:gd name="T41" fmla="*/ 258433 h 48"/>
                    <a:gd name="T42" fmla="*/ 10911 w 28"/>
                    <a:gd name="T43" fmla="*/ 258433 h 48"/>
                    <a:gd name="T44" fmla="*/ 13527 w 28"/>
                    <a:gd name="T45" fmla="*/ 279828 h 48"/>
                    <a:gd name="T46" fmla="*/ 14350 w 28"/>
                    <a:gd name="T47" fmla="*/ 275559 h 48"/>
                    <a:gd name="T48" fmla="*/ 13527 w 28"/>
                    <a:gd name="T49" fmla="*/ 279828 h 48"/>
                    <a:gd name="T50" fmla="*/ 25212 w 28"/>
                    <a:gd name="T51" fmla="*/ 275559 h 48"/>
                    <a:gd name="T52" fmla="*/ 20612 w 28"/>
                    <a:gd name="T53" fmla="*/ 279828 h 48"/>
                    <a:gd name="T54" fmla="*/ 32083 w 28"/>
                    <a:gd name="T55" fmla="*/ 269194 h 48"/>
                    <a:gd name="T56" fmla="*/ 29443 w 28"/>
                    <a:gd name="T57" fmla="*/ 263006 h 48"/>
                    <a:gd name="T58" fmla="*/ 29443 w 28"/>
                    <a:gd name="T59" fmla="*/ 263006 h 48"/>
                    <a:gd name="T60" fmla="*/ 34908 w 28"/>
                    <a:gd name="T61" fmla="*/ 184956 h 48"/>
                    <a:gd name="T62" fmla="*/ 32083 w 28"/>
                    <a:gd name="T63" fmla="*/ 184956 h 48"/>
                    <a:gd name="T64" fmla="*/ 34908 w 28"/>
                    <a:gd name="T65" fmla="*/ 184956 h 48"/>
                    <a:gd name="T66" fmla="*/ 32083 w 28"/>
                    <a:gd name="T67" fmla="*/ 138650 h 48"/>
                    <a:gd name="T68" fmla="*/ 32083 w 28"/>
                    <a:gd name="T69" fmla="*/ 138650 h 48"/>
                    <a:gd name="T70" fmla="*/ 33866 w 28"/>
                    <a:gd name="T71" fmla="*/ 138650 h 48"/>
                    <a:gd name="T72" fmla="*/ 38737 w 28"/>
                    <a:gd name="T73" fmla="*/ 43768 h 48"/>
                    <a:gd name="T74" fmla="*/ 34908 w 28"/>
                    <a:gd name="T75" fmla="*/ 101736 h 48"/>
                    <a:gd name="T76" fmla="*/ 39213 w 28"/>
                    <a:gd name="T77" fmla="*/ 43768 h 48"/>
                    <a:gd name="T78" fmla="*/ 38737 w 28"/>
                    <a:gd name="T79" fmla="*/ 43768 h 48"/>
                    <a:gd name="T80" fmla="*/ 38737 w 28"/>
                    <a:gd name="T81" fmla="*/ 43768 h 48"/>
                    <a:gd name="T82" fmla="*/ 39213 w 28"/>
                    <a:gd name="T83" fmla="*/ 43768 h 48"/>
                    <a:gd name="T84" fmla="*/ 39213 w 28"/>
                    <a:gd name="T85" fmla="*/ 35228 h 48"/>
                    <a:gd name="T86" fmla="*/ 38737 w 28"/>
                    <a:gd name="T87" fmla="*/ 35228 h 48"/>
                    <a:gd name="T88" fmla="*/ 39213 w 28"/>
                    <a:gd name="T89" fmla="*/ 35228 h 48"/>
                    <a:gd name="T90" fmla="*/ 27891 w 28"/>
                    <a:gd name="T91" fmla="*/ 6386 h 48"/>
                    <a:gd name="T92" fmla="*/ 36514 w 28"/>
                    <a:gd name="T93" fmla="*/ 28486 h 48"/>
                    <a:gd name="T94" fmla="*/ 27891 w 28"/>
                    <a:gd name="T95" fmla="*/ 0 h 48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</a:gdLst>
                  <a:ahLst/>
                  <a:cxnLst>
                    <a:cxn ang="T96">
                      <a:pos x="T0" y="T1"/>
                    </a:cxn>
                    <a:cxn ang="T97">
                      <a:pos x="T2" y="T3"/>
                    </a:cxn>
                    <a:cxn ang="T98">
                      <a:pos x="T4" y="T5"/>
                    </a:cxn>
                    <a:cxn ang="T99">
                      <a:pos x="T6" y="T7"/>
                    </a:cxn>
                    <a:cxn ang="T100">
                      <a:pos x="T8" y="T9"/>
                    </a:cxn>
                    <a:cxn ang="T101">
                      <a:pos x="T10" y="T11"/>
                    </a:cxn>
                    <a:cxn ang="T102">
                      <a:pos x="T12" y="T13"/>
                    </a:cxn>
                    <a:cxn ang="T103">
                      <a:pos x="T14" y="T15"/>
                    </a:cxn>
                    <a:cxn ang="T104">
                      <a:pos x="T16" y="T17"/>
                    </a:cxn>
                    <a:cxn ang="T105">
                      <a:pos x="T18" y="T19"/>
                    </a:cxn>
                    <a:cxn ang="T106">
                      <a:pos x="T20" y="T21"/>
                    </a:cxn>
                    <a:cxn ang="T107">
                      <a:pos x="T22" y="T23"/>
                    </a:cxn>
                    <a:cxn ang="T108">
                      <a:pos x="T24" y="T25"/>
                    </a:cxn>
                    <a:cxn ang="T109">
                      <a:pos x="T26" y="T27"/>
                    </a:cxn>
                    <a:cxn ang="T110">
                      <a:pos x="T28" y="T29"/>
                    </a:cxn>
                    <a:cxn ang="T111">
                      <a:pos x="T30" y="T31"/>
                    </a:cxn>
                    <a:cxn ang="T112">
                      <a:pos x="T32" y="T33"/>
                    </a:cxn>
                    <a:cxn ang="T113">
                      <a:pos x="T34" y="T35"/>
                    </a:cxn>
                    <a:cxn ang="T114">
                      <a:pos x="T36" y="T37"/>
                    </a:cxn>
                    <a:cxn ang="T115">
                      <a:pos x="T38" y="T39"/>
                    </a:cxn>
                    <a:cxn ang="T116">
                      <a:pos x="T40" y="T41"/>
                    </a:cxn>
                    <a:cxn ang="T117">
                      <a:pos x="T42" y="T43"/>
                    </a:cxn>
                    <a:cxn ang="T118">
                      <a:pos x="T44" y="T45"/>
                    </a:cxn>
                    <a:cxn ang="T119">
                      <a:pos x="T46" y="T47"/>
                    </a:cxn>
                    <a:cxn ang="T120">
                      <a:pos x="T48" y="T49"/>
                    </a:cxn>
                    <a:cxn ang="T121">
                      <a:pos x="T50" y="T51"/>
                    </a:cxn>
                    <a:cxn ang="T122">
                      <a:pos x="T52" y="T53"/>
                    </a:cxn>
                    <a:cxn ang="T123">
                      <a:pos x="T54" y="T55"/>
                    </a:cxn>
                    <a:cxn ang="T124">
                      <a:pos x="T56" y="T57"/>
                    </a:cxn>
                    <a:cxn ang="T125">
                      <a:pos x="T58" y="T59"/>
                    </a:cxn>
                    <a:cxn ang="T126">
                      <a:pos x="T60" y="T61"/>
                    </a:cxn>
                    <a:cxn ang="T127">
                      <a:pos x="T62" y="T63"/>
                    </a:cxn>
                    <a:cxn ang="T128">
                      <a:pos x="T64" y="T65"/>
                    </a:cxn>
                    <a:cxn ang="T129">
                      <a:pos x="T66" y="T67"/>
                    </a:cxn>
                    <a:cxn ang="T130">
                      <a:pos x="T68" y="T69"/>
                    </a:cxn>
                    <a:cxn ang="T131">
                      <a:pos x="T70" y="T71"/>
                    </a:cxn>
                    <a:cxn ang="T132">
                      <a:pos x="T72" y="T73"/>
                    </a:cxn>
                    <a:cxn ang="T133">
                      <a:pos x="T74" y="T75"/>
                    </a:cxn>
                    <a:cxn ang="T134">
                      <a:pos x="T76" y="T77"/>
                    </a:cxn>
                    <a:cxn ang="T135">
                      <a:pos x="T78" y="T79"/>
                    </a:cxn>
                    <a:cxn ang="T136">
                      <a:pos x="T80" y="T81"/>
                    </a:cxn>
                    <a:cxn ang="T137">
                      <a:pos x="T82" y="T83"/>
                    </a:cxn>
                    <a:cxn ang="T138">
                      <a:pos x="T84" y="T85"/>
                    </a:cxn>
                    <a:cxn ang="T139">
                      <a:pos x="T86" y="T87"/>
                    </a:cxn>
                    <a:cxn ang="T140">
                      <a:pos x="T88" y="T89"/>
                    </a:cxn>
                    <a:cxn ang="T141">
                      <a:pos x="T90" y="T91"/>
                    </a:cxn>
                    <a:cxn ang="T142">
                      <a:pos x="T92" y="T93"/>
                    </a:cxn>
                    <a:cxn ang="T143">
                      <a:pos x="T94" y="T95"/>
                    </a:cxn>
                  </a:cxnLst>
                  <a:rect l="0" t="0" r="r" b="b"/>
                  <a:pathLst>
                    <a:path w="28" h="48">
                      <a:moveTo>
                        <a:pt x="19" y="1"/>
                      </a:moveTo>
                      <a:lnTo>
                        <a:pt x="19" y="1"/>
                      </a:lnTo>
                      <a:lnTo>
                        <a:pt x="19" y="0"/>
                      </a:lnTo>
                      <a:lnTo>
                        <a:pt x="19" y="1"/>
                      </a:lnTo>
                      <a:close/>
                      <a:moveTo>
                        <a:pt x="19" y="1"/>
                      </a:moveTo>
                      <a:lnTo>
                        <a:pt x="19" y="1"/>
                      </a:lnTo>
                      <a:close/>
                      <a:moveTo>
                        <a:pt x="19" y="1"/>
                      </a:moveTo>
                      <a:cubicBezTo>
                        <a:pt x="17" y="1"/>
                        <a:pt x="16" y="1"/>
                        <a:pt x="14" y="1"/>
                      </a:cubicBezTo>
                      <a:lnTo>
                        <a:pt x="14" y="0"/>
                      </a:lnTo>
                      <a:cubicBezTo>
                        <a:pt x="16" y="0"/>
                        <a:pt x="17" y="0"/>
                        <a:pt x="19" y="0"/>
                      </a:cubicBezTo>
                      <a:lnTo>
                        <a:pt x="19" y="1"/>
                      </a:lnTo>
                      <a:close/>
                      <a:moveTo>
                        <a:pt x="14" y="1"/>
                      </a:moveTo>
                      <a:cubicBezTo>
                        <a:pt x="12" y="1"/>
                        <a:pt x="9" y="1"/>
                        <a:pt x="7" y="3"/>
                      </a:cubicBezTo>
                      <a:lnTo>
                        <a:pt x="6" y="2"/>
                      </a:lnTo>
                      <a:cubicBezTo>
                        <a:pt x="8" y="0"/>
                        <a:pt x="12" y="0"/>
                        <a:pt x="14" y="0"/>
                      </a:cubicBezTo>
                      <a:lnTo>
                        <a:pt x="14" y="1"/>
                      </a:lnTo>
                      <a:close/>
                      <a:moveTo>
                        <a:pt x="7" y="3"/>
                      </a:moveTo>
                      <a:lnTo>
                        <a:pt x="7" y="3"/>
                      </a:lnTo>
                      <a:lnTo>
                        <a:pt x="6" y="2"/>
                      </a:lnTo>
                      <a:lnTo>
                        <a:pt x="7" y="3"/>
                      </a:lnTo>
                      <a:close/>
                      <a:moveTo>
                        <a:pt x="7" y="3"/>
                      </a:moveTo>
                      <a:lnTo>
                        <a:pt x="7" y="3"/>
                      </a:lnTo>
                      <a:lnTo>
                        <a:pt x="6" y="2"/>
                      </a:lnTo>
                      <a:lnTo>
                        <a:pt x="7" y="3"/>
                      </a:lnTo>
                      <a:close/>
                      <a:moveTo>
                        <a:pt x="7" y="3"/>
                      </a:moveTo>
                      <a:cubicBezTo>
                        <a:pt x="6" y="3"/>
                        <a:pt x="6" y="3"/>
                        <a:pt x="6" y="3"/>
                      </a:cubicBezTo>
                      <a:lnTo>
                        <a:pt x="5" y="2"/>
                      </a:lnTo>
                      <a:cubicBezTo>
                        <a:pt x="5" y="2"/>
                        <a:pt x="5" y="2"/>
                        <a:pt x="6" y="2"/>
                      </a:cubicBezTo>
                      <a:lnTo>
                        <a:pt x="7" y="3"/>
                      </a:lnTo>
                      <a:close/>
                      <a:moveTo>
                        <a:pt x="6" y="3"/>
                      </a:moveTo>
                      <a:cubicBezTo>
                        <a:pt x="5" y="4"/>
                        <a:pt x="5" y="4"/>
                        <a:pt x="5" y="4"/>
                      </a:cubicBezTo>
                      <a:lnTo>
                        <a:pt x="4" y="3"/>
                      </a:lnTo>
                      <a:cubicBezTo>
                        <a:pt x="4" y="3"/>
                        <a:pt x="4" y="3"/>
                        <a:pt x="5" y="2"/>
                      </a:cubicBezTo>
                      <a:lnTo>
                        <a:pt x="6" y="3"/>
                      </a:lnTo>
                      <a:close/>
                      <a:moveTo>
                        <a:pt x="5" y="4"/>
                      </a:moveTo>
                      <a:cubicBezTo>
                        <a:pt x="4" y="5"/>
                        <a:pt x="3" y="7"/>
                        <a:pt x="3" y="8"/>
                      </a:cubicBezTo>
                      <a:lnTo>
                        <a:pt x="1" y="8"/>
                      </a:lnTo>
                      <a:cubicBezTo>
                        <a:pt x="1" y="6"/>
                        <a:pt x="2" y="5"/>
                        <a:pt x="4" y="3"/>
                      </a:cubicBezTo>
                      <a:lnTo>
                        <a:pt x="5" y="4"/>
                      </a:lnTo>
                      <a:close/>
                      <a:moveTo>
                        <a:pt x="3" y="8"/>
                      </a:moveTo>
                      <a:lnTo>
                        <a:pt x="3" y="8"/>
                      </a:lnTo>
                      <a:lnTo>
                        <a:pt x="2" y="8"/>
                      </a:lnTo>
                      <a:lnTo>
                        <a:pt x="3" y="8"/>
                      </a:lnTo>
                      <a:close/>
                      <a:moveTo>
                        <a:pt x="3" y="8"/>
                      </a:moveTo>
                      <a:lnTo>
                        <a:pt x="3" y="8"/>
                      </a:lnTo>
                      <a:lnTo>
                        <a:pt x="1" y="8"/>
                      </a:lnTo>
                      <a:lnTo>
                        <a:pt x="3" y="8"/>
                      </a:lnTo>
                      <a:close/>
                      <a:moveTo>
                        <a:pt x="3" y="8"/>
                      </a:moveTo>
                      <a:cubicBezTo>
                        <a:pt x="3" y="9"/>
                        <a:pt x="3" y="11"/>
                        <a:pt x="3" y="13"/>
                      </a:cubicBezTo>
                      <a:lnTo>
                        <a:pt x="1" y="13"/>
                      </a:lnTo>
                      <a:cubicBezTo>
                        <a:pt x="1" y="11"/>
                        <a:pt x="1" y="9"/>
                        <a:pt x="1" y="8"/>
                      </a:cubicBezTo>
                      <a:lnTo>
                        <a:pt x="3" y="8"/>
                      </a:lnTo>
                      <a:close/>
                      <a:moveTo>
                        <a:pt x="3" y="13"/>
                      </a:moveTo>
                      <a:cubicBezTo>
                        <a:pt x="2" y="23"/>
                        <a:pt x="2" y="34"/>
                        <a:pt x="7" y="43"/>
                      </a:cubicBezTo>
                      <a:lnTo>
                        <a:pt x="5" y="44"/>
                      </a:lnTo>
                      <a:cubicBezTo>
                        <a:pt x="0" y="34"/>
                        <a:pt x="1" y="23"/>
                        <a:pt x="1" y="13"/>
                      </a:cubicBezTo>
                      <a:lnTo>
                        <a:pt x="3" y="13"/>
                      </a:lnTo>
                      <a:close/>
                      <a:moveTo>
                        <a:pt x="7" y="43"/>
                      </a:moveTo>
                      <a:lnTo>
                        <a:pt x="7" y="43"/>
                      </a:lnTo>
                      <a:lnTo>
                        <a:pt x="6" y="43"/>
                      </a:lnTo>
                      <a:lnTo>
                        <a:pt x="7" y="43"/>
                      </a:lnTo>
                      <a:close/>
                      <a:moveTo>
                        <a:pt x="7" y="43"/>
                      </a:moveTo>
                      <a:cubicBezTo>
                        <a:pt x="7" y="44"/>
                        <a:pt x="9" y="45"/>
                        <a:pt x="10" y="46"/>
                      </a:cubicBezTo>
                      <a:lnTo>
                        <a:pt x="9" y="47"/>
                      </a:lnTo>
                      <a:cubicBezTo>
                        <a:pt x="8" y="46"/>
                        <a:pt x="6" y="45"/>
                        <a:pt x="5" y="43"/>
                      </a:cubicBezTo>
                      <a:lnTo>
                        <a:pt x="7" y="43"/>
                      </a:lnTo>
                      <a:close/>
                      <a:moveTo>
                        <a:pt x="10" y="46"/>
                      </a:moveTo>
                      <a:cubicBezTo>
                        <a:pt x="11" y="46"/>
                        <a:pt x="13" y="47"/>
                        <a:pt x="14" y="47"/>
                      </a:cubicBezTo>
                      <a:lnTo>
                        <a:pt x="14" y="48"/>
                      </a:lnTo>
                      <a:cubicBezTo>
                        <a:pt x="12" y="48"/>
                        <a:pt x="11" y="48"/>
                        <a:pt x="9" y="47"/>
                      </a:cubicBezTo>
                      <a:lnTo>
                        <a:pt x="10" y="46"/>
                      </a:lnTo>
                      <a:close/>
                      <a:moveTo>
                        <a:pt x="14" y="47"/>
                      </a:moveTo>
                      <a:cubicBezTo>
                        <a:pt x="15" y="47"/>
                        <a:pt x="16" y="47"/>
                        <a:pt x="17" y="46"/>
                      </a:cubicBezTo>
                      <a:lnTo>
                        <a:pt x="18" y="47"/>
                      </a:lnTo>
                      <a:cubicBezTo>
                        <a:pt x="17" y="48"/>
                        <a:pt x="15" y="48"/>
                        <a:pt x="14" y="48"/>
                      </a:cubicBezTo>
                      <a:lnTo>
                        <a:pt x="14" y="47"/>
                      </a:lnTo>
                      <a:close/>
                      <a:moveTo>
                        <a:pt x="17" y="46"/>
                      </a:moveTo>
                      <a:cubicBezTo>
                        <a:pt x="19" y="46"/>
                        <a:pt x="20" y="45"/>
                        <a:pt x="20" y="44"/>
                      </a:cubicBezTo>
                      <a:lnTo>
                        <a:pt x="22" y="45"/>
                      </a:lnTo>
                      <a:cubicBezTo>
                        <a:pt x="21" y="46"/>
                        <a:pt x="20" y="47"/>
                        <a:pt x="18" y="47"/>
                      </a:cubicBezTo>
                      <a:lnTo>
                        <a:pt x="17" y="46"/>
                      </a:lnTo>
                      <a:close/>
                      <a:moveTo>
                        <a:pt x="20" y="44"/>
                      </a:moveTo>
                      <a:lnTo>
                        <a:pt x="20" y="44"/>
                      </a:lnTo>
                      <a:lnTo>
                        <a:pt x="21" y="44"/>
                      </a:lnTo>
                      <a:lnTo>
                        <a:pt x="20" y="44"/>
                      </a:lnTo>
                      <a:close/>
                      <a:moveTo>
                        <a:pt x="20" y="44"/>
                      </a:moveTo>
                      <a:cubicBezTo>
                        <a:pt x="23" y="40"/>
                        <a:pt x="23" y="36"/>
                        <a:pt x="22" y="31"/>
                      </a:cubicBezTo>
                      <a:lnTo>
                        <a:pt x="24" y="31"/>
                      </a:lnTo>
                      <a:cubicBezTo>
                        <a:pt x="24" y="36"/>
                        <a:pt x="25" y="41"/>
                        <a:pt x="22" y="45"/>
                      </a:cubicBezTo>
                      <a:lnTo>
                        <a:pt x="20" y="44"/>
                      </a:lnTo>
                      <a:close/>
                      <a:moveTo>
                        <a:pt x="22" y="31"/>
                      </a:moveTo>
                      <a:cubicBezTo>
                        <a:pt x="22" y="29"/>
                        <a:pt x="21" y="26"/>
                        <a:pt x="22" y="23"/>
                      </a:cubicBezTo>
                      <a:lnTo>
                        <a:pt x="23" y="23"/>
                      </a:lnTo>
                      <a:cubicBezTo>
                        <a:pt x="23" y="26"/>
                        <a:pt x="23" y="29"/>
                        <a:pt x="24" y="31"/>
                      </a:cubicBezTo>
                      <a:lnTo>
                        <a:pt x="22" y="31"/>
                      </a:lnTo>
                      <a:close/>
                      <a:moveTo>
                        <a:pt x="22" y="23"/>
                      </a:moveTo>
                      <a:lnTo>
                        <a:pt x="22" y="23"/>
                      </a:lnTo>
                      <a:lnTo>
                        <a:pt x="23" y="23"/>
                      </a:lnTo>
                      <a:lnTo>
                        <a:pt x="22" y="23"/>
                      </a:lnTo>
                      <a:close/>
                      <a:moveTo>
                        <a:pt x="22" y="23"/>
                      </a:moveTo>
                      <a:cubicBezTo>
                        <a:pt x="22" y="21"/>
                        <a:pt x="23" y="19"/>
                        <a:pt x="24" y="17"/>
                      </a:cubicBezTo>
                      <a:lnTo>
                        <a:pt x="25" y="17"/>
                      </a:lnTo>
                      <a:cubicBezTo>
                        <a:pt x="25" y="19"/>
                        <a:pt x="24" y="21"/>
                        <a:pt x="23" y="23"/>
                      </a:cubicBezTo>
                      <a:lnTo>
                        <a:pt x="22" y="23"/>
                      </a:lnTo>
                      <a:close/>
                      <a:moveTo>
                        <a:pt x="24" y="17"/>
                      </a:moveTo>
                      <a:cubicBezTo>
                        <a:pt x="25" y="14"/>
                        <a:pt x="27" y="11"/>
                        <a:pt x="26" y="7"/>
                      </a:cubicBezTo>
                      <a:lnTo>
                        <a:pt x="27" y="7"/>
                      </a:lnTo>
                      <a:cubicBezTo>
                        <a:pt x="28" y="11"/>
                        <a:pt x="27" y="14"/>
                        <a:pt x="25" y="17"/>
                      </a:cubicBezTo>
                      <a:lnTo>
                        <a:pt x="24" y="17"/>
                      </a:lnTo>
                      <a:close/>
                      <a:moveTo>
                        <a:pt x="26" y="7"/>
                      </a:moveTo>
                      <a:lnTo>
                        <a:pt x="26" y="7"/>
                      </a:lnTo>
                      <a:lnTo>
                        <a:pt x="27" y="7"/>
                      </a:lnTo>
                      <a:lnTo>
                        <a:pt x="26" y="7"/>
                      </a:lnTo>
                      <a:close/>
                      <a:moveTo>
                        <a:pt x="26" y="7"/>
                      </a:moveTo>
                      <a:lnTo>
                        <a:pt x="26" y="7"/>
                      </a:lnTo>
                      <a:lnTo>
                        <a:pt x="27" y="7"/>
                      </a:lnTo>
                      <a:lnTo>
                        <a:pt x="26" y="7"/>
                      </a:lnTo>
                      <a:close/>
                      <a:moveTo>
                        <a:pt x="27" y="7"/>
                      </a:moveTo>
                      <a:lnTo>
                        <a:pt x="27" y="7"/>
                      </a:lnTo>
                      <a:close/>
                      <a:moveTo>
                        <a:pt x="26" y="7"/>
                      </a:moveTo>
                      <a:cubicBezTo>
                        <a:pt x="26" y="7"/>
                        <a:pt x="26" y="6"/>
                        <a:pt x="26" y="6"/>
                      </a:cubicBezTo>
                      <a:lnTo>
                        <a:pt x="27" y="6"/>
                      </a:lnTo>
                      <a:cubicBezTo>
                        <a:pt x="27" y="6"/>
                        <a:pt x="27" y="7"/>
                        <a:pt x="27" y="7"/>
                      </a:cubicBezTo>
                      <a:lnTo>
                        <a:pt x="26" y="7"/>
                      </a:lnTo>
                      <a:close/>
                      <a:moveTo>
                        <a:pt x="26" y="6"/>
                      </a:moveTo>
                      <a:cubicBezTo>
                        <a:pt x="25" y="6"/>
                        <a:pt x="25" y="5"/>
                        <a:pt x="25" y="5"/>
                      </a:cubicBezTo>
                      <a:lnTo>
                        <a:pt x="26" y="4"/>
                      </a:lnTo>
                      <a:cubicBezTo>
                        <a:pt x="27" y="5"/>
                        <a:pt x="27" y="5"/>
                        <a:pt x="27" y="6"/>
                      </a:cubicBezTo>
                      <a:lnTo>
                        <a:pt x="26" y="6"/>
                      </a:lnTo>
                      <a:close/>
                      <a:moveTo>
                        <a:pt x="25" y="5"/>
                      </a:moveTo>
                      <a:cubicBezTo>
                        <a:pt x="24" y="3"/>
                        <a:pt x="22" y="1"/>
                        <a:pt x="19" y="1"/>
                      </a:cubicBezTo>
                      <a:lnTo>
                        <a:pt x="19" y="0"/>
                      </a:lnTo>
                      <a:cubicBezTo>
                        <a:pt x="22" y="0"/>
                        <a:pt x="25" y="2"/>
                        <a:pt x="26" y="4"/>
                      </a:cubicBezTo>
                      <a:lnTo>
                        <a:pt x="25" y="5"/>
                      </a:lnTo>
                      <a:close/>
                      <a:moveTo>
                        <a:pt x="19" y="0"/>
                      </a:moveTo>
                      <a:lnTo>
                        <a:pt x="19" y="0"/>
                      </a:lnTo>
                      <a:lnTo>
                        <a:pt x="19" y="1"/>
                      </a:lnTo>
                      <a:lnTo>
                        <a:pt x="19" y="0"/>
                      </a:lnTo>
                      <a:close/>
                    </a:path>
                  </a:pathLst>
                </a:custGeom>
                <a:solidFill>
                  <a:srgbClr val="94939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329" name="Freeform 235"/>
                <p:cNvSpPr>
                  <a:spLocks noChangeArrowheads="1"/>
                </p:cNvSpPr>
                <p:nvPr/>
              </p:nvSpPr>
              <p:spPr bwMode="auto">
                <a:xfrm>
                  <a:off x="824" y="3709"/>
                  <a:ext cx="54" cy="52"/>
                </a:xfrm>
                <a:custGeom>
                  <a:avLst/>
                  <a:gdLst>
                    <a:gd name="T0" fmla="*/ 36308 w 40"/>
                    <a:gd name="T1" fmla="*/ 12974 h 30"/>
                    <a:gd name="T2" fmla="*/ 18001 w 40"/>
                    <a:gd name="T3" fmla="*/ 60020 h 30"/>
                    <a:gd name="T4" fmla="*/ 1577 w 40"/>
                    <a:gd name="T5" fmla="*/ 201510 h 30"/>
                    <a:gd name="T6" fmla="*/ 1577 w 40"/>
                    <a:gd name="T7" fmla="*/ 222473 h 30"/>
                    <a:gd name="T8" fmla="*/ 23556 w 40"/>
                    <a:gd name="T9" fmla="*/ 201510 h 30"/>
                    <a:gd name="T10" fmla="*/ 50583 w 40"/>
                    <a:gd name="T11" fmla="*/ 188947 h 30"/>
                    <a:gd name="T12" fmla="*/ 50583 w 40"/>
                    <a:gd name="T13" fmla="*/ 60020 h 30"/>
                    <a:gd name="T14" fmla="*/ 47975 w 40"/>
                    <a:gd name="T15" fmla="*/ 7769 h 30"/>
                    <a:gd name="T16" fmla="*/ 36308 w 40"/>
                    <a:gd name="T17" fmla="*/ 12974 h 30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40" h="30">
                      <a:moveTo>
                        <a:pt x="24" y="2"/>
                      </a:moveTo>
                      <a:cubicBezTo>
                        <a:pt x="21" y="6"/>
                        <a:pt x="15" y="6"/>
                        <a:pt x="12" y="8"/>
                      </a:cubicBezTo>
                      <a:cubicBezTo>
                        <a:pt x="5" y="13"/>
                        <a:pt x="5" y="21"/>
                        <a:pt x="1" y="27"/>
                      </a:cubicBezTo>
                      <a:cubicBezTo>
                        <a:pt x="0" y="28"/>
                        <a:pt x="2" y="29"/>
                        <a:pt x="1" y="30"/>
                      </a:cubicBezTo>
                      <a:cubicBezTo>
                        <a:pt x="6" y="30"/>
                        <a:pt x="11" y="30"/>
                        <a:pt x="16" y="27"/>
                      </a:cubicBezTo>
                      <a:cubicBezTo>
                        <a:pt x="21" y="25"/>
                        <a:pt x="29" y="28"/>
                        <a:pt x="34" y="25"/>
                      </a:cubicBezTo>
                      <a:cubicBezTo>
                        <a:pt x="40" y="21"/>
                        <a:pt x="37" y="13"/>
                        <a:pt x="34" y="8"/>
                      </a:cubicBezTo>
                      <a:cubicBezTo>
                        <a:pt x="33" y="6"/>
                        <a:pt x="34" y="2"/>
                        <a:pt x="32" y="1"/>
                      </a:cubicBezTo>
                      <a:cubicBezTo>
                        <a:pt x="30" y="0"/>
                        <a:pt x="26" y="0"/>
                        <a:pt x="24" y="2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330" name="Freeform 236"/>
                <p:cNvSpPr>
                  <a:spLocks noChangeArrowheads="1"/>
                </p:cNvSpPr>
                <p:nvPr/>
              </p:nvSpPr>
              <p:spPr bwMode="auto">
                <a:xfrm>
                  <a:off x="822" y="3708"/>
                  <a:ext cx="54" cy="53"/>
                </a:xfrm>
                <a:custGeom>
                  <a:avLst/>
                  <a:gdLst>
                    <a:gd name="T0" fmla="*/ 25186 w 40"/>
                    <a:gd name="T1" fmla="*/ 29036 h 32"/>
                    <a:gd name="T2" fmla="*/ 27608 w 40"/>
                    <a:gd name="T3" fmla="*/ 34029 h 32"/>
                    <a:gd name="T4" fmla="*/ 25186 w 40"/>
                    <a:gd name="T5" fmla="*/ 29036 h 32"/>
                    <a:gd name="T6" fmla="*/ 19331 w 40"/>
                    <a:gd name="T7" fmla="*/ 42185 h 32"/>
                    <a:gd name="T8" fmla="*/ 19331 w 40"/>
                    <a:gd name="T9" fmla="*/ 42185 h 32"/>
                    <a:gd name="T10" fmla="*/ 18001 w 40"/>
                    <a:gd name="T11" fmla="*/ 38874 h 32"/>
                    <a:gd name="T12" fmla="*/ 2610 w 40"/>
                    <a:gd name="T13" fmla="*/ 122326 h 32"/>
                    <a:gd name="T14" fmla="*/ 9252 w 40"/>
                    <a:gd name="T15" fmla="*/ 89830 h 32"/>
                    <a:gd name="T16" fmla="*/ 2610 w 40"/>
                    <a:gd name="T17" fmla="*/ 122326 h 32"/>
                    <a:gd name="T18" fmla="*/ 4307 w 40"/>
                    <a:gd name="T19" fmla="*/ 124620 h 32"/>
                    <a:gd name="T20" fmla="*/ 2610 w 40"/>
                    <a:gd name="T21" fmla="*/ 122326 h 32"/>
                    <a:gd name="T22" fmla="*/ 2610 w 40"/>
                    <a:gd name="T23" fmla="*/ 130287 h 32"/>
                    <a:gd name="T24" fmla="*/ 4307 w 40"/>
                    <a:gd name="T25" fmla="*/ 138469 h 32"/>
                    <a:gd name="T26" fmla="*/ 4307 w 40"/>
                    <a:gd name="T27" fmla="*/ 124620 h 32"/>
                    <a:gd name="T28" fmla="*/ 2610 w 40"/>
                    <a:gd name="T29" fmla="*/ 132621 h 32"/>
                    <a:gd name="T30" fmla="*/ 2610 w 40"/>
                    <a:gd name="T31" fmla="*/ 132621 h 32"/>
                    <a:gd name="T32" fmla="*/ 2610 w 40"/>
                    <a:gd name="T33" fmla="*/ 138469 h 32"/>
                    <a:gd name="T34" fmla="*/ 23556 w 40"/>
                    <a:gd name="T35" fmla="*/ 122326 h 32"/>
                    <a:gd name="T36" fmla="*/ 13685 w 40"/>
                    <a:gd name="T37" fmla="*/ 130287 h 32"/>
                    <a:gd name="T38" fmla="*/ 25186 w 40"/>
                    <a:gd name="T39" fmla="*/ 122326 h 32"/>
                    <a:gd name="T40" fmla="*/ 37267 w 40"/>
                    <a:gd name="T41" fmla="*/ 117479 h 32"/>
                    <a:gd name="T42" fmla="*/ 23556 w 40"/>
                    <a:gd name="T43" fmla="*/ 122326 h 32"/>
                    <a:gd name="T44" fmla="*/ 53218 w 40"/>
                    <a:gd name="T45" fmla="*/ 111423 h 32"/>
                    <a:gd name="T46" fmla="*/ 52616 w 40"/>
                    <a:gd name="T47" fmla="*/ 109551 h 32"/>
                    <a:gd name="T48" fmla="*/ 52616 w 40"/>
                    <a:gd name="T49" fmla="*/ 109551 h 32"/>
                    <a:gd name="T50" fmla="*/ 58269 w 40"/>
                    <a:gd name="T51" fmla="*/ 76688 h 32"/>
                    <a:gd name="T52" fmla="*/ 57303 w 40"/>
                    <a:gd name="T53" fmla="*/ 76688 h 32"/>
                    <a:gd name="T54" fmla="*/ 58269 w 40"/>
                    <a:gd name="T55" fmla="*/ 76688 h 32"/>
                    <a:gd name="T56" fmla="*/ 50583 w 40"/>
                    <a:gd name="T57" fmla="*/ 38874 h 32"/>
                    <a:gd name="T58" fmla="*/ 50583 w 40"/>
                    <a:gd name="T59" fmla="*/ 38874 h 32"/>
                    <a:gd name="T60" fmla="*/ 53218 w 40"/>
                    <a:gd name="T61" fmla="*/ 38874 h 32"/>
                    <a:gd name="T62" fmla="*/ 50583 w 40"/>
                    <a:gd name="T63" fmla="*/ 38874 h 32"/>
                    <a:gd name="T64" fmla="*/ 50583 w 40"/>
                    <a:gd name="T65" fmla="*/ 38874 h 32"/>
                    <a:gd name="T66" fmla="*/ 53218 w 40"/>
                    <a:gd name="T67" fmla="*/ 38874 h 32"/>
                    <a:gd name="T68" fmla="*/ 48994 w 40"/>
                    <a:gd name="T69" fmla="*/ 12891 h 32"/>
                    <a:gd name="T70" fmla="*/ 50583 w 40"/>
                    <a:gd name="T71" fmla="*/ 25975 h 32"/>
                    <a:gd name="T72" fmla="*/ 48994 w 40"/>
                    <a:gd name="T73" fmla="*/ 7925 h 32"/>
                    <a:gd name="T74" fmla="*/ 48994 w 40"/>
                    <a:gd name="T75" fmla="*/ 7925 h 32"/>
                    <a:gd name="T76" fmla="*/ 48994 w 40"/>
                    <a:gd name="T77" fmla="*/ 12891 h 32"/>
                    <a:gd name="T78" fmla="*/ 48994 w 40"/>
                    <a:gd name="T79" fmla="*/ 7925 h 32"/>
                    <a:gd name="T80" fmla="*/ 46225 w 40"/>
                    <a:gd name="T81" fmla="*/ 7925 h 32"/>
                    <a:gd name="T82" fmla="*/ 47975 w 40"/>
                    <a:gd name="T83" fmla="*/ 7925 h 32"/>
                    <a:gd name="T84" fmla="*/ 46225 w 40"/>
                    <a:gd name="T85" fmla="*/ 7925 h 32"/>
                    <a:gd name="T86" fmla="*/ 36308 w 40"/>
                    <a:gd name="T87" fmla="*/ 12891 h 32"/>
                    <a:gd name="T88" fmla="*/ 36308 w 40"/>
                    <a:gd name="T89" fmla="*/ 12891 h 32"/>
                    <a:gd name="T90" fmla="*/ 36308 w 40"/>
                    <a:gd name="T91" fmla="*/ 12891 h 32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</a:gdLst>
                  <a:ahLst/>
                  <a:cxnLst>
                    <a:cxn ang="T92">
                      <a:pos x="T0" y="T1"/>
                    </a:cxn>
                    <a:cxn ang="T93">
                      <a:pos x="T2" y="T3"/>
                    </a:cxn>
                    <a:cxn ang="T94">
                      <a:pos x="T4" y="T5"/>
                    </a:cxn>
                    <a:cxn ang="T95">
                      <a:pos x="T6" y="T7"/>
                    </a:cxn>
                    <a:cxn ang="T96">
                      <a:pos x="T8" y="T9"/>
                    </a:cxn>
                    <a:cxn ang="T97">
                      <a:pos x="T10" y="T11"/>
                    </a:cxn>
                    <a:cxn ang="T98">
                      <a:pos x="T12" y="T13"/>
                    </a:cxn>
                    <a:cxn ang="T99">
                      <a:pos x="T14" y="T15"/>
                    </a:cxn>
                    <a:cxn ang="T100">
                      <a:pos x="T16" y="T17"/>
                    </a:cxn>
                    <a:cxn ang="T101">
                      <a:pos x="T18" y="T19"/>
                    </a:cxn>
                    <a:cxn ang="T102">
                      <a:pos x="T20" y="T21"/>
                    </a:cxn>
                    <a:cxn ang="T103">
                      <a:pos x="T22" y="T23"/>
                    </a:cxn>
                    <a:cxn ang="T104">
                      <a:pos x="T24" y="T25"/>
                    </a:cxn>
                    <a:cxn ang="T105">
                      <a:pos x="T26" y="T27"/>
                    </a:cxn>
                    <a:cxn ang="T106">
                      <a:pos x="T28" y="T29"/>
                    </a:cxn>
                    <a:cxn ang="T107">
                      <a:pos x="T30" y="T31"/>
                    </a:cxn>
                    <a:cxn ang="T108">
                      <a:pos x="T32" y="T33"/>
                    </a:cxn>
                    <a:cxn ang="T109">
                      <a:pos x="T34" y="T35"/>
                    </a:cxn>
                    <a:cxn ang="T110">
                      <a:pos x="T36" y="T37"/>
                    </a:cxn>
                    <a:cxn ang="T111">
                      <a:pos x="T38" y="T39"/>
                    </a:cxn>
                    <a:cxn ang="T112">
                      <a:pos x="T40" y="T41"/>
                    </a:cxn>
                    <a:cxn ang="T113">
                      <a:pos x="T42" y="T43"/>
                    </a:cxn>
                    <a:cxn ang="T114">
                      <a:pos x="T44" y="T45"/>
                    </a:cxn>
                    <a:cxn ang="T115">
                      <a:pos x="T46" y="T47"/>
                    </a:cxn>
                    <a:cxn ang="T116">
                      <a:pos x="T48" y="T49"/>
                    </a:cxn>
                    <a:cxn ang="T117">
                      <a:pos x="T50" y="T51"/>
                    </a:cxn>
                    <a:cxn ang="T118">
                      <a:pos x="T52" y="T53"/>
                    </a:cxn>
                    <a:cxn ang="T119">
                      <a:pos x="T54" y="T55"/>
                    </a:cxn>
                    <a:cxn ang="T120">
                      <a:pos x="T56" y="T57"/>
                    </a:cxn>
                    <a:cxn ang="T121">
                      <a:pos x="T58" y="T59"/>
                    </a:cxn>
                    <a:cxn ang="T122">
                      <a:pos x="T60" y="T61"/>
                    </a:cxn>
                    <a:cxn ang="T123">
                      <a:pos x="T62" y="T63"/>
                    </a:cxn>
                    <a:cxn ang="T124">
                      <a:pos x="T64" y="T65"/>
                    </a:cxn>
                    <a:cxn ang="T125">
                      <a:pos x="T66" y="T67"/>
                    </a:cxn>
                    <a:cxn ang="T126">
                      <a:pos x="T68" y="T69"/>
                    </a:cxn>
                    <a:cxn ang="T127">
                      <a:pos x="T70" y="T71"/>
                    </a:cxn>
                    <a:cxn ang="T128">
                      <a:pos x="T72" y="T73"/>
                    </a:cxn>
                    <a:cxn ang="T129">
                      <a:pos x="T74" y="T75"/>
                    </a:cxn>
                    <a:cxn ang="T130">
                      <a:pos x="T76" y="T77"/>
                    </a:cxn>
                    <a:cxn ang="T131">
                      <a:pos x="T78" y="T79"/>
                    </a:cxn>
                    <a:cxn ang="T132">
                      <a:pos x="T80" y="T81"/>
                    </a:cxn>
                    <a:cxn ang="T133">
                      <a:pos x="T82" y="T83"/>
                    </a:cxn>
                    <a:cxn ang="T134">
                      <a:pos x="T84" y="T85"/>
                    </a:cxn>
                    <a:cxn ang="T135">
                      <a:pos x="T86" y="T87"/>
                    </a:cxn>
                    <a:cxn ang="T136">
                      <a:pos x="T88" y="T89"/>
                    </a:cxn>
                    <a:cxn ang="T137">
                      <a:pos x="T90" y="T91"/>
                    </a:cxn>
                  </a:cxnLst>
                  <a:rect l="0" t="0" r="r" b="b"/>
                  <a:pathLst>
                    <a:path w="40" h="32">
                      <a:moveTo>
                        <a:pt x="25" y="4"/>
                      </a:moveTo>
                      <a:cubicBezTo>
                        <a:pt x="23" y="6"/>
                        <a:pt x="21" y="7"/>
                        <a:pt x="18" y="8"/>
                      </a:cubicBezTo>
                      <a:lnTo>
                        <a:pt x="17" y="7"/>
                      </a:lnTo>
                      <a:cubicBezTo>
                        <a:pt x="20" y="6"/>
                        <a:pt x="22" y="5"/>
                        <a:pt x="24" y="3"/>
                      </a:cubicBezTo>
                      <a:lnTo>
                        <a:pt x="25" y="4"/>
                      </a:lnTo>
                      <a:close/>
                      <a:moveTo>
                        <a:pt x="18" y="8"/>
                      </a:moveTo>
                      <a:cubicBezTo>
                        <a:pt x="16" y="8"/>
                        <a:pt x="14" y="9"/>
                        <a:pt x="13" y="10"/>
                      </a:cubicBezTo>
                      <a:lnTo>
                        <a:pt x="12" y="9"/>
                      </a:lnTo>
                      <a:cubicBezTo>
                        <a:pt x="14" y="8"/>
                        <a:pt x="15" y="7"/>
                        <a:pt x="17" y="7"/>
                      </a:cubicBezTo>
                      <a:lnTo>
                        <a:pt x="18" y="8"/>
                      </a:lnTo>
                      <a:close/>
                      <a:moveTo>
                        <a:pt x="13" y="10"/>
                      </a:moveTo>
                      <a:lnTo>
                        <a:pt x="13" y="10"/>
                      </a:lnTo>
                      <a:lnTo>
                        <a:pt x="13" y="9"/>
                      </a:lnTo>
                      <a:lnTo>
                        <a:pt x="13" y="10"/>
                      </a:lnTo>
                      <a:close/>
                      <a:moveTo>
                        <a:pt x="13" y="10"/>
                      </a:moveTo>
                      <a:cubicBezTo>
                        <a:pt x="9" y="12"/>
                        <a:pt x="8" y="16"/>
                        <a:pt x="6" y="21"/>
                      </a:cubicBezTo>
                      <a:lnTo>
                        <a:pt x="5" y="20"/>
                      </a:lnTo>
                      <a:cubicBezTo>
                        <a:pt x="6" y="16"/>
                        <a:pt x="8" y="12"/>
                        <a:pt x="12" y="9"/>
                      </a:cubicBezTo>
                      <a:lnTo>
                        <a:pt x="13" y="10"/>
                      </a:lnTo>
                      <a:close/>
                      <a:moveTo>
                        <a:pt x="6" y="21"/>
                      </a:moveTo>
                      <a:cubicBezTo>
                        <a:pt x="5" y="23"/>
                        <a:pt x="4" y="26"/>
                        <a:pt x="2" y="28"/>
                      </a:cubicBezTo>
                      <a:lnTo>
                        <a:pt x="1" y="28"/>
                      </a:lnTo>
                      <a:cubicBezTo>
                        <a:pt x="3" y="25"/>
                        <a:pt x="4" y="23"/>
                        <a:pt x="5" y="20"/>
                      </a:cubicBezTo>
                      <a:lnTo>
                        <a:pt x="6" y="21"/>
                      </a:lnTo>
                      <a:close/>
                      <a:moveTo>
                        <a:pt x="1" y="28"/>
                      </a:moveTo>
                      <a:lnTo>
                        <a:pt x="1" y="28"/>
                      </a:lnTo>
                      <a:lnTo>
                        <a:pt x="2" y="28"/>
                      </a:lnTo>
                      <a:lnTo>
                        <a:pt x="1" y="28"/>
                      </a:lnTo>
                      <a:close/>
                      <a:moveTo>
                        <a:pt x="2" y="28"/>
                      </a:moveTo>
                      <a:cubicBezTo>
                        <a:pt x="2" y="29"/>
                        <a:pt x="2" y="29"/>
                        <a:pt x="3" y="29"/>
                      </a:cubicBezTo>
                      <a:lnTo>
                        <a:pt x="1" y="30"/>
                      </a:lnTo>
                      <a:cubicBezTo>
                        <a:pt x="1" y="29"/>
                        <a:pt x="0" y="29"/>
                        <a:pt x="1" y="28"/>
                      </a:cubicBezTo>
                      <a:lnTo>
                        <a:pt x="2" y="28"/>
                      </a:lnTo>
                      <a:close/>
                      <a:moveTo>
                        <a:pt x="1" y="30"/>
                      </a:moveTo>
                      <a:lnTo>
                        <a:pt x="1" y="30"/>
                      </a:lnTo>
                      <a:lnTo>
                        <a:pt x="2" y="30"/>
                      </a:lnTo>
                      <a:lnTo>
                        <a:pt x="1" y="30"/>
                      </a:lnTo>
                      <a:close/>
                      <a:moveTo>
                        <a:pt x="3" y="29"/>
                      </a:moveTo>
                      <a:cubicBezTo>
                        <a:pt x="3" y="30"/>
                        <a:pt x="4" y="31"/>
                        <a:pt x="3" y="32"/>
                      </a:cubicBezTo>
                      <a:lnTo>
                        <a:pt x="2" y="31"/>
                      </a:lnTo>
                      <a:cubicBezTo>
                        <a:pt x="2" y="31"/>
                        <a:pt x="2" y="30"/>
                        <a:pt x="1" y="30"/>
                      </a:cubicBezTo>
                      <a:lnTo>
                        <a:pt x="3" y="29"/>
                      </a:lnTo>
                      <a:close/>
                      <a:moveTo>
                        <a:pt x="2" y="32"/>
                      </a:moveTo>
                      <a:lnTo>
                        <a:pt x="1" y="32"/>
                      </a:lnTo>
                      <a:lnTo>
                        <a:pt x="2" y="31"/>
                      </a:lnTo>
                      <a:lnTo>
                        <a:pt x="2" y="32"/>
                      </a:lnTo>
                      <a:close/>
                      <a:moveTo>
                        <a:pt x="2" y="31"/>
                      </a:moveTo>
                      <a:cubicBezTo>
                        <a:pt x="5" y="31"/>
                        <a:pt x="7" y="31"/>
                        <a:pt x="9" y="30"/>
                      </a:cubicBezTo>
                      <a:lnTo>
                        <a:pt x="10" y="31"/>
                      </a:lnTo>
                      <a:cubicBezTo>
                        <a:pt x="7" y="32"/>
                        <a:pt x="5" y="32"/>
                        <a:pt x="2" y="32"/>
                      </a:cubicBezTo>
                      <a:lnTo>
                        <a:pt x="2" y="31"/>
                      </a:lnTo>
                      <a:close/>
                      <a:moveTo>
                        <a:pt x="9" y="30"/>
                      </a:moveTo>
                      <a:cubicBezTo>
                        <a:pt x="12" y="30"/>
                        <a:pt x="14" y="29"/>
                        <a:pt x="16" y="28"/>
                      </a:cubicBezTo>
                      <a:lnTo>
                        <a:pt x="17" y="29"/>
                      </a:lnTo>
                      <a:cubicBezTo>
                        <a:pt x="15" y="30"/>
                        <a:pt x="12" y="31"/>
                        <a:pt x="10" y="31"/>
                      </a:cubicBezTo>
                      <a:lnTo>
                        <a:pt x="9" y="30"/>
                      </a:lnTo>
                      <a:close/>
                      <a:moveTo>
                        <a:pt x="16" y="28"/>
                      </a:moveTo>
                      <a:lnTo>
                        <a:pt x="16" y="28"/>
                      </a:lnTo>
                      <a:lnTo>
                        <a:pt x="17" y="28"/>
                      </a:lnTo>
                      <a:lnTo>
                        <a:pt x="16" y="28"/>
                      </a:lnTo>
                      <a:close/>
                      <a:moveTo>
                        <a:pt x="16" y="28"/>
                      </a:moveTo>
                      <a:cubicBezTo>
                        <a:pt x="19" y="27"/>
                        <a:pt x="22" y="27"/>
                        <a:pt x="25" y="27"/>
                      </a:cubicBezTo>
                      <a:lnTo>
                        <a:pt x="25" y="28"/>
                      </a:lnTo>
                      <a:cubicBezTo>
                        <a:pt x="22" y="28"/>
                        <a:pt x="19" y="28"/>
                        <a:pt x="17" y="29"/>
                      </a:cubicBezTo>
                      <a:lnTo>
                        <a:pt x="16" y="28"/>
                      </a:lnTo>
                      <a:close/>
                      <a:moveTo>
                        <a:pt x="25" y="27"/>
                      </a:moveTo>
                      <a:cubicBezTo>
                        <a:pt x="28" y="27"/>
                        <a:pt x="32" y="27"/>
                        <a:pt x="35" y="25"/>
                      </a:cubicBezTo>
                      <a:lnTo>
                        <a:pt x="36" y="26"/>
                      </a:lnTo>
                      <a:cubicBezTo>
                        <a:pt x="32" y="28"/>
                        <a:pt x="29" y="28"/>
                        <a:pt x="25" y="28"/>
                      </a:cubicBezTo>
                      <a:lnTo>
                        <a:pt x="25" y="27"/>
                      </a:lnTo>
                      <a:close/>
                      <a:moveTo>
                        <a:pt x="35" y="25"/>
                      </a:moveTo>
                      <a:lnTo>
                        <a:pt x="35" y="25"/>
                      </a:lnTo>
                      <a:lnTo>
                        <a:pt x="35" y="26"/>
                      </a:lnTo>
                      <a:lnTo>
                        <a:pt x="35" y="25"/>
                      </a:lnTo>
                      <a:close/>
                      <a:moveTo>
                        <a:pt x="35" y="25"/>
                      </a:moveTo>
                      <a:cubicBezTo>
                        <a:pt x="37" y="24"/>
                        <a:pt x="38" y="21"/>
                        <a:pt x="38" y="18"/>
                      </a:cubicBezTo>
                      <a:lnTo>
                        <a:pt x="39" y="18"/>
                      </a:lnTo>
                      <a:cubicBezTo>
                        <a:pt x="40" y="21"/>
                        <a:pt x="39" y="24"/>
                        <a:pt x="36" y="26"/>
                      </a:cubicBezTo>
                      <a:lnTo>
                        <a:pt x="35" y="25"/>
                      </a:lnTo>
                      <a:close/>
                      <a:moveTo>
                        <a:pt x="38" y="18"/>
                      </a:moveTo>
                      <a:cubicBezTo>
                        <a:pt x="37" y="15"/>
                        <a:pt x="36" y="12"/>
                        <a:pt x="34" y="9"/>
                      </a:cubicBezTo>
                      <a:lnTo>
                        <a:pt x="36" y="9"/>
                      </a:lnTo>
                      <a:cubicBezTo>
                        <a:pt x="37" y="11"/>
                        <a:pt x="39" y="15"/>
                        <a:pt x="39" y="18"/>
                      </a:cubicBezTo>
                      <a:lnTo>
                        <a:pt x="38" y="18"/>
                      </a:lnTo>
                      <a:close/>
                      <a:moveTo>
                        <a:pt x="34" y="9"/>
                      </a:moveTo>
                      <a:lnTo>
                        <a:pt x="34" y="9"/>
                      </a:lnTo>
                      <a:lnTo>
                        <a:pt x="35" y="9"/>
                      </a:lnTo>
                      <a:lnTo>
                        <a:pt x="34" y="9"/>
                      </a:lnTo>
                      <a:close/>
                      <a:moveTo>
                        <a:pt x="34" y="9"/>
                      </a:moveTo>
                      <a:lnTo>
                        <a:pt x="34" y="9"/>
                      </a:lnTo>
                      <a:lnTo>
                        <a:pt x="36" y="9"/>
                      </a:lnTo>
                      <a:lnTo>
                        <a:pt x="34" y="9"/>
                      </a:lnTo>
                      <a:close/>
                      <a:moveTo>
                        <a:pt x="34" y="9"/>
                      </a:moveTo>
                      <a:lnTo>
                        <a:pt x="34" y="9"/>
                      </a:lnTo>
                      <a:lnTo>
                        <a:pt x="35" y="9"/>
                      </a:lnTo>
                      <a:lnTo>
                        <a:pt x="34" y="9"/>
                      </a:lnTo>
                      <a:close/>
                      <a:moveTo>
                        <a:pt x="34" y="9"/>
                      </a:moveTo>
                      <a:cubicBezTo>
                        <a:pt x="34" y="8"/>
                        <a:pt x="34" y="7"/>
                        <a:pt x="34" y="6"/>
                      </a:cubicBezTo>
                      <a:lnTo>
                        <a:pt x="35" y="6"/>
                      </a:lnTo>
                      <a:cubicBezTo>
                        <a:pt x="36" y="7"/>
                        <a:pt x="36" y="8"/>
                        <a:pt x="36" y="9"/>
                      </a:cubicBezTo>
                      <a:lnTo>
                        <a:pt x="34" y="9"/>
                      </a:lnTo>
                      <a:close/>
                      <a:moveTo>
                        <a:pt x="34" y="6"/>
                      </a:moveTo>
                      <a:cubicBezTo>
                        <a:pt x="34" y="5"/>
                        <a:pt x="34" y="3"/>
                        <a:pt x="33" y="3"/>
                      </a:cubicBezTo>
                      <a:lnTo>
                        <a:pt x="33" y="2"/>
                      </a:lnTo>
                      <a:cubicBezTo>
                        <a:pt x="35" y="2"/>
                        <a:pt x="35" y="4"/>
                        <a:pt x="35" y="6"/>
                      </a:cubicBezTo>
                      <a:lnTo>
                        <a:pt x="34" y="6"/>
                      </a:lnTo>
                      <a:close/>
                      <a:moveTo>
                        <a:pt x="33" y="3"/>
                      </a:moveTo>
                      <a:lnTo>
                        <a:pt x="33" y="3"/>
                      </a:lnTo>
                      <a:lnTo>
                        <a:pt x="33" y="2"/>
                      </a:lnTo>
                      <a:lnTo>
                        <a:pt x="33" y="3"/>
                      </a:lnTo>
                      <a:close/>
                      <a:moveTo>
                        <a:pt x="33" y="2"/>
                      </a:moveTo>
                      <a:lnTo>
                        <a:pt x="33" y="2"/>
                      </a:lnTo>
                      <a:close/>
                      <a:moveTo>
                        <a:pt x="33" y="3"/>
                      </a:moveTo>
                      <a:cubicBezTo>
                        <a:pt x="32" y="3"/>
                        <a:pt x="32" y="3"/>
                        <a:pt x="32" y="2"/>
                      </a:cubicBezTo>
                      <a:lnTo>
                        <a:pt x="32" y="1"/>
                      </a:lnTo>
                      <a:cubicBezTo>
                        <a:pt x="33" y="1"/>
                        <a:pt x="33" y="1"/>
                        <a:pt x="33" y="2"/>
                      </a:cubicBezTo>
                      <a:lnTo>
                        <a:pt x="33" y="3"/>
                      </a:lnTo>
                      <a:close/>
                      <a:moveTo>
                        <a:pt x="32" y="2"/>
                      </a:moveTo>
                      <a:cubicBezTo>
                        <a:pt x="31" y="2"/>
                        <a:pt x="31" y="2"/>
                        <a:pt x="31" y="2"/>
                      </a:cubicBezTo>
                      <a:lnTo>
                        <a:pt x="31" y="1"/>
                      </a:lnTo>
                      <a:cubicBezTo>
                        <a:pt x="31" y="1"/>
                        <a:pt x="32" y="1"/>
                        <a:pt x="32" y="1"/>
                      </a:cubicBezTo>
                      <a:lnTo>
                        <a:pt x="32" y="2"/>
                      </a:lnTo>
                      <a:close/>
                      <a:moveTo>
                        <a:pt x="31" y="2"/>
                      </a:moveTo>
                      <a:lnTo>
                        <a:pt x="31" y="2"/>
                      </a:lnTo>
                      <a:close/>
                      <a:moveTo>
                        <a:pt x="31" y="2"/>
                      </a:moveTo>
                      <a:cubicBezTo>
                        <a:pt x="29" y="2"/>
                        <a:pt x="27" y="2"/>
                        <a:pt x="25" y="4"/>
                      </a:cubicBezTo>
                      <a:lnTo>
                        <a:pt x="24" y="3"/>
                      </a:lnTo>
                      <a:cubicBezTo>
                        <a:pt x="26" y="1"/>
                        <a:pt x="29" y="0"/>
                        <a:pt x="31" y="1"/>
                      </a:cubicBezTo>
                      <a:lnTo>
                        <a:pt x="31" y="2"/>
                      </a:lnTo>
                      <a:close/>
                      <a:moveTo>
                        <a:pt x="24" y="3"/>
                      </a:moveTo>
                      <a:lnTo>
                        <a:pt x="24" y="3"/>
                      </a:lnTo>
                      <a:lnTo>
                        <a:pt x="25" y="3"/>
                      </a:lnTo>
                      <a:lnTo>
                        <a:pt x="24" y="3"/>
                      </a:lnTo>
                      <a:close/>
                    </a:path>
                  </a:pathLst>
                </a:custGeom>
                <a:solidFill>
                  <a:srgbClr val="94939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331" name="Freeform 237"/>
                <p:cNvSpPr>
                  <a:spLocks noChangeArrowheads="1"/>
                </p:cNvSpPr>
                <p:nvPr/>
              </p:nvSpPr>
              <p:spPr bwMode="auto">
                <a:xfrm>
                  <a:off x="1873" y="3599"/>
                  <a:ext cx="170" cy="42"/>
                </a:xfrm>
                <a:custGeom>
                  <a:avLst/>
                  <a:gdLst>
                    <a:gd name="T0" fmla="*/ 1707 w 124"/>
                    <a:gd name="T1" fmla="*/ 114146 h 25"/>
                    <a:gd name="T2" fmla="*/ 1707 w 124"/>
                    <a:gd name="T3" fmla="*/ 114146 h 25"/>
                    <a:gd name="T4" fmla="*/ 0 w 124"/>
                    <a:gd name="T5" fmla="*/ 123297 h 25"/>
                    <a:gd name="T6" fmla="*/ 0 w 124"/>
                    <a:gd name="T7" fmla="*/ 123297 h 25"/>
                    <a:gd name="T8" fmla="*/ 1707 w 124"/>
                    <a:gd name="T9" fmla="*/ 114146 h 25"/>
                    <a:gd name="T10" fmla="*/ 0 w 124"/>
                    <a:gd name="T11" fmla="*/ 123297 h 25"/>
                    <a:gd name="T12" fmla="*/ 0 w 124"/>
                    <a:gd name="T13" fmla="*/ 123297 h 25"/>
                    <a:gd name="T14" fmla="*/ 1707 w 124"/>
                    <a:gd name="T15" fmla="*/ 119678 h 25"/>
                    <a:gd name="T16" fmla="*/ 0 w 124"/>
                    <a:gd name="T17" fmla="*/ 123297 h 25"/>
                    <a:gd name="T18" fmla="*/ 1707 w 124"/>
                    <a:gd name="T19" fmla="*/ 114146 h 25"/>
                    <a:gd name="T20" fmla="*/ 15371 w 124"/>
                    <a:gd name="T21" fmla="*/ 119678 h 25"/>
                    <a:gd name="T22" fmla="*/ 15371 w 124"/>
                    <a:gd name="T23" fmla="*/ 129105 h 25"/>
                    <a:gd name="T24" fmla="*/ 0 w 124"/>
                    <a:gd name="T25" fmla="*/ 123297 h 25"/>
                    <a:gd name="T26" fmla="*/ 1707 w 124"/>
                    <a:gd name="T27" fmla="*/ 114146 h 25"/>
                    <a:gd name="T28" fmla="*/ 15371 w 124"/>
                    <a:gd name="T29" fmla="*/ 119678 h 25"/>
                    <a:gd name="T30" fmla="*/ 31610 w 124"/>
                    <a:gd name="T31" fmla="*/ 119678 h 25"/>
                    <a:gd name="T32" fmla="*/ 31610 w 124"/>
                    <a:gd name="T33" fmla="*/ 129105 h 25"/>
                    <a:gd name="T34" fmla="*/ 15371 w 124"/>
                    <a:gd name="T35" fmla="*/ 129105 h 25"/>
                    <a:gd name="T36" fmla="*/ 15371 w 124"/>
                    <a:gd name="T37" fmla="*/ 119678 h 25"/>
                    <a:gd name="T38" fmla="*/ 31610 w 124"/>
                    <a:gd name="T39" fmla="*/ 119678 h 25"/>
                    <a:gd name="T40" fmla="*/ 98357 w 124"/>
                    <a:gd name="T41" fmla="*/ 83326 h 25"/>
                    <a:gd name="T42" fmla="*/ 101611 w 124"/>
                    <a:gd name="T43" fmla="*/ 94206 h 25"/>
                    <a:gd name="T44" fmla="*/ 31610 w 124"/>
                    <a:gd name="T45" fmla="*/ 129105 h 25"/>
                    <a:gd name="T46" fmla="*/ 31610 w 124"/>
                    <a:gd name="T47" fmla="*/ 119678 h 25"/>
                    <a:gd name="T48" fmla="*/ 101611 w 124"/>
                    <a:gd name="T49" fmla="*/ 94206 h 25"/>
                    <a:gd name="T50" fmla="*/ 101611 w 124"/>
                    <a:gd name="T51" fmla="*/ 94206 h 25"/>
                    <a:gd name="T52" fmla="*/ 99998 w 124"/>
                    <a:gd name="T53" fmla="*/ 88341 h 25"/>
                    <a:gd name="T54" fmla="*/ 101611 w 124"/>
                    <a:gd name="T55" fmla="*/ 94206 h 25"/>
                    <a:gd name="T56" fmla="*/ 98357 w 124"/>
                    <a:gd name="T57" fmla="*/ 83326 h 25"/>
                    <a:gd name="T58" fmla="*/ 98357 w 124"/>
                    <a:gd name="T59" fmla="*/ 83326 h 25"/>
                    <a:gd name="T60" fmla="*/ 101611 w 124"/>
                    <a:gd name="T61" fmla="*/ 94206 h 25"/>
                    <a:gd name="T62" fmla="*/ 101611 w 124"/>
                    <a:gd name="T63" fmla="*/ 94206 h 25"/>
                    <a:gd name="T64" fmla="*/ 98357 w 124"/>
                    <a:gd name="T65" fmla="*/ 83326 h 25"/>
                    <a:gd name="T66" fmla="*/ 101611 w 124"/>
                    <a:gd name="T67" fmla="*/ 94206 h 25"/>
                    <a:gd name="T68" fmla="*/ 101611 w 124"/>
                    <a:gd name="T69" fmla="*/ 94206 h 25"/>
                    <a:gd name="T70" fmla="*/ 99998 w 124"/>
                    <a:gd name="T71" fmla="*/ 88341 h 25"/>
                    <a:gd name="T72" fmla="*/ 101611 w 124"/>
                    <a:gd name="T73" fmla="*/ 94206 h 25"/>
                    <a:gd name="T74" fmla="*/ 98357 w 124"/>
                    <a:gd name="T75" fmla="*/ 88341 h 25"/>
                    <a:gd name="T76" fmla="*/ 104812 w 124"/>
                    <a:gd name="T77" fmla="*/ 78720 h 25"/>
                    <a:gd name="T78" fmla="*/ 106080 w 124"/>
                    <a:gd name="T79" fmla="*/ 88341 h 25"/>
                    <a:gd name="T80" fmla="*/ 101611 w 124"/>
                    <a:gd name="T81" fmla="*/ 94206 h 25"/>
                    <a:gd name="T82" fmla="*/ 98357 w 124"/>
                    <a:gd name="T83" fmla="*/ 88341 h 25"/>
                    <a:gd name="T84" fmla="*/ 104812 w 124"/>
                    <a:gd name="T85" fmla="*/ 78720 h 25"/>
                    <a:gd name="T86" fmla="*/ 113701 w 124"/>
                    <a:gd name="T87" fmla="*/ 63783 h 25"/>
                    <a:gd name="T88" fmla="*/ 115488 w 124"/>
                    <a:gd name="T89" fmla="*/ 72972 h 25"/>
                    <a:gd name="T90" fmla="*/ 106080 w 124"/>
                    <a:gd name="T91" fmla="*/ 88341 h 25"/>
                    <a:gd name="T92" fmla="*/ 104812 w 124"/>
                    <a:gd name="T93" fmla="*/ 78720 h 25"/>
                    <a:gd name="T94" fmla="*/ 113701 w 124"/>
                    <a:gd name="T95" fmla="*/ 63783 h 25"/>
                    <a:gd name="T96" fmla="*/ 197086 w 124"/>
                    <a:gd name="T97" fmla="*/ 21358 h 25"/>
                    <a:gd name="T98" fmla="*/ 194457 w 124"/>
                    <a:gd name="T99" fmla="*/ 30981 h 25"/>
                    <a:gd name="T100" fmla="*/ 115488 w 124"/>
                    <a:gd name="T101" fmla="*/ 72972 h 25"/>
                    <a:gd name="T102" fmla="*/ 113701 w 124"/>
                    <a:gd name="T103" fmla="*/ 63783 h 25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</a:gdLst>
                  <a:ahLst/>
                  <a:cxnLst>
                    <a:cxn ang="T104">
                      <a:pos x="T0" y="T1"/>
                    </a:cxn>
                    <a:cxn ang="T105">
                      <a:pos x="T2" y="T3"/>
                    </a:cxn>
                    <a:cxn ang="T106">
                      <a:pos x="T4" y="T5"/>
                    </a:cxn>
                    <a:cxn ang="T107">
                      <a:pos x="T6" y="T7"/>
                    </a:cxn>
                    <a:cxn ang="T108">
                      <a:pos x="T8" y="T9"/>
                    </a:cxn>
                    <a:cxn ang="T109">
                      <a:pos x="T10" y="T11"/>
                    </a:cxn>
                    <a:cxn ang="T110">
                      <a:pos x="T12" y="T13"/>
                    </a:cxn>
                    <a:cxn ang="T111">
                      <a:pos x="T14" y="T15"/>
                    </a:cxn>
                    <a:cxn ang="T112">
                      <a:pos x="T16" y="T17"/>
                    </a:cxn>
                    <a:cxn ang="T113">
                      <a:pos x="T18" y="T19"/>
                    </a:cxn>
                    <a:cxn ang="T114">
                      <a:pos x="T20" y="T21"/>
                    </a:cxn>
                    <a:cxn ang="T115">
                      <a:pos x="T22" y="T23"/>
                    </a:cxn>
                    <a:cxn ang="T116">
                      <a:pos x="T24" y="T25"/>
                    </a:cxn>
                    <a:cxn ang="T117">
                      <a:pos x="T26" y="T27"/>
                    </a:cxn>
                    <a:cxn ang="T118">
                      <a:pos x="T28" y="T29"/>
                    </a:cxn>
                    <a:cxn ang="T119">
                      <a:pos x="T30" y="T31"/>
                    </a:cxn>
                    <a:cxn ang="T120">
                      <a:pos x="T32" y="T33"/>
                    </a:cxn>
                    <a:cxn ang="T121">
                      <a:pos x="T34" y="T35"/>
                    </a:cxn>
                    <a:cxn ang="T122">
                      <a:pos x="T36" y="T37"/>
                    </a:cxn>
                    <a:cxn ang="T123">
                      <a:pos x="T38" y="T39"/>
                    </a:cxn>
                    <a:cxn ang="T124">
                      <a:pos x="T40" y="T41"/>
                    </a:cxn>
                    <a:cxn ang="T125">
                      <a:pos x="T42" y="T43"/>
                    </a:cxn>
                    <a:cxn ang="T126">
                      <a:pos x="T44" y="T45"/>
                    </a:cxn>
                    <a:cxn ang="T127">
                      <a:pos x="T46" y="T47"/>
                    </a:cxn>
                    <a:cxn ang="T128">
                      <a:pos x="T48" y="T49"/>
                    </a:cxn>
                    <a:cxn ang="T129">
                      <a:pos x="T50" y="T51"/>
                    </a:cxn>
                    <a:cxn ang="T130">
                      <a:pos x="T52" y="T53"/>
                    </a:cxn>
                    <a:cxn ang="T131">
                      <a:pos x="T54" y="T55"/>
                    </a:cxn>
                    <a:cxn ang="T132">
                      <a:pos x="T56" y="T57"/>
                    </a:cxn>
                    <a:cxn ang="T133">
                      <a:pos x="T58" y="T59"/>
                    </a:cxn>
                    <a:cxn ang="T134">
                      <a:pos x="T60" y="T61"/>
                    </a:cxn>
                    <a:cxn ang="T135">
                      <a:pos x="T62" y="T63"/>
                    </a:cxn>
                    <a:cxn ang="T136">
                      <a:pos x="T64" y="T65"/>
                    </a:cxn>
                    <a:cxn ang="T137">
                      <a:pos x="T66" y="T67"/>
                    </a:cxn>
                    <a:cxn ang="T138">
                      <a:pos x="T68" y="T69"/>
                    </a:cxn>
                    <a:cxn ang="T139">
                      <a:pos x="T70" y="T71"/>
                    </a:cxn>
                    <a:cxn ang="T140">
                      <a:pos x="T72" y="T73"/>
                    </a:cxn>
                    <a:cxn ang="T141">
                      <a:pos x="T74" y="T75"/>
                    </a:cxn>
                    <a:cxn ang="T142">
                      <a:pos x="T76" y="T77"/>
                    </a:cxn>
                    <a:cxn ang="T143">
                      <a:pos x="T78" y="T79"/>
                    </a:cxn>
                    <a:cxn ang="T144">
                      <a:pos x="T80" y="T81"/>
                    </a:cxn>
                    <a:cxn ang="T145">
                      <a:pos x="T82" y="T83"/>
                    </a:cxn>
                    <a:cxn ang="T146">
                      <a:pos x="T84" y="T85"/>
                    </a:cxn>
                    <a:cxn ang="T147">
                      <a:pos x="T86" y="T87"/>
                    </a:cxn>
                    <a:cxn ang="T148">
                      <a:pos x="T88" y="T89"/>
                    </a:cxn>
                    <a:cxn ang="T149">
                      <a:pos x="T90" y="T91"/>
                    </a:cxn>
                    <a:cxn ang="T150">
                      <a:pos x="T92" y="T93"/>
                    </a:cxn>
                    <a:cxn ang="T151">
                      <a:pos x="T94" y="T95"/>
                    </a:cxn>
                    <a:cxn ang="T152">
                      <a:pos x="T96" y="T97"/>
                    </a:cxn>
                    <a:cxn ang="T153">
                      <a:pos x="T98" y="T99"/>
                    </a:cxn>
                    <a:cxn ang="T154">
                      <a:pos x="T100" y="T101"/>
                    </a:cxn>
                    <a:cxn ang="T155">
                      <a:pos x="T102" y="T103"/>
                    </a:cxn>
                  </a:cxnLst>
                  <a:rect l="0" t="0" r="r" b="b"/>
                  <a:pathLst>
                    <a:path w="124" h="25">
                      <a:moveTo>
                        <a:pt x="1" y="22"/>
                      </a:moveTo>
                      <a:lnTo>
                        <a:pt x="1" y="22"/>
                      </a:lnTo>
                      <a:lnTo>
                        <a:pt x="0" y="24"/>
                      </a:lnTo>
                      <a:lnTo>
                        <a:pt x="1" y="22"/>
                      </a:lnTo>
                      <a:close/>
                      <a:moveTo>
                        <a:pt x="0" y="24"/>
                      </a:moveTo>
                      <a:lnTo>
                        <a:pt x="0" y="24"/>
                      </a:lnTo>
                      <a:lnTo>
                        <a:pt x="1" y="23"/>
                      </a:lnTo>
                      <a:lnTo>
                        <a:pt x="0" y="24"/>
                      </a:lnTo>
                      <a:close/>
                      <a:moveTo>
                        <a:pt x="1" y="22"/>
                      </a:moveTo>
                      <a:cubicBezTo>
                        <a:pt x="4" y="22"/>
                        <a:pt x="7" y="23"/>
                        <a:pt x="10" y="23"/>
                      </a:cubicBezTo>
                      <a:lnTo>
                        <a:pt x="10" y="25"/>
                      </a:lnTo>
                      <a:cubicBezTo>
                        <a:pt x="7" y="25"/>
                        <a:pt x="4" y="24"/>
                        <a:pt x="0" y="24"/>
                      </a:cubicBezTo>
                      <a:lnTo>
                        <a:pt x="1" y="22"/>
                      </a:lnTo>
                      <a:close/>
                      <a:moveTo>
                        <a:pt x="10" y="23"/>
                      </a:moveTo>
                      <a:cubicBezTo>
                        <a:pt x="14" y="23"/>
                        <a:pt x="17" y="23"/>
                        <a:pt x="20" y="23"/>
                      </a:cubicBezTo>
                      <a:lnTo>
                        <a:pt x="20" y="25"/>
                      </a:lnTo>
                      <a:cubicBezTo>
                        <a:pt x="17" y="25"/>
                        <a:pt x="14" y="25"/>
                        <a:pt x="10" y="25"/>
                      </a:cubicBezTo>
                      <a:lnTo>
                        <a:pt x="10" y="23"/>
                      </a:lnTo>
                      <a:close/>
                      <a:moveTo>
                        <a:pt x="20" y="23"/>
                      </a:moveTo>
                      <a:cubicBezTo>
                        <a:pt x="37" y="23"/>
                        <a:pt x="54" y="22"/>
                        <a:pt x="62" y="16"/>
                      </a:cubicBezTo>
                      <a:lnTo>
                        <a:pt x="64" y="18"/>
                      </a:lnTo>
                      <a:cubicBezTo>
                        <a:pt x="55" y="24"/>
                        <a:pt x="38" y="25"/>
                        <a:pt x="20" y="25"/>
                      </a:cubicBezTo>
                      <a:lnTo>
                        <a:pt x="20" y="23"/>
                      </a:lnTo>
                      <a:close/>
                      <a:moveTo>
                        <a:pt x="64" y="18"/>
                      </a:moveTo>
                      <a:lnTo>
                        <a:pt x="64" y="18"/>
                      </a:lnTo>
                      <a:lnTo>
                        <a:pt x="63" y="17"/>
                      </a:lnTo>
                      <a:lnTo>
                        <a:pt x="64" y="18"/>
                      </a:lnTo>
                      <a:close/>
                      <a:moveTo>
                        <a:pt x="62" y="16"/>
                      </a:moveTo>
                      <a:lnTo>
                        <a:pt x="62" y="16"/>
                      </a:lnTo>
                      <a:lnTo>
                        <a:pt x="64" y="18"/>
                      </a:lnTo>
                      <a:lnTo>
                        <a:pt x="62" y="16"/>
                      </a:lnTo>
                      <a:close/>
                      <a:moveTo>
                        <a:pt x="64" y="18"/>
                      </a:moveTo>
                      <a:lnTo>
                        <a:pt x="64" y="18"/>
                      </a:lnTo>
                      <a:lnTo>
                        <a:pt x="63" y="17"/>
                      </a:lnTo>
                      <a:lnTo>
                        <a:pt x="64" y="18"/>
                      </a:lnTo>
                      <a:close/>
                      <a:moveTo>
                        <a:pt x="62" y="17"/>
                      </a:moveTo>
                      <a:cubicBezTo>
                        <a:pt x="63" y="16"/>
                        <a:pt x="64" y="16"/>
                        <a:pt x="66" y="15"/>
                      </a:cubicBezTo>
                      <a:lnTo>
                        <a:pt x="67" y="17"/>
                      </a:lnTo>
                      <a:cubicBezTo>
                        <a:pt x="65" y="17"/>
                        <a:pt x="64" y="18"/>
                        <a:pt x="64" y="18"/>
                      </a:cubicBezTo>
                      <a:lnTo>
                        <a:pt x="62" y="17"/>
                      </a:lnTo>
                      <a:close/>
                      <a:moveTo>
                        <a:pt x="66" y="15"/>
                      </a:moveTo>
                      <a:cubicBezTo>
                        <a:pt x="67" y="14"/>
                        <a:pt x="70" y="13"/>
                        <a:pt x="72" y="12"/>
                      </a:cubicBezTo>
                      <a:lnTo>
                        <a:pt x="73" y="14"/>
                      </a:lnTo>
                      <a:cubicBezTo>
                        <a:pt x="71" y="15"/>
                        <a:pt x="69" y="16"/>
                        <a:pt x="67" y="17"/>
                      </a:cubicBezTo>
                      <a:lnTo>
                        <a:pt x="66" y="15"/>
                      </a:lnTo>
                      <a:close/>
                      <a:moveTo>
                        <a:pt x="72" y="12"/>
                      </a:moveTo>
                      <a:cubicBezTo>
                        <a:pt x="85" y="7"/>
                        <a:pt x="109" y="0"/>
                        <a:pt x="124" y="4"/>
                      </a:cubicBezTo>
                      <a:lnTo>
                        <a:pt x="123" y="6"/>
                      </a:lnTo>
                      <a:cubicBezTo>
                        <a:pt x="109" y="2"/>
                        <a:pt x="86" y="9"/>
                        <a:pt x="73" y="14"/>
                      </a:cubicBezTo>
                      <a:lnTo>
                        <a:pt x="72" y="12"/>
                      </a:lnTo>
                      <a:close/>
                    </a:path>
                  </a:pathLst>
                </a:custGeom>
                <a:solidFill>
                  <a:srgbClr val="CECEC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332" name="Freeform 238"/>
                <p:cNvSpPr>
                  <a:spLocks noChangeArrowheads="1"/>
                </p:cNvSpPr>
                <p:nvPr/>
              </p:nvSpPr>
              <p:spPr bwMode="auto">
                <a:xfrm>
                  <a:off x="2075" y="3609"/>
                  <a:ext cx="107" cy="48"/>
                </a:xfrm>
                <a:custGeom>
                  <a:avLst/>
                  <a:gdLst>
                    <a:gd name="T0" fmla="*/ 131364 w 78"/>
                    <a:gd name="T1" fmla="*/ 120263 h 29"/>
                    <a:gd name="T2" fmla="*/ 131364 w 78"/>
                    <a:gd name="T3" fmla="*/ 120263 h 29"/>
                    <a:gd name="T4" fmla="*/ 131364 w 78"/>
                    <a:gd name="T5" fmla="*/ 107431 h 29"/>
                    <a:gd name="T6" fmla="*/ 131364 w 78"/>
                    <a:gd name="T7" fmla="*/ 107431 h 29"/>
                    <a:gd name="T8" fmla="*/ 131364 w 78"/>
                    <a:gd name="T9" fmla="*/ 120263 h 29"/>
                    <a:gd name="T10" fmla="*/ 131364 w 78"/>
                    <a:gd name="T11" fmla="*/ 120263 h 29"/>
                    <a:gd name="T12" fmla="*/ 131364 w 78"/>
                    <a:gd name="T13" fmla="*/ 120263 h 29"/>
                    <a:gd name="T14" fmla="*/ 131364 w 78"/>
                    <a:gd name="T15" fmla="*/ 115471 h 29"/>
                    <a:gd name="T16" fmla="*/ 131364 w 78"/>
                    <a:gd name="T17" fmla="*/ 120263 h 29"/>
                    <a:gd name="T18" fmla="*/ 131364 w 78"/>
                    <a:gd name="T19" fmla="*/ 120263 h 29"/>
                    <a:gd name="T20" fmla="*/ 51097 w 78"/>
                    <a:gd name="T21" fmla="*/ 53624 h 29"/>
                    <a:gd name="T22" fmla="*/ 51784 w 78"/>
                    <a:gd name="T23" fmla="*/ 48809 h 29"/>
                    <a:gd name="T24" fmla="*/ 131364 w 78"/>
                    <a:gd name="T25" fmla="*/ 107431 h 29"/>
                    <a:gd name="T26" fmla="*/ 131364 w 78"/>
                    <a:gd name="T27" fmla="*/ 120263 h 29"/>
                    <a:gd name="T28" fmla="*/ 51097 w 78"/>
                    <a:gd name="T29" fmla="*/ 53624 h 29"/>
                    <a:gd name="T30" fmla="*/ 0 w 78"/>
                    <a:gd name="T31" fmla="*/ 12611 h 29"/>
                    <a:gd name="T32" fmla="*/ 0 w 78"/>
                    <a:gd name="T33" fmla="*/ 4797 h 29"/>
                    <a:gd name="T34" fmla="*/ 51784 w 78"/>
                    <a:gd name="T35" fmla="*/ 48809 h 29"/>
                    <a:gd name="T36" fmla="*/ 51097 w 78"/>
                    <a:gd name="T37" fmla="*/ 53624 h 29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0" t="0" r="r" b="b"/>
                  <a:pathLst>
                    <a:path w="78" h="29">
                      <a:moveTo>
                        <a:pt x="78" y="29"/>
                      </a:moveTo>
                      <a:lnTo>
                        <a:pt x="78" y="29"/>
                      </a:lnTo>
                      <a:lnTo>
                        <a:pt x="78" y="26"/>
                      </a:lnTo>
                      <a:lnTo>
                        <a:pt x="78" y="29"/>
                      </a:lnTo>
                      <a:close/>
                      <a:moveTo>
                        <a:pt x="78" y="29"/>
                      </a:moveTo>
                      <a:lnTo>
                        <a:pt x="78" y="29"/>
                      </a:lnTo>
                      <a:lnTo>
                        <a:pt x="78" y="28"/>
                      </a:lnTo>
                      <a:lnTo>
                        <a:pt x="78" y="29"/>
                      </a:lnTo>
                      <a:close/>
                      <a:moveTo>
                        <a:pt x="78" y="29"/>
                      </a:moveTo>
                      <a:cubicBezTo>
                        <a:pt x="64" y="29"/>
                        <a:pt x="46" y="21"/>
                        <a:pt x="30" y="13"/>
                      </a:cubicBezTo>
                      <a:lnTo>
                        <a:pt x="31" y="12"/>
                      </a:lnTo>
                      <a:cubicBezTo>
                        <a:pt x="47" y="19"/>
                        <a:pt x="64" y="27"/>
                        <a:pt x="78" y="26"/>
                      </a:cubicBezTo>
                      <a:lnTo>
                        <a:pt x="78" y="29"/>
                      </a:lnTo>
                      <a:close/>
                      <a:moveTo>
                        <a:pt x="30" y="13"/>
                      </a:moveTo>
                      <a:cubicBezTo>
                        <a:pt x="18" y="7"/>
                        <a:pt x="6" y="2"/>
                        <a:pt x="0" y="3"/>
                      </a:cubicBezTo>
                      <a:lnTo>
                        <a:pt x="0" y="1"/>
                      </a:lnTo>
                      <a:cubicBezTo>
                        <a:pt x="7" y="0"/>
                        <a:pt x="19" y="5"/>
                        <a:pt x="31" y="12"/>
                      </a:cubicBezTo>
                      <a:lnTo>
                        <a:pt x="30" y="13"/>
                      </a:lnTo>
                      <a:close/>
                    </a:path>
                  </a:pathLst>
                </a:custGeom>
                <a:solidFill>
                  <a:srgbClr val="CECEC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333" name="Freeform 239"/>
                <p:cNvSpPr>
                  <a:spLocks noChangeArrowheads="1"/>
                </p:cNvSpPr>
                <p:nvPr/>
              </p:nvSpPr>
              <p:spPr bwMode="auto">
                <a:xfrm>
                  <a:off x="1288" y="3605"/>
                  <a:ext cx="303" cy="87"/>
                </a:xfrm>
                <a:custGeom>
                  <a:avLst/>
                  <a:gdLst>
                    <a:gd name="T0" fmla="*/ 375001 w 219"/>
                    <a:gd name="T1" fmla="*/ 292688 h 51"/>
                    <a:gd name="T2" fmla="*/ 333377 w 219"/>
                    <a:gd name="T3" fmla="*/ 296748 h 51"/>
                    <a:gd name="T4" fmla="*/ 333377 w 219"/>
                    <a:gd name="T5" fmla="*/ 285341 h 51"/>
                    <a:gd name="T6" fmla="*/ 373253 w 219"/>
                    <a:gd name="T7" fmla="*/ 278939 h 51"/>
                    <a:gd name="T8" fmla="*/ 375001 w 219"/>
                    <a:gd name="T9" fmla="*/ 292688 h 51"/>
                    <a:gd name="T10" fmla="*/ 333377 w 219"/>
                    <a:gd name="T11" fmla="*/ 296748 h 51"/>
                    <a:gd name="T12" fmla="*/ 294800 w 219"/>
                    <a:gd name="T13" fmla="*/ 268214 h 51"/>
                    <a:gd name="T14" fmla="*/ 296499 w 219"/>
                    <a:gd name="T15" fmla="*/ 257675 h 51"/>
                    <a:gd name="T16" fmla="*/ 333377 w 219"/>
                    <a:gd name="T17" fmla="*/ 285341 h 51"/>
                    <a:gd name="T18" fmla="*/ 333377 w 219"/>
                    <a:gd name="T19" fmla="*/ 296748 h 51"/>
                    <a:gd name="T20" fmla="*/ 296499 w 219"/>
                    <a:gd name="T21" fmla="*/ 257675 h 51"/>
                    <a:gd name="T22" fmla="*/ 296499 w 219"/>
                    <a:gd name="T23" fmla="*/ 257675 h 51"/>
                    <a:gd name="T24" fmla="*/ 296499 w 219"/>
                    <a:gd name="T25" fmla="*/ 261705 h 51"/>
                    <a:gd name="T26" fmla="*/ 296499 w 219"/>
                    <a:gd name="T27" fmla="*/ 257675 h 51"/>
                    <a:gd name="T28" fmla="*/ 294800 w 219"/>
                    <a:gd name="T29" fmla="*/ 268214 h 51"/>
                    <a:gd name="T30" fmla="*/ 245180 w 219"/>
                    <a:gd name="T31" fmla="*/ 156435 h 51"/>
                    <a:gd name="T32" fmla="*/ 248268 w 219"/>
                    <a:gd name="T33" fmla="*/ 149092 h 51"/>
                    <a:gd name="T34" fmla="*/ 296499 w 219"/>
                    <a:gd name="T35" fmla="*/ 257675 h 51"/>
                    <a:gd name="T36" fmla="*/ 294800 w 219"/>
                    <a:gd name="T37" fmla="*/ 268214 h 51"/>
                    <a:gd name="T38" fmla="*/ 245180 w 219"/>
                    <a:gd name="T39" fmla="*/ 156435 h 51"/>
                    <a:gd name="T40" fmla="*/ 166290 w 219"/>
                    <a:gd name="T41" fmla="*/ 17376 h 51"/>
                    <a:gd name="T42" fmla="*/ 166290 w 219"/>
                    <a:gd name="T43" fmla="*/ 0 h 51"/>
                    <a:gd name="T44" fmla="*/ 248268 w 219"/>
                    <a:gd name="T45" fmla="*/ 149092 h 51"/>
                    <a:gd name="T46" fmla="*/ 245180 w 219"/>
                    <a:gd name="T47" fmla="*/ 156435 h 51"/>
                    <a:gd name="T48" fmla="*/ 166290 w 219"/>
                    <a:gd name="T49" fmla="*/ 0 h 51"/>
                    <a:gd name="T50" fmla="*/ 166290 w 219"/>
                    <a:gd name="T51" fmla="*/ 0 h 51"/>
                    <a:gd name="T52" fmla="*/ 166290 w 219"/>
                    <a:gd name="T53" fmla="*/ 6407 h 51"/>
                    <a:gd name="T54" fmla="*/ 166290 w 219"/>
                    <a:gd name="T55" fmla="*/ 0 h 51"/>
                    <a:gd name="T56" fmla="*/ 166290 w 219"/>
                    <a:gd name="T57" fmla="*/ 17376 h 51"/>
                    <a:gd name="T58" fmla="*/ 99434 w 219"/>
                    <a:gd name="T59" fmla="*/ 84109 h 51"/>
                    <a:gd name="T60" fmla="*/ 95943 w 219"/>
                    <a:gd name="T61" fmla="*/ 77604 h 51"/>
                    <a:gd name="T62" fmla="*/ 166290 w 219"/>
                    <a:gd name="T63" fmla="*/ 0 h 51"/>
                    <a:gd name="T64" fmla="*/ 166290 w 219"/>
                    <a:gd name="T65" fmla="*/ 17376 h 51"/>
                    <a:gd name="T66" fmla="*/ 99434 w 219"/>
                    <a:gd name="T67" fmla="*/ 84109 h 51"/>
                    <a:gd name="T68" fmla="*/ 0 w 219"/>
                    <a:gd name="T69" fmla="*/ 177698 h 51"/>
                    <a:gd name="T70" fmla="*/ 0 w 219"/>
                    <a:gd name="T71" fmla="*/ 166731 h 51"/>
                    <a:gd name="T72" fmla="*/ 95943 w 219"/>
                    <a:gd name="T73" fmla="*/ 77604 h 51"/>
                    <a:gd name="T74" fmla="*/ 99434 w 219"/>
                    <a:gd name="T75" fmla="*/ 84109 h 51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</a:gdLst>
                  <a:ahLst/>
                  <a:cxnLst>
                    <a:cxn ang="T76">
                      <a:pos x="T0" y="T1"/>
                    </a:cxn>
                    <a:cxn ang="T77">
                      <a:pos x="T2" y="T3"/>
                    </a:cxn>
                    <a:cxn ang="T78">
                      <a:pos x="T4" y="T5"/>
                    </a:cxn>
                    <a:cxn ang="T79">
                      <a:pos x="T6" y="T7"/>
                    </a:cxn>
                    <a:cxn ang="T80">
                      <a:pos x="T8" y="T9"/>
                    </a:cxn>
                    <a:cxn ang="T81">
                      <a:pos x="T10" y="T11"/>
                    </a:cxn>
                    <a:cxn ang="T82">
                      <a:pos x="T12" y="T13"/>
                    </a:cxn>
                    <a:cxn ang="T83">
                      <a:pos x="T14" y="T15"/>
                    </a:cxn>
                    <a:cxn ang="T84">
                      <a:pos x="T16" y="T17"/>
                    </a:cxn>
                    <a:cxn ang="T85">
                      <a:pos x="T18" y="T19"/>
                    </a:cxn>
                    <a:cxn ang="T86">
                      <a:pos x="T20" y="T21"/>
                    </a:cxn>
                    <a:cxn ang="T87">
                      <a:pos x="T22" y="T23"/>
                    </a:cxn>
                    <a:cxn ang="T88">
                      <a:pos x="T24" y="T25"/>
                    </a:cxn>
                    <a:cxn ang="T89">
                      <a:pos x="T26" y="T27"/>
                    </a:cxn>
                    <a:cxn ang="T90">
                      <a:pos x="T28" y="T29"/>
                    </a:cxn>
                    <a:cxn ang="T91">
                      <a:pos x="T30" y="T31"/>
                    </a:cxn>
                    <a:cxn ang="T92">
                      <a:pos x="T32" y="T33"/>
                    </a:cxn>
                    <a:cxn ang="T93">
                      <a:pos x="T34" y="T35"/>
                    </a:cxn>
                    <a:cxn ang="T94">
                      <a:pos x="T36" y="T37"/>
                    </a:cxn>
                    <a:cxn ang="T95">
                      <a:pos x="T38" y="T39"/>
                    </a:cxn>
                    <a:cxn ang="T96">
                      <a:pos x="T40" y="T41"/>
                    </a:cxn>
                    <a:cxn ang="T97">
                      <a:pos x="T42" y="T43"/>
                    </a:cxn>
                    <a:cxn ang="T98">
                      <a:pos x="T44" y="T45"/>
                    </a:cxn>
                    <a:cxn ang="T99">
                      <a:pos x="T46" y="T47"/>
                    </a:cxn>
                    <a:cxn ang="T100">
                      <a:pos x="T48" y="T49"/>
                    </a:cxn>
                    <a:cxn ang="T101">
                      <a:pos x="T50" y="T51"/>
                    </a:cxn>
                    <a:cxn ang="T102">
                      <a:pos x="T52" y="T53"/>
                    </a:cxn>
                    <a:cxn ang="T103">
                      <a:pos x="T54" y="T55"/>
                    </a:cxn>
                    <a:cxn ang="T104">
                      <a:pos x="T56" y="T57"/>
                    </a:cxn>
                    <a:cxn ang="T105">
                      <a:pos x="T58" y="T59"/>
                    </a:cxn>
                    <a:cxn ang="T106">
                      <a:pos x="T60" y="T61"/>
                    </a:cxn>
                    <a:cxn ang="T107">
                      <a:pos x="T62" y="T63"/>
                    </a:cxn>
                    <a:cxn ang="T108">
                      <a:pos x="T64" y="T65"/>
                    </a:cxn>
                    <a:cxn ang="T109">
                      <a:pos x="T66" y="T67"/>
                    </a:cxn>
                    <a:cxn ang="T110">
                      <a:pos x="T68" y="T69"/>
                    </a:cxn>
                    <a:cxn ang="T111">
                      <a:pos x="T70" y="T71"/>
                    </a:cxn>
                    <a:cxn ang="T112">
                      <a:pos x="T72" y="T73"/>
                    </a:cxn>
                    <a:cxn ang="T113">
                      <a:pos x="T74" y="T75"/>
                    </a:cxn>
                  </a:cxnLst>
                  <a:rect l="0" t="0" r="r" b="b"/>
                  <a:pathLst>
                    <a:path w="219" h="51">
                      <a:moveTo>
                        <a:pt x="219" y="49"/>
                      </a:moveTo>
                      <a:cubicBezTo>
                        <a:pt x="211" y="51"/>
                        <a:pt x="203" y="51"/>
                        <a:pt x="195" y="50"/>
                      </a:cubicBezTo>
                      <a:lnTo>
                        <a:pt x="195" y="48"/>
                      </a:lnTo>
                      <a:cubicBezTo>
                        <a:pt x="203" y="49"/>
                        <a:pt x="211" y="49"/>
                        <a:pt x="218" y="47"/>
                      </a:cubicBezTo>
                      <a:lnTo>
                        <a:pt x="219" y="49"/>
                      </a:lnTo>
                      <a:close/>
                      <a:moveTo>
                        <a:pt x="195" y="50"/>
                      </a:moveTo>
                      <a:cubicBezTo>
                        <a:pt x="187" y="49"/>
                        <a:pt x="180" y="47"/>
                        <a:pt x="172" y="45"/>
                      </a:cubicBezTo>
                      <a:lnTo>
                        <a:pt x="173" y="43"/>
                      </a:lnTo>
                      <a:cubicBezTo>
                        <a:pt x="180" y="45"/>
                        <a:pt x="188" y="47"/>
                        <a:pt x="195" y="48"/>
                      </a:cubicBezTo>
                      <a:lnTo>
                        <a:pt x="195" y="50"/>
                      </a:lnTo>
                      <a:close/>
                      <a:moveTo>
                        <a:pt x="173" y="43"/>
                      </a:moveTo>
                      <a:lnTo>
                        <a:pt x="173" y="43"/>
                      </a:lnTo>
                      <a:lnTo>
                        <a:pt x="173" y="44"/>
                      </a:lnTo>
                      <a:lnTo>
                        <a:pt x="173" y="43"/>
                      </a:lnTo>
                      <a:close/>
                      <a:moveTo>
                        <a:pt x="172" y="45"/>
                      </a:moveTo>
                      <a:cubicBezTo>
                        <a:pt x="161" y="42"/>
                        <a:pt x="152" y="34"/>
                        <a:pt x="143" y="26"/>
                      </a:cubicBezTo>
                      <a:lnTo>
                        <a:pt x="145" y="25"/>
                      </a:lnTo>
                      <a:cubicBezTo>
                        <a:pt x="154" y="33"/>
                        <a:pt x="162" y="40"/>
                        <a:pt x="173" y="43"/>
                      </a:cubicBezTo>
                      <a:lnTo>
                        <a:pt x="172" y="45"/>
                      </a:lnTo>
                      <a:close/>
                      <a:moveTo>
                        <a:pt x="143" y="26"/>
                      </a:moveTo>
                      <a:cubicBezTo>
                        <a:pt x="131" y="15"/>
                        <a:pt x="118" y="3"/>
                        <a:pt x="97" y="3"/>
                      </a:cubicBezTo>
                      <a:lnTo>
                        <a:pt x="97" y="0"/>
                      </a:lnTo>
                      <a:cubicBezTo>
                        <a:pt x="119" y="1"/>
                        <a:pt x="132" y="13"/>
                        <a:pt x="145" y="25"/>
                      </a:cubicBezTo>
                      <a:lnTo>
                        <a:pt x="143" y="26"/>
                      </a:lnTo>
                      <a:close/>
                      <a:moveTo>
                        <a:pt x="97" y="0"/>
                      </a:moveTo>
                      <a:lnTo>
                        <a:pt x="97" y="0"/>
                      </a:lnTo>
                      <a:lnTo>
                        <a:pt x="97" y="1"/>
                      </a:lnTo>
                      <a:lnTo>
                        <a:pt x="97" y="0"/>
                      </a:lnTo>
                      <a:close/>
                      <a:moveTo>
                        <a:pt x="97" y="3"/>
                      </a:moveTo>
                      <a:cubicBezTo>
                        <a:pt x="83" y="2"/>
                        <a:pt x="71" y="8"/>
                        <a:pt x="58" y="14"/>
                      </a:cubicBezTo>
                      <a:lnTo>
                        <a:pt x="56" y="13"/>
                      </a:lnTo>
                      <a:cubicBezTo>
                        <a:pt x="70" y="6"/>
                        <a:pt x="82" y="0"/>
                        <a:pt x="97" y="0"/>
                      </a:cubicBezTo>
                      <a:lnTo>
                        <a:pt x="97" y="3"/>
                      </a:lnTo>
                      <a:close/>
                      <a:moveTo>
                        <a:pt x="58" y="14"/>
                      </a:moveTo>
                      <a:cubicBezTo>
                        <a:pt x="41" y="22"/>
                        <a:pt x="24" y="31"/>
                        <a:pt x="0" y="30"/>
                      </a:cubicBezTo>
                      <a:lnTo>
                        <a:pt x="0" y="28"/>
                      </a:lnTo>
                      <a:cubicBezTo>
                        <a:pt x="23" y="29"/>
                        <a:pt x="40" y="20"/>
                        <a:pt x="56" y="13"/>
                      </a:cubicBezTo>
                      <a:lnTo>
                        <a:pt x="58" y="14"/>
                      </a:lnTo>
                      <a:close/>
                    </a:path>
                  </a:pathLst>
                </a:custGeom>
                <a:solidFill>
                  <a:srgbClr val="CECEC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334" name="Freeform 240"/>
                <p:cNvSpPr>
                  <a:spLocks noChangeArrowheads="1"/>
                </p:cNvSpPr>
                <p:nvPr/>
              </p:nvSpPr>
              <p:spPr bwMode="auto">
                <a:xfrm>
                  <a:off x="1254" y="3155"/>
                  <a:ext cx="91" cy="7"/>
                </a:xfrm>
                <a:custGeom>
                  <a:avLst/>
                  <a:gdLst>
                    <a:gd name="T0" fmla="*/ 0 w 66"/>
                    <a:gd name="T1" fmla="*/ 5274 h 5"/>
                    <a:gd name="T2" fmla="*/ 55052 w 66"/>
                    <a:gd name="T3" fmla="*/ 0 h 5"/>
                    <a:gd name="T4" fmla="*/ 113014 w 66"/>
                    <a:gd name="T5" fmla="*/ 6819 h 5"/>
                    <a:gd name="T6" fmla="*/ 0 w 66"/>
                    <a:gd name="T7" fmla="*/ 5274 h 5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66" h="5">
                      <a:moveTo>
                        <a:pt x="0" y="4"/>
                      </a:moveTo>
                      <a:cubicBezTo>
                        <a:pt x="9" y="2"/>
                        <a:pt x="25" y="0"/>
                        <a:pt x="32" y="0"/>
                      </a:cubicBezTo>
                      <a:cubicBezTo>
                        <a:pt x="48" y="0"/>
                        <a:pt x="53" y="2"/>
                        <a:pt x="66" y="5"/>
                      </a:cubicBezTo>
                      <a:lnTo>
                        <a:pt x="0" y="4"/>
                      </a:lnTo>
                      <a:close/>
                    </a:path>
                  </a:pathLst>
                </a:custGeom>
                <a:solidFill>
                  <a:srgbClr val="7A7878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335" name="Freeform 241"/>
                <p:cNvSpPr>
                  <a:spLocks noChangeArrowheads="1"/>
                </p:cNvSpPr>
                <p:nvPr/>
              </p:nvSpPr>
              <p:spPr bwMode="auto">
                <a:xfrm>
                  <a:off x="1254" y="3155"/>
                  <a:ext cx="91" cy="7"/>
                </a:xfrm>
                <a:custGeom>
                  <a:avLst/>
                  <a:gdLst>
                    <a:gd name="T0" fmla="*/ 0 w 66"/>
                    <a:gd name="T1" fmla="*/ 5274 h 5"/>
                    <a:gd name="T2" fmla="*/ 55052 w 66"/>
                    <a:gd name="T3" fmla="*/ 0 h 5"/>
                    <a:gd name="T4" fmla="*/ 113014 w 66"/>
                    <a:gd name="T5" fmla="*/ 6819 h 5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66" h="5">
                      <a:moveTo>
                        <a:pt x="0" y="4"/>
                      </a:moveTo>
                      <a:cubicBezTo>
                        <a:pt x="9" y="2"/>
                        <a:pt x="25" y="0"/>
                        <a:pt x="32" y="0"/>
                      </a:cubicBezTo>
                      <a:cubicBezTo>
                        <a:pt x="48" y="0"/>
                        <a:pt x="53" y="2"/>
                        <a:pt x="66" y="5"/>
                      </a:cubicBezTo>
                    </a:path>
                  </a:pathLst>
                </a:custGeom>
                <a:noFill/>
                <a:ln w="9525" cap="sq">
                  <a:solidFill>
                    <a:srgbClr val="C1C0B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336" name="Freeform 242"/>
                <p:cNvSpPr>
                  <a:spLocks noChangeArrowheads="1"/>
                </p:cNvSpPr>
                <p:nvPr/>
              </p:nvSpPr>
              <p:spPr bwMode="auto">
                <a:xfrm>
                  <a:off x="1345" y="3164"/>
                  <a:ext cx="64" cy="16"/>
                </a:xfrm>
                <a:custGeom>
                  <a:avLst/>
                  <a:gdLst>
                    <a:gd name="T0" fmla="*/ 0 w 47"/>
                    <a:gd name="T1" fmla="*/ 0 h 10"/>
                    <a:gd name="T2" fmla="*/ 39001 w 47"/>
                    <a:gd name="T3" fmla="*/ 20752 h 10"/>
                    <a:gd name="T4" fmla="*/ 68018 w 47"/>
                    <a:gd name="T5" fmla="*/ 30114 h 10"/>
                    <a:gd name="T6" fmla="*/ 0 w 47"/>
                    <a:gd name="T7" fmla="*/ 0 h 10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47" h="10">
                      <a:moveTo>
                        <a:pt x="0" y="0"/>
                      </a:moveTo>
                      <a:cubicBezTo>
                        <a:pt x="9" y="2"/>
                        <a:pt x="19" y="4"/>
                        <a:pt x="27" y="7"/>
                      </a:cubicBezTo>
                      <a:cubicBezTo>
                        <a:pt x="34" y="9"/>
                        <a:pt x="40" y="9"/>
                        <a:pt x="47" y="1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7A7878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337" name="Freeform 243"/>
                <p:cNvSpPr>
                  <a:spLocks noChangeArrowheads="1"/>
                </p:cNvSpPr>
                <p:nvPr/>
              </p:nvSpPr>
              <p:spPr bwMode="auto">
                <a:xfrm>
                  <a:off x="1345" y="3164"/>
                  <a:ext cx="64" cy="16"/>
                </a:xfrm>
                <a:custGeom>
                  <a:avLst/>
                  <a:gdLst>
                    <a:gd name="T0" fmla="*/ 0 w 47"/>
                    <a:gd name="T1" fmla="*/ 0 h 10"/>
                    <a:gd name="T2" fmla="*/ 39001 w 47"/>
                    <a:gd name="T3" fmla="*/ 20752 h 10"/>
                    <a:gd name="T4" fmla="*/ 68018 w 47"/>
                    <a:gd name="T5" fmla="*/ 30114 h 1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47" h="10">
                      <a:moveTo>
                        <a:pt x="0" y="0"/>
                      </a:moveTo>
                      <a:cubicBezTo>
                        <a:pt x="9" y="2"/>
                        <a:pt x="19" y="4"/>
                        <a:pt x="27" y="7"/>
                      </a:cubicBezTo>
                      <a:cubicBezTo>
                        <a:pt x="34" y="9"/>
                        <a:pt x="40" y="9"/>
                        <a:pt x="47" y="10"/>
                      </a:cubicBezTo>
                    </a:path>
                  </a:pathLst>
                </a:custGeom>
                <a:noFill/>
                <a:ln w="9525" cap="sq">
                  <a:solidFill>
                    <a:srgbClr val="C1C0B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338" name="Freeform 244"/>
                <p:cNvSpPr>
                  <a:spLocks noChangeArrowheads="1"/>
                </p:cNvSpPr>
                <p:nvPr/>
              </p:nvSpPr>
              <p:spPr bwMode="auto">
                <a:xfrm>
                  <a:off x="1230" y="3287"/>
                  <a:ext cx="138" cy="15"/>
                </a:xfrm>
                <a:custGeom>
                  <a:avLst/>
                  <a:gdLst>
                    <a:gd name="T0" fmla="*/ 0 w 100"/>
                    <a:gd name="T1" fmla="*/ 0 h 9"/>
                    <a:gd name="T2" fmla="*/ 170500 w 100"/>
                    <a:gd name="T3" fmla="*/ 25292 h 9"/>
                    <a:gd name="T4" fmla="*/ 0 w 100"/>
                    <a:gd name="T5" fmla="*/ 0 h 9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100" h="9">
                      <a:moveTo>
                        <a:pt x="0" y="0"/>
                      </a:moveTo>
                      <a:cubicBezTo>
                        <a:pt x="23" y="9"/>
                        <a:pt x="68" y="1"/>
                        <a:pt x="100" y="4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7A7878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339" name="Freeform 245"/>
                <p:cNvSpPr>
                  <a:spLocks noChangeArrowheads="1"/>
                </p:cNvSpPr>
                <p:nvPr/>
              </p:nvSpPr>
              <p:spPr bwMode="auto">
                <a:xfrm>
                  <a:off x="1230" y="3287"/>
                  <a:ext cx="138" cy="15"/>
                </a:xfrm>
                <a:custGeom>
                  <a:avLst/>
                  <a:gdLst>
                    <a:gd name="T0" fmla="*/ 0 w 100"/>
                    <a:gd name="T1" fmla="*/ 0 h 9"/>
                    <a:gd name="T2" fmla="*/ 170500 w 100"/>
                    <a:gd name="T3" fmla="*/ 25292 h 9"/>
                    <a:gd name="T4" fmla="*/ 0 60000 65536"/>
                    <a:gd name="T5" fmla="*/ 0 60000 65536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0" t="0" r="r" b="b"/>
                  <a:pathLst>
                    <a:path w="100" h="9">
                      <a:moveTo>
                        <a:pt x="0" y="0"/>
                      </a:moveTo>
                      <a:cubicBezTo>
                        <a:pt x="23" y="9"/>
                        <a:pt x="68" y="1"/>
                        <a:pt x="100" y="4"/>
                      </a:cubicBezTo>
                    </a:path>
                  </a:pathLst>
                </a:custGeom>
                <a:noFill/>
                <a:ln w="9525" cap="sq">
                  <a:solidFill>
                    <a:srgbClr val="C1C0B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340" name="Freeform 246"/>
                <p:cNvSpPr>
                  <a:spLocks noChangeArrowheads="1"/>
                </p:cNvSpPr>
                <p:nvPr/>
              </p:nvSpPr>
              <p:spPr bwMode="auto">
                <a:xfrm>
                  <a:off x="1085" y="3327"/>
                  <a:ext cx="175" cy="16"/>
                </a:xfrm>
                <a:custGeom>
                  <a:avLst/>
                  <a:gdLst>
                    <a:gd name="T0" fmla="*/ 208322 w 127"/>
                    <a:gd name="T1" fmla="*/ 25285 h 10"/>
                    <a:gd name="T2" fmla="*/ 139632 w 127"/>
                    <a:gd name="T3" fmla="*/ 15203 h 10"/>
                    <a:gd name="T4" fmla="*/ 0 w 127"/>
                    <a:gd name="T5" fmla="*/ 0 h 10"/>
                    <a:gd name="T6" fmla="*/ 1758 w 127"/>
                    <a:gd name="T7" fmla="*/ 0 h 10"/>
                    <a:gd name="T8" fmla="*/ 208322 w 127"/>
                    <a:gd name="T9" fmla="*/ 25285 h 1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27" h="10">
                      <a:moveTo>
                        <a:pt x="127" y="9"/>
                      </a:moveTo>
                      <a:cubicBezTo>
                        <a:pt x="114" y="7"/>
                        <a:pt x="102" y="4"/>
                        <a:pt x="85" y="5"/>
                      </a:cubicBezTo>
                      <a:cubicBezTo>
                        <a:pt x="52" y="8"/>
                        <a:pt x="18" y="10"/>
                        <a:pt x="0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lnTo>
                        <a:pt x="127" y="9"/>
                      </a:lnTo>
                      <a:close/>
                    </a:path>
                  </a:pathLst>
                </a:custGeom>
                <a:solidFill>
                  <a:srgbClr val="7A7878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341" name="Freeform 247"/>
                <p:cNvSpPr>
                  <a:spLocks noChangeArrowheads="1"/>
                </p:cNvSpPr>
                <p:nvPr/>
              </p:nvSpPr>
              <p:spPr bwMode="auto">
                <a:xfrm>
                  <a:off x="1085" y="3327"/>
                  <a:ext cx="175" cy="16"/>
                </a:xfrm>
                <a:custGeom>
                  <a:avLst/>
                  <a:gdLst>
                    <a:gd name="T0" fmla="*/ 208322 w 127"/>
                    <a:gd name="T1" fmla="*/ 25285 h 10"/>
                    <a:gd name="T2" fmla="*/ 139632 w 127"/>
                    <a:gd name="T3" fmla="*/ 15203 h 10"/>
                    <a:gd name="T4" fmla="*/ 0 w 127"/>
                    <a:gd name="T5" fmla="*/ 0 h 10"/>
                    <a:gd name="T6" fmla="*/ 1758 w 127"/>
                    <a:gd name="T7" fmla="*/ 0 h 10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127" h="10">
                      <a:moveTo>
                        <a:pt x="127" y="9"/>
                      </a:moveTo>
                      <a:cubicBezTo>
                        <a:pt x="114" y="7"/>
                        <a:pt x="102" y="4"/>
                        <a:pt x="85" y="5"/>
                      </a:cubicBezTo>
                      <a:cubicBezTo>
                        <a:pt x="52" y="8"/>
                        <a:pt x="18" y="10"/>
                        <a:pt x="0" y="0"/>
                      </a:cubicBezTo>
                      <a:cubicBezTo>
                        <a:pt x="1" y="0"/>
                        <a:pt x="1" y="0"/>
                        <a:pt x="1" y="0"/>
                      </a:cubicBezTo>
                    </a:path>
                  </a:pathLst>
                </a:custGeom>
                <a:noFill/>
                <a:ln w="9525" cap="sq">
                  <a:solidFill>
                    <a:srgbClr val="C1C0B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342" name="Freeform 248"/>
                <p:cNvSpPr>
                  <a:spLocks noChangeArrowheads="1"/>
                </p:cNvSpPr>
                <p:nvPr/>
              </p:nvSpPr>
              <p:spPr bwMode="auto">
                <a:xfrm>
                  <a:off x="1405" y="3220"/>
                  <a:ext cx="187" cy="18"/>
                </a:xfrm>
                <a:custGeom>
                  <a:avLst/>
                  <a:gdLst>
                    <a:gd name="T0" fmla="*/ 0 w 136"/>
                    <a:gd name="T1" fmla="*/ 17316 h 11"/>
                    <a:gd name="T2" fmla="*/ 35610 w 136"/>
                    <a:gd name="T3" fmla="*/ 12698 h 11"/>
                    <a:gd name="T4" fmla="*/ 68965 w 136"/>
                    <a:gd name="T5" fmla="*/ 0 h 11"/>
                    <a:gd name="T6" fmla="*/ 222449 w 136"/>
                    <a:gd name="T7" fmla="*/ 17316 h 11"/>
                    <a:gd name="T8" fmla="*/ 0 w 136"/>
                    <a:gd name="T9" fmla="*/ 17316 h 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36" h="11">
                      <a:moveTo>
                        <a:pt x="0" y="4"/>
                      </a:moveTo>
                      <a:cubicBezTo>
                        <a:pt x="8" y="4"/>
                        <a:pt x="15" y="4"/>
                        <a:pt x="22" y="3"/>
                      </a:cubicBezTo>
                      <a:cubicBezTo>
                        <a:pt x="29" y="1"/>
                        <a:pt x="36" y="0"/>
                        <a:pt x="42" y="0"/>
                      </a:cubicBezTo>
                      <a:cubicBezTo>
                        <a:pt x="74" y="0"/>
                        <a:pt x="96" y="11"/>
                        <a:pt x="136" y="4"/>
                      </a:cubicBezTo>
                      <a:lnTo>
                        <a:pt x="0" y="4"/>
                      </a:lnTo>
                      <a:close/>
                    </a:path>
                  </a:pathLst>
                </a:custGeom>
                <a:solidFill>
                  <a:srgbClr val="7A7878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343" name="Freeform 249"/>
                <p:cNvSpPr>
                  <a:spLocks noChangeArrowheads="1"/>
                </p:cNvSpPr>
                <p:nvPr/>
              </p:nvSpPr>
              <p:spPr bwMode="auto">
                <a:xfrm>
                  <a:off x="1405" y="3220"/>
                  <a:ext cx="187" cy="18"/>
                </a:xfrm>
                <a:custGeom>
                  <a:avLst/>
                  <a:gdLst>
                    <a:gd name="T0" fmla="*/ 0 w 136"/>
                    <a:gd name="T1" fmla="*/ 17316 h 11"/>
                    <a:gd name="T2" fmla="*/ 35610 w 136"/>
                    <a:gd name="T3" fmla="*/ 12698 h 11"/>
                    <a:gd name="T4" fmla="*/ 68965 w 136"/>
                    <a:gd name="T5" fmla="*/ 0 h 11"/>
                    <a:gd name="T6" fmla="*/ 222449 w 136"/>
                    <a:gd name="T7" fmla="*/ 17316 h 11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136" h="11">
                      <a:moveTo>
                        <a:pt x="0" y="4"/>
                      </a:moveTo>
                      <a:cubicBezTo>
                        <a:pt x="8" y="4"/>
                        <a:pt x="15" y="4"/>
                        <a:pt x="22" y="3"/>
                      </a:cubicBezTo>
                      <a:cubicBezTo>
                        <a:pt x="29" y="1"/>
                        <a:pt x="36" y="0"/>
                        <a:pt x="42" y="0"/>
                      </a:cubicBezTo>
                      <a:cubicBezTo>
                        <a:pt x="74" y="0"/>
                        <a:pt x="96" y="11"/>
                        <a:pt x="136" y="4"/>
                      </a:cubicBezTo>
                    </a:path>
                  </a:pathLst>
                </a:custGeom>
                <a:noFill/>
                <a:ln w="9525" cap="sq">
                  <a:solidFill>
                    <a:srgbClr val="C1C0B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344" name="Freeform 250"/>
                <p:cNvSpPr>
                  <a:spLocks noChangeArrowheads="1"/>
                </p:cNvSpPr>
                <p:nvPr/>
              </p:nvSpPr>
              <p:spPr bwMode="auto">
                <a:xfrm>
                  <a:off x="1570" y="3097"/>
                  <a:ext cx="165" cy="22"/>
                </a:xfrm>
                <a:custGeom>
                  <a:avLst/>
                  <a:gdLst>
                    <a:gd name="T0" fmla="*/ 200511 w 120"/>
                    <a:gd name="T1" fmla="*/ 99811 h 13"/>
                    <a:gd name="T2" fmla="*/ 166827 w 120"/>
                    <a:gd name="T3" fmla="*/ 54213 h 13"/>
                    <a:gd name="T4" fmla="*/ 45294 w 120"/>
                    <a:gd name="T5" fmla="*/ 32035 h 13"/>
                    <a:gd name="T6" fmla="*/ 0 w 120"/>
                    <a:gd name="T7" fmla="*/ 0 h 13"/>
                    <a:gd name="T8" fmla="*/ 200511 w 120"/>
                    <a:gd name="T9" fmla="*/ 99811 h 1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20" h="13">
                      <a:moveTo>
                        <a:pt x="120" y="13"/>
                      </a:moveTo>
                      <a:cubicBezTo>
                        <a:pt x="112" y="11"/>
                        <a:pt x="108" y="8"/>
                        <a:pt x="100" y="7"/>
                      </a:cubicBezTo>
                      <a:cubicBezTo>
                        <a:pt x="79" y="3"/>
                        <a:pt x="50" y="7"/>
                        <a:pt x="27" y="4"/>
                      </a:cubicBezTo>
                      <a:cubicBezTo>
                        <a:pt x="17" y="3"/>
                        <a:pt x="10" y="0"/>
                        <a:pt x="0" y="0"/>
                      </a:cubicBezTo>
                      <a:lnTo>
                        <a:pt x="120" y="13"/>
                      </a:lnTo>
                      <a:close/>
                    </a:path>
                  </a:pathLst>
                </a:custGeom>
                <a:solidFill>
                  <a:srgbClr val="7A7878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345" name="Freeform 251"/>
                <p:cNvSpPr>
                  <a:spLocks noChangeArrowheads="1"/>
                </p:cNvSpPr>
                <p:nvPr/>
              </p:nvSpPr>
              <p:spPr bwMode="auto">
                <a:xfrm>
                  <a:off x="1570" y="3097"/>
                  <a:ext cx="165" cy="22"/>
                </a:xfrm>
                <a:custGeom>
                  <a:avLst/>
                  <a:gdLst>
                    <a:gd name="T0" fmla="*/ 200511 w 120"/>
                    <a:gd name="T1" fmla="*/ 99811 h 13"/>
                    <a:gd name="T2" fmla="*/ 166827 w 120"/>
                    <a:gd name="T3" fmla="*/ 54213 h 13"/>
                    <a:gd name="T4" fmla="*/ 45294 w 120"/>
                    <a:gd name="T5" fmla="*/ 32035 h 13"/>
                    <a:gd name="T6" fmla="*/ 0 w 120"/>
                    <a:gd name="T7" fmla="*/ 0 h 13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120" h="13">
                      <a:moveTo>
                        <a:pt x="120" y="13"/>
                      </a:moveTo>
                      <a:cubicBezTo>
                        <a:pt x="112" y="11"/>
                        <a:pt x="108" y="8"/>
                        <a:pt x="100" y="7"/>
                      </a:cubicBezTo>
                      <a:cubicBezTo>
                        <a:pt x="79" y="3"/>
                        <a:pt x="50" y="7"/>
                        <a:pt x="27" y="4"/>
                      </a:cubicBezTo>
                      <a:cubicBezTo>
                        <a:pt x="17" y="3"/>
                        <a:pt x="10" y="0"/>
                        <a:pt x="0" y="0"/>
                      </a:cubicBezTo>
                    </a:path>
                  </a:pathLst>
                </a:custGeom>
                <a:noFill/>
                <a:ln w="9525" cap="sq">
                  <a:solidFill>
                    <a:srgbClr val="C1C0B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346" name="Freeform 252"/>
                <p:cNvSpPr>
                  <a:spLocks noChangeArrowheads="1"/>
                </p:cNvSpPr>
                <p:nvPr/>
              </p:nvSpPr>
              <p:spPr bwMode="auto">
                <a:xfrm>
                  <a:off x="1398" y="3356"/>
                  <a:ext cx="160" cy="23"/>
                </a:xfrm>
                <a:custGeom>
                  <a:avLst/>
                  <a:gdLst>
                    <a:gd name="T0" fmla="*/ 177797 w 117"/>
                    <a:gd name="T1" fmla="*/ 64862 h 14"/>
                    <a:gd name="T2" fmla="*/ 151778 w 117"/>
                    <a:gd name="T3" fmla="*/ 51510 h 14"/>
                    <a:gd name="T4" fmla="*/ 94247 w 117"/>
                    <a:gd name="T5" fmla="*/ 42571 h 14"/>
                    <a:gd name="T6" fmla="*/ 16730 w 117"/>
                    <a:gd name="T7" fmla="*/ 45165 h 14"/>
                    <a:gd name="T8" fmla="*/ 11765 w 117"/>
                    <a:gd name="T9" fmla="*/ 27492 h 14"/>
                    <a:gd name="T10" fmla="*/ 0 w 117"/>
                    <a:gd name="T11" fmla="*/ 0 h 14"/>
                    <a:gd name="T12" fmla="*/ 177797 w 117"/>
                    <a:gd name="T13" fmla="*/ 64862 h 14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117" h="14">
                      <a:moveTo>
                        <a:pt x="117" y="14"/>
                      </a:moveTo>
                      <a:cubicBezTo>
                        <a:pt x="110" y="14"/>
                        <a:pt x="105" y="11"/>
                        <a:pt x="100" y="11"/>
                      </a:cubicBezTo>
                      <a:cubicBezTo>
                        <a:pt x="88" y="9"/>
                        <a:pt x="76" y="8"/>
                        <a:pt x="62" y="9"/>
                      </a:cubicBezTo>
                      <a:cubicBezTo>
                        <a:pt x="44" y="10"/>
                        <a:pt x="24" y="13"/>
                        <a:pt x="11" y="10"/>
                      </a:cubicBezTo>
                      <a:cubicBezTo>
                        <a:pt x="9" y="9"/>
                        <a:pt x="8" y="8"/>
                        <a:pt x="8" y="6"/>
                      </a:cubicBezTo>
                      <a:cubicBezTo>
                        <a:pt x="8" y="6"/>
                        <a:pt x="0" y="0"/>
                        <a:pt x="0" y="0"/>
                      </a:cubicBezTo>
                      <a:lnTo>
                        <a:pt x="117" y="14"/>
                      </a:lnTo>
                      <a:close/>
                    </a:path>
                  </a:pathLst>
                </a:custGeom>
                <a:solidFill>
                  <a:srgbClr val="7A7878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347" name="Freeform 253"/>
                <p:cNvSpPr>
                  <a:spLocks noChangeArrowheads="1"/>
                </p:cNvSpPr>
                <p:nvPr/>
              </p:nvSpPr>
              <p:spPr bwMode="auto">
                <a:xfrm>
                  <a:off x="1398" y="3356"/>
                  <a:ext cx="160" cy="23"/>
                </a:xfrm>
                <a:custGeom>
                  <a:avLst/>
                  <a:gdLst>
                    <a:gd name="T0" fmla="*/ 177797 w 117"/>
                    <a:gd name="T1" fmla="*/ 64862 h 14"/>
                    <a:gd name="T2" fmla="*/ 151778 w 117"/>
                    <a:gd name="T3" fmla="*/ 51510 h 14"/>
                    <a:gd name="T4" fmla="*/ 94247 w 117"/>
                    <a:gd name="T5" fmla="*/ 42571 h 14"/>
                    <a:gd name="T6" fmla="*/ 16730 w 117"/>
                    <a:gd name="T7" fmla="*/ 45165 h 14"/>
                    <a:gd name="T8" fmla="*/ 11765 w 117"/>
                    <a:gd name="T9" fmla="*/ 27492 h 14"/>
                    <a:gd name="T10" fmla="*/ 0 w 117"/>
                    <a:gd name="T11" fmla="*/ 0 h 14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117" h="14">
                      <a:moveTo>
                        <a:pt x="117" y="14"/>
                      </a:moveTo>
                      <a:cubicBezTo>
                        <a:pt x="110" y="14"/>
                        <a:pt x="105" y="11"/>
                        <a:pt x="100" y="11"/>
                      </a:cubicBezTo>
                      <a:cubicBezTo>
                        <a:pt x="88" y="9"/>
                        <a:pt x="76" y="8"/>
                        <a:pt x="62" y="9"/>
                      </a:cubicBezTo>
                      <a:cubicBezTo>
                        <a:pt x="44" y="10"/>
                        <a:pt x="24" y="13"/>
                        <a:pt x="11" y="10"/>
                      </a:cubicBezTo>
                      <a:cubicBezTo>
                        <a:pt x="9" y="9"/>
                        <a:pt x="8" y="8"/>
                        <a:pt x="8" y="6"/>
                      </a:cubicBezTo>
                      <a:cubicBezTo>
                        <a:pt x="8" y="6"/>
                        <a:pt x="0" y="0"/>
                        <a:pt x="0" y="0"/>
                      </a:cubicBezTo>
                    </a:path>
                  </a:pathLst>
                </a:custGeom>
                <a:noFill/>
                <a:ln w="9525" cap="sq">
                  <a:solidFill>
                    <a:srgbClr val="C1C0B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348" name="Freeform 254"/>
                <p:cNvSpPr>
                  <a:spLocks noChangeArrowheads="1"/>
                </p:cNvSpPr>
                <p:nvPr/>
              </p:nvSpPr>
              <p:spPr bwMode="auto">
                <a:xfrm>
                  <a:off x="1128" y="3244"/>
                  <a:ext cx="43" cy="9"/>
                </a:xfrm>
                <a:custGeom>
                  <a:avLst/>
                  <a:gdLst>
                    <a:gd name="T0" fmla="*/ 0 w 32"/>
                    <a:gd name="T1" fmla="*/ 3279 h 6"/>
                    <a:gd name="T2" fmla="*/ 48746 w 32"/>
                    <a:gd name="T3" fmla="*/ 19088 h 6"/>
                    <a:gd name="T4" fmla="*/ 0 w 32"/>
                    <a:gd name="T5" fmla="*/ 3279 h 6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32" h="6">
                      <a:moveTo>
                        <a:pt x="0" y="1"/>
                      </a:moveTo>
                      <a:cubicBezTo>
                        <a:pt x="13" y="1"/>
                        <a:pt x="28" y="0"/>
                        <a:pt x="32" y="6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7A7878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349" name="Freeform 255"/>
                <p:cNvSpPr>
                  <a:spLocks noChangeArrowheads="1"/>
                </p:cNvSpPr>
                <p:nvPr/>
              </p:nvSpPr>
              <p:spPr bwMode="auto">
                <a:xfrm>
                  <a:off x="1128" y="3244"/>
                  <a:ext cx="43" cy="9"/>
                </a:xfrm>
                <a:custGeom>
                  <a:avLst/>
                  <a:gdLst>
                    <a:gd name="T0" fmla="*/ 0 w 32"/>
                    <a:gd name="T1" fmla="*/ 3279 h 6"/>
                    <a:gd name="T2" fmla="*/ 48746 w 32"/>
                    <a:gd name="T3" fmla="*/ 19088 h 6"/>
                    <a:gd name="T4" fmla="*/ 0 60000 65536"/>
                    <a:gd name="T5" fmla="*/ 0 60000 65536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0" t="0" r="r" b="b"/>
                  <a:pathLst>
                    <a:path w="32" h="6">
                      <a:moveTo>
                        <a:pt x="0" y="1"/>
                      </a:moveTo>
                      <a:cubicBezTo>
                        <a:pt x="13" y="1"/>
                        <a:pt x="28" y="0"/>
                        <a:pt x="32" y="6"/>
                      </a:cubicBezTo>
                    </a:path>
                  </a:pathLst>
                </a:custGeom>
                <a:noFill/>
                <a:ln w="9525" cap="sq">
                  <a:solidFill>
                    <a:srgbClr val="C1C0B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350" name="Freeform 256"/>
                <p:cNvSpPr>
                  <a:spLocks noChangeArrowheads="1"/>
                </p:cNvSpPr>
                <p:nvPr/>
              </p:nvSpPr>
              <p:spPr bwMode="auto">
                <a:xfrm>
                  <a:off x="1201" y="3116"/>
                  <a:ext cx="82" cy="17"/>
                </a:xfrm>
                <a:custGeom>
                  <a:avLst/>
                  <a:gdLst>
                    <a:gd name="T0" fmla="*/ 0 w 60"/>
                    <a:gd name="T1" fmla="*/ 0 h 10"/>
                    <a:gd name="T2" fmla="*/ 4634 w 60"/>
                    <a:gd name="T3" fmla="*/ 15235 h 10"/>
                    <a:gd name="T4" fmla="*/ 37384 w 60"/>
                    <a:gd name="T5" fmla="*/ 69166 h 10"/>
                    <a:gd name="T6" fmla="*/ 96364 w 60"/>
                    <a:gd name="T7" fmla="*/ 74851 h 10"/>
                    <a:gd name="T8" fmla="*/ 0 w 60"/>
                    <a:gd name="T9" fmla="*/ 0 h 1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60" h="10">
                      <a:moveTo>
                        <a:pt x="0" y="0"/>
                      </a:moveTo>
                      <a:cubicBezTo>
                        <a:pt x="2" y="1"/>
                        <a:pt x="2" y="2"/>
                        <a:pt x="3" y="2"/>
                      </a:cubicBezTo>
                      <a:cubicBezTo>
                        <a:pt x="7" y="6"/>
                        <a:pt x="15" y="7"/>
                        <a:pt x="23" y="8"/>
                      </a:cubicBezTo>
                      <a:cubicBezTo>
                        <a:pt x="34" y="10"/>
                        <a:pt x="51" y="6"/>
                        <a:pt x="60" y="9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7A7878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351" name="Freeform 257"/>
                <p:cNvSpPr>
                  <a:spLocks noChangeArrowheads="1"/>
                </p:cNvSpPr>
                <p:nvPr/>
              </p:nvSpPr>
              <p:spPr bwMode="auto">
                <a:xfrm>
                  <a:off x="1201" y="3116"/>
                  <a:ext cx="82" cy="17"/>
                </a:xfrm>
                <a:custGeom>
                  <a:avLst/>
                  <a:gdLst>
                    <a:gd name="T0" fmla="*/ 0 w 60"/>
                    <a:gd name="T1" fmla="*/ 0 h 10"/>
                    <a:gd name="T2" fmla="*/ 4634 w 60"/>
                    <a:gd name="T3" fmla="*/ 15235 h 10"/>
                    <a:gd name="T4" fmla="*/ 37384 w 60"/>
                    <a:gd name="T5" fmla="*/ 69166 h 10"/>
                    <a:gd name="T6" fmla="*/ 96364 w 60"/>
                    <a:gd name="T7" fmla="*/ 74851 h 10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60" h="10">
                      <a:moveTo>
                        <a:pt x="0" y="0"/>
                      </a:moveTo>
                      <a:cubicBezTo>
                        <a:pt x="2" y="1"/>
                        <a:pt x="2" y="2"/>
                        <a:pt x="3" y="2"/>
                      </a:cubicBezTo>
                      <a:cubicBezTo>
                        <a:pt x="7" y="6"/>
                        <a:pt x="15" y="7"/>
                        <a:pt x="23" y="8"/>
                      </a:cubicBezTo>
                      <a:cubicBezTo>
                        <a:pt x="34" y="10"/>
                        <a:pt x="51" y="6"/>
                        <a:pt x="60" y="9"/>
                      </a:cubicBezTo>
                    </a:path>
                  </a:pathLst>
                </a:custGeom>
                <a:noFill/>
                <a:ln w="9525" cap="sq">
                  <a:solidFill>
                    <a:srgbClr val="C1C0B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352" name="Freeform 258"/>
                <p:cNvSpPr>
                  <a:spLocks noChangeArrowheads="1"/>
                </p:cNvSpPr>
                <p:nvPr/>
              </p:nvSpPr>
              <p:spPr bwMode="auto">
                <a:xfrm>
                  <a:off x="1488" y="3175"/>
                  <a:ext cx="244" cy="17"/>
                </a:xfrm>
                <a:custGeom>
                  <a:avLst/>
                  <a:gdLst>
                    <a:gd name="T0" fmla="*/ 299347 w 177"/>
                    <a:gd name="T1" fmla="*/ 33895 h 10"/>
                    <a:gd name="T2" fmla="*/ 260217 w 177"/>
                    <a:gd name="T3" fmla="*/ 57622 h 10"/>
                    <a:gd name="T4" fmla="*/ 173943 w 177"/>
                    <a:gd name="T5" fmla="*/ 69166 h 10"/>
                    <a:gd name="T6" fmla="*/ 67766 w 177"/>
                    <a:gd name="T7" fmla="*/ 8962 h 10"/>
                    <a:gd name="T8" fmla="*/ 30592 w 177"/>
                    <a:gd name="T9" fmla="*/ 25900 h 10"/>
                    <a:gd name="T10" fmla="*/ 0 w 177"/>
                    <a:gd name="T11" fmla="*/ 57622 h 10"/>
                    <a:gd name="T12" fmla="*/ 299347 w 177"/>
                    <a:gd name="T13" fmla="*/ 33895 h 10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177" h="10">
                      <a:moveTo>
                        <a:pt x="177" y="4"/>
                      </a:moveTo>
                      <a:cubicBezTo>
                        <a:pt x="171" y="4"/>
                        <a:pt x="162" y="7"/>
                        <a:pt x="154" y="7"/>
                      </a:cubicBezTo>
                      <a:cubicBezTo>
                        <a:pt x="135" y="10"/>
                        <a:pt x="118" y="10"/>
                        <a:pt x="103" y="8"/>
                      </a:cubicBezTo>
                      <a:cubicBezTo>
                        <a:pt x="82" y="6"/>
                        <a:pt x="61" y="4"/>
                        <a:pt x="40" y="1"/>
                      </a:cubicBezTo>
                      <a:cubicBezTo>
                        <a:pt x="34" y="0"/>
                        <a:pt x="25" y="1"/>
                        <a:pt x="18" y="3"/>
                      </a:cubicBezTo>
                      <a:cubicBezTo>
                        <a:pt x="11" y="5"/>
                        <a:pt x="5" y="6"/>
                        <a:pt x="0" y="7"/>
                      </a:cubicBezTo>
                      <a:lnTo>
                        <a:pt x="177" y="4"/>
                      </a:lnTo>
                      <a:close/>
                    </a:path>
                  </a:pathLst>
                </a:custGeom>
                <a:solidFill>
                  <a:srgbClr val="7A7878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353" name="Freeform 259"/>
                <p:cNvSpPr>
                  <a:spLocks noChangeArrowheads="1"/>
                </p:cNvSpPr>
                <p:nvPr/>
              </p:nvSpPr>
              <p:spPr bwMode="auto">
                <a:xfrm>
                  <a:off x="1488" y="3175"/>
                  <a:ext cx="244" cy="17"/>
                </a:xfrm>
                <a:custGeom>
                  <a:avLst/>
                  <a:gdLst>
                    <a:gd name="T0" fmla="*/ 299347 w 177"/>
                    <a:gd name="T1" fmla="*/ 33895 h 10"/>
                    <a:gd name="T2" fmla="*/ 260217 w 177"/>
                    <a:gd name="T3" fmla="*/ 57622 h 10"/>
                    <a:gd name="T4" fmla="*/ 173943 w 177"/>
                    <a:gd name="T5" fmla="*/ 69166 h 10"/>
                    <a:gd name="T6" fmla="*/ 67766 w 177"/>
                    <a:gd name="T7" fmla="*/ 8962 h 10"/>
                    <a:gd name="T8" fmla="*/ 30592 w 177"/>
                    <a:gd name="T9" fmla="*/ 25900 h 10"/>
                    <a:gd name="T10" fmla="*/ 0 w 177"/>
                    <a:gd name="T11" fmla="*/ 57622 h 1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177" h="10">
                      <a:moveTo>
                        <a:pt x="177" y="4"/>
                      </a:moveTo>
                      <a:cubicBezTo>
                        <a:pt x="171" y="4"/>
                        <a:pt x="162" y="7"/>
                        <a:pt x="154" y="7"/>
                      </a:cubicBezTo>
                      <a:cubicBezTo>
                        <a:pt x="135" y="10"/>
                        <a:pt x="118" y="10"/>
                        <a:pt x="103" y="8"/>
                      </a:cubicBezTo>
                      <a:cubicBezTo>
                        <a:pt x="82" y="6"/>
                        <a:pt x="61" y="4"/>
                        <a:pt x="40" y="1"/>
                      </a:cubicBezTo>
                      <a:cubicBezTo>
                        <a:pt x="34" y="0"/>
                        <a:pt x="25" y="1"/>
                        <a:pt x="18" y="3"/>
                      </a:cubicBezTo>
                      <a:cubicBezTo>
                        <a:pt x="11" y="5"/>
                        <a:pt x="5" y="6"/>
                        <a:pt x="0" y="7"/>
                      </a:cubicBezTo>
                    </a:path>
                  </a:pathLst>
                </a:custGeom>
                <a:noFill/>
                <a:ln w="9525" cap="sq">
                  <a:solidFill>
                    <a:srgbClr val="C1C0B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354" name="Freeform 260"/>
                <p:cNvSpPr>
                  <a:spLocks noChangeArrowheads="1"/>
                </p:cNvSpPr>
                <p:nvPr/>
              </p:nvSpPr>
              <p:spPr bwMode="auto">
                <a:xfrm>
                  <a:off x="1288" y="3209"/>
                  <a:ext cx="59" cy="13"/>
                </a:xfrm>
                <a:custGeom>
                  <a:avLst/>
                  <a:gdLst>
                    <a:gd name="T0" fmla="*/ 0 w 43"/>
                    <a:gd name="T1" fmla="*/ 11492 h 8"/>
                    <a:gd name="T2" fmla="*/ 7295 w 43"/>
                    <a:gd name="T3" fmla="*/ 4352 h 8"/>
                    <a:gd name="T4" fmla="*/ 71269 w 43"/>
                    <a:gd name="T5" fmla="*/ 30347 h 8"/>
                    <a:gd name="T6" fmla="*/ 0 w 43"/>
                    <a:gd name="T7" fmla="*/ 11492 h 8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43" h="8">
                      <a:moveTo>
                        <a:pt x="0" y="3"/>
                      </a:moveTo>
                      <a:cubicBezTo>
                        <a:pt x="2" y="3"/>
                        <a:pt x="3" y="1"/>
                        <a:pt x="4" y="1"/>
                      </a:cubicBezTo>
                      <a:cubicBezTo>
                        <a:pt x="22" y="0"/>
                        <a:pt x="34" y="3"/>
                        <a:pt x="43" y="8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solidFill>
                  <a:srgbClr val="7A7878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355" name="Freeform 261"/>
                <p:cNvSpPr>
                  <a:spLocks noChangeArrowheads="1"/>
                </p:cNvSpPr>
                <p:nvPr/>
              </p:nvSpPr>
              <p:spPr bwMode="auto">
                <a:xfrm>
                  <a:off x="1288" y="3209"/>
                  <a:ext cx="59" cy="13"/>
                </a:xfrm>
                <a:custGeom>
                  <a:avLst/>
                  <a:gdLst>
                    <a:gd name="T0" fmla="*/ 0 w 43"/>
                    <a:gd name="T1" fmla="*/ 11492 h 8"/>
                    <a:gd name="T2" fmla="*/ 7295 w 43"/>
                    <a:gd name="T3" fmla="*/ 4352 h 8"/>
                    <a:gd name="T4" fmla="*/ 71269 w 43"/>
                    <a:gd name="T5" fmla="*/ 30347 h 8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43" h="8">
                      <a:moveTo>
                        <a:pt x="0" y="3"/>
                      </a:moveTo>
                      <a:cubicBezTo>
                        <a:pt x="2" y="3"/>
                        <a:pt x="3" y="1"/>
                        <a:pt x="4" y="1"/>
                      </a:cubicBezTo>
                      <a:cubicBezTo>
                        <a:pt x="22" y="0"/>
                        <a:pt x="34" y="3"/>
                        <a:pt x="43" y="8"/>
                      </a:cubicBezTo>
                    </a:path>
                  </a:pathLst>
                </a:custGeom>
                <a:noFill/>
                <a:ln w="9525" cap="sq">
                  <a:solidFill>
                    <a:srgbClr val="C1C0B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356" name="Freeform 262"/>
                <p:cNvSpPr>
                  <a:spLocks noChangeArrowheads="1"/>
                </p:cNvSpPr>
                <p:nvPr/>
              </p:nvSpPr>
              <p:spPr bwMode="auto">
                <a:xfrm>
                  <a:off x="1534" y="3271"/>
                  <a:ext cx="88" cy="11"/>
                </a:xfrm>
                <a:custGeom>
                  <a:avLst/>
                  <a:gdLst>
                    <a:gd name="T0" fmla="*/ 111874 w 64"/>
                    <a:gd name="T1" fmla="*/ 0 h 7"/>
                    <a:gd name="T2" fmla="*/ 68412 w 64"/>
                    <a:gd name="T3" fmla="*/ 29348 h 7"/>
                    <a:gd name="T4" fmla="*/ 26099 w 64"/>
                    <a:gd name="T5" fmla="*/ 29348 h 7"/>
                    <a:gd name="T6" fmla="*/ 0 w 64"/>
                    <a:gd name="T7" fmla="*/ 23667 h 7"/>
                    <a:gd name="T8" fmla="*/ 111874 w 64"/>
                    <a:gd name="T9" fmla="*/ 0 h 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64" h="7">
                      <a:moveTo>
                        <a:pt x="64" y="0"/>
                      </a:moveTo>
                      <a:cubicBezTo>
                        <a:pt x="55" y="2"/>
                        <a:pt x="47" y="4"/>
                        <a:pt x="39" y="5"/>
                      </a:cubicBezTo>
                      <a:cubicBezTo>
                        <a:pt x="30" y="6"/>
                        <a:pt x="20" y="7"/>
                        <a:pt x="15" y="5"/>
                      </a:cubicBezTo>
                      <a:cubicBezTo>
                        <a:pt x="11" y="4"/>
                        <a:pt x="5" y="5"/>
                        <a:pt x="0" y="4"/>
                      </a:cubicBezTo>
                      <a:lnTo>
                        <a:pt x="64" y="0"/>
                      </a:lnTo>
                      <a:close/>
                    </a:path>
                  </a:pathLst>
                </a:custGeom>
                <a:solidFill>
                  <a:srgbClr val="7A7878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357" name="Freeform 263"/>
                <p:cNvSpPr>
                  <a:spLocks noChangeArrowheads="1"/>
                </p:cNvSpPr>
                <p:nvPr/>
              </p:nvSpPr>
              <p:spPr bwMode="auto">
                <a:xfrm>
                  <a:off x="1534" y="3271"/>
                  <a:ext cx="88" cy="11"/>
                </a:xfrm>
                <a:custGeom>
                  <a:avLst/>
                  <a:gdLst>
                    <a:gd name="T0" fmla="*/ 111874 w 64"/>
                    <a:gd name="T1" fmla="*/ 0 h 7"/>
                    <a:gd name="T2" fmla="*/ 68412 w 64"/>
                    <a:gd name="T3" fmla="*/ 29348 h 7"/>
                    <a:gd name="T4" fmla="*/ 26099 w 64"/>
                    <a:gd name="T5" fmla="*/ 29348 h 7"/>
                    <a:gd name="T6" fmla="*/ 0 w 64"/>
                    <a:gd name="T7" fmla="*/ 23667 h 7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64" h="7">
                      <a:moveTo>
                        <a:pt x="64" y="0"/>
                      </a:moveTo>
                      <a:cubicBezTo>
                        <a:pt x="55" y="2"/>
                        <a:pt x="47" y="4"/>
                        <a:pt x="39" y="5"/>
                      </a:cubicBezTo>
                      <a:cubicBezTo>
                        <a:pt x="30" y="6"/>
                        <a:pt x="20" y="7"/>
                        <a:pt x="15" y="5"/>
                      </a:cubicBezTo>
                      <a:cubicBezTo>
                        <a:pt x="11" y="4"/>
                        <a:pt x="5" y="5"/>
                        <a:pt x="0" y="4"/>
                      </a:cubicBezTo>
                    </a:path>
                  </a:pathLst>
                </a:custGeom>
                <a:noFill/>
                <a:ln w="9525" cap="sq">
                  <a:solidFill>
                    <a:srgbClr val="C1C0B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358" name="Freeform 264"/>
                <p:cNvSpPr>
                  <a:spLocks noChangeArrowheads="1"/>
                </p:cNvSpPr>
                <p:nvPr/>
              </p:nvSpPr>
              <p:spPr bwMode="auto">
                <a:xfrm>
                  <a:off x="1281" y="3068"/>
                  <a:ext cx="74" cy="13"/>
                </a:xfrm>
                <a:custGeom>
                  <a:avLst/>
                  <a:gdLst>
                    <a:gd name="T0" fmla="*/ 0 w 54"/>
                    <a:gd name="T1" fmla="*/ 11492 h 8"/>
                    <a:gd name="T2" fmla="*/ 87317 w 54"/>
                    <a:gd name="T3" fmla="*/ 30347 h 8"/>
                    <a:gd name="T4" fmla="*/ 0 w 54"/>
                    <a:gd name="T5" fmla="*/ 11492 h 8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4" h="8">
                      <a:moveTo>
                        <a:pt x="0" y="3"/>
                      </a:moveTo>
                      <a:cubicBezTo>
                        <a:pt x="23" y="0"/>
                        <a:pt x="41" y="3"/>
                        <a:pt x="54" y="8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solidFill>
                  <a:srgbClr val="7A7878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359" name="Freeform 265"/>
                <p:cNvSpPr>
                  <a:spLocks noChangeArrowheads="1"/>
                </p:cNvSpPr>
                <p:nvPr/>
              </p:nvSpPr>
              <p:spPr bwMode="auto">
                <a:xfrm>
                  <a:off x="1281" y="3068"/>
                  <a:ext cx="74" cy="13"/>
                </a:xfrm>
                <a:custGeom>
                  <a:avLst/>
                  <a:gdLst>
                    <a:gd name="T0" fmla="*/ 0 w 54"/>
                    <a:gd name="T1" fmla="*/ 11492 h 8"/>
                    <a:gd name="T2" fmla="*/ 87317 w 54"/>
                    <a:gd name="T3" fmla="*/ 30347 h 8"/>
                    <a:gd name="T4" fmla="*/ 0 60000 65536"/>
                    <a:gd name="T5" fmla="*/ 0 60000 65536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0" t="0" r="r" b="b"/>
                  <a:pathLst>
                    <a:path w="54" h="8">
                      <a:moveTo>
                        <a:pt x="0" y="3"/>
                      </a:moveTo>
                      <a:cubicBezTo>
                        <a:pt x="23" y="0"/>
                        <a:pt x="41" y="3"/>
                        <a:pt x="54" y="8"/>
                      </a:cubicBezTo>
                    </a:path>
                  </a:pathLst>
                </a:custGeom>
                <a:noFill/>
                <a:ln w="9525" cap="sq">
                  <a:solidFill>
                    <a:srgbClr val="C1C0B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360" name="Freeform 266"/>
                <p:cNvSpPr>
                  <a:spLocks noChangeArrowheads="1"/>
                </p:cNvSpPr>
                <p:nvPr/>
              </p:nvSpPr>
              <p:spPr bwMode="auto">
                <a:xfrm>
                  <a:off x="1399" y="3113"/>
                  <a:ext cx="53" cy="6"/>
                </a:xfrm>
                <a:custGeom>
                  <a:avLst/>
                  <a:gdLst>
                    <a:gd name="T0" fmla="*/ 56968 w 39"/>
                    <a:gd name="T1" fmla="*/ 0 h 4"/>
                    <a:gd name="T2" fmla="*/ 0 w 39"/>
                    <a:gd name="T3" fmla="*/ 16131 h 4"/>
                    <a:gd name="T4" fmla="*/ 56968 w 39"/>
                    <a:gd name="T5" fmla="*/ 0 h 4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39" h="4">
                      <a:moveTo>
                        <a:pt x="39" y="0"/>
                      </a:moveTo>
                      <a:cubicBezTo>
                        <a:pt x="27" y="2"/>
                        <a:pt x="14" y="4"/>
                        <a:pt x="0" y="3"/>
                      </a:cubicBezTo>
                      <a:lnTo>
                        <a:pt x="39" y="0"/>
                      </a:lnTo>
                      <a:close/>
                    </a:path>
                  </a:pathLst>
                </a:custGeom>
                <a:solidFill>
                  <a:srgbClr val="7A7878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361" name="Freeform 267"/>
                <p:cNvSpPr>
                  <a:spLocks noChangeArrowheads="1"/>
                </p:cNvSpPr>
                <p:nvPr/>
              </p:nvSpPr>
              <p:spPr bwMode="auto">
                <a:xfrm>
                  <a:off x="1399" y="3113"/>
                  <a:ext cx="53" cy="6"/>
                </a:xfrm>
                <a:custGeom>
                  <a:avLst/>
                  <a:gdLst>
                    <a:gd name="T0" fmla="*/ 56968 w 39"/>
                    <a:gd name="T1" fmla="*/ 0 h 4"/>
                    <a:gd name="T2" fmla="*/ 0 w 39"/>
                    <a:gd name="T3" fmla="*/ 16131 h 4"/>
                    <a:gd name="T4" fmla="*/ 0 60000 65536"/>
                    <a:gd name="T5" fmla="*/ 0 60000 65536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0" t="0" r="r" b="b"/>
                  <a:pathLst>
                    <a:path w="39" h="4">
                      <a:moveTo>
                        <a:pt x="39" y="0"/>
                      </a:moveTo>
                      <a:cubicBezTo>
                        <a:pt x="27" y="2"/>
                        <a:pt x="14" y="4"/>
                        <a:pt x="0" y="3"/>
                      </a:cubicBezTo>
                    </a:path>
                  </a:pathLst>
                </a:custGeom>
                <a:noFill/>
                <a:ln w="9525" cap="sq">
                  <a:solidFill>
                    <a:srgbClr val="C1C0B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362" name="Freeform 268"/>
                <p:cNvSpPr>
                  <a:spLocks noChangeArrowheads="1"/>
                </p:cNvSpPr>
                <p:nvPr/>
              </p:nvSpPr>
              <p:spPr bwMode="auto">
                <a:xfrm>
                  <a:off x="1160" y="3165"/>
                  <a:ext cx="59" cy="22"/>
                </a:xfrm>
                <a:custGeom>
                  <a:avLst/>
                  <a:gdLst>
                    <a:gd name="T0" fmla="*/ 0 w 43"/>
                    <a:gd name="T1" fmla="*/ 0 h 13"/>
                    <a:gd name="T2" fmla="*/ 50427 w 43"/>
                    <a:gd name="T3" fmla="*/ 32035 h 13"/>
                    <a:gd name="T4" fmla="*/ 58726 w 43"/>
                    <a:gd name="T5" fmla="*/ 45670 h 13"/>
                    <a:gd name="T6" fmla="*/ 71269 w 43"/>
                    <a:gd name="T7" fmla="*/ 99811 h 13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43" h="13">
                      <a:moveTo>
                        <a:pt x="0" y="0"/>
                      </a:moveTo>
                      <a:cubicBezTo>
                        <a:pt x="9" y="3"/>
                        <a:pt x="19" y="4"/>
                        <a:pt x="30" y="4"/>
                      </a:cubicBezTo>
                      <a:cubicBezTo>
                        <a:pt x="32" y="5"/>
                        <a:pt x="34" y="5"/>
                        <a:pt x="35" y="6"/>
                      </a:cubicBezTo>
                      <a:cubicBezTo>
                        <a:pt x="39" y="8"/>
                        <a:pt x="38" y="12"/>
                        <a:pt x="43" y="13"/>
                      </a:cubicBezTo>
                    </a:path>
                  </a:pathLst>
                </a:custGeom>
                <a:noFill/>
                <a:ln w="9525" cap="sq">
                  <a:solidFill>
                    <a:srgbClr val="C1C0B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363" name="Freeform 269"/>
                <p:cNvSpPr>
                  <a:spLocks noChangeArrowheads="1"/>
                </p:cNvSpPr>
                <p:nvPr/>
              </p:nvSpPr>
              <p:spPr bwMode="auto">
                <a:xfrm>
                  <a:off x="1287" y="3302"/>
                  <a:ext cx="197" cy="16"/>
                </a:xfrm>
                <a:custGeom>
                  <a:avLst/>
                  <a:gdLst>
                    <a:gd name="T0" fmla="*/ 230478 w 143"/>
                    <a:gd name="T1" fmla="*/ 0 h 10"/>
                    <a:gd name="T2" fmla="*/ 158162 w 143"/>
                    <a:gd name="T3" fmla="*/ 9502 h 10"/>
                    <a:gd name="T4" fmla="*/ 143129 w 143"/>
                    <a:gd name="T5" fmla="*/ 9502 h 10"/>
                    <a:gd name="T6" fmla="*/ 82522 w 143"/>
                    <a:gd name="T7" fmla="*/ 24325 h 10"/>
                    <a:gd name="T8" fmla="*/ 35171 w 143"/>
                    <a:gd name="T9" fmla="*/ 24325 h 10"/>
                    <a:gd name="T10" fmla="*/ 4729 w 143"/>
                    <a:gd name="T11" fmla="*/ 18821 h 10"/>
                    <a:gd name="T12" fmla="*/ 0 w 143"/>
                    <a:gd name="T13" fmla="*/ 15203 h 10"/>
                    <a:gd name="T14" fmla="*/ 1752 w 143"/>
                    <a:gd name="T15" fmla="*/ 15203 h 1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143" h="10">
                      <a:moveTo>
                        <a:pt x="143" y="0"/>
                      </a:moveTo>
                      <a:cubicBezTo>
                        <a:pt x="124" y="7"/>
                        <a:pt x="106" y="9"/>
                        <a:pt x="98" y="3"/>
                      </a:cubicBezTo>
                      <a:cubicBezTo>
                        <a:pt x="96" y="3"/>
                        <a:pt x="93" y="3"/>
                        <a:pt x="89" y="3"/>
                      </a:cubicBezTo>
                      <a:cubicBezTo>
                        <a:pt x="76" y="5"/>
                        <a:pt x="64" y="7"/>
                        <a:pt x="51" y="8"/>
                      </a:cubicBezTo>
                      <a:cubicBezTo>
                        <a:pt x="39" y="10"/>
                        <a:pt x="31" y="10"/>
                        <a:pt x="22" y="8"/>
                      </a:cubicBezTo>
                      <a:cubicBezTo>
                        <a:pt x="16" y="7"/>
                        <a:pt x="9" y="7"/>
                        <a:pt x="3" y="6"/>
                      </a:cubicBezTo>
                      <a:cubicBezTo>
                        <a:pt x="2" y="6"/>
                        <a:pt x="1" y="5"/>
                        <a:pt x="0" y="5"/>
                      </a:cubicBezTo>
                      <a:cubicBezTo>
                        <a:pt x="1" y="5"/>
                        <a:pt x="1" y="5"/>
                        <a:pt x="1" y="5"/>
                      </a:cubicBezTo>
                    </a:path>
                  </a:pathLst>
                </a:custGeom>
                <a:noFill/>
                <a:ln w="9525" cap="sq">
                  <a:solidFill>
                    <a:srgbClr val="C1C0B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364" name="Freeform 270"/>
                <p:cNvSpPr>
                  <a:spLocks noChangeArrowheads="1"/>
                </p:cNvSpPr>
                <p:nvPr/>
              </p:nvSpPr>
              <p:spPr bwMode="auto">
                <a:xfrm>
                  <a:off x="1359" y="3255"/>
                  <a:ext cx="52" cy="7"/>
                </a:xfrm>
                <a:custGeom>
                  <a:avLst/>
                  <a:gdLst>
                    <a:gd name="T0" fmla="*/ 0 w 38"/>
                    <a:gd name="T1" fmla="*/ 2667 h 5"/>
                    <a:gd name="T2" fmla="*/ 31244 w 38"/>
                    <a:gd name="T3" fmla="*/ 1662 h 5"/>
                    <a:gd name="T4" fmla="*/ 64484 w 38"/>
                    <a:gd name="T5" fmla="*/ 4262 h 5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38" h="5">
                      <a:moveTo>
                        <a:pt x="0" y="2"/>
                      </a:moveTo>
                      <a:cubicBezTo>
                        <a:pt x="7" y="1"/>
                        <a:pt x="16" y="0"/>
                        <a:pt x="18" y="1"/>
                      </a:cubicBezTo>
                      <a:cubicBezTo>
                        <a:pt x="22" y="4"/>
                        <a:pt x="29" y="5"/>
                        <a:pt x="38" y="3"/>
                      </a:cubicBezTo>
                    </a:path>
                  </a:pathLst>
                </a:custGeom>
                <a:noFill/>
                <a:ln w="9525" cap="sq">
                  <a:solidFill>
                    <a:srgbClr val="C1C0B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365" name="Freeform 271"/>
                <p:cNvSpPr>
                  <a:spLocks noChangeArrowheads="1"/>
                </p:cNvSpPr>
                <p:nvPr/>
              </p:nvSpPr>
              <p:spPr bwMode="auto">
                <a:xfrm>
                  <a:off x="1427" y="3283"/>
                  <a:ext cx="60" cy="11"/>
                </a:xfrm>
                <a:custGeom>
                  <a:avLst/>
                  <a:gdLst>
                    <a:gd name="T0" fmla="*/ 0 w 44"/>
                    <a:gd name="T1" fmla="*/ 7078 h 7"/>
                    <a:gd name="T2" fmla="*/ 22546 w 44"/>
                    <a:gd name="T3" fmla="*/ 2866 h 7"/>
                    <a:gd name="T4" fmla="*/ 55780 w 44"/>
                    <a:gd name="T5" fmla="*/ 12380 h 7"/>
                    <a:gd name="T6" fmla="*/ 74052 w 44"/>
                    <a:gd name="T7" fmla="*/ 7078 h 7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44" h="7">
                      <a:moveTo>
                        <a:pt x="0" y="3"/>
                      </a:moveTo>
                      <a:cubicBezTo>
                        <a:pt x="6" y="0"/>
                        <a:pt x="10" y="1"/>
                        <a:pt x="13" y="1"/>
                      </a:cubicBezTo>
                      <a:cubicBezTo>
                        <a:pt x="20" y="2"/>
                        <a:pt x="26" y="4"/>
                        <a:pt x="33" y="6"/>
                      </a:cubicBezTo>
                      <a:cubicBezTo>
                        <a:pt x="37" y="7"/>
                        <a:pt x="40" y="4"/>
                        <a:pt x="44" y="3"/>
                      </a:cubicBezTo>
                    </a:path>
                  </a:pathLst>
                </a:custGeom>
                <a:noFill/>
                <a:ln w="9525" cap="sq">
                  <a:solidFill>
                    <a:srgbClr val="C1C0B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366" name="Freeform 272"/>
                <p:cNvSpPr>
                  <a:spLocks noChangeArrowheads="1"/>
                </p:cNvSpPr>
                <p:nvPr/>
              </p:nvSpPr>
              <p:spPr bwMode="auto">
                <a:xfrm>
                  <a:off x="1179" y="3254"/>
                  <a:ext cx="56" cy="12"/>
                </a:xfrm>
                <a:custGeom>
                  <a:avLst/>
                  <a:gdLst>
                    <a:gd name="T0" fmla="*/ 69432 w 41"/>
                    <a:gd name="T1" fmla="*/ 16037 h 8"/>
                    <a:gd name="T2" fmla="*/ 0 w 41"/>
                    <a:gd name="T3" fmla="*/ 0 h 8"/>
                    <a:gd name="T4" fmla="*/ 0 60000 65536"/>
                    <a:gd name="T5" fmla="*/ 0 60000 65536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0" t="0" r="r" b="b"/>
                  <a:pathLst>
                    <a:path w="41" h="8">
                      <a:moveTo>
                        <a:pt x="41" y="7"/>
                      </a:moveTo>
                      <a:cubicBezTo>
                        <a:pt x="23" y="8"/>
                        <a:pt x="10" y="5"/>
                        <a:pt x="0" y="0"/>
                      </a:cubicBezTo>
                    </a:path>
                  </a:pathLst>
                </a:custGeom>
                <a:noFill/>
                <a:ln w="9525" cap="sq">
                  <a:solidFill>
                    <a:srgbClr val="C1C0B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367" name="Freeform 273"/>
                <p:cNvSpPr>
                  <a:spLocks noChangeArrowheads="1"/>
                </p:cNvSpPr>
                <p:nvPr/>
              </p:nvSpPr>
              <p:spPr bwMode="auto">
                <a:xfrm>
                  <a:off x="1145" y="3308"/>
                  <a:ext cx="105" cy="10"/>
                </a:xfrm>
                <a:custGeom>
                  <a:avLst/>
                  <a:gdLst>
                    <a:gd name="T0" fmla="*/ 0 w 76"/>
                    <a:gd name="T1" fmla="*/ 4443 h 7"/>
                    <a:gd name="T2" fmla="*/ 83001 w 76"/>
                    <a:gd name="T3" fmla="*/ 1613 h 7"/>
                    <a:gd name="T4" fmla="*/ 112817 w 76"/>
                    <a:gd name="T5" fmla="*/ 6286 h 7"/>
                    <a:gd name="T6" fmla="*/ 137601 w 76"/>
                    <a:gd name="T7" fmla="*/ 6286 h 7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76" h="7">
                      <a:moveTo>
                        <a:pt x="0" y="4"/>
                      </a:moveTo>
                      <a:cubicBezTo>
                        <a:pt x="11" y="7"/>
                        <a:pt x="29" y="4"/>
                        <a:pt x="46" y="1"/>
                      </a:cubicBezTo>
                      <a:cubicBezTo>
                        <a:pt x="55" y="0"/>
                        <a:pt x="58" y="3"/>
                        <a:pt x="62" y="5"/>
                      </a:cubicBezTo>
                      <a:cubicBezTo>
                        <a:pt x="71" y="5"/>
                        <a:pt x="75" y="6"/>
                        <a:pt x="76" y="5"/>
                      </a:cubicBezTo>
                    </a:path>
                  </a:pathLst>
                </a:custGeom>
                <a:noFill/>
                <a:ln w="9525" cap="sq">
                  <a:solidFill>
                    <a:srgbClr val="C1C0B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368" name="Freeform 274"/>
                <p:cNvSpPr>
                  <a:spLocks noChangeArrowheads="1"/>
                </p:cNvSpPr>
                <p:nvPr/>
              </p:nvSpPr>
              <p:spPr bwMode="auto">
                <a:xfrm>
                  <a:off x="1414" y="3188"/>
                  <a:ext cx="172" cy="13"/>
                </a:xfrm>
                <a:custGeom>
                  <a:avLst/>
                  <a:gdLst>
                    <a:gd name="T0" fmla="*/ 0 w 125"/>
                    <a:gd name="T1" fmla="*/ 15941 h 8"/>
                    <a:gd name="T2" fmla="*/ 59172 w 125"/>
                    <a:gd name="T3" fmla="*/ 18675 h 8"/>
                    <a:gd name="T4" fmla="*/ 155046 w 125"/>
                    <a:gd name="T5" fmla="*/ 4352 h 8"/>
                    <a:gd name="T6" fmla="*/ 206419 w 125"/>
                    <a:gd name="T7" fmla="*/ 18675 h 8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125" h="8">
                      <a:moveTo>
                        <a:pt x="0" y="4"/>
                      </a:moveTo>
                      <a:cubicBezTo>
                        <a:pt x="8" y="8"/>
                        <a:pt x="25" y="3"/>
                        <a:pt x="36" y="5"/>
                      </a:cubicBezTo>
                      <a:cubicBezTo>
                        <a:pt x="52" y="7"/>
                        <a:pt x="73" y="4"/>
                        <a:pt x="94" y="1"/>
                      </a:cubicBezTo>
                      <a:cubicBezTo>
                        <a:pt x="108" y="0"/>
                        <a:pt x="113" y="5"/>
                        <a:pt x="125" y="5"/>
                      </a:cubicBezTo>
                    </a:path>
                  </a:pathLst>
                </a:custGeom>
                <a:noFill/>
                <a:ln w="9525" cap="sq">
                  <a:solidFill>
                    <a:srgbClr val="C1C0B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369" name="Freeform 275"/>
                <p:cNvSpPr>
                  <a:spLocks noChangeArrowheads="1"/>
                </p:cNvSpPr>
                <p:nvPr/>
              </p:nvSpPr>
              <p:spPr bwMode="auto">
                <a:xfrm>
                  <a:off x="1350" y="3134"/>
                  <a:ext cx="127" cy="26"/>
                </a:xfrm>
                <a:custGeom>
                  <a:avLst/>
                  <a:gdLst>
                    <a:gd name="T0" fmla="*/ 159472 w 92"/>
                    <a:gd name="T1" fmla="*/ 61168 h 16"/>
                    <a:gd name="T2" fmla="*/ 141438 w 92"/>
                    <a:gd name="T3" fmla="*/ 61168 h 16"/>
                    <a:gd name="T4" fmla="*/ 41820 w 92"/>
                    <a:gd name="T5" fmla="*/ 4352 h 16"/>
                    <a:gd name="T6" fmla="*/ 0 w 92"/>
                    <a:gd name="T7" fmla="*/ 4352 h 16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92" h="16">
                      <a:moveTo>
                        <a:pt x="92" y="16"/>
                      </a:moveTo>
                      <a:cubicBezTo>
                        <a:pt x="88" y="16"/>
                        <a:pt x="85" y="16"/>
                        <a:pt x="82" y="16"/>
                      </a:cubicBezTo>
                      <a:cubicBezTo>
                        <a:pt x="62" y="10"/>
                        <a:pt x="48" y="3"/>
                        <a:pt x="24" y="1"/>
                      </a:cubicBezTo>
                      <a:cubicBezTo>
                        <a:pt x="17" y="0"/>
                        <a:pt x="7" y="1"/>
                        <a:pt x="0" y="1"/>
                      </a:cubicBezTo>
                    </a:path>
                  </a:pathLst>
                </a:custGeom>
                <a:noFill/>
                <a:ln w="9525" cap="sq">
                  <a:solidFill>
                    <a:srgbClr val="C1C0B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370" name="Freeform 276"/>
                <p:cNvSpPr>
                  <a:spLocks noChangeArrowheads="1"/>
                </p:cNvSpPr>
                <p:nvPr/>
              </p:nvSpPr>
              <p:spPr bwMode="auto">
                <a:xfrm>
                  <a:off x="1456" y="3086"/>
                  <a:ext cx="71" cy="14"/>
                </a:xfrm>
                <a:custGeom>
                  <a:avLst/>
                  <a:gdLst>
                    <a:gd name="T0" fmla="*/ 0 w 52"/>
                    <a:gd name="T1" fmla="*/ 0 h 9"/>
                    <a:gd name="T2" fmla="*/ 75405 w 52"/>
                    <a:gd name="T3" fmla="*/ 16526 h 9"/>
                    <a:gd name="T4" fmla="*/ 85208 w 52"/>
                    <a:gd name="T5" fmla="*/ 12392 h 9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2" h="9">
                      <a:moveTo>
                        <a:pt x="0" y="0"/>
                      </a:moveTo>
                      <a:cubicBezTo>
                        <a:pt x="8" y="7"/>
                        <a:pt x="29" y="7"/>
                        <a:pt x="46" y="9"/>
                      </a:cubicBezTo>
                      <a:cubicBezTo>
                        <a:pt x="47" y="9"/>
                        <a:pt x="50" y="8"/>
                        <a:pt x="52" y="7"/>
                      </a:cubicBezTo>
                    </a:path>
                  </a:pathLst>
                </a:custGeom>
                <a:noFill/>
                <a:ln w="9525" cap="sq">
                  <a:solidFill>
                    <a:srgbClr val="C1C0B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371" name="Freeform 277"/>
                <p:cNvSpPr>
                  <a:spLocks noChangeArrowheads="1"/>
                </p:cNvSpPr>
                <p:nvPr/>
              </p:nvSpPr>
              <p:spPr bwMode="auto">
                <a:xfrm>
                  <a:off x="1480" y="3124"/>
                  <a:ext cx="147" cy="45"/>
                </a:xfrm>
                <a:custGeom>
                  <a:avLst/>
                  <a:gdLst>
                    <a:gd name="T0" fmla="*/ 171119 w 107"/>
                    <a:gd name="T1" fmla="*/ 0 h 27"/>
                    <a:gd name="T2" fmla="*/ 113856 w 107"/>
                    <a:gd name="T3" fmla="*/ 44653 h 27"/>
                    <a:gd name="T4" fmla="*/ 0 w 107"/>
                    <a:gd name="T5" fmla="*/ 110380 h 27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107" h="27">
                      <a:moveTo>
                        <a:pt x="107" y="0"/>
                      </a:moveTo>
                      <a:cubicBezTo>
                        <a:pt x="95" y="3"/>
                        <a:pt x="83" y="6"/>
                        <a:pt x="71" y="10"/>
                      </a:cubicBezTo>
                      <a:cubicBezTo>
                        <a:pt x="50" y="17"/>
                        <a:pt x="22" y="27"/>
                        <a:pt x="0" y="24"/>
                      </a:cubicBezTo>
                    </a:path>
                  </a:pathLst>
                </a:custGeom>
                <a:noFill/>
                <a:ln w="9525" cap="sq">
                  <a:solidFill>
                    <a:srgbClr val="C1C0B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372" name="Freeform 278"/>
                <p:cNvSpPr>
                  <a:spLocks noChangeArrowheads="1"/>
                </p:cNvSpPr>
                <p:nvPr/>
              </p:nvSpPr>
              <p:spPr bwMode="auto">
                <a:xfrm>
                  <a:off x="1647" y="3172"/>
                  <a:ext cx="86" cy="6"/>
                </a:xfrm>
                <a:custGeom>
                  <a:avLst/>
                  <a:gdLst>
                    <a:gd name="T0" fmla="*/ 0 w 63"/>
                    <a:gd name="T1" fmla="*/ 0 h 4"/>
                    <a:gd name="T2" fmla="*/ 101389 w 63"/>
                    <a:gd name="T3" fmla="*/ 0 h 4"/>
                    <a:gd name="T4" fmla="*/ 0 60000 65536"/>
                    <a:gd name="T5" fmla="*/ 0 60000 65536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0" t="0" r="r" b="b"/>
                  <a:pathLst>
                    <a:path w="63" h="4">
                      <a:moveTo>
                        <a:pt x="0" y="0"/>
                      </a:moveTo>
                      <a:cubicBezTo>
                        <a:pt x="22" y="0"/>
                        <a:pt x="39" y="4"/>
                        <a:pt x="63" y="0"/>
                      </a:cubicBezTo>
                    </a:path>
                  </a:pathLst>
                </a:custGeom>
                <a:noFill/>
                <a:ln w="9525" cap="sq">
                  <a:solidFill>
                    <a:srgbClr val="C1C0B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373" name="Freeform 279"/>
                <p:cNvSpPr>
                  <a:spLocks noChangeArrowheads="1"/>
                </p:cNvSpPr>
                <p:nvPr/>
              </p:nvSpPr>
              <p:spPr bwMode="auto">
                <a:xfrm>
                  <a:off x="1564" y="3238"/>
                  <a:ext cx="131" cy="29"/>
                </a:xfrm>
                <a:custGeom>
                  <a:avLst/>
                  <a:gdLst>
                    <a:gd name="T0" fmla="*/ 163598 w 95"/>
                    <a:gd name="T1" fmla="*/ 0 h 18"/>
                    <a:gd name="T2" fmla="*/ 151819 w 95"/>
                    <a:gd name="T3" fmla="*/ 6490 h 18"/>
                    <a:gd name="T4" fmla="*/ 52195 w 95"/>
                    <a:gd name="T5" fmla="*/ 40096 h 18"/>
                    <a:gd name="T6" fmla="*/ 25956 w 95"/>
                    <a:gd name="T7" fmla="*/ 56237 h 18"/>
                    <a:gd name="T8" fmla="*/ 0 w 95"/>
                    <a:gd name="T9" fmla="*/ 50120 h 18"/>
                    <a:gd name="T10" fmla="*/ 0 w 95"/>
                    <a:gd name="T11" fmla="*/ 50120 h 18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95" h="18">
                      <a:moveTo>
                        <a:pt x="95" y="0"/>
                      </a:moveTo>
                      <a:cubicBezTo>
                        <a:pt x="92" y="0"/>
                        <a:pt x="89" y="2"/>
                        <a:pt x="88" y="2"/>
                      </a:cubicBezTo>
                      <a:cubicBezTo>
                        <a:pt x="70" y="2"/>
                        <a:pt x="50" y="7"/>
                        <a:pt x="30" y="12"/>
                      </a:cubicBezTo>
                      <a:cubicBezTo>
                        <a:pt x="27" y="16"/>
                        <a:pt x="19" y="18"/>
                        <a:pt x="15" y="17"/>
                      </a:cubicBezTo>
                      <a:cubicBezTo>
                        <a:pt x="10" y="17"/>
                        <a:pt x="2" y="18"/>
                        <a:pt x="0" y="15"/>
                      </a:cubicBezTo>
                      <a:cubicBezTo>
                        <a:pt x="0" y="15"/>
                        <a:pt x="0" y="15"/>
                        <a:pt x="0" y="15"/>
                      </a:cubicBezTo>
                    </a:path>
                  </a:pathLst>
                </a:custGeom>
                <a:noFill/>
                <a:ln w="9525" cap="sq">
                  <a:solidFill>
                    <a:srgbClr val="C1C0B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374" name="Freeform 280"/>
                <p:cNvSpPr>
                  <a:spLocks noChangeArrowheads="1"/>
                </p:cNvSpPr>
                <p:nvPr/>
              </p:nvSpPr>
              <p:spPr bwMode="auto">
                <a:xfrm>
                  <a:off x="1223" y="3225"/>
                  <a:ext cx="36" cy="2"/>
                </a:xfrm>
                <a:custGeom>
                  <a:avLst/>
                  <a:gdLst>
                    <a:gd name="T0" fmla="*/ 0 w 27"/>
                    <a:gd name="T1" fmla="*/ 0 h 2"/>
                    <a:gd name="T2" fmla="*/ 32720 w 27"/>
                    <a:gd name="T3" fmla="*/ 210 h 2"/>
                    <a:gd name="T4" fmla="*/ 0 60000 65536"/>
                    <a:gd name="T5" fmla="*/ 0 60000 65536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0" t="0" r="r" b="b"/>
                  <a:pathLst>
                    <a:path w="27" h="2">
                      <a:moveTo>
                        <a:pt x="0" y="0"/>
                      </a:moveTo>
                      <a:cubicBezTo>
                        <a:pt x="8" y="2"/>
                        <a:pt x="20" y="0"/>
                        <a:pt x="27" y="2"/>
                      </a:cubicBezTo>
                    </a:path>
                  </a:pathLst>
                </a:custGeom>
                <a:noFill/>
                <a:ln w="9525" cap="sq">
                  <a:solidFill>
                    <a:srgbClr val="C1C0B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375" name="Freeform 281"/>
                <p:cNvSpPr>
                  <a:spLocks noChangeArrowheads="1"/>
                </p:cNvSpPr>
                <p:nvPr/>
              </p:nvSpPr>
              <p:spPr bwMode="auto">
                <a:xfrm>
                  <a:off x="1372" y="3330"/>
                  <a:ext cx="65" cy="12"/>
                </a:xfrm>
                <a:custGeom>
                  <a:avLst/>
                  <a:gdLst>
                    <a:gd name="T0" fmla="*/ 84236 w 47"/>
                    <a:gd name="T1" fmla="*/ 18773 h 8"/>
                    <a:gd name="T2" fmla="*/ 77578 w 47"/>
                    <a:gd name="T3" fmla="*/ 16037 h 8"/>
                    <a:gd name="T4" fmla="*/ 77578 w 47"/>
                    <a:gd name="T5" fmla="*/ 14336 h 8"/>
                    <a:gd name="T6" fmla="*/ 86014 w 47"/>
                    <a:gd name="T7" fmla="*/ 16037 h 8"/>
                    <a:gd name="T8" fmla="*/ 84236 w 47"/>
                    <a:gd name="T9" fmla="*/ 18773 h 8"/>
                    <a:gd name="T10" fmla="*/ 77578 w 47"/>
                    <a:gd name="T11" fmla="*/ 16037 h 8"/>
                    <a:gd name="T12" fmla="*/ 70212 w 47"/>
                    <a:gd name="T13" fmla="*/ 16037 h 8"/>
                    <a:gd name="T14" fmla="*/ 70212 w 47"/>
                    <a:gd name="T15" fmla="*/ 14336 h 8"/>
                    <a:gd name="T16" fmla="*/ 77578 w 47"/>
                    <a:gd name="T17" fmla="*/ 14336 h 8"/>
                    <a:gd name="T18" fmla="*/ 77578 w 47"/>
                    <a:gd name="T19" fmla="*/ 16037 h 8"/>
                    <a:gd name="T20" fmla="*/ 70212 w 47"/>
                    <a:gd name="T21" fmla="*/ 16037 h 8"/>
                    <a:gd name="T22" fmla="*/ 70212 w 47"/>
                    <a:gd name="T23" fmla="*/ 16037 h 8"/>
                    <a:gd name="T24" fmla="*/ 70212 w 47"/>
                    <a:gd name="T25" fmla="*/ 16037 h 8"/>
                    <a:gd name="T26" fmla="*/ 70212 w 47"/>
                    <a:gd name="T27" fmla="*/ 16037 h 8"/>
                    <a:gd name="T28" fmla="*/ 70212 w 47"/>
                    <a:gd name="T29" fmla="*/ 16037 h 8"/>
                    <a:gd name="T30" fmla="*/ 42311 w 47"/>
                    <a:gd name="T31" fmla="*/ 7109 h 8"/>
                    <a:gd name="T32" fmla="*/ 42311 w 47"/>
                    <a:gd name="T33" fmla="*/ 2691 h 8"/>
                    <a:gd name="T34" fmla="*/ 70212 w 47"/>
                    <a:gd name="T35" fmla="*/ 14336 h 8"/>
                    <a:gd name="T36" fmla="*/ 70212 w 47"/>
                    <a:gd name="T37" fmla="*/ 16037 h 8"/>
                    <a:gd name="T38" fmla="*/ 42311 w 47"/>
                    <a:gd name="T39" fmla="*/ 7109 h 8"/>
                    <a:gd name="T40" fmla="*/ 3238 w 47"/>
                    <a:gd name="T41" fmla="*/ 4374 h 8"/>
                    <a:gd name="T42" fmla="*/ 3238 w 47"/>
                    <a:gd name="T43" fmla="*/ 0 h 8"/>
                    <a:gd name="T44" fmla="*/ 42311 w 47"/>
                    <a:gd name="T45" fmla="*/ 2691 h 8"/>
                    <a:gd name="T46" fmla="*/ 42311 w 47"/>
                    <a:gd name="T47" fmla="*/ 7109 h 8"/>
                    <a:gd name="T48" fmla="*/ 3238 w 47"/>
                    <a:gd name="T49" fmla="*/ 4374 h 8"/>
                    <a:gd name="T50" fmla="*/ 3238 w 47"/>
                    <a:gd name="T51" fmla="*/ 4374 h 8"/>
                    <a:gd name="T52" fmla="*/ 3238 w 47"/>
                    <a:gd name="T53" fmla="*/ 2691 h 8"/>
                    <a:gd name="T54" fmla="*/ 3238 w 47"/>
                    <a:gd name="T55" fmla="*/ 4374 h 8"/>
                    <a:gd name="T56" fmla="*/ 3238 w 47"/>
                    <a:gd name="T57" fmla="*/ 4374 h 8"/>
                    <a:gd name="T58" fmla="*/ 3238 w 47"/>
                    <a:gd name="T59" fmla="*/ 4374 h 8"/>
                    <a:gd name="T60" fmla="*/ 3238 w 47"/>
                    <a:gd name="T61" fmla="*/ 0 h 8"/>
                    <a:gd name="T62" fmla="*/ 3238 w 47"/>
                    <a:gd name="T63" fmla="*/ 0 h 8"/>
                    <a:gd name="T64" fmla="*/ 3238 w 47"/>
                    <a:gd name="T65" fmla="*/ 4374 h 8"/>
                    <a:gd name="T66" fmla="*/ 3238 w 47"/>
                    <a:gd name="T67" fmla="*/ 0 h 8"/>
                    <a:gd name="T68" fmla="*/ 3238 w 47"/>
                    <a:gd name="T69" fmla="*/ 0 h 8"/>
                    <a:gd name="T70" fmla="*/ 3238 w 47"/>
                    <a:gd name="T71" fmla="*/ 2691 h 8"/>
                    <a:gd name="T72" fmla="*/ 3238 w 47"/>
                    <a:gd name="T73" fmla="*/ 0 h 8"/>
                    <a:gd name="T74" fmla="*/ 3238 w 47"/>
                    <a:gd name="T75" fmla="*/ 4374 h 8"/>
                    <a:gd name="T76" fmla="*/ 3238 w 47"/>
                    <a:gd name="T77" fmla="*/ 4374 h 8"/>
                    <a:gd name="T78" fmla="*/ 1954 w 47"/>
                    <a:gd name="T79" fmla="*/ 2691 h 8"/>
                    <a:gd name="T80" fmla="*/ 3238 w 47"/>
                    <a:gd name="T81" fmla="*/ 0 h 8"/>
                    <a:gd name="T82" fmla="*/ 3238 w 47"/>
                    <a:gd name="T83" fmla="*/ 4374 h 8"/>
                    <a:gd name="T84" fmla="*/ 3238 w 47"/>
                    <a:gd name="T85" fmla="*/ 4374 h 8"/>
                    <a:gd name="T86" fmla="*/ 3238 w 47"/>
                    <a:gd name="T87" fmla="*/ 4374 h 8"/>
                    <a:gd name="T88" fmla="*/ 3238 w 47"/>
                    <a:gd name="T89" fmla="*/ 2691 h 8"/>
                    <a:gd name="T90" fmla="*/ 3238 w 47"/>
                    <a:gd name="T91" fmla="*/ 4374 h 8"/>
                    <a:gd name="T92" fmla="*/ 3238 w 47"/>
                    <a:gd name="T93" fmla="*/ 4374 h 8"/>
                    <a:gd name="T94" fmla="*/ 3238 w 47"/>
                    <a:gd name="T95" fmla="*/ 4374 h 8"/>
                    <a:gd name="T96" fmla="*/ 1954 w 47"/>
                    <a:gd name="T97" fmla="*/ 2691 h 8"/>
                    <a:gd name="T98" fmla="*/ 1954 w 47"/>
                    <a:gd name="T99" fmla="*/ 2691 h 8"/>
                    <a:gd name="T100" fmla="*/ 3238 w 47"/>
                    <a:gd name="T101" fmla="*/ 4374 h 8"/>
                    <a:gd name="T102" fmla="*/ 3238 w 47"/>
                    <a:gd name="T103" fmla="*/ 4374 h 8"/>
                    <a:gd name="T104" fmla="*/ 1954 w 47"/>
                    <a:gd name="T105" fmla="*/ 4374 h 8"/>
                    <a:gd name="T106" fmla="*/ 0 w 47"/>
                    <a:gd name="T107" fmla="*/ 4374 h 8"/>
                    <a:gd name="T108" fmla="*/ 1954 w 47"/>
                    <a:gd name="T109" fmla="*/ 2691 h 8"/>
                    <a:gd name="T110" fmla="*/ 3238 w 47"/>
                    <a:gd name="T111" fmla="*/ 4374 h 8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</a:gdLst>
                  <a:ahLst/>
                  <a:cxnLst>
                    <a:cxn ang="T112">
                      <a:pos x="T0" y="T1"/>
                    </a:cxn>
                    <a:cxn ang="T113">
                      <a:pos x="T2" y="T3"/>
                    </a:cxn>
                    <a:cxn ang="T114">
                      <a:pos x="T4" y="T5"/>
                    </a:cxn>
                    <a:cxn ang="T115">
                      <a:pos x="T6" y="T7"/>
                    </a:cxn>
                    <a:cxn ang="T116">
                      <a:pos x="T8" y="T9"/>
                    </a:cxn>
                    <a:cxn ang="T117">
                      <a:pos x="T10" y="T11"/>
                    </a:cxn>
                    <a:cxn ang="T118">
                      <a:pos x="T12" y="T13"/>
                    </a:cxn>
                    <a:cxn ang="T119">
                      <a:pos x="T14" y="T15"/>
                    </a:cxn>
                    <a:cxn ang="T120">
                      <a:pos x="T16" y="T17"/>
                    </a:cxn>
                    <a:cxn ang="T121">
                      <a:pos x="T18" y="T19"/>
                    </a:cxn>
                    <a:cxn ang="T122">
                      <a:pos x="T20" y="T21"/>
                    </a:cxn>
                    <a:cxn ang="T123">
                      <a:pos x="T22" y="T23"/>
                    </a:cxn>
                    <a:cxn ang="T124">
                      <a:pos x="T24" y="T25"/>
                    </a:cxn>
                    <a:cxn ang="T125">
                      <a:pos x="T26" y="T27"/>
                    </a:cxn>
                    <a:cxn ang="T126">
                      <a:pos x="T28" y="T29"/>
                    </a:cxn>
                    <a:cxn ang="T127">
                      <a:pos x="T30" y="T31"/>
                    </a:cxn>
                    <a:cxn ang="T128">
                      <a:pos x="T32" y="T33"/>
                    </a:cxn>
                    <a:cxn ang="T129">
                      <a:pos x="T34" y="T35"/>
                    </a:cxn>
                    <a:cxn ang="T130">
                      <a:pos x="T36" y="T37"/>
                    </a:cxn>
                    <a:cxn ang="T131">
                      <a:pos x="T38" y="T39"/>
                    </a:cxn>
                    <a:cxn ang="T132">
                      <a:pos x="T40" y="T41"/>
                    </a:cxn>
                    <a:cxn ang="T133">
                      <a:pos x="T42" y="T43"/>
                    </a:cxn>
                    <a:cxn ang="T134">
                      <a:pos x="T44" y="T45"/>
                    </a:cxn>
                    <a:cxn ang="T135">
                      <a:pos x="T46" y="T47"/>
                    </a:cxn>
                    <a:cxn ang="T136">
                      <a:pos x="T48" y="T49"/>
                    </a:cxn>
                    <a:cxn ang="T137">
                      <a:pos x="T50" y="T51"/>
                    </a:cxn>
                    <a:cxn ang="T138">
                      <a:pos x="T52" y="T53"/>
                    </a:cxn>
                    <a:cxn ang="T139">
                      <a:pos x="T54" y="T55"/>
                    </a:cxn>
                    <a:cxn ang="T140">
                      <a:pos x="T56" y="T57"/>
                    </a:cxn>
                    <a:cxn ang="T141">
                      <a:pos x="T58" y="T59"/>
                    </a:cxn>
                    <a:cxn ang="T142">
                      <a:pos x="T60" y="T61"/>
                    </a:cxn>
                    <a:cxn ang="T143">
                      <a:pos x="T62" y="T63"/>
                    </a:cxn>
                    <a:cxn ang="T144">
                      <a:pos x="T64" y="T65"/>
                    </a:cxn>
                    <a:cxn ang="T145">
                      <a:pos x="T66" y="T67"/>
                    </a:cxn>
                    <a:cxn ang="T146">
                      <a:pos x="T68" y="T69"/>
                    </a:cxn>
                    <a:cxn ang="T147">
                      <a:pos x="T70" y="T71"/>
                    </a:cxn>
                    <a:cxn ang="T148">
                      <a:pos x="T72" y="T73"/>
                    </a:cxn>
                    <a:cxn ang="T149">
                      <a:pos x="T74" y="T75"/>
                    </a:cxn>
                    <a:cxn ang="T150">
                      <a:pos x="T76" y="T77"/>
                    </a:cxn>
                    <a:cxn ang="T151">
                      <a:pos x="T78" y="T79"/>
                    </a:cxn>
                    <a:cxn ang="T152">
                      <a:pos x="T80" y="T81"/>
                    </a:cxn>
                    <a:cxn ang="T153">
                      <a:pos x="T82" y="T83"/>
                    </a:cxn>
                    <a:cxn ang="T154">
                      <a:pos x="T84" y="T85"/>
                    </a:cxn>
                    <a:cxn ang="T155">
                      <a:pos x="T86" y="T87"/>
                    </a:cxn>
                    <a:cxn ang="T156">
                      <a:pos x="T88" y="T89"/>
                    </a:cxn>
                    <a:cxn ang="T157">
                      <a:pos x="T90" y="T91"/>
                    </a:cxn>
                    <a:cxn ang="T158">
                      <a:pos x="T92" y="T93"/>
                    </a:cxn>
                    <a:cxn ang="T159">
                      <a:pos x="T94" y="T95"/>
                    </a:cxn>
                    <a:cxn ang="T160">
                      <a:pos x="T96" y="T97"/>
                    </a:cxn>
                    <a:cxn ang="T161">
                      <a:pos x="T98" y="T99"/>
                    </a:cxn>
                    <a:cxn ang="T162">
                      <a:pos x="T100" y="T101"/>
                    </a:cxn>
                    <a:cxn ang="T163">
                      <a:pos x="T102" y="T103"/>
                    </a:cxn>
                    <a:cxn ang="T164">
                      <a:pos x="T104" y="T105"/>
                    </a:cxn>
                    <a:cxn ang="T165">
                      <a:pos x="T106" y="T107"/>
                    </a:cxn>
                    <a:cxn ang="T166">
                      <a:pos x="T108" y="T109"/>
                    </a:cxn>
                    <a:cxn ang="T167">
                      <a:pos x="T110" y="T111"/>
                    </a:cxn>
                  </a:cxnLst>
                  <a:rect l="0" t="0" r="r" b="b"/>
                  <a:pathLst>
                    <a:path w="47" h="8">
                      <a:moveTo>
                        <a:pt x="46" y="8"/>
                      </a:moveTo>
                      <a:cubicBezTo>
                        <a:pt x="46" y="7"/>
                        <a:pt x="44" y="7"/>
                        <a:pt x="42" y="7"/>
                      </a:cubicBezTo>
                      <a:lnTo>
                        <a:pt x="42" y="6"/>
                      </a:lnTo>
                      <a:cubicBezTo>
                        <a:pt x="44" y="6"/>
                        <a:pt x="46" y="6"/>
                        <a:pt x="47" y="7"/>
                      </a:cubicBezTo>
                      <a:lnTo>
                        <a:pt x="46" y="8"/>
                      </a:lnTo>
                      <a:close/>
                      <a:moveTo>
                        <a:pt x="42" y="7"/>
                      </a:moveTo>
                      <a:cubicBezTo>
                        <a:pt x="40" y="8"/>
                        <a:pt x="39" y="8"/>
                        <a:pt x="38" y="7"/>
                      </a:cubicBezTo>
                      <a:lnTo>
                        <a:pt x="38" y="6"/>
                      </a:lnTo>
                      <a:cubicBezTo>
                        <a:pt x="39" y="6"/>
                        <a:pt x="40" y="6"/>
                        <a:pt x="42" y="6"/>
                      </a:cubicBezTo>
                      <a:lnTo>
                        <a:pt x="42" y="7"/>
                      </a:lnTo>
                      <a:close/>
                      <a:moveTo>
                        <a:pt x="38" y="7"/>
                      </a:moveTo>
                      <a:lnTo>
                        <a:pt x="38" y="7"/>
                      </a:lnTo>
                      <a:close/>
                      <a:moveTo>
                        <a:pt x="38" y="7"/>
                      </a:moveTo>
                      <a:cubicBezTo>
                        <a:pt x="33" y="5"/>
                        <a:pt x="28" y="4"/>
                        <a:pt x="23" y="3"/>
                      </a:cubicBezTo>
                      <a:lnTo>
                        <a:pt x="23" y="1"/>
                      </a:lnTo>
                      <a:cubicBezTo>
                        <a:pt x="29" y="2"/>
                        <a:pt x="34" y="4"/>
                        <a:pt x="38" y="6"/>
                      </a:cubicBezTo>
                      <a:lnTo>
                        <a:pt x="38" y="7"/>
                      </a:lnTo>
                      <a:close/>
                      <a:moveTo>
                        <a:pt x="23" y="3"/>
                      </a:moveTo>
                      <a:cubicBezTo>
                        <a:pt x="17" y="1"/>
                        <a:pt x="10" y="1"/>
                        <a:pt x="2" y="2"/>
                      </a:cubicBezTo>
                      <a:lnTo>
                        <a:pt x="2" y="0"/>
                      </a:lnTo>
                      <a:cubicBezTo>
                        <a:pt x="11" y="0"/>
                        <a:pt x="17" y="0"/>
                        <a:pt x="23" y="1"/>
                      </a:cubicBezTo>
                      <a:lnTo>
                        <a:pt x="23" y="3"/>
                      </a:lnTo>
                      <a:close/>
                      <a:moveTo>
                        <a:pt x="2" y="2"/>
                      </a:moveTo>
                      <a:lnTo>
                        <a:pt x="2" y="2"/>
                      </a:lnTo>
                      <a:lnTo>
                        <a:pt x="2" y="1"/>
                      </a:lnTo>
                      <a:lnTo>
                        <a:pt x="2" y="2"/>
                      </a:lnTo>
                      <a:close/>
                      <a:moveTo>
                        <a:pt x="2" y="2"/>
                      </a:moveTo>
                      <a:lnTo>
                        <a:pt x="2" y="2"/>
                      </a:lnTo>
                      <a:lnTo>
                        <a:pt x="2" y="0"/>
                      </a:lnTo>
                      <a:lnTo>
                        <a:pt x="2" y="2"/>
                      </a:lnTo>
                      <a:close/>
                      <a:moveTo>
                        <a:pt x="2" y="0"/>
                      </a:moveTo>
                      <a:lnTo>
                        <a:pt x="2" y="0"/>
                      </a:lnTo>
                      <a:lnTo>
                        <a:pt x="2" y="1"/>
                      </a:lnTo>
                      <a:lnTo>
                        <a:pt x="2" y="0"/>
                      </a:lnTo>
                      <a:close/>
                      <a:moveTo>
                        <a:pt x="2" y="2"/>
                      </a:moveTo>
                      <a:cubicBezTo>
                        <a:pt x="2" y="2"/>
                        <a:pt x="2" y="2"/>
                        <a:pt x="2" y="2"/>
                      </a:cubicBezTo>
                      <a:lnTo>
                        <a:pt x="1" y="1"/>
                      </a:lnTo>
                      <a:cubicBezTo>
                        <a:pt x="2" y="0"/>
                        <a:pt x="2" y="0"/>
                        <a:pt x="2" y="0"/>
                      </a:cubicBezTo>
                      <a:lnTo>
                        <a:pt x="2" y="2"/>
                      </a:lnTo>
                      <a:close/>
                      <a:moveTo>
                        <a:pt x="2" y="2"/>
                      </a:moveTo>
                      <a:lnTo>
                        <a:pt x="2" y="2"/>
                      </a:lnTo>
                      <a:lnTo>
                        <a:pt x="2" y="1"/>
                      </a:lnTo>
                      <a:lnTo>
                        <a:pt x="2" y="2"/>
                      </a:lnTo>
                      <a:close/>
                      <a:moveTo>
                        <a:pt x="2" y="2"/>
                      </a:moveTo>
                      <a:cubicBezTo>
                        <a:pt x="2" y="2"/>
                        <a:pt x="2" y="2"/>
                        <a:pt x="2" y="2"/>
                      </a:cubicBezTo>
                      <a:lnTo>
                        <a:pt x="1" y="1"/>
                      </a:lnTo>
                      <a:cubicBezTo>
                        <a:pt x="1" y="1"/>
                        <a:pt x="1" y="1"/>
                        <a:pt x="1" y="1"/>
                      </a:cubicBezTo>
                      <a:lnTo>
                        <a:pt x="2" y="2"/>
                      </a:lnTo>
                      <a:close/>
                      <a:moveTo>
                        <a:pt x="2" y="2"/>
                      </a:moveTo>
                      <a:cubicBezTo>
                        <a:pt x="2" y="2"/>
                        <a:pt x="1" y="2"/>
                        <a:pt x="1" y="2"/>
                      </a:cubicBezTo>
                      <a:lnTo>
                        <a:pt x="0" y="2"/>
                      </a:lnTo>
                      <a:cubicBezTo>
                        <a:pt x="0" y="1"/>
                        <a:pt x="1" y="1"/>
                        <a:pt x="1" y="1"/>
                      </a:cubicBezTo>
                      <a:lnTo>
                        <a:pt x="2" y="2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376" name="Freeform 282"/>
                <p:cNvSpPr>
                  <a:spLocks noChangeArrowheads="1"/>
                </p:cNvSpPr>
                <p:nvPr/>
              </p:nvSpPr>
              <p:spPr bwMode="auto">
                <a:xfrm>
                  <a:off x="1360" y="3198"/>
                  <a:ext cx="60" cy="13"/>
                </a:xfrm>
                <a:custGeom>
                  <a:avLst/>
                  <a:gdLst>
                    <a:gd name="T0" fmla="*/ 1790 w 44"/>
                    <a:gd name="T1" fmla="*/ 0 h 8"/>
                    <a:gd name="T2" fmla="*/ 1790 w 44"/>
                    <a:gd name="T3" fmla="*/ 0 h 8"/>
                    <a:gd name="T4" fmla="*/ 0 w 44"/>
                    <a:gd name="T5" fmla="*/ 0 h 8"/>
                    <a:gd name="T6" fmla="*/ 0 w 44"/>
                    <a:gd name="T7" fmla="*/ 0 h 8"/>
                    <a:gd name="T8" fmla="*/ 1790 w 44"/>
                    <a:gd name="T9" fmla="*/ 0 h 8"/>
                    <a:gd name="T10" fmla="*/ 1790 w 44"/>
                    <a:gd name="T11" fmla="*/ 0 h 8"/>
                    <a:gd name="T12" fmla="*/ 1790 w 44"/>
                    <a:gd name="T13" fmla="*/ 0 h 8"/>
                    <a:gd name="T14" fmla="*/ 0 w 44"/>
                    <a:gd name="T15" fmla="*/ 0 h 8"/>
                    <a:gd name="T16" fmla="*/ 1790 w 44"/>
                    <a:gd name="T17" fmla="*/ 0 h 8"/>
                    <a:gd name="T18" fmla="*/ 1790 w 44"/>
                    <a:gd name="T19" fmla="*/ 0 h 8"/>
                    <a:gd name="T20" fmla="*/ 49220 w 44"/>
                    <a:gd name="T21" fmla="*/ 23164 h 8"/>
                    <a:gd name="T22" fmla="*/ 49220 w 44"/>
                    <a:gd name="T23" fmla="*/ 25904 h 8"/>
                    <a:gd name="T24" fmla="*/ 0 w 44"/>
                    <a:gd name="T25" fmla="*/ 0 h 8"/>
                    <a:gd name="T26" fmla="*/ 1790 w 44"/>
                    <a:gd name="T27" fmla="*/ 0 h 8"/>
                    <a:gd name="T28" fmla="*/ 49220 w 44"/>
                    <a:gd name="T29" fmla="*/ 23164 h 8"/>
                    <a:gd name="T30" fmla="*/ 74052 w 44"/>
                    <a:gd name="T31" fmla="*/ 25904 h 8"/>
                    <a:gd name="T32" fmla="*/ 74052 w 44"/>
                    <a:gd name="T33" fmla="*/ 30347 h 8"/>
                    <a:gd name="T34" fmla="*/ 49220 w 44"/>
                    <a:gd name="T35" fmla="*/ 25904 h 8"/>
                    <a:gd name="T36" fmla="*/ 49220 w 44"/>
                    <a:gd name="T37" fmla="*/ 23164 h 8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0" t="0" r="r" b="b"/>
                  <a:pathLst>
                    <a:path w="44" h="8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lnTo>
                        <a:pt x="1" y="0"/>
                      </a:lnTo>
                      <a:close/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lnTo>
                        <a:pt x="1" y="0"/>
                      </a:lnTo>
                      <a:close/>
                      <a:moveTo>
                        <a:pt x="1" y="0"/>
                      </a:moveTo>
                      <a:cubicBezTo>
                        <a:pt x="6" y="4"/>
                        <a:pt x="17" y="5"/>
                        <a:pt x="29" y="6"/>
                      </a:cubicBezTo>
                      <a:lnTo>
                        <a:pt x="29" y="7"/>
                      </a:lnTo>
                      <a:cubicBezTo>
                        <a:pt x="17" y="6"/>
                        <a:pt x="5" y="6"/>
                        <a:pt x="0" y="0"/>
                      </a:cubicBezTo>
                      <a:lnTo>
                        <a:pt x="1" y="0"/>
                      </a:lnTo>
                      <a:close/>
                      <a:moveTo>
                        <a:pt x="29" y="6"/>
                      </a:moveTo>
                      <a:cubicBezTo>
                        <a:pt x="34" y="6"/>
                        <a:pt x="40" y="6"/>
                        <a:pt x="44" y="7"/>
                      </a:cubicBezTo>
                      <a:lnTo>
                        <a:pt x="44" y="8"/>
                      </a:lnTo>
                      <a:cubicBezTo>
                        <a:pt x="39" y="8"/>
                        <a:pt x="34" y="7"/>
                        <a:pt x="29" y="7"/>
                      </a:cubicBezTo>
                      <a:lnTo>
                        <a:pt x="29" y="6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377" name="Freeform 283"/>
                <p:cNvSpPr>
                  <a:spLocks noChangeArrowheads="1"/>
                </p:cNvSpPr>
                <p:nvPr/>
              </p:nvSpPr>
              <p:spPr bwMode="auto">
                <a:xfrm>
                  <a:off x="1220" y="3143"/>
                  <a:ext cx="65" cy="7"/>
                </a:xfrm>
                <a:custGeom>
                  <a:avLst/>
                  <a:gdLst>
                    <a:gd name="T0" fmla="*/ 86014 w 47"/>
                    <a:gd name="T1" fmla="*/ 4262 h 5"/>
                    <a:gd name="T2" fmla="*/ 86014 w 47"/>
                    <a:gd name="T3" fmla="*/ 4262 h 5"/>
                    <a:gd name="T4" fmla="*/ 86014 w 47"/>
                    <a:gd name="T5" fmla="*/ 2667 h 5"/>
                    <a:gd name="T6" fmla="*/ 86014 w 47"/>
                    <a:gd name="T7" fmla="*/ 2667 h 5"/>
                    <a:gd name="T8" fmla="*/ 86014 w 47"/>
                    <a:gd name="T9" fmla="*/ 4262 h 5"/>
                    <a:gd name="T10" fmla="*/ 86014 w 47"/>
                    <a:gd name="T11" fmla="*/ 2667 h 5"/>
                    <a:gd name="T12" fmla="*/ 86014 w 47"/>
                    <a:gd name="T13" fmla="*/ 2667 h 5"/>
                    <a:gd name="T14" fmla="*/ 86014 w 47"/>
                    <a:gd name="T15" fmla="*/ 2667 h 5"/>
                    <a:gd name="T16" fmla="*/ 86014 w 47"/>
                    <a:gd name="T17" fmla="*/ 4262 h 5"/>
                    <a:gd name="T18" fmla="*/ 73804 w 47"/>
                    <a:gd name="T19" fmla="*/ 5274 h 5"/>
                    <a:gd name="T20" fmla="*/ 73804 w 47"/>
                    <a:gd name="T21" fmla="*/ 4262 h 5"/>
                    <a:gd name="T22" fmla="*/ 86014 w 47"/>
                    <a:gd name="T23" fmla="*/ 2667 h 5"/>
                    <a:gd name="T24" fmla="*/ 86014 w 47"/>
                    <a:gd name="T25" fmla="*/ 4262 h 5"/>
                    <a:gd name="T26" fmla="*/ 73804 w 47"/>
                    <a:gd name="T27" fmla="*/ 5274 h 5"/>
                    <a:gd name="T28" fmla="*/ 66647 w 47"/>
                    <a:gd name="T29" fmla="*/ 6819 h 5"/>
                    <a:gd name="T30" fmla="*/ 64053 w 47"/>
                    <a:gd name="T31" fmla="*/ 4262 h 5"/>
                    <a:gd name="T32" fmla="*/ 73804 w 47"/>
                    <a:gd name="T33" fmla="*/ 4262 h 5"/>
                    <a:gd name="T34" fmla="*/ 73804 w 47"/>
                    <a:gd name="T35" fmla="*/ 5274 h 5"/>
                    <a:gd name="T36" fmla="*/ 64053 w 47"/>
                    <a:gd name="T37" fmla="*/ 4262 h 5"/>
                    <a:gd name="T38" fmla="*/ 64053 w 47"/>
                    <a:gd name="T39" fmla="*/ 4262 h 5"/>
                    <a:gd name="T40" fmla="*/ 64053 w 47"/>
                    <a:gd name="T41" fmla="*/ 5274 h 5"/>
                    <a:gd name="T42" fmla="*/ 64053 w 47"/>
                    <a:gd name="T43" fmla="*/ 4262 h 5"/>
                    <a:gd name="T44" fmla="*/ 66647 w 47"/>
                    <a:gd name="T45" fmla="*/ 6819 h 5"/>
                    <a:gd name="T46" fmla="*/ 66647 w 47"/>
                    <a:gd name="T47" fmla="*/ 6819 h 5"/>
                    <a:gd name="T48" fmla="*/ 64053 w 47"/>
                    <a:gd name="T49" fmla="*/ 4262 h 5"/>
                    <a:gd name="T50" fmla="*/ 64053 w 47"/>
                    <a:gd name="T51" fmla="*/ 4262 h 5"/>
                    <a:gd name="T52" fmla="*/ 66647 w 47"/>
                    <a:gd name="T53" fmla="*/ 6819 h 5"/>
                    <a:gd name="T54" fmla="*/ 66647 w 47"/>
                    <a:gd name="T55" fmla="*/ 6819 h 5"/>
                    <a:gd name="T56" fmla="*/ 66647 w 47"/>
                    <a:gd name="T57" fmla="*/ 6819 h 5"/>
                    <a:gd name="T58" fmla="*/ 64053 w 47"/>
                    <a:gd name="T59" fmla="*/ 5274 h 5"/>
                    <a:gd name="T60" fmla="*/ 66647 w 47"/>
                    <a:gd name="T61" fmla="*/ 6819 h 5"/>
                    <a:gd name="T62" fmla="*/ 66647 w 47"/>
                    <a:gd name="T63" fmla="*/ 6819 h 5"/>
                    <a:gd name="T64" fmla="*/ 56738 w 47"/>
                    <a:gd name="T65" fmla="*/ 6819 h 5"/>
                    <a:gd name="T66" fmla="*/ 56738 w 47"/>
                    <a:gd name="T67" fmla="*/ 5274 h 5"/>
                    <a:gd name="T68" fmla="*/ 64053 w 47"/>
                    <a:gd name="T69" fmla="*/ 4262 h 5"/>
                    <a:gd name="T70" fmla="*/ 66647 w 47"/>
                    <a:gd name="T71" fmla="*/ 6819 h 5"/>
                    <a:gd name="T72" fmla="*/ 56738 w 47"/>
                    <a:gd name="T73" fmla="*/ 6819 h 5"/>
                    <a:gd name="T74" fmla="*/ 55574 w 47"/>
                    <a:gd name="T75" fmla="*/ 6819 h 5"/>
                    <a:gd name="T76" fmla="*/ 55574 w 47"/>
                    <a:gd name="T77" fmla="*/ 5274 h 5"/>
                    <a:gd name="T78" fmla="*/ 56738 w 47"/>
                    <a:gd name="T79" fmla="*/ 5274 h 5"/>
                    <a:gd name="T80" fmla="*/ 56738 w 47"/>
                    <a:gd name="T81" fmla="*/ 6819 h 5"/>
                    <a:gd name="T82" fmla="*/ 55574 w 47"/>
                    <a:gd name="T83" fmla="*/ 6819 h 5"/>
                    <a:gd name="T84" fmla="*/ 50044 w 47"/>
                    <a:gd name="T85" fmla="*/ 5274 h 5"/>
                    <a:gd name="T86" fmla="*/ 50044 w 47"/>
                    <a:gd name="T87" fmla="*/ 4262 h 5"/>
                    <a:gd name="T88" fmla="*/ 55574 w 47"/>
                    <a:gd name="T89" fmla="*/ 5274 h 5"/>
                    <a:gd name="T90" fmla="*/ 55574 w 47"/>
                    <a:gd name="T91" fmla="*/ 6819 h 5"/>
                    <a:gd name="T92" fmla="*/ 50044 w 47"/>
                    <a:gd name="T93" fmla="*/ 4262 h 5"/>
                    <a:gd name="T94" fmla="*/ 50044 w 47"/>
                    <a:gd name="T95" fmla="*/ 4262 h 5"/>
                    <a:gd name="T96" fmla="*/ 50044 w 47"/>
                    <a:gd name="T97" fmla="*/ 4262 h 5"/>
                    <a:gd name="T98" fmla="*/ 50044 w 47"/>
                    <a:gd name="T99" fmla="*/ 5274 h 5"/>
                    <a:gd name="T100" fmla="*/ 50044 w 47"/>
                    <a:gd name="T101" fmla="*/ 4262 h 5"/>
                    <a:gd name="T102" fmla="*/ 50044 w 47"/>
                    <a:gd name="T103" fmla="*/ 5274 h 5"/>
                    <a:gd name="T104" fmla="*/ 42311 w 47"/>
                    <a:gd name="T105" fmla="*/ 5274 h 5"/>
                    <a:gd name="T106" fmla="*/ 42311 w 47"/>
                    <a:gd name="T107" fmla="*/ 2667 h 5"/>
                    <a:gd name="T108" fmla="*/ 50044 w 47"/>
                    <a:gd name="T109" fmla="*/ 4262 h 5"/>
                    <a:gd name="T110" fmla="*/ 50044 w 47"/>
                    <a:gd name="T111" fmla="*/ 5274 h 5"/>
                    <a:gd name="T112" fmla="*/ 42311 w 47"/>
                    <a:gd name="T113" fmla="*/ 5274 h 5"/>
                    <a:gd name="T114" fmla="*/ 0 w 47"/>
                    <a:gd name="T115" fmla="*/ 1662 h 5"/>
                    <a:gd name="T116" fmla="*/ 0 w 47"/>
                    <a:gd name="T117" fmla="*/ 0 h 5"/>
                    <a:gd name="T118" fmla="*/ 42311 w 47"/>
                    <a:gd name="T119" fmla="*/ 2667 h 5"/>
                    <a:gd name="T120" fmla="*/ 42311 w 47"/>
                    <a:gd name="T121" fmla="*/ 5274 h 5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</a:gdLst>
                  <a:ahLst/>
                  <a:cxnLst>
                    <a:cxn ang="T122">
                      <a:pos x="T0" y="T1"/>
                    </a:cxn>
                    <a:cxn ang="T123">
                      <a:pos x="T2" y="T3"/>
                    </a:cxn>
                    <a:cxn ang="T124">
                      <a:pos x="T4" y="T5"/>
                    </a:cxn>
                    <a:cxn ang="T125">
                      <a:pos x="T6" y="T7"/>
                    </a:cxn>
                    <a:cxn ang="T126">
                      <a:pos x="T8" y="T9"/>
                    </a:cxn>
                    <a:cxn ang="T127">
                      <a:pos x="T10" y="T11"/>
                    </a:cxn>
                    <a:cxn ang="T128">
                      <a:pos x="T12" y="T13"/>
                    </a:cxn>
                    <a:cxn ang="T129">
                      <a:pos x="T14" y="T15"/>
                    </a:cxn>
                    <a:cxn ang="T130">
                      <a:pos x="T16" y="T17"/>
                    </a:cxn>
                    <a:cxn ang="T131">
                      <a:pos x="T18" y="T19"/>
                    </a:cxn>
                    <a:cxn ang="T132">
                      <a:pos x="T20" y="T21"/>
                    </a:cxn>
                    <a:cxn ang="T133">
                      <a:pos x="T22" y="T23"/>
                    </a:cxn>
                    <a:cxn ang="T134">
                      <a:pos x="T24" y="T25"/>
                    </a:cxn>
                    <a:cxn ang="T135">
                      <a:pos x="T26" y="T27"/>
                    </a:cxn>
                    <a:cxn ang="T136">
                      <a:pos x="T28" y="T29"/>
                    </a:cxn>
                    <a:cxn ang="T137">
                      <a:pos x="T30" y="T31"/>
                    </a:cxn>
                    <a:cxn ang="T138">
                      <a:pos x="T32" y="T33"/>
                    </a:cxn>
                    <a:cxn ang="T139">
                      <a:pos x="T34" y="T35"/>
                    </a:cxn>
                    <a:cxn ang="T140">
                      <a:pos x="T36" y="T37"/>
                    </a:cxn>
                    <a:cxn ang="T141">
                      <a:pos x="T38" y="T39"/>
                    </a:cxn>
                    <a:cxn ang="T142">
                      <a:pos x="T40" y="T41"/>
                    </a:cxn>
                    <a:cxn ang="T143">
                      <a:pos x="T42" y="T43"/>
                    </a:cxn>
                    <a:cxn ang="T144">
                      <a:pos x="T44" y="T45"/>
                    </a:cxn>
                    <a:cxn ang="T145">
                      <a:pos x="T46" y="T47"/>
                    </a:cxn>
                    <a:cxn ang="T146">
                      <a:pos x="T48" y="T49"/>
                    </a:cxn>
                    <a:cxn ang="T147">
                      <a:pos x="T50" y="T51"/>
                    </a:cxn>
                    <a:cxn ang="T148">
                      <a:pos x="T52" y="T53"/>
                    </a:cxn>
                    <a:cxn ang="T149">
                      <a:pos x="T54" y="T55"/>
                    </a:cxn>
                    <a:cxn ang="T150">
                      <a:pos x="T56" y="T57"/>
                    </a:cxn>
                    <a:cxn ang="T151">
                      <a:pos x="T58" y="T59"/>
                    </a:cxn>
                    <a:cxn ang="T152">
                      <a:pos x="T60" y="T61"/>
                    </a:cxn>
                    <a:cxn ang="T153">
                      <a:pos x="T62" y="T63"/>
                    </a:cxn>
                    <a:cxn ang="T154">
                      <a:pos x="T64" y="T65"/>
                    </a:cxn>
                    <a:cxn ang="T155">
                      <a:pos x="T66" y="T67"/>
                    </a:cxn>
                    <a:cxn ang="T156">
                      <a:pos x="T68" y="T69"/>
                    </a:cxn>
                    <a:cxn ang="T157">
                      <a:pos x="T70" y="T71"/>
                    </a:cxn>
                    <a:cxn ang="T158">
                      <a:pos x="T72" y="T73"/>
                    </a:cxn>
                    <a:cxn ang="T159">
                      <a:pos x="T74" y="T75"/>
                    </a:cxn>
                    <a:cxn ang="T160">
                      <a:pos x="T76" y="T77"/>
                    </a:cxn>
                    <a:cxn ang="T161">
                      <a:pos x="T78" y="T79"/>
                    </a:cxn>
                    <a:cxn ang="T162">
                      <a:pos x="T80" y="T81"/>
                    </a:cxn>
                    <a:cxn ang="T163">
                      <a:pos x="T82" y="T83"/>
                    </a:cxn>
                    <a:cxn ang="T164">
                      <a:pos x="T84" y="T85"/>
                    </a:cxn>
                    <a:cxn ang="T165">
                      <a:pos x="T86" y="T87"/>
                    </a:cxn>
                    <a:cxn ang="T166">
                      <a:pos x="T88" y="T89"/>
                    </a:cxn>
                    <a:cxn ang="T167">
                      <a:pos x="T90" y="T91"/>
                    </a:cxn>
                    <a:cxn ang="T168">
                      <a:pos x="T92" y="T93"/>
                    </a:cxn>
                    <a:cxn ang="T169">
                      <a:pos x="T94" y="T95"/>
                    </a:cxn>
                    <a:cxn ang="T170">
                      <a:pos x="T96" y="T97"/>
                    </a:cxn>
                    <a:cxn ang="T171">
                      <a:pos x="T98" y="T99"/>
                    </a:cxn>
                    <a:cxn ang="T172">
                      <a:pos x="T100" y="T101"/>
                    </a:cxn>
                    <a:cxn ang="T173">
                      <a:pos x="T102" y="T103"/>
                    </a:cxn>
                    <a:cxn ang="T174">
                      <a:pos x="T104" y="T105"/>
                    </a:cxn>
                    <a:cxn ang="T175">
                      <a:pos x="T106" y="T107"/>
                    </a:cxn>
                    <a:cxn ang="T176">
                      <a:pos x="T108" y="T109"/>
                    </a:cxn>
                    <a:cxn ang="T177">
                      <a:pos x="T110" y="T111"/>
                    </a:cxn>
                    <a:cxn ang="T178">
                      <a:pos x="T112" y="T113"/>
                    </a:cxn>
                    <a:cxn ang="T179">
                      <a:pos x="T114" y="T115"/>
                    </a:cxn>
                    <a:cxn ang="T180">
                      <a:pos x="T116" y="T117"/>
                    </a:cxn>
                    <a:cxn ang="T181">
                      <a:pos x="T118" y="T119"/>
                    </a:cxn>
                    <a:cxn ang="T182">
                      <a:pos x="T120" y="T121"/>
                    </a:cxn>
                  </a:cxnLst>
                  <a:rect l="0" t="0" r="r" b="b"/>
                  <a:pathLst>
                    <a:path w="47" h="5">
                      <a:moveTo>
                        <a:pt x="47" y="3"/>
                      </a:moveTo>
                      <a:lnTo>
                        <a:pt x="47" y="3"/>
                      </a:lnTo>
                      <a:lnTo>
                        <a:pt x="47" y="2"/>
                      </a:lnTo>
                      <a:lnTo>
                        <a:pt x="47" y="3"/>
                      </a:lnTo>
                      <a:close/>
                      <a:moveTo>
                        <a:pt x="47" y="2"/>
                      </a:moveTo>
                      <a:lnTo>
                        <a:pt x="47" y="2"/>
                      </a:lnTo>
                      <a:close/>
                      <a:moveTo>
                        <a:pt x="47" y="3"/>
                      </a:moveTo>
                      <a:cubicBezTo>
                        <a:pt x="45" y="3"/>
                        <a:pt x="43" y="3"/>
                        <a:pt x="40" y="4"/>
                      </a:cubicBezTo>
                      <a:lnTo>
                        <a:pt x="40" y="3"/>
                      </a:lnTo>
                      <a:cubicBezTo>
                        <a:pt x="43" y="2"/>
                        <a:pt x="45" y="1"/>
                        <a:pt x="47" y="2"/>
                      </a:cubicBezTo>
                      <a:lnTo>
                        <a:pt x="47" y="3"/>
                      </a:lnTo>
                      <a:close/>
                      <a:moveTo>
                        <a:pt x="40" y="4"/>
                      </a:moveTo>
                      <a:cubicBezTo>
                        <a:pt x="39" y="4"/>
                        <a:pt x="37" y="4"/>
                        <a:pt x="36" y="5"/>
                      </a:cubicBezTo>
                      <a:lnTo>
                        <a:pt x="35" y="3"/>
                      </a:lnTo>
                      <a:cubicBezTo>
                        <a:pt x="37" y="3"/>
                        <a:pt x="38" y="3"/>
                        <a:pt x="40" y="3"/>
                      </a:cubicBezTo>
                      <a:lnTo>
                        <a:pt x="40" y="4"/>
                      </a:lnTo>
                      <a:close/>
                      <a:moveTo>
                        <a:pt x="35" y="3"/>
                      </a:moveTo>
                      <a:lnTo>
                        <a:pt x="35" y="3"/>
                      </a:lnTo>
                      <a:lnTo>
                        <a:pt x="35" y="4"/>
                      </a:lnTo>
                      <a:lnTo>
                        <a:pt x="35" y="3"/>
                      </a:lnTo>
                      <a:close/>
                      <a:moveTo>
                        <a:pt x="36" y="5"/>
                      </a:moveTo>
                      <a:lnTo>
                        <a:pt x="36" y="5"/>
                      </a:lnTo>
                      <a:lnTo>
                        <a:pt x="35" y="3"/>
                      </a:lnTo>
                      <a:lnTo>
                        <a:pt x="36" y="5"/>
                      </a:lnTo>
                      <a:close/>
                      <a:moveTo>
                        <a:pt x="36" y="5"/>
                      </a:moveTo>
                      <a:lnTo>
                        <a:pt x="36" y="5"/>
                      </a:lnTo>
                      <a:lnTo>
                        <a:pt x="35" y="4"/>
                      </a:lnTo>
                      <a:lnTo>
                        <a:pt x="36" y="5"/>
                      </a:lnTo>
                      <a:close/>
                      <a:moveTo>
                        <a:pt x="36" y="5"/>
                      </a:moveTo>
                      <a:cubicBezTo>
                        <a:pt x="34" y="5"/>
                        <a:pt x="32" y="5"/>
                        <a:pt x="31" y="5"/>
                      </a:cubicBezTo>
                      <a:lnTo>
                        <a:pt x="31" y="4"/>
                      </a:lnTo>
                      <a:cubicBezTo>
                        <a:pt x="32" y="4"/>
                        <a:pt x="34" y="4"/>
                        <a:pt x="35" y="3"/>
                      </a:cubicBezTo>
                      <a:lnTo>
                        <a:pt x="36" y="5"/>
                      </a:lnTo>
                      <a:close/>
                      <a:moveTo>
                        <a:pt x="31" y="5"/>
                      </a:moveTo>
                      <a:cubicBezTo>
                        <a:pt x="30" y="5"/>
                        <a:pt x="30" y="5"/>
                        <a:pt x="30" y="5"/>
                      </a:cubicBezTo>
                      <a:lnTo>
                        <a:pt x="30" y="4"/>
                      </a:lnTo>
                      <a:cubicBezTo>
                        <a:pt x="30" y="4"/>
                        <a:pt x="31" y="4"/>
                        <a:pt x="31" y="4"/>
                      </a:cubicBezTo>
                      <a:lnTo>
                        <a:pt x="31" y="5"/>
                      </a:lnTo>
                      <a:close/>
                      <a:moveTo>
                        <a:pt x="30" y="5"/>
                      </a:moveTo>
                      <a:cubicBezTo>
                        <a:pt x="29" y="5"/>
                        <a:pt x="28" y="5"/>
                        <a:pt x="27" y="4"/>
                      </a:cubicBezTo>
                      <a:lnTo>
                        <a:pt x="27" y="3"/>
                      </a:lnTo>
                      <a:cubicBezTo>
                        <a:pt x="28" y="3"/>
                        <a:pt x="29" y="3"/>
                        <a:pt x="30" y="4"/>
                      </a:cubicBezTo>
                      <a:lnTo>
                        <a:pt x="30" y="5"/>
                      </a:lnTo>
                      <a:close/>
                      <a:moveTo>
                        <a:pt x="27" y="3"/>
                      </a:moveTo>
                      <a:lnTo>
                        <a:pt x="27" y="3"/>
                      </a:lnTo>
                      <a:lnTo>
                        <a:pt x="27" y="4"/>
                      </a:lnTo>
                      <a:lnTo>
                        <a:pt x="27" y="3"/>
                      </a:lnTo>
                      <a:close/>
                      <a:moveTo>
                        <a:pt x="27" y="4"/>
                      </a:moveTo>
                      <a:cubicBezTo>
                        <a:pt x="25" y="4"/>
                        <a:pt x="24" y="4"/>
                        <a:pt x="23" y="4"/>
                      </a:cubicBezTo>
                      <a:lnTo>
                        <a:pt x="23" y="2"/>
                      </a:lnTo>
                      <a:cubicBezTo>
                        <a:pt x="25" y="3"/>
                        <a:pt x="26" y="3"/>
                        <a:pt x="27" y="3"/>
                      </a:cubicBezTo>
                      <a:lnTo>
                        <a:pt x="27" y="4"/>
                      </a:lnTo>
                      <a:close/>
                      <a:moveTo>
                        <a:pt x="23" y="4"/>
                      </a:moveTo>
                      <a:cubicBezTo>
                        <a:pt x="16" y="2"/>
                        <a:pt x="9" y="1"/>
                        <a:pt x="0" y="1"/>
                      </a:cubicBezTo>
                      <a:lnTo>
                        <a:pt x="0" y="0"/>
                      </a:lnTo>
                      <a:cubicBezTo>
                        <a:pt x="9" y="0"/>
                        <a:pt x="16" y="1"/>
                        <a:pt x="23" y="2"/>
                      </a:cubicBezTo>
                      <a:lnTo>
                        <a:pt x="23" y="4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378" name="Freeform 284"/>
                <p:cNvSpPr>
                  <a:spLocks noChangeArrowheads="1"/>
                </p:cNvSpPr>
                <p:nvPr/>
              </p:nvSpPr>
              <p:spPr bwMode="auto">
                <a:xfrm>
                  <a:off x="1236" y="3097"/>
                  <a:ext cx="51" cy="4"/>
                </a:xfrm>
                <a:custGeom>
                  <a:avLst/>
                  <a:gdLst>
                    <a:gd name="T0" fmla="*/ 1401 w 38"/>
                    <a:gd name="T1" fmla="*/ 0 h 3"/>
                    <a:gd name="T2" fmla="*/ 3739 w 38"/>
                    <a:gd name="T3" fmla="*/ 1615 h 3"/>
                    <a:gd name="T4" fmla="*/ 2291 w 38"/>
                    <a:gd name="T5" fmla="*/ 2683 h 3"/>
                    <a:gd name="T6" fmla="*/ 0 w 38"/>
                    <a:gd name="T7" fmla="*/ 1615 h 3"/>
                    <a:gd name="T8" fmla="*/ 1401 w 38"/>
                    <a:gd name="T9" fmla="*/ 0 h 3"/>
                    <a:gd name="T10" fmla="*/ 3739 w 38"/>
                    <a:gd name="T11" fmla="*/ 1615 h 3"/>
                    <a:gd name="T12" fmla="*/ 7608 w 38"/>
                    <a:gd name="T13" fmla="*/ 1615 h 3"/>
                    <a:gd name="T14" fmla="*/ 7608 w 38"/>
                    <a:gd name="T15" fmla="*/ 4479 h 3"/>
                    <a:gd name="T16" fmla="*/ 2291 w 38"/>
                    <a:gd name="T17" fmla="*/ 2683 h 3"/>
                    <a:gd name="T18" fmla="*/ 3739 w 38"/>
                    <a:gd name="T19" fmla="*/ 1615 h 3"/>
                    <a:gd name="T20" fmla="*/ 7608 w 38"/>
                    <a:gd name="T21" fmla="*/ 1615 h 3"/>
                    <a:gd name="T22" fmla="*/ 7608 w 38"/>
                    <a:gd name="T23" fmla="*/ 1615 h 3"/>
                    <a:gd name="T24" fmla="*/ 7608 w 38"/>
                    <a:gd name="T25" fmla="*/ 2683 h 3"/>
                    <a:gd name="T26" fmla="*/ 7608 w 38"/>
                    <a:gd name="T27" fmla="*/ 1615 h 3"/>
                    <a:gd name="T28" fmla="*/ 7608 w 38"/>
                    <a:gd name="T29" fmla="*/ 1615 h 3"/>
                    <a:gd name="T30" fmla="*/ 24261 w 38"/>
                    <a:gd name="T31" fmla="*/ 1615 h 3"/>
                    <a:gd name="T32" fmla="*/ 22692 w 38"/>
                    <a:gd name="T33" fmla="*/ 4479 h 3"/>
                    <a:gd name="T34" fmla="*/ 7608 w 38"/>
                    <a:gd name="T35" fmla="*/ 4479 h 3"/>
                    <a:gd name="T36" fmla="*/ 7608 w 38"/>
                    <a:gd name="T37" fmla="*/ 1615 h 3"/>
                    <a:gd name="T38" fmla="*/ 24261 w 38"/>
                    <a:gd name="T39" fmla="*/ 1615 h 3"/>
                    <a:gd name="T40" fmla="*/ 48382 w 38"/>
                    <a:gd name="T41" fmla="*/ 0 h 3"/>
                    <a:gd name="T42" fmla="*/ 48382 w 38"/>
                    <a:gd name="T43" fmla="*/ 1615 h 3"/>
                    <a:gd name="T44" fmla="*/ 22692 w 38"/>
                    <a:gd name="T45" fmla="*/ 4479 h 3"/>
                    <a:gd name="T46" fmla="*/ 24261 w 38"/>
                    <a:gd name="T47" fmla="*/ 1615 h 3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</a:gdLst>
                  <a:ahLst/>
                  <a:cxnLst>
                    <a:cxn ang="T48">
                      <a:pos x="T0" y="T1"/>
                    </a:cxn>
                    <a:cxn ang="T49">
                      <a:pos x="T2" y="T3"/>
                    </a:cxn>
                    <a:cxn ang="T50">
                      <a:pos x="T4" y="T5"/>
                    </a:cxn>
                    <a:cxn ang="T51">
                      <a:pos x="T6" y="T7"/>
                    </a:cxn>
                    <a:cxn ang="T52">
                      <a:pos x="T8" y="T9"/>
                    </a:cxn>
                    <a:cxn ang="T53">
                      <a:pos x="T10" y="T11"/>
                    </a:cxn>
                    <a:cxn ang="T54">
                      <a:pos x="T12" y="T13"/>
                    </a:cxn>
                    <a:cxn ang="T55">
                      <a:pos x="T14" y="T15"/>
                    </a:cxn>
                    <a:cxn ang="T56">
                      <a:pos x="T16" y="T17"/>
                    </a:cxn>
                    <a:cxn ang="T57">
                      <a:pos x="T18" y="T19"/>
                    </a:cxn>
                    <a:cxn ang="T58">
                      <a:pos x="T20" y="T21"/>
                    </a:cxn>
                    <a:cxn ang="T59">
                      <a:pos x="T22" y="T23"/>
                    </a:cxn>
                    <a:cxn ang="T60">
                      <a:pos x="T24" y="T25"/>
                    </a:cxn>
                    <a:cxn ang="T61">
                      <a:pos x="T26" y="T27"/>
                    </a:cxn>
                    <a:cxn ang="T62">
                      <a:pos x="T28" y="T29"/>
                    </a:cxn>
                    <a:cxn ang="T63">
                      <a:pos x="T30" y="T31"/>
                    </a:cxn>
                    <a:cxn ang="T64">
                      <a:pos x="T32" y="T33"/>
                    </a:cxn>
                    <a:cxn ang="T65">
                      <a:pos x="T34" y="T35"/>
                    </a:cxn>
                    <a:cxn ang="T66">
                      <a:pos x="T36" y="T37"/>
                    </a:cxn>
                    <a:cxn ang="T67">
                      <a:pos x="T38" y="T39"/>
                    </a:cxn>
                    <a:cxn ang="T68">
                      <a:pos x="T40" y="T41"/>
                    </a:cxn>
                    <a:cxn ang="T69">
                      <a:pos x="T42" y="T43"/>
                    </a:cxn>
                    <a:cxn ang="T70">
                      <a:pos x="T44" y="T45"/>
                    </a:cxn>
                    <a:cxn ang="T71">
                      <a:pos x="T46" y="T47"/>
                    </a:cxn>
                  </a:cxnLst>
                  <a:rect l="0" t="0" r="r" b="b"/>
                  <a:pathLst>
                    <a:path w="38" h="3">
                      <a:moveTo>
                        <a:pt x="1" y="0"/>
                      </a:moveTo>
                      <a:cubicBezTo>
                        <a:pt x="1" y="0"/>
                        <a:pt x="2" y="1"/>
                        <a:pt x="3" y="1"/>
                      </a:cubicBezTo>
                      <a:lnTo>
                        <a:pt x="2" y="2"/>
                      </a:lnTo>
                      <a:cubicBezTo>
                        <a:pt x="1" y="2"/>
                        <a:pt x="1" y="2"/>
                        <a:pt x="0" y="1"/>
                      </a:cubicBezTo>
                      <a:lnTo>
                        <a:pt x="1" y="0"/>
                      </a:lnTo>
                      <a:close/>
                      <a:moveTo>
                        <a:pt x="3" y="1"/>
                      </a:moveTo>
                      <a:cubicBezTo>
                        <a:pt x="4" y="1"/>
                        <a:pt x="5" y="2"/>
                        <a:pt x="6" y="1"/>
                      </a:cubicBezTo>
                      <a:lnTo>
                        <a:pt x="6" y="3"/>
                      </a:lnTo>
                      <a:cubicBezTo>
                        <a:pt x="4" y="3"/>
                        <a:pt x="3" y="2"/>
                        <a:pt x="2" y="2"/>
                      </a:cubicBezTo>
                      <a:lnTo>
                        <a:pt x="3" y="1"/>
                      </a:lnTo>
                      <a:close/>
                      <a:moveTo>
                        <a:pt x="6" y="1"/>
                      </a:moveTo>
                      <a:lnTo>
                        <a:pt x="6" y="1"/>
                      </a:lnTo>
                      <a:lnTo>
                        <a:pt x="6" y="2"/>
                      </a:lnTo>
                      <a:lnTo>
                        <a:pt x="6" y="1"/>
                      </a:lnTo>
                      <a:close/>
                      <a:moveTo>
                        <a:pt x="6" y="1"/>
                      </a:moveTo>
                      <a:cubicBezTo>
                        <a:pt x="11" y="1"/>
                        <a:pt x="15" y="1"/>
                        <a:pt x="19" y="1"/>
                      </a:cubicBezTo>
                      <a:lnTo>
                        <a:pt x="18" y="3"/>
                      </a:lnTo>
                      <a:cubicBezTo>
                        <a:pt x="15" y="2"/>
                        <a:pt x="11" y="2"/>
                        <a:pt x="6" y="3"/>
                      </a:cubicBezTo>
                      <a:lnTo>
                        <a:pt x="6" y="1"/>
                      </a:lnTo>
                      <a:close/>
                      <a:moveTo>
                        <a:pt x="19" y="1"/>
                      </a:moveTo>
                      <a:cubicBezTo>
                        <a:pt x="24" y="2"/>
                        <a:pt x="30" y="2"/>
                        <a:pt x="38" y="0"/>
                      </a:cubicBezTo>
                      <a:lnTo>
                        <a:pt x="38" y="1"/>
                      </a:lnTo>
                      <a:cubicBezTo>
                        <a:pt x="30" y="3"/>
                        <a:pt x="24" y="3"/>
                        <a:pt x="18" y="3"/>
                      </a:cubicBezTo>
                      <a:lnTo>
                        <a:pt x="19" y="1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379" name="Freeform 285"/>
                <p:cNvSpPr>
                  <a:spLocks noChangeArrowheads="1"/>
                </p:cNvSpPr>
                <p:nvPr/>
              </p:nvSpPr>
              <p:spPr bwMode="auto">
                <a:xfrm>
                  <a:off x="1406" y="3066"/>
                  <a:ext cx="99" cy="19"/>
                </a:xfrm>
                <a:custGeom>
                  <a:avLst/>
                  <a:gdLst>
                    <a:gd name="T0" fmla="*/ 1781 w 72"/>
                    <a:gd name="T1" fmla="*/ 100994 h 11"/>
                    <a:gd name="T2" fmla="*/ 1781 w 72"/>
                    <a:gd name="T3" fmla="*/ 100994 h 11"/>
                    <a:gd name="T4" fmla="*/ 0 w 72"/>
                    <a:gd name="T5" fmla="*/ 105010 h 11"/>
                    <a:gd name="T6" fmla="*/ 0 w 72"/>
                    <a:gd name="T7" fmla="*/ 105010 h 11"/>
                    <a:gd name="T8" fmla="*/ 1781 w 72"/>
                    <a:gd name="T9" fmla="*/ 100994 h 11"/>
                    <a:gd name="T10" fmla="*/ 1781 w 72"/>
                    <a:gd name="T11" fmla="*/ 100994 h 11"/>
                    <a:gd name="T12" fmla="*/ 1781 w 72"/>
                    <a:gd name="T13" fmla="*/ 100994 h 11"/>
                    <a:gd name="T14" fmla="*/ 1781 w 72"/>
                    <a:gd name="T15" fmla="*/ 100994 h 11"/>
                    <a:gd name="T16" fmla="*/ 1781 w 72"/>
                    <a:gd name="T17" fmla="*/ 100994 h 11"/>
                    <a:gd name="T18" fmla="*/ 18844 w 72"/>
                    <a:gd name="T19" fmla="*/ 100994 h 11"/>
                    <a:gd name="T20" fmla="*/ 20705 w 72"/>
                    <a:gd name="T21" fmla="*/ 105010 h 11"/>
                    <a:gd name="T22" fmla="*/ 0 w 72"/>
                    <a:gd name="T23" fmla="*/ 105010 h 11"/>
                    <a:gd name="T24" fmla="*/ 1781 w 72"/>
                    <a:gd name="T25" fmla="*/ 100994 h 11"/>
                    <a:gd name="T26" fmla="*/ 18844 w 72"/>
                    <a:gd name="T27" fmla="*/ 100994 h 11"/>
                    <a:gd name="T28" fmla="*/ 31141 w 72"/>
                    <a:gd name="T29" fmla="*/ 86509 h 11"/>
                    <a:gd name="T30" fmla="*/ 31141 w 72"/>
                    <a:gd name="T31" fmla="*/ 100994 h 11"/>
                    <a:gd name="T32" fmla="*/ 20705 w 72"/>
                    <a:gd name="T33" fmla="*/ 105010 h 11"/>
                    <a:gd name="T34" fmla="*/ 18844 w 72"/>
                    <a:gd name="T35" fmla="*/ 100994 h 11"/>
                    <a:gd name="T36" fmla="*/ 31141 w 72"/>
                    <a:gd name="T37" fmla="*/ 86509 h 11"/>
                    <a:gd name="T38" fmla="*/ 31141 w 72"/>
                    <a:gd name="T39" fmla="*/ 86509 h 11"/>
                    <a:gd name="T40" fmla="*/ 31141 w 72"/>
                    <a:gd name="T41" fmla="*/ 100994 h 11"/>
                    <a:gd name="T42" fmla="*/ 31141 w 72"/>
                    <a:gd name="T43" fmla="*/ 86509 h 11"/>
                    <a:gd name="T44" fmla="*/ 31141 w 72"/>
                    <a:gd name="T45" fmla="*/ 86509 h 11"/>
                    <a:gd name="T46" fmla="*/ 31141 w 72"/>
                    <a:gd name="T47" fmla="*/ 86509 h 11"/>
                    <a:gd name="T48" fmla="*/ 31141 w 72"/>
                    <a:gd name="T49" fmla="*/ 100994 h 11"/>
                    <a:gd name="T50" fmla="*/ 31141 w 72"/>
                    <a:gd name="T51" fmla="*/ 100994 h 11"/>
                    <a:gd name="T52" fmla="*/ 31141 w 72"/>
                    <a:gd name="T53" fmla="*/ 86509 h 11"/>
                    <a:gd name="T54" fmla="*/ 31141 w 72"/>
                    <a:gd name="T55" fmla="*/ 100994 h 11"/>
                    <a:gd name="T56" fmla="*/ 31141 w 72"/>
                    <a:gd name="T57" fmla="*/ 100994 h 11"/>
                    <a:gd name="T58" fmla="*/ 31141 w 72"/>
                    <a:gd name="T59" fmla="*/ 100994 h 11"/>
                    <a:gd name="T60" fmla="*/ 31141 w 72"/>
                    <a:gd name="T61" fmla="*/ 86509 h 11"/>
                    <a:gd name="T62" fmla="*/ 80198 w 72"/>
                    <a:gd name="T63" fmla="*/ 43817 h 11"/>
                    <a:gd name="T64" fmla="*/ 80198 w 72"/>
                    <a:gd name="T65" fmla="*/ 58470 h 11"/>
                    <a:gd name="T66" fmla="*/ 31141 w 72"/>
                    <a:gd name="T67" fmla="*/ 100994 h 11"/>
                    <a:gd name="T68" fmla="*/ 31141 w 72"/>
                    <a:gd name="T69" fmla="*/ 86509 h 11"/>
                    <a:gd name="T70" fmla="*/ 80198 w 72"/>
                    <a:gd name="T71" fmla="*/ 43817 h 11"/>
                    <a:gd name="T72" fmla="*/ 120027 w 72"/>
                    <a:gd name="T73" fmla="*/ 0 h 11"/>
                    <a:gd name="T74" fmla="*/ 122799 w 72"/>
                    <a:gd name="T75" fmla="*/ 11346 h 11"/>
                    <a:gd name="T76" fmla="*/ 80198 w 72"/>
                    <a:gd name="T77" fmla="*/ 58470 h 11"/>
                    <a:gd name="T78" fmla="*/ 80198 w 72"/>
                    <a:gd name="T79" fmla="*/ 43817 h 11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</a:gdLst>
                  <a:ahLst/>
                  <a:cxnLst>
                    <a:cxn ang="T80">
                      <a:pos x="T0" y="T1"/>
                    </a:cxn>
                    <a:cxn ang="T81">
                      <a:pos x="T2" y="T3"/>
                    </a:cxn>
                    <a:cxn ang="T82">
                      <a:pos x="T4" y="T5"/>
                    </a:cxn>
                    <a:cxn ang="T83">
                      <a:pos x="T6" y="T7"/>
                    </a:cxn>
                    <a:cxn ang="T84">
                      <a:pos x="T8" y="T9"/>
                    </a:cxn>
                    <a:cxn ang="T85">
                      <a:pos x="T10" y="T11"/>
                    </a:cxn>
                    <a:cxn ang="T86">
                      <a:pos x="T12" y="T13"/>
                    </a:cxn>
                    <a:cxn ang="T87">
                      <a:pos x="T14" y="T15"/>
                    </a:cxn>
                    <a:cxn ang="T88">
                      <a:pos x="T16" y="T17"/>
                    </a:cxn>
                    <a:cxn ang="T89">
                      <a:pos x="T18" y="T19"/>
                    </a:cxn>
                    <a:cxn ang="T90">
                      <a:pos x="T20" y="T21"/>
                    </a:cxn>
                    <a:cxn ang="T91">
                      <a:pos x="T22" y="T23"/>
                    </a:cxn>
                    <a:cxn ang="T92">
                      <a:pos x="T24" y="T25"/>
                    </a:cxn>
                    <a:cxn ang="T93">
                      <a:pos x="T26" y="T27"/>
                    </a:cxn>
                    <a:cxn ang="T94">
                      <a:pos x="T28" y="T29"/>
                    </a:cxn>
                    <a:cxn ang="T95">
                      <a:pos x="T30" y="T31"/>
                    </a:cxn>
                    <a:cxn ang="T96">
                      <a:pos x="T32" y="T33"/>
                    </a:cxn>
                    <a:cxn ang="T97">
                      <a:pos x="T34" y="T35"/>
                    </a:cxn>
                    <a:cxn ang="T98">
                      <a:pos x="T36" y="T37"/>
                    </a:cxn>
                    <a:cxn ang="T99">
                      <a:pos x="T38" y="T39"/>
                    </a:cxn>
                    <a:cxn ang="T100">
                      <a:pos x="T40" y="T41"/>
                    </a:cxn>
                    <a:cxn ang="T101">
                      <a:pos x="T42" y="T43"/>
                    </a:cxn>
                    <a:cxn ang="T102">
                      <a:pos x="T44" y="T45"/>
                    </a:cxn>
                    <a:cxn ang="T103">
                      <a:pos x="T46" y="T47"/>
                    </a:cxn>
                    <a:cxn ang="T104">
                      <a:pos x="T48" y="T49"/>
                    </a:cxn>
                    <a:cxn ang="T105">
                      <a:pos x="T50" y="T51"/>
                    </a:cxn>
                    <a:cxn ang="T106">
                      <a:pos x="T52" y="T53"/>
                    </a:cxn>
                    <a:cxn ang="T107">
                      <a:pos x="T54" y="T55"/>
                    </a:cxn>
                    <a:cxn ang="T108">
                      <a:pos x="T56" y="T57"/>
                    </a:cxn>
                    <a:cxn ang="T109">
                      <a:pos x="T58" y="T59"/>
                    </a:cxn>
                    <a:cxn ang="T110">
                      <a:pos x="T60" y="T61"/>
                    </a:cxn>
                    <a:cxn ang="T111">
                      <a:pos x="T62" y="T63"/>
                    </a:cxn>
                    <a:cxn ang="T112">
                      <a:pos x="T64" y="T65"/>
                    </a:cxn>
                    <a:cxn ang="T113">
                      <a:pos x="T66" y="T67"/>
                    </a:cxn>
                    <a:cxn ang="T114">
                      <a:pos x="T68" y="T69"/>
                    </a:cxn>
                    <a:cxn ang="T115">
                      <a:pos x="T70" y="T71"/>
                    </a:cxn>
                    <a:cxn ang="T116">
                      <a:pos x="T72" y="T73"/>
                    </a:cxn>
                    <a:cxn ang="T117">
                      <a:pos x="T74" y="T75"/>
                    </a:cxn>
                    <a:cxn ang="T118">
                      <a:pos x="T76" y="T77"/>
                    </a:cxn>
                    <a:cxn ang="T119">
                      <a:pos x="T78" y="T79"/>
                    </a:cxn>
                  </a:cxnLst>
                  <a:rect l="0" t="0" r="r" b="b"/>
                  <a:pathLst>
                    <a:path w="72" h="11">
                      <a:moveTo>
                        <a:pt x="1" y="9"/>
                      </a:moveTo>
                      <a:lnTo>
                        <a:pt x="1" y="9"/>
                      </a:lnTo>
                      <a:lnTo>
                        <a:pt x="0" y="10"/>
                      </a:lnTo>
                      <a:lnTo>
                        <a:pt x="1" y="9"/>
                      </a:lnTo>
                      <a:close/>
                      <a:moveTo>
                        <a:pt x="1" y="9"/>
                      </a:moveTo>
                      <a:lnTo>
                        <a:pt x="1" y="9"/>
                      </a:lnTo>
                      <a:close/>
                      <a:moveTo>
                        <a:pt x="1" y="9"/>
                      </a:moveTo>
                      <a:cubicBezTo>
                        <a:pt x="3" y="9"/>
                        <a:pt x="7" y="9"/>
                        <a:pt x="11" y="9"/>
                      </a:cubicBezTo>
                      <a:lnTo>
                        <a:pt x="12" y="10"/>
                      </a:lnTo>
                      <a:cubicBezTo>
                        <a:pt x="7" y="10"/>
                        <a:pt x="3" y="11"/>
                        <a:pt x="0" y="10"/>
                      </a:cubicBezTo>
                      <a:lnTo>
                        <a:pt x="1" y="9"/>
                      </a:lnTo>
                      <a:close/>
                      <a:moveTo>
                        <a:pt x="11" y="9"/>
                      </a:moveTo>
                      <a:cubicBezTo>
                        <a:pt x="14" y="8"/>
                        <a:pt x="16" y="8"/>
                        <a:pt x="18" y="8"/>
                      </a:cubicBezTo>
                      <a:lnTo>
                        <a:pt x="18" y="9"/>
                      </a:lnTo>
                      <a:cubicBezTo>
                        <a:pt x="16" y="9"/>
                        <a:pt x="14" y="10"/>
                        <a:pt x="12" y="10"/>
                      </a:cubicBezTo>
                      <a:lnTo>
                        <a:pt x="11" y="9"/>
                      </a:lnTo>
                      <a:close/>
                      <a:moveTo>
                        <a:pt x="18" y="8"/>
                      </a:moveTo>
                      <a:lnTo>
                        <a:pt x="18" y="8"/>
                      </a:lnTo>
                      <a:lnTo>
                        <a:pt x="18" y="9"/>
                      </a:lnTo>
                      <a:lnTo>
                        <a:pt x="18" y="8"/>
                      </a:lnTo>
                      <a:close/>
                      <a:moveTo>
                        <a:pt x="18" y="8"/>
                      </a:moveTo>
                      <a:lnTo>
                        <a:pt x="18" y="8"/>
                      </a:lnTo>
                      <a:lnTo>
                        <a:pt x="18" y="9"/>
                      </a:lnTo>
                      <a:lnTo>
                        <a:pt x="18" y="8"/>
                      </a:lnTo>
                      <a:close/>
                      <a:moveTo>
                        <a:pt x="18" y="9"/>
                      </a:moveTo>
                      <a:lnTo>
                        <a:pt x="18" y="9"/>
                      </a:lnTo>
                      <a:close/>
                      <a:moveTo>
                        <a:pt x="18" y="8"/>
                      </a:moveTo>
                      <a:cubicBezTo>
                        <a:pt x="27" y="8"/>
                        <a:pt x="37" y="6"/>
                        <a:pt x="47" y="4"/>
                      </a:cubicBezTo>
                      <a:lnTo>
                        <a:pt x="47" y="5"/>
                      </a:lnTo>
                      <a:cubicBezTo>
                        <a:pt x="37" y="7"/>
                        <a:pt x="27" y="10"/>
                        <a:pt x="18" y="9"/>
                      </a:cubicBezTo>
                      <a:lnTo>
                        <a:pt x="18" y="8"/>
                      </a:lnTo>
                      <a:close/>
                      <a:moveTo>
                        <a:pt x="47" y="4"/>
                      </a:moveTo>
                      <a:cubicBezTo>
                        <a:pt x="55" y="2"/>
                        <a:pt x="64" y="0"/>
                        <a:pt x="71" y="0"/>
                      </a:cubicBezTo>
                      <a:lnTo>
                        <a:pt x="72" y="1"/>
                      </a:lnTo>
                      <a:cubicBezTo>
                        <a:pt x="64" y="1"/>
                        <a:pt x="56" y="3"/>
                        <a:pt x="47" y="5"/>
                      </a:cubicBezTo>
                      <a:lnTo>
                        <a:pt x="47" y="4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380" name="Freeform 286"/>
                <p:cNvSpPr>
                  <a:spLocks noChangeArrowheads="1"/>
                </p:cNvSpPr>
                <p:nvPr/>
              </p:nvSpPr>
              <p:spPr bwMode="auto">
                <a:xfrm>
                  <a:off x="1533" y="3086"/>
                  <a:ext cx="50" cy="7"/>
                </a:xfrm>
                <a:custGeom>
                  <a:avLst/>
                  <a:gdLst>
                    <a:gd name="T0" fmla="*/ 1581 w 37"/>
                    <a:gd name="T1" fmla="*/ 0 h 5"/>
                    <a:gd name="T2" fmla="*/ 1581 w 37"/>
                    <a:gd name="T3" fmla="*/ 0 h 5"/>
                    <a:gd name="T4" fmla="*/ 0 w 37"/>
                    <a:gd name="T5" fmla="*/ 1662 h 5"/>
                    <a:gd name="T6" fmla="*/ 0 w 37"/>
                    <a:gd name="T7" fmla="*/ 1662 h 5"/>
                    <a:gd name="T8" fmla="*/ 1581 w 37"/>
                    <a:gd name="T9" fmla="*/ 0 h 5"/>
                    <a:gd name="T10" fmla="*/ 1581 w 37"/>
                    <a:gd name="T11" fmla="*/ 0 h 5"/>
                    <a:gd name="T12" fmla="*/ 1581 w 37"/>
                    <a:gd name="T13" fmla="*/ 0 h 5"/>
                    <a:gd name="T14" fmla="*/ 1581 w 37"/>
                    <a:gd name="T15" fmla="*/ 0 h 5"/>
                    <a:gd name="T16" fmla="*/ 1581 w 37"/>
                    <a:gd name="T17" fmla="*/ 0 h 5"/>
                    <a:gd name="T18" fmla="*/ 14300 w 37"/>
                    <a:gd name="T19" fmla="*/ 1662 h 5"/>
                    <a:gd name="T20" fmla="*/ 14300 w 37"/>
                    <a:gd name="T21" fmla="*/ 4262 h 5"/>
                    <a:gd name="T22" fmla="*/ 0 w 37"/>
                    <a:gd name="T23" fmla="*/ 1662 h 5"/>
                    <a:gd name="T24" fmla="*/ 1581 w 37"/>
                    <a:gd name="T25" fmla="*/ 0 h 5"/>
                    <a:gd name="T26" fmla="*/ 14300 w 37"/>
                    <a:gd name="T27" fmla="*/ 1662 h 5"/>
                    <a:gd name="T28" fmla="*/ 25241 w 37"/>
                    <a:gd name="T29" fmla="*/ 2667 h 5"/>
                    <a:gd name="T30" fmla="*/ 25241 w 37"/>
                    <a:gd name="T31" fmla="*/ 4262 h 5"/>
                    <a:gd name="T32" fmla="*/ 14300 w 37"/>
                    <a:gd name="T33" fmla="*/ 4262 h 5"/>
                    <a:gd name="T34" fmla="*/ 14300 w 37"/>
                    <a:gd name="T35" fmla="*/ 1662 h 5"/>
                    <a:gd name="T36" fmla="*/ 25241 w 37"/>
                    <a:gd name="T37" fmla="*/ 4262 h 5"/>
                    <a:gd name="T38" fmla="*/ 25241 w 37"/>
                    <a:gd name="T39" fmla="*/ 4262 h 5"/>
                    <a:gd name="T40" fmla="*/ 25241 w 37"/>
                    <a:gd name="T41" fmla="*/ 4262 h 5"/>
                    <a:gd name="T42" fmla="*/ 25241 w 37"/>
                    <a:gd name="T43" fmla="*/ 2667 h 5"/>
                    <a:gd name="T44" fmla="*/ 25241 w 37"/>
                    <a:gd name="T45" fmla="*/ 2667 h 5"/>
                    <a:gd name="T46" fmla="*/ 25241 w 37"/>
                    <a:gd name="T47" fmla="*/ 4262 h 5"/>
                    <a:gd name="T48" fmla="*/ 25241 w 37"/>
                    <a:gd name="T49" fmla="*/ 4262 h 5"/>
                    <a:gd name="T50" fmla="*/ 25241 w 37"/>
                    <a:gd name="T51" fmla="*/ 2667 h 5"/>
                    <a:gd name="T52" fmla="*/ 25241 w 37"/>
                    <a:gd name="T53" fmla="*/ 2667 h 5"/>
                    <a:gd name="T54" fmla="*/ 27893 w 37"/>
                    <a:gd name="T55" fmla="*/ 4262 h 5"/>
                    <a:gd name="T56" fmla="*/ 27893 w 37"/>
                    <a:gd name="T57" fmla="*/ 5274 h 5"/>
                    <a:gd name="T58" fmla="*/ 25241 w 37"/>
                    <a:gd name="T59" fmla="*/ 4262 h 5"/>
                    <a:gd name="T60" fmla="*/ 25241 w 37"/>
                    <a:gd name="T61" fmla="*/ 2667 h 5"/>
                    <a:gd name="T62" fmla="*/ 27893 w 37"/>
                    <a:gd name="T63" fmla="*/ 4262 h 5"/>
                    <a:gd name="T64" fmla="*/ 32259 w 37"/>
                    <a:gd name="T65" fmla="*/ 4262 h 5"/>
                    <a:gd name="T66" fmla="*/ 32259 w 37"/>
                    <a:gd name="T67" fmla="*/ 5274 h 5"/>
                    <a:gd name="T68" fmla="*/ 27893 w 37"/>
                    <a:gd name="T69" fmla="*/ 5274 h 5"/>
                    <a:gd name="T70" fmla="*/ 27893 w 37"/>
                    <a:gd name="T71" fmla="*/ 4262 h 5"/>
                    <a:gd name="T72" fmla="*/ 32259 w 37"/>
                    <a:gd name="T73" fmla="*/ 4262 h 5"/>
                    <a:gd name="T74" fmla="*/ 55424 w 37"/>
                    <a:gd name="T75" fmla="*/ 2667 h 5"/>
                    <a:gd name="T76" fmla="*/ 55424 w 37"/>
                    <a:gd name="T77" fmla="*/ 4262 h 5"/>
                    <a:gd name="T78" fmla="*/ 32259 w 37"/>
                    <a:gd name="T79" fmla="*/ 5274 h 5"/>
                    <a:gd name="T80" fmla="*/ 32259 w 37"/>
                    <a:gd name="T81" fmla="*/ 4262 h 5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</a:gdLst>
                  <a:ahLst/>
                  <a:cxnLst>
                    <a:cxn ang="T82">
                      <a:pos x="T0" y="T1"/>
                    </a:cxn>
                    <a:cxn ang="T83">
                      <a:pos x="T2" y="T3"/>
                    </a:cxn>
                    <a:cxn ang="T84">
                      <a:pos x="T4" y="T5"/>
                    </a:cxn>
                    <a:cxn ang="T85">
                      <a:pos x="T6" y="T7"/>
                    </a:cxn>
                    <a:cxn ang="T86">
                      <a:pos x="T8" y="T9"/>
                    </a:cxn>
                    <a:cxn ang="T87">
                      <a:pos x="T10" y="T11"/>
                    </a:cxn>
                    <a:cxn ang="T88">
                      <a:pos x="T12" y="T13"/>
                    </a:cxn>
                    <a:cxn ang="T89">
                      <a:pos x="T14" y="T15"/>
                    </a:cxn>
                    <a:cxn ang="T90">
                      <a:pos x="T16" y="T17"/>
                    </a:cxn>
                    <a:cxn ang="T91">
                      <a:pos x="T18" y="T19"/>
                    </a:cxn>
                    <a:cxn ang="T92">
                      <a:pos x="T20" y="T21"/>
                    </a:cxn>
                    <a:cxn ang="T93">
                      <a:pos x="T22" y="T23"/>
                    </a:cxn>
                    <a:cxn ang="T94">
                      <a:pos x="T24" y="T25"/>
                    </a:cxn>
                    <a:cxn ang="T95">
                      <a:pos x="T26" y="T27"/>
                    </a:cxn>
                    <a:cxn ang="T96">
                      <a:pos x="T28" y="T29"/>
                    </a:cxn>
                    <a:cxn ang="T97">
                      <a:pos x="T30" y="T31"/>
                    </a:cxn>
                    <a:cxn ang="T98">
                      <a:pos x="T32" y="T33"/>
                    </a:cxn>
                    <a:cxn ang="T99">
                      <a:pos x="T34" y="T35"/>
                    </a:cxn>
                    <a:cxn ang="T100">
                      <a:pos x="T36" y="T37"/>
                    </a:cxn>
                    <a:cxn ang="T101">
                      <a:pos x="T38" y="T39"/>
                    </a:cxn>
                    <a:cxn ang="T102">
                      <a:pos x="T40" y="T41"/>
                    </a:cxn>
                    <a:cxn ang="T103">
                      <a:pos x="T42" y="T43"/>
                    </a:cxn>
                    <a:cxn ang="T104">
                      <a:pos x="T44" y="T45"/>
                    </a:cxn>
                    <a:cxn ang="T105">
                      <a:pos x="T46" y="T47"/>
                    </a:cxn>
                    <a:cxn ang="T106">
                      <a:pos x="T48" y="T49"/>
                    </a:cxn>
                    <a:cxn ang="T107">
                      <a:pos x="T50" y="T51"/>
                    </a:cxn>
                    <a:cxn ang="T108">
                      <a:pos x="T52" y="T53"/>
                    </a:cxn>
                    <a:cxn ang="T109">
                      <a:pos x="T54" y="T55"/>
                    </a:cxn>
                    <a:cxn ang="T110">
                      <a:pos x="T56" y="T57"/>
                    </a:cxn>
                    <a:cxn ang="T111">
                      <a:pos x="T58" y="T59"/>
                    </a:cxn>
                    <a:cxn ang="T112">
                      <a:pos x="T60" y="T61"/>
                    </a:cxn>
                    <a:cxn ang="T113">
                      <a:pos x="T62" y="T63"/>
                    </a:cxn>
                    <a:cxn ang="T114">
                      <a:pos x="T64" y="T65"/>
                    </a:cxn>
                    <a:cxn ang="T115">
                      <a:pos x="T66" y="T67"/>
                    </a:cxn>
                    <a:cxn ang="T116">
                      <a:pos x="T68" y="T69"/>
                    </a:cxn>
                    <a:cxn ang="T117">
                      <a:pos x="T70" y="T71"/>
                    </a:cxn>
                    <a:cxn ang="T118">
                      <a:pos x="T72" y="T73"/>
                    </a:cxn>
                    <a:cxn ang="T119">
                      <a:pos x="T74" y="T75"/>
                    </a:cxn>
                    <a:cxn ang="T120">
                      <a:pos x="T76" y="T77"/>
                    </a:cxn>
                    <a:cxn ang="T121">
                      <a:pos x="T78" y="T79"/>
                    </a:cxn>
                    <a:cxn ang="T122">
                      <a:pos x="T80" y="T81"/>
                    </a:cxn>
                  </a:cxnLst>
                  <a:rect l="0" t="0" r="r" b="b"/>
                  <a:pathLst>
                    <a:path w="37" h="5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1"/>
                      </a:lnTo>
                      <a:lnTo>
                        <a:pt x="1" y="0"/>
                      </a:lnTo>
                      <a:close/>
                      <a:moveTo>
                        <a:pt x="1" y="0"/>
                      </a:moveTo>
                      <a:lnTo>
                        <a:pt x="1" y="0"/>
                      </a:lnTo>
                      <a:close/>
                      <a:moveTo>
                        <a:pt x="1" y="0"/>
                      </a:moveTo>
                      <a:cubicBezTo>
                        <a:pt x="3" y="1"/>
                        <a:pt x="6" y="1"/>
                        <a:pt x="10" y="1"/>
                      </a:cubicBezTo>
                      <a:lnTo>
                        <a:pt x="10" y="3"/>
                      </a:lnTo>
                      <a:cubicBezTo>
                        <a:pt x="6" y="2"/>
                        <a:pt x="2" y="2"/>
                        <a:pt x="0" y="1"/>
                      </a:cubicBezTo>
                      <a:lnTo>
                        <a:pt x="1" y="0"/>
                      </a:lnTo>
                      <a:close/>
                      <a:moveTo>
                        <a:pt x="10" y="1"/>
                      </a:moveTo>
                      <a:cubicBezTo>
                        <a:pt x="13" y="1"/>
                        <a:pt x="15" y="1"/>
                        <a:pt x="17" y="2"/>
                      </a:cubicBezTo>
                      <a:lnTo>
                        <a:pt x="17" y="3"/>
                      </a:lnTo>
                      <a:cubicBezTo>
                        <a:pt x="15" y="3"/>
                        <a:pt x="12" y="3"/>
                        <a:pt x="10" y="3"/>
                      </a:cubicBezTo>
                      <a:lnTo>
                        <a:pt x="10" y="1"/>
                      </a:lnTo>
                      <a:close/>
                      <a:moveTo>
                        <a:pt x="17" y="3"/>
                      </a:moveTo>
                      <a:lnTo>
                        <a:pt x="17" y="3"/>
                      </a:lnTo>
                      <a:close/>
                      <a:moveTo>
                        <a:pt x="17" y="2"/>
                      </a:moveTo>
                      <a:lnTo>
                        <a:pt x="17" y="2"/>
                      </a:lnTo>
                      <a:lnTo>
                        <a:pt x="17" y="3"/>
                      </a:lnTo>
                      <a:lnTo>
                        <a:pt x="17" y="2"/>
                      </a:lnTo>
                      <a:close/>
                      <a:moveTo>
                        <a:pt x="17" y="2"/>
                      </a:moveTo>
                      <a:cubicBezTo>
                        <a:pt x="18" y="2"/>
                        <a:pt x="19" y="3"/>
                        <a:pt x="19" y="3"/>
                      </a:cubicBezTo>
                      <a:lnTo>
                        <a:pt x="19" y="4"/>
                      </a:lnTo>
                      <a:cubicBezTo>
                        <a:pt x="18" y="4"/>
                        <a:pt x="18" y="4"/>
                        <a:pt x="17" y="3"/>
                      </a:cubicBezTo>
                      <a:lnTo>
                        <a:pt x="17" y="2"/>
                      </a:lnTo>
                      <a:close/>
                      <a:moveTo>
                        <a:pt x="19" y="3"/>
                      </a:moveTo>
                      <a:cubicBezTo>
                        <a:pt x="20" y="3"/>
                        <a:pt x="21" y="3"/>
                        <a:pt x="22" y="3"/>
                      </a:cubicBezTo>
                      <a:lnTo>
                        <a:pt x="22" y="4"/>
                      </a:lnTo>
                      <a:cubicBezTo>
                        <a:pt x="21" y="4"/>
                        <a:pt x="20" y="4"/>
                        <a:pt x="19" y="4"/>
                      </a:cubicBezTo>
                      <a:lnTo>
                        <a:pt x="19" y="3"/>
                      </a:lnTo>
                      <a:close/>
                      <a:moveTo>
                        <a:pt x="22" y="3"/>
                      </a:moveTo>
                      <a:cubicBezTo>
                        <a:pt x="26" y="3"/>
                        <a:pt x="31" y="3"/>
                        <a:pt x="37" y="2"/>
                      </a:cubicBezTo>
                      <a:lnTo>
                        <a:pt x="37" y="3"/>
                      </a:lnTo>
                      <a:cubicBezTo>
                        <a:pt x="31" y="4"/>
                        <a:pt x="26" y="5"/>
                        <a:pt x="22" y="4"/>
                      </a:cubicBezTo>
                      <a:lnTo>
                        <a:pt x="22" y="3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381" name="Freeform 287"/>
                <p:cNvSpPr>
                  <a:spLocks noChangeArrowheads="1"/>
                </p:cNvSpPr>
                <p:nvPr/>
              </p:nvSpPr>
              <p:spPr bwMode="auto">
                <a:xfrm>
                  <a:off x="1551" y="3105"/>
                  <a:ext cx="57" cy="15"/>
                </a:xfrm>
                <a:custGeom>
                  <a:avLst/>
                  <a:gdLst>
                    <a:gd name="T0" fmla="*/ 61751 w 42"/>
                    <a:gd name="T1" fmla="*/ 53758 h 9"/>
                    <a:gd name="T2" fmla="*/ 61751 w 42"/>
                    <a:gd name="T3" fmla="*/ 42153 h 9"/>
                    <a:gd name="T4" fmla="*/ 61751 w 42"/>
                    <a:gd name="T5" fmla="*/ 42153 h 9"/>
                    <a:gd name="T6" fmla="*/ 61751 w 42"/>
                    <a:gd name="T7" fmla="*/ 47430 h 9"/>
                    <a:gd name="T8" fmla="*/ 61751 w 42"/>
                    <a:gd name="T9" fmla="*/ 53758 h 9"/>
                    <a:gd name="T10" fmla="*/ 52697 w 42"/>
                    <a:gd name="T11" fmla="*/ 42153 h 9"/>
                    <a:gd name="T12" fmla="*/ 61751 w 42"/>
                    <a:gd name="T13" fmla="*/ 53758 h 9"/>
                    <a:gd name="T14" fmla="*/ 43259 w 42"/>
                    <a:gd name="T15" fmla="*/ 42153 h 9"/>
                    <a:gd name="T16" fmla="*/ 52697 w 42"/>
                    <a:gd name="T17" fmla="*/ 42153 h 9"/>
                    <a:gd name="T18" fmla="*/ 43259 w 42"/>
                    <a:gd name="T19" fmla="*/ 42153 h 9"/>
                    <a:gd name="T20" fmla="*/ 43259 w 42"/>
                    <a:gd name="T21" fmla="*/ 42153 h 9"/>
                    <a:gd name="T22" fmla="*/ 17917 w 42"/>
                    <a:gd name="T23" fmla="*/ 6147 h 9"/>
                    <a:gd name="T24" fmla="*/ 44178 w 42"/>
                    <a:gd name="T25" fmla="*/ 35903 h 9"/>
                    <a:gd name="T26" fmla="*/ 17917 w 42"/>
                    <a:gd name="T27" fmla="*/ 6147 h 9"/>
                    <a:gd name="T28" fmla="*/ 26890 w 42"/>
                    <a:gd name="T29" fmla="*/ 6147 h 9"/>
                    <a:gd name="T30" fmla="*/ 17917 w 42"/>
                    <a:gd name="T31" fmla="*/ 6147 h 9"/>
                    <a:gd name="T32" fmla="*/ 34908 w 42"/>
                    <a:gd name="T33" fmla="*/ 10245 h 9"/>
                    <a:gd name="T34" fmla="*/ 26890 w 42"/>
                    <a:gd name="T35" fmla="*/ 6147 h 9"/>
                    <a:gd name="T36" fmla="*/ 34908 w 42"/>
                    <a:gd name="T37" fmla="*/ 10245 h 9"/>
                    <a:gd name="T38" fmla="*/ 33866 w 42"/>
                    <a:gd name="T39" fmla="*/ 10245 h 9"/>
                    <a:gd name="T40" fmla="*/ 34908 w 42"/>
                    <a:gd name="T41" fmla="*/ 10245 h 9"/>
                    <a:gd name="T42" fmla="*/ 10911 w 42"/>
                    <a:gd name="T43" fmla="*/ 10245 h 9"/>
                    <a:gd name="T44" fmla="*/ 34908 w 42"/>
                    <a:gd name="T45" fmla="*/ 10245 h 9"/>
                    <a:gd name="T46" fmla="*/ 10911 w 42"/>
                    <a:gd name="T47" fmla="*/ 10245 h 9"/>
                    <a:gd name="T48" fmla="*/ 10911 w 42"/>
                    <a:gd name="T49" fmla="*/ 17075 h 9"/>
                    <a:gd name="T50" fmla="*/ 10911 w 42"/>
                    <a:gd name="T51" fmla="*/ 6147 h 9"/>
                    <a:gd name="T52" fmla="*/ 10911 w 42"/>
                    <a:gd name="T53" fmla="*/ 17075 h 9"/>
                    <a:gd name="T54" fmla="*/ 8736 w 42"/>
                    <a:gd name="T55" fmla="*/ 10245 h 9"/>
                    <a:gd name="T56" fmla="*/ 8736 w 42"/>
                    <a:gd name="T57" fmla="*/ 10245 h 9"/>
                    <a:gd name="T58" fmla="*/ 8736 w 42"/>
                    <a:gd name="T59" fmla="*/ 6147 h 9"/>
                    <a:gd name="T60" fmla="*/ 8736 w 42"/>
                    <a:gd name="T61" fmla="*/ 10245 h 9"/>
                    <a:gd name="T62" fmla="*/ 2630 w 42"/>
                    <a:gd name="T63" fmla="*/ 28458 h 9"/>
                    <a:gd name="T64" fmla="*/ 8736 w 42"/>
                    <a:gd name="T65" fmla="*/ 6147 h 9"/>
                    <a:gd name="T66" fmla="*/ 1597 w 42"/>
                    <a:gd name="T67" fmla="*/ 28458 h 9"/>
                    <a:gd name="T68" fmla="*/ 0 w 42"/>
                    <a:gd name="T69" fmla="*/ 28458 h 9"/>
                    <a:gd name="T70" fmla="*/ 1597 w 42"/>
                    <a:gd name="T71" fmla="*/ 25292 h 9"/>
                    <a:gd name="T72" fmla="*/ 2630 w 42"/>
                    <a:gd name="T73" fmla="*/ 28458 h 9"/>
                    <a:gd name="T74" fmla="*/ 1597 w 42"/>
                    <a:gd name="T75" fmla="*/ 25292 h 9"/>
                    <a:gd name="T76" fmla="*/ 1597 w 42"/>
                    <a:gd name="T77" fmla="*/ 25292 h 9"/>
                    <a:gd name="T78" fmla="*/ 1597 w 42"/>
                    <a:gd name="T79" fmla="*/ 25292 h 9"/>
                    <a:gd name="T80" fmla="*/ 2630 w 42"/>
                    <a:gd name="T81" fmla="*/ 25292 h 9"/>
                    <a:gd name="T82" fmla="*/ 2630 w 42"/>
                    <a:gd name="T83" fmla="*/ 28458 h 9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</a:gdLst>
                  <a:ahLst/>
                  <a:cxnLst>
                    <a:cxn ang="T84">
                      <a:pos x="T0" y="T1"/>
                    </a:cxn>
                    <a:cxn ang="T85">
                      <a:pos x="T2" y="T3"/>
                    </a:cxn>
                    <a:cxn ang="T86">
                      <a:pos x="T4" y="T5"/>
                    </a:cxn>
                    <a:cxn ang="T87">
                      <a:pos x="T6" y="T7"/>
                    </a:cxn>
                    <a:cxn ang="T88">
                      <a:pos x="T8" y="T9"/>
                    </a:cxn>
                    <a:cxn ang="T89">
                      <a:pos x="T10" y="T11"/>
                    </a:cxn>
                    <a:cxn ang="T90">
                      <a:pos x="T12" y="T13"/>
                    </a:cxn>
                    <a:cxn ang="T91">
                      <a:pos x="T14" y="T15"/>
                    </a:cxn>
                    <a:cxn ang="T92">
                      <a:pos x="T16" y="T17"/>
                    </a:cxn>
                    <a:cxn ang="T93">
                      <a:pos x="T18" y="T19"/>
                    </a:cxn>
                    <a:cxn ang="T94">
                      <a:pos x="T20" y="T21"/>
                    </a:cxn>
                    <a:cxn ang="T95">
                      <a:pos x="T22" y="T23"/>
                    </a:cxn>
                    <a:cxn ang="T96">
                      <a:pos x="T24" y="T25"/>
                    </a:cxn>
                    <a:cxn ang="T97">
                      <a:pos x="T26" y="T27"/>
                    </a:cxn>
                    <a:cxn ang="T98">
                      <a:pos x="T28" y="T29"/>
                    </a:cxn>
                    <a:cxn ang="T99">
                      <a:pos x="T30" y="T31"/>
                    </a:cxn>
                    <a:cxn ang="T100">
                      <a:pos x="T32" y="T33"/>
                    </a:cxn>
                    <a:cxn ang="T101">
                      <a:pos x="T34" y="T35"/>
                    </a:cxn>
                    <a:cxn ang="T102">
                      <a:pos x="T36" y="T37"/>
                    </a:cxn>
                    <a:cxn ang="T103">
                      <a:pos x="T38" y="T39"/>
                    </a:cxn>
                    <a:cxn ang="T104">
                      <a:pos x="T40" y="T41"/>
                    </a:cxn>
                    <a:cxn ang="T105">
                      <a:pos x="T42" y="T43"/>
                    </a:cxn>
                    <a:cxn ang="T106">
                      <a:pos x="T44" y="T45"/>
                    </a:cxn>
                    <a:cxn ang="T107">
                      <a:pos x="T46" y="T47"/>
                    </a:cxn>
                    <a:cxn ang="T108">
                      <a:pos x="T48" y="T49"/>
                    </a:cxn>
                    <a:cxn ang="T109">
                      <a:pos x="T50" y="T51"/>
                    </a:cxn>
                    <a:cxn ang="T110">
                      <a:pos x="T52" y="T53"/>
                    </a:cxn>
                    <a:cxn ang="T111">
                      <a:pos x="T54" y="T55"/>
                    </a:cxn>
                    <a:cxn ang="T112">
                      <a:pos x="T56" y="T57"/>
                    </a:cxn>
                    <a:cxn ang="T113">
                      <a:pos x="T58" y="T59"/>
                    </a:cxn>
                    <a:cxn ang="T114">
                      <a:pos x="T60" y="T61"/>
                    </a:cxn>
                    <a:cxn ang="T115">
                      <a:pos x="T62" y="T63"/>
                    </a:cxn>
                    <a:cxn ang="T116">
                      <a:pos x="T64" y="T65"/>
                    </a:cxn>
                    <a:cxn ang="T117">
                      <a:pos x="T66" y="T67"/>
                    </a:cxn>
                    <a:cxn ang="T118">
                      <a:pos x="T68" y="T69"/>
                    </a:cxn>
                    <a:cxn ang="T119">
                      <a:pos x="T70" y="T71"/>
                    </a:cxn>
                    <a:cxn ang="T120">
                      <a:pos x="T72" y="T73"/>
                    </a:cxn>
                    <a:cxn ang="T121">
                      <a:pos x="T74" y="T75"/>
                    </a:cxn>
                    <a:cxn ang="T122">
                      <a:pos x="T76" y="T77"/>
                    </a:cxn>
                    <a:cxn ang="T123">
                      <a:pos x="T78" y="T79"/>
                    </a:cxn>
                    <a:cxn ang="T124">
                      <a:pos x="T80" y="T81"/>
                    </a:cxn>
                    <a:cxn ang="T125">
                      <a:pos x="T82" y="T83"/>
                    </a:cxn>
                  </a:cxnLst>
                  <a:rect l="0" t="0" r="r" b="b"/>
                  <a:pathLst>
                    <a:path w="42" h="9">
                      <a:moveTo>
                        <a:pt x="42" y="9"/>
                      </a:moveTo>
                      <a:lnTo>
                        <a:pt x="42" y="9"/>
                      </a:lnTo>
                      <a:lnTo>
                        <a:pt x="42" y="7"/>
                      </a:lnTo>
                      <a:lnTo>
                        <a:pt x="42" y="9"/>
                      </a:lnTo>
                      <a:close/>
                      <a:moveTo>
                        <a:pt x="42" y="7"/>
                      </a:moveTo>
                      <a:lnTo>
                        <a:pt x="42" y="7"/>
                      </a:lnTo>
                      <a:lnTo>
                        <a:pt x="42" y="8"/>
                      </a:lnTo>
                      <a:lnTo>
                        <a:pt x="42" y="7"/>
                      </a:lnTo>
                      <a:close/>
                      <a:moveTo>
                        <a:pt x="42" y="9"/>
                      </a:moveTo>
                      <a:cubicBezTo>
                        <a:pt x="40" y="8"/>
                        <a:pt x="38" y="8"/>
                        <a:pt x="36" y="8"/>
                      </a:cubicBezTo>
                      <a:lnTo>
                        <a:pt x="36" y="7"/>
                      </a:lnTo>
                      <a:cubicBezTo>
                        <a:pt x="38" y="7"/>
                        <a:pt x="40" y="7"/>
                        <a:pt x="42" y="7"/>
                      </a:cubicBezTo>
                      <a:lnTo>
                        <a:pt x="42" y="9"/>
                      </a:lnTo>
                      <a:close/>
                      <a:moveTo>
                        <a:pt x="36" y="8"/>
                      </a:moveTo>
                      <a:cubicBezTo>
                        <a:pt x="33" y="8"/>
                        <a:pt x="31" y="8"/>
                        <a:pt x="29" y="7"/>
                      </a:cubicBezTo>
                      <a:lnTo>
                        <a:pt x="30" y="6"/>
                      </a:lnTo>
                      <a:cubicBezTo>
                        <a:pt x="31" y="7"/>
                        <a:pt x="33" y="7"/>
                        <a:pt x="36" y="7"/>
                      </a:cubicBezTo>
                      <a:lnTo>
                        <a:pt x="36" y="8"/>
                      </a:lnTo>
                      <a:close/>
                      <a:moveTo>
                        <a:pt x="29" y="7"/>
                      </a:moveTo>
                      <a:lnTo>
                        <a:pt x="29" y="7"/>
                      </a:lnTo>
                      <a:close/>
                      <a:moveTo>
                        <a:pt x="29" y="7"/>
                      </a:moveTo>
                      <a:cubicBezTo>
                        <a:pt x="16" y="4"/>
                        <a:pt x="12" y="2"/>
                        <a:pt x="12" y="1"/>
                      </a:cubicBezTo>
                      <a:lnTo>
                        <a:pt x="14" y="1"/>
                      </a:lnTo>
                      <a:cubicBezTo>
                        <a:pt x="14" y="2"/>
                        <a:pt x="17" y="3"/>
                        <a:pt x="30" y="6"/>
                      </a:cubicBezTo>
                      <a:lnTo>
                        <a:pt x="29" y="7"/>
                      </a:lnTo>
                      <a:close/>
                      <a:moveTo>
                        <a:pt x="12" y="1"/>
                      </a:moveTo>
                      <a:cubicBezTo>
                        <a:pt x="13" y="0"/>
                        <a:pt x="16" y="0"/>
                        <a:pt x="18" y="0"/>
                      </a:cubicBezTo>
                      <a:lnTo>
                        <a:pt x="18" y="1"/>
                      </a:lnTo>
                      <a:cubicBezTo>
                        <a:pt x="16" y="1"/>
                        <a:pt x="14" y="1"/>
                        <a:pt x="14" y="1"/>
                      </a:cubicBezTo>
                      <a:lnTo>
                        <a:pt x="12" y="1"/>
                      </a:lnTo>
                      <a:close/>
                      <a:moveTo>
                        <a:pt x="18" y="0"/>
                      </a:moveTo>
                      <a:cubicBezTo>
                        <a:pt x="21" y="0"/>
                        <a:pt x="24" y="1"/>
                        <a:pt x="24" y="2"/>
                      </a:cubicBezTo>
                      <a:lnTo>
                        <a:pt x="23" y="2"/>
                      </a:lnTo>
                      <a:cubicBezTo>
                        <a:pt x="23" y="2"/>
                        <a:pt x="20" y="2"/>
                        <a:pt x="18" y="1"/>
                      </a:cubicBezTo>
                      <a:lnTo>
                        <a:pt x="18" y="0"/>
                      </a:lnTo>
                      <a:close/>
                      <a:moveTo>
                        <a:pt x="24" y="2"/>
                      </a:moveTo>
                      <a:lnTo>
                        <a:pt x="24" y="2"/>
                      </a:lnTo>
                      <a:lnTo>
                        <a:pt x="23" y="2"/>
                      </a:lnTo>
                      <a:lnTo>
                        <a:pt x="24" y="2"/>
                      </a:lnTo>
                      <a:close/>
                      <a:moveTo>
                        <a:pt x="24" y="2"/>
                      </a:moveTo>
                      <a:cubicBezTo>
                        <a:pt x="24" y="2"/>
                        <a:pt x="20" y="3"/>
                        <a:pt x="7" y="3"/>
                      </a:cubicBezTo>
                      <a:lnTo>
                        <a:pt x="7" y="2"/>
                      </a:lnTo>
                      <a:cubicBezTo>
                        <a:pt x="19" y="2"/>
                        <a:pt x="23" y="2"/>
                        <a:pt x="23" y="2"/>
                      </a:cubicBezTo>
                      <a:lnTo>
                        <a:pt x="24" y="2"/>
                      </a:lnTo>
                      <a:close/>
                      <a:moveTo>
                        <a:pt x="7" y="2"/>
                      </a:moveTo>
                      <a:lnTo>
                        <a:pt x="7" y="2"/>
                      </a:lnTo>
                      <a:close/>
                      <a:moveTo>
                        <a:pt x="7" y="3"/>
                      </a:moveTo>
                      <a:cubicBezTo>
                        <a:pt x="6" y="3"/>
                        <a:pt x="6" y="2"/>
                        <a:pt x="6" y="2"/>
                      </a:cubicBezTo>
                      <a:lnTo>
                        <a:pt x="7" y="1"/>
                      </a:lnTo>
                      <a:cubicBezTo>
                        <a:pt x="7" y="1"/>
                        <a:pt x="7" y="2"/>
                        <a:pt x="7" y="2"/>
                      </a:cubicBezTo>
                      <a:lnTo>
                        <a:pt x="7" y="3"/>
                      </a:lnTo>
                      <a:close/>
                      <a:moveTo>
                        <a:pt x="6" y="2"/>
                      </a:moveTo>
                      <a:lnTo>
                        <a:pt x="6" y="2"/>
                      </a:lnTo>
                      <a:close/>
                      <a:moveTo>
                        <a:pt x="6" y="2"/>
                      </a:moveTo>
                      <a:cubicBezTo>
                        <a:pt x="5" y="2"/>
                        <a:pt x="5" y="2"/>
                        <a:pt x="5" y="2"/>
                      </a:cubicBezTo>
                      <a:lnTo>
                        <a:pt x="6" y="1"/>
                      </a:lnTo>
                      <a:cubicBezTo>
                        <a:pt x="6" y="1"/>
                        <a:pt x="6" y="1"/>
                        <a:pt x="7" y="1"/>
                      </a:cubicBezTo>
                      <a:lnTo>
                        <a:pt x="6" y="2"/>
                      </a:lnTo>
                      <a:close/>
                      <a:moveTo>
                        <a:pt x="5" y="2"/>
                      </a:moveTo>
                      <a:cubicBezTo>
                        <a:pt x="5" y="1"/>
                        <a:pt x="4" y="2"/>
                        <a:pt x="2" y="5"/>
                      </a:cubicBezTo>
                      <a:lnTo>
                        <a:pt x="0" y="5"/>
                      </a:lnTo>
                      <a:cubicBezTo>
                        <a:pt x="3" y="0"/>
                        <a:pt x="5" y="0"/>
                        <a:pt x="6" y="1"/>
                      </a:cubicBezTo>
                      <a:lnTo>
                        <a:pt x="5" y="2"/>
                      </a:lnTo>
                      <a:close/>
                      <a:moveTo>
                        <a:pt x="1" y="5"/>
                      </a:moveTo>
                      <a:lnTo>
                        <a:pt x="0" y="5"/>
                      </a:lnTo>
                      <a:lnTo>
                        <a:pt x="1" y="5"/>
                      </a:lnTo>
                      <a:close/>
                      <a:moveTo>
                        <a:pt x="1" y="4"/>
                      </a:moveTo>
                      <a:cubicBezTo>
                        <a:pt x="1" y="4"/>
                        <a:pt x="1" y="4"/>
                        <a:pt x="1" y="4"/>
                      </a:cubicBezTo>
                      <a:lnTo>
                        <a:pt x="2" y="5"/>
                      </a:lnTo>
                      <a:cubicBezTo>
                        <a:pt x="2" y="5"/>
                        <a:pt x="2" y="5"/>
                        <a:pt x="1" y="5"/>
                      </a:cubicBezTo>
                      <a:lnTo>
                        <a:pt x="1" y="4"/>
                      </a:lnTo>
                      <a:close/>
                      <a:moveTo>
                        <a:pt x="1" y="4"/>
                      </a:moveTo>
                      <a:lnTo>
                        <a:pt x="1" y="4"/>
                      </a:lnTo>
                      <a:lnTo>
                        <a:pt x="1" y="5"/>
                      </a:lnTo>
                      <a:lnTo>
                        <a:pt x="1" y="4"/>
                      </a:lnTo>
                      <a:close/>
                      <a:moveTo>
                        <a:pt x="1" y="4"/>
                      </a:moveTo>
                      <a:cubicBezTo>
                        <a:pt x="1" y="4"/>
                        <a:pt x="1" y="4"/>
                        <a:pt x="2" y="4"/>
                      </a:cubicBezTo>
                      <a:lnTo>
                        <a:pt x="2" y="5"/>
                      </a:lnTo>
                      <a:cubicBezTo>
                        <a:pt x="2" y="5"/>
                        <a:pt x="2" y="5"/>
                        <a:pt x="2" y="5"/>
                      </a:cubicBezTo>
                      <a:lnTo>
                        <a:pt x="1" y="4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382" name="Freeform 288"/>
                <p:cNvSpPr>
                  <a:spLocks noChangeArrowheads="1"/>
                </p:cNvSpPr>
                <p:nvPr/>
              </p:nvSpPr>
              <p:spPr bwMode="auto">
                <a:xfrm>
                  <a:off x="1619" y="3207"/>
                  <a:ext cx="71" cy="11"/>
                </a:xfrm>
                <a:custGeom>
                  <a:avLst/>
                  <a:gdLst>
                    <a:gd name="T0" fmla="*/ 83275 w 52"/>
                    <a:gd name="T1" fmla="*/ 40582 h 7"/>
                    <a:gd name="T2" fmla="*/ 78719 w 52"/>
                    <a:gd name="T3" fmla="*/ 32782 h 7"/>
                    <a:gd name="T4" fmla="*/ 80455 w 52"/>
                    <a:gd name="T5" fmla="*/ 29348 h 7"/>
                    <a:gd name="T6" fmla="*/ 85208 w 52"/>
                    <a:gd name="T7" fmla="*/ 32782 h 7"/>
                    <a:gd name="T8" fmla="*/ 83275 w 52"/>
                    <a:gd name="T9" fmla="*/ 40582 h 7"/>
                    <a:gd name="T10" fmla="*/ 78719 w 52"/>
                    <a:gd name="T11" fmla="*/ 32782 h 7"/>
                    <a:gd name="T12" fmla="*/ 72584 w 52"/>
                    <a:gd name="T13" fmla="*/ 29348 h 7"/>
                    <a:gd name="T14" fmla="*/ 72584 w 52"/>
                    <a:gd name="T15" fmla="*/ 17125 h 7"/>
                    <a:gd name="T16" fmla="*/ 80455 w 52"/>
                    <a:gd name="T17" fmla="*/ 29348 h 7"/>
                    <a:gd name="T18" fmla="*/ 78719 w 52"/>
                    <a:gd name="T19" fmla="*/ 32782 h 7"/>
                    <a:gd name="T20" fmla="*/ 72584 w 52"/>
                    <a:gd name="T21" fmla="*/ 17125 h 7"/>
                    <a:gd name="T22" fmla="*/ 72584 w 52"/>
                    <a:gd name="T23" fmla="*/ 17125 h 7"/>
                    <a:gd name="T24" fmla="*/ 72584 w 52"/>
                    <a:gd name="T25" fmla="*/ 17125 h 7"/>
                    <a:gd name="T26" fmla="*/ 72584 w 52"/>
                    <a:gd name="T27" fmla="*/ 23667 h 7"/>
                    <a:gd name="T28" fmla="*/ 72584 w 52"/>
                    <a:gd name="T29" fmla="*/ 17125 h 7"/>
                    <a:gd name="T30" fmla="*/ 72584 w 52"/>
                    <a:gd name="T31" fmla="*/ 29348 h 7"/>
                    <a:gd name="T32" fmla="*/ 37660 w 52"/>
                    <a:gd name="T33" fmla="*/ 23667 h 7"/>
                    <a:gd name="T34" fmla="*/ 37660 w 52"/>
                    <a:gd name="T35" fmla="*/ 17125 h 7"/>
                    <a:gd name="T36" fmla="*/ 72584 w 52"/>
                    <a:gd name="T37" fmla="*/ 17125 h 7"/>
                    <a:gd name="T38" fmla="*/ 72584 w 52"/>
                    <a:gd name="T39" fmla="*/ 29348 h 7"/>
                    <a:gd name="T40" fmla="*/ 37660 w 52"/>
                    <a:gd name="T41" fmla="*/ 23667 h 7"/>
                    <a:gd name="T42" fmla="*/ 24531 w 52"/>
                    <a:gd name="T43" fmla="*/ 23667 h 7"/>
                    <a:gd name="T44" fmla="*/ 24531 w 52"/>
                    <a:gd name="T45" fmla="*/ 9982 h 7"/>
                    <a:gd name="T46" fmla="*/ 37660 w 52"/>
                    <a:gd name="T47" fmla="*/ 17125 h 7"/>
                    <a:gd name="T48" fmla="*/ 37660 w 52"/>
                    <a:gd name="T49" fmla="*/ 23667 h 7"/>
                    <a:gd name="T50" fmla="*/ 24531 w 52"/>
                    <a:gd name="T51" fmla="*/ 23667 h 7"/>
                    <a:gd name="T52" fmla="*/ 24531 w 52"/>
                    <a:gd name="T53" fmla="*/ 23667 h 7"/>
                    <a:gd name="T54" fmla="*/ 24531 w 52"/>
                    <a:gd name="T55" fmla="*/ 23667 h 7"/>
                    <a:gd name="T56" fmla="*/ 24531 w 52"/>
                    <a:gd name="T57" fmla="*/ 17125 h 7"/>
                    <a:gd name="T58" fmla="*/ 24531 w 52"/>
                    <a:gd name="T59" fmla="*/ 23667 h 7"/>
                    <a:gd name="T60" fmla="*/ 24531 w 52"/>
                    <a:gd name="T61" fmla="*/ 23667 h 7"/>
                    <a:gd name="T62" fmla="*/ 20025 w 52"/>
                    <a:gd name="T63" fmla="*/ 17125 h 7"/>
                    <a:gd name="T64" fmla="*/ 21734 w 52"/>
                    <a:gd name="T65" fmla="*/ 9982 h 7"/>
                    <a:gd name="T66" fmla="*/ 24531 w 52"/>
                    <a:gd name="T67" fmla="*/ 9982 h 7"/>
                    <a:gd name="T68" fmla="*/ 24531 w 52"/>
                    <a:gd name="T69" fmla="*/ 23667 h 7"/>
                    <a:gd name="T70" fmla="*/ 20025 w 52"/>
                    <a:gd name="T71" fmla="*/ 17125 h 7"/>
                    <a:gd name="T72" fmla="*/ 12108 w 52"/>
                    <a:gd name="T73" fmla="*/ 9982 h 7"/>
                    <a:gd name="T74" fmla="*/ 10082 w 52"/>
                    <a:gd name="T75" fmla="*/ 5825 h 7"/>
                    <a:gd name="T76" fmla="*/ 21734 w 52"/>
                    <a:gd name="T77" fmla="*/ 9982 h 7"/>
                    <a:gd name="T78" fmla="*/ 20025 w 52"/>
                    <a:gd name="T79" fmla="*/ 17125 h 7"/>
                    <a:gd name="T80" fmla="*/ 12108 w 52"/>
                    <a:gd name="T81" fmla="*/ 9982 h 7"/>
                    <a:gd name="T82" fmla="*/ 12108 w 52"/>
                    <a:gd name="T83" fmla="*/ 9982 h 7"/>
                    <a:gd name="T84" fmla="*/ 10082 w 52"/>
                    <a:gd name="T85" fmla="*/ 9982 h 7"/>
                    <a:gd name="T86" fmla="*/ 12108 w 52"/>
                    <a:gd name="T87" fmla="*/ 9982 h 7"/>
                    <a:gd name="T88" fmla="*/ 12108 w 52"/>
                    <a:gd name="T89" fmla="*/ 9982 h 7"/>
                    <a:gd name="T90" fmla="*/ 7323 w 52"/>
                    <a:gd name="T91" fmla="*/ 9982 h 7"/>
                    <a:gd name="T92" fmla="*/ 7323 w 52"/>
                    <a:gd name="T93" fmla="*/ 5825 h 7"/>
                    <a:gd name="T94" fmla="*/ 10082 w 52"/>
                    <a:gd name="T95" fmla="*/ 5825 h 7"/>
                    <a:gd name="T96" fmla="*/ 12108 w 52"/>
                    <a:gd name="T97" fmla="*/ 9982 h 7"/>
                    <a:gd name="T98" fmla="*/ 7323 w 52"/>
                    <a:gd name="T99" fmla="*/ 9982 h 7"/>
                    <a:gd name="T100" fmla="*/ 1756 w 52"/>
                    <a:gd name="T101" fmla="*/ 17125 h 7"/>
                    <a:gd name="T102" fmla="*/ 0 w 52"/>
                    <a:gd name="T103" fmla="*/ 9982 h 7"/>
                    <a:gd name="T104" fmla="*/ 7323 w 52"/>
                    <a:gd name="T105" fmla="*/ 5825 h 7"/>
                    <a:gd name="T106" fmla="*/ 7323 w 52"/>
                    <a:gd name="T107" fmla="*/ 9982 h 7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</a:gdLst>
                  <a:ahLst/>
                  <a:cxnLst>
                    <a:cxn ang="T108">
                      <a:pos x="T0" y="T1"/>
                    </a:cxn>
                    <a:cxn ang="T109">
                      <a:pos x="T2" y="T3"/>
                    </a:cxn>
                    <a:cxn ang="T110">
                      <a:pos x="T4" y="T5"/>
                    </a:cxn>
                    <a:cxn ang="T111">
                      <a:pos x="T6" y="T7"/>
                    </a:cxn>
                    <a:cxn ang="T112">
                      <a:pos x="T8" y="T9"/>
                    </a:cxn>
                    <a:cxn ang="T113">
                      <a:pos x="T10" y="T11"/>
                    </a:cxn>
                    <a:cxn ang="T114">
                      <a:pos x="T12" y="T13"/>
                    </a:cxn>
                    <a:cxn ang="T115">
                      <a:pos x="T14" y="T15"/>
                    </a:cxn>
                    <a:cxn ang="T116">
                      <a:pos x="T16" y="T17"/>
                    </a:cxn>
                    <a:cxn ang="T117">
                      <a:pos x="T18" y="T19"/>
                    </a:cxn>
                    <a:cxn ang="T118">
                      <a:pos x="T20" y="T21"/>
                    </a:cxn>
                    <a:cxn ang="T119">
                      <a:pos x="T22" y="T23"/>
                    </a:cxn>
                    <a:cxn ang="T120">
                      <a:pos x="T24" y="T25"/>
                    </a:cxn>
                    <a:cxn ang="T121">
                      <a:pos x="T26" y="T27"/>
                    </a:cxn>
                    <a:cxn ang="T122">
                      <a:pos x="T28" y="T29"/>
                    </a:cxn>
                    <a:cxn ang="T123">
                      <a:pos x="T30" y="T31"/>
                    </a:cxn>
                    <a:cxn ang="T124">
                      <a:pos x="T32" y="T33"/>
                    </a:cxn>
                    <a:cxn ang="T125">
                      <a:pos x="T34" y="T35"/>
                    </a:cxn>
                    <a:cxn ang="T126">
                      <a:pos x="T36" y="T37"/>
                    </a:cxn>
                    <a:cxn ang="T127">
                      <a:pos x="T38" y="T39"/>
                    </a:cxn>
                    <a:cxn ang="T128">
                      <a:pos x="T40" y="T41"/>
                    </a:cxn>
                    <a:cxn ang="T129">
                      <a:pos x="T42" y="T43"/>
                    </a:cxn>
                    <a:cxn ang="T130">
                      <a:pos x="T44" y="T45"/>
                    </a:cxn>
                    <a:cxn ang="T131">
                      <a:pos x="T46" y="T47"/>
                    </a:cxn>
                    <a:cxn ang="T132">
                      <a:pos x="T48" y="T49"/>
                    </a:cxn>
                    <a:cxn ang="T133">
                      <a:pos x="T50" y="T51"/>
                    </a:cxn>
                    <a:cxn ang="T134">
                      <a:pos x="T52" y="T53"/>
                    </a:cxn>
                    <a:cxn ang="T135">
                      <a:pos x="T54" y="T55"/>
                    </a:cxn>
                    <a:cxn ang="T136">
                      <a:pos x="T56" y="T57"/>
                    </a:cxn>
                    <a:cxn ang="T137">
                      <a:pos x="T58" y="T59"/>
                    </a:cxn>
                    <a:cxn ang="T138">
                      <a:pos x="T60" y="T61"/>
                    </a:cxn>
                    <a:cxn ang="T139">
                      <a:pos x="T62" y="T63"/>
                    </a:cxn>
                    <a:cxn ang="T140">
                      <a:pos x="T64" y="T65"/>
                    </a:cxn>
                    <a:cxn ang="T141">
                      <a:pos x="T66" y="T67"/>
                    </a:cxn>
                    <a:cxn ang="T142">
                      <a:pos x="T68" y="T69"/>
                    </a:cxn>
                    <a:cxn ang="T143">
                      <a:pos x="T70" y="T71"/>
                    </a:cxn>
                    <a:cxn ang="T144">
                      <a:pos x="T72" y="T73"/>
                    </a:cxn>
                    <a:cxn ang="T145">
                      <a:pos x="T74" y="T75"/>
                    </a:cxn>
                    <a:cxn ang="T146">
                      <a:pos x="T76" y="T77"/>
                    </a:cxn>
                    <a:cxn ang="T147">
                      <a:pos x="T78" y="T79"/>
                    </a:cxn>
                    <a:cxn ang="T148">
                      <a:pos x="T80" y="T81"/>
                    </a:cxn>
                    <a:cxn ang="T149">
                      <a:pos x="T82" y="T83"/>
                    </a:cxn>
                    <a:cxn ang="T150">
                      <a:pos x="T84" y="T85"/>
                    </a:cxn>
                    <a:cxn ang="T151">
                      <a:pos x="T86" y="T87"/>
                    </a:cxn>
                    <a:cxn ang="T152">
                      <a:pos x="T88" y="T89"/>
                    </a:cxn>
                    <a:cxn ang="T153">
                      <a:pos x="T90" y="T91"/>
                    </a:cxn>
                    <a:cxn ang="T154">
                      <a:pos x="T92" y="T93"/>
                    </a:cxn>
                    <a:cxn ang="T155">
                      <a:pos x="T94" y="T95"/>
                    </a:cxn>
                    <a:cxn ang="T156">
                      <a:pos x="T96" y="T97"/>
                    </a:cxn>
                    <a:cxn ang="T157">
                      <a:pos x="T98" y="T99"/>
                    </a:cxn>
                    <a:cxn ang="T158">
                      <a:pos x="T100" y="T101"/>
                    </a:cxn>
                    <a:cxn ang="T159">
                      <a:pos x="T102" y="T103"/>
                    </a:cxn>
                    <a:cxn ang="T160">
                      <a:pos x="T104" y="T105"/>
                    </a:cxn>
                    <a:cxn ang="T161">
                      <a:pos x="T106" y="T107"/>
                    </a:cxn>
                  </a:cxnLst>
                  <a:rect l="0" t="0" r="r" b="b"/>
                  <a:pathLst>
                    <a:path w="52" h="7">
                      <a:moveTo>
                        <a:pt x="51" y="7"/>
                      </a:moveTo>
                      <a:cubicBezTo>
                        <a:pt x="50" y="6"/>
                        <a:pt x="49" y="6"/>
                        <a:pt x="48" y="6"/>
                      </a:cubicBezTo>
                      <a:lnTo>
                        <a:pt x="49" y="5"/>
                      </a:lnTo>
                      <a:cubicBezTo>
                        <a:pt x="50" y="5"/>
                        <a:pt x="51" y="5"/>
                        <a:pt x="52" y="6"/>
                      </a:cubicBezTo>
                      <a:lnTo>
                        <a:pt x="51" y="7"/>
                      </a:lnTo>
                      <a:close/>
                      <a:moveTo>
                        <a:pt x="48" y="6"/>
                      </a:moveTo>
                      <a:cubicBezTo>
                        <a:pt x="47" y="5"/>
                        <a:pt x="45" y="5"/>
                        <a:pt x="44" y="5"/>
                      </a:cubicBezTo>
                      <a:lnTo>
                        <a:pt x="44" y="3"/>
                      </a:lnTo>
                      <a:cubicBezTo>
                        <a:pt x="46" y="3"/>
                        <a:pt x="47" y="4"/>
                        <a:pt x="49" y="5"/>
                      </a:cubicBezTo>
                      <a:lnTo>
                        <a:pt x="48" y="6"/>
                      </a:lnTo>
                      <a:close/>
                      <a:moveTo>
                        <a:pt x="44" y="3"/>
                      </a:moveTo>
                      <a:lnTo>
                        <a:pt x="44" y="3"/>
                      </a:lnTo>
                      <a:lnTo>
                        <a:pt x="44" y="4"/>
                      </a:lnTo>
                      <a:lnTo>
                        <a:pt x="44" y="3"/>
                      </a:lnTo>
                      <a:close/>
                      <a:moveTo>
                        <a:pt x="44" y="5"/>
                      </a:moveTo>
                      <a:cubicBezTo>
                        <a:pt x="36" y="5"/>
                        <a:pt x="29" y="5"/>
                        <a:pt x="23" y="4"/>
                      </a:cubicBezTo>
                      <a:lnTo>
                        <a:pt x="23" y="3"/>
                      </a:lnTo>
                      <a:cubicBezTo>
                        <a:pt x="29" y="4"/>
                        <a:pt x="36" y="4"/>
                        <a:pt x="44" y="3"/>
                      </a:cubicBezTo>
                      <a:lnTo>
                        <a:pt x="44" y="5"/>
                      </a:lnTo>
                      <a:close/>
                      <a:moveTo>
                        <a:pt x="23" y="4"/>
                      </a:moveTo>
                      <a:cubicBezTo>
                        <a:pt x="20" y="4"/>
                        <a:pt x="18" y="4"/>
                        <a:pt x="15" y="4"/>
                      </a:cubicBezTo>
                      <a:lnTo>
                        <a:pt x="15" y="2"/>
                      </a:lnTo>
                      <a:cubicBezTo>
                        <a:pt x="18" y="3"/>
                        <a:pt x="20" y="3"/>
                        <a:pt x="23" y="3"/>
                      </a:cubicBezTo>
                      <a:lnTo>
                        <a:pt x="23" y="4"/>
                      </a:lnTo>
                      <a:close/>
                      <a:moveTo>
                        <a:pt x="15" y="4"/>
                      </a:moveTo>
                      <a:lnTo>
                        <a:pt x="15" y="4"/>
                      </a:lnTo>
                      <a:lnTo>
                        <a:pt x="15" y="3"/>
                      </a:lnTo>
                      <a:lnTo>
                        <a:pt x="15" y="4"/>
                      </a:lnTo>
                      <a:close/>
                      <a:moveTo>
                        <a:pt x="15" y="4"/>
                      </a:moveTo>
                      <a:cubicBezTo>
                        <a:pt x="14" y="4"/>
                        <a:pt x="13" y="3"/>
                        <a:pt x="12" y="3"/>
                      </a:cubicBezTo>
                      <a:lnTo>
                        <a:pt x="13" y="2"/>
                      </a:lnTo>
                      <a:cubicBezTo>
                        <a:pt x="13" y="2"/>
                        <a:pt x="14" y="2"/>
                        <a:pt x="15" y="2"/>
                      </a:cubicBezTo>
                      <a:lnTo>
                        <a:pt x="15" y="4"/>
                      </a:lnTo>
                      <a:close/>
                      <a:moveTo>
                        <a:pt x="12" y="3"/>
                      </a:moveTo>
                      <a:cubicBezTo>
                        <a:pt x="11" y="2"/>
                        <a:pt x="9" y="2"/>
                        <a:pt x="7" y="2"/>
                      </a:cubicBezTo>
                      <a:lnTo>
                        <a:pt x="6" y="1"/>
                      </a:lnTo>
                      <a:cubicBezTo>
                        <a:pt x="9" y="0"/>
                        <a:pt x="11" y="1"/>
                        <a:pt x="13" y="2"/>
                      </a:cubicBezTo>
                      <a:lnTo>
                        <a:pt x="12" y="3"/>
                      </a:lnTo>
                      <a:close/>
                      <a:moveTo>
                        <a:pt x="7" y="2"/>
                      </a:moveTo>
                      <a:lnTo>
                        <a:pt x="7" y="2"/>
                      </a:lnTo>
                      <a:lnTo>
                        <a:pt x="6" y="2"/>
                      </a:lnTo>
                      <a:lnTo>
                        <a:pt x="7" y="2"/>
                      </a:lnTo>
                      <a:close/>
                      <a:moveTo>
                        <a:pt x="7" y="2"/>
                      </a:moveTo>
                      <a:cubicBezTo>
                        <a:pt x="6" y="2"/>
                        <a:pt x="5" y="2"/>
                        <a:pt x="4" y="2"/>
                      </a:cubicBezTo>
                      <a:lnTo>
                        <a:pt x="4" y="1"/>
                      </a:lnTo>
                      <a:cubicBezTo>
                        <a:pt x="5" y="1"/>
                        <a:pt x="6" y="1"/>
                        <a:pt x="6" y="1"/>
                      </a:cubicBezTo>
                      <a:lnTo>
                        <a:pt x="7" y="2"/>
                      </a:lnTo>
                      <a:close/>
                      <a:moveTo>
                        <a:pt x="4" y="2"/>
                      </a:moveTo>
                      <a:cubicBezTo>
                        <a:pt x="3" y="2"/>
                        <a:pt x="2" y="2"/>
                        <a:pt x="1" y="3"/>
                      </a:cubicBezTo>
                      <a:lnTo>
                        <a:pt x="0" y="2"/>
                      </a:lnTo>
                      <a:cubicBezTo>
                        <a:pt x="2" y="1"/>
                        <a:pt x="3" y="1"/>
                        <a:pt x="4" y="1"/>
                      </a:cubicBezTo>
                      <a:lnTo>
                        <a:pt x="4" y="2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383" name="Freeform 289"/>
                <p:cNvSpPr>
                  <a:spLocks noChangeArrowheads="1"/>
                </p:cNvSpPr>
                <p:nvPr/>
              </p:nvSpPr>
              <p:spPr bwMode="auto">
                <a:xfrm>
                  <a:off x="1497" y="3313"/>
                  <a:ext cx="84" cy="35"/>
                </a:xfrm>
                <a:custGeom>
                  <a:avLst/>
                  <a:gdLst>
                    <a:gd name="T0" fmla="*/ 1587 w 62"/>
                    <a:gd name="T1" fmla="*/ 0 h 21"/>
                    <a:gd name="T2" fmla="*/ 1587 w 62"/>
                    <a:gd name="T3" fmla="*/ 0 h 21"/>
                    <a:gd name="T4" fmla="*/ 0 w 62"/>
                    <a:gd name="T5" fmla="*/ 4992 h 21"/>
                    <a:gd name="T6" fmla="*/ 0 w 62"/>
                    <a:gd name="T7" fmla="*/ 4992 h 21"/>
                    <a:gd name="T8" fmla="*/ 1587 w 62"/>
                    <a:gd name="T9" fmla="*/ 0 h 21"/>
                    <a:gd name="T10" fmla="*/ 0 w 62"/>
                    <a:gd name="T11" fmla="*/ 4992 h 21"/>
                    <a:gd name="T12" fmla="*/ 0 w 62"/>
                    <a:gd name="T13" fmla="*/ 4992 h 21"/>
                    <a:gd name="T14" fmla="*/ 1587 w 62"/>
                    <a:gd name="T15" fmla="*/ 4992 h 21"/>
                    <a:gd name="T16" fmla="*/ 0 w 62"/>
                    <a:gd name="T17" fmla="*/ 4992 h 21"/>
                    <a:gd name="T18" fmla="*/ 1587 w 62"/>
                    <a:gd name="T19" fmla="*/ 0 h 21"/>
                    <a:gd name="T20" fmla="*/ 4304 w 62"/>
                    <a:gd name="T21" fmla="*/ 8078 h 21"/>
                    <a:gd name="T22" fmla="*/ 1587 w 62"/>
                    <a:gd name="T23" fmla="*/ 13078 h 21"/>
                    <a:gd name="T24" fmla="*/ 0 w 62"/>
                    <a:gd name="T25" fmla="*/ 4992 h 21"/>
                    <a:gd name="T26" fmla="*/ 1587 w 62"/>
                    <a:gd name="T27" fmla="*/ 0 h 21"/>
                    <a:gd name="T28" fmla="*/ 4304 w 62"/>
                    <a:gd name="T29" fmla="*/ 8078 h 21"/>
                    <a:gd name="T30" fmla="*/ 22191 w 62"/>
                    <a:gd name="T31" fmla="*/ 47417 h 21"/>
                    <a:gd name="T32" fmla="*/ 20919 w 62"/>
                    <a:gd name="T33" fmla="*/ 50520 h 21"/>
                    <a:gd name="T34" fmla="*/ 1587 w 62"/>
                    <a:gd name="T35" fmla="*/ 13078 h 21"/>
                    <a:gd name="T36" fmla="*/ 4304 w 62"/>
                    <a:gd name="T37" fmla="*/ 8078 h 21"/>
                    <a:gd name="T38" fmla="*/ 22191 w 62"/>
                    <a:gd name="T39" fmla="*/ 47417 h 21"/>
                    <a:gd name="T40" fmla="*/ 22191 w 62"/>
                    <a:gd name="T41" fmla="*/ 47417 h 21"/>
                    <a:gd name="T42" fmla="*/ 20919 w 62"/>
                    <a:gd name="T43" fmla="*/ 50520 h 21"/>
                    <a:gd name="T44" fmla="*/ 22191 w 62"/>
                    <a:gd name="T45" fmla="*/ 47417 h 21"/>
                    <a:gd name="T46" fmla="*/ 22191 w 62"/>
                    <a:gd name="T47" fmla="*/ 47417 h 21"/>
                    <a:gd name="T48" fmla="*/ 22191 w 62"/>
                    <a:gd name="T49" fmla="*/ 47417 h 21"/>
                    <a:gd name="T50" fmla="*/ 20919 w 62"/>
                    <a:gd name="T51" fmla="*/ 50520 h 21"/>
                    <a:gd name="T52" fmla="*/ 20919 w 62"/>
                    <a:gd name="T53" fmla="*/ 50520 h 21"/>
                    <a:gd name="T54" fmla="*/ 22191 w 62"/>
                    <a:gd name="T55" fmla="*/ 47417 h 21"/>
                    <a:gd name="T56" fmla="*/ 22191 w 62"/>
                    <a:gd name="T57" fmla="*/ 47417 h 21"/>
                    <a:gd name="T58" fmla="*/ 31531 w 62"/>
                    <a:gd name="T59" fmla="*/ 50520 h 21"/>
                    <a:gd name="T60" fmla="*/ 31531 w 62"/>
                    <a:gd name="T61" fmla="*/ 55520 h 21"/>
                    <a:gd name="T62" fmla="*/ 20919 w 62"/>
                    <a:gd name="T63" fmla="*/ 50520 h 21"/>
                    <a:gd name="T64" fmla="*/ 22191 w 62"/>
                    <a:gd name="T65" fmla="*/ 47417 h 21"/>
                    <a:gd name="T66" fmla="*/ 31531 w 62"/>
                    <a:gd name="T67" fmla="*/ 50520 h 21"/>
                    <a:gd name="T68" fmla="*/ 47476 w 62"/>
                    <a:gd name="T69" fmla="*/ 60533 h 21"/>
                    <a:gd name="T70" fmla="*/ 45769 w 62"/>
                    <a:gd name="T71" fmla="*/ 63620 h 21"/>
                    <a:gd name="T72" fmla="*/ 31531 w 62"/>
                    <a:gd name="T73" fmla="*/ 55520 h 21"/>
                    <a:gd name="T74" fmla="*/ 31531 w 62"/>
                    <a:gd name="T75" fmla="*/ 50520 h 21"/>
                    <a:gd name="T76" fmla="*/ 47476 w 62"/>
                    <a:gd name="T77" fmla="*/ 60533 h 21"/>
                    <a:gd name="T78" fmla="*/ 63759 w 62"/>
                    <a:gd name="T79" fmla="*/ 81792 h 21"/>
                    <a:gd name="T80" fmla="*/ 63759 w 62"/>
                    <a:gd name="T81" fmla="*/ 84875 h 21"/>
                    <a:gd name="T82" fmla="*/ 45769 w 62"/>
                    <a:gd name="T83" fmla="*/ 63620 h 21"/>
                    <a:gd name="T84" fmla="*/ 47476 w 62"/>
                    <a:gd name="T85" fmla="*/ 60533 h 21"/>
                    <a:gd name="T86" fmla="*/ 63759 w 62"/>
                    <a:gd name="T87" fmla="*/ 81792 h 21"/>
                    <a:gd name="T88" fmla="*/ 91614 w 62"/>
                    <a:gd name="T89" fmla="*/ 73667 h 21"/>
                    <a:gd name="T90" fmla="*/ 91614 w 62"/>
                    <a:gd name="T91" fmla="*/ 76750 h 21"/>
                    <a:gd name="T92" fmla="*/ 63759 w 62"/>
                    <a:gd name="T93" fmla="*/ 84875 h 21"/>
                    <a:gd name="T94" fmla="*/ 63759 w 62"/>
                    <a:gd name="T95" fmla="*/ 81792 h 21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</a:gdLst>
                  <a:ahLst/>
                  <a:cxnLst>
                    <a:cxn ang="T96">
                      <a:pos x="T0" y="T1"/>
                    </a:cxn>
                    <a:cxn ang="T97">
                      <a:pos x="T2" y="T3"/>
                    </a:cxn>
                    <a:cxn ang="T98">
                      <a:pos x="T4" y="T5"/>
                    </a:cxn>
                    <a:cxn ang="T99">
                      <a:pos x="T6" y="T7"/>
                    </a:cxn>
                    <a:cxn ang="T100">
                      <a:pos x="T8" y="T9"/>
                    </a:cxn>
                    <a:cxn ang="T101">
                      <a:pos x="T10" y="T11"/>
                    </a:cxn>
                    <a:cxn ang="T102">
                      <a:pos x="T12" y="T13"/>
                    </a:cxn>
                    <a:cxn ang="T103">
                      <a:pos x="T14" y="T15"/>
                    </a:cxn>
                    <a:cxn ang="T104">
                      <a:pos x="T16" y="T17"/>
                    </a:cxn>
                    <a:cxn ang="T105">
                      <a:pos x="T18" y="T19"/>
                    </a:cxn>
                    <a:cxn ang="T106">
                      <a:pos x="T20" y="T21"/>
                    </a:cxn>
                    <a:cxn ang="T107">
                      <a:pos x="T22" y="T23"/>
                    </a:cxn>
                    <a:cxn ang="T108">
                      <a:pos x="T24" y="T25"/>
                    </a:cxn>
                    <a:cxn ang="T109">
                      <a:pos x="T26" y="T27"/>
                    </a:cxn>
                    <a:cxn ang="T110">
                      <a:pos x="T28" y="T29"/>
                    </a:cxn>
                    <a:cxn ang="T111">
                      <a:pos x="T30" y="T31"/>
                    </a:cxn>
                    <a:cxn ang="T112">
                      <a:pos x="T32" y="T33"/>
                    </a:cxn>
                    <a:cxn ang="T113">
                      <a:pos x="T34" y="T35"/>
                    </a:cxn>
                    <a:cxn ang="T114">
                      <a:pos x="T36" y="T37"/>
                    </a:cxn>
                    <a:cxn ang="T115">
                      <a:pos x="T38" y="T39"/>
                    </a:cxn>
                    <a:cxn ang="T116">
                      <a:pos x="T40" y="T41"/>
                    </a:cxn>
                    <a:cxn ang="T117">
                      <a:pos x="T42" y="T43"/>
                    </a:cxn>
                    <a:cxn ang="T118">
                      <a:pos x="T44" y="T45"/>
                    </a:cxn>
                    <a:cxn ang="T119">
                      <a:pos x="T46" y="T47"/>
                    </a:cxn>
                    <a:cxn ang="T120">
                      <a:pos x="T48" y="T49"/>
                    </a:cxn>
                    <a:cxn ang="T121">
                      <a:pos x="T50" y="T51"/>
                    </a:cxn>
                    <a:cxn ang="T122">
                      <a:pos x="T52" y="T53"/>
                    </a:cxn>
                    <a:cxn ang="T123">
                      <a:pos x="T54" y="T55"/>
                    </a:cxn>
                    <a:cxn ang="T124">
                      <a:pos x="T56" y="T57"/>
                    </a:cxn>
                    <a:cxn ang="T125">
                      <a:pos x="T58" y="T59"/>
                    </a:cxn>
                    <a:cxn ang="T126">
                      <a:pos x="T60" y="T61"/>
                    </a:cxn>
                    <a:cxn ang="T127">
                      <a:pos x="T62" y="T63"/>
                    </a:cxn>
                    <a:cxn ang="T128">
                      <a:pos x="T64" y="T65"/>
                    </a:cxn>
                    <a:cxn ang="T129">
                      <a:pos x="T66" y="T67"/>
                    </a:cxn>
                    <a:cxn ang="T130">
                      <a:pos x="T68" y="T69"/>
                    </a:cxn>
                    <a:cxn ang="T131">
                      <a:pos x="T70" y="T71"/>
                    </a:cxn>
                    <a:cxn ang="T132">
                      <a:pos x="T72" y="T73"/>
                    </a:cxn>
                    <a:cxn ang="T133">
                      <a:pos x="T74" y="T75"/>
                    </a:cxn>
                    <a:cxn ang="T134">
                      <a:pos x="T76" y="T77"/>
                    </a:cxn>
                    <a:cxn ang="T135">
                      <a:pos x="T78" y="T79"/>
                    </a:cxn>
                    <a:cxn ang="T136">
                      <a:pos x="T80" y="T81"/>
                    </a:cxn>
                    <a:cxn ang="T137">
                      <a:pos x="T82" y="T83"/>
                    </a:cxn>
                    <a:cxn ang="T138">
                      <a:pos x="T84" y="T85"/>
                    </a:cxn>
                    <a:cxn ang="T139">
                      <a:pos x="T86" y="T87"/>
                    </a:cxn>
                    <a:cxn ang="T140">
                      <a:pos x="T88" y="T89"/>
                    </a:cxn>
                    <a:cxn ang="T141">
                      <a:pos x="T90" y="T91"/>
                    </a:cxn>
                    <a:cxn ang="T142">
                      <a:pos x="T92" y="T93"/>
                    </a:cxn>
                    <a:cxn ang="T143">
                      <a:pos x="T94" y="T95"/>
                    </a:cxn>
                  </a:cxnLst>
                  <a:rect l="0" t="0" r="r" b="b"/>
                  <a:pathLst>
                    <a:path w="62" h="2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1"/>
                      </a:lnTo>
                      <a:lnTo>
                        <a:pt x="1" y="0"/>
                      </a:lnTo>
                      <a:close/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" y="1"/>
                      </a:lnTo>
                      <a:lnTo>
                        <a:pt x="0" y="1"/>
                      </a:lnTo>
                      <a:close/>
                      <a:moveTo>
                        <a:pt x="1" y="0"/>
                      </a:moveTo>
                      <a:cubicBezTo>
                        <a:pt x="2" y="1"/>
                        <a:pt x="2" y="2"/>
                        <a:pt x="3" y="2"/>
                      </a:cubicBezTo>
                      <a:lnTo>
                        <a:pt x="1" y="3"/>
                      </a:lnTo>
                      <a:cubicBezTo>
                        <a:pt x="1" y="2"/>
                        <a:pt x="0" y="2"/>
                        <a:pt x="0" y="1"/>
                      </a:cubicBezTo>
                      <a:lnTo>
                        <a:pt x="1" y="0"/>
                      </a:lnTo>
                      <a:close/>
                      <a:moveTo>
                        <a:pt x="3" y="2"/>
                      </a:moveTo>
                      <a:cubicBezTo>
                        <a:pt x="5" y="6"/>
                        <a:pt x="7" y="10"/>
                        <a:pt x="15" y="11"/>
                      </a:cubicBezTo>
                      <a:lnTo>
                        <a:pt x="14" y="12"/>
                      </a:lnTo>
                      <a:cubicBezTo>
                        <a:pt x="6" y="11"/>
                        <a:pt x="4" y="7"/>
                        <a:pt x="1" y="3"/>
                      </a:cubicBezTo>
                      <a:lnTo>
                        <a:pt x="3" y="2"/>
                      </a:lnTo>
                      <a:close/>
                      <a:moveTo>
                        <a:pt x="15" y="11"/>
                      </a:moveTo>
                      <a:lnTo>
                        <a:pt x="15" y="11"/>
                      </a:lnTo>
                      <a:lnTo>
                        <a:pt x="14" y="12"/>
                      </a:lnTo>
                      <a:lnTo>
                        <a:pt x="15" y="11"/>
                      </a:lnTo>
                      <a:close/>
                      <a:moveTo>
                        <a:pt x="15" y="11"/>
                      </a:moveTo>
                      <a:lnTo>
                        <a:pt x="15" y="11"/>
                      </a:lnTo>
                      <a:lnTo>
                        <a:pt x="14" y="12"/>
                      </a:lnTo>
                      <a:lnTo>
                        <a:pt x="15" y="11"/>
                      </a:lnTo>
                      <a:close/>
                      <a:moveTo>
                        <a:pt x="15" y="11"/>
                      </a:moveTo>
                      <a:cubicBezTo>
                        <a:pt x="17" y="12"/>
                        <a:pt x="19" y="12"/>
                        <a:pt x="21" y="12"/>
                      </a:cubicBezTo>
                      <a:lnTo>
                        <a:pt x="21" y="13"/>
                      </a:lnTo>
                      <a:cubicBezTo>
                        <a:pt x="19" y="13"/>
                        <a:pt x="16" y="13"/>
                        <a:pt x="14" y="12"/>
                      </a:cubicBezTo>
                      <a:lnTo>
                        <a:pt x="15" y="11"/>
                      </a:lnTo>
                      <a:close/>
                      <a:moveTo>
                        <a:pt x="21" y="12"/>
                      </a:moveTo>
                      <a:cubicBezTo>
                        <a:pt x="25" y="12"/>
                        <a:pt x="29" y="12"/>
                        <a:pt x="32" y="14"/>
                      </a:cubicBezTo>
                      <a:lnTo>
                        <a:pt x="31" y="15"/>
                      </a:lnTo>
                      <a:cubicBezTo>
                        <a:pt x="29" y="14"/>
                        <a:pt x="25" y="13"/>
                        <a:pt x="21" y="13"/>
                      </a:cubicBezTo>
                      <a:lnTo>
                        <a:pt x="21" y="12"/>
                      </a:lnTo>
                      <a:close/>
                      <a:moveTo>
                        <a:pt x="32" y="14"/>
                      </a:moveTo>
                      <a:cubicBezTo>
                        <a:pt x="35" y="16"/>
                        <a:pt x="38" y="18"/>
                        <a:pt x="43" y="19"/>
                      </a:cubicBezTo>
                      <a:lnTo>
                        <a:pt x="43" y="20"/>
                      </a:lnTo>
                      <a:cubicBezTo>
                        <a:pt x="38" y="19"/>
                        <a:pt x="34" y="17"/>
                        <a:pt x="31" y="15"/>
                      </a:cubicBezTo>
                      <a:lnTo>
                        <a:pt x="32" y="14"/>
                      </a:lnTo>
                      <a:close/>
                      <a:moveTo>
                        <a:pt x="43" y="19"/>
                      </a:moveTo>
                      <a:cubicBezTo>
                        <a:pt x="48" y="20"/>
                        <a:pt x="54" y="20"/>
                        <a:pt x="62" y="17"/>
                      </a:cubicBezTo>
                      <a:lnTo>
                        <a:pt x="62" y="18"/>
                      </a:lnTo>
                      <a:cubicBezTo>
                        <a:pt x="54" y="21"/>
                        <a:pt x="48" y="21"/>
                        <a:pt x="43" y="20"/>
                      </a:cubicBezTo>
                      <a:lnTo>
                        <a:pt x="43" y="19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384" name="Freeform 290"/>
                <p:cNvSpPr>
                  <a:spLocks noChangeArrowheads="1"/>
                </p:cNvSpPr>
                <p:nvPr/>
              </p:nvSpPr>
              <p:spPr bwMode="auto">
                <a:xfrm>
                  <a:off x="1085" y="3354"/>
                  <a:ext cx="106" cy="36"/>
                </a:xfrm>
                <a:custGeom>
                  <a:avLst/>
                  <a:gdLst>
                    <a:gd name="T0" fmla="*/ 1774 w 77"/>
                    <a:gd name="T1" fmla="*/ 0 h 21"/>
                    <a:gd name="T2" fmla="*/ 13122 w 77"/>
                    <a:gd name="T3" fmla="*/ 29949 h 21"/>
                    <a:gd name="T4" fmla="*/ 13122 w 77"/>
                    <a:gd name="T5" fmla="*/ 33708 h 21"/>
                    <a:gd name="T6" fmla="*/ 0 w 77"/>
                    <a:gd name="T7" fmla="*/ 7279 h 21"/>
                    <a:gd name="T8" fmla="*/ 1774 w 77"/>
                    <a:gd name="T9" fmla="*/ 0 h 21"/>
                    <a:gd name="T10" fmla="*/ 13122 w 77"/>
                    <a:gd name="T11" fmla="*/ 29949 h 21"/>
                    <a:gd name="T12" fmla="*/ 26383 w 77"/>
                    <a:gd name="T13" fmla="*/ 56172 h 21"/>
                    <a:gd name="T14" fmla="*/ 25346 w 77"/>
                    <a:gd name="T15" fmla="*/ 56172 h 21"/>
                    <a:gd name="T16" fmla="*/ 13122 w 77"/>
                    <a:gd name="T17" fmla="*/ 33708 h 21"/>
                    <a:gd name="T18" fmla="*/ 13122 w 77"/>
                    <a:gd name="T19" fmla="*/ 29949 h 21"/>
                    <a:gd name="T20" fmla="*/ 26383 w 77"/>
                    <a:gd name="T21" fmla="*/ 56172 h 21"/>
                    <a:gd name="T22" fmla="*/ 26383 w 77"/>
                    <a:gd name="T23" fmla="*/ 56172 h 21"/>
                    <a:gd name="T24" fmla="*/ 25346 w 77"/>
                    <a:gd name="T25" fmla="*/ 56172 h 21"/>
                    <a:gd name="T26" fmla="*/ 26383 w 77"/>
                    <a:gd name="T27" fmla="*/ 56172 h 21"/>
                    <a:gd name="T28" fmla="*/ 26383 w 77"/>
                    <a:gd name="T29" fmla="*/ 56172 h 21"/>
                    <a:gd name="T30" fmla="*/ 54660 w 77"/>
                    <a:gd name="T31" fmla="*/ 124925 h 21"/>
                    <a:gd name="T32" fmla="*/ 54660 w 77"/>
                    <a:gd name="T33" fmla="*/ 133113 h 21"/>
                    <a:gd name="T34" fmla="*/ 25346 w 77"/>
                    <a:gd name="T35" fmla="*/ 56172 h 21"/>
                    <a:gd name="T36" fmla="*/ 26383 w 77"/>
                    <a:gd name="T37" fmla="*/ 56172 h 21"/>
                    <a:gd name="T38" fmla="*/ 54660 w 77"/>
                    <a:gd name="T39" fmla="*/ 124925 h 21"/>
                    <a:gd name="T40" fmla="*/ 115495 w 77"/>
                    <a:gd name="T41" fmla="*/ 95373 h 21"/>
                    <a:gd name="T42" fmla="*/ 115495 w 77"/>
                    <a:gd name="T43" fmla="*/ 113146 h 21"/>
                    <a:gd name="T44" fmla="*/ 54660 w 77"/>
                    <a:gd name="T45" fmla="*/ 133113 h 21"/>
                    <a:gd name="T46" fmla="*/ 54660 w 77"/>
                    <a:gd name="T47" fmla="*/ 124925 h 21"/>
                    <a:gd name="T48" fmla="*/ 115495 w 77"/>
                    <a:gd name="T49" fmla="*/ 95373 h 21"/>
                    <a:gd name="T50" fmla="*/ 115495 w 77"/>
                    <a:gd name="T51" fmla="*/ 95373 h 21"/>
                    <a:gd name="T52" fmla="*/ 115495 w 77"/>
                    <a:gd name="T53" fmla="*/ 106099 h 21"/>
                    <a:gd name="T54" fmla="*/ 115495 w 77"/>
                    <a:gd name="T55" fmla="*/ 95373 h 21"/>
                    <a:gd name="T56" fmla="*/ 115495 w 77"/>
                    <a:gd name="T57" fmla="*/ 95373 h 21"/>
                    <a:gd name="T58" fmla="*/ 120475 w 77"/>
                    <a:gd name="T59" fmla="*/ 95373 h 21"/>
                    <a:gd name="T60" fmla="*/ 120475 w 77"/>
                    <a:gd name="T61" fmla="*/ 113146 h 21"/>
                    <a:gd name="T62" fmla="*/ 115495 w 77"/>
                    <a:gd name="T63" fmla="*/ 113146 h 21"/>
                    <a:gd name="T64" fmla="*/ 115495 w 77"/>
                    <a:gd name="T65" fmla="*/ 95373 h 21"/>
                    <a:gd name="T66" fmla="*/ 120475 w 77"/>
                    <a:gd name="T67" fmla="*/ 95373 h 21"/>
                    <a:gd name="T68" fmla="*/ 126747 w 77"/>
                    <a:gd name="T69" fmla="*/ 95373 h 21"/>
                    <a:gd name="T70" fmla="*/ 128531 w 77"/>
                    <a:gd name="T71" fmla="*/ 106099 h 21"/>
                    <a:gd name="T72" fmla="*/ 120475 w 77"/>
                    <a:gd name="T73" fmla="*/ 113146 h 21"/>
                    <a:gd name="T74" fmla="*/ 120475 w 77"/>
                    <a:gd name="T75" fmla="*/ 95373 h 21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</a:gdLst>
                  <a:ahLst/>
                  <a:cxnLst>
                    <a:cxn ang="T76">
                      <a:pos x="T0" y="T1"/>
                    </a:cxn>
                    <a:cxn ang="T77">
                      <a:pos x="T2" y="T3"/>
                    </a:cxn>
                    <a:cxn ang="T78">
                      <a:pos x="T4" y="T5"/>
                    </a:cxn>
                    <a:cxn ang="T79">
                      <a:pos x="T6" y="T7"/>
                    </a:cxn>
                    <a:cxn ang="T80">
                      <a:pos x="T8" y="T9"/>
                    </a:cxn>
                    <a:cxn ang="T81">
                      <a:pos x="T10" y="T11"/>
                    </a:cxn>
                    <a:cxn ang="T82">
                      <a:pos x="T12" y="T13"/>
                    </a:cxn>
                    <a:cxn ang="T83">
                      <a:pos x="T14" y="T15"/>
                    </a:cxn>
                    <a:cxn ang="T84">
                      <a:pos x="T16" y="T17"/>
                    </a:cxn>
                    <a:cxn ang="T85">
                      <a:pos x="T18" y="T19"/>
                    </a:cxn>
                    <a:cxn ang="T86">
                      <a:pos x="T20" y="T21"/>
                    </a:cxn>
                    <a:cxn ang="T87">
                      <a:pos x="T22" y="T23"/>
                    </a:cxn>
                    <a:cxn ang="T88">
                      <a:pos x="T24" y="T25"/>
                    </a:cxn>
                    <a:cxn ang="T89">
                      <a:pos x="T26" y="T27"/>
                    </a:cxn>
                    <a:cxn ang="T90">
                      <a:pos x="T28" y="T29"/>
                    </a:cxn>
                    <a:cxn ang="T91">
                      <a:pos x="T30" y="T31"/>
                    </a:cxn>
                    <a:cxn ang="T92">
                      <a:pos x="T32" y="T33"/>
                    </a:cxn>
                    <a:cxn ang="T93">
                      <a:pos x="T34" y="T35"/>
                    </a:cxn>
                    <a:cxn ang="T94">
                      <a:pos x="T36" y="T37"/>
                    </a:cxn>
                    <a:cxn ang="T95">
                      <a:pos x="T38" y="T39"/>
                    </a:cxn>
                    <a:cxn ang="T96">
                      <a:pos x="T40" y="T41"/>
                    </a:cxn>
                    <a:cxn ang="T97">
                      <a:pos x="T42" y="T43"/>
                    </a:cxn>
                    <a:cxn ang="T98">
                      <a:pos x="T44" y="T45"/>
                    </a:cxn>
                    <a:cxn ang="T99">
                      <a:pos x="T46" y="T47"/>
                    </a:cxn>
                    <a:cxn ang="T100">
                      <a:pos x="T48" y="T49"/>
                    </a:cxn>
                    <a:cxn ang="T101">
                      <a:pos x="T50" y="T51"/>
                    </a:cxn>
                    <a:cxn ang="T102">
                      <a:pos x="T52" y="T53"/>
                    </a:cxn>
                    <a:cxn ang="T103">
                      <a:pos x="T54" y="T55"/>
                    </a:cxn>
                    <a:cxn ang="T104">
                      <a:pos x="T56" y="T57"/>
                    </a:cxn>
                    <a:cxn ang="T105">
                      <a:pos x="T58" y="T59"/>
                    </a:cxn>
                    <a:cxn ang="T106">
                      <a:pos x="T60" y="T61"/>
                    </a:cxn>
                    <a:cxn ang="T107">
                      <a:pos x="T62" y="T63"/>
                    </a:cxn>
                    <a:cxn ang="T108">
                      <a:pos x="T64" y="T65"/>
                    </a:cxn>
                    <a:cxn ang="T109">
                      <a:pos x="T66" y="T67"/>
                    </a:cxn>
                    <a:cxn ang="T110">
                      <a:pos x="T68" y="T69"/>
                    </a:cxn>
                    <a:cxn ang="T111">
                      <a:pos x="T70" y="T71"/>
                    </a:cxn>
                    <a:cxn ang="T112">
                      <a:pos x="T72" y="T73"/>
                    </a:cxn>
                    <a:cxn ang="T113">
                      <a:pos x="T74" y="T75"/>
                    </a:cxn>
                  </a:cxnLst>
                  <a:rect l="0" t="0" r="r" b="b"/>
                  <a:pathLst>
                    <a:path w="77" h="21">
                      <a:moveTo>
                        <a:pt x="1" y="0"/>
                      </a:moveTo>
                      <a:cubicBezTo>
                        <a:pt x="2" y="2"/>
                        <a:pt x="5" y="3"/>
                        <a:pt x="8" y="4"/>
                      </a:cubicBezTo>
                      <a:lnTo>
                        <a:pt x="8" y="5"/>
                      </a:lnTo>
                      <a:cubicBezTo>
                        <a:pt x="4" y="4"/>
                        <a:pt x="1" y="3"/>
                        <a:pt x="0" y="1"/>
                      </a:cubicBezTo>
                      <a:lnTo>
                        <a:pt x="1" y="0"/>
                      </a:lnTo>
                      <a:close/>
                      <a:moveTo>
                        <a:pt x="8" y="4"/>
                      </a:moveTo>
                      <a:cubicBezTo>
                        <a:pt x="11" y="5"/>
                        <a:pt x="14" y="6"/>
                        <a:pt x="16" y="8"/>
                      </a:cubicBezTo>
                      <a:lnTo>
                        <a:pt x="15" y="8"/>
                      </a:lnTo>
                      <a:cubicBezTo>
                        <a:pt x="13" y="7"/>
                        <a:pt x="11" y="6"/>
                        <a:pt x="8" y="5"/>
                      </a:cubicBezTo>
                      <a:lnTo>
                        <a:pt x="8" y="4"/>
                      </a:lnTo>
                      <a:close/>
                      <a:moveTo>
                        <a:pt x="16" y="8"/>
                      </a:moveTo>
                      <a:lnTo>
                        <a:pt x="16" y="8"/>
                      </a:lnTo>
                      <a:lnTo>
                        <a:pt x="15" y="8"/>
                      </a:lnTo>
                      <a:lnTo>
                        <a:pt x="16" y="8"/>
                      </a:lnTo>
                      <a:close/>
                      <a:moveTo>
                        <a:pt x="16" y="8"/>
                      </a:moveTo>
                      <a:cubicBezTo>
                        <a:pt x="20" y="12"/>
                        <a:pt x="25" y="17"/>
                        <a:pt x="33" y="18"/>
                      </a:cubicBezTo>
                      <a:lnTo>
                        <a:pt x="33" y="19"/>
                      </a:lnTo>
                      <a:cubicBezTo>
                        <a:pt x="24" y="18"/>
                        <a:pt x="19" y="13"/>
                        <a:pt x="15" y="8"/>
                      </a:cubicBezTo>
                      <a:lnTo>
                        <a:pt x="16" y="8"/>
                      </a:lnTo>
                      <a:close/>
                      <a:moveTo>
                        <a:pt x="33" y="18"/>
                      </a:moveTo>
                      <a:cubicBezTo>
                        <a:pt x="42" y="20"/>
                        <a:pt x="53" y="19"/>
                        <a:pt x="69" y="14"/>
                      </a:cubicBezTo>
                      <a:lnTo>
                        <a:pt x="69" y="16"/>
                      </a:lnTo>
                      <a:cubicBezTo>
                        <a:pt x="53" y="21"/>
                        <a:pt x="42" y="21"/>
                        <a:pt x="33" y="19"/>
                      </a:cubicBezTo>
                      <a:lnTo>
                        <a:pt x="33" y="18"/>
                      </a:lnTo>
                      <a:close/>
                      <a:moveTo>
                        <a:pt x="69" y="14"/>
                      </a:moveTo>
                      <a:lnTo>
                        <a:pt x="69" y="14"/>
                      </a:lnTo>
                      <a:lnTo>
                        <a:pt x="69" y="15"/>
                      </a:lnTo>
                      <a:lnTo>
                        <a:pt x="69" y="14"/>
                      </a:lnTo>
                      <a:close/>
                      <a:moveTo>
                        <a:pt x="69" y="14"/>
                      </a:moveTo>
                      <a:cubicBezTo>
                        <a:pt x="70" y="14"/>
                        <a:pt x="71" y="14"/>
                        <a:pt x="72" y="14"/>
                      </a:cubicBezTo>
                      <a:lnTo>
                        <a:pt x="72" y="16"/>
                      </a:lnTo>
                      <a:cubicBezTo>
                        <a:pt x="71" y="15"/>
                        <a:pt x="70" y="15"/>
                        <a:pt x="69" y="16"/>
                      </a:cubicBezTo>
                      <a:lnTo>
                        <a:pt x="69" y="14"/>
                      </a:lnTo>
                      <a:close/>
                      <a:moveTo>
                        <a:pt x="72" y="14"/>
                      </a:moveTo>
                      <a:cubicBezTo>
                        <a:pt x="73" y="15"/>
                        <a:pt x="74" y="15"/>
                        <a:pt x="76" y="14"/>
                      </a:cubicBezTo>
                      <a:lnTo>
                        <a:pt x="77" y="15"/>
                      </a:lnTo>
                      <a:cubicBezTo>
                        <a:pt x="74" y="16"/>
                        <a:pt x="73" y="16"/>
                        <a:pt x="72" y="16"/>
                      </a:cubicBezTo>
                      <a:lnTo>
                        <a:pt x="72" y="14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385" name="Freeform 291"/>
                <p:cNvSpPr>
                  <a:spLocks noChangeArrowheads="1"/>
                </p:cNvSpPr>
                <p:nvPr/>
              </p:nvSpPr>
              <p:spPr bwMode="auto">
                <a:xfrm>
                  <a:off x="1061" y="3262"/>
                  <a:ext cx="78" cy="9"/>
                </a:xfrm>
                <a:custGeom>
                  <a:avLst/>
                  <a:gdLst>
                    <a:gd name="T0" fmla="*/ 1713 w 57"/>
                    <a:gd name="T1" fmla="*/ 0 h 6"/>
                    <a:gd name="T2" fmla="*/ 1713 w 57"/>
                    <a:gd name="T3" fmla="*/ 0 h 6"/>
                    <a:gd name="T4" fmla="*/ 0 w 57"/>
                    <a:gd name="T5" fmla="*/ 3279 h 6"/>
                    <a:gd name="T6" fmla="*/ 0 w 57"/>
                    <a:gd name="T7" fmla="*/ 3279 h 6"/>
                    <a:gd name="T8" fmla="*/ 1713 w 57"/>
                    <a:gd name="T9" fmla="*/ 0 h 6"/>
                    <a:gd name="T10" fmla="*/ 1713 w 57"/>
                    <a:gd name="T11" fmla="*/ 0 h 6"/>
                    <a:gd name="T12" fmla="*/ 44917 w 57"/>
                    <a:gd name="T13" fmla="*/ 3279 h 6"/>
                    <a:gd name="T14" fmla="*/ 44917 w 57"/>
                    <a:gd name="T15" fmla="*/ 5448 h 6"/>
                    <a:gd name="T16" fmla="*/ 0 w 57"/>
                    <a:gd name="T17" fmla="*/ 3279 h 6"/>
                    <a:gd name="T18" fmla="*/ 1713 w 57"/>
                    <a:gd name="T19" fmla="*/ 0 h 6"/>
                    <a:gd name="T20" fmla="*/ 44917 w 57"/>
                    <a:gd name="T21" fmla="*/ 3279 h 6"/>
                    <a:gd name="T22" fmla="*/ 82289 w 57"/>
                    <a:gd name="T23" fmla="*/ 5448 h 6"/>
                    <a:gd name="T24" fmla="*/ 80195 w 57"/>
                    <a:gd name="T25" fmla="*/ 9084 h 6"/>
                    <a:gd name="T26" fmla="*/ 44917 w 57"/>
                    <a:gd name="T27" fmla="*/ 5448 h 6"/>
                    <a:gd name="T28" fmla="*/ 44917 w 57"/>
                    <a:gd name="T29" fmla="*/ 3279 h 6"/>
                    <a:gd name="T30" fmla="*/ 82289 w 57"/>
                    <a:gd name="T31" fmla="*/ 5448 h 6"/>
                    <a:gd name="T32" fmla="*/ 82289 w 57"/>
                    <a:gd name="T33" fmla="*/ 5448 h 6"/>
                    <a:gd name="T34" fmla="*/ 82289 w 57"/>
                    <a:gd name="T35" fmla="*/ 5448 h 6"/>
                    <a:gd name="T36" fmla="*/ 80195 w 57"/>
                    <a:gd name="T37" fmla="*/ 9084 h 6"/>
                    <a:gd name="T38" fmla="*/ 82289 w 57"/>
                    <a:gd name="T39" fmla="*/ 5448 h 6"/>
                    <a:gd name="T40" fmla="*/ 82289 w 57"/>
                    <a:gd name="T41" fmla="*/ 5448 h 6"/>
                    <a:gd name="T42" fmla="*/ 86880 w 57"/>
                    <a:gd name="T43" fmla="*/ 13445 h 6"/>
                    <a:gd name="T44" fmla="*/ 84786 w 57"/>
                    <a:gd name="T45" fmla="*/ 15128 h 6"/>
                    <a:gd name="T46" fmla="*/ 80195 w 57"/>
                    <a:gd name="T47" fmla="*/ 9084 h 6"/>
                    <a:gd name="T48" fmla="*/ 82289 w 57"/>
                    <a:gd name="T49" fmla="*/ 5448 h 6"/>
                    <a:gd name="T50" fmla="*/ 84786 w 57"/>
                    <a:gd name="T51" fmla="*/ 15128 h 6"/>
                    <a:gd name="T52" fmla="*/ 84786 w 57"/>
                    <a:gd name="T53" fmla="*/ 15128 h 6"/>
                    <a:gd name="T54" fmla="*/ 84786 w 57"/>
                    <a:gd name="T55" fmla="*/ 13445 h 6"/>
                    <a:gd name="T56" fmla="*/ 84786 w 57"/>
                    <a:gd name="T57" fmla="*/ 15128 h 6"/>
                    <a:gd name="T58" fmla="*/ 86880 w 57"/>
                    <a:gd name="T59" fmla="*/ 13445 h 6"/>
                    <a:gd name="T60" fmla="*/ 88685 w 57"/>
                    <a:gd name="T61" fmla="*/ 13445 h 6"/>
                    <a:gd name="T62" fmla="*/ 86880 w 57"/>
                    <a:gd name="T63" fmla="*/ 15128 h 6"/>
                    <a:gd name="T64" fmla="*/ 84786 w 57"/>
                    <a:gd name="T65" fmla="*/ 15128 h 6"/>
                    <a:gd name="T66" fmla="*/ 86880 w 57"/>
                    <a:gd name="T67" fmla="*/ 13445 h 6"/>
                    <a:gd name="T68" fmla="*/ 88685 w 57"/>
                    <a:gd name="T69" fmla="*/ 15128 h 6"/>
                    <a:gd name="T70" fmla="*/ 86880 w 57"/>
                    <a:gd name="T71" fmla="*/ 19088 h 6"/>
                    <a:gd name="T72" fmla="*/ 86880 w 57"/>
                    <a:gd name="T73" fmla="*/ 15128 h 6"/>
                    <a:gd name="T74" fmla="*/ 86880 w 57"/>
                    <a:gd name="T75" fmla="*/ 15128 h 6"/>
                    <a:gd name="T76" fmla="*/ 88685 w 57"/>
                    <a:gd name="T77" fmla="*/ 15128 h 6"/>
                    <a:gd name="T78" fmla="*/ 86880 w 57"/>
                    <a:gd name="T79" fmla="*/ 13445 h 6"/>
                    <a:gd name="T80" fmla="*/ 88685 w 57"/>
                    <a:gd name="T81" fmla="*/ 13445 h 6"/>
                    <a:gd name="T82" fmla="*/ 90182 w 57"/>
                    <a:gd name="T83" fmla="*/ 15128 h 6"/>
                    <a:gd name="T84" fmla="*/ 88685 w 57"/>
                    <a:gd name="T85" fmla="*/ 15128 h 6"/>
                    <a:gd name="T86" fmla="*/ 86880 w 57"/>
                    <a:gd name="T87" fmla="*/ 13445 h 6"/>
                    <a:gd name="T88" fmla="*/ 88685 w 57"/>
                    <a:gd name="T89" fmla="*/ 13445 h 6"/>
                    <a:gd name="T90" fmla="*/ 90182 w 57"/>
                    <a:gd name="T91" fmla="*/ 9084 h 6"/>
                    <a:gd name="T92" fmla="*/ 91950 w 57"/>
                    <a:gd name="T93" fmla="*/ 13445 h 6"/>
                    <a:gd name="T94" fmla="*/ 90182 w 57"/>
                    <a:gd name="T95" fmla="*/ 15128 h 6"/>
                    <a:gd name="T96" fmla="*/ 88685 w 57"/>
                    <a:gd name="T97" fmla="*/ 13445 h 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0" t="0" r="r" b="b"/>
                  <a:pathLst>
                    <a:path w="57" h="6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1"/>
                      </a:lnTo>
                      <a:lnTo>
                        <a:pt x="1" y="0"/>
                      </a:lnTo>
                      <a:close/>
                      <a:moveTo>
                        <a:pt x="1" y="0"/>
                      </a:moveTo>
                      <a:cubicBezTo>
                        <a:pt x="9" y="1"/>
                        <a:pt x="19" y="1"/>
                        <a:pt x="28" y="1"/>
                      </a:cubicBezTo>
                      <a:lnTo>
                        <a:pt x="28" y="2"/>
                      </a:lnTo>
                      <a:cubicBezTo>
                        <a:pt x="19" y="2"/>
                        <a:pt x="9" y="2"/>
                        <a:pt x="0" y="1"/>
                      </a:cubicBezTo>
                      <a:lnTo>
                        <a:pt x="1" y="0"/>
                      </a:lnTo>
                      <a:close/>
                      <a:moveTo>
                        <a:pt x="28" y="1"/>
                      </a:moveTo>
                      <a:cubicBezTo>
                        <a:pt x="36" y="1"/>
                        <a:pt x="43" y="1"/>
                        <a:pt x="51" y="2"/>
                      </a:cubicBezTo>
                      <a:lnTo>
                        <a:pt x="50" y="3"/>
                      </a:lnTo>
                      <a:cubicBezTo>
                        <a:pt x="43" y="3"/>
                        <a:pt x="36" y="3"/>
                        <a:pt x="28" y="2"/>
                      </a:cubicBezTo>
                      <a:lnTo>
                        <a:pt x="28" y="1"/>
                      </a:lnTo>
                      <a:close/>
                      <a:moveTo>
                        <a:pt x="51" y="2"/>
                      </a:moveTo>
                      <a:lnTo>
                        <a:pt x="51" y="2"/>
                      </a:lnTo>
                      <a:lnTo>
                        <a:pt x="50" y="3"/>
                      </a:lnTo>
                      <a:lnTo>
                        <a:pt x="51" y="2"/>
                      </a:lnTo>
                      <a:close/>
                      <a:moveTo>
                        <a:pt x="51" y="2"/>
                      </a:moveTo>
                      <a:cubicBezTo>
                        <a:pt x="52" y="2"/>
                        <a:pt x="53" y="3"/>
                        <a:pt x="54" y="4"/>
                      </a:cubicBezTo>
                      <a:lnTo>
                        <a:pt x="53" y="5"/>
                      </a:lnTo>
                      <a:cubicBezTo>
                        <a:pt x="52" y="4"/>
                        <a:pt x="51" y="3"/>
                        <a:pt x="50" y="3"/>
                      </a:cubicBezTo>
                      <a:lnTo>
                        <a:pt x="51" y="2"/>
                      </a:lnTo>
                      <a:close/>
                      <a:moveTo>
                        <a:pt x="53" y="5"/>
                      </a:moveTo>
                      <a:lnTo>
                        <a:pt x="53" y="5"/>
                      </a:lnTo>
                      <a:lnTo>
                        <a:pt x="53" y="4"/>
                      </a:lnTo>
                      <a:lnTo>
                        <a:pt x="53" y="5"/>
                      </a:lnTo>
                      <a:close/>
                      <a:moveTo>
                        <a:pt x="54" y="4"/>
                      </a:moveTo>
                      <a:cubicBezTo>
                        <a:pt x="54" y="4"/>
                        <a:pt x="55" y="4"/>
                        <a:pt x="55" y="4"/>
                      </a:cubicBezTo>
                      <a:lnTo>
                        <a:pt x="54" y="5"/>
                      </a:lnTo>
                      <a:cubicBezTo>
                        <a:pt x="54" y="5"/>
                        <a:pt x="53" y="5"/>
                        <a:pt x="53" y="5"/>
                      </a:cubicBezTo>
                      <a:lnTo>
                        <a:pt x="54" y="4"/>
                      </a:lnTo>
                      <a:close/>
                      <a:moveTo>
                        <a:pt x="55" y="5"/>
                      </a:moveTo>
                      <a:lnTo>
                        <a:pt x="54" y="6"/>
                      </a:lnTo>
                      <a:lnTo>
                        <a:pt x="54" y="5"/>
                      </a:lnTo>
                      <a:lnTo>
                        <a:pt x="55" y="5"/>
                      </a:lnTo>
                      <a:close/>
                      <a:moveTo>
                        <a:pt x="54" y="4"/>
                      </a:moveTo>
                      <a:cubicBezTo>
                        <a:pt x="54" y="4"/>
                        <a:pt x="55" y="4"/>
                        <a:pt x="55" y="4"/>
                      </a:cubicBezTo>
                      <a:lnTo>
                        <a:pt x="56" y="5"/>
                      </a:lnTo>
                      <a:cubicBezTo>
                        <a:pt x="56" y="5"/>
                        <a:pt x="55" y="5"/>
                        <a:pt x="55" y="5"/>
                      </a:cubicBezTo>
                      <a:lnTo>
                        <a:pt x="54" y="4"/>
                      </a:lnTo>
                      <a:close/>
                      <a:moveTo>
                        <a:pt x="55" y="4"/>
                      </a:moveTo>
                      <a:cubicBezTo>
                        <a:pt x="55" y="4"/>
                        <a:pt x="56" y="3"/>
                        <a:pt x="56" y="3"/>
                      </a:cubicBezTo>
                      <a:lnTo>
                        <a:pt x="57" y="4"/>
                      </a:lnTo>
                      <a:cubicBezTo>
                        <a:pt x="56" y="5"/>
                        <a:pt x="56" y="5"/>
                        <a:pt x="56" y="5"/>
                      </a:cubicBezTo>
                      <a:lnTo>
                        <a:pt x="55" y="4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386" name="Freeform 292"/>
                <p:cNvSpPr>
                  <a:spLocks noChangeArrowheads="1"/>
                </p:cNvSpPr>
                <p:nvPr/>
              </p:nvSpPr>
              <p:spPr bwMode="auto">
                <a:xfrm>
                  <a:off x="1271" y="3268"/>
                  <a:ext cx="63" cy="5"/>
                </a:xfrm>
                <a:custGeom>
                  <a:avLst/>
                  <a:gdLst>
                    <a:gd name="T0" fmla="*/ 0 w 46"/>
                    <a:gd name="T1" fmla="*/ 0 h 4"/>
                    <a:gd name="T2" fmla="*/ 25915 w 46"/>
                    <a:gd name="T3" fmla="*/ 536 h 4"/>
                    <a:gd name="T4" fmla="*/ 25915 w 46"/>
                    <a:gd name="T5" fmla="*/ 804 h 4"/>
                    <a:gd name="T6" fmla="*/ 0 w 46"/>
                    <a:gd name="T7" fmla="*/ 536 h 4"/>
                    <a:gd name="T8" fmla="*/ 0 w 46"/>
                    <a:gd name="T9" fmla="*/ 0 h 4"/>
                    <a:gd name="T10" fmla="*/ 25915 w 46"/>
                    <a:gd name="T11" fmla="*/ 536 h 4"/>
                    <a:gd name="T12" fmla="*/ 74111 w 46"/>
                    <a:gd name="T13" fmla="*/ 0 h 4"/>
                    <a:gd name="T14" fmla="*/ 76214 w 46"/>
                    <a:gd name="T15" fmla="*/ 536 h 4"/>
                    <a:gd name="T16" fmla="*/ 25915 w 46"/>
                    <a:gd name="T17" fmla="*/ 804 h 4"/>
                    <a:gd name="T18" fmla="*/ 25915 w 46"/>
                    <a:gd name="T19" fmla="*/ 536 h 4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46" h="4">
                      <a:moveTo>
                        <a:pt x="0" y="0"/>
                      </a:moveTo>
                      <a:cubicBezTo>
                        <a:pt x="6" y="0"/>
                        <a:pt x="11" y="0"/>
                        <a:pt x="16" y="1"/>
                      </a:cubicBezTo>
                      <a:lnTo>
                        <a:pt x="16" y="2"/>
                      </a:lnTo>
                      <a:cubicBezTo>
                        <a:pt x="11" y="2"/>
                        <a:pt x="6" y="1"/>
                        <a:pt x="0" y="1"/>
                      </a:cubicBezTo>
                      <a:lnTo>
                        <a:pt x="0" y="0"/>
                      </a:lnTo>
                      <a:close/>
                      <a:moveTo>
                        <a:pt x="16" y="1"/>
                      </a:moveTo>
                      <a:cubicBezTo>
                        <a:pt x="25" y="2"/>
                        <a:pt x="34" y="3"/>
                        <a:pt x="45" y="0"/>
                      </a:cubicBezTo>
                      <a:lnTo>
                        <a:pt x="46" y="1"/>
                      </a:lnTo>
                      <a:cubicBezTo>
                        <a:pt x="34" y="4"/>
                        <a:pt x="25" y="3"/>
                        <a:pt x="16" y="2"/>
                      </a:cubicBezTo>
                      <a:lnTo>
                        <a:pt x="16" y="1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387" name="Freeform 293"/>
                <p:cNvSpPr>
                  <a:spLocks noChangeArrowheads="1"/>
                </p:cNvSpPr>
                <p:nvPr/>
              </p:nvSpPr>
              <p:spPr bwMode="auto">
                <a:xfrm>
                  <a:off x="1354" y="3153"/>
                  <a:ext cx="51" cy="6"/>
                </a:xfrm>
                <a:custGeom>
                  <a:avLst/>
                  <a:gdLst>
                    <a:gd name="T0" fmla="*/ 48382 w 38"/>
                    <a:gd name="T1" fmla="*/ 16131 h 4"/>
                    <a:gd name="T2" fmla="*/ 48382 w 38"/>
                    <a:gd name="T3" fmla="*/ 16131 h 4"/>
                    <a:gd name="T4" fmla="*/ 48382 w 38"/>
                    <a:gd name="T5" fmla="*/ 12230 h 4"/>
                    <a:gd name="T6" fmla="*/ 48382 w 38"/>
                    <a:gd name="T7" fmla="*/ 12230 h 4"/>
                    <a:gd name="T8" fmla="*/ 48382 w 38"/>
                    <a:gd name="T9" fmla="*/ 16131 h 4"/>
                    <a:gd name="T10" fmla="*/ 48382 w 38"/>
                    <a:gd name="T11" fmla="*/ 12230 h 4"/>
                    <a:gd name="T12" fmla="*/ 48382 w 38"/>
                    <a:gd name="T13" fmla="*/ 12230 h 4"/>
                    <a:gd name="T14" fmla="*/ 48382 w 38"/>
                    <a:gd name="T15" fmla="*/ 12230 h 4"/>
                    <a:gd name="T16" fmla="*/ 48382 w 38"/>
                    <a:gd name="T17" fmla="*/ 16131 h 4"/>
                    <a:gd name="T18" fmla="*/ 46951 w 38"/>
                    <a:gd name="T19" fmla="*/ 16131 h 4"/>
                    <a:gd name="T20" fmla="*/ 46951 w 38"/>
                    <a:gd name="T21" fmla="*/ 12230 h 4"/>
                    <a:gd name="T22" fmla="*/ 48382 w 38"/>
                    <a:gd name="T23" fmla="*/ 12230 h 4"/>
                    <a:gd name="T24" fmla="*/ 48382 w 38"/>
                    <a:gd name="T25" fmla="*/ 16131 h 4"/>
                    <a:gd name="T26" fmla="*/ 46951 w 38"/>
                    <a:gd name="T27" fmla="*/ 16131 h 4"/>
                    <a:gd name="T28" fmla="*/ 46951 w 38"/>
                    <a:gd name="T29" fmla="*/ 16131 h 4"/>
                    <a:gd name="T30" fmla="*/ 46951 w 38"/>
                    <a:gd name="T31" fmla="*/ 12230 h 4"/>
                    <a:gd name="T32" fmla="*/ 46951 w 38"/>
                    <a:gd name="T33" fmla="*/ 16131 h 4"/>
                    <a:gd name="T34" fmla="*/ 46951 w 38"/>
                    <a:gd name="T35" fmla="*/ 16131 h 4"/>
                    <a:gd name="T36" fmla="*/ 46951 w 38"/>
                    <a:gd name="T37" fmla="*/ 16131 h 4"/>
                    <a:gd name="T38" fmla="*/ 46092 w 38"/>
                    <a:gd name="T39" fmla="*/ 12230 h 4"/>
                    <a:gd name="T40" fmla="*/ 46951 w 38"/>
                    <a:gd name="T41" fmla="*/ 12230 h 4"/>
                    <a:gd name="T42" fmla="*/ 46951 w 38"/>
                    <a:gd name="T43" fmla="*/ 16131 h 4"/>
                    <a:gd name="T44" fmla="*/ 46951 w 38"/>
                    <a:gd name="T45" fmla="*/ 16131 h 4"/>
                    <a:gd name="T46" fmla="*/ 42243 w 38"/>
                    <a:gd name="T47" fmla="*/ 21396 h 4"/>
                    <a:gd name="T48" fmla="*/ 42243 w 38"/>
                    <a:gd name="T49" fmla="*/ 12230 h 4"/>
                    <a:gd name="T50" fmla="*/ 46092 w 38"/>
                    <a:gd name="T51" fmla="*/ 12230 h 4"/>
                    <a:gd name="T52" fmla="*/ 46951 w 38"/>
                    <a:gd name="T53" fmla="*/ 16131 h 4"/>
                    <a:gd name="T54" fmla="*/ 42243 w 38"/>
                    <a:gd name="T55" fmla="*/ 21396 h 4"/>
                    <a:gd name="T56" fmla="*/ 33040 w 38"/>
                    <a:gd name="T57" fmla="*/ 16131 h 4"/>
                    <a:gd name="T58" fmla="*/ 33040 w 38"/>
                    <a:gd name="T59" fmla="*/ 6987 h 4"/>
                    <a:gd name="T60" fmla="*/ 42243 w 38"/>
                    <a:gd name="T61" fmla="*/ 12230 h 4"/>
                    <a:gd name="T62" fmla="*/ 42243 w 38"/>
                    <a:gd name="T63" fmla="*/ 21396 h 4"/>
                    <a:gd name="T64" fmla="*/ 33040 w 38"/>
                    <a:gd name="T65" fmla="*/ 16131 h 4"/>
                    <a:gd name="T66" fmla="*/ 18175 w 38"/>
                    <a:gd name="T67" fmla="*/ 12230 h 4"/>
                    <a:gd name="T68" fmla="*/ 18175 w 38"/>
                    <a:gd name="T69" fmla="*/ 6987 h 4"/>
                    <a:gd name="T70" fmla="*/ 33040 w 38"/>
                    <a:gd name="T71" fmla="*/ 6987 h 4"/>
                    <a:gd name="T72" fmla="*/ 33040 w 38"/>
                    <a:gd name="T73" fmla="*/ 16131 h 4"/>
                    <a:gd name="T74" fmla="*/ 18175 w 38"/>
                    <a:gd name="T75" fmla="*/ 12230 h 4"/>
                    <a:gd name="T76" fmla="*/ 18175 w 38"/>
                    <a:gd name="T77" fmla="*/ 12230 h 4"/>
                    <a:gd name="T78" fmla="*/ 18175 w 38"/>
                    <a:gd name="T79" fmla="*/ 6987 h 4"/>
                    <a:gd name="T80" fmla="*/ 18175 w 38"/>
                    <a:gd name="T81" fmla="*/ 12230 h 4"/>
                    <a:gd name="T82" fmla="*/ 18175 w 38"/>
                    <a:gd name="T83" fmla="*/ 12230 h 4"/>
                    <a:gd name="T84" fmla="*/ 8528 w 38"/>
                    <a:gd name="T85" fmla="*/ 12230 h 4"/>
                    <a:gd name="T86" fmla="*/ 8528 w 38"/>
                    <a:gd name="T87" fmla="*/ 6987 h 4"/>
                    <a:gd name="T88" fmla="*/ 18175 w 38"/>
                    <a:gd name="T89" fmla="*/ 6987 h 4"/>
                    <a:gd name="T90" fmla="*/ 18175 w 38"/>
                    <a:gd name="T91" fmla="*/ 12230 h 4"/>
                    <a:gd name="T92" fmla="*/ 8528 w 38"/>
                    <a:gd name="T93" fmla="*/ 12230 h 4"/>
                    <a:gd name="T94" fmla="*/ 0 w 38"/>
                    <a:gd name="T95" fmla="*/ 12230 h 4"/>
                    <a:gd name="T96" fmla="*/ 0 w 38"/>
                    <a:gd name="T97" fmla="*/ 6987 h 4"/>
                    <a:gd name="T98" fmla="*/ 8528 w 38"/>
                    <a:gd name="T99" fmla="*/ 6987 h 4"/>
                    <a:gd name="T100" fmla="*/ 8528 w 38"/>
                    <a:gd name="T101" fmla="*/ 12230 h 4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</a:gdLst>
                  <a:ahLst/>
                  <a:cxnLst>
                    <a:cxn ang="T102">
                      <a:pos x="T0" y="T1"/>
                    </a:cxn>
                    <a:cxn ang="T103">
                      <a:pos x="T2" y="T3"/>
                    </a:cxn>
                    <a:cxn ang="T104">
                      <a:pos x="T4" y="T5"/>
                    </a:cxn>
                    <a:cxn ang="T105">
                      <a:pos x="T6" y="T7"/>
                    </a:cxn>
                    <a:cxn ang="T106">
                      <a:pos x="T8" y="T9"/>
                    </a:cxn>
                    <a:cxn ang="T107">
                      <a:pos x="T10" y="T11"/>
                    </a:cxn>
                    <a:cxn ang="T108">
                      <a:pos x="T12" y="T13"/>
                    </a:cxn>
                    <a:cxn ang="T109">
                      <a:pos x="T14" y="T15"/>
                    </a:cxn>
                    <a:cxn ang="T110">
                      <a:pos x="T16" y="T17"/>
                    </a:cxn>
                    <a:cxn ang="T111">
                      <a:pos x="T18" y="T19"/>
                    </a:cxn>
                    <a:cxn ang="T112">
                      <a:pos x="T20" y="T21"/>
                    </a:cxn>
                    <a:cxn ang="T113">
                      <a:pos x="T22" y="T23"/>
                    </a:cxn>
                    <a:cxn ang="T114">
                      <a:pos x="T24" y="T25"/>
                    </a:cxn>
                    <a:cxn ang="T115">
                      <a:pos x="T26" y="T27"/>
                    </a:cxn>
                    <a:cxn ang="T116">
                      <a:pos x="T28" y="T29"/>
                    </a:cxn>
                    <a:cxn ang="T117">
                      <a:pos x="T30" y="T31"/>
                    </a:cxn>
                    <a:cxn ang="T118">
                      <a:pos x="T32" y="T33"/>
                    </a:cxn>
                    <a:cxn ang="T119">
                      <a:pos x="T34" y="T35"/>
                    </a:cxn>
                    <a:cxn ang="T120">
                      <a:pos x="T36" y="T37"/>
                    </a:cxn>
                    <a:cxn ang="T121">
                      <a:pos x="T38" y="T39"/>
                    </a:cxn>
                    <a:cxn ang="T122">
                      <a:pos x="T40" y="T41"/>
                    </a:cxn>
                    <a:cxn ang="T123">
                      <a:pos x="T42" y="T43"/>
                    </a:cxn>
                    <a:cxn ang="T124">
                      <a:pos x="T44" y="T45"/>
                    </a:cxn>
                    <a:cxn ang="T125">
                      <a:pos x="T46" y="T47"/>
                    </a:cxn>
                    <a:cxn ang="T126">
                      <a:pos x="T48" y="T49"/>
                    </a:cxn>
                    <a:cxn ang="T127">
                      <a:pos x="T50" y="T51"/>
                    </a:cxn>
                    <a:cxn ang="T128">
                      <a:pos x="T52" y="T53"/>
                    </a:cxn>
                    <a:cxn ang="T129">
                      <a:pos x="T54" y="T55"/>
                    </a:cxn>
                    <a:cxn ang="T130">
                      <a:pos x="T56" y="T57"/>
                    </a:cxn>
                    <a:cxn ang="T131">
                      <a:pos x="T58" y="T59"/>
                    </a:cxn>
                    <a:cxn ang="T132">
                      <a:pos x="T60" y="T61"/>
                    </a:cxn>
                    <a:cxn ang="T133">
                      <a:pos x="T62" y="T63"/>
                    </a:cxn>
                    <a:cxn ang="T134">
                      <a:pos x="T64" y="T65"/>
                    </a:cxn>
                    <a:cxn ang="T135">
                      <a:pos x="T66" y="T67"/>
                    </a:cxn>
                    <a:cxn ang="T136">
                      <a:pos x="T68" y="T69"/>
                    </a:cxn>
                    <a:cxn ang="T137">
                      <a:pos x="T70" y="T71"/>
                    </a:cxn>
                    <a:cxn ang="T138">
                      <a:pos x="T72" y="T73"/>
                    </a:cxn>
                    <a:cxn ang="T139">
                      <a:pos x="T74" y="T75"/>
                    </a:cxn>
                    <a:cxn ang="T140">
                      <a:pos x="T76" y="T77"/>
                    </a:cxn>
                    <a:cxn ang="T141">
                      <a:pos x="T78" y="T79"/>
                    </a:cxn>
                    <a:cxn ang="T142">
                      <a:pos x="T80" y="T81"/>
                    </a:cxn>
                    <a:cxn ang="T143">
                      <a:pos x="T82" y="T83"/>
                    </a:cxn>
                    <a:cxn ang="T144">
                      <a:pos x="T84" y="T85"/>
                    </a:cxn>
                    <a:cxn ang="T145">
                      <a:pos x="T86" y="T87"/>
                    </a:cxn>
                    <a:cxn ang="T146">
                      <a:pos x="T88" y="T89"/>
                    </a:cxn>
                    <a:cxn ang="T147">
                      <a:pos x="T90" y="T91"/>
                    </a:cxn>
                    <a:cxn ang="T148">
                      <a:pos x="T92" y="T93"/>
                    </a:cxn>
                    <a:cxn ang="T149">
                      <a:pos x="T94" y="T95"/>
                    </a:cxn>
                    <a:cxn ang="T150">
                      <a:pos x="T96" y="T97"/>
                    </a:cxn>
                    <a:cxn ang="T151">
                      <a:pos x="T98" y="T99"/>
                    </a:cxn>
                    <a:cxn ang="T152">
                      <a:pos x="T100" y="T101"/>
                    </a:cxn>
                  </a:cxnLst>
                  <a:rect l="0" t="0" r="r" b="b"/>
                  <a:pathLst>
                    <a:path w="38" h="4">
                      <a:moveTo>
                        <a:pt x="38" y="3"/>
                      </a:moveTo>
                      <a:lnTo>
                        <a:pt x="38" y="3"/>
                      </a:lnTo>
                      <a:lnTo>
                        <a:pt x="38" y="2"/>
                      </a:lnTo>
                      <a:lnTo>
                        <a:pt x="38" y="3"/>
                      </a:lnTo>
                      <a:close/>
                      <a:moveTo>
                        <a:pt x="38" y="2"/>
                      </a:moveTo>
                      <a:lnTo>
                        <a:pt x="38" y="2"/>
                      </a:lnTo>
                      <a:close/>
                      <a:moveTo>
                        <a:pt x="38" y="3"/>
                      </a:moveTo>
                      <a:cubicBezTo>
                        <a:pt x="38" y="3"/>
                        <a:pt x="38" y="3"/>
                        <a:pt x="37" y="3"/>
                      </a:cubicBezTo>
                      <a:lnTo>
                        <a:pt x="37" y="2"/>
                      </a:lnTo>
                      <a:cubicBezTo>
                        <a:pt x="37" y="2"/>
                        <a:pt x="37" y="2"/>
                        <a:pt x="38" y="2"/>
                      </a:cubicBezTo>
                      <a:lnTo>
                        <a:pt x="38" y="3"/>
                      </a:lnTo>
                      <a:close/>
                      <a:moveTo>
                        <a:pt x="37" y="3"/>
                      </a:moveTo>
                      <a:lnTo>
                        <a:pt x="37" y="3"/>
                      </a:lnTo>
                      <a:lnTo>
                        <a:pt x="37" y="2"/>
                      </a:lnTo>
                      <a:lnTo>
                        <a:pt x="37" y="3"/>
                      </a:lnTo>
                      <a:close/>
                      <a:moveTo>
                        <a:pt x="37" y="3"/>
                      </a:moveTo>
                      <a:cubicBezTo>
                        <a:pt x="37" y="3"/>
                        <a:pt x="37" y="3"/>
                        <a:pt x="37" y="3"/>
                      </a:cubicBezTo>
                      <a:lnTo>
                        <a:pt x="36" y="2"/>
                      </a:lnTo>
                      <a:cubicBezTo>
                        <a:pt x="36" y="2"/>
                        <a:pt x="37" y="2"/>
                        <a:pt x="37" y="2"/>
                      </a:cubicBezTo>
                      <a:lnTo>
                        <a:pt x="37" y="3"/>
                      </a:lnTo>
                      <a:close/>
                      <a:moveTo>
                        <a:pt x="37" y="3"/>
                      </a:moveTo>
                      <a:cubicBezTo>
                        <a:pt x="35" y="3"/>
                        <a:pt x="34" y="4"/>
                        <a:pt x="33" y="4"/>
                      </a:cubicBezTo>
                      <a:lnTo>
                        <a:pt x="33" y="2"/>
                      </a:lnTo>
                      <a:cubicBezTo>
                        <a:pt x="34" y="2"/>
                        <a:pt x="35" y="2"/>
                        <a:pt x="36" y="2"/>
                      </a:cubicBezTo>
                      <a:lnTo>
                        <a:pt x="37" y="3"/>
                      </a:lnTo>
                      <a:close/>
                      <a:moveTo>
                        <a:pt x="33" y="4"/>
                      </a:moveTo>
                      <a:cubicBezTo>
                        <a:pt x="30" y="4"/>
                        <a:pt x="28" y="3"/>
                        <a:pt x="26" y="3"/>
                      </a:cubicBezTo>
                      <a:lnTo>
                        <a:pt x="26" y="1"/>
                      </a:lnTo>
                      <a:cubicBezTo>
                        <a:pt x="28" y="2"/>
                        <a:pt x="30" y="2"/>
                        <a:pt x="33" y="2"/>
                      </a:cubicBezTo>
                      <a:lnTo>
                        <a:pt x="33" y="4"/>
                      </a:lnTo>
                      <a:close/>
                      <a:moveTo>
                        <a:pt x="26" y="3"/>
                      </a:moveTo>
                      <a:cubicBezTo>
                        <a:pt x="22" y="2"/>
                        <a:pt x="19" y="1"/>
                        <a:pt x="14" y="2"/>
                      </a:cubicBezTo>
                      <a:lnTo>
                        <a:pt x="14" y="1"/>
                      </a:lnTo>
                      <a:cubicBezTo>
                        <a:pt x="19" y="0"/>
                        <a:pt x="22" y="1"/>
                        <a:pt x="26" y="1"/>
                      </a:cubicBezTo>
                      <a:lnTo>
                        <a:pt x="26" y="3"/>
                      </a:lnTo>
                      <a:close/>
                      <a:moveTo>
                        <a:pt x="14" y="2"/>
                      </a:moveTo>
                      <a:lnTo>
                        <a:pt x="14" y="2"/>
                      </a:lnTo>
                      <a:lnTo>
                        <a:pt x="14" y="1"/>
                      </a:lnTo>
                      <a:lnTo>
                        <a:pt x="14" y="2"/>
                      </a:lnTo>
                      <a:close/>
                      <a:moveTo>
                        <a:pt x="14" y="2"/>
                      </a:moveTo>
                      <a:cubicBezTo>
                        <a:pt x="12" y="2"/>
                        <a:pt x="9" y="2"/>
                        <a:pt x="7" y="2"/>
                      </a:cubicBezTo>
                      <a:lnTo>
                        <a:pt x="7" y="1"/>
                      </a:lnTo>
                      <a:cubicBezTo>
                        <a:pt x="9" y="1"/>
                        <a:pt x="12" y="1"/>
                        <a:pt x="14" y="1"/>
                      </a:cubicBezTo>
                      <a:lnTo>
                        <a:pt x="14" y="2"/>
                      </a:lnTo>
                      <a:close/>
                      <a:moveTo>
                        <a:pt x="7" y="2"/>
                      </a:moveTo>
                      <a:cubicBezTo>
                        <a:pt x="5" y="2"/>
                        <a:pt x="2" y="2"/>
                        <a:pt x="0" y="2"/>
                      </a:cubicBezTo>
                      <a:lnTo>
                        <a:pt x="0" y="1"/>
                      </a:lnTo>
                      <a:cubicBezTo>
                        <a:pt x="2" y="1"/>
                        <a:pt x="5" y="1"/>
                        <a:pt x="7" y="1"/>
                      </a:cubicBezTo>
                      <a:lnTo>
                        <a:pt x="7" y="2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388" name="Freeform 294"/>
                <p:cNvSpPr>
                  <a:spLocks noChangeArrowheads="1"/>
                </p:cNvSpPr>
                <p:nvPr/>
              </p:nvSpPr>
              <p:spPr bwMode="auto">
                <a:xfrm>
                  <a:off x="1162" y="3150"/>
                  <a:ext cx="37" cy="5"/>
                </a:xfrm>
                <a:custGeom>
                  <a:avLst/>
                  <a:gdLst>
                    <a:gd name="T0" fmla="*/ 49207 w 27"/>
                    <a:gd name="T1" fmla="*/ 1393 h 4"/>
                    <a:gd name="T2" fmla="*/ 24424 w 27"/>
                    <a:gd name="T3" fmla="*/ 804 h 4"/>
                    <a:gd name="T4" fmla="*/ 24424 w 27"/>
                    <a:gd name="T5" fmla="*/ 536 h 4"/>
                    <a:gd name="T6" fmla="*/ 49207 w 27"/>
                    <a:gd name="T7" fmla="*/ 804 h 4"/>
                    <a:gd name="T8" fmla="*/ 49207 w 27"/>
                    <a:gd name="T9" fmla="*/ 1393 h 4"/>
                    <a:gd name="T10" fmla="*/ 24424 w 27"/>
                    <a:gd name="T11" fmla="*/ 804 h 4"/>
                    <a:gd name="T12" fmla="*/ 8796 w 27"/>
                    <a:gd name="T13" fmla="*/ 536 h 4"/>
                    <a:gd name="T14" fmla="*/ 8796 w 27"/>
                    <a:gd name="T15" fmla="*/ 0 h 4"/>
                    <a:gd name="T16" fmla="*/ 24424 w 27"/>
                    <a:gd name="T17" fmla="*/ 536 h 4"/>
                    <a:gd name="T18" fmla="*/ 24424 w 27"/>
                    <a:gd name="T19" fmla="*/ 804 h 4"/>
                    <a:gd name="T20" fmla="*/ 8796 w 27"/>
                    <a:gd name="T21" fmla="*/ 536 h 4"/>
                    <a:gd name="T22" fmla="*/ 8796 w 27"/>
                    <a:gd name="T23" fmla="*/ 536 h 4"/>
                    <a:gd name="T24" fmla="*/ 8796 w 27"/>
                    <a:gd name="T25" fmla="*/ 536 h 4"/>
                    <a:gd name="T26" fmla="*/ 8796 w 27"/>
                    <a:gd name="T27" fmla="*/ 0 h 4"/>
                    <a:gd name="T28" fmla="*/ 8796 w 27"/>
                    <a:gd name="T29" fmla="*/ 536 h 4"/>
                    <a:gd name="T30" fmla="*/ 8796 w 27"/>
                    <a:gd name="T31" fmla="*/ 536 h 4"/>
                    <a:gd name="T32" fmla="*/ 8796 w 27"/>
                    <a:gd name="T33" fmla="*/ 536 h 4"/>
                    <a:gd name="T34" fmla="*/ 8796 w 27"/>
                    <a:gd name="T35" fmla="*/ 0 h 4"/>
                    <a:gd name="T36" fmla="*/ 8796 w 27"/>
                    <a:gd name="T37" fmla="*/ 0 h 4"/>
                    <a:gd name="T38" fmla="*/ 8796 w 27"/>
                    <a:gd name="T39" fmla="*/ 536 h 4"/>
                    <a:gd name="T40" fmla="*/ 8796 w 27"/>
                    <a:gd name="T41" fmla="*/ 0 h 4"/>
                    <a:gd name="T42" fmla="*/ 8796 w 27"/>
                    <a:gd name="T43" fmla="*/ 0 h 4"/>
                    <a:gd name="T44" fmla="*/ 8796 w 27"/>
                    <a:gd name="T45" fmla="*/ 0 h 4"/>
                    <a:gd name="T46" fmla="*/ 8796 w 27"/>
                    <a:gd name="T47" fmla="*/ 536 h 4"/>
                    <a:gd name="T48" fmla="*/ 5275 w 27"/>
                    <a:gd name="T49" fmla="*/ 536 h 4"/>
                    <a:gd name="T50" fmla="*/ 5275 w 27"/>
                    <a:gd name="T51" fmla="*/ 0 h 4"/>
                    <a:gd name="T52" fmla="*/ 8796 w 27"/>
                    <a:gd name="T53" fmla="*/ 0 h 4"/>
                    <a:gd name="T54" fmla="*/ 8796 w 27"/>
                    <a:gd name="T55" fmla="*/ 536 h 4"/>
                    <a:gd name="T56" fmla="*/ 5275 w 27"/>
                    <a:gd name="T57" fmla="*/ 536 h 4"/>
                    <a:gd name="T58" fmla="*/ 0 w 27"/>
                    <a:gd name="T59" fmla="*/ 804 h 4"/>
                    <a:gd name="T60" fmla="*/ 0 w 27"/>
                    <a:gd name="T61" fmla="*/ 536 h 4"/>
                    <a:gd name="T62" fmla="*/ 5275 w 27"/>
                    <a:gd name="T63" fmla="*/ 0 h 4"/>
                    <a:gd name="T64" fmla="*/ 5275 w 27"/>
                    <a:gd name="T65" fmla="*/ 536 h 4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27" h="4">
                      <a:moveTo>
                        <a:pt x="27" y="4"/>
                      </a:moveTo>
                      <a:cubicBezTo>
                        <a:pt x="21" y="4"/>
                        <a:pt x="17" y="3"/>
                        <a:pt x="13" y="2"/>
                      </a:cubicBezTo>
                      <a:lnTo>
                        <a:pt x="13" y="1"/>
                      </a:lnTo>
                      <a:cubicBezTo>
                        <a:pt x="17" y="2"/>
                        <a:pt x="22" y="2"/>
                        <a:pt x="27" y="2"/>
                      </a:cubicBezTo>
                      <a:lnTo>
                        <a:pt x="27" y="4"/>
                      </a:lnTo>
                      <a:close/>
                      <a:moveTo>
                        <a:pt x="13" y="2"/>
                      </a:moveTo>
                      <a:cubicBezTo>
                        <a:pt x="10" y="2"/>
                        <a:pt x="8" y="1"/>
                        <a:pt x="5" y="1"/>
                      </a:cubicBezTo>
                      <a:lnTo>
                        <a:pt x="5" y="0"/>
                      </a:lnTo>
                      <a:cubicBezTo>
                        <a:pt x="8" y="0"/>
                        <a:pt x="11" y="0"/>
                        <a:pt x="13" y="1"/>
                      </a:cubicBezTo>
                      <a:lnTo>
                        <a:pt x="13" y="2"/>
                      </a:lnTo>
                      <a:close/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5" y="0"/>
                      </a:lnTo>
                      <a:lnTo>
                        <a:pt x="5" y="1"/>
                      </a:lnTo>
                      <a:close/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5" y="0"/>
                      </a:lnTo>
                      <a:lnTo>
                        <a:pt x="5" y="1"/>
                      </a:lnTo>
                      <a:close/>
                      <a:moveTo>
                        <a:pt x="5" y="0"/>
                      </a:moveTo>
                      <a:lnTo>
                        <a:pt x="5" y="0"/>
                      </a:lnTo>
                      <a:close/>
                      <a:moveTo>
                        <a:pt x="5" y="1"/>
                      </a:moveTo>
                      <a:cubicBezTo>
                        <a:pt x="5" y="1"/>
                        <a:pt x="4" y="1"/>
                        <a:pt x="3" y="1"/>
                      </a:cubicBezTo>
                      <a:lnTo>
                        <a:pt x="3" y="0"/>
                      </a:lnTo>
                      <a:cubicBezTo>
                        <a:pt x="4" y="0"/>
                        <a:pt x="5" y="0"/>
                        <a:pt x="5" y="0"/>
                      </a:cubicBezTo>
                      <a:lnTo>
                        <a:pt x="5" y="1"/>
                      </a:lnTo>
                      <a:close/>
                      <a:moveTo>
                        <a:pt x="3" y="1"/>
                      </a:moveTo>
                      <a:cubicBezTo>
                        <a:pt x="2" y="2"/>
                        <a:pt x="1" y="2"/>
                        <a:pt x="0" y="2"/>
                      </a:cubicBezTo>
                      <a:lnTo>
                        <a:pt x="0" y="1"/>
                      </a:lnTo>
                      <a:cubicBezTo>
                        <a:pt x="1" y="1"/>
                        <a:pt x="2" y="0"/>
                        <a:pt x="3" y="0"/>
                      </a:cubicBezTo>
                      <a:lnTo>
                        <a:pt x="3" y="1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389" name="Freeform 295"/>
                <p:cNvSpPr>
                  <a:spLocks noChangeArrowheads="1"/>
                </p:cNvSpPr>
                <p:nvPr/>
              </p:nvSpPr>
              <p:spPr bwMode="auto">
                <a:xfrm>
                  <a:off x="1429" y="3172"/>
                  <a:ext cx="52" cy="6"/>
                </a:xfrm>
                <a:custGeom>
                  <a:avLst/>
                  <a:gdLst>
                    <a:gd name="T0" fmla="*/ 1786 w 38"/>
                    <a:gd name="T1" fmla="*/ 12230 h 4"/>
                    <a:gd name="T2" fmla="*/ 1786 w 38"/>
                    <a:gd name="T3" fmla="*/ 12230 h 4"/>
                    <a:gd name="T4" fmla="*/ 0 w 38"/>
                    <a:gd name="T5" fmla="*/ 16131 h 4"/>
                    <a:gd name="T6" fmla="*/ 0 w 38"/>
                    <a:gd name="T7" fmla="*/ 16131 h 4"/>
                    <a:gd name="T8" fmla="*/ 1786 w 38"/>
                    <a:gd name="T9" fmla="*/ 12230 h 4"/>
                    <a:gd name="T10" fmla="*/ 1786 w 38"/>
                    <a:gd name="T11" fmla="*/ 12230 h 4"/>
                    <a:gd name="T12" fmla="*/ 37109 w 38"/>
                    <a:gd name="T13" fmla="*/ 6987 h 4"/>
                    <a:gd name="T14" fmla="*/ 37109 w 38"/>
                    <a:gd name="T15" fmla="*/ 12230 h 4"/>
                    <a:gd name="T16" fmla="*/ 0 w 38"/>
                    <a:gd name="T17" fmla="*/ 16131 h 4"/>
                    <a:gd name="T18" fmla="*/ 1786 w 38"/>
                    <a:gd name="T19" fmla="*/ 12230 h 4"/>
                    <a:gd name="T20" fmla="*/ 37109 w 38"/>
                    <a:gd name="T21" fmla="*/ 6987 h 4"/>
                    <a:gd name="T22" fmla="*/ 56406 w 38"/>
                    <a:gd name="T23" fmla="*/ 0 h 4"/>
                    <a:gd name="T24" fmla="*/ 56406 w 38"/>
                    <a:gd name="T25" fmla="*/ 6987 h 4"/>
                    <a:gd name="T26" fmla="*/ 37109 w 38"/>
                    <a:gd name="T27" fmla="*/ 12230 h 4"/>
                    <a:gd name="T28" fmla="*/ 37109 w 38"/>
                    <a:gd name="T29" fmla="*/ 6987 h 4"/>
                    <a:gd name="T30" fmla="*/ 56406 w 38"/>
                    <a:gd name="T31" fmla="*/ 0 h 4"/>
                    <a:gd name="T32" fmla="*/ 56406 w 38"/>
                    <a:gd name="T33" fmla="*/ 0 h 4"/>
                    <a:gd name="T34" fmla="*/ 56406 w 38"/>
                    <a:gd name="T35" fmla="*/ 6987 h 4"/>
                    <a:gd name="T36" fmla="*/ 56406 w 38"/>
                    <a:gd name="T37" fmla="*/ 0 h 4"/>
                    <a:gd name="T38" fmla="*/ 56406 w 38"/>
                    <a:gd name="T39" fmla="*/ 0 h 4"/>
                    <a:gd name="T40" fmla="*/ 61526 w 38"/>
                    <a:gd name="T41" fmla="*/ 6987 h 4"/>
                    <a:gd name="T42" fmla="*/ 59721 w 38"/>
                    <a:gd name="T43" fmla="*/ 12230 h 4"/>
                    <a:gd name="T44" fmla="*/ 56406 w 38"/>
                    <a:gd name="T45" fmla="*/ 6987 h 4"/>
                    <a:gd name="T46" fmla="*/ 56406 w 38"/>
                    <a:gd name="T47" fmla="*/ 0 h 4"/>
                    <a:gd name="T48" fmla="*/ 61526 w 38"/>
                    <a:gd name="T49" fmla="*/ 6987 h 4"/>
                    <a:gd name="T50" fmla="*/ 64484 w 38"/>
                    <a:gd name="T51" fmla="*/ 6987 h 4"/>
                    <a:gd name="T52" fmla="*/ 64484 w 38"/>
                    <a:gd name="T53" fmla="*/ 16131 h 4"/>
                    <a:gd name="T54" fmla="*/ 59721 w 38"/>
                    <a:gd name="T55" fmla="*/ 12230 h 4"/>
                    <a:gd name="T56" fmla="*/ 61526 w 38"/>
                    <a:gd name="T57" fmla="*/ 6987 h 4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</a:gdLst>
                  <a:ahLst/>
                  <a:cxnLst>
                    <a:cxn ang="T58">
                      <a:pos x="T0" y="T1"/>
                    </a:cxn>
                    <a:cxn ang="T59">
                      <a:pos x="T2" y="T3"/>
                    </a:cxn>
                    <a:cxn ang="T60">
                      <a:pos x="T4" y="T5"/>
                    </a:cxn>
                    <a:cxn ang="T61">
                      <a:pos x="T6" y="T7"/>
                    </a:cxn>
                    <a:cxn ang="T62">
                      <a:pos x="T8" y="T9"/>
                    </a:cxn>
                    <a:cxn ang="T63">
                      <a:pos x="T10" y="T11"/>
                    </a:cxn>
                    <a:cxn ang="T64">
                      <a:pos x="T12" y="T13"/>
                    </a:cxn>
                    <a:cxn ang="T65">
                      <a:pos x="T14" y="T15"/>
                    </a:cxn>
                    <a:cxn ang="T66">
                      <a:pos x="T16" y="T17"/>
                    </a:cxn>
                    <a:cxn ang="T67">
                      <a:pos x="T18" y="T19"/>
                    </a:cxn>
                    <a:cxn ang="T68">
                      <a:pos x="T20" y="T21"/>
                    </a:cxn>
                    <a:cxn ang="T69">
                      <a:pos x="T22" y="T23"/>
                    </a:cxn>
                    <a:cxn ang="T70">
                      <a:pos x="T24" y="T25"/>
                    </a:cxn>
                    <a:cxn ang="T71">
                      <a:pos x="T26" y="T27"/>
                    </a:cxn>
                    <a:cxn ang="T72">
                      <a:pos x="T28" y="T29"/>
                    </a:cxn>
                    <a:cxn ang="T73">
                      <a:pos x="T30" y="T31"/>
                    </a:cxn>
                    <a:cxn ang="T74">
                      <a:pos x="T32" y="T33"/>
                    </a:cxn>
                    <a:cxn ang="T75">
                      <a:pos x="T34" y="T35"/>
                    </a:cxn>
                    <a:cxn ang="T76">
                      <a:pos x="T36" y="T37"/>
                    </a:cxn>
                    <a:cxn ang="T77">
                      <a:pos x="T38" y="T39"/>
                    </a:cxn>
                    <a:cxn ang="T78">
                      <a:pos x="T40" y="T41"/>
                    </a:cxn>
                    <a:cxn ang="T79">
                      <a:pos x="T42" y="T43"/>
                    </a:cxn>
                    <a:cxn ang="T80">
                      <a:pos x="T44" y="T45"/>
                    </a:cxn>
                    <a:cxn ang="T81">
                      <a:pos x="T46" y="T47"/>
                    </a:cxn>
                    <a:cxn ang="T82">
                      <a:pos x="T48" y="T49"/>
                    </a:cxn>
                    <a:cxn ang="T83">
                      <a:pos x="T50" y="T51"/>
                    </a:cxn>
                    <a:cxn ang="T84">
                      <a:pos x="T52" y="T53"/>
                    </a:cxn>
                    <a:cxn ang="T85">
                      <a:pos x="T54" y="T55"/>
                    </a:cxn>
                    <a:cxn ang="T86">
                      <a:pos x="T56" y="T57"/>
                    </a:cxn>
                  </a:cxnLst>
                  <a:rect l="0" t="0" r="r" b="b"/>
                  <a:pathLst>
                    <a:path w="38" h="4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0" y="3"/>
                      </a:lnTo>
                      <a:lnTo>
                        <a:pt x="1" y="2"/>
                      </a:lnTo>
                      <a:close/>
                      <a:moveTo>
                        <a:pt x="1" y="2"/>
                      </a:moveTo>
                      <a:cubicBezTo>
                        <a:pt x="7" y="3"/>
                        <a:pt x="15" y="2"/>
                        <a:pt x="22" y="1"/>
                      </a:cubicBezTo>
                      <a:lnTo>
                        <a:pt x="22" y="2"/>
                      </a:lnTo>
                      <a:cubicBezTo>
                        <a:pt x="15" y="3"/>
                        <a:pt x="7" y="4"/>
                        <a:pt x="0" y="3"/>
                      </a:cubicBezTo>
                      <a:lnTo>
                        <a:pt x="1" y="2"/>
                      </a:lnTo>
                      <a:close/>
                      <a:moveTo>
                        <a:pt x="22" y="1"/>
                      </a:moveTo>
                      <a:cubicBezTo>
                        <a:pt x="26" y="1"/>
                        <a:pt x="29" y="0"/>
                        <a:pt x="33" y="0"/>
                      </a:cubicBezTo>
                      <a:lnTo>
                        <a:pt x="33" y="1"/>
                      </a:lnTo>
                      <a:cubicBezTo>
                        <a:pt x="29" y="2"/>
                        <a:pt x="26" y="2"/>
                        <a:pt x="22" y="2"/>
                      </a:cubicBezTo>
                      <a:lnTo>
                        <a:pt x="22" y="1"/>
                      </a:lnTo>
                      <a:close/>
                      <a:moveTo>
                        <a:pt x="33" y="0"/>
                      </a:moveTo>
                      <a:lnTo>
                        <a:pt x="33" y="0"/>
                      </a:lnTo>
                      <a:lnTo>
                        <a:pt x="33" y="1"/>
                      </a:lnTo>
                      <a:lnTo>
                        <a:pt x="33" y="0"/>
                      </a:lnTo>
                      <a:close/>
                      <a:moveTo>
                        <a:pt x="33" y="0"/>
                      </a:moveTo>
                      <a:cubicBezTo>
                        <a:pt x="34" y="0"/>
                        <a:pt x="35" y="1"/>
                        <a:pt x="36" y="1"/>
                      </a:cubicBezTo>
                      <a:lnTo>
                        <a:pt x="35" y="2"/>
                      </a:lnTo>
                      <a:cubicBezTo>
                        <a:pt x="34" y="2"/>
                        <a:pt x="34" y="1"/>
                        <a:pt x="33" y="1"/>
                      </a:cubicBezTo>
                      <a:lnTo>
                        <a:pt x="33" y="0"/>
                      </a:lnTo>
                      <a:close/>
                      <a:moveTo>
                        <a:pt x="36" y="1"/>
                      </a:moveTo>
                      <a:cubicBezTo>
                        <a:pt x="36" y="1"/>
                        <a:pt x="37" y="1"/>
                        <a:pt x="38" y="1"/>
                      </a:cubicBezTo>
                      <a:lnTo>
                        <a:pt x="38" y="3"/>
                      </a:lnTo>
                      <a:cubicBezTo>
                        <a:pt x="37" y="3"/>
                        <a:pt x="36" y="2"/>
                        <a:pt x="35" y="2"/>
                      </a:cubicBezTo>
                      <a:lnTo>
                        <a:pt x="36" y="1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390" name="Freeform 296"/>
                <p:cNvSpPr>
                  <a:spLocks noChangeArrowheads="1"/>
                </p:cNvSpPr>
                <p:nvPr/>
              </p:nvSpPr>
              <p:spPr bwMode="auto">
                <a:xfrm>
                  <a:off x="1305" y="3278"/>
                  <a:ext cx="117" cy="4"/>
                </a:xfrm>
                <a:custGeom>
                  <a:avLst/>
                  <a:gdLst>
                    <a:gd name="T0" fmla="*/ 137843 w 85"/>
                    <a:gd name="T1" fmla="*/ 2683 h 3"/>
                    <a:gd name="T2" fmla="*/ 140009 w 85"/>
                    <a:gd name="T3" fmla="*/ 1615 h 3"/>
                    <a:gd name="T4" fmla="*/ 137843 w 85"/>
                    <a:gd name="T5" fmla="*/ 2683 h 3"/>
                    <a:gd name="T6" fmla="*/ 87030 w 85"/>
                    <a:gd name="T7" fmla="*/ 0 h 3"/>
                    <a:gd name="T8" fmla="*/ 137843 w 85"/>
                    <a:gd name="T9" fmla="*/ 2683 h 3"/>
                    <a:gd name="T10" fmla="*/ 74028 w 85"/>
                    <a:gd name="T11" fmla="*/ 1615 h 3"/>
                    <a:gd name="T12" fmla="*/ 87030 w 85"/>
                    <a:gd name="T13" fmla="*/ 0 h 3"/>
                    <a:gd name="T14" fmla="*/ 74028 w 85"/>
                    <a:gd name="T15" fmla="*/ 1615 h 3"/>
                    <a:gd name="T16" fmla="*/ 74028 w 85"/>
                    <a:gd name="T17" fmla="*/ 0 h 3"/>
                    <a:gd name="T18" fmla="*/ 74028 w 85"/>
                    <a:gd name="T19" fmla="*/ 1615 h 3"/>
                    <a:gd name="T20" fmla="*/ 74028 w 85"/>
                    <a:gd name="T21" fmla="*/ 0 h 3"/>
                    <a:gd name="T22" fmla="*/ 74028 w 85"/>
                    <a:gd name="T23" fmla="*/ 0 h 3"/>
                    <a:gd name="T24" fmla="*/ 74028 w 85"/>
                    <a:gd name="T25" fmla="*/ 1615 h 3"/>
                    <a:gd name="T26" fmla="*/ 74028 w 85"/>
                    <a:gd name="T27" fmla="*/ 0 h 3"/>
                    <a:gd name="T28" fmla="*/ 74028 w 85"/>
                    <a:gd name="T29" fmla="*/ 1615 h 3"/>
                    <a:gd name="T30" fmla="*/ 69407 w 85"/>
                    <a:gd name="T31" fmla="*/ 1615 h 3"/>
                    <a:gd name="T32" fmla="*/ 74028 w 85"/>
                    <a:gd name="T33" fmla="*/ 1615 h 3"/>
                    <a:gd name="T34" fmla="*/ 69407 w 85"/>
                    <a:gd name="T35" fmla="*/ 1615 h 3"/>
                    <a:gd name="T36" fmla="*/ 69407 w 85"/>
                    <a:gd name="T37" fmla="*/ 1615 h 3"/>
                    <a:gd name="T38" fmla="*/ 62964 w 85"/>
                    <a:gd name="T39" fmla="*/ 2683 h 3"/>
                    <a:gd name="T40" fmla="*/ 69407 w 85"/>
                    <a:gd name="T41" fmla="*/ 1615 h 3"/>
                    <a:gd name="T42" fmla="*/ 62964 w 85"/>
                    <a:gd name="T43" fmla="*/ 2683 h 3"/>
                    <a:gd name="T44" fmla="*/ 52843 w 85"/>
                    <a:gd name="T45" fmla="*/ 1615 h 3"/>
                    <a:gd name="T46" fmla="*/ 62964 w 85"/>
                    <a:gd name="T47" fmla="*/ 2683 h 3"/>
                    <a:gd name="T48" fmla="*/ 52843 w 85"/>
                    <a:gd name="T49" fmla="*/ 4479 h 3"/>
                    <a:gd name="T50" fmla="*/ 52843 w 85"/>
                    <a:gd name="T51" fmla="*/ 2683 h 3"/>
                    <a:gd name="T52" fmla="*/ 52843 w 85"/>
                    <a:gd name="T53" fmla="*/ 4479 h 3"/>
                    <a:gd name="T54" fmla="*/ 35842 w 85"/>
                    <a:gd name="T55" fmla="*/ 2683 h 3"/>
                    <a:gd name="T56" fmla="*/ 52843 w 85"/>
                    <a:gd name="T57" fmla="*/ 4479 h 3"/>
                    <a:gd name="T58" fmla="*/ 35842 w 85"/>
                    <a:gd name="T59" fmla="*/ 2683 h 3"/>
                    <a:gd name="T60" fmla="*/ 35842 w 85"/>
                    <a:gd name="T61" fmla="*/ 4479 h 3"/>
                    <a:gd name="T62" fmla="*/ 15170 w 85"/>
                    <a:gd name="T63" fmla="*/ 2683 h 3"/>
                    <a:gd name="T64" fmla="*/ 35842 w 85"/>
                    <a:gd name="T65" fmla="*/ 4479 h 3"/>
                    <a:gd name="T66" fmla="*/ 0 w 85"/>
                    <a:gd name="T67" fmla="*/ 4479 h 3"/>
                    <a:gd name="T68" fmla="*/ 15170 w 85"/>
                    <a:gd name="T69" fmla="*/ 2683 h 3"/>
                    <a:gd name="T70" fmla="*/ 15170 w 85"/>
                    <a:gd name="T71" fmla="*/ 2683 h 3"/>
                    <a:gd name="T72" fmla="*/ 18081 w 85"/>
                    <a:gd name="T73" fmla="*/ 4479 h 3"/>
                    <a:gd name="T74" fmla="*/ 15170 w 85"/>
                    <a:gd name="T75" fmla="*/ 2683 h 3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</a:gdLst>
                  <a:ahLst/>
                  <a:cxnLst>
                    <a:cxn ang="T76">
                      <a:pos x="T0" y="T1"/>
                    </a:cxn>
                    <a:cxn ang="T77">
                      <a:pos x="T2" y="T3"/>
                    </a:cxn>
                    <a:cxn ang="T78">
                      <a:pos x="T4" y="T5"/>
                    </a:cxn>
                    <a:cxn ang="T79">
                      <a:pos x="T6" y="T7"/>
                    </a:cxn>
                    <a:cxn ang="T80">
                      <a:pos x="T8" y="T9"/>
                    </a:cxn>
                    <a:cxn ang="T81">
                      <a:pos x="T10" y="T11"/>
                    </a:cxn>
                    <a:cxn ang="T82">
                      <a:pos x="T12" y="T13"/>
                    </a:cxn>
                    <a:cxn ang="T83">
                      <a:pos x="T14" y="T15"/>
                    </a:cxn>
                    <a:cxn ang="T84">
                      <a:pos x="T16" y="T17"/>
                    </a:cxn>
                    <a:cxn ang="T85">
                      <a:pos x="T18" y="T19"/>
                    </a:cxn>
                    <a:cxn ang="T86">
                      <a:pos x="T20" y="T21"/>
                    </a:cxn>
                    <a:cxn ang="T87">
                      <a:pos x="T22" y="T23"/>
                    </a:cxn>
                    <a:cxn ang="T88">
                      <a:pos x="T24" y="T25"/>
                    </a:cxn>
                    <a:cxn ang="T89">
                      <a:pos x="T26" y="T27"/>
                    </a:cxn>
                    <a:cxn ang="T90">
                      <a:pos x="T28" y="T29"/>
                    </a:cxn>
                    <a:cxn ang="T91">
                      <a:pos x="T30" y="T31"/>
                    </a:cxn>
                    <a:cxn ang="T92">
                      <a:pos x="T32" y="T33"/>
                    </a:cxn>
                    <a:cxn ang="T93">
                      <a:pos x="T34" y="T35"/>
                    </a:cxn>
                    <a:cxn ang="T94">
                      <a:pos x="T36" y="T37"/>
                    </a:cxn>
                    <a:cxn ang="T95">
                      <a:pos x="T38" y="T39"/>
                    </a:cxn>
                    <a:cxn ang="T96">
                      <a:pos x="T40" y="T41"/>
                    </a:cxn>
                    <a:cxn ang="T97">
                      <a:pos x="T42" y="T43"/>
                    </a:cxn>
                    <a:cxn ang="T98">
                      <a:pos x="T44" y="T45"/>
                    </a:cxn>
                    <a:cxn ang="T99">
                      <a:pos x="T46" y="T47"/>
                    </a:cxn>
                    <a:cxn ang="T100">
                      <a:pos x="T48" y="T49"/>
                    </a:cxn>
                    <a:cxn ang="T101">
                      <a:pos x="T50" y="T51"/>
                    </a:cxn>
                    <a:cxn ang="T102">
                      <a:pos x="T52" y="T53"/>
                    </a:cxn>
                    <a:cxn ang="T103">
                      <a:pos x="T54" y="T55"/>
                    </a:cxn>
                    <a:cxn ang="T104">
                      <a:pos x="T56" y="T57"/>
                    </a:cxn>
                    <a:cxn ang="T105">
                      <a:pos x="T58" y="T59"/>
                    </a:cxn>
                    <a:cxn ang="T106">
                      <a:pos x="T60" y="T61"/>
                    </a:cxn>
                    <a:cxn ang="T107">
                      <a:pos x="T62" y="T63"/>
                    </a:cxn>
                    <a:cxn ang="T108">
                      <a:pos x="T64" y="T65"/>
                    </a:cxn>
                    <a:cxn ang="T109">
                      <a:pos x="T66" y="T67"/>
                    </a:cxn>
                    <a:cxn ang="T110">
                      <a:pos x="T68" y="T69"/>
                    </a:cxn>
                    <a:cxn ang="T111">
                      <a:pos x="T70" y="T71"/>
                    </a:cxn>
                    <a:cxn ang="T112">
                      <a:pos x="T72" y="T73"/>
                    </a:cxn>
                    <a:cxn ang="T113">
                      <a:pos x="T74" y="T75"/>
                    </a:cxn>
                  </a:cxnLst>
                  <a:rect l="0" t="0" r="r" b="b"/>
                  <a:pathLst>
                    <a:path w="85" h="3">
                      <a:moveTo>
                        <a:pt x="85" y="2"/>
                      </a:moveTo>
                      <a:lnTo>
                        <a:pt x="84" y="2"/>
                      </a:lnTo>
                      <a:lnTo>
                        <a:pt x="85" y="1"/>
                      </a:lnTo>
                      <a:lnTo>
                        <a:pt x="85" y="2"/>
                      </a:lnTo>
                      <a:close/>
                      <a:moveTo>
                        <a:pt x="84" y="2"/>
                      </a:moveTo>
                      <a:cubicBezTo>
                        <a:pt x="75" y="1"/>
                        <a:pt x="64" y="1"/>
                        <a:pt x="53" y="1"/>
                      </a:cubicBezTo>
                      <a:lnTo>
                        <a:pt x="53" y="0"/>
                      </a:lnTo>
                      <a:cubicBezTo>
                        <a:pt x="64" y="0"/>
                        <a:pt x="75" y="0"/>
                        <a:pt x="85" y="1"/>
                      </a:cubicBezTo>
                      <a:lnTo>
                        <a:pt x="84" y="2"/>
                      </a:lnTo>
                      <a:close/>
                      <a:moveTo>
                        <a:pt x="53" y="1"/>
                      </a:moveTo>
                      <a:cubicBezTo>
                        <a:pt x="50" y="1"/>
                        <a:pt x="48" y="1"/>
                        <a:pt x="45" y="1"/>
                      </a:cubicBezTo>
                      <a:lnTo>
                        <a:pt x="45" y="0"/>
                      </a:lnTo>
                      <a:cubicBezTo>
                        <a:pt x="48" y="0"/>
                        <a:pt x="51" y="0"/>
                        <a:pt x="53" y="0"/>
                      </a:cubicBezTo>
                      <a:lnTo>
                        <a:pt x="53" y="1"/>
                      </a:lnTo>
                      <a:close/>
                      <a:moveTo>
                        <a:pt x="45" y="1"/>
                      </a:moveTo>
                      <a:lnTo>
                        <a:pt x="45" y="1"/>
                      </a:lnTo>
                      <a:lnTo>
                        <a:pt x="45" y="0"/>
                      </a:lnTo>
                      <a:lnTo>
                        <a:pt x="45" y="1"/>
                      </a:lnTo>
                      <a:close/>
                      <a:moveTo>
                        <a:pt x="45" y="0"/>
                      </a:moveTo>
                      <a:lnTo>
                        <a:pt x="45" y="0"/>
                      </a:lnTo>
                      <a:lnTo>
                        <a:pt x="45" y="1"/>
                      </a:lnTo>
                      <a:lnTo>
                        <a:pt x="45" y="0"/>
                      </a:lnTo>
                      <a:close/>
                      <a:moveTo>
                        <a:pt x="45" y="1"/>
                      </a:moveTo>
                      <a:cubicBezTo>
                        <a:pt x="45" y="1"/>
                        <a:pt x="45" y="1"/>
                        <a:pt x="45" y="1"/>
                      </a:cubicBezTo>
                      <a:lnTo>
                        <a:pt x="44" y="0"/>
                      </a:lnTo>
                      <a:cubicBezTo>
                        <a:pt x="45" y="0"/>
                        <a:pt x="45" y="0"/>
                        <a:pt x="45" y="0"/>
                      </a:cubicBezTo>
                      <a:lnTo>
                        <a:pt x="45" y="1"/>
                      </a:lnTo>
                      <a:close/>
                      <a:moveTo>
                        <a:pt x="45" y="1"/>
                      </a:moveTo>
                      <a:cubicBezTo>
                        <a:pt x="44" y="2"/>
                        <a:pt x="43" y="2"/>
                        <a:pt x="42" y="2"/>
                      </a:cubicBezTo>
                      <a:lnTo>
                        <a:pt x="42" y="1"/>
                      </a:lnTo>
                      <a:cubicBezTo>
                        <a:pt x="42" y="1"/>
                        <a:pt x="43" y="0"/>
                        <a:pt x="44" y="0"/>
                      </a:cubicBezTo>
                      <a:lnTo>
                        <a:pt x="45" y="1"/>
                      </a:lnTo>
                      <a:close/>
                      <a:moveTo>
                        <a:pt x="42" y="1"/>
                      </a:moveTo>
                      <a:lnTo>
                        <a:pt x="42" y="1"/>
                      </a:lnTo>
                      <a:close/>
                      <a:moveTo>
                        <a:pt x="42" y="2"/>
                      </a:moveTo>
                      <a:cubicBezTo>
                        <a:pt x="41" y="2"/>
                        <a:pt x="39" y="2"/>
                        <a:pt x="38" y="2"/>
                      </a:cubicBezTo>
                      <a:lnTo>
                        <a:pt x="38" y="1"/>
                      </a:lnTo>
                      <a:cubicBezTo>
                        <a:pt x="39" y="1"/>
                        <a:pt x="40" y="1"/>
                        <a:pt x="42" y="1"/>
                      </a:cubicBezTo>
                      <a:lnTo>
                        <a:pt x="42" y="2"/>
                      </a:lnTo>
                      <a:close/>
                      <a:moveTo>
                        <a:pt x="38" y="2"/>
                      </a:moveTo>
                      <a:cubicBezTo>
                        <a:pt x="36" y="2"/>
                        <a:pt x="34" y="2"/>
                        <a:pt x="32" y="3"/>
                      </a:cubicBezTo>
                      <a:lnTo>
                        <a:pt x="32" y="1"/>
                      </a:lnTo>
                      <a:cubicBezTo>
                        <a:pt x="34" y="1"/>
                        <a:pt x="36" y="1"/>
                        <a:pt x="38" y="1"/>
                      </a:cubicBezTo>
                      <a:lnTo>
                        <a:pt x="38" y="2"/>
                      </a:lnTo>
                      <a:close/>
                      <a:moveTo>
                        <a:pt x="32" y="3"/>
                      </a:moveTo>
                      <a:lnTo>
                        <a:pt x="32" y="3"/>
                      </a:lnTo>
                      <a:lnTo>
                        <a:pt x="32" y="2"/>
                      </a:lnTo>
                      <a:lnTo>
                        <a:pt x="32" y="3"/>
                      </a:lnTo>
                      <a:close/>
                      <a:moveTo>
                        <a:pt x="32" y="3"/>
                      </a:moveTo>
                      <a:cubicBezTo>
                        <a:pt x="28" y="3"/>
                        <a:pt x="25" y="3"/>
                        <a:pt x="22" y="3"/>
                      </a:cubicBezTo>
                      <a:lnTo>
                        <a:pt x="22" y="2"/>
                      </a:lnTo>
                      <a:cubicBezTo>
                        <a:pt x="25" y="2"/>
                        <a:pt x="28" y="2"/>
                        <a:pt x="32" y="1"/>
                      </a:cubicBezTo>
                      <a:lnTo>
                        <a:pt x="32" y="3"/>
                      </a:lnTo>
                      <a:close/>
                      <a:moveTo>
                        <a:pt x="22" y="2"/>
                      </a:moveTo>
                      <a:lnTo>
                        <a:pt x="22" y="2"/>
                      </a:lnTo>
                      <a:close/>
                      <a:moveTo>
                        <a:pt x="22" y="3"/>
                      </a:moveTo>
                      <a:cubicBezTo>
                        <a:pt x="18" y="3"/>
                        <a:pt x="14" y="2"/>
                        <a:pt x="10" y="3"/>
                      </a:cubicBezTo>
                      <a:lnTo>
                        <a:pt x="9" y="2"/>
                      </a:lnTo>
                      <a:cubicBezTo>
                        <a:pt x="14" y="1"/>
                        <a:pt x="18" y="1"/>
                        <a:pt x="22" y="2"/>
                      </a:cubicBezTo>
                      <a:lnTo>
                        <a:pt x="22" y="3"/>
                      </a:lnTo>
                      <a:close/>
                      <a:moveTo>
                        <a:pt x="9" y="3"/>
                      </a:moveTo>
                      <a:lnTo>
                        <a:pt x="0" y="3"/>
                      </a:lnTo>
                      <a:lnTo>
                        <a:pt x="9" y="2"/>
                      </a:lnTo>
                      <a:lnTo>
                        <a:pt x="9" y="3"/>
                      </a:lnTo>
                      <a:close/>
                      <a:moveTo>
                        <a:pt x="9" y="2"/>
                      </a:moveTo>
                      <a:lnTo>
                        <a:pt x="11" y="2"/>
                      </a:lnTo>
                      <a:lnTo>
                        <a:pt x="11" y="3"/>
                      </a:lnTo>
                      <a:lnTo>
                        <a:pt x="9" y="3"/>
                      </a:lnTo>
                      <a:lnTo>
                        <a:pt x="9" y="2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391" name="Freeform 297"/>
                <p:cNvSpPr>
                  <a:spLocks noChangeArrowheads="1"/>
                </p:cNvSpPr>
                <p:nvPr/>
              </p:nvSpPr>
              <p:spPr bwMode="auto">
                <a:xfrm>
                  <a:off x="1175" y="3356"/>
                  <a:ext cx="35" cy="2"/>
                </a:xfrm>
                <a:custGeom>
                  <a:avLst/>
                  <a:gdLst>
                    <a:gd name="T0" fmla="*/ 1613 w 26"/>
                    <a:gd name="T1" fmla="*/ 0 h 2"/>
                    <a:gd name="T2" fmla="*/ 12067 w 26"/>
                    <a:gd name="T3" fmla="*/ 0 h 2"/>
                    <a:gd name="T4" fmla="*/ 12067 w 26"/>
                    <a:gd name="T5" fmla="*/ 210 h 2"/>
                    <a:gd name="T6" fmla="*/ 0 w 26"/>
                    <a:gd name="T7" fmla="*/ 0 h 2"/>
                    <a:gd name="T8" fmla="*/ 1613 w 26"/>
                    <a:gd name="T9" fmla="*/ 0 h 2"/>
                    <a:gd name="T10" fmla="*/ 12067 w 26"/>
                    <a:gd name="T11" fmla="*/ 0 h 2"/>
                    <a:gd name="T12" fmla="*/ 23634 w 26"/>
                    <a:gd name="T13" fmla="*/ 0 h 2"/>
                    <a:gd name="T14" fmla="*/ 22531 w 26"/>
                    <a:gd name="T15" fmla="*/ 210 h 2"/>
                    <a:gd name="T16" fmla="*/ 12067 w 26"/>
                    <a:gd name="T17" fmla="*/ 210 h 2"/>
                    <a:gd name="T18" fmla="*/ 12067 w 26"/>
                    <a:gd name="T19" fmla="*/ 0 h 2"/>
                    <a:gd name="T20" fmla="*/ 23634 w 26"/>
                    <a:gd name="T21" fmla="*/ 0 h 2"/>
                    <a:gd name="T22" fmla="*/ 25321 w 26"/>
                    <a:gd name="T23" fmla="*/ 140 h 2"/>
                    <a:gd name="T24" fmla="*/ 23634 w 26"/>
                    <a:gd name="T25" fmla="*/ 140 h 2"/>
                    <a:gd name="T26" fmla="*/ 22531 w 26"/>
                    <a:gd name="T27" fmla="*/ 140 h 2"/>
                    <a:gd name="T28" fmla="*/ 23634 w 26"/>
                    <a:gd name="T29" fmla="*/ 0 h 2"/>
                    <a:gd name="T30" fmla="*/ 23634 w 26"/>
                    <a:gd name="T31" fmla="*/ 140 h 2"/>
                    <a:gd name="T32" fmla="*/ 23634 w 26"/>
                    <a:gd name="T33" fmla="*/ 140 h 2"/>
                    <a:gd name="T34" fmla="*/ 22531 w 26"/>
                    <a:gd name="T35" fmla="*/ 140 h 2"/>
                    <a:gd name="T36" fmla="*/ 22531 w 26"/>
                    <a:gd name="T37" fmla="*/ 0 h 2"/>
                    <a:gd name="T38" fmla="*/ 23634 w 26"/>
                    <a:gd name="T39" fmla="*/ 140 h 2"/>
                    <a:gd name="T40" fmla="*/ 22531 w 26"/>
                    <a:gd name="T41" fmla="*/ 140 h 2"/>
                    <a:gd name="T42" fmla="*/ 22531 w 26"/>
                    <a:gd name="T43" fmla="*/ 140 h 2"/>
                    <a:gd name="T44" fmla="*/ 22531 w 26"/>
                    <a:gd name="T45" fmla="*/ 140 h 2"/>
                    <a:gd name="T46" fmla="*/ 23634 w 26"/>
                    <a:gd name="T47" fmla="*/ 140 h 2"/>
                    <a:gd name="T48" fmla="*/ 30422 w 26"/>
                    <a:gd name="T49" fmla="*/ 0 h 2"/>
                    <a:gd name="T50" fmla="*/ 30422 w 26"/>
                    <a:gd name="T51" fmla="*/ 210 h 2"/>
                    <a:gd name="T52" fmla="*/ 22531 w 26"/>
                    <a:gd name="T53" fmla="*/ 140 h 2"/>
                    <a:gd name="T54" fmla="*/ 23634 w 26"/>
                    <a:gd name="T55" fmla="*/ 140 h 2"/>
                    <a:gd name="T56" fmla="*/ 30422 w 26"/>
                    <a:gd name="T57" fmla="*/ 0 h 2"/>
                    <a:gd name="T58" fmla="*/ 39076 w 26"/>
                    <a:gd name="T59" fmla="*/ 140 h 2"/>
                    <a:gd name="T60" fmla="*/ 37253 w 26"/>
                    <a:gd name="T61" fmla="*/ 140 h 2"/>
                    <a:gd name="T62" fmla="*/ 30422 w 26"/>
                    <a:gd name="T63" fmla="*/ 210 h 2"/>
                    <a:gd name="T64" fmla="*/ 30422 w 26"/>
                    <a:gd name="T65" fmla="*/ 0 h 2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26" h="2">
                      <a:moveTo>
                        <a:pt x="1" y="0"/>
                      </a:moveTo>
                      <a:cubicBezTo>
                        <a:pt x="1" y="1"/>
                        <a:pt x="5" y="1"/>
                        <a:pt x="8" y="0"/>
                      </a:cubicBezTo>
                      <a:lnTo>
                        <a:pt x="8" y="2"/>
                      </a:lnTo>
                      <a:cubicBezTo>
                        <a:pt x="4" y="2"/>
                        <a:pt x="0" y="2"/>
                        <a:pt x="0" y="0"/>
                      </a:cubicBezTo>
                      <a:lnTo>
                        <a:pt x="1" y="0"/>
                      </a:lnTo>
                      <a:close/>
                      <a:moveTo>
                        <a:pt x="8" y="0"/>
                      </a:moveTo>
                      <a:cubicBezTo>
                        <a:pt x="11" y="0"/>
                        <a:pt x="14" y="0"/>
                        <a:pt x="16" y="0"/>
                      </a:cubicBezTo>
                      <a:lnTo>
                        <a:pt x="15" y="2"/>
                      </a:lnTo>
                      <a:cubicBezTo>
                        <a:pt x="14" y="1"/>
                        <a:pt x="11" y="1"/>
                        <a:pt x="8" y="2"/>
                      </a:cubicBezTo>
                      <a:lnTo>
                        <a:pt x="8" y="0"/>
                      </a:lnTo>
                      <a:close/>
                      <a:moveTo>
                        <a:pt x="16" y="0"/>
                      </a:moveTo>
                      <a:lnTo>
                        <a:pt x="17" y="1"/>
                      </a:lnTo>
                      <a:lnTo>
                        <a:pt x="16" y="1"/>
                      </a:lnTo>
                      <a:lnTo>
                        <a:pt x="15" y="1"/>
                      </a:lnTo>
                      <a:lnTo>
                        <a:pt x="16" y="0"/>
                      </a:lnTo>
                      <a:close/>
                      <a:moveTo>
                        <a:pt x="16" y="1"/>
                      </a:moveTo>
                      <a:cubicBezTo>
                        <a:pt x="15" y="2"/>
                        <a:pt x="16" y="0"/>
                        <a:pt x="16" y="1"/>
                      </a:cubicBezTo>
                      <a:lnTo>
                        <a:pt x="15" y="1"/>
                      </a:lnTo>
                      <a:cubicBezTo>
                        <a:pt x="14" y="1"/>
                        <a:pt x="14" y="1"/>
                        <a:pt x="15" y="0"/>
                      </a:cubicBezTo>
                      <a:lnTo>
                        <a:pt x="16" y="1"/>
                      </a:lnTo>
                      <a:close/>
                      <a:moveTo>
                        <a:pt x="15" y="1"/>
                      </a:moveTo>
                      <a:lnTo>
                        <a:pt x="15" y="1"/>
                      </a:lnTo>
                      <a:close/>
                      <a:moveTo>
                        <a:pt x="16" y="1"/>
                      </a:moveTo>
                      <a:cubicBezTo>
                        <a:pt x="16" y="1"/>
                        <a:pt x="18" y="0"/>
                        <a:pt x="20" y="0"/>
                      </a:cubicBezTo>
                      <a:lnTo>
                        <a:pt x="20" y="2"/>
                      </a:lnTo>
                      <a:cubicBezTo>
                        <a:pt x="17" y="2"/>
                        <a:pt x="15" y="2"/>
                        <a:pt x="15" y="1"/>
                      </a:cubicBezTo>
                      <a:lnTo>
                        <a:pt x="16" y="1"/>
                      </a:lnTo>
                      <a:close/>
                      <a:moveTo>
                        <a:pt x="20" y="0"/>
                      </a:moveTo>
                      <a:cubicBezTo>
                        <a:pt x="23" y="0"/>
                        <a:pt x="26" y="0"/>
                        <a:pt x="26" y="1"/>
                      </a:cubicBezTo>
                      <a:lnTo>
                        <a:pt x="25" y="1"/>
                      </a:lnTo>
                      <a:cubicBezTo>
                        <a:pt x="25" y="1"/>
                        <a:pt x="22" y="1"/>
                        <a:pt x="20" y="2"/>
                      </a:cubicBezTo>
                      <a:lnTo>
                        <a:pt x="20" y="0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392" name="Freeform 298"/>
                <p:cNvSpPr>
                  <a:spLocks noChangeArrowheads="1"/>
                </p:cNvSpPr>
                <p:nvPr/>
              </p:nvSpPr>
              <p:spPr bwMode="auto">
                <a:xfrm>
                  <a:off x="1094" y="3446"/>
                  <a:ext cx="118" cy="24"/>
                </a:xfrm>
                <a:custGeom>
                  <a:avLst/>
                  <a:gdLst>
                    <a:gd name="T0" fmla="*/ 65371 w 85"/>
                    <a:gd name="T1" fmla="*/ 40456 h 15"/>
                    <a:gd name="T2" fmla="*/ 150950 w 85"/>
                    <a:gd name="T3" fmla="*/ 24325 h 15"/>
                    <a:gd name="T4" fmla="*/ 93934 w 85"/>
                    <a:gd name="T5" fmla="*/ 3712 h 15"/>
                    <a:gd name="T6" fmla="*/ 8167 w 85"/>
                    <a:gd name="T7" fmla="*/ 20752 h 15"/>
                    <a:gd name="T8" fmla="*/ 65371 w 85"/>
                    <a:gd name="T9" fmla="*/ 40456 h 15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85" h="15">
                      <a:moveTo>
                        <a:pt x="35" y="14"/>
                      </a:moveTo>
                      <a:cubicBezTo>
                        <a:pt x="56" y="15"/>
                        <a:pt x="77" y="12"/>
                        <a:pt x="81" y="8"/>
                      </a:cubicBezTo>
                      <a:cubicBezTo>
                        <a:pt x="85" y="5"/>
                        <a:pt x="71" y="2"/>
                        <a:pt x="50" y="1"/>
                      </a:cubicBezTo>
                      <a:cubicBezTo>
                        <a:pt x="28" y="0"/>
                        <a:pt x="8" y="3"/>
                        <a:pt x="4" y="7"/>
                      </a:cubicBezTo>
                      <a:cubicBezTo>
                        <a:pt x="0" y="10"/>
                        <a:pt x="13" y="13"/>
                        <a:pt x="35" y="14"/>
                      </a:cubicBezTo>
                      <a:close/>
                    </a:path>
                  </a:pathLst>
                </a:custGeom>
                <a:noFill/>
                <a:ln w="9525" cap="sq">
                  <a:solidFill>
                    <a:srgbClr val="949393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393" name="Freeform 299"/>
                <p:cNvSpPr>
                  <a:spLocks noChangeArrowheads="1"/>
                </p:cNvSpPr>
                <p:nvPr/>
              </p:nvSpPr>
              <p:spPr bwMode="auto">
                <a:xfrm>
                  <a:off x="1126" y="3449"/>
                  <a:ext cx="50" cy="16"/>
                </a:xfrm>
                <a:custGeom>
                  <a:avLst/>
                  <a:gdLst>
                    <a:gd name="T0" fmla="*/ 19295 w 37"/>
                    <a:gd name="T1" fmla="*/ 30114 h 10"/>
                    <a:gd name="T2" fmla="*/ 50649 w 37"/>
                    <a:gd name="T3" fmla="*/ 18821 h 10"/>
                    <a:gd name="T4" fmla="*/ 36346 w 37"/>
                    <a:gd name="T5" fmla="*/ 0 h 10"/>
                    <a:gd name="T6" fmla="*/ 4305 w 37"/>
                    <a:gd name="T7" fmla="*/ 15203 h 10"/>
                    <a:gd name="T8" fmla="*/ 19295 w 37"/>
                    <a:gd name="T9" fmla="*/ 30114 h 1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7" h="10">
                      <a:moveTo>
                        <a:pt x="13" y="10"/>
                      </a:moveTo>
                      <a:cubicBezTo>
                        <a:pt x="22" y="10"/>
                        <a:pt x="31" y="8"/>
                        <a:pt x="34" y="6"/>
                      </a:cubicBezTo>
                      <a:cubicBezTo>
                        <a:pt x="37" y="3"/>
                        <a:pt x="32" y="1"/>
                        <a:pt x="24" y="0"/>
                      </a:cubicBezTo>
                      <a:cubicBezTo>
                        <a:pt x="15" y="0"/>
                        <a:pt x="6" y="2"/>
                        <a:pt x="3" y="5"/>
                      </a:cubicBezTo>
                      <a:cubicBezTo>
                        <a:pt x="0" y="7"/>
                        <a:pt x="4" y="10"/>
                        <a:pt x="13" y="10"/>
                      </a:cubicBezTo>
                      <a:close/>
                    </a:path>
                  </a:pathLst>
                </a:custGeom>
                <a:solidFill>
                  <a:srgbClr val="7A7878"/>
                </a:solidFill>
                <a:ln w="9525" cap="sq">
                  <a:solidFill>
                    <a:srgbClr val="949393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394" name="Freeform 300"/>
                <p:cNvSpPr>
                  <a:spLocks noChangeArrowheads="1"/>
                </p:cNvSpPr>
                <p:nvPr/>
              </p:nvSpPr>
              <p:spPr bwMode="auto">
                <a:xfrm>
                  <a:off x="1072" y="3570"/>
                  <a:ext cx="174" cy="17"/>
                </a:xfrm>
                <a:custGeom>
                  <a:avLst/>
                  <a:gdLst>
                    <a:gd name="T0" fmla="*/ 216467 w 126"/>
                    <a:gd name="T1" fmla="*/ 74851 h 10"/>
                    <a:gd name="T2" fmla="*/ 145699 w 126"/>
                    <a:gd name="T3" fmla="*/ 44030 h 10"/>
                    <a:gd name="T4" fmla="*/ 0 w 126"/>
                    <a:gd name="T5" fmla="*/ 0 h 10"/>
                    <a:gd name="T6" fmla="*/ 0 w 126"/>
                    <a:gd name="T7" fmla="*/ 0 h 10"/>
                    <a:gd name="T8" fmla="*/ 216467 w 126"/>
                    <a:gd name="T9" fmla="*/ 74851 h 1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26" h="10">
                      <a:moveTo>
                        <a:pt x="126" y="9"/>
                      </a:moveTo>
                      <a:cubicBezTo>
                        <a:pt x="113" y="7"/>
                        <a:pt x="101" y="4"/>
                        <a:pt x="85" y="5"/>
                      </a:cubicBezTo>
                      <a:cubicBezTo>
                        <a:pt x="51" y="7"/>
                        <a:pt x="17" y="1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126" y="9"/>
                      </a:lnTo>
                      <a:close/>
                    </a:path>
                  </a:pathLst>
                </a:custGeom>
                <a:solidFill>
                  <a:srgbClr val="7A7878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395" name="Freeform 301"/>
                <p:cNvSpPr>
                  <a:spLocks noChangeArrowheads="1"/>
                </p:cNvSpPr>
                <p:nvPr/>
              </p:nvSpPr>
              <p:spPr bwMode="auto">
                <a:xfrm>
                  <a:off x="1072" y="3570"/>
                  <a:ext cx="174" cy="17"/>
                </a:xfrm>
                <a:custGeom>
                  <a:avLst/>
                  <a:gdLst>
                    <a:gd name="T0" fmla="*/ 216467 w 126"/>
                    <a:gd name="T1" fmla="*/ 74851 h 10"/>
                    <a:gd name="T2" fmla="*/ 145699 w 126"/>
                    <a:gd name="T3" fmla="*/ 44030 h 10"/>
                    <a:gd name="T4" fmla="*/ 0 w 126"/>
                    <a:gd name="T5" fmla="*/ 0 h 10"/>
                    <a:gd name="T6" fmla="*/ 0 w 126"/>
                    <a:gd name="T7" fmla="*/ 0 h 10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126" h="10">
                      <a:moveTo>
                        <a:pt x="126" y="9"/>
                      </a:moveTo>
                      <a:cubicBezTo>
                        <a:pt x="113" y="7"/>
                        <a:pt x="101" y="4"/>
                        <a:pt x="85" y="5"/>
                      </a:cubicBezTo>
                      <a:cubicBezTo>
                        <a:pt x="51" y="7"/>
                        <a:pt x="17" y="1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</a:path>
                  </a:pathLst>
                </a:custGeom>
                <a:noFill/>
                <a:ln w="9525" cap="sq">
                  <a:solidFill>
                    <a:srgbClr val="C1C0B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396" name="Freeform 302"/>
                <p:cNvSpPr>
                  <a:spLocks noChangeArrowheads="1"/>
                </p:cNvSpPr>
                <p:nvPr/>
              </p:nvSpPr>
              <p:spPr bwMode="auto">
                <a:xfrm>
                  <a:off x="1115" y="3487"/>
                  <a:ext cx="41" cy="7"/>
                </a:xfrm>
                <a:custGeom>
                  <a:avLst/>
                  <a:gdLst>
                    <a:gd name="T0" fmla="*/ 0 w 30"/>
                    <a:gd name="T1" fmla="*/ 1662 h 5"/>
                    <a:gd name="T2" fmla="*/ 53452 w 30"/>
                    <a:gd name="T3" fmla="*/ 6819 h 5"/>
                    <a:gd name="T4" fmla="*/ 0 w 30"/>
                    <a:gd name="T5" fmla="*/ 1662 h 5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30" h="5">
                      <a:moveTo>
                        <a:pt x="0" y="1"/>
                      </a:moveTo>
                      <a:cubicBezTo>
                        <a:pt x="12" y="1"/>
                        <a:pt x="27" y="0"/>
                        <a:pt x="30" y="5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7A7878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397" name="Freeform 303"/>
                <p:cNvSpPr>
                  <a:spLocks noChangeArrowheads="1"/>
                </p:cNvSpPr>
                <p:nvPr/>
              </p:nvSpPr>
              <p:spPr bwMode="auto">
                <a:xfrm>
                  <a:off x="1115" y="3487"/>
                  <a:ext cx="41" cy="7"/>
                </a:xfrm>
                <a:custGeom>
                  <a:avLst/>
                  <a:gdLst>
                    <a:gd name="T0" fmla="*/ 0 w 30"/>
                    <a:gd name="T1" fmla="*/ 1662 h 5"/>
                    <a:gd name="T2" fmla="*/ 53452 w 30"/>
                    <a:gd name="T3" fmla="*/ 6819 h 5"/>
                    <a:gd name="T4" fmla="*/ 0 60000 65536"/>
                    <a:gd name="T5" fmla="*/ 0 60000 65536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0" t="0" r="r" b="b"/>
                  <a:pathLst>
                    <a:path w="30" h="5">
                      <a:moveTo>
                        <a:pt x="0" y="1"/>
                      </a:moveTo>
                      <a:cubicBezTo>
                        <a:pt x="12" y="1"/>
                        <a:pt x="27" y="0"/>
                        <a:pt x="30" y="5"/>
                      </a:cubicBezTo>
                    </a:path>
                  </a:pathLst>
                </a:custGeom>
                <a:noFill/>
                <a:ln w="9525" cap="sq">
                  <a:solidFill>
                    <a:srgbClr val="C1C0B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398" name="Freeform 304"/>
                <p:cNvSpPr>
                  <a:spLocks noChangeArrowheads="1"/>
                </p:cNvSpPr>
                <p:nvPr/>
              </p:nvSpPr>
              <p:spPr bwMode="auto">
                <a:xfrm>
                  <a:off x="1148" y="3410"/>
                  <a:ext cx="57" cy="21"/>
                </a:xfrm>
                <a:custGeom>
                  <a:avLst/>
                  <a:gdLst>
                    <a:gd name="T0" fmla="*/ 0 w 42"/>
                    <a:gd name="T1" fmla="*/ 0 h 13"/>
                    <a:gd name="T2" fmla="*/ 41421 w 42"/>
                    <a:gd name="T3" fmla="*/ 17432 h 13"/>
                    <a:gd name="T4" fmla="*/ 50030 w 42"/>
                    <a:gd name="T5" fmla="*/ 21551 h 13"/>
                    <a:gd name="T6" fmla="*/ 61751 w 42"/>
                    <a:gd name="T7" fmla="*/ 45488 h 13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42" h="13">
                      <a:moveTo>
                        <a:pt x="0" y="0"/>
                      </a:moveTo>
                      <a:cubicBezTo>
                        <a:pt x="8" y="3"/>
                        <a:pt x="18" y="3"/>
                        <a:pt x="28" y="5"/>
                      </a:cubicBezTo>
                      <a:cubicBezTo>
                        <a:pt x="31" y="5"/>
                        <a:pt x="33" y="5"/>
                        <a:pt x="34" y="6"/>
                      </a:cubicBezTo>
                      <a:cubicBezTo>
                        <a:pt x="38" y="7"/>
                        <a:pt x="37" y="12"/>
                        <a:pt x="42" y="13"/>
                      </a:cubicBezTo>
                    </a:path>
                  </a:pathLst>
                </a:custGeom>
                <a:noFill/>
                <a:ln w="9525" cap="sq">
                  <a:solidFill>
                    <a:srgbClr val="C1C0B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399" name="Freeform 305"/>
                <p:cNvSpPr>
                  <a:spLocks noChangeArrowheads="1"/>
                </p:cNvSpPr>
                <p:nvPr/>
              </p:nvSpPr>
              <p:spPr bwMode="auto">
                <a:xfrm>
                  <a:off x="1164" y="3498"/>
                  <a:ext cx="56" cy="12"/>
                </a:xfrm>
                <a:custGeom>
                  <a:avLst/>
                  <a:gdLst>
                    <a:gd name="T0" fmla="*/ 69432 w 41"/>
                    <a:gd name="T1" fmla="*/ 16037 h 8"/>
                    <a:gd name="T2" fmla="*/ 0 w 41"/>
                    <a:gd name="T3" fmla="*/ 0 h 8"/>
                    <a:gd name="T4" fmla="*/ 0 60000 65536"/>
                    <a:gd name="T5" fmla="*/ 0 60000 65536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0" t="0" r="r" b="b"/>
                  <a:pathLst>
                    <a:path w="41" h="8">
                      <a:moveTo>
                        <a:pt x="41" y="7"/>
                      </a:moveTo>
                      <a:cubicBezTo>
                        <a:pt x="23" y="8"/>
                        <a:pt x="10" y="4"/>
                        <a:pt x="0" y="0"/>
                      </a:cubicBezTo>
                    </a:path>
                  </a:pathLst>
                </a:custGeom>
                <a:noFill/>
                <a:ln w="9525" cap="sq">
                  <a:solidFill>
                    <a:srgbClr val="C1C0B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400" name="Freeform 306"/>
                <p:cNvSpPr>
                  <a:spLocks noChangeArrowheads="1"/>
                </p:cNvSpPr>
                <p:nvPr/>
              </p:nvSpPr>
              <p:spPr bwMode="auto">
                <a:xfrm>
                  <a:off x="1132" y="3551"/>
                  <a:ext cx="103" cy="9"/>
                </a:xfrm>
                <a:custGeom>
                  <a:avLst/>
                  <a:gdLst>
                    <a:gd name="T0" fmla="*/ 0 w 75"/>
                    <a:gd name="T1" fmla="*/ 9084 h 6"/>
                    <a:gd name="T2" fmla="*/ 75651 w 75"/>
                    <a:gd name="T3" fmla="*/ 3279 h 6"/>
                    <a:gd name="T4" fmla="*/ 103361 w 75"/>
                    <a:gd name="T5" fmla="*/ 13445 h 6"/>
                    <a:gd name="T6" fmla="*/ 126877 w 75"/>
                    <a:gd name="T7" fmla="*/ 15128 h 6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75" h="6">
                      <a:moveTo>
                        <a:pt x="0" y="3"/>
                      </a:moveTo>
                      <a:cubicBezTo>
                        <a:pt x="10" y="6"/>
                        <a:pt x="28" y="4"/>
                        <a:pt x="45" y="1"/>
                      </a:cubicBezTo>
                      <a:cubicBezTo>
                        <a:pt x="54" y="0"/>
                        <a:pt x="57" y="2"/>
                        <a:pt x="61" y="4"/>
                      </a:cubicBezTo>
                      <a:cubicBezTo>
                        <a:pt x="70" y="4"/>
                        <a:pt x="74" y="6"/>
                        <a:pt x="75" y="5"/>
                      </a:cubicBezTo>
                    </a:path>
                  </a:pathLst>
                </a:custGeom>
                <a:noFill/>
                <a:ln w="9525" cap="sq">
                  <a:solidFill>
                    <a:srgbClr val="C1C0B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401" name="Freeform 307"/>
                <p:cNvSpPr>
                  <a:spLocks noChangeArrowheads="1"/>
                </p:cNvSpPr>
                <p:nvPr/>
              </p:nvSpPr>
              <p:spPr bwMode="auto">
                <a:xfrm>
                  <a:off x="1070" y="3599"/>
                  <a:ext cx="106" cy="35"/>
                </a:xfrm>
                <a:custGeom>
                  <a:avLst/>
                  <a:gdLst>
                    <a:gd name="T0" fmla="*/ 1774 w 77"/>
                    <a:gd name="T1" fmla="*/ 0 h 21"/>
                    <a:gd name="T2" fmla="*/ 13122 w 77"/>
                    <a:gd name="T3" fmla="*/ 16167 h 21"/>
                    <a:gd name="T4" fmla="*/ 13122 w 77"/>
                    <a:gd name="T5" fmla="*/ 21180 h 21"/>
                    <a:gd name="T6" fmla="*/ 0 w 77"/>
                    <a:gd name="T7" fmla="*/ 4992 h 21"/>
                    <a:gd name="T8" fmla="*/ 1774 w 77"/>
                    <a:gd name="T9" fmla="*/ 0 h 21"/>
                    <a:gd name="T10" fmla="*/ 13122 w 77"/>
                    <a:gd name="T11" fmla="*/ 16167 h 21"/>
                    <a:gd name="T12" fmla="*/ 26383 w 77"/>
                    <a:gd name="T13" fmla="*/ 29283 h 21"/>
                    <a:gd name="T14" fmla="*/ 23579 w 77"/>
                    <a:gd name="T15" fmla="*/ 34297 h 21"/>
                    <a:gd name="T16" fmla="*/ 13122 w 77"/>
                    <a:gd name="T17" fmla="*/ 21180 h 21"/>
                    <a:gd name="T18" fmla="*/ 13122 w 77"/>
                    <a:gd name="T19" fmla="*/ 16167 h 21"/>
                    <a:gd name="T20" fmla="*/ 23579 w 77"/>
                    <a:gd name="T21" fmla="*/ 34297 h 21"/>
                    <a:gd name="T22" fmla="*/ 23579 w 77"/>
                    <a:gd name="T23" fmla="*/ 34297 h 21"/>
                    <a:gd name="T24" fmla="*/ 25346 w 77"/>
                    <a:gd name="T25" fmla="*/ 34297 h 21"/>
                    <a:gd name="T26" fmla="*/ 23579 w 77"/>
                    <a:gd name="T27" fmla="*/ 34297 h 21"/>
                    <a:gd name="T28" fmla="*/ 26383 w 77"/>
                    <a:gd name="T29" fmla="*/ 29283 h 21"/>
                    <a:gd name="T30" fmla="*/ 54660 w 77"/>
                    <a:gd name="T31" fmla="*/ 76750 h 21"/>
                    <a:gd name="T32" fmla="*/ 54660 w 77"/>
                    <a:gd name="T33" fmla="*/ 81792 h 21"/>
                    <a:gd name="T34" fmla="*/ 23579 w 77"/>
                    <a:gd name="T35" fmla="*/ 34297 h 21"/>
                    <a:gd name="T36" fmla="*/ 26383 w 77"/>
                    <a:gd name="T37" fmla="*/ 29283 h 21"/>
                    <a:gd name="T38" fmla="*/ 54660 w 77"/>
                    <a:gd name="T39" fmla="*/ 76750 h 21"/>
                    <a:gd name="T40" fmla="*/ 113717 w 77"/>
                    <a:gd name="T41" fmla="*/ 60533 h 21"/>
                    <a:gd name="T42" fmla="*/ 115495 w 77"/>
                    <a:gd name="T43" fmla="*/ 68612 h 21"/>
                    <a:gd name="T44" fmla="*/ 54660 w 77"/>
                    <a:gd name="T45" fmla="*/ 81792 h 21"/>
                    <a:gd name="T46" fmla="*/ 54660 w 77"/>
                    <a:gd name="T47" fmla="*/ 76750 h 21"/>
                    <a:gd name="T48" fmla="*/ 115495 w 77"/>
                    <a:gd name="T49" fmla="*/ 68612 h 21"/>
                    <a:gd name="T50" fmla="*/ 115495 w 77"/>
                    <a:gd name="T51" fmla="*/ 68612 h 21"/>
                    <a:gd name="T52" fmla="*/ 115495 w 77"/>
                    <a:gd name="T53" fmla="*/ 63620 h 21"/>
                    <a:gd name="T54" fmla="*/ 115495 w 77"/>
                    <a:gd name="T55" fmla="*/ 68612 h 21"/>
                    <a:gd name="T56" fmla="*/ 113717 w 77"/>
                    <a:gd name="T57" fmla="*/ 60533 h 21"/>
                    <a:gd name="T58" fmla="*/ 120475 w 77"/>
                    <a:gd name="T59" fmla="*/ 60533 h 21"/>
                    <a:gd name="T60" fmla="*/ 120475 w 77"/>
                    <a:gd name="T61" fmla="*/ 63620 h 21"/>
                    <a:gd name="T62" fmla="*/ 115495 w 77"/>
                    <a:gd name="T63" fmla="*/ 68612 h 21"/>
                    <a:gd name="T64" fmla="*/ 113717 w 77"/>
                    <a:gd name="T65" fmla="*/ 60533 h 21"/>
                    <a:gd name="T66" fmla="*/ 120475 w 77"/>
                    <a:gd name="T67" fmla="*/ 60533 h 21"/>
                    <a:gd name="T68" fmla="*/ 126747 w 77"/>
                    <a:gd name="T69" fmla="*/ 60533 h 21"/>
                    <a:gd name="T70" fmla="*/ 128531 w 77"/>
                    <a:gd name="T71" fmla="*/ 63620 h 21"/>
                    <a:gd name="T72" fmla="*/ 120475 w 77"/>
                    <a:gd name="T73" fmla="*/ 63620 h 21"/>
                    <a:gd name="T74" fmla="*/ 120475 w 77"/>
                    <a:gd name="T75" fmla="*/ 60533 h 21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</a:gdLst>
                  <a:ahLst/>
                  <a:cxnLst>
                    <a:cxn ang="T76">
                      <a:pos x="T0" y="T1"/>
                    </a:cxn>
                    <a:cxn ang="T77">
                      <a:pos x="T2" y="T3"/>
                    </a:cxn>
                    <a:cxn ang="T78">
                      <a:pos x="T4" y="T5"/>
                    </a:cxn>
                    <a:cxn ang="T79">
                      <a:pos x="T6" y="T7"/>
                    </a:cxn>
                    <a:cxn ang="T80">
                      <a:pos x="T8" y="T9"/>
                    </a:cxn>
                    <a:cxn ang="T81">
                      <a:pos x="T10" y="T11"/>
                    </a:cxn>
                    <a:cxn ang="T82">
                      <a:pos x="T12" y="T13"/>
                    </a:cxn>
                    <a:cxn ang="T83">
                      <a:pos x="T14" y="T15"/>
                    </a:cxn>
                    <a:cxn ang="T84">
                      <a:pos x="T16" y="T17"/>
                    </a:cxn>
                    <a:cxn ang="T85">
                      <a:pos x="T18" y="T19"/>
                    </a:cxn>
                    <a:cxn ang="T86">
                      <a:pos x="T20" y="T21"/>
                    </a:cxn>
                    <a:cxn ang="T87">
                      <a:pos x="T22" y="T23"/>
                    </a:cxn>
                    <a:cxn ang="T88">
                      <a:pos x="T24" y="T25"/>
                    </a:cxn>
                    <a:cxn ang="T89">
                      <a:pos x="T26" y="T27"/>
                    </a:cxn>
                    <a:cxn ang="T90">
                      <a:pos x="T28" y="T29"/>
                    </a:cxn>
                    <a:cxn ang="T91">
                      <a:pos x="T30" y="T31"/>
                    </a:cxn>
                    <a:cxn ang="T92">
                      <a:pos x="T32" y="T33"/>
                    </a:cxn>
                    <a:cxn ang="T93">
                      <a:pos x="T34" y="T35"/>
                    </a:cxn>
                    <a:cxn ang="T94">
                      <a:pos x="T36" y="T37"/>
                    </a:cxn>
                    <a:cxn ang="T95">
                      <a:pos x="T38" y="T39"/>
                    </a:cxn>
                    <a:cxn ang="T96">
                      <a:pos x="T40" y="T41"/>
                    </a:cxn>
                    <a:cxn ang="T97">
                      <a:pos x="T42" y="T43"/>
                    </a:cxn>
                    <a:cxn ang="T98">
                      <a:pos x="T44" y="T45"/>
                    </a:cxn>
                    <a:cxn ang="T99">
                      <a:pos x="T46" y="T47"/>
                    </a:cxn>
                    <a:cxn ang="T100">
                      <a:pos x="T48" y="T49"/>
                    </a:cxn>
                    <a:cxn ang="T101">
                      <a:pos x="T50" y="T51"/>
                    </a:cxn>
                    <a:cxn ang="T102">
                      <a:pos x="T52" y="T53"/>
                    </a:cxn>
                    <a:cxn ang="T103">
                      <a:pos x="T54" y="T55"/>
                    </a:cxn>
                    <a:cxn ang="T104">
                      <a:pos x="T56" y="T57"/>
                    </a:cxn>
                    <a:cxn ang="T105">
                      <a:pos x="T58" y="T59"/>
                    </a:cxn>
                    <a:cxn ang="T106">
                      <a:pos x="T60" y="T61"/>
                    </a:cxn>
                    <a:cxn ang="T107">
                      <a:pos x="T62" y="T63"/>
                    </a:cxn>
                    <a:cxn ang="T108">
                      <a:pos x="T64" y="T65"/>
                    </a:cxn>
                    <a:cxn ang="T109">
                      <a:pos x="T66" y="T67"/>
                    </a:cxn>
                    <a:cxn ang="T110">
                      <a:pos x="T68" y="T69"/>
                    </a:cxn>
                    <a:cxn ang="T111">
                      <a:pos x="T70" y="T71"/>
                    </a:cxn>
                    <a:cxn ang="T112">
                      <a:pos x="T72" y="T73"/>
                    </a:cxn>
                    <a:cxn ang="T113">
                      <a:pos x="T74" y="T75"/>
                    </a:cxn>
                  </a:cxnLst>
                  <a:rect l="0" t="0" r="r" b="b"/>
                  <a:pathLst>
                    <a:path w="77" h="21">
                      <a:moveTo>
                        <a:pt x="1" y="0"/>
                      </a:moveTo>
                      <a:cubicBezTo>
                        <a:pt x="2" y="2"/>
                        <a:pt x="5" y="3"/>
                        <a:pt x="8" y="4"/>
                      </a:cubicBezTo>
                      <a:lnTo>
                        <a:pt x="8" y="5"/>
                      </a:lnTo>
                      <a:cubicBezTo>
                        <a:pt x="5" y="4"/>
                        <a:pt x="1" y="3"/>
                        <a:pt x="0" y="1"/>
                      </a:cubicBezTo>
                      <a:lnTo>
                        <a:pt x="1" y="0"/>
                      </a:lnTo>
                      <a:close/>
                      <a:moveTo>
                        <a:pt x="8" y="4"/>
                      </a:moveTo>
                      <a:cubicBezTo>
                        <a:pt x="11" y="5"/>
                        <a:pt x="14" y="6"/>
                        <a:pt x="16" y="7"/>
                      </a:cubicBezTo>
                      <a:lnTo>
                        <a:pt x="14" y="8"/>
                      </a:lnTo>
                      <a:cubicBezTo>
                        <a:pt x="13" y="7"/>
                        <a:pt x="11" y="6"/>
                        <a:pt x="8" y="5"/>
                      </a:cubicBezTo>
                      <a:lnTo>
                        <a:pt x="8" y="4"/>
                      </a:lnTo>
                      <a:close/>
                      <a:moveTo>
                        <a:pt x="14" y="8"/>
                      </a:moveTo>
                      <a:lnTo>
                        <a:pt x="14" y="8"/>
                      </a:lnTo>
                      <a:lnTo>
                        <a:pt x="15" y="8"/>
                      </a:lnTo>
                      <a:lnTo>
                        <a:pt x="14" y="8"/>
                      </a:lnTo>
                      <a:close/>
                      <a:moveTo>
                        <a:pt x="16" y="7"/>
                      </a:moveTo>
                      <a:cubicBezTo>
                        <a:pt x="20" y="12"/>
                        <a:pt x="25" y="16"/>
                        <a:pt x="33" y="18"/>
                      </a:cubicBezTo>
                      <a:lnTo>
                        <a:pt x="33" y="19"/>
                      </a:lnTo>
                      <a:cubicBezTo>
                        <a:pt x="24" y="17"/>
                        <a:pt x="19" y="13"/>
                        <a:pt x="14" y="8"/>
                      </a:cubicBezTo>
                      <a:lnTo>
                        <a:pt x="16" y="7"/>
                      </a:lnTo>
                      <a:close/>
                      <a:moveTo>
                        <a:pt x="33" y="18"/>
                      </a:moveTo>
                      <a:cubicBezTo>
                        <a:pt x="42" y="20"/>
                        <a:pt x="53" y="19"/>
                        <a:pt x="68" y="14"/>
                      </a:cubicBezTo>
                      <a:lnTo>
                        <a:pt x="69" y="16"/>
                      </a:lnTo>
                      <a:cubicBezTo>
                        <a:pt x="53" y="21"/>
                        <a:pt x="42" y="21"/>
                        <a:pt x="33" y="19"/>
                      </a:cubicBezTo>
                      <a:lnTo>
                        <a:pt x="33" y="18"/>
                      </a:lnTo>
                      <a:close/>
                      <a:moveTo>
                        <a:pt x="69" y="16"/>
                      </a:moveTo>
                      <a:lnTo>
                        <a:pt x="69" y="16"/>
                      </a:lnTo>
                      <a:lnTo>
                        <a:pt x="69" y="15"/>
                      </a:lnTo>
                      <a:lnTo>
                        <a:pt x="69" y="16"/>
                      </a:lnTo>
                      <a:close/>
                      <a:moveTo>
                        <a:pt x="68" y="14"/>
                      </a:moveTo>
                      <a:cubicBezTo>
                        <a:pt x="70" y="14"/>
                        <a:pt x="71" y="14"/>
                        <a:pt x="72" y="14"/>
                      </a:cubicBezTo>
                      <a:lnTo>
                        <a:pt x="72" y="15"/>
                      </a:lnTo>
                      <a:cubicBezTo>
                        <a:pt x="71" y="15"/>
                        <a:pt x="70" y="15"/>
                        <a:pt x="69" y="16"/>
                      </a:cubicBezTo>
                      <a:lnTo>
                        <a:pt x="68" y="14"/>
                      </a:lnTo>
                      <a:close/>
                      <a:moveTo>
                        <a:pt x="72" y="14"/>
                      </a:moveTo>
                      <a:cubicBezTo>
                        <a:pt x="73" y="14"/>
                        <a:pt x="74" y="14"/>
                        <a:pt x="76" y="14"/>
                      </a:cubicBezTo>
                      <a:lnTo>
                        <a:pt x="77" y="15"/>
                      </a:lnTo>
                      <a:cubicBezTo>
                        <a:pt x="75" y="16"/>
                        <a:pt x="73" y="16"/>
                        <a:pt x="72" y="15"/>
                      </a:cubicBezTo>
                      <a:lnTo>
                        <a:pt x="72" y="14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402" name="Freeform 308"/>
                <p:cNvSpPr>
                  <a:spLocks noChangeArrowheads="1"/>
                </p:cNvSpPr>
                <p:nvPr/>
              </p:nvSpPr>
              <p:spPr bwMode="auto">
                <a:xfrm>
                  <a:off x="1147" y="3392"/>
                  <a:ext cx="38" cy="6"/>
                </a:xfrm>
                <a:custGeom>
                  <a:avLst/>
                  <a:gdLst>
                    <a:gd name="T0" fmla="*/ 41421 w 28"/>
                    <a:gd name="T1" fmla="*/ 21396 h 4"/>
                    <a:gd name="T2" fmla="*/ 16373 w 28"/>
                    <a:gd name="T3" fmla="*/ 12230 h 4"/>
                    <a:gd name="T4" fmla="*/ 16373 w 28"/>
                    <a:gd name="T5" fmla="*/ 6987 h 4"/>
                    <a:gd name="T6" fmla="*/ 41421 w 28"/>
                    <a:gd name="T7" fmla="*/ 16131 h 4"/>
                    <a:gd name="T8" fmla="*/ 41421 w 28"/>
                    <a:gd name="T9" fmla="*/ 21396 h 4"/>
                    <a:gd name="T10" fmla="*/ 16373 w 28"/>
                    <a:gd name="T11" fmla="*/ 12230 h 4"/>
                    <a:gd name="T12" fmla="*/ 8736 w 28"/>
                    <a:gd name="T13" fmla="*/ 12230 h 4"/>
                    <a:gd name="T14" fmla="*/ 8736 w 28"/>
                    <a:gd name="T15" fmla="*/ 0 h 4"/>
                    <a:gd name="T16" fmla="*/ 16373 w 28"/>
                    <a:gd name="T17" fmla="*/ 6987 h 4"/>
                    <a:gd name="T18" fmla="*/ 16373 w 28"/>
                    <a:gd name="T19" fmla="*/ 12230 h 4"/>
                    <a:gd name="T20" fmla="*/ 8736 w 28"/>
                    <a:gd name="T21" fmla="*/ 0 h 4"/>
                    <a:gd name="T22" fmla="*/ 8736 w 28"/>
                    <a:gd name="T23" fmla="*/ 0 h 4"/>
                    <a:gd name="T24" fmla="*/ 8736 w 28"/>
                    <a:gd name="T25" fmla="*/ 0 h 4"/>
                    <a:gd name="T26" fmla="*/ 8736 w 28"/>
                    <a:gd name="T27" fmla="*/ 6987 h 4"/>
                    <a:gd name="T28" fmla="*/ 8736 w 28"/>
                    <a:gd name="T29" fmla="*/ 0 h 4"/>
                    <a:gd name="T30" fmla="*/ 8736 w 28"/>
                    <a:gd name="T31" fmla="*/ 12230 h 4"/>
                    <a:gd name="T32" fmla="*/ 8736 w 28"/>
                    <a:gd name="T33" fmla="*/ 12230 h 4"/>
                    <a:gd name="T34" fmla="*/ 8736 w 28"/>
                    <a:gd name="T35" fmla="*/ 0 h 4"/>
                    <a:gd name="T36" fmla="*/ 8736 w 28"/>
                    <a:gd name="T37" fmla="*/ 0 h 4"/>
                    <a:gd name="T38" fmla="*/ 8736 w 28"/>
                    <a:gd name="T39" fmla="*/ 12230 h 4"/>
                    <a:gd name="T40" fmla="*/ 8736 w 28"/>
                    <a:gd name="T41" fmla="*/ 0 h 4"/>
                    <a:gd name="T42" fmla="*/ 8736 w 28"/>
                    <a:gd name="T43" fmla="*/ 0 h 4"/>
                    <a:gd name="T44" fmla="*/ 8736 w 28"/>
                    <a:gd name="T45" fmla="*/ 6987 h 4"/>
                    <a:gd name="T46" fmla="*/ 8736 w 28"/>
                    <a:gd name="T47" fmla="*/ 0 h 4"/>
                    <a:gd name="T48" fmla="*/ 8736 w 28"/>
                    <a:gd name="T49" fmla="*/ 12230 h 4"/>
                    <a:gd name="T50" fmla="*/ 7105 w 28"/>
                    <a:gd name="T51" fmla="*/ 12230 h 4"/>
                    <a:gd name="T52" fmla="*/ 7105 w 28"/>
                    <a:gd name="T53" fmla="*/ 6987 h 4"/>
                    <a:gd name="T54" fmla="*/ 8736 w 28"/>
                    <a:gd name="T55" fmla="*/ 0 h 4"/>
                    <a:gd name="T56" fmla="*/ 8736 w 28"/>
                    <a:gd name="T57" fmla="*/ 12230 h 4"/>
                    <a:gd name="T58" fmla="*/ 7105 w 28"/>
                    <a:gd name="T59" fmla="*/ 12230 h 4"/>
                    <a:gd name="T60" fmla="*/ 0 w 28"/>
                    <a:gd name="T61" fmla="*/ 12230 h 4"/>
                    <a:gd name="T62" fmla="*/ 1597 w 28"/>
                    <a:gd name="T63" fmla="*/ 6987 h 4"/>
                    <a:gd name="T64" fmla="*/ 7105 w 28"/>
                    <a:gd name="T65" fmla="*/ 6987 h 4"/>
                    <a:gd name="T66" fmla="*/ 7105 w 28"/>
                    <a:gd name="T67" fmla="*/ 12230 h 4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</a:gdLst>
                  <a:ahLst/>
                  <a:cxnLst>
                    <a:cxn ang="T68">
                      <a:pos x="T0" y="T1"/>
                    </a:cxn>
                    <a:cxn ang="T69">
                      <a:pos x="T2" y="T3"/>
                    </a:cxn>
                    <a:cxn ang="T70">
                      <a:pos x="T4" y="T5"/>
                    </a:cxn>
                    <a:cxn ang="T71">
                      <a:pos x="T6" y="T7"/>
                    </a:cxn>
                    <a:cxn ang="T72">
                      <a:pos x="T8" y="T9"/>
                    </a:cxn>
                    <a:cxn ang="T73">
                      <a:pos x="T10" y="T11"/>
                    </a:cxn>
                    <a:cxn ang="T74">
                      <a:pos x="T12" y="T13"/>
                    </a:cxn>
                    <a:cxn ang="T75">
                      <a:pos x="T14" y="T15"/>
                    </a:cxn>
                    <a:cxn ang="T76">
                      <a:pos x="T16" y="T17"/>
                    </a:cxn>
                    <a:cxn ang="T77">
                      <a:pos x="T18" y="T19"/>
                    </a:cxn>
                    <a:cxn ang="T78">
                      <a:pos x="T20" y="T21"/>
                    </a:cxn>
                    <a:cxn ang="T79">
                      <a:pos x="T22" y="T23"/>
                    </a:cxn>
                    <a:cxn ang="T80">
                      <a:pos x="T24" y="T25"/>
                    </a:cxn>
                    <a:cxn ang="T81">
                      <a:pos x="T26" y="T27"/>
                    </a:cxn>
                    <a:cxn ang="T82">
                      <a:pos x="T28" y="T29"/>
                    </a:cxn>
                    <a:cxn ang="T83">
                      <a:pos x="T30" y="T31"/>
                    </a:cxn>
                    <a:cxn ang="T84">
                      <a:pos x="T32" y="T33"/>
                    </a:cxn>
                    <a:cxn ang="T85">
                      <a:pos x="T34" y="T35"/>
                    </a:cxn>
                    <a:cxn ang="T86">
                      <a:pos x="T36" y="T37"/>
                    </a:cxn>
                    <a:cxn ang="T87">
                      <a:pos x="T38" y="T39"/>
                    </a:cxn>
                    <a:cxn ang="T88">
                      <a:pos x="T40" y="T41"/>
                    </a:cxn>
                    <a:cxn ang="T89">
                      <a:pos x="T42" y="T43"/>
                    </a:cxn>
                    <a:cxn ang="T90">
                      <a:pos x="T44" y="T45"/>
                    </a:cxn>
                    <a:cxn ang="T91">
                      <a:pos x="T46" y="T47"/>
                    </a:cxn>
                    <a:cxn ang="T92">
                      <a:pos x="T48" y="T49"/>
                    </a:cxn>
                    <a:cxn ang="T93">
                      <a:pos x="T50" y="T51"/>
                    </a:cxn>
                    <a:cxn ang="T94">
                      <a:pos x="T52" y="T53"/>
                    </a:cxn>
                    <a:cxn ang="T95">
                      <a:pos x="T54" y="T55"/>
                    </a:cxn>
                    <a:cxn ang="T96">
                      <a:pos x="T56" y="T57"/>
                    </a:cxn>
                    <a:cxn ang="T97">
                      <a:pos x="T58" y="T59"/>
                    </a:cxn>
                    <a:cxn ang="T98">
                      <a:pos x="T60" y="T61"/>
                    </a:cxn>
                    <a:cxn ang="T99">
                      <a:pos x="T62" y="T63"/>
                    </a:cxn>
                    <a:cxn ang="T100">
                      <a:pos x="T64" y="T65"/>
                    </a:cxn>
                    <a:cxn ang="T101">
                      <a:pos x="T66" y="T67"/>
                    </a:cxn>
                  </a:cxnLst>
                  <a:rect l="0" t="0" r="r" b="b"/>
                  <a:pathLst>
                    <a:path w="28" h="4">
                      <a:moveTo>
                        <a:pt x="28" y="4"/>
                      </a:moveTo>
                      <a:cubicBezTo>
                        <a:pt x="21" y="4"/>
                        <a:pt x="16" y="3"/>
                        <a:pt x="11" y="2"/>
                      </a:cubicBezTo>
                      <a:lnTo>
                        <a:pt x="11" y="1"/>
                      </a:lnTo>
                      <a:cubicBezTo>
                        <a:pt x="16" y="2"/>
                        <a:pt x="21" y="3"/>
                        <a:pt x="28" y="3"/>
                      </a:cubicBezTo>
                      <a:lnTo>
                        <a:pt x="28" y="4"/>
                      </a:lnTo>
                      <a:close/>
                      <a:moveTo>
                        <a:pt x="11" y="2"/>
                      </a:moveTo>
                      <a:cubicBezTo>
                        <a:pt x="9" y="2"/>
                        <a:pt x="8" y="2"/>
                        <a:pt x="6" y="2"/>
                      </a:cubicBezTo>
                      <a:lnTo>
                        <a:pt x="6" y="0"/>
                      </a:lnTo>
                      <a:cubicBezTo>
                        <a:pt x="8" y="1"/>
                        <a:pt x="9" y="1"/>
                        <a:pt x="11" y="1"/>
                      </a:cubicBezTo>
                      <a:lnTo>
                        <a:pt x="11" y="2"/>
                      </a:lnTo>
                      <a:close/>
                      <a:moveTo>
                        <a:pt x="6" y="0"/>
                      </a:moveTo>
                      <a:lnTo>
                        <a:pt x="6" y="0"/>
                      </a:lnTo>
                      <a:lnTo>
                        <a:pt x="6" y="1"/>
                      </a:lnTo>
                      <a:lnTo>
                        <a:pt x="6" y="0"/>
                      </a:lnTo>
                      <a:close/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6" y="0"/>
                      </a:lnTo>
                      <a:lnTo>
                        <a:pt x="6" y="2"/>
                      </a:lnTo>
                      <a:close/>
                      <a:moveTo>
                        <a:pt x="6" y="0"/>
                      </a:moveTo>
                      <a:lnTo>
                        <a:pt x="6" y="0"/>
                      </a:lnTo>
                      <a:lnTo>
                        <a:pt x="6" y="1"/>
                      </a:lnTo>
                      <a:lnTo>
                        <a:pt x="6" y="0"/>
                      </a:lnTo>
                      <a:close/>
                      <a:moveTo>
                        <a:pt x="6" y="2"/>
                      </a:moveTo>
                      <a:cubicBezTo>
                        <a:pt x="6" y="2"/>
                        <a:pt x="6" y="2"/>
                        <a:pt x="5" y="2"/>
                      </a:cubicBezTo>
                      <a:lnTo>
                        <a:pt x="5" y="1"/>
                      </a:lnTo>
                      <a:cubicBezTo>
                        <a:pt x="5" y="1"/>
                        <a:pt x="6" y="0"/>
                        <a:pt x="6" y="0"/>
                      </a:cubicBezTo>
                      <a:lnTo>
                        <a:pt x="6" y="2"/>
                      </a:lnTo>
                      <a:close/>
                      <a:moveTo>
                        <a:pt x="5" y="2"/>
                      </a:moveTo>
                      <a:cubicBezTo>
                        <a:pt x="4" y="2"/>
                        <a:pt x="2" y="3"/>
                        <a:pt x="0" y="2"/>
                      </a:cubicBezTo>
                      <a:lnTo>
                        <a:pt x="1" y="1"/>
                      </a:lnTo>
                      <a:cubicBezTo>
                        <a:pt x="2" y="1"/>
                        <a:pt x="3" y="1"/>
                        <a:pt x="5" y="1"/>
                      </a:cubicBezTo>
                      <a:lnTo>
                        <a:pt x="5" y="2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403" name="Freeform 309"/>
                <p:cNvSpPr>
                  <a:spLocks noChangeArrowheads="1"/>
                </p:cNvSpPr>
                <p:nvPr/>
              </p:nvSpPr>
              <p:spPr bwMode="auto">
                <a:xfrm>
                  <a:off x="1159" y="3599"/>
                  <a:ext cx="36" cy="4"/>
                </a:xfrm>
                <a:custGeom>
                  <a:avLst/>
                  <a:gdLst>
                    <a:gd name="T0" fmla="*/ 2197 w 27"/>
                    <a:gd name="T1" fmla="*/ 0 h 3"/>
                    <a:gd name="T2" fmla="*/ 11703 w 27"/>
                    <a:gd name="T3" fmla="*/ 1615 h 3"/>
                    <a:gd name="T4" fmla="*/ 11703 w 27"/>
                    <a:gd name="T5" fmla="*/ 2683 h 3"/>
                    <a:gd name="T6" fmla="*/ 0 w 27"/>
                    <a:gd name="T7" fmla="*/ 1615 h 3"/>
                    <a:gd name="T8" fmla="*/ 2197 w 27"/>
                    <a:gd name="T9" fmla="*/ 0 h 3"/>
                    <a:gd name="T10" fmla="*/ 11703 w 27"/>
                    <a:gd name="T11" fmla="*/ 1615 h 3"/>
                    <a:gd name="T12" fmla="*/ 20900 w 27"/>
                    <a:gd name="T13" fmla="*/ 1615 h 3"/>
                    <a:gd name="T14" fmla="*/ 19077 w 27"/>
                    <a:gd name="T15" fmla="*/ 2683 h 3"/>
                    <a:gd name="T16" fmla="*/ 11703 w 27"/>
                    <a:gd name="T17" fmla="*/ 2683 h 3"/>
                    <a:gd name="T18" fmla="*/ 11703 w 27"/>
                    <a:gd name="T19" fmla="*/ 1615 h 3"/>
                    <a:gd name="T20" fmla="*/ 20900 w 27"/>
                    <a:gd name="T21" fmla="*/ 1615 h 3"/>
                    <a:gd name="T22" fmla="*/ 21445 w 27"/>
                    <a:gd name="T23" fmla="*/ 1615 h 3"/>
                    <a:gd name="T24" fmla="*/ 20900 w 27"/>
                    <a:gd name="T25" fmla="*/ 2683 h 3"/>
                    <a:gd name="T26" fmla="*/ 19077 w 27"/>
                    <a:gd name="T27" fmla="*/ 2683 h 3"/>
                    <a:gd name="T28" fmla="*/ 20900 w 27"/>
                    <a:gd name="T29" fmla="*/ 1615 h 3"/>
                    <a:gd name="T30" fmla="*/ 20900 w 27"/>
                    <a:gd name="T31" fmla="*/ 2683 h 3"/>
                    <a:gd name="T32" fmla="*/ 20900 w 27"/>
                    <a:gd name="T33" fmla="*/ 1615 h 3"/>
                    <a:gd name="T34" fmla="*/ 19077 w 27"/>
                    <a:gd name="T35" fmla="*/ 2683 h 3"/>
                    <a:gd name="T36" fmla="*/ 19077 w 27"/>
                    <a:gd name="T37" fmla="*/ 1615 h 3"/>
                    <a:gd name="T38" fmla="*/ 20900 w 27"/>
                    <a:gd name="T39" fmla="*/ 2683 h 3"/>
                    <a:gd name="T40" fmla="*/ 20900 w 27"/>
                    <a:gd name="T41" fmla="*/ 1615 h 3"/>
                    <a:gd name="T42" fmla="*/ 31088 w 27"/>
                    <a:gd name="T43" fmla="*/ 1615 h 3"/>
                    <a:gd name="T44" fmla="*/ 31088 w 27"/>
                    <a:gd name="T45" fmla="*/ 2683 h 3"/>
                    <a:gd name="T46" fmla="*/ 19077 w 27"/>
                    <a:gd name="T47" fmla="*/ 2683 h 3"/>
                    <a:gd name="T48" fmla="*/ 20900 w 27"/>
                    <a:gd name="T49" fmla="*/ 1615 h 3"/>
                    <a:gd name="T50" fmla="*/ 31088 w 27"/>
                    <a:gd name="T51" fmla="*/ 1615 h 3"/>
                    <a:gd name="T52" fmla="*/ 32720 w 27"/>
                    <a:gd name="T53" fmla="*/ 1615 h 3"/>
                    <a:gd name="T54" fmla="*/ 32720 w 27"/>
                    <a:gd name="T55" fmla="*/ 2683 h 3"/>
                    <a:gd name="T56" fmla="*/ 31088 w 27"/>
                    <a:gd name="T57" fmla="*/ 2683 h 3"/>
                    <a:gd name="T58" fmla="*/ 31088 w 27"/>
                    <a:gd name="T59" fmla="*/ 1615 h 3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</a:gdLst>
                  <a:ahLst/>
                  <a:cxnLst>
                    <a:cxn ang="T60">
                      <a:pos x="T0" y="T1"/>
                    </a:cxn>
                    <a:cxn ang="T61">
                      <a:pos x="T2" y="T3"/>
                    </a:cxn>
                    <a:cxn ang="T62">
                      <a:pos x="T4" y="T5"/>
                    </a:cxn>
                    <a:cxn ang="T63">
                      <a:pos x="T6" y="T7"/>
                    </a:cxn>
                    <a:cxn ang="T64">
                      <a:pos x="T8" y="T9"/>
                    </a:cxn>
                    <a:cxn ang="T65">
                      <a:pos x="T10" y="T11"/>
                    </a:cxn>
                    <a:cxn ang="T66">
                      <a:pos x="T12" y="T13"/>
                    </a:cxn>
                    <a:cxn ang="T67">
                      <a:pos x="T14" y="T15"/>
                    </a:cxn>
                    <a:cxn ang="T68">
                      <a:pos x="T16" y="T17"/>
                    </a:cxn>
                    <a:cxn ang="T69">
                      <a:pos x="T18" y="T19"/>
                    </a:cxn>
                    <a:cxn ang="T70">
                      <a:pos x="T20" y="T21"/>
                    </a:cxn>
                    <a:cxn ang="T71">
                      <a:pos x="T22" y="T23"/>
                    </a:cxn>
                    <a:cxn ang="T72">
                      <a:pos x="T24" y="T25"/>
                    </a:cxn>
                    <a:cxn ang="T73">
                      <a:pos x="T26" y="T27"/>
                    </a:cxn>
                    <a:cxn ang="T74">
                      <a:pos x="T28" y="T29"/>
                    </a:cxn>
                    <a:cxn ang="T75">
                      <a:pos x="T30" y="T31"/>
                    </a:cxn>
                    <a:cxn ang="T76">
                      <a:pos x="T32" y="T33"/>
                    </a:cxn>
                    <a:cxn ang="T77">
                      <a:pos x="T34" y="T35"/>
                    </a:cxn>
                    <a:cxn ang="T78">
                      <a:pos x="T36" y="T37"/>
                    </a:cxn>
                    <a:cxn ang="T79">
                      <a:pos x="T38" y="T39"/>
                    </a:cxn>
                    <a:cxn ang="T80">
                      <a:pos x="T40" y="T41"/>
                    </a:cxn>
                    <a:cxn ang="T81">
                      <a:pos x="T42" y="T43"/>
                    </a:cxn>
                    <a:cxn ang="T82">
                      <a:pos x="T44" y="T45"/>
                    </a:cxn>
                    <a:cxn ang="T83">
                      <a:pos x="T46" y="T47"/>
                    </a:cxn>
                    <a:cxn ang="T84">
                      <a:pos x="T48" y="T49"/>
                    </a:cxn>
                    <a:cxn ang="T85">
                      <a:pos x="T50" y="T51"/>
                    </a:cxn>
                    <a:cxn ang="T86">
                      <a:pos x="T52" y="T53"/>
                    </a:cxn>
                    <a:cxn ang="T87">
                      <a:pos x="T54" y="T55"/>
                    </a:cxn>
                    <a:cxn ang="T88">
                      <a:pos x="T56" y="T57"/>
                    </a:cxn>
                    <a:cxn ang="T89">
                      <a:pos x="T58" y="T59"/>
                    </a:cxn>
                  </a:cxnLst>
                  <a:rect l="0" t="0" r="r" b="b"/>
                  <a:pathLst>
                    <a:path w="27" h="3">
                      <a:moveTo>
                        <a:pt x="2" y="0"/>
                      </a:moveTo>
                      <a:cubicBezTo>
                        <a:pt x="2" y="2"/>
                        <a:pt x="6" y="1"/>
                        <a:pt x="10" y="1"/>
                      </a:cubicBezTo>
                      <a:lnTo>
                        <a:pt x="10" y="2"/>
                      </a:lnTo>
                      <a:cubicBezTo>
                        <a:pt x="5" y="3"/>
                        <a:pt x="1" y="3"/>
                        <a:pt x="0" y="1"/>
                      </a:cubicBezTo>
                      <a:lnTo>
                        <a:pt x="2" y="0"/>
                      </a:lnTo>
                      <a:close/>
                      <a:moveTo>
                        <a:pt x="10" y="1"/>
                      </a:moveTo>
                      <a:cubicBezTo>
                        <a:pt x="12" y="1"/>
                        <a:pt x="15" y="0"/>
                        <a:pt x="17" y="1"/>
                      </a:cubicBezTo>
                      <a:lnTo>
                        <a:pt x="16" y="2"/>
                      </a:lnTo>
                      <a:cubicBezTo>
                        <a:pt x="15" y="2"/>
                        <a:pt x="12" y="2"/>
                        <a:pt x="10" y="2"/>
                      </a:cubicBezTo>
                      <a:lnTo>
                        <a:pt x="10" y="1"/>
                      </a:lnTo>
                      <a:close/>
                      <a:moveTo>
                        <a:pt x="17" y="1"/>
                      </a:moveTo>
                      <a:lnTo>
                        <a:pt x="18" y="1"/>
                      </a:lnTo>
                      <a:lnTo>
                        <a:pt x="17" y="2"/>
                      </a:lnTo>
                      <a:lnTo>
                        <a:pt x="16" y="2"/>
                      </a:lnTo>
                      <a:lnTo>
                        <a:pt x="17" y="1"/>
                      </a:lnTo>
                      <a:close/>
                      <a:moveTo>
                        <a:pt x="17" y="2"/>
                      </a:moveTo>
                      <a:cubicBezTo>
                        <a:pt x="17" y="2"/>
                        <a:pt x="17" y="1"/>
                        <a:pt x="17" y="1"/>
                      </a:cubicBezTo>
                      <a:lnTo>
                        <a:pt x="16" y="2"/>
                      </a:lnTo>
                      <a:cubicBezTo>
                        <a:pt x="16" y="2"/>
                        <a:pt x="15" y="2"/>
                        <a:pt x="16" y="1"/>
                      </a:cubicBezTo>
                      <a:lnTo>
                        <a:pt x="17" y="2"/>
                      </a:lnTo>
                      <a:close/>
                      <a:moveTo>
                        <a:pt x="17" y="1"/>
                      </a:moveTo>
                      <a:cubicBezTo>
                        <a:pt x="17" y="2"/>
                        <a:pt x="24" y="1"/>
                        <a:pt x="26" y="1"/>
                      </a:cubicBezTo>
                      <a:lnTo>
                        <a:pt x="26" y="2"/>
                      </a:lnTo>
                      <a:cubicBezTo>
                        <a:pt x="24" y="2"/>
                        <a:pt x="17" y="3"/>
                        <a:pt x="16" y="2"/>
                      </a:cubicBezTo>
                      <a:lnTo>
                        <a:pt x="17" y="1"/>
                      </a:lnTo>
                      <a:close/>
                      <a:moveTo>
                        <a:pt x="26" y="1"/>
                      </a:moveTo>
                      <a:cubicBezTo>
                        <a:pt x="26" y="1"/>
                        <a:pt x="27" y="1"/>
                        <a:pt x="27" y="1"/>
                      </a:cubicBezTo>
                      <a:lnTo>
                        <a:pt x="27" y="2"/>
                      </a:lnTo>
                      <a:cubicBezTo>
                        <a:pt x="27" y="2"/>
                        <a:pt x="26" y="2"/>
                        <a:pt x="26" y="2"/>
                      </a:cubicBezTo>
                      <a:lnTo>
                        <a:pt x="26" y="1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404" name="Freeform 310"/>
                <p:cNvSpPr>
                  <a:spLocks noChangeArrowheads="1"/>
                </p:cNvSpPr>
                <p:nvPr/>
              </p:nvSpPr>
              <p:spPr bwMode="auto">
                <a:xfrm>
                  <a:off x="1042" y="3477"/>
                  <a:ext cx="59" cy="22"/>
                </a:xfrm>
                <a:custGeom>
                  <a:avLst/>
                  <a:gdLst>
                    <a:gd name="T0" fmla="*/ 0 w 43"/>
                    <a:gd name="T1" fmla="*/ 0 h 13"/>
                    <a:gd name="T2" fmla="*/ 48005 w 43"/>
                    <a:gd name="T3" fmla="*/ 38173 h 13"/>
                    <a:gd name="T4" fmla="*/ 58726 w 43"/>
                    <a:gd name="T5" fmla="*/ 45670 h 13"/>
                    <a:gd name="T6" fmla="*/ 71269 w 43"/>
                    <a:gd name="T7" fmla="*/ 99811 h 13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43" h="13">
                      <a:moveTo>
                        <a:pt x="0" y="0"/>
                      </a:moveTo>
                      <a:cubicBezTo>
                        <a:pt x="8" y="4"/>
                        <a:pt x="19" y="4"/>
                        <a:pt x="29" y="5"/>
                      </a:cubicBezTo>
                      <a:cubicBezTo>
                        <a:pt x="32" y="5"/>
                        <a:pt x="34" y="5"/>
                        <a:pt x="35" y="6"/>
                      </a:cubicBezTo>
                      <a:cubicBezTo>
                        <a:pt x="39" y="8"/>
                        <a:pt x="37" y="12"/>
                        <a:pt x="43" y="13"/>
                      </a:cubicBezTo>
                    </a:path>
                  </a:pathLst>
                </a:custGeom>
                <a:noFill/>
                <a:ln w="9525" cap="sq">
                  <a:solidFill>
                    <a:srgbClr val="C1C0B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405" name="Freeform 311"/>
                <p:cNvSpPr>
                  <a:spLocks noChangeArrowheads="1"/>
                </p:cNvSpPr>
                <p:nvPr/>
              </p:nvSpPr>
              <p:spPr bwMode="auto">
                <a:xfrm>
                  <a:off x="1042" y="3461"/>
                  <a:ext cx="38" cy="6"/>
                </a:xfrm>
                <a:custGeom>
                  <a:avLst/>
                  <a:gdLst>
                    <a:gd name="T0" fmla="*/ 41421 w 28"/>
                    <a:gd name="T1" fmla="*/ 21396 h 4"/>
                    <a:gd name="T2" fmla="*/ 16373 w 28"/>
                    <a:gd name="T3" fmla="*/ 12230 h 4"/>
                    <a:gd name="T4" fmla="*/ 17917 w 28"/>
                    <a:gd name="T5" fmla="*/ 6987 h 4"/>
                    <a:gd name="T6" fmla="*/ 41421 w 28"/>
                    <a:gd name="T7" fmla="*/ 16131 h 4"/>
                    <a:gd name="T8" fmla="*/ 41421 w 28"/>
                    <a:gd name="T9" fmla="*/ 21396 h 4"/>
                    <a:gd name="T10" fmla="*/ 16373 w 28"/>
                    <a:gd name="T11" fmla="*/ 12230 h 4"/>
                    <a:gd name="T12" fmla="*/ 8736 w 28"/>
                    <a:gd name="T13" fmla="*/ 6987 h 4"/>
                    <a:gd name="T14" fmla="*/ 8736 w 28"/>
                    <a:gd name="T15" fmla="*/ 0 h 4"/>
                    <a:gd name="T16" fmla="*/ 17917 w 28"/>
                    <a:gd name="T17" fmla="*/ 6987 h 4"/>
                    <a:gd name="T18" fmla="*/ 16373 w 28"/>
                    <a:gd name="T19" fmla="*/ 12230 h 4"/>
                    <a:gd name="T20" fmla="*/ 8736 w 28"/>
                    <a:gd name="T21" fmla="*/ 0 h 4"/>
                    <a:gd name="T22" fmla="*/ 8736 w 28"/>
                    <a:gd name="T23" fmla="*/ 0 h 4"/>
                    <a:gd name="T24" fmla="*/ 8736 w 28"/>
                    <a:gd name="T25" fmla="*/ 0 h 4"/>
                    <a:gd name="T26" fmla="*/ 8736 w 28"/>
                    <a:gd name="T27" fmla="*/ 6987 h 4"/>
                    <a:gd name="T28" fmla="*/ 8736 w 28"/>
                    <a:gd name="T29" fmla="*/ 0 h 4"/>
                    <a:gd name="T30" fmla="*/ 8736 w 28"/>
                    <a:gd name="T31" fmla="*/ 6987 h 4"/>
                    <a:gd name="T32" fmla="*/ 8736 w 28"/>
                    <a:gd name="T33" fmla="*/ 6987 h 4"/>
                    <a:gd name="T34" fmla="*/ 8736 w 28"/>
                    <a:gd name="T35" fmla="*/ 0 h 4"/>
                    <a:gd name="T36" fmla="*/ 8736 w 28"/>
                    <a:gd name="T37" fmla="*/ 0 h 4"/>
                    <a:gd name="T38" fmla="*/ 8736 w 28"/>
                    <a:gd name="T39" fmla="*/ 6987 h 4"/>
                    <a:gd name="T40" fmla="*/ 8736 w 28"/>
                    <a:gd name="T41" fmla="*/ 0 h 4"/>
                    <a:gd name="T42" fmla="*/ 8736 w 28"/>
                    <a:gd name="T43" fmla="*/ 0 h 4"/>
                    <a:gd name="T44" fmla="*/ 8736 w 28"/>
                    <a:gd name="T45" fmla="*/ 6987 h 4"/>
                    <a:gd name="T46" fmla="*/ 8736 w 28"/>
                    <a:gd name="T47" fmla="*/ 0 h 4"/>
                    <a:gd name="T48" fmla="*/ 8736 w 28"/>
                    <a:gd name="T49" fmla="*/ 6987 h 4"/>
                    <a:gd name="T50" fmla="*/ 7105 w 28"/>
                    <a:gd name="T51" fmla="*/ 12230 h 4"/>
                    <a:gd name="T52" fmla="*/ 6642 w 28"/>
                    <a:gd name="T53" fmla="*/ 0 h 4"/>
                    <a:gd name="T54" fmla="*/ 8736 w 28"/>
                    <a:gd name="T55" fmla="*/ 0 h 4"/>
                    <a:gd name="T56" fmla="*/ 8736 w 28"/>
                    <a:gd name="T57" fmla="*/ 6987 h 4"/>
                    <a:gd name="T58" fmla="*/ 7105 w 28"/>
                    <a:gd name="T59" fmla="*/ 12230 h 4"/>
                    <a:gd name="T60" fmla="*/ 0 w 28"/>
                    <a:gd name="T61" fmla="*/ 12230 h 4"/>
                    <a:gd name="T62" fmla="*/ 1597 w 28"/>
                    <a:gd name="T63" fmla="*/ 6987 h 4"/>
                    <a:gd name="T64" fmla="*/ 6642 w 28"/>
                    <a:gd name="T65" fmla="*/ 0 h 4"/>
                    <a:gd name="T66" fmla="*/ 7105 w 28"/>
                    <a:gd name="T67" fmla="*/ 12230 h 4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</a:gdLst>
                  <a:ahLst/>
                  <a:cxnLst>
                    <a:cxn ang="T68">
                      <a:pos x="T0" y="T1"/>
                    </a:cxn>
                    <a:cxn ang="T69">
                      <a:pos x="T2" y="T3"/>
                    </a:cxn>
                    <a:cxn ang="T70">
                      <a:pos x="T4" y="T5"/>
                    </a:cxn>
                    <a:cxn ang="T71">
                      <a:pos x="T6" y="T7"/>
                    </a:cxn>
                    <a:cxn ang="T72">
                      <a:pos x="T8" y="T9"/>
                    </a:cxn>
                    <a:cxn ang="T73">
                      <a:pos x="T10" y="T11"/>
                    </a:cxn>
                    <a:cxn ang="T74">
                      <a:pos x="T12" y="T13"/>
                    </a:cxn>
                    <a:cxn ang="T75">
                      <a:pos x="T14" y="T15"/>
                    </a:cxn>
                    <a:cxn ang="T76">
                      <a:pos x="T16" y="T17"/>
                    </a:cxn>
                    <a:cxn ang="T77">
                      <a:pos x="T18" y="T19"/>
                    </a:cxn>
                    <a:cxn ang="T78">
                      <a:pos x="T20" y="T21"/>
                    </a:cxn>
                    <a:cxn ang="T79">
                      <a:pos x="T22" y="T23"/>
                    </a:cxn>
                    <a:cxn ang="T80">
                      <a:pos x="T24" y="T25"/>
                    </a:cxn>
                    <a:cxn ang="T81">
                      <a:pos x="T26" y="T27"/>
                    </a:cxn>
                    <a:cxn ang="T82">
                      <a:pos x="T28" y="T29"/>
                    </a:cxn>
                    <a:cxn ang="T83">
                      <a:pos x="T30" y="T31"/>
                    </a:cxn>
                    <a:cxn ang="T84">
                      <a:pos x="T32" y="T33"/>
                    </a:cxn>
                    <a:cxn ang="T85">
                      <a:pos x="T34" y="T35"/>
                    </a:cxn>
                    <a:cxn ang="T86">
                      <a:pos x="T36" y="T37"/>
                    </a:cxn>
                    <a:cxn ang="T87">
                      <a:pos x="T38" y="T39"/>
                    </a:cxn>
                    <a:cxn ang="T88">
                      <a:pos x="T40" y="T41"/>
                    </a:cxn>
                    <a:cxn ang="T89">
                      <a:pos x="T42" y="T43"/>
                    </a:cxn>
                    <a:cxn ang="T90">
                      <a:pos x="T44" y="T45"/>
                    </a:cxn>
                    <a:cxn ang="T91">
                      <a:pos x="T46" y="T47"/>
                    </a:cxn>
                    <a:cxn ang="T92">
                      <a:pos x="T48" y="T49"/>
                    </a:cxn>
                    <a:cxn ang="T93">
                      <a:pos x="T50" y="T51"/>
                    </a:cxn>
                    <a:cxn ang="T94">
                      <a:pos x="T52" y="T53"/>
                    </a:cxn>
                    <a:cxn ang="T95">
                      <a:pos x="T54" y="T55"/>
                    </a:cxn>
                    <a:cxn ang="T96">
                      <a:pos x="T56" y="T57"/>
                    </a:cxn>
                    <a:cxn ang="T97">
                      <a:pos x="T58" y="T59"/>
                    </a:cxn>
                    <a:cxn ang="T98">
                      <a:pos x="T60" y="T61"/>
                    </a:cxn>
                    <a:cxn ang="T99">
                      <a:pos x="T62" y="T63"/>
                    </a:cxn>
                    <a:cxn ang="T100">
                      <a:pos x="T64" y="T65"/>
                    </a:cxn>
                    <a:cxn ang="T101">
                      <a:pos x="T66" y="T67"/>
                    </a:cxn>
                  </a:cxnLst>
                  <a:rect l="0" t="0" r="r" b="b"/>
                  <a:pathLst>
                    <a:path w="28" h="4">
                      <a:moveTo>
                        <a:pt x="28" y="4"/>
                      </a:moveTo>
                      <a:cubicBezTo>
                        <a:pt x="21" y="4"/>
                        <a:pt x="16" y="3"/>
                        <a:pt x="11" y="2"/>
                      </a:cubicBezTo>
                      <a:lnTo>
                        <a:pt x="12" y="1"/>
                      </a:lnTo>
                      <a:cubicBezTo>
                        <a:pt x="17" y="2"/>
                        <a:pt x="22" y="3"/>
                        <a:pt x="28" y="3"/>
                      </a:cubicBezTo>
                      <a:lnTo>
                        <a:pt x="28" y="4"/>
                      </a:lnTo>
                      <a:close/>
                      <a:moveTo>
                        <a:pt x="11" y="2"/>
                      </a:moveTo>
                      <a:cubicBezTo>
                        <a:pt x="9" y="2"/>
                        <a:pt x="8" y="2"/>
                        <a:pt x="6" y="1"/>
                      </a:cubicBezTo>
                      <a:lnTo>
                        <a:pt x="6" y="0"/>
                      </a:lnTo>
                      <a:cubicBezTo>
                        <a:pt x="8" y="0"/>
                        <a:pt x="10" y="1"/>
                        <a:pt x="12" y="1"/>
                      </a:cubicBezTo>
                      <a:lnTo>
                        <a:pt x="11" y="2"/>
                      </a:lnTo>
                      <a:close/>
                      <a:moveTo>
                        <a:pt x="6" y="0"/>
                      </a:moveTo>
                      <a:lnTo>
                        <a:pt x="6" y="0"/>
                      </a:lnTo>
                      <a:lnTo>
                        <a:pt x="6" y="1"/>
                      </a:lnTo>
                      <a:lnTo>
                        <a:pt x="6" y="0"/>
                      </a:lnTo>
                      <a:close/>
                      <a:moveTo>
                        <a:pt x="6" y="1"/>
                      </a:moveTo>
                      <a:lnTo>
                        <a:pt x="6" y="1"/>
                      </a:lnTo>
                      <a:lnTo>
                        <a:pt x="6" y="0"/>
                      </a:lnTo>
                      <a:lnTo>
                        <a:pt x="6" y="1"/>
                      </a:lnTo>
                      <a:close/>
                      <a:moveTo>
                        <a:pt x="6" y="0"/>
                      </a:moveTo>
                      <a:lnTo>
                        <a:pt x="6" y="0"/>
                      </a:lnTo>
                      <a:lnTo>
                        <a:pt x="6" y="1"/>
                      </a:lnTo>
                      <a:lnTo>
                        <a:pt x="6" y="0"/>
                      </a:lnTo>
                      <a:close/>
                      <a:moveTo>
                        <a:pt x="6" y="1"/>
                      </a:moveTo>
                      <a:cubicBezTo>
                        <a:pt x="6" y="1"/>
                        <a:pt x="5" y="1"/>
                        <a:pt x="5" y="2"/>
                      </a:cubicBezTo>
                      <a:lnTo>
                        <a:pt x="4" y="0"/>
                      </a:lnTo>
                      <a:cubicBezTo>
                        <a:pt x="5" y="0"/>
                        <a:pt x="6" y="0"/>
                        <a:pt x="6" y="0"/>
                      </a:cubicBezTo>
                      <a:lnTo>
                        <a:pt x="6" y="1"/>
                      </a:lnTo>
                      <a:close/>
                      <a:moveTo>
                        <a:pt x="5" y="2"/>
                      </a:moveTo>
                      <a:cubicBezTo>
                        <a:pt x="3" y="2"/>
                        <a:pt x="2" y="2"/>
                        <a:pt x="0" y="2"/>
                      </a:cubicBezTo>
                      <a:lnTo>
                        <a:pt x="1" y="1"/>
                      </a:lnTo>
                      <a:cubicBezTo>
                        <a:pt x="2" y="1"/>
                        <a:pt x="3" y="1"/>
                        <a:pt x="4" y="0"/>
                      </a:cubicBezTo>
                      <a:lnTo>
                        <a:pt x="5" y="2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406" name="Freeform 312"/>
                <p:cNvSpPr>
                  <a:spLocks noChangeArrowheads="1"/>
                </p:cNvSpPr>
                <p:nvPr/>
              </p:nvSpPr>
              <p:spPr bwMode="auto">
                <a:xfrm>
                  <a:off x="1074" y="3388"/>
                  <a:ext cx="56" cy="12"/>
                </a:xfrm>
                <a:custGeom>
                  <a:avLst/>
                  <a:gdLst>
                    <a:gd name="T0" fmla="*/ 69432 w 41"/>
                    <a:gd name="T1" fmla="*/ 16037 h 8"/>
                    <a:gd name="T2" fmla="*/ 0 w 41"/>
                    <a:gd name="T3" fmla="*/ 0 h 8"/>
                    <a:gd name="T4" fmla="*/ 0 60000 65536"/>
                    <a:gd name="T5" fmla="*/ 0 60000 65536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0" t="0" r="r" b="b"/>
                  <a:pathLst>
                    <a:path w="41" h="8">
                      <a:moveTo>
                        <a:pt x="41" y="7"/>
                      </a:moveTo>
                      <a:cubicBezTo>
                        <a:pt x="23" y="8"/>
                        <a:pt x="11" y="4"/>
                        <a:pt x="0" y="0"/>
                      </a:cubicBezTo>
                    </a:path>
                  </a:pathLst>
                </a:custGeom>
                <a:noFill/>
                <a:ln w="9525" cap="sq">
                  <a:solidFill>
                    <a:srgbClr val="C1C0B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407" name="Freeform 313"/>
                <p:cNvSpPr>
                  <a:spLocks noChangeArrowheads="1"/>
                </p:cNvSpPr>
                <p:nvPr/>
              </p:nvSpPr>
              <p:spPr bwMode="auto">
                <a:xfrm>
                  <a:off x="1069" y="3420"/>
                  <a:ext cx="42" cy="7"/>
                </a:xfrm>
                <a:custGeom>
                  <a:avLst/>
                  <a:gdLst>
                    <a:gd name="T0" fmla="*/ 0 w 31"/>
                    <a:gd name="T1" fmla="*/ 2667 h 5"/>
                    <a:gd name="T2" fmla="*/ 45769 w 31"/>
                    <a:gd name="T3" fmla="*/ 6819 h 5"/>
                    <a:gd name="T4" fmla="*/ 0 w 31"/>
                    <a:gd name="T5" fmla="*/ 2667 h 5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31" h="5">
                      <a:moveTo>
                        <a:pt x="0" y="2"/>
                      </a:moveTo>
                      <a:cubicBezTo>
                        <a:pt x="13" y="1"/>
                        <a:pt x="28" y="0"/>
                        <a:pt x="31" y="5"/>
                      </a:cubicBez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7A7878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408" name="Freeform 314"/>
                <p:cNvSpPr>
                  <a:spLocks noChangeArrowheads="1"/>
                </p:cNvSpPr>
                <p:nvPr/>
              </p:nvSpPr>
              <p:spPr bwMode="auto">
                <a:xfrm>
                  <a:off x="1069" y="3420"/>
                  <a:ext cx="42" cy="7"/>
                </a:xfrm>
                <a:custGeom>
                  <a:avLst/>
                  <a:gdLst>
                    <a:gd name="T0" fmla="*/ 0 w 31"/>
                    <a:gd name="T1" fmla="*/ 2667 h 5"/>
                    <a:gd name="T2" fmla="*/ 45769 w 31"/>
                    <a:gd name="T3" fmla="*/ 6819 h 5"/>
                    <a:gd name="T4" fmla="*/ 0 60000 65536"/>
                    <a:gd name="T5" fmla="*/ 0 60000 65536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0" t="0" r="r" b="b"/>
                  <a:pathLst>
                    <a:path w="31" h="5">
                      <a:moveTo>
                        <a:pt x="0" y="2"/>
                      </a:moveTo>
                      <a:cubicBezTo>
                        <a:pt x="13" y="1"/>
                        <a:pt x="28" y="0"/>
                        <a:pt x="31" y="5"/>
                      </a:cubicBezTo>
                    </a:path>
                  </a:pathLst>
                </a:custGeom>
                <a:noFill/>
                <a:ln w="9525" cap="sq">
                  <a:solidFill>
                    <a:srgbClr val="C1C0B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409" name="Freeform 315"/>
                <p:cNvSpPr>
                  <a:spLocks noChangeArrowheads="1"/>
                </p:cNvSpPr>
                <p:nvPr/>
              </p:nvSpPr>
              <p:spPr bwMode="auto">
                <a:xfrm>
                  <a:off x="1051" y="3432"/>
                  <a:ext cx="56" cy="14"/>
                </a:xfrm>
                <a:custGeom>
                  <a:avLst/>
                  <a:gdLst>
                    <a:gd name="T0" fmla="*/ 69432 w 41"/>
                    <a:gd name="T1" fmla="*/ 84362 h 8"/>
                    <a:gd name="T2" fmla="*/ 0 w 41"/>
                    <a:gd name="T3" fmla="*/ 0 h 8"/>
                    <a:gd name="T4" fmla="*/ 0 60000 65536"/>
                    <a:gd name="T5" fmla="*/ 0 60000 65536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0" t="0" r="r" b="b"/>
                  <a:pathLst>
                    <a:path w="41" h="8">
                      <a:moveTo>
                        <a:pt x="41" y="6"/>
                      </a:moveTo>
                      <a:cubicBezTo>
                        <a:pt x="23" y="8"/>
                        <a:pt x="11" y="4"/>
                        <a:pt x="0" y="0"/>
                      </a:cubicBezTo>
                    </a:path>
                  </a:pathLst>
                </a:custGeom>
                <a:noFill/>
                <a:ln w="9525" cap="sq">
                  <a:solidFill>
                    <a:srgbClr val="C1C0B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410" name="Freeform 316"/>
                <p:cNvSpPr>
                  <a:spLocks noChangeArrowheads="1"/>
                </p:cNvSpPr>
                <p:nvPr/>
              </p:nvSpPr>
              <p:spPr bwMode="auto">
                <a:xfrm>
                  <a:off x="1044" y="3508"/>
                  <a:ext cx="115" cy="9"/>
                </a:xfrm>
                <a:custGeom>
                  <a:avLst/>
                  <a:gdLst>
                    <a:gd name="T0" fmla="*/ 0 w 84"/>
                    <a:gd name="T1" fmla="*/ 0 h 6"/>
                    <a:gd name="T2" fmla="*/ 0 w 84"/>
                    <a:gd name="T3" fmla="*/ 0 h 6"/>
                    <a:gd name="T4" fmla="*/ 0 w 84"/>
                    <a:gd name="T5" fmla="*/ 5448 h 6"/>
                    <a:gd name="T6" fmla="*/ 0 w 84"/>
                    <a:gd name="T7" fmla="*/ 5448 h 6"/>
                    <a:gd name="T8" fmla="*/ 0 w 84"/>
                    <a:gd name="T9" fmla="*/ 0 h 6"/>
                    <a:gd name="T10" fmla="*/ 0 w 84"/>
                    <a:gd name="T11" fmla="*/ 0 h 6"/>
                    <a:gd name="T12" fmla="*/ 33805 w 84"/>
                    <a:gd name="T13" fmla="*/ 3279 h 6"/>
                    <a:gd name="T14" fmla="*/ 33805 w 84"/>
                    <a:gd name="T15" fmla="*/ 9084 h 6"/>
                    <a:gd name="T16" fmla="*/ 0 w 84"/>
                    <a:gd name="T17" fmla="*/ 5448 h 6"/>
                    <a:gd name="T18" fmla="*/ 0 w 84"/>
                    <a:gd name="T19" fmla="*/ 0 h 6"/>
                    <a:gd name="T20" fmla="*/ 33805 w 84"/>
                    <a:gd name="T21" fmla="*/ 3279 h 6"/>
                    <a:gd name="T22" fmla="*/ 77700 w 84"/>
                    <a:gd name="T23" fmla="*/ 9084 h 6"/>
                    <a:gd name="T24" fmla="*/ 77700 w 84"/>
                    <a:gd name="T25" fmla="*/ 13445 h 6"/>
                    <a:gd name="T26" fmla="*/ 33805 w 84"/>
                    <a:gd name="T27" fmla="*/ 9084 h 6"/>
                    <a:gd name="T28" fmla="*/ 33805 w 84"/>
                    <a:gd name="T29" fmla="*/ 3279 h 6"/>
                    <a:gd name="T30" fmla="*/ 77700 w 84"/>
                    <a:gd name="T31" fmla="*/ 13445 h 6"/>
                    <a:gd name="T32" fmla="*/ 77700 w 84"/>
                    <a:gd name="T33" fmla="*/ 13445 h 6"/>
                    <a:gd name="T34" fmla="*/ 77700 w 84"/>
                    <a:gd name="T35" fmla="*/ 13445 h 6"/>
                    <a:gd name="T36" fmla="*/ 77700 w 84"/>
                    <a:gd name="T37" fmla="*/ 9084 h 6"/>
                    <a:gd name="T38" fmla="*/ 77700 w 84"/>
                    <a:gd name="T39" fmla="*/ 13445 h 6"/>
                    <a:gd name="T40" fmla="*/ 77700 w 84"/>
                    <a:gd name="T41" fmla="*/ 9084 h 6"/>
                    <a:gd name="T42" fmla="*/ 77700 w 84"/>
                    <a:gd name="T43" fmla="*/ 9084 h 6"/>
                    <a:gd name="T44" fmla="*/ 77700 w 84"/>
                    <a:gd name="T45" fmla="*/ 13445 h 6"/>
                    <a:gd name="T46" fmla="*/ 77700 w 84"/>
                    <a:gd name="T47" fmla="*/ 13445 h 6"/>
                    <a:gd name="T48" fmla="*/ 77700 w 84"/>
                    <a:gd name="T49" fmla="*/ 9084 h 6"/>
                    <a:gd name="T50" fmla="*/ 77700 w 84"/>
                    <a:gd name="T51" fmla="*/ 13445 h 6"/>
                    <a:gd name="T52" fmla="*/ 77700 w 84"/>
                    <a:gd name="T53" fmla="*/ 13445 h 6"/>
                    <a:gd name="T54" fmla="*/ 77700 w 84"/>
                    <a:gd name="T55" fmla="*/ 9084 h 6"/>
                    <a:gd name="T56" fmla="*/ 77700 w 84"/>
                    <a:gd name="T57" fmla="*/ 13445 h 6"/>
                    <a:gd name="T58" fmla="*/ 77700 w 84"/>
                    <a:gd name="T59" fmla="*/ 9084 h 6"/>
                    <a:gd name="T60" fmla="*/ 84973 w 84"/>
                    <a:gd name="T61" fmla="*/ 5448 h 6"/>
                    <a:gd name="T62" fmla="*/ 84973 w 84"/>
                    <a:gd name="T63" fmla="*/ 9084 h 6"/>
                    <a:gd name="T64" fmla="*/ 77700 w 84"/>
                    <a:gd name="T65" fmla="*/ 13445 h 6"/>
                    <a:gd name="T66" fmla="*/ 77700 w 84"/>
                    <a:gd name="T67" fmla="*/ 9084 h 6"/>
                    <a:gd name="T68" fmla="*/ 84973 w 84"/>
                    <a:gd name="T69" fmla="*/ 5448 h 6"/>
                    <a:gd name="T70" fmla="*/ 98273 w 84"/>
                    <a:gd name="T71" fmla="*/ 0 h 6"/>
                    <a:gd name="T72" fmla="*/ 96314 w 84"/>
                    <a:gd name="T73" fmla="*/ 3279 h 6"/>
                    <a:gd name="T74" fmla="*/ 84973 w 84"/>
                    <a:gd name="T75" fmla="*/ 9084 h 6"/>
                    <a:gd name="T76" fmla="*/ 84973 w 84"/>
                    <a:gd name="T77" fmla="*/ 5448 h 6"/>
                    <a:gd name="T78" fmla="*/ 98273 w 84"/>
                    <a:gd name="T79" fmla="*/ 3279 h 6"/>
                    <a:gd name="T80" fmla="*/ 96314 w 84"/>
                    <a:gd name="T81" fmla="*/ 5448 h 6"/>
                    <a:gd name="T82" fmla="*/ 96314 w 84"/>
                    <a:gd name="T83" fmla="*/ 3279 h 6"/>
                    <a:gd name="T84" fmla="*/ 96314 w 84"/>
                    <a:gd name="T85" fmla="*/ 3279 h 6"/>
                    <a:gd name="T86" fmla="*/ 98273 w 84"/>
                    <a:gd name="T87" fmla="*/ 3279 h 6"/>
                    <a:gd name="T88" fmla="*/ 96314 w 84"/>
                    <a:gd name="T89" fmla="*/ 0 h 6"/>
                    <a:gd name="T90" fmla="*/ 113170 w 84"/>
                    <a:gd name="T91" fmla="*/ 5448 h 6"/>
                    <a:gd name="T92" fmla="*/ 113170 w 84"/>
                    <a:gd name="T93" fmla="*/ 9084 h 6"/>
                    <a:gd name="T94" fmla="*/ 98273 w 84"/>
                    <a:gd name="T95" fmla="*/ 3279 h 6"/>
                    <a:gd name="T96" fmla="*/ 96314 w 84"/>
                    <a:gd name="T97" fmla="*/ 0 h 6"/>
                    <a:gd name="T98" fmla="*/ 113170 w 84"/>
                    <a:gd name="T99" fmla="*/ 5448 h 6"/>
                    <a:gd name="T100" fmla="*/ 127802 w 84"/>
                    <a:gd name="T101" fmla="*/ 13445 h 6"/>
                    <a:gd name="T102" fmla="*/ 130335 w 84"/>
                    <a:gd name="T103" fmla="*/ 15128 h 6"/>
                    <a:gd name="T104" fmla="*/ 113170 w 84"/>
                    <a:gd name="T105" fmla="*/ 9084 h 6"/>
                    <a:gd name="T106" fmla="*/ 113170 w 84"/>
                    <a:gd name="T107" fmla="*/ 5448 h 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</a:gdLst>
                  <a:ahLst/>
                  <a:cxnLst>
                    <a:cxn ang="T108">
                      <a:pos x="T0" y="T1"/>
                    </a:cxn>
                    <a:cxn ang="T109">
                      <a:pos x="T2" y="T3"/>
                    </a:cxn>
                    <a:cxn ang="T110">
                      <a:pos x="T4" y="T5"/>
                    </a:cxn>
                    <a:cxn ang="T111">
                      <a:pos x="T6" y="T7"/>
                    </a:cxn>
                    <a:cxn ang="T112">
                      <a:pos x="T8" y="T9"/>
                    </a:cxn>
                    <a:cxn ang="T113">
                      <a:pos x="T10" y="T11"/>
                    </a:cxn>
                    <a:cxn ang="T114">
                      <a:pos x="T12" y="T13"/>
                    </a:cxn>
                    <a:cxn ang="T115">
                      <a:pos x="T14" y="T15"/>
                    </a:cxn>
                    <a:cxn ang="T116">
                      <a:pos x="T16" y="T17"/>
                    </a:cxn>
                    <a:cxn ang="T117">
                      <a:pos x="T18" y="T19"/>
                    </a:cxn>
                    <a:cxn ang="T118">
                      <a:pos x="T20" y="T21"/>
                    </a:cxn>
                    <a:cxn ang="T119">
                      <a:pos x="T22" y="T23"/>
                    </a:cxn>
                    <a:cxn ang="T120">
                      <a:pos x="T24" y="T25"/>
                    </a:cxn>
                    <a:cxn ang="T121">
                      <a:pos x="T26" y="T27"/>
                    </a:cxn>
                    <a:cxn ang="T122">
                      <a:pos x="T28" y="T29"/>
                    </a:cxn>
                    <a:cxn ang="T123">
                      <a:pos x="T30" y="T31"/>
                    </a:cxn>
                    <a:cxn ang="T124">
                      <a:pos x="T32" y="T33"/>
                    </a:cxn>
                    <a:cxn ang="T125">
                      <a:pos x="T34" y="T35"/>
                    </a:cxn>
                    <a:cxn ang="T126">
                      <a:pos x="T36" y="T37"/>
                    </a:cxn>
                    <a:cxn ang="T127">
                      <a:pos x="T38" y="T39"/>
                    </a:cxn>
                    <a:cxn ang="T128">
                      <a:pos x="T40" y="T41"/>
                    </a:cxn>
                    <a:cxn ang="T129">
                      <a:pos x="T42" y="T43"/>
                    </a:cxn>
                    <a:cxn ang="T130">
                      <a:pos x="T44" y="T45"/>
                    </a:cxn>
                    <a:cxn ang="T131">
                      <a:pos x="T46" y="T47"/>
                    </a:cxn>
                    <a:cxn ang="T132">
                      <a:pos x="T48" y="T49"/>
                    </a:cxn>
                    <a:cxn ang="T133">
                      <a:pos x="T50" y="T51"/>
                    </a:cxn>
                    <a:cxn ang="T134">
                      <a:pos x="T52" y="T53"/>
                    </a:cxn>
                    <a:cxn ang="T135">
                      <a:pos x="T54" y="T55"/>
                    </a:cxn>
                    <a:cxn ang="T136">
                      <a:pos x="T56" y="T57"/>
                    </a:cxn>
                    <a:cxn ang="T137">
                      <a:pos x="T58" y="T59"/>
                    </a:cxn>
                    <a:cxn ang="T138">
                      <a:pos x="T60" y="T61"/>
                    </a:cxn>
                    <a:cxn ang="T139">
                      <a:pos x="T62" y="T63"/>
                    </a:cxn>
                    <a:cxn ang="T140">
                      <a:pos x="T64" y="T65"/>
                    </a:cxn>
                    <a:cxn ang="T141">
                      <a:pos x="T66" y="T67"/>
                    </a:cxn>
                    <a:cxn ang="T142">
                      <a:pos x="T68" y="T69"/>
                    </a:cxn>
                    <a:cxn ang="T143">
                      <a:pos x="T70" y="T71"/>
                    </a:cxn>
                    <a:cxn ang="T144">
                      <a:pos x="T72" y="T73"/>
                    </a:cxn>
                    <a:cxn ang="T145">
                      <a:pos x="T74" y="T75"/>
                    </a:cxn>
                    <a:cxn ang="T146">
                      <a:pos x="T76" y="T77"/>
                    </a:cxn>
                    <a:cxn ang="T147">
                      <a:pos x="T78" y="T79"/>
                    </a:cxn>
                    <a:cxn ang="T148">
                      <a:pos x="T80" y="T81"/>
                    </a:cxn>
                    <a:cxn ang="T149">
                      <a:pos x="T82" y="T83"/>
                    </a:cxn>
                    <a:cxn ang="T150">
                      <a:pos x="T84" y="T85"/>
                    </a:cxn>
                    <a:cxn ang="T151">
                      <a:pos x="T86" y="T87"/>
                    </a:cxn>
                    <a:cxn ang="T152">
                      <a:pos x="T88" y="T89"/>
                    </a:cxn>
                    <a:cxn ang="T153">
                      <a:pos x="T90" y="T91"/>
                    </a:cxn>
                    <a:cxn ang="T154">
                      <a:pos x="T92" y="T93"/>
                    </a:cxn>
                    <a:cxn ang="T155">
                      <a:pos x="T94" y="T95"/>
                    </a:cxn>
                    <a:cxn ang="T156">
                      <a:pos x="T96" y="T97"/>
                    </a:cxn>
                    <a:cxn ang="T157">
                      <a:pos x="T98" y="T99"/>
                    </a:cxn>
                    <a:cxn ang="T158">
                      <a:pos x="T100" y="T101"/>
                    </a:cxn>
                    <a:cxn ang="T159">
                      <a:pos x="T102" y="T103"/>
                    </a:cxn>
                    <a:cxn ang="T160">
                      <a:pos x="T104" y="T105"/>
                    </a:cxn>
                    <a:cxn ang="T161">
                      <a:pos x="T106" y="T107"/>
                    </a:cxn>
                  </a:cxnLst>
                  <a:rect l="0" t="0" r="r" b="b"/>
                  <a:pathLst>
                    <a:path w="84" h="6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0"/>
                      </a:lnTo>
                      <a:close/>
                      <a:moveTo>
                        <a:pt x="0" y="0"/>
                      </a:moveTo>
                      <a:cubicBezTo>
                        <a:pt x="7" y="1"/>
                        <a:pt x="15" y="1"/>
                        <a:pt x="22" y="1"/>
                      </a:cubicBezTo>
                      <a:lnTo>
                        <a:pt x="22" y="3"/>
                      </a:lnTo>
                      <a:cubicBezTo>
                        <a:pt x="15" y="2"/>
                        <a:pt x="7" y="2"/>
                        <a:pt x="0" y="2"/>
                      </a:cubicBezTo>
                      <a:lnTo>
                        <a:pt x="0" y="0"/>
                      </a:lnTo>
                      <a:close/>
                      <a:moveTo>
                        <a:pt x="22" y="1"/>
                      </a:moveTo>
                      <a:cubicBezTo>
                        <a:pt x="32" y="1"/>
                        <a:pt x="41" y="2"/>
                        <a:pt x="50" y="3"/>
                      </a:cubicBezTo>
                      <a:lnTo>
                        <a:pt x="50" y="4"/>
                      </a:lnTo>
                      <a:cubicBezTo>
                        <a:pt x="41" y="3"/>
                        <a:pt x="32" y="3"/>
                        <a:pt x="22" y="3"/>
                      </a:cubicBezTo>
                      <a:lnTo>
                        <a:pt x="22" y="1"/>
                      </a:lnTo>
                      <a:close/>
                      <a:moveTo>
                        <a:pt x="50" y="4"/>
                      </a:moveTo>
                      <a:lnTo>
                        <a:pt x="50" y="4"/>
                      </a:lnTo>
                      <a:lnTo>
                        <a:pt x="50" y="3"/>
                      </a:lnTo>
                      <a:lnTo>
                        <a:pt x="50" y="4"/>
                      </a:lnTo>
                      <a:close/>
                      <a:moveTo>
                        <a:pt x="50" y="3"/>
                      </a:moveTo>
                      <a:lnTo>
                        <a:pt x="50" y="3"/>
                      </a:lnTo>
                      <a:lnTo>
                        <a:pt x="50" y="4"/>
                      </a:lnTo>
                      <a:lnTo>
                        <a:pt x="50" y="3"/>
                      </a:lnTo>
                      <a:close/>
                      <a:moveTo>
                        <a:pt x="50" y="4"/>
                      </a:moveTo>
                      <a:lnTo>
                        <a:pt x="50" y="4"/>
                      </a:lnTo>
                      <a:lnTo>
                        <a:pt x="50" y="3"/>
                      </a:lnTo>
                      <a:lnTo>
                        <a:pt x="50" y="4"/>
                      </a:lnTo>
                      <a:close/>
                      <a:moveTo>
                        <a:pt x="50" y="3"/>
                      </a:moveTo>
                      <a:cubicBezTo>
                        <a:pt x="51" y="3"/>
                        <a:pt x="53" y="2"/>
                        <a:pt x="55" y="2"/>
                      </a:cubicBezTo>
                      <a:lnTo>
                        <a:pt x="55" y="3"/>
                      </a:lnTo>
                      <a:cubicBezTo>
                        <a:pt x="53" y="3"/>
                        <a:pt x="51" y="4"/>
                        <a:pt x="50" y="4"/>
                      </a:cubicBezTo>
                      <a:lnTo>
                        <a:pt x="50" y="3"/>
                      </a:lnTo>
                      <a:close/>
                      <a:moveTo>
                        <a:pt x="55" y="2"/>
                      </a:moveTo>
                      <a:cubicBezTo>
                        <a:pt x="58" y="1"/>
                        <a:pt x="62" y="0"/>
                        <a:pt x="63" y="0"/>
                      </a:cubicBezTo>
                      <a:lnTo>
                        <a:pt x="62" y="1"/>
                      </a:lnTo>
                      <a:cubicBezTo>
                        <a:pt x="62" y="1"/>
                        <a:pt x="58" y="2"/>
                        <a:pt x="55" y="3"/>
                      </a:cubicBezTo>
                      <a:lnTo>
                        <a:pt x="55" y="2"/>
                      </a:lnTo>
                      <a:close/>
                      <a:moveTo>
                        <a:pt x="63" y="1"/>
                      </a:moveTo>
                      <a:lnTo>
                        <a:pt x="62" y="2"/>
                      </a:lnTo>
                      <a:lnTo>
                        <a:pt x="62" y="1"/>
                      </a:lnTo>
                      <a:lnTo>
                        <a:pt x="63" y="1"/>
                      </a:lnTo>
                      <a:close/>
                      <a:moveTo>
                        <a:pt x="62" y="0"/>
                      </a:moveTo>
                      <a:cubicBezTo>
                        <a:pt x="63" y="0"/>
                        <a:pt x="68" y="1"/>
                        <a:pt x="73" y="2"/>
                      </a:cubicBezTo>
                      <a:lnTo>
                        <a:pt x="73" y="3"/>
                      </a:lnTo>
                      <a:cubicBezTo>
                        <a:pt x="68" y="2"/>
                        <a:pt x="63" y="1"/>
                        <a:pt x="63" y="1"/>
                      </a:cubicBezTo>
                      <a:lnTo>
                        <a:pt x="62" y="0"/>
                      </a:lnTo>
                      <a:close/>
                      <a:moveTo>
                        <a:pt x="73" y="2"/>
                      </a:moveTo>
                      <a:cubicBezTo>
                        <a:pt x="78" y="3"/>
                        <a:pt x="83" y="4"/>
                        <a:pt x="83" y="4"/>
                      </a:cubicBezTo>
                      <a:lnTo>
                        <a:pt x="84" y="5"/>
                      </a:lnTo>
                      <a:cubicBezTo>
                        <a:pt x="83" y="6"/>
                        <a:pt x="78" y="5"/>
                        <a:pt x="73" y="3"/>
                      </a:cubicBezTo>
                      <a:lnTo>
                        <a:pt x="73" y="2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411" name="Freeform 317"/>
                <p:cNvSpPr>
                  <a:spLocks noChangeArrowheads="1"/>
                </p:cNvSpPr>
                <p:nvPr/>
              </p:nvSpPr>
              <p:spPr bwMode="auto">
                <a:xfrm>
                  <a:off x="1079" y="3639"/>
                  <a:ext cx="37" cy="2"/>
                </a:xfrm>
                <a:custGeom>
                  <a:avLst/>
                  <a:gdLst>
                    <a:gd name="T0" fmla="*/ 1902 w 27"/>
                    <a:gd name="T1" fmla="*/ 0 h 2"/>
                    <a:gd name="T2" fmla="*/ 16609 w 27"/>
                    <a:gd name="T3" fmla="*/ 0 h 2"/>
                    <a:gd name="T4" fmla="*/ 16609 w 27"/>
                    <a:gd name="T5" fmla="*/ 140 h 2"/>
                    <a:gd name="T6" fmla="*/ 0 w 27"/>
                    <a:gd name="T7" fmla="*/ 0 h 2"/>
                    <a:gd name="T8" fmla="*/ 1902 w 27"/>
                    <a:gd name="T9" fmla="*/ 0 h 2"/>
                    <a:gd name="T10" fmla="*/ 16609 w 27"/>
                    <a:gd name="T11" fmla="*/ 0 h 2"/>
                    <a:gd name="T12" fmla="*/ 29525 w 27"/>
                    <a:gd name="T13" fmla="*/ 0 h 2"/>
                    <a:gd name="T14" fmla="*/ 29525 w 27"/>
                    <a:gd name="T15" fmla="*/ 140 h 2"/>
                    <a:gd name="T16" fmla="*/ 16609 w 27"/>
                    <a:gd name="T17" fmla="*/ 140 h 2"/>
                    <a:gd name="T18" fmla="*/ 16609 w 27"/>
                    <a:gd name="T19" fmla="*/ 0 h 2"/>
                    <a:gd name="T20" fmla="*/ 29525 w 27"/>
                    <a:gd name="T21" fmla="*/ 0 h 2"/>
                    <a:gd name="T22" fmla="*/ 30811 w 27"/>
                    <a:gd name="T23" fmla="*/ 0 h 2"/>
                    <a:gd name="T24" fmla="*/ 29525 w 27"/>
                    <a:gd name="T25" fmla="*/ 140 h 2"/>
                    <a:gd name="T26" fmla="*/ 29525 w 27"/>
                    <a:gd name="T27" fmla="*/ 140 h 2"/>
                    <a:gd name="T28" fmla="*/ 29525 w 27"/>
                    <a:gd name="T29" fmla="*/ 0 h 2"/>
                    <a:gd name="T30" fmla="*/ 29525 w 27"/>
                    <a:gd name="T31" fmla="*/ 140 h 2"/>
                    <a:gd name="T32" fmla="*/ 29525 w 27"/>
                    <a:gd name="T33" fmla="*/ 0 h 2"/>
                    <a:gd name="T34" fmla="*/ 27680 w 27"/>
                    <a:gd name="T35" fmla="*/ 140 h 2"/>
                    <a:gd name="T36" fmla="*/ 27680 w 27"/>
                    <a:gd name="T37" fmla="*/ 0 h 2"/>
                    <a:gd name="T38" fmla="*/ 29525 w 27"/>
                    <a:gd name="T39" fmla="*/ 140 h 2"/>
                    <a:gd name="T40" fmla="*/ 27680 w 27"/>
                    <a:gd name="T41" fmla="*/ 140 h 2"/>
                    <a:gd name="T42" fmla="*/ 27680 w 27"/>
                    <a:gd name="T43" fmla="*/ 140 h 2"/>
                    <a:gd name="T44" fmla="*/ 29525 w 27"/>
                    <a:gd name="T45" fmla="*/ 140 h 2"/>
                    <a:gd name="T46" fmla="*/ 27680 w 27"/>
                    <a:gd name="T47" fmla="*/ 140 h 2"/>
                    <a:gd name="T48" fmla="*/ 29525 w 27"/>
                    <a:gd name="T49" fmla="*/ 0 h 2"/>
                    <a:gd name="T50" fmla="*/ 40711 w 27"/>
                    <a:gd name="T51" fmla="*/ 0 h 2"/>
                    <a:gd name="T52" fmla="*/ 40711 w 27"/>
                    <a:gd name="T53" fmla="*/ 140 h 2"/>
                    <a:gd name="T54" fmla="*/ 27680 w 27"/>
                    <a:gd name="T55" fmla="*/ 140 h 2"/>
                    <a:gd name="T56" fmla="*/ 29525 w 27"/>
                    <a:gd name="T57" fmla="*/ 0 h 2"/>
                    <a:gd name="T58" fmla="*/ 40711 w 27"/>
                    <a:gd name="T59" fmla="*/ 0 h 2"/>
                    <a:gd name="T60" fmla="*/ 49207 w 27"/>
                    <a:gd name="T61" fmla="*/ 0 h 2"/>
                    <a:gd name="T62" fmla="*/ 46139 w 27"/>
                    <a:gd name="T63" fmla="*/ 140 h 2"/>
                    <a:gd name="T64" fmla="*/ 40711 w 27"/>
                    <a:gd name="T65" fmla="*/ 140 h 2"/>
                    <a:gd name="T66" fmla="*/ 40711 w 27"/>
                    <a:gd name="T67" fmla="*/ 0 h 2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</a:gdLst>
                  <a:ahLst/>
                  <a:cxnLst>
                    <a:cxn ang="T68">
                      <a:pos x="T0" y="T1"/>
                    </a:cxn>
                    <a:cxn ang="T69">
                      <a:pos x="T2" y="T3"/>
                    </a:cxn>
                    <a:cxn ang="T70">
                      <a:pos x="T4" y="T5"/>
                    </a:cxn>
                    <a:cxn ang="T71">
                      <a:pos x="T6" y="T7"/>
                    </a:cxn>
                    <a:cxn ang="T72">
                      <a:pos x="T8" y="T9"/>
                    </a:cxn>
                    <a:cxn ang="T73">
                      <a:pos x="T10" y="T11"/>
                    </a:cxn>
                    <a:cxn ang="T74">
                      <a:pos x="T12" y="T13"/>
                    </a:cxn>
                    <a:cxn ang="T75">
                      <a:pos x="T14" y="T15"/>
                    </a:cxn>
                    <a:cxn ang="T76">
                      <a:pos x="T16" y="T17"/>
                    </a:cxn>
                    <a:cxn ang="T77">
                      <a:pos x="T18" y="T19"/>
                    </a:cxn>
                    <a:cxn ang="T78">
                      <a:pos x="T20" y="T21"/>
                    </a:cxn>
                    <a:cxn ang="T79">
                      <a:pos x="T22" y="T23"/>
                    </a:cxn>
                    <a:cxn ang="T80">
                      <a:pos x="T24" y="T25"/>
                    </a:cxn>
                    <a:cxn ang="T81">
                      <a:pos x="T26" y="T27"/>
                    </a:cxn>
                    <a:cxn ang="T82">
                      <a:pos x="T28" y="T29"/>
                    </a:cxn>
                    <a:cxn ang="T83">
                      <a:pos x="T30" y="T31"/>
                    </a:cxn>
                    <a:cxn ang="T84">
                      <a:pos x="T32" y="T33"/>
                    </a:cxn>
                    <a:cxn ang="T85">
                      <a:pos x="T34" y="T35"/>
                    </a:cxn>
                    <a:cxn ang="T86">
                      <a:pos x="T36" y="T37"/>
                    </a:cxn>
                    <a:cxn ang="T87">
                      <a:pos x="T38" y="T39"/>
                    </a:cxn>
                    <a:cxn ang="T88">
                      <a:pos x="T40" y="T41"/>
                    </a:cxn>
                    <a:cxn ang="T89">
                      <a:pos x="T42" y="T43"/>
                    </a:cxn>
                    <a:cxn ang="T90">
                      <a:pos x="T44" y="T45"/>
                    </a:cxn>
                    <a:cxn ang="T91">
                      <a:pos x="T46" y="T47"/>
                    </a:cxn>
                    <a:cxn ang="T92">
                      <a:pos x="T48" y="T49"/>
                    </a:cxn>
                    <a:cxn ang="T93">
                      <a:pos x="T50" y="T51"/>
                    </a:cxn>
                    <a:cxn ang="T94">
                      <a:pos x="T52" y="T53"/>
                    </a:cxn>
                    <a:cxn ang="T95">
                      <a:pos x="T54" y="T55"/>
                    </a:cxn>
                    <a:cxn ang="T96">
                      <a:pos x="T56" y="T57"/>
                    </a:cxn>
                    <a:cxn ang="T97">
                      <a:pos x="T58" y="T59"/>
                    </a:cxn>
                    <a:cxn ang="T98">
                      <a:pos x="T60" y="T61"/>
                    </a:cxn>
                    <a:cxn ang="T99">
                      <a:pos x="T62" y="T63"/>
                    </a:cxn>
                    <a:cxn ang="T100">
                      <a:pos x="T64" y="T65"/>
                    </a:cxn>
                    <a:cxn ang="T101">
                      <a:pos x="T66" y="T67"/>
                    </a:cxn>
                  </a:cxnLst>
                  <a:rect l="0" t="0" r="r" b="b"/>
                  <a:pathLst>
                    <a:path w="27" h="2">
                      <a:moveTo>
                        <a:pt x="1" y="0"/>
                      </a:moveTo>
                      <a:cubicBezTo>
                        <a:pt x="2" y="1"/>
                        <a:pt x="5" y="1"/>
                        <a:pt x="9" y="0"/>
                      </a:cubicBezTo>
                      <a:lnTo>
                        <a:pt x="9" y="1"/>
                      </a:lnTo>
                      <a:cubicBezTo>
                        <a:pt x="5" y="2"/>
                        <a:pt x="0" y="2"/>
                        <a:pt x="0" y="0"/>
                      </a:cubicBezTo>
                      <a:lnTo>
                        <a:pt x="1" y="0"/>
                      </a:lnTo>
                      <a:close/>
                      <a:moveTo>
                        <a:pt x="9" y="0"/>
                      </a:moveTo>
                      <a:cubicBezTo>
                        <a:pt x="12" y="0"/>
                        <a:pt x="14" y="0"/>
                        <a:pt x="16" y="0"/>
                      </a:cubicBezTo>
                      <a:lnTo>
                        <a:pt x="16" y="1"/>
                      </a:lnTo>
                      <a:cubicBezTo>
                        <a:pt x="14" y="1"/>
                        <a:pt x="12" y="1"/>
                        <a:pt x="9" y="1"/>
                      </a:cubicBezTo>
                      <a:lnTo>
                        <a:pt x="9" y="0"/>
                      </a:lnTo>
                      <a:close/>
                      <a:moveTo>
                        <a:pt x="16" y="0"/>
                      </a:moveTo>
                      <a:lnTo>
                        <a:pt x="17" y="0"/>
                      </a:lnTo>
                      <a:lnTo>
                        <a:pt x="16" y="1"/>
                      </a:lnTo>
                      <a:lnTo>
                        <a:pt x="16" y="0"/>
                      </a:lnTo>
                      <a:close/>
                      <a:moveTo>
                        <a:pt x="16" y="1"/>
                      </a:moveTo>
                      <a:cubicBezTo>
                        <a:pt x="16" y="1"/>
                        <a:pt x="16" y="0"/>
                        <a:pt x="16" y="0"/>
                      </a:cubicBezTo>
                      <a:lnTo>
                        <a:pt x="15" y="1"/>
                      </a:lnTo>
                      <a:cubicBezTo>
                        <a:pt x="15" y="1"/>
                        <a:pt x="15" y="0"/>
                        <a:pt x="15" y="0"/>
                      </a:cubicBezTo>
                      <a:lnTo>
                        <a:pt x="16" y="1"/>
                      </a:lnTo>
                      <a:close/>
                      <a:moveTo>
                        <a:pt x="15" y="1"/>
                      </a:moveTo>
                      <a:lnTo>
                        <a:pt x="15" y="1"/>
                      </a:lnTo>
                      <a:lnTo>
                        <a:pt x="16" y="1"/>
                      </a:lnTo>
                      <a:lnTo>
                        <a:pt x="15" y="1"/>
                      </a:lnTo>
                      <a:close/>
                      <a:moveTo>
                        <a:pt x="16" y="0"/>
                      </a:moveTo>
                      <a:cubicBezTo>
                        <a:pt x="16" y="0"/>
                        <a:pt x="19" y="0"/>
                        <a:pt x="22" y="0"/>
                      </a:cubicBezTo>
                      <a:lnTo>
                        <a:pt x="22" y="1"/>
                      </a:lnTo>
                      <a:cubicBezTo>
                        <a:pt x="19" y="2"/>
                        <a:pt x="16" y="2"/>
                        <a:pt x="15" y="1"/>
                      </a:cubicBezTo>
                      <a:lnTo>
                        <a:pt x="16" y="0"/>
                      </a:lnTo>
                      <a:close/>
                      <a:moveTo>
                        <a:pt x="22" y="0"/>
                      </a:moveTo>
                      <a:cubicBezTo>
                        <a:pt x="24" y="0"/>
                        <a:pt x="26" y="0"/>
                        <a:pt x="27" y="0"/>
                      </a:cubicBezTo>
                      <a:lnTo>
                        <a:pt x="25" y="1"/>
                      </a:lnTo>
                      <a:cubicBezTo>
                        <a:pt x="25" y="1"/>
                        <a:pt x="24" y="1"/>
                        <a:pt x="22" y="1"/>
                      </a:cubicBezTo>
                      <a:lnTo>
                        <a:pt x="22" y="0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412" name="Freeform 318"/>
                <p:cNvSpPr>
                  <a:spLocks noChangeArrowheads="1"/>
                </p:cNvSpPr>
                <p:nvPr/>
              </p:nvSpPr>
              <p:spPr bwMode="auto">
                <a:xfrm>
                  <a:off x="1298" y="3434"/>
                  <a:ext cx="187" cy="17"/>
                </a:xfrm>
                <a:custGeom>
                  <a:avLst/>
                  <a:gdLst>
                    <a:gd name="T0" fmla="*/ 0 w 136"/>
                    <a:gd name="T1" fmla="*/ 33895 h 10"/>
                    <a:gd name="T2" fmla="*/ 35610 w 136"/>
                    <a:gd name="T3" fmla="*/ 15235 h 10"/>
                    <a:gd name="T4" fmla="*/ 68965 w 136"/>
                    <a:gd name="T5" fmla="*/ 0 h 10"/>
                    <a:gd name="T6" fmla="*/ 222449 w 136"/>
                    <a:gd name="T7" fmla="*/ 33895 h 10"/>
                    <a:gd name="T8" fmla="*/ 0 w 136"/>
                    <a:gd name="T9" fmla="*/ 33895 h 1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36" h="10">
                      <a:moveTo>
                        <a:pt x="0" y="4"/>
                      </a:moveTo>
                      <a:cubicBezTo>
                        <a:pt x="8" y="4"/>
                        <a:pt x="14" y="4"/>
                        <a:pt x="22" y="2"/>
                      </a:cubicBezTo>
                      <a:cubicBezTo>
                        <a:pt x="29" y="1"/>
                        <a:pt x="36" y="0"/>
                        <a:pt x="42" y="0"/>
                      </a:cubicBezTo>
                      <a:cubicBezTo>
                        <a:pt x="74" y="0"/>
                        <a:pt x="96" y="10"/>
                        <a:pt x="136" y="4"/>
                      </a:cubicBezTo>
                      <a:lnTo>
                        <a:pt x="0" y="4"/>
                      </a:lnTo>
                      <a:close/>
                    </a:path>
                  </a:pathLst>
                </a:custGeom>
                <a:solidFill>
                  <a:srgbClr val="7A7878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413" name="Freeform 319"/>
                <p:cNvSpPr>
                  <a:spLocks noChangeArrowheads="1"/>
                </p:cNvSpPr>
                <p:nvPr/>
              </p:nvSpPr>
              <p:spPr bwMode="auto">
                <a:xfrm>
                  <a:off x="1298" y="3434"/>
                  <a:ext cx="187" cy="17"/>
                </a:xfrm>
                <a:custGeom>
                  <a:avLst/>
                  <a:gdLst>
                    <a:gd name="T0" fmla="*/ 0 w 136"/>
                    <a:gd name="T1" fmla="*/ 33895 h 10"/>
                    <a:gd name="T2" fmla="*/ 35610 w 136"/>
                    <a:gd name="T3" fmla="*/ 15235 h 10"/>
                    <a:gd name="T4" fmla="*/ 68965 w 136"/>
                    <a:gd name="T5" fmla="*/ 0 h 10"/>
                    <a:gd name="T6" fmla="*/ 222449 w 136"/>
                    <a:gd name="T7" fmla="*/ 33895 h 10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136" h="10">
                      <a:moveTo>
                        <a:pt x="0" y="4"/>
                      </a:moveTo>
                      <a:cubicBezTo>
                        <a:pt x="8" y="4"/>
                        <a:pt x="14" y="4"/>
                        <a:pt x="22" y="2"/>
                      </a:cubicBezTo>
                      <a:cubicBezTo>
                        <a:pt x="29" y="1"/>
                        <a:pt x="36" y="0"/>
                        <a:pt x="42" y="0"/>
                      </a:cubicBezTo>
                      <a:cubicBezTo>
                        <a:pt x="74" y="0"/>
                        <a:pt x="96" y="10"/>
                        <a:pt x="136" y="4"/>
                      </a:cubicBezTo>
                    </a:path>
                  </a:pathLst>
                </a:custGeom>
                <a:noFill/>
                <a:ln w="9525" cap="sq">
                  <a:solidFill>
                    <a:srgbClr val="C1C0B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414" name="Freeform 320"/>
                <p:cNvSpPr>
                  <a:spLocks noChangeArrowheads="1"/>
                </p:cNvSpPr>
                <p:nvPr/>
              </p:nvSpPr>
              <p:spPr bwMode="auto">
                <a:xfrm>
                  <a:off x="1291" y="3569"/>
                  <a:ext cx="160" cy="23"/>
                </a:xfrm>
                <a:custGeom>
                  <a:avLst/>
                  <a:gdLst>
                    <a:gd name="T0" fmla="*/ 177797 w 117"/>
                    <a:gd name="T1" fmla="*/ 64862 h 14"/>
                    <a:gd name="T2" fmla="*/ 150289 w 117"/>
                    <a:gd name="T3" fmla="*/ 51510 h 14"/>
                    <a:gd name="T4" fmla="*/ 94247 w 117"/>
                    <a:gd name="T5" fmla="*/ 42571 h 14"/>
                    <a:gd name="T6" fmla="*/ 16730 w 117"/>
                    <a:gd name="T7" fmla="*/ 45165 h 14"/>
                    <a:gd name="T8" fmla="*/ 11765 w 117"/>
                    <a:gd name="T9" fmla="*/ 27492 h 14"/>
                    <a:gd name="T10" fmla="*/ 1623 w 117"/>
                    <a:gd name="T11" fmla="*/ 0 h 14"/>
                    <a:gd name="T12" fmla="*/ 177797 w 117"/>
                    <a:gd name="T13" fmla="*/ 64862 h 14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117" h="14">
                      <a:moveTo>
                        <a:pt x="117" y="14"/>
                      </a:moveTo>
                      <a:cubicBezTo>
                        <a:pt x="110" y="14"/>
                        <a:pt x="106" y="11"/>
                        <a:pt x="99" y="11"/>
                      </a:cubicBezTo>
                      <a:cubicBezTo>
                        <a:pt x="88" y="9"/>
                        <a:pt x="76" y="8"/>
                        <a:pt x="62" y="9"/>
                      </a:cubicBezTo>
                      <a:cubicBezTo>
                        <a:pt x="44" y="10"/>
                        <a:pt x="25" y="13"/>
                        <a:pt x="11" y="10"/>
                      </a:cubicBezTo>
                      <a:cubicBezTo>
                        <a:pt x="8" y="9"/>
                        <a:pt x="8" y="8"/>
                        <a:pt x="8" y="6"/>
                      </a:cubicBezTo>
                      <a:cubicBezTo>
                        <a:pt x="8" y="6"/>
                        <a:pt x="0" y="0"/>
                        <a:pt x="1" y="0"/>
                      </a:cubicBezTo>
                      <a:lnTo>
                        <a:pt x="117" y="14"/>
                      </a:lnTo>
                      <a:close/>
                    </a:path>
                  </a:pathLst>
                </a:custGeom>
                <a:solidFill>
                  <a:srgbClr val="7A7878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415" name="Freeform 321"/>
                <p:cNvSpPr>
                  <a:spLocks noChangeArrowheads="1"/>
                </p:cNvSpPr>
                <p:nvPr/>
              </p:nvSpPr>
              <p:spPr bwMode="auto">
                <a:xfrm>
                  <a:off x="1291" y="3569"/>
                  <a:ext cx="160" cy="23"/>
                </a:xfrm>
                <a:custGeom>
                  <a:avLst/>
                  <a:gdLst>
                    <a:gd name="T0" fmla="*/ 177797 w 117"/>
                    <a:gd name="T1" fmla="*/ 64862 h 14"/>
                    <a:gd name="T2" fmla="*/ 150289 w 117"/>
                    <a:gd name="T3" fmla="*/ 51510 h 14"/>
                    <a:gd name="T4" fmla="*/ 94247 w 117"/>
                    <a:gd name="T5" fmla="*/ 42571 h 14"/>
                    <a:gd name="T6" fmla="*/ 16730 w 117"/>
                    <a:gd name="T7" fmla="*/ 45165 h 14"/>
                    <a:gd name="T8" fmla="*/ 11765 w 117"/>
                    <a:gd name="T9" fmla="*/ 27492 h 14"/>
                    <a:gd name="T10" fmla="*/ 1623 w 117"/>
                    <a:gd name="T11" fmla="*/ 0 h 14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117" h="14">
                      <a:moveTo>
                        <a:pt x="117" y="14"/>
                      </a:moveTo>
                      <a:cubicBezTo>
                        <a:pt x="110" y="14"/>
                        <a:pt x="106" y="11"/>
                        <a:pt x="99" y="11"/>
                      </a:cubicBezTo>
                      <a:cubicBezTo>
                        <a:pt x="88" y="9"/>
                        <a:pt x="76" y="8"/>
                        <a:pt x="62" y="9"/>
                      </a:cubicBezTo>
                      <a:cubicBezTo>
                        <a:pt x="44" y="10"/>
                        <a:pt x="25" y="13"/>
                        <a:pt x="11" y="10"/>
                      </a:cubicBezTo>
                      <a:cubicBezTo>
                        <a:pt x="8" y="9"/>
                        <a:pt x="8" y="8"/>
                        <a:pt x="8" y="6"/>
                      </a:cubicBezTo>
                      <a:cubicBezTo>
                        <a:pt x="8" y="6"/>
                        <a:pt x="0" y="0"/>
                        <a:pt x="1" y="0"/>
                      </a:cubicBezTo>
                    </a:path>
                  </a:pathLst>
                </a:custGeom>
                <a:noFill/>
                <a:ln w="9525" cap="sq">
                  <a:solidFill>
                    <a:srgbClr val="C1C0B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416" name="Freeform 322"/>
                <p:cNvSpPr>
                  <a:spLocks noChangeArrowheads="1"/>
                </p:cNvSpPr>
                <p:nvPr/>
              </p:nvSpPr>
              <p:spPr bwMode="auto">
                <a:xfrm>
                  <a:off x="1427" y="3484"/>
                  <a:ext cx="88" cy="10"/>
                </a:xfrm>
                <a:custGeom>
                  <a:avLst/>
                  <a:gdLst>
                    <a:gd name="T0" fmla="*/ 111874 w 64"/>
                    <a:gd name="T1" fmla="*/ 0 h 7"/>
                    <a:gd name="T2" fmla="*/ 68412 w 64"/>
                    <a:gd name="T3" fmla="*/ 6286 h 7"/>
                    <a:gd name="T4" fmla="*/ 26099 w 64"/>
                    <a:gd name="T5" fmla="*/ 6286 h 7"/>
                    <a:gd name="T6" fmla="*/ 0 w 64"/>
                    <a:gd name="T7" fmla="*/ 4443 h 7"/>
                    <a:gd name="T8" fmla="*/ 111874 w 64"/>
                    <a:gd name="T9" fmla="*/ 0 h 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64" h="7">
                      <a:moveTo>
                        <a:pt x="64" y="0"/>
                      </a:moveTo>
                      <a:cubicBezTo>
                        <a:pt x="56" y="2"/>
                        <a:pt x="47" y="4"/>
                        <a:pt x="39" y="5"/>
                      </a:cubicBezTo>
                      <a:cubicBezTo>
                        <a:pt x="30" y="6"/>
                        <a:pt x="21" y="7"/>
                        <a:pt x="15" y="5"/>
                      </a:cubicBezTo>
                      <a:cubicBezTo>
                        <a:pt x="11" y="4"/>
                        <a:pt x="5" y="5"/>
                        <a:pt x="0" y="4"/>
                      </a:cubicBezTo>
                      <a:lnTo>
                        <a:pt x="64" y="0"/>
                      </a:lnTo>
                      <a:close/>
                    </a:path>
                  </a:pathLst>
                </a:custGeom>
                <a:solidFill>
                  <a:srgbClr val="7A7878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417" name="Freeform 323"/>
                <p:cNvSpPr>
                  <a:spLocks noChangeArrowheads="1"/>
                </p:cNvSpPr>
                <p:nvPr/>
              </p:nvSpPr>
              <p:spPr bwMode="auto">
                <a:xfrm>
                  <a:off x="1427" y="3484"/>
                  <a:ext cx="88" cy="10"/>
                </a:xfrm>
                <a:custGeom>
                  <a:avLst/>
                  <a:gdLst>
                    <a:gd name="T0" fmla="*/ 111874 w 64"/>
                    <a:gd name="T1" fmla="*/ 0 h 7"/>
                    <a:gd name="T2" fmla="*/ 68412 w 64"/>
                    <a:gd name="T3" fmla="*/ 6286 h 7"/>
                    <a:gd name="T4" fmla="*/ 26099 w 64"/>
                    <a:gd name="T5" fmla="*/ 6286 h 7"/>
                    <a:gd name="T6" fmla="*/ 0 w 64"/>
                    <a:gd name="T7" fmla="*/ 4443 h 7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64" h="7">
                      <a:moveTo>
                        <a:pt x="64" y="0"/>
                      </a:moveTo>
                      <a:cubicBezTo>
                        <a:pt x="56" y="2"/>
                        <a:pt x="47" y="4"/>
                        <a:pt x="39" y="5"/>
                      </a:cubicBezTo>
                      <a:cubicBezTo>
                        <a:pt x="30" y="6"/>
                        <a:pt x="21" y="7"/>
                        <a:pt x="15" y="5"/>
                      </a:cubicBezTo>
                      <a:cubicBezTo>
                        <a:pt x="11" y="4"/>
                        <a:pt x="5" y="5"/>
                        <a:pt x="0" y="4"/>
                      </a:cubicBezTo>
                    </a:path>
                  </a:pathLst>
                </a:custGeom>
                <a:noFill/>
                <a:ln w="9525" cap="sq">
                  <a:solidFill>
                    <a:srgbClr val="C1C0B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418" name="Freeform 324"/>
                <p:cNvSpPr>
                  <a:spLocks noChangeArrowheads="1"/>
                </p:cNvSpPr>
                <p:nvPr/>
              </p:nvSpPr>
              <p:spPr bwMode="auto">
                <a:xfrm>
                  <a:off x="1181" y="3516"/>
                  <a:ext cx="196" cy="16"/>
                </a:xfrm>
                <a:custGeom>
                  <a:avLst/>
                  <a:gdLst>
                    <a:gd name="T0" fmla="*/ 239183 w 142"/>
                    <a:gd name="T1" fmla="*/ 0 h 10"/>
                    <a:gd name="T2" fmla="*/ 164191 w 142"/>
                    <a:gd name="T3" fmla="*/ 9502 h 10"/>
                    <a:gd name="T4" fmla="*/ 150081 w 142"/>
                    <a:gd name="T5" fmla="*/ 9502 h 10"/>
                    <a:gd name="T6" fmla="*/ 85304 w 142"/>
                    <a:gd name="T7" fmla="*/ 24325 h 10"/>
                    <a:gd name="T8" fmla="*/ 36583 w 142"/>
                    <a:gd name="T9" fmla="*/ 24325 h 10"/>
                    <a:gd name="T10" fmla="*/ 4875 w 142"/>
                    <a:gd name="T11" fmla="*/ 18821 h 10"/>
                    <a:gd name="T12" fmla="*/ 0 w 142"/>
                    <a:gd name="T13" fmla="*/ 15203 h 10"/>
                    <a:gd name="T14" fmla="*/ 1800 w 142"/>
                    <a:gd name="T15" fmla="*/ 15203 h 1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142" h="10">
                      <a:moveTo>
                        <a:pt x="142" y="0"/>
                      </a:moveTo>
                      <a:cubicBezTo>
                        <a:pt x="124" y="7"/>
                        <a:pt x="105" y="9"/>
                        <a:pt x="98" y="3"/>
                      </a:cubicBezTo>
                      <a:cubicBezTo>
                        <a:pt x="96" y="3"/>
                        <a:pt x="92" y="3"/>
                        <a:pt x="89" y="3"/>
                      </a:cubicBezTo>
                      <a:cubicBezTo>
                        <a:pt x="76" y="5"/>
                        <a:pt x="64" y="7"/>
                        <a:pt x="51" y="8"/>
                      </a:cubicBezTo>
                      <a:cubicBezTo>
                        <a:pt x="39" y="10"/>
                        <a:pt x="31" y="9"/>
                        <a:pt x="22" y="8"/>
                      </a:cubicBezTo>
                      <a:cubicBezTo>
                        <a:pt x="16" y="7"/>
                        <a:pt x="10" y="7"/>
                        <a:pt x="3" y="6"/>
                      </a:cubicBezTo>
                      <a:cubicBezTo>
                        <a:pt x="1" y="6"/>
                        <a:pt x="1" y="5"/>
                        <a:pt x="0" y="5"/>
                      </a:cubicBezTo>
                      <a:cubicBezTo>
                        <a:pt x="1" y="5"/>
                        <a:pt x="1" y="5"/>
                        <a:pt x="1" y="5"/>
                      </a:cubicBezTo>
                    </a:path>
                  </a:pathLst>
                </a:custGeom>
                <a:noFill/>
                <a:ln w="9525" cap="sq">
                  <a:solidFill>
                    <a:srgbClr val="C1C0B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419" name="Freeform 325"/>
                <p:cNvSpPr>
                  <a:spLocks noChangeArrowheads="1"/>
                </p:cNvSpPr>
                <p:nvPr/>
              </p:nvSpPr>
              <p:spPr bwMode="auto">
                <a:xfrm>
                  <a:off x="1254" y="3468"/>
                  <a:ext cx="50" cy="7"/>
                </a:xfrm>
                <a:custGeom>
                  <a:avLst/>
                  <a:gdLst>
                    <a:gd name="T0" fmla="*/ 0 w 37"/>
                    <a:gd name="T1" fmla="*/ 2667 h 5"/>
                    <a:gd name="T2" fmla="*/ 25241 w 37"/>
                    <a:gd name="T3" fmla="*/ 1662 h 5"/>
                    <a:gd name="T4" fmla="*/ 55424 w 37"/>
                    <a:gd name="T5" fmla="*/ 4262 h 5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37" h="5">
                      <a:moveTo>
                        <a:pt x="0" y="2"/>
                      </a:moveTo>
                      <a:cubicBezTo>
                        <a:pt x="6" y="1"/>
                        <a:pt x="15" y="0"/>
                        <a:pt x="17" y="1"/>
                      </a:cubicBezTo>
                      <a:cubicBezTo>
                        <a:pt x="21" y="4"/>
                        <a:pt x="28" y="5"/>
                        <a:pt x="37" y="3"/>
                      </a:cubicBezTo>
                    </a:path>
                  </a:pathLst>
                </a:custGeom>
                <a:noFill/>
                <a:ln w="9525" cap="sq">
                  <a:solidFill>
                    <a:srgbClr val="C1C0B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420" name="Freeform 326"/>
                <p:cNvSpPr>
                  <a:spLocks noChangeArrowheads="1"/>
                </p:cNvSpPr>
                <p:nvPr/>
              </p:nvSpPr>
              <p:spPr bwMode="auto">
                <a:xfrm>
                  <a:off x="1320" y="3496"/>
                  <a:ext cx="60" cy="11"/>
                </a:xfrm>
                <a:custGeom>
                  <a:avLst/>
                  <a:gdLst>
                    <a:gd name="T0" fmla="*/ 0 w 44"/>
                    <a:gd name="T1" fmla="*/ 17125 h 7"/>
                    <a:gd name="T2" fmla="*/ 22546 w 44"/>
                    <a:gd name="T3" fmla="*/ 5825 h 7"/>
                    <a:gd name="T4" fmla="*/ 55780 w 44"/>
                    <a:gd name="T5" fmla="*/ 32782 h 7"/>
                    <a:gd name="T6" fmla="*/ 74052 w 44"/>
                    <a:gd name="T7" fmla="*/ 17125 h 7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44" h="7">
                      <a:moveTo>
                        <a:pt x="0" y="3"/>
                      </a:moveTo>
                      <a:cubicBezTo>
                        <a:pt x="6" y="0"/>
                        <a:pt x="10" y="1"/>
                        <a:pt x="13" y="1"/>
                      </a:cubicBezTo>
                      <a:cubicBezTo>
                        <a:pt x="21" y="2"/>
                        <a:pt x="26" y="4"/>
                        <a:pt x="33" y="6"/>
                      </a:cubicBezTo>
                      <a:cubicBezTo>
                        <a:pt x="37" y="7"/>
                        <a:pt x="40" y="4"/>
                        <a:pt x="44" y="3"/>
                      </a:cubicBezTo>
                    </a:path>
                  </a:pathLst>
                </a:custGeom>
                <a:noFill/>
                <a:ln w="9525" cap="sq">
                  <a:solidFill>
                    <a:srgbClr val="C1C0B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421" name="Freeform 327"/>
                <p:cNvSpPr>
                  <a:spLocks noChangeArrowheads="1"/>
                </p:cNvSpPr>
                <p:nvPr/>
              </p:nvSpPr>
              <p:spPr bwMode="auto">
                <a:xfrm>
                  <a:off x="1307" y="3401"/>
                  <a:ext cx="171" cy="13"/>
                </a:xfrm>
                <a:custGeom>
                  <a:avLst/>
                  <a:gdLst>
                    <a:gd name="T0" fmla="*/ 0 w 124"/>
                    <a:gd name="T1" fmla="*/ 15941 h 8"/>
                    <a:gd name="T2" fmla="*/ 61095 w 124"/>
                    <a:gd name="T3" fmla="*/ 18675 h 8"/>
                    <a:gd name="T4" fmla="*/ 162322 w 124"/>
                    <a:gd name="T5" fmla="*/ 4352 h 8"/>
                    <a:gd name="T6" fmla="*/ 214954 w 124"/>
                    <a:gd name="T7" fmla="*/ 18675 h 8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124" h="8">
                      <a:moveTo>
                        <a:pt x="0" y="4"/>
                      </a:moveTo>
                      <a:cubicBezTo>
                        <a:pt x="8" y="8"/>
                        <a:pt x="25" y="3"/>
                        <a:pt x="35" y="5"/>
                      </a:cubicBezTo>
                      <a:cubicBezTo>
                        <a:pt x="52" y="7"/>
                        <a:pt x="73" y="4"/>
                        <a:pt x="94" y="1"/>
                      </a:cubicBezTo>
                      <a:cubicBezTo>
                        <a:pt x="108" y="0"/>
                        <a:pt x="113" y="5"/>
                        <a:pt x="124" y="5"/>
                      </a:cubicBezTo>
                    </a:path>
                  </a:pathLst>
                </a:custGeom>
                <a:noFill/>
                <a:ln w="9525" cap="sq">
                  <a:solidFill>
                    <a:srgbClr val="C1C0B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422" name="Freeform 328"/>
                <p:cNvSpPr>
                  <a:spLocks noChangeArrowheads="1"/>
                </p:cNvSpPr>
                <p:nvPr/>
              </p:nvSpPr>
              <p:spPr bwMode="auto">
                <a:xfrm>
                  <a:off x="1459" y="3527"/>
                  <a:ext cx="131" cy="30"/>
                </a:xfrm>
                <a:custGeom>
                  <a:avLst/>
                  <a:gdLst>
                    <a:gd name="T0" fmla="*/ 163598 w 95"/>
                    <a:gd name="T1" fmla="*/ 0 h 18"/>
                    <a:gd name="T2" fmla="*/ 151819 w 95"/>
                    <a:gd name="T3" fmla="*/ 6147 h 18"/>
                    <a:gd name="T4" fmla="*/ 52195 w 95"/>
                    <a:gd name="T5" fmla="*/ 70255 h 18"/>
                    <a:gd name="T6" fmla="*/ 27020 w 95"/>
                    <a:gd name="T7" fmla="*/ 99730 h 18"/>
                    <a:gd name="T8" fmla="*/ 0 w 95"/>
                    <a:gd name="T9" fmla="*/ 89597 h 18"/>
                    <a:gd name="T10" fmla="*/ 1812 w 95"/>
                    <a:gd name="T11" fmla="*/ 89597 h 18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95" h="18">
                      <a:moveTo>
                        <a:pt x="95" y="0"/>
                      </a:moveTo>
                      <a:cubicBezTo>
                        <a:pt x="93" y="0"/>
                        <a:pt x="90" y="1"/>
                        <a:pt x="88" y="1"/>
                      </a:cubicBezTo>
                      <a:cubicBezTo>
                        <a:pt x="70" y="2"/>
                        <a:pt x="50" y="8"/>
                        <a:pt x="30" y="12"/>
                      </a:cubicBezTo>
                      <a:cubicBezTo>
                        <a:pt x="27" y="16"/>
                        <a:pt x="20" y="18"/>
                        <a:pt x="16" y="17"/>
                      </a:cubicBezTo>
                      <a:cubicBezTo>
                        <a:pt x="11" y="16"/>
                        <a:pt x="2" y="18"/>
                        <a:pt x="0" y="15"/>
                      </a:cubicBezTo>
                      <a:cubicBezTo>
                        <a:pt x="0" y="15"/>
                        <a:pt x="1" y="15"/>
                        <a:pt x="1" y="15"/>
                      </a:cubicBezTo>
                    </a:path>
                  </a:pathLst>
                </a:custGeom>
                <a:noFill/>
                <a:ln w="9525" cap="sq">
                  <a:solidFill>
                    <a:srgbClr val="C1C0B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423" name="Freeform 329"/>
                <p:cNvSpPr>
                  <a:spLocks noChangeArrowheads="1"/>
                </p:cNvSpPr>
                <p:nvPr/>
              </p:nvSpPr>
              <p:spPr bwMode="auto">
                <a:xfrm>
                  <a:off x="1265" y="3543"/>
                  <a:ext cx="65" cy="12"/>
                </a:xfrm>
                <a:custGeom>
                  <a:avLst/>
                  <a:gdLst>
                    <a:gd name="T0" fmla="*/ 84236 w 47"/>
                    <a:gd name="T1" fmla="*/ 18773 h 8"/>
                    <a:gd name="T2" fmla="*/ 77578 w 47"/>
                    <a:gd name="T3" fmla="*/ 16037 h 8"/>
                    <a:gd name="T4" fmla="*/ 77578 w 47"/>
                    <a:gd name="T5" fmla="*/ 14336 h 8"/>
                    <a:gd name="T6" fmla="*/ 86014 w 47"/>
                    <a:gd name="T7" fmla="*/ 16037 h 8"/>
                    <a:gd name="T8" fmla="*/ 84236 w 47"/>
                    <a:gd name="T9" fmla="*/ 18773 h 8"/>
                    <a:gd name="T10" fmla="*/ 77578 w 47"/>
                    <a:gd name="T11" fmla="*/ 16037 h 8"/>
                    <a:gd name="T12" fmla="*/ 70212 w 47"/>
                    <a:gd name="T13" fmla="*/ 16037 h 8"/>
                    <a:gd name="T14" fmla="*/ 72086 w 47"/>
                    <a:gd name="T15" fmla="*/ 14336 h 8"/>
                    <a:gd name="T16" fmla="*/ 77578 w 47"/>
                    <a:gd name="T17" fmla="*/ 14336 h 8"/>
                    <a:gd name="T18" fmla="*/ 77578 w 47"/>
                    <a:gd name="T19" fmla="*/ 16037 h 8"/>
                    <a:gd name="T20" fmla="*/ 70212 w 47"/>
                    <a:gd name="T21" fmla="*/ 14336 h 8"/>
                    <a:gd name="T22" fmla="*/ 70212 w 47"/>
                    <a:gd name="T23" fmla="*/ 14336 h 8"/>
                    <a:gd name="T24" fmla="*/ 72086 w 47"/>
                    <a:gd name="T25" fmla="*/ 14336 h 8"/>
                    <a:gd name="T26" fmla="*/ 70212 w 47"/>
                    <a:gd name="T27" fmla="*/ 14336 h 8"/>
                    <a:gd name="T28" fmla="*/ 70212 w 47"/>
                    <a:gd name="T29" fmla="*/ 16037 h 8"/>
                    <a:gd name="T30" fmla="*/ 42311 w 47"/>
                    <a:gd name="T31" fmla="*/ 4374 h 8"/>
                    <a:gd name="T32" fmla="*/ 42311 w 47"/>
                    <a:gd name="T33" fmla="*/ 2691 h 8"/>
                    <a:gd name="T34" fmla="*/ 70212 w 47"/>
                    <a:gd name="T35" fmla="*/ 14336 h 8"/>
                    <a:gd name="T36" fmla="*/ 70212 w 47"/>
                    <a:gd name="T37" fmla="*/ 16037 h 8"/>
                    <a:gd name="T38" fmla="*/ 42311 w 47"/>
                    <a:gd name="T39" fmla="*/ 4374 h 8"/>
                    <a:gd name="T40" fmla="*/ 5374 w 47"/>
                    <a:gd name="T41" fmla="*/ 2691 h 8"/>
                    <a:gd name="T42" fmla="*/ 5374 w 47"/>
                    <a:gd name="T43" fmla="*/ 0 h 8"/>
                    <a:gd name="T44" fmla="*/ 42311 w 47"/>
                    <a:gd name="T45" fmla="*/ 2691 h 8"/>
                    <a:gd name="T46" fmla="*/ 42311 w 47"/>
                    <a:gd name="T47" fmla="*/ 4374 h 8"/>
                    <a:gd name="T48" fmla="*/ 3238 w 47"/>
                    <a:gd name="T49" fmla="*/ 0 h 8"/>
                    <a:gd name="T50" fmla="*/ 3238 w 47"/>
                    <a:gd name="T51" fmla="*/ 0 h 8"/>
                    <a:gd name="T52" fmla="*/ 5374 w 47"/>
                    <a:gd name="T53" fmla="*/ 0 h 8"/>
                    <a:gd name="T54" fmla="*/ 5374 w 47"/>
                    <a:gd name="T55" fmla="*/ 2691 h 8"/>
                    <a:gd name="T56" fmla="*/ 3238 w 47"/>
                    <a:gd name="T57" fmla="*/ 0 h 8"/>
                    <a:gd name="T58" fmla="*/ 5374 w 47"/>
                    <a:gd name="T59" fmla="*/ 2691 h 8"/>
                    <a:gd name="T60" fmla="*/ 5374 w 47"/>
                    <a:gd name="T61" fmla="*/ 2691 h 8"/>
                    <a:gd name="T62" fmla="*/ 3238 w 47"/>
                    <a:gd name="T63" fmla="*/ 0 h 8"/>
                    <a:gd name="T64" fmla="*/ 3238 w 47"/>
                    <a:gd name="T65" fmla="*/ 0 h 8"/>
                    <a:gd name="T66" fmla="*/ 5374 w 47"/>
                    <a:gd name="T67" fmla="*/ 2691 h 8"/>
                    <a:gd name="T68" fmla="*/ 3238 w 47"/>
                    <a:gd name="T69" fmla="*/ 0 h 8"/>
                    <a:gd name="T70" fmla="*/ 3238 w 47"/>
                    <a:gd name="T71" fmla="*/ 0 h 8"/>
                    <a:gd name="T72" fmla="*/ 5374 w 47"/>
                    <a:gd name="T73" fmla="*/ 2691 h 8"/>
                    <a:gd name="T74" fmla="*/ 3238 w 47"/>
                    <a:gd name="T75" fmla="*/ 0 h 8"/>
                    <a:gd name="T76" fmla="*/ 5374 w 47"/>
                    <a:gd name="T77" fmla="*/ 2691 h 8"/>
                    <a:gd name="T78" fmla="*/ 3238 w 47"/>
                    <a:gd name="T79" fmla="*/ 2691 h 8"/>
                    <a:gd name="T80" fmla="*/ 1954 w 47"/>
                    <a:gd name="T81" fmla="*/ 0 h 8"/>
                    <a:gd name="T82" fmla="*/ 3238 w 47"/>
                    <a:gd name="T83" fmla="*/ 0 h 8"/>
                    <a:gd name="T84" fmla="*/ 5374 w 47"/>
                    <a:gd name="T85" fmla="*/ 2691 h 8"/>
                    <a:gd name="T86" fmla="*/ 3238 w 47"/>
                    <a:gd name="T87" fmla="*/ 2691 h 8"/>
                    <a:gd name="T88" fmla="*/ 3238 w 47"/>
                    <a:gd name="T89" fmla="*/ 2691 h 8"/>
                    <a:gd name="T90" fmla="*/ 3238 w 47"/>
                    <a:gd name="T91" fmla="*/ 2691 h 8"/>
                    <a:gd name="T92" fmla="*/ 3238 w 47"/>
                    <a:gd name="T93" fmla="*/ 2691 h 8"/>
                    <a:gd name="T94" fmla="*/ 1954 w 47"/>
                    <a:gd name="T95" fmla="*/ 4374 h 8"/>
                    <a:gd name="T96" fmla="*/ 0 w 47"/>
                    <a:gd name="T97" fmla="*/ 2691 h 8"/>
                    <a:gd name="T98" fmla="*/ 1954 w 47"/>
                    <a:gd name="T99" fmla="*/ 0 h 8"/>
                    <a:gd name="T100" fmla="*/ 3238 w 47"/>
                    <a:gd name="T101" fmla="*/ 2691 h 8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</a:gdLst>
                  <a:ahLst/>
                  <a:cxnLst>
                    <a:cxn ang="T102">
                      <a:pos x="T0" y="T1"/>
                    </a:cxn>
                    <a:cxn ang="T103">
                      <a:pos x="T2" y="T3"/>
                    </a:cxn>
                    <a:cxn ang="T104">
                      <a:pos x="T4" y="T5"/>
                    </a:cxn>
                    <a:cxn ang="T105">
                      <a:pos x="T6" y="T7"/>
                    </a:cxn>
                    <a:cxn ang="T106">
                      <a:pos x="T8" y="T9"/>
                    </a:cxn>
                    <a:cxn ang="T107">
                      <a:pos x="T10" y="T11"/>
                    </a:cxn>
                    <a:cxn ang="T108">
                      <a:pos x="T12" y="T13"/>
                    </a:cxn>
                    <a:cxn ang="T109">
                      <a:pos x="T14" y="T15"/>
                    </a:cxn>
                    <a:cxn ang="T110">
                      <a:pos x="T16" y="T17"/>
                    </a:cxn>
                    <a:cxn ang="T111">
                      <a:pos x="T18" y="T19"/>
                    </a:cxn>
                    <a:cxn ang="T112">
                      <a:pos x="T20" y="T21"/>
                    </a:cxn>
                    <a:cxn ang="T113">
                      <a:pos x="T22" y="T23"/>
                    </a:cxn>
                    <a:cxn ang="T114">
                      <a:pos x="T24" y="T25"/>
                    </a:cxn>
                    <a:cxn ang="T115">
                      <a:pos x="T26" y="T27"/>
                    </a:cxn>
                    <a:cxn ang="T116">
                      <a:pos x="T28" y="T29"/>
                    </a:cxn>
                    <a:cxn ang="T117">
                      <a:pos x="T30" y="T31"/>
                    </a:cxn>
                    <a:cxn ang="T118">
                      <a:pos x="T32" y="T33"/>
                    </a:cxn>
                    <a:cxn ang="T119">
                      <a:pos x="T34" y="T35"/>
                    </a:cxn>
                    <a:cxn ang="T120">
                      <a:pos x="T36" y="T37"/>
                    </a:cxn>
                    <a:cxn ang="T121">
                      <a:pos x="T38" y="T39"/>
                    </a:cxn>
                    <a:cxn ang="T122">
                      <a:pos x="T40" y="T41"/>
                    </a:cxn>
                    <a:cxn ang="T123">
                      <a:pos x="T42" y="T43"/>
                    </a:cxn>
                    <a:cxn ang="T124">
                      <a:pos x="T44" y="T45"/>
                    </a:cxn>
                    <a:cxn ang="T125">
                      <a:pos x="T46" y="T47"/>
                    </a:cxn>
                    <a:cxn ang="T126">
                      <a:pos x="T48" y="T49"/>
                    </a:cxn>
                    <a:cxn ang="T127">
                      <a:pos x="T50" y="T51"/>
                    </a:cxn>
                    <a:cxn ang="T128">
                      <a:pos x="T52" y="T53"/>
                    </a:cxn>
                    <a:cxn ang="T129">
                      <a:pos x="T54" y="T55"/>
                    </a:cxn>
                    <a:cxn ang="T130">
                      <a:pos x="T56" y="T57"/>
                    </a:cxn>
                    <a:cxn ang="T131">
                      <a:pos x="T58" y="T59"/>
                    </a:cxn>
                    <a:cxn ang="T132">
                      <a:pos x="T60" y="T61"/>
                    </a:cxn>
                    <a:cxn ang="T133">
                      <a:pos x="T62" y="T63"/>
                    </a:cxn>
                    <a:cxn ang="T134">
                      <a:pos x="T64" y="T65"/>
                    </a:cxn>
                    <a:cxn ang="T135">
                      <a:pos x="T66" y="T67"/>
                    </a:cxn>
                    <a:cxn ang="T136">
                      <a:pos x="T68" y="T69"/>
                    </a:cxn>
                    <a:cxn ang="T137">
                      <a:pos x="T70" y="T71"/>
                    </a:cxn>
                    <a:cxn ang="T138">
                      <a:pos x="T72" y="T73"/>
                    </a:cxn>
                    <a:cxn ang="T139">
                      <a:pos x="T74" y="T75"/>
                    </a:cxn>
                    <a:cxn ang="T140">
                      <a:pos x="T76" y="T77"/>
                    </a:cxn>
                    <a:cxn ang="T141">
                      <a:pos x="T78" y="T79"/>
                    </a:cxn>
                    <a:cxn ang="T142">
                      <a:pos x="T80" y="T81"/>
                    </a:cxn>
                    <a:cxn ang="T143">
                      <a:pos x="T82" y="T83"/>
                    </a:cxn>
                    <a:cxn ang="T144">
                      <a:pos x="T84" y="T85"/>
                    </a:cxn>
                    <a:cxn ang="T145">
                      <a:pos x="T86" y="T87"/>
                    </a:cxn>
                    <a:cxn ang="T146">
                      <a:pos x="T88" y="T89"/>
                    </a:cxn>
                    <a:cxn ang="T147">
                      <a:pos x="T90" y="T91"/>
                    </a:cxn>
                    <a:cxn ang="T148">
                      <a:pos x="T92" y="T93"/>
                    </a:cxn>
                    <a:cxn ang="T149">
                      <a:pos x="T94" y="T95"/>
                    </a:cxn>
                    <a:cxn ang="T150">
                      <a:pos x="T96" y="T97"/>
                    </a:cxn>
                    <a:cxn ang="T151">
                      <a:pos x="T98" y="T99"/>
                    </a:cxn>
                    <a:cxn ang="T152">
                      <a:pos x="T100" y="T101"/>
                    </a:cxn>
                  </a:cxnLst>
                  <a:rect l="0" t="0" r="r" b="b"/>
                  <a:pathLst>
                    <a:path w="47" h="8">
                      <a:moveTo>
                        <a:pt x="46" y="8"/>
                      </a:moveTo>
                      <a:cubicBezTo>
                        <a:pt x="46" y="7"/>
                        <a:pt x="44" y="7"/>
                        <a:pt x="42" y="7"/>
                      </a:cubicBezTo>
                      <a:lnTo>
                        <a:pt x="42" y="6"/>
                      </a:lnTo>
                      <a:cubicBezTo>
                        <a:pt x="44" y="6"/>
                        <a:pt x="46" y="6"/>
                        <a:pt x="47" y="7"/>
                      </a:cubicBezTo>
                      <a:lnTo>
                        <a:pt x="46" y="8"/>
                      </a:lnTo>
                      <a:close/>
                      <a:moveTo>
                        <a:pt x="42" y="7"/>
                      </a:moveTo>
                      <a:cubicBezTo>
                        <a:pt x="41" y="7"/>
                        <a:pt x="39" y="7"/>
                        <a:pt x="38" y="7"/>
                      </a:cubicBezTo>
                      <a:lnTo>
                        <a:pt x="39" y="6"/>
                      </a:lnTo>
                      <a:cubicBezTo>
                        <a:pt x="39" y="6"/>
                        <a:pt x="41" y="6"/>
                        <a:pt x="42" y="6"/>
                      </a:cubicBezTo>
                      <a:lnTo>
                        <a:pt x="42" y="7"/>
                      </a:lnTo>
                      <a:close/>
                      <a:moveTo>
                        <a:pt x="38" y="6"/>
                      </a:moveTo>
                      <a:lnTo>
                        <a:pt x="38" y="6"/>
                      </a:lnTo>
                      <a:lnTo>
                        <a:pt x="39" y="6"/>
                      </a:lnTo>
                      <a:lnTo>
                        <a:pt x="38" y="6"/>
                      </a:lnTo>
                      <a:close/>
                      <a:moveTo>
                        <a:pt x="38" y="7"/>
                      </a:moveTo>
                      <a:cubicBezTo>
                        <a:pt x="33" y="5"/>
                        <a:pt x="28" y="3"/>
                        <a:pt x="23" y="2"/>
                      </a:cubicBezTo>
                      <a:lnTo>
                        <a:pt x="23" y="1"/>
                      </a:lnTo>
                      <a:cubicBezTo>
                        <a:pt x="29" y="2"/>
                        <a:pt x="34" y="4"/>
                        <a:pt x="38" y="6"/>
                      </a:cubicBezTo>
                      <a:lnTo>
                        <a:pt x="38" y="7"/>
                      </a:lnTo>
                      <a:close/>
                      <a:moveTo>
                        <a:pt x="23" y="2"/>
                      </a:moveTo>
                      <a:cubicBezTo>
                        <a:pt x="17" y="1"/>
                        <a:pt x="10" y="1"/>
                        <a:pt x="3" y="1"/>
                      </a:cubicBezTo>
                      <a:lnTo>
                        <a:pt x="3" y="0"/>
                      </a:lnTo>
                      <a:cubicBezTo>
                        <a:pt x="11" y="0"/>
                        <a:pt x="17" y="0"/>
                        <a:pt x="23" y="1"/>
                      </a:cubicBezTo>
                      <a:lnTo>
                        <a:pt x="23" y="2"/>
                      </a:lnTo>
                      <a:close/>
                      <a:moveTo>
                        <a:pt x="2" y="0"/>
                      </a:moveTo>
                      <a:lnTo>
                        <a:pt x="2" y="0"/>
                      </a:lnTo>
                      <a:lnTo>
                        <a:pt x="3" y="0"/>
                      </a:lnTo>
                      <a:lnTo>
                        <a:pt x="3" y="1"/>
                      </a:lnTo>
                      <a:lnTo>
                        <a:pt x="2" y="0"/>
                      </a:lnTo>
                      <a:close/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2" y="0"/>
                      </a:lnTo>
                      <a:lnTo>
                        <a:pt x="3" y="1"/>
                      </a:lnTo>
                      <a:close/>
                      <a:moveTo>
                        <a:pt x="2" y="0"/>
                      </a:moveTo>
                      <a:lnTo>
                        <a:pt x="2" y="0"/>
                      </a:lnTo>
                      <a:lnTo>
                        <a:pt x="3" y="1"/>
                      </a:lnTo>
                      <a:lnTo>
                        <a:pt x="2" y="0"/>
                      </a:lnTo>
                      <a:close/>
                      <a:moveTo>
                        <a:pt x="3" y="1"/>
                      </a:moveTo>
                      <a:cubicBezTo>
                        <a:pt x="3" y="1"/>
                        <a:pt x="2" y="1"/>
                        <a:pt x="2" y="1"/>
                      </a:cubicBezTo>
                      <a:lnTo>
                        <a:pt x="1" y="0"/>
                      </a:lnTo>
                      <a:cubicBezTo>
                        <a:pt x="2" y="0"/>
                        <a:pt x="2" y="0"/>
                        <a:pt x="2" y="0"/>
                      </a:cubicBezTo>
                      <a:lnTo>
                        <a:pt x="3" y="1"/>
                      </a:lnTo>
                      <a:close/>
                      <a:moveTo>
                        <a:pt x="2" y="1"/>
                      </a:moveTo>
                      <a:lnTo>
                        <a:pt x="2" y="1"/>
                      </a:lnTo>
                      <a:close/>
                      <a:moveTo>
                        <a:pt x="2" y="1"/>
                      </a:moveTo>
                      <a:cubicBezTo>
                        <a:pt x="2" y="2"/>
                        <a:pt x="1" y="2"/>
                        <a:pt x="1" y="2"/>
                      </a:cubicBezTo>
                      <a:lnTo>
                        <a:pt x="0" y="1"/>
                      </a:lnTo>
                      <a:cubicBezTo>
                        <a:pt x="0" y="1"/>
                        <a:pt x="1" y="1"/>
                        <a:pt x="1" y="0"/>
                      </a:cubicBezTo>
                      <a:lnTo>
                        <a:pt x="2" y="1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424" name="Freeform 330"/>
                <p:cNvSpPr>
                  <a:spLocks noChangeArrowheads="1"/>
                </p:cNvSpPr>
                <p:nvPr/>
              </p:nvSpPr>
              <p:spPr bwMode="auto">
                <a:xfrm>
                  <a:off x="1252" y="3412"/>
                  <a:ext cx="63" cy="13"/>
                </a:xfrm>
                <a:custGeom>
                  <a:avLst/>
                  <a:gdLst>
                    <a:gd name="T0" fmla="*/ 2872 w 46"/>
                    <a:gd name="T1" fmla="*/ 0 h 8"/>
                    <a:gd name="T2" fmla="*/ 2872 w 46"/>
                    <a:gd name="T3" fmla="*/ 0 h 8"/>
                    <a:gd name="T4" fmla="*/ 0 w 46"/>
                    <a:gd name="T5" fmla="*/ 0 h 8"/>
                    <a:gd name="T6" fmla="*/ 0 w 46"/>
                    <a:gd name="T7" fmla="*/ 0 h 8"/>
                    <a:gd name="T8" fmla="*/ 2872 w 46"/>
                    <a:gd name="T9" fmla="*/ 0 h 8"/>
                    <a:gd name="T10" fmla="*/ 2872 w 46"/>
                    <a:gd name="T11" fmla="*/ 0 h 8"/>
                    <a:gd name="T12" fmla="*/ 2872 w 46"/>
                    <a:gd name="T13" fmla="*/ 0 h 8"/>
                    <a:gd name="T14" fmla="*/ 1733 w 46"/>
                    <a:gd name="T15" fmla="*/ 0 h 8"/>
                    <a:gd name="T16" fmla="*/ 2872 w 46"/>
                    <a:gd name="T17" fmla="*/ 0 h 8"/>
                    <a:gd name="T18" fmla="*/ 2872 w 46"/>
                    <a:gd name="T19" fmla="*/ 0 h 8"/>
                    <a:gd name="T20" fmla="*/ 50055 w 46"/>
                    <a:gd name="T21" fmla="*/ 23164 h 8"/>
                    <a:gd name="T22" fmla="*/ 50055 w 46"/>
                    <a:gd name="T23" fmla="*/ 25904 h 8"/>
                    <a:gd name="T24" fmla="*/ 0 w 46"/>
                    <a:gd name="T25" fmla="*/ 0 h 8"/>
                    <a:gd name="T26" fmla="*/ 2872 w 46"/>
                    <a:gd name="T27" fmla="*/ 0 h 8"/>
                    <a:gd name="T28" fmla="*/ 50055 w 46"/>
                    <a:gd name="T29" fmla="*/ 23164 h 8"/>
                    <a:gd name="T30" fmla="*/ 76214 w 46"/>
                    <a:gd name="T31" fmla="*/ 25904 h 8"/>
                    <a:gd name="T32" fmla="*/ 74111 w 46"/>
                    <a:gd name="T33" fmla="*/ 30347 h 8"/>
                    <a:gd name="T34" fmla="*/ 50055 w 46"/>
                    <a:gd name="T35" fmla="*/ 25904 h 8"/>
                    <a:gd name="T36" fmla="*/ 50055 w 46"/>
                    <a:gd name="T37" fmla="*/ 23164 h 8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0" t="0" r="r" b="b"/>
                  <a:pathLst>
                    <a:path w="46" h="8">
                      <a:moveTo>
                        <a:pt x="2" y="0"/>
                      </a:moveTo>
                      <a:lnTo>
                        <a:pt x="2" y="0"/>
                      </a:lnTo>
                      <a:lnTo>
                        <a:pt x="0" y="0"/>
                      </a:lnTo>
                      <a:lnTo>
                        <a:pt x="2" y="0"/>
                      </a:lnTo>
                      <a:close/>
                      <a:moveTo>
                        <a:pt x="2" y="0"/>
                      </a:moveTo>
                      <a:lnTo>
                        <a:pt x="2" y="0"/>
                      </a:lnTo>
                      <a:lnTo>
                        <a:pt x="1" y="0"/>
                      </a:lnTo>
                      <a:lnTo>
                        <a:pt x="2" y="0"/>
                      </a:lnTo>
                      <a:close/>
                      <a:moveTo>
                        <a:pt x="2" y="0"/>
                      </a:moveTo>
                      <a:cubicBezTo>
                        <a:pt x="7" y="4"/>
                        <a:pt x="19" y="5"/>
                        <a:pt x="30" y="6"/>
                      </a:cubicBezTo>
                      <a:lnTo>
                        <a:pt x="30" y="7"/>
                      </a:lnTo>
                      <a:cubicBezTo>
                        <a:pt x="18" y="6"/>
                        <a:pt x="6" y="6"/>
                        <a:pt x="0" y="0"/>
                      </a:cubicBezTo>
                      <a:lnTo>
                        <a:pt x="2" y="0"/>
                      </a:lnTo>
                      <a:close/>
                      <a:moveTo>
                        <a:pt x="30" y="6"/>
                      </a:moveTo>
                      <a:cubicBezTo>
                        <a:pt x="35" y="6"/>
                        <a:pt x="41" y="6"/>
                        <a:pt x="46" y="7"/>
                      </a:cubicBezTo>
                      <a:lnTo>
                        <a:pt x="45" y="8"/>
                      </a:lnTo>
                      <a:cubicBezTo>
                        <a:pt x="41" y="8"/>
                        <a:pt x="35" y="7"/>
                        <a:pt x="30" y="7"/>
                      </a:cubicBezTo>
                      <a:lnTo>
                        <a:pt x="30" y="6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425" name="Freeform 331"/>
                <p:cNvSpPr>
                  <a:spLocks noChangeArrowheads="1"/>
                </p:cNvSpPr>
                <p:nvPr/>
              </p:nvSpPr>
              <p:spPr bwMode="auto">
                <a:xfrm>
                  <a:off x="1362" y="3534"/>
                  <a:ext cx="85" cy="35"/>
                </a:xfrm>
                <a:custGeom>
                  <a:avLst/>
                  <a:gdLst>
                    <a:gd name="T0" fmla="*/ 1707 w 62"/>
                    <a:gd name="T1" fmla="*/ 0 h 21"/>
                    <a:gd name="T2" fmla="*/ 1707 w 62"/>
                    <a:gd name="T3" fmla="*/ 0 h 21"/>
                    <a:gd name="T4" fmla="*/ 0 w 62"/>
                    <a:gd name="T5" fmla="*/ 4992 h 21"/>
                    <a:gd name="T6" fmla="*/ 0 w 62"/>
                    <a:gd name="T7" fmla="*/ 4992 h 21"/>
                    <a:gd name="T8" fmla="*/ 1707 w 62"/>
                    <a:gd name="T9" fmla="*/ 0 h 21"/>
                    <a:gd name="T10" fmla="*/ 0 w 62"/>
                    <a:gd name="T11" fmla="*/ 4992 h 21"/>
                    <a:gd name="T12" fmla="*/ 0 w 62"/>
                    <a:gd name="T13" fmla="*/ 4992 h 21"/>
                    <a:gd name="T14" fmla="*/ 0 w 62"/>
                    <a:gd name="T15" fmla="*/ 4992 h 21"/>
                    <a:gd name="T16" fmla="*/ 1707 w 62"/>
                    <a:gd name="T17" fmla="*/ 0 h 21"/>
                    <a:gd name="T18" fmla="*/ 2808 w 62"/>
                    <a:gd name="T19" fmla="*/ 8078 h 21"/>
                    <a:gd name="T20" fmla="*/ 1707 w 62"/>
                    <a:gd name="T21" fmla="*/ 13078 h 21"/>
                    <a:gd name="T22" fmla="*/ 0 w 62"/>
                    <a:gd name="T23" fmla="*/ 4992 h 21"/>
                    <a:gd name="T24" fmla="*/ 1707 w 62"/>
                    <a:gd name="T25" fmla="*/ 0 h 21"/>
                    <a:gd name="T26" fmla="*/ 2808 w 62"/>
                    <a:gd name="T27" fmla="*/ 8078 h 21"/>
                    <a:gd name="T28" fmla="*/ 22456 w 62"/>
                    <a:gd name="T29" fmla="*/ 47417 h 21"/>
                    <a:gd name="T30" fmla="*/ 22456 w 62"/>
                    <a:gd name="T31" fmla="*/ 50520 h 21"/>
                    <a:gd name="T32" fmla="*/ 1707 w 62"/>
                    <a:gd name="T33" fmla="*/ 13078 h 21"/>
                    <a:gd name="T34" fmla="*/ 2808 w 62"/>
                    <a:gd name="T35" fmla="*/ 8078 h 21"/>
                    <a:gd name="T36" fmla="*/ 22456 w 62"/>
                    <a:gd name="T37" fmla="*/ 47417 h 21"/>
                    <a:gd name="T38" fmla="*/ 22456 w 62"/>
                    <a:gd name="T39" fmla="*/ 47417 h 21"/>
                    <a:gd name="T40" fmla="*/ 22456 w 62"/>
                    <a:gd name="T41" fmla="*/ 50520 h 21"/>
                    <a:gd name="T42" fmla="*/ 22456 w 62"/>
                    <a:gd name="T43" fmla="*/ 47417 h 21"/>
                    <a:gd name="T44" fmla="*/ 22456 w 62"/>
                    <a:gd name="T45" fmla="*/ 47417 h 21"/>
                    <a:gd name="T46" fmla="*/ 22456 w 62"/>
                    <a:gd name="T47" fmla="*/ 47417 h 21"/>
                    <a:gd name="T48" fmla="*/ 22456 w 62"/>
                    <a:gd name="T49" fmla="*/ 50520 h 21"/>
                    <a:gd name="T50" fmla="*/ 22456 w 62"/>
                    <a:gd name="T51" fmla="*/ 50520 h 21"/>
                    <a:gd name="T52" fmla="*/ 22456 w 62"/>
                    <a:gd name="T53" fmla="*/ 47417 h 21"/>
                    <a:gd name="T54" fmla="*/ 22456 w 62"/>
                    <a:gd name="T55" fmla="*/ 47417 h 21"/>
                    <a:gd name="T56" fmla="*/ 33851 w 62"/>
                    <a:gd name="T57" fmla="*/ 50520 h 21"/>
                    <a:gd name="T58" fmla="*/ 33851 w 62"/>
                    <a:gd name="T59" fmla="*/ 55520 h 21"/>
                    <a:gd name="T60" fmla="*/ 22456 w 62"/>
                    <a:gd name="T61" fmla="*/ 50520 h 21"/>
                    <a:gd name="T62" fmla="*/ 22456 w 62"/>
                    <a:gd name="T63" fmla="*/ 47417 h 21"/>
                    <a:gd name="T64" fmla="*/ 33851 w 62"/>
                    <a:gd name="T65" fmla="*/ 55520 h 21"/>
                    <a:gd name="T66" fmla="*/ 33851 w 62"/>
                    <a:gd name="T67" fmla="*/ 55520 h 21"/>
                    <a:gd name="T68" fmla="*/ 33851 w 62"/>
                    <a:gd name="T69" fmla="*/ 50520 h 21"/>
                    <a:gd name="T70" fmla="*/ 33851 w 62"/>
                    <a:gd name="T71" fmla="*/ 55520 h 21"/>
                    <a:gd name="T72" fmla="*/ 33851 w 62"/>
                    <a:gd name="T73" fmla="*/ 50520 h 21"/>
                    <a:gd name="T74" fmla="*/ 50970 w 62"/>
                    <a:gd name="T75" fmla="*/ 60533 h 21"/>
                    <a:gd name="T76" fmla="*/ 49131 w 62"/>
                    <a:gd name="T77" fmla="*/ 63620 h 21"/>
                    <a:gd name="T78" fmla="*/ 33851 w 62"/>
                    <a:gd name="T79" fmla="*/ 55520 h 21"/>
                    <a:gd name="T80" fmla="*/ 33851 w 62"/>
                    <a:gd name="T81" fmla="*/ 50520 h 21"/>
                    <a:gd name="T82" fmla="*/ 50970 w 62"/>
                    <a:gd name="T83" fmla="*/ 60533 h 21"/>
                    <a:gd name="T84" fmla="*/ 68450 w 62"/>
                    <a:gd name="T85" fmla="*/ 81792 h 21"/>
                    <a:gd name="T86" fmla="*/ 68450 w 62"/>
                    <a:gd name="T87" fmla="*/ 84875 h 21"/>
                    <a:gd name="T88" fmla="*/ 49131 w 62"/>
                    <a:gd name="T89" fmla="*/ 63620 h 21"/>
                    <a:gd name="T90" fmla="*/ 50970 w 62"/>
                    <a:gd name="T91" fmla="*/ 60533 h 21"/>
                    <a:gd name="T92" fmla="*/ 68450 w 62"/>
                    <a:gd name="T93" fmla="*/ 81792 h 21"/>
                    <a:gd name="T94" fmla="*/ 98357 w 62"/>
                    <a:gd name="T95" fmla="*/ 73667 h 21"/>
                    <a:gd name="T96" fmla="*/ 98357 w 62"/>
                    <a:gd name="T97" fmla="*/ 76750 h 21"/>
                    <a:gd name="T98" fmla="*/ 68450 w 62"/>
                    <a:gd name="T99" fmla="*/ 84875 h 21"/>
                    <a:gd name="T100" fmla="*/ 68450 w 62"/>
                    <a:gd name="T101" fmla="*/ 81792 h 21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</a:gdLst>
                  <a:ahLst/>
                  <a:cxnLst>
                    <a:cxn ang="T102">
                      <a:pos x="T0" y="T1"/>
                    </a:cxn>
                    <a:cxn ang="T103">
                      <a:pos x="T2" y="T3"/>
                    </a:cxn>
                    <a:cxn ang="T104">
                      <a:pos x="T4" y="T5"/>
                    </a:cxn>
                    <a:cxn ang="T105">
                      <a:pos x="T6" y="T7"/>
                    </a:cxn>
                    <a:cxn ang="T106">
                      <a:pos x="T8" y="T9"/>
                    </a:cxn>
                    <a:cxn ang="T107">
                      <a:pos x="T10" y="T11"/>
                    </a:cxn>
                    <a:cxn ang="T108">
                      <a:pos x="T12" y="T13"/>
                    </a:cxn>
                    <a:cxn ang="T109">
                      <a:pos x="T14" y="T15"/>
                    </a:cxn>
                    <a:cxn ang="T110">
                      <a:pos x="T16" y="T17"/>
                    </a:cxn>
                    <a:cxn ang="T111">
                      <a:pos x="T18" y="T19"/>
                    </a:cxn>
                    <a:cxn ang="T112">
                      <a:pos x="T20" y="T21"/>
                    </a:cxn>
                    <a:cxn ang="T113">
                      <a:pos x="T22" y="T23"/>
                    </a:cxn>
                    <a:cxn ang="T114">
                      <a:pos x="T24" y="T25"/>
                    </a:cxn>
                    <a:cxn ang="T115">
                      <a:pos x="T26" y="T27"/>
                    </a:cxn>
                    <a:cxn ang="T116">
                      <a:pos x="T28" y="T29"/>
                    </a:cxn>
                    <a:cxn ang="T117">
                      <a:pos x="T30" y="T31"/>
                    </a:cxn>
                    <a:cxn ang="T118">
                      <a:pos x="T32" y="T33"/>
                    </a:cxn>
                    <a:cxn ang="T119">
                      <a:pos x="T34" y="T35"/>
                    </a:cxn>
                    <a:cxn ang="T120">
                      <a:pos x="T36" y="T37"/>
                    </a:cxn>
                    <a:cxn ang="T121">
                      <a:pos x="T38" y="T39"/>
                    </a:cxn>
                    <a:cxn ang="T122">
                      <a:pos x="T40" y="T41"/>
                    </a:cxn>
                    <a:cxn ang="T123">
                      <a:pos x="T42" y="T43"/>
                    </a:cxn>
                    <a:cxn ang="T124">
                      <a:pos x="T44" y="T45"/>
                    </a:cxn>
                    <a:cxn ang="T125">
                      <a:pos x="T46" y="T47"/>
                    </a:cxn>
                    <a:cxn ang="T126">
                      <a:pos x="T48" y="T49"/>
                    </a:cxn>
                    <a:cxn ang="T127">
                      <a:pos x="T50" y="T51"/>
                    </a:cxn>
                    <a:cxn ang="T128">
                      <a:pos x="T52" y="T53"/>
                    </a:cxn>
                    <a:cxn ang="T129">
                      <a:pos x="T54" y="T55"/>
                    </a:cxn>
                    <a:cxn ang="T130">
                      <a:pos x="T56" y="T57"/>
                    </a:cxn>
                    <a:cxn ang="T131">
                      <a:pos x="T58" y="T59"/>
                    </a:cxn>
                    <a:cxn ang="T132">
                      <a:pos x="T60" y="T61"/>
                    </a:cxn>
                    <a:cxn ang="T133">
                      <a:pos x="T62" y="T63"/>
                    </a:cxn>
                    <a:cxn ang="T134">
                      <a:pos x="T64" y="T65"/>
                    </a:cxn>
                    <a:cxn ang="T135">
                      <a:pos x="T66" y="T67"/>
                    </a:cxn>
                    <a:cxn ang="T136">
                      <a:pos x="T68" y="T69"/>
                    </a:cxn>
                    <a:cxn ang="T137">
                      <a:pos x="T70" y="T71"/>
                    </a:cxn>
                    <a:cxn ang="T138">
                      <a:pos x="T72" y="T73"/>
                    </a:cxn>
                    <a:cxn ang="T139">
                      <a:pos x="T74" y="T75"/>
                    </a:cxn>
                    <a:cxn ang="T140">
                      <a:pos x="T76" y="T77"/>
                    </a:cxn>
                    <a:cxn ang="T141">
                      <a:pos x="T78" y="T79"/>
                    </a:cxn>
                    <a:cxn ang="T142">
                      <a:pos x="T80" y="T81"/>
                    </a:cxn>
                    <a:cxn ang="T143">
                      <a:pos x="T82" y="T83"/>
                    </a:cxn>
                    <a:cxn ang="T144">
                      <a:pos x="T84" y="T85"/>
                    </a:cxn>
                    <a:cxn ang="T145">
                      <a:pos x="T86" y="T87"/>
                    </a:cxn>
                    <a:cxn ang="T146">
                      <a:pos x="T88" y="T89"/>
                    </a:cxn>
                    <a:cxn ang="T147">
                      <a:pos x="T90" y="T91"/>
                    </a:cxn>
                    <a:cxn ang="T148">
                      <a:pos x="T92" y="T93"/>
                    </a:cxn>
                    <a:cxn ang="T149">
                      <a:pos x="T94" y="T95"/>
                    </a:cxn>
                    <a:cxn ang="T150">
                      <a:pos x="T96" y="T97"/>
                    </a:cxn>
                    <a:cxn ang="T151">
                      <a:pos x="T98" y="T99"/>
                    </a:cxn>
                    <a:cxn ang="T152">
                      <a:pos x="T100" y="T101"/>
                    </a:cxn>
                  </a:cxnLst>
                  <a:rect l="0" t="0" r="r" b="b"/>
                  <a:pathLst>
                    <a:path w="62" h="2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1"/>
                      </a:lnTo>
                      <a:lnTo>
                        <a:pt x="1" y="0"/>
                      </a:lnTo>
                      <a:close/>
                      <a:moveTo>
                        <a:pt x="0" y="1"/>
                      </a:moveTo>
                      <a:lnTo>
                        <a:pt x="0" y="1"/>
                      </a:lnTo>
                      <a:close/>
                      <a:moveTo>
                        <a:pt x="1" y="0"/>
                      </a:moveTo>
                      <a:cubicBezTo>
                        <a:pt x="1" y="1"/>
                        <a:pt x="2" y="2"/>
                        <a:pt x="2" y="2"/>
                      </a:cubicBezTo>
                      <a:lnTo>
                        <a:pt x="1" y="3"/>
                      </a:lnTo>
                      <a:cubicBezTo>
                        <a:pt x="1" y="2"/>
                        <a:pt x="0" y="2"/>
                        <a:pt x="0" y="1"/>
                      </a:cubicBezTo>
                      <a:lnTo>
                        <a:pt x="1" y="0"/>
                      </a:lnTo>
                      <a:close/>
                      <a:moveTo>
                        <a:pt x="2" y="2"/>
                      </a:moveTo>
                      <a:cubicBezTo>
                        <a:pt x="5" y="6"/>
                        <a:pt x="7" y="10"/>
                        <a:pt x="14" y="11"/>
                      </a:cubicBezTo>
                      <a:lnTo>
                        <a:pt x="14" y="12"/>
                      </a:lnTo>
                      <a:cubicBezTo>
                        <a:pt x="6" y="11"/>
                        <a:pt x="4" y="7"/>
                        <a:pt x="1" y="3"/>
                      </a:cubicBezTo>
                      <a:lnTo>
                        <a:pt x="2" y="2"/>
                      </a:lnTo>
                      <a:close/>
                      <a:moveTo>
                        <a:pt x="14" y="11"/>
                      </a:moveTo>
                      <a:lnTo>
                        <a:pt x="14" y="11"/>
                      </a:lnTo>
                      <a:lnTo>
                        <a:pt x="14" y="12"/>
                      </a:lnTo>
                      <a:lnTo>
                        <a:pt x="14" y="11"/>
                      </a:lnTo>
                      <a:close/>
                      <a:moveTo>
                        <a:pt x="14" y="11"/>
                      </a:moveTo>
                      <a:lnTo>
                        <a:pt x="14" y="11"/>
                      </a:lnTo>
                      <a:lnTo>
                        <a:pt x="14" y="12"/>
                      </a:lnTo>
                      <a:lnTo>
                        <a:pt x="14" y="11"/>
                      </a:lnTo>
                      <a:close/>
                      <a:moveTo>
                        <a:pt x="14" y="11"/>
                      </a:moveTo>
                      <a:cubicBezTo>
                        <a:pt x="16" y="12"/>
                        <a:pt x="19" y="12"/>
                        <a:pt x="21" y="12"/>
                      </a:cubicBezTo>
                      <a:lnTo>
                        <a:pt x="21" y="13"/>
                      </a:lnTo>
                      <a:cubicBezTo>
                        <a:pt x="19" y="13"/>
                        <a:pt x="16" y="13"/>
                        <a:pt x="14" y="12"/>
                      </a:cubicBezTo>
                      <a:lnTo>
                        <a:pt x="14" y="11"/>
                      </a:lnTo>
                      <a:close/>
                      <a:moveTo>
                        <a:pt x="21" y="13"/>
                      </a:moveTo>
                      <a:lnTo>
                        <a:pt x="21" y="13"/>
                      </a:lnTo>
                      <a:lnTo>
                        <a:pt x="21" y="12"/>
                      </a:lnTo>
                      <a:lnTo>
                        <a:pt x="21" y="13"/>
                      </a:lnTo>
                      <a:close/>
                      <a:moveTo>
                        <a:pt x="21" y="12"/>
                      </a:moveTo>
                      <a:cubicBezTo>
                        <a:pt x="25" y="12"/>
                        <a:pt x="29" y="12"/>
                        <a:pt x="32" y="14"/>
                      </a:cubicBezTo>
                      <a:lnTo>
                        <a:pt x="31" y="15"/>
                      </a:lnTo>
                      <a:cubicBezTo>
                        <a:pt x="29" y="14"/>
                        <a:pt x="25" y="13"/>
                        <a:pt x="21" y="13"/>
                      </a:cubicBezTo>
                      <a:lnTo>
                        <a:pt x="21" y="12"/>
                      </a:lnTo>
                      <a:close/>
                      <a:moveTo>
                        <a:pt x="32" y="14"/>
                      </a:moveTo>
                      <a:cubicBezTo>
                        <a:pt x="34" y="16"/>
                        <a:pt x="38" y="18"/>
                        <a:pt x="43" y="19"/>
                      </a:cubicBezTo>
                      <a:lnTo>
                        <a:pt x="43" y="20"/>
                      </a:lnTo>
                      <a:cubicBezTo>
                        <a:pt x="37" y="19"/>
                        <a:pt x="34" y="17"/>
                        <a:pt x="31" y="15"/>
                      </a:cubicBezTo>
                      <a:lnTo>
                        <a:pt x="32" y="14"/>
                      </a:lnTo>
                      <a:close/>
                      <a:moveTo>
                        <a:pt x="43" y="19"/>
                      </a:moveTo>
                      <a:cubicBezTo>
                        <a:pt x="48" y="20"/>
                        <a:pt x="54" y="20"/>
                        <a:pt x="62" y="17"/>
                      </a:cubicBezTo>
                      <a:lnTo>
                        <a:pt x="62" y="18"/>
                      </a:lnTo>
                      <a:cubicBezTo>
                        <a:pt x="54" y="21"/>
                        <a:pt x="48" y="21"/>
                        <a:pt x="43" y="20"/>
                      </a:cubicBezTo>
                      <a:lnTo>
                        <a:pt x="43" y="19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426" name="Freeform 332"/>
                <p:cNvSpPr>
                  <a:spLocks noChangeArrowheads="1"/>
                </p:cNvSpPr>
                <p:nvPr/>
              </p:nvSpPr>
              <p:spPr bwMode="auto">
                <a:xfrm>
                  <a:off x="1200" y="3490"/>
                  <a:ext cx="115" cy="4"/>
                </a:xfrm>
                <a:custGeom>
                  <a:avLst/>
                  <a:gdLst>
                    <a:gd name="T0" fmla="*/ 127802 w 84"/>
                    <a:gd name="T1" fmla="*/ 2683 h 3"/>
                    <a:gd name="T2" fmla="*/ 127802 w 84"/>
                    <a:gd name="T3" fmla="*/ 2683 h 3"/>
                    <a:gd name="T4" fmla="*/ 130335 w 84"/>
                    <a:gd name="T5" fmla="*/ 1615 h 3"/>
                    <a:gd name="T6" fmla="*/ 130335 w 84"/>
                    <a:gd name="T7" fmla="*/ 1615 h 3"/>
                    <a:gd name="T8" fmla="*/ 127802 w 84"/>
                    <a:gd name="T9" fmla="*/ 2683 h 3"/>
                    <a:gd name="T10" fmla="*/ 127802 w 84"/>
                    <a:gd name="T11" fmla="*/ 2683 h 3"/>
                    <a:gd name="T12" fmla="*/ 83730 w 84"/>
                    <a:gd name="T13" fmla="*/ 1615 h 3"/>
                    <a:gd name="T14" fmla="*/ 83730 w 84"/>
                    <a:gd name="T15" fmla="*/ 0 h 3"/>
                    <a:gd name="T16" fmla="*/ 130335 w 84"/>
                    <a:gd name="T17" fmla="*/ 1615 h 3"/>
                    <a:gd name="T18" fmla="*/ 127802 w 84"/>
                    <a:gd name="T19" fmla="*/ 2683 h 3"/>
                    <a:gd name="T20" fmla="*/ 83730 w 84"/>
                    <a:gd name="T21" fmla="*/ 1615 h 3"/>
                    <a:gd name="T22" fmla="*/ 70071 w 84"/>
                    <a:gd name="T23" fmla="*/ 1615 h 3"/>
                    <a:gd name="T24" fmla="*/ 70071 w 84"/>
                    <a:gd name="T25" fmla="*/ 0 h 3"/>
                    <a:gd name="T26" fmla="*/ 83730 w 84"/>
                    <a:gd name="T27" fmla="*/ 0 h 3"/>
                    <a:gd name="T28" fmla="*/ 83730 w 84"/>
                    <a:gd name="T29" fmla="*/ 1615 h 3"/>
                    <a:gd name="T30" fmla="*/ 70071 w 84"/>
                    <a:gd name="T31" fmla="*/ 1615 h 3"/>
                    <a:gd name="T32" fmla="*/ 70071 w 84"/>
                    <a:gd name="T33" fmla="*/ 1615 h 3"/>
                    <a:gd name="T34" fmla="*/ 70071 w 84"/>
                    <a:gd name="T35" fmla="*/ 0 h 3"/>
                    <a:gd name="T36" fmla="*/ 70071 w 84"/>
                    <a:gd name="T37" fmla="*/ 0 h 3"/>
                    <a:gd name="T38" fmla="*/ 70071 w 84"/>
                    <a:gd name="T39" fmla="*/ 1615 h 3"/>
                    <a:gd name="T40" fmla="*/ 70071 w 84"/>
                    <a:gd name="T41" fmla="*/ 1615 h 3"/>
                    <a:gd name="T42" fmla="*/ 67064 w 84"/>
                    <a:gd name="T43" fmla="*/ 1615 h 3"/>
                    <a:gd name="T44" fmla="*/ 67064 w 84"/>
                    <a:gd name="T45" fmla="*/ 0 h 3"/>
                    <a:gd name="T46" fmla="*/ 70071 w 84"/>
                    <a:gd name="T47" fmla="*/ 0 h 3"/>
                    <a:gd name="T48" fmla="*/ 70071 w 84"/>
                    <a:gd name="T49" fmla="*/ 1615 h 3"/>
                    <a:gd name="T50" fmla="*/ 67064 w 84"/>
                    <a:gd name="T51" fmla="*/ 1615 h 3"/>
                    <a:gd name="T52" fmla="*/ 63216 w 84"/>
                    <a:gd name="T53" fmla="*/ 2683 h 3"/>
                    <a:gd name="T54" fmla="*/ 63216 w 84"/>
                    <a:gd name="T55" fmla="*/ 1615 h 3"/>
                    <a:gd name="T56" fmla="*/ 67064 w 84"/>
                    <a:gd name="T57" fmla="*/ 0 h 3"/>
                    <a:gd name="T58" fmla="*/ 67064 w 84"/>
                    <a:gd name="T59" fmla="*/ 1615 h 3"/>
                    <a:gd name="T60" fmla="*/ 63216 w 84"/>
                    <a:gd name="T61" fmla="*/ 2683 h 3"/>
                    <a:gd name="T62" fmla="*/ 48292 w 84"/>
                    <a:gd name="T63" fmla="*/ 2683 h 3"/>
                    <a:gd name="T64" fmla="*/ 48292 w 84"/>
                    <a:gd name="T65" fmla="*/ 1615 h 3"/>
                    <a:gd name="T66" fmla="*/ 63216 w 84"/>
                    <a:gd name="T67" fmla="*/ 1615 h 3"/>
                    <a:gd name="T68" fmla="*/ 63216 w 84"/>
                    <a:gd name="T69" fmla="*/ 2683 h 3"/>
                    <a:gd name="T70" fmla="*/ 48292 w 84"/>
                    <a:gd name="T71" fmla="*/ 1615 h 3"/>
                    <a:gd name="T72" fmla="*/ 48292 w 84"/>
                    <a:gd name="T73" fmla="*/ 1615 h 3"/>
                    <a:gd name="T74" fmla="*/ 48292 w 84"/>
                    <a:gd name="T75" fmla="*/ 2683 h 3"/>
                    <a:gd name="T76" fmla="*/ 48292 w 84"/>
                    <a:gd name="T77" fmla="*/ 1615 h 3"/>
                    <a:gd name="T78" fmla="*/ 48292 w 84"/>
                    <a:gd name="T79" fmla="*/ 2683 h 3"/>
                    <a:gd name="T80" fmla="*/ 31025 w 84"/>
                    <a:gd name="T81" fmla="*/ 4479 h 3"/>
                    <a:gd name="T82" fmla="*/ 31025 w 84"/>
                    <a:gd name="T83" fmla="*/ 1615 h 3"/>
                    <a:gd name="T84" fmla="*/ 48292 w 84"/>
                    <a:gd name="T85" fmla="*/ 1615 h 3"/>
                    <a:gd name="T86" fmla="*/ 48292 w 84"/>
                    <a:gd name="T87" fmla="*/ 2683 h 3"/>
                    <a:gd name="T88" fmla="*/ 31025 w 84"/>
                    <a:gd name="T89" fmla="*/ 4479 h 3"/>
                    <a:gd name="T90" fmla="*/ 14256 w 84"/>
                    <a:gd name="T91" fmla="*/ 4479 h 3"/>
                    <a:gd name="T92" fmla="*/ 14256 w 84"/>
                    <a:gd name="T93" fmla="*/ 2683 h 3"/>
                    <a:gd name="T94" fmla="*/ 31025 w 84"/>
                    <a:gd name="T95" fmla="*/ 1615 h 3"/>
                    <a:gd name="T96" fmla="*/ 31025 w 84"/>
                    <a:gd name="T97" fmla="*/ 4479 h 3"/>
                    <a:gd name="T98" fmla="*/ 14256 w 84"/>
                    <a:gd name="T99" fmla="*/ 4479 h 3"/>
                    <a:gd name="T100" fmla="*/ 0 w 84"/>
                    <a:gd name="T101" fmla="*/ 4479 h 3"/>
                    <a:gd name="T102" fmla="*/ 14256 w 84"/>
                    <a:gd name="T103" fmla="*/ 2683 h 3"/>
                    <a:gd name="T104" fmla="*/ 14256 w 84"/>
                    <a:gd name="T105" fmla="*/ 2683 h 3"/>
                    <a:gd name="T106" fmla="*/ 14256 w 84"/>
                    <a:gd name="T107" fmla="*/ 4479 h 3"/>
                    <a:gd name="T108" fmla="*/ 14256 w 84"/>
                    <a:gd name="T109" fmla="*/ 2683 h 3"/>
                    <a:gd name="T110" fmla="*/ 15128 w 84"/>
                    <a:gd name="T111" fmla="*/ 2683 h 3"/>
                    <a:gd name="T112" fmla="*/ 15128 w 84"/>
                    <a:gd name="T113" fmla="*/ 4479 h 3"/>
                    <a:gd name="T114" fmla="*/ 14256 w 84"/>
                    <a:gd name="T115" fmla="*/ 4479 h 3"/>
                    <a:gd name="T116" fmla="*/ 14256 w 84"/>
                    <a:gd name="T117" fmla="*/ 2683 h 3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</a:gdLst>
                  <a:ahLst/>
                  <a:cxnLst>
                    <a:cxn ang="T118">
                      <a:pos x="T0" y="T1"/>
                    </a:cxn>
                    <a:cxn ang="T119">
                      <a:pos x="T2" y="T3"/>
                    </a:cxn>
                    <a:cxn ang="T120">
                      <a:pos x="T4" y="T5"/>
                    </a:cxn>
                    <a:cxn ang="T121">
                      <a:pos x="T6" y="T7"/>
                    </a:cxn>
                    <a:cxn ang="T122">
                      <a:pos x="T8" y="T9"/>
                    </a:cxn>
                    <a:cxn ang="T123">
                      <a:pos x="T10" y="T11"/>
                    </a:cxn>
                    <a:cxn ang="T124">
                      <a:pos x="T12" y="T13"/>
                    </a:cxn>
                    <a:cxn ang="T125">
                      <a:pos x="T14" y="T15"/>
                    </a:cxn>
                    <a:cxn ang="T126">
                      <a:pos x="T16" y="T17"/>
                    </a:cxn>
                    <a:cxn ang="T127">
                      <a:pos x="T18" y="T19"/>
                    </a:cxn>
                    <a:cxn ang="T128">
                      <a:pos x="T20" y="T21"/>
                    </a:cxn>
                    <a:cxn ang="T129">
                      <a:pos x="T22" y="T23"/>
                    </a:cxn>
                    <a:cxn ang="T130">
                      <a:pos x="T24" y="T25"/>
                    </a:cxn>
                    <a:cxn ang="T131">
                      <a:pos x="T26" y="T27"/>
                    </a:cxn>
                    <a:cxn ang="T132">
                      <a:pos x="T28" y="T29"/>
                    </a:cxn>
                    <a:cxn ang="T133">
                      <a:pos x="T30" y="T31"/>
                    </a:cxn>
                    <a:cxn ang="T134">
                      <a:pos x="T32" y="T33"/>
                    </a:cxn>
                    <a:cxn ang="T135">
                      <a:pos x="T34" y="T35"/>
                    </a:cxn>
                    <a:cxn ang="T136">
                      <a:pos x="T36" y="T37"/>
                    </a:cxn>
                    <a:cxn ang="T137">
                      <a:pos x="T38" y="T39"/>
                    </a:cxn>
                    <a:cxn ang="T138">
                      <a:pos x="T40" y="T41"/>
                    </a:cxn>
                    <a:cxn ang="T139">
                      <a:pos x="T42" y="T43"/>
                    </a:cxn>
                    <a:cxn ang="T140">
                      <a:pos x="T44" y="T45"/>
                    </a:cxn>
                    <a:cxn ang="T141">
                      <a:pos x="T46" y="T47"/>
                    </a:cxn>
                    <a:cxn ang="T142">
                      <a:pos x="T48" y="T49"/>
                    </a:cxn>
                    <a:cxn ang="T143">
                      <a:pos x="T50" y="T51"/>
                    </a:cxn>
                    <a:cxn ang="T144">
                      <a:pos x="T52" y="T53"/>
                    </a:cxn>
                    <a:cxn ang="T145">
                      <a:pos x="T54" y="T55"/>
                    </a:cxn>
                    <a:cxn ang="T146">
                      <a:pos x="T56" y="T57"/>
                    </a:cxn>
                    <a:cxn ang="T147">
                      <a:pos x="T58" y="T59"/>
                    </a:cxn>
                    <a:cxn ang="T148">
                      <a:pos x="T60" y="T61"/>
                    </a:cxn>
                    <a:cxn ang="T149">
                      <a:pos x="T62" y="T63"/>
                    </a:cxn>
                    <a:cxn ang="T150">
                      <a:pos x="T64" y="T65"/>
                    </a:cxn>
                    <a:cxn ang="T151">
                      <a:pos x="T66" y="T67"/>
                    </a:cxn>
                    <a:cxn ang="T152">
                      <a:pos x="T68" y="T69"/>
                    </a:cxn>
                    <a:cxn ang="T153">
                      <a:pos x="T70" y="T71"/>
                    </a:cxn>
                    <a:cxn ang="T154">
                      <a:pos x="T72" y="T73"/>
                    </a:cxn>
                    <a:cxn ang="T155">
                      <a:pos x="T74" y="T75"/>
                    </a:cxn>
                    <a:cxn ang="T156">
                      <a:pos x="T76" y="T77"/>
                    </a:cxn>
                    <a:cxn ang="T157">
                      <a:pos x="T78" y="T79"/>
                    </a:cxn>
                    <a:cxn ang="T158">
                      <a:pos x="T80" y="T81"/>
                    </a:cxn>
                    <a:cxn ang="T159">
                      <a:pos x="T82" y="T83"/>
                    </a:cxn>
                    <a:cxn ang="T160">
                      <a:pos x="T84" y="T85"/>
                    </a:cxn>
                    <a:cxn ang="T161">
                      <a:pos x="T86" y="T87"/>
                    </a:cxn>
                    <a:cxn ang="T162">
                      <a:pos x="T88" y="T89"/>
                    </a:cxn>
                    <a:cxn ang="T163">
                      <a:pos x="T90" y="T91"/>
                    </a:cxn>
                    <a:cxn ang="T164">
                      <a:pos x="T92" y="T93"/>
                    </a:cxn>
                    <a:cxn ang="T165">
                      <a:pos x="T94" y="T95"/>
                    </a:cxn>
                    <a:cxn ang="T166">
                      <a:pos x="T96" y="T97"/>
                    </a:cxn>
                    <a:cxn ang="T167">
                      <a:pos x="T98" y="T99"/>
                    </a:cxn>
                    <a:cxn ang="T168">
                      <a:pos x="T100" y="T101"/>
                    </a:cxn>
                    <a:cxn ang="T169">
                      <a:pos x="T102" y="T103"/>
                    </a:cxn>
                    <a:cxn ang="T170">
                      <a:pos x="T104" y="T105"/>
                    </a:cxn>
                    <a:cxn ang="T171">
                      <a:pos x="T106" y="T107"/>
                    </a:cxn>
                    <a:cxn ang="T172">
                      <a:pos x="T108" y="T109"/>
                    </a:cxn>
                    <a:cxn ang="T173">
                      <a:pos x="T110" y="T111"/>
                    </a:cxn>
                    <a:cxn ang="T174">
                      <a:pos x="T112" y="T113"/>
                    </a:cxn>
                    <a:cxn ang="T175">
                      <a:pos x="T114" y="T115"/>
                    </a:cxn>
                    <a:cxn ang="T176">
                      <a:pos x="T116" y="T117"/>
                    </a:cxn>
                  </a:cxnLst>
                  <a:rect l="0" t="0" r="r" b="b"/>
                  <a:pathLst>
                    <a:path w="84" h="3">
                      <a:moveTo>
                        <a:pt x="83" y="2"/>
                      </a:moveTo>
                      <a:lnTo>
                        <a:pt x="83" y="2"/>
                      </a:lnTo>
                      <a:lnTo>
                        <a:pt x="84" y="1"/>
                      </a:lnTo>
                      <a:lnTo>
                        <a:pt x="83" y="2"/>
                      </a:lnTo>
                      <a:close/>
                      <a:moveTo>
                        <a:pt x="83" y="2"/>
                      </a:moveTo>
                      <a:cubicBezTo>
                        <a:pt x="75" y="1"/>
                        <a:pt x="64" y="1"/>
                        <a:pt x="54" y="1"/>
                      </a:cubicBezTo>
                      <a:lnTo>
                        <a:pt x="54" y="0"/>
                      </a:lnTo>
                      <a:cubicBezTo>
                        <a:pt x="64" y="0"/>
                        <a:pt x="75" y="0"/>
                        <a:pt x="84" y="1"/>
                      </a:cubicBezTo>
                      <a:lnTo>
                        <a:pt x="83" y="2"/>
                      </a:lnTo>
                      <a:close/>
                      <a:moveTo>
                        <a:pt x="54" y="1"/>
                      </a:moveTo>
                      <a:cubicBezTo>
                        <a:pt x="51" y="1"/>
                        <a:pt x="48" y="1"/>
                        <a:pt x="45" y="1"/>
                      </a:cubicBezTo>
                      <a:lnTo>
                        <a:pt x="45" y="0"/>
                      </a:lnTo>
                      <a:cubicBezTo>
                        <a:pt x="48" y="0"/>
                        <a:pt x="51" y="0"/>
                        <a:pt x="54" y="0"/>
                      </a:cubicBezTo>
                      <a:lnTo>
                        <a:pt x="54" y="1"/>
                      </a:lnTo>
                      <a:close/>
                      <a:moveTo>
                        <a:pt x="45" y="1"/>
                      </a:moveTo>
                      <a:lnTo>
                        <a:pt x="45" y="1"/>
                      </a:lnTo>
                      <a:lnTo>
                        <a:pt x="45" y="0"/>
                      </a:lnTo>
                      <a:lnTo>
                        <a:pt x="45" y="1"/>
                      </a:lnTo>
                      <a:close/>
                      <a:moveTo>
                        <a:pt x="45" y="1"/>
                      </a:moveTo>
                      <a:cubicBezTo>
                        <a:pt x="44" y="1"/>
                        <a:pt x="44" y="1"/>
                        <a:pt x="43" y="1"/>
                      </a:cubicBezTo>
                      <a:lnTo>
                        <a:pt x="43" y="0"/>
                      </a:lnTo>
                      <a:cubicBezTo>
                        <a:pt x="43" y="0"/>
                        <a:pt x="44" y="0"/>
                        <a:pt x="45" y="0"/>
                      </a:cubicBezTo>
                      <a:lnTo>
                        <a:pt x="45" y="1"/>
                      </a:lnTo>
                      <a:close/>
                      <a:moveTo>
                        <a:pt x="43" y="1"/>
                      </a:moveTo>
                      <a:cubicBezTo>
                        <a:pt x="42" y="2"/>
                        <a:pt x="41" y="2"/>
                        <a:pt x="41" y="2"/>
                      </a:cubicBezTo>
                      <a:lnTo>
                        <a:pt x="41" y="1"/>
                      </a:lnTo>
                      <a:cubicBezTo>
                        <a:pt x="41" y="1"/>
                        <a:pt x="42" y="0"/>
                        <a:pt x="43" y="0"/>
                      </a:cubicBezTo>
                      <a:lnTo>
                        <a:pt x="43" y="1"/>
                      </a:lnTo>
                      <a:close/>
                      <a:moveTo>
                        <a:pt x="41" y="2"/>
                      </a:moveTo>
                      <a:cubicBezTo>
                        <a:pt x="37" y="2"/>
                        <a:pt x="35" y="2"/>
                        <a:pt x="31" y="2"/>
                      </a:cubicBezTo>
                      <a:lnTo>
                        <a:pt x="31" y="1"/>
                      </a:lnTo>
                      <a:cubicBezTo>
                        <a:pt x="35" y="1"/>
                        <a:pt x="37" y="1"/>
                        <a:pt x="41" y="1"/>
                      </a:cubicBezTo>
                      <a:lnTo>
                        <a:pt x="41" y="2"/>
                      </a:lnTo>
                      <a:close/>
                      <a:moveTo>
                        <a:pt x="31" y="1"/>
                      </a:moveTo>
                      <a:lnTo>
                        <a:pt x="31" y="1"/>
                      </a:lnTo>
                      <a:lnTo>
                        <a:pt x="31" y="2"/>
                      </a:lnTo>
                      <a:lnTo>
                        <a:pt x="31" y="1"/>
                      </a:lnTo>
                      <a:close/>
                      <a:moveTo>
                        <a:pt x="31" y="2"/>
                      </a:moveTo>
                      <a:cubicBezTo>
                        <a:pt x="27" y="3"/>
                        <a:pt x="23" y="3"/>
                        <a:pt x="20" y="3"/>
                      </a:cubicBezTo>
                      <a:lnTo>
                        <a:pt x="20" y="1"/>
                      </a:lnTo>
                      <a:cubicBezTo>
                        <a:pt x="23" y="2"/>
                        <a:pt x="27" y="2"/>
                        <a:pt x="31" y="1"/>
                      </a:cubicBezTo>
                      <a:lnTo>
                        <a:pt x="31" y="2"/>
                      </a:lnTo>
                      <a:close/>
                      <a:moveTo>
                        <a:pt x="20" y="3"/>
                      </a:moveTo>
                      <a:cubicBezTo>
                        <a:pt x="16" y="3"/>
                        <a:pt x="13" y="3"/>
                        <a:pt x="9" y="3"/>
                      </a:cubicBezTo>
                      <a:lnTo>
                        <a:pt x="9" y="2"/>
                      </a:lnTo>
                      <a:cubicBezTo>
                        <a:pt x="13" y="1"/>
                        <a:pt x="16" y="1"/>
                        <a:pt x="20" y="1"/>
                      </a:cubicBezTo>
                      <a:lnTo>
                        <a:pt x="20" y="3"/>
                      </a:lnTo>
                      <a:close/>
                      <a:moveTo>
                        <a:pt x="9" y="3"/>
                      </a:moveTo>
                      <a:lnTo>
                        <a:pt x="0" y="3"/>
                      </a:lnTo>
                      <a:lnTo>
                        <a:pt x="9" y="2"/>
                      </a:lnTo>
                      <a:lnTo>
                        <a:pt x="9" y="3"/>
                      </a:lnTo>
                      <a:close/>
                      <a:moveTo>
                        <a:pt x="9" y="2"/>
                      </a:moveTo>
                      <a:lnTo>
                        <a:pt x="10" y="2"/>
                      </a:lnTo>
                      <a:lnTo>
                        <a:pt x="10" y="3"/>
                      </a:lnTo>
                      <a:lnTo>
                        <a:pt x="9" y="3"/>
                      </a:lnTo>
                      <a:lnTo>
                        <a:pt x="9" y="2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427" name="Freeform 333"/>
                <p:cNvSpPr>
                  <a:spLocks noChangeArrowheads="1"/>
                </p:cNvSpPr>
                <p:nvPr/>
              </p:nvSpPr>
              <p:spPr bwMode="auto">
                <a:xfrm>
                  <a:off x="1508" y="3353"/>
                  <a:ext cx="188" cy="16"/>
                </a:xfrm>
                <a:custGeom>
                  <a:avLst/>
                  <a:gdLst>
                    <a:gd name="T0" fmla="*/ 0 w 136"/>
                    <a:gd name="T1" fmla="*/ 11763 h 10"/>
                    <a:gd name="T2" fmla="*/ 38732 w 136"/>
                    <a:gd name="T3" fmla="*/ 5939 h 10"/>
                    <a:gd name="T4" fmla="*/ 74127 w 136"/>
                    <a:gd name="T5" fmla="*/ 0 h 10"/>
                    <a:gd name="T6" fmla="*/ 240771 w 136"/>
                    <a:gd name="T7" fmla="*/ 9502 h 10"/>
                    <a:gd name="T8" fmla="*/ 0 w 136"/>
                    <a:gd name="T9" fmla="*/ 11763 h 1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36" h="10">
                      <a:moveTo>
                        <a:pt x="0" y="4"/>
                      </a:moveTo>
                      <a:cubicBezTo>
                        <a:pt x="8" y="3"/>
                        <a:pt x="14" y="4"/>
                        <a:pt x="22" y="2"/>
                      </a:cubicBezTo>
                      <a:cubicBezTo>
                        <a:pt x="29" y="1"/>
                        <a:pt x="36" y="0"/>
                        <a:pt x="42" y="0"/>
                      </a:cubicBezTo>
                      <a:cubicBezTo>
                        <a:pt x="74" y="0"/>
                        <a:pt x="96" y="10"/>
                        <a:pt x="136" y="3"/>
                      </a:cubicBezTo>
                      <a:lnTo>
                        <a:pt x="0" y="4"/>
                      </a:lnTo>
                      <a:close/>
                    </a:path>
                  </a:pathLst>
                </a:custGeom>
                <a:solidFill>
                  <a:srgbClr val="7A7878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428" name="Freeform 334"/>
                <p:cNvSpPr>
                  <a:spLocks noChangeArrowheads="1"/>
                </p:cNvSpPr>
                <p:nvPr/>
              </p:nvSpPr>
              <p:spPr bwMode="auto">
                <a:xfrm>
                  <a:off x="1508" y="3353"/>
                  <a:ext cx="188" cy="16"/>
                </a:xfrm>
                <a:custGeom>
                  <a:avLst/>
                  <a:gdLst>
                    <a:gd name="T0" fmla="*/ 0 w 136"/>
                    <a:gd name="T1" fmla="*/ 11763 h 10"/>
                    <a:gd name="T2" fmla="*/ 38732 w 136"/>
                    <a:gd name="T3" fmla="*/ 5939 h 10"/>
                    <a:gd name="T4" fmla="*/ 74127 w 136"/>
                    <a:gd name="T5" fmla="*/ 0 h 10"/>
                    <a:gd name="T6" fmla="*/ 240771 w 136"/>
                    <a:gd name="T7" fmla="*/ 9502 h 10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136" h="10">
                      <a:moveTo>
                        <a:pt x="0" y="4"/>
                      </a:moveTo>
                      <a:cubicBezTo>
                        <a:pt x="8" y="3"/>
                        <a:pt x="14" y="4"/>
                        <a:pt x="22" y="2"/>
                      </a:cubicBezTo>
                      <a:cubicBezTo>
                        <a:pt x="29" y="1"/>
                        <a:pt x="36" y="0"/>
                        <a:pt x="42" y="0"/>
                      </a:cubicBezTo>
                      <a:cubicBezTo>
                        <a:pt x="74" y="0"/>
                        <a:pt x="96" y="10"/>
                        <a:pt x="136" y="3"/>
                      </a:cubicBezTo>
                    </a:path>
                  </a:pathLst>
                </a:custGeom>
                <a:noFill/>
                <a:ln w="9525" cap="sq">
                  <a:solidFill>
                    <a:srgbClr val="C1C0B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429" name="Freeform 335"/>
                <p:cNvSpPr>
                  <a:spLocks noChangeArrowheads="1"/>
                </p:cNvSpPr>
                <p:nvPr/>
              </p:nvSpPr>
              <p:spPr bwMode="auto">
                <a:xfrm>
                  <a:off x="1634" y="3420"/>
                  <a:ext cx="87" cy="10"/>
                </a:xfrm>
                <a:custGeom>
                  <a:avLst/>
                  <a:gdLst>
                    <a:gd name="T0" fmla="*/ 93554 w 64"/>
                    <a:gd name="T1" fmla="*/ 0 h 7"/>
                    <a:gd name="T2" fmla="*/ 57029 w 64"/>
                    <a:gd name="T3" fmla="*/ 6286 h 7"/>
                    <a:gd name="T4" fmla="*/ 22137 w 64"/>
                    <a:gd name="T5" fmla="*/ 6286 h 7"/>
                    <a:gd name="T6" fmla="*/ 0 w 64"/>
                    <a:gd name="T7" fmla="*/ 4443 h 7"/>
                    <a:gd name="T8" fmla="*/ 93554 w 64"/>
                    <a:gd name="T9" fmla="*/ 0 h 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64" h="7">
                      <a:moveTo>
                        <a:pt x="64" y="0"/>
                      </a:moveTo>
                      <a:cubicBezTo>
                        <a:pt x="56" y="2"/>
                        <a:pt x="47" y="4"/>
                        <a:pt x="39" y="5"/>
                      </a:cubicBezTo>
                      <a:cubicBezTo>
                        <a:pt x="30" y="7"/>
                        <a:pt x="20" y="7"/>
                        <a:pt x="15" y="5"/>
                      </a:cubicBezTo>
                      <a:cubicBezTo>
                        <a:pt x="11" y="4"/>
                        <a:pt x="4" y="5"/>
                        <a:pt x="0" y="4"/>
                      </a:cubicBezTo>
                      <a:lnTo>
                        <a:pt x="64" y="0"/>
                      </a:lnTo>
                      <a:close/>
                    </a:path>
                  </a:pathLst>
                </a:custGeom>
                <a:solidFill>
                  <a:srgbClr val="7A7878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430" name="Freeform 336"/>
                <p:cNvSpPr>
                  <a:spLocks noChangeArrowheads="1"/>
                </p:cNvSpPr>
                <p:nvPr/>
              </p:nvSpPr>
              <p:spPr bwMode="auto">
                <a:xfrm>
                  <a:off x="1634" y="3420"/>
                  <a:ext cx="87" cy="10"/>
                </a:xfrm>
                <a:custGeom>
                  <a:avLst/>
                  <a:gdLst>
                    <a:gd name="T0" fmla="*/ 93554 w 64"/>
                    <a:gd name="T1" fmla="*/ 0 h 7"/>
                    <a:gd name="T2" fmla="*/ 57029 w 64"/>
                    <a:gd name="T3" fmla="*/ 6286 h 7"/>
                    <a:gd name="T4" fmla="*/ 22137 w 64"/>
                    <a:gd name="T5" fmla="*/ 6286 h 7"/>
                    <a:gd name="T6" fmla="*/ 0 w 64"/>
                    <a:gd name="T7" fmla="*/ 4443 h 7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64" h="7">
                      <a:moveTo>
                        <a:pt x="64" y="0"/>
                      </a:moveTo>
                      <a:cubicBezTo>
                        <a:pt x="56" y="2"/>
                        <a:pt x="47" y="4"/>
                        <a:pt x="39" y="5"/>
                      </a:cubicBezTo>
                      <a:cubicBezTo>
                        <a:pt x="30" y="7"/>
                        <a:pt x="20" y="7"/>
                        <a:pt x="15" y="5"/>
                      </a:cubicBezTo>
                      <a:cubicBezTo>
                        <a:pt x="11" y="4"/>
                        <a:pt x="4" y="5"/>
                        <a:pt x="0" y="4"/>
                      </a:cubicBezTo>
                    </a:path>
                  </a:pathLst>
                </a:custGeom>
                <a:noFill/>
                <a:ln w="9525" cap="sq">
                  <a:solidFill>
                    <a:srgbClr val="C1C0B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431" name="Freeform 337"/>
                <p:cNvSpPr>
                  <a:spLocks noChangeArrowheads="1"/>
                </p:cNvSpPr>
                <p:nvPr/>
              </p:nvSpPr>
              <p:spPr bwMode="auto">
                <a:xfrm>
                  <a:off x="1434" y="3442"/>
                  <a:ext cx="197" cy="18"/>
                </a:xfrm>
                <a:custGeom>
                  <a:avLst/>
                  <a:gdLst>
                    <a:gd name="T0" fmla="*/ 258350 w 142"/>
                    <a:gd name="T1" fmla="*/ 0 h 11"/>
                    <a:gd name="T2" fmla="*/ 176480 w 142"/>
                    <a:gd name="T3" fmla="*/ 17316 h 11"/>
                    <a:gd name="T4" fmla="*/ 161247 w 142"/>
                    <a:gd name="T5" fmla="*/ 17316 h 11"/>
                    <a:gd name="T6" fmla="*/ 92425 w 142"/>
                    <a:gd name="T7" fmla="*/ 40631 h 11"/>
                    <a:gd name="T8" fmla="*/ 39618 w 142"/>
                    <a:gd name="T9" fmla="*/ 40631 h 11"/>
                    <a:gd name="T10" fmla="*/ 5282 w 142"/>
                    <a:gd name="T11" fmla="*/ 28335 h 11"/>
                    <a:gd name="T12" fmla="*/ 0 w 142"/>
                    <a:gd name="T13" fmla="*/ 20779 h 11"/>
                    <a:gd name="T14" fmla="*/ 1933 w 142"/>
                    <a:gd name="T15" fmla="*/ 20779 h 11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142" h="11">
                      <a:moveTo>
                        <a:pt x="142" y="0"/>
                      </a:moveTo>
                      <a:cubicBezTo>
                        <a:pt x="124" y="7"/>
                        <a:pt x="105" y="10"/>
                        <a:pt x="97" y="4"/>
                      </a:cubicBezTo>
                      <a:cubicBezTo>
                        <a:pt x="96" y="3"/>
                        <a:pt x="92" y="3"/>
                        <a:pt x="89" y="4"/>
                      </a:cubicBezTo>
                      <a:cubicBezTo>
                        <a:pt x="76" y="6"/>
                        <a:pt x="64" y="7"/>
                        <a:pt x="51" y="9"/>
                      </a:cubicBezTo>
                      <a:cubicBezTo>
                        <a:pt x="39" y="11"/>
                        <a:pt x="30" y="10"/>
                        <a:pt x="22" y="9"/>
                      </a:cubicBezTo>
                      <a:cubicBezTo>
                        <a:pt x="16" y="8"/>
                        <a:pt x="9" y="7"/>
                        <a:pt x="3" y="7"/>
                      </a:cubicBezTo>
                      <a:cubicBezTo>
                        <a:pt x="2" y="7"/>
                        <a:pt x="1" y="6"/>
                        <a:pt x="0" y="5"/>
                      </a:cubicBezTo>
                      <a:cubicBezTo>
                        <a:pt x="0" y="5"/>
                        <a:pt x="1" y="5"/>
                        <a:pt x="1" y="5"/>
                      </a:cubicBezTo>
                    </a:path>
                  </a:pathLst>
                </a:custGeom>
                <a:noFill/>
                <a:ln w="9525" cap="sq">
                  <a:solidFill>
                    <a:srgbClr val="C1C0B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432" name="Freeform 338"/>
                <p:cNvSpPr>
                  <a:spLocks noChangeArrowheads="1"/>
                </p:cNvSpPr>
                <p:nvPr/>
              </p:nvSpPr>
              <p:spPr bwMode="auto">
                <a:xfrm>
                  <a:off x="1544" y="3412"/>
                  <a:ext cx="59" cy="11"/>
                </a:xfrm>
                <a:custGeom>
                  <a:avLst/>
                  <a:gdLst>
                    <a:gd name="T0" fmla="*/ 0 w 44"/>
                    <a:gd name="T1" fmla="*/ 7078 h 7"/>
                    <a:gd name="T2" fmla="*/ 16846 w 44"/>
                    <a:gd name="T3" fmla="*/ 2866 h 7"/>
                    <a:gd name="T4" fmla="*/ 43100 w 44"/>
                    <a:gd name="T5" fmla="*/ 12380 h 7"/>
                    <a:gd name="T6" fmla="*/ 57683 w 44"/>
                    <a:gd name="T7" fmla="*/ 7078 h 7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44" h="7">
                      <a:moveTo>
                        <a:pt x="0" y="3"/>
                      </a:moveTo>
                      <a:cubicBezTo>
                        <a:pt x="6" y="0"/>
                        <a:pt x="10" y="1"/>
                        <a:pt x="13" y="1"/>
                      </a:cubicBezTo>
                      <a:cubicBezTo>
                        <a:pt x="21" y="2"/>
                        <a:pt x="26" y="4"/>
                        <a:pt x="33" y="6"/>
                      </a:cubicBezTo>
                      <a:cubicBezTo>
                        <a:pt x="37" y="7"/>
                        <a:pt x="40" y="4"/>
                        <a:pt x="44" y="3"/>
                      </a:cubicBezTo>
                    </a:path>
                  </a:pathLst>
                </a:custGeom>
                <a:noFill/>
                <a:ln w="9525" cap="sq">
                  <a:solidFill>
                    <a:srgbClr val="C1C0B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433" name="Freeform 339"/>
                <p:cNvSpPr>
                  <a:spLocks noChangeArrowheads="1"/>
                </p:cNvSpPr>
                <p:nvPr/>
              </p:nvSpPr>
              <p:spPr bwMode="auto">
                <a:xfrm>
                  <a:off x="1566" y="3472"/>
                  <a:ext cx="85" cy="36"/>
                </a:xfrm>
                <a:custGeom>
                  <a:avLst/>
                  <a:gdLst>
                    <a:gd name="T0" fmla="*/ 1707 w 62"/>
                    <a:gd name="T1" fmla="*/ 0 h 21"/>
                    <a:gd name="T2" fmla="*/ 4620 w 62"/>
                    <a:gd name="T3" fmla="*/ 20227 h 21"/>
                    <a:gd name="T4" fmla="*/ 2808 w 62"/>
                    <a:gd name="T5" fmla="*/ 20227 h 21"/>
                    <a:gd name="T6" fmla="*/ 0 w 62"/>
                    <a:gd name="T7" fmla="*/ 7279 h 21"/>
                    <a:gd name="T8" fmla="*/ 1707 w 62"/>
                    <a:gd name="T9" fmla="*/ 0 h 21"/>
                    <a:gd name="T10" fmla="*/ 4620 w 62"/>
                    <a:gd name="T11" fmla="*/ 20227 h 21"/>
                    <a:gd name="T12" fmla="*/ 23825 w 62"/>
                    <a:gd name="T13" fmla="*/ 74947 h 21"/>
                    <a:gd name="T14" fmla="*/ 23825 w 62"/>
                    <a:gd name="T15" fmla="*/ 93600 h 21"/>
                    <a:gd name="T16" fmla="*/ 2808 w 62"/>
                    <a:gd name="T17" fmla="*/ 20227 h 21"/>
                    <a:gd name="T18" fmla="*/ 4620 w 62"/>
                    <a:gd name="T19" fmla="*/ 20227 h 21"/>
                    <a:gd name="T20" fmla="*/ 23825 w 62"/>
                    <a:gd name="T21" fmla="*/ 74947 h 21"/>
                    <a:gd name="T22" fmla="*/ 23825 w 62"/>
                    <a:gd name="T23" fmla="*/ 74947 h 21"/>
                    <a:gd name="T24" fmla="*/ 23825 w 62"/>
                    <a:gd name="T25" fmla="*/ 83196 h 21"/>
                    <a:gd name="T26" fmla="*/ 23825 w 62"/>
                    <a:gd name="T27" fmla="*/ 74947 h 21"/>
                    <a:gd name="T28" fmla="*/ 23825 w 62"/>
                    <a:gd name="T29" fmla="*/ 74947 h 21"/>
                    <a:gd name="T30" fmla="*/ 23825 w 62"/>
                    <a:gd name="T31" fmla="*/ 74947 h 21"/>
                    <a:gd name="T32" fmla="*/ 23825 w 62"/>
                    <a:gd name="T33" fmla="*/ 93600 h 21"/>
                    <a:gd name="T34" fmla="*/ 23825 w 62"/>
                    <a:gd name="T35" fmla="*/ 93600 h 21"/>
                    <a:gd name="T36" fmla="*/ 23825 w 62"/>
                    <a:gd name="T37" fmla="*/ 74947 h 21"/>
                    <a:gd name="T38" fmla="*/ 23825 w 62"/>
                    <a:gd name="T39" fmla="*/ 93600 h 21"/>
                    <a:gd name="T40" fmla="*/ 23825 w 62"/>
                    <a:gd name="T41" fmla="*/ 93600 h 21"/>
                    <a:gd name="T42" fmla="*/ 23825 w 62"/>
                    <a:gd name="T43" fmla="*/ 83196 h 21"/>
                    <a:gd name="T44" fmla="*/ 23825 w 62"/>
                    <a:gd name="T45" fmla="*/ 93600 h 21"/>
                    <a:gd name="T46" fmla="*/ 23825 w 62"/>
                    <a:gd name="T47" fmla="*/ 74947 h 21"/>
                    <a:gd name="T48" fmla="*/ 34620 w 62"/>
                    <a:gd name="T49" fmla="*/ 83196 h 21"/>
                    <a:gd name="T50" fmla="*/ 34620 w 62"/>
                    <a:gd name="T51" fmla="*/ 93600 h 21"/>
                    <a:gd name="T52" fmla="*/ 23825 w 62"/>
                    <a:gd name="T53" fmla="*/ 93600 h 21"/>
                    <a:gd name="T54" fmla="*/ 23825 w 62"/>
                    <a:gd name="T55" fmla="*/ 74947 h 21"/>
                    <a:gd name="T56" fmla="*/ 34620 w 62"/>
                    <a:gd name="T57" fmla="*/ 83196 h 21"/>
                    <a:gd name="T58" fmla="*/ 50970 w 62"/>
                    <a:gd name="T59" fmla="*/ 95373 h 21"/>
                    <a:gd name="T60" fmla="*/ 49131 w 62"/>
                    <a:gd name="T61" fmla="*/ 106099 h 21"/>
                    <a:gd name="T62" fmla="*/ 34620 w 62"/>
                    <a:gd name="T63" fmla="*/ 93600 h 21"/>
                    <a:gd name="T64" fmla="*/ 34620 w 62"/>
                    <a:gd name="T65" fmla="*/ 83196 h 21"/>
                    <a:gd name="T66" fmla="*/ 49131 w 62"/>
                    <a:gd name="T67" fmla="*/ 106099 h 21"/>
                    <a:gd name="T68" fmla="*/ 49131 w 62"/>
                    <a:gd name="T69" fmla="*/ 106099 h 21"/>
                    <a:gd name="T70" fmla="*/ 49131 w 62"/>
                    <a:gd name="T71" fmla="*/ 106099 h 21"/>
                    <a:gd name="T72" fmla="*/ 50970 w 62"/>
                    <a:gd name="T73" fmla="*/ 95373 h 21"/>
                    <a:gd name="T74" fmla="*/ 68450 w 62"/>
                    <a:gd name="T75" fmla="*/ 133113 h 21"/>
                    <a:gd name="T76" fmla="*/ 68450 w 62"/>
                    <a:gd name="T77" fmla="*/ 138648 h 21"/>
                    <a:gd name="T78" fmla="*/ 49131 w 62"/>
                    <a:gd name="T79" fmla="*/ 106099 h 21"/>
                    <a:gd name="T80" fmla="*/ 50970 w 62"/>
                    <a:gd name="T81" fmla="*/ 95373 h 21"/>
                    <a:gd name="T82" fmla="*/ 68450 w 62"/>
                    <a:gd name="T83" fmla="*/ 133113 h 21"/>
                    <a:gd name="T84" fmla="*/ 98357 w 62"/>
                    <a:gd name="T85" fmla="*/ 118104 h 21"/>
                    <a:gd name="T86" fmla="*/ 98357 w 62"/>
                    <a:gd name="T87" fmla="*/ 133113 h 21"/>
                    <a:gd name="T88" fmla="*/ 68450 w 62"/>
                    <a:gd name="T89" fmla="*/ 138648 h 21"/>
                    <a:gd name="T90" fmla="*/ 68450 w 62"/>
                    <a:gd name="T91" fmla="*/ 133113 h 21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</a:gdLst>
                  <a:ahLst/>
                  <a:cxnLst>
                    <a:cxn ang="T92">
                      <a:pos x="T0" y="T1"/>
                    </a:cxn>
                    <a:cxn ang="T93">
                      <a:pos x="T2" y="T3"/>
                    </a:cxn>
                    <a:cxn ang="T94">
                      <a:pos x="T4" y="T5"/>
                    </a:cxn>
                    <a:cxn ang="T95">
                      <a:pos x="T6" y="T7"/>
                    </a:cxn>
                    <a:cxn ang="T96">
                      <a:pos x="T8" y="T9"/>
                    </a:cxn>
                    <a:cxn ang="T97">
                      <a:pos x="T10" y="T11"/>
                    </a:cxn>
                    <a:cxn ang="T98">
                      <a:pos x="T12" y="T13"/>
                    </a:cxn>
                    <a:cxn ang="T99">
                      <a:pos x="T14" y="T15"/>
                    </a:cxn>
                    <a:cxn ang="T100">
                      <a:pos x="T16" y="T17"/>
                    </a:cxn>
                    <a:cxn ang="T101">
                      <a:pos x="T18" y="T19"/>
                    </a:cxn>
                    <a:cxn ang="T102">
                      <a:pos x="T20" y="T21"/>
                    </a:cxn>
                    <a:cxn ang="T103">
                      <a:pos x="T22" y="T23"/>
                    </a:cxn>
                    <a:cxn ang="T104">
                      <a:pos x="T24" y="T25"/>
                    </a:cxn>
                    <a:cxn ang="T105">
                      <a:pos x="T26" y="T27"/>
                    </a:cxn>
                    <a:cxn ang="T106">
                      <a:pos x="T28" y="T29"/>
                    </a:cxn>
                    <a:cxn ang="T107">
                      <a:pos x="T30" y="T31"/>
                    </a:cxn>
                    <a:cxn ang="T108">
                      <a:pos x="T32" y="T33"/>
                    </a:cxn>
                    <a:cxn ang="T109">
                      <a:pos x="T34" y="T35"/>
                    </a:cxn>
                    <a:cxn ang="T110">
                      <a:pos x="T36" y="T37"/>
                    </a:cxn>
                    <a:cxn ang="T111">
                      <a:pos x="T38" y="T39"/>
                    </a:cxn>
                    <a:cxn ang="T112">
                      <a:pos x="T40" y="T41"/>
                    </a:cxn>
                    <a:cxn ang="T113">
                      <a:pos x="T42" y="T43"/>
                    </a:cxn>
                    <a:cxn ang="T114">
                      <a:pos x="T44" y="T45"/>
                    </a:cxn>
                    <a:cxn ang="T115">
                      <a:pos x="T46" y="T47"/>
                    </a:cxn>
                    <a:cxn ang="T116">
                      <a:pos x="T48" y="T49"/>
                    </a:cxn>
                    <a:cxn ang="T117">
                      <a:pos x="T50" y="T51"/>
                    </a:cxn>
                    <a:cxn ang="T118">
                      <a:pos x="T52" y="T53"/>
                    </a:cxn>
                    <a:cxn ang="T119">
                      <a:pos x="T54" y="T55"/>
                    </a:cxn>
                    <a:cxn ang="T120">
                      <a:pos x="T56" y="T57"/>
                    </a:cxn>
                    <a:cxn ang="T121">
                      <a:pos x="T58" y="T59"/>
                    </a:cxn>
                    <a:cxn ang="T122">
                      <a:pos x="T60" y="T61"/>
                    </a:cxn>
                    <a:cxn ang="T123">
                      <a:pos x="T62" y="T63"/>
                    </a:cxn>
                    <a:cxn ang="T124">
                      <a:pos x="T64" y="T65"/>
                    </a:cxn>
                    <a:cxn ang="T125">
                      <a:pos x="T66" y="T67"/>
                    </a:cxn>
                    <a:cxn ang="T126">
                      <a:pos x="T68" y="T69"/>
                    </a:cxn>
                    <a:cxn ang="T127">
                      <a:pos x="T70" y="T71"/>
                    </a:cxn>
                    <a:cxn ang="T128">
                      <a:pos x="T72" y="T73"/>
                    </a:cxn>
                    <a:cxn ang="T129">
                      <a:pos x="T74" y="T75"/>
                    </a:cxn>
                    <a:cxn ang="T130">
                      <a:pos x="T76" y="T77"/>
                    </a:cxn>
                    <a:cxn ang="T131">
                      <a:pos x="T78" y="T79"/>
                    </a:cxn>
                    <a:cxn ang="T132">
                      <a:pos x="T80" y="T81"/>
                    </a:cxn>
                    <a:cxn ang="T133">
                      <a:pos x="T82" y="T83"/>
                    </a:cxn>
                    <a:cxn ang="T134">
                      <a:pos x="T84" y="T85"/>
                    </a:cxn>
                    <a:cxn ang="T135">
                      <a:pos x="T86" y="T87"/>
                    </a:cxn>
                    <a:cxn ang="T136">
                      <a:pos x="T88" y="T89"/>
                    </a:cxn>
                    <a:cxn ang="T137">
                      <a:pos x="T90" y="T91"/>
                    </a:cxn>
                  </a:cxnLst>
                  <a:rect l="0" t="0" r="r" b="b"/>
                  <a:pathLst>
                    <a:path w="62" h="21">
                      <a:moveTo>
                        <a:pt x="1" y="0"/>
                      </a:moveTo>
                      <a:cubicBezTo>
                        <a:pt x="2" y="1"/>
                        <a:pt x="2" y="2"/>
                        <a:pt x="3" y="3"/>
                      </a:cubicBezTo>
                      <a:lnTo>
                        <a:pt x="2" y="3"/>
                      </a:lnTo>
                      <a:cubicBezTo>
                        <a:pt x="1" y="3"/>
                        <a:pt x="1" y="2"/>
                        <a:pt x="0" y="1"/>
                      </a:cubicBezTo>
                      <a:lnTo>
                        <a:pt x="1" y="0"/>
                      </a:lnTo>
                      <a:close/>
                      <a:moveTo>
                        <a:pt x="3" y="3"/>
                      </a:moveTo>
                      <a:cubicBezTo>
                        <a:pt x="6" y="7"/>
                        <a:pt x="8" y="10"/>
                        <a:pt x="15" y="11"/>
                      </a:cubicBezTo>
                      <a:lnTo>
                        <a:pt x="15" y="13"/>
                      </a:lnTo>
                      <a:cubicBezTo>
                        <a:pt x="7" y="11"/>
                        <a:pt x="4" y="7"/>
                        <a:pt x="2" y="3"/>
                      </a:cubicBezTo>
                      <a:lnTo>
                        <a:pt x="3" y="3"/>
                      </a:lnTo>
                      <a:close/>
                      <a:moveTo>
                        <a:pt x="15" y="11"/>
                      </a:moveTo>
                      <a:lnTo>
                        <a:pt x="15" y="11"/>
                      </a:lnTo>
                      <a:lnTo>
                        <a:pt x="15" y="12"/>
                      </a:lnTo>
                      <a:lnTo>
                        <a:pt x="15" y="11"/>
                      </a:lnTo>
                      <a:close/>
                      <a:moveTo>
                        <a:pt x="15" y="11"/>
                      </a:moveTo>
                      <a:lnTo>
                        <a:pt x="15" y="11"/>
                      </a:lnTo>
                      <a:lnTo>
                        <a:pt x="15" y="13"/>
                      </a:lnTo>
                      <a:lnTo>
                        <a:pt x="15" y="11"/>
                      </a:lnTo>
                      <a:close/>
                      <a:moveTo>
                        <a:pt x="15" y="13"/>
                      </a:moveTo>
                      <a:lnTo>
                        <a:pt x="15" y="13"/>
                      </a:lnTo>
                      <a:lnTo>
                        <a:pt x="15" y="12"/>
                      </a:lnTo>
                      <a:lnTo>
                        <a:pt x="15" y="13"/>
                      </a:lnTo>
                      <a:close/>
                      <a:moveTo>
                        <a:pt x="15" y="11"/>
                      </a:moveTo>
                      <a:cubicBezTo>
                        <a:pt x="17" y="12"/>
                        <a:pt x="19" y="12"/>
                        <a:pt x="22" y="12"/>
                      </a:cubicBezTo>
                      <a:lnTo>
                        <a:pt x="22" y="13"/>
                      </a:lnTo>
                      <a:cubicBezTo>
                        <a:pt x="19" y="13"/>
                        <a:pt x="17" y="13"/>
                        <a:pt x="15" y="13"/>
                      </a:cubicBezTo>
                      <a:lnTo>
                        <a:pt x="15" y="11"/>
                      </a:lnTo>
                      <a:close/>
                      <a:moveTo>
                        <a:pt x="22" y="12"/>
                      </a:moveTo>
                      <a:cubicBezTo>
                        <a:pt x="26" y="12"/>
                        <a:pt x="30" y="13"/>
                        <a:pt x="32" y="14"/>
                      </a:cubicBezTo>
                      <a:lnTo>
                        <a:pt x="31" y="15"/>
                      </a:lnTo>
                      <a:cubicBezTo>
                        <a:pt x="29" y="14"/>
                        <a:pt x="25" y="14"/>
                        <a:pt x="22" y="13"/>
                      </a:cubicBezTo>
                      <a:lnTo>
                        <a:pt x="22" y="12"/>
                      </a:lnTo>
                      <a:close/>
                      <a:moveTo>
                        <a:pt x="31" y="15"/>
                      </a:moveTo>
                      <a:lnTo>
                        <a:pt x="31" y="15"/>
                      </a:lnTo>
                      <a:close/>
                      <a:moveTo>
                        <a:pt x="32" y="14"/>
                      </a:moveTo>
                      <a:cubicBezTo>
                        <a:pt x="35" y="16"/>
                        <a:pt x="38" y="18"/>
                        <a:pt x="43" y="19"/>
                      </a:cubicBezTo>
                      <a:lnTo>
                        <a:pt x="43" y="20"/>
                      </a:lnTo>
                      <a:cubicBezTo>
                        <a:pt x="38" y="19"/>
                        <a:pt x="34" y="17"/>
                        <a:pt x="31" y="15"/>
                      </a:cubicBezTo>
                      <a:lnTo>
                        <a:pt x="32" y="14"/>
                      </a:lnTo>
                      <a:close/>
                      <a:moveTo>
                        <a:pt x="43" y="19"/>
                      </a:moveTo>
                      <a:cubicBezTo>
                        <a:pt x="48" y="20"/>
                        <a:pt x="54" y="20"/>
                        <a:pt x="62" y="17"/>
                      </a:cubicBezTo>
                      <a:lnTo>
                        <a:pt x="62" y="19"/>
                      </a:lnTo>
                      <a:cubicBezTo>
                        <a:pt x="54" y="21"/>
                        <a:pt x="48" y="21"/>
                        <a:pt x="43" y="20"/>
                      </a:cubicBezTo>
                      <a:lnTo>
                        <a:pt x="43" y="19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434" name="Freeform 340"/>
                <p:cNvSpPr>
                  <a:spLocks noChangeArrowheads="1"/>
                </p:cNvSpPr>
                <p:nvPr/>
              </p:nvSpPr>
              <p:spPr bwMode="auto">
                <a:xfrm>
                  <a:off x="1642" y="3271"/>
                  <a:ext cx="71" cy="11"/>
                </a:xfrm>
                <a:custGeom>
                  <a:avLst/>
                  <a:gdLst>
                    <a:gd name="T0" fmla="*/ 85208 w 52"/>
                    <a:gd name="T1" fmla="*/ 40582 h 7"/>
                    <a:gd name="T2" fmla="*/ 80455 w 52"/>
                    <a:gd name="T3" fmla="*/ 32782 h 7"/>
                    <a:gd name="T4" fmla="*/ 80455 w 52"/>
                    <a:gd name="T5" fmla="*/ 23667 h 7"/>
                    <a:gd name="T6" fmla="*/ 85208 w 52"/>
                    <a:gd name="T7" fmla="*/ 29348 h 7"/>
                    <a:gd name="T8" fmla="*/ 85208 w 52"/>
                    <a:gd name="T9" fmla="*/ 40582 h 7"/>
                    <a:gd name="T10" fmla="*/ 80455 w 52"/>
                    <a:gd name="T11" fmla="*/ 32782 h 7"/>
                    <a:gd name="T12" fmla="*/ 73187 w 52"/>
                    <a:gd name="T13" fmla="*/ 23667 h 7"/>
                    <a:gd name="T14" fmla="*/ 72584 w 52"/>
                    <a:gd name="T15" fmla="*/ 17125 h 7"/>
                    <a:gd name="T16" fmla="*/ 80455 w 52"/>
                    <a:gd name="T17" fmla="*/ 23667 h 7"/>
                    <a:gd name="T18" fmla="*/ 80455 w 52"/>
                    <a:gd name="T19" fmla="*/ 32782 h 7"/>
                    <a:gd name="T20" fmla="*/ 73187 w 52"/>
                    <a:gd name="T21" fmla="*/ 23667 h 7"/>
                    <a:gd name="T22" fmla="*/ 72584 w 52"/>
                    <a:gd name="T23" fmla="*/ 23667 h 7"/>
                    <a:gd name="T24" fmla="*/ 72584 w 52"/>
                    <a:gd name="T25" fmla="*/ 23667 h 7"/>
                    <a:gd name="T26" fmla="*/ 73187 w 52"/>
                    <a:gd name="T27" fmla="*/ 23667 h 7"/>
                    <a:gd name="T28" fmla="*/ 72584 w 52"/>
                    <a:gd name="T29" fmla="*/ 23667 h 7"/>
                    <a:gd name="T30" fmla="*/ 39495 w 52"/>
                    <a:gd name="T31" fmla="*/ 23667 h 7"/>
                    <a:gd name="T32" fmla="*/ 39495 w 52"/>
                    <a:gd name="T33" fmla="*/ 17125 h 7"/>
                    <a:gd name="T34" fmla="*/ 72584 w 52"/>
                    <a:gd name="T35" fmla="*/ 17125 h 7"/>
                    <a:gd name="T36" fmla="*/ 72584 w 52"/>
                    <a:gd name="T37" fmla="*/ 23667 h 7"/>
                    <a:gd name="T38" fmla="*/ 39495 w 52"/>
                    <a:gd name="T39" fmla="*/ 23667 h 7"/>
                    <a:gd name="T40" fmla="*/ 24531 w 52"/>
                    <a:gd name="T41" fmla="*/ 17125 h 7"/>
                    <a:gd name="T42" fmla="*/ 24531 w 52"/>
                    <a:gd name="T43" fmla="*/ 9982 h 7"/>
                    <a:gd name="T44" fmla="*/ 39495 w 52"/>
                    <a:gd name="T45" fmla="*/ 17125 h 7"/>
                    <a:gd name="T46" fmla="*/ 39495 w 52"/>
                    <a:gd name="T47" fmla="*/ 23667 h 7"/>
                    <a:gd name="T48" fmla="*/ 24531 w 52"/>
                    <a:gd name="T49" fmla="*/ 9982 h 7"/>
                    <a:gd name="T50" fmla="*/ 24531 w 52"/>
                    <a:gd name="T51" fmla="*/ 9982 h 7"/>
                    <a:gd name="T52" fmla="*/ 24531 w 52"/>
                    <a:gd name="T53" fmla="*/ 17125 h 7"/>
                    <a:gd name="T54" fmla="*/ 24531 w 52"/>
                    <a:gd name="T55" fmla="*/ 9982 h 7"/>
                    <a:gd name="T56" fmla="*/ 24531 w 52"/>
                    <a:gd name="T57" fmla="*/ 17125 h 7"/>
                    <a:gd name="T58" fmla="*/ 20025 w 52"/>
                    <a:gd name="T59" fmla="*/ 9982 h 7"/>
                    <a:gd name="T60" fmla="*/ 21734 w 52"/>
                    <a:gd name="T61" fmla="*/ 5825 h 7"/>
                    <a:gd name="T62" fmla="*/ 24531 w 52"/>
                    <a:gd name="T63" fmla="*/ 9982 h 7"/>
                    <a:gd name="T64" fmla="*/ 24531 w 52"/>
                    <a:gd name="T65" fmla="*/ 17125 h 7"/>
                    <a:gd name="T66" fmla="*/ 20025 w 52"/>
                    <a:gd name="T67" fmla="*/ 9982 h 7"/>
                    <a:gd name="T68" fmla="*/ 12108 w 52"/>
                    <a:gd name="T69" fmla="*/ 9982 h 7"/>
                    <a:gd name="T70" fmla="*/ 12108 w 52"/>
                    <a:gd name="T71" fmla="*/ 0 h 7"/>
                    <a:gd name="T72" fmla="*/ 21734 w 52"/>
                    <a:gd name="T73" fmla="*/ 5825 h 7"/>
                    <a:gd name="T74" fmla="*/ 20025 w 52"/>
                    <a:gd name="T75" fmla="*/ 9982 h 7"/>
                    <a:gd name="T76" fmla="*/ 12108 w 52"/>
                    <a:gd name="T77" fmla="*/ 9982 h 7"/>
                    <a:gd name="T78" fmla="*/ 12108 w 52"/>
                    <a:gd name="T79" fmla="*/ 9982 h 7"/>
                    <a:gd name="T80" fmla="*/ 12108 w 52"/>
                    <a:gd name="T81" fmla="*/ 5825 h 7"/>
                    <a:gd name="T82" fmla="*/ 12108 w 52"/>
                    <a:gd name="T83" fmla="*/ 9982 h 7"/>
                    <a:gd name="T84" fmla="*/ 12108 w 52"/>
                    <a:gd name="T85" fmla="*/ 9982 h 7"/>
                    <a:gd name="T86" fmla="*/ 7944 w 52"/>
                    <a:gd name="T87" fmla="*/ 9982 h 7"/>
                    <a:gd name="T88" fmla="*/ 7944 w 52"/>
                    <a:gd name="T89" fmla="*/ 5825 h 7"/>
                    <a:gd name="T90" fmla="*/ 12108 w 52"/>
                    <a:gd name="T91" fmla="*/ 0 h 7"/>
                    <a:gd name="T92" fmla="*/ 12108 w 52"/>
                    <a:gd name="T93" fmla="*/ 9982 h 7"/>
                    <a:gd name="T94" fmla="*/ 7944 w 52"/>
                    <a:gd name="T95" fmla="*/ 5825 h 7"/>
                    <a:gd name="T96" fmla="*/ 7944 w 52"/>
                    <a:gd name="T97" fmla="*/ 5825 h 7"/>
                    <a:gd name="T98" fmla="*/ 7944 w 52"/>
                    <a:gd name="T99" fmla="*/ 5825 h 7"/>
                    <a:gd name="T100" fmla="*/ 7944 w 52"/>
                    <a:gd name="T101" fmla="*/ 9982 h 7"/>
                    <a:gd name="T102" fmla="*/ 1756 w 52"/>
                    <a:gd name="T103" fmla="*/ 9982 h 7"/>
                    <a:gd name="T104" fmla="*/ 0 w 52"/>
                    <a:gd name="T105" fmla="*/ 5825 h 7"/>
                    <a:gd name="T106" fmla="*/ 7944 w 52"/>
                    <a:gd name="T107" fmla="*/ 5825 h 7"/>
                    <a:gd name="T108" fmla="*/ 7944 w 52"/>
                    <a:gd name="T109" fmla="*/ 9982 h 7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</a:gdLst>
                  <a:ahLst/>
                  <a:cxnLst>
                    <a:cxn ang="T110">
                      <a:pos x="T0" y="T1"/>
                    </a:cxn>
                    <a:cxn ang="T111">
                      <a:pos x="T2" y="T3"/>
                    </a:cxn>
                    <a:cxn ang="T112">
                      <a:pos x="T4" y="T5"/>
                    </a:cxn>
                    <a:cxn ang="T113">
                      <a:pos x="T6" y="T7"/>
                    </a:cxn>
                    <a:cxn ang="T114">
                      <a:pos x="T8" y="T9"/>
                    </a:cxn>
                    <a:cxn ang="T115">
                      <a:pos x="T10" y="T11"/>
                    </a:cxn>
                    <a:cxn ang="T116">
                      <a:pos x="T12" y="T13"/>
                    </a:cxn>
                    <a:cxn ang="T117">
                      <a:pos x="T14" y="T15"/>
                    </a:cxn>
                    <a:cxn ang="T118">
                      <a:pos x="T16" y="T17"/>
                    </a:cxn>
                    <a:cxn ang="T119">
                      <a:pos x="T18" y="T19"/>
                    </a:cxn>
                    <a:cxn ang="T120">
                      <a:pos x="T20" y="T21"/>
                    </a:cxn>
                    <a:cxn ang="T121">
                      <a:pos x="T22" y="T23"/>
                    </a:cxn>
                    <a:cxn ang="T122">
                      <a:pos x="T24" y="T25"/>
                    </a:cxn>
                    <a:cxn ang="T123">
                      <a:pos x="T26" y="T27"/>
                    </a:cxn>
                    <a:cxn ang="T124">
                      <a:pos x="T28" y="T29"/>
                    </a:cxn>
                    <a:cxn ang="T125">
                      <a:pos x="T30" y="T31"/>
                    </a:cxn>
                    <a:cxn ang="T126">
                      <a:pos x="T32" y="T33"/>
                    </a:cxn>
                    <a:cxn ang="T127">
                      <a:pos x="T34" y="T35"/>
                    </a:cxn>
                    <a:cxn ang="T128">
                      <a:pos x="T36" y="T37"/>
                    </a:cxn>
                    <a:cxn ang="T129">
                      <a:pos x="T38" y="T39"/>
                    </a:cxn>
                    <a:cxn ang="T130">
                      <a:pos x="T40" y="T41"/>
                    </a:cxn>
                    <a:cxn ang="T131">
                      <a:pos x="T42" y="T43"/>
                    </a:cxn>
                    <a:cxn ang="T132">
                      <a:pos x="T44" y="T45"/>
                    </a:cxn>
                    <a:cxn ang="T133">
                      <a:pos x="T46" y="T47"/>
                    </a:cxn>
                    <a:cxn ang="T134">
                      <a:pos x="T48" y="T49"/>
                    </a:cxn>
                    <a:cxn ang="T135">
                      <a:pos x="T50" y="T51"/>
                    </a:cxn>
                    <a:cxn ang="T136">
                      <a:pos x="T52" y="T53"/>
                    </a:cxn>
                    <a:cxn ang="T137">
                      <a:pos x="T54" y="T55"/>
                    </a:cxn>
                    <a:cxn ang="T138">
                      <a:pos x="T56" y="T57"/>
                    </a:cxn>
                    <a:cxn ang="T139">
                      <a:pos x="T58" y="T59"/>
                    </a:cxn>
                    <a:cxn ang="T140">
                      <a:pos x="T60" y="T61"/>
                    </a:cxn>
                    <a:cxn ang="T141">
                      <a:pos x="T62" y="T63"/>
                    </a:cxn>
                    <a:cxn ang="T142">
                      <a:pos x="T64" y="T65"/>
                    </a:cxn>
                    <a:cxn ang="T143">
                      <a:pos x="T66" y="T67"/>
                    </a:cxn>
                    <a:cxn ang="T144">
                      <a:pos x="T68" y="T69"/>
                    </a:cxn>
                    <a:cxn ang="T145">
                      <a:pos x="T70" y="T71"/>
                    </a:cxn>
                    <a:cxn ang="T146">
                      <a:pos x="T72" y="T73"/>
                    </a:cxn>
                    <a:cxn ang="T147">
                      <a:pos x="T74" y="T75"/>
                    </a:cxn>
                    <a:cxn ang="T148">
                      <a:pos x="T76" y="T77"/>
                    </a:cxn>
                    <a:cxn ang="T149">
                      <a:pos x="T78" y="T79"/>
                    </a:cxn>
                    <a:cxn ang="T150">
                      <a:pos x="T80" y="T81"/>
                    </a:cxn>
                    <a:cxn ang="T151">
                      <a:pos x="T82" y="T83"/>
                    </a:cxn>
                    <a:cxn ang="T152">
                      <a:pos x="T84" y="T85"/>
                    </a:cxn>
                    <a:cxn ang="T153">
                      <a:pos x="T86" y="T87"/>
                    </a:cxn>
                    <a:cxn ang="T154">
                      <a:pos x="T88" y="T89"/>
                    </a:cxn>
                    <a:cxn ang="T155">
                      <a:pos x="T90" y="T91"/>
                    </a:cxn>
                    <a:cxn ang="T156">
                      <a:pos x="T92" y="T93"/>
                    </a:cxn>
                    <a:cxn ang="T157">
                      <a:pos x="T94" y="T95"/>
                    </a:cxn>
                    <a:cxn ang="T158">
                      <a:pos x="T96" y="T97"/>
                    </a:cxn>
                    <a:cxn ang="T159">
                      <a:pos x="T98" y="T99"/>
                    </a:cxn>
                    <a:cxn ang="T160">
                      <a:pos x="T100" y="T101"/>
                    </a:cxn>
                    <a:cxn ang="T161">
                      <a:pos x="T102" y="T103"/>
                    </a:cxn>
                    <a:cxn ang="T162">
                      <a:pos x="T104" y="T105"/>
                    </a:cxn>
                    <a:cxn ang="T163">
                      <a:pos x="T106" y="T107"/>
                    </a:cxn>
                    <a:cxn ang="T164">
                      <a:pos x="T108" y="T109"/>
                    </a:cxn>
                  </a:cxnLst>
                  <a:rect l="0" t="0" r="r" b="b"/>
                  <a:pathLst>
                    <a:path w="52" h="7">
                      <a:moveTo>
                        <a:pt x="52" y="7"/>
                      </a:moveTo>
                      <a:cubicBezTo>
                        <a:pt x="51" y="6"/>
                        <a:pt x="50" y="6"/>
                        <a:pt x="49" y="6"/>
                      </a:cubicBezTo>
                      <a:lnTo>
                        <a:pt x="49" y="4"/>
                      </a:lnTo>
                      <a:cubicBezTo>
                        <a:pt x="50" y="5"/>
                        <a:pt x="51" y="5"/>
                        <a:pt x="52" y="5"/>
                      </a:cubicBezTo>
                      <a:lnTo>
                        <a:pt x="52" y="7"/>
                      </a:lnTo>
                      <a:close/>
                      <a:moveTo>
                        <a:pt x="49" y="6"/>
                      </a:moveTo>
                      <a:cubicBezTo>
                        <a:pt x="47" y="5"/>
                        <a:pt x="46" y="4"/>
                        <a:pt x="45" y="4"/>
                      </a:cubicBezTo>
                      <a:lnTo>
                        <a:pt x="44" y="3"/>
                      </a:lnTo>
                      <a:cubicBezTo>
                        <a:pt x="46" y="3"/>
                        <a:pt x="48" y="4"/>
                        <a:pt x="49" y="4"/>
                      </a:cubicBezTo>
                      <a:lnTo>
                        <a:pt x="49" y="6"/>
                      </a:lnTo>
                      <a:close/>
                      <a:moveTo>
                        <a:pt x="45" y="4"/>
                      </a:moveTo>
                      <a:lnTo>
                        <a:pt x="44" y="4"/>
                      </a:lnTo>
                      <a:lnTo>
                        <a:pt x="45" y="4"/>
                      </a:lnTo>
                      <a:close/>
                      <a:moveTo>
                        <a:pt x="44" y="4"/>
                      </a:moveTo>
                      <a:cubicBezTo>
                        <a:pt x="37" y="5"/>
                        <a:pt x="30" y="4"/>
                        <a:pt x="24" y="4"/>
                      </a:cubicBezTo>
                      <a:lnTo>
                        <a:pt x="24" y="3"/>
                      </a:lnTo>
                      <a:cubicBezTo>
                        <a:pt x="31" y="3"/>
                        <a:pt x="37" y="4"/>
                        <a:pt x="44" y="3"/>
                      </a:cubicBezTo>
                      <a:lnTo>
                        <a:pt x="44" y="4"/>
                      </a:lnTo>
                      <a:close/>
                      <a:moveTo>
                        <a:pt x="24" y="4"/>
                      </a:moveTo>
                      <a:cubicBezTo>
                        <a:pt x="21" y="4"/>
                        <a:pt x="18" y="3"/>
                        <a:pt x="15" y="3"/>
                      </a:cubicBezTo>
                      <a:lnTo>
                        <a:pt x="15" y="2"/>
                      </a:lnTo>
                      <a:cubicBezTo>
                        <a:pt x="18" y="2"/>
                        <a:pt x="21" y="2"/>
                        <a:pt x="24" y="3"/>
                      </a:cubicBezTo>
                      <a:lnTo>
                        <a:pt x="24" y="4"/>
                      </a:lnTo>
                      <a:close/>
                      <a:moveTo>
                        <a:pt x="15" y="2"/>
                      </a:moveTo>
                      <a:lnTo>
                        <a:pt x="15" y="2"/>
                      </a:lnTo>
                      <a:lnTo>
                        <a:pt x="15" y="3"/>
                      </a:lnTo>
                      <a:lnTo>
                        <a:pt x="15" y="2"/>
                      </a:lnTo>
                      <a:close/>
                      <a:moveTo>
                        <a:pt x="15" y="3"/>
                      </a:moveTo>
                      <a:cubicBezTo>
                        <a:pt x="14" y="3"/>
                        <a:pt x="13" y="3"/>
                        <a:pt x="12" y="2"/>
                      </a:cubicBezTo>
                      <a:lnTo>
                        <a:pt x="13" y="1"/>
                      </a:lnTo>
                      <a:cubicBezTo>
                        <a:pt x="14" y="2"/>
                        <a:pt x="14" y="2"/>
                        <a:pt x="15" y="2"/>
                      </a:cubicBezTo>
                      <a:lnTo>
                        <a:pt x="15" y="3"/>
                      </a:lnTo>
                      <a:close/>
                      <a:moveTo>
                        <a:pt x="12" y="2"/>
                      </a:moveTo>
                      <a:cubicBezTo>
                        <a:pt x="11" y="2"/>
                        <a:pt x="9" y="1"/>
                        <a:pt x="7" y="2"/>
                      </a:cubicBezTo>
                      <a:lnTo>
                        <a:pt x="7" y="0"/>
                      </a:lnTo>
                      <a:cubicBezTo>
                        <a:pt x="10" y="0"/>
                        <a:pt x="11" y="1"/>
                        <a:pt x="13" y="1"/>
                      </a:cubicBezTo>
                      <a:lnTo>
                        <a:pt x="12" y="2"/>
                      </a:lnTo>
                      <a:close/>
                      <a:moveTo>
                        <a:pt x="7" y="2"/>
                      </a:moveTo>
                      <a:lnTo>
                        <a:pt x="7" y="2"/>
                      </a:lnTo>
                      <a:lnTo>
                        <a:pt x="7" y="1"/>
                      </a:lnTo>
                      <a:lnTo>
                        <a:pt x="7" y="2"/>
                      </a:lnTo>
                      <a:close/>
                      <a:moveTo>
                        <a:pt x="7" y="2"/>
                      </a:moveTo>
                      <a:cubicBezTo>
                        <a:pt x="6" y="2"/>
                        <a:pt x="5" y="2"/>
                        <a:pt x="5" y="2"/>
                      </a:cubicBezTo>
                      <a:lnTo>
                        <a:pt x="5" y="1"/>
                      </a:lnTo>
                      <a:cubicBezTo>
                        <a:pt x="5" y="1"/>
                        <a:pt x="6" y="1"/>
                        <a:pt x="7" y="0"/>
                      </a:cubicBezTo>
                      <a:lnTo>
                        <a:pt x="7" y="2"/>
                      </a:lnTo>
                      <a:close/>
                      <a:moveTo>
                        <a:pt x="5" y="1"/>
                      </a:moveTo>
                      <a:lnTo>
                        <a:pt x="5" y="1"/>
                      </a:lnTo>
                      <a:close/>
                      <a:moveTo>
                        <a:pt x="5" y="2"/>
                      </a:moveTo>
                      <a:cubicBezTo>
                        <a:pt x="4" y="2"/>
                        <a:pt x="3" y="2"/>
                        <a:pt x="1" y="2"/>
                      </a:cubicBezTo>
                      <a:lnTo>
                        <a:pt x="0" y="1"/>
                      </a:lnTo>
                      <a:cubicBezTo>
                        <a:pt x="2" y="1"/>
                        <a:pt x="3" y="1"/>
                        <a:pt x="5" y="1"/>
                      </a:cubicBezTo>
                      <a:lnTo>
                        <a:pt x="5" y="2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435" name="Freeform 341"/>
                <p:cNvSpPr>
                  <a:spLocks noChangeArrowheads="1"/>
                </p:cNvSpPr>
                <p:nvPr/>
              </p:nvSpPr>
              <p:spPr bwMode="auto">
                <a:xfrm>
                  <a:off x="1623" y="3283"/>
                  <a:ext cx="85" cy="35"/>
                </a:xfrm>
                <a:custGeom>
                  <a:avLst/>
                  <a:gdLst>
                    <a:gd name="T0" fmla="*/ 1707 w 62"/>
                    <a:gd name="T1" fmla="*/ 0 h 21"/>
                    <a:gd name="T2" fmla="*/ 4620 w 62"/>
                    <a:gd name="T3" fmla="*/ 8078 h 21"/>
                    <a:gd name="T4" fmla="*/ 1707 w 62"/>
                    <a:gd name="T5" fmla="*/ 13078 h 21"/>
                    <a:gd name="T6" fmla="*/ 0 w 62"/>
                    <a:gd name="T7" fmla="*/ 4992 h 21"/>
                    <a:gd name="T8" fmla="*/ 1707 w 62"/>
                    <a:gd name="T9" fmla="*/ 0 h 21"/>
                    <a:gd name="T10" fmla="*/ 4620 w 62"/>
                    <a:gd name="T11" fmla="*/ 8078 h 21"/>
                    <a:gd name="T12" fmla="*/ 23825 w 62"/>
                    <a:gd name="T13" fmla="*/ 47417 h 21"/>
                    <a:gd name="T14" fmla="*/ 22456 w 62"/>
                    <a:gd name="T15" fmla="*/ 50520 h 21"/>
                    <a:gd name="T16" fmla="*/ 1707 w 62"/>
                    <a:gd name="T17" fmla="*/ 13078 h 21"/>
                    <a:gd name="T18" fmla="*/ 4620 w 62"/>
                    <a:gd name="T19" fmla="*/ 8078 h 21"/>
                    <a:gd name="T20" fmla="*/ 22456 w 62"/>
                    <a:gd name="T21" fmla="*/ 50520 h 21"/>
                    <a:gd name="T22" fmla="*/ 22456 w 62"/>
                    <a:gd name="T23" fmla="*/ 50520 h 21"/>
                    <a:gd name="T24" fmla="*/ 22456 w 62"/>
                    <a:gd name="T25" fmla="*/ 50520 h 21"/>
                    <a:gd name="T26" fmla="*/ 23825 w 62"/>
                    <a:gd name="T27" fmla="*/ 47417 h 21"/>
                    <a:gd name="T28" fmla="*/ 23825 w 62"/>
                    <a:gd name="T29" fmla="*/ 47417 h 21"/>
                    <a:gd name="T30" fmla="*/ 22456 w 62"/>
                    <a:gd name="T31" fmla="*/ 50520 h 21"/>
                    <a:gd name="T32" fmla="*/ 22456 w 62"/>
                    <a:gd name="T33" fmla="*/ 50520 h 21"/>
                    <a:gd name="T34" fmla="*/ 23825 w 62"/>
                    <a:gd name="T35" fmla="*/ 47417 h 21"/>
                    <a:gd name="T36" fmla="*/ 22456 w 62"/>
                    <a:gd name="T37" fmla="*/ 50520 h 21"/>
                    <a:gd name="T38" fmla="*/ 22456 w 62"/>
                    <a:gd name="T39" fmla="*/ 50520 h 21"/>
                    <a:gd name="T40" fmla="*/ 22456 w 62"/>
                    <a:gd name="T41" fmla="*/ 50520 h 21"/>
                    <a:gd name="T42" fmla="*/ 23825 w 62"/>
                    <a:gd name="T43" fmla="*/ 47417 h 21"/>
                    <a:gd name="T44" fmla="*/ 33851 w 62"/>
                    <a:gd name="T45" fmla="*/ 50520 h 21"/>
                    <a:gd name="T46" fmla="*/ 33851 w 62"/>
                    <a:gd name="T47" fmla="*/ 55520 h 21"/>
                    <a:gd name="T48" fmla="*/ 22456 w 62"/>
                    <a:gd name="T49" fmla="*/ 50520 h 21"/>
                    <a:gd name="T50" fmla="*/ 23825 w 62"/>
                    <a:gd name="T51" fmla="*/ 47417 h 21"/>
                    <a:gd name="T52" fmla="*/ 33851 w 62"/>
                    <a:gd name="T53" fmla="*/ 50520 h 21"/>
                    <a:gd name="T54" fmla="*/ 49131 w 62"/>
                    <a:gd name="T55" fmla="*/ 60533 h 21"/>
                    <a:gd name="T56" fmla="*/ 47378 w 62"/>
                    <a:gd name="T57" fmla="*/ 63620 h 21"/>
                    <a:gd name="T58" fmla="*/ 33851 w 62"/>
                    <a:gd name="T59" fmla="*/ 55520 h 21"/>
                    <a:gd name="T60" fmla="*/ 33851 w 62"/>
                    <a:gd name="T61" fmla="*/ 50520 h 21"/>
                    <a:gd name="T62" fmla="*/ 47378 w 62"/>
                    <a:gd name="T63" fmla="*/ 63620 h 21"/>
                    <a:gd name="T64" fmla="*/ 47378 w 62"/>
                    <a:gd name="T65" fmla="*/ 63620 h 21"/>
                    <a:gd name="T66" fmla="*/ 47378 w 62"/>
                    <a:gd name="T67" fmla="*/ 63620 h 21"/>
                    <a:gd name="T68" fmla="*/ 49131 w 62"/>
                    <a:gd name="T69" fmla="*/ 60533 h 21"/>
                    <a:gd name="T70" fmla="*/ 47378 w 62"/>
                    <a:gd name="T71" fmla="*/ 63620 h 21"/>
                    <a:gd name="T72" fmla="*/ 49131 w 62"/>
                    <a:gd name="T73" fmla="*/ 60533 h 21"/>
                    <a:gd name="T74" fmla="*/ 68450 w 62"/>
                    <a:gd name="T75" fmla="*/ 81792 h 21"/>
                    <a:gd name="T76" fmla="*/ 68450 w 62"/>
                    <a:gd name="T77" fmla="*/ 84875 h 21"/>
                    <a:gd name="T78" fmla="*/ 47378 w 62"/>
                    <a:gd name="T79" fmla="*/ 63620 h 21"/>
                    <a:gd name="T80" fmla="*/ 49131 w 62"/>
                    <a:gd name="T81" fmla="*/ 60533 h 21"/>
                    <a:gd name="T82" fmla="*/ 68450 w 62"/>
                    <a:gd name="T83" fmla="*/ 81792 h 21"/>
                    <a:gd name="T84" fmla="*/ 98357 w 62"/>
                    <a:gd name="T85" fmla="*/ 73667 h 21"/>
                    <a:gd name="T86" fmla="*/ 98357 w 62"/>
                    <a:gd name="T87" fmla="*/ 81792 h 21"/>
                    <a:gd name="T88" fmla="*/ 68450 w 62"/>
                    <a:gd name="T89" fmla="*/ 84875 h 21"/>
                    <a:gd name="T90" fmla="*/ 68450 w 62"/>
                    <a:gd name="T91" fmla="*/ 81792 h 21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</a:gdLst>
                  <a:ahLst/>
                  <a:cxnLst>
                    <a:cxn ang="T92">
                      <a:pos x="T0" y="T1"/>
                    </a:cxn>
                    <a:cxn ang="T93">
                      <a:pos x="T2" y="T3"/>
                    </a:cxn>
                    <a:cxn ang="T94">
                      <a:pos x="T4" y="T5"/>
                    </a:cxn>
                    <a:cxn ang="T95">
                      <a:pos x="T6" y="T7"/>
                    </a:cxn>
                    <a:cxn ang="T96">
                      <a:pos x="T8" y="T9"/>
                    </a:cxn>
                    <a:cxn ang="T97">
                      <a:pos x="T10" y="T11"/>
                    </a:cxn>
                    <a:cxn ang="T98">
                      <a:pos x="T12" y="T13"/>
                    </a:cxn>
                    <a:cxn ang="T99">
                      <a:pos x="T14" y="T15"/>
                    </a:cxn>
                    <a:cxn ang="T100">
                      <a:pos x="T16" y="T17"/>
                    </a:cxn>
                    <a:cxn ang="T101">
                      <a:pos x="T18" y="T19"/>
                    </a:cxn>
                    <a:cxn ang="T102">
                      <a:pos x="T20" y="T21"/>
                    </a:cxn>
                    <a:cxn ang="T103">
                      <a:pos x="T22" y="T23"/>
                    </a:cxn>
                    <a:cxn ang="T104">
                      <a:pos x="T24" y="T25"/>
                    </a:cxn>
                    <a:cxn ang="T105">
                      <a:pos x="T26" y="T27"/>
                    </a:cxn>
                    <a:cxn ang="T106">
                      <a:pos x="T28" y="T29"/>
                    </a:cxn>
                    <a:cxn ang="T107">
                      <a:pos x="T30" y="T31"/>
                    </a:cxn>
                    <a:cxn ang="T108">
                      <a:pos x="T32" y="T33"/>
                    </a:cxn>
                    <a:cxn ang="T109">
                      <a:pos x="T34" y="T35"/>
                    </a:cxn>
                    <a:cxn ang="T110">
                      <a:pos x="T36" y="T37"/>
                    </a:cxn>
                    <a:cxn ang="T111">
                      <a:pos x="T38" y="T39"/>
                    </a:cxn>
                    <a:cxn ang="T112">
                      <a:pos x="T40" y="T41"/>
                    </a:cxn>
                    <a:cxn ang="T113">
                      <a:pos x="T42" y="T43"/>
                    </a:cxn>
                    <a:cxn ang="T114">
                      <a:pos x="T44" y="T45"/>
                    </a:cxn>
                    <a:cxn ang="T115">
                      <a:pos x="T46" y="T47"/>
                    </a:cxn>
                    <a:cxn ang="T116">
                      <a:pos x="T48" y="T49"/>
                    </a:cxn>
                    <a:cxn ang="T117">
                      <a:pos x="T50" y="T51"/>
                    </a:cxn>
                    <a:cxn ang="T118">
                      <a:pos x="T52" y="T53"/>
                    </a:cxn>
                    <a:cxn ang="T119">
                      <a:pos x="T54" y="T55"/>
                    </a:cxn>
                    <a:cxn ang="T120">
                      <a:pos x="T56" y="T57"/>
                    </a:cxn>
                    <a:cxn ang="T121">
                      <a:pos x="T58" y="T59"/>
                    </a:cxn>
                    <a:cxn ang="T122">
                      <a:pos x="T60" y="T61"/>
                    </a:cxn>
                    <a:cxn ang="T123">
                      <a:pos x="T62" y="T63"/>
                    </a:cxn>
                    <a:cxn ang="T124">
                      <a:pos x="T64" y="T65"/>
                    </a:cxn>
                    <a:cxn ang="T125">
                      <a:pos x="T66" y="T67"/>
                    </a:cxn>
                    <a:cxn ang="T126">
                      <a:pos x="T68" y="T69"/>
                    </a:cxn>
                    <a:cxn ang="T127">
                      <a:pos x="T70" y="T71"/>
                    </a:cxn>
                    <a:cxn ang="T128">
                      <a:pos x="T72" y="T73"/>
                    </a:cxn>
                    <a:cxn ang="T129">
                      <a:pos x="T74" y="T75"/>
                    </a:cxn>
                    <a:cxn ang="T130">
                      <a:pos x="T76" y="T77"/>
                    </a:cxn>
                    <a:cxn ang="T131">
                      <a:pos x="T78" y="T79"/>
                    </a:cxn>
                    <a:cxn ang="T132">
                      <a:pos x="T80" y="T81"/>
                    </a:cxn>
                    <a:cxn ang="T133">
                      <a:pos x="T82" y="T83"/>
                    </a:cxn>
                    <a:cxn ang="T134">
                      <a:pos x="T84" y="T85"/>
                    </a:cxn>
                    <a:cxn ang="T135">
                      <a:pos x="T86" y="T87"/>
                    </a:cxn>
                    <a:cxn ang="T136">
                      <a:pos x="T88" y="T89"/>
                    </a:cxn>
                    <a:cxn ang="T137">
                      <a:pos x="T90" y="T91"/>
                    </a:cxn>
                  </a:cxnLst>
                  <a:rect l="0" t="0" r="r" b="b"/>
                  <a:pathLst>
                    <a:path w="62" h="21">
                      <a:moveTo>
                        <a:pt x="1" y="0"/>
                      </a:moveTo>
                      <a:cubicBezTo>
                        <a:pt x="2" y="1"/>
                        <a:pt x="2" y="2"/>
                        <a:pt x="3" y="2"/>
                      </a:cubicBezTo>
                      <a:lnTo>
                        <a:pt x="1" y="3"/>
                      </a:lnTo>
                      <a:cubicBezTo>
                        <a:pt x="1" y="2"/>
                        <a:pt x="0" y="2"/>
                        <a:pt x="0" y="1"/>
                      </a:cubicBezTo>
                      <a:lnTo>
                        <a:pt x="1" y="0"/>
                      </a:lnTo>
                      <a:close/>
                      <a:moveTo>
                        <a:pt x="3" y="2"/>
                      </a:moveTo>
                      <a:cubicBezTo>
                        <a:pt x="5" y="6"/>
                        <a:pt x="8" y="10"/>
                        <a:pt x="15" y="11"/>
                      </a:cubicBezTo>
                      <a:lnTo>
                        <a:pt x="14" y="12"/>
                      </a:lnTo>
                      <a:cubicBezTo>
                        <a:pt x="7" y="11"/>
                        <a:pt x="4" y="7"/>
                        <a:pt x="1" y="3"/>
                      </a:cubicBezTo>
                      <a:lnTo>
                        <a:pt x="3" y="2"/>
                      </a:lnTo>
                      <a:close/>
                      <a:moveTo>
                        <a:pt x="14" y="12"/>
                      </a:moveTo>
                      <a:lnTo>
                        <a:pt x="14" y="12"/>
                      </a:lnTo>
                      <a:close/>
                      <a:moveTo>
                        <a:pt x="15" y="11"/>
                      </a:moveTo>
                      <a:lnTo>
                        <a:pt x="15" y="11"/>
                      </a:lnTo>
                      <a:lnTo>
                        <a:pt x="14" y="12"/>
                      </a:lnTo>
                      <a:lnTo>
                        <a:pt x="15" y="11"/>
                      </a:lnTo>
                      <a:close/>
                      <a:moveTo>
                        <a:pt x="14" y="12"/>
                      </a:moveTo>
                      <a:lnTo>
                        <a:pt x="14" y="12"/>
                      </a:lnTo>
                      <a:close/>
                      <a:moveTo>
                        <a:pt x="15" y="11"/>
                      </a:moveTo>
                      <a:cubicBezTo>
                        <a:pt x="17" y="12"/>
                        <a:pt x="19" y="12"/>
                        <a:pt x="21" y="12"/>
                      </a:cubicBezTo>
                      <a:lnTo>
                        <a:pt x="21" y="13"/>
                      </a:lnTo>
                      <a:cubicBezTo>
                        <a:pt x="19" y="13"/>
                        <a:pt x="16" y="13"/>
                        <a:pt x="14" y="12"/>
                      </a:cubicBezTo>
                      <a:lnTo>
                        <a:pt x="15" y="11"/>
                      </a:lnTo>
                      <a:close/>
                      <a:moveTo>
                        <a:pt x="21" y="12"/>
                      </a:moveTo>
                      <a:cubicBezTo>
                        <a:pt x="25" y="12"/>
                        <a:pt x="29" y="12"/>
                        <a:pt x="31" y="14"/>
                      </a:cubicBezTo>
                      <a:lnTo>
                        <a:pt x="30" y="15"/>
                      </a:lnTo>
                      <a:cubicBezTo>
                        <a:pt x="29" y="14"/>
                        <a:pt x="25" y="13"/>
                        <a:pt x="21" y="13"/>
                      </a:cubicBezTo>
                      <a:lnTo>
                        <a:pt x="21" y="12"/>
                      </a:lnTo>
                      <a:close/>
                      <a:moveTo>
                        <a:pt x="30" y="15"/>
                      </a:moveTo>
                      <a:lnTo>
                        <a:pt x="30" y="15"/>
                      </a:lnTo>
                      <a:lnTo>
                        <a:pt x="31" y="14"/>
                      </a:lnTo>
                      <a:lnTo>
                        <a:pt x="30" y="15"/>
                      </a:lnTo>
                      <a:close/>
                      <a:moveTo>
                        <a:pt x="31" y="14"/>
                      </a:moveTo>
                      <a:cubicBezTo>
                        <a:pt x="34" y="16"/>
                        <a:pt x="38" y="18"/>
                        <a:pt x="43" y="19"/>
                      </a:cubicBezTo>
                      <a:lnTo>
                        <a:pt x="43" y="20"/>
                      </a:lnTo>
                      <a:cubicBezTo>
                        <a:pt x="38" y="19"/>
                        <a:pt x="34" y="17"/>
                        <a:pt x="30" y="15"/>
                      </a:cubicBezTo>
                      <a:lnTo>
                        <a:pt x="31" y="14"/>
                      </a:lnTo>
                      <a:close/>
                      <a:moveTo>
                        <a:pt x="43" y="19"/>
                      </a:moveTo>
                      <a:cubicBezTo>
                        <a:pt x="48" y="20"/>
                        <a:pt x="54" y="20"/>
                        <a:pt x="62" y="17"/>
                      </a:cubicBezTo>
                      <a:lnTo>
                        <a:pt x="62" y="19"/>
                      </a:lnTo>
                      <a:cubicBezTo>
                        <a:pt x="54" y="21"/>
                        <a:pt x="48" y="21"/>
                        <a:pt x="43" y="20"/>
                      </a:cubicBezTo>
                      <a:lnTo>
                        <a:pt x="43" y="19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436" name="Freeform 342"/>
                <p:cNvSpPr>
                  <a:spLocks noChangeArrowheads="1"/>
                </p:cNvSpPr>
                <p:nvPr/>
              </p:nvSpPr>
              <p:spPr bwMode="auto">
                <a:xfrm>
                  <a:off x="1442" y="3328"/>
                  <a:ext cx="65" cy="14"/>
                </a:xfrm>
                <a:custGeom>
                  <a:avLst/>
                  <a:gdLst>
                    <a:gd name="T0" fmla="*/ 84236 w 47"/>
                    <a:gd name="T1" fmla="*/ 111298 h 8"/>
                    <a:gd name="T2" fmla="*/ 77578 w 47"/>
                    <a:gd name="T3" fmla="*/ 111298 h 8"/>
                    <a:gd name="T4" fmla="*/ 77578 w 47"/>
                    <a:gd name="T5" fmla="*/ 94411 h 8"/>
                    <a:gd name="T6" fmla="*/ 86014 w 47"/>
                    <a:gd name="T7" fmla="*/ 111298 h 8"/>
                    <a:gd name="T8" fmla="*/ 84236 w 47"/>
                    <a:gd name="T9" fmla="*/ 111298 h 8"/>
                    <a:gd name="T10" fmla="*/ 77578 w 47"/>
                    <a:gd name="T11" fmla="*/ 111298 h 8"/>
                    <a:gd name="T12" fmla="*/ 70212 w 47"/>
                    <a:gd name="T13" fmla="*/ 111298 h 8"/>
                    <a:gd name="T14" fmla="*/ 70212 w 47"/>
                    <a:gd name="T15" fmla="*/ 94411 h 8"/>
                    <a:gd name="T16" fmla="*/ 77578 w 47"/>
                    <a:gd name="T17" fmla="*/ 94411 h 8"/>
                    <a:gd name="T18" fmla="*/ 77578 w 47"/>
                    <a:gd name="T19" fmla="*/ 111298 h 8"/>
                    <a:gd name="T20" fmla="*/ 70212 w 47"/>
                    <a:gd name="T21" fmla="*/ 111298 h 8"/>
                    <a:gd name="T22" fmla="*/ 70212 w 47"/>
                    <a:gd name="T23" fmla="*/ 111298 h 8"/>
                    <a:gd name="T24" fmla="*/ 70212 w 47"/>
                    <a:gd name="T25" fmla="*/ 94411 h 8"/>
                    <a:gd name="T26" fmla="*/ 70212 w 47"/>
                    <a:gd name="T27" fmla="*/ 111298 h 8"/>
                    <a:gd name="T28" fmla="*/ 70212 w 47"/>
                    <a:gd name="T29" fmla="*/ 111298 h 8"/>
                    <a:gd name="T30" fmla="*/ 42311 w 47"/>
                    <a:gd name="T31" fmla="*/ 40679 h 8"/>
                    <a:gd name="T32" fmla="*/ 42311 w 47"/>
                    <a:gd name="T33" fmla="*/ 30828 h 8"/>
                    <a:gd name="T34" fmla="*/ 70212 w 47"/>
                    <a:gd name="T35" fmla="*/ 94411 h 8"/>
                    <a:gd name="T36" fmla="*/ 70212 w 47"/>
                    <a:gd name="T37" fmla="*/ 111298 h 8"/>
                    <a:gd name="T38" fmla="*/ 42311 w 47"/>
                    <a:gd name="T39" fmla="*/ 40679 h 8"/>
                    <a:gd name="T40" fmla="*/ 5374 w 47"/>
                    <a:gd name="T41" fmla="*/ 30828 h 8"/>
                    <a:gd name="T42" fmla="*/ 5374 w 47"/>
                    <a:gd name="T43" fmla="*/ 17616 h 8"/>
                    <a:gd name="T44" fmla="*/ 42311 w 47"/>
                    <a:gd name="T45" fmla="*/ 30828 h 8"/>
                    <a:gd name="T46" fmla="*/ 42311 w 47"/>
                    <a:gd name="T47" fmla="*/ 40679 h 8"/>
                    <a:gd name="T48" fmla="*/ 3238 w 47"/>
                    <a:gd name="T49" fmla="*/ 17616 h 8"/>
                    <a:gd name="T50" fmla="*/ 3238 w 47"/>
                    <a:gd name="T51" fmla="*/ 17616 h 8"/>
                    <a:gd name="T52" fmla="*/ 5374 w 47"/>
                    <a:gd name="T53" fmla="*/ 17616 h 8"/>
                    <a:gd name="T54" fmla="*/ 5374 w 47"/>
                    <a:gd name="T55" fmla="*/ 17616 h 8"/>
                    <a:gd name="T56" fmla="*/ 3238 w 47"/>
                    <a:gd name="T57" fmla="*/ 17616 h 8"/>
                    <a:gd name="T58" fmla="*/ 5374 w 47"/>
                    <a:gd name="T59" fmla="*/ 30828 h 8"/>
                    <a:gd name="T60" fmla="*/ 5374 w 47"/>
                    <a:gd name="T61" fmla="*/ 30828 h 8"/>
                    <a:gd name="T62" fmla="*/ 3238 w 47"/>
                    <a:gd name="T63" fmla="*/ 17616 h 8"/>
                    <a:gd name="T64" fmla="*/ 3238 w 47"/>
                    <a:gd name="T65" fmla="*/ 17616 h 8"/>
                    <a:gd name="T66" fmla="*/ 5374 w 47"/>
                    <a:gd name="T67" fmla="*/ 30828 h 8"/>
                    <a:gd name="T68" fmla="*/ 3238 w 47"/>
                    <a:gd name="T69" fmla="*/ 17616 h 8"/>
                    <a:gd name="T70" fmla="*/ 3238 w 47"/>
                    <a:gd name="T71" fmla="*/ 17616 h 8"/>
                    <a:gd name="T72" fmla="*/ 5374 w 47"/>
                    <a:gd name="T73" fmla="*/ 17616 h 8"/>
                    <a:gd name="T74" fmla="*/ 3238 w 47"/>
                    <a:gd name="T75" fmla="*/ 17616 h 8"/>
                    <a:gd name="T76" fmla="*/ 5374 w 47"/>
                    <a:gd name="T77" fmla="*/ 30828 h 8"/>
                    <a:gd name="T78" fmla="*/ 3238 w 47"/>
                    <a:gd name="T79" fmla="*/ 30828 h 8"/>
                    <a:gd name="T80" fmla="*/ 1954 w 47"/>
                    <a:gd name="T81" fmla="*/ 17616 h 8"/>
                    <a:gd name="T82" fmla="*/ 3238 w 47"/>
                    <a:gd name="T83" fmla="*/ 17616 h 8"/>
                    <a:gd name="T84" fmla="*/ 5374 w 47"/>
                    <a:gd name="T85" fmla="*/ 30828 h 8"/>
                    <a:gd name="T86" fmla="*/ 3238 w 47"/>
                    <a:gd name="T87" fmla="*/ 30828 h 8"/>
                    <a:gd name="T88" fmla="*/ 3238 w 47"/>
                    <a:gd name="T89" fmla="*/ 30828 h 8"/>
                    <a:gd name="T90" fmla="*/ 3238 w 47"/>
                    <a:gd name="T91" fmla="*/ 30828 h 8"/>
                    <a:gd name="T92" fmla="*/ 3238 w 47"/>
                    <a:gd name="T93" fmla="*/ 30828 h 8"/>
                    <a:gd name="T94" fmla="*/ 1954 w 47"/>
                    <a:gd name="T95" fmla="*/ 40679 h 8"/>
                    <a:gd name="T96" fmla="*/ 0 w 47"/>
                    <a:gd name="T97" fmla="*/ 30828 h 8"/>
                    <a:gd name="T98" fmla="*/ 1954 w 47"/>
                    <a:gd name="T99" fmla="*/ 17616 h 8"/>
                    <a:gd name="T100" fmla="*/ 3238 w 47"/>
                    <a:gd name="T101" fmla="*/ 30828 h 8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</a:gdLst>
                  <a:ahLst/>
                  <a:cxnLst>
                    <a:cxn ang="T102">
                      <a:pos x="T0" y="T1"/>
                    </a:cxn>
                    <a:cxn ang="T103">
                      <a:pos x="T2" y="T3"/>
                    </a:cxn>
                    <a:cxn ang="T104">
                      <a:pos x="T4" y="T5"/>
                    </a:cxn>
                    <a:cxn ang="T105">
                      <a:pos x="T6" y="T7"/>
                    </a:cxn>
                    <a:cxn ang="T106">
                      <a:pos x="T8" y="T9"/>
                    </a:cxn>
                    <a:cxn ang="T107">
                      <a:pos x="T10" y="T11"/>
                    </a:cxn>
                    <a:cxn ang="T108">
                      <a:pos x="T12" y="T13"/>
                    </a:cxn>
                    <a:cxn ang="T109">
                      <a:pos x="T14" y="T15"/>
                    </a:cxn>
                    <a:cxn ang="T110">
                      <a:pos x="T16" y="T17"/>
                    </a:cxn>
                    <a:cxn ang="T111">
                      <a:pos x="T18" y="T19"/>
                    </a:cxn>
                    <a:cxn ang="T112">
                      <a:pos x="T20" y="T21"/>
                    </a:cxn>
                    <a:cxn ang="T113">
                      <a:pos x="T22" y="T23"/>
                    </a:cxn>
                    <a:cxn ang="T114">
                      <a:pos x="T24" y="T25"/>
                    </a:cxn>
                    <a:cxn ang="T115">
                      <a:pos x="T26" y="T27"/>
                    </a:cxn>
                    <a:cxn ang="T116">
                      <a:pos x="T28" y="T29"/>
                    </a:cxn>
                    <a:cxn ang="T117">
                      <a:pos x="T30" y="T31"/>
                    </a:cxn>
                    <a:cxn ang="T118">
                      <a:pos x="T32" y="T33"/>
                    </a:cxn>
                    <a:cxn ang="T119">
                      <a:pos x="T34" y="T35"/>
                    </a:cxn>
                    <a:cxn ang="T120">
                      <a:pos x="T36" y="T37"/>
                    </a:cxn>
                    <a:cxn ang="T121">
                      <a:pos x="T38" y="T39"/>
                    </a:cxn>
                    <a:cxn ang="T122">
                      <a:pos x="T40" y="T41"/>
                    </a:cxn>
                    <a:cxn ang="T123">
                      <a:pos x="T42" y="T43"/>
                    </a:cxn>
                    <a:cxn ang="T124">
                      <a:pos x="T44" y="T45"/>
                    </a:cxn>
                    <a:cxn ang="T125">
                      <a:pos x="T46" y="T47"/>
                    </a:cxn>
                    <a:cxn ang="T126">
                      <a:pos x="T48" y="T49"/>
                    </a:cxn>
                    <a:cxn ang="T127">
                      <a:pos x="T50" y="T51"/>
                    </a:cxn>
                    <a:cxn ang="T128">
                      <a:pos x="T52" y="T53"/>
                    </a:cxn>
                    <a:cxn ang="T129">
                      <a:pos x="T54" y="T55"/>
                    </a:cxn>
                    <a:cxn ang="T130">
                      <a:pos x="T56" y="T57"/>
                    </a:cxn>
                    <a:cxn ang="T131">
                      <a:pos x="T58" y="T59"/>
                    </a:cxn>
                    <a:cxn ang="T132">
                      <a:pos x="T60" y="T61"/>
                    </a:cxn>
                    <a:cxn ang="T133">
                      <a:pos x="T62" y="T63"/>
                    </a:cxn>
                    <a:cxn ang="T134">
                      <a:pos x="T64" y="T65"/>
                    </a:cxn>
                    <a:cxn ang="T135">
                      <a:pos x="T66" y="T67"/>
                    </a:cxn>
                    <a:cxn ang="T136">
                      <a:pos x="T68" y="T69"/>
                    </a:cxn>
                    <a:cxn ang="T137">
                      <a:pos x="T70" y="T71"/>
                    </a:cxn>
                    <a:cxn ang="T138">
                      <a:pos x="T72" y="T73"/>
                    </a:cxn>
                    <a:cxn ang="T139">
                      <a:pos x="T74" y="T75"/>
                    </a:cxn>
                    <a:cxn ang="T140">
                      <a:pos x="T76" y="T77"/>
                    </a:cxn>
                    <a:cxn ang="T141">
                      <a:pos x="T78" y="T79"/>
                    </a:cxn>
                    <a:cxn ang="T142">
                      <a:pos x="T80" y="T81"/>
                    </a:cxn>
                    <a:cxn ang="T143">
                      <a:pos x="T82" y="T83"/>
                    </a:cxn>
                    <a:cxn ang="T144">
                      <a:pos x="T84" y="T85"/>
                    </a:cxn>
                    <a:cxn ang="T145">
                      <a:pos x="T86" y="T87"/>
                    </a:cxn>
                    <a:cxn ang="T146">
                      <a:pos x="T88" y="T89"/>
                    </a:cxn>
                    <a:cxn ang="T147">
                      <a:pos x="T90" y="T91"/>
                    </a:cxn>
                    <a:cxn ang="T148">
                      <a:pos x="T92" y="T93"/>
                    </a:cxn>
                    <a:cxn ang="T149">
                      <a:pos x="T94" y="T95"/>
                    </a:cxn>
                    <a:cxn ang="T150">
                      <a:pos x="T96" y="T97"/>
                    </a:cxn>
                    <a:cxn ang="T151">
                      <a:pos x="T98" y="T99"/>
                    </a:cxn>
                    <a:cxn ang="T152">
                      <a:pos x="T100" y="T101"/>
                    </a:cxn>
                  </a:cxnLst>
                  <a:rect l="0" t="0" r="r" b="b"/>
                  <a:pathLst>
                    <a:path w="47" h="8">
                      <a:moveTo>
                        <a:pt x="46" y="8"/>
                      </a:moveTo>
                      <a:cubicBezTo>
                        <a:pt x="45" y="8"/>
                        <a:pt x="44" y="8"/>
                        <a:pt x="42" y="8"/>
                      </a:cubicBezTo>
                      <a:lnTo>
                        <a:pt x="42" y="7"/>
                      </a:lnTo>
                      <a:cubicBezTo>
                        <a:pt x="44" y="7"/>
                        <a:pt x="46" y="7"/>
                        <a:pt x="47" y="8"/>
                      </a:cubicBezTo>
                      <a:lnTo>
                        <a:pt x="46" y="8"/>
                      </a:lnTo>
                      <a:close/>
                      <a:moveTo>
                        <a:pt x="42" y="8"/>
                      </a:moveTo>
                      <a:cubicBezTo>
                        <a:pt x="40" y="8"/>
                        <a:pt x="39" y="8"/>
                        <a:pt x="38" y="8"/>
                      </a:cubicBezTo>
                      <a:lnTo>
                        <a:pt x="38" y="7"/>
                      </a:lnTo>
                      <a:cubicBezTo>
                        <a:pt x="39" y="7"/>
                        <a:pt x="40" y="7"/>
                        <a:pt x="42" y="7"/>
                      </a:cubicBezTo>
                      <a:lnTo>
                        <a:pt x="42" y="8"/>
                      </a:lnTo>
                      <a:close/>
                      <a:moveTo>
                        <a:pt x="38" y="8"/>
                      </a:moveTo>
                      <a:lnTo>
                        <a:pt x="38" y="8"/>
                      </a:lnTo>
                      <a:lnTo>
                        <a:pt x="38" y="7"/>
                      </a:lnTo>
                      <a:lnTo>
                        <a:pt x="38" y="8"/>
                      </a:lnTo>
                      <a:close/>
                      <a:moveTo>
                        <a:pt x="38" y="8"/>
                      </a:moveTo>
                      <a:cubicBezTo>
                        <a:pt x="33" y="6"/>
                        <a:pt x="28" y="4"/>
                        <a:pt x="23" y="3"/>
                      </a:cubicBezTo>
                      <a:lnTo>
                        <a:pt x="23" y="2"/>
                      </a:lnTo>
                      <a:cubicBezTo>
                        <a:pt x="29" y="3"/>
                        <a:pt x="34" y="5"/>
                        <a:pt x="38" y="7"/>
                      </a:cubicBezTo>
                      <a:lnTo>
                        <a:pt x="38" y="8"/>
                      </a:lnTo>
                      <a:close/>
                      <a:moveTo>
                        <a:pt x="23" y="3"/>
                      </a:moveTo>
                      <a:cubicBezTo>
                        <a:pt x="17" y="2"/>
                        <a:pt x="10" y="1"/>
                        <a:pt x="3" y="2"/>
                      </a:cubicBezTo>
                      <a:lnTo>
                        <a:pt x="3" y="1"/>
                      </a:lnTo>
                      <a:cubicBezTo>
                        <a:pt x="11" y="0"/>
                        <a:pt x="17" y="1"/>
                        <a:pt x="23" y="2"/>
                      </a:cubicBezTo>
                      <a:lnTo>
                        <a:pt x="23" y="3"/>
                      </a:lnTo>
                      <a:close/>
                      <a:moveTo>
                        <a:pt x="2" y="1"/>
                      </a:moveTo>
                      <a:lnTo>
                        <a:pt x="2" y="1"/>
                      </a:lnTo>
                      <a:lnTo>
                        <a:pt x="3" y="1"/>
                      </a:lnTo>
                      <a:lnTo>
                        <a:pt x="2" y="1"/>
                      </a:lnTo>
                      <a:close/>
                      <a:moveTo>
                        <a:pt x="3" y="2"/>
                      </a:moveTo>
                      <a:lnTo>
                        <a:pt x="3" y="2"/>
                      </a:lnTo>
                      <a:lnTo>
                        <a:pt x="2" y="1"/>
                      </a:lnTo>
                      <a:lnTo>
                        <a:pt x="3" y="2"/>
                      </a:lnTo>
                      <a:close/>
                      <a:moveTo>
                        <a:pt x="2" y="1"/>
                      </a:moveTo>
                      <a:lnTo>
                        <a:pt x="2" y="1"/>
                      </a:lnTo>
                      <a:lnTo>
                        <a:pt x="3" y="1"/>
                      </a:lnTo>
                      <a:lnTo>
                        <a:pt x="2" y="1"/>
                      </a:lnTo>
                      <a:close/>
                      <a:moveTo>
                        <a:pt x="3" y="2"/>
                      </a:moveTo>
                      <a:cubicBezTo>
                        <a:pt x="3" y="2"/>
                        <a:pt x="2" y="2"/>
                        <a:pt x="2" y="2"/>
                      </a:cubicBezTo>
                      <a:lnTo>
                        <a:pt x="1" y="1"/>
                      </a:lnTo>
                      <a:cubicBezTo>
                        <a:pt x="2" y="1"/>
                        <a:pt x="2" y="1"/>
                        <a:pt x="2" y="1"/>
                      </a:cubicBezTo>
                      <a:lnTo>
                        <a:pt x="3" y="2"/>
                      </a:lnTo>
                      <a:close/>
                      <a:moveTo>
                        <a:pt x="2" y="2"/>
                      </a:moveTo>
                      <a:lnTo>
                        <a:pt x="2" y="2"/>
                      </a:lnTo>
                      <a:close/>
                      <a:moveTo>
                        <a:pt x="2" y="2"/>
                      </a:moveTo>
                      <a:cubicBezTo>
                        <a:pt x="2" y="2"/>
                        <a:pt x="1" y="3"/>
                        <a:pt x="1" y="3"/>
                      </a:cubicBezTo>
                      <a:lnTo>
                        <a:pt x="0" y="2"/>
                      </a:lnTo>
                      <a:cubicBezTo>
                        <a:pt x="0" y="2"/>
                        <a:pt x="1" y="1"/>
                        <a:pt x="1" y="1"/>
                      </a:cubicBezTo>
                      <a:lnTo>
                        <a:pt x="2" y="2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437" name="Freeform 343"/>
                <p:cNvSpPr>
                  <a:spLocks noChangeArrowheads="1"/>
                </p:cNvSpPr>
                <p:nvPr/>
              </p:nvSpPr>
              <p:spPr bwMode="auto">
                <a:xfrm>
                  <a:off x="1628" y="3330"/>
                  <a:ext cx="65" cy="12"/>
                </a:xfrm>
                <a:custGeom>
                  <a:avLst/>
                  <a:gdLst>
                    <a:gd name="T0" fmla="*/ 69419 w 48"/>
                    <a:gd name="T1" fmla="*/ 18773 h 8"/>
                    <a:gd name="T2" fmla="*/ 64110 w 48"/>
                    <a:gd name="T3" fmla="*/ 18773 h 8"/>
                    <a:gd name="T4" fmla="*/ 64110 w 48"/>
                    <a:gd name="T5" fmla="*/ 14336 h 8"/>
                    <a:gd name="T6" fmla="*/ 70964 w 48"/>
                    <a:gd name="T7" fmla="*/ 16037 h 8"/>
                    <a:gd name="T8" fmla="*/ 69419 w 48"/>
                    <a:gd name="T9" fmla="*/ 18773 h 8"/>
                    <a:gd name="T10" fmla="*/ 64110 w 48"/>
                    <a:gd name="T11" fmla="*/ 18773 h 8"/>
                    <a:gd name="T12" fmla="*/ 56608 w 48"/>
                    <a:gd name="T13" fmla="*/ 16037 h 8"/>
                    <a:gd name="T14" fmla="*/ 57513 w 48"/>
                    <a:gd name="T15" fmla="*/ 14336 h 8"/>
                    <a:gd name="T16" fmla="*/ 64110 w 48"/>
                    <a:gd name="T17" fmla="*/ 14336 h 8"/>
                    <a:gd name="T18" fmla="*/ 64110 w 48"/>
                    <a:gd name="T19" fmla="*/ 18773 h 8"/>
                    <a:gd name="T20" fmla="*/ 57513 w 48"/>
                    <a:gd name="T21" fmla="*/ 14336 h 8"/>
                    <a:gd name="T22" fmla="*/ 57513 w 48"/>
                    <a:gd name="T23" fmla="*/ 14336 h 8"/>
                    <a:gd name="T24" fmla="*/ 56608 w 48"/>
                    <a:gd name="T25" fmla="*/ 16037 h 8"/>
                    <a:gd name="T26" fmla="*/ 57513 w 48"/>
                    <a:gd name="T27" fmla="*/ 14336 h 8"/>
                    <a:gd name="T28" fmla="*/ 56608 w 48"/>
                    <a:gd name="T29" fmla="*/ 16037 h 8"/>
                    <a:gd name="T30" fmla="*/ 34397 w 48"/>
                    <a:gd name="T31" fmla="*/ 7109 h 8"/>
                    <a:gd name="T32" fmla="*/ 34397 w 48"/>
                    <a:gd name="T33" fmla="*/ 2691 h 8"/>
                    <a:gd name="T34" fmla="*/ 57513 w 48"/>
                    <a:gd name="T35" fmla="*/ 14336 h 8"/>
                    <a:gd name="T36" fmla="*/ 56608 w 48"/>
                    <a:gd name="T37" fmla="*/ 16037 h 8"/>
                    <a:gd name="T38" fmla="*/ 34397 w 48"/>
                    <a:gd name="T39" fmla="*/ 2691 h 8"/>
                    <a:gd name="T40" fmla="*/ 34397 w 48"/>
                    <a:gd name="T41" fmla="*/ 2691 h 8"/>
                    <a:gd name="T42" fmla="*/ 34397 w 48"/>
                    <a:gd name="T43" fmla="*/ 4374 h 8"/>
                    <a:gd name="T44" fmla="*/ 34397 w 48"/>
                    <a:gd name="T45" fmla="*/ 2691 h 8"/>
                    <a:gd name="T46" fmla="*/ 34397 w 48"/>
                    <a:gd name="T47" fmla="*/ 7109 h 8"/>
                    <a:gd name="T48" fmla="*/ 4293 w 48"/>
                    <a:gd name="T49" fmla="*/ 4374 h 8"/>
                    <a:gd name="T50" fmla="*/ 4293 w 48"/>
                    <a:gd name="T51" fmla="*/ 0 h 8"/>
                    <a:gd name="T52" fmla="*/ 34397 w 48"/>
                    <a:gd name="T53" fmla="*/ 2691 h 8"/>
                    <a:gd name="T54" fmla="*/ 34397 w 48"/>
                    <a:gd name="T55" fmla="*/ 7109 h 8"/>
                    <a:gd name="T56" fmla="*/ 4293 w 48"/>
                    <a:gd name="T57" fmla="*/ 0 h 8"/>
                    <a:gd name="T58" fmla="*/ 4293 w 48"/>
                    <a:gd name="T59" fmla="*/ 0 h 8"/>
                    <a:gd name="T60" fmla="*/ 4293 w 48"/>
                    <a:gd name="T61" fmla="*/ 0 h 8"/>
                    <a:gd name="T62" fmla="*/ 4293 w 48"/>
                    <a:gd name="T63" fmla="*/ 2691 h 8"/>
                    <a:gd name="T64" fmla="*/ 4293 w 48"/>
                    <a:gd name="T65" fmla="*/ 0 h 8"/>
                    <a:gd name="T66" fmla="*/ 6598 w 48"/>
                    <a:gd name="T67" fmla="*/ 2691 h 8"/>
                    <a:gd name="T68" fmla="*/ 6598 w 48"/>
                    <a:gd name="T69" fmla="*/ 2691 h 8"/>
                    <a:gd name="T70" fmla="*/ 4293 w 48"/>
                    <a:gd name="T71" fmla="*/ 0 h 8"/>
                    <a:gd name="T72" fmla="*/ 4293 w 48"/>
                    <a:gd name="T73" fmla="*/ 0 h 8"/>
                    <a:gd name="T74" fmla="*/ 6598 w 48"/>
                    <a:gd name="T75" fmla="*/ 2691 h 8"/>
                    <a:gd name="T76" fmla="*/ 4293 w 48"/>
                    <a:gd name="T77" fmla="*/ 0 h 8"/>
                    <a:gd name="T78" fmla="*/ 4293 w 48"/>
                    <a:gd name="T79" fmla="*/ 0 h 8"/>
                    <a:gd name="T80" fmla="*/ 4293 w 48"/>
                    <a:gd name="T81" fmla="*/ 2691 h 8"/>
                    <a:gd name="T82" fmla="*/ 4293 w 48"/>
                    <a:gd name="T83" fmla="*/ 0 h 8"/>
                    <a:gd name="T84" fmla="*/ 6598 w 48"/>
                    <a:gd name="T85" fmla="*/ 2691 h 8"/>
                    <a:gd name="T86" fmla="*/ 4293 w 48"/>
                    <a:gd name="T87" fmla="*/ 4374 h 8"/>
                    <a:gd name="T88" fmla="*/ 2609 w 48"/>
                    <a:gd name="T89" fmla="*/ 2691 h 8"/>
                    <a:gd name="T90" fmla="*/ 4293 w 48"/>
                    <a:gd name="T91" fmla="*/ 0 h 8"/>
                    <a:gd name="T92" fmla="*/ 6598 w 48"/>
                    <a:gd name="T93" fmla="*/ 2691 h 8"/>
                    <a:gd name="T94" fmla="*/ 4293 w 48"/>
                    <a:gd name="T95" fmla="*/ 4374 h 8"/>
                    <a:gd name="T96" fmla="*/ 1584 w 48"/>
                    <a:gd name="T97" fmla="*/ 4374 h 8"/>
                    <a:gd name="T98" fmla="*/ 0 w 48"/>
                    <a:gd name="T99" fmla="*/ 4374 h 8"/>
                    <a:gd name="T100" fmla="*/ 2609 w 48"/>
                    <a:gd name="T101" fmla="*/ 2691 h 8"/>
                    <a:gd name="T102" fmla="*/ 4293 w 48"/>
                    <a:gd name="T103" fmla="*/ 4374 h 8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</a:gdLst>
                  <a:ahLst/>
                  <a:cxnLst>
                    <a:cxn ang="T104">
                      <a:pos x="T0" y="T1"/>
                    </a:cxn>
                    <a:cxn ang="T105">
                      <a:pos x="T2" y="T3"/>
                    </a:cxn>
                    <a:cxn ang="T106">
                      <a:pos x="T4" y="T5"/>
                    </a:cxn>
                    <a:cxn ang="T107">
                      <a:pos x="T6" y="T7"/>
                    </a:cxn>
                    <a:cxn ang="T108">
                      <a:pos x="T8" y="T9"/>
                    </a:cxn>
                    <a:cxn ang="T109">
                      <a:pos x="T10" y="T11"/>
                    </a:cxn>
                    <a:cxn ang="T110">
                      <a:pos x="T12" y="T13"/>
                    </a:cxn>
                    <a:cxn ang="T111">
                      <a:pos x="T14" y="T15"/>
                    </a:cxn>
                    <a:cxn ang="T112">
                      <a:pos x="T16" y="T17"/>
                    </a:cxn>
                    <a:cxn ang="T113">
                      <a:pos x="T18" y="T19"/>
                    </a:cxn>
                    <a:cxn ang="T114">
                      <a:pos x="T20" y="T21"/>
                    </a:cxn>
                    <a:cxn ang="T115">
                      <a:pos x="T22" y="T23"/>
                    </a:cxn>
                    <a:cxn ang="T116">
                      <a:pos x="T24" y="T25"/>
                    </a:cxn>
                    <a:cxn ang="T117">
                      <a:pos x="T26" y="T27"/>
                    </a:cxn>
                    <a:cxn ang="T118">
                      <a:pos x="T28" y="T29"/>
                    </a:cxn>
                    <a:cxn ang="T119">
                      <a:pos x="T30" y="T31"/>
                    </a:cxn>
                    <a:cxn ang="T120">
                      <a:pos x="T32" y="T33"/>
                    </a:cxn>
                    <a:cxn ang="T121">
                      <a:pos x="T34" y="T35"/>
                    </a:cxn>
                    <a:cxn ang="T122">
                      <a:pos x="T36" y="T37"/>
                    </a:cxn>
                    <a:cxn ang="T123">
                      <a:pos x="T38" y="T39"/>
                    </a:cxn>
                    <a:cxn ang="T124">
                      <a:pos x="T40" y="T41"/>
                    </a:cxn>
                    <a:cxn ang="T125">
                      <a:pos x="T42" y="T43"/>
                    </a:cxn>
                    <a:cxn ang="T126">
                      <a:pos x="T44" y="T45"/>
                    </a:cxn>
                    <a:cxn ang="T127">
                      <a:pos x="T46" y="T47"/>
                    </a:cxn>
                    <a:cxn ang="T128">
                      <a:pos x="T48" y="T49"/>
                    </a:cxn>
                    <a:cxn ang="T129">
                      <a:pos x="T50" y="T51"/>
                    </a:cxn>
                    <a:cxn ang="T130">
                      <a:pos x="T52" y="T53"/>
                    </a:cxn>
                    <a:cxn ang="T131">
                      <a:pos x="T54" y="T55"/>
                    </a:cxn>
                    <a:cxn ang="T132">
                      <a:pos x="T56" y="T57"/>
                    </a:cxn>
                    <a:cxn ang="T133">
                      <a:pos x="T58" y="T59"/>
                    </a:cxn>
                    <a:cxn ang="T134">
                      <a:pos x="T60" y="T61"/>
                    </a:cxn>
                    <a:cxn ang="T135">
                      <a:pos x="T62" y="T63"/>
                    </a:cxn>
                    <a:cxn ang="T136">
                      <a:pos x="T64" y="T65"/>
                    </a:cxn>
                    <a:cxn ang="T137">
                      <a:pos x="T66" y="T67"/>
                    </a:cxn>
                    <a:cxn ang="T138">
                      <a:pos x="T68" y="T69"/>
                    </a:cxn>
                    <a:cxn ang="T139">
                      <a:pos x="T70" y="T71"/>
                    </a:cxn>
                    <a:cxn ang="T140">
                      <a:pos x="T72" y="T73"/>
                    </a:cxn>
                    <a:cxn ang="T141">
                      <a:pos x="T74" y="T75"/>
                    </a:cxn>
                    <a:cxn ang="T142">
                      <a:pos x="T76" y="T77"/>
                    </a:cxn>
                    <a:cxn ang="T143">
                      <a:pos x="T78" y="T79"/>
                    </a:cxn>
                    <a:cxn ang="T144">
                      <a:pos x="T80" y="T81"/>
                    </a:cxn>
                    <a:cxn ang="T145">
                      <a:pos x="T82" y="T83"/>
                    </a:cxn>
                    <a:cxn ang="T146">
                      <a:pos x="T84" y="T85"/>
                    </a:cxn>
                    <a:cxn ang="T147">
                      <a:pos x="T86" y="T87"/>
                    </a:cxn>
                    <a:cxn ang="T148">
                      <a:pos x="T88" y="T89"/>
                    </a:cxn>
                    <a:cxn ang="T149">
                      <a:pos x="T90" y="T91"/>
                    </a:cxn>
                    <a:cxn ang="T150">
                      <a:pos x="T92" y="T93"/>
                    </a:cxn>
                    <a:cxn ang="T151">
                      <a:pos x="T94" y="T95"/>
                    </a:cxn>
                    <a:cxn ang="T152">
                      <a:pos x="T96" y="T97"/>
                    </a:cxn>
                    <a:cxn ang="T153">
                      <a:pos x="T98" y="T99"/>
                    </a:cxn>
                    <a:cxn ang="T154">
                      <a:pos x="T100" y="T101"/>
                    </a:cxn>
                    <a:cxn ang="T155">
                      <a:pos x="T102" y="T103"/>
                    </a:cxn>
                  </a:cxnLst>
                  <a:rect l="0" t="0" r="r" b="b"/>
                  <a:pathLst>
                    <a:path w="48" h="8">
                      <a:moveTo>
                        <a:pt x="47" y="8"/>
                      </a:moveTo>
                      <a:cubicBezTo>
                        <a:pt x="46" y="8"/>
                        <a:pt x="44" y="8"/>
                        <a:pt x="43" y="8"/>
                      </a:cubicBezTo>
                      <a:lnTo>
                        <a:pt x="43" y="6"/>
                      </a:lnTo>
                      <a:cubicBezTo>
                        <a:pt x="45" y="6"/>
                        <a:pt x="47" y="6"/>
                        <a:pt x="48" y="7"/>
                      </a:cubicBezTo>
                      <a:lnTo>
                        <a:pt x="47" y="8"/>
                      </a:lnTo>
                      <a:close/>
                      <a:moveTo>
                        <a:pt x="43" y="8"/>
                      </a:moveTo>
                      <a:cubicBezTo>
                        <a:pt x="41" y="8"/>
                        <a:pt x="39" y="8"/>
                        <a:pt x="38" y="7"/>
                      </a:cubicBezTo>
                      <a:lnTo>
                        <a:pt x="39" y="6"/>
                      </a:lnTo>
                      <a:cubicBezTo>
                        <a:pt x="40" y="7"/>
                        <a:pt x="41" y="7"/>
                        <a:pt x="43" y="6"/>
                      </a:cubicBezTo>
                      <a:lnTo>
                        <a:pt x="43" y="8"/>
                      </a:lnTo>
                      <a:close/>
                      <a:moveTo>
                        <a:pt x="39" y="6"/>
                      </a:moveTo>
                      <a:lnTo>
                        <a:pt x="39" y="6"/>
                      </a:lnTo>
                      <a:lnTo>
                        <a:pt x="38" y="7"/>
                      </a:lnTo>
                      <a:lnTo>
                        <a:pt x="39" y="6"/>
                      </a:lnTo>
                      <a:close/>
                      <a:moveTo>
                        <a:pt x="38" y="7"/>
                      </a:moveTo>
                      <a:cubicBezTo>
                        <a:pt x="33" y="5"/>
                        <a:pt x="29" y="4"/>
                        <a:pt x="23" y="3"/>
                      </a:cubicBezTo>
                      <a:lnTo>
                        <a:pt x="23" y="1"/>
                      </a:lnTo>
                      <a:cubicBezTo>
                        <a:pt x="29" y="3"/>
                        <a:pt x="34" y="4"/>
                        <a:pt x="39" y="6"/>
                      </a:cubicBezTo>
                      <a:lnTo>
                        <a:pt x="38" y="7"/>
                      </a:lnTo>
                      <a:close/>
                      <a:moveTo>
                        <a:pt x="23" y="1"/>
                      </a:moveTo>
                      <a:lnTo>
                        <a:pt x="23" y="1"/>
                      </a:lnTo>
                      <a:lnTo>
                        <a:pt x="23" y="2"/>
                      </a:lnTo>
                      <a:lnTo>
                        <a:pt x="23" y="1"/>
                      </a:lnTo>
                      <a:close/>
                      <a:moveTo>
                        <a:pt x="23" y="3"/>
                      </a:moveTo>
                      <a:cubicBezTo>
                        <a:pt x="18" y="2"/>
                        <a:pt x="11" y="1"/>
                        <a:pt x="3" y="2"/>
                      </a:cubicBezTo>
                      <a:lnTo>
                        <a:pt x="3" y="0"/>
                      </a:lnTo>
                      <a:cubicBezTo>
                        <a:pt x="11" y="0"/>
                        <a:pt x="18" y="0"/>
                        <a:pt x="23" y="1"/>
                      </a:cubicBezTo>
                      <a:lnTo>
                        <a:pt x="23" y="3"/>
                      </a:lnTo>
                      <a:close/>
                      <a:moveTo>
                        <a:pt x="3" y="0"/>
                      </a:moveTo>
                      <a:lnTo>
                        <a:pt x="3" y="0"/>
                      </a:lnTo>
                      <a:lnTo>
                        <a:pt x="3" y="1"/>
                      </a:lnTo>
                      <a:lnTo>
                        <a:pt x="3" y="0"/>
                      </a:lnTo>
                      <a:close/>
                      <a:moveTo>
                        <a:pt x="4" y="1"/>
                      </a:moveTo>
                      <a:lnTo>
                        <a:pt x="4" y="1"/>
                      </a:lnTo>
                      <a:lnTo>
                        <a:pt x="3" y="0"/>
                      </a:lnTo>
                      <a:lnTo>
                        <a:pt x="4" y="1"/>
                      </a:lnTo>
                      <a:close/>
                      <a:moveTo>
                        <a:pt x="3" y="0"/>
                      </a:moveTo>
                      <a:lnTo>
                        <a:pt x="3" y="0"/>
                      </a:lnTo>
                      <a:lnTo>
                        <a:pt x="3" y="1"/>
                      </a:lnTo>
                      <a:lnTo>
                        <a:pt x="3" y="0"/>
                      </a:lnTo>
                      <a:close/>
                      <a:moveTo>
                        <a:pt x="4" y="1"/>
                      </a:moveTo>
                      <a:cubicBezTo>
                        <a:pt x="3" y="2"/>
                        <a:pt x="3" y="2"/>
                        <a:pt x="3" y="2"/>
                      </a:cubicBezTo>
                      <a:lnTo>
                        <a:pt x="2" y="1"/>
                      </a:lnTo>
                      <a:cubicBezTo>
                        <a:pt x="2" y="1"/>
                        <a:pt x="3" y="1"/>
                        <a:pt x="3" y="0"/>
                      </a:cubicBezTo>
                      <a:lnTo>
                        <a:pt x="4" y="1"/>
                      </a:lnTo>
                      <a:close/>
                      <a:moveTo>
                        <a:pt x="3" y="2"/>
                      </a:moveTo>
                      <a:cubicBezTo>
                        <a:pt x="2" y="2"/>
                        <a:pt x="2" y="2"/>
                        <a:pt x="1" y="2"/>
                      </a:cubicBezTo>
                      <a:lnTo>
                        <a:pt x="0" y="2"/>
                      </a:lnTo>
                      <a:cubicBezTo>
                        <a:pt x="1" y="1"/>
                        <a:pt x="1" y="1"/>
                        <a:pt x="2" y="1"/>
                      </a:cubicBezTo>
                      <a:lnTo>
                        <a:pt x="3" y="2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438" name="Freeform 344"/>
                <p:cNvSpPr>
                  <a:spLocks noChangeArrowheads="1"/>
                </p:cNvSpPr>
                <p:nvPr/>
              </p:nvSpPr>
              <p:spPr bwMode="auto">
                <a:xfrm>
                  <a:off x="1580" y="3525"/>
                  <a:ext cx="130" cy="33"/>
                </a:xfrm>
                <a:custGeom>
                  <a:avLst/>
                  <a:gdLst>
                    <a:gd name="T0" fmla="*/ 145896 w 95"/>
                    <a:gd name="T1" fmla="*/ 0 h 19"/>
                    <a:gd name="T2" fmla="*/ 135699 w 95"/>
                    <a:gd name="T3" fmla="*/ 13645 h 19"/>
                    <a:gd name="T4" fmla="*/ 45445 w 95"/>
                    <a:gd name="T5" fmla="*/ 109801 h 19"/>
                    <a:gd name="T6" fmla="*/ 23278 w 95"/>
                    <a:gd name="T7" fmla="*/ 152771 h 19"/>
                    <a:gd name="T8" fmla="*/ 0 w 95"/>
                    <a:gd name="T9" fmla="*/ 135343 h 19"/>
                    <a:gd name="T10" fmla="*/ 0 w 95"/>
                    <a:gd name="T11" fmla="*/ 135343 h 19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95" h="19">
                      <a:moveTo>
                        <a:pt x="95" y="0"/>
                      </a:moveTo>
                      <a:cubicBezTo>
                        <a:pt x="92" y="1"/>
                        <a:pt x="89" y="2"/>
                        <a:pt x="88" y="2"/>
                      </a:cubicBezTo>
                      <a:cubicBezTo>
                        <a:pt x="69" y="3"/>
                        <a:pt x="50" y="8"/>
                        <a:pt x="30" y="13"/>
                      </a:cubicBezTo>
                      <a:cubicBezTo>
                        <a:pt x="27" y="16"/>
                        <a:pt x="19" y="18"/>
                        <a:pt x="15" y="18"/>
                      </a:cubicBezTo>
                      <a:cubicBezTo>
                        <a:pt x="10" y="17"/>
                        <a:pt x="2" y="19"/>
                        <a:pt x="0" y="16"/>
                      </a:cubicBezTo>
                      <a:cubicBezTo>
                        <a:pt x="0" y="16"/>
                        <a:pt x="0" y="16"/>
                        <a:pt x="0" y="16"/>
                      </a:cubicBezTo>
                    </a:path>
                  </a:pathLst>
                </a:custGeom>
                <a:noFill/>
                <a:ln w="9525" cap="sq">
                  <a:solidFill>
                    <a:srgbClr val="C1C0B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439" name="Freeform 345"/>
                <p:cNvSpPr>
                  <a:spLocks noChangeArrowheads="1"/>
                </p:cNvSpPr>
                <p:nvPr/>
              </p:nvSpPr>
              <p:spPr bwMode="auto">
                <a:xfrm>
                  <a:off x="1568" y="3583"/>
                  <a:ext cx="86" cy="36"/>
                </a:xfrm>
                <a:custGeom>
                  <a:avLst/>
                  <a:gdLst>
                    <a:gd name="T0" fmla="*/ 1988 w 62"/>
                    <a:gd name="T1" fmla="*/ 0 h 21"/>
                    <a:gd name="T2" fmla="*/ 3307 w 62"/>
                    <a:gd name="T3" fmla="*/ 12125 h 21"/>
                    <a:gd name="T4" fmla="*/ 1988 w 62"/>
                    <a:gd name="T5" fmla="*/ 20227 h 21"/>
                    <a:gd name="T6" fmla="*/ 0 w 62"/>
                    <a:gd name="T7" fmla="*/ 7279 h 21"/>
                    <a:gd name="T8" fmla="*/ 1988 w 62"/>
                    <a:gd name="T9" fmla="*/ 0 h 21"/>
                    <a:gd name="T10" fmla="*/ 3307 w 62"/>
                    <a:gd name="T11" fmla="*/ 12125 h 21"/>
                    <a:gd name="T12" fmla="*/ 26034 w 62"/>
                    <a:gd name="T13" fmla="*/ 74947 h 21"/>
                    <a:gd name="T14" fmla="*/ 26034 w 62"/>
                    <a:gd name="T15" fmla="*/ 83196 h 21"/>
                    <a:gd name="T16" fmla="*/ 1988 w 62"/>
                    <a:gd name="T17" fmla="*/ 20227 h 21"/>
                    <a:gd name="T18" fmla="*/ 3307 w 62"/>
                    <a:gd name="T19" fmla="*/ 12125 h 21"/>
                    <a:gd name="T20" fmla="*/ 26034 w 62"/>
                    <a:gd name="T21" fmla="*/ 83196 h 21"/>
                    <a:gd name="T22" fmla="*/ 26034 w 62"/>
                    <a:gd name="T23" fmla="*/ 83196 h 21"/>
                    <a:gd name="T24" fmla="*/ 26034 w 62"/>
                    <a:gd name="T25" fmla="*/ 83196 h 21"/>
                    <a:gd name="T26" fmla="*/ 26034 w 62"/>
                    <a:gd name="T27" fmla="*/ 74947 h 21"/>
                    <a:gd name="T28" fmla="*/ 26034 w 62"/>
                    <a:gd name="T29" fmla="*/ 74947 h 21"/>
                    <a:gd name="T30" fmla="*/ 26034 w 62"/>
                    <a:gd name="T31" fmla="*/ 83196 h 21"/>
                    <a:gd name="T32" fmla="*/ 26034 w 62"/>
                    <a:gd name="T33" fmla="*/ 83196 h 21"/>
                    <a:gd name="T34" fmla="*/ 26034 w 62"/>
                    <a:gd name="T35" fmla="*/ 74947 h 21"/>
                    <a:gd name="T36" fmla="*/ 26034 w 62"/>
                    <a:gd name="T37" fmla="*/ 74947 h 21"/>
                    <a:gd name="T38" fmla="*/ 41828 w 62"/>
                    <a:gd name="T39" fmla="*/ 83196 h 21"/>
                    <a:gd name="T40" fmla="*/ 39560 w 62"/>
                    <a:gd name="T41" fmla="*/ 93600 h 21"/>
                    <a:gd name="T42" fmla="*/ 26034 w 62"/>
                    <a:gd name="T43" fmla="*/ 83196 h 21"/>
                    <a:gd name="T44" fmla="*/ 26034 w 62"/>
                    <a:gd name="T45" fmla="*/ 74947 h 21"/>
                    <a:gd name="T46" fmla="*/ 41828 w 62"/>
                    <a:gd name="T47" fmla="*/ 83196 h 21"/>
                    <a:gd name="T48" fmla="*/ 59153 w 62"/>
                    <a:gd name="T49" fmla="*/ 95373 h 21"/>
                    <a:gd name="T50" fmla="*/ 56843 w 62"/>
                    <a:gd name="T51" fmla="*/ 106099 h 21"/>
                    <a:gd name="T52" fmla="*/ 39560 w 62"/>
                    <a:gd name="T53" fmla="*/ 93600 h 21"/>
                    <a:gd name="T54" fmla="*/ 41828 w 62"/>
                    <a:gd name="T55" fmla="*/ 83196 h 21"/>
                    <a:gd name="T56" fmla="*/ 59153 w 62"/>
                    <a:gd name="T57" fmla="*/ 95373 h 21"/>
                    <a:gd name="T58" fmla="*/ 59153 w 62"/>
                    <a:gd name="T59" fmla="*/ 95373 h 21"/>
                    <a:gd name="T60" fmla="*/ 59153 w 62"/>
                    <a:gd name="T61" fmla="*/ 95373 h 21"/>
                    <a:gd name="T62" fmla="*/ 59153 w 62"/>
                    <a:gd name="T63" fmla="*/ 95373 h 21"/>
                    <a:gd name="T64" fmla="*/ 59153 w 62"/>
                    <a:gd name="T65" fmla="*/ 95373 h 21"/>
                    <a:gd name="T66" fmla="*/ 81127 w 62"/>
                    <a:gd name="T67" fmla="*/ 133113 h 21"/>
                    <a:gd name="T68" fmla="*/ 79750 w 62"/>
                    <a:gd name="T69" fmla="*/ 138648 h 21"/>
                    <a:gd name="T70" fmla="*/ 56843 w 62"/>
                    <a:gd name="T71" fmla="*/ 106099 h 21"/>
                    <a:gd name="T72" fmla="*/ 59153 w 62"/>
                    <a:gd name="T73" fmla="*/ 95373 h 21"/>
                    <a:gd name="T74" fmla="*/ 81127 w 62"/>
                    <a:gd name="T75" fmla="*/ 133113 h 21"/>
                    <a:gd name="T76" fmla="*/ 115448 w 62"/>
                    <a:gd name="T77" fmla="*/ 118104 h 21"/>
                    <a:gd name="T78" fmla="*/ 117332 w 62"/>
                    <a:gd name="T79" fmla="*/ 124925 h 21"/>
                    <a:gd name="T80" fmla="*/ 79750 w 62"/>
                    <a:gd name="T81" fmla="*/ 138648 h 21"/>
                    <a:gd name="T82" fmla="*/ 81127 w 62"/>
                    <a:gd name="T83" fmla="*/ 133113 h 21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</a:gdLst>
                  <a:ahLst/>
                  <a:cxnLst>
                    <a:cxn ang="T84">
                      <a:pos x="T0" y="T1"/>
                    </a:cxn>
                    <a:cxn ang="T85">
                      <a:pos x="T2" y="T3"/>
                    </a:cxn>
                    <a:cxn ang="T86">
                      <a:pos x="T4" y="T5"/>
                    </a:cxn>
                    <a:cxn ang="T87">
                      <a:pos x="T6" y="T7"/>
                    </a:cxn>
                    <a:cxn ang="T88">
                      <a:pos x="T8" y="T9"/>
                    </a:cxn>
                    <a:cxn ang="T89">
                      <a:pos x="T10" y="T11"/>
                    </a:cxn>
                    <a:cxn ang="T90">
                      <a:pos x="T12" y="T13"/>
                    </a:cxn>
                    <a:cxn ang="T91">
                      <a:pos x="T14" y="T15"/>
                    </a:cxn>
                    <a:cxn ang="T92">
                      <a:pos x="T16" y="T17"/>
                    </a:cxn>
                    <a:cxn ang="T93">
                      <a:pos x="T18" y="T19"/>
                    </a:cxn>
                    <a:cxn ang="T94">
                      <a:pos x="T20" y="T21"/>
                    </a:cxn>
                    <a:cxn ang="T95">
                      <a:pos x="T22" y="T23"/>
                    </a:cxn>
                    <a:cxn ang="T96">
                      <a:pos x="T24" y="T25"/>
                    </a:cxn>
                    <a:cxn ang="T97">
                      <a:pos x="T26" y="T27"/>
                    </a:cxn>
                    <a:cxn ang="T98">
                      <a:pos x="T28" y="T29"/>
                    </a:cxn>
                    <a:cxn ang="T99">
                      <a:pos x="T30" y="T31"/>
                    </a:cxn>
                    <a:cxn ang="T100">
                      <a:pos x="T32" y="T33"/>
                    </a:cxn>
                    <a:cxn ang="T101">
                      <a:pos x="T34" y="T35"/>
                    </a:cxn>
                    <a:cxn ang="T102">
                      <a:pos x="T36" y="T37"/>
                    </a:cxn>
                    <a:cxn ang="T103">
                      <a:pos x="T38" y="T39"/>
                    </a:cxn>
                    <a:cxn ang="T104">
                      <a:pos x="T40" y="T41"/>
                    </a:cxn>
                    <a:cxn ang="T105">
                      <a:pos x="T42" y="T43"/>
                    </a:cxn>
                    <a:cxn ang="T106">
                      <a:pos x="T44" y="T45"/>
                    </a:cxn>
                    <a:cxn ang="T107">
                      <a:pos x="T46" y="T47"/>
                    </a:cxn>
                    <a:cxn ang="T108">
                      <a:pos x="T48" y="T49"/>
                    </a:cxn>
                    <a:cxn ang="T109">
                      <a:pos x="T50" y="T51"/>
                    </a:cxn>
                    <a:cxn ang="T110">
                      <a:pos x="T52" y="T53"/>
                    </a:cxn>
                    <a:cxn ang="T111">
                      <a:pos x="T54" y="T55"/>
                    </a:cxn>
                    <a:cxn ang="T112">
                      <a:pos x="T56" y="T57"/>
                    </a:cxn>
                    <a:cxn ang="T113">
                      <a:pos x="T58" y="T59"/>
                    </a:cxn>
                    <a:cxn ang="T114">
                      <a:pos x="T60" y="T61"/>
                    </a:cxn>
                    <a:cxn ang="T115">
                      <a:pos x="T62" y="T63"/>
                    </a:cxn>
                    <a:cxn ang="T116">
                      <a:pos x="T64" y="T65"/>
                    </a:cxn>
                    <a:cxn ang="T117">
                      <a:pos x="T66" y="T67"/>
                    </a:cxn>
                    <a:cxn ang="T118">
                      <a:pos x="T68" y="T69"/>
                    </a:cxn>
                    <a:cxn ang="T119">
                      <a:pos x="T70" y="T71"/>
                    </a:cxn>
                    <a:cxn ang="T120">
                      <a:pos x="T72" y="T73"/>
                    </a:cxn>
                    <a:cxn ang="T121">
                      <a:pos x="T74" y="T75"/>
                    </a:cxn>
                    <a:cxn ang="T122">
                      <a:pos x="T76" y="T77"/>
                    </a:cxn>
                    <a:cxn ang="T123">
                      <a:pos x="T78" y="T79"/>
                    </a:cxn>
                    <a:cxn ang="T124">
                      <a:pos x="T80" y="T81"/>
                    </a:cxn>
                    <a:cxn ang="T125">
                      <a:pos x="T82" y="T83"/>
                    </a:cxn>
                  </a:cxnLst>
                  <a:rect l="0" t="0" r="r" b="b"/>
                  <a:pathLst>
                    <a:path w="62" h="21">
                      <a:moveTo>
                        <a:pt x="1" y="0"/>
                      </a:moveTo>
                      <a:cubicBezTo>
                        <a:pt x="1" y="1"/>
                        <a:pt x="2" y="2"/>
                        <a:pt x="2" y="2"/>
                      </a:cubicBezTo>
                      <a:lnTo>
                        <a:pt x="1" y="3"/>
                      </a:lnTo>
                      <a:cubicBezTo>
                        <a:pt x="1" y="2"/>
                        <a:pt x="0" y="2"/>
                        <a:pt x="0" y="1"/>
                      </a:cubicBezTo>
                      <a:lnTo>
                        <a:pt x="1" y="0"/>
                      </a:lnTo>
                      <a:close/>
                      <a:moveTo>
                        <a:pt x="2" y="2"/>
                      </a:moveTo>
                      <a:cubicBezTo>
                        <a:pt x="5" y="6"/>
                        <a:pt x="7" y="10"/>
                        <a:pt x="14" y="11"/>
                      </a:cubicBezTo>
                      <a:lnTo>
                        <a:pt x="14" y="12"/>
                      </a:lnTo>
                      <a:cubicBezTo>
                        <a:pt x="6" y="11"/>
                        <a:pt x="4" y="7"/>
                        <a:pt x="1" y="3"/>
                      </a:cubicBezTo>
                      <a:lnTo>
                        <a:pt x="2" y="2"/>
                      </a:lnTo>
                      <a:close/>
                      <a:moveTo>
                        <a:pt x="14" y="12"/>
                      </a:moveTo>
                      <a:lnTo>
                        <a:pt x="14" y="12"/>
                      </a:lnTo>
                      <a:close/>
                      <a:moveTo>
                        <a:pt x="14" y="11"/>
                      </a:moveTo>
                      <a:lnTo>
                        <a:pt x="14" y="11"/>
                      </a:lnTo>
                      <a:lnTo>
                        <a:pt x="14" y="12"/>
                      </a:lnTo>
                      <a:lnTo>
                        <a:pt x="14" y="11"/>
                      </a:lnTo>
                      <a:close/>
                      <a:moveTo>
                        <a:pt x="14" y="11"/>
                      </a:moveTo>
                      <a:cubicBezTo>
                        <a:pt x="16" y="12"/>
                        <a:pt x="19" y="12"/>
                        <a:pt x="22" y="12"/>
                      </a:cubicBezTo>
                      <a:lnTo>
                        <a:pt x="21" y="13"/>
                      </a:lnTo>
                      <a:cubicBezTo>
                        <a:pt x="19" y="13"/>
                        <a:pt x="16" y="13"/>
                        <a:pt x="14" y="12"/>
                      </a:cubicBezTo>
                      <a:lnTo>
                        <a:pt x="14" y="11"/>
                      </a:lnTo>
                      <a:close/>
                      <a:moveTo>
                        <a:pt x="22" y="12"/>
                      </a:moveTo>
                      <a:cubicBezTo>
                        <a:pt x="25" y="12"/>
                        <a:pt x="29" y="12"/>
                        <a:pt x="31" y="14"/>
                      </a:cubicBezTo>
                      <a:lnTo>
                        <a:pt x="30" y="15"/>
                      </a:lnTo>
                      <a:cubicBezTo>
                        <a:pt x="29" y="14"/>
                        <a:pt x="25" y="13"/>
                        <a:pt x="21" y="13"/>
                      </a:cubicBezTo>
                      <a:lnTo>
                        <a:pt x="22" y="12"/>
                      </a:lnTo>
                      <a:close/>
                      <a:moveTo>
                        <a:pt x="31" y="14"/>
                      </a:moveTo>
                      <a:lnTo>
                        <a:pt x="31" y="14"/>
                      </a:lnTo>
                      <a:close/>
                      <a:moveTo>
                        <a:pt x="31" y="14"/>
                      </a:moveTo>
                      <a:cubicBezTo>
                        <a:pt x="34" y="16"/>
                        <a:pt x="38" y="18"/>
                        <a:pt x="43" y="19"/>
                      </a:cubicBezTo>
                      <a:lnTo>
                        <a:pt x="42" y="20"/>
                      </a:lnTo>
                      <a:cubicBezTo>
                        <a:pt x="37" y="19"/>
                        <a:pt x="33" y="17"/>
                        <a:pt x="30" y="15"/>
                      </a:cubicBezTo>
                      <a:lnTo>
                        <a:pt x="31" y="14"/>
                      </a:lnTo>
                      <a:close/>
                      <a:moveTo>
                        <a:pt x="43" y="19"/>
                      </a:moveTo>
                      <a:cubicBezTo>
                        <a:pt x="48" y="20"/>
                        <a:pt x="54" y="20"/>
                        <a:pt x="61" y="17"/>
                      </a:cubicBezTo>
                      <a:lnTo>
                        <a:pt x="62" y="18"/>
                      </a:lnTo>
                      <a:cubicBezTo>
                        <a:pt x="54" y="21"/>
                        <a:pt x="47" y="21"/>
                        <a:pt x="42" y="20"/>
                      </a:cubicBezTo>
                      <a:lnTo>
                        <a:pt x="43" y="19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440" name="Freeform 346"/>
                <p:cNvSpPr>
                  <a:spLocks noChangeArrowheads="1"/>
                </p:cNvSpPr>
                <p:nvPr/>
              </p:nvSpPr>
              <p:spPr bwMode="auto">
                <a:xfrm>
                  <a:off x="1495" y="3569"/>
                  <a:ext cx="60" cy="10"/>
                </a:xfrm>
                <a:custGeom>
                  <a:avLst/>
                  <a:gdLst>
                    <a:gd name="T0" fmla="*/ 0 w 44"/>
                    <a:gd name="T1" fmla="*/ 2539 h 7"/>
                    <a:gd name="T2" fmla="*/ 20265 w 44"/>
                    <a:gd name="T3" fmla="*/ 1613 h 7"/>
                    <a:gd name="T4" fmla="*/ 55780 w 44"/>
                    <a:gd name="T5" fmla="*/ 6986 h 7"/>
                    <a:gd name="T6" fmla="*/ 74052 w 44"/>
                    <a:gd name="T7" fmla="*/ 2539 h 7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44" h="7">
                      <a:moveTo>
                        <a:pt x="0" y="2"/>
                      </a:moveTo>
                      <a:cubicBezTo>
                        <a:pt x="6" y="0"/>
                        <a:pt x="9" y="1"/>
                        <a:pt x="12" y="1"/>
                      </a:cubicBezTo>
                      <a:cubicBezTo>
                        <a:pt x="20" y="2"/>
                        <a:pt x="26" y="4"/>
                        <a:pt x="33" y="6"/>
                      </a:cubicBezTo>
                      <a:cubicBezTo>
                        <a:pt x="36" y="7"/>
                        <a:pt x="40" y="4"/>
                        <a:pt x="44" y="2"/>
                      </a:cubicBezTo>
                    </a:path>
                  </a:pathLst>
                </a:custGeom>
                <a:noFill/>
                <a:ln w="9525" cap="sq">
                  <a:solidFill>
                    <a:srgbClr val="C1C0B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441" name="Freeform 347"/>
                <p:cNvSpPr>
                  <a:spLocks noChangeArrowheads="1"/>
                </p:cNvSpPr>
                <p:nvPr/>
              </p:nvSpPr>
              <p:spPr bwMode="auto">
                <a:xfrm>
                  <a:off x="1488" y="3602"/>
                  <a:ext cx="61" cy="12"/>
                </a:xfrm>
                <a:custGeom>
                  <a:avLst/>
                  <a:gdLst>
                    <a:gd name="T0" fmla="*/ 1595 w 45"/>
                    <a:gd name="T1" fmla="*/ 0 h 8"/>
                    <a:gd name="T2" fmla="*/ 1595 w 45"/>
                    <a:gd name="T3" fmla="*/ 0 h 8"/>
                    <a:gd name="T4" fmla="*/ 0 w 45"/>
                    <a:gd name="T5" fmla="*/ 2691 h 8"/>
                    <a:gd name="T6" fmla="*/ 0 w 45"/>
                    <a:gd name="T7" fmla="*/ 2691 h 8"/>
                    <a:gd name="T8" fmla="*/ 1595 w 45"/>
                    <a:gd name="T9" fmla="*/ 0 h 8"/>
                    <a:gd name="T10" fmla="*/ 1595 w 45"/>
                    <a:gd name="T11" fmla="*/ 0 h 8"/>
                    <a:gd name="T12" fmla="*/ 43202 w 45"/>
                    <a:gd name="T13" fmla="*/ 14336 h 8"/>
                    <a:gd name="T14" fmla="*/ 43202 w 45"/>
                    <a:gd name="T15" fmla="*/ 16037 h 8"/>
                    <a:gd name="T16" fmla="*/ 0 w 45"/>
                    <a:gd name="T17" fmla="*/ 2691 h 8"/>
                    <a:gd name="T18" fmla="*/ 1595 w 45"/>
                    <a:gd name="T19" fmla="*/ 0 h 8"/>
                    <a:gd name="T20" fmla="*/ 43202 w 45"/>
                    <a:gd name="T21" fmla="*/ 14336 h 8"/>
                    <a:gd name="T22" fmla="*/ 66798 w 45"/>
                    <a:gd name="T23" fmla="*/ 16037 h 8"/>
                    <a:gd name="T24" fmla="*/ 64356 w 45"/>
                    <a:gd name="T25" fmla="*/ 18773 h 8"/>
                    <a:gd name="T26" fmla="*/ 43202 w 45"/>
                    <a:gd name="T27" fmla="*/ 16037 h 8"/>
                    <a:gd name="T28" fmla="*/ 43202 w 45"/>
                    <a:gd name="T29" fmla="*/ 14336 h 8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</a:gdLst>
                  <a:ahLst/>
                  <a:cxnLst>
                    <a:cxn ang="T30">
                      <a:pos x="T0" y="T1"/>
                    </a:cxn>
                    <a:cxn ang="T31">
                      <a:pos x="T2" y="T3"/>
                    </a:cxn>
                    <a:cxn ang="T32">
                      <a:pos x="T4" y="T5"/>
                    </a:cxn>
                    <a:cxn ang="T33">
                      <a:pos x="T6" y="T7"/>
                    </a:cxn>
                    <a:cxn ang="T34">
                      <a:pos x="T8" y="T9"/>
                    </a:cxn>
                    <a:cxn ang="T35">
                      <a:pos x="T10" y="T11"/>
                    </a:cxn>
                    <a:cxn ang="T36">
                      <a:pos x="T12" y="T13"/>
                    </a:cxn>
                    <a:cxn ang="T37">
                      <a:pos x="T14" y="T15"/>
                    </a:cxn>
                    <a:cxn ang="T38">
                      <a:pos x="T16" y="T17"/>
                    </a:cxn>
                    <a:cxn ang="T39">
                      <a:pos x="T18" y="T19"/>
                    </a:cxn>
                    <a:cxn ang="T40">
                      <a:pos x="T20" y="T21"/>
                    </a:cxn>
                    <a:cxn ang="T41">
                      <a:pos x="T22" y="T23"/>
                    </a:cxn>
                    <a:cxn ang="T42">
                      <a:pos x="T24" y="T25"/>
                    </a:cxn>
                    <a:cxn ang="T43">
                      <a:pos x="T26" y="T27"/>
                    </a:cxn>
                    <a:cxn ang="T44">
                      <a:pos x="T28" y="T29"/>
                    </a:cxn>
                  </a:cxnLst>
                  <a:rect l="0" t="0" r="r" b="b"/>
                  <a:pathLst>
                    <a:path w="45" h="8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1"/>
                      </a:lnTo>
                      <a:lnTo>
                        <a:pt x="1" y="0"/>
                      </a:lnTo>
                      <a:close/>
                      <a:moveTo>
                        <a:pt x="1" y="0"/>
                      </a:moveTo>
                      <a:cubicBezTo>
                        <a:pt x="6" y="4"/>
                        <a:pt x="17" y="5"/>
                        <a:pt x="29" y="6"/>
                      </a:cubicBezTo>
                      <a:lnTo>
                        <a:pt x="29" y="7"/>
                      </a:lnTo>
                      <a:cubicBezTo>
                        <a:pt x="17" y="6"/>
                        <a:pt x="5" y="6"/>
                        <a:pt x="0" y="1"/>
                      </a:cubicBezTo>
                      <a:lnTo>
                        <a:pt x="1" y="0"/>
                      </a:lnTo>
                      <a:close/>
                      <a:moveTo>
                        <a:pt x="29" y="6"/>
                      </a:moveTo>
                      <a:cubicBezTo>
                        <a:pt x="34" y="6"/>
                        <a:pt x="40" y="6"/>
                        <a:pt x="45" y="7"/>
                      </a:cubicBezTo>
                      <a:lnTo>
                        <a:pt x="44" y="8"/>
                      </a:lnTo>
                      <a:cubicBezTo>
                        <a:pt x="39" y="8"/>
                        <a:pt x="34" y="7"/>
                        <a:pt x="29" y="7"/>
                      </a:cubicBezTo>
                      <a:lnTo>
                        <a:pt x="29" y="6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442" name="Freeform 348"/>
                <p:cNvSpPr>
                  <a:spLocks noChangeArrowheads="1"/>
                </p:cNvSpPr>
                <p:nvPr/>
              </p:nvSpPr>
              <p:spPr bwMode="auto">
                <a:xfrm>
                  <a:off x="1552" y="3664"/>
                  <a:ext cx="59" cy="11"/>
                </a:xfrm>
                <a:custGeom>
                  <a:avLst/>
                  <a:gdLst>
                    <a:gd name="T0" fmla="*/ 0 w 43"/>
                    <a:gd name="T1" fmla="*/ 9982 h 7"/>
                    <a:gd name="T2" fmla="*/ 19883 w 43"/>
                    <a:gd name="T3" fmla="*/ 5825 h 7"/>
                    <a:gd name="T4" fmla="*/ 53418 w 43"/>
                    <a:gd name="T5" fmla="*/ 32782 h 7"/>
                    <a:gd name="T6" fmla="*/ 71269 w 43"/>
                    <a:gd name="T7" fmla="*/ 9982 h 7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43" h="7">
                      <a:moveTo>
                        <a:pt x="0" y="2"/>
                      </a:moveTo>
                      <a:cubicBezTo>
                        <a:pt x="5" y="0"/>
                        <a:pt x="9" y="0"/>
                        <a:pt x="12" y="1"/>
                      </a:cubicBezTo>
                      <a:cubicBezTo>
                        <a:pt x="20" y="2"/>
                        <a:pt x="25" y="4"/>
                        <a:pt x="32" y="6"/>
                      </a:cubicBezTo>
                      <a:cubicBezTo>
                        <a:pt x="36" y="7"/>
                        <a:pt x="39" y="4"/>
                        <a:pt x="43" y="2"/>
                      </a:cubicBezTo>
                    </a:path>
                  </a:pathLst>
                </a:custGeom>
                <a:noFill/>
                <a:ln w="9525" cap="sq">
                  <a:solidFill>
                    <a:srgbClr val="C1C0B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443" name="Freeform 349"/>
                <p:cNvSpPr>
                  <a:spLocks noChangeArrowheads="1"/>
                </p:cNvSpPr>
                <p:nvPr/>
              </p:nvSpPr>
              <p:spPr bwMode="auto">
                <a:xfrm>
                  <a:off x="1053" y="3062"/>
                  <a:ext cx="58" cy="21"/>
                </a:xfrm>
                <a:custGeom>
                  <a:avLst/>
                  <a:gdLst>
                    <a:gd name="T0" fmla="*/ 0 w 42"/>
                    <a:gd name="T1" fmla="*/ 0 h 13"/>
                    <a:gd name="T2" fmla="*/ 54999 w 42"/>
                    <a:gd name="T3" fmla="*/ 13341 h 13"/>
                    <a:gd name="T4" fmla="*/ 66891 w 42"/>
                    <a:gd name="T5" fmla="*/ 21551 h 13"/>
                    <a:gd name="T6" fmla="*/ 80536 w 42"/>
                    <a:gd name="T7" fmla="*/ 45488 h 13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42" h="13">
                      <a:moveTo>
                        <a:pt x="0" y="0"/>
                      </a:moveTo>
                      <a:cubicBezTo>
                        <a:pt x="8" y="3"/>
                        <a:pt x="18" y="4"/>
                        <a:pt x="29" y="4"/>
                      </a:cubicBezTo>
                      <a:cubicBezTo>
                        <a:pt x="31" y="5"/>
                        <a:pt x="33" y="5"/>
                        <a:pt x="35" y="6"/>
                      </a:cubicBezTo>
                      <a:cubicBezTo>
                        <a:pt x="39" y="8"/>
                        <a:pt x="37" y="12"/>
                        <a:pt x="42" y="13"/>
                      </a:cubicBezTo>
                    </a:path>
                  </a:pathLst>
                </a:custGeom>
                <a:noFill/>
                <a:ln w="9525" cap="sq">
                  <a:solidFill>
                    <a:srgbClr val="C1C0B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444" name="Freeform 350"/>
                <p:cNvSpPr>
                  <a:spLocks noChangeArrowheads="1"/>
                </p:cNvSpPr>
                <p:nvPr/>
              </p:nvSpPr>
              <p:spPr bwMode="auto">
                <a:xfrm>
                  <a:off x="1053" y="3046"/>
                  <a:ext cx="37" cy="5"/>
                </a:xfrm>
                <a:custGeom>
                  <a:avLst/>
                  <a:gdLst>
                    <a:gd name="T0" fmla="*/ 49207 w 27"/>
                    <a:gd name="T1" fmla="*/ 1393 h 4"/>
                    <a:gd name="T2" fmla="*/ 19558 w 27"/>
                    <a:gd name="T3" fmla="*/ 804 h 4"/>
                    <a:gd name="T4" fmla="*/ 19558 w 27"/>
                    <a:gd name="T5" fmla="*/ 536 h 4"/>
                    <a:gd name="T6" fmla="*/ 49207 w 27"/>
                    <a:gd name="T7" fmla="*/ 804 h 4"/>
                    <a:gd name="T8" fmla="*/ 49207 w 27"/>
                    <a:gd name="T9" fmla="*/ 1393 h 4"/>
                    <a:gd name="T10" fmla="*/ 19558 w 27"/>
                    <a:gd name="T11" fmla="*/ 804 h 4"/>
                    <a:gd name="T12" fmla="*/ 8796 w 27"/>
                    <a:gd name="T13" fmla="*/ 536 h 4"/>
                    <a:gd name="T14" fmla="*/ 11090 w 27"/>
                    <a:gd name="T15" fmla="*/ 0 h 4"/>
                    <a:gd name="T16" fmla="*/ 19558 w 27"/>
                    <a:gd name="T17" fmla="*/ 536 h 4"/>
                    <a:gd name="T18" fmla="*/ 19558 w 27"/>
                    <a:gd name="T19" fmla="*/ 804 h 4"/>
                    <a:gd name="T20" fmla="*/ 8796 w 27"/>
                    <a:gd name="T21" fmla="*/ 0 h 4"/>
                    <a:gd name="T22" fmla="*/ 11090 w 27"/>
                    <a:gd name="T23" fmla="*/ 0 h 4"/>
                    <a:gd name="T24" fmla="*/ 11090 w 27"/>
                    <a:gd name="T25" fmla="*/ 0 h 4"/>
                    <a:gd name="T26" fmla="*/ 8796 w 27"/>
                    <a:gd name="T27" fmla="*/ 0 h 4"/>
                    <a:gd name="T28" fmla="*/ 8796 w 27"/>
                    <a:gd name="T29" fmla="*/ 536 h 4"/>
                    <a:gd name="T30" fmla="*/ 8796 w 27"/>
                    <a:gd name="T31" fmla="*/ 536 h 4"/>
                    <a:gd name="T32" fmla="*/ 8796 w 27"/>
                    <a:gd name="T33" fmla="*/ 0 h 4"/>
                    <a:gd name="T34" fmla="*/ 8796 w 27"/>
                    <a:gd name="T35" fmla="*/ 0 h 4"/>
                    <a:gd name="T36" fmla="*/ 8796 w 27"/>
                    <a:gd name="T37" fmla="*/ 536 h 4"/>
                    <a:gd name="T38" fmla="*/ 8796 w 27"/>
                    <a:gd name="T39" fmla="*/ 0 h 4"/>
                    <a:gd name="T40" fmla="*/ 8796 w 27"/>
                    <a:gd name="T41" fmla="*/ 0 h 4"/>
                    <a:gd name="T42" fmla="*/ 8796 w 27"/>
                    <a:gd name="T43" fmla="*/ 0 h 4"/>
                    <a:gd name="T44" fmla="*/ 8796 w 27"/>
                    <a:gd name="T45" fmla="*/ 536 h 4"/>
                    <a:gd name="T46" fmla="*/ 7815 w 27"/>
                    <a:gd name="T47" fmla="*/ 536 h 4"/>
                    <a:gd name="T48" fmla="*/ 7815 w 27"/>
                    <a:gd name="T49" fmla="*/ 0 h 4"/>
                    <a:gd name="T50" fmla="*/ 8796 w 27"/>
                    <a:gd name="T51" fmla="*/ 0 h 4"/>
                    <a:gd name="T52" fmla="*/ 8796 w 27"/>
                    <a:gd name="T53" fmla="*/ 536 h 4"/>
                    <a:gd name="T54" fmla="*/ 7815 w 27"/>
                    <a:gd name="T55" fmla="*/ 536 h 4"/>
                    <a:gd name="T56" fmla="*/ 0 w 27"/>
                    <a:gd name="T57" fmla="*/ 804 h 4"/>
                    <a:gd name="T58" fmla="*/ 1902 w 27"/>
                    <a:gd name="T59" fmla="*/ 536 h 4"/>
                    <a:gd name="T60" fmla="*/ 7815 w 27"/>
                    <a:gd name="T61" fmla="*/ 0 h 4"/>
                    <a:gd name="T62" fmla="*/ 7815 w 27"/>
                    <a:gd name="T63" fmla="*/ 536 h 4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</a:gdLst>
                  <a:ahLst/>
                  <a:cxnLst>
                    <a:cxn ang="T64">
                      <a:pos x="T0" y="T1"/>
                    </a:cxn>
                    <a:cxn ang="T65">
                      <a:pos x="T2" y="T3"/>
                    </a:cxn>
                    <a:cxn ang="T66">
                      <a:pos x="T4" y="T5"/>
                    </a:cxn>
                    <a:cxn ang="T67">
                      <a:pos x="T6" y="T7"/>
                    </a:cxn>
                    <a:cxn ang="T68">
                      <a:pos x="T8" y="T9"/>
                    </a:cxn>
                    <a:cxn ang="T69">
                      <a:pos x="T10" y="T11"/>
                    </a:cxn>
                    <a:cxn ang="T70">
                      <a:pos x="T12" y="T13"/>
                    </a:cxn>
                    <a:cxn ang="T71">
                      <a:pos x="T14" y="T15"/>
                    </a:cxn>
                    <a:cxn ang="T72">
                      <a:pos x="T16" y="T17"/>
                    </a:cxn>
                    <a:cxn ang="T73">
                      <a:pos x="T18" y="T19"/>
                    </a:cxn>
                    <a:cxn ang="T74">
                      <a:pos x="T20" y="T21"/>
                    </a:cxn>
                    <a:cxn ang="T75">
                      <a:pos x="T22" y="T23"/>
                    </a:cxn>
                    <a:cxn ang="T76">
                      <a:pos x="T24" y="T25"/>
                    </a:cxn>
                    <a:cxn ang="T77">
                      <a:pos x="T26" y="T27"/>
                    </a:cxn>
                    <a:cxn ang="T78">
                      <a:pos x="T28" y="T29"/>
                    </a:cxn>
                    <a:cxn ang="T79">
                      <a:pos x="T30" y="T31"/>
                    </a:cxn>
                    <a:cxn ang="T80">
                      <a:pos x="T32" y="T33"/>
                    </a:cxn>
                    <a:cxn ang="T81">
                      <a:pos x="T34" y="T35"/>
                    </a:cxn>
                    <a:cxn ang="T82">
                      <a:pos x="T36" y="T37"/>
                    </a:cxn>
                    <a:cxn ang="T83">
                      <a:pos x="T38" y="T39"/>
                    </a:cxn>
                    <a:cxn ang="T84">
                      <a:pos x="T40" y="T41"/>
                    </a:cxn>
                    <a:cxn ang="T85">
                      <a:pos x="T42" y="T43"/>
                    </a:cxn>
                    <a:cxn ang="T86">
                      <a:pos x="T44" y="T45"/>
                    </a:cxn>
                    <a:cxn ang="T87">
                      <a:pos x="T46" y="T47"/>
                    </a:cxn>
                    <a:cxn ang="T88">
                      <a:pos x="T48" y="T49"/>
                    </a:cxn>
                    <a:cxn ang="T89">
                      <a:pos x="T50" y="T51"/>
                    </a:cxn>
                    <a:cxn ang="T90">
                      <a:pos x="T52" y="T53"/>
                    </a:cxn>
                    <a:cxn ang="T91">
                      <a:pos x="T54" y="T55"/>
                    </a:cxn>
                    <a:cxn ang="T92">
                      <a:pos x="T56" y="T57"/>
                    </a:cxn>
                    <a:cxn ang="T93">
                      <a:pos x="T58" y="T59"/>
                    </a:cxn>
                    <a:cxn ang="T94">
                      <a:pos x="T60" y="T61"/>
                    </a:cxn>
                    <a:cxn ang="T95">
                      <a:pos x="T62" y="T63"/>
                    </a:cxn>
                  </a:cxnLst>
                  <a:rect l="0" t="0" r="r" b="b"/>
                  <a:pathLst>
                    <a:path w="27" h="4">
                      <a:moveTo>
                        <a:pt x="27" y="4"/>
                      </a:moveTo>
                      <a:cubicBezTo>
                        <a:pt x="21" y="4"/>
                        <a:pt x="16" y="3"/>
                        <a:pt x="11" y="2"/>
                      </a:cubicBezTo>
                      <a:lnTo>
                        <a:pt x="11" y="1"/>
                      </a:lnTo>
                      <a:cubicBezTo>
                        <a:pt x="16" y="2"/>
                        <a:pt x="21" y="2"/>
                        <a:pt x="27" y="2"/>
                      </a:cubicBezTo>
                      <a:lnTo>
                        <a:pt x="27" y="4"/>
                      </a:lnTo>
                      <a:close/>
                      <a:moveTo>
                        <a:pt x="11" y="2"/>
                      </a:moveTo>
                      <a:cubicBezTo>
                        <a:pt x="9" y="2"/>
                        <a:pt x="7" y="1"/>
                        <a:pt x="5" y="1"/>
                      </a:cubicBezTo>
                      <a:lnTo>
                        <a:pt x="6" y="0"/>
                      </a:lnTo>
                      <a:cubicBezTo>
                        <a:pt x="8" y="0"/>
                        <a:pt x="9" y="0"/>
                        <a:pt x="11" y="1"/>
                      </a:cubicBezTo>
                      <a:lnTo>
                        <a:pt x="11" y="2"/>
                      </a:lnTo>
                      <a:close/>
                      <a:moveTo>
                        <a:pt x="5" y="0"/>
                      </a:moveTo>
                      <a:lnTo>
                        <a:pt x="6" y="0"/>
                      </a:lnTo>
                      <a:lnTo>
                        <a:pt x="5" y="0"/>
                      </a:lnTo>
                      <a:close/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5" y="0"/>
                      </a:lnTo>
                      <a:lnTo>
                        <a:pt x="5" y="1"/>
                      </a:lnTo>
                      <a:close/>
                      <a:moveTo>
                        <a:pt x="5" y="0"/>
                      </a:moveTo>
                      <a:lnTo>
                        <a:pt x="5" y="0"/>
                      </a:lnTo>
                      <a:close/>
                      <a:moveTo>
                        <a:pt x="5" y="1"/>
                      </a:moveTo>
                      <a:cubicBezTo>
                        <a:pt x="5" y="1"/>
                        <a:pt x="5" y="1"/>
                        <a:pt x="4" y="1"/>
                      </a:cubicBezTo>
                      <a:lnTo>
                        <a:pt x="4" y="0"/>
                      </a:lnTo>
                      <a:cubicBezTo>
                        <a:pt x="5" y="0"/>
                        <a:pt x="5" y="0"/>
                        <a:pt x="5" y="0"/>
                      </a:cubicBezTo>
                      <a:lnTo>
                        <a:pt x="5" y="1"/>
                      </a:lnTo>
                      <a:close/>
                      <a:moveTo>
                        <a:pt x="4" y="1"/>
                      </a:moveTo>
                      <a:cubicBezTo>
                        <a:pt x="3" y="2"/>
                        <a:pt x="1" y="2"/>
                        <a:pt x="0" y="2"/>
                      </a:cubicBezTo>
                      <a:lnTo>
                        <a:pt x="1" y="1"/>
                      </a:lnTo>
                      <a:cubicBezTo>
                        <a:pt x="1" y="1"/>
                        <a:pt x="3" y="0"/>
                        <a:pt x="4" y="0"/>
                      </a:cubicBezTo>
                      <a:lnTo>
                        <a:pt x="4" y="1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445" name="Freeform 351"/>
                <p:cNvSpPr>
                  <a:spLocks noChangeArrowheads="1"/>
                </p:cNvSpPr>
                <p:nvPr/>
              </p:nvSpPr>
              <p:spPr bwMode="auto">
                <a:xfrm>
                  <a:off x="1113" y="3041"/>
                  <a:ext cx="74" cy="10"/>
                </a:xfrm>
                <a:custGeom>
                  <a:avLst/>
                  <a:gdLst>
                    <a:gd name="T0" fmla="*/ 0 w 54"/>
                    <a:gd name="T1" fmla="*/ 2539 h 7"/>
                    <a:gd name="T2" fmla="*/ 87317 w 54"/>
                    <a:gd name="T3" fmla="*/ 8443 h 7"/>
                    <a:gd name="T4" fmla="*/ 0 w 54"/>
                    <a:gd name="T5" fmla="*/ 2539 h 7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4" h="7">
                      <a:moveTo>
                        <a:pt x="0" y="2"/>
                      </a:moveTo>
                      <a:cubicBezTo>
                        <a:pt x="23" y="0"/>
                        <a:pt x="41" y="2"/>
                        <a:pt x="54" y="7"/>
                      </a:cubicBez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7A7878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446" name="Freeform 352"/>
                <p:cNvSpPr>
                  <a:spLocks noChangeArrowheads="1"/>
                </p:cNvSpPr>
                <p:nvPr/>
              </p:nvSpPr>
              <p:spPr bwMode="auto">
                <a:xfrm>
                  <a:off x="1113" y="3041"/>
                  <a:ext cx="74" cy="10"/>
                </a:xfrm>
                <a:custGeom>
                  <a:avLst/>
                  <a:gdLst>
                    <a:gd name="T0" fmla="*/ 0 w 54"/>
                    <a:gd name="T1" fmla="*/ 2539 h 7"/>
                    <a:gd name="T2" fmla="*/ 87317 w 54"/>
                    <a:gd name="T3" fmla="*/ 8443 h 7"/>
                    <a:gd name="T4" fmla="*/ 0 60000 65536"/>
                    <a:gd name="T5" fmla="*/ 0 60000 65536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0" t="0" r="r" b="b"/>
                  <a:pathLst>
                    <a:path w="54" h="7">
                      <a:moveTo>
                        <a:pt x="0" y="2"/>
                      </a:moveTo>
                      <a:cubicBezTo>
                        <a:pt x="23" y="0"/>
                        <a:pt x="41" y="2"/>
                        <a:pt x="54" y="7"/>
                      </a:cubicBezTo>
                    </a:path>
                  </a:pathLst>
                </a:custGeom>
                <a:noFill/>
                <a:ln w="9525" cap="sq">
                  <a:solidFill>
                    <a:srgbClr val="C1C0B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447" name="Freeform 353"/>
                <p:cNvSpPr>
                  <a:spLocks noChangeArrowheads="1"/>
                </p:cNvSpPr>
                <p:nvPr/>
              </p:nvSpPr>
              <p:spPr bwMode="auto">
                <a:xfrm>
                  <a:off x="1181" y="3105"/>
                  <a:ext cx="127" cy="28"/>
                </a:xfrm>
                <a:custGeom>
                  <a:avLst/>
                  <a:gdLst>
                    <a:gd name="T0" fmla="*/ 144523 w 93"/>
                    <a:gd name="T1" fmla="*/ 82014 h 17"/>
                    <a:gd name="T2" fmla="*/ 128788 w 93"/>
                    <a:gd name="T3" fmla="*/ 76951 h 17"/>
                    <a:gd name="T4" fmla="*/ 38282 w 93"/>
                    <a:gd name="T5" fmla="*/ 5187 h 17"/>
                    <a:gd name="T6" fmla="*/ 0 w 93"/>
                    <a:gd name="T7" fmla="*/ 5187 h 17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93" h="17">
                      <a:moveTo>
                        <a:pt x="93" y="17"/>
                      </a:moveTo>
                      <a:cubicBezTo>
                        <a:pt x="89" y="16"/>
                        <a:pt x="86" y="16"/>
                        <a:pt x="83" y="16"/>
                      </a:cubicBezTo>
                      <a:cubicBezTo>
                        <a:pt x="63" y="11"/>
                        <a:pt x="48" y="3"/>
                        <a:pt x="25" y="1"/>
                      </a:cubicBezTo>
                      <a:cubicBezTo>
                        <a:pt x="18" y="0"/>
                        <a:pt x="8" y="1"/>
                        <a:pt x="0" y="1"/>
                      </a:cubicBezTo>
                    </a:path>
                  </a:pathLst>
                </a:custGeom>
                <a:noFill/>
                <a:ln w="9525" cap="sq">
                  <a:solidFill>
                    <a:srgbClr val="C1C0B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448" name="Freeform 354"/>
                <p:cNvSpPr>
                  <a:spLocks noChangeArrowheads="1"/>
                </p:cNvSpPr>
                <p:nvPr/>
              </p:nvSpPr>
              <p:spPr bwMode="auto">
                <a:xfrm>
                  <a:off x="1022" y="3169"/>
                  <a:ext cx="117" cy="23"/>
                </a:xfrm>
                <a:custGeom>
                  <a:avLst/>
                  <a:gdLst>
                    <a:gd name="T0" fmla="*/ 58106 w 85"/>
                    <a:gd name="T1" fmla="*/ 64862 h 14"/>
                    <a:gd name="T2" fmla="*/ 133054 w 85"/>
                    <a:gd name="T3" fmla="*/ 36728 h 14"/>
                    <a:gd name="T4" fmla="*/ 81901 w 85"/>
                    <a:gd name="T5" fmla="*/ 5042 h 14"/>
                    <a:gd name="T6" fmla="*/ 7359 w 85"/>
                    <a:gd name="T7" fmla="*/ 27492 h 14"/>
                    <a:gd name="T8" fmla="*/ 58106 w 85"/>
                    <a:gd name="T9" fmla="*/ 64862 h 1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85" h="14">
                      <a:moveTo>
                        <a:pt x="35" y="14"/>
                      </a:moveTo>
                      <a:cubicBezTo>
                        <a:pt x="56" y="14"/>
                        <a:pt x="77" y="12"/>
                        <a:pt x="81" y="8"/>
                      </a:cubicBezTo>
                      <a:cubicBezTo>
                        <a:pt x="85" y="5"/>
                        <a:pt x="71" y="1"/>
                        <a:pt x="50" y="1"/>
                      </a:cubicBezTo>
                      <a:cubicBezTo>
                        <a:pt x="28" y="0"/>
                        <a:pt x="8" y="2"/>
                        <a:pt x="4" y="6"/>
                      </a:cubicBezTo>
                      <a:cubicBezTo>
                        <a:pt x="0" y="10"/>
                        <a:pt x="14" y="13"/>
                        <a:pt x="35" y="14"/>
                      </a:cubicBezTo>
                      <a:close/>
                    </a:path>
                  </a:pathLst>
                </a:custGeom>
                <a:noFill/>
                <a:ln w="9525" cap="sq">
                  <a:solidFill>
                    <a:srgbClr val="949393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449" name="Freeform 355"/>
                <p:cNvSpPr>
                  <a:spLocks noChangeArrowheads="1"/>
                </p:cNvSpPr>
                <p:nvPr/>
              </p:nvSpPr>
              <p:spPr bwMode="auto">
                <a:xfrm>
                  <a:off x="1053" y="3172"/>
                  <a:ext cx="51" cy="17"/>
                </a:xfrm>
                <a:custGeom>
                  <a:avLst/>
                  <a:gdLst>
                    <a:gd name="T0" fmla="*/ 26418 w 37"/>
                    <a:gd name="T1" fmla="*/ 82312 h 10"/>
                    <a:gd name="T2" fmla="*/ 68574 w 37"/>
                    <a:gd name="T3" fmla="*/ 44030 h 10"/>
                    <a:gd name="T4" fmla="*/ 47853 w 37"/>
                    <a:gd name="T5" fmla="*/ 0 h 10"/>
                    <a:gd name="T6" fmla="*/ 5618 w 37"/>
                    <a:gd name="T7" fmla="*/ 33895 h 10"/>
                    <a:gd name="T8" fmla="*/ 26418 w 37"/>
                    <a:gd name="T9" fmla="*/ 82312 h 1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7" h="10">
                      <a:moveTo>
                        <a:pt x="13" y="10"/>
                      </a:moveTo>
                      <a:cubicBezTo>
                        <a:pt x="22" y="10"/>
                        <a:pt x="31" y="8"/>
                        <a:pt x="34" y="5"/>
                      </a:cubicBezTo>
                      <a:cubicBezTo>
                        <a:pt x="37" y="3"/>
                        <a:pt x="33" y="0"/>
                        <a:pt x="24" y="0"/>
                      </a:cubicBezTo>
                      <a:cubicBezTo>
                        <a:pt x="15" y="0"/>
                        <a:pt x="6" y="2"/>
                        <a:pt x="3" y="4"/>
                      </a:cubicBezTo>
                      <a:cubicBezTo>
                        <a:pt x="0" y="7"/>
                        <a:pt x="5" y="9"/>
                        <a:pt x="13" y="10"/>
                      </a:cubicBezTo>
                      <a:close/>
                    </a:path>
                  </a:pathLst>
                </a:custGeom>
                <a:solidFill>
                  <a:srgbClr val="7A7878"/>
                </a:solidFill>
                <a:ln w="9525" cap="sq">
                  <a:solidFill>
                    <a:srgbClr val="A9A8A7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450" name="Freeform 356"/>
                <p:cNvSpPr>
                  <a:spLocks noChangeArrowheads="1"/>
                </p:cNvSpPr>
                <p:nvPr/>
              </p:nvSpPr>
              <p:spPr bwMode="auto">
                <a:xfrm>
                  <a:off x="1010" y="3070"/>
                  <a:ext cx="59" cy="21"/>
                </a:xfrm>
                <a:custGeom>
                  <a:avLst/>
                  <a:gdLst>
                    <a:gd name="T0" fmla="*/ 0 w 43"/>
                    <a:gd name="T1" fmla="*/ 0 h 13"/>
                    <a:gd name="T2" fmla="*/ 50427 w 43"/>
                    <a:gd name="T3" fmla="*/ 13341 h 13"/>
                    <a:gd name="T4" fmla="*/ 58726 w 43"/>
                    <a:gd name="T5" fmla="*/ 21551 h 13"/>
                    <a:gd name="T6" fmla="*/ 71269 w 43"/>
                    <a:gd name="T7" fmla="*/ 45488 h 13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43" h="13">
                      <a:moveTo>
                        <a:pt x="0" y="0"/>
                      </a:moveTo>
                      <a:cubicBezTo>
                        <a:pt x="9" y="3"/>
                        <a:pt x="19" y="4"/>
                        <a:pt x="30" y="4"/>
                      </a:cubicBezTo>
                      <a:cubicBezTo>
                        <a:pt x="32" y="4"/>
                        <a:pt x="34" y="5"/>
                        <a:pt x="35" y="6"/>
                      </a:cubicBezTo>
                      <a:cubicBezTo>
                        <a:pt x="39" y="7"/>
                        <a:pt x="37" y="12"/>
                        <a:pt x="43" y="13"/>
                      </a:cubicBezTo>
                    </a:path>
                  </a:pathLst>
                </a:custGeom>
                <a:noFill/>
                <a:ln w="9525" cap="sq">
                  <a:solidFill>
                    <a:srgbClr val="C1C0B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451" name="Freeform 357"/>
                <p:cNvSpPr>
                  <a:spLocks noChangeArrowheads="1"/>
                </p:cNvSpPr>
                <p:nvPr/>
              </p:nvSpPr>
              <p:spPr bwMode="auto">
                <a:xfrm>
                  <a:off x="1010" y="3054"/>
                  <a:ext cx="37" cy="6"/>
                </a:xfrm>
                <a:custGeom>
                  <a:avLst/>
                  <a:gdLst>
                    <a:gd name="T0" fmla="*/ 49207 w 27"/>
                    <a:gd name="T1" fmla="*/ 21396 h 4"/>
                    <a:gd name="T2" fmla="*/ 24424 w 27"/>
                    <a:gd name="T3" fmla="*/ 12230 h 4"/>
                    <a:gd name="T4" fmla="*/ 24889 w 27"/>
                    <a:gd name="T5" fmla="*/ 6987 h 4"/>
                    <a:gd name="T6" fmla="*/ 49207 w 27"/>
                    <a:gd name="T7" fmla="*/ 12230 h 4"/>
                    <a:gd name="T8" fmla="*/ 49207 w 27"/>
                    <a:gd name="T9" fmla="*/ 21396 h 4"/>
                    <a:gd name="T10" fmla="*/ 24424 w 27"/>
                    <a:gd name="T11" fmla="*/ 12230 h 4"/>
                    <a:gd name="T12" fmla="*/ 8796 w 27"/>
                    <a:gd name="T13" fmla="*/ 6987 h 4"/>
                    <a:gd name="T14" fmla="*/ 8796 w 27"/>
                    <a:gd name="T15" fmla="*/ 0 h 4"/>
                    <a:gd name="T16" fmla="*/ 24889 w 27"/>
                    <a:gd name="T17" fmla="*/ 6987 h 4"/>
                    <a:gd name="T18" fmla="*/ 24424 w 27"/>
                    <a:gd name="T19" fmla="*/ 12230 h 4"/>
                    <a:gd name="T20" fmla="*/ 8796 w 27"/>
                    <a:gd name="T21" fmla="*/ 6987 h 4"/>
                    <a:gd name="T22" fmla="*/ 8796 w 27"/>
                    <a:gd name="T23" fmla="*/ 6987 h 4"/>
                    <a:gd name="T24" fmla="*/ 8796 w 27"/>
                    <a:gd name="T25" fmla="*/ 6987 h 4"/>
                    <a:gd name="T26" fmla="*/ 8796 w 27"/>
                    <a:gd name="T27" fmla="*/ 0 h 4"/>
                    <a:gd name="T28" fmla="*/ 8796 w 27"/>
                    <a:gd name="T29" fmla="*/ 6987 h 4"/>
                    <a:gd name="T30" fmla="*/ 8796 w 27"/>
                    <a:gd name="T31" fmla="*/ 6987 h 4"/>
                    <a:gd name="T32" fmla="*/ 8796 w 27"/>
                    <a:gd name="T33" fmla="*/ 6987 h 4"/>
                    <a:gd name="T34" fmla="*/ 8796 w 27"/>
                    <a:gd name="T35" fmla="*/ 0 h 4"/>
                    <a:gd name="T36" fmla="*/ 8796 w 27"/>
                    <a:gd name="T37" fmla="*/ 0 h 4"/>
                    <a:gd name="T38" fmla="*/ 8796 w 27"/>
                    <a:gd name="T39" fmla="*/ 6987 h 4"/>
                    <a:gd name="T40" fmla="*/ 8796 w 27"/>
                    <a:gd name="T41" fmla="*/ 0 h 4"/>
                    <a:gd name="T42" fmla="*/ 8796 w 27"/>
                    <a:gd name="T43" fmla="*/ 0 h 4"/>
                    <a:gd name="T44" fmla="*/ 8796 w 27"/>
                    <a:gd name="T45" fmla="*/ 0 h 4"/>
                    <a:gd name="T46" fmla="*/ 8796 w 27"/>
                    <a:gd name="T47" fmla="*/ 6987 h 4"/>
                    <a:gd name="T48" fmla="*/ 5275 w 27"/>
                    <a:gd name="T49" fmla="*/ 6987 h 4"/>
                    <a:gd name="T50" fmla="*/ 3168 w 27"/>
                    <a:gd name="T51" fmla="*/ 0 h 4"/>
                    <a:gd name="T52" fmla="*/ 8796 w 27"/>
                    <a:gd name="T53" fmla="*/ 0 h 4"/>
                    <a:gd name="T54" fmla="*/ 8796 w 27"/>
                    <a:gd name="T55" fmla="*/ 6987 h 4"/>
                    <a:gd name="T56" fmla="*/ 5275 w 27"/>
                    <a:gd name="T57" fmla="*/ 6987 h 4"/>
                    <a:gd name="T58" fmla="*/ 0 w 27"/>
                    <a:gd name="T59" fmla="*/ 12230 h 4"/>
                    <a:gd name="T60" fmla="*/ 0 w 27"/>
                    <a:gd name="T61" fmla="*/ 6987 h 4"/>
                    <a:gd name="T62" fmla="*/ 3168 w 27"/>
                    <a:gd name="T63" fmla="*/ 0 h 4"/>
                    <a:gd name="T64" fmla="*/ 5275 w 27"/>
                    <a:gd name="T65" fmla="*/ 6987 h 4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27" h="4">
                      <a:moveTo>
                        <a:pt x="27" y="4"/>
                      </a:moveTo>
                      <a:cubicBezTo>
                        <a:pt x="22" y="3"/>
                        <a:pt x="17" y="3"/>
                        <a:pt x="13" y="2"/>
                      </a:cubicBezTo>
                      <a:lnTo>
                        <a:pt x="14" y="1"/>
                      </a:lnTo>
                      <a:cubicBezTo>
                        <a:pt x="18" y="2"/>
                        <a:pt x="22" y="2"/>
                        <a:pt x="27" y="2"/>
                      </a:cubicBezTo>
                      <a:lnTo>
                        <a:pt x="27" y="4"/>
                      </a:lnTo>
                      <a:close/>
                      <a:moveTo>
                        <a:pt x="13" y="2"/>
                      </a:moveTo>
                      <a:cubicBezTo>
                        <a:pt x="11" y="2"/>
                        <a:pt x="8" y="1"/>
                        <a:pt x="5" y="1"/>
                      </a:cubicBezTo>
                      <a:lnTo>
                        <a:pt x="5" y="0"/>
                      </a:lnTo>
                      <a:cubicBezTo>
                        <a:pt x="8" y="0"/>
                        <a:pt x="11" y="1"/>
                        <a:pt x="14" y="1"/>
                      </a:cubicBezTo>
                      <a:lnTo>
                        <a:pt x="13" y="2"/>
                      </a:lnTo>
                      <a:close/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5" y="0"/>
                      </a:lnTo>
                      <a:lnTo>
                        <a:pt x="5" y="1"/>
                      </a:lnTo>
                      <a:close/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5" y="0"/>
                      </a:lnTo>
                      <a:lnTo>
                        <a:pt x="5" y="1"/>
                      </a:lnTo>
                      <a:close/>
                      <a:moveTo>
                        <a:pt x="5" y="0"/>
                      </a:moveTo>
                      <a:lnTo>
                        <a:pt x="5" y="0"/>
                      </a:lnTo>
                      <a:close/>
                      <a:moveTo>
                        <a:pt x="5" y="1"/>
                      </a:moveTo>
                      <a:cubicBezTo>
                        <a:pt x="4" y="1"/>
                        <a:pt x="4" y="1"/>
                        <a:pt x="3" y="1"/>
                      </a:cubicBezTo>
                      <a:lnTo>
                        <a:pt x="2" y="0"/>
                      </a:lnTo>
                      <a:cubicBezTo>
                        <a:pt x="3" y="0"/>
                        <a:pt x="5" y="0"/>
                        <a:pt x="5" y="0"/>
                      </a:cubicBezTo>
                      <a:lnTo>
                        <a:pt x="5" y="1"/>
                      </a:lnTo>
                      <a:close/>
                      <a:moveTo>
                        <a:pt x="3" y="1"/>
                      </a:moveTo>
                      <a:cubicBezTo>
                        <a:pt x="2" y="2"/>
                        <a:pt x="1" y="2"/>
                        <a:pt x="0" y="2"/>
                      </a:cubicBezTo>
                      <a:lnTo>
                        <a:pt x="0" y="1"/>
                      </a:lnTo>
                      <a:cubicBezTo>
                        <a:pt x="0" y="1"/>
                        <a:pt x="1" y="0"/>
                        <a:pt x="2" y="0"/>
                      </a:cubicBezTo>
                      <a:lnTo>
                        <a:pt x="3" y="1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452" name="Freeform 358"/>
                <p:cNvSpPr>
                  <a:spLocks noChangeArrowheads="1"/>
                </p:cNvSpPr>
                <p:nvPr/>
              </p:nvSpPr>
              <p:spPr bwMode="auto">
                <a:xfrm>
                  <a:off x="1014" y="3030"/>
                  <a:ext cx="38" cy="5"/>
                </a:xfrm>
                <a:custGeom>
                  <a:avLst/>
                  <a:gdLst>
                    <a:gd name="T0" fmla="*/ 41421 w 28"/>
                    <a:gd name="T1" fmla="*/ 1393 h 4"/>
                    <a:gd name="T2" fmla="*/ 14350 w 28"/>
                    <a:gd name="T3" fmla="*/ 804 h 4"/>
                    <a:gd name="T4" fmla="*/ 16373 w 28"/>
                    <a:gd name="T5" fmla="*/ 536 h 4"/>
                    <a:gd name="T6" fmla="*/ 41421 w 28"/>
                    <a:gd name="T7" fmla="*/ 1204 h 4"/>
                    <a:gd name="T8" fmla="*/ 41421 w 28"/>
                    <a:gd name="T9" fmla="*/ 1393 h 4"/>
                    <a:gd name="T10" fmla="*/ 14350 w 28"/>
                    <a:gd name="T11" fmla="*/ 804 h 4"/>
                    <a:gd name="T12" fmla="*/ 8736 w 28"/>
                    <a:gd name="T13" fmla="*/ 804 h 4"/>
                    <a:gd name="T14" fmla="*/ 8736 w 28"/>
                    <a:gd name="T15" fmla="*/ 0 h 4"/>
                    <a:gd name="T16" fmla="*/ 16373 w 28"/>
                    <a:gd name="T17" fmla="*/ 536 h 4"/>
                    <a:gd name="T18" fmla="*/ 14350 w 28"/>
                    <a:gd name="T19" fmla="*/ 804 h 4"/>
                    <a:gd name="T20" fmla="*/ 8736 w 28"/>
                    <a:gd name="T21" fmla="*/ 0 h 4"/>
                    <a:gd name="T22" fmla="*/ 8736 w 28"/>
                    <a:gd name="T23" fmla="*/ 0 h 4"/>
                    <a:gd name="T24" fmla="*/ 8736 w 28"/>
                    <a:gd name="T25" fmla="*/ 0 h 4"/>
                    <a:gd name="T26" fmla="*/ 8736 w 28"/>
                    <a:gd name="T27" fmla="*/ 536 h 4"/>
                    <a:gd name="T28" fmla="*/ 8736 w 28"/>
                    <a:gd name="T29" fmla="*/ 0 h 4"/>
                    <a:gd name="T30" fmla="*/ 8736 w 28"/>
                    <a:gd name="T31" fmla="*/ 804 h 4"/>
                    <a:gd name="T32" fmla="*/ 8736 w 28"/>
                    <a:gd name="T33" fmla="*/ 804 h 4"/>
                    <a:gd name="T34" fmla="*/ 8736 w 28"/>
                    <a:gd name="T35" fmla="*/ 0 h 4"/>
                    <a:gd name="T36" fmla="*/ 8736 w 28"/>
                    <a:gd name="T37" fmla="*/ 0 h 4"/>
                    <a:gd name="T38" fmla="*/ 8736 w 28"/>
                    <a:gd name="T39" fmla="*/ 804 h 4"/>
                    <a:gd name="T40" fmla="*/ 8736 w 28"/>
                    <a:gd name="T41" fmla="*/ 0 h 4"/>
                    <a:gd name="T42" fmla="*/ 8736 w 28"/>
                    <a:gd name="T43" fmla="*/ 0 h 4"/>
                    <a:gd name="T44" fmla="*/ 8736 w 28"/>
                    <a:gd name="T45" fmla="*/ 536 h 4"/>
                    <a:gd name="T46" fmla="*/ 8736 w 28"/>
                    <a:gd name="T47" fmla="*/ 0 h 4"/>
                    <a:gd name="T48" fmla="*/ 8736 w 28"/>
                    <a:gd name="T49" fmla="*/ 804 h 4"/>
                    <a:gd name="T50" fmla="*/ 6642 w 28"/>
                    <a:gd name="T51" fmla="*/ 804 h 4"/>
                    <a:gd name="T52" fmla="*/ 6642 w 28"/>
                    <a:gd name="T53" fmla="*/ 536 h 4"/>
                    <a:gd name="T54" fmla="*/ 8736 w 28"/>
                    <a:gd name="T55" fmla="*/ 0 h 4"/>
                    <a:gd name="T56" fmla="*/ 8736 w 28"/>
                    <a:gd name="T57" fmla="*/ 804 h 4"/>
                    <a:gd name="T58" fmla="*/ 6642 w 28"/>
                    <a:gd name="T59" fmla="*/ 804 h 4"/>
                    <a:gd name="T60" fmla="*/ 0 w 28"/>
                    <a:gd name="T61" fmla="*/ 804 h 4"/>
                    <a:gd name="T62" fmla="*/ 1597 w 28"/>
                    <a:gd name="T63" fmla="*/ 536 h 4"/>
                    <a:gd name="T64" fmla="*/ 6642 w 28"/>
                    <a:gd name="T65" fmla="*/ 536 h 4"/>
                    <a:gd name="T66" fmla="*/ 6642 w 28"/>
                    <a:gd name="T67" fmla="*/ 804 h 4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</a:gdLst>
                  <a:ahLst/>
                  <a:cxnLst>
                    <a:cxn ang="T68">
                      <a:pos x="T0" y="T1"/>
                    </a:cxn>
                    <a:cxn ang="T69">
                      <a:pos x="T2" y="T3"/>
                    </a:cxn>
                    <a:cxn ang="T70">
                      <a:pos x="T4" y="T5"/>
                    </a:cxn>
                    <a:cxn ang="T71">
                      <a:pos x="T6" y="T7"/>
                    </a:cxn>
                    <a:cxn ang="T72">
                      <a:pos x="T8" y="T9"/>
                    </a:cxn>
                    <a:cxn ang="T73">
                      <a:pos x="T10" y="T11"/>
                    </a:cxn>
                    <a:cxn ang="T74">
                      <a:pos x="T12" y="T13"/>
                    </a:cxn>
                    <a:cxn ang="T75">
                      <a:pos x="T14" y="T15"/>
                    </a:cxn>
                    <a:cxn ang="T76">
                      <a:pos x="T16" y="T17"/>
                    </a:cxn>
                    <a:cxn ang="T77">
                      <a:pos x="T18" y="T19"/>
                    </a:cxn>
                    <a:cxn ang="T78">
                      <a:pos x="T20" y="T21"/>
                    </a:cxn>
                    <a:cxn ang="T79">
                      <a:pos x="T22" y="T23"/>
                    </a:cxn>
                    <a:cxn ang="T80">
                      <a:pos x="T24" y="T25"/>
                    </a:cxn>
                    <a:cxn ang="T81">
                      <a:pos x="T26" y="T27"/>
                    </a:cxn>
                    <a:cxn ang="T82">
                      <a:pos x="T28" y="T29"/>
                    </a:cxn>
                    <a:cxn ang="T83">
                      <a:pos x="T30" y="T31"/>
                    </a:cxn>
                    <a:cxn ang="T84">
                      <a:pos x="T32" y="T33"/>
                    </a:cxn>
                    <a:cxn ang="T85">
                      <a:pos x="T34" y="T35"/>
                    </a:cxn>
                    <a:cxn ang="T86">
                      <a:pos x="T36" y="T37"/>
                    </a:cxn>
                    <a:cxn ang="T87">
                      <a:pos x="T38" y="T39"/>
                    </a:cxn>
                    <a:cxn ang="T88">
                      <a:pos x="T40" y="T41"/>
                    </a:cxn>
                    <a:cxn ang="T89">
                      <a:pos x="T42" y="T43"/>
                    </a:cxn>
                    <a:cxn ang="T90">
                      <a:pos x="T44" y="T45"/>
                    </a:cxn>
                    <a:cxn ang="T91">
                      <a:pos x="T46" y="T47"/>
                    </a:cxn>
                    <a:cxn ang="T92">
                      <a:pos x="T48" y="T49"/>
                    </a:cxn>
                    <a:cxn ang="T93">
                      <a:pos x="T50" y="T51"/>
                    </a:cxn>
                    <a:cxn ang="T94">
                      <a:pos x="T52" y="T53"/>
                    </a:cxn>
                    <a:cxn ang="T95">
                      <a:pos x="T54" y="T55"/>
                    </a:cxn>
                    <a:cxn ang="T96">
                      <a:pos x="T56" y="T57"/>
                    </a:cxn>
                    <a:cxn ang="T97">
                      <a:pos x="T58" y="T59"/>
                    </a:cxn>
                    <a:cxn ang="T98">
                      <a:pos x="T60" y="T61"/>
                    </a:cxn>
                    <a:cxn ang="T99">
                      <a:pos x="T62" y="T63"/>
                    </a:cxn>
                    <a:cxn ang="T100">
                      <a:pos x="T64" y="T65"/>
                    </a:cxn>
                    <a:cxn ang="T101">
                      <a:pos x="T66" y="T67"/>
                    </a:cxn>
                  </a:cxnLst>
                  <a:rect l="0" t="0" r="r" b="b"/>
                  <a:pathLst>
                    <a:path w="28" h="4">
                      <a:moveTo>
                        <a:pt x="28" y="4"/>
                      </a:moveTo>
                      <a:cubicBezTo>
                        <a:pt x="21" y="4"/>
                        <a:pt x="16" y="3"/>
                        <a:pt x="10" y="2"/>
                      </a:cubicBezTo>
                      <a:lnTo>
                        <a:pt x="11" y="1"/>
                      </a:lnTo>
                      <a:cubicBezTo>
                        <a:pt x="16" y="2"/>
                        <a:pt x="21" y="3"/>
                        <a:pt x="28" y="3"/>
                      </a:cubicBezTo>
                      <a:lnTo>
                        <a:pt x="28" y="4"/>
                      </a:lnTo>
                      <a:close/>
                      <a:moveTo>
                        <a:pt x="10" y="2"/>
                      </a:moveTo>
                      <a:cubicBezTo>
                        <a:pt x="9" y="2"/>
                        <a:pt x="8" y="2"/>
                        <a:pt x="6" y="2"/>
                      </a:cubicBezTo>
                      <a:lnTo>
                        <a:pt x="6" y="0"/>
                      </a:lnTo>
                      <a:cubicBezTo>
                        <a:pt x="8" y="1"/>
                        <a:pt x="9" y="1"/>
                        <a:pt x="11" y="1"/>
                      </a:cubicBezTo>
                      <a:lnTo>
                        <a:pt x="10" y="2"/>
                      </a:lnTo>
                      <a:close/>
                      <a:moveTo>
                        <a:pt x="6" y="0"/>
                      </a:moveTo>
                      <a:lnTo>
                        <a:pt x="6" y="0"/>
                      </a:lnTo>
                      <a:lnTo>
                        <a:pt x="6" y="1"/>
                      </a:lnTo>
                      <a:lnTo>
                        <a:pt x="6" y="0"/>
                      </a:lnTo>
                      <a:close/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6" y="0"/>
                      </a:lnTo>
                      <a:lnTo>
                        <a:pt x="6" y="2"/>
                      </a:lnTo>
                      <a:close/>
                      <a:moveTo>
                        <a:pt x="6" y="0"/>
                      </a:moveTo>
                      <a:lnTo>
                        <a:pt x="6" y="0"/>
                      </a:lnTo>
                      <a:lnTo>
                        <a:pt x="6" y="1"/>
                      </a:lnTo>
                      <a:lnTo>
                        <a:pt x="6" y="0"/>
                      </a:lnTo>
                      <a:close/>
                      <a:moveTo>
                        <a:pt x="6" y="2"/>
                      </a:moveTo>
                      <a:cubicBezTo>
                        <a:pt x="6" y="2"/>
                        <a:pt x="5" y="2"/>
                        <a:pt x="4" y="2"/>
                      </a:cubicBezTo>
                      <a:lnTo>
                        <a:pt x="4" y="1"/>
                      </a:lnTo>
                      <a:cubicBezTo>
                        <a:pt x="5" y="1"/>
                        <a:pt x="6" y="0"/>
                        <a:pt x="6" y="0"/>
                      </a:cubicBezTo>
                      <a:lnTo>
                        <a:pt x="6" y="2"/>
                      </a:lnTo>
                      <a:close/>
                      <a:moveTo>
                        <a:pt x="4" y="2"/>
                      </a:moveTo>
                      <a:cubicBezTo>
                        <a:pt x="3" y="2"/>
                        <a:pt x="2" y="3"/>
                        <a:pt x="0" y="2"/>
                      </a:cubicBezTo>
                      <a:lnTo>
                        <a:pt x="1" y="1"/>
                      </a:lnTo>
                      <a:cubicBezTo>
                        <a:pt x="2" y="1"/>
                        <a:pt x="3" y="1"/>
                        <a:pt x="4" y="1"/>
                      </a:cubicBezTo>
                      <a:lnTo>
                        <a:pt x="4" y="2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453" name="Freeform 359"/>
                <p:cNvSpPr>
                  <a:spLocks noChangeArrowheads="1"/>
                </p:cNvSpPr>
                <p:nvPr/>
              </p:nvSpPr>
              <p:spPr bwMode="auto">
                <a:xfrm>
                  <a:off x="1331" y="2996"/>
                  <a:ext cx="54" cy="13"/>
                </a:xfrm>
                <a:custGeom>
                  <a:avLst/>
                  <a:gdLst>
                    <a:gd name="T0" fmla="*/ 59912 w 40"/>
                    <a:gd name="T1" fmla="*/ 25904 h 8"/>
                    <a:gd name="T2" fmla="*/ 0 w 40"/>
                    <a:gd name="T3" fmla="*/ 0 h 8"/>
                    <a:gd name="T4" fmla="*/ 0 60000 65536"/>
                    <a:gd name="T5" fmla="*/ 0 60000 65536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0" t="0" r="r" b="b"/>
                  <a:pathLst>
                    <a:path w="40" h="8">
                      <a:moveTo>
                        <a:pt x="40" y="7"/>
                      </a:moveTo>
                      <a:cubicBezTo>
                        <a:pt x="22" y="8"/>
                        <a:pt x="10" y="4"/>
                        <a:pt x="0" y="0"/>
                      </a:cubicBezTo>
                    </a:path>
                  </a:pathLst>
                </a:custGeom>
                <a:noFill/>
                <a:ln w="9525" cap="sq">
                  <a:solidFill>
                    <a:srgbClr val="C1C0B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454" name="Freeform 360"/>
                <p:cNvSpPr>
                  <a:spLocks noChangeArrowheads="1"/>
                </p:cNvSpPr>
                <p:nvPr/>
              </p:nvSpPr>
              <p:spPr bwMode="auto">
                <a:xfrm>
                  <a:off x="1298" y="3049"/>
                  <a:ext cx="102" cy="9"/>
                </a:xfrm>
                <a:custGeom>
                  <a:avLst/>
                  <a:gdLst>
                    <a:gd name="T0" fmla="*/ 0 w 75"/>
                    <a:gd name="T1" fmla="*/ 9084 h 6"/>
                    <a:gd name="T2" fmla="*/ 66868 w 75"/>
                    <a:gd name="T3" fmla="*/ 3279 h 6"/>
                    <a:gd name="T4" fmla="*/ 90591 w 75"/>
                    <a:gd name="T5" fmla="*/ 15128 h 6"/>
                    <a:gd name="T6" fmla="*/ 109672 w 75"/>
                    <a:gd name="T7" fmla="*/ 15128 h 6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75" h="6">
                      <a:moveTo>
                        <a:pt x="0" y="3"/>
                      </a:moveTo>
                      <a:cubicBezTo>
                        <a:pt x="11" y="6"/>
                        <a:pt x="29" y="3"/>
                        <a:pt x="46" y="1"/>
                      </a:cubicBezTo>
                      <a:cubicBezTo>
                        <a:pt x="55" y="0"/>
                        <a:pt x="58" y="3"/>
                        <a:pt x="62" y="5"/>
                      </a:cubicBezTo>
                      <a:cubicBezTo>
                        <a:pt x="71" y="5"/>
                        <a:pt x="75" y="6"/>
                        <a:pt x="75" y="5"/>
                      </a:cubicBezTo>
                    </a:path>
                  </a:pathLst>
                </a:custGeom>
                <a:noFill/>
                <a:ln w="9525" cap="sq">
                  <a:solidFill>
                    <a:srgbClr val="C1C0B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455" name="Freeform 361"/>
                <p:cNvSpPr>
                  <a:spLocks noChangeArrowheads="1"/>
                </p:cNvSpPr>
                <p:nvPr/>
              </p:nvSpPr>
              <p:spPr bwMode="auto">
                <a:xfrm>
                  <a:off x="1267" y="3025"/>
                  <a:ext cx="75" cy="12"/>
                </a:xfrm>
                <a:custGeom>
                  <a:avLst/>
                  <a:gdLst>
                    <a:gd name="T0" fmla="*/ 0 w 54"/>
                    <a:gd name="T1" fmla="*/ 7109 h 8"/>
                    <a:gd name="T2" fmla="*/ 106918 w 54"/>
                    <a:gd name="T3" fmla="*/ 18773 h 8"/>
                    <a:gd name="T4" fmla="*/ 0 w 54"/>
                    <a:gd name="T5" fmla="*/ 7109 h 8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4" h="8">
                      <a:moveTo>
                        <a:pt x="0" y="3"/>
                      </a:moveTo>
                      <a:cubicBezTo>
                        <a:pt x="22" y="0"/>
                        <a:pt x="40" y="3"/>
                        <a:pt x="54" y="8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solidFill>
                  <a:srgbClr val="7A7878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456" name="Freeform 362"/>
                <p:cNvSpPr>
                  <a:spLocks noChangeArrowheads="1"/>
                </p:cNvSpPr>
                <p:nvPr/>
              </p:nvSpPr>
              <p:spPr bwMode="auto">
                <a:xfrm>
                  <a:off x="1267" y="3025"/>
                  <a:ext cx="75" cy="12"/>
                </a:xfrm>
                <a:custGeom>
                  <a:avLst/>
                  <a:gdLst>
                    <a:gd name="T0" fmla="*/ 0 w 54"/>
                    <a:gd name="T1" fmla="*/ 7109 h 8"/>
                    <a:gd name="T2" fmla="*/ 106918 w 54"/>
                    <a:gd name="T3" fmla="*/ 18773 h 8"/>
                    <a:gd name="T4" fmla="*/ 0 60000 65536"/>
                    <a:gd name="T5" fmla="*/ 0 60000 65536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0" t="0" r="r" b="b"/>
                  <a:pathLst>
                    <a:path w="54" h="8">
                      <a:moveTo>
                        <a:pt x="0" y="3"/>
                      </a:moveTo>
                      <a:cubicBezTo>
                        <a:pt x="22" y="0"/>
                        <a:pt x="40" y="3"/>
                        <a:pt x="54" y="8"/>
                      </a:cubicBezTo>
                    </a:path>
                  </a:pathLst>
                </a:custGeom>
                <a:noFill/>
                <a:ln w="9525" cap="sq">
                  <a:solidFill>
                    <a:srgbClr val="C1C0B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457" name="Freeform 363"/>
                <p:cNvSpPr>
                  <a:spLocks noChangeArrowheads="1"/>
                </p:cNvSpPr>
                <p:nvPr/>
              </p:nvSpPr>
              <p:spPr bwMode="auto">
                <a:xfrm>
                  <a:off x="1206" y="3042"/>
                  <a:ext cx="74" cy="11"/>
                </a:xfrm>
                <a:custGeom>
                  <a:avLst/>
                  <a:gdLst>
                    <a:gd name="T0" fmla="*/ 0 w 54"/>
                    <a:gd name="T1" fmla="*/ 17125 h 7"/>
                    <a:gd name="T2" fmla="*/ 87317 w 54"/>
                    <a:gd name="T3" fmla="*/ 40582 h 7"/>
                    <a:gd name="T4" fmla="*/ 0 w 54"/>
                    <a:gd name="T5" fmla="*/ 17125 h 7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4" h="7">
                      <a:moveTo>
                        <a:pt x="0" y="3"/>
                      </a:moveTo>
                      <a:cubicBezTo>
                        <a:pt x="22" y="0"/>
                        <a:pt x="40" y="2"/>
                        <a:pt x="54" y="7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solidFill>
                  <a:srgbClr val="7A7878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458" name="Freeform 364"/>
                <p:cNvSpPr>
                  <a:spLocks noChangeArrowheads="1"/>
                </p:cNvSpPr>
                <p:nvPr/>
              </p:nvSpPr>
              <p:spPr bwMode="auto">
                <a:xfrm>
                  <a:off x="1206" y="3042"/>
                  <a:ext cx="74" cy="11"/>
                </a:xfrm>
                <a:custGeom>
                  <a:avLst/>
                  <a:gdLst>
                    <a:gd name="T0" fmla="*/ 0 w 54"/>
                    <a:gd name="T1" fmla="*/ 17125 h 7"/>
                    <a:gd name="T2" fmla="*/ 87317 w 54"/>
                    <a:gd name="T3" fmla="*/ 40582 h 7"/>
                    <a:gd name="T4" fmla="*/ 0 60000 65536"/>
                    <a:gd name="T5" fmla="*/ 0 60000 65536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0" t="0" r="r" b="b"/>
                  <a:pathLst>
                    <a:path w="54" h="7">
                      <a:moveTo>
                        <a:pt x="0" y="3"/>
                      </a:moveTo>
                      <a:cubicBezTo>
                        <a:pt x="22" y="0"/>
                        <a:pt x="40" y="2"/>
                        <a:pt x="54" y="7"/>
                      </a:cubicBezTo>
                    </a:path>
                  </a:pathLst>
                </a:custGeom>
                <a:noFill/>
                <a:ln w="9525" cap="sq">
                  <a:solidFill>
                    <a:srgbClr val="C1C0B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459" name="Freeform 365"/>
                <p:cNvSpPr>
                  <a:spLocks noChangeArrowheads="1"/>
                </p:cNvSpPr>
                <p:nvPr/>
              </p:nvSpPr>
              <p:spPr bwMode="auto">
                <a:xfrm>
                  <a:off x="1123" y="3119"/>
                  <a:ext cx="72" cy="9"/>
                </a:xfrm>
                <a:custGeom>
                  <a:avLst/>
                  <a:gdLst>
                    <a:gd name="T0" fmla="*/ 0 w 53"/>
                    <a:gd name="T1" fmla="*/ 5448 h 6"/>
                    <a:gd name="T2" fmla="*/ 77983 w 53"/>
                    <a:gd name="T3" fmla="*/ 19088 h 6"/>
                    <a:gd name="T4" fmla="*/ 0 w 53"/>
                    <a:gd name="T5" fmla="*/ 5448 h 6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3" h="6">
                      <a:moveTo>
                        <a:pt x="0" y="2"/>
                      </a:moveTo>
                      <a:cubicBezTo>
                        <a:pt x="22" y="0"/>
                        <a:pt x="40" y="2"/>
                        <a:pt x="53" y="6"/>
                      </a:cubicBez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7A7878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460" name="Freeform 366"/>
                <p:cNvSpPr>
                  <a:spLocks noChangeArrowheads="1"/>
                </p:cNvSpPr>
                <p:nvPr/>
              </p:nvSpPr>
              <p:spPr bwMode="auto">
                <a:xfrm>
                  <a:off x="1123" y="3119"/>
                  <a:ext cx="72" cy="9"/>
                </a:xfrm>
                <a:custGeom>
                  <a:avLst/>
                  <a:gdLst>
                    <a:gd name="T0" fmla="*/ 0 w 53"/>
                    <a:gd name="T1" fmla="*/ 5448 h 6"/>
                    <a:gd name="T2" fmla="*/ 77983 w 53"/>
                    <a:gd name="T3" fmla="*/ 19088 h 6"/>
                    <a:gd name="T4" fmla="*/ 0 60000 65536"/>
                    <a:gd name="T5" fmla="*/ 0 60000 65536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0" t="0" r="r" b="b"/>
                  <a:pathLst>
                    <a:path w="53" h="6">
                      <a:moveTo>
                        <a:pt x="0" y="2"/>
                      </a:moveTo>
                      <a:cubicBezTo>
                        <a:pt x="22" y="0"/>
                        <a:pt x="40" y="2"/>
                        <a:pt x="53" y="6"/>
                      </a:cubicBezTo>
                    </a:path>
                  </a:pathLst>
                </a:custGeom>
                <a:noFill/>
                <a:ln w="9525" cap="sq">
                  <a:solidFill>
                    <a:srgbClr val="C1C0B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461" name="Freeform 367"/>
                <p:cNvSpPr>
                  <a:spLocks noChangeArrowheads="1"/>
                </p:cNvSpPr>
                <p:nvPr/>
              </p:nvSpPr>
              <p:spPr bwMode="auto">
                <a:xfrm>
                  <a:off x="1068" y="3150"/>
                  <a:ext cx="75" cy="11"/>
                </a:xfrm>
                <a:custGeom>
                  <a:avLst/>
                  <a:gdLst>
                    <a:gd name="T0" fmla="*/ 0 w 55"/>
                    <a:gd name="T1" fmla="*/ 4504 h 7"/>
                    <a:gd name="T2" fmla="*/ 90334 w 55"/>
                    <a:gd name="T3" fmla="*/ 14947 h 7"/>
                    <a:gd name="T4" fmla="*/ 0 w 55"/>
                    <a:gd name="T5" fmla="*/ 4504 h 7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5" h="7">
                      <a:moveTo>
                        <a:pt x="0" y="2"/>
                      </a:moveTo>
                      <a:cubicBezTo>
                        <a:pt x="23" y="0"/>
                        <a:pt x="41" y="2"/>
                        <a:pt x="55" y="7"/>
                      </a:cubicBez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7A7878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462" name="Freeform 368"/>
                <p:cNvSpPr>
                  <a:spLocks noChangeArrowheads="1"/>
                </p:cNvSpPr>
                <p:nvPr/>
              </p:nvSpPr>
              <p:spPr bwMode="auto">
                <a:xfrm>
                  <a:off x="1068" y="3150"/>
                  <a:ext cx="75" cy="11"/>
                </a:xfrm>
                <a:custGeom>
                  <a:avLst/>
                  <a:gdLst>
                    <a:gd name="T0" fmla="*/ 0 w 55"/>
                    <a:gd name="T1" fmla="*/ 4504 h 7"/>
                    <a:gd name="T2" fmla="*/ 90334 w 55"/>
                    <a:gd name="T3" fmla="*/ 14947 h 7"/>
                    <a:gd name="T4" fmla="*/ 0 60000 65536"/>
                    <a:gd name="T5" fmla="*/ 0 60000 65536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0" t="0" r="r" b="b"/>
                  <a:pathLst>
                    <a:path w="55" h="7">
                      <a:moveTo>
                        <a:pt x="0" y="2"/>
                      </a:moveTo>
                      <a:cubicBezTo>
                        <a:pt x="23" y="0"/>
                        <a:pt x="41" y="2"/>
                        <a:pt x="55" y="7"/>
                      </a:cubicBezTo>
                    </a:path>
                  </a:pathLst>
                </a:custGeom>
                <a:noFill/>
                <a:ln w="9525" cap="sq">
                  <a:solidFill>
                    <a:srgbClr val="C1C0B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463" name="Freeform 369"/>
                <p:cNvSpPr>
                  <a:spLocks noChangeArrowheads="1"/>
                </p:cNvSpPr>
                <p:nvPr/>
              </p:nvSpPr>
              <p:spPr bwMode="auto">
                <a:xfrm>
                  <a:off x="1033" y="3198"/>
                  <a:ext cx="74" cy="13"/>
                </a:xfrm>
                <a:custGeom>
                  <a:avLst/>
                  <a:gdLst>
                    <a:gd name="T0" fmla="*/ 0 w 54"/>
                    <a:gd name="T1" fmla="*/ 11492 h 8"/>
                    <a:gd name="T2" fmla="*/ 87317 w 54"/>
                    <a:gd name="T3" fmla="*/ 30347 h 8"/>
                    <a:gd name="T4" fmla="*/ 0 w 54"/>
                    <a:gd name="T5" fmla="*/ 11492 h 8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4" h="8">
                      <a:moveTo>
                        <a:pt x="0" y="3"/>
                      </a:moveTo>
                      <a:cubicBezTo>
                        <a:pt x="22" y="0"/>
                        <a:pt x="40" y="3"/>
                        <a:pt x="54" y="8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solidFill>
                  <a:srgbClr val="7A7878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464" name="Freeform 370"/>
                <p:cNvSpPr>
                  <a:spLocks noChangeArrowheads="1"/>
                </p:cNvSpPr>
                <p:nvPr/>
              </p:nvSpPr>
              <p:spPr bwMode="auto">
                <a:xfrm>
                  <a:off x="1033" y="3198"/>
                  <a:ext cx="74" cy="13"/>
                </a:xfrm>
                <a:custGeom>
                  <a:avLst/>
                  <a:gdLst>
                    <a:gd name="T0" fmla="*/ 0 w 54"/>
                    <a:gd name="T1" fmla="*/ 11492 h 8"/>
                    <a:gd name="T2" fmla="*/ 87317 w 54"/>
                    <a:gd name="T3" fmla="*/ 30347 h 8"/>
                    <a:gd name="T4" fmla="*/ 0 60000 65536"/>
                    <a:gd name="T5" fmla="*/ 0 60000 65536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0" t="0" r="r" b="b"/>
                  <a:pathLst>
                    <a:path w="54" h="8">
                      <a:moveTo>
                        <a:pt x="0" y="3"/>
                      </a:moveTo>
                      <a:cubicBezTo>
                        <a:pt x="22" y="0"/>
                        <a:pt x="40" y="3"/>
                        <a:pt x="54" y="8"/>
                      </a:cubicBezTo>
                    </a:path>
                  </a:pathLst>
                </a:custGeom>
                <a:noFill/>
                <a:ln w="9525" cap="sq">
                  <a:solidFill>
                    <a:srgbClr val="C1C0B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465" name="Freeform 371"/>
                <p:cNvSpPr>
                  <a:spLocks noChangeArrowheads="1"/>
                </p:cNvSpPr>
                <p:nvPr/>
              </p:nvSpPr>
              <p:spPr bwMode="auto">
                <a:xfrm>
                  <a:off x="1036" y="3228"/>
                  <a:ext cx="54" cy="12"/>
                </a:xfrm>
                <a:custGeom>
                  <a:avLst/>
                  <a:gdLst>
                    <a:gd name="T0" fmla="*/ 59912 w 40"/>
                    <a:gd name="T1" fmla="*/ 14336 h 8"/>
                    <a:gd name="T2" fmla="*/ 0 w 40"/>
                    <a:gd name="T3" fmla="*/ 0 h 8"/>
                    <a:gd name="T4" fmla="*/ 0 60000 65536"/>
                    <a:gd name="T5" fmla="*/ 0 60000 65536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0" t="0" r="r" b="b"/>
                  <a:pathLst>
                    <a:path w="40" h="8">
                      <a:moveTo>
                        <a:pt x="40" y="6"/>
                      </a:moveTo>
                      <a:cubicBezTo>
                        <a:pt x="23" y="8"/>
                        <a:pt x="11" y="4"/>
                        <a:pt x="0" y="0"/>
                      </a:cubicBezTo>
                    </a:path>
                  </a:pathLst>
                </a:custGeom>
                <a:noFill/>
                <a:ln w="9525" cap="sq">
                  <a:solidFill>
                    <a:srgbClr val="C1C0B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466" name="Freeform 372"/>
                <p:cNvSpPr>
                  <a:spLocks noChangeArrowheads="1"/>
                </p:cNvSpPr>
                <p:nvPr/>
              </p:nvSpPr>
              <p:spPr bwMode="auto">
                <a:xfrm>
                  <a:off x="1050" y="3130"/>
                  <a:ext cx="36" cy="8"/>
                </a:xfrm>
                <a:custGeom>
                  <a:avLst/>
                  <a:gdLst>
                    <a:gd name="T0" fmla="*/ 32720 w 27"/>
                    <a:gd name="T1" fmla="*/ 53542 h 5"/>
                    <a:gd name="T2" fmla="*/ 15055 w 27"/>
                    <a:gd name="T3" fmla="*/ 29744 h 5"/>
                    <a:gd name="T4" fmla="*/ 15055 w 27"/>
                    <a:gd name="T5" fmla="*/ 12984 h 5"/>
                    <a:gd name="T6" fmla="*/ 32720 w 27"/>
                    <a:gd name="T7" fmla="*/ 29744 h 5"/>
                    <a:gd name="T8" fmla="*/ 32720 w 27"/>
                    <a:gd name="T9" fmla="*/ 53542 h 5"/>
                    <a:gd name="T10" fmla="*/ 15055 w 27"/>
                    <a:gd name="T11" fmla="*/ 29744 h 5"/>
                    <a:gd name="T12" fmla="*/ 7180 w 27"/>
                    <a:gd name="T13" fmla="*/ 23373 h 5"/>
                    <a:gd name="T14" fmla="*/ 7180 w 27"/>
                    <a:gd name="T15" fmla="*/ 0 h 5"/>
                    <a:gd name="T16" fmla="*/ 15055 w 27"/>
                    <a:gd name="T17" fmla="*/ 12984 h 5"/>
                    <a:gd name="T18" fmla="*/ 15055 w 27"/>
                    <a:gd name="T19" fmla="*/ 29744 h 5"/>
                    <a:gd name="T20" fmla="*/ 7180 w 27"/>
                    <a:gd name="T21" fmla="*/ 0 h 5"/>
                    <a:gd name="T22" fmla="*/ 7180 w 27"/>
                    <a:gd name="T23" fmla="*/ 0 h 5"/>
                    <a:gd name="T24" fmla="*/ 7180 w 27"/>
                    <a:gd name="T25" fmla="*/ 0 h 5"/>
                    <a:gd name="T26" fmla="*/ 7180 w 27"/>
                    <a:gd name="T27" fmla="*/ 12984 h 5"/>
                    <a:gd name="T28" fmla="*/ 7180 w 27"/>
                    <a:gd name="T29" fmla="*/ 0 h 5"/>
                    <a:gd name="T30" fmla="*/ 7180 w 27"/>
                    <a:gd name="T31" fmla="*/ 23373 h 5"/>
                    <a:gd name="T32" fmla="*/ 7180 w 27"/>
                    <a:gd name="T33" fmla="*/ 23373 h 5"/>
                    <a:gd name="T34" fmla="*/ 7180 w 27"/>
                    <a:gd name="T35" fmla="*/ 0 h 5"/>
                    <a:gd name="T36" fmla="*/ 7180 w 27"/>
                    <a:gd name="T37" fmla="*/ 0 h 5"/>
                    <a:gd name="T38" fmla="*/ 7180 w 27"/>
                    <a:gd name="T39" fmla="*/ 23373 h 5"/>
                    <a:gd name="T40" fmla="*/ 7180 w 27"/>
                    <a:gd name="T41" fmla="*/ 0 h 5"/>
                    <a:gd name="T42" fmla="*/ 7180 w 27"/>
                    <a:gd name="T43" fmla="*/ 0 h 5"/>
                    <a:gd name="T44" fmla="*/ 7180 w 27"/>
                    <a:gd name="T45" fmla="*/ 12984 h 5"/>
                    <a:gd name="T46" fmla="*/ 7180 w 27"/>
                    <a:gd name="T47" fmla="*/ 0 h 5"/>
                    <a:gd name="T48" fmla="*/ 7180 w 27"/>
                    <a:gd name="T49" fmla="*/ 23373 h 5"/>
                    <a:gd name="T50" fmla="*/ 4956 w 27"/>
                    <a:gd name="T51" fmla="*/ 23373 h 5"/>
                    <a:gd name="T52" fmla="*/ 4956 w 27"/>
                    <a:gd name="T53" fmla="*/ 12984 h 5"/>
                    <a:gd name="T54" fmla="*/ 7180 w 27"/>
                    <a:gd name="T55" fmla="*/ 0 h 5"/>
                    <a:gd name="T56" fmla="*/ 7180 w 27"/>
                    <a:gd name="T57" fmla="*/ 23373 h 5"/>
                    <a:gd name="T58" fmla="*/ 4956 w 27"/>
                    <a:gd name="T59" fmla="*/ 23373 h 5"/>
                    <a:gd name="T60" fmla="*/ 0 w 27"/>
                    <a:gd name="T61" fmla="*/ 23373 h 5"/>
                    <a:gd name="T62" fmla="*/ 1349 w 27"/>
                    <a:gd name="T63" fmla="*/ 12984 h 5"/>
                    <a:gd name="T64" fmla="*/ 4956 w 27"/>
                    <a:gd name="T65" fmla="*/ 12984 h 5"/>
                    <a:gd name="T66" fmla="*/ 4956 w 27"/>
                    <a:gd name="T67" fmla="*/ 23373 h 5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</a:gdLst>
                  <a:ahLst/>
                  <a:cxnLst>
                    <a:cxn ang="T68">
                      <a:pos x="T0" y="T1"/>
                    </a:cxn>
                    <a:cxn ang="T69">
                      <a:pos x="T2" y="T3"/>
                    </a:cxn>
                    <a:cxn ang="T70">
                      <a:pos x="T4" y="T5"/>
                    </a:cxn>
                    <a:cxn ang="T71">
                      <a:pos x="T6" y="T7"/>
                    </a:cxn>
                    <a:cxn ang="T72">
                      <a:pos x="T8" y="T9"/>
                    </a:cxn>
                    <a:cxn ang="T73">
                      <a:pos x="T10" y="T11"/>
                    </a:cxn>
                    <a:cxn ang="T74">
                      <a:pos x="T12" y="T13"/>
                    </a:cxn>
                    <a:cxn ang="T75">
                      <a:pos x="T14" y="T15"/>
                    </a:cxn>
                    <a:cxn ang="T76">
                      <a:pos x="T16" y="T17"/>
                    </a:cxn>
                    <a:cxn ang="T77">
                      <a:pos x="T18" y="T19"/>
                    </a:cxn>
                    <a:cxn ang="T78">
                      <a:pos x="T20" y="T21"/>
                    </a:cxn>
                    <a:cxn ang="T79">
                      <a:pos x="T22" y="T23"/>
                    </a:cxn>
                    <a:cxn ang="T80">
                      <a:pos x="T24" y="T25"/>
                    </a:cxn>
                    <a:cxn ang="T81">
                      <a:pos x="T26" y="T27"/>
                    </a:cxn>
                    <a:cxn ang="T82">
                      <a:pos x="T28" y="T29"/>
                    </a:cxn>
                    <a:cxn ang="T83">
                      <a:pos x="T30" y="T31"/>
                    </a:cxn>
                    <a:cxn ang="T84">
                      <a:pos x="T32" y="T33"/>
                    </a:cxn>
                    <a:cxn ang="T85">
                      <a:pos x="T34" y="T35"/>
                    </a:cxn>
                    <a:cxn ang="T86">
                      <a:pos x="T36" y="T37"/>
                    </a:cxn>
                    <a:cxn ang="T87">
                      <a:pos x="T38" y="T39"/>
                    </a:cxn>
                    <a:cxn ang="T88">
                      <a:pos x="T40" y="T41"/>
                    </a:cxn>
                    <a:cxn ang="T89">
                      <a:pos x="T42" y="T43"/>
                    </a:cxn>
                    <a:cxn ang="T90">
                      <a:pos x="T44" y="T45"/>
                    </a:cxn>
                    <a:cxn ang="T91">
                      <a:pos x="T46" y="T47"/>
                    </a:cxn>
                    <a:cxn ang="T92">
                      <a:pos x="T48" y="T49"/>
                    </a:cxn>
                    <a:cxn ang="T93">
                      <a:pos x="T50" y="T51"/>
                    </a:cxn>
                    <a:cxn ang="T94">
                      <a:pos x="T52" y="T53"/>
                    </a:cxn>
                    <a:cxn ang="T95">
                      <a:pos x="T54" y="T55"/>
                    </a:cxn>
                    <a:cxn ang="T96">
                      <a:pos x="T56" y="T57"/>
                    </a:cxn>
                    <a:cxn ang="T97">
                      <a:pos x="T58" y="T59"/>
                    </a:cxn>
                    <a:cxn ang="T98">
                      <a:pos x="T60" y="T61"/>
                    </a:cxn>
                    <a:cxn ang="T99">
                      <a:pos x="T62" y="T63"/>
                    </a:cxn>
                    <a:cxn ang="T100">
                      <a:pos x="T64" y="T65"/>
                    </a:cxn>
                    <a:cxn ang="T101">
                      <a:pos x="T66" y="T67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cubicBezTo>
                        <a:pt x="21" y="4"/>
                        <a:pt x="17" y="4"/>
                        <a:pt x="12" y="3"/>
                      </a:cubicBezTo>
                      <a:lnTo>
                        <a:pt x="12" y="1"/>
                      </a:lnTo>
                      <a:cubicBezTo>
                        <a:pt x="17" y="2"/>
                        <a:pt x="22" y="3"/>
                        <a:pt x="27" y="3"/>
                      </a:cubicBezTo>
                      <a:lnTo>
                        <a:pt x="27" y="5"/>
                      </a:lnTo>
                      <a:close/>
                      <a:moveTo>
                        <a:pt x="12" y="3"/>
                      </a:moveTo>
                      <a:cubicBezTo>
                        <a:pt x="10" y="2"/>
                        <a:pt x="8" y="2"/>
                        <a:pt x="6" y="2"/>
                      </a:cubicBezTo>
                      <a:lnTo>
                        <a:pt x="6" y="0"/>
                      </a:lnTo>
                      <a:cubicBezTo>
                        <a:pt x="8" y="1"/>
                        <a:pt x="10" y="1"/>
                        <a:pt x="12" y="1"/>
                      </a:cubicBezTo>
                      <a:lnTo>
                        <a:pt x="12" y="3"/>
                      </a:lnTo>
                      <a:close/>
                      <a:moveTo>
                        <a:pt x="6" y="0"/>
                      </a:moveTo>
                      <a:lnTo>
                        <a:pt x="6" y="0"/>
                      </a:lnTo>
                      <a:lnTo>
                        <a:pt x="6" y="1"/>
                      </a:lnTo>
                      <a:lnTo>
                        <a:pt x="6" y="0"/>
                      </a:lnTo>
                      <a:close/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6" y="0"/>
                      </a:lnTo>
                      <a:lnTo>
                        <a:pt x="6" y="2"/>
                      </a:lnTo>
                      <a:close/>
                      <a:moveTo>
                        <a:pt x="6" y="0"/>
                      </a:moveTo>
                      <a:lnTo>
                        <a:pt x="6" y="0"/>
                      </a:lnTo>
                      <a:lnTo>
                        <a:pt x="6" y="1"/>
                      </a:lnTo>
                      <a:lnTo>
                        <a:pt x="6" y="0"/>
                      </a:lnTo>
                      <a:close/>
                      <a:moveTo>
                        <a:pt x="6" y="2"/>
                      </a:moveTo>
                      <a:cubicBezTo>
                        <a:pt x="6" y="2"/>
                        <a:pt x="5" y="2"/>
                        <a:pt x="4" y="2"/>
                      </a:cubicBezTo>
                      <a:lnTo>
                        <a:pt x="4" y="1"/>
                      </a:lnTo>
                      <a:cubicBezTo>
                        <a:pt x="5" y="1"/>
                        <a:pt x="6" y="0"/>
                        <a:pt x="6" y="0"/>
                      </a:cubicBezTo>
                      <a:lnTo>
                        <a:pt x="6" y="2"/>
                      </a:lnTo>
                      <a:close/>
                      <a:moveTo>
                        <a:pt x="4" y="2"/>
                      </a:moveTo>
                      <a:cubicBezTo>
                        <a:pt x="3" y="2"/>
                        <a:pt x="2" y="3"/>
                        <a:pt x="0" y="2"/>
                      </a:cubicBezTo>
                      <a:lnTo>
                        <a:pt x="1" y="1"/>
                      </a:lnTo>
                      <a:cubicBezTo>
                        <a:pt x="2" y="1"/>
                        <a:pt x="3" y="1"/>
                        <a:pt x="4" y="1"/>
                      </a:cubicBezTo>
                      <a:lnTo>
                        <a:pt x="4" y="2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467" name="Freeform 373"/>
                <p:cNvSpPr>
                  <a:spLocks noChangeArrowheads="1"/>
                </p:cNvSpPr>
                <p:nvPr/>
              </p:nvSpPr>
              <p:spPr bwMode="auto">
                <a:xfrm>
                  <a:off x="999" y="3153"/>
                  <a:ext cx="65" cy="9"/>
                </a:xfrm>
                <a:custGeom>
                  <a:avLst/>
                  <a:gdLst>
                    <a:gd name="T0" fmla="*/ 69419 w 48"/>
                    <a:gd name="T1" fmla="*/ 13445 h 6"/>
                    <a:gd name="T2" fmla="*/ 69419 w 48"/>
                    <a:gd name="T3" fmla="*/ 13445 h 6"/>
                    <a:gd name="T4" fmla="*/ 70964 w 48"/>
                    <a:gd name="T5" fmla="*/ 9084 h 6"/>
                    <a:gd name="T6" fmla="*/ 70964 w 48"/>
                    <a:gd name="T7" fmla="*/ 9084 h 6"/>
                    <a:gd name="T8" fmla="*/ 69419 w 48"/>
                    <a:gd name="T9" fmla="*/ 13445 h 6"/>
                    <a:gd name="T10" fmla="*/ 70964 w 48"/>
                    <a:gd name="T11" fmla="*/ 9084 h 6"/>
                    <a:gd name="T12" fmla="*/ 70964 w 48"/>
                    <a:gd name="T13" fmla="*/ 9084 h 6"/>
                    <a:gd name="T14" fmla="*/ 70964 w 48"/>
                    <a:gd name="T15" fmla="*/ 9084 h 6"/>
                    <a:gd name="T16" fmla="*/ 69419 w 48"/>
                    <a:gd name="T17" fmla="*/ 13445 h 6"/>
                    <a:gd name="T18" fmla="*/ 60046 w 48"/>
                    <a:gd name="T19" fmla="*/ 13445 h 6"/>
                    <a:gd name="T20" fmla="*/ 59596 w 48"/>
                    <a:gd name="T21" fmla="*/ 9084 h 6"/>
                    <a:gd name="T22" fmla="*/ 70964 w 48"/>
                    <a:gd name="T23" fmla="*/ 9084 h 6"/>
                    <a:gd name="T24" fmla="*/ 69419 w 48"/>
                    <a:gd name="T25" fmla="*/ 13445 h 6"/>
                    <a:gd name="T26" fmla="*/ 60046 w 48"/>
                    <a:gd name="T27" fmla="*/ 13445 h 6"/>
                    <a:gd name="T28" fmla="*/ 53083 w 48"/>
                    <a:gd name="T29" fmla="*/ 15128 h 6"/>
                    <a:gd name="T30" fmla="*/ 53083 w 48"/>
                    <a:gd name="T31" fmla="*/ 13445 h 6"/>
                    <a:gd name="T32" fmla="*/ 59596 w 48"/>
                    <a:gd name="T33" fmla="*/ 9084 h 6"/>
                    <a:gd name="T34" fmla="*/ 60046 w 48"/>
                    <a:gd name="T35" fmla="*/ 13445 h 6"/>
                    <a:gd name="T36" fmla="*/ 53083 w 48"/>
                    <a:gd name="T37" fmla="*/ 13445 h 6"/>
                    <a:gd name="T38" fmla="*/ 53083 w 48"/>
                    <a:gd name="T39" fmla="*/ 13445 h 6"/>
                    <a:gd name="T40" fmla="*/ 53083 w 48"/>
                    <a:gd name="T41" fmla="*/ 15128 h 6"/>
                    <a:gd name="T42" fmla="*/ 53083 w 48"/>
                    <a:gd name="T43" fmla="*/ 13445 h 6"/>
                    <a:gd name="T44" fmla="*/ 53083 w 48"/>
                    <a:gd name="T45" fmla="*/ 15128 h 6"/>
                    <a:gd name="T46" fmla="*/ 53083 w 48"/>
                    <a:gd name="T47" fmla="*/ 15128 h 6"/>
                    <a:gd name="T48" fmla="*/ 53083 w 48"/>
                    <a:gd name="T49" fmla="*/ 13445 h 6"/>
                    <a:gd name="T50" fmla="*/ 53083 w 48"/>
                    <a:gd name="T51" fmla="*/ 13445 h 6"/>
                    <a:gd name="T52" fmla="*/ 53083 w 48"/>
                    <a:gd name="T53" fmla="*/ 15128 h 6"/>
                    <a:gd name="T54" fmla="*/ 53083 w 48"/>
                    <a:gd name="T55" fmla="*/ 15128 h 6"/>
                    <a:gd name="T56" fmla="*/ 53083 w 48"/>
                    <a:gd name="T57" fmla="*/ 15128 h 6"/>
                    <a:gd name="T58" fmla="*/ 53083 w 48"/>
                    <a:gd name="T59" fmla="*/ 15128 h 6"/>
                    <a:gd name="T60" fmla="*/ 53083 w 48"/>
                    <a:gd name="T61" fmla="*/ 15128 h 6"/>
                    <a:gd name="T62" fmla="*/ 51851 w 48"/>
                    <a:gd name="T63" fmla="*/ 15128 h 6"/>
                    <a:gd name="T64" fmla="*/ 50275 w 48"/>
                    <a:gd name="T65" fmla="*/ 13445 h 6"/>
                    <a:gd name="T66" fmla="*/ 53083 w 48"/>
                    <a:gd name="T67" fmla="*/ 13445 h 6"/>
                    <a:gd name="T68" fmla="*/ 53083 w 48"/>
                    <a:gd name="T69" fmla="*/ 15128 h 6"/>
                    <a:gd name="T70" fmla="*/ 51851 w 48"/>
                    <a:gd name="T71" fmla="*/ 15128 h 6"/>
                    <a:gd name="T72" fmla="*/ 48416 w 48"/>
                    <a:gd name="T73" fmla="*/ 15128 h 6"/>
                    <a:gd name="T74" fmla="*/ 48416 w 48"/>
                    <a:gd name="T75" fmla="*/ 13445 h 6"/>
                    <a:gd name="T76" fmla="*/ 50275 w 48"/>
                    <a:gd name="T77" fmla="*/ 13445 h 6"/>
                    <a:gd name="T78" fmla="*/ 51851 w 48"/>
                    <a:gd name="T79" fmla="*/ 15128 h 6"/>
                    <a:gd name="T80" fmla="*/ 48416 w 48"/>
                    <a:gd name="T81" fmla="*/ 15128 h 6"/>
                    <a:gd name="T82" fmla="*/ 39642 w 48"/>
                    <a:gd name="T83" fmla="*/ 15128 h 6"/>
                    <a:gd name="T84" fmla="*/ 39642 w 48"/>
                    <a:gd name="T85" fmla="*/ 13445 h 6"/>
                    <a:gd name="T86" fmla="*/ 48416 w 48"/>
                    <a:gd name="T87" fmla="*/ 13445 h 6"/>
                    <a:gd name="T88" fmla="*/ 48416 w 48"/>
                    <a:gd name="T89" fmla="*/ 15128 h 6"/>
                    <a:gd name="T90" fmla="*/ 39642 w 48"/>
                    <a:gd name="T91" fmla="*/ 15128 h 6"/>
                    <a:gd name="T92" fmla="*/ 39642 w 48"/>
                    <a:gd name="T93" fmla="*/ 15128 h 6"/>
                    <a:gd name="T94" fmla="*/ 39642 w 48"/>
                    <a:gd name="T95" fmla="*/ 15128 h 6"/>
                    <a:gd name="T96" fmla="*/ 39642 w 48"/>
                    <a:gd name="T97" fmla="*/ 15128 h 6"/>
                    <a:gd name="T98" fmla="*/ 38955 w 48"/>
                    <a:gd name="T99" fmla="*/ 15128 h 6"/>
                    <a:gd name="T100" fmla="*/ 38955 w 48"/>
                    <a:gd name="T101" fmla="*/ 13445 h 6"/>
                    <a:gd name="T102" fmla="*/ 39642 w 48"/>
                    <a:gd name="T103" fmla="*/ 13445 h 6"/>
                    <a:gd name="T104" fmla="*/ 39642 w 48"/>
                    <a:gd name="T105" fmla="*/ 15128 h 6"/>
                    <a:gd name="T106" fmla="*/ 38955 w 48"/>
                    <a:gd name="T107" fmla="*/ 15128 h 6"/>
                    <a:gd name="T108" fmla="*/ 0 w 48"/>
                    <a:gd name="T109" fmla="*/ 5448 h 6"/>
                    <a:gd name="T110" fmla="*/ 0 w 48"/>
                    <a:gd name="T111" fmla="*/ 3279 h 6"/>
                    <a:gd name="T112" fmla="*/ 38955 w 48"/>
                    <a:gd name="T113" fmla="*/ 13445 h 6"/>
                    <a:gd name="T114" fmla="*/ 38955 w 48"/>
                    <a:gd name="T115" fmla="*/ 15128 h 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</a:gdLst>
                  <a:ahLst/>
                  <a:cxnLst>
                    <a:cxn ang="T116">
                      <a:pos x="T0" y="T1"/>
                    </a:cxn>
                    <a:cxn ang="T117">
                      <a:pos x="T2" y="T3"/>
                    </a:cxn>
                    <a:cxn ang="T118">
                      <a:pos x="T4" y="T5"/>
                    </a:cxn>
                    <a:cxn ang="T119">
                      <a:pos x="T6" y="T7"/>
                    </a:cxn>
                    <a:cxn ang="T120">
                      <a:pos x="T8" y="T9"/>
                    </a:cxn>
                    <a:cxn ang="T121">
                      <a:pos x="T10" y="T11"/>
                    </a:cxn>
                    <a:cxn ang="T122">
                      <a:pos x="T12" y="T13"/>
                    </a:cxn>
                    <a:cxn ang="T123">
                      <a:pos x="T14" y="T15"/>
                    </a:cxn>
                    <a:cxn ang="T124">
                      <a:pos x="T16" y="T17"/>
                    </a:cxn>
                    <a:cxn ang="T125">
                      <a:pos x="T18" y="T19"/>
                    </a:cxn>
                    <a:cxn ang="T126">
                      <a:pos x="T20" y="T21"/>
                    </a:cxn>
                    <a:cxn ang="T127">
                      <a:pos x="T22" y="T23"/>
                    </a:cxn>
                    <a:cxn ang="T128">
                      <a:pos x="T24" y="T25"/>
                    </a:cxn>
                    <a:cxn ang="T129">
                      <a:pos x="T26" y="T27"/>
                    </a:cxn>
                    <a:cxn ang="T130">
                      <a:pos x="T28" y="T29"/>
                    </a:cxn>
                    <a:cxn ang="T131">
                      <a:pos x="T30" y="T31"/>
                    </a:cxn>
                    <a:cxn ang="T132">
                      <a:pos x="T32" y="T33"/>
                    </a:cxn>
                    <a:cxn ang="T133">
                      <a:pos x="T34" y="T35"/>
                    </a:cxn>
                    <a:cxn ang="T134">
                      <a:pos x="T36" y="T37"/>
                    </a:cxn>
                    <a:cxn ang="T135">
                      <a:pos x="T38" y="T39"/>
                    </a:cxn>
                    <a:cxn ang="T136">
                      <a:pos x="T40" y="T41"/>
                    </a:cxn>
                    <a:cxn ang="T137">
                      <a:pos x="T42" y="T43"/>
                    </a:cxn>
                    <a:cxn ang="T138">
                      <a:pos x="T44" y="T45"/>
                    </a:cxn>
                    <a:cxn ang="T139">
                      <a:pos x="T46" y="T47"/>
                    </a:cxn>
                    <a:cxn ang="T140">
                      <a:pos x="T48" y="T49"/>
                    </a:cxn>
                    <a:cxn ang="T141">
                      <a:pos x="T50" y="T51"/>
                    </a:cxn>
                    <a:cxn ang="T142">
                      <a:pos x="T52" y="T53"/>
                    </a:cxn>
                    <a:cxn ang="T143">
                      <a:pos x="T54" y="T55"/>
                    </a:cxn>
                    <a:cxn ang="T144">
                      <a:pos x="T56" y="T57"/>
                    </a:cxn>
                    <a:cxn ang="T145">
                      <a:pos x="T58" y="T59"/>
                    </a:cxn>
                    <a:cxn ang="T146">
                      <a:pos x="T60" y="T61"/>
                    </a:cxn>
                    <a:cxn ang="T147">
                      <a:pos x="T62" y="T63"/>
                    </a:cxn>
                    <a:cxn ang="T148">
                      <a:pos x="T64" y="T65"/>
                    </a:cxn>
                    <a:cxn ang="T149">
                      <a:pos x="T66" y="T67"/>
                    </a:cxn>
                    <a:cxn ang="T150">
                      <a:pos x="T68" y="T69"/>
                    </a:cxn>
                    <a:cxn ang="T151">
                      <a:pos x="T70" y="T71"/>
                    </a:cxn>
                    <a:cxn ang="T152">
                      <a:pos x="T72" y="T73"/>
                    </a:cxn>
                    <a:cxn ang="T153">
                      <a:pos x="T74" y="T75"/>
                    </a:cxn>
                    <a:cxn ang="T154">
                      <a:pos x="T76" y="T77"/>
                    </a:cxn>
                    <a:cxn ang="T155">
                      <a:pos x="T78" y="T79"/>
                    </a:cxn>
                    <a:cxn ang="T156">
                      <a:pos x="T80" y="T81"/>
                    </a:cxn>
                    <a:cxn ang="T157">
                      <a:pos x="T82" y="T83"/>
                    </a:cxn>
                    <a:cxn ang="T158">
                      <a:pos x="T84" y="T85"/>
                    </a:cxn>
                    <a:cxn ang="T159">
                      <a:pos x="T86" y="T87"/>
                    </a:cxn>
                    <a:cxn ang="T160">
                      <a:pos x="T88" y="T89"/>
                    </a:cxn>
                    <a:cxn ang="T161">
                      <a:pos x="T90" y="T91"/>
                    </a:cxn>
                    <a:cxn ang="T162">
                      <a:pos x="T92" y="T93"/>
                    </a:cxn>
                    <a:cxn ang="T163">
                      <a:pos x="T94" y="T95"/>
                    </a:cxn>
                    <a:cxn ang="T164">
                      <a:pos x="T96" y="T97"/>
                    </a:cxn>
                    <a:cxn ang="T165">
                      <a:pos x="T98" y="T99"/>
                    </a:cxn>
                    <a:cxn ang="T166">
                      <a:pos x="T100" y="T101"/>
                    </a:cxn>
                    <a:cxn ang="T167">
                      <a:pos x="T102" y="T103"/>
                    </a:cxn>
                    <a:cxn ang="T168">
                      <a:pos x="T104" y="T105"/>
                    </a:cxn>
                    <a:cxn ang="T169">
                      <a:pos x="T106" y="T107"/>
                    </a:cxn>
                    <a:cxn ang="T170">
                      <a:pos x="T108" y="T109"/>
                    </a:cxn>
                    <a:cxn ang="T171">
                      <a:pos x="T110" y="T111"/>
                    </a:cxn>
                    <a:cxn ang="T172">
                      <a:pos x="T112" y="T113"/>
                    </a:cxn>
                    <a:cxn ang="T173">
                      <a:pos x="T114" y="T115"/>
                    </a:cxn>
                  </a:cxnLst>
                  <a:rect l="0" t="0" r="r" b="b"/>
                  <a:pathLst>
                    <a:path w="48" h="6">
                      <a:moveTo>
                        <a:pt x="47" y="4"/>
                      </a:moveTo>
                      <a:lnTo>
                        <a:pt x="47" y="4"/>
                      </a:lnTo>
                      <a:lnTo>
                        <a:pt x="48" y="3"/>
                      </a:lnTo>
                      <a:lnTo>
                        <a:pt x="47" y="4"/>
                      </a:lnTo>
                      <a:close/>
                      <a:moveTo>
                        <a:pt x="48" y="3"/>
                      </a:moveTo>
                      <a:lnTo>
                        <a:pt x="48" y="3"/>
                      </a:lnTo>
                      <a:close/>
                      <a:moveTo>
                        <a:pt x="47" y="4"/>
                      </a:moveTo>
                      <a:cubicBezTo>
                        <a:pt x="46" y="4"/>
                        <a:pt x="43" y="4"/>
                        <a:pt x="41" y="4"/>
                      </a:cubicBezTo>
                      <a:lnTo>
                        <a:pt x="40" y="3"/>
                      </a:lnTo>
                      <a:cubicBezTo>
                        <a:pt x="43" y="3"/>
                        <a:pt x="46" y="2"/>
                        <a:pt x="48" y="3"/>
                      </a:cubicBezTo>
                      <a:lnTo>
                        <a:pt x="47" y="4"/>
                      </a:lnTo>
                      <a:close/>
                      <a:moveTo>
                        <a:pt x="41" y="4"/>
                      </a:moveTo>
                      <a:cubicBezTo>
                        <a:pt x="39" y="5"/>
                        <a:pt x="37" y="5"/>
                        <a:pt x="36" y="5"/>
                      </a:cubicBezTo>
                      <a:lnTo>
                        <a:pt x="36" y="4"/>
                      </a:lnTo>
                      <a:cubicBezTo>
                        <a:pt x="37" y="4"/>
                        <a:pt x="39" y="3"/>
                        <a:pt x="40" y="3"/>
                      </a:cubicBezTo>
                      <a:lnTo>
                        <a:pt x="41" y="4"/>
                      </a:lnTo>
                      <a:close/>
                      <a:moveTo>
                        <a:pt x="36" y="4"/>
                      </a:moveTo>
                      <a:lnTo>
                        <a:pt x="36" y="4"/>
                      </a:lnTo>
                      <a:lnTo>
                        <a:pt x="36" y="5"/>
                      </a:lnTo>
                      <a:lnTo>
                        <a:pt x="36" y="4"/>
                      </a:lnTo>
                      <a:close/>
                      <a:moveTo>
                        <a:pt x="36" y="5"/>
                      </a:moveTo>
                      <a:lnTo>
                        <a:pt x="36" y="5"/>
                      </a:lnTo>
                      <a:lnTo>
                        <a:pt x="36" y="4"/>
                      </a:lnTo>
                      <a:lnTo>
                        <a:pt x="36" y="5"/>
                      </a:lnTo>
                      <a:close/>
                      <a:moveTo>
                        <a:pt x="36" y="5"/>
                      </a:moveTo>
                      <a:lnTo>
                        <a:pt x="36" y="5"/>
                      </a:lnTo>
                      <a:close/>
                      <a:moveTo>
                        <a:pt x="36" y="5"/>
                      </a:moveTo>
                      <a:cubicBezTo>
                        <a:pt x="35" y="5"/>
                        <a:pt x="35" y="5"/>
                        <a:pt x="35" y="5"/>
                      </a:cubicBezTo>
                      <a:lnTo>
                        <a:pt x="34" y="4"/>
                      </a:lnTo>
                      <a:cubicBezTo>
                        <a:pt x="35" y="4"/>
                        <a:pt x="35" y="4"/>
                        <a:pt x="36" y="4"/>
                      </a:cubicBezTo>
                      <a:lnTo>
                        <a:pt x="36" y="5"/>
                      </a:lnTo>
                      <a:close/>
                      <a:moveTo>
                        <a:pt x="35" y="5"/>
                      </a:moveTo>
                      <a:cubicBezTo>
                        <a:pt x="34" y="5"/>
                        <a:pt x="34" y="5"/>
                        <a:pt x="33" y="5"/>
                      </a:cubicBezTo>
                      <a:lnTo>
                        <a:pt x="33" y="4"/>
                      </a:lnTo>
                      <a:cubicBezTo>
                        <a:pt x="34" y="4"/>
                        <a:pt x="34" y="4"/>
                        <a:pt x="34" y="4"/>
                      </a:cubicBezTo>
                      <a:lnTo>
                        <a:pt x="35" y="5"/>
                      </a:lnTo>
                      <a:close/>
                      <a:moveTo>
                        <a:pt x="33" y="5"/>
                      </a:moveTo>
                      <a:cubicBezTo>
                        <a:pt x="31" y="6"/>
                        <a:pt x="29" y="5"/>
                        <a:pt x="27" y="5"/>
                      </a:cubicBezTo>
                      <a:lnTo>
                        <a:pt x="27" y="4"/>
                      </a:lnTo>
                      <a:cubicBezTo>
                        <a:pt x="29" y="4"/>
                        <a:pt x="31" y="4"/>
                        <a:pt x="33" y="4"/>
                      </a:cubicBezTo>
                      <a:lnTo>
                        <a:pt x="33" y="5"/>
                      </a:lnTo>
                      <a:close/>
                      <a:moveTo>
                        <a:pt x="27" y="5"/>
                      </a:moveTo>
                      <a:lnTo>
                        <a:pt x="27" y="5"/>
                      </a:lnTo>
                      <a:close/>
                      <a:moveTo>
                        <a:pt x="27" y="5"/>
                      </a:moveTo>
                      <a:lnTo>
                        <a:pt x="26" y="5"/>
                      </a:lnTo>
                      <a:lnTo>
                        <a:pt x="26" y="4"/>
                      </a:lnTo>
                      <a:lnTo>
                        <a:pt x="27" y="4"/>
                      </a:lnTo>
                      <a:lnTo>
                        <a:pt x="27" y="5"/>
                      </a:lnTo>
                      <a:close/>
                      <a:moveTo>
                        <a:pt x="26" y="5"/>
                      </a:moveTo>
                      <a:cubicBezTo>
                        <a:pt x="18" y="3"/>
                        <a:pt x="11" y="1"/>
                        <a:pt x="0" y="2"/>
                      </a:cubicBezTo>
                      <a:lnTo>
                        <a:pt x="0" y="1"/>
                      </a:lnTo>
                      <a:cubicBezTo>
                        <a:pt x="11" y="0"/>
                        <a:pt x="18" y="2"/>
                        <a:pt x="26" y="4"/>
                      </a:cubicBezTo>
                      <a:lnTo>
                        <a:pt x="26" y="5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468" name="Freeform 374"/>
                <p:cNvSpPr>
                  <a:spLocks noChangeArrowheads="1"/>
                </p:cNvSpPr>
                <p:nvPr/>
              </p:nvSpPr>
              <p:spPr bwMode="auto">
                <a:xfrm>
                  <a:off x="1619" y="3049"/>
                  <a:ext cx="59" cy="15"/>
                </a:xfrm>
                <a:custGeom>
                  <a:avLst/>
                  <a:gdLst>
                    <a:gd name="T0" fmla="*/ 69181 w 43"/>
                    <a:gd name="T1" fmla="*/ 53758 h 9"/>
                    <a:gd name="T2" fmla="*/ 71269 w 43"/>
                    <a:gd name="T3" fmla="*/ 47430 h 9"/>
                    <a:gd name="T4" fmla="*/ 71269 w 43"/>
                    <a:gd name="T5" fmla="*/ 47430 h 9"/>
                    <a:gd name="T6" fmla="*/ 71269 w 43"/>
                    <a:gd name="T7" fmla="*/ 47430 h 9"/>
                    <a:gd name="T8" fmla="*/ 58953 w 43"/>
                    <a:gd name="T9" fmla="*/ 47430 h 9"/>
                    <a:gd name="T10" fmla="*/ 71269 w 43"/>
                    <a:gd name="T11" fmla="*/ 47430 h 9"/>
                    <a:gd name="T12" fmla="*/ 58953 w 43"/>
                    <a:gd name="T13" fmla="*/ 47430 h 9"/>
                    <a:gd name="T14" fmla="*/ 50427 w 43"/>
                    <a:gd name="T15" fmla="*/ 42153 h 9"/>
                    <a:gd name="T16" fmla="*/ 58953 w 43"/>
                    <a:gd name="T17" fmla="*/ 47430 h 9"/>
                    <a:gd name="T18" fmla="*/ 48005 w 43"/>
                    <a:gd name="T19" fmla="*/ 47430 h 9"/>
                    <a:gd name="T20" fmla="*/ 50427 w 43"/>
                    <a:gd name="T21" fmla="*/ 47430 h 9"/>
                    <a:gd name="T22" fmla="*/ 21539 w 43"/>
                    <a:gd name="T23" fmla="*/ 6147 h 9"/>
                    <a:gd name="T24" fmla="*/ 50427 w 43"/>
                    <a:gd name="T25" fmla="*/ 42153 h 9"/>
                    <a:gd name="T26" fmla="*/ 21539 w 43"/>
                    <a:gd name="T27" fmla="*/ 6147 h 9"/>
                    <a:gd name="T28" fmla="*/ 31093 w 43"/>
                    <a:gd name="T29" fmla="*/ 10245 h 9"/>
                    <a:gd name="T30" fmla="*/ 21539 w 43"/>
                    <a:gd name="T31" fmla="*/ 6147 h 9"/>
                    <a:gd name="T32" fmla="*/ 40132 w 43"/>
                    <a:gd name="T33" fmla="*/ 10245 h 9"/>
                    <a:gd name="T34" fmla="*/ 31093 w 43"/>
                    <a:gd name="T35" fmla="*/ 10245 h 9"/>
                    <a:gd name="T36" fmla="*/ 40132 w 43"/>
                    <a:gd name="T37" fmla="*/ 10245 h 9"/>
                    <a:gd name="T38" fmla="*/ 12047 w 43"/>
                    <a:gd name="T39" fmla="*/ 10245 h 9"/>
                    <a:gd name="T40" fmla="*/ 40132 w 43"/>
                    <a:gd name="T41" fmla="*/ 10245 h 9"/>
                    <a:gd name="T42" fmla="*/ 12047 w 43"/>
                    <a:gd name="T43" fmla="*/ 10245 h 9"/>
                    <a:gd name="T44" fmla="*/ 12047 w 43"/>
                    <a:gd name="T45" fmla="*/ 10245 h 9"/>
                    <a:gd name="T46" fmla="*/ 10204 w 43"/>
                    <a:gd name="T47" fmla="*/ 17075 h 9"/>
                    <a:gd name="T48" fmla="*/ 12047 w 43"/>
                    <a:gd name="T49" fmla="*/ 10245 h 9"/>
                    <a:gd name="T50" fmla="*/ 10204 w 43"/>
                    <a:gd name="T51" fmla="*/ 17075 h 9"/>
                    <a:gd name="T52" fmla="*/ 10204 w 43"/>
                    <a:gd name="T53" fmla="*/ 10245 h 9"/>
                    <a:gd name="T54" fmla="*/ 10204 w 43"/>
                    <a:gd name="T55" fmla="*/ 17075 h 9"/>
                    <a:gd name="T56" fmla="*/ 10204 w 43"/>
                    <a:gd name="T57" fmla="*/ 6147 h 9"/>
                    <a:gd name="T58" fmla="*/ 10204 w 43"/>
                    <a:gd name="T59" fmla="*/ 17075 h 9"/>
                    <a:gd name="T60" fmla="*/ 2894 w 43"/>
                    <a:gd name="T61" fmla="*/ 35903 h 9"/>
                    <a:gd name="T62" fmla="*/ 10204 w 43"/>
                    <a:gd name="T63" fmla="*/ 6147 h 9"/>
                    <a:gd name="T64" fmla="*/ 1755 w 43"/>
                    <a:gd name="T65" fmla="*/ 35903 h 9"/>
                    <a:gd name="T66" fmla="*/ 1755 w 43"/>
                    <a:gd name="T67" fmla="*/ 28458 h 9"/>
                    <a:gd name="T68" fmla="*/ 1755 w 43"/>
                    <a:gd name="T69" fmla="*/ 35903 h 9"/>
                    <a:gd name="T70" fmla="*/ 1755 w 43"/>
                    <a:gd name="T71" fmla="*/ 28458 h 9"/>
                    <a:gd name="T72" fmla="*/ 1755 w 43"/>
                    <a:gd name="T73" fmla="*/ 35903 h 9"/>
                    <a:gd name="T74" fmla="*/ 2894 w 43"/>
                    <a:gd name="T75" fmla="*/ 35903 h 9"/>
                    <a:gd name="T76" fmla="*/ 2894 w 43"/>
                    <a:gd name="T77" fmla="*/ 28458 h 9"/>
                    <a:gd name="T78" fmla="*/ 1755 w 43"/>
                    <a:gd name="T79" fmla="*/ 28458 h 9"/>
                    <a:gd name="T80" fmla="*/ 2894 w 43"/>
                    <a:gd name="T81" fmla="*/ 35903 h 9"/>
                    <a:gd name="T82" fmla="*/ 1755 w 43"/>
                    <a:gd name="T83" fmla="*/ 28458 h 9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</a:gdLst>
                  <a:ahLst/>
                  <a:cxnLst>
                    <a:cxn ang="T84">
                      <a:pos x="T0" y="T1"/>
                    </a:cxn>
                    <a:cxn ang="T85">
                      <a:pos x="T2" y="T3"/>
                    </a:cxn>
                    <a:cxn ang="T86">
                      <a:pos x="T4" y="T5"/>
                    </a:cxn>
                    <a:cxn ang="T87">
                      <a:pos x="T6" y="T7"/>
                    </a:cxn>
                    <a:cxn ang="T88">
                      <a:pos x="T8" y="T9"/>
                    </a:cxn>
                    <a:cxn ang="T89">
                      <a:pos x="T10" y="T11"/>
                    </a:cxn>
                    <a:cxn ang="T90">
                      <a:pos x="T12" y="T13"/>
                    </a:cxn>
                    <a:cxn ang="T91">
                      <a:pos x="T14" y="T15"/>
                    </a:cxn>
                    <a:cxn ang="T92">
                      <a:pos x="T16" y="T17"/>
                    </a:cxn>
                    <a:cxn ang="T93">
                      <a:pos x="T18" y="T19"/>
                    </a:cxn>
                    <a:cxn ang="T94">
                      <a:pos x="T20" y="T21"/>
                    </a:cxn>
                    <a:cxn ang="T95">
                      <a:pos x="T22" y="T23"/>
                    </a:cxn>
                    <a:cxn ang="T96">
                      <a:pos x="T24" y="T25"/>
                    </a:cxn>
                    <a:cxn ang="T97">
                      <a:pos x="T26" y="T27"/>
                    </a:cxn>
                    <a:cxn ang="T98">
                      <a:pos x="T28" y="T29"/>
                    </a:cxn>
                    <a:cxn ang="T99">
                      <a:pos x="T30" y="T31"/>
                    </a:cxn>
                    <a:cxn ang="T100">
                      <a:pos x="T32" y="T33"/>
                    </a:cxn>
                    <a:cxn ang="T101">
                      <a:pos x="T34" y="T35"/>
                    </a:cxn>
                    <a:cxn ang="T102">
                      <a:pos x="T36" y="T37"/>
                    </a:cxn>
                    <a:cxn ang="T103">
                      <a:pos x="T38" y="T39"/>
                    </a:cxn>
                    <a:cxn ang="T104">
                      <a:pos x="T40" y="T41"/>
                    </a:cxn>
                    <a:cxn ang="T105">
                      <a:pos x="T42" y="T43"/>
                    </a:cxn>
                    <a:cxn ang="T106">
                      <a:pos x="T44" y="T45"/>
                    </a:cxn>
                    <a:cxn ang="T107">
                      <a:pos x="T46" y="T47"/>
                    </a:cxn>
                    <a:cxn ang="T108">
                      <a:pos x="T48" y="T49"/>
                    </a:cxn>
                    <a:cxn ang="T109">
                      <a:pos x="T50" y="T51"/>
                    </a:cxn>
                    <a:cxn ang="T110">
                      <a:pos x="T52" y="T53"/>
                    </a:cxn>
                    <a:cxn ang="T111">
                      <a:pos x="T54" y="T55"/>
                    </a:cxn>
                    <a:cxn ang="T112">
                      <a:pos x="T56" y="T57"/>
                    </a:cxn>
                    <a:cxn ang="T113">
                      <a:pos x="T58" y="T59"/>
                    </a:cxn>
                    <a:cxn ang="T114">
                      <a:pos x="T60" y="T61"/>
                    </a:cxn>
                    <a:cxn ang="T115">
                      <a:pos x="T62" y="T63"/>
                    </a:cxn>
                    <a:cxn ang="T116">
                      <a:pos x="T64" y="T65"/>
                    </a:cxn>
                    <a:cxn ang="T117">
                      <a:pos x="T66" y="T67"/>
                    </a:cxn>
                    <a:cxn ang="T118">
                      <a:pos x="T68" y="T69"/>
                    </a:cxn>
                    <a:cxn ang="T119">
                      <a:pos x="T70" y="T71"/>
                    </a:cxn>
                    <a:cxn ang="T120">
                      <a:pos x="T72" y="T73"/>
                    </a:cxn>
                    <a:cxn ang="T121">
                      <a:pos x="T74" y="T75"/>
                    </a:cxn>
                    <a:cxn ang="T122">
                      <a:pos x="T76" y="T77"/>
                    </a:cxn>
                    <a:cxn ang="T123">
                      <a:pos x="T78" y="T79"/>
                    </a:cxn>
                    <a:cxn ang="T124">
                      <a:pos x="T80" y="T81"/>
                    </a:cxn>
                    <a:cxn ang="T125">
                      <a:pos x="T82" y="T83"/>
                    </a:cxn>
                  </a:cxnLst>
                  <a:rect l="0" t="0" r="r" b="b"/>
                  <a:pathLst>
                    <a:path w="43" h="9">
                      <a:moveTo>
                        <a:pt x="43" y="9"/>
                      </a:moveTo>
                      <a:lnTo>
                        <a:pt x="42" y="9"/>
                      </a:lnTo>
                      <a:lnTo>
                        <a:pt x="43" y="8"/>
                      </a:lnTo>
                      <a:lnTo>
                        <a:pt x="43" y="9"/>
                      </a:lnTo>
                      <a:close/>
                      <a:moveTo>
                        <a:pt x="43" y="8"/>
                      </a:moveTo>
                      <a:lnTo>
                        <a:pt x="43" y="8"/>
                      </a:lnTo>
                      <a:close/>
                      <a:moveTo>
                        <a:pt x="42" y="9"/>
                      </a:moveTo>
                      <a:cubicBezTo>
                        <a:pt x="41" y="9"/>
                        <a:pt x="38" y="9"/>
                        <a:pt x="36" y="8"/>
                      </a:cubicBezTo>
                      <a:lnTo>
                        <a:pt x="36" y="7"/>
                      </a:lnTo>
                      <a:cubicBezTo>
                        <a:pt x="38" y="7"/>
                        <a:pt x="41" y="7"/>
                        <a:pt x="43" y="8"/>
                      </a:cubicBezTo>
                      <a:lnTo>
                        <a:pt x="42" y="9"/>
                      </a:lnTo>
                      <a:close/>
                      <a:moveTo>
                        <a:pt x="36" y="8"/>
                      </a:moveTo>
                      <a:cubicBezTo>
                        <a:pt x="34" y="8"/>
                        <a:pt x="31" y="8"/>
                        <a:pt x="30" y="8"/>
                      </a:cubicBezTo>
                      <a:lnTo>
                        <a:pt x="30" y="7"/>
                      </a:lnTo>
                      <a:cubicBezTo>
                        <a:pt x="32" y="7"/>
                        <a:pt x="34" y="7"/>
                        <a:pt x="36" y="7"/>
                      </a:cubicBezTo>
                      <a:lnTo>
                        <a:pt x="36" y="8"/>
                      </a:lnTo>
                      <a:close/>
                      <a:moveTo>
                        <a:pt x="30" y="8"/>
                      </a:moveTo>
                      <a:lnTo>
                        <a:pt x="29" y="8"/>
                      </a:lnTo>
                      <a:lnTo>
                        <a:pt x="30" y="7"/>
                      </a:lnTo>
                      <a:lnTo>
                        <a:pt x="30" y="8"/>
                      </a:lnTo>
                      <a:close/>
                      <a:moveTo>
                        <a:pt x="29" y="8"/>
                      </a:moveTo>
                      <a:cubicBezTo>
                        <a:pt x="16" y="5"/>
                        <a:pt x="12" y="3"/>
                        <a:pt x="13" y="1"/>
                      </a:cubicBezTo>
                      <a:lnTo>
                        <a:pt x="14" y="2"/>
                      </a:lnTo>
                      <a:cubicBezTo>
                        <a:pt x="14" y="2"/>
                        <a:pt x="18" y="4"/>
                        <a:pt x="30" y="7"/>
                      </a:cubicBezTo>
                      <a:lnTo>
                        <a:pt x="29" y="8"/>
                      </a:lnTo>
                      <a:close/>
                      <a:moveTo>
                        <a:pt x="13" y="1"/>
                      </a:moveTo>
                      <a:cubicBezTo>
                        <a:pt x="13" y="1"/>
                        <a:pt x="16" y="0"/>
                        <a:pt x="19" y="1"/>
                      </a:cubicBezTo>
                      <a:lnTo>
                        <a:pt x="19" y="2"/>
                      </a:lnTo>
                      <a:cubicBezTo>
                        <a:pt x="17" y="2"/>
                        <a:pt x="14" y="2"/>
                        <a:pt x="14" y="2"/>
                      </a:cubicBezTo>
                      <a:lnTo>
                        <a:pt x="13" y="1"/>
                      </a:lnTo>
                      <a:close/>
                      <a:moveTo>
                        <a:pt x="19" y="1"/>
                      </a:moveTo>
                      <a:cubicBezTo>
                        <a:pt x="22" y="1"/>
                        <a:pt x="24" y="1"/>
                        <a:pt x="24" y="2"/>
                      </a:cubicBezTo>
                      <a:lnTo>
                        <a:pt x="23" y="2"/>
                      </a:lnTo>
                      <a:cubicBezTo>
                        <a:pt x="23" y="2"/>
                        <a:pt x="21" y="2"/>
                        <a:pt x="19" y="2"/>
                      </a:cubicBezTo>
                      <a:lnTo>
                        <a:pt x="19" y="1"/>
                      </a:lnTo>
                      <a:close/>
                      <a:moveTo>
                        <a:pt x="24" y="2"/>
                      </a:moveTo>
                      <a:cubicBezTo>
                        <a:pt x="24" y="3"/>
                        <a:pt x="20" y="4"/>
                        <a:pt x="7" y="3"/>
                      </a:cubicBezTo>
                      <a:lnTo>
                        <a:pt x="7" y="2"/>
                      </a:lnTo>
                      <a:cubicBezTo>
                        <a:pt x="19" y="2"/>
                        <a:pt x="23" y="2"/>
                        <a:pt x="23" y="2"/>
                      </a:cubicBezTo>
                      <a:lnTo>
                        <a:pt x="24" y="2"/>
                      </a:lnTo>
                      <a:close/>
                      <a:moveTo>
                        <a:pt x="7" y="2"/>
                      </a:moveTo>
                      <a:lnTo>
                        <a:pt x="7" y="2"/>
                      </a:lnTo>
                      <a:lnTo>
                        <a:pt x="7" y="3"/>
                      </a:lnTo>
                      <a:lnTo>
                        <a:pt x="7" y="2"/>
                      </a:lnTo>
                      <a:close/>
                      <a:moveTo>
                        <a:pt x="7" y="3"/>
                      </a:moveTo>
                      <a:cubicBezTo>
                        <a:pt x="7" y="3"/>
                        <a:pt x="6" y="3"/>
                        <a:pt x="6" y="3"/>
                      </a:cubicBezTo>
                      <a:lnTo>
                        <a:pt x="7" y="2"/>
                      </a:lnTo>
                      <a:cubicBezTo>
                        <a:pt x="7" y="2"/>
                        <a:pt x="7" y="2"/>
                        <a:pt x="7" y="2"/>
                      </a:cubicBezTo>
                      <a:lnTo>
                        <a:pt x="7" y="3"/>
                      </a:lnTo>
                      <a:close/>
                      <a:moveTo>
                        <a:pt x="6" y="3"/>
                      </a:moveTo>
                      <a:lnTo>
                        <a:pt x="6" y="3"/>
                      </a:lnTo>
                      <a:lnTo>
                        <a:pt x="6" y="2"/>
                      </a:lnTo>
                      <a:lnTo>
                        <a:pt x="6" y="3"/>
                      </a:lnTo>
                      <a:close/>
                      <a:moveTo>
                        <a:pt x="6" y="3"/>
                      </a:moveTo>
                      <a:cubicBezTo>
                        <a:pt x="6" y="2"/>
                        <a:pt x="6" y="2"/>
                        <a:pt x="5" y="2"/>
                      </a:cubicBezTo>
                      <a:lnTo>
                        <a:pt x="6" y="1"/>
                      </a:lnTo>
                      <a:cubicBezTo>
                        <a:pt x="7" y="1"/>
                        <a:pt x="7" y="1"/>
                        <a:pt x="7" y="2"/>
                      </a:cubicBezTo>
                      <a:lnTo>
                        <a:pt x="6" y="3"/>
                      </a:lnTo>
                      <a:close/>
                      <a:moveTo>
                        <a:pt x="5" y="2"/>
                      </a:moveTo>
                      <a:cubicBezTo>
                        <a:pt x="5" y="2"/>
                        <a:pt x="4" y="2"/>
                        <a:pt x="2" y="6"/>
                      </a:cubicBezTo>
                      <a:lnTo>
                        <a:pt x="1" y="5"/>
                      </a:lnTo>
                      <a:cubicBezTo>
                        <a:pt x="3" y="1"/>
                        <a:pt x="5" y="1"/>
                        <a:pt x="6" y="1"/>
                      </a:cubicBezTo>
                      <a:lnTo>
                        <a:pt x="5" y="2"/>
                      </a:lnTo>
                      <a:close/>
                      <a:moveTo>
                        <a:pt x="1" y="6"/>
                      </a:moveTo>
                      <a:lnTo>
                        <a:pt x="0" y="6"/>
                      </a:lnTo>
                      <a:lnTo>
                        <a:pt x="1" y="5"/>
                      </a:lnTo>
                      <a:lnTo>
                        <a:pt x="1" y="6"/>
                      </a:lnTo>
                      <a:close/>
                      <a:moveTo>
                        <a:pt x="1" y="5"/>
                      </a:moveTo>
                      <a:cubicBezTo>
                        <a:pt x="2" y="5"/>
                        <a:pt x="1" y="5"/>
                        <a:pt x="1" y="5"/>
                      </a:cubicBezTo>
                      <a:lnTo>
                        <a:pt x="2" y="6"/>
                      </a:lnTo>
                      <a:cubicBezTo>
                        <a:pt x="2" y="6"/>
                        <a:pt x="2" y="6"/>
                        <a:pt x="1" y="6"/>
                      </a:cubicBezTo>
                      <a:lnTo>
                        <a:pt x="1" y="5"/>
                      </a:lnTo>
                      <a:close/>
                      <a:moveTo>
                        <a:pt x="2" y="6"/>
                      </a:moveTo>
                      <a:lnTo>
                        <a:pt x="2" y="6"/>
                      </a:lnTo>
                      <a:lnTo>
                        <a:pt x="2" y="5"/>
                      </a:lnTo>
                      <a:lnTo>
                        <a:pt x="2" y="6"/>
                      </a:lnTo>
                      <a:close/>
                      <a:moveTo>
                        <a:pt x="1" y="5"/>
                      </a:moveTo>
                      <a:cubicBezTo>
                        <a:pt x="1" y="5"/>
                        <a:pt x="2" y="4"/>
                        <a:pt x="2" y="4"/>
                      </a:cubicBezTo>
                      <a:lnTo>
                        <a:pt x="2" y="6"/>
                      </a:lnTo>
                      <a:cubicBezTo>
                        <a:pt x="2" y="6"/>
                        <a:pt x="2" y="6"/>
                        <a:pt x="2" y="6"/>
                      </a:cubicBezTo>
                      <a:lnTo>
                        <a:pt x="1" y="5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469" name="Freeform 375"/>
                <p:cNvSpPr>
                  <a:spLocks noChangeArrowheads="1"/>
                </p:cNvSpPr>
                <p:nvPr/>
              </p:nvSpPr>
              <p:spPr bwMode="auto">
                <a:xfrm>
                  <a:off x="1624" y="3060"/>
                  <a:ext cx="129" cy="31"/>
                </a:xfrm>
                <a:custGeom>
                  <a:avLst/>
                  <a:gdLst>
                    <a:gd name="T0" fmla="*/ 154104 w 94"/>
                    <a:gd name="T1" fmla="*/ 0 h 19"/>
                    <a:gd name="T2" fmla="*/ 143956 w 94"/>
                    <a:gd name="T3" fmla="*/ 7398 h 19"/>
                    <a:gd name="T4" fmla="*/ 47410 w 94"/>
                    <a:gd name="T5" fmla="*/ 52424 h 19"/>
                    <a:gd name="T6" fmla="*/ 24828 w 94"/>
                    <a:gd name="T7" fmla="*/ 73246 h 19"/>
                    <a:gd name="T8" fmla="*/ 0 w 94"/>
                    <a:gd name="T9" fmla="*/ 65359 h 19"/>
                    <a:gd name="T10" fmla="*/ 0 w 94"/>
                    <a:gd name="T11" fmla="*/ 65359 h 19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94" h="19">
                      <a:moveTo>
                        <a:pt x="94" y="0"/>
                      </a:moveTo>
                      <a:cubicBezTo>
                        <a:pt x="92" y="1"/>
                        <a:pt x="89" y="2"/>
                        <a:pt x="88" y="2"/>
                      </a:cubicBezTo>
                      <a:cubicBezTo>
                        <a:pt x="69" y="3"/>
                        <a:pt x="50" y="9"/>
                        <a:pt x="29" y="13"/>
                      </a:cubicBezTo>
                      <a:cubicBezTo>
                        <a:pt x="27" y="17"/>
                        <a:pt x="19" y="19"/>
                        <a:pt x="15" y="18"/>
                      </a:cubicBezTo>
                      <a:cubicBezTo>
                        <a:pt x="10" y="17"/>
                        <a:pt x="2" y="19"/>
                        <a:pt x="0" y="16"/>
                      </a:cubicBezTo>
                      <a:cubicBezTo>
                        <a:pt x="0" y="16"/>
                        <a:pt x="0" y="16"/>
                        <a:pt x="0" y="16"/>
                      </a:cubicBezTo>
                    </a:path>
                  </a:pathLst>
                </a:custGeom>
                <a:noFill/>
                <a:ln w="9525" cap="sq">
                  <a:solidFill>
                    <a:srgbClr val="C1C0B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470" name="Freeform 376"/>
                <p:cNvSpPr>
                  <a:spLocks noChangeArrowheads="1"/>
                </p:cNvSpPr>
                <p:nvPr/>
              </p:nvSpPr>
              <p:spPr bwMode="auto">
                <a:xfrm>
                  <a:off x="1452" y="3028"/>
                  <a:ext cx="52" cy="6"/>
                </a:xfrm>
                <a:custGeom>
                  <a:avLst/>
                  <a:gdLst>
                    <a:gd name="T0" fmla="*/ 0 w 38"/>
                    <a:gd name="T1" fmla="*/ 12230 h 4"/>
                    <a:gd name="T2" fmla="*/ 0 w 38"/>
                    <a:gd name="T3" fmla="*/ 12230 h 4"/>
                    <a:gd name="T4" fmla="*/ 0 w 38"/>
                    <a:gd name="T5" fmla="*/ 21396 h 4"/>
                    <a:gd name="T6" fmla="*/ 0 w 38"/>
                    <a:gd name="T7" fmla="*/ 21396 h 4"/>
                    <a:gd name="T8" fmla="*/ 0 w 38"/>
                    <a:gd name="T9" fmla="*/ 12230 h 4"/>
                    <a:gd name="T10" fmla="*/ 0 w 38"/>
                    <a:gd name="T11" fmla="*/ 21396 h 4"/>
                    <a:gd name="T12" fmla="*/ 0 w 38"/>
                    <a:gd name="T13" fmla="*/ 21396 h 4"/>
                    <a:gd name="T14" fmla="*/ 0 w 38"/>
                    <a:gd name="T15" fmla="*/ 16131 h 4"/>
                    <a:gd name="T16" fmla="*/ 0 w 38"/>
                    <a:gd name="T17" fmla="*/ 21396 h 4"/>
                    <a:gd name="T18" fmla="*/ 0 w 38"/>
                    <a:gd name="T19" fmla="*/ 12230 h 4"/>
                    <a:gd name="T20" fmla="*/ 36022 w 38"/>
                    <a:gd name="T21" fmla="*/ 6987 h 4"/>
                    <a:gd name="T22" fmla="*/ 36022 w 38"/>
                    <a:gd name="T23" fmla="*/ 16131 h 4"/>
                    <a:gd name="T24" fmla="*/ 0 w 38"/>
                    <a:gd name="T25" fmla="*/ 21396 h 4"/>
                    <a:gd name="T26" fmla="*/ 0 w 38"/>
                    <a:gd name="T27" fmla="*/ 12230 h 4"/>
                    <a:gd name="T28" fmla="*/ 36022 w 38"/>
                    <a:gd name="T29" fmla="*/ 6987 h 4"/>
                    <a:gd name="T30" fmla="*/ 56406 w 38"/>
                    <a:gd name="T31" fmla="*/ 0 h 4"/>
                    <a:gd name="T32" fmla="*/ 56406 w 38"/>
                    <a:gd name="T33" fmla="*/ 6987 h 4"/>
                    <a:gd name="T34" fmla="*/ 36022 w 38"/>
                    <a:gd name="T35" fmla="*/ 16131 h 4"/>
                    <a:gd name="T36" fmla="*/ 36022 w 38"/>
                    <a:gd name="T37" fmla="*/ 6987 h 4"/>
                    <a:gd name="T38" fmla="*/ 56406 w 38"/>
                    <a:gd name="T39" fmla="*/ 0 h 4"/>
                    <a:gd name="T40" fmla="*/ 56406 w 38"/>
                    <a:gd name="T41" fmla="*/ 0 h 4"/>
                    <a:gd name="T42" fmla="*/ 56406 w 38"/>
                    <a:gd name="T43" fmla="*/ 6987 h 4"/>
                    <a:gd name="T44" fmla="*/ 56406 w 38"/>
                    <a:gd name="T45" fmla="*/ 0 h 4"/>
                    <a:gd name="T46" fmla="*/ 56406 w 38"/>
                    <a:gd name="T47" fmla="*/ 0 h 4"/>
                    <a:gd name="T48" fmla="*/ 59721 w 38"/>
                    <a:gd name="T49" fmla="*/ 6987 h 4"/>
                    <a:gd name="T50" fmla="*/ 59721 w 38"/>
                    <a:gd name="T51" fmla="*/ 12230 h 4"/>
                    <a:gd name="T52" fmla="*/ 56406 w 38"/>
                    <a:gd name="T53" fmla="*/ 6987 h 4"/>
                    <a:gd name="T54" fmla="*/ 56406 w 38"/>
                    <a:gd name="T55" fmla="*/ 0 h 4"/>
                    <a:gd name="T56" fmla="*/ 59721 w 38"/>
                    <a:gd name="T57" fmla="*/ 6987 h 4"/>
                    <a:gd name="T58" fmla="*/ 64484 w 38"/>
                    <a:gd name="T59" fmla="*/ 6987 h 4"/>
                    <a:gd name="T60" fmla="*/ 64484 w 38"/>
                    <a:gd name="T61" fmla="*/ 16131 h 4"/>
                    <a:gd name="T62" fmla="*/ 59721 w 38"/>
                    <a:gd name="T63" fmla="*/ 12230 h 4"/>
                    <a:gd name="T64" fmla="*/ 59721 w 38"/>
                    <a:gd name="T65" fmla="*/ 6987 h 4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38" h="4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0" y="4"/>
                      </a:lnTo>
                      <a:lnTo>
                        <a:pt x="0" y="2"/>
                      </a:lnTo>
                      <a:close/>
                      <a:moveTo>
                        <a:pt x="0" y="4"/>
                      </a:moveTo>
                      <a:lnTo>
                        <a:pt x="0" y="4"/>
                      </a:lnTo>
                      <a:lnTo>
                        <a:pt x="0" y="3"/>
                      </a:lnTo>
                      <a:lnTo>
                        <a:pt x="0" y="4"/>
                      </a:lnTo>
                      <a:close/>
                      <a:moveTo>
                        <a:pt x="0" y="2"/>
                      </a:moveTo>
                      <a:cubicBezTo>
                        <a:pt x="7" y="3"/>
                        <a:pt x="14" y="2"/>
                        <a:pt x="21" y="1"/>
                      </a:cubicBezTo>
                      <a:lnTo>
                        <a:pt x="21" y="3"/>
                      </a:lnTo>
                      <a:cubicBezTo>
                        <a:pt x="14" y="3"/>
                        <a:pt x="7" y="4"/>
                        <a:pt x="0" y="4"/>
                      </a:cubicBezTo>
                      <a:lnTo>
                        <a:pt x="0" y="2"/>
                      </a:lnTo>
                      <a:close/>
                      <a:moveTo>
                        <a:pt x="21" y="1"/>
                      </a:moveTo>
                      <a:cubicBezTo>
                        <a:pt x="25" y="1"/>
                        <a:pt x="29" y="0"/>
                        <a:pt x="33" y="0"/>
                      </a:cubicBezTo>
                      <a:lnTo>
                        <a:pt x="33" y="1"/>
                      </a:lnTo>
                      <a:cubicBezTo>
                        <a:pt x="29" y="2"/>
                        <a:pt x="25" y="2"/>
                        <a:pt x="21" y="3"/>
                      </a:cubicBezTo>
                      <a:lnTo>
                        <a:pt x="21" y="1"/>
                      </a:lnTo>
                      <a:close/>
                      <a:moveTo>
                        <a:pt x="33" y="0"/>
                      </a:moveTo>
                      <a:lnTo>
                        <a:pt x="33" y="0"/>
                      </a:lnTo>
                      <a:lnTo>
                        <a:pt x="33" y="1"/>
                      </a:lnTo>
                      <a:lnTo>
                        <a:pt x="33" y="0"/>
                      </a:lnTo>
                      <a:close/>
                      <a:moveTo>
                        <a:pt x="33" y="0"/>
                      </a:moveTo>
                      <a:cubicBezTo>
                        <a:pt x="34" y="0"/>
                        <a:pt x="35" y="0"/>
                        <a:pt x="35" y="1"/>
                      </a:cubicBezTo>
                      <a:lnTo>
                        <a:pt x="35" y="2"/>
                      </a:lnTo>
                      <a:cubicBezTo>
                        <a:pt x="34" y="2"/>
                        <a:pt x="34" y="1"/>
                        <a:pt x="33" y="1"/>
                      </a:cubicBezTo>
                      <a:lnTo>
                        <a:pt x="33" y="0"/>
                      </a:lnTo>
                      <a:close/>
                      <a:moveTo>
                        <a:pt x="35" y="1"/>
                      </a:moveTo>
                      <a:cubicBezTo>
                        <a:pt x="36" y="1"/>
                        <a:pt x="37" y="1"/>
                        <a:pt x="38" y="1"/>
                      </a:cubicBezTo>
                      <a:lnTo>
                        <a:pt x="38" y="3"/>
                      </a:lnTo>
                      <a:cubicBezTo>
                        <a:pt x="36" y="3"/>
                        <a:pt x="36" y="2"/>
                        <a:pt x="35" y="2"/>
                      </a:cubicBezTo>
                      <a:lnTo>
                        <a:pt x="35" y="1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471" name="Freeform 377"/>
                <p:cNvSpPr>
                  <a:spLocks noChangeArrowheads="1"/>
                </p:cNvSpPr>
                <p:nvPr/>
              </p:nvSpPr>
              <p:spPr bwMode="auto">
                <a:xfrm>
                  <a:off x="1506" y="3046"/>
                  <a:ext cx="52" cy="7"/>
                </a:xfrm>
                <a:custGeom>
                  <a:avLst/>
                  <a:gdLst>
                    <a:gd name="T0" fmla="*/ 1786 w 38"/>
                    <a:gd name="T1" fmla="*/ 0 h 5"/>
                    <a:gd name="T2" fmla="*/ 1786 w 38"/>
                    <a:gd name="T3" fmla="*/ 0 h 5"/>
                    <a:gd name="T4" fmla="*/ 0 w 38"/>
                    <a:gd name="T5" fmla="*/ 1662 h 5"/>
                    <a:gd name="T6" fmla="*/ 0 w 38"/>
                    <a:gd name="T7" fmla="*/ 1662 h 5"/>
                    <a:gd name="T8" fmla="*/ 1786 w 38"/>
                    <a:gd name="T9" fmla="*/ 0 h 5"/>
                    <a:gd name="T10" fmla="*/ 0 w 38"/>
                    <a:gd name="T11" fmla="*/ 1662 h 5"/>
                    <a:gd name="T12" fmla="*/ 0 w 38"/>
                    <a:gd name="T13" fmla="*/ 1662 h 5"/>
                    <a:gd name="T14" fmla="*/ 1786 w 38"/>
                    <a:gd name="T15" fmla="*/ 1662 h 5"/>
                    <a:gd name="T16" fmla="*/ 0 w 38"/>
                    <a:gd name="T17" fmla="*/ 1662 h 5"/>
                    <a:gd name="T18" fmla="*/ 1786 w 38"/>
                    <a:gd name="T19" fmla="*/ 0 h 5"/>
                    <a:gd name="T20" fmla="*/ 17196 w 38"/>
                    <a:gd name="T21" fmla="*/ 2667 h 5"/>
                    <a:gd name="T22" fmla="*/ 17196 w 38"/>
                    <a:gd name="T23" fmla="*/ 4262 h 5"/>
                    <a:gd name="T24" fmla="*/ 0 w 38"/>
                    <a:gd name="T25" fmla="*/ 1662 h 5"/>
                    <a:gd name="T26" fmla="*/ 1786 w 38"/>
                    <a:gd name="T27" fmla="*/ 0 h 5"/>
                    <a:gd name="T28" fmla="*/ 17196 w 38"/>
                    <a:gd name="T29" fmla="*/ 2667 h 5"/>
                    <a:gd name="T30" fmla="*/ 28512 w 38"/>
                    <a:gd name="T31" fmla="*/ 2667 h 5"/>
                    <a:gd name="T32" fmla="*/ 28512 w 38"/>
                    <a:gd name="T33" fmla="*/ 4262 h 5"/>
                    <a:gd name="T34" fmla="*/ 17196 w 38"/>
                    <a:gd name="T35" fmla="*/ 4262 h 5"/>
                    <a:gd name="T36" fmla="*/ 17196 w 38"/>
                    <a:gd name="T37" fmla="*/ 2667 h 5"/>
                    <a:gd name="T38" fmla="*/ 28512 w 38"/>
                    <a:gd name="T39" fmla="*/ 2667 h 5"/>
                    <a:gd name="T40" fmla="*/ 31244 w 38"/>
                    <a:gd name="T41" fmla="*/ 2667 h 5"/>
                    <a:gd name="T42" fmla="*/ 31244 w 38"/>
                    <a:gd name="T43" fmla="*/ 2667 h 5"/>
                    <a:gd name="T44" fmla="*/ 28512 w 38"/>
                    <a:gd name="T45" fmla="*/ 4262 h 5"/>
                    <a:gd name="T46" fmla="*/ 28512 w 38"/>
                    <a:gd name="T47" fmla="*/ 2667 h 5"/>
                    <a:gd name="T48" fmla="*/ 31244 w 38"/>
                    <a:gd name="T49" fmla="*/ 2667 h 5"/>
                    <a:gd name="T50" fmla="*/ 31244 w 38"/>
                    <a:gd name="T51" fmla="*/ 2667 h 5"/>
                    <a:gd name="T52" fmla="*/ 28512 w 38"/>
                    <a:gd name="T53" fmla="*/ 4262 h 5"/>
                    <a:gd name="T54" fmla="*/ 28512 w 38"/>
                    <a:gd name="T55" fmla="*/ 4262 h 5"/>
                    <a:gd name="T56" fmla="*/ 31244 w 38"/>
                    <a:gd name="T57" fmla="*/ 2667 h 5"/>
                    <a:gd name="T58" fmla="*/ 31244 w 38"/>
                    <a:gd name="T59" fmla="*/ 2667 h 5"/>
                    <a:gd name="T60" fmla="*/ 34019 w 38"/>
                    <a:gd name="T61" fmla="*/ 4262 h 5"/>
                    <a:gd name="T62" fmla="*/ 33008 w 38"/>
                    <a:gd name="T63" fmla="*/ 5274 h 5"/>
                    <a:gd name="T64" fmla="*/ 28512 w 38"/>
                    <a:gd name="T65" fmla="*/ 4262 h 5"/>
                    <a:gd name="T66" fmla="*/ 31244 w 38"/>
                    <a:gd name="T67" fmla="*/ 2667 h 5"/>
                    <a:gd name="T68" fmla="*/ 34019 w 38"/>
                    <a:gd name="T69" fmla="*/ 4262 h 5"/>
                    <a:gd name="T70" fmla="*/ 37109 w 38"/>
                    <a:gd name="T71" fmla="*/ 4262 h 5"/>
                    <a:gd name="T72" fmla="*/ 37109 w 38"/>
                    <a:gd name="T73" fmla="*/ 5274 h 5"/>
                    <a:gd name="T74" fmla="*/ 33008 w 38"/>
                    <a:gd name="T75" fmla="*/ 5274 h 5"/>
                    <a:gd name="T76" fmla="*/ 34019 w 38"/>
                    <a:gd name="T77" fmla="*/ 4262 h 5"/>
                    <a:gd name="T78" fmla="*/ 37109 w 38"/>
                    <a:gd name="T79" fmla="*/ 4262 h 5"/>
                    <a:gd name="T80" fmla="*/ 37109 w 38"/>
                    <a:gd name="T81" fmla="*/ 4262 h 5"/>
                    <a:gd name="T82" fmla="*/ 37109 w 38"/>
                    <a:gd name="T83" fmla="*/ 5274 h 5"/>
                    <a:gd name="T84" fmla="*/ 37109 w 38"/>
                    <a:gd name="T85" fmla="*/ 4262 h 5"/>
                    <a:gd name="T86" fmla="*/ 37109 w 38"/>
                    <a:gd name="T87" fmla="*/ 4262 h 5"/>
                    <a:gd name="T88" fmla="*/ 62597 w 38"/>
                    <a:gd name="T89" fmla="*/ 2667 h 5"/>
                    <a:gd name="T90" fmla="*/ 64484 w 38"/>
                    <a:gd name="T91" fmla="*/ 4262 h 5"/>
                    <a:gd name="T92" fmla="*/ 37109 w 38"/>
                    <a:gd name="T93" fmla="*/ 5274 h 5"/>
                    <a:gd name="T94" fmla="*/ 37109 w 38"/>
                    <a:gd name="T95" fmla="*/ 4262 h 5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</a:gdLst>
                  <a:ahLst/>
                  <a:cxnLst>
                    <a:cxn ang="T96">
                      <a:pos x="T0" y="T1"/>
                    </a:cxn>
                    <a:cxn ang="T97">
                      <a:pos x="T2" y="T3"/>
                    </a:cxn>
                    <a:cxn ang="T98">
                      <a:pos x="T4" y="T5"/>
                    </a:cxn>
                    <a:cxn ang="T99">
                      <a:pos x="T6" y="T7"/>
                    </a:cxn>
                    <a:cxn ang="T100">
                      <a:pos x="T8" y="T9"/>
                    </a:cxn>
                    <a:cxn ang="T101">
                      <a:pos x="T10" y="T11"/>
                    </a:cxn>
                    <a:cxn ang="T102">
                      <a:pos x="T12" y="T13"/>
                    </a:cxn>
                    <a:cxn ang="T103">
                      <a:pos x="T14" y="T15"/>
                    </a:cxn>
                    <a:cxn ang="T104">
                      <a:pos x="T16" y="T17"/>
                    </a:cxn>
                    <a:cxn ang="T105">
                      <a:pos x="T18" y="T19"/>
                    </a:cxn>
                    <a:cxn ang="T106">
                      <a:pos x="T20" y="T21"/>
                    </a:cxn>
                    <a:cxn ang="T107">
                      <a:pos x="T22" y="T23"/>
                    </a:cxn>
                    <a:cxn ang="T108">
                      <a:pos x="T24" y="T25"/>
                    </a:cxn>
                    <a:cxn ang="T109">
                      <a:pos x="T26" y="T27"/>
                    </a:cxn>
                    <a:cxn ang="T110">
                      <a:pos x="T28" y="T29"/>
                    </a:cxn>
                    <a:cxn ang="T111">
                      <a:pos x="T30" y="T31"/>
                    </a:cxn>
                    <a:cxn ang="T112">
                      <a:pos x="T32" y="T33"/>
                    </a:cxn>
                    <a:cxn ang="T113">
                      <a:pos x="T34" y="T35"/>
                    </a:cxn>
                    <a:cxn ang="T114">
                      <a:pos x="T36" y="T37"/>
                    </a:cxn>
                    <a:cxn ang="T115">
                      <a:pos x="T38" y="T39"/>
                    </a:cxn>
                    <a:cxn ang="T116">
                      <a:pos x="T40" y="T41"/>
                    </a:cxn>
                    <a:cxn ang="T117">
                      <a:pos x="T42" y="T43"/>
                    </a:cxn>
                    <a:cxn ang="T118">
                      <a:pos x="T44" y="T45"/>
                    </a:cxn>
                    <a:cxn ang="T119">
                      <a:pos x="T46" y="T47"/>
                    </a:cxn>
                    <a:cxn ang="T120">
                      <a:pos x="T48" y="T49"/>
                    </a:cxn>
                    <a:cxn ang="T121">
                      <a:pos x="T50" y="T51"/>
                    </a:cxn>
                    <a:cxn ang="T122">
                      <a:pos x="T52" y="T53"/>
                    </a:cxn>
                    <a:cxn ang="T123">
                      <a:pos x="T54" y="T55"/>
                    </a:cxn>
                    <a:cxn ang="T124">
                      <a:pos x="T56" y="T57"/>
                    </a:cxn>
                    <a:cxn ang="T125">
                      <a:pos x="T58" y="T59"/>
                    </a:cxn>
                    <a:cxn ang="T126">
                      <a:pos x="T60" y="T61"/>
                    </a:cxn>
                    <a:cxn ang="T127">
                      <a:pos x="T62" y="T63"/>
                    </a:cxn>
                    <a:cxn ang="T128">
                      <a:pos x="T64" y="T65"/>
                    </a:cxn>
                    <a:cxn ang="T129">
                      <a:pos x="T66" y="T67"/>
                    </a:cxn>
                    <a:cxn ang="T130">
                      <a:pos x="T68" y="T69"/>
                    </a:cxn>
                    <a:cxn ang="T131">
                      <a:pos x="T70" y="T71"/>
                    </a:cxn>
                    <a:cxn ang="T132">
                      <a:pos x="T72" y="T73"/>
                    </a:cxn>
                    <a:cxn ang="T133">
                      <a:pos x="T74" y="T75"/>
                    </a:cxn>
                    <a:cxn ang="T134">
                      <a:pos x="T76" y="T77"/>
                    </a:cxn>
                    <a:cxn ang="T135">
                      <a:pos x="T78" y="T79"/>
                    </a:cxn>
                    <a:cxn ang="T136">
                      <a:pos x="T80" y="T81"/>
                    </a:cxn>
                    <a:cxn ang="T137">
                      <a:pos x="T82" y="T83"/>
                    </a:cxn>
                    <a:cxn ang="T138">
                      <a:pos x="T84" y="T85"/>
                    </a:cxn>
                    <a:cxn ang="T139">
                      <a:pos x="T86" y="T87"/>
                    </a:cxn>
                    <a:cxn ang="T140">
                      <a:pos x="T88" y="T89"/>
                    </a:cxn>
                    <a:cxn ang="T141">
                      <a:pos x="T90" y="T91"/>
                    </a:cxn>
                    <a:cxn ang="T142">
                      <a:pos x="T92" y="T93"/>
                    </a:cxn>
                    <a:cxn ang="T143">
                      <a:pos x="T94" y="T95"/>
                    </a:cxn>
                  </a:cxnLst>
                  <a:rect l="0" t="0" r="r" b="b"/>
                  <a:pathLst>
                    <a:path w="38" h="5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1"/>
                      </a:lnTo>
                      <a:lnTo>
                        <a:pt x="1" y="0"/>
                      </a:lnTo>
                      <a:close/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" y="1"/>
                      </a:lnTo>
                      <a:lnTo>
                        <a:pt x="0" y="1"/>
                      </a:lnTo>
                      <a:close/>
                      <a:moveTo>
                        <a:pt x="1" y="0"/>
                      </a:moveTo>
                      <a:cubicBezTo>
                        <a:pt x="3" y="2"/>
                        <a:pt x="7" y="2"/>
                        <a:pt x="10" y="2"/>
                      </a:cubicBezTo>
                      <a:lnTo>
                        <a:pt x="10" y="3"/>
                      </a:lnTo>
                      <a:cubicBezTo>
                        <a:pt x="6" y="3"/>
                        <a:pt x="3" y="3"/>
                        <a:pt x="0" y="1"/>
                      </a:cubicBezTo>
                      <a:lnTo>
                        <a:pt x="1" y="0"/>
                      </a:lnTo>
                      <a:close/>
                      <a:moveTo>
                        <a:pt x="10" y="2"/>
                      </a:moveTo>
                      <a:cubicBezTo>
                        <a:pt x="13" y="2"/>
                        <a:pt x="16" y="2"/>
                        <a:pt x="17" y="2"/>
                      </a:cubicBezTo>
                      <a:lnTo>
                        <a:pt x="17" y="3"/>
                      </a:lnTo>
                      <a:cubicBezTo>
                        <a:pt x="15" y="3"/>
                        <a:pt x="13" y="3"/>
                        <a:pt x="10" y="3"/>
                      </a:cubicBezTo>
                      <a:lnTo>
                        <a:pt x="10" y="2"/>
                      </a:lnTo>
                      <a:close/>
                      <a:moveTo>
                        <a:pt x="17" y="2"/>
                      </a:moveTo>
                      <a:lnTo>
                        <a:pt x="18" y="2"/>
                      </a:lnTo>
                      <a:lnTo>
                        <a:pt x="17" y="3"/>
                      </a:lnTo>
                      <a:lnTo>
                        <a:pt x="17" y="2"/>
                      </a:lnTo>
                      <a:close/>
                      <a:moveTo>
                        <a:pt x="18" y="2"/>
                      </a:moveTo>
                      <a:lnTo>
                        <a:pt x="18" y="2"/>
                      </a:lnTo>
                      <a:lnTo>
                        <a:pt x="17" y="3"/>
                      </a:lnTo>
                      <a:lnTo>
                        <a:pt x="18" y="2"/>
                      </a:lnTo>
                      <a:close/>
                      <a:moveTo>
                        <a:pt x="18" y="2"/>
                      </a:moveTo>
                      <a:cubicBezTo>
                        <a:pt x="18" y="2"/>
                        <a:pt x="19" y="3"/>
                        <a:pt x="20" y="3"/>
                      </a:cubicBezTo>
                      <a:lnTo>
                        <a:pt x="19" y="4"/>
                      </a:lnTo>
                      <a:cubicBezTo>
                        <a:pt x="18" y="4"/>
                        <a:pt x="18" y="4"/>
                        <a:pt x="17" y="3"/>
                      </a:cubicBezTo>
                      <a:lnTo>
                        <a:pt x="18" y="2"/>
                      </a:lnTo>
                      <a:close/>
                      <a:moveTo>
                        <a:pt x="20" y="3"/>
                      </a:moveTo>
                      <a:cubicBezTo>
                        <a:pt x="20" y="3"/>
                        <a:pt x="21" y="3"/>
                        <a:pt x="22" y="3"/>
                      </a:cubicBezTo>
                      <a:lnTo>
                        <a:pt x="22" y="4"/>
                      </a:lnTo>
                      <a:cubicBezTo>
                        <a:pt x="21" y="4"/>
                        <a:pt x="20" y="4"/>
                        <a:pt x="19" y="4"/>
                      </a:cubicBezTo>
                      <a:lnTo>
                        <a:pt x="20" y="3"/>
                      </a:lnTo>
                      <a:close/>
                      <a:moveTo>
                        <a:pt x="22" y="3"/>
                      </a:moveTo>
                      <a:lnTo>
                        <a:pt x="22" y="3"/>
                      </a:lnTo>
                      <a:lnTo>
                        <a:pt x="22" y="4"/>
                      </a:lnTo>
                      <a:lnTo>
                        <a:pt x="22" y="3"/>
                      </a:lnTo>
                      <a:close/>
                      <a:moveTo>
                        <a:pt x="22" y="3"/>
                      </a:moveTo>
                      <a:cubicBezTo>
                        <a:pt x="26" y="4"/>
                        <a:pt x="32" y="3"/>
                        <a:pt x="37" y="2"/>
                      </a:cubicBezTo>
                      <a:lnTo>
                        <a:pt x="38" y="3"/>
                      </a:lnTo>
                      <a:cubicBezTo>
                        <a:pt x="32" y="4"/>
                        <a:pt x="26" y="5"/>
                        <a:pt x="22" y="4"/>
                      </a:cubicBezTo>
                      <a:lnTo>
                        <a:pt x="22" y="3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472" name="Freeform 378"/>
                <p:cNvSpPr>
                  <a:spLocks noChangeArrowheads="1"/>
                </p:cNvSpPr>
                <p:nvPr/>
              </p:nvSpPr>
              <p:spPr bwMode="auto">
                <a:xfrm>
                  <a:off x="1552" y="3065"/>
                  <a:ext cx="54" cy="5"/>
                </a:xfrm>
                <a:custGeom>
                  <a:avLst/>
                  <a:gdLst>
                    <a:gd name="T0" fmla="*/ 59912 w 40"/>
                    <a:gd name="T1" fmla="*/ 0 h 4"/>
                    <a:gd name="T2" fmla="*/ 0 w 40"/>
                    <a:gd name="T3" fmla="*/ 804 h 4"/>
                    <a:gd name="T4" fmla="*/ 59912 w 40"/>
                    <a:gd name="T5" fmla="*/ 0 h 4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40" h="4">
                      <a:moveTo>
                        <a:pt x="40" y="0"/>
                      </a:moveTo>
                      <a:cubicBezTo>
                        <a:pt x="28" y="2"/>
                        <a:pt x="15" y="4"/>
                        <a:pt x="0" y="2"/>
                      </a:cubicBezTo>
                      <a:lnTo>
                        <a:pt x="40" y="0"/>
                      </a:lnTo>
                      <a:close/>
                    </a:path>
                  </a:pathLst>
                </a:custGeom>
                <a:solidFill>
                  <a:srgbClr val="7A7878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473" name="Freeform 379"/>
                <p:cNvSpPr>
                  <a:spLocks noChangeArrowheads="1"/>
                </p:cNvSpPr>
                <p:nvPr/>
              </p:nvSpPr>
              <p:spPr bwMode="auto">
                <a:xfrm>
                  <a:off x="1552" y="3065"/>
                  <a:ext cx="54" cy="5"/>
                </a:xfrm>
                <a:custGeom>
                  <a:avLst/>
                  <a:gdLst>
                    <a:gd name="T0" fmla="*/ 59912 w 40"/>
                    <a:gd name="T1" fmla="*/ 0 h 4"/>
                    <a:gd name="T2" fmla="*/ 0 w 40"/>
                    <a:gd name="T3" fmla="*/ 804 h 4"/>
                    <a:gd name="T4" fmla="*/ 0 60000 65536"/>
                    <a:gd name="T5" fmla="*/ 0 60000 65536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0" t="0" r="r" b="b"/>
                  <a:pathLst>
                    <a:path w="40" h="4">
                      <a:moveTo>
                        <a:pt x="40" y="0"/>
                      </a:moveTo>
                      <a:cubicBezTo>
                        <a:pt x="28" y="2"/>
                        <a:pt x="15" y="4"/>
                        <a:pt x="0" y="2"/>
                      </a:cubicBezTo>
                    </a:path>
                  </a:pathLst>
                </a:custGeom>
                <a:noFill/>
                <a:ln w="9525" cap="sq">
                  <a:solidFill>
                    <a:srgbClr val="C1C0B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474" name="Freeform 380"/>
                <p:cNvSpPr>
                  <a:spLocks noChangeArrowheads="1"/>
                </p:cNvSpPr>
                <p:nvPr/>
              </p:nvSpPr>
              <p:spPr bwMode="auto">
                <a:xfrm>
                  <a:off x="1954" y="3089"/>
                  <a:ext cx="91" cy="7"/>
                </a:xfrm>
                <a:custGeom>
                  <a:avLst/>
                  <a:gdLst>
                    <a:gd name="T0" fmla="*/ 0 w 67"/>
                    <a:gd name="T1" fmla="*/ 6819 h 5"/>
                    <a:gd name="T2" fmla="*/ 48439 w 67"/>
                    <a:gd name="T3" fmla="*/ 0 h 5"/>
                    <a:gd name="T4" fmla="*/ 98477 w 67"/>
                    <a:gd name="T5" fmla="*/ 6819 h 5"/>
                    <a:gd name="T6" fmla="*/ 0 w 67"/>
                    <a:gd name="T7" fmla="*/ 6819 h 5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67" h="5">
                      <a:moveTo>
                        <a:pt x="0" y="5"/>
                      </a:moveTo>
                      <a:cubicBezTo>
                        <a:pt x="10" y="2"/>
                        <a:pt x="26" y="1"/>
                        <a:pt x="33" y="0"/>
                      </a:cubicBezTo>
                      <a:cubicBezTo>
                        <a:pt x="49" y="0"/>
                        <a:pt x="54" y="3"/>
                        <a:pt x="67" y="5"/>
                      </a:cubicBezTo>
                      <a:lnTo>
                        <a:pt x="0" y="5"/>
                      </a:lnTo>
                      <a:close/>
                    </a:path>
                  </a:pathLst>
                </a:custGeom>
                <a:solidFill>
                  <a:srgbClr val="7A7878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475" name="Freeform 381"/>
                <p:cNvSpPr>
                  <a:spLocks noChangeArrowheads="1"/>
                </p:cNvSpPr>
                <p:nvPr/>
              </p:nvSpPr>
              <p:spPr bwMode="auto">
                <a:xfrm>
                  <a:off x="1954" y="3089"/>
                  <a:ext cx="91" cy="7"/>
                </a:xfrm>
                <a:custGeom>
                  <a:avLst/>
                  <a:gdLst>
                    <a:gd name="T0" fmla="*/ 0 w 67"/>
                    <a:gd name="T1" fmla="*/ 6819 h 5"/>
                    <a:gd name="T2" fmla="*/ 48439 w 67"/>
                    <a:gd name="T3" fmla="*/ 0 h 5"/>
                    <a:gd name="T4" fmla="*/ 98477 w 67"/>
                    <a:gd name="T5" fmla="*/ 6819 h 5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67" h="5">
                      <a:moveTo>
                        <a:pt x="0" y="5"/>
                      </a:moveTo>
                      <a:cubicBezTo>
                        <a:pt x="10" y="2"/>
                        <a:pt x="26" y="1"/>
                        <a:pt x="33" y="0"/>
                      </a:cubicBezTo>
                      <a:cubicBezTo>
                        <a:pt x="49" y="0"/>
                        <a:pt x="54" y="3"/>
                        <a:pt x="67" y="5"/>
                      </a:cubicBezTo>
                    </a:path>
                  </a:pathLst>
                </a:custGeom>
                <a:noFill/>
                <a:ln w="9525" cap="sq">
                  <a:solidFill>
                    <a:srgbClr val="C1C0B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476" name="Freeform 382"/>
                <p:cNvSpPr>
                  <a:spLocks noChangeArrowheads="1"/>
                </p:cNvSpPr>
                <p:nvPr/>
              </p:nvSpPr>
              <p:spPr bwMode="auto">
                <a:xfrm>
                  <a:off x="2047" y="3097"/>
                  <a:ext cx="65" cy="17"/>
                </a:xfrm>
                <a:custGeom>
                  <a:avLst/>
                  <a:gdLst>
                    <a:gd name="T0" fmla="*/ 0 w 47"/>
                    <a:gd name="T1" fmla="*/ 0 h 10"/>
                    <a:gd name="T2" fmla="*/ 50044 w 47"/>
                    <a:gd name="T3" fmla="*/ 57622 h 10"/>
                    <a:gd name="T4" fmla="*/ 86014 w 47"/>
                    <a:gd name="T5" fmla="*/ 82312 h 10"/>
                    <a:gd name="T6" fmla="*/ 0 w 47"/>
                    <a:gd name="T7" fmla="*/ 0 h 10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47" h="10">
                      <a:moveTo>
                        <a:pt x="0" y="0"/>
                      </a:moveTo>
                      <a:cubicBezTo>
                        <a:pt x="9" y="2"/>
                        <a:pt x="19" y="4"/>
                        <a:pt x="27" y="7"/>
                      </a:cubicBezTo>
                      <a:cubicBezTo>
                        <a:pt x="33" y="9"/>
                        <a:pt x="40" y="9"/>
                        <a:pt x="47" y="1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7A7878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477" name="Freeform 383"/>
                <p:cNvSpPr>
                  <a:spLocks noChangeArrowheads="1"/>
                </p:cNvSpPr>
                <p:nvPr/>
              </p:nvSpPr>
              <p:spPr bwMode="auto">
                <a:xfrm>
                  <a:off x="2047" y="3097"/>
                  <a:ext cx="65" cy="17"/>
                </a:xfrm>
                <a:custGeom>
                  <a:avLst/>
                  <a:gdLst>
                    <a:gd name="T0" fmla="*/ 0 w 47"/>
                    <a:gd name="T1" fmla="*/ 0 h 10"/>
                    <a:gd name="T2" fmla="*/ 50044 w 47"/>
                    <a:gd name="T3" fmla="*/ 57622 h 10"/>
                    <a:gd name="T4" fmla="*/ 86014 w 47"/>
                    <a:gd name="T5" fmla="*/ 82312 h 1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47" h="10">
                      <a:moveTo>
                        <a:pt x="0" y="0"/>
                      </a:moveTo>
                      <a:cubicBezTo>
                        <a:pt x="9" y="2"/>
                        <a:pt x="19" y="4"/>
                        <a:pt x="27" y="7"/>
                      </a:cubicBezTo>
                      <a:cubicBezTo>
                        <a:pt x="33" y="9"/>
                        <a:pt x="40" y="9"/>
                        <a:pt x="47" y="10"/>
                      </a:cubicBezTo>
                    </a:path>
                  </a:pathLst>
                </a:custGeom>
                <a:noFill/>
                <a:ln w="9525" cap="sq">
                  <a:solidFill>
                    <a:srgbClr val="C1C0B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478" name="Freeform 384"/>
                <p:cNvSpPr>
                  <a:spLocks noChangeArrowheads="1"/>
                </p:cNvSpPr>
                <p:nvPr/>
              </p:nvSpPr>
              <p:spPr bwMode="auto">
                <a:xfrm>
                  <a:off x="1933" y="3220"/>
                  <a:ext cx="137" cy="17"/>
                </a:xfrm>
                <a:custGeom>
                  <a:avLst/>
                  <a:gdLst>
                    <a:gd name="T0" fmla="*/ 0 w 100"/>
                    <a:gd name="T1" fmla="*/ 0 h 10"/>
                    <a:gd name="T2" fmla="*/ 152573 w 100"/>
                    <a:gd name="T3" fmla="*/ 33895 h 10"/>
                    <a:gd name="T4" fmla="*/ 0 w 100"/>
                    <a:gd name="T5" fmla="*/ 0 h 1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100" h="10">
                      <a:moveTo>
                        <a:pt x="0" y="0"/>
                      </a:moveTo>
                      <a:cubicBezTo>
                        <a:pt x="23" y="10"/>
                        <a:pt x="68" y="2"/>
                        <a:pt x="100" y="4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7A7878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479" name="Freeform 385"/>
                <p:cNvSpPr>
                  <a:spLocks noChangeArrowheads="1"/>
                </p:cNvSpPr>
                <p:nvPr/>
              </p:nvSpPr>
              <p:spPr bwMode="auto">
                <a:xfrm>
                  <a:off x="1933" y="3220"/>
                  <a:ext cx="137" cy="17"/>
                </a:xfrm>
                <a:custGeom>
                  <a:avLst/>
                  <a:gdLst>
                    <a:gd name="T0" fmla="*/ 0 w 100"/>
                    <a:gd name="T1" fmla="*/ 0 h 10"/>
                    <a:gd name="T2" fmla="*/ 152573 w 100"/>
                    <a:gd name="T3" fmla="*/ 33895 h 10"/>
                    <a:gd name="T4" fmla="*/ 0 60000 65536"/>
                    <a:gd name="T5" fmla="*/ 0 60000 65536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0" t="0" r="r" b="b"/>
                  <a:pathLst>
                    <a:path w="100" h="10">
                      <a:moveTo>
                        <a:pt x="0" y="0"/>
                      </a:moveTo>
                      <a:cubicBezTo>
                        <a:pt x="23" y="10"/>
                        <a:pt x="68" y="2"/>
                        <a:pt x="100" y="4"/>
                      </a:cubicBezTo>
                    </a:path>
                  </a:pathLst>
                </a:custGeom>
                <a:noFill/>
                <a:ln w="9525" cap="sq">
                  <a:solidFill>
                    <a:srgbClr val="C1C0B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480" name="Freeform 386"/>
                <p:cNvSpPr>
                  <a:spLocks noChangeArrowheads="1"/>
                </p:cNvSpPr>
                <p:nvPr/>
              </p:nvSpPr>
              <p:spPr bwMode="auto">
                <a:xfrm>
                  <a:off x="1786" y="3260"/>
                  <a:ext cx="175" cy="18"/>
                </a:xfrm>
                <a:custGeom>
                  <a:avLst/>
                  <a:gdLst>
                    <a:gd name="T0" fmla="*/ 219498 w 127"/>
                    <a:gd name="T1" fmla="*/ 40631 h 11"/>
                    <a:gd name="T2" fmla="*/ 148779 w 127"/>
                    <a:gd name="T3" fmla="*/ 25917 h 11"/>
                    <a:gd name="T4" fmla="*/ 0 w 127"/>
                    <a:gd name="T5" fmla="*/ 0 h 11"/>
                    <a:gd name="T6" fmla="*/ 1800 w 127"/>
                    <a:gd name="T7" fmla="*/ 4742 h 11"/>
                    <a:gd name="T8" fmla="*/ 219498 w 127"/>
                    <a:gd name="T9" fmla="*/ 40631 h 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27" h="11">
                      <a:moveTo>
                        <a:pt x="127" y="9"/>
                      </a:moveTo>
                      <a:cubicBezTo>
                        <a:pt x="114" y="7"/>
                        <a:pt x="102" y="5"/>
                        <a:pt x="86" y="6"/>
                      </a:cubicBezTo>
                      <a:cubicBezTo>
                        <a:pt x="52" y="8"/>
                        <a:pt x="18" y="11"/>
                        <a:pt x="0" y="0"/>
                      </a:cubicBezTo>
                      <a:cubicBezTo>
                        <a:pt x="1" y="0"/>
                        <a:pt x="1" y="0"/>
                        <a:pt x="1" y="1"/>
                      </a:cubicBezTo>
                      <a:lnTo>
                        <a:pt x="127" y="9"/>
                      </a:lnTo>
                      <a:close/>
                    </a:path>
                  </a:pathLst>
                </a:custGeom>
                <a:solidFill>
                  <a:srgbClr val="7A7878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481" name="Freeform 387"/>
                <p:cNvSpPr>
                  <a:spLocks noChangeArrowheads="1"/>
                </p:cNvSpPr>
                <p:nvPr/>
              </p:nvSpPr>
              <p:spPr bwMode="auto">
                <a:xfrm>
                  <a:off x="1786" y="3260"/>
                  <a:ext cx="175" cy="18"/>
                </a:xfrm>
                <a:custGeom>
                  <a:avLst/>
                  <a:gdLst>
                    <a:gd name="T0" fmla="*/ 219498 w 127"/>
                    <a:gd name="T1" fmla="*/ 40631 h 11"/>
                    <a:gd name="T2" fmla="*/ 148779 w 127"/>
                    <a:gd name="T3" fmla="*/ 25917 h 11"/>
                    <a:gd name="T4" fmla="*/ 0 w 127"/>
                    <a:gd name="T5" fmla="*/ 0 h 11"/>
                    <a:gd name="T6" fmla="*/ 1800 w 127"/>
                    <a:gd name="T7" fmla="*/ 4742 h 11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127" h="11">
                      <a:moveTo>
                        <a:pt x="127" y="9"/>
                      </a:moveTo>
                      <a:cubicBezTo>
                        <a:pt x="114" y="7"/>
                        <a:pt x="102" y="5"/>
                        <a:pt x="86" y="6"/>
                      </a:cubicBezTo>
                      <a:cubicBezTo>
                        <a:pt x="52" y="8"/>
                        <a:pt x="18" y="11"/>
                        <a:pt x="0" y="0"/>
                      </a:cubicBezTo>
                      <a:cubicBezTo>
                        <a:pt x="1" y="0"/>
                        <a:pt x="1" y="0"/>
                        <a:pt x="1" y="1"/>
                      </a:cubicBezTo>
                    </a:path>
                  </a:pathLst>
                </a:custGeom>
                <a:noFill/>
                <a:ln w="9525" cap="sq">
                  <a:solidFill>
                    <a:srgbClr val="C1C0B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482" name="Freeform 388"/>
                <p:cNvSpPr>
                  <a:spLocks noChangeArrowheads="1"/>
                </p:cNvSpPr>
                <p:nvPr/>
              </p:nvSpPr>
              <p:spPr bwMode="auto">
                <a:xfrm>
                  <a:off x="1989" y="3130"/>
                  <a:ext cx="187" cy="19"/>
                </a:xfrm>
                <a:custGeom>
                  <a:avLst/>
                  <a:gdLst>
                    <a:gd name="T0" fmla="*/ 0 w 135"/>
                    <a:gd name="T1" fmla="*/ 43817 h 11"/>
                    <a:gd name="T2" fmla="*/ 37853 w 135"/>
                    <a:gd name="T3" fmla="*/ 19598 h 11"/>
                    <a:gd name="T4" fmla="*/ 72477 w 135"/>
                    <a:gd name="T5" fmla="*/ 0 h 11"/>
                    <a:gd name="T6" fmla="*/ 237915 w 135"/>
                    <a:gd name="T7" fmla="*/ 33851 h 11"/>
                    <a:gd name="T8" fmla="*/ 0 w 135"/>
                    <a:gd name="T9" fmla="*/ 43817 h 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35" h="11">
                      <a:moveTo>
                        <a:pt x="0" y="4"/>
                      </a:moveTo>
                      <a:cubicBezTo>
                        <a:pt x="7" y="4"/>
                        <a:pt x="14" y="4"/>
                        <a:pt x="22" y="2"/>
                      </a:cubicBezTo>
                      <a:cubicBezTo>
                        <a:pt x="29" y="1"/>
                        <a:pt x="35" y="0"/>
                        <a:pt x="41" y="0"/>
                      </a:cubicBezTo>
                      <a:cubicBezTo>
                        <a:pt x="74" y="0"/>
                        <a:pt x="95" y="11"/>
                        <a:pt x="135" y="3"/>
                      </a:cubicBezTo>
                      <a:lnTo>
                        <a:pt x="0" y="4"/>
                      </a:lnTo>
                      <a:close/>
                    </a:path>
                  </a:pathLst>
                </a:custGeom>
                <a:solidFill>
                  <a:srgbClr val="7A7878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483" name="Freeform 389"/>
                <p:cNvSpPr>
                  <a:spLocks noChangeArrowheads="1"/>
                </p:cNvSpPr>
                <p:nvPr/>
              </p:nvSpPr>
              <p:spPr bwMode="auto">
                <a:xfrm>
                  <a:off x="1989" y="3130"/>
                  <a:ext cx="187" cy="19"/>
                </a:xfrm>
                <a:custGeom>
                  <a:avLst/>
                  <a:gdLst>
                    <a:gd name="T0" fmla="*/ 0 w 135"/>
                    <a:gd name="T1" fmla="*/ 43817 h 11"/>
                    <a:gd name="T2" fmla="*/ 37853 w 135"/>
                    <a:gd name="T3" fmla="*/ 19598 h 11"/>
                    <a:gd name="T4" fmla="*/ 72477 w 135"/>
                    <a:gd name="T5" fmla="*/ 0 h 11"/>
                    <a:gd name="T6" fmla="*/ 237915 w 135"/>
                    <a:gd name="T7" fmla="*/ 33851 h 11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135" h="11">
                      <a:moveTo>
                        <a:pt x="0" y="4"/>
                      </a:moveTo>
                      <a:cubicBezTo>
                        <a:pt x="7" y="4"/>
                        <a:pt x="14" y="4"/>
                        <a:pt x="22" y="2"/>
                      </a:cubicBezTo>
                      <a:cubicBezTo>
                        <a:pt x="29" y="1"/>
                        <a:pt x="35" y="0"/>
                        <a:pt x="41" y="0"/>
                      </a:cubicBezTo>
                      <a:cubicBezTo>
                        <a:pt x="74" y="0"/>
                        <a:pt x="95" y="11"/>
                        <a:pt x="135" y="3"/>
                      </a:cubicBezTo>
                    </a:path>
                  </a:pathLst>
                </a:custGeom>
                <a:noFill/>
                <a:ln w="9525" cap="sq">
                  <a:solidFill>
                    <a:srgbClr val="C1C0B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484" name="Freeform 390"/>
                <p:cNvSpPr>
                  <a:spLocks noChangeArrowheads="1"/>
                </p:cNvSpPr>
                <p:nvPr/>
              </p:nvSpPr>
              <p:spPr bwMode="auto">
                <a:xfrm>
                  <a:off x="1980" y="3487"/>
                  <a:ext cx="161" cy="23"/>
                </a:xfrm>
                <a:custGeom>
                  <a:avLst/>
                  <a:gdLst>
                    <a:gd name="T0" fmla="*/ 195458 w 117"/>
                    <a:gd name="T1" fmla="*/ 64862 h 14"/>
                    <a:gd name="T2" fmla="*/ 165091 w 117"/>
                    <a:gd name="T3" fmla="*/ 51510 h 14"/>
                    <a:gd name="T4" fmla="*/ 103161 w 117"/>
                    <a:gd name="T5" fmla="*/ 42571 h 14"/>
                    <a:gd name="T6" fmla="*/ 16001 w 117"/>
                    <a:gd name="T7" fmla="*/ 45165 h 14"/>
                    <a:gd name="T8" fmla="*/ 12151 w 117"/>
                    <a:gd name="T9" fmla="*/ 27492 h 14"/>
                    <a:gd name="T10" fmla="*/ 0 w 117"/>
                    <a:gd name="T11" fmla="*/ 0 h 14"/>
                    <a:gd name="T12" fmla="*/ 195458 w 117"/>
                    <a:gd name="T13" fmla="*/ 64862 h 14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117" h="14">
                      <a:moveTo>
                        <a:pt x="117" y="14"/>
                      </a:moveTo>
                      <a:cubicBezTo>
                        <a:pt x="109" y="14"/>
                        <a:pt x="105" y="11"/>
                        <a:pt x="99" y="11"/>
                      </a:cubicBezTo>
                      <a:cubicBezTo>
                        <a:pt x="88" y="9"/>
                        <a:pt x="76" y="8"/>
                        <a:pt x="62" y="9"/>
                      </a:cubicBezTo>
                      <a:cubicBezTo>
                        <a:pt x="44" y="10"/>
                        <a:pt x="24" y="13"/>
                        <a:pt x="10" y="10"/>
                      </a:cubicBezTo>
                      <a:cubicBezTo>
                        <a:pt x="8" y="9"/>
                        <a:pt x="8" y="8"/>
                        <a:pt x="7" y="6"/>
                      </a:cubicBezTo>
                      <a:cubicBezTo>
                        <a:pt x="7" y="6"/>
                        <a:pt x="0" y="0"/>
                        <a:pt x="0" y="0"/>
                      </a:cubicBezTo>
                      <a:lnTo>
                        <a:pt x="117" y="14"/>
                      </a:lnTo>
                      <a:close/>
                    </a:path>
                  </a:pathLst>
                </a:custGeom>
                <a:solidFill>
                  <a:srgbClr val="7A7878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485" name="Freeform 391"/>
                <p:cNvSpPr>
                  <a:spLocks noChangeArrowheads="1"/>
                </p:cNvSpPr>
                <p:nvPr/>
              </p:nvSpPr>
              <p:spPr bwMode="auto">
                <a:xfrm>
                  <a:off x="1980" y="3487"/>
                  <a:ext cx="161" cy="23"/>
                </a:xfrm>
                <a:custGeom>
                  <a:avLst/>
                  <a:gdLst>
                    <a:gd name="T0" fmla="*/ 195458 w 117"/>
                    <a:gd name="T1" fmla="*/ 64862 h 14"/>
                    <a:gd name="T2" fmla="*/ 165091 w 117"/>
                    <a:gd name="T3" fmla="*/ 51510 h 14"/>
                    <a:gd name="T4" fmla="*/ 103161 w 117"/>
                    <a:gd name="T5" fmla="*/ 42571 h 14"/>
                    <a:gd name="T6" fmla="*/ 16001 w 117"/>
                    <a:gd name="T7" fmla="*/ 45165 h 14"/>
                    <a:gd name="T8" fmla="*/ 12151 w 117"/>
                    <a:gd name="T9" fmla="*/ 27492 h 14"/>
                    <a:gd name="T10" fmla="*/ 0 w 117"/>
                    <a:gd name="T11" fmla="*/ 0 h 14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117" h="14">
                      <a:moveTo>
                        <a:pt x="117" y="14"/>
                      </a:moveTo>
                      <a:cubicBezTo>
                        <a:pt x="109" y="14"/>
                        <a:pt x="105" y="11"/>
                        <a:pt x="99" y="11"/>
                      </a:cubicBezTo>
                      <a:cubicBezTo>
                        <a:pt x="88" y="9"/>
                        <a:pt x="76" y="8"/>
                        <a:pt x="62" y="9"/>
                      </a:cubicBezTo>
                      <a:cubicBezTo>
                        <a:pt x="44" y="10"/>
                        <a:pt x="24" y="13"/>
                        <a:pt x="10" y="10"/>
                      </a:cubicBezTo>
                      <a:cubicBezTo>
                        <a:pt x="8" y="9"/>
                        <a:pt x="8" y="8"/>
                        <a:pt x="7" y="6"/>
                      </a:cubicBezTo>
                      <a:cubicBezTo>
                        <a:pt x="7" y="6"/>
                        <a:pt x="0" y="0"/>
                        <a:pt x="0" y="0"/>
                      </a:cubicBezTo>
                    </a:path>
                  </a:pathLst>
                </a:custGeom>
                <a:noFill/>
                <a:ln w="9525" cap="sq">
                  <a:solidFill>
                    <a:srgbClr val="C1C0B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486" name="Freeform 392"/>
                <p:cNvSpPr>
                  <a:spLocks noChangeArrowheads="1"/>
                </p:cNvSpPr>
                <p:nvPr/>
              </p:nvSpPr>
              <p:spPr bwMode="auto">
                <a:xfrm>
                  <a:off x="1784" y="3191"/>
                  <a:ext cx="42" cy="7"/>
                </a:xfrm>
                <a:custGeom>
                  <a:avLst/>
                  <a:gdLst>
                    <a:gd name="T0" fmla="*/ 0 w 31"/>
                    <a:gd name="T1" fmla="*/ 1662 h 5"/>
                    <a:gd name="T2" fmla="*/ 45769 w 31"/>
                    <a:gd name="T3" fmla="*/ 6819 h 5"/>
                    <a:gd name="T4" fmla="*/ 0 w 31"/>
                    <a:gd name="T5" fmla="*/ 1662 h 5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31" h="5">
                      <a:moveTo>
                        <a:pt x="0" y="1"/>
                      </a:moveTo>
                      <a:cubicBezTo>
                        <a:pt x="13" y="1"/>
                        <a:pt x="28" y="0"/>
                        <a:pt x="31" y="5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7A7878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487" name="Freeform 393"/>
                <p:cNvSpPr>
                  <a:spLocks noChangeArrowheads="1"/>
                </p:cNvSpPr>
                <p:nvPr/>
              </p:nvSpPr>
              <p:spPr bwMode="auto">
                <a:xfrm>
                  <a:off x="1784" y="3191"/>
                  <a:ext cx="42" cy="7"/>
                </a:xfrm>
                <a:custGeom>
                  <a:avLst/>
                  <a:gdLst>
                    <a:gd name="T0" fmla="*/ 0 w 31"/>
                    <a:gd name="T1" fmla="*/ 1662 h 5"/>
                    <a:gd name="T2" fmla="*/ 45769 w 31"/>
                    <a:gd name="T3" fmla="*/ 6819 h 5"/>
                    <a:gd name="T4" fmla="*/ 0 60000 65536"/>
                    <a:gd name="T5" fmla="*/ 0 60000 65536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0" t="0" r="r" b="b"/>
                  <a:pathLst>
                    <a:path w="31" h="5">
                      <a:moveTo>
                        <a:pt x="0" y="1"/>
                      </a:moveTo>
                      <a:cubicBezTo>
                        <a:pt x="13" y="1"/>
                        <a:pt x="28" y="0"/>
                        <a:pt x="31" y="5"/>
                      </a:cubicBezTo>
                    </a:path>
                  </a:pathLst>
                </a:custGeom>
                <a:noFill/>
                <a:ln w="9525" cap="sq">
                  <a:solidFill>
                    <a:srgbClr val="C1C0B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488" name="Freeform 394"/>
                <p:cNvSpPr>
                  <a:spLocks noChangeArrowheads="1"/>
                </p:cNvSpPr>
                <p:nvPr/>
              </p:nvSpPr>
              <p:spPr bwMode="auto">
                <a:xfrm>
                  <a:off x="1903" y="3051"/>
                  <a:ext cx="82" cy="16"/>
                </a:xfrm>
                <a:custGeom>
                  <a:avLst/>
                  <a:gdLst>
                    <a:gd name="T0" fmla="*/ 0 w 60"/>
                    <a:gd name="T1" fmla="*/ 0 h 10"/>
                    <a:gd name="T2" fmla="*/ 4634 w 60"/>
                    <a:gd name="T3" fmla="*/ 9502 h 10"/>
                    <a:gd name="T4" fmla="*/ 37384 w 60"/>
                    <a:gd name="T5" fmla="*/ 25285 h 10"/>
                    <a:gd name="T6" fmla="*/ 96364 w 60"/>
                    <a:gd name="T7" fmla="*/ 30114 h 10"/>
                    <a:gd name="T8" fmla="*/ 0 w 60"/>
                    <a:gd name="T9" fmla="*/ 0 h 1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60" h="10">
                      <a:moveTo>
                        <a:pt x="0" y="0"/>
                      </a:moveTo>
                      <a:cubicBezTo>
                        <a:pt x="2" y="1"/>
                        <a:pt x="2" y="2"/>
                        <a:pt x="3" y="3"/>
                      </a:cubicBezTo>
                      <a:cubicBezTo>
                        <a:pt x="7" y="7"/>
                        <a:pt x="15" y="7"/>
                        <a:pt x="23" y="9"/>
                      </a:cubicBezTo>
                      <a:cubicBezTo>
                        <a:pt x="34" y="10"/>
                        <a:pt x="50" y="7"/>
                        <a:pt x="60" y="1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7A7878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489" name="Freeform 395"/>
                <p:cNvSpPr>
                  <a:spLocks noChangeArrowheads="1"/>
                </p:cNvSpPr>
                <p:nvPr/>
              </p:nvSpPr>
              <p:spPr bwMode="auto">
                <a:xfrm>
                  <a:off x="1903" y="3051"/>
                  <a:ext cx="82" cy="16"/>
                </a:xfrm>
                <a:custGeom>
                  <a:avLst/>
                  <a:gdLst>
                    <a:gd name="T0" fmla="*/ 0 w 60"/>
                    <a:gd name="T1" fmla="*/ 0 h 10"/>
                    <a:gd name="T2" fmla="*/ 4634 w 60"/>
                    <a:gd name="T3" fmla="*/ 9502 h 10"/>
                    <a:gd name="T4" fmla="*/ 37384 w 60"/>
                    <a:gd name="T5" fmla="*/ 25285 h 10"/>
                    <a:gd name="T6" fmla="*/ 96364 w 60"/>
                    <a:gd name="T7" fmla="*/ 30114 h 10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60" h="10">
                      <a:moveTo>
                        <a:pt x="0" y="0"/>
                      </a:moveTo>
                      <a:cubicBezTo>
                        <a:pt x="2" y="1"/>
                        <a:pt x="2" y="2"/>
                        <a:pt x="3" y="3"/>
                      </a:cubicBezTo>
                      <a:cubicBezTo>
                        <a:pt x="7" y="7"/>
                        <a:pt x="15" y="7"/>
                        <a:pt x="23" y="9"/>
                      </a:cubicBezTo>
                      <a:cubicBezTo>
                        <a:pt x="34" y="10"/>
                        <a:pt x="50" y="7"/>
                        <a:pt x="60" y="10"/>
                      </a:cubicBezTo>
                    </a:path>
                  </a:pathLst>
                </a:custGeom>
                <a:noFill/>
                <a:ln w="9525" cap="sq">
                  <a:solidFill>
                    <a:srgbClr val="C1C0B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490" name="Freeform 396"/>
                <p:cNvSpPr>
                  <a:spLocks noChangeArrowheads="1"/>
                </p:cNvSpPr>
                <p:nvPr/>
              </p:nvSpPr>
              <p:spPr bwMode="auto">
                <a:xfrm>
                  <a:off x="1990" y="3143"/>
                  <a:ext cx="59" cy="12"/>
                </a:xfrm>
                <a:custGeom>
                  <a:avLst/>
                  <a:gdLst>
                    <a:gd name="T0" fmla="*/ 0 w 43"/>
                    <a:gd name="T1" fmla="*/ 9869 h 8"/>
                    <a:gd name="T2" fmla="*/ 7295 w 43"/>
                    <a:gd name="T3" fmla="*/ 4374 h 8"/>
                    <a:gd name="T4" fmla="*/ 71269 w 43"/>
                    <a:gd name="T5" fmla="*/ 18773 h 8"/>
                    <a:gd name="T6" fmla="*/ 0 w 43"/>
                    <a:gd name="T7" fmla="*/ 9869 h 8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43" h="8">
                      <a:moveTo>
                        <a:pt x="0" y="4"/>
                      </a:moveTo>
                      <a:cubicBezTo>
                        <a:pt x="2" y="3"/>
                        <a:pt x="2" y="2"/>
                        <a:pt x="4" y="2"/>
                      </a:cubicBezTo>
                      <a:cubicBezTo>
                        <a:pt x="22" y="0"/>
                        <a:pt x="34" y="3"/>
                        <a:pt x="43" y="8"/>
                      </a:cubicBezTo>
                      <a:lnTo>
                        <a:pt x="0" y="4"/>
                      </a:lnTo>
                      <a:close/>
                    </a:path>
                  </a:pathLst>
                </a:custGeom>
                <a:solidFill>
                  <a:srgbClr val="7A7878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491" name="Freeform 397"/>
                <p:cNvSpPr>
                  <a:spLocks noChangeArrowheads="1"/>
                </p:cNvSpPr>
                <p:nvPr/>
              </p:nvSpPr>
              <p:spPr bwMode="auto">
                <a:xfrm>
                  <a:off x="1990" y="3143"/>
                  <a:ext cx="59" cy="12"/>
                </a:xfrm>
                <a:custGeom>
                  <a:avLst/>
                  <a:gdLst>
                    <a:gd name="T0" fmla="*/ 0 w 43"/>
                    <a:gd name="T1" fmla="*/ 9869 h 8"/>
                    <a:gd name="T2" fmla="*/ 7295 w 43"/>
                    <a:gd name="T3" fmla="*/ 4374 h 8"/>
                    <a:gd name="T4" fmla="*/ 71269 w 43"/>
                    <a:gd name="T5" fmla="*/ 18773 h 8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43" h="8">
                      <a:moveTo>
                        <a:pt x="0" y="4"/>
                      </a:moveTo>
                      <a:cubicBezTo>
                        <a:pt x="2" y="3"/>
                        <a:pt x="2" y="2"/>
                        <a:pt x="4" y="2"/>
                      </a:cubicBezTo>
                      <a:cubicBezTo>
                        <a:pt x="22" y="0"/>
                        <a:pt x="34" y="3"/>
                        <a:pt x="43" y="8"/>
                      </a:cubicBezTo>
                    </a:path>
                  </a:pathLst>
                </a:custGeom>
                <a:noFill/>
                <a:ln w="9525" cap="sq">
                  <a:solidFill>
                    <a:srgbClr val="C1C0B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492" name="Freeform 398"/>
                <p:cNvSpPr>
                  <a:spLocks noChangeArrowheads="1"/>
                </p:cNvSpPr>
                <p:nvPr/>
              </p:nvSpPr>
              <p:spPr bwMode="auto">
                <a:xfrm>
                  <a:off x="2101" y="3047"/>
                  <a:ext cx="53" cy="6"/>
                </a:xfrm>
                <a:custGeom>
                  <a:avLst/>
                  <a:gdLst>
                    <a:gd name="T0" fmla="*/ 56968 w 39"/>
                    <a:gd name="T1" fmla="*/ 0 h 4"/>
                    <a:gd name="T2" fmla="*/ 0 w 39"/>
                    <a:gd name="T3" fmla="*/ 16131 h 4"/>
                    <a:gd name="T4" fmla="*/ 56968 w 39"/>
                    <a:gd name="T5" fmla="*/ 0 h 4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39" h="4">
                      <a:moveTo>
                        <a:pt x="39" y="0"/>
                      </a:moveTo>
                      <a:cubicBezTo>
                        <a:pt x="27" y="2"/>
                        <a:pt x="14" y="4"/>
                        <a:pt x="0" y="3"/>
                      </a:cubicBezTo>
                      <a:lnTo>
                        <a:pt x="39" y="0"/>
                      </a:lnTo>
                      <a:close/>
                    </a:path>
                  </a:pathLst>
                </a:custGeom>
                <a:solidFill>
                  <a:srgbClr val="7A7878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493" name="Freeform 399"/>
                <p:cNvSpPr>
                  <a:spLocks noChangeArrowheads="1"/>
                </p:cNvSpPr>
                <p:nvPr/>
              </p:nvSpPr>
              <p:spPr bwMode="auto">
                <a:xfrm>
                  <a:off x="2101" y="3047"/>
                  <a:ext cx="53" cy="6"/>
                </a:xfrm>
                <a:custGeom>
                  <a:avLst/>
                  <a:gdLst>
                    <a:gd name="T0" fmla="*/ 56968 w 39"/>
                    <a:gd name="T1" fmla="*/ 0 h 4"/>
                    <a:gd name="T2" fmla="*/ 0 w 39"/>
                    <a:gd name="T3" fmla="*/ 16131 h 4"/>
                    <a:gd name="T4" fmla="*/ 0 60000 65536"/>
                    <a:gd name="T5" fmla="*/ 0 60000 65536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0" t="0" r="r" b="b"/>
                  <a:pathLst>
                    <a:path w="39" h="4">
                      <a:moveTo>
                        <a:pt x="39" y="0"/>
                      </a:moveTo>
                      <a:cubicBezTo>
                        <a:pt x="27" y="2"/>
                        <a:pt x="14" y="4"/>
                        <a:pt x="0" y="3"/>
                      </a:cubicBezTo>
                    </a:path>
                  </a:pathLst>
                </a:custGeom>
                <a:noFill/>
                <a:ln w="9525" cap="sq">
                  <a:solidFill>
                    <a:srgbClr val="C1C0B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494" name="Freeform 400"/>
                <p:cNvSpPr>
                  <a:spLocks noChangeArrowheads="1"/>
                </p:cNvSpPr>
                <p:nvPr/>
              </p:nvSpPr>
              <p:spPr bwMode="auto">
                <a:xfrm>
                  <a:off x="1864" y="3101"/>
                  <a:ext cx="57" cy="20"/>
                </a:xfrm>
                <a:custGeom>
                  <a:avLst/>
                  <a:gdLst>
                    <a:gd name="T0" fmla="*/ 0 w 42"/>
                    <a:gd name="T1" fmla="*/ 0 h 12"/>
                    <a:gd name="T2" fmla="*/ 41421 w 42"/>
                    <a:gd name="T3" fmla="*/ 25292 h 12"/>
                    <a:gd name="T4" fmla="*/ 50030 w 42"/>
                    <a:gd name="T5" fmla="*/ 28458 h 12"/>
                    <a:gd name="T6" fmla="*/ 61751 w 42"/>
                    <a:gd name="T7" fmla="*/ 70255 h 12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42" h="12">
                      <a:moveTo>
                        <a:pt x="0" y="0"/>
                      </a:moveTo>
                      <a:cubicBezTo>
                        <a:pt x="8" y="2"/>
                        <a:pt x="18" y="3"/>
                        <a:pt x="28" y="4"/>
                      </a:cubicBezTo>
                      <a:cubicBezTo>
                        <a:pt x="30" y="4"/>
                        <a:pt x="33" y="5"/>
                        <a:pt x="34" y="5"/>
                      </a:cubicBezTo>
                      <a:cubicBezTo>
                        <a:pt x="38" y="7"/>
                        <a:pt x="36" y="11"/>
                        <a:pt x="42" y="12"/>
                      </a:cubicBezTo>
                    </a:path>
                  </a:pathLst>
                </a:custGeom>
                <a:noFill/>
                <a:ln w="9525" cap="sq">
                  <a:solidFill>
                    <a:srgbClr val="C1C0B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495" name="Freeform 401"/>
                <p:cNvSpPr>
                  <a:spLocks noChangeArrowheads="1"/>
                </p:cNvSpPr>
                <p:nvPr/>
              </p:nvSpPr>
              <p:spPr bwMode="auto">
                <a:xfrm>
                  <a:off x="1990" y="3239"/>
                  <a:ext cx="185" cy="15"/>
                </a:xfrm>
                <a:custGeom>
                  <a:avLst/>
                  <a:gdLst>
                    <a:gd name="T0" fmla="*/ 227515 w 134"/>
                    <a:gd name="T1" fmla="*/ 0 h 9"/>
                    <a:gd name="T2" fmla="*/ 164874 w 134"/>
                    <a:gd name="T3" fmla="*/ 10245 h 9"/>
                    <a:gd name="T4" fmla="*/ 149379 w 134"/>
                    <a:gd name="T5" fmla="*/ 10245 h 9"/>
                    <a:gd name="T6" fmla="*/ 84592 w 134"/>
                    <a:gd name="T7" fmla="*/ 42153 h 9"/>
                    <a:gd name="T8" fmla="*/ 36319 w 134"/>
                    <a:gd name="T9" fmla="*/ 35903 h 9"/>
                    <a:gd name="T10" fmla="*/ 2979 w 134"/>
                    <a:gd name="T11" fmla="*/ 25292 h 9"/>
                    <a:gd name="T12" fmla="*/ 0 w 134"/>
                    <a:gd name="T13" fmla="*/ 17075 h 9"/>
                    <a:gd name="T14" fmla="*/ 0 w 134"/>
                    <a:gd name="T15" fmla="*/ 17075 h 9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134" h="9">
                      <a:moveTo>
                        <a:pt x="134" y="0"/>
                      </a:moveTo>
                      <a:cubicBezTo>
                        <a:pt x="110" y="9"/>
                        <a:pt x="102" y="6"/>
                        <a:pt x="97" y="2"/>
                      </a:cubicBezTo>
                      <a:cubicBezTo>
                        <a:pt x="95" y="1"/>
                        <a:pt x="91" y="1"/>
                        <a:pt x="88" y="2"/>
                      </a:cubicBezTo>
                      <a:cubicBezTo>
                        <a:pt x="75" y="4"/>
                        <a:pt x="63" y="5"/>
                        <a:pt x="50" y="7"/>
                      </a:cubicBezTo>
                      <a:cubicBezTo>
                        <a:pt x="38" y="9"/>
                        <a:pt x="30" y="8"/>
                        <a:pt x="21" y="6"/>
                      </a:cubicBezTo>
                      <a:cubicBezTo>
                        <a:pt x="15" y="6"/>
                        <a:pt x="9" y="5"/>
                        <a:pt x="2" y="4"/>
                      </a:cubicBezTo>
                      <a:cubicBezTo>
                        <a:pt x="0" y="4"/>
                        <a:pt x="0" y="4"/>
                        <a:pt x="0" y="3"/>
                      </a:cubicBezTo>
                      <a:cubicBezTo>
                        <a:pt x="0" y="3"/>
                        <a:pt x="0" y="3"/>
                        <a:pt x="0" y="3"/>
                      </a:cubicBezTo>
                    </a:path>
                  </a:pathLst>
                </a:custGeom>
                <a:noFill/>
                <a:ln w="9525" cap="sq">
                  <a:solidFill>
                    <a:srgbClr val="C1C0B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496" name="Freeform 402"/>
                <p:cNvSpPr>
                  <a:spLocks noChangeArrowheads="1"/>
                </p:cNvSpPr>
                <p:nvPr/>
              </p:nvSpPr>
              <p:spPr bwMode="auto">
                <a:xfrm>
                  <a:off x="2063" y="3190"/>
                  <a:ext cx="50" cy="7"/>
                </a:xfrm>
                <a:custGeom>
                  <a:avLst/>
                  <a:gdLst>
                    <a:gd name="T0" fmla="*/ 0 w 37"/>
                    <a:gd name="T1" fmla="*/ 2667 h 5"/>
                    <a:gd name="T2" fmla="*/ 25241 w 37"/>
                    <a:gd name="T3" fmla="*/ 2667 h 5"/>
                    <a:gd name="T4" fmla="*/ 55424 w 37"/>
                    <a:gd name="T5" fmla="*/ 5274 h 5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37" h="5">
                      <a:moveTo>
                        <a:pt x="0" y="2"/>
                      </a:moveTo>
                      <a:cubicBezTo>
                        <a:pt x="6" y="2"/>
                        <a:pt x="15" y="0"/>
                        <a:pt x="17" y="2"/>
                      </a:cubicBezTo>
                      <a:cubicBezTo>
                        <a:pt x="21" y="4"/>
                        <a:pt x="28" y="5"/>
                        <a:pt x="37" y="4"/>
                      </a:cubicBezTo>
                    </a:path>
                  </a:pathLst>
                </a:custGeom>
                <a:noFill/>
                <a:ln w="9525" cap="sq">
                  <a:solidFill>
                    <a:srgbClr val="C1C0B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497" name="Freeform 403"/>
                <p:cNvSpPr>
                  <a:spLocks noChangeArrowheads="1"/>
                </p:cNvSpPr>
                <p:nvPr/>
              </p:nvSpPr>
              <p:spPr bwMode="auto">
                <a:xfrm>
                  <a:off x="1880" y="3190"/>
                  <a:ext cx="56" cy="11"/>
                </a:xfrm>
                <a:custGeom>
                  <a:avLst/>
                  <a:gdLst>
                    <a:gd name="T0" fmla="*/ 69432 w 41"/>
                    <a:gd name="T1" fmla="*/ 12380 h 7"/>
                    <a:gd name="T2" fmla="*/ 0 w 41"/>
                    <a:gd name="T3" fmla="*/ 0 h 7"/>
                    <a:gd name="T4" fmla="*/ 0 60000 65536"/>
                    <a:gd name="T5" fmla="*/ 0 60000 65536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0" t="0" r="r" b="b"/>
                  <a:pathLst>
                    <a:path w="41" h="7">
                      <a:moveTo>
                        <a:pt x="41" y="6"/>
                      </a:moveTo>
                      <a:cubicBezTo>
                        <a:pt x="23" y="7"/>
                        <a:pt x="11" y="4"/>
                        <a:pt x="0" y="0"/>
                      </a:cubicBezTo>
                    </a:path>
                  </a:pathLst>
                </a:custGeom>
                <a:noFill/>
                <a:ln w="9525" cap="sq">
                  <a:solidFill>
                    <a:srgbClr val="C1C0B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498" name="Freeform 404"/>
                <p:cNvSpPr>
                  <a:spLocks noChangeArrowheads="1"/>
                </p:cNvSpPr>
                <p:nvPr/>
              </p:nvSpPr>
              <p:spPr bwMode="auto">
                <a:xfrm>
                  <a:off x="1848" y="3241"/>
                  <a:ext cx="104" cy="11"/>
                </a:xfrm>
                <a:custGeom>
                  <a:avLst/>
                  <a:gdLst>
                    <a:gd name="T0" fmla="*/ 0 w 76"/>
                    <a:gd name="T1" fmla="*/ 23667 h 7"/>
                    <a:gd name="T2" fmla="*/ 72574 w 76"/>
                    <a:gd name="T3" fmla="*/ 9982 h 7"/>
                    <a:gd name="T4" fmla="*/ 97110 w 76"/>
                    <a:gd name="T5" fmla="*/ 29348 h 7"/>
                    <a:gd name="T6" fmla="*/ 119371 w 76"/>
                    <a:gd name="T7" fmla="*/ 32782 h 7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76" h="7">
                      <a:moveTo>
                        <a:pt x="0" y="4"/>
                      </a:moveTo>
                      <a:cubicBezTo>
                        <a:pt x="11" y="7"/>
                        <a:pt x="29" y="4"/>
                        <a:pt x="46" y="2"/>
                      </a:cubicBezTo>
                      <a:cubicBezTo>
                        <a:pt x="55" y="0"/>
                        <a:pt x="58" y="3"/>
                        <a:pt x="62" y="5"/>
                      </a:cubicBezTo>
                      <a:cubicBezTo>
                        <a:pt x="71" y="5"/>
                        <a:pt x="76" y="6"/>
                        <a:pt x="76" y="6"/>
                      </a:cubicBezTo>
                    </a:path>
                  </a:pathLst>
                </a:custGeom>
                <a:noFill/>
                <a:ln w="9525" cap="sq">
                  <a:solidFill>
                    <a:srgbClr val="C1C0B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499" name="Freeform 405"/>
                <p:cNvSpPr>
                  <a:spLocks noChangeArrowheads="1"/>
                </p:cNvSpPr>
                <p:nvPr/>
              </p:nvSpPr>
              <p:spPr bwMode="auto">
                <a:xfrm>
                  <a:off x="2050" y="3068"/>
                  <a:ext cx="128" cy="28"/>
                </a:xfrm>
                <a:custGeom>
                  <a:avLst/>
                  <a:gdLst>
                    <a:gd name="T0" fmla="*/ 151485 w 93"/>
                    <a:gd name="T1" fmla="*/ 82014 h 17"/>
                    <a:gd name="T2" fmla="*/ 134997 w 93"/>
                    <a:gd name="T3" fmla="*/ 76951 h 17"/>
                    <a:gd name="T4" fmla="*/ 40131 w 93"/>
                    <a:gd name="T5" fmla="*/ 5187 h 17"/>
                    <a:gd name="T6" fmla="*/ 0 w 93"/>
                    <a:gd name="T7" fmla="*/ 5187 h 17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93" h="17">
                      <a:moveTo>
                        <a:pt x="93" y="17"/>
                      </a:moveTo>
                      <a:cubicBezTo>
                        <a:pt x="89" y="17"/>
                        <a:pt x="86" y="17"/>
                        <a:pt x="83" y="16"/>
                      </a:cubicBezTo>
                      <a:cubicBezTo>
                        <a:pt x="63" y="10"/>
                        <a:pt x="48" y="3"/>
                        <a:pt x="25" y="1"/>
                      </a:cubicBezTo>
                      <a:cubicBezTo>
                        <a:pt x="18" y="0"/>
                        <a:pt x="8" y="2"/>
                        <a:pt x="0" y="1"/>
                      </a:cubicBezTo>
                    </a:path>
                  </a:pathLst>
                </a:custGeom>
                <a:noFill/>
                <a:ln w="9525" cap="sq">
                  <a:solidFill>
                    <a:srgbClr val="C1C0B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500" name="Freeform 406"/>
                <p:cNvSpPr>
                  <a:spLocks noChangeArrowheads="1"/>
                </p:cNvSpPr>
                <p:nvPr/>
              </p:nvSpPr>
              <p:spPr bwMode="auto">
                <a:xfrm>
                  <a:off x="1925" y="3158"/>
                  <a:ext cx="37" cy="2"/>
                </a:xfrm>
                <a:custGeom>
                  <a:avLst/>
                  <a:gdLst>
                    <a:gd name="T0" fmla="*/ 0 w 27"/>
                    <a:gd name="T1" fmla="*/ 0 h 2"/>
                    <a:gd name="T2" fmla="*/ 49207 w 27"/>
                    <a:gd name="T3" fmla="*/ 210 h 2"/>
                    <a:gd name="T4" fmla="*/ 0 60000 65536"/>
                    <a:gd name="T5" fmla="*/ 0 60000 65536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0" t="0" r="r" b="b"/>
                  <a:pathLst>
                    <a:path w="27" h="2">
                      <a:moveTo>
                        <a:pt x="0" y="0"/>
                      </a:moveTo>
                      <a:cubicBezTo>
                        <a:pt x="8" y="2"/>
                        <a:pt x="20" y="0"/>
                        <a:pt x="27" y="2"/>
                      </a:cubicBezTo>
                    </a:path>
                  </a:pathLst>
                </a:custGeom>
                <a:noFill/>
                <a:ln w="9525" cap="sq">
                  <a:solidFill>
                    <a:srgbClr val="C1C0B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501" name="Freeform 407"/>
                <p:cNvSpPr>
                  <a:spLocks noChangeArrowheads="1"/>
                </p:cNvSpPr>
                <p:nvPr/>
              </p:nvSpPr>
              <p:spPr bwMode="auto">
                <a:xfrm>
                  <a:off x="2074" y="3264"/>
                  <a:ext cx="64" cy="14"/>
                </a:xfrm>
                <a:custGeom>
                  <a:avLst/>
                  <a:gdLst>
                    <a:gd name="T0" fmla="*/ 66832 w 47"/>
                    <a:gd name="T1" fmla="*/ 111298 h 8"/>
                    <a:gd name="T2" fmla="*/ 61177 w 47"/>
                    <a:gd name="T3" fmla="*/ 111298 h 8"/>
                    <a:gd name="T4" fmla="*/ 61177 w 47"/>
                    <a:gd name="T5" fmla="*/ 94411 h 8"/>
                    <a:gd name="T6" fmla="*/ 68018 w 47"/>
                    <a:gd name="T7" fmla="*/ 94411 h 8"/>
                    <a:gd name="T8" fmla="*/ 66832 w 47"/>
                    <a:gd name="T9" fmla="*/ 111298 h 8"/>
                    <a:gd name="T10" fmla="*/ 61177 w 47"/>
                    <a:gd name="T11" fmla="*/ 111298 h 8"/>
                    <a:gd name="T12" fmla="*/ 55386 w 47"/>
                    <a:gd name="T13" fmla="*/ 111298 h 8"/>
                    <a:gd name="T14" fmla="*/ 55386 w 47"/>
                    <a:gd name="T15" fmla="*/ 84362 h 8"/>
                    <a:gd name="T16" fmla="*/ 61177 w 47"/>
                    <a:gd name="T17" fmla="*/ 94411 h 8"/>
                    <a:gd name="T18" fmla="*/ 61177 w 47"/>
                    <a:gd name="T19" fmla="*/ 111298 h 8"/>
                    <a:gd name="T20" fmla="*/ 55386 w 47"/>
                    <a:gd name="T21" fmla="*/ 111298 h 8"/>
                    <a:gd name="T22" fmla="*/ 55386 w 47"/>
                    <a:gd name="T23" fmla="*/ 111298 h 8"/>
                    <a:gd name="T24" fmla="*/ 55386 w 47"/>
                    <a:gd name="T25" fmla="*/ 94411 h 8"/>
                    <a:gd name="T26" fmla="*/ 55386 w 47"/>
                    <a:gd name="T27" fmla="*/ 111298 h 8"/>
                    <a:gd name="T28" fmla="*/ 55386 w 47"/>
                    <a:gd name="T29" fmla="*/ 111298 h 8"/>
                    <a:gd name="T30" fmla="*/ 33808 w 47"/>
                    <a:gd name="T31" fmla="*/ 40679 h 8"/>
                    <a:gd name="T32" fmla="*/ 33808 w 47"/>
                    <a:gd name="T33" fmla="*/ 30828 h 8"/>
                    <a:gd name="T34" fmla="*/ 55386 w 47"/>
                    <a:gd name="T35" fmla="*/ 84362 h 8"/>
                    <a:gd name="T36" fmla="*/ 55386 w 47"/>
                    <a:gd name="T37" fmla="*/ 111298 h 8"/>
                    <a:gd name="T38" fmla="*/ 33808 w 47"/>
                    <a:gd name="T39" fmla="*/ 40679 h 8"/>
                    <a:gd name="T40" fmla="*/ 4231 w 47"/>
                    <a:gd name="T41" fmla="*/ 30828 h 8"/>
                    <a:gd name="T42" fmla="*/ 4231 w 47"/>
                    <a:gd name="T43" fmla="*/ 17616 h 8"/>
                    <a:gd name="T44" fmla="*/ 33808 w 47"/>
                    <a:gd name="T45" fmla="*/ 30828 h 8"/>
                    <a:gd name="T46" fmla="*/ 33808 w 47"/>
                    <a:gd name="T47" fmla="*/ 40679 h 8"/>
                    <a:gd name="T48" fmla="*/ 4231 w 47"/>
                    <a:gd name="T49" fmla="*/ 30828 h 8"/>
                    <a:gd name="T50" fmla="*/ 4231 w 47"/>
                    <a:gd name="T51" fmla="*/ 30828 h 8"/>
                    <a:gd name="T52" fmla="*/ 4231 w 47"/>
                    <a:gd name="T53" fmla="*/ 30828 h 8"/>
                    <a:gd name="T54" fmla="*/ 4231 w 47"/>
                    <a:gd name="T55" fmla="*/ 17616 h 8"/>
                    <a:gd name="T56" fmla="*/ 4231 w 47"/>
                    <a:gd name="T57" fmla="*/ 30828 h 8"/>
                    <a:gd name="T58" fmla="*/ 4231 w 47"/>
                    <a:gd name="T59" fmla="*/ 30828 h 8"/>
                    <a:gd name="T60" fmla="*/ 4231 w 47"/>
                    <a:gd name="T61" fmla="*/ 30828 h 8"/>
                    <a:gd name="T62" fmla="*/ 4231 w 47"/>
                    <a:gd name="T63" fmla="*/ 17616 h 8"/>
                    <a:gd name="T64" fmla="*/ 4231 w 47"/>
                    <a:gd name="T65" fmla="*/ 17616 h 8"/>
                    <a:gd name="T66" fmla="*/ 4231 w 47"/>
                    <a:gd name="T67" fmla="*/ 30828 h 8"/>
                    <a:gd name="T68" fmla="*/ 4231 w 47"/>
                    <a:gd name="T69" fmla="*/ 30828 h 8"/>
                    <a:gd name="T70" fmla="*/ 2578 w 47"/>
                    <a:gd name="T71" fmla="*/ 30828 h 8"/>
                    <a:gd name="T72" fmla="*/ 1575 w 47"/>
                    <a:gd name="T73" fmla="*/ 17616 h 8"/>
                    <a:gd name="T74" fmla="*/ 4231 w 47"/>
                    <a:gd name="T75" fmla="*/ 17616 h 8"/>
                    <a:gd name="T76" fmla="*/ 4231 w 47"/>
                    <a:gd name="T77" fmla="*/ 30828 h 8"/>
                    <a:gd name="T78" fmla="*/ 2578 w 47"/>
                    <a:gd name="T79" fmla="*/ 30828 h 8"/>
                    <a:gd name="T80" fmla="*/ 2578 w 47"/>
                    <a:gd name="T81" fmla="*/ 30828 h 8"/>
                    <a:gd name="T82" fmla="*/ 2578 w 47"/>
                    <a:gd name="T83" fmla="*/ 17616 h 8"/>
                    <a:gd name="T84" fmla="*/ 2578 w 47"/>
                    <a:gd name="T85" fmla="*/ 30828 h 8"/>
                    <a:gd name="T86" fmla="*/ 2578 w 47"/>
                    <a:gd name="T87" fmla="*/ 30828 h 8"/>
                    <a:gd name="T88" fmla="*/ 2578 w 47"/>
                    <a:gd name="T89" fmla="*/ 30828 h 8"/>
                    <a:gd name="T90" fmla="*/ 1575 w 47"/>
                    <a:gd name="T91" fmla="*/ 17616 h 8"/>
                    <a:gd name="T92" fmla="*/ 1575 w 47"/>
                    <a:gd name="T93" fmla="*/ 17616 h 8"/>
                    <a:gd name="T94" fmla="*/ 2578 w 47"/>
                    <a:gd name="T95" fmla="*/ 30828 h 8"/>
                    <a:gd name="T96" fmla="*/ 2578 w 47"/>
                    <a:gd name="T97" fmla="*/ 30828 h 8"/>
                    <a:gd name="T98" fmla="*/ 1575 w 47"/>
                    <a:gd name="T99" fmla="*/ 40679 h 8"/>
                    <a:gd name="T100" fmla="*/ 0 w 47"/>
                    <a:gd name="T101" fmla="*/ 30828 h 8"/>
                    <a:gd name="T102" fmla="*/ 1575 w 47"/>
                    <a:gd name="T103" fmla="*/ 17616 h 8"/>
                    <a:gd name="T104" fmla="*/ 2578 w 47"/>
                    <a:gd name="T105" fmla="*/ 30828 h 8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</a:gdLst>
                  <a:ahLst/>
                  <a:cxnLst>
                    <a:cxn ang="T106">
                      <a:pos x="T0" y="T1"/>
                    </a:cxn>
                    <a:cxn ang="T107">
                      <a:pos x="T2" y="T3"/>
                    </a:cxn>
                    <a:cxn ang="T108">
                      <a:pos x="T4" y="T5"/>
                    </a:cxn>
                    <a:cxn ang="T109">
                      <a:pos x="T6" y="T7"/>
                    </a:cxn>
                    <a:cxn ang="T110">
                      <a:pos x="T8" y="T9"/>
                    </a:cxn>
                    <a:cxn ang="T111">
                      <a:pos x="T10" y="T11"/>
                    </a:cxn>
                    <a:cxn ang="T112">
                      <a:pos x="T12" y="T13"/>
                    </a:cxn>
                    <a:cxn ang="T113">
                      <a:pos x="T14" y="T15"/>
                    </a:cxn>
                    <a:cxn ang="T114">
                      <a:pos x="T16" y="T17"/>
                    </a:cxn>
                    <a:cxn ang="T115">
                      <a:pos x="T18" y="T19"/>
                    </a:cxn>
                    <a:cxn ang="T116">
                      <a:pos x="T20" y="T21"/>
                    </a:cxn>
                    <a:cxn ang="T117">
                      <a:pos x="T22" y="T23"/>
                    </a:cxn>
                    <a:cxn ang="T118">
                      <a:pos x="T24" y="T25"/>
                    </a:cxn>
                    <a:cxn ang="T119">
                      <a:pos x="T26" y="T27"/>
                    </a:cxn>
                    <a:cxn ang="T120">
                      <a:pos x="T28" y="T29"/>
                    </a:cxn>
                    <a:cxn ang="T121">
                      <a:pos x="T30" y="T31"/>
                    </a:cxn>
                    <a:cxn ang="T122">
                      <a:pos x="T32" y="T33"/>
                    </a:cxn>
                    <a:cxn ang="T123">
                      <a:pos x="T34" y="T35"/>
                    </a:cxn>
                    <a:cxn ang="T124">
                      <a:pos x="T36" y="T37"/>
                    </a:cxn>
                    <a:cxn ang="T125">
                      <a:pos x="T38" y="T39"/>
                    </a:cxn>
                    <a:cxn ang="T126">
                      <a:pos x="T40" y="T41"/>
                    </a:cxn>
                    <a:cxn ang="T127">
                      <a:pos x="T42" y="T43"/>
                    </a:cxn>
                    <a:cxn ang="T128">
                      <a:pos x="T44" y="T45"/>
                    </a:cxn>
                    <a:cxn ang="T129">
                      <a:pos x="T46" y="T47"/>
                    </a:cxn>
                    <a:cxn ang="T130">
                      <a:pos x="T48" y="T49"/>
                    </a:cxn>
                    <a:cxn ang="T131">
                      <a:pos x="T50" y="T51"/>
                    </a:cxn>
                    <a:cxn ang="T132">
                      <a:pos x="T52" y="T53"/>
                    </a:cxn>
                    <a:cxn ang="T133">
                      <a:pos x="T54" y="T55"/>
                    </a:cxn>
                    <a:cxn ang="T134">
                      <a:pos x="T56" y="T57"/>
                    </a:cxn>
                    <a:cxn ang="T135">
                      <a:pos x="T58" y="T59"/>
                    </a:cxn>
                    <a:cxn ang="T136">
                      <a:pos x="T60" y="T61"/>
                    </a:cxn>
                    <a:cxn ang="T137">
                      <a:pos x="T62" y="T63"/>
                    </a:cxn>
                    <a:cxn ang="T138">
                      <a:pos x="T64" y="T65"/>
                    </a:cxn>
                    <a:cxn ang="T139">
                      <a:pos x="T66" y="T67"/>
                    </a:cxn>
                    <a:cxn ang="T140">
                      <a:pos x="T68" y="T69"/>
                    </a:cxn>
                    <a:cxn ang="T141">
                      <a:pos x="T70" y="T71"/>
                    </a:cxn>
                    <a:cxn ang="T142">
                      <a:pos x="T72" y="T73"/>
                    </a:cxn>
                    <a:cxn ang="T143">
                      <a:pos x="T74" y="T75"/>
                    </a:cxn>
                    <a:cxn ang="T144">
                      <a:pos x="T76" y="T77"/>
                    </a:cxn>
                    <a:cxn ang="T145">
                      <a:pos x="T78" y="T79"/>
                    </a:cxn>
                    <a:cxn ang="T146">
                      <a:pos x="T80" y="T81"/>
                    </a:cxn>
                    <a:cxn ang="T147">
                      <a:pos x="T82" y="T83"/>
                    </a:cxn>
                    <a:cxn ang="T148">
                      <a:pos x="T84" y="T85"/>
                    </a:cxn>
                    <a:cxn ang="T149">
                      <a:pos x="T86" y="T87"/>
                    </a:cxn>
                    <a:cxn ang="T150">
                      <a:pos x="T88" y="T89"/>
                    </a:cxn>
                    <a:cxn ang="T151">
                      <a:pos x="T90" y="T91"/>
                    </a:cxn>
                    <a:cxn ang="T152">
                      <a:pos x="T92" y="T93"/>
                    </a:cxn>
                    <a:cxn ang="T153">
                      <a:pos x="T94" y="T95"/>
                    </a:cxn>
                    <a:cxn ang="T154">
                      <a:pos x="T96" y="T97"/>
                    </a:cxn>
                    <a:cxn ang="T155">
                      <a:pos x="T98" y="T99"/>
                    </a:cxn>
                    <a:cxn ang="T156">
                      <a:pos x="T100" y="T101"/>
                    </a:cxn>
                    <a:cxn ang="T157">
                      <a:pos x="T102" y="T103"/>
                    </a:cxn>
                    <a:cxn ang="T158">
                      <a:pos x="T104" y="T105"/>
                    </a:cxn>
                  </a:cxnLst>
                  <a:rect l="0" t="0" r="r" b="b"/>
                  <a:pathLst>
                    <a:path w="47" h="8">
                      <a:moveTo>
                        <a:pt x="46" y="8"/>
                      </a:moveTo>
                      <a:cubicBezTo>
                        <a:pt x="46" y="8"/>
                        <a:pt x="44" y="8"/>
                        <a:pt x="42" y="8"/>
                      </a:cubicBezTo>
                      <a:lnTo>
                        <a:pt x="42" y="7"/>
                      </a:lnTo>
                      <a:cubicBezTo>
                        <a:pt x="44" y="6"/>
                        <a:pt x="46" y="6"/>
                        <a:pt x="47" y="7"/>
                      </a:cubicBezTo>
                      <a:lnTo>
                        <a:pt x="46" y="8"/>
                      </a:lnTo>
                      <a:close/>
                      <a:moveTo>
                        <a:pt x="42" y="8"/>
                      </a:moveTo>
                      <a:cubicBezTo>
                        <a:pt x="40" y="8"/>
                        <a:pt x="39" y="8"/>
                        <a:pt x="38" y="8"/>
                      </a:cubicBezTo>
                      <a:lnTo>
                        <a:pt x="38" y="6"/>
                      </a:lnTo>
                      <a:cubicBezTo>
                        <a:pt x="39" y="7"/>
                        <a:pt x="40" y="7"/>
                        <a:pt x="42" y="7"/>
                      </a:cubicBezTo>
                      <a:lnTo>
                        <a:pt x="42" y="8"/>
                      </a:lnTo>
                      <a:close/>
                      <a:moveTo>
                        <a:pt x="38" y="8"/>
                      </a:moveTo>
                      <a:lnTo>
                        <a:pt x="38" y="8"/>
                      </a:lnTo>
                      <a:lnTo>
                        <a:pt x="38" y="7"/>
                      </a:lnTo>
                      <a:lnTo>
                        <a:pt x="38" y="8"/>
                      </a:lnTo>
                      <a:close/>
                      <a:moveTo>
                        <a:pt x="38" y="8"/>
                      </a:moveTo>
                      <a:cubicBezTo>
                        <a:pt x="33" y="6"/>
                        <a:pt x="28" y="4"/>
                        <a:pt x="23" y="3"/>
                      </a:cubicBezTo>
                      <a:lnTo>
                        <a:pt x="23" y="2"/>
                      </a:lnTo>
                      <a:cubicBezTo>
                        <a:pt x="29" y="3"/>
                        <a:pt x="34" y="5"/>
                        <a:pt x="38" y="6"/>
                      </a:cubicBezTo>
                      <a:lnTo>
                        <a:pt x="38" y="8"/>
                      </a:lnTo>
                      <a:close/>
                      <a:moveTo>
                        <a:pt x="23" y="3"/>
                      </a:moveTo>
                      <a:cubicBezTo>
                        <a:pt x="17" y="2"/>
                        <a:pt x="11" y="1"/>
                        <a:pt x="3" y="2"/>
                      </a:cubicBezTo>
                      <a:lnTo>
                        <a:pt x="3" y="1"/>
                      </a:lnTo>
                      <a:cubicBezTo>
                        <a:pt x="11" y="0"/>
                        <a:pt x="17" y="1"/>
                        <a:pt x="23" y="2"/>
                      </a:cubicBezTo>
                      <a:lnTo>
                        <a:pt x="23" y="3"/>
                      </a:lnTo>
                      <a:close/>
                      <a:moveTo>
                        <a:pt x="3" y="2"/>
                      </a:moveTo>
                      <a:lnTo>
                        <a:pt x="3" y="2"/>
                      </a:lnTo>
                      <a:lnTo>
                        <a:pt x="3" y="1"/>
                      </a:lnTo>
                      <a:lnTo>
                        <a:pt x="3" y="2"/>
                      </a:lnTo>
                      <a:close/>
                      <a:moveTo>
                        <a:pt x="3" y="2"/>
                      </a:moveTo>
                      <a:lnTo>
                        <a:pt x="3" y="2"/>
                      </a:lnTo>
                      <a:lnTo>
                        <a:pt x="3" y="1"/>
                      </a:lnTo>
                      <a:lnTo>
                        <a:pt x="3" y="2"/>
                      </a:lnTo>
                      <a:close/>
                      <a:moveTo>
                        <a:pt x="3" y="2"/>
                      </a:moveTo>
                      <a:cubicBezTo>
                        <a:pt x="2" y="2"/>
                        <a:pt x="2" y="2"/>
                        <a:pt x="2" y="2"/>
                      </a:cubicBezTo>
                      <a:lnTo>
                        <a:pt x="1" y="1"/>
                      </a:lnTo>
                      <a:cubicBezTo>
                        <a:pt x="2" y="1"/>
                        <a:pt x="2" y="1"/>
                        <a:pt x="3" y="1"/>
                      </a:cubicBezTo>
                      <a:lnTo>
                        <a:pt x="3" y="2"/>
                      </a:lnTo>
                      <a:close/>
                      <a:moveTo>
                        <a:pt x="2" y="2"/>
                      </a:moveTo>
                      <a:lnTo>
                        <a:pt x="2" y="2"/>
                      </a:lnTo>
                      <a:lnTo>
                        <a:pt x="2" y="1"/>
                      </a:lnTo>
                      <a:lnTo>
                        <a:pt x="2" y="2"/>
                      </a:lnTo>
                      <a:close/>
                      <a:moveTo>
                        <a:pt x="2" y="2"/>
                      </a:moveTo>
                      <a:cubicBezTo>
                        <a:pt x="2" y="2"/>
                        <a:pt x="2" y="2"/>
                        <a:pt x="2" y="2"/>
                      </a:cubicBezTo>
                      <a:lnTo>
                        <a:pt x="1" y="1"/>
                      </a:lnTo>
                      <a:cubicBezTo>
                        <a:pt x="1" y="1"/>
                        <a:pt x="1" y="1"/>
                        <a:pt x="1" y="1"/>
                      </a:cubicBezTo>
                      <a:lnTo>
                        <a:pt x="2" y="2"/>
                      </a:lnTo>
                      <a:close/>
                      <a:moveTo>
                        <a:pt x="2" y="2"/>
                      </a:moveTo>
                      <a:cubicBezTo>
                        <a:pt x="1" y="2"/>
                        <a:pt x="1" y="2"/>
                        <a:pt x="1" y="3"/>
                      </a:cubicBezTo>
                      <a:lnTo>
                        <a:pt x="0" y="2"/>
                      </a:lnTo>
                      <a:cubicBezTo>
                        <a:pt x="0" y="2"/>
                        <a:pt x="0" y="1"/>
                        <a:pt x="1" y="1"/>
                      </a:cubicBezTo>
                      <a:lnTo>
                        <a:pt x="2" y="2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502" name="Freeform 408"/>
                <p:cNvSpPr>
                  <a:spLocks noChangeArrowheads="1"/>
                </p:cNvSpPr>
                <p:nvPr/>
              </p:nvSpPr>
              <p:spPr bwMode="auto">
                <a:xfrm>
                  <a:off x="2070" y="3148"/>
                  <a:ext cx="62" cy="15"/>
                </a:xfrm>
                <a:custGeom>
                  <a:avLst/>
                  <a:gdLst>
                    <a:gd name="T0" fmla="*/ 1961 w 45"/>
                    <a:gd name="T1" fmla="*/ 0 h 9"/>
                    <a:gd name="T2" fmla="*/ 1961 w 45"/>
                    <a:gd name="T3" fmla="*/ 0 h 9"/>
                    <a:gd name="T4" fmla="*/ 0 w 45"/>
                    <a:gd name="T5" fmla="*/ 6147 h 9"/>
                    <a:gd name="T6" fmla="*/ 0 w 45"/>
                    <a:gd name="T7" fmla="*/ 6147 h 9"/>
                    <a:gd name="T8" fmla="*/ 1961 w 45"/>
                    <a:gd name="T9" fmla="*/ 0 h 9"/>
                    <a:gd name="T10" fmla="*/ 1961 w 45"/>
                    <a:gd name="T11" fmla="*/ 0 h 9"/>
                    <a:gd name="T12" fmla="*/ 1961 w 45"/>
                    <a:gd name="T13" fmla="*/ 0 h 9"/>
                    <a:gd name="T14" fmla="*/ 1961 w 45"/>
                    <a:gd name="T15" fmla="*/ 0 h 9"/>
                    <a:gd name="T16" fmla="*/ 1961 w 45"/>
                    <a:gd name="T17" fmla="*/ 0 h 9"/>
                    <a:gd name="T18" fmla="*/ 56113 w 45"/>
                    <a:gd name="T19" fmla="*/ 35903 h 9"/>
                    <a:gd name="T20" fmla="*/ 56113 w 45"/>
                    <a:gd name="T21" fmla="*/ 42153 h 9"/>
                    <a:gd name="T22" fmla="*/ 0 w 45"/>
                    <a:gd name="T23" fmla="*/ 6147 h 9"/>
                    <a:gd name="T24" fmla="*/ 1961 w 45"/>
                    <a:gd name="T25" fmla="*/ 0 h 9"/>
                    <a:gd name="T26" fmla="*/ 56113 w 45"/>
                    <a:gd name="T27" fmla="*/ 35903 h 9"/>
                    <a:gd name="T28" fmla="*/ 84703 w 45"/>
                    <a:gd name="T29" fmla="*/ 42153 h 9"/>
                    <a:gd name="T30" fmla="*/ 84703 w 45"/>
                    <a:gd name="T31" fmla="*/ 53758 h 9"/>
                    <a:gd name="T32" fmla="*/ 56113 w 45"/>
                    <a:gd name="T33" fmla="*/ 42153 h 9"/>
                    <a:gd name="T34" fmla="*/ 56113 w 45"/>
                    <a:gd name="T35" fmla="*/ 35903 h 9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0" t="0" r="r" b="b"/>
                  <a:pathLst>
                    <a:path w="45" h="9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1"/>
                      </a:lnTo>
                      <a:lnTo>
                        <a:pt x="1" y="0"/>
                      </a:lnTo>
                      <a:close/>
                      <a:moveTo>
                        <a:pt x="1" y="0"/>
                      </a:moveTo>
                      <a:lnTo>
                        <a:pt x="1" y="0"/>
                      </a:lnTo>
                      <a:close/>
                      <a:moveTo>
                        <a:pt x="1" y="0"/>
                      </a:moveTo>
                      <a:cubicBezTo>
                        <a:pt x="7" y="5"/>
                        <a:pt x="18" y="5"/>
                        <a:pt x="30" y="6"/>
                      </a:cubicBezTo>
                      <a:lnTo>
                        <a:pt x="30" y="7"/>
                      </a:lnTo>
                      <a:cubicBezTo>
                        <a:pt x="18" y="7"/>
                        <a:pt x="6" y="6"/>
                        <a:pt x="0" y="1"/>
                      </a:cubicBezTo>
                      <a:lnTo>
                        <a:pt x="1" y="0"/>
                      </a:lnTo>
                      <a:close/>
                      <a:moveTo>
                        <a:pt x="30" y="6"/>
                      </a:moveTo>
                      <a:cubicBezTo>
                        <a:pt x="35" y="6"/>
                        <a:pt x="40" y="7"/>
                        <a:pt x="45" y="7"/>
                      </a:cubicBezTo>
                      <a:lnTo>
                        <a:pt x="45" y="9"/>
                      </a:lnTo>
                      <a:cubicBezTo>
                        <a:pt x="40" y="8"/>
                        <a:pt x="35" y="8"/>
                        <a:pt x="30" y="7"/>
                      </a:cubicBezTo>
                      <a:lnTo>
                        <a:pt x="30" y="6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503" name="Freeform 409"/>
                <p:cNvSpPr>
                  <a:spLocks noChangeArrowheads="1"/>
                </p:cNvSpPr>
                <p:nvPr/>
              </p:nvSpPr>
              <p:spPr bwMode="auto">
                <a:xfrm>
                  <a:off x="1922" y="3077"/>
                  <a:ext cx="64" cy="8"/>
                </a:xfrm>
                <a:custGeom>
                  <a:avLst/>
                  <a:gdLst>
                    <a:gd name="T0" fmla="*/ 68018 w 47"/>
                    <a:gd name="T1" fmla="*/ 29744 h 5"/>
                    <a:gd name="T2" fmla="*/ 68018 w 47"/>
                    <a:gd name="T3" fmla="*/ 29744 h 5"/>
                    <a:gd name="T4" fmla="*/ 68018 w 47"/>
                    <a:gd name="T5" fmla="*/ 23373 h 5"/>
                    <a:gd name="T6" fmla="*/ 68018 w 47"/>
                    <a:gd name="T7" fmla="*/ 23373 h 5"/>
                    <a:gd name="T8" fmla="*/ 68018 w 47"/>
                    <a:gd name="T9" fmla="*/ 29744 h 5"/>
                    <a:gd name="T10" fmla="*/ 68018 w 47"/>
                    <a:gd name="T11" fmla="*/ 23373 h 5"/>
                    <a:gd name="T12" fmla="*/ 68018 w 47"/>
                    <a:gd name="T13" fmla="*/ 23373 h 5"/>
                    <a:gd name="T14" fmla="*/ 68018 w 47"/>
                    <a:gd name="T15" fmla="*/ 29744 h 5"/>
                    <a:gd name="T16" fmla="*/ 68018 w 47"/>
                    <a:gd name="T17" fmla="*/ 23373 h 5"/>
                    <a:gd name="T18" fmla="*/ 68018 w 47"/>
                    <a:gd name="T19" fmla="*/ 29744 h 5"/>
                    <a:gd name="T20" fmla="*/ 59512 w 47"/>
                    <a:gd name="T21" fmla="*/ 42061 h 5"/>
                    <a:gd name="T22" fmla="*/ 58548 w 47"/>
                    <a:gd name="T23" fmla="*/ 29744 h 5"/>
                    <a:gd name="T24" fmla="*/ 68018 w 47"/>
                    <a:gd name="T25" fmla="*/ 23373 h 5"/>
                    <a:gd name="T26" fmla="*/ 68018 w 47"/>
                    <a:gd name="T27" fmla="*/ 29744 h 5"/>
                    <a:gd name="T28" fmla="*/ 59512 w 47"/>
                    <a:gd name="T29" fmla="*/ 42061 h 5"/>
                    <a:gd name="T30" fmla="*/ 52537 w 47"/>
                    <a:gd name="T31" fmla="*/ 53542 h 5"/>
                    <a:gd name="T32" fmla="*/ 52537 w 47"/>
                    <a:gd name="T33" fmla="*/ 42061 h 5"/>
                    <a:gd name="T34" fmla="*/ 58548 w 47"/>
                    <a:gd name="T35" fmla="*/ 29744 h 5"/>
                    <a:gd name="T36" fmla="*/ 59512 w 47"/>
                    <a:gd name="T37" fmla="*/ 42061 h 5"/>
                    <a:gd name="T38" fmla="*/ 52537 w 47"/>
                    <a:gd name="T39" fmla="*/ 42061 h 5"/>
                    <a:gd name="T40" fmla="*/ 52537 w 47"/>
                    <a:gd name="T41" fmla="*/ 42061 h 5"/>
                    <a:gd name="T42" fmla="*/ 52537 w 47"/>
                    <a:gd name="T43" fmla="*/ 42061 h 5"/>
                    <a:gd name="T44" fmla="*/ 52537 w 47"/>
                    <a:gd name="T45" fmla="*/ 53542 h 5"/>
                    <a:gd name="T46" fmla="*/ 45618 w 47"/>
                    <a:gd name="T47" fmla="*/ 53542 h 5"/>
                    <a:gd name="T48" fmla="*/ 45618 w 47"/>
                    <a:gd name="T49" fmla="*/ 42061 h 5"/>
                    <a:gd name="T50" fmla="*/ 52537 w 47"/>
                    <a:gd name="T51" fmla="*/ 42061 h 5"/>
                    <a:gd name="T52" fmla="*/ 52537 w 47"/>
                    <a:gd name="T53" fmla="*/ 53542 h 5"/>
                    <a:gd name="T54" fmla="*/ 45618 w 47"/>
                    <a:gd name="T55" fmla="*/ 53542 h 5"/>
                    <a:gd name="T56" fmla="*/ 45618 w 47"/>
                    <a:gd name="T57" fmla="*/ 53542 h 5"/>
                    <a:gd name="T58" fmla="*/ 45618 w 47"/>
                    <a:gd name="T59" fmla="*/ 53542 h 5"/>
                    <a:gd name="T60" fmla="*/ 45618 w 47"/>
                    <a:gd name="T61" fmla="*/ 53542 h 5"/>
                    <a:gd name="T62" fmla="*/ 37982 w 47"/>
                    <a:gd name="T63" fmla="*/ 53542 h 5"/>
                    <a:gd name="T64" fmla="*/ 39001 w 47"/>
                    <a:gd name="T65" fmla="*/ 29744 h 5"/>
                    <a:gd name="T66" fmla="*/ 45618 w 47"/>
                    <a:gd name="T67" fmla="*/ 42061 h 5"/>
                    <a:gd name="T68" fmla="*/ 45618 w 47"/>
                    <a:gd name="T69" fmla="*/ 53542 h 5"/>
                    <a:gd name="T70" fmla="*/ 39001 w 47"/>
                    <a:gd name="T71" fmla="*/ 29744 h 5"/>
                    <a:gd name="T72" fmla="*/ 39001 w 47"/>
                    <a:gd name="T73" fmla="*/ 29744 h 5"/>
                    <a:gd name="T74" fmla="*/ 39001 w 47"/>
                    <a:gd name="T75" fmla="*/ 29744 h 5"/>
                    <a:gd name="T76" fmla="*/ 39001 w 47"/>
                    <a:gd name="T77" fmla="*/ 42061 h 5"/>
                    <a:gd name="T78" fmla="*/ 39001 w 47"/>
                    <a:gd name="T79" fmla="*/ 29744 h 5"/>
                    <a:gd name="T80" fmla="*/ 37982 w 47"/>
                    <a:gd name="T81" fmla="*/ 53542 h 5"/>
                    <a:gd name="T82" fmla="*/ 32064 w 47"/>
                    <a:gd name="T83" fmla="*/ 42061 h 5"/>
                    <a:gd name="T84" fmla="*/ 33808 w 47"/>
                    <a:gd name="T85" fmla="*/ 29744 h 5"/>
                    <a:gd name="T86" fmla="*/ 39001 w 47"/>
                    <a:gd name="T87" fmla="*/ 29744 h 5"/>
                    <a:gd name="T88" fmla="*/ 37982 w 47"/>
                    <a:gd name="T89" fmla="*/ 53542 h 5"/>
                    <a:gd name="T90" fmla="*/ 32064 w 47"/>
                    <a:gd name="T91" fmla="*/ 42061 h 5"/>
                    <a:gd name="T92" fmla="*/ 0 w 47"/>
                    <a:gd name="T93" fmla="*/ 12984 h 5"/>
                    <a:gd name="T94" fmla="*/ 0 w 47"/>
                    <a:gd name="T95" fmla="*/ 0 h 5"/>
                    <a:gd name="T96" fmla="*/ 33808 w 47"/>
                    <a:gd name="T97" fmla="*/ 29744 h 5"/>
                    <a:gd name="T98" fmla="*/ 32064 w 47"/>
                    <a:gd name="T99" fmla="*/ 42061 h 5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</a:gdLst>
                  <a:ahLst/>
                  <a:cxnLst>
                    <a:cxn ang="T100">
                      <a:pos x="T0" y="T1"/>
                    </a:cxn>
                    <a:cxn ang="T101">
                      <a:pos x="T2" y="T3"/>
                    </a:cxn>
                    <a:cxn ang="T102">
                      <a:pos x="T4" y="T5"/>
                    </a:cxn>
                    <a:cxn ang="T103">
                      <a:pos x="T6" y="T7"/>
                    </a:cxn>
                    <a:cxn ang="T104">
                      <a:pos x="T8" y="T9"/>
                    </a:cxn>
                    <a:cxn ang="T105">
                      <a:pos x="T10" y="T11"/>
                    </a:cxn>
                    <a:cxn ang="T106">
                      <a:pos x="T12" y="T13"/>
                    </a:cxn>
                    <a:cxn ang="T107">
                      <a:pos x="T14" y="T15"/>
                    </a:cxn>
                    <a:cxn ang="T108">
                      <a:pos x="T16" y="T17"/>
                    </a:cxn>
                    <a:cxn ang="T109">
                      <a:pos x="T18" y="T19"/>
                    </a:cxn>
                    <a:cxn ang="T110">
                      <a:pos x="T20" y="T21"/>
                    </a:cxn>
                    <a:cxn ang="T111">
                      <a:pos x="T22" y="T23"/>
                    </a:cxn>
                    <a:cxn ang="T112">
                      <a:pos x="T24" y="T25"/>
                    </a:cxn>
                    <a:cxn ang="T113">
                      <a:pos x="T26" y="T27"/>
                    </a:cxn>
                    <a:cxn ang="T114">
                      <a:pos x="T28" y="T29"/>
                    </a:cxn>
                    <a:cxn ang="T115">
                      <a:pos x="T30" y="T31"/>
                    </a:cxn>
                    <a:cxn ang="T116">
                      <a:pos x="T32" y="T33"/>
                    </a:cxn>
                    <a:cxn ang="T117">
                      <a:pos x="T34" y="T35"/>
                    </a:cxn>
                    <a:cxn ang="T118">
                      <a:pos x="T36" y="T37"/>
                    </a:cxn>
                    <a:cxn ang="T119">
                      <a:pos x="T38" y="T39"/>
                    </a:cxn>
                    <a:cxn ang="T120">
                      <a:pos x="T40" y="T41"/>
                    </a:cxn>
                    <a:cxn ang="T121">
                      <a:pos x="T42" y="T43"/>
                    </a:cxn>
                    <a:cxn ang="T122">
                      <a:pos x="T44" y="T45"/>
                    </a:cxn>
                    <a:cxn ang="T123">
                      <a:pos x="T46" y="T47"/>
                    </a:cxn>
                    <a:cxn ang="T124">
                      <a:pos x="T48" y="T49"/>
                    </a:cxn>
                    <a:cxn ang="T125">
                      <a:pos x="T50" y="T51"/>
                    </a:cxn>
                    <a:cxn ang="T126">
                      <a:pos x="T52" y="T53"/>
                    </a:cxn>
                    <a:cxn ang="T127">
                      <a:pos x="T54" y="T55"/>
                    </a:cxn>
                    <a:cxn ang="T128">
                      <a:pos x="T56" y="T57"/>
                    </a:cxn>
                    <a:cxn ang="T129">
                      <a:pos x="T58" y="T59"/>
                    </a:cxn>
                    <a:cxn ang="T130">
                      <a:pos x="T60" y="T61"/>
                    </a:cxn>
                    <a:cxn ang="T131">
                      <a:pos x="T62" y="T63"/>
                    </a:cxn>
                    <a:cxn ang="T132">
                      <a:pos x="T64" y="T65"/>
                    </a:cxn>
                    <a:cxn ang="T133">
                      <a:pos x="T66" y="T67"/>
                    </a:cxn>
                    <a:cxn ang="T134">
                      <a:pos x="T68" y="T69"/>
                    </a:cxn>
                    <a:cxn ang="T135">
                      <a:pos x="T70" y="T71"/>
                    </a:cxn>
                    <a:cxn ang="T136">
                      <a:pos x="T72" y="T73"/>
                    </a:cxn>
                    <a:cxn ang="T137">
                      <a:pos x="T74" y="T75"/>
                    </a:cxn>
                    <a:cxn ang="T138">
                      <a:pos x="T76" y="T77"/>
                    </a:cxn>
                    <a:cxn ang="T139">
                      <a:pos x="T78" y="T79"/>
                    </a:cxn>
                    <a:cxn ang="T140">
                      <a:pos x="T80" y="T81"/>
                    </a:cxn>
                    <a:cxn ang="T141">
                      <a:pos x="T82" y="T83"/>
                    </a:cxn>
                    <a:cxn ang="T142">
                      <a:pos x="T84" y="T85"/>
                    </a:cxn>
                    <a:cxn ang="T143">
                      <a:pos x="T86" y="T87"/>
                    </a:cxn>
                    <a:cxn ang="T144">
                      <a:pos x="T88" y="T89"/>
                    </a:cxn>
                    <a:cxn ang="T145">
                      <a:pos x="T90" y="T91"/>
                    </a:cxn>
                    <a:cxn ang="T146">
                      <a:pos x="T92" y="T93"/>
                    </a:cxn>
                    <a:cxn ang="T147">
                      <a:pos x="T94" y="T95"/>
                    </a:cxn>
                    <a:cxn ang="T148">
                      <a:pos x="T96" y="T97"/>
                    </a:cxn>
                    <a:cxn ang="T149">
                      <a:pos x="T98" y="T99"/>
                    </a:cxn>
                  </a:cxnLst>
                  <a:rect l="0" t="0" r="r" b="b"/>
                  <a:pathLst>
                    <a:path w="47" h="5">
                      <a:moveTo>
                        <a:pt x="47" y="3"/>
                      </a:moveTo>
                      <a:lnTo>
                        <a:pt x="47" y="3"/>
                      </a:lnTo>
                      <a:lnTo>
                        <a:pt x="47" y="2"/>
                      </a:lnTo>
                      <a:lnTo>
                        <a:pt x="47" y="3"/>
                      </a:lnTo>
                      <a:close/>
                      <a:moveTo>
                        <a:pt x="47" y="2"/>
                      </a:moveTo>
                      <a:lnTo>
                        <a:pt x="47" y="2"/>
                      </a:lnTo>
                      <a:lnTo>
                        <a:pt x="47" y="3"/>
                      </a:lnTo>
                      <a:lnTo>
                        <a:pt x="47" y="2"/>
                      </a:lnTo>
                      <a:close/>
                      <a:moveTo>
                        <a:pt x="47" y="3"/>
                      </a:moveTo>
                      <a:cubicBezTo>
                        <a:pt x="45" y="3"/>
                        <a:pt x="43" y="4"/>
                        <a:pt x="41" y="4"/>
                      </a:cubicBezTo>
                      <a:lnTo>
                        <a:pt x="40" y="3"/>
                      </a:lnTo>
                      <a:cubicBezTo>
                        <a:pt x="43" y="2"/>
                        <a:pt x="45" y="2"/>
                        <a:pt x="47" y="2"/>
                      </a:cubicBezTo>
                      <a:lnTo>
                        <a:pt x="47" y="3"/>
                      </a:lnTo>
                      <a:close/>
                      <a:moveTo>
                        <a:pt x="41" y="4"/>
                      </a:moveTo>
                      <a:cubicBezTo>
                        <a:pt x="39" y="4"/>
                        <a:pt x="37" y="5"/>
                        <a:pt x="36" y="5"/>
                      </a:cubicBezTo>
                      <a:lnTo>
                        <a:pt x="36" y="4"/>
                      </a:lnTo>
                      <a:cubicBezTo>
                        <a:pt x="37" y="4"/>
                        <a:pt x="39" y="3"/>
                        <a:pt x="40" y="3"/>
                      </a:cubicBezTo>
                      <a:lnTo>
                        <a:pt x="41" y="4"/>
                      </a:lnTo>
                      <a:close/>
                      <a:moveTo>
                        <a:pt x="36" y="4"/>
                      </a:moveTo>
                      <a:lnTo>
                        <a:pt x="36" y="4"/>
                      </a:lnTo>
                      <a:close/>
                      <a:moveTo>
                        <a:pt x="36" y="5"/>
                      </a:moveTo>
                      <a:cubicBezTo>
                        <a:pt x="34" y="5"/>
                        <a:pt x="32" y="5"/>
                        <a:pt x="31" y="5"/>
                      </a:cubicBezTo>
                      <a:lnTo>
                        <a:pt x="31" y="4"/>
                      </a:lnTo>
                      <a:cubicBezTo>
                        <a:pt x="32" y="4"/>
                        <a:pt x="34" y="4"/>
                        <a:pt x="36" y="4"/>
                      </a:cubicBezTo>
                      <a:lnTo>
                        <a:pt x="36" y="5"/>
                      </a:lnTo>
                      <a:close/>
                      <a:moveTo>
                        <a:pt x="31" y="5"/>
                      </a:moveTo>
                      <a:lnTo>
                        <a:pt x="31" y="5"/>
                      </a:lnTo>
                      <a:close/>
                      <a:moveTo>
                        <a:pt x="31" y="5"/>
                      </a:moveTo>
                      <a:cubicBezTo>
                        <a:pt x="29" y="5"/>
                        <a:pt x="28" y="5"/>
                        <a:pt x="26" y="5"/>
                      </a:cubicBezTo>
                      <a:lnTo>
                        <a:pt x="27" y="3"/>
                      </a:lnTo>
                      <a:cubicBezTo>
                        <a:pt x="28" y="4"/>
                        <a:pt x="30" y="4"/>
                        <a:pt x="31" y="4"/>
                      </a:cubicBezTo>
                      <a:lnTo>
                        <a:pt x="31" y="5"/>
                      </a:lnTo>
                      <a:close/>
                      <a:moveTo>
                        <a:pt x="27" y="3"/>
                      </a:moveTo>
                      <a:lnTo>
                        <a:pt x="27" y="3"/>
                      </a:lnTo>
                      <a:lnTo>
                        <a:pt x="27" y="4"/>
                      </a:lnTo>
                      <a:lnTo>
                        <a:pt x="27" y="3"/>
                      </a:lnTo>
                      <a:close/>
                      <a:moveTo>
                        <a:pt x="26" y="5"/>
                      </a:moveTo>
                      <a:cubicBezTo>
                        <a:pt x="25" y="4"/>
                        <a:pt x="24" y="4"/>
                        <a:pt x="22" y="4"/>
                      </a:cubicBezTo>
                      <a:lnTo>
                        <a:pt x="23" y="3"/>
                      </a:lnTo>
                      <a:cubicBezTo>
                        <a:pt x="24" y="3"/>
                        <a:pt x="26" y="3"/>
                        <a:pt x="27" y="3"/>
                      </a:cubicBezTo>
                      <a:lnTo>
                        <a:pt x="26" y="5"/>
                      </a:lnTo>
                      <a:close/>
                      <a:moveTo>
                        <a:pt x="22" y="4"/>
                      </a:moveTo>
                      <a:cubicBezTo>
                        <a:pt x="16" y="2"/>
                        <a:pt x="9" y="1"/>
                        <a:pt x="0" y="1"/>
                      </a:cubicBezTo>
                      <a:lnTo>
                        <a:pt x="0" y="0"/>
                      </a:lnTo>
                      <a:cubicBezTo>
                        <a:pt x="10" y="0"/>
                        <a:pt x="16" y="1"/>
                        <a:pt x="23" y="3"/>
                      </a:cubicBezTo>
                      <a:lnTo>
                        <a:pt x="22" y="4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504" name="Freeform 410"/>
                <p:cNvSpPr>
                  <a:spLocks noChangeArrowheads="1"/>
                </p:cNvSpPr>
                <p:nvPr/>
              </p:nvSpPr>
              <p:spPr bwMode="auto">
                <a:xfrm>
                  <a:off x="1903" y="3022"/>
                  <a:ext cx="53" cy="4"/>
                </a:xfrm>
                <a:custGeom>
                  <a:avLst/>
                  <a:gdLst>
                    <a:gd name="T0" fmla="*/ 1560 w 39"/>
                    <a:gd name="T1" fmla="*/ 0 h 3"/>
                    <a:gd name="T2" fmla="*/ 4209 w 39"/>
                    <a:gd name="T3" fmla="*/ 0 h 3"/>
                    <a:gd name="T4" fmla="*/ 2566 w 39"/>
                    <a:gd name="T5" fmla="*/ 2683 h 3"/>
                    <a:gd name="T6" fmla="*/ 0 w 39"/>
                    <a:gd name="T7" fmla="*/ 1615 h 3"/>
                    <a:gd name="T8" fmla="*/ 1560 w 39"/>
                    <a:gd name="T9" fmla="*/ 0 h 3"/>
                    <a:gd name="T10" fmla="*/ 4209 w 39"/>
                    <a:gd name="T11" fmla="*/ 0 h 3"/>
                    <a:gd name="T12" fmla="*/ 8768 w 39"/>
                    <a:gd name="T13" fmla="*/ 1615 h 3"/>
                    <a:gd name="T14" fmla="*/ 8768 w 39"/>
                    <a:gd name="T15" fmla="*/ 2683 h 3"/>
                    <a:gd name="T16" fmla="*/ 2566 w 39"/>
                    <a:gd name="T17" fmla="*/ 2683 h 3"/>
                    <a:gd name="T18" fmla="*/ 4209 w 39"/>
                    <a:gd name="T19" fmla="*/ 0 h 3"/>
                    <a:gd name="T20" fmla="*/ 8768 w 39"/>
                    <a:gd name="T21" fmla="*/ 2683 h 3"/>
                    <a:gd name="T22" fmla="*/ 8768 w 39"/>
                    <a:gd name="T23" fmla="*/ 2683 h 3"/>
                    <a:gd name="T24" fmla="*/ 8768 w 39"/>
                    <a:gd name="T25" fmla="*/ 2683 h 3"/>
                    <a:gd name="T26" fmla="*/ 8768 w 39"/>
                    <a:gd name="T27" fmla="*/ 2683 h 3"/>
                    <a:gd name="T28" fmla="*/ 8768 w 39"/>
                    <a:gd name="T29" fmla="*/ 1615 h 3"/>
                    <a:gd name="T30" fmla="*/ 27803 w 39"/>
                    <a:gd name="T31" fmla="*/ 1615 h 3"/>
                    <a:gd name="T32" fmla="*/ 27803 w 39"/>
                    <a:gd name="T33" fmla="*/ 2683 h 3"/>
                    <a:gd name="T34" fmla="*/ 8768 w 39"/>
                    <a:gd name="T35" fmla="*/ 2683 h 3"/>
                    <a:gd name="T36" fmla="*/ 8768 w 39"/>
                    <a:gd name="T37" fmla="*/ 1615 h 3"/>
                    <a:gd name="T38" fmla="*/ 27803 w 39"/>
                    <a:gd name="T39" fmla="*/ 1615 h 3"/>
                    <a:gd name="T40" fmla="*/ 55310 w 39"/>
                    <a:gd name="T41" fmla="*/ 0 h 3"/>
                    <a:gd name="T42" fmla="*/ 56968 w 39"/>
                    <a:gd name="T43" fmla="*/ 1615 h 3"/>
                    <a:gd name="T44" fmla="*/ 27803 w 39"/>
                    <a:gd name="T45" fmla="*/ 2683 h 3"/>
                    <a:gd name="T46" fmla="*/ 27803 w 39"/>
                    <a:gd name="T47" fmla="*/ 1615 h 3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</a:gdLst>
                  <a:ahLst/>
                  <a:cxnLst>
                    <a:cxn ang="T48">
                      <a:pos x="T0" y="T1"/>
                    </a:cxn>
                    <a:cxn ang="T49">
                      <a:pos x="T2" y="T3"/>
                    </a:cxn>
                    <a:cxn ang="T50">
                      <a:pos x="T4" y="T5"/>
                    </a:cxn>
                    <a:cxn ang="T51">
                      <a:pos x="T6" y="T7"/>
                    </a:cxn>
                    <a:cxn ang="T52">
                      <a:pos x="T8" y="T9"/>
                    </a:cxn>
                    <a:cxn ang="T53">
                      <a:pos x="T10" y="T11"/>
                    </a:cxn>
                    <a:cxn ang="T54">
                      <a:pos x="T12" y="T13"/>
                    </a:cxn>
                    <a:cxn ang="T55">
                      <a:pos x="T14" y="T15"/>
                    </a:cxn>
                    <a:cxn ang="T56">
                      <a:pos x="T16" y="T17"/>
                    </a:cxn>
                    <a:cxn ang="T57">
                      <a:pos x="T18" y="T19"/>
                    </a:cxn>
                    <a:cxn ang="T58">
                      <a:pos x="T20" y="T21"/>
                    </a:cxn>
                    <a:cxn ang="T59">
                      <a:pos x="T22" y="T23"/>
                    </a:cxn>
                    <a:cxn ang="T60">
                      <a:pos x="T24" y="T25"/>
                    </a:cxn>
                    <a:cxn ang="T61">
                      <a:pos x="T26" y="T27"/>
                    </a:cxn>
                    <a:cxn ang="T62">
                      <a:pos x="T28" y="T29"/>
                    </a:cxn>
                    <a:cxn ang="T63">
                      <a:pos x="T30" y="T31"/>
                    </a:cxn>
                    <a:cxn ang="T64">
                      <a:pos x="T32" y="T33"/>
                    </a:cxn>
                    <a:cxn ang="T65">
                      <a:pos x="T34" y="T35"/>
                    </a:cxn>
                    <a:cxn ang="T66">
                      <a:pos x="T36" y="T37"/>
                    </a:cxn>
                    <a:cxn ang="T67">
                      <a:pos x="T38" y="T39"/>
                    </a:cxn>
                    <a:cxn ang="T68">
                      <a:pos x="T40" y="T41"/>
                    </a:cxn>
                    <a:cxn ang="T69">
                      <a:pos x="T42" y="T43"/>
                    </a:cxn>
                    <a:cxn ang="T70">
                      <a:pos x="T44" y="T45"/>
                    </a:cxn>
                    <a:cxn ang="T71">
                      <a:pos x="T46" y="T47"/>
                    </a:cxn>
                  </a:cxnLst>
                  <a:rect l="0" t="0" r="r" b="b"/>
                  <a:pathLst>
                    <a:path w="39" h="3">
                      <a:moveTo>
                        <a:pt x="1" y="0"/>
                      </a:moveTo>
                      <a:cubicBezTo>
                        <a:pt x="1" y="0"/>
                        <a:pt x="2" y="0"/>
                        <a:pt x="3" y="0"/>
                      </a:cubicBezTo>
                      <a:lnTo>
                        <a:pt x="2" y="2"/>
                      </a:lnTo>
                      <a:cubicBezTo>
                        <a:pt x="2" y="1"/>
                        <a:pt x="1" y="1"/>
                        <a:pt x="0" y="1"/>
                      </a:cubicBezTo>
                      <a:lnTo>
                        <a:pt x="1" y="0"/>
                      </a:lnTo>
                      <a:close/>
                      <a:moveTo>
                        <a:pt x="3" y="0"/>
                      </a:moveTo>
                      <a:cubicBezTo>
                        <a:pt x="4" y="1"/>
                        <a:pt x="5" y="1"/>
                        <a:pt x="6" y="1"/>
                      </a:cubicBezTo>
                      <a:lnTo>
                        <a:pt x="6" y="2"/>
                      </a:lnTo>
                      <a:cubicBezTo>
                        <a:pt x="5" y="2"/>
                        <a:pt x="3" y="2"/>
                        <a:pt x="2" y="2"/>
                      </a:cubicBezTo>
                      <a:lnTo>
                        <a:pt x="3" y="0"/>
                      </a:lnTo>
                      <a:close/>
                      <a:moveTo>
                        <a:pt x="6" y="2"/>
                      </a:moveTo>
                      <a:lnTo>
                        <a:pt x="6" y="2"/>
                      </a:lnTo>
                      <a:close/>
                      <a:moveTo>
                        <a:pt x="6" y="1"/>
                      </a:moveTo>
                      <a:cubicBezTo>
                        <a:pt x="11" y="1"/>
                        <a:pt x="15" y="1"/>
                        <a:pt x="19" y="1"/>
                      </a:cubicBezTo>
                      <a:lnTo>
                        <a:pt x="19" y="2"/>
                      </a:lnTo>
                      <a:cubicBezTo>
                        <a:pt x="15" y="2"/>
                        <a:pt x="11" y="2"/>
                        <a:pt x="6" y="2"/>
                      </a:cubicBezTo>
                      <a:lnTo>
                        <a:pt x="6" y="1"/>
                      </a:lnTo>
                      <a:close/>
                      <a:moveTo>
                        <a:pt x="19" y="1"/>
                      </a:moveTo>
                      <a:cubicBezTo>
                        <a:pt x="25" y="1"/>
                        <a:pt x="30" y="2"/>
                        <a:pt x="38" y="0"/>
                      </a:cubicBezTo>
                      <a:lnTo>
                        <a:pt x="39" y="1"/>
                      </a:lnTo>
                      <a:cubicBezTo>
                        <a:pt x="30" y="3"/>
                        <a:pt x="25" y="3"/>
                        <a:pt x="19" y="2"/>
                      </a:cubicBezTo>
                      <a:lnTo>
                        <a:pt x="19" y="1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465932" name="Group 411"/>
              <p:cNvGrpSpPr>
                <a:grpSpLocks/>
              </p:cNvGrpSpPr>
              <p:nvPr/>
            </p:nvGrpSpPr>
            <p:grpSpPr bwMode="auto">
              <a:xfrm>
                <a:off x="623" y="2959"/>
                <a:ext cx="1559" cy="829"/>
                <a:chOff x="623" y="2959"/>
                <a:chExt cx="1559" cy="829"/>
              </a:xfrm>
            </p:grpSpPr>
            <p:sp>
              <p:nvSpPr>
                <p:cNvPr id="466117" name="Freeform 412"/>
                <p:cNvSpPr>
                  <a:spLocks noChangeArrowheads="1"/>
                </p:cNvSpPr>
                <p:nvPr/>
              </p:nvSpPr>
              <p:spPr bwMode="auto">
                <a:xfrm>
                  <a:off x="1786" y="3290"/>
                  <a:ext cx="106" cy="36"/>
                </a:xfrm>
                <a:custGeom>
                  <a:avLst/>
                  <a:gdLst>
                    <a:gd name="T0" fmla="*/ 1774 w 77"/>
                    <a:gd name="T1" fmla="*/ 0 h 21"/>
                    <a:gd name="T2" fmla="*/ 13122 w 77"/>
                    <a:gd name="T3" fmla="*/ 20227 h 21"/>
                    <a:gd name="T4" fmla="*/ 13122 w 77"/>
                    <a:gd name="T5" fmla="*/ 33708 h 21"/>
                    <a:gd name="T6" fmla="*/ 0 w 77"/>
                    <a:gd name="T7" fmla="*/ 0 h 21"/>
                    <a:gd name="T8" fmla="*/ 1774 w 77"/>
                    <a:gd name="T9" fmla="*/ 0 h 21"/>
                    <a:gd name="T10" fmla="*/ 13122 w 77"/>
                    <a:gd name="T11" fmla="*/ 20227 h 21"/>
                    <a:gd name="T12" fmla="*/ 26383 w 77"/>
                    <a:gd name="T13" fmla="*/ 49927 h 21"/>
                    <a:gd name="T14" fmla="*/ 25346 w 77"/>
                    <a:gd name="T15" fmla="*/ 56172 h 21"/>
                    <a:gd name="T16" fmla="*/ 13122 w 77"/>
                    <a:gd name="T17" fmla="*/ 33708 h 21"/>
                    <a:gd name="T18" fmla="*/ 13122 w 77"/>
                    <a:gd name="T19" fmla="*/ 20227 h 21"/>
                    <a:gd name="T20" fmla="*/ 26383 w 77"/>
                    <a:gd name="T21" fmla="*/ 49927 h 21"/>
                    <a:gd name="T22" fmla="*/ 26383 w 77"/>
                    <a:gd name="T23" fmla="*/ 49927 h 21"/>
                    <a:gd name="T24" fmla="*/ 25346 w 77"/>
                    <a:gd name="T25" fmla="*/ 49927 h 21"/>
                    <a:gd name="T26" fmla="*/ 26383 w 77"/>
                    <a:gd name="T27" fmla="*/ 49927 h 21"/>
                    <a:gd name="T28" fmla="*/ 26383 w 77"/>
                    <a:gd name="T29" fmla="*/ 49927 h 21"/>
                    <a:gd name="T30" fmla="*/ 54660 w 77"/>
                    <a:gd name="T31" fmla="*/ 124925 h 21"/>
                    <a:gd name="T32" fmla="*/ 54660 w 77"/>
                    <a:gd name="T33" fmla="*/ 133113 h 21"/>
                    <a:gd name="T34" fmla="*/ 25346 w 77"/>
                    <a:gd name="T35" fmla="*/ 56172 h 21"/>
                    <a:gd name="T36" fmla="*/ 26383 w 77"/>
                    <a:gd name="T37" fmla="*/ 49927 h 21"/>
                    <a:gd name="T38" fmla="*/ 54660 w 77"/>
                    <a:gd name="T39" fmla="*/ 124925 h 21"/>
                    <a:gd name="T40" fmla="*/ 113717 w 77"/>
                    <a:gd name="T41" fmla="*/ 95373 h 21"/>
                    <a:gd name="T42" fmla="*/ 115495 w 77"/>
                    <a:gd name="T43" fmla="*/ 106099 h 21"/>
                    <a:gd name="T44" fmla="*/ 54660 w 77"/>
                    <a:gd name="T45" fmla="*/ 133113 h 21"/>
                    <a:gd name="T46" fmla="*/ 54660 w 77"/>
                    <a:gd name="T47" fmla="*/ 124925 h 21"/>
                    <a:gd name="T48" fmla="*/ 113717 w 77"/>
                    <a:gd name="T49" fmla="*/ 95373 h 21"/>
                    <a:gd name="T50" fmla="*/ 115495 w 77"/>
                    <a:gd name="T51" fmla="*/ 95373 h 21"/>
                    <a:gd name="T52" fmla="*/ 115495 w 77"/>
                    <a:gd name="T53" fmla="*/ 95373 h 21"/>
                    <a:gd name="T54" fmla="*/ 113717 w 77"/>
                    <a:gd name="T55" fmla="*/ 95373 h 21"/>
                    <a:gd name="T56" fmla="*/ 115495 w 77"/>
                    <a:gd name="T57" fmla="*/ 95373 h 21"/>
                    <a:gd name="T58" fmla="*/ 120475 w 77"/>
                    <a:gd name="T59" fmla="*/ 95373 h 21"/>
                    <a:gd name="T60" fmla="*/ 120475 w 77"/>
                    <a:gd name="T61" fmla="*/ 106099 h 21"/>
                    <a:gd name="T62" fmla="*/ 115495 w 77"/>
                    <a:gd name="T63" fmla="*/ 106099 h 21"/>
                    <a:gd name="T64" fmla="*/ 115495 w 77"/>
                    <a:gd name="T65" fmla="*/ 95373 h 21"/>
                    <a:gd name="T66" fmla="*/ 120475 w 77"/>
                    <a:gd name="T67" fmla="*/ 95373 h 21"/>
                    <a:gd name="T68" fmla="*/ 126747 w 77"/>
                    <a:gd name="T69" fmla="*/ 93600 h 21"/>
                    <a:gd name="T70" fmla="*/ 128531 w 77"/>
                    <a:gd name="T71" fmla="*/ 106099 h 21"/>
                    <a:gd name="T72" fmla="*/ 120475 w 77"/>
                    <a:gd name="T73" fmla="*/ 106099 h 21"/>
                    <a:gd name="T74" fmla="*/ 120475 w 77"/>
                    <a:gd name="T75" fmla="*/ 95373 h 21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</a:gdLst>
                  <a:ahLst/>
                  <a:cxnLst>
                    <a:cxn ang="T76">
                      <a:pos x="T0" y="T1"/>
                    </a:cxn>
                    <a:cxn ang="T77">
                      <a:pos x="T2" y="T3"/>
                    </a:cxn>
                    <a:cxn ang="T78">
                      <a:pos x="T4" y="T5"/>
                    </a:cxn>
                    <a:cxn ang="T79">
                      <a:pos x="T6" y="T7"/>
                    </a:cxn>
                    <a:cxn ang="T80">
                      <a:pos x="T8" y="T9"/>
                    </a:cxn>
                    <a:cxn ang="T81">
                      <a:pos x="T10" y="T11"/>
                    </a:cxn>
                    <a:cxn ang="T82">
                      <a:pos x="T12" y="T13"/>
                    </a:cxn>
                    <a:cxn ang="T83">
                      <a:pos x="T14" y="T15"/>
                    </a:cxn>
                    <a:cxn ang="T84">
                      <a:pos x="T16" y="T17"/>
                    </a:cxn>
                    <a:cxn ang="T85">
                      <a:pos x="T18" y="T19"/>
                    </a:cxn>
                    <a:cxn ang="T86">
                      <a:pos x="T20" y="T21"/>
                    </a:cxn>
                    <a:cxn ang="T87">
                      <a:pos x="T22" y="T23"/>
                    </a:cxn>
                    <a:cxn ang="T88">
                      <a:pos x="T24" y="T25"/>
                    </a:cxn>
                    <a:cxn ang="T89">
                      <a:pos x="T26" y="T27"/>
                    </a:cxn>
                    <a:cxn ang="T90">
                      <a:pos x="T28" y="T29"/>
                    </a:cxn>
                    <a:cxn ang="T91">
                      <a:pos x="T30" y="T31"/>
                    </a:cxn>
                    <a:cxn ang="T92">
                      <a:pos x="T32" y="T33"/>
                    </a:cxn>
                    <a:cxn ang="T93">
                      <a:pos x="T34" y="T35"/>
                    </a:cxn>
                    <a:cxn ang="T94">
                      <a:pos x="T36" y="T37"/>
                    </a:cxn>
                    <a:cxn ang="T95">
                      <a:pos x="T38" y="T39"/>
                    </a:cxn>
                    <a:cxn ang="T96">
                      <a:pos x="T40" y="T41"/>
                    </a:cxn>
                    <a:cxn ang="T97">
                      <a:pos x="T42" y="T43"/>
                    </a:cxn>
                    <a:cxn ang="T98">
                      <a:pos x="T44" y="T45"/>
                    </a:cxn>
                    <a:cxn ang="T99">
                      <a:pos x="T46" y="T47"/>
                    </a:cxn>
                    <a:cxn ang="T100">
                      <a:pos x="T48" y="T49"/>
                    </a:cxn>
                    <a:cxn ang="T101">
                      <a:pos x="T50" y="T51"/>
                    </a:cxn>
                    <a:cxn ang="T102">
                      <a:pos x="T52" y="T53"/>
                    </a:cxn>
                    <a:cxn ang="T103">
                      <a:pos x="T54" y="T55"/>
                    </a:cxn>
                    <a:cxn ang="T104">
                      <a:pos x="T56" y="T57"/>
                    </a:cxn>
                    <a:cxn ang="T105">
                      <a:pos x="T58" y="T59"/>
                    </a:cxn>
                    <a:cxn ang="T106">
                      <a:pos x="T60" y="T61"/>
                    </a:cxn>
                    <a:cxn ang="T107">
                      <a:pos x="T62" y="T63"/>
                    </a:cxn>
                    <a:cxn ang="T108">
                      <a:pos x="T64" y="T65"/>
                    </a:cxn>
                    <a:cxn ang="T109">
                      <a:pos x="T66" y="T67"/>
                    </a:cxn>
                    <a:cxn ang="T110">
                      <a:pos x="T68" y="T69"/>
                    </a:cxn>
                    <a:cxn ang="T111">
                      <a:pos x="T70" y="T71"/>
                    </a:cxn>
                    <a:cxn ang="T112">
                      <a:pos x="T72" y="T73"/>
                    </a:cxn>
                    <a:cxn ang="T113">
                      <a:pos x="T74" y="T75"/>
                    </a:cxn>
                  </a:cxnLst>
                  <a:rect l="0" t="0" r="r" b="b"/>
                  <a:pathLst>
                    <a:path w="77" h="21">
                      <a:moveTo>
                        <a:pt x="1" y="0"/>
                      </a:moveTo>
                      <a:cubicBezTo>
                        <a:pt x="2" y="2"/>
                        <a:pt x="5" y="3"/>
                        <a:pt x="8" y="3"/>
                      </a:cubicBezTo>
                      <a:lnTo>
                        <a:pt x="8" y="5"/>
                      </a:lnTo>
                      <a:cubicBezTo>
                        <a:pt x="4" y="4"/>
                        <a:pt x="1" y="3"/>
                        <a:pt x="0" y="0"/>
                      </a:cubicBezTo>
                      <a:lnTo>
                        <a:pt x="1" y="0"/>
                      </a:lnTo>
                      <a:close/>
                      <a:moveTo>
                        <a:pt x="8" y="3"/>
                      </a:moveTo>
                      <a:cubicBezTo>
                        <a:pt x="11" y="4"/>
                        <a:pt x="14" y="5"/>
                        <a:pt x="16" y="7"/>
                      </a:cubicBezTo>
                      <a:lnTo>
                        <a:pt x="15" y="8"/>
                      </a:lnTo>
                      <a:cubicBezTo>
                        <a:pt x="13" y="6"/>
                        <a:pt x="10" y="5"/>
                        <a:pt x="8" y="5"/>
                      </a:cubicBezTo>
                      <a:lnTo>
                        <a:pt x="8" y="3"/>
                      </a:lnTo>
                      <a:close/>
                      <a:moveTo>
                        <a:pt x="16" y="7"/>
                      </a:moveTo>
                      <a:lnTo>
                        <a:pt x="16" y="7"/>
                      </a:lnTo>
                      <a:lnTo>
                        <a:pt x="15" y="7"/>
                      </a:lnTo>
                      <a:lnTo>
                        <a:pt x="16" y="7"/>
                      </a:lnTo>
                      <a:close/>
                      <a:moveTo>
                        <a:pt x="16" y="7"/>
                      </a:moveTo>
                      <a:cubicBezTo>
                        <a:pt x="20" y="12"/>
                        <a:pt x="25" y="16"/>
                        <a:pt x="33" y="18"/>
                      </a:cubicBezTo>
                      <a:lnTo>
                        <a:pt x="33" y="19"/>
                      </a:lnTo>
                      <a:cubicBezTo>
                        <a:pt x="24" y="17"/>
                        <a:pt x="19" y="13"/>
                        <a:pt x="15" y="8"/>
                      </a:cubicBezTo>
                      <a:lnTo>
                        <a:pt x="16" y="7"/>
                      </a:lnTo>
                      <a:close/>
                      <a:moveTo>
                        <a:pt x="33" y="18"/>
                      </a:moveTo>
                      <a:cubicBezTo>
                        <a:pt x="42" y="19"/>
                        <a:pt x="53" y="19"/>
                        <a:pt x="68" y="14"/>
                      </a:cubicBezTo>
                      <a:lnTo>
                        <a:pt x="69" y="15"/>
                      </a:lnTo>
                      <a:cubicBezTo>
                        <a:pt x="53" y="20"/>
                        <a:pt x="42" y="21"/>
                        <a:pt x="33" y="19"/>
                      </a:cubicBezTo>
                      <a:lnTo>
                        <a:pt x="33" y="18"/>
                      </a:lnTo>
                      <a:close/>
                      <a:moveTo>
                        <a:pt x="68" y="14"/>
                      </a:moveTo>
                      <a:lnTo>
                        <a:pt x="69" y="14"/>
                      </a:lnTo>
                      <a:lnTo>
                        <a:pt x="68" y="14"/>
                      </a:lnTo>
                      <a:close/>
                      <a:moveTo>
                        <a:pt x="69" y="14"/>
                      </a:moveTo>
                      <a:cubicBezTo>
                        <a:pt x="70" y="13"/>
                        <a:pt x="71" y="14"/>
                        <a:pt x="72" y="14"/>
                      </a:cubicBezTo>
                      <a:lnTo>
                        <a:pt x="72" y="15"/>
                      </a:lnTo>
                      <a:cubicBezTo>
                        <a:pt x="71" y="15"/>
                        <a:pt x="70" y="15"/>
                        <a:pt x="69" y="15"/>
                      </a:cubicBezTo>
                      <a:lnTo>
                        <a:pt x="69" y="14"/>
                      </a:lnTo>
                      <a:close/>
                      <a:moveTo>
                        <a:pt x="72" y="14"/>
                      </a:moveTo>
                      <a:cubicBezTo>
                        <a:pt x="73" y="14"/>
                        <a:pt x="74" y="14"/>
                        <a:pt x="76" y="13"/>
                      </a:cubicBezTo>
                      <a:lnTo>
                        <a:pt x="77" y="15"/>
                      </a:lnTo>
                      <a:cubicBezTo>
                        <a:pt x="74" y="15"/>
                        <a:pt x="73" y="15"/>
                        <a:pt x="72" y="15"/>
                      </a:cubicBezTo>
                      <a:lnTo>
                        <a:pt x="72" y="14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118" name="Freeform 413"/>
                <p:cNvSpPr>
                  <a:spLocks noChangeArrowheads="1"/>
                </p:cNvSpPr>
                <p:nvPr/>
              </p:nvSpPr>
              <p:spPr bwMode="auto">
                <a:xfrm>
                  <a:off x="1972" y="3202"/>
                  <a:ext cx="65" cy="7"/>
                </a:xfrm>
                <a:custGeom>
                  <a:avLst/>
                  <a:gdLst>
                    <a:gd name="T0" fmla="*/ 0 w 47"/>
                    <a:gd name="T1" fmla="*/ 0 h 5"/>
                    <a:gd name="T2" fmla="*/ 30583 w 47"/>
                    <a:gd name="T3" fmla="*/ 1662 h 5"/>
                    <a:gd name="T4" fmla="*/ 30583 w 47"/>
                    <a:gd name="T5" fmla="*/ 4262 h 5"/>
                    <a:gd name="T6" fmla="*/ 1954 w 47"/>
                    <a:gd name="T7" fmla="*/ 2667 h 5"/>
                    <a:gd name="T8" fmla="*/ 0 w 47"/>
                    <a:gd name="T9" fmla="*/ 0 h 5"/>
                    <a:gd name="T10" fmla="*/ 30583 w 47"/>
                    <a:gd name="T11" fmla="*/ 1662 h 5"/>
                    <a:gd name="T12" fmla="*/ 86014 w 47"/>
                    <a:gd name="T13" fmla="*/ 0 h 5"/>
                    <a:gd name="T14" fmla="*/ 86014 w 47"/>
                    <a:gd name="T15" fmla="*/ 1662 h 5"/>
                    <a:gd name="T16" fmla="*/ 30583 w 47"/>
                    <a:gd name="T17" fmla="*/ 4262 h 5"/>
                    <a:gd name="T18" fmla="*/ 30583 w 47"/>
                    <a:gd name="T19" fmla="*/ 1662 h 5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47" h="5">
                      <a:moveTo>
                        <a:pt x="0" y="0"/>
                      </a:moveTo>
                      <a:cubicBezTo>
                        <a:pt x="7" y="0"/>
                        <a:pt x="12" y="1"/>
                        <a:pt x="17" y="1"/>
                      </a:cubicBezTo>
                      <a:lnTo>
                        <a:pt x="17" y="3"/>
                      </a:lnTo>
                      <a:cubicBezTo>
                        <a:pt x="12" y="2"/>
                        <a:pt x="6" y="1"/>
                        <a:pt x="1" y="2"/>
                      </a:cubicBezTo>
                      <a:lnTo>
                        <a:pt x="0" y="0"/>
                      </a:lnTo>
                      <a:close/>
                      <a:moveTo>
                        <a:pt x="17" y="1"/>
                      </a:moveTo>
                      <a:cubicBezTo>
                        <a:pt x="26" y="2"/>
                        <a:pt x="35" y="3"/>
                        <a:pt x="47" y="0"/>
                      </a:cubicBezTo>
                      <a:lnTo>
                        <a:pt x="47" y="1"/>
                      </a:lnTo>
                      <a:cubicBezTo>
                        <a:pt x="35" y="5"/>
                        <a:pt x="26" y="4"/>
                        <a:pt x="17" y="3"/>
                      </a:cubicBezTo>
                      <a:lnTo>
                        <a:pt x="17" y="1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119" name="Freeform 414"/>
                <p:cNvSpPr>
                  <a:spLocks noChangeArrowheads="1"/>
                </p:cNvSpPr>
                <p:nvPr/>
              </p:nvSpPr>
              <p:spPr bwMode="auto">
                <a:xfrm>
                  <a:off x="2055" y="3087"/>
                  <a:ext cx="52" cy="6"/>
                </a:xfrm>
                <a:custGeom>
                  <a:avLst/>
                  <a:gdLst>
                    <a:gd name="T0" fmla="*/ 64484 w 38"/>
                    <a:gd name="T1" fmla="*/ 16131 h 4"/>
                    <a:gd name="T2" fmla="*/ 64484 w 38"/>
                    <a:gd name="T3" fmla="*/ 16131 h 4"/>
                    <a:gd name="T4" fmla="*/ 64484 w 38"/>
                    <a:gd name="T5" fmla="*/ 12230 h 4"/>
                    <a:gd name="T6" fmla="*/ 64484 w 38"/>
                    <a:gd name="T7" fmla="*/ 12230 h 4"/>
                    <a:gd name="T8" fmla="*/ 64484 w 38"/>
                    <a:gd name="T9" fmla="*/ 16131 h 4"/>
                    <a:gd name="T10" fmla="*/ 62597 w 38"/>
                    <a:gd name="T11" fmla="*/ 12230 h 4"/>
                    <a:gd name="T12" fmla="*/ 64484 w 38"/>
                    <a:gd name="T13" fmla="*/ 12230 h 4"/>
                    <a:gd name="T14" fmla="*/ 64484 w 38"/>
                    <a:gd name="T15" fmla="*/ 16131 h 4"/>
                    <a:gd name="T16" fmla="*/ 62597 w 38"/>
                    <a:gd name="T17" fmla="*/ 12230 h 4"/>
                    <a:gd name="T18" fmla="*/ 64484 w 38"/>
                    <a:gd name="T19" fmla="*/ 16131 h 4"/>
                    <a:gd name="T20" fmla="*/ 62597 w 38"/>
                    <a:gd name="T21" fmla="*/ 16131 h 4"/>
                    <a:gd name="T22" fmla="*/ 62597 w 38"/>
                    <a:gd name="T23" fmla="*/ 12230 h 4"/>
                    <a:gd name="T24" fmla="*/ 62597 w 38"/>
                    <a:gd name="T25" fmla="*/ 12230 h 4"/>
                    <a:gd name="T26" fmla="*/ 64484 w 38"/>
                    <a:gd name="T27" fmla="*/ 16131 h 4"/>
                    <a:gd name="T28" fmla="*/ 62597 w 38"/>
                    <a:gd name="T29" fmla="*/ 16131 h 4"/>
                    <a:gd name="T30" fmla="*/ 62597 w 38"/>
                    <a:gd name="T31" fmla="*/ 16131 h 4"/>
                    <a:gd name="T32" fmla="*/ 61526 w 38"/>
                    <a:gd name="T33" fmla="*/ 12230 h 4"/>
                    <a:gd name="T34" fmla="*/ 62597 w 38"/>
                    <a:gd name="T35" fmla="*/ 12230 h 4"/>
                    <a:gd name="T36" fmla="*/ 62597 w 38"/>
                    <a:gd name="T37" fmla="*/ 16131 h 4"/>
                    <a:gd name="T38" fmla="*/ 62597 w 38"/>
                    <a:gd name="T39" fmla="*/ 16131 h 4"/>
                    <a:gd name="T40" fmla="*/ 56406 w 38"/>
                    <a:gd name="T41" fmla="*/ 21396 h 4"/>
                    <a:gd name="T42" fmla="*/ 56406 w 38"/>
                    <a:gd name="T43" fmla="*/ 16131 h 4"/>
                    <a:gd name="T44" fmla="*/ 61526 w 38"/>
                    <a:gd name="T45" fmla="*/ 12230 h 4"/>
                    <a:gd name="T46" fmla="*/ 62597 w 38"/>
                    <a:gd name="T47" fmla="*/ 16131 h 4"/>
                    <a:gd name="T48" fmla="*/ 56406 w 38"/>
                    <a:gd name="T49" fmla="*/ 21396 h 4"/>
                    <a:gd name="T50" fmla="*/ 42279 w 38"/>
                    <a:gd name="T51" fmla="*/ 16131 h 4"/>
                    <a:gd name="T52" fmla="*/ 44345 w 38"/>
                    <a:gd name="T53" fmla="*/ 12230 h 4"/>
                    <a:gd name="T54" fmla="*/ 56406 w 38"/>
                    <a:gd name="T55" fmla="*/ 16131 h 4"/>
                    <a:gd name="T56" fmla="*/ 56406 w 38"/>
                    <a:gd name="T57" fmla="*/ 21396 h 4"/>
                    <a:gd name="T58" fmla="*/ 42279 w 38"/>
                    <a:gd name="T59" fmla="*/ 16131 h 4"/>
                    <a:gd name="T60" fmla="*/ 25505 w 38"/>
                    <a:gd name="T61" fmla="*/ 12230 h 4"/>
                    <a:gd name="T62" fmla="*/ 23460 w 38"/>
                    <a:gd name="T63" fmla="*/ 6987 h 4"/>
                    <a:gd name="T64" fmla="*/ 44345 w 38"/>
                    <a:gd name="T65" fmla="*/ 12230 h 4"/>
                    <a:gd name="T66" fmla="*/ 42279 w 38"/>
                    <a:gd name="T67" fmla="*/ 16131 h 4"/>
                    <a:gd name="T68" fmla="*/ 25505 w 38"/>
                    <a:gd name="T69" fmla="*/ 12230 h 4"/>
                    <a:gd name="T70" fmla="*/ 25505 w 38"/>
                    <a:gd name="T71" fmla="*/ 12230 h 4"/>
                    <a:gd name="T72" fmla="*/ 25505 w 38"/>
                    <a:gd name="T73" fmla="*/ 12230 h 4"/>
                    <a:gd name="T74" fmla="*/ 23460 w 38"/>
                    <a:gd name="T75" fmla="*/ 12230 h 4"/>
                    <a:gd name="T76" fmla="*/ 25505 w 38"/>
                    <a:gd name="T77" fmla="*/ 12230 h 4"/>
                    <a:gd name="T78" fmla="*/ 25505 w 38"/>
                    <a:gd name="T79" fmla="*/ 12230 h 4"/>
                    <a:gd name="T80" fmla="*/ 12375 w 38"/>
                    <a:gd name="T81" fmla="*/ 16131 h 4"/>
                    <a:gd name="T82" fmla="*/ 12375 w 38"/>
                    <a:gd name="T83" fmla="*/ 6987 h 4"/>
                    <a:gd name="T84" fmla="*/ 23460 w 38"/>
                    <a:gd name="T85" fmla="*/ 6987 h 4"/>
                    <a:gd name="T86" fmla="*/ 25505 w 38"/>
                    <a:gd name="T87" fmla="*/ 12230 h 4"/>
                    <a:gd name="T88" fmla="*/ 12375 w 38"/>
                    <a:gd name="T89" fmla="*/ 16131 h 4"/>
                    <a:gd name="T90" fmla="*/ 0 w 38"/>
                    <a:gd name="T91" fmla="*/ 16131 h 4"/>
                    <a:gd name="T92" fmla="*/ 0 w 38"/>
                    <a:gd name="T93" fmla="*/ 12230 h 4"/>
                    <a:gd name="T94" fmla="*/ 12375 w 38"/>
                    <a:gd name="T95" fmla="*/ 6987 h 4"/>
                    <a:gd name="T96" fmla="*/ 12375 w 38"/>
                    <a:gd name="T97" fmla="*/ 16131 h 4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0" t="0" r="r" b="b"/>
                  <a:pathLst>
                    <a:path w="38" h="4">
                      <a:moveTo>
                        <a:pt x="38" y="3"/>
                      </a:moveTo>
                      <a:lnTo>
                        <a:pt x="38" y="3"/>
                      </a:lnTo>
                      <a:lnTo>
                        <a:pt x="38" y="2"/>
                      </a:lnTo>
                      <a:lnTo>
                        <a:pt x="38" y="3"/>
                      </a:lnTo>
                      <a:close/>
                      <a:moveTo>
                        <a:pt x="37" y="2"/>
                      </a:moveTo>
                      <a:lnTo>
                        <a:pt x="38" y="2"/>
                      </a:lnTo>
                      <a:lnTo>
                        <a:pt x="38" y="3"/>
                      </a:lnTo>
                      <a:lnTo>
                        <a:pt x="37" y="2"/>
                      </a:lnTo>
                      <a:close/>
                      <a:moveTo>
                        <a:pt x="38" y="3"/>
                      </a:moveTo>
                      <a:cubicBezTo>
                        <a:pt x="38" y="3"/>
                        <a:pt x="38" y="3"/>
                        <a:pt x="37" y="3"/>
                      </a:cubicBezTo>
                      <a:lnTo>
                        <a:pt x="37" y="2"/>
                      </a:lnTo>
                      <a:cubicBezTo>
                        <a:pt x="37" y="2"/>
                        <a:pt x="37" y="2"/>
                        <a:pt x="37" y="2"/>
                      </a:cubicBezTo>
                      <a:lnTo>
                        <a:pt x="38" y="3"/>
                      </a:lnTo>
                      <a:close/>
                      <a:moveTo>
                        <a:pt x="37" y="3"/>
                      </a:moveTo>
                      <a:cubicBezTo>
                        <a:pt x="37" y="3"/>
                        <a:pt x="37" y="3"/>
                        <a:pt x="37" y="3"/>
                      </a:cubicBezTo>
                      <a:lnTo>
                        <a:pt x="36" y="2"/>
                      </a:lnTo>
                      <a:cubicBezTo>
                        <a:pt x="36" y="2"/>
                        <a:pt x="37" y="2"/>
                        <a:pt x="37" y="2"/>
                      </a:cubicBezTo>
                      <a:lnTo>
                        <a:pt x="37" y="3"/>
                      </a:lnTo>
                      <a:close/>
                      <a:moveTo>
                        <a:pt x="37" y="3"/>
                      </a:moveTo>
                      <a:cubicBezTo>
                        <a:pt x="35" y="4"/>
                        <a:pt x="34" y="4"/>
                        <a:pt x="33" y="4"/>
                      </a:cubicBezTo>
                      <a:lnTo>
                        <a:pt x="33" y="3"/>
                      </a:lnTo>
                      <a:cubicBezTo>
                        <a:pt x="34" y="3"/>
                        <a:pt x="35" y="2"/>
                        <a:pt x="36" y="2"/>
                      </a:cubicBezTo>
                      <a:lnTo>
                        <a:pt x="37" y="3"/>
                      </a:lnTo>
                      <a:close/>
                      <a:moveTo>
                        <a:pt x="33" y="4"/>
                      </a:moveTo>
                      <a:cubicBezTo>
                        <a:pt x="30" y="4"/>
                        <a:pt x="28" y="3"/>
                        <a:pt x="25" y="3"/>
                      </a:cubicBezTo>
                      <a:lnTo>
                        <a:pt x="26" y="2"/>
                      </a:lnTo>
                      <a:cubicBezTo>
                        <a:pt x="28" y="2"/>
                        <a:pt x="30" y="3"/>
                        <a:pt x="33" y="3"/>
                      </a:cubicBezTo>
                      <a:lnTo>
                        <a:pt x="33" y="4"/>
                      </a:lnTo>
                      <a:close/>
                      <a:moveTo>
                        <a:pt x="25" y="3"/>
                      </a:moveTo>
                      <a:cubicBezTo>
                        <a:pt x="22" y="2"/>
                        <a:pt x="19" y="2"/>
                        <a:pt x="15" y="2"/>
                      </a:cubicBezTo>
                      <a:lnTo>
                        <a:pt x="14" y="1"/>
                      </a:lnTo>
                      <a:cubicBezTo>
                        <a:pt x="19" y="0"/>
                        <a:pt x="22" y="1"/>
                        <a:pt x="26" y="2"/>
                      </a:cubicBezTo>
                      <a:lnTo>
                        <a:pt x="25" y="3"/>
                      </a:lnTo>
                      <a:close/>
                      <a:moveTo>
                        <a:pt x="15" y="2"/>
                      </a:moveTo>
                      <a:lnTo>
                        <a:pt x="15" y="2"/>
                      </a:lnTo>
                      <a:lnTo>
                        <a:pt x="14" y="2"/>
                      </a:lnTo>
                      <a:lnTo>
                        <a:pt x="15" y="2"/>
                      </a:lnTo>
                      <a:close/>
                      <a:moveTo>
                        <a:pt x="15" y="2"/>
                      </a:moveTo>
                      <a:cubicBezTo>
                        <a:pt x="12" y="3"/>
                        <a:pt x="9" y="3"/>
                        <a:pt x="7" y="3"/>
                      </a:cubicBezTo>
                      <a:lnTo>
                        <a:pt x="7" y="1"/>
                      </a:lnTo>
                      <a:cubicBezTo>
                        <a:pt x="9" y="1"/>
                        <a:pt x="12" y="1"/>
                        <a:pt x="14" y="1"/>
                      </a:cubicBezTo>
                      <a:lnTo>
                        <a:pt x="15" y="2"/>
                      </a:lnTo>
                      <a:close/>
                      <a:moveTo>
                        <a:pt x="7" y="3"/>
                      </a:moveTo>
                      <a:cubicBezTo>
                        <a:pt x="5" y="3"/>
                        <a:pt x="3" y="3"/>
                        <a:pt x="0" y="3"/>
                      </a:cubicBezTo>
                      <a:lnTo>
                        <a:pt x="0" y="2"/>
                      </a:lnTo>
                      <a:cubicBezTo>
                        <a:pt x="2" y="1"/>
                        <a:pt x="5" y="1"/>
                        <a:pt x="7" y="1"/>
                      </a:cubicBezTo>
                      <a:lnTo>
                        <a:pt x="7" y="3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120" name="Freeform 415"/>
                <p:cNvSpPr>
                  <a:spLocks noChangeArrowheads="1"/>
                </p:cNvSpPr>
                <p:nvPr/>
              </p:nvSpPr>
              <p:spPr bwMode="auto">
                <a:xfrm>
                  <a:off x="1864" y="3084"/>
                  <a:ext cx="36" cy="6"/>
                </a:xfrm>
                <a:custGeom>
                  <a:avLst/>
                  <a:gdLst>
                    <a:gd name="T0" fmla="*/ 32720 w 27"/>
                    <a:gd name="T1" fmla="*/ 21396 h 4"/>
                    <a:gd name="T2" fmla="*/ 15489 w 27"/>
                    <a:gd name="T3" fmla="*/ 12230 h 4"/>
                    <a:gd name="T4" fmla="*/ 15489 w 27"/>
                    <a:gd name="T5" fmla="*/ 6987 h 4"/>
                    <a:gd name="T6" fmla="*/ 32720 w 27"/>
                    <a:gd name="T7" fmla="*/ 16131 h 4"/>
                    <a:gd name="T8" fmla="*/ 32720 w 27"/>
                    <a:gd name="T9" fmla="*/ 21396 h 4"/>
                    <a:gd name="T10" fmla="*/ 15489 w 27"/>
                    <a:gd name="T11" fmla="*/ 12230 h 4"/>
                    <a:gd name="T12" fmla="*/ 5831 w 27"/>
                    <a:gd name="T13" fmla="*/ 6987 h 4"/>
                    <a:gd name="T14" fmla="*/ 5831 w 27"/>
                    <a:gd name="T15" fmla="*/ 0 h 4"/>
                    <a:gd name="T16" fmla="*/ 15489 w 27"/>
                    <a:gd name="T17" fmla="*/ 6987 h 4"/>
                    <a:gd name="T18" fmla="*/ 15489 w 27"/>
                    <a:gd name="T19" fmla="*/ 12230 h 4"/>
                    <a:gd name="T20" fmla="*/ 5831 w 27"/>
                    <a:gd name="T21" fmla="*/ 6987 h 4"/>
                    <a:gd name="T22" fmla="*/ 5831 w 27"/>
                    <a:gd name="T23" fmla="*/ 6987 h 4"/>
                    <a:gd name="T24" fmla="*/ 5831 w 27"/>
                    <a:gd name="T25" fmla="*/ 6987 h 4"/>
                    <a:gd name="T26" fmla="*/ 5831 w 27"/>
                    <a:gd name="T27" fmla="*/ 6987 h 4"/>
                    <a:gd name="T28" fmla="*/ 5831 w 27"/>
                    <a:gd name="T29" fmla="*/ 6987 h 4"/>
                    <a:gd name="T30" fmla="*/ 5831 w 27"/>
                    <a:gd name="T31" fmla="*/ 6987 h 4"/>
                    <a:gd name="T32" fmla="*/ 7180 w 27"/>
                    <a:gd name="T33" fmla="*/ 0 h 4"/>
                    <a:gd name="T34" fmla="*/ 7180 w 27"/>
                    <a:gd name="T35" fmla="*/ 0 h 4"/>
                    <a:gd name="T36" fmla="*/ 5831 w 27"/>
                    <a:gd name="T37" fmla="*/ 6987 h 4"/>
                    <a:gd name="T38" fmla="*/ 7180 w 27"/>
                    <a:gd name="T39" fmla="*/ 0 h 4"/>
                    <a:gd name="T40" fmla="*/ 7180 w 27"/>
                    <a:gd name="T41" fmla="*/ 0 h 4"/>
                    <a:gd name="T42" fmla="*/ 5831 w 27"/>
                    <a:gd name="T43" fmla="*/ 6987 h 4"/>
                    <a:gd name="T44" fmla="*/ 7180 w 27"/>
                    <a:gd name="T45" fmla="*/ 0 h 4"/>
                    <a:gd name="T46" fmla="*/ 5831 w 27"/>
                    <a:gd name="T47" fmla="*/ 6987 h 4"/>
                    <a:gd name="T48" fmla="*/ 3577 w 27"/>
                    <a:gd name="T49" fmla="*/ 12230 h 4"/>
                    <a:gd name="T50" fmla="*/ 3577 w 27"/>
                    <a:gd name="T51" fmla="*/ 0 h 4"/>
                    <a:gd name="T52" fmla="*/ 7180 w 27"/>
                    <a:gd name="T53" fmla="*/ 0 h 4"/>
                    <a:gd name="T54" fmla="*/ 5831 w 27"/>
                    <a:gd name="T55" fmla="*/ 6987 h 4"/>
                    <a:gd name="T56" fmla="*/ 3577 w 27"/>
                    <a:gd name="T57" fmla="*/ 12230 h 4"/>
                    <a:gd name="T58" fmla="*/ 0 w 27"/>
                    <a:gd name="T59" fmla="*/ 12230 h 4"/>
                    <a:gd name="T60" fmla="*/ 0 w 27"/>
                    <a:gd name="T61" fmla="*/ 6987 h 4"/>
                    <a:gd name="T62" fmla="*/ 3577 w 27"/>
                    <a:gd name="T63" fmla="*/ 0 h 4"/>
                    <a:gd name="T64" fmla="*/ 3577 w 27"/>
                    <a:gd name="T65" fmla="*/ 12230 h 4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27" h="4">
                      <a:moveTo>
                        <a:pt x="27" y="4"/>
                      </a:moveTo>
                      <a:cubicBezTo>
                        <a:pt x="21" y="4"/>
                        <a:pt x="17" y="3"/>
                        <a:pt x="13" y="2"/>
                      </a:cubicBezTo>
                      <a:lnTo>
                        <a:pt x="13" y="1"/>
                      </a:lnTo>
                      <a:cubicBezTo>
                        <a:pt x="17" y="2"/>
                        <a:pt x="22" y="3"/>
                        <a:pt x="27" y="3"/>
                      </a:cubicBezTo>
                      <a:lnTo>
                        <a:pt x="27" y="4"/>
                      </a:lnTo>
                      <a:close/>
                      <a:moveTo>
                        <a:pt x="13" y="2"/>
                      </a:moveTo>
                      <a:cubicBezTo>
                        <a:pt x="10" y="2"/>
                        <a:pt x="8" y="2"/>
                        <a:pt x="5" y="1"/>
                      </a:cubicBezTo>
                      <a:lnTo>
                        <a:pt x="5" y="0"/>
                      </a:lnTo>
                      <a:cubicBezTo>
                        <a:pt x="8" y="0"/>
                        <a:pt x="11" y="1"/>
                        <a:pt x="13" y="1"/>
                      </a:cubicBezTo>
                      <a:lnTo>
                        <a:pt x="13" y="2"/>
                      </a:lnTo>
                      <a:close/>
                      <a:moveTo>
                        <a:pt x="5" y="1"/>
                      </a:moveTo>
                      <a:lnTo>
                        <a:pt x="5" y="1"/>
                      </a:lnTo>
                      <a:close/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6" y="0"/>
                      </a:lnTo>
                      <a:lnTo>
                        <a:pt x="5" y="1"/>
                      </a:lnTo>
                      <a:close/>
                      <a:moveTo>
                        <a:pt x="6" y="0"/>
                      </a:moveTo>
                      <a:lnTo>
                        <a:pt x="6" y="0"/>
                      </a:lnTo>
                      <a:lnTo>
                        <a:pt x="5" y="1"/>
                      </a:lnTo>
                      <a:lnTo>
                        <a:pt x="6" y="0"/>
                      </a:lnTo>
                      <a:close/>
                      <a:moveTo>
                        <a:pt x="5" y="1"/>
                      </a:moveTo>
                      <a:cubicBezTo>
                        <a:pt x="5" y="1"/>
                        <a:pt x="4" y="1"/>
                        <a:pt x="3" y="2"/>
                      </a:cubicBezTo>
                      <a:lnTo>
                        <a:pt x="3" y="0"/>
                      </a:lnTo>
                      <a:cubicBezTo>
                        <a:pt x="4" y="0"/>
                        <a:pt x="5" y="0"/>
                        <a:pt x="6" y="0"/>
                      </a:cubicBezTo>
                      <a:lnTo>
                        <a:pt x="5" y="1"/>
                      </a:lnTo>
                      <a:close/>
                      <a:moveTo>
                        <a:pt x="3" y="2"/>
                      </a:moveTo>
                      <a:cubicBezTo>
                        <a:pt x="2" y="2"/>
                        <a:pt x="1" y="2"/>
                        <a:pt x="0" y="2"/>
                      </a:cubicBezTo>
                      <a:lnTo>
                        <a:pt x="0" y="1"/>
                      </a:lnTo>
                      <a:cubicBezTo>
                        <a:pt x="1" y="1"/>
                        <a:pt x="2" y="1"/>
                        <a:pt x="3" y="0"/>
                      </a:cubicBezTo>
                      <a:lnTo>
                        <a:pt x="3" y="2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121" name="Freeform 416"/>
                <p:cNvSpPr>
                  <a:spLocks noChangeArrowheads="1"/>
                </p:cNvSpPr>
                <p:nvPr/>
              </p:nvSpPr>
              <p:spPr bwMode="auto">
                <a:xfrm>
                  <a:off x="2008" y="3212"/>
                  <a:ext cx="116" cy="4"/>
                </a:xfrm>
                <a:custGeom>
                  <a:avLst/>
                  <a:gdLst>
                    <a:gd name="T0" fmla="*/ 146533 w 84"/>
                    <a:gd name="T1" fmla="*/ 2683 h 3"/>
                    <a:gd name="T2" fmla="*/ 148506 w 84"/>
                    <a:gd name="T3" fmla="*/ 1615 h 3"/>
                    <a:gd name="T4" fmla="*/ 146533 w 84"/>
                    <a:gd name="T5" fmla="*/ 2683 h 3"/>
                    <a:gd name="T6" fmla="*/ 94211 w 84"/>
                    <a:gd name="T7" fmla="*/ 0 h 3"/>
                    <a:gd name="T8" fmla="*/ 146533 w 84"/>
                    <a:gd name="T9" fmla="*/ 2683 h 3"/>
                    <a:gd name="T10" fmla="*/ 78718 w 84"/>
                    <a:gd name="T11" fmla="*/ 2683 h 3"/>
                    <a:gd name="T12" fmla="*/ 94211 w 84"/>
                    <a:gd name="T13" fmla="*/ 0 h 3"/>
                    <a:gd name="T14" fmla="*/ 78718 w 84"/>
                    <a:gd name="T15" fmla="*/ 2683 h 3"/>
                    <a:gd name="T16" fmla="*/ 78718 w 84"/>
                    <a:gd name="T17" fmla="*/ 0 h 3"/>
                    <a:gd name="T18" fmla="*/ 78718 w 84"/>
                    <a:gd name="T19" fmla="*/ 2683 h 3"/>
                    <a:gd name="T20" fmla="*/ 75682 w 84"/>
                    <a:gd name="T21" fmla="*/ 2683 h 3"/>
                    <a:gd name="T22" fmla="*/ 78718 w 84"/>
                    <a:gd name="T23" fmla="*/ 0 h 3"/>
                    <a:gd name="T24" fmla="*/ 75682 w 84"/>
                    <a:gd name="T25" fmla="*/ 2683 h 3"/>
                    <a:gd name="T26" fmla="*/ 75682 w 84"/>
                    <a:gd name="T27" fmla="*/ 1615 h 3"/>
                    <a:gd name="T28" fmla="*/ 75682 w 84"/>
                    <a:gd name="T29" fmla="*/ 2683 h 3"/>
                    <a:gd name="T30" fmla="*/ 72808 w 84"/>
                    <a:gd name="T31" fmla="*/ 1615 h 3"/>
                    <a:gd name="T32" fmla="*/ 75682 w 84"/>
                    <a:gd name="T33" fmla="*/ 2683 h 3"/>
                    <a:gd name="T34" fmla="*/ 72808 w 84"/>
                    <a:gd name="T35" fmla="*/ 1615 h 3"/>
                    <a:gd name="T36" fmla="*/ 72808 w 84"/>
                    <a:gd name="T37" fmla="*/ 2683 h 3"/>
                    <a:gd name="T38" fmla="*/ 72808 w 84"/>
                    <a:gd name="T39" fmla="*/ 2683 h 3"/>
                    <a:gd name="T40" fmla="*/ 63779 w 84"/>
                    <a:gd name="T41" fmla="*/ 1615 h 3"/>
                    <a:gd name="T42" fmla="*/ 72808 w 84"/>
                    <a:gd name="T43" fmla="*/ 2683 h 3"/>
                    <a:gd name="T44" fmla="*/ 54234 w 84"/>
                    <a:gd name="T45" fmla="*/ 4479 h 3"/>
                    <a:gd name="T46" fmla="*/ 63779 w 84"/>
                    <a:gd name="T47" fmla="*/ 1615 h 3"/>
                    <a:gd name="T48" fmla="*/ 54234 w 84"/>
                    <a:gd name="T49" fmla="*/ 4479 h 3"/>
                    <a:gd name="T50" fmla="*/ 54234 w 84"/>
                    <a:gd name="T51" fmla="*/ 2683 h 3"/>
                    <a:gd name="T52" fmla="*/ 54234 w 84"/>
                    <a:gd name="T53" fmla="*/ 4479 h 3"/>
                    <a:gd name="T54" fmla="*/ 37439 w 84"/>
                    <a:gd name="T55" fmla="*/ 2683 h 3"/>
                    <a:gd name="T56" fmla="*/ 54234 w 84"/>
                    <a:gd name="T57" fmla="*/ 4479 h 3"/>
                    <a:gd name="T58" fmla="*/ 16070 w 84"/>
                    <a:gd name="T59" fmla="*/ 4479 h 3"/>
                    <a:gd name="T60" fmla="*/ 37439 w 84"/>
                    <a:gd name="T61" fmla="*/ 2683 h 3"/>
                    <a:gd name="T62" fmla="*/ 16070 w 84"/>
                    <a:gd name="T63" fmla="*/ 4479 h 3"/>
                    <a:gd name="T64" fmla="*/ 16070 w 84"/>
                    <a:gd name="T65" fmla="*/ 2683 h 3"/>
                    <a:gd name="T66" fmla="*/ 16070 w 84"/>
                    <a:gd name="T67" fmla="*/ 2683 h 3"/>
                    <a:gd name="T68" fmla="*/ 18006 w 84"/>
                    <a:gd name="T69" fmla="*/ 4479 h 3"/>
                    <a:gd name="T70" fmla="*/ 16070 w 84"/>
                    <a:gd name="T71" fmla="*/ 2683 h 3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</a:gdLst>
                  <a:ahLst/>
                  <a:cxnLst>
                    <a:cxn ang="T72">
                      <a:pos x="T0" y="T1"/>
                    </a:cxn>
                    <a:cxn ang="T73">
                      <a:pos x="T2" y="T3"/>
                    </a:cxn>
                    <a:cxn ang="T74">
                      <a:pos x="T4" y="T5"/>
                    </a:cxn>
                    <a:cxn ang="T75">
                      <a:pos x="T6" y="T7"/>
                    </a:cxn>
                    <a:cxn ang="T76">
                      <a:pos x="T8" y="T9"/>
                    </a:cxn>
                    <a:cxn ang="T77">
                      <a:pos x="T10" y="T11"/>
                    </a:cxn>
                    <a:cxn ang="T78">
                      <a:pos x="T12" y="T13"/>
                    </a:cxn>
                    <a:cxn ang="T79">
                      <a:pos x="T14" y="T15"/>
                    </a:cxn>
                    <a:cxn ang="T80">
                      <a:pos x="T16" y="T17"/>
                    </a:cxn>
                    <a:cxn ang="T81">
                      <a:pos x="T18" y="T19"/>
                    </a:cxn>
                    <a:cxn ang="T82">
                      <a:pos x="T20" y="T21"/>
                    </a:cxn>
                    <a:cxn ang="T83">
                      <a:pos x="T22" y="T23"/>
                    </a:cxn>
                    <a:cxn ang="T84">
                      <a:pos x="T24" y="T25"/>
                    </a:cxn>
                    <a:cxn ang="T85">
                      <a:pos x="T26" y="T27"/>
                    </a:cxn>
                    <a:cxn ang="T86">
                      <a:pos x="T28" y="T29"/>
                    </a:cxn>
                    <a:cxn ang="T87">
                      <a:pos x="T30" y="T31"/>
                    </a:cxn>
                    <a:cxn ang="T88">
                      <a:pos x="T32" y="T33"/>
                    </a:cxn>
                    <a:cxn ang="T89">
                      <a:pos x="T34" y="T35"/>
                    </a:cxn>
                    <a:cxn ang="T90">
                      <a:pos x="T36" y="T37"/>
                    </a:cxn>
                    <a:cxn ang="T91">
                      <a:pos x="T38" y="T39"/>
                    </a:cxn>
                    <a:cxn ang="T92">
                      <a:pos x="T40" y="T41"/>
                    </a:cxn>
                    <a:cxn ang="T93">
                      <a:pos x="T42" y="T43"/>
                    </a:cxn>
                    <a:cxn ang="T94">
                      <a:pos x="T44" y="T45"/>
                    </a:cxn>
                    <a:cxn ang="T95">
                      <a:pos x="T46" y="T47"/>
                    </a:cxn>
                    <a:cxn ang="T96">
                      <a:pos x="T48" y="T49"/>
                    </a:cxn>
                    <a:cxn ang="T97">
                      <a:pos x="T50" y="T51"/>
                    </a:cxn>
                    <a:cxn ang="T98">
                      <a:pos x="T52" y="T53"/>
                    </a:cxn>
                    <a:cxn ang="T99">
                      <a:pos x="T54" y="T55"/>
                    </a:cxn>
                    <a:cxn ang="T100">
                      <a:pos x="T56" y="T57"/>
                    </a:cxn>
                    <a:cxn ang="T101">
                      <a:pos x="T58" y="T59"/>
                    </a:cxn>
                    <a:cxn ang="T102">
                      <a:pos x="T60" y="T61"/>
                    </a:cxn>
                    <a:cxn ang="T103">
                      <a:pos x="T62" y="T63"/>
                    </a:cxn>
                    <a:cxn ang="T104">
                      <a:pos x="T64" y="T65"/>
                    </a:cxn>
                    <a:cxn ang="T105">
                      <a:pos x="T66" y="T67"/>
                    </a:cxn>
                    <a:cxn ang="T106">
                      <a:pos x="T68" y="T69"/>
                    </a:cxn>
                    <a:cxn ang="T107">
                      <a:pos x="T70" y="T71"/>
                    </a:cxn>
                  </a:cxnLst>
                  <a:rect l="0" t="0" r="r" b="b"/>
                  <a:pathLst>
                    <a:path w="84" h="3">
                      <a:moveTo>
                        <a:pt x="83" y="2"/>
                      </a:moveTo>
                      <a:lnTo>
                        <a:pt x="83" y="2"/>
                      </a:lnTo>
                      <a:lnTo>
                        <a:pt x="84" y="1"/>
                      </a:lnTo>
                      <a:lnTo>
                        <a:pt x="83" y="2"/>
                      </a:lnTo>
                      <a:close/>
                      <a:moveTo>
                        <a:pt x="83" y="2"/>
                      </a:moveTo>
                      <a:cubicBezTo>
                        <a:pt x="74" y="1"/>
                        <a:pt x="63" y="1"/>
                        <a:pt x="53" y="1"/>
                      </a:cubicBezTo>
                      <a:lnTo>
                        <a:pt x="53" y="0"/>
                      </a:lnTo>
                      <a:cubicBezTo>
                        <a:pt x="63" y="0"/>
                        <a:pt x="74" y="0"/>
                        <a:pt x="84" y="1"/>
                      </a:cubicBezTo>
                      <a:lnTo>
                        <a:pt x="83" y="2"/>
                      </a:lnTo>
                      <a:close/>
                      <a:moveTo>
                        <a:pt x="53" y="1"/>
                      </a:moveTo>
                      <a:cubicBezTo>
                        <a:pt x="50" y="2"/>
                        <a:pt x="47" y="2"/>
                        <a:pt x="45" y="2"/>
                      </a:cubicBezTo>
                      <a:lnTo>
                        <a:pt x="45" y="0"/>
                      </a:lnTo>
                      <a:cubicBezTo>
                        <a:pt x="48" y="0"/>
                        <a:pt x="50" y="0"/>
                        <a:pt x="53" y="0"/>
                      </a:cubicBezTo>
                      <a:lnTo>
                        <a:pt x="53" y="1"/>
                      </a:lnTo>
                      <a:close/>
                      <a:moveTo>
                        <a:pt x="45" y="2"/>
                      </a:moveTo>
                      <a:lnTo>
                        <a:pt x="45" y="2"/>
                      </a:lnTo>
                      <a:lnTo>
                        <a:pt x="45" y="0"/>
                      </a:lnTo>
                      <a:lnTo>
                        <a:pt x="45" y="2"/>
                      </a:lnTo>
                      <a:close/>
                      <a:moveTo>
                        <a:pt x="45" y="2"/>
                      </a:moveTo>
                      <a:cubicBezTo>
                        <a:pt x="44" y="2"/>
                        <a:pt x="44" y="2"/>
                        <a:pt x="43" y="2"/>
                      </a:cubicBezTo>
                      <a:lnTo>
                        <a:pt x="43" y="1"/>
                      </a:lnTo>
                      <a:cubicBezTo>
                        <a:pt x="43" y="0"/>
                        <a:pt x="44" y="0"/>
                        <a:pt x="45" y="0"/>
                      </a:cubicBezTo>
                      <a:lnTo>
                        <a:pt x="45" y="2"/>
                      </a:lnTo>
                      <a:close/>
                      <a:moveTo>
                        <a:pt x="43" y="2"/>
                      </a:moveTo>
                      <a:lnTo>
                        <a:pt x="43" y="2"/>
                      </a:lnTo>
                      <a:lnTo>
                        <a:pt x="43" y="1"/>
                      </a:lnTo>
                      <a:lnTo>
                        <a:pt x="43" y="2"/>
                      </a:lnTo>
                      <a:close/>
                      <a:moveTo>
                        <a:pt x="43" y="2"/>
                      </a:moveTo>
                      <a:cubicBezTo>
                        <a:pt x="42" y="2"/>
                        <a:pt x="41" y="2"/>
                        <a:pt x="41" y="2"/>
                      </a:cubicBezTo>
                      <a:lnTo>
                        <a:pt x="41" y="1"/>
                      </a:lnTo>
                      <a:cubicBezTo>
                        <a:pt x="41" y="1"/>
                        <a:pt x="42" y="1"/>
                        <a:pt x="43" y="1"/>
                      </a:cubicBezTo>
                      <a:lnTo>
                        <a:pt x="43" y="2"/>
                      </a:lnTo>
                      <a:close/>
                      <a:moveTo>
                        <a:pt x="41" y="1"/>
                      </a:moveTo>
                      <a:lnTo>
                        <a:pt x="41" y="1"/>
                      </a:lnTo>
                      <a:lnTo>
                        <a:pt x="41" y="2"/>
                      </a:lnTo>
                      <a:lnTo>
                        <a:pt x="41" y="1"/>
                      </a:lnTo>
                      <a:close/>
                      <a:moveTo>
                        <a:pt x="41" y="2"/>
                      </a:moveTo>
                      <a:cubicBezTo>
                        <a:pt x="39" y="2"/>
                        <a:pt x="37" y="3"/>
                        <a:pt x="36" y="3"/>
                      </a:cubicBezTo>
                      <a:lnTo>
                        <a:pt x="36" y="1"/>
                      </a:lnTo>
                      <a:cubicBezTo>
                        <a:pt x="37" y="1"/>
                        <a:pt x="39" y="1"/>
                        <a:pt x="41" y="1"/>
                      </a:cubicBezTo>
                      <a:lnTo>
                        <a:pt x="41" y="2"/>
                      </a:lnTo>
                      <a:close/>
                      <a:moveTo>
                        <a:pt x="36" y="3"/>
                      </a:moveTo>
                      <a:cubicBezTo>
                        <a:pt x="34" y="3"/>
                        <a:pt x="33" y="3"/>
                        <a:pt x="31" y="3"/>
                      </a:cubicBezTo>
                      <a:lnTo>
                        <a:pt x="31" y="2"/>
                      </a:lnTo>
                      <a:cubicBezTo>
                        <a:pt x="33" y="2"/>
                        <a:pt x="34" y="2"/>
                        <a:pt x="36" y="1"/>
                      </a:cubicBezTo>
                      <a:lnTo>
                        <a:pt x="36" y="3"/>
                      </a:lnTo>
                      <a:close/>
                      <a:moveTo>
                        <a:pt x="31" y="3"/>
                      </a:moveTo>
                      <a:lnTo>
                        <a:pt x="31" y="3"/>
                      </a:lnTo>
                      <a:lnTo>
                        <a:pt x="31" y="2"/>
                      </a:lnTo>
                      <a:lnTo>
                        <a:pt x="31" y="3"/>
                      </a:lnTo>
                      <a:close/>
                      <a:moveTo>
                        <a:pt x="31" y="3"/>
                      </a:moveTo>
                      <a:cubicBezTo>
                        <a:pt x="27" y="3"/>
                        <a:pt x="24" y="3"/>
                        <a:pt x="20" y="3"/>
                      </a:cubicBezTo>
                      <a:lnTo>
                        <a:pt x="21" y="2"/>
                      </a:lnTo>
                      <a:cubicBezTo>
                        <a:pt x="24" y="2"/>
                        <a:pt x="27" y="2"/>
                        <a:pt x="31" y="2"/>
                      </a:cubicBezTo>
                      <a:lnTo>
                        <a:pt x="31" y="3"/>
                      </a:lnTo>
                      <a:close/>
                      <a:moveTo>
                        <a:pt x="20" y="3"/>
                      </a:moveTo>
                      <a:cubicBezTo>
                        <a:pt x="17" y="3"/>
                        <a:pt x="13" y="3"/>
                        <a:pt x="9" y="3"/>
                      </a:cubicBezTo>
                      <a:lnTo>
                        <a:pt x="9" y="2"/>
                      </a:lnTo>
                      <a:cubicBezTo>
                        <a:pt x="13" y="2"/>
                        <a:pt x="17" y="2"/>
                        <a:pt x="21" y="2"/>
                      </a:cubicBezTo>
                      <a:lnTo>
                        <a:pt x="20" y="3"/>
                      </a:lnTo>
                      <a:close/>
                      <a:moveTo>
                        <a:pt x="9" y="3"/>
                      </a:moveTo>
                      <a:lnTo>
                        <a:pt x="0" y="3"/>
                      </a:lnTo>
                      <a:lnTo>
                        <a:pt x="9" y="2"/>
                      </a:lnTo>
                      <a:lnTo>
                        <a:pt x="9" y="3"/>
                      </a:lnTo>
                      <a:close/>
                      <a:moveTo>
                        <a:pt x="9" y="2"/>
                      </a:moveTo>
                      <a:lnTo>
                        <a:pt x="10" y="2"/>
                      </a:lnTo>
                      <a:lnTo>
                        <a:pt x="10" y="3"/>
                      </a:lnTo>
                      <a:lnTo>
                        <a:pt x="9" y="3"/>
                      </a:lnTo>
                      <a:lnTo>
                        <a:pt x="9" y="2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122" name="Freeform 417"/>
                <p:cNvSpPr>
                  <a:spLocks noChangeArrowheads="1"/>
                </p:cNvSpPr>
                <p:nvPr/>
              </p:nvSpPr>
              <p:spPr bwMode="auto">
                <a:xfrm>
                  <a:off x="1875" y="3290"/>
                  <a:ext cx="36" cy="4"/>
                </a:xfrm>
                <a:custGeom>
                  <a:avLst/>
                  <a:gdLst>
                    <a:gd name="T0" fmla="*/ 2197 w 27"/>
                    <a:gd name="T1" fmla="*/ 0 h 3"/>
                    <a:gd name="T2" fmla="*/ 10895 w 27"/>
                    <a:gd name="T3" fmla="*/ 1615 h 3"/>
                    <a:gd name="T4" fmla="*/ 10895 w 27"/>
                    <a:gd name="T5" fmla="*/ 2683 h 3"/>
                    <a:gd name="T6" fmla="*/ 0 w 27"/>
                    <a:gd name="T7" fmla="*/ 0 h 3"/>
                    <a:gd name="T8" fmla="*/ 2197 w 27"/>
                    <a:gd name="T9" fmla="*/ 0 h 3"/>
                    <a:gd name="T10" fmla="*/ 10895 w 27"/>
                    <a:gd name="T11" fmla="*/ 1615 h 3"/>
                    <a:gd name="T12" fmla="*/ 20900 w 27"/>
                    <a:gd name="T13" fmla="*/ 1615 h 3"/>
                    <a:gd name="T14" fmla="*/ 19077 w 27"/>
                    <a:gd name="T15" fmla="*/ 2683 h 3"/>
                    <a:gd name="T16" fmla="*/ 10895 w 27"/>
                    <a:gd name="T17" fmla="*/ 2683 h 3"/>
                    <a:gd name="T18" fmla="*/ 10895 w 27"/>
                    <a:gd name="T19" fmla="*/ 1615 h 3"/>
                    <a:gd name="T20" fmla="*/ 20900 w 27"/>
                    <a:gd name="T21" fmla="*/ 1615 h 3"/>
                    <a:gd name="T22" fmla="*/ 23175 w 27"/>
                    <a:gd name="T23" fmla="*/ 1615 h 3"/>
                    <a:gd name="T24" fmla="*/ 20900 w 27"/>
                    <a:gd name="T25" fmla="*/ 2683 h 3"/>
                    <a:gd name="T26" fmla="*/ 20900 w 27"/>
                    <a:gd name="T27" fmla="*/ 1615 h 3"/>
                    <a:gd name="T28" fmla="*/ 20900 w 27"/>
                    <a:gd name="T29" fmla="*/ 2683 h 3"/>
                    <a:gd name="T30" fmla="*/ 20900 w 27"/>
                    <a:gd name="T31" fmla="*/ 1615 h 3"/>
                    <a:gd name="T32" fmla="*/ 19077 w 27"/>
                    <a:gd name="T33" fmla="*/ 2683 h 3"/>
                    <a:gd name="T34" fmla="*/ 19077 w 27"/>
                    <a:gd name="T35" fmla="*/ 1615 h 3"/>
                    <a:gd name="T36" fmla="*/ 20900 w 27"/>
                    <a:gd name="T37" fmla="*/ 2683 h 3"/>
                    <a:gd name="T38" fmla="*/ 20900 w 27"/>
                    <a:gd name="T39" fmla="*/ 1615 h 3"/>
                    <a:gd name="T40" fmla="*/ 20900 w 27"/>
                    <a:gd name="T41" fmla="*/ 1615 h 3"/>
                    <a:gd name="T42" fmla="*/ 19077 w 27"/>
                    <a:gd name="T43" fmla="*/ 1615 h 3"/>
                    <a:gd name="T44" fmla="*/ 20900 w 27"/>
                    <a:gd name="T45" fmla="*/ 1615 h 3"/>
                    <a:gd name="T46" fmla="*/ 20900 w 27"/>
                    <a:gd name="T47" fmla="*/ 1615 h 3"/>
                    <a:gd name="T48" fmla="*/ 25247 w 27"/>
                    <a:gd name="T49" fmla="*/ 1615 h 3"/>
                    <a:gd name="T50" fmla="*/ 25247 w 27"/>
                    <a:gd name="T51" fmla="*/ 2683 h 3"/>
                    <a:gd name="T52" fmla="*/ 19077 w 27"/>
                    <a:gd name="T53" fmla="*/ 2683 h 3"/>
                    <a:gd name="T54" fmla="*/ 20900 w 27"/>
                    <a:gd name="T55" fmla="*/ 1615 h 3"/>
                    <a:gd name="T56" fmla="*/ 25247 w 27"/>
                    <a:gd name="T57" fmla="*/ 1615 h 3"/>
                    <a:gd name="T58" fmla="*/ 30543 w 27"/>
                    <a:gd name="T59" fmla="*/ 0 h 3"/>
                    <a:gd name="T60" fmla="*/ 30543 w 27"/>
                    <a:gd name="T61" fmla="*/ 2683 h 3"/>
                    <a:gd name="T62" fmla="*/ 25247 w 27"/>
                    <a:gd name="T63" fmla="*/ 2683 h 3"/>
                    <a:gd name="T64" fmla="*/ 25247 w 27"/>
                    <a:gd name="T65" fmla="*/ 1615 h 3"/>
                    <a:gd name="T66" fmla="*/ 30543 w 27"/>
                    <a:gd name="T67" fmla="*/ 0 h 3"/>
                    <a:gd name="T68" fmla="*/ 32720 w 27"/>
                    <a:gd name="T69" fmla="*/ 1615 h 3"/>
                    <a:gd name="T70" fmla="*/ 31088 w 27"/>
                    <a:gd name="T71" fmla="*/ 1615 h 3"/>
                    <a:gd name="T72" fmla="*/ 30543 w 27"/>
                    <a:gd name="T73" fmla="*/ 2683 h 3"/>
                    <a:gd name="T74" fmla="*/ 30543 w 27"/>
                    <a:gd name="T75" fmla="*/ 0 h 3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</a:gdLst>
                  <a:ahLst/>
                  <a:cxnLst>
                    <a:cxn ang="T76">
                      <a:pos x="T0" y="T1"/>
                    </a:cxn>
                    <a:cxn ang="T77">
                      <a:pos x="T2" y="T3"/>
                    </a:cxn>
                    <a:cxn ang="T78">
                      <a:pos x="T4" y="T5"/>
                    </a:cxn>
                    <a:cxn ang="T79">
                      <a:pos x="T6" y="T7"/>
                    </a:cxn>
                    <a:cxn ang="T80">
                      <a:pos x="T8" y="T9"/>
                    </a:cxn>
                    <a:cxn ang="T81">
                      <a:pos x="T10" y="T11"/>
                    </a:cxn>
                    <a:cxn ang="T82">
                      <a:pos x="T12" y="T13"/>
                    </a:cxn>
                    <a:cxn ang="T83">
                      <a:pos x="T14" y="T15"/>
                    </a:cxn>
                    <a:cxn ang="T84">
                      <a:pos x="T16" y="T17"/>
                    </a:cxn>
                    <a:cxn ang="T85">
                      <a:pos x="T18" y="T19"/>
                    </a:cxn>
                    <a:cxn ang="T86">
                      <a:pos x="T20" y="T21"/>
                    </a:cxn>
                    <a:cxn ang="T87">
                      <a:pos x="T22" y="T23"/>
                    </a:cxn>
                    <a:cxn ang="T88">
                      <a:pos x="T24" y="T25"/>
                    </a:cxn>
                    <a:cxn ang="T89">
                      <a:pos x="T26" y="T27"/>
                    </a:cxn>
                    <a:cxn ang="T90">
                      <a:pos x="T28" y="T29"/>
                    </a:cxn>
                    <a:cxn ang="T91">
                      <a:pos x="T30" y="T31"/>
                    </a:cxn>
                    <a:cxn ang="T92">
                      <a:pos x="T32" y="T33"/>
                    </a:cxn>
                    <a:cxn ang="T93">
                      <a:pos x="T34" y="T35"/>
                    </a:cxn>
                    <a:cxn ang="T94">
                      <a:pos x="T36" y="T37"/>
                    </a:cxn>
                    <a:cxn ang="T95">
                      <a:pos x="T38" y="T39"/>
                    </a:cxn>
                    <a:cxn ang="T96">
                      <a:pos x="T40" y="T41"/>
                    </a:cxn>
                    <a:cxn ang="T97">
                      <a:pos x="T42" y="T43"/>
                    </a:cxn>
                    <a:cxn ang="T98">
                      <a:pos x="T44" y="T45"/>
                    </a:cxn>
                    <a:cxn ang="T99">
                      <a:pos x="T46" y="T47"/>
                    </a:cxn>
                    <a:cxn ang="T100">
                      <a:pos x="T48" y="T49"/>
                    </a:cxn>
                    <a:cxn ang="T101">
                      <a:pos x="T50" y="T51"/>
                    </a:cxn>
                    <a:cxn ang="T102">
                      <a:pos x="T52" y="T53"/>
                    </a:cxn>
                    <a:cxn ang="T103">
                      <a:pos x="T54" y="T55"/>
                    </a:cxn>
                    <a:cxn ang="T104">
                      <a:pos x="T56" y="T57"/>
                    </a:cxn>
                    <a:cxn ang="T105">
                      <a:pos x="T58" y="T59"/>
                    </a:cxn>
                    <a:cxn ang="T106">
                      <a:pos x="T60" y="T61"/>
                    </a:cxn>
                    <a:cxn ang="T107">
                      <a:pos x="T62" y="T63"/>
                    </a:cxn>
                    <a:cxn ang="T108">
                      <a:pos x="T64" y="T65"/>
                    </a:cxn>
                    <a:cxn ang="T109">
                      <a:pos x="T66" y="T67"/>
                    </a:cxn>
                    <a:cxn ang="T110">
                      <a:pos x="T68" y="T69"/>
                    </a:cxn>
                    <a:cxn ang="T111">
                      <a:pos x="T70" y="T71"/>
                    </a:cxn>
                    <a:cxn ang="T112">
                      <a:pos x="T72" y="T73"/>
                    </a:cxn>
                    <a:cxn ang="T113">
                      <a:pos x="T74" y="T75"/>
                    </a:cxn>
                  </a:cxnLst>
                  <a:rect l="0" t="0" r="r" b="b"/>
                  <a:pathLst>
                    <a:path w="27" h="3">
                      <a:moveTo>
                        <a:pt x="2" y="0"/>
                      </a:moveTo>
                      <a:cubicBezTo>
                        <a:pt x="2" y="1"/>
                        <a:pt x="6" y="1"/>
                        <a:pt x="9" y="1"/>
                      </a:cubicBezTo>
                      <a:lnTo>
                        <a:pt x="9" y="2"/>
                      </a:lnTo>
                      <a:cubicBezTo>
                        <a:pt x="5" y="2"/>
                        <a:pt x="1" y="3"/>
                        <a:pt x="0" y="0"/>
                      </a:cubicBezTo>
                      <a:lnTo>
                        <a:pt x="2" y="0"/>
                      </a:lnTo>
                      <a:close/>
                      <a:moveTo>
                        <a:pt x="9" y="1"/>
                      </a:moveTo>
                      <a:cubicBezTo>
                        <a:pt x="12" y="0"/>
                        <a:pt x="15" y="0"/>
                        <a:pt x="17" y="1"/>
                      </a:cubicBezTo>
                      <a:lnTo>
                        <a:pt x="16" y="2"/>
                      </a:lnTo>
                      <a:cubicBezTo>
                        <a:pt x="15" y="1"/>
                        <a:pt x="12" y="2"/>
                        <a:pt x="9" y="2"/>
                      </a:cubicBezTo>
                      <a:lnTo>
                        <a:pt x="9" y="1"/>
                      </a:lnTo>
                      <a:close/>
                      <a:moveTo>
                        <a:pt x="17" y="1"/>
                      </a:moveTo>
                      <a:lnTo>
                        <a:pt x="19" y="1"/>
                      </a:lnTo>
                      <a:lnTo>
                        <a:pt x="17" y="2"/>
                      </a:lnTo>
                      <a:lnTo>
                        <a:pt x="17" y="1"/>
                      </a:lnTo>
                      <a:close/>
                      <a:moveTo>
                        <a:pt x="17" y="2"/>
                      </a:moveTo>
                      <a:cubicBezTo>
                        <a:pt x="16" y="2"/>
                        <a:pt x="17" y="1"/>
                        <a:pt x="17" y="1"/>
                      </a:cubicBezTo>
                      <a:lnTo>
                        <a:pt x="16" y="2"/>
                      </a:lnTo>
                      <a:cubicBezTo>
                        <a:pt x="16" y="1"/>
                        <a:pt x="16" y="1"/>
                        <a:pt x="16" y="1"/>
                      </a:cubicBezTo>
                      <a:lnTo>
                        <a:pt x="17" y="2"/>
                      </a:lnTo>
                      <a:close/>
                      <a:moveTo>
                        <a:pt x="17" y="1"/>
                      </a:moveTo>
                      <a:lnTo>
                        <a:pt x="17" y="1"/>
                      </a:lnTo>
                      <a:lnTo>
                        <a:pt x="16" y="1"/>
                      </a:lnTo>
                      <a:lnTo>
                        <a:pt x="17" y="1"/>
                      </a:lnTo>
                      <a:close/>
                      <a:moveTo>
                        <a:pt x="17" y="1"/>
                      </a:moveTo>
                      <a:cubicBezTo>
                        <a:pt x="17" y="1"/>
                        <a:pt x="19" y="1"/>
                        <a:pt x="21" y="1"/>
                      </a:cubicBezTo>
                      <a:lnTo>
                        <a:pt x="21" y="2"/>
                      </a:lnTo>
                      <a:cubicBezTo>
                        <a:pt x="18" y="2"/>
                        <a:pt x="16" y="2"/>
                        <a:pt x="16" y="2"/>
                      </a:cubicBezTo>
                      <a:lnTo>
                        <a:pt x="17" y="1"/>
                      </a:lnTo>
                      <a:close/>
                      <a:moveTo>
                        <a:pt x="21" y="1"/>
                      </a:moveTo>
                      <a:cubicBezTo>
                        <a:pt x="22" y="1"/>
                        <a:pt x="24" y="0"/>
                        <a:pt x="25" y="0"/>
                      </a:cubicBezTo>
                      <a:lnTo>
                        <a:pt x="25" y="2"/>
                      </a:lnTo>
                      <a:cubicBezTo>
                        <a:pt x="24" y="2"/>
                        <a:pt x="22" y="2"/>
                        <a:pt x="21" y="2"/>
                      </a:cubicBezTo>
                      <a:lnTo>
                        <a:pt x="21" y="1"/>
                      </a:lnTo>
                      <a:close/>
                      <a:moveTo>
                        <a:pt x="25" y="0"/>
                      </a:moveTo>
                      <a:cubicBezTo>
                        <a:pt x="26" y="0"/>
                        <a:pt x="27" y="1"/>
                        <a:pt x="27" y="1"/>
                      </a:cubicBezTo>
                      <a:lnTo>
                        <a:pt x="26" y="1"/>
                      </a:lnTo>
                      <a:cubicBezTo>
                        <a:pt x="26" y="1"/>
                        <a:pt x="25" y="2"/>
                        <a:pt x="25" y="2"/>
                      </a:cubicBezTo>
                      <a:lnTo>
                        <a:pt x="25" y="0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123" name="Freeform 418"/>
                <p:cNvSpPr>
                  <a:spLocks noChangeArrowheads="1"/>
                </p:cNvSpPr>
                <p:nvPr/>
              </p:nvSpPr>
              <p:spPr bwMode="auto">
                <a:xfrm>
                  <a:off x="1850" y="3343"/>
                  <a:ext cx="57" cy="22"/>
                </a:xfrm>
                <a:custGeom>
                  <a:avLst/>
                  <a:gdLst>
                    <a:gd name="T0" fmla="*/ 0 w 42"/>
                    <a:gd name="T1" fmla="*/ 0 h 13"/>
                    <a:gd name="T2" fmla="*/ 43259 w 42"/>
                    <a:gd name="T3" fmla="*/ 38173 h 13"/>
                    <a:gd name="T4" fmla="*/ 50030 w 42"/>
                    <a:gd name="T5" fmla="*/ 45670 h 13"/>
                    <a:gd name="T6" fmla="*/ 61751 w 42"/>
                    <a:gd name="T7" fmla="*/ 99811 h 13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42" h="13">
                      <a:moveTo>
                        <a:pt x="0" y="0"/>
                      </a:moveTo>
                      <a:cubicBezTo>
                        <a:pt x="8" y="3"/>
                        <a:pt x="18" y="4"/>
                        <a:pt x="29" y="5"/>
                      </a:cubicBezTo>
                      <a:cubicBezTo>
                        <a:pt x="31" y="5"/>
                        <a:pt x="33" y="5"/>
                        <a:pt x="34" y="6"/>
                      </a:cubicBezTo>
                      <a:cubicBezTo>
                        <a:pt x="38" y="8"/>
                        <a:pt x="37" y="12"/>
                        <a:pt x="42" y="13"/>
                      </a:cubicBezTo>
                    </a:path>
                  </a:pathLst>
                </a:custGeom>
                <a:noFill/>
                <a:ln w="9525" cap="sq">
                  <a:solidFill>
                    <a:srgbClr val="C1C0B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124" name="Freeform 419"/>
                <p:cNvSpPr>
                  <a:spLocks noChangeArrowheads="1"/>
                </p:cNvSpPr>
                <p:nvPr/>
              </p:nvSpPr>
              <p:spPr bwMode="auto">
                <a:xfrm>
                  <a:off x="1807" y="3328"/>
                  <a:ext cx="80" cy="6"/>
                </a:xfrm>
                <a:custGeom>
                  <a:avLst/>
                  <a:gdLst>
                    <a:gd name="T0" fmla="*/ 101988 w 58"/>
                    <a:gd name="T1" fmla="*/ 21396 h 4"/>
                    <a:gd name="T2" fmla="*/ 74542 w 58"/>
                    <a:gd name="T3" fmla="*/ 12230 h 4"/>
                    <a:gd name="T4" fmla="*/ 74542 w 58"/>
                    <a:gd name="T5" fmla="*/ 6987 h 4"/>
                    <a:gd name="T6" fmla="*/ 101988 w 58"/>
                    <a:gd name="T7" fmla="*/ 16131 h 4"/>
                    <a:gd name="T8" fmla="*/ 101988 w 58"/>
                    <a:gd name="T9" fmla="*/ 21396 h 4"/>
                    <a:gd name="T10" fmla="*/ 74542 w 58"/>
                    <a:gd name="T11" fmla="*/ 12230 h 4"/>
                    <a:gd name="T12" fmla="*/ 63579 w 58"/>
                    <a:gd name="T13" fmla="*/ 6987 h 4"/>
                    <a:gd name="T14" fmla="*/ 64666 w 58"/>
                    <a:gd name="T15" fmla="*/ 0 h 4"/>
                    <a:gd name="T16" fmla="*/ 74542 w 58"/>
                    <a:gd name="T17" fmla="*/ 6987 h 4"/>
                    <a:gd name="T18" fmla="*/ 74542 w 58"/>
                    <a:gd name="T19" fmla="*/ 12230 h 4"/>
                    <a:gd name="T20" fmla="*/ 63579 w 58"/>
                    <a:gd name="T21" fmla="*/ 0 h 4"/>
                    <a:gd name="T22" fmla="*/ 63579 w 58"/>
                    <a:gd name="T23" fmla="*/ 0 h 4"/>
                    <a:gd name="T24" fmla="*/ 64666 w 58"/>
                    <a:gd name="T25" fmla="*/ 0 h 4"/>
                    <a:gd name="T26" fmla="*/ 63579 w 58"/>
                    <a:gd name="T27" fmla="*/ 0 h 4"/>
                    <a:gd name="T28" fmla="*/ 63579 w 58"/>
                    <a:gd name="T29" fmla="*/ 6987 h 4"/>
                    <a:gd name="T30" fmla="*/ 63579 w 58"/>
                    <a:gd name="T31" fmla="*/ 6987 h 4"/>
                    <a:gd name="T32" fmla="*/ 63579 w 58"/>
                    <a:gd name="T33" fmla="*/ 0 h 4"/>
                    <a:gd name="T34" fmla="*/ 63579 w 58"/>
                    <a:gd name="T35" fmla="*/ 0 h 4"/>
                    <a:gd name="T36" fmla="*/ 63579 w 58"/>
                    <a:gd name="T37" fmla="*/ 6987 h 4"/>
                    <a:gd name="T38" fmla="*/ 63579 w 58"/>
                    <a:gd name="T39" fmla="*/ 0 h 4"/>
                    <a:gd name="T40" fmla="*/ 63579 w 58"/>
                    <a:gd name="T41" fmla="*/ 0 h 4"/>
                    <a:gd name="T42" fmla="*/ 63579 w 58"/>
                    <a:gd name="T43" fmla="*/ 0 h 4"/>
                    <a:gd name="T44" fmla="*/ 63579 w 58"/>
                    <a:gd name="T45" fmla="*/ 6987 h 4"/>
                    <a:gd name="T46" fmla="*/ 59710 w 58"/>
                    <a:gd name="T47" fmla="*/ 6987 h 4"/>
                    <a:gd name="T48" fmla="*/ 59710 w 58"/>
                    <a:gd name="T49" fmla="*/ 0 h 4"/>
                    <a:gd name="T50" fmla="*/ 63579 w 58"/>
                    <a:gd name="T51" fmla="*/ 0 h 4"/>
                    <a:gd name="T52" fmla="*/ 63579 w 58"/>
                    <a:gd name="T53" fmla="*/ 6987 h 4"/>
                    <a:gd name="T54" fmla="*/ 59710 w 58"/>
                    <a:gd name="T55" fmla="*/ 6987 h 4"/>
                    <a:gd name="T56" fmla="*/ 0 w 58"/>
                    <a:gd name="T57" fmla="*/ 0 h 4"/>
                    <a:gd name="T58" fmla="*/ 3091 w 58"/>
                    <a:gd name="T59" fmla="*/ 0 h 4"/>
                    <a:gd name="T60" fmla="*/ 59710 w 58"/>
                    <a:gd name="T61" fmla="*/ 0 h 4"/>
                    <a:gd name="T62" fmla="*/ 59710 w 58"/>
                    <a:gd name="T63" fmla="*/ 6987 h 4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</a:gdLst>
                  <a:ahLst/>
                  <a:cxnLst>
                    <a:cxn ang="T64">
                      <a:pos x="T0" y="T1"/>
                    </a:cxn>
                    <a:cxn ang="T65">
                      <a:pos x="T2" y="T3"/>
                    </a:cxn>
                    <a:cxn ang="T66">
                      <a:pos x="T4" y="T5"/>
                    </a:cxn>
                    <a:cxn ang="T67">
                      <a:pos x="T6" y="T7"/>
                    </a:cxn>
                    <a:cxn ang="T68">
                      <a:pos x="T8" y="T9"/>
                    </a:cxn>
                    <a:cxn ang="T69">
                      <a:pos x="T10" y="T11"/>
                    </a:cxn>
                    <a:cxn ang="T70">
                      <a:pos x="T12" y="T13"/>
                    </a:cxn>
                    <a:cxn ang="T71">
                      <a:pos x="T14" y="T15"/>
                    </a:cxn>
                    <a:cxn ang="T72">
                      <a:pos x="T16" y="T17"/>
                    </a:cxn>
                    <a:cxn ang="T73">
                      <a:pos x="T18" y="T19"/>
                    </a:cxn>
                    <a:cxn ang="T74">
                      <a:pos x="T20" y="T21"/>
                    </a:cxn>
                    <a:cxn ang="T75">
                      <a:pos x="T22" y="T23"/>
                    </a:cxn>
                    <a:cxn ang="T76">
                      <a:pos x="T24" y="T25"/>
                    </a:cxn>
                    <a:cxn ang="T77">
                      <a:pos x="T26" y="T27"/>
                    </a:cxn>
                    <a:cxn ang="T78">
                      <a:pos x="T28" y="T29"/>
                    </a:cxn>
                    <a:cxn ang="T79">
                      <a:pos x="T30" y="T31"/>
                    </a:cxn>
                    <a:cxn ang="T80">
                      <a:pos x="T32" y="T33"/>
                    </a:cxn>
                    <a:cxn ang="T81">
                      <a:pos x="T34" y="T35"/>
                    </a:cxn>
                    <a:cxn ang="T82">
                      <a:pos x="T36" y="T37"/>
                    </a:cxn>
                    <a:cxn ang="T83">
                      <a:pos x="T38" y="T39"/>
                    </a:cxn>
                    <a:cxn ang="T84">
                      <a:pos x="T40" y="T41"/>
                    </a:cxn>
                    <a:cxn ang="T85">
                      <a:pos x="T42" y="T43"/>
                    </a:cxn>
                    <a:cxn ang="T86">
                      <a:pos x="T44" y="T45"/>
                    </a:cxn>
                    <a:cxn ang="T87">
                      <a:pos x="T46" y="T47"/>
                    </a:cxn>
                    <a:cxn ang="T88">
                      <a:pos x="T48" y="T49"/>
                    </a:cxn>
                    <a:cxn ang="T89">
                      <a:pos x="T50" y="T51"/>
                    </a:cxn>
                    <a:cxn ang="T90">
                      <a:pos x="T52" y="T53"/>
                    </a:cxn>
                    <a:cxn ang="T91">
                      <a:pos x="T54" y="T55"/>
                    </a:cxn>
                    <a:cxn ang="T92">
                      <a:pos x="T56" y="T57"/>
                    </a:cxn>
                    <a:cxn ang="T93">
                      <a:pos x="T58" y="T59"/>
                    </a:cxn>
                    <a:cxn ang="T94">
                      <a:pos x="T60" y="T61"/>
                    </a:cxn>
                    <a:cxn ang="T95">
                      <a:pos x="T62" y="T63"/>
                    </a:cxn>
                  </a:cxnLst>
                  <a:rect l="0" t="0" r="r" b="b"/>
                  <a:pathLst>
                    <a:path w="58" h="4">
                      <a:moveTo>
                        <a:pt x="58" y="4"/>
                      </a:moveTo>
                      <a:cubicBezTo>
                        <a:pt x="52" y="4"/>
                        <a:pt x="47" y="3"/>
                        <a:pt x="42" y="2"/>
                      </a:cubicBezTo>
                      <a:lnTo>
                        <a:pt x="42" y="1"/>
                      </a:lnTo>
                      <a:cubicBezTo>
                        <a:pt x="47" y="2"/>
                        <a:pt x="52" y="3"/>
                        <a:pt x="58" y="3"/>
                      </a:cubicBezTo>
                      <a:lnTo>
                        <a:pt x="58" y="4"/>
                      </a:lnTo>
                      <a:close/>
                      <a:moveTo>
                        <a:pt x="42" y="2"/>
                      </a:moveTo>
                      <a:cubicBezTo>
                        <a:pt x="40" y="2"/>
                        <a:pt x="38" y="1"/>
                        <a:pt x="36" y="1"/>
                      </a:cubicBezTo>
                      <a:lnTo>
                        <a:pt x="37" y="0"/>
                      </a:lnTo>
                      <a:cubicBezTo>
                        <a:pt x="38" y="0"/>
                        <a:pt x="40" y="0"/>
                        <a:pt x="42" y="1"/>
                      </a:cubicBezTo>
                      <a:lnTo>
                        <a:pt x="42" y="2"/>
                      </a:lnTo>
                      <a:close/>
                      <a:moveTo>
                        <a:pt x="36" y="0"/>
                      </a:moveTo>
                      <a:lnTo>
                        <a:pt x="36" y="0"/>
                      </a:lnTo>
                      <a:lnTo>
                        <a:pt x="37" y="0"/>
                      </a:lnTo>
                      <a:lnTo>
                        <a:pt x="36" y="0"/>
                      </a:lnTo>
                      <a:close/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6" y="0"/>
                      </a:lnTo>
                      <a:lnTo>
                        <a:pt x="36" y="1"/>
                      </a:lnTo>
                      <a:close/>
                      <a:moveTo>
                        <a:pt x="36" y="0"/>
                      </a:moveTo>
                      <a:lnTo>
                        <a:pt x="36" y="0"/>
                      </a:lnTo>
                      <a:close/>
                      <a:moveTo>
                        <a:pt x="36" y="1"/>
                      </a:moveTo>
                      <a:cubicBezTo>
                        <a:pt x="36" y="1"/>
                        <a:pt x="36" y="1"/>
                        <a:pt x="34" y="1"/>
                      </a:cubicBezTo>
                      <a:lnTo>
                        <a:pt x="34" y="0"/>
                      </a:lnTo>
                      <a:cubicBezTo>
                        <a:pt x="35" y="0"/>
                        <a:pt x="36" y="0"/>
                        <a:pt x="36" y="0"/>
                      </a:cubicBezTo>
                      <a:lnTo>
                        <a:pt x="36" y="1"/>
                      </a:lnTo>
                      <a:close/>
                      <a:moveTo>
                        <a:pt x="34" y="1"/>
                      </a:moveTo>
                      <a:cubicBezTo>
                        <a:pt x="27" y="2"/>
                        <a:pt x="5" y="4"/>
                        <a:pt x="0" y="0"/>
                      </a:cubicBezTo>
                      <a:lnTo>
                        <a:pt x="2" y="0"/>
                      </a:lnTo>
                      <a:cubicBezTo>
                        <a:pt x="6" y="3"/>
                        <a:pt x="27" y="1"/>
                        <a:pt x="34" y="0"/>
                      </a:cubicBezTo>
                      <a:lnTo>
                        <a:pt x="34" y="1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125" name="Freeform 420"/>
                <p:cNvSpPr>
                  <a:spLocks noChangeArrowheads="1"/>
                </p:cNvSpPr>
                <p:nvPr/>
              </p:nvSpPr>
              <p:spPr bwMode="auto">
                <a:xfrm>
                  <a:off x="2001" y="3367"/>
                  <a:ext cx="172" cy="15"/>
                </a:xfrm>
                <a:custGeom>
                  <a:avLst/>
                  <a:gdLst>
                    <a:gd name="T0" fmla="*/ 0 w 125"/>
                    <a:gd name="T1" fmla="*/ 28458 h 9"/>
                    <a:gd name="T2" fmla="*/ 35304 w 125"/>
                    <a:gd name="T3" fmla="*/ 17075 h 9"/>
                    <a:gd name="T4" fmla="*/ 68390 w 125"/>
                    <a:gd name="T5" fmla="*/ 0 h 9"/>
                    <a:gd name="T6" fmla="*/ 206419 w 125"/>
                    <a:gd name="T7" fmla="*/ 10245 h 9"/>
                    <a:gd name="T8" fmla="*/ 0 w 125"/>
                    <a:gd name="T9" fmla="*/ 28458 h 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25" h="9">
                      <a:moveTo>
                        <a:pt x="0" y="5"/>
                      </a:moveTo>
                      <a:cubicBezTo>
                        <a:pt x="7" y="4"/>
                        <a:pt x="13" y="5"/>
                        <a:pt x="21" y="3"/>
                      </a:cubicBezTo>
                      <a:cubicBezTo>
                        <a:pt x="28" y="1"/>
                        <a:pt x="35" y="0"/>
                        <a:pt x="41" y="0"/>
                      </a:cubicBezTo>
                      <a:cubicBezTo>
                        <a:pt x="74" y="0"/>
                        <a:pt x="85" y="9"/>
                        <a:pt x="125" y="2"/>
                      </a:cubicBezTo>
                      <a:lnTo>
                        <a:pt x="0" y="5"/>
                      </a:lnTo>
                      <a:close/>
                    </a:path>
                  </a:pathLst>
                </a:custGeom>
                <a:solidFill>
                  <a:srgbClr val="7A7878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126" name="Freeform 421"/>
                <p:cNvSpPr>
                  <a:spLocks noChangeArrowheads="1"/>
                </p:cNvSpPr>
                <p:nvPr/>
              </p:nvSpPr>
              <p:spPr bwMode="auto">
                <a:xfrm>
                  <a:off x="2001" y="3367"/>
                  <a:ext cx="172" cy="15"/>
                </a:xfrm>
                <a:custGeom>
                  <a:avLst/>
                  <a:gdLst>
                    <a:gd name="T0" fmla="*/ 0 w 125"/>
                    <a:gd name="T1" fmla="*/ 28458 h 9"/>
                    <a:gd name="T2" fmla="*/ 35304 w 125"/>
                    <a:gd name="T3" fmla="*/ 17075 h 9"/>
                    <a:gd name="T4" fmla="*/ 68390 w 125"/>
                    <a:gd name="T5" fmla="*/ 0 h 9"/>
                    <a:gd name="T6" fmla="*/ 206419 w 125"/>
                    <a:gd name="T7" fmla="*/ 10245 h 9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125" h="9">
                      <a:moveTo>
                        <a:pt x="0" y="5"/>
                      </a:moveTo>
                      <a:cubicBezTo>
                        <a:pt x="7" y="4"/>
                        <a:pt x="13" y="5"/>
                        <a:pt x="21" y="3"/>
                      </a:cubicBezTo>
                      <a:cubicBezTo>
                        <a:pt x="28" y="1"/>
                        <a:pt x="35" y="0"/>
                        <a:pt x="41" y="0"/>
                      </a:cubicBezTo>
                      <a:cubicBezTo>
                        <a:pt x="74" y="0"/>
                        <a:pt x="85" y="9"/>
                        <a:pt x="125" y="2"/>
                      </a:cubicBezTo>
                    </a:path>
                  </a:pathLst>
                </a:custGeom>
                <a:noFill/>
                <a:ln w="9525" cap="sq">
                  <a:solidFill>
                    <a:srgbClr val="C1C0B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127" name="Freeform 422"/>
                <p:cNvSpPr>
                  <a:spLocks noChangeArrowheads="1"/>
                </p:cNvSpPr>
                <p:nvPr/>
              </p:nvSpPr>
              <p:spPr bwMode="auto">
                <a:xfrm>
                  <a:off x="1954" y="3402"/>
                  <a:ext cx="52" cy="8"/>
                </a:xfrm>
                <a:custGeom>
                  <a:avLst/>
                  <a:gdLst>
                    <a:gd name="T0" fmla="*/ 0 w 38"/>
                    <a:gd name="T1" fmla="*/ 23373 h 5"/>
                    <a:gd name="T2" fmla="*/ 31244 w 38"/>
                    <a:gd name="T3" fmla="*/ 23373 h 5"/>
                    <a:gd name="T4" fmla="*/ 64484 w 38"/>
                    <a:gd name="T5" fmla="*/ 42061 h 5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38" h="5">
                      <a:moveTo>
                        <a:pt x="0" y="2"/>
                      </a:moveTo>
                      <a:cubicBezTo>
                        <a:pt x="7" y="2"/>
                        <a:pt x="16" y="0"/>
                        <a:pt x="18" y="2"/>
                      </a:cubicBezTo>
                      <a:cubicBezTo>
                        <a:pt x="22" y="4"/>
                        <a:pt x="29" y="5"/>
                        <a:pt x="38" y="4"/>
                      </a:cubicBezTo>
                    </a:path>
                  </a:pathLst>
                </a:custGeom>
                <a:noFill/>
                <a:ln w="9525" cap="sq">
                  <a:solidFill>
                    <a:srgbClr val="C1C0B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128" name="Freeform 423"/>
                <p:cNvSpPr>
                  <a:spLocks noChangeArrowheads="1"/>
                </p:cNvSpPr>
                <p:nvPr/>
              </p:nvSpPr>
              <p:spPr bwMode="auto">
                <a:xfrm>
                  <a:off x="2010" y="3335"/>
                  <a:ext cx="172" cy="12"/>
                </a:xfrm>
                <a:custGeom>
                  <a:avLst/>
                  <a:gdLst>
                    <a:gd name="T0" fmla="*/ 0 w 125"/>
                    <a:gd name="T1" fmla="*/ 9869 h 8"/>
                    <a:gd name="T2" fmla="*/ 59172 w 125"/>
                    <a:gd name="T3" fmla="*/ 11555 h 8"/>
                    <a:gd name="T4" fmla="*/ 155046 w 125"/>
                    <a:gd name="T5" fmla="*/ 4374 h 8"/>
                    <a:gd name="T6" fmla="*/ 206419 w 125"/>
                    <a:gd name="T7" fmla="*/ 11555 h 8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125" h="8">
                      <a:moveTo>
                        <a:pt x="0" y="4"/>
                      </a:moveTo>
                      <a:cubicBezTo>
                        <a:pt x="8" y="8"/>
                        <a:pt x="25" y="3"/>
                        <a:pt x="36" y="5"/>
                      </a:cubicBezTo>
                      <a:cubicBezTo>
                        <a:pt x="51" y="8"/>
                        <a:pt x="73" y="4"/>
                        <a:pt x="94" y="2"/>
                      </a:cubicBezTo>
                      <a:cubicBezTo>
                        <a:pt x="108" y="0"/>
                        <a:pt x="113" y="5"/>
                        <a:pt x="125" y="5"/>
                      </a:cubicBezTo>
                    </a:path>
                  </a:pathLst>
                </a:custGeom>
                <a:noFill/>
                <a:ln w="9525" cap="sq">
                  <a:solidFill>
                    <a:srgbClr val="C1C0B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129" name="Freeform 424"/>
                <p:cNvSpPr>
                  <a:spLocks noChangeArrowheads="1"/>
                </p:cNvSpPr>
                <p:nvPr/>
              </p:nvSpPr>
              <p:spPr bwMode="auto">
                <a:xfrm>
                  <a:off x="1954" y="3345"/>
                  <a:ext cx="63" cy="15"/>
                </a:xfrm>
                <a:custGeom>
                  <a:avLst/>
                  <a:gdLst>
                    <a:gd name="T0" fmla="*/ 1733 w 46"/>
                    <a:gd name="T1" fmla="*/ 0 h 9"/>
                    <a:gd name="T2" fmla="*/ 1733 w 46"/>
                    <a:gd name="T3" fmla="*/ 0 h 9"/>
                    <a:gd name="T4" fmla="*/ 0 w 46"/>
                    <a:gd name="T5" fmla="*/ 6147 h 9"/>
                    <a:gd name="T6" fmla="*/ 0 w 46"/>
                    <a:gd name="T7" fmla="*/ 6147 h 9"/>
                    <a:gd name="T8" fmla="*/ 1733 w 46"/>
                    <a:gd name="T9" fmla="*/ 0 h 9"/>
                    <a:gd name="T10" fmla="*/ 1733 w 46"/>
                    <a:gd name="T11" fmla="*/ 0 h 9"/>
                    <a:gd name="T12" fmla="*/ 1733 w 46"/>
                    <a:gd name="T13" fmla="*/ 0 h 9"/>
                    <a:gd name="T14" fmla="*/ 1733 w 46"/>
                    <a:gd name="T15" fmla="*/ 0 h 9"/>
                    <a:gd name="T16" fmla="*/ 1733 w 46"/>
                    <a:gd name="T17" fmla="*/ 0 h 9"/>
                    <a:gd name="T18" fmla="*/ 50055 w 46"/>
                    <a:gd name="T19" fmla="*/ 35903 h 9"/>
                    <a:gd name="T20" fmla="*/ 50055 w 46"/>
                    <a:gd name="T21" fmla="*/ 42153 h 9"/>
                    <a:gd name="T22" fmla="*/ 0 w 46"/>
                    <a:gd name="T23" fmla="*/ 6147 h 9"/>
                    <a:gd name="T24" fmla="*/ 1733 w 46"/>
                    <a:gd name="T25" fmla="*/ 0 h 9"/>
                    <a:gd name="T26" fmla="*/ 50055 w 46"/>
                    <a:gd name="T27" fmla="*/ 35903 h 9"/>
                    <a:gd name="T28" fmla="*/ 76214 w 46"/>
                    <a:gd name="T29" fmla="*/ 42153 h 9"/>
                    <a:gd name="T30" fmla="*/ 74111 w 46"/>
                    <a:gd name="T31" fmla="*/ 53758 h 9"/>
                    <a:gd name="T32" fmla="*/ 50055 w 46"/>
                    <a:gd name="T33" fmla="*/ 42153 h 9"/>
                    <a:gd name="T34" fmla="*/ 50055 w 46"/>
                    <a:gd name="T35" fmla="*/ 35903 h 9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0" t="0" r="r" b="b"/>
                  <a:pathLst>
                    <a:path w="46" h="9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1"/>
                      </a:lnTo>
                      <a:lnTo>
                        <a:pt x="1" y="0"/>
                      </a:lnTo>
                      <a:close/>
                      <a:moveTo>
                        <a:pt x="1" y="0"/>
                      </a:moveTo>
                      <a:lnTo>
                        <a:pt x="1" y="0"/>
                      </a:lnTo>
                      <a:close/>
                      <a:moveTo>
                        <a:pt x="1" y="0"/>
                      </a:moveTo>
                      <a:cubicBezTo>
                        <a:pt x="7" y="5"/>
                        <a:pt x="18" y="5"/>
                        <a:pt x="30" y="6"/>
                      </a:cubicBezTo>
                      <a:lnTo>
                        <a:pt x="30" y="7"/>
                      </a:lnTo>
                      <a:cubicBezTo>
                        <a:pt x="18" y="7"/>
                        <a:pt x="6" y="6"/>
                        <a:pt x="0" y="1"/>
                      </a:cubicBezTo>
                      <a:lnTo>
                        <a:pt x="1" y="0"/>
                      </a:lnTo>
                      <a:close/>
                      <a:moveTo>
                        <a:pt x="30" y="6"/>
                      </a:moveTo>
                      <a:cubicBezTo>
                        <a:pt x="35" y="6"/>
                        <a:pt x="41" y="7"/>
                        <a:pt x="46" y="7"/>
                      </a:cubicBezTo>
                      <a:lnTo>
                        <a:pt x="45" y="9"/>
                      </a:lnTo>
                      <a:cubicBezTo>
                        <a:pt x="40" y="8"/>
                        <a:pt x="35" y="8"/>
                        <a:pt x="30" y="7"/>
                      </a:cubicBezTo>
                      <a:lnTo>
                        <a:pt x="30" y="6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130" name="Freeform 425"/>
                <p:cNvSpPr>
                  <a:spLocks noChangeArrowheads="1"/>
                </p:cNvSpPr>
                <p:nvPr/>
              </p:nvSpPr>
              <p:spPr bwMode="auto">
                <a:xfrm>
                  <a:off x="1821" y="3036"/>
                  <a:ext cx="189" cy="30"/>
                </a:xfrm>
                <a:custGeom>
                  <a:avLst/>
                  <a:gdLst>
                    <a:gd name="T0" fmla="*/ 232522 w 137"/>
                    <a:gd name="T1" fmla="*/ 105495 h 18"/>
                    <a:gd name="T2" fmla="*/ 215946 w 137"/>
                    <a:gd name="T3" fmla="*/ 99730 h 18"/>
                    <a:gd name="T4" fmla="*/ 117180 w 137"/>
                    <a:gd name="T5" fmla="*/ 10245 h 18"/>
                    <a:gd name="T6" fmla="*/ 0 w 137"/>
                    <a:gd name="T7" fmla="*/ 0 h 18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137" h="18">
                      <a:moveTo>
                        <a:pt x="137" y="18"/>
                      </a:moveTo>
                      <a:cubicBezTo>
                        <a:pt x="134" y="18"/>
                        <a:pt x="130" y="18"/>
                        <a:pt x="127" y="17"/>
                      </a:cubicBezTo>
                      <a:cubicBezTo>
                        <a:pt x="107" y="12"/>
                        <a:pt x="93" y="4"/>
                        <a:pt x="69" y="2"/>
                      </a:cubicBezTo>
                      <a:cubicBezTo>
                        <a:pt x="62" y="2"/>
                        <a:pt x="8" y="0"/>
                        <a:pt x="0" y="0"/>
                      </a:cubicBezTo>
                    </a:path>
                  </a:pathLst>
                </a:custGeom>
                <a:noFill/>
                <a:ln w="9525" cap="sq">
                  <a:solidFill>
                    <a:srgbClr val="C1C0B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131" name="Freeform 426"/>
                <p:cNvSpPr>
                  <a:spLocks noChangeArrowheads="1"/>
                </p:cNvSpPr>
                <p:nvPr/>
              </p:nvSpPr>
              <p:spPr bwMode="auto">
                <a:xfrm>
                  <a:off x="1824" y="3052"/>
                  <a:ext cx="74" cy="11"/>
                </a:xfrm>
                <a:custGeom>
                  <a:avLst/>
                  <a:gdLst>
                    <a:gd name="T0" fmla="*/ 0 w 54"/>
                    <a:gd name="T1" fmla="*/ 9982 h 7"/>
                    <a:gd name="T2" fmla="*/ 87317 w 54"/>
                    <a:gd name="T3" fmla="*/ 40582 h 7"/>
                    <a:gd name="T4" fmla="*/ 0 w 54"/>
                    <a:gd name="T5" fmla="*/ 9982 h 7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4" h="7">
                      <a:moveTo>
                        <a:pt x="0" y="2"/>
                      </a:moveTo>
                      <a:cubicBezTo>
                        <a:pt x="23" y="0"/>
                        <a:pt x="41" y="2"/>
                        <a:pt x="54" y="7"/>
                      </a:cubicBez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7A7878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132" name="Freeform 427"/>
                <p:cNvSpPr>
                  <a:spLocks noChangeArrowheads="1"/>
                </p:cNvSpPr>
                <p:nvPr/>
              </p:nvSpPr>
              <p:spPr bwMode="auto">
                <a:xfrm>
                  <a:off x="1824" y="3052"/>
                  <a:ext cx="74" cy="11"/>
                </a:xfrm>
                <a:custGeom>
                  <a:avLst/>
                  <a:gdLst>
                    <a:gd name="T0" fmla="*/ 0 w 54"/>
                    <a:gd name="T1" fmla="*/ 9982 h 7"/>
                    <a:gd name="T2" fmla="*/ 87317 w 54"/>
                    <a:gd name="T3" fmla="*/ 40582 h 7"/>
                    <a:gd name="T4" fmla="*/ 0 60000 65536"/>
                    <a:gd name="T5" fmla="*/ 0 60000 65536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0" t="0" r="r" b="b"/>
                  <a:pathLst>
                    <a:path w="54" h="7">
                      <a:moveTo>
                        <a:pt x="0" y="2"/>
                      </a:moveTo>
                      <a:cubicBezTo>
                        <a:pt x="23" y="0"/>
                        <a:pt x="41" y="2"/>
                        <a:pt x="54" y="7"/>
                      </a:cubicBezTo>
                    </a:path>
                  </a:pathLst>
                </a:custGeom>
                <a:noFill/>
                <a:ln w="9525" cap="sq">
                  <a:solidFill>
                    <a:srgbClr val="C1C0B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133" name="Freeform 428"/>
                <p:cNvSpPr>
                  <a:spLocks noChangeArrowheads="1"/>
                </p:cNvSpPr>
                <p:nvPr/>
              </p:nvSpPr>
              <p:spPr bwMode="auto">
                <a:xfrm>
                  <a:off x="1800" y="3106"/>
                  <a:ext cx="74" cy="11"/>
                </a:xfrm>
                <a:custGeom>
                  <a:avLst/>
                  <a:gdLst>
                    <a:gd name="T0" fmla="*/ 0 w 54"/>
                    <a:gd name="T1" fmla="*/ 17125 h 7"/>
                    <a:gd name="T2" fmla="*/ 87317 w 54"/>
                    <a:gd name="T3" fmla="*/ 40582 h 7"/>
                    <a:gd name="T4" fmla="*/ 0 w 54"/>
                    <a:gd name="T5" fmla="*/ 17125 h 7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4" h="7">
                      <a:moveTo>
                        <a:pt x="0" y="3"/>
                      </a:moveTo>
                      <a:cubicBezTo>
                        <a:pt x="23" y="0"/>
                        <a:pt x="41" y="3"/>
                        <a:pt x="54" y="7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solidFill>
                  <a:srgbClr val="7A7878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134" name="Freeform 429"/>
                <p:cNvSpPr>
                  <a:spLocks noChangeArrowheads="1"/>
                </p:cNvSpPr>
                <p:nvPr/>
              </p:nvSpPr>
              <p:spPr bwMode="auto">
                <a:xfrm>
                  <a:off x="1800" y="3106"/>
                  <a:ext cx="74" cy="11"/>
                </a:xfrm>
                <a:custGeom>
                  <a:avLst/>
                  <a:gdLst>
                    <a:gd name="T0" fmla="*/ 0 w 54"/>
                    <a:gd name="T1" fmla="*/ 17125 h 7"/>
                    <a:gd name="T2" fmla="*/ 87317 w 54"/>
                    <a:gd name="T3" fmla="*/ 40582 h 7"/>
                    <a:gd name="T4" fmla="*/ 0 60000 65536"/>
                    <a:gd name="T5" fmla="*/ 0 60000 65536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0" t="0" r="r" b="b"/>
                  <a:pathLst>
                    <a:path w="54" h="7">
                      <a:moveTo>
                        <a:pt x="0" y="3"/>
                      </a:moveTo>
                      <a:cubicBezTo>
                        <a:pt x="23" y="0"/>
                        <a:pt x="41" y="3"/>
                        <a:pt x="54" y="7"/>
                      </a:cubicBezTo>
                    </a:path>
                  </a:pathLst>
                </a:custGeom>
                <a:noFill/>
                <a:ln w="9525" cap="sq">
                  <a:solidFill>
                    <a:srgbClr val="C1C0B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135" name="Freeform 430"/>
                <p:cNvSpPr>
                  <a:spLocks noChangeArrowheads="1"/>
                </p:cNvSpPr>
                <p:nvPr/>
              </p:nvSpPr>
              <p:spPr bwMode="auto">
                <a:xfrm>
                  <a:off x="1813" y="3063"/>
                  <a:ext cx="36" cy="6"/>
                </a:xfrm>
                <a:custGeom>
                  <a:avLst/>
                  <a:gdLst>
                    <a:gd name="T0" fmla="*/ 32720 w 27"/>
                    <a:gd name="T1" fmla="*/ 21396 h 4"/>
                    <a:gd name="T2" fmla="*/ 16852 w 27"/>
                    <a:gd name="T3" fmla="*/ 16131 h 4"/>
                    <a:gd name="T4" fmla="*/ 16852 w 27"/>
                    <a:gd name="T5" fmla="*/ 12230 h 4"/>
                    <a:gd name="T6" fmla="*/ 32720 w 27"/>
                    <a:gd name="T7" fmla="*/ 16131 h 4"/>
                    <a:gd name="T8" fmla="*/ 32720 w 27"/>
                    <a:gd name="T9" fmla="*/ 21396 h 4"/>
                    <a:gd name="T10" fmla="*/ 16852 w 27"/>
                    <a:gd name="T11" fmla="*/ 16131 h 4"/>
                    <a:gd name="T12" fmla="*/ 7180 w 27"/>
                    <a:gd name="T13" fmla="*/ 12230 h 4"/>
                    <a:gd name="T14" fmla="*/ 7180 w 27"/>
                    <a:gd name="T15" fmla="*/ 6987 h 4"/>
                    <a:gd name="T16" fmla="*/ 16852 w 27"/>
                    <a:gd name="T17" fmla="*/ 12230 h 4"/>
                    <a:gd name="T18" fmla="*/ 16852 w 27"/>
                    <a:gd name="T19" fmla="*/ 16131 h 4"/>
                    <a:gd name="T20" fmla="*/ 7180 w 27"/>
                    <a:gd name="T21" fmla="*/ 12230 h 4"/>
                    <a:gd name="T22" fmla="*/ 7180 w 27"/>
                    <a:gd name="T23" fmla="*/ 12230 h 4"/>
                    <a:gd name="T24" fmla="*/ 7180 w 27"/>
                    <a:gd name="T25" fmla="*/ 12230 h 4"/>
                    <a:gd name="T26" fmla="*/ 7180 w 27"/>
                    <a:gd name="T27" fmla="*/ 6987 h 4"/>
                    <a:gd name="T28" fmla="*/ 7180 w 27"/>
                    <a:gd name="T29" fmla="*/ 12230 h 4"/>
                    <a:gd name="T30" fmla="*/ 7180 w 27"/>
                    <a:gd name="T31" fmla="*/ 12230 h 4"/>
                    <a:gd name="T32" fmla="*/ 7180 w 27"/>
                    <a:gd name="T33" fmla="*/ 12230 h 4"/>
                    <a:gd name="T34" fmla="*/ 7180 w 27"/>
                    <a:gd name="T35" fmla="*/ 6987 h 4"/>
                    <a:gd name="T36" fmla="*/ 7180 w 27"/>
                    <a:gd name="T37" fmla="*/ 6987 h 4"/>
                    <a:gd name="T38" fmla="*/ 7180 w 27"/>
                    <a:gd name="T39" fmla="*/ 12230 h 4"/>
                    <a:gd name="T40" fmla="*/ 7180 w 27"/>
                    <a:gd name="T41" fmla="*/ 6987 h 4"/>
                    <a:gd name="T42" fmla="*/ 7180 w 27"/>
                    <a:gd name="T43" fmla="*/ 6987 h 4"/>
                    <a:gd name="T44" fmla="*/ 7180 w 27"/>
                    <a:gd name="T45" fmla="*/ 6987 h 4"/>
                    <a:gd name="T46" fmla="*/ 7180 w 27"/>
                    <a:gd name="T47" fmla="*/ 12230 h 4"/>
                    <a:gd name="T48" fmla="*/ 4956 w 27"/>
                    <a:gd name="T49" fmla="*/ 12230 h 4"/>
                    <a:gd name="T50" fmla="*/ 3577 w 27"/>
                    <a:gd name="T51" fmla="*/ 6987 h 4"/>
                    <a:gd name="T52" fmla="*/ 7180 w 27"/>
                    <a:gd name="T53" fmla="*/ 6987 h 4"/>
                    <a:gd name="T54" fmla="*/ 7180 w 27"/>
                    <a:gd name="T55" fmla="*/ 12230 h 4"/>
                    <a:gd name="T56" fmla="*/ 4956 w 27"/>
                    <a:gd name="T57" fmla="*/ 12230 h 4"/>
                    <a:gd name="T58" fmla="*/ 0 w 27"/>
                    <a:gd name="T59" fmla="*/ 16131 h 4"/>
                    <a:gd name="T60" fmla="*/ 1349 w 27"/>
                    <a:gd name="T61" fmla="*/ 6987 h 4"/>
                    <a:gd name="T62" fmla="*/ 3577 w 27"/>
                    <a:gd name="T63" fmla="*/ 6987 h 4"/>
                    <a:gd name="T64" fmla="*/ 4956 w 27"/>
                    <a:gd name="T65" fmla="*/ 12230 h 4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27" h="4">
                      <a:moveTo>
                        <a:pt x="27" y="4"/>
                      </a:moveTo>
                      <a:cubicBezTo>
                        <a:pt x="22" y="4"/>
                        <a:pt x="18" y="4"/>
                        <a:pt x="14" y="3"/>
                      </a:cubicBezTo>
                      <a:lnTo>
                        <a:pt x="14" y="2"/>
                      </a:lnTo>
                      <a:cubicBezTo>
                        <a:pt x="18" y="2"/>
                        <a:pt x="22" y="3"/>
                        <a:pt x="27" y="3"/>
                      </a:cubicBezTo>
                      <a:lnTo>
                        <a:pt x="27" y="4"/>
                      </a:lnTo>
                      <a:close/>
                      <a:moveTo>
                        <a:pt x="14" y="3"/>
                      </a:moveTo>
                      <a:cubicBezTo>
                        <a:pt x="11" y="3"/>
                        <a:pt x="9" y="2"/>
                        <a:pt x="6" y="2"/>
                      </a:cubicBezTo>
                      <a:lnTo>
                        <a:pt x="6" y="1"/>
                      </a:lnTo>
                      <a:cubicBezTo>
                        <a:pt x="9" y="1"/>
                        <a:pt x="11" y="1"/>
                        <a:pt x="14" y="2"/>
                      </a:cubicBezTo>
                      <a:lnTo>
                        <a:pt x="14" y="3"/>
                      </a:lnTo>
                      <a:close/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6" y="1"/>
                      </a:lnTo>
                      <a:lnTo>
                        <a:pt x="6" y="2"/>
                      </a:lnTo>
                      <a:close/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6" y="1"/>
                      </a:lnTo>
                      <a:lnTo>
                        <a:pt x="6" y="2"/>
                      </a:lnTo>
                      <a:close/>
                      <a:moveTo>
                        <a:pt x="6" y="1"/>
                      </a:moveTo>
                      <a:lnTo>
                        <a:pt x="6" y="1"/>
                      </a:lnTo>
                      <a:close/>
                      <a:moveTo>
                        <a:pt x="6" y="2"/>
                      </a:moveTo>
                      <a:cubicBezTo>
                        <a:pt x="5" y="2"/>
                        <a:pt x="5" y="2"/>
                        <a:pt x="4" y="2"/>
                      </a:cubicBezTo>
                      <a:lnTo>
                        <a:pt x="3" y="1"/>
                      </a:lnTo>
                      <a:cubicBezTo>
                        <a:pt x="4" y="1"/>
                        <a:pt x="5" y="0"/>
                        <a:pt x="6" y="1"/>
                      </a:cubicBezTo>
                      <a:lnTo>
                        <a:pt x="6" y="2"/>
                      </a:lnTo>
                      <a:close/>
                      <a:moveTo>
                        <a:pt x="4" y="2"/>
                      </a:moveTo>
                      <a:cubicBezTo>
                        <a:pt x="3" y="2"/>
                        <a:pt x="1" y="3"/>
                        <a:pt x="0" y="3"/>
                      </a:cubicBezTo>
                      <a:lnTo>
                        <a:pt x="1" y="1"/>
                      </a:lnTo>
                      <a:cubicBezTo>
                        <a:pt x="1" y="1"/>
                        <a:pt x="2" y="1"/>
                        <a:pt x="3" y="1"/>
                      </a:cubicBezTo>
                      <a:lnTo>
                        <a:pt x="4" y="2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136" name="Freeform 431"/>
                <p:cNvSpPr>
                  <a:spLocks noChangeArrowheads="1"/>
                </p:cNvSpPr>
                <p:nvPr/>
              </p:nvSpPr>
              <p:spPr bwMode="auto">
                <a:xfrm>
                  <a:off x="1821" y="3012"/>
                  <a:ext cx="38" cy="6"/>
                </a:xfrm>
                <a:custGeom>
                  <a:avLst/>
                  <a:gdLst>
                    <a:gd name="T0" fmla="*/ 41421 w 28"/>
                    <a:gd name="T1" fmla="*/ 21396 h 4"/>
                    <a:gd name="T2" fmla="*/ 16373 w 28"/>
                    <a:gd name="T3" fmla="*/ 12230 h 4"/>
                    <a:gd name="T4" fmla="*/ 17917 w 28"/>
                    <a:gd name="T5" fmla="*/ 6987 h 4"/>
                    <a:gd name="T6" fmla="*/ 41421 w 28"/>
                    <a:gd name="T7" fmla="*/ 16131 h 4"/>
                    <a:gd name="T8" fmla="*/ 41421 w 28"/>
                    <a:gd name="T9" fmla="*/ 21396 h 4"/>
                    <a:gd name="T10" fmla="*/ 16373 w 28"/>
                    <a:gd name="T11" fmla="*/ 12230 h 4"/>
                    <a:gd name="T12" fmla="*/ 8736 w 28"/>
                    <a:gd name="T13" fmla="*/ 6987 h 4"/>
                    <a:gd name="T14" fmla="*/ 8736 w 28"/>
                    <a:gd name="T15" fmla="*/ 0 h 4"/>
                    <a:gd name="T16" fmla="*/ 17917 w 28"/>
                    <a:gd name="T17" fmla="*/ 6987 h 4"/>
                    <a:gd name="T18" fmla="*/ 16373 w 28"/>
                    <a:gd name="T19" fmla="*/ 12230 h 4"/>
                    <a:gd name="T20" fmla="*/ 8736 w 28"/>
                    <a:gd name="T21" fmla="*/ 0 h 4"/>
                    <a:gd name="T22" fmla="*/ 8736 w 28"/>
                    <a:gd name="T23" fmla="*/ 0 h 4"/>
                    <a:gd name="T24" fmla="*/ 8736 w 28"/>
                    <a:gd name="T25" fmla="*/ 0 h 4"/>
                    <a:gd name="T26" fmla="*/ 8736 w 28"/>
                    <a:gd name="T27" fmla="*/ 6987 h 4"/>
                    <a:gd name="T28" fmla="*/ 8736 w 28"/>
                    <a:gd name="T29" fmla="*/ 0 h 4"/>
                    <a:gd name="T30" fmla="*/ 8736 w 28"/>
                    <a:gd name="T31" fmla="*/ 6987 h 4"/>
                    <a:gd name="T32" fmla="*/ 8736 w 28"/>
                    <a:gd name="T33" fmla="*/ 6987 h 4"/>
                    <a:gd name="T34" fmla="*/ 8736 w 28"/>
                    <a:gd name="T35" fmla="*/ 0 h 4"/>
                    <a:gd name="T36" fmla="*/ 8736 w 28"/>
                    <a:gd name="T37" fmla="*/ 0 h 4"/>
                    <a:gd name="T38" fmla="*/ 8736 w 28"/>
                    <a:gd name="T39" fmla="*/ 6987 h 4"/>
                    <a:gd name="T40" fmla="*/ 8736 w 28"/>
                    <a:gd name="T41" fmla="*/ 0 h 4"/>
                    <a:gd name="T42" fmla="*/ 8736 w 28"/>
                    <a:gd name="T43" fmla="*/ 0 h 4"/>
                    <a:gd name="T44" fmla="*/ 8736 w 28"/>
                    <a:gd name="T45" fmla="*/ 6987 h 4"/>
                    <a:gd name="T46" fmla="*/ 8736 w 28"/>
                    <a:gd name="T47" fmla="*/ 0 h 4"/>
                    <a:gd name="T48" fmla="*/ 8736 w 28"/>
                    <a:gd name="T49" fmla="*/ 6987 h 4"/>
                    <a:gd name="T50" fmla="*/ 7105 w 28"/>
                    <a:gd name="T51" fmla="*/ 6987 h 4"/>
                    <a:gd name="T52" fmla="*/ 6642 w 28"/>
                    <a:gd name="T53" fmla="*/ 0 h 4"/>
                    <a:gd name="T54" fmla="*/ 8736 w 28"/>
                    <a:gd name="T55" fmla="*/ 0 h 4"/>
                    <a:gd name="T56" fmla="*/ 8736 w 28"/>
                    <a:gd name="T57" fmla="*/ 6987 h 4"/>
                    <a:gd name="T58" fmla="*/ 7105 w 28"/>
                    <a:gd name="T59" fmla="*/ 6987 h 4"/>
                    <a:gd name="T60" fmla="*/ 0 w 28"/>
                    <a:gd name="T61" fmla="*/ 12230 h 4"/>
                    <a:gd name="T62" fmla="*/ 1597 w 28"/>
                    <a:gd name="T63" fmla="*/ 6987 h 4"/>
                    <a:gd name="T64" fmla="*/ 6642 w 28"/>
                    <a:gd name="T65" fmla="*/ 0 h 4"/>
                    <a:gd name="T66" fmla="*/ 7105 w 28"/>
                    <a:gd name="T67" fmla="*/ 6987 h 4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</a:gdLst>
                  <a:ahLst/>
                  <a:cxnLst>
                    <a:cxn ang="T68">
                      <a:pos x="T0" y="T1"/>
                    </a:cxn>
                    <a:cxn ang="T69">
                      <a:pos x="T2" y="T3"/>
                    </a:cxn>
                    <a:cxn ang="T70">
                      <a:pos x="T4" y="T5"/>
                    </a:cxn>
                    <a:cxn ang="T71">
                      <a:pos x="T6" y="T7"/>
                    </a:cxn>
                    <a:cxn ang="T72">
                      <a:pos x="T8" y="T9"/>
                    </a:cxn>
                    <a:cxn ang="T73">
                      <a:pos x="T10" y="T11"/>
                    </a:cxn>
                    <a:cxn ang="T74">
                      <a:pos x="T12" y="T13"/>
                    </a:cxn>
                    <a:cxn ang="T75">
                      <a:pos x="T14" y="T15"/>
                    </a:cxn>
                    <a:cxn ang="T76">
                      <a:pos x="T16" y="T17"/>
                    </a:cxn>
                    <a:cxn ang="T77">
                      <a:pos x="T18" y="T19"/>
                    </a:cxn>
                    <a:cxn ang="T78">
                      <a:pos x="T20" y="T21"/>
                    </a:cxn>
                    <a:cxn ang="T79">
                      <a:pos x="T22" y="T23"/>
                    </a:cxn>
                    <a:cxn ang="T80">
                      <a:pos x="T24" y="T25"/>
                    </a:cxn>
                    <a:cxn ang="T81">
                      <a:pos x="T26" y="T27"/>
                    </a:cxn>
                    <a:cxn ang="T82">
                      <a:pos x="T28" y="T29"/>
                    </a:cxn>
                    <a:cxn ang="T83">
                      <a:pos x="T30" y="T31"/>
                    </a:cxn>
                    <a:cxn ang="T84">
                      <a:pos x="T32" y="T33"/>
                    </a:cxn>
                    <a:cxn ang="T85">
                      <a:pos x="T34" y="T35"/>
                    </a:cxn>
                    <a:cxn ang="T86">
                      <a:pos x="T36" y="T37"/>
                    </a:cxn>
                    <a:cxn ang="T87">
                      <a:pos x="T38" y="T39"/>
                    </a:cxn>
                    <a:cxn ang="T88">
                      <a:pos x="T40" y="T41"/>
                    </a:cxn>
                    <a:cxn ang="T89">
                      <a:pos x="T42" y="T43"/>
                    </a:cxn>
                    <a:cxn ang="T90">
                      <a:pos x="T44" y="T45"/>
                    </a:cxn>
                    <a:cxn ang="T91">
                      <a:pos x="T46" y="T47"/>
                    </a:cxn>
                    <a:cxn ang="T92">
                      <a:pos x="T48" y="T49"/>
                    </a:cxn>
                    <a:cxn ang="T93">
                      <a:pos x="T50" y="T51"/>
                    </a:cxn>
                    <a:cxn ang="T94">
                      <a:pos x="T52" y="T53"/>
                    </a:cxn>
                    <a:cxn ang="T95">
                      <a:pos x="T54" y="T55"/>
                    </a:cxn>
                    <a:cxn ang="T96">
                      <a:pos x="T56" y="T57"/>
                    </a:cxn>
                    <a:cxn ang="T97">
                      <a:pos x="T58" y="T59"/>
                    </a:cxn>
                    <a:cxn ang="T98">
                      <a:pos x="T60" y="T61"/>
                    </a:cxn>
                    <a:cxn ang="T99">
                      <a:pos x="T62" y="T63"/>
                    </a:cxn>
                    <a:cxn ang="T100">
                      <a:pos x="T64" y="T65"/>
                    </a:cxn>
                    <a:cxn ang="T101">
                      <a:pos x="T66" y="T67"/>
                    </a:cxn>
                  </a:cxnLst>
                  <a:rect l="0" t="0" r="r" b="b"/>
                  <a:pathLst>
                    <a:path w="28" h="4">
                      <a:moveTo>
                        <a:pt x="28" y="4"/>
                      </a:moveTo>
                      <a:cubicBezTo>
                        <a:pt x="21" y="4"/>
                        <a:pt x="16" y="3"/>
                        <a:pt x="11" y="2"/>
                      </a:cubicBezTo>
                      <a:lnTo>
                        <a:pt x="12" y="1"/>
                      </a:lnTo>
                      <a:cubicBezTo>
                        <a:pt x="17" y="2"/>
                        <a:pt x="22" y="3"/>
                        <a:pt x="28" y="3"/>
                      </a:cubicBezTo>
                      <a:lnTo>
                        <a:pt x="28" y="4"/>
                      </a:lnTo>
                      <a:close/>
                      <a:moveTo>
                        <a:pt x="11" y="2"/>
                      </a:moveTo>
                      <a:cubicBezTo>
                        <a:pt x="9" y="2"/>
                        <a:pt x="8" y="1"/>
                        <a:pt x="6" y="1"/>
                      </a:cubicBezTo>
                      <a:lnTo>
                        <a:pt x="6" y="0"/>
                      </a:lnTo>
                      <a:cubicBezTo>
                        <a:pt x="8" y="0"/>
                        <a:pt x="10" y="1"/>
                        <a:pt x="12" y="1"/>
                      </a:cubicBezTo>
                      <a:lnTo>
                        <a:pt x="11" y="2"/>
                      </a:lnTo>
                      <a:close/>
                      <a:moveTo>
                        <a:pt x="6" y="0"/>
                      </a:moveTo>
                      <a:lnTo>
                        <a:pt x="6" y="0"/>
                      </a:lnTo>
                      <a:lnTo>
                        <a:pt x="6" y="1"/>
                      </a:lnTo>
                      <a:lnTo>
                        <a:pt x="6" y="0"/>
                      </a:lnTo>
                      <a:close/>
                      <a:moveTo>
                        <a:pt x="6" y="1"/>
                      </a:moveTo>
                      <a:lnTo>
                        <a:pt x="6" y="1"/>
                      </a:lnTo>
                      <a:lnTo>
                        <a:pt x="6" y="0"/>
                      </a:lnTo>
                      <a:lnTo>
                        <a:pt x="6" y="1"/>
                      </a:lnTo>
                      <a:close/>
                      <a:moveTo>
                        <a:pt x="6" y="0"/>
                      </a:moveTo>
                      <a:lnTo>
                        <a:pt x="6" y="0"/>
                      </a:lnTo>
                      <a:lnTo>
                        <a:pt x="6" y="1"/>
                      </a:lnTo>
                      <a:lnTo>
                        <a:pt x="6" y="0"/>
                      </a:lnTo>
                      <a:close/>
                      <a:moveTo>
                        <a:pt x="6" y="1"/>
                      </a:moveTo>
                      <a:cubicBezTo>
                        <a:pt x="6" y="1"/>
                        <a:pt x="5" y="1"/>
                        <a:pt x="5" y="1"/>
                      </a:cubicBezTo>
                      <a:lnTo>
                        <a:pt x="4" y="0"/>
                      </a:lnTo>
                      <a:cubicBezTo>
                        <a:pt x="5" y="0"/>
                        <a:pt x="6" y="0"/>
                        <a:pt x="6" y="0"/>
                      </a:cubicBezTo>
                      <a:lnTo>
                        <a:pt x="6" y="1"/>
                      </a:lnTo>
                      <a:close/>
                      <a:moveTo>
                        <a:pt x="5" y="1"/>
                      </a:moveTo>
                      <a:cubicBezTo>
                        <a:pt x="3" y="2"/>
                        <a:pt x="1" y="2"/>
                        <a:pt x="0" y="2"/>
                      </a:cubicBezTo>
                      <a:lnTo>
                        <a:pt x="1" y="1"/>
                      </a:lnTo>
                      <a:cubicBezTo>
                        <a:pt x="1" y="1"/>
                        <a:pt x="3" y="1"/>
                        <a:pt x="4" y="0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137" name="Freeform 432"/>
                <p:cNvSpPr>
                  <a:spLocks noChangeArrowheads="1"/>
                </p:cNvSpPr>
                <p:nvPr/>
              </p:nvSpPr>
              <p:spPr bwMode="auto">
                <a:xfrm>
                  <a:off x="1762" y="3330"/>
                  <a:ext cx="58" cy="22"/>
                </a:xfrm>
                <a:custGeom>
                  <a:avLst/>
                  <a:gdLst>
                    <a:gd name="T0" fmla="*/ 0 w 42"/>
                    <a:gd name="T1" fmla="*/ 0 h 13"/>
                    <a:gd name="T2" fmla="*/ 53784 w 42"/>
                    <a:gd name="T3" fmla="*/ 38173 h 13"/>
                    <a:gd name="T4" fmla="*/ 65108 w 42"/>
                    <a:gd name="T5" fmla="*/ 45670 h 13"/>
                    <a:gd name="T6" fmla="*/ 80536 w 42"/>
                    <a:gd name="T7" fmla="*/ 99811 h 13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42" h="13">
                      <a:moveTo>
                        <a:pt x="0" y="0"/>
                      </a:moveTo>
                      <a:cubicBezTo>
                        <a:pt x="7" y="3"/>
                        <a:pt x="18" y="4"/>
                        <a:pt x="28" y="5"/>
                      </a:cubicBezTo>
                      <a:cubicBezTo>
                        <a:pt x="31" y="5"/>
                        <a:pt x="33" y="5"/>
                        <a:pt x="34" y="6"/>
                      </a:cubicBezTo>
                      <a:cubicBezTo>
                        <a:pt x="38" y="7"/>
                        <a:pt x="37" y="12"/>
                        <a:pt x="42" y="13"/>
                      </a:cubicBezTo>
                    </a:path>
                  </a:pathLst>
                </a:custGeom>
                <a:noFill/>
                <a:ln w="9525" cap="sq">
                  <a:solidFill>
                    <a:srgbClr val="C1C0B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138" name="Freeform 433"/>
                <p:cNvSpPr>
                  <a:spLocks noChangeArrowheads="1"/>
                </p:cNvSpPr>
                <p:nvPr/>
              </p:nvSpPr>
              <p:spPr bwMode="auto">
                <a:xfrm>
                  <a:off x="1757" y="3305"/>
                  <a:ext cx="36" cy="2"/>
                </a:xfrm>
                <a:custGeom>
                  <a:avLst/>
                  <a:gdLst>
                    <a:gd name="T0" fmla="*/ 2197 w 27"/>
                    <a:gd name="T1" fmla="*/ 0 h 2"/>
                    <a:gd name="T2" fmla="*/ 10895 w 27"/>
                    <a:gd name="T3" fmla="*/ 0 h 2"/>
                    <a:gd name="T4" fmla="*/ 10895 w 27"/>
                    <a:gd name="T5" fmla="*/ 210 h 2"/>
                    <a:gd name="T6" fmla="*/ 0 w 27"/>
                    <a:gd name="T7" fmla="*/ 0 h 2"/>
                    <a:gd name="T8" fmla="*/ 2197 w 27"/>
                    <a:gd name="T9" fmla="*/ 0 h 2"/>
                    <a:gd name="T10" fmla="*/ 10895 w 27"/>
                    <a:gd name="T11" fmla="*/ 0 h 2"/>
                    <a:gd name="T12" fmla="*/ 20900 w 27"/>
                    <a:gd name="T13" fmla="*/ 0 h 2"/>
                    <a:gd name="T14" fmla="*/ 19077 w 27"/>
                    <a:gd name="T15" fmla="*/ 210 h 2"/>
                    <a:gd name="T16" fmla="*/ 10895 w 27"/>
                    <a:gd name="T17" fmla="*/ 210 h 2"/>
                    <a:gd name="T18" fmla="*/ 10895 w 27"/>
                    <a:gd name="T19" fmla="*/ 0 h 2"/>
                    <a:gd name="T20" fmla="*/ 20900 w 27"/>
                    <a:gd name="T21" fmla="*/ 0 h 2"/>
                    <a:gd name="T22" fmla="*/ 21445 w 27"/>
                    <a:gd name="T23" fmla="*/ 140 h 2"/>
                    <a:gd name="T24" fmla="*/ 20900 w 27"/>
                    <a:gd name="T25" fmla="*/ 210 h 2"/>
                    <a:gd name="T26" fmla="*/ 20900 w 27"/>
                    <a:gd name="T27" fmla="*/ 140 h 2"/>
                    <a:gd name="T28" fmla="*/ 20900 w 27"/>
                    <a:gd name="T29" fmla="*/ 0 h 2"/>
                    <a:gd name="T30" fmla="*/ 20900 w 27"/>
                    <a:gd name="T31" fmla="*/ 210 h 2"/>
                    <a:gd name="T32" fmla="*/ 20900 w 27"/>
                    <a:gd name="T33" fmla="*/ 140 h 2"/>
                    <a:gd name="T34" fmla="*/ 19077 w 27"/>
                    <a:gd name="T35" fmla="*/ 140 h 2"/>
                    <a:gd name="T36" fmla="*/ 19077 w 27"/>
                    <a:gd name="T37" fmla="*/ 140 h 2"/>
                    <a:gd name="T38" fmla="*/ 20900 w 27"/>
                    <a:gd name="T39" fmla="*/ 210 h 2"/>
                    <a:gd name="T40" fmla="*/ 19077 w 27"/>
                    <a:gd name="T41" fmla="*/ 140 h 2"/>
                    <a:gd name="T42" fmla="*/ 19077 w 27"/>
                    <a:gd name="T43" fmla="*/ 140 h 2"/>
                    <a:gd name="T44" fmla="*/ 19077 w 27"/>
                    <a:gd name="T45" fmla="*/ 140 h 2"/>
                    <a:gd name="T46" fmla="*/ 20900 w 27"/>
                    <a:gd name="T47" fmla="*/ 140 h 2"/>
                    <a:gd name="T48" fmla="*/ 25247 w 27"/>
                    <a:gd name="T49" fmla="*/ 0 h 2"/>
                    <a:gd name="T50" fmla="*/ 25247 w 27"/>
                    <a:gd name="T51" fmla="*/ 210 h 2"/>
                    <a:gd name="T52" fmla="*/ 19077 w 27"/>
                    <a:gd name="T53" fmla="*/ 140 h 2"/>
                    <a:gd name="T54" fmla="*/ 20900 w 27"/>
                    <a:gd name="T55" fmla="*/ 140 h 2"/>
                    <a:gd name="T56" fmla="*/ 25247 w 27"/>
                    <a:gd name="T57" fmla="*/ 0 h 2"/>
                    <a:gd name="T58" fmla="*/ 30543 w 27"/>
                    <a:gd name="T59" fmla="*/ 0 h 2"/>
                    <a:gd name="T60" fmla="*/ 30543 w 27"/>
                    <a:gd name="T61" fmla="*/ 210 h 2"/>
                    <a:gd name="T62" fmla="*/ 25247 w 27"/>
                    <a:gd name="T63" fmla="*/ 210 h 2"/>
                    <a:gd name="T64" fmla="*/ 25247 w 27"/>
                    <a:gd name="T65" fmla="*/ 0 h 2"/>
                    <a:gd name="T66" fmla="*/ 30543 w 27"/>
                    <a:gd name="T67" fmla="*/ 0 h 2"/>
                    <a:gd name="T68" fmla="*/ 32720 w 27"/>
                    <a:gd name="T69" fmla="*/ 140 h 2"/>
                    <a:gd name="T70" fmla="*/ 31088 w 27"/>
                    <a:gd name="T71" fmla="*/ 140 h 2"/>
                    <a:gd name="T72" fmla="*/ 30543 w 27"/>
                    <a:gd name="T73" fmla="*/ 210 h 2"/>
                    <a:gd name="T74" fmla="*/ 30543 w 27"/>
                    <a:gd name="T75" fmla="*/ 0 h 2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</a:gdLst>
                  <a:ahLst/>
                  <a:cxnLst>
                    <a:cxn ang="T76">
                      <a:pos x="T0" y="T1"/>
                    </a:cxn>
                    <a:cxn ang="T77">
                      <a:pos x="T2" y="T3"/>
                    </a:cxn>
                    <a:cxn ang="T78">
                      <a:pos x="T4" y="T5"/>
                    </a:cxn>
                    <a:cxn ang="T79">
                      <a:pos x="T6" y="T7"/>
                    </a:cxn>
                    <a:cxn ang="T80">
                      <a:pos x="T8" y="T9"/>
                    </a:cxn>
                    <a:cxn ang="T81">
                      <a:pos x="T10" y="T11"/>
                    </a:cxn>
                    <a:cxn ang="T82">
                      <a:pos x="T12" y="T13"/>
                    </a:cxn>
                    <a:cxn ang="T83">
                      <a:pos x="T14" y="T15"/>
                    </a:cxn>
                    <a:cxn ang="T84">
                      <a:pos x="T16" y="T17"/>
                    </a:cxn>
                    <a:cxn ang="T85">
                      <a:pos x="T18" y="T19"/>
                    </a:cxn>
                    <a:cxn ang="T86">
                      <a:pos x="T20" y="T21"/>
                    </a:cxn>
                    <a:cxn ang="T87">
                      <a:pos x="T22" y="T23"/>
                    </a:cxn>
                    <a:cxn ang="T88">
                      <a:pos x="T24" y="T25"/>
                    </a:cxn>
                    <a:cxn ang="T89">
                      <a:pos x="T26" y="T27"/>
                    </a:cxn>
                    <a:cxn ang="T90">
                      <a:pos x="T28" y="T29"/>
                    </a:cxn>
                    <a:cxn ang="T91">
                      <a:pos x="T30" y="T31"/>
                    </a:cxn>
                    <a:cxn ang="T92">
                      <a:pos x="T32" y="T33"/>
                    </a:cxn>
                    <a:cxn ang="T93">
                      <a:pos x="T34" y="T35"/>
                    </a:cxn>
                    <a:cxn ang="T94">
                      <a:pos x="T36" y="T37"/>
                    </a:cxn>
                    <a:cxn ang="T95">
                      <a:pos x="T38" y="T39"/>
                    </a:cxn>
                    <a:cxn ang="T96">
                      <a:pos x="T40" y="T41"/>
                    </a:cxn>
                    <a:cxn ang="T97">
                      <a:pos x="T42" y="T43"/>
                    </a:cxn>
                    <a:cxn ang="T98">
                      <a:pos x="T44" y="T45"/>
                    </a:cxn>
                    <a:cxn ang="T99">
                      <a:pos x="T46" y="T47"/>
                    </a:cxn>
                    <a:cxn ang="T100">
                      <a:pos x="T48" y="T49"/>
                    </a:cxn>
                    <a:cxn ang="T101">
                      <a:pos x="T50" y="T51"/>
                    </a:cxn>
                    <a:cxn ang="T102">
                      <a:pos x="T52" y="T53"/>
                    </a:cxn>
                    <a:cxn ang="T103">
                      <a:pos x="T54" y="T55"/>
                    </a:cxn>
                    <a:cxn ang="T104">
                      <a:pos x="T56" y="T57"/>
                    </a:cxn>
                    <a:cxn ang="T105">
                      <a:pos x="T58" y="T59"/>
                    </a:cxn>
                    <a:cxn ang="T106">
                      <a:pos x="T60" y="T61"/>
                    </a:cxn>
                    <a:cxn ang="T107">
                      <a:pos x="T62" y="T63"/>
                    </a:cxn>
                    <a:cxn ang="T108">
                      <a:pos x="T64" y="T65"/>
                    </a:cxn>
                    <a:cxn ang="T109">
                      <a:pos x="T66" y="T67"/>
                    </a:cxn>
                    <a:cxn ang="T110">
                      <a:pos x="T68" y="T69"/>
                    </a:cxn>
                    <a:cxn ang="T111">
                      <a:pos x="T70" y="T71"/>
                    </a:cxn>
                    <a:cxn ang="T112">
                      <a:pos x="T72" y="T73"/>
                    </a:cxn>
                    <a:cxn ang="T113">
                      <a:pos x="T74" y="T75"/>
                    </a:cxn>
                  </a:cxnLst>
                  <a:rect l="0" t="0" r="r" b="b"/>
                  <a:pathLst>
                    <a:path w="27" h="2">
                      <a:moveTo>
                        <a:pt x="2" y="0"/>
                      </a:moveTo>
                      <a:cubicBezTo>
                        <a:pt x="2" y="1"/>
                        <a:pt x="6" y="1"/>
                        <a:pt x="9" y="0"/>
                      </a:cubicBezTo>
                      <a:lnTo>
                        <a:pt x="9" y="2"/>
                      </a:lnTo>
                      <a:cubicBezTo>
                        <a:pt x="5" y="2"/>
                        <a:pt x="1" y="2"/>
                        <a:pt x="0" y="0"/>
                      </a:cubicBezTo>
                      <a:lnTo>
                        <a:pt x="2" y="0"/>
                      </a:lnTo>
                      <a:close/>
                      <a:moveTo>
                        <a:pt x="9" y="0"/>
                      </a:moveTo>
                      <a:cubicBezTo>
                        <a:pt x="12" y="0"/>
                        <a:pt x="15" y="0"/>
                        <a:pt x="17" y="0"/>
                      </a:cubicBezTo>
                      <a:lnTo>
                        <a:pt x="16" y="2"/>
                      </a:lnTo>
                      <a:cubicBezTo>
                        <a:pt x="15" y="1"/>
                        <a:pt x="12" y="1"/>
                        <a:pt x="9" y="2"/>
                      </a:cubicBezTo>
                      <a:lnTo>
                        <a:pt x="9" y="0"/>
                      </a:lnTo>
                      <a:close/>
                      <a:moveTo>
                        <a:pt x="17" y="0"/>
                      </a:moveTo>
                      <a:lnTo>
                        <a:pt x="18" y="1"/>
                      </a:lnTo>
                      <a:lnTo>
                        <a:pt x="17" y="2"/>
                      </a:lnTo>
                      <a:lnTo>
                        <a:pt x="17" y="1"/>
                      </a:lnTo>
                      <a:lnTo>
                        <a:pt x="17" y="0"/>
                      </a:lnTo>
                      <a:close/>
                      <a:moveTo>
                        <a:pt x="17" y="2"/>
                      </a:moveTo>
                      <a:cubicBezTo>
                        <a:pt x="17" y="2"/>
                        <a:pt x="17" y="0"/>
                        <a:pt x="17" y="1"/>
                      </a:cubicBezTo>
                      <a:lnTo>
                        <a:pt x="16" y="1"/>
                      </a:lnTo>
                      <a:cubicBezTo>
                        <a:pt x="16" y="1"/>
                        <a:pt x="16" y="1"/>
                        <a:pt x="16" y="1"/>
                      </a:cubicBezTo>
                      <a:lnTo>
                        <a:pt x="17" y="2"/>
                      </a:lnTo>
                      <a:close/>
                      <a:moveTo>
                        <a:pt x="16" y="1"/>
                      </a:moveTo>
                      <a:lnTo>
                        <a:pt x="16" y="1"/>
                      </a:lnTo>
                      <a:close/>
                      <a:moveTo>
                        <a:pt x="17" y="1"/>
                      </a:moveTo>
                      <a:cubicBezTo>
                        <a:pt x="17" y="1"/>
                        <a:pt x="19" y="1"/>
                        <a:pt x="21" y="0"/>
                      </a:cubicBezTo>
                      <a:lnTo>
                        <a:pt x="21" y="2"/>
                      </a:lnTo>
                      <a:cubicBezTo>
                        <a:pt x="19" y="2"/>
                        <a:pt x="16" y="2"/>
                        <a:pt x="16" y="1"/>
                      </a:cubicBezTo>
                      <a:lnTo>
                        <a:pt x="17" y="1"/>
                      </a:lnTo>
                      <a:close/>
                      <a:moveTo>
                        <a:pt x="21" y="0"/>
                      </a:moveTo>
                      <a:cubicBezTo>
                        <a:pt x="22" y="0"/>
                        <a:pt x="24" y="0"/>
                        <a:pt x="25" y="0"/>
                      </a:cubicBezTo>
                      <a:lnTo>
                        <a:pt x="25" y="2"/>
                      </a:lnTo>
                      <a:cubicBezTo>
                        <a:pt x="24" y="2"/>
                        <a:pt x="23" y="2"/>
                        <a:pt x="21" y="2"/>
                      </a:cubicBezTo>
                      <a:lnTo>
                        <a:pt x="21" y="0"/>
                      </a:lnTo>
                      <a:close/>
                      <a:moveTo>
                        <a:pt x="25" y="0"/>
                      </a:moveTo>
                      <a:cubicBezTo>
                        <a:pt x="26" y="0"/>
                        <a:pt x="27" y="1"/>
                        <a:pt x="27" y="1"/>
                      </a:cubicBezTo>
                      <a:lnTo>
                        <a:pt x="26" y="1"/>
                      </a:lnTo>
                      <a:cubicBezTo>
                        <a:pt x="26" y="1"/>
                        <a:pt x="25" y="2"/>
                        <a:pt x="25" y="2"/>
                      </a:cubicBezTo>
                      <a:lnTo>
                        <a:pt x="25" y="0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139" name="Freeform 434"/>
                <p:cNvSpPr>
                  <a:spLocks noChangeArrowheads="1"/>
                </p:cNvSpPr>
                <p:nvPr/>
              </p:nvSpPr>
              <p:spPr bwMode="auto">
                <a:xfrm>
                  <a:off x="1771" y="3420"/>
                  <a:ext cx="174" cy="16"/>
                </a:xfrm>
                <a:custGeom>
                  <a:avLst/>
                  <a:gdLst>
                    <a:gd name="T0" fmla="*/ 216467 w 126"/>
                    <a:gd name="T1" fmla="*/ 25285 h 10"/>
                    <a:gd name="T2" fmla="*/ 145699 w 126"/>
                    <a:gd name="T3" fmla="*/ 15203 h 10"/>
                    <a:gd name="T4" fmla="*/ 0 w 126"/>
                    <a:gd name="T5" fmla="*/ 0 h 10"/>
                    <a:gd name="T6" fmla="*/ 1806 w 126"/>
                    <a:gd name="T7" fmla="*/ 0 h 10"/>
                    <a:gd name="T8" fmla="*/ 216467 w 126"/>
                    <a:gd name="T9" fmla="*/ 25285 h 1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26" h="10">
                      <a:moveTo>
                        <a:pt x="126" y="9"/>
                      </a:moveTo>
                      <a:cubicBezTo>
                        <a:pt x="114" y="7"/>
                        <a:pt x="101" y="4"/>
                        <a:pt x="85" y="5"/>
                      </a:cubicBezTo>
                      <a:cubicBezTo>
                        <a:pt x="51" y="7"/>
                        <a:pt x="17" y="10"/>
                        <a:pt x="0" y="0"/>
                      </a:cubicBezTo>
                      <a:cubicBezTo>
                        <a:pt x="0" y="0"/>
                        <a:pt x="0" y="0"/>
                        <a:pt x="1" y="0"/>
                      </a:cubicBezTo>
                      <a:lnTo>
                        <a:pt x="126" y="9"/>
                      </a:lnTo>
                      <a:close/>
                    </a:path>
                  </a:pathLst>
                </a:custGeom>
                <a:solidFill>
                  <a:srgbClr val="7A7878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140" name="Freeform 435"/>
                <p:cNvSpPr>
                  <a:spLocks noChangeArrowheads="1"/>
                </p:cNvSpPr>
                <p:nvPr/>
              </p:nvSpPr>
              <p:spPr bwMode="auto">
                <a:xfrm>
                  <a:off x="1771" y="3420"/>
                  <a:ext cx="174" cy="16"/>
                </a:xfrm>
                <a:custGeom>
                  <a:avLst/>
                  <a:gdLst>
                    <a:gd name="T0" fmla="*/ 216467 w 126"/>
                    <a:gd name="T1" fmla="*/ 25285 h 10"/>
                    <a:gd name="T2" fmla="*/ 145699 w 126"/>
                    <a:gd name="T3" fmla="*/ 15203 h 10"/>
                    <a:gd name="T4" fmla="*/ 0 w 126"/>
                    <a:gd name="T5" fmla="*/ 0 h 10"/>
                    <a:gd name="T6" fmla="*/ 1806 w 126"/>
                    <a:gd name="T7" fmla="*/ 0 h 10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126" h="10">
                      <a:moveTo>
                        <a:pt x="126" y="9"/>
                      </a:moveTo>
                      <a:cubicBezTo>
                        <a:pt x="114" y="7"/>
                        <a:pt x="101" y="4"/>
                        <a:pt x="85" y="5"/>
                      </a:cubicBezTo>
                      <a:cubicBezTo>
                        <a:pt x="51" y="7"/>
                        <a:pt x="17" y="10"/>
                        <a:pt x="0" y="0"/>
                      </a:cubicBezTo>
                      <a:cubicBezTo>
                        <a:pt x="0" y="0"/>
                        <a:pt x="0" y="0"/>
                        <a:pt x="1" y="0"/>
                      </a:cubicBezTo>
                    </a:path>
                  </a:pathLst>
                </a:custGeom>
                <a:noFill/>
                <a:ln w="9525" cap="sq">
                  <a:solidFill>
                    <a:srgbClr val="C1C0B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141" name="Freeform 436"/>
                <p:cNvSpPr>
                  <a:spLocks noChangeArrowheads="1"/>
                </p:cNvSpPr>
                <p:nvPr/>
              </p:nvSpPr>
              <p:spPr bwMode="auto">
                <a:xfrm>
                  <a:off x="1984" y="3527"/>
                  <a:ext cx="187" cy="18"/>
                </a:xfrm>
                <a:custGeom>
                  <a:avLst/>
                  <a:gdLst>
                    <a:gd name="T0" fmla="*/ 0 w 135"/>
                    <a:gd name="T1" fmla="*/ 17316 h 11"/>
                    <a:gd name="T2" fmla="*/ 37703 w 135"/>
                    <a:gd name="T3" fmla="*/ 12698 h 11"/>
                    <a:gd name="T4" fmla="*/ 72477 w 135"/>
                    <a:gd name="T5" fmla="*/ 0 h 11"/>
                    <a:gd name="T6" fmla="*/ 237915 w 135"/>
                    <a:gd name="T7" fmla="*/ 17316 h 11"/>
                    <a:gd name="T8" fmla="*/ 0 w 135"/>
                    <a:gd name="T9" fmla="*/ 17316 h 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35" h="11">
                      <a:moveTo>
                        <a:pt x="0" y="4"/>
                      </a:moveTo>
                      <a:cubicBezTo>
                        <a:pt x="7" y="4"/>
                        <a:pt x="14" y="4"/>
                        <a:pt x="21" y="3"/>
                      </a:cubicBezTo>
                      <a:cubicBezTo>
                        <a:pt x="28" y="1"/>
                        <a:pt x="35" y="0"/>
                        <a:pt x="41" y="0"/>
                      </a:cubicBezTo>
                      <a:cubicBezTo>
                        <a:pt x="74" y="0"/>
                        <a:pt x="95" y="11"/>
                        <a:pt x="135" y="4"/>
                      </a:cubicBezTo>
                      <a:lnTo>
                        <a:pt x="0" y="4"/>
                      </a:lnTo>
                      <a:close/>
                    </a:path>
                  </a:pathLst>
                </a:custGeom>
                <a:solidFill>
                  <a:srgbClr val="7A7878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142" name="Freeform 437"/>
                <p:cNvSpPr>
                  <a:spLocks noChangeArrowheads="1"/>
                </p:cNvSpPr>
                <p:nvPr/>
              </p:nvSpPr>
              <p:spPr bwMode="auto">
                <a:xfrm>
                  <a:off x="1984" y="3527"/>
                  <a:ext cx="187" cy="18"/>
                </a:xfrm>
                <a:custGeom>
                  <a:avLst/>
                  <a:gdLst>
                    <a:gd name="T0" fmla="*/ 0 w 135"/>
                    <a:gd name="T1" fmla="*/ 17316 h 11"/>
                    <a:gd name="T2" fmla="*/ 37703 w 135"/>
                    <a:gd name="T3" fmla="*/ 12698 h 11"/>
                    <a:gd name="T4" fmla="*/ 72477 w 135"/>
                    <a:gd name="T5" fmla="*/ 0 h 11"/>
                    <a:gd name="T6" fmla="*/ 237915 w 135"/>
                    <a:gd name="T7" fmla="*/ 17316 h 11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135" h="11">
                      <a:moveTo>
                        <a:pt x="0" y="4"/>
                      </a:moveTo>
                      <a:cubicBezTo>
                        <a:pt x="7" y="4"/>
                        <a:pt x="14" y="4"/>
                        <a:pt x="21" y="3"/>
                      </a:cubicBezTo>
                      <a:cubicBezTo>
                        <a:pt x="28" y="1"/>
                        <a:pt x="35" y="0"/>
                        <a:pt x="41" y="0"/>
                      </a:cubicBezTo>
                      <a:cubicBezTo>
                        <a:pt x="74" y="0"/>
                        <a:pt x="95" y="11"/>
                        <a:pt x="135" y="4"/>
                      </a:cubicBezTo>
                    </a:path>
                  </a:pathLst>
                </a:custGeom>
                <a:noFill/>
                <a:ln w="9525" cap="sq">
                  <a:solidFill>
                    <a:srgbClr val="C1C0B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143" name="Freeform 438"/>
                <p:cNvSpPr>
                  <a:spLocks noChangeArrowheads="1"/>
                </p:cNvSpPr>
                <p:nvPr/>
              </p:nvSpPr>
              <p:spPr bwMode="auto">
                <a:xfrm>
                  <a:off x="1939" y="3562"/>
                  <a:ext cx="50" cy="7"/>
                </a:xfrm>
                <a:custGeom>
                  <a:avLst/>
                  <a:gdLst>
                    <a:gd name="T0" fmla="*/ 0 w 37"/>
                    <a:gd name="T1" fmla="*/ 2667 h 5"/>
                    <a:gd name="T2" fmla="*/ 25241 w 37"/>
                    <a:gd name="T3" fmla="*/ 1662 h 5"/>
                    <a:gd name="T4" fmla="*/ 55424 w 37"/>
                    <a:gd name="T5" fmla="*/ 4262 h 5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37" h="5">
                      <a:moveTo>
                        <a:pt x="0" y="2"/>
                      </a:moveTo>
                      <a:cubicBezTo>
                        <a:pt x="6" y="1"/>
                        <a:pt x="15" y="0"/>
                        <a:pt x="17" y="1"/>
                      </a:cubicBezTo>
                      <a:cubicBezTo>
                        <a:pt x="21" y="4"/>
                        <a:pt x="28" y="5"/>
                        <a:pt x="37" y="3"/>
                      </a:cubicBezTo>
                    </a:path>
                  </a:pathLst>
                </a:custGeom>
                <a:noFill/>
                <a:ln w="9525" cap="sq">
                  <a:solidFill>
                    <a:srgbClr val="C1C0B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144" name="Freeform 439"/>
                <p:cNvSpPr>
                  <a:spLocks noChangeArrowheads="1"/>
                </p:cNvSpPr>
                <p:nvPr/>
              </p:nvSpPr>
              <p:spPr bwMode="auto">
                <a:xfrm>
                  <a:off x="1794" y="3540"/>
                  <a:ext cx="172" cy="13"/>
                </a:xfrm>
                <a:custGeom>
                  <a:avLst/>
                  <a:gdLst>
                    <a:gd name="T0" fmla="*/ 0 w 125"/>
                    <a:gd name="T1" fmla="*/ 15941 h 8"/>
                    <a:gd name="T2" fmla="*/ 59172 w 125"/>
                    <a:gd name="T3" fmla="*/ 18675 h 8"/>
                    <a:gd name="T4" fmla="*/ 157760 w 125"/>
                    <a:gd name="T5" fmla="*/ 7072 h 8"/>
                    <a:gd name="T6" fmla="*/ 206419 w 125"/>
                    <a:gd name="T7" fmla="*/ 23164 h 8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125" h="8">
                      <a:moveTo>
                        <a:pt x="0" y="4"/>
                      </a:moveTo>
                      <a:cubicBezTo>
                        <a:pt x="9" y="8"/>
                        <a:pt x="26" y="3"/>
                        <a:pt x="36" y="5"/>
                      </a:cubicBezTo>
                      <a:cubicBezTo>
                        <a:pt x="52" y="8"/>
                        <a:pt x="74" y="4"/>
                        <a:pt x="95" y="2"/>
                      </a:cubicBezTo>
                      <a:cubicBezTo>
                        <a:pt x="109" y="0"/>
                        <a:pt x="114" y="5"/>
                        <a:pt x="125" y="6"/>
                      </a:cubicBezTo>
                    </a:path>
                  </a:pathLst>
                </a:custGeom>
                <a:noFill/>
                <a:ln w="9525" cap="sq">
                  <a:solidFill>
                    <a:srgbClr val="C1C0B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145" name="Freeform 440"/>
                <p:cNvSpPr>
                  <a:spLocks noChangeArrowheads="1"/>
                </p:cNvSpPr>
                <p:nvPr/>
              </p:nvSpPr>
              <p:spPr bwMode="auto">
                <a:xfrm>
                  <a:off x="1939" y="3505"/>
                  <a:ext cx="61" cy="12"/>
                </a:xfrm>
                <a:custGeom>
                  <a:avLst/>
                  <a:gdLst>
                    <a:gd name="T0" fmla="*/ 1595 w 45"/>
                    <a:gd name="T1" fmla="*/ 0 h 8"/>
                    <a:gd name="T2" fmla="*/ 1595 w 45"/>
                    <a:gd name="T3" fmla="*/ 0 h 8"/>
                    <a:gd name="T4" fmla="*/ 0 w 45"/>
                    <a:gd name="T5" fmla="*/ 2691 h 8"/>
                    <a:gd name="T6" fmla="*/ 0 w 45"/>
                    <a:gd name="T7" fmla="*/ 2691 h 8"/>
                    <a:gd name="T8" fmla="*/ 1595 w 45"/>
                    <a:gd name="T9" fmla="*/ 0 h 8"/>
                    <a:gd name="T10" fmla="*/ 0 w 45"/>
                    <a:gd name="T11" fmla="*/ 2691 h 8"/>
                    <a:gd name="T12" fmla="*/ 0 w 45"/>
                    <a:gd name="T13" fmla="*/ 2691 h 8"/>
                    <a:gd name="T14" fmla="*/ 0 w 45"/>
                    <a:gd name="T15" fmla="*/ 0 h 8"/>
                    <a:gd name="T16" fmla="*/ 0 w 45"/>
                    <a:gd name="T17" fmla="*/ 2691 h 8"/>
                    <a:gd name="T18" fmla="*/ 1595 w 45"/>
                    <a:gd name="T19" fmla="*/ 0 h 8"/>
                    <a:gd name="T20" fmla="*/ 43202 w 45"/>
                    <a:gd name="T21" fmla="*/ 14336 h 8"/>
                    <a:gd name="T22" fmla="*/ 43202 w 45"/>
                    <a:gd name="T23" fmla="*/ 16037 h 8"/>
                    <a:gd name="T24" fmla="*/ 0 w 45"/>
                    <a:gd name="T25" fmla="*/ 2691 h 8"/>
                    <a:gd name="T26" fmla="*/ 1595 w 45"/>
                    <a:gd name="T27" fmla="*/ 0 h 8"/>
                    <a:gd name="T28" fmla="*/ 43202 w 45"/>
                    <a:gd name="T29" fmla="*/ 14336 h 8"/>
                    <a:gd name="T30" fmla="*/ 66798 w 45"/>
                    <a:gd name="T31" fmla="*/ 16037 h 8"/>
                    <a:gd name="T32" fmla="*/ 64356 w 45"/>
                    <a:gd name="T33" fmla="*/ 18773 h 8"/>
                    <a:gd name="T34" fmla="*/ 43202 w 45"/>
                    <a:gd name="T35" fmla="*/ 16037 h 8"/>
                    <a:gd name="T36" fmla="*/ 43202 w 45"/>
                    <a:gd name="T37" fmla="*/ 14336 h 8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0" t="0" r="r" b="b"/>
                  <a:pathLst>
                    <a:path w="45" h="8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1"/>
                      </a:lnTo>
                      <a:lnTo>
                        <a:pt x="1" y="0"/>
                      </a:lnTo>
                      <a:close/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0" y="0"/>
                      </a:lnTo>
                      <a:lnTo>
                        <a:pt x="0" y="1"/>
                      </a:lnTo>
                      <a:close/>
                      <a:moveTo>
                        <a:pt x="1" y="0"/>
                      </a:moveTo>
                      <a:cubicBezTo>
                        <a:pt x="6" y="4"/>
                        <a:pt x="17" y="5"/>
                        <a:pt x="29" y="6"/>
                      </a:cubicBezTo>
                      <a:lnTo>
                        <a:pt x="29" y="7"/>
                      </a:lnTo>
                      <a:cubicBezTo>
                        <a:pt x="17" y="6"/>
                        <a:pt x="5" y="6"/>
                        <a:pt x="0" y="1"/>
                      </a:cubicBezTo>
                      <a:lnTo>
                        <a:pt x="1" y="0"/>
                      </a:lnTo>
                      <a:close/>
                      <a:moveTo>
                        <a:pt x="29" y="6"/>
                      </a:moveTo>
                      <a:cubicBezTo>
                        <a:pt x="34" y="6"/>
                        <a:pt x="40" y="6"/>
                        <a:pt x="45" y="7"/>
                      </a:cubicBezTo>
                      <a:lnTo>
                        <a:pt x="44" y="8"/>
                      </a:lnTo>
                      <a:cubicBezTo>
                        <a:pt x="40" y="7"/>
                        <a:pt x="34" y="7"/>
                        <a:pt x="29" y="7"/>
                      </a:cubicBezTo>
                      <a:lnTo>
                        <a:pt x="29" y="6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146" name="Freeform 441"/>
                <p:cNvSpPr>
                  <a:spLocks noChangeArrowheads="1"/>
                </p:cNvSpPr>
                <p:nvPr/>
              </p:nvSpPr>
              <p:spPr bwMode="auto">
                <a:xfrm>
                  <a:off x="1771" y="3471"/>
                  <a:ext cx="187" cy="17"/>
                </a:xfrm>
                <a:custGeom>
                  <a:avLst/>
                  <a:gdLst>
                    <a:gd name="T0" fmla="*/ 0 w 136"/>
                    <a:gd name="T1" fmla="*/ 33895 h 10"/>
                    <a:gd name="T2" fmla="*/ 35610 w 136"/>
                    <a:gd name="T3" fmla="*/ 15235 h 10"/>
                    <a:gd name="T4" fmla="*/ 67342 w 136"/>
                    <a:gd name="T5" fmla="*/ 0 h 10"/>
                    <a:gd name="T6" fmla="*/ 222449 w 136"/>
                    <a:gd name="T7" fmla="*/ 25900 h 10"/>
                    <a:gd name="T8" fmla="*/ 0 w 136"/>
                    <a:gd name="T9" fmla="*/ 33895 h 1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36" h="10">
                      <a:moveTo>
                        <a:pt x="0" y="4"/>
                      </a:moveTo>
                      <a:cubicBezTo>
                        <a:pt x="7" y="3"/>
                        <a:pt x="14" y="4"/>
                        <a:pt x="22" y="2"/>
                      </a:cubicBezTo>
                      <a:cubicBezTo>
                        <a:pt x="29" y="1"/>
                        <a:pt x="36" y="0"/>
                        <a:pt x="41" y="0"/>
                      </a:cubicBezTo>
                      <a:cubicBezTo>
                        <a:pt x="74" y="0"/>
                        <a:pt x="95" y="10"/>
                        <a:pt x="136" y="3"/>
                      </a:cubicBezTo>
                      <a:lnTo>
                        <a:pt x="0" y="4"/>
                      </a:lnTo>
                      <a:close/>
                    </a:path>
                  </a:pathLst>
                </a:custGeom>
                <a:solidFill>
                  <a:srgbClr val="7A7878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147" name="Freeform 442"/>
                <p:cNvSpPr>
                  <a:spLocks noChangeArrowheads="1"/>
                </p:cNvSpPr>
                <p:nvPr/>
              </p:nvSpPr>
              <p:spPr bwMode="auto">
                <a:xfrm>
                  <a:off x="1771" y="3471"/>
                  <a:ext cx="187" cy="17"/>
                </a:xfrm>
                <a:custGeom>
                  <a:avLst/>
                  <a:gdLst>
                    <a:gd name="T0" fmla="*/ 0 w 136"/>
                    <a:gd name="T1" fmla="*/ 33895 h 10"/>
                    <a:gd name="T2" fmla="*/ 35610 w 136"/>
                    <a:gd name="T3" fmla="*/ 15235 h 10"/>
                    <a:gd name="T4" fmla="*/ 67342 w 136"/>
                    <a:gd name="T5" fmla="*/ 0 h 10"/>
                    <a:gd name="T6" fmla="*/ 222449 w 136"/>
                    <a:gd name="T7" fmla="*/ 25900 h 10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136" h="10">
                      <a:moveTo>
                        <a:pt x="0" y="4"/>
                      </a:moveTo>
                      <a:cubicBezTo>
                        <a:pt x="7" y="3"/>
                        <a:pt x="14" y="4"/>
                        <a:pt x="22" y="2"/>
                      </a:cubicBezTo>
                      <a:cubicBezTo>
                        <a:pt x="29" y="1"/>
                        <a:pt x="36" y="0"/>
                        <a:pt x="41" y="0"/>
                      </a:cubicBezTo>
                      <a:cubicBezTo>
                        <a:pt x="74" y="0"/>
                        <a:pt x="95" y="10"/>
                        <a:pt x="136" y="3"/>
                      </a:cubicBezTo>
                    </a:path>
                  </a:pathLst>
                </a:custGeom>
                <a:noFill/>
                <a:ln w="9525" cap="sq">
                  <a:solidFill>
                    <a:srgbClr val="C1C0B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148" name="Freeform 443"/>
                <p:cNvSpPr>
                  <a:spLocks noChangeArrowheads="1"/>
                </p:cNvSpPr>
                <p:nvPr/>
              </p:nvSpPr>
              <p:spPr bwMode="auto">
                <a:xfrm>
                  <a:off x="1860" y="3498"/>
                  <a:ext cx="50" cy="9"/>
                </a:xfrm>
                <a:custGeom>
                  <a:avLst/>
                  <a:gdLst>
                    <a:gd name="T0" fmla="*/ 0 w 37"/>
                    <a:gd name="T1" fmla="*/ 9084 h 6"/>
                    <a:gd name="T2" fmla="*/ 27000 w 37"/>
                    <a:gd name="T3" fmla="*/ 5448 h 6"/>
                    <a:gd name="T4" fmla="*/ 55424 w 37"/>
                    <a:gd name="T5" fmla="*/ 13445 h 6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37" h="6">
                      <a:moveTo>
                        <a:pt x="0" y="3"/>
                      </a:moveTo>
                      <a:cubicBezTo>
                        <a:pt x="7" y="2"/>
                        <a:pt x="15" y="0"/>
                        <a:pt x="18" y="2"/>
                      </a:cubicBezTo>
                      <a:cubicBezTo>
                        <a:pt x="21" y="5"/>
                        <a:pt x="28" y="6"/>
                        <a:pt x="37" y="4"/>
                      </a:cubicBezTo>
                    </a:path>
                  </a:pathLst>
                </a:custGeom>
                <a:noFill/>
                <a:ln w="9525" cap="sq">
                  <a:solidFill>
                    <a:srgbClr val="C1C0B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149" name="Freeform 444"/>
                <p:cNvSpPr>
                  <a:spLocks noChangeArrowheads="1"/>
                </p:cNvSpPr>
                <p:nvPr/>
              </p:nvSpPr>
              <p:spPr bwMode="auto">
                <a:xfrm>
                  <a:off x="1860" y="3441"/>
                  <a:ext cx="61" cy="14"/>
                </a:xfrm>
                <a:custGeom>
                  <a:avLst/>
                  <a:gdLst>
                    <a:gd name="T0" fmla="*/ 1595 w 45"/>
                    <a:gd name="T1" fmla="*/ 0 h 9"/>
                    <a:gd name="T2" fmla="*/ 1595 w 45"/>
                    <a:gd name="T3" fmla="*/ 0 h 9"/>
                    <a:gd name="T4" fmla="*/ 0 w 45"/>
                    <a:gd name="T5" fmla="*/ 2508 h 9"/>
                    <a:gd name="T6" fmla="*/ 0 w 45"/>
                    <a:gd name="T7" fmla="*/ 2508 h 9"/>
                    <a:gd name="T8" fmla="*/ 1595 w 45"/>
                    <a:gd name="T9" fmla="*/ 0 h 9"/>
                    <a:gd name="T10" fmla="*/ 1595 w 45"/>
                    <a:gd name="T11" fmla="*/ 0 h 9"/>
                    <a:gd name="T12" fmla="*/ 1595 w 45"/>
                    <a:gd name="T13" fmla="*/ 0 h 9"/>
                    <a:gd name="T14" fmla="*/ 0 w 45"/>
                    <a:gd name="T15" fmla="*/ 2508 h 9"/>
                    <a:gd name="T16" fmla="*/ 1595 w 45"/>
                    <a:gd name="T17" fmla="*/ 0 h 9"/>
                    <a:gd name="T18" fmla="*/ 1595 w 45"/>
                    <a:gd name="T19" fmla="*/ 0 h 9"/>
                    <a:gd name="T20" fmla="*/ 43202 w 45"/>
                    <a:gd name="T21" fmla="*/ 10624 h 9"/>
                    <a:gd name="T22" fmla="*/ 43202 w 45"/>
                    <a:gd name="T23" fmla="*/ 14683 h 9"/>
                    <a:gd name="T24" fmla="*/ 0 w 45"/>
                    <a:gd name="T25" fmla="*/ 2508 h 9"/>
                    <a:gd name="T26" fmla="*/ 1595 w 45"/>
                    <a:gd name="T27" fmla="*/ 0 h 9"/>
                    <a:gd name="T28" fmla="*/ 43202 w 45"/>
                    <a:gd name="T29" fmla="*/ 10624 h 9"/>
                    <a:gd name="T30" fmla="*/ 66798 w 45"/>
                    <a:gd name="T31" fmla="*/ 14683 h 9"/>
                    <a:gd name="T32" fmla="*/ 66798 w 45"/>
                    <a:gd name="T33" fmla="*/ 16526 h 9"/>
                    <a:gd name="T34" fmla="*/ 43202 w 45"/>
                    <a:gd name="T35" fmla="*/ 14683 h 9"/>
                    <a:gd name="T36" fmla="*/ 43202 w 45"/>
                    <a:gd name="T37" fmla="*/ 10624 h 9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0" t="0" r="r" b="b"/>
                  <a:pathLst>
                    <a:path w="45" h="9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1"/>
                      </a:lnTo>
                      <a:lnTo>
                        <a:pt x="1" y="0"/>
                      </a:lnTo>
                      <a:close/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1"/>
                      </a:lnTo>
                      <a:lnTo>
                        <a:pt x="1" y="0"/>
                      </a:lnTo>
                      <a:close/>
                      <a:moveTo>
                        <a:pt x="1" y="0"/>
                      </a:moveTo>
                      <a:cubicBezTo>
                        <a:pt x="6" y="5"/>
                        <a:pt x="18" y="6"/>
                        <a:pt x="29" y="6"/>
                      </a:cubicBezTo>
                      <a:lnTo>
                        <a:pt x="29" y="8"/>
                      </a:lnTo>
                      <a:cubicBezTo>
                        <a:pt x="17" y="7"/>
                        <a:pt x="6" y="6"/>
                        <a:pt x="0" y="1"/>
                      </a:cubicBezTo>
                      <a:lnTo>
                        <a:pt x="1" y="0"/>
                      </a:lnTo>
                      <a:close/>
                      <a:moveTo>
                        <a:pt x="29" y="6"/>
                      </a:moveTo>
                      <a:cubicBezTo>
                        <a:pt x="35" y="7"/>
                        <a:pt x="40" y="7"/>
                        <a:pt x="45" y="8"/>
                      </a:cubicBezTo>
                      <a:lnTo>
                        <a:pt x="45" y="9"/>
                      </a:lnTo>
                      <a:cubicBezTo>
                        <a:pt x="40" y="8"/>
                        <a:pt x="35" y="8"/>
                        <a:pt x="29" y="8"/>
                      </a:cubicBezTo>
                      <a:lnTo>
                        <a:pt x="29" y="6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150" name="Freeform 445"/>
                <p:cNvSpPr>
                  <a:spLocks noChangeArrowheads="1"/>
                </p:cNvSpPr>
                <p:nvPr/>
              </p:nvSpPr>
              <p:spPr bwMode="auto">
                <a:xfrm>
                  <a:off x="1826" y="3567"/>
                  <a:ext cx="50" cy="7"/>
                </a:xfrm>
                <a:custGeom>
                  <a:avLst/>
                  <a:gdLst>
                    <a:gd name="T0" fmla="*/ 0 w 37"/>
                    <a:gd name="T1" fmla="*/ 2667 h 5"/>
                    <a:gd name="T2" fmla="*/ 27000 w 37"/>
                    <a:gd name="T3" fmla="*/ 1662 h 5"/>
                    <a:gd name="T4" fmla="*/ 55424 w 37"/>
                    <a:gd name="T5" fmla="*/ 4262 h 5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37" h="5">
                      <a:moveTo>
                        <a:pt x="0" y="2"/>
                      </a:moveTo>
                      <a:cubicBezTo>
                        <a:pt x="7" y="1"/>
                        <a:pt x="15" y="0"/>
                        <a:pt x="18" y="1"/>
                      </a:cubicBezTo>
                      <a:cubicBezTo>
                        <a:pt x="22" y="4"/>
                        <a:pt x="29" y="5"/>
                        <a:pt x="37" y="3"/>
                      </a:cubicBezTo>
                    </a:path>
                  </a:pathLst>
                </a:custGeom>
                <a:noFill/>
                <a:ln w="9525" cap="sq">
                  <a:solidFill>
                    <a:srgbClr val="C1C0B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151" name="Freeform 446"/>
                <p:cNvSpPr>
                  <a:spLocks noChangeArrowheads="1"/>
                </p:cNvSpPr>
                <p:nvPr/>
              </p:nvSpPr>
              <p:spPr bwMode="auto">
                <a:xfrm>
                  <a:off x="1918" y="3585"/>
                  <a:ext cx="61" cy="12"/>
                </a:xfrm>
                <a:custGeom>
                  <a:avLst/>
                  <a:gdLst>
                    <a:gd name="T0" fmla="*/ 1595 w 45"/>
                    <a:gd name="T1" fmla="*/ 0 h 8"/>
                    <a:gd name="T2" fmla="*/ 1595 w 45"/>
                    <a:gd name="T3" fmla="*/ 0 h 8"/>
                    <a:gd name="T4" fmla="*/ 0 w 45"/>
                    <a:gd name="T5" fmla="*/ 2691 h 8"/>
                    <a:gd name="T6" fmla="*/ 0 w 45"/>
                    <a:gd name="T7" fmla="*/ 2691 h 8"/>
                    <a:gd name="T8" fmla="*/ 1595 w 45"/>
                    <a:gd name="T9" fmla="*/ 0 h 8"/>
                    <a:gd name="T10" fmla="*/ 1595 w 45"/>
                    <a:gd name="T11" fmla="*/ 0 h 8"/>
                    <a:gd name="T12" fmla="*/ 1595 w 45"/>
                    <a:gd name="T13" fmla="*/ 0 h 8"/>
                    <a:gd name="T14" fmla="*/ 0 w 45"/>
                    <a:gd name="T15" fmla="*/ 0 h 8"/>
                    <a:gd name="T16" fmla="*/ 1595 w 45"/>
                    <a:gd name="T17" fmla="*/ 0 h 8"/>
                    <a:gd name="T18" fmla="*/ 1595 w 45"/>
                    <a:gd name="T19" fmla="*/ 0 h 8"/>
                    <a:gd name="T20" fmla="*/ 43202 w 45"/>
                    <a:gd name="T21" fmla="*/ 14336 h 8"/>
                    <a:gd name="T22" fmla="*/ 43202 w 45"/>
                    <a:gd name="T23" fmla="*/ 16037 h 8"/>
                    <a:gd name="T24" fmla="*/ 0 w 45"/>
                    <a:gd name="T25" fmla="*/ 2691 h 8"/>
                    <a:gd name="T26" fmla="*/ 1595 w 45"/>
                    <a:gd name="T27" fmla="*/ 0 h 8"/>
                    <a:gd name="T28" fmla="*/ 43202 w 45"/>
                    <a:gd name="T29" fmla="*/ 14336 h 8"/>
                    <a:gd name="T30" fmla="*/ 66798 w 45"/>
                    <a:gd name="T31" fmla="*/ 16037 h 8"/>
                    <a:gd name="T32" fmla="*/ 64356 w 45"/>
                    <a:gd name="T33" fmla="*/ 18773 h 8"/>
                    <a:gd name="T34" fmla="*/ 43202 w 45"/>
                    <a:gd name="T35" fmla="*/ 16037 h 8"/>
                    <a:gd name="T36" fmla="*/ 43202 w 45"/>
                    <a:gd name="T37" fmla="*/ 14336 h 8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0" t="0" r="r" b="b"/>
                  <a:pathLst>
                    <a:path w="45" h="8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1"/>
                      </a:lnTo>
                      <a:lnTo>
                        <a:pt x="1" y="0"/>
                      </a:lnTo>
                      <a:close/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lnTo>
                        <a:pt x="1" y="0"/>
                      </a:lnTo>
                      <a:close/>
                      <a:moveTo>
                        <a:pt x="1" y="0"/>
                      </a:moveTo>
                      <a:cubicBezTo>
                        <a:pt x="6" y="5"/>
                        <a:pt x="17" y="5"/>
                        <a:pt x="29" y="6"/>
                      </a:cubicBezTo>
                      <a:lnTo>
                        <a:pt x="29" y="7"/>
                      </a:lnTo>
                      <a:cubicBezTo>
                        <a:pt x="17" y="6"/>
                        <a:pt x="5" y="6"/>
                        <a:pt x="0" y="1"/>
                      </a:cubicBezTo>
                      <a:lnTo>
                        <a:pt x="1" y="0"/>
                      </a:lnTo>
                      <a:close/>
                      <a:moveTo>
                        <a:pt x="29" y="6"/>
                      </a:moveTo>
                      <a:cubicBezTo>
                        <a:pt x="34" y="6"/>
                        <a:pt x="40" y="6"/>
                        <a:pt x="45" y="7"/>
                      </a:cubicBezTo>
                      <a:lnTo>
                        <a:pt x="44" y="8"/>
                      </a:lnTo>
                      <a:cubicBezTo>
                        <a:pt x="40" y="8"/>
                        <a:pt x="34" y="7"/>
                        <a:pt x="29" y="7"/>
                      </a:cubicBezTo>
                      <a:lnTo>
                        <a:pt x="29" y="6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152" name="Freeform 447"/>
                <p:cNvSpPr>
                  <a:spLocks noChangeArrowheads="1"/>
                </p:cNvSpPr>
                <p:nvPr/>
              </p:nvSpPr>
              <p:spPr bwMode="auto">
                <a:xfrm>
                  <a:off x="1996" y="3418"/>
                  <a:ext cx="173" cy="12"/>
                </a:xfrm>
                <a:custGeom>
                  <a:avLst/>
                  <a:gdLst>
                    <a:gd name="T0" fmla="*/ 0 w 125"/>
                    <a:gd name="T1" fmla="*/ 9869 h 8"/>
                    <a:gd name="T2" fmla="*/ 65246 w 125"/>
                    <a:gd name="T3" fmla="*/ 11555 h 8"/>
                    <a:gd name="T4" fmla="*/ 171302 w 125"/>
                    <a:gd name="T5" fmla="*/ 2691 h 8"/>
                    <a:gd name="T6" fmla="*/ 225769 w 125"/>
                    <a:gd name="T7" fmla="*/ 11555 h 8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125" h="8">
                      <a:moveTo>
                        <a:pt x="0" y="4"/>
                      </a:moveTo>
                      <a:cubicBezTo>
                        <a:pt x="8" y="8"/>
                        <a:pt x="25" y="3"/>
                        <a:pt x="36" y="5"/>
                      </a:cubicBezTo>
                      <a:cubicBezTo>
                        <a:pt x="52" y="7"/>
                        <a:pt x="73" y="4"/>
                        <a:pt x="95" y="1"/>
                      </a:cubicBezTo>
                      <a:cubicBezTo>
                        <a:pt x="108" y="0"/>
                        <a:pt x="113" y="5"/>
                        <a:pt x="125" y="5"/>
                      </a:cubicBezTo>
                    </a:path>
                  </a:pathLst>
                </a:custGeom>
                <a:noFill/>
                <a:ln w="9525" cap="sq">
                  <a:solidFill>
                    <a:srgbClr val="C1C0B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153" name="Freeform 448"/>
                <p:cNvSpPr>
                  <a:spLocks noChangeArrowheads="1"/>
                </p:cNvSpPr>
                <p:nvPr/>
              </p:nvSpPr>
              <p:spPr bwMode="auto">
                <a:xfrm>
                  <a:off x="2004" y="3465"/>
                  <a:ext cx="172" cy="11"/>
                </a:xfrm>
                <a:custGeom>
                  <a:avLst/>
                  <a:gdLst>
                    <a:gd name="T0" fmla="*/ 0 w 125"/>
                    <a:gd name="T1" fmla="*/ 7878 h 7"/>
                    <a:gd name="T2" fmla="*/ 59172 w 125"/>
                    <a:gd name="T3" fmla="*/ 11123 h 7"/>
                    <a:gd name="T4" fmla="*/ 155046 w 125"/>
                    <a:gd name="T5" fmla="*/ 4504 h 7"/>
                    <a:gd name="T6" fmla="*/ 206419 w 125"/>
                    <a:gd name="T7" fmla="*/ 11123 h 7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125" h="7">
                      <a:moveTo>
                        <a:pt x="0" y="4"/>
                      </a:moveTo>
                      <a:cubicBezTo>
                        <a:pt x="9" y="7"/>
                        <a:pt x="25" y="3"/>
                        <a:pt x="36" y="5"/>
                      </a:cubicBezTo>
                      <a:cubicBezTo>
                        <a:pt x="52" y="7"/>
                        <a:pt x="73" y="4"/>
                        <a:pt x="94" y="2"/>
                      </a:cubicBezTo>
                      <a:cubicBezTo>
                        <a:pt x="108" y="0"/>
                        <a:pt x="113" y="5"/>
                        <a:pt x="125" y="5"/>
                      </a:cubicBezTo>
                    </a:path>
                  </a:pathLst>
                </a:custGeom>
                <a:noFill/>
                <a:ln w="9525" cap="sq">
                  <a:solidFill>
                    <a:srgbClr val="C1C0B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154" name="Freeform 449"/>
                <p:cNvSpPr>
                  <a:spLocks noChangeArrowheads="1"/>
                </p:cNvSpPr>
                <p:nvPr/>
              </p:nvSpPr>
              <p:spPr bwMode="auto">
                <a:xfrm>
                  <a:off x="2079" y="3442"/>
                  <a:ext cx="78" cy="9"/>
                </a:xfrm>
                <a:custGeom>
                  <a:avLst/>
                  <a:gdLst>
                    <a:gd name="T0" fmla="*/ 91950 w 57"/>
                    <a:gd name="T1" fmla="*/ 108533 h 5"/>
                    <a:gd name="T2" fmla="*/ 66498 w 57"/>
                    <a:gd name="T3" fmla="*/ 47372 h 5"/>
                    <a:gd name="T4" fmla="*/ 66498 w 57"/>
                    <a:gd name="T5" fmla="*/ 26318 h 5"/>
                    <a:gd name="T6" fmla="*/ 91950 w 57"/>
                    <a:gd name="T7" fmla="*/ 60296 h 5"/>
                    <a:gd name="T8" fmla="*/ 91950 w 57"/>
                    <a:gd name="T9" fmla="*/ 108533 h 5"/>
                    <a:gd name="T10" fmla="*/ 66498 w 57"/>
                    <a:gd name="T11" fmla="*/ 47372 h 5"/>
                    <a:gd name="T12" fmla="*/ 56784 w 57"/>
                    <a:gd name="T13" fmla="*/ 47372 h 5"/>
                    <a:gd name="T14" fmla="*/ 56784 w 57"/>
                    <a:gd name="T15" fmla="*/ 0 h 5"/>
                    <a:gd name="T16" fmla="*/ 66498 w 57"/>
                    <a:gd name="T17" fmla="*/ 26318 h 5"/>
                    <a:gd name="T18" fmla="*/ 66498 w 57"/>
                    <a:gd name="T19" fmla="*/ 47372 h 5"/>
                    <a:gd name="T20" fmla="*/ 56784 w 57"/>
                    <a:gd name="T21" fmla="*/ 0 h 5"/>
                    <a:gd name="T22" fmla="*/ 56784 w 57"/>
                    <a:gd name="T23" fmla="*/ 0 h 5"/>
                    <a:gd name="T24" fmla="*/ 56784 w 57"/>
                    <a:gd name="T25" fmla="*/ 0 h 5"/>
                    <a:gd name="T26" fmla="*/ 56784 w 57"/>
                    <a:gd name="T27" fmla="*/ 26318 h 5"/>
                    <a:gd name="T28" fmla="*/ 56784 w 57"/>
                    <a:gd name="T29" fmla="*/ 0 h 5"/>
                    <a:gd name="T30" fmla="*/ 56784 w 57"/>
                    <a:gd name="T31" fmla="*/ 47372 h 5"/>
                    <a:gd name="T32" fmla="*/ 56784 w 57"/>
                    <a:gd name="T33" fmla="*/ 47372 h 5"/>
                    <a:gd name="T34" fmla="*/ 56784 w 57"/>
                    <a:gd name="T35" fmla="*/ 0 h 5"/>
                    <a:gd name="T36" fmla="*/ 56784 w 57"/>
                    <a:gd name="T37" fmla="*/ 0 h 5"/>
                    <a:gd name="T38" fmla="*/ 56784 w 57"/>
                    <a:gd name="T39" fmla="*/ 47372 h 5"/>
                    <a:gd name="T40" fmla="*/ 56784 w 57"/>
                    <a:gd name="T41" fmla="*/ 0 h 5"/>
                    <a:gd name="T42" fmla="*/ 56784 w 57"/>
                    <a:gd name="T43" fmla="*/ 0 h 5"/>
                    <a:gd name="T44" fmla="*/ 56784 w 57"/>
                    <a:gd name="T45" fmla="*/ 26318 h 5"/>
                    <a:gd name="T46" fmla="*/ 56784 w 57"/>
                    <a:gd name="T47" fmla="*/ 0 h 5"/>
                    <a:gd name="T48" fmla="*/ 56784 w 57"/>
                    <a:gd name="T49" fmla="*/ 47372 h 5"/>
                    <a:gd name="T50" fmla="*/ 54685 w 57"/>
                    <a:gd name="T51" fmla="*/ 47372 h 5"/>
                    <a:gd name="T52" fmla="*/ 54685 w 57"/>
                    <a:gd name="T53" fmla="*/ 0 h 5"/>
                    <a:gd name="T54" fmla="*/ 56784 w 57"/>
                    <a:gd name="T55" fmla="*/ 0 h 5"/>
                    <a:gd name="T56" fmla="*/ 56784 w 57"/>
                    <a:gd name="T57" fmla="*/ 47372 h 5"/>
                    <a:gd name="T58" fmla="*/ 54685 w 57"/>
                    <a:gd name="T59" fmla="*/ 47372 h 5"/>
                    <a:gd name="T60" fmla="*/ 0 w 57"/>
                    <a:gd name="T61" fmla="*/ 26318 h 5"/>
                    <a:gd name="T62" fmla="*/ 1713 w 57"/>
                    <a:gd name="T63" fmla="*/ 0 h 5"/>
                    <a:gd name="T64" fmla="*/ 54685 w 57"/>
                    <a:gd name="T65" fmla="*/ 0 h 5"/>
                    <a:gd name="T66" fmla="*/ 54685 w 57"/>
                    <a:gd name="T67" fmla="*/ 47372 h 5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</a:gdLst>
                  <a:ahLst/>
                  <a:cxnLst>
                    <a:cxn ang="T68">
                      <a:pos x="T0" y="T1"/>
                    </a:cxn>
                    <a:cxn ang="T69">
                      <a:pos x="T2" y="T3"/>
                    </a:cxn>
                    <a:cxn ang="T70">
                      <a:pos x="T4" y="T5"/>
                    </a:cxn>
                    <a:cxn ang="T71">
                      <a:pos x="T6" y="T7"/>
                    </a:cxn>
                    <a:cxn ang="T72">
                      <a:pos x="T8" y="T9"/>
                    </a:cxn>
                    <a:cxn ang="T73">
                      <a:pos x="T10" y="T11"/>
                    </a:cxn>
                    <a:cxn ang="T74">
                      <a:pos x="T12" y="T13"/>
                    </a:cxn>
                    <a:cxn ang="T75">
                      <a:pos x="T14" y="T15"/>
                    </a:cxn>
                    <a:cxn ang="T76">
                      <a:pos x="T16" y="T17"/>
                    </a:cxn>
                    <a:cxn ang="T77">
                      <a:pos x="T18" y="T19"/>
                    </a:cxn>
                    <a:cxn ang="T78">
                      <a:pos x="T20" y="T21"/>
                    </a:cxn>
                    <a:cxn ang="T79">
                      <a:pos x="T22" y="T23"/>
                    </a:cxn>
                    <a:cxn ang="T80">
                      <a:pos x="T24" y="T25"/>
                    </a:cxn>
                    <a:cxn ang="T81">
                      <a:pos x="T26" y="T27"/>
                    </a:cxn>
                    <a:cxn ang="T82">
                      <a:pos x="T28" y="T29"/>
                    </a:cxn>
                    <a:cxn ang="T83">
                      <a:pos x="T30" y="T31"/>
                    </a:cxn>
                    <a:cxn ang="T84">
                      <a:pos x="T32" y="T33"/>
                    </a:cxn>
                    <a:cxn ang="T85">
                      <a:pos x="T34" y="T35"/>
                    </a:cxn>
                    <a:cxn ang="T86">
                      <a:pos x="T36" y="T37"/>
                    </a:cxn>
                    <a:cxn ang="T87">
                      <a:pos x="T38" y="T39"/>
                    </a:cxn>
                    <a:cxn ang="T88">
                      <a:pos x="T40" y="T41"/>
                    </a:cxn>
                    <a:cxn ang="T89">
                      <a:pos x="T42" y="T43"/>
                    </a:cxn>
                    <a:cxn ang="T90">
                      <a:pos x="T44" y="T45"/>
                    </a:cxn>
                    <a:cxn ang="T91">
                      <a:pos x="T46" y="T47"/>
                    </a:cxn>
                    <a:cxn ang="T92">
                      <a:pos x="T48" y="T49"/>
                    </a:cxn>
                    <a:cxn ang="T93">
                      <a:pos x="T50" y="T51"/>
                    </a:cxn>
                    <a:cxn ang="T94">
                      <a:pos x="T52" y="T53"/>
                    </a:cxn>
                    <a:cxn ang="T95">
                      <a:pos x="T54" y="T55"/>
                    </a:cxn>
                    <a:cxn ang="T96">
                      <a:pos x="T56" y="T57"/>
                    </a:cxn>
                    <a:cxn ang="T97">
                      <a:pos x="T58" y="T59"/>
                    </a:cxn>
                    <a:cxn ang="T98">
                      <a:pos x="T60" y="T61"/>
                    </a:cxn>
                    <a:cxn ang="T99">
                      <a:pos x="T62" y="T63"/>
                    </a:cxn>
                    <a:cxn ang="T100">
                      <a:pos x="T64" y="T65"/>
                    </a:cxn>
                    <a:cxn ang="T101">
                      <a:pos x="T66" y="T67"/>
                    </a:cxn>
                  </a:cxnLst>
                  <a:rect l="0" t="0" r="r" b="b"/>
                  <a:pathLst>
                    <a:path w="57" h="5">
                      <a:moveTo>
                        <a:pt x="57" y="5"/>
                      </a:moveTo>
                      <a:cubicBezTo>
                        <a:pt x="51" y="4"/>
                        <a:pt x="46" y="3"/>
                        <a:pt x="41" y="2"/>
                      </a:cubicBezTo>
                      <a:lnTo>
                        <a:pt x="41" y="1"/>
                      </a:lnTo>
                      <a:cubicBezTo>
                        <a:pt x="46" y="2"/>
                        <a:pt x="51" y="3"/>
                        <a:pt x="57" y="3"/>
                      </a:cubicBezTo>
                      <a:lnTo>
                        <a:pt x="57" y="5"/>
                      </a:lnTo>
                      <a:close/>
                      <a:moveTo>
                        <a:pt x="41" y="2"/>
                      </a:moveTo>
                      <a:cubicBezTo>
                        <a:pt x="39" y="2"/>
                        <a:pt x="37" y="2"/>
                        <a:pt x="35" y="2"/>
                      </a:cubicBezTo>
                      <a:lnTo>
                        <a:pt x="35" y="0"/>
                      </a:lnTo>
                      <a:cubicBezTo>
                        <a:pt x="37" y="1"/>
                        <a:pt x="39" y="1"/>
                        <a:pt x="41" y="1"/>
                      </a:cubicBezTo>
                      <a:lnTo>
                        <a:pt x="41" y="2"/>
                      </a:lnTo>
                      <a:close/>
                      <a:moveTo>
                        <a:pt x="35" y="0"/>
                      </a:moveTo>
                      <a:lnTo>
                        <a:pt x="35" y="0"/>
                      </a:lnTo>
                      <a:lnTo>
                        <a:pt x="35" y="1"/>
                      </a:lnTo>
                      <a:lnTo>
                        <a:pt x="35" y="0"/>
                      </a:lnTo>
                      <a:close/>
                      <a:moveTo>
                        <a:pt x="35" y="2"/>
                      </a:moveTo>
                      <a:lnTo>
                        <a:pt x="35" y="2"/>
                      </a:lnTo>
                      <a:lnTo>
                        <a:pt x="35" y="0"/>
                      </a:lnTo>
                      <a:lnTo>
                        <a:pt x="35" y="2"/>
                      </a:lnTo>
                      <a:close/>
                      <a:moveTo>
                        <a:pt x="35" y="0"/>
                      </a:moveTo>
                      <a:lnTo>
                        <a:pt x="35" y="0"/>
                      </a:lnTo>
                      <a:lnTo>
                        <a:pt x="35" y="1"/>
                      </a:lnTo>
                      <a:lnTo>
                        <a:pt x="35" y="0"/>
                      </a:lnTo>
                      <a:close/>
                      <a:moveTo>
                        <a:pt x="35" y="2"/>
                      </a:moveTo>
                      <a:cubicBezTo>
                        <a:pt x="35" y="2"/>
                        <a:pt x="35" y="2"/>
                        <a:pt x="34" y="2"/>
                      </a:cubicBezTo>
                      <a:lnTo>
                        <a:pt x="34" y="0"/>
                      </a:lnTo>
                      <a:cubicBezTo>
                        <a:pt x="35" y="0"/>
                        <a:pt x="35" y="0"/>
                        <a:pt x="35" y="0"/>
                      </a:cubicBezTo>
                      <a:lnTo>
                        <a:pt x="35" y="2"/>
                      </a:lnTo>
                      <a:close/>
                      <a:moveTo>
                        <a:pt x="34" y="2"/>
                      </a:moveTo>
                      <a:cubicBezTo>
                        <a:pt x="28" y="2"/>
                        <a:pt x="5" y="5"/>
                        <a:pt x="0" y="1"/>
                      </a:cubicBezTo>
                      <a:lnTo>
                        <a:pt x="1" y="0"/>
                      </a:lnTo>
                      <a:cubicBezTo>
                        <a:pt x="5" y="3"/>
                        <a:pt x="28" y="1"/>
                        <a:pt x="34" y="0"/>
                      </a:cubicBezTo>
                      <a:lnTo>
                        <a:pt x="34" y="2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155" name="Freeform 450"/>
                <p:cNvSpPr>
                  <a:spLocks noChangeArrowheads="1"/>
                </p:cNvSpPr>
                <p:nvPr/>
              </p:nvSpPr>
              <p:spPr bwMode="auto">
                <a:xfrm>
                  <a:off x="2003" y="3591"/>
                  <a:ext cx="78" cy="6"/>
                </a:xfrm>
                <a:custGeom>
                  <a:avLst/>
                  <a:gdLst>
                    <a:gd name="T0" fmla="*/ 91950 w 57"/>
                    <a:gd name="T1" fmla="*/ 21396 h 4"/>
                    <a:gd name="T2" fmla="*/ 69194 w 57"/>
                    <a:gd name="T3" fmla="*/ 16131 h 4"/>
                    <a:gd name="T4" fmla="*/ 69194 w 57"/>
                    <a:gd name="T5" fmla="*/ 12230 h 4"/>
                    <a:gd name="T6" fmla="*/ 91950 w 57"/>
                    <a:gd name="T7" fmla="*/ 16131 h 4"/>
                    <a:gd name="T8" fmla="*/ 91950 w 57"/>
                    <a:gd name="T9" fmla="*/ 21396 h 4"/>
                    <a:gd name="T10" fmla="*/ 69194 w 57"/>
                    <a:gd name="T11" fmla="*/ 16131 h 4"/>
                    <a:gd name="T12" fmla="*/ 56784 w 57"/>
                    <a:gd name="T13" fmla="*/ 12230 h 4"/>
                    <a:gd name="T14" fmla="*/ 57389 w 57"/>
                    <a:gd name="T15" fmla="*/ 0 h 4"/>
                    <a:gd name="T16" fmla="*/ 69194 w 57"/>
                    <a:gd name="T17" fmla="*/ 12230 h 4"/>
                    <a:gd name="T18" fmla="*/ 69194 w 57"/>
                    <a:gd name="T19" fmla="*/ 16131 h 4"/>
                    <a:gd name="T20" fmla="*/ 56784 w 57"/>
                    <a:gd name="T21" fmla="*/ 12230 h 4"/>
                    <a:gd name="T22" fmla="*/ 56784 w 57"/>
                    <a:gd name="T23" fmla="*/ 12230 h 4"/>
                    <a:gd name="T24" fmla="*/ 56784 w 57"/>
                    <a:gd name="T25" fmla="*/ 12230 h 4"/>
                    <a:gd name="T26" fmla="*/ 57389 w 57"/>
                    <a:gd name="T27" fmla="*/ 6987 h 4"/>
                    <a:gd name="T28" fmla="*/ 56784 w 57"/>
                    <a:gd name="T29" fmla="*/ 12230 h 4"/>
                    <a:gd name="T30" fmla="*/ 56784 w 57"/>
                    <a:gd name="T31" fmla="*/ 12230 h 4"/>
                    <a:gd name="T32" fmla="*/ 56784 w 57"/>
                    <a:gd name="T33" fmla="*/ 12230 h 4"/>
                    <a:gd name="T34" fmla="*/ 57389 w 57"/>
                    <a:gd name="T35" fmla="*/ 0 h 4"/>
                    <a:gd name="T36" fmla="*/ 57389 w 57"/>
                    <a:gd name="T37" fmla="*/ 0 h 4"/>
                    <a:gd name="T38" fmla="*/ 56784 w 57"/>
                    <a:gd name="T39" fmla="*/ 12230 h 4"/>
                    <a:gd name="T40" fmla="*/ 57389 w 57"/>
                    <a:gd name="T41" fmla="*/ 0 h 4"/>
                    <a:gd name="T42" fmla="*/ 57389 w 57"/>
                    <a:gd name="T43" fmla="*/ 0 h 4"/>
                    <a:gd name="T44" fmla="*/ 57389 w 57"/>
                    <a:gd name="T45" fmla="*/ 6987 h 4"/>
                    <a:gd name="T46" fmla="*/ 57389 w 57"/>
                    <a:gd name="T47" fmla="*/ 0 h 4"/>
                    <a:gd name="T48" fmla="*/ 56784 w 57"/>
                    <a:gd name="T49" fmla="*/ 12230 h 4"/>
                    <a:gd name="T50" fmla="*/ 48036 w 57"/>
                    <a:gd name="T51" fmla="*/ 12230 h 4"/>
                    <a:gd name="T52" fmla="*/ 48036 w 57"/>
                    <a:gd name="T53" fmla="*/ 6987 h 4"/>
                    <a:gd name="T54" fmla="*/ 57389 w 57"/>
                    <a:gd name="T55" fmla="*/ 0 h 4"/>
                    <a:gd name="T56" fmla="*/ 56784 w 57"/>
                    <a:gd name="T57" fmla="*/ 12230 h 4"/>
                    <a:gd name="T58" fmla="*/ 48036 w 57"/>
                    <a:gd name="T59" fmla="*/ 12230 h 4"/>
                    <a:gd name="T60" fmla="*/ 0 w 57"/>
                    <a:gd name="T61" fmla="*/ 6987 h 4"/>
                    <a:gd name="T62" fmla="*/ 1713 w 57"/>
                    <a:gd name="T63" fmla="*/ 0 h 4"/>
                    <a:gd name="T64" fmla="*/ 48036 w 57"/>
                    <a:gd name="T65" fmla="*/ 6987 h 4"/>
                    <a:gd name="T66" fmla="*/ 48036 w 57"/>
                    <a:gd name="T67" fmla="*/ 12230 h 4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</a:gdLst>
                  <a:ahLst/>
                  <a:cxnLst>
                    <a:cxn ang="T68">
                      <a:pos x="T0" y="T1"/>
                    </a:cxn>
                    <a:cxn ang="T69">
                      <a:pos x="T2" y="T3"/>
                    </a:cxn>
                    <a:cxn ang="T70">
                      <a:pos x="T4" y="T5"/>
                    </a:cxn>
                    <a:cxn ang="T71">
                      <a:pos x="T6" y="T7"/>
                    </a:cxn>
                    <a:cxn ang="T72">
                      <a:pos x="T8" y="T9"/>
                    </a:cxn>
                    <a:cxn ang="T73">
                      <a:pos x="T10" y="T11"/>
                    </a:cxn>
                    <a:cxn ang="T74">
                      <a:pos x="T12" y="T13"/>
                    </a:cxn>
                    <a:cxn ang="T75">
                      <a:pos x="T14" y="T15"/>
                    </a:cxn>
                    <a:cxn ang="T76">
                      <a:pos x="T16" y="T17"/>
                    </a:cxn>
                    <a:cxn ang="T77">
                      <a:pos x="T18" y="T19"/>
                    </a:cxn>
                    <a:cxn ang="T78">
                      <a:pos x="T20" y="T21"/>
                    </a:cxn>
                    <a:cxn ang="T79">
                      <a:pos x="T22" y="T23"/>
                    </a:cxn>
                    <a:cxn ang="T80">
                      <a:pos x="T24" y="T25"/>
                    </a:cxn>
                    <a:cxn ang="T81">
                      <a:pos x="T26" y="T27"/>
                    </a:cxn>
                    <a:cxn ang="T82">
                      <a:pos x="T28" y="T29"/>
                    </a:cxn>
                    <a:cxn ang="T83">
                      <a:pos x="T30" y="T31"/>
                    </a:cxn>
                    <a:cxn ang="T84">
                      <a:pos x="T32" y="T33"/>
                    </a:cxn>
                    <a:cxn ang="T85">
                      <a:pos x="T34" y="T35"/>
                    </a:cxn>
                    <a:cxn ang="T86">
                      <a:pos x="T36" y="T37"/>
                    </a:cxn>
                    <a:cxn ang="T87">
                      <a:pos x="T38" y="T39"/>
                    </a:cxn>
                    <a:cxn ang="T88">
                      <a:pos x="T40" y="T41"/>
                    </a:cxn>
                    <a:cxn ang="T89">
                      <a:pos x="T42" y="T43"/>
                    </a:cxn>
                    <a:cxn ang="T90">
                      <a:pos x="T44" y="T45"/>
                    </a:cxn>
                    <a:cxn ang="T91">
                      <a:pos x="T46" y="T47"/>
                    </a:cxn>
                    <a:cxn ang="T92">
                      <a:pos x="T48" y="T49"/>
                    </a:cxn>
                    <a:cxn ang="T93">
                      <a:pos x="T50" y="T51"/>
                    </a:cxn>
                    <a:cxn ang="T94">
                      <a:pos x="T52" y="T53"/>
                    </a:cxn>
                    <a:cxn ang="T95">
                      <a:pos x="T54" y="T55"/>
                    </a:cxn>
                    <a:cxn ang="T96">
                      <a:pos x="T56" y="T57"/>
                    </a:cxn>
                    <a:cxn ang="T97">
                      <a:pos x="T58" y="T59"/>
                    </a:cxn>
                    <a:cxn ang="T98">
                      <a:pos x="T60" y="T61"/>
                    </a:cxn>
                    <a:cxn ang="T99">
                      <a:pos x="T62" y="T63"/>
                    </a:cxn>
                    <a:cxn ang="T100">
                      <a:pos x="T64" y="T65"/>
                    </a:cxn>
                    <a:cxn ang="T101">
                      <a:pos x="T66" y="T67"/>
                    </a:cxn>
                  </a:cxnLst>
                  <a:rect l="0" t="0" r="r" b="b"/>
                  <a:pathLst>
                    <a:path w="57" h="4">
                      <a:moveTo>
                        <a:pt x="57" y="4"/>
                      </a:moveTo>
                      <a:cubicBezTo>
                        <a:pt x="52" y="4"/>
                        <a:pt x="47" y="4"/>
                        <a:pt x="43" y="3"/>
                      </a:cubicBezTo>
                      <a:lnTo>
                        <a:pt x="43" y="2"/>
                      </a:lnTo>
                      <a:cubicBezTo>
                        <a:pt x="48" y="2"/>
                        <a:pt x="52" y="3"/>
                        <a:pt x="57" y="3"/>
                      </a:cubicBezTo>
                      <a:lnTo>
                        <a:pt x="57" y="4"/>
                      </a:lnTo>
                      <a:close/>
                      <a:moveTo>
                        <a:pt x="43" y="3"/>
                      </a:moveTo>
                      <a:cubicBezTo>
                        <a:pt x="41" y="2"/>
                        <a:pt x="38" y="2"/>
                        <a:pt x="35" y="2"/>
                      </a:cubicBezTo>
                      <a:lnTo>
                        <a:pt x="36" y="0"/>
                      </a:lnTo>
                      <a:cubicBezTo>
                        <a:pt x="38" y="1"/>
                        <a:pt x="41" y="1"/>
                        <a:pt x="43" y="2"/>
                      </a:cubicBezTo>
                      <a:lnTo>
                        <a:pt x="43" y="3"/>
                      </a:lnTo>
                      <a:close/>
                      <a:moveTo>
                        <a:pt x="35" y="2"/>
                      </a:moveTo>
                      <a:lnTo>
                        <a:pt x="35" y="2"/>
                      </a:lnTo>
                      <a:lnTo>
                        <a:pt x="36" y="1"/>
                      </a:lnTo>
                      <a:lnTo>
                        <a:pt x="35" y="2"/>
                      </a:lnTo>
                      <a:close/>
                      <a:moveTo>
                        <a:pt x="35" y="2"/>
                      </a:moveTo>
                      <a:lnTo>
                        <a:pt x="35" y="2"/>
                      </a:lnTo>
                      <a:lnTo>
                        <a:pt x="36" y="0"/>
                      </a:lnTo>
                      <a:lnTo>
                        <a:pt x="35" y="2"/>
                      </a:lnTo>
                      <a:close/>
                      <a:moveTo>
                        <a:pt x="36" y="0"/>
                      </a:moveTo>
                      <a:lnTo>
                        <a:pt x="36" y="0"/>
                      </a:lnTo>
                      <a:lnTo>
                        <a:pt x="36" y="1"/>
                      </a:lnTo>
                      <a:lnTo>
                        <a:pt x="36" y="0"/>
                      </a:lnTo>
                      <a:close/>
                      <a:moveTo>
                        <a:pt x="35" y="2"/>
                      </a:moveTo>
                      <a:cubicBezTo>
                        <a:pt x="35" y="2"/>
                        <a:pt x="33" y="2"/>
                        <a:pt x="30" y="2"/>
                      </a:cubicBezTo>
                      <a:lnTo>
                        <a:pt x="30" y="1"/>
                      </a:lnTo>
                      <a:cubicBezTo>
                        <a:pt x="33" y="0"/>
                        <a:pt x="35" y="0"/>
                        <a:pt x="36" y="0"/>
                      </a:cubicBezTo>
                      <a:lnTo>
                        <a:pt x="35" y="2"/>
                      </a:lnTo>
                      <a:close/>
                      <a:moveTo>
                        <a:pt x="30" y="2"/>
                      </a:moveTo>
                      <a:cubicBezTo>
                        <a:pt x="21" y="3"/>
                        <a:pt x="4" y="4"/>
                        <a:pt x="0" y="1"/>
                      </a:cubicBezTo>
                      <a:lnTo>
                        <a:pt x="1" y="0"/>
                      </a:lnTo>
                      <a:cubicBezTo>
                        <a:pt x="4" y="3"/>
                        <a:pt x="21" y="1"/>
                        <a:pt x="30" y="1"/>
                      </a:cubicBezTo>
                      <a:lnTo>
                        <a:pt x="30" y="2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156" name="Freeform 451"/>
                <p:cNvSpPr>
                  <a:spLocks noChangeArrowheads="1"/>
                </p:cNvSpPr>
                <p:nvPr/>
              </p:nvSpPr>
              <p:spPr bwMode="auto">
                <a:xfrm>
                  <a:off x="2129" y="3548"/>
                  <a:ext cx="50" cy="7"/>
                </a:xfrm>
                <a:custGeom>
                  <a:avLst/>
                  <a:gdLst>
                    <a:gd name="T0" fmla="*/ 0 w 37"/>
                    <a:gd name="T1" fmla="*/ 4262 h 5"/>
                    <a:gd name="T2" fmla="*/ 25241 w 37"/>
                    <a:gd name="T3" fmla="*/ 2667 h 5"/>
                    <a:gd name="T4" fmla="*/ 55424 w 37"/>
                    <a:gd name="T5" fmla="*/ 4262 h 5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37" h="5">
                      <a:moveTo>
                        <a:pt x="0" y="3"/>
                      </a:moveTo>
                      <a:cubicBezTo>
                        <a:pt x="7" y="1"/>
                        <a:pt x="15" y="0"/>
                        <a:pt x="17" y="2"/>
                      </a:cubicBezTo>
                      <a:cubicBezTo>
                        <a:pt x="21" y="4"/>
                        <a:pt x="28" y="5"/>
                        <a:pt x="37" y="3"/>
                      </a:cubicBezTo>
                    </a:path>
                  </a:pathLst>
                </a:custGeom>
                <a:noFill/>
                <a:ln w="9525" cap="sq">
                  <a:solidFill>
                    <a:srgbClr val="C1C0B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157" name="Freeform 452"/>
                <p:cNvSpPr>
                  <a:spLocks noChangeArrowheads="1"/>
                </p:cNvSpPr>
                <p:nvPr/>
              </p:nvSpPr>
              <p:spPr bwMode="auto">
                <a:xfrm>
                  <a:off x="2070" y="3572"/>
                  <a:ext cx="103" cy="11"/>
                </a:xfrm>
                <a:custGeom>
                  <a:avLst/>
                  <a:gdLst>
                    <a:gd name="T0" fmla="*/ 0 w 75"/>
                    <a:gd name="T1" fmla="*/ 23667 h 7"/>
                    <a:gd name="T2" fmla="*/ 75651 w 75"/>
                    <a:gd name="T3" fmla="*/ 5825 h 7"/>
                    <a:gd name="T4" fmla="*/ 103361 w 75"/>
                    <a:gd name="T5" fmla="*/ 29348 h 7"/>
                    <a:gd name="T6" fmla="*/ 126877 w 75"/>
                    <a:gd name="T7" fmla="*/ 29348 h 7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75" h="7">
                      <a:moveTo>
                        <a:pt x="0" y="4"/>
                      </a:moveTo>
                      <a:cubicBezTo>
                        <a:pt x="11" y="7"/>
                        <a:pt x="28" y="4"/>
                        <a:pt x="45" y="1"/>
                      </a:cubicBezTo>
                      <a:cubicBezTo>
                        <a:pt x="54" y="0"/>
                        <a:pt x="57" y="3"/>
                        <a:pt x="61" y="5"/>
                      </a:cubicBezTo>
                      <a:cubicBezTo>
                        <a:pt x="70" y="5"/>
                        <a:pt x="74" y="6"/>
                        <a:pt x="75" y="5"/>
                      </a:cubicBezTo>
                    </a:path>
                  </a:pathLst>
                </a:custGeom>
                <a:noFill/>
                <a:ln w="9525" cap="sq">
                  <a:solidFill>
                    <a:srgbClr val="C1C0B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158" name="Freeform 453"/>
                <p:cNvSpPr>
                  <a:spLocks noChangeArrowheads="1"/>
                </p:cNvSpPr>
                <p:nvPr/>
              </p:nvSpPr>
              <p:spPr bwMode="auto">
                <a:xfrm>
                  <a:off x="2075" y="3585"/>
                  <a:ext cx="106" cy="35"/>
                </a:xfrm>
                <a:custGeom>
                  <a:avLst/>
                  <a:gdLst>
                    <a:gd name="T0" fmla="*/ 1774 w 77"/>
                    <a:gd name="T1" fmla="*/ 0 h 21"/>
                    <a:gd name="T2" fmla="*/ 13122 w 77"/>
                    <a:gd name="T3" fmla="*/ 16167 h 21"/>
                    <a:gd name="T4" fmla="*/ 13122 w 77"/>
                    <a:gd name="T5" fmla="*/ 21180 h 21"/>
                    <a:gd name="T6" fmla="*/ 0 w 77"/>
                    <a:gd name="T7" fmla="*/ 4992 h 21"/>
                    <a:gd name="T8" fmla="*/ 1774 w 77"/>
                    <a:gd name="T9" fmla="*/ 0 h 21"/>
                    <a:gd name="T10" fmla="*/ 13122 w 77"/>
                    <a:gd name="T11" fmla="*/ 16167 h 21"/>
                    <a:gd name="T12" fmla="*/ 26383 w 77"/>
                    <a:gd name="T13" fmla="*/ 29283 h 21"/>
                    <a:gd name="T14" fmla="*/ 25346 w 77"/>
                    <a:gd name="T15" fmla="*/ 34297 h 21"/>
                    <a:gd name="T16" fmla="*/ 13122 w 77"/>
                    <a:gd name="T17" fmla="*/ 21180 h 21"/>
                    <a:gd name="T18" fmla="*/ 13122 w 77"/>
                    <a:gd name="T19" fmla="*/ 16167 h 21"/>
                    <a:gd name="T20" fmla="*/ 26383 w 77"/>
                    <a:gd name="T21" fmla="*/ 29283 h 21"/>
                    <a:gd name="T22" fmla="*/ 26383 w 77"/>
                    <a:gd name="T23" fmla="*/ 29283 h 21"/>
                    <a:gd name="T24" fmla="*/ 25346 w 77"/>
                    <a:gd name="T25" fmla="*/ 34297 h 21"/>
                    <a:gd name="T26" fmla="*/ 26383 w 77"/>
                    <a:gd name="T27" fmla="*/ 29283 h 21"/>
                    <a:gd name="T28" fmla="*/ 26383 w 77"/>
                    <a:gd name="T29" fmla="*/ 29283 h 21"/>
                    <a:gd name="T30" fmla="*/ 56765 w 77"/>
                    <a:gd name="T31" fmla="*/ 76750 h 21"/>
                    <a:gd name="T32" fmla="*/ 54660 w 77"/>
                    <a:gd name="T33" fmla="*/ 81792 h 21"/>
                    <a:gd name="T34" fmla="*/ 25346 w 77"/>
                    <a:gd name="T35" fmla="*/ 34297 h 21"/>
                    <a:gd name="T36" fmla="*/ 26383 w 77"/>
                    <a:gd name="T37" fmla="*/ 29283 h 21"/>
                    <a:gd name="T38" fmla="*/ 56765 w 77"/>
                    <a:gd name="T39" fmla="*/ 76750 h 21"/>
                    <a:gd name="T40" fmla="*/ 115495 w 77"/>
                    <a:gd name="T41" fmla="*/ 60533 h 21"/>
                    <a:gd name="T42" fmla="*/ 115495 w 77"/>
                    <a:gd name="T43" fmla="*/ 63620 h 21"/>
                    <a:gd name="T44" fmla="*/ 54660 w 77"/>
                    <a:gd name="T45" fmla="*/ 81792 h 21"/>
                    <a:gd name="T46" fmla="*/ 56765 w 77"/>
                    <a:gd name="T47" fmla="*/ 76750 h 21"/>
                    <a:gd name="T48" fmla="*/ 115495 w 77"/>
                    <a:gd name="T49" fmla="*/ 60533 h 21"/>
                    <a:gd name="T50" fmla="*/ 115495 w 77"/>
                    <a:gd name="T51" fmla="*/ 60533 h 21"/>
                    <a:gd name="T52" fmla="*/ 115495 w 77"/>
                    <a:gd name="T53" fmla="*/ 63620 h 21"/>
                    <a:gd name="T54" fmla="*/ 115495 w 77"/>
                    <a:gd name="T55" fmla="*/ 60533 h 21"/>
                    <a:gd name="T56" fmla="*/ 115495 w 77"/>
                    <a:gd name="T57" fmla="*/ 60533 h 21"/>
                    <a:gd name="T58" fmla="*/ 120475 w 77"/>
                    <a:gd name="T59" fmla="*/ 60533 h 21"/>
                    <a:gd name="T60" fmla="*/ 120475 w 77"/>
                    <a:gd name="T61" fmla="*/ 63620 h 21"/>
                    <a:gd name="T62" fmla="*/ 115495 w 77"/>
                    <a:gd name="T63" fmla="*/ 63620 h 21"/>
                    <a:gd name="T64" fmla="*/ 115495 w 77"/>
                    <a:gd name="T65" fmla="*/ 60533 h 21"/>
                    <a:gd name="T66" fmla="*/ 120475 w 77"/>
                    <a:gd name="T67" fmla="*/ 60533 h 21"/>
                    <a:gd name="T68" fmla="*/ 128531 w 77"/>
                    <a:gd name="T69" fmla="*/ 60533 h 21"/>
                    <a:gd name="T70" fmla="*/ 128531 w 77"/>
                    <a:gd name="T71" fmla="*/ 63620 h 21"/>
                    <a:gd name="T72" fmla="*/ 120475 w 77"/>
                    <a:gd name="T73" fmla="*/ 63620 h 21"/>
                    <a:gd name="T74" fmla="*/ 120475 w 77"/>
                    <a:gd name="T75" fmla="*/ 60533 h 21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</a:gdLst>
                  <a:ahLst/>
                  <a:cxnLst>
                    <a:cxn ang="T76">
                      <a:pos x="T0" y="T1"/>
                    </a:cxn>
                    <a:cxn ang="T77">
                      <a:pos x="T2" y="T3"/>
                    </a:cxn>
                    <a:cxn ang="T78">
                      <a:pos x="T4" y="T5"/>
                    </a:cxn>
                    <a:cxn ang="T79">
                      <a:pos x="T6" y="T7"/>
                    </a:cxn>
                    <a:cxn ang="T80">
                      <a:pos x="T8" y="T9"/>
                    </a:cxn>
                    <a:cxn ang="T81">
                      <a:pos x="T10" y="T11"/>
                    </a:cxn>
                    <a:cxn ang="T82">
                      <a:pos x="T12" y="T13"/>
                    </a:cxn>
                    <a:cxn ang="T83">
                      <a:pos x="T14" y="T15"/>
                    </a:cxn>
                    <a:cxn ang="T84">
                      <a:pos x="T16" y="T17"/>
                    </a:cxn>
                    <a:cxn ang="T85">
                      <a:pos x="T18" y="T19"/>
                    </a:cxn>
                    <a:cxn ang="T86">
                      <a:pos x="T20" y="T21"/>
                    </a:cxn>
                    <a:cxn ang="T87">
                      <a:pos x="T22" y="T23"/>
                    </a:cxn>
                    <a:cxn ang="T88">
                      <a:pos x="T24" y="T25"/>
                    </a:cxn>
                    <a:cxn ang="T89">
                      <a:pos x="T26" y="T27"/>
                    </a:cxn>
                    <a:cxn ang="T90">
                      <a:pos x="T28" y="T29"/>
                    </a:cxn>
                    <a:cxn ang="T91">
                      <a:pos x="T30" y="T31"/>
                    </a:cxn>
                    <a:cxn ang="T92">
                      <a:pos x="T32" y="T33"/>
                    </a:cxn>
                    <a:cxn ang="T93">
                      <a:pos x="T34" y="T35"/>
                    </a:cxn>
                    <a:cxn ang="T94">
                      <a:pos x="T36" y="T37"/>
                    </a:cxn>
                    <a:cxn ang="T95">
                      <a:pos x="T38" y="T39"/>
                    </a:cxn>
                    <a:cxn ang="T96">
                      <a:pos x="T40" y="T41"/>
                    </a:cxn>
                    <a:cxn ang="T97">
                      <a:pos x="T42" y="T43"/>
                    </a:cxn>
                    <a:cxn ang="T98">
                      <a:pos x="T44" y="T45"/>
                    </a:cxn>
                    <a:cxn ang="T99">
                      <a:pos x="T46" y="T47"/>
                    </a:cxn>
                    <a:cxn ang="T100">
                      <a:pos x="T48" y="T49"/>
                    </a:cxn>
                    <a:cxn ang="T101">
                      <a:pos x="T50" y="T51"/>
                    </a:cxn>
                    <a:cxn ang="T102">
                      <a:pos x="T52" y="T53"/>
                    </a:cxn>
                    <a:cxn ang="T103">
                      <a:pos x="T54" y="T55"/>
                    </a:cxn>
                    <a:cxn ang="T104">
                      <a:pos x="T56" y="T57"/>
                    </a:cxn>
                    <a:cxn ang="T105">
                      <a:pos x="T58" y="T59"/>
                    </a:cxn>
                    <a:cxn ang="T106">
                      <a:pos x="T60" y="T61"/>
                    </a:cxn>
                    <a:cxn ang="T107">
                      <a:pos x="T62" y="T63"/>
                    </a:cxn>
                    <a:cxn ang="T108">
                      <a:pos x="T64" y="T65"/>
                    </a:cxn>
                    <a:cxn ang="T109">
                      <a:pos x="T66" y="T67"/>
                    </a:cxn>
                    <a:cxn ang="T110">
                      <a:pos x="T68" y="T69"/>
                    </a:cxn>
                    <a:cxn ang="T111">
                      <a:pos x="T70" y="T71"/>
                    </a:cxn>
                    <a:cxn ang="T112">
                      <a:pos x="T72" y="T73"/>
                    </a:cxn>
                    <a:cxn ang="T113">
                      <a:pos x="T74" y="T75"/>
                    </a:cxn>
                  </a:cxnLst>
                  <a:rect l="0" t="0" r="r" b="b"/>
                  <a:pathLst>
                    <a:path w="77" h="21">
                      <a:moveTo>
                        <a:pt x="1" y="0"/>
                      </a:moveTo>
                      <a:cubicBezTo>
                        <a:pt x="2" y="2"/>
                        <a:pt x="5" y="3"/>
                        <a:pt x="8" y="4"/>
                      </a:cubicBezTo>
                      <a:lnTo>
                        <a:pt x="8" y="5"/>
                      </a:lnTo>
                      <a:cubicBezTo>
                        <a:pt x="5" y="4"/>
                        <a:pt x="1" y="3"/>
                        <a:pt x="0" y="1"/>
                      </a:cubicBezTo>
                      <a:lnTo>
                        <a:pt x="1" y="0"/>
                      </a:lnTo>
                      <a:close/>
                      <a:moveTo>
                        <a:pt x="8" y="4"/>
                      </a:moveTo>
                      <a:cubicBezTo>
                        <a:pt x="11" y="5"/>
                        <a:pt x="14" y="5"/>
                        <a:pt x="16" y="7"/>
                      </a:cubicBezTo>
                      <a:lnTo>
                        <a:pt x="15" y="8"/>
                      </a:lnTo>
                      <a:cubicBezTo>
                        <a:pt x="13" y="7"/>
                        <a:pt x="11" y="6"/>
                        <a:pt x="8" y="5"/>
                      </a:cubicBezTo>
                      <a:lnTo>
                        <a:pt x="8" y="4"/>
                      </a:lnTo>
                      <a:close/>
                      <a:moveTo>
                        <a:pt x="16" y="7"/>
                      </a:moveTo>
                      <a:lnTo>
                        <a:pt x="16" y="7"/>
                      </a:lnTo>
                      <a:lnTo>
                        <a:pt x="15" y="8"/>
                      </a:lnTo>
                      <a:lnTo>
                        <a:pt x="16" y="7"/>
                      </a:lnTo>
                      <a:close/>
                      <a:moveTo>
                        <a:pt x="16" y="7"/>
                      </a:moveTo>
                      <a:cubicBezTo>
                        <a:pt x="20" y="12"/>
                        <a:pt x="25" y="16"/>
                        <a:pt x="34" y="18"/>
                      </a:cubicBezTo>
                      <a:lnTo>
                        <a:pt x="33" y="19"/>
                      </a:lnTo>
                      <a:cubicBezTo>
                        <a:pt x="25" y="17"/>
                        <a:pt x="19" y="13"/>
                        <a:pt x="15" y="8"/>
                      </a:cubicBezTo>
                      <a:lnTo>
                        <a:pt x="16" y="7"/>
                      </a:lnTo>
                      <a:close/>
                      <a:moveTo>
                        <a:pt x="34" y="18"/>
                      </a:moveTo>
                      <a:cubicBezTo>
                        <a:pt x="42" y="20"/>
                        <a:pt x="53" y="19"/>
                        <a:pt x="69" y="14"/>
                      </a:cubicBezTo>
                      <a:lnTo>
                        <a:pt x="69" y="15"/>
                      </a:lnTo>
                      <a:cubicBezTo>
                        <a:pt x="54" y="20"/>
                        <a:pt x="42" y="21"/>
                        <a:pt x="33" y="19"/>
                      </a:cubicBezTo>
                      <a:lnTo>
                        <a:pt x="34" y="18"/>
                      </a:lnTo>
                      <a:close/>
                      <a:moveTo>
                        <a:pt x="69" y="14"/>
                      </a:moveTo>
                      <a:lnTo>
                        <a:pt x="69" y="14"/>
                      </a:lnTo>
                      <a:lnTo>
                        <a:pt x="69" y="15"/>
                      </a:lnTo>
                      <a:lnTo>
                        <a:pt x="69" y="14"/>
                      </a:lnTo>
                      <a:close/>
                      <a:moveTo>
                        <a:pt x="69" y="14"/>
                      </a:moveTo>
                      <a:cubicBezTo>
                        <a:pt x="70" y="14"/>
                        <a:pt x="71" y="14"/>
                        <a:pt x="72" y="14"/>
                      </a:cubicBezTo>
                      <a:lnTo>
                        <a:pt x="72" y="15"/>
                      </a:lnTo>
                      <a:cubicBezTo>
                        <a:pt x="71" y="15"/>
                        <a:pt x="70" y="15"/>
                        <a:pt x="69" y="15"/>
                      </a:cubicBezTo>
                      <a:lnTo>
                        <a:pt x="69" y="14"/>
                      </a:lnTo>
                      <a:close/>
                      <a:moveTo>
                        <a:pt x="72" y="14"/>
                      </a:moveTo>
                      <a:cubicBezTo>
                        <a:pt x="73" y="14"/>
                        <a:pt x="75" y="14"/>
                        <a:pt x="77" y="14"/>
                      </a:cubicBezTo>
                      <a:lnTo>
                        <a:pt x="77" y="15"/>
                      </a:lnTo>
                      <a:cubicBezTo>
                        <a:pt x="75" y="16"/>
                        <a:pt x="73" y="15"/>
                        <a:pt x="72" y="15"/>
                      </a:cubicBezTo>
                      <a:lnTo>
                        <a:pt x="72" y="14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159" name="Freeform 454"/>
                <p:cNvSpPr>
                  <a:spLocks noChangeArrowheads="1"/>
                </p:cNvSpPr>
                <p:nvPr/>
              </p:nvSpPr>
              <p:spPr bwMode="auto">
                <a:xfrm>
                  <a:off x="2068" y="3285"/>
                  <a:ext cx="106" cy="36"/>
                </a:xfrm>
                <a:custGeom>
                  <a:avLst/>
                  <a:gdLst>
                    <a:gd name="T0" fmla="*/ 2928 w 77"/>
                    <a:gd name="T1" fmla="*/ 0 h 21"/>
                    <a:gd name="T2" fmla="*/ 15369 w 77"/>
                    <a:gd name="T3" fmla="*/ 29949 h 21"/>
                    <a:gd name="T4" fmla="*/ 15369 w 77"/>
                    <a:gd name="T5" fmla="*/ 33708 h 21"/>
                    <a:gd name="T6" fmla="*/ 0 w 77"/>
                    <a:gd name="T7" fmla="*/ 7279 h 21"/>
                    <a:gd name="T8" fmla="*/ 2928 w 77"/>
                    <a:gd name="T9" fmla="*/ 0 h 21"/>
                    <a:gd name="T10" fmla="*/ 15369 w 77"/>
                    <a:gd name="T11" fmla="*/ 29949 h 21"/>
                    <a:gd name="T12" fmla="*/ 28250 w 77"/>
                    <a:gd name="T13" fmla="*/ 56172 h 21"/>
                    <a:gd name="T14" fmla="*/ 26383 w 77"/>
                    <a:gd name="T15" fmla="*/ 56172 h 21"/>
                    <a:gd name="T16" fmla="*/ 15369 w 77"/>
                    <a:gd name="T17" fmla="*/ 33708 h 21"/>
                    <a:gd name="T18" fmla="*/ 15369 w 77"/>
                    <a:gd name="T19" fmla="*/ 29949 h 21"/>
                    <a:gd name="T20" fmla="*/ 28250 w 77"/>
                    <a:gd name="T21" fmla="*/ 56172 h 21"/>
                    <a:gd name="T22" fmla="*/ 28250 w 77"/>
                    <a:gd name="T23" fmla="*/ 56172 h 21"/>
                    <a:gd name="T24" fmla="*/ 26383 w 77"/>
                    <a:gd name="T25" fmla="*/ 56172 h 21"/>
                    <a:gd name="T26" fmla="*/ 28250 w 77"/>
                    <a:gd name="T27" fmla="*/ 56172 h 21"/>
                    <a:gd name="T28" fmla="*/ 28250 w 77"/>
                    <a:gd name="T29" fmla="*/ 56172 h 21"/>
                    <a:gd name="T30" fmla="*/ 56765 w 77"/>
                    <a:gd name="T31" fmla="*/ 124925 h 21"/>
                    <a:gd name="T32" fmla="*/ 56765 w 77"/>
                    <a:gd name="T33" fmla="*/ 138648 h 21"/>
                    <a:gd name="T34" fmla="*/ 25346 w 77"/>
                    <a:gd name="T35" fmla="*/ 56172 h 21"/>
                    <a:gd name="T36" fmla="*/ 28250 w 77"/>
                    <a:gd name="T37" fmla="*/ 56172 h 21"/>
                    <a:gd name="T38" fmla="*/ 56765 w 77"/>
                    <a:gd name="T39" fmla="*/ 124925 h 21"/>
                    <a:gd name="T40" fmla="*/ 115495 w 77"/>
                    <a:gd name="T41" fmla="*/ 106099 h 21"/>
                    <a:gd name="T42" fmla="*/ 116669 w 77"/>
                    <a:gd name="T43" fmla="*/ 113146 h 21"/>
                    <a:gd name="T44" fmla="*/ 56765 w 77"/>
                    <a:gd name="T45" fmla="*/ 138648 h 21"/>
                    <a:gd name="T46" fmla="*/ 56765 w 77"/>
                    <a:gd name="T47" fmla="*/ 124925 h 21"/>
                    <a:gd name="T48" fmla="*/ 116669 w 77"/>
                    <a:gd name="T49" fmla="*/ 113146 h 21"/>
                    <a:gd name="T50" fmla="*/ 116669 w 77"/>
                    <a:gd name="T51" fmla="*/ 113146 h 21"/>
                    <a:gd name="T52" fmla="*/ 116669 w 77"/>
                    <a:gd name="T53" fmla="*/ 106099 h 21"/>
                    <a:gd name="T54" fmla="*/ 116669 w 77"/>
                    <a:gd name="T55" fmla="*/ 113146 h 21"/>
                    <a:gd name="T56" fmla="*/ 115495 w 77"/>
                    <a:gd name="T57" fmla="*/ 106099 h 21"/>
                    <a:gd name="T58" fmla="*/ 121783 w 77"/>
                    <a:gd name="T59" fmla="*/ 106099 h 21"/>
                    <a:gd name="T60" fmla="*/ 121783 w 77"/>
                    <a:gd name="T61" fmla="*/ 113146 h 21"/>
                    <a:gd name="T62" fmla="*/ 116669 w 77"/>
                    <a:gd name="T63" fmla="*/ 113146 h 21"/>
                    <a:gd name="T64" fmla="*/ 115495 w 77"/>
                    <a:gd name="T65" fmla="*/ 106099 h 21"/>
                    <a:gd name="T66" fmla="*/ 121783 w 77"/>
                    <a:gd name="T67" fmla="*/ 106099 h 21"/>
                    <a:gd name="T68" fmla="*/ 128531 w 77"/>
                    <a:gd name="T69" fmla="*/ 95373 h 21"/>
                    <a:gd name="T70" fmla="*/ 128531 w 77"/>
                    <a:gd name="T71" fmla="*/ 106099 h 21"/>
                    <a:gd name="T72" fmla="*/ 121783 w 77"/>
                    <a:gd name="T73" fmla="*/ 113146 h 21"/>
                    <a:gd name="T74" fmla="*/ 121783 w 77"/>
                    <a:gd name="T75" fmla="*/ 106099 h 21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</a:gdLst>
                  <a:ahLst/>
                  <a:cxnLst>
                    <a:cxn ang="T76">
                      <a:pos x="T0" y="T1"/>
                    </a:cxn>
                    <a:cxn ang="T77">
                      <a:pos x="T2" y="T3"/>
                    </a:cxn>
                    <a:cxn ang="T78">
                      <a:pos x="T4" y="T5"/>
                    </a:cxn>
                    <a:cxn ang="T79">
                      <a:pos x="T6" y="T7"/>
                    </a:cxn>
                    <a:cxn ang="T80">
                      <a:pos x="T8" y="T9"/>
                    </a:cxn>
                    <a:cxn ang="T81">
                      <a:pos x="T10" y="T11"/>
                    </a:cxn>
                    <a:cxn ang="T82">
                      <a:pos x="T12" y="T13"/>
                    </a:cxn>
                    <a:cxn ang="T83">
                      <a:pos x="T14" y="T15"/>
                    </a:cxn>
                    <a:cxn ang="T84">
                      <a:pos x="T16" y="T17"/>
                    </a:cxn>
                    <a:cxn ang="T85">
                      <a:pos x="T18" y="T19"/>
                    </a:cxn>
                    <a:cxn ang="T86">
                      <a:pos x="T20" y="T21"/>
                    </a:cxn>
                    <a:cxn ang="T87">
                      <a:pos x="T22" y="T23"/>
                    </a:cxn>
                    <a:cxn ang="T88">
                      <a:pos x="T24" y="T25"/>
                    </a:cxn>
                    <a:cxn ang="T89">
                      <a:pos x="T26" y="T27"/>
                    </a:cxn>
                    <a:cxn ang="T90">
                      <a:pos x="T28" y="T29"/>
                    </a:cxn>
                    <a:cxn ang="T91">
                      <a:pos x="T30" y="T31"/>
                    </a:cxn>
                    <a:cxn ang="T92">
                      <a:pos x="T32" y="T33"/>
                    </a:cxn>
                    <a:cxn ang="T93">
                      <a:pos x="T34" y="T35"/>
                    </a:cxn>
                    <a:cxn ang="T94">
                      <a:pos x="T36" y="T37"/>
                    </a:cxn>
                    <a:cxn ang="T95">
                      <a:pos x="T38" y="T39"/>
                    </a:cxn>
                    <a:cxn ang="T96">
                      <a:pos x="T40" y="T41"/>
                    </a:cxn>
                    <a:cxn ang="T97">
                      <a:pos x="T42" y="T43"/>
                    </a:cxn>
                    <a:cxn ang="T98">
                      <a:pos x="T44" y="T45"/>
                    </a:cxn>
                    <a:cxn ang="T99">
                      <a:pos x="T46" y="T47"/>
                    </a:cxn>
                    <a:cxn ang="T100">
                      <a:pos x="T48" y="T49"/>
                    </a:cxn>
                    <a:cxn ang="T101">
                      <a:pos x="T50" y="T51"/>
                    </a:cxn>
                    <a:cxn ang="T102">
                      <a:pos x="T52" y="T53"/>
                    </a:cxn>
                    <a:cxn ang="T103">
                      <a:pos x="T54" y="T55"/>
                    </a:cxn>
                    <a:cxn ang="T104">
                      <a:pos x="T56" y="T57"/>
                    </a:cxn>
                    <a:cxn ang="T105">
                      <a:pos x="T58" y="T59"/>
                    </a:cxn>
                    <a:cxn ang="T106">
                      <a:pos x="T60" y="T61"/>
                    </a:cxn>
                    <a:cxn ang="T107">
                      <a:pos x="T62" y="T63"/>
                    </a:cxn>
                    <a:cxn ang="T108">
                      <a:pos x="T64" y="T65"/>
                    </a:cxn>
                    <a:cxn ang="T109">
                      <a:pos x="T66" y="T67"/>
                    </a:cxn>
                    <a:cxn ang="T110">
                      <a:pos x="T68" y="T69"/>
                    </a:cxn>
                    <a:cxn ang="T111">
                      <a:pos x="T70" y="T71"/>
                    </a:cxn>
                    <a:cxn ang="T112">
                      <a:pos x="T72" y="T73"/>
                    </a:cxn>
                    <a:cxn ang="T113">
                      <a:pos x="T74" y="T75"/>
                    </a:cxn>
                  </a:cxnLst>
                  <a:rect l="0" t="0" r="r" b="b"/>
                  <a:pathLst>
                    <a:path w="77" h="21">
                      <a:moveTo>
                        <a:pt x="2" y="0"/>
                      </a:moveTo>
                      <a:cubicBezTo>
                        <a:pt x="3" y="2"/>
                        <a:pt x="6" y="3"/>
                        <a:pt x="9" y="4"/>
                      </a:cubicBezTo>
                      <a:lnTo>
                        <a:pt x="9" y="5"/>
                      </a:lnTo>
                      <a:cubicBezTo>
                        <a:pt x="5" y="4"/>
                        <a:pt x="2" y="3"/>
                        <a:pt x="0" y="1"/>
                      </a:cubicBezTo>
                      <a:lnTo>
                        <a:pt x="2" y="0"/>
                      </a:lnTo>
                      <a:close/>
                      <a:moveTo>
                        <a:pt x="9" y="4"/>
                      </a:moveTo>
                      <a:cubicBezTo>
                        <a:pt x="12" y="5"/>
                        <a:pt x="15" y="6"/>
                        <a:pt x="17" y="8"/>
                      </a:cubicBezTo>
                      <a:lnTo>
                        <a:pt x="16" y="8"/>
                      </a:lnTo>
                      <a:cubicBezTo>
                        <a:pt x="14" y="7"/>
                        <a:pt x="11" y="6"/>
                        <a:pt x="9" y="5"/>
                      </a:cubicBezTo>
                      <a:lnTo>
                        <a:pt x="9" y="4"/>
                      </a:lnTo>
                      <a:close/>
                      <a:moveTo>
                        <a:pt x="17" y="8"/>
                      </a:moveTo>
                      <a:lnTo>
                        <a:pt x="17" y="8"/>
                      </a:lnTo>
                      <a:lnTo>
                        <a:pt x="16" y="8"/>
                      </a:lnTo>
                      <a:lnTo>
                        <a:pt x="17" y="8"/>
                      </a:lnTo>
                      <a:close/>
                      <a:moveTo>
                        <a:pt x="17" y="8"/>
                      </a:moveTo>
                      <a:cubicBezTo>
                        <a:pt x="20" y="12"/>
                        <a:pt x="26" y="17"/>
                        <a:pt x="34" y="18"/>
                      </a:cubicBezTo>
                      <a:lnTo>
                        <a:pt x="34" y="20"/>
                      </a:lnTo>
                      <a:cubicBezTo>
                        <a:pt x="25" y="18"/>
                        <a:pt x="19" y="13"/>
                        <a:pt x="15" y="8"/>
                      </a:cubicBezTo>
                      <a:lnTo>
                        <a:pt x="17" y="8"/>
                      </a:lnTo>
                      <a:close/>
                      <a:moveTo>
                        <a:pt x="34" y="18"/>
                      </a:moveTo>
                      <a:cubicBezTo>
                        <a:pt x="42" y="20"/>
                        <a:pt x="54" y="20"/>
                        <a:pt x="69" y="15"/>
                      </a:cubicBezTo>
                      <a:lnTo>
                        <a:pt x="70" y="16"/>
                      </a:lnTo>
                      <a:cubicBezTo>
                        <a:pt x="54" y="21"/>
                        <a:pt x="42" y="21"/>
                        <a:pt x="34" y="20"/>
                      </a:cubicBezTo>
                      <a:lnTo>
                        <a:pt x="34" y="18"/>
                      </a:lnTo>
                      <a:close/>
                      <a:moveTo>
                        <a:pt x="70" y="16"/>
                      </a:moveTo>
                      <a:lnTo>
                        <a:pt x="70" y="16"/>
                      </a:lnTo>
                      <a:lnTo>
                        <a:pt x="70" y="15"/>
                      </a:lnTo>
                      <a:lnTo>
                        <a:pt x="70" y="16"/>
                      </a:lnTo>
                      <a:close/>
                      <a:moveTo>
                        <a:pt x="69" y="15"/>
                      </a:moveTo>
                      <a:cubicBezTo>
                        <a:pt x="71" y="14"/>
                        <a:pt x="72" y="14"/>
                        <a:pt x="73" y="15"/>
                      </a:cubicBezTo>
                      <a:lnTo>
                        <a:pt x="73" y="16"/>
                      </a:lnTo>
                      <a:cubicBezTo>
                        <a:pt x="72" y="16"/>
                        <a:pt x="71" y="16"/>
                        <a:pt x="70" y="16"/>
                      </a:cubicBezTo>
                      <a:lnTo>
                        <a:pt x="69" y="15"/>
                      </a:lnTo>
                      <a:close/>
                      <a:moveTo>
                        <a:pt x="73" y="15"/>
                      </a:moveTo>
                      <a:cubicBezTo>
                        <a:pt x="74" y="15"/>
                        <a:pt x="75" y="15"/>
                        <a:pt x="77" y="14"/>
                      </a:cubicBezTo>
                      <a:lnTo>
                        <a:pt x="77" y="15"/>
                      </a:lnTo>
                      <a:cubicBezTo>
                        <a:pt x="75" y="16"/>
                        <a:pt x="74" y="16"/>
                        <a:pt x="73" y="16"/>
                      </a:cubicBezTo>
                      <a:lnTo>
                        <a:pt x="73" y="15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160" name="Freeform 455"/>
                <p:cNvSpPr>
                  <a:spLocks noChangeArrowheads="1"/>
                </p:cNvSpPr>
                <p:nvPr/>
              </p:nvSpPr>
              <p:spPr bwMode="auto">
                <a:xfrm>
                  <a:off x="2115" y="3186"/>
                  <a:ext cx="65" cy="7"/>
                </a:xfrm>
                <a:custGeom>
                  <a:avLst/>
                  <a:gdLst>
                    <a:gd name="T0" fmla="*/ 0 w 47"/>
                    <a:gd name="T1" fmla="*/ 1662 h 5"/>
                    <a:gd name="T2" fmla="*/ 30156 w 47"/>
                    <a:gd name="T3" fmla="*/ 2667 h 5"/>
                    <a:gd name="T4" fmla="*/ 30156 w 47"/>
                    <a:gd name="T5" fmla="*/ 4262 h 5"/>
                    <a:gd name="T6" fmla="*/ 0 w 47"/>
                    <a:gd name="T7" fmla="*/ 2667 h 5"/>
                    <a:gd name="T8" fmla="*/ 0 w 47"/>
                    <a:gd name="T9" fmla="*/ 1662 h 5"/>
                    <a:gd name="T10" fmla="*/ 30156 w 47"/>
                    <a:gd name="T11" fmla="*/ 2667 h 5"/>
                    <a:gd name="T12" fmla="*/ 84236 w 47"/>
                    <a:gd name="T13" fmla="*/ 0 h 5"/>
                    <a:gd name="T14" fmla="*/ 86014 w 47"/>
                    <a:gd name="T15" fmla="*/ 2667 h 5"/>
                    <a:gd name="T16" fmla="*/ 30156 w 47"/>
                    <a:gd name="T17" fmla="*/ 4262 h 5"/>
                    <a:gd name="T18" fmla="*/ 30156 w 47"/>
                    <a:gd name="T19" fmla="*/ 2667 h 5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47" h="5">
                      <a:moveTo>
                        <a:pt x="0" y="1"/>
                      </a:moveTo>
                      <a:cubicBezTo>
                        <a:pt x="6" y="0"/>
                        <a:pt x="11" y="1"/>
                        <a:pt x="16" y="2"/>
                      </a:cubicBezTo>
                      <a:lnTo>
                        <a:pt x="16" y="3"/>
                      </a:lnTo>
                      <a:cubicBezTo>
                        <a:pt x="11" y="2"/>
                        <a:pt x="6" y="2"/>
                        <a:pt x="0" y="2"/>
                      </a:cubicBezTo>
                      <a:lnTo>
                        <a:pt x="0" y="1"/>
                      </a:lnTo>
                      <a:close/>
                      <a:moveTo>
                        <a:pt x="16" y="2"/>
                      </a:moveTo>
                      <a:cubicBezTo>
                        <a:pt x="25" y="3"/>
                        <a:pt x="34" y="4"/>
                        <a:pt x="46" y="0"/>
                      </a:cubicBezTo>
                      <a:lnTo>
                        <a:pt x="47" y="2"/>
                      </a:lnTo>
                      <a:cubicBezTo>
                        <a:pt x="34" y="5"/>
                        <a:pt x="25" y="4"/>
                        <a:pt x="16" y="3"/>
                      </a:cubicBezTo>
                      <a:lnTo>
                        <a:pt x="16" y="2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161" name="Freeform 456"/>
                <p:cNvSpPr>
                  <a:spLocks noChangeArrowheads="1"/>
                </p:cNvSpPr>
                <p:nvPr/>
              </p:nvSpPr>
              <p:spPr bwMode="auto">
                <a:xfrm>
                  <a:off x="2133" y="3226"/>
                  <a:ext cx="36" cy="2"/>
                </a:xfrm>
                <a:custGeom>
                  <a:avLst/>
                  <a:gdLst>
                    <a:gd name="T0" fmla="*/ 2197 w 27"/>
                    <a:gd name="T1" fmla="*/ 0 h 2"/>
                    <a:gd name="T2" fmla="*/ 8076 w 27"/>
                    <a:gd name="T3" fmla="*/ 0 h 2"/>
                    <a:gd name="T4" fmla="*/ 8076 w 27"/>
                    <a:gd name="T5" fmla="*/ 210 h 2"/>
                    <a:gd name="T6" fmla="*/ 0 w 27"/>
                    <a:gd name="T7" fmla="*/ 0 h 2"/>
                    <a:gd name="T8" fmla="*/ 2197 w 27"/>
                    <a:gd name="T9" fmla="*/ 0 h 2"/>
                    <a:gd name="T10" fmla="*/ 8076 w 27"/>
                    <a:gd name="T11" fmla="*/ 0 h 2"/>
                    <a:gd name="T12" fmla="*/ 10895 w 27"/>
                    <a:gd name="T13" fmla="*/ 0 h 2"/>
                    <a:gd name="T14" fmla="*/ 11703 w 27"/>
                    <a:gd name="T15" fmla="*/ 140 h 2"/>
                    <a:gd name="T16" fmla="*/ 8076 w 27"/>
                    <a:gd name="T17" fmla="*/ 210 h 2"/>
                    <a:gd name="T18" fmla="*/ 8076 w 27"/>
                    <a:gd name="T19" fmla="*/ 0 h 2"/>
                    <a:gd name="T20" fmla="*/ 10895 w 27"/>
                    <a:gd name="T21" fmla="*/ 0 h 2"/>
                    <a:gd name="T22" fmla="*/ 19077 w 27"/>
                    <a:gd name="T23" fmla="*/ 0 h 2"/>
                    <a:gd name="T24" fmla="*/ 19077 w 27"/>
                    <a:gd name="T25" fmla="*/ 140 h 2"/>
                    <a:gd name="T26" fmla="*/ 11703 w 27"/>
                    <a:gd name="T27" fmla="*/ 140 h 2"/>
                    <a:gd name="T28" fmla="*/ 10895 w 27"/>
                    <a:gd name="T29" fmla="*/ 0 h 2"/>
                    <a:gd name="T30" fmla="*/ 19077 w 27"/>
                    <a:gd name="T31" fmla="*/ 0 h 2"/>
                    <a:gd name="T32" fmla="*/ 20900 w 27"/>
                    <a:gd name="T33" fmla="*/ 0 h 2"/>
                    <a:gd name="T34" fmla="*/ 20900 w 27"/>
                    <a:gd name="T35" fmla="*/ 140 h 2"/>
                    <a:gd name="T36" fmla="*/ 19077 w 27"/>
                    <a:gd name="T37" fmla="*/ 140 h 2"/>
                    <a:gd name="T38" fmla="*/ 19077 w 27"/>
                    <a:gd name="T39" fmla="*/ 0 h 2"/>
                    <a:gd name="T40" fmla="*/ 20900 w 27"/>
                    <a:gd name="T41" fmla="*/ 140 h 2"/>
                    <a:gd name="T42" fmla="*/ 19077 w 27"/>
                    <a:gd name="T43" fmla="*/ 0 h 2"/>
                    <a:gd name="T44" fmla="*/ 17751 w 27"/>
                    <a:gd name="T45" fmla="*/ 140 h 2"/>
                    <a:gd name="T46" fmla="*/ 17751 w 27"/>
                    <a:gd name="T47" fmla="*/ 0 h 2"/>
                    <a:gd name="T48" fmla="*/ 20900 w 27"/>
                    <a:gd name="T49" fmla="*/ 140 h 2"/>
                    <a:gd name="T50" fmla="*/ 19077 w 27"/>
                    <a:gd name="T51" fmla="*/ 0 h 2"/>
                    <a:gd name="T52" fmla="*/ 26753 w 27"/>
                    <a:gd name="T53" fmla="*/ 0 h 2"/>
                    <a:gd name="T54" fmla="*/ 26753 w 27"/>
                    <a:gd name="T55" fmla="*/ 210 h 2"/>
                    <a:gd name="T56" fmla="*/ 17751 w 27"/>
                    <a:gd name="T57" fmla="*/ 140 h 2"/>
                    <a:gd name="T58" fmla="*/ 19077 w 27"/>
                    <a:gd name="T59" fmla="*/ 0 h 2"/>
                    <a:gd name="T60" fmla="*/ 26753 w 27"/>
                    <a:gd name="T61" fmla="*/ 0 h 2"/>
                    <a:gd name="T62" fmla="*/ 32720 w 27"/>
                    <a:gd name="T63" fmla="*/ 140 h 2"/>
                    <a:gd name="T64" fmla="*/ 31088 w 27"/>
                    <a:gd name="T65" fmla="*/ 140 h 2"/>
                    <a:gd name="T66" fmla="*/ 26753 w 27"/>
                    <a:gd name="T67" fmla="*/ 210 h 2"/>
                    <a:gd name="T68" fmla="*/ 26753 w 27"/>
                    <a:gd name="T69" fmla="*/ 0 h 2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0" t="0" r="r" b="b"/>
                  <a:pathLst>
                    <a:path w="27" h="2">
                      <a:moveTo>
                        <a:pt x="2" y="0"/>
                      </a:moveTo>
                      <a:cubicBezTo>
                        <a:pt x="2" y="1"/>
                        <a:pt x="4" y="1"/>
                        <a:pt x="7" y="0"/>
                      </a:cubicBezTo>
                      <a:lnTo>
                        <a:pt x="7" y="2"/>
                      </a:lnTo>
                      <a:cubicBezTo>
                        <a:pt x="4" y="2"/>
                        <a:pt x="1" y="2"/>
                        <a:pt x="0" y="0"/>
                      </a:cubicBezTo>
                      <a:lnTo>
                        <a:pt x="2" y="0"/>
                      </a:lnTo>
                      <a:close/>
                      <a:moveTo>
                        <a:pt x="7" y="0"/>
                      </a:moveTo>
                      <a:cubicBezTo>
                        <a:pt x="8" y="0"/>
                        <a:pt x="9" y="0"/>
                        <a:pt x="9" y="0"/>
                      </a:cubicBezTo>
                      <a:lnTo>
                        <a:pt x="10" y="1"/>
                      </a:lnTo>
                      <a:cubicBezTo>
                        <a:pt x="9" y="2"/>
                        <a:pt x="8" y="2"/>
                        <a:pt x="7" y="2"/>
                      </a:cubicBezTo>
                      <a:lnTo>
                        <a:pt x="7" y="0"/>
                      </a:lnTo>
                      <a:close/>
                      <a:moveTo>
                        <a:pt x="9" y="0"/>
                      </a:moveTo>
                      <a:cubicBezTo>
                        <a:pt x="12" y="0"/>
                        <a:pt x="15" y="0"/>
                        <a:pt x="16" y="0"/>
                      </a:cubicBezTo>
                      <a:lnTo>
                        <a:pt x="16" y="1"/>
                      </a:lnTo>
                      <a:cubicBezTo>
                        <a:pt x="14" y="1"/>
                        <a:pt x="12" y="1"/>
                        <a:pt x="10" y="1"/>
                      </a:cubicBezTo>
                      <a:lnTo>
                        <a:pt x="9" y="0"/>
                      </a:lnTo>
                      <a:close/>
                      <a:moveTo>
                        <a:pt x="16" y="0"/>
                      </a:moveTo>
                      <a:lnTo>
                        <a:pt x="17" y="0"/>
                      </a:lnTo>
                      <a:lnTo>
                        <a:pt x="17" y="1"/>
                      </a:lnTo>
                      <a:lnTo>
                        <a:pt x="16" y="1"/>
                      </a:lnTo>
                      <a:lnTo>
                        <a:pt x="16" y="0"/>
                      </a:lnTo>
                      <a:close/>
                      <a:moveTo>
                        <a:pt x="17" y="1"/>
                      </a:moveTo>
                      <a:cubicBezTo>
                        <a:pt x="16" y="1"/>
                        <a:pt x="16" y="0"/>
                        <a:pt x="16" y="0"/>
                      </a:cubicBezTo>
                      <a:lnTo>
                        <a:pt x="15" y="1"/>
                      </a:lnTo>
                      <a:cubicBezTo>
                        <a:pt x="15" y="1"/>
                        <a:pt x="15" y="1"/>
                        <a:pt x="15" y="0"/>
                      </a:cubicBezTo>
                      <a:lnTo>
                        <a:pt x="17" y="1"/>
                      </a:lnTo>
                      <a:close/>
                      <a:moveTo>
                        <a:pt x="16" y="0"/>
                      </a:moveTo>
                      <a:cubicBezTo>
                        <a:pt x="17" y="0"/>
                        <a:pt x="19" y="0"/>
                        <a:pt x="22" y="0"/>
                      </a:cubicBezTo>
                      <a:lnTo>
                        <a:pt x="22" y="2"/>
                      </a:lnTo>
                      <a:cubicBezTo>
                        <a:pt x="19" y="2"/>
                        <a:pt x="16" y="2"/>
                        <a:pt x="15" y="1"/>
                      </a:cubicBezTo>
                      <a:lnTo>
                        <a:pt x="16" y="0"/>
                      </a:lnTo>
                      <a:close/>
                      <a:moveTo>
                        <a:pt x="22" y="0"/>
                      </a:moveTo>
                      <a:cubicBezTo>
                        <a:pt x="24" y="0"/>
                        <a:pt x="26" y="0"/>
                        <a:pt x="27" y="1"/>
                      </a:cubicBezTo>
                      <a:lnTo>
                        <a:pt x="26" y="1"/>
                      </a:lnTo>
                      <a:cubicBezTo>
                        <a:pt x="26" y="1"/>
                        <a:pt x="24" y="1"/>
                        <a:pt x="22" y="2"/>
                      </a:cubicBezTo>
                      <a:lnTo>
                        <a:pt x="22" y="0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162" name="Freeform 457"/>
                <p:cNvSpPr>
                  <a:spLocks noChangeArrowheads="1"/>
                </p:cNvSpPr>
                <p:nvPr/>
              </p:nvSpPr>
              <p:spPr bwMode="auto">
                <a:xfrm>
                  <a:off x="1933" y="3316"/>
                  <a:ext cx="78" cy="6"/>
                </a:xfrm>
                <a:custGeom>
                  <a:avLst/>
                  <a:gdLst>
                    <a:gd name="T0" fmla="*/ 91950 w 57"/>
                    <a:gd name="T1" fmla="*/ 21396 h 4"/>
                    <a:gd name="T2" fmla="*/ 64703 w 57"/>
                    <a:gd name="T3" fmla="*/ 12230 h 4"/>
                    <a:gd name="T4" fmla="*/ 64703 w 57"/>
                    <a:gd name="T5" fmla="*/ 6987 h 4"/>
                    <a:gd name="T6" fmla="*/ 91950 w 57"/>
                    <a:gd name="T7" fmla="*/ 16131 h 4"/>
                    <a:gd name="T8" fmla="*/ 91950 w 57"/>
                    <a:gd name="T9" fmla="*/ 21396 h 4"/>
                    <a:gd name="T10" fmla="*/ 64703 w 57"/>
                    <a:gd name="T11" fmla="*/ 12230 h 4"/>
                    <a:gd name="T12" fmla="*/ 56784 w 57"/>
                    <a:gd name="T13" fmla="*/ 6987 h 4"/>
                    <a:gd name="T14" fmla="*/ 57389 w 57"/>
                    <a:gd name="T15" fmla="*/ 0 h 4"/>
                    <a:gd name="T16" fmla="*/ 64703 w 57"/>
                    <a:gd name="T17" fmla="*/ 6987 h 4"/>
                    <a:gd name="T18" fmla="*/ 64703 w 57"/>
                    <a:gd name="T19" fmla="*/ 12230 h 4"/>
                    <a:gd name="T20" fmla="*/ 57389 w 57"/>
                    <a:gd name="T21" fmla="*/ 0 h 4"/>
                    <a:gd name="T22" fmla="*/ 57389 w 57"/>
                    <a:gd name="T23" fmla="*/ 0 h 4"/>
                    <a:gd name="T24" fmla="*/ 57389 w 57"/>
                    <a:gd name="T25" fmla="*/ 0 h 4"/>
                    <a:gd name="T26" fmla="*/ 57389 w 57"/>
                    <a:gd name="T27" fmla="*/ 6987 h 4"/>
                    <a:gd name="T28" fmla="*/ 57389 w 57"/>
                    <a:gd name="T29" fmla="*/ 0 h 4"/>
                    <a:gd name="T30" fmla="*/ 57389 w 57"/>
                    <a:gd name="T31" fmla="*/ 6987 h 4"/>
                    <a:gd name="T32" fmla="*/ 57389 w 57"/>
                    <a:gd name="T33" fmla="*/ 6987 h 4"/>
                    <a:gd name="T34" fmla="*/ 57389 w 57"/>
                    <a:gd name="T35" fmla="*/ 0 h 4"/>
                    <a:gd name="T36" fmla="*/ 57389 w 57"/>
                    <a:gd name="T37" fmla="*/ 0 h 4"/>
                    <a:gd name="T38" fmla="*/ 57389 w 57"/>
                    <a:gd name="T39" fmla="*/ 6987 h 4"/>
                    <a:gd name="T40" fmla="*/ 57389 w 57"/>
                    <a:gd name="T41" fmla="*/ 0 h 4"/>
                    <a:gd name="T42" fmla="*/ 57389 w 57"/>
                    <a:gd name="T43" fmla="*/ 0 h 4"/>
                    <a:gd name="T44" fmla="*/ 57389 w 57"/>
                    <a:gd name="T45" fmla="*/ 6987 h 4"/>
                    <a:gd name="T46" fmla="*/ 57389 w 57"/>
                    <a:gd name="T47" fmla="*/ 0 h 4"/>
                    <a:gd name="T48" fmla="*/ 57389 w 57"/>
                    <a:gd name="T49" fmla="*/ 6987 h 4"/>
                    <a:gd name="T50" fmla="*/ 52681 w 57"/>
                    <a:gd name="T51" fmla="*/ 12230 h 4"/>
                    <a:gd name="T52" fmla="*/ 52681 w 57"/>
                    <a:gd name="T53" fmla="*/ 0 h 4"/>
                    <a:gd name="T54" fmla="*/ 57389 w 57"/>
                    <a:gd name="T55" fmla="*/ 0 h 4"/>
                    <a:gd name="T56" fmla="*/ 57389 w 57"/>
                    <a:gd name="T57" fmla="*/ 6987 h 4"/>
                    <a:gd name="T58" fmla="*/ 52681 w 57"/>
                    <a:gd name="T59" fmla="*/ 12230 h 4"/>
                    <a:gd name="T60" fmla="*/ 0 w 57"/>
                    <a:gd name="T61" fmla="*/ 6987 h 4"/>
                    <a:gd name="T62" fmla="*/ 1713 w 57"/>
                    <a:gd name="T63" fmla="*/ 0 h 4"/>
                    <a:gd name="T64" fmla="*/ 52681 w 57"/>
                    <a:gd name="T65" fmla="*/ 0 h 4"/>
                    <a:gd name="T66" fmla="*/ 52681 w 57"/>
                    <a:gd name="T67" fmla="*/ 12230 h 4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</a:gdLst>
                  <a:ahLst/>
                  <a:cxnLst>
                    <a:cxn ang="T68">
                      <a:pos x="T0" y="T1"/>
                    </a:cxn>
                    <a:cxn ang="T69">
                      <a:pos x="T2" y="T3"/>
                    </a:cxn>
                    <a:cxn ang="T70">
                      <a:pos x="T4" y="T5"/>
                    </a:cxn>
                    <a:cxn ang="T71">
                      <a:pos x="T6" y="T7"/>
                    </a:cxn>
                    <a:cxn ang="T72">
                      <a:pos x="T8" y="T9"/>
                    </a:cxn>
                    <a:cxn ang="T73">
                      <a:pos x="T10" y="T11"/>
                    </a:cxn>
                    <a:cxn ang="T74">
                      <a:pos x="T12" y="T13"/>
                    </a:cxn>
                    <a:cxn ang="T75">
                      <a:pos x="T14" y="T15"/>
                    </a:cxn>
                    <a:cxn ang="T76">
                      <a:pos x="T16" y="T17"/>
                    </a:cxn>
                    <a:cxn ang="T77">
                      <a:pos x="T18" y="T19"/>
                    </a:cxn>
                    <a:cxn ang="T78">
                      <a:pos x="T20" y="T21"/>
                    </a:cxn>
                    <a:cxn ang="T79">
                      <a:pos x="T22" y="T23"/>
                    </a:cxn>
                    <a:cxn ang="T80">
                      <a:pos x="T24" y="T25"/>
                    </a:cxn>
                    <a:cxn ang="T81">
                      <a:pos x="T26" y="T27"/>
                    </a:cxn>
                    <a:cxn ang="T82">
                      <a:pos x="T28" y="T29"/>
                    </a:cxn>
                    <a:cxn ang="T83">
                      <a:pos x="T30" y="T31"/>
                    </a:cxn>
                    <a:cxn ang="T84">
                      <a:pos x="T32" y="T33"/>
                    </a:cxn>
                    <a:cxn ang="T85">
                      <a:pos x="T34" y="T35"/>
                    </a:cxn>
                    <a:cxn ang="T86">
                      <a:pos x="T36" y="T37"/>
                    </a:cxn>
                    <a:cxn ang="T87">
                      <a:pos x="T38" y="T39"/>
                    </a:cxn>
                    <a:cxn ang="T88">
                      <a:pos x="T40" y="T41"/>
                    </a:cxn>
                    <a:cxn ang="T89">
                      <a:pos x="T42" y="T43"/>
                    </a:cxn>
                    <a:cxn ang="T90">
                      <a:pos x="T44" y="T45"/>
                    </a:cxn>
                    <a:cxn ang="T91">
                      <a:pos x="T46" y="T47"/>
                    </a:cxn>
                    <a:cxn ang="T92">
                      <a:pos x="T48" y="T49"/>
                    </a:cxn>
                    <a:cxn ang="T93">
                      <a:pos x="T50" y="T51"/>
                    </a:cxn>
                    <a:cxn ang="T94">
                      <a:pos x="T52" y="T53"/>
                    </a:cxn>
                    <a:cxn ang="T95">
                      <a:pos x="T54" y="T55"/>
                    </a:cxn>
                    <a:cxn ang="T96">
                      <a:pos x="T56" y="T57"/>
                    </a:cxn>
                    <a:cxn ang="T97">
                      <a:pos x="T58" y="T59"/>
                    </a:cxn>
                    <a:cxn ang="T98">
                      <a:pos x="T60" y="T61"/>
                    </a:cxn>
                    <a:cxn ang="T99">
                      <a:pos x="T62" y="T63"/>
                    </a:cxn>
                    <a:cxn ang="T100">
                      <a:pos x="T64" y="T65"/>
                    </a:cxn>
                    <a:cxn ang="T101">
                      <a:pos x="T66" y="T67"/>
                    </a:cxn>
                  </a:cxnLst>
                  <a:rect l="0" t="0" r="r" b="b"/>
                  <a:pathLst>
                    <a:path w="57" h="4">
                      <a:moveTo>
                        <a:pt x="57" y="4"/>
                      </a:moveTo>
                      <a:cubicBezTo>
                        <a:pt x="51" y="4"/>
                        <a:pt x="45" y="3"/>
                        <a:pt x="40" y="2"/>
                      </a:cubicBezTo>
                      <a:lnTo>
                        <a:pt x="40" y="1"/>
                      </a:lnTo>
                      <a:cubicBezTo>
                        <a:pt x="46" y="2"/>
                        <a:pt x="51" y="3"/>
                        <a:pt x="57" y="3"/>
                      </a:cubicBezTo>
                      <a:lnTo>
                        <a:pt x="57" y="4"/>
                      </a:lnTo>
                      <a:close/>
                      <a:moveTo>
                        <a:pt x="40" y="2"/>
                      </a:moveTo>
                      <a:cubicBezTo>
                        <a:pt x="39" y="2"/>
                        <a:pt x="37" y="2"/>
                        <a:pt x="35" y="1"/>
                      </a:cubicBezTo>
                      <a:lnTo>
                        <a:pt x="36" y="0"/>
                      </a:lnTo>
                      <a:cubicBezTo>
                        <a:pt x="37" y="0"/>
                        <a:pt x="39" y="1"/>
                        <a:pt x="40" y="1"/>
                      </a:cubicBezTo>
                      <a:lnTo>
                        <a:pt x="40" y="2"/>
                      </a:lnTo>
                      <a:close/>
                      <a:moveTo>
                        <a:pt x="36" y="0"/>
                      </a:moveTo>
                      <a:lnTo>
                        <a:pt x="36" y="0"/>
                      </a:lnTo>
                      <a:lnTo>
                        <a:pt x="36" y="1"/>
                      </a:lnTo>
                      <a:lnTo>
                        <a:pt x="36" y="0"/>
                      </a:lnTo>
                      <a:close/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6" y="0"/>
                      </a:lnTo>
                      <a:lnTo>
                        <a:pt x="36" y="1"/>
                      </a:lnTo>
                      <a:close/>
                      <a:moveTo>
                        <a:pt x="36" y="0"/>
                      </a:moveTo>
                      <a:lnTo>
                        <a:pt x="36" y="0"/>
                      </a:lnTo>
                      <a:lnTo>
                        <a:pt x="36" y="1"/>
                      </a:lnTo>
                      <a:lnTo>
                        <a:pt x="36" y="0"/>
                      </a:lnTo>
                      <a:close/>
                      <a:moveTo>
                        <a:pt x="36" y="1"/>
                      </a:moveTo>
                      <a:cubicBezTo>
                        <a:pt x="35" y="1"/>
                        <a:pt x="34" y="2"/>
                        <a:pt x="33" y="2"/>
                      </a:cubicBezTo>
                      <a:lnTo>
                        <a:pt x="33" y="0"/>
                      </a:lnTo>
                      <a:cubicBezTo>
                        <a:pt x="34" y="0"/>
                        <a:pt x="35" y="0"/>
                        <a:pt x="36" y="0"/>
                      </a:cubicBezTo>
                      <a:lnTo>
                        <a:pt x="36" y="1"/>
                      </a:lnTo>
                      <a:close/>
                      <a:moveTo>
                        <a:pt x="33" y="2"/>
                      </a:moveTo>
                      <a:cubicBezTo>
                        <a:pt x="25" y="2"/>
                        <a:pt x="5" y="4"/>
                        <a:pt x="0" y="1"/>
                      </a:cubicBezTo>
                      <a:lnTo>
                        <a:pt x="1" y="0"/>
                      </a:lnTo>
                      <a:cubicBezTo>
                        <a:pt x="5" y="3"/>
                        <a:pt x="25" y="1"/>
                        <a:pt x="33" y="0"/>
                      </a:cubicBezTo>
                      <a:lnTo>
                        <a:pt x="33" y="2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163" name="Freeform 458"/>
                <p:cNvSpPr>
                  <a:spLocks noChangeArrowheads="1"/>
                </p:cNvSpPr>
                <p:nvPr/>
              </p:nvSpPr>
              <p:spPr bwMode="auto">
                <a:xfrm>
                  <a:off x="2098" y="3009"/>
                  <a:ext cx="58" cy="21"/>
                </a:xfrm>
                <a:custGeom>
                  <a:avLst/>
                  <a:gdLst>
                    <a:gd name="T0" fmla="*/ 0 w 42"/>
                    <a:gd name="T1" fmla="*/ 0 h 13"/>
                    <a:gd name="T2" fmla="*/ 54999 w 42"/>
                    <a:gd name="T3" fmla="*/ 17432 h 13"/>
                    <a:gd name="T4" fmla="*/ 65108 w 42"/>
                    <a:gd name="T5" fmla="*/ 21551 h 13"/>
                    <a:gd name="T6" fmla="*/ 80536 w 42"/>
                    <a:gd name="T7" fmla="*/ 45488 h 13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42" h="13">
                      <a:moveTo>
                        <a:pt x="0" y="0"/>
                      </a:moveTo>
                      <a:cubicBezTo>
                        <a:pt x="8" y="3"/>
                        <a:pt x="18" y="4"/>
                        <a:pt x="29" y="5"/>
                      </a:cubicBezTo>
                      <a:cubicBezTo>
                        <a:pt x="31" y="5"/>
                        <a:pt x="33" y="5"/>
                        <a:pt x="34" y="6"/>
                      </a:cubicBezTo>
                      <a:cubicBezTo>
                        <a:pt x="39" y="8"/>
                        <a:pt x="37" y="12"/>
                        <a:pt x="42" y="13"/>
                      </a:cubicBezTo>
                    </a:path>
                  </a:pathLst>
                </a:custGeom>
                <a:noFill/>
                <a:ln w="9525" cap="sq">
                  <a:solidFill>
                    <a:srgbClr val="C1C0B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164" name="Freeform 459"/>
                <p:cNvSpPr>
                  <a:spLocks noChangeArrowheads="1"/>
                </p:cNvSpPr>
                <p:nvPr/>
              </p:nvSpPr>
              <p:spPr bwMode="auto">
                <a:xfrm>
                  <a:off x="2138" y="3011"/>
                  <a:ext cx="36" cy="2"/>
                </a:xfrm>
                <a:custGeom>
                  <a:avLst/>
                  <a:gdLst>
                    <a:gd name="T0" fmla="*/ 0 w 27"/>
                    <a:gd name="T1" fmla="*/ 0 h 2"/>
                    <a:gd name="T2" fmla="*/ 32720 w 27"/>
                    <a:gd name="T3" fmla="*/ 210 h 2"/>
                    <a:gd name="T4" fmla="*/ 0 60000 65536"/>
                    <a:gd name="T5" fmla="*/ 0 60000 65536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0" t="0" r="r" b="b"/>
                  <a:pathLst>
                    <a:path w="27" h="2">
                      <a:moveTo>
                        <a:pt x="0" y="0"/>
                      </a:moveTo>
                      <a:cubicBezTo>
                        <a:pt x="7" y="2"/>
                        <a:pt x="20" y="0"/>
                        <a:pt x="27" y="2"/>
                      </a:cubicBezTo>
                    </a:path>
                  </a:pathLst>
                </a:custGeom>
                <a:noFill/>
                <a:ln w="9525" cap="sq">
                  <a:solidFill>
                    <a:srgbClr val="C1C0B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165" name="Freeform 460"/>
                <p:cNvSpPr>
                  <a:spLocks noChangeArrowheads="1"/>
                </p:cNvSpPr>
                <p:nvPr/>
              </p:nvSpPr>
              <p:spPr bwMode="auto">
                <a:xfrm>
                  <a:off x="2121" y="3118"/>
                  <a:ext cx="54" cy="6"/>
                </a:xfrm>
                <a:custGeom>
                  <a:avLst/>
                  <a:gdLst>
                    <a:gd name="T0" fmla="*/ 59912 w 40"/>
                    <a:gd name="T1" fmla="*/ 0 h 4"/>
                    <a:gd name="T2" fmla="*/ 0 w 40"/>
                    <a:gd name="T3" fmla="*/ 16131 h 4"/>
                    <a:gd name="T4" fmla="*/ 59912 w 40"/>
                    <a:gd name="T5" fmla="*/ 0 h 4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40" h="4">
                      <a:moveTo>
                        <a:pt x="40" y="0"/>
                      </a:moveTo>
                      <a:cubicBezTo>
                        <a:pt x="28" y="2"/>
                        <a:pt x="14" y="4"/>
                        <a:pt x="0" y="3"/>
                      </a:cubicBezTo>
                      <a:lnTo>
                        <a:pt x="40" y="0"/>
                      </a:lnTo>
                      <a:close/>
                    </a:path>
                  </a:pathLst>
                </a:custGeom>
                <a:solidFill>
                  <a:srgbClr val="7A7878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166" name="Freeform 461"/>
                <p:cNvSpPr>
                  <a:spLocks noChangeArrowheads="1"/>
                </p:cNvSpPr>
                <p:nvPr/>
              </p:nvSpPr>
              <p:spPr bwMode="auto">
                <a:xfrm>
                  <a:off x="2121" y="3118"/>
                  <a:ext cx="54" cy="6"/>
                </a:xfrm>
                <a:custGeom>
                  <a:avLst/>
                  <a:gdLst>
                    <a:gd name="T0" fmla="*/ 59912 w 40"/>
                    <a:gd name="T1" fmla="*/ 0 h 4"/>
                    <a:gd name="T2" fmla="*/ 0 w 40"/>
                    <a:gd name="T3" fmla="*/ 16131 h 4"/>
                    <a:gd name="T4" fmla="*/ 0 60000 65536"/>
                    <a:gd name="T5" fmla="*/ 0 60000 65536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0" t="0" r="r" b="b"/>
                  <a:pathLst>
                    <a:path w="40" h="4">
                      <a:moveTo>
                        <a:pt x="40" y="0"/>
                      </a:moveTo>
                      <a:cubicBezTo>
                        <a:pt x="28" y="2"/>
                        <a:pt x="14" y="4"/>
                        <a:pt x="0" y="3"/>
                      </a:cubicBezTo>
                    </a:path>
                  </a:pathLst>
                </a:custGeom>
                <a:noFill/>
                <a:ln w="9525" cap="sq">
                  <a:solidFill>
                    <a:srgbClr val="C1C0B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167" name="Freeform 462"/>
                <p:cNvSpPr>
                  <a:spLocks noChangeArrowheads="1"/>
                </p:cNvSpPr>
                <p:nvPr/>
              </p:nvSpPr>
              <p:spPr bwMode="auto">
                <a:xfrm>
                  <a:off x="2138" y="3070"/>
                  <a:ext cx="35" cy="4"/>
                </a:xfrm>
                <a:custGeom>
                  <a:avLst/>
                  <a:gdLst>
                    <a:gd name="T0" fmla="*/ 2665 w 26"/>
                    <a:gd name="T1" fmla="*/ 1615 h 3"/>
                    <a:gd name="T2" fmla="*/ 9260 w 26"/>
                    <a:gd name="T3" fmla="*/ 1615 h 3"/>
                    <a:gd name="T4" fmla="*/ 9260 w 26"/>
                    <a:gd name="T5" fmla="*/ 2683 h 3"/>
                    <a:gd name="T6" fmla="*/ 0 w 26"/>
                    <a:gd name="T7" fmla="*/ 1615 h 3"/>
                    <a:gd name="T8" fmla="*/ 2665 w 26"/>
                    <a:gd name="T9" fmla="*/ 1615 h 3"/>
                    <a:gd name="T10" fmla="*/ 9260 w 26"/>
                    <a:gd name="T11" fmla="*/ 1615 h 3"/>
                    <a:gd name="T12" fmla="*/ 13622 w 26"/>
                    <a:gd name="T13" fmla="*/ 1615 h 3"/>
                    <a:gd name="T14" fmla="*/ 13622 w 26"/>
                    <a:gd name="T15" fmla="*/ 2683 h 3"/>
                    <a:gd name="T16" fmla="*/ 9260 w 26"/>
                    <a:gd name="T17" fmla="*/ 2683 h 3"/>
                    <a:gd name="T18" fmla="*/ 9260 w 26"/>
                    <a:gd name="T19" fmla="*/ 1615 h 3"/>
                    <a:gd name="T20" fmla="*/ 13622 w 26"/>
                    <a:gd name="T21" fmla="*/ 1615 h 3"/>
                    <a:gd name="T22" fmla="*/ 23634 w 26"/>
                    <a:gd name="T23" fmla="*/ 1615 h 3"/>
                    <a:gd name="T24" fmla="*/ 23634 w 26"/>
                    <a:gd name="T25" fmla="*/ 2683 h 3"/>
                    <a:gd name="T26" fmla="*/ 13622 w 26"/>
                    <a:gd name="T27" fmla="*/ 2683 h 3"/>
                    <a:gd name="T28" fmla="*/ 13622 w 26"/>
                    <a:gd name="T29" fmla="*/ 1615 h 3"/>
                    <a:gd name="T30" fmla="*/ 23634 w 26"/>
                    <a:gd name="T31" fmla="*/ 1615 h 3"/>
                    <a:gd name="T32" fmla="*/ 25321 w 26"/>
                    <a:gd name="T33" fmla="*/ 1615 h 3"/>
                    <a:gd name="T34" fmla="*/ 23634 w 26"/>
                    <a:gd name="T35" fmla="*/ 2683 h 3"/>
                    <a:gd name="T36" fmla="*/ 23634 w 26"/>
                    <a:gd name="T37" fmla="*/ 1615 h 3"/>
                    <a:gd name="T38" fmla="*/ 23634 w 26"/>
                    <a:gd name="T39" fmla="*/ 2683 h 3"/>
                    <a:gd name="T40" fmla="*/ 23634 w 26"/>
                    <a:gd name="T41" fmla="*/ 1615 h 3"/>
                    <a:gd name="T42" fmla="*/ 22531 w 26"/>
                    <a:gd name="T43" fmla="*/ 2683 h 3"/>
                    <a:gd name="T44" fmla="*/ 22531 w 26"/>
                    <a:gd name="T45" fmla="*/ 1615 h 3"/>
                    <a:gd name="T46" fmla="*/ 23634 w 26"/>
                    <a:gd name="T47" fmla="*/ 2683 h 3"/>
                    <a:gd name="T48" fmla="*/ 23634 w 26"/>
                    <a:gd name="T49" fmla="*/ 1615 h 3"/>
                    <a:gd name="T50" fmla="*/ 37253 w 26"/>
                    <a:gd name="T51" fmla="*/ 1615 h 3"/>
                    <a:gd name="T52" fmla="*/ 37253 w 26"/>
                    <a:gd name="T53" fmla="*/ 2683 h 3"/>
                    <a:gd name="T54" fmla="*/ 22531 w 26"/>
                    <a:gd name="T55" fmla="*/ 2683 h 3"/>
                    <a:gd name="T56" fmla="*/ 23634 w 26"/>
                    <a:gd name="T57" fmla="*/ 1615 h 3"/>
                    <a:gd name="T58" fmla="*/ 37253 w 26"/>
                    <a:gd name="T59" fmla="*/ 1615 h 3"/>
                    <a:gd name="T60" fmla="*/ 39076 w 26"/>
                    <a:gd name="T61" fmla="*/ 1615 h 3"/>
                    <a:gd name="T62" fmla="*/ 39076 w 26"/>
                    <a:gd name="T63" fmla="*/ 2683 h 3"/>
                    <a:gd name="T64" fmla="*/ 37253 w 26"/>
                    <a:gd name="T65" fmla="*/ 2683 h 3"/>
                    <a:gd name="T66" fmla="*/ 37253 w 26"/>
                    <a:gd name="T67" fmla="*/ 1615 h 3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</a:gdLst>
                  <a:ahLst/>
                  <a:cxnLst>
                    <a:cxn ang="T68">
                      <a:pos x="T0" y="T1"/>
                    </a:cxn>
                    <a:cxn ang="T69">
                      <a:pos x="T2" y="T3"/>
                    </a:cxn>
                    <a:cxn ang="T70">
                      <a:pos x="T4" y="T5"/>
                    </a:cxn>
                    <a:cxn ang="T71">
                      <a:pos x="T6" y="T7"/>
                    </a:cxn>
                    <a:cxn ang="T72">
                      <a:pos x="T8" y="T9"/>
                    </a:cxn>
                    <a:cxn ang="T73">
                      <a:pos x="T10" y="T11"/>
                    </a:cxn>
                    <a:cxn ang="T74">
                      <a:pos x="T12" y="T13"/>
                    </a:cxn>
                    <a:cxn ang="T75">
                      <a:pos x="T14" y="T15"/>
                    </a:cxn>
                    <a:cxn ang="T76">
                      <a:pos x="T16" y="T17"/>
                    </a:cxn>
                    <a:cxn ang="T77">
                      <a:pos x="T18" y="T19"/>
                    </a:cxn>
                    <a:cxn ang="T78">
                      <a:pos x="T20" y="T21"/>
                    </a:cxn>
                    <a:cxn ang="T79">
                      <a:pos x="T22" y="T23"/>
                    </a:cxn>
                    <a:cxn ang="T80">
                      <a:pos x="T24" y="T25"/>
                    </a:cxn>
                    <a:cxn ang="T81">
                      <a:pos x="T26" y="T27"/>
                    </a:cxn>
                    <a:cxn ang="T82">
                      <a:pos x="T28" y="T29"/>
                    </a:cxn>
                    <a:cxn ang="T83">
                      <a:pos x="T30" y="T31"/>
                    </a:cxn>
                    <a:cxn ang="T84">
                      <a:pos x="T32" y="T33"/>
                    </a:cxn>
                    <a:cxn ang="T85">
                      <a:pos x="T34" y="T35"/>
                    </a:cxn>
                    <a:cxn ang="T86">
                      <a:pos x="T36" y="T37"/>
                    </a:cxn>
                    <a:cxn ang="T87">
                      <a:pos x="T38" y="T39"/>
                    </a:cxn>
                    <a:cxn ang="T88">
                      <a:pos x="T40" y="T41"/>
                    </a:cxn>
                    <a:cxn ang="T89">
                      <a:pos x="T42" y="T43"/>
                    </a:cxn>
                    <a:cxn ang="T90">
                      <a:pos x="T44" y="T45"/>
                    </a:cxn>
                    <a:cxn ang="T91">
                      <a:pos x="T46" y="T47"/>
                    </a:cxn>
                    <a:cxn ang="T92">
                      <a:pos x="T48" y="T49"/>
                    </a:cxn>
                    <a:cxn ang="T93">
                      <a:pos x="T50" y="T51"/>
                    </a:cxn>
                    <a:cxn ang="T94">
                      <a:pos x="T52" y="T53"/>
                    </a:cxn>
                    <a:cxn ang="T95">
                      <a:pos x="T54" y="T55"/>
                    </a:cxn>
                    <a:cxn ang="T96">
                      <a:pos x="T56" y="T57"/>
                    </a:cxn>
                    <a:cxn ang="T97">
                      <a:pos x="T58" y="T59"/>
                    </a:cxn>
                    <a:cxn ang="T98">
                      <a:pos x="T60" y="T61"/>
                    </a:cxn>
                    <a:cxn ang="T99">
                      <a:pos x="T62" y="T63"/>
                    </a:cxn>
                    <a:cxn ang="T100">
                      <a:pos x="T64" y="T65"/>
                    </a:cxn>
                    <a:cxn ang="T101">
                      <a:pos x="T66" y="T67"/>
                    </a:cxn>
                  </a:cxnLst>
                  <a:rect l="0" t="0" r="r" b="b"/>
                  <a:pathLst>
                    <a:path w="26" h="3">
                      <a:moveTo>
                        <a:pt x="2" y="1"/>
                      </a:moveTo>
                      <a:cubicBezTo>
                        <a:pt x="2" y="1"/>
                        <a:pt x="4" y="1"/>
                        <a:pt x="6" y="1"/>
                      </a:cubicBezTo>
                      <a:lnTo>
                        <a:pt x="6" y="2"/>
                      </a:lnTo>
                      <a:cubicBezTo>
                        <a:pt x="3" y="3"/>
                        <a:pt x="0" y="3"/>
                        <a:pt x="0" y="1"/>
                      </a:cubicBezTo>
                      <a:lnTo>
                        <a:pt x="2" y="1"/>
                      </a:lnTo>
                      <a:close/>
                      <a:moveTo>
                        <a:pt x="6" y="1"/>
                      </a:moveTo>
                      <a:cubicBezTo>
                        <a:pt x="7" y="1"/>
                        <a:pt x="8" y="1"/>
                        <a:pt x="9" y="1"/>
                      </a:cubicBezTo>
                      <a:lnTo>
                        <a:pt x="9" y="2"/>
                      </a:lnTo>
                      <a:cubicBezTo>
                        <a:pt x="8" y="2"/>
                        <a:pt x="7" y="2"/>
                        <a:pt x="6" y="2"/>
                      </a:cubicBezTo>
                      <a:lnTo>
                        <a:pt x="6" y="1"/>
                      </a:lnTo>
                      <a:close/>
                      <a:moveTo>
                        <a:pt x="9" y="1"/>
                      </a:moveTo>
                      <a:cubicBezTo>
                        <a:pt x="11" y="1"/>
                        <a:pt x="14" y="0"/>
                        <a:pt x="16" y="1"/>
                      </a:cubicBezTo>
                      <a:lnTo>
                        <a:pt x="16" y="2"/>
                      </a:lnTo>
                      <a:cubicBezTo>
                        <a:pt x="14" y="2"/>
                        <a:pt x="11" y="2"/>
                        <a:pt x="9" y="2"/>
                      </a:cubicBezTo>
                      <a:lnTo>
                        <a:pt x="9" y="1"/>
                      </a:lnTo>
                      <a:close/>
                      <a:moveTo>
                        <a:pt x="16" y="1"/>
                      </a:moveTo>
                      <a:lnTo>
                        <a:pt x="17" y="1"/>
                      </a:lnTo>
                      <a:lnTo>
                        <a:pt x="16" y="2"/>
                      </a:lnTo>
                      <a:lnTo>
                        <a:pt x="16" y="1"/>
                      </a:lnTo>
                      <a:close/>
                      <a:moveTo>
                        <a:pt x="16" y="2"/>
                      </a:moveTo>
                      <a:cubicBezTo>
                        <a:pt x="16" y="2"/>
                        <a:pt x="16" y="1"/>
                        <a:pt x="16" y="1"/>
                      </a:cubicBezTo>
                      <a:lnTo>
                        <a:pt x="15" y="2"/>
                      </a:lnTo>
                      <a:cubicBezTo>
                        <a:pt x="15" y="2"/>
                        <a:pt x="15" y="1"/>
                        <a:pt x="15" y="1"/>
                      </a:cubicBezTo>
                      <a:lnTo>
                        <a:pt x="16" y="2"/>
                      </a:lnTo>
                      <a:close/>
                      <a:moveTo>
                        <a:pt x="16" y="1"/>
                      </a:moveTo>
                      <a:cubicBezTo>
                        <a:pt x="17" y="1"/>
                        <a:pt x="23" y="1"/>
                        <a:pt x="25" y="1"/>
                      </a:cubicBezTo>
                      <a:lnTo>
                        <a:pt x="25" y="2"/>
                      </a:lnTo>
                      <a:cubicBezTo>
                        <a:pt x="23" y="2"/>
                        <a:pt x="16" y="3"/>
                        <a:pt x="15" y="2"/>
                      </a:cubicBezTo>
                      <a:lnTo>
                        <a:pt x="16" y="1"/>
                      </a:lnTo>
                      <a:close/>
                      <a:moveTo>
                        <a:pt x="25" y="1"/>
                      </a:moveTo>
                      <a:cubicBezTo>
                        <a:pt x="26" y="1"/>
                        <a:pt x="26" y="1"/>
                        <a:pt x="26" y="1"/>
                      </a:cubicBezTo>
                      <a:lnTo>
                        <a:pt x="26" y="2"/>
                      </a:lnTo>
                      <a:cubicBezTo>
                        <a:pt x="26" y="2"/>
                        <a:pt x="26" y="2"/>
                        <a:pt x="25" y="2"/>
                      </a:cubicBezTo>
                      <a:lnTo>
                        <a:pt x="25" y="1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168" name="Freeform 463"/>
                <p:cNvSpPr>
                  <a:spLocks noChangeArrowheads="1"/>
                </p:cNvSpPr>
                <p:nvPr/>
              </p:nvSpPr>
              <p:spPr bwMode="auto">
                <a:xfrm>
                  <a:off x="718" y="3607"/>
                  <a:ext cx="42" cy="7"/>
                </a:xfrm>
                <a:custGeom>
                  <a:avLst/>
                  <a:gdLst>
                    <a:gd name="T0" fmla="*/ 0 w 31"/>
                    <a:gd name="T1" fmla="*/ 1662 h 5"/>
                    <a:gd name="T2" fmla="*/ 45769 w 31"/>
                    <a:gd name="T3" fmla="*/ 6819 h 5"/>
                    <a:gd name="T4" fmla="*/ 0 w 31"/>
                    <a:gd name="T5" fmla="*/ 1662 h 5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31" h="5">
                      <a:moveTo>
                        <a:pt x="0" y="1"/>
                      </a:moveTo>
                      <a:cubicBezTo>
                        <a:pt x="12" y="0"/>
                        <a:pt x="27" y="0"/>
                        <a:pt x="31" y="5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7A7878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169" name="Freeform 464"/>
                <p:cNvSpPr>
                  <a:spLocks noChangeArrowheads="1"/>
                </p:cNvSpPr>
                <p:nvPr/>
              </p:nvSpPr>
              <p:spPr bwMode="auto">
                <a:xfrm>
                  <a:off x="718" y="3607"/>
                  <a:ext cx="42" cy="7"/>
                </a:xfrm>
                <a:custGeom>
                  <a:avLst/>
                  <a:gdLst>
                    <a:gd name="T0" fmla="*/ 0 w 31"/>
                    <a:gd name="T1" fmla="*/ 1662 h 5"/>
                    <a:gd name="T2" fmla="*/ 45769 w 31"/>
                    <a:gd name="T3" fmla="*/ 6819 h 5"/>
                    <a:gd name="T4" fmla="*/ 0 60000 65536"/>
                    <a:gd name="T5" fmla="*/ 0 60000 65536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0" t="0" r="r" b="b"/>
                  <a:pathLst>
                    <a:path w="31" h="5">
                      <a:moveTo>
                        <a:pt x="0" y="1"/>
                      </a:moveTo>
                      <a:cubicBezTo>
                        <a:pt x="12" y="0"/>
                        <a:pt x="27" y="0"/>
                        <a:pt x="31" y="5"/>
                      </a:cubicBezTo>
                    </a:path>
                  </a:pathLst>
                </a:custGeom>
                <a:noFill/>
                <a:ln w="9525" cap="sq">
                  <a:solidFill>
                    <a:srgbClr val="C1C0B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170" name="Freeform 465"/>
                <p:cNvSpPr>
                  <a:spLocks noChangeArrowheads="1"/>
                </p:cNvSpPr>
                <p:nvPr/>
              </p:nvSpPr>
              <p:spPr bwMode="auto">
                <a:xfrm>
                  <a:off x="764" y="3661"/>
                  <a:ext cx="102" cy="11"/>
                </a:xfrm>
                <a:custGeom>
                  <a:avLst/>
                  <a:gdLst>
                    <a:gd name="T0" fmla="*/ 0 w 75"/>
                    <a:gd name="T1" fmla="*/ 23667 h 7"/>
                    <a:gd name="T2" fmla="*/ 65590 w 75"/>
                    <a:gd name="T3" fmla="*/ 5825 h 7"/>
                    <a:gd name="T4" fmla="*/ 89034 w 75"/>
                    <a:gd name="T5" fmla="*/ 29348 h 7"/>
                    <a:gd name="T6" fmla="*/ 109672 w 75"/>
                    <a:gd name="T7" fmla="*/ 32782 h 7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75" h="7">
                      <a:moveTo>
                        <a:pt x="0" y="4"/>
                      </a:moveTo>
                      <a:cubicBezTo>
                        <a:pt x="11" y="7"/>
                        <a:pt x="29" y="4"/>
                        <a:pt x="45" y="1"/>
                      </a:cubicBezTo>
                      <a:cubicBezTo>
                        <a:pt x="54" y="0"/>
                        <a:pt x="57" y="3"/>
                        <a:pt x="61" y="5"/>
                      </a:cubicBezTo>
                      <a:cubicBezTo>
                        <a:pt x="70" y="5"/>
                        <a:pt x="75" y="6"/>
                        <a:pt x="75" y="6"/>
                      </a:cubicBezTo>
                    </a:path>
                  </a:pathLst>
                </a:custGeom>
                <a:noFill/>
                <a:ln w="9525" cap="sq">
                  <a:solidFill>
                    <a:srgbClr val="C1C0B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171" name="Freeform 466"/>
                <p:cNvSpPr>
                  <a:spLocks noChangeArrowheads="1"/>
                </p:cNvSpPr>
                <p:nvPr/>
              </p:nvSpPr>
              <p:spPr bwMode="auto">
                <a:xfrm>
                  <a:off x="675" y="3495"/>
                  <a:ext cx="82" cy="15"/>
                </a:xfrm>
                <a:custGeom>
                  <a:avLst/>
                  <a:gdLst>
                    <a:gd name="T0" fmla="*/ 0 w 60"/>
                    <a:gd name="T1" fmla="*/ 0 h 9"/>
                    <a:gd name="T2" fmla="*/ 4634 w 60"/>
                    <a:gd name="T3" fmla="*/ 10245 h 9"/>
                    <a:gd name="T4" fmla="*/ 37384 w 60"/>
                    <a:gd name="T5" fmla="*/ 47430 h 9"/>
                    <a:gd name="T6" fmla="*/ 96364 w 60"/>
                    <a:gd name="T7" fmla="*/ 53758 h 9"/>
                    <a:gd name="T8" fmla="*/ 0 w 60"/>
                    <a:gd name="T9" fmla="*/ 0 h 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60" h="9">
                      <a:moveTo>
                        <a:pt x="0" y="0"/>
                      </a:moveTo>
                      <a:cubicBezTo>
                        <a:pt x="2" y="0"/>
                        <a:pt x="2" y="1"/>
                        <a:pt x="3" y="2"/>
                      </a:cubicBezTo>
                      <a:cubicBezTo>
                        <a:pt x="7" y="6"/>
                        <a:pt x="15" y="7"/>
                        <a:pt x="23" y="8"/>
                      </a:cubicBezTo>
                      <a:cubicBezTo>
                        <a:pt x="34" y="9"/>
                        <a:pt x="51" y="6"/>
                        <a:pt x="60" y="9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7A7878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172" name="Freeform 467"/>
                <p:cNvSpPr>
                  <a:spLocks noChangeArrowheads="1"/>
                </p:cNvSpPr>
                <p:nvPr/>
              </p:nvSpPr>
              <p:spPr bwMode="auto">
                <a:xfrm>
                  <a:off x="675" y="3495"/>
                  <a:ext cx="82" cy="15"/>
                </a:xfrm>
                <a:custGeom>
                  <a:avLst/>
                  <a:gdLst>
                    <a:gd name="T0" fmla="*/ 0 w 60"/>
                    <a:gd name="T1" fmla="*/ 0 h 9"/>
                    <a:gd name="T2" fmla="*/ 4634 w 60"/>
                    <a:gd name="T3" fmla="*/ 10245 h 9"/>
                    <a:gd name="T4" fmla="*/ 37384 w 60"/>
                    <a:gd name="T5" fmla="*/ 47430 h 9"/>
                    <a:gd name="T6" fmla="*/ 96364 w 60"/>
                    <a:gd name="T7" fmla="*/ 53758 h 9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60" h="9">
                      <a:moveTo>
                        <a:pt x="0" y="0"/>
                      </a:moveTo>
                      <a:cubicBezTo>
                        <a:pt x="2" y="0"/>
                        <a:pt x="2" y="1"/>
                        <a:pt x="3" y="2"/>
                      </a:cubicBezTo>
                      <a:cubicBezTo>
                        <a:pt x="7" y="6"/>
                        <a:pt x="15" y="7"/>
                        <a:pt x="23" y="8"/>
                      </a:cubicBezTo>
                      <a:cubicBezTo>
                        <a:pt x="34" y="9"/>
                        <a:pt x="51" y="6"/>
                        <a:pt x="60" y="9"/>
                      </a:cubicBezTo>
                    </a:path>
                  </a:pathLst>
                </a:custGeom>
                <a:noFill/>
                <a:ln w="9525" cap="sq">
                  <a:solidFill>
                    <a:srgbClr val="C1C0B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173" name="Freeform 468"/>
                <p:cNvSpPr>
                  <a:spLocks noChangeArrowheads="1"/>
                </p:cNvSpPr>
                <p:nvPr/>
              </p:nvSpPr>
              <p:spPr bwMode="auto">
                <a:xfrm>
                  <a:off x="647" y="3550"/>
                  <a:ext cx="46" cy="14"/>
                </a:xfrm>
                <a:custGeom>
                  <a:avLst/>
                  <a:gdLst>
                    <a:gd name="T0" fmla="*/ 0 w 34"/>
                    <a:gd name="T1" fmla="*/ 0 h 9"/>
                    <a:gd name="T2" fmla="*/ 31813 w 34"/>
                    <a:gd name="T3" fmla="*/ 2508 h 9"/>
                    <a:gd name="T4" fmla="*/ 38930 w 34"/>
                    <a:gd name="T5" fmla="*/ 6068 h 9"/>
                    <a:gd name="T6" fmla="*/ 50446 w 34"/>
                    <a:gd name="T7" fmla="*/ 16526 h 9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34" h="9">
                      <a:moveTo>
                        <a:pt x="0" y="0"/>
                      </a:moveTo>
                      <a:cubicBezTo>
                        <a:pt x="8" y="2"/>
                        <a:pt x="10" y="0"/>
                        <a:pt x="21" y="1"/>
                      </a:cubicBezTo>
                      <a:cubicBezTo>
                        <a:pt x="22" y="2"/>
                        <a:pt x="25" y="2"/>
                        <a:pt x="26" y="3"/>
                      </a:cubicBezTo>
                      <a:cubicBezTo>
                        <a:pt x="30" y="4"/>
                        <a:pt x="29" y="8"/>
                        <a:pt x="34" y="9"/>
                      </a:cubicBezTo>
                    </a:path>
                  </a:pathLst>
                </a:custGeom>
                <a:noFill/>
                <a:ln w="9525" cap="sq">
                  <a:solidFill>
                    <a:srgbClr val="C1C0B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174" name="Freeform 469"/>
                <p:cNvSpPr>
                  <a:spLocks noChangeArrowheads="1"/>
                </p:cNvSpPr>
                <p:nvPr/>
              </p:nvSpPr>
              <p:spPr bwMode="auto">
                <a:xfrm>
                  <a:off x="694" y="3521"/>
                  <a:ext cx="65" cy="9"/>
                </a:xfrm>
                <a:custGeom>
                  <a:avLst/>
                  <a:gdLst>
                    <a:gd name="T0" fmla="*/ 86014 w 47"/>
                    <a:gd name="T1" fmla="*/ 4163 h 6"/>
                    <a:gd name="T2" fmla="*/ 86014 w 47"/>
                    <a:gd name="T3" fmla="*/ 4163 h 6"/>
                    <a:gd name="T4" fmla="*/ 86014 w 47"/>
                    <a:gd name="T5" fmla="*/ 3596 h 6"/>
                    <a:gd name="T6" fmla="*/ 86014 w 47"/>
                    <a:gd name="T7" fmla="*/ 3596 h 6"/>
                    <a:gd name="T8" fmla="*/ 86014 w 47"/>
                    <a:gd name="T9" fmla="*/ 4163 h 6"/>
                    <a:gd name="T10" fmla="*/ 86014 w 47"/>
                    <a:gd name="T11" fmla="*/ 3596 h 6"/>
                    <a:gd name="T12" fmla="*/ 86014 w 47"/>
                    <a:gd name="T13" fmla="*/ 3596 h 6"/>
                    <a:gd name="T14" fmla="*/ 86014 w 47"/>
                    <a:gd name="T15" fmla="*/ 3596 h 6"/>
                    <a:gd name="T16" fmla="*/ 86014 w 47"/>
                    <a:gd name="T17" fmla="*/ 4163 h 6"/>
                    <a:gd name="T18" fmla="*/ 75731 w 47"/>
                    <a:gd name="T19" fmla="*/ 4163 h 6"/>
                    <a:gd name="T20" fmla="*/ 73804 w 47"/>
                    <a:gd name="T21" fmla="*/ 3596 h 6"/>
                    <a:gd name="T22" fmla="*/ 86014 w 47"/>
                    <a:gd name="T23" fmla="*/ 3596 h 6"/>
                    <a:gd name="T24" fmla="*/ 86014 w 47"/>
                    <a:gd name="T25" fmla="*/ 4163 h 6"/>
                    <a:gd name="T26" fmla="*/ 75731 w 47"/>
                    <a:gd name="T27" fmla="*/ 4163 h 6"/>
                    <a:gd name="T28" fmla="*/ 66647 w 47"/>
                    <a:gd name="T29" fmla="*/ 5394 h 6"/>
                    <a:gd name="T30" fmla="*/ 66647 w 47"/>
                    <a:gd name="T31" fmla="*/ 4163 h 6"/>
                    <a:gd name="T32" fmla="*/ 73804 w 47"/>
                    <a:gd name="T33" fmla="*/ 3596 h 6"/>
                    <a:gd name="T34" fmla="*/ 75731 w 47"/>
                    <a:gd name="T35" fmla="*/ 4163 h 6"/>
                    <a:gd name="T36" fmla="*/ 66647 w 47"/>
                    <a:gd name="T37" fmla="*/ 4163 h 6"/>
                    <a:gd name="T38" fmla="*/ 66647 w 47"/>
                    <a:gd name="T39" fmla="*/ 4163 h 6"/>
                    <a:gd name="T40" fmla="*/ 66647 w 47"/>
                    <a:gd name="T41" fmla="*/ 5394 h 6"/>
                    <a:gd name="T42" fmla="*/ 66647 w 47"/>
                    <a:gd name="T43" fmla="*/ 4163 h 6"/>
                    <a:gd name="T44" fmla="*/ 66647 w 47"/>
                    <a:gd name="T45" fmla="*/ 5394 h 6"/>
                    <a:gd name="T46" fmla="*/ 56738 w 47"/>
                    <a:gd name="T47" fmla="*/ 6245 h 6"/>
                    <a:gd name="T48" fmla="*/ 56738 w 47"/>
                    <a:gd name="T49" fmla="*/ 4163 h 6"/>
                    <a:gd name="T50" fmla="*/ 66647 w 47"/>
                    <a:gd name="T51" fmla="*/ 4163 h 6"/>
                    <a:gd name="T52" fmla="*/ 66647 w 47"/>
                    <a:gd name="T53" fmla="*/ 5394 h 6"/>
                    <a:gd name="T54" fmla="*/ 56738 w 47"/>
                    <a:gd name="T55" fmla="*/ 6245 h 6"/>
                    <a:gd name="T56" fmla="*/ 56738 w 47"/>
                    <a:gd name="T57" fmla="*/ 6245 h 6"/>
                    <a:gd name="T58" fmla="*/ 56738 w 47"/>
                    <a:gd name="T59" fmla="*/ 5394 h 6"/>
                    <a:gd name="T60" fmla="*/ 56738 w 47"/>
                    <a:gd name="T61" fmla="*/ 6245 h 6"/>
                    <a:gd name="T62" fmla="*/ 56738 w 47"/>
                    <a:gd name="T63" fmla="*/ 6245 h 6"/>
                    <a:gd name="T64" fmla="*/ 47479 w 47"/>
                    <a:gd name="T65" fmla="*/ 5394 h 6"/>
                    <a:gd name="T66" fmla="*/ 50044 w 47"/>
                    <a:gd name="T67" fmla="*/ 4163 h 6"/>
                    <a:gd name="T68" fmla="*/ 56738 w 47"/>
                    <a:gd name="T69" fmla="*/ 4163 h 6"/>
                    <a:gd name="T70" fmla="*/ 56738 w 47"/>
                    <a:gd name="T71" fmla="*/ 6245 h 6"/>
                    <a:gd name="T72" fmla="*/ 50044 w 47"/>
                    <a:gd name="T73" fmla="*/ 4163 h 6"/>
                    <a:gd name="T74" fmla="*/ 50044 w 47"/>
                    <a:gd name="T75" fmla="*/ 4163 h 6"/>
                    <a:gd name="T76" fmla="*/ 50044 w 47"/>
                    <a:gd name="T77" fmla="*/ 4163 h 6"/>
                    <a:gd name="T78" fmla="*/ 50044 w 47"/>
                    <a:gd name="T79" fmla="*/ 4163 h 6"/>
                    <a:gd name="T80" fmla="*/ 50044 w 47"/>
                    <a:gd name="T81" fmla="*/ 5394 h 6"/>
                    <a:gd name="T82" fmla="*/ 40777 w 47"/>
                    <a:gd name="T83" fmla="*/ 4163 h 6"/>
                    <a:gd name="T84" fmla="*/ 42311 w 47"/>
                    <a:gd name="T85" fmla="*/ 3596 h 6"/>
                    <a:gd name="T86" fmla="*/ 50044 w 47"/>
                    <a:gd name="T87" fmla="*/ 4163 h 6"/>
                    <a:gd name="T88" fmla="*/ 50044 w 47"/>
                    <a:gd name="T89" fmla="*/ 5394 h 6"/>
                    <a:gd name="T90" fmla="*/ 40777 w 47"/>
                    <a:gd name="T91" fmla="*/ 4163 h 6"/>
                    <a:gd name="T92" fmla="*/ 0 w 47"/>
                    <a:gd name="T93" fmla="*/ 2397 h 6"/>
                    <a:gd name="T94" fmla="*/ 0 w 47"/>
                    <a:gd name="T95" fmla="*/ 1598 h 6"/>
                    <a:gd name="T96" fmla="*/ 42311 w 47"/>
                    <a:gd name="T97" fmla="*/ 3596 h 6"/>
                    <a:gd name="T98" fmla="*/ 40777 w 47"/>
                    <a:gd name="T99" fmla="*/ 4163 h 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</a:gdLst>
                  <a:ahLst/>
                  <a:cxnLst>
                    <a:cxn ang="T100">
                      <a:pos x="T0" y="T1"/>
                    </a:cxn>
                    <a:cxn ang="T101">
                      <a:pos x="T2" y="T3"/>
                    </a:cxn>
                    <a:cxn ang="T102">
                      <a:pos x="T4" y="T5"/>
                    </a:cxn>
                    <a:cxn ang="T103">
                      <a:pos x="T6" y="T7"/>
                    </a:cxn>
                    <a:cxn ang="T104">
                      <a:pos x="T8" y="T9"/>
                    </a:cxn>
                    <a:cxn ang="T105">
                      <a:pos x="T10" y="T11"/>
                    </a:cxn>
                    <a:cxn ang="T106">
                      <a:pos x="T12" y="T13"/>
                    </a:cxn>
                    <a:cxn ang="T107">
                      <a:pos x="T14" y="T15"/>
                    </a:cxn>
                    <a:cxn ang="T108">
                      <a:pos x="T16" y="T17"/>
                    </a:cxn>
                    <a:cxn ang="T109">
                      <a:pos x="T18" y="T19"/>
                    </a:cxn>
                    <a:cxn ang="T110">
                      <a:pos x="T20" y="T21"/>
                    </a:cxn>
                    <a:cxn ang="T111">
                      <a:pos x="T22" y="T23"/>
                    </a:cxn>
                    <a:cxn ang="T112">
                      <a:pos x="T24" y="T25"/>
                    </a:cxn>
                    <a:cxn ang="T113">
                      <a:pos x="T26" y="T27"/>
                    </a:cxn>
                    <a:cxn ang="T114">
                      <a:pos x="T28" y="T29"/>
                    </a:cxn>
                    <a:cxn ang="T115">
                      <a:pos x="T30" y="T31"/>
                    </a:cxn>
                    <a:cxn ang="T116">
                      <a:pos x="T32" y="T33"/>
                    </a:cxn>
                    <a:cxn ang="T117">
                      <a:pos x="T34" y="T35"/>
                    </a:cxn>
                    <a:cxn ang="T118">
                      <a:pos x="T36" y="T37"/>
                    </a:cxn>
                    <a:cxn ang="T119">
                      <a:pos x="T38" y="T39"/>
                    </a:cxn>
                    <a:cxn ang="T120">
                      <a:pos x="T40" y="T41"/>
                    </a:cxn>
                    <a:cxn ang="T121">
                      <a:pos x="T42" y="T43"/>
                    </a:cxn>
                    <a:cxn ang="T122">
                      <a:pos x="T44" y="T45"/>
                    </a:cxn>
                    <a:cxn ang="T123">
                      <a:pos x="T46" y="T47"/>
                    </a:cxn>
                    <a:cxn ang="T124">
                      <a:pos x="T48" y="T49"/>
                    </a:cxn>
                    <a:cxn ang="T125">
                      <a:pos x="T50" y="T51"/>
                    </a:cxn>
                    <a:cxn ang="T126">
                      <a:pos x="T52" y="T53"/>
                    </a:cxn>
                    <a:cxn ang="T127">
                      <a:pos x="T54" y="T55"/>
                    </a:cxn>
                    <a:cxn ang="T128">
                      <a:pos x="T56" y="T57"/>
                    </a:cxn>
                    <a:cxn ang="T129">
                      <a:pos x="T58" y="T59"/>
                    </a:cxn>
                    <a:cxn ang="T130">
                      <a:pos x="T60" y="T61"/>
                    </a:cxn>
                    <a:cxn ang="T131">
                      <a:pos x="T62" y="T63"/>
                    </a:cxn>
                    <a:cxn ang="T132">
                      <a:pos x="T64" y="T65"/>
                    </a:cxn>
                    <a:cxn ang="T133">
                      <a:pos x="T66" y="T67"/>
                    </a:cxn>
                    <a:cxn ang="T134">
                      <a:pos x="T68" y="T69"/>
                    </a:cxn>
                    <a:cxn ang="T135">
                      <a:pos x="T70" y="T71"/>
                    </a:cxn>
                    <a:cxn ang="T136">
                      <a:pos x="T72" y="T73"/>
                    </a:cxn>
                    <a:cxn ang="T137">
                      <a:pos x="T74" y="T75"/>
                    </a:cxn>
                    <a:cxn ang="T138">
                      <a:pos x="T76" y="T77"/>
                    </a:cxn>
                    <a:cxn ang="T139">
                      <a:pos x="T78" y="T79"/>
                    </a:cxn>
                    <a:cxn ang="T140">
                      <a:pos x="T80" y="T81"/>
                    </a:cxn>
                    <a:cxn ang="T141">
                      <a:pos x="T82" y="T83"/>
                    </a:cxn>
                    <a:cxn ang="T142">
                      <a:pos x="T84" y="T85"/>
                    </a:cxn>
                    <a:cxn ang="T143">
                      <a:pos x="T86" y="T87"/>
                    </a:cxn>
                    <a:cxn ang="T144">
                      <a:pos x="T88" y="T89"/>
                    </a:cxn>
                    <a:cxn ang="T145">
                      <a:pos x="T90" y="T91"/>
                    </a:cxn>
                    <a:cxn ang="T146">
                      <a:pos x="T92" y="T93"/>
                    </a:cxn>
                    <a:cxn ang="T147">
                      <a:pos x="T94" y="T95"/>
                    </a:cxn>
                    <a:cxn ang="T148">
                      <a:pos x="T96" y="T97"/>
                    </a:cxn>
                    <a:cxn ang="T149">
                      <a:pos x="T98" y="T99"/>
                    </a:cxn>
                  </a:cxnLst>
                  <a:rect l="0" t="0" r="r" b="b"/>
                  <a:pathLst>
                    <a:path w="47" h="6">
                      <a:moveTo>
                        <a:pt x="47" y="4"/>
                      </a:moveTo>
                      <a:lnTo>
                        <a:pt x="47" y="4"/>
                      </a:lnTo>
                      <a:lnTo>
                        <a:pt x="47" y="3"/>
                      </a:lnTo>
                      <a:lnTo>
                        <a:pt x="47" y="4"/>
                      </a:lnTo>
                      <a:close/>
                      <a:moveTo>
                        <a:pt x="47" y="3"/>
                      </a:moveTo>
                      <a:lnTo>
                        <a:pt x="47" y="3"/>
                      </a:lnTo>
                      <a:close/>
                      <a:moveTo>
                        <a:pt x="47" y="4"/>
                      </a:moveTo>
                      <a:cubicBezTo>
                        <a:pt x="45" y="3"/>
                        <a:pt x="43" y="4"/>
                        <a:pt x="41" y="4"/>
                      </a:cubicBezTo>
                      <a:lnTo>
                        <a:pt x="40" y="3"/>
                      </a:lnTo>
                      <a:cubicBezTo>
                        <a:pt x="43" y="3"/>
                        <a:pt x="45" y="2"/>
                        <a:pt x="47" y="3"/>
                      </a:cubicBezTo>
                      <a:lnTo>
                        <a:pt x="47" y="4"/>
                      </a:lnTo>
                      <a:close/>
                      <a:moveTo>
                        <a:pt x="41" y="4"/>
                      </a:moveTo>
                      <a:cubicBezTo>
                        <a:pt x="39" y="5"/>
                        <a:pt x="37" y="5"/>
                        <a:pt x="36" y="5"/>
                      </a:cubicBezTo>
                      <a:lnTo>
                        <a:pt x="36" y="4"/>
                      </a:lnTo>
                      <a:cubicBezTo>
                        <a:pt x="37" y="4"/>
                        <a:pt x="39" y="4"/>
                        <a:pt x="40" y="3"/>
                      </a:cubicBezTo>
                      <a:lnTo>
                        <a:pt x="41" y="4"/>
                      </a:lnTo>
                      <a:close/>
                      <a:moveTo>
                        <a:pt x="36" y="4"/>
                      </a:moveTo>
                      <a:lnTo>
                        <a:pt x="36" y="4"/>
                      </a:lnTo>
                      <a:lnTo>
                        <a:pt x="36" y="5"/>
                      </a:lnTo>
                      <a:lnTo>
                        <a:pt x="36" y="4"/>
                      </a:lnTo>
                      <a:close/>
                      <a:moveTo>
                        <a:pt x="36" y="5"/>
                      </a:moveTo>
                      <a:cubicBezTo>
                        <a:pt x="34" y="6"/>
                        <a:pt x="32" y="6"/>
                        <a:pt x="31" y="6"/>
                      </a:cubicBezTo>
                      <a:lnTo>
                        <a:pt x="31" y="4"/>
                      </a:lnTo>
                      <a:cubicBezTo>
                        <a:pt x="32" y="4"/>
                        <a:pt x="34" y="4"/>
                        <a:pt x="36" y="4"/>
                      </a:cubicBezTo>
                      <a:lnTo>
                        <a:pt x="36" y="5"/>
                      </a:lnTo>
                      <a:close/>
                      <a:moveTo>
                        <a:pt x="31" y="6"/>
                      </a:moveTo>
                      <a:lnTo>
                        <a:pt x="31" y="6"/>
                      </a:lnTo>
                      <a:lnTo>
                        <a:pt x="31" y="5"/>
                      </a:lnTo>
                      <a:lnTo>
                        <a:pt x="31" y="6"/>
                      </a:lnTo>
                      <a:close/>
                      <a:moveTo>
                        <a:pt x="31" y="6"/>
                      </a:moveTo>
                      <a:cubicBezTo>
                        <a:pt x="29" y="6"/>
                        <a:pt x="28" y="5"/>
                        <a:pt x="26" y="5"/>
                      </a:cubicBezTo>
                      <a:lnTo>
                        <a:pt x="27" y="4"/>
                      </a:lnTo>
                      <a:cubicBezTo>
                        <a:pt x="28" y="4"/>
                        <a:pt x="30" y="4"/>
                        <a:pt x="31" y="4"/>
                      </a:cubicBezTo>
                      <a:lnTo>
                        <a:pt x="31" y="6"/>
                      </a:lnTo>
                      <a:close/>
                      <a:moveTo>
                        <a:pt x="27" y="4"/>
                      </a:moveTo>
                      <a:lnTo>
                        <a:pt x="27" y="4"/>
                      </a:lnTo>
                      <a:close/>
                      <a:moveTo>
                        <a:pt x="27" y="5"/>
                      </a:moveTo>
                      <a:cubicBezTo>
                        <a:pt x="25" y="5"/>
                        <a:pt x="24" y="4"/>
                        <a:pt x="22" y="4"/>
                      </a:cubicBezTo>
                      <a:lnTo>
                        <a:pt x="23" y="3"/>
                      </a:lnTo>
                      <a:cubicBezTo>
                        <a:pt x="24" y="3"/>
                        <a:pt x="26" y="3"/>
                        <a:pt x="27" y="4"/>
                      </a:cubicBezTo>
                      <a:lnTo>
                        <a:pt x="27" y="5"/>
                      </a:lnTo>
                      <a:close/>
                      <a:moveTo>
                        <a:pt x="22" y="4"/>
                      </a:moveTo>
                      <a:cubicBezTo>
                        <a:pt x="16" y="3"/>
                        <a:pt x="9" y="2"/>
                        <a:pt x="0" y="2"/>
                      </a:cubicBezTo>
                      <a:lnTo>
                        <a:pt x="0" y="1"/>
                      </a:lnTo>
                      <a:cubicBezTo>
                        <a:pt x="10" y="0"/>
                        <a:pt x="16" y="2"/>
                        <a:pt x="23" y="3"/>
                      </a:cubicBezTo>
                      <a:lnTo>
                        <a:pt x="22" y="4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175" name="Freeform 470"/>
                <p:cNvSpPr>
                  <a:spLocks noChangeArrowheads="1"/>
                </p:cNvSpPr>
                <p:nvPr/>
              </p:nvSpPr>
              <p:spPr bwMode="auto">
                <a:xfrm>
                  <a:off x="642" y="3527"/>
                  <a:ext cx="31" cy="6"/>
                </a:xfrm>
                <a:custGeom>
                  <a:avLst/>
                  <a:gdLst>
                    <a:gd name="T0" fmla="*/ 34611 w 23"/>
                    <a:gd name="T1" fmla="*/ 21396 h 4"/>
                    <a:gd name="T2" fmla="*/ 9292 w 23"/>
                    <a:gd name="T3" fmla="*/ 16131 h 4"/>
                    <a:gd name="T4" fmla="*/ 9292 w 23"/>
                    <a:gd name="T5" fmla="*/ 6987 h 4"/>
                    <a:gd name="T6" fmla="*/ 34611 w 23"/>
                    <a:gd name="T7" fmla="*/ 16131 h 4"/>
                    <a:gd name="T8" fmla="*/ 34611 w 23"/>
                    <a:gd name="T9" fmla="*/ 21396 h 4"/>
                    <a:gd name="T10" fmla="*/ 9292 w 23"/>
                    <a:gd name="T11" fmla="*/ 16131 h 4"/>
                    <a:gd name="T12" fmla="*/ 1576 w 23"/>
                    <a:gd name="T13" fmla="*/ 12230 h 4"/>
                    <a:gd name="T14" fmla="*/ 1576 w 23"/>
                    <a:gd name="T15" fmla="*/ 0 h 4"/>
                    <a:gd name="T16" fmla="*/ 9292 w 23"/>
                    <a:gd name="T17" fmla="*/ 6987 h 4"/>
                    <a:gd name="T18" fmla="*/ 9292 w 23"/>
                    <a:gd name="T19" fmla="*/ 16131 h 4"/>
                    <a:gd name="T20" fmla="*/ 1576 w 23"/>
                    <a:gd name="T21" fmla="*/ 0 h 4"/>
                    <a:gd name="T22" fmla="*/ 1576 w 23"/>
                    <a:gd name="T23" fmla="*/ 0 h 4"/>
                    <a:gd name="T24" fmla="*/ 1576 w 23"/>
                    <a:gd name="T25" fmla="*/ 0 h 4"/>
                    <a:gd name="T26" fmla="*/ 1576 w 23"/>
                    <a:gd name="T27" fmla="*/ 6987 h 4"/>
                    <a:gd name="T28" fmla="*/ 1576 w 23"/>
                    <a:gd name="T29" fmla="*/ 0 h 4"/>
                    <a:gd name="T30" fmla="*/ 1576 w 23"/>
                    <a:gd name="T31" fmla="*/ 12230 h 4"/>
                    <a:gd name="T32" fmla="*/ 2607 w 23"/>
                    <a:gd name="T33" fmla="*/ 6987 h 4"/>
                    <a:gd name="T34" fmla="*/ 0 w 23"/>
                    <a:gd name="T35" fmla="*/ 6987 h 4"/>
                    <a:gd name="T36" fmla="*/ 1576 w 23"/>
                    <a:gd name="T37" fmla="*/ 0 h 4"/>
                    <a:gd name="T38" fmla="*/ 1576 w 23"/>
                    <a:gd name="T39" fmla="*/ 12230 h 4"/>
                    <a:gd name="T40" fmla="*/ 2607 w 23"/>
                    <a:gd name="T41" fmla="*/ 6987 h 4"/>
                    <a:gd name="T42" fmla="*/ 2607 w 23"/>
                    <a:gd name="T43" fmla="*/ 6987 h 4"/>
                    <a:gd name="T44" fmla="*/ 1576 w 23"/>
                    <a:gd name="T45" fmla="*/ 12230 h 4"/>
                    <a:gd name="T46" fmla="*/ 0 w 23"/>
                    <a:gd name="T47" fmla="*/ 6987 h 4"/>
                    <a:gd name="T48" fmla="*/ 2607 w 23"/>
                    <a:gd name="T49" fmla="*/ 6987 h 4"/>
                    <a:gd name="T50" fmla="*/ 1576 w 23"/>
                    <a:gd name="T51" fmla="*/ 12230 h 4"/>
                    <a:gd name="T52" fmla="*/ 1576 w 23"/>
                    <a:gd name="T53" fmla="*/ 12230 h 4"/>
                    <a:gd name="T54" fmla="*/ 1576 w 23"/>
                    <a:gd name="T55" fmla="*/ 6987 h 4"/>
                    <a:gd name="T56" fmla="*/ 1576 w 23"/>
                    <a:gd name="T57" fmla="*/ 12230 h 4"/>
                    <a:gd name="T58" fmla="*/ 2607 w 23"/>
                    <a:gd name="T59" fmla="*/ 6987 h 4"/>
                    <a:gd name="T60" fmla="*/ 1576 w 23"/>
                    <a:gd name="T61" fmla="*/ 6987 h 4"/>
                    <a:gd name="T62" fmla="*/ 4309 w 23"/>
                    <a:gd name="T63" fmla="*/ 6987 h 4"/>
                    <a:gd name="T64" fmla="*/ 1576 w 23"/>
                    <a:gd name="T65" fmla="*/ 12230 h 4"/>
                    <a:gd name="T66" fmla="*/ 2607 w 23"/>
                    <a:gd name="T67" fmla="*/ 6987 h 4"/>
                    <a:gd name="T68" fmla="*/ 1576 w 23"/>
                    <a:gd name="T69" fmla="*/ 6987 h 4"/>
                    <a:gd name="T70" fmla="*/ 1576 w 23"/>
                    <a:gd name="T71" fmla="*/ 6987 h 4"/>
                    <a:gd name="T72" fmla="*/ 2607 w 23"/>
                    <a:gd name="T73" fmla="*/ 6987 h 4"/>
                    <a:gd name="T74" fmla="*/ 1576 w 23"/>
                    <a:gd name="T75" fmla="*/ 6987 h 4"/>
                    <a:gd name="T76" fmla="*/ 1576 w 23"/>
                    <a:gd name="T77" fmla="*/ 6987 h 4"/>
                    <a:gd name="T78" fmla="*/ 1576 w 23"/>
                    <a:gd name="T79" fmla="*/ 12230 h 4"/>
                    <a:gd name="T80" fmla="*/ 2607 w 23"/>
                    <a:gd name="T81" fmla="*/ 0 h 4"/>
                    <a:gd name="T82" fmla="*/ 4309 w 23"/>
                    <a:gd name="T83" fmla="*/ 6987 h 4"/>
                    <a:gd name="T84" fmla="*/ 1576 w 23"/>
                    <a:gd name="T85" fmla="*/ 6987 h 4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</a:gdLst>
                  <a:ahLst/>
                  <a:cxnLst>
                    <a:cxn ang="T86">
                      <a:pos x="T0" y="T1"/>
                    </a:cxn>
                    <a:cxn ang="T87">
                      <a:pos x="T2" y="T3"/>
                    </a:cxn>
                    <a:cxn ang="T88">
                      <a:pos x="T4" y="T5"/>
                    </a:cxn>
                    <a:cxn ang="T89">
                      <a:pos x="T6" y="T7"/>
                    </a:cxn>
                    <a:cxn ang="T90">
                      <a:pos x="T8" y="T9"/>
                    </a:cxn>
                    <a:cxn ang="T91">
                      <a:pos x="T10" y="T11"/>
                    </a:cxn>
                    <a:cxn ang="T92">
                      <a:pos x="T12" y="T13"/>
                    </a:cxn>
                    <a:cxn ang="T93">
                      <a:pos x="T14" y="T15"/>
                    </a:cxn>
                    <a:cxn ang="T94">
                      <a:pos x="T16" y="T17"/>
                    </a:cxn>
                    <a:cxn ang="T95">
                      <a:pos x="T18" y="T19"/>
                    </a:cxn>
                    <a:cxn ang="T96">
                      <a:pos x="T20" y="T21"/>
                    </a:cxn>
                    <a:cxn ang="T97">
                      <a:pos x="T22" y="T23"/>
                    </a:cxn>
                    <a:cxn ang="T98">
                      <a:pos x="T24" y="T25"/>
                    </a:cxn>
                    <a:cxn ang="T99">
                      <a:pos x="T26" y="T27"/>
                    </a:cxn>
                    <a:cxn ang="T100">
                      <a:pos x="T28" y="T29"/>
                    </a:cxn>
                    <a:cxn ang="T101">
                      <a:pos x="T30" y="T31"/>
                    </a:cxn>
                    <a:cxn ang="T102">
                      <a:pos x="T32" y="T33"/>
                    </a:cxn>
                    <a:cxn ang="T103">
                      <a:pos x="T34" y="T35"/>
                    </a:cxn>
                    <a:cxn ang="T104">
                      <a:pos x="T36" y="T37"/>
                    </a:cxn>
                    <a:cxn ang="T105">
                      <a:pos x="T38" y="T39"/>
                    </a:cxn>
                    <a:cxn ang="T106">
                      <a:pos x="T40" y="T41"/>
                    </a:cxn>
                    <a:cxn ang="T107">
                      <a:pos x="T42" y="T43"/>
                    </a:cxn>
                    <a:cxn ang="T108">
                      <a:pos x="T44" y="T45"/>
                    </a:cxn>
                    <a:cxn ang="T109">
                      <a:pos x="T46" y="T47"/>
                    </a:cxn>
                    <a:cxn ang="T110">
                      <a:pos x="T48" y="T49"/>
                    </a:cxn>
                    <a:cxn ang="T111">
                      <a:pos x="T50" y="T51"/>
                    </a:cxn>
                    <a:cxn ang="T112">
                      <a:pos x="T52" y="T53"/>
                    </a:cxn>
                    <a:cxn ang="T113">
                      <a:pos x="T54" y="T55"/>
                    </a:cxn>
                    <a:cxn ang="T114">
                      <a:pos x="T56" y="T57"/>
                    </a:cxn>
                    <a:cxn ang="T115">
                      <a:pos x="T58" y="T59"/>
                    </a:cxn>
                    <a:cxn ang="T116">
                      <a:pos x="T60" y="T61"/>
                    </a:cxn>
                    <a:cxn ang="T117">
                      <a:pos x="T62" y="T63"/>
                    </a:cxn>
                    <a:cxn ang="T118">
                      <a:pos x="T64" y="T65"/>
                    </a:cxn>
                    <a:cxn ang="T119">
                      <a:pos x="T66" y="T67"/>
                    </a:cxn>
                    <a:cxn ang="T120">
                      <a:pos x="T68" y="T69"/>
                    </a:cxn>
                    <a:cxn ang="T121">
                      <a:pos x="T70" y="T71"/>
                    </a:cxn>
                    <a:cxn ang="T122">
                      <a:pos x="T72" y="T73"/>
                    </a:cxn>
                    <a:cxn ang="T123">
                      <a:pos x="T74" y="T75"/>
                    </a:cxn>
                    <a:cxn ang="T124">
                      <a:pos x="T76" y="T77"/>
                    </a:cxn>
                    <a:cxn ang="T125">
                      <a:pos x="T78" y="T79"/>
                    </a:cxn>
                    <a:cxn ang="T126">
                      <a:pos x="T80" y="T81"/>
                    </a:cxn>
                    <a:cxn ang="T127">
                      <a:pos x="T82" y="T83"/>
                    </a:cxn>
                    <a:cxn ang="T128">
                      <a:pos x="T84" y="T85"/>
                    </a:cxn>
                  </a:cxnLst>
                  <a:rect l="0" t="0" r="r" b="b"/>
                  <a:pathLst>
                    <a:path w="23" h="4">
                      <a:moveTo>
                        <a:pt x="23" y="4"/>
                      </a:moveTo>
                      <a:cubicBezTo>
                        <a:pt x="16" y="4"/>
                        <a:pt x="11" y="3"/>
                        <a:pt x="6" y="3"/>
                      </a:cubicBezTo>
                      <a:lnTo>
                        <a:pt x="6" y="1"/>
                      </a:lnTo>
                      <a:cubicBezTo>
                        <a:pt x="11" y="2"/>
                        <a:pt x="17" y="3"/>
                        <a:pt x="23" y="3"/>
                      </a:cubicBezTo>
                      <a:lnTo>
                        <a:pt x="23" y="4"/>
                      </a:lnTo>
                      <a:close/>
                      <a:moveTo>
                        <a:pt x="6" y="3"/>
                      </a:moveTo>
                      <a:cubicBezTo>
                        <a:pt x="4" y="2"/>
                        <a:pt x="3" y="2"/>
                        <a:pt x="1" y="2"/>
                      </a:cubicBezTo>
                      <a:lnTo>
                        <a:pt x="1" y="0"/>
                      </a:lnTo>
                      <a:cubicBezTo>
                        <a:pt x="3" y="1"/>
                        <a:pt x="5" y="1"/>
                        <a:pt x="6" y="1"/>
                      </a:cubicBezTo>
                      <a:lnTo>
                        <a:pt x="6" y="3"/>
                      </a:lnTo>
                      <a:close/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1"/>
                      </a:lnTo>
                      <a:lnTo>
                        <a:pt x="1" y="0"/>
                      </a:lnTo>
                      <a:close/>
                      <a:moveTo>
                        <a:pt x="1" y="2"/>
                      </a:moveTo>
                      <a:cubicBezTo>
                        <a:pt x="1" y="2"/>
                        <a:pt x="2" y="1"/>
                        <a:pt x="2" y="1"/>
                      </a:cubicBezTo>
                      <a:lnTo>
                        <a:pt x="0" y="1"/>
                      </a:lnTo>
                      <a:cubicBezTo>
                        <a:pt x="0" y="1"/>
                        <a:pt x="1" y="0"/>
                        <a:pt x="1" y="0"/>
                      </a:cubicBezTo>
                      <a:lnTo>
                        <a:pt x="1" y="2"/>
                      </a:lnTo>
                      <a:close/>
                      <a:moveTo>
                        <a:pt x="2" y="1"/>
                      </a:moveTo>
                      <a:cubicBezTo>
                        <a:pt x="2" y="1"/>
                        <a:pt x="1" y="1"/>
                        <a:pt x="2" y="1"/>
                      </a:cubicBezTo>
                      <a:lnTo>
                        <a:pt x="1" y="2"/>
                      </a:lnTo>
                      <a:cubicBezTo>
                        <a:pt x="1" y="2"/>
                        <a:pt x="0" y="2"/>
                        <a:pt x="0" y="1"/>
                      </a:cubicBezTo>
                      <a:lnTo>
                        <a:pt x="2" y="1"/>
                      </a:lnTo>
                      <a:close/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1" y="1"/>
                      </a:lnTo>
                      <a:lnTo>
                        <a:pt x="1" y="2"/>
                      </a:lnTo>
                      <a:close/>
                      <a:moveTo>
                        <a:pt x="2" y="1"/>
                      </a:moveTo>
                      <a:cubicBezTo>
                        <a:pt x="2" y="1"/>
                        <a:pt x="1" y="1"/>
                        <a:pt x="1" y="1"/>
                      </a:cubicBezTo>
                      <a:lnTo>
                        <a:pt x="3" y="1"/>
                      </a:lnTo>
                      <a:cubicBezTo>
                        <a:pt x="2" y="2"/>
                        <a:pt x="2" y="2"/>
                        <a:pt x="1" y="2"/>
                      </a:cubicBezTo>
                      <a:lnTo>
                        <a:pt x="2" y="1"/>
                      </a:lnTo>
                      <a:close/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2" y="1"/>
                      </a:lnTo>
                      <a:lnTo>
                        <a:pt x="1" y="1"/>
                      </a:lnTo>
                      <a:close/>
                      <a:moveTo>
                        <a:pt x="1" y="1"/>
                      </a:moveTo>
                      <a:cubicBezTo>
                        <a:pt x="1" y="1"/>
                        <a:pt x="1" y="2"/>
                        <a:pt x="1" y="2"/>
                      </a:cubicBezTo>
                      <a:lnTo>
                        <a:pt x="2" y="0"/>
                      </a:lnTo>
                      <a:cubicBezTo>
                        <a:pt x="2" y="1"/>
                        <a:pt x="3" y="1"/>
                        <a:pt x="3" y="1"/>
                      </a:cubicBez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176" name="Freeform 471"/>
                <p:cNvSpPr>
                  <a:spLocks noChangeArrowheads="1"/>
                </p:cNvSpPr>
                <p:nvPr/>
              </p:nvSpPr>
              <p:spPr bwMode="auto">
                <a:xfrm>
                  <a:off x="654" y="3484"/>
                  <a:ext cx="128" cy="26"/>
                </a:xfrm>
                <a:custGeom>
                  <a:avLst/>
                  <a:gdLst>
                    <a:gd name="T0" fmla="*/ 162162 w 93"/>
                    <a:gd name="T1" fmla="*/ 61168 h 16"/>
                    <a:gd name="T2" fmla="*/ 144646 w 93"/>
                    <a:gd name="T3" fmla="*/ 56352 h 16"/>
                    <a:gd name="T4" fmla="*/ 43400 w 93"/>
                    <a:gd name="T5" fmla="*/ 4352 h 16"/>
                    <a:gd name="T6" fmla="*/ 0 w 93"/>
                    <a:gd name="T7" fmla="*/ 4352 h 16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93" h="16">
                      <a:moveTo>
                        <a:pt x="93" y="16"/>
                      </a:moveTo>
                      <a:cubicBezTo>
                        <a:pt x="90" y="16"/>
                        <a:pt x="86" y="16"/>
                        <a:pt x="83" y="15"/>
                      </a:cubicBezTo>
                      <a:cubicBezTo>
                        <a:pt x="63" y="10"/>
                        <a:pt x="49" y="3"/>
                        <a:pt x="25" y="1"/>
                      </a:cubicBezTo>
                      <a:cubicBezTo>
                        <a:pt x="18" y="0"/>
                        <a:pt x="8" y="1"/>
                        <a:pt x="0" y="1"/>
                      </a:cubicBezTo>
                    </a:path>
                  </a:pathLst>
                </a:custGeom>
                <a:noFill/>
                <a:ln w="9525" cap="sq">
                  <a:solidFill>
                    <a:srgbClr val="C1C0B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177" name="Freeform 472"/>
                <p:cNvSpPr>
                  <a:spLocks noChangeArrowheads="1"/>
                </p:cNvSpPr>
                <p:nvPr/>
              </p:nvSpPr>
              <p:spPr bwMode="auto">
                <a:xfrm>
                  <a:off x="647" y="3493"/>
                  <a:ext cx="22" cy="15"/>
                </a:xfrm>
                <a:custGeom>
                  <a:avLst/>
                  <a:gdLst>
                    <a:gd name="T0" fmla="*/ 0 w 17"/>
                    <a:gd name="T1" fmla="*/ 28458 h 9"/>
                    <a:gd name="T2" fmla="*/ 19298 w 17"/>
                    <a:gd name="T3" fmla="*/ 53758 h 9"/>
                    <a:gd name="T4" fmla="*/ 0 w 17"/>
                    <a:gd name="T5" fmla="*/ 28458 h 9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17" h="9">
                      <a:moveTo>
                        <a:pt x="0" y="5"/>
                      </a:moveTo>
                      <a:cubicBezTo>
                        <a:pt x="10" y="0"/>
                        <a:pt x="4" y="5"/>
                        <a:pt x="17" y="9"/>
                      </a:cubicBezTo>
                      <a:lnTo>
                        <a:pt x="0" y="5"/>
                      </a:lnTo>
                      <a:close/>
                    </a:path>
                  </a:pathLst>
                </a:custGeom>
                <a:solidFill>
                  <a:srgbClr val="7A7878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178" name="Freeform 473"/>
                <p:cNvSpPr>
                  <a:spLocks noChangeArrowheads="1"/>
                </p:cNvSpPr>
                <p:nvPr/>
              </p:nvSpPr>
              <p:spPr bwMode="auto">
                <a:xfrm>
                  <a:off x="647" y="3493"/>
                  <a:ext cx="22" cy="15"/>
                </a:xfrm>
                <a:custGeom>
                  <a:avLst/>
                  <a:gdLst>
                    <a:gd name="T0" fmla="*/ 0 w 17"/>
                    <a:gd name="T1" fmla="*/ 28458 h 9"/>
                    <a:gd name="T2" fmla="*/ 19298 w 17"/>
                    <a:gd name="T3" fmla="*/ 53758 h 9"/>
                    <a:gd name="T4" fmla="*/ 0 60000 65536"/>
                    <a:gd name="T5" fmla="*/ 0 60000 65536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0" t="0" r="r" b="b"/>
                  <a:pathLst>
                    <a:path w="17" h="9">
                      <a:moveTo>
                        <a:pt x="0" y="5"/>
                      </a:moveTo>
                      <a:cubicBezTo>
                        <a:pt x="10" y="0"/>
                        <a:pt x="4" y="5"/>
                        <a:pt x="17" y="9"/>
                      </a:cubicBezTo>
                    </a:path>
                  </a:pathLst>
                </a:custGeom>
                <a:noFill/>
                <a:ln w="9525" cap="sq">
                  <a:solidFill>
                    <a:srgbClr val="C1C0B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179" name="Freeform 474"/>
                <p:cNvSpPr>
                  <a:spLocks noChangeArrowheads="1"/>
                </p:cNvSpPr>
                <p:nvPr/>
              </p:nvSpPr>
              <p:spPr bwMode="auto">
                <a:xfrm>
                  <a:off x="749" y="3193"/>
                  <a:ext cx="59" cy="21"/>
                </a:xfrm>
                <a:custGeom>
                  <a:avLst/>
                  <a:gdLst>
                    <a:gd name="T0" fmla="*/ 0 w 43"/>
                    <a:gd name="T1" fmla="*/ 0 h 13"/>
                    <a:gd name="T2" fmla="*/ 48005 w 43"/>
                    <a:gd name="T3" fmla="*/ 17432 h 13"/>
                    <a:gd name="T4" fmla="*/ 58726 w 43"/>
                    <a:gd name="T5" fmla="*/ 21551 h 13"/>
                    <a:gd name="T6" fmla="*/ 71269 w 43"/>
                    <a:gd name="T7" fmla="*/ 45488 h 13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43" h="13">
                      <a:moveTo>
                        <a:pt x="0" y="0"/>
                      </a:moveTo>
                      <a:cubicBezTo>
                        <a:pt x="8" y="3"/>
                        <a:pt x="18" y="4"/>
                        <a:pt x="29" y="5"/>
                      </a:cubicBezTo>
                      <a:cubicBezTo>
                        <a:pt x="31" y="5"/>
                        <a:pt x="33" y="5"/>
                        <a:pt x="35" y="6"/>
                      </a:cubicBezTo>
                      <a:cubicBezTo>
                        <a:pt x="39" y="8"/>
                        <a:pt x="37" y="12"/>
                        <a:pt x="43" y="13"/>
                      </a:cubicBezTo>
                    </a:path>
                  </a:pathLst>
                </a:custGeom>
                <a:noFill/>
                <a:ln w="9525" cap="sq">
                  <a:solidFill>
                    <a:srgbClr val="C1C0B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180" name="Freeform 475"/>
                <p:cNvSpPr>
                  <a:spLocks noChangeArrowheads="1"/>
                </p:cNvSpPr>
                <p:nvPr/>
              </p:nvSpPr>
              <p:spPr bwMode="auto">
                <a:xfrm>
                  <a:off x="749" y="3177"/>
                  <a:ext cx="36" cy="6"/>
                </a:xfrm>
                <a:custGeom>
                  <a:avLst/>
                  <a:gdLst>
                    <a:gd name="T0" fmla="*/ 32720 w 27"/>
                    <a:gd name="T1" fmla="*/ 21396 h 4"/>
                    <a:gd name="T2" fmla="*/ 11703 w 27"/>
                    <a:gd name="T3" fmla="*/ 12230 h 4"/>
                    <a:gd name="T4" fmla="*/ 13161 w 27"/>
                    <a:gd name="T5" fmla="*/ 6987 h 4"/>
                    <a:gd name="T6" fmla="*/ 32720 w 27"/>
                    <a:gd name="T7" fmla="*/ 16131 h 4"/>
                    <a:gd name="T8" fmla="*/ 32720 w 27"/>
                    <a:gd name="T9" fmla="*/ 21396 h 4"/>
                    <a:gd name="T10" fmla="*/ 11703 w 27"/>
                    <a:gd name="T11" fmla="*/ 12230 h 4"/>
                    <a:gd name="T12" fmla="*/ 7180 w 27"/>
                    <a:gd name="T13" fmla="*/ 6987 h 4"/>
                    <a:gd name="T14" fmla="*/ 7180 w 27"/>
                    <a:gd name="T15" fmla="*/ 0 h 4"/>
                    <a:gd name="T16" fmla="*/ 13161 w 27"/>
                    <a:gd name="T17" fmla="*/ 6987 h 4"/>
                    <a:gd name="T18" fmla="*/ 11703 w 27"/>
                    <a:gd name="T19" fmla="*/ 12230 h 4"/>
                    <a:gd name="T20" fmla="*/ 7180 w 27"/>
                    <a:gd name="T21" fmla="*/ 0 h 4"/>
                    <a:gd name="T22" fmla="*/ 7180 w 27"/>
                    <a:gd name="T23" fmla="*/ 0 h 4"/>
                    <a:gd name="T24" fmla="*/ 7180 w 27"/>
                    <a:gd name="T25" fmla="*/ 0 h 4"/>
                    <a:gd name="T26" fmla="*/ 7180 w 27"/>
                    <a:gd name="T27" fmla="*/ 6987 h 4"/>
                    <a:gd name="T28" fmla="*/ 7180 w 27"/>
                    <a:gd name="T29" fmla="*/ 0 h 4"/>
                    <a:gd name="T30" fmla="*/ 7180 w 27"/>
                    <a:gd name="T31" fmla="*/ 6987 h 4"/>
                    <a:gd name="T32" fmla="*/ 7180 w 27"/>
                    <a:gd name="T33" fmla="*/ 6987 h 4"/>
                    <a:gd name="T34" fmla="*/ 7180 w 27"/>
                    <a:gd name="T35" fmla="*/ 0 h 4"/>
                    <a:gd name="T36" fmla="*/ 7180 w 27"/>
                    <a:gd name="T37" fmla="*/ 0 h 4"/>
                    <a:gd name="T38" fmla="*/ 7180 w 27"/>
                    <a:gd name="T39" fmla="*/ 6987 h 4"/>
                    <a:gd name="T40" fmla="*/ 7180 w 27"/>
                    <a:gd name="T41" fmla="*/ 0 h 4"/>
                    <a:gd name="T42" fmla="*/ 7180 w 27"/>
                    <a:gd name="T43" fmla="*/ 0 h 4"/>
                    <a:gd name="T44" fmla="*/ 7180 w 27"/>
                    <a:gd name="T45" fmla="*/ 6987 h 4"/>
                    <a:gd name="T46" fmla="*/ 7180 w 27"/>
                    <a:gd name="T47" fmla="*/ 0 h 4"/>
                    <a:gd name="T48" fmla="*/ 7180 w 27"/>
                    <a:gd name="T49" fmla="*/ 6987 h 4"/>
                    <a:gd name="T50" fmla="*/ 4956 w 27"/>
                    <a:gd name="T51" fmla="*/ 6987 h 4"/>
                    <a:gd name="T52" fmla="*/ 4956 w 27"/>
                    <a:gd name="T53" fmla="*/ 0 h 4"/>
                    <a:gd name="T54" fmla="*/ 7180 w 27"/>
                    <a:gd name="T55" fmla="*/ 0 h 4"/>
                    <a:gd name="T56" fmla="*/ 7180 w 27"/>
                    <a:gd name="T57" fmla="*/ 6987 h 4"/>
                    <a:gd name="T58" fmla="*/ 4956 w 27"/>
                    <a:gd name="T59" fmla="*/ 6987 h 4"/>
                    <a:gd name="T60" fmla="*/ 0 w 27"/>
                    <a:gd name="T61" fmla="*/ 12230 h 4"/>
                    <a:gd name="T62" fmla="*/ 0 w 27"/>
                    <a:gd name="T63" fmla="*/ 6987 h 4"/>
                    <a:gd name="T64" fmla="*/ 4956 w 27"/>
                    <a:gd name="T65" fmla="*/ 0 h 4"/>
                    <a:gd name="T66" fmla="*/ 4956 w 27"/>
                    <a:gd name="T67" fmla="*/ 6987 h 4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</a:gdLst>
                  <a:ahLst/>
                  <a:cxnLst>
                    <a:cxn ang="T68">
                      <a:pos x="T0" y="T1"/>
                    </a:cxn>
                    <a:cxn ang="T69">
                      <a:pos x="T2" y="T3"/>
                    </a:cxn>
                    <a:cxn ang="T70">
                      <a:pos x="T4" y="T5"/>
                    </a:cxn>
                    <a:cxn ang="T71">
                      <a:pos x="T6" y="T7"/>
                    </a:cxn>
                    <a:cxn ang="T72">
                      <a:pos x="T8" y="T9"/>
                    </a:cxn>
                    <a:cxn ang="T73">
                      <a:pos x="T10" y="T11"/>
                    </a:cxn>
                    <a:cxn ang="T74">
                      <a:pos x="T12" y="T13"/>
                    </a:cxn>
                    <a:cxn ang="T75">
                      <a:pos x="T14" y="T15"/>
                    </a:cxn>
                    <a:cxn ang="T76">
                      <a:pos x="T16" y="T17"/>
                    </a:cxn>
                    <a:cxn ang="T77">
                      <a:pos x="T18" y="T19"/>
                    </a:cxn>
                    <a:cxn ang="T78">
                      <a:pos x="T20" y="T21"/>
                    </a:cxn>
                    <a:cxn ang="T79">
                      <a:pos x="T22" y="T23"/>
                    </a:cxn>
                    <a:cxn ang="T80">
                      <a:pos x="T24" y="T25"/>
                    </a:cxn>
                    <a:cxn ang="T81">
                      <a:pos x="T26" y="T27"/>
                    </a:cxn>
                    <a:cxn ang="T82">
                      <a:pos x="T28" y="T29"/>
                    </a:cxn>
                    <a:cxn ang="T83">
                      <a:pos x="T30" y="T31"/>
                    </a:cxn>
                    <a:cxn ang="T84">
                      <a:pos x="T32" y="T33"/>
                    </a:cxn>
                    <a:cxn ang="T85">
                      <a:pos x="T34" y="T35"/>
                    </a:cxn>
                    <a:cxn ang="T86">
                      <a:pos x="T36" y="T37"/>
                    </a:cxn>
                    <a:cxn ang="T87">
                      <a:pos x="T38" y="T39"/>
                    </a:cxn>
                    <a:cxn ang="T88">
                      <a:pos x="T40" y="T41"/>
                    </a:cxn>
                    <a:cxn ang="T89">
                      <a:pos x="T42" y="T43"/>
                    </a:cxn>
                    <a:cxn ang="T90">
                      <a:pos x="T44" y="T45"/>
                    </a:cxn>
                    <a:cxn ang="T91">
                      <a:pos x="T46" y="T47"/>
                    </a:cxn>
                    <a:cxn ang="T92">
                      <a:pos x="T48" y="T49"/>
                    </a:cxn>
                    <a:cxn ang="T93">
                      <a:pos x="T50" y="T51"/>
                    </a:cxn>
                    <a:cxn ang="T94">
                      <a:pos x="T52" y="T53"/>
                    </a:cxn>
                    <a:cxn ang="T95">
                      <a:pos x="T54" y="T55"/>
                    </a:cxn>
                    <a:cxn ang="T96">
                      <a:pos x="T56" y="T57"/>
                    </a:cxn>
                    <a:cxn ang="T97">
                      <a:pos x="T58" y="T59"/>
                    </a:cxn>
                    <a:cxn ang="T98">
                      <a:pos x="T60" y="T61"/>
                    </a:cxn>
                    <a:cxn ang="T99">
                      <a:pos x="T62" y="T63"/>
                    </a:cxn>
                    <a:cxn ang="T100">
                      <a:pos x="T64" y="T65"/>
                    </a:cxn>
                    <a:cxn ang="T101">
                      <a:pos x="T66" y="T67"/>
                    </a:cxn>
                  </a:cxnLst>
                  <a:rect l="0" t="0" r="r" b="b"/>
                  <a:pathLst>
                    <a:path w="27" h="4">
                      <a:moveTo>
                        <a:pt x="27" y="4"/>
                      </a:moveTo>
                      <a:cubicBezTo>
                        <a:pt x="21" y="4"/>
                        <a:pt x="16" y="3"/>
                        <a:pt x="10" y="2"/>
                      </a:cubicBezTo>
                      <a:lnTo>
                        <a:pt x="11" y="1"/>
                      </a:lnTo>
                      <a:cubicBezTo>
                        <a:pt x="16" y="2"/>
                        <a:pt x="21" y="3"/>
                        <a:pt x="27" y="3"/>
                      </a:cubicBezTo>
                      <a:lnTo>
                        <a:pt x="27" y="4"/>
                      </a:lnTo>
                      <a:close/>
                      <a:moveTo>
                        <a:pt x="10" y="2"/>
                      </a:moveTo>
                      <a:cubicBezTo>
                        <a:pt x="9" y="2"/>
                        <a:pt x="7" y="1"/>
                        <a:pt x="6" y="1"/>
                      </a:cubicBezTo>
                      <a:lnTo>
                        <a:pt x="6" y="0"/>
                      </a:lnTo>
                      <a:cubicBezTo>
                        <a:pt x="7" y="0"/>
                        <a:pt x="9" y="0"/>
                        <a:pt x="11" y="1"/>
                      </a:cubicBezTo>
                      <a:lnTo>
                        <a:pt x="10" y="2"/>
                      </a:lnTo>
                      <a:close/>
                      <a:moveTo>
                        <a:pt x="6" y="0"/>
                      </a:moveTo>
                      <a:lnTo>
                        <a:pt x="6" y="0"/>
                      </a:lnTo>
                      <a:lnTo>
                        <a:pt x="6" y="1"/>
                      </a:lnTo>
                      <a:lnTo>
                        <a:pt x="6" y="0"/>
                      </a:lnTo>
                      <a:close/>
                      <a:moveTo>
                        <a:pt x="6" y="1"/>
                      </a:moveTo>
                      <a:lnTo>
                        <a:pt x="6" y="1"/>
                      </a:lnTo>
                      <a:lnTo>
                        <a:pt x="6" y="0"/>
                      </a:lnTo>
                      <a:lnTo>
                        <a:pt x="6" y="1"/>
                      </a:lnTo>
                      <a:close/>
                      <a:moveTo>
                        <a:pt x="6" y="0"/>
                      </a:moveTo>
                      <a:lnTo>
                        <a:pt x="6" y="0"/>
                      </a:lnTo>
                      <a:lnTo>
                        <a:pt x="6" y="1"/>
                      </a:lnTo>
                      <a:lnTo>
                        <a:pt x="6" y="0"/>
                      </a:lnTo>
                      <a:close/>
                      <a:moveTo>
                        <a:pt x="6" y="1"/>
                      </a:moveTo>
                      <a:cubicBezTo>
                        <a:pt x="5" y="1"/>
                        <a:pt x="5" y="1"/>
                        <a:pt x="4" y="1"/>
                      </a:cubicBezTo>
                      <a:lnTo>
                        <a:pt x="4" y="0"/>
                      </a:lnTo>
                      <a:cubicBezTo>
                        <a:pt x="4" y="0"/>
                        <a:pt x="5" y="0"/>
                        <a:pt x="6" y="0"/>
                      </a:cubicBezTo>
                      <a:lnTo>
                        <a:pt x="6" y="1"/>
                      </a:lnTo>
                      <a:close/>
                      <a:moveTo>
                        <a:pt x="4" y="1"/>
                      </a:moveTo>
                      <a:cubicBezTo>
                        <a:pt x="3" y="2"/>
                        <a:pt x="1" y="2"/>
                        <a:pt x="0" y="2"/>
                      </a:cubicBezTo>
                      <a:lnTo>
                        <a:pt x="0" y="1"/>
                      </a:lnTo>
                      <a:cubicBezTo>
                        <a:pt x="1" y="1"/>
                        <a:pt x="3" y="1"/>
                        <a:pt x="4" y="0"/>
                      </a:cubicBezTo>
                      <a:lnTo>
                        <a:pt x="4" y="1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181" name="Freeform 476"/>
                <p:cNvSpPr>
                  <a:spLocks noChangeArrowheads="1"/>
                </p:cNvSpPr>
                <p:nvPr/>
              </p:nvSpPr>
              <p:spPr bwMode="auto">
                <a:xfrm>
                  <a:off x="835" y="3097"/>
                  <a:ext cx="57" cy="20"/>
                </a:xfrm>
                <a:custGeom>
                  <a:avLst/>
                  <a:gdLst>
                    <a:gd name="T0" fmla="*/ 0 w 42"/>
                    <a:gd name="T1" fmla="*/ 0 h 12"/>
                    <a:gd name="T2" fmla="*/ 43259 w 42"/>
                    <a:gd name="T3" fmla="*/ 25292 h 12"/>
                    <a:gd name="T4" fmla="*/ 50030 w 42"/>
                    <a:gd name="T5" fmla="*/ 28458 h 12"/>
                    <a:gd name="T6" fmla="*/ 61751 w 42"/>
                    <a:gd name="T7" fmla="*/ 70255 h 12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42" h="12">
                      <a:moveTo>
                        <a:pt x="0" y="0"/>
                      </a:moveTo>
                      <a:cubicBezTo>
                        <a:pt x="8" y="2"/>
                        <a:pt x="18" y="3"/>
                        <a:pt x="29" y="4"/>
                      </a:cubicBezTo>
                      <a:cubicBezTo>
                        <a:pt x="31" y="4"/>
                        <a:pt x="33" y="5"/>
                        <a:pt x="34" y="5"/>
                      </a:cubicBezTo>
                      <a:cubicBezTo>
                        <a:pt x="39" y="7"/>
                        <a:pt x="37" y="11"/>
                        <a:pt x="42" y="12"/>
                      </a:cubicBezTo>
                    </a:path>
                  </a:pathLst>
                </a:custGeom>
                <a:noFill/>
                <a:ln w="9525" cap="sq">
                  <a:solidFill>
                    <a:srgbClr val="C1C0B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182" name="Freeform 477"/>
                <p:cNvSpPr>
                  <a:spLocks noChangeArrowheads="1"/>
                </p:cNvSpPr>
                <p:nvPr/>
              </p:nvSpPr>
              <p:spPr bwMode="auto">
                <a:xfrm>
                  <a:off x="835" y="3080"/>
                  <a:ext cx="36" cy="5"/>
                </a:xfrm>
                <a:custGeom>
                  <a:avLst/>
                  <a:gdLst>
                    <a:gd name="T0" fmla="*/ 32720 w 27"/>
                    <a:gd name="T1" fmla="*/ 1393 h 4"/>
                    <a:gd name="T2" fmla="*/ 11703 w 27"/>
                    <a:gd name="T3" fmla="*/ 804 h 4"/>
                    <a:gd name="T4" fmla="*/ 13161 w 27"/>
                    <a:gd name="T5" fmla="*/ 536 h 4"/>
                    <a:gd name="T6" fmla="*/ 32720 w 27"/>
                    <a:gd name="T7" fmla="*/ 1204 h 4"/>
                    <a:gd name="T8" fmla="*/ 32720 w 27"/>
                    <a:gd name="T9" fmla="*/ 1393 h 4"/>
                    <a:gd name="T10" fmla="*/ 11703 w 27"/>
                    <a:gd name="T11" fmla="*/ 804 h 4"/>
                    <a:gd name="T12" fmla="*/ 5831 w 27"/>
                    <a:gd name="T13" fmla="*/ 536 h 4"/>
                    <a:gd name="T14" fmla="*/ 5831 w 27"/>
                    <a:gd name="T15" fmla="*/ 0 h 4"/>
                    <a:gd name="T16" fmla="*/ 13161 w 27"/>
                    <a:gd name="T17" fmla="*/ 536 h 4"/>
                    <a:gd name="T18" fmla="*/ 11703 w 27"/>
                    <a:gd name="T19" fmla="*/ 804 h 4"/>
                    <a:gd name="T20" fmla="*/ 5831 w 27"/>
                    <a:gd name="T21" fmla="*/ 0 h 4"/>
                    <a:gd name="T22" fmla="*/ 5831 w 27"/>
                    <a:gd name="T23" fmla="*/ 0 h 4"/>
                    <a:gd name="T24" fmla="*/ 5831 w 27"/>
                    <a:gd name="T25" fmla="*/ 0 h 4"/>
                    <a:gd name="T26" fmla="*/ 5831 w 27"/>
                    <a:gd name="T27" fmla="*/ 536 h 4"/>
                    <a:gd name="T28" fmla="*/ 5831 w 27"/>
                    <a:gd name="T29" fmla="*/ 0 h 4"/>
                    <a:gd name="T30" fmla="*/ 5831 w 27"/>
                    <a:gd name="T31" fmla="*/ 536 h 4"/>
                    <a:gd name="T32" fmla="*/ 5831 w 27"/>
                    <a:gd name="T33" fmla="*/ 536 h 4"/>
                    <a:gd name="T34" fmla="*/ 5831 w 27"/>
                    <a:gd name="T35" fmla="*/ 0 h 4"/>
                    <a:gd name="T36" fmla="*/ 5831 w 27"/>
                    <a:gd name="T37" fmla="*/ 0 h 4"/>
                    <a:gd name="T38" fmla="*/ 5831 w 27"/>
                    <a:gd name="T39" fmla="*/ 536 h 4"/>
                    <a:gd name="T40" fmla="*/ 5831 w 27"/>
                    <a:gd name="T41" fmla="*/ 0 h 4"/>
                    <a:gd name="T42" fmla="*/ 5831 w 27"/>
                    <a:gd name="T43" fmla="*/ 0 h 4"/>
                    <a:gd name="T44" fmla="*/ 5831 w 27"/>
                    <a:gd name="T45" fmla="*/ 536 h 4"/>
                    <a:gd name="T46" fmla="*/ 5831 w 27"/>
                    <a:gd name="T47" fmla="*/ 0 h 4"/>
                    <a:gd name="T48" fmla="*/ 5831 w 27"/>
                    <a:gd name="T49" fmla="*/ 536 h 4"/>
                    <a:gd name="T50" fmla="*/ 4956 w 27"/>
                    <a:gd name="T51" fmla="*/ 804 h 4"/>
                    <a:gd name="T52" fmla="*/ 4956 w 27"/>
                    <a:gd name="T53" fmla="*/ 0 h 4"/>
                    <a:gd name="T54" fmla="*/ 5831 w 27"/>
                    <a:gd name="T55" fmla="*/ 0 h 4"/>
                    <a:gd name="T56" fmla="*/ 5831 w 27"/>
                    <a:gd name="T57" fmla="*/ 536 h 4"/>
                    <a:gd name="T58" fmla="*/ 4956 w 27"/>
                    <a:gd name="T59" fmla="*/ 804 h 4"/>
                    <a:gd name="T60" fmla="*/ 0 w 27"/>
                    <a:gd name="T61" fmla="*/ 804 h 4"/>
                    <a:gd name="T62" fmla="*/ 0 w 27"/>
                    <a:gd name="T63" fmla="*/ 536 h 4"/>
                    <a:gd name="T64" fmla="*/ 4956 w 27"/>
                    <a:gd name="T65" fmla="*/ 0 h 4"/>
                    <a:gd name="T66" fmla="*/ 4956 w 27"/>
                    <a:gd name="T67" fmla="*/ 804 h 4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</a:gdLst>
                  <a:ahLst/>
                  <a:cxnLst>
                    <a:cxn ang="T68">
                      <a:pos x="T0" y="T1"/>
                    </a:cxn>
                    <a:cxn ang="T69">
                      <a:pos x="T2" y="T3"/>
                    </a:cxn>
                    <a:cxn ang="T70">
                      <a:pos x="T4" y="T5"/>
                    </a:cxn>
                    <a:cxn ang="T71">
                      <a:pos x="T6" y="T7"/>
                    </a:cxn>
                    <a:cxn ang="T72">
                      <a:pos x="T8" y="T9"/>
                    </a:cxn>
                    <a:cxn ang="T73">
                      <a:pos x="T10" y="T11"/>
                    </a:cxn>
                    <a:cxn ang="T74">
                      <a:pos x="T12" y="T13"/>
                    </a:cxn>
                    <a:cxn ang="T75">
                      <a:pos x="T14" y="T15"/>
                    </a:cxn>
                    <a:cxn ang="T76">
                      <a:pos x="T16" y="T17"/>
                    </a:cxn>
                    <a:cxn ang="T77">
                      <a:pos x="T18" y="T19"/>
                    </a:cxn>
                    <a:cxn ang="T78">
                      <a:pos x="T20" y="T21"/>
                    </a:cxn>
                    <a:cxn ang="T79">
                      <a:pos x="T22" y="T23"/>
                    </a:cxn>
                    <a:cxn ang="T80">
                      <a:pos x="T24" y="T25"/>
                    </a:cxn>
                    <a:cxn ang="T81">
                      <a:pos x="T26" y="T27"/>
                    </a:cxn>
                    <a:cxn ang="T82">
                      <a:pos x="T28" y="T29"/>
                    </a:cxn>
                    <a:cxn ang="T83">
                      <a:pos x="T30" y="T31"/>
                    </a:cxn>
                    <a:cxn ang="T84">
                      <a:pos x="T32" y="T33"/>
                    </a:cxn>
                    <a:cxn ang="T85">
                      <a:pos x="T34" y="T35"/>
                    </a:cxn>
                    <a:cxn ang="T86">
                      <a:pos x="T36" y="T37"/>
                    </a:cxn>
                    <a:cxn ang="T87">
                      <a:pos x="T38" y="T39"/>
                    </a:cxn>
                    <a:cxn ang="T88">
                      <a:pos x="T40" y="T41"/>
                    </a:cxn>
                    <a:cxn ang="T89">
                      <a:pos x="T42" y="T43"/>
                    </a:cxn>
                    <a:cxn ang="T90">
                      <a:pos x="T44" y="T45"/>
                    </a:cxn>
                    <a:cxn ang="T91">
                      <a:pos x="T46" y="T47"/>
                    </a:cxn>
                    <a:cxn ang="T92">
                      <a:pos x="T48" y="T49"/>
                    </a:cxn>
                    <a:cxn ang="T93">
                      <a:pos x="T50" y="T51"/>
                    </a:cxn>
                    <a:cxn ang="T94">
                      <a:pos x="T52" y="T53"/>
                    </a:cxn>
                    <a:cxn ang="T95">
                      <a:pos x="T54" y="T55"/>
                    </a:cxn>
                    <a:cxn ang="T96">
                      <a:pos x="T56" y="T57"/>
                    </a:cxn>
                    <a:cxn ang="T97">
                      <a:pos x="T58" y="T59"/>
                    </a:cxn>
                    <a:cxn ang="T98">
                      <a:pos x="T60" y="T61"/>
                    </a:cxn>
                    <a:cxn ang="T99">
                      <a:pos x="T62" y="T63"/>
                    </a:cxn>
                    <a:cxn ang="T100">
                      <a:pos x="T64" y="T65"/>
                    </a:cxn>
                    <a:cxn ang="T101">
                      <a:pos x="T66" y="T67"/>
                    </a:cxn>
                  </a:cxnLst>
                  <a:rect l="0" t="0" r="r" b="b"/>
                  <a:pathLst>
                    <a:path w="27" h="4">
                      <a:moveTo>
                        <a:pt x="27" y="4"/>
                      </a:moveTo>
                      <a:cubicBezTo>
                        <a:pt x="21" y="4"/>
                        <a:pt x="16" y="3"/>
                        <a:pt x="10" y="2"/>
                      </a:cubicBezTo>
                      <a:lnTo>
                        <a:pt x="11" y="1"/>
                      </a:lnTo>
                      <a:cubicBezTo>
                        <a:pt x="16" y="2"/>
                        <a:pt x="21" y="3"/>
                        <a:pt x="27" y="3"/>
                      </a:cubicBezTo>
                      <a:lnTo>
                        <a:pt x="27" y="4"/>
                      </a:lnTo>
                      <a:close/>
                      <a:moveTo>
                        <a:pt x="10" y="2"/>
                      </a:moveTo>
                      <a:cubicBezTo>
                        <a:pt x="9" y="2"/>
                        <a:pt x="7" y="2"/>
                        <a:pt x="5" y="1"/>
                      </a:cubicBezTo>
                      <a:lnTo>
                        <a:pt x="5" y="0"/>
                      </a:lnTo>
                      <a:cubicBezTo>
                        <a:pt x="7" y="0"/>
                        <a:pt x="9" y="1"/>
                        <a:pt x="11" y="1"/>
                      </a:cubicBezTo>
                      <a:lnTo>
                        <a:pt x="10" y="2"/>
                      </a:lnTo>
                      <a:close/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5" y="1"/>
                      </a:lnTo>
                      <a:lnTo>
                        <a:pt x="5" y="0"/>
                      </a:lnTo>
                      <a:close/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5" y="0"/>
                      </a:lnTo>
                      <a:lnTo>
                        <a:pt x="5" y="1"/>
                      </a:lnTo>
                      <a:close/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5" y="1"/>
                      </a:lnTo>
                      <a:lnTo>
                        <a:pt x="5" y="0"/>
                      </a:lnTo>
                      <a:close/>
                      <a:moveTo>
                        <a:pt x="5" y="1"/>
                      </a:moveTo>
                      <a:cubicBezTo>
                        <a:pt x="5" y="1"/>
                        <a:pt x="5" y="2"/>
                        <a:pt x="4" y="2"/>
                      </a:cubicBezTo>
                      <a:lnTo>
                        <a:pt x="4" y="0"/>
                      </a:lnTo>
                      <a:cubicBezTo>
                        <a:pt x="4" y="0"/>
                        <a:pt x="5" y="0"/>
                        <a:pt x="5" y="0"/>
                      </a:cubicBezTo>
                      <a:lnTo>
                        <a:pt x="5" y="1"/>
                      </a:lnTo>
                      <a:close/>
                      <a:moveTo>
                        <a:pt x="4" y="2"/>
                      </a:moveTo>
                      <a:cubicBezTo>
                        <a:pt x="3" y="2"/>
                        <a:pt x="1" y="2"/>
                        <a:pt x="0" y="2"/>
                      </a:cubicBezTo>
                      <a:lnTo>
                        <a:pt x="0" y="1"/>
                      </a:lnTo>
                      <a:cubicBezTo>
                        <a:pt x="1" y="1"/>
                        <a:pt x="3" y="1"/>
                        <a:pt x="4" y="0"/>
                      </a:cubicBezTo>
                      <a:lnTo>
                        <a:pt x="4" y="2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183" name="Freeform 478"/>
                <p:cNvSpPr>
                  <a:spLocks noChangeArrowheads="1"/>
                </p:cNvSpPr>
                <p:nvPr/>
              </p:nvSpPr>
              <p:spPr bwMode="auto">
                <a:xfrm>
                  <a:off x="623" y="3068"/>
                  <a:ext cx="46" cy="7"/>
                </a:xfrm>
                <a:custGeom>
                  <a:avLst/>
                  <a:gdLst>
                    <a:gd name="T0" fmla="*/ 0 w 34"/>
                    <a:gd name="T1" fmla="*/ 0 h 5"/>
                    <a:gd name="T2" fmla="*/ 43117 w 34"/>
                    <a:gd name="T3" fmla="*/ 5274 h 5"/>
                    <a:gd name="T4" fmla="*/ 50446 w 34"/>
                    <a:gd name="T5" fmla="*/ 6819 h 5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34" h="5">
                      <a:moveTo>
                        <a:pt x="0" y="0"/>
                      </a:moveTo>
                      <a:cubicBezTo>
                        <a:pt x="8" y="2"/>
                        <a:pt x="18" y="3"/>
                        <a:pt x="29" y="4"/>
                      </a:cubicBezTo>
                      <a:cubicBezTo>
                        <a:pt x="31" y="4"/>
                        <a:pt x="33" y="5"/>
                        <a:pt x="34" y="5"/>
                      </a:cubicBezTo>
                    </a:path>
                  </a:pathLst>
                </a:custGeom>
                <a:noFill/>
                <a:ln w="9525" cap="sq">
                  <a:solidFill>
                    <a:srgbClr val="C1C0B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184" name="Freeform 479"/>
                <p:cNvSpPr>
                  <a:spLocks noChangeArrowheads="1"/>
                </p:cNvSpPr>
                <p:nvPr/>
              </p:nvSpPr>
              <p:spPr bwMode="auto">
                <a:xfrm>
                  <a:off x="626" y="3052"/>
                  <a:ext cx="37" cy="6"/>
                </a:xfrm>
                <a:custGeom>
                  <a:avLst/>
                  <a:gdLst>
                    <a:gd name="T0" fmla="*/ 49207 w 27"/>
                    <a:gd name="T1" fmla="*/ 21396 h 4"/>
                    <a:gd name="T2" fmla="*/ 19558 w 27"/>
                    <a:gd name="T3" fmla="*/ 12230 h 4"/>
                    <a:gd name="T4" fmla="*/ 19558 w 27"/>
                    <a:gd name="T5" fmla="*/ 6987 h 4"/>
                    <a:gd name="T6" fmla="*/ 49207 w 27"/>
                    <a:gd name="T7" fmla="*/ 16131 h 4"/>
                    <a:gd name="T8" fmla="*/ 49207 w 27"/>
                    <a:gd name="T9" fmla="*/ 21396 h 4"/>
                    <a:gd name="T10" fmla="*/ 19558 w 27"/>
                    <a:gd name="T11" fmla="*/ 12230 h 4"/>
                    <a:gd name="T12" fmla="*/ 8796 w 27"/>
                    <a:gd name="T13" fmla="*/ 6987 h 4"/>
                    <a:gd name="T14" fmla="*/ 11090 w 27"/>
                    <a:gd name="T15" fmla="*/ 0 h 4"/>
                    <a:gd name="T16" fmla="*/ 19558 w 27"/>
                    <a:gd name="T17" fmla="*/ 6987 h 4"/>
                    <a:gd name="T18" fmla="*/ 19558 w 27"/>
                    <a:gd name="T19" fmla="*/ 12230 h 4"/>
                    <a:gd name="T20" fmla="*/ 11090 w 27"/>
                    <a:gd name="T21" fmla="*/ 0 h 4"/>
                    <a:gd name="T22" fmla="*/ 11090 w 27"/>
                    <a:gd name="T23" fmla="*/ 0 h 4"/>
                    <a:gd name="T24" fmla="*/ 11090 w 27"/>
                    <a:gd name="T25" fmla="*/ 0 h 4"/>
                    <a:gd name="T26" fmla="*/ 11090 w 27"/>
                    <a:gd name="T27" fmla="*/ 6987 h 4"/>
                    <a:gd name="T28" fmla="*/ 11090 w 27"/>
                    <a:gd name="T29" fmla="*/ 0 h 4"/>
                    <a:gd name="T30" fmla="*/ 11090 w 27"/>
                    <a:gd name="T31" fmla="*/ 6987 h 4"/>
                    <a:gd name="T32" fmla="*/ 11090 w 27"/>
                    <a:gd name="T33" fmla="*/ 6987 h 4"/>
                    <a:gd name="T34" fmla="*/ 11090 w 27"/>
                    <a:gd name="T35" fmla="*/ 0 h 4"/>
                    <a:gd name="T36" fmla="*/ 11090 w 27"/>
                    <a:gd name="T37" fmla="*/ 0 h 4"/>
                    <a:gd name="T38" fmla="*/ 11090 w 27"/>
                    <a:gd name="T39" fmla="*/ 6987 h 4"/>
                    <a:gd name="T40" fmla="*/ 11090 w 27"/>
                    <a:gd name="T41" fmla="*/ 0 h 4"/>
                    <a:gd name="T42" fmla="*/ 11090 w 27"/>
                    <a:gd name="T43" fmla="*/ 0 h 4"/>
                    <a:gd name="T44" fmla="*/ 11090 w 27"/>
                    <a:gd name="T45" fmla="*/ 6987 h 4"/>
                    <a:gd name="T46" fmla="*/ 11090 w 27"/>
                    <a:gd name="T47" fmla="*/ 0 h 4"/>
                    <a:gd name="T48" fmla="*/ 11090 w 27"/>
                    <a:gd name="T49" fmla="*/ 6987 h 4"/>
                    <a:gd name="T50" fmla="*/ 7815 w 27"/>
                    <a:gd name="T51" fmla="*/ 12230 h 4"/>
                    <a:gd name="T52" fmla="*/ 7815 w 27"/>
                    <a:gd name="T53" fmla="*/ 0 h 4"/>
                    <a:gd name="T54" fmla="*/ 11090 w 27"/>
                    <a:gd name="T55" fmla="*/ 0 h 4"/>
                    <a:gd name="T56" fmla="*/ 11090 w 27"/>
                    <a:gd name="T57" fmla="*/ 6987 h 4"/>
                    <a:gd name="T58" fmla="*/ 7815 w 27"/>
                    <a:gd name="T59" fmla="*/ 12230 h 4"/>
                    <a:gd name="T60" fmla="*/ 0 w 27"/>
                    <a:gd name="T61" fmla="*/ 12230 h 4"/>
                    <a:gd name="T62" fmla="*/ 1902 w 27"/>
                    <a:gd name="T63" fmla="*/ 6987 h 4"/>
                    <a:gd name="T64" fmla="*/ 7815 w 27"/>
                    <a:gd name="T65" fmla="*/ 0 h 4"/>
                    <a:gd name="T66" fmla="*/ 7815 w 27"/>
                    <a:gd name="T67" fmla="*/ 12230 h 4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</a:gdLst>
                  <a:ahLst/>
                  <a:cxnLst>
                    <a:cxn ang="T68">
                      <a:pos x="T0" y="T1"/>
                    </a:cxn>
                    <a:cxn ang="T69">
                      <a:pos x="T2" y="T3"/>
                    </a:cxn>
                    <a:cxn ang="T70">
                      <a:pos x="T4" y="T5"/>
                    </a:cxn>
                    <a:cxn ang="T71">
                      <a:pos x="T6" y="T7"/>
                    </a:cxn>
                    <a:cxn ang="T72">
                      <a:pos x="T8" y="T9"/>
                    </a:cxn>
                    <a:cxn ang="T73">
                      <a:pos x="T10" y="T11"/>
                    </a:cxn>
                    <a:cxn ang="T74">
                      <a:pos x="T12" y="T13"/>
                    </a:cxn>
                    <a:cxn ang="T75">
                      <a:pos x="T14" y="T15"/>
                    </a:cxn>
                    <a:cxn ang="T76">
                      <a:pos x="T16" y="T17"/>
                    </a:cxn>
                    <a:cxn ang="T77">
                      <a:pos x="T18" y="T19"/>
                    </a:cxn>
                    <a:cxn ang="T78">
                      <a:pos x="T20" y="T21"/>
                    </a:cxn>
                    <a:cxn ang="T79">
                      <a:pos x="T22" y="T23"/>
                    </a:cxn>
                    <a:cxn ang="T80">
                      <a:pos x="T24" y="T25"/>
                    </a:cxn>
                    <a:cxn ang="T81">
                      <a:pos x="T26" y="T27"/>
                    </a:cxn>
                    <a:cxn ang="T82">
                      <a:pos x="T28" y="T29"/>
                    </a:cxn>
                    <a:cxn ang="T83">
                      <a:pos x="T30" y="T31"/>
                    </a:cxn>
                    <a:cxn ang="T84">
                      <a:pos x="T32" y="T33"/>
                    </a:cxn>
                    <a:cxn ang="T85">
                      <a:pos x="T34" y="T35"/>
                    </a:cxn>
                    <a:cxn ang="T86">
                      <a:pos x="T36" y="T37"/>
                    </a:cxn>
                    <a:cxn ang="T87">
                      <a:pos x="T38" y="T39"/>
                    </a:cxn>
                    <a:cxn ang="T88">
                      <a:pos x="T40" y="T41"/>
                    </a:cxn>
                    <a:cxn ang="T89">
                      <a:pos x="T42" y="T43"/>
                    </a:cxn>
                    <a:cxn ang="T90">
                      <a:pos x="T44" y="T45"/>
                    </a:cxn>
                    <a:cxn ang="T91">
                      <a:pos x="T46" y="T47"/>
                    </a:cxn>
                    <a:cxn ang="T92">
                      <a:pos x="T48" y="T49"/>
                    </a:cxn>
                    <a:cxn ang="T93">
                      <a:pos x="T50" y="T51"/>
                    </a:cxn>
                    <a:cxn ang="T94">
                      <a:pos x="T52" y="T53"/>
                    </a:cxn>
                    <a:cxn ang="T95">
                      <a:pos x="T54" y="T55"/>
                    </a:cxn>
                    <a:cxn ang="T96">
                      <a:pos x="T56" y="T57"/>
                    </a:cxn>
                    <a:cxn ang="T97">
                      <a:pos x="T58" y="T59"/>
                    </a:cxn>
                    <a:cxn ang="T98">
                      <a:pos x="T60" y="T61"/>
                    </a:cxn>
                    <a:cxn ang="T99">
                      <a:pos x="T62" y="T63"/>
                    </a:cxn>
                    <a:cxn ang="T100">
                      <a:pos x="T64" y="T65"/>
                    </a:cxn>
                    <a:cxn ang="T101">
                      <a:pos x="T66" y="T67"/>
                    </a:cxn>
                  </a:cxnLst>
                  <a:rect l="0" t="0" r="r" b="b"/>
                  <a:pathLst>
                    <a:path w="27" h="4">
                      <a:moveTo>
                        <a:pt x="27" y="4"/>
                      </a:moveTo>
                      <a:cubicBezTo>
                        <a:pt x="21" y="4"/>
                        <a:pt x="16" y="3"/>
                        <a:pt x="11" y="2"/>
                      </a:cubicBezTo>
                      <a:lnTo>
                        <a:pt x="11" y="1"/>
                      </a:lnTo>
                      <a:cubicBezTo>
                        <a:pt x="16" y="2"/>
                        <a:pt x="21" y="3"/>
                        <a:pt x="27" y="3"/>
                      </a:cubicBezTo>
                      <a:lnTo>
                        <a:pt x="27" y="4"/>
                      </a:lnTo>
                      <a:close/>
                      <a:moveTo>
                        <a:pt x="11" y="2"/>
                      </a:moveTo>
                      <a:cubicBezTo>
                        <a:pt x="9" y="2"/>
                        <a:pt x="7" y="2"/>
                        <a:pt x="5" y="1"/>
                      </a:cubicBezTo>
                      <a:lnTo>
                        <a:pt x="6" y="0"/>
                      </a:lnTo>
                      <a:cubicBezTo>
                        <a:pt x="8" y="0"/>
                        <a:pt x="9" y="1"/>
                        <a:pt x="11" y="1"/>
                      </a:cubicBezTo>
                      <a:lnTo>
                        <a:pt x="11" y="2"/>
                      </a:lnTo>
                      <a:close/>
                      <a:moveTo>
                        <a:pt x="6" y="0"/>
                      </a:moveTo>
                      <a:lnTo>
                        <a:pt x="6" y="0"/>
                      </a:lnTo>
                      <a:lnTo>
                        <a:pt x="6" y="1"/>
                      </a:lnTo>
                      <a:lnTo>
                        <a:pt x="6" y="0"/>
                      </a:lnTo>
                      <a:close/>
                      <a:moveTo>
                        <a:pt x="6" y="1"/>
                      </a:moveTo>
                      <a:lnTo>
                        <a:pt x="6" y="1"/>
                      </a:lnTo>
                      <a:lnTo>
                        <a:pt x="6" y="0"/>
                      </a:lnTo>
                      <a:lnTo>
                        <a:pt x="6" y="1"/>
                      </a:lnTo>
                      <a:close/>
                      <a:moveTo>
                        <a:pt x="6" y="0"/>
                      </a:moveTo>
                      <a:lnTo>
                        <a:pt x="6" y="0"/>
                      </a:lnTo>
                      <a:lnTo>
                        <a:pt x="6" y="1"/>
                      </a:lnTo>
                      <a:lnTo>
                        <a:pt x="6" y="0"/>
                      </a:lnTo>
                      <a:close/>
                      <a:moveTo>
                        <a:pt x="6" y="1"/>
                      </a:moveTo>
                      <a:cubicBezTo>
                        <a:pt x="5" y="1"/>
                        <a:pt x="5" y="1"/>
                        <a:pt x="4" y="2"/>
                      </a:cubicBezTo>
                      <a:lnTo>
                        <a:pt x="4" y="0"/>
                      </a:lnTo>
                      <a:cubicBezTo>
                        <a:pt x="5" y="0"/>
                        <a:pt x="5" y="0"/>
                        <a:pt x="6" y="0"/>
                      </a:cubicBezTo>
                      <a:lnTo>
                        <a:pt x="6" y="1"/>
                      </a:lnTo>
                      <a:close/>
                      <a:moveTo>
                        <a:pt x="4" y="2"/>
                      </a:moveTo>
                      <a:cubicBezTo>
                        <a:pt x="3" y="2"/>
                        <a:pt x="2" y="2"/>
                        <a:pt x="0" y="2"/>
                      </a:cubicBezTo>
                      <a:lnTo>
                        <a:pt x="1" y="1"/>
                      </a:lnTo>
                      <a:cubicBezTo>
                        <a:pt x="2" y="1"/>
                        <a:pt x="3" y="1"/>
                        <a:pt x="4" y="0"/>
                      </a:cubicBezTo>
                      <a:lnTo>
                        <a:pt x="4" y="2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185" name="Freeform 480"/>
                <p:cNvSpPr>
                  <a:spLocks noChangeArrowheads="1"/>
                </p:cNvSpPr>
                <p:nvPr/>
              </p:nvSpPr>
              <p:spPr bwMode="auto">
                <a:xfrm>
                  <a:off x="722" y="3113"/>
                  <a:ext cx="67" cy="21"/>
                </a:xfrm>
                <a:custGeom>
                  <a:avLst/>
                  <a:gdLst>
                    <a:gd name="T0" fmla="*/ 0 w 49"/>
                    <a:gd name="T1" fmla="*/ 0 h 13"/>
                    <a:gd name="T2" fmla="*/ 47826 w 49"/>
                    <a:gd name="T3" fmla="*/ 13341 h 13"/>
                    <a:gd name="T4" fmla="*/ 58000 w 49"/>
                    <a:gd name="T5" fmla="*/ 21551 h 13"/>
                    <a:gd name="T6" fmla="*/ 80914 w 49"/>
                    <a:gd name="T7" fmla="*/ 45488 h 13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49" h="13">
                      <a:moveTo>
                        <a:pt x="0" y="0"/>
                      </a:moveTo>
                      <a:cubicBezTo>
                        <a:pt x="8" y="3"/>
                        <a:pt x="18" y="4"/>
                        <a:pt x="29" y="4"/>
                      </a:cubicBezTo>
                      <a:cubicBezTo>
                        <a:pt x="31" y="4"/>
                        <a:pt x="33" y="5"/>
                        <a:pt x="35" y="6"/>
                      </a:cubicBezTo>
                      <a:cubicBezTo>
                        <a:pt x="39" y="7"/>
                        <a:pt x="44" y="13"/>
                        <a:pt x="49" y="13"/>
                      </a:cubicBezTo>
                    </a:path>
                  </a:pathLst>
                </a:custGeom>
                <a:noFill/>
                <a:ln w="9525" cap="sq">
                  <a:solidFill>
                    <a:srgbClr val="C1C0B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186" name="Freeform 481"/>
                <p:cNvSpPr>
                  <a:spLocks noChangeArrowheads="1"/>
                </p:cNvSpPr>
                <p:nvPr/>
              </p:nvSpPr>
              <p:spPr bwMode="auto">
                <a:xfrm>
                  <a:off x="708" y="3092"/>
                  <a:ext cx="50" cy="11"/>
                </a:xfrm>
                <a:custGeom>
                  <a:avLst/>
                  <a:gdLst>
                    <a:gd name="T0" fmla="*/ 55424 w 37"/>
                    <a:gd name="T1" fmla="*/ 40582 h 7"/>
                    <a:gd name="T2" fmla="*/ 32259 w 37"/>
                    <a:gd name="T3" fmla="*/ 29348 h 7"/>
                    <a:gd name="T4" fmla="*/ 32259 w 37"/>
                    <a:gd name="T5" fmla="*/ 17125 h 7"/>
                    <a:gd name="T6" fmla="*/ 55424 w 37"/>
                    <a:gd name="T7" fmla="*/ 29348 h 7"/>
                    <a:gd name="T8" fmla="*/ 55424 w 37"/>
                    <a:gd name="T9" fmla="*/ 40582 h 7"/>
                    <a:gd name="T10" fmla="*/ 32259 w 37"/>
                    <a:gd name="T11" fmla="*/ 29348 h 7"/>
                    <a:gd name="T12" fmla="*/ 22630 w 37"/>
                    <a:gd name="T13" fmla="*/ 23667 h 7"/>
                    <a:gd name="T14" fmla="*/ 23574 w 37"/>
                    <a:gd name="T15" fmla="*/ 9982 h 7"/>
                    <a:gd name="T16" fmla="*/ 32259 w 37"/>
                    <a:gd name="T17" fmla="*/ 17125 h 7"/>
                    <a:gd name="T18" fmla="*/ 32259 w 37"/>
                    <a:gd name="T19" fmla="*/ 29348 h 7"/>
                    <a:gd name="T20" fmla="*/ 22630 w 37"/>
                    <a:gd name="T21" fmla="*/ 9982 h 7"/>
                    <a:gd name="T22" fmla="*/ 23574 w 37"/>
                    <a:gd name="T23" fmla="*/ 9982 h 7"/>
                    <a:gd name="T24" fmla="*/ 23574 w 37"/>
                    <a:gd name="T25" fmla="*/ 9982 h 7"/>
                    <a:gd name="T26" fmla="*/ 22630 w 37"/>
                    <a:gd name="T27" fmla="*/ 17125 h 7"/>
                    <a:gd name="T28" fmla="*/ 22630 w 37"/>
                    <a:gd name="T29" fmla="*/ 9982 h 7"/>
                    <a:gd name="T30" fmla="*/ 22630 w 37"/>
                    <a:gd name="T31" fmla="*/ 23667 h 7"/>
                    <a:gd name="T32" fmla="*/ 22630 w 37"/>
                    <a:gd name="T33" fmla="*/ 23667 h 7"/>
                    <a:gd name="T34" fmla="*/ 22630 w 37"/>
                    <a:gd name="T35" fmla="*/ 9982 h 7"/>
                    <a:gd name="T36" fmla="*/ 22630 w 37"/>
                    <a:gd name="T37" fmla="*/ 9982 h 7"/>
                    <a:gd name="T38" fmla="*/ 22630 w 37"/>
                    <a:gd name="T39" fmla="*/ 23667 h 7"/>
                    <a:gd name="T40" fmla="*/ 22630 w 37"/>
                    <a:gd name="T41" fmla="*/ 23667 h 7"/>
                    <a:gd name="T42" fmla="*/ 22630 w 37"/>
                    <a:gd name="T43" fmla="*/ 23667 h 7"/>
                    <a:gd name="T44" fmla="*/ 22630 w 37"/>
                    <a:gd name="T45" fmla="*/ 17125 h 7"/>
                    <a:gd name="T46" fmla="*/ 22630 w 37"/>
                    <a:gd name="T47" fmla="*/ 23667 h 7"/>
                    <a:gd name="T48" fmla="*/ 22630 w 37"/>
                    <a:gd name="T49" fmla="*/ 23667 h 7"/>
                    <a:gd name="T50" fmla="*/ 20942 w 37"/>
                    <a:gd name="T51" fmla="*/ 23667 h 7"/>
                    <a:gd name="T52" fmla="*/ 22630 w 37"/>
                    <a:gd name="T53" fmla="*/ 9982 h 7"/>
                    <a:gd name="T54" fmla="*/ 22630 w 37"/>
                    <a:gd name="T55" fmla="*/ 9982 h 7"/>
                    <a:gd name="T56" fmla="*/ 22630 w 37"/>
                    <a:gd name="T57" fmla="*/ 23667 h 7"/>
                    <a:gd name="T58" fmla="*/ 20942 w 37"/>
                    <a:gd name="T59" fmla="*/ 23667 h 7"/>
                    <a:gd name="T60" fmla="*/ 17958 w 37"/>
                    <a:gd name="T61" fmla="*/ 17125 h 7"/>
                    <a:gd name="T62" fmla="*/ 19295 w 37"/>
                    <a:gd name="T63" fmla="*/ 9982 h 7"/>
                    <a:gd name="T64" fmla="*/ 22630 w 37"/>
                    <a:gd name="T65" fmla="*/ 9982 h 7"/>
                    <a:gd name="T66" fmla="*/ 20942 w 37"/>
                    <a:gd name="T67" fmla="*/ 23667 h 7"/>
                    <a:gd name="T68" fmla="*/ 17958 w 37"/>
                    <a:gd name="T69" fmla="*/ 17125 h 7"/>
                    <a:gd name="T70" fmla="*/ 0 w 37"/>
                    <a:gd name="T71" fmla="*/ 5825 h 7"/>
                    <a:gd name="T72" fmla="*/ 1581 w 37"/>
                    <a:gd name="T73" fmla="*/ 0 h 7"/>
                    <a:gd name="T74" fmla="*/ 19295 w 37"/>
                    <a:gd name="T75" fmla="*/ 9982 h 7"/>
                    <a:gd name="T76" fmla="*/ 17958 w 37"/>
                    <a:gd name="T77" fmla="*/ 17125 h 7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</a:gdLst>
                  <a:ahLst/>
                  <a:cxnLst>
                    <a:cxn ang="T78">
                      <a:pos x="T0" y="T1"/>
                    </a:cxn>
                    <a:cxn ang="T79">
                      <a:pos x="T2" y="T3"/>
                    </a:cxn>
                    <a:cxn ang="T80">
                      <a:pos x="T4" y="T5"/>
                    </a:cxn>
                    <a:cxn ang="T81">
                      <a:pos x="T6" y="T7"/>
                    </a:cxn>
                    <a:cxn ang="T82">
                      <a:pos x="T8" y="T9"/>
                    </a:cxn>
                    <a:cxn ang="T83">
                      <a:pos x="T10" y="T11"/>
                    </a:cxn>
                    <a:cxn ang="T84">
                      <a:pos x="T12" y="T13"/>
                    </a:cxn>
                    <a:cxn ang="T85">
                      <a:pos x="T14" y="T15"/>
                    </a:cxn>
                    <a:cxn ang="T86">
                      <a:pos x="T16" y="T17"/>
                    </a:cxn>
                    <a:cxn ang="T87">
                      <a:pos x="T18" y="T19"/>
                    </a:cxn>
                    <a:cxn ang="T88">
                      <a:pos x="T20" y="T21"/>
                    </a:cxn>
                    <a:cxn ang="T89">
                      <a:pos x="T22" y="T23"/>
                    </a:cxn>
                    <a:cxn ang="T90">
                      <a:pos x="T24" y="T25"/>
                    </a:cxn>
                    <a:cxn ang="T91">
                      <a:pos x="T26" y="T27"/>
                    </a:cxn>
                    <a:cxn ang="T92">
                      <a:pos x="T28" y="T29"/>
                    </a:cxn>
                    <a:cxn ang="T93">
                      <a:pos x="T30" y="T31"/>
                    </a:cxn>
                    <a:cxn ang="T94">
                      <a:pos x="T32" y="T33"/>
                    </a:cxn>
                    <a:cxn ang="T95">
                      <a:pos x="T34" y="T35"/>
                    </a:cxn>
                    <a:cxn ang="T96">
                      <a:pos x="T36" y="T37"/>
                    </a:cxn>
                    <a:cxn ang="T97">
                      <a:pos x="T38" y="T39"/>
                    </a:cxn>
                    <a:cxn ang="T98">
                      <a:pos x="T40" y="T41"/>
                    </a:cxn>
                    <a:cxn ang="T99">
                      <a:pos x="T42" y="T43"/>
                    </a:cxn>
                    <a:cxn ang="T100">
                      <a:pos x="T44" y="T45"/>
                    </a:cxn>
                    <a:cxn ang="T101">
                      <a:pos x="T46" y="T47"/>
                    </a:cxn>
                    <a:cxn ang="T102">
                      <a:pos x="T48" y="T49"/>
                    </a:cxn>
                    <a:cxn ang="T103">
                      <a:pos x="T50" y="T51"/>
                    </a:cxn>
                    <a:cxn ang="T104">
                      <a:pos x="T52" y="T53"/>
                    </a:cxn>
                    <a:cxn ang="T105">
                      <a:pos x="T54" y="T55"/>
                    </a:cxn>
                    <a:cxn ang="T106">
                      <a:pos x="T56" y="T57"/>
                    </a:cxn>
                    <a:cxn ang="T107">
                      <a:pos x="T58" y="T59"/>
                    </a:cxn>
                    <a:cxn ang="T108">
                      <a:pos x="T60" y="T61"/>
                    </a:cxn>
                    <a:cxn ang="T109">
                      <a:pos x="T62" y="T63"/>
                    </a:cxn>
                    <a:cxn ang="T110">
                      <a:pos x="T64" y="T65"/>
                    </a:cxn>
                    <a:cxn ang="T111">
                      <a:pos x="T66" y="T67"/>
                    </a:cxn>
                    <a:cxn ang="T112">
                      <a:pos x="T68" y="T69"/>
                    </a:cxn>
                    <a:cxn ang="T113">
                      <a:pos x="T70" y="T71"/>
                    </a:cxn>
                    <a:cxn ang="T114">
                      <a:pos x="T72" y="T73"/>
                    </a:cxn>
                    <a:cxn ang="T115">
                      <a:pos x="T74" y="T75"/>
                    </a:cxn>
                    <a:cxn ang="T116">
                      <a:pos x="T76" y="T77"/>
                    </a:cxn>
                  </a:cxnLst>
                  <a:rect l="0" t="0" r="r" b="b"/>
                  <a:pathLst>
                    <a:path w="37" h="7">
                      <a:moveTo>
                        <a:pt x="37" y="7"/>
                      </a:moveTo>
                      <a:cubicBezTo>
                        <a:pt x="31" y="6"/>
                        <a:pt x="27" y="6"/>
                        <a:pt x="22" y="5"/>
                      </a:cubicBezTo>
                      <a:lnTo>
                        <a:pt x="22" y="3"/>
                      </a:lnTo>
                      <a:cubicBezTo>
                        <a:pt x="27" y="4"/>
                        <a:pt x="31" y="5"/>
                        <a:pt x="37" y="5"/>
                      </a:cubicBezTo>
                      <a:lnTo>
                        <a:pt x="37" y="7"/>
                      </a:lnTo>
                      <a:close/>
                      <a:moveTo>
                        <a:pt x="22" y="5"/>
                      </a:moveTo>
                      <a:cubicBezTo>
                        <a:pt x="20" y="4"/>
                        <a:pt x="18" y="4"/>
                        <a:pt x="15" y="4"/>
                      </a:cubicBezTo>
                      <a:lnTo>
                        <a:pt x="16" y="2"/>
                      </a:lnTo>
                      <a:cubicBezTo>
                        <a:pt x="18" y="3"/>
                        <a:pt x="20" y="3"/>
                        <a:pt x="22" y="3"/>
                      </a:cubicBezTo>
                      <a:lnTo>
                        <a:pt x="22" y="5"/>
                      </a:lnTo>
                      <a:close/>
                      <a:moveTo>
                        <a:pt x="15" y="2"/>
                      </a:moveTo>
                      <a:lnTo>
                        <a:pt x="16" y="2"/>
                      </a:lnTo>
                      <a:lnTo>
                        <a:pt x="15" y="3"/>
                      </a:lnTo>
                      <a:lnTo>
                        <a:pt x="15" y="2"/>
                      </a:lnTo>
                      <a:close/>
                      <a:moveTo>
                        <a:pt x="15" y="4"/>
                      </a:moveTo>
                      <a:lnTo>
                        <a:pt x="15" y="4"/>
                      </a:lnTo>
                      <a:lnTo>
                        <a:pt x="15" y="2"/>
                      </a:lnTo>
                      <a:lnTo>
                        <a:pt x="15" y="4"/>
                      </a:lnTo>
                      <a:close/>
                      <a:moveTo>
                        <a:pt x="15" y="4"/>
                      </a:moveTo>
                      <a:lnTo>
                        <a:pt x="15" y="4"/>
                      </a:lnTo>
                      <a:lnTo>
                        <a:pt x="15" y="3"/>
                      </a:lnTo>
                      <a:lnTo>
                        <a:pt x="15" y="4"/>
                      </a:lnTo>
                      <a:close/>
                      <a:moveTo>
                        <a:pt x="15" y="4"/>
                      </a:moveTo>
                      <a:cubicBezTo>
                        <a:pt x="15" y="4"/>
                        <a:pt x="15" y="4"/>
                        <a:pt x="14" y="4"/>
                      </a:cubicBezTo>
                      <a:lnTo>
                        <a:pt x="15" y="2"/>
                      </a:lnTo>
                      <a:cubicBezTo>
                        <a:pt x="15" y="2"/>
                        <a:pt x="15" y="2"/>
                        <a:pt x="15" y="2"/>
                      </a:cubicBezTo>
                      <a:lnTo>
                        <a:pt x="15" y="4"/>
                      </a:lnTo>
                      <a:close/>
                      <a:moveTo>
                        <a:pt x="14" y="4"/>
                      </a:moveTo>
                      <a:cubicBezTo>
                        <a:pt x="14" y="3"/>
                        <a:pt x="13" y="3"/>
                        <a:pt x="12" y="3"/>
                      </a:cubicBezTo>
                      <a:lnTo>
                        <a:pt x="13" y="2"/>
                      </a:lnTo>
                      <a:cubicBezTo>
                        <a:pt x="13" y="2"/>
                        <a:pt x="14" y="2"/>
                        <a:pt x="15" y="2"/>
                      </a:cubicBezTo>
                      <a:lnTo>
                        <a:pt x="14" y="4"/>
                      </a:lnTo>
                      <a:close/>
                      <a:moveTo>
                        <a:pt x="12" y="3"/>
                      </a:moveTo>
                      <a:cubicBezTo>
                        <a:pt x="8" y="2"/>
                        <a:pt x="1" y="1"/>
                        <a:pt x="0" y="1"/>
                      </a:cubicBezTo>
                      <a:lnTo>
                        <a:pt x="1" y="0"/>
                      </a:lnTo>
                      <a:cubicBezTo>
                        <a:pt x="2" y="0"/>
                        <a:pt x="9" y="1"/>
                        <a:pt x="13" y="2"/>
                      </a:cubicBezTo>
                      <a:lnTo>
                        <a:pt x="12" y="3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187" name="Freeform 482"/>
                <p:cNvSpPr>
                  <a:spLocks noChangeArrowheads="1"/>
                </p:cNvSpPr>
                <p:nvPr/>
              </p:nvSpPr>
              <p:spPr bwMode="auto">
                <a:xfrm>
                  <a:off x="726" y="3068"/>
                  <a:ext cx="37" cy="11"/>
                </a:xfrm>
                <a:custGeom>
                  <a:avLst/>
                  <a:gdLst>
                    <a:gd name="T0" fmla="*/ 49207 w 27"/>
                    <a:gd name="T1" fmla="*/ 40582 h 7"/>
                    <a:gd name="T2" fmla="*/ 29525 w 27"/>
                    <a:gd name="T3" fmla="*/ 23667 h 7"/>
                    <a:gd name="T4" fmla="*/ 30811 w 27"/>
                    <a:gd name="T5" fmla="*/ 17125 h 7"/>
                    <a:gd name="T6" fmla="*/ 49207 w 27"/>
                    <a:gd name="T7" fmla="*/ 32782 h 7"/>
                    <a:gd name="T8" fmla="*/ 49207 w 27"/>
                    <a:gd name="T9" fmla="*/ 40582 h 7"/>
                    <a:gd name="T10" fmla="*/ 29525 w 27"/>
                    <a:gd name="T11" fmla="*/ 23667 h 7"/>
                    <a:gd name="T12" fmla="*/ 11090 w 27"/>
                    <a:gd name="T13" fmla="*/ 23667 h 7"/>
                    <a:gd name="T14" fmla="*/ 8796 w 27"/>
                    <a:gd name="T15" fmla="*/ 17125 h 7"/>
                    <a:gd name="T16" fmla="*/ 30811 w 27"/>
                    <a:gd name="T17" fmla="*/ 17125 h 7"/>
                    <a:gd name="T18" fmla="*/ 29525 w 27"/>
                    <a:gd name="T19" fmla="*/ 23667 h 7"/>
                    <a:gd name="T20" fmla="*/ 8796 w 27"/>
                    <a:gd name="T21" fmla="*/ 17125 h 7"/>
                    <a:gd name="T22" fmla="*/ 8796 w 27"/>
                    <a:gd name="T23" fmla="*/ 17125 h 7"/>
                    <a:gd name="T24" fmla="*/ 11090 w 27"/>
                    <a:gd name="T25" fmla="*/ 23667 h 7"/>
                    <a:gd name="T26" fmla="*/ 8796 w 27"/>
                    <a:gd name="T27" fmla="*/ 17125 h 7"/>
                    <a:gd name="T28" fmla="*/ 11090 w 27"/>
                    <a:gd name="T29" fmla="*/ 23667 h 7"/>
                    <a:gd name="T30" fmla="*/ 11090 w 27"/>
                    <a:gd name="T31" fmla="*/ 23667 h 7"/>
                    <a:gd name="T32" fmla="*/ 8796 w 27"/>
                    <a:gd name="T33" fmla="*/ 17125 h 7"/>
                    <a:gd name="T34" fmla="*/ 8796 w 27"/>
                    <a:gd name="T35" fmla="*/ 17125 h 7"/>
                    <a:gd name="T36" fmla="*/ 11090 w 27"/>
                    <a:gd name="T37" fmla="*/ 23667 h 7"/>
                    <a:gd name="T38" fmla="*/ 11090 w 27"/>
                    <a:gd name="T39" fmla="*/ 23667 h 7"/>
                    <a:gd name="T40" fmla="*/ 11090 w 27"/>
                    <a:gd name="T41" fmla="*/ 23667 h 7"/>
                    <a:gd name="T42" fmla="*/ 11090 w 27"/>
                    <a:gd name="T43" fmla="*/ 23667 h 7"/>
                    <a:gd name="T44" fmla="*/ 11090 w 27"/>
                    <a:gd name="T45" fmla="*/ 23667 h 7"/>
                    <a:gd name="T46" fmla="*/ 8796 w 27"/>
                    <a:gd name="T47" fmla="*/ 29348 h 7"/>
                    <a:gd name="T48" fmla="*/ 8796 w 27"/>
                    <a:gd name="T49" fmla="*/ 23667 h 7"/>
                    <a:gd name="T50" fmla="*/ 8796 w 27"/>
                    <a:gd name="T51" fmla="*/ 17125 h 7"/>
                    <a:gd name="T52" fmla="*/ 11090 w 27"/>
                    <a:gd name="T53" fmla="*/ 23667 h 7"/>
                    <a:gd name="T54" fmla="*/ 8796 w 27"/>
                    <a:gd name="T55" fmla="*/ 29348 h 7"/>
                    <a:gd name="T56" fmla="*/ 8796 w 27"/>
                    <a:gd name="T57" fmla="*/ 29348 h 7"/>
                    <a:gd name="T58" fmla="*/ 7815 w 27"/>
                    <a:gd name="T59" fmla="*/ 23667 h 7"/>
                    <a:gd name="T60" fmla="*/ 8796 w 27"/>
                    <a:gd name="T61" fmla="*/ 23667 h 7"/>
                    <a:gd name="T62" fmla="*/ 8796 w 27"/>
                    <a:gd name="T63" fmla="*/ 29348 h 7"/>
                    <a:gd name="T64" fmla="*/ 8796 w 27"/>
                    <a:gd name="T65" fmla="*/ 29348 h 7"/>
                    <a:gd name="T66" fmla="*/ 0 w 27"/>
                    <a:gd name="T67" fmla="*/ 29348 h 7"/>
                    <a:gd name="T68" fmla="*/ 0 w 27"/>
                    <a:gd name="T69" fmla="*/ 23667 h 7"/>
                    <a:gd name="T70" fmla="*/ 7815 w 27"/>
                    <a:gd name="T71" fmla="*/ 23667 h 7"/>
                    <a:gd name="T72" fmla="*/ 8796 w 27"/>
                    <a:gd name="T73" fmla="*/ 29348 h 7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</a:gdLst>
                  <a:ahLst/>
                  <a:cxnLst>
                    <a:cxn ang="T74">
                      <a:pos x="T0" y="T1"/>
                    </a:cxn>
                    <a:cxn ang="T75">
                      <a:pos x="T2" y="T3"/>
                    </a:cxn>
                    <a:cxn ang="T76">
                      <a:pos x="T4" y="T5"/>
                    </a:cxn>
                    <a:cxn ang="T77">
                      <a:pos x="T6" y="T7"/>
                    </a:cxn>
                    <a:cxn ang="T78">
                      <a:pos x="T8" y="T9"/>
                    </a:cxn>
                    <a:cxn ang="T79">
                      <a:pos x="T10" y="T11"/>
                    </a:cxn>
                    <a:cxn ang="T80">
                      <a:pos x="T12" y="T13"/>
                    </a:cxn>
                    <a:cxn ang="T81">
                      <a:pos x="T14" y="T15"/>
                    </a:cxn>
                    <a:cxn ang="T82">
                      <a:pos x="T16" y="T17"/>
                    </a:cxn>
                    <a:cxn ang="T83">
                      <a:pos x="T18" y="T19"/>
                    </a:cxn>
                    <a:cxn ang="T84">
                      <a:pos x="T20" y="T21"/>
                    </a:cxn>
                    <a:cxn ang="T85">
                      <a:pos x="T22" y="T23"/>
                    </a:cxn>
                    <a:cxn ang="T86">
                      <a:pos x="T24" y="T25"/>
                    </a:cxn>
                    <a:cxn ang="T87">
                      <a:pos x="T26" y="T27"/>
                    </a:cxn>
                    <a:cxn ang="T88">
                      <a:pos x="T28" y="T29"/>
                    </a:cxn>
                    <a:cxn ang="T89">
                      <a:pos x="T30" y="T31"/>
                    </a:cxn>
                    <a:cxn ang="T90">
                      <a:pos x="T32" y="T33"/>
                    </a:cxn>
                    <a:cxn ang="T91">
                      <a:pos x="T34" y="T35"/>
                    </a:cxn>
                    <a:cxn ang="T92">
                      <a:pos x="T36" y="T37"/>
                    </a:cxn>
                    <a:cxn ang="T93">
                      <a:pos x="T38" y="T39"/>
                    </a:cxn>
                    <a:cxn ang="T94">
                      <a:pos x="T40" y="T41"/>
                    </a:cxn>
                    <a:cxn ang="T95">
                      <a:pos x="T42" y="T43"/>
                    </a:cxn>
                    <a:cxn ang="T96">
                      <a:pos x="T44" y="T45"/>
                    </a:cxn>
                    <a:cxn ang="T97">
                      <a:pos x="T46" y="T47"/>
                    </a:cxn>
                    <a:cxn ang="T98">
                      <a:pos x="T48" y="T49"/>
                    </a:cxn>
                    <a:cxn ang="T99">
                      <a:pos x="T50" y="T51"/>
                    </a:cxn>
                    <a:cxn ang="T100">
                      <a:pos x="T52" y="T53"/>
                    </a:cxn>
                    <a:cxn ang="T101">
                      <a:pos x="T54" y="T55"/>
                    </a:cxn>
                    <a:cxn ang="T102">
                      <a:pos x="T56" y="T57"/>
                    </a:cxn>
                    <a:cxn ang="T103">
                      <a:pos x="T58" y="T59"/>
                    </a:cxn>
                    <a:cxn ang="T104">
                      <a:pos x="T60" y="T61"/>
                    </a:cxn>
                    <a:cxn ang="T105">
                      <a:pos x="T62" y="T63"/>
                    </a:cxn>
                    <a:cxn ang="T106">
                      <a:pos x="T64" y="T65"/>
                    </a:cxn>
                    <a:cxn ang="T107">
                      <a:pos x="T66" y="T67"/>
                    </a:cxn>
                    <a:cxn ang="T108">
                      <a:pos x="T68" y="T69"/>
                    </a:cxn>
                    <a:cxn ang="T109">
                      <a:pos x="T70" y="T71"/>
                    </a:cxn>
                    <a:cxn ang="T110">
                      <a:pos x="T72" y="T73"/>
                    </a:cxn>
                  </a:cxnLst>
                  <a:rect l="0" t="0" r="r" b="b"/>
                  <a:pathLst>
                    <a:path w="27" h="7">
                      <a:moveTo>
                        <a:pt x="27" y="7"/>
                      </a:moveTo>
                      <a:cubicBezTo>
                        <a:pt x="22" y="7"/>
                        <a:pt x="19" y="6"/>
                        <a:pt x="16" y="4"/>
                      </a:cubicBezTo>
                      <a:lnTo>
                        <a:pt x="17" y="3"/>
                      </a:lnTo>
                      <a:cubicBezTo>
                        <a:pt x="19" y="5"/>
                        <a:pt x="22" y="6"/>
                        <a:pt x="27" y="6"/>
                      </a:cubicBezTo>
                      <a:lnTo>
                        <a:pt x="27" y="7"/>
                      </a:lnTo>
                      <a:close/>
                      <a:moveTo>
                        <a:pt x="16" y="4"/>
                      </a:moveTo>
                      <a:cubicBezTo>
                        <a:pt x="14" y="3"/>
                        <a:pt x="12" y="2"/>
                        <a:pt x="6" y="4"/>
                      </a:cubicBezTo>
                      <a:lnTo>
                        <a:pt x="5" y="3"/>
                      </a:lnTo>
                      <a:cubicBezTo>
                        <a:pt x="12" y="0"/>
                        <a:pt x="14" y="2"/>
                        <a:pt x="17" y="3"/>
                      </a:cubicBezTo>
                      <a:lnTo>
                        <a:pt x="16" y="4"/>
                      </a:lnTo>
                      <a:close/>
                      <a:moveTo>
                        <a:pt x="5" y="3"/>
                      </a:moveTo>
                      <a:lnTo>
                        <a:pt x="5" y="3"/>
                      </a:lnTo>
                      <a:lnTo>
                        <a:pt x="6" y="4"/>
                      </a:lnTo>
                      <a:lnTo>
                        <a:pt x="5" y="3"/>
                      </a:lnTo>
                      <a:close/>
                      <a:moveTo>
                        <a:pt x="6" y="4"/>
                      </a:moveTo>
                      <a:lnTo>
                        <a:pt x="6" y="4"/>
                      </a:lnTo>
                      <a:lnTo>
                        <a:pt x="5" y="3"/>
                      </a:lnTo>
                      <a:lnTo>
                        <a:pt x="6" y="4"/>
                      </a:lnTo>
                      <a:close/>
                      <a:moveTo>
                        <a:pt x="6" y="4"/>
                      </a:moveTo>
                      <a:lnTo>
                        <a:pt x="6" y="4"/>
                      </a:lnTo>
                      <a:close/>
                      <a:moveTo>
                        <a:pt x="6" y="4"/>
                      </a:moveTo>
                      <a:cubicBezTo>
                        <a:pt x="6" y="5"/>
                        <a:pt x="6" y="5"/>
                        <a:pt x="5" y="5"/>
                      </a:cubicBezTo>
                      <a:lnTo>
                        <a:pt x="5" y="4"/>
                      </a:lnTo>
                      <a:cubicBezTo>
                        <a:pt x="5" y="3"/>
                        <a:pt x="5" y="3"/>
                        <a:pt x="5" y="3"/>
                      </a:cubicBezTo>
                      <a:lnTo>
                        <a:pt x="6" y="4"/>
                      </a:lnTo>
                      <a:close/>
                      <a:moveTo>
                        <a:pt x="5" y="5"/>
                      </a:moveTo>
                      <a:cubicBezTo>
                        <a:pt x="5" y="5"/>
                        <a:pt x="5" y="5"/>
                        <a:pt x="5" y="5"/>
                      </a:cubicBezTo>
                      <a:lnTo>
                        <a:pt x="4" y="4"/>
                      </a:lnTo>
                      <a:cubicBezTo>
                        <a:pt x="4" y="4"/>
                        <a:pt x="5" y="4"/>
                        <a:pt x="5" y="4"/>
                      </a:cubicBezTo>
                      <a:lnTo>
                        <a:pt x="5" y="5"/>
                      </a:lnTo>
                      <a:close/>
                      <a:moveTo>
                        <a:pt x="5" y="5"/>
                      </a:moveTo>
                      <a:cubicBezTo>
                        <a:pt x="3" y="5"/>
                        <a:pt x="1" y="6"/>
                        <a:pt x="0" y="5"/>
                      </a:cubicBezTo>
                      <a:lnTo>
                        <a:pt x="0" y="4"/>
                      </a:lnTo>
                      <a:cubicBezTo>
                        <a:pt x="1" y="4"/>
                        <a:pt x="3" y="4"/>
                        <a:pt x="4" y="4"/>
                      </a:cubicBezTo>
                      <a:lnTo>
                        <a:pt x="5" y="5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188" name="Freeform 483"/>
                <p:cNvSpPr>
                  <a:spLocks noChangeArrowheads="1"/>
                </p:cNvSpPr>
                <p:nvPr/>
              </p:nvSpPr>
              <p:spPr bwMode="auto">
                <a:xfrm>
                  <a:off x="632" y="3127"/>
                  <a:ext cx="46" cy="17"/>
                </a:xfrm>
                <a:custGeom>
                  <a:avLst/>
                  <a:gdLst>
                    <a:gd name="T0" fmla="*/ 0 w 34"/>
                    <a:gd name="T1" fmla="*/ 0 h 10"/>
                    <a:gd name="T2" fmla="*/ 4327 w 34"/>
                    <a:gd name="T3" fmla="*/ 15235 h 10"/>
                    <a:gd name="T4" fmla="*/ 34473 w 34"/>
                    <a:gd name="T5" fmla="*/ 69166 h 10"/>
                    <a:gd name="T6" fmla="*/ 48830 w 34"/>
                    <a:gd name="T7" fmla="*/ 82312 h 10"/>
                    <a:gd name="T8" fmla="*/ 0 w 34"/>
                    <a:gd name="T9" fmla="*/ 0 h 1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4" h="10">
                      <a:moveTo>
                        <a:pt x="0" y="0"/>
                      </a:moveTo>
                      <a:cubicBezTo>
                        <a:pt x="2" y="0"/>
                        <a:pt x="2" y="1"/>
                        <a:pt x="3" y="2"/>
                      </a:cubicBezTo>
                      <a:cubicBezTo>
                        <a:pt x="7" y="6"/>
                        <a:pt x="15" y="6"/>
                        <a:pt x="23" y="8"/>
                      </a:cubicBezTo>
                      <a:cubicBezTo>
                        <a:pt x="34" y="10"/>
                        <a:pt x="24" y="6"/>
                        <a:pt x="33" y="1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7A7878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189" name="Freeform 484"/>
                <p:cNvSpPr>
                  <a:spLocks noChangeArrowheads="1"/>
                </p:cNvSpPr>
                <p:nvPr/>
              </p:nvSpPr>
              <p:spPr bwMode="auto">
                <a:xfrm>
                  <a:off x="632" y="3127"/>
                  <a:ext cx="46" cy="17"/>
                </a:xfrm>
                <a:custGeom>
                  <a:avLst/>
                  <a:gdLst>
                    <a:gd name="T0" fmla="*/ 0 w 34"/>
                    <a:gd name="T1" fmla="*/ 0 h 10"/>
                    <a:gd name="T2" fmla="*/ 4327 w 34"/>
                    <a:gd name="T3" fmla="*/ 15235 h 10"/>
                    <a:gd name="T4" fmla="*/ 34473 w 34"/>
                    <a:gd name="T5" fmla="*/ 69166 h 10"/>
                    <a:gd name="T6" fmla="*/ 48830 w 34"/>
                    <a:gd name="T7" fmla="*/ 82312 h 10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34" h="10">
                      <a:moveTo>
                        <a:pt x="0" y="0"/>
                      </a:moveTo>
                      <a:cubicBezTo>
                        <a:pt x="2" y="0"/>
                        <a:pt x="2" y="1"/>
                        <a:pt x="3" y="2"/>
                      </a:cubicBezTo>
                      <a:cubicBezTo>
                        <a:pt x="7" y="6"/>
                        <a:pt x="15" y="6"/>
                        <a:pt x="23" y="8"/>
                      </a:cubicBezTo>
                      <a:cubicBezTo>
                        <a:pt x="34" y="10"/>
                        <a:pt x="24" y="6"/>
                        <a:pt x="33" y="10"/>
                      </a:cubicBezTo>
                    </a:path>
                  </a:pathLst>
                </a:custGeom>
                <a:noFill/>
                <a:ln w="9525" cap="sq">
                  <a:solidFill>
                    <a:srgbClr val="C1C0B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190" name="Freeform 485"/>
                <p:cNvSpPr>
                  <a:spLocks noChangeArrowheads="1"/>
                </p:cNvSpPr>
                <p:nvPr/>
              </p:nvSpPr>
              <p:spPr bwMode="auto">
                <a:xfrm>
                  <a:off x="636" y="3188"/>
                  <a:ext cx="43" cy="20"/>
                </a:xfrm>
                <a:custGeom>
                  <a:avLst/>
                  <a:gdLst>
                    <a:gd name="T0" fmla="*/ 0 w 32"/>
                    <a:gd name="T1" fmla="*/ 0 h 12"/>
                    <a:gd name="T2" fmla="*/ 27607 w 32"/>
                    <a:gd name="T3" fmla="*/ 25292 h 12"/>
                    <a:gd name="T4" fmla="*/ 36449 w 32"/>
                    <a:gd name="T5" fmla="*/ 28458 h 12"/>
                    <a:gd name="T6" fmla="*/ 48746 w 32"/>
                    <a:gd name="T7" fmla="*/ 70255 h 12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32" h="12">
                      <a:moveTo>
                        <a:pt x="0" y="0"/>
                      </a:moveTo>
                      <a:cubicBezTo>
                        <a:pt x="8" y="2"/>
                        <a:pt x="7" y="3"/>
                        <a:pt x="18" y="4"/>
                      </a:cubicBezTo>
                      <a:cubicBezTo>
                        <a:pt x="20" y="4"/>
                        <a:pt x="22" y="5"/>
                        <a:pt x="24" y="5"/>
                      </a:cubicBezTo>
                      <a:cubicBezTo>
                        <a:pt x="28" y="7"/>
                        <a:pt x="26" y="11"/>
                        <a:pt x="32" y="12"/>
                      </a:cubicBezTo>
                    </a:path>
                  </a:pathLst>
                </a:custGeom>
                <a:noFill/>
                <a:ln w="9525" cap="sq">
                  <a:solidFill>
                    <a:srgbClr val="C1C0B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191" name="Freeform 486"/>
                <p:cNvSpPr>
                  <a:spLocks noChangeArrowheads="1"/>
                </p:cNvSpPr>
                <p:nvPr/>
              </p:nvSpPr>
              <p:spPr bwMode="auto">
                <a:xfrm>
                  <a:off x="651" y="3151"/>
                  <a:ext cx="24" cy="9"/>
                </a:xfrm>
                <a:custGeom>
                  <a:avLst/>
                  <a:gdLst>
                    <a:gd name="T0" fmla="*/ 27657 w 18"/>
                    <a:gd name="T1" fmla="*/ 108533 h 5"/>
                    <a:gd name="T2" fmla="*/ 16591 w 18"/>
                    <a:gd name="T3" fmla="*/ 60296 h 5"/>
                    <a:gd name="T4" fmla="*/ 18420 w 18"/>
                    <a:gd name="T5" fmla="*/ 47372 h 5"/>
                    <a:gd name="T6" fmla="*/ 27657 w 18"/>
                    <a:gd name="T7" fmla="*/ 85270 h 5"/>
                    <a:gd name="T8" fmla="*/ 27657 w 18"/>
                    <a:gd name="T9" fmla="*/ 108533 h 5"/>
                    <a:gd name="T10" fmla="*/ 16591 w 18"/>
                    <a:gd name="T11" fmla="*/ 60296 h 5"/>
                    <a:gd name="T12" fmla="*/ 0 w 18"/>
                    <a:gd name="T13" fmla="*/ 47372 h 5"/>
                    <a:gd name="T14" fmla="*/ 0 w 18"/>
                    <a:gd name="T15" fmla="*/ 26318 h 5"/>
                    <a:gd name="T16" fmla="*/ 18420 w 18"/>
                    <a:gd name="T17" fmla="*/ 47372 h 5"/>
                    <a:gd name="T18" fmla="*/ 16591 w 18"/>
                    <a:gd name="T19" fmla="*/ 60296 h 5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18" h="5">
                      <a:moveTo>
                        <a:pt x="18" y="5"/>
                      </a:moveTo>
                      <a:cubicBezTo>
                        <a:pt x="15" y="4"/>
                        <a:pt x="13" y="4"/>
                        <a:pt x="11" y="3"/>
                      </a:cubicBezTo>
                      <a:lnTo>
                        <a:pt x="12" y="2"/>
                      </a:lnTo>
                      <a:cubicBezTo>
                        <a:pt x="14" y="3"/>
                        <a:pt x="15" y="3"/>
                        <a:pt x="18" y="4"/>
                      </a:cubicBezTo>
                      <a:lnTo>
                        <a:pt x="18" y="5"/>
                      </a:lnTo>
                      <a:close/>
                      <a:moveTo>
                        <a:pt x="11" y="3"/>
                      </a:moveTo>
                      <a:cubicBezTo>
                        <a:pt x="9" y="2"/>
                        <a:pt x="7" y="2"/>
                        <a:pt x="0" y="2"/>
                      </a:cubicBezTo>
                      <a:lnTo>
                        <a:pt x="0" y="1"/>
                      </a:lnTo>
                      <a:cubicBezTo>
                        <a:pt x="7" y="0"/>
                        <a:pt x="9" y="1"/>
                        <a:pt x="12" y="2"/>
                      </a:cubicBezTo>
                      <a:lnTo>
                        <a:pt x="11" y="3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192" name="Freeform 487"/>
                <p:cNvSpPr>
                  <a:spLocks noChangeArrowheads="1"/>
                </p:cNvSpPr>
                <p:nvPr/>
              </p:nvSpPr>
              <p:spPr bwMode="auto">
                <a:xfrm>
                  <a:off x="629" y="3161"/>
                  <a:ext cx="27" cy="6"/>
                </a:xfrm>
                <a:custGeom>
                  <a:avLst/>
                  <a:gdLst>
                    <a:gd name="T0" fmla="*/ 29695 w 20"/>
                    <a:gd name="T1" fmla="*/ 21396 h 4"/>
                    <a:gd name="T2" fmla="*/ 10911 w 20"/>
                    <a:gd name="T3" fmla="*/ 12230 h 4"/>
                    <a:gd name="T4" fmla="*/ 11711 w 20"/>
                    <a:gd name="T5" fmla="*/ 6987 h 4"/>
                    <a:gd name="T6" fmla="*/ 29695 w 20"/>
                    <a:gd name="T7" fmla="*/ 12230 h 4"/>
                    <a:gd name="T8" fmla="*/ 29695 w 20"/>
                    <a:gd name="T9" fmla="*/ 21396 h 4"/>
                    <a:gd name="T10" fmla="*/ 10911 w 20"/>
                    <a:gd name="T11" fmla="*/ 12230 h 4"/>
                    <a:gd name="T12" fmla="*/ 0 w 20"/>
                    <a:gd name="T13" fmla="*/ 6987 h 4"/>
                    <a:gd name="T14" fmla="*/ 1577 w 20"/>
                    <a:gd name="T15" fmla="*/ 0 h 4"/>
                    <a:gd name="T16" fmla="*/ 11711 w 20"/>
                    <a:gd name="T17" fmla="*/ 6987 h 4"/>
                    <a:gd name="T18" fmla="*/ 10911 w 20"/>
                    <a:gd name="T19" fmla="*/ 12230 h 4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20" h="4">
                      <a:moveTo>
                        <a:pt x="20" y="4"/>
                      </a:moveTo>
                      <a:cubicBezTo>
                        <a:pt x="15" y="3"/>
                        <a:pt x="11" y="3"/>
                        <a:pt x="7" y="2"/>
                      </a:cubicBezTo>
                      <a:lnTo>
                        <a:pt x="8" y="1"/>
                      </a:lnTo>
                      <a:cubicBezTo>
                        <a:pt x="11" y="2"/>
                        <a:pt x="15" y="2"/>
                        <a:pt x="20" y="2"/>
                      </a:cubicBezTo>
                      <a:lnTo>
                        <a:pt x="20" y="4"/>
                      </a:lnTo>
                      <a:close/>
                      <a:moveTo>
                        <a:pt x="7" y="2"/>
                      </a:moveTo>
                      <a:cubicBezTo>
                        <a:pt x="5" y="2"/>
                        <a:pt x="3" y="2"/>
                        <a:pt x="0" y="1"/>
                      </a:cubicBezTo>
                      <a:lnTo>
                        <a:pt x="1" y="0"/>
                      </a:lnTo>
                      <a:cubicBezTo>
                        <a:pt x="3" y="0"/>
                        <a:pt x="5" y="1"/>
                        <a:pt x="8" y="1"/>
                      </a:cubicBezTo>
                      <a:lnTo>
                        <a:pt x="7" y="2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193" name="Freeform 488"/>
                <p:cNvSpPr>
                  <a:spLocks noChangeArrowheads="1"/>
                </p:cNvSpPr>
                <p:nvPr/>
              </p:nvSpPr>
              <p:spPr bwMode="auto">
                <a:xfrm>
                  <a:off x="745" y="3146"/>
                  <a:ext cx="45" cy="9"/>
                </a:xfrm>
                <a:custGeom>
                  <a:avLst/>
                  <a:gdLst>
                    <a:gd name="T0" fmla="*/ 58545 w 33"/>
                    <a:gd name="T1" fmla="*/ 19088 h 6"/>
                    <a:gd name="T2" fmla="*/ 0 w 33"/>
                    <a:gd name="T3" fmla="*/ 0 h 6"/>
                    <a:gd name="T4" fmla="*/ 0 60000 65536"/>
                    <a:gd name="T5" fmla="*/ 0 60000 65536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0" t="0" r="r" b="b"/>
                  <a:pathLst>
                    <a:path w="33" h="6">
                      <a:moveTo>
                        <a:pt x="33" y="6"/>
                      </a:moveTo>
                      <a:cubicBezTo>
                        <a:pt x="30" y="5"/>
                        <a:pt x="3" y="1"/>
                        <a:pt x="0" y="0"/>
                      </a:cubicBezTo>
                    </a:path>
                  </a:pathLst>
                </a:custGeom>
                <a:noFill/>
                <a:ln w="9525" cap="sq">
                  <a:solidFill>
                    <a:srgbClr val="C1C0B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194" name="Freeform 489"/>
                <p:cNvSpPr>
                  <a:spLocks noChangeArrowheads="1"/>
                </p:cNvSpPr>
                <p:nvPr/>
              </p:nvSpPr>
              <p:spPr bwMode="auto">
                <a:xfrm>
                  <a:off x="629" y="3106"/>
                  <a:ext cx="48" cy="17"/>
                </a:xfrm>
                <a:custGeom>
                  <a:avLst/>
                  <a:gdLst>
                    <a:gd name="T0" fmla="*/ 42631 w 36"/>
                    <a:gd name="T1" fmla="*/ 82312 h 10"/>
                    <a:gd name="T2" fmla="*/ 19585 w 36"/>
                    <a:gd name="T3" fmla="*/ 8962 h 10"/>
                    <a:gd name="T4" fmla="*/ 0 w 36"/>
                    <a:gd name="T5" fmla="*/ 0 h 1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36" h="10">
                      <a:moveTo>
                        <a:pt x="33" y="10"/>
                      </a:moveTo>
                      <a:cubicBezTo>
                        <a:pt x="17" y="5"/>
                        <a:pt x="36" y="3"/>
                        <a:pt x="15" y="1"/>
                      </a:cubicBezTo>
                      <a:cubicBezTo>
                        <a:pt x="8" y="0"/>
                        <a:pt x="8" y="1"/>
                        <a:pt x="0" y="0"/>
                      </a:cubicBezTo>
                    </a:path>
                  </a:pathLst>
                </a:custGeom>
                <a:noFill/>
                <a:ln w="9525" cap="sq">
                  <a:solidFill>
                    <a:srgbClr val="C1C0B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195" name="Freeform 490"/>
                <p:cNvSpPr>
                  <a:spLocks noChangeArrowheads="1"/>
                </p:cNvSpPr>
                <p:nvPr/>
              </p:nvSpPr>
              <p:spPr bwMode="auto">
                <a:xfrm>
                  <a:off x="632" y="3378"/>
                  <a:ext cx="85" cy="22"/>
                </a:xfrm>
                <a:custGeom>
                  <a:avLst/>
                  <a:gdLst>
                    <a:gd name="T0" fmla="*/ 98357 w 62"/>
                    <a:gd name="T1" fmla="*/ 66262 h 13"/>
                    <a:gd name="T2" fmla="*/ 17505 w 62"/>
                    <a:gd name="T3" fmla="*/ 77288 h 13"/>
                    <a:gd name="T4" fmla="*/ 12510 w 62"/>
                    <a:gd name="T5" fmla="*/ 45670 h 13"/>
                    <a:gd name="T6" fmla="*/ 1707 w 62"/>
                    <a:gd name="T7" fmla="*/ 0 h 13"/>
                    <a:gd name="T8" fmla="*/ 98357 w 62"/>
                    <a:gd name="T9" fmla="*/ 66262 h 1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62" h="13">
                      <a:moveTo>
                        <a:pt x="62" y="9"/>
                      </a:moveTo>
                      <a:cubicBezTo>
                        <a:pt x="44" y="10"/>
                        <a:pt x="25" y="13"/>
                        <a:pt x="11" y="10"/>
                      </a:cubicBezTo>
                      <a:cubicBezTo>
                        <a:pt x="9" y="10"/>
                        <a:pt x="8" y="8"/>
                        <a:pt x="8" y="6"/>
                      </a:cubicBezTo>
                      <a:cubicBezTo>
                        <a:pt x="8" y="6"/>
                        <a:pt x="0" y="0"/>
                        <a:pt x="1" y="0"/>
                      </a:cubicBezTo>
                      <a:lnTo>
                        <a:pt x="62" y="9"/>
                      </a:lnTo>
                      <a:close/>
                    </a:path>
                  </a:pathLst>
                </a:custGeom>
                <a:solidFill>
                  <a:srgbClr val="7A7878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196" name="Freeform 491"/>
                <p:cNvSpPr>
                  <a:spLocks noChangeArrowheads="1"/>
                </p:cNvSpPr>
                <p:nvPr/>
              </p:nvSpPr>
              <p:spPr bwMode="auto">
                <a:xfrm>
                  <a:off x="632" y="3378"/>
                  <a:ext cx="85" cy="22"/>
                </a:xfrm>
                <a:custGeom>
                  <a:avLst/>
                  <a:gdLst>
                    <a:gd name="T0" fmla="*/ 98357 w 62"/>
                    <a:gd name="T1" fmla="*/ 66262 h 13"/>
                    <a:gd name="T2" fmla="*/ 17505 w 62"/>
                    <a:gd name="T3" fmla="*/ 77288 h 13"/>
                    <a:gd name="T4" fmla="*/ 12510 w 62"/>
                    <a:gd name="T5" fmla="*/ 45670 h 13"/>
                    <a:gd name="T6" fmla="*/ 1707 w 62"/>
                    <a:gd name="T7" fmla="*/ 0 h 13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62" h="13">
                      <a:moveTo>
                        <a:pt x="62" y="9"/>
                      </a:moveTo>
                      <a:cubicBezTo>
                        <a:pt x="44" y="10"/>
                        <a:pt x="25" y="13"/>
                        <a:pt x="11" y="10"/>
                      </a:cubicBezTo>
                      <a:cubicBezTo>
                        <a:pt x="9" y="10"/>
                        <a:pt x="8" y="8"/>
                        <a:pt x="8" y="6"/>
                      </a:cubicBezTo>
                      <a:cubicBezTo>
                        <a:pt x="8" y="6"/>
                        <a:pt x="0" y="0"/>
                        <a:pt x="1" y="0"/>
                      </a:cubicBezTo>
                    </a:path>
                  </a:pathLst>
                </a:custGeom>
                <a:noFill/>
                <a:ln w="9525" cap="sq">
                  <a:solidFill>
                    <a:srgbClr val="C1C0B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197" name="Freeform 492"/>
                <p:cNvSpPr>
                  <a:spLocks noChangeArrowheads="1"/>
                </p:cNvSpPr>
                <p:nvPr/>
              </p:nvSpPr>
              <p:spPr bwMode="auto">
                <a:xfrm>
                  <a:off x="634" y="3337"/>
                  <a:ext cx="67" cy="16"/>
                </a:xfrm>
                <a:custGeom>
                  <a:avLst/>
                  <a:gdLst>
                    <a:gd name="T0" fmla="*/ 80914 w 49"/>
                    <a:gd name="T1" fmla="*/ 0 h 10"/>
                    <a:gd name="T2" fmla="*/ 14933 w 49"/>
                    <a:gd name="T3" fmla="*/ 15203 h 10"/>
                    <a:gd name="T4" fmla="*/ 0 w 49"/>
                    <a:gd name="T5" fmla="*/ 0 h 1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49" h="10">
                      <a:moveTo>
                        <a:pt x="49" y="0"/>
                      </a:moveTo>
                      <a:cubicBezTo>
                        <a:pt x="31" y="7"/>
                        <a:pt x="17" y="10"/>
                        <a:pt x="9" y="5"/>
                      </a:cubicBezTo>
                      <a:cubicBezTo>
                        <a:pt x="7" y="4"/>
                        <a:pt x="3" y="0"/>
                        <a:pt x="0" y="0"/>
                      </a:cubicBezTo>
                    </a:path>
                  </a:pathLst>
                </a:custGeom>
                <a:noFill/>
                <a:ln w="9525" cap="sq">
                  <a:solidFill>
                    <a:srgbClr val="C1C0B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198" name="Freeform 493"/>
                <p:cNvSpPr>
                  <a:spLocks noChangeArrowheads="1"/>
                </p:cNvSpPr>
                <p:nvPr/>
              </p:nvSpPr>
              <p:spPr bwMode="auto">
                <a:xfrm>
                  <a:off x="634" y="3314"/>
                  <a:ext cx="60" cy="9"/>
                </a:xfrm>
                <a:custGeom>
                  <a:avLst/>
                  <a:gdLst>
                    <a:gd name="T0" fmla="*/ 0 w 44"/>
                    <a:gd name="T1" fmla="*/ 5448 h 6"/>
                    <a:gd name="T2" fmla="*/ 20265 w 44"/>
                    <a:gd name="T3" fmla="*/ 3279 h 6"/>
                    <a:gd name="T4" fmla="*/ 53944 w 44"/>
                    <a:gd name="T5" fmla="*/ 19088 h 6"/>
                    <a:gd name="T6" fmla="*/ 74052 w 44"/>
                    <a:gd name="T7" fmla="*/ 5448 h 6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44" h="6">
                      <a:moveTo>
                        <a:pt x="0" y="2"/>
                      </a:moveTo>
                      <a:cubicBezTo>
                        <a:pt x="6" y="0"/>
                        <a:pt x="9" y="0"/>
                        <a:pt x="12" y="1"/>
                      </a:cubicBezTo>
                      <a:cubicBezTo>
                        <a:pt x="20" y="2"/>
                        <a:pt x="26" y="4"/>
                        <a:pt x="32" y="6"/>
                      </a:cubicBezTo>
                      <a:cubicBezTo>
                        <a:pt x="36" y="6"/>
                        <a:pt x="40" y="4"/>
                        <a:pt x="44" y="2"/>
                      </a:cubicBezTo>
                    </a:path>
                  </a:pathLst>
                </a:custGeom>
                <a:noFill/>
                <a:ln w="9525" cap="sq">
                  <a:solidFill>
                    <a:srgbClr val="C1C0B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199" name="Freeform 494"/>
                <p:cNvSpPr>
                  <a:spLocks noChangeArrowheads="1"/>
                </p:cNvSpPr>
                <p:nvPr/>
              </p:nvSpPr>
              <p:spPr bwMode="auto">
                <a:xfrm>
                  <a:off x="638" y="3364"/>
                  <a:ext cx="65" cy="15"/>
                </a:xfrm>
                <a:custGeom>
                  <a:avLst/>
                  <a:gdLst>
                    <a:gd name="T0" fmla="*/ 69419 w 48"/>
                    <a:gd name="T1" fmla="*/ 53758 h 9"/>
                    <a:gd name="T2" fmla="*/ 64110 w 48"/>
                    <a:gd name="T3" fmla="*/ 47430 h 9"/>
                    <a:gd name="T4" fmla="*/ 64110 w 48"/>
                    <a:gd name="T5" fmla="*/ 42153 h 9"/>
                    <a:gd name="T6" fmla="*/ 70964 w 48"/>
                    <a:gd name="T7" fmla="*/ 47430 h 9"/>
                    <a:gd name="T8" fmla="*/ 69419 w 48"/>
                    <a:gd name="T9" fmla="*/ 53758 h 9"/>
                    <a:gd name="T10" fmla="*/ 64110 w 48"/>
                    <a:gd name="T11" fmla="*/ 47430 h 9"/>
                    <a:gd name="T12" fmla="*/ 56608 w 48"/>
                    <a:gd name="T13" fmla="*/ 47430 h 9"/>
                    <a:gd name="T14" fmla="*/ 57513 w 48"/>
                    <a:gd name="T15" fmla="*/ 42153 h 9"/>
                    <a:gd name="T16" fmla="*/ 64110 w 48"/>
                    <a:gd name="T17" fmla="*/ 42153 h 9"/>
                    <a:gd name="T18" fmla="*/ 64110 w 48"/>
                    <a:gd name="T19" fmla="*/ 47430 h 9"/>
                    <a:gd name="T20" fmla="*/ 57513 w 48"/>
                    <a:gd name="T21" fmla="*/ 35903 h 9"/>
                    <a:gd name="T22" fmla="*/ 57513 w 48"/>
                    <a:gd name="T23" fmla="*/ 42153 h 9"/>
                    <a:gd name="T24" fmla="*/ 57513 w 48"/>
                    <a:gd name="T25" fmla="*/ 42153 h 9"/>
                    <a:gd name="T26" fmla="*/ 57513 w 48"/>
                    <a:gd name="T27" fmla="*/ 42153 h 9"/>
                    <a:gd name="T28" fmla="*/ 57513 w 48"/>
                    <a:gd name="T29" fmla="*/ 35903 h 9"/>
                    <a:gd name="T30" fmla="*/ 56608 w 48"/>
                    <a:gd name="T31" fmla="*/ 47430 h 9"/>
                    <a:gd name="T32" fmla="*/ 34397 w 48"/>
                    <a:gd name="T33" fmla="*/ 17075 h 9"/>
                    <a:gd name="T34" fmla="*/ 36209 w 48"/>
                    <a:gd name="T35" fmla="*/ 10245 h 9"/>
                    <a:gd name="T36" fmla="*/ 57513 w 48"/>
                    <a:gd name="T37" fmla="*/ 35903 h 9"/>
                    <a:gd name="T38" fmla="*/ 56608 w 48"/>
                    <a:gd name="T39" fmla="*/ 47430 h 9"/>
                    <a:gd name="T40" fmla="*/ 34397 w 48"/>
                    <a:gd name="T41" fmla="*/ 17075 h 9"/>
                    <a:gd name="T42" fmla="*/ 4293 w 48"/>
                    <a:gd name="T43" fmla="*/ 10245 h 9"/>
                    <a:gd name="T44" fmla="*/ 4293 w 48"/>
                    <a:gd name="T45" fmla="*/ 6147 h 9"/>
                    <a:gd name="T46" fmla="*/ 36209 w 48"/>
                    <a:gd name="T47" fmla="*/ 10245 h 9"/>
                    <a:gd name="T48" fmla="*/ 34397 w 48"/>
                    <a:gd name="T49" fmla="*/ 17075 h 9"/>
                    <a:gd name="T50" fmla="*/ 4293 w 48"/>
                    <a:gd name="T51" fmla="*/ 10245 h 9"/>
                    <a:gd name="T52" fmla="*/ 4293 w 48"/>
                    <a:gd name="T53" fmla="*/ 10245 h 9"/>
                    <a:gd name="T54" fmla="*/ 4293 w 48"/>
                    <a:gd name="T55" fmla="*/ 6147 h 9"/>
                    <a:gd name="T56" fmla="*/ 4293 w 48"/>
                    <a:gd name="T57" fmla="*/ 10245 h 9"/>
                    <a:gd name="T58" fmla="*/ 4293 w 48"/>
                    <a:gd name="T59" fmla="*/ 10245 h 9"/>
                    <a:gd name="T60" fmla="*/ 4293 w 48"/>
                    <a:gd name="T61" fmla="*/ 10245 h 9"/>
                    <a:gd name="T62" fmla="*/ 4293 w 48"/>
                    <a:gd name="T63" fmla="*/ 6147 h 9"/>
                    <a:gd name="T64" fmla="*/ 4293 w 48"/>
                    <a:gd name="T65" fmla="*/ 6147 h 9"/>
                    <a:gd name="T66" fmla="*/ 4293 w 48"/>
                    <a:gd name="T67" fmla="*/ 10245 h 9"/>
                    <a:gd name="T68" fmla="*/ 4293 w 48"/>
                    <a:gd name="T69" fmla="*/ 10245 h 9"/>
                    <a:gd name="T70" fmla="*/ 2609 w 48"/>
                    <a:gd name="T71" fmla="*/ 10245 h 9"/>
                    <a:gd name="T72" fmla="*/ 2609 w 48"/>
                    <a:gd name="T73" fmla="*/ 6147 h 9"/>
                    <a:gd name="T74" fmla="*/ 4293 w 48"/>
                    <a:gd name="T75" fmla="*/ 6147 h 9"/>
                    <a:gd name="T76" fmla="*/ 4293 w 48"/>
                    <a:gd name="T77" fmla="*/ 10245 h 9"/>
                    <a:gd name="T78" fmla="*/ 2609 w 48"/>
                    <a:gd name="T79" fmla="*/ 10245 h 9"/>
                    <a:gd name="T80" fmla="*/ 2609 w 48"/>
                    <a:gd name="T81" fmla="*/ 10245 h 9"/>
                    <a:gd name="T82" fmla="*/ 2609 w 48"/>
                    <a:gd name="T83" fmla="*/ 6147 h 9"/>
                    <a:gd name="T84" fmla="*/ 2609 w 48"/>
                    <a:gd name="T85" fmla="*/ 10245 h 9"/>
                    <a:gd name="T86" fmla="*/ 2609 w 48"/>
                    <a:gd name="T87" fmla="*/ 10245 h 9"/>
                    <a:gd name="T88" fmla="*/ 2609 w 48"/>
                    <a:gd name="T89" fmla="*/ 10245 h 9"/>
                    <a:gd name="T90" fmla="*/ 1584 w 48"/>
                    <a:gd name="T91" fmla="*/ 6147 h 9"/>
                    <a:gd name="T92" fmla="*/ 2609 w 48"/>
                    <a:gd name="T93" fmla="*/ 6147 h 9"/>
                    <a:gd name="T94" fmla="*/ 2609 w 48"/>
                    <a:gd name="T95" fmla="*/ 10245 h 9"/>
                    <a:gd name="T96" fmla="*/ 2609 w 48"/>
                    <a:gd name="T97" fmla="*/ 10245 h 9"/>
                    <a:gd name="T98" fmla="*/ 1584 w 48"/>
                    <a:gd name="T99" fmla="*/ 17075 h 9"/>
                    <a:gd name="T100" fmla="*/ 0 w 48"/>
                    <a:gd name="T101" fmla="*/ 10245 h 9"/>
                    <a:gd name="T102" fmla="*/ 1584 w 48"/>
                    <a:gd name="T103" fmla="*/ 6147 h 9"/>
                    <a:gd name="T104" fmla="*/ 2609 w 48"/>
                    <a:gd name="T105" fmla="*/ 10245 h 9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</a:gdLst>
                  <a:ahLst/>
                  <a:cxnLst>
                    <a:cxn ang="T106">
                      <a:pos x="T0" y="T1"/>
                    </a:cxn>
                    <a:cxn ang="T107">
                      <a:pos x="T2" y="T3"/>
                    </a:cxn>
                    <a:cxn ang="T108">
                      <a:pos x="T4" y="T5"/>
                    </a:cxn>
                    <a:cxn ang="T109">
                      <a:pos x="T6" y="T7"/>
                    </a:cxn>
                    <a:cxn ang="T110">
                      <a:pos x="T8" y="T9"/>
                    </a:cxn>
                    <a:cxn ang="T111">
                      <a:pos x="T10" y="T11"/>
                    </a:cxn>
                    <a:cxn ang="T112">
                      <a:pos x="T12" y="T13"/>
                    </a:cxn>
                    <a:cxn ang="T113">
                      <a:pos x="T14" y="T15"/>
                    </a:cxn>
                    <a:cxn ang="T114">
                      <a:pos x="T16" y="T17"/>
                    </a:cxn>
                    <a:cxn ang="T115">
                      <a:pos x="T18" y="T19"/>
                    </a:cxn>
                    <a:cxn ang="T116">
                      <a:pos x="T20" y="T21"/>
                    </a:cxn>
                    <a:cxn ang="T117">
                      <a:pos x="T22" y="T23"/>
                    </a:cxn>
                    <a:cxn ang="T118">
                      <a:pos x="T24" y="T25"/>
                    </a:cxn>
                    <a:cxn ang="T119">
                      <a:pos x="T26" y="T27"/>
                    </a:cxn>
                    <a:cxn ang="T120">
                      <a:pos x="T28" y="T29"/>
                    </a:cxn>
                    <a:cxn ang="T121">
                      <a:pos x="T30" y="T31"/>
                    </a:cxn>
                    <a:cxn ang="T122">
                      <a:pos x="T32" y="T33"/>
                    </a:cxn>
                    <a:cxn ang="T123">
                      <a:pos x="T34" y="T35"/>
                    </a:cxn>
                    <a:cxn ang="T124">
                      <a:pos x="T36" y="T37"/>
                    </a:cxn>
                    <a:cxn ang="T125">
                      <a:pos x="T38" y="T39"/>
                    </a:cxn>
                    <a:cxn ang="T126">
                      <a:pos x="T40" y="T41"/>
                    </a:cxn>
                    <a:cxn ang="T127">
                      <a:pos x="T42" y="T43"/>
                    </a:cxn>
                    <a:cxn ang="T128">
                      <a:pos x="T44" y="T45"/>
                    </a:cxn>
                    <a:cxn ang="T129">
                      <a:pos x="T46" y="T47"/>
                    </a:cxn>
                    <a:cxn ang="T130">
                      <a:pos x="T48" y="T49"/>
                    </a:cxn>
                    <a:cxn ang="T131">
                      <a:pos x="T50" y="T51"/>
                    </a:cxn>
                    <a:cxn ang="T132">
                      <a:pos x="T52" y="T53"/>
                    </a:cxn>
                    <a:cxn ang="T133">
                      <a:pos x="T54" y="T55"/>
                    </a:cxn>
                    <a:cxn ang="T134">
                      <a:pos x="T56" y="T57"/>
                    </a:cxn>
                    <a:cxn ang="T135">
                      <a:pos x="T58" y="T59"/>
                    </a:cxn>
                    <a:cxn ang="T136">
                      <a:pos x="T60" y="T61"/>
                    </a:cxn>
                    <a:cxn ang="T137">
                      <a:pos x="T62" y="T63"/>
                    </a:cxn>
                    <a:cxn ang="T138">
                      <a:pos x="T64" y="T65"/>
                    </a:cxn>
                    <a:cxn ang="T139">
                      <a:pos x="T66" y="T67"/>
                    </a:cxn>
                    <a:cxn ang="T140">
                      <a:pos x="T68" y="T69"/>
                    </a:cxn>
                    <a:cxn ang="T141">
                      <a:pos x="T70" y="T71"/>
                    </a:cxn>
                    <a:cxn ang="T142">
                      <a:pos x="T72" y="T73"/>
                    </a:cxn>
                    <a:cxn ang="T143">
                      <a:pos x="T74" y="T75"/>
                    </a:cxn>
                    <a:cxn ang="T144">
                      <a:pos x="T76" y="T77"/>
                    </a:cxn>
                    <a:cxn ang="T145">
                      <a:pos x="T78" y="T79"/>
                    </a:cxn>
                    <a:cxn ang="T146">
                      <a:pos x="T80" y="T81"/>
                    </a:cxn>
                    <a:cxn ang="T147">
                      <a:pos x="T82" y="T83"/>
                    </a:cxn>
                    <a:cxn ang="T148">
                      <a:pos x="T84" y="T85"/>
                    </a:cxn>
                    <a:cxn ang="T149">
                      <a:pos x="T86" y="T87"/>
                    </a:cxn>
                    <a:cxn ang="T150">
                      <a:pos x="T88" y="T89"/>
                    </a:cxn>
                    <a:cxn ang="T151">
                      <a:pos x="T90" y="T91"/>
                    </a:cxn>
                    <a:cxn ang="T152">
                      <a:pos x="T92" y="T93"/>
                    </a:cxn>
                    <a:cxn ang="T153">
                      <a:pos x="T94" y="T95"/>
                    </a:cxn>
                    <a:cxn ang="T154">
                      <a:pos x="T96" y="T97"/>
                    </a:cxn>
                    <a:cxn ang="T155">
                      <a:pos x="T98" y="T99"/>
                    </a:cxn>
                    <a:cxn ang="T156">
                      <a:pos x="T100" y="T101"/>
                    </a:cxn>
                    <a:cxn ang="T157">
                      <a:pos x="T102" y="T103"/>
                    </a:cxn>
                    <a:cxn ang="T158">
                      <a:pos x="T104" y="T105"/>
                    </a:cxn>
                  </a:cxnLst>
                  <a:rect l="0" t="0" r="r" b="b"/>
                  <a:pathLst>
                    <a:path w="48" h="9">
                      <a:moveTo>
                        <a:pt x="47" y="9"/>
                      </a:moveTo>
                      <a:cubicBezTo>
                        <a:pt x="46" y="8"/>
                        <a:pt x="45" y="8"/>
                        <a:pt x="43" y="8"/>
                      </a:cubicBezTo>
                      <a:lnTo>
                        <a:pt x="43" y="7"/>
                      </a:lnTo>
                      <a:cubicBezTo>
                        <a:pt x="45" y="7"/>
                        <a:pt x="47" y="7"/>
                        <a:pt x="48" y="8"/>
                      </a:cubicBezTo>
                      <a:lnTo>
                        <a:pt x="47" y="9"/>
                      </a:lnTo>
                      <a:close/>
                      <a:moveTo>
                        <a:pt x="43" y="8"/>
                      </a:moveTo>
                      <a:cubicBezTo>
                        <a:pt x="41" y="8"/>
                        <a:pt x="39" y="8"/>
                        <a:pt x="38" y="8"/>
                      </a:cubicBezTo>
                      <a:lnTo>
                        <a:pt x="39" y="7"/>
                      </a:lnTo>
                      <a:cubicBezTo>
                        <a:pt x="40" y="7"/>
                        <a:pt x="41" y="7"/>
                        <a:pt x="43" y="7"/>
                      </a:cubicBezTo>
                      <a:lnTo>
                        <a:pt x="43" y="8"/>
                      </a:lnTo>
                      <a:close/>
                      <a:moveTo>
                        <a:pt x="39" y="6"/>
                      </a:moveTo>
                      <a:lnTo>
                        <a:pt x="39" y="7"/>
                      </a:lnTo>
                      <a:lnTo>
                        <a:pt x="39" y="6"/>
                      </a:lnTo>
                      <a:close/>
                      <a:moveTo>
                        <a:pt x="38" y="8"/>
                      </a:moveTo>
                      <a:cubicBezTo>
                        <a:pt x="34" y="6"/>
                        <a:pt x="29" y="4"/>
                        <a:pt x="23" y="3"/>
                      </a:cubicBezTo>
                      <a:lnTo>
                        <a:pt x="24" y="2"/>
                      </a:lnTo>
                      <a:cubicBezTo>
                        <a:pt x="29" y="3"/>
                        <a:pt x="34" y="5"/>
                        <a:pt x="39" y="6"/>
                      </a:cubicBezTo>
                      <a:lnTo>
                        <a:pt x="38" y="8"/>
                      </a:lnTo>
                      <a:close/>
                      <a:moveTo>
                        <a:pt x="23" y="3"/>
                      </a:moveTo>
                      <a:cubicBezTo>
                        <a:pt x="17" y="2"/>
                        <a:pt x="11" y="2"/>
                        <a:pt x="3" y="2"/>
                      </a:cubicBezTo>
                      <a:lnTo>
                        <a:pt x="3" y="1"/>
                      </a:lnTo>
                      <a:cubicBezTo>
                        <a:pt x="11" y="0"/>
                        <a:pt x="18" y="1"/>
                        <a:pt x="24" y="2"/>
                      </a:cubicBezTo>
                      <a:lnTo>
                        <a:pt x="23" y="3"/>
                      </a:lnTo>
                      <a:close/>
                      <a:moveTo>
                        <a:pt x="3" y="2"/>
                      </a:moveTo>
                      <a:lnTo>
                        <a:pt x="3" y="2"/>
                      </a:lnTo>
                      <a:lnTo>
                        <a:pt x="3" y="1"/>
                      </a:lnTo>
                      <a:lnTo>
                        <a:pt x="3" y="2"/>
                      </a:lnTo>
                      <a:close/>
                      <a:moveTo>
                        <a:pt x="3" y="2"/>
                      </a:moveTo>
                      <a:lnTo>
                        <a:pt x="3" y="2"/>
                      </a:lnTo>
                      <a:lnTo>
                        <a:pt x="3" y="1"/>
                      </a:lnTo>
                      <a:lnTo>
                        <a:pt x="3" y="2"/>
                      </a:lnTo>
                      <a:close/>
                      <a:moveTo>
                        <a:pt x="3" y="2"/>
                      </a:moveTo>
                      <a:cubicBezTo>
                        <a:pt x="3" y="2"/>
                        <a:pt x="3" y="2"/>
                        <a:pt x="2" y="2"/>
                      </a:cubicBezTo>
                      <a:lnTo>
                        <a:pt x="2" y="1"/>
                      </a:lnTo>
                      <a:cubicBezTo>
                        <a:pt x="2" y="1"/>
                        <a:pt x="3" y="1"/>
                        <a:pt x="3" y="1"/>
                      </a:cubicBezTo>
                      <a:lnTo>
                        <a:pt x="3" y="2"/>
                      </a:lnTo>
                      <a:close/>
                      <a:moveTo>
                        <a:pt x="2" y="2"/>
                      </a:moveTo>
                      <a:lnTo>
                        <a:pt x="2" y="2"/>
                      </a:lnTo>
                      <a:lnTo>
                        <a:pt x="2" y="1"/>
                      </a:lnTo>
                      <a:lnTo>
                        <a:pt x="2" y="2"/>
                      </a:lnTo>
                      <a:close/>
                      <a:moveTo>
                        <a:pt x="2" y="2"/>
                      </a:moveTo>
                      <a:cubicBezTo>
                        <a:pt x="2" y="2"/>
                        <a:pt x="2" y="2"/>
                        <a:pt x="2" y="2"/>
                      </a:cubicBezTo>
                      <a:lnTo>
                        <a:pt x="1" y="1"/>
                      </a:lnTo>
                      <a:cubicBezTo>
                        <a:pt x="2" y="1"/>
                        <a:pt x="2" y="1"/>
                        <a:pt x="2" y="1"/>
                      </a:cubicBezTo>
                      <a:lnTo>
                        <a:pt x="2" y="2"/>
                      </a:lnTo>
                      <a:close/>
                      <a:moveTo>
                        <a:pt x="2" y="2"/>
                      </a:moveTo>
                      <a:cubicBezTo>
                        <a:pt x="2" y="2"/>
                        <a:pt x="2" y="2"/>
                        <a:pt x="1" y="3"/>
                      </a:cubicBezTo>
                      <a:lnTo>
                        <a:pt x="0" y="2"/>
                      </a:lnTo>
                      <a:cubicBezTo>
                        <a:pt x="0" y="2"/>
                        <a:pt x="1" y="1"/>
                        <a:pt x="1" y="1"/>
                      </a:cubicBezTo>
                      <a:lnTo>
                        <a:pt x="2" y="2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200" name="Freeform 495"/>
                <p:cNvSpPr>
                  <a:spLocks noChangeArrowheads="1"/>
                </p:cNvSpPr>
                <p:nvPr/>
              </p:nvSpPr>
              <p:spPr bwMode="auto">
                <a:xfrm>
                  <a:off x="634" y="3300"/>
                  <a:ext cx="43" cy="4"/>
                </a:xfrm>
                <a:custGeom>
                  <a:avLst/>
                  <a:gdLst>
                    <a:gd name="T0" fmla="*/ 48746 w 32"/>
                    <a:gd name="T1" fmla="*/ 2683 h 3"/>
                    <a:gd name="T2" fmla="*/ 20915 w 32"/>
                    <a:gd name="T3" fmla="*/ 2683 h 3"/>
                    <a:gd name="T4" fmla="*/ 20915 w 32"/>
                    <a:gd name="T5" fmla="*/ 1615 h 3"/>
                    <a:gd name="T6" fmla="*/ 48746 w 32"/>
                    <a:gd name="T7" fmla="*/ 1615 h 3"/>
                    <a:gd name="T8" fmla="*/ 48746 w 32"/>
                    <a:gd name="T9" fmla="*/ 2683 h 3"/>
                    <a:gd name="T10" fmla="*/ 20915 w 32"/>
                    <a:gd name="T11" fmla="*/ 2683 h 3"/>
                    <a:gd name="T12" fmla="*/ 0 w 32"/>
                    <a:gd name="T13" fmla="*/ 4479 h 3"/>
                    <a:gd name="T14" fmla="*/ 0 w 32"/>
                    <a:gd name="T15" fmla="*/ 2683 h 3"/>
                    <a:gd name="T16" fmla="*/ 20915 w 32"/>
                    <a:gd name="T17" fmla="*/ 1615 h 3"/>
                    <a:gd name="T18" fmla="*/ 20915 w 32"/>
                    <a:gd name="T19" fmla="*/ 2683 h 3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32" h="3">
                      <a:moveTo>
                        <a:pt x="32" y="2"/>
                      </a:moveTo>
                      <a:cubicBezTo>
                        <a:pt x="25" y="1"/>
                        <a:pt x="20" y="2"/>
                        <a:pt x="14" y="2"/>
                      </a:cubicBezTo>
                      <a:lnTo>
                        <a:pt x="14" y="1"/>
                      </a:lnTo>
                      <a:cubicBezTo>
                        <a:pt x="20" y="0"/>
                        <a:pt x="25" y="0"/>
                        <a:pt x="32" y="1"/>
                      </a:cubicBezTo>
                      <a:lnTo>
                        <a:pt x="32" y="2"/>
                      </a:lnTo>
                      <a:close/>
                      <a:moveTo>
                        <a:pt x="14" y="2"/>
                      </a:moveTo>
                      <a:cubicBezTo>
                        <a:pt x="10" y="2"/>
                        <a:pt x="6" y="3"/>
                        <a:pt x="0" y="3"/>
                      </a:cubicBezTo>
                      <a:lnTo>
                        <a:pt x="0" y="2"/>
                      </a:lnTo>
                      <a:cubicBezTo>
                        <a:pt x="6" y="2"/>
                        <a:pt x="10" y="1"/>
                        <a:pt x="14" y="1"/>
                      </a:cubicBezTo>
                      <a:lnTo>
                        <a:pt x="14" y="2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201" name="Freeform 496"/>
                <p:cNvSpPr>
                  <a:spLocks noChangeArrowheads="1"/>
                </p:cNvSpPr>
                <p:nvPr/>
              </p:nvSpPr>
              <p:spPr bwMode="auto">
                <a:xfrm>
                  <a:off x="760" y="3219"/>
                  <a:ext cx="64" cy="16"/>
                </a:xfrm>
                <a:custGeom>
                  <a:avLst/>
                  <a:gdLst>
                    <a:gd name="T0" fmla="*/ 0 w 47"/>
                    <a:gd name="T1" fmla="*/ 0 h 10"/>
                    <a:gd name="T2" fmla="*/ 68018 w 47"/>
                    <a:gd name="T3" fmla="*/ 9502 h 10"/>
                    <a:gd name="T4" fmla="*/ 0 w 47"/>
                    <a:gd name="T5" fmla="*/ 0 h 1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47" h="10">
                      <a:moveTo>
                        <a:pt x="0" y="0"/>
                      </a:moveTo>
                      <a:cubicBezTo>
                        <a:pt x="23" y="10"/>
                        <a:pt x="15" y="0"/>
                        <a:pt x="47" y="3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7A7878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202" name="Freeform 497"/>
                <p:cNvSpPr>
                  <a:spLocks noChangeArrowheads="1"/>
                </p:cNvSpPr>
                <p:nvPr/>
              </p:nvSpPr>
              <p:spPr bwMode="auto">
                <a:xfrm>
                  <a:off x="760" y="3219"/>
                  <a:ext cx="64" cy="16"/>
                </a:xfrm>
                <a:custGeom>
                  <a:avLst/>
                  <a:gdLst>
                    <a:gd name="T0" fmla="*/ 0 w 47"/>
                    <a:gd name="T1" fmla="*/ 0 h 10"/>
                    <a:gd name="T2" fmla="*/ 68018 w 47"/>
                    <a:gd name="T3" fmla="*/ 9502 h 10"/>
                    <a:gd name="T4" fmla="*/ 0 60000 65536"/>
                    <a:gd name="T5" fmla="*/ 0 60000 65536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0" t="0" r="r" b="b"/>
                  <a:pathLst>
                    <a:path w="47" h="10">
                      <a:moveTo>
                        <a:pt x="0" y="0"/>
                      </a:moveTo>
                      <a:cubicBezTo>
                        <a:pt x="23" y="10"/>
                        <a:pt x="15" y="0"/>
                        <a:pt x="47" y="3"/>
                      </a:cubicBezTo>
                    </a:path>
                  </a:pathLst>
                </a:custGeom>
                <a:noFill/>
                <a:ln w="9525" cap="sq">
                  <a:solidFill>
                    <a:srgbClr val="C1C0B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203" name="Freeform 498"/>
                <p:cNvSpPr>
                  <a:spLocks noChangeArrowheads="1"/>
                </p:cNvSpPr>
                <p:nvPr/>
              </p:nvSpPr>
              <p:spPr bwMode="auto">
                <a:xfrm>
                  <a:off x="638" y="3259"/>
                  <a:ext cx="51" cy="18"/>
                </a:xfrm>
                <a:custGeom>
                  <a:avLst/>
                  <a:gdLst>
                    <a:gd name="T0" fmla="*/ 48382 w 38"/>
                    <a:gd name="T1" fmla="*/ 20779 h 11"/>
                    <a:gd name="T2" fmla="*/ 16244 w 38"/>
                    <a:gd name="T3" fmla="*/ 20779 h 11"/>
                    <a:gd name="T4" fmla="*/ 0 w 38"/>
                    <a:gd name="T5" fmla="*/ 0 h 11"/>
                    <a:gd name="T6" fmla="*/ 48382 w 38"/>
                    <a:gd name="T7" fmla="*/ 20779 h 11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38" h="11">
                      <a:moveTo>
                        <a:pt x="38" y="5"/>
                      </a:moveTo>
                      <a:cubicBezTo>
                        <a:pt x="25" y="11"/>
                        <a:pt x="16" y="5"/>
                        <a:pt x="13" y="5"/>
                      </a:cubicBezTo>
                      <a:cubicBezTo>
                        <a:pt x="13" y="5"/>
                        <a:pt x="0" y="0"/>
                        <a:pt x="0" y="0"/>
                      </a:cubicBezTo>
                      <a:lnTo>
                        <a:pt x="38" y="5"/>
                      </a:lnTo>
                      <a:close/>
                    </a:path>
                  </a:pathLst>
                </a:custGeom>
                <a:solidFill>
                  <a:srgbClr val="7A7878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204" name="Freeform 499"/>
                <p:cNvSpPr>
                  <a:spLocks noChangeArrowheads="1"/>
                </p:cNvSpPr>
                <p:nvPr/>
              </p:nvSpPr>
              <p:spPr bwMode="auto">
                <a:xfrm>
                  <a:off x="638" y="3259"/>
                  <a:ext cx="51" cy="18"/>
                </a:xfrm>
                <a:custGeom>
                  <a:avLst/>
                  <a:gdLst>
                    <a:gd name="T0" fmla="*/ 48382 w 38"/>
                    <a:gd name="T1" fmla="*/ 20779 h 11"/>
                    <a:gd name="T2" fmla="*/ 16244 w 38"/>
                    <a:gd name="T3" fmla="*/ 20779 h 11"/>
                    <a:gd name="T4" fmla="*/ 0 w 38"/>
                    <a:gd name="T5" fmla="*/ 0 h 11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38" h="11">
                      <a:moveTo>
                        <a:pt x="38" y="5"/>
                      </a:moveTo>
                      <a:cubicBezTo>
                        <a:pt x="25" y="11"/>
                        <a:pt x="16" y="5"/>
                        <a:pt x="13" y="5"/>
                      </a:cubicBezTo>
                      <a:cubicBezTo>
                        <a:pt x="13" y="5"/>
                        <a:pt x="0" y="0"/>
                        <a:pt x="0" y="0"/>
                      </a:cubicBezTo>
                    </a:path>
                  </a:pathLst>
                </a:custGeom>
                <a:noFill/>
                <a:ln w="9525" cap="sq">
                  <a:solidFill>
                    <a:srgbClr val="C1C0B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205" name="Freeform 500"/>
                <p:cNvSpPr>
                  <a:spLocks noChangeArrowheads="1"/>
                </p:cNvSpPr>
                <p:nvPr/>
              </p:nvSpPr>
              <p:spPr bwMode="auto">
                <a:xfrm>
                  <a:off x="638" y="3215"/>
                  <a:ext cx="43" cy="9"/>
                </a:xfrm>
                <a:custGeom>
                  <a:avLst/>
                  <a:gdLst>
                    <a:gd name="T0" fmla="*/ 39494 w 32"/>
                    <a:gd name="T1" fmla="*/ 85270 h 5"/>
                    <a:gd name="T2" fmla="*/ 0 w 32"/>
                    <a:gd name="T3" fmla="*/ 0 h 5"/>
                    <a:gd name="T4" fmla="*/ 0 60000 65536"/>
                    <a:gd name="T5" fmla="*/ 0 60000 65536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0" t="0" r="r" b="b"/>
                  <a:pathLst>
                    <a:path w="32" h="5">
                      <a:moveTo>
                        <a:pt x="32" y="4"/>
                      </a:moveTo>
                      <a:cubicBezTo>
                        <a:pt x="14" y="5"/>
                        <a:pt x="10" y="4"/>
                        <a:pt x="0" y="0"/>
                      </a:cubicBezTo>
                    </a:path>
                  </a:pathLst>
                </a:custGeom>
                <a:noFill/>
                <a:ln w="9525" cap="sq">
                  <a:solidFill>
                    <a:srgbClr val="C1C0B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206" name="Freeform 501"/>
                <p:cNvSpPr>
                  <a:spLocks noChangeArrowheads="1"/>
                </p:cNvSpPr>
                <p:nvPr/>
              </p:nvSpPr>
              <p:spPr bwMode="auto">
                <a:xfrm>
                  <a:off x="633" y="3238"/>
                  <a:ext cx="44" cy="12"/>
                </a:xfrm>
                <a:custGeom>
                  <a:avLst/>
                  <a:gdLst>
                    <a:gd name="T0" fmla="*/ 0 w 33"/>
                    <a:gd name="T1" fmla="*/ 11555 h 8"/>
                    <a:gd name="T2" fmla="*/ 41655 w 33"/>
                    <a:gd name="T3" fmla="*/ 0 h 8"/>
                    <a:gd name="T4" fmla="*/ 0 60000 65536"/>
                    <a:gd name="T5" fmla="*/ 0 60000 65536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0" t="0" r="r" b="b"/>
                  <a:pathLst>
                    <a:path w="33" h="8">
                      <a:moveTo>
                        <a:pt x="0" y="5"/>
                      </a:moveTo>
                      <a:cubicBezTo>
                        <a:pt x="10" y="8"/>
                        <a:pt x="16" y="3"/>
                        <a:pt x="33" y="0"/>
                      </a:cubicBezTo>
                    </a:path>
                  </a:pathLst>
                </a:custGeom>
                <a:noFill/>
                <a:ln w="9525" cap="sq">
                  <a:solidFill>
                    <a:srgbClr val="C1C0B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207" name="Freeform 502"/>
                <p:cNvSpPr>
                  <a:spLocks noChangeArrowheads="1"/>
                </p:cNvSpPr>
                <p:nvPr/>
              </p:nvSpPr>
              <p:spPr bwMode="auto">
                <a:xfrm>
                  <a:off x="661" y="3289"/>
                  <a:ext cx="35" cy="2"/>
                </a:xfrm>
                <a:custGeom>
                  <a:avLst/>
                  <a:gdLst>
                    <a:gd name="T0" fmla="*/ 1613 w 26"/>
                    <a:gd name="T1" fmla="*/ 0 h 2"/>
                    <a:gd name="T2" fmla="*/ 13622 w 26"/>
                    <a:gd name="T3" fmla="*/ 0 h 2"/>
                    <a:gd name="T4" fmla="*/ 13622 w 26"/>
                    <a:gd name="T5" fmla="*/ 210 h 2"/>
                    <a:gd name="T6" fmla="*/ 0 w 26"/>
                    <a:gd name="T7" fmla="*/ 0 h 2"/>
                    <a:gd name="T8" fmla="*/ 1613 w 26"/>
                    <a:gd name="T9" fmla="*/ 0 h 2"/>
                    <a:gd name="T10" fmla="*/ 13622 w 26"/>
                    <a:gd name="T11" fmla="*/ 0 h 2"/>
                    <a:gd name="T12" fmla="*/ 23634 w 26"/>
                    <a:gd name="T13" fmla="*/ 0 h 2"/>
                    <a:gd name="T14" fmla="*/ 22531 w 26"/>
                    <a:gd name="T15" fmla="*/ 210 h 2"/>
                    <a:gd name="T16" fmla="*/ 13622 w 26"/>
                    <a:gd name="T17" fmla="*/ 210 h 2"/>
                    <a:gd name="T18" fmla="*/ 13622 w 26"/>
                    <a:gd name="T19" fmla="*/ 0 h 2"/>
                    <a:gd name="T20" fmla="*/ 23634 w 26"/>
                    <a:gd name="T21" fmla="*/ 0 h 2"/>
                    <a:gd name="T22" fmla="*/ 25321 w 26"/>
                    <a:gd name="T23" fmla="*/ 140 h 2"/>
                    <a:gd name="T24" fmla="*/ 23634 w 26"/>
                    <a:gd name="T25" fmla="*/ 210 h 2"/>
                    <a:gd name="T26" fmla="*/ 23634 w 26"/>
                    <a:gd name="T27" fmla="*/ 140 h 2"/>
                    <a:gd name="T28" fmla="*/ 23634 w 26"/>
                    <a:gd name="T29" fmla="*/ 0 h 2"/>
                    <a:gd name="T30" fmla="*/ 23634 w 26"/>
                    <a:gd name="T31" fmla="*/ 210 h 2"/>
                    <a:gd name="T32" fmla="*/ 23634 w 26"/>
                    <a:gd name="T33" fmla="*/ 140 h 2"/>
                    <a:gd name="T34" fmla="*/ 22531 w 26"/>
                    <a:gd name="T35" fmla="*/ 140 h 2"/>
                    <a:gd name="T36" fmla="*/ 22531 w 26"/>
                    <a:gd name="T37" fmla="*/ 140 h 2"/>
                    <a:gd name="T38" fmla="*/ 23634 w 26"/>
                    <a:gd name="T39" fmla="*/ 210 h 2"/>
                    <a:gd name="T40" fmla="*/ 22531 w 26"/>
                    <a:gd name="T41" fmla="*/ 140 h 2"/>
                    <a:gd name="T42" fmla="*/ 22531 w 26"/>
                    <a:gd name="T43" fmla="*/ 140 h 2"/>
                    <a:gd name="T44" fmla="*/ 23634 w 26"/>
                    <a:gd name="T45" fmla="*/ 140 h 2"/>
                    <a:gd name="T46" fmla="*/ 22531 w 26"/>
                    <a:gd name="T47" fmla="*/ 140 h 2"/>
                    <a:gd name="T48" fmla="*/ 23634 w 26"/>
                    <a:gd name="T49" fmla="*/ 140 h 2"/>
                    <a:gd name="T50" fmla="*/ 30422 w 26"/>
                    <a:gd name="T51" fmla="*/ 0 h 2"/>
                    <a:gd name="T52" fmla="*/ 30422 w 26"/>
                    <a:gd name="T53" fmla="*/ 210 h 2"/>
                    <a:gd name="T54" fmla="*/ 22531 w 26"/>
                    <a:gd name="T55" fmla="*/ 140 h 2"/>
                    <a:gd name="T56" fmla="*/ 23634 w 26"/>
                    <a:gd name="T57" fmla="*/ 140 h 2"/>
                    <a:gd name="T58" fmla="*/ 30422 w 26"/>
                    <a:gd name="T59" fmla="*/ 0 h 2"/>
                    <a:gd name="T60" fmla="*/ 39076 w 26"/>
                    <a:gd name="T61" fmla="*/ 140 h 2"/>
                    <a:gd name="T62" fmla="*/ 37253 w 26"/>
                    <a:gd name="T63" fmla="*/ 210 h 2"/>
                    <a:gd name="T64" fmla="*/ 30422 w 26"/>
                    <a:gd name="T65" fmla="*/ 210 h 2"/>
                    <a:gd name="T66" fmla="*/ 30422 w 26"/>
                    <a:gd name="T67" fmla="*/ 0 h 2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</a:gdLst>
                  <a:ahLst/>
                  <a:cxnLst>
                    <a:cxn ang="T68">
                      <a:pos x="T0" y="T1"/>
                    </a:cxn>
                    <a:cxn ang="T69">
                      <a:pos x="T2" y="T3"/>
                    </a:cxn>
                    <a:cxn ang="T70">
                      <a:pos x="T4" y="T5"/>
                    </a:cxn>
                    <a:cxn ang="T71">
                      <a:pos x="T6" y="T7"/>
                    </a:cxn>
                    <a:cxn ang="T72">
                      <a:pos x="T8" y="T9"/>
                    </a:cxn>
                    <a:cxn ang="T73">
                      <a:pos x="T10" y="T11"/>
                    </a:cxn>
                    <a:cxn ang="T74">
                      <a:pos x="T12" y="T13"/>
                    </a:cxn>
                    <a:cxn ang="T75">
                      <a:pos x="T14" y="T15"/>
                    </a:cxn>
                    <a:cxn ang="T76">
                      <a:pos x="T16" y="T17"/>
                    </a:cxn>
                    <a:cxn ang="T77">
                      <a:pos x="T18" y="T19"/>
                    </a:cxn>
                    <a:cxn ang="T78">
                      <a:pos x="T20" y="T21"/>
                    </a:cxn>
                    <a:cxn ang="T79">
                      <a:pos x="T22" y="T23"/>
                    </a:cxn>
                    <a:cxn ang="T80">
                      <a:pos x="T24" y="T25"/>
                    </a:cxn>
                    <a:cxn ang="T81">
                      <a:pos x="T26" y="T27"/>
                    </a:cxn>
                    <a:cxn ang="T82">
                      <a:pos x="T28" y="T29"/>
                    </a:cxn>
                    <a:cxn ang="T83">
                      <a:pos x="T30" y="T31"/>
                    </a:cxn>
                    <a:cxn ang="T84">
                      <a:pos x="T32" y="T33"/>
                    </a:cxn>
                    <a:cxn ang="T85">
                      <a:pos x="T34" y="T35"/>
                    </a:cxn>
                    <a:cxn ang="T86">
                      <a:pos x="T36" y="T37"/>
                    </a:cxn>
                    <a:cxn ang="T87">
                      <a:pos x="T38" y="T39"/>
                    </a:cxn>
                    <a:cxn ang="T88">
                      <a:pos x="T40" y="T41"/>
                    </a:cxn>
                    <a:cxn ang="T89">
                      <a:pos x="T42" y="T43"/>
                    </a:cxn>
                    <a:cxn ang="T90">
                      <a:pos x="T44" y="T45"/>
                    </a:cxn>
                    <a:cxn ang="T91">
                      <a:pos x="T46" y="T47"/>
                    </a:cxn>
                    <a:cxn ang="T92">
                      <a:pos x="T48" y="T49"/>
                    </a:cxn>
                    <a:cxn ang="T93">
                      <a:pos x="T50" y="T51"/>
                    </a:cxn>
                    <a:cxn ang="T94">
                      <a:pos x="T52" y="T53"/>
                    </a:cxn>
                    <a:cxn ang="T95">
                      <a:pos x="T54" y="T55"/>
                    </a:cxn>
                    <a:cxn ang="T96">
                      <a:pos x="T56" y="T57"/>
                    </a:cxn>
                    <a:cxn ang="T97">
                      <a:pos x="T58" y="T59"/>
                    </a:cxn>
                    <a:cxn ang="T98">
                      <a:pos x="T60" y="T61"/>
                    </a:cxn>
                    <a:cxn ang="T99">
                      <a:pos x="T62" y="T63"/>
                    </a:cxn>
                    <a:cxn ang="T100">
                      <a:pos x="T64" y="T65"/>
                    </a:cxn>
                    <a:cxn ang="T101">
                      <a:pos x="T66" y="T67"/>
                    </a:cxn>
                  </a:cxnLst>
                  <a:rect l="0" t="0" r="r" b="b"/>
                  <a:pathLst>
                    <a:path w="26" h="2">
                      <a:moveTo>
                        <a:pt x="1" y="0"/>
                      </a:moveTo>
                      <a:cubicBezTo>
                        <a:pt x="2" y="1"/>
                        <a:pt x="5" y="1"/>
                        <a:pt x="9" y="0"/>
                      </a:cubicBezTo>
                      <a:lnTo>
                        <a:pt x="9" y="2"/>
                      </a:lnTo>
                      <a:cubicBezTo>
                        <a:pt x="4" y="2"/>
                        <a:pt x="0" y="2"/>
                        <a:pt x="0" y="0"/>
                      </a:cubicBezTo>
                      <a:lnTo>
                        <a:pt x="1" y="0"/>
                      </a:lnTo>
                      <a:close/>
                      <a:moveTo>
                        <a:pt x="9" y="0"/>
                      </a:moveTo>
                      <a:cubicBezTo>
                        <a:pt x="11" y="0"/>
                        <a:pt x="14" y="0"/>
                        <a:pt x="16" y="0"/>
                      </a:cubicBezTo>
                      <a:lnTo>
                        <a:pt x="15" y="2"/>
                      </a:lnTo>
                      <a:cubicBezTo>
                        <a:pt x="14" y="1"/>
                        <a:pt x="11" y="1"/>
                        <a:pt x="9" y="2"/>
                      </a:cubicBezTo>
                      <a:lnTo>
                        <a:pt x="9" y="0"/>
                      </a:lnTo>
                      <a:close/>
                      <a:moveTo>
                        <a:pt x="16" y="0"/>
                      </a:moveTo>
                      <a:lnTo>
                        <a:pt x="17" y="1"/>
                      </a:lnTo>
                      <a:lnTo>
                        <a:pt x="16" y="2"/>
                      </a:lnTo>
                      <a:lnTo>
                        <a:pt x="16" y="1"/>
                      </a:lnTo>
                      <a:lnTo>
                        <a:pt x="16" y="0"/>
                      </a:lnTo>
                      <a:close/>
                      <a:moveTo>
                        <a:pt x="16" y="2"/>
                      </a:moveTo>
                      <a:cubicBezTo>
                        <a:pt x="16" y="2"/>
                        <a:pt x="16" y="0"/>
                        <a:pt x="16" y="1"/>
                      </a:cubicBezTo>
                      <a:lnTo>
                        <a:pt x="15" y="1"/>
                      </a:lnTo>
                      <a:cubicBezTo>
                        <a:pt x="15" y="1"/>
                        <a:pt x="15" y="1"/>
                        <a:pt x="15" y="1"/>
                      </a:cubicBezTo>
                      <a:lnTo>
                        <a:pt x="16" y="2"/>
                      </a:lnTo>
                      <a:close/>
                      <a:moveTo>
                        <a:pt x="15" y="1"/>
                      </a:moveTo>
                      <a:lnTo>
                        <a:pt x="15" y="1"/>
                      </a:lnTo>
                      <a:lnTo>
                        <a:pt x="16" y="1"/>
                      </a:lnTo>
                      <a:lnTo>
                        <a:pt x="15" y="1"/>
                      </a:lnTo>
                      <a:close/>
                      <a:moveTo>
                        <a:pt x="16" y="1"/>
                      </a:moveTo>
                      <a:cubicBezTo>
                        <a:pt x="16" y="1"/>
                        <a:pt x="18" y="1"/>
                        <a:pt x="20" y="0"/>
                      </a:cubicBezTo>
                      <a:lnTo>
                        <a:pt x="20" y="2"/>
                      </a:lnTo>
                      <a:cubicBezTo>
                        <a:pt x="18" y="2"/>
                        <a:pt x="15" y="2"/>
                        <a:pt x="15" y="1"/>
                      </a:cubicBezTo>
                      <a:lnTo>
                        <a:pt x="16" y="1"/>
                      </a:lnTo>
                      <a:close/>
                      <a:moveTo>
                        <a:pt x="20" y="0"/>
                      </a:moveTo>
                      <a:cubicBezTo>
                        <a:pt x="23" y="0"/>
                        <a:pt x="26" y="0"/>
                        <a:pt x="26" y="1"/>
                      </a:cubicBezTo>
                      <a:lnTo>
                        <a:pt x="25" y="2"/>
                      </a:lnTo>
                      <a:cubicBezTo>
                        <a:pt x="25" y="1"/>
                        <a:pt x="23" y="2"/>
                        <a:pt x="20" y="2"/>
                      </a:cubicBezTo>
                      <a:lnTo>
                        <a:pt x="20" y="0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208" name="Freeform 503"/>
                <p:cNvSpPr>
                  <a:spLocks noChangeArrowheads="1"/>
                </p:cNvSpPr>
                <p:nvPr/>
              </p:nvSpPr>
              <p:spPr bwMode="auto">
                <a:xfrm>
                  <a:off x="647" y="3633"/>
                  <a:ext cx="35" cy="16"/>
                </a:xfrm>
                <a:custGeom>
                  <a:avLst/>
                  <a:gdLst>
                    <a:gd name="T0" fmla="*/ 0 w 26"/>
                    <a:gd name="T1" fmla="*/ 0 h 10"/>
                    <a:gd name="T2" fmla="*/ 18393 w 26"/>
                    <a:gd name="T3" fmla="*/ 5939 h 10"/>
                    <a:gd name="T4" fmla="*/ 27588 w 26"/>
                    <a:gd name="T5" fmla="*/ 9502 h 10"/>
                    <a:gd name="T6" fmla="*/ 39076 w 26"/>
                    <a:gd name="T7" fmla="*/ 30114 h 10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26" h="10">
                      <a:moveTo>
                        <a:pt x="0" y="0"/>
                      </a:moveTo>
                      <a:cubicBezTo>
                        <a:pt x="8" y="2"/>
                        <a:pt x="2" y="1"/>
                        <a:pt x="12" y="2"/>
                      </a:cubicBezTo>
                      <a:cubicBezTo>
                        <a:pt x="14" y="2"/>
                        <a:pt x="17" y="2"/>
                        <a:pt x="18" y="3"/>
                      </a:cubicBezTo>
                      <a:cubicBezTo>
                        <a:pt x="22" y="5"/>
                        <a:pt x="20" y="9"/>
                        <a:pt x="26" y="10"/>
                      </a:cubicBezTo>
                    </a:path>
                  </a:pathLst>
                </a:custGeom>
                <a:noFill/>
                <a:ln w="9525" cap="sq">
                  <a:solidFill>
                    <a:srgbClr val="C1C0B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209" name="Freeform 504"/>
                <p:cNvSpPr>
                  <a:spLocks noChangeArrowheads="1"/>
                </p:cNvSpPr>
                <p:nvPr/>
              </p:nvSpPr>
              <p:spPr bwMode="auto">
                <a:xfrm>
                  <a:off x="649" y="3609"/>
                  <a:ext cx="36" cy="7"/>
                </a:xfrm>
                <a:custGeom>
                  <a:avLst/>
                  <a:gdLst>
                    <a:gd name="T0" fmla="*/ 32720 w 27"/>
                    <a:gd name="T1" fmla="*/ 6819 h 5"/>
                    <a:gd name="T2" fmla="*/ 13161 w 27"/>
                    <a:gd name="T3" fmla="*/ 4262 h 5"/>
                    <a:gd name="T4" fmla="*/ 13161 w 27"/>
                    <a:gd name="T5" fmla="*/ 1662 h 5"/>
                    <a:gd name="T6" fmla="*/ 32720 w 27"/>
                    <a:gd name="T7" fmla="*/ 4262 h 5"/>
                    <a:gd name="T8" fmla="*/ 32720 w 27"/>
                    <a:gd name="T9" fmla="*/ 6819 h 5"/>
                    <a:gd name="T10" fmla="*/ 13161 w 27"/>
                    <a:gd name="T11" fmla="*/ 4262 h 5"/>
                    <a:gd name="T12" fmla="*/ 7180 w 27"/>
                    <a:gd name="T13" fmla="*/ 2667 h 5"/>
                    <a:gd name="T14" fmla="*/ 7180 w 27"/>
                    <a:gd name="T15" fmla="*/ 0 h 5"/>
                    <a:gd name="T16" fmla="*/ 13161 w 27"/>
                    <a:gd name="T17" fmla="*/ 1662 h 5"/>
                    <a:gd name="T18" fmla="*/ 13161 w 27"/>
                    <a:gd name="T19" fmla="*/ 4262 h 5"/>
                    <a:gd name="T20" fmla="*/ 7180 w 27"/>
                    <a:gd name="T21" fmla="*/ 0 h 5"/>
                    <a:gd name="T22" fmla="*/ 7180 w 27"/>
                    <a:gd name="T23" fmla="*/ 0 h 5"/>
                    <a:gd name="T24" fmla="*/ 7180 w 27"/>
                    <a:gd name="T25" fmla="*/ 0 h 5"/>
                    <a:gd name="T26" fmla="*/ 7180 w 27"/>
                    <a:gd name="T27" fmla="*/ 1662 h 5"/>
                    <a:gd name="T28" fmla="*/ 7180 w 27"/>
                    <a:gd name="T29" fmla="*/ 0 h 5"/>
                    <a:gd name="T30" fmla="*/ 7180 w 27"/>
                    <a:gd name="T31" fmla="*/ 2667 h 5"/>
                    <a:gd name="T32" fmla="*/ 7180 w 27"/>
                    <a:gd name="T33" fmla="*/ 2667 h 5"/>
                    <a:gd name="T34" fmla="*/ 7180 w 27"/>
                    <a:gd name="T35" fmla="*/ 0 h 5"/>
                    <a:gd name="T36" fmla="*/ 7180 w 27"/>
                    <a:gd name="T37" fmla="*/ 0 h 5"/>
                    <a:gd name="T38" fmla="*/ 7180 w 27"/>
                    <a:gd name="T39" fmla="*/ 2667 h 5"/>
                    <a:gd name="T40" fmla="*/ 7180 w 27"/>
                    <a:gd name="T41" fmla="*/ 0 h 5"/>
                    <a:gd name="T42" fmla="*/ 7180 w 27"/>
                    <a:gd name="T43" fmla="*/ 0 h 5"/>
                    <a:gd name="T44" fmla="*/ 7180 w 27"/>
                    <a:gd name="T45" fmla="*/ 1662 h 5"/>
                    <a:gd name="T46" fmla="*/ 7180 w 27"/>
                    <a:gd name="T47" fmla="*/ 0 h 5"/>
                    <a:gd name="T48" fmla="*/ 7180 w 27"/>
                    <a:gd name="T49" fmla="*/ 2667 h 5"/>
                    <a:gd name="T50" fmla="*/ 4956 w 27"/>
                    <a:gd name="T51" fmla="*/ 2667 h 5"/>
                    <a:gd name="T52" fmla="*/ 4956 w 27"/>
                    <a:gd name="T53" fmla="*/ 1662 h 5"/>
                    <a:gd name="T54" fmla="*/ 7180 w 27"/>
                    <a:gd name="T55" fmla="*/ 0 h 5"/>
                    <a:gd name="T56" fmla="*/ 7180 w 27"/>
                    <a:gd name="T57" fmla="*/ 2667 h 5"/>
                    <a:gd name="T58" fmla="*/ 4956 w 27"/>
                    <a:gd name="T59" fmla="*/ 2667 h 5"/>
                    <a:gd name="T60" fmla="*/ 0 w 27"/>
                    <a:gd name="T61" fmla="*/ 2667 h 5"/>
                    <a:gd name="T62" fmla="*/ 0 w 27"/>
                    <a:gd name="T63" fmla="*/ 1662 h 5"/>
                    <a:gd name="T64" fmla="*/ 4956 w 27"/>
                    <a:gd name="T65" fmla="*/ 1662 h 5"/>
                    <a:gd name="T66" fmla="*/ 4956 w 27"/>
                    <a:gd name="T67" fmla="*/ 2667 h 5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</a:gdLst>
                  <a:ahLst/>
                  <a:cxnLst>
                    <a:cxn ang="T68">
                      <a:pos x="T0" y="T1"/>
                    </a:cxn>
                    <a:cxn ang="T69">
                      <a:pos x="T2" y="T3"/>
                    </a:cxn>
                    <a:cxn ang="T70">
                      <a:pos x="T4" y="T5"/>
                    </a:cxn>
                    <a:cxn ang="T71">
                      <a:pos x="T6" y="T7"/>
                    </a:cxn>
                    <a:cxn ang="T72">
                      <a:pos x="T8" y="T9"/>
                    </a:cxn>
                    <a:cxn ang="T73">
                      <a:pos x="T10" y="T11"/>
                    </a:cxn>
                    <a:cxn ang="T74">
                      <a:pos x="T12" y="T13"/>
                    </a:cxn>
                    <a:cxn ang="T75">
                      <a:pos x="T14" y="T15"/>
                    </a:cxn>
                    <a:cxn ang="T76">
                      <a:pos x="T16" y="T17"/>
                    </a:cxn>
                    <a:cxn ang="T77">
                      <a:pos x="T18" y="T19"/>
                    </a:cxn>
                    <a:cxn ang="T78">
                      <a:pos x="T20" y="T21"/>
                    </a:cxn>
                    <a:cxn ang="T79">
                      <a:pos x="T22" y="T23"/>
                    </a:cxn>
                    <a:cxn ang="T80">
                      <a:pos x="T24" y="T25"/>
                    </a:cxn>
                    <a:cxn ang="T81">
                      <a:pos x="T26" y="T27"/>
                    </a:cxn>
                    <a:cxn ang="T82">
                      <a:pos x="T28" y="T29"/>
                    </a:cxn>
                    <a:cxn ang="T83">
                      <a:pos x="T30" y="T31"/>
                    </a:cxn>
                    <a:cxn ang="T84">
                      <a:pos x="T32" y="T33"/>
                    </a:cxn>
                    <a:cxn ang="T85">
                      <a:pos x="T34" y="T35"/>
                    </a:cxn>
                    <a:cxn ang="T86">
                      <a:pos x="T36" y="T37"/>
                    </a:cxn>
                    <a:cxn ang="T87">
                      <a:pos x="T38" y="T39"/>
                    </a:cxn>
                    <a:cxn ang="T88">
                      <a:pos x="T40" y="T41"/>
                    </a:cxn>
                    <a:cxn ang="T89">
                      <a:pos x="T42" y="T43"/>
                    </a:cxn>
                    <a:cxn ang="T90">
                      <a:pos x="T44" y="T45"/>
                    </a:cxn>
                    <a:cxn ang="T91">
                      <a:pos x="T46" y="T47"/>
                    </a:cxn>
                    <a:cxn ang="T92">
                      <a:pos x="T48" y="T49"/>
                    </a:cxn>
                    <a:cxn ang="T93">
                      <a:pos x="T50" y="T51"/>
                    </a:cxn>
                    <a:cxn ang="T94">
                      <a:pos x="T52" y="T53"/>
                    </a:cxn>
                    <a:cxn ang="T95">
                      <a:pos x="T54" y="T55"/>
                    </a:cxn>
                    <a:cxn ang="T96">
                      <a:pos x="T56" y="T57"/>
                    </a:cxn>
                    <a:cxn ang="T97">
                      <a:pos x="T58" y="T59"/>
                    </a:cxn>
                    <a:cxn ang="T98">
                      <a:pos x="T60" y="T61"/>
                    </a:cxn>
                    <a:cxn ang="T99">
                      <a:pos x="T62" y="T63"/>
                    </a:cxn>
                    <a:cxn ang="T100">
                      <a:pos x="T64" y="T65"/>
                    </a:cxn>
                    <a:cxn ang="T101">
                      <a:pos x="T66" y="T67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cubicBezTo>
                        <a:pt x="21" y="4"/>
                        <a:pt x="16" y="3"/>
                        <a:pt x="11" y="3"/>
                      </a:cubicBezTo>
                      <a:lnTo>
                        <a:pt x="11" y="1"/>
                      </a:lnTo>
                      <a:cubicBezTo>
                        <a:pt x="16" y="2"/>
                        <a:pt x="21" y="3"/>
                        <a:pt x="27" y="3"/>
                      </a:cubicBezTo>
                      <a:lnTo>
                        <a:pt x="27" y="5"/>
                      </a:lnTo>
                      <a:close/>
                      <a:moveTo>
                        <a:pt x="11" y="3"/>
                      </a:moveTo>
                      <a:cubicBezTo>
                        <a:pt x="9" y="2"/>
                        <a:pt x="7" y="2"/>
                        <a:pt x="6" y="2"/>
                      </a:cubicBezTo>
                      <a:lnTo>
                        <a:pt x="6" y="0"/>
                      </a:lnTo>
                      <a:cubicBezTo>
                        <a:pt x="8" y="1"/>
                        <a:pt x="10" y="1"/>
                        <a:pt x="11" y="1"/>
                      </a:cubicBezTo>
                      <a:lnTo>
                        <a:pt x="11" y="3"/>
                      </a:lnTo>
                      <a:close/>
                      <a:moveTo>
                        <a:pt x="6" y="0"/>
                      </a:moveTo>
                      <a:lnTo>
                        <a:pt x="6" y="0"/>
                      </a:lnTo>
                      <a:lnTo>
                        <a:pt x="6" y="1"/>
                      </a:lnTo>
                      <a:lnTo>
                        <a:pt x="6" y="0"/>
                      </a:lnTo>
                      <a:close/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6" y="0"/>
                      </a:lnTo>
                      <a:lnTo>
                        <a:pt x="6" y="2"/>
                      </a:lnTo>
                      <a:close/>
                      <a:moveTo>
                        <a:pt x="6" y="0"/>
                      </a:moveTo>
                      <a:lnTo>
                        <a:pt x="6" y="0"/>
                      </a:lnTo>
                      <a:lnTo>
                        <a:pt x="6" y="1"/>
                      </a:lnTo>
                      <a:lnTo>
                        <a:pt x="6" y="0"/>
                      </a:lnTo>
                      <a:close/>
                      <a:moveTo>
                        <a:pt x="6" y="2"/>
                      </a:moveTo>
                      <a:cubicBezTo>
                        <a:pt x="5" y="2"/>
                        <a:pt x="5" y="2"/>
                        <a:pt x="4" y="2"/>
                      </a:cubicBezTo>
                      <a:lnTo>
                        <a:pt x="4" y="1"/>
                      </a:lnTo>
                      <a:cubicBezTo>
                        <a:pt x="4" y="1"/>
                        <a:pt x="5" y="0"/>
                        <a:pt x="6" y="0"/>
                      </a:cubicBezTo>
                      <a:lnTo>
                        <a:pt x="6" y="2"/>
                      </a:lnTo>
                      <a:close/>
                      <a:moveTo>
                        <a:pt x="4" y="2"/>
                      </a:moveTo>
                      <a:cubicBezTo>
                        <a:pt x="3" y="2"/>
                        <a:pt x="1" y="3"/>
                        <a:pt x="0" y="2"/>
                      </a:cubicBezTo>
                      <a:lnTo>
                        <a:pt x="0" y="1"/>
                      </a:lnTo>
                      <a:cubicBezTo>
                        <a:pt x="1" y="1"/>
                        <a:pt x="3" y="1"/>
                        <a:pt x="4" y="1"/>
                      </a:cubicBezTo>
                      <a:lnTo>
                        <a:pt x="4" y="2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210" name="Freeform 505"/>
                <p:cNvSpPr>
                  <a:spLocks noChangeArrowheads="1"/>
                </p:cNvSpPr>
                <p:nvPr/>
              </p:nvSpPr>
              <p:spPr bwMode="auto">
                <a:xfrm>
                  <a:off x="644" y="3586"/>
                  <a:ext cx="43" cy="10"/>
                </a:xfrm>
                <a:custGeom>
                  <a:avLst/>
                  <a:gdLst>
                    <a:gd name="T0" fmla="*/ 48746 w 32"/>
                    <a:gd name="T1" fmla="*/ 25292 h 6"/>
                    <a:gd name="T2" fmla="*/ 0 w 32"/>
                    <a:gd name="T3" fmla="*/ 0 h 6"/>
                    <a:gd name="T4" fmla="*/ 0 60000 65536"/>
                    <a:gd name="T5" fmla="*/ 0 60000 65536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0" t="0" r="r" b="b"/>
                  <a:pathLst>
                    <a:path w="32" h="6">
                      <a:moveTo>
                        <a:pt x="32" y="4"/>
                      </a:moveTo>
                      <a:cubicBezTo>
                        <a:pt x="14" y="6"/>
                        <a:pt x="11" y="4"/>
                        <a:pt x="0" y="0"/>
                      </a:cubicBezTo>
                    </a:path>
                  </a:pathLst>
                </a:custGeom>
                <a:noFill/>
                <a:ln w="9525" cap="sq">
                  <a:solidFill>
                    <a:srgbClr val="C1C0B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211" name="Freeform 506"/>
                <p:cNvSpPr>
                  <a:spLocks noChangeArrowheads="1"/>
                </p:cNvSpPr>
                <p:nvPr/>
              </p:nvSpPr>
              <p:spPr bwMode="auto">
                <a:xfrm>
                  <a:off x="653" y="3659"/>
                  <a:ext cx="87" cy="17"/>
                </a:xfrm>
                <a:custGeom>
                  <a:avLst/>
                  <a:gdLst>
                    <a:gd name="T0" fmla="*/ 0 w 64"/>
                    <a:gd name="T1" fmla="*/ 69166 h 10"/>
                    <a:gd name="T2" fmla="*/ 22137 w 64"/>
                    <a:gd name="T3" fmla="*/ 44030 h 10"/>
                    <a:gd name="T4" fmla="*/ 23403 w 64"/>
                    <a:gd name="T5" fmla="*/ 48419 h 10"/>
                    <a:gd name="T6" fmla="*/ 0 w 64"/>
                    <a:gd name="T7" fmla="*/ 82312 h 10"/>
                    <a:gd name="T8" fmla="*/ 0 w 64"/>
                    <a:gd name="T9" fmla="*/ 69166 h 10"/>
                    <a:gd name="T10" fmla="*/ 22137 w 64"/>
                    <a:gd name="T11" fmla="*/ 44030 h 10"/>
                    <a:gd name="T12" fmla="*/ 43451 w 64"/>
                    <a:gd name="T13" fmla="*/ 15235 h 10"/>
                    <a:gd name="T14" fmla="*/ 43451 w 64"/>
                    <a:gd name="T15" fmla="*/ 25900 h 10"/>
                    <a:gd name="T16" fmla="*/ 23403 w 64"/>
                    <a:gd name="T17" fmla="*/ 48419 h 10"/>
                    <a:gd name="T18" fmla="*/ 22137 w 64"/>
                    <a:gd name="T19" fmla="*/ 44030 h 10"/>
                    <a:gd name="T20" fmla="*/ 43451 w 64"/>
                    <a:gd name="T21" fmla="*/ 15235 h 10"/>
                    <a:gd name="T22" fmla="*/ 43451 w 64"/>
                    <a:gd name="T23" fmla="*/ 15235 h 10"/>
                    <a:gd name="T24" fmla="*/ 43451 w 64"/>
                    <a:gd name="T25" fmla="*/ 15235 h 10"/>
                    <a:gd name="T26" fmla="*/ 43451 w 64"/>
                    <a:gd name="T27" fmla="*/ 25900 h 10"/>
                    <a:gd name="T28" fmla="*/ 43451 w 64"/>
                    <a:gd name="T29" fmla="*/ 15235 h 10"/>
                    <a:gd name="T30" fmla="*/ 43451 w 64"/>
                    <a:gd name="T31" fmla="*/ 15235 h 10"/>
                    <a:gd name="T32" fmla="*/ 43451 w 64"/>
                    <a:gd name="T33" fmla="*/ 15235 h 10"/>
                    <a:gd name="T34" fmla="*/ 43451 w 64"/>
                    <a:gd name="T35" fmla="*/ 25900 h 10"/>
                    <a:gd name="T36" fmla="*/ 43451 w 64"/>
                    <a:gd name="T37" fmla="*/ 25900 h 10"/>
                    <a:gd name="T38" fmla="*/ 43451 w 64"/>
                    <a:gd name="T39" fmla="*/ 15235 h 10"/>
                    <a:gd name="T40" fmla="*/ 43451 w 64"/>
                    <a:gd name="T41" fmla="*/ 25900 h 10"/>
                    <a:gd name="T42" fmla="*/ 43451 w 64"/>
                    <a:gd name="T43" fmla="*/ 25900 h 10"/>
                    <a:gd name="T44" fmla="*/ 43451 w 64"/>
                    <a:gd name="T45" fmla="*/ 25900 h 10"/>
                    <a:gd name="T46" fmla="*/ 43451 w 64"/>
                    <a:gd name="T47" fmla="*/ 15235 h 10"/>
                    <a:gd name="T48" fmla="*/ 52676 w 64"/>
                    <a:gd name="T49" fmla="*/ 8962 h 10"/>
                    <a:gd name="T50" fmla="*/ 52676 w 64"/>
                    <a:gd name="T51" fmla="*/ 15235 h 10"/>
                    <a:gd name="T52" fmla="*/ 43451 w 64"/>
                    <a:gd name="T53" fmla="*/ 25900 h 10"/>
                    <a:gd name="T54" fmla="*/ 43451 w 64"/>
                    <a:gd name="T55" fmla="*/ 15235 h 10"/>
                    <a:gd name="T56" fmla="*/ 52676 w 64"/>
                    <a:gd name="T57" fmla="*/ 8962 h 10"/>
                    <a:gd name="T58" fmla="*/ 62995 w 64"/>
                    <a:gd name="T59" fmla="*/ 0 h 10"/>
                    <a:gd name="T60" fmla="*/ 61456 w 64"/>
                    <a:gd name="T61" fmla="*/ 8962 h 10"/>
                    <a:gd name="T62" fmla="*/ 52676 w 64"/>
                    <a:gd name="T63" fmla="*/ 15235 h 10"/>
                    <a:gd name="T64" fmla="*/ 52676 w 64"/>
                    <a:gd name="T65" fmla="*/ 8962 h 10"/>
                    <a:gd name="T66" fmla="*/ 61456 w 64"/>
                    <a:gd name="T67" fmla="*/ 8962 h 10"/>
                    <a:gd name="T68" fmla="*/ 61456 w 64"/>
                    <a:gd name="T69" fmla="*/ 15235 h 10"/>
                    <a:gd name="T70" fmla="*/ 61456 w 64"/>
                    <a:gd name="T71" fmla="*/ 8962 h 10"/>
                    <a:gd name="T72" fmla="*/ 61456 w 64"/>
                    <a:gd name="T73" fmla="*/ 8962 h 10"/>
                    <a:gd name="T74" fmla="*/ 61456 w 64"/>
                    <a:gd name="T75" fmla="*/ 0 h 10"/>
                    <a:gd name="T76" fmla="*/ 77942 w 64"/>
                    <a:gd name="T77" fmla="*/ 15235 h 10"/>
                    <a:gd name="T78" fmla="*/ 77942 w 64"/>
                    <a:gd name="T79" fmla="*/ 25900 h 10"/>
                    <a:gd name="T80" fmla="*/ 61456 w 64"/>
                    <a:gd name="T81" fmla="*/ 8962 h 10"/>
                    <a:gd name="T82" fmla="*/ 61456 w 64"/>
                    <a:gd name="T83" fmla="*/ 0 h 10"/>
                    <a:gd name="T84" fmla="*/ 77942 w 64"/>
                    <a:gd name="T85" fmla="*/ 15235 h 10"/>
                    <a:gd name="T86" fmla="*/ 91652 w 64"/>
                    <a:gd name="T87" fmla="*/ 33895 h 10"/>
                    <a:gd name="T88" fmla="*/ 93554 w 64"/>
                    <a:gd name="T89" fmla="*/ 44030 h 10"/>
                    <a:gd name="T90" fmla="*/ 77942 w 64"/>
                    <a:gd name="T91" fmla="*/ 25900 h 10"/>
                    <a:gd name="T92" fmla="*/ 77942 w 64"/>
                    <a:gd name="T93" fmla="*/ 15235 h 10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</a:gdLst>
                  <a:ahLst/>
                  <a:cxnLst>
                    <a:cxn ang="T94">
                      <a:pos x="T0" y="T1"/>
                    </a:cxn>
                    <a:cxn ang="T95">
                      <a:pos x="T2" y="T3"/>
                    </a:cxn>
                    <a:cxn ang="T96">
                      <a:pos x="T4" y="T5"/>
                    </a:cxn>
                    <a:cxn ang="T97">
                      <a:pos x="T6" y="T7"/>
                    </a:cxn>
                    <a:cxn ang="T98">
                      <a:pos x="T8" y="T9"/>
                    </a:cxn>
                    <a:cxn ang="T99">
                      <a:pos x="T10" y="T11"/>
                    </a:cxn>
                    <a:cxn ang="T100">
                      <a:pos x="T12" y="T13"/>
                    </a:cxn>
                    <a:cxn ang="T101">
                      <a:pos x="T14" y="T15"/>
                    </a:cxn>
                    <a:cxn ang="T102">
                      <a:pos x="T16" y="T17"/>
                    </a:cxn>
                    <a:cxn ang="T103">
                      <a:pos x="T18" y="T19"/>
                    </a:cxn>
                    <a:cxn ang="T104">
                      <a:pos x="T20" y="T21"/>
                    </a:cxn>
                    <a:cxn ang="T105">
                      <a:pos x="T22" y="T23"/>
                    </a:cxn>
                    <a:cxn ang="T106">
                      <a:pos x="T24" y="T25"/>
                    </a:cxn>
                    <a:cxn ang="T107">
                      <a:pos x="T26" y="T27"/>
                    </a:cxn>
                    <a:cxn ang="T108">
                      <a:pos x="T28" y="T29"/>
                    </a:cxn>
                    <a:cxn ang="T109">
                      <a:pos x="T30" y="T31"/>
                    </a:cxn>
                    <a:cxn ang="T110">
                      <a:pos x="T32" y="T33"/>
                    </a:cxn>
                    <a:cxn ang="T111">
                      <a:pos x="T34" y="T35"/>
                    </a:cxn>
                    <a:cxn ang="T112">
                      <a:pos x="T36" y="T37"/>
                    </a:cxn>
                    <a:cxn ang="T113">
                      <a:pos x="T38" y="T39"/>
                    </a:cxn>
                    <a:cxn ang="T114">
                      <a:pos x="T40" y="T41"/>
                    </a:cxn>
                    <a:cxn ang="T115">
                      <a:pos x="T42" y="T43"/>
                    </a:cxn>
                    <a:cxn ang="T116">
                      <a:pos x="T44" y="T45"/>
                    </a:cxn>
                    <a:cxn ang="T117">
                      <a:pos x="T46" y="T47"/>
                    </a:cxn>
                    <a:cxn ang="T118">
                      <a:pos x="T48" y="T49"/>
                    </a:cxn>
                    <a:cxn ang="T119">
                      <a:pos x="T50" y="T51"/>
                    </a:cxn>
                    <a:cxn ang="T120">
                      <a:pos x="T52" y="T53"/>
                    </a:cxn>
                    <a:cxn ang="T121">
                      <a:pos x="T54" y="T55"/>
                    </a:cxn>
                    <a:cxn ang="T122">
                      <a:pos x="T56" y="T57"/>
                    </a:cxn>
                    <a:cxn ang="T123">
                      <a:pos x="T58" y="T59"/>
                    </a:cxn>
                    <a:cxn ang="T124">
                      <a:pos x="T60" y="T61"/>
                    </a:cxn>
                    <a:cxn ang="T125">
                      <a:pos x="T62" y="T63"/>
                    </a:cxn>
                    <a:cxn ang="T126">
                      <a:pos x="T64" y="T65"/>
                    </a:cxn>
                    <a:cxn ang="T127">
                      <a:pos x="T66" y="T67"/>
                    </a:cxn>
                    <a:cxn ang="T128">
                      <a:pos x="T68" y="T69"/>
                    </a:cxn>
                    <a:cxn ang="T129">
                      <a:pos x="T70" y="T71"/>
                    </a:cxn>
                    <a:cxn ang="T130">
                      <a:pos x="T72" y="T73"/>
                    </a:cxn>
                    <a:cxn ang="T131">
                      <a:pos x="T74" y="T75"/>
                    </a:cxn>
                    <a:cxn ang="T132">
                      <a:pos x="T76" y="T77"/>
                    </a:cxn>
                    <a:cxn ang="T133">
                      <a:pos x="T78" y="T79"/>
                    </a:cxn>
                    <a:cxn ang="T134">
                      <a:pos x="T80" y="T81"/>
                    </a:cxn>
                    <a:cxn ang="T135">
                      <a:pos x="T82" y="T83"/>
                    </a:cxn>
                    <a:cxn ang="T136">
                      <a:pos x="T84" y="T85"/>
                    </a:cxn>
                    <a:cxn ang="T137">
                      <a:pos x="T86" y="T87"/>
                    </a:cxn>
                    <a:cxn ang="T138">
                      <a:pos x="T88" y="T89"/>
                    </a:cxn>
                    <a:cxn ang="T139">
                      <a:pos x="T90" y="T91"/>
                    </a:cxn>
                    <a:cxn ang="T140">
                      <a:pos x="T92" y="T93"/>
                    </a:cxn>
                  </a:cxnLst>
                  <a:rect l="0" t="0" r="r" b="b"/>
                  <a:pathLst>
                    <a:path w="64" h="10">
                      <a:moveTo>
                        <a:pt x="0" y="8"/>
                      </a:moveTo>
                      <a:cubicBezTo>
                        <a:pt x="8" y="9"/>
                        <a:pt x="11" y="7"/>
                        <a:pt x="15" y="5"/>
                      </a:cubicBezTo>
                      <a:lnTo>
                        <a:pt x="16" y="6"/>
                      </a:lnTo>
                      <a:cubicBezTo>
                        <a:pt x="12" y="8"/>
                        <a:pt x="8" y="10"/>
                        <a:pt x="0" y="10"/>
                      </a:cubicBezTo>
                      <a:lnTo>
                        <a:pt x="0" y="8"/>
                      </a:lnTo>
                      <a:close/>
                      <a:moveTo>
                        <a:pt x="15" y="5"/>
                      </a:moveTo>
                      <a:cubicBezTo>
                        <a:pt x="18" y="3"/>
                        <a:pt x="22" y="2"/>
                        <a:pt x="30" y="2"/>
                      </a:cubicBezTo>
                      <a:lnTo>
                        <a:pt x="30" y="3"/>
                      </a:lnTo>
                      <a:cubicBezTo>
                        <a:pt x="22" y="3"/>
                        <a:pt x="19" y="5"/>
                        <a:pt x="16" y="6"/>
                      </a:cubicBezTo>
                      <a:lnTo>
                        <a:pt x="15" y="5"/>
                      </a:lnTo>
                      <a:close/>
                      <a:moveTo>
                        <a:pt x="30" y="2"/>
                      </a:moveTo>
                      <a:lnTo>
                        <a:pt x="30" y="2"/>
                      </a:lnTo>
                      <a:lnTo>
                        <a:pt x="30" y="3"/>
                      </a:lnTo>
                      <a:lnTo>
                        <a:pt x="30" y="2"/>
                      </a:lnTo>
                      <a:close/>
                      <a:moveTo>
                        <a:pt x="30" y="2"/>
                      </a:moveTo>
                      <a:lnTo>
                        <a:pt x="30" y="2"/>
                      </a:lnTo>
                      <a:lnTo>
                        <a:pt x="30" y="3"/>
                      </a:lnTo>
                      <a:lnTo>
                        <a:pt x="30" y="2"/>
                      </a:lnTo>
                      <a:close/>
                      <a:moveTo>
                        <a:pt x="30" y="3"/>
                      </a:moveTo>
                      <a:lnTo>
                        <a:pt x="30" y="3"/>
                      </a:lnTo>
                      <a:close/>
                      <a:moveTo>
                        <a:pt x="30" y="2"/>
                      </a:moveTo>
                      <a:cubicBezTo>
                        <a:pt x="31" y="2"/>
                        <a:pt x="34" y="2"/>
                        <a:pt x="36" y="1"/>
                      </a:cubicBezTo>
                      <a:lnTo>
                        <a:pt x="36" y="2"/>
                      </a:lnTo>
                      <a:cubicBezTo>
                        <a:pt x="34" y="3"/>
                        <a:pt x="31" y="4"/>
                        <a:pt x="30" y="3"/>
                      </a:cubicBezTo>
                      <a:lnTo>
                        <a:pt x="30" y="2"/>
                      </a:lnTo>
                      <a:close/>
                      <a:moveTo>
                        <a:pt x="36" y="1"/>
                      </a:moveTo>
                      <a:cubicBezTo>
                        <a:pt x="39" y="0"/>
                        <a:pt x="42" y="0"/>
                        <a:pt x="43" y="0"/>
                      </a:cubicBezTo>
                      <a:lnTo>
                        <a:pt x="42" y="1"/>
                      </a:lnTo>
                      <a:cubicBezTo>
                        <a:pt x="41" y="1"/>
                        <a:pt x="39" y="2"/>
                        <a:pt x="36" y="2"/>
                      </a:cubicBezTo>
                      <a:lnTo>
                        <a:pt x="36" y="1"/>
                      </a:lnTo>
                      <a:close/>
                      <a:moveTo>
                        <a:pt x="42" y="1"/>
                      </a:moveTo>
                      <a:lnTo>
                        <a:pt x="42" y="2"/>
                      </a:lnTo>
                      <a:lnTo>
                        <a:pt x="42" y="1"/>
                      </a:lnTo>
                      <a:close/>
                      <a:moveTo>
                        <a:pt x="42" y="0"/>
                      </a:moveTo>
                      <a:cubicBezTo>
                        <a:pt x="42" y="0"/>
                        <a:pt x="48" y="1"/>
                        <a:pt x="53" y="2"/>
                      </a:cubicBezTo>
                      <a:lnTo>
                        <a:pt x="53" y="3"/>
                      </a:lnTo>
                      <a:cubicBezTo>
                        <a:pt x="48" y="2"/>
                        <a:pt x="43" y="1"/>
                        <a:pt x="42" y="1"/>
                      </a:cubicBezTo>
                      <a:lnTo>
                        <a:pt x="42" y="0"/>
                      </a:lnTo>
                      <a:close/>
                      <a:moveTo>
                        <a:pt x="53" y="2"/>
                      </a:moveTo>
                      <a:cubicBezTo>
                        <a:pt x="58" y="3"/>
                        <a:pt x="63" y="4"/>
                        <a:pt x="63" y="4"/>
                      </a:cubicBezTo>
                      <a:lnTo>
                        <a:pt x="64" y="5"/>
                      </a:lnTo>
                      <a:cubicBezTo>
                        <a:pt x="63" y="5"/>
                        <a:pt x="58" y="4"/>
                        <a:pt x="53" y="3"/>
                      </a:cubicBezTo>
                      <a:lnTo>
                        <a:pt x="53" y="2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212" name="Freeform 507"/>
                <p:cNvSpPr>
                  <a:spLocks noChangeArrowheads="1"/>
                </p:cNvSpPr>
                <p:nvPr/>
              </p:nvSpPr>
              <p:spPr bwMode="auto">
                <a:xfrm>
                  <a:off x="785" y="3621"/>
                  <a:ext cx="57" cy="20"/>
                </a:xfrm>
                <a:custGeom>
                  <a:avLst/>
                  <a:gdLst>
                    <a:gd name="T0" fmla="*/ 0 w 42"/>
                    <a:gd name="T1" fmla="*/ 0 h 12"/>
                    <a:gd name="T2" fmla="*/ 43259 w 42"/>
                    <a:gd name="T3" fmla="*/ 25292 h 12"/>
                    <a:gd name="T4" fmla="*/ 51756 w 42"/>
                    <a:gd name="T5" fmla="*/ 35903 h 12"/>
                    <a:gd name="T6" fmla="*/ 61751 w 42"/>
                    <a:gd name="T7" fmla="*/ 70255 h 12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42" h="12">
                      <a:moveTo>
                        <a:pt x="0" y="0"/>
                      </a:moveTo>
                      <a:cubicBezTo>
                        <a:pt x="8" y="3"/>
                        <a:pt x="18" y="4"/>
                        <a:pt x="29" y="4"/>
                      </a:cubicBezTo>
                      <a:cubicBezTo>
                        <a:pt x="31" y="5"/>
                        <a:pt x="33" y="5"/>
                        <a:pt x="35" y="6"/>
                      </a:cubicBezTo>
                      <a:cubicBezTo>
                        <a:pt x="38" y="7"/>
                        <a:pt x="36" y="12"/>
                        <a:pt x="42" y="12"/>
                      </a:cubicBezTo>
                    </a:path>
                  </a:pathLst>
                </a:custGeom>
                <a:noFill/>
                <a:ln w="9525" cap="sq">
                  <a:solidFill>
                    <a:srgbClr val="C1C0B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213" name="Freeform 508"/>
                <p:cNvSpPr>
                  <a:spLocks noChangeArrowheads="1"/>
                </p:cNvSpPr>
                <p:nvPr/>
              </p:nvSpPr>
              <p:spPr bwMode="auto">
                <a:xfrm>
                  <a:off x="785" y="3604"/>
                  <a:ext cx="36" cy="7"/>
                </a:xfrm>
                <a:custGeom>
                  <a:avLst/>
                  <a:gdLst>
                    <a:gd name="T0" fmla="*/ 32720 w 27"/>
                    <a:gd name="T1" fmla="*/ 6819 h 5"/>
                    <a:gd name="T2" fmla="*/ 15489 w 27"/>
                    <a:gd name="T3" fmla="*/ 4262 h 5"/>
                    <a:gd name="T4" fmla="*/ 15489 w 27"/>
                    <a:gd name="T5" fmla="*/ 2667 h 5"/>
                    <a:gd name="T6" fmla="*/ 32720 w 27"/>
                    <a:gd name="T7" fmla="*/ 4262 h 5"/>
                    <a:gd name="T8" fmla="*/ 32720 w 27"/>
                    <a:gd name="T9" fmla="*/ 6819 h 5"/>
                    <a:gd name="T10" fmla="*/ 15489 w 27"/>
                    <a:gd name="T11" fmla="*/ 4262 h 5"/>
                    <a:gd name="T12" fmla="*/ 5831 w 27"/>
                    <a:gd name="T13" fmla="*/ 2667 h 5"/>
                    <a:gd name="T14" fmla="*/ 5831 w 27"/>
                    <a:gd name="T15" fmla="*/ 1662 h 5"/>
                    <a:gd name="T16" fmla="*/ 15489 w 27"/>
                    <a:gd name="T17" fmla="*/ 2667 h 5"/>
                    <a:gd name="T18" fmla="*/ 15489 w 27"/>
                    <a:gd name="T19" fmla="*/ 4262 h 5"/>
                    <a:gd name="T20" fmla="*/ 5831 w 27"/>
                    <a:gd name="T21" fmla="*/ 2667 h 5"/>
                    <a:gd name="T22" fmla="*/ 5831 w 27"/>
                    <a:gd name="T23" fmla="*/ 2667 h 5"/>
                    <a:gd name="T24" fmla="*/ 5831 w 27"/>
                    <a:gd name="T25" fmla="*/ 2667 h 5"/>
                    <a:gd name="T26" fmla="*/ 5831 w 27"/>
                    <a:gd name="T27" fmla="*/ 1662 h 5"/>
                    <a:gd name="T28" fmla="*/ 5831 w 27"/>
                    <a:gd name="T29" fmla="*/ 2667 h 5"/>
                    <a:gd name="T30" fmla="*/ 5831 w 27"/>
                    <a:gd name="T31" fmla="*/ 2667 h 5"/>
                    <a:gd name="T32" fmla="*/ 5831 w 27"/>
                    <a:gd name="T33" fmla="*/ 2667 h 5"/>
                    <a:gd name="T34" fmla="*/ 7180 w 27"/>
                    <a:gd name="T35" fmla="*/ 1662 h 5"/>
                    <a:gd name="T36" fmla="*/ 7180 w 27"/>
                    <a:gd name="T37" fmla="*/ 1662 h 5"/>
                    <a:gd name="T38" fmla="*/ 5831 w 27"/>
                    <a:gd name="T39" fmla="*/ 2667 h 5"/>
                    <a:gd name="T40" fmla="*/ 7180 w 27"/>
                    <a:gd name="T41" fmla="*/ 1662 h 5"/>
                    <a:gd name="T42" fmla="*/ 7180 w 27"/>
                    <a:gd name="T43" fmla="*/ 1662 h 5"/>
                    <a:gd name="T44" fmla="*/ 5831 w 27"/>
                    <a:gd name="T45" fmla="*/ 1662 h 5"/>
                    <a:gd name="T46" fmla="*/ 7180 w 27"/>
                    <a:gd name="T47" fmla="*/ 1662 h 5"/>
                    <a:gd name="T48" fmla="*/ 5831 w 27"/>
                    <a:gd name="T49" fmla="*/ 2667 h 5"/>
                    <a:gd name="T50" fmla="*/ 3577 w 27"/>
                    <a:gd name="T51" fmla="*/ 2667 h 5"/>
                    <a:gd name="T52" fmla="*/ 3577 w 27"/>
                    <a:gd name="T53" fmla="*/ 1662 h 5"/>
                    <a:gd name="T54" fmla="*/ 7180 w 27"/>
                    <a:gd name="T55" fmla="*/ 1662 h 5"/>
                    <a:gd name="T56" fmla="*/ 5831 w 27"/>
                    <a:gd name="T57" fmla="*/ 2667 h 5"/>
                    <a:gd name="T58" fmla="*/ 3577 w 27"/>
                    <a:gd name="T59" fmla="*/ 2667 h 5"/>
                    <a:gd name="T60" fmla="*/ 0 w 27"/>
                    <a:gd name="T61" fmla="*/ 4262 h 5"/>
                    <a:gd name="T62" fmla="*/ 0 w 27"/>
                    <a:gd name="T63" fmla="*/ 1662 h 5"/>
                    <a:gd name="T64" fmla="*/ 3577 w 27"/>
                    <a:gd name="T65" fmla="*/ 1662 h 5"/>
                    <a:gd name="T66" fmla="*/ 3577 w 27"/>
                    <a:gd name="T67" fmla="*/ 2667 h 5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</a:gdLst>
                  <a:ahLst/>
                  <a:cxnLst>
                    <a:cxn ang="T68">
                      <a:pos x="T0" y="T1"/>
                    </a:cxn>
                    <a:cxn ang="T69">
                      <a:pos x="T2" y="T3"/>
                    </a:cxn>
                    <a:cxn ang="T70">
                      <a:pos x="T4" y="T5"/>
                    </a:cxn>
                    <a:cxn ang="T71">
                      <a:pos x="T6" y="T7"/>
                    </a:cxn>
                    <a:cxn ang="T72">
                      <a:pos x="T8" y="T9"/>
                    </a:cxn>
                    <a:cxn ang="T73">
                      <a:pos x="T10" y="T11"/>
                    </a:cxn>
                    <a:cxn ang="T74">
                      <a:pos x="T12" y="T13"/>
                    </a:cxn>
                    <a:cxn ang="T75">
                      <a:pos x="T14" y="T15"/>
                    </a:cxn>
                    <a:cxn ang="T76">
                      <a:pos x="T16" y="T17"/>
                    </a:cxn>
                    <a:cxn ang="T77">
                      <a:pos x="T18" y="T19"/>
                    </a:cxn>
                    <a:cxn ang="T78">
                      <a:pos x="T20" y="T21"/>
                    </a:cxn>
                    <a:cxn ang="T79">
                      <a:pos x="T22" y="T23"/>
                    </a:cxn>
                    <a:cxn ang="T80">
                      <a:pos x="T24" y="T25"/>
                    </a:cxn>
                    <a:cxn ang="T81">
                      <a:pos x="T26" y="T27"/>
                    </a:cxn>
                    <a:cxn ang="T82">
                      <a:pos x="T28" y="T29"/>
                    </a:cxn>
                    <a:cxn ang="T83">
                      <a:pos x="T30" y="T31"/>
                    </a:cxn>
                    <a:cxn ang="T84">
                      <a:pos x="T32" y="T33"/>
                    </a:cxn>
                    <a:cxn ang="T85">
                      <a:pos x="T34" y="T35"/>
                    </a:cxn>
                    <a:cxn ang="T86">
                      <a:pos x="T36" y="T37"/>
                    </a:cxn>
                    <a:cxn ang="T87">
                      <a:pos x="T38" y="T39"/>
                    </a:cxn>
                    <a:cxn ang="T88">
                      <a:pos x="T40" y="T41"/>
                    </a:cxn>
                    <a:cxn ang="T89">
                      <a:pos x="T42" y="T43"/>
                    </a:cxn>
                    <a:cxn ang="T90">
                      <a:pos x="T44" y="T45"/>
                    </a:cxn>
                    <a:cxn ang="T91">
                      <a:pos x="T46" y="T47"/>
                    </a:cxn>
                    <a:cxn ang="T92">
                      <a:pos x="T48" y="T49"/>
                    </a:cxn>
                    <a:cxn ang="T93">
                      <a:pos x="T50" y="T51"/>
                    </a:cxn>
                    <a:cxn ang="T94">
                      <a:pos x="T52" y="T53"/>
                    </a:cxn>
                    <a:cxn ang="T95">
                      <a:pos x="T54" y="T55"/>
                    </a:cxn>
                    <a:cxn ang="T96">
                      <a:pos x="T56" y="T57"/>
                    </a:cxn>
                    <a:cxn ang="T97">
                      <a:pos x="T58" y="T59"/>
                    </a:cxn>
                    <a:cxn ang="T98">
                      <a:pos x="T60" y="T61"/>
                    </a:cxn>
                    <a:cxn ang="T99">
                      <a:pos x="T62" y="T63"/>
                    </a:cxn>
                    <a:cxn ang="T100">
                      <a:pos x="T64" y="T65"/>
                    </a:cxn>
                    <a:cxn ang="T101">
                      <a:pos x="T66" y="T67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cubicBezTo>
                        <a:pt x="22" y="5"/>
                        <a:pt x="17" y="4"/>
                        <a:pt x="13" y="3"/>
                      </a:cubicBezTo>
                      <a:lnTo>
                        <a:pt x="13" y="2"/>
                      </a:lnTo>
                      <a:cubicBezTo>
                        <a:pt x="17" y="3"/>
                        <a:pt x="22" y="3"/>
                        <a:pt x="27" y="3"/>
                      </a:cubicBezTo>
                      <a:lnTo>
                        <a:pt x="27" y="5"/>
                      </a:lnTo>
                      <a:close/>
                      <a:moveTo>
                        <a:pt x="13" y="3"/>
                      </a:moveTo>
                      <a:cubicBezTo>
                        <a:pt x="10" y="3"/>
                        <a:pt x="8" y="2"/>
                        <a:pt x="5" y="2"/>
                      </a:cubicBezTo>
                      <a:lnTo>
                        <a:pt x="5" y="1"/>
                      </a:lnTo>
                      <a:cubicBezTo>
                        <a:pt x="8" y="1"/>
                        <a:pt x="11" y="1"/>
                        <a:pt x="13" y="2"/>
                      </a:cubicBezTo>
                      <a:lnTo>
                        <a:pt x="13" y="3"/>
                      </a:lnTo>
                      <a:close/>
                      <a:moveTo>
                        <a:pt x="5" y="2"/>
                      </a:moveTo>
                      <a:lnTo>
                        <a:pt x="5" y="2"/>
                      </a:lnTo>
                      <a:lnTo>
                        <a:pt x="5" y="1"/>
                      </a:lnTo>
                      <a:lnTo>
                        <a:pt x="5" y="2"/>
                      </a:lnTo>
                      <a:close/>
                      <a:moveTo>
                        <a:pt x="5" y="2"/>
                      </a:moveTo>
                      <a:lnTo>
                        <a:pt x="5" y="2"/>
                      </a:lnTo>
                      <a:lnTo>
                        <a:pt x="6" y="1"/>
                      </a:lnTo>
                      <a:lnTo>
                        <a:pt x="5" y="2"/>
                      </a:lnTo>
                      <a:close/>
                      <a:moveTo>
                        <a:pt x="6" y="1"/>
                      </a:moveTo>
                      <a:lnTo>
                        <a:pt x="6" y="1"/>
                      </a:lnTo>
                      <a:lnTo>
                        <a:pt x="5" y="1"/>
                      </a:lnTo>
                      <a:lnTo>
                        <a:pt x="6" y="1"/>
                      </a:lnTo>
                      <a:close/>
                      <a:moveTo>
                        <a:pt x="5" y="2"/>
                      </a:moveTo>
                      <a:cubicBezTo>
                        <a:pt x="5" y="2"/>
                        <a:pt x="4" y="2"/>
                        <a:pt x="3" y="2"/>
                      </a:cubicBezTo>
                      <a:lnTo>
                        <a:pt x="3" y="1"/>
                      </a:lnTo>
                      <a:cubicBezTo>
                        <a:pt x="4" y="1"/>
                        <a:pt x="5" y="0"/>
                        <a:pt x="6" y="1"/>
                      </a:cubicBezTo>
                      <a:lnTo>
                        <a:pt x="5" y="2"/>
                      </a:lnTo>
                      <a:close/>
                      <a:moveTo>
                        <a:pt x="3" y="2"/>
                      </a:moveTo>
                      <a:cubicBezTo>
                        <a:pt x="2" y="3"/>
                        <a:pt x="1" y="3"/>
                        <a:pt x="0" y="3"/>
                      </a:cubicBezTo>
                      <a:lnTo>
                        <a:pt x="0" y="1"/>
                      </a:lnTo>
                      <a:cubicBezTo>
                        <a:pt x="1" y="2"/>
                        <a:pt x="2" y="1"/>
                        <a:pt x="3" y="1"/>
                      </a:cubicBezTo>
                      <a:lnTo>
                        <a:pt x="3" y="2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214" name="Freeform 509"/>
                <p:cNvSpPr>
                  <a:spLocks noChangeArrowheads="1"/>
                </p:cNvSpPr>
                <p:nvPr/>
              </p:nvSpPr>
              <p:spPr bwMode="auto">
                <a:xfrm>
                  <a:off x="803" y="3713"/>
                  <a:ext cx="59" cy="19"/>
                </a:xfrm>
                <a:custGeom>
                  <a:avLst/>
                  <a:gdLst>
                    <a:gd name="T0" fmla="*/ 0 w 43"/>
                    <a:gd name="T1" fmla="*/ 0 h 12"/>
                    <a:gd name="T2" fmla="*/ 48005 w 43"/>
                    <a:gd name="T3" fmla="*/ 9880 h 12"/>
                    <a:gd name="T4" fmla="*/ 58726 w 43"/>
                    <a:gd name="T5" fmla="*/ 15643 h 12"/>
                    <a:gd name="T6" fmla="*/ 71269 w 43"/>
                    <a:gd name="T7" fmla="*/ 29813 h 12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43" h="12">
                      <a:moveTo>
                        <a:pt x="0" y="0"/>
                      </a:moveTo>
                      <a:cubicBezTo>
                        <a:pt x="8" y="3"/>
                        <a:pt x="18" y="4"/>
                        <a:pt x="29" y="4"/>
                      </a:cubicBezTo>
                      <a:cubicBezTo>
                        <a:pt x="31" y="4"/>
                        <a:pt x="33" y="5"/>
                        <a:pt x="35" y="6"/>
                      </a:cubicBezTo>
                      <a:cubicBezTo>
                        <a:pt x="39" y="7"/>
                        <a:pt x="37" y="12"/>
                        <a:pt x="43" y="12"/>
                      </a:cubicBezTo>
                    </a:path>
                  </a:pathLst>
                </a:custGeom>
                <a:noFill/>
                <a:ln w="9525" cap="sq">
                  <a:solidFill>
                    <a:srgbClr val="C1C0B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215" name="Freeform 510"/>
                <p:cNvSpPr>
                  <a:spLocks noChangeArrowheads="1"/>
                </p:cNvSpPr>
                <p:nvPr/>
              </p:nvSpPr>
              <p:spPr bwMode="auto">
                <a:xfrm>
                  <a:off x="803" y="3695"/>
                  <a:ext cx="36" cy="7"/>
                </a:xfrm>
                <a:custGeom>
                  <a:avLst/>
                  <a:gdLst>
                    <a:gd name="T0" fmla="*/ 32720 w 27"/>
                    <a:gd name="T1" fmla="*/ 6819 h 5"/>
                    <a:gd name="T2" fmla="*/ 13161 w 27"/>
                    <a:gd name="T3" fmla="*/ 4262 h 5"/>
                    <a:gd name="T4" fmla="*/ 13161 w 27"/>
                    <a:gd name="T5" fmla="*/ 1662 h 5"/>
                    <a:gd name="T6" fmla="*/ 32720 w 27"/>
                    <a:gd name="T7" fmla="*/ 4262 h 5"/>
                    <a:gd name="T8" fmla="*/ 32720 w 27"/>
                    <a:gd name="T9" fmla="*/ 6819 h 5"/>
                    <a:gd name="T10" fmla="*/ 13161 w 27"/>
                    <a:gd name="T11" fmla="*/ 4262 h 5"/>
                    <a:gd name="T12" fmla="*/ 7180 w 27"/>
                    <a:gd name="T13" fmla="*/ 2667 h 5"/>
                    <a:gd name="T14" fmla="*/ 7180 w 27"/>
                    <a:gd name="T15" fmla="*/ 0 h 5"/>
                    <a:gd name="T16" fmla="*/ 13161 w 27"/>
                    <a:gd name="T17" fmla="*/ 1662 h 5"/>
                    <a:gd name="T18" fmla="*/ 13161 w 27"/>
                    <a:gd name="T19" fmla="*/ 4262 h 5"/>
                    <a:gd name="T20" fmla="*/ 7180 w 27"/>
                    <a:gd name="T21" fmla="*/ 0 h 5"/>
                    <a:gd name="T22" fmla="*/ 7180 w 27"/>
                    <a:gd name="T23" fmla="*/ 0 h 5"/>
                    <a:gd name="T24" fmla="*/ 7180 w 27"/>
                    <a:gd name="T25" fmla="*/ 0 h 5"/>
                    <a:gd name="T26" fmla="*/ 7180 w 27"/>
                    <a:gd name="T27" fmla="*/ 1662 h 5"/>
                    <a:gd name="T28" fmla="*/ 7180 w 27"/>
                    <a:gd name="T29" fmla="*/ 0 h 5"/>
                    <a:gd name="T30" fmla="*/ 7180 w 27"/>
                    <a:gd name="T31" fmla="*/ 2667 h 5"/>
                    <a:gd name="T32" fmla="*/ 7180 w 27"/>
                    <a:gd name="T33" fmla="*/ 2667 h 5"/>
                    <a:gd name="T34" fmla="*/ 7180 w 27"/>
                    <a:gd name="T35" fmla="*/ 0 h 5"/>
                    <a:gd name="T36" fmla="*/ 7180 w 27"/>
                    <a:gd name="T37" fmla="*/ 0 h 5"/>
                    <a:gd name="T38" fmla="*/ 7180 w 27"/>
                    <a:gd name="T39" fmla="*/ 2667 h 5"/>
                    <a:gd name="T40" fmla="*/ 7180 w 27"/>
                    <a:gd name="T41" fmla="*/ 0 h 5"/>
                    <a:gd name="T42" fmla="*/ 7180 w 27"/>
                    <a:gd name="T43" fmla="*/ 0 h 5"/>
                    <a:gd name="T44" fmla="*/ 7180 w 27"/>
                    <a:gd name="T45" fmla="*/ 1662 h 5"/>
                    <a:gd name="T46" fmla="*/ 7180 w 27"/>
                    <a:gd name="T47" fmla="*/ 0 h 5"/>
                    <a:gd name="T48" fmla="*/ 7180 w 27"/>
                    <a:gd name="T49" fmla="*/ 2667 h 5"/>
                    <a:gd name="T50" fmla="*/ 5831 w 27"/>
                    <a:gd name="T51" fmla="*/ 2667 h 5"/>
                    <a:gd name="T52" fmla="*/ 4956 w 27"/>
                    <a:gd name="T53" fmla="*/ 1662 h 5"/>
                    <a:gd name="T54" fmla="*/ 7180 w 27"/>
                    <a:gd name="T55" fmla="*/ 0 h 5"/>
                    <a:gd name="T56" fmla="*/ 7180 w 27"/>
                    <a:gd name="T57" fmla="*/ 2667 h 5"/>
                    <a:gd name="T58" fmla="*/ 5831 w 27"/>
                    <a:gd name="T59" fmla="*/ 2667 h 5"/>
                    <a:gd name="T60" fmla="*/ 0 w 27"/>
                    <a:gd name="T61" fmla="*/ 2667 h 5"/>
                    <a:gd name="T62" fmla="*/ 0 w 27"/>
                    <a:gd name="T63" fmla="*/ 1662 h 5"/>
                    <a:gd name="T64" fmla="*/ 4956 w 27"/>
                    <a:gd name="T65" fmla="*/ 1662 h 5"/>
                    <a:gd name="T66" fmla="*/ 5831 w 27"/>
                    <a:gd name="T67" fmla="*/ 2667 h 5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</a:gdLst>
                  <a:ahLst/>
                  <a:cxnLst>
                    <a:cxn ang="T68">
                      <a:pos x="T0" y="T1"/>
                    </a:cxn>
                    <a:cxn ang="T69">
                      <a:pos x="T2" y="T3"/>
                    </a:cxn>
                    <a:cxn ang="T70">
                      <a:pos x="T4" y="T5"/>
                    </a:cxn>
                    <a:cxn ang="T71">
                      <a:pos x="T6" y="T7"/>
                    </a:cxn>
                    <a:cxn ang="T72">
                      <a:pos x="T8" y="T9"/>
                    </a:cxn>
                    <a:cxn ang="T73">
                      <a:pos x="T10" y="T11"/>
                    </a:cxn>
                    <a:cxn ang="T74">
                      <a:pos x="T12" y="T13"/>
                    </a:cxn>
                    <a:cxn ang="T75">
                      <a:pos x="T14" y="T15"/>
                    </a:cxn>
                    <a:cxn ang="T76">
                      <a:pos x="T16" y="T17"/>
                    </a:cxn>
                    <a:cxn ang="T77">
                      <a:pos x="T18" y="T19"/>
                    </a:cxn>
                    <a:cxn ang="T78">
                      <a:pos x="T20" y="T21"/>
                    </a:cxn>
                    <a:cxn ang="T79">
                      <a:pos x="T22" y="T23"/>
                    </a:cxn>
                    <a:cxn ang="T80">
                      <a:pos x="T24" y="T25"/>
                    </a:cxn>
                    <a:cxn ang="T81">
                      <a:pos x="T26" y="T27"/>
                    </a:cxn>
                    <a:cxn ang="T82">
                      <a:pos x="T28" y="T29"/>
                    </a:cxn>
                    <a:cxn ang="T83">
                      <a:pos x="T30" y="T31"/>
                    </a:cxn>
                    <a:cxn ang="T84">
                      <a:pos x="T32" y="T33"/>
                    </a:cxn>
                    <a:cxn ang="T85">
                      <a:pos x="T34" y="T35"/>
                    </a:cxn>
                    <a:cxn ang="T86">
                      <a:pos x="T36" y="T37"/>
                    </a:cxn>
                    <a:cxn ang="T87">
                      <a:pos x="T38" y="T39"/>
                    </a:cxn>
                    <a:cxn ang="T88">
                      <a:pos x="T40" y="T41"/>
                    </a:cxn>
                    <a:cxn ang="T89">
                      <a:pos x="T42" y="T43"/>
                    </a:cxn>
                    <a:cxn ang="T90">
                      <a:pos x="T44" y="T45"/>
                    </a:cxn>
                    <a:cxn ang="T91">
                      <a:pos x="T46" y="T47"/>
                    </a:cxn>
                    <a:cxn ang="T92">
                      <a:pos x="T48" y="T49"/>
                    </a:cxn>
                    <a:cxn ang="T93">
                      <a:pos x="T50" y="T51"/>
                    </a:cxn>
                    <a:cxn ang="T94">
                      <a:pos x="T52" y="T53"/>
                    </a:cxn>
                    <a:cxn ang="T95">
                      <a:pos x="T54" y="T55"/>
                    </a:cxn>
                    <a:cxn ang="T96">
                      <a:pos x="T56" y="T57"/>
                    </a:cxn>
                    <a:cxn ang="T97">
                      <a:pos x="T58" y="T59"/>
                    </a:cxn>
                    <a:cxn ang="T98">
                      <a:pos x="T60" y="T61"/>
                    </a:cxn>
                    <a:cxn ang="T99">
                      <a:pos x="T62" y="T63"/>
                    </a:cxn>
                    <a:cxn ang="T100">
                      <a:pos x="T64" y="T65"/>
                    </a:cxn>
                    <a:cxn ang="T101">
                      <a:pos x="T66" y="T67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cubicBezTo>
                        <a:pt x="21" y="4"/>
                        <a:pt x="16" y="3"/>
                        <a:pt x="11" y="3"/>
                      </a:cubicBezTo>
                      <a:lnTo>
                        <a:pt x="11" y="1"/>
                      </a:lnTo>
                      <a:cubicBezTo>
                        <a:pt x="16" y="2"/>
                        <a:pt x="21" y="3"/>
                        <a:pt x="27" y="3"/>
                      </a:cubicBezTo>
                      <a:lnTo>
                        <a:pt x="27" y="5"/>
                      </a:lnTo>
                      <a:close/>
                      <a:moveTo>
                        <a:pt x="11" y="3"/>
                      </a:moveTo>
                      <a:cubicBezTo>
                        <a:pt x="9" y="2"/>
                        <a:pt x="7" y="2"/>
                        <a:pt x="6" y="2"/>
                      </a:cubicBezTo>
                      <a:lnTo>
                        <a:pt x="6" y="0"/>
                      </a:lnTo>
                      <a:cubicBezTo>
                        <a:pt x="8" y="1"/>
                        <a:pt x="10" y="1"/>
                        <a:pt x="11" y="1"/>
                      </a:cubicBezTo>
                      <a:lnTo>
                        <a:pt x="11" y="3"/>
                      </a:lnTo>
                      <a:close/>
                      <a:moveTo>
                        <a:pt x="6" y="0"/>
                      </a:moveTo>
                      <a:lnTo>
                        <a:pt x="6" y="0"/>
                      </a:lnTo>
                      <a:lnTo>
                        <a:pt x="6" y="1"/>
                      </a:lnTo>
                      <a:lnTo>
                        <a:pt x="6" y="0"/>
                      </a:lnTo>
                      <a:close/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6" y="0"/>
                      </a:lnTo>
                      <a:lnTo>
                        <a:pt x="6" y="2"/>
                      </a:lnTo>
                      <a:close/>
                      <a:moveTo>
                        <a:pt x="6" y="0"/>
                      </a:moveTo>
                      <a:lnTo>
                        <a:pt x="6" y="0"/>
                      </a:lnTo>
                      <a:lnTo>
                        <a:pt x="6" y="1"/>
                      </a:lnTo>
                      <a:lnTo>
                        <a:pt x="6" y="0"/>
                      </a:lnTo>
                      <a:close/>
                      <a:moveTo>
                        <a:pt x="6" y="2"/>
                      </a:moveTo>
                      <a:cubicBezTo>
                        <a:pt x="6" y="2"/>
                        <a:pt x="5" y="2"/>
                        <a:pt x="5" y="2"/>
                      </a:cubicBezTo>
                      <a:lnTo>
                        <a:pt x="4" y="1"/>
                      </a:lnTo>
                      <a:cubicBezTo>
                        <a:pt x="5" y="0"/>
                        <a:pt x="5" y="0"/>
                        <a:pt x="6" y="0"/>
                      </a:cubicBezTo>
                      <a:lnTo>
                        <a:pt x="6" y="2"/>
                      </a:lnTo>
                      <a:close/>
                      <a:moveTo>
                        <a:pt x="5" y="2"/>
                      </a:moveTo>
                      <a:cubicBezTo>
                        <a:pt x="3" y="2"/>
                        <a:pt x="1" y="3"/>
                        <a:pt x="0" y="2"/>
                      </a:cubicBezTo>
                      <a:lnTo>
                        <a:pt x="0" y="1"/>
                      </a:lnTo>
                      <a:cubicBezTo>
                        <a:pt x="1" y="1"/>
                        <a:pt x="3" y="1"/>
                        <a:pt x="4" y="1"/>
                      </a:cubicBezTo>
                      <a:lnTo>
                        <a:pt x="5" y="2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216" name="Freeform 511"/>
                <p:cNvSpPr>
                  <a:spLocks noChangeArrowheads="1"/>
                </p:cNvSpPr>
                <p:nvPr/>
              </p:nvSpPr>
              <p:spPr bwMode="auto">
                <a:xfrm>
                  <a:off x="766" y="3250"/>
                  <a:ext cx="33" cy="4"/>
                </a:xfrm>
                <a:custGeom>
                  <a:avLst/>
                  <a:gdLst>
                    <a:gd name="T0" fmla="*/ 0 w 24"/>
                    <a:gd name="T1" fmla="*/ 0 h 3"/>
                    <a:gd name="T2" fmla="*/ 45199 w 24"/>
                    <a:gd name="T3" fmla="*/ 4479 h 3"/>
                    <a:gd name="T4" fmla="*/ 0 60000 65536"/>
                    <a:gd name="T5" fmla="*/ 0 60000 65536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0" t="0" r="r" b="b"/>
                  <a:pathLst>
                    <a:path w="24" h="3">
                      <a:moveTo>
                        <a:pt x="0" y="0"/>
                      </a:moveTo>
                      <a:cubicBezTo>
                        <a:pt x="9" y="3"/>
                        <a:pt x="13" y="2"/>
                        <a:pt x="24" y="3"/>
                      </a:cubicBezTo>
                    </a:path>
                  </a:pathLst>
                </a:custGeom>
                <a:noFill/>
                <a:ln w="9525" cap="sq">
                  <a:solidFill>
                    <a:srgbClr val="C1C0B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217" name="Freeform 512"/>
                <p:cNvSpPr>
                  <a:spLocks noChangeArrowheads="1"/>
                </p:cNvSpPr>
                <p:nvPr/>
              </p:nvSpPr>
              <p:spPr bwMode="auto">
                <a:xfrm>
                  <a:off x="777" y="3236"/>
                  <a:ext cx="37" cy="6"/>
                </a:xfrm>
                <a:custGeom>
                  <a:avLst/>
                  <a:gdLst>
                    <a:gd name="T0" fmla="*/ 49207 w 27"/>
                    <a:gd name="T1" fmla="*/ 21396 h 4"/>
                    <a:gd name="T2" fmla="*/ 24424 w 27"/>
                    <a:gd name="T3" fmla="*/ 16131 h 4"/>
                    <a:gd name="T4" fmla="*/ 24424 w 27"/>
                    <a:gd name="T5" fmla="*/ 12230 h 4"/>
                    <a:gd name="T6" fmla="*/ 49207 w 27"/>
                    <a:gd name="T7" fmla="*/ 16131 h 4"/>
                    <a:gd name="T8" fmla="*/ 49207 w 27"/>
                    <a:gd name="T9" fmla="*/ 21396 h 4"/>
                    <a:gd name="T10" fmla="*/ 24424 w 27"/>
                    <a:gd name="T11" fmla="*/ 16131 h 4"/>
                    <a:gd name="T12" fmla="*/ 8796 w 27"/>
                    <a:gd name="T13" fmla="*/ 12230 h 4"/>
                    <a:gd name="T14" fmla="*/ 8796 w 27"/>
                    <a:gd name="T15" fmla="*/ 0 h 4"/>
                    <a:gd name="T16" fmla="*/ 24424 w 27"/>
                    <a:gd name="T17" fmla="*/ 12230 h 4"/>
                    <a:gd name="T18" fmla="*/ 24424 w 27"/>
                    <a:gd name="T19" fmla="*/ 16131 h 4"/>
                    <a:gd name="T20" fmla="*/ 8796 w 27"/>
                    <a:gd name="T21" fmla="*/ 12230 h 4"/>
                    <a:gd name="T22" fmla="*/ 8796 w 27"/>
                    <a:gd name="T23" fmla="*/ 12230 h 4"/>
                    <a:gd name="T24" fmla="*/ 7815 w 27"/>
                    <a:gd name="T25" fmla="*/ 12230 h 4"/>
                    <a:gd name="T26" fmla="*/ 8796 w 27"/>
                    <a:gd name="T27" fmla="*/ 6987 h 4"/>
                    <a:gd name="T28" fmla="*/ 8796 w 27"/>
                    <a:gd name="T29" fmla="*/ 12230 h 4"/>
                    <a:gd name="T30" fmla="*/ 7815 w 27"/>
                    <a:gd name="T31" fmla="*/ 12230 h 4"/>
                    <a:gd name="T32" fmla="*/ 7815 w 27"/>
                    <a:gd name="T33" fmla="*/ 12230 h 4"/>
                    <a:gd name="T34" fmla="*/ 8796 w 27"/>
                    <a:gd name="T35" fmla="*/ 6987 h 4"/>
                    <a:gd name="T36" fmla="*/ 8796 w 27"/>
                    <a:gd name="T37" fmla="*/ 6987 h 4"/>
                    <a:gd name="T38" fmla="*/ 7815 w 27"/>
                    <a:gd name="T39" fmla="*/ 12230 h 4"/>
                    <a:gd name="T40" fmla="*/ 8796 w 27"/>
                    <a:gd name="T41" fmla="*/ 6987 h 4"/>
                    <a:gd name="T42" fmla="*/ 8796 w 27"/>
                    <a:gd name="T43" fmla="*/ 6987 h 4"/>
                    <a:gd name="T44" fmla="*/ 8796 w 27"/>
                    <a:gd name="T45" fmla="*/ 6987 h 4"/>
                    <a:gd name="T46" fmla="*/ 7815 w 27"/>
                    <a:gd name="T47" fmla="*/ 12230 h 4"/>
                    <a:gd name="T48" fmla="*/ 5275 w 27"/>
                    <a:gd name="T49" fmla="*/ 12230 h 4"/>
                    <a:gd name="T50" fmla="*/ 5275 w 27"/>
                    <a:gd name="T51" fmla="*/ 6987 h 4"/>
                    <a:gd name="T52" fmla="*/ 8796 w 27"/>
                    <a:gd name="T53" fmla="*/ 6987 h 4"/>
                    <a:gd name="T54" fmla="*/ 7815 w 27"/>
                    <a:gd name="T55" fmla="*/ 12230 h 4"/>
                    <a:gd name="T56" fmla="*/ 5275 w 27"/>
                    <a:gd name="T57" fmla="*/ 12230 h 4"/>
                    <a:gd name="T58" fmla="*/ 0 w 27"/>
                    <a:gd name="T59" fmla="*/ 12230 h 4"/>
                    <a:gd name="T60" fmla="*/ 0 w 27"/>
                    <a:gd name="T61" fmla="*/ 6987 h 4"/>
                    <a:gd name="T62" fmla="*/ 5275 w 27"/>
                    <a:gd name="T63" fmla="*/ 6987 h 4"/>
                    <a:gd name="T64" fmla="*/ 5275 w 27"/>
                    <a:gd name="T65" fmla="*/ 12230 h 4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27" h="4">
                      <a:moveTo>
                        <a:pt x="27" y="4"/>
                      </a:moveTo>
                      <a:cubicBezTo>
                        <a:pt x="21" y="4"/>
                        <a:pt x="17" y="4"/>
                        <a:pt x="13" y="3"/>
                      </a:cubicBezTo>
                      <a:lnTo>
                        <a:pt x="13" y="2"/>
                      </a:lnTo>
                      <a:cubicBezTo>
                        <a:pt x="17" y="2"/>
                        <a:pt x="21" y="3"/>
                        <a:pt x="27" y="3"/>
                      </a:cubicBezTo>
                      <a:lnTo>
                        <a:pt x="27" y="4"/>
                      </a:lnTo>
                      <a:close/>
                      <a:moveTo>
                        <a:pt x="13" y="3"/>
                      </a:moveTo>
                      <a:cubicBezTo>
                        <a:pt x="10" y="2"/>
                        <a:pt x="8" y="2"/>
                        <a:pt x="5" y="2"/>
                      </a:cubicBezTo>
                      <a:lnTo>
                        <a:pt x="5" y="0"/>
                      </a:lnTo>
                      <a:cubicBezTo>
                        <a:pt x="8" y="1"/>
                        <a:pt x="10" y="1"/>
                        <a:pt x="13" y="2"/>
                      </a:cubicBezTo>
                      <a:lnTo>
                        <a:pt x="13" y="3"/>
                      </a:lnTo>
                      <a:close/>
                      <a:moveTo>
                        <a:pt x="5" y="2"/>
                      </a:moveTo>
                      <a:lnTo>
                        <a:pt x="5" y="2"/>
                      </a:lnTo>
                      <a:lnTo>
                        <a:pt x="4" y="2"/>
                      </a:lnTo>
                      <a:lnTo>
                        <a:pt x="5" y="1"/>
                      </a:lnTo>
                      <a:lnTo>
                        <a:pt x="5" y="2"/>
                      </a:lnTo>
                      <a:close/>
                      <a:moveTo>
                        <a:pt x="4" y="2"/>
                      </a:moveTo>
                      <a:lnTo>
                        <a:pt x="4" y="2"/>
                      </a:lnTo>
                      <a:lnTo>
                        <a:pt x="5" y="1"/>
                      </a:lnTo>
                      <a:lnTo>
                        <a:pt x="4" y="2"/>
                      </a:lnTo>
                      <a:close/>
                      <a:moveTo>
                        <a:pt x="5" y="1"/>
                      </a:moveTo>
                      <a:lnTo>
                        <a:pt x="5" y="1"/>
                      </a:lnTo>
                      <a:close/>
                      <a:moveTo>
                        <a:pt x="4" y="2"/>
                      </a:moveTo>
                      <a:cubicBezTo>
                        <a:pt x="4" y="2"/>
                        <a:pt x="4" y="2"/>
                        <a:pt x="3" y="2"/>
                      </a:cubicBezTo>
                      <a:lnTo>
                        <a:pt x="3" y="1"/>
                      </a:lnTo>
                      <a:cubicBezTo>
                        <a:pt x="4" y="1"/>
                        <a:pt x="5" y="0"/>
                        <a:pt x="5" y="1"/>
                      </a:cubicBezTo>
                      <a:lnTo>
                        <a:pt x="4" y="2"/>
                      </a:lnTo>
                      <a:close/>
                      <a:moveTo>
                        <a:pt x="3" y="2"/>
                      </a:moveTo>
                      <a:cubicBezTo>
                        <a:pt x="2" y="2"/>
                        <a:pt x="1" y="3"/>
                        <a:pt x="0" y="2"/>
                      </a:cubicBezTo>
                      <a:lnTo>
                        <a:pt x="0" y="1"/>
                      </a:lnTo>
                      <a:cubicBezTo>
                        <a:pt x="1" y="1"/>
                        <a:pt x="2" y="1"/>
                        <a:pt x="3" y="1"/>
                      </a:cubicBezTo>
                      <a:lnTo>
                        <a:pt x="3" y="2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218" name="Freeform 513"/>
                <p:cNvSpPr>
                  <a:spLocks noChangeArrowheads="1"/>
                </p:cNvSpPr>
                <p:nvPr/>
              </p:nvSpPr>
              <p:spPr bwMode="auto">
                <a:xfrm>
                  <a:off x="766" y="3250"/>
                  <a:ext cx="33" cy="4"/>
                </a:xfrm>
                <a:custGeom>
                  <a:avLst/>
                  <a:gdLst>
                    <a:gd name="T0" fmla="*/ 0 w 24"/>
                    <a:gd name="T1" fmla="*/ 0 h 3"/>
                    <a:gd name="T2" fmla="*/ 45199 w 24"/>
                    <a:gd name="T3" fmla="*/ 4479 h 3"/>
                    <a:gd name="T4" fmla="*/ 0 60000 65536"/>
                    <a:gd name="T5" fmla="*/ 0 60000 65536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0" t="0" r="r" b="b"/>
                  <a:pathLst>
                    <a:path w="24" h="3">
                      <a:moveTo>
                        <a:pt x="0" y="0"/>
                      </a:moveTo>
                      <a:cubicBezTo>
                        <a:pt x="16" y="3"/>
                        <a:pt x="13" y="2"/>
                        <a:pt x="24" y="3"/>
                      </a:cubicBezTo>
                    </a:path>
                  </a:pathLst>
                </a:custGeom>
                <a:noFill/>
                <a:ln w="9525" cap="sq">
                  <a:solidFill>
                    <a:srgbClr val="C1C0B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219" name="Freeform 514"/>
                <p:cNvSpPr>
                  <a:spLocks noChangeArrowheads="1"/>
                </p:cNvSpPr>
                <p:nvPr/>
              </p:nvSpPr>
              <p:spPr bwMode="auto">
                <a:xfrm>
                  <a:off x="771" y="3271"/>
                  <a:ext cx="28" cy="17"/>
                </a:xfrm>
                <a:custGeom>
                  <a:avLst/>
                  <a:gdLst>
                    <a:gd name="T0" fmla="*/ 0 w 21"/>
                    <a:gd name="T1" fmla="*/ 0 h 10"/>
                    <a:gd name="T2" fmla="*/ 32513 w 21"/>
                    <a:gd name="T3" fmla="*/ 82312 h 10"/>
                    <a:gd name="T4" fmla="*/ 0 60000 65536"/>
                    <a:gd name="T5" fmla="*/ 0 60000 65536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0" t="0" r="r" b="b"/>
                  <a:pathLst>
                    <a:path w="21" h="10">
                      <a:moveTo>
                        <a:pt x="0" y="0"/>
                      </a:moveTo>
                      <a:cubicBezTo>
                        <a:pt x="15" y="2"/>
                        <a:pt x="10" y="10"/>
                        <a:pt x="21" y="10"/>
                      </a:cubicBezTo>
                    </a:path>
                  </a:pathLst>
                </a:custGeom>
                <a:noFill/>
                <a:ln w="9525" cap="sq">
                  <a:solidFill>
                    <a:srgbClr val="C1C0B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220" name="Freeform 515"/>
                <p:cNvSpPr>
                  <a:spLocks noChangeArrowheads="1"/>
                </p:cNvSpPr>
                <p:nvPr/>
              </p:nvSpPr>
              <p:spPr bwMode="auto">
                <a:xfrm>
                  <a:off x="890" y="3036"/>
                  <a:ext cx="33" cy="4"/>
                </a:xfrm>
                <a:custGeom>
                  <a:avLst/>
                  <a:gdLst>
                    <a:gd name="T0" fmla="*/ 30372 w 25"/>
                    <a:gd name="T1" fmla="*/ 4479 h 3"/>
                    <a:gd name="T2" fmla="*/ 30372 w 25"/>
                    <a:gd name="T3" fmla="*/ 4479 h 3"/>
                    <a:gd name="T4" fmla="*/ 30372 w 25"/>
                    <a:gd name="T5" fmla="*/ 2683 h 3"/>
                    <a:gd name="T6" fmla="*/ 30372 w 25"/>
                    <a:gd name="T7" fmla="*/ 2683 h 3"/>
                    <a:gd name="T8" fmla="*/ 30372 w 25"/>
                    <a:gd name="T9" fmla="*/ 4479 h 3"/>
                    <a:gd name="T10" fmla="*/ 30372 w 25"/>
                    <a:gd name="T11" fmla="*/ 4479 h 3"/>
                    <a:gd name="T12" fmla="*/ 26859 w 25"/>
                    <a:gd name="T13" fmla="*/ 4479 h 3"/>
                    <a:gd name="T14" fmla="*/ 26859 w 25"/>
                    <a:gd name="T15" fmla="*/ 2683 h 3"/>
                    <a:gd name="T16" fmla="*/ 30372 w 25"/>
                    <a:gd name="T17" fmla="*/ 2683 h 3"/>
                    <a:gd name="T18" fmla="*/ 30372 w 25"/>
                    <a:gd name="T19" fmla="*/ 4479 h 3"/>
                    <a:gd name="T20" fmla="*/ 26859 w 25"/>
                    <a:gd name="T21" fmla="*/ 4479 h 3"/>
                    <a:gd name="T22" fmla="*/ 22165 w 25"/>
                    <a:gd name="T23" fmla="*/ 4479 h 3"/>
                    <a:gd name="T24" fmla="*/ 22165 w 25"/>
                    <a:gd name="T25" fmla="*/ 2683 h 3"/>
                    <a:gd name="T26" fmla="*/ 26859 w 25"/>
                    <a:gd name="T27" fmla="*/ 2683 h 3"/>
                    <a:gd name="T28" fmla="*/ 26859 w 25"/>
                    <a:gd name="T29" fmla="*/ 4479 h 3"/>
                    <a:gd name="T30" fmla="*/ 22165 w 25"/>
                    <a:gd name="T31" fmla="*/ 4479 h 3"/>
                    <a:gd name="T32" fmla="*/ 0 w 25"/>
                    <a:gd name="T33" fmla="*/ 1615 h 3"/>
                    <a:gd name="T34" fmla="*/ 1311 w 25"/>
                    <a:gd name="T35" fmla="*/ 0 h 3"/>
                    <a:gd name="T36" fmla="*/ 22165 w 25"/>
                    <a:gd name="T37" fmla="*/ 2683 h 3"/>
                    <a:gd name="T38" fmla="*/ 22165 w 25"/>
                    <a:gd name="T39" fmla="*/ 4479 h 3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</a:gdLst>
                  <a:ahLst/>
                  <a:cxnLst>
                    <a:cxn ang="T40">
                      <a:pos x="T0" y="T1"/>
                    </a:cxn>
                    <a:cxn ang="T41">
                      <a:pos x="T2" y="T3"/>
                    </a:cxn>
                    <a:cxn ang="T42">
                      <a:pos x="T4" y="T5"/>
                    </a:cxn>
                    <a:cxn ang="T43">
                      <a:pos x="T6" y="T7"/>
                    </a:cxn>
                    <a:cxn ang="T44">
                      <a:pos x="T8" y="T9"/>
                    </a:cxn>
                    <a:cxn ang="T45">
                      <a:pos x="T10" y="T11"/>
                    </a:cxn>
                    <a:cxn ang="T46">
                      <a:pos x="T12" y="T13"/>
                    </a:cxn>
                    <a:cxn ang="T47">
                      <a:pos x="T14" y="T15"/>
                    </a:cxn>
                    <a:cxn ang="T48">
                      <a:pos x="T16" y="T17"/>
                    </a:cxn>
                    <a:cxn ang="T49">
                      <a:pos x="T18" y="T19"/>
                    </a:cxn>
                    <a:cxn ang="T50">
                      <a:pos x="T20" y="T21"/>
                    </a:cxn>
                    <a:cxn ang="T51">
                      <a:pos x="T22" y="T23"/>
                    </a:cxn>
                    <a:cxn ang="T52">
                      <a:pos x="T24" y="T25"/>
                    </a:cxn>
                    <a:cxn ang="T53">
                      <a:pos x="T26" y="T27"/>
                    </a:cxn>
                    <a:cxn ang="T54">
                      <a:pos x="T28" y="T29"/>
                    </a:cxn>
                    <a:cxn ang="T55">
                      <a:pos x="T30" y="T31"/>
                    </a:cxn>
                    <a:cxn ang="T56">
                      <a:pos x="T32" y="T33"/>
                    </a:cxn>
                    <a:cxn ang="T57">
                      <a:pos x="T34" y="T35"/>
                    </a:cxn>
                    <a:cxn ang="T58">
                      <a:pos x="T36" y="T37"/>
                    </a:cxn>
                    <a:cxn ang="T59">
                      <a:pos x="T38" y="T39"/>
                    </a:cxn>
                  </a:cxnLst>
                  <a:rect l="0" t="0" r="r" b="b"/>
                  <a:pathLst>
                    <a:path w="25" h="3">
                      <a:moveTo>
                        <a:pt x="25" y="3"/>
                      </a:moveTo>
                      <a:lnTo>
                        <a:pt x="25" y="3"/>
                      </a:lnTo>
                      <a:lnTo>
                        <a:pt x="25" y="2"/>
                      </a:lnTo>
                      <a:lnTo>
                        <a:pt x="25" y="3"/>
                      </a:lnTo>
                      <a:close/>
                      <a:moveTo>
                        <a:pt x="25" y="3"/>
                      </a:moveTo>
                      <a:cubicBezTo>
                        <a:pt x="24" y="3"/>
                        <a:pt x="23" y="3"/>
                        <a:pt x="22" y="3"/>
                      </a:cubicBezTo>
                      <a:lnTo>
                        <a:pt x="22" y="2"/>
                      </a:lnTo>
                      <a:cubicBezTo>
                        <a:pt x="23" y="2"/>
                        <a:pt x="24" y="2"/>
                        <a:pt x="25" y="2"/>
                      </a:cubicBezTo>
                      <a:lnTo>
                        <a:pt x="25" y="3"/>
                      </a:lnTo>
                      <a:close/>
                      <a:moveTo>
                        <a:pt x="22" y="3"/>
                      </a:moveTo>
                      <a:cubicBezTo>
                        <a:pt x="20" y="3"/>
                        <a:pt x="19" y="3"/>
                        <a:pt x="18" y="3"/>
                      </a:cubicBezTo>
                      <a:lnTo>
                        <a:pt x="18" y="2"/>
                      </a:lnTo>
                      <a:cubicBezTo>
                        <a:pt x="19" y="2"/>
                        <a:pt x="21" y="2"/>
                        <a:pt x="22" y="2"/>
                      </a:cubicBezTo>
                      <a:lnTo>
                        <a:pt x="22" y="3"/>
                      </a:lnTo>
                      <a:close/>
                      <a:moveTo>
                        <a:pt x="18" y="3"/>
                      </a:moveTo>
                      <a:cubicBezTo>
                        <a:pt x="12" y="2"/>
                        <a:pt x="6" y="2"/>
                        <a:pt x="0" y="1"/>
                      </a:cubicBezTo>
                      <a:lnTo>
                        <a:pt x="1" y="0"/>
                      </a:lnTo>
                      <a:cubicBezTo>
                        <a:pt x="6" y="0"/>
                        <a:pt x="12" y="1"/>
                        <a:pt x="18" y="2"/>
                      </a:cubicBezTo>
                      <a:lnTo>
                        <a:pt x="18" y="3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221" name="Freeform 516"/>
                <p:cNvSpPr>
                  <a:spLocks noChangeArrowheads="1"/>
                </p:cNvSpPr>
                <p:nvPr/>
              </p:nvSpPr>
              <p:spPr bwMode="auto">
                <a:xfrm>
                  <a:off x="808" y="3041"/>
                  <a:ext cx="33" cy="4"/>
                </a:xfrm>
                <a:custGeom>
                  <a:avLst/>
                  <a:gdLst>
                    <a:gd name="T0" fmla="*/ 30372 w 25"/>
                    <a:gd name="T1" fmla="*/ 4479 h 3"/>
                    <a:gd name="T2" fmla="*/ 30372 w 25"/>
                    <a:gd name="T3" fmla="*/ 4479 h 3"/>
                    <a:gd name="T4" fmla="*/ 30372 w 25"/>
                    <a:gd name="T5" fmla="*/ 2683 h 3"/>
                    <a:gd name="T6" fmla="*/ 30372 w 25"/>
                    <a:gd name="T7" fmla="*/ 2683 h 3"/>
                    <a:gd name="T8" fmla="*/ 30372 w 25"/>
                    <a:gd name="T9" fmla="*/ 4479 h 3"/>
                    <a:gd name="T10" fmla="*/ 30372 w 25"/>
                    <a:gd name="T11" fmla="*/ 4479 h 3"/>
                    <a:gd name="T12" fmla="*/ 9489 w 25"/>
                    <a:gd name="T13" fmla="*/ 2683 h 3"/>
                    <a:gd name="T14" fmla="*/ 9489 w 25"/>
                    <a:gd name="T15" fmla="*/ 1615 h 3"/>
                    <a:gd name="T16" fmla="*/ 30372 w 25"/>
                    <a:gd name="T17" fmla="*/ 2683 h 3"/>
                    <a:gd name="T18" fmla="*/ 30372 w 25"/>
                    <a:gd name="T19" fmla="*/ 4479 h 3"/>
                    <a:gd name="T20" fmla="*/ 9489 w 25"/>
                    <a:gd name="T21" fmla="*/ 2683 h 3"/>
                    <a:gd name="T22" fmla="*/ 0 w 25"/>
                    <a:gd name="T23" fmla="*/ 1615 h 3"/>
                    <a:gd name="T24" fmla="*/ 0 w 25"/>
                    <a:gd name="T25" fmla="*/ 0 h 3"/>
                    <a:gd name="T26" fmla="*/ 9489 w 25"/>
                    <a:gd name="T27" fmla="*/ 1615 h 3"/>
                    <a:gd name="T28" fmla="*/ 9489 w 25"/>
                    <a:gd name="T29" fmla="*/ 2683 h 3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</a:gdLst>
                  <a:ahLst/>
                  <a:cxnLst>
                    <a:cxn ang="T30">
                      <a:pos x="T0" y="T1"/>
                    </a:cxn>
                    <a:cxn ang="T31">
                      <a:pos x="T2" y="T3"/>
                    </a:cxn>
                    <a:cxn ang="T32">
                      <a:pos x="T4" y="T5"/>
                    </a:cxn>
                    <a:cxn ang="T33">
                      <a:pos x="T6" y="T7"/>
                    </a:cxn>
                    <a:cxn ang="T34">
                      <a:pos x="T8" y="T9"/>
                    </a:cxn>
                    <a:cxn ang="T35">
                      <a:pos x="T10" y="T11"/>
                    </a:cxn>
                    <a:cxn ang="T36">
                      <a:pos x="T12" y="T13"/>
                    </a:cxn>
                    <a:cxn ang="T37">
                      <a:pos x="T14" y="T15"/>
                    </a:cxn>
                    <a:cxn ang="T38">
                      <a:pos x="T16" y="T17"/>
                    </a:cxn>
                    <a:cxn ang="T39">
                      <a:pos x="T18" y="T19"/>
                    </a:cxn>
                    <a:cxn ang="T40">
                      <a:pos x="T20" y="T21"/>
                    </a:cxn>
                    <a:cxn ang="T41">
                      <a:pos x="T22" y="T23"/>
                    </a:cxn>
                    <a:cxn ang="T42">
                      <a:pos x="T24" y="T25"/>
                    </a:cxn>
                    <a:cxn ang="T43">
                      <a:pos x="T26" y="T27"/>
                    </a:cxn>
                    <a:cxn ang="T44">
                      <a:pos x="T28" y="T29"/>
                    </a:cxn>
                  </a:cxnLst>
                  <a:rect l="0" t="0" r="r" b="b"/>
                  <a:pathLst>
                    <a:path w="25" h="3">
                      <a:moveTo>
                        <a:pt x="25" y="3"/>
                      </a:moveTo>
                      <a:lnTo>
                        <a:pt x="25" y="3"/>
                      </a:lnTo>
                      <a:lnTo>
                        <a:pt x="25" y="2"/>
                      </a:lnTo>
                      <a:lnTo>
                        <a:pt x="25" y="3"/>
                      </a:lnTo>
                      <a:close/>
                      <a:moveTo>
                        <a:pt x="25" y="3"/>
                      </a:moveTo>
                      <a:cubicBezTo>
                        <a:pt x="19" y="3"/>
                        <a:pt x="14" y="2"/>
                        <a:pt x="8" y="2"/>
                      </a:cubicBezTo>
                      <a:lnTo>
                        <a:pt x="8" y="1"/>
                      </a:lnTo>
                      <a:cubicBezTo>
                        <a:pt x="14" y="1"/>
                        <a:pt x="20" y="2"/>
                        <a:pt x="25" y="2"/>
                      </a:cubicBezTo>
                      <a:lnTo>
                        <a:pt x="25" y="3"/>
                      </a:lnTo>
                      <a:close/>
                      <a:moveTo>
                        <a:pt x="8" y="2"/>
                      </a:moveTo>
                      <a:cubicBezTo>
                        <a:pt x="5" y="2"/>
                        <a:pt x="3" y="1"/>
                        <a:pt x="0" y="1"/>
                      </a:cubicBezTo>
                      <a:lnTo>
                        <a:pt x="0" y="0"/>
                      </a:lnTo>
                      <a:cubicBezTo>
                        <a:pt x="3" y="0"/>
                        <a:pt x="5" y="0"/>
                        <a:pt x="8" y="1"/>
                      </a:cubicBezTo>
                      <a:lnTo>
                        <a:pt x="8" y="2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222" name="Freeform 517"/>
                <p:cNvSpPr>
                  <a:spLocks noChangeArrowheads="1"/>
                </p:cNvSpPr>
                <p:nvPr/>
              </p:nvSpPr>
              <p:spPr bwMode="auto">
                <a:xfrm>
                  <a:off x="704" y="3028"/>
                  <a:ext cx="33" cy="4"/>
                </a:xfrm>
                <a:custGeom>
                  <a:avLst/>
                  <a:gdLst>
                    <a:gd name="T0" fmla="*/ 30372 w 25"/>
                    <a:gd name="T1" fmla="*/ 4479 h 3"/>
                    <a:gd name="T2" fmla="*/ 30372 w 25"/>
                    <a:gd name="T3" fmla="*/ 4479 h 3"/>
                    <a:gd name="T4" fmla="*/ 30372 w 25"/>
                    <a:gd name="T5" fmla="*/ 2683 h 3"/>
                    <a:gd name="T6" fmla="*/ 30372 w 25"/>
                    <a:gd name="T7" fmla="*/ 2683 h 3"/>
                    <a:gd name="T8" fmla="*/ 30372 w 25"/>
                    <a:gd name="T9" fmla="*/ 4479 h 3"/>
                    <a:gd name="T10" fmla="*/ 30372 w 25"/>
                    <a:gd name="T11" fmla="*/ 4479 h 3"/>
                    <a:gd name="T12" fmla="*/ 9489 w 25"/>
                    <a:gd name="T13" fmla="*/ 2683 h 3"/>
                    <a:gd name="T14" fmla="*/ 9489 w 25"/>
                    <a:gd name="T15" fmla="*/ 1615 h 3"/>
                    <a:gd name="T16" fmla="*/ 30372 w 25"/>
                    <a:gd name="T17" fmla="*/ 2683 h 3"/>
                    <a:gd name="T18" fmla="*/ 30372 w 25"/>
                    <a:gd name="T19" fmla="*/ 4479 h 3"/>
                    <a:gd name="T20" fmla="*/ 9489 w 25"/>
                    <a:gd name="T21" fmla="*/ 2683 h 3"/>
                    <a:gd name="T22" fmla="*/ 0 w 25"/>
                    <a:gd name="T23" fmla="*/ 1615 h 3"/>
                    <a:gd name="T24" fmla="*/ 0 w 25"/>
                    <a:gd name="T25" fmla="*/ 0 h 3"/>
                    <a:gd name="T26" fmla="*/ 9489 w 25"/>
                    <a:gd name="T27" fmla="*/ 1615 h 3"/>
                    <a:gd name="T28" fmla="*/ 9489 w 25"/>
                    <a:gd name="T29" fmla="*/ 2683 h 3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</a:gdLst>
                  <a:ahLst/>
                  <a:cxnLst>
                    <a:cxn ang="T30">
                      <a:pos x="T0" y="T1"/>
                    </a:cxn>
                    <a:cxn ang="T31">
                      <a:pos x="T2" y="T3"/>
                    </a:cxn>
                    <a:cxn ang="T32">
                      <a:pos x="T4" y="T5"/>
                    </a:cxn>
                    <a:cxn ang="T33">
                      <a:pos x="T6" y="T7"/>
                    </a:cxn>
                    <a:cxn ang="T34">
                      <a:pos x="T8" y="T9"/>
                    </a:cxn>
                    <a:cxn ang="T35">
                      <a:pos x="T10" y="T11"/>
                    </a:cxn>
                    <a:cxn ang="T36">
                      <a:pos x="T12" y="T13"/>
                    </a:cxn>
                    <a:cxn ang="T37">
                      <a:pos x="T14" y="T15"/>
                    </a:cxn>
                    <a:cxn ang="T38">
                      <a:pos x="T16" y="T17"/>
                    </a:cxn>
                    <a:cxn ang="T39">
                      <a:pos x="T18" y="T19"/>
                    </a:cxn>
                    <a:cxn ang="T40">
                      <a:pos x="T20" y="T21"/>
                    </a:cxn>
                    <a:cxn ang="T41">
                      <a:pos x="T22" y="T23"/>
                    </a:cxn>
                    <a:cxn ang="T42">
                      <a:pos x="T24" y="T25"/>
                    </a:cxn>
                    <a:cxn ang="T43">
                      <a:pos x="T26" y="T27"/>
                    </a:cxn>
                    <a:cxn ang="T44">
                      <a:pos x="T28" y="T29"/>
                    </a:cxn>
                  </a:cxnLst>
                  <a:rect l="0" t="0" r="r" b="b"/>
                  <a:pathLst>
                    <a:path w="25" h="3">
                      <a:moveTo>
                        <a:pt x="25" y="3"/>
                      </a:moveTo>
                      <a:lnTo>
                        <a:pt x="25" y="3"/>
                      </a:lnTo>
                      <a:lnTo>
                        <a:pt x="25" y="2"/>
                      </a:lnTo>
                      <a:lnTo>
                        <a:pt x="25" y="3"/>
                      </a:lnTo>
                      <a:close/>
                      <a:moveTo>
                        <a:pt x="25" y="3"/>
                      </a:moveTo>
                      <a:cubicBezTo>
                        <a:pt x="19" y="3"/>
                        <a:pt x="13" y="3"/>
                        <a:pt x="8" y="2"/>
                      </a:cubicBezTo>
                      <a:lnTo>
                        <a:pt x="8" y="1"/>
                      </a:lnTo>
                      <a:cubicBezTo>
                        <a:pt x="13" y="2"/>
                        <a:pt x="19" y="2"/>
                        <a:pt x="25" y="2"/>
                      </a:cubicBezTo>
                      <a:lnTo>
                        <a:pt x="25" y="3"/>
                      </a:lnTo>
                      <a:close/>
                      <a:moveTo>
                        <a:pt x="8" y="2"/>
                      </a:moveTo>
                      <a:cubicBezTo>
                        <a:pt x="5" y="2"/>
                        <a:pt x="2" y="2"/>
                        <a:pt x="0" y="1"/>
                      </a:cubicBezTo>
                      <a:lnTo>
                        <a:pt x="0" y="0"/>
                      </a:lnTo>
                      <a:cubicBezTo>
                        <a:pt x="3" y="0"/>
                        <a:pt x="5" y="1"/>
                        <a:pt x="8" y="1"/>
                      </a:cubicBezTo>
                      <a:lnTo>
                        <a:pt x="8" y="2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223" name="Freeform 518"/>
                <p:cNvSpPr>
                  <a:spLocks noChangeArrowheads="1"/>
                </p:cNvSpPr>
                <p:nvPr/>
              </p:nvSpPr>
              <p:spPr bwMode="auto">
                <a:xfrm>
                  <a:off x="703" y="3047"/>
                  <a:ext cx="50" cy="9"/>
                </a:xfrm>
                <a:custGeom>
                  <a:avLst/>
                  <a:gdLst>
                    <a:gd name="T0" fmla="*/ 50649 w 37"/>
                    <a:gd name="T1" fmla="*/ 9084 h 6"/>
                    <a:gd name="T2" fmla="*/ 52459 w 37"/>
                    <a:gd name="T3" fmla="*/ 9084 h 6"/>
                    <a:gd name="T4" fmla="*/ 50649 w 37"/>
                    <a:gd name="T5" fmla="*/ 13445 h 6"/>
                    <a:gd name="T6" fmla="*/ 50649 w 37"/>
                    <a:gd name="T7" fmla="*/ 13445 h 6"/>
                    <a:gd name="T8" fmla="*/ 50649 w 37"/>
                    <a:gd name="T9" fmla="*/ 9084 h 6"/>
                    <a:gd name="T10" fmla="*/ 50649 w 37"/>
                    <a:gd name="T11" fmla="*/ 13445 h 6"/>
                    <a:gd name="T12" fmla="*/ 50649 w 37"/>
                    <a:gd name="T13" fmla="*/ 13445 h 6"/>
                    <a:gd name="T14" fmla="*/ 52459 w 37"/>
                    <a:gd name="T15" fmla="*/ 9084 h 6"/>
                    <a:gd name="T16" fmla="*/ 50649 w 37"/>
                    <a:gd name="T17" fmla="*/ 13445 h 6"/>
                    <a:gd name="T18" fmla="*/ 52459 w 37"/>
                    <a:gd name="T19" fmla="*/ 9084 h 6"/>
                    <a:gd name="T20" fmla="*/ 50649 w 37"/>
                    <a:gd name="T21" fmla="*/ 13445 h 6"/>
                    <a:gd name="T22" fmla="*/ 50649 w 37"/>
                    <a:gd name="T23" fmla="*/ 9084 h 6"/>
                    <a:gd name="T24" fmla="*/ 50649 w 37"/>
                    <a:gd name="T25" fmla="*/ 13445 h 6"/>
                    <a:gd name="T26" fmla="*/ 52459 w 37"/>
                    <a:gd name="T27" fmla="*/ 9084 h 6"/>
                    <a:gd name="T28" fmla="*/ 50649 w 37"/>
                    <a:gd name="T29" fmla="*/ 13445 h 6"/>
                    <a:gd name="T30" fmla="*/ 47569 w 37"/>
                    <a:gd name="T31" fmla="*/ 13445 h 6"/>
                    <a:gd name="T32" fmla="*/ 47569 w 37"/>
                    <a:gd name="T33" fmla="*/ 9084 h 6"/>
                    <a:gd name="T34" fmla="*/ 50649 w 37"/>
                    <a:gd name="T35" fmla="*/ 9084 h 6"/>
                    <a:gd name="T36" fmla="*/ 50649 w 37"/>
                    <a:gd name="T37" fmla="*/ 13445 h 6"/>
                    <a:gd name="T38" fmla="*/ 47569 w 37"/>
                    <a:gd name="T39" fmla="*/ 13445 h 6"/>
                    <a:gd name="T40" fmla="*/ 17958 w 37"/>
                    <a:gd name="T41" fmla="*/ 3279 h 6"/>
                    <a:gd name="T42" fmla="*/ 19295 w 37"/>
                    <a:gd name="T43" fmla="*/ 0 h 6"/>
                    <a:gd name="T44" fmla="*/ 47569 w 37"/>
                    <a:gd name="T45" fmla="*/ 9084 h 6"/>
                    <a:gd name="T46" fmla="*/ 47569 w 37"/>
                    <a:gd name="T47" fmla="*/ 13445 h 6"/>
                    <a:gd name="T48" fmla="*/ 19295 w 37"/>
                    <a:gd name="T49" fmla="*/ 0 h 6"/>
                    <a:gd name="T50" fmla="*/ 19295 w 37"/>
                    <a:gd name="T51" fmla="*/ 0 h 6"/>
                    <a:gd name="T52" fmla="*/ 19295 w 37"/>
                    <a:gd name="T53" fmla="*/ 3279 h 6"/>
                    <a:gd name="T54" fmla="*/ 19295 w 37"/>
                    <a:gd name="T55" fmla="*/ 0 h 6"/>
                    <a:gd name="T56" fmla="*/ 17958 w 37"/>
                    <a:gd name="T57" fmla="*/ 3279 h 6"/>
                    <a:gd name="T58" fmla="*/ 17958 w 37"/>
                    <a:gd name="T59" fmla="*/ 3279 h 6"/>
                    <a:gd name="T60" fmla="*/ 19295 w 37"/>
                    <a:gd name="T61" fmla="*/ 0 h 6"/>
                    <a:gd name="T62" fmla="*/ 19295 w 37"/>
                    <a:gd name="T63" fmla="*/ 0 h 6"/>
                    <a:gd name="T64" fmla="*/ 17958 w 37"/>
                    <a:gd name="T65" fmla="*/ 3279 h 6"/>
                    <a:gd name="T66" fmla="*/ 19295 w 37"/>
                    <a:gd name="T67" fmla="*/ 0 h 6"/>
                    <a:gd name="T68" fmla="*/ 19295 w 37"/>
                    <a:gd name="T69" fmla="*/ 0 h 6"/>
                    <a:gd name="T70" fmla="*/ 19295 w 37"/>
                    <a:gd name="T71" fmla="*/ 3279 h 6"/>
                    <a:gd name="T72" fmla="*/ 19295 w 37"/>
                    <a:gd name="T73" fmla="*/ 0 h 6"/>
                    <a:gd name="T74" fmla="*/ 17958 w 37"/>
                    <a:gd name="T75" fmla="*/ 3279 h 6"/>
                    <a:gd name="T76" fmla="*/ 11701 w 37"/>
                    <a:gd name="T77" fmla="*/ 9084 h 6"/>
                    <a:gd name="T78" fmla="*/ 10899 w 37"/>
                    <a:gd name="T79" fmla="*/ 5448 h 6"/>
                    <a:gd name="T80" fmla="*/ 19295 w 37"/>
                    <a:gd name="T81" fmla="*/ 0 h 6"/>
                    <a:gd name="T82" fmla="*/ 17958 w 37"/>
                    <a:gd name="T83" fmla="*/ 3279 h 6"/>
                    <a:gd name="T84" fmla="*/ 11701 w 37"/>
                    <a:gd name="T85" fmla="*/ 9084 h 6"/>
                    <a:gd name="T86" fmla="*/ 0 w 37"/>
                    <a:gd name="T87" fmla="*/ 19088 h 6"/>
                    <a:gd name="T88" fmla="*/ 0 w 37"/>
                    <a:gd name="T89" fmla="*/ 15128 h 6"/>
                    <a:gd name="T90" fmla="*/ 10899 w 37"/>
                    <a:gd name="T91" fmla="*/ 5448 h 6"/>
                    <a:gd name="T92" fmla="*/ 11701 w 37"/>
                    <a:gd name="T93" fmla="*/ 9084 h 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</a:gdLst>
                  <a:ahLst/>
                  <a:cxnLst>
                    <a:cxn ang="T94">
                      <a:pos x="T0" y="T1"/>
                    </a:cxn>
                    <a:cxn ang="T95">
                      <a:pos x="T2" y="T3"/>
                    </a:cxn>
                    <a:cxn ang="T96">
                      <a:pos x="T4" y="T5"/>
                    </a:cxn>
                    <a:cxn ang="T97">
                      <a:pos x="T6" y="T7"/>
                    </a:cxn>
                    <a:cxn ang="T98">
                      <a:pos x="T8" y="T9"/>
                    </a:cxn>
                    <a:cxn ang="T99">
                      <a:pos x="T10" y="T11"/>
                    </a:cxn>
                    <a:cxn ang="T100">
                      <a:pos x="T12" y="T13"/>
                    </a:cxn>
                    <a:cxn ang="T101">
                      <a:pos x="T14" y="T15"/>
                    </a:cxn>
                    <a:cxn ang="T102">
                      <a:pos x="T16" y="T17"/>
                    </a:cxn>
                    <a:cxn ang="T103">
                      <a:pos x="T18" y="T19"/>
                    </a:cxn>
                    <a:cxn ang="T104">
                      <a:pos x="T20" y="T21"/>
                    </a:cxn>
                    <a:cxn ang="T105">
                      <a:pos x="T22" y="T23"/>
                    </a:cxn>
                    <a:cxn ang="T106">
                      <a:pos x="T24" y="T25"/>
                    </a:cxn>
                    <a:cxn ang="T107">
                      <a:pos x="T26" y="T27"/>
                    </a:cxn>
                    <a:cxn ang="T108">
                      <a:pos x="T28" y="T29"/>
                    </a:cxn>
                    <a:cxn ang="T109">
                      <a:pos x="T30" y="T31"/>
                    </a:cxn>
                    <a:cxn ang="T110">
                      <a:pos x="T32" y="T33"/>
                    </a:cxn>
                    <a:cxn ang="T111">
                      <a:pos x="T34" y="T35"/>
                    </a:cxn>
                    <a:cxn ang="T112">
                      <a:pos x="T36" y="T37"/>
                    </a:cxn>
                    <a:cxn ang="T113">
                      <a:pos x="T38" y="T39"/>
                    </a:cxn>
                    <a:cxn ang="T114">
                      <a:pos x="T40" y="T41"/>
                    </a:cxn>
                    <a:cxn ang="T115">
                      <a:pos x="T42" y="T43"/>
                    </a:cxn>
                    <a:cxn ang="T116">
                      <a:pos x="T44" y="T45"/>
                    </a:cxn>
                    <a:cxn ang="T117">
                      <a:pos x="T46" y="T47"/>
                    </a:cxn>
                    <a:cxn ang="T118">
                      <a:pos x="T48" y="T49"/>
                    </a:cxn>
                    <a:cxn ang="T119">
                      <a:pos x="T50" y="T51"/>
                    </a:cxn>
                    <a:cxn ang="T120">
                      <a:pos x="T52" y="T53"/>
                    </a:cxn>
                    <a:cxn ang="T121">
                      <a:pos x="T54" y="T55"/>
                    </a:cxn>
                    <a:cxn ang="T122">
                      <a:pos x="T56" y="T57"/>
                    </a:cxn>
                    <a:cxn ang="T123">
                      <a:pos x="T58" y="T59"/>
                    </a:cxn>
                    <a:cxn ang="T124">
                      <a:pos x="T60" y="T61"/>
                    </a:cxn>
                    <a:cxn ang="T125">
                      <a:pos x="T62" y="T63"/>
                    </a:cxn>
                    <a:cxn ang="T126">
                      <a:pos x="T64" y="T65"/>
                    </a:cxn>
                    <a:cxn ang="T127">
                      <a:pos x="T66" y="T67"/>
                    </a:cxn>
                    <a:cxn ang="T128">
                      <a:pos x="T68" y="T69"/>
                    </a:cxn>
                    <a:cxn ang="T129">
                      <a:pos x="T70" y="T71"/>
                    </a:cxn>
                    <a:cxn ang="T130">
                      <a:pos x="T72" y="T73"/>
                    </a:cxn>
                    <a:cxn ang="T131">
                      <a:pos x="T74" y="T75"/>
                    </a:cxn>
                    <a:cxn ang="T132">
                      <a:pos x="T76" y="T77"/>
                    </a:cxn>
                    <a:cxn ang="T133">
                      <a:pos x="T78" y="T79"/>
                    </a:cxn>
                    <a:cxn ang="T134">
                      <a:pos x="T80" y="T81"/>
                    </a:cxn>
                    <a:cxn ang="T135">
                      <a:pos x="T82" y="T83"/>
                    </a:cxn>
                    <a:cxn ang="T136">
                      <a:pos x="T84" y="T85"/>
                    </a:cxn>
                    <a:cxn ang="T137">
                      <a:pos x="T86" y="T87"/>
                    </a:cxn>
                    <a:cxn ang="T138">
                      <a:pos x="T88" y="T89"/>
                    </a:cxn>
                    <a:cxn ang="T139">
                      <a:pos x="T90" y="T91"/>
                    </a:cxn>
                    <a:cxn ang="T140">
                      <a:pos x="T92" y="T93"/>
                    </a:cxn>
                  </a:cxnLst>
                  <a:rect l="0" t="0" r="r" b="b"/>
                  <a:pathLst>
                    <a:path w="37" h="6">
                      <a:moveTo>
                        <a:pt x="34" y="3"/>
                      </a:moveTo>
                      <a:cubicBezTo>
                        <a:pt x="35" y="3"/>
                        <a:pt x="35" y="3"/>
                        <a:pt x="35" y="3"/>
                      </a:cubicBezTo>
                      <a:lnTo>
                        <a:pt x="34" y="4"/>
                      </a:lnTo>
                      <a:cubicBezTo>
                        <a:pt x="34" y="4"/>
                        <a:pt x="34" y="4"/>
                        <a:pt x="34" y="4"/>
                      </a:cubicBezTo>
                      <a:lnTo>
                        <a:pt x="34" y="3"/>
                      </a:lnTo>
                      <a:close/>
                      <a:moveTo>
                        <a:pt x="34" y="4"/>
                      </a:moveTo>
                      <a:lnTo>
                        <a:pt x="34" y="4"/>
                      </a:lnTo>
                      <a:lnTo>
                        <a:pt x="35" y="3"/>
                      </a:lnTo>
                      <a:lnTo>
                        <a:pt x="34" y="4"/>
                      </a:lnTo>
                      <a:close/>
                      <a:moveTo>
                        <a:pt x="35" y="3"/>
                      </a:moveTo>
                      <a:cubicBezTo>
                        <a:pt x="37" y="3"/>
                        <a:pt x="37" y="4"/>
                        <a:pt x="34" y="4"/>
                      </a:cubicBezTo>
                      <a:lnTo>
                        <a:pt x="34" y="3"/>
                      </a:lnTo>
                      <a:cubicBezTo>
                        <a:pt x="36" y="3"/>
                        <a:pt x="36" y="4"/>
                        <a:pt x="34" y="4"/>
                      </a:cubicBezTo>
                      <a:lnTo>
                        <a:pt x="35" y="3"/>
                      </a:lnTo>
                      <a:close/>
                      <a:moveTo>
                        <a:pt x="34" y="4"/>
                      </a:moveTo>
                      <a:cubicBezTo>
                        <a:pt x="33" y="4"/>
                        <a:pt x="33" y="4"/>
                        <a:pt x="32" y="4"/>
                      </a:cubicBezTo>
                      <a:lnTo>
                        <a:pt x="32" y="3"/>
                      </a:lnTo>
                      <a:cubicBezTo>
                        <a:pt x="33" y="3"/>
                        <a:pt x="33" y="3"/>
                        <a:pt x="34" y="3"/>
                      </a:cubicBezTo>
                      <a:lnTo>
                        <a:pt x="34" y="4"/>
                      </a:lnTo>
                      <a:close/>
                      <a:moveTo>
                        <a:pt x="32" y="4"/>
                      </a:moveTo>
                      <a:cubicBezTo>
                        <a:pt x="27" y="4"/>
                        <a:pt x="18" y="4"/>
                        <a:pt x="12" y="1"/>
                      </a:cubicBezTo>
                      <a:lnTo>
                        <a:pt x="13" y="0"/>
                      </a:lnTo>
                      <a:cubicBezTo>
                        <a:pt x="19" y="3"/>
                        <a:pt x="27" y="3"/>
                        <a:pt x="32" y="3"/>
                      </a:cubicBezTo>
                      <a:lnTo>
                        <a:pt x="32" y="4"/>
                      </a:lnTo>
                      <a:close/>
                      <a:moveTo>
                        <a:pt x="13" y="0"/>
                      </a:moveTo>
                      <a:lnTo>
                        <a:pt x="13" y="0"/>
                      </a:lnTo>
                      <a:lnTo>
                        <a:pt x="13" y="1"/>
                      </a:lnTo>
                      <a:lnTo>
                        <a:pt x="13" y="0"/>
                      </a:lnTo>
                      <a:close/>
                      <a:moveTo>
                        <a:pt x="12" y="1"/>
                      </a:moveTo>
                      <a:lnTo>
                        <a:pt x="12" y="1"/>
                      </a:lnTo>
                      <a:lnTo>
                        <a:pt x="13" y="0"/>
                      </a:lnTo>
                      <a:lnTo>
                        <a:pt x="12" y="1"/>
                      </a:lnTo>
                      <a:close/>
                      <a:moveTo>
                        <a:pt x="13" y="0"/>
                      </a:moveTo>
                      <a:lnTo>
                        <a:pt x="13" y="0"/>
                      </a:lnTo>
                      <a:lnTo>
                        <a:pt x="13" y="1"/>
                      </a:lnTo>
                      <a:lnTo>
                        <a:pt x="13" y="0"/>
                      </a:lnTo>
                      <a:close/>
                      <a:moveTo>
                        <a:pt x="12" y="1"/>
                      </a:moveTo>
                      <a:cubicBezTo>
                        <a:pt x="12" y="1"/>
                        <a:pt x="10" y="2"/>
                        <a:pt x="8" y="3"/>
                      </a:cubicBezTo>
                      <a:lnTo>
                        <a:pt x="7" y="2"/>
                      </a:lnTo>
                      <a:cubicBezTo>
                        <a:pt x="10" y="1"/>
                        <a:pt x="12" y="0"/>
                        <a:pt x="13" y="0"/>
                      </a:cubicBezTo>
                      <a:lnTo>
                        <a:pt x="12" y="1"/>
                      </a:lnTo>
                      <a:close/>
                      <a:moveTo>
                        <a:pt x="8" y="3"/>
                      </a:moveTo>
                      <a:cubicBezTo>
                        <a:pt x="5" y="5"/>
                        <a:pt x="1" y="6"/>
                        <a:pt x="0" y="6"/>
                      </a:cubicBezTo>
                      <a:lnTo>
                        <a:pt x="0" y="5"/>
                      </a:lnTo>
                      <a:cubicBezTo>
                        <a:pt x="1" y="5"/>
                        <a:pt x="4" y="4"/>
                        <a:pt x="7" y="2"/>
                      </a:cubicBezTo>
                      <a:lnTo>
                        <a:pt x="8" y="3"/>
                      </a:lnTo>
                      <a:close/>
                    </a:path>
                  </a:pathLst>
                </a:custGeom>
                <a:solidFill>
                  <a:srgbClr val="C1C0B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224" name="Freeform 519"/>
                <p:cNvSpPr>
                  <a:spLocks noChangeArrowheads="1"/>
                </p:cNvSpPr>
                <p:nvPr/>
              </p:nvSpPr>
              <p:spPr bwMode="auto">
                <a:xfrm>
                  <a:off x="1266" y="3354"/>
                  <a:ext cx="117" cy="25"/>
                </a:xfrm>
                <a:custGeom>
                  <a:avLst/>
                  <a:gdLst>
                    <a:gd name="T0" fmla="*/ 58106 w 85"/>
                    <a:gd name="T1" fmla="*/ 80542 h 15"/>
                    <a:gd name="T2" fmla="*/ 133054 w 85"/>
                    <a:gd name="T3" fmla="*/ 47430 h 15"/>
                    <a:gd name="T4" fmla="*/ 81901 w 85"/>
                    <a:gd name="T5" fmla="*/ 6147 h 15"/>
                    <a:gd name="T6" fmla="*/ 7359 w 85"/>
                    <a:gd name="T7" fmla="*/ 35903 h 15"/>
                    <a:gd name="T8" fmla="*/ 58106 w 85"/>
                    <a:gd name="T9" fmla="*/ 80542 h 15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85" h="15">
                      <a:moveTo>
                        <a:pt x="35" y="14"/>
                      </a:moveTo>
                      <a:cubicBezTo>
                        <a:pt x="56" y="15"/>
                        <a:pt x="77" y="12"/>
                        <a:pt x="81" y="8"/>
                      </a:cubicBezTo>
                      <a:cubicBezTo>
                        <a:pt x="85" y="5"/>
                        <a:pt x="71" y="2"/>
                        <a:pt x="50" y="1"/>
                      </a:cubicBezTo>
                      <a:cubicBezTo>
                        <a:pt x="28" y="0"/>
                        <a:pt x="8" y="3"/>
                        <a:pt x="4" y="6"/>
                      </a:cubicBezTo>
                      <a:cubicBezTo>
                        <a:pt x="0" y="10"/>
                        <a:pt x="14" y="13"/>
                        <a:pt x="35" y="14"/>
                      </a:cubicBezTo>
                      <a:close/>
                    </a:path>
                  </a:pathLst>
                </a:custGeom>
                <a:noFill/>
                <a:ln w="9525" cap="sq">
                  <a:solidFill>
                    <a:srgbClr val="949393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225" name="Freeform 520"/>
                <p:cNvSpPr>
                  <a:spLocks noChangeArrowheads="1"/>
                </p:cNvSpPr>
                <p:nvPr/>
              </p:nvSpPr>
              <p:spPr bwMode="auto">
                <a:xfrm>
                  <a:off x="1298" y="3357"/>
                  <a:ext cx="50" cy="17"/>
                </a:xfrm>
                <a:custGeom>
                  <a:avLst/>
                  <a:gdLst>
                    <a:gd name="T0" fmla="*/ 19295 w 37"/>
                    <a:gd name="T1" fmla="*/ 82312 h 10"/>
                    <a:gd name="T2" fmla="*/ 50649 w 37"/>
                    <a:gd name="T3" fmla="*/ 48419 h 10"/>
                    <a:gd name="T4" fmla="*/ 36346 w 37"/>
                    <a:gd name="T5" fmla="*/ 0 h 10"/>
                    <a:gd name="T6" fmla="*/ 4305 w 37"/>
                    <a:gd name="T7" fmla="*/ 44030 h 10"/>
                    <a:gd name="T8" fmla="*/ 19295 w 37"/>
                    <a:gd name="T9" fmla="*/ 82312 h 1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7" h="10">
                      <a:moveTo>
                        <a:pt x="13" y="10"/>
                      </a:moveTo>
                      <a:cubicBezTo>
                        <a:pt x="22" y="10"/>
                        <a:pt x="31" y="8"/>
                        <a:pt x="34" y="6"/>
                      </a:cubicBezTo>
                      <a:cubicBezTo>
                        <a:pt x="37" y="3"/>
                        <a:pt x="32" y="1"/>
                        <a:pt x="24" y="0"/>
                      </a:cubicBezTo>
                      <a:cubicBezTo>
                        <a:pt x="15" y="0"/>
                        <a:pt x="6" y="2"/>
                        <a:pt x="3" y="5"/>
                      </a:cubicBezTo>
                      <a:cubicBezTo>
                        <a:pt x="0" y="7"/>
                        <a:pt x="4" y="10"/>
                        <a:pt x="13" y="10"/>
                      </a:cubicBezTo>
                      <a:close/>
                    </a:path>
                  </a:pathLst>
                </a:custGeom>
                <a:solidFill>
                  <a:srgbClr val="7A7878"/>
                </a:solidFill>
                <a:ln w="9525" cap="sq">
                  <a:solidFill>
                    <a:srgbClr val="949393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226" name="Freeform 521"/>
                <p:cNvSpPr>
                  <a:spLocks noChangeArrowheads="1"/>
                </p:cNvSpPr>
                <p:nvPr/>
              </p:nvSpPr>
              <p:spPr bwMode="auto">
                <a:xfrm>
                  <a:off x="1234" y="3170"/>
                  <a:ext cx="118" cy="23"/>
                </a:xfrm>
                <a:custGeom>
                  <a:avLst/>
                  <a:gdLst>
                    <a:gd name="T0" fmla="*/ 58953 w 86"/>
                    <a:gd name="T1" fmla="*/ 60339 h 14"/>
                    <a:gd name="T2" fmla="*/ 135804 w 86"/>
                    <a:gd name="T3" fmla="*/ 36728 h 14"/>
                    <a:gd name="T4" fmla="*/ 83264 w 86"/>
                    <a:gd name="T5" fmla="*/ 5042 h 14"/>
                    <a:gd name="T6" fmla="*/ 7295 w 86"/>
                    <a:gd name="T7" fmla="*/ 27492 h 14"/>
                    <a:gd name="T8" fmla="*/ 58953 w 86"/>
                    <a:gd name="T9" fmla="*/ 60339 h 1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86" h="14">
                      <a:moveTo>
                        <a:pt x="36" y="13"/>
                      </a:moveTo>
                      <a:cubicBezTo>
                        <a:pt x="57" y="14"/>
                        <a:pt x="77" y="11"/>
                        <a:pt x="82" y="8"/>
                      </a:cubicBezTo>
                      <a:cubicBezTo>
                        <a:pt x="86" y="5"/>
                        <a:pt x="72" y="1"/>
                        <a:pt x="50" y="1"/>
                      </a:cubicBezTo>
                      <a:cubicBezTo>
                        <a:pt x="29" y="0"/>
                        <a:pt x="8" y="2"/>
                        <a:pt x="4" y="6"/>
                      </a:cubicBezTo>
                      <a:cubicBezTo>
                        <a:pt x="0" y="10"/>
                        <a:pt x="14" y="13"/>
                        <a:pt x="36" y="13"/>
                      </a:cubicBezTo>
                      <a:close/>
                    </a:path>
                  </a:pathLst>
                </a:custGeom>
                <a:noFill/>
                <a:ln w="9525" cap="sq">
                  <a:solidFill>
                    <a:srgbClr val="949393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227" name="Freeform 522"/>
                <p:cNvSpPr>
                  <a:spLocks noChangeArrowheads="1"/>
                </p:cNvSpPr>
                <p:nvPr/>
              </p:nvSpPr>
              <p:spPr bwMode="auto">
                <a:xfrm>
                  <a:off x="1266" y="3174"/>
                  <a:ext cx="50" cy="15"/>
                </a:xfrm>
                <a:custGeom>
                  <a:avLst/>
                  <a:gdLst>
                    <a:gd name="T0" fmla="*/ 19295 w 37"/>
                    <a:gd name="T1" fmla="*/ 53758 h 9"/>
                    <a:gd name="T2" fmla="*/ 50649 w 37"/>
                    <a:gd name="T3" fmla="*/ 28458 h 9"/>
                    <a:gd name="T4" fmla="*/ 36346 w 37"/>
                    <a:gd name="T5" fmla="*/ 0 h 9"/>
                    <a:gd name="T6" fmla="*/ 4305 w 37"/>
                    <a:gd name="T7" fmla="*/ 25292 h 9"/>
                    <a:gd name="T8" fmla="*/ 19295 w 37"/>
                    <a:gd name="T9" fmla="*/ 53758 h 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7" h="9">
                      <a:moveTo>
                        <a:pt x="13" y="9"/>
                      </a:moveTo>
                      <a:cubicBezTo>
                        <a:pt x="22" y="9"/>
                        <a:pt x="32" y="8"/>
                        <a:pt x="34" y="5"/>
                      </a:cubicBezTo>
                      <a:cubicBezTo>
                        <a:pt x="37" y="3"/>
                        <a:pt x="33" y="0"/>
                        <a:pt x="24" y="0"/>
                      </a:cubicBezTo>
                      <a:cubicBezTo>
                        <a:pt x="15" y="0"/>
                        <a:pt x="6" y="2"/>
                        <a:pt x="3" y="4"/>
                      </a:cubicBezTo>
                      <a:cubicBezTo>
                        <a:pt x="0" y="7"/>
                        <a:pt x="5" y="9"/>
                        <a:pt x="13" y="9"/>
                      </a:cubicBezTo>
                      <a:close/>
                    </a:path>
                  </a:pathLst>
                </a:custGeom>
                <a:solidFill>
                  <a:srgbClr val="7A7878"/>
                </a:solidFill>
                <a:ln w="9525" cap="sq">
                  <a:solidFill>
                    <a:srgbClr val="949393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228" name="Freeform 523"/>
                <p:cNvSpPr>
                  <a:spLocks noChangeArrowheads="1"/>
                </p:cNvSpPr>
                <p:nvPr/>
              </p:nvSpPr>
              <p:spPr bwMode="auto">
                <a:xfrm>
                  <a:off x="1287" y="3092"/>
                  <a:ext cx="117" cy="23"/>
                </a:xfrm>
                <a:custGeom>
                  <a:avLst/>
                  <a:gdLst>
                    <a:gd name="T0" fmla="*/ 52734 w 86"/>
                    <a:gd name="T1" fmla="*/ 64862 h 14"/>
                    <a:gd name="T2" fmla="*/ 119581 w 86"/>
                    <a:gd name="T3" fmla="*/ 36728 h 14"/>
                    <a:gd name="T4" fmla="*/ 72933 w 86"/>
                    <a:gd name="T5" fmla="*/ 5042 h 14"/>
                    <a:gd name="T6" fmla="*/ 6016 w 86"/>
                    <a:gd name="T7" fmla="*/ 27492 h 14"/>
                    <a:gd name="T8" fmla="*/ 52734 w 86"/>
                    <a:gd name="T9" fmla="*/ 64862 h 1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86" h="14">
                      <a:moveTo>
                        <a:pt x="36" y="14"/>
                      </a:moveTo>
                      <a:cubicBezTo>
                        <a:pt x="57" y="14"/>
                        <a:pt x="78" y="12"/>
                        <a:pt x="82" y="8"/>
                      </a:cubicBezTo>
                      <a:cubicBezTo>
                        <a:pt x="86" y="5"/>
                        <a:pt x="72" y="1"/>
                        <a:pt x="50" y="1"/>
                      </a:cubicBezTo>
                      <a:cubicBezTo>
                        <a:pt x="29" y="0"/>
                        <a:pt x="8" y="3"/>
                        <a:pt x="4" y="6"/>
                      </a:cubicBezTo>
                      <a:cubicBezTo>
                        <a:pt x="0" y="10"/>
                        <a:pt x="15" y="13"/>
                        <a:pt x="36" y="14"/>
                      </a:cubicBezTo>
                      <a:close/>
                    </a:path>
                  </a:pathLst>
                </a:custGeom>
                <a:noFill/>
                <a:ln w="9525" cap="sq">
                  <a:solidFill>
                    <a:srgbClr val="949393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229" name="Freeform 524"/>
                <p:cNvSpPr>
                  <a:spLocks noChangeArrowheads="1"/>
                </p:cNvSpPr>
                <p:nvPr/>
              </p:nvSpPr>
              <p:spPr bwMode="auto">
                <a:xfrm>
                  <a:off x="1320" y="3095"/>
                  <a:ext cx="50" cy="17"/>
                </a:xfrm>
                <a:custGeom>
                  <a:avLst/>
                  <a:gdLst>
                    <a:gd name="T0" fmla="*/ 19295 w 37"/>
                    <a:gd name="T1" fmla="*/ 74851 h 10"/>
                    <a:gd name="T2" fmla="*/ 50649 w 37"/>
                    <a:gd name="T3" fmla="*/ 44030 h 10"/>
                    <a:gd name="T4" fmla="*/ 36346 w 37"/>
                    <a:gd name="T5" fmla="*/ 0 h 10"/>
                    <a:gd name="T6" fmla="*/ 2614 w 37"/>
                    <a:gd name="T7" fmla="*/ 33895 h 10"/>
                    <a:gd name="T8" fmla="*/ 19295 w 37"/>
                    <a:gd name="T9" fmla="*/ 74851 h 1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7" h="10">
                      <a:moveTo>
                        <a:pt x="13" y="9"/>
                      </a:moveTo>
                      <a:cubicBezTo>
                        <a:pt x="21" y="10"/>
                        <a:pt x="31" y="8"/>
                        <a:pt x="34" y="5"/>
                      </a:cubicBezTo>
                      <a:cubicBezTo>
                        <a:pt x="37" y="3"/>
                        <a:pt x="32" y="0"/>
                        <a:pt x="24" y="0"/>
                      </a:cubicBezTo>
                      <a:cubicBezTo>
                        <a:pt x="15" y="0"/>
                        <a:pt x="6" y="2"/>
                        <a:pt x="2" y="4"/>
                      </a:cubicBezTo>
                      <a:cubicBezTo>
                        <a:pt x="0" y="7"/>
                        <a:pt x="4" y="9"/>
                        <a:pt x="13" y="9"/>
                      </a:cubicBezTo>
                      <a:close/>
                    </a:path>
                  </a:pathLst>
                </a:custGeom>
                <a:solidFill>
                  <a:srgbClr val="7A7878"/>
                </a:solidFill>
                <a:ln w="9525" cap="sq">
                  <a:solidFill>
                    <a:srgbClr val="949393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230" name="Freeform 525"/>
                <p:cNvSpPr>
                  <a:spLocks noChangeArrowheads="1"/>
                </p:cNvSpPr>
                <p:nvPr/>
              </p:nvSpPr>
              <p:spPr bwMode="auto">
                <a:xfrm>
                  <a:off x="1459" y="3122"/>
                  <a:ext cx="118" cy="23"/>
                </a:xfrm>
                <a:custGeom>
                  <a:avLst/>
                  <a:gdLst>
                    <a:gd name="T0" fmla="*/ 58953 w 86"/>
                    <a:gd name="T1" fmla="*/ 64862 h 14"/>
                    <a:gd name="T2" fmla="*/ 135804 w 86"/>
                    <a:gd name="T3" fmla="*/ 36728 h 14"/>
                    <a:gd name="T4" fmla="*/ 83264 w 86"/>
                    <a:gd name="T5" fmla="*/ 5042 h 14"/>
                    <a:gd name="T6" fmla="*/ 7295 w 86"/>
                    <a:gd name="T7" fmla="*/ 27492 h 14"/>
                    <a:gd name="T8" fmla="*/ 58953 w 86"/>
                    <a:gd name="T9" fmla="*/ 64862 h 1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86" h="14">
                      <a:moveTo>
                        <a:pt x="36" y="14"/>
                      </a:moveTo>
                      <a:cubicBezTo>
                        <a:pt x="57" y="14"/>
                        <a:pt x="78" y="12"/>
                        <a:pt x="82" y="8"/>
                      </a:cubicBezTo>
                      <a:cubicBezTo>
                        <a:pt x="86" y="4"/>
                        <a:pt x="72" y="1"/>
                        <a:pt x="50" y="1"/>
                      </a:cubicBezTo>
                      <a:cubicBezTo>
                        <a:pt x="29" y="0"/>
                        <a:pt x="9" y="3"/>
                        <a:pt x="4" y="6"/>
                      </a:cubicBezTo>
                      <a:cubicBezTo>
                        <a:pt x="0" y="9"/>
                        <a:pt x="15" y="13"/>
                        <a:pt x="36" y="14"/>
                      </a:cubicBezTo>
                      <a:close/>
                    </a:path>
                  </a:pathLst>
                </a:custGeom>
                <a:noFill/>
                <a:ln w="9525" cap="sq">
                  <a:solidFill>
                    <a:srgbClr val="949393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231" name="Freeform 526"/>
                <p:cNvSpPr>
                  <a:spLocks noChangeArrowheads="1"/>
                </p:cNvSpPr>
                <p:nvPr/>
              </p:nvSpPr>
              <p:spPr bwMode="auto">
                <a:xfrm>
                  <a:off x="1492" y="3126"/>
                  <a:ext cx="50" cy="16"/>
                </a:xfrm>
                <a:custGeom>
                  <a:avLst/>
                  <a:gdLst>
                    <a:gd name="T0" fmla="*/ 19295 w 37"/>
                    <a:gd name="T1" fmla="*/ 25285 h 10"/>
                    <a:gd name="T2" fmla="*/ 50649 w 37"/>
                    <a:gd name="T3" fmla="*/ 15203 h 10"/>
                    <a:gd name="T4" fmla="*/ 36346 w 37"/>
                    <a:gd name="T5" fmla="*/ 0 h 10"/>
                    <a:gd name="T6" fmla="*/ 2614 w 37"/>
                    <a:gd name="T7" fmla="*/ 11763 h 10"/>
                    <a:gd name="T8" fmla="*/ 19295 w 37"/>
                    <a:gd name="T9" fmla="*/ 25285 h 1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7" h="10">
                      <a:moveTo>
                        <a:pt x="13" y="9"/>
                      </a:moveTo>
                      <a:cubicBezTo>
                        <a:pt x="21" y="10"/>
                        <a:pt x="31" y="8"/>
                        <a:pt x="34" y="5"/>
                      </a:cubicBezTo>
                      <a:cubicBezTo>
                        <a:pt x="37" y="2"/>
                        <a:pt x="32" y="0"/>
                        <a:pt x="24" y="0"/>
                      </a:cubicBezTo>
                      <a:cubicBezTo>
                        <a:pt x="15" y="0"/>
                        <a:pt x="6" y="2"/>
                        <a:pt x="2" y="4"/>
                      </a:cubicBezTo>
                      <a:cubicBezTo>
                        <a:pt x="0" y="7"/>
                        <a:pt x="4" y="9"/>
                        <a:pt x="13" y="9"/>
                      </a:cubicBezTo>
                      <a:close/>
                    </a:path>
                  </a:pathLst>
                </a:custGeom>
                <a:solidFill>
                  <a:srgbClr val="7A7878"/>
                </a:solidFill>
                <a:ln w="9525" cap="sq">
                  <a:solidFill>
                    <a:srgbClr val="949393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232" name="Freeform 527"/>
                <p:cNvSpPr>
                  <a:spLocks noChangeArrowheads="1"/>
                </p:cNvSpPr>
                <p:nvPr/>
              </p:nvSpPr>
              <p:spPr bwMode="auto">
                <a:xfrm>
                  <a:off x="1435" y="3244"/>
                  <a:ext cx="118" cy="23"/>
                </a:xfrm>
                <a:custGeom>
                  <a:avLst/>
                  <a:gdLst>
                    <a:gd name="T0" fmla="*/ 58953 w 86"/>
                    <a:gd name="T1" fmla="*/ 60339 h 14"/>
                    <a:gd name="T2" fmla="*/ 135804 w 86"/>
                    <a:gd name="T3" fmla="*/ 36728 h 14"/>
                    <a:gd name="T4" fmla="*/ 83264 w 86"/>
                    <a:gd name="T5" fmla="*/ 5042 h 14"/>
                    <a:gd name="T6" fmla="*/ 7295 w 86"/>
                    <a:gd name="T7" fmla="*/ 27492 h 14"/>
                    <a:gd name="T8" fmla="*/ 58953 w 86"/>
                    <a:gd name="T9" fmla="*/ 60339 h 1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86" h="14">
                      <a:moveTo>
                        <a:pt x="36" y="13"/>
                      </a:moveTo>
                      <a:cubicBezTo>
                        <a:pt x="57" y="14"/>
                        <a:pt x="78" y="11"/>
                        <a:pt x="82" y="8"/>
                      </a:cubicBezTo>
                      <a:cubicBezTo>
                        <a:pt x="86" y="4"/>
                        <a:pt x="72" y="1"/>
                        <a:pt x="50" y="1"/>
                      </a:cubicBezTo>
                      <a:cubicBezTo>
                        <a:pt x="29" y="0"/>
                        <a:pt x="8" y="2"/>
                        <a:pt x="4" y="6"/>
                      </a:cubicBezTo>
                      <a:cubicBezTo>
                        <a:pt x="0" y="9"/>
                        <a:pt x="14" y="12"/>
                        <a:pt x="36" y="13"/>
                      </a:cubicBezTo>
                      <a:close/>
                    </a:path>
                  </a:pathLst>
                </a:custGeom>
                <a:noFill/>
                <a:ln w="9525" cap="sq">
                  <a:solidFill>
                    <a:srgbClr val="949393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233" name="Freeform 528"/>
                <p:cNvSpPr>
                  <a:spLocks noChangeArrowheads="1"/>
                </p:cNvSpPr>
                <p:nvPr/>
              </p:nvSpPr>
              <p:spPr bwMode="auto">
                <a:xfrm>
                  <a:off x="1467" y="3244"/>
                  <a:ext cx="50" cy="17"/>
                </a:xfrm>
                <a:custGeom>
                  <a:avLst/>
                  <a:gdLst>
                    <a:gd name="T0" fmla="*/ 20942 w 37"/>
                    <a:gd name="T1" fmla="*/ 82312 h 10"/>
                    <a:gd name="T2" fmla="*/ 52459 w 37"/>
                    <a:gd name="T3" fmla="*/ 48419 h 10"/>
                    <a:gd name="T4" fmla="*/ 36346 w 37"/>
                    <a:gd name="T5" fmla="*/ 8962 h 10"/>
                    <a:gd name="T6" fmla="*/ 4305 w 37"/>
                    <a:gd name="T7" fmla="*/ 44030 h 10"/>
                    <a:gd name="T8" fmla="*/ 20942 w 37"/>
                    <a:gd name="T9" fmla="*/ 82312 h 1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7" h="10">
                      <a:moveTo>
                        <a:pt x="14" y="10"/>
                      </a:moveTo>
                      <a:cubicBezTo>
                        <a:pt x="22" y="10"/>
                        <a:pt x="31" y="8"/>
                        <a:pt x="35" y="6"/>
                      </a:cubicBezTo>
                      <a:cubicBezTo>
                        <a:pt x="37" y="3"/>
                        <a:pt x="33" y="1"/>
                        <a:pt x="24" y="1"/>
                      </a:cubicBezTo>
                      <a:cubicBezTo>
                        <a:pt x="16" y="0"/>
                        <a:pt x="6" y="2"/>
                        <a:pt x="3" y="5"/>
                      </a:cubicBezTo>
                      <a:cubicBezTo>
                        <a:pt x="0" y="8"/>
                        <a:pt x="5" y="10"/>
                        <a:pt x="14" y="10"/>
                      </a:cubicBezTo>
                      <a:close/>
                    </a:path>
                  </a:pathLst>
                </a:custGeom>
                <a:solidFill>
                  <a:srgbClr val="7A7878"/>
                </a:solidFill>
                <a:ln w="9525" cap="sq">
                  <a:solidFill>
                    <a:srgbClr val="949393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234" name="Freeform 529"/>
                <p:cNvSpPr>
                  <a:spLocks noChangeArrowheads="1"/>
                </p:cNvSpPr>
                <p:nvPr/>
              </p:nvSpPr>
              <p:spPr bwMode="auto">
                <a:xfrm>
                  <a:off x="1390" y="3513"/>
                  <a:ext cx="117" cy="23"/>
                </a:xfrm>
                <a:custGeom>
                  <a:avLst/>
                  <a:gdLst>
                    <a:gd name="T0" fmla="*/ 58106 w 85"/>
                    <a:gd name="T1" fmla="*/ 64862 h 14"/>
                    <a:gd name="T2" fmla="*/ 134898 w 85"/>
                    <a:gd name="T3" fmla="*/ 36728 h 14"/>
                    <a:gd name="T4" fmla="*/ 81901 w 85"/>
                    <a:gd name="T5" fmla="*/ 5042 h 14"/>
                    <a:gd name="T6" fmla="*/ 7359 w 85"/>
                    <a:gd name="T7" fmla="*/ 27492 h 14"/>
                    <a:gd name="T8" fmla="*/ 58106 w 85"/>
                    <a:gd name="T9" fmla="*/ 64862 h 1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85" h="14">
                      <a:moveTo>
                        <a:pt x="35" y="14"/>
                      </a:moveTo>
                      <a:cubicBezTo>
                        <a:pt x="57" y="14"/>
                        <a:pt x="78" y="12"/>
                        <a:pt x="82" y="8"/>
                      </a:cubicBezTo>
                      <a:cubicBezTo>
                        <a:pt x="85" y="5"/>
                        <a:pt x="72" y="1"/>
                        <a:pt x="50" y="1"/>
                      </a:cubicBezTo>
                      <a:cubicBezTo>
                        <a:pt x="29" y="0"/>
                        <a:pt x="8" y="3"/>
                        <a:pt x="4" y="6"/>
                      </a:cubicBezTo>
                      <a:cubicBezTo>
                        <a:pt x="0" y="9"/>
                        <a:pt x="14" y="13"/>
                        <a:pt x="35" y="14"/>
                      </a:cubicBezTo>
                      <a:close/>
                    </a:path>
                  </a:pathLst>
                </a:custGeom>
                <a:noFill/>
                <a:ln w="9525" cap="sq">
                  <a:solidFill>
                    <a:srgbClr val="949393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235" name="Freeform 530"/>
                <p:cNvSpPr>
                  <a:spLocks noChangeArrowheads="1"/>
                </p:cNvSpPr>
                <p:nvPr/>
              </p:nvSpPr>
              <p:spPr bwMode="auto">
                <a:xfrm>
                  <a:off x="1422" y="3517"/>
                  <a:ext cx="50" cy="17"/>
                </a:xfrm>
                <a:custGeom>
                  <a:avLst/>
                  <a:gdLst>
                    <a:gd name="T0" fmla="*/ 20942 w 37"/>
                    <a:gd name="T1" fmla="*/ 74851 h 10"/>
                    <a:gd name="T2" fmla="*/ 52459 w 37"/>
                    <a:gd name="T3" fmla="*/ 44030 h 10"/>
                    <a:gd name="T4" fmla="*/ 36346 w 37"/>
                    <a:gd name="T5" fmla="*/ 0 h 10"/>
                    <a:gd name="T6" fmla="*/ 4305 w 37"/>
                    <a:gd name="T7" fmla="*/ 33895 h 10"/>
                    <a:gd name="T8" fmla="*/ 20942 w 37"/>
                    <a:gd name="T9" fmla="*/ 74851 h 1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7" h="10">
                      <a:moveTo>
                        <a:pt x="14" y="9"/>
                      </a:moveTo>
                      <a:cubicBezTo>
                        <a:pt x="22" y="10"/>
                        <a:pt x="31" y="8"/>
                        <a:pt x="35" y="5"/>
                      </a:cubicBezTo>
                      <a:cubicBezTo>
                        <a:pt x="37" y="2"/>
                        <a:pt x="33" y="0"/>
                        <a:pt x="24" y="0"/>
                      </a:cubicBezTo>
                      <a:cubicBezTo>
                        <a:pt x="16" y="0"/>
                        <a:pt x="6" y="2"/>
                        <a:pt x="3" y="4"/>
                      </a:cubicBezTo>
                      <a:cubicBezTo>
                        <a:pt x="0" y="7"/>
                        <a:pt x="5" y="9"/>
                        <a:pt x="14" y="9"/>
                      </a:cubicBezTo>
                      <a:close/>
                    </a:path>
                  </a:pathLst>
                </a:custGeom>
                <a:solidFill>
                  <a:srgbClr val="7A7878"/>
                </a:solidFill>
                <a:ln w="9525" cap="sq">
                  <a:solidFill>
                    <a:srgbClr val="949393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236" name="Freeform 531"/>
                <p:cNvSpPr>
                  <a:spLocks noChangeArrowheads="1"/>
                </p:cNvSpPr>
                <p:nvPr/>
              </p:nvSpPr>
              <p:spPr bwMode="auto">
                <a:xfrm>
                  <a:off x="1315" y="3455"/>
                  <a:ext cx="118" cy="23"/>
                </a:xfrm>
                <a:custGeom>
                  <a:avLst/>
                  <a:gdLst>
                    <a:gd name="T0" fmla="*/ 55497 w 86"/>
                    <a:gd name="T1" fmla="*/ 64862 h 14"/>
                    <a:gd name="T2" fmla="*/ 125848 w 86"/>
                    <a:gd name="T3" fmla="*/ 36728 h 14"/>
                    <a:gd name="T4" fmla="*/ 76755 w 86"/>
                    <a:gd name="T5" fmla="*/ 5042 h 14"/>
                    <a:gd name="T6" fmla="*/ 6331 w 86"/>
                    <a:gd name="T7" fmla="*/ 27492 h 14"/>
                    <a:gd name="T8" fmla="*/ 55497 w 86"/>
                    <a:gd name="T9" fmla="*/ 64862 h 1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86" h="14">
                      <a:moveTo>
                        <a:pt x="36" y="14"/>
                      </a:moveTo>
                      <a:cubicBezTo>
                        <a:pt x="57" y="14"/>
                        <a:pt x="77" y="12"/>
                        <a:pt x="82" y="8"/>
                      </a:cubicBezTo>
                      <a:cubicBezTo>
                        <a:pt x="86" y="5"/>
                        <a:pt x="71" y="2"/>
                        <a:pt x="50" y="1"/>
                      </a:cubicBezTo>
                      <a:cubicBezTo>
                        <a:pt x="28" y="0"/>
                        <a:pt x="8" y="3"/>
                        <a:pt x="4" y="6"/>
                      </a:cubicBezTo>
                      <a:cubicBezTo>
                        <a:pt x="0" y="10"/>
                        <a:pt x="14" y="13"/>
                        <a:pt x="36" y="14"/>
                      </a:cubicBezTo>
                      <a:close/>
                    </a:path>
                  </a:pathLst>
                </a:custGeom>
                <a:noFill/>
                <a:ln w="9525" cap="sq">
                  <a:solidFill>
                    <a:srgbClr val="949393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237" name="Freeform 532"/>
                <p:cNvSpPr>
                  <a:spLocks noChangeArrowheads="1"/>
                </p:cNvSpPr>
                <p:nvPr/>
              </p:nvSpPr>
              <p:spPr bwMode="auto">
                <a:xfrm>
                  <a:off x="1346" y="3458"/>
                  <a:ext cx="51" cy="17"/>
                </a:xfrm>
                <a:custGeom>
                  <a:avLst/>
                  <a:gdLst>
                    <a:gd name="T0" fmla="*/ 26418 w 37"/>
                    <a:gd name="T1" fmla="*/ 82312 h 10"/>
                    <a:gd name="T2" fmla="*/ 68574 w 37"/>
                    <a:gd name="T3" fmla="*/ 44030 h 10"/>
                    <a:gd name="T4" fmla="*/ 47853 w 37"/>
                    <a:gd name="T5" fmla="*/ 0 h 10"/>
                    <a:gd name="T6" fmla="*/ 5618 w 37"/>
                    <a:gd name="T7" fmla="*/ 44030 h 10"/>
                    <a:gd name="T8" fmla="*/ 26418 w 37"/>
                    <a:gd name="T9" fmla="*/ 82312 h 1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7" h="10">
                      <a:moveTo>
                        <a:pt x="13" y="10"/>
                      </a:moveTo>
                      <a:cubicBezTo>
                        <a:pt x="22" y="10"/>
                        <a:pt x="31" y="8"/>
                        <a:pt x="34" y="5"/>
                      </a:cubicBezTo>
                      <a:cubicBezTo>
                        <a:pt x="37" y="3"/>
                        <a:pt x="33" y="1"/>
                        <a:pt x="24" y="0"/>
                      </a:cubicBezTo>
                      <a:cubicBezTo>
                        <a:pt x="15" y="0"/>
                        <a:pt x="6" y="2"/>
                        <a:pt x="3" y="5"/>
                      </a:cubicBezTo>
                      <a:cubicBezTo>
                        <a:pt x="0" y="7"/>
                        <a:pt x="5" y="10"/>
                        <a:pt x="13" y="10"/>
                      </a:cubicBezTo>
                      <a:close/>
                    </a:path>
                  </a:pathLst>
                </a:custGeom>
                <a:solidFill>
                  <a:srgbClr val="7A7878"/>
                </a:solidFill>
                <a:ln w="9525" cap="sq">
                  <a:solidFill>
                    <a:srgbClr val="949393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238" name="Freeform 533"/>
                <p:cNvSpPr>
                  <a:spLocks noChangeArrowheads="1"/>
                </p:cNvSpPr>
                <p:nvPr/>
              </p:nvSpPr>
              <p:spPr bwMode="auto">
                <a:xfrm>
                  <a:off x="1557" y="3562"/>
                  <a:ext cx="118" cy="23"/>
                </a:xfrm>
                <a:custGeom>
                  <a:avLst/>
                  <a:gdLst>
                    <a:gd name="T0" fmla="*/ 58953 w 86"/>
                    <a:gd name="T1" fmla="*/ 60339 h 14"/>
                    <a:gd name="T2" fmla="*/ 135804 w 86"/>
                    <a:gd name="T3" fmla="*/ 36728 h 14"/>
                    <a:gd name="T4" fmla="*/ 83264 w 86"/>
                    <a:gd name="T5" fmla="*/ 5042 h 14"/>
                    <a:gd name="T6" fmla="*/ 7295 w 86"/>
                    <a:gd name="T7" fmla="*/ 27492 h 14"/>
                    <a:gd name="T8" fmla="*/ 58953 w 86"/>
                    <a:gd name="T9" fmla="*/ 60339 h 1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86" h="14">
                      <a:moveTo>
                        <a:pt x="36" y="13"/>
                      </a:moveTo>
                      <a:cubicBezTo>
                        <a:pt x="57" y="14"/>
                        <a:pt x="77" y="12"/>
                        <a:pt x="82" y="8"/>
                      </a:cubicBezTo>
                      <a:cubicBezTo>
                        <a:pt x="86" y="5"/>
                        <a:pt x="72" y="1"/>
                        <a:pt x="50" y="1"/>
                      </a:cubicBezTo>
                      <a:cubicBezTo>
                        <a:pt x="29" y="0"/>
                        <a:pt x="8" y="3"/>
                        <a:pt x="4" y="6"/>
                      </a:cubicBezTo>
                      <a:cubicBezTo>
                        <a:pt x="0" y="10"/>
                        <a:pt x="14" y="13"/>
                        <a:pt x="36" y="13"/>
                      </a:cubicBezTo>
                      <a:close/>
                    </a:path>
                  </a:pathLst>
                </a:custGeom>
                <a:noFill/>
                <a:ln w="9525" cap="sq">
                  <a:solidFill>
                    <a:srgbClr val="949393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239" name="Freeform 534"/>
                <p:cNvSpPr>
                  <a:spLocks noChangeArrowheads="1"/>
                </p:cNvSpPr>
                <p:nvPr/>
              </p:nvSpPr>
              <p:spPr bwMode="auto">
                <a:xfrm>
                  <a:off x="1589" y="3565"/>
                  <a:ext cx="52" cy="17"/>
                </a:xfrm>
                <a:custGeom>
                  <a:avLst/>
                  <a:gdLst>
                    <a:gd name="T0" fmla="*/ 23460 w 38"/>
                    <a:gd name="T1" fmla="*/ 74851 h 10"/>
                    <a:gd name="T2" fmla="*/ 57632 w 38"/>
                    <a:gd name="T3" fmla="*/ 44030 h 10"/>
                    <a:gd name="T4" fmla="*/ 40871 w 38"/>
                    <a:gd name="T5" fmla="*/ 0 h 10"/>
                    <a:gd name="T6" fmla="*/ 4911 w 38"/>
                    <a:gd name="T7" fmla="*/ 33895 h 10"/>
                    <a:gd name="T8" fmla="*/ 23460 w 38"/>
                    <a:gd name="T9" fmla="*/ 74851 h 1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8" h="10">
                      <a:moveTo>
                        <a:pt x="14" y="9"/>
                      </a:moveTo>
                      <a:cubicBezTo>
                        <a:pt x="22" y="10"/>
                        <a:pt x="32" y="8"/>
                        <a:pt x="34" y="5"/>
                      </a:cubicBezTo>
                      <a:cubicBezTo>
                        <a:pt x="38" y="3"/>
                        <a:pt x="33" y="0"/>
                        <a:pt x="24" y="0"/>
                      </a:cubicBezTo>
                      <a:cubicBezTo>
                        <a:pt x="15" y="0"/>
                        <a:pt x="6" y="2"/>
                        <a:pt x="3" y="4"/>
                      </a:cubicBezTo>
                      <a:cubicBezTo>
                        <a:pt x="0" y="7"/>
                        <a:pt x="5" y="9"/>
                        <a:pt x="14" y="9"/>
                      </a:cubicBezTo>
                      <a:close/>
                    </a:path>
                  </a:pathLst>
                </a:custGeom>
                <a:solidFill>
                  <a:srgbClr val="7A7878"/>
                </a:solidFill>
                <a:ln w="9525" cap="sq">
                  <a:solidFill>
                    <a:srgbClr val="949393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240" name="Freeform 535"/>
                <p:cNvSpPr>
                  <a:spLocks noChangeArrowheads="1"/>
                </p:cNvSpPr>
                <p:nvPr/>
              </p:nvSpPr>
              <p:spPr bwMode="auto">
                <a:xfrm>
                  <a:off x="1068" y="3281"/>
                  <a:ext cx="117" cy="25"/>
                </a:xfrm>
                <a:custGeom>
                  <a:avLst/>
                  <a:gdLst>
                    <a:gd name="T0" fmla="*/ 58106 w 85"/>
                    <a:gd name="T1" fmla="*/ 80542 h 15"/>
                    <a:gd name="T2" fmla="*/ 133054 w 85"/>
                    <a:gd name="T3" fmla="*/ 53758 h 15"/>
                    <a:gd name="T4" fmla="*/ 81901 w 85"/>
                    <a:gd name="T5" fmla="*/ 6147 h 15"/>
                    <a:gd name="T6" fmla="*/ 7359 w 85"/>
                    <a:gd name="T7" fmla="*/ 42153 h 15"/>
                    <a:gd name="T8" fmla="*/ 58106 w 85"/>
                    <a:gd name="T9" fmla="*/ 80542 h 15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85" h="15">
                      <a:moveTo>
                        <a:pt x="35" y="14"/>
                      </a:moveTo>
                      <a:cubicBezTo>
                        <a:pt x="56" y="15"/>
                        <a:pt x="77" y="12"/>
                        <a:pt x="81" y="9"/>
                      </a:cubicBezTo>
                      <a:cubicBezTo>
                        <a:pt x="85" y="5"/>
                        <a:pt x="71" y="2"/>
                        <a:pt x="50" y="1"/>
                      </a:cubicBezTo>
                      <a:cubicBezTo>
                        <a:pt x="29" y="0"/>
                        <a:pt x="8" y="3"/>
                        <a:pt x="4" y="7"/>
                      </a:cubicBezTo>
                      <a:cubicBezTo>
                        <a:pt x="0" y="10"/>
                        <a:pt x="14" y="14"/>
                        <a:pt x="35" y="14"/>
                      </a:cubicBezTo>
                      <a:close/>
                    </a:path>
                  </a:pathLst>
                </a:custGeom>
                <a:noFill/>
                <a:ln w="9525" cap="sq">
                  <a:solidFill>
                    <a:srgbClr val="949393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241" name="Freeform 536"/>
                <p:cNvSpPr>
                  <a:spLocks noChangeArrowheads="1"/>
                </p:cNvSpPr>
                <p:nvPr/>
              </p:nvSpPr>
              <p:spPr bwMode="auto">
                <a:xfrm>
                  <a:off x="1099" y="3285"/>
                  <a:ext cx="50" cy="17"/>
                </a:xfrm>
                <a:custGeom>
                  <a:avLst/>
                  <a:gdLst>
                    <a:gd name="T0" fmla="*/ 19295 w 37"/>
                    <a:gd name="T1" fmla="*/ 82312 h 10"/>
                    <a:gd name="T2" fmla="*/ 50649 w 37"/>
                    <a:gd name="T3" fmla="*/ 48419 h 10"/>
                    <a:gd name="T4" fmla="*/ 36346 w 37"/>
                    <a:gd name="T5" fmla="*/ 0 h 10"/>
                    <a:gd name="T6" fmla="*/ 4305 w 37"/>
                    <a:gd name="T7" fmla="*/ 44030 h 10"/>
                    <a:gd name="T8" fmla="*/ 19295 w 37"/>
                    <a:gd name="T9" fmla="*/ 82312 h 1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7" h="10">
                      <a:moveTo>
                        <a:pt x="13" y="10"/>
                      </a:moveTo>
                      <a:cubicBezTo>
                        <a:pt x="22" y="10"/>
                        <a:pt x="31" y="8"/>
                        <a:pt x="34" y="6"/>
                      </a:cubicBezTo>
                      <a:cubicBezTo>
                        <a:pt x="37" y="3"/>
                        <a:pt x="33" y="1"/>
                        <a:pt x="24" y="0"/>
                      </a:cubicBezTo>
                      <a:cubicBezTo>
                        <a:pt x="15" y="0"/>
                        <a:pt x="6" y="2"/>
                        <a:pt x="3" y="5"/>
                      </a:cubicBezTo>
                      <a:cubicBezTo>
                        <a:pt x="0" y="7"/>
                        <a:pt x="5" y="10"/>
                        <a:pt x="13" y="10"/>
                      </a:cubicBezTo>
                      <a:close/>
                    </a:path>
                  </a:pathLst>
                </a:custGeom>
                <a:solidFill>
                  <a:srgbClr val="7A7878"/>
                </a:solidFill>
                <a:ln w="9525" cap="sq">
                  <a:solidFill>
                    <a:srgbClr val="949393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242" name="Freeform 537"/>
                <p:cNvSpPr>
                  <a:spLocks noChangeArrowheads="1"/>
                </p:cNvSpPr>
                <p:nvPr/>
              </p:nvSpPr>
              <p:spPr bwMode="auto">
                <a:xfrm>
                  <a:off x="1489" y="3631"/>
                  <a:ext cx="118" cy="23"/>
                </a:xfrm>
                <a:custGeom>
                  <a:avLst/>
                  <a:gdLst>
                    <a:gd name="T0" fmla="*/ 58953 w 86"/>
                    <a:gd name="T1" fmla="*/ 60339 h 14"/>
                    <a:gd name="T2" fmla="*/ 135804 w 86"/>
                    <a:gd name="T3" fmla="*/ 36728 h 14"/>
                    <a:gd name="T4" fmla="*/ 83264 w 86"/>
                    <a:gd name="T5" fmla="*/ 0 h 14"/>
                    <a:gd name="T6" fmla="*/ 7295 w 86"/>
                    <a:gd name="T7" fmla="*/ 27492 h 14"/>
                    <a:gd name="T8" fmla="*/ 58953 w 86"/>
                    <a:gd name="T9" fmla="*/ 60339 h 1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86" h="14">
                      <a:moveTo>
                        <a:pt x="36" y="13"/>
                      </a:moveTo>
                      <a:cubicBezTo>
                        <a:pt x="57" y="14"/>
                        <a:pt x="78" y="11"/>
                        <a:pt x="82" y="8"/>
                      </a:cubicBezTo>
                      <a:cubicBezTo>
                        <a:pt x="86" y="4"/>
                        <a:pt x="72" y="1"/>
                        <a:pt x="50" y="0"/>
                      </a:cubicBezTo>
                      <a:cubicBezTo>
                        <a:pt x="29" y="0"/>
                        <a:pt x="8" y="2"/>
                        <a:pt x="4" y="6"/>
                      </a:cubicBezTo>
                      <a:cubicBezTo>
                        <a:pt x="0" y="9"/>
                        <a:pt x="14" y="13"/>
                        <a:pt x="36" y="13"/>
                      </a:cubicBezTo>
                      <a:close/>
                    </a:path>
                  </a:pathLst>
                </a:custGeom>
                <a:noFill/>
                <a:ln w="9525" cap="sq">
                  <a:solidFill>
                    <a:srgbClr val="949393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243" name="Freeform 538"/>
                <p:cNvSpPr>
                  <a:spLocks noChangeArrowheads="1"/>
                </p:cNvSpPr>
                <p:nvPr/>
              </p:nvSpPr>
              <p:spPr bwMode="auto">
                <a:xfrm>
                  <a:off x="1521" y="3633"/>
                  <a:ext cx="52" cy="16"/>
                </a:xfrm>
                <a:custGeom>
                  <a:avLst/>
                  <a:gdLst>
                    <a:gd name="T0" fmla="*/ 23460 w 38"/>
                    <a:gd name="T1" fmla="*/ 30114 h 10"/>
                    <a:gd name="T2" fmla="*/ 59721 w 38"/>
                    <a:gd name="T3" fmla="*/ 18821 h 10"/>
                    <a:gd name="T4" fmla="*/ 40871 w 38"/>
                    <a:gd name="T5" fmla="*/ 3712 h 10"/>
                    <a:gd name="T6" fmla="*/ 4911 w 38"/>
                    <a:gd name="T7" fmla="*/ 15203 h 10"/>
                    <a:gd name="T8" fmla="*/ 23460 w 38"/>
                    <a:gd name="T9" fmla="*/ 30114 h 1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8" h="10">
                      <a:moveTo>
                        <a:pt x="14" y="10"/>
                      </a:moveTo>
                      <a:cubicBezTo>
                        <a:pt x="22" y="10"/>
                        <a:pt x="32" y="9"/>
                        <a:pt x="35" y="6"/>
                      </a:cubicBezTo>
                      <a:cubicBezTo>
                        <a:pt x="38" y="3"/>
                        <a:pt x="33" y="1"/>
                        <a:pt x="24" y="1"/>
                      </a:cubicBezTo>
                      <a:cubicBezTo>
                        <a:pt x="16" y="0"/>
                        <a:pt x="6" y="2"/>
                        <a:pt x="3" y="5"/>
                      </a:cubicBezTo>
                      <a:cubicBezTo>
                        <a:pt x="0" y="7"/>
                        <a:pt x="5" y="10"/>
                        <a:pt x="14" y="10"/>
                      </a:cubicBezTo>
                      <a:close/>
                    </a:path>
                  </a:pathLst>
                </a:custGeom>
                <a:solidFill>
                  <a:srgbClr val="7A7878"/>
                </a:solidFill>
                <a:ln w="9525" cap="sq">
                  <a:solidFill>
                    <a:srgbClr val="949393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244" name="Freeform 539"/>
                <p:cNvSpPr>
                  <a:spLocks noChangeArrowheads="1"/>
                </p:cNvSpPr>
                <p:nvPr/>
              </p:nvSpPr>
              <p:spPr bwMode="auto">
                <a:xfrm>
                  <a:off x="1581" y="3373"/>
                  <a:ext cx="118" cy="23"/>
                </a:xfrm>
                <a:custGeom>
                  <a:avLst/>
                  <a:gdLst>
                    <a:gd name="T0" fmla="*/ 58953 w 86"/>
                    <a:gd name="T1" fmla="*/ 60339 h 14"/>
                    <a:gd name="T2" fmla="*/ 135804 w 86"/>
                    <a:gd name="T3" fmla="*/ 36728 h 14"/>
                    <a:gd name="T4" fmla="*/ 84769 w 86"/>
                    <a:gd name="T5" fmla="*/ 0 h 14"/>
                    <a:gd name="T6" fmla="*/ 7905 w 86"/>
                    <a:gd name="T7" fmla="*/ 27492 h 14"/>
                    <a:gd name="T8" fmla="*/ 58953 w 86"/>
                    <a:gd name="T9" fmla="*/ 60339 h 1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86" h="14">
                      <a:moveTo>
                        <a:pt x="36" y="13"/>
                      </a:moveTo>
                      <a:cubicBezTo>
                        <a:pt x="57" y="14"/>
                        <a:pt x="78" y="11"/>
                        <a:pt x="82" y="8"/>
                      </a:cubicBezTo>
                      <a:cubicBezTo>
                        <a:pt x="86" y="4"/>
                        <a:pt x="72" y="1"/>
                        <a:pt x="51" y="0"/>
                      </a:cubicBezTo>
                      <a:cubicBezTo>
                        <a:pt x="29" y="0"/>
                        <a:pt x="8" y="2"/>
                        <a:pt x="5" y="6"/>
                      </a:cubicBezTo>
                      <a:cubicBezTo>
                        <a:pt x="0" y="9"/>
                        <a:pt x="14" y="12"/>
                        <a:pt x="36" y="13"/>
                      </a:cubicBezTo>
                      <a:close/>
                    </a:path>
                  </a:pathLst>
                </a:custGeom>
                <a:noFill/>
                <a:ln w="9525" cap="sq">
                  <a:solidFill>
                    <a:srgbClr val="949393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245" name="Freeform 540"/>
                <p:cNvSpPr>
                  <a:spLocks noChangeArrowheads="1"/>
                </p:cNvSpPr>
                <p:nvPr/>
              </p:nvSpPr>
              <p:spPr bwMode="auto">
                <a:xfrm>
                  <a:off x="1613" y="3375"/>
                  <a:ext cx="52" cy="16"/>
                </a:xfrm>
                <a:custGeom>
                  <a:avLst/>
                  <a:gdLst>
                    <a:gd name="T0" fmla="*/ 23460 w 38"/>
                    <a:gd name="T1" fmla="*/ 30114 h 10"/>
                    <a:gd name="T2" fmla="*/ 59721 w 38"/>
                    <a:gd name="T3" fmla="*/ 18821 h 10"/>
                    <a:gd name="T4" fmla="*/ 40871 w 38"/>
                    <a:gd name="T5" fmla="*/ 3712 h 10"/>
                    <a:gd name="T6" fmla="*/ 7465 w 38"/>
                    <a:gd name="T7" fmla="*/ 15203 h 10"/>
                    <a:gd name="T8" fmla="*/ 23460 w 38"/>
                    <a:gd name="T9" fmla="*/ 30114 h 1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8" h="10">
                      <a:moveTo>
                        <a:pt x="14" y="10"/>
                      </a:moveTo>
                      <a:cubicBezTo>
                        <a:pt x="22" y="10"/>
                        <a:pt x="32" y="8"/>
                        <a:pt x="35" y="6"/>
                      </a:cubicBezTo>
                      <a:cubicBezTo>
                        <a:pt x="38" y="3"/>
                        <a:pt x="33" y="1"/>
                        <a:pt x="24" y="1"/>
                      </a:cubicBezTo>
                      <a:cubicBezTo>
                        <a:pt x="16" y="0"/>
                        <a:pt x="6" y="2"/>
                        <a:pt x="4" y="5"/>
                      </a:cubicBezTo>
                      <a:cubicBezTo>
                        <a:pt x="0" y="8"/>
                        <a:pt x="5" y="10"/>
                        <a:pt x="14" y="10"/>
                      </a:cubicBezTo>
                      <a:close/>
                    </a:path>
                  </a:pathLst>
                </a:custGeom>
                <a:solidFill>
                  <a:srgbClr val="7A7878"/>
                </a:solidFill>
                <a:ln w="9525" cap="sq">
                  <a:solidFill>
                    <a:srgbClr val="949393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246" name="Freeform 541"/>
                <p:cNvSpPr>
                  <a:spLocks noChangeArrowheads="1"/>
                </p:cNvSpPr>
                <p:nvPr/>
              </p:nvSpPr>
              <p:spPr bwMode="auto">
                <a:xfrm>
                  <a:off x="1788" y="3375"/>
                  <a:ext cx="119" cy="21"/>
                </a:xfrm>
                <a:custGeom>
                  <a:avLst/>
                  <a:gdLst>
                    <a:gd name="T0" fmla="*/ 62014 w 86"/>
                    <a:gd name="T1" fmla="*/ 45488 h 13"/>
                    <a:gd name="T2" fmla="*/ 142853 w 86"/>
                    <a:gd name="T3" fmla="*/ 28159 h 13"/>
                    <a:gd name="T4" fmla="*/ 87584 w 86"/>
                    <a:gd name="T5" fmla="*/ 0 h 13"/>
                    <a:gd name="T6" fmla="*/ 7670 w 86"/>
                    <a:gd name="T7" fmla="*/ 17432 h 13"/>
                    <a:gd name="T8" fmla="*/ 62014 w 86"/>
                    <a:gd name="T9" fmla="*/ 45488 h 1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86" h="13">
                      <a:moveTo>
                        <a:pt x="36" y="13"/>
                      </a:moveTo>
                      <a:cubicBezTo>
                        <a:pt x="57" y="13"/>
                        <a:pt x="78" y="11"/>
                        <a:pt x="82" y="8"/>
                      </a:cubicBezTo>
                      <a:cubicBezTo>
                        <a:pt x="86" y="4"/>
                        <a:pt x="72" y="1"/>
                        <a:pt x="50" y="0"/>
                      </a:cubicBezTo>
                      <a:cubicBezTo>
                        <a:pt x="29" y="0"/>
                        <a:pt x="8" y="2"/>
                        <a:pt x="4" y="5"/>
                      </a:cubicBezTo>
                      <a:cubicBezTo>
                        <a:pt x="0" y="9"/>
                        <a:pt x="14" y="12"/>
                        <a:pt x="36" y="13"/>
                      </a:cubicBezTo>
                      <a:close/>
                    </a:path>
                  </a:pathLst>
                </a:custGeom>
                <a:noFill/>
                <a:ln w="9525" cap="sq">
                  <a:solidFill>
                    <a:srgbClr val="949393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247" name="Freeform 542"/>
                <p:cNvSpPr>
                  <a:spLocks noChangeArrowheads="1"/>
                </p:cNvSpPr>
                <p:nvPr/>
              </p:nvSpPr>
              <p:spPr bwMode="auto">
                <a:xfrm>
                  <a:off x="1821" y="3377"/>
                  <a:ext cx="50" cy="16"/>
                </a:xfrm>
                <a:custGeom>
                  <a:avLst/>
                  <a:gdLst>
                    <a:gd name="T0" fmla="*/ 19295 w 37"/>
                    <a:gd name="T1" fmla="*/ 30114 h 10"/>
                    <a:gd name="T2" fmla="*/ 50649 w 37"/>
                    <a:gd name="T3" fmla="*/ 15203 h 10"/>
                    <a:gd name="T4" fmla="*/ 34528 w 37"/>
                    <a:gd name="T5" fmla="*/ 0 h 10"/>
                    <a:gd name="T6" fmla="*/ 2614 w 37"/>
                    <a:gd name="T7" fmla="*/ 15203 h 10"/>
                    <a:gd name="T8" fmla="*/ 19295 w 37"/>
                    <a:gd name="T9" fmla="*/ 30114 h 1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7" h="10">
                      <a:moveTo>
                        <a:pt x="13" y="10"/>
                      </a:moveTo>
                      <a:cubicBezTo>
                        <a:pt x="21" y="10"/>
                        <a:pt x="31" y="8"/>
                        <a:pt x="34" y="5"/>
                      </a:cubicBezTo>
                      <a:cubicBezTo>
                        <a:pt x="37" y="3"/>
                        <a:pt x="32" y="0"/>
                        <a:pt x="23" y="0"/>
                      </a:cubicBezTo>
                      <a:cubicBezTo>
                        <a:pt x="15" y="0"/>
                        <a:pt x="6" y="2"/>
                        <a:pt x="2" y="5"/>
                      </a:cubicBezTo>
                      <a:cubicBezTo>
                        <a:pt x="0" y="7"/>
                        <a:pt x="4" y="10"/>
                        <a:pt x="13" y="10"/>
                      </a:cubicBezTo>
                      <a:close/>
                    </a:path>
                  </a:pathLst>
                </a:custGeom>
                <a:solidFill>
                  <a:srgbClr val="7A7878"/>
                </a:solidFill>
                <a:ln w="9525" cap="sq">
                  <a:solidFill>
                    <a:srgbClr val="949393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248" name="Freeform 543"/>
                <p:cNvSpPr>
                  <a:spLocks noChangeArrowheads="1"/>
                </p:cNvSpPr>
                <p:nvPr/>
              </p:nvSpPr>
              <p:spPr bwMode="auto">
                <a:xfrm>
                  <a:off x="1750" y="3505"/>
                  <a:ext cx="118" cy="23"/>
                </a:xfrm>
                <a:custGeom>
                  <a:avLst/>
                  <a:gdLst>
                    <a:gd name="T0" fmla="*/ 58953 w 86"/>
                    <a:gd name="T1" fmla="*/ 60339 h 14"/>
                    <a:gd name="T2" fmla="*/ 135804 w 86"/>
                    <a:gd name="T3" fmla="*/ 36728 h 14"/>
                    <a:gd name="T4" fmla="*/ 83264 w 86"/>
                    <a:gd name="T5" fmla="*/ 5042 h 14"/>
                    <a:gd name="T6" fmla="*/ 7295 w 86"/>
                    <a:gd name="T7" fmla="*/ 27492 h 14"/>
                    <a:gd name="T8" fmla="*/ 58953 w 86"/>
                    <a:gd name="T9" fmla="*/ 60339 h 1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86" h="14">
                      <a:moveTo>
                        <a:pt x="36" y="13"/>
                      </a:moveTo>
                      <a:cubicBezTo>
                        <a:pt x="57" y="14"/>
                        <a:pt x="78" y="12"/>
                        <a:pt x="82" y="8"/>
                      </a:cubicBezTo>
                      <a:cubicBezTo>
                        <a:pt x="86" y="4"/>
                        <a:pt x="72" y="1"/>
                        <a:pt x="50" y="1"/>
                      </a:cubicBezTo>
                      <a:cubicBezTo>
                        <a:pt x="29" y="0"/>
                        <a:pt x="8" y="3"/>
                        <a:pt x="4" y="6"/>
                      </a:cubicBezTo>
                      <a:cubicBezTo>
                        <a:pt x="0" y="9"/>
                        <a:pt x="14" y="13"/>
                        <a:pt x="36" y="13"/>
                      </a:cubicBezTo>
                      <a:close/>
                    </a:path>
                  </a:pathLst>
                </a:custGeom>
                <a:noFill/>
                <a:ln w="9525" cap="sq">
                  <a:solidFill>
                    <a:srgbClr val="949393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249" name="Freeform 544"/>
                <p:cNvSpPr>
                  <a:spLocks noChangeArrowheads="1"/>
                </p:cNvSpPr>
                <p:nvPr/>
              </p:nvSpPr>
              <p:spPr bwMode="auto">
                <a:xfrm>
                  <a:off x="1782" y="3508"/>
                  <a:ext cx="50" cy="16"/>
                </a:xfrm>
                <a:custGeom>
                  <a:avLst/>
                  <a:gdLst>
                    <a:gd name="T0" fmla="*/ 19295 w 37"/>
                    <a:gd name="T1" fmla="*/ 25285 h 10"/>
                    <a:gd name="T2" fmla="*/ 52459 w 37"/>
                    <a:gd name="T3" fmla="*/ 15203 h 10"/>
                    <a:gd name="T4" fmla="*/ 37303 w 37"/>
                    <a:gd name="T5" fmla="*/ 0 h 10"/>
                    <a:gd name="T6" fmla="*/ 4305 w 37"/>
                    <a:gd name="T7" fmla="*/ 11763 h 10"/>
                    <a:gd name="T8" fmla="*/ 19295 w 37"/>
                    <a:gd name="T9" fmla="*/ 25285 h 1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7" h="10">
                      <a:moveTo>
                        <a:pt x="13" y="9"/>
                      </a:moveTo>
                      <a:cubicBezTo>
                        <a:pt x="22" y="10"/>
                        <a:pt x="32" y="8"/>
                        <a:pt x="35" y="5"/>
                      </a:cubicBezTo>
                      <a:cubicBezTo>
                        <a:pt x="37" y="2"/>
                        <a:pt x="33" y="0"/>
                        <a:pt x="25" y="0"/>
                      </a:cubicBezTo>
                      <a:cubicBezTo>
                        <a:pt x="16" y="0"/>
                        <a:pt x="6" y="2"/>
                        <a:pt x="3" y="4"/>
                      </a:cubicBezTo>
                      <a:cubicBezTo>
                        <a:pt x="0" y="7"/>
                        <a:pt x="5" y="9"/>
                        <a:pt x="13" y="9"/>
                      </a:cubicBezTo>
                      <a:close/>
                    </a:path>
                  </a:pathLst>
                </a:custGeom>
                <a:solidFill>
                  <a:srgbClr val="7A7878"/>
                </a:solidFill>
                <a:ln w="9525" cap="sq">
                  <a:solidFill>
                    <a:srgbClr val="949393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250" name="Freeform 545"/>
                <p:cNvSpPr>
                  <a:spLocks noChangeArrowheads="1"/>
                </p:cNvSpPr>
                <p:nvPr/>
              </p:nvSpPr>
              <p:spPr bwMode="auto">
                <a:xfrm>
                  <a:off x="1801" y="3591"/>
                  <a:ext cx="118" cy="23"/>
                </a:xfrm>
                <a:custGeom>
                  <a:avLst/>
                  <a:gdLst>
                    <a:gd name="T0" fmla="*/ 58953 w 86"/>
                    <a:gd name="T1" fmla="*/ 60339 h 14"/>
                    <a:gd name="T2" fmla="*/ 134713 w 86"/>
                    <a:gd name="T3" fmla="*/ 36728 h 14"/>
                    <a:gd name="T4" fmla="*/ 83264 w 86"/>
                    <a:gd name="T5" fmla="*/ 5042 h 14"/>
                    <a:gd name="T6" fmla="*/ 7295 w 86"/>
                    <a:gd name="T7" fmla="*/ 27492 h 14"/>
                    <a:gd name="T8" fmla="*/ 58953 w 86"/>
                    <a:gd name="T9" fmla="*/ 60339 h 1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86" h="14">
                      <a:moveTo>
                        <a:pt x="36" y="13"/>
                      </a:moveTo>
                      <a:cubicBezTo>
                        <a:pt x="57" y="14"/>
                        <a:pt x="77" y="12"/>
                        <a:pt x="81" y="8"/>
                      </a:cubicBezTo>
                      <a:cubicBezTo>
                        <a:pt x="86" y="4"/>
                        <a:pt x="72" y="1"/>
                        <a:pt x="50" y="1"/>
                      </a:cubicBezTo>
                      <a:cubicBezTo>
                        <a:pt x="29" y="0"/>
                        <a:pt x="8" y="2"/>
                        <a:pt x="4" y="6"/>
                      </a:cubicBezTo>
                      <a:cubicBezTo>
                        <a:pt x="0" y="9"/>
                        <a:pt x="14" y="13"/>
                        <a:pt x="36" y="13"/>
                      </a:cubicBezTo>
                      <a:close/>
                    </a:path>
                  </a:pathLst>
                </a:custGeom>
                <a:noFill/>
                <a:ln w="9525" cap="sq">
                  <a:solidFill>
                    <a:srgbClr val="949393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251" name="Freeform 546"/>
                <p:cNvSpPr>
                  <a:spLocks noChangeArrowheads="1"/>
                </p:cNvSpPr>
                <p:nvPr/>
              </p:nvSpPr>
              <p:spPr bwMode="auto">
                <a:xfrm>
                  <a:off x="1835" y="3594"/>
                  <a:ext cx="50" cy="17"/>
                </a:xfrm>
                <a:custGeom>
                  <a:avLst/>
                  <a:gdLst>
                    <a:gd name="T0" fmla="*/ 19295 w 37"/>
                    <a:gd name="T1" fmla="*/ 82312 h 10"/>
                    <a:gd name="T2" fmla="*/ 52459 w 37"/>
                    <a:gd name="T3" fmla="*/ 48419 h 10"/>
                    <a:gd name="T4" fmla="*/ 36346 w 37"/>
                    <a:gd name="T5" fmla="*/ 0 h 10"/>
                    <a:gd name="T6" fmla="*/ 4305 w 37"/>
                    <a:gd name="T7" fmla="*/ 33895 h 10"/>
                    <a:gd name="T8" fmla="*/ 19295 w 37"/>
                    <a:gd name="T9" fmla="*/ 82312 h 1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7" h="10">
                      <a:moveTo>
                        <a:pt x="13" y="10"/>
                      </a:moveTo>
                      <a:cubicBezTo>
                        <a:pt x="22" y="10"/>
                        <a:pt x="31" y="8"/>
                        <a:pt x="35" y="6"/>
                      </a:cubicBezTo>
                      <a:cubicBezTo>
                        <a:pt x="37" y="3"/>
                        <a:pt x="33" y="1"/>
                        <a:pt x="24" y="0"/>
                      </a:cubicBezTo>
                      <a:cubicBezTo>
                        <a:pt x="16" y="0"/>
                        <a:pt x="6" y="2"/>
                        <a:pt x="3" y="4"/>
                      </a:cubicBezTo>
                      <a:cubicBezTo>
                        <a:pt x="0" y="7"/>
                        <a:pt x="5" y="9"/>
                        <a:pt x="13" y="10"/>
                      </a:cubicBezTo>
                      <a:close/>
                    </a:path>
                  </a:pathLst>
                </a:custGeom>
                <a:solidFill>
                  <a:srgbClr val="7A7878"/>
                </a:solidFill>
                <a:ln w="9525" cap="sq">
                  <a:solidFill>
                    <a:srgbClr val="949393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252" name="Freeform 547"/>
                <p:cNvSpPr>
                  <a:spLocks noChangeArrowheads="1"/>
                </p:cNvSpPr>
                <p:nvPr/>
              </p:nvSpPr>
              <p:spPr bwMode="auto">
                <a:xfrm>
                  <a:off x="1948" y="3436"/>
                  <a:ext cx="118" cy="23"/>
                </a:xfrm>
                <a:custGeom>
                  <a:avLst/>
                  <a:gdLst>
                    <a:gd name="T0" fmla="*/ 58953 w 86"/>
                    <a:gd name="T1" fmla="*/ 60339 h 14"/>
                    <a:gd name="T2" fmla="*/ 135804 w 86"/>
                    <a:gd name="T3" fmla="*/ 36728 h 14"/>
                    <a:gd name="T4" fmla="*/ 83264 w 86"/>
                    <a:gd name="T5" fmla="*/ 0 h 14"/>
                    <a:gd name="T6" fmla="*/ 7295 w 86"/>
                    <a:gd name="T7" fmla="*/ 27492 h 14"/>
                    <a:gd name="T8" fmla="*/ 58953 w 86"/>
                    <a:gd name="T9" fmla="*/ 60339 h 1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86" h="14">
                      <a:moveTo>
                        <a:pt x="36" y="13"/>
                      </a:moveTo>
                      <a:cubicBezTo>
                        <a:pt x="57" y="14"/>
                        <a:pt x="77" y="11"/>
                        <a:pt x="82" y="8"/>
                      </a:cubicBezTo>
                      <a:cubicBezTo>
                        <a:pt x="86" y="4"/>
                        <a:pt x="71" y="1"/>
                        <a:pt x="50" y="0"/>
                      </a:cubicBezTo>
                      <a:cubicBezTo>
                        <a:pt x="29" y="0"/>
                        <a:pt x="8" y="2"/>
                        <a:pt x="4" y="6"/>
                      </a:cubicBezTo>
                      <a:cubicBezTo>
                        <a:pt x="0" y="9"/>
                        <a:pt x="14" y="13"/>
                        <a:pt x="36" y="13"/>
                      </a:cubicBezTo>
                      <a:close/>
                    </a:path>
                  </a:pathLst>
                </a:custGeom>
                <a:noFill/>
                <a:ln w="9525" cap="sq">
                  <a:solidFill>
                    <a:srgbClr val="949393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253" name="Freeform 548"/>
                <p:cNvSpPr>
                  <a:spLocks noChangeArrowheads="1"/>
                </p:cNvSpPr>
                <p:nvPr/>
              </p:nvSpPr>
              <p:spPr bwMode="auto">
                <a:xfrm>
                  <a:off x="1980" y="3437"/>
                  <a:ext cx="50" cy="17"/>
                </a:xfrm>
                <a:custGeom>
                  <a:avLst/>
                  <a:gdLst>
                    <a:gd name="T0" fmla="*/ 19295 w 37"/>
                    <a:gd name="T1" fmla="*/ 82312 h 10"/>
                    <a:gd name="T2" fmla="*/ 52459 w 37"/>
                    <a:gd name="T3" fmla="*/ 48419 h 10"/>
                    <a:gd name="T4" fmla="*/ 36346 w 37"/>
                    <a:gd name="T5" fmla="*/ 0 h 10"/>
                    <a:gd name="T6" fmla="*/ 4305 w 37"/>
                    <a:gd name="T7" fmla="*/ 44030 h 10"/>
                    <a:gd name="T8" fmla="*/ 19295 w 37"/>
                    <a:gd name="T9" fmla="*/ 82312 h 1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7" h="10">
                      <a:moveTo>
                        <a:pt x="13" y="10"/>
                      </a:moveTo>
                      <a:cubicBezTo>
                        <a:pt x="22" y="10"/>
                        <a:pt x="31" y="8"/>
                        <a:pt x="35" y="6"/>
                      </a:cubicBezTo>
                      <a:cubicBezTo>
                        <a:pt x="37" y="3"/>
                        <a:pt x="33" y="1"/>
                        <a:pt x="24" y="0"/>
                      </a:cubicBezTo>
                      <a:cubicBezTo>
                        <a:pt x="16" y="0"/>
                        <a:pt x="6" y="2"/>
                        <a:pt x="3" y="5"/>
                      </a:cubicBezTo>
                      <a:cubicBezTo>
                        <a:pt x="0" y="7"/>
                        <a:pt x="5" y="10"/>
                        <a:pt x="13" y="10"/>
                      </a:cubicBezTo>
                      <a:close/>
                    </a:path>
                  </a:pathLst>
                </a:custGeom>
                <a:solidFill>
                  <a:srgbClr val="7A7878"/>
                </a:solidFill>
                <a:ln w="9525" cap="sq">
                  <a:solidFill>
                    <a:srgbClr val="949393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254" name="Freeform 549"/>
                <p:cNvSpPr>
                  <a:spLocks noChangeArrowheads="1"/>
                </p:cNvSpPr>
                <p:nvPr/>
              </p:nvSpPr>
              <p:spPr bwMode="auto">
                <a:xfrm>
                  <a:off x="1997" y="3545"/>
                  <a:ext cx="117" cy="24"/>
                </a:xfrm>
                <a:custGeom>
                  <a:avLst/>
                  <a:gdLst>
                    <a:gd name="T0" fmla="*/ 58106 w 85"/>
                    <a:gd name="T1" fmla="*/ 40456 h 15"/>
                    <a:gd name="T2" fmla="*/ 133054 w 85"/>
                    <a:gd name="T3" fmla="*/ 25285 h 15"/>
                    <a:gd name="T4" fmla="*/ 81901 w 85"/>
                    <a:gd name="T5" fmla="*/ 3712 h 15"/>
                    <a:gd name="T6" fmla="*/ 7359 w 85"/>
                    <a:gd name="T7" fmla="*/ 18821 h 15"/>
                    <a:gd name="T8" fmla="*/ 58106 w 85"/>
                    <a:gd name="T9" fmla="*/ 40456 h 15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85" h="15">
                      <a:moveTo>
                        <a:pt x="35" y="14"/>
                      </a:moveTo>
                      <a:cubicBezTo>
                        <a:pt x="56" y="15"/>
                        <a:pt x="77" y="12"/>
                        <a:pt x="81" y="9"/>
                      </a:cubicBezTo>
                      <a:cubicBezTo>
                        <a:pt x="85" y="5"/>
                        <a:pt x="71" y="2"/>
                        <a:pt x="50" y="1"/>
                      </a:cubicBezTo>
                      <a:cubicBezTo>
                        <a:pt x="28" y="0"/>
                        <a:pt x="8" y="3"/>
                        <a:pt x="4" y="6"/>
                      </a:cubicBezTo>
                      <a:cubicBezTo>
                        <a:pt x="0" y="10"/>
                        <a:pt x="14" y="13"/>
                        <a:pt x="35" y="14"/>
                      </a:cubicBezTo>
                      <a:close/>
                    </a:path>
                  </a:pathLst>
                </a:custGeom>
                <a:noFill/>
                <a:ln w="9525" cap="sq">
                  <a:solidFill>
                    <a:srgbClr val="949393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255" name="Freeform 550"/>
                <p:cNvSpPr>
                  <a:spLocks noChangeArrowheads="1"/>
                </p:cNvSpPr>
                <p:nvPr/>
              </p:nvSpPr>
              <p:spPr bwMode="auto">
                <a:xfrm>
                  <a:off x="2029" y="3548"/>
                  <a:ext cx="50" cy="16"/>
                </a:xfrm>
                <a:custGeom>
                  <a:avLst/>
                  <a:gdLst>
                    <a:gd name="T0" fmla="*/ 19295 w 37"/>
                    <a:gd name="T1" fmla="*/ 30114 h 10"/>
                    <a:gd name="T2" fmla="*/ 50649 w 37"/>
                    <a:gd name="T3" fmla="*/ 18821 h 10"/>
                    <a:gd name="T4" fmla="*/ 36346 w 37"/>
                    <a:gd name="T5" fmla="*/ 3712 h 10"/>
                    <a:gd name="T6" fmla="*/ 4305 w 37"/>
                    <a:gd name="T7" fmla="*/ 15203 h 10"/>
                    <a:gd name="T8" fmla="*/ 19295 w 37"/>
                    <a:gd name="T9" fmla="*/ 30114 h 1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7" h="10">
                      <a:moveTo>
                        <a:pt x="13" y="10"/>
                      </a:moveTo>
                      <a:cubicBezTo>
                        <a:pt x="22" y="10"/>
                        <a:pt x="31" y="8"/>
                        <a:pt x="34" y="6"/>
                      </a:cubicBezTo>
                      <a:cubicBezTo>
                        <a:pt x="37" y="3"/>
                        <a:pt x="32" y="1"/>
                        <a:pt x="24" y="1"/>
                      </a:cubicBezTo>
                      <a:cubicBezTo>
                        <a:pt x="15" y="0"/>
                        <a:pt x="6" y="2"/>
                        <a:pt x="3" y="5"/>
                      </a:cubicBezTo>
                      <a:cubicBezTo>
                        <a:pt x="0" y="7"/>
                        <a:pt x="4" y="9"/>
                        <a:pt x="13" y="10"/>
                      </a:cubicBezTo>
                      <a:close/>
                    </a:path>
                  </a:pathLst>
                </a:custGeom>
                <a:solidFill>
                  <a:srgbClr val="7A7878"/>
                </a:solidFill>
                <a:ln w="9525" cap="sq">
                  <a:solidFill>
                    <a:srgbClr val="949393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256" name="Freeform 551"/>
                <p:cNvSpPr>
                  <a:spLocks noChangeArrowheads="1"/>
                </p:cNvSpPr>
                <p:nvPr/>
              </p:nvSpPr>
              <p:spPr bwMode="auto">
                <a:xfrm>
                  <a:off x="2007" y="3383"/>
                  <a:ext cx="117" cy="23"/>
                </a:xfrm>
                <a:custGeom>
                  <a:avLst/>
                  <a:gdLst>
                    <a:gd name="T0" fmla="*/ 58106 w 85"/>
                    <a:gd name="T1" fmla="*/ 64862 h 14"/>
                    <a:gd name="T2" fmla="*/ 133054 w 85"/>
                    <a:gd name="T3" fmla="*/ 36728 h 14"/>
                    <a:gd name="T4" fmla="*/ 80781 w 85"/>
                    <a:gd name="T5" fmla="*/ 5042 h 14"/>
                    <a:gd name="T6" fmla="*/ 4793 w 85"/>
                    <a:gd name="T7" fmla="*/ 27492 h 14"/>
                    <a:gd name="T8" fmla="*/ 58106 w 85"/>
                    <a:gd name="T9" fmla="*/ 64862 h 1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85" h="14">
                      <a:moveTo>
                        <a:pt x="35" y="14"/>
                      </a:moveTo>
                      <a:cubicBezTo>
                        <a:pt x="56" y="14"/>
                        <a:pt x="77" y="12"/>
                        <a:pt x="81" y="8"/>
                      </a:cubicBezTo>
                      <a:cubicBezTo>
                        <a:pt x="85" y="5"/>
                        <a:pt x="71" y="1"/>
                        <a:pt x="49" y="1"/>
                      </a:cubicBezTo>
                      <a:cubicBezTo>
                        <a:pt x="28" y="0"/>
                        <a:pt x="7" y="3"/>
                        <a:pt x="3" y="6"/>
                      </a:cubicBezTo>
                      <a:cubicBezTo>
                        <a:pt x="0" y="10"/>
                        <a:pt x="13" y="13"/>
                        <a:pt x="35" y="14"/>
                      </a:cubicBezTo>
                      <a:close/>
                    </a:path>
                  </a:pathLst>
                </a:custGeom>
                <a:noFill/>
                <a:ln w="9525" cap="sq">
                  <a:solidFill>
                    <a:srgbClr val="949393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257" name="Freeform 552"/>
                <p:cNvSpPr>
                  <a:spLocks noChangeArrowheads="1"/>
                </p:cNvSpPr>
                <p:nvPr/>
              </p:nvSpPr>
              <p:spPr bwMode="auto">
                <a:xfrm>
                  <a:off x="2039" y="3387"/>
                  <a:ext cx="50" cy="16"/>
                </a:xfrm>
                <a:custGeom>
                  <a:avLst/>
                  <a:gdLst>
                    <a:gd name="T0" fmla="*/ 19295 w 37"/>
                    <a:gd name="T1" fmla="*/ 30114 h 10"/>
                    <a:gd name="T2" fmla="*/ 50649 w 37"/>
                    <a:gd name="T3" fmla="*/ 15203 h 10"/>
                    <a:gd name="T4" fmla="*/ 34528 w 37"/>
                    <a:gd name="T5" fmla="*/ 0 h 10"/>
                    <a:gd name="T6" fmla="*/ 2614 w 37"/>
                    <a:gd name="T7" fmla="*/ 11763 h 10"/>
                    <a:gd name="T8" fmla="*/ 19295 w 37"/>
                    <a:gd name="T9" fmla="*/ 30114 h 1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7" h="10">
                      <a:moveTo>
                        <a:pt x="13" y="10"/>
                      </a:moveTo>
                      <a:cubicBezTo>
                        <a:pt x="21" y="10"/>
                        <a:pt x="31" y="8"/>
                        <a:pt x="34" y="5"/>
                      </a:cubicBezTo>
                      <a:cubicBezTo>
                        <a:pt x="37" y="3"/>
                        <a:pt x="32" y="1"/>
                        <a:pt x="23" y="0"/>
                      </a:cubicBezTo>
                      <a:cubicBezTo>
                        <a:pt x="15" y="0"/>
                        <a:pt x="6" y="2"/>
                        <a:pt x="2" y="4"/>
                      </a:cubicBezTo>
                      <a:cubicBezTo>
                        <a:pt x="0" y="7"/>
                        <a:pt x="4" y="9"/>
                        <a:pt x="13" y="10"/>
                      </a:cubicBezTo>
                      <a:close/>
                    </a:path>
                  </a:pathLst>
                </a:custGeom>
                <a:solidFill>
                  <a:srgbClr val="7A7878"/>
                </a:solidFill>
                <a:ln w="9525" cap="sq">
                  <a:solidFill>
                    <a:srgbClr val="949393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258" name="Freeform 553"/>
                <p:cNvSpPr>
                  <a:spLocks noChangeArrowheads="1"/>
                </p:cNvSpPr>
                <p:nvPr/>
              </p:nvSpPr>
              <p:spPr bwMode="auto">
                <a:xfrm>
                  <a:off x="1946" y="3289"/>
                  <a:ext cx="117" cy="21"/>
                </a:xfrm>
                <a:custGeom>
                  <a:avLst/>
                  <a:gdLst>
                    <a:gd name="T0" fmla="*/ 58106 w 85"/>
                    <a:gd name="T1" fmla="*/ 45488 h 13"/>
                    <a:gd name="T2" fmla="*/ 133054 w 85"/>
                    <a:gd name="T3" fmla="*/ 28159 h 13"/>
                    <a:gd name="T4" fmla="*/ 81901 w 85"/>
                    <a:gd name="T5" fmla="*/ 0 h 13"/>
                    <a:gd name="T6" fmla="*/ 7359 w 85"/>
                    <a:gd name="T7" fmla="*/ 17432 h 13"/>
                    <a:gd name="T8" fmla="*/ 58106 w 85"/>
                    <a:gd name="T9" fmla="*/ 45488 h 1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85" h="13">
                      <a:moveTo>
                        <a:pt x="35" y="13"/>
                      </a:moveTo>
                      <a:cubicBezTo>
                        <a:pt x="56" y="13"/>
                        <a:pt x="77" y="11"/>
                        <a:pt x="81" y="8"/>
                      </a:cubicBezTo>
                      <a:cubicBezTo>
                        <a:pt x="85" y="4"/>
                        <a:pt x="71" y="1"/>
                        <a:pt x="50" y="0"/>
                      </a:cubicBezTo>
                      <a:cubicBezTo>
                        <a:pt x="29" y="0"/>
                        <a:pt x="8" y="2"/>
                        <a:pt x="4" y="5"/>
                      </a:cubicBezTo>
                      <a:cubicBezTo>
                        <a:pt x="0" y="9"/>
                        <a:pt x="14" y="12"/>
                        <a:pt x="35" y="13"/>
                      </a:cubicBezTo>
                      <a:close/>
                    </a:path>
                  </a:pathLst>
                </a:custGeom>
                <a:noFill/>
                <a:ln w="9525" cap="sq">
                  <a:solidFill>
                    <a:srgbClr val="949393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259" name="Freeform 554"/>
                <p:cNvSpPr>
                  <a:spLocks noChangeArrowheads="1"/>
                </p:cNvSpPr>
                <p:nvPr/>
              </p:nvSpPr>
              <p:spPr bwMode="auto">
                <a:xfrm>
                  <a:off x="1978" y="3290"/>
                  <a:ext cx="50" cy="17"/>
                </a:xfrm>
                <a:custGeom>
                  <a:avLst/>
                  <a:gdLst>
                    <a:gd name="T0" fmla="*/ 19295 w 37"/>
                    <a:gd name="T1" fmla="*/ 82312 h 10"/>
                    <a:gd name="T2" fmla="*/ 50649 w 37"/>
                    <a:gd name="T3" fmla="*/ 44030 h 10"/>
                    <a:gd name="T4" fmla="*/ 36346 w 37"/>
                    <a:gd name="T5" fmla="*/ 0 h 10"/>
                    <a:gd name="T6" fmla="*/ 4305 w 37"/>
                    <a:gd name="T7" fmla="*/ 44030 h 10"/>
                    <a:gd name="T8" fmla="*/ 19295 w 37"/>
                    <a:gd name="T9" fmla="*/ 82312 h 1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7" h="10">
                      <a:moveTo>
                        <a:pt x="13" y="10"/>
                      </a:moveTo>
                      <a:cubicBezTo>
                        <a:pt x="22" y="10"/>
                        <a:pt x="31" y="8"/>
                        <a:pt x="34" y="5"/>
                      </a:cubicBezTo>
                      <a:cubicBezTo>
                        <a:pt x="37" y="3"/>
                        <a:pt x="33" y="1"/>
                        <a:pt x="24" y="0"/>
                      </a:cubicBezTo>
                      <a:cubicBezTo>
                        <a:pt x="15" y="0"/>
                        <a:pt x="6" y="2"/>
                        <a:pt x="3" y="5"/>
                      </a:cubicBezTo>
                      <a:cubicBezTo>
                        <a:pt x="0" y="7"/>
                        <a:pt x="5" y="10"/>
                        <a:pt x="13" y="10"/>
                      </a:cubicBezTo>
                      <a:close/>
                    </a:path>
                  </a:pathLst>
                </a:custGeom>
                <a:solidFill>
                  <a:srgbClr val="7A7878"/>
                </a:solidFill>
                <a:ln w="9525" cap="sq">
                  <a:solidFill>
                    <a:srgbClr val="949393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260" name="Freeform 555"/>
                <p:cNvSpPr>
                  <a:spLocks noChangeArrowheads="1"/>
                </p:cNvSpPr>
                <p:nvPr/>
              </p:nvSpPr>
              <p:spPr bwMode="auto">
                <a:xfrm>
                  <a:off x="1777" y="3215"/>
                  <a:ext cx="118" cy="23"/>
                </a:xfrm>
                <a:custGeom>
                  <a:avLst/>
                  <a:gdLst>
                    <a:gd name="T0" fmla="*/ 65371 w 85"/>
                    <a:gd name="T1" fmla="*/ 64862 h 14"/>
                    <a:gd name="T2" fmla="*/ 150950 w 85"/>
                    <a:gd name="T3" fmla="*/ 36728 h 14"/>
                    <a:gd name="T4" fmla="*/ 93934 w 85"/>
                    <a:gd name="T5" fmla="*/ 5042 h 14"/>
                    <a:gd name="T6" fmla="*/ 8167 w 85"/>
                    <a:gd name="T7" fmla="*/ 27492 h 14"/>
                    <a:gd name="T8" fmla="*/ 65371 w 85"/>
                    <a:gd name="T9" fmla="*/ 64862 h 1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85" h="14">
                      <a:moveTo>
                        <a:pt x="35" y="14"/>
                      </a:moveTo>
                      <a:cubicBezTo>
                        <a:pt x="57" y="14"/>
                        <a:pt x="77" y="12"/>
                        <a:pt x="81" y="8"/>
                      </a:cubicBezTo>
                      <a:cubicBezTo>
                        <a:pt x="85" y="5"/>
                        <a:pt x="71" y="2"/>
                        <a:pt x="50" y="1"/>
                      </a:cubicBezTo>
                      <a:cubicBezTo>
                        <a:pt x="28" y="0"/>
                        <a:pt x="8" y="3"/>
                        <a:pt x="4" y="6"/>
                      </a:cubicBezTo>
                      <a:cubicBezTo>
                        <a:pt x="0" y="10"/>
                        <a:pt x="14" y="13"/>
                        <a:pt x="35" y="14"/>
                      </a:cubicBezTo>
                      <a:close/>
                    </a:path>
                  </a:pathLst>
                </a:custGeom>
                <a:noFill/>
                <a:ln w="9525" cap="sq">
                  <a:solidFill>
                    <a:srgbClr val="949393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261" name="Freeform 556"/>
                <p:cNvSpPr>
                  <a:spLocks noChangeArrowheads="1"/>
                </p:cNvSpPr>
                <p:nvPr/>
              </p:nvSpPr>
              <p:spPr bwMode="auto">
                <a:xfrm>
                  <a:off x="1809" y="3219"/>
                  <a:ext cx="50" cy="16"/>
                </a:xfrm>
                <a:custGeom>
                  <a:avLst/>
                  <a:gdLst>
                    <a:gd name="T0" fmla="*/ 19295 w 37"/>
                    <a:gd name="T1" fmla="*/ 30114 h 10"/>
                    <a:gd name="T2" fmla="*/ 50649 w 37"/>
                    <a:gd name="T3" fmla="*/ 15203 h 10"/>
                    <a:gd name="T4" fmla="*/ 36346 w 37"/>
                    <a:gd name="T5" fmla="*/ 0 h 10"/>
                    <a:gd name="T6" fmla="*/ 4305 w 37"/>
                    <a:gd name="T7" fmla="*/ 15203 h 10"/>
                    <a:gd name="T8" fmla="*/ 19295 w 37"/>
                    <a:gd name="T9" fmla="*/ 30114 h 1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7" h="10">
                      <a:moveTo>
                        <a:pt x="13" y="10"/>
                      </a:moveTo>
                      <a:cubicBezTo>
                        <a:pt x="22" y="10"/>
                        <a:pt x="31" y="8"/>
                        <a:pt x="34" y="5"/>
                      </a:cubicBezTo>
                      <a:cubicBezTo>
                        <a:pt x="37" y="3"/>
                        <a:pt x="32" y="1"/>
                        <a:pt x="24" y="0"/>
                      </a:cubicBezTo>
                      <a:cubicBezTo>
                        <a:pt x="15" y="0"/>
                        <a:pt x="6" y="2"/>
                        <a:pt x="3" y="5"/>
                      </a:cubicBezTo>
                      <a:cubicBezTo>
                        <a:pt x="0" y="7"/>
                        <a:pt x="5" y="10"/>
                        <a:pt x="13" y="10"/>
                      </a:cubicBezTo>
                      <a:close/>
                    </a:path>
                  </a:pathLst>
                </a:custGeom>
                <a:solidFill>
                  <a:srgbClr val="7A7878"/>
                </a:solidFill>
                <a:ln w="9525" cap="sq">
                  <a:solidFill>
                    <a:srgbClr val="949393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262" name="Freeform 557"/>
                <p:cNvSpPr>
                  <a:spLocks noChangeArrowheads="1"/>
                </p:cNvSpPr>
                <p:nvPr/>
              </p:nvSpPr>
              <p:spPr bwMode="auto">
                <a:xfrm>
                  <a:off x="1789" y="3150"/>
                  <a:ext cx="118" cy="21"/>
                </a:xfrm>
                <a:custGeom>
                  <a:avLst/>
                  <a:gdLst>
                    <a:gd name="T0" fmla="*/ 55497 w 86"/>
                    <a:gd name="T1" fmla="*/ 45488 h 13"/>
                    <a:gd name="T2" fmla="*/ 125848 w 86"/>
                    <a:gd name="T3" fmla="*/ 28159 h 13"/>
                    <a:gd name="T4" fmla="*/ 76755 w 86"/>
                    <a:gd name="T5" fmla="*/ 0 h 13"/>
                    <a:gd name="T6" fmla="*/ 6331 w 86"/>
                    <a:gd name="T7" fmla="*/ 17432 h 13"/>
                    <a:gd name="T8" fmla="*/ 55497 w 86"/>
                    <a:gd name="T9" fmla="*/ 45488 h 1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86" h="13">
                      <a:moveTo>
                        <a:pt x="36" y="13"/>
                      </a:moveTo>
                      <a:cubicBezTo>
                        <a:pt x="57" y="13"/>
                        <a:pt x="77" y="11"/>
                        <a:pt x="82" y="8"/>
                      </a:cubicBezTo>
                      <a:cubicBezTo>
                        <a:pt x="86" y="4"/>
                        <a:pt x="71" y="1"/>
                        <a:pt x="50" y="0"/>
                      </a:cubicBezTo>
                      <a:cubicBezTo>
                        <a:pt x="29" y="0"/>
                        <a:pt x="8" y="2"/>
                        <a:pt x="4" y="5"/>
                      </a:cubicBezTo>
                      <a:cubicBezTo>
                        <a:pt x="0" y="9"/>
                        <a:pt x="14" y="12"/>
                        <a:pt x="36" y="13"/>
                      </a:cubicBezTo>
                      <a:close/>
                    </a:path>
                  </a:pathLst>
                </a:custGeom>
                <a:noFill/>
                <a:ln w="9525" cap="sq">
                  <a:solidFill>
                    <a:srgbClr val="949393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263" name="Freeform 558"/>
                <p:cNvSpPr>
                  <a:spLocks noChangeArrowheads="1"/>
                </p:cNvSpPr>
                <p:nvPr/>
              </p:nvSpPr>
              <p:spPr bwMode="auto">
                <a:xfrm>
                  <a:off x="1821" y="3151"/>
                  <a:ext cx="50" cy="17"/>
                </a:xfrm>
                <a:custGeom>
                  <a:avLst/>
                  <a:gdLst>
                    <a:gd name="T0" fmla="*/ 19295 w 37"/>
                    <a:gd name="T1" fmla="*/ 82312 h 10"/>
                    <a:gd name="T2" fmla="*/ 50649 w 37"/>
                    <a:gd name="T3" fmla="*/ 48419 h 10"/>
                    <a:gd name="T4" fmla="*/ 36346 w 37"/>
                    <a:gd name="T5" fmla="*/ 8962 h 10"/>
                    <a:gd name="T6" fmla="*/ 4305 w 37"/>
                    <a:gd name="T7" fmla="*/ 44030 h 10"/>
                    <a:gd name="T8" fmla="*/ 19295 w 37"/>
                    <a:gd name="T9" fmla="*/ 82312 h 1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7" h="10">
                      <a:moveTo>
                        <a:pt x="13" y="10"/>
                      </a:moveTo>
                      <a:cubicBezTo>
                        <a:pt x="22" y="10"/>
                        <a:pt x="32" y="8"/>
                        <a:pt x="34" y="6"/>
                      </a:cubicBezTo>
                      <a:cubicBezTo>
                        <a:pt x="37" y="3"/>
                        <a:pt x="33" y="1"/>
                        <a:pt x="24" y="1"/>
                      </a:cubicBezTo>
                      <a:cubicBezTo>
                        <a:pt x="15" y="0"/>
                        <a:pt x="6" y="2"/>
                        <a:pt x="3" y="5"/>
                      </a:cubicBezTo>
                      <a:cubicBezTo>
                        <a:pt x="0" y="7"/>
                        <a:pt x="5" y="10"/>
                        <a:pt x="13" y="10"/>
                      </a:cubicBezTo>
                      <a:close/>
                    </a:path>
                  </a:pathLst>
                </a:custGeom>
                <a:solidFill>
                  <a:srgbClr val="7A7878"/>
                </a:solidFill>
                <a:ln w="9525" cap="sq">
                  <a:solidFill>
                    <a:srgbClr val="949393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264" name="Freeform 559"/>
                <p:cNvSpPr>
                  <a:spLocks noChangeArrowheads="1"/>
                </p:cNvSpPr>
                <p:nvPr/>
              </p:nvSpPr>
              <p:spPr bwMode="auto">
                <a:xfrm>
                  <a:off x="1948" y="3167"/>
                  <a:ext cx="117" cy="23"/>
                </a:xfrm>
                <a:custGeom>
                  <a:avLst/>
                  <a:gdLst>
                    <a:gd name="T0" fmla="*/ 58106 w 85"/>
                    <a:gd name="T1" fmla="*/ 60339 h 14"/>
                    <a:gd name="T2" fmla="*/ 133054 w 85"/>
                    <a:gd name="T3" fmla="*/ 36728 h 14"/>
                    <a:gd name="T4" fmla="*/ 81901 w 85"/>
                    <a:gd name="T5" fmla="*/ 0 h 14"/>
                    <a:gd name="T6" fmla="*/ 7359 w 85"/>
                    <a:gd name="T7" fmla="*/ 27492 h 14"/>
                    <a:gd name="T8" fmla="*/ 58106 w 85"/>
                    <a:gd name="T9" fmla="*/ 60339 h 1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85" h="14">
                      <a:moveTo>
                        <a:pt x="35" y="13"/>
                      </a:moveTo>
                      <a:cubicBezTo>
                        <a:pt x="56" y="14"/>
                        <a:pt x="77" y="12"/>
                        <a:pt x="81" y="8"/>
                      </a:cubicBezTo>
                      <a:cubicBezTo>
                        <a:pt x="85" y="4"/>
                        <a:pt x="71" y="1"/>
                        <a:pt x="50" y="0"/>
                      </a:cubicBezTo>
                      <a:cubicBezTo>
                        <a:pt x="28" y="0"/>
                        <a:pt x="7" y="2"/>
                        <a:pt x="4" y="6"/>
                      </a:cubicBezTo>
                      <a:cubicBezTo>
                        <a:pt x="0" y="9"/>
                        <a:pt x="14" y="13"/>
                        <a:pt x="35" y="13"/>
                      </a:cubicBezTo>
                      <a:close/>
                    </a:path>
                  </a:pathLst>
                </a:custGeom>
                <a:noFill/>
                <a:ln w="9525" cap="sq">
                  <a:solidFill>
                    <a:srgbClr val="949393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265" name="Freeform 560"/>
                <p:cNvSpPr>
                  <a:spLocks noChangeArrowheads="1"/>
                </p:cNvSpPr>
                <p:nvPr/>
              </p:nvSpPr>
              <p:spPr bwMode="auto">
                <a:xfrm>
                  <a:off x="1979" y="3170"/>
                  <a:ext cx="50" cy="17"/>
                </a:xfrm>
                <a:custGeom>
                  <a:avLst/>
                  <a:gdLst>
                    <a:gd name="T0" fmla="*/ 19295 w 37"/>
                    <a:gd name="T1" fmla="*/ 74851 h 10"/>
                    <a:gd name="T2" fmla="*/ 50649 w 37"/>
                    <a:gd name="T3" fmla="*/ 44030 h 10"/>
                    <a:gd name="T4" fmla="*/ 36346 w 37"/>
                    <a:gd name="T5" fmla="*/ 0 h 10"/>
                    <a:gd name="T6" fmla="*/ 4305 w 37"/>
                    <a:gd name="T7" fmla="*/ 33895 h 10"/>
                    <a:gd name="T8" fmla="*/ 19295 w 37"/>
                    <a:gd name="T9" fmla="*/ 74851 h 1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7" h="10">
                      <a:moveTo>
                        <a:pt x="13" y="9"/>
                      </a:moveTo>
                      <a:cubicBezTo>
                        <a:pt x="21" y="10"/>
                        <a:pt x="31" y="8"/>
                        <a:pt x="34" y="5"/>
                      </a:cubicBezTo>
                      <a:cubicBezTo>
                        <a:pt x="37" y="2"/>
                        <a:pt x="32" y="0"/>
                        <a:pt x="24" y="0"/>
                      </a:cubicBezTo>
                      <a:cubicBezTo>
                        <a:pt x="15" y="0"/>
                        <a:pt x="6" y="1"/>
                        <a:pt x="3" y="4"/>
                      </a:cubicBezTo>
                      <a:cubicBezTo>
                        <a:pt x="0" y="6"/>
                        <a:pt x="5" y="9"/>
                        <a:pt x="13" y="9"/>
                      </a:cubicBezTo>
                      <a:close/>
                    </a:path>
                  </a:pathLst>
                </a:custGeom>
                <a:solidFill>
                  <a:srgbClr val="7A7878"/>
                </a:solidFill>
                <a:ln w="9525" cap="sq">
                  <a:solidFill>
                    <a:srgbClr val="949393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266" name="Freeform 561"/>
                <p:cNvSpPr>
                  <a:spLocks noChangeArrowheads="1"/>
                </p:cNvSpPr>
                <p:nvPr/>
              </p:nvSpPr>
              <p:spPr bwMode="auto">
                <a:xfrm>
                  <a:off x="1982" y="3030"/>
                  <a:ext cx="118" cy="23"/>
                </a:xfrm>
                <a:custGeom>
                  <a:avLst/>
                  <a:gdLst>
                    <a:gd name="T0" fmla="*/ 58953 w 86"/>
                    <a:gd name="T1" fmla="*/ 64862 h 14"/>
                    <a:gd name="T2" fmla="*/ 135804 w 86"/>
                    <a:gd name="T3" fmla="*/ 36728 h 14"/>
                    <a:gd name="T4" fmla="*/ 83264 w 86"/>
                    <a:gd name="T5" fmla="*/ 5042 h 14"/>
                    <a:gd name="T6" fmla="*/ 7295 w 86"/>
                    <a:gd name="T7" fmla="*/ 27492 h 14"/>
                    <a:gd name="T8" fmla="*/ 58953 w 86"/>
                    <a:gd name="T9" fmla="*/ 64862 h 1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86" h="14">
                      <a:moveTo>
                        <a:pt x="36" y="14"/>
                      </a:moveTo>
                      <a:cubicBezTo>
                        <a:pt x="57" y="14"/>
                        <a:pt x="78" y="12"/>
                        <a:pt x="82" y="8"/>
                      </a:cubicBezTo>
                      <a:cubicBezTo>
                        <a:pt x="86" y="5"/>
                        <a:pt x="71" y="1"/>
                        <a:pt x="50" y="1"/>
                      </a:cubicBezTo>
                      <a:cubicBezTo>
                        <a:pt x="29" y="0"/>
                        <a:pt x="8" y="2"/>
                        <a:pt x="4" y="6"/>
                      </a:cubicBezTo>
                      <a:cubicBezTo>
                        <a:pt x="0" y="10"/>
                        <a:pt x="14" y="13"/>
                        <a:pt x="36" y="14"/>
                      </a:cubicBezTo>
                      <a:close/>
                    </a:path>
                  </a:pathLst>
                </a:custGeom>
                <a:noFill/>
                <a:ln w="9525" cap="sq">
                  <a:solidFill>
                    <a:srgbClr val="949393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267" name="Freeform 562"/>
                <p:cNvSpPr>
                  <a:spLocks noChangeArrowheads="1"/>
                </p:cNvSpPr>
                <p:nvPr/>
              </p:nvSpPr>
              <p:spPr bwMode="auto">
                <a:xfrm>
                  <a:off x="2014" y="3033"/>
                  <a:ext cx="50" cy="17"/>
                </a:xfrm>
                <a:custGeom>
                  <a:avLst/>
                  <a:gdLst>
                    <a:gd name="T0" fmla="*/ 19295 w 37"/>
                    <a:gd name="T1" fmla="*/ 82312 h 10"/>
                    <a:gd name="T2" fmla="*/ 52459 w 37"/>
                    <a:gd name="T3" fmla="*/ 44030 h 10"/>
                    <a:gd name="T4" fmla="*/ 36346 w 37"/>
                    <a:gd name="T5" fmla="*/ 0 h 10"/>
                    <a:gd name="T6" fmla="*/ 4305 w 37"/>
                    <a:gd name="T7" fmla="*/ 33895 h 10"/>
                    <a:gd name="T8" fmla="*/ 19295 w 37"/>
                    <a:gd name="T9" fmla="*/ 82312 h 1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7" h="10">
                      <a:moveTo>
                        <a:pt x="13" y="10"/>
                      </a:moveTo>
                      <a:cubicBezTo>
                        <a:pt x="22" y="10"/>
                        <a:pt x="32" y="8"/>
                        <a:pt x="35" y="5"/>
                      </a:cubicBezTo>
                      <a:cubicBezTo>
                        <a:pt x="37" y="3"/>
                        <a:pt x="33" y="0"/>
                        <a:pt x="24" y="0"/>
                      </a:cubicBezTo>
                      <a:cubicBezTo>
                        <a:pt x="16" y="0"/>
                        <a:pt x="6" y="2"/>
                        <a:pt x="3" y="4"/>
                      </a:cubicBezTo>
                      <a:cubicBezTo>
                        <a:pt x="0" y="7"/>
                        <a:pt x="5" y="9"/>
                        <a:pt x="13" y="10"/>
                      </a:cubicBezTo>
                      <a:close/>
                    </a:path>
                  </a:pathLst>
                </a:custGeom>
                <a:solidFill>
                  <a:srgbClr val="7A7878"/>
                </a:solidFill>
                <a:ln w="9525" cap="sq">
                  <a:solidFill>
                    <a:srgbClr val="949393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268" name="Freeform 563"/>
                <p:cNvSpPr>
                  <a:spLocks noChangeArrowheads="1"/>
                </p:cNvSpPr>
                <p:nvPr/>
              </p:nvSpPr>
              <p:spPr bwMode="auto">
                <a:xfrm>
                  <a:off x="1646" y="3022"/>
                  <a:ext cx="117" cy="23"/>
                </a:xfrm>
                <a:custGeom>
                  <a:avLst/>
                  <a:gdLst>
                    <a:gd name="T0" fmla="*/ 59023 w 85"/>
                    <a:gd name="T1" fmla="*/ 64862 h 14"/>
                    <a:gd name="T2" fmla="*/ 134898 w 85"/>
                    <a:gd name="T3" fmla="*/ 36728 h 14"/>
                    <a:gd name="T4" fmla="*/ 81901 w 85"/>
                    <a:gd name="T5" fmla="*/ 5042 h 14"/>
                    <a:gd name="T6" fmla="*/ 7359 w 85"/>
                    <a:gd name="T7" fmla="*/ 27492 h 14"/>
                    <a:gd name="T8" fmla="*/ 59023 w 85"/>
                    <a:gd name="T9" fmla="*/ 64862 h 1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85" h="14">
                      <a:moveTo>
                        <a:pt x="36" y="14"/>
                      </a:moveTo>
                      <a:cubicBezTo>
                        <a:pt x="57" y="14"/>
                        <a:pt x="78" y="12"/>
                        <a:pt x="82" y="8"/>
                      </a:cubicBezTo>
                      <a:cubicBezTo>
                        <a:pt x="85" y="5"/>
                        <a:pt x="71" y="1"/>
                        <a:pt x="50" y="1"/>
                      </a:cubicBezTo>
                      <a:cubicBezTo>
                        <a:pt x="29" y="0"/>
                        <a:pt x="8" y="2"/>
                        <a:pt x="4" y="6"/>
                      </a:cubicBezTo>
                      <a:cubicBezTo>
                        <a:pt x="0" y="9"/>
                        <a:pt x="14" y="13"/>
                        <a:pt x="36" y="14"/>
                      </a:cubicBezTo>
                      <a:close/>
                    </a:path>
                  </a:pathLst>
                </a:custGeom>
                <a:noFill/>
                <a:ln w="9525" cap="sq">
                  <a:solidFill>
                    <a:srgbClr val="949393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269" name="Freeform 564"/>
                <p:cNvSpPr>
                  <a:spLocks noChangeArrowheads="1"/>
                </p:cNvSpPr>
                <p:nvPr/>
              </p:nvSpPr>
              <p:spPr bwMode="auto">
                <a:xfrm>
                  <a:off x="1678" y="3025"/>
                  <a:ext cx="50" cy="16"/>
                </a:xfrm>
                <a:custGeom>
                  <a:avLst/>
                  <a:gdLst>
                    <a:gd name="T0" fmla="*/ 19295 w 37"/>
                    <a:gd name="T1" fmla="*/ 25285 h 10"/>
                    <a:gd name="T2" fmla="*/ 52459 w 37"/>
                    <a:gd name="T3" fmla="*/ 15203 h 10"/>
                    <a:gd name="T4" fmla="*/ 36346 w 37"/>
                    <a:gd name="T5" fmla="*/ 0 h 10"/>
                    <a:gd name="T6" fmla="*/ 4305 w 37"/>
                    <a:gd name="T7" fmla="*/ 11763 h 10"/>
                    <a:gd name="T8" fmla="*/ 19295 w 37"/>
                    <a:gd name="T9" fmla="*/ 25285 h 1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7" h="10">
                      <a:moveTo>
                        <a:pt x="13" y="9"/>
                      </a:moveTo>
                      <a:cubicBezTo>
                        <a:pt x="22" y="10"/>
                        <a:pt x="31" y="8"/>
                        <a:pt x="35" y="5"/>
                      </a:cubicBezTo>
                      <a:cubicBezTo>
                        <a:pt x="37" y="2"/>
                        <a:pt x="33" y="0"/>
                        <a:pt x="24" y="0"/>
                      </a:cubicBezTo>
                      <a:cubicBezTo>
                        <a:pt x="16" y="0"/>
                        <a:pt x="6" y="2"/>
                        <a:pt x="3" y="4"/>
                      </a:cubicBezTo>
                      <a:cubicBezTo>
                        <a:pt x="0" y="7"/>
                        <a:pt x="5" y="9"/>
                        <a:pt x="13" y="9"/>
                      </a:cubicBezTo>
                      <a:close/>
                    </a:path>
                  </a:pathLst>
                </a:custGeom>
                <a:solidFill>
                  <a:srgbClr val="7A7878"/>
                </a:solidFill>
                <a:ln w="9525" cap="sq">
                  <a:solidFill>
                    <a:srgbClr val="949393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270" name="Freeform 565"/>
                <p:cNvSpPr>
                  <a:spLocks noChangeArrowheads="1"/>
                </p:cNvSpPr>
                <p:nvPr/>
              </p:nvSpPr>
              <p:spPr bwMode="auto">
                <a:xfrm>
                  <a:off x="1618" y="3134"/>
                  <a:ext cx="118" cy="23"/>
                </a:xfrm>
                <a:custGeom>
                  <a:avLst/>
                  <a:gdLst>
                    <a:gd name="T0" fmla="*/ 58953 w 86"/>
                    <a:gd name="T1" fmla="*/ 60339 h 14"/>
                    <a:gd name="T2" fmla="*/ 135804 w 86"/>
                    <a:gd name="T3" fmla="*/ 36728 h 14"/>
                    <a:gd name="T4" fmla="*/ 83264 w 86"/>
                    <a:gd name="T5" fmla="*/ 0 h 14"/>
                    <a:gd name="T6" fmla="*/ 7295 w 86"/>
                    <a:gd name="T7" fmla="*/ 27492 h 14"/>
                    <a:gd name="T8" fmla="*/ 58953 w 86"/>
                    <a:gd name="T9" fmla="*/ 60339 h 1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86" h="14">
                      <a:moveTo>
                        <a:pt x="36" y="13"/>
                      </a:moveTo>
                      <a:cubicBezTo>
                        <a:pt x="57" y="14"/>
                        <a:pt x="78" y="11"/>
                        <a:pt x="82" y="8"/>
                      </a:cubicBezTo>
                      <a:cubicBezTo>
                        <a:pt x="86" y="4"/>
                        <a:pt x="72" y="1"/>
                        <a:pt x="50" y="0"/>
                      </a:cubicBezTo>
                      <a:cubicBezTo>
                        <a:pt x="29" y="0"/>
                        <a:pt x="9" y="2"/>
                        <a:pt x="4" y="6"/>
                      </a:cubicBezTo>
                      <a:cubicBezTo>
                        <a:pt x="0" y="9"/>
                        <a:pt x="15" y="12"/>
                        <a:pt x="36" y="13"/>
                      </a:cubicBezTo>
                      <a:close/>
                    </a:path>
                  </a:pathLst>
                </a:custGeom>
                <a:noFill/>
                <a:ln w="9525" cap="sq">
                  <a:solidFill>
                    <a:srgbClr val="949393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271" name="Freeform 566"/>
                <p:cNvSpPr>
                  <a:spLocks noChangeArrowheads="1"/>
                </p:cNvSpPr>
                <p:nvPr/>
              </p:nvSpPr>
              <p:spPr bwMode="auto">
                <a:xfrm>
                  <a:off x="1651" y="3135"/>
                  <a:ext cx="50" cy="17"/>
                </a:xfrm>
                <a:custGeom>
                  <a:avLst/>
                  <a:gdLst>
                    <a:gd name="T0" fmla="*/ 19295 w 37"/>
                    <a:gd name="T1" fmla="*/ 82312 h 10"/>
                    <a:gd name="T2" fmla="*/ 50649 w 37"/>
                    <a:gd name="T3" fmla="*/ 48419 h 10"/>
                    <a:gd name="T4" fmla="*/ 36346 w 37"/>
                    <a:gd name="T5" fmla="*/ 8962 h 10"/>
                    <a:gd name="T6" fmla="*/ 4305 w 37"/>
                    <a:gd name="T7" fmla="*/ 44030 h 10"/>
                    <a:gd name="T8" fmla="*/ 19295 w 37"/>
                    <a:gd name="T9" fmla="*/ 82312 h 1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7" h="10">
                      <a:moveTo>
                        <a:pt x="13" y="10"/>
                      </a:moveTo>
                      <a:cubicBezTo>
                        <a:pt x="22" y="10"/>
                        <a:pt x="31" y="8"/>
                        <a:pt x="34" y="6"/>
                      </a:cubicBezTo>
                      <a:cubicBezTo>
                        <a:pt x="37" y="3"/>
                        <a:pt x="32" y="1"/>
                        <a:pt x="24" y="1"/>
                      </a:cubicBezTo>
                      <a:cubicBezTo>
                        <a:pt x="15" y="0"/>
                        <a:pt x="6" y="2"/>
                        <a:pt x="3" y="5"/>
                      </a:cubicBezTo>
                      <a:cubicBezTo>
                        <a:pt x="0" y="8"/>
                        <a:pt x="4" y="10"/>
                        <a:pt x="13" y="10"/>
                      </a:cubicBezTo>
                      <a:close/>
                    </a:path>
                  </a:pathLst>
                </a:custGeom>
                <a:solidFill>
                  <a:srgbClr val="7A7878"/>
                </a:solidFill>
                <a:ln w="9525" cap="sq">
                  <a:solidFill>
                    <a:srgbClr val="949393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272" name="Freeform 567"/>
                <p:cNvSpPr>
                  <a:spLocks noChangeArrowheads="1"/>
                </p:cNvSpPr>
                <p:nvPr/>
              </p:nvSpPr>
              <p:spPr bwMode="auto">
                <a:xfrm>
                  <a:off x="1140" y="3070"/>
                  <a:ext cx="117" cy="23"/>
                </a:xfrm>
                <a:custGeom>
                  <a:avLst/>
                  <a:gdLst>
                    <a:gd name="T0" fmla="*/ 58106 w 85"/>
                    <a:gd name="T1" fmla="*/ 60339 h 14"/>
                    <a:gd name="T2" fmla="*/ 133054 w 85"/>
                    <a:gd name="T3" fmla="*/ 36728 h 14"/>
                    <a:gd name="T4" fmla="*/ 81901 w 85"/>
                    <a:gd name="T5" fmla="*/ 5042 h 14"/>
                    <a:gd name="T6" fmla="*/ 7359 w 85"/>
                    <a:gd name="T7" fmla="*/ 27492 h 14"/>
                    <a:gd name="T8" fmla="*/ 58106 w 85"/>
                    <a:gd name="T9" fmla="*/ 60339 h 1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85" h="14">
                      <a:moveTo>
                        <a:pt x="35" y="13"/>
                      </a:moveTo>
                      <a:cubicBezTo>
                        <a:pt x="56" y="14"/>
                        <a:pt x="77" y="12"/>
                        <a:pt x="81" y="8"/>
                      </a:cubicBezTo>
                      <a:cubicBezTo>
                        <a:pt x="85" y="4"/>
                        <a:pt x="71" y="1"/>
                        <a:pt x="50" y="1"/>
                      </a:cubicBezTo>
                      <a:cubicBezTo>
                        <a:pt x="28" y="0"/>
                        <a:pt x="8" y="2"/>
                        <a:pt x="4" y="6"/>
                      </a:cubicBezTo>
                      <a:cubicBezTo>
                        <a:pt x="0" y="9"/>
                        <a:pt x="14" y="13"/>
                        <a:pt x="35" y="13"/>
                      </a:cubicBezTo>
                      <a:close/>
                    </a:path>
                  </a:pathLst>
                </a:custGeom>
                <a:noFill/>
                <a:ln w="9525" cap="sq">
                  <a:solidFill>
                    <a:srgbClr val="949393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273" name="Freeform 568"/>
                <p:cNvSpPr>
                  <a:spLocks noChangeArrowheads="1"/>
                </p:cNvSpPr>
                <p:nvPr/>
              </p:nvSpPr>
              <p:spPr bwMode="auto">
                <a:xfrm>
                  <a:off x="1172" y="3073"/>
                  <a:ext cx="50" cy="15"/>
                </a:xfrm>
                <a:custGeom>
                  <a:avLst/>
                  <a:gdLst>
                    <a:gd name="T0" fmla="*/ 19295 w 37"/>
                    <a:gd name="T1" fmla="*/ 53758 h 9"/>
                    <a:gd name="T2" fmla="*/ 50649 w 37"/>
                    <a:gd name="T3" fmla="*/ 28458 h 9"/>
                    <a:gd name="T4" fmla="*/ 36346 w 37"/>
                    <a:gd name="T5" fmla="*/ 0 h 9"/>
                    <a:gd name="T6" fmla="*/ 4305 w 37"/>
                    <a:gd name="T7" fmla="*/ 25292 h 9"/>
                    <a:gd name="T8" fmla="*/ 19295 w 37"/>
                    <a:gd name="T9" fmla="*/ 53758 h 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7" h="9">
                      <a:moveTo>
                        <a:pt x="13" y="9"/>
                      </a:moveTo>
                      <a:cubicBezTo>
                        <a:pt x="22" y="9"/>
                        <a:pt x="31" y="8"/>
                        <a:pt x="34" y="5"/>
                      </a:cubicBezTo>
                      <a:cubicBezTo>
                        <a:pt x="37" y="2"/>
                        <a:pt x="32" y="0"/>
                        <a:pt x="24" y="0"/>
                      </a:cubicBezTo>
                      <a:cubicBezTo>
                        <a:pt x="15" y="0"/>
                        <a:pt x="6" y="2"/>
                        <a:pt x="3" y="4"/>
                      </a:cubicBezTo>
                      <a:cubicBezTo>
                        <a:pt x="0" y="7"/>
                        <a:pt x="4" y="9"/>
                        <a:pt x="13" y="9"/>
                      </a:cubicBezTo>
                      <a:close/>
                    </a:path>
                  </a:pathLst>
                </a:custGeom>
                <a:solidFill>
                  <a:srgbClr val="7A7878"/>
                </a:solidFill>
                <a:ln w="9525" cap="sq">
                  <a:solidFill>
                    <a:srgbClr val="949393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274" name="Freeform 569"/>
                <p:cNvSpPr>
                  <a:spLocks noChangeArrowheads="1"/>
                </p:cNvSpPr>
                <p:nvPr/>
              </p:nvSpPr>
              <p:spPr bwMode="auto">
                <a:xfrm>
                  <a:off x="638" y="3432"/>
                  <a:ext cx="102" cy="23"/>
                </a:xfrm>
                <a:custGeom>
                  <a:avLst/>
                  <a:gdLst>
                    <a:gd name="T0" fmla="*/ 36330 w 75"/>
                    <a:gd name="T1" fmla="*/ 60339 h 14"/>
                    <a:gd name="T2" fmla="*/ 103440 w 75"/>
                    <a:gd name="T3" fmla="*/ 36728 h 14"/>
                    <a:gd name="T4" fmla="*/ 58639 w 75"/>
                    <a:gd name="T5" fmla="*/ 0 h 14"/>
                    <a:gd name="T6" fmla="*/ 6011 w 75"/>
                    <a:gd name="T7" fmla="*/ 27492 h 14"/>
                    <a:gd name="T8" fmla="*/ 36330 w 75"/>
                    <a:gd name="T9" fmla="*/ 60339 h 1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75" h="14">
                      <a:moveTo>
                        <a:pt x="25" y="13"/>
                      </a:moveTo>
                      <a:cubicBezTo>
                        <a:pt x="46" y="14"/>
                        <a:pt x="67" y="11"/>
                        <a:pt x="71" y="8"/>
                      </a:cubicBezTo>
                      <a:cubicBezTo>
                        <a:pt x="75" y="4"/>
                        <a:pt x="61" y="1"/>
                        <a:pt x="40" y="0"/>
                      </a:cubicBezTo>
                      <a:cubicBezTo>
                        <a:pt x="18" y="0"/>
                        <a:pt x="8" y="3"/>
                        <a:pt x="4" y="6"/>
                      </a:cubicBezTo>
                      <a:cubicBezTo>
                        <a:pt x="0" y="10"/>
                        <a:pt x="4" y="12"/>
                        <a:pt x="25" y="13"/>
                      </a:cubicBezTo>
                      <a:close/>
                    </a:path>
                  </a:pathLst>
                </a:custGeom>
                <a:noFill/>
                <a:ln w="9525" cap="sq">
                  <a:solidFill>
                    <a:srgbClr val="949393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275" name="Freeform 570"/>
                <p:cNvSpPr>
                  <a:spLocks noChangeArrowheads="1"/>
                </p:cNvSpPr>
                <p:nvPr/>
              </p:nvSpPr>
              <p:spPr bwMode="auto">
                <a:xfrm>
                  <a:off x="659" y="3439"/>
                  <a:ext cx="50" cy="15"/>
                </a:xfrm>
                <a:custGeom>
                  <a:avLst/>
                  <a:gdLst>
                    <a:gd name="T0" fmla="*/ 19295 w 37"/>
                    <a:gd name="T1" fmla="*/ 53758 h 9"/>
                    <a:gd name="T2" fmla="*/ 50649 w 37"/>
                    <a:gd name="T3" fmla="*/ 28458 h 9"/>
                    <a:gd name="T4" fmla="*/ 36346 w 37"/>
                    <a:gd name="T5" fmla="*/ 0 h 9"/>
                    <a:gd name="T6" fmla="*/ 4305 w 37"/>
                    <a:gd name="T7" fmla="*/ 25292 h 9"/>
                    <a:gd name="T8" fmla="*/ 19295 w 37"/>
                    <a:gd name="T9" fmla="*/ 53758 h 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7" h="9">
                      <a:moveTo>
                        <a:pt x="13" y="9"/>
                      </a:moveTo>
                      <a:cubicBezTo>
                        <a:pt x="22" y="9"/>
                        <a:pt x="31" y="7"/>
                        <a:pt x="34" y="5"/>
                      </a:cubicBezTo>
                      <a:cubicBezTo>
                        <a:pt x="37" y="2"/>
                        <a:pt x="32" y="0"/>
                        <a:pt x="24" y="0"/>
                      </a:cubicBezTo>
                      <a:cubicBezTo>
                        <a:pt x="15" y="0"/>
                        <a:pt x="6" y="2"/>
                        <a:pt x="3" y="4"/>
                      </a:cubicBezTo>
                      <a:cubicBezTo>
                        <a:pt x="0" y="7"/>
                        <a:pt x="4" y="9"/>
                        <a:pt x="13" y="9"/>
                      </a:cubicBezTo>
                      <a:close/>
                    </a:path>
                  </a:pathLst>
                </a:custGeom>
                <a:solidFill>
                  <a:srgbClr val="7A7878"/>
                </a:solidFill>
                <a:ln w="9525" cap="sq">
                  <a:solidFill>
                    <a:srgbClr val="A9A8A7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276" name="Freeform 571"/>
                <p:cNvSpPr>
                  <a:spLocks noChangeArrowheads="1"/>
                </p:cNvSpPr>
                <p:nvPr/>
              </p:nvSpPr>
              <p:spPr bwMode="auto">
                <a:xfrm>
                  <a:off x="698" y="3556"/>
                  <a:ext cx="118" cy="23"/>
                </a:xfrm>
                <a:custGeom>
                  <a:avLst/>
                  <a:gdLst>
                    <a:gd name="T0" fmla="*/ 58726 w 86"/>
                    <a:gd name="T1" fmla="*/ 60339 h 14"/>
                    <a:gd name="T2" fmla="*/ 135804 w 86"/>
                    <a:gd name="T3" fmla="*/ 36728 h 14"/>
                    <a:gd name="T4" fmla="*/ 83264 w 86"/>
                    <a:gd name="T5" fmla="*/ 0 h 14"/>
                    <a:gd name="T6" fmla="*/ 7295 w 86"/>
                    <a:gd name="T7" fmla="*/ 27492 h 14"/>
                    <a:gd name="T8" fmla="*/ 58726 w 86"/>
                    <a:gd name="T9" fmla="*/ 60339 h 1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86" h="14">
                      <a:moveTo>
                        <a:pt x="35" y="13"/>
                      </a:moveTo>
                      <a:cubicBezTo>
                        <a:pt x="57" y="14"/>
                        <a:pt x="78" y="11"/>
                        <a:pt x="82" y="8"/>
                      </a:cubicBezTo>
                      <a:cubicBezTo>
                        <a:pt x="86" y="4"/>
                        <a:pt x="72" y="1"/>
                        <a:pt x="50" y="0"/>
                      </a:cubicBezTo>
                      <a:cubicBezTo>
                        <a:pt x="29" y="0"/>
                        <a:pt x="8" y="2"/>
                        <a:pt x="4" y="6"/>
                      </a:cubicBezTo>
                      <a:cubicBezTo>
                        <a:pt x="0" y="9"/>
                        <a:pt x="14" y="13"/>
                        <a:pt x="35" y="13"/>
                      </a:cubicBezTo>
                      <a:close/>
                    </a:path>
                  </a:pathLst>
                </a:custGeom>
                <a:noFill/>
                <a:ln w="9525" cap="sq">
                  <a:solidFill>
                    <a:srgbClr val="949393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277" name="Freeform 572"/>
                <p:cNvSpPr>
                  <a:spLocks noChangeArrowheads="1"/>
                </p:cNvSpPr>
                <p:nvPr/>
              </p:nvSpPr>
              <p:spPr bwMode="auto">
                <a:xfrm>
                  <a:off x="729" y="3562"/>
                  <a:ext cx="50" cy="17"/>
                </a:xfrm>
                <a:custGeom>
                  <a:avLst/>
                  <a:gdLst>
                    <a:gd name="T0" fmla="*/ 19295 w 37"/>
                    <a:gd name="T1" fmla="*/ 74851 h 10"/>
                    <a:gd name="T2" fmla="*/ 50649 w 37"/>
                    <a:gd name="T3" fmla="*/ 44030 h 10"/>
                    <a:gd name="T4" fmla="*/ 36346 w 37"/>
                    <a:gd name="T5" fmla="*/ 0 h 10"/>
                    <a:gd name="T6" fmla="*/ 4305 w 37"/>
                    <a:gd name="T7" fmla="*/ 33895 h 10"/>
                    <a:gd name="T8" fmla="*/ 19295 w 37"/>
                    <a:gd name="T9" fmla="*/ 74851 h 1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7" h="10">
                      <a:moveTo>
                        <a:pt x="13" y="9"/>
                      </a:moveTo>
                      <a:cubicBezTo>
                        <a:pt x="22" y="10"/>
                        <a:pt x="31" y="8"/>
                        <a:pt x="34" y="5"/>
                      </a:cubicBezTo>
                      <a:cubicBezTo>
                        <a:pt x="37" y="2"/>
                        <a:pt x="33" y="0"/>
                        <a:pt x="24" y="0"/>
                      </a:cubicBezTo>
                      <a:cubicBezTo>
                        <a:pt x="15" y="0"/>
                        <a:pt x="6" y="1"/>
                        <a:pt x="3" y="4"/>
                      </a:cubicBezTo>
                      <a:cubicBezTo>
                        <a:pt x="0" y="7"/>
                        <a:pt x="5" y="9"/>
                        <a:pt x="13" y="9"/>
                      </a:cubicBezTo>
                      <a:close/>
                    </a:path>
                  </a:pathLst>
                </a:custGeom>
                <a:solidFill>
                  <a:srgbClr val="7A7878"/>
                </a:solidFill>
                <a:ln w="9525" cap="sq">
                  <a:solidFill>
                    <a:srgbClr val="A9A8A7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278" name="Freeform 573"/>
                <p:cNvSpPr>
                  <a:spLocks noChangeArrowheads="1"/>
                </p:cNvSpPr>
                <p:nvPr/>
              </p:nvSpPr>
              <p:spPr bwMode="auto">
                <a:xfrm>
                  <a:off x="686" y="3624"/>
                  <a:ext cx="118" cy="25"/>
                </a:xfrm>
                <a:custGeom>
                  <a:avLst/>
                  <a:gdLst>
                    <a:gd name="T0" fmla="*/ 58953 w 86"/>
                    <a:gd name="T1" fmla="*/ 80542 h 15"/>
                    <a:gd name="T2" fmla="*/ 135804 w 86"/>
                    <a:gd name="T3" fmla="*/ 53758 h 15"/>
                    <a:gd name="T4" fmla="*/ 83264 w 86"/>
                    <a:gd name="T5" fmla="*/ 6147 h 15"/>
                    <a:gd name="T6" fmla="*/ 7295 w 86"/>
                    <a:gd name="T7" fmla="*/ 35903 h 15"/>
                    <a:gd name="T8" fmla="*/ 58953 w 86"/>
                    <a:gd name="T9" fmla="*/ 80542 h 15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86" h="15">
                      <a:moveTo>
                        <a:pt x="36" y="14"/>
                      </a:moveTo>
                      <a:cubicBezTo>
                        <a:pt x="57" y="15"/>
                        <a:pt x="78" y="12"/>
                        <a:pt x="82" y="9"/>
                      </a:cubicBezTo>
                      <a:cubicBezTo>
                        <a:pt x="86" y="5"/>
                        <a:pt x="72" y="2"/>
                        <a:pt x="50" y="1"/>
                      </a:cubicBezTo>
                      <a:cubicBezTo>
                        <a:pt x="29" y="0"/>
                        <a:pt x="8" y="3"/>
                        <a:pt x="4" y="6"/>
                      </a:cubicBezTo>
                      <a:cubicBezTo>
                        <a:pt x="0" y="10"/>
                        <a:pt x="14" y="13"/>
                        <a:pt x="36" y="14"/>
                      </a:cubicBezTo>
                      <a:close/>
                    </a:path>
                  </a:pathLst>
                </a:custGeom>
                <a:noFill/>
                <a:ln w="9525" cap="sq">
                  <a:solidFill>
                    <a:srgbClr val="949393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279" name="Freeform 574"/>
                <p:cNvSpPr>
                  <a:spLocks noChangeArrowheads="1"/>
                </p:cNvSpPr>
                <p:nvPr/>
              </p:nvSpPr>
              <p:spPr bwMode="auto">
                <a:xfrm>
                  <a:off x="717" y="3629"/>
                  <a:ext cx="50" cy="17"/>
                </a:xfrm>
                <a:custGeom>
                  <a:avLst/>
                  <a:gdLst>
                    <a:gd name="T0" fmla="*/ 19295 w 37"/>
                    <a:gd name="T1" fmla="*/ 82312 h 10"/>
                    <a:gd name="T2" fmla="*/ 50649 w 37"/>
                    <a:gd name="T3" fmla="*/ 48419 h 10"/>
                    <a:gd name="T4" fmla="*/ 36346 w 37"/>
                    <a:gd name="T5" fmla="*/ 8962 h 10"/>
                    <a:gd name="T6" fmla="*/ 4305 w 37"/>
                    <a:gd name="T7" fmla="*/ 44030 h 10"/>
                    <a:gd name="T8" fmla="*/ 19295 w 37"/>
                    <a:gd name="T9" fmla="*/ 82312 h 1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7" h="10">
                      <a:moveTo>
                        <a:pt x="13" y="10"/>
                      </a:moveTo>
                      <a:cubicBezTo>
                        <a:pt x="22" y="10"/>
                        <a:pt x="31" y="8"/>
                        <a:pt x="34" y="6"/>
                      </a:cubicBezTo>
                      <a:cubicBezTo>
                        <a:pt x="37" y="3"/>
                        <a:pt x="33" y="1"/>
                        <a:pt x="24" y="1"/>
                      </a:cubicBezTo>
                      <a:cubicBezTo>
                        <a:pt x="15" y="0"/>
                        <a:pt x="6" y="2"/>
                        <a:pt x="3" y="5"/>
                      </a:cubicBezTo>
                      <a:cubicBezTo>
                        <a:pt x="0" y="7"/>
                        <a:pt x="5" y="10"/>
                        <a:pt x="13" y="10"/>
                      </a:cubicBezTo>
                      <a:close/>
                    </a:path>
                  </a:pathLst>
                </a:custGeom>
                <a:solidFill>
                  <a:srgbClr val="7A7878"/>
                </a:solidFill>
                <a:ln w="9525" cap="sq">
                  <a:solidFill>
                    <a:srgbClr val="A9A8A7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280" name="Freeform 575"/>
                <p:cNvSpPr>
                  <a:spLocks noChangeArrowheads="1"/>
                </p:cNvSpPr>
                <p:nvPr/>
              </p:nvSpPr>
              <p:spPr bwMode="auto">
                <a:xfrm>
                  <a:off x="813" y="3052"/>
                  <a:ext cx="118" cy="23"/>
                </a:xfrm>
                <a:custGeom>
                  <a:avLst/>
                  <a:gdLst>
                    <a:gd name="T0" fmla="*/ 58953 w 86"/>
                    <a:gd name="T1" fmla="*/ 60339 h 14"/>
                    <a:gd name="T2" fmla="*/ 135804 w 86"/>
                    <a:gd name="T3" fmla="*/ 36728 h 14"/>
                    <a:gd name="T4" fmla="*/ 83264 w 86"/>
                    <a:gd name="T5" fmla="*/ 0 h 14"/>
                    <a:gd name="T6" fmla="*/ 7295 w 86"/>
                    <a:gd name="T7" fmla="*/ 27492 h 14"/>
                    <a:gd name="T8" fmla="*/ 58953 w 86"/>
                    <a:gd name="T9" fmla="*/ 60339 h 1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86" h="14">
                      <a:moveTo>
                        <a:pt x="36" y="13"/>
                      </a:moveTo>
                      <a:cubicBezTo>
                        <a:pt x="57" y="14"/>
                        <a:pt x="78" y="11"/>
                        <a:pt x="82" y="8"/>
                      </a:cubicBezTo>
                      <a:cubicBezTo>
                        <a:pt x="86" y="4"/>
                        <a:pt x="71" y="1"/>
                        <a:pt x="50" y="0"/>
                      </a:cubicBezTo>
                      <a:cubicBezTo>
                        <a:pt x="29" y="0"/>
                        <a:pt x="8" y="2"/>
                        <a:pt x="4" y="6"/>
                      </a:cubicBezTo>
                      <a:cubicBezTo>
                        <a:pt x="0" y="9"/>
                        <a:pt x="14" y="13"/>
                        <a:pt x="36" y="13"/>
                      </a:cubicBezTo>
                      <a:close/>
                    </a:path>
                  </a:pathLst>
                </a:custGeom>
                <a:noFill/>
                <a:ln w="9525" cap="sq">
                  <a:solidFill>
                    <a:srgbClr val="949393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281" name="Freeform 576"/>
                <p:cNvSpPr>
                  <a:spLocks noChangeArrowheads="1"/>
                </p:cNvSpPr>
                <p:nvPr/>
              </p:nvSpPr>
              <p:spPr bwMode="auto">
                <a:xfrm>
                  <a:off x="846" y="3054"/>
                  <a:ext cx="50" cy="16"/>
                </a:xfrm>
                <a:custGeom>
                  <a:avLst/>
                  <a:gdLst>
                    <a:gd name="T0" fmla="*/ 19295 w 37"/>
                    <a:gd name="T1" fmla="*/ 30114 h 10"/>
                    <a:gd name="T2" fmla="*/ 52459 w 37"/>
                    <a:gd name="T3" fmla="*/ 18821 h 10"/>
                    <a:gd name="T4" fmla="*/ 36346 w 37"/>
                    <a:gd name="T5" fmla="*/ 3712 h 10"/>
                    <a:gd name="T6" fmla="*/ 4305 w 37"/>
                    <a:gd name="T7" fmla="*/ 15203 h 10"/>
                    <a:gd name="T8" fmla="*/ 19295 w 37"/>
                    <a:gd name="T9" fmla="*/ 30114 h 1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7" h="10">
                      <a:moveTo>
                        <a:pt x="13" y="10"/>
                      </a:moveTo>
                      <a:cubicBezTo>
                        <a:pt x="22" y="10"/>
                        <a:pt x="31" y="8"/>
                        <a:pt x="35" y="6"/>
                      </a:cubicBezTo>
                      <a:cubicBezTo>
                        <a:pt x="37" y="3"/>
                        <a:pt x="33" y="1"/>
                        <a:pt x="24" y="1"/>
                      </a:cubicBezTo>
                      <a:cubicBezTo>
                        <a:pt x="16" y="0"/>
                        <a:pt x="6" y="2"/>
                        <a:pt x="3" y="5"/>
                      </a:cubicBezTo>
                      <a:cubicBezTo>
                        <a:pt x="0" y="8"/>
                        <a:pt x="5" y="10"/>
                        <a:pt x="13" y="10"/>
                      </a:cubicBezTo>
                      <a:close/>
                    </a:path>
                  </a:pathLst>
                </a:custGeom>
                <a:solidFill>
                  <a:srgbClr val="7A7878"/>
                </a:solidFill>
                <a:ln w="9525" cap="sq">
                  <a:solidFill>
                    <a:srgbClr val="A9A8A7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282" name="Freeform 577"/>
                <p:cNvSpPr>
                  <a:spLocks noChangeArrowheads="1"/>
                </p:cNvSpPr>
                <p:nvPr/>
              </p:nvSpPr>
              <p:spPr bwMode="auto">
                <a:xfrm>
                  <a:off x="743" y="3685"/>
                  <a:ext cx="80" cy="76"/>
                </a:xfrm>
                <a:custGeom>
                  <a:avLst/>
                  <a:gdLst>
                    <a:gd name="T0" fmla="*/ 47279 w 58"/>
                    <a:gd name="T1" fmla="*/ 33841 h 44"/>
                    <a:gd name="T2" fmla="*/ 3091 w 58"/>
                    <a:gd name="T3" fmla="*/ 138866 h 44"/>
                    <a:gd name="T4" fmla="*/ 16015 w 58"/>
                    <a:gd name="T5" fmla="*/ 210299 h 44"/>
                    <a:gd name="T6" fmla="*/ 75746 w 58"/>
                    <a:gd name="T7" fmla="*/ 293132 h 44"/>
                    <a:gd name="T8" fmla="*/ 101988 w 58"/>
                    <a:gd name="T9" fmla="*/ 242673 h 44"/>
                    <a:gd name="T10" fmla="*/ 100098 w 58"/>
                    <a:gd name="T11" fmla="*/ 222811 h 44"/>
                    <a:gd name="T12" fmla="*/ 69823 w 58"/>
                    <a:gd name="T13" fmla="*/ 159940 h 44"/>
                    <a:gd name="T14" fmla="*/ 47279 w 58"/>
                    <a:gd name="T15" fmla="*/ 33841 h 44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58" h="44">
                      <a:moveTo>
                        <a:pt x="27" y="5"/>
                      </a:moveTo>
                      <a:cubicBezTo>
                        <a:pt x="14" y="0"/>
                        <a:pt x="6" y="11"/>
                        <a:pt x="2" y="20"/>
                      </a:cubicBezTo>
                      <a:cubicBezTo>
                        <a:pt x="0" y="24"/>
                        <a:pt x="4" y="28"/>
                        <a:pt x="9" y="30"/>
                      </a:cubicBezTo>
                      <a:cubicBezTo>
                        <a:pt x="21" y="33"/>
                        <a:pt x="30" y="40"/>
                        <a:pt x="43" y="42"/>
                      </a:cubicBezTo>
                      <a:cubicBezTo>
                        <a:pt x="50" y="44"/>
                        <a:pt x="55" y="40"/>
                        <a:pt x="58" y="35"/>
                      </a:cubicBezTo>
                      <a:cubicBezTo>
                        <a:pt x="58" y="34"/>
                        <a:pt x="57" y="32"/>
                        <a:pt x="57" y="32"/>
                      </a:cubicBezTo>
                      <a:cubicBezTo>
                        <a:pt x="52" y="27"/>
                        <a:pt x="45" y="27"/>
                        <a:pt x="40" y="23"/>
                      </a:cubicBezTo>
                      <a:cubicBezTo>
                        <a:pt x="33" y="18"/>
                        <a:pt x="33" y="8"/>
                        <a:pt x="27" y="5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283" name="Freeform 578"/>
                <p:cNvSpPr>
                  <a:spLocks noChangeArrowheads="1"/>
                </p:cNvSpPr>
                <p:nvPr/>
              </p:nvSpPr>
              <p:spPr bwMode="auto">
                <a:xfrm>
                  <a:off x="743" y="3688"/>
                  <a:ext cx="80" cy="70"/>
                </a:xfrm>
                <a:custGeom>
                  <a:avLst/>
                  <a:gdLst>
                    <a:gd name="T0" fmla="*/ 16353 w 59"/>
                    <a:gd name="T1" fmla="*/ 31056 h 41"/>
                    <a:gd name="T2" fmla="*/ 17928 w 59"/>
                    <a:gd name="T3" fmla="*/ 39232 h 41"/>
                    <a:gd name="T4" fmla="*/ 16353 w 59"/>
                    <a:gd name="T5" fmla="*/ 31056 h 41"/>
                    <a:gd name="T6" fmla="*/ 1592 w 59"/>
                    <a:gd name="T7" fmla="*/ 118073 h 41"/>
                    <a:gd name="T8" fmla="*/ 2614 w 59"/>
                    <a:gd name="T9" fmla="*/ 118073 h 41"/>
                    <a:gd name="T10" fmla="*/ 1592 w 59"/>
                    <a:gd name="T11" fmla="*/ 118073 h 41"/>
                    <a:gd name="T12" fmla="*/ 1592 w 59"/>
                    <a:gd name="T13" fmla="*/ 118073 h 41"/>
                    <a:gd name="T14" fmla="*/ 4301 w 59"/>
                    <a:gd name="T15" fmla="*/ 154772 h 41"/>
                    <a:gd name="T16" fmla="*/ 2614 w 59"/>
                    <a:gd name="T17" fmla="*/ 118073 h 41"/>
                    <a:gd name="T18" fmla="*/ 11627 w 59"/>
                    <a:gd name="T19" fmla="*/ 178968 h 41"/>
                    <a:gd name="T20" fmla="*/ 11627 w 59"/>
                    <a:gd name="T21" fmla="*/ 178968 h 41"/>
                    <a:gd name="T22" fmla="*/ 13534 w 59"/>
                    <a:gd name="T23" fmla="*/ 176176 h 41"/>
                    <a:gd name="T24" fmla="*/ 11627 w 59"/>
                    <a:gd name="T25" fmla="*/ 178968 h 41"/>
                    <a:gd name="T26" fmla="*/ 11627 w 59"/>
                    <a:gd name="T27" fmla="*/ 178968 h 41"/>
                    <a:gd name="T28" fmla="*/ 13534 w 59"/>
                    <a:gd name="T29" fmla="*/ 176176 h 41"/>
                    <a:gd name="T30" fmla="*/ 11627 w 59"/>
                    <a:gd name="T31" fmla="*/ 178968 h 41"/>
                    <a:gd name="T32" fmla="*/ 63849 w 59"/>
                    <a:gd name="T33" fmla="*/ 254319 h 41"/>
                    <a:gd name="T34" fmla="*/ 34872 w 59"/>
                    <a:gd name="T35" fmla="*/ 213770 h 41"/>
                    <a:gd name="T36" fmla="*/ 63849 w 59"/>
                    <a:gd name="T37" fmla="*/ 256697 h 41"/>
                    <a:gd name="T38" fmla="*/ 63849 w 59"/>
                    <a:gd name="T39" fmla="*/ 254319 h 41"/>
                    <a:gd name="T40" fmla="*/ 63849 w 59"/>
                    <a:gd name="T41" fmla="*/ 254319 h 41"/>
                    <a:gd name="T42" fmla="*/ 68389 w 59"/>
                    <a:gd name="T43" fmla="*/ 264860 h 41"/>
                    <a:gd name="T44" fmla="*/ 68389 w 59"/>
                    <a:gd name="T45" fmla="*/ 256697 h 41"/>
                    <a:gd name="T46" fmla="*/ 68389 w 59"/>
                    <a:gd name="T47" fmla="*/ 264860 h 41"/>
                    <a:gd name="T48" fmla="*/ 84601 w 59"/>
                    <a:gd name="T49" fmla="*/ 206608 h 41"/>
                    <a:gd name="T50" fmla="*/ 71055 w 59"/>
                    <a:gd name="T51" fmla="*/ 254319 h 41"/>
                    <a:gd name="T52" fmla="*/ 84951 w 59"/>
                    <a:gd name="T53" fmla="*/ 213770 h 41"/>
                    <a:gd name="T54" fmla="*/ 84601 w 59"/>
                    <a:gd name="T55" fmla="*/ 206608 h 41"/>
                    <a:gd name="T56" fmla="*/ 84601 w 59"/>
                    <a:gd name="T57" fmla="*/ 206608 h 41"/>
                    <a:gd name="T58" fmla="*/ 84951 w 59"/>
                    <a:gd name="T59" fmla="*/ 213770 h 41"/>
                    <a:gd name="T60" fmla="*/ 82332 w 59"/>
                    <a:gd name="T61" fmla="*/ 195807 h 41"/>
                    <a:gd name="T62" fmla="*/ 84601 w 59"/>
                    <a:gd name="T63" fmla="*/ 206608 h 41"/>
                    <a:gd name="T64" fmla="*/ 84601 w 59"/>
                    <a:gd name="T65" fmla="*/ 189261 h 41"/>
                    <a:gd name="T66" fmla="*/ 84601 w 59"/>
                    <a:gd name="T67" fmla="*/ 189261 h 41"/>
                    <a:gd name="T68" fmla="*/ 84601 w 59"/>
                    <a:gd name="T69" fmla="*/ 195807 h 41"/>
                    <a:gd name="T70" fmla="*/ 69511 w 59"/>
                    <a:gd name="T71" fmla="*/ 159709 h 41"/>
                    <a:gd name="T72" fmla="*/ 82332 w 59"/>
                    <a:gd name="T73" fmla="*/ 195807 h 41"/>
                    <a:gd name="T74" fmla="*/ 60152 w 59"/>
                    <a:gd name="T75" fmla="*/ 136042 h 41"/>
                    <a:gd name="T76" fmla="*/ 60152 w 59"/>
                    <a:gd name="T77" fmla="*/ 136042 h 41"/>
                    <a:gd name="T78" fmla="*/ 60152 w 59"/>
                    <a:gd name="T79" fmla="*/ 136042 h 41"/>
                    <a:gd name="T80" fmla="*/ 48442 w 59"/>
                    <a:gd name="T81" fmla="*/ 71185 h 41"/>
                    <a:gd name="T82" fmla="*/ 47388 w 59"/>
                    <a:gd name="T83" fmla="*/ 71185 h 41"/>
                    <a:gd name="T84" fmla="*/ 48442 w 59"/>
                    <a:gd name="T85" fmla="*/ 71185 h 41"/>
                    <a:gd name="T86" fmla="*/ 39108 w 59"/>
                    <a:gd name="T87" fmla="*/ 18729 h 41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</a:gdLst>
                  <a:ahLst/>
                  <a:cxnLst>
                    <a:cxn ang="T88">
                      <a:pos x="T0" y="T1"/>
                    </a:cxn>
                    <a:cxn ang="T89">
                      <a:pos x="T2" y="T3"/>
                    </a:cxn>
                    <a:cxn ang="T90">
                      <a:pos x="T4" y="T5"/>
                    </a:cxn>
                    <a:cxn ang="T91">
                      <a:pos x="T6" y="T7"/>
                    </a:cxn>
                    <a:cxn ang="T92">
                      <a:pos x="T8" y="T9"/>
                    </a:cxn>
                    <a:cxn ang="T93">
                      <a:pos x="T10" y="T11"/>
                    </a:cxn>
                    <a:cxn ang="T94">
                      <a:pos x="T12" y="T13"/>
                    </a:cxn>
                    <a:cxn ang="T95">
                      <a:pos x="T14" y="T15"/>
                    </a:cxn>
                    <a:cxn ang="T96">
                      <a:pos x="T16" y="T17"/>
                    </a:cxn>
                    <a:cxn ang="T97">
                      <a:pos x="T18" y="T19"/>
                    </a:cxn>
                    <a:cxn ang="T98">
                      <a:pos x="T20" y="T21"/>
                    </a:cxn>
                    <a:cxn ang="T99">
                      <a:pos x="T22" y="T23"/>
                    </a:cxn>
                    <a:cxn ang="T100">
                      <a:pos x="T24" y="T25"/>
                    </a:cxn>
                    <a:cxn ang="T101">
                      <a:pos x="T26" y="T27"/>
                    </a:cxn>
                    <a:cxn ang="T102">
                      <a:pos x="T28" y="T29"/>
                    </a:cxn>
                    <a:cxn ang="T103">
                      <a:pos x="T30" y="T31"/>
                    </a:cxn>
                    <a:cxn ang="T104">
                      <a:pos x="T32" y="T33"/>
                    </a:cxn>
                    <a:cxn ang="T105">
                      <a:pos x="T34" y="T35"/>
                    </a:cxn>
                    <a:cxn ang="T106">
                      <a:pos x="T36" y="T37"/>
                    </a:cxn>
                    <a:cxn ang="T107">
                      <a:pos x="T38" y="T39"/>
                    </a:cxn>
                    <a:cxn ang="T108">
                      <a:pos x="T40" y="T41"/>
                    </a:cxn>
                    <a:cxn ang="T109">
                      <a:pos x="T42" y="T43"/>
                    </a:cxn>
                    <a:cxn ang="T110">
                      <a:pos x="T44" y="T45"/>
                    </a:cxn>
                    <a:cxn ang="T111">
                      <a:pos x="T46" y="T47"/>
                    </a:cxn>
                    <a:cxn ang="T112">
                      <a:pos x="T48" y="T49"/>
                    </a:cxn>
                    <a:cxn ang="T113">
                      <a:pos x="T50" y="T51"/>
                    </a:cxn>
                    <a:cxn ang="T114">
                      <a:pos x="T52" y="T53"/>
                    </a:cxn>
                    <a:cxn ang="T115">
                      <a:pos x="T54" y="T55"/>
                    </a:cxn>
                    <a:cxn ang="T116">
                      <a:pos x="T56" y="T57"/>
                    </a:cxn>
                    <a:cxn ang="T117">
                      <a:pos x="T58" y="T59"/>
                    </a:cxn>
                    <a:cxn ang="T118">
                      <a:pos x="T60" y="T61"/>
                    </a:cxn>
                    <a:cxn ang="T119">
                      <a:pos x="T62" y="T63"/>
                    </a:cxn>
                    <a:cxn ang="T120">
                      <a:pos x="T64" y="T65"/>
                    </a:cxn>
                    <a:cxn ang="T121">
                      <a:pos x="T66" y="T67"/>
                    </a:cxn>
                    <a:cxn ang="T122">
                      <a:pos x="T68" y="T69"/>
                    </a:cxn>
                    <a:cxn ang="T123">
                      <a:pos x="T70" y="T71"/>
                    </a:cxn>
                    <a:cxn ang="T124">
                      <a:pos x="T72" y="T73"/>
                    </a:cxn>
                    <a:cxn ang="T125">
                      <a:pos x="T74" y="T75"/>
                    </a:cxn>
                    <a:cxn ang="T126">
                      <a:pos x="T76" y="T77"/>
                    </a:cxn>
                    <a:cxn ang="T127">
                      <a:pos x="T78" y="T79"/>
                    </a:cxn>
                    <a:cxn ang="T128">
                      <a:pos x="T80" y="T81"/>
                    </a:cxn>
                    <a:cxn ang="T129">
                      <a:pos x="T82" y="T83"/>
                    </a:cxn>
                    <a:cxn ang="T130">
                      <a:pos x="T84" y="T85"/>
                    </a:cxn>
                    <a:cxn ang="T131">
                      <a:pos x="T86" y="T87"/>
                    </a:cxn>
                  </a:cxnLst>
                  <a:rect l="0" t="0" r="r" b="b"/>
                  <a:pathLst>
                    <a:path w="59" h="41">
                      <a:moveTo>
                        <a:pt x="26" y="4"/>
                      </a:moveTo>
                      <a:cubicBezTo>
                        <a:pt x="20" y="1"/>
                        <a:pt x="16" y="2"/>
                        <a:pt x="12" y="6"/>
                      </a:cubicBezTo>
                      <a:lnTo>
                        <a:pt x="11" y="5"/>
                      </a:lnTo>
                      <a:cubicBezTo>
                        <a:pt x="15" y="1"/>
                        <a:pt x="20" y="0"/>
                        <a:pt x="27" y="3"/>
                      </a:cubicBezTo>
                      <a:lnTo>
                        <a:pt x="26" y="4"/>
                      </a:lnTo>
                      <a:close/>
                      <a:moveTo>
                        <a:pt x="12" y="6"/>
                      </a:moveTo>
                      <a:cubicBezTo>
                        <a:pt x="8" y="9"/>
                        <a:pt x="5" y="14"/>
                        <a:pt x="2" y="18"/>
                      </a:cubicBezTo>
                      <a:lnTo>
                        <a:pt x="1" y="18"/>
                      </a:lnTo>
                      <a:cubicBezTo>
                        <a:pt x="3" y="13"/>
                        <a:pt x="6" y="8"/>
                        <a:pt x="11" y="5"/>
                      </a:cubicBezTo>
                      <a:lnTo>
                        <a:pt x="12" y="6"/>
                      </a:lnTo>
                      <a:close/>
                      <a:moveTo>
                        <a:pt x="1" y="18"/>
                      </a:moveTo>
                      <a:lnTo>
                        <a:pt x="1" y="18"/>
                      </a:lnTo>
                      <a:lnTo>
                        <a:pt x="2" y="18"/>
                      </a:lnTo>
                      <a:lnTo>
                        <a:pt x="1" y="18"/>
                      </a:lnTo>
                      <a:close/>
                      <a:moveTo>
                        <a:pt x="2" y="18"/>
                      </a:moveTo>
                      <a:lnTo>
                        <a:pt x="2" y="18"/>
                      </a:lnTo>
                      <a:lnTo>
                        <a:pt x="1" y="18"/>
                      </a:lnTo>
                      <a:lnTo>
                        <a:pt x="2" y="18"/>
                      </a:lnTo>
                      <a:close/>
                      <a:moveTo>
                        <a:pt x="1" y="18"/>
                      </a:moveTo>
                      <a:lnTo>
                        <a:pt x="1" y="18"/>
                      </a:lnTo>
                      <a:close/>
                      <a:moveTo>
                        <a:pt x="2" y="18"/>
                      </a:moveTo>
                      <a:cubicBezTo>
                        <a:pt x="1" y="20"/>
                        <a:pt x="2" y="22"/>
                        <a:pt x="3" y="24"/>
                      </a:cubicBezTo>
                      <a:lnTo>
                        <a:pt x="2" y="24"/>
                      </a:lnTo>
                      <a:cubicBezTo>
                        <a:pt x="0" y="22"/>
                        <a:pt x="0" y="20"/>
                        <a:pt x="1" y="18"/>
                      </a:cubicBezTo>
                      <a:lnTo>
                        <a:pt x="2" y="18"/>
                      </a:lnTo>
                      <a:close/>
                      <a:moveTo>
                        <a:pt x="3" y="24"/>
                      </a:moveTo>
                      <a:cubicBezTo>
                        <a:pt x="5" y="25"/>
                        <a:pt x="7" y="27"/>
                        <a:pt x="9" y="27"/>
                      </a:cubicBezTo>
                      <a:lnTo>
                        <a:pt x="8" y="28"/>
                      </a:lnTo>
                      <a:cubicBezTo>
                        <a:pt x="6" y="28"/>
                        <a:pt x="4" y="26"/>
                        <a:pt x="2" y="24"/>
                      </a:cubicBezTo>
                      <a:lnTo>
                        <a:pt x="3" y="24"/>
                      </a:lnTo>
                      <a:close/>
                      <a:moveTo>
                        <a:pt x="8" y="28"/>
                      </a:moveTo>
                      <a:lnTo>
                        <a:pt x="8" y="28"/>
                      </a:lnTo>
                      <a:close/>
                      <a:moveTo>
                        <a:pt x="9" y="27"/>
                      </a:moveTo>
                      <a:lnTo>
                        <a:pt x="9" y="27"/>
                      </a:lnTo>
                      <a:lnTo>
                        <a:pt x="8" y="28"/>
                      </a:lnTo>
                      <a:lnTo>
                        <a:pt x="9" y="27"/>
                      </a:lnTo>
                      <a:close/>
                      <a:moveTo>
                        <a:pt x="8" y="28"/>
                      </a:moveTo>
                      <a:lnTo>
                        <a:pt x="8" y="28"/>
                      </a:lnTo>
                      <a:lnTo>
                        <a:pt x="9" y="28"/>
                      </a:lnTo>
                      <a:lnTo>
                        <a:pt x="8" y="28"/>
                      </a:lnTo>
                      <a:close/>
                      <a:moveTo>
                        <a:pt x="9" y="27"/>
                      </a:moveTo>
                      <a:cubicBezTo>
                        <a:pt x="14" y="29"/>
                        <a:pt x="19" y="31"/>
                        <a:pt x="24" y="33"/>
                      </a:cubicBezTo>
                      <a:lnTo>
                        <a:pt x="24" y="34"/>
                      </a:lnTo>
                      <a:cubicBezTo>
                        <a:pt x="19" y="32"/>
                        <a:pt x="14" y="30"/>
                        <a:pt x="8" y="28"/>
                      </a:cubicBezTo>
                      <a:lnTo>
                        <a:pt x="9" y="27"/>
                      </a:lnTo>
                      <a:close/>
                      <a:moveTo>
                        <a:pt x="24" y="33"/>
                      </a:moveTo>
                      <a:cubicBezTo>
                        <a:pt x="30" y="36"/>
                        <a:pt x="36" y="38"/>
                        <a:pt x="43" y="39"/>
                      </a:cubicBezTo>
                      <a:lnTo>
                        <a:pt x="43" y="41"/>
                      </a:lnTo>
                      <a:cubicBezTo>
                        <a:pt x="36" y="39"/>
                        <a:pt x="30" y="37"/>
                        <a:pt x="24" y="34"/>
                      </a:cubicBezTo>
                      <a:lnTo>
                        <a:pt x="24" y="33"/>
                      </a:lnTo>
                      <a:close/>
                      <a:moveTo>
                        <a:pt x="43" y="39"/>
                      </a:moveTo>
                      <a:lnTo>
                        <a:pt x="43" y="39"/>
                      </a:lnTo>
                      <a:lnTo>
                        <a:pt x="43" y="40"/>
                      </a:lnTo>
                      <a:lnTo>
                        <a:pt x="43" y="39"/>
                      </a:lnTo>
                      <a:close/>
                      <a:moveTo>
                        <a:pt x="43" y="39"/>
                      </a:moveTo>
                      <a:lnTo>
                        <a:pt x="43" y="39"/>
                      </a:lnTo>
                      <a:lnTo>
                        <a:pt x="43" y="41"/>
                      </a:lnTo>
                      <a:lnTo>
                        <a:pt x="43" y="39"/>
                      </a:lnTo>
                      <a:close/>
                      <a:moveTo>
                        <a:pt x="43" y="39"/>
                      </a:moveTo>
                      <a:cubicBezTo>
                        <a:pt x="44" y="40"/>
                        <a:pt x="45" y="40"/>
                        <a:pt x="46" y="40"/>
                      </a:cubicBezTo>
                      <a:lnTo>
                        <a:pt x="46" y="41"/>
                      </a:lnTo>
                      <a:cubicBezTo>
                        <a:pt x="45" y="41"/>
                        <a:pt x="44" y="41"/>
                        <a:pt x="43" y="41"/>
                      </a:cubicBezTo>
                      <a:lnTo>
                        <a:pt x="43" y="39"/>
                      </a:lnTo>
                      <a:close/>
                      <a:moveTo>
                        <a:pt x="46" y="40"/>
                      </a:moveTo>
                      <a:cubicBezTo>
                        <a:pt x="47" y="40"/>
                        <a:pt x="48" y="40"/>
                        <a:pt x="48" y="39"/>
                      </a:cubicBezTo>
                      <a:lnTo>
                        <a:pt x="49" y="41"/>
                      </a:lnTo>
                      <a:cubicBezTo>
                        <a:pt x="48" y="41"/>
                        <a:pt x="47" y="41"/>
                        <a:pt x="46" y="41"/>
                      </a:cubicBezTo>
                      <a:lnTo>
                        <a:pt x="46" y="40"/>
                      </a:lnTo>
                      <a:close/>
                      <a:moveTo>
                        <a:pt x="48" y="39"/>
                      </a:moveTo>
                      <a:cubicBezTo>
                        <a:pt x="53" y="39"/>
                        <a:pt x="55" y="36"/>
                        <a:pt x="57" y="32"/>
                      </a:cubicBezTo>
                      <a:lnTo>
                        <a:pt x="59" y="33"/>
                      </a:lnTo>
                      <a:cubicBezTo>
                        <a:pt x="57" y="37"/>
                        <a:pt x="53" y="40"/>
                        <a:pt x="49" y="41"/>
                      </a:cubicBezTo>
                      <a:lnTo>
                        <a:pt x="48" y="39"/>
                      </a:lnTo>
                      <a:close/>
                      <a:moveTo>
                        <a:pt x="57" y="32"/>
                      </a:moveTo>
                      <a:lnTo>
                        <a:pt x="57" y="32"/>
                      </a:lnTo>
                      <a:lnTo>
                        <a:pt x="58" y="33"/>
                      </a:lnTo>
                      <a:lnTo>
                        <a:pt x="57" y="32"/>
                      </a:lnTo>
                      <a:close/>
                      <a:moveTo>
                        <a:pt x="57" y="32"/>
                      </a:moveTo>
                      <a:lnTo>
                        <a:pt x="57" y="32"/>
                      </a:lnTo>
                      <a:lnTo>
                        <a:pt x="58" y="33"/>
                      </a:lnTo>
                      <a:lnTo>
                        <a:pt x="57" y="32"/>
                      </a:lnTo>
                      <a:close/>
                      <a:moveTo>
                        <a:pt x="59" y="33"/>
                      </a:moveTo>
                      <a:lnTo>
                        <a:pt x="58" y="33"/>
                      </a:lnTo>
                      <a:lnTo>
                        <a:pt x="59" y="33"/>
                      </a:lnTo>
                      <a:close/>
                      <a:moveTo>
                        <a:pt x="57" y="32"/>
                      </a:moveTo>
                      <a:cubicBezTo>
                        <a:pt x="57" y="32"/>
                        <a:pt x="57" y="31"/>
                        <a:pt x="56" y="30"/>
                      </a:cubicBezTo>
                      <a:lnTo>
                        <a:pt x="58" y="30"/>
                      </a:lnTo>
                      <a:cubicBezTo>
                        <a:pt x="58" y="31"/>
                        <a:pt x="59" y="32"/>
                        <a:pt x="59" y="33"/>
                      </a:cubicBezTo>
                      <a:lnTo>
                        <a:pt x="57" y="32"/>
                      </a:lnTo>
                      <a:close/>
                      <a:moveTo>
                        <a:pt x="56" y="30"/>
                      </a:moveTo>
                      <a:cubicBezTo>
                        <a:pt x="56" y="30"/>
                        <a:pt x="56" y="30"/>
                        <a:pt x="56" y="30"/>
                      </a:cubicBezTo>
                      <a:lnTo>
                        <a:pt x="57" y="29"/>
                      </a:lnTo>
                      <a:lnTo>
                        <a:pt x="58" y="30"/>
                      </a:lnTo>
                      <a:lnTo>
                        <a:pt x="56" y="30"/>
                      </a:lnTo>
                      <a:close/>
                      <a:moveTo>
                        <a:pt x="57" y="29"/>
                      </a:moveTo>
                      <a:lnTo>
                        <a:pt x="57" y="29"/>
                      </a:lnTo>
                      <a:lnTo>
                        <a:pt x="57" y="30"/>
                      </a:lnTo>
                      <a:lnTo>
                        <a:pt x="57" y="29"/>
                      </a:lnTo>
                      <a:close/>
                      <a:moveTo>
                        <a:pt x="56" y="30"/>
                      </a:moveTo>
                      <a:cubicBezTo>
                        <a:pt x="54" y="27"/>
                        <a:pt x="50" y="26"/>
                        <a:pt x="47" y="25"/>
                      </a:cubicBezTo>
                      <a:lnTo>
                        <a:pt x="48" y="24"/>
                      </a:lnTo>
                      <a:cubicBezTo>
                        <a:pt x="51" y="25"/>
                        <a:pt x="55" y="26"/>
                        <a:pt x="57" y="29"/>
                      </a:cubicBezTo>
                      <a:lnTo>
                        <a:pt x="56" y="30"/>
                      </a:lnTo>
                      <a:close/>
                      <a:moveTo>
                        <a:pt x="47" y="25"/>
                      </a:moveTo>
                      <a:cubicBezTo>
                        <a:pt x="44" y="24"/>
                        <a:pt x="42" y="23"/>
                        <a:pt x="40" y="22"/>
                      </a:cubicBezTo>
                      <a:lnTo>
                        <a:pt x="41" y="21"/>
                      </a:lnTo>
                      <a:cubicBezTo>
                        <a:pt x="43" y="22"/>
                        <a:pt x="45" y="23"/>
                        <a:pt x="48" y="24"/>
                      </a:cubicBezTo>
                      <a:lnTo>
                        <a:pt x="47" y="25"/>
                      </a:lnTo>
                      <a:close/>
                      <a:moveTo>
                        <a:pt x="41" y="21"/>
                      </a:moveTo>
                      <a:lnTo>
                        <a:pt x="41" y="21"/>
                      </a:lnTo>
                      <a:lnTo>
                        <a:pt x="40" y="21"/>
                      </a:lnTo>
                      <a:lnTo>
                        <a:pt x="41" y="21"/>
                      </a:lnTo>
                      <a:close/>
                      <a:moveTo>
                        <a:pt x="40" y="22"/>
                      </a:moveTo>
                      <a:cubicBezTo>
                        <a:pt x="36" y="19"/>
                        <a:pt x="34" y="15"/>
                        <a:pt x="32" y="11"/>
                      </a:cubicBezTo>
                      <a:lnTo>
                        <a:pt x="33" y="11"/>
                      </a:lnTo>
                      <a:cubicBezTo>
                        <a:pt x="35" y="14"/>
                        <a:pt x="37" y="18"/>
                        <a:pt x="41" y="21"/>
                      </a:cubicBezTo>
                      <a:lnTo>
                        <a:pt x="40" y="22"/>
                      </a:lnTo>
                      <a:close/>
                      <a:moveTo>
                        <a:pt x="32" y="11"/>
                      </a:moveTo>
                      <a:cubicBezTo>
                        <a:pt x="30" y="8"/>
                        <a:pt x="29" y="5"/>
                        <a:pt x="26" y="4"/>
                      </a:cubicBezTo>
                      <a:lnTo>
                        <a:pt x="27" y="3"/>
                      </a:lnTo>
                      <a:cubicBezTo>
                        <a:pt x="30" y="4"/>
                        <a:pt x="32" y="7"/>
                        <a:pt x="33" y="11"/>
                      </a:cubicBezTo>
                      <a:lnTo>
                        <a:pt x="32" y="11"/>
                      </a:lnTo>
                      <a:close/>
                      <a:moveTo>
                        <a:pt x="27" y="3"/>
                      </a:moveTo>
                      <a:lnTo>
                        <a:pt x="27" y="3"/>
                      </a:lnTo>
                      <a:close/>
                    </a:path>
                  </a:pathLst>
                </a:custGeom>
                <a:solidFill>
                  <a:srgbClr val="94939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284" name="Freeform 579"/>
                <p:cNvSpPr>
                  <a:spLocks noChangeArrowheads="1"/>
                </p:cNvSpPr>
                <p:nvPr/>
              </p:nvSpPr>
              <p:spPr bwMode="auto">
                <a:xfrm>
                  <a:off x="1805" y="3685"/>
                  <a:ext cx="74" cy="65"/>
                </a:xfrm>
                <a:custGeom>
                  <a:avLst/>
                  <a:gdLst>
                    <a:gd name="T0" fmla="*/ 45096 w 54"/>
                    <a:gd name="T1" fmla="*/ 18735 h 38"/>
                    <a:gd name="T2" fmla="*/ 14911 w 54"/>
                    <a:gd name="T3" fmla="*/ 119184 h 38"/>
                    <a:gd name="T4" fmla="*/ 9430 w 54"/>
                    <a:gd name="T5" fmla="*/ 155930 h 38"/>
                    <a:gd name="T6" fmla="*/ 56920 w 54"/>
                    <a:gd name="T7" fmla="*/ 219844 h 38"/>
                    <a:gd name="T8" fmla="*/ 87317 w 54"/>
                    <a:gd name="T9" fmla="*/ 85386 h 38"/>
                    <a:gd name="T10" fmla="*/ 45096 w 54"/>
                    <a:gd name="T11" fmla="*/ 18735 h 38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54" h="38">
                      <a:moveTo>
                        <a:pt x="28" y="3"/>
                      </a:moveTo>
                      <a:cubicBezTo>
                        <a:pt x="20" y="6"/>
                        <a:pt x="16" y="13"/>
                        <a:pt x="9" y="18"/>
                      </a:cubicBezTo>
                      <a:cubicBezTo>
                        <a:pt x="7" y="19"/>
                        <a:pt x="0" y="21"/>
                        <a:pt x="6" y="24"/>
                      </a:cubicBezTo>
                      <a:cubicBezTo>
                        <a:pt x="16" y="29"/>
                        <a:pt x="25" y="38"/>
                        <a:pt x="35" y="34"/>
                      </a:cubicBezTo>
                      <a:cubicBezTo>
                        <a:pt x="45" y="30"/>
                        <a:pt x="51" y="21"/>
                        <a:pt x="54" y="13"/>
                      </a:cubicBezTo>
                      <a:cubicBezTo>
                        <a:pt x="44" y="10"/>
                        <a:pt x="37" y="0"/>
                        <a:pt x="28" y="3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285" name="Freeform 580"/>
                <p:cNvSpPr>
                  <a:spLocks noChangeArrowheads="1"/>
                </p:cNvSpPr>
                <p:nvPr/>
              </p:nvSpPr>
              <p:spPr bwMode="auto">
                <a:xfrm>
                  <a:off x="1809" y="3685"/>
                  <a:ext cx="72" cy="65"/>
                </a:xfrm>
                <a:custGeom>
                  <a:avLst/>
                  <a:gdLst>
                    <a:gd name="T0" fmla="*/ 22275 w 53"/>
                    <a:gd name="T1" fmla="*/ 78270 h 38"/>
                    <a:gd name="T2" fmla="*/ 38755 w 53"/>
                    <a:gd name="T3" fmla="*/ 11291 h 38"/>
                    <a:gd name="T4" fmla="*/ 22275 w 53"/>
                    <a:gd name="T5" fmla="*/ 78270 h 38"/>
                    <a:gd name="T6" fmla="*/ 8762 w 53"/>
                    <a:gd name="T7" fmla="*/ 108759 h 38"/>
                    <a:gd name="T8" fmla="*/ 22275 w 53"/>
                    <a:gd name="T9" fmla="*/ 78270 h 38"/>
                    <a:gd name="T10" fmla="*/ 9797 w 53"/>
                    <a:gd name="T11" fmla="*/ 119184 h 38"/>
                    <a:gd name="T12" fmla="*/ 9797 w 53"/>
                    <a:gd name="T13" fmla="*/ 119184 h 38"/>
                    <a:gd name="T14" fmla="*/ 8762 w 53"/>
                    <a:gd name="T15" fmla="*/ 108759 h 38"/>
                    <a:gd name="T16" fmla="*/ 9797 w 53"/>
                    <a:gd name="T17" fmla="*/ 119184 h 38"/>
                    <a:gd name="T18" fmla="*/ 8762 w 53"/>
                    <a:gd name="T19" fmla="*/ 108759 h 38"/>
                    <a:gd name="T20" fmla="*/ 8762 w 53"/>
                    <a:gd name="T21" fmla="*/ 108759 h 38"/>
                    <a:gd name="T22" fmla="*/ 8762 w 53"/>
                    <a:gd name="T23" fmla="*/ 125922 h 38"/>
                    <a:gd name="T24" fmla="*/ 8762 w 53"/>
                    <a:gd name="T25" fmla="*/ 108759 h 38"/>
                    <a:gd name="T26" fmla="*/ 8762 w 53"/>
                    <a:gd name="T27" fmla="*/ 125922 h 38"/>
                    <a:gd name="T28" fmla="*/ 1560 w 53"/>
                    <a:gd name="T29" fmla="*/ 137419 h 38"/>
                    <a:gd name="T30" fmla="*/ 8762 w 53"/>
                    <a:gd name="T31" fmla="*/ 125922 h 38"/>
                    <a:gd name="T32" fmla="*/ 5973 w 53"/>
                    <a:gd name="T33" fmla="*/ 155930 h 38"/>
                    <a:gd name="T34" fmla="*/ 1560 w 53"/>
                    <a:gd name="T35" fmla="*/ 137419 h 38"/>
                    <a:gd name="T36" fmla="*/ 4196 w 53"/>
                    <a:gd name="T37" fmla="*/ 161284 h 38"/>
                    <a:gd name="T38" fmla="*/ 5973 w 53"/>
                    <a:gd name="T39" fmla="*/ 155930 h 38"/>
                    <a:gd name="T40" fmla="*/ 5973 w 53"/>
                    <a:gd name="T41" fmla="*/ 155930 h 38"/>
                    <a:gd name="T42" fmla="*/ 4196 w 53"/>
                    <a:gd name="T43" fmla="*/ 161284 h 38"/>
                    <a:gd name="T44" fmla="*/ 5973 w 53"/>
                    <a:gd name="T45" fmla="*/ 155930 h 38"/>
                    <a:gd name="T46" fmla="*/ 5973 w 53"/>
                    <a:gd name="T47" fmla="*/ 155930 h 38"/>
                    <a:gd name="T48" fmla="*/ 5973 w 53"/>
                    <a:gd name="T49" fmla="*/ 155930 h 38"/>
                    <a:gd name="T50" fmla="*/ 14380 w 53"/>
                    <a:gd name="T51" fmla="*/ 190368 h 38"/>
                    <a:gd name="T52" fmla="*/ 5973 w 53"/>
                    <a:gd name="T53" fmla="*/ 155930 h 38"/>
                    <a:gd name="T54" fmla="*/ 48456 w 53"/>
                    <a:gd name="T55" fmla="*/ 215162 h 38"/>
                    <a:gd name="T56" fmla="*/ 14380 w 53"/>
                    <a:gd name="T57" fmla="*/ 190368 h 38"/>
                    <a:gd name="T58" fmla="*/ 48456 w 53"/>
                    <a:gd name="T59" fmla="*/ 215162 h 38"/>
                    <a:gd name="T60" fmla="*/ 48456 w 53"/>
                    <a:gd name="T61" fmla="*/ 219844 h 38"/>
                    <a:gd name="T62" fmla="*/ 48456 w 53"/>
                    <a:gd name="T63" fmla="*/ 215162 h 38"/>
                    <a:gd name="T64" fmla="*/ 50060 w 53"/>
                    <a:gd name="T65" fmla="*/ 219844 h 38"/>
                    <a:gd name="T66" fmla="*/ 48456 w 53"/>
                    <a:gd name="T67" fmla="*/ 215162 h 38"/>
                    <a:gd name="T68" fmla="*/ 50060 w 53"/>
                    <a:gd name="T69" fmla="*/ 219844 h 38"/>
                    <a:gd name="T70" fmla="*/ 50060 w 53"/>
                    <a:gd name="T71" fmla="*/ 219844 h 38"/>
                    <a:gd name="T72" fmla="*/ 54408 w 53"/>
                    <a:gd name="T73" fmla="*/ 201745 h 38"/>
                    <a:gd name="T74" fmla="*/ 50060 w 53"/>
                    <a:gd name="T75" fmla="*/ 219844 h 38"/>
                    <a:gd name="T76" fmla="*/ 54408 w 53"/>
                    <a:gd name="T77" fmla="*/ 201745 h 38"/>
                    <a:gd name="T78" fmla="*/ 60026 w 53"/>
                    <a:gd name="T79" fmla="*/ 197586 h 38"/>
                    <a:gd name="T80" fmla="*/ 54408 w 53"/>
                    <a:gd name="T81" fmla="*/ 201745 h 38"/>
                    <a:gd name="T82" fmla="*/ 75285 w 53"/>
                    <a:gd name="T83" fmla="*/ 78270 h 38"/>
                    <a:gd name="T84" fmla="*/ 60026 w 53"/>
                    <a:gd name="T85" fmla="*/ 197586 h 38"/>
                    <a:gd name="T86" fmla="*/ 76268 w 53"/>
                    <a:gd name="T87" fmla="*/ 78270 h 38"/>
                    <a:gd name="T88" fmla="*/ 77983 w 53"/>
                    <a:gd name="T89" fmla="*/ 85386 h 38"/>
                    <a:gd name="T90" fmla="*/ 76268 w 53"/>
                    <a:gd name="T91" fmla="*/ 78270 h 38"/>
                    <a:gd name="T92" fmla="*/ 76268 w 53"/>
                    <a:gd name="T93" fmla="*/ 85386 h 38"/>
                    <a:gd name="T94" fmla="*/ 76268 w 53"/>
                    <a:gd name="T95" fmla="*/ 78270 h 38"/>
                    <a:gd name="T96" fmla="*/ 76268 w 53"/>
                    <a:gd name="T97" fmla="*/ 85386 h 38"/>
                    <a:gd name="T98" fmla="*/ 76268 w 53"/>
                    <a:gd name="T99" fmla="*/ 85386 h 38"/>
                    <a:gd name="T100" fmla="*/ 60026 w 53"/>
                    <a:gd name="T101" fmla="*/ 51504 h 38"/>
                    <a:gd name="T102" fmla="*/ 76268 w 53"/>
                    <a:gd name="T103" fmla="*/ 78270 h 38"/>
                    <a:gd name="T104" fmla="*/ 60026 w 53"/>
                    <a:gd name="T105" fmla="*/ 51504 h 38"/>
                    <a:gd name="T106" fmla="*/ 38755 w 53"/>
                    <a:gd name="T107" fmla="*/ 11291 h 38"/>
                    <a:gd name="T108" fmla="*/ 60026 w 53"/>
                    <a:gd name="T109" fmla="*/ 51504 h 38"/>
                    <a:gd name="T110" fmla="*/ 38755 w 53"/>
                    <a:gd name="T111" fmla="*/ 11291 h 38"/>
                    <a:gd name="T112" fmla="*/ 38755 w 53"/>
                    <a:gd name="T113" fmla="*/ 11291 h 38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</a:gdLst>
                  <a:ahLst/>
                  <a:cxnLst>
                    <a:cxn ang="T114">
                      <a:pos x="T0" y="T1"/>
                    </a:cxn>
                    <a:cxn ang="T115">
                      <a:pos x="T2" y="T3"/>
                    </a:cxn>
                    <a:cxn ang="T116">
                      <a:pos x="T4" y="T5"/>
                    </a:cxn>
                    <a:cxn ang="T117">
                      <a:pos x="T6" y="T7"/>
                    </a:cxn>
                    <a:cxn ang="T118">
                      <a:pos x="T8" y="T9"/>
                    </a:cxn>
                    <a:cxn ang="T119">
                      <a:pos x="T10" y="T11"/>
                    </a:cxn>
                    <a:cxn ang="T120">
                      <a:pos x="T12" y="T13"/>
                    </a:cxn>
                    <a:cxn ang="T121">
                      <a:pos x="T14" y="T15"/>
                    </a:cxn>
                    <a:cxn ang="T122">
                      <a:pos x="T16" y="T17"/>
                    </a:cxn>
                    <a:cxn ang="T123">
                      <a:pos x="T18" y="T19"/>
                    </a:cxn>
                    <a:cxn ang="T124">
                      <a:pos x="T20" y="T21"/>
                    </a:cxn>
                    <a:cxn ang="T125">
                      <a:pos x="T22" y="T23"/>
                    </a:cxn>
                    <a:cxn ang="T126">
                      <a:pos x="T24" y="T25"/>
                    </a:cxn>
                    <a:cxn ang="T127">
                      <a:pos x="T26" y="T27"/>
                    </a:cxn>
                    <a:cxn ang="T128">
                      <a:pos x="T28" y="T29"/>
                    </a:cxn>
                    <a:cxn ang="T129">
                      <a:pos x="T30" y="T31"/>
                    </a:cxn>
                    <a:cxn ang="T130">
                      <a:pos x="T32" y="T33"/>
                    </a:cxn>
                    <a:cxn ang="T131">
                      <a:pos x="T34" y="T35"/>
                    </a:cxn>
                    <a:cxn ang="T132">
                      <a:pos x="T36" y="T37"/>
                    </a:cxn>
                    <a:cxn ang="T133">
                      <a:pos x="T38" y="T39"/>
                    </a:cxn>
                    <a:cxn ang="T134">
                      <a:pos x="T40" y="T41"/>
                    </a:cxn>
                    <a:cxn ang="T135">
                      <a:pos x="T42" y="T43"/>
                    </a:cxn>
                    <a:cxn ang="T136">
                      <a:pos x="T44" y="T45"/>
                    </a:cxn>
                    <a:cxn ang="T137">
                      <a:pos x="T46" y="T47"/>
                    </a:cxn>
                    <a:cxn ang="T138">
                      <a:pos x="T48" y="T49"/>
                    </a:cxn>
                    <a:cxn ang="T139">
                      <a:pos x="T50" y="T51"/>
                    </a:cxn>
                    <a:cxn ang="T140">
                      <a:pos x="T52" y="T53"/>
                    </a:cxn>
                    <a:cxn ang="T141">
                      <a:pos x="T54" y="T55"/>
                    </a:cxn>
                    <a:cxn ang="T142">
                      <a:pos x="T56" y="T57"/>
                    </a:cxn>
                    <a:cxn ang="T143">
                      <a:pos x="T58" y="T59"/>
                    </a:cxn>
                    <a:cxn ang="T144">
                      <a:pos x="T60" y="T61"/>
                    </a:cxn>
                    <a:cxn ang="T145">
                      <a:pos x="T62" y="T63"/>
                    </a:cxn>
                    <a:cxn ang="T146">
                      <a:pos x="T64" y="T65"/>
                    </a:cxn>
                    <a:cxn ang="T147">
                      <a:pos x="T66" y="T67"/>
                    </a:cxn>
                    <a:cxn ang="T148">
                      <a:pos x="T68" y="T69"/>
                    </a:cxn>
                    <a:cxn ang="T149">
                      <a:pos x="T70" y="T71"/>
                    </a:cxn>
                    <a:cxn ang="T150">
                      <a:pos x="T72" y="T73"/>
                    </a:cxn>
                    <a:cxn ang="T151">
                      <a:pos x="T74" y="T75"/>
                    </a:cxn>
                    <a:cxn ang="T152">
                      <a:pos x="T76" y="T77"/>
                    </a:cxn>
                    <a:cxn ang="T153">
                      <a:pos x="T78" y="T79"/>
                    </a:cxn>
                    <a:cxn ang="T154">
                      <a:pos x="T80" y="T81"/>
                    </a:cxn>
                    <a:cxn ang="T155">
                      <a:pos x="T82" y="T83"/>
                    </a:cxn>
                    <a:cxn ang="T156">
                      <a:pos x="T84" y="T85"/>
                    </a:cxn>
                    <a:cxn ang="T157">
                      <a:pos x="T86" y="T87"/>
                    </a:cxn>
                    <a:cxn ang="T158">
                      <a:pos x="T88" y="T89"/>
                    </a:cxn>
                    <a:cxn ang="T159">
                      <a:pos x="T90" y="T91"/>
                    </a:cxn>
                    <a:cxn ang="T160">
                      <a:pos x="T92" y="T93"/>
                    </a:cxn>
                    <a:cxn ang="T161">
                      <a:pos x="T94" y="T95"/>
                    </a:cxn>
                    <a:cxn ang="T162">
                      <a:pos x="T96" y="T97"/>
                    </a:cxn>
                    <a:cxn ang="T163">
                      <a:pos x="T98" y="T99"/>
                    </a:cxn>
                    <a:cxn ang="T164">
                      <a:pos x="T100" y="T101"/>
                    </a:cxn>
                    <a:cxn ang="T165">
                      <a:pos x="T102" y="T103"/>
                    </a:cxn>
                    <a:cxn ang="T166">
                      <a:pos x="T104" y="T105"/>
                    </a:cxn>
                    <a:cxn ang="T167">
                      <a:pos x="T106" y="T107"/>
                    </a:cxn>
                    <a:cxn ang="T168">
                      <a:pos x="T108" y="T109"/>
                    </a:cxn>
                    <a:cxn ang="T169">
                      <a:pos x="T110" y="T111"/>
                    </a:cxn>
                    <a:cxn ang="T170">
                      <a:pos x="T112" y="T113"/>
                    </a:cxn>
                  </a:cxnLst>
                  <a:rect l="0" t="0" r="r" b="b"/>
                  <a:pathLst>
                    <a:path w="53" h="38">
                      <a:moveTo>
                        <a:pt x="26" y="4"/>
                      </a:moveTo>
                      <a:cubicBezTo>
                        <a:pt x="22" y="5"/>
                        <a:pt x="18" y="8"/>
                        <a:pt x="15" y="12"/>
                      </a:cubicBezTo>
                      <a:lnTo>
                        <a:pt x="14" y="11"/>
                      </a:lnTo>
                      <a:cubicBezTo>
                        <a:pt x="17" y="7"/>
                        <a:pt x="21" y="4"/>
                        <a:pt x="26" y="2"/>
                      </a:cubicBezTo>
                      <a:lnTo>
                        <a:pt x="26" y="4"/>
                      </a:lnTo>
                      <a:close/>
                      <a:moveTo>
                        <a:pt x="15" y="12"/>
                      </a:moveTo>
                      <a:cubicBezTo>
                        <a:pt x="13" y="14"/>
                        <a:pt x="10" y="16"/>
                        <a:pt x="7" y="18"/>
                      </a:cubicBezTo>
                      <a:lnTo>
                        <a:pt x="6" y="17"/>
                      </a:lnTo>
                      <a:cubicBezTo>
                        <a:pt x="9" y="15"/>
                        <a:pt x="12" y="13"/>
                        <a:pt x="14" y="11"/>
                      </a:cubicBezTo>
                      <a:lnTo>
                        <a:pt x="15" y="12"/>
                      </a:lnTo>
                      <a:close/>
                      <a:moveTo>
                        <a:pt x="7" y="18"/>
                      </a:moveTo>
                      <a:lnTo>
                        <a:pt x="7" y="18"/>
                      </a:lnTo>
                      <a:close/>
                      <a:moveTo>
                        <a:pt x="7" y="18"/>
                      </a:moveTo>
                      <a:lnTo>
                        <a:pt x="7" y="18"/>
                      </a:lnTo>
                      <a:lnTo>
                        <a:pt x="6" y="17"/>
                      </a:lnTo>
                      <a:lnTo>
                        <a:pt x="7" y="18"/>
                      </a:lnTo>
                      <a:close/>
                      <a:moveTo>
                        <a:pt x="6" y="17"/>
                      </a:moveTo>
                      <a:lnTo>
                        <a:pt x="6" y="17"/>
                      </a:lnTo>
                      <a:lnTo>
                        <a:pt x="7" y="18"/>
                      </a:lnTo>
                      <a:lnTo>
                        <a:pt x="6" y="17"/>
                      </a:lnTo>
                      <a:close/>
                      <a:moveTo>
                        <a:pt x="7" y="18"/>
                      </a:moveTo>
                      <a:cubicBezTo>
                        <a:pt x="7" y="19"/>
                        <a:pt x="6" y="19"/>
                        <a:pt x="6" y="19"/>
                      </a:cubicBezTo>
                      <a:lnTo>
                        <a:pt x="5" y="18"/>
                      </a:lnTo>
                      <a:cubicBezTo>
                        <a:pt x="5" y="18"/>
                        <a:pt x="6" y="18"/>
                        <a:pt x="6" y="17"/>
                      </a:cubicBezTo>
                      <a:lnTo>
                        <a:pt x="7" y="18"/>
                      </a:lnTo>
                      <a:close/>
                      <a:moveTo>
                        <a:pt x="6" y="19"/>
                      </a:moveTo>
                      <a:cubicBezTo>
                        <a:pt x="5" y="20"/>
                        <a:pt x="3" y="20"/>
                        <a:pt x="3" y="21"/>
                      </a:cubicBezTo>
                      <a:lnTo>
                        <a:pt x="1" y="21"/>
                      </a:lnTo>
                      <a:cubicBezTo>
                        <a:pt x="2" y="20"/>
                        <a:pt x="4" y="19"/>
                        <a:pt x="5" y="18"/>
                      </a:cubicBezTo>
                      <a:lnTo>
                        <a:pt x="6" y="19"/>
                      </a:lnTo>
                      <a:close/>
                      <a:moveTo>
                        <a:pt x="3" y="21"/>
                      </a:moveTo>
                      <a:cubicBezTo>
                        <a:pt x="2" y="22"/>
                        <a:pt x="2" y="23"/>
                        <a:pt x="4" y="24"/>
                      </a:cubicBezTo>
                      <a:lnTo>
                        <a:pt x="3" y="25"/>
                      </a:lnTo>
                      <a:cubicBezTo>
                        <a:pt x="0" y="23"/>
                        <a:pt x="0" y="22"/>
                        <a:pt x="1" y="21"/>
                      </a:cubicBezTo>
                      <a:lnTo>
                        <a:pt x="3" y="21"/>
                      </a:lnTo>
                      <a:close/>
                      <a:moveTo>
                        <a:pt x="3" y="25"/>
                      </a:moveTo>
                      <a:lnTo>
                        <a:pt x="3" y="25"/>
                      </a:lnTo>
                      <a:lnTo>
                        <a:pt x="4" y="24"/>
                      </a:lnTo>
                      <a:lnTo>
                        <a:pt x="3" y="25"/>
                      </a:lnTo>
                      <a:close/>
                      <a:moveTo>
                        <a:pt x="4" y="24"/>
                      </a:moveTo>
                      <a:lnTo>
                        <a:pt x="4" y="24"/>
                      </a:lnTo>
                      <a:lnTo>
                        <a:pt x="3" y="25"/>
                      </a:lnTo>
                      <a:lnTo>
                        <a:pt x="4" y="24"/>
                      </a:lnTo>
                      <a:close/>
                      <a:moveTo>
                        <a:pt x="4" y="24"/>
                      </a:moveTo>
                      <a:lnTo>
                        <a:pt x="4" y="24"/>
                      </a:lnTo>
                      <a:close/>
                      <a:moveTo>
                        <a:pt x="4" y="24"/>
                      </a:moveTo>
                      <a:cubicBezTo>
                        <a:pt x="7" y="25"/>
                        <a:pt x="9" y="26"/>
                        <a:pt x="11" y="28"/>
                      </a:cubicBezTo>
                      <a:lnTo>
                        <a:pt x="10" y="29"/>
                      </a:lnTo>
                      <a:cubicBezTo>
                        <a:pt x="8" y="27"/>
                        <a:pt x="6" y="26"/>
                        <a:pt x="3" y="25"/>
                      </a:cubicBezTo>
                      <a:lnTo>
                        <a:pt x="4" y="24"/>
                      </a:lnTo>
                      <a:close/>
                      <a:moveTo>
                        <a:pt x="11" y="28"/>
                      </a:moveTo>
                      <a:cubicBezTo>
                        <a:pt x="18" y="32"/>
                        <a:pt x="25" y="36"/>
                        <a:pt x="33" y="33"/>
                      </a:cubicBezTo>
                      <a:lnTo>
                        <a:pt x="34" y="34"/>
                      </a:lnTo>
                      <a:cubicBezTo>
                        <a:pt x="25" y="38"/>
                        <a:pt x="18" y="33"/>
                        <a:pt x="10" y="29"/>
                      </a:cubicBezTo>
                      <a:lnTo>
                        <a:pt x="11" y="28"/>
                      </a:lnTo>
                      <a:close/>
                      <a:moveTo>
                        <a:pt x="33" y="33"/>
                      </a:moveTo>
                      <a:lnTo>
                        <a:pt x="33" y="33"/>
                      </a:lnTo>
                      <a:lnTo>
                        <a:pt x="33" y="34"/>
                      </a:lnTo>
                      <a:lnTo>
                        <a:pt x="33" y="33"/>
                      </a:lnTo>
                      <a:close/>
                      <a:moveTo>
                        <a:pt x="33" y="33"/>
                      </a:moveTo>
                      <a:lnTo>
                        <a:pt x="33" y="33"/>
                      </a:lnTo>
                      <a:lnTo>
                        <a:pt x="34" y="34"/>
                      </a:lnTo>
                      <a:lnTo>
                        <a:pt x="33" y="33"/>
                      </a:lnTo>
                      <a:close/>
                      <a:moveTo>
                        <a:pt x="34" y="34"/>
                      </a:moveTo>
                      <a:lnTo>
                        <a:pt x="34" y="34"/>
                      </a:lnTo>
                      <a:lnTo>
                        <a:pt x="33" y="34"/>
                      </a:lnTo>
                      <a:lnTo>
                        <a:pt x="34" y="34"/>
                      </a:lnTo>
                      <a:close/>
                      <a:moveTo>
                        <a:pt x="33" y="33"/>
                      </a:moveTo>
                      <a:cubicBezTo>
                        <a:pt x="34" y="33"/>
                        <a:pt x="36" y="32"/>
                        <a:pt x="37" y="31"/>
                      </a:cubicBezTo>
                      <a:lnTo>
                        <a:pt x="38" y="32"/>
                      </a:lnTo>
                      <a:cubicBezTo>
                        <a:pt x="36" y="33"/>
                        <a:pt x="35" y="34"/>
                        <a:pt x="34" y="34"/>
                      </a:cubicBezTo>
                      <a:lnTo>
                        <a:pt x="33" y="33"/>
                      </a:lnTo>
                      <a:close/>
                      <a:moveTo>
                        <a:pt x="37" y="31"/>
                      </a:moveTo>
                      <a:cubicBezTo>
                        <a:pt x="38" y="31"/>
                        <a:pt x="39" y="30"/>
                        <a:pt x="40" y="29"/>
                      </a:cubicBezTo>
                      <a:lnTo>
                        <a:pt x="41" y="30"/>
                      </a:lnTo>
                      <a:cubicBezTo>
                        <a:pt x="40" y="31"/>
                        <a:pt x="39" y="32"/>
                        <a:pt x="38" y="32"/>
                      </a:cubicBezTo>
                      <a:lnTo>
                        <a:pt x="37" y="31"/>
                      </a:lnTo>
                      <a:close/>
                      <a:moveTo>
                        <a:pt x="40" y="29"/>
                      </a:moveTo>
                      <a:cubicBezTo>
                        <a:pt x="45" y="25"/>
                        <a:pt x="49" y="19"/>
                        <a:pt x="51" y="12"/>
                      </a:cubicBezTo>
                      <a:lnTo>
                        <a:pt x="53" y="13"/>
                      </a:lnTo>
                      <a:cubicBezTo>
                        <a:pt x="51" y="19"/>
                        <a:pt x="47" y="26"/>
                        <a:pt x="41" y="30"/>
                      </a:cubicBezTo>
                      <a:lnTo>
                        <a:pt x="40" y="29"/>
                      </a:lnTo>
                      <a:close/>
                      <a:moveTo>
                        <a:pt x="52" y="12"/>
                      </a:moveTo>
                      <a:lnTo>
                        <a:pt x="53" y="12"/>
                      </a:lnTo>
                      <a:lnTo>
                        <a:pt x="53" y="13"/>
                      </a:lnTo>
                      <a:lnTo>
                        <a:pt x="52" y="13"/>
                      </a:lnTo>
                      <a:lnTo>
                        <a:pt x="52" y="12"/>
                      </a:lnTo>
                      <a:close/>
                      <a:moveTo>
                        <a:pt x="52" y="13"/>
                      </a:moveTo>
                      <a:lnTo>
                        <a:pt x="52" y="13"/>
                      </a:lnTo>
                      <a:lnTo>
                        <a:pt x="52" y="12"/>
                      </a:lnTo>
                      <a:lnTo>
                        <a:pt x="52" y="13"/>
                      </a:lnTo>
                      <a:close/>
                      <a:moveTo>
                        <a:pt x="52" y="13"/>
                      </a:moveTo>
                      <a:lnTo>
                        <a:pt x="52" y="13"/>
                      </a:lnTo>
                      <a:close/>
                      <a:moveTo>
                        <a:pt x="52" y="13"/>
                      </a:moveTo>
                      <a:cubicBezTo>
                        <a:pt x="48" y="12"/>
                        <a:pt x="44" y="10"/>
                        <a:pt x="41" y="8"/>
                      </a:cubicBezTo>
                      <a:lnTo>
                        <a:pt x="42" y="7"/>
                      </a:lnTo>
                      <a:cubicBezTo>
                        <a:pt x="45" y="9"/>
                        <a:pt x="49" y="11"/>
                        <a:pt x="52" y="12"/>
                      </a:cubicBezTo>
                      <a:lnTo>
                        <a:pt x="52" y="13"/>
                      </a:lnTo>
                      <a:close/>
                      <a:moveTo>
                        <a:pt x="41" y="8"/>
                      </a:moveTo>
                      <a:cubicBezTo>
                        <a:pt x="36" y="5"/>
                        <a:pt x="31" y="2"/>
                        <a:pt x="26" y="4"/>
                      </a:cubicBezTo>
                      <a:lnTo>
                        <a:pt x="26" y="2"/>
                      </a:lnTo>
                      <a:cubicBezTo>
                        <a:pt x="31" y="0"/>
                        <a:pt x="37" y="4"/>
                        <a:pt x="42" y="7"/>
                      </a:cubicBezTo>
                      <a:lnTo>
                        <a:pt x="41" y="8"/>
                      </a:lnTo>
                      <a:close/>
                      <a:moveTo>
                        <a:pt x="26" y="2"/>
                      </a:moveTo>
                      <a:lnTo>
                        <a:pt x="26" y="2"/>
                      </a:lnTo>
                      <a:lnTo>
                        <a:pt x="26" y="3"/>
                      </a:lnTo>
                      <a:lnTo>
                        <a:pt x="26" y="2"/>
                      </a:lnTo>
                      <a:close/>
                    </a:path>
                  </a:pathLst>
                </a:custGeom>
                <a:solidFill>
                  <a:srgbClr val="94939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286" name="Freeform 581"/>
                <p:cNvSpPr>
                  <a:spLocks noChangeArrowheads="1"/>
                </p:cNvSpPr>
                <p:nvPr/>
              </p:nvSpPr>
              <p:spPr bwMode="auto">
                <a:xfrm>
                  <a:off x="1567" y="3685"/>
                  <a:ext cx="110" cy="55"/>
                </a:xfrm>
                <a:custGeom>
                  <a:avLst/>
                  <a:gdLst>
                    <a:gd name="T0" fmla="*/ 118117 w 80"/>
                    <a:gd name="T1" fmla="*/ 72982 h 32"/>
                    <a:gd name="T2" fmla="*/ 69828 w 80"/>
                    <a:gd name="T3" fmla="*/ 11622 h 32"/>
                    <a:gd name="T4" fmla="*/ 17035 w 80"/>
                    <a:gd name="T5" fmla="*/ 52826 h 32"/>
                    <a:gd name="T6" fmla="*/ 2914 w 80"/>
                    <a:gd name="T7" fmla="*/ 159601 h 32"/>
                    <a:gd name="T8" fmla="*/ 7930 w 80"/>
                    <a:gd name="T9" fmla="*/ 180821 h 32"/>
                    <a:gd name="T10" fmla="*/ 83922 w 80"/>
                    <a:gd name="T11" fmla="*/ 171849 h 32"/>
                    <a:gd name="T12" fmla="*/ 96921 w 80"/>
                    <a:gd name="T13" fmla="*/ 180821 h 32"/>
                    <a:gd name="T14" fmla="*/ 125624 w 80"/>
                    <a:gd name="T15" fmla="*/ 151711 h 32"/>
                    <a:gd name="T16" fmla="*/ 118117 w 80"/>
                    <a:gd name="T17" fmla="*/ 72982 h 32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80" h="32">
                      <a:moveTo>
                        <a:pt x="71" y="11"/>
                      </a:moveTo>
                      <a:cubicBezTo>
                        <a:pt x="61" y="8"/>
                        <a:pt x="53" y="0"/>
                        <a:pt x="42" y="2"/>
                      </a:cubicBezTo>
                      <a:cubicBezTo>
                        <a:pt x="31" y="5"/>
                        <a:pt x="18" y="2"/>
                        <a:pt x="10" y="8"/>
                      </a:cubicBezTo>
                      <a:cubicBezTo>
                        <a:pt x="5" y="12"/>
                        <a:pt x="0" y="17"/>
                        <a:pt x="2" y="24"/>
                      </a:cubicBezTo>
                      <a:cubicBezTo>
                        <a:pt x="2" y="25"/>
                        <a:pt x="3" y="27"/>
                        <a:pt x="5" y="27"/>
                      </a:cubicBezTo>
                      <a:cubicBezTo>
                        <a:pt x="20" y="32"/>
                        <a:pt x="35" y="29"/>
                        <a:pt x="50" y="26"/>
                      </a:cubicBezTo>
                      <a:cubicBezTo>
                        <a:pt x="53" y="25"/>
                        <a:pt x="55" y="27"/>
                        <a:pt x="58" y="27"/>
                      </a:cubicBezTo>
                      <a:cubicBezTo>
                        <a:pt x="64" y="26"/>
                        <a:pt x="70" y="26"/>
                        <a:pt x="75" y="23"/>
                      </a:cubicBezTo>
                      <a:cubicBezTo>
                        <a:pt x="80" y="19"/>
                        <a:pt x="76" y="13"/>
                        <a:pt x="71" y="11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287" name="Freeform 582"/>
                <p:cNvSpPr>
                  <a:spLocks noChangeArrowheads="1"/>
                </p:cNvSpPr>
                <p:nvPr/>
              </p:nvSpPr>
              <p:spPr bwMode="auto">
                <a:xfrm>
                  <a:off x="1567" y="3685"/>
                  <a:ext cx="106" cy="53"/>
                </a:xfrm>
                <a:custGeom>
                  <a:avLst/>
                  <a:gdLst>
                    <a:gd name="T0" fmla="*/ 104341 w 78"/>
                    <a:gd name="T1" fmla="*/ 57814 h 31"/>
                    <a:gd name="T2" fmla="*/ 104341 w 78"/>
                    <a:gd name="T3" fmla="*/ 72271 h 31"/>
                    <a:gd name="T4" fmla="*/ 104341 w 78"/>
                    <a:gd name="T5" fmla="*/ 72271 h 31"/>
                    <a:gd name="T6" fmla="*/ 90769 w 78"/>
                    <a:gd name="T7" fmla="*/ 35141 h 31"/>
                    <a:gd name="T8" fmla="*/ 89071 w 78"/>
                    <a:gd name="T9" fmla="*/ 43922 h 31"/>
                    <a:gd name="T10" fmla="*/ 90769 w 78"/>
                    <a:gd name="T11" fmla="*/ 35141 h 31"/>
                    <a:gd name="T12" fmla="*/ 61408 w 78"/>
                    <a:gd name="T13" fmla="*/ 6416 h 31"/>
                    <a:gd name="T14" fmla="*/ 61408 w 78"/>
                    <a:gd name="T15" fmla="*/ 17386 h 31"/>
                    <a:gd name="T16" fmla="*/ 61408 w 78"/>
                    <a:gd name="T17" fmla="*/ 6416 h 31"/>
                    <a:gd name="T18" fmla="*/ 61408 w 78"/>
                    <a:gd name="T19" fmla="*/ 6416 h 31"/>
                    <a:gd name="T20" fmla="*/ 61408 w 78"/>
                    <a:gd name="T21" fmla="*/ 17386 h 31"/>
                    <a:gd name="T22" fmla="*/ 61408 w 78"/>
                    <a:gd name="T23" fmla="*/ 6416 h 31"/>
                    <a:gd name="T24" fmla="*/ 16113 w 78"/>
                    <a:gd name="T25" fmla="*/ 54467 h 31"/>
                    <a:gd name="T26" fmla="*/ 43039 w 78"/>
                    <a:gd name="T27" fmla="*/ 26702 h 31"/>
                    <a:gd name="T28" fmla="*/ 14386 w 78"/>
                    <a:gd name="T29" fmla="*/ 47052 h 31"/>
                    <a:gd name="T30" fmla="*/ 4209 w 78"/>
                    <a:gd name="T31" fmla="*/ 84456 h 31"/>
                    <a:gd name="T32" fmla="*/ 5984 w 78"/>
                    <a:gd name="T33" fmla="*/ 89599 h 31"/>
                    <a:gd name="T34" fmla="*/ 5984 w 78"/>
                    <a:gd name="T35" fmla="*/ 89599 h 31"/>
                    <a:gd name="T36" fmla="*/ 4209 w 78"/>
                    <a:gd name="T37" fmla="*/ 84456 h 31"/>
                    <a:gd name="T38" fmla="*/ 4209 w 78"/>
                    <a:gd name="T39" fmla="*/ 141207 h 31"/>
                    <a:gd name="T40" fmla="*/ 4209 w 78"/>
                    <a:gd name="T41" fmla="*/ 141207 h 31"/>
                    <a:gd name="T42" fmla="*/ 1560 w 78"/>
                    <a:gd name="T43" fmla="*/ 141207 h 31"/>
                    <a:gd name="T44" fmla="*/ 1560 w 78"/>
                    <a:gd name="T45" fmla="*/ 141207 h 31"/>
                    <a:gd name="T46" fmla="*/ 1560 w 78"/>
                    <a:gd name="T47" fmla="*/ 141207 h 31"/>
                    <a:gd name="T48" fmla="*/ 1560 w 78"/>
                    <a:gd name="T49" fmla="*/ 141207 h 31"/>
                    <a:gd name="T50" fmla="*/ 4209 w 78"/>
                    <a:gd name="T51" fmla="*/ 141207 h 31"/>
                    <a:gd name="T52" fmla="*/ 1560 w 78"/>
                    <a:gd name="T53" fmla="*/ 141207 h 31"/>
                    <a:gd name="T54" fmla="*/ 4209 w 78"/>
                    <a:gd name="T55" fmla="*/ 147419 h 31"/>
                    <a:gd name="T56" fmla="*/ 4209 w 78"/>
                    <a:gd name="T57" fmla="*/ 147419 h 31"/>
                    <a:gd name="T58" fmla="*/ 2566 w 78"/>
                    <a:gd name="T59" fmla="*/ 147419 h 31"/>
                    <a:gd name="T60" fmla="*/ 6905 w 78"/>
                    <a:gd name="T61" fmla="*/ 158012 h 31"/>
                    <a:gd name="T62" fmla="*/ 40696 w 78"/>
                    <a:gd name="T63" fmla="*/ 174413 h 31"/>
                    <a:gd name="T64" fmla="*/ 6905 w 78"/>
                    <a:gd name="T65" fmla="*/ 158012 h 31"/>
                    <a:gd name="T66" fmla="*/ 73466 w 78"/>
                    <a:gd name="T67" fmla="*/ 158012 h 31"/>
                    <a:gd name="T68" fmla="*/ 73466 w 78"/>
                    <a:gd name="T69" fmla="*/ 158012 h 31"/>
                    <a:gd name="T70" fmla="*/ 73466 w 78"/>
                    <a:gd name="T71" fmla="*/ 156488 h 31"/>
                    <a:gd name="T72" fmla="*/ 80597 w 78"/>
                    <a:gd name="T73" fmla="*/ 156488 h 31"/>
                    <a:gd name="T74" fmla="*/ 73466 w 78"/>
                    <a:gd name="T75" fmla="*/ 156488 h 31"/>
                    <a:gd name="T76" fmla="*/ 84790 w 78"/>
                    <a:gd name="T77" fmla="*/ 167923 h 31"/>
                    <a:gd name="T78" fmla="*/ 84790 w 78"/>
                    <a:gd name="T79" fmla="*/ 167923 h 31"/>
                    <a:gd name="T80" fmla="*/ 84790 w 78"/>
                    <a:gd name="T81" fmla="*/ 167923 h 31"/>
                    <a:gd name="T82" fmla="*/ 98263 w 78"/>
                    <a:gd name="T83" fmla="*/ 156488 h 31"/>
                    <a:gd name="T84" fmla="*/ 98263 w 78"/>
                    <a:gd name="T85" fmla="*/ 147419 h 31"/>
                    <a:gd name="T86" fmla="*/ 98263 w 78"/>
                    <a:gd name="T87" fmla="*/ 156488 h 31"/>
                    <a:gd name="T88" fmla="*/ 109599 w 78"/>
                    <a:gd name="T89" fmla="*/ 138956 h 31"/>
                    <a:gd name="T90" fmla="*/ 111172 w 78"/>
                    <a:gd name="T91" fmla="*/ 118908 h 31"/>
                    <a:gd name="T92" fmla="*/ 108392 w 78"/>
                    <a:gd name="T93" fmla="*/ 130207 h 31"/>
                    <a:gd name="T94" fmla="*/ 114335 w 78"/>
                    <a:gd name="T95" fmla="*/ 102066 h 31"/>
                    <a:gd name="T96" fmla="*/ 111172 w 78"/>
                    <a:gd name="T97" fmla="*/ 102066 h 31"/>
                    <a:gd name="T98" fmla="*/ 114335 w 78"/>
                    <a:gd name="T99" fmla="*/ 102066 h 31"/>
                    <a:gd name="T100" fmla="*/ 108392 w 78"/>
                    <a:gd name="T101" fmla="*/ 84456 h 31"/>
                    <a:gd name="T102" fmla="*/ 108392 w 78"/>
                    <a:gd name="T103" fmla="*/ 84456 h 31"/>
                    <a:gd name="T104" fmla="*/ 109599 w 78"/>
                    <a:gd name="T105" fmla="*/ 77389 h 31"/>
                    <a:gd name="T106" fmla="*/ 104341 w 78"/>
                    <a:gd name="T107" fmla="*/ 57814 h 31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</a:gdLst>
                  <a:ahLst/>
                  <a:cxnLst>
                    <a:cxn ang="T108">
                      <a:pos x="T0" y="T1"/>
                    </a:cxn>
                    <a:cxn ang="T109">
                      <a:pos x="T2" y="T3"/>
                    </a:cxn>
                    <a:cxn ang="T110">
                      <a:pos x="T4" y="T5"/>
                    </a:cxn>
                    <a:cxn ang="T111">
                      <a:pos x="T6" y="T7"/>
                    </a:cxn>
                    <a:cxn ang="T112">
                      <a:pos x="T8" y="T9"/>
                    </a:cxn>
                    <a:cxn ang="T113">
                      <a:pos x="T10" y="T11"/>
                    </a:cxn>
                    <a:cxn ang="T114">
                      <a:pos x="T12" y="T13"/>
                    </a:cxn>
                    <a:cxn ang="T115">
                      <a:pos x="T14" y="T15"/>
                    </a:cxn>
                    <a:cxn ang="T116">
                      <a:pos x="T16" y="T17"/>
                    </a:cxn>
                    <a:cxn ang="T117">
                      <a:pos x="T18" y="T19"/>
                    </a:cxn>
                    <a:cxn ang="T118">
                      <a:pos x="T20" y="T21"/>
                    </a:cxn>
                    <a:cxn ang="T119">
                      <a:pos x="T22" y="T23"/>
                    </a:cxn>
                    <a:cxn ang="T120">
                      <a:pos x="T24" y="T25"/>
                    </a:cxn>
                    <a:cxn ang="T121">
                      <a:pos x="T26" y="T27"/>
                    </a:cxn>
                    <a:cxn ang="T122">
                      <a:pos x="T28" y="T29"/>
                    </a:cxn>
                    <a:cxn ang="T123">
                      <a:pos x="T30" y="T31"/>
                    </a:cxn>
                    <a:cxn ang="T124">
                      <a:pos x="T32" y="T33"/>
                    </a:cxn>
                    <a:cxn ang="T125">
                      <a:pos x="T34" y="T35"/>
                    </a:cxn>
                    <a:cxn ang="T126">
                      <a:pos x="T36" y="T37"/>
                    </a:cxn>
                    <a:cxn ang="T127">
                      <a:pos x="T38" y="T39"/>
                    </a:cxn>
                    <a:cxn ang="T128">
                      <a:pos x="T40" y="T41"/>
                    </a:cxn>
                    <a:cxn ang="T129">
                      <a:pos x="T42" y="T43"/>
                    </a:cxn>
                    <a:cxn ang="T130">
                      <a:pos x="T44" y="T45"/>
                    </a:cxn>
                    <a:cxn ang="T131">
                      <a:pos x="T46" y="T47"/>
                    </a:cxn>
                    <a:cxn ang="T132">
                      <a:pos x="T48" y="T49"/>
                    </a:cxn>
                    <a:cxn ang="T133">
                      <a:pos x="T50" y="T51"/>
                    </a:cxn>
                    <a:cxn ang="T134">
                      <a:pos x="T52" y="T53"/>
                    </a:cxn>
                    <a:cxn ang="T135">
                      <a:pos x="T54" y="T55"/>
                    </a:cxn>
                    <a:cxn ang="T136">
                      <a:pos x="T56" y="T57"/>
                    </a:cxn>
                    <a:cxn ang="T137">
                      <a:pos x="T58" y="T59"/>
                    </a:cxn>
                    <a:cxn ang="T138">
                      <a:pos x="T60" y="T61"/>
                    </a:cxn>
                    <a:cxn ang="T139">
                      <a:pos x="T62" y="T63"/>
                    </a:cxn>
                    <a:cxn ang="T140">
                      <a:pos x="T64" y="T65"/>
                    </a:cxn>
                    <a:cxn ang="T141">
                      <a:pos x="T66" y="T67"/>
                    </a:cxn>
                    <a:cxn ang="T142">
                      <a:pos x="T68" y="T69"/>
                    </a:cxn>
                    <a:cxn ang="T143">
                      <a:pos x="T70" y="T71"/>
                    </a:cxn>
                    <a:cxn ang="T144">
                      <a:pos x="T72" y="T73"/>
                    </a:cxn>
                    <a:cxn ang="T145">
                      <a:pos x="T74" y="T75"/>
                    </a:cxn>
                    <a:cxn ang="T146">
                      <a:pos x="T76" y="T77"/>
                    </a:cxn>
                    <a:cxn ang="T147">
                      <a:pos x="T78" y="T79"/>
                    </a:cxn>
                    <a:cxn ang="T148">
                      <a:pos x="T80" y="T81"/>
                    </a:cxn>
                    <a:cxn ang="T149">
                      <a:pos x="T82" y="T83"/>
                    </a:cxn>
                    <a:cxn ang="T150">
                      <a:pos x="T84" y="T85"/>
                    </a:cxn>
                    <a:cxn ang="T151">
                      <a:pos x="T86" y="T87"/>
                    </a:cxn>
                    <a:cxn ang="T152">
                      <a:pos x="T88" y="T89"/>
                    </a:cxn>
                    <a:cxn ang="T153">
                      <a:pos x="T90" y="T91"/>
                    </a:cxn>
                    <a:cxn ang="T154">
                      <a:pos x="T92" y="T93"/>
                    </a:cxn>
                    <a:cxn ang="T155">
                      <a:pos x="T94" y="T95"/>
                    </a:cxn>
                    <a:cxn ang="T156">
                      <a:pos x="T96" y="T97"/>
                    </a:cxn>
                    <a:cxn ang="T157">
                      <a:pos x="T98" y="T99"/>
                    </a:cxn>
                    <a:cxn ang="T158">
                      <a:pos x="T100" y="T101"/>
                    </a:cxn>
                    <a:cxn ang="T159">
                      <a:pos x="T102" y="T103"/>
                    </a:cxn>
                    <a:cxn ang="T160">
                      <a:pos x="T104" y="T105"/>
                    </a:cxn>
                    <a:cxn ang="T161">
                      <a:pos x="T106" y="T107"/>
                    </a:cxn>
                  </a:cxnLst>
                  <a:rect l="0" t="0" r="r" b="b"/>
                  <a:pathLst>
                    <a:path w="78" h="31">
                      <a:moveTo>
                        <a:pt x="71" y="12"/>
                      </a:moveTo>
                      <a:lnTo>
                        <a:pt x="71" y="12"/>
                      </a:lnTo>
                      <a:lnTo>
                        <a:pt x="71" y="10"/>
                      </a:lnTo>
                      <a:lnTo>
                        <a:pt x="71" y="12"/>
                      </a:lnTo>
                      <a:close/>
                      <a:moveTo>
                        <a:pt x="71" y="12"/>
                      </a:moveTo>
                      <a:lnTo>
                        <a:pt x="71" y="12"/>
                      </a:lnTo>
                      <a:lnTo>
                        <a:pt x="71" y="11"/>
                      </a:lnTo>
                      <a:lnTo>
                        <a:pt x="71" y="12"/>
                      </a:lnTo>
                      <a:close/>
                      <a:moveTo>
                        <a:pt x="71" y="12"/>
                      </a:moveTo>
                      <a:cubicBezTo>
                        <a:pt x="67" y="10"/>
                        <a:pt x="64" y="9"/>
                        <a:pt x="61" y="7"/>
                      </a:cubicBezTo>
                      <a:lnTo>
                        <a:pt x="62" y="6"/>
                      </a:lnTo>
                      <a:cubicBezTo>
                        <a:pt x="65" y="8"/>
                        <a:pt x="68" y="9"/>
                        <a:pt x="71" y="10"/>
                      </a:cubicBezTo>
                      <a:lnTo>
                        <a:pt x="71" y="12"/>
                      </a:lnTo>
                      <a:close/>
                      <a:moveTo>
                        <a:pt x="61" y="7"/>
                      </a:moveTo>
                      <a:cubicBezTo>
                        <a:pt x="55" y="4"/>
                        <a:pt x="49" y="1"/>
                        <a:pt x="42" y="3"/>
                      </a:cubicBezTo>
                      <a:lnTo>
                        <a:pt x="42" y="1"/>
                      </a:lnTo>
                      <a:cubicBezTo>
                        <a:pt x="49" y="0"/>
                        <a:pt x="56" y="3"/>
                        <a:pt x="62" y="6"/>
                      </a:cubicBezTo>
                      <a:lnTo>
                        <a:pt x="61" y="7"/>
                      </a:lnTo>
                      <a:close/>
                      <a:moveTo>
                        <a:pt x="42" y="1"/>
                      </a:moveTo>
                      <a:lnTo>
                        <a:pt x="42" y="1"/>
                      </a:lnTo>
                      <a:lnTo>
                        <a:pt x="42" y="2"/>
                      </a:lnTo>
                      <a:lnTo>
                        <a:pt x="42" y="1"/>
                      </a:lnTo>
                      <a:close/>
                      <a:moveTo>
                        <a:pt x="42" y="3"/>
                      </a:moveTo>
                      <a:lnTo>
                        <a:pt x="42" y="3"/>
                      </a:lnTo>
                      <a:lnTo>
                        <a:pt x="42" y="1"/>
                      </a:lnTo>
                      <a:lnTo>
                        <a:pt x="42" y="3"/>
                      </a:lnTo>
                      <a:close/>
                      <a:moveTo>
                        <a:pt x="42" y="1"/>
                      </a:moveTo>
                      <a:lnTo>
                        <a:pt x="42" y="1"/>
                      </a:lnTo>
                      <a:lnTo>
                        <a:pt x="42" y="2"/>
                      </a:lnTo>
                      <a:lnTo>
                        <a:pt x="42" y="1"/>
                      </a:lnTo>
                      <a:close/>
                      <a:moveTo>
                        <a:pt x="42" y="3"/>
                      </a:moveTo>
                      <a:cubicBezTo>
                        <a:pt x="38" y="4"/>
                        <a:pt x="34" y="4"/>
                        <a:pt x="29" y="4"/>
                      </a:cubicBezTo>
                      <a:lnTo>
                        <a:pt x="29" y="3"/>
                      </a:lnTo>
                      <a:cubicBezTo>
                        <a:pt x="33" y="3"/>
                        <a:pt x="38" y="2"/>
                        <a:pt x="42" y="1"/>
                      </a:cubicBezTo>
                      <a:lnTo>
                        <a:pt x="42" y="3"/>
                      </a:lnTo>
                      <a:close/>
                      <a:moveTo>
                        <a:pt x="29" y="4"/>
                      </a:moveTo>
                      <a:cubicBezTo>
                        <a:pt x="22" y="5"/>
                        <a:pt x="15" y="5"/>
                        <a:pt x="11" y="9"/>
                      </a:cubicBezTo>
                      <a:lnTo>
                        <a:pt x="10" y="8"/>
                      </a:lnTo>
                      <a:cubicBezTo>
                        <a:pt x="15" y="4"/>
                        <a:pt x="22" y="3"/>
                        <a:pt x="29" y="3"/>
                      </a:cubicBezTo>
                      <a:lnTo>
                        <a:pt x="29" y="4"/>
                      </a:lnTo>
                      <a:close/>
                      <a:moveTo>
                        <a:pt x="10" y="8"/>
                      </a:moveTo>
                      <a:lnTo>
                        <a:pt x="10" y="8"/>
                      </a:lnTo>
                      <a:close/>
                      <a:moveTo>
                        <a:pt x="11" y="9"/>
                      </a:moveTo>
                      <a:cubicBezTo>
                        <a:pt x="8" y="10"/>
                        <a:pt x="6" y="12"/>
                        <a:pt x="4" y="15"/>
                      </a:cubicBezTo>
                      <a:lnTo>
                        <a:pt x="3" y="14"/>
                      </a:lnTo>
                      <a:cubicBezTo>
                        <a:pt x="5" y="12"/>
                        <a:pt x="7" y="10"/>
                        <a:pt x="10" y="8"/>
                      </a:cubicBezTo>
                      <a:lnTo>
                        <a:pt x="11" y="9"/>
                      </a:lnTo>
                      <a:close/>
                      <a:moveTo>
                        <a:pt x="4" y="15"/>
                      </a:moveTo>
                      <a:lnTo>
                        <a:pt x="4" y="15"/>
                      </a:lnTo>
                      <a:close/>
                      <a:moveTo>
                        <a:pt x="4" y="15"/>
                      </a:moveTo>
                      <a:cubicBezTo>
                        <a:pt x="3" y="17"/>
                        <a:pt x="2" y="20"/>
                        <a:pt x="3" y="24"/>
                      </a:cubicBezTo>
                      <a:lnTo>
                        <a:pt x="1" y="24"/>
                      </a:lnTo>
                      <a:cubicBezTo>
                        <a:pt x="0" y="20"/>
                        <a:pt x="1" y="17"/>
                        <a:pt x="3" y="14"/>
                      </a:cubicBezTo>
                      <a:lnTo>
                        <a:pt x="4" y="15"/>
                      </a:lnTo>
                      <a:close/>
                      <a:moveTo>
                        <a:pt x="3" y="24"/>
                      </a:moveTo>
                      <a:lnTo>
                        <a:pt x="3" y="24"/>
                      </a:lnTo>
                      <a:lnTo>
                        <a:pt x="2" y="24"/>
                      </a:lnTo>
                      <a:lnTo>
                        <a:pt x="3" y="24"/>
                      </a:lnTo>
                      <a:close/>
                      <a:moveTo>
                        <a:pt x="3" y="24"/>
                      </a:moveTo>
                      <a:lnTo>
                        <a:pt x="3" y="24"/>
                      </a:lnTo>
                      <a:lnTo>
                        <a:pt x="1" y="24"/>
                      </a:lnTo>
                      <a:lnTo>
                        <a:pt x="3" y="24"/>
                      </a:lnTo>
                      <a:close/>
                      <a:moveTo>
                        <a:pt x="1" y="24"/>
                      </a:moveTo>
                      <a:lnTo>
                        <a:pt x="1" y="24"/>
                      </a:lnTo>
                      <a:lnTo>
                        <a:pt x="2" y="24"/>
                      </a:lnTo>
                      <a:lnTo>
                        <a:pt x="1" y="24"/>
                      </a:lnTo>
                      <a:close/>
                      <a:moveTo>
                        <a:pt x="3" y="24"/>
                      </a:moveTo>
                      <a:cubicBezTo>
                        <a:pt x="3" y="24"/>
                        <a:pt x="3" y="24"/>
                        <a:pt x="3" y="24"/>
                      </a:cubicBezTo>
                      <a:lnTo>
                        <a:pt x="1" y="24"/>
                      </a:lnTo>
                      <a:cubicBezTo>
                        <a:pt x="1" y="24"/>
                        <a:pt x="1" y="24"/>
                        <a:pt x="1" y="24"/>
                      </a:cubicBezTo>
                      <a:lnTo>
                        <a:pt x="3" y="24"/>
                      </a:lnTo>
                      <a:close/>
                      <a:moveTo>
                        <a:pt x="3" y="24"/>
                      </a:moveTo>
                      <a:cubicBezTo>
                        <a:pt x="3" y="24"/>
                        <a:pt x="3" y="24"/>
                        <a:pt x="3" y="25"/>
                      </a:cubicBezTo>
                      <a:lnTo>
                        <a:pt x="2" y="25"/>
                      </a:lnTo>
                      <a:cubicBezTo>
                        <a:pt x="1" y="25"/>
                        <a:pt x="1" y="25"/>
                        <a:pt x="1" y="24"/>
                      </a:cubicBezTo>
                      <a:lnTo>
                        <a:pt x="3" y="24"/>
                      </a:lnTo>
                      <a:close/>
                      <a:moveTo>
                        <a:pt x="3" y="25"/>
                      </a:moveTo>
                      <a:lnTo>
                        <a:pt x="3" y="25"/>
                      </a:lnTo>
                      <a:lnTo>
                        <a:pt x="2" y="25"/>
                      </a:lnTo>
                      <a:lnTo>
                        <a:pt x="3" y="25"/>
                      </a:lnTo>
                      <a:close/>
                      <a:moveTo>
                        <a:pt x="3" y="25"/>
                      </a:moveTo>
                      <a:cubicBezTo>
                        <a:pt x="3" y="25"/>
                        <a:pt x="4" y="26"/>
                        <a:pt x="5" y="27"/>
                      </a:cubicBezTo>
                      <a:lnTo>
                        <a:pt x="5" y="28"/>
                      </a:lnTo>
                      <a:cubicBezTo>
                        <a:pt x="3" y="27"/>
                        <a:pt x="2" y="26"/>
                        <a:pt x="2" y="25"/>
                      </a:cubicBezTo>
                      <a:lnTo>
                        <a:pt x="3" y="25"/>
                      </a:lnTo>
                      <a:close/>
                      <a:moveTo>
                        <a:pt x="5" y="27"/>
                      </a:moveTo>
                      <a:lnTo>
                        <a:pt x="5" y="27"/>
                      </a:lnTo>
                      <a:close/>
                      <a:moveTo>
                        <a:pt x="5" y="27"/>
                      </a:moveTo>
                      <a:cubicBezTo>
                        <a:pt x="13" y="29"/>
                        <a:pt x="20" y="29"/>
                        <a:pt x="28" y="29"/>
                      </a:cubicBezTo>
                      <a:lnTo>
                        <a:pt x="28" y="30"/>
                      </a:lnTo>
                      <a:cubicBezTo>
                        <a:pt x="20" y="31"/>
                        <a:pt x="12" y="30"/>
                        <a:pt x="5" y="28"/>
                      </a:cubicBezTo>
                      <a:lnTo>
                        <a:pt x="5" y="27"/>
                      </a:lnTo>
                      <a:close/>
                      <a:moveTo>
                        <a:pt x="28" y="29"/>
                      </a:moveTo>
                      <a:cubicBezTo>
                        <a:pt x="35" y="29"/>
                        <a:pt x="42" y="27"/>
                        <a:pt x="50" y="26"/>
                      </a:cubicBezTo>
                      <a:lnTo>
                        <a:pt x="50" y="27"/>
                      </a:lnTo>
                      <a:cubicBezTo>
                        <a:pt x="43" y="28"/>
                        <a:pt x="35" y="30"/>
                        <a:pt x="28" y="30"/>
                      </a:cubicBezTo>
                      <a:lnTo>
                        <a:pt x="28" y="29"/>
                      </a:lnTo>
                      <a:close/>
                      <a:moveTo>
                        <a:pt x="50" y="27"/>
                      </a:moveTo>
                      <a:lnTo>
                        <a:pt x="50" y="27"/>
                      </a:lnTo>
                      <a:lnTo>
                        <a:pt x="50" y="26"/>
                      </a:lnTo>
                      <a:lnTo>
                        <a:pt x="50" y="27"/>
                      </a:lnTo>
                      <a:close/>
                      <a:moveTo>
                        <a:pt x="50" y="26"/>
                      </a:moveTo>
                      <a:cubicBezTo>
                        <a:pt x="52" y="25"/>
                        <a:pt x="53" y="25"/>
                        <a:pt x="55" y="26"/>
                      </a:cubicBezTo>
                      <a:lnTo>
                        <a:pt x="55" y="27"/>
                      </a:lnTo>
                      <a:cubicBezTo>
                        <a:pt x="53" y="27"/>
                        <a:pt x="52" y="26"/>
                        <a:pt x="50" y="27"/>
                      </a:cubicBezTo>
                      <a:lnTo>
                        <a:pt x="50" y="26"/>
                      </a:lnTo>
                      <a:close/>
                      <a:moveTo>
                        <a:pt x="55" y="26"/>
                      </a:moveTo>
                      <a:cubicBezTo>
                        <a:pt x="56" y="26"/>
                        <a:pt x="57" y="26"/>
                        <a:pt x="58" y="26"/>
                      </a:cubicBezTo>
                      <a:lnTo>
                        <a:pt x="58" y="28"/>
                      </a:lnTo>
                      <a:cubicBezTo>
                        <a:pt x="57" y="28"/>
                        <a:pt x="56" y="27"/>
                        <a:pt x="55" y="27"/>
                      </a:cubicBezTo>
                      <a:lnTo>
                        <a:pt x="55" y="26"/>
                      </a:lnTo>
                      <a:close/>
                      <a:moveTo>
                        <a:pt x="58" y="28"/>
                      </a:moveTo>
                      <a:lnTo>
                        <a:pt x="58" y="28"/>
                      </a:lnTo>
                      <a:lnTo>
                        <a:pt x="58" y="27"/>
                      </a:lnTo>
                      <a:lnTo>
                        <a:pt x="58" y="28"/>
                      </a:lnTo>
                      <a:close/>
                      <a:moveTo>
                        <a:pt x="58" y="26"/>
                      </a:moveTo>
                      <a:cubicBezTo>
                        <a:pt x="61" y="26"/>
                        <a:pt x="64" y="26"/>
                        <a:pt x="67" y="25"/>
                      </a:cubicBezTo>
                      <a:lnTo>
                        <a:pt x="67" y="26"/>
                      </a:lnTo>
                      <a:cubicBezTo>
                        <a:pt x="64" y="27"/>
                        <a:pt x="61" y="27"/>
                        <a:pt x="58" y="28"/>
                      </a:cubicBezTo>
                      <a:lnTo>
                        <a:pt x="58" y="26"/>
                      </a:lnTo>
                      <a:close/>
                      <a:moveTo>
                        <a:pt x="67" y="25"/>
                      </a:moveTo>
                      <a:cubicBezTo>
                        <a:pt x="70" y="25"/>
                        <a:pt x="72" y="24"/>
                        <a:pt x="74" y="22"/>
                      </a:cubicBezTo>
                      <a:lnTo>
                        <a:pt x="75" y="23"/>
                      </a:lnTo>
                      <a:cubicBezTo>
                        <a:pt x="73" y="25"/>
                        <a:pt x="70" y="26"/>
                        <a:pt x="67" y="26"/>
                      </a:cubicBezTo>
                      <a:lnTo>
                        <a:pt x="67" y="25"/>
                      </a:lnTo>
                      <a:close/>
                      <a:moveTo>
                        <a:pt x="75" y="23"/>
                      </a:moveTo>
                      <a:lnTo>
                        <a:pt x="75" y="23"/>
                      </a:lnTo>
                      <a:close/>
                      <a:moveTo>
                        <a:pt x="74" y="22"/>
                      </a:moveTo>
                      <a:cubicBezTo>
                        <a:pt x="75" y="22"/>
                        <a:pt x="76" y="21"/>
                        <a:pt x="76" y="20"/>
                      </a:cubicBezTo>
                      <a:lnTo>
                        <a:pt x="78" y="21"/>
                      </a:lnTo>
                      <a:cubicBezTo>
                        <a:pt x="77" y="22"/>
                        <a:pt x="76" y="22"/>
                        <a:pt x="75" y="23"/>
                      </a:cubicBezTo>
                      <a:lnTo>
                        <a:pt x="74" y="22"/>
                      </a:lnTo>
                      <a:close/>
                      <a:moveTo>
                        <a:pt x="76" y="20"/>
                      </a:moveTo>
                      <a:cubicBezTo>
                        <a:pt x="77" y="19"/>
                        <a:pt x="77" y="18"/>
                        <a:pt x="76" y="17"/>
                      </a:cubicBezTo>
                      <a:lnTo>
                        <a:pt x="78" y="17"/>
                      </a:lnTo>
                      <a:cubicBezTo>
                        <a:pt x="78" y="18"/>
                        <a:pt x="78" y="19"/>
                        <a:pt x="78" y="21"/>
                      </a:cubicBezTo>
                      <a:lnTo>
                        <a:pt x="76" y="20"/>
                      </a:lnTo>
                      <a:close/>
                      <a:moveTo>
                        <a:pt x="76" y="17"/>
                      </a:moveTo>
                      <a:cubicBezTo>
                        <a:pt x="76" y="16"/>
                        <a:pt x="75" y="15"/>
                        <a:pt x="74" y="14"/>
                      </a:cubicBezTo>
                      <a:lnTo>
                        <a:pt x="75" y="13"/>
                      </a:lnTo>
                      <a:cubicBezTo>
                        <a:pt x="77" y="14"/>
                        <a:pt x="77" y="15"/>
                        <a:pt x="78" y="17"/>
                      </a:cubicBezTo>
                      <a:lnTo>
                        <a:pt x="76" y="17"/>
                      </a:lnTo>
                      <a:close/>
                      <a:moveTo>
                        <a:pt x="74" y="14"/>
                      </a:moveTo>
                      <a:lnTo>
                        <a:pt x="74" y="14"/>
                      </a:lnTo>
                      <a:lnTo>
                        <a:pt x="75" y="13"/>
                      </a:lnTo>
                      <a:lnTo>
                        <a:pt x="74" y="14"/>
                      </a:lnTo>
                      <a:close/>
                      <a:moveTo>
                        <a:pt x="74" y="14"/>
                      </a:moveTo>
                      <a:cubicBezTo>
                        <a:pt x="73" y="13"/>
                        <a:pt x="72" y="12"/>
                        <a:pt x="71" y="12"/>
                      </a:cubicBezTo>
                      <a:lnTo>
                        <a:pt x="71" y="10"/>
                      </a:lnTo>
                      <a:cubicBezTo>
                        <a:pt x="73" y="11"/>
                        <a:pt x="74" y="12"/>
                        <a:pt x="75" y="13"/>
                      </a:cubicBezTo>
                      <a:lnTo>
                        <a:pt x="74" y="14"/>
                      </a:lnTo>
                      <a:close/>
                      <a:moveTo>
                        <a:pt x="71" y="10"/>
                      </a:moveTo>
                      <a:lnTo>
                        <a:pt x="71" y="10"/>
                      </a:lnTo>
                      <a:lnTo>
                        <a:pt x="71" y="11"/>
                      </a:lnTo>
                      <a:lnTo>
                        <a:pt x="71" y="10"/>
                      </a:lnTo>
                      <a:close/>
                    </a:path>
                  </a:pathLst>
                </a:custGeom>
                <a:solidFill>
                  <a:srgbClr val="94939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288" name="Freeform 583"/>
                <p:cNvSpPr>
                  <a:spLocks noChangeArrowheads="1"/>
                </p:cNvSpPr>
                <p:nvPr/>
              </p:nvSpPr>
              <p:spPr bwMode="auto">
                <a:xfrm>
                  <a:off x="1657" y="3725"/>
                  <a:ext cx="78" cy="41"/>
                </a:xfrm>
                <a:custGeom>
                  <a:avLst/>
                  <a:gdLst>
                    <a:gd name="T0" fmla="*/ 39233 w 57"/>
                    <a:gd name="T1" fmla="*/ 19818 h 24"/>
                    <a:gd name="T2" fmla="*/ 25449 w 57"/>
                    <a:gd name="T3" fmla="*/ 7129 h 24"/>
                    <a:gd name="T4" fmla="*/ 0 w 57"/>
                    <a:gd name="T5" fmla="*/ 115663 h 24"/>
                    <a:gd name="T6" fmla="*/ 80195 w 57"/>
                    <a:gd name="T7" fmla="*/ 166235 h 24"/>
                    <a:gd name="T8" fmla="*/ 91950 w 57"/>
                    <a:gd name="T9" fmla="*/ 135799 h 24"/>
                    <a:gd name="T10" fmla="*/ 82289 w 57"/>
                    <a:gd name="T11" fmla="*/ 48889 h 24"/>
                    <a:gd name="T12" fmla="*/ 39233 w 57"/>
                    <a:gd name="T13" fmla="*/ 19818 h 24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57" h="24">
                      <a:moveTo>
                        <a:pt x="24" y="3"/>
                      </a:moveTo>
                      <a:cubicBezTo>
                        <a:pt x="21" y="2"/>
                        <a:pt x="17" y="0"/>
                        <a:pt x="16" y="1"/>
                      </a:cubicBezTo>
                      <a:cubicBezTo>
                        <a:pt x="10" y="6"/>
                        <a:pt x="5" y="11"/>
                        <a:pt x="0" y="17"/>
                      </a:cubicBezTo>
                      <a:cubicBezTo>
                        <a:pt x="16" y="22"/>
                        <a:pt x="33" y="21"/>
                        <a:pt x="50" y="24"/>
                      </a:cubicBezTo>
                      <a:cubicBezTo>
                        <a:pt x="51" y="24"/>
                        <a:pt x="57" y="24"/>
                        <a:pt x="57" y="20"/>
                      </a:cubicBezTo>
                      <a:cubicBezTo>
                        <a:pt x="57" y="15"/>
                        <a:pt x="56" y="10"/>
                        <a:pt x="51" y="7"/>
                      </a:cubicBezTo>
                      <a:cubicBezTo>
                        <a:pt x="43" y="2"/>
                        <a:pt x="33" y="9"/>
                        <a:pt x="24" y="3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289" name="Freeform 584"/>
                <p:cNvSpPr>
                  <a:spLocks noChangeArrowheads="1"/>
                </p:cNvSpPr>
                <p:nvPr/>
              </p:nvSpPr>
              <p:spPr bwMode="auto">
                <a:xfrm>
                  <a:off x="1656" y="3725"/>
                  <a:ext cx="81" cy="42"/>
                </a:xfrm>
                <a:custGeom>
                  <a:avLst/>
                  <a:gdLst>
                    <a:gd name="T0" fmla="*/ 42768 w 59"/>
                    <a:gd name="T1" fmla="*/ 9151 h 25"/>
                    <a:gd name="T2" fmla="*/ 42768 w 59"/>
                    <a:gd name="T3" fmla="*/ 9151 h 25"/>
                    <a:gd name="T4" fmla="*/ 42768 w 59"/>
                    <a:gd name="T5" fmla="*/ 9151 h 25"/>
                    <a:gd name="T6" fmla="*/ 35317 w 59"/>
                    <a:gd name="T7" fmla="*/ 5586 h 25"/>
                    <a:gd name="T8" fmla="*/ 35317 w 59"/>
                    <a:gd name="T9" fmla="*/ 9151 h 25"/>
                    <a:gd name="T10" fmla="*/ 35317 w 59"/>
                    <a:gd name="T11" fmla="*/ 5586 h 25"/>
                    <a:gd name="T12" fmla="*/ 32164 w 59"/>
                    <a:gd name="T13" fmla="*/ 9151 h 25"/>
                    <a:gd name="T14" fmla="*/ 32164 w 59"/>
                    <a:gd name="T15" fmla="*/ 9151 h 25"/>
                    <a:gd name="T16" fmla="*/ 30372 w 59"/>
                    <a:gd name="T17" fmla="*/ 5586 h 25"/>
                    <a:gd name="T18" fmla="*/ 32164 w 59"/>
                    <a:gd name="T19" fmla="*/ 9151 h 25"/>
                    <a:gd name="T20" fmla="*/ 32164 w 59"/>
                    <a:gd name="T21" fmla="*/ 9151 h 25"/>
                    <a:gd name="T22" fmla="*/ 14204 w 59"/>
                    <a:gd name="T23" fmla="*/ 40340 h 25"/>
                    <a:gd name="T24" fmla="*/ 16351 w 59"/>
                    <a:gd name="T25" fmla="*/ 48003 h 25"/>
                    <a:gd name="T26" fmla="*/ 14204 w 59"/>
                    <a:gd name="T27" fmla="*/ 40340 h 25"/>
                    <a:gd name="T28" fmla="*/ 0 w 59"/>
                    <a:gd name="T29" fmla="*/ 88341 h 25"/>
                    <a:gd name="T30" fmla="*/ 3103 w 59"/>
                    <a:gd name="T31" fmla="*/ 83326 h 25"/>
                    <a:gd name="T32" fmla="*/ 1868 w 59"/>
                    <a:gd name="T33" fmla="*/ 88341 h 25"/>
                    <a:gd name="T34" fmla="*/ 90838 w 59"/>
                    <a:gd name="T35" fmla="*/ 119678 h 25"/>
                    <a:gd name="T36" fmla="*/ 58666 w 59"/>
                    <a:gd name="T37" fmla="*/ 108479 h 25"/>
                    <a:gd name="T38" fmla="*/ 92288 w 59"/>
                    <a:gd name="T39" fmla="*/ 123297 h 25"/>
                    <a:gd name="T40" fmla="*/ 92288 w 59"/>
                    <a:gd name="T41" fmla="*/ 123297 h 25"/>
                    <a:gd name="T42" fmla="*/ 90838 w 59"/>
                    <a:gd name="T43" fmla="*/ 129105 h 25"/>
                    <a:gd name="T44" fmla="*/ 95767 w 59"/>
                    <a:gd name="T45" fmla="*/ 119678 h 25"/>
                    <a:gd name="T46" fmla="*/ 92288 w 59"/>
                    <a:gd name="T47" fmla="*/ 123297 h 25"/>
                    <a:gd name="T48" fmla="*/ 102483 w 59"/>
                    <a:gd name="T49" fmla="*/ 114146 h 25"/>
                    <a:gd name="T50" fmla="*/ 101692 w 59"/>
                    <a:gd name="T51" fmla="*/ 108479 h 25"/>
                    <a:gd name="T52" fmla="*/ 101692 w 59"/>
                    <a:gd name="T53" fmla="*/ 108479 h 25"/>
                    <a:gd name="T54" fmla="*/ 105043 w 59"/>
                    <a:gd name="T55" fmla="*/ 108479 h 25"/>
                    <a:gd name="T56" fmla="*/ 105043 w 59"/>
                    <a:gd name="T57" fmla="*/ 108479 h 25"/>
                    <a:gd name="T58" fmla="*/ 105043 w 59"/>
                    <a:gd name="T59" fmla="*/ 108479 h 25"/>
                    <a:gd name="T60" fmla="*/ 105043 w 59"/>
                    <a:gd name="T61" fmla="*/ 104615 h 25"/>
                    <a:gd name="T62" fmla="*/ 101692 w 59"/>
                    <a:gd name="T63" fmla="*/ 104615 h 25"/>
                    <a:gd name="T64" fmla="*/ 105043 w 59"/>
                    <a:gd name="T65" fmla="*/ 104615 h 25"/>
                    <a:gd name="T66" fmla="*/ 101692 w 59"/>
                    <a:gd name="T67" fmla="*/ 94206 h 25"/>
                    <a:gd name="T68" fmla="*/ 101692 w 59"/>
                    <a:gd name="T69" fmla="*/ 94206 h 25"/>
                    <a:gd name="T70" fmla="*/ 105043 w 59"/>
                    <a:gd name="T71" fmla="*/ 94206 h 25"/>
                    <a:gd name="T72" fmla="*/ 92288 w 59"/>
                    <a:gd name="T73" fmla="*/ 40340 h 25"/>
                    <a:gd name="T74" fmla="*/ 101692 w 59"/>
                    <a:gd name="T75" fmla="*/ 83326 h 25"/>
                    <a:gd name="T76" fmla="*/ 92288 w 59"/>
                    <a:gd name="T77" fmla="*/ 35026 h 25"/>
                    <a:gd name="T78" fmla="*/ 69310 w 59"/>
                    <a:gd name="T79" fmla="*/ 30981 h 25"/>
                    <a:gd name="T80" fmla="*/ 92288 w 59"/>
                    <a:gd name="T81" fmla="*/ 40340 h 25"/>
                    <a:gd name="T82" fmla="*/ 45109 w 59"/>
                    <a:gd name="T83" fmla="*/ 14999 h 25"/>
                    <a:gd name="T84" fmla="*/ 42768 w 59"/>
                    <a:gd name="T85" fmla="*/ 21358 h 25"/>
                    <a:gd name="T86" fmla="*/ 45109 w 59"/>
                    <a:gd name="T87" fmla="*/ 14999 h 25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</a:gdLst>
                  <a:ahLst/>
                  <a:cxnLst>
                    <a:cxn ang="T88">
                      <a:pos x="T0" y="T1"/>
                    </a:cxn>
                    <a:cxn ang="T89">
                      <a:pos x="T2" y="T3"/>
                    </a:cxn>
                    <a:cxn ang="T90">
                      <a:pos x="T4" y="T5"/>
                    </a:cxn>
                    <a:cxn ang="T91">
                      <a:pos x="T6" y="T7"/>
                    </a:cxn>
                    <a:cxn ang="T92">
                      <a:pos x="T8" y="T9"/>
                    </a:cxn>
                    <a:cxn ang="T93">
                      <a:pos x="T10" y="T11"/>
                    </a:cxn>
                    <a:cxn ang="T94">
                      <a:pos x="T12" y="T13"/>
                    </a:cxn>
                    <a:cxn ang="T95">
                      <a:pos x="T14" y="T15"/>
                    </a:cxn>
                    <a:cxn ang="T96">
                      <a:pos x="T16" y="T17"/>
                    </a:cxn>
                    <a:cxn ang="T97">
                      <a:pos x="T18" y="T19"/>
                    </a:cxn>
                    <a:cxn ang="T98">
                      <a:pos x="T20" y="T21"/>
                    </a:cxn>
                    <a:cxn ang="T99">
                      <a:pos x="T22" y="T23"/>
                    </a:cxn>
                    <a:cxn ang="T100">
                      <a:pos x="T24" y="T25"/>
                    </a:cxn>
                    <a:cxn ang="T101">
                      <a:pos x="T26" y="T27"/>
                    </a:cxn>
                    <a:cxn ang="T102">
                      <a:pos x="T28" y="T29"/>
                    </a:cxn>
                    <a:cxn ang="T103">
                      <a:pos x="T30" y="T31"/>
                    </a:cxn>
                    <a:cxn ang="T104">
                      <a:pos x="T32" y="T33"/>
                    </a:cxn>
                    <a:cxn ang="T105">
                      <a:pos x="T34" y="T35"/>
                    </a:cxn>
                    <a:cxn ang="T106">
                      <a:pos x="T36" y="T37"/>
                    </a:cxn>
                    <a:cxn ang="T107">
                      <a:pos x="T38" y="T39"/>
                    </a:cxn>
                    <a:cxn ang="T108">
                      <a:pos x="T40" y="T41"/>
                    </a:cxn>
                    <a:cxn ang="T109">
                      <a:pos x="T42" y="T43"/>
                    </a:cxn>
                    <a:cxn ang="T110">
                      <a:pos x="T44" y="T45"/>
                    </a:cxn>
                    <a:cxn ang="T111">
                      <a:pos x="T46" y="T47"/>
                    </a:cxn>
                    <a:cxn ang="T112">
                      <a:pos x="T48" y="T49"/>
                    </a:cxn>
                    <a:cxn ang="T113">
                      <a:pos x="T50" y="T51"/>
                    </a:cxn>
                    <a:cxn ang="T114">
                      <a:pos x="T52" y="T53"/>
                    </a:cxn>
                    <a:cxn ang="T115">
                      <a:pos x="T54" y="T55"/>
                    </a:cxn>
                    <a:cxn ang="T116">
                      <a:pos x="T56" y="T57"/>
                    </a:cxn>
                    <a:cxn ang="T117">
                      <a:pos x="T58" y="T59"/>
                    </a:cxn>
                    <a:cxn ang="T118">
                      <a:pos x="T60" y="T61"/>
                    </a:cxn>
                    <a:cxn ang="T119">
                      <a:pos x="T62" y="T63"/>
                    </a:cxn>
                    <a:cxn ang="T120">
                      <a:pos x="T64" y="T65"/>
                    </a:cxn>
                    <a:cxn ang="T121">
                      <a:pos x="T66" y="T67"/>
                    </a:cxn>
                    <a:cxn ang="T122">
                      <a:pos x="T68" y="T69"/>
                    </a:cxn>
                    <a:cxn ang="T123">
                      <a:pos x="T70" y="T71"/>
                    </a:cxn>
                    <a:cxn ang="T124">
                      <a:pos x="T72" y="T73"/>
                    </a:cxn>
                    <a:cxn ang="T125">
                      <a:pos x="T74" y="T75"/>
                    </a:cxn>
                    <a:cxn ang="T126">
                      <a:pos x="T76" y="T77"/>
                    </a:cxn>
                    <a:cxn ang="T127">
                      <a:pos x="T78" y="T79"/>
                    </a:cxn>
                    <a:cxn ang="T128">
                      <a:pos x="T80" y="T81"/>
                    </a:cxn>
                    <a:cxn ang="T129">
                      <a:pos x="T82" y="T83"/>
                    </a:cxn>
                    <a:cxn ang="T130">
                      <a:pos x="T84" y="T85"/>
                    </a:cxn>
                    <a:cxn ang="T131">
                      <a:pos x="T86" y="T87"/>
                    </a:cxn>
                  </a:cxnLst>
                  <a:rect l="0" t="0" r="r" b="b"/>
                  <a:pathLst>
                    <a:path w="59" h="25">
                      <a:moveTo>
                        <a:pt x="24" y="4"/>
                      </a:moveTo>
                      <a:cubicBezTo>
                        <a:pt x="24" y="4"/>
                        <a:pt x="24" y="4"/>
                        <a:pt x="23" y="3"/>
                      </a:cubicBezTo>
                      <a:lnTo>
                        <a:pt x="24" y="2"/>
                      </a:lnTo>
                      <a:cubicBezTo>
                        <a:pt x="24" y="3"/>
                        <a:pt x="25" y="3"/>
                        <a:pt x="25" y="3"/>
                      </a:cubicBezTo>
                      <a:lnTo>
                        <a:pt x="24" y="4"/>
                      </a:lnTo>
                      <a:close/>
                      <a:moveTo>
                        <a:pt x="24" y="2"/>
                      </a:moveTo>
                      <a:lnTo>
                        <a:pt x="24" y="2"/>
                      </a:lnTo>
                      <a:lnTo>
                        <a:pt x="24" y="3"/>
                      </a:lnTo>
                      <a:lnTo>
                        <a:pt x="24" y="2"/>
                      </a:lnTo>
                      <a:close/>
                      <a:moveTo>
                        <a:pt x="23" y="3"/>
                      </a:moveTo>
                      <a:cubicBezTo>
                        <a:pt x="22" y="3"/>
                        <a:pt x="21" y="2"/>
                        <a:pt x="20" y="2"/>
                      </a:cubicBezTo>
                      <a:lnTo>
                        <a:pt x="20" y="1"/>
                      </a:lnTo>
                      <a:cubicBezTo>
                        <a:pt x="21" y="1"/>
                        <a:pt x="23" y="2"/>
                        <a:pt x="24" y="2"/>
                      </a:cubicBezTo>
                      <a:lnTo>
                        <a:pt x="23" y="3"/>
                      </a:lnTo>
                      <a:close/>
                      <a:moveTo>
                        <a:pt x="20" y="2"/>
                      </a:moveTo>
                      <a:cubicBezTo>
                        <a:pt x="19" y="2"/>
                        <a:pt x="18" y="2"/>
                        <a:pt x="18" y="2"/>
                      </a:cubicBezTo>
                      <a:lnTo>
                        <a:pt x="17" y="1"/>
                      </a:lnTo>
                      <a:cubicBezTo>
                        <a:pt x="17" y="0"/>
                        <a:pt x="18" y="0"/>
                        <a:pt x="20" y="1"/>
                      </a:cubicBezTo>
                      <a:lnTo>
                        <a:pt x="20" y="2"/>
                      </a:lnTo>
                      <a:close/>
                      <a:moveTo>
                        <a:pt x="18" y="2"/>
                      </a:moveTo>
                      <a:lnTo>
                        <a:pt x="18" y="2"/>
                      </a:lnTo>
                      <a:lnTo>
                        <a:pt x="17" y="1"/>
                      </a:lnTo>
                      <a:lnTo>
                        <a:pt x="18" y="2"/>
                      </a:lnTo>
                      <a:close/>
                      <a:moveTo>
                        <a:pt x="18" y="2"/>
                      </a:moveTo>
                      <a:cubicBezTo>
                        <a:pt x="18" y="2"/>
                        <a:pt x="18" y="2"/>
                        <a:pt x="18" y="2"/>
                      </a:cubicBezTo>
                      <a:lnTo>
                        <a:pt x="16" y="1"/>
                      </a:lnTo>
                      <a:cubicBezTo>
                        <a:pt x="16" y="1"/>
                        <a:pt x="17" y="1"/>
                        <a:pt x="17" y="1"/>
                      </a:cubicBezTo>
                      <a:lnTo>
                        <a:pt x="18" y="2"/>
                      </a:lnTo>
                      <a:close/>
                      <a:moveTo>
                        <a:pt x="18" y="2"/>
                      </a:moveTo>
                      <a:lnTo>
                        <a:pt x="18" y="2"/>
                      </a:lnTo>
                      <a:lnTo>
                        <a:pt x="17" y="1"/>
                      </a:lnTo>
                      <a:lnTo>
                        <a:pt x="18" y="2"/>
                      </a:lnTo>
                      <a:close/>
                      <a:moveTo>
                        <a:pt x="18" y="2"/>
                      </a:moveTo>
                      <a:cubicBezTo>
                        <a:pt x="15" y="4"/>
                        <a:pt x="12" y="7"/>
                        <a:pt x="9" y="9"/>
                      </a:cubicBezTo>
                      <a:lnTo>
                        <a:pt x="8" y="8"/>
                      </a:lnTo>
                      <a:cubicBezTo>
                        <a:pt x="11" y="6"/>
                        <a:pt x="14" y="3"/>
                        <a:pt x="17" y="1"/>
                      </a:cubicBezTo>
                      <a:lnTo>
                        <a:pt x="18" y="2"/>
                      </a:lnTo>
                      <a:close/>
                      <a:moveTo>
                        <a:pt x="9" y="9"/>
                      </a:moveTo>
                      <a:cubicBezTo>
                        <a:pt x="7" y="12"/>
                        <a:pt x="4" y="14"/>
                        <a:pt x="2" y="17"/>
                      </a:cubicBezTo>
                      <a:lnTo>
                        <a:pt x="1" y="17"/>
                      </a:lnTo>
                      <a:cubicBezTo>
                        <a:pt x="3" y="14"/>
                        <a:pt x="6" y="11"/>
                        <a:pt x="8" y="8"/>
                      </a:cubicBezTo>
                      <a:lnTo>
                        <a:pt x="9" y="9"/>
                      </a:lnTo>
                      <a:close/>
                      <a:moveTo>
                        <a:pt x="1" y="17"/>
                      </a:moveTo>
                      <a:lnTo>
                        <a:pt x="0" y="17"/>
                      </a:lnTo>
                      <a:lnTo>
                        <a:pt x="1" y="17"/>
                      </a:lnTo>
                      <a:close/>
                      <a:moveTo>
                        <a:pt x="2" y="16"/>
                      </a:moveTo>
                      <a:cubicBezTo>
                        <a:pt x="12" y="19"/>
                        <a:pt x="23" y="20"/>
                        <a:pt x="33" y="21"/>
                      </a:cubicBezTo>
                      <a:lnTo>
                        <a:pt x="33" y="23"/>
                      </a:lnTo>
                      <a:cubicBezTo>
                        <a:pt x="22" y="22"/>
                        <a:pt x="12" y="21"/>
                        <a:pt x="1" y="17"/>
                      </a:cubicBezTo>
                      <a:lnTo>
                        <a:pt x="2" y="16"/>
                      </a:lnTo>
                      <a:close/>
                      <a:moveTo>
                        <a:pt x="33" y="21"/>
                      </a:moveTo>
                      <a:cubicBezTo>
                        <a:pt x="39" y="22"/>
                        <a:pt x="45" y="23"/>
                        <a:pt x="51" y="23"/>
                      </a:cubicBezTo>
                      <a:lnTo>
                        <a:pt x="51" y="25"/>
                      </a:lnTo>
                      <a:cubicBezTo>
                        <a:pt x="45" y="24"/>
                        <a:pt x="39" y="23"/>
                        <a:pt x="33" y="23"/>
                      </a:cubicBezTo>
                      <a:lnTo>
                        <a:pt x="33" y="21"/>
                      </a:lnTo>
                      <a:close/>
                      <a:moveTo>
                        <a:pt x="51" y="23"/>
                      </a:moveTo>
                      <a:lnTo>
                        <a:pt x="52" y="23"/>
                      </a:lnTo>
                      <a:lnTo>
                        <a:pt x="52" y="24"/>
                      </a:lnTo>
                      <a:lnTo>
                        <a:pt x="51" y="24"/>
                      </a:lnTo>
                      <a:lnTo>
                        <a:pt x="51" y="23"/>
                      </a:lnTo>
                      <a:close/>
                      <a:moveTo>
                        <a:pt x="52" y="24"/>
                      </a:moveTo>
                      <a:cubicBezTo>
                        <a:pt x="52" y="24"/>
                        <a:pt x="52" y="24"/>
                        <a:pt x="52" y="24"/>
                      </a:cubicBezTo>
                      <a:lnTo>
                        <a:pt x="52" y="25"/>
                      </a:lnTo>
                      <a:cubicBezTo>
                        <a:pt x="51" y="25"/>
                        <a:pt x="51" y="25"/>
                        <a:pt x="51" y="25"/>
                      </a:cubicBezTo>
                      <a:lnTo>
                        <a:pt x="52" y="24"/>
                      </a:lnTo>
                      <a:close/>
                      <a:moveTo>
                        <a:pt x="52" y="24"/>
                      </a:moveTo>
                      <a:cubicBezTo>
                        <a:pt x="52" y="24"/>
                        <a:pt x="53" y="23"/>
                        <a:pt x="54" y="23"/>
                      </a:cubicBezTo>
                      <a:lnTo>
                        <a:pt x="55" y="24"/>
                      </a:lnTo>
                      <a:cubicBezTo>
                        <a:pt x="54" y="25"/>
                        <a:pt x="52" y="25"/>
                        <a:pt x="52" y="25"/>
                      </a:cubicBezTo>
                      <a:lnTo>
                        <a:pt x="52" y="24"/>
                      </a:lnTo>
                      <a:close/>
                      <a:moveTo>
                        <a:pt x="54" y="23"/>
                      </a:moveTo>
                      <a:cubicBezTo>
                        <a:pt x="55" y="23"/>
                        <a:pt x="56" y="22"/>
                        <a:pt x="57" y="21"/>
                      </a:cubicBezTo>
                      <a:lnTo>
                        <a:pt x="58" y="22"/>
                      </a:lnTo>
                      <a:cubicBezTo>
                        <a:pt x="58" y="23"/>
                        <a:pt x="56" y="24"/>
                        <a:pt x="55" y="24"/>
                      </a:cubicBezTo>
                      <a:lnTo>
                        <a:pt x="54" y="23"/>
                      </a:lnTo>
                      <a:close/>
                      <a:moveTo>
                        <a:pt x="57" y="21"/>
                      </a:moveTo>
                      <a:lnTo>
                        <a:pt x="57" y="21"/>
                      </a:lnTo>
                      <a:lnTo>
                        <a:pt x="58" y="22"/>
                      </a:lnTo>
                      <a:lnTo>
                        <a:pt x="57" y="21"/>
                      </a:lnTo>
                      <a:close/>
                      <a:moveTo>
                        <a:pt x="57" y="21"/>
                      </a:moveTo>
                      <a:cubicBezTo>
                        <a:pt x="57" y="21"/>
                        <a:pt x="57" y="21"/>
                        <a:pt x="57" y="20"/>
                      </a:cubicBezTo>
                      <a:lnTo>
                        <a:pt x="59" y="21"/>
                      </a:lnTo>
                      <a:cubicBezTo>
                        <a:pt x="59" y="21"/>
                        <a:pt x="59" y="22"/>
                        <a:pt x="58" y="22"/>
                      </a:cubicBezTo>
                      <a:lnTo>
                        <a:pt x="57" y="21"/>
                      </a:lnTo>
                      <a:close/>
                      <a:moveTo>
                        <a:pt x="59" y="21"/>
                      </a:moveTo>
                      <a:lnTo>
                        <a:pt x="59" y="21"/>
                      </a:lnTo>
                      <a:lnTo>
                        <a:pt x="58" y="20"/>
                      </a:lnTo>
                      <a:lnTo>
                        <a:pt x="59" y="21"/>
                      </a:lnTo>
                      <a:close/>
                      <a:moveTo>
                        <a:pt x="57" y="20"/>
                      </a:moveTo>
                      <a:lnTo>
                        <a:pt x="57" y="20"/>
                      </a:lnTo>
                      <a:lnTo>
                        <a:pt x="59" y="20"/>
                      </a:lnTo>
                      <a:lnTo>
                        <a:pt x="59" y="21"/>
                      </a:lnTo>
                      <a:lnTo>
                        <a:pt x="57" y="20"/>
                      </a:lnTo>
                      <a:close/>
                      <a:moveTo>
                        <a:pt x="57" y="20"/>
                      </a:moveTo>
                      <a:cubicBezTo>
                        <a:pt x="57" y="20"/>
                        <a:pt x="57" y="19"/>
                        <a:pt x="57" y="18"/>
                      </a:cubicBezTo>
                      <a:lnTo>
                        <a:pt x="59" y="18"/>
                      </a:lnTo>
                      <a:cubicBezTo>
                        <a:pt x="59" y="19"/>
                        <a:pt x="59" y="20"/>
                        <a:pt x="59" y="20"/>
                      </a:cubicBezTo>
                      <a:lnTo>
                        <a:pt x="57" y="20"/>
                      </a:lnTo>
                      <a:close/>
                      <a:moveTo>
                        <a:pt x="57" y="18"/>
                      </a:moveTo>
                      <a:lnTo>
                        <a:pt x="57" y="18"/>
                      </a:lnTo>
                      <a:lnTo>
                        <a:pt x="58" y="18"/>
                      </a:lnTo>
                      <a:lnTo>
                        <a:pt x="57" y="18"/>
                      </a:lnTo>
                      <a:close/>
                      <a:moveTo>
                        <a:pt x="57" y="18"/>
                      </a:moveTo>
                      <a:cubicBezTo>
                        <a:pt x="57" y="18"/>
                        <a:pt x="57" y="17"/>
                        <a:pt x="57" y="16"/>
                      </a:cubicBezTo>
                      <a:lnTo>
                        <a:pt x="59" y="16"/>
                      </a:lnTo>
                      <a:cubicBezTo>
                        <a:pt x="59" y="17"/>
                        <a:pt x="59" y="17"/>
                        <a:pt x="59" y="18"/>
                      </a:cubicBezTo>
                      <a:lnTo>
                        <a:pt x="57" y="18"/>
                      </a:lnTo>
                      <a:close/>
                      <a:moveTo>
                        <a:pt x="57" y="16"/>
                      </a:moveTo>
                      <a:cubicBezTo>
                        <a:pt x="57" y="13"/>
                        <a:pt x="55" y="10"/>
                        <a:pt x="52" y="8"/>
                      </a:cubicBezTo>
                      <a:lnTo>
                        <a:pt x="53" y="7"/>
                      </a:lnTo>
                      <a:cubicBezTo>
                        <a:pt x="56" y="9"/>
                        <a:pt x="58" y="12"/>
                        <a:pt x="59" y="16"/>
                      </a:cubicBezTo>
                      <a:lnTo>
                        <a:pt x="57" y="16"/>
                      </a:lnTo>
                      <a:close/>
                      <a:moveTo>
                        <a:pt x="52" y="8"/>
                      </a:moveTo>
                      <a:lnTo>
                        <a:pt x="52" y="8"/>
                      </a:lnTo>
                      <a:lnTo>
                        <a:pt x="52" y="7"/>
                      </a:lnTo>
                      <a:lnTo>
                        <a:pt x="52" y="8"/>
                      </a:lnTo>
                      <a:close/>
                      <a:moveTo>
                        <a:pt x="52" y="8"/>
                      </a:moveTo>
                      <a:cubicBezTo>
                        <a:pt x="48" y="5"/>
                        <a:pt x="44" y="5"/>
                        <a:pt x="39" y="6"/>
                      </a:cubicBezTo>
                      <a:lnTo>
                        <a:pt x="39" y="5"/>
                      </a:lnTo>
                      <a:cubicBezTo>
                        <a:pt x="44" y="4"/>
                        <a:pt x="48" y="4"/>
                        <a:pt x="53" y="7"/>
                      </a:cubicBezTo>
                      <a:lnTo>
                        <a:pt x="52" y="8"/>
                      </a:lnTo>
                      <a:close/>
                      <a:moveTo>
                        <a:pt x="39" y="6"/>
                      </a:moveTo>
                      <a:cubicBezTo>
                        <a:pt x="34" y="6"/>
                        <a:pt x="29" y="7"/>
                        <a:pt x="24" y="4"/>
                      </a:cubicBezTo>
                      <a:lnTo>
                        <a:pt x="25" y="3"/>
                      </a:lnTo>
                      <a:cubicBezTo>
                        <a:pt x="29" y="5"/>
                        <a:pt x="34" y="5"/>
                        <a:pt x="39" y="5"/>
                      </a:cubicBezTo>
                      <a:lnTo>
                        <a:pt x="39" y="6"/>
                      </a:lnTo>
                      <a:close/>
                      <a:moveTo>
                        <a:pt x="24" y="4"/>
                      </a:moveTo>
                      <a:lnTo>
                        <a:pt x="24" y="4"/>
                      </a:lnTo>
                      <a:lnTo>
                        <a:pt x="25" y="3"/>
                      </a:lnTo>
                      <a:lnTo>
                        <a:pt x="24" y="4"/>
                      </a:lnTo>
                      <a:close/>
                    </a:path>
                  </a:pathLst>
                </a:custGeom>
                <a:solidFill>
                  <a:srgbClr val="94939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290" name="Freeform 585"/>
                <p:cNvSpPr>
                  <a:spLocks noChangeArrowheads="1"/>
                </p:cNvSpPr>
                <p:nvPr/>
              </p:nvSpPr>
              <p:spPr bwMode="auto">
                <a:xfrm>
                  <a:off x="1743" y="3721"/>
                  <a:ext cx="75" cy="66"/>
                </a:xfrm>
                <a:custGeom>
                  <a:avLst/>
                  <a:gdLst>
                    <a:gd name="T0" fmla="*/ 55664 w 55"/>
                    <a:gd name="T1" fmla="*/ 5832 h 39"/>
                    <a:gd name="T2" fmla="*/ 18117 w 55"/>
                    <a:gd name="T3" fmla="*/ 50526 h 39"/>
                    <a:gd name="T4" fmla="*/ 1748 w 55"/>
                    <a:gd name="T5" fmla="*/ 180884 h 39"/>
                    <a:gd name="T6" fmla="*/ 19943 w 55"/>
                    <a:gd name="T7" fmla="*/ 202415 h 39"/>
                    <a:gd name="T8" fmla="*/ 35695 w 55"/>
                    <a:gd name="T9" fmla="*/ 186716 h 39"/>
                    <a:gd name="T10" fmla="*/ 82079 w 55"/>
                    <a:gd name="T11" fmla="*/ 129443 h 39"/>
                    <a:gd name="T12" fmla="*/ 85009 w 55"/>
                    <a:gd name="T13" fmla="*/ 53646 h 39"/>
                    <a:gd name="T14" fmla="*/ 64650 w 55"/>
                    <a:gd name="T15" fmla="*/ 22318 h 39"/>
                    <a:gd name="T16" fmla="*/ 55664 w 55"/>
                    <a:gd name="T17" fmla="*/ 5832 h 39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55" h="39">
                      <a:moveTo>
                        <a:pt x="34" y="1"/>
                      </a:moveTo>
                      <a:cubicBezTo>
                        <a:pt x="27" y="8"/>
                        <a:pt x="19" y="7"/>
                        <a:pt x="11" y="9"/>
                      </a:cubicBezTo>
                      <a:cubicBezTo>
                        <a:pt x="1" y="13"/>
                        <a:pt x="0" y="25"/>
                        <a:pt x="1" y="33"/>
                      </a:cubicBezTo>
                      <a:cubicBezTo>
                        <a:pt x="1" y="36"/>
                        <a:pt x="8" y="39"/>
                        <a:pt x="12" y="37"/>
                      </a:cubicBezTo>
                      <a:cubicBezTo>
                        <a:pt x="15" y="35"/>
                        <a:pt x="19" y="34"/>
                        <a:pt x="22" y="34"/>
                      </a:cubicBezTo>
                      <a:cubicBezTo>
                        <a:pt x="32" y="34"/>
                        <a:pt x="44" y="32"/>
                        <a:pt x="50" y="24"/>
                      </a:cubicBezTo>
                      <a:cubicBezTo>
                        <a:pt x="53" y="20"/>
                        <a:pt x="55" y="14"/>
                        <a:pt x="52" y="10"/>
                      </a:cubicBezTo>
                      <a:cubicBezTo>
                        <a:pt x="50" y="6"/>
                        <a:pt x="45" y="4"/>
                        <a:pt x="39" y="4"/>
                      </a:cubicBezTo>
                      <a:cubicBezTo>
                        <a:pt x="37" y="4"/>
                        <a:pt x="34" y="0"/>
                        <a:pt x="34" y="1"/>
                      </a:cubicBezTo>
                      <a:close/>
                    </a:path>
                  </a:pathLst>
                </a:custGeom>
                <a:solidFill>
                  <a:srgbClr val="EDF187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291" name="Freeform 586"/>
                <p:cNvSpPr>
                  <a:spLocks noChangeArrowheads="1"/>
                </p:cNvSpPr>
                <p:nvPr/>
              </p:nvSpPr>
              <p:spPr bwMode="auto">
                <a:xfrm>
                  <a:off x="1743" y="3721"/>
                  <a:ext cx="75" cy="64"/>
                </a:xfrm>
                <a:custGeom>
                  <a:avLst/>
                  <a:gdLst>
                    <a:gd name="T0" fmla="*/ 30341 w 55"/>
                    <a:gd name="T1" fmla="*/ 33293 h 38"/>
                    <a:gd name="T2" fmla="*/ 30341 w 55"/>
                    <a:gd name="T3" fmla="*/ 38863 h 38"/>
                    <a:gd name="T4" fmla="*/ 30341 w 55"/>
                    <a:gd name="T5" fmla="*/ 33293 h 38"/>
                    <a:gd name="T6" fmla="*/ 4762 w 55"/>
                    <a:gd name="T7" fmla="*/ 101110 h 38"/>
                    <a:gd name="T8" fmla="*/ 18117 w 55"/>
                    <a:gd name="T9" fmla="*/ 48472 h 38"/>
                    <a:gd name="T10" fmla="*/ 0 w 55"/>
                    <a:gd name="T11" fmla="*/ 164963 h 38"/>
                    <a:gd name="T12" fmla="*/ 0 w 55"/>
                    <a:gd name="T13" fmla="*/ 164963 h 38"/>
                    <a:gd name="T14" fmla="*/ 0 w 55"/>
                    <a:gd name="T15" fmla="*/ 164963 h 38"/>
                    <a:gd name="T16" fmla="*/ 1748 w 55"/>
                    <a:gd name="T17" fmla="*/ 174392 h 38"/>
                    <a:gd name="T18" fmla="*/ 2880 w 55"/>
                    <a:gd name="T19" fmla="*/ 168847 h 38"/>
                    <a:gd name="T20" fmla="*/ 1748 w 55"/>
                    <a:gd name="T21" fmla="*/ 174392 h 38"/>
                    <a:gd name="T22" fmla="*/ 14872 w 55"/>
                    <a:gd name="T23" fmla="*/ 183362 h 38"/>
                    <a:gd name="T24" fmla="*/ 7885 w 55"/>
                    <a:gd name="T25" fmla="*/ 179997 h 38"/>
                    <a:gd name="T26" fmla="*/ 19943 w 55"/>
                    <a:gd name="T27" fmla="*/ 183362 h 38"/>
                    <a:gd name="T28" fmla="*/ 18117 w 55"/>
                    <a:gd name="T29" fmla="*/ 179997 h 38"/>
                    <a:gd name="T30" fmla="*/ 19943 w 55"/>
                    <a:gd name="T31" fmla="*/ 183362 h 38"/>
                    <a:gd name="T32" fmla="*/ 21574 w 55"/>
                    <a:gd name="T33" fmla="*/ 179997 h 38"/>
                    <a:gd name="T34" fmla="*/ 19943 w 55"/>
                    <a:gd name="T35" fmla="*/ 179997 h 38"/>
                    <a:gd name="T36" fmla="*/ 24608 w 55"/>
                    <a:gd name="T37" fmla="*/ 179997 h 38"/>
                    <a:gd name="T38" fmla="*/ 22741 w 55"/>
                    <a:gd name="T39" fmla="*/ 174392 h 38"/>
                    <a:gd name="T40" fmla="*/ 22741 w 55"/>
                    <a:gd name="T41" fmla="*/ 174392 h 38"/>
                    <a:gd name="T42" fmla="*/ 35695 w 55"/>
                    <a:gd name="T43" fmla="*/ 168847 h 38"/>
                    <a:gd name="T44" fmla="*/ 35695 w 55"/>
                    <a:gd name="T45" fmla="*/ 164963 h 38"/>
                    <a:gd name="T46" fmla="*/ 35695 w 55"/>
                    <a:gd name="T47" fmla="*/ 164963 h 38"/>
                    <a:gd name="T48" fmla="*/ 62254 w 55"/>
                    <a:gd name="T49" fmla="*/ 159309 h 38"/>
                    <a:gd name="T50" fmla="*/ 60284 w 55"/>
                    <a:gd name="T51" fmla="*/ 154604 h 38"/>
                    <a:gd name="T52" fmla="*/ 62254 w 55"/>
                    <a:gd name="T53" fmla="*/ 159309 h 38"/>
                    <a:gd name="T54" fmla="*/ 83066 w 55"/>
                    <a:gd name="T55" fmla="*/ 124933 h 38"/>
                    <a:gd name="T56" fmla="*/ 80029 w 55"/>
                    <a:gd name="T57" fmla="*/ 119153 h 38"/>
                    <a:gd name="T58" fmla="*/ 83066 w 55"/>
                    <a:gd name="T59" fmla="*/ 124933 h 38"/>
                    <a:gd name="T60" fmla="*/ 83066 w 55"/>
                    <a:gd name="T61" fmla="*/ 124933 h 38"/>
                    <a:gd name="T62" fmla="*/ 80029 w 55"/>
                    <a:gd name="T63" fmla="*/ 119153 h 38"/>
                    <a:gd name="T64" fmla="*/ 83066 w 55"/>
                    <a:gd name="T65" fmla="*/ 124933 h 38"/>
                    <a:gd name="T66" fmla="*/ 85009 w 55"/>
                    <a:gd name="T67" fmla="*/ 101110 h 38"/>
                    <a:gd name="T68" fmla="*/ 83066 w 55"/>
                    <a:gd name="T69" fmla="*/ 110319 h 38"/>
                    <a:gd name="T70" fmla="*/ 87310 w 55"/>
                    <a:gd name="T71" fmla="*/ 44758 h 38"/>
                    <a:gd name="T72" fmla="*/ 87310 w 55"/>
                    <a:gd name="T73" fmla="*/ 44758 h 38"/>
                    <a:gd name="T74" fmla="*/ 87310 w 55"/>
                    <a:gd name="T75" fmla="*/ 44758 h 38"/>
                    <a:gd name="T76" fmla="*/ 87310 w 55"/>
                    <a:gd name="T77" fmla="*/ 44758 h 38"/>
                    <a:gd name="T78" fmla="*/ 87310 w 55"/>
                    <a:gd name="T79" fmla="*/ 44758 h 38"/>
                    <a:gd name="T80" fmla="*/ 87310 w 55"/>
                    <a:gd name="T81" fmla="*/ 44758 h 38"/>
                    <a:gd name="T82" fmla="*/ 83066 w 55"/>
                    <a:gd name="T83" fmla="*/ 38863 h 38"/>
                    <a:gd name="T84" fmla="*/ 82079 w 55"/>
                    <a:gd name="T85" fmla="*/ 44758 h 38"/>
                    <a:gd name="T86" fmla="*/ 83066 w 55"/>
                    <a:gd name="T87" fmla="*/ 38863 h 38"/>
                    <a:gd name="T88" fmla="*/ 64650 w 55"/>
                    <a:gd name="T89" fmla="*/ 23825 h 38"/>
                    <a:gd name="T90" fmla="*/ 80029 w 55"/>
                    <a:gd name="T91" fmla="*/ 38863 h 38"/>
                    <a:gd name="T92" fmla="*/ 64650 w 55"/>
                    <a:gd name="T93" fmla="*/ 20404 h 38"/>
                    <a:gd name="T94" fmla="*/ 64650 w 55"/>
                    <a:gd name="T95" fmla="*/ 23825 h 38"/>
                    <a:gd name="T96" fmla="*/ 64650 w 55"/>
                    <a:gd name="T97" fmla="*/ 23825 h 38"/>
                    <a:gd name="T98" fmla="*/ 64650 w 55"/>
                    <a:gd name="T99" fmla="*/ 20404 h 38"/>
                    <a:gd name="T100" fmla="*/ 57394 w 55"/>
                    <a:gd name="T101" fmla="*/ 8950 h 38"/>
                    <a:gd name="T102" fmla="*/ 64650 w 55"/>
                    <a:gd name="T103" fmla="*/ 23825 h 38"/>
                    <a:gd name="T104" fmla="*/ 57394 w 55"/>
                    <a:gd name="T105" fmla="*/ 0 h 38"/>
                    <a:gd name="T106" fmla="*/ 55664 w 55"/>
                    <a:gd name="T107" fmla="*/ 5469 h 38"/>
                    <a:gd name="T108" fmla="*/ 57394 w 55"/>
                    <a:gd name="T109" fmla="*/ 0 h 38"/>
                    <a:gd name="T110" fmla="*/ 55664 w 55"/>
                    <a:gd name="T111" fmla="*/ 5469 h 38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</a:gdLst>
                  <a:ahLst/>
                  <a:cxnLst>
                    <a:cxn ang="T112">
                      <a:pos x="T0" y="T1"/>
                    </a:cxn>
                    <a:cxn ang="T113">
                      <a:pos x="T2" y="T3"/>
                    </a:cxn>
                    <a:cxn ang="T114">
                      <a:pos x="T4" y="T5"/>
                    </a:cxn>
                    <a:cxn ang="T115">
                      <a:pos x="T6" y="T7"/>
                    </a:cxn>
                    <a:cxn ang="T116">
                      <a:pos x="T8" y="T9"/>
                    </a:cxn>
                    <a:cxn ang="T117">
                      <a:pos x="T10" y="T11"/>
                    </a:cxn>
                    <a:cxn ang="T118">
                      <a:pos x="T12" y="T13"/>
                    </a:cxn>
                    <a:cxn ang="T119">
                      <a:pos x="T14" y="T15"/>
                    </a:cxn>
                    <a:cxn ang="T120">
                      <a:pos x="T16" y="T17"/>
                    </a:cxn>
                    <a:cxn ang="T121">
                      <a:pos x="T18" y="T19"/>
                    </a:cxn>
                    <a:cxn ang="T122">
                      <a:pos x="T20" y="T21"/>
                    </a:cxn>
                    <a:cxn ang="T123">
                      <a:pos x="T22" y="T23"/>
                    </a:cxn>
                    <a:cxn ang="T124">
                      <a:pos x="T24" y="T25"/>
                    </a:cxn>
                    <a:cxn ang="T125">
                      <a:pos x="T26" y="T27"/>
                    </a:cxn>
                    <a:cxn ang="T126">
                      <a:pos x="T28" y="T29"/>
                    </a:cxn>
                    <a:cxn ang="T127">
                      <a:pos x="T30" y="T31"/>
                    </a:cxn>
                    <a:cxn ang="T128">
                      <a:pos x="T32" y="T33"/>
                    </a:cxn>
                    <a:cxn ang="T129">
                      <a:pos x="T34" y="T35"/>
                    </a:cxn>
                    <a:cxn ang="T130">
                      <a:pos x="T36" y="T37"/>
                    </a:cxn>
                    <a:cxn ang="T131">
                      <a:pos x="T38" y="T39"/>
                    </a:cxn>
                    <a:cxn ang="T132">
                      <a:pos x="T40" y="T41"/>
                    </a:cxn>
                    <a:cxn ang="T133">
                      <a:pos x="T42" y="T43"/>
                    </a:cxn>
                    <a:cxn ang="T134">
                      <a:pos x="T44" y="T45"/>
                    </a:cxn>
                    <a:cxn ang="T135">
                      <a:pos x="T46" y="T47"/>
                    </a:cxn>
                    <a:cxn ang="T136">
                      <a:pos x="T48" y="T49"/>
                    </a:cxn>
                    <a:cxn ang="T137">
                      <a:pos x="T50" y="T51"/>
                    </a:cxn>
                    <a:cxn ang="T138">
                      <a:pos x="T52" y="T53"/>
                    </a:cxn>
                    <a:cxn ang="T139">
                      <a:pos x="T54" y="T55"/>
                    </a:cxn>
                    <a:cxn ang="T140">
                      <a:pos x="T56" y="T57"/>
                    </a:cxn>
                    <a:cxn ang="T141">
                      <a:pos x="T58" y="T59"/>
                    </a:cxn>
                    <a:cxn ang="T142">
                      <a:pos x="T60" y="T61"/>
                    </a:cxn>
                    <a:cxn ang="T143">
                      <a:pos x="T62" y="T63"/>
                    </a:cxn>
                    <a:cxn ang="T144">
                      <a:pos x="T64" y="T65"/>
                    </a:cxn>
                    <a:cxn ang="T145">
                      <a:pos x="T66" y="T67"/>
                    </a:cxn>
                    <a:cxn ang="T146">
                      <a:pos x="T68" y="T69"/>
                    </a:cxn>
                    <a:cxn ang="T147">
                      <a:pos x="T70" y="T71"/>
                    </a:cxn>
                    <a:cxn ang="T148">
                      <a:pos x="T72" y="T73"/>
                    </a:cxn>
                    <a:cxn ang="T149">
                      <a:pos x="T74" y="T75"/>
                    </a:cxn>
                    <a:cxn ang="T150">
                      <a:pos x="T76" y="T77"/>
                    </a:cxn>
                    <a:cxn ang="T151">
                      <a:pos x="T78" y="T79"/>
                    </a:cxn>
                    <a:cxn ang="T152">
                      <a:pos x="T80" y="T81"/>
                    </a:cxn>
                    <a:cxn ang="T153">
                      <a:pos x="T82" y="T83"/>
                    </a:cxn>
                    <a:cxn ang="T154">
                      <a:pos x="T84" y="T85"/>
                    </a:cxn>
                    <a:cxn ang="T155">
                      <a:pos x="T86" y="T87"/>
                    </a:cxn>
                    <a:cxn ang="T156">
                      <a:pos x="T88" y="T89"/>
                    </a:cxn>
                    <a:cxn ang="T157">
                      <a:pos x="T90" y="T91"/>
                    </a:cxn>
                    <a:cxn ang="T158">
                      <a:pos x="T92" y="T93"/>
                    </a:cxn>
                    <a:cxn ang="T159">
                      <a:pos x="T94" y="T95"/>
                    </a:cxn>
                    <a:cxn ang="T160">
                      <a:pos x="T96" y="T97"/>
                    </a:cxn>
                    <a:cxn ang="T161">
                      <a:pos x="T98" y="T99"/>
                    </a:cxn>
                    <a:cxn ang="T162">
                      <a:pos x="T100" y="T101"/>
                    </a:cxn>
                    <a:cxn ang="T163">
                      <a:pos x="T102" y="T103"/>
                    </a:cxn>
                    <a:cxn ang="T164">
                      <a:pos x="T104" y="T105"/>
                    </a:cxn>
                    <a:cxn ang="T165">
                      <a:pos x="T106" y="T107"/>
                    </a:cxn>
                    <a:cxn ang="T166">
                      <a:pos x="T108" y="T109"/>
                    </a:cxn>
                    <a:cxn ang="T167">
                      <a:pos x="T110" y="T111"/>
                    </a:cxn>
                  </a:cxnLst>
                  <a:rect l="0" t="0" r="r" b="b"/>
                  <a:pathLst>
                    <a:path w="55" h="38">
                      <a:moveTo>
                        <a:pt x="34" y="1"/>
                      </a:moveTo>
                      <a:cubicBezTo>
                        <a:pt x="30" y="6"/>
                        <a:pt x="24" y="7"/>
                        <a:pt x="19" y="8"/>
                      </a:cubicBezTo>
                      <a:lnTo>
                        <a:pt x="19" y="7"/>
                      </a:lnTo>
                      <a:cubicBezTo>
                        <a:pt x="24" y="6"/>
                        <a:pt x="29" y="5"/>
                        <a:pt x="33" y="0"/>
                      </a:cubicBezTo>
                      <a:lnTo>
                        <a:pt x="34" y="1"/>
                      </a:lnTo>
                      <a:close/>
                      <a:moveTo>
                        <a:pt x="19" y="8"/>
                      </a:moveTo>
                      <a:cubicBezTo>
                        <a:pt x="17" y="9"/>
                        <a:pt x="14" y="9"/>
                        <a:pt x="11" y="10"/>
                      </a:cubicBezTo>
                      <a:lnTo>
                        <a:pt x="11" y="9"/>
                      </a:lnTo>
                      <a:cubicBezTo>
                        <a:pt x="14" y="8"/>
                        <a:pt x="16" y="7"/>
                        <a:pt x="19" y="7"/>
                      </a:cubicBezTo>
                      <a:lnTo>
                        <a:pt x="19" y="8"/>
                      </a:lnTo>
                      <a:close/>
                      <a:moveTo>
                        <a:pt x="11" y="10"/>
                      </a:moveTo>
                      <a:cubicBezTo>
                        <a:pt x="6" y="12"/>
                        <a:pt x="4" y="16"/>
                        <a:pt x="3" y="20"/>
                      </a:cubicBezTo>
                      <a:lnTo>
                        <a:pt x="1" y="20"/>
                      </a:lnTo>
                      <a:cubicBezTo>
                        <a:pt x="2" y="15"/>
                        <a:pt x="5" y="11"/>
                        <a:pt x="11" y="9"/>
                      </a:cubicBezTo>
                      <a:lnTo>
                        <a:pt x="11" y="10"/>
                      </a:lnTo>
                      <a:close/>
                      <a:moveTo>
                        <a:pt x="3" y="20"/>
                      </a:moveTo>
                      <a:cubicBezTo>
                        <a:pt x="1" y="24"/>
                        <a:pt x="1" y="29"/>
                        <a:pt x="2" y="33"/>
                      </a:cubicBezTo>
                      <a:lnTo>
                        <a:pt x="0" y="33"/>
                      </a:lnTo>
                      <a:cubicBezTo>
                        <a:pt x="0" y="29"/>
                        <a:pt x="0" y="24"/>
                        <a:pt x="1" y="20"/>
                      </a:cubicBezTo>
                      <a:lnTo>
                        <a:pt x="3" y="20"/>
                      </a:lnTo>
                      <a:close/>
                      <a:moveTo>
                        <a:pt x="0" y="33"/>
                      </a:moveTo>
                      <a:lnTo>
                        <a:pt x="0" y="33"/>
                      </a:lnTo>
                      <a:lnTo>
                        <a:pt x="1" y="33"/>
                      </a:lnTo>
                      <a:lnTo>
                        <a:pt x="0" y="33"/>
                      </a:lnTo>
                      <a:close/>
                      <a:moveTo>
                        <a:pt x="2" y="33"/>
                      </a:moveTo>
                      <a:cubicBezTo>
                        <a:pt x="2" y="33"/>
                        <a:pt x="2" y="34"/>
                        <a:pt x="2" y="34"/>
                      </a:cubicBezTo>
                      <a:lnTo>
                        <a:pt x="1" y="35"/>
                      </a:lnTo>
                      <a:cubicBezTo>
                        <a:pt x="0" y="34"/>
                        <a:pt x="0" y="34"/>
                        <a:pt x="0" y="33"/>
                      </a:cubicBezTo>
                      <a:lnTo>
                        <a:pt x="2" y="33"/>
                      </a:lnTo>
                      <a:close/>
                      <a:moveTo>
                        <a:pt x="2" y="34"/>
                      </a:moveTo>
                      <a:cubicBezTo>
                        <a:pt x="3" y="35"/>
                        <a:pt x="4" y="36"/>
                        <a:pt x="5" y="36"/>
                      </a:cubicBezTo>
                      <a:lnTo>
                        <a:pt x="4" y="37"/>
                      </a:lnTo>
                      <a:cubicBezTo>
                        <a:pt x="3" y="37"/>
                        <a:pt x="2" y="36"/>
                        <a:pt x="1" y="35"/>
                      </a:cubicBezTo>
                      <a:lnTo>
                        <a:pt x="2" y="34"/>
                      </a:lnTo>
                      <a:close/>
                      <a:moveTo>
                        <a:pt x="5" y="36"/>
                      </a:moveTo>
                      <a:cubicBezTo>
                        <a:pt x="6" y="37"/>
                        <a:pt x="8" y="37"/>
                        <a:pt x="9" y="37"/>
                      </a:cubicBezTo>
                      <a:lnTo>
                        <a:pt x="9" y="38"/>
                      </a:lnTo>
                      <a:cubicBezTo>
                        <a:pt x="8" y="38"/>
                        <a:pt x="6" y="38"/>
                        <a:pt x="4" y="37"/>
                      </a:cubicBezTo>
                      <a:lnTo>
                        <a:pt x="5" y="36"/>
                      </a:lnTo>
                      <a:close/>
                      <a:moveTo>
                        <a:pt x="9" y="37"/>
                      </a:moveTo>
                      <a:cubicBezTo>
                        <a:pt x="10" y="37"/>
                        <a:pt x="11" y="37"/>
                        <a:pt x="11" y="36"/>
                      </a:cubicBezTo>
                      <a:lnTo>
                        <a:pt x="12" y="37"/>
                      </a:lnTo>
                      <a:cubicBezTo>
                        <a:pt x="11" y="38"/>
                        <a:pt x="10" y="38"/>
                        <a:pt x="9" y="38"/>
                      </a:cubicBezTo>
                      <a:lnTo>
                        <a:pt x="9" y="37"/>
                      </a:lnTo>
                      <a:close/>
                      <a:moveTo>
                        <a:pt x="11" y="36"/>
                      </a:moveTo>
                      <a:lnTo>
                        <a:pt x="12" y="36"/>
                      </a:lnTo>
                      <a:lnTo>
                        <a:pt x="12" y="37"/>
                      </a:lnTo>
                      <a:lnTo>
                        <a:pt x="11" y="36"/>
                      </a:lnTo>
                      <a:close/>
                      <a:moveTo>
                        <a:pt x="12" y="36"/>
                      </a:moveTo>
                      <a:cubicBezTo>
                        <a:pt x="12" y="36"/>
                        <a:pt x="12" y="36"/>
                        <a:pt x="13" y="36"/>
                      </a:cubicBezTo>
                      <a:lnTo>
                        <a:pt x="14" y="37"/>
                      </a:lnTo>
                      <a:cubicBezTo>
                        <a:pt x="13" y="37"/>
                        <a:pt x="13" y="37"/>
                        <a:pt x="12" y="37"/>
                      </a:cubicBezTo>
                      <a:lnTo>
                        <a:pt x="12" y="36"/>
                      </a:lnTo>
                      <a:close/>
                      <a:moveTo>
                        <a:pt x="13" y="36"/>
                      </a:moveTo>
                      <a:cubicBezTo>
                        <a:pt x="13" y="35"/>
                        <a:pt x="14" y="35"/>
                        <a:pt x="14" y="35"/>
                      </a:cubicBezTo>
                      <a:lnTo>
                        <a:pt x="15" y="36"/>
                      </a:lnTo>
                      <a:cubicBezTo>
                        <a:pt x="15" y="36"/>
                        <a:pt x="14" y="37"/>
                        <a:pt x="14" y="37"/>
                      </a:cubicBezTo>
                      <a:lnTo>
                        <a:pt x="13" y="36"/>
                      </a:lnTo>
                      <a:close/>
                      <a:moveTo>
                        <a:pt x="14" y="35"/>
                      </a:moveTo>
                      <a:lnTo>
                        <a:pt x="14" y="35"/>
                      </a:lnTo>
                      <a:lnTo>
                        <a:pt x="15" y="36"/>
                      </a:lnTo>
                      <a:lnTo>
                        <a:pt x="14" y="35"/>
                      </a:lnTo>
                      <a:close/>
                      <a:moveTo>
                        <a:pt x="14" y="35"/>
                      </a:moveTo>
                      <a:cubicBezTo>
                        <a:pt x="17" y="34"/>
                        <a:pt x="19" y="33"/>
                        <a:pt x="22" y="33"/>
                      </a:cubicBezTo>
                      <a:lnTo>
                        <a:pt x="22" y="34"/>
                      </a:lnTo>
                      <a:cubicBezTo>
                        <a:pt x="20" y="35"/>
                        <a:pt x="17" y="35"/>
                        <a:pt x="15" y="36"/>
                      </a:cubicBezTo>
                      <a:lnTo>
                        <a:pt x="14" y="35"/>
                      </a:lnTo>
                      <a:close/>
                      <a:moveTo>
                        <a:pt x="22" y="33"/>
                      </a:moveTo>
                      <a:lnTo>
                        <a:pt x="22" y="33"/>
                      </a:lnTo>
                      <a:lnTo>
                        <a:pt x="22" y="34"/>
                      </a:lnTo>
                      <a:lnTo>
                        <a:pt x="22" y="33"/>
                      </a:lnTo>
                      <a:close/>
                      <a:moveTo>
                        <a:pt x="22" y="33"/>
                      </a:moveTo>
                      <a:cubicBezTo>
                        <a:pt x="27" y="33"/>
                        <a:pt x="32" y="33"/>
                        <a:pt x="37" y="31"/>
                      </a:cubicBezTo>
                      <a:lnTo>
                        <a:pt x="38" y="32"/>
                      </a:lnTo>
                      <a:cubicBezTo>
                        <a:pt x="33" y="34"/>
                        <a:pt x="27" y="34"/>
                        <a:pt x="22" y="34"/>
                      </a:cubicBezTo>
                      <a:lnTo>
                        <a:pt x="22" y="33"/>
                      </a:lnTo>
                      <a:close/>
                      <a:moveTo>
                        <a:pt x="37" y="31"/>
                      </a:moveTo>
                      <a:cubicBezTo>
                        <a:pt x="42" y="30"/>
                        <a:pt x="46" y="28"/>
                        <a:pt x="49" y="24"/>
                      </a:cubicBezTo>
                      <a:lnTo>
                        <a:pt x="51" y="25"/>
                      </a:lnTo>
                      <a:cubicBezTo>
                        <a:pt x="47" y="29"/>
                        <a:pt x="43" y="31"/>
                        <a:pt x="38" y="32"/>
                      </a:cubicBezTo>
                      <a:lnTo>
                        <a:pt x="37" y="31"/>
                      </a:lnTo>
                      <a:close/>
                      <a:moveTo>
                        <a:pt x="51" y="25"/>
                      </a:moveTo>
                      <a:lnTo>
                        <a:pt x="51" y="25"/>
                      </a:lnTo>
                      <a:lnTo>
                        <a:pt x="50" y="24"/>
                      </a:lnTo>
                      <a:lnTo>
                        <a:pt x="51" y="25"/>
                      </a:lnTo>
                      <a:close/>
                      <a:moveTo>
                        <a:pt x="49" y="24"/>
                      </a:moveTo>
                      <a:lnTo>
                        <a:pt x="49" y="24"/>
                      </a:lnTo>
                      <a:lnTo>
                        <a:pt x="51" y="25"/>
                      </a:lnTo>
                      <a:lnTo>
                        <a:pt x="49" y="24"/>
                      </a:lnTo>
                      <a:close/>
                      <a:moveTo>
                        <a:pt x="51" y="25"/>
                      </a:moveTo>
                      <a:lnTo>
                        <a:pt x="51" y="25"/>
                      </a:lnTo>
                      <a:lnTo>
                        <a:pt x="50" y="24"/>
                      </a:lnTo>
                      <a:lnTo>
                        <a:pt x="51" y="25"/>
                      </a:lnTo>
                      <a:close/>
                      <a:moveTo>
                        <a:pt x="49" y="24"/>
                      </a:moveTo>
                      <a:cubicBezTo>
                        <a:pt x="50" y="24"/>
                        <a:pt x="50" y="23"/>
                        <a:pt x="51" y="22"/>
                      </a:cubicBezTo>
                      <a:lnTo>
                        <a:pt x="52" y="23"/>
                      </a:lnTo>
                      <a:cubicBezTo>
                        <a:pt x="52" y="23"/>
                        <a:pt x="51" y="24"/>
                        <a:pt x="51" y="25"/>
                      </a:cubicBezTo>
                      <a:lnTo>
                        <a:pt x="49" y="24"/>
                      </a:lnTo>
                      <a:close/>
                      <a:moveTo>
                        <a:pt x="51" y="22"/>
                      </a:moveTo>
                      <a:cubicBezTo>
                        <a:pt x="51" y="22"/>
                        <a:pt x="51" y="21"/>
                        <a:pt x="52" y="20"/>
                      </a:cubicBezTo>
                      <a:lnTo>
                        <a:pt x="53" y="21"/>
                      </a:lnTo>
                      <a:cubicBezTo>
                        <a:pt x="53" y="21"/>
                        <a:pt x="52" y="22"/>
                        <a:pt x="52" y="23"/>
                      </a:cubicBezTo>
                      <a:lnTo>
                        <a:pt x="51" y="22"/>
                      </a:lnTo>
                      <a:close/>
                      <a:moveTo>
                        <a:pt x="52" y="20"/>
                      </a:moveTo>
                      <a:cubicBezTo>
                        <a:pt x="53" y="17"/>
                        <a:pt x="53" y="13"/>
                        <a:pt x="51" y="10"/>
                      </a:cubicBezTo>
                      <a:lnTo>
                        <a:pt x="53" y="9"/>
                      </a:lnTo>
                      <a:cubicBezTo>
                        <a:pt x="55" y="13"/>
                        <a:pt x="55" y="17"/>
                        <a:pt x="53" y="21"/>
                      </a:cubicBezTo>
                      <a:lnTo>
                        <a:pt x="52" y="20"/>
                      </a:lnTo>
                      <a:close/>
                      <a:moveTo>
                        <a:pt x="53" y="9"/>
                      </a:moveTo>
                      <a:lnTo>
                        <a:pt x="53" y="9"/>
                      </a:lnTo>
                      <a:lnTo>
                        <a:pt x="52" y="10"/>
                      </a:lnTo>
                      <a:lnTo>
                        <a:pt x="53" y="9"/>
                      </a:lnTo>
                      <a:close/>
                      <a:moveTo>
                        <a:pt x="51" y="10"/>
                      </a:moveTo>
                      <a:lnTo>
                        <a:pt x="51" y="10"/>
                      </a:lnTo>
                      <a:lnTo>
                        <a:pt x="53" y="9"/>
                      </a:lnTo>
                      <a:lnTo>
                        <a:pt x="51" y="10"/>
                      </a:lnTo>
                      <a:close/>
                      <a:moveTo>
                        <a:pt x="53" y="9"/>
                      </a:moveTo>
                      <a:lnTo>
                        <a:pt x="53" y="9"/>
                      </a:lnTo>
                      <a:lnTo>
                        <a:pt x="52" y="10"/>
                      </a:lnTo>
                      <a:lnTo>
                        <a:pt x="53" y="9"/>
                      </a:lnTo>
                      <a:close/>
                      <a:moveTo>
                        <a:pt x="51" y="10"/>
                      </a:moveTo>
                      <a:cubicBezTo>
                        <a:pt x="51" y="9"/>
                        <a:pt x="51" y="9"/>
                        <a:pt x="50" y="9"/>
                      </a:cubicBezTo>
                      <a:lnTo>
                        <a:pt x="51" y="8"/>
                      </a:lnTo>
                      <a:cubicBezTo>
                        <a:pt x="52" y="8"/>
                        <a:pt x="52" y="9"/>
                        <a:pt x="53" y="9"/>
                      </a:cubicBezTo>
                      <a:lnTo>
                        <a:pt x="51" y="10"/>
                      </a:lnTo>
                      <a:close/>
                      <a:moveTo>
                        <a:pt x="50" y="9"/>
                      </a:moveTo>
                      <a:cubicBezTo>
                        <a:pt x="50" y="8"/>
                        <a:pt x="49" y="8"/>
                        <a:pt x="49" y="8"/>
                      </a:cubicBezTo>
                      <a:lnTo>
                        <a:pt x="50" y="7"/>
                      </a:lnTo>
                      <a:cubicBezTo>
                        <a:pt x="50" y="7"/>
                        <a:pt x="51" y="7"/>
                        <a:pt x="51" y="8"/>
                      </a:cubicBezTo>
                      <a:lnTo>
                        <a:pt x="50" y="9"/>
                      </a:lnTo>
                      <a:close/>
                      <a:moveTo>
                        <a:pt x="49" y="8"/>
                      </a:moveTo>
                      <a:cubicBezTo>
                        <a:pt x="47" y="6"/>
                        <a:pt x="43" y="5"/>
                        <a:pt x="39" y="5"/>
                      </a:cubicBezTo>
                      <a:lnTo>
                        <a:pt x="39" y="3"/>
                      </a:lnTo>
                      <a:cubicBezTo>
                        <a:pt x="43" y="3"/>
                        <a:pt x="47" y="5"/>
                        <a:pt x="50" y="7"/>
                      </a:cubicBezTo>
                      <a:lnTo>
                        <a:pt x="49" y="8"/>
                      </a:lnTo>
                      <a:close/>
                      <a:moveTo>
                        <a:pt x="39" y="3"/>
                      </a:moveTo>
                      <a:lnTo>
                        <a:pt x="39" y="3"/>
                      </a:lnTo>
                      <a:lnTo>
                        <a:pt x="39" y="4"/>
                      </a:lnTo>
                      <a:lnTo>
                        <a:pt x="39" y="3"/>
                      </a:lnTo>
                      <a:close/>
                      <a:moveTo>
                        <a:pt x="39" y="5"/>
                      </a:moveTo>
                      <a:lnTo>
                        <a:pt x="39" y="5"/>
                      </a:lnTo>
                      <a:lnTo>
                        <a:pt x="39" y="3"/>
                      </a:lnTo>
                      <a:lnTo>
                        <a:pt x="39" y="5"/>
                      </a:lnTo>
                      <a:close/>
                      <a:moveTo>
                        <a:pt x="39" y="5"/>
                      </a:moveTo>
                      <a:lnTo>
                        <a:pt x="39" y="5"/>
                      </a:lnTo>
                      <a:lnTo>
                        <a:pt x="39" y="4"/>
                      </a:lnTo>
                      <a:lnTo>
                        <a:pt x="39" y="5"/>
                      </a:lnTo>
                      <a:close/>
                      <a:moveTo>
                        <a:pt x="39" y="5"/>
                      </a:moveTo>
                      <a:cubicBezTo>
                        <a:pt x="38" y="5"/>
                        <a:pt x="36" y="3"/>
                        <a:pt x="35" y="2"/>
                      </a:cubicBezTo>
                      <a:lnTo>
                        <a:pt x="36" y="1"/>
                      </a:lnTo>
                      <a:cubicBezTo>
                        <a:pt x="37" y="2"/>
                        <a:pt x="38" y="4"/>
                        <a:pt x="39" y="3"/>
                      </a:cubicBezTo>
                      <a:lnTo>
                        <a:pt x="39" y="5"/>
                      </a:lnTo>
                      <a:close/>
                      <a:moveTo>
                        <a:pt x="35" y="2"/>
                      </a:moveTo>
                      <a:cubicBezTo>
                        <a:pt x="35" y="2"/>
                        <a:pt x="34" y="1"/>
                        <a:pt x="34" y="1"/>
                      </a:cubicBezTo>
                      <a:lnTo>
                        <a:pt x="35" y="0"/>
                      </a:lnTo>
                      <a:cubicBezTo>
                        <a:pt x="35" y="0"/>
                        <a:pt x="36" y="1"/>
                        <a:pt x="36" y="1"/>
                      </a:cubicBezTo>
                      <a:lnTo>
                        <a:pt x="35" y="2"/>
                      </a:lnTo>
                      <a:close/>
                      <a:moveTo>
                        <a:pt x="34" y="1"/>
                      </a:moveTo>
                      <a:cubicBezTo>
                        <a:pt x="34" y="1"/>
                        <a:pt x="34" y="1"/>
                        <a:pt x="34" y="1"/>
                      </a:cubicBezTo>
                      <a:lnTo>
                        <a:pt x="33" y="1"/>
                      </a:lnTo>
                      <a:cubicBezTo>
                        <a:pt x="33" y="0"/>
                        <a:pt x="34" y="0"/>
                        <a:pt x="35" y="0"/>
                      </a:cubicBezTo>
                      <a:lnTo>
                        <a:pt x="34" y="1"/>
                      </a:lnTo>
                      <a:close/>
                      <a:moveTo>
                        <a:pt x="34" y="1"/>
                      </a:moveTo>
                      <a:lnTo>
                        <a:pt x="34" y="1"/>
                      </a:lnTo>
                      <a:close/>
                    </a:path>
                  </a:pathLst>
                </a:custGeom>
                <a:solidFill>
                  <a:srgbClr val="94939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292" name="Freeform 587"/>
                <p:cNvSpPr>
                  <a:spLocks noChangeArrowheads="1"/>
                </p:cNvSpPr>
                <p:nvPr/>
              </p:nvSpPr>
              <p:spPr bwMode="auto">
                <a:xfrm>
                  <a:off x="744" y="2959"/>
                  <a:ext cx="318" cy="580"/>
                </a:xfrm>
                <a:custGeom>
                  <a:avLst/>
                  <a:gdLst>
                    <a:gd name="T0" fmla="*/ 65671 w 230"/>
                    <a:gd name="T1" fmla="*/ 225326 h 335"/>
                    <a:gd name="T2" fmla="*/ 81394 w 230"/>
                    <a:gd name="T3" fmla="*/ 380411 h 335"/>
                    <a:gd name="T4" fmla="*/ 118926 w 230"/>
                    <a:gd name="T5" fmla="*/ 542146 h 335"/>
                    <a:gd name="T6" fmla="*/ 134123 w 230"/>
                    <a:gd name="T7" fmla="*/ 639846 h 335"/>
                    <a:gd name="T8" fmla="*/ 256721 w 230"/>
                    <a:gd name="T9" fmla="*/ 1269365 h 335"/>
                    <a:gd name="T10" fmla="*/ 356471 w 230"/>
                    <a:gd name="T11" fmla="*/ 1871639 h 335"/>
                    <a:gd name="T12" fmla="*/ 391000 w 230"/>
                    <a:gd name="T13" fmla="*/ 2238339 h 335"/>
                    <a:gd name="T14" fmla="*/ 277217 w 230"/>
                    <a:gd name="T15" fmla="*/ 1809252 h 335"/>
                    <a:gd name="T16" fmla="*/ 159460 w 230"/>
                    <a:gd name="T17" fmla="*/ 1150031 h 335"/>
                    <a:gd name="T18" fmla="*/ 102092 w 230"/>
                    <a:gd name="T19" fmla="*/ 874631 h 335"/>
                    <a:gd name="T20" fmla="*/ 49390 w 230"/>
                    <a:gd name="T21" fmla="*/ 481331 h 335"/>
                    <a:gd name="T22" fmla="*/ 1813 w 230"/>
                    <a:gd name="T23" fmla="*/ 259750 h 335"/>
                    <a:gd name="T24" fmla="*/ 23937 w 230"/>
                    <a:gd name="T25" fmla="*/ 124761 h 335"/>
                    <a:gd name="T26" fmla="*/ 65671 w 230"/>
                    <a:gd name="T27" fmla="*/ 225326 h 335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</a:gdLst>
                  <a:ahLst/>
                  <a:cxnLst>
                    <a:cxn ang="T28">
                      <a:pos x="T0" y="T1"/>
                    </a:cxn>
                    <a:cxn ang="T29">
                      <a:pos x="T2" y="T3"/>
                    </a:cxn>
                    <a:cxn ang="T30">
                      <a:pos x="T4" y="T5"/>
                    </a:cxn>
                    <a:cxn ang="T31">
                      <a:pos x="T6" y="T7"/>
                    </a:cxn>
                    <a:cxn ang="T32">
                      <a:pos x="T8" y="T9"/>
                    </a:cxn>
                    <a:cxn ang="T33">
                      <a:pos x="T10" y="T11"/>
                    </a:cxn>
                    <a:cxn ang="T34">
                      <a:pos x="T12" y="T13"/>
                    </a:cxn>
                    <a:cxn ang="T35">
                      <a:pos x="T14" y="T15"/>
                    </a:cxn>
                    <a:cxn ang="T36">
                      <a:pos x="T16" y="T17"/>
                    </a:cxn>
                    <a:cxn ang="T37">
                      <a:pos x="T18" y="T19"/>
                    </a:cxn>
                    <a:cxn ang="T38">
                      <a:pos x="T20" y="T21"/>
                    </a:cxn>
                    <a:cxn ang="T39">
                      <a:pos x="T22" y="T23"/>
                    </a:cxn>
                    <a:cxn ang="T40">
                      <a:pos x="T24" y="T25"/>
                    </a:cxn>
                    <a:cxn ang="T41">
                      <a:pos x="T26" y="T27"/>
                    </a:cxn>
                  </a:cxnLst>
                  <a:rect l="0" t="0" r="r" b="b"/>
                  <a:pathLst>
                    <a:path w="230" h="335">
                      <a:moveTo>
                        <a:pt x="39" y="34"/>
                      </a:moveTo>
                      <a:cubicBezTo>
                        <a:pt x="34" y="42"/>
                        <a:pt x="47" y="54"/>
                        <a:pt x="48" y="57"/>
                      </a:cubicBezTo>
                      <a:cubicBezTo>
                        <a:pt x="55" y="66"/>
                        <a:pt x="64" y="74"/>
                        <a:pt x="70" y="81"/>
                      </a:cubicBezTo>
                      <a:cubicBezTo>
                        <a:pt x="71" y="83"/>
                        <a:pt x="78" y="94"/>
                        <a:pt x="79" y="96"/>
                      </a:cubicBezTo>
                      <a:cubicBezTo>
                        <a:pt x="103" y="132"/>
                        <a:pt x="131" y="152"/>
                        <a:pt x="151" y="190"/>
                      </a:cubicBezTo>
                      <a:cubicBezTo>
                        <a:pt x="169" y="224"/>
                        <a:pt x="190" y="247"/>
                        <a:pt x="210" y="280"/>
                      </a:cubicBezTo>
                      <a:cubicBezTo>
                        <a:pt x="218" y="295"/>
                        <a:pt x="225" y="319"/>
                        <a:pt x="230" y="335"/>
                      </a:cubicBezTo>
                      <a:cubicBezTo>
                        <a:pt x="206" y="315"/>
                        <a:pt x="185" y="294"/>
                        <a:pt x="163" y="271"/>
                      </a:cubicBezTo>
                      <a:cubicBezTo>
                        <a:pt x="134" y="239"/>
                        <a:pt x="122" y="205"/>
                        <a:pt x="94" y="172"/>
                      </a:cubicBezTo>
                      <a:cubicBezTo>
                        <a:pt x="82" y="156"/>
                        <a:pt x="72" y="147"/>
                        <a:pt x="60" y="131"/>
                      </a:cubicBezTo>
                      <a:cubicBezTo>
                        <a:pt x="46" y="113"/>
                        <a:pt x="38" y="91"/>
                        <a:pt x="29" y="72"/>
                      </a:cubicBezTo>
                      <a:cubicBezTo>
                        <a:pt x="22" y="58"/>
                        <a:pt x="14" y="41"/>
                        <a:pt x="1" y="39"/>
                      </a:cubicBezTo>
                      <a:cubicBezTo>
                        <a:pt x="0" y="22"/>
                        <a:pt x="1" y="0"/>
                        <a:pt x="14" y="19"/>
                      </a:cubicBezTo>
                      <a:cubicBezTo>
                        <a:pt x="18" y="25"/>
                        <a:pt x="26" y="44"/>
                        <a:pt x="39" y="34"/>
                      </a:cubicBezTo>
                      <a:close/>
                    </a:path>
                  </a:pathLst>
                </a:custGeom>
                <a:solidFill>
                  <a:srgbClr val="E6457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293" name="Freeform 589"/>
                <p:cNvSpPr>
                  <a:spLocks noChangeArrowheads="1"/>
                </p:cNvSpPr>
                <p:nvPr/>
              </p:nvSpPr>
              <p:spPr bwMode="auto">
                <a:xfrm>
                  <a:off x="646" y="2995"/>
                  <a:ext cx="250" cy="586"/>
                </a:xfrm>
                <a:custGeom>
                  <a:avLst/>
                  <a:gdLst>
                    <a:gd name="T0" fmla="*/ 61981 w 181"/>
                    <a:gd name="T1" fmla="*/ 31198 h 339"/>
                    <a:gd name="T2" fmla="*/ 73570 w 181"/>
                    <a:gd name="T3" fmla="*/ 288516 h 339"/>
                    <a:gd name="T4" fmla="*/ 207126 w 181"/>
                    <a:gd name="T5" fmla="*/ 1411826 h 339"/>
                    <a:gd name="T6" fmla="*/ 237704 w 181"/>
                    <a:gd name="T7" fmla="*/ 1661153 h 339"/>
                    <a:gd name="T8" fmla="*/ 269126 w 181"/>
                    <a:gd name="T9" fmla="*/ 1894528 h 339"/>
                    <a:gd name="T10" fmla="*/ 294155 w 181"/>
                    <a:gd name="T11" fmla="*/ 2053838 h 339"/>
                    <a:gd name="T12" fmla="*/ 290544 w 181"/>
                    <a:gd name="T13" fmla="*/ 2204971 h 339"/>
                    <a:gd name="T14" fmla="*/ 276609 w 181"/>
                    <a:gd name="T15" fmla="*/ 2145612 h 339"/>
                    <a:gd name="T16" fmla="*/ 202442 w 181"/>
                    <a:gd name="T17" fmla="*/ 1779665 h 339"/>
                    <a:gd name="T18" fmla="*/ 150761 w 181"/>
                    <a:gd name="T19" fmla="*/ 1563678 h 339"/>
                    <a:gd name="T20" fmla="*/ 111743 w 181"/>
                    <a:gd name="T21" fmla="*/ 1386934 h 339"/>
                    <a:gd name="T22" fmla="*/ 56664 w 181"/>
                    <a:gd name="T23" fmla="*/ 784497 h 339"/>
                    <a:gd name="T24" fmla="*/ 31412 w 181"/>
                    <a:gd name="T25" fmla="*/ 213995 h 339"/>
                    <a:gd name="T26" fmla="*/ 25464 w 181"/>
                    <a:gd name="T27" fmla="*/ 151333 h 339"/>
                    <a:gd name="T28" fmla="*/ 2938 w 181"/>
                    <a:gd name="T29" fmla="*/ 62697 h 339"/>
                    <a:gd name="T30" fmla="*/ 35515 w 181"/>
                    <a:gd name="T31" fmla="*/ 51440 h 339"/>
                    <a:gd name="T32" fmla="*/ 61981 w 181"/>
                    <a:gd name="T33" fmla="*/ 31198 h 339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0" t="0" r="r" b="b"/>
                  <a:pathLst>
                    <a:path w="181" h="339">
                      <a:moveTo>
                        <a:pt x="37" y="5"/>
                      </a:moveTo>
                      <a:cubicBezTo>
                        <a:pt x="41" y="13"/>
                        <a:pt x="36" y="30"/>
                        <a:pt x="44" y="44"/>
                      </a:cubicBezTo>
                      <a:cubicBezTo>
                        <a:pt x="75" y="108"/>
                        <a:pt x="106" y="158"/>
                        <a:pt x="124" y="216"/>
                      </a:cubicBezTo>
                      <a:cubicBezTo>
                        <a:pt x="126" y="223"/>
                        <a:pt x="138" y="248"/>
                        <a:pt x="142" y="254"/>
                      </a:cubicBezTo>
                      <a:cubicBezTo>
                        <a:pt x="145" y="261"/>
                        <a:pt x="157" y="285"/>
                        <a:pt x="161" y="290"/>
                      </a:cubicBezTo>
                      <a:cubicBezTo>
                        <a:pt x="168" y="298"/>
                        <a:pt x="174" y="304"/>
                        <a:pt x="176" y="314"/>
                      </a:cubicBezTo>
                      <a:cubicBezTo>
                        <a:pt x="178" y="322"/>
                        <a:pt x="181" y="332"/>
                        <a:pt x="174" y="337"/>
                      </a:cubicBezTo>
                      <a:cubicBezTo>
                        <a:pt x="172" y="339"/>
                        <a:pt x="167" y="332"/>
                        <a:pt x="165" y="328"/>
                      </a:cubicBezTo>
                      <a:cubicBezTo>
                        <a:pt x="150" y="306"/>
                        <a:pt x="138" y="293"/>
                        <a:pt x="121" y="272"/>
                      </a:cubicBezTo>
                      <a:cubicBezTo>
                        <a:pt x="113" y="261"/>
                        <a:pt x="102" y="247"/>
                        <a:pt x="90" y="239"/>
                      </a:cubicBezTo>
                      <a:cubicBezTo>
                        <a:pt x="79" y="232"/>
                        <a:pt x="74" y="222"/>
                        <a:pt x="67" y="212"/>
                      </a:cubicBezTo>
                      <a:cubicBezTo>
                        <a:pt x="49" y="182"/>
                        <a:pt x="44" y="152"/>
                        <a:pt x="34" y="120"/>
                      </a:cubicBezTo>
                      <a:cubicBezTo>
                        <a:pt x="25" y="91"/>
                        <a:pt x="28" y="62"/>
                        <a:pt x="19" y="33"/>
                      </a:cubicBezTo>
                      <a:cubicBezTo>
                        <a:pt x="18" y="30"/>
                        <a:pt x="18" y="26"/>
                        <a:pt x="15" y="23"/>
                      </a:cubicBezTo>
                      <a:cubicBezTo>
                        <a:pt x="10" y="19"/>
                        <a:pt x="5" y="15"/>
                        <a:pt x="2" y="10"/>
                      </a:cubicBezTo>
                      <a:cubicBezTo>
                        <a:pt x="0" y="4"/>
                        <a:pt x="17" y="8"/>
                        <a:pt x="21" y="8"/>
                      </a:cubicBezTo>
                      <a:cubicBezTo>
                        <a:pt x="28" y="8"/>
                        <a:pt x="34" y="0"/>
                        <a:pt x="37" y="5"/>
                      </a:cubicBezTo>
                      <a:close/>
                    </a:path>
                  </a:pathLst>
                </a:custGeom>
                <a:solidFill>
                  <a:srgbClr val="E6457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294" name="Freeform 591"/>
                <p:cNvSpPr>
                  <a:spLocks noChangeArrowheads="1"/>
                </p:cNvSpPr>
                <p:nvPr/>
              </p:nvSpPr>
              <p:spPr bwMode="auto">
                <a:xfrm>
                  <a:off x="857" y="3293"/>
                  <a:ext cx="170" cy="49"/>
                </a:xfrm>
                <a:custGeom>
                  <a:avLst/>
                  <a:gdLst>
                    <a:gd name="T0" fmla="*/ 42933 w 123"/>
                    <a:gd name="T1" fmla="*/ 36507 h 29"/>
                    <a:gd name="T2" fmla="*/ 0 w 123"/>
                    <a:gd name="T3" fmla="*/ 159770 h 29"/>
                    <a:gd name="T4" fmla="*/ 93271 w 123"/>
                    <a:gd name="T5" fmla="*/ 148271 h 29"/>
                    <a:gd name="T6" fmla="*/ 212304 w 123"/>
                    <a:gd name="T7" fmla="*/ 119677 h 29"/>
                    <a:gd name="T8" fmla="*/ 188052 w 123"/>
                    <a:gd name="T9" fmla="*/ 47369 h 29"/>
                    <a:gd name="T10" fmla="*/ 158779 w 123"/>
                    <a:gd name="T11" fmla="*/ 26382 h 29"/>
                    <a:gd name="T12" fmla="*/ 103281 w 123"/>
                    <a:gd name="T13" fmla="*/ 17290 h 29"/>
                    <a:gd name="T14" fmla="*/ 42933 w 123"/>
                    <a:gd name="T15" fmla="*/ 36507 h 29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123" h="29">
                      <a:moveTo>
                        <a:pt x="25" y="6"/>
                      </a:moveTo>
                      <a:cubicBezTo>
                        <a:pt x="15" y="12"/>
                        <a:pt x="7" y="19"/>
                        <a:pt x="0" y="27"/>
                      </a:cubicBezTo>
                      <a:cubicBezTo>
                        <a:pt x="18" y="29"/>
                        <a:pt x="36" y="26"/>
                        <a:pt x="54" y="25"/>
                      </a:cubicBezTo>
                      <a:cubicBezTo>
                        <a:pt x="77" y="24"/>
                        <a:pt x="100" y="19"/>
                        <a:pt x="123" y="20"/>
                      </a:cubicBezTo>
                      <a:cubicBezTo>
                        <a:pt x="119" y="15"/>
                        <a:pt x="115" y="10"/>
                        <a:pt x="109" y="8"/>
                      </a:cubicBezTo>
                      <a:cubicBezTo>
                        <a:pt x="104" y="6"/>
                        <a:pt x="98" y="5"/>
                        <a:pt x="92" y="4"/>
                      </a:cubicBezTo>
                      <a:cubicBezTo>
                        <a:pt x="82" y="3"/>
                        <a:pt x="71" y="4"/>
                        <a:pt x="60" y="3"/>
                      </a:cubicBezTo>
                      <a:cubicBezTo>
                        <a:pt x="48" y="2"/>
                        <a:pt x="36" y="0"/>
                        <a:pt x="25" y="6"/>
                      </a:cubicBezTo>
                      <a:close/>
                    </a:path>
                  </a:pathLst>
                </a:custGeom>
                <a:solidFill>
                  <a:srgbClr val="C5975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295" name="Freeform 592"/>
                <p:cNvSpPr>
                  <a:spLocks noChangeArrowheads="1"/>
                </p:cNvSpPr>
                <p:nvPr/>
              </p:nvSpPr>
              <p:spPr bwMode="auto">
                <a:xfrm>
                  <a:off x="855" y="3293"/>
                  <a:ext cx="173" cy="49"/>
                </a:xfrm>
                <a:custGeom>
                  <a:avLst/>
                  <a:gdLst>
                    <a:gd name="T0" fmla="*/ 20561 w 126"/>
                    <a:gd name="T1" fmla="*/ 93433 h 29"/>
                    <a:gd name="T2" fmla="*/ 39156 w 126"/>
                    <a:gd name="T3" fmla="*/ 36507 h 29"/>
                    <a:gd name="T4" fmla="*/ 20561 w 126"/>
                    <a:gd name="T5" fmla="*/ 93433 h 29"/>
                    <a:gd name="T6" fmla="*/ 0 w 126"/>
                    <a:gd name="T7" fmla="*/ 159770 h 29"/>
                    <a:gd name="T8" fmla="*/ 20561 w 126"/>
                    <a:gd name="T9" fmla="*/ 93433 h 29"/>
                    <a:gd name="T10" fmla="*/ 0 w 126"/>
                    <a:gd name="T11" fmla="*/ 165541 h 29"/>
                    <a:gd name="T12" fmla="*/ 1714 w 126"/>
                    <a:gd name="T13" fmla="*/ 159770 h 29"/>
                    <a:gd name="T14" fmla="*/ 1714 w 126"/>
                    <a:gd name="T15" fmla="*/ 154644 h 29"/>
                    <a:gd name="T16" fmla="*/ 59652 w 126"/>
                    <a:gd name="T17" fmla="*/ 159770 h 29"/>
                    <a:gd name="T18" fmla="*/ 1714 w 126"/>
                    <a:gd name="T19" fmla="*/ 154644 h 29"/>
                    <a:gd name="T20" fmla="*/ 86460 w 126"/>
                    <a:gd name="T21" fmla="*/ 142556 h 29"/>
                    <a:gd name="T22" fmla="*/ 59652 w 126"/>
                    <a:gd name="T23" fmla="*/ 159770 h 29"/>
                    <a:gd name="T24" fmla="*/ 86460 w 126"/>
                    <a:gd name="T25" fmla="*/ 142556 h 29"/>
                    <a:gd name="T26" fmla="*/ 86460 w 126"/>
                    <a:gd name="T27" fmla="*/ 148271 h 29"/>
                    <a:gd name="T28" fmla="*/ 86460 w 126"/>
                    <a:gd name="T29" fmla="*/ 142556 h 29"/>
                    <a:gd name="T30" fmla="*/ 130040 w 126"/>
                    <a:gd name="T31" fmla="*/ 136423 h 29"/>
                    <a:gd name="T32" fmla="*/ 86460 w 126"/>
                    <a:gd name="T33" fmla="*/ 142556 h 29"/>
                    <a:gd name="T34" fmla="*/ 195647 w 126"/>
                    <a:gd name="T35" fmla="*/ 110164 h 29"/>
                    <a:gd name="T36" fmla="*/ 130040 w 126"/>
                    <a:gd name="T37" fmla="*/ 136423 h 29"/>
                    <a:gd name="T38" fmla="*/ 196929 w 126"/>
                    <a:gd name="T39" fmla="*/ 110164 h 29"/>
                    <a:gd name="T40" fmla="*/ 195647 w 126"/>
                    <a:gd name="T41" fmla="*/ 119677 h 29"/>
                    <a:gd name="T42" fmla="*/ 196929 w 126"/>
                    <a:gd name="T43" fmla="*/ 110164 h 29"/>
                    <a:gd name="T44" fmla="*/ 184185 w 126"/>
                    <a:gd name="T45" fmla="*/ 82425 h 29"/>
                    <a:gd name="T46" fmla="*/ 196929 w 126"/>
                    <a:gd name="T47" fmla="*/ 110164 h 29"/>
                    <a:gd name="T48" fmla="*/ 184185 w 126"/>
                    <a:gd name="T49" fmla="*/ 82425 h 29"/>
                    <a:gd name="T50" fmla="*/ 173610 w 126"/>
                    <a:gd name="T51" fmla="*/ 43669 h 29"/>
                    <a:gd name="T52" fmla="*/ 184185 w 126"/>
                    <a:gd name="T53" fmla="*/ 82425 h 29"/>
                    <a:gd name="T54" fmla="*/ 173610 w 126"/>
                    <a:gd name="T55" fmla="*/ 43669 h 29"/>
                    <a:gd name="T56" fmla="*/ 173610 w 126"/>
                    <a:gd name="T57" fmla="*/ 43669 h 29"/>
                    <a:gd name="T58" fmla="*/ 161005 w 126"/>
                    <a:gd name="T59" fmla="*/ 36507 h 29"/>
                    <a:gd name="T60" fmla="*/ 173610 w 126"/>
                    <a:gd name="T61" fmla="*/ 43669 h 29"/>
                    <a:gd name="T62" fmla="*/ 161005 w 126"/>
                    <a:gd name="T63" fmla="*/ 36507 h 29"/>
                    <a:gd name="T64" fmla="*/ 161005 w 126"/>
                    <a:gd name="T65" fmla="*/ 28614 h 29"/>
                    <a:gd name="T66" fmla="*/ 161005 w 126"/>
                    <a:gd name="T67" fmla="*/ 36507 h 29"/>
                    <a:gd name="T68" fmla="*/ 147789 w 126"/>
                    <a:gd name="T69" fmla="*/ 17290 h 29"/>
                    <a:gd name="T70" fmla="*/ 161005 w 126"/>
                    <a:gd name="T71" fmla="*/ 36507 h 29"/>
                    <a:gd name="T72" fmla="*/ 147789 w 126"/>
                    <a:gd name="T73" fmla="*/ 17290 h 29"/>
                    <a:gd name="T74" fmla="*/ 147789 w 126"/>
                    <a:gd name="T75" fmla="*/ 17290 h 29"/>
                    <a:gd name="T76" fmla="*/ 122097 w 126"/>
                    <a:gd name="T77" fmla="*/ 26382 h 29"/>
                    <a:gd name="T78" fmla="*/ 147789 w 126"/>
                    <a:gd name="T79" fmla="*/ 17290 h 29"/>
                    <a:gd name="T80" fmla="*/ 122097 w 126"/>
                    <a:gd name="T81" fmla="*/ 26382 h 29"/>
                    <a:gd name="T82" fmla="*/ 95659 w 126"/>
                    <a:gd name="T83" fmla="*/ 10449 h 29"/>
                    <a:gd name="T84" fmla="*/ 122097 w 126"/>
                    <a:gd name="T85" fmla="*/ 26382 h 29"/>
                    <a:gd name="T86" fmla="*/ 95659 w 126"/>
                    <a:gd name="T87" fmla="*/ 26382 h 29"/>
                    <a:gd name="T88" fmla="*/ 95659 w 126"/>
                    <a:gd name="T89" fmla="*/ 26382 h 29"/>
                    <a:gd name="T90" fmla="*/ 95659 w 126"/>
                    <a:gd name="T91" fmla="*/ 26382 h 29"/>
                    <a:gd name="T92" fmla="*/ 95659 w 126"/>
                    <a:gd name="T93" fmla="*/ 10449 h 29"/>
                    <a:gd name="T94" fmla="*/ 95659 w 126"/>
                    <a:gd name="T95" fmla="*/ 26382 h 29"/>
                    <a:gd name="T96" fmla="*/ 89957 w 126"/>
                    <a:gd name="T97" fmla="*/ 10449 h 29"/>
                    <a:gd name="T98" fmla="*/ 95659 w 126"/>
                    <a:gd name="T99" fmla="*/ 26382 h 29"/>
                    <a:gd name="T100" fmla="*/ 41538 w 126"/>
                    <a:gd name="T101" fmla="*/ 43669 h 29"/>
                    <a:gd name="T102" fmla="*/ 89957 w 126"/>
                    <a:gd name="T103" fmla="*/ 10449 h 29"/>
                    <a:gd name="T104" fmla="*/ 39156 w 126"/>
                    <a:gd name="T105" fmla="*/ 36507 h 29"/>
                    <a:gd name="T106" fmla="*/ 41538 w 126"/>
                    <a:gd name="T107" fmla="*/ 36507 h 29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</a:gdLst>
                  <a:ahLst/>
                  <a:cxnLst>
                    <a:cxn ang="T108">
                      <a:pos x="T0" y="T1"/>
                    </a:cxn>
                    <a:cxn ang="T109">
                      <a:pos x="T2" y="T3"/>
                    </a:cxn>
                    <a:cxn ang="T110">
                      <a:pos x="T4" y="T5"/>
                    </a:cxn>
                    <a:cxn ang="T111">
                      <a:pos x="T6" y="T7"/>
                    </a:cxn>
                    <a:cxn ang="T112">
                      <a:pos x="T8" y="T9"/>
                    </a:cxn>
                    <a:cxn ang="T113">
                      <a:pos x="T10" y="T11"/>
                    </a:cxn>
                    <a:cxn ang="T114">
                      <a:pos x="T12" y="T13"/>
                    </a:cxn>
                    <a:cxn ang="T115">
                      <a:pos x="T14" y="T15"/>
                    </a:cxn>
                    <a:cxn ang="T116">
                      <a:pos x="T16" y="T17"/>
                    </a:cxn>
                    <a:cxn ang="T117">
                      <a:pos x="T18" y="T19"/>
                    </a:cxn>
                    <a:cxn ang="T118">
                      <a:pos x="T20" y="T21"/>
                    </a:cxn>
                    <a:cxn ang="T119">
                      <a:pos x="T22" y="T23"/>
                    </a:cxn>
                    <a:cxn ang="T120">
                      <a:pos x="T24" y="T25"/>
                    </a:cxn>
                    <a:cxn ang="T121">
                      <a:pos x="T26" y="T27"/>
                    </a:cxn>
                    <a:cxn ang="T122">
                      <a:pos x="T28" y="T29"/>
                    </a:cxn>
                    <a:cxn ang="T123">
                      <a:pos x="T30" y="T31"/>
                    </a:cxn>
                    <a:cxn ang="T124">
                      <a:pos x="T32" y="T33"/>
                    </a:cxn>
                    <a:cxn ang="T125">
                      <a:pos x="T34" y="T35"/>
                    </a:cxn>
                    <a:cxn ang="T126">
                      <a:pos x="T36" y="T37"/>
                    </a:cxn>
                    <a:cxn ang="T127">
                      <a:pos x="T38" y="T39"/>
                    </a:cxn>
                    <a:cxn ang="T128">
                      <a:pos x="T40" y="T41"/>
                    </a:cxn>
                    <a:cxn ang="T129">
                      <a:pos x="T42" y="T43"/>
                    </a:cxn>
                    <a:cxn ang="T130">
                      <a:pos x="T44" y="T45"/>
                    </a:cxn>
                    <a:cxn ang="T131">
                      <a:pos x="T46" y="T47"/>
                    </a:cxn>
                    <a:cxn ang="T132">
                      <a:pos x="T48" y="T49"/>
                    </a:cxn>
                    <a:cxn ang="T133">
                      <a:pos x="T50" y="T51"/>
                    </a:cxn>
                    <a:cxn ang="T134">
                      <a:pos x="T52" y="T53"/>
                    </a:cxn>
                    <a:cxn ang="T135">
                      <a:pos x="T54" y="T55"/>
                    </a:cxn>
                    <a:cxn ang="T136">
                      <a:pos x="T56" y="T57"/>
                    </a:cxn>
                    <a:cxn ang="T137">
                      <a:pos x="T58" y="T59"/>
                    </a:cxn>
                    <a:cxn ang="T138">
                      <a:pos x="T60" y="T61"/>
                    </a:cxn>
                    <a:cxn ang="T139">
                      <a:pos x="T62" y="T63"/>
                    </a:cxn>
                    <a:cxn ang="T140">
                      <a:pos x="T64" y="T65"/>
                    </a:cxn>
                    <a:cxn ang="T141">
                      <a:pos x="T66" y="T67"/>
                    </a:cxn>
                    <a:cxn ang="T142">
                      <a:pos x="T68" y="T69"/>
                    </a:cxn>
                    <a:cxn ang="T143">
                      <a:pos x="T70" y="T71"/>
                    </a:cxn>
                    <a:cxn ang="T144">
                      <a:pos x="T72" y="T73"/>
                    </a:cxn>
                    <a:cxn ang="T145">
                      <a:pos x="T74" y="T75"/>
                    </a:cxn>
                    <a:cxn ang="T146">
                      <a:pos x="T76" y="T77"/>
                    </a:cxn>
                    <a:cxn ang="T147">
                      <a:pos x="T78" y="T79"/>
                    </a:cxn>
                    <a:cxn ang="T148">
                      <a:pos x="T80" y="T81"/>
                    </a:cxn>
                    <a:cxn ang="T149">
                      <a:pos x="T82" y="T83"/>
                    </a:cxn>
                    <a:cxn ang="T150">
                      <a:pos x="T84" y="T85"/>
                    </a:cxn>
                    <a:cxn ang="T151">
                      <a:pos x="T86" y="T87"/>
                    </a:cxn>
                    <a:cxn ang="T152">
                      <a:pos x="T88" y="T89"/>
                    </a:cxn>
                    <a:cxn ang="T153">
                      <a:pos x="T90" y="T91"/>
                    </a:cxn>
                    <a:cxn ang="T154">
                      <a:pos x="T92" y="T93"/>
                    </a:cxn>
                    <a:cxn ang="T155">
                      <a:pos x="T94" y="T95"/>
                    </a:cxn>
                    <a:cxn ang="T156">
                      <a:pos x="T96" y="T97"/>
                    </a:cxn>
                    <a:cxn ang="T157">
                      <a:pos x="T98" y="T99"/>
                    </a:cxn>
                    <a:cxn ang="T158">
                      <a:pos x="T100" y="T101"/>
                    </a:cxn>
                    <a:cxn ang="T159">
                      <a:pos x="T102" y="T103"/>
                    </a:cxn>
                    <a:cxn ang="T160">
                      <a:pos x="T104" y="T105"/>
                    </a:cxn>
                    <a:cxn ang="T161">
                      <a:pos x="T106" y="T107"/>
                    </a:cxn>
                  </a:cxnLst>
                  <a:rect l="0" t="0" r="r" b="b"/>
                  <a:pathLst>
                    <a:path w="126" h="29">
                      <a:moveTo>
                        <a:pt x="26" y="7"/>
                      </a:moveTo>
                      <a:cubicBezTo>
                        <a:pt x="22" y="10"/>
                        <a:pt x="17" y="13"/>
                        <a:pt x="13" y="16"/>
                      </a:cubicBezTo>
                      <a:lnTo>
                        <a:pt x="11" y="15"/>
                      </a:lnTo>
                      <a:cubicBezTo>
                        <a:pt x="16" y="12"/>
                        <a:pt x="20" y="9"/>
                        <a:pt x="25" y="6"/>
                      </a:cubicBezTo>
                      <a:lnTo>
                        <a:pt x="26" y="7"/>
                      </a:lnTo>
                      <a:close/>
                      <a:moveTo>
                        <a:pt x="13" y="16"/>
                      </a:moveTo>
                      <a:cubicBezTo>
                        <a:pt x="9" y="20"/>
                        <a:pt x="5" y="23"/>
                        <a:pt x="2" y="27"/>
                      </a:cubicBezTo>
                      <a:lnTo>
                        <a:pt x="0" y="27"/>
                      </a:lnTo>
                      <a:cubicBezTo>
                        <a:pt x="4" y="22"/>
                        <a:pt x="7" y="19"/>
                        <a:pt x="11" y="15"/>
                      </a:cubicBezTo>
                      <a:lnTo>
                        <a:pt x="13" y="16"/>
                      </a:lnTo>
                      <a:close/>
                      <a:moveTo>
                        <a:pt x="1" y="28"/>
                      </a:moveTo>
                      <a:lnTo>
                        <a:pt x="0" y="28"/>
                      </a:lnTo>
                      <a:lnTo>
                        <a:pt x="0" y="27"/>
                      </a:lnTo>
                      <a:lnTo>
                        <a:pt x="1" y="27"/>
                      </a:lnTo>
                      <a:lnTo>
                        <a:pt x="1" y="28"/>
                      </a:lnTo>
                      <a:close/>
                      <a:moveTo>
                        <a:pt x="1" y="26"/>
                      </a:moveTo>
                      <a:cubicBezTo>
                        <a:pt x="14" y="27"/>
                        <a:pt x="26" y="26"/>
                        <a:pt x="38" y="25"/>
                      </a:cubicBezTo>
                      <a:lnTo>
                        <a:pt x="38" y="27"/>
                      </a:lnTo>
                      <a:cubicBezTo>
                        <a:pt x="26" y="28"/>
                        <a:pt x="14" y="29"/>
                        <a:pt x="1" y="28"/>
                      </a:cubicBezTo>
                      <a:lnTo>
                        <a:pt x="1" y="26"/>
                      </a:lnTo>
                      <a:close/>
                      <a:moveTo>
                        <a:pt x="38" y="25"/>
                      </a:moveTo>
                      <a:cubicBezTo>
                        <a:pt x="44" y="25"/>
                        <a:pt x="49" y="24"/>
                        <a:pt x="55" y="24"/>
                      </a:cubicBezTo>
                      <a:lnTo>
                        <a:pt x="55" y="26"/>
                      </a:lnTo>
                      <a:cubicBezTo>
                        <a:pt x="49" y="26"/>
                        <a:pt x="44" y="26"/>
                        <a:pt x="38" y="27"/>
                      </a:cubicBezTo>
                      <a:lnTo>
                        <a:pt x="38" y="25"/>
                      </a:lnTo>
                      <a:close/>
                      <a:moveTo>
                        <a:pt x="55" y="24"/>
                      </a:moveTo>
                      <a:lnTo>
                        <a:pt x="55" y="24"/>
                      </a:lnTo>
                      <a:lnTo>
                        <a:pt x="55" y="25"/>
                      </a:lnTo>
                      <a:lnTo>
                        <a:pt x="55" y="24"/>
                      </a:lnTo>
                      <a:close/>
                      <a:moveTo>
                        <a:pt x="55" y="24"/>
                      </a:moveTo>
                      <a:cubicBezTo>
                        <a:pt x="64" y="23"/>
                        <a:pt x="74" y="22"/>
                        <a:pt x="83" y="21"/>
                      </a:cubicBezTo>
                      <a:lnTo>
                        <a:pt x="83" y="23"/>
                      </a:lnTo>
                      <a:cubicBezTo>
                        <a:pt x="74" y="24"/>
                        <a:pt x="65" y="25"/>
                        <a:pt x="55" y="26"/>
                      </a:cubicBezTo>
                      <a:lnTo>
                        <a:pt x="55" y="24"/>
                      </a:lnTo>
                      <a:close/>
                      <a:moveTo>
                        <a:pt x="83" y="21"/>
                      </a:moveTo>
                      <a:cubicBezTo>
                        <a:pt x="97" y="20"/>
                        <a:pt x="110" y="18"/>
                        <a:pt x="124" y="19"/>
                      </a:cubicBezTo>
                      <a:lnTo>
                        <a:pt x="124" y="20"/>
                      </a:lnTo>
                      <a:cubicBezTo>
                        <a:pt x="110" y="20"/>
                        <a:pt x="97" y="21"/>
                        <a:pt x="83" y="23"/>
                      </a:cubicBezTo>
                      <a:lnTo>
                        <a:pt x="83" y="21"/>
                      </a:lnTo>
                      <a:close/>
                      <a:moveTo>
                        <a:pt x="125" y="19"/>
                      </a:moveTo>
                      <a:lnTo>
                        <a:pt x="126" y="21"/>
                      </a:lnTo>
                      <a:lnTo>
                        <a:pt x="124" y="20"/>
                      </a:lnTo>
                      <a:lnTo>
                        <a:pt x="125" y="19"/>
                      </a:lnTo>
                      <a:close/>
                      <a:moveTo>
                        <a:pt x="123" y="20"/>
                      </a:moveTo>
                      <a:cubicBezTo>
                        <a:pt x="121" y="18"/>
                        <a:pt x="119" y="16"/>
                        <a:pt x="117" y="14"/>
                      </a:cubicBezTo>
                      <a:lnTo>
                        <a:pt x="119" y="12"/>
                      </a:lnTo>
                      <a:cubicBezTo>
                        <a:pt x="121" y="14"/>
                        <a:pt x="123" y="17"/>
                        <a:pt x="125" y="19"/>
                      </a:cubicBezTo>
                      <a:lnTo>
                        <a:pt x="123" y="20"/>
                      </a:lnTo>
                      <a:close/>
                      <a:moveTo>
                        <a:pt x="117" y="14"/>
                      </a:moveTo>
                      <a:cubicBezTo>
                        <a:pt x="115" y="12"/>
                        <a:pt x="112" y="10"/>
                        <a:pt x="109" y="9"/>
                      </a:cubicBezTo>
                      <a:lnTo>
                        <a:pt x="110" y="7"/>
                      </a:lnTo>
                      <a:cubicBezTo>
                        <a:pt x="113" y="8"/>
                        <a:pt x="116" y="10"/>
                        <a:pt x="119" y="12"/>
                      </a:cubicBezTo>
                      <a:lnTo>
                        <a:pt x="117" y="14"/>
                      </a:lnTo>
                      <a:close/>
                      <a:moveTo>
                        <a:pt x="110" y="7"/>
                      </a:moveTo>
                      <a:lnTo>
                        <a:pt x="110" y="7"/>
                      </a:lnTo>
                      <a:lnTo>
                        <a:pt x="110" y="8"/>
                      </a:lnTo>
                      <a:lnTo>
                        <a:pt x="110" y="7"/>
                      </a:lnTo>
                      <a:close/>
                      <a:moveTo>
                        <a:pt x="109" y="9"/>
                      </a:moveTo>
                      <a:cubicBezTo>
                        <a:pt x="107" y="8"/>
                        <a:pt x="104" y="7"/>
                        <a:pt x="102" y="6"/>
                      </a:cubicBezTo>
                      <a:lnTo>
                        <a:pt x="102" y="5"/>
                      </a:lnTo>
                      <a:cubicBezTo>
                        <a:pt x="105" y="5"/>
                        <a:pt x="107" y="6"/>
                        <a:pt x="110" y="7"/>
                      </a:cubicBezTo>
                      <a:lnTo>
                        <a:pt x="109" y="9"/>
                      </a:lnTo>
                      <a:close/>
                      <a:moveTo>
                        <a:pt x="102" y="6"/>
                      </a:moveTo>
                      <a:lnTo>
                        <a:pt x="102" y="6"/>
                      </a:lnTo>
                      <a:lnTo>
                        <a:pt x="102" y="5"/>
                      </a:lnTo>
                      <a:lnTo>
                        <a:pt x="102" y="6"/>
                      </a:lnTo>
                      <a:close/>
                      <a:moveTo>
                        <a:pt x="102" y="6"/>
                      </a:moveTo>
                      <a:cubicBezTo>
                        <a:pt x="99" y="6"/>
                        <a:pt x="96" y="5"/>
                        <a:pt x="93" y="5"/>
                      </a:cubicBezTo>
                      <a:lnTo>
                        <a:pt x="94" y="3"/>
                      </a:lnTo>
                      <a:cubicBezTo>
                        <a:pt x="97" y="4"/>
                        <a:pt x="99" y="4"/>
                        <a:pt x="102" y="5"/>
                      </a:cubicBezTo>
                      <a:lnTo>
                        <a:pt x="102" y="6"/>
                      </a:lnTo>
                      <a:close/>
                      <a:moveTo>
                        <a:pt x="94" y="3"/>
                      </a:moveTo>
                      <a:lnTo>
                        <a:pt x="94" y="3"/>
                      </a:lnTo>
                      <a:lnTo>
                        <a:pt x="93" y="4"/>
                      </a:lnTo>
                      <a:lnTo>
                        <a:pt x="94" y="3"/>
                      </a:lnTo>
                      <a:close/>
                      <a:moveTo>
                        <a:pt x="93" y="5"/>
                      </a:moveTo>
                      <a:cubicBezTo>
                        <a:pt x="88" y="4"/>
                        <a:pt x="82" y="4"/>
                        <a:pt x="77" y="4"/>
                      </a:cubicBezTo>
                      <a:lnTo>
                        <a:pt x="77" y="3"/>
                      </a:lnTo>
                      <a:cubicBezTo>
                        <a:pt x="82" y="3"/>
                        <a:pt x="88" y="2"/>
                        <a:pt x="94" y="3"/>
                      </a:cubicBezTo>
                      <a:lnTo>
                        <a:pt x="93" y="5"/>
                      </a:lnTo>
                      <a:close/>
                      <a:moveTo>
                        <a:pt x="77" y="4"/>
                      </a:moveTo>
                      <a:cubicBezTo>
                        <a:pt x="71" y="5"/>
                        <a:pt x="66" y="5"/>
                        <a:pt x="61" y="4"/>
                      </a:cubicBezTo>
                      <a:lnTo>
                        <a:pt x="61" y="2"/>
                      </a:lnTo>
                      <a:cubicBezTo>
                        <a:pt x="66" y="3"/>
                        <a:pt x="72" y="3"/>
                        <a:pt x="77" y="3"/>
                      </a:cubicBezTo>
                      <a:lnTo>
                        <a:pt x="77" y="4"/>
                      </a:lnTo>
                      <a:close/>
                      <a:moveTo>
                        <a:pt x="61" y="4"/>
                      </a:moveTo>
                      <a:lnTo>
                        <a:pt x="61" y="4"/>
                      </a:lnTo>
                      <a:lnTo>
                        <a:pt x="61" y="3"/>
                      </a:lnTo>
                      <a:lnTo>
                        <a:pt x="61" y="4"/>
                      </a:lnTo>
                      <a:close/>
                      <a:moveTo>
                        <a:pt x="61" y="4"/>
                      </a:moveTo>
                      <a:lnTo>
                        <a:pt x="61" y="4"/>
                      </a:lnTo>
                      <a:lnTo>
                        <a:pt x="61" y="2"/>
                      </a:lnTo>
                      <a:lnTo>
                        <a:pt x="61" y="4"/>
                      </a:lnTo>
                      <a:close/>
                      <a:moveTo>
                        <a:pt x="61" y="4"/>
                      </a:moveTo>
                      <a:cubicBezTo>
                        <a:pt x="60" y="4"/>
                        <a:pt x="59" y="4"/>
                        <a:pt x="57" y="4"/>
                      </a:cubicBezTo>
                      <a:lnTo>
                        <a:pt x="57" y="2"/>
                      </a:lnTo>
                      <a:cubicBezTo>
                        <a:pt x="59" y="2"/>
                        <a:pt x="60" y="2"/>
                        <a:pt x="61" y="2"/>
                      </a:cubicBezTo>
                      <a:lnTo>
                        <a:pt x="61" y="4"/>
                      </a:lnTo>
                      <a:close/>
                      <a:moveTo>
                        <a:pt x="57" y="4"/>
                      </a:moveTo>
                      <a:cubicBezTo>
                        <a:pt x="47" y="3"/>
                        <a:pt x="36" y="1"/>
                        <a:pt x="26" y="7"/>
                      </a:cubicBezTo>
                      <a:lnTo>
                        <a:pt x="25" y="6"/>
                      </a:lnTo>
                      <a:cubicBezTo>
                        <a:pt x="35" y="0"/>
                        <a:pt x="47" y="1"/>
                        <a:pt x="57" y="2"/>
                      </a:cubicBezTo>
                      <a:lnTo>
                        <a:pt x="57" y="4"/>
                      </a:lnTo>
                      <a:close/>
                      <a:moveTo>
                        <a:pt x="25" y="6"/>
                      </a:moveTo>
                      <a:lnTo>
                        <a:pt x="25" y="6"/>
                      </a:lnTo>
                      <a:lnTo>
                        <a:pt x="26" y="6"/>
                      </a:lnTo>
                      <a:lnTo>
                        <a:pt x="25" y="6"/>
                      </a:lnTo>
                      <a:close/>
                    </a:path>
                  </a:pathLst>
                </a:custGeom>
                <a:solidFill>
                  <a:srgbClr val="24211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296" name="Freeform 593"/>
                <p:cNvSpPr>
                  <a:spLocks noChangeArrowheads="1"/>
                </p:cNvSpPr>
                <p:nvPr/>
              </p:nvSpPr>
              <p:spPr bwMode="auto">
                <a:xfrm>
                  <a:off x="852" y="3328"/>
                  <a:ext cx="324" cy="391"/>
                </a:xfrm>
                <a:custGeom>
                  <a:avLst/>
                  <a:gdLst>
                    <a:gd name="T0" fmla="*/ 27395 w 234"/>
                    <a:gd name="T1" fmla="*/ 610913 h 226"/>
                    <a:gd name="T2" fmla="*/ 184256 w 234"/>
                    <a:gd name="T3" fmla="*/ 1479833 h 226"/>
                    <a:gd name="T4" fmla="*/ 254131 w 234"/>
                    <a:gd name="T5" fmla="*/ 1479833 h 226"/>
                    <a:gd name="T6" fmla="*/ 386608 w 234"/>
                    <a:gd name="T7" fmla="*/ 1155081 h 226"/>
                    <a:gd name="T8" fmla="*/ 381841 w 234"/>
                    <a:gd name="T9" fmla="*/ 764820 h 226"/>
                    <a:gd name="T10" fmla="*/ 314052 w 234"/>
                    <a:gd name="T11" fmla="*/ 458008 h 226"/>
                    <a:gd name="T12" fmla="*/ 250956 w 234"/>
                    <a:gd name="T13" fmla="*/ 265596 h 226"/>
                    <a:gd name="T14" fmla="*/ 219910 w 234"/>
                    <a:gd name="T15" fmla="*/ 40977 h 226"/>
                    <a:gd name="T16" fmla="*/ 210111 w 234"/>
                    <a:gd name="T17" fmla="*/ 7007 h 226"/>
                    <a:gd name="T18" fmla="*/ 117832 w 234"/>
                    <a:gd name="T19" fmla="*/ 0 h 226"/>
                    <a:gd name="T20" fmla="*/ 34323 w 234"/>
                    <a:gd name="T21" fmla="*/ 48377 h 226"/>
                    <a:gd name="T22" fmla="*/ 5005 w 234"/>
                    <a:gd name="T23" fmla="*/ 85690 h 226"/>
                    <a:gd name="T24" fmla="*/ 27395 w 234"/>
                    <a:gd name="T25" fmla="*/ 610913 h 22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0" t="0" r="r" b="b"/>
                  <a:pathLst>
                    <a:path w="234" h="226">
                      <a:moveTo>
                        <a:pt x="16" y="92"/>
                      </a:moveTo>
                      <a:cubicBezTo>
                        <a:pt x="15" y="143"/>
                        <a:pt x="33" y="207"/>
                        <a:pt x="106" y="223"/>
                      </a:cubicBezTo>
                      <a:cubicBezTo>
                        <a:pt x="119" y="226"/>
                        <a:pt x="134" y="226"/>
                        <a:pt x="147" y="223"/>
                      </a:cubicBezTo>
                      <a:cubicBezTo>
                        <a:pt x="179" y="215"/>
                        <a:pt x="209" y="198"/>
                        <a:pt x="223" y="174"/>
                      </a:cubicBezTo>
                      <a:cubicBezTo>
                        <a:pt x="234" y="155"/>
                        <a:pt x="230" y="133"/>
                        <a:pt x="220" y="115"/>
                      </a:cubicBezTo>
                      <a:cubicBezTo>
                        <a:pt x="210" y="99"/>
                        <a:pt x="196" y="84"/>
                        <a:pt x="181" y="69"/>
                      </a:cubicBezTo>
                      <a:cubicBezTo>
                        <a:pt x="169" y="59"/>
                        <a:pt x="153" y="52"/>
                        <a:pt x="145" y="40"/>
                      </a:cubicBezTo>
                      <a:cubicBezTo>
                        <a:pt x="138" y="29"/>
                        <a:pt x="134" y="17"/>
                        <a:pt x="127" y="6"/>
                      </a:cubicBezTo>
                      <a:cubicBezTo>
                        <a:pt x="126" y="4"/>
                        <a:pt x="124" y="1"/>
                        <a:pt x="121" y="1"/>
                      </a:cubicBezTo>
                      <a:cubicBezTo>
                        <a:pt x="104" y="0"/>
                        <a:pt x="86" y="1"/>
                        <a:pt x="68" y="0"/>
                      </a:cubicBezTo>
                      <a:cubicBezTo>
                        <a:pt x="59" y="12"/>
                        <a:pt x="37" y="9"/>
                        <a:pt x="20" y="7"/>
                      </a:cubicBezTo>
                      <a:cubicBezTo>
                        <a:pt x="13" y="7"/>
                        <a:pt x="0" y="6"/>
                        <a:pt x="3" y="13"/>
                      </a:cubicBezTo>
                      <a:cubicBezTo>
                        <a:pt x="14" y="38"/>
                        <a:pt x="17" y="65"/>
                        <a:pt x="16" y="92"/>
                      </a:cubicBezTo>
                      <a:close/>
                    </a:path>
                  </a:pathLst>
                </a:custGeom>
                <a:solidFill>
                  <a:srgbClr val="F0BF76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297" name="Freeform 595"/>
                <p:cNvSpPr>
                  <a:spLocks noChangeArrowheads="1"/>
                </p:cNvSpPr>
                <p:nvPr/>
              </p:nvSpPr>
              <p:spPr bwMode="auto">
                <a:xfrm>
                  <a:off x="781" y="2997"/>
                  <a:ext cx="292" cy="340"/>
                </a:xfrm>
                <a:custGeom>
                  <a:avLst/>
                  <a:gdLst>
                    <a:gd name="T0" fmla="*/ 162353 w 212"/>
                    <a:gd name="T1" fmla="*/ 30994 h 197"/>
                    <a:gd name="T2" fmla="*/ 94609 w 212"/>
                    <a:gd name="T3" fmla="*/ 209312 h 197"/>
                    <a:gd name="T4" fmla="*/ 76917 w 212"/>
                    <a:gd name="T5" fmla="*/ 308523 h 197"/>
                    <a:gd name="T6" fmla="*/ 34906 w 212"/>
                    <a:gd name="T7" fmla="*/ 508992 h 197"/>
                    <a:gd name="T8" fmla="*/ 26294 w 212"/>
                    <a:gd name="T9" fmla="*/ 680509 h 197"/>
                    <a:gd name="T10" fmla="*/ 12885 w 212"/>
                    <a:gd name="T11" fmla="*/ 832242 h 197"/>
                    <a:gd name="T12" fmla="*/ 80726 w 212"/>
                    <a:gd name="T13" fmla="*/ 1201020 h 197"/>
                    <a:gd name="T14" fmla="*/ 129530 w 212"/>
                    <a:gd name="T15" fmla="*/ 1222723 h 197"/>
                    <a:gd name="T16" fmla="*/ 142559 w 212"/>
                    <a:gd name="T17" fmla="*/ 1144592 h 197"/>
                    <a:gd name="T18" fmla="*/ 170949 w 212"/>
                    <a:gd name="T19" fmla="*/ 1093110 h 197"/>
                    <a:gd name="T20" fmla="*/ 246820 w 212"/>
                    <a:gd name="T21" fmla="*/ 1144592 h 197"/>
                    <a:gd name="T22" fmla="*/ 274804 w 212"/>
                    <a:gd name="T23" fmla="*/ 1140722 h 197"/>
                    <a:gd name="T24" fmla="*/ 308750 w 212"/>
                    <a:gd name="T25" fmla="*/ 1013478 h 197"/>
                    <a:gd name="T26" fmla="*/ 328456 w 212"/>
                    <a:gd name="T27" fmla="*/ 879780 h 197"/>
                    <a:gd name="T28" fmla="*/ 338544 w 212"/>
                    <a:gd name="T29" fmla="*/ 624932 h 197"/>
                    <a:gd name="T30" fmla="*/ 291920 w 212"/>
                    <a:gd name="T31" fmla="*/ 363981 h 197"/>
                    <a:gd name="T32" fmla="*/ 201839 w 212"/>
                    <a:gd name="T33" fmla="*/ 47629 h 197"/>
                    <a:gd name="T34" fmla="*/ 162353 w 212"/>
                    <a:gd name="T35" fmla="*/ 30994 h 197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0" t="0" r="r" b="b"/>
                  <a:pathLst>
                    <a:path w="212" h="197">
                      <a:moveTo>
                        <a:pt x="99" y="5"/>
                      </a:moveTo>
                      <a:cubicBezTo>
                        <a:pt x="85" y="8"/>
                        <a:pt x="67" y="21"/>
                        <a:pt x="58" y="32"/>
                      </a:cubicBezTo>
                      <a:cubicBezTo>
                        <a:pt x="54" y="37"/>
                        <a:pt x="50" y="42"/>
                        <a:pt x="47" y="47"/>
                      </a:cubicBezTo>
                      <a:cubicBezTo>
                        <a:pt x="39" y="58"/>
                        <a:pt x="28" y="66"/>
                        <a:pt x="21" y="78"/>
                      </a:cubicBezTo>
                      <a:cubicBezTo>
                        <a:pt x="16" y="87"/>
                        <a:pt x="22" y="96"/>
                        <a:pt x="16" y="104"/>
                      </a:cubicBezTo>
                      <a:cubicBezTo>
                        <a:pt x="12" y="112"/>
                        <a:pt x="10" y="120"/>
                        <a:pt x="8" y="128"/>
                      </a:cubicBezTo>
                      <a:cubicBezTo>
                        <a:pt x="0" y="153"/>
                        <a:pt x="29" y="168"/>
                        <a:pt x="49" y="184"/>
                      </a:cubicBezTo>
                      <a:cubicBezTo>
                        <a:pt x="56" y="189"/>
                        <a:pt x="69" y="197"/>
                        <a:pt x="79" y="188"/>
                      </a:cubicBezTo>
                      <a:cubicBezTo>
                        <a:pt x="83" y="185"/>
                        <a:pt x="84" y="180"/>
                        <a:pt x="87" y="176"/>
                      </a:cubicBezTo>
                      <a:cubicBezTo>
                        <a:pt x="90" y="171"/>
                        <a:pt x="98" y="170"/>
                        <a:pt x="104" y="168"/>
                      </a:cubicBezTo>
                      <a:cubicBezTo>
                        <a:pt x="120" y="165"/>
                        <a:pt x="137" y="165"/>
                        <a:pt x="150" y="176"/>
                      </a:cubicBezTo>
                      <a:cubicBezTo>
                        <a:pt x="153" y="179"/>
                        <a:pt x="161" y="178"/>
                        <a:pt x="167" y="175"/>
                      </a:cubicBezTo>
                      <a:cubicBezTo>
                        <a:pt x="176" y="170"/>
                        <a:pt x="182" y="163"/>
                        <a:pt x="188" y="156"/>
                      </a:cubicBezTo>
                      <a:cubicBezTo>
                        <a:pt x="193" y="150"/>
                        <a:pt x="197" y="142"/>
                        <a:pt x="200" y="135"/>
                      </a:cubicBezTo>
                      <a:cubicBezTo>
                        <a:pt x="206" y="122"/>
                        <a:pt x="212" y="109"/>
                        <a:pt x="206" y="96"/>
                      </a:cubicBezTo>
                      <a:cubicBezTo>
                        <a:pt x="199" y="82"/>
                        <a:pt x="189" y="69"/>
                        <a:pt x="178" y="56"/>
                      </a:cubicBezTo>
                      <a:cubicBezTo>
                        <a:pt x="162" y="38"/>
                        <a:pt x="145" y="21"/>
                        <a:pt x="123" y="7"/>
                      </a:cubicBezTo>
                      <a:cubicBezTo>
                        <a:pt x="117" y="3"/>
                        <a:pt x="106" y="0"/>
                        <a:pt x="99" y="5"/>
                      </a:cubicBezTo>
                      <a:close/>
                    </a:path>
                  </a:pathLst>
                </a:custGeom>
                <a:solidFill>
                  <a:srgbClr val="F0BF76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298" name="Freeform 597"/>
                <p:cNvSpPr>
                  <a:spLocks noChangeArrowheads="1"/>
                </p:cNvSpPr>
                <p:nvPr/>
              </p:nvSpPr>
              <p:spPr bwMode="auto">
                <a:xfrm>
                  <a:off x="898" y="3241"/>
                  <a:ext cx="233" cy="439"/>
                </a:xfrm>
                <a:custGeom>
                  <a:avLst/>
                  <a:gdLst>
                    <a:gd name="T0" fmla="*/ 18098 w 169"/>
                    <a:gd name="T1" fmla="*/ 0 h 254"/>
                    <a:gd name="T2" fmla="*/ 14981 w 169"/>
                    <a:gd name="T3" fmla="*/ 47720 h 254"/>
                    <a:gd name="T4" fmla="*/ 1763 w 169"/>
                    <a:gd name="T5" fmla="*/ 485534 h 254"/>
                    <a:gd name="T6" fmla="*/ 21271 w 169"/>
                    <a:gd name="T7" fmla="*/ 827617 h 254"/>
                    <a:gd name="T8" fmla="*/ 32670 w 169"/>
                    <a:gd name="T9" fmla="*/ 1243651 h 254"/>
                    <a:gd name="T10" fmla="*/ 40531 w 169"/>
                    <a:gd name="T11" fmla="*/ 1365259 h 254"/>
                    <a:gd name="T12" fmla="*/ 142615 w 169"/>
                    <a:gd name="T13" fmla="*/ 1666632 h 254"/>
                    <a:gd name="T14" fmla="*/ 154173 w 169"/>
                    <a:gd name="T15" fmla="*/ 1583921 h 254"/>
                    <a:gd name="T16" fmla="*/ 119380 w 169"/>
                    <a:gd name="T17" fmla="*/ 1188053 h 254"/>
                    <a:gd name="T18" fmla="*/ 144696 w 169"/>
                    <a:gd name="T19" fmla="*/ 1132210 h 254"/>
                    <a:gd name="T20" fmla="*/ 236324 w 169"/>
                    <a:gd name="T21" fmla="*/ 1507144 h 254"/>
                    <a:gd name="T22" fmla="*/ 251622 w 169"/>
                    <a:gd name="T23" fmla="*/ 1543775 h 254"/>
                    <a:gd name="T24" fmla="*/ 256752 w 169"/>
                    <a:gd name="T25" fmla="*/ 1524744 h 254"/>
                    <a:gd name="T26" fmla="*/ 266931 w 169"/>
                    <a:gd name="T27" fmla="*/ 1181021 h 254"/>
                    <a:gd name="T28" fmla="*/ 222759 w 169"/>
                    <a:gd name="T29" fmla="*/ 925179 h 254"/>
                    <a:gd name="T30" fmla="*/ 144696 w 169"/>
                    <a:gd name="T31" fmla="*/ 663951 h 254"/>
                    <a:gd name="T32" fmla="*/ 111424 w 169"/>
                    <a:gd name="T33" fmla="*/ 496777 h 254"/>
                    <a:gd name="T34" fmla="*/ 108271 w 169"/>
                    <a:gd name="T35" fmla="*/ 0 h 254"/>
                    <a:gd name="T36" fmla="*/ 108271 w 169"/>
                    <a:gd name="T37" fmla="*/ 0 h 254"/>
                    <a:gd name="T38" fmla="*/ 18098 w 169"/>
                    <a:gd name="T39" fmla="*/ 0 h 254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</a:gdLst>
                  <a:ahLst/>
                  <a:cxnLst>
                    <a:cxn ang="T40">
                      <a:pos x="T0" y="T1"/>
                    </a:cxn>
                    <a:cxn ang="T41">
                      <a:pos x="T2" y="T3"/>
                    </a:cxn>
                    <a:cxn ang="T42">
                      <a:pos x="T4" y="T5"/>
                    </a:cxn>
                    <a:cxn ang="T43">
                      <a:pos x="T6" y="T7"/>
                    </a:cxn>
                    <a:cxn ang="T44">
                      <a:pos x="T8" y="T9"/>
                    </a:cxn>
                    <a:cxn ang="T45">
                      <a:pos x="T10" y="T11"/>
                    </a:cxn>
                    <a:cxn ang="T46">
                      <a:pos x="T12" y="T13"/>
                    </a:cxn>
                    <a:cxn ang="T47">
                      <a:pos x="T14" y="T15"/>
                    </a:cxn>
                    <a:cxn ang="T48">
                      <a:pos x="T16" y="T17"/>
                    </a:cxn>
                    <a:cxn ang="T49">
                      <a:pos x="T18" y="T19"/>
                    </a:cxn>
                    <a:cxn ang="T50">
                      <a:pos x="T20" y="T21"/>
                    </a:cxn>
                    <a:cxn ang="T51">
                      <a:pos x="T22" y="T23"/>
                    </a:cxn>
                    <a:cxn ang="T52">
                      <a:pos x="T24" y="T25"/>
                    </a:cxn>
                    <a:cxn ang="T53">
                      <a:pos x="T26" y="T27"/>
                    </a:cxn>
                    <a:cxn ang="T54">
                      <a:pos x="T28" y="T29"/>
                    </a:cxn>
                    <a:cxn ang="T55">
                      <a:pos x="T30" y="T31"/>
                    </a:cxn>
                    <a:cxn ang="T56">
                      <a:pos x="T32" y="T33"/>
                    </a:cxn>
                    <a:cxn ang="T57">
                      <a:pos x="T34" y="T35"/>
                    </a:cxn>
                    <a:cxn ang="T58">
                      <a:pos x="T36" y="T37"/>
                    </a:cxn>
                    <a:cxn ang="T59">
                      <a:pos x="T38" y="T39"/>
                    </a:cxn>
                  </a:cxnLst>
                  <a:rect l="0" t="0" r="r" b="b"/>
                  <a:pathLst>
                    <a:path w="169" h="254">
                      <a:moveTo>
                        <a:pt x="11" y="0"/>
                      </a:moveTo>
                      <a:cubicBezTo>
                        <a:pt x="10" y="2"/>
                        <a:pt x="10" y="8"/>
                        <a:pt x="9" y="7"/>
                      </a:cubicBezTo>
                      <a:cubicBezTo>
                        <a:pt x="8" y="30"/>
                        <a:pt x="1" y="52"/>
                        <a:pt x="1" y="74"/>
                      </a:cubicBezTo>
                      <a:cubicBezTo>
                        <a:pt x="0" y="92"/>
                        <a:pt x="9" y="108"/>
                        <a:pt x="13" y="126"/>
                      </a:cubicBezTo>
                      <a:cubicBezTo>
                        <a:pt x="18" y="148"/>
                        <a:pt x="17" y="169"/>
                        <a:pt x="20" y="190"/>
                      </a:cubicBezTo>
                      <a:cubicBezTo>
                        <a:pt x="21" y="196"/>
                        <a:pt x="23" y="202"/>
                        <a:pt x="25" y="208"/>
                      </a:cubicBezTo>
                      <a:cubicBezTo>
                        <a:pt x="34" y="230"/>
                        <a:pt x="55" y="254"/>
                        <a:pt x="87" y="254"/>
                      </a:cubicBezTo>
                      <a:cubicBezTo>
                        <a:pt x="91" y="254"/>
                        <a:pt x="101" y="248"/>
                        <a:pt x="94" y="241"/>
                      </a:cubicBezTo>
                      <a:cubicBezTo>
                        <a:pt x="72" y="220"/>
                        <a:pt x="75" y="208"/>
                        <a:pt x="73" y="181"/>
                      </a:cubicBezTo>
                      <a:cubicBezTo>
                        <a:pt x="72" y="173"/>
                        <a:pt x="85" y="171"/>
                        <a:pt x="88" y="173"/>
                      </a:cubicBezTo>
                      <a:cubicBezTo>
                        <a:pt x="110" y="185"/>
                        <a:pt x="131" y="196"/>
                        <a:pt x="144" y="230"/>
                      </a:cubicBezTo>
                      <a:cubicBezTo>
                        <a:pt x="144" y="232"/>
                        <a:pt x="147" y="236"/>
                        <a:pt x="153" y="235"/>
                      </a:cubicBezTo>
                      <a:cubicBezTo>
                        <a:pt x="155" y="235"/>
                        <a:pt x="157" y="233"/>
                        <a:pt x="157" y="232"/>
                      </a:cubicBezTo>
                      <a:cubicBezTo>
                        <a:pt x="169" y="216"/>
                        <a:pt x="166" y="197"/>
                        <a:pt x="163" y="180"/>
                      </a:cubicBezTo>
                      <a:cubicBezTo>
                        <a:pt x="160" y="165"/>
                        <a:pt x="151" y="151"/>
                        <a:pt x="136" y="141"/>
                      </a:cubicBezTo>
                      <a:cubicBezTo>
                        <a:pt x="118" y="128"/>
                        <a:pt x="103" y="115"/>
                        <a:pt x="88" y="101"/>
                      </a:cubicBezTo>
                      <a:cubicBezTo>
                        <a:pt x="79" y="94"/>
                        <a:pt x="71" y="86"/>
                        <a:pt x="68" y="76"/>
                      </a:cubicBezTo>
                      <a:cubicBezTo>
                        <a:pt x="61" y="50"/>
                        <a:pt x="67" y="25"/>
                        <a:pt x="66" y="0"/>
                      </a:cubicBezTo>
                      <a:cubicBezTo>
                        <a:pt x="66" y="0"/>
                        <a:pt x="66" y="0"/>
                        <a:pt x="66" y="0"/>
                      </a:cubicBezTo>
                      <a:lnTo>
                        <a:pt x="11" y="0"/>
                      </a:lnTo>
                      <a:close/>
                    </a:path>
                  </a:pathLst>
                </a:custGeom>
                <a:solidFill>
                  <a:srgbClr val="DDDDD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299" name="Freeform 598"/>
                <p:cNvSpPr>
                  <a:spLocks noChangeArrowheads="1"/>
                </p:cNvSpPr>
                <p:nvPr/>
              </p:nvSpPr>
              <p:spPr bwMode="auto">
                <a:xfrm>
                  <a:off x="857" y="3022"/>
                  <a:ext cx="138" cy="219"/>
                </a:xfrm>
                <a:custGeom>
                  <a:avLst/>
                  <a:gdLst>
                    <a:gd name="T0" fmla="*/ 76375 w 100"/>
                    <a:gd name="T1" fmla="*/ 0 h 127"/>
                    <a:gd name="T2" fmla="*/ 41425 w 100"/>
                    <a:gd name="T3" fmla="*/ 114140 h 127"/>
                    <a:gd name="T4" fmla="*/ 13363 w 100"/>
                    <a:gd name="T5" fmla="*/ 330875 h 127"/>
                    <a:gd name="T6" fmla="*/ 8103 w 100"/>
                    <a:gd name="T7" fmla="*/ 420842 h 127"/>
                    <a:gd name="T8" fmla="*/ 12448 w 100"/>
                    <a:gd name="T9" fmla="*/ 449743 h 127"/>
                    <a:gd name="T10" fmla="*/ 68357 w 100"/>
                    <a:gd name="T11" fmla="*/ 253204 h 127"/>
                    <a:gd name="T12" fmla="*/ 80668 w 100"/>
                    <a:gd name="T13" fmla="*/ 195095 h 127"/>
                    <a:gd name="T14" fmla="*/ 70151 w 100"/>
                    <a:gd name="T15" fmla="*/ 793315 h 127"/>
                    <a:gd name="T16" fmla="*/ 70151 w 100"/>
                    <a:gd name="T17" fmla="*/ 800148 h 127"/>
                    <a:gd name="T18" fmla="*/ 163439 w 100"/>
                    <a:gd name="T19" fmla="*/ 800148 h 127"/>
                    <a:gd name="T20" fmla="*/ 165303 w 100"/>
                    <a:gd name="T21" fmla="*/ 244858 h 127"/>
                    <a:gd name="T22" fmla="*/ 163439 w 100"/>
                    <a:gd name="T23" fmla="*/ 206343 h 127"/>
                    <a:gd name="T24" fmla="*/ 170500 w 100"/>
                    <a:gd name="T25" fmla="*/ 0 h 127"/>
                    <a:gd name="T26" fmla="*/ 170500 w 100"/>
                    <a:gd name="T27" fmla="*/ 0 h 127"/>
                    <a:gd name="T28" fmla="*/ 76375 w 100"/>
                    <a:gd name="T29" fmla="*/ 0 h 127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</a:gdLst>
                  <a:ahLst/>
                  <a:cxnLst>
                    <a:cxn ang="T30">
                      <a:pos x="T0" y="T1"/>
                    </a:cxn>
                    <a:cxn ang="T31">
                      <a:pos x="T2" y="T3"/>
                    </a:cxn>
                    <a:cxn ang="T32">
                      <a:pos x="T4" y="T5"/>
                    </a:cxn>
                    <a:cxn ang="T33">
                      <a:pos x="T6" y="T7"/>
                    </a:cxn>
                    <a:cxn ang="T34">
                      <a:pos x="T8" y="T9"/>
                    </a:cxn>
                    <a:cxn ang="T35">
                      <a:pos x="T10" y="T11"/>
                    </a:cxn>
                    <a:cxn ang="T36">
                      <a:pos x="T12" y="T13"/>
                    </a:cxn>
                    <a:cxn ang="T37">
                      <a:pos x="T14" y="T15"/>
                    </a:cxn>
                    <a:cxn ang="T38">
                      <a:pos x="T16" y="T17"/>
                    </a:cxn>
                    <a:cxn ang="T39">
                      <a:pos x="T18" y="T19"/>
                    </a:cxn>
                    <a:cxn ang="T40">
                      <a:pos x="T20" y="T21"/>
                    </a:cxn>
                    <a:cxn ang="T41">
                      <a:pos x="T22" y="T23"/>
                    </a:cxn>
                    <a:cxn ang="T42">
                      <a:pos x="T24" y="T25"/>
                    </a:cxn>
                    <a:cxn ang="T43">
                      <a:pos x="T26" y="T27"/>
                    </a:cxn>
                    <a:cxn ang="T44">
                      <a:pos x="T28" y="T29"/>
                    </a:cxn>
                  </a:cxnLst>
                  <a:rect l="0" t="0" r="r" b="b"/>
                  <a:pathLst>
                    <a:path w="100" h="127">
                      <a:moveTo>
                        <a:pt x="45" y="0"/>
                      </a:moveTo>
                      <a:cubicBezTo>
                        <a:pt x="38" y="6"/>
                        <a:pt x="29" y="11"/>
                        <a:pt x="24" y="18"/>
                      </a:cubicBezTo>
                      <a:cubicBezTo>
                        <a:pt x="16" y="29"/>
                        <a:pt x="13" y="40"/>
                        <a:pt x="8" y="52"/>
                      </a:cubicBezTo>
                      <a:cubicBezTo>
                        <a:pt x="6" y="57"/>
                        <a:pt x="0" y="63"/>
                        <a:pt x="5" y="67"/>
                      </a:cubicBezTo>
                      <a:cubicBezTo>
                        <a:pt x="6" y="68"/>
                        <a:pt x="4" y="71"/>
                        <a:pt x="7" y="71"/>
                      </a:cubicBezTo>
                      <a:cubicBezTo>
                        <a:pt x="26" y="69"/>
                        <a:pt x="33" y="52"/>
                        <a:pt x="40" y="40"/>
                      </a:cubicBezTo>
                      <a:cubicBezTo>
                        <a:pt x="42" y="37"/>
                        <a:pt x="44" y="34"/>
                        <a:pt x="47" y="31"/>
                      </a:cubicBezTo>
                      <a:cubicBezTo>
                        <a:pt x="52" y="66"/>
                        <a:pt x="45" y="96"/>
                        <a:pt x="41" y="126"/>
                      </a:cubicBezTo>
                      <a:cubicBezTo>
                        <a:pt x="41" y="126"/>
                        <a:pt x="41" y="126"/>
                        <a:pt x="41" y="127"/>
                      </a:cubicBezTo>
                      <a:lnTo>
                        <a:pt x="96" y="127"/>
                      </a:lnTo>
                      <a:cubicBezTo>
                        <a:pt x="94" y="97"/>
                        <a:pt x="96" y="56"/>
                        <a:pt x="97" y="39"/>
                      </a:cubicBezTo>
                      <a:cubicBezTo>
                        <a:pt x="98" y="39"/>
                        <a:pt x="96" y="33"/>
                        <a:pt x="96" y="33"/>
                      </a:cubicBezTo>
                      <a:cubicBezTo>
                        <a:pt x="97" y="23"/>
                        <a:pt x="98" y="9"/>
                        <a:pt x="100" y="0"/>
                      </a:cubicBezTo>
                      <a:cubicBezTo>
                        <a:pt x="100" y="0"/>
                        <a:pt x="100" y="0"/>
                        <a:pt x="100" y="0"/>
                      </a:cubicBezTo>
                      <a:lnTo>
                        <a:pt x="45" y="0"/>
                      </a:lnTo>
                      <a:close/>
                    </a:path>
                  </a:pathLst>
                </a:custGeom>
                <a:solidFill>
                  <a:srgbClr val="DDDDD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300" name="Freeform 599"/>
                <p:cNvSpPr>
                  <a:spLocks noChangeArrowheads="1"/>
                </p:cNvSpPr>
                <p:nvPr/>
              </p:nvSpPr>
              <p:spPr bwMode="auto">
                <a:xfrm>
                  <a:off x="898" y="3241"/>
                  <a:ext cx="233" cy="439"/>
                </a:xfrm>
                <a:custGeom>
                  <a:avLst/>
                  <a:gdLst>
                    <a:gd name="T0" fmla="*/ 18098 w 169"/>
                    <a:gd name="T1" fmla="*/ 0 h 254"/>
                    <a:gd name="T2" fmla="*/ 14981 w 169"/>
                    <a:gd name="T3" fmla="*/ 47720 h 254"/>
                    <a:gd name="T4" fmla="*/ 1763 w 169"/>
                    <a:gd name="T5" fmla="*/ 485534 h 254"/>
                    <a:gd name="T6" fmla="*/ 21271 w 169"/>
                    <a:gd name="T7" fmla="*/ 827617 h 254"/>
                    <a:gd name="T8" fmla="*/ 32670 w 169"/>
                    <a:gd name="T9" fmla="*/ 1243651 h 254"/>
                    <a:gd name="T10" fmla="*/ 40531 w 169"/>
                    <a:gd name="T11" fmla="*/ 1365259 h 254"/>
                    <a:gd name="T12" fmla="*/ 142615 w 169"/>
                    <a:gd name="T13" fmla="*/ 1666632 h 254"/>
                    <a:gd name="T14" fmla="*/ 154173 w 169"/>
                    <a:gd name="T15" fmla="*/ 1583921 h 254"/>
                    <a:gd name="T16" fmla="*/ 119380 w 169"/>
                    <a:gd name="T17" fmla="*/ 1188053 h 254"/>
                    <a:gd name="T18" fmla="*/ 144696 w 169"/>
                    <a:gd name="T19" fmla="*/ 1132210 h 254"/>
                    <a:gd name="T20" fmla="*/ 236324 w 169"/>
                    <a:gd name="T21" fmla="*/ 1507144 h 254"/>
                    <a:gd name="T22" fmla="*/ 251622 w 169"/>
                    <a:gd name="T23" fmla="*/ 1543775 h 254"/>
                    <a:gd name="T24" fmla="*/ 256752 w 169"/>
                    <a:gd name="T25" fmla="*/ 1524744 h 254"/>
                    <a:gd name="T26" fmla="*/ 266931 w 169"/>
                    <a:gd name="T27" fmla="*/ 1181021 h 254"/>
                    <a:gd name="T28" fmla="*/ 222759 w 169"/>
                    <a:gd name="T29" fmla="*/ 925179 h 254"/>
                    <a:gd name="T30" fmla="*/ 144696 w 169"/>
                    <a:gd name="T31" fmla="*/ 663951 h 254"/>
                    <a:gd name="T32" fmla="*/ 111424 w 169"/>
                    <a:gd name="T33" fmla="*/ 496777 h 254"/>
                    <a:gd name="T34" fmla="*/ 108271 w 169"/>
                    <a:gd name="T35" fmla="*/ 0 h 254"/>
                    <a:gd name="T36" fmla="*/ 108271 w 169"/>
                    <a:gd name="T37" fmla="*/ 0 h 254"/>
                    <a:gd name="T38" fmla="*/ 18098 w 169"/>
                    <a:gd name="T39" fmla="*/ 0 h 254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</a:gdLst>
                  <a:ahLst/>
                  <a:cxnLst>
                    <a:cxn ang="T40">
                      <a:pos x="T0" y="T1"/>
                    </a:cxn>
                    <a:cxn ang="T41">
                      <a:pos x="T2" y="T3"/>
                    </a:cxn>
                    <a:cxn ang="T42">
                      <a:pos x="T4" y="T5"/>
                    </a:cxn>
                    <a:cxn ang="T43">
                      <a:pos x="T6" y="T7"/>
                    </a:cxn>
                    <a:cxn ang="T44">
                      <a:pos x="T8" y="T9"/>
                    </a:cxn>
                    <a:cxn ang="T45">
                      <a:pos x="T10" y="T11"/>
                    </a:cxn>
                    <a:cxn ang="T46">
                      <a:pos x="T12" y="T13"/>
                    </a:cxn>
                    <a:cxn ang="T47">
                      <a:pos x="T14" y="T15"/>
                    </a:cxn>
                    <a:cxn ang="T48">
                      <a:pos x="T16" y="T17"/>
                    </a:cxn>
                    <a:cxn ang="T49">
                      <a:pos x="T18" y="T19"/>
                    </a:cxn>
                    <a:cxn ang="T50">
                      <a:pos x="T20" y="T21"/>
                    </a:cxn>
                    <a:cxn ang="T51">
                      <a:pos x="T22" y="T23"/>
                    </a:cxn>
                    <a:cxn ang="T52">
                      <a:pos x="T24" y="T25"/>
                    </a:cxn>
                    <a:cxn ang="T53">
                      <a:pos x="T26" y="T27"/>
                    </a:cxn>
                    <a:cxn ang="T54">
                      <a:pos x="T28" y="T29"/>
                    </a:cxn>
                    <a:cxn ang="T55">
                      <a:pos x="T30" y="T31"/>
                    </a:cxn>
                    <a:cxn ang="T56">
                      <a:pos x="T32" y="T33"/>
                    </a:cxn>
                    <a:cxn ang="T57">
                      <a:pos x="T34" y="T35"/>
                    </a:cxn>
                    <a:cxn ang="T58">
                      <a:pos x="T36" y="T37"/>
                    </a:cxn>
                    <a:cxn ang="T59">
                      <a:pos x="T38" y="T39"/>
                    </a:cxn>
                  </a:cxnLst>
                  <a:rect l="0" t="0" r="r" b="b"/>
                  <a:pathLst>
                    <a:path w="169" h="254">
                      <a:moveTo>
                        <a:pt x="11" y="0"/>
                      </a:moveTo>
                      <a:cubicBezTo>
                        <a:pt x="10" y="2"/>
                        <a:pt x="10" y="8"/>
                        <a:pt x="9" y="7"/>
                      </a:cubicBezTo>
                      <a:cubicBezTo>
                        <a:pt x="8" y="30"/>
                        <a:pt x="1" y="52"/>
                        <a:pt x="1" y="74"/>
                      </a:cubicBezTo>
                      <a:cubicBezTo>
                        <a:pt x="0" y="92"/>
                        <a:pt x="9" y="108"/>
                        <a:pt x="13" y="126"/>
                      </a:cubicBezTo>
                      <a:cubicBezTo>
                        <a:pt x="18" y="148"/>
                        <a:pt x="17" y="169"/>
                        <a:pt x="20" y="190"/>
                      </a:cubicBezTo>
                      <a:cubicBezTo>
                        <a:pt x="21" y="196"/>
                        <a:pt x="23" y="202"/>
                        <a:pt x="25" y="208"/>
                      </a:cubicBezTo>
                      <a:cubicBezTo>
                        <a:pt x="34" y="230"/>
                        <a:pt x="55" y="254"/>
                        <a:pt x="87" y="254"/>
                      </a:cubicBezTo>
                      <a:cubicBezTo>
                        <a:pt x="91" y="254"/>
                        <a:pt x="101" y="248"/>
                        <a:pt x="94" y="241"/>
                      </a:cubicBezTo>
                      <a:cubicBezTo>
                        <a:pt x="72" y="220"/>
                        <a:pt x="75" y="208"/>
                        <a:pt x="73" y="181"/>
                      </a:cubicBezTo>
                      <a:cubicBezTo>
                        <a:pt x="72" y="173"/>
                        <a:pt x="85" y="171"/>
                        <a:pt x="88" y="173"/>
                      </a:cubicBezTo>
                      <a:cubicBezTo>
                        <a:pt x="110" y="185"/>
                        <a:pt x="131" y="196"/>
                        <a:pt x="144" y="230"/>
                      </a:cubicBezTo>
                      <a:cubicBezTo>
                        <a:pt x="144" y="232"/>
                        <a:pt x="147" y="236"/>
                        <a:pt x="153" y="235"/>
                      </a:cubicBezTo>
                      <a:cubicBezTo>
                        <a:pt x="155" y="235"/>
                        <a:pt x="157" y="233"/>
                        <a:pt x="157" y="232"/>
                      </a:cubicBezTo>
                      <a:cubicBezTo>
                        <a:pt x="169" y="216"/>
                        <a:pt x="166" y="197"/>
                        <a:pt x="163" y="180"/>
                      </a:cubicBezTo>
                      <a:cubicBezTo>
                        <a:pt x="160" y="165"/>
                        <a:pt x="151" y="151"/>
                        <a:pt x="136" y="141"/>
                      </a:cubicBezTo>
                      <a:cubicBezTo>
                        <a:pt x="118" y="128"/>
                        <a:pt x="103" y="115"/>
                        <a:pt x="88" y="101"/>
                      </a:cubicBezTo>
                      <a:cubicBezTo>
                        <a:pt x="79" y="94"/>
                        <a:pt x="71" y="86"/>
                        <a:pt x="68" y="76"/>
                      </a:cubicBezTo>
                      <a:cubicBezTo>
                        <a:pt x="61" y="50"/>
                        <a:pt x="67" y="25"/>
                        <a:pt x="66" y="0"/>
                      </a:cubicBezTo>
                      <a:cubicBezTo>
                        <a:pt x="66" y="0"/>
                        <a:pt x="66" y="0"/>
                        <a:pt x="66" y="0"/>
                      </a:cubicBezTo>
                      <a:lnTo>
                        <a:pt x="11" y="0"/>
                      </a:lnTo>
                      <a:close/>
                    </a:path>
                  </a:pathLst>
                </a:custGeom>
                <a:solidFill>
                  <a:srgbClr val="F5A43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301" name="Freeform 600"/>
                <p:cNvSpPr>
                  <a:spLocks noChangeArrowheads="1"/>
                </p:cNvSpPr>
                <p:nvPr/>
              </p:nvSpPr>
              <p:spPr bwMode="auto">
                <a:xfrm>
                  <a:off x="857" y="3022"/>
                  <a:ext cx="138" cy="219"/>
                </a:xfrm>
                <a:custGeom>
                  <a:avLst/>
                  <a:gdLst>
                    <a:gd name="T0" fmla="*/ 76375 w 100"/>
                    <a:gd name="T1" fmla="*/ 0 h 127"/>
                    <a:gd name="T2" fmla="*/ 41425 w 100"/>
                    <a:gd name="T3" fmla="*/ 114140 h 127"/>
                    <a:gd name="T4" fmla="*/ 13363 w 100"/>
                    <a:gd name="T5" fmla="*/ 330875 h 127"/>
                    <a:gd name="T6" fmla="*/ 8103 w 100"/>
                    <a:gd name="T7" fmla="*/ 420842 h 127"/>
                    <a:gd name="T8" fmla="*/ 12448 w 100"/>
                    <a:gd name="T9" fmla="*/ 449743 h 127"/>
                    <a:gd name="T10" fmla="*/ 68357 w 100"/>
                    <a:gd name="T11" fmla="*/ 253204 h 127"/>
                    <a:gd name="T12" fmla="*/ 80668 w 100"/>
                    <a:gd name="T13" fmla="*/ 195095 h 127"/>
                    <a:gd name="T14" fmla="*/ 70151 w 100"/>
                    <a:gd name="T15" fmla="*/ 793315 h 127"/>
                    <a:gd name="T16" fmla="*/ 70151 w 100"/>
                    <a:gd name="T17" fmla="*/ 800148 h 127"/>
                    <a:gd name="T18" fmla="*/ 163439 w 100"/>
                    <a:gd name="T19" fmla="*/ 800148 h 127"/>
                    <a:gd name="T20" fmla="*/ 165303 w 100"/>
                    <a:gd name="T21" fmla="*/ 244858 h 127"/>
                    <a:gd name="T22" fmla="*/ 163439 w 100"/>
                    <a:gd name="T23" fmla="*/ 206343 h 127"/>
                    <a:gd name="T24" fmla="*/ 170500 w 100"/>
                    <a:gd name="T25" fmla="*/ 0 h 127"/>
                    <a:gd name="T26" fmla="*/ 170500 w 100"/>
                    <a:gd name="T27" fmla="*/ 0 h 127"/>
                    <a:gd name="T28" fmla="*/ 76375 w 100"/>
                    <a:gd name="T29" fmla="*/ 0 h 127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</a:gdLst>
                  <a:ahLst/>
                  <a:cxnLst>
                    <a:cxn ang="T30">
                      <a:pos x="T0" y="T1"/>
                    </a:cxn>
                    <a:cxn ang="T31">
                      <a:pos x="T2" y="T3"/>
                    </a:cxn>
                    <a:cxn ang="T32">
                      <a:pos x="T4" y="T5"/>
                    </a:cxn>
                    <a:cxn ang="T33">
                      <a:pos x="T6" y="T7"/>
                    </a:cxn>
                    <a:cxn ang="T34">
                      <a:pos x="T8" y="T9"/>
                    </a:cxn>
                    <a:cxn ang="T35">
                      <a:pos x="T10" y="T11"/>
                    </a:cxn>
                    <a:cxn ang="T36">
                      <a:pos x="T12" y="T13"/>
                    </a:cxn>
                    <a:cxn ang="T37">
                      <a:pos x="T14" y="T15"/>
                    </a:cxn>
                    <a:cxn ang="T38">
                      <a:pos x="T16" y="T17"/>
                    </a:cxn>
                    <a:cxn ang="T39">
                      <a:pos x="T18" y="T19"/>
                    </a:cxn>
                    <a:cxn ang="T40">
                      <a:pos x="T20" y="T21"/>
                    </a:cxn>
                    <a:cxn ang="T41">
                      <a:pos x="T22" y="T23"/>
                    </a:cxn>
                    <a:cxn ang="T42">
                      <a:pos x="T24" y="T25"/>
                    </a:cxn>
                    <a:cxn ang="T43">
                      <a:pos x="T26" y="T27"/>
                    </a:cxn>
                    <a:cxn ang="T44">
                      <a:pos x="T28" y="T29"/>
                    </a:cxn>
                  </a:cxnLst>
                  <a:rect l="0" t="0" r="r" b="b"/>
                  <a:pathLst>
                    <a:path w="100" h="127">
                      <a:moveTo>
                        <a:pt x="45" y="0"/>
                      </a:moveTo>
                      <a:cubicBezTo>
                        <a:pt x="38" y="6"/>
                        <a:pt x="29" y="11"/>
                        <a:pt x="24" y="18"/>
                      </a:cubicBezTo>
                      <a:cubicBezTo>
                        <a:pt x="16" y="29"/>
                        <a:pt x="13" y="40"/>
                        <a:pt x="8" y="52"/>
                      </a:cubicBezTo>
                      <a:cubicBezTo>
                        <a:pt x="6" y="57"/>
                        <a:pt x="0" y="63"/>
                        <a:pt x="5" y="67"/>
                      </a:cubicBezTo>
                      <a:cubicBezTo>
                        <a:pt x="6" y="68"/>
                        <a:pt x="4" y="71"/>
                        <a:pt x="7" y="71"/>
                      </a:cubicBezTo>
                      <a:cubicBezTo>
                        <a:pt x="26" y="69"/>
                        <a:pt x="33" y="52"/>
                        <a:pt x="40" y="40"/>
                      </a:cubicBezTo>
                      <a:cubicBezTo>
                        <a:pt x="42" y="37"/>
                        <a:pt x="44" y="34"/>
                        <a:pt x="47" y="31"/>
                      </a:cubicBezTo>
                      <a:cubicBezTo>
                        <a:pt x="52" y="66"/>
                        <a:pt x="45" y="96"/>
                        <a:pt x="41" y="126"/>
                      </a:cubicBezTo>
                      <a:cubicBezTo>
                        <a:pt x="41" y="126"/>
                        <a:pt x="41" y="126"/>
                        <a:pt x="41" y="127"/>
                      </a:cubicBezTo>
                      <a:lnTo>
                        <a:pt x="96" y="127"/>
                      </a:lnTo>
                      <a:cubicBezTo>
                        <a:pt x="94" y="97"/>
                        <a:pt x="96" y="56"/>
                        <a:pt x="97" y="39"/>
                      </a:cubicBezTo>
                      <a:cubicBezTo>
                        <a:pt x="98" y="39"/>
                        <a:pt x="96" y="33"/>
                        <a:pt x="96" y="33"/>
                      </a:cubicBezTo>
                      <a:cubicBezTo>
                        <a:pt x="97" y="23"/>
                        <a:pt x="98" y="9"/>
                        <a:pt x="100" y="0"/>
                      </a:cubicBezTo>
                      <a:cubicBezTo>
                        <a:pt x="100" y="0"/>
                        <a:pt x="100" y="0"/>
                        <a:pt x="100" y="0"/>
                      </a:cubicBezTo>
                      <a:lnTo>
                        <a:pt x="45" y="0"/>
                      </a:lnTo>
                      <a:close/>
                    </a:path>
                  </a:pathLst>
                </a:custGeom>
                <a:solidFill>
                  <a:srgbClr val="F5A43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302" name="Freeform 602"/>
                <p:cNvSpPr>
                  <a:spLocks noChangeArrowheads="1"/>
                </p:cNvSpPr>
                <p:nvPr/>
              </p:nvSpPr>
              <p:spPr bwMode="auto">
                <a:xfrm>
                  <a:off x="987" y="3073"/>
                  <a:ext cx="84" cy="229"/>
                </a:xfrm>
                <a:custGeom>
                  <a:avLst/>
                  <a:gdLst>
                    <a:gd name="T0" fmla="*/ 45408 w 61"/>
                    <a:gd name="T1" fmla="*/ 76235 h 133"/>
                    <a:gd name="T2" fmla="*/ 10712 w 61"/>
                    <a:gd name="T3" fmla="*/ 82018 h 133"/>
                    <a:gd name="T4" fmla="*/ 3069 w 61"/>
                    <a:gd name="T5" fmla="*/ 370247 h 133"/>
                    <a:gd name="T6" fmla="*/ 5081 w 61"/>
                    <a:gd name="T7" fmla="*/ 703264 h 133"/>
                    <a:gd name="T8" fmla="*/ 10712 w 61"/>
                    <a:gd name="T9" fmla="*/ 803931 h 133"/>
                    <a:gd name="T10" fmla="*/ 41817 w 61"/>
                    <a:gd name="T11" fmla="*/ 797474 h 133"/>
                    <a:gd name="T12" fmla="*/ 88646 w 61"/>
                    <a:gd name="T13" fmla="*/ 566164 h 133"/>
                    <a:gd name="T14" fmla="*/ 104704 w 61"/>
                    <a:gd name="T15" fmla="*/ 419531 h 133"/>
                    <a:gd name="T16" fmla="*/ 101147 w 61"/>
                    <a:gd name="T17" fmla="*/ 340366 h 133"/>
                    <a:gd name="T18" fmla="*/ 88646 w 61"/>
                    <a:gd name="T19" fmla="*/ 252356 h 133"/>
                    <a:gd name="T20" fmla="*/ 82302 w 61"/>
                    <a:gd name="T21" fmla="*/ 224857 h 133"/>
                    <a:gd name="T22" fmla="*/ 72068 w 61"/>
                    <a:gd name="T23" fmla="*/ 175982 h 133"/>
                    <a:gd name="T24" fmla="*/ 50419 w 61"/>
                    <a:gd name="T25" fmla="*/ 76235 h 133"/>
                    <a:gd name="T26" fmla="*/ 45408 w 61"/>
                    <a:gd name="T27" fmla="*/ 76235 h 133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</a:gdLst>
                  <a:ahLst/>
                  <a:cxnLst>
                    <a:cxn ang="T28">
                      <a:pos x="T0" y="T1"/>
                    </a:cxn>
                    <a:cxn ang="T29">
                      <a:pos x="T2" y="T3"/>
                    </a:cxn>
                    <a:cxn ang="T30">
                      <a:pos x="T4" y="T5"/>
                    </a:cxn>
                    <a:cxn ang="T31">
                      <a:pos x="T6" y="T7"/>
                    </a:cxn>
                    <a:cxn ang="T32">
                      <a:pos x="T8" y="T9"/>
                    </a:cxn>
                    <a:cxn ang="T33">
                      <a:pos x="T10" y="T11"/>
                    </a:cxn>
                    <a:cxn ang="T34">
                      <a:pos x="T12" y="T13"/>
                    </a:cxn>
                    <a:cxn ang="T35">
                      <a:pos x="T14" y="T15"/>
                    </a:cxn>
                    <a:cxn ang="T36">
                      <a:pos x="T16" y="T17"/>
                    </a:cxn>
                    <a:cxn ang="T37">
                      <a:pos x="T18" y="T19"/>
                    </a:cxn>
                    <a:cxn ang="T38">
                      <a:pos x="T20" y="T21"/>
                    </a:cxn>
                    <a:cxn ang="T39">
                      <a:pos x="T22" y="T23"/>
                    </a:cxn>
                    <a:cxn ang="T40">
                      <a:pos x="T24" y="T25"/>
                    </a:cxn>
                    <a:cxn ang="T41">
                      <a:pos x="T26" y="T27"/>
                    </a:cxn>
                  </a:cxnLst>
                  <a:rect l="0" t="0" r="r" b="b"/>
                  <a:pathLst>
                    <a:path w="61" h="133">
                      <a:moveTo>
                        <a:pt x="26" y="12"/>
                      </a:moveTo>
                      <a:cubicBezTo>
                        <a:pt x="11" y="0"/>
                        <a:pt x="8" y="7"/>
                        <a:pt x="6" y="13"/>
                      </a:cubicBezTo>
                      <a:cubicBezTo>
                        <a:pt x="2" y="25"/>
                        <a:pt x="3" y="41"/>
                        <a:pt x="2" y="59"/>
                      </a:cubicBezTo>
                      <a:cubicBezTo>
                        <a:pt x="0" y="77"/>
                        <a:pt x="3" y="94"/>
                        <a:pt x="3" y="112"/>
                      </a:cubicBezTo>
                      <a:cubicBezTo>
                        <a:pt x="3" y="117"/>
                        <a:pt x="2" y="123"/>
                        <a:pt x="6" y="128"/>
                      </a:cubicBezTo>
                      <a:cubicBezTo>
                        <a:pt x="10" y="133"/>
                        <a:pt x="19" y="132"/>
                        <a:pt x="24" y="127"/>
                      </a:cubicBezTo>
                      <a:cubicBezTo>
                        <a:pt x="36" y="115"/>
                        <a:pt x="45" y="103"/>
                        <a:pt x="51" y="90"/>
                      </a:cubicBezTo>
                      <a:cubicBezTo>
                        <a:pt x="54" y="83"/>
                        <a:pt x="58" y="75"/>
                        <a:pt x="60" y="67"/>
                      </a:cubicBezTo>
                      <a:cubicBezTo>
                        <a:pt x="61" y="63"/>
                        <a:pt x="58" y="58"/>
                        <a:pt x="58" y="54"/>
                      </a:cubicBezTo>
                      <a:cubicBezTo>
                        <a:pt x="57" y="49"/>
                        <a:pt x="54" y="45"/>
                        <a:pt x="51" y="40"/>
                      </a:cubicBezTo>
                      <a:cubicBezTo>
                        <a:pt x="50" y="39"/>
                        <a:pt x="48" y="37"/>
                        <a:pt x="47" y="36"/>
                      </a:cubicBezTo>
                      <a:cubicBezTo>
                        <a:pt x="45" y="33"/>
                        <a:pt x="43" y="30"/>
                        <a:pt x="41" y="28"/>
                      </a:cubicBezTo>
                      <a:cubicBezTo>
                        <a:pt x="37" y="23"/>
                        <a:pt x="34" y="17"/>
                        <a:pt x="29" y="12"/>
                      </a:cubicBezTo>
                      <a:lnTo>
                        <a:pt x="26" y="12"/>
                      </a:lnTo>
                      <a:close/>
                    </a:path>
                  </a:pathLst>
                </a:custGeom>
                <a:solidFill>
                  <a:srgbClr val="C6C5C5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303" name="Freeform 604"/>
                <p:cNvSpPr>
                  <a:spLocks noChangeArrowheads="1"/>
                </p:cNvSpPr>
                <p:nvPr/>
              </p:nvSpPr>
              <p:spPr bwMode="auto">
                <a:xfrm>
                  <a:off x="681" y="3070"/>
                  <a:ext cx="133" cy="387"/>
                </a:xfrm>
                <a:custGeom>
                  <a:avLst/>
                  <a:gdLst>
                    <a:gd name="T0" fmla="*/ 2863 w 97"/>
                    <a:gd name="T1" fmla="*/ 0 h 224"/>
                    <a:gd name="T2" fmla="*/ 2863 w 97"/>
                    <a:gd name="T3" fmla="*/ 0 h 224"/>
                    <a:gd name="T4" fmla="*/ 0 w 97"/>
                    <a:gd name="T5" fmla="*/ 0 h 224"/>
                    <a:gd name="T6" fmla="*/ 0 w 97"/>
                    <a:gd name="T7" fmla="*/ 0 h 224"/>
                    <a:gd name="T8" fmla="*/ 2863 w 97"/>
                    <a:gd name="T9" fmla="*/ 0 h 224"/>
                    <a:gd name="T10" fmla="*/ 2863 w 97"/>
                    <a:gd name="T11" fmla="*/ 0 h 224"/>
                    <a:gd name="T12" fmla="*/ 4725 w 97"/>
                    <a:gd name="T13" fmla="*/ 59676 h 224"/>
                    <a:gd name="T14" fmla="*/ 2863 w 97"/>
                    <a:gd name="T15" fmla="*/ 59676 h 224"/>
                    <a:gd name="T16" fmla="*/ 0 w 97"/>
                    <a:gd name="T17" fmla="*/ 0 h 224"/>
                    <a:gd name="T18" fmla="*/ 2863 w 97"/>
                    <a:gd name="T19" fmla="*/ 0 h 224"/>
                    <a:gd name="T20" fmla="*/ 4725 w 97"/>
                    <a:gd name="T21" fmla="*/ 59676 h 224"/>
                    <a:gd name="T22" fmla="*/ 9488 w 97"/>
                    <a:gd name="T23" fmla="*/ 161963 h 224"/>
                    <a:gd name="T24" fmla="*/ 7209 w 97"/>
                    <a:gd name="T25" fmla="*/ 161963 h 224"/>
                    <a:gd name="T26" fmla="*/ 2863 w 97"/>
                    <a:gd name="T27" fmla="*/ 59676 h 224"/>
                    <a:gd name="T28" fmla="*/ 4725 w 97"/>
                    <a:gd name="T29" fmla="*/ 59676 h 224"/>
                    <a:gd name="T30" fmla="*/ 9488 w 97"/>
                    <a:gd name="T31" fmla="*/ 161963 h 224"/>
                    <a:gd name="T32" fmla="*/ 65579 w 97"/>
                    <a:gd name="T33" fmla="*/ 960318 h 224"/>
                    <a:gd name="T34" fmla="*/ 63856 w 97"/>
                    <a:gd name="T35" fmla="*/ 966533 h 224"/>
                    <a:gd name="T36" fmla="*/ 7209 w 97"/>
                    <a:gd name="T37" fmla="*/ 161963 h 224"/>
                    <a:gd name="T38" fmla="*/ 9488 w 97"/>
                    <a:gd name="T39" fmla="*/ 161963 h 224"/>
                    <a:gd name="T40" fmla="*/ 65579 w 97"/>
                    <a:gd name="T41" fmla="*/ 960318 h 224"/>
                    <a:gd name="T42" fmla="*/ 65579 w 97"/>
                    <a:gd name="T43" fmla="*/ 960318 h 224"/>
                    <a:gd name="T44" fmla="*/ 63856 w 97"/>
                    <a:gd name="T45" fmla="*/ 966533 h 224"/>
                    <a:gd name="T46" fmla="*/ 63856 w 97"/>
                    <a:gd name="T47" fmla="*/ 966533 h 224"/>
                    <a:gd name="T48" fmla="*/ 65579 w 97"/>
                    <a:gd name="T49" fmla="*/ 960318 h 224"/>
                    <a:gd name="T50" fmla="*/ 65579 w 97"/>
                    <a:gd name="T51" fmla="*/ 960318 h 224"/>
                    <a:gd name="T52" fmla="*/ 65579 w 97"/>
                    <a:gd name="T53" fmla="*/ 960318 h 224"/>
                    <a:gd name="T54" fmla="*/ 65579 w 97"/>
                    <a:gd name="T55" fmla="*/ 960318 h 224"/>
                    <a:gd name="T56" fmla="*/ 65579 w 97"/>
                    <a:gd name="T57" fmla="*/ 960318 h 224"/>
                    <a:gd name="T58" fmla="*/ 145269 w 97"/>
                    <a:gd name="T59" fmla="*/ 1383439 h 224"/>
                    <a:gd name="T60" fmla="*/ 143057 w 97"/>
                    <a:gd name="T61" fmla="*/ 1383988 h 224"/>
                    <a:gd name="T62" fmla="*/ 63856 w 97"/>
                    <a:gd name="T63" fmla="*/ 966533 h 224"/>
                    <a:gd name="T64" fmla="*/ 65579 w 97"/>
                    <a:gd name="T65" fmla="*/ 960318 h 224"/>
                    <a:gd name="T66" fmla="*/ 145269 w 97"/>
                    <a:gd name="T67" fmla="*/ 1383439 h 224"/>
                    <a:gd name="T68" fmla="*/ 158446 w 97"/>
                    <a:gd name="T69" fmla="*/ 1445711 h 224"/>
                    <a:gd name="T70" fmla="*/ 157020 w 97"/>
                    <a:gd name="T71" fmla="*/ 1445711 h 224"/>
                    <a:gd name="T72" fmla="*/ 143057 w 97"/>
                    <a:gd name="T73" fmla="*/ 1383988 h 224"/>
                    <a:gd name="T74" fmla="*/ 145269 w 97"/>
                    <a:gd name="T75" fmla="*/ 1383439 h 224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</a:gdLst>
                  <a:ahLst/>
                  <a:cxnLst>
                    <a:cxn ang="T76">
                      <a:pos x="T0" y="T1"/>
                    </a:cxn>
                    <a:cxn ang="T77">
                      <a:pos x="T2" y="T3"/>
                    </a:cxn>
                    <a:cxn ang="T78">
                      <a:pos x="T4" y="T5"/>
                    </a:cxn>
                    <a:cxn ang="T79">
                      <a:pos x="T6" y="T7"/>
                    </a:cxn>
                    <a:cxn ang="T80">
                      <a:pos x="T8" y="T9"/>
                    </a:cxn>
                    <a:cxn ang="T81">
                      <a:pos x="T10" y="T11"/>
                    </a:cxn>
                    <a:cxn ang="T82">
                      <a:pos x="T12" y="T13"/>
                    </a:cxn>
                    <a:cxn ang="T83">
                      <a:pos x="T14" y="T15"/>
                    </a:cxn>
                    <a:cxn ang="T84">
                      <a:pos x="T16" y="T17"/>
                    </a:cxn>
                    <a:cxn ang="T85">
                      <a:pos x="T18" y="T19"/>
                    </a:cxn>
                    <a:cxn ang="T86">
                      <a:pos x="T20" y="T21"/>
                    </a:cxn>
                    <a:cxn ang="T87">
                      <a:pos x="T22" y="T23"/>
                    </a:cxn>
                    <a:cxn ang="T88">
                      <a:pos x="T24" y="T25"/>
                    </a:cxn>
                    <a:cxn ang="T89">
                      <a:pos x="T26" y="T27"/>
                    </a:cxn>
                    <a:cxn ang="T90">
                      <a:pos x="T28" y="T29"/>
                    </a:cxn>
                    <a:cxn ang="T91">
                      <a:pos x="T30" y="T31"/>
                    </a:cxn>
                    <a:cxn ang="T92">
                      <a:pos x="T32" y="T33"/>
                    </a:cxn>
                    <a:cxn ang="T93">
                      <a:pos x="T34" y="T35"/>
                    </a:cxn>
                    <a:cxn ang="T94">
                      <a:pos x="T36" y="T37"/>
                    </a:cxn>
                    <a:cxn ang="T95">
                      <a:pos x="T38" y="T39"/>
                    </a:cxn>
                    <a:cxn ang="T96">
                      <a:pos x="T40" y="T41"/>
                    </a:cxn>
                    <a:cxn ang="T97">
                      <a:pos x="T42" y="T43"/>
                    </a:cxn>
                    <a:cxn ang="T98">
                      <a:pos x="T44" y="T45"/>
                    </a:cxn>
                    <a:cxn ang="T99">
                      <a:pos x="T46" y="T47"/>
                    </a:cxn>
                    <a:cxn ang="T100">
                      <a:pos x="T48" y="T49"/>
                    </a:cxn>
                    <a:cxn ang="T101">
                      <a:pos x="T50" y="T51"/>
                    </a:cxn>
                    <a:cxn ang="T102">
                      <a:pos x="T52" y="T53"/>
                    </a:cxn>
                    <a:cxn ang="T103">
                      <a:pos x="T54" y="T55"/>
                    </a:cxn>
                    <a:cxn ang="T104">
                      <a:pos x="T56" y="T57"/>
                    </a:cxn>
                    <a:cxn ang="T105">
                      <a:pos x="T58" y="T59"/>
                    </a:cxn>
                    <a:cxn ang="T106">
                      <a:pos x="T60" y="T61"/>
                    </a:cxn>
                    <a:cxn ang="T107">
                      <a:pos x="T62" y="T63"/>
                    </a:cxn>
                    <a:cxn ang="T108">
                      <a:pos x="T64" y="T65"/>
                    </a:cxn>
                    <a:cxn ang="T109">
                      <a:pos x="T66" y="T67"/>
                    </a:cxn>
                    <a:cxn ang="T110">
                      <a:pos x="T68" y="T69"/>
                    </a:cxn>
                    <a:cxn ang="T111">
                      <a:pos x="T70" y="T71"/>
                    </a:cxn>
                    <a:cxn ang="T112">
                      <a:pos x="T72" y="T73"/>
                    </a:cxn>
                    <a:cxn ang="T113">
                      <a:pos x="T74" y="T75"/>
                    </a:cxn>
                  </a:cxnLst>
                  <a:rect l="0" t="0" r="r" b="b"/>
                  <a:pathLst>
                    <a:path w="97" h="224">
                      <a:moveTo>
                        <a:pt x="2" y="0"/>
                      </a:moveTo>
                      <a:lnTo>
                        <a:pt x="2" y="0"/>
                      </a:lnTo>
                      <a:lnTo>
                        <a:pt x="0" y="0"/>
                      </a:lnTo>
                      <a:lnTo>
                        <a:pt x="2" y="0"/>
                      </a:lnTo>
                      <a:close/>
                      <a:moveTo>
                        <a:pt x="2" y="0"/>
                      </a:moveTo>
                      <a:cubicBezTo>
                        <a:pt x="2" y="1"/>
                        <a:pt x="3" y="4"/>
                        <a:pt x="3" y="9"/>
                      </a:cubicBezTo>
                      <a:lnTo>
                        <a:pt x="2" y="9"/>
                      </a:lnTo>
                      <a:cubicBezTo>
                        <a:pt x="1" y="5"/>
                        <a:pt x="1" y="1"/>
                        <a:pt x="0" y="0"/>
                      </a:cubicBezTo>
                      <a:lnTo>
                        <a:pt x="2" y="0"/>
                      </a:lnTo>
                      <a:close/>
                      <a:moveTo>
                        <a:pt x="3" y="9"/>
                      </a:moveTo>
                      <a:cubicBezTo>
                        <a:pt x="4" y="13"/>
                        <a:pt x="5" y="19"/>
                        <a:pt x="6" y="25"/>
                      </a:cubicBezTo>
                      <a:lnTo>
                        <a:pt x="4" y="25"/>
                      </a:lnTo>
                      <a:cubicBezTo>
                        <a:pt x="3" y="19"/>
                        <a:pt x="2" y="13"/>
                        <a:pt x="2" y="9"/>
                      </a:cubicBezTo>
                      <a:lnTo>
                        <a:pt x="3" y="9"/>
                      </a:lnTo>
                      <a:close/>
                      <a:moveTo>
                        <a:pt x="6" y="25"/>
                      </a:moveTo>
                      <a:cubicBezTo>
                        <a:pt x="11" y="57"/>
                        <a:pt x="23" y="113"/>
                        <a:pt x="40" y="149"/>
                      </a:cubicBezTo>
                      <a:lnTo>
                        <a:pt x="39" y="150"/>
                      </a:lnTo>
                      <a:cubicBezTo>
                        <a:pt x="21" y="113"/>
                        <a:pt x="10" y="58"/>
                        <a:pt x="4" y="25"/>
                      </a:cubicBezTo>
                      <a:lnTo>
                        <a:pt x="6" y="25"/>
                      </a:lnTo>
                      <a:close/>
                      <a:moveTo>
                        <a:pt x="40" y="149"/>
                      </a:moveTo>
                      <a:lnTo>
                        <a:pt x="40" y="149"/>
                      </a:lnTo>
                      <a:lnTo>
                        <a:pt x="39" y="150"/>
                      </a:lnTo>
                      <a:lnTo>
                        <a:pt x="40" y="149"/>
                      </a:lnTo>
                      <a:close/>
                      <a:moveTo>
                        <a:pt x="40" y="149"/>
                      </a:moveTo>
                      <a:lnTo>
                        <a:pt x="40" y="149"/>
                      </a:lnTo>
                      <a:close/>
                      <a:moveTo>
                        <a:pt x="40" y="149"/>
                      </a:moveTo>
                      <a:cubicBezTo>
                        <a:pt x="54" y="176"/>
                        <a:pt x="76" y="200"/>
                        <a:pt x="89" y="214"/>
                      </a:cubicBezTo>
                      <a:lnTo>
                        <a:pt x="87" y="215"/>
                      </a:lnTo>
                      <a:cubicBezTo>
                        <a:pt x="74" y="201"/>
                        <a:pt x="52" y="177"/>
                        <a:pt x="39" y="150"/>
                      </a:cubicBezTo>
                      <a:lnTo>
                        <a:pt x="40" y="149"/>
                      </a:lnTo>
                      <a:close/>
                      <a:moveTo>
                        <a:pt x="89" y="214"/>
                      </a:moveTo>
                      <a:cubicBezTo>
                        <a:pt x="93" y="218"/>
                        <a:pt x="96" y="222"/>
                        <a:pt x="97" y="224"/>
                      </a:cubicBezTo>
                      <a:lnTo>
                        <a:pt x="96" y="224"/>
                      </a:lnTo>
                      <a:cubicBezTo>
                        <a:pt x="95" y="223"/>
                        <a:pt x="91" y="219"/>
                        <a:pt x="87" y="215"/>
                      </a:cubicBezTo>
                      <a:lnTo>
                        <a:pt x="89" y="214"/>
                      </a:lnTo>
                      <a:close/>
                    </a:path>
                  </a:pathLst>
                </a:custGeom>
                <a:solidFill>
                  <a:srgbClr val="82818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304" name="Freeform 605"/>
                <p:cNvSpPr>
                  <a:spLocks noChangeArrowheads="1"/>
                </p:cNvSpPr>
                <p:nvPr/>
              </p:nvSpPr>
              <p:spPr bwMode="auto">
                <a:xfrm>
                  <a:off x="681" y="3047"/>
                  <a:ext cx="170" cy="458"/>
                </a:xfrm>
                <a:custGeom>
                  <a:avLst/>
                  <a:gdLst>
                    <a:gd name="T0" fmla="*/ 3006 w 123"/>
                    <a:gd name="T1" fmla="*/ 0 h 265"/>
                    <a:gd name="T2" fmla="*/ 3006 w 123"/>
                    <a:gd name="T3" fmla="*/ 0 h 265"/>
                    <a:gd name="T4" fmla="*/ 0 w 123"/>
                    <a:gd name="T5" fmla="*/ 6948 h 265"/>
                    <a:gd name="T6" fmla="*/ 0 w 123"/>
                    <a:gd name="T7" fmla="*/ 6948 h 265"/>
                    <a:gd name="T8" fmla="*/ 3006 w 123"/>
                    <a:gd name="T9" fmla="*/ 0 h 265"/>
                    <a:gd name="T10" fmla="*/ 3006 w 123"/>
                    <a:gd name="T11" fmla="*/ 0 h 265"/>
                    <a:gd name="T12" fmla="*/ 8174 w 123"/>
                    <a:gd name="T13" fmla="*/ 84714 h 265"/>
                    <a:gd name="T14" fmla="*/ 4959 w 123"/>
                    <a:gd name="T15" fmla="*/ 84714 h 265"/>
                    <a:gd name="T16" fmla="*/ 0 w 123"/>
                    <a:gd name="T17" fmla="*/ 6948 h 265"/>
                    <a:gd name="T18" fmla="*/ 3006 w 123"/>
                    <a:gd name="T19" fmla="*/ 0 h 265"/>
                    <a:gd name="T20" fmla="*/ 8174 w 123"/>
                    <a:gd name="T21" fmla="*/ 84714 h 265"/>
                    <a:gd name="T22" fmla="*/ 17580 w 123"/>
                    <a:gd name="T23" fmla="*/ 202472 h 265"/>
                    <a:gd name="T24" fmla="*/ 13496 w 123"/>
                    <a:gd name="T25" fmla="*/ 208279 h 265"/>
                    <a:gd name="T26" fmla="*/ 4959 w 123"/>
                    <a:gd name="T27" fmla="*/ 84714 h 265"/>
                    <a:gd name="T28" fmla="*/ 8174 w 123"/>
                    <a:gd name="T29" fmla="*/ 84714 h 265"/>
                    <a:gd name="T30" fmla="*/ 17580 w 123"/>
                    <a:gd name="T31" fmla="*/ 202472 h 265"/>
                    <a:gd name="T32" fmla="*/ 60665 w 123"/>
                    <a:gd name="T33" fmla="*/ 837252 h 265"/>
                    <a:gd name="T34" fmla="*/ 58296 w 123"/>
                    <a:gd name="T35" fmla="*/ 837252 h 265"/>
                    <a:gd name="T36" fmla="*/ 13496 w 123"/>
                    <a:gd name="T37" fmla="*/ 208279 h 265"/>
                    <a:gd name="T38" fmla="*/ 17580 w 123"/>
                    <a:gd name="T39" fmla="*/ 202472 h 265"/>
                    <a:gd name="T40" fmla="*/ 58296 w 123"/>
                    <a:gd name="T41" fmla="*/ 837252 h 265"/>
                    <a:gd name="T42" fmla="*/ 58296 w 123"/>
                    <a:gd name="T43" fmla="*/ 837252 h 265"/>
                    <a:gd name="T44" fmla="*/ 58296 w 123"/>
                    <a:gd name="T45" fmla="*/ 837252 h 265"/>
                    <a:gd name="T46" fmla="*/ 60665 w 123"/>
                    <a:gd name="T47" fmla="*/ 837252 h 265"/>
                    <a:gd name="T48" fmla="*/ 67172 w 123"/>
                    <a:gd name="T49" fmla="*/ 895991 h 265"/>
                    <a:gd name="T50" fmla="*/ 64275 w 123"/>
                    <a:gd name="T51" fmla="*/ 895991 h 265"/>
                    <a:gd name="T52" fmla="*/ 58296 w 123"/>
                    <a:gd name="T53" fmla="*/ 837252 h 265"/>
                    <a:gd name="T54" fmla="*/ 60665 w 123"/>
                    <a:gd name="T55" fmla="*/ 837252 h 265"/>
                    <a:gd name="T56" fmla="*/ 67172 w 123"/>
                    <a:gd name="T57" fmla="*/ 895991 h 265"/>
                    <a:gd name="T58" fmla="*/ 133205 w 123"/>
                    <a:gd name="T59" fmla="*/ 1326351 h 265"/>
                    <a:gd name="T60" fmla="*/ 130427 w 123"/>
                    <a:gd name="T61" fmla="*/ 1331900 h 265"/>
                    <a:gd name="T62" fmla="*/ 64275 w 123"/>
                    <a:gd name="T63" fmla="*/ 895991 h 265"/>
                    <a:gd name="T64" fmla="*/ 67172 w 123"/>
                    <a:gd name="T65" fmla="*/ 895991 h 265"/>
                    <a:gd name="T66" fmla="*/ 130427 w 123"/>
                    <a:gd name="T67" fmla="*/ 1331900 h 265"/>
                    <a:gd name="T68" fmla="*/ 130427 w 123"/>
                    <a:gd name="T69" fmla="*/ 1331900 h 265"/>
                    <a:gd name="T70" fmla="*/ 133205 w 123"/>
                    <a:gd name="T71" fmla="*/ 1326351 h 265"/>
                    <a:gd name="T72" fmla="*/ 130427 w 123"/>
                    <a:gd name="T73" fmla="*/ 1331900 h 265"/>
                    <a:gd name="T74" fmla="*/ 133205 w 123"/>
                    <a:gd name="T75" fmla="*/ 1326351 h 265"/>
                    <a:gd name="T76" fmla="*/ 133205 w 123"/>
                    <a:gd name="T77" fmla="*/ 1326351 h 265"/>
                    <a:gd name="T78" fmla="*/ 130427 w 123"/>
                    <a:gd name="T79" fmla="*/ 1331900 h 265"/>
                    <a:gd name="T80" fmla="*/ 130427 w 123"/>
                    <a:gd name="T81" fmla="*/ 1331900 h 265"/>
                    <a:gd name="T82" fmla="*/ 133205 w 123"/>
                    <a:gd name="T83" fmla="*/ 1326351 h 265"/>
                    <a:gd name="T84" fmla="*/ 133205 w 123"/>
                    <a:gd name="T85" fmla="*/ 1326351 h 265"/>
                    <a:gd name="T86" fmla="*/ 133205 w 123"/>
                    <a:gd name="T87" fmla="*/ 1326351 h 265"/>
                    <a:gd name="T88" fmla="*/ 133205 w 123"/>
                    <a:gd name="T89" fmla="*/ 1326351 h 265"/>
                    <a:gd name="T90" fmla="*/ 133205 w 123"/>
                    <a:gd name="T91" fmla="*/ 1326351 h 265"/>
                    <a:gd name="T92" fmla="*/ 153938 w 123"/>
                    <a:gd name="T93" fmla="*/ 1410516 h 265"/>
                    <a:gd name="T94" fmla="*/ 150899 w 123"/>
                    <a:gd name="T95" fmla="*/ 1418651 h 265"/>
                    <a:gd name="T96" fmla="*/ 130427 w 123"/>
                    <a:gd name="T97" fmla="*/ 1331900 h 265"/>
                    <a:gd name="T98" fmla="*/ 133205 w 123"/>
                    <a:gd name="T99" fmla="*/ 1326351 h 265"/>
                    <a:gd name="T100" fmla="*/ 153938 w 123"/>
                    <a:gd name="T101" fmla="*/ 1410516 h 265"/>
                    <a:gd name="T102" fmla="*/ 170456 w 123"/>
                    <a:gd name="T103" fmla="*/ 1489667 h 265"/>
                    <a:gd name="T104" fmla="*/ 167364 w 123"/>
                    <a:gd name="T105" fmla="*/ 1497266 h 265"/>
                    <a:gd name="T106" fmla="*/ 150899 w 123"/>
                    <a:gd name="T107" fmla="*/ 1418651 h 265"/>
                    <a:gd name="T108" fmla="*/ 153938 w 123"/>
                    <a:gd name="T109" fmla="*/ 1410516 h 265"/>
                    <a:gd name="T110" fmla="*/ 170456 w 123"/>
                    <a:gd name="T111" fmla="*/ 1489667 h 265"/>
                    <a:gd name="T112" fmla="*/ 212304 w 123"/>
                    <a:gd name="T113" fmla="*/ 1722607 h 265"/>
                    <a:gd name="T114" fmla="*/ 210148 w 123"/>
                    <a:gd name="T115" fmla="*/ 1733231 h 265"/>
                    <a:gd name="T116" fmla="*/ 167364 w 123"/>
                    <a:gd name="T117" fmla="*/ 1497266 h 265"/>
                    <a:gd name="T118" fmla="*/ 170456 w 123"/>
                    <a:gd name="T119" fmla="*/ 1489667 h 265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</a:gdLst>
                  <a:ahLst/>
                  <a:cxnLst>
                    <a:cxn ang="T120">
                      <a:pos x="T0" y="T1"/>
                    </a:cxn>
                    <a:cxn ang="T121">
                      <a:pos x="T2" y="T3"/>
                    </a:cxn>
                    <a:cxn ang="T122">
                      <a:pos x="T4" y="T5"/>
                    </a:cxn>
                    <a:cxn ang="T123">
                      <a:pos x="T6" y="T7"/>
                    </a:cxn>
                    <a:cxn ang="T124">
                      <a:pos x="T8" y="T9"/>
                    </a:cxn>
                    <a:cxn ang="T125">
                      <a:pos x="T10" y="T11"/>
                    </a:cxn>
                    <a:cxn ang="T126">
                      <a:pos x="T12" y="T13"/>
                    </a:cxn>
                    <a:cxn ang="T127">
                      <a:pos x="T14" y="T15"/>
                    </a:cxn>
                    <a:cxn ang="T128">
                      <a:pos x="T16" y="T17"/>
                    </a:cxn>
                    <a:cxn ang="T129">
                      <a:pos x="T18" y="T19"/>
                    </a:cxn>
                    <a:cxn ang="T130">
                      <a:pos x="T20" y="T21"/>
                    </a:cxn>
                    <a:cxn ang="T131">
                      <a:pos x="T22" y="T23"/>
                    </a:cxn>
                    <a:cxn ang="T132">
                      <a:pos x="T24" y="T25"/>
                    </a:cxn>
                    <a:cxn ang="T133">
                      <a:pos x="T26" y="T27"/>
                    </a:cxn>
                    <a:cxn ang="T134">
                      <a:pos x="T28" y="T29"/>
                    </a:cxn>
                    <a:cxn ang="T135">
                      <a:pos x="T30" y="T31"/>
                    </a:cxn>
                    <a:cxn ang="T136">
                      <a:pos x="T32" y="T33"/>
                    </a:cxn>
                    <a:cxn ang="T137">
                      <a:pos x="T34" y="T35"/>
                    </a:cxn>
                    <a:cxn ang="T138">
                      <a:pos x="T36" y="T37"/>
                    </a:cxn>
                    <a:cxn ang="T139">
                      <a:pos x="T38" y="T39"/>
                    </a:cxn>
                    <a:cxn ang="T140">
                      <a:pos x="T40" y="T41"/>
                    </a:cxn>
                    <a:cxn ang="T141">
                      <a:pos x="T42" y="T43"/>
                    </a:cxn>
                    <a:cxn ang="T142">
                      <a:pos x="T44" y="T45"/>
                    </a:cxn>
                    <a:cxn ang="T143">
                      <a:pos x="T46" y="T47"/>
                    </a:cxn>
                    <a:cxn ang="T144">
                      <a:pos x="T48" y="T49"/>
                    </a:cxn>
                    <a:cxn ang="T145">
                      <a:pos x="T50" y="T51"/>
                    </a:cxn>
                    <a:cxn ang="T146">
                      <a:pos x="T52" y="T53"/>
                    </a:cxn>
                    <a:cxn ang="T147">
                      <a:pos x="T54" y="T55"/>
                    </a:cxn>
                    <a:cxn ang="T148">
                      <a:pos x="T56" y="T57"/>
                    </a:cxn>
                    <a:cxn ang="T149">
                      <a:pos x="T58" y="T59"/>
                    </a:cxn>
                    <a:cxn ang="T150">
                      <a:pos x="T60" y="T61"/>
                    </a:cxn>
                    <a:cxn ang="T151">
                      <a:pos x="T62" y="T63"/>
                    </a:cxn>
                    <a:cxn ang="T152">
                      <a:pos x="T64" y="T65"/>
                    </a:cxn>
                    <a:cxn ang="T153">
                      <a:pos x="T66" y="T67"/>
                    </a:cxn>
                    <a:cxn ang="T154">
                      <a:pos x="T68" y="T69"/>
                    </a:cxn>
                    <a:cxn ang="T155">
                      <a:pos x="T70" y="T71"/>
                    </a:cxn>
                    <a:cxn ang="T156">
                      <a:pos x="T72" y="T73"/>
                    </a:cxn>
                    <a:cxn ang="T157">
                      <a:pos x="T74" y="T75"/>
                    </a:cxn>
                    <a:cxn ang="T158">
                      <a:pos x="T76" y="T77"/>
                    </a:cxn>
                    <a:cxn ang="T159">
                      <a:pos x="T78" y="T79"/>
                    </a:cxn>
                    <a:cxn ang="T160">
                      <a:pos x="T80" y="T81"/>
                    </a:cxn>
                    <a:cxn ang="T161">
                      <a:pos x="T82" y="T83"/>
                    </a:cxn>
                    <a:cxn ang="T162">
                      <a:pos x="T84" y="T85"/>
                    </a:cxn>
                    <a:cxn ang="T163">
                      <a:pos x="T86" y="T87"/>
                    </a:cxn>
                    <a:cxn ang="T164">
                      <a:pos x="T88" y="T89"/>
                    </a:cxn>
                    <a:cxn ang="T165">
                      <a:pos x="T90" y="T91"/>
                    </a:cxn>
                    <a:cxn ang="T166">
                      <a:pos x="T92" y="T93"/>
                    </a:cxn>
                    <a:cxn ang="T167">
                      <a:pos x="T94" y="T95"/>
                    </a:cxn>
                    <a:cxn ang="T168">
                      <a:pos x="T96" y="T97"/>
                    </a:cxn>
                    <a:cxn ang="T169">
                      <a:pos x="T98" y="T99"/>
                    </a:cxn>
                    <a:cxn ang="T170">
                      <a:pos x="T100" y="T101"/>
                    </a:cxn>
                    <a:cxn ang="T171">
                      <a:pos x="T102" y="T103"/>
                    </a:cxn>
                    <a:cxn ang="T172">
                      <a:pos x="T104" y="T105"/>
                    </a:cxn>
                    <a:cxn ang="T173">
                      <a:pos x="T106" y="T107"/>
                    </a:cxn>
                    <a:cxn ang="T174">
                      <a:pos x="T108" y="T109"/>
                    </a:cxn>
                    <a:cxn ang="T175">
                      <a:pos x="T110" y="T111"/>
                    </a:cxn>
                    <a:cxn ang="T176">
                      <a:pos x="T112" y="T113"/>
                    </a:cxn>
                    <a:cxn ang="T177">
                      <a:pos x="T114" y="T115"/>
                    </a:cxn>
                    <a:cxn ang="T178">
                      <a:pos x="T116" y="T117"/>
                    </a:cxn>
                    <a:cxn ang="T179">
                      <a:pos x="T118" y="T119"/>
                    </a:cxn>
                  </a:cxnLst>
                  <a:rect l="0" t="0" r="r" b="b"/>
                  <a:pathLst>
                    <a:path w="123" h="265">
                      <a:moveTo>
                        <a:pt x="2" y="0"/>
                      </a:moveTo>
                      <a:lnTo>
                        <a:pt x="2" y="0"/>
                      </a:lnTo>
                      <a:lnTo>
                        <a:pt x="0" y="1"/>
                      </a:lnTo>
                      <a:lnTo>
                        <a:pt x="2" y="0"/>
                      </a:lnTo>
                      <a:close/>
                      <a:moveTo>
                        <a:pt x="2" y="0"/>
                      </a:moveTo>
                      <a:cubicBezTo>
                        <a:pt x="3" y="3"/>
                        <a:pt x="4" y="7"/>
                        <a:pt x="5" y="13"/>
                      </a:cubicBezTo>
                      <a:lnTo>
                        <a:pt x="3" y="13"/>
                      </a:lnTo>
                      <a:cubicBezTo>
                        <a:pt x="2" y="8"/>
                        <a:pt x="1" y="3"/>
                        <a:pt x="0" y="1"/>
                      </a:cubicBezTo>
                      <a:lnTo>
                        <a:pt x="2" y="0"/>
                      </a:lnTo>
                      <a:close/>
                      <a:moveTo>
                        <a:pt x="5" y="13"/>
                      </a:moveTo>
                      <a:cubicBezTo>
                        <a:pt x="6" y="18"/>
                        <a:pt x="8" y="24"/>
                        <a:pt x="10" y="31"/>
                      </a:cubicBezTo>
                      <a:lnTo>
                        <a:pt x="8" y="32"/>
                      </a:lnTo>
                      <a:cubicBezTo>
                        <a:pt x="6" y="24"/>
                        <a:pt x="5" y="18"/>
                        <a:pt x="3" y="13"/>
                      </a:cubicBezTo>
                      <a:lnTo>
                        <a:pt x="5" y="13"/>
                      </a:lnTo>
                      <a:close/>
                      <a:moveTo>
                        <a:pt x="10" y="31"/>
                      </a:moveTo>
                      <a:cubicBezTo>
                        <a:pt x="19" y="67"/>
                        <a:pt x="33" y="120"/>
                        <a:pt x="35" y="128"/>
                      </a:cubicBezTo>
                      <a:lnTo>
                        <a:pt x="34" y="128"/>
                      </a:lnTo>
                      <a:cubicBezTo>
                        <a:pt x="31" y="121"/>
                        <a:pt x="17" y="68"/>
                        <a:pt x="8" y="32"/>
                      </a:cubicBezTo>
                      <a:lnTo>
                        <a:pt x="10" y="31"/>
                      </a:lnTo>
                      <a:close/>
                      <a:moveTo>
                        <a:pt x="34" y="128"/>
                      </a:moveTo>
                      <a:lnTo>
                        <a:pt x="34" y="128"/>
                      </a:lnTo>
                      <a:close/>
                      <a:moveTo>
                        <a:pt x="35" y="128"/>
                      </a:moveTo>
                      <a:cubicBezTo>
                        <a:pt x="37" y="131"/>
                        <a:pt x="38" y="134"/>
                        <a:pt x="39" y="137"/>
                      </a:cubicBezTo>
                      <a:lnTo>
                        <a:pt x="37" y="137"/>
                      </a:lnTo>
                      <a:cubicBezTo>
                        <a:pt x="36" y="134"/>
                        <a:pt x="35" y="131"/>
                        <a:pt x="34" y="128"/>
                      </a:cubicBezTo>
                      <a:lnTo>
                        <a:pt x="35" y="128"/>
                      </a:lnTo>
                      <a:close/>
                      <a:moveTo>
                        <a:pt x="39" y="137"/>
                      </a:moveTo>
                      <a:cubicBezTo>
                        <a:pt x="45" y="154"/>
                        <a:pt x="52" y="175"/>
                        <a:pt x="77" y="203"/>
                      </a:cubicBezTo>
                      <a:lnTo>
                        <a:pt x="76" y="204"/>
                      </a:lnTo>
                      <a:cubicBezTo>
                        <a:pt x="51" y="175"/>
                        <a:pt x="43" y="155"/>
                        <a:pt x="37" y="137"/>
                      </a:cubicBezTo>
                      <a:lnTo>
                        <a:pt x="39" y="137"/>
                      </a:lnTo>
                      <a:close/>
                      <a:moveTo>
                        <a:pt x="76" y="204"/>
                      </a:moveTo>
                      <a:lnTo>
                        <a:pt x="76" y="204"/>
                      </a:lnTo>
                      <a:lnTo>
                        <a:pt x="77" y="203"/>
                      </a:lnTo>
                      <a:lnTo>
                        <a:pt x="76" y="204"/>
                      </a:lnTo>
                      <a:close/>
                      <a:moveTo>
                        <a:pt x="77" y="203"/>
                      </a:moveTo>
                      <a:lnTo>
                        <a:pt x="77" y="203"/>
                      </a:lnTo>
                      <a:lnTo>
                        <a:pt x="76" y="204"/>
                      </a:lnTo>
                      <a:lnTo>
                        <a:pt x="77" y="203"/>
                      </a:lnTo>
                      <a:close/>
                      <a:moveTo>
                        <a:pt x="77" y="203"/>
                      </a:moveTo>
                      <a:lnTo>
                        <a:pt x="77" y="203"/>
                      </a:lnTo>
                      <a:close/>
                      <a:moveTo>
                        <a:pt x="77" y="203"/>
                      </a:moveTo>
                      <a:cubicBezTo>
                        <a:pt x="82" y="208"/>
                        <a:pt x="85" y="212"/>
                        <a:pt x="89" y="216"/>
                      </a:cubicBezTo>
                      <a:lnTo>
                        <a:pt x="87" y="217"/>
                      </a:lnTo>
                      <a:cubicBezTo>
                        <a:pt x="84" y="213"/>
                        <a:pt x="80" y="208"/>
                        <a:pt x="76" y="204"/>
                      </a:cubicBezTo>
                      <a:lnTo>
                        <a:pt x="77" y="203"/>
                      </a:lnTo>
                      <a:close/>
                      <a:moveTo>
                        <a:pt x="89" y="216"/>
                      </a:moveTo>
                      <a:cubicBezTo>
                        <a:pt x="92" y="221"/>
                        <a:pt x="96" y="224"/>
                        <a:pt x="99" y="228"/>
                      </a:cubicBezTo>
                      <a:lnTo>
                        <a:pt x="97" y="229"/>
                      </a:lnTo>
                      <a:cubicBezTo>
                        <a:pt x="94" y="225"/>
                        <a:pt x="91" y="221"/>
                        <a:pt x="87" y="217"/>
                      </a:cubicBezTo>
                      <a:lnTo>
                        <a:pt x="89" y="216"/>
                      </a:lnTo>
                      <a:close/>
                      <a:moveTo>
                        <a:pt x="99" y="228"/>
                      </a:moveTo>
                      <a:cubicBezTo>
                        <a:pt x="114" y="247"/>
                        <a:pt x="121" y="260"/>
                        <a:pt x="123" y="264"/>
                      </a:cubicBezTo>
                      <a:lnTo>
                        <a:pt x="122" y="265"/>
                      </a:lnTo>
                      <a:cubicBezTo>
                        <a:pt x="120" y="260"/>
                        <a:pt x="112" y="248"/>
                        <a:pt x="97" y="229"/>
                      </a:cubicBezTo>
                      <a:lnTo>
                        <a:pt x="99" y="228"/>
                      </a:lnTo>
                      <a:close/>
                    </a:path>
                  </a:pathLst>
                </a:custGeom>
                <a:solidFill>
                  <a:srgbClr val="82818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305" name="Freeform 606"/>
                <p:cNvSpPr>
                  <a:spLocks noChangeArrowheads="1"/>
                </p:cNvSpPr>
                <p:nvPr/>
              </p:nvSpPr>
              <p:spPr bwMode="auto">
                <a:xfrm>
                  <a:off x="728" y="3229"/>
                  <a:ext cx="119" cy="257"/>
                </a:xfrm>
                <a:custGeom>
                  <a:avLst/>
                  <a:gdLst>
                    <a:gd name="T0" fmla="*/ 2760 w 87"/>
                    <a:gd name="T1" fmla="*/ 0 h 149"/>
                    <a:gd name="T2" fmla="*/ 2760 w 87"/>
                    <a:gd name="T3" fmla="*/ 0 h 149"/>
                    <a:gd name="T4" fmla="*/ 0 w 87"/>
                    <a:gd name="T5" fmla="*/ 0 h 149"/>
                    <a:gd name="T6" fmla="*/ 0 w 87"/>
                    <a:gd name="T7" fmla="*/ 0 h 149"/>
                    <a:gd name="T8" fmla="*/ 2760 w 87"/>
                    <a:gd name="T9" fmla="*/ 0 h 149"/>
                    <a:gd name="T10" fmla="*/ 2760 w 87"/>
                    <a:gd name="T11" fmla="*/ 0 h 149"/>
                    <a:gd name="T12" fmla="*/ 2760 w 87"/>
                    <a:gd name="T13" fmla="*/ 0 h 149"/>
                    <a:gd name="T14" fmla="*/ 1677 w 87"/>
                    <a:gd name="T15" fmla="*/ 0 h 149"/>
                    <a:gd name="T16" fmla="*/ 2760 w 87"/>
                    <a:gd name="T17" fmla="*/ 0 h 149"/>
                    <a:gd name="T18" fmla="*/ 2760 w 87"/>
                    <a:gd name="T19" fmla="*/ 0 h 149"/>
                    <a:gd name="T20" fmla="*/ 9182 w 87"/>
                    <a:gd name="T21" fmla="*/ 78470 h 149"/>
                    <a:gd name="T22" fmla="*/ 7445 w 87"/>
                    <a:gd name="T23" fmla="*/ 78470 h 149"/>
                    <a:gd name="T24" fmla="*/ 0 w 87"/>
                    <a:gd name="T25" fmla="*/ 0 h 149"/>
                    <a:gd name="T26" fmla="*/ 2760 w 87"/>
                    <a:gd name="T27" fmla="*/ 0 h 149"/>
                    <a:gd name="T28" fmla="*/ 9182 w 87"/>
                    <a:gd name="T29" fmla="*/ 78470 h 149"/>
                    <a:gd name="T30" fmla="*/ 18850 w 87"/>
                    <a:gd name="T31" fmla="*/ 162750 h 149"/>
                    <a:gd name="T32" fmla="*/ 15086 w 87"/>
                    <a:gd name="T33" fmla="*/ 170205 h 149"/>
                    <a:gd name="T34" fmla="*/ 7445 w 87"/>
                    <a:gd name="T35" fmla="*/ 78470 h 149"/>
                    <a:gd name="T36" fmla="*/ 9182 w 87"/>
                    <a:gd name="T37" fmla="*/ 78470 h 149"/>
                    <a:gd name="T38" fmla="*/ 18850 w 87"/>
                    <a:gd name="T39" fmla="*/ 162750 h 149"/>
                    <a:gd name="T40" fmla="*/ 88953 w 87"/>
                    <a:gd name="T41" fmla="*/ 674756 h 149"/>
                    <a:gd name="T42" fmla="*/ 86658 w 87"/>
                    <a:gd name="T43" fmla="*/ 681666 h 149"/>
                    <a:gd name="T44" fmla="*/ 15086 w 87"/>
                    <a:gd name="T45" fmla="*/ 170205 h 149"/>
                    <a:gd name="T46" fmla="*/ 18850 w 87"/>
                    <a:gd name="T47" fmla="*/ 162750 h 149"/>
                    <a:gd name="T48" fmla="*/ 88953 w 87"/>
                    <a:gd name="T49" fmla="*/ 674756 h 149"/>
                    <a:gd name="T50" fmla="*/ 88953 w 87"/>
                    <a:gd name="T51" fmla="*/ 674756 h 149"/>
                    <a:gd name="T52" fmla="*/ 86658 w 87"/>
                    <a:gd name="T53" fmla="*/ 674756 h 149"/>
                    <a:gd name="T54" fmla="*/ 88953 w 87"/>
                    <a:gd name="T55" fmla="*/ 674756 h 149"/>
                    <a:gd name="T56" fmla="*/ 88953 w 87"/>
                    <a:gd name="T57" fmla="*/ 674756 h 149"/>
                    <a:gd name="T58" fmla="*/ 131825 w 87"/>
                    <a:gd name="T59" fmla="*/ 936179 h 149"/>
                    <a:gd name="T60" fmla="*/ 128396 w 87"/>
                    <a:gd name="T61" fmla="*/ 943783 h 149"/>
                    <a:gd name="T62" fmla="*/ 86658 w 87"/>
                    <a:gd name="T63" fmla="*/ 681666 h 149"/>
                    <a:gd name="T64" fmla="*/ 88953 w 87"/>
                    <a:gd name="T65" fmla="*/ 674756 h 149"/>
                    <a:gd name="T66" fmla="*/ 131825 w 87"/>
                    <a:gd name="T67" fmla="*/ 936179 h 149"/>
                    <a:gd name="T68" fmla="*/ 134622 w 87"/>
                    <a:gd name="T69" fmla="*/ 966720 h 149"/>
                    <a:gd name="T70" fmla="*/ 131825 w 87"/>
                    <a:gd name="T71" fmla="*/ 973985 h 149"/>
                    <a:gd name="T72" fmla="*/ 128396 w 87"/>
                    <a:gd name="T73" fmla="*/ 943783 h 149"/>
                    <a:gd name="T74" fmla="*/ 131825 w 87"/>
                    <a:gd name="T75" fmla="*/ 936179 h 149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</a:gdLst>
                  <a:ahLst/>
                  <a:cxnLst>
                    <a:cxn ang="T76">
                      <a:pos x="T0" y="T1"/>
                    </a:cxn>
                    <a:cxn ang="T77">
                      <a:pos x="T2" y="T3"/>
                    </a:cxn>
                    <a:cxn ang="T78">
                      <a:pos x="T4" y="T5"/>
                    </a:cxn>
                    <a:cxn ang="T79">
                      <a:pos x="T6" y="T7"/>
                    </a:cxn>
                    <a:cxn ang="T80">
                      <a:pos x="T8" y="T9"/>
                    </a:cxn>
                    <a:cxn ang="T81">
                      <a:pos x="T10" y="T11"/>
                    </a:cxn>
                    <a:cxn ang="T82">
                      <a:pos x="T12" y="T13"/>
                    </a:cxn>
                    <a:cxn ang="T83">
                      <a:pos x="T14" y="T15"/>
                    </a:cxn>
                    <a:cxn ang="T84">
                      <a:pos x="T16" y="T17"/>
                    </a:cxn>
                    <a:cxn ang="T85">
                      <a:pos x="T18" y="T19"/>
                    </a:cxn>
                    <a:cxn ang="T86">
                      <a:pos x="T20" y="T21"/>
                    </a:cxn>
                    <a:cxn ang="T87">
                      <a:pos x="T22" y="T23"/>
                    </a:cxn>
                    <a:cxn ang="T88">
                      <a:pos x="T24" y="T25"/>
                    </a:cxn>
                    <a:cxn ang="T89">
                      <a:pos x="T26" y="T27"/>
                    </a:cxn>
                    <a:cxn ang="T90">
                      <a:pos x="T28" y="T29"/>
                    </a:cxn>
                    <a:cxn ang="T91">
                      <a:pos x="T30" y="T31"/>
                    </a:cxn>
                    <a:cxn ang="T92">
                      <a:pos x="T32" y="T33"/>
                    </a:cxn>
                    <a:cxn ang="T93">
                      <a:pos x="T34" y="T35"/>
                    </a:cxn>
                    <a:cxn ang="T94">
                      <a:pos x="T36" y="T37"/>
                    </a:cxn>
                    <a:cxn ang="T95">
                      <a:pos x="T38" y="T39"/>
                    </a:cxn>
                    <a:cxn ang="T96">
                      <a:pos x="T40" y="T41"/>
                    </a:cxn>
                    <a:cxn ang="T97">
                      <a:pos x="T42" y="T43"/>
                    </a:cxn>
                    <a:cxn ang="T98">
                      <a:pos x="T44" y="T45"/>
                    </a:cxn>
                    <a:cxn ang="T99">
                      <a:pos x="T46" y="T47"/>
                    </a:cxn>
                    <a:cxn ang="T100">
                      <a:pos x="T48" y="T49"/>
                    </a:cxn>
                    <a:cxn ang="T101">
                      <a:pos x="T50" y="T51"/>
                    </a:cxn>
                    <a:cxn ang="T102">
                      <a:pos x="T52" y="T53"/>
                    </a:cxn>
                    <a:cxn ang="T103">
                      <a:pos x="T54" y="T55"/>
                    </a:cxn>
                    <a:cxn ang="T104">
                      <a:pos x="T56" y="T57"/>
                    </a:cxn>
                    <a:cxn ang="T105">
                      <a:pos x="T58" y="T59"/>
                    </a:cxn>
                    <a:cxn ang="T106">
                      <a:pos x="T60" y="T61"/>
                    </a:cxn>
                    <a:cxn ang="T107">
                      <a:pos x="T62" y="T63"/>
                    </a:cxn>
                    <a:cxn ang="T108">
                      <a:pos x="T64" y="T65"/>
                    </a:cxn>
                    <a:cxn ang="T109">
                      <a:pos x="T66" y="T67"/>
                    </a:cxn>
                    <a:cxn ang="T110">
                      <a:pos x="T68" y="T69"/>
                    </a:cxn>
                    <a:cxn ang="T111">
                      <a:pos x="T70" y="T71"/>
                    </a:cxn>
                    <a:cxn ang="T112">
                      <a:pos x="T72" y="T73"/>
                    </a:cxn>
                    <a:cxn ang="T113">
                      <a:pos x="T74" y="T75"/>
                    </a:cxn>
                  </a:cxnLst>
                  <a:rect l="0" t="0" r="r" b="b"/>
                  <a:pathLst>
                    <a:path w="87" h="149">
                      <a:moveTo>
                        <a:pt x="2" y="0"/>
                      </a:moveTo>
                      <a:lnTo>
                        <a:pt x="2" y="0"/>
                      </a:lnTo>
                      <a:lnTo>
                        <a:pt x="0" y="0"/>
                      </a:lnTo>
                      <a:lnTo>
                        <a:pt x="2" y="0"/>
                      </a:lnTo>
                      <a:close/>
                      <a:moveTo>
                        <a:pt x="2" y="0"/>
                      </a:moveTo>
                      <a:lnTo>
                        <a:pt x="2" y="0"/>
                      </a:lnTo>
                      <a:lnTo>
                        <a:pt x="1" y="0"/>
                      </a:lnTo>
                      <a:lnTo>
                        <a:pt x="2" y="0"/>
                      </a:lnTo>
                      <a:close/>
                      <a:moveTo>
                        <a:pt x="2" y="0"/>
                      </a:moveTo>
                      <a:cubicBezTo>
                        <a:pt x="3" y="3"/>
                        <a:pt x="5" y="7"/>
                        <a:pt x="6" y="12"/>
                      </a:cubicBezTo>
                      <a:lnTo>
                        <a:pt x="5" y="12"/>
                      </a:lnTo>
                      <a:cubicBezTo>
                        <a:pt x="3" y="8"/>
                        <a:pt x="2" y="4"/>
                        <a:pt x="0" y="0"/>
                      </a:cubicBezTo>
                      <a:lnTo>
                        <a:pt x="2" y="0"/>
                      </a:lnTo>
                      <a:close/>
                      <a:moveTo>
                        <a:pt x="6" y="12"/>
                      </a:moveTo>
                      <a:cubicBezTo>
                        <a:pt x="8" y="16"/>
                        <a:pt x="10" y="20"/>
                        <a:pt x="12" y="25"/>
                      </a:cubicBezTo>
                      <a:lnTo>
                        <a:pt x="10" y="26"/>
                      </a:lnTo>
                      <a:cubicBezTo>
                        <a:pt x="8" y="21"/>
                        <a:pt x="6" y="16"/>
                        <a:pt x="5" y="12"/>
                      </a:cubicBezTo>
                      <a:lnTo>
                        <a:pt x="6" y="12"/>
                      </a:lnTo>
                      <a:close/>
                      <a:moveTo>
                        <a:pt x="12" y="25"/>
                      </a:moveTo>
                      <a:cubicBezTo>
                        <a:pt x="22" y="50"/>
                        <a:pt x="38" y="81"/>
                        <a:pt x="57" y="103"/>
                      </a:cubicBezTo>
                      <a:lnTo>
                        <a:pt x="56" y="104"/>
                      </a:lnTo>
                      <a:cubicBezTo>
                        <a:pt x="37" y="82"/>
                        <a:pt x="21" y="51"/>
                        <a:pt x="10" y="26"/>
                      </a:cubicBezTo>
                      <a:lnTo>
                        <a:pt x="12" y="25"/>
                      </a:lnTo>
                      <a:close/>
                      <a:moveTo>
                        <a:pt x="57" y="103"/>
                      </a:moveTo>
                      <a:lnTo>
                        <a:pt x="57" y="103"/>
                      </a:lnTo>
                      <a:lnTo>
                        <a:pt x="56" y="103"/>
                      </a:lnTo>
                      <a:lnTo>
                        <a:pt x="57" y="103"/>
                      </a:lnTo>
                      <a:close/>
                      <a:moveTo>
                        <a:pt x="57" y="103"/>
                      </a:moveTo>
                      <a:cubicBezTo>
                        <a:pt x="78" y="128"/>
                        <a:pt x="82" y="136"/>
                        <a:pt x="85" y="143"/>
                      </a:cubicBezTo>
                      <a:lnTo>
                        <a:pt x="83" y="144"/>
                      </a:lnTo>
                      <a:cubicBezTo>
                        <a:pt x="80" y="137"/>
                        <a:pt x="76" y="129"/>
                        <a:pt x="56" y="104"/>
                      </a:cubicBezTo>
                      <a:lnTo>
                        <a:pt x="57" y="103"/>
                      </a:lnTo>
                      <a:close/>
                      <a:moveTo>
                        <a:pt x="85" y="143"/>
                      </a:moveTo>
                      <a:cubicBezTo>
                        <a:pt x="85" y="145"/>
                        <a:pt x="86" y="147"/>
                        <a:pt x="87" y="148"/>
                      </a:cubicBezTo>
                      <a:lnTo>
                        <a:pt x="85" y="149"/>
                      </a:lnTo>
                      <a:cubicBezTo>
                        <a:pt x="84" y="147"/>
                        <a:pt x="84" y="146"/>
                        <a:pt x="83" y="144"/>
                      </a:cubicBezTo>
                      <a:lnTo>
                        <a:pt x="85" y="143"/>
                      </a:lnTo>
                      <a:close/>
                    </a:path>
                  </a:pathLst>
                </a:custGeom>
                <a:solidFill>
                  <a:srgbClr val="82818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306" name="Freeform 607"/>
                <p:cNvSpPr>
                  <a:spLocks noChangeArrowheads="1"/>
                </p:cNvSpPr>
                <p:nvPr/>
              </p:nvSpPr>
              <p:spPr bwMode="auto">
                <a:xfrm>
                  <a:off x="719" y="3127"/>
                  <a:ext cx="74" cy="180"/>
                </a:xfrm>
                <a:custGeom>
                  <a:avLst/>
                  <a:gdLst>
                    <a:gd name="T0" fmla="*/ 2844 w 54"/>
                    <a:gd name="T1" fmla="*/ 0 h 104"/>
                    <a:gd name="T2" fmla="*/ 2844 w 54"/>
                    <a:gd name="T3" fmla="*/ 0 h 104"/>
                    <a:gd name="T4" fmla="*/ 0 w 54"/>
                    <a:gd name="T5" fmla="*/ 0 h 104"/>
                    <a:gd name="T6" fmla="*/ 0 w 54"/>
                    <a:gd name="T7" fmla="*/ 0 h 104"/>
                    <a:gd name="T8" fmla="*/ 2844 w 54"/>
                    <a:gd name="T9" fmla="*/ 0 h 104"/>
                    <a:gd name="T10" fmla="*/ 2844 w 54"/>
                    <a:gd name="T11" fmla="*/ 0 h 104"/>
                    <a:gd name="T12" fmla="*/ 54933 w 54"/>
                    <a:gd name="T13" fmla="*/ 427311 h 104"/>
                    <a:gd name="T14" fmla="*/ 51597 w 54"/>
                    <a:gd name="T15" fmla="*/ 434958 h 104"/>
                    <a:gd name="T16" fmla="*/ 0 w 54"/>
                    <a:gd name="T17" fmla="*/ 0 h 104"/>
                    <a:gd name="T18" fmla="*/ 2844 w 54"/>
                    <a:gd name="T19" fmla="*/ 0 h 104"/>
                    <a:gd name="T20" fmla="*/ 54933 w 54"/>
                    <a:gd name="T21" fmla="*/ 427311 h 104"/>
                    <a:gd name="T22" fmla="*/ 85040 w 54"/>
                    <a:gd name="T23" fmla="*/ 706716 h 104"/>
                    <a:gd name="T24" fmla="*/ 84382 w 54"/>
                    <a:gd name="T25" fmla="*/ 699776 h 104"/>
                    <a:gd name="T26" fmla="*/ 51597 w 54"/>
                    <a:gd name="T27" fmla="*/ 434958 h 104"/>
                    <a:gd name="T28" fmla="*/ 54933 w 54"/>
                    <a:gd name="T29" fmla="*/ 427311 h 104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</a:gdLst>
                  <a:ahLst/>
                  <a:cxnLst>
                    <a:cxn ang="T30">
                      <a:pos x="T0" y="T1"/>
                    </a:cxn>
                    <a:cxn ang="T31">
                      <a:pos x="T2" y="T3"/>
                    </a:cxn>
                    <a:cxn ang="T32">
                      <a:pos x="T4" y="T5"/>
                    </a:cxn>
                    <a:cxn ang="T33">
                      <a:pos x="T6" y="T7"/>
                    </a:cxn>
                    <a:cxn ang="T34">
                      <a:pos x="T8" y="T9"/>
                    </a:cxn>
                    <a:cxn ang="T35">
                      <a:pos x="T10" y="T11"/>
                    </a:cxn>
                    <a:cxn ang="T36">
                      <a:pos x="T12" y="T13"/>
                    </a:cxn>
                    <a:cxn ang="T37">
                      <a:pos x="T14" y="T15"/>
                    </a:cxn>
                    <a:cxn ang="T38">
                      <a:pos x="T16" y="T17"/>
                    </a:cxn>
                    <a:cxn ang="T39">
                      <a:pos x="T18" y="T19"/>
                    </a:cxn>
                    <a:cxn ang="T40">
                      <a:pos x="T20" y="T21"/>
                    </a:cxn>
                    <a:cxn ang="T41">
                      <a:pos x="T22" y="T23"/>
                    </a:cxn>
                    <a:cxn ang="T42">
                      <a:pos x="T24" y="T25"/>
                    </a:cxn>
                    <a:cxn ang="T43">
                      <a:pos x="T26" y="T27"/>
                    </a:cxn>
                    <a:cxn ang="T44">
                      <a:pos x="T28" y="T29"/>
                    </a:cxn>
                  </a:cxnLst>
                  <a:rect l="0" t="0" r="r" b="b"/>
                  <a:pathLst>
                    <a:path w="54" h="104">
                      <a:moveTo>
                        <a:pt x="2" y="0"/>
                      </a:moveTo>
                      <a:lnTo>
                        <a:pt x="2" y="0"/>
                      </a:lnTo>
                      <a:lnTo>
                        <a:pt x="0" y="0"/>
                      </a:lnTo>
                      <a:lnTo>
                        <a:pt x="2" y="0"/>
                      </a:lnTo>
                      <a:close/>
                      <a:moveTo>
                        <a:pt x="2" y="0"/>
                      </a:moveTo>
                      <a:cubicBezTo>
                        <a:pt x="8" y="14"/>
                        <a:pt x="22" y="41"/>
                        <a:pt x="34" y="63"/>
                      </a:cubicBezTo>
                      <a:lnTo>
                        <a:pt x="32" y="64"/>
                      </a:lnTo>
                      <a:cubicBezTo>
                        <a:pt x="20" y="41"/>
                        <a:pt x="6" y="14"/>
                        <a:pt x="0" y="0"/>
                      </a:cubicBezTo>
                      <a:lnTo>
                        <a:pt x="2" y="0"/>
                      </a:lnTo>
                      <a:close/>
                      <a:moveTo>
                        <a:pt x="34" y="63"/>
                      </a:moveTo>
                      <a:cubicBezTo>
                        <a:pt x="45" y="84"/>
                        <a:pt x="54" y="102"/>
                        <a:pt x="53" y="104"/>
                      </a:cubicBezTo>
                      <a:lnTo>
                        <a:pt x="52" y="103"/>
                      </a:lnTo>
                      <a:cubicBezTo>
                        <a:pt x="52" y="102"/>
                        <a:pt x="43" y="85"/>
                        <a:pt x="32" y="64"/>
                      </a:cubicBezTo>
                      <a:lnTo>
                        <a:pt x="34" y="63"/>
                      </a:lnTo>
                      <a:close/>
                    </a:path>
                  </a:pathLst>
                </a:custGeom>
                <a:solidFill>
                  <a:srgbClr val="82818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307" name="Freeform 608"/>
                <p:cNvSpPr>
                  <a:spLocks noChangeArrowheads="1"/>
                </p:cNvSpPr>
                <p:nvPr/>
              </p:nvSpPr>
              <p:spPr bwMode="auto">
                <a:xfrm>
                  <a:off x="728" y="3169"/>
                  <a:ext cx="59" cy="149"/>
                </a:xfrm>
                <a:custGeom>
                  <a:avLst/>
                  <a:gdLst>
                    <a:gd name="T0" fmla="*/ 1755 w 43"/>
                    <a:gd name="T1" fmla="*/ 0 h 87"/>
                    <a:gd name="T2" fmla="*/ 1755 w 43"/>
                    <a:gd name="T3" fmla="*/ 6450 h 87"/>
                    <a:gd name="T4" fmla="*/ 0 w 43"/>
                    <a:gd name="T5" fmla="*/ 6450 h 87"/>
                    <a:gd name="T6" fmla="*/ 0 w 43"/>
                    <a:gd name="T7" fmla="*/ 6450 h 87"/>
                    <a:gd name="T8" fmla="*/ 1755 w 43"/>
                    <a:gd name="T9" fmla="*/ 0 h 87"/>
                    <a:gd name="T10" fmla="*/ 0 w 43"/>
                    <a:gd name="T11" fmla="*/ 6450 h 87"/>
                    <a:gd name="T12" fmla="*/ 0 w 43"/>
                    <a:gd name="T13" fmla="*/ 6450 h 87"/>
                    <a:gd name="T14" fmla="*/ 1755 w 43"/>
                    <a:gd name="T15" fmla="*/ 6450 h 87"/>
                    <a:gd name="T16" fmla="*/ 0 w 43"/>
                    <a:gd name="T17" fmla="*/ 6450 h 87"/>
                    <a:gd name="T18" fmla="*/ 1755 w 43"/>
                    <a:gd name="T19" fmla="*/ 6450 h 87"/>
                    <a:gd name="T20" fmla="*/ 53418 w 43"/>
                    <a:gd name="T21" fmla="*/ 377792 h 87"/>
                    <a:gd name="T22" fmla="*/ 50427 w 43"/>
                    <a:gd name="T23" fmla="*/ 382007 h 87"/>
                    <a:gd name="T24" fmla="*/ 0 w 43"/>
                    <a:gd name="T25" fmla="*/ 6450 h 87"/>
                    <a:gd name="T26" fmla="*/ 1755 w 43"/>
                    <a:gd name="T27" fmla="*/ 6450 h 87"/>
                    <a:gd name="T28" fmla="*/ 53418 w 43"/>
                    <a:gd name="T29" fmla="*/ 377792 h 87"/>
                    <a:gd name="T30" fmla="*/ 71269 w 43"/>
                    <a:gd name="T31" fmla="*/ 518756 h 87"/>
                    <a:gd name="T32" fmla="*/ 69181 w 43"/>
                    <a:gd name="T33" fmla="*/ 518756 h 87"/>
                    <a:gd name="T34" fmla="*/ 50427 w 43"/>
                    <a:gd name="T35" fmla="*/ 382007 h 87"/>
                    <a:gd name="T36" fmla="*/ 53418 w 43"/>
                    <a:gd name="T37" fmla="*/ 377792 h 87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0" t="0" r="r" b="b"/>
                  <a:pathLst>
                    <a:path w="43" h="87">
                      <a:moveTo>
                        <a:pt x="1" y="0"/>
                      </a:moveTo>
                      <a:lnTo>
                        <a:pt x="1" y="1"/>
                      </a:lnTo>
                      <a:lnTo>
                        <a:pt x="0" y="1"/>
                      </a:lnTo>
                      <a:lnTo>
                        <a:pt x="1" y="0"/>
                      </a:lnTo>
                      <a:close/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" y="1"/>
                      </a:lnTo>
                      <a:lnTo>
                        <a:pt x="0" y="1"/>
                      </a:lnTo>
                      <a:close/>
                      <a:moveTo>
                        <a:pt x="1" y="1"/>
                      </a:moveTo>
                      <a:cubicBezTo>
                        <a:pt x="9" y="20"/>
                        <a:pt x="22" y="45"/>
                        <a:pt x="32" y="63"/>
                      </a:cubicBezTo>
                      <a:lnTo>
                        <a:pt x="30" y="64"/>
                      </a:lnTo>
                      <a:cubicBezTo>
                        <a:pt x="20" y="46"/>
                        <a:pt x="7" y="21"/>
                        <a:pt x="0" y="1"/>
                      </a:cubicBezTo>
                      <a:lnTo>
                        <a:pt x="1" y="1"/>
                      </a:lnTo>
                      <a:close/>
                      <a:moveTo>
                        <a:pt x="32" y="63"/>
                      </a:moveTo>
                      <a:cubicBezTo>
                        <a:pt x="38" y="75"/>
                        <a:pt x="43" y="84"/>
                        <a:pt x="43" y="87"/>
                      </a:cubicBezTo>
                      <a:lnTo>
                        <a:pt x="42" y="87"/>
                      </a:lnTo>
                      <a:cubicBezTo>
                        <a:pt x="41" y="84"/>
                        <a:pt x="37" y="76"/>
                        <a:pt x="30" y="64"/>
                      </a:cubicBezTo>
                      <a:lnTo>
                        <a:pt x="32" y="63"/>
                      </a:lnTo>
                      <a:close/>
                    </a:path>
                  </a:pathLst>
                </a:custGeom>
                <a:solidFill>
                  <a:srgbClr val="82818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308" name="Freeform 609"/>
                <p:cNvSpPr>
                  <a:spLocks noChangeArrowheads="1"/>
                </p:cNvSpPr>
                <p:nvPr/>
              </p:nvSpPr>
              <p:spPr bwMode="auto">
                <a:xfrm>
                  <a:off x="681" y="3025"/>
                  <a:ext cx="102" cy="312"/>
                </a:xfrm>
                <a:custGeom>
                  <a:avLst/>
                  <a:gdLst>
                    <a:gd name="T0" fmla="*/ 1917 w 74"/>
                    <a:gd name="T1" fmla="*/ 0 h 181"/>
                    <a:gd name="T2" fmla="*/ 14612 w 74"/>
                    <a:gd name="T3" fmla="*/ 134182 h 181"/>
                    <a:gd name="T4" fmla="*/ 11308 w 74"/>
                    <a:gd name="T5" fmla="*/ 137482 h 181"/>
                    <a:gd name="T6" fmla="*/ 0 w 74"/>
                    <a:gd name="T7" fmla="*/ 0 h 181"/>
                    <a:gd name="T8" fmla="*/ 1917 w 74"/>
                    <a:gd name="T9" fmla="*/ 0 h 181"/>
                    <a:gd name="T10" fmla="*/ 14612 w 74"/>
                    <a:gd name="T11" fmla="*/ 134182 h 181"/>
                    <a:gd name="T12" fmla="*/ 135362 w 74"/>
                    <a:gd name="T13" fmla="*/ 1144440 h 181"/>
                    <a:gd name="T14" fmla="*/ 132178 w 74"/>
                    <a:gd name="T15" fmla="*/ 1144440 h 181"/>
                    <a:gd name="T16" fmla="*/ 11308 w 74"/>
                    <a:gd name="T17" fmla="*/ 137482 h 181"/>
                    <a:gd name="T18" fmla="*/ 14612 w 74"/>
                    <a:gd name="T19" fmla="*/ 134182 h 181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74" h="181">
                      <a:moveTo>
                        <a:pt x="1" y="0"/>
                      </a:moveTo>
                      <a:cubicBezTo>
                        <a:pt x="3" y="7"/>
                        <a:pt x="5" y="14"/>
                        <a:pt x="8" y="21"/>
                      </a:cubicBezTo>
                      <a:lnTo>
                        <a:pt x="6" y="22"/>
                      </a:lnTo>
                      <a:cubicBezTo>
                        <a:pt x="4" y="14"/>
                        <a:pt x="2" y="7"/>
                        <a:pt x="0" y="0"/>
                      </a:cubicBezTo>
                      <a:lnTo>
                        <a:pt x="1" y="0"/>
                      </a:lnTo>
                      <a:close/>
                      <a:moveTo>
                        <a:pt x="8" y="21"/>
                      </a:moveTo>
                      <a:cubicBezTo>
                        <a:pt x="20" y="65"/>
                        <a:pt x="34" y="114"/>
                        <a:pt x="74" y="181"/>
                      </a:cubicBezTo>
                      <a:lnTo>
                        <a:pt x="72" y="181"/>
                      </a:lnTo>
                      <a:cubicBezTo>
                        <a:pt x="32" y="115"/>
                        <a:pt x="18" y="65"/>
                        <a:pt x="6" y="22"/>
                      </a:cubicBezTo>
                      <a:lnTo>
                        <a:pt x="8" y="21"/>
                      </a:lnTo>
                      <a:close/>
                    </a:path>
                  </a:pathLst>
                </a:custGeom>
                <a:solidFill>
                  <a:srgbClr val="82818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309" name="Freeform 610"/>
                <p:cNvSpPr>
                  <a:spLocks noChangeArrowheads="1"/>
                </p:cNvSpPr>
                <p:nvPr/>
              </p:nvSpPr>
              <p:spPr bwMode="auto">
                <a:xfrm>
                  <a:off x="760" y="3022"/>
                  <a:ext cx="48" cy="107"/>
                </a:xfrm>
                <a:custGeom>
                  <a:avLst/>
                  <a:gdLst>
                    <a:gd name="T0" fmla="*/ 2276 w 36"/>
                    <a:gd name="T1" fmla="*/ 0 h 63"/>
                    <a:gd name="T2" fmla="*/ 2276 w 36"/>
                    <a:gd name="T3" fmla="*/ 0 h 63"/>
                    <a:gd name="T4" fmla="*/ 0 w 36"/>
                    <a:gd name="T5" fmla="*/ 5885 h 63"/>
                    <a:gd name="T6" fmla="*/ 0 w 36"/>
                    <a:gd name="T7" fmla="*/ 5885 h 63"/>
                    <a:gd name="T8" fmla="*/ 2276 w 36"/>
                    <a:gd name="T9" fmla="*/ 0 h 63"/>
                    <a:gd name="T10" fmla="*/ 2276 w 36"/>
                    <a:gd name="T11" fmla="*/ 0 h 63"/>
                    <a:gd name="T12" fmla="*/ 2276 w 36"/>
                    <a:gd name="T13" fmla="*/ 0 h 63"/>
                    <a:gd name="T14" fmla="*/ 1387 w 36"/>
                    <a:gd name="T15" fmla="*/ 5885 h 63"/>
                    <a:gd name="T16" fmla="*/ 2276 w 36"/>
                    <a:gd name="T17" fmla="*/ 0 h 63"/>
                    <a:gd name="T18" fmla="*/ 2276 w 36"/>
                    <a:gd name="T19" fmla="*/ 0 h 63"/>
                    <a:gd name="T20" fmla="*/ 26015 w 36"/>
                    <a:gd name="T21" fmla="*/ 170157 h 63"/>
                    <a:gd name="T22" fmla="*/ 23391 w 36"/>
                    <a:gd name="T23" fmla="*/ 176129 h 63"/>
                    <a:gd name="T24" fmla="*/ 0 w 36"/>
                    <a:gd name="T25" fmla="*/ 5885 h 63"/>
                    <a:gd name="T26" fmla="*/ 2276 w 36"/>
                    <a:gd name="T27" fmla="*/ 0 h 63"/>
                    <a:gd name="T28" fmla="*/ 26015 w 36"/>
                    <a:gd name="T29" fmla="*/ 170157 h 63"/>
                    <a:gd name="T30" fmla="*/ 46576 w 36"/>
                    <a:gd name="T31" fmla="*/ 337323 h 63"/>
                    <a:gd name="T32" fmla="*/ 44097 w 36"/>
                    <a:gd name="T33" fmla="*/ 337323 h 63"/>
                    <a:gd name="T34" fmla="*/ 23391 w 36"/>
                    <a:gd name="T35" fmla="*/ 176129 h 63"/>
                    <a:gd name="T36" fmla="*/ 26015 w 36"/>
                    <a:gd name="T37" fmla="*/ 170157 h 63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0" t="0" r="r" b="b"/>
                  <a:pathLst>
                    <a:path w="36" h="63">
                      <a:moveTo>
                        <a:pt x="2" y="0"/>
                      </a:moveTo>
                      <a:lnTo>
                        <a:pt x="2" y="0"/>
                      </a:lnTo>
                      <a:lnTo>
                        <a:pt x="0" y="1"/>
                      </a:lnTo>
                      <a:lnTo>
                        <a:pt x="2" y="0"/>
                      </a:lnTo>
                      <a:close/>
                      <a:moveTo>
                        <a:pt x="2" y="0"/>
                      </a:moveTo>
                      <a:lnTo>
                        <a:pt x="2" y="0"/>
                      </a:lnTo>
                      <a:lnTo>
                        <a:pt x="1" y="1"/>
                      </a:lnTo>
                      <a:lnTo>
                        <a:pt x="2" y="0"/>
                      </a:lnTo>
                      <a:close/>
                      <a:moveTo>
                        <a:pt x="2" y="0"/>
                      </a:moveTo>
                      <a:cubicBezTo>
                        <a:pt x="9" y="8"/>
                        <a:pt x="15" y="19"/>
                        <a:pt x="20" y="32"/>
                      </a:cubicBezTo>
                      <a:lnTo>
                        <a:pt x="18" y="33"/>
                      </a:lnTo>
                      <a:cubicBezTo>
                        <a:pt x="13" y="20"/>
                        <a:pt x="8" y="8"/>
                        <a:pt x="0" y="1"/>
                      </a:cubicBezTo>
                      <a:lnTo>
                        <a:pt x="2" y="0"/>
                      </a:lnTo>
                      <a:close/>
                      <a:moveTo>
                        <a:pt x="20" y="32"/>
                      </a:moveTo>
                      <a:cubicBezTo>
                        <a:pt x="24" y="42"/>
                        <a:pt x="29" y="53"/>
                        <a:pt x="36" y="63"/>
                      </a:cubicBezTo>
                      <a:lnTo>
                        <a:pt x="34" y="63"/>
                      </a:lnTo>
                      <a:cubicBezTo>
                        <a:pt x="28" y="54"/>
                        <a:pt x="23" y="43"/>
                        <a:pt x="18" y="33"/>
                      </a:cubicBezTo>
                      <a:lnTo>
                        <a:pt x="20" y="32"/>
                      </a:lnTo>
                      <a:close/>
                    </a:path>
                  </a:pathLst>
                </a:custGeom>
                <a:solidFill>
                  <a:srgbClr val="82818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310" name="Freeform 611"/>
                <p:cNvSpPr>
                  <a:spLocks noChangeArrowheads="1"/>
                </p:cNvSpPr>
                <p:nvPr/>
              </p:nvSpPr>
              <p:spPr bwMode="auto">
                <a:xfrm>
                  <a:off x="769" y="3025"/>
                  <a:ext cx="45" cy="94"/>
                </a:xfrm>
                <a:custGeom>
                  <a:avLst/>
                  <a:gdLst>
                    <a:gd name="T0" fmla="*/ 1842 w 33"/>
                    <a:gd name="T1" fmla="*/ 0 h 55"/>
                    <a:gd name="T2" fmla="*/ 1842 w 33"/>
                    <a:gd name="T3" fmla="*/ 0 h 55"/>
                    <a:gd name="T4" fmla="*/ 0 w 33"/>
                    <a:gd name="T5" fmla="*/ 0 h 55"/>
                    <a:gd name="T6" fmla="*/ 0 w 33"/>
                    <a:gd name="T7" fmla="*/ 0 h 55"/>
                    <a:gd name="T8" fmla="*/ 1842 w 33"/>
                    <a:gd name="T9" fmla="*/ 0 h 55"/>
                    <a:gd name="T10" fmla="*/ 0 w 33"/>
                    <a:gd name="T11" fmla="*/ 0 h 55"/>
                    <a:gd name="T12" fmla="*/ 0 w 33"/>
                    <a:gd name="T13" fmla="*/ 0 h 55"/>
                    <a:gd name="T14" fmla="*/ 0 w 33"/>
                    <a:gd name="T15" fmla="*/ 0 h 55"/>
                    <a:gd name="T16" fmla="*/ 1842 w 33"/>
                    <a:gd name="T17" fmla="*/ 0 h 55"/>
                    <a:gd name="T18" fmla="*/ 33724 w 33"/>
                    <a:gd name="T19" fmla="*/ 192280 h 55"/>
                    <a:gd name="T20" fmla="*/ 29915 w 33"/>
                    <a:gd name="T21" fmla="*/ 194602 h 55"/>
                    <a:gd name="T22" fmla="*/ 0 w 33"/>
                    <a:gd name="T23" fmla="*/ 0 h 55"/>
                    <a:gd name="T24" fmla="*/ 1842 w 33"/>
                    <a:gd name="T25" fmla="*/ 0 h 55"/>
                    <a:gd name="T26" fmla="*/ 33724 w 33"/>
                    <a:gd name="T27" fmla="*/ 192280 h 55"/>
                    <a:gd name="T28" fmla="*/ 58545 w 33"/>
                    <a:gd name="T29" fmla="*/ 350136 h 55"/>
                    <a:gd name="T30" fmla="*/ 55589 w 33"/>
                    <a:gd name="T31" fmla="*/ 350136 h 55"/>
                    <a:gd name="T32" fmla="*/ 29915 w 33"/>
                    <a:gd name="T33" fmla="*/ 194602 h 55"/>
                    <a:gd name="T34" fmla="*/ 33724 w 33"/>
                    <a:gd name="T35" fmla="*/ 192280 h 55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0" t="0" r="r" b="b"/>
                  <a:pathLst>
                    <a:path w="33" h="55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lnTo>
                        <a:pt x="1" y="0"/>
                      </a:lnTo>
                      <a:close/>
                      <a:moveTo>
                        <a:pt x="0" y="0"/>
                      </a:moveTo>
                      <a:lnTo>
                        <a:pt x="0" y="0"/>
                      </a:lnTo>
                      <a:close/>
                      <a:moveTo>
                        <a:pt x="1" y="0"/>
                      </a:moveTo>
                      <a:cubicBezTo>
                        <a:pt x="8" y="10"/>
                        <a:pt x="14" y="21"/>
                        <a:pt x="19" y="30"/>
                      </a:cubicBezTo>
                      <a:lnTo>
                        <a:pt x="17" y="31"/>
                      </a:lnTo>
                      <a:cubicBezTo>
                        <a:pt x="12" y="21"/>
                        <a:pt x="6" y="11"/>
                        <a:pt x="0" y="0"/>
                      </a:cubicBezTo>
                      <a:lnTo>
                        <a:pt x="1" y="0"/>
                      </a:lnTo>
                      <a:close/>
                      <a:moveTo>
                        <a:pt x="19" y="30"/>
                      </a:moveTo>
                      <a:cubicBezTo>
                        <a:pt x="23" y="40"/>
                        <a:pt x="28" y="48"/>
                        <a:pt x="33" y="55"/>
                      </a:cubicBezTo>
                      <a:lnTo>
                        <a:pt x="31" y="55"/>
                      </a:lnTo>
                      <a:cubicBezTo>
                        <a:pt x="26" y="49"/>
                        <a:pt x="22" y="40"/>
                        <a:pt x="17" y="31"/>
                      </a:cubicBezTo>
                      <a:lnTo>
                        <a:pt x="19" y="30"/>
                      </a:lnTo>
                      <a:close/>
                    </a:path>
                  </a:pathLst>
                </a:custGeom>
                <a:solidFill>
                  <a:srgbClr val="82818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465933" name="Freeform 612"/>
              <p:cNvSpPr>
                <a:spLocks noChangeArrowheads="1"/>
              </p:cNvSpPr>
              <p:nvPr/>
            </p:nvSpPr>
            <p:spPr bwMode="auto">
              <a:xfrm>
                <a:off x="786" y="3036"/>
                <a:ext cx="42" cy="63"/>
              </a:xfrm>
              <a:custGeom>
                <a:avLst/>
                <a:gdLst>
                  <a:gd name="T0" fmla="*/ 1587 w 31"/>
                  <a:gd name="T1" fmla="*/ 0 h 37"/>
                  <a:gd name="T2" fmla="*/ 25277 w 31"/>
                  <a:gd name="T3" fmla="*/ 111605 h 37"/>
                  <a:gd name="T4" fmla="*/ 23558 w 31"/>
                  <a:gd name="T5" fmla="*/ 118489 h 37"/>
                  <a:gd name="T6" fmla="*/ 0 w 31"/>
                  <a:gd name="T7" fmla="*/ 6337 h 37"/>
                  <a:gd name="T8" fmla="*/ 1587 w 31"/>
                  <a:gd name="T9" fmla="*/ 0 h 37"/>
                  <a:gd name="T10" fmla="*/ 25277 w 31"/>
                  <a:gd name="T11" fmla="*/ 111605 h 37"/>
                  <a:gd name="T12" fmla="*/ 45769 w 31"/>
                  <a:gd name="T13" fmla="*/ 212816 h 37"/>
                  <a:gd name="T14" fmla="*/ 43194 w 31"/>
                  <a:gd name="T15" fmla="*/ 221777 h 37"/>
                  <a:gd name="T16" fmla="*/ 23558 w 31"/>
                  <a:gd name="T17" fmla="*/ 118489 h 37"/>
                  <a:gd name="T18" fmla="*/ 25277 w 31"/>
                  <a:gd name="T19" fmla="*/ 111605 h 37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31" h="37">
                    <a:moveTo>
                      <a:pt x="1" y="0"/>
                    </a:moveTo>
                    <a:cubicBezTo>
                      <a:pt x="8" y="8"/>
                      <a:pt x="13" y="14"/>
                      <a:pt x="17" y="19"/>
                    </a:cubicBezTo>
                    <a:lnTo>
                      <a:pt x="16" y="20"/>
                    </a:lnTo>
                    <a:cubicBezTo>
                      <a:pt x="12" y="15"/>
                      <a:pt x="6" y="9"/>
                      <a:pt x="0" y="1"/>
                    </a:cubicBezTo>
                    <a:lnTo>
                      <a:pt x="1" y="0"/>
                    </a:lnTo>
                    <a:close/>
                    <a:moveTo>
                      <a:pt x="17" y="19"/>
                    </a:moveTo>
                    <a:cubicBezTo>
                      <a:pt x="24" y="26"/>
                      <a:pt x="28" y="31"/>
                      <a:pt x="31" y="36"/>
                    </a:cubicBezTo>
                    <a:lnTo>
                      <a:pt x="29" y="37"/>
                    </a:lnTo>
                    <a:cubicBezTo>
                      <a:pt x="26" y="32"/>
                      <a:pt x="22" y="27"/>
                      <a:pt x="16" y="20"/>
                    </a:cubicBezTo>
                    <a:lnTo>
                      <a:pt x="17" y="19"/>
                    </a:lnTo>
                    <a:close/>
                  </a:path>
                </a:pathLst>
              </a:custGeom>
              <a:solidFill>
                <a:srgbClr val="8281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5934" name="Freeform 613"/>
              <p:cNvSpPr>
                <a:spLocks noChangeArrowheads="1"/>
              </p:cNvSpPr>
              <p:nvPr/>
            </p:nvSpPr>
            <p:spPr bwMode="auto">
              <a:xfrm>
                <a:off x="793" y="3062"/>
                <a:ext cx="28" cy="48"/>
              </a:xfrm>
              <a:custGeom>
                <a:avLst/>
                <a:gdLst>
                  <a:gd name="T0" fmla="*/ 2683 w 21"/>
                  <a:gd name="T1" fmla="*/ 0 h 29"/>
                  <a:gd name="T2" fmla="*/ 32513 w 21"/>
                  <a:gd name="T3" fmla="*/ 115471 h 29"/>
                  <a:gd name="T4" fmla="*/ 29468 w 21"/>
                  <a:gd name="T5" fmla="*/ 120263 h 29"/>
                  <a:gd name="T6" fmla="*/ 0 w 21"/>
                  <a:gd name="T7" fmla="*/ 4797 h 29"/>
                  <a:gd name="T8" fmla="*/ 2683 w 21"/>
                  <a:gd name="T9" fmla="*/ 0 h 2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" h="29">
                    <a:moveTo>
                      <a:pt x="2" y="0"/>
                    </a:moveTo>
                    <a:cubicBezTo>
                      <a:pt x="9" y="12"/>
                      <a:pt x="21" y="28"/>
                      <a:pt x="21" y="28"/>
                    </a:cubicBezTo>
                    <a:lnTo>
                      <a:pt x="19" y="29"/>
                    </a:lnTo>
                    <a:cubicBezTo>
                      <a:pt x="19" y="29"/>
                      <a:pt x="7" y="13"/>
                      <a:pt x="0" y="1"/>
                    </a:cubicBez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8281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5935" name="Freeform 614"/>
              <p:cNvSpPr>
                <a:spLocks noChangeArrowheads="1"/>
              </p:cNvSpPr>
              <p:nvPr/>
            </p:nvSpPr>
            <p:spPr bwMode="auto">
              <a:xfrm>
                <a:off x="814" y="2195"/>
                <a:ext cx="303" cy="1488"/>
              </a:xfrm>
              <a:custGeom>
                <a:avLst/>
                <a:gdLst>
                  <a:gd name="T0" fmla="*/ 147506 w 219"/>
                  <a:gd name="T1" fmla="*/ 3377401 h 859"/>
                  <a:gd name="T2" fmla="*/ 140863 w 219"/>
                  <a:gd name="T3" fmla="*/ 3804205 h 859"/>
                  <a:gd name="T4" fmla="*/ 134979 w 219"/>
                  <a:gd name="T5" fmla="*/ 4596924 h 859"/>
                  <a:gd name="T6" fmla="*/ 155624 w 219"/>
                  <a:gd name="T7" fmla="*/ 4902440 h 859"/>
                  <a:gd name="T8" fmla="*/ 161416 w 219"/>
                  <a:gd name="T9" fmla="*/ 5366894 h 859"/>
                  <a:gd name="T10" fmla="*/ 177894 w 219"/>
                  <a:gd name="T11" fmla="*/ 5493502 h 859"/>
                  <a:gd name="T12" fmla="*/ 245180 w 219"/>
                  <a:gd name="T13" fmla="*/ 5703757 h 859"/>
                  <a:gd name="T14" fmla="*/ 269104 w 219"/>
                  <a:gd name="T15" fmla="*/ 5701115 h 859"/>
                  <a:gd name="T16" fmla="*/ 280808 w 219"/>
                  <a:gd name="T17" fmla="*/ 5578431 h 859"/>
                  <a:gd name="T18" fmla="*/ 260705 w 219"/>
                  <a:gd name="T19" fmla="*/ 5466456 h 859"/>
                  <a:gd name="T20" fmla="*/ 253558 w 219"/>
                  <a:gd name="T21" fmla="*/ 5239776 h 859"/>
                  <a:gd name="T22" fmla="*/ 261589 w 219"/>
                  <a:gd name="T23" fmla="*/ 5239776 h 859"/>
                  <a:gd name="T24" fmla="*/ 291272 w 219"/>
                  <a:gd name="T25" fmla="*/ 5354243 h 859"/>
                  <a:gd name="T26" fmla="*/ 346005 w 219"/>
                  <a:gd name="T27" fmla="*/ 5578431 h 859"/>
                  <a:gd name="T28" fmla="*/ 359202 w 219"/>
                  <a:gd name="T29" fmla="*/ 5586496 h 859"/>
                  <a:gd name="T30" fmla="*/ 373253 w 219"/>
                  <a:gd name="T31" fmla="*/ 5514745 h 859"/>
                  <a:gd name="T32" fmla="*/ 370231 w 219"/>
                  <a:gd name="T33" fmla="*/ 5300052 h 859"/>
                  <a:gd name="T34" fmla="*/ 347996 w 219"/>
                  <a:gd name="T35" fmla="*/ 5087223 h 859"/>
                  <a:gd name="T36" fmla="*/ 314767 w 219"/>
                  <a:gd name="T37" fmla="*/ 4975752 h 859"/>
                  <a:gd name="T38" fmla="*/ 258315 w 219"/>
                  <a:gd name="T39" fmla="*/ 4801080 h 859"/>
                  <a:gd name="T40" fmla="*/ 198566 w 219"/>
                  <a:gd name="T41" fmla="*/ 4563310 h 859"/>
                  <a:gd name="T42" fmla="*/ 202244 w 219"/>
                  <a:gd name="T43" fmla="*/ 3426899 h 859"/>
                  <a:gd name="T44" fmla="*/ 208797 w 219"/>
                  <a:gd name="T45" fmla="*/ 3284395 h 859"/>
                  <a:gd name="T46" fmla="*/ 222499 w 219"/>
                  <a:gd name="T47" fmla="*/ 2966888 h 859"/>
                  <a:gd name="T48" fmla="*/ 226434 w 219"/>
                  <a:gd name="T49" fmla="*/ 2632262 h 859"/>
                  <a:gd name="T50" fmla="*/ 224603 w 219"/>
                  <a:gd name="T51" fmla="*/ 2467993 h 859"/>
                  <a:gd name="T52" fmla="*/ 222499 w 219"/>
                  <a:gd name="T53" fmla="*/ 2321309 h 859"/>
                  <a:gd name="T54" fmla="*/ 205293 w 219"/>
                  <a:gd name="T55" fmla="*/ 1781689 h 859"/>
                  <a:gd name="T56" fmla="*/ 195360 w 219"/>
                  <a:gd name="T57" fmla="*/ 1568872 h 859"/>
                  <a:gd name="T58" fmla="*/ 177894 w 219"/>
                  <a:gd name="T59" fmla="*/ 1358615 h 859"/>
                  <a:gd name="T60" fmla="*/ 116692 w 219"/>
                  <a:gd name="T61" fmla="*/ 764186 h 859"/>
                  <a:gd name="T62" fmla="*/ 97922 w 219"/>
                  <a:gd name="T63" fmla="*/ 869236 h 859"/>
                  <a:gd name="T64" fmla="*/ 158152 w 219"/>
                  <a:gd name="T65" fmla="*/ 1754194 h 859"/>
                  <a:gd name="T66" fmla="*/ 177894 w 219"/>
                  <a:gd name="T67" fmla="*/ 2741360 h 859"/>
                  <a:gd name="T68" fmla="*/ 169309 w 219"/>
                  <a:gd name="T69" fmla="*/ 3103542 h 859"/>
                  <a:gd name="T70" fmla="*/ 158152 w 219"/>
                  <a:gd name="T71" fmla="*/ 3232211 h 859"/>
                  <a:gd name="T72" fmla="*/ 147506 w 219"/>
                  <a:gd name="T73" fmla="*/ 3377401 h 859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0" t="0" r="r" b="b"/>
                <a:pathLst>
                  <a:path w="219" h="859">
                    <a:moveTo>
                      <a:pt x="86" y="508"/>
                    </a:moveTo>
                    <a:cubicBezTo>
                      <a:pt x="85" y="538"/>
                      <a:pt x="86" y="544"/>
                      <a:pt x="82" y="572"/>
                    </a:cubicBezTo>
                    <a:cubicBezTo>
                      <a:pt x="76" y="614"/>
                      <a:pt x="76" y="654"/>
                      <a:pt x="79" y="691"/>
                    </a:cubicBezTo>
                    <a:cubicBezTo>
                      <a:pt x="80" y="706"/>
                      <a:pt x="90" y="721"/>
                      <a:pt x="91" y="737"/>
                    </a:cubicBezTo>
                    <a:cubicBezTo>
                      <a:pt x="92" y="762"/>
                      <a:pt x="87" y="782"/>
                      <a:pt x="94" y="807"/>
                    </a:cubicBezTo>
                    <a:cubicBezTo>
                      <a:pt x="95" y="812"/>
                      <a:pt x="99" y="821"/>
                      <a:pt x="104" y="826"/>
                    </a:cubicBezTo>
                    <a:cubicBezTo>
                      <a:pt x="110" y="834"/>
                      <a:pt x="115" y="845"/>
                      <a:pt x="143" y="858"/>
                    </a:cubicBezTo>
                    <a:cubicBezTo>
                      <a:pt x="147" y="859"/>
                      <a:pt x="157" y="857"/>
                      <a:pt x="157" y="857"/>
                    </a:cubicBezTo>
                    <a:cubicBezTo>
                      <a:pt x="167" y="854"/>
                      <a:pt x="167" y="846"/>
                      <a:pt x="164" y="839"/>
                    </a:cubicBezTo>
                    <a:cubicBezTo>
                      <a:pt x="160" y="833"/>
                      <a:pt x="154" y="828"/>
                      <a:pt x="152" y="822"/>
                    </a:cubicBezTo>
                    <a:cubicBezTo>
                      <a:pt x="149" y="811"/>
                      <a:pt x="145" y="800"/>
                      <a:pt x="148" y="788"/>
                    </a:cubicBezTo>
                    <a:cubicBezTo>
                      <a:pt x="148" y="788"/>
                      <a:pt x="151" y="788"/>
                      <a:pt x="153" y="788"/>
                    </a:cubicBezTo>
                    <a:cubicBezTo>
                      <a:pt x="161" y="793"/>
                      <a:pt x="161" y="802"/>
                      <a:pt x="170" y="805"/>
                    </a:cubicBezTo>
                    <a:cubicBezTo>
                      <a:pt x="188" y="813"/>
                      <a:pt x="193" y="826"/>
                      <a:pt x="202" y="839"/>
                    </a:cubicBezTo>
                    <a:cubicBezTo>
                      <a:pt x="203" y="841"/>
                      <a:pt x="208" y="841"/>
                      <a:pt x="210" y="840"/>
                    </a:cubicBezTo>
                    <a:cubicBezTo>
                      <a:pt x="214" y="838"/>
                      <a:pt x="218" y="832"/>
                      <a:pt x="218" y="829"/>
                    </a:cubicBezTo>
                    <a:cubicBezTo>
                      <a:pt x="219" y="818"/>
                      <a:pt x="218" y="805"/>
                      <a:pt x="216" y="797"/>
                    </a:cubicBezTo>
                    <a:cubicBezTo>
                      <a:pt x="213" y="783"/>
                      <a:pt x="212" y="777"/>
                      <a:pt x="203" y="765"/>
                    </a:cubicBezTo>
                    <a:cubicBezTo>
                      <a:pt x="199" y="761"/>
                      <a:pt x="188" y="752"/>
                      <a:pt x="184" y="748"/>
                    </a:cubicBezTo>
                    <a:cubicBezTo>
                      <a:pt x="173" y="740"/>
                      <a:pt x="164" y="733"/>
                      <a:pt x="151" y="722"/>
                    </a:cubicBezTo>
                    <a:cubicBezTo>
                      <a:pt x="142" y="715"/>
                      <a:pt x="118" y="697"/>
                      <a:pt x="116" y="686"/>
                    </a:cubicBezTo>
                    <a:cubicBezTo>
                      <a:pt x="100" y="624"/>
                      <a:pt x="111" y="579"/>
                      <a:pt x="118" y="515"/>
                    </a:cubicBezTo>
                    <a:cubicBezTo>
                      <a:pt x="118" y="509"/>
                      <a:pt x="120" y="501"/>
                      <a:pt x="122" y="494"/>
                    </a:cubicBezTo>
                    <a:cubicBezTo>
                      <a:pt x="126" y="478"/>
                      <a:pt x="128" y="464"/>
                      <a:pt x="130" y="446"/>
                    </a:cubicBezTo>
                    <a:cubicBezTo>
                      <a:pt x="133" y="424"/>
                      <a:pt x="132" y="401"/>
                      <a:pt x="132" y="396"/>
                    </a:cubicBezTo>
                    <a:cubicBezTo>
                      <a:pt x="132" y="395"/>
                      <a:pt x="131" y="373"/>
                      <a:pt x="131" y="371"/>
                    </a:cubicBezTo>
                    <a:cubicBezTo>
                      <a:pt x="131" y="368"/>
                      <a:pt x="130" y="359"/>
                      <a:pt x="130" y="349"/>
                    </a:cubicBezTo>
                    <a:cubicBezTo>
                      <a:pt x="129" y="332"/>
                      <a:pt x="123" y="300"/>
                      <a:pt x="120" y="268"/>
                    </a:cubicBezTo>
                    <a:cubicBezTo>
                      <a:pt x="119" y="257"/>
                      <a:pt x="117" y="246"/>
                      <a:pt x="114" y="236"/>
                    </a:cubicBezTo>
                    <a:cubicBezTo>
                      <a:pt x="112" y="230"/>
                      <a:pt x="107" y="211"/>
                      <a:pt x="104" y="204"/>
                    </a:cubicBezTo>
                    <a:cubicBezTo>
                      <a:pt x="93" y="169"/>
                      <a:pt x="82" y="144"/>
                      <a:pt x="68" y="115"/>
                    </a:cubicBezTo>
                    <a:cubicBezTo>
                      <a:pt x="14" y="0"/>
                      <a:pt x="0" y="17"/>
                      <a:pt x="57" y="131"/>
                    </a:cubicBezTo>
                    <a:cubicBezTo>
                      <a:pt x="77" y="173"/>
                      <a:pt x="86" y="228"/>
                      <a:pt x="92" y="264"/>
                    </a:cubicBezTo>
                    <a:cubicBezTo>
                      <a:pt x="99" y="304"/>
                      <a:pt x="104" y="362"/>
                      <a:pt x="104" y="412"/>
                    </a:cubicBezTo>
                    <a:cubicBezTo>
                      <a:pt x="104" y="434"/>
                      <a:pt x="103" y="445"/>
                      <a:pt x="99" y="467"/>
                    </a:cubicBezTo>
                    <a:cubicBezTo>
                      <a:pt x="98" y="470"/>
                      <a:pt x="93" y="483"/>
                      <a:pt x="92" y="486"/>
                    </a:cubicBezTo>
                    <a:cubicBezTo>
                      <a:pt x="88" y="493"/>
                      <a:pt x="87" y="508"/>
                      <a:pt x="86" y="508"/>
                    </a:cubicBezTo>
                  </a:path>
                </a:pathLst>
              </a:custGeom>
              <a:noFill/>
              <a:ln w="9525" cap="sq">
                <a:solidFill>
                  <a:srgbClr val="585553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5936" name="Freeform 615"/>
              <p:cNvSpPr>
                <a:spLocks noChangeArrowheads="1"/>
              </p:cNvSpPr>
              <p:nvPr/>
            </p:nvSpPr>
            <p:spPr bwMode="auto">
              <a:xfrm>
                <a:off x="841" y="2254"/>
                <a:ext cx="271" cy="1432"/>
              </a:xfrm>
              <a:custGeom>
                <a:avLst/>
                <a:gdLst>
                  <a:gd name="T0" fmla="*/ 130675 w 196"/>
                  <a:gd name="T1" fmla="*/ 5066343 h 827"/>
                  <a:gd name="T2" fmla="*/ 125664 w 196"/>
                  <a:gd name="T3" fmla="*/ 4589231 h 827"/>
                  <a:gd name="T4" fmla="*/ 113216 w 196"/>
                  <a:gd name="T5" fmla="*/ 4428000 h 827"/>
                  <a:gd name="T6" fmla="*/ 110316 w 196"/>
                  <a:gd name="T7" fmla="*/ 3710153 h 827"/>
                  <a:gd name="T8" fmla="*/ 120942 w 196"/>
                  <a:gd name="T9" fmla="*/ 3253011 h 827"/>
                  <a:gd name="T10" fmla="*/ 139082 w 196"/>
                  <a:gd name="T11" fmla="*/ 2880235 h 827"/>
                  <a:gd name="T12" fmla="*/ 147756 w 196"/>
                  <a:gd name="T13" fmla="*/ 2662363 h 827"/>
                  <a:gd name="T14" fmla="*/ 149690 w 196"/>
                  <a:gd name="T15" fmla="*/ 2398436 h 827"/>
                  <a:gd name="T16" fmla="*/ 144837 w 196"/>
                  <a:gd name="T17" fmla="*/ 1934928 h 827"/>
                  <a:gd name="T18" fmla="*/ 128931 w 196"/>
                  <a:gd name="T19" fmla="*/ 1436329 h 827"/>
                  <a:gd name="T20" fmla="*/ 96847 w 196"/>
                  <a:gd name="T21" fmla="*/ 959267 h 827"/>
                  <a:gd name="T22" fmla="*/ 68432 w 196"/>
                  <a:gd name="T23" fmla="*/ 649399 h 827"/>
                  <a:gd name="T24" fmla="*/ 42720 w 196"/>
                  <a:gd name="T25" fmla="*/ 438592 h 827"/>
                  <a:gd name="T26" fmla="*/ 4926 w 196"/>
                  <a:gd name="T27" fmla="*/ 51957 h 827"/>
                  <a:gd name="T28" fmla="*/ 12476 w 196"/>
                  <a:gd name="T29" fmla="*/ 63346 h 827"/>
                  <a:gd name="T30" fmla="*/ 63283 w 196"/>
                  <a:gd name="T31" fmla="*/ 427063 h 827"/>
                  <a:gd name="T32" fmla="*/ 116016 w 196"/>
                  <a:gd name="T33" fmla="*/ 895798 h 827"/>
                  <a:gd name="T34" fmla="*/ 142062 w 196"/>
                  <a:gd name="T35" fmla="*/ 1173139 h 827"/>
                  <a:gd name="T36" fmla="*/ 162379 w 196"/>
                  <a:gd name="T37" fmla="*/ 1502506 h 827"/>
                  <a:gd name="T38" fmla="*/ 171855 w 196"/>
                  <a:gd name="T39" fmla="*/ 1806760 h 827"/>
                  <a:gd name="T40" fmla="*/ 180540 w 196"/>
                  <a:gd name="T41" fmla="*/ 2059079 h 827"/>
                  <a:gd name="T42" fmla="*/ 185834 w 196"/>
                  <a:gd name="T43" fmla="*/ 2324933 h 827"/>
                  <a:gd name="T44" fmla="*/ 180540 w 196"/>
                  <a:gd name="T45" fmla="*/ 2766115 h 827"/>
                  <a:gd name="T46" fmla="*/ 157689 w 196"/>
                  <a:gd name="T47" fmla="*/ 3239882 h 827"/>
                  <a:gd name="T48" fmla="*/ 147756 w 196"/>
                  <a:gd name="T49" fmla="*/ 3654893 h 827"/>
                  <a:gd name="T50" fmla="*/ 144837 w 196"/>
                  <a:gd name="T51" fmla="*/ 4012069 h 827"/>
                  <a:gd name="T52" fmla="*/ 154774 w 196"/>
                  <a:gd name="T53" fmla="*/ 4285112 h 827"/>
                  <a:gd name="T54" fmla="*/ 243499 w 196"/>
                  <a:gd name="T55" fmla="*/ 4649065 h 827"/>
                  <a:gd name="T56" fmla="*/ 312480 w 196"/>
                  <a:gd name="T57" fmla="*/ 4896701 h 827"/>
                  <a:gd name="T58" fmla="*/ 329851 w 196"/>
                  <a:gd name="T59" fmla="*/ 5200151 h 827"/>
                  <a:gd name="T60" fmla="*/ 328451 w 196"/>
                  <a:gd name="T61" fmla="*/ 5294298 h 827"/>
                  <a:gd name="T62" fmla="*/ 307467 w 196"/>
                  <a:gd name="T63" fmla="*/ 5191978 h 827"/>
                  <a:gd name="T64" fmla="*/ 256969 w 196"/>
                  <a:gd name="T65" fmla="*/ 4978454 h 827"/>
                  <a:gd name="T66" fmla="*/ 204073 w 196"/>
                  <a:gd name="T67" fmla="*/ 4903443 h 827"/>
                  <a:gd name="T68" fmla="*/ 186571 w 196"/>
                  <a:gd name="T69" fmla="*/ 4994489 h 827"/>
                  <a:gd name="T70" fmla="*/ 191191 w 196"/>
                  <a:gd name="T71" fmla="*/ 5139739 h 827"/>
                  <a:gd name="T72" fmla="*/ 209932 w 196"/>
                  <a:gd name="T73" fmla="*/ 5317068 h 827"/>
                  <a:gd name="T74" fmla="*/ 228071 w 196"/>
                  <a:gd name="T75" fmla="*/ 5405407 h 827"/>
                  <a:gd name="T76" fmla="*/ 202203 w 196"/>
                  <a:gd name="T77" fmla="*/ 5428806 h 827"/>
                  <a:gd name="T78" fmla="*/ 147756 w 196"/>
                  <a:gd name="T79" fmla="*/ 5219314 h 827"/>
                  <a:gd name="T80" fmla="*/ 130675 w 196"/>
                  <a:gd name="T81" fmla="*/ 5066343 h 827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0" t="0" r="r" b="b"/>
                <a:pathLst>
                  <a:path w="196" h="827">
                    <a:moveTo>
                      <a:pt x="77" y="765"/>
                    </a:moveTo>
                    <a:cubicBezTo>
                      <a:pt x="72" y="744"/>
                      <a:pt x="83" y="708"/>
                      <a:pt x="74" y="693"/>
                    </a:cubicBezTo>
                    <a:cubicBezTo>
                      <a:pt x="72" y="683"/>
                      <a:pt x="70" y="678"/>
                      <a:pt x="67" y="669"/>
                    </a:cubicBezTo>
                    <a:cubicBezTo>
                      <a:pt x="63" y="657"/>
                      <a:pt x="63" y="574"/>
                      <a:pt x="65" y="560"/>
                    </a:cubicBezTo>
                    <a:cubicBezTo>
                      <a:pt x="65" y="560"/>
                      <a:pt x="70" y="500"/>
                      <a:pt x="71" y="491"/>
                    </a:cubicBezTo>
                    <a:cubicBezTo>
                      <a:pt x="72" y="484"/>
                      <a:pt x="70" y="465"/>
                      <a:pt x="82" y="435"/>
                    </a:cubicBezTo>
                    <a:cubicBezTo>
                      <a:pt x="84" y="431"/>
                      <a:pt x="87" y="413"/>
                      <a:pt x="87" y="402"/>
                    </a:cubicBezTo>
                    <a:cubicBezTo>
                      <a:pt x="88" y="397"/>
                      <a:pt x="89" y="376"/>
                      <a:pt x="88" y="362"/>
                    </a:cubicBezTo>
                    <a:cubicBezTo>
                      <a:pt x="88" y="351"/>
                      <a:pt x="86" y="314"/>
                      <a:pt x="85" y="292"/>
                    </a:cubicBezTo>
                    <a:cubicBezTo>
                      <a:pt x="83" y="269"/>
                      <a:pt x="77" y="227"/>
                      <a:pt x="76" y="217"/>
                    </a:cubicBezTo>
                    <a:cubicBezTo>
                      <a:pt x="70" y="185"/>
                      <a:pt x="59" y="151"/>
                      <a:pt x="57" y="145"/>
                    </a:cubicBezTo>
                    <a:cubicBezTo>
                      <a:pt x="57" y="144"/>
                      <a:pt x="50" y="115"/>
                      <a:pt x="40" y="98"/>
                    </a:cubicBezTo>
                    <a:cubicBezTo>
                      <a:pt x="39" y="97"/>
                      <a:pt x="25" y="67"/>
                      <a:pt x="25" y="66"/>
                    </a:cubicBezTo>
                    <a:cubicBezTo>
                      <a:pt x="9" y="34"/>
                      <a:pt x="3" y="8"/>
                      <a:pt x="3" y="8"/>
                    </a:cubicBezTo>
                    <a:cubicBezTo>
                      <a:pt x="2" y="8"/>
                      <a:pt x="0" y="0"/>
                      <a:pt x="7" y="10"/>
                    </a:cubicBezTo>
                    <a:cubicBezTo>
                      <a:pt x="7" y="10"/>
                      <a:pt x="24" y="41"/>
                      <a:pt x="37" y="64"/>
                    </a:cubicBezTo>
                    <a:cubicBezTo>
                      <a:pt x="49" y="86"/>
                      <a:pt x="63" y="120"/>
                      <a:pt x="68" y="135"/>
                    </a:cubicBezTo>
                    <a:cubicBezTo>
                      <a:pt x="73" y="148"/>
                      <a:pt x="82" y="170"/>
                      <a:pt x="84" y="177"/>
                    </a:cubicBezTo>
                    <a:cubicBezTo>
                      <a:pt x="85" y="181"/>
                      <a:pt x="94" y="213"/>
                      <a:pt x="95" y="227"/>
                    </a:cubicBezTo>
                    <a:cubicBezTo>
                      <a:pt x="96" y="239"/>
                      <a:pt x="100" y="266"/>
                      <a:pt x="101" y="273"/>
                    </a:cubicBezTo>
                    <a:cubicBezTo>
                      <a:pt x="102" y="280"/>
                      <a:pt x="106" y="305"/>
                      <a:pt x="106" y="311"/>
                    </a:cubicBezTo>
                    <a:cubicBezTo>
                      <a:pt x="106" y="311"/>
                      <a:pt x="107" y="335"/>
                      <a:pt x="109" y="351"/>
                    </a:cubicBezTo>
                    <a:cubicBezTo>
                      <a:pt x="110" y="367"/>
                      <a:pt x="109" y="396"/>
                      <a:pt x="106" y="418"/>
                    </a:cubicBezTo>
                    <a:cubicBezTo>
                      <a:pt x="102" y="450"/>
                      <a:pt x="94" y="471"/>
                      <a:pt x="93" y="489"/>
                    </a:cubicBezTo>
                    <a:cubicBezTo>
                      <a:pt x="92" y="507"/>
                      <a:pt x="87" y="548"/>
                      <a:pt x="87" y="552"/>
                    </a:cubicBezTo>
                    <a:cubicBezTo>
                      <a:pt x="87" y="556"/>
                      <a:pt x="84" y="585"/>
                      <a:pt x="85" y="606"/>
                    </a:cubicBezTo>
                    <a:cubicBezTo>
                      <a:pt x="87" y="620"/>
                      <a:pt x="87" y="634"/>
                      <a:pt x="91" y="647"/>
                    </a:cubicBezTo>
                    <a:cubicBezTo>
                      <a:pt x="95" y="659"/>
                      <a:pt x="87" y="661"/>
                      <a:pt x="143" y="702"/>
                    </a:cubicBezTo>
                    <a:cubicBezTo>
                      <a:pt x="143" y="702"/>
                      <a:pt x="178" y="729"/>
                      <a:pt x="184" y="739"/>
                    </a:cubicBezTo>
                    <a:cubicBezTo>
                      <a:pt x="185" y="741"/>
                      <a:pt x="194" y="754"/>
                      <a:pt x="194" y="785"/>
                    </a:cubicBezTo>
                    <a:cubicBezTo>
                      <a:pt x="194" y="785"/>
                      <a:pt x="196" y="794"/>
                      <a:pt x="193" y="800"/>
                    </a:cubicBezTo>
                    <a:cubicBezTo>
                      <a:pt x="192" y="803"/>
                      <a:pt x="190" y="808"/>
                      <a:pt x="181" y="784"/>
                    </a:cubicBezTo>
                    <a:cubicBezTo>
                      <a:pt x="181" y="784"/>
                      <a:pt x="177" y="769"/>
                      <a:pt x="151" y="752"/>
                    </a:cubicBezTo>
                    <a:cubicBezTo>
                      <a:pt x="126" y="736"/>
                      <a:pt x="129" y="739"/>
                      <a:pt x="120" y="740"/>
                    </a:cubicBezTo>
                    <a:cubicBezTo>
                      <a:pt x="112" y="742"/>
                      <a:pt x="109" y="749"/>
                      <a:pt x="110" y="754"/>
                    </a:cubicBezTo>
                    <a:cubicBezTo>
                      <a:pt x="112" y="758"/>
                      <a:pt x="111" y="767"/>
                      <a:pt x="112" y="776"/>
                    </a:cubicBezTo>
                    <a:cubicBezTo>
                      <a:pt x="113" y="785"/>
                      <a:pt x="116" y="797"/>
                      <a:pt x="123" y="803"/>
                    </a:cubicBezTo>
                    <a:cubicBezTo>
                      <a:pt x="129" y="809"/>
                      <a:pt x="135" y="814"/>
                      <a:pt x="134" y="816"/>
                    </a:cubicBezTo>
                    <a:cubicBezTo>
                      <a:pt x="132" y="819"/>
                      <a:pt x="131" y="827"/>
                      <a:pt x="119" y="820"/>
                    </a:cubicBezTo>
                    <a:cubicBezTo>
                      <a:pt x="107" y="812"/>
                      <a:pt x="92" y="796"/>
                      <a:pt x="87" y="788"/>
                    </a:cubicBezTo>
                    <a:cubicBezTo>
                      <a:pt x="83" y="781"/>
                      <a:pt x="78" y="770"/>
                      <a:pt x="77" y="765"/>
                    </a:cubicBezTo>
                    <a:close/>
                  </a:path>
                </a:pathLst>
              </a:custGeom>
              <a:solidFill>
                <a:srgbClr val="EFF07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5937" name="Freeform 619"/>
              <p:cNvSpPr>
                <a:spLocks noChangeArrowheads="1"/>
              </p:cNvSpPr>
              <p:nvPr/>
            </p:nvSpPr>
            <p:spPr bwMode="auto">
              <a:xfrm>
                <a:off x="884" y="3303"/>
                <a:ext cx="12" cy="15"/>
              </a:xfrm>
              <a:custGeom>
                <a:avLst/>
                <a:gdLst>
                  <a:gd name="T0" fmla="*/ 9408 w 9"/>
                  <a:gd name="T1" fmla="*/ 0 h 9"/>
                  <a:gd name="T2" fmla="*/ 0 w 9"/>
                  <a:gd name="T3" fmla="*/ 17075 h 9"/>
                  <a:gd name="T4" fmla="*/ 7461 w 9"/>
                  <a:gd name="T5" fmla="*/ 47430 h 9"/>
                  <a:gd name="T6" fmla="*/ 9408 w 9"/>
                  <a:gd name="T7" fmla="*/ 0 h 9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9" h="9">
                    <a:moveTo>
                      <a:pt x="6" y="0"/>
                    </a:moveTo>
                    <a:cubicBezTo>
                      <a:pt x="4" y="1"/>
                      <a:pt x="1" y="1"/>
                      <a:pt x="0" y="3"/>
                    </a:cubicBezTo>
                    <a:cubicBezTo>
                      <a:pt x="0" y="6"/>
                      <a:pt x="2" y="8"/>
                      <a:pt x="5" y="8"/>
                    </a:cubicBezTo>
                    <a:cubicBezTo>
                      <a:pt x="9" y="9"/>
                      <a:pt x="8" y="2"/>
                      <a:pt x="6" y="0"/>
                    </a:cubicBezTo>
                    <a:close/>
                  </a:path>
                </a:pathLst>
              </a:custGeom>
              <a:solidFill>
                <a:srgbClr val="F3DC8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5938" name="Freeform 620"/>
              <p:cNvSpPr>
                <a:spLocks noChangeArrowheads="1"/>
              </p:cNvSpPr>
              <p:nvPr/>
            </p:nvSpPr>
            <p:spPr bwMode="auto">
              <a:xfrm>
                <a:off x="884" y="3303"/>
                <a:ext cx="12" cy="15"/>
              </a:xfrm>
              <a:custGeom>
                <a:avLst/>
                <a:gdLst>
                  <a:gd name="T0" fmla="*/ 9408 w 9"/>
                  <a:gd name="T1" fmla="*/ 0 h 9"/>
                  <a:gd name="T2" fmla="*/ 0 w 9"/>
                  <a:gd name="T3" fmla="*/ 17075 h 9"/>
                  <a:gd name="T4" fmla="*/ 7461 w 9"/>
                  <a:gd name="T5" fmla="*/ 47430 h 9"/>
                  <a:gd name="T6" fmla="*/ 9408 w 9"/>
                  <a:gd name="T7" fmla="*/ 0 h 9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9" h="9">
                    <a:moveTo>
                      <a:pt x="6" y="0"/>
                    </a:moveTo>
                    <a:cubicBezTo>
                      <a:pt x="4" y="1"/>
                      <a:pt x="1" y="1"/>
                      <a:pt x="0" y="3"/>
                    </a:cubicBezTo>
                    <a:cubicBezTo>
                      <a:pt x="0" y="6"/>
                      <a:pt x="2" y="8"/>
                      <a:pt x="5" y="8"/>
                    </a:cubicBezTo>
                    <a:cubicBezTo>
                      <a:pt x="9" y="9"/>
                      <a:pt x="8" y="2"/>
                      <a:pt x="6" y="0"/>
                    </a:cubicBezTo>
                    <a:close/>
                  </a:path>
                </a:pathLst>
              </a:custGeom>
              <a:noFill/>
              <a:ln w="9525" cap="sq">
                <a:solidFill>
                  <a:srgbClr val="B4B3B3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5939" name="Freeform 621"/>
              <p:cNvSpPr>
                <a:spLocks noChangeArrowheads="1"/>
              </p:cNvSpPr>
              <p:nvPr/>
            </p:nvSpPr>
            <p:spPr bwMode="auto">
              <a:xfrm>
                <a:off x="895" y="3205"/>
                <a:ext cx="16" cy="17"/>
              </a:xfrm>
              <a:custGeom>
                <a:avLst/>
                <a:gdLst>
                  <a:gd name="T0" fmla="*/ 11052 w 12"/>
                  <a:gd name="T1" fmla="*/ 0 h 10"/>
                  <a:gd name="T2" fmla="*/ 2683 w 12"/>
                  <a:gd name="T3" fmla="*/ 57622 h 10"/>
                  <a:gd name="T4" fmla="*/ 12437 w 12"/>
                  <a:gd name="T5" fmla="*/ 74851 h 10"/>
                  <a:gd name="T6" fmla="*/ 15689 w 12"/>
                  <a:gd name="T7" fmla="*/ 8962 h 10"/>
                  <a:gd name="T8" fmla="*/ 11052 w 12"/>
                  <a:gd name="T9" fmla="*/ 0 h 1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2" h="10">
                    <a:moveTo>
                      <a:pt x="7" y="0"/>
                    </a:moveTo>
                    <a:cubicBezTo>
                      <a:pt x="5" y="2"/>
                      <a:pt x="3" y="5"/>
                      <a:pt x="2" y="7"/>
                    </a:cubicBezTo>
                    <a:cubicBezTo>
                      <a:pt x="0" y="9"/>
                      <a:pt x="5" y="10"/>
                      <a:pt x="8" y="9"/>
                    </a:cubicBezTo>
                    <a:cubicBezTo>
                      <a:pt x="12" y="8"/>
                      <a:pt x="9" y="4"/>
                      <a:pt x="10" y="1"/>
                    </a:cubicBezTo>
                    <a:cubicBezTo>
                      <a:pt x="8" y="0"/>
                      <a:pt x="8" y="0"/>
                      <a:pt x="7" y="0"/>
                    </a:cubicBezTo>
                    <a:close/>
                  </a:path>
                </a:pathLst>
              </a:custGeom>
              <a:solidFill>
                <a:srgbClr val="F3DC8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5940" name="Freeform 622"/>
              <p:cNvSpPr>
                <a:spLocks noChangeArrowheads="1"/>
              </p:cNvSpPr>
              <p:nvPr/>
            </p:nvSpPr>
            <p:spPr bwMode="auto">
              <a:xfrm>
                <a:off x="895" y="3205"/>
                <a:ext cx="16" cy="17"/>
              </a:xfrm>
              <a:custGeom>
                <a:avLst/>
                <a:gdLst>
                  <a:gd name="T0" fmla="*/ 11052 w 12"/>
                  <a:gd name="T1" fmla="*/ 0 h 10"/>
                  <a:gd name="T2" fmla="*/ 2683 w 12"/>
                  <a:gd name="T3" fmla="*/ 57622 h 10"/>
                  <a:gd name="T4" fmla="*/ 12437 w 12"/>
                  <a:gd name="T5" fmla="*/ 74851 h 10"/>
                  <a:gd name="T6" fmla="*/ 15689 w 12"/>
                  <a:gd name="T7" fmla="*/ 8962 h 10"/>
                  <a:gd name="T8" fmla="*/ 11052 w 12"/>
                  <a:gd name="T9" fmla="*/ 0 h 1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2" h="10">
                    <a:moveTo>
                      <a:pt x="7" y="0"/>
                    </a:moveTo>
                    <a:cubicBezTo>
                      <a:pt x="5" y="2"/>
                      <a:pt x="3" y="5"/>
                      <a:pt x="2" y="7"/>
                    </a:cubicBezTo>
                    <a:cubicBezTo>
                      <a:pt x="0" y="9"/>
                      <a:pt x="5" y="10"/>
                      <a:pt x="8" y="9"/>
                    </a:cubicBezTo>
                    <a:cubicBezTo>
                      <a:pt x="12" y="8"/>
                      <a:pt x="9" y="4"/>
                      <a:pt x="10" y="1"/>
                    </a:cubicBezTo>
                    <a:cubicBezTo>
                      <a:pt x="8" y="0"/>
                      <a:pt x="8" y="0"/>
                      <a:pt x="7" y="0"/>
                    </a:cubicBezTo>
                    <a:close/>
                  </a:path>
                </a:pathLst>
              </a:custGeom>
              <a:noFill/>
              <a:ln w="9525" cap="sq">
                <a:solidFill>
                  <a:srgbClr val="B4B3B3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5941" name="Freeform 623"/>
              <p:cNvSpPr>
                <a:spLocks noChangeArrowheads="1"/>
              </p:cNvSpPr>
              <p:nvPr/>
            </p:nvSpPr>
            <p:spPr bwMode="auto">
              <a:xfrm>
                <a:off x="897" y="3172"/>
                <a:ext cx="14" cy="12"/>
              </a:xfrm>
              <a:custGeom>
                <a:avLst/>
                <a:gdLst>
                  <a:gd name="T0" fmla="*/ 6273 w 11"/>
                  <a:gd name="T1" fmla="*/ 0 h 8"/>
                  <a:gd name="T2" fmla="*/ 1050 w 11"/>
                  <a:gd name="T3" fmla="*/ 9869 h 8"/>
                  <a:gd name="T4" fmla="*/ 8993 w 11"/>
                  <a:gd name="T5" fmla="*/ 14336 h 8"/>
                  <a:gd name="T6" fmla="*/ 6273 w 11"/>
                  <a:gd name="T7" fmla="*/ 0 h 8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1" h="8">
                    <a:moveTo>
                      <a:pt x="7" y="0"/>
                    </a:moveTo>
                    <a:cubicBezTo>
                      <a:pt x="4" y="1"/>
                      <a:pt x="1" y="2"/>
                      <a:pt x="1" y="4"/>
                    </a:cubicBezTo>
                    <a:cubicBezTo>
                      <a:pt x="0" y="8"/>
                      <a:pt x="6" y="7"/>
                      <a:pt x="9" y="6"/>
                    </a:cubicBezTo>
                    <a:cubicBezTo>
                      <a:pt x="11" y="5"/>
                      <a:pt x="9" y="1"/>
                      <a:pt x="7" y="0"/>
                    </a:cubicBezTo>
                    <a:close/>
                  </a:path>
                </a:pathLst>
              </a:custGeom>
              <a:solidFill>
                <a:srgbClr val="F3DC8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5942" name="Freeform 624"/>
              <p:cNvSpPr>
                <a:spLocks noChangeArrowheads="1"/>
              </p:cNvSpPr>
              <p:nvPr/>
            </p:nvSpPr>
            <p:spPr bwMode="auto">
              <a:xfrm>
                <a:off x="897" y="3172"/>
                <a:ext cx="14" cy="12"/>
              </a:xfrm>
              <a:custGeom>
                <a:avLst/>
                <a:gdLst>
                  <a:gd name="T0" fmla="*/ 6273 w 11"/>
                  <a:gd name="T1" fmla="*/ 0 h 8"/>
                  <a:gd name="T2" fmla="*/ 1050 w 11"/>
                  <a:gd name="T3" fmla="*/ 9869 h 8"/>
                  <a:gd name="T4" fmla="*/ 8993 w 11"/>
                  <a:gd name="T5" fmla="*/ 14336 h 8"/>
                  <a:gd name="T6" fmla="*/ 6273 w 11"/>
                  <a:gd name="T7" fmla="*/ 0 h 8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1" h="8">
                    <a:moveTo>
                      <a:pt x="7" y="0"/>
                    </a:moveTo>
                    <a:cubicBezTo>
                      <a:pt x="4" y="1"/>
                      <a:pt x="1" y="2"/>
                      <a:pt x="1" y="4"/>
                    </a:cubicBezTo>
                    <a:cubicBezTo>
                      <a:pt x="0" y="8"/>
                      <a:pt x="6" y="7"/>
                      <a:pt x="9" y="6"/>
                    </a:cubicBezTo>
                    <a:cubicBezTo>
                      <a:pt x="11" y="5"/>
                      <a:pt x="9" y="1"/>
                      <a:pt x="7" y="0"/>
                    </a:cubicBezTo>
                    <a:close/>
                  </a:path>
                </a:pathLst>
              </a:custGeom>
              <a:noFill/>
              <a:ln w="9525" cap="sq">
                <a:solidFill>
                  <a:srgbClr val="B4B3B3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5943" name="Freeform 625"/>
              <p:cNvSpPr>
                <a:spLocks noChangeArrowheads="1"/>
              </p:cNvSpPr>
              <p:nvPr/>
            </p:nvSpPr>
            <p:spPr bwMode="auto">
              <a:xfrm>
                <a:off x="1023" y="3116"/>
                <a:ext cx="20" cy="18"/>
              </a:xfrm>
              <a:custGeom>
                <a:avLst/>
                <a:gdLst>
                  <a:gd name="T0" fmla="*/ 15689 w 15"/>
                  <a:gd name="T1" fmla="*/ 7760 h 11"/>
                  <a:gd name="T2" fmla="*/ 7461 w 15"/>
                  <a:gd name="T3" fmla="*/ 4742 h 11"/>
                  <a:gd name="T4" fmla="*/ 21115 w 15"/>
                  <a:gd name="T5" fmla="*/ 46366 h 11"/>
                  <a:gd name="T6" fmla="*/ 15689 w 15"/>
                  <a:gd name="T7" fmla="*/ 7760 h 11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5" h="11">
                    <a:moveTo>
                      <a:pt x="10" y="2"/>
                    </a:moveTo>
                    <a:cubicBezTo>
                      <a:pt x="9" y="1"/>
                      <a:pt x="6" y="0"/>
                      <a:pt x="5" y="1"/>
                    </a:cubicBezTo>
                    <a:cubicBezTo>
                      <a:pt x="0" y="5"/>
                      <a:pt x="9" y="9"/>
                      <a:pt x="14" y="11"/>
                    </a:cubicBezTo>
                    <a:cubicBezTo>
                      <a:pt x="15" y="7"/>
                      <a:pt x="11" y="5"/>
                      <a:pt x="10" y="2"/>
                    </a:cubicBezTo>
                    <a:close/>
                  </a:path>
                </a:pathLst>
              </a:custGeom>
              <a:solidFill>
                <a:srgbClr val="F3DC8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5944" name="Freeform 626"/>
              <p:cNvSpPr>
                <a:spLocks noChangeArrowheads="1"/>
              </p:cNvSpPr>
              <p:nvPr/>
            </p:nvSpPr>
            <p:spPr bwMode="auto">
              <a:xfrm>
                <a:off x="1023" y="3116"/>
                <a:ext cx="20" cy="18"/>
              </a:xfrm>
              <a:custGeom>
                <a:avLst/>
                <a:gdLst>
                  <a:gd name="T0" fmla="*/ 15689 w 15"/>
                  <a:gd name="T1" fmla="*/ 7760 h 11"/>
                  <a:gd name="T2" fmla="*/ 7461 w 15"/>
                  <a:gd name="T3" fmla="*/ 4742 h 11"/>
                  <a:gd name="T4" fmla="*/ 21115 w 15"/>
                  <a:gd name="T5" fmla="*/ 46366 h 11"/>
                  <a:gd name="T6" fmla="*/ 15689 w 15"/>
                  <a:gd name="T7" fmla="*/ 7760 h 11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5" h="11">
                    <a:moveTo>
                      <a:pt x="10" y="2"/>
                    </a:moveTo>
                    <a:cubicBezTo>
                      <a:pt x="9" y="1"/>
                      <a:pt x="6" y="0"/>
                      <a:pt x="5" y="1"/>
                    </a:cubicBezTo>
                    <a:cubicBezTo>
                      <a:pt x="0" y="5"/>
                      <a:pt x="9" y="9"/>
                      <a:pt x="14" y="11"/>
                    </a:cubicBezTo>
                    <a:cubicBezTo>
                      <a:pt x="15" y="7"/>
                      <a:pt x="11" y="5"/>
                      <a:pt x="10" y="2"/>
                    </a:cubicBezTo>
                    <a:close/>
                  </a:path>
                </a:pathLst>
              </a:custGeom>
              <a:noFill/>
              <a:ln w="9525" cap="sq">
                <a:solidFill>
                  <a:srgbClr val="B4B3B3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5945" name="Freeform 627"/>
              <p:cNvSpPr>
                <a:spLocks noChangeArrowheads="1"/>
              </p:cNvSpPr>
              <p:nvPr/>
            </p:nvSpPr>
            <p:spPr bwMode="auto">
              <a:xfrm>
                <a:off x="1044" y="3138"/>
                <a:ext cx="14" cy="18"/>
              </a:xfrm>
              <a:custGeom>
                <a:avLst/>
                <a:gdLst>
                  <a:gd name="T0" fmla="*/ 4598 w 11"/>
                  <a:gd name="T1" fmla="*/ 4742 h 11"/>
                  <a:gd name="T2" fmla="*/ 1050 w 11"/>
                  <a:gd name="T3" fmla="*/ 17316 h 11"/>
                  <a:gd name="T4" fmla="*/ 5737 w 11"/>
                  <a:gd name="T5" fmla="*/ 46366 h 11"/>
                  <a:gd name="T6" fmla="*/ 4598 w 11"/>
                  <a:gd name="T7" fmla="*/ 4742 h 11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1" h="11">
                    <a:moveTo>
                      <a:pt x="5" y="1"/>
                    </a:moveTo>
                    <a:cubicBezTo>
                      <a:pt x="2" y="0"/>
                      <a:pt x="0" y="3"/>
                      <a:pt x="1" y="4"/>
                    </a:cubicBezTo>
                    <a:cubicBezTo>
                      <a:pt x="1" y="7"/>
                      <a:pt x="6" y="8"/>
                      <a:pt x="6" y="11"/>
                    </a:cubicBezTo>
                    <a:cubicBezTo>
                      <a:pt x="11" y="10"/>
                      <a:pt x="8" y="3"/>
                      <a:pt x="5" y="1"/>
                    </a:cubicBezTo>
                    <a:close/>
                  </a:path>
                </a:pathLst>
              </a:custGeom>
              <a:solidFill>
                <a:srgbClr val="F3DC8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5946" name="Freeform 628"/>
              <p:cNvSpPr>
                <a:spLocks noChangeArrowheads="1"/>
              </p:cNvSpPr>
              <p:nvPr/>
            </p:nvSpPr>
            <p:spPr bwMode="auto">
              <a:xfrm>
                <a:off x="1044" y="3138"/>
                <a:ext cx="14" cy="18"/>
              </a:xfrm>
              <a:custGeom>
                <a:avLst/>
                <a:gdLst>
                  <a:gd name="T0" fmla="*/ 4598 w 11"/>
                  <a:gd name="T1" fmla="*/ 4742 h 11"/>
                  <a:gd name="T2" fmla="*/ 1050 w 11"/>
                  <a:gd name="T3" fmla="*/ 17316 h 11"/>
                  <a:gd name="T4" fmla="*/ 5737 w 11"/>
                  <a:gd name="T5" fmla="*/ 46366 h 11"/>
                  <a:gd name="T6" fmla="*/ 4598 w 11"/>
                  <a:gd name="T7" fmla="*/ 4742 h 11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1" h="11">
                    <a:moveTo>
                      <a:pt x="5" y="1"/>
                    </a:moveTo>
                    <a:cubicBezTo>
                      <a:pt x="2" y="0"/>
                      <a:pt x="0" y="3"/>
                      <a:pt x="1" y="4"/>
                    </a:cubicBezTo>
                    <a:cubicBezTo>
                      <a:pt x="1" y="7"/>
                      <a:pt x="6" y="8"/>
                      <a:pt x="6" y="11"/>
                    </a:cubicBezTo>
                    <a:cubicBezTo>
                      <a:pt x="11" y="10"/>
                      <a:pt x="8" y="3"/>
                      <a:pt x="5" y="1"/>
                    </a:cubicBezTo>
                    <a:close/>
                  </a:path>
                </a:pathLst>
              </a:custGeom>
              <a:noFill/>
              <a:ln w="9525" cap="sq">
                <a:solidFill>
                  <a:srgbClr val="B4B3B3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5947" name="Freeform 629"/>
              <p:cNvSpPr>
                <a:spLocks noChangeArrowheads="1"/>
              </p:cNvSpPr>
              <p:nvPr/>
            </p:nvSpPr>
            <p:spPr bwMode="auto">
              <a:xfrm>
                <a:off x="1015" y="3252"/>
                <a:ext cx="11" cy="15"/>
              </a:xfrm>
              <a:custGeom>
                <a:avLst/>
                <a:gdLst>
                  <a:gd name="T0" fmla="*/ 5584 w 9"/>
                  <a:gd name="T1" fmla="*/ 6147 h 9"/>
                  <a:gd name="T2" fmla="*/ 3933 w 9"/>
                  <a:gd name="T3" fmla="*/ 6147 h 9"/>
                  <a:gd name="T4" fmla="*/ 0 w 9"/>
                  <a:gd name="T5" fmla="*/ 25292 h 9"/>
                  <a:gd name="T6" fmla="*/ 956 w 9"/>
                  <a:gd name="T7" fmla="*/ 53758 h 9"/>
                  <a:gd name="T8" fmla="*/ 2655 w 9"/>
                  <a:gd name="T9" fmla="*/ 53758 h 9"/>
                  <a:gd name="T10" fmla="*/ 5584 w 9"/>
                  <a:gd name="T11" fmla="*/ 6147 h 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9" h="9">
                    <a:moveTo>
                      <a:pt x="6" y="1"/>
                    </a:moveTo>
                    <a:cubicBezTo>
                      <a:pt x="6" y="0"/>
                      <a:pt x="5" y="0"/>
                      <a:pt x="4" y="1"/>
                    </a:cubicBezTo>
                    <a:cubicBezTo>
                      <a:pt x="2" y="1"/>
                      <a:pt x="0" y="2"/>
                      <a:pt x="0" y="4"/>
                    </a:cubicBezTo>
                    <a:cubicBezTo>
                      <a:pt x="0" y="6"/>
                      <a:pt x="1" y="7"/>
                      <a:pt x="1" y="9"/>
                    </a:cubicBezTo>
                    <a:cubicBezTo>
                      <a:pt x="2" y="9"/>
                      <a:pt x="2" y="9"/>
                      <a:pt x="3" y="9"/>
                    </a:cubicBezTo>
                    <a:cubicBezTo>
                      <a:pt x="5" y="7"/>
                      <a:pt x="9" y="4"/>
                      <a:pt x="6" y="1"/>
                    </a:cubicBezTo>
                    <a:close/>
                  </a:path>
                </a:pathLst>
              </a:custGeom>
              <a:solidFill>
                <a:srgbClr val="F3DC8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5948" name="Freeform 630"/>
              <p:cNvSpPr>
                <a:spLocks noChangeArrowheads="1"/>
              </p:cNvSpPr>
              <p:nvPr/>
            </p:nvSpPr>
            <p:spPr bwMode="auto">
              <a:xfrm>
                <a:off x="1015" y="3252"/>
                <a:ext cx="11" cy="15"/>
              </a:xfrm>
              <a:custGeom>
                <a:avLst/>
                <a:gdLst>
                  <a:gd name="T0" fmla="*/ 5584 w 9"/>
                  <a:gd name="T1" fmla="*/ 6147 h 9"/>
                  <a:gd name="T2" fmla="*/ 3933 w 9"/>
                  <a:gd name="T3" fmla="*/ 6147 h 9"/>
                  <a:gd name="T4" fmla="*/ 0 w 9"/>
                  <a:gd name="T5" fmla="*/ 25292 h 9"/>
                  <a:gd name="T6" fmla="*/ 956 w 9"/>
                  <a:gd name="T7" fmla="*/ 53758 h 9"/>
                  <a:gd name="T8" fmla="*/ 2655 w 9"/>
                  <a:gd name="T9" fmla="*/ 53758 h 9"/>
                  <a:gd name="T10" fmla="*/ 5584 w 9"/>
                  <a:gd name="T11" fmla="*/ 6147 h 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9" h="9">
                    <a:moveTo>
                      <a:pt x="6" y="1"/>
                    </a:moveTo>
                    <a:cubicBezTo>
                      <a:pt x="6" y="0"/>
                      <a:pt x="5" y="0"/>
                      <a:pt x="4" y="1"/>
                    </a:cubicBezTo>
                    <a:cubicBezTo>
                      <a:pt x="2" y="1"/>
                      <a:pt x="0" y="2"/>
                      <a:pt x="0" y="4"/>
                    </a:cubicBezTo>
                    <a:cubicBezTo>
                      <a:pt x="0" y="6"/>
                      <a:pt x="1" y="7"/>
                      <a:pt x="1" y="9"/>
                    </a:cubicBezTo>
                    <a:cubicBezTo>
                      <a:pt x="2" y="9"/>
                      <a:pt x="2" y="9"/>
                      <a:pt x="3" y="9"/>
                    </a:cubicBezTo>
                    <a:cubicBezTo>
                      <a:pt x="5" y="7"/>
                      <a:pt x="9" y="4"/>
                      <a:pt x="6" y="1"/>
                    </a:cubicBezTo>
                    <a:close/>
                  </a:path>
                </a:pathLst>
              </a:custGeom>
              <a:noFill/>
              <a:ln w="9525" cap="sq">
                <a:solidFill>
                  <a:srgbClr val="B4B3B3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5949" name="Freeform 631"/>
              <p:cNvSpPr>
                <a:spLocks noChangeArrowheads="1"/>
              </p:cNvSpPr>
              <p:nvPr/>
            </p:nvSpPr>
            <p:spPr bwMode="auto">
              <a:xfrm>
                <a:off x="1015" y="3124"/>
                <a:ext cx="13" cy="9"/>
              </a:xfrm>
              <a:custGeom>
                <a:avLst/>
                <a:gdLst>
                  <a:gd name="T0" fmla="*/ 9682 w 10"/>
                  <a:gd name="T1" fmla="*/ 0 h 6"/>
                  <a:gd name="T2" fmla="*/ 1791 w 10"/>
                  <a:gd name="T3" fmla="*/ 13445 h 6"/>
                  <a:gd name="T4" fmla="*/ 11521 w 10"/>
                  <a:gd name="T5" fmla="*/ 19088 h 6"/>
                  <a:gd name="T6" fmla="*/ 13833 w 10"/>
                  <a:gd name="T7" fmla="*/ 3279 h 6"/>
                  <a:gd name="T8" fmla="*/ 9682 w 10"/>
                  <a:gd name="T9" fmla="*/ 0 h 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0" h="6">
                    <a:moveTo>
                      <a:pt x="6" y="0"/>
                    </a:moveTo>
                    <a:cubicBezTo>
                      <a:pt x="1" y="0"/>
                      <a:pt x="0" y="3"/>
                      <a:pt x="1" y="4"/>
                    </a:cubicBezTo>
                    <a:cubicBezTo>
                      <a:pt x="1" y="6"/>
                      <a:pt x="5" y="6"/>
                      <a:pt x="7" y="6"/>
                    </a:cubicBezTo>
                    <a:cubicBezTo>
                      <a:pt x="10" y="5"/>
                      <a:pt x="10" y="2"/>
                      <a:pt x="8" y="1"/>
                    </a:cubicBezTo>
                    <a:cubicBezTo>
                      <a:pt x="8" y="0"/>
                      <a:pt x="7" y="0"/>
                      <a:pt x="6" y="0"/>
                    </a:cubicBezTo>
                    <a:close/>
                  </a:path>
                </a:pathLst>
              </a:custGeom>
              <a:solidFill>
                <a:srgbClr val="F3DC8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5950" name="Freeform 632"/>
              <p:cNvSpPr>
                <a:spLocks noChangeArrowheads="1"/>
              </p:cNvSpPr>
              <p:nvPr/>
            </p:nvSpPr>
            <p:spPr bwMode="auto">
              <a:xfrm>
                <a:off x="1015" y="3124"/>
                <a:ext cx="13" cy="9"/>
              </a:xfrm>
              <a:custGeom>
                <a:avLst/>
                <a:gdLst>
                  <a:gd name="T0" fmla="*/ 9682 w 10"/>
                  <a:gd name="T1" fmla="*/ 0 h 6"/>
                  <a:gd name="T2" fmla="*/ 1791 w 10"/>
                  <a:gd name="T3" fmla="*/ 13445 h 6"/>
                  <a:gd name="T4" fmla="*/ 11521 w 10"/>
                  <a:gd name="T5" fmla="*/ 19088 h 6"/>
                  <a:gd name="T6" fmla="*/ 13833 w 10"/>
                  <a:gd name="T7" fmla="*/ 3279 h 6"/>
                  <a:gd name="T8" fmla="*/ 9682 w 10"/>
                  <a:gd name="T9" fmla="*/ 0 h 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0" h="6">
                    <a:moveTo>
                      <a:pt x="6" y="0"/>
                    </a:moveTo>
                    <a:cubicBezTo>
                      <a:pt x="1" y="0"/>
                      <a:pt x="0" y="3"/>
                      <a:pt x="1" y="4"/>
                    </a:cubicBezTo>
                    <a:cubicBezTo>
                      <a:pt x="1" y="6"/>
                      <a:pt x="5" y="6"/>
                      <a:pt x="7" y="6"/>
                    </a:cubicBezTo>
                    <a:cubicBezTo>
                      <a:pt x="10" y="5"/>
                      <a:pt x="10" y="2"/>
                      <a:pt x="8" y="1"/>
                    </a:cubicBezTo>
                    <a:cubicBezTo>
                      <a:pt x="8" y="0"/>
                      <a:pt x="7" y="0"/>
                      <a:pt x="6" y="0"/>
                    </a:cubicBezTo>
                    <a:close/>
                  </a:path>
                </a:pathLst>
              </a:custGeom>
              <a:noFill/>
              <a:ln w="9525" cap="sq">
                <a:solidFill>
                  <a:srgbClr val="B4B3B3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5951" name="Freeform 633"/>
              <p:cNvSpPr>
                <a:spLocks noChangeArrowheads="1"/>
              </p:cNvSpPr>
              <p:nvPr/>
            </p:nvSpPr>
            <p:spPr bwMode="auto">
              <a:xfrm>
                <a:off x="888" y="3145"/>
                <a:ext cx="15" cy="21"/>
              </a:xfrm>
              <a:custGeom>
                <a:avLst/>
                <a:gdLst>
                  <a:gd name="T0" fmla="*/ 4101 w 12"/>
                  <a:gd name="T1" fmla="*/ 4135 h 13"/>
                  <a:gd name="T2" fmla="*/ 789 w 12"/>
                  <a:gd name="T3" fmla="*/ 32277 h 13"/>
                  <a:gd name="T4" fmla="*/ 5998 w 12"/>
                  <a:gd name="T5" fmla="*/ 45488 h 13"/>
                  <a:gd name="T6" fmla="*/ 6494 w 12"/>
                  <a:gd name="T7" fmla="*/ 34813 h 13"/>
                  <a:gd name="T8" fmla="*/ 5250 w 12"/>
                  <a:gd name="T9" fmla="*/ 10791 h 13"/>
                  <a:gd name="T10" fmla="*/ 4101 w 12"/>
                  <a:gd name="T11" fmla="*/ 4135 h 1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2" h="13">
                    <a:moveTo>
                      <a:pt x="7" y="1"/>
                    </a:moveTo>
                    <a:cubicBezTo>
                      <a:pt x="5" y="4"/>
                      <a:pt x="0" y="6"/>
                      <a:pt x="1" y="9"/>
                    </a:cubicBezTo>
                    <a:cubicBezTo>
                      <a:pt x="2" y="12"/>
                      <a:pt x="7" y="13"/>
                      <a:pt x="10" y="13"/>
                    </a:cubicBezTo>
                    <a:cubicBezTo>
                      <a:pt x="12" y="13"/>
                      <a:pt x="12" y="11"/>
                      <a:pt x="11" y="10"/>
                    </a:cubicBezTo>
                    <a:cubicBezTo>
                      <a:pt x="10" y="7"/>
                      <a:pt x="9" y="5"/>
                      <a:pt x="9" y="3"/>
                    </a:cubicBezTo>
                    <a:cubicBezTo>
                      <a:pt x="9" y="2"/>
                      <a:pt x="7" y="0"/>
                      <a:pt x="7" y="1"/>
                    </a:cubicBezTo>
                    <a:close/>
                  </a:path>
                </a:pathLst>
              </a:custGeom>
              <a:solidFill>
                <a:srgbClr val="F0DE2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5952" name="Freeform 634"/>
              <p:cNvSpPr>
                <a:spLocks noChangeArrowheads="1"/>
              </p:cNvSpPr>
              <p:nvPr/>
            </p:nvSpPr>
            <p:spPr bwMode="auto">
              <a:xfrm>
                <a:off x="888" y="3145"/>
                <a:ext cx="15" cy="21"/>
              </a:xfrm>
              <a:custGeom>
                <a:avLst/>
                <a:gdLst>
                  <a:gd name="T0" fmla="*/ 4101 w 12"/>
                  <a:gd name="T1" fmla="*/ 4135 h 13"/>
                  <a:gd name="T2" fmla="*/ 789 w 12"/>
                  <a:gd name="T3" fmla="*/ 32277 h 13"/>
                  <a:gd name="T4" fmla="*/ 5998 w 12"/>
                  <a:gd name="T5" fmla="*/ 45488 h 13"/>
                  <a:gd name="T6" fmla="*/ 6494 w 12"/>
                  <a:gd name="T7" fmla="*/ 34813 h 13"/>
                  <a:gd name="T8" fmla="*/ 5250 w 12"/>
                  <a:gd name="T9" fmla="*/ 10791 h 13"/>
                  <a:gd name="T10" fmla="*/ 4101 w 12"/>
                  <a:gd name="T11" fmla="*/ 4135 h 1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2" h="13">
                    <a:moveTo>
                      <a:pt x="7" y="1"/>
                    </a:moveTo>
                    <a:cubicBezTo>
                      <a:pt x="5" y="4"/>
                      <a:pt x="0" y="6"/>
                      <a:pt x="1" y="9"/>
                    </a:cubicBezTo>
                    <a:cubicBezTo>
                      <a:pt x="2" y="12"/>
                      <a:pt x="7" y="13"/>
                      <a:pt x="10" y="13"/>
                    </a:cubicBezTo>
                    <a:cubicBezTo>
                      <a:pt x="12" y="13"/>
                      <a:pt x="12" y="11"/>
                      <a:pt x="11" y="10"/>
                    </a:cubicBezTo>
                    <a:cubicBezTo>
                      <a:pt x="10" y="7"/>
                      <a:pt x="9" y="5"/>
                      <a:pt x="9" y="3"/>
                    </a:cubicBezTo>
                    <a:cubicBezTo>
                      <a:pt x="9" y="2"/>
                      <a:pt x="7" y="0"/>
                      <a:pt x="7" y="1"/>
                    </a:cubicBezTo>
                    <a:close/>
                  </a:path>
                </a:pathLst>
              </a:custGeom>
              <a:noFill/>
              <a:ln w="9525" cap="sq">
                <a:solidFill>
                  <a:srgbClr val="B4B3B3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5953" name="Freeform 635"/>
              <p:cNvSpPr>
                <a:spLocks noChangeArrowheads="1"/>
              </p:cNvSpPr>
              <p:nvPr/>
            </p:nvSpPr>
            <p:spPr bwMode="auto">
              <a:xfrm>
                <a:off x="874" y="3159"/>
                <a:ext cx="14" cy="12"/>
              </a:xfrm>
              <a:custGeom>
                <a:avLst/>
                <a:gdLst>
                  <a:gd name="T0" fmla="*/ 4598 w 11"/>
                  <a:gd name="T1" fmla="*/ 0 h 8"/>
                  <a:gd name="T2" fmla="*/ 1716 w 11"/>
                  <a:gd name="T3" fmla="*/ 14336 h 8"/>
                  <a:gd name="T4" fmla="*/ 6273 w 11"/>
                  <a:gd name="T5" fmla="*/ 16037 h 8"/>
                  <a:gd name="T6" fmla="*/ 5737 w 11"/>
                  <a:gd name="T7" fmla="*/ 0 h 8"/>
                  <a:gd name="T8" fmla="*/ 4598 w 11"/>
                  <a:gd name="T9" fmla="*/ 0 h 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1" h="8">
                    <a:moveTo>
                      <a:pt x="5" y="0"/>
                    </a:moveTo>
                    <a:cubicBezTo>
                      <a:pt x="3" y="3"/>
                      <a:pt x="0" y="4"/>
                      <a:pt x="2" y="6"/>
                    </a:cubicBezTo>
                    <a:cubicBezTo>
                      <a:pt x="3" y="8"/>
                      <a:pt x="5" y="8"/>
                      <a:pt x="7" y="7"/>
                    </a:cubicBezTo>
                    <a:cubicBezTo>
                      <a:pt x="11" y="6"/>
                      <a:pt x="10" y="2"/>
                      <a:pt x="6" y="0"/>
                    </a:cubicBezTo>
                    <a:cubicBezTo>
                      <a:pt x="6" y="0"/>
                      <a:pt x="5" y="0"/>
                      <a:pt x="5" y="0"/>
                    </a:cubicBezTo>
                    <a:close/>
                  </a:path>
                </a:pathLst>
              </a:custGeom>
              <a:solidFill>
                <a:srgbClr val="F0DE2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5954" name="Freeform 636"/>
              <p:cNvSpPr>
                <a:spLocks noChangeArrowheads="1"/>
              </p:cNvSpPr>
              <p:nvPr/>
            </p:nvSpPr>
            <p:spPr bwMode="auto">
              <a:xfrm>
                <a:off x="874" y="3159"/>
                <a:ext cx="14" cy="12"/>
              </a:xfrm>
              <a:custGeom>
                <a:avLst/>
                <a:gdLst>
                  <a:gd name="T0" fmla="*/ 4598 w 11"/>
                  <a:gd name="T1" fmla="*/ 0 h 8"/>
                  <a:gd name="T2" fmla="*/ 1716 w 11"/>
                  <a:gd name="T3" fmla="*/ 14336 h 8"/>
                  <a:gd name="T4" fmla="*/ 6273 w 11"/>
                  <a:gd name="T5" fmla="*/ 16037 h 8"/>
                  <a:gd name="T6" fmla="*/ 5737 w 11"/>
                  <a:gd name="T7" fmla="*/ 0 h 8"/>
                  <a:gd name="T8" fmla="*/ 4598 w 11"/>
                  <a:gd name="T9" fmla="*/ 0 h 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1" h="8">
                    <a:moveTo>
                      <a:pt x="5" y="0"/>
                    </a:moveTo>
                    <a:cubicBezTo>
                      <a:pt x="3" y="3"/>
                      <a:pt x="0" y="4"/>
                      <a:pt x="2" y="6"/>
                    </a:cubicBezTo>
                    <a:cubicBezTo>
                      <a:pt x="3" y="8"/>
                      <a:pt x="5" y="8"/>
                      <a:pt x="7" y="7"/>
                    </a:cubicBezTo>
                    <a:cubicBezTo>
                      <a:pt x="11" y="6"/>
                      <a:pt x="10" y="2"/>
                      <a:pt x="6" y="0"/>
                    </a:cubicBezTo>
                    <a:cubicBezTo>
                      <a:pt x="6" y="0"/>
                      <a:pt x="5" y="0"/>
                      <a:pt x="5" y="0"/>
                    </a:cubicBezTo>
                    <a:close/>
                  </a:path>
                </a:pathLst>
              </a:custGeom>
              <a:noFill/>
              <a:ln w="9525" cap="sq">
                <a:solidFill>
                  <a:srgbClr val="B4B3B3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5955" name="Freeform 637"/>
              <p:cNvSpPr>
                <a:spLocks noChangeArrowheads="1"/>
              </p:cNvSpPr>
              <p:nvPr/>
            </p:nvSpPr>
            <p:spPr bwMode="auto">
              <a:xfrm>
                <a:off x="865" y="3175"/>
                <a:ext cx="18" cy="20"/>
              </a:xfrm>
              <a:custGeom>
                <a:avLst/>
                <a:gdLst>
                  <a:gd name="T0" fmla="*/ 11838 w 14"/>
                  <a:gd name="T1" fmla="*/ 6147 h 12"/>
                  <a:gd name="T2" fmla="*/ 4803 w 14"/>
                  <a:gd name="T3" fmla="*/ 0 h 12"/>
                  <a:gd name="T4" fmla="*/ 3126 w 14"/>
                  <a:gd name="T5" fmla="*/ 53758 h 12"/>
                  <a:gd name="T6" fmla="*/ 8437 w 14"/>
                  <a:gd name="T7" fmla="*/ 63297 h 12"/>
                  <a:gd name="T8" fmla="*/ 12952 w 14"/>
                  <a:gd name="T9" fmla="*/ 28458 h 12"/>
                  <a:gd name="T10" fmla="*/ 11838 w 14"/>
                  <a:gd name="T11" fmla="*/ 6147 h 1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4" h="12">
                    <a:moveTo>
                      <a:pt x="11" y="1"/>
                    </a:moveTo>
                    <a:cubicBezTo>
                      <a:pt x="8" y="1"/>
                      <a:pt x="5" y="0"/>
                      <a:pt x="4" y="0"/>
                    </a:cubicBezTo>
                    <a:cubicBezTo>
                      <a:pt x="0" y="2"/>
                      <a:pt x="5" y="6"/>
                      <a:pt x="3" y="9"/>
                    </a:cubicBezTo>
                    <a:cubicBezTo>
                      <a:pt x="3" y="11"/>
                      <a:pt x="6" y="12"/>
                      <a:pt x="8" y="11"/>
                    </a:cubicBezTo>
                    <a:cubicBezTo>
                      <a:pt x="11" y="10"/>
                      <a:pt x="9" y="7"/>
                      <a:pt x="12" y="5"/>
                    </a:cubicBezTo>
                    <a:cubicBezTo>
                      <a:pt x="14" y="5"/>
                      <a:pt x="13" y="2"/>
                      <a:pt x="11" y="1"/>
                    </a:cubicBezTo>
                    <a:close/>
                  </a:path>
                </a:pathLst>
              </a:custGeom>
              <a:solidFill>
                <a:srgbClr val="F0DE2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5956" name="Freeform 638"/>
              <p:cNvSpPr>
                <a:spLocks noChangeArrowheads="1"/>
              </p:cNvSpPr>
              <p:nvPr/>
            </p:nvSpPr>
            <p:spPr bwMode="auto">
              <a:xfrm>
                <a:off x="865" y="3175"/>
                <a:ext cx="18" cy="20"/>
              </a:xfrm>
              <a:custGeom>
                <a:avLst/>
                <a:gdLst>
                  <a:gd name="T0" fmla="*/ 11838 w 14"/>
                  <a:gd name="T1" fmla="*/ 6147 h 12"/>
                  <a:gd name="T2" fmla="*/ 4803 w 14"/>
                  <a:gd name="T3" fmla="*/ 0 h 12"/>
                  <a:gd name="T4" fmla="*/ 3126 w 14"/>
                  <a:gd name="T5" fmla="*/ 53758 h 12"/>
                  <a:gd name="T6" fmla="*/ 8437 w 14"/>
                  <a:gd name="T7" fmla="*/ 63297 h 12"/>
                  <a:gd name="T8" fmla="*/ 12952 w 14"/>
                  <a:gd name="T9" fmla="*/ 28458 h 12"/>
                  <a:gd name="T10" fmla="*/ 11838 w 14"/>
                  <a:gd name="T11" fmla="*/ 6147 h 1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4" h="12">
                    <a:moveTo>
                      <a:pt x="11" y="1"/>
                    </a:moveTo>
                    <a:cubicBezTo>
                      <a:pt x="8" y="1"/>
                      <a:pt x="5" y="0"/>
                      <a:pt x="4" y="0"/>
                    </a:cubicBezTo>
                    <a:cubicBezTo>
                      <a:pt x="0" y="2"/>
                      <a:pt x="5" y="6"/>
                      <a:pt x="3" y="9"/>
                    </a:cubicBezTo>
                    <a:cubicBezTo>
                      <a:pt x="3" y="11"/>
                      <a:pt x="6" y="12"/>
                      <a:pt x="8" y="11"/>
                    </a:cubicBezTo>
                    <a:cubicBezTo>
                      <a:pt x="11" y="10"/>
                      <a:pt x="9" y="7"/>
                      <a:pt x="12" y="5"/>
                    </a:cubicBezTo>
                    <a:cubicBezTo>
                      <a:pt x="14" y="5"/>
                      <a:pt x="13" y="2"/>
                      <a:pt x="11" y="1"/>
                    </a:cubicBezTo>
                    <a:close/>
                  </a:path>
                </a:pathLst>
              </a:custGeom>
              <a:noFill/>
              <a:ln w="9525" cap="sq">
                <a:solidFill>
                  <a:srgbClr val="B4B3B3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5957" name="Freeform 639"/>
              <p:cNvSpPr>
                <a:spLocks noChangeArrowheads="1"/>
              </p:cNvSpPr>
              <p:nvPr/>
            </p:nvSpPr>
            <p:spPr bwMode="auto">
              <a:xfrm>
                <a:off x="863" y="3200"/>
                <a:ext cx="16" cy="15"/>
              </a:xfrm>
              <a:custGeom>
                <a:avLst/>
                <a:gdLst>
                  <a:gd name="T0" fmla="*/ 14092 w 12"/>
                  <a:gd name="T1" fmla="*/ 10245 h 9"/>
                  <a:gd name="T2" fmla="*/ 1615 w 12"/>
                  <a:gd name="T3" fmla="*/ 47430 h 9"/>
                  <a:gd name="T4" fmla="*/ 6628 w 12"/>
                  <a:gd name="T5" fmla="*/ 53758 h 9"/>
                  <a:gd name="T6" fmla="*/ 15689 w 12"/>
                  <a:gd name="T7" fmla="*/ 10245 h 9"/>
                  <a:gd name="T8" fmla="*/ 14092 w 12"/>
                  <a:gd name="T9" fmla="*/ 10245 h 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2" h="9">
                    <a:moveTo>
                      <a:pt x="9" y="2"/>
                    </a:moveTo>
                    <a:cubicBezTo>
                      <a:pt x="2" y="0"/>
                      <a:pt x="0" y="4"/>
                      <a:pt x="1" y="8"/>
                    </a:cubicBezTo>
                    <a:cubicBezTo>
                      <a:pt x="1" y="9"/>
                      <a:pt x="3" y="9"/>
                      <a:pt x="4" y="9"/>
                    </a:cubicBezTo>
                    <a:cubicBezTo>
                      <a:pt x="8" y="8"/>
                      <a:pt x="12" y="5"/>
                      <a:pt x="10" y="2"/>
                    </a:cubicBezTo>
                    <a:cubicBezTo>
                      <a:pt x="10" y="1"/>
                      <a:pt x="9" y="2"/>
                      <a:pt x="9" y="2"/>
                    </a:cubicBezTo>
                    <a:close/>
                  </a:path>
                </a:pathLst>
              </a:custGeom>
              <a:solidFill>
                <a:srgbClr val="F0DE2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5958" name="Freeform 640"/>
              <p:cNvSpPr>
                <a:spLocks noChangeArrowheads="1"/>
              </p:cNvSpPr>
              <p:nvPr/>
            </p:nvSpPr>
            <p:spPr bwMode="auto">
              <a:xfrm>
                <a:off x="863" y="3200"/>
                <a:ext cx="16" cy="15"/>
              </a:xfrm>
              <a:custGeom>
                <a:avLst/>
                <a:gdLst>
                  <a:gd name="T0" fmla="*/ 14092 w 12"/>
                  <a:gd name="T1" fmla="*/ 10245 h 9"/>
                  <a:gd name="T2" fmla="*/ 1615 w 12"/>
                  <a:gd name="T3" fmla="*/ 47430 h 9"/>
                  <a:gd name="T4" fmla="*/ 6628 w 12"/>
                  <a:gd name="T5" fmla="*/ 53758 h 9"/>
                  <a:gd name="T6" fmla="*/ 15689 w 12"/>
                  <a:gd name="T7" fmla="*/ 10245 h 9"/>
                  <a:gd name="T8" fmla="*/ 14092 w 12"/>
                  <a:gd name="T9" fmla="*/ 10245 h 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2" h="9">
                    <a:moveTo>
                      <a:pt x="9" y="2"/>
                    </a:moveTo>
                    <a:cubicBezTo>
                      <a:pt x="2" y="0"/>
                      <a:pt x="0" y="4"/>
                      <a:pt x="1" y="8"/>
                    </a:cubicBezTo>
                    <a:cubicBezTo>
                      <a:pt x="1" y="9"/>
                      <a:pt x="3" y="9"/>
                      <a:pt x="4" y="9"/>
                    </a:cubicBezTo>
                    <a:cubicBezTo>
                      <a:pt x="8" y="8"/>
                      <a:pt x="12" y="5"/>
                      <a:pt x="10" y="2"/>
                    </a:cubicBezTo>
                    <a:cubicBezTo>
                      <a:pt x="10" y="1"/>
                      <a:pt x="9" y="2"/>
                      <a:pt x="9" y="2"/>
                    </a:cubicBezTo>
                    <a:close/>
                  </a:path>
                </a:pathLst>
              </a:custGeom>
              <a:noFill/>
              <a:ln w="9525" cap="sq">
                <a:solidFill>
                  <a:srgbClr val="B4B3B3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5959" name="Freeform 641"/>
              <p:cNvSpPr>
                <a:spLocks noChangeArrowheads="1"/>
              </p:cNvSpPr>
              <p:nvPr/>
            </p:nvSpPr>
            <p:spPr bwMode="auto">
              <a:xfrm>
                <a:off x="857" y="3221"/>
                <a:ext cx="14" cy="17"/>
              </a:xfrm>
              <a:custGeom>
                <a:avLst/>
                <a:gdLst>
                  <a:gd name="T0" fmla="*/ 6273 w 11"/>
                  <a:gd name="T1" fmla="*/ 8962 h 10"/>
                  <a:gd name="T2" fmla="*/ 1716 w 11"/>
                  <a:gd name="T3" fmla="*/ 57622 h 10"/>
                  <a:gd name="T4" fmla="*/ 9389 w 11"/>
                  <a:gd name="T5" fmla="*/ 48419 h 10"/>
                  <a:gd name="T6" fmla="*/ 7527 w 11"/>
                  <a:gd name="T7" fmla="*/ 8962 h 10"/>
                  <a:gd name="T8" fmla="*/ 6273 w 11"/>
                  <a:gd name="T9" fmla="*/ 8962 h 1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1" h="10">
                    <a:moveTo>
                      <a:pt x="7" y="1"/>
                    </a:moveTo>
                    <a:cubicBezTo>
                      <a:pt x="2" y="0"/>
                      <a:pt x="0" y="5"/>
                      <a:pt x="2" y="7"/>
                    </a:cubicBezTo>
                    <a:cubicBezTo>
                      <a:pt x="4" y="10"/>
                      <a:pt x="8" y="7"/>
                      <a:pt x="10" y="6"/>
                    </a:cubicBezTo>
                    <a:cubicBezTo>
                      <a:pt x="11" y="4"/>
                      <a:pt x="11" y="2"/>
                      <a:pt x="8" y="1"/>
                    </a:cubicBezTo>
                    <a:lnTo>
                      <a:pt x="7" y="1"/>
                    </a:lnTo>
                    <a:close/>
                  </a:path>
                </a:pathLst>
              </a:custGeom>
              <a:solidFill>
                <a:srgbClr val="F0DE2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5960" name="Freeform 642"/>
              <p:cNvSpPr>
                <a:spLocks noChangeArrowheads="1"/>
              </p:cNvSpPr>
              <p:nvPr/>
            </p:nvSpPr>
            <p:spPr bwMode="auto">
              <a:xfrm>
                <a:off x="857" y="3221"/>
                <a:ext cx="14" cy="17"/>
              </a:xfrm>
              <a:custGeom>
                <a:avLst/>
                <a:gdLst>
                  <a:gd name="T0" fmla="*/ 6273 w 11"/>
                  <a:gd name="T1" fmla="*/ 8962 h 10"/>
                  <a:gd name="T2" fmla="*/ 1716 w 11"/>
                  <a:gd name="T3" fmla="*/ 57622 h 10"/>
                  <a:gd name="T4" fmla="*/ 9389 w 11"/>
                  <a:gd name="T5" fmla="*/ 48419 h 10"/>
                  <a:gd name="T6" fmla="*/ 7527 w 11"/>
                  <a:gd name="T7" fmla="*/ 8962 h 1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1" h="10">
                    <a:moveTo>
                      <a:pt x="7" y="1"/>
                    </a:moveTo>
                    <a:cubicBezTo>
                      <a:pt x="2" y="0"/>
                      <a:pt x="0" y="5"/>
                      <a:pt x="2" y="7"/>
                    </a:cubicBezTo>
                    <a:cubicBezTo>
                      <a:pt x="4" y="10"/>
                      <a:pt x="8" y="7"/>
                      <a:pt x="10" y="6"/>
                    </a:cubicBezTo>
                    <a:cubicBezTo>
                      <a:pt x="11" y="4"/>
                      <a:pt x="11" y="2"/>
                      <a:pt x="8" y="1"/>
                    </a:cubicBezTo>
                  </a:path>
                </a:pathLst>
              </a:custGeom>
              <a:noFill/>
              <a:ln w="9525" cap="sq">
                <a:solidFill>
                  <a:srgbClr val="B4B3B3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5961" name="Freeform 643"/>
              <p:cNvSpPr>
                <a:spLocks noChangeArrowheads="1"/>
              </p:cNvSpPr>
              <p:nvPr/>
            </p:nvSpPr>
            <p:spPr bwMode="auto">
              <a:xfrm>
                <a:off x="850" y="3239"/>
                <a:ext cx="16" cy="11"/>
              </a:xfrm>
              <a:custGeom>
                <a:avLst/>
                <a:gdLst>
                  <a:gd name="T0" fmla="*/ 8092 w 13"/>
                  <a:gd name="T1" fmla="*/ 9982 h 7"/>
                  <a:gd name="T2" fmla="*/ 2108 w 13"/>
                  <a:gd name="T3" fmla="*/ 23667 h 7"/>
                  <a:gd name="T4" fmla="*/ 2108 w 13"/>
                  <a:gd name="T5" fmla="*/ 40582 h 7"/>
                  <a:gd name="T6" fmla="*/ 8092 w 13"/>
                  <a:gd name="T7" fmla="*/ 23667 h 7"/>
                  <a:gd name="T8" fmla="*/ 8092 w 13"/>
                  <a:gd name="T9" fmla="*/ 9982 h 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" h="7">
                    <a:moveTo>
                      <a:pt x="12" y="2"/>
                    </a:moveTo>
                    <a:cubicBezTo>
                      <a:pt x="8" y="0"/>
                      <a:pt x="5" y="2"/>
                      <a:pt x="3" y="4"/>
                    </a:cubicBezTo>
                    <a:cubicBezTo>
                      <a:pt x="2" y="4"/>
                      <a:pt x="0" y="6"/>
                      <a:pt x="3" y="7"/>
                    </a:cubicBezTo>
                    <a:cubicBezTo>
                      <a:pt x="7" y="7"/>
                      <a:pt x="8" y="5"/>
                      <a:pt x="12" y="4"/>
                    </a:cubicBezTo>
                    <a:cubicBezTo>
                      <a:pt x="12" y="4"/>
                      <a:pt x="13" y="3"/>
                      <a:pt x="12" y="2"/>
                    </a:cubicBezTo>
                    <a:close/>
                  </a:path>
                </a:pathLst>
              </a:custGeom>
              <a:solidFill>
                <a:srgbClr val="F0DE2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5962" name="Freeform 644"/>
              <p:cNvSpPr>
                <a:spLocks noChangeArrowheads="1"/>
              </p:cNvSpPr>
              <p:nvPr/>
            </p:nvSpPr>
            <p:spPr bwMode="auto">
              <a:xfrm>
                <a:off x="850" y="3239"/>
                <a:ext cx="16" cy="11"/>
              </a:xfrm>
              <a:custGeom>
                <a:avLst/>
                <a:gdLst>
                  <a:gd name="T0" fmla="*/ 8092 w 13"/>
                  <a:gd name="T1" fmla="*/ 9982 h 7"/>
                  <a:gd name="T2" fmla="*/ 2108 w 13"/>
                  <a:gd name="T3" fmla="*/ 23667 h 7"/>
                  <a:gd name="T4" fmla="*/ 2108 w 13"/>
                  <a:gd name="T5" fmla="*/ 40582 h 7"/>
                  <a:gd name="T6" fmla="*/ 8092 w 13"/>
                  <a:gd name="T7" fmla="*/ 23667 h 7"/>
                  <a:gd name="T8" fmla="*/ 8092 w 13"/>
                  <a:gd name="T9" fmla="*/ 9982 h 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" h="7">
                    <a:moveTo>
                      <a:pt x="12" y="2"/>
                    </a:moveTo>
                    <a:cubicBezTo>
                      <a:pt x="8" y="0"/>
                      <a:pt x="5" y="2"/>
                      <a:pt x="3" y="4"/>
                    </a:cubicBezTo>
                    <a:cubicBezTo>
                      <a:pt x="2" y="4"/>
                      <a:pt x="0" y="6"/>
                      <a:pt x="3" y="7"/>
                    </a:cubicBezTo>
                    <a:cubicBezTo>
                      <a:pt x="7" y="7"/>
                      <a:pt x="8" y="5"/>
                      <a:pt x="12" y="4"/>
                    </a:cubicBezTo>
                    <a:cubicBezTo>
                      <a:pt x="12" y="4"/>
                      <a:pt x="13" y="3"/>
                      <a:pt x="12" y="2"/>
                    </a:cubicBezTo>
                    <a:close/>
                  </a:path>
                </a:pathLst>
              </a:custGeom>
              <a:noFill/>
              <a:ln w="9525" cap="sq">
                <a:solidFill>
                  <a:srgbClr val="B4B3B3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5963" name="Freeform 645"/>
              <p:cNvSpPr>
                <a:spLocks noChangeArrowheads="1"/>
              </p:cNvSpPr>
              <p:nvPr/>
            </p:nvSpPr>
            <p:spPr bwMode="auto">
              <a:xfrm>
                <a:off x="846" y="3255"/>
                <a:ext cx="20" cy="11"/>
              </a:xfrm>
              <a:custGeom>
                <a:avLst/>
                <a:gdLst>
                  <a:gd name="T0" fmla="*/ 18420 w 15"/>
                  <a:gd name="T1" fmla="*/ 0 h 7"/>
                  <a:gd name="T2" fmla="*/ 6628 w 15"/>
                  <a:gd name="T3" fmla="*/ 32782 h 7"/>
                  <a:gd name="T4" fmla="*/ 12437 w 15"/>
                  <a:gd name="T5" fmla="*/ 40582 h 7"/>
                  <a:gd name="T6" fmla="*/ 21115 w 15"/>
                  <a:gd name="T7" fmla="*/ 0 h 7"/>
                  <a:gd name="T8" fmla="*/ 18420 w 15"/>
                  <a:gd name="T9" fmla="*/ 0 h 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5" h="7">
                    <a:moveTo>
                      <a:pt x="12" y="0"/>
                    </a:moveTo>
                    <a:cubicBezTo>
                      <a:pt x="8" y="1"/>
                      <a:pt x="0" y="1"/>
                      <a:pt x="4" y="6"/>
                    </a:cubicBezTo>
                    <a:cubicBezTo>
                      <a:pt x="4" y="7"/>
                      <a:pt x="6" y="7"/>
                      <a:pt x="8" y="7"/>
                    </a:cubicBezTo>
                    <a:cubicBezTo>
                      <a:pt x="12" y="6"/>
                      <a:pt x="15" y="3"/>
                      <a:pt x="14" y="0"/>
                    </a:cubicBezTo>
                    <a:cubicBezTo>
                      <a:pt x="14" y="0"/>
                      <a:pt x="13" y="0"/>
                      <a:pt x="12" y="0"/>
                    </a:cubicBezTo>
                    <a:close/>
                  </a:path>
                </a:pathLst>
              </a:custGeom>
              <a:solidFill>
                <a:srgbClr val="F0DE2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5964" name="Freeform 646"/>
              <p:cNvSpPr>
                <a:spLocks noChangeArrowheads="1"/>
              </p:cNvSpPr>
              <p:nvPr/>
            </p:nvSpPr>
            <p:spPr bwMode="auto">
              <a:xfrm>
                <a:off x="846" y="3255"/>
                <a:ext cx="20" cy="11"/>
              </a:xfrm>
              <a:custGeom>
                <a:avLst/>
                <a:gdLst>
                  <a:gd name="T0" fmla="*/ 18420 w 15"/>
                  <a:gd name="T1" fmla="*/ 0 h 7"/>
                  <a:gd name="T2" fmla="*/ 6628 w 15"/>
                  <a:gd name="T3" fmla="*/ 32782 h 7"/>
                  <a:gd name="T4" fmla="*/ 12437 w 15"/>
                  <a:gd name="T5" fmla="*/ 40582 h 7"/>
                  <a:gd name="T6" fmla="*/ 21115 w 15"/>
                  <a:gd name="T7" fmla="*/ 0 h 7"/>
                  <a:gd name="T8" fmla="*/ 18420 w 15"/>
                  <a:gd name="T9" fmla="*/ 0 h 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5" h="7">
                    <a:moveTo>
                      <a:pt x="12" y="0"/>
                    </a:moveTo>
                    <a:cubicBezTo>
                      <a:pt x="8" y="1"/>
                      <a:pt x="0" y="1"/>
                      <a:pt x="4" y="6"/>
                    </a:cubicBezTo>
                    <a:cubicBezTo>
                      <a:pt x="4" y="7"/>
                      <a:pt x="6" y="7"/>
                      <a:pt x="8" y="7"/>
                    </a:cubicBezTo>
                    <a:cubicBezTo>
                      <a:pt x="12" y="6"/>
                      <a:pt x="15" y="3"/>
                      <a:pt x="14" y="0"/>
                    </a:cubicBezTo>
                    <a:cubicBezTo>
                      <a:pt x="14" y="0"/>
                      <a:pt x="13" y="0"/>
                      <a:pt x="12" y="0"/>
                    </a:cubicBezTo>
                    <a:close/>
                  </a:path>
                </a:pathLst>
              </a:custGeom>
              <a:noFill/>
              <a:ln w="9525" cap="sq">
                <a:solidFill>
                  <a:srgbClr val="B4B3B3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5965" name="Freeform 647"/>
              <p:cNvSpPr>
                <a:spLocks noChangeArrowheads="1"/>
              </p:cNvSpPr>
              <p:nvPr/>
            </p:nvSpPr>
            <p:spPr bwMode="auto">
              <a:xfrm>
                <a:off x="850" y="3271"/>
                <a:ext cx="16" cy="17"/>
              </a:xfrm>
              <a:custGeom>
                <a:avLst/>
                <a:gdLst>
                  <a:gd name="T0" fmla="*/ 14092 w 12"/>
                  <a:gd name="T1" fmla="*/ 0 h 10"/>
                  <a:gd name="T2" fmla="*/ 1615 w 12"/>
                  <a:gd name="T3" fmla="*/ 25900 h 10"/>
                  <a:gd name="T4" fmla="*/ 6628 w 12"/>
                  <a:gd name="T5" fmla="*/ 57622 h 10"/>
                  <a:gd name="T6" fmla="*/ 4479 w 12"/>
                  <a:gd name="T7" fmla="*/ 74851 h 10"/>
                  <a:gd name="T8" fmla="*/ 15689 w 12"/>
                  <a:gd name="T9" fmla="*/ 48419 h 10"/>
                  <a:gd name="T10" fmla="*/ 14092 w 12"/>
                  <a:gd name="T11" fmla="*/ 0 h 1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2" h="10">
                    <a:moveTo>
                      <a:pt x="9" y="0"/>
                    </a:moveTo>
                    <a:cubicBezTo>
                      <a:pt x="7" y="2"/>
                      <a:pt x="2" y="1"/>
                      <a:pt x="1" y="3"/>
                    </a:cubicBezTo>
                    <a:cubicBezTo>
                      <a:pt x="0" y="4"/>
                      <a:pt x="4" y="5"/>
                      <a:pt x="4" y="7"/>
                    </a:cubicBezTo>
                    <a:cubicBezTo>
                      <a:pt x="4" y="8"/>
                      <a:pt x="2" y="8"/>
                      <a:pt x="3" y="9"/>
                    </a:cubicBezTo>
                    <a:cubicBezTo>
                      <a:pt x="6" y="10"/>
                      <a:pt x="8" y="8"/>
                      <a:pt x="10" y="6"/>
                    </a:cubicBezTo>
                    <a:cubicBezTo>
                      <a:pt x="12" y="4"/>
                      <a:pt x="11" y="2"/>
                      <a:pt x="9" y="0"/>
                    </a:cubicBezTo>
                    <a:close/>
                  </a:path>
                </a:pathLst>
              </a:custGeom>
              <a:solidFill>
                <a:srgbClr val="F0DE2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5966" name="Freeform 648"/>
              <p:cNvSpPr>
                <a:spLocks noChangeArrowheads="1"/>
              </p:cNvSpPr>
              <p:nvPr/>
            </p:nvSpPr>
            <p:spPr bwMode="auto">
              <a:xfrm>
                <a:off x="850" y="3271"/>
                <a:ext cx="16" cy="17"/>
              </a:xfrm>
              <a:custGeom>
                <a:avLst/>
                <a:gdLst>
                  <a:gd name="T0" fmla="*/ 14092 w 12"/>
                  <a:gd name="T1" fmla="*/ 0 h 10"/>
                  <a:gd name="T2" fmla="*/ 1615 w 12"/>
                  <a:gd name="T3" fmla="*/ 25900 h 10"/>
                  <a:gd name="T4" fmla="*/ 6628 w 12"/>
                  <a:gd name="T5" fmla="*/ 57622 h 10"/>
                  <a:gd name="T6" fmla="*/ 4479 w 12"/>
                  <a:gd name="T7" fmla="*/ 74851 h 10"/>
                  <a:gd name="T8" fmla="*/ 15689 w 12"/>
                  <a:gd name="T9" fmla="*/ 48419 h 10"/>
                  <a:gd name="T10" fmla="*/ 14092 w 12"/>
                  <a:gd name="T11" fmla="*/ 0 h 1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2" h="10">
                    <a:moveTo>
                      <a:pt x="9" y="0"/>
                    </a:moveTo>
                    <a:cubicBezTo>
                      <a:pt x="7" y="2"/>
                      <a:pt x="2" y="1"/>
                      <a:pt x="1" y="3"/>
                    </a:cubicBezTo>
                    <a:cubicBezTo>
                      <a:pt x="0" y="4"/>
                      <a:pt x="4" y="5"/>
                      <a:pt x="4" y="7"/>
                    </a:cubicBezTo>
                    <a:cubicBezTo>
                      <a:pt x="4" y="8"/>
                      <a:pt x="2" y="8"/>
                      <a:pt x="3" y="9"/>
                    </a:cubicBezTo>
                    <a:cubicBezTo>
                      <a:pt x="6" y="10"/>
                      <a:pt x="8" y="8"/>
                      <a:pt x="10" y="6"/>
                    </a:cubicBezTo>
                    <a:cubicBezTo>
                      <a:pt x="12" y="4"/>
                      <a:pt x="11" y="2"/>
                      <a:pt x="9" y="0"/>
                    </a:cubicBezTo>
                    <a:close/>
                  </a:path>
                </a:pathLst>
              </a:custGeom>
              <a:noFill/>
              <a:ln w="9525" cap="sq">
                <a:solidFill>
                  <a:srgbClr val="B4B3B3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5967" name="Freeform 649"/>
              <p:cNvSpPr>
                <a:spLocks noChangeArrowheads="1"/>
              </p:cNvSpPr>
              <p:nvPr/>
            </p:nvSpPr>
            <p:spPr bwMode="auto">
              <a:xfrm>
                <a:off x="852" y="3290"/>
                <a:ext cx="15" cy="20"/>
              </a:xfrm>
              <a:custGeom>
                <a:avLst/>
                <a:gdLst>
                  <a:gd name="T0" fmla="*/ 4101 w 12"/>
                  <a:gd name="T1" fmla="*/ 6147 h 12"/>
                  <a:gd name="T2" fmla="*/ 789 w 12"/>
                  <a:gd name="T3" fmla="*/ 25292 h 12"/>
                  <a:gd name="T4" fmla="*/ 4939 w 12"/>
                  <a:gd name="T5" fmla="*/ 70255 h 12"/>
                  <a:gd name="T6" fmla="*/ 5998 w 12"/>
                  <a:gd name="T7" fmla="*/ 59838 h 12"/>
                  <a:gd name="T8" fmla="*/ 4101 w 12"/>
                  <a:gd name="T9" fmla="*/ 6147 h 1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2" h="12">
                    <a:moveTo>
                      <a:pt x="7" y="1"/>
                    </a:moveTo>
                    <a:cubicBezTo>
                      <a:pt x="5" y="0"/>
                      <a:pt x="0" y="2"/>
                      <a:pt x="1" y="4"/>
                    </a:cubicBezTo>
                    <a:cubicBezTo>
                      <a:pt x="3" y="7"/>
                      <a:pt x="3" y="11"/>
                      <a:pt x="8" y="12"/>
                    </a:cubicBezTo>
                    <a:cubicBezTo>
                      <a:pt x="8" y="12"/>
                      <a:pt x="10" y="11"/>
                      <a:pt x="10" y="10"/>
                    </a:cubicBezTo>
                    <a:cubicBezTo>
                      <a:pt x="11" y="7"/>
                      <a:pt x="12" y="2"/>
                      <a:pt x="7" y="1"/>
                    </a:cubicBezTo>
                    <a:close/>
                  </a:path>
                </a:pathLst>
              </a:custGeom>
              <a:solidFill>
                <a:srgbClr val="F0DE2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5968" name="Freeform 650"/>
              <p:cNvSpPr>
                <a:spLocks noChangeArrowheads="1"/>
              </p:cNvSpPr>
              <p:nvPr/>
            </p:nvSpPr>
            <p:spPr bwMode="auto">
              <a:xfrm>
                <a:off x="852" y="3290"/>
                <a:ext cx="15" cy="20"/>
              </a:xfrm>
              <a:custGeom>
                <a:avLst/>
                <a:gdLst>
                  <a:gd name="T0" fmla="*/ 4101 w 12"/>
                  <a:gd name="T1" fmla="*/ 6147 h 12"/>
                  <a:gd name="T2" fmla="*/ 789 w 12"/>
                  <a:gd name="T3" fmla="*/ 25292 h 12"/>
                  <a:gd name="T4" fmla="*/ 4939 w 12"/>
                  <a:gd name="T5" fmla="*/ 70255 h 12"/>
                  <a:gd name="T6" fmla="*/ 5998 w 12"/>
                  <a:gd name="T7" fmla="*/ 59838 h 12"/>
                  <a:gd name="T8" fmla="*/ 4101 w 12"/>
                  <a:gd name="T9" fmla="*/ 6147 h 1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2" h="12">
                    <a:moveTo>
                      <a:pt x="7" y="1"/>
                    </a:moveTo>
                    <a:cubicBezTo>
                      <a:pt x="5" y="0"/>
                      <a:pt x="0" y="2"/>
                      <a:pt x="1" y="4"/>
                    </a:cubicBezTo>
                    <a:cubicBezTo>
                      <a:pt x="3" y="7"/>
                      <a:pt x="3" y="11"/>
                      <a:pt x="8" y="12"/>
                    </a:cubicBezTo>
                    <a:cubicBezTo>
                      <a:pt x="8" y="12"/>
                      <a:pt x="10" y="11"/>
                      <a:pt x="10" y="10"/>
                    </a:cubicBezTo>
                    <a:cubicBezTo>
                      <a:pt x="11" y="7"/>
                      <a:pt x="12" y="2"/>
                      <a:pt x="7" y="1"/>
                    </a:cubicBezTo>
                    <a:close/>
                  </a:path>
                </a:pathLst>
              </a:custGeom>
              <a:noFill/>
              <a:ln w="9525" cap="sq">
                <a:solidFill>
                  <a:srgbClr val="B4B3B3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5969" name="Freeform 651"/>
              <p:cNvSpPr>
                <a:spLocks noChangeArrowheads="1"/>
              </p:cNvSpPr>
              <p:nvPr/>
            </p:nvSpPr>
            <p:spPr bwMode="auto">
              <a:xfrm>
                <a:off x="864" y="3313"/>
                <a:ext cx="15" cy="14"/>
              </a:xfrm>
              <a:custGeom>
                <a:avLst/>
                <a:gdLst>
                  <a:gd name="T0" fmla="*/ 3116 w 12"/>
                  <a:gd name="T1" fmla="*/ 0 h 9"/>
                  <a:gd name="T2" fmla="*/ 0 w 12"/>
                  <a:gd name="T3" fmla="*/ 6830 h 9"/>
                  <a:gd name="T4" fmla="*/ 5998 w 12"/>
                  <a:gd name="T5" fmla="*/ 12392 h 9"/>
                  <a:gd name="T6" fmla="*/ 3116 w 12"/>
                  <a:gd name="T7" fmla="*/ 0 h 9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2" h="9">
                    <a:moveTo>
                      <a:pt x="5" y="0"/>
                    </a:moveTo>
                    <a:cubicBezTo>
                      <a:pt x="2" y="0"/>
                      <a:pt x="0" y="2"/>
                      <a:pt x="0" y="4"/>
                    </a:cubicBezTo>
                    <a:cubicBezTo>
                      <a:pt x="2" y="7"/>
                      <a:pt x="8" y="9"/>
                      <a:pt x="10" y="7"/>
                    </a:cubicBezTo>
                    <a:cubicBezTo>
                      <a:pt x="12" y="4"/>
                      <a:pt x="10" y="0"/>
                      <a:pt x="5" y="0"/>
                    </a:cubicBezTo>
                    <a:close/>
                  </a:path>
                </a:pathLst>
              </a:custGeom>
              <a:solidFill>
                <a:srgbClr val="F0DE2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5970" name="Freeform 652"/>
              <p:cNvSpPr>
                <a:spLocks noChangeArrowheads="1"/>
              </p:cNvSpPr>
              <p:nvPr/>
            </p:nvSpPr>
            <p:spPr bwMode="auto">
              <a:xfrm>
                <a:off x="864" y="3313"/>
                <a:ext cx="15" cy="14"/>
              </a:xfrm>
              <a:custGeom>
                <a:avLst/>
                <a:gdLst>
                  <a:gd name="T0" fmla="*/ 3116 w 12"/>
                  <a:gd name="T1" fmla="*/ 0 h 9"/>
                  <a:gd name="T2" fmla="*/ 0 w 12"/>
                  <a:gd name="T3" fmla="*/ 6830 h 9"/>
                  <a:gd name="T4" fmla="*/ 5998 w 12"/>
                  <a:gd name="T5" fmla="*/ 12392 h 9"/>
                  <a:gd name="T6" fmla="*/ 3116 w 12"/>
                  <a:gd name="T7" fmla="*/ 0 h 9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2" h="9">
                    <a:moveTo>
                      <a:pt x="5" y="0"/>
                    </a:moveTo>
                    <a:cubicBezTo>
                      <a:pt x="2" y="0"/>
                      <a:pt x="0" y="2"/>
                      <a:pt x="0" y="4"/>
                    </a:cubicBezTo>
                    <a:cubicBezTo>
                      <a:pt x="2" y="7"/>
                      <a:pt x="8" y="9"/>
                      <a:pt x="10" y="7"/>
                    </a:cubicBezTo>
                    <a:cubicBezTo>
                      <a:pt x="12" y="4"/>
                      <a:pt x="10" y="0"/>
                      <a:pt x="5" y="0"/>
                    </a:cubicBezTo>
                    <a:close/>
                  </a:path>
                </a:pathLst>
              </a:custGeom>
              <a:noFill/>
              <a:ln w="9525" cap="sq">
                <a:solidFill>
                  <a:srgbClr val="B4B3B3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5971" name="Freeform 653"/>
              <p:cNvSpPr>
                <a:spLocks noChangeArrowheads="1"/>
              </p:cNvSpPr>
              <p:nvPr/>
            </p:nvSpPr>
            <p:spPr bwMode="auto">
              <a:xfrm>
                <a:off x="888" y="3273"/>
                <a:ext cx="15" cy="21"/>
              </a:xfrm>
              <a:custGeom>
                <a:avLst/>
                <a:gdLst>
                  <a:gd name="T0" fmla="*/ 4101 w 12"/>
                  <a:gd name="T1" fmla="*/ 4135 h 13"/>
                  <a:gd name="T2" fmla="*/ 789 w 12"/>
                  <a:gd name="T3" fmla="*/ 28159 h 13"/>
                  <a:gd name="T4" fmla="*/ 0 w 12"/>
                  <a:gd name="T5" fmla="*/ 34813 h 13"/>
                  <a:gd name="T6" fmla="*/ 4101 w 12"/>
                  <a:gd name="T7" fmla="*/ 38860 h 13"/>
                  <a:gd name="T8" fmla="*/ 6494 w 12"/>
                  <a:gd name="T9" fmla="*/ 6680 h 13"/>
                  <a:gd name="T10" fmla="*/ 4101 w 12"/>
                  <a:gd name="T11" fmla="*/ 4135 h 1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2" h="13">
                    <a:moveTo>
                      <a:pt x="7" y="1"/>
                    </a:moveTo>
                    <a:cubicBezTo>
                      <a:pt x="6" y="4"/>
                      <a:pt x="3" y="6"/>
                      <a:pt x="1" y="8"/>
                    </a:cubicBezTo>
                    <a:cubicBezTo>
                      <a:pt x="0" y="9"/>
                      <a:pt x="0" y="9"/>
                      <a:pt x="0" y="10"/>
                    </a:cubicBezTo>
                    <a:cubicBezTo>
                      <a:pt x="1" y="13"/>
                      <a:pt x="6" y="13"/>
                      <a:pt x="7" y="11"/>
                    </a:cubicBezTo>
                    <a:cubicBezTo>
                      <a:pt x="9" y="9"/>
                      <a:pt x="12" y="6"/>
                      <a:pt x="11" y="2"/>
                    </a:cubicBezTo>
                    <a:cubicBezTo>
                      <a:pt x="11" y="1"/>
                      <a:pt x="7" y="0"/>
                      <a:pt x="7" y="1"/>
                    </a:cubicBezTo>
                    <a:close/>
                  </a:path>
                </a:pathLst>
              </a:custGeom>
              <a:solidFill>
                <a:srgbClr val="F0DE2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5972" name="Freeform 654"/>
              <p:cNvSpPr>
                <a:spLocks noChangeArrowheads="1"/>
              </p:cNvSpPr>
              <p:nvPr/>
            </p:nvSpPr>
            <p:spPr bwMode="auto">
              <a:xfrm>
                <a:off x="888" y="3273"/>
                <a:ext cx="15" cy="21"/>
              </a:xfrm>
              <a:custGeom>
                <a:avLst/>
                <a:gdLst>
                  <a:gd name="T0" fmla="*/ 4101 w 12"/>
                  <a:gd name="T1" fmla="*/ 4135 h 13"/>
                  <a:gd name="T2" fmla="*/ 789 w 12"/>
                  <a:gd name="T3" fmla="*/ 28159 h 13"/>
                  <a:gd name="T4" fmla="*/ 0 w 12"/>
                  <a:gd name="T5" fmla="*/ 34813 h 13"/>
                  <a:gd name="T6" fmla="*/ 4101 w 12"/>
                  <a:gd name="T7" fmla="*/ 38860 h 13"/>
                  <a:gd name="T8" fmla="*/ 6494 w 12"/>
                  <a:gd name="T9" fmla="*/ 6680 h 13"/>
                  <a:gd name="T10" fmla="*/ 4101 w 12"/>
                  <a:gd name="T11" fmla="*/ 4135 h 1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2" h="13">
                    <a:moveTo>
                      <a:pt x="7" y="1"/>
                    </a:moveTo>
                    <a:cubicBezTo>
                      <a:pt x="6" y="4"/>
                      <a:pt x="3" y="6"/>
                      <a:pt x="1" y="8"/>
                    </a:cubicBezTo>
                    <a:cubicBezTo>
                      <a:pt x="0" y="9"/>
                      <a:pt x="0" y="9"/>
                      <a:pt x="0" y="10"/>
                    </a:cubicBezTo>
                    <a:cubicBezTo>
                      <a:pt x="1" y="13"/>
                      <a:pt x="6" y="13"/>
                      <a:pt x="7" y="11"/>
                    </a:cubicBezTo>
                    <a:cubicBezTo>
                      <a:pt x="9" y="9"/>
                      <a:pt x="12" y="6"/>
                      <a:pt x="11" y="2"/>
                    </a:cubicBezTo>
                    <a:cubicBezTo>
                      <a:pt x="11" y="1"/>
                      <a:pt x="7" y="0"/>
                      <a:pt x="7" y="1"/>
                    </a:cubicBezTo>
                    <a:close/>
                  </a:path>
                </a:pathLst>
              </a:custGeom>
              <a:noFill/>
              <a:ln w="9525" cap="sq">
                <a:solidFill>
                  <a:srgbClr val="B4B3B3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5973" name="Freeform 655"/>
              <p:cNvSpPr>
                <a:spLocks noChangeArrowheads="1"/>
              </p:cNvSpPr>
              <p:nvPr/>
            </p:nvSpPr>
            <p:spPr bwMode="auto">
              <a:xfrm>
                <a:off x="893" y="3252"/>
                <a:ext cx="12" cy="15"/>
              </a:xfrm>
              <a:custGeom>
                <a:avLst/>
                <a:gdLst>
                  <a:gd name="T0" fmla="*/ 4479 w 9"/>
                  <a:gd name="T1" fmla="*/ 0 h 9"/>
                  <a:gd name="T2" fmla="*/ 1615 w 9"/>
                  <a:gd name="T3" fmla="*/ 42153 h 9"/>
                  <a:gd name="T4" fmla="*/ 11052 w 9"/>
                  <a:gd name="T5" fmla="*/ 47430 h 9"/>
                  <a:gd name="T6" fmla="*/ 11052 w 9"/>
                  <a:gd name="T7" fmla="*/ 6147 h 9"/>
                  <a:gd name="T8" fmla="*/ 6628 w 9"/>
                  <a:gd name="T9" fmla="*/ 0 h 9"/>
                  <a:gd name="T10" fmla="*/ 4479 w 9"/>
                  <a:gd name="T11" fmla="*/ 0 h 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9" h="9">
                    <a:moveTo>
                      <a:pt x="3" y="0"/>
                    </a:moveTo>
                    <a:cubicBezTo>
                      <a:pt x="0" y="3"/>
                      <a:pt x="0" y="5"/>
                      <a:pt x="1" y="7"/>
                    </a:cubicBezTo>
                    <a:cubicBezTo>
                      <a:pt x="2" y="9"/>
                      <a:pt x="5" y="8"/>
                      <a:pt x="7" y="8"/>
                    </a:cubicBezTo>
                    <a:cubicBezTo>
                      <a:pt x="9" y="6"/>
                      <a:pt x="9" y="3"/>
                      <a:pt x="7" y="1"/>
                    </a:cubicBezTo>
                    <a:cubicBezTo>
                      <a:pt x="7" y="1"/>
                      <a:pt x="5" y="0"/>
                      <a:pt x="4" y="0"/>
                    </a:cubicBez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F0DE2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5974" name="Freeform 656"/>
              <p:cNvSpPr>
                <a:spLocks noChangeArrowheads="1"/>
              </p:cNvSpPr>
              <p:nvPr/>
            </p:nvSpPr>
            <p:spPr bwMode="auto">
              <a:xfrm>
                <a:off x="893" y="3252"/>
                <a:ext cx="12" cy="15"/>
              </a:xfrm>
              <a:custGeom>
                <a:avLst/>
                <a:gdLst>
                  <a:gd name="T0" fmla="*/ 4479 w 9"/>
                  <a:gd name="T1" fmla="*/ 0 h 9"/>
                  <a:gd name="T2" fmla="*/ 1615 w 9"/>
                  <a:gd name="T3" fmla="*/ 42153 h 9"/>
                  <a:gd name="T4" fmla="*/ 11052 w 9"/>
                  <a:gd name="T5" fmla="*/ 47430 h 9"/>
                  <a:gd name="T6" fmla="*/ 11052 w 9"/>
                  <a:gd name="T7" fmla="*/ 6147 h 9"/>
                  <a:gd name="T8" fmla="*/ 6628 w 9"/>
                  <a:gd name="T9" fmla="*/ 0 h 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9" h="9">
                    <a:moveTo>
                      <a:pt x="3" y="0"/>
                    </a:moveTo>
                    <a:cubicBezTo>
                      <a:pt x="0" y="3"/>
                      <a:pt x="0" y="5"/>
                      <a:pt x="1" y="7"/>
                    </a:cubicBezTo>
                    <a:cubicBezTo>
                      <a:pt x="2" y="9"/>
                      <a:pt x="5" y="8"/>
                      <a:pt x="7" y="8"/>
                    </a:cubicBezTo>
                    <a:cubicBezTo>
                      <a:pt x="9" y="6"/>
                      <a:pt x="9" y="3"/>
                      <a:pt x="7" y="1"/>
                    </a:cubicBezTo>
                    <a:cubicBezTo>
                      <a:pt x="7" y="1"/>
                      <a:pt x="5" y="0"/>
                      <a:pt x="4" y="0"/>
                    </a:cubicBezTo>
                  </a:path>
                </a:pathLst>
              </a:custGeom>
              <a:noFill/>
              <a:ln w="9525" cap="sq">
                <a:solidFill>
                  <a:srgbClr val="B4B3B3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5975" name="Freeform 657"/>
              <p:cNvSpPr>
                <a:spLocks noChangeArrowheads="1"/>
              </p:cNvSpPr>
              <p:nvPr/>
            </p:nvSpPr>
            <p:spPr bwMode="auto">
              <a:xfrm>
                <a:off x="893" y="3233"/>
                <a:ext cx="16" cy="12"/>
              </a:xfrm>
              <a:custGeom>
                <a:avLst/>
                <a:gdLst>
                  <a:gd name="T0" fmla="*/ 11052 w 12"/>
                  <a:gd name="T1" fmla="*/ 0 h 8"/>
                  <a:gd name="T2" fmla="*/ 4479 w 12"/>
                  <a:gd name="T3" fmla="*/ 16037 h 8"/>
                  <a:gd name="T4" fmla="*/ 12437 w 12"/>
                  <a:gd name="T5" fmla="*/ 16037 h 8"/>
                  <a:gd name="T6" fmla="*/ 11052 w 12"/>
                  <a:gd name="T7" fmla="*/ 2691 h 8"/>
                  <a:gd name="T8" fmla="*/ 11052 w 12"/>
                  <a:gd name="T9" fmla="*/ 0 h 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2" h="8">
                    <a:moveTo>
                      <a:pt x="7" y="0"/>
                    </a:moveTo>
                    <a:cubicBezTo>
                      <a:pt x="3" y="1"/>
                      <a:pt x="0" y="4"/>
                      <a:pt x="3" y="7"/>
                    </a:cubicBezTo>
                    <a:cubicBezTo>
                      <a:pt x="4" y="7"/>
                      <a:pt x="7" y="8"/>
                      <a:pt x="8" y="7"/>
                    </a:cubicBezTo>
                    <a:cubicBezTo>
                      <a:pt x="12" y="4"/>
                      <a:pt x="9" y="2"/>
                      <a:pt x="7" y="1"/>
                    </a:cubicBez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F0DE2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5976" name="Freeform 658"/>
              <p:cNvSpPr>
                <a:spLocks noChangeArrowheads="1"/>
              </p:cNvSpPr>
              <p:nvPr/>
            </p:nvSpPr>
            <p:spPr bwMode="auto">
              <a:xfrm>
                <a:off x="893" y="3233"/>
                <a:ext cx="16" cy="12"/>
              </a:xfrm>
              <a:custGeom>
                <a:avLst/>
                <a:gdLst>
                  <a:gd name="T0" fmla="*/ 11052 w 12"/>
                  <a:gd name="T1" fmla="*/ 0 h 8"/>
                  <a:gd name="T2" fmla="*/ 4479 w 12"/>
                  <a:gd name="T3" fmla="*/ 16037 h 8"/>
                  <a:gd name="T4" fmla="*/ 12437 w 12"/>
                  <a:gd name="T5" fmla="*/ 16037 h 8"/>
                  <a:gd name="T6" fmla="*/ 11052 w 12"/>
                  <a:gd name="T7" fmla="*/ 2691 h 8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2" h="8">
                    <a:moveTo>
                      <a:pt x="7" y="0"/>
                    </a:moveTo>
                    <a:cubicBezTo>
                      <a:pt x="3" y="1"/>
                      <a:pt x="0" y="4"/>
                      <a:pt x="3" y="7"/>
                    </a:cubicBezTo>
                    <a:cubicBezTo>
                      <a:pt x="4" y="7"/>
                      <a:pt x="7" y="8"/>
                      <a:pt x="8" y="7"/>
                    </a:cubicBezTo>
                    <a:cubicBezTo>
                      <a:pt x="12" y="4"/>
                      <a:pt x="9" y="2"/>
                      <a:pt x="7" y="1"/>
                    </a:cubicBezTo>
                  </a:path>
                </a:pathLst>
              </a:custGeom>
              <a:noFill/>
              <a:ln w="9525" cap="sq">
                <a:solidFill>
                  <a:srgbClr val="B4B3B3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5977" name="Freeform 659"/>
              <p:cNvSpPr>
                <a:spLocks noChangeArrowheads="1"/>
              </p:cNvSpPr>
              <p:nvPr/>
            </p:nvSpPr>
            <p:spPr bwMode="auto">
              <a:xfrm>
                <a:off x="897" y="3186"/>
                <a:ext cx="16" cy="13"/>
              </a:xfrm>
              <a:custGeom>
                <a:avLst/>
                <a:gdLst>
                  <a:gd name="T0" fmla="*/ 11052 w 12"/>
                  <a:gd name="T1" fmla="*/ 0 h 8"/>
                  <a:gd name="T2" fmla="*/ 6628 w 12"/>
                  <a:gd name="T3" fmla="*/ 25904 h 8"/>
                  <a:gd name="T4" fmla="*/ 15689 w 12"/>
                  <a:gd name="T5" fmla="*/ 23164 h 8"/>
                  <a:gd name="T6" fmla="*/ 14092 w 12"/>
                  <a:gd name="T7" fmla="*/ 0 h 8"/>
                  <a:gd name="T8" fmla="*/ 11052 w 12"/>
                  <a:gd name="T9" fmla="*/ 0 h 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2" h="8">
                    <a:moveTo>
                      <a:pt x="7" y="0"/>
                    </a:moveTo>
                    <a:cubicBezTo>
                      <a:pt x="5" y="3"/>
                      <a:pt x="0" y="5"/>
                      <a:pt x="4" y="7"/>
                    </a:cubicBezTo>
                    <a:cubicBezTo>
                      <a:pt x="6" y="8"/>
                      <a:pt x="8" y="7"/>
                      <a:pt x="10" y="6"/>
                    </a:cubicBezTo>
                    <a:cubicBezTo>
                      <a:pt x="10" y="4"/>
                      <a:pt x="12" y="2"/>
                      <a:pt x="9" y="0"/>
                    </a:cubicBezTo>
                    <a:cubicBezTo>
                      <a:pt x="9" y="0"/>
                      <a:pt x="8" y="0"/>
                      <a:pt x="7" y="0"/>
                    </a:cubicBezTo>
                    <a:close/>
                  </a:path>
                </a:pathLst>
              </a:custGeom>
              <a:solidFill>
                <a:srgbClr val="F0DE2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5978" name="Freeform 660"/>
              <p:cNvSpPr>
                <a:spLocks noChangeArrowheads="1"/>
              </p:cNvSpPr>
              <p:nvPr/>
            </p:nvSpPr>
            <p:spPr bwMode="auto">
              <a:xfrm>
                <a:off x="897" y="3186"/>
                <a:ext cx="16" cy="13"/>
              </a:xfrm>
              <a:custGeom>
                <a:avLst/>
                <a:gdLst>
                  <a:gd name="T0" fmla="*/ 11052 w 12"/>
                  <a:gd name="T1" fmla="*/ 0 h 8"/>
                  <a:gd name="T2" fmla="*/ 6628 w 12"/>
                  <a:gd name="T3" fmla="*/ 25904 h 8"/>
                  <a:gd name="T4" fmla="*/ 15689 w 12"/>
                  <a:gd name="T5" fmla="*/ 23164 h 8"/>
                  <a:gd name="T6" fmla="*/ 14092 w 12"/>
                  <a:gd name="T7" fmla="*/ 0 h 8"/>
                  <a:gd name="T8" fmla="*/ 11052 w 12"/>
                  <a:gd name="T9" fmla="*/ 0 h 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2" h="8">
                    <a:moveTo>
                      <a:pt x="7" y="0"/>
                    </a:moveTo>
                    <a:cubicBezTo>
                      <a:pt x="5" y="3"/>
                      <a:pt x="0" y="5"/>
                      <a:pt x="4" y="7"/>
                    </a:cubicBezTo>
                    <a:cubicBezTo>
                      <a:pt x="6" y="8"/>
                      <a:pt x="8" y="7"/>
                      <a:pt x="10" y="6"/>
                    </a:cubicBezTo>
                    <a:cubicBezTo>
                      <a:pt x="10" y="4"/>
                      <a:pt x="12" y="2"/>
                      <a:pt x="9" y="0"/>
                    </a:cubicBezTo>
                    <a:cubicBezTo>
                      <a:pt x="9" y="0"/>
                      <a:pt x="8" y="0"/>
                      <a:pt x="7" y="0"/>
                    </a:cubicBezTo>
                    <a:close/>
                  </a:path>
                </a:pathLst>
              </a:custGeom>
              <a:noFill/>
              <a:ln w="9525" cap="sq">
                <a:solidFill>
                  <a:srgbClr val="B4B3B3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5979" name="Freeform 661"/>
              <p:cNvSpPr>
                <a:spLocks noChangeArrowheads="1"/>
              </p:cNvSpPr>
              <p:nvPr/>
            </p:nvSpPr>
            <p:spPr bwMode="auto">
              <a:xfrm>
                <a:off x="900" y="3140"/>
                <a:ext cx="11" cy="13"/>
              </a:xfrm>
              <a:custGeom>
                <a:avLst/>
                <a:gdLst>
                  <a:gd name="T0" fmla="*/ 16748 w 8"/>
                  <a:gd name="T1" fmla="*/ 4352 h 8"/>
                  <a:gd name="T2" fmla="*/ 4144 w 8"/>
                  <a:gd name="T3" fmla="*/ 7072 h 8"/>
                  <a:gd name="T4" fmla="*/ 12689 w 8"/>
                  <a:gd name="T5" fmla="*/ 30347 h 8"/>
                  <a:gd name="T6" fmla="*/ 16748 w 8"/>
                  <a:gd name="T7" fmla="*/ 4352 h 8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8" h="8">
                    <a:moveTo>
                      <a:pt x="5" y="1"/>
                    </a:moveTo>
                    <a:cubicBezTo>
                      <a:pt x="4" y="0"/>
                      <a:pt x="2" y="1"/>
                      <a:pt x="1" y="2"/>
                    </a:cubicBezTo>
                    <a:cubicBezTo>
                      <a:pt x="0" y="4"/>
                      <a:pt x="2" y="6"/>
                      <a:pt x="4" y="8"/>
                    </a:cubicBezTo>
                    <a:cubicBezTo>
                      <a:pt x="6" y="6"/>
                      <a:pt x="8" y="3"/>
                      <a:pt x="5" y="1"/>
                    </a:cubicBezTo>
                    <a:close/>
                  </a:path>
                </a:pathLst>
              </a:custGeom>
              <a:solidFill>
                <a:srgbClr val="F0DE2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5980" name="Freeform 662"/>
              <p:cNvSpPr>
                <a:spLocks noChangeArrowheads="1"/>
              </p:cNvSpPr>
              <p:nvPr/>
            </p:nvSpPr>
            <p:spPr bwMode="auto">
              <a:xfrm>
                <a:off x="900" y="3140"/>
                <a:ext cx="11" cy="13"/>
              </a:xfrm>
              <a:custGeom>
                <a:avLst/>
                <a:gdLst>
                  <a:gd name="T0" fmla="*/ 16748 w 8"/>
                  <a:gd name="T1" fmla="*/ 4352 h 8"/>
                  <a:gd name="T2" fmla="*/ 4144 w 8"/>
                  <a:gd name="T3" fmla="*/ 7072 h 8"/>
                  <a:gd name="T4" fmla="*/ 12689 w 8"/>
                  <a:gd name="T5" fmla="*/ 30347 h 8"/>
                  <a:gd name="T6" fmla="*/ 16748 w 8"/>
                  <a:gd name="T7" fmla="*/ 4352 h 8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8" h="8">
                    <a:moveTo>
                      <a:pt x="5" y="1"/>
                    </a:moveTo>
                    <a:cubicBezTo>
                      <a:pt x="4" y="0"/>
                      <a:pt x="2" y="1"/>
                      <a:pt x="1" y="2"/>
                    </a:cubicBezTo>
                    <a:cubicBezTo>
                      <a:pt x="0" y="4"/>
                      <a:pt x="2" y="6"/>
                      <a:pt x="4" y="8"/>
                    </a:cubicBezTo>
                    <a:cubicBezTo>
                      <a:pt x="6" y="6"/>
                      <a:pt x="8" y="3"/>
                      <a:pt x="5" y="1"/>
                    </a:cubicBezTo>
                    <a:close/>
                  </a:path>
                </a:pathLst>
              </a:custGeom>
              <a:noFill/>
              <a:ln w="9525" cap="sq">
                <a:solidFill>
                  <a:srgbClr val="B4B3B3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5981" name="Freeform 663"/>
              <p:cNvSpPr>
                <a:spLocks noChangeArrowheads="1"/>
              </p:cNvSpPr>
              <p:nvPr/>
            </p:nvSpPr>
            <p:spPr bwMode="auto">
              <a:xfrm>
                <a:off x="888" y="3170"/>
                <a:ext cx="10" cy="9"/>
              </a:xfrm>
              <a:custGeom>
                <a:avLst/>
                <a:gdLst>
                  <a:gd name="T0" fmla="*/ 4801 w 8"/>
                  <a:gd name="T1" fmla="*/ 26318 h 5"/>
                  <a:gd name="T2" fmla="*/ 900 w 8"/>
                  <a:gd name="T3" fmla="*/ 60296 h 5"/>
                  <a:gd name="T4" fmla="*/ 4801 w 8"/>
                  <a:gd name="T5" fmla="*/ 108533 h 5"/>
                  <a:gd name="T6" fmla="*/ 5369 w 8"/>
                  <a:gd name="T7" fmla="*/ 60296 h 5"/>
                  <a:gd name="T8" fmla="*/ 4801 w 8"/>
                  <a:gd name="T9" fmla="*/ 26318 h 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8" h="5">
                    <a:moveTo>
                      <a:pt x="6" y="1"/>
                    </a:moveTo>
                    <a:cubicBezTo>
                      <a:pt x="4" y="0"/>
                      <a:pt x="2" y="1"/>
                      <a:pt x="1" y="3"/>
                    </a:cubicBezTo>
                    <a:cubicBezTo>
                      <a:pt x="0" y="5"/>
                      <a:pt x="4" y="5"/>
                      <a:pt x="6" y="5"/>
                    </a:cubicBezTo>
                    <a:cubicBezTo>
                      <a:pt x="6" y="5"/>
                      <a:pt x="7" y="4"/>
                      <a:pt x="7" y="3"/>
                    </a:cubicBezTo>
                    <a:cubicBezTo>
                      <a:pt x="8" y="3"/>
                      <a:pt x="8" y="1"/>
                      <a:pt x="6" y="1"/>
                    </a:cubicBezTo>
                    <a:close/>
                  </a:path>
                </a:pathLst>
              </a:custGeom>
              <a:solidFill>
                <a:srgbClr val="F0DE2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5982" name="Freeform 664"/>
              <p:cNvSpPr>
                <a:spLocks noChangeArrowheads="1"/>
              </p:cNvSpPr>
              <p:nvPr/>
            </p:nvSpPr>
            <p:spPr bwMode="auto">
              <a:xfrm>
                <a:off x="888" y="3170"/>
                <a:ext cx="10" cy="9"/>
              </a:xfrm>
              <a:custGeom>
                <a:avLst/>
                <a:gdLst>
                  <a:gd name="T0" fmla="*/ 4801 w 8"/>
                  <a:gd name="T1" fmla="*/ 26318 h 5"/>
                  <a:gd name="T2" fmla="*/ 900 w 8"/>
                  <a:gd name="T3" fmla="*/ 60296 h 5"/>
                  <a:gd name="T4" fmla="*/ 4801 w 8"/>
                  <a:gd name="T5" fmla="*/ 108533 h 5"/>
                  <a:gd name="T6" fmla="*/ 5369 w 8"/>
                  <a:gd name="T7" fmla="*/ 60296 h 5"/>
                  <a:gd name="T8" fmla="*/ 4801 w 8"/>
                  <a:gd name="T9" fmla="*/ 26318 h 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8" h="5">
                    <a:moveTo>
                      <a:pt x="6" y="1"/>
                    </a:moveTo>
                    <a:cubicBezTo>
                      <a:pt x="4" y="0"/>
                      <a:pt x="2" y="1"/>
                      <a:pt x="1" y="3"/>
                    </a:cubicBezTo>
                    <a:cubicBezTo>
                      <a:pt x="0" y="5"/>
                      <a:pt x="4" y="5"/>
                      <a:pt x="6" y="5"/>
                    </a:cubicBezTo>
                    <a:cubicBezTo>
                      <a:pt x="6" y="5"/>
                      <a:pt x="7" y="4"/>
                      <a:pt x="7" y="3"/>
                    </a:cubicBezTo>
                    <a:cubicBezTo>
                      <a:pt x="8" y="3"/>
                      <a:pt x="8" y="1"/>
                      <a:pt x="6" y="1"/>
                    </a:cubicBezTo>
                    <a:close/>
                  </a:path>
                </a:pathLst>
              </a:custGeom>
              <a:noFill/>
              <a:ln w="9525" cap="sq">
                <a:solidFill>
                  <a:srgbClr val="B4B3B3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5983" name="Freeform 665"/>
              <p:cNvSpPr>
                <a:spLocks noChangeArrowheads="1"/>
              </p:cNvSpPr>
              <p:nvPr/>
            </p:nvSpPr>
            <p:spPr bwMode="auto">
              <a:xfrm>
                <a:off x="888" y="3185"/>
                <a:ext cx="11" cy="9"/>
              </a:xfrm>
              <a:custGeom>
                <a:avLst/>
                <a:gdLst>
                  <a:gd name="T0" fmla="*/ 2911 w 9"/>
                  <a:gd name="T1" fmla="*/ 1598 h 6"/>
                  <a:gd name="T2" fmla="*/ 917 w 9"/>
                  <a:gd name="T3" fmla="*/ 1598 h 6"/>
                  <a:gd name="T4" fmla="*/ 917 w 9"/>
                  <a:gd name="T5" fmla="*/ 5394 h 6"/>
                  <a:gd name="T6" fmla="*/ 2220 w 9"/>
                  <a:gd name="T7" fmla="*/ 6245 h 6"/>
                  <a:gd name="T8" fmla="*/ 2911 w 9"/>
                  <a:gd name="T9" fmla="*/ 1598 h 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9" h="6">
                    <a:moveTo>
                      <a:pt x="7" y="1"/>
                    </a:moveTo>
                    <a:cubicBezTo>
                      <a:pt x="6" y="0"/>
                      <a:pt x="4" y="0"/>
                      <a:pt x="2" y="1"/>
                    </a:cubicBezTo>
                    <a:cubicBezTo>
                      <a:pt x="0" y="2"/>
                      <a:pt x="1" y="4"/>
                      <a:pt x="2" y="5"/>
                    </a:cubicBezTo>
                    <a:cubicBezTo>
                      <a:pt x="2" y="6"/>
                      <a:pt x="4" y="6"/>
                      <a:pt x="5" y="6"/>
                    </a:cubicBezTo>
                    <a:cubicBezTo>
                      <a:pt x="5" y="4"/>
                      <a:pt x="9" y="4"/>
                      <a:pt x="7" y="1"/>
                    </a:cubicBezTo>
                    <a:close/>
                  </a:path>
                </a:pathLst>
              </a:custGeom>
              <a:solidFill>
                <a:srgbClr val="F0DE2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5984" name="Freeform 666"/>
              <p:cNvSpPr>
                <a:spLocks noChangeArrowheads="1"/>
              </p:cNvSpPr>
              <p:nvPr/>
            </p:nvSpPr>
            <p:spPr bwMode="auto">
              <a:xfrm>
                <a:off x="888" y="3185"/>
                <a:ext cx="11" cy="9"/>
              </a:xfrm>
              <a:custGeom>
                <a:avLst/>
                <a:gdLst>
                  <a:gd name="T0" fmla="*/ 2911 w 9"/>
                  <a:gd name="T1" fmla="*/ 1598 h 6"/>
                  <a:gd name="T2" fmla="*/ 917 w 9"/>
                  <a:gd name="T3" fmla="*/ 1598 h 6"/>
                  <a:gd name="T4" fmla="*/ 917 w 9"/>
                  <a:gd name="T5" fmla="*/ 5394 h 6"/>
                  <a:gd name="T6" fmla="*/ 2220 w 9"/>
                  <a:gd name="T7" fmla="*/ 6245 h 6"/>
                  <a:gd name="T8" fmla="*/ 2911 w 9"/>
                  <a:gd name="T9" fmla="*/ 1598 h 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9" h="6">
                    <a:moveTo>
                      <a:pt x="7" y="1"/>
                    </a:moveTo>
                    <a:cubicBezTo>
                      <a:pt x="6" y="0"/>
                      <a:pt x="4" y="0"/>
                      <a:pt x="2" y="1"/>
                    </a:cubicBezTo>
                    <a:cubicBezTo>
                      <a:pt x="0" y="2"/>
                      <a:pt x="1" y="4"/>
                      <a:pt x="2" y="5"/>
                    </a:cubicBezTo>
                    <a:cubicBezTo>
                      <a:pt x="2" y="6"/>
                      <a:pt x="4" y="6"/>
                      <a:pt x="5" y="6"/>
                    </a:cubicBezTo>
                    <a:cubicBezTo>
                      <a:pt x="5" y="4"/>
                      <a:pt x="9" y="4"/>
                      <a:pt x="7" y="1"/>
                    </a:cubicBezTo>
                    <a:close/>
                  </a:path>
                </a:pathLst>
              </a:custGeom>
              <a:noFill/>
              <a:ln w="9525" cap="sq">
                <a:solidFill>
                  <a:srgbClr val="B4B3B3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5985" name="Freeform 667"/>
              <p:cNvSpPr>
                <a:spLocks noChangeArrowheads="1"/>
              </p:cNvSpPr>
              <p:nvPr/>
            </p:nvSpPr>
            <p:spPr bwMode="auto">
              <a:xfrm>
                <a:off x="888" y="3200"/>
                <a:ext cx="14" cy="9"/>
              </a:xfrm>
              <a:custGeom>
                <a:avLst/>
                <a:gdLst>
                  <a:gd name="T0" fmla="*/ 6273 w 11"/>
                  <a:gd name="T1" fmla="*/ 3279 h 6"/>
                  <a:gd name="T2" fmla="*/ 1716 w 11"/>
                  <a:gd name="T3" fmla="*/ 15128 h 6"/>
                  <a:gd name="T4" fmla="*/ 6273 w 11"/>
                  <a:gd name="T5" fmla="*/ 15128 h 6"/>
                  <a:gd name="T6" fmla="*/ 9389 w 11"/>
                  <a:gd name="T7" fmla="*/ 5448 h 6"/>
                  <a:gd name="T8" fmla="*/ 6273 w 11"/>
                  <a:gd name="T9" fmla="*/ 3279 h 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1" h="6">
                    <a:moveTo>
                      <a:pt x="7" y="1"/>
                    </a:moveTo>
                    <a:cubicBezTo>
                      <a:pt x="4" y="1"/>
                      <a:pt x="0" y="2"/>
                      <a:pt x="2" y="5"/>
                    </a:cubicBezTo>
                    <a:cubicBezTo>
                      <a:pt x="3" y="5"/>
                      <a:pt x="5" y="6"/>
                      <a:pt x="7" y="5"/>
                    </a:cubicBezTo>
                    <a:cubicBezTo>
                      <a:pt x="9" y="5"/>
                      <a:pt x="11" y="4"/>
                      <a:pt x="10" y="2"/>
                    </a:cubicBezTo>
                    <a:cubicBezTo>
                      <a:pt x="10" y="1"/>
                      <a:pt x="8" y="0"/>
                      <a:pt x="7" y="1"/>
                    </a:cubicBezTo>
                    <a:close/>
                  </a:path>
                </a:pathLst>
              </a:custGeom>
              <a:solidFill>
                <a:srgbClr val="F0DE2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5986" name="Freeform 668"/>
              <p:cNvSpPr>
                <a:spLocks noChangeArrowheads="1"/>
              </p:cNvSpPr>
              <p:nvPr/>
            </p:nvSpPr>
            <p:spPr bwMode="auto">
              <a:xfrm>
                <a:off x="888" y="3200"/>
                <a:ext cx="14" cy="9"/>
              </a:xfrm>
              <a:custGeom>
                <a:avLst/>
                <a:gdLst>
                  <a:gd name="T0" fmla="*/ 6273 w 11"/>
                  <a:gd name="T1" fmla="*/ 3279 h 6"/>
                  <a:gd name="T2" fmla="*/ 1716 w 11"/>
                  <a:gd name="T3" fmla="*/ 15128 h 6"/>
                  <a:gd name="T4" fmla="*/ 6273 w 11"/>
                  <a:gd name="T5" fmla="*/ 15128 h 6"/>
                  <a:gd name="T6" fmla="*/ 9389 w 11"/>
                  <a:gd name="T7" fmla="*/ 5448 h 6"/>
                  <a:gd name="T8" fmla="*/ 6273 w 11"/>
                  <a:gd name="T9" fmla="*/ 3279 h 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1" h="6">
                    <a:moveTo>
                      <a:pt x="7" y="1"/>
                    </a:moveTo>
                    <a:cubicBezTo>
                      <a:pt x="4" y="1"/>
                      <a:pt x="0" y="2"/>
                      <a:pt x="2" y="5"/>
                    </a:cubicBezTo>
                    <a:cubicBezTo>
                      <a:pt x="3" y="5"/>
                      <a:pt x="5" y="6"/>
                      <a:pt x="7" y="5"/>
                    </a:cubicBezTo>
                    <a:cubicBezTo>
                      <a:pt x="9" y="5"/>
                      <a:pt x="11" y="4"/>
                      <a:pt x="10" y="2"/>
                    </a:cubicBezTo>
                    <a:cubicBezTo>
                      <a:pt x="10" y="1"/>
                      <a:pt x="8" y="0"/>
                      <a:pt x="7" y="1"/>
                    </a:cubicBezTo>
                    <a:close/>
                  </a:path>
                </a:pathLst>
              </a:custGeom>
              <a:noFill/>
              <a:ln w="9525" cap="sq">
                <a:solidFill>
                  <a:srgbClr val="B4B3B3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5987" name="Freeform 669"/>
              <p:cNvSpPr>
                <a:spLocks noChangeArrowheads="1"/>
              </p:cNvSpPr>
              <p:nvPr/>
            </p:nvSpPr>
            <p:spPr bwMode="auto">
              <a:xfrm>
                <a:off x="882" y="3193"/>
                <a:ext cx="7" cy="7"/>
              </a:xfrm>
              <a:custGeom>
                <a:avLst/>
                <a:gdLst>
                  <a:gd name="T0" fmla="*/ 1208 w 6"/>
                  <a:gd name="T1" fmla="*/ 1662 h 5"/>
                  <a:gd name="T2" fmla="*/ 0 w 6"/>
                  <a:gd name="T3" fmla="*/ 5274 h 5"/>
                  <a:gd name="T4" fmla="*/ 2979 w 6"/>
                  <a:gd name="T5" fmla="*/ 6819 h 5"/>
                  <a:gd name="T6" fmla="*/ 2010 w 6"/>
                  <a:gd name="T7" fmla="*/ 0 h 5"/>
                  <a:gd name="T8" fmla="*/ 1208 w 6"/>
                  <a:gd name="T9" fmla="*/ 1662 h 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" h="5">
                    <a:moveTo>
                      <a:pt x="2" y="1"/>
                    </a:moveTo>
                    <a:cubicBezTo>
                      <a:pt x="1" y="2"/>
                      <a:pt x="0" y="3"/>
                      <a:pt x="0" y="4"/>
                    </a:cubicBezTo>
                    <a:cubicBezTo>
                      <a:pt x="0" y="5"/>
                      <a:pt x="2" y="5"/>
                      <a:pt x="4" y="5"/>
                    </a:cubicBezTo>
                    <a:cubicBezTo>
                      <a:pt x="6" y="4"/>
                      <a:pt x="6" y="1"/>
                      <a:pt x="3" y="0"/>
                    </a:cubicBezTo>
                    <a:cubicBezTo>
                      <a:pt x="3" y="0"/>
                      <a:pt x="2" y="0"/>
                      <a:pt x="2" y="1"/>
                    </a:cubicBezTo>
                    <a:close/>
                  </a:path>
                </a:pathLst>
              </a:custGeom>
              <a:solidFill>
                <a:srgbClr val="F0DE2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5988" name="Freeform 670"/>
              <p:cNvSpPr>
                <a:spLocks noChangeArrowheads="1"/>
              </p:cNvSpPr>
              <p:nvPr/>
            </p:nvSpPr>
            <p:spPr bwMode="auto">
              <a:xfrm>
                <a:off x="882" y="3193"/>
                <a:ext cx="7" cy="7"/>
              </a:xfrm>
              <a:custGeom>
                <a:avLst/>
                <a:gdLst>
                  <a:gd name="T0" fmla="*/ 1208 w 6"/>
                  <a:gd name="T1" fmla="*/ 1662 h 5"/>
                  <a:gd name="T2" fmla="*/ 0 w 6"/>
                  <a:gd name="T3" fmla="*/ 5274 h 5"/>
                  <a:gd name="T4" fmla="*/ 2979 w 6"/>
                  <a:gd name="T5" fmla="*/ 6819 h 5"/>
                  <a:gd name="T6" fmla="*/ 2010 w 6"/>
                  <a:gd name="T7" fmla="*/ 0 h 5"/>
                  <a:gd name="T8" fmla="*/ 1208 w 6"/>
                  <a:gd name="T9" fmla="*/ 1662 h 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" h="5">
                    <a:moveTo>
                      <a:pt x="2" y="1"/>
                    </a:moveTo>
                    <a:cubicBezTo>
                      <a:pt x="1" y="2"/>
                      <a:pt x="0" y="3"/>
                      <a:pt x="0" y="4"/>
                    </a:cubicBezTo>
                    <a:cubicBezTo>
                      <a:pt x="0" y="5"/>
                      <a:pt x="2" y="5"/>
                      <a:pt x="4" y="5"/>
                    </a:cubicBezTo>
                    <a:cubicBezTo>
                      <a:pt x="6" y="4"/>
                      <a:pt x="6" y="1"/>
                      <a:pt x="3" y="0"/>
                    </a:cubicBezTo>
                    <a:cubicBezTo>
                      <a:pt x="3" y="0"/>
                      <a:pt x="2" y="0"/>
                      <a:pt x="2" y="1"/>
                    </a:cubicBezTo>
                    <a:close/>
                  </a:path>
                </a:pathLst>
              </a:custGeom>
              <a:noFill/>
              <a:ln w="9525" cap="sq">
                <a:solidFill>
                  <a:srgbClr val="B4B3B3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5989" name="Freeform 671"/>
              <p:cNvSpPr>
                <a:spLocks noChangeArrowheads="1"/>
              </p:cNvSpPr>
              <p:nvPr/>
            </p:nvSpPr>
            <p:spPr bwMode="auto">
              <a:xfrm>
                <a:off x="878" y="3207"/>
                <a:ext cx="14" cy="15"/>
              </a:xfrm>
              <a:custGeom>
                <a:avLst/>
                <a:gdLst>
                  <a:gd name="T0" fmla="*/ 8993 w 11"/>
                  <a:gd name="T1" fmla="*/ 25292 h 9"/>
                  <a:gd name="T2" fmla="*/ 4598 w 11"/>
                  <a:gd name="T3" fmla="*/ 0 h 9"/>
                  <a:gd name="T4" fmla="*/ 1050 w 11"/>
                  <a:gd name="T5" fmla="*/ 42153 h 9"/>
                  <a:gd name="T6" fmla="*/ 7527 w 11"/>
                  <a:gd name="T7" fmla="*/ 42153 h 9"/>
                  <a:gd name="T8" fmla="*/ 8993 w 11"/>
                  <a:gd name="T9" fmla="*/ 25292 h 9"/>
                  <a:gd name="T10" fmla="*/ 8993 w 11"/>
                  <a:gd name="T11" fmla="*/ 25292 h 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1" h="9">
                    <a:moveTo>
                      <a:pt x="9" y="4"/>
                    </a:moveTo>
                    <a:cubicBezTo>
                      <a:pt x="7" y="3"/>
                      <a:pt x="5" y="2"/>
                      <a:pt x="5" y="0"/>
                    </a:cubicBezTo>
                    <a:cubicBezTo>
                      <a:pt x="2" y="1"/>
                      <a:pt x="0" y="4"/>
                      <a:pt x="1" y="7"/>
                    </a:cubicBezTo>
                    <a:cubicBezTo>
                      <a:pt x="1" y="9"/>
                      <a:pt x="6" y="8"/>
                      <a:pt x="8" y="7"/>
                    </a:cubicBezTo>
                    <a:cubicBezTo>
                      <a:pt x="9" y="6"/>
                      <a:pt x="11" y="4"/>
                      <a:pt x="9" y="4"/>
                    </a:cubicBezTo>
                    <a:cubicBezTo>
                      <a:pt x="9" y="3"/>
                      <a:pt x="9" y="4"/>
                      <a:pt x="9" y="4"/>
                    </a:cubicBezTo>
                    <a:close/>
                  </a:path>
                </a:pathLst>
              </a:custGeom>
              <a:solidFill>
                <a:srgbClr val="F0DE2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5990" name="Freeform 672"/>
              <p:cNvSpPr>
                <a:spLocks noChangeArrowheads="1"/>
              </p:cNvSpPr>
              <p:nvPr/>
            </p:nvSpPr>
            <p:spPr bwMode="auto">
              <a:xfrm>
                <a:off x="878" y="3207"/>
                <a:ext cx="14" cy="15"/>
              </a:xfrm>
              <a:custGeom>
                <a:avLst/>
                <a:gdLst>
                  <a:gd name="T0" fmla="*/ 8993 w 11"/>
                  <a:gd name="T1" fmla="*/ 25292 h 9"/>
                  <a:gd name="T2" fmla="*/ 4598 w 11"/>
                  <a:gd name="T3" fmla="*/ 0 h 9"/>
                  <a:gd name="T4" fmla="*/ 1050 w 11"/>
                  <a:gd name="T5" fmla="*/ 42153 h 9"/>
                  <a:gd name="T6" fmla="*/ 7527 w 11"/>
                  <a:gd name="T7" fmla="*/ 42153 h 9"/>
                  <a:gd name="T8" fmla="*/ 8993 w 11"/>
                  <a:gd name="T9" fmla="*/ 25292 h 9"/>
                  <a:gd name="T10" fmla="*/ 8993 w 11"/>
                  <a:gd name="T11" fmla="*/ 25292 h 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1" h="9">
                    <a:moveTo>
                      <a:pt x="9" y="4"/>
                    </a:moveTo>
                    <a:cubicBezTo>
                      <a:pt x="7" y="3"/>
                      <a:pt x="5" y="2"/>
                      <a:pt x="5" y="0"/>
                    </a:cubicBezTo>
                    <a:cubicBezTo>
                      <a:pt x="2" y="1"/>
                      <a:pt x="0" y="4"/>
                      <a:pt x="1" y="7"/>
                    </a:cubicBezTo>
                    <a:cubicBezTo>
                      <a:pt x="1" y="9"/>
                      <a:pt x="6" y="8"/>
                      <a:pt x="8" y="7"/>
                    </a:cubicBezTo>
                    <a:cubicBezTo>
                      <a:pt x="9" y="6"/>
                      <a:pt x="11" y="4"/>
                      <a:pt x="9" y="4"/>
                    </a:cubicBezTo>
                    <a:cubicBezTo>
                      <a:pt x="9" y="3"/>
                      <a:pt x="9" y="4"/>
                      <a:pt x="9" y="4"/>
                    </a:cubicBezTo>
                    <a:close/>
                  </a:path>
                </a:pathLst>
              </a:custGeom>
              <a:noFill/>
              <a:ln w="9525" cap="sq">
                <a:solidFill>
                  <a:srgbClr val="B4B3B3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5991" name="Freeform 673"/>
              <p:cNvSpPr>
                <a:spLocks noChangeArrowheads="1"/>
              </p:cNvSpPr>
              <p:nvPr/>
            </p:nvSpPr>
            <p:spPr bwMode="auto">
              <a:xfrm>
                <a:off x="884" y="3221"/>
                <a:ext cx="16" cy="12"/>
              </a:xfrm>
              <a:custGeom>
                <a:avLst/>
                <a:gdLst>
                  <a:gd name="T0" fmla="*/ 15689 w 12"/>
                  <a:gd name="T1" fmla="*/ 7109 h 8"/>
                  <a:gd name="T2" fmla="*/ 9408 w 12"/>
                  <a:gd name="T3" fmla="*/ 0 h 8"/>
                  <a:gd name="T4" fmla="*/ 4479 w 12"/>
                  <a:gd name="T5" fmla="*/ 14336 h 8"/>
                  <a:gd name="T6" fmla="*/ 12437 w 12"/>
                  <a:gd name="T7" fmla="*/ 16037 h 8"/>
                  <a:gd name="T8" fmla="*/ 16591 w 12"/>
                  <a:gd name="T9" fmla="*/ 11555 h 8"/>
                  <a:gd name="T10" fmla="*/ 16591 w 12"/>
                  <a:gd name="T11" fmla="*/ 7109 h 8"/>
                  <a:gd name="T12" fmla="*/ 15689 w 12"/>
                  <a:gd name="T13" fmla="*/ 7109 h 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2" h="8">
                    <a:moveTo>
                      <a:pt x="10" y="3"/>
                    </a:moveTo>
                    <a:cubicBezTo>
                      <a:pt x="10" y="2"/>
                      <a:pt x="8" y="2"/>
                      <a:pt x="6" y="0"/>
                    </a:cubicBezTo>
                    <a:cubicBezTo>
                      <a:pt x="6" y="3"/>
                      <a:pt x="0" y="4"/>
                      <a:pt x="3" y="6"/>
                    </a:cubicBezTo>
                    <a:cubicBezTo>
                      <a:pt x="4" y="7"/>
                      <a:pt x="6" y="8"/>
                      <a:pt x="8" y="7"/>
                    </a:cubicBezTo>
                    <a:cubicBezTo>
                      <a:pt x="9" y="7"/>
                      <a:pt x="9" y="5"/>
                      <a:pt x="11" y="5"/>
                    </a:cubicBezTo>
                    <a:cubicBezTo>
                      <a:pt x="12" y="5"/>
                      <a:pt x="12" y="4"/>
                      <a:pt x="11" y="3"/>
                    </a:cubicBezTo>
                    <a:cubicBezTo>
                      <a:pt x="11" y="3"/>
                      <a:pt x="10" y="3"/>
                      <a:pt x="10" y="3"/>
                    </a:cubicBezTo>
                    <a:close/>
                  </a:path>
                </a:pathLst>
              </a:custGeom>
              <a:solidFill>
                <a:srgbClr val="F0DE2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5992" name="Freeform 674"/>
              <p:cNvSpPr>
                <a:spLocks noChangeArrowheads="1"/>
              </p:cNvSpPr>
              <p:nvPr/>
            </p:nvSpPr>
            <p:spPr bwMode="auto">
              <a:xfrm>
                <a:off x="884" y="3221"/>
                <a:ext cx="16" cy="12"/>
              </a:xfrm>
              <a:custGeom>
                <a:avLst/>
                <a:gdLst>
                  <a:gd name="T0" fmla="*/ 15689 w 12"/>
                  <a:gd name="T1" fmla="*/ 7109 h 8"/>
                  <a:gd name="T2" fmla="*/ 9408 w 12"/>
                  <a:gd name="T3" fmla="*/ 0 h 8"/>
                  <a:gd name="T4" fmla="*/ 4479 w 12"/>
                  <a:gd name="T5" fmla="*/ 14336 h 8"/>
                  <a:gd name="T6" fmla="*/ 12437 w 12"/>
                  <a:gd name="T7" fmla="*/ 16037 h 8"/>
                  <a:gd name="T8" fmla="*/ 16591 w 12"/>
                  <a:gd name="T9" fmla="*/ 11555 h 8"/>
                  <a:gd name="T10" fmla="*/ 16591 w 12"/>
                  <a:gd name="T11" fmla="*/ 7109 h 8"/>
                  <a:gd name="T12" fmla="*/ 15689 w 12"/>
                  <a:gd name="T13" fmla="*/ 7109 h 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2" h="8">
                    <a:moveTo>
                      <a:pt x="10" y="3"/>
                    </a:moveTo>
                    <a:cubicBezTo>
                      <a:pt x="10" y="2"/>
                      <a:pt x="8" y="2"/>
                      <a:pt x="6" y="0"/>
                    </a:cubicBezTo>
                    <a:cubicBezTo>
                      <a:pt x="6" y="3"/>
                      <a:pt x="0" y="4"/>
                      <a:pt x="3" y="6"/>
                    </a:cubicBezTo>
                    <a:cubicBezTo>
                      <a:pt x="4" y="7"/>
                      <a:pt x="6" y="8"/>
                      <a:pt x="8" y="7"/>
                    </a:cubicBezTo>
                    <a:cubicBezTo>
                      <a:pt x="9" y="7"/>
                      <a:pt x="9" y="5"/>
                      <a:pt x="11" y="5"/>
                    </a:cubicBezTo>
                    <a:cubicBezTo>
                      <a:pt x="12" y="5"/>
                      <a:pt x="12" y="4"/>
                      <a:pt x="11" y="3"/>
                    </a:cubicBezTo>
                    <a:cubicBezTo>
                      <a:pt x="11" y="3"/>
                      <a:pt x="10" y="3"/>
                      <a:pt x="10" y="3"/>
                    </a:cubicBezTo>
                    <a:close/>
                  </a:path>
                </a:pathLst>
              </a:custGeom>
              <a:noFill/>
              <a:ln w="9525" cap="sq">
                <a:solidFill>
                  <a:srgbClr val="B4B3B3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5993" name="Freeform 675"/>
              <p:cNvSpPr>
                <a:spLocks noChangeArrowheads="1"/>
              </p:cNvSpPr>
              <p:nvPr/>
            </p:nvSpPr>
            <p:spPr bwMode="auto">
              <a:xfrm>
                <a:off x="869" y="3225"/>
                <a:ext cx="17" cy="10"/>
              </a:xfrm>
              <a:custGeom>
                <a:avLst/>
                <a:gdLst>
                  <a:gd name="T0" fmla="*/ 16452 w 13"/>
                  <a:gd name="T1" fmla="*/ 4443 h 7"/>
                  <a:gd name="T2" fmla="*/ 11542 w 13"/>
                  <a:gd name="T3" fmla="*/ 0 h 7"/>
                  <a:gd name="T4" fmla="*/ 6824 w 13"/>
                  <a:gd name="T5" fmla="*/ 6986 h 7"/>
                  <a:gd name="T6" fmla="*/ 18125 w 13"/>
                  <a:gd name="T7" fmla="*/ 8443 h 7"/>
                  <a:gd name="T8" fmla="*/ 16452 w 13"/>
                  <a:gd name="T9" fmla="*/ 4443 h 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" h="7">
                    <a:moveTo>
                      <a:pt x="10" y="4"/>
                    </a:moveTo>
                    <a:cubicBezTo>
                      <a:pt x="10" y="2"/>
                      <a:pt x="9" y="0"/>
                      <a:pt x="7" y="0"/>
                    </a:cubicBezTo>
                    <a:cubicBezTo>
                      <a:pt x="4" y="1"/>
                      <a:pt x="0" y="4"/>
                      <a:pt x="4" y="6"/>
                    </a:cubicBezTo>
                    <a:cubicBezTo>
                      <a:pt x="5" y="7"/>
                      <a:pt x="8" y="7"/>
                      <a:pt x="11" y="7"/>
                    </a:cubicBezTo>
                    <a:cubicBezTo>
                      <a:pt x="13" y="7"/>
                      <a:pt x="10" y="5"/>
                      <a:pt x="10" y="4"/>
                    </a:cubicBezTo>
                    <a:close/>
                  </a:path>
                </a:pathLst>
              </a:custGeom>
              <a:solidFill>
                <a:srgbClr val="F0DE2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5994" name="Freeform 676"/>
              <p:cNvSpPr>
                <a:spLocks noChangeArrowheads="1"/>
              </p:cNvSpPr>
              <p:nvPr/>
            </p:nvSpPr>
            <p:spPr bwMode="auto">
              <a:xfrm>
                <a:off x="869" y="3225"/>
                <a:ext cx="17" cy="10"/>
              </a:xfrm>
              <a:custGeom>
                <a:avLst/>
                <a:gdLst>
                  <a:gd name="T0" fmla="*/ 16452 w 13"/>
                  <a:gd name="T1" fmla="*/ 4443 h 7"/>
                  <a:gd name="T2" fmla="*/ 11542 w 13"/>
                  <a:gd name="T3" fmla="*/ 0 h 7"/>
                  <a:gd name="T4" fmla="*/ 6824 w 13"/>
                  <a:gd name="T5" fmla="*/ 6986 h 7"/>
                  <a:gd name="T6" fmla="*/ 18125 w 13"/>
                  <a:gd name="T7" fmla="*/ 8443 h 7"/>
                  <a:gd name="T8" fmla="*/ 16452 w 13"/>
                  <a:gd name="T9" fmla="*/ 4443 h 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" h="7">
                    <a:moveTo>
                      <a:pt x="10" y="4"/>
                    </a:moveTo>
                    <a:cubicBezTo>
                      <a:pt x="10" y="2"/>
                      <a:pt x="9" y="0"/>
                      <a:pt x="7" y="0"/>
                    </a:cubicBezTo>
                    <a:cubicBezTo>
                      <a:pt x="4" y="1"/>
                      <a:pt x="0" y="4"/>
                      <a:pt x="4" y="6"/>
                    </a:cubicBezTo>
                    <a:cubicBezTo>
                      <a:pt x="5" y="7"/>
                      <a:pt x="8" y="7"/>
                      <a:pt x="11" y="7"/>
                    </a:cubicBezTo>
                    <a:cubicBezTo>
                      <a:pt x="13" y="7"/>
                      <a:pt x="10" y="5"/>
                      <a:pt x="10" y="4"/>
                    </a:cubicBezTo>
                    <a:close/>
                  </a:path>
                </a:pathLst>
              </a:custGeom>
              <a:noFill/>
              <a:ln w="9525" cap="sq">
                <a:solidFill>
                  <a:srgbClr val="B4B3B3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5995" name="Freeform 677"/>
              <p:cNvSpPr>
                <a:spLocks noChangeArrowheads="1"/>
              </p:cNvSpPr>
              <p:nvPr/>
            </p:nvSpPr>
            <p:spPr bwMode="auto">
              <a:xfrm>
                <a:off x="869" y="3239"/>
                <a:ext cx="11" cy="14"/>
              </a:xfrm>
              <a:custGeom>
                <a:avLst/>
                <a:gdLst>
                  <a:gd name="T0" fmla="*/ 7379 w 9"/>
                  <a:gd name="T1" fmla="*/ 40679 h 8"/>
                  <a:gd name="T2" fmla="*/ 3933 w 9"/>
                  <a:gd name="T3" fmla="*/ 17616 h 8"/>
                  <a:gd name="T4" fmla="*/ 0 w 9"/>
                  <a:gd name="T5" fmla="*/ 84362 h 8"/>
                  <a:gd name="T6" fmla="*/ 8358 w 9"/>
                  <a:gd name="T7" fmla="*/ 84362 h 8"/>
                  <a:gd name="T8" fmla="*/ 7379 w 9"/>
                  <a:gd name="T9" fmla="*/ 40679 h 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9" h="8">
                    <a:moveTo>
                      <a:pt x="8" y="3"/>
                    </a:moveTo>
                    <a:cubicBezTo>
                      <a:pt x="7" y="1"/>
                      <a:pt x="5" y="0"/>
                      <a:pt x="4" y="1"/>
                    </a:cubicBezTo>
                    <a:cubicBezTo>
                      <a:pt x="3" y="2"/>
                      <a:pt x="0" y="5"/>
                      <a:pt x="0" y="6"/>
                    </a:cubicBezTo>
                    <a:cubicBezTo>
                      <a:pt x="2" y="8"/>
                      <a:pt x="6" y="7"/>
                      <a:pt x="9" y="6"/>
                    </a:cubicBezTo>
                    <a:cubicBezTo>
                      <a:pt x="9" y="5"/>
                      <a:pt x="8" y="4"/>
                      <a:pt x="8" y="3"/>
                    </a:cubicBezTo>
                    <a:close/>
                  </a:path>
                </a:pathLst>
              </a:custGeom>
              <a:solidFill>
                <a:srgbClr val="F0DE2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5996" name="Freeform 678"/>
              <p:cNvSpPr>
                <a:spLocks noChangeArrowheads="1"/>
              </p:cNvSpPr>
              <p:nvPr/>
            </p:nvSpPr>
            <p:spPr bwMode="auto">
              <a:xfrm>
                <a:off x="869" y="3239"/>
                <a:ext cx="11" cy="14"/>
              </a:xfrm>
              <a:custGeom>
                <a:avLst/>
                <a:gdLst>
                  <a:gd name="T0" fmla="*/ 7379 w 9"/>
                  <a:gd name="T1" fmla="*/ 40679 h 8"/>
                  <a:gd name="T2" fmla="*/ 3933 w 9"/>
                  <a:gd name="T3" fmla="*/ 17616 h 8"/>
                  <a:gd name="T4" fmla="*/ 0 w 9"/>
                  <a:gd name="T5" fmla="*/ 84362 h 8"/>
                  <a:gd name="T6" fmla="*/ 8358 w 9"/>
                  <a:gd name="T7" fmla="*/ 84362 h 8"/>
                  <a:gd name="T8" fmla="*/ 7379 w 9"/>
                  <a:gd name="T9" fmla="*/ 40679 h 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9" h="8">
                    <a:moveTo>
                      <a:pt x="8" y="3"/>
                    </a:moveTo>
                    <a:cubicBezTo>
                      <a:pt x="7" y="1"/>
                      <a:pt x="5" y="0"/>
                      <a:pt x="4" y="1"/>
                    </a:cubicBezTo>
                    <a:cubicBezTo>
                      <a:pt x="3" y="2"/>
                      <a:pt x="0" y="5"/>
                      <a:pt x="0" y="6"/>
                    </a:cubicBezTo>
                    <a:cubicBezTo>
                      <a:pt x="2" y="8"/>
                      <a:pt x="6" y="7"/>
                      <a:pt x="9" y="6"/>
                    </a:cubicBezTo>
                    <a:cubicBezTo>
                      <a:pt x="9" y="5"/>
                      <a:pt x="8" y="4"/>
                      <a:pt x="8" y="3"/>
                    </a:cubicBezTo>
                    <a:close/>
                  </a:path>
                </a:pathLst>
              </a:custGeom>
              <a:noFill/>
              <a:ln w="9525" cap="sq">
                <a:solidFill>
                  <a:srgbClr val="B4B3B3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5997" name="Freeform 679"/>
              <p:cNvSpPr>
                <a:spLocks noChangeArrowheads="1"/>
              </p:cNvSpPr>
              <p:nvPr/>
            </p:nvSpPr>
            <p:spPr bwMode="auto">
              <a:xfrm>
                <a:off x="882" y="3244"/>
                <a:ext cx="10" cy="9"/>
              </a:xfrm>
              <a:custGeom>
                <a:avLst/>
                <a:gdLst>
                  <a:gd name="T0" fmla="*/ 6288 w 8"/>
                  <a:gd name="T1" fmla="*/ 9084 h 6"/>
                  <a:gd name="T2" fmla="*/ 3306 w 8"/>
                  <a:gd name="T3" fmla="*/ 0 h 6"/>
                  <a:gd name="T4" fmla="*/ 2381 w 8"/>
                  <a:gd name="T5" fmla="*/ 15128 h 6"/>
                  <a:gd name="T6" fmla="*/ 5369 w 8"/>
                  <a:gd name="T7" fmla="*/ 13445 h 6"/>
                  <a:gd name="T8" fmla="*/ 6288 w 8"/>
                  <a:gd name="T9" fmla="*/ 9084 h 6"/>
                  <a:gd name="T10" fmla="*/ 6288 w 8"/>
                  <a:gd name="T11" fmla="*/ 9084 h 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8" h="6">
                    <a:moveTo>
                      <a:pt x="8" y="3"/>
                    </a:moveTo>
                    <a:cubicBezTo>
                      <a:pt x="8" y="1"/>
                      <a:pt x="6" y="1"/>
                      <a:pt x="4" y="0"/>
                    </a:cubicBezTo>
                    <a:cubicBezTo>
                      <a:pt x="2" y="1"/>
                      <a:pt x="0" y="4"/>
                      <a:pt x="3" y="5"/>
                    </a:cubicBezTo>
                    <a:cubicBezTo>
                      <a:pt x="4" y="6"/>
                      <a:pt x="6" y="5"/>
                      <a:pt x="7" y="4"/>
                    </a:cubicBezTo>
                    <a:cubicBezTo>
                      <a:pt x="7" y="4"/>
                      <a:pt x="8" y="3"/>
                      <a:pt x="8" y="3"/>
                    </a:cubicBezTo>
                    <a:cubicBezTo>
                      <a:pt x="8" y="3"/>
                      <a:pt x="8" y="3"/>
                      <a:pt x="8" y="3"/>
                    </a:cubicBezTo>
                    <a:close/>
                  </a:path>
                </a:pathLst>
              </a:custGeom>
              <a:solidFill>
                <a:srgbClr val="F0DE2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5998" name="Freeform 680"/>
              <p:cNvSpPr>
                <a:spLocks noChangeArrowheads="1"/>
              </p:cNvSpPr>
              <p:nvPr/>
            </p:nvSpPr>
            <p:spPr bwMode="auto">
              <a:xfrm>
                <a:off x="882" y="3244"/>
                <a:ext cx="10" cy="9"/>
              </a:xfrm>
              <a:custGeom>
                <a:avLst/>
                <a:gdLst>
                  <a:gd name="T0" fmla="*/ 6288 w 8"/>
                  <a:gd name="T1" fmla="*/ 9084 h 6"/>
                  <a:gd name="T2" fmla="*/ 3306 w 8"/>
                  <a:gd name="T3" fmla="*/ 0 h 6"/>
                  <a:gd name="T4" fmla="*/ 2381 w 8"/>
                  <a:gd name="T5" fmla="*/ 15128 h 6"/>
                  <a:gd name="T6" fmla="*/ 5369 w 8"/>
                  <a:gd name="T7" fmla="*/ 13445 h 6"/>
                  <a:gd name="T8" fmla="*/ 6288 w 8"/>
                  <a:gd name="T9" fmla="*/ 9084 h 6"/>
                  <a:gd name="T10" fmla="*/ 6288 w 8"/>
                  <a:gd name="T11" fmla="*/ 9084 h 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8" h="6">
                    <a:moveTo>
                      <a:pt x="8" y="3"/>
                    </a:moveTo>
                    <a:cubicBezTo>
                      <a:pt x="8" y="1"/>
                      <a:pt x="6" y="1"/>
                      <a:pt x="4" y="0"/>
                    </a:cubicBezTo>
                    <a:cubicBezTo>
                      <a:pt x="2" y="1"/>
                      <a:pt x="0" y="4"/>
                      <a:pt x="3" y="5"/>
                    </a:cubicBezTo>
                    <a:cubicBezTo>
                      <a:pt x="4" y="6"/>
                      <a:pt x="6" y="5"/>
                      <a:pt x="7" y="4"/>
                    </a:cubicBezTo>
                    <a:cubicBezTo>
                      <a:pt x="7" y="4"/>
                      <a:pt x="8" y="3"/>
                      <a:pt x="8" y="3"/>
                    </a:cubicBezTo>
                    <a:cubicBezTo>
                      <a:pt x="8" y="3"/>
                      <a:pt x="8" y="3"/>
                      <a:pt x="8" y="3"/>
                    </a:cubicBezTo>
                    <a:close/>
                  </a:path>
                </a:pathLst>
              </a:custGeom>
              <a:noFill/>
              <a:ln w="9525" cap="sq">
                <a:solidFill>
                  <a:srgbClr val="B4B3B3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5999" name="Freeform 681"/>
              <p:cNvSpPr>
                <a:spLocks noChangeArrowheads="1"/>
              </p:cNvSpPr>
              <p:nvPr/>
            </p:nvSpPr>
            <p:spPr bwMode="auto">
              <a:xfrm>
                <a:off x="867" y="3257"/>
                <a:ext cx="14" cy="15"/>
              </a:xfrm>
              <a:custGeom>
                <a:avLst/>
                <a:gdLst>
                  <a:gd name="T0" fmla="*/ 8993 w 11"/>
                  <a:gd name="T1" fmla="*/ 0 h 9"/>
                  <a:gd name="T2" fmla="*/ 1050 w 11"/>
                  <a:gd name="T3" fmla="*/ 10245 h 9"/>
                  <a:gd name="T4" fmla="*/ 1716 w 11"/>
                  <a:gd name="T5" fmla="*/ 42153 h 9"/>
                  <a:gd name="T6" fmla="*/ 7527 w 11"/>
                  <a:gd name="T7" fmla="*/ 35903 h 9"/>
                  <a:gd name="T8" fmla="*/ 8993 w 11"/>
                  <a:gd name="T9" fmla="*/ 0 h 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1" h="9">
                    <a:moveTo>
                      <a:pt x="9" y="0"/>
                    </a:moveTo>
                    <a:cubicBezTo>
                      <a:pt x="6" y="0"/>
                      <a:pt x="2" y="0"/>
                      <a:pt x="1" y="2"/>
                    </a:cubicBezTo>
                    <a:cubicBezTo>
                      <a:pt x="1" y="4"/>
                      <a:pt x="0" y="6"/>
                      <a:pt x="2" y="7"/>
                    </a:cubicBezTo>
                    <a:cubicBezTo>
                      <a:pt x="4" y="9"/>
                      <a:pt x="6" y="8"/>
                      <a:pt x="8" y="6"/>
                    </a:cubicBezTo>
                    <a:cubicBezTo>
                      <a:pt x="11" y="5"/>
                      <a:pt x="8" y="3"/>
                      <a:pt x="9" y="0"/>
                    </a:cubicBezTo>
                    <a:close/>
                  </a:path>
                </a:pathLst>
              </a:custGeom>
              <a:solidFill>
                <a:srgbClr val="F0DE2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6000" name="Freeform 682"/>
              <p:cNvSpPr>
                <a:spLocks noChangeArrowheads="1"/>
              </p:cNvSpPr>
              <p:nvPr/>
            </p:nvSpPr>
            <p:spPr bwMode="auto">
              <a:xfrm>
                <a:off x="867" y="3257"/>
                <a:ext cx="14" cy="15"/>
              </a:xfrm>
              <a:custGeom>
                <a:avLst/>
                <a:gdLst>
                  <a:gd name="T0" fmla="*/ 8993 w 11"/>
                  <a:gd name="T1" fmla="*/ 0 h 9"/>
                  <a:gd name="T2" fmla="*/ 1050 w 11"/>
                  <a:gd name="T3" fmla="*/ 10245 h 9"/>
                  <a:gd name="T4" fmla="*/ 1716 w 11"/>
                  <a:gd name="T5" fmla="*/ 42153 h 9"/>
                  <a:gd name="T6" fmla="*/ 7527 w 11"/>
                  <a:gd name="T7" fmla="*/ 35903 h 9"/>
                  <a:gd name="T8" fmla="*/ 8993 w 11"/>
                  <a:gd name="T9" fmla="*/ 0 h 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1" h="9">
                    <a:moveTo>
                      <a:pt x="9" y="0"/>
                    </a:moveTo>
                    <a:cubicBezTo>
                      <a:pt x="6" y="0"/>
                      <a:pt x="2" y="0"/>
                      <a:pt x="1" y="2"/>
                    </a:cubicBezTo>
                    <a:cubicBezTo>
                      <a:pt x="1" y="4"/>
                      <a:pt x="0" y="6"/>
                      <a:pt x="2" y="7"/>
                    </a:cubicBezTo>
                    <a:cubicBezTo>
                      <a:pt x="4" y="9"/>
                      <a:pt x="6" y="8"/>
                      <a:pt x="8" y="6"/>
                    </a:cubicBezTo>
                    <a:cubicBezTo>
                      <a:pt x="11" y="5"/>
                      <a:pt x="8" y="3"/>
                      <a:pt x="9" y="0"/>
                    </a:cubicBezTo>
                    <a:close/>
                  </a:path>
                </a:pathLst>
              </a:custGeom>
              <a:noFill/>
              <a:ln w="9525" cap="sq">
                <a:solidFill>
                  <a:srgbClr val="B4B3B3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6001" name="Freeform 683"/>
              <p:cNvSpPr>
                <a:spLocks noChangeArrowheads="1"/>
              </p:cNvSpPr>
              <p:nvPr/>
            </p:nvSpPr>
            <p:spPr bwMode="auto">
              <a:xfrm>
                <a:off x="882" y="3261"/>
                <a:ext cx="9" cy="17"/>
              </a:xfrm>
              <a:custGeom>
                <a:avLst/>
                <a:gdLst>
                  <a:gd name="T0" fmla="*/ 7098 w 7"/>
                  <a:gd name="T1" fmla="*/ 15235 h 10"/>
                  <a:gd name="T2" fmla="*/ 5138 w 7"/>
                  <a:gd name="T3" fmla="*/ 0 h 10"/>
                  <a:gd name="T4" fmla="*/ 1749 w 7"/>
                  <a:gd name="T5" fmla="*/ 0 h 10"/>
                  <a:gd name="T6" fmla="*/ 1749 w 7"/>
                  <a:gd name="T7" fmla="*/ 69166 h 10"/>
                  <a:gd name="T8" fmla="*/ 5138 w 7"/>
                  <a:gd name="T9" fmla="*/ 74851 h 10"/>
                  <a:gd name="T10" fmla="*/ 7098 w 7"/>
                  <a:gd name="T11" fmla="*/ 15235 h 1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7" h="10">
                    <a:moveTo>
                      <a:pt x="4" y="2"/>
                    </a:moveTo>
                    <a:cubicBezTo>
                      <a:pt x="4" y="1"/>
                      <a:pt x="4" y="0"/>
                      <a:pt x="3" y="0"/>
                    </a:cubicBezTo>
                    <a:cubicBezTo>
                      <a:pt x="2" y="0"/>
                      <a:pt x="2" y="0"/>
                      <a:pt x="1" y="0"/>
                    </a:cubicBezTo>
                    <a:cubicBezTo>
                      <a:pt x="0" y="3"/>
                      <a:pt x="1" y="6"/>
                      <a:pt x="1" y="8"/>
                    </a:cubicBezTo>
                    <a:cubicBezTo>
                      <a:pt x="1" y="9"/>
                      <a:pt x="2" y="10"/>
                      <a:pt x="3" y="9"/>
                    </a:cubicBezTo>
                    <a:cubicBezTo>
                      <a:pt x="7" y="8"/>
                      <a:pt x="7" y="4"/>
                      <a:pt x="4" y="2"/>
                    </a:cubicBezTo>
                    <a:close/>
                  </a:path>
                </a:pathLst>
              </a:custGeom>
              <a:solidFill>
                <a:srgbClr val="F0DE2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6002" name="Freeform 684"/>
              <p:cNvSpPr>
                <a:spLocks noChangeArrowheads="1"/>
              </p:cNvSpPr>
              <p:nvPr/>
            </p:nvSpPr>
            <p:spPr bwMode="auto">
              <a:xfrm>
                <a:off x="882" y="3261"/>
                <a:ext cx="9" cy="17"/>
              </a:xfrm>
              <a:custGeom>
                <a:avLst/>
                <a:gdLst>
                  <a:gd name="T0" fmla="*/ 7098 w 7"/>
                  <a:gd name="T1" fmla="*/ 15235 h 10"/>
                  <a:gd name="T2" fmla="*/ 5138 w 7"/>
                  <a:gd name="T3" fmla="*/ 0 h 10"/>
                  <a:gd name="T4" fmla="*/ 1749 w 7"/>
                  <a:gd name="T5" fmla="*/ 0 h 10"/>
                  <a:gd name="T6" fmla="*/ 1749 w 7"/>
                  <a:gd name="T7" fmla="*/ 69166 h 10"/>
                  <a:gd name="T8" fmla="*/ 5138 w 7"/>
                  <a:gd name="T9" fmla="*/ 74851 h 10"/>
                  <a:gd name="T10" fmla="*/ 7098 w 7"/>
                  <a:gd name="T11" fmla="*/ 15235 h 1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7" h="10">
                    <a:moveTo>
                      <a:pt x="4" y="2"/>
                    </a:moveTo>
                    <a:cubicBezTo>
                      <a:pt x="4" y="1"/>
                      <a:pt x="4" y="0"/>
                      <a:pt x="3" y="0"/>
                    </a:cubicBezTo>
                    <a:cubicBezTo>
                      <a:pt x="2" y="0"/>
                      <a:pt x="2" y="0"/>
                      <a:pt x="1" y="0"/>
                    </a:cubicBezTo>
                    <a:cubicBezTo>
                      <a:pt x="0" y="3"/>
                      <a:pt x="1" y="6"/>
                      <a:pt x="1" y="8"/>
                    </a:cubicBezTo>
                    <a:cubicBezTo>
                      <a:pt x="1" y="9"/>
                      <a:pt x="2" y="10"/>
                      <a:pt x="3" y="9"/>
                    </a:cubicBezTo>
                    <a:cubicBezTo>
                      <a:pt x="7" y="8"/>
                      <a:pt x="7" y="4"/>
                      <a:pt x="4" y="2"/>
                    </a:cubicBezTo>
                    <a:close/>
                  </a:path>
                </a:pathLst>
              </a:custGeom>
              <a:noFill/>
              <a:ln w="9525" cap="sq">
                <a:solidFill>
                  <a:srgbClr val="B4B3B3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6003" name="Freeform 685"/>
              <p:cNvSpPr>
                <a:spLocks noChangeArrowheads="1"/>
              </p:cNvSpPr>
              <p:nvPr/>
            </p:nvSpPr>
            <p:spPr bwMode="auto">
              <a:xfrm>
                <a:off x="869" y="3273"/>
                <a:ext cx="13" cy="13"/>
              </a:xfrm>
              <a:custGeom>
                <a:avLst/>
                <a:gdLst>
                  <a:gd name="T0" fmla="*/ 8804 w 10"/>
                  <a:gd name="T1" fmla="*/ 7072 h 8"/>
                  <a:gd name="T2" fmla="*/ 1791 w 10"/>
                  <a:gd name="T3" fmla="*/ 23164 h 8"/>
                  <a:gd name="T4" fmla="*/ 8804 w 10"/>
                  <a:gd name="T5" fmla="*/ 25904 h 8"/>
                  <a:gd name="T6" fmla="*/ 14967 w 10"/>
                  <a:gd name="T7" fmla="*/ 18675 h 8"/>
                  <a:gd name="T8" fmla="*/ 8804 w 10"/>
                  <a:gd name="T9" fmla="*/ 7072 h 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0" h="8">
                    <a:moveTo>
                      <a:pt x="5" y="2"/>
                    </a:moveTo>
                    <a:cubicBezTo>
                      <a:pt x="2" y="0"/>
                      <a:pt x="0" y="4"/>
                      <a:pt x="1" y="6"/>
                    </a:cubicBezTo>
                    <a:cubicBezTo>
                      <a:pt x="1" y="7"/>
                      <a:pt x="3" y="8"/>
                      <a:pt x="5" y="7"/>
                    </a:cubicBezTo>
                    <a:cubicBezTo>
                      <a:pt x="6" y="7"/>
                      <a:pt x="8" y="6"/>
                      <a:pt x="9" y="5"/>
                    </a:cubicBezTo>
                    <a:cubicBezTo>
                      <a:pt x="10" y="3"/>
                      <a:pt x="7" y="3"/>
                      <a:pt x="5" y="2"/>
                    </a:cubicBezTo>
                    <a:close/>
                  </a:path>
                </a:pathLst>
              </a:custGeom>
              <a:solidFill>
                <a:srgbClr val="F0DE2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6004" name="Freeform 686"/>
              <p:cNvSpPr>
                <a:spLocks noChangeArrowheads="1"/>
              </p:cNvSpPr>
              <p:nvPr/>
            </p:nvSpPr>
            <p:spPr bwMode="auto">
              <a:xfrm>
                <a:off x="869" y="3273"/>
                <a:ext cx="13" cy="13"/>
              </a:xfrm>
              <a:custGeom>
                <a:avLst/>
                <a:gdLst>
                  <a:gd name="T0" fmla="*/ 8804 w 10"/>
                  <a:gd name="T1" fmla="*/ 7072 h 8"/>
                  <a:gd name="T2" fmla="*/ 1791 w 10"/>
                  <a:gd name="T3" fmla="*/ 23164 h 8"/>
                  <a:gd name="T4" fmla="*/ 8804 w 10"/>
                  <a:gd name="T5" fmla="*/ 25904 h 8"/>
                  <a:gd name="T6" fmla="*/ 14967 w 10"/>
                  <a:gd name="T7" fmla="*/ 18675 h 8"/>
                  <a:gd name="T8" fmla="*/ 8804 w 10"/>
                  <a:gd name="T9" fmla="*/ 7072 h 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0" h="8">
                    <a:moveTo>
                      <a:pt x="5" y="2"/>
                    </a:moveTo>
                    <a:cubicBezTo>
                      <a:pt x="2" y="0"/>
                      <a:pt x="0" y="4"/>
                      <a:pt x="1" y="6"/>
                    </a:cubicBezTo>
                    <a:cubicBezTo>
                      <a:pt x="1" y="7"/>
                      <a:pt x="3" y="8"/>
                      <a:pt x="5" y="7"/>
                    </a:cubicBezTo>
                    <a:cubicBezTo>
                      <a:pt x="6" y="7"/>
                      <a:pt x="8" y="6"/>
                      <a:pt x="9" y="5"/>
                    </a:cubicBezTo>
                    <a:cubicBezTo>
                      <a:pt x="10" y="3"/>
                      <a:pt x="7" y="3"/>
                      <a:pt x="5" y="2"/>
                    </a:cubicBezTo>
                    <a:close/>
                  </a:path>
                </a:pathLst>
              </a:custGeom>
              <a:noFill/>
              <a:ln w="9525" cap="sq">
                <a:solidFill>
                  <a:srgbClr val="B4B3B3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6005" name="Freeform 687"/>
              <p:cNvSpPr>
                <a:spLocks noChangeArrowheads="1"/>
              </p:cNvSpPr>
              <p:nvPr/>
            </p:nvSpPr>
            <p:spPr bwMode="auto">
              <a:xfrm>
                <a:off x="878" y="3285"/>
                <a:ext cx="11" cy="15"/>
              </a:xfrm>
              <a:custGeom>
                <a:avLst/>
                <a:gdLst>
                  <a:gd name="T0" fmla="*/ 4428 w 9"/>
                  <a:gd name="T1" fmla="*/ 0 h 9"/>
                  <a:gd name="T2" fmla="*/ 956 w 9"/>
                  <a:gd name="T3" fmla="*/ 28458 h 9"/>
                  <a:gd name="T4" fmla="*/ 8358 w 9"/>
                  <a:gd name="T5" fmla="*/ 53758 h 9"/>
                  <a:gd name="T6" fmla="*/ 3933 w 9"/>
                  <a:gd name="T7" fmla="*/ 28458 h 9"/>
                  <a:gd name="T8" fmla="*/ 3933 w 9"/>
                  <a:gd name="T9" fmla="*/ 10245 h 9"/>
                  <a:gd name="T10" fmla="*/ 4428 w 9"/>
                  <a:gd name="T11" fmla="*/ 0 h 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9" h="9">
                    <a:moveTo>
                      <a:pt x="5" y="0"/>
                    </a:moveTo>
                    <a:cubicBezTo>
                      <a:pt x="5" y="3"/>
                      <a:pt x="0" y="2"/>
                      <a:pt x="1" y="5"/>
                    </a:cubicBezTo>
                    <a:cubicBezTo>
                      <a:pt x="2" y="7"/>
                      <a:pt x="5" y="9"/>
                      <a:pt x="9" y="9"/>
                    </a:cubicBezTo>
                    <a:cubicBezTo>
                      <a:pt x="9" y="7"/>
                      <a:pt x="6" y="6"/>
                      <a:pt x="4" y="5"/>
                    </a:cubicBezTo>
                    <a:cubicBezTo>
                      <a:pt x="4" y="4"/>
                      <a:pt x="4" y="3"/>
                      <a:pt x="4" y="2"/>
                    </a:cubicBez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F0DE2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6006" name="Freeform 688"/>
              <p:cNvSpPr>
                <a:spLocks noChangeArrowheads="1"/>
              </p:cNvSpPr>
              <p:nvPr/>
            </p:nvSpPr>
            <p:spPr bwMode="auto">
              <a:xfrm>
                <a:off x="878" y="3285"/>
                <a:ext cx="11" cy="15"/>
              </a:xfrm>
              <a:custGeom>
                <a:avLst/>
                <a:gdLst>
                  <a:gd name="T0" fmla="*/ 4428 w 9"/>
                  <a:gd name="T1" fmla="*/ 0 h 9"/>
                  <a:gd name="T2" fmla="*/ 956 w 9"/>
                  <a:gd name="T3" fmla="*/ 28458 h 9"/>
                  <a:gd name="T4" fmla="*/ 8358 w 9"/>
                  <a:gd name="T5" fmla="*/ 53758 h 9"/>
                  <a:gd name="T6" fmla="*/ 3933 w 9"/>
                  <a:gd name="T7" fmla="*/ 28458 h 9"/>
                  <a:gd name="T8" fmla="*/ 3933 w 9"/>
                  <a:gd name="T9" fmla="*/ 10245 h 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9" h="9">
                    <a:moveTo>
                      <a:pt x="5" y="0"/>
                    </a:moveTo>
                    <a:cubicBezTo>
                      <a:pt x="5" y="3"/>
                      <a:pt x="0" y="2"/>
                      <a:pt x="1" y="5"/>
                    </a:cubicBezTo>
                    <a:cubicBezTo>
                      <a:pt x="2" y="7"/>
                      <a:pt x="5" y="9"/>
                      <a:pt x="9" y="9"/>
                    </a:cubicBezTo>
                    <a:cubicBezTo>
                      <a:pt x="9" y="7"/>
                      <a:pt x="6" y="6"/>
                      <a:pt x="4" y="5"/>
                    </a:cubicBezTo>
                    <a:cubicBezTo>
                      <a:pt x="4" y="4"/>
                      <a:pt x="4" y="3"/>
                      <a:pt x="4" y="2"/>
                    </a:cubicBezTo>
                  </a:path>
                </a:pathLst>
              </a:custGeom>
              <a:noFill/>
              <a:ln w="9525" cap="sq">
                <a:solidFill>
                  <a:srgbClr val="B4B3B3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6007" name="Freeform 689"/>
              <p:cNvSpPr>
                <a:spLocks noChangeArrowheads="1"/>
              </p:cNvSpPr>
              <p:nvPr/>
            </p:nvSpPr>
            <p:spPr bwMode="auto">
              <a:xfrm>
                <a:off x="865" y="3287"/>
                <a:ext cx="9" cy="9"/>
              </a:xfrm>
              <a:custGeom>
                <a:avLst/>
                <a:gdLst>
                  <a:gd name="T0" fmla="*/ 7098 w 7"/>
                  <a:gd name="T1" fmla="*/ 5448 h 6"/>
                  <a:gd name="T2" fmla="*/ 1749 w 7"/>
                  <a:gd name="T3" fmla="*/ 0 h 6"/>
                  <a:gd name="T4" fmla="*/ 0 w 7"/>
                  <a:gd name="T5" fmla="*/ 3279 h 6"/>
                  <a:gd name="T6" fmla="*/ 0 w 7"/>
                  <a:gd name="T7" fmla="*/ 9084 h 6"/>
                  <a:gd name="T8" fmla="*/ 9834 w 7"/>
                  <a:gd name="T9" fmla="*/ 19088 h 6"/>
                  <a:gd name="T10" fmla="*/ 8806 w 7"/>
                  <a:gd name="T11" fmla="*/ 9084 h 6"/>
                  <a:gd name="T12" fmla="*/ 7098 w 7"/>
                  <a:gd name="T13" fmla="*/ 5448 h 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7" h="6">
                    <a:moveTo>
                      <a:pt x="4" y="2"/>
                    </a:moveTo>
                    <a:cubicBezTo>
                      <a:pt x="4" y="1"/>
                      <a:pt x="1" y="2"/>
                      <a:pt x="1" y="0"/>
                    </a:cubicBezTo>
                    <a:cubicBezTo>
                      <a:pt x="1" y="1"/>
                      <a:pt x="0" y="1"/>
                      <a:pt x="0" y="1"/>
                    </a:cubicBezTo>
                    <a:cubicBezTo>
                      <a:pt x="0" y="1"/>
                      <a:pt x="0" y="3"/>
                      <a:pt x="0" y="3"/>
                    </a:cubicBezTo>
                    <a:cubicBezTo>
                      <a:pt x="2" y="4"/>
                      <a:pt x="3" y="6"/>
                      <a:pt x="6" y="6"/>
                    </a:cubicBezTo>
                    <a:cubicBezTo>
                      <a:pt x="7" y="6"/>
                      <a:pt x="6" y="4"/>
                      <a:pt x="5" y="3"/>
                    </a:cubicBezTo>
                    <a:lnTo>
                      <a:pt x="4" y="2"/>
                    </a:lnTo>
                    <a:close/>
                  </a:path>
                </a:pathLst>
              </a:custGeom>
              <a:solidFill>
                <a:srgbClr val="F0DE2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6008" name="Freeform 690"/>
              <p:cNvSpPr>
                <a:spLocks noChangeArrowheads="1"/>
              </p:cNvSpPr>
              <p:nvPr/>
            </p:nvSpPr>
            <p:spPr bwMode="auto">
              <a:xfrm>
                <a:off x="865" y="3287"/>
                <a:ext cx="9" cy="9"/>
              </a:xfrm>
              <a:custGeom>
                <a:avLst/>
                <a:gdLst>
                  <a:gd name="T0" fmla="*/ 7098 w 7"/>
                  <a:gd name="T1" fmla="*/ 5448 h 6"/>
                  <a:gd name="T2" fmla="*/ 1749 w 7"/>
                  <a:gd name="T3" fmla="*/ 0 h 6"/>
                  <a:gd name="T4" fmla="*/ 0 w 7"/>
                  <a:gd name="T5" fmla="*/ 3279 h 6"/>
                  <a:gd name="T6" fmla="*/ 0 w 7"/>
                  <a:gd name="T7" fmla="*/ 9084 h 6"/>
                  <a:gd name="T8" fmla="*/ 9834 w 7"/>
                  <a:gd name="T9" fmla="*/ 19088 h 6"/>
                  <a:gd name="T10" fmla="*/ 8806 w 7"/>
                  <a:gd name="T11" fmla="*/ 9084 h 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7" h="6">
                    <a:moveTo>
                      <a:pt x="4" y="2"/>
                    </a:moveTo>
                    <a:cubicBezTo>
                      <a:pt x="4" y="1"/>
                      <a:pt x="1" y="2"/>
                      <a:pt x="1" y="0"/>
                    </a:cubicBezTo>
                    <a:cubicBezTo>
                      <a:pt x="1" y="1"/>
                      <a:pt x="0" y="1"/>
                      <a:pt x="0" y="1"/>
                    </a:cubicBezTo>
                    <a:cubicBezTo>
                      <a:pt x="0" y="1"/>
                      <a:pt x="0" y="3"/>
                      <a:pt x="0" y="3"/>
                    </a:cubicBezTo>
                    <a:cubicBezTo>
                      <a:pt x="2" y="4"/>
                      <a:pt x="3" y="6"/>
                      <a:pt x="6" y="6"/>
                    </a:cubicBezTo>
                    <a:cubicBezTo>
                      <a:pt x="7" y="6"/>
                      <a:pt x="6" y="4"/>
                      <a:pt x="5" y="3"/>
                    </a:cubicBezTo>
                  </a:path>
                </a:pathLst>
              </a:custGeom>
              <a:noFill/>
              <a:ln w="9525" cap="sq">
                <a:solidFill>
                  <a:srgbClr val="B4B3B3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6009" name="Freeform 691"/>
              <p:cNvSpPr>
                <a:spLocks noChangeArrowheads="1"/>
              </p:cNvSpPr>
              <p:nvPr/>
            </p:nvSpPr>
            <p:spPr bwMode="auto">
              <a:xfrm>
                <a:off x="868" y="3303"/>
                <a:ext cx="13" cy="7"/>
              </a:xfrm>
              <a:custGeom>
                <a:avLst/>
                <a:gdLst>
                  <a:gd name="T0" fmla="*/ 14967 w 10"/>
                  <a:gd name="T1" fmla="*/ 1662 h 5"/>
                  <a:gd name="T2" fmla="*/ 5181 w 10"/>
                  <a:gd name="T3" fmla="*/ 5274 h 5"/>
                  <a:gd name="T4" fmla="*/ 14967 w 10"/>
                  <a:gd name="T5" fmla="*/ 6819 h 5"/>
                  <a:gd name="T6" fmla="*/ 14967 w 10"/>
                  <a:gd name="T7" fmla="*/ 1662 h 5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0" h="5">
                    <a:moveTo>
                      <a:pt x="9" y="1"/>
                    </a:moveTo>
                    <a:cubicBezTo>
                      <a:pt x="6" y="0"/>
                      <a:pt x="0" y="0"/>
                      <a:pt x="3" y="4"/>
                    </a:cubicBezTo>
                    <a:cubicBezTo>
                      <a:pt x="3" y="5"/>
                      <a:pt x="7" y="5"/>
                      <a:pt x="9" y="5"/>
                    </a:cubicBezTo>
                    <a:cubicBezTo>
                      <a:pt x="9" y="4"/>
                      <a:pt x="10" y="2"/>
                      <a:pt x="9" y="1"/>
                    </a:cubicBezTo>
                    <a:close/>
                  </a:path>
                </a:pathLst>
              </a:custGeom>
              <a:solidFill>
                <a:srgbClr val="F0DE2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6010" name="Freeform 692"/>
              <p:cNvSpPr>
                <a:spLocks noChangeArrowheads="1"/>
              </p:cNvSpPr>
              <p:nvPr/>
            </p:nvSpPr>
            <p:spPr bwMode="auto">
              <a:xfrm>
                <a:off x="868" y="3303"/>
                <a:ext cx="13" cy="7"/>
              </a:xfrm>
              <a:custGeom>
                <a:avLst/>
                <a:gdLst>
                  <a:gd name="T0" fmla="*/ 14967 w 10"/>
                  <a:gd name="T1" fmla="*/ 1662 h 5"/>
                  <a:gd name="T2" fmla="*/ 5181 w 10"/>
                  <a:gd name="T3" fmla="*/ 5274 h 5"/>
                  <a:gd name="T4" fmla="*/ 14967 w 10"/>
                  <a:gd name="T5" fmla="*/ 6819 h 5"/>
                  <a:gd name="T6" fmla="*/ 14967 w 10"/>
                  <a:gd name="T7" fmla="*/ 1662 h 5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0" h="5">
                    <a:moveTo>
                      <a:pt x="9" y="1"/>
                    </a:moveTo>
                    <a:cubicBezTo>
                      <a:pt x="6" y="0"/>
                      <a:pt x="0" y="0"/>
                      <a:pt x="3" y="4"/>
                    </a:cubicBezTo>
                    <a:cubicBezTo>
                      <a:pt x="3" y="5"/>
                      <a:pt x="7" y="5"/>
                      <a:pt x="9" y="5"/>
                    </a:cubicBezTo>
                    <a:cubicBezTo>
                      <a:pt x="9" y="4"/>
                      <a:pt x="10" y="2"/>
                      <a:pt x="9" y="1"/>
                    </a:cubicBezTo>
                    <a:close/>
                  </a:path>
                </a:pathLst>
              </a:custGeom>
              <a:noFill/>
              <a:ln w="9525" cap="sq">
                <a:solidFill>
                  <a:srgbClr val="B4B3B3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6011" name="Freeform 693"/>
              <p:cNvSpPr>
                <a:spLocks noChangeArrowheads="1"/>
              </p:cNvSpPr>
              <p:nvPr/>
            </p:nvSpPr>
            <p:spPr bwMode="auto">
              <a:xfrm>
                <a:off x="1010" y="3101"/>
                <a:ext cx="15" cy="14"/>
              </a:xfrm>
              <a:custGeom>
                <a:avLst/>
                <a:gdLst>
                  <a:gd name="T0" fmla="*/ 4101 w 12"/>
                  <a:gd name="T1" fmla="*/ 30828 h 8"/>
                  <a:gd name="T2" fmla="*/ 3116 w 12"/>
                  <a:gd name="T3" fmla="*/ 17616 h 8"/>
                  <a:gd name="T4" fmla="*/ 4939 w 12"/>
                  <a:gd name="T5" fmla="*/ 94411 h 8"/>
                  <a:gd name="T6" fmla="*/ 4101 w 12"/>
                  <a:gd name="T7" fmla="*/ 30828 h 8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2" h="8">
                    <a:moveTo>
                      <a:pt x="7" y="2"/>
                    </a:moveTo>
                    <a:cubicBezTo>
                      <a:pt x="6" y="2"/>
                      <a:pt x="6" y="0"/>
                      <a:pt x="5" y="1"/>
                    </a:cubicBezTo>
                    <a:cubicBezTo>
                      <a:pt x="0" y="3"/>
                      <a:pt x="6" y="7"/>
                      <a:pt x="8" y="7"/>
                    </a:cubicBezTo>
                    <a:cubicBezTo>
                      <a:pt x="12" y="8"/>
                      <a:pt x="10" y="4"/>
                      <a:pt x="7" y="2"/>
                    </a:cubicBezTo>
                    <a:close/>
                  </a:path>
                </a:pathLst>
              </a:custGeom>
              <a:solidFill>
                <a:srgbClr val="F0DE2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6012" name="Freeform 694"/>
              <p:cNvSpPr>
                <a:spLocks noChangeArrowheads="1"/>
              </p:cNvSpPr>
              <p:nvPr/>
            </p:nvSpPr>
            <p:spPr bwMode="auto">
              <a:xfrm>
                <a:off x="1010" y="3101"/>
                <a:ext cx="15" cy="14"/>
              </a:xfrm>
              <a:custGeom>
                <a:avLst/>
                <a:gdLst>
                  <a:gd name="T0" fmla="*/ 4101 w 12"/>
                  <a:gd name="T1" fmla="*/ 30828 h 8"/>
                  <a:gd name="T2" fmla="*/ 3116 w 12"/>
                  <a:gd name="T3" fmla="*/ 17616 h 8"/>
                  <a:gd name="T4" fmla="*/ 4939 w 12"/>
                  <a:gd name="T5" fmla="*/ 94411 h 8"/>
                  <a:gd name="T6" fmla="*/ 4101 w 12"/>
                  <a:gd name="T7" fmla="*/ 30828 h 8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2" h="8">
                    <a:moveTo>
                      <a:pt x="7" y="2"/>
                    </a:moveTo>
                    <a:cubicBezTo>
                      <a:pt x="6" y="2"/>
                      <a:pt x="6" y="0"/>
                      <a:pt x="5" y="1"/>
                    </a:cubicBezTo>
                    <a:cubicBezTo>
                      <a:pt x="0" y="3"/>
                      <a:pt x="6" y="7"/>
                      <a:pt x="8" y="7"/>
                    </a:cubicBezTo>
                    <a:cubicBezTo>
                      <a:pt x="12" y="8"/>
                      <a:pt x="10" y="4"/>
                      <a:pt x="7" y="2"/>
                    </a:cubicBezTo>
                    <a:close/>
                  </a:path>
                </a:pathLst>
              </a:custGeom>
              <a:noFill/>
              <a:ln w="9525" cap="sq">
                <a:solidFill>
                  <a:srgbClr val="B4B3B3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6013" name="Freeform 695"/>
              <p:cNvSpPr>
                <a:spLocks noChangeArrowheads="1"/>
              </p:cNvSpPr>
              <p:nvPr/>
            </p:nvSpPr>
            <p:spPr bwMode="auto">
              <a:xfrm>
                <a:off x="999" y="3095"/>
                <a:ext cx="11" cy="10"/>
              </a:xfrm>
              <a:custGeom>
                <a:avLst/>
                <a:gdLst>
                  <a:gd name="T0" fmla="*/ 2220 w 9"/>
                  <a:gd name="T1" fmla="*/ 0 h 7"/>
                  <a:gd name="T2" fmla="*/ 917 w 9"/>
                  <a:gd name="T3" fmla="*/ 2539 h 7"/>
                  <a:gd name="T4" fmla="*/ 2501 w 9"/>
                  <a:gd name="T5" fmla="*/ 6986 h 7"/>
                  <a:gd name="T6" fmla="*/ 2220 w 9"/>
                  <a:gd name="T7" fmla="*/ 0 h 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9" h="7">
                    <a:moveTo>
                      <a:pt x="5" y="0"/>
                    </a:moveTo>
                    <a:cubicBezTo>
                      <a:pt x="4" y="0"/>
                      <a:pt x="2" y="2"/>
                      <a:pt x="2" y="2"/>
                    </a:cubicBezTo>
                    <a:cubicBezTo>
                      <a:pt x="0" y="4"/>
                      <a:pt x="3" y="7"/>
                      <a:pt x="6" y="6"/>
                    </a:cubicBezTo>
                    <a:cubicBezTo>
                      <a:pt x="8" y="4"/>
                      <a:pt x="9" y="1"/>
                      <a:pt x="5" y="0"/>
                    </a:cubicBezTo>
                    <a:close/>
                  </a:path>
                </a:pathLst>
              </a:custGeom>
              <a:solidFill>
                <a:srgbClr val="F0DE2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6014" name="Freeform 696"/>
              <p:cNvSpPr>
                <a:spLocks noChangeArrowheads="1"/>
              </p:cNvSpPr>
              <p:nvPr/>
            </p:nvSpPr>
            <p:spPr bwMode="auto">
              <a:xfrm>
                <a:off x="999" y="3095"/>
                <a:ext cx="11" cy="10"/>
              </a:xfrm>
              <a:custGeom>
                <a:avLst/>
                <a:gdLst>
                  <a:gd name="T0" fmla="*/ 2220 w 9"/>
                  <a:gd name="T1" fmla="*/ 0 h 7"/>
                  <a:gd name="T2" fmla="*/ 917 w 9"/>
                  <a:gd name="T3" fmla="*/ 2539 h 7"/>
                  <a:gd name="T4" fmla="*/ 2501 w 9"/>
                  <a:gd name="T5" fmla="*/ 6986 h 7"/>
                  <a:gd name="T6" fmla="*/ 2220 w 9"/>
                  <a:gd name="T7" fmla="*/ 0 h 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9" h="7">
                    <a:moveTo>
                      <a:pt x="5" y="0"/>
                    </a:moveTo>
                    <a:cubicBezTo>
                      <a:pt x="4" y="0"/>
                      <a:pt x="2" y="2"/>
                      <a:pt x="2" y="2"/>
                    </a:cubicBezTo>
                    <a:cubicBezTo>
                      <a:pt x="0" y="4"/>
                      <a:pt x="3" y="7"/>
                      <a:pt x="6" y="6"/>
                    </a:cubicBezTo>
                    <a:cubicBezTo>
                      <a:pt x="8" y="4"/>
                      <a:pt x="9" y="1"/>
                      <a:pt x="5" y="0"/>
                    </a:cubicBezTo>
                    <a:close/>
                  </a:path>
                </a:pathLst>
              </a:custGeom>
              <a:noFill/>
              <a:ln w="9525" cap="sq">
                <a:solidFill>
                  <a:srgbClr val="B4B3B3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6015" name="Freeform 697"/>
              <p:cNvSpPr>
                <a:spLocks noChangeArrowheads="1"/>
              </p:cNvSpPr>
              <p:nvPr/>
            </p:nvSpPr>
            <p:spPr bwMode="auto">
              <a:xfrm>
                <a:off x="1002" y="3110"/>
                <a:ext cx="9" cy="12"/>
              </a:xfrm>
              <a:custGeom>
                <a:avLst/>
                <a:gdLst>
                  <a:gd name="T0" fmla="*/ 8806 w 7"/>
                  <a:gd name="T1" fmla="*/ 2691 h 8"/>
                  <a:gd name="T2" fmla="*/ 0 w 7"/>
                  <a:gd name="T3" fmla="*/ 4374 h 8"/>
                  <a:gd name="T4" fmla="*/ 7098 w 7"/>
                  <a:gd name="T5" fmla="*/ 16037 h 8"/>
                  <a:gd name="T6" fmla="*/ 9834 w 7"/>
                  <a:gd name="T7" fmla="*/ 4374 h 8"/>
                  <a:gd name="T8" fmla="*/ 8806 w 7"/>
                  <a:gd name="T9" fmla="*/ 2691 h 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7" h="8">
                    <a:moveTo>
                      <a:pt x="5" y="1"/>
                    </a:moveTo>
                    <a:cubicBezTo>
                      <a:pt x="3" y="1"/>
                      <a:pt x="0" y="0"/>
                      <a:pt x="0" y="2"/>
                    </a:cubicBezTo>
                    <a:cubicBezTo>
                      <a:pt x="0" y="4"/>
                      <a:pt x="1" y="8"/>
                      <a:pt x="4" y="7"/>
                    </a:cubicBezTo>
                    <a:cubicBezTo>
                      <a:pt x="6" y="6"/>
                      <a:pt x="7" y="4"/>
                      <a:pt x="6" y="2"/>
                    </a:cubicBezTo>
                    <a:lnTo>
                      <a:pt x="5" y="1"/>
                    </a:lnTo>
                    <a:close/>
                  </a:path>
                </a:pathLst>
              </a:custGeom>
              <a:solidFill>
                <a:srgbClr val="F0DE2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6016" name="Freeform 698"/>
              <p:cNvSpPr>
                <a:spLocks noChangeArrowheads="1"/>
              </p:cNvSpPr>
              <p:nvPr/>
            </p:nvSpPr>
            <p:spPr bwMode="auto">
              <a:xfrm>
                <a:off x="1002" y="3110"/>
                <a:ext cx="9" cy="12"/>
              </a:xfrm>
              <a:custGeom>
                <a:avLst/>
                <a:gdLst>
                  <a:gd name="T0" fmla="*/ 8806 w 7"/>
                  <a:gd name="T1" fmla="*/ 2691 h 8"/>
                  <a:gd name="T2" fmla="*/ 0 w 7"/>
                  <a:gd name="T3" fmla="*/ 4374 h 8"/>
                  <a:gd name="T4" fmla="*/ 7098 w 7"/>
                  <a:gd name="T5" fmla="*/ 16037 h 8"/>
                  <a:gd name="T6" fmla="*/ 9834 w 7"/>
                  <a:gd name="T7" fmla="*/ 4374 h 8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7" h="8">
                    <a:moveTo>
                      <a:pt x="5" y="1"/>
                    </a:moveTo>
                    <a:cubicBezTo>
                      <a:pt x="3" y="1"/>
                      <a:pt x="0" y="0"/>
                      <a:pt x="0" y="2"/>
                    </a:cubicBezTo>
                    <a:cubicBezTo>
                      <a:pt x="0" y="4"/>
                      <a:pt x="1" y="8"/>
                      <a:pt x="4" y="7"/>
                    </a:cubicBezTo>
                    <a:cubicBezTo>
                      <a:pt x="6" y="6"/>
                      <a:pt x="7" y="4"/>
                      <a:pt x="6" y="2"/>
                    </a:cubicBezTo>
                  </a:path>
                </a:pathLst>
              </a:custGeom>
              <a:noFill/>
              <a:ln w="9525" cap="sq">
                <a:solidFill>
                  <a:srgbClr val="B4B3B3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6017" name="Freeform 699"/>
              <p:cNvSpPr>
                <a:spLocks noChangeArrowheads="1"/>
              </p:cNvSpPr>
              <p:nvPr/>
            </p:nvSpPr>
            <p:spPr bwMode="auto">
              <a:xfrm>
                <a:off x="1053" y="3162"/>
                <a:ext cx="14" cy="17"/>
              </a:xfrm>
              <a:custGeom>
                <a:avLst/>
                <a:gdLst>
                  <a:gd name="T0" fmla="*/ 4598 w 11"/>
                  <a:gd name="T1" fmla="*/ 0 h 10"/>
                  <a:gd name="T2" fmla="*/ 1050 w 11"/>
                  <a:gd name="T3" fmla="*/ 15235 h 10"/>
                  <a:gd name="T4" fmla="*/ 8993 w 11"/>
                  <a:gd name="T5" fmla="*/ 57622 h 10"/>
                  <a:gd name="T6" fmla="*/ 4598 w 11"/>
                  <a:gd name="T7" fmla="*/ 8962 h 10"/>
                  <a:gd name="T8" fmla="*/ 4598 w 11"/>
                  <a:gd name="T9" fmla="*/ 0 h 1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1" h="10">
                    <a:moveTo>
                      <a:pt x="5" y="0"/>
                    </a:moveTo>
                    <a:cubicBezTo>
                      <a:pt x="3" y="0"/>
                      <a:pt x="1" y="1"/>
                      <a:pt x="1" y="2"/>
                    </a:cubicBezTo>
                    <a:cubicBezTo>
                      <a:pt x="0" y="6"/>
                      <a:pt x="5" y="10"/>
                      <a:pt x="9" y="7"/>
                    </a:cubicBezTo>
                    <a:cubicBezTo>
                      <a:pt x="11" y="5"/>
                      <a:pt x="7" y="2"/>
                      <a:pt x="5" y="1"/>
                    </a:cubicBez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F0DE2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6018" name="Freeform 700"/>
              <p:cNvSpPr>
                <a:spLocks noChangeArrowheads="1"/>
              </p:cNvSpPr>
              <p:nvPr/>
            </p:nvSpPr>
            <p:spPr bwMode="auto">
              <a:xfrm>
                <a:off x="1053" y="3162"/>
                <a:ext cx="14" cy="17"/>
              </a:xfrm>
              <a:custGeom>
                <a:avLst/>
                <a:gdLst>
                  <a:gd name="T0" fmla="*/ 4598 w 11"/>
                  <a:gd name="T1" fmla="*/ 0 h 10"/>
                  <a:gd name="T2" fmla="*/ 1050 w 11"/>
                  <a:gd name="T3" fmla="*/ 15235 h 10"/>
                  <a:gd name="T4" fmla="*/ 8993 w 11"/>
                  <a:gd name="T5" fmla="*/ 57622 h 10"/>
                  <a:gd name="T6" fmla="*/ 4598 w 11"/>
                  <a:gd name="T7" fmla="*/ 8962 h 1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1" h="10">
                    <a:moveTo>
                      <a:pt x="5" y="0"/>
                    </a:moveTo>
                    <a:cubicBezTo>
                      <a:pt x="3" y="0"/>
                      <a:pt x="1" y="1"/>
                      <a:pt x="1" y="2"/>
                    </a:cubicBezTo>
                    <a:cubicBezTo>
                      <a:pt x="0" y="6"/>
                      <a:pt x="5" y="10"/>
                      <a:pt x="9" y="7"/>
                    </a:cubicBezTo>
                    <a:cubicBezTo>
                      <a:pt x="11" y="5"/>
                      <a:pt x="7" y="2"/>
                      <a:pt x="5" y="1"/>
                    </a:cubicBezTo>
                  </a:path>
                </a:pathLst>
              </a:custGeom>
              <a:noFill/>
              <a:ln w="9525" cap="sq">
                <a:solidFill>
                  <a:srgbClr val="B4B3B3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6019" name="Freeform 701"/>
              <p:cNvSpPr>
                <a:spLocks noChangeArrowheads="1"/>
              </p:cNvSpPr>
              <p:nvPr/>
            </p:nvSpPr>
            <p:spPr bwMode="auto">
              <a:xfrm>
                <a:off x="1054" y="3181"/>
                <a:ext cx="13" cy="18"/>
              </a:xfrm>
              <a:custGeom>
                <a:avLst/>
                <a:gdLst>
                  <a:gd name="T0" fmla="*/ 13833 w 10"/>
                  <a:gd name="T1" fmla="*/ 4742 h 11"/>
                  <a:gd name="T2" fmla="*/ 1791 w 10"/>
                  <a:gd name="T3" fmla="*/ 28335 h 11"/>
                  <a:gd name="T4" fmla="*/ 8804 w 10"/>
                  <a:gd name="T5" fmla="*/ 42410 h 11"/>
                  <a:gd name="T6" fmla="*/ 13833 w 10"/>
                  <a:gd name="T7" fmla="*/ 4742 h 11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0" h="11">
                    <a:moveTo>
                      <a:pt x="8" y="1"/>
                    </a:moveTo>
                    <a:cubicBezTo>
                      <a:pt x="3" y="0"/>
                      <a:pt x="2" y="5"/>
                      <a:pt x="1" y="7"/>
                    </a:cubicBezTo>
                    <a:cubicBezTo>
                      <a:pt x="0" y="8"/>
                      <a:pt x="2" y="11"/>
                      <a:pt x="5" y="10"/>
                    </a:cubicBezTo>
                    <a:cubicBezTo>
                      <a:pt x="9" y="9"/>
                      <a:pt x="10" y="4"/>
                      <a:pt x="8" y="1"/>
                    </a:cubicBezTo>
                    <a:close/>
                  </a:path>
                </a:pathLst>
              </a:custGeom>
              <a:solidFill>
                <a:srgbClr val="F0DE2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6020" name="Freeform 702"/>
              <p:cNvSpPr>
                <a:spLocks noChangeArrowheads="1"/>
              </p:cNvSpPr>
              <p:nvPr/>
            </p:nvSpPr>
            <p:spPr bwMode="auto">
              <a:xfrm>
                <a:off x="1054" y="3181"/>
                <a:ext cx="13" cy="18"/>
              </a:xfrm>
              <a:custGeom>
                <a:avLst/>
                <a:gdLst>
                  <a:gd name="T0" fmla="*/ 13833 w 10"/>
                  <a:gd name="T1" fmla="*/ 4742 h 11"/>
                  <a:gd name="T2" fmla="*/ 1791 w 10"/>
                  <a:gd name="T3" fmla="*/ 28335 h 11"/>
                  <a:gd name="T4" fmla="*/ 8804 w 10"/>
                  <a:gd name="T5" fmla="*/ 42410 h 11"/>
                  <a:gd name="T6" fmla="*/ 13833 w 10"/>
                  <a:gd name="T7" fmla="*/ 4742 h 11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0" h="11">
                    <a:moveTo>
                      <a:pt x="8" y="1"/>
                    </a:moveTo>
                    <a:cubicBezTo>
                      <a:pt x="3" y="0"/>
                      <a:pt x="2" y="5"/>
                      <a:pt x="1" y="7"/>
                    </a:cubicBezTo>
                    <a:cubicBezTo>
                      <a:pt x="0" y="8"/>
                      <a:pt x="2" y="11"/>
                      <a:pt x="5" y="10"/>
                    </a:cubicBezTo>
                    <a:cubicBezTo>
                      <a:pt x="9" y="9"/>
                      <a:pt x="10" y="4"/>
                      <a:pt x="8" y="1"/>
                    </a:cubicBezTo>
                  </a:path>
                </a:pathLst>
              </a:custGeom>
              <a:noFill/>
              <a:ln w="9525" cap="sq">
                <a:solidFill>
                  <a:srgbClr val="B4B3B3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6021" name="Freeform 703"/>
              <p:cNvSpPr>
                <a:spLocks noChangeArrowheads="1"/>
              </p:cNvSpPr>
              <p:nvPr/>
            </p:nvSpPr>
            <p:spPr bwMode="auto">
              <a:xfrm>
                <a:off x="1050" y="3204"/>
                <a:ext cx="10" cy="18"/>
              </a:xfrm>
              <a:custGeom>
                <a:avLst/>
                <a:gdLst>
                  <a:gd name="T0" fmla="*/ 5369 w 8"/>
                  <a:gd name="T1" fmla="*/ 4742 h 11"/>
                  <a:gd name="T2" fmla="*/ 3306 w 8"/>
                  <a:gd name="T3" fmla="*/ 0 h 11"/>
                  <a:gd name="T4" fmla="*/ 1466 w 8"/>
                  <a:gd name="T5" fmla="*/ 34002 h 11"/>
                  <a:gd name="T6" fmla="*/ 6288 w 8"/>
                  <a:gd name="T7" fmla="*/ 7760 h 11"/>
                  <a:gd name="T8" fmla="*/ 5369 w 8"/>
                  <a:gd name="T9" fmla="*/ 4742 h 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8" h="11">
                    <a:moveTo>
                      <a:pt x="7" y="1"/>
                    </a:moveTo>
                    <a:cubicBezTo>
                      <a:pt x="6" y="0"/>
                      <a:pt x="5" y="0"/>
                      <a:pt x="4" y="0"/>
                    </a:cubicBezTo>
                    <a:cubicBezTo>
                      <a:pt x="1" y="2"/>
                      <a:pt x="0" y="7"/>
                      <a:pt x="2" y="8"/>
                    </a:cubicBezTo>
                    <a:cubicBezTo>
                      <a:pt x="7" y="11"/>
                      <a:pt x="7" y="5"/>
                      <a:pt x="8" y="2"/>
                    </a:cubicBezTo>
                    <a:lnTo>
                      <a:pt x="7" y="1"/>
                    </a:lnTo>
                    <a:close/>
                  </a:path>
                </a:pathLst>
              </a:custGeom>
              <a:solidFill>
                <a:srgbClr val="F0DE2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6022" name="Freeform 704"/>
              <p:cNvSpPr>
                <a:spLocks noChangeArrowheads="1"/>
              </p:cNvSpPr>
              <p:nvPr/>
            </p:nvSpPr>
            <p:spPr bwMode="auto">
              <a:xfrm>
                <a:off x="1050" y="3204"/>
                <a:ext cx="10" cy="18"/>
              </a:xfrm>
              <a:custGeom>
                <a:avLst/>
                <a:gdLst>
                  <a:gd name="T0" fmla="*/ 5369 w 8"/>
                  <a:gd name="T1" fmla="*/ 4742 h 11"/>
                  <a:gd name="T2" fmla="*/ 3306 w 8"/>
                  <a:gd name="T3" fmla="*/ 0 h 11"/>
                  <a:gd name="T4" fmla="*/ 1466 w 8"/>
                  <a:gd name="T5" fmla="*/ 34002 h 11"/>
                  <a:gd name="T6" fmla="*/ 6288 w 8"/>
                  <a:gd name="T7" fmla="*/ 7760 h 11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8" h="11">
                    <a:moveTo>
                      <a:pt x="7" y="1"/>
                    </a:moveTo>
                    <a:cubicBezTo>
                      <a:pt x="6" y="0"/>
                      <a:pt x="5" y="0"/>
                      <a:pt x="4" y="0"/>
                    </a:cubicBezTo>
                    <a:cubicBezTo>
                      <a:pt x="1" y="2"/>
                      <a:pt x="0" y="7"/>
                      <a:pt x="2" y="8"/>
                    </a:cubicBezTo>
                    <a:cubicBezTo>
                      <a:pt x="7" y="11"/>
                      <a:pt x="7" y="5"/>
                      <a:pt x="8" y="2"/>
                    </a:cubicBezTo>
                  </a:path>
                </a:pathLst>
              </a:custGeom>
              <a:noFill/>
              <a:ln w="9525" cap="sq">
                <a:solidFill>
                  <a:srgbClr val="B4B3B3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6023" name="Freeform 705"/>
              <p:cNvSpPr>
                <a:spLocks noChangeArrowheads="1"/>
              </p:cNvSpPr>
              <p:nvPr/>
            </p:nvSpPr>
            <p:spPr bwMode="auto">
              <a:xfrm>
                <a:off x="995" y="3126"/>
                <a:ext cx="12" cy="12"/>
              </a:xfrm>
              <a:custGeom>
                <a:avLst/>
                <a:gdLst>
                  <a:gd name="T0" fmla="*/ 6628 w 9"/>
                  <a:gd name="T1" fmla="*/ 2691 h 8"/>
                  <a:gd name="T2" fmla="*/ 0 w 9"/>
                  <a:gd name="T3" fmla="*/ 9869 h 8"/>
                  <a:gd name="T4" fmla="*/ 11052 w 9"/>
                  <a:gd name="T5" fmla="*/ 14336 h 8"/>
                  <a:gd name="T6" fmla="*/ 6628 w 9"/>
                  <a:gd name="T7" fmla="*/ 2691 h 8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9" h="8">
                    <a:moveTo>
                      <a:pt x="4" y="1"/>
                    </a:moveTo>
                    <a:cubicBezTo>
                      <a:pt x="2" y="0"/>
                      <a:pt x="0" y="3"/>
                      <a:pt x="0" y="4"/>
                    </a:cubicBezTo>
                    <a:cubicBezTo>
                      <a:pt x="0" y="7"/>
                      <a:pt x="6" y="8"/>
                      <a:pt x="7" y="6"/>
                    </a:cubicBezTo>
                    <a:cubicBezTo>
                      <a:pt x="9" y="4"/>
                      <a:pt x="7" y="1"/>
                      <a:pt x="4" y="1"/>
                    </a:cubicBezTo>
                    <a:close/>
                  </a:path>
                </a:pathLst>
              </a:custGeom>
              <a:solidFill>
                <a:srgbClr val="F0DE2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6024" name="Freeform 706"/>
              <p:cNvSpPr>
                <a:spLocks noChangeArrowheads="1"/>
              </p:cNvSpPr>
              <p:nvPr/>
            </p:nvSpPr>
            <p:spPr bwMode="auto">
              <a:xfrm>
                <a:off x="995" y="3126"/>
                <a:ext cx="12" cy="12"/>
              </a:xfrm>
              <a:custGeom>
                <a:avLst/>
                <a:gdLst>
                  <a:gd name="T0" fmla="*/ 6628 w 9"/>
                  <a:gd name="T1" fmla="*/ 2691 h 8"/>
                  <a:gd name="T2" fmla="*/ 0 w 9"/>
                  <a:gd name="T3" fmla="*/ 9869 h 8"/>
                  <a:gd name="T4" fmla="*/ 11052 w 9"/>
                  <a:gd name="T5" fmla="*/ 14336 h 8"/>
                  <a:gd name="T6" fmla="*/ 6628 w 9"/>
                  <a:gd name="T7" fmla="*/ 2691 h 8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9" h="8">
                    <a:moveTo>
                      <a:pt x="4" y="1"/>
                    </a:moveTo>
                    <a:cubicBezTo>
                      <a:pt x="2" y="0"/>
                      <a:pt x="0" y="3"/>
                      <a:pt x="0" y="4"/>
                    </a:cubicBezTo>
                    <a:cubicBezTo>
                      <a:pt x="0" y="7"/>
                      <a:pt x="6" y="8"/>
                      <a:pt x="7" y="6"/>
                    </a:cubicBezTo>
                    <a:cubicBezTo>
                      <a:pt x="9" y="4"/>
                      <a:pt x="7" y="1"/>
                      <a:pt x="4" y="1"/>
                    </a:cubicBezTo>
                    <a:close/>
                  </a:path>
                </a:pathLst>
              </a:custGeom>
              <a:noFill/>
              <a:ln w="9525" cap="sq">
                <a:solidFill>
                  <a:srgbClr val="B4B3B3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6025" name="Freeform 707"/>
              <p:cNvSpPr>
                <a:spLocks noChangeArrowheads="1"/>
              </p:cNvSpPr>
              <p:nvPr/>
            </p:nvSpPr>
            <p:spPr bwMode="auto">
              <a:xfrm>
                <a:off x="995" y="3145"/>
                <a:ext cx="12" cy="15"/>
              </a:xfrm>
              <a:custGeom>
                <a:avLst/>
                <a:gdLst>
                  <a:gd name="T0" fmla="*/ 9408 w 9"/>
                  <a:gd name="T1" fmla="*/ 0 h 9"/>
                  <a:gd name="T2" fmla="*/ 1615 w 9"/>
                  <a:gd name="T3" fmla="*/ 47430 h 9"/>
                  <a:gd name="T4" fmla="*/ 4479 w 9"/>
                  <a:gd name="T5" fmla="*/ 53758 h 9"/>
                  <a:gd name="T6" fmla="*/ 11052 w 9"/>
                  <a:gd name="T7" fmla="*/ 0 h 9"/>
                  <a:gd name="T8" fmla="*/ 9408 w 9"/>
                  <a:gd name="T9" fmla="*/ 0 h 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9" h="9">
                    <a:moveTo>
                      <a:pt x="6" y="0"/>
                    </a:moveTo>
                    <a:cubicBezTo>
                      <a:pt x="0" y="0"/>
                      <a:pt x="2" y="4"/>
                      <a:pt x="1" y="8"/>
                    </a:cubicBezTo>
                    <a:cubicBezTo>
                      <a:pt x="1" y="8"/>
                      <a:pt x="2" y="9"/>
                      <a:pt x="3" y="9"/>
                    </a:cubicBezTo>
                    <a:cubicBezTo>
                      <a:pt x="7" y="9"/>
                      <a:pt x="9" y="2"/>
                      <a:pt x="7" y="0"/>
                    </a:cubicBez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F0DE2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6026" name="Freeform 708"/>
              <p:cNvSpPr>
                <a:spLocks noChangeArrowheads="1"/>
              </p:cNvSpPr>
              <p:nvPr/>
            </p:nvSpPr>
            <p:spPr bwMode="auto">
              <a:xfrm>
                <a:off x="995" y="3145"/>
                <a:ext cx="12" cy="15"/>
              </a:xfrm>
              <a:custGeom>
                <a:avLst/>
                <a:gdLst>
                  <a:gd name="T0" fmla="*/ 9408 w 9"/>
                  <a:gd name="T1" fmla="*/ 0 h 9"/>
                  <a:gd name="T2" fmla="*/ 1615 w 9"/>
                  <a:gd name="T3" fmla="*/ 47430 h 9"/>
                  <a:gd name="T4" fmla="*/ 4479 w 9"/>
                  <a:gd name="T5" fmla="*/ 53758 h 9"/>
                  <a:gd name="T6" fmla="*/ 11052 w 9"/>
                  <a:gd name="T7" fmla="*/ 0 h 9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9" h="9">
                    <a:moveTo>
                      <a:pt x="6" y="0"/>
                    </a:moveTo>
                    <a:cubicBezTo>
                      <a:pt x="0" y="0"/>
                      <a:pt x="2" y="4"/>
                      <a:pt x="1" y="8"/>
                    </a:cubicBezTo>
                    <a:cubicBezTo>
                      <a:pt x="1" y="8"/>
                      <a:pt x="2" y="9"/>
                      <a:pt x="3" y="9"/>
                    </a:cubicBezTo>
                    <a:cubicBezTo>
                      <a:pt x="7" y="9"/>
                      <a:pt x="9" y="2"/>
                      <a:pt x="7" y="0"/>
                    </a:cubicBezTo>
                  </a:path>
                </a:pathLst>
              </a:custGeom>
              <a:noFill/>
              <a:ln w="9525" cap="sq">
                <a:solidFill>
                  <a:srgbClr val="B4B3B3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6027" name="Freeform 709"/>
              <p:cNvSpPr>
                <a:spLocks noChangeArrowheads="1"/>
              </p:cNvSpPr>
              <p:nvPr/>
            </p:nvSpPr>
            <p:spPr bwMode="auto">
              <a:xfrm>
                <a:off x="995" y="3165"/>
                <a:ext cx="12" cy="19"/>
              </a:xfrm>
              <a:custGeom>
                <a:avLst/>
                <a:gdLst>
                  <a:gd name="T0" fmla="*/ 9408 w 9"/>
                  <a:gd name="T1" fmla="*/ 19598 h 11"/>
                  <a:gd name="T2" fmla="*/ 1615 w 9"/>
                  <a:gd name="T3" fmla="*/ 43817 h 11"/>
                  <a:gd name="T4" fmla="*/ 1615 w 9"/>
                  <a:gd name="T5" fmla="*/ 100994 h 11"/>
                  <a:gd name="T6" fmla="*/ 6628 w 9"/>
                  <a:gd name="T7" fmla="*/ 105010 h 11"/>
                  <a:gd name="T8" fmla="*/ 9408 w 9"/>
                  <a:gd name="T9" fmla="*/ 19598 h 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9" h="11">
                    <a:moveTo>
                      <a:pt x="6" y="2"/>
                    </a:moveTo>
                    <a:cubicBezTo>
                      <a:pt x="4" y="0"/>
                      <a:pt x="2" y="3"/>
                      <a:pt x="1" y="4"/>
                    </a:cubicBezTo>
                    <a:cubicBezTo>
                      <a:pt x="0" y="6"/>
                      <a:pt x="2" y="8"/>
                      <a:pt x="1" y="9"/>
                    </a:cubicBezTo>
                    <a:cubicBezTo>
                      <a:pt x="2" y="9"/>
                      <a:pt x="4" y="11"/>
                      <a:pt x="4" y="10"/>
                    </a:cubicBezTo>
                    <a:cubicBezTo>
                      <a:pt x="7" y="8"/>
                      <a:pt x="9" y="4"/>
                      <a:pt x="6" y="2"/>
                    </a:cubicBezTo>
                    <a:close/>
                  </a:path>
                </a:pathLst>
              </a:custGeom>
              <a:solidFill>
                <a:srgbClr val="F0DE2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6028" name="Freeform 710"/>
              <p:cNvSpPr>
                <a:spLocks noChangeArrowheads="1"/>
              </p:cNvSpPr>
              <p:nvPr/>
            </p:nvSpPr>
            <p:spPr bwMode="auto">
              <a:xfrm>
                <a:off x="995" y="3165"/>
                <a:ext cx="12" cy="19"/>
              </a:xfrm>
              <a:custGeom>
                <a:avLst/>
                <a:gdLst>
                  <a:gd name="T0" fmla="*/ 9408 w 9"/>
                  <a:gd name="T1" fmla="*/ 19598 h 11"/>
                  <a:gd name="T2" fmla="*/ 1615 w 9"/>
                  <a:gd name="T3" fmla="*/ 43817 h 11"/>
                  <a:gd name="T4" fmla="*/ 1615 w 9"/>
                  <a:gd name="T5" fmla="*/ 100994 h 11"/>
                  <a:gd name="T6" fmla="*/ 6628 w 9"/>
                  <a:gd name="T7" fmla="*/ 105010 h 11"/>
                  <a:gd name="T8" fmla="*/ 9408 w 9"/>
                  <a:gd name="T9" fmla="*/ 19598 h 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9" h="11">
                    <a:moveTo>
                      <a:pt x="6" y="2"/>
                    </a:moveTo>
                    <a:cubicBezTo>
                      <a:pt x="4" y="0"/>
                      <a:pt x="2" y="3"/>
                      <a:pt x="1" y="4"/>
                    </a:cubicBezTo>
                    <a:cubicBezTo>
                      <a:pt x="0" y="6"/>
                      <a:pt x="2" y="8"/>
                      <a:pt x="1" y="9"/>
                    </a:cubicBezTo>
                    <a:cubicBezTo>
                      <a:pt x="2" y="9"/>
                      <a:pt x="4" y="11"/>
                      <a:pt x="4" y="10"/>
                    </a:cubicBezTo>
                    <a:cubicBezTo>
                      <a:pt x="7" y="8"/>
                      <a:pt x="9" y="4"/>
                      <a:pt x="6" y="2"/>
                    </a:cubicBezTo>
                    <a:close/>
                  </a:path>
                </a:pathLst>
              </a:custGeom>
              <a:noFill/>
              <a:ln w="9525" cap="sq">
                <a:solidFill>
                  <a:srgbClr val="B4B3B3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6029" name="Freeform 711"/>
              <p:cNvSpPr>
                <a:spLocks noChangeArrowheads="1"/>
              </p:cNvSpPr>
              <p:nvPr/>
            </p:nvSpPr>
            <p:spPr bwMode="auto">
              <a:xfrm>
                <a:off x="995" y="3190"/>
                <a:ext cx="14" cy="21"/>
              </a:xfrm>
              <a:custGeom>
                <a:avLst/>
                <a:gdLst>
                  <a:gd name="T0" fmla="*/ 6273 w 11"/>
                  <a:gd name="T1" fmla="*/ 0 h 13"/>
                  <a:gd name="T2" fmla="*/ 1050 w 11"/>
                  <a:gd name="T3" fmla="*/ 6680 h 13"/>
                  <a:gd name="T4" fmla="*/ 1716 w 11"/>
                  <a:gd name="T5" fmla="*/ 38860 h 13"/>
                  <a:gd name="T6" fmla="*/ 5737 w 11"/>
                  <a:gd name="T7" fmla="*/ 41365 h 13"/>
                  <a:gd name="T8" fmla="*/ 8993 w 11"/>
                  <a:gd name="T9" fmla="*/ 6680 h 13"/>
                  <a:gd name="T10" fmla="*/ 6273 w 11"/>
                  <a:gd name="T11" fmla="*/ 0 h 1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1" h="13">
                    <a:moveTo>
                      <a:pt x="7" y="0"/>
                    </a:moveTo>
                    <a:cubicBezTo>
                      <a:pt x="5" y="1"/>
                      <a:pt x="3" y="0"/>
                      <a:pt x="1" y="2"/>
                    </a:cubicBezTo>
                    <a:cubicBezTo>
                      <a:pt x="0" y="5"/>
                      <a:pt x="1" y="8"/>
                      <a:pt x="2" y="11"/>
                    </a:cubicBezTo>
                    <a:cubicBezTo>
                      <a:pt x="2" y="13"/>
                      <a:pt x="5" y="13"/>
                      <a:pt x="6" y="12"/>
                    </a:cubicBezTo>
                    <a:cubicBezTo>
                      <a:pt x="11" y="10"/>
                      <a:pt x="8" y="5"/>
                      <a:pt x="9" y="2"/>
                    </a:cubicBezTo>
                    <a:cubicBezTo>
                      <a:pt x="9" y="1"/>
                      <a:pt x="8" y="0"/>
                      <a:pt x="7" y="0"/>
                    </a:cubicBezTo>
                    <a:close/>
                  </a:path>
                </a:pathLst>
              </a:custGeom>
              <a:solidFill>
                <a:srgbClr val="F0DE2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6030" name="Freeform 712"/>
              <p:cNvSpPr>
                <a:spLocks noChangeArrowheads="1"/>
              </p:cNvSpPr>
              <p:nvPr/>
            </p:nvSpPr>
            <p:spPr bwMode="auto">
              <a:xfrm>
                <a:off x="995" y="3190"/>
                <a:ext cx="14" cy="21"/>
              </a:xfrm>
              <a:custGeom>
                <a:avLst/>
                <a:gdLst>
                  <a:gd name="T0" fmla="*/ 6273 w 11"/>
                  <a:gd name="T1" fmla="*/ 0 h 13"/>
                  <a:gd name="T2" fmla="*/ 1050 w 11"/>
                  <a:gd name="T3" fmla="*/ 6680 h 13"/>
                  <a:gd name="T4" fmla="*/ 1716 w 11"/>
                  <a:gd name="T5" fmla="*/ 38860 h 13"/>
                  <a:gd name="T6" fmla="*/ 5737 w 11"/>
                  <a:gd name="T7" fmla="*/ 41365 h 13"/>
                  <a:gd name="T8" fmla="*/ 8993 w 11"/>
                  <a:gd name="T9" fmla="*/ 6680 h 13"/>
                  <a:gd name="T10" fmla="*/ 6273 w 11"/>
                  <a:gd name="T11" fmla="*/ 0 h 1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1" h="13">
                    <a:moveTo>
                      <a:pt x="7" y="0"/>
                    </a:moveTo>
                    <a:cubicBezTo>
                      <a:pt x="5" y="1"/>
                      <a:pt x="3" y="0"/>
                      <a:pt x="1" y="2"/>
                    </a:cubicBezTo>
                    <a:cubicBezTo>
                      <a:pt x="0" y="5"/>
                      <a:pt x="1" y="8"/>
                      <a:pt x="2" y="11"/>
                    </a:cubicBezTo>
                    <a:cubicBezTo>
                      <a:pt x="2" y="13"/>
                      <a:pt x="5" y="13"/>
                      <a:pt x="6" y="12"/>
                    </a:cubicBezTo>
                    <a:cubicBezTo>
                      <a:pt x="11" y="10"/>
                      <a:pt x="8" y="5"/>
                      <a:pt x="9" y="2"/>
                    </a:cubicBezTo>
                    <a:cubicBezTo>
                      <a:pt x="9" y="1"/>
                      <a:pt x="8" y="0"/>
                      <a:pt x="7" y="0"/>
                    </a:cubicBezTo>
                    <a:close/>
                  </a:path>
                </a:pathLst>
              </a:custGeom>
              <a:noFill/>
              <a:ln w="9525" cap="sq">
                <a:solidFill>
                  <a:srgbClr val="B4B3B3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6031" name="Freeform 713"/>
              <p:cNvSpPr>
                <a:spLocks noChangeArrowheads="1"/>
              </p:cNvSpPr>
              <p:nvPr/>
            </p:nvSpPr>
            <p:spPr bwMode="auto">
              <a:xfrm>
                <a:off x="991" y="3214"/>
                <a:ext cx="14" cy="16"/>
              </a:xfrm>
              <a:custGeom>
                <a:avLst/>
                <a:gdLst>
                  <a:gd name="T0" fmla="*/ 7527 w 11"/>
                  <a:gd name="T1" fmla="*/ 5939 h 10"/>
                  <a:gd name="T2" fmla="*/ 1716 w 11"/>
                  <a:gd name="T3" fmla="*/ 3712 h 10"/>
                  <a:gd name="T4" fmla="*/ 4598 w 11"/>
                  <a:gd name="T5" fmla="*/ 30114 h 10"/>
                  <a:gd name="T6" fmla="*/ 9389 w 11"/>
                  <a:gd name="T7" fmla="*/ 24325 h 10"/>
                  <a:gd name="T8" fmla="*/ 7527 w 11"/>
                  <a:gd name="T9" fmla="*/ 5939 h 1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1" h="10">
                    <a:moveTo>
                      <a:pt x="8" y="2"/>
                    </a:moveTo>
                    <a:cubicBezTo>
                      <a:pt x="6" y="2"/>
                      <a:pt x="5" y="0"/>
                      <a:pt x="2" y="1"/>
                    </a:cubicBezTo>
                    <a:cubicBezTo>
                      <a:pt x="2" y="4"/>
                      <a:pt x="0" y="8"/>
                      <a:pt x="5" y="10"/>
                    </a:cubicBezTo>
                    <a:cubicBezTo>
                      <a:pt x="7" y="10"/>
                      <a:pt x="10" y="9"/>
                      <a:pt x="10" y="8"/>
                    </a:cubicBezTo>
                    <a:cubicBezTo>
                      <a:pt x="11" y="6"/>
                      <a:pt x="11" y="4"/>
                      <a:pt x="8" y="2"/>
                    </a:cubicBezTo>
                    <a:close/>
                  </a:path>
                </a:pathLst>
              </a:custGeom>
              <a:solidFill>
                <a:srgbClr val="F0DE2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6032" name="Freeform 714"/>
              <p:cNvSpPr>
                <a:spLocks noChangeArrowheads="1"/>
              </p:cNvSpPr>
              <p:nvPr/>
            </p:nvSpPr>
            <p:spPr bwMode="auto">
              <a:xfrm>
                <a:off x="991" y="3214"/>
                <a:ext cx="14" cy="16"/>
              </a:xfrm>
              <a:custGeom>
                <a:avLst/>
                <a:gdLst>
                  <a:gd name="T0" fmla="*/ 7527 w 11"/>
                  <a:gd name="T1" fmla="*/ 5939 h 10"/>
                  <a:gd name="T2" fmla="*/ 1716 w 11"/>
                  <a:gd name="T3" fmla="*/ 3712 h 10"/>
                  <a:gd name="T4" fmla="*/ 4598 w 11"/>
                  <a:gd name="T5" fmla="*/ 30114 h 10"/>
                  <a:gd name="T6" fmla="*/ 9389 w 11"/>
                  <a:gd name="T7" fmla="*/ 24325 h 10"/>
                  <a:gd name="T8" fmla="*/ 7527 w 11"/>
                  <a:gd name="T9" fmla="*/ 5939 h 1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1" h="10">
                    <a:moveTo>
                      <a:pt x="8" y="2"/>
                    </a:moveTo>
                    <a:cubicBezTo>
                      <a:pt x="6" y="2"/>
                      <a:pt x="5" y="0"/>
                      <a:pt x="2" y="1"/>
                    </a:cubicBezTo>
                    <a:cubicBezTo>
                      <a:pt x="2" y="4"/>
                      <a:pt x="0" y="8"/>
                      <a:pt x="5" y="10"/>
                    </a:cubicBezTo>
                    <a:cubicBezTo>
                      <a:pt x="7" y="10"/>
                      <a:pt x="10" y="9"/>
                      <a:pt x="10" y="8"/>
                    </a:cubicBezTo>
                    <a:cubicBezTo>
                      <a:pt x="11" y="6"/>
                      <a:pt x="11" y="4"/>
                      <a:pt x="8" y="2"/>
                    </a:cubicBezTo>
                    <a:close/>
                  </a:path>
                </a:pathLst>
              </a:custGeom>
              <a:noFill/>
              <a:ln w="9525" cap="sq">
                <a:solidFill>
                  <a:srgbClr val="B4B3B3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6033" name="Freeform 715"/>
              <p:cNvSpPr>
                <a:spLocks noChangeArrowheads="1"/>
              </p:cNvSpPr>
              <p:nvPr/>
            </p:nvSpPr>
            <p:spPr bwMode="auto">
              <a:xfrm>
                <a:off x="995" y="3234"/>
                <a:ext cx="14" cy="22"/>
              </a:xfrm>
              <a:custGeom>
                <a:avLst/>
                <a:gdLst>
                  <a:gd name="T0" fmla="*/ 5737 w 11"/>
                  <a:gd name="T1" fmla="*/ 7876 h 13"/>
                  <a:gd name="T2" fmla="*/ 2808 w 11"/>
                  <a:gd name="T3" fmla="*/ 7876 h 13"/>
                  <a:gd name="T4" fmla="*/ 1050 w 11"/>
                  <a:gd name="T5" fmla="*/ 77288 h 13"/>
                  <a:gd name="T6" fmla="*/ 8993 w 11"/>
                  <a:gd name="T7" fmla="*/ 77288 h 13"/>
                  <a:gd name="T8" fmla="*/ 7527 w 11"/>
                  <a:gd name="T9" fmla="*/ 7876 h 13"/>
                  <a:gd name="T10" fmla="*/ 5737 w 11"/>
                  <a:gd name="T11" fmla="*/ 7876 h 1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1" h="13">
                    <a:moveTo>
                      <a:pt x="6" y="1"/>
                    </a:moveTo>
                    <a:cubicBezTo>
                      <a:pt x="5" y="1"/>
                      <a:pt x="4" y="0"/>
                      <a:pt x="3" y="1"/>
                    </a:cubicBezTo>
                    <a:cubicBezTo>
                      <a:pt x="0" y="4"/>
                      <a:pt x="1" y="7"/>
                      <a:pt x="1" y="10"/>
                    </a:cubicBezTo>
                    <a:cubicBezTo>
                      <a:pt x="2" y="13"/>
                      <a:pt x="9" y="13"/>
                      <a:pt x="9" y="10"/>
                    </a:cubicBezTo>
                    <a:cubicBezTo>
                      <a:pt x="10" y="7"/>
                      <a:pt x="11" y="3"/>
                      <a:pt x="8" y="1"/>
                    </a:cubicBezTo>
                    <a:lnTo>
                      <a:pt x="6" y="1"/>
                    </a:lnTo>
                    <a:close/>
                  </a:path>
                </a:pathLst>
              </a:custGeom>
              <a:solidFill>
                <a:srgbClr val="F0DE2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6034" name="Freeform 716"/>
              <p:cNvSpPr>
                <a:spLocks noChangeArrowheads="1"/>
              </p:cNvSpPr>
              <p:nvPr/>
            </p:nvSpPr>
            <p:spPr bwMode="auto">
              <a:xfrm>
                <a:off x="995" y="3234"/>
                <a:ext cx="14" cy="22"/>
              </a:xfrm>
              <a:custGeom>
                <a:avLst/>
                <a:gdLst>
                  <a:gd name="T0" fmla="*/ 5737 w 11"/>
                  <a:gd name="T1" fmla="*/ 7876 h 13"/>
                  <a:gd name="T2" fmla="*/ 2808 w 11"/>
                  <a:gd name="T3" fmla="*/ 7876 h 13"/>
                  <a:gd name="T4" fmla="*/ 1050 w 11"/>
                  <a:gd name="T5" fmla="*/ 77288 h 13"/>
                  <a:gd name="T6" fmla="*/ 8993 w 11"/>
                  <a:gd name="T7" fmla="*/ 77288 h 13"/>
                  <a:gd name="T8" fmla="*/ 7527 w 11"/>
                  <a:gd name="T9" fmla="*/ 7876 h 1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1" h="13">
                    <a:moveTo>
                      <a:pt x="6" y="1"/>
                    </a:moveTo>
                    <a:cubicBezTo>
                      <a:pt x="5" y="1"/>
                      <a:pt x="4" y="0"/>
                      <a:pt x="3" y="1"/>
                    </a:cubicBezTo>
                    <a:cubicBezTo>
                      <a:pt x="0" y="4"/>
                      <a:pt x="1" y="7"/>
                      <a:pt x="1" y="10"/>
                    </a:cubicBezTo>
                    <a:cubicBezTo>
                      <a:pt x="2" y="13"/>
                      <a:pt x="9" y="13"/>
                      <a:pt x="9" y="10"/>
                    </a:cubicBezTo>
                    <a:cubicBezTo>
                      <a:pt x="10" y="7"/>
                      <a:pt x="11" y="3"/>
                      <a:pt x="8" y="1"/>
                    </a:cubicBezTo>
                  </a:path>
                </a:pathLst>
              </a:custGeom>
              <a:noFill/>
              <a:ln w="9525" cap="sq">
                <a:solidFill>
                  <a:srgbClr val="B4B3B3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6035" name="Freeform 717"/>
              <p:cNvSpPr>
                <a:spLocks noChangeArrowheads="1"/>
              </p:cNvSpPr>
              <p:nvPr/>
            </p:nvSpPr>
            <p:spPr bwMode="auto">
              <a:xfrm>
                <a:off x="995" y="3261"/>
                <a:ext cx="16" cy="18"/>
              </a:xfrm>
              <a:custGeom>
                <a:avLst/>
                <a:gdLst>
                  <a:gd name="T0" fmla="*/ 12437 w 12"/>
                  <a:gd name="T1" fmla="*/ 4742 h 11"/>
                  <a:gd name="T2" fmla="*/ 2683 w 12"/>
                  <a:gd name="T3" fmla="*/ 7760 h 11"/>
                  <a:gd name="T4" fmla="*/ 7461 w 12"/>
                  <a:gd name="T5" fmla="*/ 42410 h 11"/>
                  <a:gd name="T6" fmla="*/ 16591 w 12"/>
                  <a:gd name="T7" fmla="*/ 12698 h 11"/>
                  <a:gd name="T8" fmla="*/ 12437 w 12"/>
                  <a:gd name="T9" fmla="*/ 4742 h 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2" h="11">
                    <a:moveTo>
                      <a:pt x="8" y="1"/>
                    </a:moveTo>
                    <a:cubicBezTo>
                      <a:pt x="5" y="0"/>
                      <a:pt x="2" y="1"/>
                      <a:pt x="2" y="2"/>
                    </a:cubicBezTo>
                    <a:cubicBezTo>
                      <a:pt x="0" y="6"/>
                      <a:pt x="0" y="11"/>
                      <a:pt x="5" y="10"/>
                    </a:cubicBezTo>
                    <a:cubicBezTo>
                      <a:pt x="9" y="10"/>
                      <a:pt x="12" y="7"/>
                      <a:pt x="11" y="3"/>
                    </a:cubicBezTo>
                    <a:cubicBezTo>
                      <a:pt x="10" y="2"/>
                      <a:pt x="9" y="1"/>
                      <a:pt x="8" y="1"/>
                    </a:cubicBezTo>
                    <a:close/>
                  </a:path>
                </a:pathLst>
              </a:custGeom>
              <a:solidFill>
                <a:srgbClr val="F0DE2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6036" name="Freeform 718"/>
              <p:cNvSpPr>
                <a:spLocks noChangeArrowheads="1"/>
              </p:cNvSpPr>
              <p:nvPr/>
            </p:nvSpPr>
            <p:spPr bwMode="auto">
              <a:xfrm>
                <a:off x="995" y="3261"/>
                <a:ext cx="16" cy="18"/>
              </a:xfrm>
              <a:custGeom>
                <a:avLst/>
                <a:gdLst>
                  <a:gd name="T0" fmla="*/ 12437 w 12"/>
                  <a:gd name="T1" fmla="*/ 4742 h 11"/>
                  <a:gd name="T2" fmla="*/ 2683 w 12"/>
                  <a:gd name="T3" fmla="*/ 7760 h 11"/>
                  <a:gd name="T4" fmla="*/ 7461 w 12"/>
                  <a:gd name="T5" fmla="*/ 42410 h 11"/>
                  <a:gd name="T6" fmla="*/ 16591 w 12"/>
                  <a:gd name="T7" fmla="*/ 12698 h 11"/>
                  <a:gd name="T8" fmla="*/ 12437 w 12"/>
                  <a:gd name="T9" fmla="*/ 4742 h 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2" h="11">
                    <a:moveTo>
                      <a:pt x="8" y="1"/>
                    </a:moveTo>
                    <a:cubicBezTo>
                      <a:pt x="5" y="0"/>
                      <a:pt x="2" y="1"/>
                      <a:pt x="2" y="2"/>
                    </a:cubicBezTo>
                    <a:cubicBezTo>
                      <a:pt x="0" y="6"/>
                      <a:pt x="0" y="11"/>
                      <a:pt x="5" y="10"/>
                    </a:cubicBezTo>
                    <a:cubicBezTo>
                      <a:pt x="9" y="10"/>
                      <a:pt x="12" y="7"/>
                      <a:pt x="11" y="3"/>
                    </a:cubicBezTo>
                    <a:cubicBezTo>
                      <a:pt x="10" y="2"/>
                      <a:pt x="9" y="1"/>
                      <a:pt x="8" y="1"/>
                    </a:cubicBezTo>
                    <a:close/>
                  </a:path>
                </a:pathLst>
              </a:custGeom>
              <a:noFill/>
              <a:ln w="9525" cap="sq">
                <a:solidFill>
                  <a:srgbClr val="B4B3B3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6037" name="Freeform 719"/>
              <p:cNvSpPr>
                <a:spLocks noChangeArrowheads="1"/>
              </p:cNvSpPr>
              <p:nvPr/>
            </p:nvSpPr>
            <p:spPr bwMode="auto">
              <a:xfrm>
                <a:off x="999" y="3282"/>
                <a:ext cx="19" cy="16"/>
              </a:xfrm>
              <a:custGeom>
                <a:avLst/>
                <a:gdLst>
                  <a:gd name="T0" fmla="*/ 5991 w 15"/>
                  <a:gd name="T1" fmla="*/ 3712 h 10"/>
                  <a:gd name="T2" fmla="*/ 2338 w 15"/>
                  <a:gd name="T3" fmla="*/ 5939 h 10"/>
                  <a:gd name="T4" fmla="*/ 1458 w 15"/>
                  <a:gd name="T5" fmla="*/ 20752 h 10"/>
                  <a:gd name="T6" fmla="*/ 5108 w 15"/>
                  <a:gd name="T7" fmla="*/ 25285 h 10"/>
                  <a:gd name="T8" fmla="*/ 9956 w 15"/>
                  <a:gd name="T9" fmla="*/ 18821 h 10"/>
                  <a:gd name="T10" fmla="*/ 9585 w 15"/>
                  <a:gd name="T11" fmla="*/ 0 h 10"/>
                  <a:gd name="T12" fmla="*/ 7414 w 15"/>
                  <a:gd name="T13" fmla="*/ 3712 h 10"/>
                  <a:gd name="T14" fmla="*/ 5991 w 15"/>
                  <a:gd name="T15" fmla="*/ 3712 h 1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15" h="10">
                    <a:moveTo>
                      <a:pt x="8" y="1"/>
                    </a:moveTo>
                    <a:cubicBezTo>
                      <a:pt x="6" y="1"/>
                      <a:pt x="4" y="1"/>
                      <a:pt x="3" y="2"/>
                    </a:cubicBezTo>
                    <a:cubicBezTo>
                      <a:pt x="0" y="3"/>
                      <a:pt x="2" y="6"/>
                      <a:pt x="2" y="7"/>
                    </a:cubicBezTo>
                    <a:cubicBezTo>
                      <a:pt x="3" y="8"/>
                      <a:pt x="5" y="10"/>
                      <a:pt x="7" y="9"/>
                    </a:cubicBezTo>
                    <a:cubicBezTo>
                      <a:pt x="10" y="8"/>
                      <a:pt x="13" y="7"/>
                      <a:pt x="14" y="6"/>
                    </a:cubicBezTo>
                    <a:cubicBezTo>
                      <a:pt x="15" y="4"/>
                      <a:pt x="15" y="2"/>
                      <a:pt x="13" y="0"/>
                    </a:cubicBezTo>
                    <a:cubicBezTo>
                      <a:pt x="13" y="0"/>
                      <a:pt x="12" y="1"/>
                      <a:pt x="10" y="1"/>
                    </a:cubicBezTo>
                    <a:lnTo>
                      <a:pt x="8" y="1"/>
                    </a:lnTo>
                    <a:close/>
                  </a:path>
                </a:pathLst>
              </a:custGeom>
              <a:solidFill>
                <a:srgbClr val="F0DE2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6038" name="Freeform 720"/>
              <p:cNvSpPr>
                <a:spLocks noChangeArrowheads="1"/>
              </p:cNvSpPr>
              <p:nvPr/>
            </p:nvSpPr>
            <p:spPr bwMode="auto">
              <a:xfrm>
                <a:off x="999" y="3282"/>
                <a:ext cx="19" cy="16"/>
              </a:xfrm>
              <a:custGeom>
                <a:avLst/>
                <a:gdLst>
                  <a:gd name="T0" fmla="*/ 5991 w 15"/>
                  <a:gd name="T1" fmla="*/ 3712 h 10"/>
                  <a:gd name="T2" fmla="*/ 2338 w 15"/>
                  <a:gd name="T3" fmla="*/ 5939 h 10"/>
                  <a:gd name="T4" fmla="*/ 1458 w 15"/>
                  <a:gd name="T5" fmla="*/ 20752 h 10"/>
                  <a:gd name="T6" fmla="*/ 5108 w 15"/>
                  <a:gd name="T7" fmla="*/ 25285 h 10"/>
                  <a:gd name="T8" fmla="*/ 9956 w 15"/>
                  <a:gd name="T9" fmla="*/ 18821 h 10"/>
                  <a:gd name="T10" fmla="*/ 9585 w 15"/>
                  <a:gd name="T11" fmla="*/ 0 h 10"/>
                  <a:gd name="T12" fmla="*/ 7414 w 15"/>
                  <a:gd name="T13" fmla="*/ 3712 h 1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5" h="10">
                    <a:moveTo>
                      <a:pt x="8" y="1"/>
                    </a:moveTo>
                    <a:cubicBezTo>
                      <a:pt x="6" y="1"/>
                      <a:pt x="4" y="1"/>
                      <a:pt x="3" y="2"/>
                    </a:cubicBezTo>
                    <a:cubicBezTo>
                      <a:pt x="0" y="3"/>
                      <a:pt x="2" y="6"/>
                      <a:pt x="2" y="7"/>
                    </a:cubicBezTo>
                    <a:cubicBezTo>
                      <a:pt x="3" y="8"/>
                      <a:pt x="5" y="10"/>
                      <a:pt x="7" y="9"/>
                    </a:cubicBezTo>
                    <a:cubicBezTo>
                      <a:pt x="10" y="8"/>
                      <a:pt x="13" y="7"/>
                      <a:pt x="14" y="6"/>
                    </a:cubicBezTo>
                    <a:cubicBezTo>
                      <a:pt x="15" y="4"/>
                      <a:pt x="15" y="2"/>
                      <a:pt x="13" y="0"/>
                    </a:cubicBezTo>
                    <a:cubicBezTo>
                      <a:pt x="13" y="0"/>
                      <a:pt x="12" y="1"/>
                      <a:pt x="10" y="1"/>
                    </a:cubicBezTo>
                  </a:path>
                </a:pathLst>
              </a:custGeom>
              <a:noFill/>
              <a:ln w="9525" cap="sq">
                <a:solidFill>
                  <a:srgbClr val="B4B3B3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6039" name="Freeform 721"/>
              <p:cNvSpPr>
                <a:spLocks noChangeArrowheads="1"/>
              </p:cNvSpPr>
              <p:nvPr/>
            </p:nvSpPr>
            <p:spPr bwMode="auto">
              <a:xfrm>
                <a:off x="1021" y="3264"/>
                <a:ext cx="14" cy="15"/>
              </a:xfrm>
              <a:custGeom>
                <a:avLst/>
                <a:gdLst>
                  <a:gd name="T0" fmla="*/ 7527 w 11"/>
                  <a:gd name="T1" fmla="*/ 0 h 9"/>
                  <a:gd name="T2" fmla="*/ 1050 w 11"/>
                  <a:gd name="T3" fmla="*/ 42153 h 9"/>
                  <a:gd name="T4" fmla="*/ 3832 w 11"/>
                  <a:gd name="T5" fmla="*/ 53758 h 9"/>
                  <a:gd name="T6" fmla="*/ 8993 w 11"/>
                  <a:gd name="T7" fmla="*/ 28458 h 9"/>
                  <a:gd name="T8" fmla="*/ 7527 w 11"/>
                  <a:gd name="T9" fmla="*/ 0 h 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1" h="9">
                    <a:moveTo>
                      <a:pt x="8" y="0"/>
                    </a:moveTo>
                    <a:cubicBezTo>
                      <a:pt x="4" y="0"/>
                      <a:pt x="0" y="4"/>
                      <a:pt x="1" y="7"/>
                    </a:cubicBezTo>
                    <a:cubicBezTo>
                      <a:pt x="2" y="8"/>
                      <a:pt x="3" y="9"/>
                      <a:pt x="4" y="9"/>
                    </a:cubicBezTo>
                    <a:cubicBezTo>
                      <a:pt x="7" y="9"/>
                      <a:pt x="8" y="6"/>
                      <a:pt x="9" y="5"/>
                    </a:cubicBezTo>
                    <a:cubicBezTo>
                      <a:pt x="10" y="4"/>
                      <a:pt x="11" y="1"/>
                      <a:pt x="8" y="0"/>
                    </a:cubicBezTo>
                    <a:close/>
                  </a:path>
                </a:pathLst>
              </a:custGeom>
              <a:solidFill>
                <a:srgbClr val="F0DE2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6040" name="Freeform 722"/>
              <p:cNvSpPr>
                <a:spLocks noChangeArrowheads="1"/>
              </p:cNvSpPr>
              <p:nvPr/>
            </p:nvSpPr>
            <p:spPr bwMode="auto">
              <a:xfrm>
                <a:off x="1021" y="3264"/>
                <a:ext cx="14" cy="15"/>
              </a:xfrm>
              <a:custGeom>
                <a:avLst/>
                <a:gdLst>
                  <a:gd name="T0" fmla="*/ 7527 w 11"/>
                  <a:gd name="T1" fmla="*/ 0 h 9"/>
                  <a:gd name="T2" fmla="*/ 1050 w 11"/>
                  <a:gd name="T3" fmla="*/ 42153 h 9"/>
                  <a:gd name="T4" fmla="*/ 3832 w 11"/>
                  <a:gd name="T5" fmla="*/ 53758 h 9"/>
                  <a:gd name="T6" fmla="*/ 8993 w 11"/>
                  <a:gd name="T7" fmla="*/ 28458 h 9"/>
                  <a:gd name="T8" fmla="*/ 7527 w 11"/>
                  <a:gd name="T9" fmla="*/ 0 h 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1" h="9">
                    <a:moveTo>
                      <a:pt x="8" y="0"/>
                    </a:moveTo>
                    <a:cubicBezTo>
                      <a:pt x="4" y="0"/>
                      <a:pt x="0" y="4"/>
                      <a:pt x="1" y="7"/>
                    </a:cubicBezTo>
                    <a:cubicBezTo>
                      <a:pt x="2" y="8"/>
                      <a:pt x="3" y="9"/>
                      <a:pt x="4" y="9"/>
                    </a:cubicBezTo>
                    <a:cubicBezTo>
                      <a:pt x="7" y="9"/>
                      <a:pt x="8" y="6"/>
                      <a:pt x="9" y="5"/>
                    </a:cubicBezTo>
                    <a:cubicBezTo>
                      <a:pt x="10" y="4"/>
                      <a:pt x="11" y="1"/>
                      <a:pt x="8" y="0"/>
                    </a:cubicBezTo>
                    <a:close/>
                  </a:path>
                </a:pathLst>
              </a:custGeom>
              <a:noFill/>
              <a:ln w="9525" cap="sq">
                <a:solidFill>
                  <a:srgbClr val="B4B3B3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6041" name="Freeform 723"/>
              <p:cNvSpPr>
                <a:spLocks noChangeArrowheads="1"/>
              </p:cNvSpPr>
              <p:nvPr/>
            </p:nvSpPr>
            <p:spPr bwMode="auto">
              <a:xfrm>
                <a:off x="1029" y="3239"/>
                <a:ext cx="16" cy="21"/>
              </a:xfrm>
              <a:custGeom>
                <a:avLst/>
                <a:gdLst>
                  <a:gd name="T0" fmla="*/ 4217 w 13"/>
                  <a:gd name="T1" fmla="*/ 0 h 13"/>
                  <a:gd name="T2" fmla="*/ 1308 w 13"/>
                  <a:gd name="T3" fmla="*/ 34813 h 13"/>
                  <a:gd name="T4" fmla="*/ 4704 w 13"/>
                  <a:gd name="T5" fmla="*/ 41365 h 13"/>
                  <a:gd name="T6" fmla="*/ 7602 w 13"/>
                  <a:gd name="T7" fmla="*/ 10791 h 13"/>
                  <a:gd name="T8" fmla="*/ 4217 w 13"/>
                  <a:gd name="T9" fmla="*/ 0 h 1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" h="13">
                    <a:moveTo>
                      <a:pt x="6" y="0"/>
                    </a:moveTo>
                    <a:cubicBezTo>
                      <a:pt x="7" y="4"/>
                      <a:pt x="0" y="6"/>
                      <a:pt x="2" y="10"/>
                    </a:cubicBezTo>
                    <a:cubicBezTo>
                      <a:pt x="2" y="11"/>
                      <a:pt x="5" y="13"/>
                      <a:pt x="7" y="12"/>
                    </a:cubicBezTo>
                    <a:cubicBezTo>
                      <a:pt x="11" y="10"/>
                      <a:pt x="13" y="6"/>
                      <a:pt x="11" y="3"/>
                    </a:cubicBezTo>
                    <a:cubicBezTo>
                      <a:pt x="11" y="1"/>
                      <a:pt x="9" y="1"/>
                      <a:pt x="6" y="0"/>
                    </a:cubicBezTo>
                    <a:close/>
                  </a:path>
                </a:pathLst>
              </a:custGeom>
              <a:solidFill>
                <a:srgbClr val="F0DE2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6042" name="Freeform 724"/>
              <p:cNvSpPr>
                <a:spLocks noChangeArrowheads="1"/>
              </p:cNvSpPr>
              <p:nvPr/>
            </p:nvSpPr>
            <p:spPr bwMode="auto">
              <a:xfrm>
                <a:off x="1029" y="3239"/>
                <a:ext cx="16" cy="21"/>
              </a:xfrm>
              <a:custGeom>
                <a:avLst/>
                <a:gdLst>
                  <a:gd name="T0" fmla="*/ 4217 w 13"/>
                  <a:gd name="T1" fmla="*/ 0 h 13"/>
                  <a:gd name="T2" fmla="*/ 1308 w 13"/>
                  <a:gd name="T3" fmla="*/ 34813 h 13"/>
                  <a:gd name="T4" fmla="*/ 4704 w 13"/>
                  <a:gd name="T5" fmla="*/ 41365 h 13"/>
                  <a:gd name="T6" fmla="*/ 7602 w 13"/>
                  <a:gd name="T7" fmla="*/ 10791 h 13"/>
                  <a:gd name="T8" fmla="*/ 4217 w 13"/>
                  <a:gd name="T9" fmla="*/ 0 h 1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" h="13">
                    <a:moveTo>
                      <a:pt x="6" y="0"/>
                    </a:moveTo>
                    <a:cubicBezTo>
                      <a:pt x="7" y="4"/>
                      <a:pt x="0" y="6"/>
                      <a:pt x="2" y="10"/>
                    </a:cubicBezTo>
                    <a:cubicBezTo>
                      <a:pt x="2" y="11"/>
                      <a:pt x="5" y="13"/>
                      <a:pt x="7" y="12"/>
                    </a:cubicBezTo>
                    <a:cubicBezTo>
                      <a:pt x="11" y="10"/>
                      <a:pt x="13" y="6"/>
                      <a:pt x="11" y="3"/>
                    </a:cubicBezTo>
                    <a:cubicBezTo>
                      <a:pt x="11" y="1"/>
                      <a:pt x="9" y="1"/>
                      <a:pt x="6" y="0"/>
                    </a:cubicBezTo>
                    <a:close/>
                  </a:path>
                </a:pathLst>
              </a:custGeom>
              <a:noFill/>
              <a:ln w="9525" cap="sq">
                <a:solidFill>
                  <a:srgbClr val="B4B3B3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6043" name="Freeform 725"/>
              <p:cNvSpPr>
                <a:spLocks noChangeArrowheads="1"/>
              </p:cNvSpPr>
              <p:nvPr/>
            </p:nvSpPr>
            <p:spPr bwMode="auto">
              <a:xfrm>
                <a:off x="1042" y="3219"/>
                <a:ext cx="17" cy="18"/>
              </a:xfrm>
              <a:custGeom>
                <a:avLst/>
                <a:gdLst>
                  <a:gd name="T0" fmla="*/ 9083 w 13"/>
                  <a:gd name="T1" fmla="*/ 12698 h 11"/>
                  <a:gd name="T2" fmla="*/ 1880 w 13"/>
                  <a:gd name="T3" fmla="*/ 34002 h 11"/>
                  <a:gd name="T4" fmla="*/ 6774 w 13"/>
                  <a:gd name="T5" fmla="*/ 42410 h 11"/>
                  <a:gd name="T6" fmla="*/ 9083 w 13"/>
                  <a:gd name="T7" fmla="*/ 34002 h 11"/>
                  <a:gd name="T8" fmla="*/ 9083 w 13"/>
                  <a:gd name="T9" fmla="*/ 12698 h 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" h="11">
                    <a:moveTo>
                      <a:pt x="9" y="3"/>
                    </a:moveTo>
                    <a:cubicBezTo>
                      <a:pt x="5" y="0"/>
                      <a:pt x="0" y="5"/>
                      <a:pt x="2" y="8"/>
                    </a:cubicBezTo>
                    <a:cubicBezTo>
                      <a:pt x="2" y="9"/>
                      <a:pt x="5" y="11"/>
                      <a:pt x="7" y="10"/>
                    </a:cubicBezTo>
                    <a:cubicBezTo>
                      <a:pt x="8" y="10"/>
                      <a:pt x="9" y="9"/>
                      <a:pt x="9" y="8"/>
                    </a:cubicBezTo>
                    <a:cubicBezTo>
                      <a:pt x="9" y="6"/>
                      <a:pt x="13" y="4"/>
                      <a:pt x="9" y="3"/>
                    </a:cubicBezTo>
                    <a:close/>
                  </a:path>
                </a:pathLst>
              </a:custGeom>
              <a:solidFill>
                <a:srgbClr val="F0DE2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6044" name="Freeform 726"/>
              <p:cNvSpPr>
                <a:spLocks noChangeArrowheads="1"/>
              </p:cNvSpPr>
              <p:nvPr/>
            </p:nvSpPr>
            <p:spPr bwMode="auto">
              <a:xfrm>
                <a:off x="1042" y="3219"/>
                <a:ext cx="17" cy="18"/>
              </a:xfrm>
              <a:custGeom>
                <a:avLst/>
                <a:gdLst>
                  <a:gd name="T0" fmla="*/ 9083 w 13"/>
                  <a:gd name="T1" fmla="*/ 12698 h 11"/>
                  <a:gd name="T2" fmla="*/ 1880 w 13"/>
                  <a:gd name="T3" fmla="*/ 34002 h 11"/>
                  <a:gd name="T4" fmla="*/ 6774 w 13"/>
                  <a:gd name="T5" fmla="*/ 42410 h 11"/>
                  <a:gd name="T6" fmla="*/ 9083 w 13"/>
                  <a:gd name="T7" fmla="*/ 34002 h 11"/>
                  <a:gd name="T8" fmla="*/ 9083 w 13"/>
                  <a:gd name="T9" fmla="*/ 12698 h 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" h="11">
                    <a:moveTo>
                      <a:pt x="9" y="3"/>
                    </a:moveTo>
                    <a:cubicBezTo>
                      <a:pt x="5" y="0"/>
                      <a:pt x="0" y="5"/>
                      <a:pt x="2" y="8"/>
                    </a:cubicBezTo>
                    <a:cubicBezTo>
                      <a:pt x="2" y="9"/>
                      <a:pt x="5" y="11"/>
                      <a:pt x="7" y="10"/>
                    </a:cubicBezTo>
                    <a:cubicBezTo>
                      <a:pt x="8" y="10"/>
                      <a:pt x="9" y="9"/>
                      <a:pt x="9" y="8"/>
                    </a:cubicBezTo>
                    <a:cubicBezTo>
                      <a:pt x="9" y="6"/>
                      <a:pt x="13" y="4"/>
                      <a:pt x="9" y="3"/>
                    </a:cubicBezTo>
                    <a:close/>
                  </a:path>
                </a:pathLst>
              </a:custGeom>
              <a:noFill/>
              <a:ln w="9525" cap="sq">
                <a:solidFill>
                  <a:srgbClr val="B4B3B3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6045" name="Freeform 727"/>
              <p:cNvSpPr>
                <a:spLocks noChangeArrowheads="1"/>
              </p:cNvSpPr>
              <p:nvPr/>
            </p:nvSpPr>
            <p:spPr bwMode="auto">
              <a:xfrm>
                <a:off x="1014" y="3239"/>
                <a:ext cx="8" cy="9"/>
              </a:xfrm>
              <a:custGeom>
                <a:avLst/>
                <a:gdLst>
                  <a:gd name="T0" fmla="*/ 1048 w 7"/>
                  <a:gd name="T1" fmla="*/ 0 h 6"/>
                  <a:gd name="T2" fmla="*/ 0 w 7"/>
                  <a:gd name="T3" fmla="*/ 15128 h 6"/>
                  <a:gd name="T4" fmla="*/ 1648 w 7"/>
                  <a:gd name="T5" fmla="*/ 15128 h 6"/>
                  <a:gd name="T6" fmla="*/ 1048 w 7"/>
                  <a:gd name="T7" fmla="*/ 0 h 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7" h="6">
                    <a:moveTo>
                      <a:pt x="3" y="0"/>
                    </a:moveTo>
                    <a:cubicBezTo>
                      <a:pt x="1" y="1"/>
                      <a:pt x="1" y="4"/>
                      <a:pt x="0" y="5"/>
                    </a:cubicBezTo>
                    <a:cubicBezTo>
                      <a:pt x="2" y="5"/>
                      <a:pt x="4" y="6"/>
                      <a:pt x="5" y="5"/>
                    </a:cubicBezTo>
                    <a:cubicBezTo>
                      <a:pt x="7" y="3"/>
                      <a:pt x="6" y="0"/>
                      <a:pt x="3" y="0"/>
                    </a:cubicBezTo>
                    <a:close/>
                  </a:path>
                </a:pathLst>
              </a:custGeom>
              <a:solidFill>
                <a:srgbClr val="F0DE2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6046" name="Freeform 728"/>
              <p:cNvSpPr>
                <a:spLocks noChangeArrowheads="1"/>
              </p:cNvSpPr>
              <p:nvPr/>
            </p:nvSpPr>
            <p:spPr bwMode="auto">
              <a:xfrm>
                <a:off x="1014" y="3239"/>
                <a:ext cx="8" cy="9"/>
              </a:xfrm>
              <a:custGeom>
                <a:avLst/>
                <a:gdLst>
                  <a:gd name="T0" fmla="*/ 1048 w 7"/>
                  <a:gd name="T1" fmla="*/ 0 h 6"/>
                  <a:gd name="T2" fmla="*/ 0 w 7"/>
                  <a:gd name="T3" fmla="*/ 15128 h 6"/>
                  <a:gd name="T4" fmla="*/ 1648 w 7"/>
                  <a:gd name="T5" fmla="*/ 15128 h 6"/>
                  <a:gd name="T6" fmla="*/ 1048 w 7"/>
                  <a:gd name="T7" fmla="*/ 0 h 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7" h="6">
                    <a:moveTo>
                      <a:pt x="3" y="0"/>
                    </a:moveTo>
                    <a:cubicBezTo>
                      <a:pt x="1" y="1"/>
                      <a:pt x="1" y="4"/>
                      <a:pt x="0" y="5"/>
                    </a:cubicBezTo>
                    <a:cubicBezTo>
                      <a:pt x="2" y="5"/>
                      <a:pt x="4" y="6"/>
                      <a:pt x="5" y="5"/>
                    </a:cubicBezTo>
                    <a:cubicBezTo>
                      <a:pt x="7" y="3"/>
                      <a:pt x="6" y="0"/>
                      <a:pt x="3" y="0"/>
                    </a:cubicBezTo>
                    <a:close/>
                  </a:path>
                </a:pathLst>
              </a:custGeom>
              <a:noFill/>
              <a:ln w="9525" cap="sq">
                <a:solidFill>
                  <a:srgbClr val="B4B3B3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6047" name="Freeform 729"/>
              <p:cNvSpPr>
                <a:spLocks noChangeArrowheads="1"/>
              </p:cNvSpPr>
              <p:nvPr/>
            </p:nvSpPr>
            <p:spPr bwMode="auto">
              <a:xfrm>
                <a:off x="1023" y="3229"/>
                <a:ext cx="14" cy="15"/>
              </a:xfrm>
              <a:custGeom>
                <a:avLst/>
                <a:gdLst>
                  <a:gd name="T0" fmla="*/ 5737 w 11"/>
                  <a:gd name="T1" fmla="*/ 0 h 9"/>
                  <a:gd name="T2" fmla="*/ 3832 w 11"/>
                  <a:gd name="T3" fmla="*/ 47430 h 9"/>
                  <a:gd name="T4" fmla="*/ 7527 w 11"/>
                  <a:gd name="T5" fmla="*/ 25292 h 9"/>
                  <a:gd name="T6" fmla="*/ 9389 w 11"/>
                  <a:gd name="T7" fmla="*/ 10245 h 9"/>
                  <a:gd name="T8" fmla="*/ 5737 w 11"/>
                  <a:gd name="T9" fmla="*/ 0 h 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1" h="9">
                    <a:moveTo>
                      <a:pt x="6" y="0"/>
                    </a:moveTo>
                    <a:cubicBezTo>
                      <a:pt x="2" y="0"/>
                      <a:pt x="0" y="6"/>
                      <a:pt x="4" y="8"/>
                    </a:cubicBezTo>
                    <a:cubicBezTo>
                      <a:pt x="7" y="9"/>
                      <a:pt x="9" y="6"/>
                      <a:pt x="8" y="4"/>
                    </a:cubicBezTo>
                    <a:cubicBezTo>
                      <a:pt x="9" y="4"/>
                      <a:pt x="9" y="3"/>
                      <a:pt x="10" y="2"/>
                    </a:cubicBezTo>
                    <a:cubicBezTo>
                      <a:pt x="11" y="1"/>
                      <a:pt x="8" y="0"/>
                      <a:pt x="6" y="0"/>
                    </a:cubicBezTo>
                    <a:close/>
                  </a:path>
                </a:pathLst>
              </a:custGeom>
              <a:solidFill>
                <a:srgbClr val="F0DE2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6048" name="Freeform 730"/>
              <p:cNvSpPr>
                <a:spLocks noChangeArrowheads="1"/>
              </p:cNvSpPr>
              <p:nvPr/>
            </p:nvSpPr>
            <p:spPr bwMode="auto">
              <a:xfrm>
                <a:off x="1023" y="3229"/>
                <a:ext cx="14" cy="15"/>
              </a:xfrm>
              <a:custGeom>
                <a:avLst/>
                <a:gdLst>
                  <a:gd name="T0" fmla="*/ 5737 w 11"/>
                  <a:gd name="T1" fmla="*/ 0 h 9"/>
                  <a:gd name="T2" fmla="*/ 3832 w 11"/>
                  <a:gd name="T3" fmla="*/ 47430 h 9"/>
                  <a:gd name="T4" fmla="*/ 7527 w 11"/>
                  <a:gd name="T5" fmla="*/ 25292 h 9"/>
                  <a:gd name="T6" fmla="*/ 9389 w 11"/>
                  <a:gd name="T7" fmla="*/ 10245 h 9"/>
                  <a:gd name="T8" fmla="*/ 5737 w 11"/>
                  <a:gd name="T9" fmla="*/ 0 h 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1" h="9">
                    <a:moveTo>
                      <a:pt x="6" y="0"/>
                    </a:moveTo>
                    <a:cubicBezTo>
                      <a:pt x="2" y="0"/>
                      <a:pt x="0" y="6"/>
                      <a:pt x="4" y="8"/>
                    </a:cubicBezTo>
                    <a:cubicBezTo>
                      <a:pt x="7" y="9"/>
                      <a:pt x="9" y="6"/>
                      <a:pt x="8" y="4"/>
                    </a:cubicBezTo>
                    <a:cubicBezTo>
                      <a:pt x="9" y="4"/>
                      <a:pt x="9" y="3"/>
                      <a:pt x="10" y="2"/>
                    </a:cubicBezTo>
                    <a:cubicBezTo>
                      <a:pt x="11" y="1"/>
                      <a:pt x="8" y="0"/>
                      <a:pt x="6" y="0"/>
                    </a:cubicBezTo>
                    <a:close/>
                  </a:path>
                </a:pathLst>
              </a:custGeom>
              <a:noFill/>
              <a:ln w="9525" cap="sq">
                <a:solidFill>
                  <a:srgbClr val="B4B3B3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6049" name="Freeform 731"/>
              <p:cNvSpPr>
                <a:spLocks noChangeArrowheads="1"/>
              </p:cNvSpPr>
              <p:nvPr/>
            </p:nvSpPr>
            <p:spPr bwMode="auto">
              <a:xfrm>
                <a:off x="1008" y="3221"/>
                <a:ext cx="14" cy="15"/>
              </a:xfrm>
              <a:custGeom>
                <a:avLst/>
                <a:gdLst>
                  <a:gd name="T0" fmla="*/ 4598 w 11"/>
                  <a:gd name="T1" fmla="*/ 6147 h 9"/>
                  <a:gd name="T2" fmla="*/ 1716 w 11"/>
                  <a:gd name="T3" fmla="*/ 47430 h 9"/>
                  <a:gd name="T4" fmla="*/ 8993 w 11"/>
                  <a:gd name="T5" fmla="*/ 42153 h 9"/>
                  <a:gd name="T6" fmla="*/ 10265 w 11"/>
                  <a:gd name="T7" fmla="*/ 10245 h 9"/>
                  <a:gd name="T8" fmla="*/ 4598 w 11"/>
                  <a:gd name="T9" fmla="*/ 6147 h 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1" h="9">
                    <a:moveTo>
                      <a:pt x="5" y="1"/>
                    </a:moveTo>
                    <a:cubicBezTo>
                      <a:pt x="2" y="3"/>
                      <a:pt x="0" y="6"/>
                      <a:pt x="2" y="8"/>
                    </a:cubicBezTo>
                    <a:cubicBezTo>
                      <a:pt x="4" y="9"/>
                      <a:pt x="7" y="8"/>
                      <a:pt x="9" y="7"/>
                    </a:cubicBezTo>
                    <a:cubicBezTo>
                      <a:pt x="11" y="7"/>
                      <a:pt x="11" y="4"/>
                      <a:pt x="11" y="2"/>
                    </a:cubicBezTo>
                    <a:cubicBezTo>
                      <a:pt x="10" y="0"/>
                      <a:pt x="7" y="0"/>
                      <a:pt x="5" y="1"/>
                    </a:cubicBezTo>
                    <a:close/>
                  </a:path>
                </a:pathLst>
              </a:custGeom>
              <a:solidFill>
                <a:srgbClr val="F0DE2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6050" name="Freeform 732"/>
              <p:cNvSpPr>
                <a:spLocks noChangeArrowheads="1"/>
              </p:cNvSpPr>
              <p:nvPr/>
            </p:nvSpPr>
            <p:spPr bwMode="auto">
              <a:xfrm>
                <a:off x="1008" y="3221"/>
                <a:ext cx="14" cy="15"/>
              </a:xfrm>
              <a:custGeom>
                <a:avLst/>
                <a:gdLst>
                  <a:gd name="T0" fmla="*/ 4598 w 11"/>
                  <a:gd name="T1" fmla="*/ 6147 h 9"/>
                  <a:gd name="T2" fmla="*/ 1716 w 11"/>
                  <a:gd name="T3" fmla="*/ 47430 h 9"/>
                  <a:gd name="T4" fmla="*/ 8993 w 11"/>
                  <a:gd name="T5" fmla="*/ 42153 h 9"/>
                  <a:gd name="T6" fmla="*/ 10265 w 11"/>
                  <a:gd name="T7" fmla="*/ 10245 h 9"/>
                  <a:gd name="T8" fmla="*/ 4598 w 11"/>
                  <a:gd name="T9" fmla="*/ 6147 h 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1" h="9">
                    <a:moveTo>
                      <a:pt x="5" y="1"/>
                    </a:moveTo>
                    <a:cubicBezTo>
                      <a:pt x="2" y="3"/>
                      <a:pt x="0" y="6"/>
                      <a:pt x="2" y="8"/>
                    </a:cubicBezTo>
                    <a:cubicBezTo>
                      <a:pt x="4" y="9"/>
                      <a:pt x="7" y="8"/>
                      <a:pt x="9" y="7"/>
                    </a:cubicBezTo>
                    <a:cubicBezTo>
                      <a:pt x="11" y="7"/>
                      <a:pt x="11" y="4"/>
                      <a:pt x="11" y="2"/>
                    </a:cubicBezTo>
                    <a:cubicBezTo>
                      <a:pt x="10" y="0"/>
                      <a:pt x="7" y="0"/>
                      <a:pt x="5" y="1"/>
                    </a:cubicBezTo>
                    <a:close/>
                  </a:path>
                </a:pathLst>
              </a:custGeom>
              <a:noFill/>
              <a:ln w="9525" cap="sq">
                <a:solidFill>
                  <a:srgbClr val="B4B3B3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6051" name="Freeform 733"/>
              <p:cNvSpPr>
                <a:spLocks noChangeArrowheads="1"/>
              </p:cNvSpPr>
              <p:nvPr/>
            </p:nvSpPr>
            <p:spPr bwMode="auto">
              <a:xfrm>
                <a:off x="1008" y="3204"/>
                <a:ext cx="10" cy="11"/>
              </a:xfrm>
              <a:custGeom>
                <a:avLst/>
                <a:gdLst>
                  <a:gd name="T0" fmla="*/ 3869 w 8"/>
                  <a:gd name="T1" fmla="*/ 0 h 7"/>
                  <a:gd name="T2" fmla="*/ 0 w 8"/>
                  <a:gd name="T3" fmla="*/ 14947 h 7"/>
                  <a:gd name="T4" fmla="*/ 6288 w 8"/>
                  <a:gd name="T5" fmla="*/ 11123 h 7"/>
                  <a:gd name="T6" fmla="*/ 3869 w 8"/>
                  <a:gd name="T7" fmla="*/ 0 h 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8" h="7">
                    <a:moveTo>
                      <a:pt x="5" y="0"/>
                    </a:moveTo>
                    <a:cubicBezTo>
                      <a:pt x="3" y="3"/>
                      <a:pt x="2" y="5"/>
                      <a:pt x="0" y="7"/>
                    </a:cubicBezTo>
                    <a:cubicBezTo>
                      <a:pt x="4" y="7"/>
                      <a:pt x="5" y="7"/>
                      <a:pt x="8" y="5"/>
                    </a:cubicBezTo>
                    <a:cubicBezTo>
                      <a:pt x="8" y="3"/>
                      <a:pt x="6" y="2"/>
                      <a:pt x="5" y="0"/>
                    </a:cubicBezTo>
                    <a:close/>
                  </a:path>
                </a:pathLst>
              </a:custGeom>
              <a:solidFill>
                <a:srgbClr val="F0DE2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6052" name="Freeform 734"/>
              <p:cNvSpPr>
                <a:spLocks noChangeArrowheads="1"/>
              </p:cNvSpPr>
              <p:nvPr/>
            </p:nvSpPr>
            <p:spPr bwMode="auto">
              <a:xfrm>
                <a:off x="1008" y="3204"/>
                <a:ext cx="10" cy="11"/>
              </a:xfrm>
              <a:custGeom>
                <a:avLst/>
                <a:gdLst>
                  <a:gd name="T0" fmla="*/ 3869 w 8"/>
                  <a:gd name="T1" fmla="*/ 0 h 7"/>
                  <a:gd name="T2" fmla="*/ 0 w 8"/>
                  <a:gd name="T3" fmla="*/ 14947 h 7"/>
                  <a:gd name="T4" fmla="*/ 6288 w 8"/>
                  <a:gd name="T5" fmla="*/ 11123 h 7"/>
                  <a:gd name="T6" fmla="*/ 3869 w 8"/>
                  <a:gd name="T7" fmla="*/ 0 h 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8" h="7">
                    <a:moveTo>
                      <a:pt x="5" y="0"/>
                    </a:moveTo>
                    <a:cubicBezTo>
                      <a:pt x="3" y="3"/>
                      <a:pt x="2" y="5"/>
                      <a:pt x="0" y="7"/>
                    </a:cubicBezTo>
                    <a:cubicBezTo>
                      <a:pt x="4" y="7"/>
                      <a:pt x="5" y="7"/>
                      <a:pt x="8" y="5"/>
                    </a:cubicBezTo>
                    <a:cubicBezTo>
                      <a:pt x="8" y="3"/>
                      <a:pt x="6" y="2"/>
                      <a:pt x="5" y="0"/>
                    </a:cubicBezTo>
                    <a:close/>
                  </a:path>
                </a:pathLst>
              </a:custGeom>
              <a:noFill/>
              <a:ln w="9525" cap="sq">
                <a:solidFill>
                  <a:srgbClr val="B4B3B3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6053" name="Freeform 735"/>
              <p:cNvSpPr>
                <a:spLocks noChangeArrowheads="1"/>
              </p:cNvSpPr>
              <p:nvPr/>
            </p:nvSpPr>
            <p:spPr bwMode="auto">
              <a:xfrm>
                <a:off x="1026" y="3214"/>
                <a:ext cx="15" cy="10"/>
              </a:xfrm>
              <a:custGeom>
                <a:avLst/>
                <a:gdLst>
                  <a:gd name="T0" fmla="*/ 18323 w 11"/>
                  <a:gd name="T1" fmla="*/ 6147 h 6"/>
                  <a:gd name="T2" fmla="*/ 2746 w 11"/>
                  <a:gd name="T3" fmla="*/ 17075 h 6"/>
                  <a:gd name="T4" fmla="*/ 4744 w 11"/>
                  <a:gd name="T5" fmla="*/ 28458 h 6"/>
                  <a:gd name="T6" fmla="*/ 24454 w 11"/>
                  <a:gd name="T7" fmla="*/ 35903 h 6"/>
                  <a:gd name="T8" fmla="*/ 25425 w 11"/>
                  <a:gd name="T9" fmla="*/ 28458 h 6"/>
                  <a:gd name="T10" fmla="*/ 18323 w 11"/>
                  <a:gd name="T11" fmla="*/ 6147 h 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1" h="6">
                    <a:moveTo>
                      <a:pt x="7" y="1"/>
                    </a:moveTo>
                    <a:cubicBezTo>
                      <a:pt x="6" y="0"/>
                      <a:pt x="3" y="2"/>
                      <a:pt x="1" y="3"/>
                    </a:cubicBezTo>
                    <a:cubicBezTo>
                      <a:pt x="0" y="4"/>
                      <a:pt x="1" y="4"/>
                      <a:pt x="2" y="5"/>
                    </a:cubicBezTo>
                    <a:cubicBezTo>
                      <a:pt x="5" y="3"/>
                      <a:pt x="7" y="4"/>
                      <a:pt x="9" y="6"/>
                    </a:cubicBezTo>
                    <a:cubicBezTo>
                      <a:pt x="9" y="6"/>
                      <a:pt x="9" y="5"/>
                      <a:pt x="10" y="5"/>
                    </a:cubicBezTo>
                    <a:cubicBezTo>
                      <a:pt x="11" y="3"/>
                      <a:pt x="9" y="1"/>
                      <a:pt x="7" y="1"/>
                    </a:cubicBezTo>
                    <a:close/>
                  </a:path>
                </a:pathLst>
              </a:custGeom>
              <a:solidFill>
                <a:srgbClr val="F0DE2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6054" name="Freeform 736"/>
              <p:cNvSpPr>
                <a:spLocks noChangeArrowheads="1"/>
              </p:cNvSpPr>
              <p:nvPr/>
            </p:nvSpPr>
            <p:spPr bwMode="auto">
              <a:xfrm>
                <a:off x="1026" y="3214"/>
                <a:ext cx="15" cy="10"/>
              </a:xfrm>
              <a:custGeom>
                <a:avLst/>
                <a:gdLst>
                  <a:gd name="T0" fmla="*/ 18323 w 11"/>
                  <a:gd name="T1" fmla="*/ 6147 h 6"/>
                  <a:gd name="T2" fmla="*/ 2746 w 11"/>
                  <a:gd name="T3" fmla="*/ 17075 h 6"/>
                  <a:gd name="T4" fmla="*/ 4744 w 11"/>
                  <a:gd name="T5" fmla="*/ 28458 h 6"/>
                  <a:gd name="T6" fmla="*/ 24454 w 11"/>
                  <a:gd name="T7" fmla="*/ 35903 h 6"/>
                  <a:gd name="T8" fmla="*/ 25425 w 11"/>
                  <a:gd name="T9" fmla="*/ 28458 h 6"/>
                  <a:gd name="T10" fmla="*/ 18323 w 11"/>
                  <a:gd name="T11" fmla="*/ 6147 h 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1" h="6">
                    <a:moveTo>
                      <a:pt x="7" y="1"/>
                    </a:moveTo>
                    <a:cubicBezTo>
                      <a:pt x="6" y="0"/>
                      <a:pt x="3" y="2"/>
                      <a:pt x="1" y="3"/>
                    </a:cubicBezTo>
                    <a:cubicBezTo>
                      <a:pt x="0" y="4"/>
                      <a:pt x="1" y="4"/>
                      <a:pt x="2" y="5"/>
                    </a:cubicBezTo>
                    <a:cubicBezTo>
                      <a:pt x="5" y="3"/>
                      <a:pt x="7" y="4"/>
                      <a:pt x="9" y="6"/>
                    </a:cubicBezTo>
                    <a:cubicBezTo>
                      <a:pt x="9" y="6"/>
                      <a:pt x="9" y="5"/>
                      <a:pt x="10" y="5"/>
                    </a:cubicBezTo>
                    <a:cubicBezTo>
                      <a:pt x="11" y="3"/>
                      <a:pt x="9" y="1"/>
                      <a:pt x="7" y="1"/>
                    </a:cubicBezTo>
                    <a:close/>
                  </a:path>
                </a:pathLst>
              </a:custGeom>
              <a:noFill/>
              <a:ln w="9525" cap="sq">
                <a:solidFill>
                  <a:srgbClr val="B4B3B3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6055" name="Freeform 737"/>
              <p:cNvSpPr>
                <a:spLocks noChangeArrowheads="1"/>
              </p:cNvSpPr>
              <p:nvPr/>
            </p:nvSpPr>
            <p:spPr bwMode="auto">
              <a:xfrm>
                <a:off x="1023" y="3202"/>
                <a:ext cx="14" cy="7"/>
              </a:xfrm>
              <a:custGeom>
                <a:avLst/>
                <a:gdLst>
                  <a:gd name="T0" fmla="*/ 3832 w 11"/>
                  <a:gd name="T1" fmla="*/ 0 h 5"/>
                  <a:gd name="T2" fmla="*/ 1050 w 11"/>
                  <a:gd name="T3" fmla="*/ 5274 h 5"/>
                  <a:gd name="T4" fmla="*/ 2808 w 11"/>
                  <a:gd name="T5" fmla="*/ 6819 h 5"/>
                  <a:gd name="T6" fmla="*/ 10265 w 11"/>
                  <a:gd name="T7" fmla="*/ 6819 h 5"/>
                  <a:gd name="T8" fmla="*/ 3832 w 11"/>
                  <a:gd name="T9" fmla="*/ 0 h 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1" h="5">
                    <a:moveTo>
                      <a:pt x="4" y="0"/>
                    </a:moveTo>
                    <a:cubicBezTo>
                      <a:pt x="1" y="0"/>
                      <a:pt x="0" y="2"/>
                      <a:pt x="1" y="4"/>
                    </a:cubicBezTo>
                    <a:cubicBezTo>
                      <a:pt x="1" y="5"/>
                      <a:pt x="3" y="4"/>
                      <a:pt x="3" y="5"/>
                    </a:cubicBezTo>
                    <a:cubicBezTo>
                      <a:pt x="5" y="4"/>
                      <a:pt x="8" y="4"/>
                      <a:pt x="11" y="5"/>
                    </a:cubicBezTo>
                    <a:cubicBezTo>
                      <a:pt x="9" y="3"/>
                      <a:pt x="9" y="0"/>
                      <a:pt x="4" y="0"/>
                    </a:cubicBezTo>
                    <a:close/>
                  </a:path>
                </a:pathLst>
              </a:custGeom>
              <a:solidFill>
                <a:srgbClr val="F0DE2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6056" name="Freeform 738"/>
              <p:cNvSpPr>
                <a:spLocks noChangeArrowheads="1"/>
              </p:cNvSpPr>
              <p:nvPr/>
            </p:nvSpPr>
            <p:spPr bwMode="auto">
              <a:xfrm>
                <a:off x="1023" y="3202"/>
                <a:ext cx="14" cy="7"/>
              </a:xfrm>
              <a:custGeom>
                <a:avLst/>
                <a:gdLst>
                  <a:gd name="T0" fmla="*/ 3832 w 11"/>
                  <a:gd name="T1" fmla="*/ 0 h 5"/>
                  <a:gd name="T2" fmla="*/ 1050 w 11"/>
                  <a:gd name="T3" fmla="*/ 5274 h 5"/>
                  <a:gd name="T4" fmla="*/ 2808 w 11"/>
                  <a:gd name="T5" fmla="*/ 6819 h 5"/>
                  <a:gd name="T6" fmla="*/ 10265 w 11"/>
                  <a:gd name="T7" fmla="*/ 6819 h 5"/>
                  <a:gd name="T8" fmla="*/ 3832 w 11"/>
                  <a:gd name="T9" fmla="*/ 0 h 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1" h="5">
                    <a:moveTo>
                      <a:pt x="4" y="0"/>
                    </a:moveTo>
                    <a:cubicBezTo>
                      <a:pt x="1" y="0"/>
                      <a:pt x="0" y="2"/>
                      <a:pt x="1" y="4"/>
                    </a:cubicBezTo>
                    <a:cubicBezTo>
                      <a:pt x="1" y="5"/>
                      <a:pt x="3" y="4"/>
                      <a:pt x="3" y="5"/>
                    </a:cubicBezTo>
                    <a:cubicBezTo>
                      <a:pt x="5" y="4"/>
                      <a:pt x="8" y="4"/>
                      <a:pt x="11" y="5"/>
                    </a:cubicBezTo>
                    <a:cubicBezTo>
                      <a:pt x="9" y="3"/>
                      <a:pt x="9" y="0"/>
                      <a:pt x="4" y="0"/>
                    </a:cubicBezTo>
                    <a:close/>
                  </a:path>
                </a:pathLst>
              </a:custGeom>
              <a:noFill/>
              <a:ln w="9525" cap="sq">
                <a:solidFill>
                  <a:srgbClr val="B4B3B3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6057" name="Freeform 739"/>
              <p:cNvSpPr>
                <a:spLocks noChangeArrowheads="1"/>
              </p:cNvSpPr>
              <p:nvPr/>
            </p:nvSpPr>
            <p:spPr bwMode="auto">
              <a:xfrm>
                <a:off x="1042" y="3196"/>
                <a:ext cx="10" cy="11"/>
              </a:xfrm>
              <a:custGeom>
                <a:avLst/>
                <a:gdLst>
                  <a:gd name="T0" fmla="*/ 4801 w 8"/>
                  <a:gd name="T1" fmla="*/ 0 h 7"/>
                  <a:gd name="T2" fmla="*/ 0 w 8"/>
                  <a:gd name="T3" fmla="*/ 23667 h 7"/>
                  <a:gd name="T4" fmla="*/ 5369 w 8"/>
                  <a:gd name="T5" fmla="*/ 23667 h 7"/>
                  <a:gd name="T6" fmla="*/ 4801 w 8"/>
                  <a:gd name="T7" fmla="*/ 0 h 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8" h="7">
                    <a:moveTo>
                      <a:pt x="6" y="0"/>
                    </a:moveTo>
                    <a:cubicBezTo>
                      <a:pt x="4" y="0"/>
                      <a:pt x="0" y="1"/>
                      <a:pt x="0" y="4"/>
                    </a:cubicBezTo>
                    <a:cubicBezTo>
                      <a:pt x="0" y="7"/>
                      <a:pt x="5" y="6"/>
                      <a:pt x="7" y="4"/>
                    </a:cubicBezTo>
                    <a:cubicBezTo>
                      <a:pt x="8" y="3"/>
                      <a:pt x="8" y="0"/>
                      <a:pt x="6" y="0"/>
                    </a:cubicBezTo>
                    <a:close/>
                  </a:path>
                </a:pathLst>
              </a:custGeom>
              <a:solidFill>
                <a:srgbClr val="F0DE2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6058" name="Freeform 740"/>
              <p:cNvSpPr>
                <a:spLocks noChangeArrowheads="1"/>
              </p:cNvSpPr>
              <p:nvPr/>
            </p:nvSpPr>
            <p:spPr bwMode="auto">
              <a:xfrm>
                <a:off x="1042" y="3196"/>
                <a:ext cx="10" cy="11"/>
              </a:xfrm>
              <a:custGeom>
                <a:avLst/>
                <a:gdLst>
                  <a:gd name="T0" fmla="*/ 4801 w 8"/>
                  <a:gd name="T1" fmla="*/ 0 h 7"/>
                  <a:gd name="T2" fmla="*/ 0 w 8"/>
                  <a:gd name="T3" fmla="*/ 23667 h 7"/>
                  <a:gd name="T4" fmla="*/ 5369 w 8"/>
                  <a:gd name="T5" fmla="*/ 23667 h 7"/>
                  <a:gd name="T6" fmla="*/ 4801 w 8"/>
                  <a:gd name="T7" fmla="*/ 0 h 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8" h="7">
                    <a:moveTo>
                      <a:pt x="6" y="0"/>
                    </a:moveTo>
                    <a:cubicBezTo>
                      <a:pt x="4" y="0"/>
                      <a:pt x="0" y="1"/>
                      <a:pt x="0" y="4"/>
                    </a:cubicBezTo>
                    <a:cubicBezTo>
                      <a:pt x="0" y="7"/>
                      <a:pt x="5" y="6"/>
                      <a:pt x="7" y="4"/>
                    </a:cubicBezTo>
                    <a:cubicBezTo>
                      <a:pt x="8" y="3"/>
                      <a:pt x="8" y="0"/>
                      <a:pt x="6" y="0"/>
                    </a:cubicBezTo>
                    <a:close/>
                  </a:path>
                </a:pathLst>
              </a:custGeom>
              <a:noFill/>
              <a:ln w="9525" cap="sq">
                <a:solidFill>
                  <a:srgbClr val="B4B3B3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6059" name="Freeform 741"/>
              <p:cNvSpPr>
                <a:spLocks noChangeArrowheads="1"/>
              </p:cNvSpPr>
              <p:nvPr/>
            </p:nvSpPr>
            <p:spPr bwMode="auto">
              <a:xfrm>
                <a:off x="1014" y="3138"/>
                <a:ext cx="14" cy="11"/>
              </a:xfrm>
              <a:custGeom>
                <a:avLst/>
                <a:gdLst>
                  <a:gd name="T0" fmla="*/ 6273 w 11"/>
                  <a:gd name="T1" fmla="*/ 9982 h 7"/>
                  <a:gd name="T2" fmla="*/ 1716 w 11"/>
                  <a:gd name="T3" fmla="*/ 5825 h 7"/>
                  <a:gd name="T4" fmla="*/ 1716 w 11"/>
                  <a:gd name="T5" fmla="*/ 29348 h 7"/>
                  <a:gd name="T6" fmla="*/ 6273 w 11"/>
                  <a:gd name="T7" fmla="*/ 32782 h 7"/>
                  <a:gd name="T8" fmla="*/ 9389 w 11"/>
                  <a:gd name="T9" fmla="*/ 23667 h 7"/>
                  <a:gd name="T10" fmla="*/ 6273 w 11"/>
                  <a:gd name="T11" fmla="*/ 9982 h 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1" h="7">
                    <a:moveTo>
                      <a:pt x="7" y="2"/>
                    </a:moveTo>
                    <a:cubicBezTo>
                      <a:pt x="5" y="0"/>
                      <a:pt x="3" y="1"/>
                      <a:pt x="2" y="1"/>
                    </a:cubicBezTo>
                    <a:cubicBezTo>
                      <a:pt x="0" y="2"/>
                      <a:pt x="0" y="4"/>
                      <a:pt x="2" y="5"/>
                    </a:cubicBezTo>
                    <a:cubicBezTo>
                      <a:pt x="3" y="6"/>
                      <a:pt x="5" y="5"/>
                      <a:pt x="7" y="6"/>
                    </a:cubicBezTo>
                    <a:cubicBezTo>
                      <a:pt x="9" y="7"/>
                      <a:pt x="10" y="5"/>
                      <a:pt x="10" y="4"/>
                    </a:cubicBezTo>
                    <a:cubicBezTo>
                      <a:pt x="11" y="3"/>
                      <a:pt x="8" y="2"/>
                      <a:pt x="7" y="2"/>
                    </a:cubicBezTo>
                    <a:close/>
                  </a:path>
                </a:pathLst>
              </a:custGeom>
              <a:solidFill>
                <a:srgbClr val="F0DE2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6060" name="Freeform 742"/>
              <p:cNvSpPr>
                <a:spLocks noChangeArrowheads="1"/>
              </p:cNvSpPr>
              <p:nvPr/>
            </p:nvSpPr>
            <p:spPr bwMode="auto">
              <a:xfrm>
                <a:off x="1014" y="3138"/>
                <a:ext cx="14" cy="11"/>
              </a:xfrm>
              <a:custGeom>
                <a:avLst/>
                <a:gdLst>
                  <a:gd name="T0" fmla="*/ 6273 w 11"/>
                  <a:gd name="T1" fmla="*/ 9982 h 7"/>
                  <a:gd name="T2" fmla="*/ 1716 w 11"/>
                  <a:gd name="T3" fmla="*/ 5825 h 7"/>
                  <a:gd name="T4" fmla="*/ 1716 w 11"/>
                  <a:gd name="T5" fmla="*/ 29348 h 7"/>
                  <a:gd name="T6" fmla="*/ 6273 w 11"/>
                  <a:gd name="T7" fmla="*/ 32782 h 7"/>
                  <a:gd name="T8" fmla="*/ 9389 w 11"/>
                  <a:gd name="T9" fmla="*/ 23667 h 7"/>
                  <a:gd name="T10" fmla="*/ 6273 w 11"/>
                  <a:gd name="T11" fmla="*/ 9982 h 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1" h="7">
                    <a:moveTo>
                      <a:pt x="7" y="2"/>
                    </a:moveTo>
                    <a:cubicBezTo>
                      <a:pt x="5" y="0"/>
                      <a:pt x="3" y="1"/>
                      <a:pt x="2" y="1"/>
                    </a:cubicBezTo>
                    <a:cubicBezTo>
                      <a:pt x="0" y="2"/>
                      <a:pt x="0" y="4"/>
                      <a:pt x="2" y="5"/>
                    </a:cubicBezTo>
                    <a:cubicBezTo>
                      <a:pt x="3" y="6"/>
                      <a:pt x="5" y="5"/>
                      <a:pt x="7" y="6"/>
                    </a:cubicBezTo>
                    <a:cubicBezTo>
                      <a:pt x="9" y="7"/>
                      <a:pt x="10" y="5"/>
                      <a:pt x="10" y="4"/>
                    </a:cubicBezTo>
                    <a:cubicBezTo>
                      <a:pt x="11" y="3"/>
                      <a:pt x="8" y="2"/>
                      <a:pt x="7" y="2"/>
                    </a:cubicBezTo>
                    <a:close/>
                  </a:path>
                </a:pathLst>
              </a:custGeom>
              <a:noFill/>
              <a:ln w="9525" cap="sq">
                <a:solidFill>
                  <a:srgbClr val="B4B3B3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6061" name="Freeform 743"/>
              <p:cNvSpPr>
                <a:spLocks noChangeArrowheads="1"/>
              </p:cNvSpPr>
              <p:nvPr/>
            </p:nvSpPr>
            <p:spPr bwMode="auto">
              <a:xfrm>
                <a:off x="1026" y="3180"/>
                <a:ext cx="15" cy="14"/>
              </a:xfrm>
              <a:custGeom>
                <a:avLst/>
                <a:gdLst>
                  <a:gd name="T0" fmla="*/ 14718 w 11"/>
                  <a:gd name="T1" fmla="*/ 0 h 9"/>
                  <a:gd name="T2" fmla="*/ 10609 w 11"/>
                  <a:gd name="T3" fmla="*/ 14683 h 9"/>
                  <a:gd name="T4" fmla="*/ 20950 w 11"/>
                  <a:gd name="T5" fmla="*/ 6830 h 9"/>
                  <a:gd name="T6" fmla="*/ 25425 w 11"/>
                  <a:gd name="T7" fmla="*/ 3901 h 9"/>
                  <a:gd name="T8" fmla="*/ 14718 w 11"/>
                  <a:gd name="T9" fmla="*/ 0 h 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1" h="9">
                    <a:moveTo>
                      <a:pt x="6" y="0"/>
                    </a:moveTo>
                    <a:cubicBezTo>
                      <a:pt x="2" y="0"/>
                      <a:pt x="0" y="6"/>
                      <a:pt x="4" y="8"/>
                    </a:cubicBezTo>
                    <a:cubicBezTo>
                      <a:pt x="7" y="9"/>
                      <a:pt x="8" y="6"/>
                      <a:pt x="8" y="4"/>
                    </a:cubicBezTo>
                    <a:cubicBezTo>
                      <a:pt x="9" y="4"/>
                      <a:pt x="9" y="3"/>
                      <a:pt x="10" y="2"/>
                    </a:cubicBezTo>
                    <a:cubicBezTo>
                      <a:pt x="11" y="1"/>
                      <a:pt x="7" y="0"/>
                      <a:pt x="6" y="0"/>
                    </a:cubicBezTo>
                    <a:close/>
                  </a:path>
                </a:pathLst>
              </a:custGeom>
              <a:solidFill>
                <a:srgbClr val="F0DE2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6062" name="Freeform 744"/>
              <p:cNvSpPr>
                <a:spLocks noChangeArrowheads="1"/>
              </p:cNvSpPr>
              <p:nvPr/>
            </p:nvSpPr>
            <p:spPr bwMode="auto">
              <a:xfrm>
                <a:off x="1026" y="3180"/>
                <a:ext cx="15" cy="14"/>
              </a:xfrm>
              <a:custGeom>
                <a:avLst/>
                <a:gdLst>
                  <a:gd name="T0" fmla="*/ 14718 w 11"/>
                  <a:gd name="T1" fmla="*/ 0 h 9"/>
                  <a:gd name="T2" fmla="*/ 10609 w 11"/>
                  <a:gd name="T3" fmla="*/ 14683 h 9"/>
                  <a:gd name="T4" fmla="*/ 20950 w 11"/>
                  <a:gd name="T5" fmla="*/ 6830 h 9"/>
                  <a:gd name="T6" fmla="*/ 25425 w 11"/>
                  <a:gd name="T7" fmla="*/ 3901 h 9"/>
                  <a:gd name="T8" fmla="*/ 14718 w 11"/>
                  <a:gd name="T9" fmla="*/ 0 h 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1" h="9">
                    <a:moveTo>
                      <a:pt x="6" y="0"/>
                    </a:moveTo>
                    <a:cubicBezTo>
                      <a:pt x="2" y="0"/>
                      <a:pt x="0" y="6"/>
                      <a:pt x="4" y="8"/>
                    </a:cubicBezTo>
                    <a:cubicBezTo>
                      <a:pt x="7" y="9"/>
                      <a:pt x="8" y="6"/>
                      <a:pt x="8" y="4"/>
                    </a:cubicBezTo>
                    <a:cubicBezTo>
                      <a:pt x="9" y="4"/>
                      <a:pt x="9" y="3"/>
                      <a:pt x="10" y="2"/>
                    </a:cubicBezTo>
                    <a:cubicBezTo>
                      <a:pt x="11" y="1"/>
                      <a:pt x="7" y="0"/>
                      <a:pt x="6" y="0"/>
                    </a:cubicBezTo>
                    <a:close/>
                  </a:path>
                </a:pathLst>
              </a:custGeom>
              <a:noFill/>
              <a:ln w="9525" cap="sq">
                <a:solidFill>
                  <a:srgbClr val="B4B3B3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6063" name="Freeform 745"/>
              <p:cNvSpPr>
                <a:spLocks noChangeArrowheads="1"/>
              </p:cNvSpPr>
              <p:nvPr/>
            </p:nvSpPr>
            <p:spPr bwMode="auto">
              <a:xfrm>
                <a:off x="1010" y="3170"/>
                <a:ext cx="14" cy="15"/>
              </a:xfrm>
              <a:custGeom>
                <a:avLst/>
                <a:gdLst>
                  <a:gd name="T0" fmla="*/ 4598 w 11"/>
                  <a:gd name="T1" fmla="*/ 6147 h 9"/>
                  <a:gd name="T2" fmla="*/ 1716 w 11"/>
                  <a:gd name="T3" fmla="*/ 47430 h 9"/>
                  <a:gd name="T4" fmla="*/ 8993 w 11"/>
                  <a:gd name="T5" fmla="*/ 42153 h 9"/>
                  <a:gd name="T6" fmla="*/ 9389 w 11"/>
                  <a:gd name="T7" fmla="*/ 10245 h 9"/>
                  <a:gd name="T8" fmla="*/ 4598 w 11"/>
                  <a:gd name="T9" fmla="*/ 6147 h 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1" h="9">
                    <a:moveTo>
                      <a:pt x="5" y="1"/>
                    </a:moveTo>
                    <a:cubicBezTo>
                      <a:pt x="2" y="3"/>
                      <a:pt x="0" y="6"/>
                      <a:pt x="2" y="8"/>
                    </a:cubicBezTo>
                    <a:cubicBezTo>
                      <a:pt x="3" y="9"/>
                      <a:pt x="7" y="8"/>
                      <a:pt x="9" y="7"/>
                    </a:cubicBezTo>
                    <a:cubicBezTo>
                      <a:pt x="11" y="7"/>
                      <a:pt x="11" y="4"/>
                      <a:pt x="10" y="2"/>
                    </a:cubicBezTo>
                    <a:cubicBezTo>
                      <a:pt x="9" y="1"/>
                      <a:pt x="6" y="0"/>
                      <a:pt x="5" y="1"/>
                    </a:cubicBezTo>
                    <a:close/>
                  </a:path>
                </a:pathLst>
              </a:custGeom>
              <a:solidFill>
                <a:srgbClr val="F0DE2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6064" name="Freeform 746"/>
              <p:cNvSpPr>
                <a:spLocks noChangeArrowheads="1"/>
              </p:cNvSpPr>
              <p:nvPr/>
            </p:nvSpPr>
            <p:spPr bwMode="auto">
              <a:xfrm>
                <a:off x="1010" y="3170"/>
                <a:ext cx="14" cy="15"/>
              </a:xfrm>
              <a:custGeom>
                <a:avLst/>
                <a:gdLst>
                  <a:gd name="T0" fmla="*/ 4598 w 11"/>
                  <a:gd name="T1" fmla="*/ 6147 h 9"/>
                  <a:gd name="T2" fmla="*/ 1716 w 11"/>
                  <a:gd name="T3" fmla="*/ 47430 h 9"/>
                  <a:gd name="T4" fmla="*/ 8993 w 11"/>
                  <a:gd name="T5" fmla="*/ 42153 h 9"/>
                  <a:gd name="T6" fmla="*/ 9389 w 11"/>
                  <a:gd name="T7" fmla="*/ 10245 h 9"/>
                  <a:gd name="T8" fmla="*/ 4598 w 11"/>
                  <a:gd name="T9" fmla="*/ 6147 h 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1" h="9">
                    <a:moveTo>
                      <a:pt x="5" y="1"/>
                    </a:moveTo>
                    <a:cubicBezTo>
                      <a:pt x="2" y="3"/>
                      <a:pt x="0" y="6"/>
                      <a:pt x="2" y="8"/>
                    </a:cubicBezTo>
                    <a:cubicBezTo>
                      <a:pt x="3" y="9"/>
                      <a:pt x="7" y="8"/>
                      <a:pt x="9" y="7"/>
                    </a:cubicBezTo>
                    <a:cubicBezTo>
                      <a:pt x="11" y="7"/>
                      <a:pt x="11" y="4"/>
                      <a:pt x="10" y="2"/>
                    </a:cubicBezTo>
                    <a:cubicBezTo>
                      <a:pt x="9" y="1"/>
                      <a:pt x="6" y="0"/>
                      <a:pt x="5" y="1"/>
                    </a:cubicBezTo>
                    <a:close/>
                  </a:path>
                </a:pathLst>
              </a:custGeom>
              <a:noFill/>
              <a:ln w="9525" cap="sq">
                <a:solidFill>
                  <a:srgbClr val="B4B3B3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6065" name="Freeform 747"/>
              <p:cNvSpPr>
                <a:spLocks noChangeArrowheads="1"/>
              </p:cNvSpPr>
              <p:nvPr/>
            </p:nvSpPr>
            <p:spPr bwMode="auto">
              <a:xfrm>
                <a:off x="1010" y="3153"/>
                <a:ext cx="11" cy="10"/>
              </a:xfrm>
              <a:custGeom>
                <a:avLst/>
                <a:gdLst>
                  <a:gd name="T0" fmla="*/ 12689 w 8"/>
                  <a:gd name="T1" fmla="*/ 0 h 7"/>
                  <a:gd name="T2" fmla="*/ 0 w 8"/>
                  <a:gd name="T3" fmla="*/ 8443 h 7"/>
                  <a:gd name="T4" fmla="*/ 26186 w 8"/>
                  <a:gd name="T5" fmla="*/ 6286 h 7"/>
                  <a:gd name="T6" fmla="*/ 12689 w 8"/>
                  <a:gd name="T7" fmla="*/ 0 h 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8" h="7">
                    <a:moveTo>
                      <a:pt x="4" y="0"/>
                    </a:moveTo>
                    <a:cubicBezTo>
                      <a:pt x="3" y="3"/>
                      <a:pt x="2" y="5"/>
                      <a:pt x="0" y="7"/>
                    </a:cubicBezTo>
                    <a:cubicBezTo>
                      <a:pt x="4" y="7"/>
                      <a:pt x="4" y="4"/>
                      <a:pt x="8" y="5"/>
                    </a:cubicBezTo>
                    <a:cubicBezTo>
                      <a:pt x="8" y="3"/>
                      <a:pt x="6" y="2"/>
                      <a:pt x="4" y="0"/>
                    </a:cubicBezTo>
                    <a:close/>
                  </a:path>
                </a:pathLst>
              </a:custGeom>
              <a:solidFill>
                <a:srgbClr val="F0DE2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6066" name="Freeform 748"/>
              <p:cNvSpPr>
                <a:spLocks noChangeArrowheads="1"/>
              </p:cNvSpPr>
              <p:nvPr/>
            </p:nvSpPr>
            <p:spPr bwMode="auto">
              <a:xfrm>
                <a:off x="1010" y="3153"/>
                <a:ext cx="11" cy="10"/>
              </a:xfrm>
              <a:custGeom>
                <a:avLst/>
                <a:gdLst>
                  <a:gd name="T0" fmla="*/ 12689 w 8"/>
                  <a:gd name="T1" fmla="*/ 0 h 7"/>
                  <a:gd name="T2" fmla="*/ 0 w 8"/>
                  <a:gd name="T3" fmla="*/ 8443 h 7"/>
                  <a:gd name="T4" fmla="*/ 26186 w 8"/>
                  <a:gd name="T5" fmla="*/ 6286 h 7"/>
                  <a:gd name="T6" fmla="*/ 12689 w 8"/>
                  <a:gd name="T7" fmla="*/ 0 h 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8" h="7">
                    <a:moveTo>
                      <a:pt x="4" y="0"/>
                    </a:moveTo>
                    <a:cubicBezTo>
                      <a:pt x="3" y="3"/>
                      <a:pt x="2" y="5"/>
                      <a:pt x="0" y="7"/>
                    </a:cubicBezTo>
                    <a:cubicBezTo>
                      <a:pt x="4" y="7"/>
                      <a:pt x="4" y="4"/>
                      <a:pt x="8" y="5"/>
                    </a:cubicBezTo>
                    <a:cubicBezTo>
                      <a:pt x="8" y="3"/>
                      <a:pt x="6" y="2"/>
                      <a:pt x="4" y="0"/>
                    </a:cubicBezTo>
                    <a:close/>
                  </a:path>
                </a:pathLst>
              </a:custGeom>
              <a:noFill/>
              <a:ln w="9525" cap="sq">
                <a:solidFill>
                  <a:srgbClr val="B4B3B3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6067" name="Freeform 749"/>
              <p:cNvSpPr>
                <a:spLocks noChangeArrowheads="1"/>
              </p:cNvSpPr>
              <p:nvPr/>
            </p:nvSpPr>
            <p:spPr bwMode="auto">
              <a:xfrm>
                <a:off x="1029" y="3164"/>
                <a:ext cx="14" cy="9"/>
              </a:xfrm>
              <a:custGeom>
                <a:avLst/>
                <a:gdLst>
                  <a:gd name="T0" fmla="*/ 6273 w 11"/>
                  <a:gd name="T1" fmla="*/ 3279 h 6"/>
                  <a:gd name="T2" fmla="*/ 1050 w 11"/>
                  <a:gd name="T3" fmla="*/ 9084 h 6"/>
                  <a:gd name="T4" fmla="*/ 1716 w 11"/>
                  <a:gd name="T5" fmla="*/ 15128 h 6"/>
                  <a:gd name="T6" fmla="*/ 8993 w 11"/>
                  <a:gd name="T7" fmla="*/ 19088 h 6"/>
                  <a:gd name="T8" fmla="*/ 9389 w 11"/>
                  <a:gd name="T9" fmla="*/ 15128 h 6"/>
                  <a:gd name="T10" fmla="*/ 6273 w 11"/>
                  <a:gd name="T11" fmla="*/ 3279 h 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1" h="6">
                    <a:moveTo>
                      <a:pt x="7" y="1"/>
                    </a:moveTo>
                    <a:cubicBezTo>
                      <a:pt x="5" y="0"/>
                      <a:pt x="2" y="2"/>
                      <a:pt x="1" y="3"/>
                    </a:cubicBezTo>
                    <a:cubicBezTo>
                      <a:pt x="0" y="4"/>
                      <a:pt x="1" y="4"/>
                      <a:pt x="2" y="5"/>
                    </a:cubicBezTo>
                    <a:cubicBezTo>
                      <a:pt x="4" y="3"/>
                      <a:pt x="7" y="5"/>
                      <a:pt x="9" y="6"/>
                    </a:cubicBezTo>
                    <a:cubicBezTo>
                      <a:pt x="9" y="6"/>
                      <a:pt x="9" y="5"/>
                      <a:pt x="10" y="5"/>
                    </a:cubicBezTo>
                    <a:cubicBezTo>
                      <a:pt x="11" y="3"/>
                      <a:pt x="9" y="1"/>
                      <a:pt x="7" y="1"/>
                    </a:cubicBezTo>
                    <a:close/>
                  </a:path>
                </a:pathLst>
              </a:custGeom>
              <a:solidFill>
                <a:srgbClr val="F0DE2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6068" name="Freeform 750"/>
              <p:cNvSpPr>
                <a:spLocks noChangeArrowheads="1"/>
              </p:cNvSpPr>
              <p:nvPr/>
            </p:nvSpPr>
            <p:spPr bwMode="auto">
              <a:xfrm>
                <a:off x="1029" y="3164"/>
                <a:ext cx="14" cy="9"/>
              </a:xfrm>
              <a:custGeom>
                <a:avLst/>
                <a:gdLst>
                  <a:gd name="T0" fmla="*/ 6273 w 11"/>
                  <a:gd name="T1" fmla="*/ 3279 h 6"/>
                  <a:gd name="T2" fmla="*/ 1050 w 11"/>
                  <a:gd name="T3" fmla="*/ 9084 h 6"/>
                  <a:gd name="T4" fmla="*/ 1716 w 11"/>
                  <a:gd name="T5" fmla="*/ 15128 h 6"/>
                  <a:gd name="T6" fmla="*/ 8993 w 11"/>
                  <a:gd name="T7" fmla="*/ 19088 h 6"/>
                  <a:gd name="T8" fmla="*/ 9389 w 11"/>
                  <a:gd name="T9" fmla="*/ 15128 h 6"/>
                  <a:gd name="T10" fmla="*/ 6273 w 11"/>
                  <a:gd name="T11" fmla="*/ 3279 h 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1" h="6">
                    <a:moveTo>
                      <a:pt x="7" y="1"/>
                    </a:moveTo>
                    <a:cubicBezTo>
                      <a:pt x="5" y="0"/>
                      <a:pt x="2" y="2"/>
                      <a:pt x="1" y="3"/>
                    </a:cubicBezTo>
                    <a:cubicBezTo>
                      <a:pt x="0" y="4"/>
                      <a:pt x="1" y="4"/>
                      <a:pt x="2" y="5"/>
                    </a:cubicBezTo>
                    <a:cubicBezTo>
                      <a:pt x="4" y="3"/>
                      <a:pt x="7" y="5"/>
                      <a:pt x="9" y="6"/>
                    </a:cubicBezTo>
                    <a:cubicBezTo>
                      <a:pt x="9" y="6"/>
                      <a:pt x="9" y="5"/>
                      <a:pt x="10" y="5"/>
                    </a:cubicBezTo>
                    <a:cubicBezTo>
                      <a:pt x="11" y="3"/>
                      <a:pt x="9" y="1"/>
                      <a:pt x="7" y="1"/>
                    </a:cubicBezTo>
                    <a:close/>
                  </a:path>
                </a:pathLst>
              </a:custGeom>
              <a:noFill/>
              <a:ln w="9525" cap="sq">
                <a:solidFill>
                  <a:srgbClr val="B4B3B3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6069" name="Freeform 751"/>
              <p:cNvSpPr>
                <a:spLocks noChangeArrowheads="1"/>
              </p:cNvSpPr>
              <p:nvPr/>
            </p:nvSpPr>
            <p:spPr bwMode="auto">
              <a:xfrm>
                <a:off x="1026" y="3151"/>
                <a:ext cx="15" cy="9"/>
              </a:xfrm>
              <a:custGeom>
                <a:avLst/>
                <a:gdLst>
                  <a:gd name="T0" fmla="*/ 10609 w 11"/>
                  <a:gd name="T1" fmla="*/ 0 h 5"/>
                  <a:gd name="T2" fmla="*/ 0 w 11"/>
                  <a:gd name="T3" fmla="*/ 85270 h 5"/>
                  <a:gd name="T4" fmla="*/ 8198 w 11"/>
                  <a:gd name="T5" fmla="*/ 108533 h 5"/>
                  <a:gd name="T6" fmla="*/ 28850 w 11"/>
                  <a:gd name="T7" fmla="*/ 108533 h 5"/>
                  <a:gd name="T8" fmla="*/ 10609 w 11"/>
                  <a:gd name="T9" fmla="*/ 0 h 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1" h="5">
                    <a:moveTo>
                      <a:pt x="4" y="0"/>
                    </a:moveTo>
                    <a:cubicBezTo>
                      <a:pt x="1" y="0"/>
                      <a:pt x="0" y="2"/>
                      <a:pt x="0" y="4"/>
                    </a:cubicBezTo>
                    <a:cubicBezTo>
                      <a:pt x="1" y="5"/>
                      <a:pt x="2" y="4"/>
                      <a:pt x="3" y="5"/>
                    </a:cubicBezTo>
                    <a:cubicBezTo>
                      <a:pt x="5" y="4"/>
                      <a:pt x="8" y="4"/>
                      <a:pt x="11" y="5"/>
                    </a:cubicBezTo>
                    <a:cubicBezTo>
                      <a:pt x="9" y="3"/>
                      <a:pt x="9" y="0"/>
                      <a:pt x="4" y="0"/>
                    </a:cubicBezTo>
                    <a:close/>
                  </a:path>
                </a:pathLst>
              </a:custGeom>
              <a:solidFill>
                <a:srgbClr val="F0DE2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6070" name="Freeform 752"/>
              <p:cNvSpPr>
                <a:spLocks noChangeArrowheads="1"/>
              </p:cNvSpPr>
              <p:nvPr/>
            </p:nvSpPr>
            <p:spPr bwMode="auto">
              <a:xfrm>
                <a:off x="1026" y="3151"/>
                <a:ext cx="15" cy="9"/>
              </a:xfrm>
              <a:custGeom>
                <a:avLst/>
                <a:gdLst>
                  <a:gd name="T0" fmla="*/ 10609 w 11"/>
                  <a:gd name="T1" fmla="*/ 0 h 5"/>
                  <a:gd name="T2" fmla="*/ 0 w 11"/>
                  <a:gd name="T3" fmla="*/ 85270 h 5"/>
                  <a:gd name="T4" fmla="*/ 8198 w 11"/>
                  <a:gd name="T5" fmla="*/ 108533 h 5"/>
                  <a:gd name="T6" fmla="*/ 28850 w 11"/>
                  <a:gd name="T7" fmla="*/ 108533 h 5"/>
                  <a:gd name="T8" fmla="*/ 10609 w 11"/>
                  <a:gd name="T9" fmla="*/ 0 h 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1" h="5">
                    <a:moveTo>
                      <a:pt x="4" y="0"/>
                    </a:moveTo>
                    <a:cubicBezTo>
                      <a:pt x="1" y="0"/>
                      <a:pt x="0" y="2"/>
                      <a:pt x="0" y="4"/>
                    </a:cubicBezTo>
                    <a:cubicBezTo>
                      <a:pt x="1" y="5"/>
                      <a:pt x="2" y="4"/>
                      <a:pt x="3" y="5"/>
                    </a:cubicBezTo>
                    <a:cubicBezTo>
                      <a:pt x="5" y="4"/>
                      <a:pt x="8" y="4"/>
                      <a:pt x="11" y="5"/>
                    </a:cubicBezTo>
                    <a:cubicBezTo>
                      <a:pt x="9" y="3"/>
                      <a:pt x="9" y="0"/>
                      <a:pt x="4" y="0"/>
                    </a:cubicBezTo>
                    <a:close/>
                  </a:path>
                </a:pathLst>
              </a:custGeom>
              <a:noFill/>
              <a:ln w="9525" cap="sq">
                <a:solidFill>
                  <a:srgbClr val="B4B3B3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6071" name="Freeform 753"/>
              <p:cNvSpPr>
                <a:spLocks noChangeArrowheads="1"/>
              </p:cNvSpPr>
              <p:nvPr/>
            </p:nvSpPr>
            <p:spPr bwMode="auto">
              <a:xfrm>
                <a:off x="1012" y="3190"/>
                <a:ext cx="10" cy="11"/>
              </a:xfrm>
              <a:custGeom>
                <a:avLst/>
                <a:gdLst>
                  <a:gd name="T0" fmla="*/ 3306 w 8"/>
                  <a:gd name="T1" fmla="*/ 0 h 7"/>
                  <a:gd name="T2" fmla="*/ 900 w 8"/>
                  <a:gd name="T3" fmla="*/ 14947 h 7"/>
                  <a:gd name="T4" fmla="*/ 6288 w 8"/>
                  <a:gd name="T5" fmla="*/ 11123 h 7"/>
                  <a:gd name="T6" fmla="*/ 3306 w 8"/>
                  <a:gd name="T7" fmla="*/ 0 h 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8" h="7">
                    <a:moveTo>
                      <a:pt x="4" y="0"/>
                    </a:moveTo>
                    <a:cubicBezTo>
                      <a:pt x="0" y="2"/>
                      <a:pt x="2" y="5"/>
                      <a:pt x="1" y="7"/>
                    </a:cubicBezTo>
                    <a:cubicBezTo>
                      <a:pt x="4" y="7"/>
                      <a:pt x="4" y="4"/>
                      <a:pt x="8" y="5"/>
                    </a:cubicBezTo>
                    <a:cubicBezTo>
                      <a:pt x="8" y="3"/>
                      <a:pt x="6" y="1"/>
                      <a:pt x="4" y="0"/>
                    </a:cubicBezTo>
                    <a:close/>
                  </a:path>
                </a:pathLst>
              </a:custGeom>
              <a:solidFill>
                <a:srgbClr val="F0DE2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6072" name="Freeform 754"/>
              <p:cNvSpPr>
                <a:spLocks noChangeArrowheads="1"/>
              </p:cNvSpPr>
              <p:nvPr/>
            </p:nvSpPr>
            <p:spPr bwMode="auto">
              <a:xfrm>
                <a:off x="1012" y="3190"/>
                <a:ext cx="10" cy="11"/>
              </a:xfrm>
              <a:custGeom>
                <a:avLst/>
                <a:gdLst>
                  <a:gd name="T0" fmla="*/ 3306 w 8"/>
                  <a:gd name="T1" fmla="*/ 0 h 7"/>
                  <a:gd name="T2" fmla="*/ 900 w 8"/>
                  <a:gd name="T3" fmla="*/ 14947 h 7"/>
                  <a:gd name="T4" fmla="*/ 6288 w 8"/>
                  <a:gd name="T5" fmla="*/ 11123 h 7"/>
                  <a:gd name="T6" fmla="*/ 3306 w 8"/>
                  <a:gd name="T7" fmla="*/ 0 h 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8" h="7">
                    <a:moveTo>
                      <a:pt x="4" y="0"/>
                    </a:moveTo>
                    <a:cubicBezTo>
                      <a:pt x="0" y="2"/>
                      <a:pt x="2" y="5"/>
                      <a:pt x="1" y="7"/>
                    </a:cubicBezTo>
                    <a:cubicBezTo>
                      <a:pt x="4" y="7"/>
                      <a:pt x="4" y="4"/>
                      <a:pt x="8" y="5"/>
                    </a:cubicBezTo>
                    <a:cubicBezTo>
                      <a:pt x="8" y="3"/>
                      <a:pt x="6" y="1"/>
                      <a:pt x="4" y="0"/>
                    </a:cubicBezTo>
                    <a:close/>
                  </a:path>
                </a:pathLst>
              </a:custGeom>
              <a:noFill/>
              <a:ln w="9525" cap="sq">
                <a:solidFill>
                  <a:srgbClr val="B4B3B3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6073" name="Freeform 755"/>
              <p:cNvSpPr>
                <a:spLocks noChangeArrowheads="1"/>
              </p:cNvSpPr>
              <p:nvPr/>
            </p:nvSpPr>
            <p:spPr bwMode="auto">
              <a:xfrm>
                <a:off x="1042" y="3178"/>
                <a:ext cx="12" cy="9"/>
              </a:xfrm>
              <a:custGeom>
                <a:avLst/>
                <a:gdLst>
                  <a:gd name="T0" fmla="*/ 11052 w 9"/>
                  <a:gd name="T1" fmla="*/ 0 h 6"/>
                  <a:gd name="T2" fmla="*/ 1615 w 9"/>
                  <a:gd name="T3" fmla="*/ 9084 h 6"/>
                  <a:gd name="T4" fmla="*/ 11052 w 9"/>
                  <a:gd name="T5" fmla="*/ 13445 h 6"/>
                  <a:gd name="T6" fmla="*/ 11052 w 9"/>
                  <a:gd name="T7" fmla="*/ 0 h 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9" h="6">
                    <a:moveTo>
                      <a:pt x="7" y="0"/>
                    </a:moveTo>
                    <a:cubicBezTo>
                      <a:pt x="5" y="0"/>
                      <a:pt x="0" y="1"/>
                      <a:pt x="1" y="3"/>
                    </a:cubicBezTo>
                    <a:cubicBezTo>
                      <a:pt x="1" y="6"/>
                      <a:pt x="5" y="6"/>
                      <a:pt x="7" y="4"/>
                    </a:cubicBezTo>
                    <a:cubicBezTo>
                      <a:pt x="9" y="3"/>
                      <a:pt x="8" y="0"/>
                      <a:pt x="7" y="0"/>
                    </a:cubicBezTo>
                    <a:close/>
                  </a:path>
                </a:pathLst>
              </a:custGeom>
              <a:solidFill>
                <a:srgbClr val="F0DE2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6074" name="Freeform 756"/>
              <p:cNvSpPr>
                <a:spLocks noChangeArrowheads="1"/>
              </p:cNvSpPr>
              <p:nvPr/>
            </p:nvSpPr>
            <p:spPr bwMode="auto">
              <a:xfrm>
                <a:off x="1042" y="3178"/>
                <a:ext cx="12" cy="9"/>
              </a:xfrm>
              <a:custGeom>
                <a:avLst/>
                <a:gdLst>
                  <a:gd name="T0" fmla="*/ 11052 w 9"/>
                  <a:gd name="T1" fmla="*/ 0 h 6"/>
                  <a:gd name="T2" fmla="*/ 1615 w 9"/>
                  <a:gd name="T3" fmla="*/ 9084 h 6"/>
                  <a:gd name="T4" fmla="*/ 11052 w 9"/>
                  <a:gd name="T5" fmla="*/ 13445 h 6"/>
                  <a:gd name="T6" fmla="*/ 11052 w 9"/>
                  <a:gd name="T7" fmla="*/ 0 h 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9" h="6">
                    <a:moveTo>
                      <a:pt x="7" y="0"/>
                    </a:moveTo>
                    <a:cubicBezTo>
                      <a:pt x="5" y="0"/>
                      <a:pt x="0" y="1"/>
                      <a:pt x="1" y="3"/>
                    </a:cubicBezTo>
                    <a:cubicBezTo>
                      <a:pt x="1" y="6"/>
                      <a:pt x="5" y="6"/>
                      <a:pt x="7" y="4"/>
                    </a:cubicBezTo>
                    <a:cubicBezTo>
                      <a:pt x="9" y="3"/>
                      <a:pt x="8" y="0"/>
                      <a:pt x="7" y="0"/>
                    </a:cubicBezTo>
                    <a:close/>
                  </a:path>
                </a:pathLst>
              </a:custGeom>
              <a:noFill/>
              <a:ln w="9525" cap="sq">
                <a:solidFill>
                  <a:srgbClr val="B4B3B3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6075" name="Freeform 757"/>
              <p:cNvSpPr>
                <a:spLocks noChangeArrowheads="1"/>
              </p:cNvSpPr>
              <p:nvPr/>
            </p:nvSpPr>
            <p:spPr bwMode="auto">
              <a:xfrm>
                <a:off x="1628" y="2854"/>
                <a:ext cx="260" cy="873"/>
              </a:xfrm>
              <a:custGeom>
                <a:avLst/>
                <a:gdLst>
                  <a:gd name="T0" fmla="*/ 137234 w 188"/>
                  <a:gd name="T1" fmla="*/ 1178859 h 505"/>
                  <a:gd name="T2" fmla="*/ 119639 w 188"/>
                  <a:gd name="T3" fmla="*/ 1333775 h 505"/>
                  <a:gd name="T4" fmla="*/ 118546 w 188"/>
                  <a:gd name="T5" fmla="*/ 1481927 h 505"/>
                  <a:gd name="T6" fmla="*/ 124764 w 188"/>
                  <a:gd name="T7" fmla="*/ 1780529 h 505"/>
                  <a:gd name="T8" fmla="*/ 113975 w 188"/>
                  <a:gd name="T9" fmla="*/ 2102397 h 505"/>
                  <a:gd name="T10" fmla="*/ 106026 w 188"/>
                  <a:gd name="T11" fmla="*/ 2123898 h 505"/>
                  <a:gd name="T12" fmla="*/ 51151 w 188"/>
                  <a:gd name="T13" fmla="*/ 2332881 h 505"/>
                  <a:gd name="T14" fmla="*/ 4965 w 188"/>
                  <a:gd name="T15" fmla="*/ 2448155 h 505"/>
                  <a:gd name="T16" fmla="*/ 51151 w 188"/>
                  <a:gd name="T17" fmla="*/ 2580104 h 505"/>
                  <a:gd name="T18" fmla="*/ 39685 w 188"/>
                  <a:gd name="T19" fmla="*/ 2702163 h 505"/>
                  <a:gd name="T20" fmla="*/ 60475 w 188"/>
                  <a:gd name="T21" fmla="*/ 2752306 h 505"/>
                  <a:gd name="T22" fmla="*/ 99725 w 188"/>
                  <a:gd name="T23" fmla="*/ 2749746 h 505"/>
                  <a:gd name="T24" fmla="*/ 36681 w 188"/>
                  <a:gd name="T25" fmla="*/ 2883327 h 505"/>
                  <a:gd name="T26" fmla="*/ 18814 w 188"/>
                  <a:gd name="T27" fmla="*/ 3059868 h 505"/>
                  <a:gd name="T28" fmla="*/ 47844 w 188"/>
                  <a:gd name="T29" fmla="*/ 3141165 h 505"/>
                  <a:gd name="T30" fmla="*/ 113975 w 188"/>
                  <a:gd name="T31" fmla="*/ 3162815 h 505"/>
                  <a:gd name="T32" fmla="*/ 126565 w 188"/>
                  <a:gd name="T33" fmla="*/ 3244109 h 505"/>
                  <a:gd name="T34" fmla="*/ 229338 w 188"/>
                  <a:gd name="T35" fmla="*/ 3152081 h 505"/>
                  <a:gd name="T36" fmla="*/ 301243 w 188"/>
                  <a:gd name="T37" fmla="*/ 3043385 h 505"/>
                  <a:gd name="T38" fmla="*/ 314054 w 188"/>
                  <a:gd name="T39" fmla="*/ 2830297 h 505"/>
                  <a:gd name="T40" fmla="*/ 291251 w 188"/>
                  <a:gd name="T41" fmla="*/ 2702163 h 505"/>
                  <a:gd name="T42" fmla="*/ 300989 w 188"/>
                  <a:gd name="T43" fmla="*/ 2570257 h 505"/>
                  <a:gd name="T44" fmla="*/ 285627 w 188"/>
                  <a:gd name="T45" fmla="*/ 2494975 h 505"/>
                  <a:gd name="T46" fmla="*/ 236964 w 188"/>
                  <a:gd name="T47" fmla="*/ 2528123 h 505"/>
                  <a:gd name="T48" fmla="*/ 198477 w 188"/>
                  <a:gd name="T49" fmla="*/ 2539595 h 505"/>
                  <a:gd name="T50" fmla="*/ 214500 w 188"/>
                  <a:gd name="T51" fmla="*/ 2441511 h 505"/>
                  <a:gd name="T52" fmla="*/ 208694 w 188"/>
                  <a:gd name="T53" fmla="*/ 2382026 h 505"/>
                  <a:gd name="T54" fmla="*/ 203740 w 188"/>
                  <a:gd name="T55" fmla="*/ 2221989 h 505"/>
                  <a:gd name="T56" fmla="*/ 164436 w 188"/>
                  <a:gd name="T57" fmla="*/ 2170342 h 505"/>
                  <a:gd name="T58" fmla="*/ 158372 w 188"/>
                  <a:gd name="T59" fmla="*/ 2131731 h 505"/>
                  <a:gd name="T60" fmla="*/ 145643 w 188"/>
                  <a:gd name="T61" fmla="*/ 2089642 h 505"/>
                  <a:gd name="T62" fmla="*/ 148655 w 188"/>
                  <a:gd name="T63" fmla="*/ 1872514 h 505"/>
                  <a:gd name="T64" fmla="*/ 155600 w 188"/>
                  <a:gd name="T65" fmla="*/ 1628537 h 505"/>
                  <a:gd name="T66" fmla="*/ 148655 w 188"/>
                  <a:gd name="T67" fmla="*/ 1499299 h 505"/>
                  <a:gd name="T68" fmla="*/ 148655 w 188"/>
                  <a:gd name="T69" fmla="*/ 1367453 h 505"/>
                  <a:gd name="T70" fmla="*/ 158372 w 188"/>
                  <a:gd name="T71" fmla="*/ 1257754 h 505"/>
                  <a:gd name="T72" fmla="*/ 203740 w 188"/>
                  <a:gd name="T73" fmla="*/ 601568 h 505"/>
                  <a:gd name="T74" fmla="*/ 203740 w 188"/>
                  <a:gd name="T75" fmla="*/ 601568 h 505"/>
                  <a:gd name="T76" fmla="*/ 205731 w 188"/>
                  <a:gd name="T77" fmla="*/ 358087 h 505"/>
                  <a:gd name="T78" fmla="*/ 200453 w 188"/>
                  <a:gd name="T79" fmla="*/ 18815 h 505"/>
                  <a:gd name="T80" fmla="*/ 173214 w 188"/>
                  <a:gd name="T81" fmla="*/ 11422 h 505"/>
                  <a:gd name="T82" fmla="*/ 182538 w 188"/>
                  <a:gd name="T83" fmla="*/ 358087 h 505"/>
                  <a:gd name="T84" fmla="*/ 168362 w 188"/>
                  <a:gd name="T85" fmla="*/ 818616 h 505"/>
                  <a:gd name="T86" fmla="*/ 161414 w 188"/>
                  <a:gd name="T87" fmla="*/ 899487 h 505"/>
                  <a:gd name="T88" fmla="*/ 137234 w 188"/>
                  <a:gd name="T89" fmla="*/ 1178859 h 505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</a:gdLst>
                <a:ahLst/>
                <a:cxnLst>
                  <a:cxn ang="T90">
                    <a:pos x="T0" y="T1"/>
                  </a:cxn>
                  <a:cxn ang="T91">
                    <a:pos x="T2" y="T3"/>
                  </a:cxn>
                  <a:cxn ang="T92">
                    <a:pos x="T4" y="T5"/>
                  </a:cxn>
                  <a:cxn ang="T93">
                    <a:pos x="T6" y="T7"/>
                  </a:cxn>
                  <a:cxn ang="T94">
                    <a:pos x="T8" y="T9"/>
                  </a:cxn>
                  <a:cxn ang="T95">
                    <a:pos x="T10" y="T11"/>
                  </a:cxn>
                  <a:cxn ang="T96">
                    <a:pos x="T12" y="T13"/>
                  </a:cxn>
                  <a:cxn ang="T97">
                    <a:pos x="T14" y="T15"/>
                  </a:cxn>
                  <a:cxn ang="T98">
                    <a:pos x="T16" y="T17"/>
                  </a:cxn>
                  <a:cxn ang="T99">
                    <a:pos x="T18" y="T19"/>
                  </a:cxn>
                  <a:cxn ang="T100">
                    <a:pos x="T20" y="T21"/>
                  </a:cxn>
                  <a:cxn ang="T101">
                    <a:pos x="T22" y="T23"/>
                  </a:cxn>
                  <a:cxn ang="T102">
                    <a:pos x="T24" y="T25"/>
                  </a:cxn>
                  <a:cxn ang="T103">
                    <a:pos x="T26" y="T27"/>
                  </a:cxn>
                  <a:cxn ang="T104">
                    <a:pos x="T28" y="T29"/>
                  </a:cxn>
                  <a:cxn ang="T105">
                    <a:pos x="T30" y="T31"/>
                  </a:cxn>
                  <a:cxn ang="T106">
                    <a:pos x="T32" y="T33"/>
                  </a:cxn>
                  <a:cxn ang="T107">
                    <a:pos x="T34" y="T35"/>
                  </a:cxn>
                  <a:cxn ang="T108">
                    <a:pos x="T36" y="T37"/>
                  </a:cxn>
                  <a:cxn ang="T109">
                    <a:pos x="T38" y="T39"/>
                  </a:cxn>
                  <a:cxn ang="T110">
                    <a:pos x="T40" y="T41"/>
                  </a:cxn>
                  <a:cxn ang="T111">
                    <a:pos x="T42" y="T43"/>
                  </a:cxn>
                  <a:cxn ang="T112">
                    <a:pos x="T44" y="T45"/>
                  </a:cxn>
                  <a:cxn ang="T113">
                    <a:pos x="T46" y="T47"/>
                  </a:cxn>
                  <a:cxn ang="T114">
                    <a:pos x="T48" y="T49"/>
                  </a:cxn>
                  <a:cxn ang="T115">
                    <a:pos x="T50" y="T51"/>
                  </a:cxn>
                  <a:cxn ang="T116">
                    <a:pos x="T52" y="T53"/>
                  </a:cxn>
                  <a:cxn ang="T117">
                    <a:pos x="T54" y="T55"/>
                  </a:cxn>
                  <a:cxn ang="T118">
                    <a:pos x="T56" y="T57"/>
                  </a:cxn>
                  <a:cxn ang="T119">
                    <a:pos x="T58" y="T59"/>
                  </a:cxn>
                  <a:cxn ang="T120">
                    <a:pos x="T60" y="T61"/>
                  </a:cxn>
                  <a:cxn ang="T121">
                    <a:pos x="T62" y="T63"/>
                  </a:cxn>
                  <a:cxn ang="T122">
                    <a:pos x="T64" y="T65"/>
                  </a:cxn>
                  <a:cxn ang="T123">
                    <a:pos x="T66" y="T67"/>
                  </a:cxn>
                  <a:cxn ang="T124">
                    <a:pos x="T68" y="T69"/>
                  </a:cxn>
                  <a:cxn ang="T125">
                    <a:pos x="T70" y="T71"/>
                  </a:cxn>
                  <a:cxn ang="T126">
                    <a:pos x="T72" y="T73"/>
                  </a:cxn>
                  <a:cxn ang="T127">
                    <a:pos x="T74" y="T75"/>
                  </a:cxn>
                  <a:cxn ang="T128">
                    <a:pos x="T76" y="T77"/>
                  </a:cxn>
                  <a:cxn ang="T129">
                    <a:pos x="T78" y="T79"/>
                  </a:cxn>
                  <a:cxn ang="T130">
                    <a:pos x="T80" y="T81"/>
                  </a:cxn>
                  <a:cxn ang="T131">
                    <a:pos x="T82" y="T83"/>
                  </a:cxn>
                  <a:cxn ang="T132">
                    <a:pos x="T84" y="T85"/>
                  </a:cxn>
                  <a:cxn ang="T133">
                    <a:pos x="T86" y="T87"/>
                  </a:cxn>
                  <a:cxn ang="T134">
                    <a:pos x="T88" y="T89"/>
                  </a:cxn>
                </a:cxnLst>
                <a:rect l="0" t="0" r="r" b="b"/>
                <a:pathLst>
                  <a:path w="188" h="505">
                    <a:moveTo>
                      <a:pt x="80" y="182"/>
                    </a:moveTo>
                    <a:cubicBezTo>
                      <a:pt x="75" y="188"/>
                      <a:pt x="73" y="199"/>
                      <a:pt x="70" y="206"/>
                    </a:cubicBezTo>
                    <a:cubicBezTo>
                      <a:pt x="67" y="213"/>
                      <a:pt x="69" y="222"/>
                      <a:pt x="69" y="229"/>
                    </a:cubicBezTo>
                    <a:cubicBezTo>
                      <a:pt x="69" y="245"/>
                      <a:pt x="77" y="260"/>
                      <a:pt x="73" y="275"/>
                    </a:cubicBezTo>
                    <a:cubicBezTo>
                      <a:pt x="67" y="292"/>
                      <a:pt x="68" y="308"/>
                      <a:pt x="67" y="325"/>
                    </a:cubicBezTo>
                    <a:cubicBezTo>
                      <a:pt x="67" y="327"/>
                      <a:pt x="63" y="328"/>
                      <a:pt x="62" y="328"/>
                    </a:cubicBezTo>
                    <a:cubicBezTo>
                      <a:pt x="32" y="332"/>
                      <a:pt x="29" y="344"/>
                      <a:pt x="30" y="360"/>
                    </a:cubicBezTo>
                    <a:cubicBezTo>
                      <a:pt x="6" y="357"/>
                      <a:pt x="0" y="366"/>
                      <a:pt x="3" y="378"/>
                    </a:cubicBezTo>
                    <a:cubicBezTo>
                      <a:pt x="6" y="389"/>
                      <a:pt x="18" y="395"/>
                      <a:pt x="30" y="398"/>
                    </a:cubicBezTo>
                    <a:cubicBezTo>
                      <a:pt x="24" y="403"/>
                      <a:pt x="20" y="410"/>
                      <a:pt x="23" y="417"/>
                    </a:cubicBezTo>
                    <a:cubicBezTo>
                      <a:pt x="24" y="422"/>
                      <a:pt x="29" y="424"/>
                      <a:pt x="35" y="425"/>
                    </a:cubicBezTo>
                    <a:cubicBezTo>
                      <a:pt x="42" y="426"/>
                      <a:pt x="50" y="426"/>
                      <a:pt x="58" y="424"/>
                    </a:cubicBezTo>
                    <a:cubicBezTo>
                      <a:pt x="46" y="431"/>
                      <a:pt x="31" y="436"/>
                      <a:pt x="21" y="445"/>
                    </a:cubicBezTo>
                    <a:cubicBezTo>
                      <a:pt x="13" y="452"/>
                      <a:pt x="10" y="462"/>
                      <a:pt x="11" y="472"/>
                    </a:cubicBezTo>
                    <a:cubicBezTo>
                      <a:pt x="12" y="478"/>
                      <a:pt x="19" y="483"/>
                      <a:pt x="28" y="485"/>
                    </a:cubicBezTo>
                    <a:cubicBezTo>
                      <a:pt x="42" y="488"/>
                      <a:pt x="54" y="488"/>
                      <a:pt x="67" y="488"/>
                    </a:cubicBezTo>
                    <a:cubicBezTo>
                      <a:pt x="66" y="494"/>
                      <a:pt x="67" y="500"/>
                      <a:pt x="74" y="501"/>
                    </a:cubicBezTo>
                    <a:cubicBezTo>
                      <a:pt x="96" y="505"/>
                      <a:pt x="117" y="496"/>
                      <a:pt x="134" y="487"/>
                    </a:cubicBezTo>
                    <a:cubicBezTo>
                      <a:pt x="148" y="479"/>
                      <a:pt x="166" y="484"/>
                      <a:pt x="176" y="470"/>
                    </a:cubicBezTo>
                    <a:cubicBezTo>
                      <a:pt x="184" y="459"/>
                      <a:pt x="188" y="451"/>
                      <a:pt x="183" y="437"/>
                    </a:cubicBezTo>
                    <a:cubicBezTo>
                      <a:pt x="180" y="430"/>
                      <a:pt x="170" y="424"/>
                      <a:pt x="170" y="417"/>
                    </a:cubicBezTo>
                    <a:cubicBezTo>
                      <a:pt x="170" y="413"/>
                      <a:pt x="175" y="403"/>
                      <a:pt x="175" y="397"/>
                    </a:cubicBezTo>
                    <a:cubicBezTo>
                      <a:pt x="175" y="391"/>
                      <a:pt x="173" y="387"/>
                      <a:pt x="167" y="385"/>
                    </a:cubicBezTo>
                    <a:cubicBezTo>
                      <a:pt x="157" y="383"/>
                      <a:pt x="148" y="388"/>
                      <a:pt x="138" y="390"/>
                    </a:cubicBezTo>
                    <a:cubicBezTo>
                      <a:pt x="131" y="392"/>
                      <a:pt x="123" y="393"/>
                      <a:pt x="116" y="392"/>
                    </a:cubicBezTo>
                    <a:cubicBezTo>
                      <a:pt x="124" y="389"/>
                      <a:pt x="126" y="383"/>
                      <a:pt x="125" y="377"/>
                    </a:cubicBezTo>
                    <a:cubicBezTo>
                      <a:pt x="125" y="374"/>
                      <a:pt x="123" y="370"/>
                      <a:pt x="122" y="368"/>
                    </a:cubicBezTo>
                    <a:cubicBezTo>
                      <a:pt x="120" y="362"/>
                      <a:pt x="126" y="351"/>
                      <a:pt x="119" y="343"/>
                    </a:cubicBezTo>
                    <a:cubicBezTo>
                      <a:pt x="115" y="337"/>
                      <a:pt x="106" y="333"/>
                      <a:pt x="96" y="335"/>
                    </a:cubicBezTo>
                    <a:cubicBezTo>
                      <a:pt x="97" y="333"/>
                      <a:pt x="92" y="331"/>
                      <a:pt x="92" y="329"/>
                    </a:cubicBezTo>
                    <a:cubicBezTo>
                      <a:pt x="84" y="328"/>
                      <a:pt x="84" y="327"/>
                      <a:pt x="85" y="322"/>
                    </a:cubicBezTo>
                    <a:cubicBezTo>
                      <a:pt x="85" y="313"/>
                      <a:pt x="84" y="299"/>
                      <a:pt x="87" y="289"/>
                    </a:cubicBezTo>
                    <a:cubicBezTo>
                      <a:pt x="93" y="271"/>
                      <a:pt x="91" y="258"/>
                      <a:pt x="91" y="251"/>
                    </a:cubicBezTo>
                    <a:cubicBezTo>
                      <a:pt x="90" y="244"/>
                      <a:pt x="89" y="237"/>
                      <a:pt x="87" y="231"/>
                    </a:cubicBezTo>
                    <a:cubicBezTo>
                      <a:pt x="86" y="225"/>
                      <a:pt x="87" y="216"/>
                      <a:pt x="87" y="211"/>
                    </a:cubicBezTo>
                    <a:cubicBezTo>
                      <a:pt x="88" y="206"/>
                      <a:pt x="91" y="197"/>
                      <a:pt x="92" y="194"/>
                    </a:cubicBezTo>
                    <a:cubicBezTo>
                      <a:pt x="107" y="161"/>
                      <a:pt x="118" y="128"/>
                      <a:pt x="119" y="93"/>
                    </a:cubicBezTo>
                    <a:cubicBezTo>
                      <a:pt x="119" y="94"/>
                      <a:pt x="118" y="93"/>
                      <a:pt x="119" y="93"/>
                    </a:cubicBezTo>
                    <a:cubicBezTo>
                      <a:pt x="121" y="78"/>
                      <a:pt x="119" y="70"/>
                      <a:pt x="120" y="55"/>
                    </a:cubicBezTo>
                    <a:cubicBezTo>
                      <a:pt x="121" y="38"/>
                      <a:pt x="119" y="20"/>
                      <a:pt x="117" y="3"/>
                    </a:cubicBezTo>
                    <a:cubicBezTo>
                      <a:pt x="117" y="1"/>
                      <a:pt x="112" y="0"/>
                      <a:pt x="101" y="2"/>
                    </a:cubicBezTo>
                    <a:cubicBezTo>
                      <a:pt x="103" y="20"/>
                      <a:pt x="103" y="37"/>
                      <a:pt x="106" y="55"/>
                    </a:cubicBezTo>
                    <a:cubicBezTo>
                      <a:pt x="110" y="80"/>
                      <a:pt x="102" y="102"/>
                      <a:pt x="98" y="126"/>
                    </a:cubicBezTo>
                    <a:cubicBezTo>
                      <a:pt x="98" y="130"/>
                      <a:pt x="95" y="134"/>
                      <a:pt x="94" y="139"/>
                    </a:cubicBezTo>
                    <a:cubicBezTo>
                      <a:pt x="88" y="158"/>
                      <a:pt x="84" y="175"/>
                      <a:pt x="80" y="182"/>
                    </a:cubicBezTo>
                    <a:close/>
                  </a:path>
                </a:pathLst>
              </a:custGeom>
              <a:solidFill>
                <a:srgbClr val="E93F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6076" name="Freeform 759"/>
              <p:cNvSpPr>
                <a:spLocks noChangeArrowheads="1"/>
              </p:cNvSpPr>
              <p:nvPr/>
            </p:nvSpPr>
            <p:spPr bwMode="auto">
              <a:xfrm>
                <a:off x="1698" y="3426"/>
                <a:ext cx="26" cy="40"/>
              </a:xfrm>
              <a:custGeom>
                <a:avLst/>
                <a:gdLst>
                  <a:gd name="T0" fmla="*/ 23677 w 20"/>
                  <a:gd name="T1" fmla="*/ 0 h 24"/>
                  <a:gd name="T2" fmla="*/ 23677 w 20"/>
                  <a:gd name="T3" fmla="*/ 5055 h 24"/>
                  <a:gd name="T4" fmla="*/ 22014 w 20"/>
                  <a:gd name="T5" fmla="*/ 0 h 24"/>
                  <a:gd name="T6" fmla="*/ 22014 w 20"/>
                  <a:gd name="T7" fmla="*/ 0 h 24"/>
                  <a:gd name="T8" fmla="*/ 23677 w 20"/>
                  <a:gd name="T9" fmla="*/ 0 h 24"/>
                  <a:gd name="T10" fmla="*/ 23677 w 20"/>
                  <a:gd name="T11" fmla="*/ 5055 h 24"/>
                  <a:gd name="T12" fmla="*/ 22337 w 20"/>
                  <a:gd name="T13" fmla="*/ 18555 h 24"/>
                  <a:gd name="T14" fmla="*/ 20079 w 20"/>
                  <a:gd name="T15" fmla="*/ 18555 h 24"/>
                  <a:gd name="T16" fmla="*/ 22014 w 20"/>
                  <a:gd name="T17" fmla="*/ 0 h 24"/>
                  <a:gd name="T18" fmla="*/ 23677 w 20"/>
                  <a:gd name="T19" fmla="*/ 5055 h 24"/>
                  <a:gd name="T20" fmla="*/ 22337 w 20"/>
                  <a:gd name="T21" fmla="*/ 18555 h 24"/>
                  <a:gd name="T22" fmla="*/ 18009 w 20"/>
                  <a:gd name="T23" fmla="*/ 56388 h 24"/>
                  <a:gd name="T24" fmla="*/ 16783 w 20"/>
                  <a:gd name="T25" fmla="*/ 48995 h 24"/>
                  <a:gd name="T26" fmla="*/ 20079 w 20"/>
                  <a:gd name="T27" fmla="*/ 18555 h 24"/>
                  <a:gd name="T28" fmla="*/ 22337 w 20"/>
                  <a:gd name="T29" fmla="*/ 18555 h 24"/>
                  <a:gd name="T30" fmla="*/ 16783 w 20"/>
                  <a:gd name="T31" fmla="*/ 48995 h 24"/>
                  <a:gd name="T32" fmla="*/ 16783 w 20"/>
                  <a:gd name="T33" fmla="*/ 48995 h 24"/>
                  <a:gd name="T34" fmla="*/ 18009 w 20"/>
                  <a:gd name="T35" fmla="*/ 56388 h 24"/>
                  <a:gd name="T36" fmla="*/ 16783 w 20"/>
                  <a:gd name="T37" fmla="*/ 48995 h 24"/>
                  <a:gd name="T38" fmla="*/ 18009 w 20"/>
                  <a:gd name="T39" fmla="*/ 56388 h 24"/>
                  <a:gd name="T40" fmla="*/ 10912 w 20"/>
                  <a:gd name="T41" fmla="*/ 79630 h 24"/>
                  <a:gd name="T42" fmla="*/ 8700 w 20"/>
                  <a:gd name="T43" fmla="*/ 78162 h 24"/>
                  <a:gd name="T44" fmla="*/ 16783 w 20"/>
                  <a:gd name="T45" fmla="*/ 48995 h 24"/>
                  <a:gd name="T46" fmla="*/ 18009 w 20"/>
                  <a:gd name="T47" fmla="*/ 56388 h 24"/>
                  <a:gd name="T48" fmla="*/ 10912 w 20"/>
                  <a:gd name="T49" fmla="*/ 79630 h 24"/>
                  <a:gd name="T50" fmla="*/ 2079 w 20"/>
                  <a:gd name="T51" fmla="*/ 106583 h 24"/>
                  <a:gd name="T52" fmla="*/ 0 w 20"/>
                  <a:gd name="T53" fmla="*/ 101813 h 24"/>
                  <a:gd name="T54" fmla="*/ 8700 w 20"/>
                  <a:gd name="T55" fmla="*/ 78162 h 24"/>
                  <a:gd name="T56" fmla="*/ 10912 w 20"/>
                  <a:gd name="T57" fmla="*/ 79630 h 24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0" t="0" r="r" b="b"/>
                <a:pathLst>
                  <a:path w="20" h="24">
                    <a:moveTo>
                      <a:pt x="20" y="0"/>
                    </a:moveTo>
                    <a:lnTo>
                      <a:pt x="20" y="1"/>
                    </a:lnTo>
                    <a:lnTo>
                      <a:pt x="18" y="0"/>
                    </a:lnTo>
                    <a:lnTo>
                      <a:pt x="20" y="0"/>
                    </a:lnTo>
                    <a:close/>
                    <a:moveTo>
                      <a:pt x="20" y="1"/>
                    </a:moveTo>
                    <a:cubicBezTo>
                      <a:pt x="20" y="2"/>
                      <a:pt x="20" y="3"/>
                      <a:pt x="19" y="4"/>
                    </a:cubicBezTo>
                    <a:lnTo>
                      <a:pt x="17" y="4"/>
                    </a:lnTo>
                    <a:cubicBezTo>
                      <a:pt x="18" y="3"/>
                      <a:pt x="18" y="1"/>
                      <a:pt x="18" y="0"/>
                    </a:cubicBezTo>
                    <a:lnTo>
                      <a:pt x="20" y="1"/>
                    </a:lnTo>
                    <a:close/>
                    <a:moveTo>
                      <a:pt x="19" y="4"/>
                    </a:moveTo>
                    <a:cubicBezTo>
                      <a:pt x="19" y="7"/>
                      <a:pt x="18" y="10"/>
                      <a:pt x="15" y="12"/>
                    </a:cubicBezTo>
                    <a:lnTo>
                      <a:pt x="14" y="11"/>
                    </a:lnTo>
                    <a:cubicBezTo>
                      <a:pt x="16" y="9"/>
                      <a:pt x="17" y="7"/>
                      <a:pt x="17" y="4"/>
                    </a:cubicBezTo>
                    <a:lnTo>
                      <a:pt x="19" y="4"/>
                    </a:lnTo>
                    <a:close/>
                    <a:moveTo>
                      <a:pt x="14" y="11"/>
                    </a:moveTo>
                    <a:lnTo>
                      <a:pt x="14" y="11"/>
                    </a:lnTo>
                    <a:lnTo>
                      <a:pt x="15" y="12"/>
                    </a:lnTo>
                    <a:lnTo>
                      <a:pt x="14" y="11"/>
                    </a:lnTo>
                    <a:close/>
                    <a:moveTo>
                      <a:pt x="15" y="12"/>
                    </a:moveTo>
                    <a:cubicBezTo>
                      <a:pt x="13" y="14"/>
                      <a:pt x="11" y="16"/>
                      <a:pt x="9" y="18"/>
                    </a:cubicBezTo>
                    <a:lnTo>
                      <a:pt x="7" y="17"/>
                    </a:lnTo>
                    <a:cubicBezTo>
                      <a:pt x="9" y="15"/>
                      <a:pt x="12" y="13"/>
                      <a:pt x="14" y="11"/>
                    </a:cubicBezTo>
                    <a:lnTo>
                      <a:pt x="15" y="12"/>
                    </a:lnTo>
                    <a:close/>
                    <a:moveTo>
                      <a:pt x="9" y="18"/>
                    </a:moveTo>
                    <a:cubicBezTo>
                      <a:pt x="6" y="20"/>
                      <a:pt x="4" y="22"/>
                      <a:pt x="2" y="24"/>
                    </a:cubicBezTo>
                    <a:lnTo>
                      <a:pt x="0" y="23"/>
                    </a:lnTo>
                    <a:cubicBezTo>
                      <a:pt x="3" y="21"/>
                      <a:pt x="5" y="19"/>
                      <a:pt x="7" y="17"/>
                    </a:cubicBezTo>
                    <a:lnTo>
                      <a:pt x="9" y="18"/>
                    </a:lnTo>
                    <a:close/>
                  </a:path>
                </a:pathLst>
              </a:custGeom>
              <a:solidFill>
                <a:srgbClr val="24211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6077" name="Freeform 760"/>
              <p:cNvSpPr>
                <a:spLocks noChangeArrowheads="1"/>
              </p:cNvSpPr>
              <p:nvPr/>
            </p:nvSpPr>
            <p:spPr bwMode="auto">
              <a:xfrm>
                <a:off x="1668" y="3436"/>
                <a:ext cx="92" cy="44"/>
              </a:xfrm>
              <a:custGeom>
                <a:avLst/>
                <a:gdLst>
                  <a:gd name="T0" fmla="*/ 116035 w 67"/>
                  <a:gd name="T1" fmla="*/ 6372 h 26"/>
                  <a:gd name="T2" fmla="*/ 84580 w 67"/>
                  <a:gd name="T3" fmla="*/ 88936 h 26"/>
                  <a:gd name="T4" fmla="*/ 81502 w 67"/>
                  <a:gd name="T5" fmla="*/ 78785 h 26"/>
                  <a:gd name="T6" fmla="*/ 114028 w 67"/>
                  <a:gd name="T7" fmla="*/ 0 h 26"/>
                  <a:gd name="T8" fmla="*/ 116035 w 67"/>
                  <a:gd name="T9" fmla="*/ 6372 h 26"/>
                  <a:gd name="T10" fmla="*/ 84580 w 67"/>
                  <a:gd name="T11" fmla="*/ 88936 h 26"/>
                  <a:gd name="T12" fmla="*/ 43038 w 67"/>
                  <a:gd name="T13" fmla="*/ 143190 h 26"/>
                  <a:gd name="T14" fmla="*/ 41548 w 67"/>
                  <a:gd name="T15" fmla="*/ 130296 h 26"/>
                  <a:gd name="T16" fmla="*/ 81502 w 67"/>
                  <a:gd name="T17" fmla="*/ 78785 h 26"/>
                  <a:gd name="T18" fmla="*/ 84580 w 67"/>
                  <a:gd name="T19" fmla="*/ 88936 h 26"/>
                  <a:gd name="T20" fmla="*/ 41548 w 67"/>
                  <a:gd name="T21" fmla="*/ 130296 h 26"/>
                  <a:gd name="T22" fmla="*/ 41548 w 67"/>
                  <a:gd name="T23" fmla="*/ 130296 h 26"/>
                  <a:gd name="T24" fmla="*/ 43038 w 67"/>
                  <a:gd name="T25" fmla="*/ 136529 h 26"/>
                  <a:gd name="T26" fmla="*/ 41548 w 67"/>
                  <a:gd name="T27" fmla="*/ 130296 h 26"/>
                  <a:gd name="T28" fmla="*/ 43038 w 67"/>
                  <a:gd name="T29" fmla="*/ 143190 h 26"/>
                  <a:gd name="T30" fmla="*/ 22779 w 67"/>
                  <a:gd name="T31" fmla="*/ 154252 h 26"/>
                  <a:gd name="T32" fmla="*/ 22779 w 67"/>
                  <a:gd name="T33" fmla="*/ 143190 h 26"/>
                  <a:gd name="T34" fmla="*/ 41548 w 67"/>
                  <a:gd name="T35" fmla="*/ 130296 h 26"/>
                  <a:gd name="T36" fmla="*/ 43038 w 67"/>
                  <a:gd name="T37" fmla="*/ 143190 h 26"/>
                  <a:gd name="T38" fmla="*/ 22779 w 67"/>
                  <a:gd name="T39" fmla="*/ 154252 h 26"/>
                  <a:gd name="T40" fmla="*/ 0 w 67"/>
                  <a:gd name="T41" fmla="*/ 154252 h 26"/>
                  <a:gd name="T42" fmla="*/ 1819 w 67"/>
                  <a:gd name="T43" fmla="*/ 143190 h 26"/>
                  <a:gd name="T44" fmla="*/ 22779 w 67"/>
                  <a:gd name="T45" fmla="*/ 143190 h 26"/>
                  <a:gd name="T46" fmla="*/ 22779 w 67"/>
                  <a:gd name="T47" fmla="*/ 154252 h 2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0" t="0" r="r" b="b"/>
                <a:pathLst>
                  <a:path w="67" h="26">
                    <a:moveTo>
                      <a:pt x="67" y="1"/>
                    </a:moveTo>
                    <a:cubicBezTo>
                      <a:pt x="62" y="6"/>
                      <a:pt x="55" y="11"/>
                      <a:pt x="49" y="15"/>
                    </a:cubicBezTo>
                    <a:lnTo>
                      <a:pt x="47" y="13"/>
                    </a:lnTo>
                    <a:cubicBezTo>
                      <a:pt x="54" y="9"/>
                      <a:pt x="60" y="5"/>
                      <a:pt x="66" y="0"/>
                    </a:cubicBezTo>
                    <a:lnTo>
                      <a:pt x="67" y="1"/>
                    </a:lnTo>
                    <a:close/>
                    <a:moveTo>
                      <a:pt x="49" y="15"/>
                    </a:moveTo>
                    <a:cubicBezTo>
                      <a:pt x="42" y="19"/>
                      <a:pt x="34" y="22"/>
                      <a:pt x="25" y="24"/>
                    </a:cubicBezTo>
                    <a:lnTo>
                      <a:pt x="24" y="22"/>
                    </a:lnTo>
                    <a:cubicBezTo>
                      <a:pt x="33" y="20"/>
                      <a:pt x="41" y="17"/>
                      <a:pt x="47" y="13"/>
                    </a:cubicBezTo>
                    <a:lnTo>
                      <a:pt x="49" y="15"/>
                    </a:lnTo>
                    <a:close/>
                    <a:moveTo>
                      <a:pt x="24" y="22"/>
                    </a:moveTo>
                    <a:lnTo>
                      <a:pt x="24" y="22"/>
                    </a:lnTo>
                    <a:lnTo>
                      <a:pt x="25" y="23"/>
                    </a:lnTo>
                    <a:lnTo>
                      <a:pt x="24" y="22"/>
                    </a:lnTo>
                    <a:close/>
                    <a:moveTo>
                      <a:pt x="25" y="24"/>
                    </a:moveTo>
                    <a:cubicBezTo>
                      <a:pt x="21" y="25"/>
                      <a:pt x="17" y="26"/>
                      <a:pt x="13" y="26"/>
                    </a:cubicBezTo>
                    <a:lnTo>
                      <a:pt x="13" y="24"/>
                    </a:lnTo>
                    <a:cubicBezTo>
                      <a:pt x="17" y="24"/>
                      <a:pt x="20" y="23"/>
                      <a:pt x="24" y="22"/>
                    </a:cubicBezTo>
                    <a:lnTo>
                      <a:pt x="25" y="24"/>
                    </a:lnTo>
                    <a:close/>
                    <a:moveTo>
                      <a:pt x="13" y="26"/>
                    </a:moveTo>
                    <a:cubicBezTo>
                      <a:pt x="9" y="26"/>
                      <a:pt x="5" y="26"/>
                      <a:pt x="0" y="26"/>
                    </a:cubicBezTo>
                    <a:lnTo>
                      <a:pt x="1" y="24"/>
                    </a:lnTo>
                    <a:cubicBezTo>
                      <a:pt x="5" y="24"/>
                      <a:pt x="9" y="24"/>
                      <a:pt x="13" y="24"/>
                    </a:cubicBezTo>
                    <a:lnTo>
                      <a:pt x="13" y="26"/>
                    </a:lnTo>
                    <a:close/>
                  </a:path>
                </a:pathLst>
              </a:custGeom>
              <a:solidFill>
                <a:srgbClr val="24211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6078" name="Freeform 761"/>
              <p:cNvSpPr>
                <a:spLocks noChangeArrowheads="1"/>
              </p:cNvSpPr>
              <p:nvPr/>
            </p:nvSpPr>
            <p:spPr bwMode="auto">
              <a:xfrm>
                <a:off x="1713" y="3477"/>
                <a:ext cx="85" cy="63"/>
              </a:xfrm>
              <a:custGeom>
                <a:avLst/>
                <a:gdLst>
                  <a:gd name="T0" fmla="*/ 44646 w 62"/>
                  <a:gd name="T1" fmla="*/ 46843 h 37"/>
                  <a:gd name="T2" fmla="*/ 56958 w 62"/>
                  <a:gd name="T3" fmla="*/ 0 h 37"/>
                  <a:gd name="T4" fmla="*/ 44646 w 62"/>
                  <a:gd name="T5" fmla="*/ 46843 h 37"/>
                  <a:gd name="T6" fmla="*/ 7102 w 62"/>
                  <a:gd name="T7" fmla="*/ 127333 h 37"/>
                  <a:gd name="T8" fmla="*/ 44646 w 62"/>
                  <a:gd name="T9" fmla="*/ 46843 h 37"/>
                  <a:gd name="T10" fmla="*/ 7102 w 62"/>
                  <a:gd name="T11" fmla="*/ 127333 h 37"/>
                  <a:gd name="T12" fmla="*/ 7102 w 62"/>
                  <a:gd name="T13" fmla="*/ 127333 h 37"/>
                  <a:gd name="T14" fmla="*/ 4620 w 62"/>
                  <a:gd name="T15" fmla="*/ 149288 h 37"/>
                  <a:gd name="T16" fmla="*/ 7102 w 62"/>
                  <a:gd name="T17" fmla="*/ 127333 h 37"/>
                  <a:gd name="T18" fmla="*/ 4620 w 62"/>
                  <a:gd name="T19" fmla="*/ 149288 h 37"/>
                  <a:gd name="T20" fmla="*/ 0 w 62"/>
                  <a:gd name="T21" fmla="*/ 166536 h 37"/>
                  <a:gd name="T22" fmla="*/ 4620 w 62"/>
                  <a:gd name="T23" fmla="*/ 149288 h 37"/>
                  <a:gd name="T24" fmla="*/ 7102 w 62"/>
                  <a:gd name="T25" fmla="*/ 178084 h 37"/>
                  <a:gd name="T26" fmla="*/ 0 w 62"/>
                  <a:gd name="T27" fmla="*/ 166536 h 37"/>
                  <a:gd name="T28" fmla="*/ 7102 w 62"/>
                  <a:gd name="T29" fmla="*/ 178084 h 37"/>
                  <a:gd name="T30" fmla="*/ 11683 w 62"/>
                  <a:gd name="T31" fmla="*/ 209913 h 37"/>
                  <a:gd name="T32" fmla="*/ 7102 w 62"/>
                  <a:gd name="T33" fmla="*/ 178084 h 37"/>
                  <a:gd name="T34" fmla="*/ 11683 w 62"/>
                  <a:gd name="T35" fmla="*/ 209913 h 37"/>
                  <a:gd name="T36" fmla="*/ 11683 w 62"/>
                  <a:gd name="T37" fmla="*/ 209913 h 37"/>
                  <a:gd name="T38" fmla="*/ 36946 w 62"/>
                  <a:gd name="T39" fmla="*/ 202671 h 37"/>
                  <a:gd name="T40" fmla="*/ 11683 w 62"/>
                  <a:gd name="T41" fmla="*/ 209913 h 37"/>
                  <a:gd name="T42" fmla="*/ 36946 w 62"/>
                  <a:gd name="T43" fmla="*/ 202671 h 37"/>
                  <a:gd name="T44" fmla="*/ 61766 w 62"/>
                  <a:gd name="T45" fmla="*/ 166536 h 37"/>
                  <a:gd name="T46" fmla="*/ 36946 w 62"/>
                  <a:gd name="T47" fmla="*/ 202671 h 37"/>
                  <a:gd name="T48" fmla="*/ 60785 w 62"/>
                  <a:gd name="T49" fmla="*/ 162080 h 37"/>
                  <a:gd name="T50" fmla="*/ 60785 w 62"/>
                  <a:gd name="T51" fmla="*/ 162080 h 37"/>
                  <a:gd name="T52" fmla="*/ 88351 w 62"/>
                  <a:gd name="T53" fmla="*/ 71856 h 37"/>
                  <a:gd name="T54" fmla="*/ 61766 w 62"/>
                  <a:gd name="T55" fmla="*/ 166536 h 37"/>
                  <a:gd name="T56" fmla="*/ 88351 w 62"/>
                  <a:gd name="T57" fmla="*/ 71856 h 37"/>
                  <a:gd name="T58" fmla="*/ 95543 w 62"/>
                  <a:gd name="T59" fmla="*/ 65537 h 37"/>
                  <a:gd name="T60" fmla="*/ 88351 w 62"/>
                  <a:gd name="T61" fmla="*/ 71856 h 37"/>
                  <a:gd name="T62" fmla="*/ 95543 w 62"/>
                  <a:gd name="T63" fmla="*/ 65537 h 37"/>
                  <a:gd name="T64" fmla="*/ 95543 w 62"/>
                  <a:gd name="T65" fmla="*/ 65537 h 37"/>
                  <a:gd name="T66" fmla="*/ 91620 w 62"/>
                  <a:gd name="T67" fmla="*/ 54927 h 37"/>
                  <a:gd name="T68" fmla="*/ 95543 w 62"/>
                  <a:gd name="T69" fmla="*/ 65537 h 37"/>
                  <a:gd name="T70" fmla="*/ 91620 w 62"/>
                  <a:gd name="T71" fmla="*/ 54927 h 37"/>
                  <a:gd name="T72" fmla="*/ 98357 w 62"/>
                  <a:gd name="T73" fmla="*/ 43589 h 37"/>
                  <a:gd name="T74" fmla="*/ 91620 w 62"/>
                  <a:gd name="T75" fmla="*/ 54927 h 37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0" t="0" r="r" b="b"/>
                <a:pathLst>
                  <a:path w="62" h="37">
                    <a:moveTo>
                      <a:pt x="37" y="1"/>
                    </a:moveTo>
                    <a:cubicBezTo>
                      <a:pt x="34" y="4"/>
                      <a:pt x="31" y="6"/>
                      <a:pt x="28" y="8"/>
                    </a:cubicBezTo>
                    <a:lnTo>
                      <a:pt x="26" y="7"/>
                    </a:lnTo>
                    <a:cubicBezTo>
                      <a:pt x="29" y="5"/>
                      <a:pt x="32" y="2"/>
                      <a:pt x="36" y="0"/>
                    </a:cubicBezTo>
                    <a:lnTo>
                      <a:pt x="37" y="1"/>
                    </a:lnTo>
                    <a:close/>
                    <a:moveTo>
                      <a:pt x="28" y="8"/>
                    </a:moveTo>
                    <a:cubicBezTo>
                      <a:pt x="21" y="13"/>
                      <a:pt x="14" y="18"/>
                      <a:pt x="5" y="23"/>
                    </a:cubicBezTo>
                    <a:lnTo>
                      <a:pt x="4" y="21"/>
                    </a:lnTo>
                    <a:cubicBezTo>
                      <a:pt x="13" y="17"/>
                      <a:pt x="19" y="12"/>
                      <a:pt x="26" y="7"/>
                    </a:cubicBezTo>
                    <a:lnTo>
                      <a:pt x="28" y="8"/>
                    </a:lnTo>
                    <a:close/>
                    <a:moveTo>
                      <a:pt x="4" y="21"/>
                    </a:moveTo>
                    <a:lnTo>
                      <a:pt x="4" y="21"/>
                    </a:lnTo>
                    <a:lnTo>
                      <a:pt x="5" y="22"/>
                    </a:lnTo>
                    <a:lnTo>
                      <a:pt x="4" y="21"/>
                    </a:lnTo>
                    <a:close/>
                    <a:moveTo>
                      <a:pt x="5" y="23"/>
                    </a:moveTo>
                    <a:cubicBezTo>
                      <a:pt x="4" y="23"/>
                      <a:pt x="3" y="24"/>
                      <a:pt x="3" y="25"/>
                    </a:cubicBezTo>
                    <a:lnTo>
                      <a:pt x="1" y="24"/>
                    </a:lnTo>
                    <a:cubicBezTo>
                      <a:pt x="2" y="23"/>
                      <a:pt x="3" y="22"/>
                      <a:pt x="4" y="21"/>
                    </a:cubicBezTo>
                    <a:lnTo>
                      <a:pt x="5" y="23"/>
                    </a:lnTo>
                    <a:close/>
                    <a:moveTo>
                      <a:pt x="3" y="25"/>
                    </a:moveTo>
                    <a:cubicBezTo>
                      <a:pt x="2" y="26"/>
                      <a:pt x="2" y="27"/>
                      <a:pt x="2" y="28"/>
                    </a:cubicBezTo>
                    <a:lnTo>
                      <a:pt x="0" y="28"/>
                    </a:lnTo>
                    <a:cubicBezTo>
                      <a:pt x="0" y="27"/>
                      <a:pt x="0" y="25"/>
                      <a:pt x="1" y="24"/>
                    </a:cubicBezTo>
                    <a:lnTo>
                      <a:pt x="3" y="25"/>
                    </a:lnTo>
                    <a:close/>
                    <a:moveTo>
                      <a:pt x="2" y="28"/>
                    </a:moveTo>
                    <a:cubicBezTo>
                      <a:pt x="3" y="29"/>
                      <a:pt x="3" y="30"/>
                      <a:pt x="4" y="30"/>
                    </a:cubicBezTo>
                    <a:lnTo>
                      <a:pt x="2" y="31"/>
                    </a:lnTo>
                    <a:cubicBezTo>
                      <a:pt x="1" y="30"/>
                      <a:pt x="0" y="29"/>
                      <a:pt x="0" y="28"/>
                    </a:cubicBezTo>
                    <a:lnTo>
                      <a:pt x="2" y="28"/>
                    </a:lnTo>
                    <a:close/>
                    <a:moveTo>
                      <a:pt x="4" y="30"/>
                    </a:moveTo>
                    <a:cubicBezTo>
                      <a:pt x="5" y="32"/>
                      <a:pt x="6" y="33"/>
                      <a:pt x="8" y="34"/>
                    </a:cubicBezTo>
                    <a:lnTo>
                      <a:pt x="7" y="35"/>
                    </a:lnTo>
                    <a:cubicBezTo>
                      <a:pt x="5" y="34"/>
                      <a:pt x="3" y="33"/>
                      <a:pt x="2" y="31"/>
                    </a:cubicBezTo>
                    <a:lnTo>
                      <a:pt x="4" y="30"/>
                    </a:lnTo>
                    <a:close/>
                    <a:moveTo>
                      <a:pt x="7" y="35"/>
                    </a:moveTo>
                    <a:lnTo>
                      <a:pt x="7" y="35"/>
                    </a:lnTo>
                    <a:lnTo>
                      <a:pt x="8" y="34"/>
                    </a:lnTo>
                    <a:lnTo>
                      <a:pt x="7" y="35"/>
                    </a:lnTo>
                    <a:close/>
                    <a:moveTo>
                      <a:pt x="8" y="34"/>
                    </a:moveTo>
                    <a:cubicBezTo>
                      <a:pt x="13" y="35"/>
                      <a:pt x="18" y="35"/>
                      <a:pt x="23" y="34"/>
                    </a:cubicBezTo>
                    <a:lnTo>
                      <a:pt x="24" y="35"/>
                    </a:lnTo>
                    <a:cubicBezTo>
                      <a:pt x="19" y="37"/>
                      <a:pt x="13" y="37"/>
                      <a:pt x="7" y="35"/>
                    </a:cubicBezTo>
                    <a:lnTo>
                      <a:pt x="8" y="34"/>
                    </a:lnTo>
                    <a:close/>
                    <a:moveTo>
                      <a:pt x="23" y="34"/>
                    </a:moveTo>
                    <a:cubicBezTo>
                      <a:pt x="28" y="32"/>
                      <a:pt x="33" y="30"/>
                      <a:pt x="38" y="27"/>
                    </a:cubicBezTo>
                    <a:lnTo>
                      <a:pt x="39" y="28"/>
                    </a:lnTo>
                    <a:cubicBezTo>
                      <a:pt x="34" y="31"/>
                      <a:pt x="29" y="34"/>
                      <a:pt x="24" y="35"/>
                    </a:cubicBezTo>
                    <a:lnTo>
                      <a:pt x="23" y="34"/>
                    </a:lnTo>
                    <a:close/>
                    <a:moveTo>
                      <a:pt x="38" y="27"/>
                    </a:moveTo>
                    <a:lnTo>
                      <a:pt x="38" y="27"/>
                    </a:lnTo>
                    <a:lnTo>
                      <a:pt x="39" y="28"/>
                    </a:lnTo>
                    <a:lnTo>
                      <a:pt x="38" y="27"/>
                    </a:lnTo>
                    <a:close/>
                    <a:moveTo>
                      <a:pt x="38" y="27"/>
                    </a:moveTo>
                    <a:cubicBezTo>
                      <a:pt x="46" y="23"/>
                      <a:pt x="51" y="18"/>
                      <a:pt x="56" y="12"/>
                    </a:cubicBezTo>
                    <a:lnTo>
                      <a:pt x="58" y="13"/>
                    </a:lnTo>
                    <a:cubicBezTo>
                      <a:pt x="52" y="19"/>
                      <a:pt x="47" y="24"/>
                      <a:pt x="39" y="28"/>
                    </a:cubicBezTo>
                    <a:lnTo>
                      <a:pt x="38" y="27"/>
                    </a:lnTo>
                    <a:close/>
                    <a:moveTo>
                      <a:pt x="56" y="12"/>
                    </a:moveTo>
                    <a:cubicBezTo>
                      <a:pt x="57" y="11"/>
                      <a:pt x="58" y="10"/>
                      <a:pt x="58" y="10"/>
                    </a:cubicBezTo>
                    <a:lnTo>
                      <a:pt x="60" y="11"/>
                    </a:lnTo>
                    <a:cubicBezTo>
                      <a:pt x="59" y="12"/>
                      <a:pt x="58" y="13"/>
                      <a:pt x="58" y="13"/>
                    </a:cubicBezTo>
                    <a:lnTo>
                      <a:pt x="56" y="12"/>
                    </a:lnTo>
                    <a:close/>
                    <a:moveTo>
                      <a:pt x="60" y="11"/>
                    </a:moveTo>
                    <a:lnTo>
                      <a:pt x="60" y="11"/>
                    </a:lnTo>
                    <a:lnTo>
                      <a:pt x="59" y="10"/>
                    </a:lnTo>
                    <a:lnTo>
                      <a:pt x="60" y="11"/>
                    </a:lnTo>
                    <a:close/>
                    <a:moveTo>
                      <a:pt x="58" y="10"/>
                    </a:moveTo>
                    <a:cubicBezTo>
                      <a:pt x="58" y="9"/>
                      <a:pt x="58" y="9"/>
                      <a:pt x="58" y="9"/>
                    </a:cubicBezTo>
                    <a:lnTo>
                      <a:pt x="61" y="9"/>
                    </a:lnTo>
                    <a:cubicBezTo>
                      <a:pt x="61" y="9"/>
                      <a:pt x="60" y="10"/>
                      <a:pt x="60" y="11"/>
                    </a:cubicBezTo>
                    <a:lnTo>
                      <a:pt x="58" y="10"/>
                    </a:lnTo>
                    <a:close/>
                    <a:moveTo>
                      <a:pt x="58" y="9"/>
                    </a:moveTo>
                    <a:cubicBezTo>
                      <a:pt x="58" y="8"/>
                      <a:pt x="59" y="7"/>
                      <a:pt x="60" y="6"/>
                    </a:cubicBezTo>
                    <a:lnTo>
                      <a:pt x="62" y="7"/>
                    </a:lnTo>
                    <a:cubicBezTo>
                      <a:pt x="61" y="8"/>
                      <a:pt x="61" y="8"/>
                      <a:pt x="61" y="9"/>
                    </a:cubicBezTo>
                    <a:lnTo>
                      <a:pt x="58" y="9"/>
                    </a:lnTo>
                    <a:close/>
                  </a:path>
                </a:pathLst>
              </a:custGeom>
              <a:solidFill>
                <a:srgbClr val="24211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6079" name="Freeform 763"/>
              <p:cNvSpPr>
                <a:spLocks noChangeArrowheads="1"/>
              </p:cNvSpPr>
              <p:nvPr/>
            </p:nvSpPr>
            <p:spPr bwMode="auto">
              <a:xfrm>
                <a:off x="1817" y="3621"/>
                <a:ext cx="33" cy="73"/>
              </a:xfrm>
              <a:custGeom>
                <a:avLst/>
                <a:gdLst>
                  <a:gd name="T0" fmla="*/ 30372 w 25"/>
                  <a:gd name="T1" fmla="*/ 0 h 43"/>
                  <a:gd name="T2" fmla="*/ 24611 w 25"/>
                  <a:gd name="T3" fmla="*/ 83414 h 43"/>
                  <a:gd name="T4" fmla="*/ 22165 w 25"/>
                  <a:gd name="T5" fmla="*/ 77271 h 43"/>
                  <a:gd name="T6" fmla="*/ 28156 w 25"/>
                  <a:gd name="T7" fmla="*/ 0 h 43"/>
                  <a:gd name="T8" fmla="*/ 30372 w 25"/>
                  <a:gd name="T9" fmla="*/ 0 h 43"/>
                  <a:gd name="T10" fmla="*/ 24611 w 25"/>
                  <a:gd name="T11" fmla="*/ 83414 h 43"/>
                  <a:gd name="T12" fmla="*/ 22165 w 25"/>
                  <a:gd name="T13" fmla="*/ 164810 h 43"/>
                  <a:gd name="T14" fmla="*/ 19602 w 25"/>
                  <a:gd name="T15" fmla="*/ 164810 h 43"/>
                  <a:gd name="T16" fmla="*/ 22165 w 25"/>
                  <a:gd name="T17" fmla="*/ 77271 h 43"/>
                  <a:gd name="T18" fmla="*/ 24611 w 25"/>
                  <a:gd name="T19" fmla="*/ 83414 h 43"/>
                  <a:gd name="T20" fmla="*/ 22165 w 25"/>
                  <a:gd name="T21" fmla="*/ 164810 h 43"/>
                  <a:gd name="T22" fmla="*/ 5787 w 25"/>
                  <a:gd name="T23" fmla="*/ 244485 h 43"/>
                  <a:gd name="T24" fmla="*/ 3528 w 25"/>
                  <a:gd name="T25" fmla="*/ 237724 h 43"/>
                  <a:gd name="T26" fmla="*/ 19602 w 25"/>
                  <a:gd name="T27" fmla="*/ 164810 h 43"/>
                  <a:gd name="T28" fmla="*/ 22165 w 25"/>
                  <a:gd name="T29" fmla="*/ 164810 h 43"/>
                  <a:gd name="T30" fmla="*/ 5787 w 25"/>
                  <a:gd name="T31" fmla="*/ 244485 h 43"/>
                  <a:gd name="T32" fmla="*/ 2154 w 25"/>
                  <a:gd name="T33" fmla="*/ 255705 h 43"/>
                  <a:gd name="T34" fmla="*/ 0 w 25"/>
                  <a:gd name="T35" fmla="*/ 244485 h 43"/>
                  <a:gd name="T36" fmla="*/ 3528 w 25"/>
                  <a:gd name="T37" fmla="*/ 237724 h 43"/>
                  <a:gd name="T38" fmla="*/ 5787 w 25"/>
                  <a:gd name="T39" fmla="*/ 244485 h 43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0" t="0" r="r" b="b"/>
                <a:pathLst>
                  <a:path w="25" h="43">
                    <a:moveTo>
                      <a:pt x="25" y="0"/>
                    </a:moveTo>
                    <a:cubicBezTo>
                      <a:pt x="23" y="4"/>
                      <a:pt x="21" y="9"/>
                      <a:pt x="20" y="14"/>
                    </a:cubicBezTo>
                    <a:lnTo>
                      <a:pt x="18" y="13"/>
                    </a:lnTo>
                    <a:cubicBezTo>
                      <a:pt x="19" y="9"/>
                      <a:pt x="21" y="4"/>
                      <a:pt x="23" y="0"/>
                    </a:cubicBezTo>
                    <a:lnTo>
                      <a:pt x="25" y="0"/>
                    </a:lnTo>
                    <a:close/>
                    <a:moveTo>
                      <a:pt x="20" y="14"/>
                    </a:moveTo>
                    <a:cubicBezTo>
                      <a:pt x="19" y="18"/>
                      <a:pt x="18" y="23"/>
                      <a:pt x="18" y="28"/>
                    </a:cubicBezTo>
                    <a:lnTo>
                      <a:pt x="16" y="28"/>
                    </a:lnTo>
                    <a:cubicBezTo>
                      <a:pt x="16" y="23"/>
                      <a:pt x="17" y="18"/>
                      <a:pt x="18" y="13"/>
                    </a:cubicBezTo>
                    <a:lnTo>
                      <a:pt x="20" y="14"/>
                    </a:lnTo>
                    <a:close/>
                    <a:moveTo>
                      <a:pt x="18" y="28"/>
                    </a:moveTo>
                    <a:cubicBezTo>
                      <a:pt x="17" y="34"/>
                      <a:pt x="11" y="38"/>
                      <a:pt x="5" y="41"/>
                    </a:cubicBezTo>
                    <a:lnTo>
                      <a:pt x="3" y="40"/>
                    </a:lnTo>
                    <a:cubicBezTo>
                      <a:pt x="9" y="36"/>
                      <a:pt x="15" y="33"/>
                      <a:pt x="16" y="28"/>
                    </a:cubicBezTo>
                    <a:lnTo>
                      <a:pt x="18" y="28"/>
                    </a:lnTo>
                    <a:close/>
                    <a:moveTo>
                      <a:pt x="5" y="41"/>
                    </a:moveTo>
                    <a:cubicBezTo>
                      <a:pt x="4" y="42"/>
                      <a:pt x="3" y="42"/>
                      <a:pt x="2" y="43"/>
                    </a:cubicBezTo>
                    <a:lnTo>
                      <a:pt x="0" y="41"/>
                    </a:lnTo>
                    <a:cubicBezTo>
                      <a:pt x="1" y="41"/>
                      <a:pt x="2" y="40"/>
                      <a:pt x="3" y="40"/>
                    </a:cubicBezTo>
                    <a:lnTo>
                      <a:pt x="5" y="41"/>
                    </a:lnTo>
                    <a:close/>
                  </a:path>
                </a:pathLst>
              </a:custGeom>
              <a:solidFill>
                <a:srgbClr val="24211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6080" name="Freeform 764"/>
              <p:cNvSpPr>
                <a:spLocks noChangeArrowheads="1"/>
              </p:cNvSpPr>
              <p:nvPr/>
            </p:nvSpPr>
            <p:spPr bwMode="auto">
              <a:xfrm>
                <a:off x="1814" y="3578"/>
                <a:ext cx="54" cy="20"/>
              </a:xfrm>
              <a:custGeom>
                <a:avLst/>
                <a:gdLst>
                  <a:gd name="T0" fmla="*/ 73554 w 39"/>
                  <a:gd name="T1" fmla="*/ 47430 h 12"/>
                  <a:gd name="T2" fmla="*/ 66156 w 39"/>
                  <a:gd name="T3" fmla="*/ 28458 h 12"/>
                  <a:gd name="T4" fmla="*/ 69970 w 39"/>
                  <a:gd name="T5" fmla="*/ 25292 h 12"/>
                  <a:gd name="T6" fmla="*/ 75450 w 39"/>
                  <a:gd name="T7" fmla="*/ 42153 h 12"/>
                  <a:gd name="T8" fmla="*/ 73554 w 39"/>
                  <a:gd name="T9" fmla="*/ 47430 h 12"/>
                  <a:gd name="T10" fmla="*/ 66156 w 39"/>
                  <a:gd name="T11" fmla="*/ 28458 h 12"/>
                  <a:gd name="T12" fmla="*/ 55878 w 39"/>
                  <a:gd name="T13" fmla="*/ 10245 h 12"/>
                  <a:gd name="T14" fmla="*/ 55878 w 39"/>
                  <a:gd name="T15" fmla="*/ 0 h 12"/>
                  <a:gd name="T16" fmla="*/ 69970 w 39"/>
                  <a:gd name="T17" fmla="*/ 25292 h 12"/>
                  <a:gd name="T18" fmla="*/ 66156 w 39"/>
                  <a:gd name="T19" fmla="*/ 28458 h 12"/>
                  <a:gd name="T20" fmla="*/ 55878 w 39"/>
                  <a:gd name="T21" fmla="*/ 10245 h 12"/>
                  <a:gd name="T22" fmla="*/ 55878 w 39"/>
                  <a:gd name="T23" fmla="*/ 10245 h 12"/>
                  <a:gd name="T24" fmla="*/ 55878 w 39"/>
                  <a:gd name="T25" fmla="*/ 6147 h 12"/>
                  <a:gd name="T26" fmla="*/ 55878 w 39"/>
                  <a:gd name="T27" fmla="*/ 10245 h 12"/>
                  <a:gd name="T28" fmla="*/ 55878 w 39"/>
                  <a:gd name="T29" fmla="*/ 10245 h 12"/>
                  <a:gd name="T30" fmla="*/ 54647 w 39"/>
                  <a:gd name="T31" fmla="*/ 10245 h 12"/>
                  <a:gd name="T32" fmla="*/ 55878 w 39"/>
                  <a:gd name="T33" fmla="*/ 0 h 12"/>
                  <a:gd name="T34" fmla="*/ 55878 w 39"/>
                  <a:gd name="T35" fmla="*/ 0 h 12"/>
                  <a:gd name="T36" fmla="*/ 55878 w 39"/>
                  <a:gd name="T37" fmla="*/ 10245 h 12"/>
                  <a:gd name="T38" fmla="*/ 54647 w 39"/>
                  <a:gd name="T39" fmla="*/ 10245 h 12"/>
                  <a:gd name="T40" fmla="*/ 54647 w 39"/>
                  <a:gd name="T41" fmla="*/ 10245 h 12"/>
                  <a:gd name="T42" fmla="*/ 55878 w 39"/>
                  <a:gd name="T43" fmla="*/ 6147 h 12"/>
                  <a:gd name="T44" fmla="*/ 54647 w 39"/>
                  <a:gd name="T45" fmla="*/ 10245 h 12"/>
                  <a:gd name="T46" fmla="*/ 54647 w 39"/>
                  <a:gd name="T47" fmla="*/ 10245 h 12"/>
                  <a:gd name="T48" fmla="*/ 47128 w 39"/>
                  <a:gd name="T49" fmla="*/ 10245 h 12"/>
                  <a:gd name="T50" fmla="*/ 47128 w 39"/>
                  <a:gd name="T51" fmla="*/ 0 h 12"/>
                  <a:gd name="T52" fmla="*/ 55878 w 39"/>
                  <a:gd name="T53" fmla="*/ 0 h 12"/>
                  <a:gd name="T54" fmla="*/ 54647 w 39"/>
                  <a:gd name="T55" fmla="*/ 10245 h 12"/>
                  <a:gd name="T56" fmla="*/ 47128 w 39"/>
                  <a:gd name="T57" fmla="*/ 10245 h 12"/>
                  <a:gd name="T58" fmla="*/ 36957 w 39"/>
                  <a:gd name="T59" fmla="*/ 10245 h 12"/>
                  <a:gd name="T60" fmla="*/ 36957 w 39"/>
                  <a:gd name="T61" fmla="*/ 0 h 12"/>
                  <a:gd name="T62" fmla="*/ 47128 w 39"/>
                  <a:gd name="T63" fmla="*/ 0 h 12"/>
                  <a:gd name="T64" fmla="*/ 47128 w 39"/>
                  <a:gd name="T65" fmla="*/ 10245 h 12"/>
                  <a:gd name="T66" fmla="*/ 36957 w 39"/>
                  <a:gd name="T67" fmla="*/ 10245 h 12"/>
                  <a:gd name="T68" fmla="*/ 3370 w 39"/>
                  <a:gd name="T69" fmla="*/ 70255 h 12"/>
                  <a:gd name="T70" fmla="*/ 0 w 39"/>
                  <a:gd name="T71" fmla="*/ 63297 h 12"/>
                  <a:gd name="T72" fmla="*/ 36957 w 39"/>
                  <a:gd name="T73" fmla="*/ 0 h 12"/>
                  <a:gd name="T74" fmla="*/ 36957 w 39"/>
                  <a:gd name="T75" fmla="*/ 10245 h 12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0" t="0" r="r" b="b"/>
                <a:pathLst>
                  <a:path w="39" h="12">
                    <a:moveTo>
                      <a:pt x="38" y="8"/>
                    </a:moveTo>
                    <a:cubicBezTo>
                      <a:pt x="36" y="7"/>
                      <a:pt x="35" y="6"/>
                      <a:pt x="34" y="5"/>
                    </a:cubicBezTo>
                    <a:lnTo>
                      <a:pt x="36" y="4"/>
                    </a:lnTo>
                    <a:cubicBezTo>
                      <a:pt x="37" y="5"/>
                      <a:pt x="38" y="6"/>
                      <a:pt x="39" y="7"/>
                    </a:cubicBezTo>
                    <a:lnTo>
                      <a:pt x="38" y="8"/>
                    </a:lnTo>
                    <a:close/>
                    <a:moveTo>
                      <a:pt x="34" y="5"/>
                    </a:moveTo>
                    <a:cubicBezTo>
                      <a:pt x="33" y="4"/>
                      <a:pt x="31" y="2"/>
                      <a:pt x="29" y="2"/>
                    </a:cubicBezTo>
                    <a:lnTo>
                      <a:pt x="29" y="0"/>
                    </a:lnTo>
                    <a:cubicBezTo>
                      <a:pt x="32" y="1"/>
                      <a:pt x="34" y="2"/>
                      <a:pt x="36" y="4"/>
                    </a:cubicBezTo>
                    <a:lnTo>
                      <a:pt x="34" y="5"/>
                    </a:lnTo>
                    <a:close/>
                    <a:moveTo>
                      <a:pt x="29" y="2"/>
                    </a:moveTo>
                    <a:lnTo>
                      <a:pt x="29" y="2"/>
                    </a:lnTo>
                    <a:lnTo>
                      <a:pt x="29" y="1"/>
                    </a:lnTo>
                    <a:lnTo>
                      <a:pt x="29" y="2"/>
                    </a:lnTo>
                    <a:close/>
                    <a:moveTo>
                      <a:pt x="29" y="2"/>
                    </a:moveTo>
                    <a:lnTo>
                      <a:pt x="28" y="2"/>
                    </a:lnTo>
                    <a:lnTo>
                      <a:pt x="29" y="0"/>
                    </a:lnTo>
                    <a:lnTo>
                      <a:pt x="29" y="2"/>
                    </a:lnTo>
                    <a:close/>
                    <a:moveTo>
                      <a:pt x="28" y="2"/>
                    </a:moveTo>
                    <a:lnTo>
                      <a:pt x="28" y="2"/>
                    </a:lnTo>
                    <a:lnTo>
                      <a:pt x="29" y="1"/>
                    </a:lnTo>
                    <a:lnTo>
                      <a:pt x="28" y="2"/>
                    </a:lnTo>
                    <a:close/>
                    <a:moveTo>
                      <a:pt x="28" y="2"/>
                    </a:moveTo>
                    <a:cubicBezTo>
                      <a:pt x="27" y="2"/>
                      <a:pt x="25" y="2"/>
                      <a:pt x="24" y="2"/>
                    </a:cubicBezTo>
                    <a:lnTo>
                      <a:pt x="24" y="0"/>
                    </a:lnTo>
                    <a:cubicBezTo>
                      <a:pt x="26" y="0"/>
                      <a:pt x="27" y="0"/>
                      <a:pt x="29" y="0"/>
                    </a:cubicBezTo>
                    <a:lnTo>
                      <a:pt x="28" y="2"/>
                    </a:lnTo>
                    <a:close/>
                    <a:moveTo>
                      <a:pt x="24" y="2"/>
                    </a:moveTo>
                    <a:cubicBezTo>
                      <a:pt x="22" y="2"/>
                      <a:pt x="21" y="2"/>
                      <a:pt x="19" y="2"/>
                    </a:cubicBezTo>
                    <a:lnTo>
                      <a:pt x="19" y="0"/>
                    </a:lnTo>
                    <a:cubicBezTo>
                      <a:pt x="21" y="0"/>
                      <a:pt x="22" y="0"/>
                      <a:pt x="24" y="0"/>
                    </a:cubicBezTo>
                    <a:lnTo>
                      <a:pt x="24" y="2"/>
                    </a:lnTo>
                    <a:close/>
                    <a:moveTo>
                      <a:pt x="19" y="2"/>
                    </a:moveTo>
                    <a:cubicBezTo>
                      <a:pt x="12" y="3"/>
                      <a:pt x="5" y="7"/>
                      <a:pt x="2" y="12"/>
                    </a:cubicBezTo>
                    <a:lnTo>
                      <a:pt x="0" y="11"/>
                    </a:lnTo>
                    <a:cubicBezTo>
                      <a:pt x="4" y="5"/>
                      <a:pt x="11" y="1"/>
                      <a:pt x="19" y="0"/>
                    </a:cubicBezTo>
                    <a:lnTo>
                      <a:pt x="19" y="2"/>
                    </a:lnTo>
                    <a:close/>
                  </a:path>
                </a:pathLst>
              </a:custGeom>
              <a:solidFill>
                <a:srgbClr val="24211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6081" name="Freeform 765"/>
              <p:cNvSpPr>
                <a:spLocks noChangeArrowheads="1"/>
              </p:cNvSpPr>
              <p:nvPr/>
            </p:nvSpPr>
            <p:spPr bwMode="auto">
              <a:xfrm>
                <a:off x="1687" y="3620"/>
                <a:ext cx="46" cy="50"/>
              </a:xfrm>
              <a:custGeom>
                <a:avLst/>
                <a:gdLst>
                  <a:gd name="T0" fmla="*/ 45821 w 34"/>
                  <a:gd name="T1" fmla="*/ 37037 h 30"/>
                  <a:gd name="T2" fmla="*/ 44222 w 34"/>
                  <a:gd name="T3" fmla="*/ 0 h 30"/>
                  <a:gd name="T4" fmla="*/ 4327 w 34"/>
                  <a:gd name="T5" fmla="*/ 98787 h 30"/>
                  <a:gd name="T6" fmla="*/ 34473 w 34"/>
                  <a:gd name="T7" fmla="*/ 136862 h 30"/>
                  <a:gd name="T8" fmla="*/ 50446 w 34"/>
                  <a:gd name="T9" fmla="*/ 44342 h 30"/>
                  <a:gd name="T10" fmla="*/ 45821 w 34"/>
                  <a:gd name="T11" fmla="*/ 28187 h 30"/>
                  <a:gd name="T12" fmla="*/ 45821 w 34"/>
                  <a:gd name="T13" fmla="*/ 37037 h 3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34" h="30">
                    <a:moveTo>
                      <a:pt x="31" y="8"/>
                    </a:moveTo>
                    <a:cubicBezTo>
                      <a:pt x="27" y="6"/>
                      <a:pt x="31" y="3"/>
                      <a:pt x="30" y="0"/>
                    </a:cubicBezTo>
                    <a:cubicBezTo>
                      <a:pt x="20" y="7"/>
                      <a:pt x="7" y="12"/>
                      <a:pt x="3" y="21"/>
                    </a:cubicBezTo>
                    <a:cubicBezTo>
                      <a:pt x="0" y="30"/>
                      <a:pt x="15" y="30"/>
                      <a:pt x="23" y="29"/>
                    </a:cubicBezTo>
                    <a:cubicBezTo>
                      <a:pt x="26" y="22"/>
                      <a:pt x="29" y="16"/>
                      <a:pt x="34" y="9"/>
                    </a:cubicBezTo>
                    <a:cubicBezTo>
                      <a:pt x="31" y="10"/>
                      <a:pt x="30" y="8"/>
                      <a:pt x="31" y="6"/>
                    </a:cubicBezTo>
                    <a:lnTo>
                      <a:pt x="31" y="8"/>
                    </a:lnTo>
                    <a:close/>
                  </a:path>
                </a:pathLst>
              </a:custGeom>
              <a:solidFill>
                <a:srgbClr val="B1381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6082" name="Freeform 766"/>
              <p:cNvSpPr>
                <a:spLocks noChangeArrowheads="1"/>
              </p:cNvSpPr>
              <p:nvPr/>
            </p:nvSpPr>
            <p:spPr bwMode="auto">
              <a:xfrm>
                <a:off x="1689" y="3618"/>
                <a:ext cx="46" cy="54"/>
              </a:xfrm>
              <a:custGeom>
                <a:avLst/>
                <a:gdLst>
                  <a:gd name="T0" fmla="*/ 38930 w 34"/>
                  <a:gd name="T1" fmla="*/ 26232 h 32"/>
                  <a:gd name="T2" fmla="*/ 43117 w 34"/>
                  <a:gd name="T3" fmla="*/ 47319 h 32"/>
                  <a:gd name="T4" fmla="*/ 38930 w 34"/>
                  <a:gd name="T5" fmla="*/ 26232 h 32"/>
                  <a:gd name="T6" fmla="*/ 43117 w 34"/>
                  <a:gd name="T7" fmla="*/ 6284 h 32"/>
                  <a:gd name="T8" fmla="*/ 38930 w 34"/>
                  <a:gd name="T9" fmla="*/ 26232 h 32"/>
                  <a:gd name="T10" fmla="*/ 41496 w 34"/>
                  <a:gd name="T11" fmla="*/ 0 h 32"/>
                  <a:gd name="T12" fmla="*/ 41496 w 34"/>
                  <a:gd name="T13" fmla="*/ 6284 h 32"/>
                  <a:gd name="T14" fmla="*/ 41496 w 34"/>
                  <a:gd name="T15" fmla="*/ 10414 h 32"/>
                  <a:gd name="T16" fmla="*/ 39546 w 34"/>
                  <a:gd name="T17" fmla="*/ 6284 h 32"/>
                  <a:gd name="T18" fmla="*/ 41496 w 34"/>
                  <a:gd name="T19" fmla="*/ 10414 h 32"/>
                  <a:gd name="T20" fmla="*/ 41496 w 34"/>
                  <a:gd name="T21" fmla="*/ 10414 h 32"/>
                  <a:gd name="T22" fmla="*/ 41496 w 34"/>
                  <a:gd name="T23" fmla="*/ 10414 h 32"/>
                  <a:gd name="T24" fmla="*/ 29646 w 34"/>
                  <a:gd name="T25" fmla="*/ 43463 h 32"/>
                  <a:gd name="T26" fmla="*/ 39546 w 34"/>
                  <a:gd name="T27" fmla="*/ 6284 h 32"/>
                  <a:gd name="T28" fmla="*/ 29646 w 34"/>
                  <a:gd name="T29" fmla="*/ 43463 h 32"/>
                  <a:gd name="T30" fmla="*/ 0 w 34"/>
                  <a:gd name="T31" fmla="*/ 129794 h 32"/>
                  <a:gd name="T32" fmla="*/ 29646 w 34"/>
                  <a:gd name="T33" fmla="*/ 43463 h 32"/>
                  <a:gd name="T34" fmla="*/ 2623 w 34"/>
                  <a:gd name="T35" fmla="*/ 135901 h 32"/>
                  <a:gd name="T36" fmla="*/ 2623 w 34"/>
                  <a:gd name="T37" fmla="*/ 135901 h 32"/>
                  <a:gd name="T38" fmla="*/ 2623 w 34"/>
                  <a:gd name="T39" fmla="*/ 147692 h 32"/>
                  <a:gd name="T40" fmla="*/ 0 w 34"/>
                  <a:gd name="T41" fmla="*/ 129794 h 32"/>
                  <a:gd name="T42" fmla="*/ 2623 w 34"/>
                  <a:gd name="T43" fmla="*/ 147692 h 32"/>
                  <a:gd name="T44" fmla="*/ 2623 w 34"/>
                  <a:gd name="T45" fmla="*/ 164945 h 32"/>
                  <a:gd name="T46" fmla="*/ 2623 w 34"/>
                  <a:gd name="T47" fmla="*/ 147692 h 32"/>
                  <a:gd name="T48" fmla="*/ 8717 w 34"/>
                  <a:gd name="T49" fmla="*/ 173625 h 32"/>
                  <a:gd name="T50" fmla="*/ 2623 w 34"/>
                  <a:gd name="T51" fmla="*/ 164945 h 32"/>
                  <a:gd name="T52" fmla="*/ 7121 w 34"/>
                  <a:gd name="T53" fmla="*/ 179334 h 32"/>
                  <a:gd name="T54" fmla="*/ 8717 w 34"/>
                  <a:gd name="T55" fmla="*/ 173625 h 32"/>
                  <a:gd name="T56" fmla="*/ 8717 w 34"/>
                  <a:gd name="T57" fmla="*/ 173625 h 32"/>
                  <a:gd name="T58" fmla="*/ 31813 w 34"/>
                  <a:gd name="T59" fmla="*/ 181607 h 32"/>
                  <a:gd name="T60" fmla="*/ 8717 w 34"/>
                  <a:gd name="T61" fmla="*/ 173625 h 32"/>
                  <a:gd name="T62" fmla="*/ 32316 w 34"/>
                  <a:gd name="T63" fmla="*/ 181607 h 32"/>
                  <a:gd name="T64" fmla="*/ 31813 w 34"/>
                  <a:gd name="T65" fmla="*/ 179334 h 32"/>
                  <a:gd name="T66" fmla="*/ 29646 w 34"/>
                  <a:gd name="T67" fmla="*/ 179334 h 32"/>
                  <a:gd name="T68" fmla="*/ 34473 w 34"/>
                  <a:gd name="T69" fmla="*/ 164945 h 32"/>
                  <a:gd name="T70" fmla="*/ 29646 w 34"/>
                  <a:gd name="T71" fmla="*/ 179334 h 32"/>
                  <a:gd name="T72" fmla="*/ 45821 w 34"/>
                  <a:gd name="T73" fmla="*/ 60131 h 32"/>
                  <a:gd name="T74" fmla="*/ 34473 w 34"/>
                  <a:gd name="T75" fmla="*/ 164945 h 32"/>
                  <a:gd name="T76" fmla="*/ 47648 w 34"/>
                  <a:gd name="T77" fmla="*/ 53843 h 32"/>
                  <a:gd name="T78" fmla="*/ 48830 w 34"/>
                  <a:gd name="T79" fmla="*/ 65369 h 32"/>
                  <a:gd name="T80" fmla="*/ 47648 w 34"/>
                  <a:gd name="T81" fmla="*/ 53843 h 32"/>
                  <a:gd name="T82" fmla="*/ 43117 w 34"/>
                  <a:gd name="T83" fmla="*/ 65369 h 32"/>
                  <a:gd name="T84" fmla="*/ 47648 w 34"/>
                  <a:gd name="T85" fmla="*/ 53843 h 32"/>
                  <a:gd name="T86" fmla="*/ 44222 w 34"/>
                  <a:gd name="T87" fmla="*/ 53843 h 32"/>
                  <a:gd name="T88" fmla="*/ 44222 w 34"/>
                  <a:gd name="T89" fmla="*/ 60131 h 32"/>
                  <a:gd name="T90" fmla="*/ 43117 w 34"/>
                  <a:gd name="T91" fmla="*/ 65369 h 32"/>
                  <a:gd name="T92" fmla="*/ 44222 w 34"/>
                  <a:gd name="T93" fmla="*/ 53843 h 32"/>
                  <a:gd name="T94" fmla="*/ 43117 w 34"/>
                  <a:gd name="T95" fmla="*/ 65369 h 32"/>
                  <a:gd name="T96" fmla="*/ 39546 w 34"/>
                  <a:gd name="T97" fmla="*/ 53843 h 32"/>
                  <a:gd name="T98" fmla="*/ 44222 w 34"/>
                  <a:gd name="T99" fmla="*/ 53843 h 32"/>
                  <a:gd name="T100" fmla="*/ 39546 w 34"/>
                  <a:gd name="T101" fmla="*/ 53843 h 32"/>
                  <a:gd name="T102" fmla="*/ 44222 w 34"/>
                  <a:gd name="T103" fmla="*/ 47319 h 32"/>
                  <a:gd name="T104" fmla="*/ 39546 w 34"/>
                  <a:gd name="T105" fmla="*/ 53843 h 32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</a:gdLst>
                <a:ahLst/>
                <a:cxnLst>
                  <a:cxn ang="T106">
                    <a:pos x="T0" y="T1"/>
                  </a:cxn>
                  <a:cxn ang="T107">
                    <a:pos x="T2" y="T3"/>
                  </a:cxn>
                  <a:cxn ang="T108">
                    <a:pos x="T4" y="T5"/>
                  </a:cxn>
                  <a:cxn ang="T109">
                    <a:pos x="T6" y="T7"/>
                  </a:cxn>
                  <a:cxn ang="T110">
                    <a:pos x="T8" y="T9"/>
                  </a:cxn>
                  <a:cxn ang="T111">
                    <a:pos x="T10" y="T11"/>
                  </a:cxn>
                  <a:cxn ang="T112">
                    <a:pos x="T12" y="T13"/>
                  </a:cxn>
                  <a:cxn ang="T113">
                    <a:pos x="T14" y="T15"/>
                  </a:cxn>
                  <a:cxn ang="T114">
                    <a:pos x="T16" y="T17"/>
                  </a:cxn>
                  <a:cxn ang="T115">
                    <a:pos x="T18" y="T19"/>
                  </a:cxn>
                  <a:cxn ang="T116">
                    <a:pos x="T20" y="T21"/>
                  </a:cxn>
                  <a:cxn ang="T117">
                    <a:pos x="T22" y="T23"/>
                  </a:cxn>
                  <a:cxn ang="T118">
                    <a:pos x="T24" y="T25"/>
                  </a:cxn>
                  <a:cxn ang="T119">
                    <a:pos x="T26" y="T27"/>
                  </a:cxn>
                  <a:cxn ang="T120">
                    <a:pos x="T28" y="T29"/>
                  </a:cxn>
                  <a:cxn ang="T121">
                    <a:pos x="T30" y="T31"/>
                  </a:cxn>
                  <a:cxn ang="T122">
                    <a:pos x="T32" y="T33"/>
                  </a:cxn>
                  <a:cxn ang="T123">
                    <a:pos x="T34" y="T35"/>
                  </a:cxn>
                  <a:cxn ang="T124">
                    <a:pos x="T36" y="T37"/>
                  </a:cxn>
                  <a:cxn ang="T125">
                    <a:pos x="T38" y="T39"/>
                  </a:cxn>
                  <a:cxn ang="T126">
                    <a:pos x="T40" y="T41"/>
                  </a:cxn>
                  <a:cxn ang="T127">
                    <a:pos x="T42" y="T43"/>
                  </a:cxn>
                  <a:cxn ang="T128">
                    <a:pos x="T44" y="T45"/>
                  </a:cxn>
                  <a:cxn ang="T129">
                    <a:pos x="T46" y="T47"/>
                  </a:cxn>
                  <a:cxn ang="T130">
                    <a:pos x="T48" y="T49"/>
                  </a:cxn>
                  <a:cxn ang="T131">
                    <a:pos x="T50" y="T51"/>
                  </a:cxn>
                  <a:cxn ang="T132">
                    <a:pos x="T52" y="T53"/>
                  </a:cxn>
                  <a:cxn ang="T133">
                    <a:pos x="T54" y="T55"/>
                  </a:cxn>
                  <a:cxn ang="T134">
                    <a:pos x="T56" y="T57"/>
                  </a:cxn>
                  <a:cxn ang="T135">
                    <a:pos x="T58" y="T59"/>
                  </a:cxn>
                  <a:cxn ang="T136">
                    <a:pos x="T60" y="T61"/>
                  </a:cxn>
                  <a:cxn ang="T137">
                    <a:pos x="T62" y="T63"/>
                  </a:cxn>
                  <a:cxn ang="T138">
                    <a:pos x="T64" y="T65"/>
                  </a:cxn>
                  <a:cxn ang="T139">
                    <a:pos x="T66" y="T67"/>
                  </a:cxn>
                  <a:cxn ang="T140">
                    <a:pos x="T68" y="T69"/>
                  </a:cxn>
                  <a:cxn ang="T141">
                    <a:pos x="T70" y="T71"/>
                  </a:cxn>
                  <a:cxn ang="T142">
                    <a:pos x="T72" y="T73"/>
                  </a:cxn>
                  <a:cxn ang="T143">
                    <a:pos x="T74" y="T75"/>
                  </a:cxn>
                  <a:cxn ang="T144">
                    <a:pos x="T76" y="T77"/>
                  </a:cxn>
                  <a:cxn ang="T145">
                    <a:pos x="T78" y="T79"/>
                  </a:cxn>
                  <a:cxn ang="T146">
                    <a:pos x="T80" y="T81"/>
                  </a:cxn>
                  <a:cxn ang="T147">
                    <a:pos x="T82" y="T83"/>
                  </a:cxn>
                  <a:cxn ang="T148">
                    <a:pos x="T84" y="T85"/>
                  </a:cxn>
                  <a:cxn ang="T149">
                    <a:pos x="T86" y="T87"/>
                  </a:cxn>
                  <a:cxn ang="T150">
                    <a:pos x="T88" y="T89"/>
                  </a:cxn>
                  <a:cxn ang="T151">
                    <a:pos x="T90" y="T91"/>
                  </a:cxn>
                  <a:cxn ang="T152">
                    <a:pos x="T92" y="T93"/>
                  </a:cxn>
                  <a:cxn ang="T153">
                    <a:pos x="T94" y="T95"/>
                  </a:cxn>
                  <a:cxn ang="T154">
                    <a:pos x="T96" y="T97"/>
                  </a:cxn>
                  <a:cxn ang="T155">
                    <a:pos x="T98" y="T99"/>
                  </a:cxn>
                  <a:cxn ang="T156">
                    <a:pos x="T100" y="T101"/>
                  </a:cxn>
                  <a:cxn ang="T157">
                    <a:pos x="T102" y="T103"/>
                  </a:cxn>
                  <a:cxn ang="T158">
                    <a:pos x="T104" y="T105"/>
                  </a:cxn>
                </a:cxnLst>
                <a:rect l="0" t="0" r="r" b="b"/>
                <a:pathLst>
                  <a:path w="34" h="32">
                    <a:moveTo>
                      <a:pt x="28" y="10"/>
                    </a:moveTo>
                    <a:cubicBezTo>
                      <a:pt x="25" y="8"/>
                      <a:pt x="26" y="6"/>
                      <a:pt x="26" y="4"/>
                    </a:cubicBezTo>
                    <a:lnTo>
                      <a:pt x="28" y="5"/>
                    </a:lnTo>
                    <a:cubicBezTo>
                      <a:pt x="28" y="6"/>
                      <a:pt x="28" y="7"/>
                      <a:pt x="29" y="8"/>
                    </a:cubicBezTo>
                    <a:lnTo>
                      <a:pt x="28" y="10"/>
                    </a:lnTo>
                    <a:close/>
                    <a:moveTo>
                      <a:pt x="26" y="4"/>
                    </a:moveTo>
                    <a:cubicBezTo>
                      <a:pt x="27" y="3"/>
                      <a:pt x="27" y="2"/>
                      <a:pt x="27" y="1"/>
                    </a:cubicBezTo>
                    <a:lnTo>
                      <a:pt x="29" y="1"/>
                    </a:lnTo>
                    <a:cubicBezTo>
                      <a:pt x="29" y="2"/>
                      <a:pt x="29" y="3"/>
                      <a:pt x="28" y="5"/>
                    </a:cubicBezTo>
                    <a:lnTo>
                      <a:pt x="26" y="4"/>
                    </a:lnTo>
                    <a:close/>
                    <a:moveTo>
                      <a:pt x="27" y="1"/>
                    </a:moveTo>
                    <a:lnTo>
                      <a:pt x="28" y="0"/>
                    </a:lnTo>
                    <a:lnTo>
                      <a:pt x="29" y="1"/>
                    </a:lnTo>
                    <a:lnTo>
                      <a:pt x="28" y="1"/>
                    </a:lnTo>
                    <a:lnTo>
                      <a:pt x="27" y="1"/>
                    </a:lnTo>
                    <a:close/>
                    <a:moveTo>
                      <a:pt x="28" y="2"/>
                    </a:moveTo>
                    <a:lnTo>
                      <a:pt x="28" y="2"/>
                    </a:lnTo>
                    <a:lnTo>
                      <a:pt x="27" y="1"/>
                    </a:lnTo>
                    <a:lnTo>
                      <a:pt x="28" y="2"/>
                    </a:lnTo>
                    <a:close/>
                    <a:moveTo>
                      <a:pt x="28" y="2"/>
                    </a:moveTo>
                    <a:lnTo>
                      <a:pt x="28" y="2"/>
                    </a:lnTo>
                    <a:lnTo>
                      <a:pt x="28" y="1"/>
                    </a:lnTo>
                    <a:lnTo>
                      <a:pt x="28" y="2"/>
                    </a:lnTo>
                    <a:close/>
                    <a:moveTo>
                      <a:pt x="28" y="2"/>
                    </a:moveTo>
                    <a:cubicBezTo>
                      <a:pt x="26" y="4"/>
                      <a:pt x="23" y="5"/>
                      <a:pt x="20" y="7"/>
                    </a:cubicBezTo>
                    <a:lnTo>
                      <a:pt x="19" y="6"/>
                    </a:lnTo>
                    <a:cubicBezTo>
                      <a:pt x="22" y="4"/>
                      <a:pt x="24" y="2"/>
                      <a:pt x="27" y="1"/>
                    </a:cubicBezTo>
                    <a:lnTo>
                      <a:pt x="28" y="2"/>
                    </a:lnTo>
                    <a:close/>
                    <a:moveTo>
                      <a:pt x="20" y="7"/>
                    </a:moveTo>
                    <a:cubicBezTo>
                      <a:pt x="13" y="12"/>
                      <a:pt x="5" y="16"/>
                      <a:pt x="2" y="23"/>
                    </a:cubicBezTo>
                    <a:lnTo>
                      <a:pt x="0" y="22"/>
                    </a:lnTo>
                    <a:cubicBezTo>
                      <a:pt x="3" y="15"/>
                      <a:pt x="11" y="10"/>
                      <a:pt x="19" y="6"/>
                    </a:cubicBezTo>
                    <a:lnTo>
                      <a:pt x="20" y="7"/>
                    </a:lnTo>
                    <a:close/>
                    <a:moveTo>
                      <a:pt x="2" y="23"/>
                    </a:moveTo>
                    <a:lnTo>
                      <a:pt x="2" y="23"/>
                    </a:lnTo>
                    <a:lnTo>
                      <a:pt x="1" y="22"/>
                    </a:lnTo>
                    <a:lnTo>
                      <a:pt x="2" y="23"/>
                    </a:lnTo>
                    <a:close/>
                    <a:moveTo>
                      <a:pt x="2" y="23"/>
                    </a:moveTo>
                    <a:cubicBezTo>
                      <a:pt x="2" y="24"/>
                      <a:pt x="2" y="24"/>
                      <a:pt x="2" y="25"/>
                    </a:cubicBezTo>
                    <a:lnTo>
                      <a:pt x="0" y="25"/>
                    </a:lnTo>
                    <a:cubicBezTo>
                      <a:pt x="0" y="24"/>
                      <a:pt x="0" y="23"/>
                      <a:pt x="0" y="22"/>
                    </a:cubicBezTo>
                    <a:lnTo>
                      <a:pt x="2" y="23"/>
                    </a:lnTo>
                    <a:close/>
                    <a:moveTo>
                      <a:pt x="2" y="25"/>
                    </a:moveTo>
                    <a:cubicBezTo>
                      <a:pt x="2" y="26"/>
                      <a:pt x="2" y="27"/>
                      <a:pt x="3" y="27"/>
                    </a:cubicBezTo>
                    <a:lnTo>
                      <a:pt x="2" y="28"/>
                    </a:lnTo>
                    <a:cubicBezTo>
                      <a:pt x="1" y="27"/>
                      <a:pt x="0" y="26"/>
                      <a:pt x="0" y="25"/>
                    </a:cubicBezTo>
                    <a:lnTo>
                      <a:pt x="2" y="25"/>
                    </a:lnTo>
                    <a:close/>
                    <a:moveTo>
                      <a:pt x="3" y="27"/>
                    </a:moveTo>
                    <a:cubicBezTo>
                      <a:pt x="4" y="28"/>
                      <a:pt x="5" y="28"/>
                      <a:pt x="6" y="29"/>
                    </a:cubicBezTo>
                    <a:lnTo>
                      <a:pt x="5" y="30"/>
                    </a:lnTo>
                    <a:cubicBezTo>
                      <a:pt x="4" y="30"/>
                      <a:pt x="3" y="29"/>
                      <a:pt x="2" y="28"/>
                    </a:cubicBezTo>
                    <a:lnTo>
                      <a:pt x="3" y="27"/>
                    </a:lnTo>
                    <a:close/>
                    <a:moveTo>
                      <a:pt x="5" y="30"/>
                    </a:moveTo>
                    <a:lnTo>
                      <a:pt x="5" y="30"/>
                    </a:lnTo>
                    <a:lnTo>
                      <a:pt x="6" y="29"/>
                    </a:lnTo>
                    <a:lnTo>
                      <a:pt x="5" y="30"/>
                    </a:lnTo>
                    <a:close/>
                    <a:moveTo>
                      <a:pt x="6" y="29"/>
                    </a:moveTo>
                    <a:cubicBezTo>
                      <a:pt x="10" y="30"/>
                      <a:pt x="17" y="30"/>
                      <a:pt x="21" y="29"/>
                    </a:cubicBezTo>
                    <a:lnTo>
                      <a:pt x="21" y="31"/>
                    </a:lnTo>
                    <a:cubicBezTo>
                      <a:pt x="17" y="32"/>
                      <a:pt x="10" y="32"/>
                      <a:pt x="5" y="30"/>
                    </a:cubicBezTo>
                    <a:lnTo>
                      <a:pt x="6" y="29"/>
                    </a:lnTo>
                    <a:close/>
                    <a:moveTo>
                      <a:pt x="22" y="31"/>
                    </a:moveTo>
                    <a:lnTo>
                      <a:pt x="22" y="31"/>
                    </a:lnTo>
                    <a:lnTo>
                      <a:pt x="21" y="31"/>
                    </a:lnTo>
                    <a:lnTo>
                      <a:pt x="21" y="30"/>
                    </a:lnTo>
                    <a:lnTo>
                      <a:pt x="22" y="31"/>
                    </a:lnTo>
                    <a:close/>
                    <a:moveTo>
                      <a:pt x="20" y="30"/>
                    </a:moveTo>
                    <a:cubicBezTo>
                      <a:pt x="21" y="29"/>
                      <a:pt x="21" y="28"/>
                      <a:pt x="21" y="28"/>
                    </a:cubicBezTo>
                    <a:lnTo>
                      <a:pt x="23" y="28"/>
                    </a:lnTo>
                    <a:lnTo>
                      <a:pt x="22" y="31"/>
                    </a:lnTo>
                    <a:lnTo>
                      <a:pt x="20" y="30"/>
                    </a:lnTo>
                    <a:close/>
                    <a:moveTo>
                      <a:pt x="21" y="28"/>
                    </a:moveTo>
                    <a:cubicBezTo>
                      <a:pt x="24" y="22"/>
                      <a:pt x="26" y="16"/>
                      <a:pt x="31" y="10"/>
                    </a:cubicBezTo>
                    <a:lnTo>
                      <a:pt x="33" y="11"/>
                    </a:lnTo>
                    <a:cubicBezTo>
                      <a:pt x="28" y="16"/>
                      <a:pt x="26" y="22"/>
                      <a:pt x="23" y="28"/>
                    </a:cubicBezTo>
                    <a:lnTo>
                      <a:pt x="21" y="28"/>
                    </a:lnTo>
                    <a:close/>
                    <a:moveTo>
                      <a:pt x="32" y="9"/>
                    </a:moveTo>
                    <a:lnTo>
                      <a:pt x="34" y="9"/>
                    </a:lnTo>
                    <a:lnTo>
                      <a:pt x="33" y="11"/>
                    </a:lnTo>
                    <a:lnTo>
                      <a:pt x="32" y="10"/>
                    </a:lnTo>
                    <a:lnTo>
                      <a:pt x="32" y="9"/>
                    </a:lnTo>
                    <a:close/>
                    <a:moveTo>
                      <a:pt x="32" y="11"/>
                    </a:moveTo>
                    <a:cubicBezTo>
                      <a:pt x="31" y="11"/>
                      <a:pt x="30" y="11"/>
                      <a:pt x="29" y="11"/>
                    </a:cubicBezTo>
                    <a:lnTo>
                      <a:pt x="30" y="9"/>
                    </a:lnTo>
                    <a:cubicBezTo>
                      <a:pt x="31" y="9"/>
                      <a:pt x="31" y="9"/>
                      <a:pt x="32" y="9"/>
                    </a:cubicBezTo>
                    <a:lnTo>
                      <a:pt x="32" y="11"/>
                    </a:lnTo>
                    <a:close/>
                    <a:moveTo>
                      <a:pt x="30" y="9"/>
                    </a:moveTo>
                    <a:lnTo>
                      <a:pt x="30" y="9"/>
                    </a:lnTo>
                    <a:lnTo>
                      <a:pt x="30" y="10"/>
                    </a:lnTo>
                    <a:lnTo>
                      <a:pt x="30" y="9"/>
                    </a:lnTo>
                    <a:close/>
                    <a:moveTo>
                      <a:pt x="29" y="11"/>
                    </a:moveTo>
                    <a:cubicBezTo>
                      <a:pt x="29" y="11"/>
                      <a:pt x="28" y="11"/>
                      <a:pt x="28" y="10"/>
                    </a:cubicBezTo>
                    <a:lnTo>
                      <a:pt x="30" y="9"/>
                    </a:lnTo>
                    <a:cubicBezTo>
                      <a:pt x="30" y="9"/>
                      <a:pt x="30" y="9"/>
                      <a:pt x="30" y="9"/>
                    </a:cubicBezTo>
                    <a:lnTo>
                      <a:pt x="29" y="11"/>
                    </a:lnTo>
                    <a:close/>
                    <a:moveTo>
                      <a:pt x="28" y="10"/>
                    </a:moveTo>
                    <a:cubicBezTo>
                      <a:pt x="28" y="10"/>
                      <a:pt x="27" y="9"/>
                      <a:pt x="27" y="9"/>
                    </a:cubicBezTo>
                    <a:lnTo>
                      <a:pt x="29" y="9"/>
                    </a:lnTo>
                    <a:cubicBezTo>
                      <a:pt x="29" y="9"/>
                      <a:pt x="29" y="9"/>
                      <a:pt x="30" y="9"/>
                    </a:cubicBezTo>
                    <a:lnTo>
                      <a:pt x="28" y="10"/>
                    </a:lnTo>
                    <a:close/>
                    <a:moveTo>
                      <a:pt x="27" y="9"/>
                    </a:moveTo>
                    <a:cubicBezTo>
                      <a:pt x="27" y="8"/>
                      <a:pt x="27" y="8"/>
                      <a:pt x="28" y="7"/>
                    </a:cubicBezTo>
                    <a:lnTo>
                      <a:pt x="30" y="8"/>
                    </a:lnTo>
                    <a:cubicBezTo>
                      <a:pt x="29" y="8"/>
                      <a:pt x="29" y="8"/>
                      <a:pt x="29" y="9"/>
                    </a:cubicBezTo>
                    <a:lnTo>
                      <a:pt x="27" y="9"/>
                    </a:lnTo>
                    <a:close/>
                  </a:path>
                </a:pathLst>
              </a:custGeom>
              <a:solidFill>
                <a:srgbClr val="24211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6083" name="Freeform 767"/>
              <p:cNvSpPr>
                <a:spLocks noChangeArrowheads="1"/>
              </p:cNvSpPr>
              <p:nvPr/>
            </p:nvSpPr>
            <p:spPr bwMode="auto">
              <a:xfrm>
                <a:off x="1748" y="3531"/>
                <a:ext cx="11" cy="23"/>
              </a:xfrm>
              <a:custGeom>
                <a:avLst/>
                <a:gdLst>
                  <a:gd name="T0" fmla="*/ 8358 w 9"/>
                  <a:gd name="T1" fmla="*/ 5042 h 14"/>
                  <a:gd name="T2" fmla="*/ 8358 w 9"/>
                  <a:gd name="T3" fmla="*/ 5042 h 14"/>
                  <a:gd name="T4" fmla="*/ 6556 w 9"/>
                  <a:gd name="T5" fmla="*/ 0 h 14"/>
                  <a:gd name="T6" fmla="*/ 6556 w 9"/>
                  <a:gd name="T7" fmla="*/ 0 h 14"/>
                  <a:gd name="T8" fmla="*/ 8358 w 9"/>
                  <a:gd name="T9" fmla="*/ 5042 h 14"/>
                  <a:gd name="T10" fmla="*/ 6556 w 9"/>
                  <a:gd name="T11" fmla="*/ 0 h 14"/>
                  <a:gd name="T12" fmla="*/ 6556 w 9"/>
                  <a:gd name="T13" fmla="*/ 0 h 14"/>
                  <a:gd name="T14" fmla="*/ 7379 w 9"/>
                  <a:gd name="T15" fmla="*/ 5042 h 14"/>
                  <a:gd name="T16" fmla="*/ 6556 w 9"/>
                  <a:gd name="T17" fmla="*/ 0 h 14"/>
                  <a:gd name="T18" fmla="*/ 8358 w 9"/>
                  <a:gd name="T19" fmla="*/ 5042 h 14"/>
                  <a:gd name="T20" fmla="*/ 6556 w 9"/>
                  <a:gd name="T21" fmla="*/ 13608 h 14"/>
                  <a:gd name="T22" fmla="*/ 5584 w 9"/>
                  <a:gd name="T23" fmla="*/ 8283 h 14"/>
                  <a:gd name="T24" fmla="*/ 6556 w 9"/>
                  <a:gd name="T25" fmla="*/ 0 h 14"/>
                  <a:gd name="T26" fmla="*/ 8358 w 9"/>
                  <a:gd name="T27" fmla="*/ 5042 h 14"/>
                  <a:gd name="T28" fmla="*/ 6556 w 9"/>
                  <a:gd name="T29" fmla="*/ 13608 h 14"/>
                  <a:gd name="T30" fmla="*/ 5584 w 9"/>
                  <a:gd name="T31" fmla="*/ 20892 h 14"/>
                  <a:gd name="T32" fmla="*/ 3933 w 9"/>
                  <a:gd name="T33" fmla="*/ 20892 h 14"/>
                  <a:gd name="T34" fmla="*/ 5584 w 9"/>
                  <a:gd name="T35" fmla="*/ 8283 h 14"/>
                  <a:gd name="T36" fmla="*/ 6556 w 9"/>
                  <a:gd name="T37" fmla="*/ 13608 h 14"/>
                  <a:gd name="T38" fmla="*/ 5584 w 9"/>
                  <a:gd name="T39" fmla="*/ 20892 h 14"/>
                  <a:gd name="T40" fmla="*/ 1594 w 9"/>
                  <a:gd name="T41" fmla="*/ 64862 h 14"/>
                  <a:gd name="T42" fmla="*/ 0 w 9"/>
                  <a:gd name="T43" fmla="*/ 64862 h 14"/>
                  <a:gd name="T44" fmla="*/ 3933 w 9"/>
                  <a:gd name="T45" fmla="*/ 20892 h 14"/>
                  <a:gd name="T46" fmla="*/ 5584 w 9"/>
                  <a:gd name="T47" fmla="*/ 20892 h 14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0" t="0" r="r" b="b"/>
                <a:pathLst>
                  <a:path w="9" h="14">
                    <a:moveTo>
                      <a:pt x="9" y="1"/>
                    </a:moveTo>
                    <a:lnTo>
                      <a:pt x="9" y="1"/>
                    </a:lnTo>
                    <a:lnTo>
                      <a:pt x="7" y="0"/>
                    </a:lnTo>
                    <a:lnTo>
                      <a:pt x="9" y="1"/>
                    </a:lnTo>
                    <a:close/>
                    <a:moveTo>
                      <a:pt x="7" y="0"/>
                    </a:moveTo>
                    <a:lnTo>
                      <a:pt x="7" y="0"/>
                    </a:lnTo>
                    <a:lnTo>
                      <a:pt x="8" y="1"/>
                    </a:lnTo>
                    <a:lnTo>
                      <a:pt x="7" y="0"/>
                    </a:lnTo>
                    <a:close/>
                    <a:moveTo>
                      <a:pt x="9" y="1"/>
                    </a:moveTo>
                    <a:cubicBezTo>
                      <a:pt x="8" y="2"/>
                      <a:pt x="8" y="2"/>
                      <a:pt x="7" y="3"/>
                    </a:cubicBezTo>
                    <a:lnTo>
                      <a:pt x="6" y="2"/>
                    </a:lnTo>
                    <a:cubicBezTo>
                      <a:pt x="6" y="1"/>
                      <a:pt x="7" y="1"/>
                      <a:pt x="7" y="0"/>
                    </a:cubicBezTo>
                    <a:lnTo>
                      <a:pt x="9" y="1"/>
                    </a:lnTo>
                    <a:close/>
                    <a:moveTo>
                      <a:pt x="7" y="3"/>
                    </a:moveTo>
                    <a:cubicBezTo>
                      <a:pt x="7" y="3"/>
                      <a:pt x="7" y="4"/>
                      <a:pt x="6" y="4"/>
                    </a:cubicBezTo>
                    <a:lnTo>
                      <a:pt x="4" y="4"/>
                    </a:lnTo>
                    <a:cubicBezTo>
                      <a:pt x="5" y="3"/>
                      <a:pt x="5" y="2"/>
                      <a:pt x="6" y="2"/>
                    </a:cubicBezTo>
                    <a:lnTo>
                      <a:pt x="7" y="3"/>
                    </a:lnTo>
                    <a:close/>
                    <a:moveTo>
                      <a:pt x="6" y="4"/>
                    </a:moveTo>
                    <a:cubicBezTo>
                      <a:pt x="4" y="7"/>
                      <a:pt x="3" y="11"/>
                      <a:pt x="2" y="14"/>
                    </a:cubicBezTo>
                    <a:lnTo>
                      <a:pt x="0" y="14"/>
                    </a:lnTo>
                    <a:cubicBezTo>
                      <a:pt x="1" y="10"/>
                      <a:pt x="2" y="7"/>
                      <a:pt x="4" y="4"/>
                    </a:cubicBezTo>
                    <a:lnTo>
                      <a:pt x="6" y="4"/>
                    </a:lnTo>
                    <a:close/>
                  </a:path>
                </a:pathLst>
              </a:custGeom>
              <a:solidFill>
                <a:srgbClr val="24211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6084" name="Freeform 768"/>
              <p:cNvSpPr>
                <a:spLocks noChangeArrowheads="1"/>
              </p:cNvSpPr>
              <p:nvPr/>
            </p:nvSpPr>
            <p:spPr bwMode="auto">
              <a:xfrm>
                <a:off x="1753" y="3552"/>
                <a:ext cx="72" cy="39"/>
              </a:xfrm>
              <a:custGeom>
                <a:avLst/>
                <a:gdLst>
                  <a:gd name="T0" fmla="*/ 11322 w 53"/>
                  <a:gd name="T1" fmla="*/ 137224 h 23"/>
                  <a:gd name="T2" fmla="*/ 11322 w 53"/>
                  <a:gd name="T3" fmla="*/ 127355 h 23"/>
                  <a:gd name="T4" fmla="*/ 11322 w 53"/>
                  <a:gd name="T5" fmla="*/ 137224 h 23"/>
                  <a:gd name="T6" fmla="*/ 5973 w 53"/>
                  <a:gd name="T7" fmla="*/ 119964 h 23"/>
                  <a:gd name="T8" fmla="*/ 11322 w 53"/>
                  <a:gd name="T9" fmla="*/ 137224 h 23"/>
                  <a:gd name="T10" fmla="*/ 0 w 53"/>
                  <a:gd name="T11" fmla="*/ 100571 h 23"/>
                  <a:gd name="T12" fmla="*/ 5973 w 53"/>
                  <a:gd name="T13" fmla="*/ 119964 h 23"/>
                  <a:gd name="T14" fmla="*/ 0 w 53"/>
                  <a:gd name="T15" fmla="*/ 100571 h 23"/>
                  <a:gd name="T16" fmla="*/ 2558 w 53"/>
                  <a:gd name="T17" fmla="*/ 100571 h 23"/>
                  <a:gd name="T18" fmla="*/ 0 w 53"/>
                  <a:gd name="T19" fmla="*/ 100571 h 23"/>
                  <a:gd name="T20" fmla="*/ 2558 w 53"/>
                  <a:gd name="T21" fmla="*/ 100571 h 23"/>
                  <a:gd name="T22" fmla="*/ 2558 w 53"/>
                  <a:gd name="T23" fmla="*/ 100571 h 23"/>
                  <a:gd name="T24" fmla="*/ 0 w 53"/>
                  <a:gd name="T25" fmla="*/ 100571 h 23"/>
                  <a:gd name="T26" fmla="*/ 2558 w 53"/>
                  <a:gd name="T27" fmla="*/ 100571 h 23"/>
                  <a:gd name="T28" fmla="*/ 0 w 53"/>
                  <a:gd name="T29" fmla="*/ 100571 h 23"/>
                  <a:gd name="T30" fmla="*/ 1560 w 53"/>
                  <a:gd name="T31" fmla="*/ 100571 h 23"/>
                  <a:gd name="T32" fmla="*/ 0 w 53"/>
                  <a:gd name="T33" fmla="*/ 100571 h 23"/>
                  <a:gd name="T34" fmla="*/ 4196 w 53"/>
                  <a:gd name="T35" fmla="*/ 89615 h 23"/>
                  <a:gd name="T36" fmla="*/ 0 w 53"/>
                  <a:gd name="T37" fmla="*/ 100571 h 23"/>
                  <a:gd name="T38" fmla="*/ 1560 w 53"/>
                  <a:gd name="T39" fmla="*/ 77079 h 23"/>
                  <a:gd name="T40" fmla="*/ 4196 w 53"/>
                  <a:gd name="T41" fmla="*/ 89615 h 23"/>
                  <a:gd name="T42" fmla="*/ 1560 w 53"/>
                  <a:gd name="T43" fmla="*/ 77079 h 23"/>
                  <a:gd name="T44" fmla="*/ 16083 w 53"/>
                  <a:gd name="T45" fmla="*/ 28234 h 23"/>
                  <a:gd name="T46" fmla="*/ 1560 w 53"/>
                  <a:gd name="T47" fmla="*/ 77079 h 23"/>
                  <a:gd name="T48" fmla="*/ 16083 w 53"/>
                  <a:gd name="T49" fmla="*/ 28234 h 23"/>
                  <a:gd name="T50" fmla="*/ 16083 w 53"/>
                  <a:gd name="T51" fmla="*/ 28234 h 23"/>
                  <a:gd name="T52" fmla="*/ 14380 w 53"/>
                  <a:gd name="T53" fmla="*/ 26596 h 23"/>
                  <a:gd name="T54" fmla="*/ 16083 w 53"/>
                  <a:gd name="T55" fmla="*/ 28234 h 23"/>
                  <a:gd name="T56" fmla="*/ 14380 w 53"/>
                  <a:gd name="T57" fmla="*/ 26596 h 23"/>
                  <a:gd name="T58" fmla="*/ 14380 w 53"/>
                  <a:gd name="T59" fmla="*/ 26596 h 23"/>
                  <a:gd name="T60" fmla="*/ 22275 w 53"/>
                  <a:gd name="T61" fmla="*/ 10340 h 23"/>
                  <a:gd name="T62" fmla="*/ 16083 w 53"/>
                  <a:gd name="T63" fmla="*/ 28234 h 23"/>
                  <a:gd name="T64" fmla="*/ 22275 w 53"/>
                  <a:gd name="T65" fmla="*/ 10340 h 23"/>
                  <a:gd name="T66" fmla="*/ 29517 w 53"/>
                  <a:gd name="T67" fmla="*/ 17087 h 23"/>
                  <a:gd name="T68" fmla="*/ 22275 w 53"/>
                  <a:gd name="T69" fmla="*/ 10340 h 23"/>
                  <a:gd name="T70" fmla="*/ 66006 w 53"/>
                  <a:gd name="T71" fmla="*/ 43948 h 23"/>
                  <a:gd name="T72" fmla="*/ 29517 w 53"/>
                  <a:gd name="T73" fmla="*/ 17087 h 23"/>
                  <a:gd name="T74" fmla="*/ 64223 w 53"/>
                  <a:gd name="T75" fmla="*/ 54230 h 23"/>
                  <a:gd name="T76" fmla="*/ 66006 w 53"/>
                  <a:gd name="T77" fmla="*/ 46668 h 23"/>
                  <a:gd name="T78" fmla="*/ 66006 w 53"/>
                  <a:gd name="T79" fmla="*/ 43948 h 23"/>
                  <a:gd name="T80" fmla="*/ 64223 w 53"/>
                  <a:gd name="T81" fmla="*/ 54230 h 23"/>
                  <a:gd name="T82" fmla="*/ 66006 w 53"/>
                  <a:gd name="T83" fmla="*/ 43948 h 23"/>
                  <a:gd name="T84" fmla="*/ 64223 w 53"/>
                  <a:gd name="T85" fmla="*/ 54230 h 23"/>
                  <a:gd name="T86" fmla="*/ 64223 w 53"/>
                  <a:gd name="T87" fmla="*/ 54230 h 23"/>
                  <a:gd name="T88" fmla="*/ 68643 w 53"/>
                  <a:gd name="T89" fmla="*/ 54230 h 23"/>
                  <a:gd name="T90" fmla="*/ 64223 w 53"/>
                  <a:gd name="T91" fmla="*/ 54230 h 23"/>
                  <a:gd name="T92" fmla="*/ 68643 w 53"/>
                  <a:gd name="T93" fmla="*/ 54230 h 23"/>
                  <a:gd name="T94" fmla="*/ 68643 w 53"/>
                  <a:gd name="T95" fmla="*/ 66052 h 23"/>
                  <a:gd name="T96" fmla="*/ 68643 w 53"/>
                  <a:gd name="T97" fmla="*/ 54230 h 23"/>
                  <a:gd name="T98" fmla="*/ 73553 w 53"/>
                  <a:gd name="T99" fmla="*/ 127552 h 23"/>
                  <a:gd name="T100" fmla="*/ 68643 w 53"/>
                  <a:gd name="T101" fmla="*/ 66052 h 23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53" h="23">
                    <a:moveTo>
                      <a:pt x="8" y="23"/>
                    </a:moveTo>
                    <a:lnTo>
                      <a:pt x="8" y="23"/>
                    </a:lnTo>
                    <a:lnTo>
                      <a:pt x="8" y="21"/>
                    </a:lnTo>
                    <a:lnTo>
                      <a:pt x="8" y="23"/>
                    </a:lnTo>
                    <a:close/>
                    <a:moveTo>
                      <a:pt x="8" y="23"/>
                    </a:moveTo>
                    <a:cubicBezTo>
                      <a:pt x="6" y="23"/>
                      <a:pt x="4" y="22"/>
                      <a:pt x="3" y="21"/>
                    </a:cubicBezTo>
                    <a:lnTo>
                      <a:pt x="4" y="20"/>
                    </a:lnTo>
                    <a:cubicBezTo>
                      <a:pt x="5" y="20"/>
                      <a:pt x="6" y="21"/>
                      <a:pt x="8" y="21"/>
                    </a:cubicBezTo>
                    <a:lnTo>
                      <a:pt x="8" y="23"/>
                    </a:lnTo>
                    <a:close/>
                    <a:moveTo>
                      <a:pt x="3" y="21"/>
                    </a:moveTo>
                    <a:cubicBezTo>
                      <a:pt x="1" y="20"/>
                      <a:pt x="0" y="19"/>
                      <a:pt x="0" y="17"/>
                    </a:cubicBezTo>
                    <a:lnTo>
                      <a:pt x="2" y="17"/>
                    </a:lnTo>
                    <a:cubicBezTo>
                      <a:pt x="2" y="18"/>
                      <a:pt x="3" y="19"/>
                      <a:pt x="4" y="20"/>
                    </a:cubicBezTo>
                    <a:lnTo>
                      <a:pt x="3" y="21"/>
                    </a:lnTo>
                    <a:close/>
                    <a:moveTo>
                      <a:pt x="0" y="17"/>
                    </a:moveTo>
                    <a:lnTo>
                      <a:pt x="0" y="17"/>
                    </a:lnTo>
                    <a:lnTo>
                      <a:pt x="2" y="17"/>
                    </a:lnTo>
                    <a:lnTo>
                      <a:pt x="0" y="17"/>
                    </a:lnTo>
                    <a:close/>
                    <a:moveTo>
                      <a:pt x="2" y="17"/>
                    </a:moveTo>
                    <a:lnTo>
                      <a:pt x="2" y="17"/>
                    </a:lnTo>
                    <a:lnTo>
                      <a:pt x="1" y="17"/>
                    </a:lnTo>
                    <a:lnTo>
                      <a:pt x="2" y="17"/>
                    </a:lnTo>
                    <a:close/>
                    <a:moveTo>
                      <a:pt x="0" y="17"/>
                    </a:moveTo>
                    <a:lnTo>
                      <a:pt x="0" y="17"/>
                    </a:lnTo>
                    <a:lnTo>
                      <a:pt x="2" y="17"/>
                    </a:lnTo>
                    <a:lnTo>
                      <a:pt x="0" y="17"/>
                    </a:lnTo>
                    <a:close/>
                    <a:moveTo>
                      <a:pt x="0" y="17"/>
                    </a:moveTo>
                    <a:lnTo>
                      <a:pt x="0" y="17"/>
                    </a:lnTo>
                    <a:lnTo>
                      <a:pt x="1" y="17"/>
                    </a:lnTo>
                    <a:lnTo>
                      <a:pt x="0" y="17"/>
                    </a:lnTo>
                    <a:close/>
                    <a:moveTo>
                      <a:pt x="0" y="17"/>
                    </a:moveTo>
                    <a:cubicBezTo>
                      <a:pt x="0" y="17"/>
                      <a:pt x="0" y="16"/>
                      <a:pt x="0" y="15"/>
                    </a:cubicBezTo>
                    <a:lnTo>
                      <a:pt x="3" y="15"/>
                    </a:lnTo>
                    <a:cubicBezTo>
                      <a:pt x="2" y="16"/>
                      <a:pt x="2" y="17"/>
                      <a:pt x="2" y="17"/>
                    </a:cubicBezTo>
                    <a:lnTo>
                      <a:pt x="0" y="17"/>
                    </a:lnTo>
                    <a:close/>
                    <a:moveTo>
                      <a:pt x="0" y="15"/>
                    </a:moveTo>
                    <a:cubicBezTo>
                      <a:pt x="0" y="14"/>
                      <a:pt x="1" y="14"/>
                      <a:pt x="1" y="13"/>
                    </a:cubicBezTo>
                    <a:lnTo>
                      <a:pt x="3" y="13"/>
                    </a:lnTo>
                    <a:cubicBezTo>
                      <a:pt x="3" y="14"/>
                      <a:pt x="3" y="15"/>
                      <a:pt x="3" y="15"/>
                    </a:cubicBezTo>
                    <a:lnTo>
                      <a:pt x="0" y="15"/>
                    </a:lnTo>
                    <a:close/>
                    <a:moveTo>
                      <a:pt x="1" y="13"/>
                    </a:moveTo>
                    <a:cubicBezTo>
                      <a:pt x="2" y="9"/>
                      <a:pt x="5" y="5"/>
                      <a:pt x="10" y="4"/>
                    </a:cubicBezTo>
                    <a:lnTo>
                      <a:pt x="11" y="5"/>
                    </a:lnTo>
                    <a:cubicBezTo>
                      <a:pt x="7" y="7"/>
                      <a:pt x="4" y="10"/>
                      <a:pt x="3" y="13"/>
                    </a:cubicBezTo>
                    <a:lnTo>
                      <a:pt x="1" y="13"/>
                    </a:lnTo>
                    <a:close/>
                    <a:moveTo>
                      <a:pt x="11" y="5"/>
                    </a:moveTo>
                    <a:lnTo>
                      <a:pt x="11" y="5"/>
                    </a:lnTo>
                    <a:lnTo>
                      <a:pt x="10" y="4"/>
                    </a:lnTo>
                    <a:lnTo>
                      <a:pt x="11" y="5"/>
                    </a:lnTo>
                    <a:close/>
                    <a:moveTo>
                      <a:pt x="10" y="4"/>
                    </a:moveTo>
                    <a:lnTo>
                      <a:pt x="10" y="4"/>
                    </a:lnTo>
                    <a:lnTo>
                      <a:pt x="11" y="5"/>
                    </a:lnTo>
                    <a:lnTo>
                      <a:pt x="10" y="4"/>
                    </a:lnTo>
                    <a:close/>
                    <a:moveTo>
                      <a:pt x="10" y="4"/>
                    </a:moveTo>
                    <a:lnTo>
                      <a:pt x="10" y="4"/>
                    </a:lnTo>
                    <a:close/>
                    <a:moveTo>
                      <a:pt x="10" y="4"/>
                    </a:moveTo>
                    <a:cubicBezTo>
                      <a:pt x="11" y="3"/>
                      <a:pt x="13" y="2"/>
                      <a:pt x="15" y="2"/>
                    </a:cubicBezTo>
                    <a:lnTo>
                      <a:pt x="15" y="4"/>
                    </a:lnTo>
                    <a:cubicBezTo>
                      <a:pt x="14" y="4"/>
                      <a:pt x="12" y="5"/>
                      <a:pt x="11" y="5"/>
                    </a:cubicBezTo>
                    <a:lnTo>
                      <a:pt x="10" y="4"/>
                    </a:lnTo>
                    <a:close/>
                    <a:moveTo>
                      <a:pt x="15" y="2"/>
                    </a:moveTo>
                    <a:cubicBezTo>
                      <a:pt x="16" y="2"/>
                      <a:pt x="18" y="1"/>
                      <a:pt x="20" y="1"/>
                    </a:cubicBezTo>
                    <a:lnTo>
                      <a:pt x="20" y="3"/>
                    </a:lnTo>
                    <a:cubicBezTo>
                      <a:pt x="19" y="3"/>
                      <a:pt x="17" y="3"/>
                      <a:pt x="15" y="4"/>
                    </a:cubicBezTo>
                    <a:lnTo>
                      <a:pt x="15" y="2"/>
                    </a:lnTo>
                    <a:close/>
                    <a:moveTo>
                      <a:pt x="20" y="1"/>
                    </a:moveTo>
                    <a:cubicBezTo>
                      <a:pt x="29" y="0"/>
                      <a:pt x="39" y="3"/>
                      <a:pt x="45" y="7"/>
                    </a:cubicBezTo>
                    <a:lnTo>
                      <a:pt x="44" y="9"/>
                    </a:lnTo>
                    <a:cubicBezTo>
                      <a:pt x="38" y="5"/>
                      <a:pt x="29" y="2"/>
                      <a:pt x="20" y="3"/>
                    </a:cubicBezTo>
                    <a:lnTo>
                      <a:pt x="20" y="1"/>
                    </a:lnTo>
                    <a:close/>
                    <a:moveTo>
                      <a:pt x="44" y="9"/>
                    </a:moveTo>
                    <a:lnTo>
                      <a:pt x="44" y="9"/>
                    </a:lnTo>
                    <a:lnTo>
                      <a:pt x="45" y="8"/>
                    </a:lnTo>
                    <a:lnTo>
                      <a:pt x="44" y="9"/>
                    </a:lnTo>
                    <a:close/>
                    <a:moveTo>
                      <a:pt x="45" y="7"/>
                    </a:moveTo>
                    <a:lnTo>
                      <a:pt x="45" y="7"/>
                    </a:lnTo>
                    <a:lnTo>
                      <a:pt x="44" y="9"/>
                    </a:lnTo>
                    <a:lnTo>
                      <a:pt x="45" y="7"/>
                    </a:lnTo>
                    <a:close/>
                    <a:moveTo>
                      <a:pt x="44" y="9"/>
                    </a:moveTo>
                    <a:lnTo>
                      <a:pt x="44" y="9"/>
                    </a:lnTo>
                    <a:lnTo>
                      <a:pt x="45" y="8"/>
                    </a:lnTo>
                    <a:lnTo>
                      <a:pt x="44" y="9"/>
                    </a:lnTo>
                    <a:close/>
                    <a:moveTo>
                      <a:pt x="45" y="7"/>
                    </a:moveTo>
                    <a:cubicBezTo>
                      <a:pt x="46" y="8"/>
                      <a:pt x="47" y="8"/>
                      <a:pt x="47" y="9"/>
                    </a:cubicBezTo>
                    <a:lnTo>
                      <a:pt x="46" y="10"/>
                    </a:lnTo>
                    <a:cubicBezTo>
                      <a:pt x="45" y="9"/>
                      <a:pt x="45" y="9"/>
                      <a:pt x="44" y="9"/>
                    </a:cubicBezTo>
                    <a:lnTo>
                      <a:pt x="45" y="7"/>
                    </a:lnTo>
                    <a:close/>
                    <a:moveTo>
                      <a:pt x="47" y="9"/>
                    </a:moveTo>
                    <a:cubicBezTo>
                      <a:pt x="48" y="9"/>
                      <a:pt x="48" y="10"/>
                      <a:pt x="49" y="10"/>
                    </a:cubicBezTo>
                    <a:lnTo>
                      <a:pt x="47" y="11"/>
                    </a:lnTo>
                    <a:cubicBezTo>
                      <a:pt x="47" y="11"/>
                      <a:pt x="46" y="10"/>
                      <a:pt x="46" y="10"/>
                    </a:cubicBezTo>
                    <a:lnTo>
                      <a:pt x="47" y="9"/>
                    </a:lnTo>
                    <a:close/>
                    <a:moveTo>
                      <a:pt x="49" y="10"/>
                    </a:moveTo>
                    <a:cubicBezTo>
                      <a:pt x="52" y="13"/>
                      <a:pt x="53" y="18"/>
                      <a:pt x="50" y="22"/>
                    </a:cubicBezTo>
                    <a:lnTo>
                      <a:pt x="49" y="21"/>
                    </a:lnTo>
                    <a:cubicBezTo>
                      <a:pt x="51" y="17"/>
                      <a:pt x="49" y="14"/>
                      <a:pt x="47" y="11"/>
                    </a:cubicBezTo>
                    <a:lnTo>
                      <a:pt x="49" y="10"/>
                    </a:lnTo>
                    <a:close/>
                  </a:path>
                </a:pathLst>
              </a:custGeom>
              <a:solidFill>
                <a:srgbClr val="24211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6085" name="Freeform 769"/>
              <p:cNvSpPr>
                <a:spLocks noChangeArrowheads="1"/>
              </p:cNvSpPr>
              <p:nvPr/>
            </p:nvSpPr>
            <p:spPr bwMode="auto">
              <a:xfrm>
                <a:off x="1814" y="3559"/>
                <a:ext cx="26" cy="21"/>
              </a:xfrm>
              <a:custGeom>
                <a:avLst/>
                <a:gdLst>
                  <a:gd name="T0" fmla="*/ 1940 w 19"/>
                  <a:gd name="T1" fmla="*/ 10791 h 13"/>
                  <a:gd name="T2" fmla="*/ 15593 w 19"/>
                  <a:gd name="T3" fmla="*/ 13341 h 13"/>
                  <a:gd name="T4" fmla="*/ 17971 w 19"/>
                  <a:gd name="T5" fmla="*/ 17432 h 13"/>
                  <a:gd name="T6" fmla="*/ 0 w 19"/>
                  <a:gd name="T7" fmla="*/ 17432 h 13"/>
                  <a:gd name="T8" fmla="*/ 1940 w 19"/>
                  <a:gd name="T9" fmla="*/ 10791 h 13"/>
                  <a:gd name="T10" fmla="*/ 15593 w 19"/>
                  <a:gd name="T11" fmla="*/ 13341 h 13"/>
                  <a:gd name="T12" fmla="*/ 30268 w 19"/>
                  <a:gd name="T13" fmla="*/ 4135 h 13"/>
                  <a:gd name="T14" fmla="*/ 32370 w 19"/>
                  <a:gd name="T15" fmla="*/ 6680 h 13"/>
                  <a:gd name="T16" fmla="*/ 17971 w 19"/>
                  <a:gd name="T17" fmla="*/ 17432 h 13"/>
                  <a:gd name="T18" fmla="*/ 15593 w 19"/>
                  <a:gd name="T19" fmla="*/ 13341 h 13"/>
                  <a:gd name="T20" fmla="*/ 30268 w 19"/>
                  <a:gd name="T21" fmla="*/ 4135 h 13"/>
                  <a:gd name="T22" fmla="*/ 38745 w 19"/>
                  <a:gd name="T23" fmla="*/ 0 h 13"/>
                  <a:gd name="T24" fmla="*/ 32370 w 19"/>
                  <a:gd name="T25" fmla="*/ 6680 h 13"/>
                  <a:gd name="T26" fmla="*/ 30268 w 19"/>
                  <a:gd name="T27" fmla="*/ 6680 h 13"/>
                  <a:gd name="T28" fmla="*/ 30268 w 19"/>
                  <a:gd name="T29" fmla="*/ 4135 h 13"/>
                  <a:gd name="T30" fmla="*/ 32370 w 19"/>
                  <a:gd name="T31" fmla="*/ 6680 h 13"/>
                  <a:gd name="T32" fmla="*/ 32370 w 19"/>
                  <a:gd name="T33" fmla="*/ 6680 h 13"/>
                  <a:gd name="T34" fmla="*/ 30268 w 19"/>
                  <a:gd name="T35" fmla="*/ 4135 h 13"/>
                  <a:gd name="T36" fmla="*/ 30268 w 19"/>
                  <a:gd name="T37" fmla="*/ 4135 h 13"/>
                  <a:gd name="T38" fmla="*/ 32370 w 19"/>
                  <a:gd name="T39" fmla="*/ 6680 h 13"/>
                  <a:gd name="T40" fmla="*/ 30268 w 19"/>
                  <a:gd name="T41" fmla="*/ 4135 h 13"/>
                  <a:gd name="T42" fmla="*/ 30268 w 19"/>
                  <a:gd name="T43" fmla="*/ 4135 h 13"/>
                  <a:gd name="T44" fmla="*/ 30268 w 19"/>
                  <a:gd name="T45" fmla="*/ 6680 h 13"/>
                  <a:gd name="T46" fmla="*/ 30268 w 19"/>
                  <a:gd name="T47" fmla="*/ 4135 h 13"/>
                  <a:gd name="T48" fmla="*/ 32370 w 19"/>
                  <a:gd name="T49" fmla="*/ 6680 h 13"/>
                  <a:gd name="T50" fmla="*/ 26268 w 19"/>
                  <a:gd name="T51" fmla="*/ 10791 h 13"/>
                  <a:gd name="T52" fmla="*/ 24307 w 19"/>
                  <a:gd name="T53" fmla="*/ 6680 h 13"/>
                  <a:gd name="T54" fmla="*/ 30268 w 19"/>
                  <a:gd name="T55" fmla="*/ 4135 h 13"/>
                  <a:gd name="T56" fmla="*/ 32370 w 19"/>
                  <a:gd name="T57" fmla="*/ 6680 h 13"/>
                  <a:gd name="T58" fmla="*/ 26268 w 19"/>
                  <a:gd name="T59" fmla="*/ 10791 h 13"/>
                  <a:gd name="T60" fmla="*/ 23003 w 19"/>
                  <a:gd name="T61" fmla="*/ 13341 h 13"/>
                  <a:gd name="T62" fmla="*/ 20993 w 19"/>
                  <a:gd name="T63" fmla="*/ 10791 h 13"/>
                  <a:gd name="T64" fmla="*/ 24307 w 19"/>
                  <a:gd name="T65" fmla="*/ 6680 h 13"/>
                  <a:gd name="T66" fmla="*/ 26268 w 19"/>
                  <a:gd name="T67" fmla="*/ 10791 h 13"/>
                  <a:gd name="T68" fmla="*/ 23003 w 19"/>
                  <a:gd name="T69" fmla="*/ 13341 h 13"/>
                  <a:gd name="T70" fmla="*/ 15593 w 19"/>
                  <a:gd name="T71" fmla="*/ 45488 h 13"/>
                  <a:gd name="T72" fmla="*/ 12462 w 19"/>
                  <a:gd name="T73" fmla="*/ 45488 h 13"/>
                  <a:gd name="T74" fmla="*/ 20993 w 19"/>
                  <a:gd name="T75" fmla="*/ 10791 h 13"/>
                  <a:gd name="T76" fmla="*/ 23003 w 19"/>
                  <a:gd name="T77" fmla="*/ 13341 h 13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0" t="0" r="r" b="b"/>
                <a:pathLst>
                  <a:path w="19" h="13">
                    <a:moveTo>
                      <a:pt x="1" y="3"/>
                    </a:moveTo>
                    <a:cubicBezTo>
                      <a:pt x="3" y="4"/>
                      <a:pt x="6" y="4"/>
                      <a:pt x="8" y="4"/>
                    </a:cubicBezTo>
                    <a:lnTo>
                      <a:pt x="9" y="5"/>
                    </a:lnTo>
                    <a:cubicBezTo>
                      <a:pt x="6" y="6"/>
                      <a:pt x="3" y="5"/>
                      <a:pt x="0" y="5"/>
                    </a:cubicBezTo>
                    <a:lnTo>
                      <a:pt x="1" y="3"/>
                    </a:lnTo>
                    <a:close/>
                    <a:moveTo>
                      <a:pt x="8" y="4"/>
                    </a:moveTo>
                    <a:cubicBezTo>
                      <a:pt x="11" y="3"/>
                      <a:pt x="13" y="3"/>
                      <a:pt x="15" y="1"/>
                    </a:cubicBezTo>
                    <a:lnTo>
                      <a:pt x="16" y="2"/>
                    </a:lnTo>
                    <a:cubicBezTo>
                      <a:pt x="14" y="4"/>
                      <a:pt x="11" y="5"/>
                      <a:pt x="9" y="5"/>
                    </a:cubicBezTo>
                    <a:lnTo>
                      <a:pt x="8" y="4"/>
                    </a:lnTo>
                    <a:close/>
                    <a:moveTo>
                      <a:pt x="15" y="1"/>
                    </a:moveTo>
                    <a:lnTo>
                      <a:pt x="19" y="0"/>
                    </a:lnTo>
                    <a:lnTo>
                      <a:pt x="16" y="2"/>
                    </a:lnTo>
                    <a:lnTo>
                      <a:pt x="15" y="2"/>
                    </a:lnTo>
                    <a:lnTo>
                      <a:pt x="15" y="1"/>
                    </a:lnTo>
                    <a:close/>
                    <a:moveTo>
                      <a:pt x="16" y="2"/>
                    </a:moveTo>
                    <a:lnTo>
                      <a:pt x="16" y="2"/>
                    </a:lnTo>
                    <a:lnTo>
                      <a:pt x="15" y="1"/>
                    </a:lnTo>
                    <a:lnTo>
                      <a:pt x="16" y="2"/>
                    </a:lnTo>
                    <a:close/>
                    <a:moveTo>
                      <a:pt x="15" y="1"/>
                    </a:moveTo>
                    <a:lnTo>
                      <a:pt x="15" y="1"/>
                    </a:lnTo>
                    <a:lnTo>
                      <a:pt x="15" y="2"/>
                    </a:lnTo>
                    <a:lnTo>
                      <a:pt x="15" y="1"/>
                    </a:lnTo>
                    <a:close/>
                    <a:moveTo>
                      <a:pt x="16" y="2"/>
                    </a:moveTo>
                    <a:cubicBezTo>
                      <a:pt x="15" y="3"/>
                      <a:pt x="14" y="3"/>
                      <a:pt x="13" y="3"/>
                    </a:cubicBezTo>
                    <a:lnTo>
                      <a:pt x="12" y="2"/>
                    </a:lnTo>
                    <a:cubicBezTo>
                      <a:pt x="13" y="1"/>
                      <a:pt x="14" y="1"/>
                      <a:pt x="15" y="1"/>
                    </a:cubicBezTo>
                    <a:lnTo>
                      <a:pt x="16" y="2"/>
                    </a:lnTo>
                    <a:close/>
                    <a:moveTo>
                      <a:pt x="13" y="3"/>
                    </a:moveTo>
                    <a:cubicBezTo>
                      <a:pt x="13" y="4"/>
                      <a:pt x="12" y="4"/>
                      <a:pt x="11" y="4"/>
                    </a:cubicBezTo>
                    <a:lnTo>
                      <a:pt x="10" y="3"/>
                    </a:lnTo>
                    <a:cubicBezTo>
                      <a:pt x="11" y="2"/>
                      <a:pt x="11" y="2"/>
                      <a:pt x="12" y="2"/>
                    </a:cubicBezTo>
                    <a:lnTo>
                      <a:pt x="13" y="3"/>
                    </a:lnTo>
                    <a:close/>
                    <a:moveTo>
                      <a:pt x="11" y="4"/>
                    </a:moveTo>
                    <a:cubicBezTo>
                      <a:pt x="8" y="6"/>
                      <a:pt x="7" y="9"/>
                      <a:pt x="8" y="13"/>
                    </a:cubicBezTo>
                    <a:lnTo>
                      <a:pt x="6" y="13"/>
                    </a:lnTo>
                    <a:cubicBezTo>
                      <a:pt x="5" y="9"/>
                      <a:pt x="6" y="5"/>
                      <a:pt x="10" y="3"/>
                    </a:cubicBezTo>
                    <a:lnTo>
                      <a:pt x="11" y="4"/>
                    </a:lnTo>
                    <a:close/>
                  </a:path>
                </a:pathLst>
              </a:custGeom>
              <a:solidFill>
                <a:srgbClr val="24211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6086" name="Freeform 770"/>
              <p:cNvSpPr>
                <a:spLocks noChangeArrowheads="1"/>
              </p:cNvSpPr>
              <p:nvPr/>
            </p:nvSpPr>
            <p:spPr bwMode="auto">
              <a:xfrm>
                <a:off x="1668" y="3557"/>
                <a:ext cx="17" cy="28"/>
              </a:xfrm>
              <a:custGeom>
                <a:avLst/>
                <a:gdLst>
                  <a:gd name="T0" fmla="*/ 2834 w 13"/>
                  <a:gd name="T1" fmla="*/ 5187 h 17"/>
                  <a:gd name="T2" fmla="*/ 4798 w 13"/>
                  <a:gd name="T3" fmla="*/ 53068 h 17"/>
                  <a:gd name="T4" fmla="*/ 21249 w 13"/>
                  <a:gd name="T5" fmla="*/ 68129 h 17"/>
                  <a:gd name="T6" fmla="*/ 8126 w 13"/>
                  <a:gd name="T7" fmla="*/ 5187 h 17"/>
                  <a:gd name="T8" fmla="*/ 2834 w 13"/>
                  <a:gd name="T9" fmla="*/ 5187 h 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" h="17">
                    <a:moveTo>
                      <a:pt x="2" y="1"/>
                    </a:moveTo>
                    <a:cubicBezTo>
                      <a:pt x="0" y="4"/>
                      <a:pt x="0" y="8"/>
                      <a:pt x="3" y="11"/>
                    </a:cubicBezTo>
                    <a:cubicBezTo>
                      <a:pt x="6" y="13"/>
                      <a:pt x="9" y="15"/>
                      <a:pt x="13" y="14"/>
                    </a:cubicBezTo>
                    <a:cubicBezTo>
                      <a:pt x="12" y="13"/>
                      <a:pt x="12" y="17"/>
                      <a:pt x="5" y="1"/>
                    </a:cubicBezTo>
                    <a:cubicBezTo>
                      <a:pt x="4" y="0"/>
                      <a:pt x="4" y="2"/>
                      <a:pt x="2" y="1"/>
                    </a:cubicBezTo>
                    <a:close/>
                  </a:path>
                </a:pathLst>
              </a:custGeom>
              <a:solidFill>
                <a:srgbClr val="DDDDD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6087" name="Freeform 771"/>
              <p:cNvSpPr>
                <a:spLocks noChangeArrowheads="1"/>
              </p:cNvSpPr>
              <p:nvPr/>
            </p:nvSpPr>
            <p:spPr bwMode="auto">
              <a:xfrm>
                <a:off x="1638" y="3487"/>
                <a:ext cx="36" cy="28"/>
              </a:xfrm>
              <a:custGeom>
                <a:avLst/>
                <a:gdLst>
                  <a:gd name="T0" fmla="*/ 9508 w 27"/>
                  <a:gd name="T1" fmla="*/ 0 h 17"/>
                  <a:gd name="T2" fmla="*/ 3577 w 27"/>
                  <a:gd name="T3" fmla="*/ 62872 h 17"/>
                  <a:gd name="T4" fmla="*/ 7180 w 27"/>
                  <a:gd name="T5" fmla="*/ 82014 h 17"/>
                  <a:gd name="T6" fmla="*/ 15489 w 27"/>
                  <a:gd name="T7" fmla="*/ 53068 h 17"/>
                  <a:gd name="T8" fmla="*/ 15489 w 27"/>
                  <a:gd name="T9" fmla="*/ 14071 h 17"/>
                  <a:gd name="T10" fmla="*/ 32720 w 27"/>
                  <a:gd name="T11" fmla="*/ 8543 h 17"/>
                  <a:gd name="T12" fmla="*/ 23175 w 27"/>
                  <a:gd name="T13" fmla="*/ 5187 h 17"/>
                  <a:gd name="T14" fmla="*/ 9508 w 27"/>
                  <a:gd name="T15" fmla="*/ 0 h 17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7" h="17">
                    <a:moveTo>
                      <a:pt x="8" y="0"/>
                    </a:moveTo>
                    <a:cubicBezTo>
                      <a:pt x="0" y="2"/>
                      <a:pt x="1" y="8"/>
                      <a:pt x="3" y="13"/>
                    </a:cubicBezTo>
                    <a:cubicBezTo>
                      <a:pt x="3" y="15"/>
                      <a:pt x="4" y="16"/>
                      <a:pt x="6" y="17"/>
                    </a:cubicBezTo>
                    <a:cubicBezTo>
                      <a:pt x="7" y="13"/>
                      <a:pt x="10" y="15"/>
                      <a:pt x="13" y="11"/>
                    </a:cubicBezTo>
                    <a:cubicBezTo>
                      <a:pt x="14" y="9"/>
                      <a:pt x="12" y="4"/>
                      <a:pt x="13" y="3"/>
                    </a:cubicBezTo>
                    <a:cubicBezTo>
                      <a:pt x="17" y="2"/>
                      <a:pt x="22" y="4"/>
                      <a:pt x="27" y="2"/>
                    </a:cubicBezTo>
                    <a:cubicBezTo>
                      <a:pt x="24" y="3"/>
                      <a:pt x="22" y="1"/>
                      <a:pt x="19" y="1"/>
                    </a:cubicBezTo>
                    <a:cubicBezTo>
                      <a:pt x="16" y="0"/>
                      <a:pt x="12" y="0"/>
                      <a:pt x="8" y="0"/>
                    </a:cubicBezTo>
                    <a:close/>
                  </a:path>
                </a:pathLst>
              </a:custGeom>
              <a:solidFill>
                <a:srgbClr val="DDDDD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6088" name="Freeform 772"/>
              <p:cNvSpPr>
                <a:spLocks noChangeArrowheads="1"/>
              </p:cNvSpPr>
              <p:nvPr/>
            </p:nvSpPr>
            <p:spPr bwMode="auto">
              <a:xfrm>
                <a:off x="1721" y="3439"/>
                <a:ext cx="83" cy="39"/>
              </a:xfrm>
              <a:custGeom>
                <a:avLst/>
                <a:gdLst>
                  <a:gd name="T0" fmla="*/ 45609 w 61"/>
                  <a:gd name="T1" fmla="*/ 10340 h 23"/>
                  <a:gd name="T2" fmla="*/ 17978 w 61"/>
                  <a:gd name="T3" fmla="*/ 109129 h 23"/>
                  <a:gd name="T4" fmla="*/ 50276 w 61"/>
                  <a:gd name="T5" fmla="*/ 26596 h 23"/>
                  <a:gd name="T6" fmla="*/ 58516 w 61"/>
                  <a:gd name="T7" fmla="*/ 17087 h 23"/>
                  <a:gd name="T8" fmla="*/ 56863 w 61"/>
                  <a:gd name="T9" fmla="*/ 6250 h 23"/>
                  <a:gd name="T10" fmla="*/ 45609 w 61"/>
                  <a:gd name="T11" fmla="*/ 10340 h 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61" h="23">
                    <a:moveTo>
                      <a:pt x="31" y="2"/>
                    </a:moveTo>
                    <a:cubicBezTo>
                      <a:pt x="26" y="9"/>
                      <a:pt x="20" y="14"/>
                      <a:pt x="12" y="18"/>
                    </a:cubicBezTo>
                    <a:cubicBezTo>
                      <a:pt x="61" y="16"/>
                      <a:pt x="0" y="23"/>
                      <a:pt x="35" y="4"/>
                    </a:cubicBezTo>
                    <a:cubicBezTo>
                      <a:pt x="37" y="4"/>
                      <a:pt x="39" y="3"/>
                      <a:pt x="40" y="3"/>
                    </a:cubicBezTo>
                    <a:cubicBezTo>
                      <a:pt x="40" y="3"/>
                      <a:pt x="41" y="1"/>
                      <a:pt x="39" y="1"/>
                    </a:cubicBezTo>
                    <a:cubicBezTo>
                      <a:pt x="36" y="1"/>
                      <a:pt x="33" y="0"/>
                      <a:pt x="31" y="2"/>
                    </a:cubicBezTo>
                    <a:close/>
                  </a:path>
                </a:pathLst>
              </a:custGeom>
              <a:solidFill>
                <a:srgbClr val="DDDDD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6089" name="Freeform 773"/>
              <p:cNvSpPr>
                <a:spLocks noChangeArrowheads="1"/>
              </p:cNvSpPr>
              <p:nvPr/>
            </p:nvSpPr>
            <p:spPr bwMode="auto">
              <a:xfrm>
                <a:off x="1674" y="3431"/>
                <a:ext cx="36" cy="35"/>
              </a:xfrm>
              <a:custGeom>
                <a:avLst/>
                <a:gdLst>
                  <a:gd name="T0" fmla="*/ 32720 w 27"/>
                  <a:gd name="T1" fmla="*/ 13078 h 21"/>
                  <a:gd name="T2" fmla="*/ 4956 w 27"/>
                  <a:gd name="T3" fmla="*/ 47417 h 21"/>
                  <a:gd name="T4" fmla="*/ 16852 w 27"/>
                  <a:gd name="T5" fmla="*/ 16167 h 21"/>
                  <a:gd name="T6" fmla="*/ 31088 w 27"/>
                  <a:gd name="T7" fmla="*/ 4992 h 21"/>
                  <a:gd name="T8" fmla="*/ 32720 w 27"/>
                  <a:gd name="T9" fmla="*/ 13078 h 2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7" h="21">
                    <a:moveTo>
                      <a:pt x="27" y="3"/>
                    </a:moveTo>
                    <a:cubicBezTo>
                      <a:pt x="17" y="3"/>
                      <a:pt x="0" y="21"/>
                      <a:pt x="4" y="11"/>
                    </a:cubicBezTo>
                    <a:cubicBezTo>
                      <a:pt x="7" y="10"/>
                      <a:pt x="7" y="8"/>
                      <a:pt x="14" y="4"/>
                    </a:cubicBezTo>
                    <a:cubicBezTo>
                      <a:pt x="21" y="0"/>
                      <a:pt x="23" y="1"/>
                      <a:pt x="26" y="1"/>
                    </a:cubicBezTo>
                    <a:cubicBezTo>
                      <a:pt x="23" y="1"/>
                      <a:pt x="25" y="3"/>
                      <a:pt x="27" y="3"/>
                    </a:cubicBezTo>
                    <a:close/>
                  </a:path>
                </a:pathLst>
              </a:custGeom>
              <a:solidFill>
                <a:srgbClr val="DDDDD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6090" name="Freeform 774"/>
              <p:cNvSpPr>
                <a:spLocks noChangeArrowheads="1"/>
              </p:cNvSpPr>
              <p:nvPr/>
            </p:nvSpPr>
            <p:spPr bwMode="auto">
              <a:xfrm>
                <a:off x="1734" y="3490"/>
                <a:ext cx="27" cy="23"/>
              </a:xfrm>
              <a:custGeom>
                <a:avLst/>
                <a:gdLst>
                  <a:gd name="T0" fmla="*/ 19331 w 20"/>
                  <a:gd name="T1" fmla="*/ 20892 h 14"/>
                  <a:gd name="T2" fmla="*/ 2610 w 20"/>
                  <a:gd name="T3" fmla="*/ 51510 h 14"/>
                  <a:gd name="T4" fmla="*/ 0 w 20"/>
                  <a:gd name="T5" fmla="*/ 64862 h 14"/>
                  <a:gd name="T6" fmla="*/ 29695 w 20"/>
                  <a:gd name="T7" fmla="*/ 0 h 14"/>
                  <a:gd name="T8" fmla="*/ 19331 w 20"/>
                  <a:gd name="T9" fmla="*/ 20892 h 1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0" h="14">
                    <a:moveTo>
                      <a:pt x="13" y="4"/>
                    </a:moveTo>
                    <a:cubicBezTo>
                      <a:pt x="8" y="8"/>
                      <a:pt x="5" y="8"/>
                      <a:pt x="2" y="11"/>
                    </a:cubicBezTo>
                    <a:cubicBezTo>
                      <a:pt x="2" y="12"/>
                      <a:pt x="0" y="13"/>
                      <a:pt x="0" y="14"/>
                    </a:cubicBezTo>
                    <a:cubicBezTo>
                      <a:pt x="9" y="12"/>
                      <a:pt x="14" y="5"/>
                      <a:pt x="20" y="0"/>
                    </a:cubicBezTo>
                    <a:cubicBezTo>
                      <a:pt x="18" y="1"/>
                      <a:pt x="16" y="3"/>
                      <a:pt x="13" y="4"/>
                    </a:cubicBezTo>
                    <a:close/>
                  </a:path>
                </a:pathLst>
              </a:custGeom>
              <a:solidFill>
                <a:srgbClr val="DDDDD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6091" name="Freeform 775"/>
              <p:cNvSpPr>
                <a:spLocks noChangeArrowheads="1"/>
              </p:cNvSpPr>
              <p:nvPr/>
            </p:nvSpPr>
            <p:spPr bwMode="auto">
              <a:xfrm>
                <a:off x="1652" y="3624"/>
                <a:ext cx="22" cy="78"/>
              </a:xfrm>
              <a:custGeom>
                <a:avLst/>
                <a:gdLst>
                  <a:gd name="T0" fmla="*/ 12486 w 17"/>
                  <a:gd name="T1" fmla="*/ 7769 h 45"/>
                  <a:gd name="T2" fmla="*/ 5083 w 17"/>
                  <a:gd name="T3" fmla="*/ 193598 h 45"/>
                  <a:gd name="T4" fmla="*/ 12486 w 17"/>
                  <a:gd name="T5" fmla="*/ 234461 h 45"/>
                  <a:gd name="T6" fmla="*/ 8370 w 17"/>
                  <a:gd name="T7" fmla="*/ 126183 h 45"/>
                  <a:gd name="T8" fmla="*/ 19298 w 17"/>
                  <a:gd name="T9" fmla="*/ 0 h 45"/>
                  <a:gd name="T10" fmla="*/ 12486 w 17"/>
                  <a:gd name="T11" fmla="*/ 7769 h 45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7" h="45">
                    <a:moveTo>
                      <a:pt x="11" y="1"/>
                    </a:moveTo>
                    <a:cubicBezTo>
                      <a:pt x="0" y="11"/>
                      <a:pt x="6" y="29"/>
                      <a:pt x="4" y="26"/>
                    </a:cubicBezTo>
                    <a:cubicBezTo>
                      <a:pt x="6" y="28"/>
                      <a:pt x="8" y="29"/>
                      <a:pt x="11" y="31"/>
                    </a:cubicBezTo>
                    <a:cubicBezTo>
                      <a:pt x="16" y="45"/>
                      <a:pt x="7" y="18"/>
                      <a:pt x="7" y="17"/>
                    </a:cubicBezTo>
                    <a:cubicBezTo>
                      <a:pt x="10" y="11"/>
                      <a:pt x="11" y="5"/>
                      <a:pt x="17" y="0"/>
                    </a:cubicBezTo>
                    <a:lnTo>
                      <a:pt x="11" y="1"/>
                    </a:lnTo>
                    <a:close/>
                  </a:path>
                </a:pathLst>
              </a:custGeom>
              <a:solidFill>
                <a:srgbClr val="DDDDD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6092" name="Freeform 776"/>
              <p:cNvSpPr>
                <a:spLocks noChangeArrowheads="1"/>
              </p:cNvSpPr>
              <p:nvPr/>
            </p:nvSpPr>
            <p:spPr bwMode="auto">
              <a:xfrm>
                <a:off x="1770" y="3594"/>
                <a:ext cx="29" cy="25"/>
              </a:xfrm>
              <a:custGeom>
                <a:avLst/>
                <a:gdLst>
                  <a:gd name="T0" fmla="*/ 0 w 22"/>
                  <a:gd name="T1" fmla="*/ 17075 h 15"/>
                  <a:gd name="T2" fmla="*/ 23772 w 22"/>
                  <a:gd name="T3" fmla="*/ 63297 h 15"/>
                  <a:gd name="T4" fmla="*/ 22462 w 22"/>
                  <a:gd name="T5" fmla="*/ 28458 h 15"/>
                  <a:gd name="T6" fmla="*/ 0 w 22"/>
                  <a:gd name="T7" fmla="*/ 10245 h 15"/>
                  <a:gd name="T8" fmla="*/ 0 w 22"/>
                  <a:gd name="T9" fmla="*/ 17075 h 1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2" h="15">
                    <a:moveTo>
                      <a:pt x="0" y="3"/>
                    </a:moveTo>
                    <a:cubicBezTo>
                      <a:pt x="8" y="3"/>
                      <a:pt x="22" y="15"/>
                      <a:pt x="20" y="11"/>
                    </a:cubicBezTo>
                    <a:cubicBezTo>
                      <a:pt x="21" y="9"/>
                      <a:pt x="20" y="7"/>
                      <a:pt x="19" y="5"/>
                    </a:cubicBezTo>
                    <a:cubicBezTo>
                      <a:pt x="15" y="0"/>
                      <a:pt x="6" y="0"/>
                      <a:pt x="0" y="2"/>
                    </a:cubicBezTo>
                    <a:cubicBezTo>
                      <a:pt x="0" y="3"/>
                      <a:pt x="0" y="3"/>
                      <a:pt x="0" y="3"/>
                    </a:cubicBezTo>
                    <a:close/>
                  </a:path>
                </a:pathLst>
              </a:custGeom>
              <a:solidFill>
                <a:srgbClr val="DDDDD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6093" name="Freeform 777"/>
              <p:cNvSpPr>
                <a:spLocks noChangeArrowheads="1"/>
              </p:cNvSpPr>
              <p:nvPr/>
            </p:nvSpPr>
            <p:spPr bwMode="auto">
              <a:xfrm>
                <a:off x="1760" y="3562"/>
                <a:ext cx="33" cy="12"/>
              </a:xfrm>
              <a:custGeom>
                <a:avLst/>
                <a:gdLst>
                  <a:gd name="T0" fmla="*/ 18520 w 25"/>
                  <a:gd name="T1" fmla="*/ 0 h 8"/>
                  <a:gd name="T2" fmla="*/ 11955 w 25"/>
                  <a:gd name="T3" fmla="*/ 2691 h 8"/>
                  <a:gd name="T4" fmla="*/ 0 w 25"/>
                  <a:gd name="T5" fmla="*/ 18773 h 8"/>
                  <a:gd name="T6" fmla="*/ 3528 w 25"/>
                  <a:gd name="T7" fmla="*/ 18773 h 8"/>
                  <a:gd name="T8" fmla="*/ 30372 w 25"/>
                  <a:gd name="T9" fmla="*/ 4374 h 8"/>
                  <a:gd name="T10" fmla="*/ 18520 w 25"/>
                  <a:gd name="T11" fmla="*/ 0 h 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5" h="8">
                    <a:moveTo>
                      <a:pt x="15" y="0"/>
                    </a:moveTo>
                    <a:cubicBezTo>
                      <a:pt x="13" y="1"/>
                      <a:pt x="11" y="1"/>
                      <a:pt x="10" y="1"/>
                    </a:cubicBezTo>
                    <a:cubicBezTo>
                      <a:pt x="6" y="2"/>
                      <a:pt x="2" y="4"/>
                      <a:pt x="0" y="8"/>
                    </a:cubicBezTo>
                    <a:cubicBezTo>
                      <a:pt x="0" y="8"/>
                      <a:pt x="2" y="8"/>
                      <a:pt x="3" y="8"/>
                    </a:cubicBezTo>
                    <a:cubicBezTo>
                      <a:pt x="10" y="4"/>
                      <a:pt x="17" y="2"/>
                      <a:pt x="25" y="2"/>
                    </a:cubicBezTo>
                    <a:cubicBezTo>
                      <a:pt x="22" y="1"/>
                      <a:pt x="18" y="2"/>
                      <a:pt x="15" y="0"/>
                    </a:cubicBezTo>
                    <a:close/>
                  </a:path>
                </a:pathLst>
              </a:custGeom>
              <a:solidFill>
                <a:srgbClr val="DDDDD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6094" name="Freeform 778"/>
              <p:cNvSpPr>
                <a:spLocks noChangeArrowheads="1"/>
              </p:cNvSpPr>
              <p:nvPr/>
            </p:nvSpPr>
            <p:spPr bwMode="auto">
              <a:xfrm>
                <a:off x="1764" y="3531"/>
                <a:ext cx="16" cy="17"/>
              </a:xfrm>
              <a:custGeom>
                <a:avLst/>
                <a:gdLst>
                  <a:gd name="T0" fmla="*/ 9408 w 12"/>
                  <a:gd name="T1" fmla="*/ 15235 h 10"/>
                  <a:gd name="T2" fmla="*/ 4479 w 12"/>
                  <a:gd name="T3" fmla="*/ 74851 h 10"/>
                  <a:gd name="T4" fmla="*/ 18420 w 12"/>
                  <a:gd name="T5" fmla="*/ 74851 h 10"/>
                  <a:gd name="T6" fmla="*/ 12437 w 12"/>
                  <a:gd name="T7" fmla="*/ 0 h 10"/>
                  <a:gd name="T8" fmla="*/ 9408 w 12"/>
                  <a:gd name="T9" fmla="*/ 15235 h 1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2" h="10">
                    <a:moveTo>
                      <a:pt x="6" y="2"/>
                    </a:moveTo>
                    <a:cubicBezTo>
                      <a:pt x="4" y="3"/>
                      <a:pt x="0" y="6"/>
                      <a:pt x="3" y="9"/>
                    </a:cubicBezTo>
                    <a:cubicBezTo>
                      <a:pt x="5" y="10"/>
                      <a:pt x="10" y="9"/>
                      <a:pt x="12" y="9"/>
                    </a:cubicBezTo>
                    <a:cubicBezTo>
                      <a:pt x="10" y="7"/>
                      <a:pt x="8" y="3"/>
                      <a:pt x="8" y="0"/>
                    </a:cubicBezTo>
                    <a:cubicBezTo>
                      <a:pt x="8" y="1"/>
                      <a:pt x="7" y="1"/>
                      <a:pt x="6" y="2"/>
                    </a:cubicBezTo>
                    <a:close/>
                  </a:path>
                </a:pathLst>
              </a:custGeom>
              <a:solidFill>
                <a:srgbClr val="DDDDD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6095" name="Freeform 779"/>
              <p:cNvSpPr>
                <a:spLocks noChangeArrowheads="1"/>
              </p:cNvSpPr>
              <p:nvPr/>
            </p:nvSpPr>
            <p:spPr bwMode="auto">
              <a:xfrm>
                <a:off x="1805" y="3644"/>
                <a:ext cx="31" cy="42"/>
              </a:xfrm>
              <a:custGeom>
                <a:avLst/>
                <a:gdLst>
                  <a:gd name="T0" fmla="*/ 25369 w 23"/>
                  <a:gd name="T1" fmla="*/ 14999 h 25"/>
                  <a:gd name="T2" fmla="*/ 16662 w 23"/>
                  <a:gd name="T3" fmla="*/ 66152 h 25"/>
                  <a:gd name="T4" fmla="*/ 0 w 23"/>
                  <a:gd name="T5" fmla="*/ 129105 h 25"/>
                  <a:gd name="T6" fmla="*/ 7123 w 23"/>
                  <a:gd name="T7" fmla="*/ 119678 h 25"/>
                  <a:gd name="T8" fmla="*/ 25369 w 23"/>
                  <a:gd name="T9" fmla="*/ 14999 h 2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3" h="25">
                    <a:moveTo>
                      <a:pt x="17" y="3"/>
                    </a:moveTo>
                    <a:cubicBezTo>
                      <a:pt x="13" y="17"/>
                      <a:pt x="23" y="0"/>
                      <a:pt x="11" y="13"/>
                    </a:cubicBezTo>
                    <a:cubicBezTo>
                      <a:pt x="8" y="17"/>
                      <a:pt x="3" y="20"/>
                      <a:pt x="0" y="25"/>
                    </a:cubicBezTo>
                    <a:cubicBezTo>
                      <a:pt x="3" y="25"/>
                      <a:pt x="4" y="24"/>
                      <a:pt x="5" y="23"/>
                    </a:cubicBezTo>
                    <a:cubicBezTo>
                      <a:pt x="10" y="17"/>
                      <a:pt x="20" y="11"/>
                      <a:pt x="17" y="3"/>
                    </a:cubicBezTo>
                    <a:close/>
                  </a:path>
                </a:pathLst>
              </a:custGeom>
              <a:solidFill>
                <a:srgbClr val="DDDDD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6096" name="Freeform 780"/>
              <p:cNvSpPr>
                <a:spLocks noChangeArrowheads="1"/>
              </p:cNvSpPr>
              <p:nvPr/>
            </p:nvSpPr>
            <p:spPr bwMode="auto">
              <a:xfrm>
                <a:off x="1741" y="3624"/>
                <a:ext cx="78" cy="79"/>
              </a:xfrm>
              <a:custGeom>
                <a:avLst/>
                <a:gdLst>
                  <a:gd name="T0" fmla="*/ 51416 w 57"/>
                  <a:gd name="T1" fmla="*/ 58546 h 46"/>
                  <a:gd name="T2" fmla="*/ 34435 w 57"/>
                  <a:gd name="T3" fmla="*/ 137474 h 46"/>
                  <a:gd name="T4" fmla="*/ 0 w 57"/>
                  <a:gd name="T5" fmla="*/ 198429 h 46"/>
                  <a:gd name="T6" fmla="*/ 31944 w 57"/>
                  <a:gd name="T7" fmla="*/ 166456 h 46"/>
                  <a:gd name="T8" fmla="*/ 51416 w 57"/>
                  <a:gd name="T9" fmla="*/ 58546 h 4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57" h="46">
                    <a:moveTo>
                      <a:pt x="32" y="9"/>
                    </a:moveTo>
                    <a:cubicBezTo>
                      <a:pt x="3" y="46"/>
                      <a:pt x="57" y="0"/>
                      <a:pt x="21" y="21"/>
                    </a:cubicBezTo>
                    <a:cubicBezTo>
                      <a:pt x="15" y="25"/>
                      <a:pt x="7" y="27"/>
                      <a:pt x="0" y="31"/>
                    </a:cubicBezTo>
                    <a:cubicBezTo>
                      <a:pt x="7" y="33"/>
                      <a:pt x="15" y="29"/>
                      <a:pt x="20" y="26"/>
                    </a:cubicBezTo>
                    <a:cubicBezTo>
                      <a:pt x="27" y="22"/>
                      <a:pt x="33" y="16"/>
                      <a:pt x="32" y="9"/>
                    </a:cubicBezTo>
                    <a:close/>
                  </a:path>
                </a:pathLst>
              </a:custGeom>
              <a:solidFill>
                <a:srgbClr val="DDDDD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6097" name="Freeform 781"/>
              <p:cNvSpPr>
                <a:spLocks noChangeArrowheads="1"/>
              </p:cNvSpPr>
              <p:nvPr/>
            </p:nvSpPr>
            <p:spPr bwMode="auto">
              <a:xfrm>
                <a:off x="1853" y="3618"/>
                <a:ext cx="15" cy="42"/>
              </a:xfrm>
              <a:custGeom>
                <a:avLst/>
                <a:gdLst>
                  <a:gd name="T0" fmla="*/ 14718 w 11"/>
                  <a:gd name="T1" fmla="*/ 24600 h 25"/>
                  <a:gd name="T2" fmla="*/ 0 w 11"/>
                  <a:gd name="T3" fmla="*/ 129105 h 25"/>
                  <a:gd name="T4" fmla="*/ 18323 w 11"/>
                  <a:gd name="T5" fmla="*/ 98858 h 25"/>
                  <a:gd name="T6" fmla="*/ 14718 w 11"/>
                  <a:gd name="T7" fmla="*/ 0 h 25"/>
                  <a:gd name="T8" fmla="*/ 10609 w 11"/>
                  <a:gd name="T9" fmla="*/ 21358 h 25"/>
                  <a:gd name="T10" fmla="*/ 14718 w 11"/>
                  <a:gd name="T11" fmla="*/ 24600 h 25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1" h="25">
                    <a:moveTo>
                      <a:pt x="6" y="5"/>
                    </a:moveTo>
                    <a:cubicBezTo>
                      <a:pt x="8" y="24"/>
                      <a:pt x="7" y="7"/>
                      <a:pt x="0" y="25"/>
                    </a:cubicBezTo>
                    <a:cubicBezTo>
                      <a:pt x="3" y="23"/>
                      <a:pt x="7" y="22"/>
                      <a:pt x="7" y="19"/>
                    </a:cubicBezTo>
                    <a:cubicBezTo>
                      <a:pt x="8" y="13"/>
                      <a:pt x="11" y="6"/>
                      <a:pt x="6" y="0"/>
                    </a:cubicBezTo>
                    <a:cubicBezTo>
                      <a:pt x="5" y="1"/>
                      <a:pt x="4" y="2"/>
                      <a:pt x="4" y="4"/>
                    </a:cubicBezTo>
                    <a:cubicBezTo>
                      <a:pt x="5" y="4"/>
                      <a:pt x="5" y="4"/>
                      <a:pt x="6" y="5"/>
                    </a:cubicBezTo>
                    <a:close/>
                  </a:path>
                </a:pathLst>
              </a:custGeom>
              <a:solidFill>
                <a:srgbClr val="DDDDD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6098" name="Freeform 782"/>
              <p:cNvSpPr>
                <a:spLocks noChangeArrowheads="1"/>
              </p:cNvSpPr>
              <p:nvPr/>
            </p:nvSpPr>
            <p:spPr bwMode="auto">
              <a:xfrm>
                <a:off x="1827" y="3588"/>
                <a:ext cx="24" cy="20"/>
              </a:xfrm>
              <a:custGeom>
                <a:avLst/>
                <a:gdLst>
                  <a:gd name="T0" fmla="*/ 15689 w 18"/>
                  <a:gd name="T1" fmla="*/ 0 h 12"/>
                  <a:gd name="T2" fmla="*/ 0 w 18"/>
                  <a:gd name="T3" fmla="*/ 70255 h 12"/>
                  <a:gd name="T4" fmla="*/ 14092 w 18"/>
                  <a:gd name="T5" fmla="*/ 35903 h 12"/>
                  <a:gd name="T6" fmla="*/ 26143 w 18"/>
                  <a:gd name="T7" fmla="*/ 10245 h 12"/>
                  <a:gd name="T8" fmla="*/ 15689 w 18"/>
                  <a:gd name="T9" fmla="*/ 0 h 1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8" h="12">
                    <a:moveTo>
                      <a:pt x="10" y="0"/>
                    </a:moveTo>
                    <a:cubicBezTo>
                      <a:pt x="9" y="0"/>
                      <a:pt x="0" y="6"/>
                      <a:pt x="0" y="12"/>
                    </a:cubicBezTo>
                    <a:cubicBezTo>
                      <a:pt x="4" y="10"/>
                      <a:pt x="5" y="8"/>
                      <a:pt x="9" y="6"/>
                    </a:cubicBezTo>
                    <a:cubicBezTo>
                      <a:pt x="11" y="4"/>
                      <a:pt x="17" y="5"/>
                      <a:pt x="17" y="2"/>
                    </a:cubicBezTo>
                    <a:cubicBezTo>
                      <a:pt x="18" y="0"/>
                      <a:pt x="13" y="1"/>
                      <a:pt x="10" y="0"/>
                    </a:cubicBezTo>
                    <a:close/>
                  </a:path>
                </a:pathLst>
              </a:custGeom>
              <a:solidFill>
                <a:srgbClr val="DDDDD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6099" name="Freeform 783"/>
              <p:cNvSpPr>
                <a:spLocks noChangeArrowheads="1"/>
              </p:cNvSpPr>
              <p:nvPr/>
            </p:nvSpPr>
            <p:spPr bwMode="auto">
              <a:xfrm>
                <a:off x="1726" y="3188"/>
                <a:ext cx="12" cy="100"/>
              </a:xfrm>
              <a:custGeom>
                <a:avLst/>
                <a:gdLst>
                  <a:gd name="T0" fmla="*/ 5359 w 10"/>
                  <a:gd name="T1" fmla="*/ 0 h 58"/>
                  <a:gd name="T2" fmla="*/ 660 w 10"/>
                  <a:gd name="T3" fmla="*/ 167376 h 58"/>
                  <a:gd name="T4" fmla="*/ 2093 w 10"/>
                  <a:gd name="T5" fmla="*/ 389022 h 58"/>
                  <a:gd name="T6" fmla="*/ 3349 w 10"/>
                  <a:gd name="T7" fmla="*/ 227771 h 58"/>
                  <a:gd name="T8" fmla="*/ 5359 w 10"/>
                  <a:gd name="T9" fmla="*/ 0 h 58"/>
                  <a:gd name="T10" fmla="*/ 3692 w 10"/>
                  <a:gd name="T11" fmla="*/ 61097 h 58"/>
                  <a:gd name="T12" fmla="*/ 3692 w 10"/>
                  <a:gd name="T13" fmla="*/ 53478 h 58"/>
                  <a:gd name="T14" fmla="*/ 5359 w 10"/>
                  <a:gd name="T15" fmla="*/ 0 h 58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10" h="58">
                    <a:moveTo>
                      <a:pt x="10" y="0"/>
                    </a:moveTo>
                    <a:cubicBezTo>
                      <a:pt x="6" y="7"/>
                      <a:pt x="0" y="16"/>
                      <a:pt x="1" y="25"/>
                    </a:cubicBezTo>
                    <a:cubicBezTo>
                      <a:pt x="1" y="24"/>
                      <a:pt x="2" y="52"/>
                      <a:pt x="4" y="58"/>
                    </a:cubicBezTo>
                    <a:cubicBezTo>
                      <a:pt x="4" y="56"/>
                      <a:pt x="7" y="37"/>
                      <a:pt x="6" y="34"/>
                    </a:cubicBezTo>
                    <a:cubicBezTo>
                      <a:pt x="6" y="22"/>
                      <a:pt x="9" y="10"/>
                      <a:pt x="10" y="0"/>
                    </a:cubicBezTo>
                    <a:cubicBezTo>
                      <a:pt x="10" y="2"/>
                      <a:pt x="7" y="6"/>
                      <a:pt x="7" y="9"/>
                    </a:cubicBezTo>
                    <a:cubicBezTo>
                      <a:pt x="7" y="9"/>
                      <a:pt x="7" y="8"/>
                      <a:pt x="7" y="8"/>
                    </a:cubicBez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DDDDD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6100" name="Freeform 784"/>
              <p:cNvSpPr>
                <a:spLocks noChangeArrowheads="1"/>
              </p:cNvSpPr>
              <p:nvPr/>
            </p:nvSpPr>
            <p:spPr bwMode="auto">
              <a:xfrm>
                <a:off x="1833" y="3527"/>
                <a:ext cx="26" cy="31"/>
              </a:xfrm>
              <a:custGeom>
                <a:avLst/>
                <a:gdLst>
                  <a:gd name="T0" fmla="*/ 15593 w 19"/>
                  <a:gd name="T1" fmla="*/ 12070 h 19"/>
                  <a:gd name="T2" fmla="*/ 38745 w 19"/>
                  <a:gd name="T3" fmla="*/ 32131 h 19"/>
                  <a:gd name="T4" fmla="*/ 26268 w 19"/>
                  <a:gd name="T5" fmla="*/ 78321 h 19"/>
                  <a:gd name="T6" fmla="*/ 24307 w 19"/>
                  <a:gd name="T7" fmla="*/ 65359 h 19"/>
                  <a:gd name="T8" fmla="*/ 26268 w 19"/>
                  <a:gd name="T9" fmla="*/ 36998 h 19"/>
                  <a:gd name="T10" fmla="*/ 3264 w 19"/>
                  <a:gd name="T11" fmla="*/ 19693 h 19"/>
                  <a:gd name="T12" fmla="*/ 15593 w 19"/>
                  <a:gd name="T13" fmla="*/ 12070 h 19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9" h="19">
                    <a:moveTo>
                      <a:pt x="8" y="3"/>
                    </a:moveTo>
                    <a:cubicBezTo>
                      <a:pt x="13" y="0"/>
                      <a:pt x="18" y="4"/>
                      <a:pt x="19" y="8"/>
                    </a:cubicBezTo>
                    <a:cubicBezTo>
                      <a:pt x="19" y="12"/>
                      <a:pt x="16" y="15"/>
                      <a:pt x="13" y="19"/>
                    </a:cubicBezTo>
                    <a:cubicBezTo>
                      <a:pt x="13" y="18"/>
                      <a:pt x="12" y="17"/>
                      <a:pt x="12" y="16"/>
                    </a:cubicBezTo>
                    <a:cubicBezTo>
                      <a:pt x="11" y="14"/>
                      <a:pt x="15" y="11"/>
                      <a:pt x="13" y="9"/>
                    </a:cubicBezTo>
                    <a:cubicBezTo>
                      <a:pt x="12" y="7"/>
                      <a:pt x="4" y="8"/>
                      <a:pt x="2" y="5"/>
                    </a:cubicBezTo>
                    <a:cubicBezTo>
                      <a:pt x="0" y="4"/>
                      <a:pt x="6" y="4"/>
                      <a:pt x="8" y="3"/>
                    </a:cubicBezTo>
                    <a:close/>
                  </a:path>
                </a:pathLst>
              </a:custGeom>
              <a:solidFill>
                <a:srgbClr val="DDDDD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6101" name="Freeform 785"/>
              <p:cNvSpPr>
                <a:spLocks noChangeArrowheads="1"/>
              </p:cNvSpPr>
              <p:nvPr/>
            </p:nvSpPr>
            <p:spPr bwMode="auto">
              <a:xfrm>
                <a:off x="879" y="3717"/>
                <a:ext cx="51" cy="65"/>
              </a:xfrm>
              <a:custGeom>
                <a:avLst/>
                <a:gdLst>
                  <a:gd name="T0" fmla="*/ 33040 w 38"/>
                  <a:gd name="T1" fmla="*/ 219844 h 38"/>
                  <a:gd name="T2" fmla="*/ 46092 w 38"/>
                  <a:gd name="T3" fmla="*/ 119184 h 38"/>
                  <a:gd name="T4" fmla="*/ 37023 w 38"/>
                  <a:gd name="T5" fmla="*/ 6806 h 38"/>
                  <a:gd name="T6" fmla="*/ 9956 w 38"/>
                  <a:gd name="T7" fmla="*/ 39585 h 38"/>
                  <a:gd name="T8" fmla="*/ 7608 w 38"/>
                  <a:gd name="T9" fmla="*/ 197586 h 38"/>
                  <a:gd name="T10" fmla="*/ 33040 w 38"/>
                  <a:gd name="T11" fmla="*/ 219844 h 3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38" h="38">
                    <a:moveTo>
                      <a:pt x="26" y="34"/>
                    </a:moveTo>
                    <a:cubicBezTo>
                      <a:pt x="34" y="29"/>
                      <a:pt x="38" y="22"/>
                      <a:pt x="36" y="18"/>
                    </a:cubicBezTo>
                    <a:cubicBezTo>
                      <a:pt x="33" y="12"/>
                      <a:pt x="38" y="3"/>
                      <a:pt x="29" y="1"/>
                    </a:cubicBezTo>
                    <a:cubicBezTo>
                      <a:pt x="22" y="1"/>
                      <a:pt x="10" y="0"/>
                      <a:pt x="8" y="6"/>
                    </a:cubicBezTo>
                    <a:cubicBezTo>
                      <a:pt x="5" y="14"/>
                      <a:pt x="0" y="23"/>
                      <a:pt x="6" y="30"/>
                    </a:cubicBezTo>
                    <a:cubicBezTo>
                      <a:pt x="9" y="35"/>
                      <a:pt x="20" y="38"/>
                      <a:pt x="26" y="34"/>
                    </a:cubicBezTo>
                    <a:close/>
                  </a:path>
                </a:pathLst>
              </a:custGeom>
              <a:solidFill>
                <a:srgbClr val="F4F6B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6102" name="Freeform 787"/>
              <p:cNvSpPr>
                <a:spLocks noChangeArrowheads="1"/>
              </p:cNvSpPr>
              <p:nvPr/>
            </p:nvSpPr>
            <p:spPr bwMode="auto">
              <a:xfrm>
                <a:off x="1044" y="3728"/>
                <a:ext cx="50" cy="63"/>
              </a:xfrm>
              <a:custGeom>
                <a:avLst/>
                <a:gdLst>
                  <a:gd name="T0" fmla="*/ 55424 w 37"/>
                  <a:gd name="T1" fmla="*/ 149288 h 37"/>
                  <a:gd name="T2" fmla="*/ 41620 w 37"/>
                  <a:gd name="T3" fmla="*/ 28410 h 37"/>
                  <a:gd name="T4" fmla="*/ 11701 w 37"/>
                  <a:gd name="T5" fmla="*/ 54927 h 37"/>
                  <a:gd name="T6" fmla="*/ 2614 w 37"/>
                  <a:gd name="T7" fmla="*/ 172870 h 37"/>
                  <a:gd name="T8" fmla="*/ 19295 w 37"/>
                  <a:gd name="T9" fmla="*/ 202671 h 37"/>
                  <a:gd name="T10" fmla="*/ 47569 w 37"/>
                  <a:gd name="T11" fmla="*/ 178084 h 37"/>
                  <a:gd name="T12" fmla="*/ 55424 w 37"/>
                  <a:gd name="T13" fmla="*/ 149288 h 3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37" h="37">
                    <a:moveTo>
                      <a:pt x="37" y="25"/>
                    </a:moveTo>
                    <a:cubicBezTo>
                      <a:pt x="35" y="19"/>
                      <a:pt x="33" y="10"/>
                      <a:pt x="28" y="5"/>
                    </a:cubicBezTo>
                    <a:cubicBezTo>
                      <a:pt x="22" y="0"/>
                      <a:pt x="10" y="4"/>
                      <a:pt x="8" y="9"/>
                    </a:cubicBezTo>
                    <a:cubicBezTo>
                      <a:pt x="5" y="15"/>
                      <a:pt x="0" y="22"/>
                      <a:pt x="2" y="29"/>
                    </a:cubicBezTo>
                    <a:cubicBezTo>
                      <a:pt x="3" y="33"/>
                      <a:pt x="9" y="37"/>
                      <a:pt x="13" y="34"/>
                    </a:cubicBezTo>
                    <a:cubicBezTo>
                      <a:pt x="19" y="29"/>
                      <a:pt x="25" y="31"/>
                      <a:pt x="32" y="30"/>
                    </a:cubicBezTo>
                    <a:cubicBezTo>
                      <a:pt x="35" y="29"/>
                      <a:pt x="36" y="27"/>
                      <a:pt x="37" y="25"/>
                    </a:cubicBezTo>
                    <a:close/>
                  </a:path>
                </a:pathLst>
              </a:custGeom>
              <a:solidFill>
                <a:srgbClr val="F4F6B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6103" name="Freeform 789"/>
              <p:cNvSpPr>
                <a:spLocks noChangeArrowheads="1"/>
              </p:cNvSpPr>
              <p:nvPr/>
            </p:nvSpPr>
            <p:spPr bwMode="auto">
              <a:xfrm>
                <a:off x="1140" y="3671"/>
                <a:ext cx="43" cy="84"/>
              </a:xfrm>
              <a:custGeom>
                <a:avLst/>
                <a:gdLst>
                  <a:gd name="T0" fmla="*/ 39240 w 32"/>
                  <a:gd name="T1" fmla="*/ 255300 h 49"/>
                  <a:gd name="T2" fmla="*/ 39240 w 32"/>
                  <a:gd name="T3" fmla="*/ 47035 h 49"/>
                  <a:gd name="T4" fmla="*/ 11079 w 32"/>
                  <a:gd name="T5" fmla="*/ 0 h 49"/>
                  <a:gd name="T6" fmla="*/ 1603 w 32"/>
                  <a:gd name="T7" fmla="*/ 49874 h 49"/>
                  <a:gd name="T8" fmla="*/ 2654 w 32"/>
                  <a:gd name="T9" fmla="*/ 225245 h 49"/>
                  <a:gd name="T10" fmla="*/ 24933 w 32"/>
                  <a:gd name="T11" fmla="*/ 314244 h 49"/>
                  <a:gd name="T12" fmla="*/ 39240 w 32"/>
                  <a:gd name="T13" fmla="*/ 255300 h 49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32" h="49">
                    <a:moveTo>
                      <a:pt x="26" y="40"/>
                    </a:moveTo>
                    <a:cubicBezTo>
                      <a:pt x="26" y="28"/>
                      <a:pt x="32" y="18"/>
                      <a:pt x="26" y="7"/>
                    </a:cubicBezTo>
                    <a:cubicBezTo>
                      <a:pt x="23" y="1"/>
                      <a:pt x="14" y="1"/>
                      <a:pt x="7" y="0"/>
                    </a:cubicBezTo>
                    <a:cubicBezTo>
                      <a:pt x="1" y="0"/>
                      <a:pt x="1" y="6"/>
                      <a:pt x="1" y="8"/>
                    </a:cubicBezTo>
                    <a:cubicBezTo>
                      <a:pt x="0" y="17"/>
                      <a:pt x="5" y="26"/>
                      <a:pt x="2" y="35"/>
                    </a:cubicBezTo>
                    <a:cubicBezTo>
                      <a:pt x="0" y="43"/>
                      <a:pt x="8" y="48"/>
                      <a:pt x="16" y="49"/>
                    </a:cubicBezTo>
                    <a:cubicBezTo>
                      <a:pt x="21" y="49"/>
                      <a:pt x="26" y="43"/>
                      <a:pt x="26" y="40"/>
                    </a:cubicBezTo>
                    <a:close/>
                  </a:path>
                </a:pathLst>
              </a:custGeom>
              <a:solidFill>
                <a:srgbClr val="EDF187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6104" name="Freeform 791"/>
              <p:cNvSpPr>
                <a:spLocks noChangeArrowheads="1"/>
              </p:cNvSpPr>
              <p:nvPr/>
            </p:nvSpPr>
            <p:spPr bwMode="auto">
              <a:xfrm>
                <a:off x="1085" y="3699"/>
                <a:ext cx="47" cy="55"/>
              </a:xfrm>
              <a:custGeom>
                <a:avLst/>
                <a:gdLst>
                  <a:gd name="T0" fmla="*/ 38273 w 35"/>
                  <a:gd name="T1" fmla="*/ 171849 h 32"/>
                  <a:gd name="T2" fmla="*/ 36344 w 35"/>
                  <a:gd name="T3" fmla="*/ 60117 h 32"/>
                  <a:gd name="T4" fmla="*/ 17520 w 35"/>
                  <a:gd name="T5" fmla="*/ 7016 h 32"/>
                  <a:gd name="T6" fmla="*/ 16059 w 35"/>
                  <a:gd name="T7" fmla="*/ 184142 h 32"/>
                  <a:gd name="T8" fmla="*/ 37749 w 35"/>
                  <a:gd name="T9" fmla="*/ 184142 h 32"/>
                  <a:gd name="T10" fmla="*/ 38273 w 35"/>
                  <a:gd name="T11" fmla="*/ 151711 h 32"/>
                  <a:gd name="T12" fmla="*/ 38273 w 35"/>
                  <a:gd name="T13" fmla="*/ 171849 h 3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35" h="32">
                    <a:moveTo>
                      <a:pt x="31" y="26"/>
                    </a:moveTo>
                    <a:cubicBezTo>
                      <a:pt x="32" y="20"/>
                      <a:pt x="35" y="12"/>
                      <a:pt x="29" y="9"/>
                    </a:cubicBezTo>
                    <a:cubicBezTo>
                      <a:pt x="23" y="6"/>
                      <a:pt x="18" y="0"/>
                      <a:pt x="14" y="1"/>
                    </a:cubicBezTo>
                    <a:cubicBezTo>
                      <a:pt x="0" y="4"/>
                      <a:pt x="6" y="21"/>
                      <a:pt x="13" y="28"/>
                    </a:cubicBezTo>
                    <a:cubicBezTo>
                      <a:pt x="17" y="32"/>
                      <a:pt x="25" y="29"/>
                      <a:pt x="30" y="28"/>
                    </a:cubicBezTo>
                    <a:cubicBezTo>
                      <a:pt x="33" y="28"/>
                      <a:pt x="34" y="24"/>
                      <a:pt x="31" y="23"/>
                    </a:cubicBezTo>
                    <a:lnTo>
                      <a:pt x="31" y="26"/>
                    </a:lnTo>
                    <a:close/>
                  </a:path>
                </a:pathLst>
              </a:custGeom>
              <a:solidFill>
                <a:srgbClr val="EDF187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6105" name="Freeform 793"/>
              <p:cNvSpPr>
                <a:spLocks noChangeArrowheads="1"/>
              </p:cNvSpPr>
              <p:nvPr/>
            </p:nvSpPr>
            <p:spPr bwMode="auto">
              <a:xfrm>
                <a:off x="939" y="3706"/>
                <a:ext cx="47" cy="53"/>
              </a:xfrm>
              <a:custGeom>
                <a:avLst/>
                <a:gdLst>
                  <a:gd name="T0" fmla="*/ 42602 w 35"/>
                  <a:gd name="T1" fmla="*/ 95120 h 31"/>
                  <a:gd name="T2" fmla="*/ 22317 w 35"/>
                  <a:gd name="T3" fmla="*/ 10561 h 31"/>
                  <a:gd name="T4" fmla="*/ 16059 w 35"/>
                  <a:gd name="T5" fmla="*/ 10561 h 31"/>
                  <a:gd name="T6" fmla="*/ 1403 w 35"/>
                  <a:gd name="T7" fmla="*/ 118908 h 31"/>
                  <a:gd name="T8" fmla="*/ 21789 w 35"/>
                  <a:gd name="T9" fmla="*/ 158012 h 31"/>
                  <a:gd name="T10" fmla="*/ 42602 w 35"/>
                  <a:gd name="T11" fmla="*/ 118908 h 31"/>
                  <a:gd name="T12" fmla="*/ 42602 w 35"/>
                  <a:gd name="T13" fmla="*/ 89599 h 31"/>
                  <a:gd name="T14" fmla="*/ 42602 w 35"/>
                  <a:gd name="T15" fmla="*/ 95120 h 31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35" h="31">
                    <a:moveTo>
                      <a:pt x="34" y="16"/>
                    </a:moveTo>
                    <a:cubicBezTo>
                      <a:pt x="30" y="11"/>
                      <a:pt x="20" y="10"/>
                      <a:pt x="18" y="2"/>
                    </a:cubicBezTo>
                    <a:cubicBezTo>
                      <a:pt x="16" y="3"/>
                      <a:pt x="15" y="0"/>
                      <a:pt x="13" y="2"/>
                    </a:cubicBezTo>
                    <a:cubicBezTo>
                      <a:pt x="7" y="8"/>
                      <a:pt x="1" y="14"/>
                      <a:pt x="1" y="20"/>
                    </a:cubicBezTo>
                    <a:cubicBezTo>
                      <a:pt x="0" y="26"/>
                      <a:pt x="11" y="31"/>
                      <a:pt x="17" y="27"/>
                    </a:cubicBezTo>
                    <a:cubicBezTo>
                      <a:pt x="22" y="24"/>
                      <a:pt x="29" y="24"/>
                      <a:pt x="34" y="20"/>
                    </a:cubicBezTo>
                    <a:cubicBezTo>
                      <a:pt x="35" y="19"/>
                      <a:pt x="34" y="17"/>
                      <a:pt x="34" y="15"/>
                    </a:cubicBezTo>
                    <a:cubicBezTo>
                      <a:pt x="31" y="14"/>
                      <a:pt x="34" y="16"/>
                      <a:pt x="34" y="16"/>
                    </a:cubicBezTo>
                    <a:close/>
                  </a:path>
                </a:pathLst>
              </a:custGeom>
              <a:solidFill>
                <a:srgbClr val="EDF187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6106" name="Freeform 794"/>
              <p:cNvSpPr>
                <a:spLocks noChangeArrowheads="1"/>
              </p:cNvSpPr>
              <p:nvPr/>
            </p:nvSpPr>
            <p:spPr bwMode="auto">
              <a:xfrm>
                <a:off x="939" y="3706"/>
                <a:ext cx="48" cy="49"/>
              </a:xfrm>
              <a:custGeom>
                <a:avLst/>
                <a:gdLst>
                  <a:gd name="T0" fmla="*/ 34416 w 36"/>
                  <a:gd name="T1" fmla="*/ 72304 h 29"/>
                  <a:gd name="T2" fmla="*/ 44097 w 36"/>
                  <a:gd name="T3" fmla="*/ 93433 h 29"/>
                  <a:gd name="T4" fmla="*/ 34416 w 36"/>
                  <a:gd name="T5" fmla="*/ 72304 h 29"/>
                  <a:gd name="T6" fmla="*/ 24548 w 36"/>
                  <a:gd name="T7" fmla="*/ 10449 h 29"/>
                  <a:gd name="T8" fmla="*/ 34416 w 36"/>
                  <a:gd name="T9" fmla="*/ 72304 h 29"/>
                  <a:gd name="T10" fmla="*/ 24548 w 36"/>
                  <a:gd name="T11" fmla="*/ 6309 h 29"/>
                  <a:gd name="T12" fmla="*/ 23391 w 36"/>
                  <a:gd name="T13" fmla="*/ 10449 h 29"/>
                  <a:gd name="T14" fmla="*/ 19585 w 36"/>
                  <a:gd name="T15" fmla="*/ 10449 h 29"/>
                  <a:gd name="T16" fmla="*/ 23391 w 36"/>
                  <a:gd name="T17" fmla="*/ 10449 h 29"/>
                  <a:gd name="T18" fmla="*/ 20480 w 36"/>
                  <a:gd name="T19" fmla="*/ 6309 h 29"/>
                  <a:gd name="T20" fmla="*/ 20480 w 36"/>
                  <a:gd name="T21" fmla="*/ 10449 h 29"/>
                  <a:gd name="T22" fmla="*/ 19585 w 36"/>
                  <a:gd name="T23" fmla="*/ 10449 h 29"/>
                  <a:gd name="T24" fmla="*/ 15873 w 36"/>
                  <a:gd name="T25" fmla="*/ 10449 h 29"/>
                  <a:gd name="T26" fmla="*/ 19585 w 36"/>
                  <a:gd name="T27" fmla="*/ 10449 h 29"/>
                  <a:gd name="T28" fmla="*/ 16420 w 36"/>
                  <a:gd name="T29" fmla="*/ 10449 h 29"/>
                  <a:gd name="T30" fmla="*/ 16420 w 36"/>
                  <a:gd name="T31" fmla="*/ 10449 h 29"/>
                  <a:gd name="T32" fmla="*/ 12495 w 36"/>
                  <a:gd name="T33" fmla="*/ 17290 h 29"/>
                  <a:gd name="T34" fmla="*/ 16420 w 36"/>
                  <a:gd name="T35" fmla="*/ 10449 h 29"/>
                  <a:gd name="T36" fmla="*/ 1387 w 36"/>
                  <a:gd name="T37" fmla="*/ 119677 h 29"/>
                  <a:gd name="T38" fmla="*/ 12495 w 36"/>
                  <a:gd name="T39" fmla="*/ 17290 h 29"/>
                  <a:gd name="T40" fmla="*/ 1387 w 36"/>
                  <a:gd name="T41" fmla="*/ 119677 h 29"/>
                  <a:gd name="T42" fmla="*/ 2276 w 36"/>
                  <a:gd name="T43" fmla="*/ 148271 h 29"/>
                  <a:gd name="T44" fmla="*/ 1387 w 36"/>
                  <a:gd name="T45" fmla="*/ 119677 h 29"/>
                  <a:gd name="T46" fmla="*/ 8711 w 36"/>
                  <a:gd name="T47" fmla="*/ 159770 h 29"/>
                  <a:gd name="T48" fmla="*/ 2276 w 36"/>
                  <a:gd name="T49" fmla="*/ 148271 h 29"/>
                  <a:gd name="T50" fmla="*/ 7623 w 36"/>
                  <a:gd name="T51" fmla="*/ 165541 h 29"/>
                  <a:gd name="T52" fmla="*/ 7623 w 36"/>
                  <a:gd name="T53" fmla="*/ 159770 h 29"/>
                  <a:gd name="T54" fmla="*/ 8711 w 36"/>
                  <a:gd name="T55" fmla="*/ 159770 h 29"/>
                  <a:gd name="T56" fmla="*/ 14272 w 36"/>
                  <a:gd name="T57" fmla="*/ 171671 h 29"/>
                  <a:gd name="T58" fmla="*/ 8711 w 36"/>
                  <a:gd name="T59" fmla="*/ 159770 h 29"/>
                  <a:gd name="T60" fmla="*/ 21961 w 36"/>
                  <a:gd name="T61" fmla="*/ 159770 h 29"/>
                  <a:gd name="T62" fmla="*/ 14272 w 36"/>
                  <a:gd name="T63" fmla="*/ 171671 h 29"/>
                  <a:gd name="T64" fmla="*/ 21961 w 36"/>
                  <a:gd name="T65" fmla="*/ 159770 h 29"/>
                  <a:gd name="T66" fmla="*/ 32097 w 36"/>
                  <a:gd name="T67" fmla="*/ 148271 h 29"/>
                  <a:gd name="T68" fmla="*/ 21961 w 36"/>
                  <a:gd name="T69" fmla="*/ 159770 h 29"/>
                  <a:gd name="T70" fmla="*/ 44097 w 36"/>
                  <a:gd name="T71" fmla="*/ 110164 h 29"/>
                  <a:gd name="T72" fmla="*/ 32097 w 36"/>
                  <a:gd name="T73" fmla="*/ 148271 h 29"/>
                  <a:gd name="T74" fmla="*/ 44097 w 36"/>
                  <a:gd name="T75" fmla="*/ 110164 h 29"/>
                  <a:gd name="T76" fmla="*/ 44097 w 36"/>
                  <a:gd name="T77" fmla="*/ 119677 h 29"/>
                  <a:gd name="T78" fmla="*/ 44097 w 36"/>
                  <a:gd name="T79" fmla="*/ 110164 h 29"/>
                  <a:gd name="T80" fmla="*/ 44411 w 36"/>
                  <a:gd name="T81" fmla="*/ 93433 h 29"/>
                  <a:gd name="T82" fmla="*/ 44097 w 36"/>
                  <a:gd name="T83" fmla="*/ 110164 h 29"/>
                  <a:gd name="T84" fmla="*/ 42631 w 36"/>
                  <a:gd name="T85" fmla="*/ 93433 h 29"/>
                  <a:gd name="T86" fmla="*/ 44411 w 36"/>
                  <a:gd name="T87" fmla="*/ 93433 h 29"/>
                  <a:gd name="T88" fmla="*/ 44097 w 36"/>
                  <a:gd name="T89" fmla="*/ 89586 h 29"/>
                  <a:gd name="T90" fmla="*/ 44097 w 36"/>
                  <a:gd name="T91" fmla="*/ 89586 h 29"/>
                  <a:gd name="T92" fmla="*/ 42631 w 36"/>
                  <a:gd name="T93" fmla="*/ 93433 h 29"/>
                  <a:gd name="T94" fmla="*/ 40731 w 36"/>
                  <a:gd name="T95" fmla="*/ 89586 h 29"/>
                  <a:gd name="T96" fmla="*/ 42631 w 36"/>
                  <a:gd name="T97" fmla="*/ 93433 h 29"/>
                  <a:gd name="T98" fmla="*/ 44097 w 36"/>
                  <a:gd name="T99" fmla="*/ 89586 h 29"/>
                  <a:gd name="T100" fmla="*/ 40731 w 36"/>
                  <a:gd name="T101" fmla="*/ 89586 h 29"/>
                  <a:gd name="T102" fmla="*/ 44097 w 36"/>
                  <a:gd name="T103" fmla="*/ 89586 h 29"/>
                  <a:gd name="T104" fmla="*/ 42631 w 36"/>
                  <a:gd name="T105" fmla="*/ 93433 h 29"/>
                  <a:gd name="T106" fmla="*/ 44097 w 36"/>
                  <a:gd name="T107" fmla="*/ 89586 h 29"/>
                  <a:gd name="T108" fmla="*/ 44411 w 36"/>
                  <a:gd name="T109" fmla="*/ 110164 h 29"/>
                  <a:gd name="T110" fmla="*/ 44097 w 36"/>
                  <a:gd name="T111" fmla="*/ 93433 h 29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</a:gdLst>
                <a:ahLst/>
                <a:cxnLst>
                  <a:cxn ang="T112">
                    <a:pos x="T0" y="T1"/>
                  </a:cxn>
                  <a:cxn ang="T113">
                    <a:pos x="T2" y="T3"/>
                  </a:cxn>
                  <a:cxn ang="T114">
                    <a:pos x="T4" y="T5"/>
                  </a:cxn>
                  <a:cxn ang="T115">
                    <a:pos x="T6" y="T7"/>
                  </a:cxn>
                  <a:cxn ang="T116">
                    <a:pos x="T8" y="T9"/>
                  </a:cxn>
                  <a:cxn ang="T117">
                    <a:pos x="T10" y="T11"/>
                  </a:cxn>
                  <a:cxn ang="T118">
                    <a:pos x="T12" y="T13"/>
                  </a:cxn>
                  <a:cxn ang="T119">
                    <a:pos x="T14" y="T15"/>
                  </a:cxn>
                  <a:cxn ang="T120">
                    <a:pos x="T16" y="T17"/>
                  </a:cxn>
                  <a:cxn ang="T121">
                    <a:pos x="T18" y="T19"/>
                  </a:cxn>
                  <a:cxn ang="T122">
                    <a:pos x="T20" y="T21"/>
                  </a:cxn>
                  <a:cxn ang="T123">
                    <a:pos x="T22" y="T23"/>
                  </a:cxn>
                  <a:cxn ang="T124">
                    <a:pos x="T24" y="T25"/>
                  </a:cxn>
                  <a:cxn ang="T125">
                    <a:pos x="T26" y="T27"/>
                  </a:cxn>
                  <a:cxn ang="T126">
                    <a:pos x="T28" y="T29"/>
                  </a:cxn>
                  <a:cxn ang="T127">
                    <a:pos x="T30" y="T31"/>
                  </a:cxn>
                  <a:cxn ang="T128">
                    <a:pos x="T32" y="T33"/>
                  </a:cxn>
                  <a:cxn ang="T129">
                    <a:pos x="T34" y="T35"/>
                  </a:cxn>
                  <a:cxn ang="T130">
                    <a:pos x="T36" y="T37"/>
                  </a:cxn>
                  <a:cxn ang="T131">
                    <a:pos x="T38" y="T39"/>
                  </a:cxn>
                  <a:cxn ang="T132">
                    <a:pos x="T40" y="T41"/>
                  </a:cxn>
                  <a:cxn ang="T133">
                    <a:pos x="T42" y="T43"/>
                  </a:cxn>
                  <a:cxn ang="T134">
                    <a:pos x="T44" y="T45"/>
                  </a:cxn>
                  <a:cxn ang="T135">
                    <a:pos x="T46" y="T47"/>
                  </a:cxn>
                  <a:cxn ang="T136">
                    <a:pos x="T48" y="T49"/>
                  </a:cxn>
                  <a:cxn ang="T137">
                    <a:pos x="T50" y="T51"/>
                  </a:cxn>
                  <a:cxn ang="T138">
                    <a:pos x="T52" y="T53"/>
                  </a:cxn>
                  <a:cxn ang="T139">
                    <a:pos x="T54" y="T55"/>
                  </a:cxn>
                  <a:cxn ang="T140">
                    <a:pos x="T56" y="T57"/>
                  </a:cxn>
                  <a:cxn ang="T141">
                    <a:pos x="T58" y="T59"/>
                  </a:cxn>
                  <a:cxn ang="T142">
                    <a:pos x="T60" y="T61"/>
                  </a:cxn>
                  <a:cxn ang="T143">
                    <a:pos x="T62" y="T63"/>
                  </a:cxn>
                  <a:cxn ang="T144">
                    <a:pos x="T64" y="T65"/>
                  </a:cxn>
                  <a:cxn ang="T145">
                    <a:pos x="T66" y="T67"/>
                  </a:cxn>
                  <a:cxn ang="T146">
                    <a:pos x="T68" y="T69"/>
                  </a:cxn>
                  <a:cxn ang="T147">
                    <a:pos x="T70" y="T71"/>
                  </a:cxn>
                  <a:cxn ang="T148">
                    <a:pos x="T72" y="T73"/>
                  </a:cxn>
                  <a:cxn ang="T149">
                    <a:pos x="T74" y="T75"/>
                  </a:cxn>
                  <a:cxn ang="T150">
                    <a:pos x="T76" y="T77"/>
                  </a:cxn>
                  <a:cxn ang="T151">
                    <a:pos x="T78" y="T79"/>
                  </a:cxn>
                  <a:cxn ang="T152">
                    <a:pos x="T80" y="T81"/>
                  </a:cxn>
                  <a:cxn ang="T153">
                    <a:pos x="T82" y="T83"/>
                  </a:cxn>
                  <a:cxn ang="T154">
                    <a:pos x="T84" y="T85"/>
                  </a:cxn>
                  <a:cxn ang="T155">
                    <a:pos x="T86" y="T87"/>
                  </a:cxn>
                  <a:cxn ang="T156">
                    <a:pos x="T88" y="T89"/>
                  </a:cxn>
                  <a:cxn ang="T157">
                    <a:pos x="T90" y="T91"/>
                  </a:cxn>
                  <a:cxn ang="T158">
                    <a:pos x="T92" y="T93"/>
                  </a:cxn>
                  <a:cxn ang="T159">
                    <a:pos x="T94" y="T95"/>
                  </a:cxn>
                  <a:cxn ang="T160">
                    <a:pos x="T96" y="T97"/>
                  </a:cxn>
                  <a:cxn ang="T161">
                    <a:pos x="T98" y="T99"/>
                  </a:cxn>
                  <a:cxn ang="T162">
                    <a:pos x="T100" y="T101"/>
                  </a:cxn>
                  <a:cxn ang="T163">
                    <a:pos x="T102" y="T103"/>
                  </a:cxn>
                  <a:cxn ang="T164">
                    <a:pos x="T104" y="T105"/>
                  </a:cxn>
                  <a:cxn ang="T165">
                    <a:pos x="T106" y="T107"/>
                  </a:cxn>
                  <a:cxn ang="T166">
                    <a:pos x="T108" y="T109"/>
                  </a:cxn>
                  <a:cxn ang="T167">
                    <a:pos x="T110" y="T111"/>
                  </a:cxn>
                </a:cxnLst>
                <a:rect l="0" t="0" r="r" b="b"/>
                <a:pathLst>
                  <a:path w="36" h="29">
                    <a:moveTo>
                      <a:pt x="33" y="17"/>
                    </a:moveTo>
                    <a:cubicBezTo>
                      <a:pt x="32" y="15"/>
                      <a:pt x="29" y="13"/>
                      <a:pt x="27" y="12"/>
                    </a:cubicBezTo>
                    <a:lnTo>
                      <a:pt x="27" y="11"/>
                    </a:lnTo>
                    <a:cubicBezTo>
                      <a:pt x="30" y="12"/>
                      <a:pt x="33" y="14"/>
                      <a:pt x="34" y="16"/>
                    </a:cubicBezTo>
                    <a:lnTo>
                      <a:pt x="33" y="17"/>
                    </a:lnTo>
                    <a:close/>
                    <a:moveTo>
                      <a:pt x="27" y="12"/>
                    </a:moveTo>
                    <a:cubicBezTo>
                      <a:pt x="23" y="9"/>
                      <a:pt x="19" y="7"/>
                      <a:pt x="17" y="2"/>
                    </a:cubicBezTo>
                    <a:lnTo>
                      <a:pt x="19" y="2"/>
                    </a:lnTo>
                    <a:cubicBezTo>
                      <a:pt x="20" y="6"/>
                      <a:pt x="24" y="8"/>
                      <a:pt x="27" y="11"/>
                    </a:cubicBezTo>
                    <a:lnTo>
                      <a:pt x="27" y="12"/>
                    </a:lnTo>
                    <a:close/>
                    <a:moveTo>
                      <a:pt x="18" y="2"/>
                    </a:moveTo>
                    <a:lnTo>
                      <a:pt x="19" y="1"/>
                    </a:lnTo>
                    <a:lnTo>
                      <a:pt x="19" y="2"/>
                    </a:lnTo>
                    <a:lnTo>
                      <a:pt x="18" y="2"/>
                    </a:lnTo>
                    <a:close/>
                    <a:moveTo>
                      <a:pt x="19" y="3"/>
                    </a:moveTo>
                    <a:cubicBezTo>
                      <a:pt x="17" y="3"/>
                      <a:pt x="16" y="3"/>
                      <a:pt x="15" y="2"/>
                    </a:cubicBezTo>
                    <a:lnTo>
                      <a:pt x="16" y="1"/>
                    </a:lnTo>
                    <a:cubicBezTo>
                      <a:pt x="17" y="2"/>
                      <a:pt x="17" y="2"/>
                      <a:pt x="18" y="2"/>
                    </a:cubicBezTo>
                    <a:lnTo>
                      <a:pt x="19" y="3"/>
                    </a:lnTo>
                    <a:close/>
                    <a:moveTo>
                      <a:pt x="16" y="1"/>
                    </a:moveTo>
                    <a:lnTo>
                      <a:pt x="16" y="1"/>
                    </a:lnTo>
                    <a:lnTo>
                      <a:pt x="16" y="2"/>
                    </a:lnTo>
                    <a:lnTo>
                      <a:pt x="16" y="1"/>
                    </a:lnTo>
                    <a:close/>
                    <a:moveTo>
                      <a:pt x="15" y="2"/>
                    </a:moveTo>
                    <a:cubicBezTo>
                      <a:pt x="15" y="2"/>
                      <a:pt x="14" y="2"/>
                      <a:pt x="13" y="2"/>
                    </a:cubicBezTo>
                    <a:lnTo>
                      <a:pt x="12" y="2"/>
                    </a:lnTo>
                    <a:cubicBezTo>
                      <a:pt x="13" y="0"/>
                      <a:pt x="15" y="1"/>
                      <a:pt x="16" y="1"/>
                    </a:cubicBezTo>
                    <a:lnTo>
                      <a:pt x="15" y="2"/>
                    </a:lnTo>
                    <a:close/>
                    <a:moveTo>
                      <a:pt x="13" y="2"/>
                    </a:moveTo>
                    <a:lnTo>
                      <a:pt x="13" y="2"/>
                    </a:lnTo>
                    <a:close/>
                    <a:moveTo>
                      <a:pt x="13" y="2"/>
                    </a:moveTo>
                    <a:cubicBezTo>
                      <a:pt x="13" y="3"/>
                      <a:pt x="12" y="4"/>
                      <a:pt x="12" y="4"/>
                    </a:cubicBezTo>
                    <a:lnTo>
                      <a:pt x="10" y="3"/>
                    </a:lnTo>
                    <a:cubicBezTo>
                      <a:pt x="11" y="3"/>
                      <a:pt x="11" y="2"/>
                      <a:pt x="12" y="2"/>
                    </a:cubicBezTo>
                    <a:lnTo>
                      <a:pt x="13" y="2"/>
                    </a:lnTo>
                    <a:close/>
                    <a:moveTo>
                      <a:pt x="12" y="4"/>
                    </a:moveTo>
                    <a:cubicBezTo>
                      <a:pt x="7" y="9"/>
                      <a:pt x="2" y="15"/>
                      <a:pt x="1" y="20"/>
                    </a:cubicBezTo>
                    <a:lnTo>
                      <a:pt x="0" y="20"/>
                    </a:lnTo>
                    <a:cubicBezTo>
                      <a:pt x="1" y="14"/>
                      <a:pt x="6" y="9"/>
                      <a:pt x="10" y="3"/>
                    </a:cubicBezTo>
                    <a:lnTo>
                      <a:pt x="12" y="4"/>
                    </a:lnTo>
                    <a:close/>
                    <a:moveTo>
                      <a:pt x="1" y="20"/>
                    </a:moveTo>
                    <a:cubicBezTo>
                      <a:pt x="1" y="22"/>
                      <a:pt x="2" y="23"/>
                      <a:pt x="3" y="24"/>
                    </a:cubicBezTo>
                    <a:lnTo>
                      <a:pt x="2" y="25"/>
                    </a:lnTo>
                    <a:cubicBezTo>
                      <a:pt x="0" y="23"/>
                      <a:pt x="0" y="22"/>
                      <a:pt x="0" y="20"/>
                    </a:cubicBezTo>
                    <a:lnTo>
                      <a:pt x="1" y="20"/>
                    </a:lnTo>
                    <a:close/>
                    <a:moveTo>
                      <a:pt x="3" y="24"/>
                    </a:moveTo>
                    <a:cubicBezTo>
                      <a:pt x="4" y="25"/>
                      <a:pt x="5" y="26"/>
                      <a:pt x="7" y="27"/>
                    </a:cubicBezTo>
                    <a:lnTo>
                      <a:pt x="6" y="28"/>
                    </a:lnTo>
                    <a:cubicBezTo>
                      <a:pt x="4" y="27"/>
                      <a:pt x="3" y="26"/>
                      <a:pt x="2" y="25"/>
                    </a:cubicBezTo>
                    <a:lnTo>
                      <a:pt x="3" y="24"/>
                    </a:lnTo>
                    <a:close/>
                    <a:moveTo>
                      <a:pt x="6" y="28"/>
                    </a:moveTo>
                    <a:lnTo>
                      <a:pt x="6" y="28"/>
                    </a:lnTo>
                    <a:lnTo>
                      <a:pt x="6" y="27"/>
                    </a:lnTo>
                    <a:lnTo>
                      <a:pt x="6" y="28"/>
                    </a:lnTo>
                    <a:close/>
                    <a:moveTo>
                      <a:pt x="7" y="27"/>
                    </a:moveTo>
                    <a:cubicBezTo>
                      <a:pt x="8" y="27"/>
                      <a:pt x="10" y="28"/>
                      <a:pt x="11" y="28"/>
                    </a:cubicBezTo>
                    <a:lnTo>
                      <a:pt x="11" y="29"/>
                    </a:lnTo>
                    <a:cubicBezTo>
                      <a:pt x="9" y="29"/>
                      <a:pt x="8" y="29"/>
                      <a:pt x="6" y="28"/>
                    </a:cubicBezTo>
                    <a:lnTo>
                      <a:pt x="7" y="27"/>
                    </a:lnTo>
                    <a:close/>
                    <a:moveTo>
                      <a:pt x="11" y="28"/>
                    </a:moveTo>
                    <a:cubicBezTo>
                      <a:pt x="13" y="28"/>
                      <a:pt x="15" y="28"/>
                      <a:pt x="17" y="27"/>
                    </a:cubicBezTo>
                    <a:lnTo>
                      <a:pt x="18" y="28"/>
                    </a:lnTo>
                    <a:cubicBezTo>
                      <a:pt x="16" y="29"/>
                      <a:pt x="14" y="29"/>
                      <a:pt x="11" y="29"/>
                    </a:cubicBezTo>
                    <a:lnTo>
                      <a:pt x="11" y="28"/>
                    </a:lnTo>
                    <a:close/>
                    <a:moveTo>
                      <a:pt x="17" y="27"/>
                    </a:moveTo>
                    <a:cubicBezTo>
                      <a:pt x="19" y="25"/>
                      <a:pt x="22" y="25"/>
                      <a:pt x="24" y="24"/>
                    </a:cubicBezTo>
                    <a:lnTo>
                      <a:pt x="25" y="25"/>
                    </a:lnTo>
                    <a:cubicBezTo>
                      <a:pt x="22" y="26"/>
                      <a:pt x="20" y="27"/>
                      <a:pt x="18" y="28"/>
                    </a:cubicBezTo>
                    <a:lnTo>
                      <a:pt x="17" y="27"/>
                    </a:lnTo>
                    <a:close/>
                    <a:moveTo>
                      <a:pt x="24" y="24"/>
                    </a:moveTo>
                    <a:cubicBezTo>
                      <a:pt x="27" y="23"/>
                      <a:pt x="31" y="21"/>
                      <a:pt x="34" y="19"/>
                    </a:cubicBezTo>
                    <a:lnTo>
                      <a:pt x="35" y="20"/>
                    </a:lnTo>
                    <a:cubicBezTo>
                      <a:pt x="32" y="22"/>
                      <a:pt x="28" y="24"/>
                      <a:pt x="25" y="25"/>
                    </a:cubicBezTo>
                    <a:lnTo>
                      <a:pt x="24" y="24"/>
                    </a:lnTo>
                    <a:close/>
                    <a:moveTo>
                      <a:pt x="34" y="19"/>
                    </a:moveTo>
                    <a:lnTo>
                      <a:pt x="34" y="19"/>
                    </a:lnTo>
                    <a:lnTo>
                      <a:pt x="34" y="20"/>
                    </a:lnTo>
                    <a:lnTo>
                      <a:pt x="34" y="19"/>
                    </a:lnTo>
                    <a:close/>
                    <a:moveTo>
                      <a:pt x="34" y="19"/>
                    </a:moveTo>
                    <a:cubicBezTo>
                      <a:pt x="34" y="19"/>
                      <a:pt x="34" y="18"/>
                      <a:pt x="33" y="17"/>
                    </a:cubicBezTo>
                    <a:lnTo>
                      <a:pt x="35" y="16"/>
                    </a:lnTo>
                    <a:cubicBezTo>
                      <a:pt x="35" y="18"/>
                      <a:pt x="36" y="19"/>
                      <a:pt x="35" y="20"/>
                    </a:cubicBezTo>
                    <a:lnTo>
                      <a:pt x="34" y="19"/>
                    </a:lnTo>
                    <a:close/>
                    <a:moveTo>
                      <a:pt x="33" y="17"/>
                    </a:moveTo>
                    <a:cubicBezTo>
                      <a:pt x="33" y="16"/>
                      <a:pt x="33" y="16"/>
                      <a:pt x="33" y="16"/>
                    </a:cubicBezTo>
                    <a:lnTo>
                      <a:pt x="34" y="15"/>
                    </a:lnTo>
                    <a:cubicBezTo>
                      <a:pt x="34" y="16"/>
                      <a:pt x="35" y="16"/>
                      <a:pt x="35" y="16"/>
                    </a:cubicBezTo>
                    <a:lnTo>
                      <a:pt x="33" y="17"/>
                    </a:lnTo>
                    <a:close/>
                    <a:moveTo>
                      <a:pt x="34" y="15"/>
                    </a:moveTo>
                    <a:lnTo>
                      <a:pt x="34" y="15"/>
                    </a:lnTo>
                    <a:close/>
                    <a:moveTo>
                      <a:pt x="33" y="16"/>
                    </a:moveTo>
                    <a:cubicBezTo>
                      <a:pt x="33" y="16"/>
                      <a:pt x="34" y="15"/>
                      <a:pt x="33" y="15"/>
                    </a:cubicBezTo>
                    <a:lnTo>
                      <a:pt x="32" y="15"/>
                    </a:lnTo>
                    <a:cubicBezTo>
                      <a:pt x="32" y="14"/>
                      <a:pt x="33" y="14"/>
                      <a:pt x="34" y="15"/>
                    </a:cubicBezTo>
                    <a:lnTo>
                      <a:pt x="33" y="16"/>
                    </a:lnTo>
                    <a:close/>
                    <a:moveTo>
                      <a:pt x="33" y="15"/>
                    </a:moveTo>
                    <a:cubicBezTo>
                      <a:pt x="33" y="16"/>
                      <a:pt x="34" y="15"/>
                      <a:pt x="34" y="15"/>
                    </a:cubicBezTo>
                    <a:lnTo>
                      <a:pt x="33" y="16"/>
                    </a:lnTo>
                    <a:cubicBezTo>
                      <a:pt x="32" y="16"/>
                      <a:pt x="32" y="15"/>
                      <a:pt x="32" y="15"/>
                    </a:cubicBezTo>
                    <a:lnTo>
                      <a:pt x="33" y="15"/>
                    </a:lnTo>
                    <a:close/>
                    <a:moveTo>
                      <a:pt x="34" y="15"/>
                    </a:moveTo>
                    <a:cubicBezTo>
                      <a:pt x="34" y="16"/>
                      <a:pt x="34" y="16"/>
                      <a:pt x="35" y="16"/>
                    </a:cubicBezTo>
                    <a:lnTo>
                      <a:pt x="33" y="16"/>
                    </a:lnTo>
                    <a:cubicBezTo>
                      <a:pt x="33" y="16"/>
                      <a:pt x="33" y="16"/>
                      <a:pt x="33" y="16"/>
                    </a:cubicBezTo>
                    <a:lnTo>
                      <a:pt x="34" y="15"/>
                    </a:lnTo>
                    <a:close/>
                    <a:moveTo>
                      <a:pt x="35" y="16"/>
                    </a:moveTo>
                    <a:lnTo>
                      <a:pt x="35" y="19"/>
                    </a:lnTo>
                    <a:lnTo>
                      <a:pt x="33" y="17"/>
                    </a:lnTo>
                    <a:lnTo>
                      <a:pt x="34" y="16"/>
                    </a:lnTo>
                    <a:lnTo>
                      <a:pt x="35" y="16"/>
                    </a:lnTo>
                    <a:close/>
                  </a:path>
                </a:pathLst>
              </a:custGeom>
              <a:solidFill>
                <a:srgbClr val="94939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6107" name="Freeform 795"/>
              <p:cNvSpPr>
                <a:spLocks noChangeArrowheads="1"/>
              </p:cNvSpPr>
              <p:nvPr/>
            </p:nvSpPr>
            <p:spPr bwMode="auto">
              <a:xfrm>
                <a:off x="908" y="3773"/>
                <a:ext cx="30" cy="55"/>
              </a:xfrm>
              <a:custGeom>
                <a:avLst/>
                <a:gdLst>
                  <a:gd name="T0" fmla="*/ 34538 w 22"/>
                  <a:gd name="T1" fmla="*/ 122409 h 32"/>
                  <a:gd name="T2" fmla="*/ 40951 w 22"/>
                  <a:gd name="T3" fmla="*/ 29296 h 32"/>
                  <a:gd name="T4" fmla="*/ 17280 w 22"/>
                  <a:gd name="T5" fmla="*/ 19259 h 32"/>
                  <a:gd name="T6" fmla="*/ 22249 w 22"/>
                  <a:gd name="T7" fmla="*/ 202728 h 32"/>
                  <a:gd name="T8" fmla="*/ 34538 w 22"/>
                  <a:gd name="T9" fmla="*/ 184142 h 32"/>
                  <a:gd name="T10" fmla="*/ 34538 w 22"/>
                  <a:gd name="T11" fmla="*/ 122409 h 3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2" h="32">
                    <a:moveTo>
                      <a:pt x="18" y="19"/>
                    </a:moveTo>
                    <a:cubicBezTo>
                      <a:pt x="17" y="14"/>
                      <a:pt x="22" y="8"/>
                      <a:pt x="21" y="4"/>
                    </a:cubicBezTo>
                    <a:cubicBezTo>
                      <a:pt x="21" y="0"/>
                      <a:pt x="12" y="0"/>
                      <a:pt x="9" y="3"/>
                    </a:cubicBezTo>
                    <a:cubicBezTo>
                      <a:pt x="0" y="10"/>
                      <a:pt x="0" y="24"/>
                      <a:pt x="11" y="31"/>
                    </a:cubicBezTo>
                    <a:cubicBezTo>
                      <a:pt x="12" y="32"/>
                      <a:pt x="16" y="30"/>
                      <a:pt x="18" y="28"/>
                    </a:cubicBezTo>
                    <a:cubicBezTo>
                      <a:pt x="19" y="25"/>
                      <a:pt x="19" y="22"/>
                      <a:pt x="18" y="19"/>
                    </a:cubicBezTo>
                    <a:close/>
                  </a:path>
                </a:pathLst>
              </a:custGeom>
              <a:solidFill>
                <a:srgbClr val="EDF187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6108" name="Freeform 797"/>
              <p:cNvSpPr>
                <a:spLocks noChangeArrowheads="1"/>
              </p:cNvSpPr>
              <p:nvPr/>
            </p:nvSpPr>
            <p:spPr bwMode="auto">
              <a:xfrm>
                <a:off x="974" y="3720"/>
                <a:ext cx="71" cy="70"/>
              </a:xfrm>
              <a:custGeom>
                <a:avLst/>
                <a:gdLst>
                  <a:gd name="T0" fmla="*/ 77226 w 52"/>
                  <a:gd name="T1" fmla="*/ 124581 h 41"/>
                  <a:gd name="T2" fmla="*/ 50349 w 52"/>
                  <a:gd name="T3" fmla="*/ 0 h 41"/>
                  <a:gd name="T4" fmla="*/ 42547 w 52"/>
                  <a:gd name="T5" fmla="*/ 11301 h 41"/>
                  <a:gd name="T6" fmla="*/ 2904 w 52"/>
                  <a:gd name="T7" fmla="*/ 128899 h 41"/>
                  <a:gd name="T8" fmla="*/ 0 w 52"/>
                  <a:gd name="T9" fmla="*/ 167600 h 41"/>
                  <a:gd name="T10" fmla="*/ 52936 w 52"/>
                  <a:gd name="T11" fmla="*/ 195807 h 41"/>
                  <a:gd name="T12" fmla="*/ 77226 w 52"/>
                  <a:gd name="T13" fmla="*/ 124581 h 4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52" h="41">
                    <a:moveTo>
                      <a:pt x="47" y="19"/>
                    </a:moveTo>
                    <a:cubicBezTo>
                      <a:pt x="52" y="10"/>
                      <a:pt x="43" y="1"/>
                      <a:pt x="31" y="0"/>
                    </a:cubicBezTo>
                    <a:cubicBezTo>
                      <a:pt x="30" y="0"/>
                      <a:pt x="27" y="1"/>
                      <a:pt x="26" y="2"/>
                    </a:cubicBezTo>
                    <a:cubicBezTo>
                      <a:pt x="19" y="10"/>
                      <a:pt x="11" y="14"/>
                      <a:pt x="2" y="20"/>
                    </a:cubicBezTo>
                    <a:cubicBezTo>
                      <a:pt x="0" y="22"/>
                      <a:pt x="1" y="24"/>
                      <a:pt x="0" y="26"/>
                    </a:cubicBezTo>
                    <a:cubicBezTo>
                      <a:pt x="10" y="31"/>
                      <a:pt x="25" y="41"/>
                      <a:pt x="32" y="30"/>
                    </a:cubicBezTo>
                    <a:cubicBezTo>
                      <a:pt x="36" y="25"/>
                      <a:pt x="45" y="25"/>
                      <a:pt x="47" y="19"/>
                    </a:cubicBezTo>
                    <a:close/>
                  </a:path>
                </a:pathLst>
              </a:custGeom>
              <a:solidFill>
                <a:srgbClr val="EDF187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6109" name="Freeform 798"/>
              <p:cNvSpPr>
                <a:spLocks noChangeArrowheads="1"/>
              </p:cNvSpPr>
              <p:nvPr/>
            </p:nvSpPr>
            <p:spPr bwMode="auto">
              <a:xfrm>
                <a:off x="972" y="3718"/>
                <a:ext cx="69" cy="70"/>
              </a:xfrm>
              <a:custGeom>
                <a:avLst/>
                <a:gdLst>
                  <a:gd name="T0" fmla="*/ 88614 w 50"/>
                  <a:gd name="T1" fmla="*/ 106238 h 41"/>
                  <a:gd name="T2" fmla="*/ 88614 w 50"/>
                  <a:gd name="T3" fmla="*/ 136042 h 41"/>
                  <a:gd name="T4" fmla="*/ 88614 w 50"/>
                  <a:gd name="T5" fmla="*/ 106238 h 41"/>
                  <a:gd name="T6" fmla="*/ 85121 w 50"/>
                  <a:gd name="T7" fmla="*/ 51513 h 41"/>
                  <a:gd name="T8" fmla="*/ 88614 w 50"/>
                  <a:gd name="T9" fmla="*/ 106238 h 41"/>
                  <a:gd name="T10" fmla="*/ 69380 w 50"/>
                  <a:gd name="T11" fmla="*/ 18729 h 41"/>
                  <a:gd name="T12" fmla="*/ 85121 w 50"/>
                  <a:gd name="T13" fmla="*/ 51513 h 41"/>
                  <a:gd name="T14" fmla="*/ 69380 w 50"/>
                  <a:gd name="T15" fmla="*/ 18729 h 41"/>
                  <a:gd name="T16" fmla="*/ 58073 w 50"/>
                  <a:gd name="T17" fmla="*/ 0 h 41"/>
                  <a:gd name="T18" fmla="*/ 69380 w 50"/>
                  <a:gd name="T19" fmla="*/ 18729 h 41"/>
                  <a:gd name="T20" fmla="*/ 58073 w 50"/>
                  <a:gd name="T21" fmla="*/ 0 h 41"/>
                  <a:gd name="T22" fmla="*/ 58073 w 50"/>
                  <a:gd name="T23" fmla="*/ 0 h 41"/>
                  <a:gd name="T24" fmla="*/ 58073 w 50"/>
                  <a:gd name="T25" fmla="*/ 11301 h 41"/>
                  <a:gd name="T26" fmla="*/ 58073 w 50"/>
                  <a:gd name="T27" fmla="*/ 0 h 41"/>
                  <a:gd name="T28" fmla="*/ 58073 w 50"/>
                  <a:gd name="T29" fmla="*/ 11301 h 41"/>
                  <a:gd name="T30" fmla="*/ 56090 w 50"/>
                  <a:gd name="T31" fmla="*/ 0 h 41"/>
                  <a:gd name="T32" fmla="*/ 58073 w 50"/>
                  <a:gd name="T33" fmla="*/ 11301 h 41"/>
                  <a:gd name="T34" fmla="*/ 56090 w 50"/>
                  <a:gd name="T35" fmla="*/ 11301 h 41"/>
                  <a:gd name="T36" fmla="*/ 56090 w 50"/>
                  <a:gd name="T37" fmla="*/ 0 h 41"/>
                  <a:gd name="T38" fmla="*/ 56090 w 50"/>
                  <a:gd name="T39" fmla="*/ 11301 h 41"/>
                  <a:gd name="T40" fmla="*/ 49890 w 50"/>
                  <a:gd name="T41" fmla="*/ 18729 h 41"/>
                  <a:gd name="T42" fmla="*/ 56090 w 50"/>
                  <a:gd name="T43" fmla="*/ 11301 h 41"/>
                  <a:gd name="T44" fmla="*/ 50127 w 50"/>
                  <a:gd name="T45" fmla="*/ 18729 h 41"/>
                  <a:gd name="T46" fmla="*/ 49890 w 50"/>
                  <a:gd name="T47" fmla="*/ 18729 h 41"/>
                  <a:gd name="T48" fmla="*/ 50127 w 50"/>
                  <a:gd name="T49" fmla="*/ 18729 h 41"/>
                  <a:gd name="T50" fmla="*/ 8820 w 50"/>
                  <a:gd name="T51" fmla="*/ 124581 h 41"/>
                  <a:gd name="T52" fmla="*/ 50127 w 50"/>
                  <a:gd name="T53" fmla="*/ 18729 h 41"/>
                  <a:gd name="T54" fmla="*/ 5309 w 50"/>
                  <a:gd name="T55" fmla="*/ 141718 h 41"/>
                  <a:gd name="T56" fmla="*/ 8820 w 50"/>
                  <a:gd name="T57" fmla="*/ 124581 h 41"/>
                  <a:gd name="T58" fmla="*/ 5309 w 50"/>
                  <a:gd name="T59" fmla="*/ 141718 h 41"/>
                  <a:gd name="T60" fmla="*/ 5309 w 50"/>
                  <a:gd name="T61" fmla="*/ 136042 h 41"/>
                  <a:gd name="T62" fmla="*/ 5309 w 50"/>
                  <a:gd name="T63" fmla="*/ 141718 h 41"/>
                  <a:gd name="T64" fmla="*/ 1928 w 50"/>
                  <a:gd name="T65" fmla="*/ 154772 h 41"/>
                  <a:gd name="T66" fmla="*/ 5309 w 50"/>
                  <a:gd name="T67" fmla="*/ 141718 h 41"/>
                  <a:gd name="T68" fmla="*/ 1928 w 50"/>
                  <a:gd name="T69" fmla="*/ 178968 h 41"/>
                  <a:gd name="T70" fmla="*/ 1928 w 50"/>
                  <a:gd name="T71" fmla="*/ 154772 h 41"/>
                  <a:gd name="T72" fmla="*/ 0 w 50"/>
                  <a:gd name="T73" fmla="*/ 178968 h 41"/>
                  <a:gd name="T74" fmla="*/ 0 w 50"/>
                  <a:gd name="T75" fmla="*/ 176176 h 41"/>
                  <a:gd name="T76" fmla="*/ 0 w 50"/>
                  <a:gd name="T77" fmla="*/ 178968 h 41"/>
                  <a:gd name="T78" fmla="*/ 7939 w 50"/>
                  <a:gd name="T79" fmla="*/ 178968 h 41"/>
                  <a:gd name="T80" fmla="*/ 0 w 50"/>
                  <a:gd name="T81" fmla="*/ 178968 h 41"/>
                  <a:gd name="T82" fmla="*/ 7939 w 50"/>
                  <a:gd name="T83" fmla="*/ 178968 h 41"/>
                  <a:gd name="T84" fmla="*/ 61476 w 50"/>
                  <a:gd name="T85" fmla="*/ 206608 h 41"/>
                  <a:gd name="T86" fmla="*/ 7939 w 50"/>
                  <a:gd name="T87" fmla="*/ 178968 h 41"/>
                  <a:gd name="T88" fmla="*/ 60259 w 50"/>
                  <a:gd name="T89" fmla="*/ 200092 h 41"/>
                  <a:gd name="T90" fmla="*/ 60259 w 50"/>
                  <a:gd name="T91" fmla="*/ 200092 h 41"/>
                  <a:gd name="T92" fmla="*/ 74866 w 50"/>
                  <a:gd name="T93" fmla="*/ 176176 h 41"/>
                  <a:gd name="T94" fmla="*/ 60259 w 50"/>
                  <a:gd name="T95" fmla="*/ 200092 h 41"/>
                  <a:gd name="T96" fmla="*/ 85121 w 50"/>
                  <a:gd name="T97" fmla="*/ 128899 h 41"/>
                  <a:gd name="T98" fmla="*/ 74866 w 50"/>
                  <a:gd name="T99" fmla="*/ 176176 h 41"/>
                  <a:gd name="T100" fmla="*/ 85121 w 50"/>
                  <a:gd name="T101" fmla="*/ 128899 h 41"/>
                  <a:gd name="T102" fmla="*/ 87985 w 50"/>
                  <a:gd name="T103" fmla="*/ 128899 h 41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</a:gdLst>
                <a:ahLst/>
                <a:cxnLst>
                  <a:cxn ang="T104">
                    <a:pos x="T0" y="T1"/>
                  </a:cxn>
                  <a:cxn ang="T105">
                    <a:pos x="T2" y="T3"/>
                  </a:cxn>
                  <a:cxn ang="T106">
                    <a:pos x="T4" y="T5"/>
                  </a:cxn>
                  <a:cxn ang="T107">
                    <a:pos x="T6" y="T7"/>
                  </a:cxn>
                  <a:cxn ang="T108">
                    <a:pos x="T8" y="T9"/>
                  </a:cxn>
                  <a:cxn ang="T109">
                    <a:pos x="T10" y="T11"/>
                  </a:cxn>
                  <a:cxn ang="T110">
                    <a:pos x="T12" y="T13"/>
                  </a:cxn>
                  <a:cxn ang="T111">
                    <a:pos x="T14" y="T15"/>
                  </a:cxn>
                  <a:cxn ang="T112">
                    <a:pos x="T16" y="T17"/>
                  </a:cxn>
                  <a:cxn ang="T113">
                    <a:pos x="T18" y="T19"/>
                  </a:cxn>
                  <a:cxn ang="T114">
                    <a:pos x="T20" y="T21"/>
                  </a:cxn>
                  <a:cxn ang="T115">
                    <a:pos x="T22" y="T23"/>
                  </a:cxn>
                  <a:cxn ang="T116">
                    <a:pos x="T24" y="T25"/>
                  </a:cxn>
                  <a:cxn ang="T117">
                    <a:pos x="T26" y="T27"/>
                  </a:cxn>
                  <a:cxn ang="T118">
                    <a:pos x="T28" y="T29"/>
                  </a:cxn>
                  <a:cxn ang="T119">
                    <a:pos x="T30" y="T31"/>
                  </a:cxn>
                  <a:cxn ang="T120">
                    <a:pos x="T32" y="T33"/>
                  </a:cxn>
                  <a:cxn ang="T121">
                    <a:pos x="T34" y="T35"/>
                  </a:cxn>
                  <a:cxn ang="T122">
                    <a:pos x="T36" y="T37"/>
                  </a:cxn>
                  <a:cxn ang="T123">
                    <a:pos x="T38" y="T39"/>
                  </a:cxn>
                  <a:cxn ang="T124">
                    <a:pos x="T40" y="T41"/>
                  </a:cxn>
                  <a:cxn ang="T125">
                    <a:pos x="T42" y="T43"/>
                  </a:cxn>
                  <a:cxn ang="T126">
                    <a:pos x="T44" y="T45"/>
                  </a:cxn>
                  <a:cxn ang="T127">
                    <a:pos x="T46" y="T47"/>
                  </a:cxn>
                  <a:cxn ang="T128">
                    <a:pos x="T48" y="T49"/>
                  </a:cxn>
                  <a:cxn ang="T129">
                    <a:pos x="T50" y="T51"/>
                  </a:cxn>
                  <a:cxn ang="T130">
                    <a:pos x="T52" y="T53"/>
                  </a:cxn>
                  <a:cxn ang="T131">
                    <a:pos x="T54" y="T55"/>
                  </a:cxn>
                  <a:cxn ang="T132">
                    <a:pos x="T56" y="T57"/>
                  </a:cxn>
                  <a:cxn ang="T133">
                    <a:pos x="T58" y="T59"/>
                  </a:cxn>
                  <a:cxn ang="T134">
                    <a:pos x="T60" y="T61"/>
                  </a:cxn>
                  <a:cxn ang="T135">
                    <a:pos x="T62" y="T63"/>
                  </a:cxn>
                  <a:cxn ang="T136">
                    <a:pos x="T64" y="T65"/>
                  </a:cxn>
                  <a:cxn ang="T137">
                    <a:pos x="T66" y="T67"/>
                  </a:cxn>
                  <a:cxn ang="T138">
                    <a:pos x="T68" y="T69"/>
                  </a:cxn>
                  <a:cxn ang="T139">
                    <a:pos x="T70" y="T71"/>
                  </a:cxn>
                  <a:cxn ang="T140">
                    <a:pos x="T72" y="T73"/>
                  </a:cxn>
                  <a:cxn ang="T141">
                    <a:pos x="T74" y="T75"/>
                  </a:cxn>
                  <a:cxn ang="T142">
                    <a:pos x="T76" y="T77"/>
                  </a:cxn>
                  <a:cxn ang="T143">
                    <a:pos x="T78" y="T79"/>
                  </a:cxn>
                  <a:cxn ang="T144">
                    <a:pos x="T80" y="T81"/>
                  </a:cxn>
                  <a:cxn ang="T145">
                    <a:pos x="T82" y="T83"/>
                  </a:cxn>
                  <a:cxn ang="T146">
                    <a:pos x="T84" y="T85"/>
                  </a:cxn>
                  <a:cxn ang="T147">
                    <a:pos x="T86" y="T87"/>
                  </a:cxn>
                  <a:cxn ang="T148">
                    <a:pos x="T88" y="T89"/>
                  </a:cxn>
                  <a:cxn ang="T149">
                    <a:pos x="T90" y="T91"/>
                  </a:cxn>
                  <a:cxn ang="T150">
                    <a:pos x="T92" y="T93"/>
                  </a:cxn>
                  <a:cxn ang="T151">
                    <a:pos x="T94" y="T95"/>
                  </a:cxn>
                  <a:cxn ang="T152">
                    <a:pos x="T96" y="T97"/>
                  </a:cxn>
                  <a:cxn ang="T153">
                    <a:pos x="T98" y="T99"/>
                  </a:cxn>
                  <a:cxn ang="T154">
                    <a:pos x="T100" y="T101"/>
                  </a:cxn>
                  <a:cxn ang="T155">
                    <a:pos x="T102" y="T103"/>
                  </a:cxn>
                </a:cxnLst>
                <a:rect l="0" t="0" r="r" b="b"/>
                <a:pathLst>
                  <a:path w="50" h="41">
                    <a:moveTo>
                      <a:pt x="47" y="20"/>
                    </a:moveTo>
                    <a:cubicBezTo>
                      <a:pt x="48" y="19"/>
                      <a:pt x="49" y="17"/>
                      <a:pt x="49" y="16"/>
                    </a:cubicBezTo>
                    <a:lnTo>
                      <a:pt x="50" y="16"/>
                    </a:lnTo>
                    <a:cubicBezTo>
                      <a:pt x="50" y="18"/>
                      <a:pt x="50" y="19"/>
                      <a:pt x="49" y="21"/>
                    </a:cubicBezTo>
                    <a:lnTo>
                      <a:pt x="47" y="20"/>
                    </a:lnTo>
                    <a:close/>
                    <a:moveTo>
                      <a:pt x="49" y="16"/>
                    </a:moveTo>
                    <a:cubicBezTo>
                      <a:pt x="49" y="13"/>
                      <a:pt x="48" y="10"/>
                      <a:pt x="46" y="8"/>
                    </a:cubicBezTo>
                    <a:lnTo>
                      <a:pt x="47" y="8"/>
                    </a:lnTo>
                    <a:cubicBezTo>
                      <a:pt x="49" y="10"/>
                      <a:pt x="50" y="13"/>
                      <a:pt x="50" y="16"/>
                    </a:cubicBezTo>
                    <a:lnTo>
                      <a:pt x="49" y="16"/>
                    </a:lnTo>
                    <a:close/>
                    <a:moveTo>
                      <a:pt x="46" y="8"/>
                    </a:moveTo>
                    <a:cubicBezTo>
                      <a:pt x="44" y="6"/>
                      <a:pt x="42" y="4"/>
                      <a:pt x="38" y="3"/>
                    </a:cubicBezTo>
                    <a:lnTo>
                      <a:pt x="39" y="2"/>
                    </a:lnTo>
                    <a:cubicBezTo>
                      <a:pt x="42" y="3"/>
                      <a:pt x="45" y="5"/>
                      <a:pt x="47" y="8"/>
                    </a:cubicBezTo>
                    <a:lnTo>
                      <a:pt x="46" y="8"/>
                    </a:lnTo>
                    <a:close/>
                    <a:moveTo>
                      <a:pt x="38" y="3"/>
                    </a:moveTo>
                    <a:cubicBezTo>
                      <a:pt x="36" y="2"/>
                      <a:pt x="34" y="2"/>
                      <a:pt x="32" y="2"/>
                    </a:cubicBezTo>
                    <a:lnTo>
                      <a:pt x="32" y="0"/>
                    </a:lnTo>
                    <a:cubicBezTo>
                      <a:pt x="35" y="1"/>
                      <a:pt x="37" y="1"/>
                      <a:pt x="39" y="2"/>
                    </a:cubicBezTo>
                    <a:lnTo>
                      <a:pt x="38" y="3"/>
                    </a:lnTo>
                    <a:close/>
                    <a:moveTo>
                      <a:pt x="32" y="0"/>
                    </a:moveTo>
                    <a:lnTo>
                      <a:pt x="32" y="0"/>
                    </a:lnTo>
                    <a:lnTo>
                      <a:pt x="32" y="1"/>
                    </a:lnTo>
                    <a:lnTo>
                      <a:pt x="32" y="0"/>
                    </a:lnTo>
                    <a:close/>
                    <a:moveTo>
                      <a:pt x="32" y="2"/>
                    </a:moveTo>
                    <a:lnTo>
                      <a:pt x="32" y="2"/>
                    </a:lnTo>
                    <a:lnTo>
                      <a:pt x="32" y="0"/>
                    </a:lnTo>
                    <a:lnTo>
                      <a:pt x="32" y="2"/>
                    </a:lnTo>
                    <a:close/>
                    <a:moveTo>
                      <a:pt x="32" y="2"/>
                    </a:moveTo>
                    <a:cubicBezTo>
                      <a:pt x="32" y="2"/>
                      <a:pt x="32" y="2"/>
                      <a:pt x="32" y="2"/>
                    </a:cubicBezTo>
                    <a:lnTo>
                      <a:pt x="31" y="0"/>
                    </a:lnTo>
                    <a:cubicBezTo>
                      <a:pt x="32" y="0"/>
                      <a:pt x="32" y="0"/>
                      <a:pt x="32" y="0"/>
                    </a:cubicBezTo>
                    <a:lnTo>
                      <a:pt x="32" y="2"/>
                    </a:lnTo>
                    <a:close/>
                    <a:moveTo>
                      <a:pt x="32" y="2"/>
                    </a:moveTo>
                    <a:cubicBezTo>
                      <a:pt x="31" y="2"/>
                      <a:pt x="31" y="2"/>
                      <a:pt x="31" y="2"/>
                    </a:cubicBezTo>
                    <a:lnTo>
                      <a:pt x="30" y="1"/>
                    </a:lnTo>
                    <a:cubicBezTo>
                      <a:pt x="31" y="1"/>
                      <a:pt x="31" y="0"/>
                      <a:pt x="31" y="0"/>
                    </a:cubicBezTo>
                    <a:lnTo>
                      <a:pt x="32" y="2"/>
                    </a:lnTo>
                    <a:close/>
                    <a:moveTo>
                      <a:pt x="31" y="2"/>
                    </a:moveTo>
                    <a:cubicBezTo>
                      <a:pt x="30" y="2"/>
                      <a:pt x="28" y="3"/>
                      <a:pt x="28" y="3"/>
                    </a:cubicBezTo>
                    <a:lnTo>
                      <a:pt x="27" y="3"/>
                    </a:lnTo>
                    <a:cubicBezTo>
                      <a:pt x="27" y="2"/>
                      <a:pt x="29" y="1"/>
                      <a:pt x="30" y="1"/>
                    </a:cubicBezTo>
                    <a:lnTo>
                      <a:pt x="31" y="2"/>
                    </a:lnTo>
                    <a:close/>
                    <a:moveTo>
                      <a:pt x="28" y="3"/>
                    </a:moveTo>
                    <a:lnTo>
                      <a:pt x="28" y="3"/>
                    </a:lnTo>
                    <a:lnTo>
                      <a:pt x="27" y="3"/>
                    </a:lnTo>
                    <a:lnTo>
                      <a:pt x="28" y="3"/>
                    </a:lnTo>
                    <a:close/>
                    <a:moveTo>
                      <a:pt x="28" y="3"/>
                    </a:moveTo>
                    <a:cubicBezTo>
                      <a:pt x="21" y="10"/>
                      <a:pt x="14" y="15"/>
                      <a:pt x="6" y="20"/>
                    </a:cubicBezTo>
                    <a:lnTo>
                      <a:pt x="5" y="19"/>
                    </a:lnTo>
                    <a:cubicBezTo>
                      <a:pt x="13" y="14"/>
                      <a:pt x="20" y="10"/>
                      <a:pt x="27" y="3"/>
                    </a:cubicBezTo>
                    <a:lnTo>
                      <a:pt x="28" y="3"/>
                    </a:lnTo>
                    <a:close/>
                    <a:moveTo>
                      <a:pt x="6" y="20"/>
                    </a:moveTo>
                    <a:lnTo>
                      <a:pt x="3" y="22"/>
                    </a:lnTo>
                    <a:lnTo>
                      <a:pt x="2" y="21"/>
                    </a:lnTo>
                    <a:lnTo>
                      <a:pt x="5" y="19"/>
                    </a:lnTo>
                    <a:lnTo>
                      <a:pt x="6" y="20"/>
                    </a:lnTo>
                    <a:close/>
                    <a:moveTo>
                      <a:pt x="3" y="22"/>
                    </a:moveTo>
                    <a:lnTo>
                      <a:pt x="3" y="22"/>
                    </a:lnTo>
                    <a:lnTo>
                      <a:pt x="3" y="21"/>
                    </a:lnTo>
                    <a:lnTo>
                      <a:pt x="3" y="22"/>
                    </a:lnTo>
                    <a:close/>
                    <a:moveTo>
                      <a:pt x="3" y="22"/>
                    </a:moveTo>
                    <a:cubicBezTo>
                      <a:pt x="2" y="22"/>
                      <a:pt x="2" y="23"/>
                      <a:pt x="2" y="24"/>
                    </a:cubicBezTo>
                    <a:lnTo>
                      <a:pt x="1" y="24"/>
                    </a:lnTo>
                    <a:cubicBezTo>
                      <a:pt x="1" y="23"/>
                      <a:pt x="1" y="22"/>
                      <a:pt x="2" y="21"/>
                    </a:cubicBezTo>
                    <a:lnTo>
                      <a:pt x="3" y="22"/>
                    </a:lnTo>
                    <a:close/>
                    <a:moveTo>
                      <a:pt x="2" y="24"/>
                    </a:moveTo>
                    <a:cubicBezTo>
                      <a:pt x="2" y="26"/>
                      <a:pt x="2" y="27"/>
                      <a:pt x="1" y="28"/>
                    </a:cubicBezTo>
                    <a:lnTo>
                      <a:pt x="0" y="27"/>
                    </a:lnTo>
                    <a:cubicBezTo>
                      <a:pt x="1" y="26"/>
                      <a:pt x="1" y="25"/>
                      <a:pt x="1" y="24"/>
                    </a:cubicBezTo>
                    <a:lnTo>
                      <a:pt x="2" y="24"/>
                    </a:lnTo>
                    <a:close/>
                    <a:moveTo>
                      <a:pt x="0" y="28"/>
                    </a:moveTo>
                    <a:lnTo>
                      <a:pt x="0" y="28"/>
                    </a:lnTo>
                    <a:lnTo>
                      <a:pt x="0" y="27"/>
                    </a:lnTo>
                    <a:lnTo>
                      <a:pt x="1" y="27"/>
                    </a:lnTo>
                    <a:lnTo>
                      <a:pt x="0" y="28"/>
                    </a:lnTo>
                    <a:close/>
                    <a:moveTo>
                      <a:pt x="1" y="27"/>
                    </a:moveTo>
                    <a:cubicBezTo>
                      <a:pt x="2" y="27"/>
                      <a:pt x="3" y="28"/>
                      <a:pt x="4" y="28"/>
                    </a:cubicBezTo>
                    <a:lnTo>
                      <a:pt x="3" y="29"/>
                    </a:lnTo>
                    <a:cubicBezTo>
                      <a:pt x="2" y="29"/>
                      <a:pt x="1" y="28"/>
                      <a:pt x="0" y="28"/>
                    </a:cubicBezTo>
                    <a:lnTo>
                      <a:pt x="1" y="27"/>
                    </a:lnTo>
                    <a:close/>
                    <a:moveTo>
                      <a:pt x="4" y="28"/>
                    </a:moveTo>
                    <a:cubicBezTo>
                      <a:pt x="13" y="33"/>
                      <a:pt x="26" y="40"/>
                      <a:pt x="33" y="31"/>
                    </a:cubicBezTo>
                    <a:lnTo>
                      <a:pt x="34" y="32"/>
                    </a:lnTo>
                    <a:cubicBezTo>
                      <a:pt x="27" y="41"/>
                      <a:pt x="13" y="34"/>
                      <a:pt x="3" y="29"/>
                    </a:cubicBezTo>
                    <a:lnTo>
                      <a:pt x="4" y="28"/>
                    </a:lnTo>
                    <a:close/>
                    <a:moveTo>
                      <a:pt x="33" y="31"/>
                    </a:moveTo>
                    <a:lnTo>
                      <a:pt x="33" y="31"/>
                    </a:lnTo>
                    <a:close/>
                    <a:moveTo>
                      <a:pt x="33" y="31"/>
                    </a:moveTo>
                    <a:cubicBezTo>
                      <a:pt x="35" y="29"/>
                      <a:pt x="37" y="27"/>
                      <a:pt x="40" y="26"/>
                    </a:cubicBezTo>
                    <a:lnTo>
                      <a:pt x="41" y="27"/>
                    </a:lnTo>
                    <a:cubicBezTo>
                      <a:pt x="38" y="28"/>
                      <a:pt x="36" y="30"/>
                      <a:pt x="34" y="32"/>
                    </a:cubicBezTo>
                    <a:lnTo>
                      <a:pt x="33" y="31"/>
                    </a:lnTo>
                    <a:close/>
                    <a:moveTo>
                      <a:pt x="40" y="26"/>
                    </a:moveTo>
                    <a:cubicBezTo>
                      <a:pt x="43" y="24"/>
                      <a:pt x="46" y="23"/>
                      <a:pt x="47" y="20"/>
                    </a:cubicBezTo>
                    <a:lnTo>
                      <a:pt x="49" y="21"/>
                    </a:lnTo>
                    <a:cubicBezTo>
                      <a:pt x="47" y="24"/>
                      <a:pt x="44" y="25"/>
                      <a:pt x="41" y="27"/>
                    </a:cubicBezTo>
                    <a:lnTo>
                      <a:pt x="40" y="26"/>
                    </a:lnTo>
                    <a:close/>
                    <a:moveTo>
                      <a:pt x="47" y="20"/>
                    </a:moveTo>
                    <a:lnTo>
                      <a:pt x="47" y="20"/>
                    </a:lnTo>
                    <a:lnTo>
                      <a:pt x="48" y="20"/>
                    </a:lnTo>
                    <a:lnTo>
                      <a:pt x="47" y="20"/>
                    </a:lnTo>
                    <a:close/>
                  </a:path>
                </a:pathLst>
              </a:custGeom>
              <a:solidFill>
                <a:srgbClr val="94939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6110" name="Freeform 799"/>
              <p:cNvSpPr>
                <a:spLocks noChangeArrowheads="1"/>
              </p:cNvSpPr>
              <p:nvPr/>
            </p:nvSpPr>
            <p:spPr bwMode="auto">
              <a:xfrm>
                <a:off x="1111" y="3751"/>
                <a:ext cx="54" cy="63"/>
              </a:xfrm>
              <a:custGeom>
                <a:avLst/>
                <a:gdLst>
                  <a:gd name="T0" fmla="*/ 55585 w 40"/>
                  <a:gd name="T1" fmla="*/ 149288 h 37"/>
                  <a:gd name="T2" fmla="*/ 23556 w 40"/>
                  <a:gd name="T3" fmla="*/ 10446 h 37"/>
                  <a:gd name="T4" fmla="*/ 4307 w 40"/>
                  <a:gd name="T5" fmla="*/ 71856 h 37"/>
                  <a:gd name="T6" fmla="*/ 7101 w 40"/>
                  <a:gd name="T7" fmla="*/ 184013 h 37"/>
                  <a:gd name="T8" fmla="*/ 50583 w 40"/>
                  <a:gd name="T9" fmla="*/ 166536 h 37"/>
                  <a:gd name="T10" fmla="*/ 55585 w 40"/>
                  <a:gd name="T11" fmla="*/ 149288 h 3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40" h="37">
                    <a:moveTo>
                      <a:pt x="37" y="25"/>
                    </a:moveTo>
                    <a:cubicBezTo>
                      <a:pt x="40" y="14"/>
                      <a:pt x="30" y="0"/>
                      <a:pt x="16" y="2"/>
                    </a:cubicBezTo>
                    <a:cubicBezTo>
                      <a:pt x="10" y="3"/>
                      <a:pt x="4" y="8"/>
                      <a:pt x="3" y="12"/>
                    </a:cubicBezTo>
                    <a:cubicBezTo>
                      <a:pt x="1" y="18"/>
                      <a:pt x="0" y="26"/>
                      <a:pt x="5" y="31"/>
                    </a:cubicBezTo>
                    <a:cubicBezTo>
                      <a:pt x="12" y="37"/>
                      <a:pt x="24" y="29"/>
                      <a:pt x="34" y="28"/>
                    </a:cubicBezTo>
                    <a:cubicBezTo>
                      <a:pt x="35" y="28"/>
                      <a:pt x="37" y="26"/>
                      <a:pt x="37" y="25"/>
                    </a:cubicBezTo>
                    <a:close/>
                  </a:path>
                </a:pathLst>
              </a:custGeom>
              <a:solidFill>
                <a:srgbClr val="EDF187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6111" name="Freeform 800"/>
              <p:cNvSpPr>
                <a:spLocks noChangeArrowheads="1"/>
              </p:cNvSpPr>
              <p:nvPr/>
            </p:nvSpPr>
            <p:spPr bwMode="auto">
              <a:xfrm>
                <a:off x="1111" y="3752"/>
                <a:ext cx="52" cy="60"/>
              </a:xfrm>
              <a:custGeom>
                <a:avLst/>
                <a:gdLst>
                  <a:gd name="T0" fmla="*/ 61526 w 38"/>
                  <a:gd name="T1" fmla="*/ 107765 h 35"/>
                  <a:gd name="T2" fmla="*/ 64484 w 38"/>
                  <a:gd name="T3" fmla="*/ 157630 h 35"/>
                  <a:gd name="T4" fmla="*/ 61526 w 38"/>
                  <a:gd name="T5" fmla="*/ 107765 h 35"/>
                  <a:gd name="T6" fmla="*/ 56406 w 38"/>
                  <a:gd name="T7" fmla="*/ 39946 h 35"/>
                  <a:gd name="T8" fmla="*/ 61526 w 38"/>
                  <a:gd name="T9" fmla="*/ 107765 h 35"/>
                  <a:gd name="T10" fmla="*/ 38901 w 38"/>
                  <a:gd name="T11" fmla="*/ 11441 h 35"/>
                  <a:gd name="T12" fmla="*/ 56406 w 38"/>
                  <a:gd name="T13" fmla="*/ 39946 h 35"/>
                  <a:gd name="T14" fmla="*/ 38901 w 38"/>
                  <a:gd name="T15" fmla="*/ 11441 h 35"/>
                  <a:gd name="T16" fmla="*/ 28118 w 38"/>
                  <a:gd name="T17" fmla="*/ 6903 h 35"/>
                  <a:gd name="T18" fmla="*/ 38901 w 38"/>
                  <a:gd name="T19" fmla="*/ 11441 h 35"/>
                  <a:gd name="T20" fmla="*/ 28512 w 38"/>
                  <a:gd name="T21" fmla="*/ 11441 h 35"/>
                  <a:gd name="T22" fmla="*/ 28512 w 38"/>
                  <a:gd name="T23" fmla="*/ 11441 h 35"/>
                  <a:gd name="T24" fmla="*/ 28512 w 38"/>
                  <a:gd name="T25" fmla="*/ 11441 h 35"/>
                  <a:gd name="T26" fmla="*/ 28118 w 38"/>
                  <a:gd name="T27" fmla="*/ 6903 h 35"/>
                  <a:gd name="T28" fmla="*/ 28512 w 38"/>
                  <a:gd name="T29" fmla="*/ 11441 h 35"/>
                  <a:gd name="T30" fmla="*/ 23460 w 38"/>
                  <a:gd name="T31" fmla="*/ 6903 h 35"/>
                  <a:gd name="T32" fmla="*/ 28512 w 38"/>
                  <a:gd name="T33" fmla="*/ 11441 h 35"/>
                  <a:gd name="T34" fmla="*/ 20518 w 38"/>
                  <a:gd name="T35" fmla="*/ 18967 h 35"/>
                  <a:gd name="T36" fmla="*/ 23460 w 38"/>
                  <a:gd name="T37" fmla="*/ 6903 h 35"/>
                  <a:gd name="T38" fmla="*/ 20518 w 38"/>
                  <a:gd name="T39" fmla="*/ 18967 h 35"/>
                  <a:gd name="T40" fmla="*/ 2960 w 38"/>
                  <a:gd name="T41" fmla="*/ 72561 h 35"/>
                  <a:gd name="T42" fmla="*/ 20518 w 38"/>
                  <a:gd name="T43" fmla="*/ 18967 h 35"/>
                  <a:gd name="T44" fmla="*/ 4911 w 38"/>
                  <a:gd name="T45" fmla="*/ 72561 h 35"/>
                  <a:gd name="T46" fmla="*/ 4911 w 38"/>
                  <a:gd name="T47" fmla="*/ 72561 h 35"/>
                  <a:gd name="T48" fmla="*/ 2960 w 38"/>
                  <a:gd name="T49" fmla="*/ 72561 h 35"/>
                  <a:gd name="T50" fmla="*/ 4911 w 38"/>
                  <a:gd name="T51" fmla="*/ 72561 h 35"/>
                  <a:gd name="T52" fmla="*/ 2960 w 38"/>
                  <a:gd name="T53" fmla="*/ 72561 h 35"/>
                  <a:gd name="T54" fmla="*/ 2960 w 38"/>
                  <a:gd name="T55" fmla="*/ 72561 h 35"/>
                  <a:gd name="T56" fmla="*/ 4911 w 38"/>
                  <a:gd name="T57" fmla="*/ 90355 h 35"/>
                  <a:gd name="T58" fmla="*/ 2960 w 38"/>
                  <a:gd name="T59" fmla="*/ 72561 h 35"/>
                  <a:gd name="T60" fmla="*/ 4911 w 38"/>
                  <a:gd name="T61" fmla="*/ 90355 h 35"/>
                  <a:gd name="T62" fmla="*/ 0 w 38"/>
                  <a:gd name="T63" fmla="*/ 107765 h 35"/>
                  <a:gd name="T64" fmla="*/ 4911 w 38"/>
                  <a:gd name="T65" fmla="*/ 90355 h 35"/>
                  <a:gd name="T66" fmla="*/ 10375 w 38"/>
                  <a:gd name="T67" fmla="*/ 191955 h 35"/>
                  <a:gd name="T68" fmla="*/ 0 w 38"/>
                  <a:gd name="T69" fmla="*/ 107765 h 35"/>
                  <a:gd name="T70" fmla="*/ 10375 w 38"/>
                  <a:gd name="T71" fmla="*/ 191955 h 35"/>
                  <a:gd name="T72" fmla="*/ 40871 w 38"/>
                  <a:gd name="T73" fmla="*/ 199293 h 35"/>
                  <a:gd name="T74" fmla="*/ 10375 w 38"/>
                  <a:gd name="T75" fmla="*/ 191955 h 35"/>
                  <a:gd name="T76" fmla="*/ 57632 w 38"/>
                  <a:gd name="T77" fmla="*/ 170957 h 35"/>
                  <a:gd name="T78" fmla="*/ 40871 w 38"/>
                  <a:gd name="T79" fmla="*/ 199293 h 35"/>
                  <a:gd name="T80" fmla="*/ 59721 w 38"/>
                  <a:gd name="T81" fmla="*/ 181778 h 35"/>
                  <a:gd name="T82" fmla="*/ 59721 w 38"/>
                  <a:gd name="T83" fmla="*/ 181778 h 35"/>
                  <a:gd name="T84" fmla="*/ 59721 w 38"/>
                  <a:gd name="T85" fmla="*/ 181778 h 35"/>
                  <a:gd name="T86" fmla="*/ 57632 w 38"/>
                  <a:gd name="T87" fmla="*/ 170957 h 35"/>
                  <a:gd name="T88" fmla="*/ 59721 w 38"/>
                  <a:gd name="T89" fmla="*/ 181778 h 35"/>
                  <a:gd name="T90" fmla="*/ 59721 w 38"/>
                  <a:gd name="T91" fmla="*/ 181778 h 35"/>
                  <a:gd name="T92" fmla="*/ 57632 w 38"/>
                  <a:gd name="T93" fmla="*/ 178584 h 35"/>
                  <a:gd name="T94" fmla="*/ 57632 w 38"/>
                  <a:gd name="T95" fmla="*/ 170957 h 35"/>
                  <a:gd name="T96" fmla="*/ 59721 w 38"/>
                  <a:gd name="T97" fmla="*/ 178584 h 35"/>
                  <a:gd name="T98" fmla="*/ 57632 w 38"/>
                  <a:gd name="T99" fmla="*/ 170957 h 35"/>
                  <a:gd name="T100" fmla="*/ 57632 w 38"/>
                  <a:gd name="T101" fmla="*/ 170957 h 35"/>
                  <a:gd name="T102" fmla="*/ 57632 w 38"/>
                  <a:gd name="T103" fmla="*/ 170957 h 35"/>
                  <a:gd name="T104" fmla="*/ 59721 w 38"/>
                  <a:gd name="T105" fmla="*/ 170957 h 35"/>
                  <a:gd name="T106" fmla="*/ 59721 w 38"/>
                  <a:gd name="T107" fmla="*/ 178584 h 35"/>
                  <a:gd name="T108" fmla="*/ 59721 w 38"/>
                  <a:gd name="T109" fmla="*/ 170957 h 35"/>
                  <a:gd name="T110" fmla="*/ 59721 w 38"/>
                  <a:gd name="T111" fmla="*/ 178584 h 35"/>
                  <a:gd name="T112" fmla="*/ 59721 w 38"/>
                  <a:gd name="T113" fmla="*/ 170957 h 35"/>
                  <a:gd name="T114" fmla="*/ 64484 w 38"/>
                  <a:gd name="T115" fmla="*/ 157630 h 35"/>
                  <a:gd name="T116" fmla="*/ 59721 w 38"/>
                  <a:gd name="T117" fmla="*/ 170957 h 35"/>
                  <a:gd name="T118" fmla="*/ 61526 w 38"/>
                  <a:gd name="T119" fmla="*/ 149731 h 35"/>
                  <a:gd name="T120" fmla="*/ 61526 w 38"/>
                  <a:gd name="T121" fmla="*/ 149731 h 35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0" t="0" r="r" b="b"/>
                <a:pathLst>
                  <a:path w="38" h="35">
                    <a:moveTo>
                      <a:pt x="36" y="23"/>
                    </a:moveTo>
                    <a:cubicBezTo>
                      <a:pt x="37" y="21"/>
                      <a:pt x="37" y="18"/>
                      <a:pt x="36" y="16"/>
                    </a:cubicBezTo>
                    <a:lnTo>
                      <a:pt x="38" y="15"/>
                    </a:lnTo>
                    <a:cubicBezTo>
                      <a:pt x="38" y="18"/>
                      <a:pt x="38" y="21"/>
                      <a:pt x="38" y="24"/>
                    </a:cubicBezTo>
                    <a:lnTo>
                      <a:pt x="36" y="23"/>
                    </a:lnTo>
                    <a:close/>
                    <a:moveTo>
                      <a:pt x="36" y="16"/>
                    </a:moveTo>
                    <a:cubicBezTo>
                      <a:pt x="36" y="12"/>
                      <a:pt x="34" y="9"/>
                      <a:pt x="32" y="7"/>
                    </a:cubicBezTo>
                    <a:lnTo>
                      <a:pt x="33" y="6"/>
                    </a:lnTo>
                    <a:cubicBezTo>
                      <a:pt x="35" y="9"/>
                      <a:pt x="37" y="12"/>
                      <a:pt x="38" y="15"/>
                    </a:cubicBezTo>
                    <a:lnTo>
                      <a:pt x="36" y="16"/>
                    </a:lnTo>
                    <a:close/>
                    <a:moveTo>
                      <a:pt x="32" y="7"/>
                    </a:moveTo>
                    <a:cubicBezTo>
                      <a:pt x="29" y="4"/>
                      <a:pt x="26" y="3"/>
                      <a:pt x="23" y="2"/>
                    </a:cubicBezTo>
                    <a:lnTo>
                      <a:pt x="23" y="1"/>
                    </a:lnTo>
                    <a:cubicBezTo>
                      <a:pt x="27" y="1"/>
                      <a:pt x="30" y="3"/>
                      <a:pt x="33" y="6"/>
                    </a:cubicBezTo>
                    <a:lnTo>
                      <a:pt x="32" y="7"/>
                    </a:lnTo>
                    <a:close/>
                    <a:moveTo>
                      <a:pt x="23" y="2"/>
                    </a:moveTo>
                    <a:cubicBezTo>
                      <a:pt x="21" y="1"/>
                      <a:pt x="19" y="1"/>
                      <a:pt x="17" y="2"/>
                    </a:cubicBezTo>
                    <a:lnTo>
                      <a:pt x="16" y="1"/>
                    </a:lnTo>
                    <a:cubicBezTo>
                      <a:pt x="19" y="0"/>
                      <a:pt x="21" y="0"/>
                      <a:pt x="23" y="1"/>
                    </a:cubicBezTo>
                    <a:lnTo>
                      <a:pt x="23" y="2"/>
                    </a:lnTo>
                    <a:close/>
                    <a:moveTo>
                      <a:pt x="17" y="2"/>
                    </a:moveTo>
                    <a:lnTo>
                      <a:pt x="17" y="2"/>
                    </a:lnTo>
                    <a:lnTo>
                      <a:pt x="16" y="1"/>
                    </a:lnTo>
                    <a:lnTo>
                      <a:pt x="17" y="2"/>
                    </a:lnTo>
                    <a:close/>
                    <a:moveTo>
                      <a:pt x="17" y="2"/>
                    </a:moveTo>
                    <a:lnTo>
                      <a:pt x="17" y="2"/>
                    </a:lnTo>
                    <a:lnTo>
                      <a:pt x="16" y="1"/>
                    </a:lnTo>
                    <a:lnTo>
                      <a:pt x="17" y="2"/>
                    </a:lnTo>
                    <a:close/>
                    <a:moveTo>
                      <a:pt x="17" y="2"/>
                    </a:moveTo>
                    <a:cubicBezTo>
                      <a:pt x="16" y="2"/>
                      <a:pt x="15" y="2"/>
                      <a:pt x="14" y="2"/>
                    </a:cubicBezTo>
                    <a:lnTo>
                      <a:pt x="14" y="1"/>
                    </a:lnTo>
                    <a:cubicBezTo>
                      <a:pt x="15" y="1"/>
                      <a:pt x="15" y="1"/>
                      <a:pt x="16" y="1"/>
                    </a:cubicBezTo>
                    <a:lnTo>
                      <a:pt x="17" y="2"/>
                    </a:lnTo>
                    <a:close/>
                    <a:moveTo>
                      <a:pt x="14" y="2"/>
                    </a:moveTo>
                    <a:cubicBezTo>
                      <a:pt x="13" y="3"/>
                      <a:pt x="12" y="3"/>
                      <a:pt x="12" y="3"/>
                    </a:cubicBezTo>
                    <a:lnTo>
                      <a:pt x="11" y="2"/>
                    </a:lnTo>
                    <a:cubicBezTo>
                      <a:pt x="12" y="2"/>
                      <a:pt x="13" y="1"/>
                      <a:pt x="14" y="1"/>
                    </a:cubicBezTo>
                    <a:lnTo>
                      <a:pt x="14" y="2"/>
                    </a:lnTo>
                    <a:close/>
                    <a:moveTo>
                      <a:pt x="12" y="3"/>
                    </a:moveTo>
                    <a:cubicBezTo>
                      <a:pt x="8" y="5"/>
                      <a:pt x="4" y="8"/>
                      <a:pt x="3" y="11"/>
                    </a:cubicBezTo>
                    <a:lnTo>
                      <a:pt x="2" y="11"/>
                    </a:lnTo>
                    <a:cubicBezTo>
                      <a:pt x="3" y="8"/>
                      <a:pt x="7" y="4"/>
                      <a:pt x="11" y="2"/>
                    </a:cubicBezTo>
                    <a:lnTo>
                      <a:pt x="12" y="3"/>
                    </a:lnTo>
                    <a:close/>
                    <a:moveTo>
                      <a:pt x="3" y="11"/>
                    </a:moveTo>
                    <a:lnTo>
                      <a:pt x="3" y="11"/>
                    </a:lnTo>
                    <a:close/>
                    <a:moveTo>
                      <a:pt x="3" y="11"/>
                    </a:moveTo>
                    <a:lnTo>
                      <a:pt x="3" y="11"/>
                    </a:lnTo>
                    <a:lnTo>
                      <a:pt x="2" y="11"/>
                    </a:lnTo>
                    <a:lnTo>
                      <a:pt x="3" y="11"/>
                    </a:lnTo>
                    <a:close/>
                    <a:moveTo>
                      <a:pt x="2" y="11"/>
                    </a:moveTo>
                    <a:lnTo>
                      <a:pt x="2" y="11"/>
                    </a:lnTo>
                    <a:lnTo>
                      <a:pt x="3" y="11"/>
                    </a:lnTo>
                    <a:lnTo>
                      <a:pt x="2" y="11"/>
                    </a:lnTo>
                    <a:close/>
                    <a:moveTo>
                      <a:pt x="3" y="11"/>
                    </a:moveTo>
                    <a:cubicBezTo>
                      <a:pt x="3" y="12"/>
                      <a:pt x="3" y="13"/>
                      <a:pt x="3" y="14"/>
                    </a:cubicBezTo>
                    <a:lnTo>
                      <a:pt x="1" y="14"/>
                    </a:lnTo>
                    <a:cubicBezTo>
                      <a:pt x="1" y="13"/>
                      <a:pt x="1" y="12"/>
                      <a:pt x="2" y="11"/>
                    </a:cubicBezTo>
                    <a:lnTo>
                      <a:pt x="3" y="11"/>
                    </a:lnTo>
                    <a:close/>
                    <a:moveTo>
                      <a:pt x="3" y="14"/>
                    </a:moveTo>
                    <a:cubicBezTo>
                      <a:pt x="2" y="15"/>
                      <a:pt x="2" y="16"/>
                      <a:pt x="2" y="17"/>
                    </a:cubicBezTo>
                    <a:lnTo>
                      <a:pt x="0" y="16"/>
                    </a:lnTo>
                    <a:cubicBezTo>
                      <a:pt x="1" y="15"/>
                      <a:pt x="1" y="15"/>
                      <a:pt x="1" y="14"/>
                    </a:cubicBezTo>
                    <a:lnTo>
                      <a:pt x="3" y="14"/>
                    </a:lnTo>
                    <a:close/>
                    <a:moveTo>
                      <a:pt x="2" y="17"/>
                    </a:moveTo>
                    <a:cubicBezTo>
                      <a:pt x="1" y="21"/>
                      <a:pt x="2" y="26"/>
                      <a:pt x="6" y="29"/>
                    </a:cubicBezTo>
                    <a:lnTo>
                      <a:pt x="5" y="30"/>
                    </a:lnTo>
                    <a:cubicBezTo>
                      <a:pt x="1" y="27"/>
                      <a:pt x="0" y="21"/>
                      <a:pt x="0" y="16"/>
                    </a:cubicBezTo>
                    <a:lnTo>
                      <a:pt x="2" y="17"/>
                    </a:lnTo>
                    <a:close/>
                    <a:moveTo>
                      <a:pt x="6" y="29"/>
                    </a:moveTo>
                    <a:cubicBezTo>
                      <a:pt x="10" y="33"/>
                      <a:pt x="16" y="31"/>
                      <a:pt x="23" y="29"/>
                    </a:cubicBezTo>
                    <a:lnTo>
                      <a:pt x="24" y="30"/>
                    </a:lnTo>
                    <a:cubicBezTo>
                      <a:pt x="17" y="32"/>
                      <a:pt x="10" y="35"/>
                      <a:pt x="5" y="30"/>
                    </a:cubicBezTo>
                    <a:lnTo>
                      <a:pt x="6" y="29"/>
                    </a:lnTo>
                    <a:close/>
                    <a:moveTo>
                      <a:pt x="23" y="29"/>
                    </a:moveTo>
                    <a:cubicBezTo>
                      <a:pt x="27" y="28"/>
                      <a:pt x="31" y="27"/>
                      <a:pt x="34" y="26"/>
                    </a:cubicBezTo>
                    <a:lnTo>
                      <a:pt x="35" y="28"/>
                    </a:lnTo>
                    <a:cubicBezTo>
                      <a:pt x="31" y="28"/>
                      <a:pt x="27" y="29"/>
                      <a:pt x="24" y="30"/>
                    </a:cubicBezTo>
                    <a:lnTo>
                      <a:pt x="23" y="29"/>
                    </a:lnTo>
                    <a:close/>
                    <a:moveTo>
                      <a:pt x="35" y="28"/>
                    </a:moveTo>
                    <a:lnTo>
                      <a:pt x="35" y="28"/>
                    </a:lnTo>
                    <a:lnTo>
                      <a:pt x="34" y="27"/>
                    </a:lnTo>
                    <a:lnTo>
                      <a:pt x="35" y="28"/>
                    </a:lnTo>
                    <a:close/>
                    <a:moveTo>
                      <a:pt x="34" y="26"/>
                    </a:moveTo>
                    <a:lnTo>
                      <a:pt x="34" y="26"/>
                    </a:lnTo>
                    <a:lnTo>
                      <a:pt x="35" y="28"/>
                    </a:lnTo>
                    <a:lnTo>
                      <a:pt x="34" y="26"/>
                    </a:lnTo>
                    <a:close/>
                    <a:moveTo>
                      <a:pt x="35" y="28"/>
                    </a:moveTo>
                    <a:lnTo>
                      <a:pt x="35" y="28"/>
                    </a:lnTo>
                    <a:lnTo>
                      <a:pt x="34" y="27"/>
                    </a:lnTo>
                    <a:lnTo>
                      <a:pt x="35" y="28"/>
                    </a:lnTo>
                    <a:close/>
                    <a:moveTo>
                      <a:pt x="34" y="26"/>
                    </a:moveTo>
                    <a:cubicBezTo>
                      <a:pt x="34" y="26"/>
                      <a:pt x="34" y="26"/>
                      <a:pt x="34" y="26"/>
                    </a:cubicBezTo>
                    <a:lnTo>
                      <a:pt x="35" y="27"/>
                    </a:lnTo>
                    <a:cubicBezTo>
                      <a:pt x="35" y="27"/>
                      <a:pt x="35" y="28"/>
                      <a:pt x="35" y="28"/>
                    </a:cubicBezTo>
                    <a:lnTo>
                      <a:pt x="34" y="26"/>
                    </a:lnTo>
                    <a:close/>
                    <a:moveTo>
                      <a:pt x="34" y="26"/>
                    </a:moveTo>
                    <a:lnTo>
                      <a:pt x="34" y="26"/>
                    </a:lnTo>
                    <a:lnTo>
                      <a:pt x="35" y="27"/>
                    </a:lnTo>
                    <a:lnTo>
                      <a:pt x="34" y="26"/>
                    </a:lnTo>
                    <a:close/>
                    <a:moveTo>
                      <a:pt x="34" y="26"/>
                    </a:moveTo>
                    <a:cubicBezTo>
                      <a:pt x="34" y="26"/>
                      <a:pt x="35" y="26"/>
                      <a:pt x="35" y="26"/>
                    </a:cubicBezTo>
                    <a:lnTo>
                      <a:pt x="36" y="27"/>
                    </a:lnTo>
                    <a:cubicBezTo>
                      <a:pt x="36" y="27"/>
                      <a:pt x="35" y="27"/>
                      <a:pt x="35" y="27"/>
                    </a:cubicBezTo>
                    <a:lnTo>
                      <a:pt x="34" y="26"/>
                    </a:lnTo>
                    <a:close/>
                    <a:moveTo>
                      <a:pt x="35" y="26"/>
                    </a:moveTo>
                    <a:lnTo>
                      <a:pt x="35" y="26"/>
                    </a:lnTo>
                    <a:lnTo>
                      <a:pt x="35" y="27"/>
                    </a:lnTo>
                    <a:lnTo>
                      <a:pt x="35" y="26"/>
                    </a:lnTo>
                    <a:close/>
                    <a:moveTo>
                      <a:pt x="35" y="26"/>
                    </a:moveTo>
                    <a:cubicBezTo>
                      <a:pt x="35" y="26"/>
                      <a:pt x="36" y="25"/>
                      <a:pt x="36" y="23"/>
                    </a:cubicBezTo>
                    <a:lnTo>
                      <a:pt x="38" y="24"/>
                    </a:lnTo>
                    <a:cubicBezTo>
                      <a:pt x="37" y="25"/>
                      <a:pt x="37" y="26"/>
                      <a:pt x="36" y="27"/>
                    </a:cubicBezTo>
                    <a:lnTo>
                      <a:pt x="35" y="26"/>
                    </a:lnTo>
                    <a:close/>
                    <a:moveTo>
                      <a:pt x="36" y="23"/>
                    </a:moveTo>
                    <a:lnTo>
                      <a:pt x="36" y="23"/>
                    </a:lnTo>
                    <a:lnTo>
                      <a:pt x="37" y="24"/>
                    </a:lnTo>
                    <a:lnTo>
                      <a:pt x="36" y="23"/>
                    </a:lnTo>
                    <a:close/>
                  </a:path>
                </a:pathLst>
              </a:custGeom>
              <a:solidFill>
                <a:srgbClr val="94939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6112" name="Freeform 801"/>
              <p:cNvSpPr>
                <a:spLocks noChangeArrowheads="1"/>
              </p:cNvSpPr>
              <p:nvPr/>
            </p:nvSpPr>
            <p:spPr bwMode="auto">
              <a:xfrm>
                <a:off x="1055" y="3789"/>
                <a:ext cx="52" cy="65"/>
              </a:xfrm>
              <a:custGeom>
                <a:avLst/>
                <a:gdLst>
                  <a:gd name="T0" fmla="*/ 47268 w 38"/>
                  <a:gd name="T1" fmla="*/ 215162 h 38"/>
                  <a:gd name="T2" fmla="*/ 64484 w 38"/>
                  <a:gd name="T3" fmla="*/ 129776 h 38"/>
                  <a:gd name="T4" fmla="*/ 54719 w 38"/>
                  <a:gd name="T5" fmla="*/ 31061 h 38"/>
                  <a:gd name="T6" fmla="*/ 20518 w 38"/>
                  <a:gd name="T7" fmla="*/ 31061 h 38"/>
                  <a:gd name="T8" fmla="*/ 7465 w 38"/>
                  <a:gd name="T9" fmla="*/ 71883 h 38"/>
                  <a:gd name="T10" fmla="*/ 18843 w 38"/>
                  <a:gd name="T11" fmla="*/ 208758 h 38"/>
                  <a:gd name="T12" fmla="*/ 47268 w 38"/>
                  <a:gd name="T13" fmla="*/ 215162 h 3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38" h="38">
                    <a:moveTo>
                      <a:pt x="28" y="33"/>
                    </a:moveTo>
                    <a:cubicBezTo>
                      <a:pt x="31" y="29"/>
                      <a:pt x="37" y="26"/>
                      <a:pt x="38" y="20"/>
                    </a:cubicBezTo>
                    <a:cubicBezTo>
                      <a:pt x="38" y="14"/>
                      <a:pt x="36" y="9"/>
                      <a:pt x="32" y="5"/>
                    </a:cubicBezTo>
                    <a:cubicBezTo>
                      <a:pt x="28" y="0"/>
                      <a:pt x="20" y="5"/>
                      <a:pt x="12" y="5"/>
                    </a:cubicBezTo>
                    <a:cubicBezTo>
                      <a:pt x="8" y="5"/>
                      <a:pt x="5" y="8"/>
                      <a:pt x="4" y="11"/>
                    </a:cubicBezTo>
                    <a:cubicBezTo>
                      <a:pt x="0" y="20"/>
                      <a:pt x="3" y="28"/>
                      <a:pt x="11" y="32"/>
                    </a:cubicBezTo>
                    <a:cubicBezTo>
                      <a:pt x="15" y="35"/>
                      <a:pt x="23" y="38"/>
                      <a:pt x="28" y="33"/>
                    </a:cubicBezTo>
                    <a:close/>
                  </a:path>
                </a:pathLst>
              </a:custGeom>
              <a:solidFill>
                <a:srgbClr val="EDF187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6113" name="Freeform 803"/>
              <p:cNvSpPr>
                <a:spLocks noChangeArrowheads="1"/>
              </p:cNvSpPr>
              <p:nvPr/>
            </p:nvSpPr>
            <p:spPr bwMode="auto">
              <a:xfrm>
                <a:off x="974" y="3822"/>
                <a:ext cx="62" cy="55"/>
              </a:xfrm>
              <a:custGeom>
                <a:avLst/>
                <a:gdLst>
                  <a:gd name="T0" fmla="*/ 45748 w 45"/>
                  <a:gd name="T1" fmla="*/ 213457 h 32"/>
                  <a:gd name="T2" fmla="*/ 76529 w 45"/>
                  <a:gd name="T3" fmla="*/ 151711 h 32"/>
                  <a:gd name="T4" fmla="*/ 76529 w 45"/>
                  <a:gd name="T5" fmla="*/ 48519 h 32"/>
                  <a:gd name="T6" fmla="*/ 1961 w 45"/>
                  <a:gd name="T7" fmla="*/ 122409 h 32"/>
                  <a:gd name="T8" fmla="*/ 37371 w 45"/>
                  <a:gd name="T9" fmla="*/ 159601 h 32"/>
                  <a:gd name="T10" fmla="*/ 45748 w 45"/>
                  <a:gd name="T11" fmla="*/ 213457 h 3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45" h="32">
                    <a:moveTo>
                      <a:pt x="24" y="32"/>
                    </a:moveTo>
                    <a:cubicBezTo>
                      <a:pt x="30" y="28"/>
                      <a:pt x="39" y="28"/>
                      <a:pt x="41" y="23"/>
                    </a:cubicBezTo>
                    <a:cubicBezTo>
                      <a:pt x="44" y="18"/>
                      <a:pt x="45" y="9"/>
                      <a:pt x="41" y="7"/>
                    </a:cubicBezTo>
                    <a:cubicBezTo>
                      <a:pt x="29" y="0"/>
                      <a:pt x="0" y="5"/>
                      <a:pt x="1" y="19"/>
                    </a:cubicBezTo>
                    <a:cubicBezTo>
                      <a:pt x="2" y="22"/>
                      <a:pt x="13" y="22"/>
                      <a:pt x="20" y="24"/>
                    </a:cubicBezTo>
                    <a:cubicBezTo>
                      <a:pt x="21" y="24"/>
                      <a:pt x="25" y="28"/>
                      <a:pt x="24" y="32"/>
                    </a:cubicBezTo>
                    <a:close/>
                  </a:path>
                </a:pathLst>
              </a:custGeom>
              <a:solidFill>
                <a:srgbClr val="EDF187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6114" name="Freeform 804"/>
              <p:cNvSpPr>
                <a:spLocks noChangeArrowheads="1"/>
              </p:cNvSpPr>
              <p:nvPr/>
            </p:nvSpPr>
            <p:spPr bwMode="auto">
              <a:xfrm>
                <a:off x="974" y="3827"/>
                <a:ext cx="62" cy="52"/>
              </a:xfrm>
              <a:custGeom>
                <a:avLst/>
                <a:gdLst>
                  <a:gd name="T0" fmla="*/ 45748 w 45"/>
                  <a:gd name="T1" fmla="*/ 210314 h 30"/>
                  <a:gd name="T2" fmla="*/ 47655 w 45"/>
                  <a:gd name="T3" fmla="*/ 215062 h 30"/>
                  <a:gd name="T4" fmla="*/ 45748 w 45"/>
                  <a:gd name="T5" fmla="*/ 210314 h 30"/>
                  <a:gd name="T6" fmla="*/ 59800 w 45"/>
                  <a:gd name="T7" fmla="*/ 193598 h 30"/>
                  <a:gd name="T8" fmla="*/ 45748 w 45"/>
                  <a:gd name="T9" fmla="*/ 210314 h 30"/>
                  <a:gd name="T10" fmla="*/ 76529 w 45"/>
                  <a:gd name="T11" fmla="*/ 148155 h 30"/>
                  <a:gd name="T12" fmla="*/ 59800 w 45"/>
                  <a:gd name="T13" fmla="*/ 193598 h 30"/>
                  <a:gd name="T14" fmla="*/ 76529 w 45"/>
                  <a:gd name="T15" fmla="*/ 148155 h 30"/>
                  <a:gd name="T16" fmla="*/ 76529 w 45"/>
                  <a:gd name="T17" fmla="*/ 148155 h 30"/>
                  <a:gd name="T18" fmla="*/ 76529 w 45"/>
                  <a:gd name="T19" fmla="*/ 148155 h 30"/>
                  <a:gd name="T20" fmla="*/ 79429 w 45"/>
                  <a:gd name="T21" fmla="*/ 148155 h 30"/>
                  <a:gd name="T22" fmla="*/ 76529 w 45"/>
                  <a:gd name="T23" fmla="*/ 148155 h 30"/>
                  <a:gd name="T24" fmla="*/ 79429 w 45"/>
                  <a:gd name="T25" fmla="*/ 148155 h 30"/>
                  <a:gd name="T26" fmla="*/ 76529 w 45"/>
                  <a:gd name="T27" fmla="*/ 148155 h 30"/>
                  <a:gd name="T28" fmla="*/ 81376 w 45"/>
                  <a:gd name="T29" fmla="*/ 133479 h 30"/>
                  <a:gd name="T30" fmla="*/ 76529 w 45"/>
                  <a:gd name="T31" fmla="*/ 148155 h 30"/>
                  <a:gd name="T32" fmla="*/ 79429 w 45"/>
                  <a:gd name="T33" fmla="*/ 113355 h 30"/>
                  <a:gd name="T34" fmla="*/ 81376 w 45"/>
                  <a:gd name="T35" fmla="*/ 133479 h 30"/>
                  <a:gd name="T36" fmla="*/ 79429 w 45"/>
                  <a:gd name="T37" fmla="*/ 113355 h 30"/>
                  <a:gd name="T38" fmla="*/ 76529 w 45"/>
                  <a:gd name="T39" fmla="*/ 32001 h 30"/>
                  <a:gd name="T40" fmla="*/ 79429 w 45"/>
                  <a:gd name="T41" fmla="*/ 113355 h 30"/>
                  <a:gd name="T42" fmla="*/ 76250 w 45"/>
                  <a:gd name="T43" fmla="*/ 36017 h 30"/>
                  <a:gd name="T44" fmla="*/ 76250 w 45"/>
                  <a:gd name="T45" fmla="*/ 36017 h 30"/>
                  <a:gd name="T46" fmla="*/ 42841 w 45"/>
                  <a:gd name="T47" fmla="*/ 12974 h 30"/>
                  <a:gd name="T48" fmla="*/ 76529 w 45"/>
                  <a:gd name="T49" fmla="*/ 32001 h 30"/>
                  <a:gd name="T50" fmla="*/ 42841 w 45"/>
                  <a:gd name="T51" fmla="*/ 12974 h 30"/>
                  <a:gd name="T52" fmla="*/ 20201 w 45"/>
                  <a:gd name="T53" fmla="*/ 21611 h 30"/>
                  <a:gd name="T54" fmla="*/ 42841 w 45"/>
                  <a:gd name="T55" fmla="*/ 12974 h 30"/>
                  <a:gd name="T56" fmla="*/ 8071 w 45"/>
                  <a:gd name="T57" fmla="*/ 68018 h 30"/>
                  <a:gd name="T58" fmla="*/ 20201 w 45"/>
                  <a:gd name="T59" fmla="*/ 21611 h 30"/>
                  <a:gd name="T60" fmla="*/ 8071 w 45"/>
                  <a:gd name="T61" fmla="*/ 68018 h 30"/>
                  <a:gd name="T62" fmla="*/ 1961 w 45"/>
                  <a:gd name="T63" fmla="*/ 120897 h 30"/>
                  <a:gd name="T64" fmla="*/ 8071 w 45"/>
                  <a:gd name="T65" fmla="*/ 68018 h 30"/>
                  <a:gd name="T66" fmla="*/ 3272 w 45"/>
                  <a:gd name="T67" fmla="*/ 120897 h 30"/>
                  <a:gd name="T68" fmla="*/ 3272 w 45"/>
                  <a:gd name="T69" fmla="*/ 113355 h 30"/>
                  <a:gd name="T70" fmla="*/ 22422 w 45"/>
                  <a:gd name="T71" fmla="*/ 142243 h 30"/>
                  <a:gd name="T72" fmla="*/ 1961 w 45"/>
                  <a:gd name="T73" fmla="*/ 120897 h 30"/>
                  <a:gd name="T74" fmla="*/ 22422 w 45"/>
                  <a:gd name="T75" fmla="*/ 142243 h 30"/>
                  <a:gd name="T76" fmla="*/ 35876 w 45"/>
                  <a:gd name="T77" fmla="*/ 166714 h 30"/>
                  <a:gd name="T78" fmla="*/ 22422 w 45"/>
                  <a:gd name="T79" fmla="*/ 142243 h 30"/>
                  <a:gd name="T80" fmla="*/ 35876 w 45"/>
                  <a:gd name="T81" fmla="*/ 166714 h 30"/>
                  <a:gd name="T82" fmla="*/ 37371 w 45"/>
                  <a:gd name="T83" fmla="*/ 166714 h 30"/>
                  <a:gd name="T84" fmla="*/ 37371 w 45"/>
                  <a:gd name="T85" fmla="*/ 148155 h 30"/>
                  <a:gd name="T86" fmla="*/ 37371 w 45"/>
                  <a:gd name="T87" fmla="*/ 166714 h 30"/>
                  <a:gd name="T88" fmla="*/ 37371 w 45"/>
                  <a:gd name="T89" fmla="*/ 148155 h 30"/>
                  <a:gd name="T90" fmla="*/ 37371 w 45"/>
                  <a:gd name="T91" fmla="*/ 156943 h 30"/>
                  <a:gd name="T92" fmla="*/ 37371 w 45"/>
                  <a:gd name="T93" fmla="*/ 148155 h 30"/>
                  <a:gd name="T94" fmla="*/ 37371 w 45"/>
                  <a:gd name="T95" fmla="*/ 166714 h 30"/>
                  <a:gd name="T96" fmla="*/ 37371 w 45"/>
                  <a:gd name="T97" fmla="*/ 148155 h 30"/>
                  <a:gd name="T98" fmla="*/ 42044 w 45"/>
                  <a:gd name="T99" fmla="*/ 166714 h 30"/>
                  <a:gd name="T100" fmla="*/ 37371 w 45"/>
                  <a:gd name="T101" fmla="*/ 166714 h 30"/>
                  <a:gd name="T102" fmla="*/ 42044 w 45"/>
                  <a:gd name="T103" fmla="*/ 166714 h 30"/>
                  <a:gd name="T104" fmla="*/ 45748 w 45"/>
                  <a:gd name="T105" fmla="*/ 215062 h 30"/>
                  <a:gd name="T106" fmla="*/ 42044 w 45"/>
                  <a:gd name="T107" fmla="*/ 166714 h 30"/>
                  <a:gd name="T108" fmla="*/ 45748 w 45"/>
                  <a:gd name="T109" fmla="*/ 222473 h 30"/>
                  <a:gd name="T110" fmla="*/ 45748 w 45"/>
                  <a:gd name="T111" fmla="*/ 215062 h 30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</a:gdLst>
                <a:ahLst/>
                <a:cxnLst>
                  <a:cxn ang="T112">
                    <a:pos x="T0" y="T1"/>
                  </a:cxn>
                  <a:cxn ang="T113">
                    <a:pos x="T2" y="T3"/>
                  </a:cxn>
                  <a:cxn ang="T114">
                    <a:pos x="T4" y="T5"/>
                  </a:cxn>
                  <a:cxn ang="T115">
                    <a:pos x="T6" y="T7"/>
                  </a:cxn>
                  <a:cxn ang="T116">
                    <a:pos x="T8" y="T9"/>
                  </a:cxn>
                  <a:cxn ang="T117">
                    <a:pos x="T10" y="T11"/>
                  </a:cxn>
                  <a:cxn ang="T118">
                    <a:pos x="T12" y="T13"/>
                  </a:cxn>
                  <a:cxn ang="T119">
                    <a:pos x="T14" y="T15"/>
                  </a:cxn>
                  <a:cxn ang="T120">
                    <a:pos x="T16" y="T17"/>
                  </a:cxn>
                  <a:cxn ang="T121">
                    <a:pos x="T18" y="T19"/>
                  </a:cxn>
                  <a:cxn ang="T122">
                    <a:pos x="T20" y="T21"/>
                  </a:cxn>
                  <a:cxn ang="T123">
                    <a:pos x="T22" y="T23"/>
                  </a:cxn>
                  <a:cxn ang="T124">
                    <a:pos x="T24" y="T25"/>
                  </a:cxn>
                  <a:cxn ang="T125">
                    <a:pos x="T26" y="T27"/>
                  </a:cxn>
                  <a:cxn ang="T126">
                    <a:pos x="T28" y="T29"/>
                  </a:cxn>
                  <a:cxn ang="T127">
                    <a:pos x="T30" y="T31"/>
                  </a:cxn>
                  <a:cxn ang="T128">
                    <a:pos x="T32" y="T33"/>
                  </a:cxn>
                  <a:cxn ang="T129">
                    <a:pos x="T34" y="T35"/>
                  </a:cxn>
                  <a:cxn ang="T130">
                    <a:pos x="T36" y="T37"/>
                  </a:cxn>
                  <a:cxn ang="T131">
                    <a:pos x="T38" y="T39"/>
                  </a:cxn>
                  <a:cxn ang="T132">
                    <a:pos x="T40" y="T41"/>
                  </a:cxn>
                  <a:cxn ang="T133">
                    <a:pos x="T42" y="T43"/>
                  </a:cxn>
                  <a:cxn ang="T134">
                    <a:pos x="T44" y="T45"/>
                  </a:cxn>
                  <a:cxn ang="T135">
                    <a:pos x="T46" y="T47"/>
                  </a:cxn>
                  <a:cxn ang="T136">
                    <a:pos x="T48" y="T49"/>
                  </a:cxn>
                  <a:cxn ang="T137">
                    <a:pos x="T50" y="T51"/>
                  </a:cxn>
                  <a:cxn ang="T138">
                    <a:pos x="T52" y="T53"/>
                  </a:cxn>
                  <a:cxn ang="T139">
                    <a:pos x="T54" y="T55"/>
                  </a:cxn>
                  <a:cxn ang="T140">
                    <a:pos x="T56" y="T57"/>
                  </a:cxn>
                  <a:cxn ang="T141">
                    <a:pos x="T58" y="T59"/>
                  </a:cxn>
                  <a:cxn ang="T142">
                    <a:pos x="T60" y="T61"/>
                  </a:cxn>
                  <a:cxn ang="T143">
                    <a:pos x="T62" y="T63"/>
                  </a:cxn>
                  <a:cxn ang="T144">
                    <a:pos x="T64" y="T65"/>
                  </a:cxn>
                  <a:cxn ang="T145">
                    <a:pos x="T66" y="T67"/>
                  </a:cxn>
                  <a:cxn ang="T146">
                    <a:pos x="T68" y="T69"/>
                  </a:cxn>
                  <a:cxn ang="T147">
                    <a:pos x="T70" y="T71"/>
                  </a:cxn>
                  <a:cxn ang="T148">
                    <a:pos x="T72" y="T73"/>
                  </a:cxn>
                  <a:cxn ang="T149">
                    <a:pos x="T74" y="T75"/>
                  </a:cxn>
                  <a:cxn ang="T150">
                    <a:pos x="T76" y="T77"/>
                  </a:cxn>
                  <a:cxn ang="T151">
                    <a:pos x="T78" y="T79"/>
                  </a:cxn>
                  <a:cxn ang="T152">
                    <a:pos x="T80" y="T81"/>
                  </a:cxn>
                  <a:cxn ang="T153">
                    <a:pos x="T82" y="T83"/>
                  </a:cxn>
                  <a:cxn ang="T154">
                    <a:pos x="T84" y="T85"/>
                  </a:cxn>
                  <a:cxn ang="T155">
                    <a:pos x="T86" y="T87"/>
                  </a:cxn>
                  <a:cxn ang="T156">
                    <a:pos x="T88" y="T89"/>
                  </a:cxn>
                  <a:cxn ang="T157">
                    <a:pos x="T90" y="T91"/>
                  </a:cxn>
                  <a:cxn ang="T158">
                    <a:pos x="T92" y="T93"/>
                  </a:cxn>
                  <a:cxn ang="T159">
                    <a:pos x="T94" y="T95"/>
                  </a:cxn>
                  <a:cxn ang="T160">
                    <a:pos x="T96" y="T97"/>
                  </a:cxn>
                  <a:cxn ang="T161">
                    <a:pos x="T98" y="T99"/>
                  </a:cxn>
                  <a:cxn ang="T162">
                    <a:pos x="T100" y="T101"/>
                  </a:cxn>
                  <a:cxn ang="T163">
                    <a:pos x="T102" y="T103"/>
                  </a:cxn>
                  <a:cxn ang="T164">
                    <a:pos x="T104" y="T105"/>
                  </a:cxn>
                  <a:cxn ang="T165">
                    <a:pos x="T106" y="T107"/>
                  </a:cxn>
                  <a:cxn ang="T166">
                    <a:pos x="T108" y="T109"/>
                  </a:cxn>
                  <a:cxn ang="T167">
                    <a:pos x="T110" y="T111"/>
                  </a:cxn>
                </a:cxnLst>
                <a:rect l="0" t="0" r="r" b="b"/>
                <a:pathLst>
                  <a:path w="45" h="30">
                    <a:moveTo>
                      <a:pt x="24" y="28"/>
                    </a:moveTo>
                    <a:lnTo>
                      <a:pt x="24" y="28"/>
                    </a:lnTo>
                    <a:lnTo>
                      <a:pt x="25" y="29"/>
                    </a:lnTo>
                    <a:lnTo>
                      <a:pt x="24" y="28"/>
                    </a:lnTo>
                    <a:close/>
                    <a:moveTo>
                      <a:pt x="24" y="28"/>
                    </a:moveTo>
                    <a:cubicBezTo>
                      <a:pt x="26" y="27"/>
                      <a:pt x="29" y="26"/>
                      <a:pt x="32" y="25"/>
                    </a:cubicBezTo>
                    <a:lnTo>
                      <a:pt x="32" y="26"/>
                    </a:lnTo>
                    <a:cubicBezTo>
                      <a:pt x="30" y="27"/>
                      <a:pt x="27" y="28"/>
                      <a:pt x="25" y="29"/>
                    </a:cubicBezTo>
                    <a:lnTo>
                      <a:pt x="24" y="28"/>
                    </a:lnTo>
                    <a:close/>
                    <a:moveTo>
                      <a:pt x="32" y="25"/>
                    </a:moveTo>
                    <a:cubicBezTo>
                      <a:pt x="36" y="24"/>
                      <a:pt x="40" y="23"/>
                      <a:pt x="41" y="20"/>
                    </a:cubicBezTo>
                    <a:lnTo>
                      <a:pt x="42" y="20"/>
                    </a:lnTo>
                    <a:cubicBezTo>
                      <a:pt x="41" y="24"/>
                      <a:pt x="37" y="25"/>
                      <a:pt x="32" y="26"/>
                    </a:cubicBezTo>
                    <a:lnTo>
                      <a:pt x="32" y="25"/>
                    </a:lnTo>
                    <a:close/>
                    <a:moveTo>
                      <a:pt x="41" y="20"/>
                    </a:moveTo>
                    <a:lnTo>
                      <a:pt x="41" y="20"/>
                    </a:lnTo>
                    <a:close/>
                    <a:moveTo>
                      <a:pt x="41" y="20"/>
                    </a:moveTo>
                    <a:lnTo>
                      <a:pt x="41" y="20"/>
                    </a:lnTo>
                    <a:lnTo>
                      <a:pt x="42" y="20"/>
                    </a:lnTo>
                    <a:lnTo>
                      <a:pt x="41" y="20"/>
                    </a:lnTo>
                    <a:close/>
                    <a:moveTo>
                      <a:pt x="41" y="20"/>
                    </a:moveTo>
                    <a:lnTo>
                      <a:pt x="41" y="20"/>
                    </a:lnTo>
                    <a:lnTo>
                      <a:pt x="42" y="20"/>
                    </a:lnTo>
                    <a:lnTo>
                      <a:pt x="41" y="20"/>
                    </a:lnTo>
                    <a:close/>
                    <a:moveTo>
                      <a:pt x="41" y="20"/>
                    </a:moveTo>
                    <a:cubicBezTo>
                      <a:pt x="41" y="19"/>
                      <a:pt x="41" y="18"/>
                      <a:pt x="42" y="17"/>
                    </a:cubicBezTo>
                    <a:lnTo>
                      <a:pt x="43" y="18"/>
                    </a:lnTo>
                    <a:cubicBezTo>
                      <a:pt x="43" y="19"/>
                      <a:pt x="43" y="19"/>
                      <a:pt x="42" y="20"/>
                    </a:cubicBezTo>
                    <a:lnTo>
                      <a:pt x="41" y="20"/>
                    </a:lnTo>
                    <a:close/>
                    <a:moveTo>
                      <a:pt x="42" y="17"/>
                    </a:moveTo>
                    <a:cubicBezTo>
                      <a:pt x="42" y="17"/>
                      <a:pt x="42" y="16"/>
                      <a:pt x="42" y="15"/>
                    </a:cubicBezTo>
                    <a:lnTo>
                      <a:pt x="44" y="15"/>
                    </a:lnTo>
                    <a:cubicBezTo>
                      <a:pt x="44" y="16"/>
                      <a:pt x="43" y="17"/>
                      <a:pt x="43" y="18"/>
                    </a:cubicBezTo>
                    <a:lnTo>
                      <a:pt x="42" y="17"/>
                    </a:lnTo>
                    <a:close/>
                    <a:moveTo>
                      <a:pt x="42" y="15"/>
                    </a:moveTo>
                    <a:cubicBezTo>
                      <a:pt x="43" y="11"/>
                      <a:pt x="43" y="6"/>
                      <a:pt x="40" y="5"/>
                    </a:cubicBezTo>
                    <a:lnTo>
                      <a:pt x="41" y="4"/>
                    </a:lnTo>
                    <a:cubicBezTo>
                      <a:pt x="44" y="5"/>
                      <a:pt x="45" y="10"/>
                      <a:pt x="44" y="15"/>
                    </a:cubicBezTo>
                    <a:lnTo>
                      <a:pt x="42" y="15"/>
                    </a:lnTo>
                    <a:close/>
                    <a:moveTo>
                      <a:pt x="40" y="5"/>
                    </a:moveTo>
                    <a:lnTo>
                      <a:pt x="40" y="5"/>
                    </a:lnTo>
                    <a:lnTo>
                      <a:pt x="41" y="4"/>
                    </a:lnTo>
                    <a:lnTo>
                      <a:pt x="40" y="5"/>
                    </a:lnTo>
                    <a:close/>
                    <a:moveTo>
                      <a:pt x="40" y="5"/>
                    </a:moveTo>
                    <a:cubicBezTo>
                      <a:pt x="36" y="2"/>
                      <a:pt x="29" y="1"/>
                      <a:pt x="23" y="2"/>
                    </a:cubicBezTo>
                    <a:lnTo>
                      <a:pt x="22" y="0"/>
                    </a:lnTo>
                    <a:cubicBezTo>
                      <a:pt x="29" y="0"/>
                      <a:pt x="36" y="1"/>
                      <a:pt x="41" y="4"/>
                    </a:cubicBezTo>
                    <a:lnTo>
                      <a:pt x="40" y="5"/>
                    </a:lnTo>
                    <a:close/>
                    <a:moveTo>
                      <a:pt x="23" y="2"/>
                    </a:moveTo>
                    <a:cubicBezTo>
                      <a:pt x="19" y="2"/>
                      <a:pt x="15" y="3"/>
                      <a:pt x="12" y="4"/>
                    </a:cubicBezTo>
                    <a:lnTo>
                      <a:pt x="11" y="3"/>
                    </a:lnTo>
                    <a:cubicBezTo>
                      <a:pt x="15" y="2"/>
                      <a:pt x="18" y="1"/>
                      <a:pt x="22" y="0"/>
                    </a:cubicBezTo>
                    <a:lnTo>
                      <a:pt x="23" y="2"/>
                    </a:lnTo>
                    <a:close/>
                    <a:moveTo>
                      <a:pt x="12" y="4"/>
                    </a:moveTo>
                    <a:cubicBezTo>
                      <a:pt x="9" y="5"/>
                      <a:pt x="6" y="7"/>
                      <a:pt x="4" y="9"/>
                    </a:cubicBezTo>
                    <a:lnTo>
                      <a:pt x="3" y="8"/>
                    </a:lnTo>
                    <a:cubicBezTo>
                      <a:pt x="5" y="6"/>
                      <a:pt x="8" y="4"/>
                      <a:pt x="11" y="3"/>
                    </a:cubicBezTo>
                    <a:lnTo>
                      <a:pt x="12" y="4"/>
                    </a:lnTo>
                    <a:close/>
                    <a:moveTo>
                      <a:pt x="4" y="9"/>
                    </a:moveTo>
                    <a:cubicBezTo>
                      <a:pt x="3" y="11"/>
                      <a:pt x="2" y="13"/>
                      <a:pt x="2" y="15"/>
                    </a:cubicBezTo>
                    <a:lnTo>
                      <a:pt x="1" y="16"/>
                    </a:lnTo>
                    <a:cubicBezTo>
                      <a:pt x="0" y="13"/>
                      <a:pt x="1" y="10"/>
                      <a:pt x="3" y="8"/>
                    </a:cubicBezTo>
                    <a:lnTo>
                      <a:pt x="4" y="9"/>
                    </a:lnTo>
                    <a:close/>
                    <a:moveTo>
                      <a:pt x="2" y="15"/>
                    </a:moveTo>
                    <a:lnTo>
                      <a:pt x="2" y="16"/>
                    </a:lnTo>
                    <a:lnTo>
                      <a:pt x="1" y="16"/>
                    </a:lnTo>
                    <a:lnTo>
                      <a:pt x="2" y="15"/>
                    </a:lnTo>
                    <a:close/>
                    <a:moveTo>
                      <a:pt x="2" y="16"/>
                    </a:moveTo>
                    <a:cubicBezTo>
                      <a:pt x="2" y="17"/>
                      <a:pt x="7" y="18"/>
                      <a:pt x="12" y="19"/>
                    </a:cubicBezTo>
                    <a:lnTo>
                      <a:pt x="11" y="20"/>
                    </a:lnTo>
                    <a:cubicBezTo>
                      <a:pt x="6" y="19"/>
                      <a:pt x="1" y="18"/>
                      <a:pt x="1" y="16"/>
                    </a:cubicBezTo>
                    <a:lnTo>
                      <a:pt x="2" y="16"/>
                    </a:lnTo>
                    <a:close/>
                    <a:moveTo>
                      <a:pt x="12" y="19"/>
                    </a:moveTo>
                    <a:cubicBezTo>
                      <a:pt x="15" y="19"/>
                      <a:pt x="18" y="20"/>
                      <a:pt x="20" y="20"/>
                    </a:cubicBezTo>
                    <a:lnTo>
                      <a:pt x="19" y="22"/>
                    </a:lnTo>
                    <a:cubicBezTo>
                      <a:pt x="17" y="21"/>
                      <a:pt x="14" y="20"/>
                      <a:pt x="11" y="20"/>
                    </a:cubicBezTo>
                    <a:lnTo>
                      <a:pt x="12" y="19"/>
                    </a:lnTo>
                    <a:close/>
                    <a:moveTo>
                      <a:pt x="20" y="22"/>
                    </a:moveTo>
                    <a:lnTo>
                      <a:pt x="19" y="22"/>
                    </a:lnTo>
                    <a:lnTo>
                      <a:pt x="20" y="21"/>
                    </a:lnTo>
                    <a:lnTo>
                      <a:pt x="20" y="22"/>
                    </a:lnTo>
                    <a:close/>
                    <a:moveTo>
                      <a:pt x="20" y="20"/>
                    </a:moveTo>
                    <a:lnTo>
                      <a:pt x="20" y="20"/>
                    </a:lnTo>
                    <a:lnTo>
                      <a:pt x="20" y="22"/>
                    </a:lnTo>
                    <a:lnTo>
                      <a:pt x="20" y="20"/>
                    </a:lnTo>
                    <a:close/>
                    <a:moveTo>
                      <a:pt x="20" y="20"/>
                    </a:moveTo>
                    <a:lnTo>
                      <a:pt x="20" y="20"/>
                    </a:lnTo>
                    <a:lnTo>
                      <a:pt x="20" y="21"/>
                    </a:lnTo>
                    <a:lnTo>
                      <a:pt x="20" y="20"/>
                    </a:lnTo>
                    <a:close/>
                    <a:moveTo>
                      <a:pt x="20" y="20"/>
                    </a:moveTo>
                    <a:cubicBezTo>
                      <a:pt x="20" y="20"/>
                      <a:pt x="21" y="21"/>
                      <a:pt x="21" y="21"/>
                    </a:cubicBezTo>
                    <a:lnTo>
                      <a:pt x="20" y="22"/>
                    </a:lnTo>
                    <a:cubicBezTo>
                      <a:pt x="20" y="22"/>
                      <a:pt x="20" y="22"/>
                      <a:pt x="20" y="22"/>
                    </a:cubicBezTo>
                    <a:lnTo>
                      <a:pt x="20" y="20"/>
                    </a:lnTo>
                    <a:close/>
                    <a:moveTo>
                      <a:pt x="21" y="21"/>
                    </a:moveTo>
                    <a:cubicBezTo>
                      <a:pt x="21" y="21"/>
                      <a:pt x="22" y="21"/>
                      <a:pt x="22" y="22"/>
                    </a:cubicBezTo>
                    <a:lnTo>
                      <a:pt x="21" y="23"/>
                    </a:lnTo>
                    <a:cubicBezTo>
                      <a:pt x="21" y="22"/>
                      <a:pt x="20" y="22"/>
                      <a:pt x="20" y="22"/>
                    </a:cubicBezTo>
                    <a:lnTo>
                      <a:pt x="21" y="21"/>
                    </a:lnTo>
                    <a:close/>
                    <a:moveTo>
                      <a:pt x="22" y="22"/>
                    </a:moveTo>
                    <a:cubicBezTo>
                      <a:pt x="24" y="23"/>
                      <a:pt x="25" y="26"/>
                      <a:pt x="25" y="29"/>
                    </a:cubicBezTo>
                    <a:lnTo>
                      <a:pt x="24" y="29"/>
                    </a:lnTo>
                    <a:cubicBezTo>
                      <a:pt x="24" y="26"/>
                      <a:pt x="22" y="24"/>
                      <a:pt x="21" y="23"/>
                    </a:cubicBezTo>
                    <a:lnTo>
                      <a:pt x="22" y="22"/>
                    </a:lnTo>
                    <a:close/>
                    <a:moveTo>
                      <a:pt x="25" y="29"/>
                    </a:moveTo>
                    <a:lnTo>
                      <a:pt x="24" y="30"/>
                    </a:lnTo>
                    <a:lnTo>
                      <a:pt x="24" y="29"/>
                    </a:lnTo>
                    <a:lnTo>
                      <a:pt x="25" y="29"/>
                    </a:lnTo>
                    <a:close/>
                  </a:path>
                </a:pathLst>
              </a:custGeom>
              <a:solidFill>
                <a:srgbClr val="94939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6115" name="Freeform 805"/>
              <p:cNvSpPr>
                <a:spLocks noChangeArrowheads="1"/>
              </p:cNvSpPr>
              <p:nvPr/>
            </p:nvSpPr>
            <p:spPr bwMode="auto">
              <a:xfrm>
                <a:off x="989" y="3783"/>
                <a:ext cx="59" cy="47"/>
              </a:xfrm>
              <a:custGeom>
                <a:avLst/>
                <a:gdLst>
                  <a:gd name="T0" fmla="*/ 31093 w 43"/>
                  <a:gd name="T1" fmla="*/ 105398 h 28"/>
                  <a:gd name="T2" fmla="*/ 58726 w 43"/>
                  <a:gd name="T3" fmla="*/ 130729 h 28"/>
                  <a:gd name="T4" fmla="*/ 66261 w 43"/>
                  <a:gd name="T5" fmla="*/ 64157 h 28"/>
                  <a:gd name="T6" fmla="*/ 53418 w 43"/>
                  <a:gd name="T7" fmla="*/ 5731 h 28"/>
                  <a:gd name="T8" fmla="*/ 44873 w 43"/>
                  <a:gd name="T9" fmla="*/ 0 h 28"/>
                  <a:gd name="T10" fmla="*/ 38388 w 43"/>
                  <a:gd name="T11" fmla="*/ 23775 h 28"/>
                  <a:gd name="T12" fmla="*/ 1755 w 43"/>
                  <a:gd name="T13" fmla="*/ 73798 h 28"/>
                  <a:gd name="T14" fmla="*/ 12047 w 43"/>
                  <a:gd name="T15" fmla="*/ 121242 h 28"/>
                  <a:gd name="T16" fmla="*/ 31093 w 43"/>
                  <a:gd name="T17" fmla="*/ 105398 h 28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43" h="28">
                    <a:moveTo>
                      <a:pt x="19" y="20"/>
                    </a:moveTo>
                    <a:cubicBezTo>
                      <a:pt x="25" y="22"/>
                      <a:pt x="29" y="28"/>
                      <a:pt x="35" y="25"/>
                    </a:cubicBezTo>
                    <a:cubicBezTo>
                      <a:pt x="41" y="23"/>
                      <a:pt x="43" y="15"/>
                      <a:pt x="40" y="12"/>
                    </a:cubicBezTo>
                    <a:cubicBezTo>
                      <a:pt x="37" y="9"/>
                      <a:pt x="32" y="5"/>
                      <a:pt x="32" y="1"/>
                    </a:cubicBezTo>
                    <a:cubicBezTo>
                      <a:pt x="30" y="1"/>
                      <a:pt x="29" y="2"/>
                      <a:pt x="27" y="0"/>
                    </a:cubicBezTo>
                    <a:cubicBezTo>
                      <a:pt x="27" y="2"/>
                      <a:pt x="24" y="3"/>
                      <a:pt x="23" y="4"/>
                    </a:cubicBezTo>
                    <a:cubicBezTo>
                      <a:pt x="14" y="6"/>
                      <a:pt x="0" y="3"/>
                      <a:pt x="1" y="14"/>
                    </a:cubicBezTo>
                    <a:cubicBezTo>
                      <a:pt x="1" y="18"/>
                      <a:pt x="2" y="22"/>
                      <a:pt x="7" y="23"/>
                    </a:cubicBezTo>
                    <a:cubicBezTo>
                      <a:pt x="11" y="23"/>
                      <a:pt x="15" y="19"/>
                      <a:pt x="19" y="20"/>
                    </a:cubicBezTo>
                    <a:close/>
                  </a:path>
                </a:pathLst>
              </a:custGeom>
              <a:solidFill>
                <a:srgbClr val="EDF187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6116" name="Freeform 807"/>
              <p:cNvSpPr>
                <a:spLocks noChangeArrowheads="1"/>
              </p:cNvSpPr>
              <p:nvPr/>
            </p:nvSpPr>
            <p:spPr bwMode="auto">
              <a:xfrm>
                <a:off x="942" y="3767"/>
                <a:ext cx="42" cy="87"/>
              </a:xfrm>
              <a:custGeom>
                <a:avLst/>
                <a:gdLst>
                  <a:gd name="T0" fmla="*/ 26823 w 31"/>
                  <a:gd name="T1" fmla="*/ 274616 h 51"/>
                  <a:gd name="T2" fmla="*/ 43194 w 31"/>
                  <a:gd name="T3" fmla="*/ 191455 h 51"/>
                  <a:gd name="T4" fmla="*/ 34412 w 31"/>
                  <a:gd name="T5" fmla="*/ 119125 h 51"/>
                  <a:gd name="T6" fmla="*/ 34968 w 31"/>
                  <a:gd name="T7" fmla="*/ 43918 h 51"/>
                  <a:gd name="T8" fmla="*/ 13491 w 31"/>
                  <a:gd name="T9" fmla="*/ 10542 h 51"/>
                  <a:gd name="T10" fmla="*/ 1587 w 31"/>
                  <a:gd name="T11" fmla="*/ 77604 h 51"/>
                  <a:gd name="T12" fmla="*/ 4304 w 31"/>
                  <a:gd name="T13" fmla="*/ 251491 h 51"/>
                  <a:gd name="T14" fmla="*/ 10879 w 31"/>
                  <a:gd name="T15" fmla="*/ 285341 h 51"/>
                  <a:gd name="T16" fmla="*/ 26823 w 31"/>
                  <a:gd name="T17" fmla="*/ 274616 h 51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31" h="51">
                    <a:moveTo>
                      <a:pt x="18" y="46"/>
                    </a:moveTo>
                    <a:cubicBezTo>
                      <a:pt x="20" y="39"/>
                      <a:pt x="26" y="37"/>
                      <a:pt x="29" y="32"/>
                    </a:cubicBezTo>
                    <a:cubicBezTo>
                      <a:pt x="31" y="28"/>
                      <a:pt x="28" y="23"/>
                      <a:pt x="23" y="20"/>
                    </a:cubicBezTo>
                    <a:cubicBezTo>
                      <a:pt x="27" y="16"/>
                      <a:pt x="29" y="9"/>
                      <a:pt x="24" y="7"/>
                    </a:cubicBezTo>
                    <a:cubicBezTo>
                      <a:pt x="19" y="5"/>
                      <a:pt x="16" y="0"/>
                      <a:pt x="9" y="2"/>
                    </a:cubicBezTo>
                    <a:cubicBezTo>
                      <a:pt x="4" y="5"/>
                      <a:pt x="2" y="10"/>
                      <a:pt x="1" y="13"/>
                    </a:cubicBezTo>
                    <a:cubicBezTo>
                      <a:pt x="0" y="23"/>
                      <a:pt x="6" y="32"/>
                      <a:pt x="3" y="42"/>
                    </a:cubicBezTo>
                    <a:cubicBezTo>
                      <a:pt x="3" y="45"/>
                      <a:pt x="5" y="47"/>
                      <a:pt x="7" y="48"/>
                    </a:cubicBezTo>
                    <a:cubicBezTo>
                      <a:pt x="11" y="51"/>
                      <a:pt x="17" y="50"/>
                      <a:pt x="18" y="46"/>
                    </a:cubicBezTo>
                    <a:close/>
                  </a:path>
                </a:pathLst>
              </a:custGeom>
              <a:solidFill>
                <a:srgbClr val="EDF187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465926" name="AutoShape 809"/>
          <p:cNvSpPr>
            <a:spLocks noChangeArrowheads="1"/>
          </p:cNvSpPr>
          <p:nvPr/>
        </p:nvSpPr>
        <p:spPr bwMode="auto">
          <a:xfrm>
            <a:off x="946150" y="4540250"/>
            <a:ext cx="2519363" cy="1627188"/>
          </a:xfrm>
          <a:prstGeom prst="roundRect">
            <a:avLst>
              <a:gd name="adj" fmla="val 16667"/>
            </a:avLst>
          </a:prstGeom>
          <a:solidFill>
            <a:srgbClr val="FF0000">
              <a:alpha val="47058"/>
            </a:srgbClr>
          </a:solidFill>
          <a:ln w="12600" cap="sq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endParaRPr lang="en-US"/>
          </a:p>
        </p:txBody>
      </p:sp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Text Box 1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677863" y="249238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360" tIns="44280" rIns="90360" bIns="442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buSzPct val="100000"/>
              <a:defRPr/>
            </a:pPr>
            <a:r>
              <a:rPr lang="en-GB" sz="54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Burn Area Assessment</a:t>
            </a:r>
          </a:p>
        </p:txBody>
      </p:sp>
      <p:sp>
        <p:nvSpPr>
          <p:cNvPr id="467970" name="Text Box 2"/>
          <p:cNvSpPr txBox="1">
            <a:spLocks noChangeArrowheads="1"/>
          </p:cNvSpPr>
          <p:nvPr/>
        </p:nvSpPr>
        <p:spPr bwMode="auto">
          <a:xfrm>
            <a:off x="512763" y="1793875"/>
            <a:ext cx="4327525" cy="3670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360" tIns="44280" rIns="90360" bIns="44280"/>
          <a:lstStyle>
            <a:lvl1pPr indent="-341313">
              <a:tabLst>
                <a:tab pos="34290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36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34290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32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2pPr>
            <a:lvl3pPr>
              <a:tabLst>
                <a:tab pos="34290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8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3pPr>
            <a:lvl4pPr>
              <a:tabLst>
                <a:tab pos="34290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4pPr>
            <a:lvl5pPr>
              <a:tabLst>
                <a:tab pos="34290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5pPr>
            <a:lvl6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34290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6pPr>
            <a:lvl7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34290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7pPr>
            <a:lvl8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34290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8pPr>
            <a:lvl9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34290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9pPr>
          </a:lstStyle>
          <a:p>
            <a:pPr marL="342900" eaLnBrk="1" hangingPunct="1">
              <a:buSzPct val="100000"/>
              <a:defRPr/>
            </a:pPr>
            <a:r>
              <a:rPr lang="en-GB" sz="2800" dirty="0" smtClean="0"/>
              <a:t>Head and neck	  9%</a:t>
            </a:r>
          </a:p>
          <a:p>
            <a:pPr marL="342900" eaLnBrk="1" hangingPunct="1">
              <a:buSzPct val="100000"/>
              <a:defRPr/>
            </a:pPr>
            <a:r>
              <a:rPr lang="en-GB" sz="2800" dirty="0" smtClean="0"/>
              <a:t>Upper limb		  9%</a:t>
            </a:r>
          </a:p>
          <a:p>
            <a:pPr marL="342900" eaLnBrk="1" hangingPunct="1">
              <a:buSzPct val="100000"/>
              <a:defRPr/>
            </a:pPr>
            <a:r>
              <a:rPr lang="en-GB" sz="2800" dirty="0" smtClean="0"/>
              <a:t>Front of trunk	18%</a:t>
            </a:r>
          </a:p>
          <a:p>
            <a:pPr marL="342900" eaLnBrk="1" hangingPunct="1">
              <a:buSzPct val="100000"/>
              <a:defRPr/>
            </a:pPr>
            <a:r>
              <a:rPr lang="en-GB" sz="2800" dirty="0" smtClean="0"/>
              <a:t>Back of trunk	18%</a:t>
            </a:r>
          </a:p>
          <a:p>
            <a:pPr marL="342900" eaLnBrk="1" hangingPunct="1">
              <a:buSzPct val="100000"/>
              <a:defRPr/>
            </a:pPr>
            <a:r>
              <a:rPr lang="en-GB" sz="2800" dirty="0" smtClean="0"/>
              <a:t>Lower limb		18%</a:t>
            </a:r>
          </a:p>
          <a:p>
            <a:pPr marL="342900" eaLnBrk="1" hangingPunct="1">
              <a:buSzPct val="100000"/>
              <a:defRPr/>
            </a:pPr>
            <a:r>
              <a:rPr lang="en-GB" sz="2800" dirty="0" smtClean="0"/>
              <a:t>Perineum 		  1%</a:t>
            </a:r>
          </a:p>
          <a:p>
            <a:pPr marL="342900" eaLnBrk="1" hangingPunct="1">
              <a:buSzPct val="100000"/>
              <a:defRPr/>
            </a:pPr>
            <a:endParaRPr lang="en-GB" sz="2800" dirty="0" smtClean="0"/>
          </a:p>
          <a:p>
            <a:pPr marL="342900" eaLnBrk="1" hangingPunct="1">
              <a:buSzPct val="100000"/>
              <a:defRPr/>
            </a:pPr>
            <a:r>
              <a:rPr lang="en-GB" sz="2800" dirty="0" smtClean="0"/>
              <a:t>Partial + full thickness </a:t>
            </a:r>
          </a:p>
          <a:p>
            <a:pPr marL="342900" eaLnBrk="1" hangingPunct="1">
              <a:buSzPct val="100000"/>
              <a:defRPr/>
            </a:pPr>
            <a:endParaRPr lang="en-GB" sz="2800" dirty="0" smtClean="0"/>
          </a:p>
          <a:p>
            <a:pPr marL="1588" indent="-1588" eaLnBrk="1" hangingPunct="1">
              <a:buSzPct val="100000"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/>
            </a:pPr>
            <a:r>
              <a:rPr lang="en-GB" sz="2800" dirty="0" smtClean="0"/>
              <a:t>Depth less important than size in early resuscitation</a:t>
            </a:r>
          </a:p>
          <a:p>
            <a:pPr marL="342900" eaLnBrk="1" hangingPunct="1">
              <a:buSzPct val="100000"/>
              <a:defRPr/>
            </a:pPr>
            <a:endParaRPr lang="en-GB" sz="2800" dirty="0" smtClean="0"/>
          </a:p>
        </p:txBody>
      </p:sp>
      <p:sp>
        <p:nvSpPr>
          <p:cNvPr id="467971" name="Rectangle 3"/>
          <p:cNvSpPr>
            <a:spLocks noChangeArrowheads="1"/>
          </p:cNvSpPr>
          <p:nvPr/>
        </p:nvSpPr>
        <p:spPr bwMode="auto">
          <a:xfrm>
            <a:off x="0" y="6473825"/>
            <a:ext cx="523875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800">
                <a:solidFill>
                  <a:srgbClr val="FFFFFF"/>
                </a:solidFill>
                <a:latin typeface="Times New Roman" charset="0"/>
              </a:rPr>
              <a:t>228</a:t>
            </a:r>
          </a:p>
        </p:txBody>
      </p:sp>
      <p:pic>
        <p:nvPicPr>
          <p:cNvPr id="46797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0288" y="1627188"/>
            <a:ext cx="4135437" cy="4581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545" name="Text Box 1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677863" y="4572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360" tIns="44280" rIns="90360" bIns="442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buSzPct val="100000"/>
              <a:defRPr/>
            </a:pPr>
            <a:r>
              <a:rPr lang="en-US" sz="54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Burns</a:t>
            </a:r>
            <a:r>
              <a:rPr lang="en-US" sz="60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/>
            </a:r>
            <a:br>
              <a:rPr lang="en-US" sz="60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</a:br>
            <a:r>
              <a:rPr lang="en-GB" sz="40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Circulation - Fluid Resuscitation</a:t>
            </a:r>
          </a:p>
        </p:txBody>
      </p:sp>
      <p:sp>
        <p:nvSpPr>
          <p:cNvPr id="470018" name="Text Box 2"/>
          <p:cNvSpPr txBox="1">
            <a:spLocks noChangeArrowheads="1"/>
          </p:cNvSpPr>
          <p:nvPr/>
        </p:nvSpPr>
        <p:spPr bwMode="auto">
          <a:xfrm>
            <a:off x="677863" y="2232025"/>
            <a:ext cx="7780337" cy="3676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360" tIns="44280" rIns="90360" bIns="44280"/>
          <a:lstStyle>
            <a:lvl1pPr marL="341313" indent="-341313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36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1363" indent="-284163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32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2pPr>
            <a:lvl3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8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3pPr>
            <a:lvl4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4pPr>
            <a:lvl5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5pPr>
            <a:lvl6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6pPr>
            <a:lvl7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7pPr>
            <a:lvl8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8pPr>
            <a:lvl9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ts val="900"/>
              </a:spcBef>
              <a:buClr>
                <a:srgbClr val="FFFFFF"/>
              </a:buClr>
              <a:buSzPct val="60000"/>
              <a:buFont typeface="Times New Roman" charset="0"/>
              <a:buChar char="•"/>
              <a:defRPr/>
            </a:pPr>
            <a:r>
              <a:rPr lang="en-GB" smtClean="0"/>
              <a:t>2-4 ml crystalloid/kg/% burn in first 24 hours</a:t>
            </a:r>
          </a:p>
          <a:p>
            <a:pPr lvl="1" eaLnBrk="1" hangingPunct="1">
              <a:spcBef>
                <a:spcPts val="800"/>
              </a:spcBef>
              <a:buClr>
                <a:srgbClr val="FFFFFF"/>
              </a:buClr>
              <a:buSzPct val="60000"/>
              <a:buFont typeface="Times New Roman" charset="0"/>
              <a:buChar char="•"/>
              <a:defRPr/>
            </a:pPr>
            <a:r>
              <a:rPr lang="en-GB" smtClean="0"/>
              <a:t>1/2 of fluid in first 8 hours</a:t>
            </a:r>
          </a:p>
          <a:p>
            <a:pPr lvl="1" eaLnBrk="1" hangingPunct="1">
              <a:spcBef>
                <a:spcPts val="800"/>
              </a:spcBef>
              <a:buClr>
                <a:srgbClr val="FFFFFF"/>
              </a:buClr>
              <a:buSzPct val="60000"/>
              <a:buFont typeface="Times New Roman" charset="0"/>
              <a:buChar char="•"/>
              <a:defRPr/>
            </a:pPr>
            <a:r>
              <a:rPr lang="en-GB" smtClean="0"/>
              <a:t>1/2 of fluid over next 16 hours</a:t>
            </a:r>
          </a:p>
          <a:p>
            <a:pPr eaLnBrk="1" hangingPunct="1">
              <a:spcBef>
                <a:spcPts val="900"/>
              </a:spcBef>
              <a:buClr>
                <a:srgbClr val="FFFFFF"/>
              </a:buClr>
              <a:buSzPct val="60000"/>
              <a:buFont typeface="Times New Roman" charset="0"/>
              <a:buChar char="•"/>
              <a:defRPr/>
            </a:pPr>
            <a:r>
              <a:rPr lang="en-GB" smtClean="0"/>
              <a:t>Remember maintenance fluids</a:t>
            </a:r>
          </a:p>
          <a:p>
            <a:pPr eaLnBrk="1" hangingPunct="1">
              <a:spcBef>
                <a:spcPts val="900"/>
              </a:spcBef>
              <a:buClr>
                <a:srgbClr val="FFFFFF"/>
              </a:buClr>
              <a:buSzPct val="60000"/>
              <a:buFont typeface="Times New Roman" charset="0"/>
              <a:buChar char="•"/>
              <a:defRPr/>
            </a:pPr>
            <a:r>
              <a:rPr lang="en-GB" smtClean="0"/>
              <a:t>Calculations are only a guide</a:t>
            </a:r>
          </a:p>
          <a:p>
            <a:pPr eaLnBrk="1" hangingPunct="1">
              <a:spcBef>
                <a:spcPts val="900"/>
              </a:spcBef>
              <a:buClr>
                <a:srgbClr val="FFFFFF"/>
              </a:buClr>
              <a:buSzPct val="60000"/>
              <a:buFont typeface="Times New Roman" charset="0"/>
              <a:buChar char="•"/>
              <a:defRPr/>
            </a:pPr>
            <a:r>
              <a:rPr lang="en-GB" smtClean="0"/>
              <a:t>Maintain urine output</a:t>
            </a:r>
          </a:p>
        </p:txBody>
      </p:sp>
      <p:sp>
        <p:nvSpPr>
          <p:cNvPr id="470019" name="Rectangle 3"/>
          <p:cNvSpPr>
            <a:spLocks noChangeArrowheads="1"/>
          </p:cNvSpPr>
          <p:nvPr/>
        </p:nvSpPr>
        <p:spPr bwMode="auto">
          <a:xfrm>
            <a:off x="-12700" y="6473825"/>
            <a:ext cx="523875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800">
                <a:solidFill>
                  <a:srgbClr val="FFFFFF"/>
                </a:solidFill>
                <a:latin typeface="Times New Roman" charset="0"/>
              </a:rPr>
              <a:t>229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Text Box 1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677863" y="4572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2160" tIns="46080" rIns="92160" bIns="460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buSzPct val="100000"/>
              <a:defRPr/>
            </a:pPr>
            <a:r>
              <a:rPr lang="en-GB" sz="54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Breathing</a:t>
            </a:r>
            <a:br>
              <a:rPr lang="en-GB" sz="54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</a:br>
            <a:r>
              <a:rPr lang="en-GB" sz="44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Beware</a:t>
            </a:r>
          </a:p>
        </p:txBody>
      </p:sp>
      <p:sp>
        <p:nvSpPr>
          <p:cNvPr id="48130" name="Text Box 2"/>
          <p:cNvSpPr txBox="1">
            <a:spLocks noChangeArrowheads="1"/>
          </p:cNvSpPr>
          <p:nvPr/>
        </p:nvSpPr>
        <p:spPr bwMode="auto">
          <a:xfrm>
            <a:off x="906463" y="2006600"/>
            <a:ext cx="7551737" cy="3733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2160" tIns="46080" rIns="92160" bIns="46080"/>
          <a:lstStyle>
            <a:lvl1pPr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36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32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2pPr>
            <a:lvl3pPr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28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3pPr>
            <a:lvl4pPr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4pPr>
            <a:lvl5pPr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5pPr>
            <a:lvl6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6pPr>
            <a:lvl7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7pPr>
            <a:lvl8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8pPr>
            <a:lvl9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ts val="900"/>
              </a:spcBef>
              <a:buSzPct val="60000"/>
              <a:defRPr/>
            </a:pPr>
            <a:r>
              <a:rPr lang="en-GB" dirty="0" smtClean="0">
                <a:solidFill>
                  <a:srgbClr val="FFFF00"/>
                </a:solidFill>
              </a:rPr>
              <a:t>Life threatening injuries</a:t>
            </a:r>
          </a:p>
          <a:p>
            <a:pPr marL="446088" indent="-446088" eaLnBrk="1" hangingPunct="1">
              <a:spcBef>
                <a:spcPts val="900"/>
              </a:spcBef>
              <a:buClr>
                <a:srgbClr val="FDFFEE"/>
              </a:buClr>
              <a:buSzPct val="60000"/>
              <a:buFont typeface="Arial"/>
              <a:buChar char="•"/>
              <a:tabLst>
                <a:tab pos="446088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/>
            </a:pPr>
            <a:r>
              <a:rPr lang="en-GB" dirty="0" smtClean="0">
                <a:solidFill>
                  <a:srgbClr val="FDFFEE"/>
                </a:solidFill>
              </a:rPr>
              <a:t>Airway injury</a:t>
            </a:r>
          </a:p>
          <a:p>
            <a:pPr marL="446088" indent="-446088" eaLnBrk="1" hangingPunct="1">
              <a:spcBef>
                <a:spcPts val="900"/>
              </a:spcBef>
              <a:buClr>
                <a:srgbClr val="FDFFEE"/>
              </a:buClr>
              <a:buSzPct val="60000"/>
              <a:buFont typeface="Arial"/>
              <a:buChar char="•"/>
              <a:tabLst>
                <a:tab pos="446088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/>
            </a:pPr>
            <a:r>
              <a:rPr lang="en-GB" dirty="0" smtClean="0">
                <a:solidFill>
                  <a:srgbClr val="FDFFEE"/>
                </a:solidFill>
              </a:rPr>
              <a:t>Tension pneumothorax</a:t>
            </a:r>
          </a:p>
          <a:p>
            <a:pPr marL="446088" indent="-446088" eaLnBrk="1" hangingPunct="1">
              <a:spcBef>
                <a:spcPts val="900"/>
              </a:spcBef>
              <a:buClr>
                <a:srgbClr val="FDFFEE"/>
              </a:buClr>
              <a:buSzPct val="60000"/>
              <a:buFont typeface="Arial"/>
              <a:buChar char="•"/>
              <a:tabLst>
                <a:tab pos="446088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/>
            </a:pPr>
            <a:r>
              <a:rPr lang="en-GB" dirty="0" smtClean="0">
                <a:solidFill>
                  <a:srgbClr val="FDFFEE"/>
                </a:solidFill>
              </a:rPr>
              <a:t>Open pneumothorax</a:t>
            </a:r>
          </a:p>
          <a:p>
            <a:pPr marL="446088" indent="-446088" eaLnBrk="1" hangingPunct="1">
              <a:spcBef>
                <a:spcPts val="900"/>
              </a:spcBef>
              <a:buClr>
                <a:srgbClr val="FDFFEE"/>
              </a:buClr>
              <a:buSzPct val="60000"/>
              <a:buFont typeface="Arial"/>
              <a:buChar char="•"/>
              <a:tabLst>
                <a:tab pos="446088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/>
            </a:pPr>
            <a:r>
              <a:rPr lang="en-GB" dirty="0" smtClean="0">
                <a:solidFill>
                  <a:srgbClr val="FDFFEE"/>
                </a:solidFill>
              </a:rPr>
              <a:t>Massive haemothorax</a:t>
            </a:r>
          </a:p>
          <a:p>
            <a:pPr marL="446088" indent="-446088" eaLnBrk="1" hangingPunct="1">
              <a:spcBef>
                <a:spcPts val="900"/>
              </a:spcBef>
              <a:buClr>
                <a:srgbClr val="FDFFEE"/>
              </a:buClr>
              <a:buSzPct val="60000"/>
              <a:buFont typeface="Arial"/>
              <a:buChar char="•"/>
              <a:tabLst>
                <a:tab pos="446088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/>
            </a:pPr>
            <a:r>
              <a:rPr lang="en-GB" dirty="0" smtClean="0">
                <a:solidFill>
                  <a:srgbClr val="FDFFEE"/>
                </a:solidFill>
              </a:rPr>
              <a:t>Flail chest </a:t>
            </a:r>
          </a:p>
          <a:p>
            <a:pPr marL="446088" indent="-446088" eaLnBrk="1" hangingPunct="1">
              <a:spcBef>
                <a:spcPts val="900"/>
              </a:spcBef>
              <a:buClr>
                <a:srgbClr val="FDFFEE"/>
              </a:buClr>
              <a:buSzPct val="60000"/>
              <a:buFont typeface="Arial"/>
              <a:buChar char="•"/>
              <a:tabLst>
                <a:tab pos="446088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/>
            </a:pPr>
            <a:r>
              <a:rPr lang="en-GB" dirty="0" smtClean="0">
                <a:solidFill>
                  <a:srgbClr val="FDFFEE"/>
                </a:solidFill>
              </a:rPr>
              <a:t>Lung contusion </a:t>
            </a:r>
          </a:p>
          <a:p>
            <a:pPr eaLnBrk="1" hangingPunct="1">
              <a:spcBef>
                <a:spcPts val="900"/>
              </a:spcBef>
              <a:buClr>
                <a:srgbClr val="FFFFFF"/>
              </a:buClr>
              <a:buSzPct val="60000"/>
              <a:buFont typeface="Times New Roman" charset="0"/>
              <a:buNone/>
              <a:defRPr/>
            </a:pPr>
            <a:endParaRPr lang="en-GB" dirty="0" smtClean="0"/>
          </a:p>
          <a:p>
            <a:pPr eaLnBrk="1" hangingPunct="1">
              <a:spcBef>
                <a:spcPts val="900"/>
              </a:spcBef>
              <a:buSzPct val="60000"/>
              <a:defRPr/>
            </a:pPr>
            <a:r>
              <a:rPr lang="en-GB" dirty="0" smtClean="0"/>
              <a:t> </a:t>
            </a:r>
          </a:p>
        </p:txBody>
      </p:sp>
      <p:sp>
        <p:nvSpPr>
          <p:cNvPr id="48131" name="Rectangle 3"/>
          <p:cNvSpPr>
            <a:spLocks noChangeArrowheads="1"/>
          </p:cNvSpPr>
          <p:nvPr/>
        </p:nvSpPr>
        <p:spPr bwMode="auto">
          <a:xfrm>
            <a:off x="20638" y="6473825"/>
            <a:ext cx="409575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800">
                <a:solidFill>
                  <a:srgbClr val="FFFFFF"/>
                </a:solidFill>
                <a:latin typeface="Times New Roman" charset="0"/>
              </a:rPr>
              <a:t>23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69" name="Text Box 1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677863" y="4572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360" tIns="44280" rIns="90360" bIns="442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buSzPct val="100000"/>
              <a:defRPr/>
            </a:pPr>
            <a:r>
              <a:rPr lang="en-US" sz="54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Burns</a:t>
            </a:r>
            <a:r>
              <a:rPr lang="en-US" sz="60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/>
            </a:r>
            <a:br>
              <a:rPr lang="en-US" sz="60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</a:br>
            <a:r>
              <a:rPr lang="en-US" sz="40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Exposure</a:t>
            </a:r>
          </a:p>
        </p:txBody>
      </p:sp>
      <p:sp>
        <p:nvSpPr>
          <p:cNvPr id="472066" name="Text Box 2"/>
          <p:cNvSpPr txBox="1">
            <a:spLocks noChangeArrowheads="1"/>
          </p:cNvSpPr>
          <p:nvPr/>
        </p:nvSpPr>
        <p:spPr bwMode="auto">
          <a:xfrm>
            <a:off x="677863" y="2886075"/>
            <a:ext cx="8045450" cy="2838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360" tIns="44280" rIns="90360" bIns="44280"/>
          <a:lstStyle>
            <a:lvl1pPr marL="341313" indent="-341313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36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32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2pPr>
            <a:lvl3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8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3pPr>
            <a:lvl4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4pPr>
            <a:lvl5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5pPr>
            <a:lvl6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6pPr>
            <a:lvl7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7pPr>
            <a:lvl8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8pPr>
            <a:lvl9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ts val="900"/>
              </a:spcBef>
              <a:buClr>
                <a:srgbClr val="FFFFFF"/>
              </a:buClr>
              <a:buSzPct val="100000"/>
              <a:buFont typeface="Times New Roman" charset="0"/>
              <a:buChar char="•"/>
              <a:defRPr/>
            </a:pPr>
            <a:r>
              <a:rPr lang="en-US" smtClean="0"/>
              <a:t>Cover patient to prevent hypothermia</a:t>
            </a:r>
          </a:p>
          <a:p>
            <a:pPr eaLnBrk="1" hangingPunct="1">
              <a:spcBef>
                <a:spcPts val="900"/>
              </a:spcBef>
              <a:buClr>
                <a:srgbClr val="FFFFFF"/>
              </a:buClr>
              <a:buSzPct val="100000"/>
              <a:buFont typeface="Times New Roman" charset="0"/>
              <a:buChar char="•"/>
              <a:defRPr/>
            </a:pPr>
            <a:r>
              <a:rPr lang="en-GB" smtClean="0"/>
              <a:t>Cover burns with cling film</a:t>
            </a:r>
          </a:p>
          <a:p>
            <a:pPr eaLnBrk="1" hangingPunct="1">
              <a:spcBef>
                <a:spcPts val="900"/>
              </a:spcBef>
              <a:buClr>
                <a:srgbClr val="FFFFFF"/>
              </a:buClr>
              <a:buSzPct val="100000"/>
              <a:buFont typeface="Times New Roman" charset="0"/>
              <a:buNone/>
              <a:defRPr/>
            </a:pPr>
            <a:endParaRPr lang="en-GB" smtClean="0"/>
          </a:p>
        </p:txBody>
      </p:sp>
      <p:sp>
        <p:nvSpPr>
          <p:cNvPr id="472067" name="Rectangle 3"/>
          <p:cNvSpPr>
            <a:spLocks noChangeArrowheads="1"/>
          </p:cNvSpPr>
          <p:nvPr/>
        </p:nvSpPr>
        <p:spPr bwMode="auto">
          <a:xfrm>
            <a:off x="-12700" y="6473825"/>
            <a:ext cx="523875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800">
                <a:solidFill>
                  <a:srgbClr val="FFFFFF"/>
                </a:solidFill>
                <a:latin typeface="Times New Roman" charset="0"/>
              </a:rPr>
              <a:t>230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593" name="Text Box 1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677863" y="4572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2160" tIns="46080" rIns="92160" bIns="460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buSzPct val="100000"/>
              <a:defRPr/>
            </a:pPr>
            <a:r>
              <a:rPr lang="en-US" sz="54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Burns</a:t>
            </a:r>
            <a:r>
              <a:rPr lang="en-US" sz="60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/>
            </a:r>
            <a:br>
              <a:rPr lang="en-US" sz="60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</a:br>
            <a:r>
              <a:rPr lang="en-GB" sz="40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Other issues</a:t>
            </a:r>
          </a:p>
        </p:txBody>
      </p:sp>
      <p:sp>
        <p:nvSpPr>
          <p:cNvPr id="474114" name="Text Box 2"/>
          <p:cNvSpPr txBox="1">
            <a:spLocks noChangeArrowheads="1"/>
          </p:cNvSpPr>
          <p:nvPr/>
        </p:nvSpPr>
        <p:spPr bwMode="auto">
          <a:xfrm>
            <a:off x="411163" y="2449513"/>
            <a:ext cx="8293100" cy="3352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2160" tIns="46080" rIns="92160" bIns="46080"/>
          <a:lstStyle>
            <a:lvl1pPr marL="341313" indent="-341313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36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32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2pPr>
            <a:lvl3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8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3pPr>
            <a:lvl4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4pPr>
            <a:lvl5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5pPr>
            <a:lvl6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6pPr>
            <a:lvl7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7pPr>
            <a:lvl8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8pPr>
            <a:lvl9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ts val="800"/>
              </a:spcBef>
              <a:buClr>
                <a:srgbClr val="FFFFFF"/>
              </a:buClr>
              <a:buSzPct val="60000"/>
              <a:buFont typeface="Times New Roman" charset="0"/>
              <a:buChar char="•"/>
              <a:defRPr/>
            </a:pPr>
            <a:r>
              <a:rPr lang="en-GB" sz="3200" smtClean="0"/>
              <a:t>Beware of other injuries</a:t>
            </a:r>
          </a:p>
          <a:p>
            <a:pPr eaLnBrk="1" hangingPunct="1">
              <a:lnSpc>
                <a:spcPct val="90000"/>
              </a:lnSpc>
              <a:spcBef>
                <a:spcPts val="800"/>
              </a:spcBef>
              <a:buClr>
                <a:srgbClr val="FFFFFF"/>
              </a:buClr>
              <a:buSzPct val="60000"/>
              <a:buFont typeface="Times New Roman" charset="0"/>
              <a:buChar char="•"/>
              <a:defRPr/>
            </a:pPr>
            <a:r>
              <a:rPr lang="en-GB" sz="3200" smtClean="0"/>
              <a:t>Inhalational injury</a:t>
            </a:r>
          </a:p>
          <a:p>
            <a:pPr eaLnBrk="1" hangingPunct="1">
              <a:lnSpc>
                <a:spcPct val="90000"/>
              </a:lnSpc>
              <a:spcBef>
                <a:spcPts val="450"/>
              </a:spcBef>
              <a:buClr>
                <a:srgbClr val="FFFFFF"/>
              </a:buClr>
              <a:buSzPct val="60000"/>
              <a:buFont typeface="Times New Roman" charset="0"/>
              <a:buNone/>
              <a:defRPr/>
            </a:pPr>
            <a:endParaRPr lang="en-GB" sz="1800" smtClean="0"/>
          </a:p>
          <a:p>
            <a:pPr eaLnBrk="1" hangingPunct="1">
              <a:lnSpc>
                <a:spcPct val="90000"/>
              </a:lnSpc>
              <a:spcBef>
                <a:spcPts val="800"/>
              </a:spcBef>
              <a:buClr>
                <a:srgbClr val="FFFFFF"/>
              </a:buClr>
              <a:buSzPct val="60000"/>
              <a:buFont typeface="Times New Roman" charset="0"/>
              <a:buChar char="•"/>
              <a:defRPr/>
            </a:pPr>
            <a:r>
              <a:rPr lang="en-GB" sz="3200" smtClean="0"/>
              <a:t>Analgesia</a:t>
            </a:r>
          </a:p>
          <a:p>
            <a:pPr eaLnBrk="1" hangingPunct="1">
              <a:lnSpc>
                <a:spcPct val="90000"/>
              </a:lnSpc>
              <a:spcBef>
                <a:spcPts val="800"/>
              </a:spcBef>
              <a:buClr>
                <a:srgbClr val="FFFFFF"/>
              </a:buClr>
              <a:buSzPct val="60000"/>
              <a:buFont typeface="Times New Roman" charset="0"/>
              <a:buChar char="•"/>
              <a:defRPr/>
            </a:pPr>
            <a:r>
              <a:rPr lang="en-GB" sz="3200" smtClean="0"/>
              <a:t>Nasogastric drainage </a:t>
            </a:r>
          </a:p>
          <a:p>
            <a:pPr eaLnBrk="1" hangingPunct="1">
              <a:lnSpc>
                <a:spcPct val="90000"/>
              </a:lnSpc>
              <a:spcBef>
                <a:spcPts val="800"/>
              </a:spcBef>
              <a:buClr>
                <a:srgbClr val="FFFFFF"/>
              </a:buClr>
              <a:buSzPct val="60000"/>
              <a:buFont typeface="Times New Roman" charset="0"/>
              <a:buChar char="•"/>
              <a:defRPr/>
            </a:pPr>
            <a:r>
              <a:rPr lang="en-GB" sz="3200" smtClean="0"/>
              <a:t>Prevent stress ulcers</a:t>
            </a:r>
          </a:p>
          <a:p>
            <a:pPr eaLnBrk="1" hangingPunct="1">
              <a:lnSpc>
                <a:spcPct val="90000"/>
              </a:lnSpc>
              <a:spcBef>
                <a:spcPts val="800"/>
              </a:spcBef>
              <a:buClr>
                <a:srgbClr val="FFFFFF"/>
              </a:buClr>
              <a:buSzPct val="60000"/>
              <a:buFont typeface="Times New Roman" charset="0"/>
              <a:buChar char="•"/>
              <a:defRPr/>
            </a:pPr>
            <a:r>
              <a:rPr lang="en-GB" sz="3200" smtClean="0"/>
              <a:t>Tetanus prophylaxis</a:t>
            </a:r>
          </a:p>
        </p:txBody>
      </p:sp>
      <p:sp>
        <p:nvSpPr>
          <p:cNvPr id="474115" name="Rectangle 3"/>
          <p:cNvSpPr>
            <a:spLocks noChangeArrowheads="1"/>
          </p:cNvSpPr>
          <p:nvPr/>
        </p:nvSpPr>
        <p:spPr bwMode="auto">
          <a:xfrm>
            <a:off x="-12700" y="6473825"/>
            <a:ext cx="523875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800">
                <a:solidFill>
                  <a:srgbClr val="FFFFFF"/>
                </a:solidFill>
                <a:latin typeface="Times New Roman" charset="0"/>
              </a:rPr>
              <a:t>231</a:t>
            </a:r>
          </a:p>
        </p:txBody>
      </p:sp>
      <p:pic>
        <p:nvPicPr>
          <p:cNvPr id="47411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0438" y="2103438"/>
            <a:ext cx="2859087" cy="433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617" name="Text Box 1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677863" y="4572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2160" tIns="46080" rIns="92160" bIns="460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buSzPct val="100000"/>
              <a:defRPr/>
            </a:pPr>
            <a:r>
              <a:rPr lang="en-US" sz="54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Burns</a:t>
            </a:r>
            <a:r>
              <a:rPr lang="en-US" sz="60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/>
            </a:r>
            <a:br>
              <a:rPr lang="en-US" sz="60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</a:br>
            <a:r>
              <a:rPr lang="en-GB" sz="40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Other issues</a:t>
            </a:r>
          </a:p>
        </p:txBody>
      </p:sp>
      <p:sp>
        <p:nvSpPr>
          <p:cNvPr id="476162" name="Text Box 2"/>
          <p:cNvSpPr txBox="1">
            <a:spLocks noChangeArrowheads="1"/>
          </p:cNvSpPr>
          <p:nvPr/>
        </p:nvSpPr>
        <p:spPr bwMode="auto">
          <a:xfrm>
            <a:off x="279400" y="2320925"/>
            <a:ext cx="5635625" cy="3849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2160" tIns="46080" rIns="92160" bIns="46080"/>
          <a:lstStyle>
            <a:lvl1pPr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36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32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2pPr>
            <a:lvl3pPr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28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3pPr>
            <a:lvl4pPr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4pPr>
            <a:lvl5pPr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5pPr>
            <a:lvl6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6pPr>
            <a:lvl7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7pPr>
            <a:lvl8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8pPr>
            <a:lvl9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ts val="800"/>
              </a:spcBef>
              <a:buSzPct val="60000"/>
              <a:defRPr/>
            </a:pPr>
            <a:r>
              <a:rPr lang="en-GB" sz="3200" smtClean="0">
                <a:solidFill>
                  <a:srgbClr val="FFFF00"/>
                </a:solidFill>
              </a:rPr>
              <a:t>Beware electrical burns</a:t>
            </a:r>
          </a:p>
          <a:p>
            <a:pPr eaLnBrk="1" hangingPunct="1">
              <a:lnSpc>
                <a:spcPct val="90000"/>
              </a:lnSpc>
              <a:spcBef>
                <a:spcPts val="800"/>
              </a:spcBef>
              <a:buClr>
                <a:srgbClr val="FFFFFF"/>
              </a:buClr>
              <a:buSzPct val="60000"/>
              <a:buFont typeface="Times New Roman" charset="0"/>
              <a:buChar char="•"/>
              <a:defRPr/>
            </a:pPr>
            <a:r>
              <a:rPr lang="en-GB" sz="3200" smtClean="0"/>
              <a:t>Electricity travels through muscle and deep tissues</a:t>
            </a:r>
          </a:p>
          <a:p>
            <a:pPr eaLnBrk="1" hangingPunct="1">
              <a:lnSpc>
                <a:spcPct val="90000"/>
              </a:lnSpc>
              <a:spcBef>
                <a:spcPts val="800"/>
              </a:spcBef>
              <a:buClr>
                <a:srgbClr val="FFFFFF"/>
              </a:buClr>
              <a:buSzPct val="60000"/>
              <a:buFont typeface="Times New Roman" charset="0"/>
              <a:buChar char="•"/>
              <a:defRPr/>
            </a:pPr>
            <a:r>
              <a:rPr lang="en-GB" sz="3200" smtClean="0"/>
              <a:t>Muscle necrosis</a:t>
            </a:r>
          </a:p>
          <a:p>
            <a:pPr eaLnBrk="1" hangingPunct="1">
              <a:lnSpc>
                <a:spcPct val="90000"/>
              </a:lnSpc>
              <a:spcBef>
                <a:spcPts val="800"/>
              </a:spcBef>
              <a:buClr>
                <a:srgbClr val="FFFFFF"/>
              </a:buClr>
              <a:buSzPct val="60000"/>
              <a:buFont typeface="Times New Roman" charset="0"/>
              <a:buChar char="•"/>
              <a:defRPr/>
            </a:pPr>
            <a:r>
              <a:rPr lang="en-GB" sz="3200" smtClean="0"/>
              <a:t>Consider fasciotomy</a:t>
            </a:r>
          </a:p>
          <a:p>
            <a:pPr eaLnBrk="1" hangingPunct="1">
              <a:lnSpc>
                <a:spcPct val="90000"/>
              </a:lnSpc>
              <a:spcBef>
                <a:spcPts val="800"/>
              </a:spcBef>
              <a:buClr>
                <a:srgbClr val="FFFFFF"/>
              </a:buClr>
              <a:buSzPct val="60000"/>
              <a:buFont typeface="Times New Roman" charset="0"/>
              <a:buChar char="•"/>
              <a:defRPr/>
            </a:pPr>
            <a:r>
              <a:rPr lang="en-GB" sz="3200" smtClean="0"/>
              <a:t>Renal damage</a:t>
            </a:r>
          </a:p>
          <a:p>
            <a:pPr eaLnBrk="1" hangingPunct="1">
              <a:lnSpc>
                <a:spcPct val="90000"/>
              </a:lnSpc>
              <a:spcBef>
                <a:spcPts val="800"/>
              </a:spcBef>
              <a:buClr>
                <a:srgbClr val="FFFFFF"/>
              </a:buClr>
              <a:buSzPct val="60000"/>
              <a:buFont typeface="Times New Roman" charset="0"/>
              <a:buChar char="•"/>
              <a:defRPr/>
            </a:pPr>
            <a:r>
              <a:rPr lang="en-GB" sz="3200" smtClean="0"/>
              <a:t>Keep urine output high</a:t>
            </a:r>
          </a:p>
          <a:p>
            <a:pPr eaLnBrk="1" hangingPunct="1">
              <a:lnSpc>
                <a:spcPct val="90000"/>
              </a:lnSpc>
              <a:spcBef>
                <a:spcPts val="800"/>
              </a:spcBef>
              <a:buClr>
                <a:srgbClr val="FFFFFF"/>
              </a:buClr>
              <a:buSzPct val="60000"/>
              <a:buFont typeface="Times New Roman" charset="0"/>
              <a:buNone/>
              <a:defRPr/>
            </a:pPr>
            <a:endParaRPr lang="en-GB" sz="3200" smtClean="0"/>
          </a:p>
        </p:txBody>
      </p:sp>
      <p:sp>
        <p:nvSpPr>
          <p:cNvPr id="476163" name="Rectangle 3"/>
          <p:cNvSpPr>
            <a:spLocks noChangeArrowheads="1"/>
          </p:cNvSpPr>
          <p:nvPr/>
        </p:nvSpPr>
        <p:spPr bwMode="auto">
          <a:xfrm>
            <a:off x="-12700" y="6473825"/>
            <a:ext cx="523875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800">
                <a:solidFill>
                  <a:srgbClr val="FFFFFF"/>
                </a:solidFill>
                <a:latin typeface="Times New Roman" charset="0"/>
              </a:rPr>
              <a:t>232</a:t>
            </a:r>
          </a:p>
        </p:txBody>
      </p:sp>
      <p:pic>
        <p:nvPicPr>
          <p:cNvPr id="47616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4988" y="2101850"/>
            <a:ext cx="3303587" cy="2170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476165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4988" y="4424363"/>
            <a:ext cx="3303587" cy="2049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641" name="Text Box 1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677863" y="4572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2160" tIns="46080" rIns="92160" bIns="460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buSzPct val="100000"/>
              <a:defRPr/>
            </a:pPr>
            <a:r>
              <a:rPr lang="en-US" sz="54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Burns</a:t>
            </a:r>
            <a:r>
              <a:rPr lang="en-US" sz="60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/>
            </a:r>
            <a:br>
              <a:rPr lang="en-US" sz="60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</a:br>
            <a:r>
              <a:rPr lang="en-GB" sz="40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Other issues</a:t>
            </a:r>
          </a:p>
        </p:txBody>
      </p:sp>
      <p:sp>
        <p:nvSpPr>
          <p:cNvPr id="478210" name="Text Box 2"/>
          <p:cNvSpPr txBox="1">
            <a:spLocks noChangeArrowheads="1"/>
          </p:cNvSpPr>
          <p:nvPr/>
        </p:nvSpPr>
        <p:spPr bwMode="auto">
          <a:xfrm>
            <a:off x="254000" y="2203450"/>
            <a:ext cx="5435600" cy="3352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2160" tIns="46080" rIns="92160" bIns="46080"/>
          <a:lstStyle>
            <a:lvl1pPr marL="341313" indent="-341313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36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32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2pPr>
            <a:lvl3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8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3pPr>
            <a:lvl4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4pPr>
            <a:lvl5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5pPr>
            <a:lvl6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6pPr>
            <a:lvl7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7pPr>
            <a:lvl8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8pPr>
            <a:lvl9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ts val="900"/>
              </a:spcBef>
              <a:buClr>
                <a:srgbClr val="FFFFFF"/>
              </a:buClr>
              <a:buSzPct val="60000"/>
              <a:buFont typeface="Times New Roman" charset="0"/>
              <a:buChar char="•"/>
              <a:defRPr/>
            </a:pPr>
            <a:r>
              <a:rPr lang="en-GB" smtClean="0"/>
              <a:t>Constricting burns</a:t>
            </a:r>
          </a:p>
          <a:p>
            <a:pPr eaLnBrk="1" hangingPunct="1">
              <a:lnSpc>
                <a:spcPct val="90000"/>
              </a:lnSpc>
              <a:spcBef>
                <a:spcPts val="900"/>
              </a:spcBef>
              <a:buClr>
                <a:srgbClr val="FFFFFF"/>
              </a:buClr>
              <a:buSzPct val="60000"/>
              <a:buFont typeface="Times New Roman" charset="0"/>
              <a:buNone/>
              <a:defRPr/>
            </a:pPr>
            <a:endParaRPr lang="en-GB" smtClean="0"/>
          </a:p>
          <a:p>
            <a:pPr eaLnBrk="1" hangingPunct="1">
              <a:lnSpc>
                <a:spcPct val="90000"/>
              </a:lnSpc>
              <a:spcBef>
                <a:spcPts val="900"/>
              </a:spcBef>
              <a:buClr>
                <a:srgbClr val="FFFFFF"/>
              </a:buClr>
              <a:buSzPct val="60000"/>
              <a:buFont typeface="Times New Roman" charset="0"/>
              <a:buChar char="•"/>
              <a:defRPr/>
            </a:pPr>
            <a:r>
              <a:rPr lang="en-GB" smtClean="0"/>
              <a:t>Consider escharotomy</a:t>
            </a:r>
          </a:p>
        </p:txBody>
      </p:sp>
      <p:sp>
        <p:nvSpPr>
          <p:cNvPr id="478211" name="Rectangle 3"/>
          <p:cNvSpPr>
            <a:spLocks noChangeArrowheads="1"/>
          </p:cNvSpPr>
          <p:nvPr/>
        </p:nvSpPr>
        <p:spPr bwMode="auto">
          <a:xfrm>
            <a:off x="-12700" y="6473825"/>
            <a:ext cx="523875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800">
                <a:solidFill>
                  <a:srgbClr val="FFFFFF"/>
                </a:solidFill>
                <a:latin typeface="Times New Roman" charset="0"/>
              </a:rPr>
              <a:t>233</a:t>
            </a:r>
          </a:p>
        </p:txBody>
      </p:sp>
      <p:pic>
        <p:nvPicPr>
          <p:cNvPr id="47821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5025" y="4311650"/>
            <a:ext cx="2881313" cy="2162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47821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5025" y="2203450"/>
            <a:ext cx="2881313" cy="1912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665" name="Text Box 1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3998913" y="1946275"/>
            <a:ext cx="1792287" cy="3584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SzPct val="100000"/>
              <a:defRPr/>
            </a:pPr>
            <a:r>
              <a:rPr lang="en-GB" sz="229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charset="0"/>
              </a:rPr>
              <a:t>?</a:t>
            </a:r>
          </a:p>
        </p:txBody>
      </p:sp>
      <p:sp>
        <p:nvSpPr>
          <p:cNvPr id="241666" name="Text Box 2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677863" y="4572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360" tIns="44280" rIns="90360" bIns="442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buSzPct val="100000"/>
              <a:defRPr/>
            </a:pPr>
            <a:r>
              <a:rPr lang="en-GB" sz="66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Burns</a:t>
            </a:r>
          </a:p>
        </p:txBody>
      </p:sp>
      <p:sp>
        <p:nvSpPr>
          <p:cNvPr id="480259" name="Rectangle 3"/>
          <p:cNvSpPr>
            <a:spLocks noChangeArrowheads="1"/>
          </p:cNvSpPr>
          <p:nvPr/>
        </p:nvSpPr>
        <p:spPr bwMode="auto">
          <a:xfrm>
            <a:off x="-12700" y="6473825"/>
            <a:ext cx="523875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800">
                <a:solidFill>
                  <a:srgbClr val="FFFFFF"/>
                </a:solidFill>
                <a:latin typeface="Times New Roman" charset="0"/>
              </a:rPr>
              <a:t>234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16165D"/>
            </a:gs>
            <a:gs pos="100000">
              <a:srgbClr val="6E000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689" name="Text Box 1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677863" y="4572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360" tIns="44280" rIns="90360" bIns="442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buSzPct val="100000"/>
              <a:defRPr/>
            </a:pPr>
            <a:r>
              <a:rPr lang="en-GB" sz="66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Burns</a:t>
            </a:r>
          </a:p>
        </p:txBody>
      </p:sp>
      <p:sp>
        <p:nvSpPr>
          <p:cNvPr id="242690" name="Text Box 2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677863" y="1981200"/>
            <a:ext cx="7780337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360" tIns="44280" rIns="90360" bIns="44280"/>
          <a:lstStyle>
            <a:lvl1pPr marL="342900" indent="-341313"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ts val="900"/>
              </a:spcBef>
              <a:buSzPct val="100000"/>
              <a:defRPr/>
            </a:pPr>
            <a:r>
              <a:rPr lang="en-GB" altLang="en-US" sz="3600">
                <a:solidFill>
                  <a:srgbClr val="FFFF00"/>
                </a:solidFill>
                <a:cs typeface="+mn-cs"/>
              </a:rPr>
              <a:t>Summary</a:t>
            </a:r>
          </a:p>
          <a:p>
            <a:pPr marL="341313" indent="-339725" eaLnBrk="1" hangingPunct="1">
              <a:spcBef>
                <a:spcPts val="900"/>
              </a:spcBef>
              <a:buClr>
                <a:srgbClr val="FFFFFF"/>
              </a:buClr>
              <a:buSzPct val="100000"/>
              <a:buFont typeface="Times New Roman" panose="02020603050405020304" pitchFamily="18" charset="0"/>
              <a:buChar char="•"/>
              <a:defRPr/>
            </a:pPr>
            <a:r>
              <a:rPr lang="en-GB" altLang="en-US" sz="3600">
                <a:cs typeface="+mn-cs"/>
              </a:rPr>
              <a:t>ABCDE</a:t>
            </a:r>
          </a:p>
          <a:p>
            <a:pPr marL="341313" indent="-339725" eaLnBrk="1" hangingPunct="1">
              <a:spcBef>
                <a:spcPts val="900"/>
              </a:spcBef>
              <a:buClr>
                <a:srgbClr val="FFFFFF"/>
              </a:buClr>
              <a:buSzPct val="100000"/>
              <a:buFont typeface="Times New Roman" panose="02020603050405020304" pitchFamily="18" charset="0"/>
              <a:buChar char="•"/>
              <a:defRPr/>
            </a:pPr>
            <a:r>
              <a:rPr lang="en-GB" altLang="en-US" sz="3600">
                <a:cs typeface="+mn-cs"/>
              </a:rPr>
              <a:t>Beware other injuries</a:t>
            </a:r>
          </a:p>
          <a:p>
            <a:pPr marL="341313" indent="-339725" eaLnBrk="1" hangingPunct="1">
              <a:spcBef>
                <a:spcPts val="900"/>
              </a:spcBef>
              <a:buClr>
                <a:srgbClr val="FFFFFF"/>
              </a:buClr>
              <a:buSzPct val="100000"/>
              <a:buFont typeface="Times New Roman" panose="02020603050405020304" pitchFamily="18" charset="0"/>
              <a:buChar char="•"/>
              <a:defRPr/>
            </a:pPr>
            <a:r>
              <a:rPr lang="en-GB" altLang="en-US" sz="3600">
                <a:cs typeface="+mn-cs"/>
              </a:rPr>
              <a:t>Consider early intubation</a:t>
            </a:r>
          </a:p>
          <a:p>
            <a:pPr marL="341313" indent="-339725" eaLnBrk="1" hangingPunct="1">
              <a:spcBef>
                <a:spcPts val="900"/>
              </a:spcBef>
              <a:buClr>
                <a:srgbClr val="FFFFFF"/>
              </a:buClr>
              <a:buSzPct val="100000"/>
              <a:buFont typeface="Times New Roman" panose="02020603050405020304" pitchFamily="18" charset="0"/>
              <a:buChar char="•"/>
              <a:defRPr/>
            </a:pPr>
            <a:r>
              <a:rPr lang="en-GB" altLang="en-US" sz="3600">
                <a:cs typeface="+mn-cs"/>
              </a:rPr>
              <a:t>Fluids</a:t>
            </a:r>
          </a:p>
          <a:p>
            <a:pPr marL="341313" indent="-339725" eaLnBrk="1" hangingPunct="1">
              <a:spcBef>
                <a:spcPts val="900"/>
              </a:spcBef>
              <a:buClr>
                <a:srgbClr val="FFFFFF"/>
              </a:buClr>
              <a:buSzPct val="100000"/>
              <a:buFont typeface="Times New Roman" panose="02020603050405020304" pitchFamily="18" charset="0"/>
              <a:buChar char="•"/>
              <a:defRPr/>
            </a:pPr>
            <a:r>
              <a:rPr lang="en-GB" altLang="en-US" sz="3600">
                <a:cs typeface="+mn-cs"/>
              </a:rPr>
              <a:t>Beware hypothermia</a:t>
            </a:r>
          </a:p>
          <a:p>
            <a:pPr marL="341313" indent="-339725" eaLnBrk="1" hangingPunct="1">
              <a:spcBef>
                <a:spcPts val="900"/>
              </a:spcBef>
              <a:buClr>
                <a:srgbClr val="FFFFFF"/>
              </a:buClr>
              <a:buSzPct val="100000"/>
              <a:buFont typeface="Times New Roman" panose="02020603050405020304" pitchFamily="18" charset="0"/>
              <a:buChar char="•"/>
              <a:defRPr/>
            </a:pPr>
            <a:r>
              <a:rPr lang="en-GB" altLang="en-US" sz="3600">
                <a:cs typeface="+mn-cs"/>
              </a:rPr>
              <a:t>Prevent infection</a:t>
            </a:r>
          </a:p>
        </p:txBody>
      </p:sp>
      <p:sp>
        <p:nvSpPr>
          <p:cNvPr id="482308" name="Rectangle 3"/>
          <p:cNvSpPr>
            <a:spLocks noChangeArrowheads="1"/>
          </p:cNvSpPr>
          <p:nvPr/>
        </p:nvSpPr>
        <p:spPr bwMode="auto">
          <a:xfrm>
            <a:off x="0" y="6473825"/>
            <a:ext cx="523875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800">
                <a:solidFill>
                  <a:srgbClr val="FFFFFF"/>
                </a:solidFill>
                <a:latin typeface="Times New Roman" charset="0"/>
              </a:rPr>
              <a:t>235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16165D"/>
            </a:gs>
            <a:gs pos="100000">
              <a:srgbClr val="00520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713" name="Text Box 1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677863" y="10287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360" tIns="44280" rIns="90360" bIns="442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buSzPct val="100000"/>
              <a:defRPr/>
            </a:pPr>
            <a:r>
              <a:rPr lang="en-GB" sz="66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Secondary Survey</a:t>
            </a:r>
          </a:p>
        </p:txBody>
      </p:sp>
      <p:sp>
        <p:nvSpPr>
          <p:cNvPr id="243714" name="Text Box 2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677863" y="2598738"/>
            <a:ext cx="7780337" cy="2887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360" tIns="44280" rIns="90360" bIns="44280"/>
          <a:lstStyle>
            <a:lvl1pPr marL="342900" indent="-341313"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ts val="900"/>
              </a:spcBef>
              <a:buSzPct val="100000"/>
              <a:defRPr/>
            </a:pPr>
            <a:r>
              <a:rPr lang="en-US" altLang="en-US" sz="3600">
                <a:solidFill>
                  <a:srgbClr val="FFFF00"/>
                </a:solidFill>
                <a:cs typeface="+mn-cs"/>
              </a:rPr>
              <a:t>At the end you will</a:t>
            </a:r>
          </a:p>
          <a:p>
            <a:pPr marL="341313" indent="-339725" eaLnBrk="1" hangingPunct="1">
              <a:spcBef>
                <a:spcPts val="900"/>
              </a:spcBef>
              <a:buClr>
                <a:srgbClr val="FFFFFF"/>
              </a:buClr>
              <a:buSzPct val="100000"/>
              <a:buFont typeface="Times New Roman" panose="02020603050405020304" pitchFamily="18" charset="0"/>
              <a:buChar char="•"/>
              <a:defRPr/>
            </a:pPr>
            <a:r>
              <a:rPr lang="en-US" altLang="en-US" sz="3600">
                <a:cs typeface="+mn-cs"/>
              </a:rPr>
              <a:t>know how and when to perform the secondary survey</a:t>
            </a:r>
          </a:p>
        </p:txBody>
      </p:sp>
      <p:sp>
        <p:nvSpPr>
          <p:cNvPr id="484356" name="Rectangle 3"/>
          <p:cNvSpPr>
            <a:spLocks noChangeArrowheads="1"/>
          </p:cNvSpPr>
          <p:nvPr/>
        </p:nvSpPr>
        <p:spPr bwMode="auto">
          <a:xfrm>
            <a:off x="0" y="6473825"/>
            <a:ext cx="523875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800">
                <a:solidFill>
                  <a:srgbClr val="FFFFFF"/>
                </a:solidFill>
                <a:latin typeface="Times New Roman" charset="0"/>
              </a:rPr>
              <a:t>236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3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7" name="Text Box 1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677863" y="4572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2160" tIns="46080" rIns="92160" bIns="460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buSzPct val="100000"/>
              <a:defRPr/>
            </a:pPr>
            <a:r>
              <a:rPr lang="en-GB" sz="54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Secondary Survey</a:t>
            </a:r>
          </a:p>
        </p:txBody>
      </p:sp>
      <p:sp>
        <p:nvSpPr>
          <p:cNvPr id="486402" name="Text Box 2"/>
          <p:cNvSpPr txBox="1">
            <a:spLocks noChangeArrowheads="1"/>
          </p:cNvSpPr>
          <p:nvPr/>
        </p:nvSpPr>
        <p:spPr bwMode="auto">
          <a:xfrm>
            <a:off x="677863" y="2286000"/>
            <a:ext cx="81788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2160" tIns="46080" rIns="92160" bIns="46080"/>
          <a:lstStyle>
            <a:lvl1pPr marL="341313" indent="-341313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36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32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2pPr>
            <a:lvl3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8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3pPr>
            <a:lvl4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4pPr>
            <a:lvl5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5pPr>
            <a:lvl6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6pPr>
            <a:lvl7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7pPr>
            <a:lvl8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8pPr>
            <a:lvl9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ts val="900"/>
              </a:spcBef>
              <a:buClr>
                <a:srgbClr val="FFFFFF"/>
              </a:buClr>
              <a:buSzPct val="60000"/>
              <a:buFont typeface="Times New Roman" charset="0"/>
              <a:buChar char="•"/>
              <a:defRPr/>
            </a:pPr>
            <a:r>
              <a:rPr lang="en-GB" smtClean="0"/>
              <a:t>Head to toe examination, looking for all injuries</a:t>
            </a:r>
          </a:p>
          <a:p>
            <a:pPr eaLnBrk="1" hangingPunct="1">
              <a:lnSpc>
                <a:spcPct val="90000"/>
              </a:lnSpc>
              <a:spcBef>
                <a:spcPts val="900"/>
              </a:spcBef>
              <a:buClr>
                <a:srgbClr val="FFFFFF"/>
              </a:buClr>
              <a:buSzPct val="60000"/>
              <a:buFont typeface="Times New Roman" charset="0"/>
              <a:buChar char="•"/>
              <a:defRPr/>
            </a:pPr>
            <a:r>
              <a:rPr lang="en-GB" smtClean="0"/>
              <a:t>After primary survey, when ABC stable</a:t>
            </a:r>
          </a:p>
          <a:p>
            <a:pPr eaLnBrk="1" hangingPunct="1">
              <a:lnSpc>
                <a:spcPct val="90000"/>
              </a:lnSpc>
              <a:spcBef>
                <a:spcPts val="900"/>
              </a:spcBef>
              <a:buClr>
                <a:srgbClr val="FFFFFF"/>
              </a:buClr>
              <a:buSzPct val="60000"/>
              <a:buFont typeface="Times New Roman" charset="0"/>
              <a:buChar char="•"/>
              <a:defRPr/>
            </a:pPr>
            <a:r>
              <a:rPr lang="en-GB" smtClean="0"/>
              <a:t>Return to primary survey if any deterioration</a:t>
            </a:r>
          </a:p>
        </p:txBody>
      </p:sp>
      <p:sp>
        <p:nvSpPr>
          <p:cNvPr id="486403" name="Rectangle 3"/>
          <p:cNvSpPr>
            <a:spLocks noChangeArrowheads="1"/>
          </p:cNvSpPr>
          <p:nvPr/>
        </p:nvSpPr>
        <p:spPr bwMode="auto">
          <a:xfrm>
            <a:off x="0" y="6473825"/>
            <a:ext cx="523875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800">
                <a:solidFill>
                  <a:srgbClr val="FFFFFF"/>
                </a:solidFill>
                <a:latin typeface="Times New Roman" charset="0"/>
              </a:rPr>
              <a:t>237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61" name="Text Box 1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677863" y="4572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360" tIns="44280" rIns="90360" bIns="442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buSzPct val="100000"/>
              <a:defRPr/>
            </a:pPr>
            <a:r>
              <a:rPr lang="en-US" sz="54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Secondary Survey</a:t>
            </a:r>
            <a:br>
              <a:rPr lang="en-US" sz="54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</a:br>
            <a:r>
              <a:rPr lang="en-US" sz="44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Relevant history</a:t>
            </a:r>
          </a:p>
        </p:txBody>
      </p:sp>
      <p:sp>
        <p:nvSpPr>
          <p:cNvPr id="245762" name="Text Box 2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677863" y="2217738"/>
            <a:ext cx="7780337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360" tIns="44280" rIns="90360" bIns="44280"/>
          <a:lstStyle>
            <a:lvl1pPr marL="341313" indent="-341313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ts val="900"/>
              </a:spcBef>
              <a:buClr>
                <a:srgbClr val="FDFFEE"/>
              </a:buClr>
              <a:buSzPct val="100000"/>
              <a:buFont typeface="Times New Roman" panose="02020603050405020304" pitchFamily="18" charset="0"/>
              <a:buChar char="•"/>
              <a:defRPr/>
            </a:pPr>
            <a:r>
              <a:rPr lang="en-US" altLang="en-US" sz="3600">
                <a:solidFill>
                  <a:srgbClr val="FDFFEE"/>
                </a:solidFill>
                <a:cs typeface="+mn-cs"/>
              </a:rPr>
              <a:t>Allergies </a:t>
            </a:r>
          </a:p>
          <a:p>
            <a:pPr eaLnBrk="1" hangingPunct="1">
              <a:spcBef>
                <a:spcPts val="900"/>
              </a:spcBef>
              <a:buClr>
                <a:srgbClr val="FDFFEE"/>
              </a:buClr>
              <a:buSzPct val="100000"/>
              <a:buFont typeface="Times New Roman" panose="02020603050405020304" pitchFamily="18" charset="0"/>
              <a:buChar char="•"/>
              <a:defRPr/>
            </a:pPr>
            <a:r>
              <a:rPr lang="en-US" altLang="en-US" sz="3600">
                <a:solidFill>
                  <a:srgbClr val="FDFFEE"/>
                </a:solidFill>
                <a:cs typeface="+mn-cs"/>
              </a:rPr>
              <a:t>Medication</a:t>
            </a:r>
          </a:p>
          <a:p>
            <a:pPr eaLnBrk="1" hangingPunct="1">
              <a:spcBef>
                <a:spcPts val="900"/>
              </a:spcBef>
              <a:buClr>
                <a:srgbClr val="FDFFEE"/>
              </a:buClr>
              <a:buSzPct val="100000"/>
              <a:buFont typeface="Times New Roman" panose="02020603050405020304" pitchFamily="18" charset="0"/>
              <a:buChar char="•"/>
              <a:defRPr/>
            </a:pPr>
            <a:r>
              <a:rPr lang="en-US" altLang="en-US" sz="3600">
                <a:solidFill>
                  <a:srgbClr val="FDFFEE"/>
                </a:solidFill>
                <a:cs typeface="+mn-cs"/>
              </a:rPr>
              <a:t>Past history / Pregnancy</a:t>
            </a:r>
          </a:p>
          <a:p>
            <a:pPr eaLnBrk="1" hangingPunct="1">
              <a:spcBef>
                <a:spcPts val="900"/>
              </a:spcBef>
              <a:buClr>
                <a:srgbClr val="FDFFEE"/>
              </a:buClr>
              <a:buSzPct val="100000"/>
              <a:buFont typeface="Times New Roman" panose="02020603050405020304" pitchFamily="18" charset="0"/>
              <a:buChar char="•"/>
              <a:defRPr/>
            </a:pPr>
            <a:r>
              <a:rPr lang="en-US" altLang="en-US" sz="3600">
                <a:solidFill>
                  <a:srgbClr val="FDFFEE"/>
                </a:solidFill>
                <a:cs typeface="+mn-cs"/>
              </a:rPr>
              <a:t>Last meal</a:t>
            </a:r>
          </a:p>
          <a:p>
            <a:pPr eaLnBrk="1" hangingPunct="1">
              <a:spcBef>
                <a:spcPts val="900"/>
              </a:spcBef>
              <a:buClr>
                <a:srgbClr val="FDFFEE"/>
              </a:buClr>
              <a:buSzPct val="100000"/>
              <a:buFont typeface="Times New Roman" panose="02020603050405020304" pitchFamily="18" charset="0"/>
              <a:buChar char="•"/>
              <a:defRPr/>
            </a:pPr>
            <a:r>
              <a:rPr lang="en-US" altLang="en-US" sz="3600">
                <a:solidFill>
                  <a:srgbClr val="FDFFEE"/>
                </a:solidFill>
                <a:cs typeface="+mn-cs"/>
              </a:rPr>
              <a:t>Events / Environments of injury</a:t>
            </a:r>
          </a:p>
          <a:p>
            <a:pPr marL="342900" eaLnBrk="1" hangingPunct="1">
              <a:spcBef>
                <a:spcPts val="900"/>
              </a:spcBef>
              <a:buSzPct val="100000"/>
              <a:defRPr/>
            </a:pPr>
            <a:endParaRPr lang="en-US" altLang="en-US" sz="3600">
              <a:solidFill>
                <a:srgbClr val="FDFFEE"/>
              </a:solidFill>
              <a:cs typeface="+mn-cs"/>
            </a:endParaRPr>
          </a:p>
        </p:txBody>
      </p:sp>
      <p:sp>
        <p:nvSpPr>
          <p:cNvPr id="488451" name="Rectangle 3"/>
          <p:cNvSpPr>
            <a:spLocks noChangeArrowheads="1"/>
          </p:cNvSpPr>
          <p:nvPr/>
        </p:nvSpPr>
        <p:spPr bwMode="auto">
          <a:xfrm>
            <a:off x="0" y="6473825"/>
            <a:ext cx="523875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800">
                <a:solidFill>
                  <a:srgbClr val="FFFFFF"/>
                </a:solidFill>
                <a:latin typeface="Times New Roman" charset="0"/>
              </a:rPr>
              <a:t>238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785" name="Text Box 1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677863" y="4572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2160" tIns="46080" rIns="92160" bIns="460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buSzPct val="100000"/>
              <a:defRPr/>
            </a:pPr>
            <a:r>
              <a:rPr lang="en-GB" sz="54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Secondary Survey </a:t>
            </a:r>
            <a:br>
              <a:rPr lang="en-GB" sz="54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</a:br>
            <a:r>
              <a:rPr lang="en-GB" sz="40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Head and face examination</a:t>
            </a:r>
          </a:p>
        </p:txBody>
      </p:sp>
      <p:sp>
        <p:nvSpPr>
          <p:cNvPr id="490498" name="Text Box 2"/>
          <p:cNvSpPr txBox="1">
            <a:spLocks noChangeArrowheads="1"/>
          </p:cNvSpPr>
          <p:nvPr/>
        </p:nvSpPr>
        <p:spPr bwMode="auto">
          <a:xfrm>
            <a:off x="677863" y="2362200"/>
            <a:ext cx="7772400" cy="340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2160" tIns="46080" rIns="92160" bIns="46080"/>
          <a:lstStyle>
            <a:lvl1pPr marL="341313" indent="-341313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36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32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2pPr>
            <a:lvl3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8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3pPr>
            <a:lvl4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4pPr>
            <a:lvl5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5pPr>
            <a:lvl6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6pPr>
            <a:lvl7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7pPr>
            <a:lvl8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8pPr>
            <a:lvl9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ts val="900"/>
              </a:spcBef>
              <a:buClr>
                <a:srgbClr val="FFFFFF"/>
              </a:buClr>
              <a:buSzPct val="60000"/>
              <a:buFont typeface="Times New Roman" charset="0"/>
              <a:buChar char="•"/>
              <a:defRPr/>
            </a:pPr>
            <a:r>
              <a:rPr lang="en-GB" smtClean="0"/>
              <a:t>Scalp (bruising, lacerations)</a:t>
            </a:r>
          </a:p>
          <a:p>
            <a:pPr eaLnBrk="1" hangingPunct="1">
              <a:lnSpc>
                <a:spcPct val="90000"/>
              </a:lnSpc>
              <a:spcBef>
                <a:spcPts val="900"/>
              </a:spcBef>
              <a:buClr>
                <a:srgbClr val="FFFFFF"/>
              </a:buClr>
              <a:buSzPct val="60000"/>
              <a:buFont typeface="Times New Roman" charset="0"/>
              <a:buChar char="•"/>
              <a:defRPr/>
            </a:pPr>
            <a:r>
              <a:rPr lang="en-GB" smtClean="0"/>
              <a:t>Skull (tenderness, depression)</a:t>
            </a:r>
          </a:p>
          <a:p>
            <a:pPr eaLnBrk="1" hangingPunct="1">
              <a:lnSpc>
                <a:spcPct val="90000"/>
              </a:lnSpc>
              <a:spcBef>
                <a:spcPts val="900"/>
              </a:spcBef>
              <a:buClr>
                <a:srgbClr val="FFFFFF"/>
              </a:buClr>
              <a:buSzPct val="60000"/>
              <a:buFont typeface="Times New Roman" charset="0"/>
              <a:buChar char="•"/>
              <a:defRPr/>
            </a:pPr>
            <a:r>
              <a:rPr lang="en-GB" smtClean="0"/>
              <a:t>Eyes (pupils, conjunctiva)</a:t>
            </a:r>
          </a:p>
          <a:p>
            <a:pPr eaLnBrk="1" hangingPunct="1">
              <a:lnSpc>
                <a:spcPct val="90000"/>
              </a:lnSpc>
              <a:spcBef>
                <a:spcPts val="900"/>
              </a:spcBef>
              <a:buClr>
                <a:srgbClr val="FFFFFF"/>
              </a:buClr>
              <a:buSzPct val="60000"/>
              <a:buFont typeface="Times New Roman" charset="0"/>
              <a:buChar char="•"/>
              <a:defRPr/>
            </a:pPr>
            <a:r>
              <a:rPr lang="en-GB" smtClean="0"/>
              <a:t>Ears, nose mouth (blood, CSF)</a:t>
            </a:r>
          </a:p>
          <a:p>
            <a:pPr eaLnBrk="1" hangingPunct="1">
              <a:lnSpc>
                <a:spcPct val="90000"/>
              </a:lnSpc>
              <a:spcBef>
                <a:spcPts val="900"/>
              </a:spcBef>
              <a:buClr>
                <a:srgbClr val="FFFFFF"/>
              </a:buClr>
              <a:buSzPct val="60000"/>
              <a:buFont typeface="Times New Roman" charset="0"/>
              <a:buChar char="•"/>
              <a:defRPr/>
            </a:pPr>
            <a:r>
              <a:rPr lang="en-GB" smtClean="0"/>
              <a:t>Facial bones</a:t>
            </a:r>
          </a:p>
          <a:p>
            <a:pPr eaLnBrk="1" hangingPunct="1">
              <a:lnSpc>
                <a:spcPct val="90000"/>
              </a:lnSpc>
              <a:spcBef>
                <a:spcPts val="900"/>
              </a:spcBef>
              <a:buClr>
                <a:srgbClr val="FFFFFF"/>
              </a:buClr>
              <a:buSzPct val="60000"/>
              <a:buFont typeface="Symbol" charset="0"/>
              <a:buNone/>
              <a:defRPr/>
            </a:pPr>
            <a:endParaRPr lang="en-GB" smtClean="0"/>
          </a:p>
        </p:txBody>
      </p:sp>
      <p:sp>
        <p:nvSpPr>
          <p:cNvPr id="490499" name="Rectangle 3"/>
          <p:cNvSpPr>
            <a:spLocks noChangeArrowheads="1"/>
          </p:cNvSpPr>
          <p:nvPr/>
        </p:nvSpPr>
        <p:spPr bwMode="auto">
          <a:xfrm>
            <a:off x="0" y="6488113"/>
            <a:ext cx="523875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800">
                <a:solidFill>
                  <a:srgbClr val="FFFFFF"/>
                </a:solidFill>
                <a:latin typeface="Times New Roman" charset="0"/>
              </a:rPr>
              <a:t>239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Text Box 1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677863" y="4572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2160" tIns="46080" rIns="92160" bIns="460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buSzPct val="100000"/>
              <a:defRPr/>
            </a:pPr>
            <a:r>
              <a:rPr lang="en-GB" sz="54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Breathing</a:t>
            </a:r>
            <a:r>
              <a:rPr lang="en-GB" sz="60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/>
            </a:r>
            <a:br>
              <a:rPr lang="en-GB" sz="60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</a:br>
            <a:r>
              <a:rPr lang="en-GB" sz="44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Management</a:t>
            </a:r>
          </a:p>
        </p:txBody>
      </p:sp>
      <p:sp>
        <p:nvSpPr>
          <p:cNvPr id="50178" name="Text Box 2"/>
          <p:cNvSpPr txBox="1">
            <a:spLocks noChangeArrowheads="1"/>
          </p:cNvSpPr>
          <p:nvPr/>
        </p:nvSpPr>
        <p:spPr bwMode="auto">
          <a:xfrm>
            <a:off x="965200" y="2438400"/>
            <a:ext cx="7493000" cy="3657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2160" tIns="46080" rIns="92160" bIns="46080"/>
          <a:lstStyle>
            <a:lvl1pPr marL="341313" indent="-341313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36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32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2pPr>
            <a:lvl3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8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3pPr>
            <a:lvl4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4pPr>
            <a:lvl5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5pPr>
            <a:lvl6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6pPr>
            <a:lvl7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7pPr>
            <a:lvl8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8pPr>
            <a:lvl9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ts val="900"/>
              </a:spcBef>
              <a:buClr>
                <a:srgbClr val="FFFFFF"/>
              </a:buClr>
              <a:buSzPct val="60000"/>
              <a:buFont typeface="Times New Roman" charset="0"/>
              <a:buChar char="•"/>
              <a:defRPr/>
            </a:pPr>
            <a:r>
              <a:rPr lang="en-GB" smtClean="0"/>
              <a:t>Give oxygen </a:t>
            </a:r>
          </a:p>
          <a:p>
            <a:pPr eaLnBrk="1" hangingPunct="1">
              <a:spcBef>
                <a:spcPts val="900"/>
              </a:spcBef>
              <a:buClr>
                <a:srgbClr val="FFFFFF"/>
              </a:buClr>
              <a:buSzPct val="60000"/>
              <a:buFont typeface="Times New Roman" charset="0"/>
              <a:buChar char="•"/>
              <a:defRPr/>
            </a:pPr>
            <a:r>
              <a:rPr lang="en-GB" smtClean="0"/>
              <a:t>Assist ventilation</a:t>
            </a:r>
          </a:p>
          <a:p>
            <a:pPr eaLnBrk="1" hangingPunct="1">
              <a:spcBef>
                <a:spcPts val="900"/>
              </a:spcBef>
              <a:buClr>
                <a:srgbClr val="FFFFFF"/>
              </a:buClr>
              <a:buSzPct val="60000"/>
              <a:buFont typeface="Times New Roman" charset="0"/>
              <a:buChar char="•"/>
              <a:defRPr/>
            </a:pPr>
            <a:r>
              <a:rPr lang="en-GB" smtClean="0"/>
              <a:t>Decompress pneumothorax</a:t>
            </a:r>
          </a:p>
          <a:p>
            <a:pPr eaLnBrk="1" hangingPunct="1">
              <a:spcBef>
                <a:spcPts val="900"/>
              </a:spcBef>
              <a:buClr>
                <a:srgbClr val="FFFFFF"/>
              </a:buClr>
              <a:buSzPct val="60000"/>
              <a:buFont typeface="Times New Roman" charset="0"/>
              <a:buChar char="•"/>
              <a:defRPr/>
            </a:pPr>
            <a:r>
              <a:rPr lang="en-GB" smtClean="0"/>
              <a:t>Drain haemothorax</a:t>
            </a:r>
          </a:p>
        </p:txBody>
      </p:sp>
      <p:sp>
        <p:nvSpPr>
          <p:cNvPr id="50179" name="Rectangle 3"/>
          <p:cNvSpPr>
            <a:spLocks noChangeArrowheads="1"/>
          </p:cNvSpPr>
          <p:nvPr/>
        </p:nvSpPr>
        <p:spPr bwMode="auto">
          <a:xfrm>
            <a:off x="0" y="6473825"/>
            <a:ext cx="409575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800">
                <a:solidFill>
                  <a:srgbClr val="FFFFFF"/>
                </a:solidFill>
                <a:latin typeface="Times New Roman" charset="0"/>
              </a:rPr>
              <a:t>24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09" name="Text Box 1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677863" y="4572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2160" tIns="46080" rIns="92160" bIns="460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buSzPct val="100000"/>
              <a:defRPr/>
            </a:pPr>
            <a:r>
              <a:rPr lang="en-GB" sz="54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Secondary Survey</a:t>
            </a:r>
            <a:br>
              <a:rPr lang="en-GB" sz="54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</a:br>
            <a:r>
              <a:rPr lang="en-GB" sz="40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Neck</a:t>
            </a:r>
          </a:p>
        </p:txBody>
      </p:sp>
      <p:sp>
        <p:nvSpPr>
          <p:cNvPr id="492546" name="Text Box 2"/>
          <p:cNvSpPr txBox="1">
            <a:spLocks noChangeArrowheads="1"/>
          </p:cNvSpPr>
          <p:nvPr/>
        </p:nvSpPr>
        <p:spPr bwMode="auto">
          <a:xfrm>
            <a:off x="677863" y="2513013"/>
            <a:ext cx="8008937" cy="3124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2160" tIns="46080" rIns="92160" bIns="46080"/>
          <a:lstStyle>
            <a:lvl1pPr marL="341313" indent="-341313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36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32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2pPr>
            <a:lvl3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8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3pPr>
            <a:lvl4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4pPr>
            <a:lvl5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5pPr>
            <a:lvl6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6pPr>
            <a:lvl7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7pPr>
            <a:lvl8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8pPr>
            <a:lvl9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ts val="900"/>
              </a:spcBef>
              <a:buClr>
                <a:srgbClr val="FFFFFF"/>
              </a:buClr>
              <a:buSzPct val="60000"/>
              <a:buFont typeface="Times New Roman" charset="0"/>
              <a:buChar char="•"/>
              <a:defRPr/>
            </a:pPr>
            <a:r>
              <a:rPr lang="en-GB" smtClean="0"/>
              <a:t>Penetrating wounds</a:t>
            </a:r>
          </a:p>
          <a:p>
            <a:pPr eaLnBrk="1" hangingPunct="1">
              <a:spcBef>
                <a:spcPts val="900"/>
              </a:spcBef>
              <a:buClr>
                <a:srgbClr val="FFFFFF"/>
              </a:buClr>
              <a:buSzPct val="60000"/>
              <a:buFont typeface="Times New Roman" charset="0"/>
              <a:buChar char="•"/>
              <a:defRPr/>
            </a:pPr>
            <a:r>
              <a:rPr lang="en-GB" smtClean="0"/>
              <a:t>Subcutaneous emphysema</a:t>
            </a:r>
          </a:p>
          <a:p>
            <a:pPr eaLnBrk="1" hangingPunct="1">
              <a:spcBef>
                <a:spcPts val="900"/>
              </a:spcBef>
              <a:buClr>
                <a:srgbClr val="FFFFFF"/>
              </a:buClr>
              <a:buSzPct val="60000"/>
              <a:buFont typeface="Times New Roman" charset="0"/>
              <a:buChar char="•"/>
              <a:defRPr/>
            </a:pPr>
            <a:r>
              <a:rPr lang="en-GB" smtClean="0"/>
              <a:t>Tracheal deviation</a:t>
            </a:r>
          </a:p>
          <a:p>
            <a:pPr eaLnBrk="1" hangingPunct="1">
              <a:spcBef>
                <a:spcPts val="900"/>
              </a:spcBef>
              <a:buClr>
                <a:srgbClr val="FFFFFF"/>
              </a:buClr>
              <a:buSzPct val="60000"/>
              <a:buFont typeface="Times New Roman" charset="0"/>
              <a:buChar char="•"/>
              <a:defRPr/>
            </a:pPr>
            <a:r>
              <a:rPr lang="en-GB" smtClean="0"/>
              <a:t>Expanding haematomas </a:t>
            </a:r>
          </a:p>
          <a:p>
            <a:pPr eaLnBrk="1" hangingPunct="1">
              <a:spcBef>
                <a:spcPts val="900"/>
              </a:spcBef>
              <a:buClr>
                <a:srgbClr val="FFFFFF"/>
              </a:buClr>
              <a:buSzPct val="60000"/>
              <a:buFont typeface="Symbol" charset="0"/>
              <a:buNone/>
              <a:defRPr/>
            </a:pPr>
            <a:endParaRPr lang="en-GB" smtClean="0"/>
          </a:p>
        </p:txBody>
      </p:sp>
      <p:sp>
        <p:nvSpPr>
          <p:cNvPr id="492547" name="Rectangle 3"/>
          <p:cNvSpPr>
            <a:spLocks noChangeArrowheads="1"/>
          </p:cNvSpPr>
          <p:nvPr/>
        </p:nvSpPr>
        <p:spPr bwMode="auto">
          <a:xfrm>
            <a:off x="0" y="6473825"/>
            <a:ext cx="523875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800">
                <a:solidFill>
                  <a:srgbClr val="FFFFFF"/>
                </a:solidFill>
                <a:latin typeface="Times New Roman" charset="0"/>
              </a:rPr>
              <a:t>240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833" name="Text Box 1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677863" y="4572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2160" tIns="46080" rIns="92160" bIns="460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buSzPct val="100000"/>
              <a:defRPr/>
            </a:pPr>
            <a:r>
              <a:rPr lang="en-GB" sz="54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Secondary Survey</a:t>
            </a:r>
            <a:br>
              <a:rPr lang="en-GB" sz="54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</a:br>
            <a:r>
              <a:rPr lang="en-GB" sz="40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Neck</a:t>
            </a:r>
          </a:p>
        </p:txBody>
      </p:sp>
      <p:sp>
        <p:nvSpPr>
          <p:cNvPr id="494594" name="Text Box 2"/>
          <p:cNvSpPr txBox="1">
            <a:spLocks noChangeArrowheads="1"/>
          </p:cNvSpPr>
          <p:nvPr/>
        </p:nvSpPr>
        <p:spPr bwMode="auto">
          <a:xfrm>
            <a:off x="1047750" y="2819400"/>
            <a:ext cx="7570788" cy="320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2160" tIns="46080" rIns="92160" bIns="46080"/>
          <a:lstStyle>
            <a:lvl1pPr marL="341313" indent="-341313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36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32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2pPr>
            <a:lvl3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8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3pPr>
            <a:lvl4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4pPr>
            <a:lvl5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5pPr>
            <a:lvl6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6pPr>
            <a:lvl7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7pPr>
            <a:lvl8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8pPr>
            <a:lvl9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ts val="900"/>
              </a:spcBef>
              <a:buClr>
                <a:srgbClr val="FFFFFF"/>
              </a:buClr>
              <a:buSzPct val="60000"/>
              <a:buFont typeface="Times New Roman" charset="0"/>
              <a:buChar char="•"/>
              <a:defRPr/>
            </a:pPr>
            <a:r>
              <a:rPr lang="en-GB" smtClean="0"/>
              <a:t>Assume neck is injured</a:t>
            </a:r>
          </a:p>
          <a:p>
            <a:pPr eaLnBrk="1" hangingPunct="1">
              <a:spcBef>
                <a:spcPts val="900"/>
              </a:spcBef>
              <a:buClr>
                <a:srgbClr val="FDFFEE"/>
              </a:buClr>
              <a:buSzPct val="60000"/>
              <a:buFont typeface="Times New Roman" charset="0"/>
              <a:buChar char="•"/>
              <a:defRPr/>
            </a:pPr>
            <a:r>
              <a:rPr lang="en-GB" smtClean="0">
                <a:solidFill>
                  <a:srgbClr val="FDFFEE"/>
                </a:solidFill>
              </a:rPr>
              <a:t>Immobilise in neutral position</a:t>
            </a:r>
          </a:p>
          <a:p>
            <a:pPr eaLnBrk="1" hangingPunct="1">
              <a:spcBef>
                <a:spcPts val="900"/>
              </a:spcBef>
              <a:buClr>
                <a:srgbClr val="FDFFEE"/>
              </a:buClr>
              <a:buSzPct val="60000"/>
              <a:buFont typeface="Times New Roman" charset="0"/>
              <a:buNone/>
              <a:defRPr/>
            </a:pPr>
            <a:endParaRPr lang="en-GB" smtClean="0">
              <a:solidFill>
                <a:srgbClr val="FDFFEE"/>
              </a:solidFill>
            </a:endParaRPr>
          </a:p>
        </p:txBody>
      </p:sp>
      <p:sp>
        <p:nvSpPr>
          <p:cNvPr id="494595" name="Rectangle 3"/>
          <p:cNvSpPr>
            <a:spLocks noChangeArrowheads="1"/>
          </p:cNvSpPr>
          <p:nvPr/>
        </p:nvSpPr>
        <p:spPr bwMode="auto">
          <a:xfrm>
            <a:off x="0" y="6473825"/>
            <a:ext cx="523875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800">
                <a:solidFill>
                  <a:srgbClr val="FFFFFF"/>
                </a:solidFill>
                <a:latin typeface="Times New Roman" charset="0"/>
              </a:rPr>
              <a:t>241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641" name="Text Box 1"/>
          <p:cNvSpPr txBox="1">
            <a:spLocks noChangeArrowheads="1"/>
          </p:cNvSpPr>
          <p:nvPr/>
        </p:nvSpPr>
        <p:spPr bwMode="auto">
          <a:xfrm>
            <a:off x="677863" y="3048000"/>
            <a:ext cx="7940675" cy="333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2160" tIns="46080" rIns="92160" bIns="46080"/>
          <a:lstStyle>
            <a:lvl1pPr marL="341313" indent="-341313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36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32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2pPr>
            <a:lvl3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8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3pPr>
            <a:lvl4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4pPr>
            <a:lvl5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5pPr>
            <a:lvl6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6pPr>
            <a:lvl7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7pPr>
            <a:lvl8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8pPr>
            <a:lvl9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ts val="900"/>
              </a:spcBef>
              <a:buClr>
                <a:srgbClr val="FFFFFF"/>
              </a:buClr>
              <a:buSzPct val="60000"/>
              <a:buFont typeface="Times New Roman" charset="0"/>
              <a:buChar char="•"/>
              <a:defRPr/>
            </a:pPr>
            <a:r>
              <a:rPr lang="en-GB" smtClean="0"/>
              <a:t>Repeated Glasgow Coma Score</a:t>
            </a:r>
          </a:p>
          <a:p>
            <a:pPr eaLnBrk="1" hangingPunct="1">
              <a:spcBef>
                <a:spcPts val="900"/>
              </a:spcBef>
              <a:buClr>
                <a:srgbClr val="FFFFFF"/>
              </a:buClr>
              <a:buSzPct val="60000"/>
              <a:buFont typeface="Times New Roman" charset="0"/>
              <a:buChar char="•"/>
              <a:defRPr/>
            </a:pPr>
            <a:r>
              <a:rPr lang="en-GB" smtClean="0"/>
              <a:t>Motor Function</a:t>
            </a:r>
          </a:p>
          <a:p>
            <a:pPr eaLnBrk="1" hangingPunct="1">
              <a:spcBef>
                <a:spcPts val="900"/>
              </a:spcBef>
              <a:buClr>
                <a:srgbClr val="FFFFFF"/>
              </a:buClr>
              <a:buSzPct val="60000"/>
              <a:buFont typeface="Times New Roman" charset="0"/>
              <a:buChar char="•"/>
              <a:defRPr/>
            </a:pPr>
            <a:r>
              <a:rPr lang="en-GB" smtClean="0"/>
              <a:t>Sensation</a:t>
            </a:r>
          </a:p>
          <a:p>
            <a:pPr eaLnBrk="1" hangingPunct="1">
              <a:spcBef>
                <a:spcPts val="900"/>
              </a:spcBef>
              <a:buClr>
                <a:srgbClr val="FFFFFF"/>
              </a:buClr>
              <a:buSzPct val="60000"/>
              <a:buFont typeface="Times New Roman" charset="0"/>
              <a:buChar char="•"/>
              <a:defRPr/>
            </a:pPr>
            <a:r>
              <a:rPr lang="en-GB" smtClean="0"/>
              <a:t>Reflexes</a:t>
            </a:r>
          </a:p>
          <a:p>
            <a:pPr eaLnBrk="1" hangingPunct="1">
              <a:spcBef>
                <a:spcPts val="900"/>
              </a:spcBef>
              <a:buClr>
                <a:srgbClr val="FFFFFF"/>
              </a:buClr>
              <a:buSzPct val="60000"/>
              <a:buFont typeface="Times New Roman" charset="0"/>
              <a:buNone/>
              <a:defRPr/>
            </a:pPr>
            <a:endParaRPr lang="en-GB" smtClean="0"/>
          </a:p>
        </p:txBody>
      </p:sp>
      <p:sp>
        <p:nvSpPr>
          <p:cNvPr id="249858" name="Text Box 2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677863" y="4572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2160" tIns="46080" rIns="92160" bIns="460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buSzPct val="100000"/>
              <a:defRPr/>
            </a:pPr>
            <a:r>
              <a:rPr lang="en-GB" sz="54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Secondary Survey</a:t>
            </a:r>
            <a:br>
              <a:rPr lang="en-GB" sz="54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</a:br>
            <a:r>
              <a:rPr lang="en-GB" sz="40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Neurological examination</a:t>
            </a:r>
          </a:p>
        </p:txBody>
      </p:sp>
      <p:sp>
        <p:nvSpPr>
          <p:cNvPr id="496643" name="Rectangle 3"/>
          <p:cNvSpPr>
            <a:spLocks noChangeArrowheads="1"/>
          </p:cNvSpPr>
          <p:nvPr/>
        </p:nvSpPr>
        <p:spPr bwMode="auto">
          <a:xfrm>
            <a:off x="0" y="6454775"/>
            <a:ext cx="523875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800">
                <a:solidFill>
                  <a:srgbClr val="FFFFFF"/>
                </a:solidFill>
                <a:latin typeface="Times New Roman" charset="0"/>
              </a:rPr>
              <a:t>242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81" name="Text Box 1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677863" y="4572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360" tIns="44280" rIns="90360" bIns="442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buSzPct val="100000"/>
              <a:defRPr/>
            </a:pPr>
            <a:r>
              <a:rPr lang="en-US" sz="48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Secondary Survey</a:t>
            </a:r>
            <a:br>
              <a:rPr lang="en-US" sz="48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</a:br>
            <a:r>
              <a:rPr lang="en-US" sz="40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Chest, Abdomen, Pelvis</a:t>
            </a:r>
          </a:p>
        </p:txBody>
      </p:sp>
      <p:sp>
        <p:nvSpPr>
          <p:cNvPr id="498690" name="Text Box 2"/>
          <p:cNvSpPr txBox="1">
            <a:spLocks noChangeArrowheads="1"/>
          </p:cNvSpPr>
          <p:nvPr/>
        </p:nvSpPr>
        <p:spPr bwMode="auto">
          <a:xfrm>
            <a:off x="677863" y="2359025"/>
            <a:ext cx="7780337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360" tIns="44280" rIns="90360" bIns="44280"/>
          <a:lstStyle>
            <a:lvl1pPr marL="341313" indent="-341313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36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32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2pPr>
            <a:lvl3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8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3pPr>
            <a:lvl4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4pPr>
            <a:lvl5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5pPr>
            <a:lvl6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6pPr>
            <a:lvl7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7pPr>
            <a:lvl8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8pPr>
            <a:lvl9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ts val="900"/>
              </a:spcBef>
              <a:buClr>
                <a:srgbClr val="FFFFFF"/>
              </a:buClr>
              <a:buSzPct val="100000"/>
              <a:buFont typeface="Times New Roman" charset="0"/>
              <a:buChar char="•"/>
              <a:defRPr/>
            </a:pPr>
            <a:r>
              <a:rPr lang="en-US" smtClean="0"/>
              <a:t>Look</a:t>
            </a:r>
          </a:p>
          <a:p>
            <a:pPr eaLnBrk="1" hangingPunct="1">
              <a:spcBef>
                <a:spcPts val="900"/>
              </a:spcBef>
              <a:buClr>
                <a:srgbClr val="FFFFFF"/>
              </a:buClr>
              <a:buSzPct val="100000"/>
              <a:buFont typeface="Times New Roman" charset="0"/>
              <a:buChar char="•"/>
              <a:defRPr/>
            </a:pPr>
            <a:r>
              <a:rPr lang="en-US" smtClean="0"/>
              <a:t>Feel</a:t>
            </a:r>
          </a:p>
          <a:p>
            <a:pPr eaLnBrk="1" hangingPunct="1">
              <a:spcBef>
                <a:spcPts val="900"/>
              </a:spcBef>
              <a:buClr>
                <a:srgbClr val="FFFFFF"/>
              </a:buClr>
              <a:buSzPct val="100000"/>
              <a:buFont typeface="Times New Roman" charset="0"/>
              <a:buChar char="•"/>
              <a:defRPr/>
            </a:pPr>
            <a:r>
              <a:rPr lang="en-US" smtClean="0"/>
              <a:t>Listen</a:t>
            </a:r>
          </a:p>
          <a:p>
            <a:pPr eaLnBrk="1" hangingPunct="1">
              <a:spcBef>
                <a:spcPts val="900"/>
              </a:spcBef>
              <a:buClr>
                <a:srgbClr val="FFFFFF"/>
              </a:buClr>
              <a:buSzPct val="100000"/>
              <a:buFont typeface="Times New Roman" charset="0"/>
              <a:buNone/>
              <a:defRPr/>
            </a:pPr>
            <a:endParaRPr lang="en-US" smtClean="0"/>
          </a:p>
          <a:p>
            <a:pPr eaLnBrk="1" hangingPunct="1">
              <a:spcBef>
                <a:spcPts val="900"/>
              </a:spcBef>
              <a:buClr>
                <a:srgbClr val="FFFF00"/>
              </a:buClr>
              <a:buSzPct val="100000"/>
              <a:buFont typeface="Times New Roman" charset="0"/>
              <a:buChar char="•"/>
              <a:defRPr/>
            </a:pPr>
            <a:r>
              <a:rPr lang="en-US" smtClean="0">
                <a:solidFill>
                  <a:srgbClr val="FFFF00"/>
                </a:solidFill>
              </a:rPr>
              <a:t>Beware hidden bleeding</a:t>
            </a:r>
          </a:p>
        </p:txBody>
      </p:sp>
      <p:sp>
        <p:nvSpPr>
          <p:cNvPr id="498691" name="Rectangle 3"/>
          <p:cNvSpPr>
            <a:spLocks noChangeArrowheads="1"/>
          </p:cNvSpPr>
          <p:nvPr/>
        </p:nvSpPr>
        <p:spPr bwMode="auto">
          <a:xfrm>
            <a:off x="0" y="6473825"/>
            <a:ext cx="523875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800">
                <a:solidFill>
                  <a:srgbClr val="FFFFFF"/>
                </a:solidFill>
                <a:latin typeface="Times New Roman" charset="0"/>
              </a:rPr>
              <a:t>243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905" name="Text Box 1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677863" y="4572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2160" tIns="46080" rIns="92160" bIns="460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buSzPct val="100000"/>
              <a:defRPr/>
            </a:pPr>
            <a:r>
              <a:rPr lang="en-GB" sz="54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Secondary Survey</a:t>
            </a:r>
            <a:br>
              <a:rPr lang="en-GB" sz="54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</a:br>
            <a:r>
              <a:rPr lang="en-GB" sz="40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Limbs</a:t>
            </a:r>
          </a:p>
        </p:txBody>
      </p:sp>
      <p:sp>
        <p:nvSpPr>
          <p:cNvPr id="500738" name="Text Box 2"/>
          <p:cNvSpPr txBox="1">
            <a:spLocks noChangeArrowheads="1"/>
          </p:cNvSpPr>
          <p:nvPr/>
        </p:nvSpPr>
        <p:spPr bwMode="auto">
          <a:xfrm>
            <a:off x="409575" y="2060575"/>
            <a:ext cx="8534400" cy="414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2160" tIns="46080" rIns="92160" bIns="46080"/>
          <a:lstStyle>
            <a:lvl1pPr marL="341313" indent="-341313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36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32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2pPr>
            <a:lvl3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8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3pPr>
            <a:lvl4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4pPr>
            <a:lvl5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5pPr>
            <a:lvl6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6pPr>
            <a:lvl7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7pPr>
            <a:lvl8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8pPr>
            <a:lvl9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ts val="900"/>
              </a:spcBef>
              <a:buClr>
                <a:srgbClr val="FDFFEE"/>
              </a:buClr>
              <a:buSzPct val="60000"/>
              <a:buFont typeface="Times New Roman" charset="0"/>
              <a:buChar char="•"/>
              <a:defRPr/>
            </a:pPr>
            <a:r>
              <a:rPr lang="en-GB" smtClean="0">
                <a:solidFill>
                  <a:srgbClr val="FDFFEE"/>
                </a:solidFill>
              </a:rPr>
              <a:t>Look: deformity, bruising, laceration, colour </a:t>
            </a:r>
          </a:p>
          <a:p>
            <a:pPr eaLnBrk="1" hangingPunct="1">
              <a:lnSpc>
                <a:spcPct val="90000"/>
              </a:lnSpc>
              <a:spcBef>
                <a:spcPts val="900"/>
              </a:spcBef>
              <a:buClr>
                <a:srgbClr val="FDFFEE"/>
              </a:buClr>
              <a:buSzPct val="60000"/>
              <a:buFont typeface="Times New Roman" charset="0"/>
              <a:buChar char="•"/>
              <a:defRPr/>
            </a:pPr>
            <a:r>
              <a:rPr lang="en-GB" smtClean="0">
                <a:solidFill>
                  <a:srgbClr val="FDFFEE"/>
                </a:solidFill>
              </a:rPr>
              <a:t>Feel: tenderness, distal pulses, movement</a:t>
            </a:r>
          </a:p>
          <a:p>
            <a:pPr eaLnBrk="1" hangingPunct="1">
              <a:lnSpc>
                <a:spcPct val="90000"/>
              </a:lnSpc>
              <a:spcBef>
                <a:spcPts val="900"/>
              </a:spcBef>
              <a:buClr>
                <a:srgbClr val="FDFFEE"/>
              </a:buClr>
              <a:buSzPct val="60000"/>
              <a:buFont typeface="Times New Roman" charset="0"/>
              <a:buChar char="•"/>
              <a:defRPr/>
            </a:pPr>
            <a:r>
              <a:rPr lang="en-GB" smtClean="0">
                <a:solidFill>
                  <a:srgbClr val="FDFFEE"/>
                </a:solidFill>
              </a:rPr>
              <a:t>Power &amp; sensation</a:t>
            </a:r>
          </a:p>
          <a:p>
            <a:pPr eaLnBrk="1" hangingPunct="1">
              <a:lnSpc>
                <a:spcPct val="90000"/>
              </a:lnSpc>
              <a:spcBef>
                <a:spcPts val="300"/>
              </a:spcBef>
              <a:buClr>
                <a:srgbClr val="FF0000"/>
              </a:buClr>
              <a:buSzPct val="60000"/>
              <a:buFont typeface="Times New Roman" charset="0"/>
              <a:buNone/>
              <a:defRPr/>
            </a:pPr>
            <a:endParaRPr lang="en-GB" sz="1200" smtClean="0">
              <a:solidFill>
                <a:srgbClr val="FF0000"/>
              </a:solidFill>
            </a:endParaRPr>
          </a:p>
          <a:p>
            <a:pPr eaLnBrk="1" hangingPunct="1">
              <a:lnSpc>
                <a:spcPct val="90000"/>
              </a:lnSpc>
              <a:spcBef>
                <a:spcPts val="900"/>
              </a:spcBef>
              <a:buClr>
                <a:srgbClr val="FFFF00"/>
              </a:buClr>
              <a:buSzPct val="60000"/>
              <a:buFont typeface="Times New Roman" charset="0"/>
              <a:buChar char="•"/>
              <a:defRPr/>
            </a:pPr>
            <a:r>
              <a:rPr lang="en-GB" smtClean="0">
                <a:solidFill>
                  <a:srgbClr val="FFFF00"/>
                </a:solidFill>
              </a:rPr>
              <a:t>Remember compartment syndrome</a:t>
            </a:r>
          </a:p>
          <a:p>
            <a:pPr eaLnBrk="1" hangingPunct="1">
              <a:lnSpc>
                <a:spcPct val="90000"/>
              </a:lnSpc>
              <a:spcBef>
                <a:spcPts val="900"/>
              </a:spcBef>
              <a:buClr>
                <a:srgbClr val="FFFF00"/>
              </a:buClr>
              <a:buSzPct val="60000"/>
              <a:buFont typeface="Symbol" charset="0"/>
              <a:buNone/>
              <a:defRPr/>
            </a:pPr>
            <a:endParaRPr lang="en-GB" smtClean="0">
              <a:solidFill>
                <a:srgbClr val="FFFF00"/>
              </a:solidFill>
            </a:endParaRPr>
          </a:p>
        </p:txBody>
      </p:sp>
      <p:sp>
        <p:nvSpPr>
          <p:cNvPr id="500739" name="Rectangle 3"/>
          <p:cNvSpPr>
            <a:spLocks noChangeArrowheads="1"/>
          </p:cNvSpPr>
          <p:nvPr/>
        </p:nvSpPr>
        <p:spPr bwMode="auto">
          <a:xfrm>
            <a:off x="0" y="6473825"/>
            <a:ext cx="523875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800">
                <a:solidFill>
                  <a:srgbClr val="FFFFFF"/>
                </a:solidFill>
                <a:latin typeface="Times New Roman" charset="0"/>
              </a:rPr>
              <a:t>244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929" name="Text Box 1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677863" y="4572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2160" tIns="46080" rIns="92160" bIns="460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buSzPct val="100000"/>
              <a:defRPr/>
            </a:pPr>
            <a:r>
              <a:rPr lang="en-GB" sz="54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Secondary Survey</a:t>
            </a:r>
            <a:br>
              <a:rPr lang="en-GB" sz="54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</a:br>
            <a:r>
              <a:rPr lang="en-GB" sz="40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Log Roll</a:t>
            </a:r>
          </a:p>
        </p:txBody>
      </p:sp>
      <p:sp>
        <p:nvSpPr>
          <p:cNvPr id="502786" name="Text Box 2"/>
          <p:cNvSpPr txBox="1">
            <a:spLocks noChangeArrowheads="1"/>
          </p:cNvSpPr>
          <p:nvPr/>
        </p:nvSpPr>
        <p:spPr bwMode="auto">
          <a:xfrm>
            <a:off x="307975" y="2359025"/>
            <a:ext cx="5597525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2160" tIns="46080" rIns="92160" bIns="46080"/>
          <a:lstStyle>
            <a:lvl1pPr marL="341313" indent="-341313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36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32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2pPr>
            <a:lvl3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8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3pPr>
            <a:lvl4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4pPr>
            <a:lvl5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5pPr>
            <a:lvl6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6pPr>
            <a:lvl7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7pPr>
            <a:lvl8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8pPr>
            <a:lvl9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ts val="700"/>
              </a:spcBef>
              <a:buClr>
                <a:srgbClr val="FFFFFF"/>
              </a:buClr>
              <a:buSzPct val="60000"/>
              <a:buFont typeface="Times New Roman" charset="0"/>
              <a:buChar char="•"/>
              <a:defRPr/>
            </a:pPr>
            <a:r>
              <a:rPr lang="en-GB" sz="2800" smtClean="0"/>
              <a:t>Don’t forget the back!</a:t>
            </a:r>
          </a:p>
          <a:p>
            <a:pPr eaLnBrk="1" hangingPunct="1">
              <a:spcBef>
                <a:spcPts val="700"/>
              </a:spcBef>
              <a:buClr>
                <a:srgbClr val="FFFFFF"/>
              </a:buClr>
              <a:buSzPct val="60000"/>
              <a:buFont typeface="Times New Roman" charset="0"/>
              <a:buChar char="•"/>
              <a:defRPr/>
            </a:pPr>
            <a:r>
              <a:rPr lang="en-GB" sz="2800" smtClean="0"/>
              <a:t>Needs 4 people</a:t>
            </a:r>
          </a:p>
          <a:p>
            <a:pPr eaLnBrk="1" hangingPunct="1">
              <a:spcBef>
                <a:spcPts val="700"/>
              </a:spcBef>
              <a:buClr>
                <a:srgbClr val="FFFFFF"/>
              </a:buClr>
              <a:buSzPct val="60000"/>
              <a:buFont typeface="Times New Roman" charset="0"/>
              <a:buChar char="•"/>
              <a:defRPr/>
            </a:pPr>
            <a:r>
              <a:rPr lang="en-GB" sz="2800" smtClean="0"/>
              <a:t>Airway/neck controller in charge</a:t>
            </a:r>
          </a:p>
          <a:p>
            <a:pPr eaLnBrk="1" hangingPunct="1">
              <a:spcBef>
                <a:spcPts val="700"/>
              </a:spcBef>
              <a:buClr>
                <a:srgbClr val="FFFFFF"/>
              </a:buClr>
              <a:buSzPct val="60000"/>
              <a:buFont typeface="Times New Roman" charset="0"/>
              <a:buChar char="•"/>
              <a:defRPr/>
            </a:pPr>
            <a:r>
              <a:rPr lang="en-GB" sz="2800" smtClean="0"/>
              <a:t>Clear timing and instructions</a:t>
            </a:r>
          </a:p>
        </p:txBody>
      </p:sp>
      <p:sp>
        <p:nvSpPr>
          <p:cNvPr id="502787" name="Rectangle 3"/>
          <p:cNvSpPr>
            <a:spLocks noChangeArrowheads="1"/>
          </p:cNvSpPr>
          <p:nvPr/>
        </p:nvSpPr>
        <p:spPr bwMode="auto">
          <a:xfrm>
            <a:off x="0" y="6473825"/>
            <a:ext cx="523875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800">
                <a:solidFill>
                  <a:srgbClr val="FFFFFF"/>
                </a:solidFill>
                <a:latin typeface="Times New Roman" charset="0"/>
              </a:rPr>
              <a:t>245</a:t>
            </a:r>
          </a:p>
        </p:txBody>
      </p:sp>
      <p:pic>
        <p:nvPicPr>
          <p:cNvPr id="50278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0" y="1946275"/>
            <a:ext cx="2901950" cy="2176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50278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0" y="4297363"/>
            <a:ext cx="2901950" cy="2176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953" name="Text Box 1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677863" y="4572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2160" tIns="46080" rIns="92160" bIns="460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buSzPct val="100000"/>
              <a:defRPr/>
            </a:pPr>
            <a:r>
              <a:rPr lang="en-GB" sz="54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Secondary Survey</a:t>
            </a:r>
            <a:br>
              <a:rPr lang="en-GB" sz="54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</a:br>
            <a:endParaRPr lang="en-GB" sz="5400" smtClean="0"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504834" name="Text Box 2"/>
          <p:cNvSpPr txBox="1">
            <a:spLocks noChangeArrowheads="1"/>
          </p:cNvSpPr>
          <p:nvPr/>
        </p:nvSpPr>
        <p:spPr bwMode="auto">
          <a:xfrm>
            <a:off x="677863" y="1219200"/>
            <a:ext cx="7848600" cy="502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2160" tIns="46080" rIns="92160" bIns="46080"/>
          <a:lstStyle>
            <a:lvl1pPr marL="341313" indent="-341313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36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32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2pPr>
            <a:lvl3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8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3pPr>
            <a:lvl4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4pPr>
            <a:lvl5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5pPr>
            <a:lvl6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6pPr>
            <a:lvl7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7pPr>
            <a:lvl8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8pPr>
            <a:lvl9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ts val="900"/>
              </a:spcBef>
              <a:buClr>
                <a:srgbClr val="FFFFFF"/>
              </a:buClr>
              <a:buSzPct val="60000"/>
              <a:buFont typeface="Times New Roman" charset="0"/>
              <a:buNone/>
              <a:defRPr/>
            </a:pPr>
            <a:endParaRPr lang="en-GB" smtClean="0"/>
          </a:p>
          <a:p>
            <a:pPr eaLnBrk="1" hangingPunct="1">
              <a:spcBef>
                <a:spcPts val="900"/>
              </a:spcBef>
              <a:buClr>
                <a:srgbClr val="FFFFFF"/>
              </a:buClr>
              <a:buSzPct val="60000"/>
              <a:buFont typeface="Times New Roman" charset="0"/>
              <a:buNone/>
              <a:defRPr/>
            </a:pPr>
            <a:endParaRPr lang="en-GB" smtClean="0"/>
          </a:p>
          <a:p>
            <a:pPr eaLnBrk="1" hangingPunct="1">
              <a:spcBef>
                <a:spcPts val="900"/>
              </a:spcBef>
              <a:buClr>
                <a:srgbClr val="FFFFFF"/>
              </a:buClr>
              <a:buSzPct val="60000"/>
              <a:buFont typeface="Times New Roman" charset="0"/>
              <a:buChar char="•"/>
              <a:defRPr/>
            </a:pPr>
            <a:r>
              <a:rPr lang="en-GB" smtClean="0"/>
              <a:t>Investigations </a:t>
            </a:r>
          </a:p>
          <a:p>
            <a:pPr eaLnBrk="1" hangingPunct="1">
              <a:spcBef>
                <a:spcPts val="900"/>
              </a:spcBef>
              <a:buClr>
                <a:srgbClr val="FFFFFF"/>
              </a:buClr>
              <a:buSzPct val="60000"/>
              <a:buFont typeface="Times New Roman" charset="0"/>
              <a:buChar char="•"/>
              <a:defRPr/>
            </a:pPr>
            <a:r>
              <a:rPr lang="en-GB" smtClean="0"/>
              <a:t>Procedures </a:t>
            </a:r>
          </a:p>
          <a:p>
            <a:pPr eaLnBrk="1" hangingPunct="1">
              <a:spcBef>
                <a:spcPts val="900"/>
              </a:spcBef>
              <a:buClr>
                <a:srgbClr val="FFFFFF"/>
              </a:buClr>
              <a:buSzPct val="60000"/>
              <a:buFont typeface="Times New Roman" charset="0"/>
              <a:buChar char="•"/>
              <a:defRPr/>
            </a:pPr>
            <a:r>
              <a:rPr lang="en-GB" smtClean="0"/>
              <a:t>Monitoring</a:t>
            </a:r>
          </a:p>
          <a:p>
            <a:pPr eaLnBrk="1" hangingPunct="1">
              <a:spcBef>
                <a:spcPts val="900"/>
              </a:spcBef>
              <a:buClr>
                <a:srgbClr val="FFFFFF"/>
              </a:buClr>
              <a:buSzPct val="60000"/>
              <a:buFont typeface="Times New Roman" charset="0"/>
              <a:buChar char="•"/>
              <a:defRPr/>
            </a:pPr>
            <a:r>
              <a:rPr lang="en-GB" smtClean="0"/>
              <a:t>Documentation </a:t>
            </a:r>
          </a:p>
        </p:txBody>
      </p:sp>
      <p:sp>
        <p:nvSpPr>
          <p:cNvPr id="504835" name="Rectangle 3"/>
          <p:cNvSpPr>
            <a:spLocks noChangeArrowheads="1"/>
          </p:cNvSpPr>
          <p:nvPr/>
        </p:nvSpPr>
        <p:spPr bwMode="auto">
          <a:xfrm>
            <a:off x="0" y="6473825"/>
            <a:ext cx="523875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800">
                <a:solidFill>
                  <a:srgbClr val="FFFFFF"/>
                </a:solidFill>
                <a:latin typeface="Times New Roman" charset="0"/>
              </a:rPr>
              <a:t>246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977" name="Text Box 1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677863" y="4572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2160" tIns="46080" rIns="92160" bIns="460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buSzPct val="100000"/>
              <a:defRPr/>
            </a:pPr>
            <a:r>
              <a:rPr lang="en-GB" sz="66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Secondary Survey</a:t>
            </a:r>
          </a:p>
        </p:txBody>
      </p:sp>
      <p:sp>
        <p:nvSpPr>
          <p:cNvPr id="254978" name="Text Box 2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1084263" y="2228850"/>
            <a:ext cx="6573837" cy="3581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2160" tIns="46080" rIns="92160" bIns="46080"/>
          <a:lstStyle>
            <a:lvl1pPr marL="342900" indent="-341313"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ts val="5725"/>
              </a:spcBef>
              <a:buSzPct val="100000"/>
              <a:defRPr/>
            </a:pPr>
            <a:r>
              <a:rPr lang="en-GB" sz="229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charset="0"/>
              </a:rPr>
              <a:t>?</a:t>
            </a:r>
          </a:p>
        </p:txBody>
      </p:sp>
      <p:sp>
        <p:nvSpPr>
          <p:cNvPr id="506883" name="Rectangle 3"/>
          <p:cNvSpPr>
            <a:spLocks noChangeArrowheads="1"/>
          </p:cNvSpPr>
          <p:nvPr/>
        </p:nvSpPr>
        <p:spPr bwMode="auto">
          <a:xfrm>
            <a:off x="0" y="6473825"/>
            <a:ext cx="523875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800">
                <a:solidFill>
                  <a:srgbClr val="FFFFFF"/>
                </a:solidFill>
                <a:latin typeface="Times New Roman" charset="0"/>
              </a:rPr>
              <a:t>247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16165D"/>
            </a:gs>
            <a:gs pos="100000">
              <a:srgbClr val="6E000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01" name="Text Box 1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677863" y="4572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360" tIns="44280" rIns="90360" bIns="442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buSzPct val="100000"/>
              <a:defRPr/>
            </a:pPr>
            <a:r>
              <a:rPr lang="en-GB" sz="66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Secondary Survey</a:t>
            </a:r>
          </a:p>
        </p:txBody>
      </p:sp>
      <p:sp>
        <p:nvSpPr>
          <p:cNvPr id="508931" name="Text Box 2"/>
          <p:cNvSpPr txBox="1">
            <a:spLocks noChangeArrowheads="1"/>
          </p:cNvSpPr>
          <p:nvPr/>
        </p:nvSpPr>
        <p:spPr bwMode="auto">
          <a:xfrm>
            <a:off x="677863" y="2400300"/>
            <a:ext cx="7780337" cy="3695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360" tIns="44280" rIns="90360" bIns="44280"/>
          <a:lstStyle>
            <a:lvl1pPr marL="342900" indent="-341313"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ts val="900"/>
              </a:spcBef>
              <a:buSzPct val="100000"/>
            </a:pPr>
            <a:r>
              <a:rPr lang="en-GB" sz="3600">
                <a:solidFill>
                  <a:srgbClr val="FFFF00"/>
                </a:solidFill>
              </a:rPr>
              <a:t>Summary</a:t>
            </a:r>
          </a:p>
          <a:p>
            <a:pPr eaLnBrk="1" hangingPunct="1">
              <a:spcBef>
                <a:spcPts val="900"/>
              </a:spcBef>
              <a:buClr>
                <a:srgbClr val="FFFFFF"/>
              </a:buClr>
              <a:buSzPct val="100000"/>
              <a:buFont typeface="Times New Roman" charset="0"/>
              <a:buChar char="•"/>
            </a:pPr>
            <a:r>
              <a:rPr lang="en-GB" sz="3600">
                <a:solidFill>
                  <a:srgbClr val="FFFFFF"/>
                </a:solidFill>
              </a:rPr>
              <a:t>Head to toe examination</a:t>
            </a:r>
          </a:p>
          <a:p>
            <a:pPr eaLnBrk="1" hangingPunct="1">
              <a:spcBef>
                <a:spcPts val="900"/>
              </a:spcBef>
              <a:buClr>
                <a:srgbClr val="FFFFFF"/>
              </a:buClr>
              <a:buSzPct val="100000"/>
              <a:buFont typeface="Times New Roman" charset="0"/>
              <a:buChar char="•"/>
            </a:pPr>
            <a:r>
              <a:rPr lang="en-GB" sz="3600">
                <a:solidFill>
                  <a:srgbClr val="FFFFFF"/>
                </a:solidFill>
              </a:rPr>
              <a:t>Return to primary survey if any deterioration</a:t>
            </a:r>
          </a:p>
          <a:p>
            <a:pPr eaLnBrk="1" hangingPunct="1">
              <a:spcBef>
                <a:spcPts val="900"/>
              </a:spcBef>
              <a:buClr>
                <a:srgbClr val="FFFFFF"/>
              </a:buClr>
              <a:buSzPct val="100000"/>
              <a:buFont typeface="Times New Roman" charset="0"/>
              <a:buChar char="•"/>
            </a:pPr>
            <a:r>
              <a:rPr lang="en-GB" sz="3600">
                <a:solidFill>
                  <a:srgbClr val="FFFFFF"/>
                </a:solidFill>
              </a:rPr>
              <a:t>Don</a:t>
            </a:r>
            <a:r>
              <a:rPr lang="en-US" sz="3600">
                <a:solidFill>
                  <a:srgbClr val="FFFFFF"/>
                </a:solidFill>
              </a:rPr>
              <a:t>’</a:t>
            </a:r>
            <a:r>
              <a:rPr lang="en-GB" altLang="ja-JP" sz="3600">
                <a:solidFill>
                  <a:srgbClr val="FFFFFF"/>
                </a:solidFill>
              </a:rPr>
              <a:t>t forget the back</a:t>
            </a:r>
          </a:p>
          <a:p>
            <a:pPr eaLnBrk="1" hangingPunct="1">
              <a:spcBef>
                <a:spcPts val="900"/>
              </a:spcBef>
              <a:buClr>
                <a:srgbClr val="FFFFFF"/>
              </a:buClr>
              <a:buSzPct val="100000"/>
              <a:buFont typeface="Times New Roman" charset="0"/>
              <a:buChar char="•"/>
            </a:pPr>
            <a:r>
              <a:rPr lang="en-GB" sz="3600">
                <a:solidFill>
                  <a:srgbClr val="FFFFFF"/>
                </a:solidFill>
              </a:rPr>
              <a:t>Documentation </a:t>
            </a:r>
          </a:p>
        </p:txBody>
      </p:sp>
      <p:sp>
        <p:nvSpPr>
          <p:cNvPr id="508932" name="Rectangle 3"/>
          <p:cNvSpPr>
            <a:spLocks noChangeArrowheads="1"/>
          </p:cNvSpPr>
          <p:nvPr/>
        </p:nvSpPr>
        <p:spPr bwMode="auto">
          <a:xfrm>
            <a:off x="0" y="6473825"/>
            <a:ext cx="523875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800">
                <a:solidFill>
                  <a:srgbClr val="FFFFFF"/>
                </a:solidFill>
                <a:latin typeface="Times New Roman" charset="0"/>
              </a:rPr>
              <a:t>248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977" name="Tit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Arial" charset="0"/>
                <a:ea typeface="ＭＳ Ｐゴシック" charset="0"/>
              </a:rPr>
              <a:t>We recommend Lifebox</a:t>
            </a:r>
          </a:p>
        </p:txBody>
      </p:sp>
      <p:pic>
        <p:nvPicPr>
          <p:cNvPr id="510978" name="Picture Placeholder 5"/>
          <p:cNvPicPr>
            <a:picLocks noGrp="1" noChangeAspect="1" noChangeArrowheads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9" r="2509"/>
          <a:stretch>
            <a:fillRect/>
          </a:stretch>
        </p:blipFill>
        <p:spPr/>
      </p:pic>
      <p:sp>
        <p:nvSpPr>
          <p:cNvPr id="510979" name="Text Placeholder 3"/>
          <p:cNvSpPr>
            <a:spLocks noGrp="1" noChangeArrowheads="1"/>
          </p:cNvSpPr>
          <p:nvPr>
            <p:ph type="body" sz="half" idx="2"/>
          </p:nvPr>
        </p:nvSpPr>
        <p:spPr/>
        <p:txBody>
          <a:bodyPr/>
          <a:lstStyle/>
          <a:p>
            <a:pPr>
              <a:defRPr/>
            </a:pPr>
            <a:endParaRPr lang="en-US">
              <a:latin typeface="Arial" charset="0"/>
              <a:ea typeface="ＭＳ Ｐゴシック" charset="0"/>
            </a:endParaRPr>
          </a:p>
          <a:p>
            <a:pPr>
              <a:defRPr/>
            </a:pPr>
            <a:endParaRPr lang="en-US">
              <a:latin typeface="Arial" charset="0"/>
              <a:ea typeface="ＭＳ Ｐゴシック" charset="0"/>
            </a:endParaRPr>
          </a:p>
          <a:p>
            <a:pPr>
              <a:defRPr/>
            </a:pPr>
            <a:endParaRPr lang="en-US">
              <a:latin typeface="Arial" charset="0"/>
              <a:ea typeface="ＭＳ Ｐゴシック" charset="0"/>
            </a:endParaRPr>
          </a:p>
          <a:p>
            <a:pPr algn="ctr">
              <a:defRPr/>
            </a:pPr>
            <a:r>
              <a:rPr lang="en-US">
                <a:latin typeface="Arial" charset="0"/>
                <a:ea typeface="ＭＳ Ｐゴシック" charset="0"/>
              </a:rPr>
              <a:t>www.lifebox.org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Text Box 1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360" tIns="44280" rIns="90360" bIns="442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buSzPct val="100000"/>
              <a:defRPr/>
            </a:pPr>
            <a:r>
              <a:rPr lang="en-GB" sz="72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C</a:t>
            </a:r>
          </a:p>
        </p:txBody>
      </p:sp>
      <p:sp>
        <p:nvSpPr>
          <p:cNvPr id="52226" name="Text Box 2"/>
          <p:cNvSpPr txBox="1">
            <a:spLocks noChangeArrowheads="1"/>
          </p:cNvSpPr>
          <p:nvPr/>
        </p:nvSpPr>
        <p:spPr bwMode="auto"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360" tIns="44280" rIns="90360" bIns="44280"/>
          <a:lstStyle>
            <a:lvl1pPr indent="-341313"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  <a:defRPr sz="36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  <a:defRPr sz="32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2pPr>
            <a:lvl3pPr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  <a:defRPr sz="28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3pPr>
            <a:lvl4pPr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4pPr>
            <a:lvl5pPr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5pPr>
            <a:lvl6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6pPr>
            <a:lvl7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7pPr>
            <a:lvl8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8pPr>
            <a:lvl9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9pPr>
          </a:lstStyle>
          <a:p>
            <a:pPr marL="342900" algn="ctr" eaLnBrk="1" hangingPunct="1">
              <a:spcBef>
                <a:spcPts val="900"/>
              </a:spcBef>
              <a:buSzPct val="100000"/>
              <a:defRPr/>
            </a:pPr>
            <a:r>
              <a:rPr lang="en-GB" smtClean="0"/>
              <a:t>Circulation</a:t>
            </a:r>
          </a:p>
        </p:txBody>
      </p:sp>
      <p:sp>
        <p:nvSpPr>
          <p:cNvPr id="52227" name="Rectangle 3"/>
          <p:cNvSpPr>
            <a:spLocks noChangeArrowheads="1"/>
          </p:cNvSpPr>
          <p:nvPr/>
        </p:nvSpPr>
        <p:spPr bwMode="auto">
          <a:xfrm>
            <a:off x="0" y="6473825"/>
            <a:ext cx="409575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800">
                <a:solidFill>
                  <a:srgbClr val="FFFFFF"/>
                </a:solidFill>
                <a:latin typeface="Times New Roman" charset="0"/>
              </a:rPr>
              <a:t>25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Text Box 1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677863" y="4572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2160" tIns="46080" rIns="92160" bIns="460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buSzPct val="100000"/>
              <a:defRPr/>
            </a:pPr>
            <a:r>
              <a:rPr lang="en-GB" sz="54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Circulation</a:t>
            </a:r>
            <a:br>
              <a:rPr lang="en-GB" sz="54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</a:br>
            <a:r>
              <a:rPr lang="en-GB" sz="44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Assessment</a:t>
            </a:r>
          </a:p>
        </p:txBody>
      </p:sp>
      <p:sp>
        <p:nvSpPr>
          <p:cNvPr id="54274" name="Text Box 2"/>
          <p:cNvSpPr txBox="1">
            <a:spLocks noChangeArrowheads="1"/>
          </p:cNvSpPr>
          <p:nvPr/>
        </p:nvSpPr>
        <p:spPr bwMode="auto">
          <a:xfrm>
            <a:off x="1001713" y="2438400"/>
            <a:ext cx="7456487" cy="3657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2160" tIns="46080" rIns="92160" bIns="46080"/>
          <a:lstStyle>
            <a:lvl1pPr marL="341313" indent="-341313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36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32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2pPr>
            <a:lvl3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8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3pPr>
            <a:lvl4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4pPr>
            <a:lvl5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5pPr>
            <a:lvl6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6pPr>
            <a:lvl7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7pPr>
            <a:lvl8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8pPr>
            <a:lvl9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ts val="900"/>
              </a:spcBef>
              <a:buClr>
                <a:srgbClr val="FFFFFF"/>
              </a:buClr>
              <a:buSzPct val="60000"/>
              <a:buFont typeface="Times New Roman" charset="0"/>
              <a:buChar char="•"/>
              <a:defRPr/>
            </a:pPr>
            <a:r>
              <a:rPr lang="en-GB" smtClean="0"/>
              <a:t>Is the patient in shock?</a:t>
            </a:r>
          </a:p>
          <a:p>
            <a:pPr eaLnBrk="1" hangingPunct="1">
              <a:spcBef>
                <a:spcPts val="900"/>
              </a:spcBef>
              <a:buClr>
                <a:srgbClr val="FFFFFF"/>
              </a:buClr>
              <a:buSzPct val="60000"/>
              <a:buFont typeface="Times New Roman" charset="0"/>
              <a:buChar char="•"/>
              <a:defRPr/>
            </a:pPr>
            <a:r>
              <a:rPr lang="en-GB" smtClean="0"/>
              <a:t>Is there bleeding?</a:t>
            </a:r>
          </a:p>
          <a:p>
            <a:pPr eaLnBrk="1" hangingPunct="1">
              <a:spcBef>
                <a:spcPts val="900"/>
              </a:spcBef>
              <a:buClr>
                <a:srgbClr val="FFFFFF"/>
              </a:buClr>
              <a:buSzPct val="60000"/>
              <a:buFont typeface="Times New Roman" charset="0"/>
              <a:buChar char="•"/>
              <a:defRPr/>
            </a:pPr>
            <a:r>
              <a:rPr lang="en-GB" smtClean="0"/>
              <a:t>Look, feel and listen</a:t>
            </a:r>
          </a:p>
        </p:txBody>
      </p:sp>
      <p:sp>
        <p:nvSpPr>
          <p:cNvPr id="54275" name="Rectangle 3"/>
          <p:cNvSpPr>
            <a:spLocks noChangeArrowheads="1"/>
          </p:cNvSpPr>
          <p:nvPr/>
        </p:nvSpPr>
        <p:spPr bwMode="auto">
          <a:xfrm>
            <a:off x="0" y="6473825"/>
            <a:ext cx="409575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800">
                <a:solidFill>
                  <a:srgbClr val="FFFFFF"/>
                </a:solidFill>
                <a:latin typeface="Times New Roman" charset="0"/>
              </a:rPr>
              <a:t>26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Text Box 1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677863" y="4572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360" tIns="44280" rIns="90360" bIns="442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buSzPct val="100000"/>
              <a:defRPr/>
            </a:pPr>
            <a:r>
              <a:rPr lang="en-US" sz="48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Circulation</a:t>
            </a:r>
            <a:br>
              <a:rPr lang="en-US" sz="48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</a:br>
            <a:r>
              <a:rPr lang="en-US" sz="40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Assessment</a:t>
            </a:r>
          </a:p>
        </p:txBody>
      </p:sp>
      <p:sp>
        <p:nvSpPr>
          <p:cNvPr id="56322" name="Text Box 2"/>
          <p:cNvSpPr txBox="1">
            <a:spLocks noChangeArrowheads="1"/>
          </p:cNvSpPr>
          <p:nvPr/>
        </p:nvSpPr>
        <p:spPr bwMode="auto">
          <a:xfrm>
            <a:off x="677863" y="1981200"/>
            <a:ext cx="7780337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360" tIns="44280" rIns="90360" bIns="44280"/>
          <a:lstStyle>
            <a:lvl1pPr marL="341313" indent="-341313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36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1363" indent="-284163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32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2pPr>
            <a:lvl3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8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3pPr>
            <a:lvl4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4pPr>
            <a:lvl5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5pPr>
            <a:lvl6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6pPr>
            <a:lvl7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7pPr>
            <a:lvl8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8pPr>
            <a:lvl9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ts val="900"/>
              </a:spcBef>
              <a:buClr>
                <a:srgbClr val="FFFFFF"/>
              </a:buClr>
              <a:buSzPct val="100000"/>
              <a:buFont typeface="Times New Roman" charset="0"/>
              <a:buNone/>
              <a:defRPr/>
            </a:pPr>
            <a:endParaRPr lang="en-US" smtClean="0"/>
          </a:p>
          <a:p>
            <a:pPr eaLnBrk="1" hangingPunct="1">
              <a:lnSpc>
                <a:spcPct val="90000"/>
              </a:lnSpc>
              <a:spcBef>
                <a:spcPts val="900"/>
              </a:spcBef>
              <a:buClr>
                <a:srgbClr val="FFFFFF"/>
              </a:buClr>
              <a:buSzPct val="100000"/>
              <a:buFont typeface="Times New Roman" charset="0"/>
              <a:buChar char="•"/>
              <a:defRPr/>
            </a:pPr>
            <a:r>
              <a:rPr lang="en-US" smtClean="0"/>
              <a:t>External bleeding</a:t>
            </a:r>
          </a:p>
          <a:p>
            <a:pPr eaLnBrk="1" hangingPunct="1">
              <a:lnSpc>
                <a:spcPct val="90000"/>
              </a:lnSpc>
              <a:spcBef>
                <a:spcPts val="900"/>
              </a:spcBef>
              <a:buClr>
                <a:srgbClr val="FFFFFF"/>
              </a:buClr>
              <a:buSzPct val="100000"/>
              <a:buFont typeface="Times New Roman" charset="0"/>
              <a:buChar char="•"/>
              <a:defRPr/>
            </a:pPr>
            <a:r>
              <a:rPr lang="en-US" smtClean="0"/>
              <a:t>Signs of shock</a:t>
            </a:r>
          </a:p>
          <a:p>
            <a:pPr lvl="1" eaLnBrk="1" hangingPunct="1">
              <a:lnSpc>
                <a:spcPct val="90000"/>
              </a:lnSpc>
              <a:spcBef>
                <a:spcPts val="800"/>
              </a:spcBef>
              <a:buClr>
                <a:srgbClr val="FFFFFF"/>
              </a:buClr>
              <a:buSzPct val="100000"/>
              <a:buFont typeface="Times New Roman" charset="0"/>
              <a:buChar char="•"/>
              <a:defRPr/>
            </a:pPr>
            <a:r>
              <a:rPr lang="en-US" smtClean="0">
                <a:cs typeface="Arial" charset="0"/>
              </a:rPr>
              <a:t>fast pulse</a:t>
            </a:r>
          </a:p>
          <a:p>
            <a:pPr lvl="1" eaLnBrk="1" hangingPunct="1">
              <a:lnSpc>
                <a:spcPct val="90000"/>
              </a:lnSpc>
              <a:spcBef>
                <a:spcPts val="800"/>
              </a:spcBef>
              <a:buClr>
                <a:srgbClr val="FFFFFF"/>
              </a:buClr>
              <a:buSzPct val="100000"/>
              <a:buFont typeface="Times New Roman" charset="0"/>
              <a:buChar char="•"/>
              <a:defRPr/>
            </a:pPr>
            <a:r>
              <a:rPr lang="en-US" smtClean="0">
                <a:cs typeface="Arial" charset="0"/>
              </a:rPr>
              <a:t>poor capillary return</a:t>
            </a:r>
          </a:p>
          <a:p>
            <a:pPr lvl="1" eaLnBrk="1" hangingPunct="1">
              <a:lnSpc>
                <a:spcPct val="90000"/>
              </a:lnSpc>
              <a:spcBef>
                <a:spcPts val="800"/>
              </a:spcBef>
              <a:buClr>
                <a:srgbClr val="FFFFFF"/>
              </a:buClr>
              <a:buSzPct val="100000"/>
              <a:buFont typeface="Times New Roman" charset="0"/>
              <a:buChar char="•"/>
              <a:defRPr/>
            </a:pPr>
            <a:r>
              <a:rPr lang="en-US" smtClean="0">
                <a:cs typeface="Arial" charset="0"/>
              </a:rPr>
              <a:t>low blood pressure</a:t>
            </a:r>
          </a:p>
        </p:txBody>
      </p:sp>
      <p:sp>
        <p:nvSpPr>
          <p:cNvPr id="56323" name="Rectangle 3"/>
          <p:cNvSpPr>
            <a:spLocks noChangeArrowheads="1"/>
          </p:cNvSpPr>
          <p:nvPr/>
        </p:nvSpPr>
        <p:spPr bwMode="auto">
          <a:xfrm>
            <a:off x="0" y="6473825"/>
            <a:ext cx="409575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800">
                <a:solidFill>
                  <a:srgbClr val="FFFFFF"/>
                </a:solidFill>
                <a:latin typeface="Times New Roman" charset="0"/>
              </a:rPr>
              <a:t>27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Text Box 1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677863" y="4572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2160" tIns="46080" rIns="92160" bIns="460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buSzPct val="100000"/>
              <a:defRPr/>
            </a:pPr>
            <a:r>
              <a:rPr lang="en-GB" sz="54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Circulation</a:t>
            </a:r>
            <a:br>
              <a:rPr lang="en-GB" sz="54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</a:br>
            <a:r>
              <a:rPr lang="en-GB" sz="44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Beware</a:t>
            </a:r>
          </a:p>
        </p:txBody>
      </p:sp>
      <p:sp>
        <p:nvSpPr>
          <p:cNvPr id="58370" name="Text Box 2"/>
          <p:cNvSpPr txBox="1">
            <a:spLocks noChangeArrowheads="1"/>
          </p:cNvSpPr>
          <p:nvPr/>
        </p:nvSpPr>
        <p:spPr bwMode="auto">
          <a:xfrm>
            <a:off x="1020763" y="2362200"/>
            <a:ext cx="7437437" cy="3733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2160" tIns="46080" rIns="92160" bIns="46080"/>
          <a:lstStyle>
            <a:lvl1pPr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36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1363" indent="-284163"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32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2pPr>
            <a:lvl3pPr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28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3pPr>
            <a:lvl4pPr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4pPr>
            <a:lvl5pPr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5pPr>
            <a:lvl6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6pPr>
            <a:lvl7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7pPr>
            <a:lvl8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8pPr>
            <a:lvl9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ts val="900"/>
              </a:spcBef>
              <a:buSzPct val="100000"/>
              <a:defRPr/>
            </a:pPr>
            <a:r>
              <a:rPr lang="en-US" smtClean="0">
                <a:cs typeface="Arial" charset="0"/>
              </a:rPr>
              <a:t>Life threatening haemorrhage may be hidden</a:t>
            </a:r>
          </a:p>
          <a:p>
            <a:pPr lvl="1" eaLnBrk="1" hangingPunct="1">
              <a:lnSpc>
                <a:spcPct val="90000"/>
              </a:lnSpc>
              <a:spcBef>
                <a:spcPts val="800"/>
              </a:spcBef>
              <a:buClr>
                <a:srgbClr val="FFFFFF"/>
              </a:buClr>
              <a:buSzPct val="100000"/>
              <a:buFont typeface="Times New Roman" charset="0"/>
              <a:buChar char="•"/>
              <a:defRPr/>
            </a:pPr>
            <a:r>
              <a:rPr lang="en-US" smtClean="0">
                <a:cs typeface="Arial" charset="0"/>
              </a:rPr>
              <a:t>chest</a:t>
            </a:r>
          </a:p>
          <a:p>
            <a:pPr lvl="1" eaLnBrk="1" hangingPunct="1">
              <a:lnSpc>
                <a:spcPct val="90000"/>
              </a:lnSpc>
              <a:spcBef>
                <a:spcPts val="800"/>
              </a:spcBef>
              <a:buClr>
                <a:srgbClr val="FFFFFF"/>
              </a:buClr>
              <a:buSzPct val="100000"/>
              <a:buFont typeface="Times New Roman" charset="0"/>
              <a:buChar char="•"/>
              <a:defRPr/>
            </a:pPr>
            <a:r>
              <a:rPr lang="en-US" smtClean="0">
                <a:cs typeface="Arial" charset="0"/>
              </a:rPr>
              <a:t>abdomen</a:t>
            </a:r>
          </a:p>
          <a:p>
            <a:pPr lvl="1" eaLnBrk="1" hangingPunct="1">
              <a:lnSpc>
                <a:spcPct val="90000"/>
              </a:lnSpc>
              <a:spcBef>
                <a:spcPts val="800"/>
              </a:spcBef>
              <a:buClr>
                <a:srgbClr val="FFFFFF"/>
              </a:buClr>
              <a:buSzPct val="100000"/>
              <a:buFont typeface="Times New Roman" charset="0"/>
              <a:buChar char="•"/>
              <a:defRPr/>
            </a:pPr>
            <a:r>
              <a:rPr lang="en-US" smtClean="0">
                <a:cs typeface="Arial" charset="0"/>
              </a:rPr>
              <a:t>pelvis</a:t>
            </a:r>
          </a:p>
          <a:p>
            <a:pPr lvl="1" eaLnBrk="1" hangingPunct="1">
              <a:lnSpc>
                <a:spcPct val="90000"/>
              </a:lnSpc>
              <a:spcBef>
                <a:spcPts val="800"/>
              </a:spcBef>
              <a:buClr>
                <a:srgbClr val="FFFFFF"/>
              </a:buClr>
              <a:buSzPct val="100000"/>
              <a:buFont typeface="Times New Roman" charset="0"/>
              <a:buChar char="•"/>
              <a:defRPr/>
            </a:pPr>
            <a:r>
              <a:rPr lang="en-US" smtClean="0">
                <a:cs typeface="Arial" charset="0"/>
              </a:rPr>
              <a:t>long bone</a:t>
            </a:r>
          </a:p>
          <a:p>
            <a:pPr lvl="1" eaLnBrk="1" hangingPunct="1">
              <a:lnSpc>
                <a:spcPct val="90000"/>
              </a:lnSpc>
              <a:spcBef>
                <a:spcPts val="800"/>
              </a:spcBef>
              <a:buClr>
                <a:srgbClr val="FFFFFF"/>
              </a:buClr>
              <a:buSzPct val="100000"/>
              <a:buFont typeface="Times New Roman" charset="0"/>
              <a:buChar char="•"/>
              <a:defRPr/>
            </a:pPr>
            <a:r>
              <a:rPr lang="en-US" smtClean="0">
                <a:cs typeface="Arial" charset="0"/>
              </a:rPr>
              <a:t>external before arrival</a:t>
            </a:r>
          </a:p>
          <a:p>
            <a:pPr eaLnBrk="1" hangingPunct="1">
              <a:lnSpc>
                <a:spcPct val="90000"/>
              </a:lnSpc>
              <a:spcBef>
                <a:spcPts val="900"/>
              </a:spcBef>
              <a:buClr>
                <a:srgbClr val="FFFFFF"/>
              </a:buClr>
              <a:buSzPct val="60000"/>
              <a:buFont typeface="Times New Roman" charset="0"/>
              <a:buNone/>
              <a:defRPr/>
            </a:pPr>
            <a:endParaRPr lang="en-US" smtClean="0">
              <a:cs typeface="Arial" charset="0"/>
            </a:endParaRPr>
          </a:p>
        </p:txBody>
      </p:sp>
      <p:sp>
        <p:nvSpPr>
          <p:cNvPr id="58371" name="Rectangle 3"/>
          <p:cNvSpPr>
            <a:spLocks noChangeArrowheads="1"/>
          </p:cNvSpPr>
          <p:nvPr/>
        </p:nvSpPr>
        <p:spPr bwMode="auto">
          <a:xfrm>
            <a:off x="0" y="6488113"/>
            <a:ext cx="409575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800">
                <a:solidFill>
                  <a:srgbClr val="FFFFFF"/>
                </a:solidFill>
                <a:latin typeface="Times New Roman" charset="0"/>
              </a:rPr>
              <a:t>28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Text Box 1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677863" y="4572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2160" tIns="46080" rIns="92160" bIns="460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buSzPct val="100000"/>
              <a:defRPr/>
            </a:pPr>
            <a:r>
              <a:rPr lang="en-GB" sz="54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Circulation</a:t>
            </a:r>
            <a:br>
              <a:rPr lang="en-GB" sz="54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</a:br>
            <a:r>
              <a:rPr lang="en-GB" sz="44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Management</a:t>
            </a:r>
          </a:p>
        </p:txBody>
      </p:sp>
      <p:sp>
        <p:nvSpPr>
          <p:cNvPr id="60418" name="Text Box 2"/>
          <p:cNvSpPr txBox="1">
            <a:spLocks noChangeArrowheads="1"/>
          </p:cNvSpPr>
          <p:nvPr/>
        </p:nvSpPr>
        <p:spPr bwMode="auto">
          <a:xfrm>
            <a:off x="465138" y="2025650"/>
            <a:ext cx="8315325" cy="4300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2160" tIns="46080" rIns="92160" bIns="46080"/>
          <a:lstStyle>
            <a:lvl1pPr marL="341313" indent="-341313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36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32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2pPr>
            <a:lvl3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8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3pPr>
            <a:lvl4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4pPr>
            <a:lvl5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5pPr>
            <a:lvl6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6pPr>
            <a:lvl7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7pPr>
            <a:lvl8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8pPr>
            <a:lvl9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ts val="900"/>
              </a:spcBef>
              <a:buClr>
                <a:srgbClr val="FDFFEE"/>
              </a:buClr>
              <a:buSzPct val="60000"/>
              <a:buFont typeface="Times New Roman" charset="0"/>
              <a:buChar char="•"/>
              <a:defRPr/>
            </a:pPr>
            <a:r>
              <a:rPr lang="en-GB" smtClean="0">
                <a:solidFill>
                  <a:srgbClr val="FDFFEE"/>
                </a:solidFill>
              </a:rPr>
              <a:t>Stop bleeding</a:t>
            </a:r>
          </a:p>
          <a:p>
            <a:pPr eaLnBrk="1" hangingPunct="1">
              <a:spcBef>
                <a:spcPts val="900"/>
              </a:spcBef>
              <a:buClr>
                <a:srgbClr val="FDFFEE"/>
              </a:buClr>
              <a:buSzPct val="60000"/>
              <a:buFont typeface="Times New Roman" charset="0"/>
              <a:buChar char="•"/>
              <a:defRPr/>
            </a:pPr>
            <a:r>
              <a:rPr lang="en-GB" smtClean="0">
                <a:solidFill>
                  <a:srgbClr val="FDFFEE"/>
                </a:solidFill>
              </a:rPr>
              <a:t>2 large bore intravenous cannulae</a:t>
            </a:r>
          </a:p>
          <a:p>
            <a:pPr eaLnBrk="1" hangingPunct="1">
              <a:spcBef>
                <a:spcPts val="900"/>
              </a:spcBef>
              <a:buClr>
                <a:srgbClr val="FDFFEE"/>
              </a:buClr>
              <a:buSzPct val="60000"/>
              <a:buFont typeface="Times New Roman" charset="0"/>
              <a:buChar char="•"/>
              <a:defRPr/>
            </a:pPr>
            <a:r>
              <a:rPr lang="en-GB" smtClean="0">
                <a:solidFill>
                  <a:srgbClr val="FDFFEE"/>
                </a:solidFill>
              </a:rPr>
              <a:t>Take blood for crossmatch and base line investigations </a:t>
            </a:r>
          </a:p>
          <a:p>
            <a:pPr eaLnBrk="1" hangingPunct="1">
              <a:spcBef>
                <a:spcPts val="900"/>
              </a:spcBef>
              <a:buClr>
                <a:srgbClr val="FDFFEE"/>
              </a:buClr>
              <a:buSzPct val="60000"/>
              <a:buFont typeface="Times New Roman" charset="0"/>
              <a:buChar char="•"/>
              <a:defRPr/>
            </a:pPr>
            <a:r>
              <a:rPr lang="en-GB" smtClean="0">
                <a:solidFill>
                  <a:srgbClr val="FDFFEE"/>
                </a:solidFill>
              </a:rPr>
              <a:t>Give i/v fluid</a:t>
            </a:r>
          </a:p>
          <a:p>
            <a:pPr eaLnBrk="1" hangingPunct="1">
              <a:spcBef>
                <a:spcPts val="900"/>
              </a:spcBef>
              <a:buClr>
                <a:srgbClr val="FDFFEE"/>
              </a:buClr>
              <a:buSzPct val="60000"/>
              <a:buFont typeface="Times New Roman" charset="0"/>
              <a:buChar char="•"/>
              <a:defRPr/>
            </a:pPr>
            <a:r>
              <a:rPr lang="en-GB" smtClean="0">
                <a:solidFill>
                  <a:srgbClr val="FDFFEE"/>
                </a:solidFill>
              </a:rPr>
              <a:t>Monitor urinary output. </a:t>
            </a:r>
          </a:p>
          <a:p>
            <a:pPr eaLnBrk="1" hangingPunct="1">
              <a:spcBef>
                <a:spcPts val="900"/>
              </a:spcBef>
              <a:buClr>
                <a:srgbClr val="FDFFEE"/>
              </a:buClr>
              <a:buSzPct val="60000"/>
              <a:buFont typeface="Times New Roman" charset="0"/>
              <a:buNone/>
              <a:defRPr/>
            </a:pPr>
            <a:endParaRPr lang="en-GB" smtClean="0">
              <a:solidFill>
                <a:srgbClr val="FDFFEE"/>
              </a:solidFill>
            </a:endParaRPr>
          </a:p>
        </p:txBody>
      </p:sp>
      <p:sp>
        <p:nvSpPr>
          <p:cNvPr id="60419" name="Rectangle 3"/>
          <p:cNvSpPr>
            <a:spLocks noChangeArrowheads="1"/>
          </p:cNvSpPr>
          <p:nvPr/>
        </p:nvSpPr>
        <p:spPr bwMode="auto">
          <a:xfrm>
            <a:off x="0" y="6473825"/>
            <a:ext cx="409575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800">
                <a:solidFill>
                  <a:srgbClr val="FFFFFF"/>
                </a:solidFill>
                <a:latin typeface="Times New Roman" charset="0"/>
              </a:rPr>
              <a:t>29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Text Box 1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677863" y="4572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360" tIns="44280" rIns="90360" bIns="442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buSzPct val="100000"/>
              <a:defRPr/>
            </a:pPr>
            <a:r>
              <a:rPr lang="en-GB" sz="54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PTC Mission Statement </a:t>
            </a:r>
          </a:p>
        </p:txBody>
      </p:sp>
      <p:sp>
        <p:nvSpPr>
          <p:cNvPr id="7170" name="Text Box 2"/>
          <p:cNvSpPr txBox="1">
            <a:spLocks noChangeArrowheads="1"/>
          </p:cNvSpPr>
          <p:nvPr/>
        </p:nvSpPr>
        <p:spPr bwMode="auto">
          <a:xfrm>
            <a:off x="677863" y="1981200"/>
            <a:ext cx="7646987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360" tIns="44280" rIns="90360" bIns="44280"/>
          <a:lstStyle>
            <a:lvl1pPr marL="341313" indent="-341313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36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32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2pPr>
            <a:lvl3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8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3pPr>
            <a:lvl4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4pPr>
            <a:lvl5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5pPr>
            <a:lvl6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6pPr>
            <a:lvl7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7pPr>
            <a:lvl8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8pPr>
            <a:lvl9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ts val="800"/>
              </a:spcBef>
              <a:buClr>
                <a:srgbClr val="FFFFFF"/>
              </a:buClr>
              <a:buSzPct val="100000"/>
              <a:buFont typeface="Times New Roman" charset="0"/>
              <a:buChar char="•"/>
              <a:defRPr/>
            </a:pPr>
            <a:r>
              <a:rPr lang="en-AU" sz="3200" smtClean="0"/>
              <a:t>A system of training for front-line staff in trauma management</a:t>
            </a:r>
          </a:p>
          <a:p>
            <a:pPr eaLnBrk="1" hangingPunct="1">
              <a:spcBef>
                <a:spcPts val="800"/>
              </a:spcBef>
              <a:buClr>
                <a:srgbClr val="FFFFFF"/>
              </a:buClr>
              <a:buSzPct val="100000"/>
              <a:buFont typeface="Times New Roman" charset="0"/>
              <a:buChar char="•"/>
              <a:defRPr/>
            </a:pPr>
            <a:r>
              <a:rPr lang="en-AU" sz="3200" smtClean="0"/>
              <a:t>Aimed at preventing death and disability in seriously injured patients</a:t>
            </a:r>
          </a:p>
          <a:p>
            <a:pPr eaLnBrk="1" hangingPunct="1">
              <a:spcBef>
                <a:spcPts val="800"/>
              </a:spcBef>
              <a:buClr>
                <a:srgbClr val="FFFFFF"/>
              </a:buClr>
              <a:buSzPct val="100000"/>
              <a:buFont typeface="Times New Roman" charset="0"/>
              <a:buChar char="•"/>
              <a:defRPr/>
            </a:pPr>
            <a:r>
              <a:rPr lang="en-AU" sz="3200" smtClean="0"/>
              <a:t>Using available resources</a:t>
            </a:r>
          </a:p>
          <a:p>
            <a:pPr eaLnBrk="1" hangingPunct="1">
              <a:spcBef>
                <a:spcPts val="800"/>
              </a:spcBef>
              <a:buClr>
                <a:srgbClr val="FFFFFF"/>
              </a:buClr>
              <a:buSzPct val="100000"/>
              <a:buFont typeface="Times New Roman" charset="0"/>
              <a:buChar char="•"/>
              <a:defRPr/>
            </a:pPr>
            <a:r>
              <a:rPr lang="en-GB" sz="3200" smtClean="0"/>
              <a:t>To train clinicians to teach PTC principles in their hospitals</a:t>
            </a:r>
          </a:p>
          <a:p>
            <a:pPr eaLnBrk="1" hangingPunct="1">
              <a:spcBef>
                <a:spcPts val="800"/>
              </a:spcBef>
              <a:buClr>
                <a:srgbClr val="FFFFFF"/>
              </a:buClr>
              <a:buSzPct val="100000"/>
              <a:buFont typeface="Times New Roman" charset="0"/>
              <a:buNone/>
              <a:defRPr/>
            </a:pPr>
            <a:endParaRPr lang="en-GB" sz="3200" smtClean="0"/>
          </a:p>
        </p:txBody>
      </p:sp>
      <p:sp>
        <p:nvSpPr>
          <p:cNvPr id="7171" name="Rectangle 3"/>
          <p:cNvSpPr>
            <a:spLocks noChangeArrowheads="1"/>
          </p:cNvSpPr>
          <p:nvPr/>
        </p:nvSpPr>
        <p:spPr bwMode="auto">
          <a:xfrm>
            <a:off x="0" y="6473825"/>
            <a:ext cx="295275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800">
                <a:solidFill>
                  <a:srgbClr val="FFFFFF"/>
                </a:solidFill>
                <a:latin typeface="Times New Roman" charset="0"/>
              </a:rPr>
              <a:t>3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Text Box 1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360" tIns="44280" rIns="90360" bIns="442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buSzPct val="100000"/>
              <a:defRPr/>
            </a:pPr>
            <a:r>
              <a:rPr lang="en-GB" sz="72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D</a:t>
            </a:r>
          </a:p>
        </p:txBody>
      </p:sp>
      <p:sp>
        <p:nvSpPr>
          <p:cNvPr id="62466" name="Text Box 2"/>
          <p:cNvSpPr txBox="1">
            <a:spLocks noChangeArrowheads="1"/>
          </p:cNvSpPr>
          <p:nvPr/>
        </p:nvSpPr>
        <p:spPr bwMode="auto"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360" tIns="44280" rIns="90360" bIns="44280"/>
          <a:lstStyle>
            <a:lvl1pPr indent="-341313"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  <a:defRPr sz="36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  <a:defRPr sz="32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2pPr>
            <a:lvl3pPr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  <a:defRPr sz="28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3pPr>
            <a:lvl4pPr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4pPr>
            <a:lvl5pPr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5pPr>
            <a:lvl6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6pPr>
            <a:lvl7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7pPr>
            <a:lvl8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8pPr>
            <a:lvl9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9pPr>
          </a:lstStyle>
          <a:p>
            <a:pPr marL="342900" algn="ctr" eaLnBrk="1" hangingPunct="1">
              <a:spcBef>
                <a:spcPts val="900"/>
              </a:spcBef>
              <a:buSzPct val="100000"/>
              <a:defRPr/>
            </a:pPr>
            <a:r>
              <a:rPr lang="en-GB" smtClean="0"/>
              <a:t>Disability</a:t>
            </a:r>
          </a:p>
        </p:txBody>
      </p:sp>
      <p:sp>
        <p:nvSpPr>
          <p:cNvPr id="62467" name="Rectangle 3"/>
          <p:cNvSpPr>
            <a:spLocks noChangeArrowheads="1"/>
          </p:cNvSpPr>
          <p:nvPr/>
        </p:nvSpPr>
        <p:spPr bwMode="auto">
          <a:xfrm>
            <a:off x="0" y="6473825"/>
            <a:ext cx="409575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800">
                <a:solidFill>
                  <a:srgbClr val="FFFFFF"/>
                </a:solidFill>
                <a:latin typeface="Times New Roman" charset="0"/>
              </a:rPr>
              <a:t>30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Text Box 1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677863" y="4572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2160" tIns="46080" rIns="92160" bIns="460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buSzPct val="100000"/>
              <a:defRPr/>
            </a:pPr>
            <a:r>
              <a:rPr lang="en-GB" sz="54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Disability</a:t>
            </a:r>
          </a:p>
        </p:txBody>
      </p:sp>
      <p:sp>
        <p:nvSpPr>
          <p:cNvPr id="64514" name="Text Box 2"/>
          <p:cNvSpPr txBox="1">
            <a:spLocks noChangeArrowheads="1"/>
          </p:cNvSpPr>
          <p:nvPr/>
        </p:nvSpPr>
        <p:spPr bwMode="auto">
          <a:xfrm>
            <a:off x="677863" y="2076450"/>
            <a:ext cx="8142287" cy="4019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2160" tIns="46080" rIns="92160" bIns="46080"/>
          <a:lstStyle>
            <a:lvl1pPr marL="341313" indent="-341313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36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620713" indent="-352425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32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2pPr>
            <a:lvl3pPr marL="890588" indent="-354013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8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3pPr>
            <a:lvl4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4pPr>
            <a:lvl5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5pPr>
            <a:lvl6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6pPr>
            <a:lvl7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7pPr>
            <a:lvl8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8pPr>
            <a:lvl9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ts val="900"/>
              </a:spcBef>
              <a:buClr>
                <a:srgbClr val="FFFFFF"/>
              </a:buClr>
              <a:buSzPct val="60000"/>
              <a:buFont typeface="Times New Roman" charset="0"/>
              <a:buChar char="•"/>
              <a:defRPr/>
            </a:pPr>
            <a:r>
              <a:rPr lang="en-GB" smtClean="0"/>
              <a:t>AVPU</a:t>
            </a:r>
          </a:p>
          <a:p>
            <a:pPr lvl="1" eaLnBrk="1" hangingPunct="1">
              <a:lnSpc>
                <a:spcPct val="90000"/>
              </a:lnSpc>
              <a:spcBef>
                <a:spcPts val="800"/>
              </a:spcBef>
              <a:buClr>
                <a:srgbClr val="FFFFFF"/>
              </a:buClr>
              <a:buSzPct val="60000"/>
              <a:buFont typeface="Times New Roman" charset="0"/>
              <a:buChar char="•"/>
              <a:defRPr/>
            </a:pPr>
            <a:r>
              <a:rPr lang="en-GB" smtClean="0"/>
              <a:t>Is the patient </a:t>
            </a:r>
            <a:r>
              <a:rPr lang="en-GB" b="1" smtClean="0">
                <a:solidFill>
                  <a:srgbClr val="FFFF00"/>
                </a:solidFill>
              </a:rPr>
              <a:t>A</a:t>
            </a:r>
            <a:r>
              <a:rPr lang="en-GB" smtClean="0"/>
              <a:t>wake?</a:t>
            </a:r>
          </a:p>
          <a:p>
            <a:pPr lvl="1" eaLnBrk="1" hangingPunct="1">
              <a:lnSpc>
                <a:spcPct val="90000"/>
              </a:lnSpc>
              <a:spcBef>
                <a:spcPts val="800"/>
              </a:spcBef>
              <a:buClr>
                <a:srgbClr val="FFFFFF"/>
              </a:buClr>
              <a:buSzPct val="60000"/>
              <a:buFont typeface="Times New Roman" charset="0"/>
              <a:buChar char="•"/>
              <a:defRPr/>
            </a:pPr>
            <a:r>
              <a:rPr lang="en-GB" smtClean="0"/>
              <a:t>Is the patient responding to:</a:t>
            </a:r>
          </a:p>
          <a:p>
            <a:pPr lvl="2" eaLnBrk="1" hangingPunct="1">
              <a:lnSpc>
                <a:spcPct val="90000"/>
              </a:lnSpc>
              <a:spcBef>
                <a:spcPts val="700"/>
              </a:spcBef>
              <a:buClr>
                <a:srgbClr val="FFFF00"/>
              </a:buClr>
              <a:buSzPct val="60000"/>
              <a:buFont typeface="Arial" charset="0"/>
              <a:buChar char="•"/>
              <a:defRPr/>
            </a:pPr>
            <a:r>
              <a:rPr lang="en-GB" b="1" smtClean="0">
                <a:solidFill>
                  <a:srgbClr val="FFFF00"/>
                </a:solidFill>
              </a:rPr>
              <a:t>V</a:t>
            </a:r>
            <a:r>
              <a:rPr lang="en-GB" smtClean="0"/>
              <a:t>oice?</a:t>
            </a:r>
          </a:p>
          <a:p>
            <a:pPr lvl="2" eaLnBrk="1" hangingPunct="1">
              <a:lnSpc>
                <a:spcPct val="90000"/>
              </a:lnSpc>
              <a:spcBef>
                <a:spcPts val="700"/>
              </a:spcBef>
              <a:buClr>
                <a:srgbClr val="FFFF00"/>
              </a:buClr>
              <a:buSzPct val="60000"/>
              <a:buFont typeface="Arial" charset="0"/>
              <a:buChar char="•"/>
              <a:defRPr/>
            </a:pPr>
            <a:r>
              <a:rPr lang="en-GB" b="1" smtClean="0">
                <a:solidFill>
                  <a:srgbClr val="FFFF00"/>
                </a:solidFill>
              </a:rPr>
              <a:t>P</a:t>
            </a:r>
            <a:r>
              <a:rPr lang="en-GB" smtClean="0"/>
              <a:t>ain?</a:t>
            </a:r>
          </a:p>
          <a:p>
            <a:pPr lvl="1" eaLnBrk="1" hangingPunct="1">
              <a:lnSpc>
                <a:spcPct val="90000"/>
              </a:lnSpc>
              <a:spcBef>
                <a:spcPts val="800"/>
              </a:spcBef>
              <a:buClr>
                <a:srgbClr val="FFFFFF"/>
              </a:buClr>
              <a:buSzPct val="60000"/>
              <a:buFont typeface="Times New Roman" charset="0"/>
              <a:buChar char="•"/>
              <a:defRPr/>
            </a:pPr>
            <a:r>
              <a:rPr lang="en-GB" smtClean="0"/>
              <a:t>Is the patient </a:t>
            </a:r>
            <a:r>
              <a:rPr lang="en-GB" b="1" smtClean="0">
                <a:solidFill>
                  <a:srgbClr val="FFFF00"/>
                </a:solidFill>
              </a:rPr>
              <a:t>U</a:t>
            </a:r>
            <a:r>
              <a:rPr lang="en-GB" smtClean="0"/>
              <a:t>nresponsive?</a:t>
            </a:r>
          </a:p>
          <a:p>
            <a:pPr eaLnBrk="1" hangingPunct="1">
              <a:lnSpc>
                <a:spcPct val="90000"/>
              </a:lnSpc>
              <a:spcBef>
                <a:spcPts val="450"/>
              </a:spcBef>
              <a:buClr>
                <a:srgbClr val="FFFFFF"/>
              </a:buClr>
              <a:buSzPct val="60000"/>
              <a:buFont typeface="Times New Roman" charset="0"/>
              <a:buNone/>
              <a:defRPr/>
            </a:pPr>
            <a:endParaRPr lang="en-GB" sz="1800" smtClean="0"/>
          </a:p>
          <a:p>
            <a:pPr eaLnBrk="1" hangingPunct="1">
              <a:lnSpc>
                <a:spcPct val="90000"/>
              </a:lnSpc>
              <a:spcBef>
                <a:spcPts val="900"/>
              </a:spcBef>
              <a:buClr>
                <a:srgbClr val="FFFFFF"/>
              </a:buClr>
              <a:buSzPct val="60000"/>
              <a:buFont typeface="Times New Roman" charset="0"/>
              <a:buChar char="•"/>
              <a:defRPr/>
            </a:pPr>
            <a:r>
              <a:rPr lang="en-GB" smtClean="0"/>
              <a:t>Pupils?</a:t>
            </a:r>
          </a:p>
          <a:p>
            <a:pPr eaLnBrk="1" hangingPunct="1">
              <a:lnSpc>
                <a:spcPct val="90000"/>
              </a:lnSpc>
              <a:spcBef>
                <a:spcPts val="900"/>
              </a:spcBef>
              <a:buClr>
                <a:srgbClr val="FFFFFF"/>
              </a:buClr>
              <a:buSzPct val="60000"/>
              <a:buFont typeface="Times New Roman" charset="0"/>
              <a:buNone/>
              <a:defRPr/>
            </a:pPr>
            <a:endParaRPr lang="en-GB" smtClean="0"/>
          </a:p>
        </p:txBody>
      </p:sp>
      <p:sp>
        <p:nvSpPr>
          <p:cNvPr id="64515" name="Rectangle 3"/>
          <p:cNvSpPr>
            <a:spLocks noChangeArrowheads="1"/>
          </p:cNvSpPr>
          <p:nvPr/>
        </p:nvSpPr>
        <p:spPr bwMode="auto">
          <a:xfrm>
            <a:off x="0" y="6488113"/>
            <a:ext cx="409575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800">
                <a:solidFill>
                  <a:srgbClr val="FFFFFF"/>
                </a:solidFill>
                <a:latin typeface="Times New Roman" charset="0"/>
              </a:rPr>
              <a:t>31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Text Box 1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360" tIns="44280" rIns="90360" bIns="442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buSzPct val="100000"/>
              <a:defRPr/>
            </a:pPr>
            <a:r>
              <a:rPr lang="en-GB" sz="72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E</a:t>
            </a:r>
          </a:p>
        </p:txBody>
      </p:sp>
      <p:sp>
        <p:nvSpPr>
          <p:cNvPr id="66562" name="Text Box 2"/>
          <p:cNvSpPr txBox="1">
            <a:spLocks noChangeArrowheads="1"/>
          </p:cNvSpPr>
          <p:nvPr/>
        </p:nvSpPr>
        <p:spPr bwMode="auto"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360" tIns="44280" rIns="90360" bIns="44280"/>
          <a:lstStyle>
            <a:lvl1pPr indent="-341313"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  <a:defRPr sz="36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  <a:defRPr sz="32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2pPr>
            <a:lvl3pPr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  <a:defRPr sz="28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3pPr>
            <a:lvl4pPr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4pPr>
            <a:lvl5pPr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5pPr>
            <a:lvl6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6pPr>
            <a:lvl7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7pPr>
            <a:lvl8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8pPr>
            <a:lvl9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9pPr>
          </a:lstStyle>
          <a:p>
            <a:pPr marL="342900" algn="ctr" eaLnBrk="1" hangingPunct="1">
              <a:spcBef>
                <a:spcPts val="900"/>
              </a:spcBef>
              <a:buSzPct val="100000"/>
              <a:defRPr/>
            </a:pPr>
            <a:r>
              <a:rPr lang="en-GB" smtClean="0"/>
              <a:t>Exposure</a:t>
            </a:r>
          </a:p>
          <a:p>
            <a:pPr marL="342900" algn="ctr" eaLnBrk="1" hangingPunct="1">
              <a:spcBef>
                <a:spcPts val="900"/>
              </a:spcBef>
              <a:buSzPct val="100000"/>
              <a:defRPr/>
            </a:pPr>
            <a:r>
              <a:rPr lang="en-GB" smtClean="0"/>
              <a:t>(&amp; Temperature Control)</a:t>
            </a:r>
          </a:p>
        </p:txBody>
      </p:sp>
      <p:sp>
        <p:nvSpPr>
          <p:cNvPr id="66563" name="Rectangle 3"/>
          <p:cNvSpPr>
            <a:spLocks noChangeArrowheads="1"/>
          </p:cNvSpPr>
          <p:nvPr/>
        </p:nvSpPr>
        <p:spPr bwMode="auto">
          <a:xfrm>
            <a:off x="0" y="6473825"/>
            <a:ext cx="409575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800">
                <a:solidFill>
                  <a:srgbClr val="FFFFFF"/>
                </a:solidFill>
                <a:latin typeface="Times New Roman" charset="0"/>
              </a:rPr>
              <a:t>32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Text Box 1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677863" y="4572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2160" tIns="46080" rIns="92160" bIns="460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buSzPct val="100000"/>
              <a:defRPr/>
            </a:pPr>
            <a:r>
              <a:rPr lang="en-GB" sz="54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Exposure</a:t>
            </a:r>
          </a:p>
        </p:txBody>
      </p:sp>
      <p:sp>
        <p:nvSpPr>
          <p:cNvPr id="68610" name="Text Box 2"/>
          <p:cNvSpPr txBox="1">
            <a:spLocks noChangeArrowheads="1"/>
          </p:cNvSpPr>
          <p:nvPr/>
        </p:nvSpPr>
        <p:spPr bwMode="auto">
          <a:xfrm>
            <a:off x="971550" y="2286000"/>
            <a:ext cx="7486650" cy="381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2160" tIns="46080" rIns="92160" bIns="46080"/>
          <a:lstStyle>
            <a:lvl1pPr marL="341313" indent="-341313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36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32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2pPr>
            <a:lvl3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8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3pPr>
            <a:lvl4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4pPr>
            <a:lvl5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5pPr>
            <a:lvl6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6pPr>
            <a:lvl7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7pPr>
            <a:lvl8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8pPr>
            <a:lvl9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ts val="900"/>
              </a:spcBef>
              <a:buClr>
                <a:srgbClr val="FFFFFF"/>
              </a:buClr>
              <a:buSzPct val="60000"/>
              <a:buFont typeface="Times New Roman" charset="0"/>
              <a:buChar char="•"/>
              <a:defRPr/>
            </a:pPr>
            <a:r>
              <a:rPr lang="en-GB" smtClean="0"/>
              <a:t>Are there any hidden injuries under clothing?</a:t>
            </a:r>
          </a:p>
          <a:p>
            <a:pPr eaLnBrk="1" hangingPunct="1">
              <a:spcBef>
                <a:spcPts val="900"/>
              </a:spcBef>
              <a:buClr>
                <a:srgbClr val="FFFFFF"/>
              </a:buClr>
              <a:buSzPct val="60000"/>
              <a:buFont typeface="Times New Roman" charset="0"/>
              <a:buChar char="•"/>
              <a:defRPr/>
            </a:pPr>
            <a:r>
              <a:rPr lang="en-GB" smtClean="0"/>
              <a:t>Keep patient warm</a:t>
            </a:r>
          </a:p>
        </p:txBody>
      </p:sp>
      <p:sp>
        <p:nvSpPr>
          <p:cNvPr id="68611" name="Rectangle 3"/>
          <p:cNvSpPr>
            <a:spLocks noChangeArrowheads="1"/>
          </p:cNvSpPr>
          <p:nvPr/>
        </p:nvSpPr>
        <p:spPr bwMode="auto">
          <a:xfrm>
            <a:off x="0" y="6473825"/>
            <a:ext cx="409575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800">
                <a:solidFill>
                  <a:srgbClr val="FFFFFF"/>
                </a:solidFill>
                <a:latin typeface="Times New Roman" charset="0"/>
              </a:rPr>
              <a:t>33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Text Box 1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677863" y="4572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2160" tIns="46080" rIns="92160" bIns="460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buSzPct val="100000"/>
              <a:defRPr/>
            </a:pPr>
            <a:r>
              <a:rPr lang="en-GB" sz="54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Primary Survey</a:t>
            </a:r>
            <a:br>
              <a:rPr lang="en-GB" sz="54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</a:br>
            <a:r>
              <a:rPr lang="en-GB" sz="44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 </a:t>
            </a:r>
          </a:p>
        </p:txBody>
      </p:sp>
      <p:sp>
        <p:nvSpPr>
          <p:cNvPr id="70658" name="Text Box 2"/>
          <p:cNvSpPr txBox="1">
            <a:spLocks noChangeArrowheads="1"/>
          </p:cNvSpPr>
          <p:nvPr/>
        </p:nvSpPr>
        <p:spPr bwMode="auto">
          <a:xfrm>
            <a:off x="990600" y="2590800"/>
            <a:ext cx="7467600" cy="350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2160" tIns="46080" rIns="92160" bIns="46080"/>
          <a:lstStyle>
            <a:lvl1pPr marL="341313" indent="-341313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1363" indent="-284163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ts val="900"/>
              </a:spcBef>
              <a:buClr>
                <a:srgbClr val="FFFFFF"/>
              </a:buClr>
              <a:buSzPct val="100000"/>
              <a:buFont typeface="Times New Roman" charset="0"/>
              <a:buChar char="•"/>
            </a:pPr>
            <a:r>
              <a:rPr lang="en-GB" sz="3600">
                <a:solidFill>
                  <a:srgbClr val="FFFFFF"/>
                </a:solidFill>
              </a:rPr>
              <a:t>Monitoring</a:t>
            </a:r>
          </a:p>
          <a:p>
            <a:pPr eaLnBrk="1" hangingPunct="1">
              <a:lnSpc>
                <a:spcPct val="90000"/>
              </a:lnSpc>
              <a:spcBef>
                <a:spcPts val="900"/>
              </a:spcBef>
              <a:buClr>
                <a:srgbClr val="FFFFFF"/>
              </a:buClr>
              <a:buSzPct val="100000"/>
              <a:buFont typeface="Times New Roman" charset="0"/>
              <a:buChar char="•"/>
            </a:pPr>
            <a:r>
              <a:rPr lang="en-GB" sz="3600">
                <a:solidFill>
                  <a:srgbClr val="FFFFFF"/>
                </a:solidFill>
              </a:rPr>
              <a:t>Investigations</a:t>
            </a:r>
          </a:p>
          <a:p>
            <a:pPr lvl="1" eaLnBrk="1" hangingPunct="1">
              <a:lnSpc>
                <a:spcPct val="90000"/>
              </a:lnSpc>
              <a:spcBef>
                <a:spcPts val="800"/>
              </a:spcBef>
              <a:buClr>
                <a:srgbClr val="FFFFFF"/>
              </a:buClr>
              <a:buSzPct val="100000"/>
              <a:buFont typeface="Times New Roman" charset="0"/>
              <a:buChar char="•"/>
            </a:pPr>
            <a:r>
              <a:rPr lang="en-GB" sz="3200">
                <a:solidFill>
                  <a:srgbClr val="FFFFFF"/>
                </a:solidFill>
              </a:rPr>
              <a:t>X rays</a:t>
            </a:r>
          </a:p>
          <a:p>
            <a:pPr eaLnBrk="1" hangingPunct="1">
              <a:lnSpc>
                <a:spcPct val="90000"/>
              </a:lnSpc>
              <a:spcBef>
                <a:spcPts val="900"/>
              </a:spcBef>
              <a:buClr>
                <a:srgbClr val="FFFFFF"/>
              </a:buClr>
              <a:buSzPct val="100000"/>
              <a:buFont typeface="Times New Roman" charset="0"/>
              <a:buChar char="•"/>
            </a:pPr>
            <a:r>
              <a:rPr lang="en-GB" sz="3600">
                <a:solidFill>
                  <a:srgbClr val="FFFFFF"/>
                </a:solidFill>
              </a:rPr>
              <a:t>Procedures</a:t>
            </a:r>
          </a:p>
          <a:p>
            <a:pPr eaLnBrk="1" hangingPunct="1">
              <a:lnSpc>
                <a:spcPct val="90000"/>
              </a:lnSpc>
              <a:spcBef>
                <a:spcPts val="900"/>
              </a:spcBef>
              <a:buClr>
                <a:srgbClr val="FFFFFF"/>
              </a:buClr>
              <a:buSzPct val="100000"/>
              <a:buFont typeface="Times New Roman" charset="0"/>
              <a:buChar char="•"/>
            </a:pPr>
            <a:r>
              <a:rPr lang="en-GB" sz="3600">
                <a:solidFill>
                  <a:srgbClr val="FFFFFF"/>
                </a:solidFill>
              </a:rPr>
              <a:t>Pain relief – preferably i/v</a:t>
            </a:r>
          </a:p>
          <a:p>
            <a:pPr eaLnBrk="1" hangingPunct="1">
              <a:lnSpc>
                <a:spcPct val="90000"/>
              </a:lnSpc>
              <a:spcBef>
                <a:spcPts val="900"/>
              </a:spcBef>
              <a:buSzPct val="100000"/>
            </a:pPr>
            <a:endParaRPr lang="en-GB" sz="3600">
              <a:solidFill>
                <a:srgbClr val="FFFFFF"/>
              </a:solidFill>
            </a:endParaRPr>
          </a:p>
          <a:p>
            <a:pPr eaLnBrk="1" hangingPunct="1">
              <a:lnSpc>
                <a:spcPct val="90000"/>
              </a:lnSpc>
              <a:spcBef>
                <a:spcPts val="900"/>
              </a:spcBef>
              <a:buSzPct val="100000"/>
            </a:pPr>
            <a:endParaRPr lang="en-GB" sz="3600">
              <a:solidFill>
                <a:srgbClr val="FFFFFF"/>
              </a:solidFill>
            </a:endParaRPr>
          </a:p>
        </p:txBody>
      </p:sp>
      <p:sp>
        <p:nvSpPr>
          <p:cNvPr id="70659" name="Rectangle 3"/>
          <p:cNvSpPr>
            <a:spLocks noChangeArrowheads="1"/>
          </p:cNvSpPr>
          <p:nvPr/>
        </p:nvSpPr>
        <p:spPr bwMode="auto">
          <a:xfrm>
            <a:off x="0" y="6473825"/>
            <a:ext cx="409575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800">
                <a:solidFill>
                  <a:srgbClr val="FFFFFF"/>
                </a:solidFill>
                <a:latin typeface="Times New Roman" charset="0"/>
              </a:rPr>
              <a:t>34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Text Box 1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685800" y="22860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2160" tIns="46080" rIns="92160" bIns="460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buSzPct val="100000"/>
              <a:defRPr/>
            </a:pPr>
            <a:r>
              <a:rPr lang="en-GB" sz="54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Reassessment of ABCDE</a:t>
            </a:r>
            <a:br>
              <a:rPr lang="en-GB" sz="54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</a:br>
            <a:endParaRPr lang="en-GB" sz="5400" smtClean="0"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72706" name="Text Box 2"/>
          <p:cNvSpPr txBox="1">
            <a:spLocks noChangeArrowheads="1"/>
          </p:cNvSpPr>
          <p:nvPr/>
        </p:nvSpPr>
        <p:spPr bwMode="auto"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2160" tIns="46080" rIns="92160" bIns="4608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6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5pPr>
            <a:lvl6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6pPr>
            <a:lvl7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7pPr>
            <a:lvl8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8pPr>
            <a:lvl9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ts val="900"/>
              </a:spcBef>
              <a:buSzPct val="100000"/>
              <a:defRPr/>
            </a:pPr>
            <a:r>
              <a:rPr lang="en-GB" sz="4400" smtClean="0"/>
              <a:t>If patient is, or becomes, unstable</a:t>
            </a:r>
            <a:r>
              <a:rPr lang="en-GB" smtClean="0"/>
              <a:t> </a:t>
            </a:r>
          </a:p>
        </p:txBody>
      </p:sp>
      <p:sp>
        <p:nvSpPr>
          <p:cNvPr id="72707" name="Rectangle 3"/>
          <p:cNvSpPr>
            <a:spLocks noChangeArrowheads="1"/>
          </p:cNvSpPr>
          <p:nvPr/>
        </p:nvSpPr>
        <p:spPr bwMode="auto">
          <a:xfrm>
            <a:off x="0" y="6473825"/>
            <a:ext cx="409575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800">
                <a:solidFill>
                  <a:srgbClr val="FFFFFF"/>
                </a:solidFill>
                <a:latin typeface="Times New Roman" charset="0"/>
              </a:rPr>
              <a:t>35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Text Box 1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3792538" y="1946275"/>
            <a:ext cx="1471612" cy="3584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buSzPct val="100000"/>
              <a:defRPr/>
            </a:pPr>
            <a:r>
              <a:rPr lang="en-GB" sz="229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charset="0"/>
              </a:rPr>
              <a:t>?</a:t>
            </a:r>
          </a:p>
        </p:txBody>
      </p:sp>
      <p:sp>
        <p:nvSpPr>
          <p:cNvPr id="38914" name="Rectangle 2">
            <a:extLst>
              <a:ext uri="{FF2B5EF4-FFF2-40B4-BE49-F238E27FC236}"/>
            </a:extLst>
          </p:cNvPr>
          <p:cNvSpPr>
            <a:spLocks noChangeArrowheads="1"/>
          </p:cNvSpPr>
          <p:nvPr/>
        </p:nvSpPr>
        <p:spPr bwMode="auto">
          <a:xfrm>
            <a:off x="677863" y="4572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360" tIns="44280" rIns="90360" bIns="44280" anchor="ctr"/>
          <a:lstStyle/>
          <a:p>
            <a:pPr algn="ctr"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540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Primary Survey</a:t>
            </a:r>
          </a:p>
        </p:txBody>
      </p:sp>
      <p:sp>
        <p:nvSpPr>
          <p:cNvPr id="74755" name="Rectangle 3"/>
          <p:cNvSpPr>
            <a:spLocks noChangeArrowheads="1"/>
          </p:cNvSpPr>
          <p:nvPr/>
        </p:nvSpPr>
        <p:spPr bwMode="auto">
          <a:xfrm>
            <a:off x="0" y="6473825"/>
            <a:ext cx="409575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800">
                <a:solidFill>
                  <a:srgbClr val="FFFFFF"/>
                </a:solidFill>
                <a:latin typeface="Times New Roman" charset="0"/>
              </a:rPr>
              <a:t>36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0A0A2D"/>
            </a:gs>
            <a:gs pos="100000">
              <a:srgbClr val="6E000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Text Box 1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677863" y="4572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360" tIns="44280" rIns="90360" bIns="442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buSzPct val="100000"/>
              <a:defRPr/>
            </a:pPr>
            <a:r>
              <a:rPr lang="en-GB" sz="60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Primary Survey</a:t>
            </a:r>
            <a:br>
              <a:rPr lang="en-GB" sz="60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</a:br>
            <a:r>
              <a:rPr lang="en-GB" sz="44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Summary</a:t>
            </a:r>
          </a:p>
        </p:txBody>
      </p:sp>
      <p:sp>
        <p:nvSpPr>
          <p:cNvPr id="76803" name="Text Box 2"/>
          <p:cNvSpPr txBox="1">
            <a:spLocks noChangeArrowheads="1"/>
          </p:cNvSpPr>
          <p:nvPr/>
        </p:nvSpPr>
        <p:spPr bwMode="auto">
          <a:xfrm>
            <a:off x="677863" y="2495550"/>
            <a:ext cx="7780337" cy="3448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360" tIns="44280" rIns="90360" bIns="44280"/>
          <a:lstStyle>
            <a:lvl1pPr marL="341313" indent="-341313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36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32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2pPr>
            <a:lvl3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8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3pPr>
            <a:lvl4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4pPr>
            <a:lvl5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5pPr>
            <a:lvl6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6pPr>
            <a:lvl7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7pPr>
            <a:lvl8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8pPr>
            <a:lvl9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ts val="1350"/>
              </a:spcBef>
              <a:buClr>
                <a:srgbClr val="FFFFFF"/>
              </a:buClr>
              <a:buSzPct val="60000"/>
              <a:buFont typeface="Times New Roman" charset="0"/>
              <a:buChar char="•"/>
              <a:defRPr/>
            </a:pPr>
            <a:r>
              <a:rPr lang="en-GB" smtClean="0"/>
              <a:t>Systematic examination</a:t>
            </a:r>
          </a:p>
          <a:p>
            <a:pPr eaLnBrk="1" hangingPunct="1">
              <a:lnSpc>
                <a:spcPct val="90000"/>
              </a:lnSpc>
              <a:spcBef>
                <a:spcPts val="1350"/>
              </a:spcBef>
              <a:buClr>
                <a:srgbClr val="FFFFFF"/>
              </a:buClr>
              <a:buSzPct val="60000"/>
              <a:buFont typeface="Times New Roman" charset="0"/>
              <a:buChar char="•"/>
              <a:defRPr/>
            </a:pPr>
            <a:r>
              <a:rPr lang="en-GB" smtClean="0"/>
              <a:t>Rapid – 5 minutes</a:t>
            </a:r>
          </a:p>
          <a:p>
            <a:pPr eaLnBrk="1" hangingPunct="1">
              <a:lnSpc>
                <a:spcPct val="90000"/>
              </a:lnSpc>
              <a:spcBef>
                <a:spcPts val="1350"/>
              </a:spcBef>
              <a:buClr>
                <a:srgbClr val="FFFFFF"/>
              </a:buClr>
              <a:buSzPct val="60000"/>
              <a:buFont typeface="Times New Roman" charset="0"/>
              <a:buChar char="•"/>
              <a:defRPr/>
            </a:pPr>
            <a:r>
              <a:rPr lang="en-GB" smtClean="0"/>
              <a:t>Treat as you find</a:t>
            </a:r>
          </a:p>
          <a:p>
            <a:pPr eaLnBrk="1" hangingPunct="1">
              <a:lnSpc>
                <a:spcPct val="90000"/>
              </a:lnSpc>
              <a:spcBef>
                <a:spcPts val="1350"/>
              </a:spcBef>
              <a:buClr>
                <a:srgbClr val="FFFFFF"/>
              </a:buClr>
              <a:buSzPct val="60000"/>
              <a:buFont typeface="Times New Roman" charset="0"/>
              <a:buChar char="•"/>
              <a:defRPr/>
            </a:pPr>
            <a:r>
              <a:rPr lang="en-GB" smtClean="0"/>
              <a:t>Repeat if unstable</a:t>
            </a:r>
          </a:p>
        </p:txBody>
      </p:sp>
      <p:sp>
        <p:nvSpPr>
          <p:cNvPr id="76804" name="Rectangle 3"/>
          <p:cNvSpPr>
            <a:spLocks noChangeArrowheads="1"/>
          </p:cNvSpPr>
          <p:nvPr/>
        </p:nvSpPr>
        <p:spPr bwMode="auto">
          <a:xfrm>
            <a:off x="0" y="6488113"/>
            <a:ext cx="409575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800">
                <a:solidFill>
                  <a:srgbClr val="FFFFFF"/>
                </a:solidFill>
                <a:latin typeface="Times New Roman" charset="0"/>
              </a:rPr>
              <a:t>37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0A0A2D"/>
            </a:gs>
            <a:gs pos="100000">
              <a:srgbClr val="00520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Text Box 1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685800" y="10287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360" tIns="44280" rIns="90360" bIns="442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buSzPct val="100000"/>
              <a:defRPr/>
            </a:pPr>
            <a:r>
              <a:rPr lang="en-GB" sz="66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Airway and Breathing </a:t>
            </a:r>
          </a:p>
        </p:txBody>
      </p:sp>
      <p:sp>
        <p:nvSpPr>
          <p:cNvPr id="40962" name="Text Box 2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677863" y="3067050"/>
            <a:ext cx="7780337" cy="2819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360" tIns="44280" rIns="90360" bIns="44280"/>
          <a:lstStyle>
            <a:lvl1pPr marL="342900" indent="-341313"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ts val="900"/>
              </a:spcBef>
              <a:buSzPct val="100000"/>
              <a:defRPr/>
            </a:pPr>
            <a:r>
              <a:rPr lang="en-US" altLang="en-US" sz="3600">
                <a:solidFill>
                  <a:srgbClr val="FFFF00"/>
                </a:solidFill>
                <a:cs typeface="+mn-cs"/>
              </a:rPr>
              <a:t>At the end you will</a:t>
            </a:r>
          </a:p>
          <a:p>
            <a:pPr marL="341313" indent="-339725" eaLnBrk="1" hangingPunct="1">
              <a:lnSpc>
                <a:spcPct val="90000"/>
              </a:lnSpc>
              <a:spcBef>
                <a:spcPts val="900"/>
              </a:spcBef>
              <a:buClr>
                <a:srgbClr val="FFFFFF"/>
              </a:buClr>
              <a:buSzPct val="100000"/>
              <a:buFont typeface="Times New Roman" panose="02020603050405020304" pitchFamily="18" charset="0"/>
              <a:buChar char="•"/>
              <a:defRPr/>
            </a:pPr>
            <a:r>
              <a:rPr lang="en-US" altLang="en-US" sz="3600">
                <a:cs typeface="+mn-cs"/>
              </a:rPr>
              <a:t>understand the structured approach to airway and breathing</a:t>
            </a:r>
          </a:p>
          <a:p>
            <a:pPr marL="341313" indent="-339725" eaLnBrk="1" hangingPunct="1">
              <a:lnSpc>
                <a:spcPct val="90000"/>
              </a:lnSpc>
              <a:spcBef>
                <a:spcPts val="900"/>
              </a:spcBef>
              <a:buClr>
                <a:srgbClr val="FFFFFF"/>
              </a:buClr>
              <a:buSzPct val="100000"/>
              <a:buFont typeface="Times New Roman" panose="02020603050405020304" pitchFamily="18" charset="0"/>
              <a:buChar char="•"/>
              <a:defRPr/>
            </a:pPr>
            <a:r>
              <a:rPr lang="en-US" altLang="en-US" sz="3600">
                <a:cs typeface="+mn-cs"/>
              </a:rPr>
              <a:t>be able to recognise and manage airway and breathing problems</a:t>
            </a:r>
          </a:p>
        </p:txBody>
      </p:sp>
      <p:sp>
        <p:nvSpPr>
          <p:cNvPr id="78852" name="Rectangle 3"/>
          <p:cNvSpPr>
            <a:spLocks noChangeArrowheads="1"/>
          </p:cNvSpPr>
          <p:nvPr/>
        </p:nvSpPr>
        <p:spPr bwMode="auto">
          <a:xfrm>
            <a:off x="0" y="6488113"/>
            <a:ext cx="409575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800">
                <a:solidFill>
                  <a:srgbClr val="FFFFFF"/>
                </a:solidFill>
                <a:latin typeface="Times New Roman" charset="0"/>
              </a:rPr>
              <a:t>38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Text Box 1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677863" y="4572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360" tIns="44280" rIns="90360" bIns="442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buSzPct val="100000"/>
              <a:defRPr/>
            </a:pPr>
            <a:r>
              <a:rPr lang="en-US" sz="54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Scenario</a:t>
            </a:r>
          </a:p>
        </p:txBody>
      </p:sp>
      <p:sp>
        <p:nvSpPr>
          <p:cNvPr id="80898" name="Text Box 2"/>
          <p:cNvSpPr txBox="1">
            <a:spLocks noChangeArrowheads="1"/>
          </p:cNvSpPr>
          <p:nvPr/>
        </p:nvSpPr>
        <p:spPr bwMode="auto">
          <a:xfrm>
            <a:off x="382588" y="1981200"/>
            <a:ext cx="4573587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360" tIns="44280" rIns="90360" bIns="44280"/>
          <a:lstStyle>
            <a:lvl1pPr marL="184150" indent="1588">
              <a:tabLst>
                <a:tab pos="754063" algn="l"/>
                <a:tab pos="1668463" algn="l"/>
                <a:tab pos="2582863" algn="l"/>
                <a:tab pos="3497263" algn="l"/>
                <a:tab pos="4411663" algn="l"/>
                <a:tab pos="5326063" algn="l"/>
                <a:tab pos="6240463" algn="l"/>
                <a:tab pos="7154863" algn="l"/>
                <a:tab pos="8069263" algn="l"/>
                <a:tab pos="8983663" algn="l"/>
                <a:tab pos="9898063" algn="l"/>
              </a:tabLst>
              <a:defRPr sz="36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754063" algn="l"/>
                <a:tab pos="1668463" algn="l"/>
                <a:tab pos="2582863" algn="l"/>
                <a:tab pos="3497263" algn="l"/>
                <a:tab pos="4411663" algn="l"/>
                <a:tab pos="5326063" algn="l"/>
                <a:tab pos="6240463" algn="l"/>
                <a:tab pos="7154863" algn="l"/>
                <a:tab pos="8069263" algn="l"/>
                <a:tab pos="8983663" algn="l"/>
                <a:tab pos="9898063" algn="l"/>
              </a:tabLst>
              <a:defRPr sz="32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2pPr>
            <a:lvl3pPr>
              <a:tabLst>
                <a:tab pos="754063" algn="l"/>
                <a:tab pos="1668463" algn="l"/>
                <a:tab pos="2582863" algn="l"/>
                <a:tab pos="3497263" algn="l"/>
                <a:tab pos="4411663" algn="l"/>
                <a:tab pos="5326063" algn="l"/>
                <a:tab pos="6240463" algn="l"/>
                <a:tab pos="7154863" algn="l"/>
                <a:tab pos="8069263" algn="l"/>
                <a:tab pos="8983663" algn="l"/>
                <a:tab pos="9898063" algn="l"/>
              </a:tabLst>
              <a:defRPr sz="28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3pPr>
            <a:lvl4pPr>
              <a:tabLst>
                <a:tab pos="754063" algn="l"/>
                <a:tab pos="1668463" algn="l"/>
                <a:tab pos="2582863" algn="l"/>
                <a:tab pos="3497263" algn="l"/>
                <a:tab pos="4411663" algn="l"/>
                <a:tab pos="5326063" algn="l"/>
                <a:tab pos="6240463" algn="l"/>
                <a:tab pos="7154863" algn="l"/>
                <a:tab pos="8069263" algn="l"/>
                <a:tab pos="8983663" algn="l"/>
                <a:tab pos="9898063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4pPr>
            <a:lvl5pPr>
              <a:tabLst>
                <a:tab pos="754063" algn="l"/>
                <a:tab pos="1668463" algn="l"/>
                <a:tab pos="2582863" algn="l"/>
                <a:tab pos="3497263" algn="l"/>
                <a:tab pos="4411663" algn="l"/>
                <a:tab pos="5326063" algn="l"/>
                <a:tab pos="6240463" algn="l"/>
                <a:tab pos="7154863" algn="l"/>
                <a:tab pos="8069263" algn="l"/>
                <a:tab pos="8983663" algn="l"/>
                <a:tab pos="9898063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5pPr>
            <a:lvl6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54063" algn="l"/>
                <a:tab pos="1668463" algn="l"/>
                <a:tab pos="2582863" algn="l"/>
                <a:tab pos="3497263" algn="l"/>
                <a:tab pos="4411663" algn="l"/>
                <a:tab pos="5326063" algn="l"/>
                <a:tab pos="6240463" algn="l"/>
                <a:tab pos="7154863" algn="l"/>
                <a:tab pos="8069263" algn="l"/>
                <a:tab pos="8983663" algn="l"/>
                <a:tab pos="9898063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6pPr>
            <a:lvl7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54063" algn="l"/>
                <a:tab pos="1668463" algn="l"/>
                <a:tab pos="2582863" algn="l"/>
                <a:tab pos="3497263" algn="l"/>
                <a:tab pos="4411663" algn="l"/>
                <a:tab pos="5326063" algn="l"/>
                <a:tab pos="6240463" algn="l"/>
                <a:tab pos="7154863" algn="l"/>
                <a:tab pos="8069263" algn="l"/>
                <a:tab pos="8983663" algn="l"/>
                <a:tab pos="9898063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7pPr>
            <a:lvl8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54063" algn="l"/>
                <a:tab pos="1668463" algn="l"/>
                <a:tab pos="2582863" algn="l"/>
                <a:tab pos="3497263" algn="l"/>
                <a:tab pos="4411663" algn="l"/>
                <a:tab pos="5326063" algn="l"/>
                <a:tab pos="6240463" algn="l"/>
                <a:tab pos="7154863" algn="l"/>
                <a:tab pos="8069263" algn="l"/>
                <a:tab pos="8983663" algn="l"/>
                <a:tab pos="9898063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8pPr>
            <a:lvl9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54063" algn="l"/>
                <a:tab pos="1668463" algn="l"/>
                <a:tab pos="2582863" algn="l"/>
                <a:tab pos="3497263" algn="l"/>
                <a:tab pos="4411663" algn="l"/>
                <a:tab pos="5326063" algn="l"/>
                <a:tab pos="6240463" algn="l"/>
                <a:tab pos="7154863" algn="l"/>
                <a:tab pos="8069263" algn="l"/>
                <a:tab pos="8983663" algn="l"/>
                <a:tab pos="9898063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ts val="800"/>
              </a:spcBef>
              <a:buSzPct val="100000"/>
              <a:defRPr/>
            </a:pPr>
            <a:r>
              <a:rPr lang="en-US" sz="3200" smtClean="0"/>
              <a:t>A 25-year-old man falls off the back of a truck and hits his head.  On arrival in your hospital, he is unconscious and his breathing is noisy.</a:t>
            </a:r>
          </a:p>
          <a:p>
            <a:pPr eaLnBrk="1" hangingPunct="1">
              <a:spcBef>
                <a:spcPts val="800"/>
              </a:spcBef>
              <a:buSzPct val="100000"/>
              <a:defRPr/>
            </a:pPr>
            <a:endParaRPr lang="en-US" sz="3200" smtClean="0"/>
          </a:p>
        </p:txBody>
      </p:sp>
      <p:pic>
        <p:nvPicPr>
          <p:cNvPr id="808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0188" y="2157413"/>
            <a:ext cx="3733800" cy="3151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80900" name="Rectangle 4"/>
          <p:cNvSpPr>
            <a:spLocks noChangeArrowheads="1"/>
          </p:cNvSpPr>
          <p:nvPr/>
        </p:nvSpPr>
        <p:spPr bwMode="auto">
          <a:xfrm>
            <a:off x="0" y="6473825"/>
            <a:ext cx="409575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800">
                <a:solidFill>
                  <a:srgbClr val="FFFFFF"/>
                </a:solidFill>
                <a:latin typeface="Times New Roman" charset="0"/>
              </a:rPr>
              <a:t>39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16165D"/>
            </a:gs>
            <a:gs pos="100000">
              <a:srgbClr val="00520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Text Box 1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341313" y="688975"/>
            <a:ext cx="8628062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360" tIns="44280" rIns="90360" bIns="442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buSzPct val="100000"/>
              <a:defRPr/>
            </a:pPr>
            <a:r>
              <a:rPr lang="en-GB" sz="54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PTC 2 day course</a:t>
            </a:r>
          </a:p>
        </p:txBody>
      </p:sp>
      <p:sp>
        <p:nvSpPr>
          <p:cNvPr id="6146" name="Text Box 2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677863" y="1831975"/>
            <a:ext cx="7780337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360" tIns="44280" rIns="90360" bIns="44280"/>
          <a:lstStyle>
            <a:lvl1pPr marL="342900" indent="-341313"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ct val="130000"/>
              </a:lnSpc>
              <a:spcBef>
                <a:spcPts val="800"/>
              </a:spcBef>
              <a:buSzPct val="100000"/>
              <a:defRPr/>
            </a:pPr>
            <a:r>
              <a:rPr lang="en-GB" altLang="en-US" sz="3200">
                <a:solidFill>
                  <a:srgbClr val="FFFF00"/>
                </a:solidFill>
                <a:cs typeface="+mn-cs"/>
              </a:rPr>
              <a:t>At the end you will </a:t>
            </a:r>
          </a:p>
          <a:p>
            <a:pPr marL="341313" indent="-339725" eaLnBrk="1" hangingPunct="1">
              <a:lnSpc>
                <a:spcPct val="120000"/>
              </a:lnSpc>
              <a:spcBef>
                <a:spcPts val="700"/>
              </a:spcBef>
              <a:buClr>
                <a:srgbClr val="FFFFFF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GB" altLang="en-US" sz="2800">
                <a:cs typeface="+mn-cs"/>
              </a:rPr>
              <a:t>understand and apply a system for assessing and treating trauma patients</a:t>
            </a:r>
          </a:p>
          <a:p>
            <a:pPr marL="341313" indent="-339725" eaLnBrk="1" hangingPunct="1">
              <a:lnSpc>
                <a:spcPct val="120000"/>
              </a:lnSpc>
              <a:spcBef>
                <a:spcPts val="700"/>
              </a:spcBef>
              <a:buClr>
                <a:srgbClr val="FFFFFF"/>
              </a:buClr>
              <a:buSzPct val="100000"/>
              <a:buFont typeface="Times New Roman" panose="02020603050405020304" pitchFamily="18" charset="0"/>
              <a:buChar char="•"/>
              <a:defRPr/>
            </a:pPr>
            <a:r>
              <a:rPr lang="en-GB" altLang="en-US" sz="2800">
                <a:cs typeface="+mn-cs"/>
              </a:rPr>
              <a:t>have the knowledge, skills and attitudes of the PTC principles</a:t>
            </a:r>
          </a:p>
          <a:p>
            <a:pPr marL="341313" indent="-339725" eaLnBrk="1" hangingPunct="1">
              <a:lnSpc>
                <a:spcPct val="120000"/>
              </a:lnSpc>
              <a:spcBef>
                <a:spcPts val="700"/>
              </a:spcBef>
              <a:buClr>
                <a:srgbClr val="FFFFFF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GB" altLang="en-US" sz="2800">
                <a:cs typeface="+mn-cs"/>
              </a:rPr>
              <a:t>apply these PTC principles to where you work</a:t>
            </a:r>
          </a:p>
        </p:txBody>
      </p:sp>
      <p:sp>
        <p:nvSpPr>
          <p:cNvPr id="9220" name="Rectangle 3"/>
          <p:cNvSpPr>
            <a:spLocks noChangeArrowheads="1"/>
          </p:cNvSpPr>
          <p:nvPr/>
        </p:nvSpPr>
        <p:spPr bwMode="auto">
          <a:xfrm>
            <a:off x="12700" y="6473825"/>
            <a:ext cx="295275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800">
                <a:solidFill>
                  <a:srgbClr val="FFFFFF"/>
                </a:solidFill>
                <a:latin typeface="Times New Roman" charset="0"/>
              </a:rPr>
              <a:t>4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Text Box 1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677863" y="4572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360" tIns="44280" rIns="90360" bIns="442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buSzPct val="100000"/>
              <a:defRPr/>
            </a:pPr>
            <a:r>
              <a:rPr lang="en-US" sz="54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Scenario Questions</a:t>
            </a:r>
          </a:p>
        </p:txBody>
      </p:sp>
      <p:sp>
        <p:nvSpPr>
          <p:cNvPr id="82946" name="Text Box 2"/>
          <p:cNvSpPr txBox="1">
            <a:spLocks noChangeArrowheads="1"/>
          </p:cNvSpPr>
          <p:nvPr/>
        </p:nvSpPr>
        <p:spPr bwMode="auto">
          <a:xfrm>
            <a:off x="179388" y="1981200"/>
            <a:ext cx="51308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360" tIns="44280" rIns="90360" bIns="44280"/>
          <a:lstStyle>
            <a:lvl1pPr marL="341313" indent="-341313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36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32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2pPr>
            <a:lvl3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8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3pPr>
            <a:lvl4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4pPr>
            <a:lvl5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5pPr>
            <a:lvl6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6pPr>
            <a:lvl7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7pPr>
            <a:lvl8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8pPr>
            <a:lvl9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ts val="800"/>
              </a:spcBef>
              <a:buClr>
                <a:srgbClr val="FFFFFF"/>
              </a:buClr>
              <a:buSzPct val="100000"/>
              <a:buFont typeface="Times New Roman" charset="0"/>
              <a:buChar char="•"/>
              <a:defRPr/>
            </a:pPr>
            <a:r>
              <a:rPr lang="en-US" sz="3200" smtClean="0"/>
              <a:t>How would you assess his airway quickly?</a:t>
            </a:r>
          </a:p>
          <a:p>
            <a:pPr eaLnBrk="1" hangingPunct="1">
              <a:lnSpc>
                <a:spcPct val="90000"/>
              </a:lnSpc>
              <a:spcBef>
                <a:spcPts val="800"/>
              </a:spcBef>
              <a:buClr>
                <a:srgbClr val="FFFFFF"/>
              </a:buClr>
              <a:buSzPct val="100000"/>
              <a:buFont typeface="Times New Roman" charset="0"/>
              <a:buChar char="•"/>
              <a:defRPr/>
            </a:pPr>
            <a:r>
              <a:rPr lang="en-US" sz="3200" smtClean="0"/>
              <a:t>What are the signs of airway obstruction?</a:t>
            </a:r>
          </a:p>
          <a:p>
            <a:pPr eaLnBrk="1" hangingPunct="1">
              <a:lnSpc>
                <a:spcPct val="90000"/>
              </a:lnSpc>
              <a:spcBef>
                <a:spcPts val="800"/>
              </a:spcBef>
              <a:buClr>
                <a:srgbClr val="FFFFFF"/>
              </a:buClr>
              <a:buSzPct val="100000"/>
              <a:buFont typeface="Times New Roman" charset="0"/>
              <a:buChar char="•"/>
              <a:defRPr/>
            </a:pPr>
            <a:r>
              <a:rPr lang="en-US" sz="3200" smtClean="0"/>
              <a:t>How would you open his airway?</a:t>
            </a:r>
          </a:p>
          <a:p>
            <a:pPr eaLnBrk="1" hangingPunct="1">
              <a:lnSpc>
                <a:spcPct val="90000"/>
              </a:lnSpc>
              <a:spcBef>
                <a:spcPts val="800"/>
              </a:spcBef>
              <a:buClr>
                <a:srgbClr val="FFFFFF"/>
              </a:buClr>
              <a:buSzPct val="100000"/>
              <a:buFont typeface="Times New Roman" charset="0"/>
              <a:buChar char="•"/>
              <a:defRPr/>
            </a:pPr>
            <a:r>
              <a:rPr lang="en-US" sz="3200" smtClean="0"/>
              <a:t>How would you immobilise his C-spine?</a:t>
            </a:r>
          </a:p>
        </p:txBody>
      </p:sp>
      <p:pic>
        <p:nvPicPr>
          <p:cNvPr id="829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0188" y="2157413"/>
            <a:ext cx="3733800" cy="3151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82948" name="Rectangle 4"/>
          <p:cNvSpPr>
            <a:spLocks noChangeArrowheads="1"/>
          </p:cNvSpPr>
          <p:nvPr/>
        </p:nvSpPr>
        <p:spPr bwMode="auto">
          <a:xfrm>
            <a:off x="0" y="6473825"/>
            <a:ext cx="409575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800">
                <a:solidFill>
                  <a:srgbClr val="FFFFFF"/>
                </a:solidFill>
                <a:latin typeface="Times New Roman" charset="0"/>
              </a:rPr>
              <a:t>40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Text Box 1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677863" y="4572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360" tIns="44280" rIns="90360" bIns="442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buSzPct val="100000"/>
              <a:defRPr/>
            </a:pPr>
            <a:r>
              <a:rPr lang="en-US" sz="48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Airway</a:t>
            </a:r>
            <a:br>
              <a:rPr lang="en-US" sz="48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</a:br>
            <a:r>
              <a:rPr lang="en-US" sz="40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Quick Assessment</a:t>
            </a:r>
          </a:p>
        </p:txBody>
      </p:sp>
      <p:sp>
        <p:nvSpPr>
          <p:cNvPr id="84994" name="Rectangle 2"/>
          <p:cNvSpPr>
            <a:spLocks noChangeArrowheads="1"/>
          </p:cNvSpPr>
          <p:nvPr/>
        </p:nvSpPr>
        <p:spPr bwMode="auto">
          <a:xfrm>
            <a:off x="2513013" y="3106738"/>
            <a:ext cx="3629025" cy="884237"/>
          </a:xfrm>
          <a:prstGeom prst="rect">
            <a:avLst/>
          </a:prstGeom>
          <a:noFill/>
          <a:ln w="31680" cap="sq">
            <a:solidFill>
              <a:srgbClr val="FFFF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pPr algn="ctr"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US" sz="3200">
                <a:solidFill>
                  <a:srgbClr val="FFFFFF"/>
                </a:solidFill>
              </a:rPr>
              <a:t>Can patient talk?</a:t>
            </a:r>
          </a:p>
        </p:txBody>
      </p:sp>
      <p:sp>
        <p:nvSpPr>
          <p:cNvPr id="84995" name="Rectangle 3"/>
          <p:cNvSpPr>
            <a:spLocks noChangeArrowheads="1"/>
          </p:cNvSpPr>
          <p:nvPr/>
        </p:nvSpPr>
        <p:spPr bwMode="auto">
          <a:xfrm>
            <a:off x="525463" y="4464050"/>
            <a:ext cx="3451225" cy="2255838"/>
          </a:xfrm>
          <a:prstGeom prst="rect">
            <a:avLst/>
          </a:prstGeom>
          <a:noFill/>
          <a:ln w="31680" cap="sq">
            <a:solidFill>
              <a:srgbClr val="FFFF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pPr algn="ctr"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US" sz="2800">
                <a:solidFill>
                  <a:srgbClr val="FFFF00"/>
                </a:solidFill>
              </a:rPr>
              <a:t>Yes</a:t>
            </a:r>
          </a:p>
          <a:p>
            <a:pPr algn="ctr"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US" sz="2800">
                <a:solidFill>
                  <a:srgbClr val="FFFF00"/>
                </a:solidFill>
              </a:rPr>
              <a:t>Airway OK</a:t>
            </a:r>
          </a:p>
          <a:p>
            <a:pPr algn="ctr"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US" sz="2800">
                <a:solidFill>
                  <a:srgbClr val="FFFFFF"/>
                </a:solidFill>
              </a:rPr>
              <a:t>Give oxygen</a:t>
            </a:r>
          </a:p>
          <a:p>
            <a:pPr algn="ctr"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US" sz="2800">
                <a:solidFill>
                  <a:srgbClr val="FFFFFF"/>
                </a:solidFill>
              </a:rPr>
              <a:t>Then B</a:t>
            </a:r>
          </a:p>
        </p:txBody>
      </p:sp>
      <p:sp>
        <p:nvSpPr>
          <p:cNvPr id="84996" name="Rectangle 4"/>
          <p:cNvSpPr>
            <a:spLocks noChangeArrowheads="1"/>
          </p:cNvSpPr>
          <p:nvPr/>
        </p:nvSpPr>
        <p:spPr bwMode="auto">
          <a:xfrm>
            <a:off x="4865688" y="4464050"/>
            <a:ext cx="3584575" cy="2255838"/>
          </a:xfrm>
          <a:prstGeom prst="rect">
            <a:avLst/>
          </a:prstGeom>
          <a:noFill/>
          <a:ln w="31680" cap="sq">
            <a:solidFill>
              <a:srgbClr val="FFFF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pPr algn="ctr"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US" sz="2800">
                <a:solidFill>
                  <a:srgbClr val="FFFF00"/>
                </a:solidFill>
              </a:rPr>
              <a:t>No</a:t>
            </a:r>
          </a:p>
          <a:p>
            <a:pPr algn="ctr"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US" sz="2800">
                <a:solidFill>
                  <a:srgbClr val="FFFF00"/>
                </a:solidFill>
              </a:rPr>
              <a:t>Airway not OK</a:t>
            </a:r>
          </a:p>
          <a:p>
            <a:pPr algn="ctr"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US" sz="2800">
                <a:solidFill>
                  <a:srgbClr val="FFFFFF"/>
                </a:solidFill>
              </a:rPr>
              <a:t>Open airway </a:t>
            </a:r>
          </a:p>
          <a:p>
            <a:pPr algn="ctr"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US" sz="2800">
                <a:solidFill>
                  <a:srgbClr val="FFFFFF"/>
                </a:solidFill>
              </a:rPr>
              <a:t>Give oxygen</a:t>
            </a:r>
          </a:p>
          <a:p>
            <a:pPr algn="ctr"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US" sz="2800">
                <a:solidFill>
                  <a:srgbClr val="FFFFFF"/>
                </a:solidFill>
              </a:rPr>
              <a:t>then B</a:t>
            </a:r>
          </a:p>
        </p:txBody>
      </p:sp>
      <p:sp>
        <p:nvSpPr>
          <p:cNvPr id="84997" name="Rectangle 5"/>
          <p:cNvSpPr>
            <a:spLocks noChangeArrowheads="1"/>
          </p:cNvSpPr>
          <p:nvPr/>
        </p:nvSpPr>
        <p:spPr bwMode="auto">
          <a:xfrm>
            <a:off x="1762125" y="1831975"/>
            <a:ext cx="5495925" cy="884238"/>
          </a:xfrm>
          <a:prstGeom prst="rect">
            <a:avLst/>
          </a:prstGeom>
          <a:noFill/>
          <a:ln w="31680" cap="sq">
            <a:solidFill>
              <a:srgbClr val="FFFF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pPr algn="ctr"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US" sz="3200">
                <a:solidFill>
                  <a:srgbClr val="FFFF00"/>
                </a:solidFill>
              </a:rPr>
              <a:t>Immobilise Cervical Spine</a:t>
            </a:r>
          </a:p>
        </p:txBody>
      </p:sp>
      <p:sp>
        <p:nvSpPr>
          <p:cNvPr id="84998" name="AutoShape 6"/>
          <p:cNvSpPr>
            <a:spLocks noChangeArrowheads="1"/>
          </p:cNvSpPr>
          <p:nvPr/>
        </p:nvSpPr>
        <p:spPr bwMode="auto">
          <a:xfrm>
            <a:off x="4138613" y="2716213"/>
            <a:ext cx="371475" cy="390525"/>
          </a:xfrm>
          <a:prstGeom prst="downArrow">
            <a:avLst>
              <a:gd name="adj1" fmla="val 50000"/>
              <a:gd name="adj2" fmla="val 50170"/>
            </a:avLst>
          </a:prstGeom>
          <a:solidFill>
            <a:srgbClr val="00CC99"/>
          </a:solidFill>
          <a:ln w="12600" cap="sq">
            <a:solidFill>
              <a:srgbClr val="FFFF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endParaRPr lang="en-US"/>
          </a:p>
        </p:txBody>
      </p:sp>
      <p:sp>
        <p:nvSpPr>
          <p:cNvPr id="84999" name="AutoShape 7"/>
          <p:cNvSpPr>
            <a:spLocks noChangeArrowheads="1"/>
          </p:cNvSpPr>
          <p:nvPr/>
        </p:nvSpPr>
        <p:spPr bwMode="auto">
          <a:xfrm>
            <a:off x="5549900" y="3990975"/>
            <a:ext cx="371475" cy="390525"/>
          </a:xfrm>
          <a:prstGeom prst="downArrow">
            <a:avLst>
              <a:gd name="adj1" fmla="val 50000"/>
              <a:gd name="adj2" fmla="val 50170"/>
            </a:avLst>
          </a:prstGeom>
          <a:solidFill>
            <a:srgbClr val="00CC99"/>
          </a:solidFill>
          <a:ln w="12600" cap="sq">
            <a:solidFill>
              <a:srgbClr val="FFFF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endParaRPr lang="en-US"/>
          </a:p>
        </p:txBody>
      </p:sp>
      <p:sp>
        <p:nvSpPr>
          <p:cNvPr id="85000" name="AutoShape 8"/>
          <p:cNvSpPr>
            <a:spLocks noChangeArrowheads="1"/>
          </p:cNvSpPr>
          <p:nvPr/>
        </p:nvSpPr>
        <p:spPr bwMode="auto">
          <a:xfrm>
            <a:off x="2728913" y="3990975"/>
            <a:ext cx="371475" cy="390525"/>
          </a:xfrm>
          <a:prstGeom prst="downArrow">
            <a:avLst>
              <a:gd name="adj1" fmla="val 50000"/>
              <a:gd name="adj2" fmla="val 50170"/>
            </a:avLst>
          </a:prstGeom>
          <a:solidFill>
            <a:srgbClr val="00CC99"/>
          </a:solidFill>
          <a:ln w="12600" cap="sq">
            <a:solidFill>
              <a:srgbClr val="FFFF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endParaRPr lang="en-US"/>
          </a:p>
        </p:txBody>
      </p:sp>
      <p:sp>
        <p:nvSpPr>
          <p:cNvPr id="85001" name="Rectangle 9"/>
          <p:cNvSpPr>
            <a:spLocks noChangeArrowheads="1"/>
          </p:cNvSpPr>
          <p:nvPr/>
        </p:nvSpPr>
        <p:spPr bwMode="auto">
          <a:xfrm>
            <a:off x="0" y="6473825"/>
            <a:ext cx="409575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800">
                <a:solidFill>
                  <a:srgbClr val="FFFFFF"/>
                </a:solidFill>
                <a:latin typeface="Times New Roman" charset="0"/>
              </a:rPr>
              <a:t>41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Text Box 1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677863" y="4572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360" tIns="44280" rIns="90360" bIns="442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buSzPct val="100000"/>
              <a:defRPr/>
            </a:pPr>
            <a:r>
              <a:rPr lang="en-US" sz="54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Cervical Spine</a:t>
            </a:r>
          </a:p>
        </p:txBody>
      </p:sp>
      <p:sp>
        <p:nvSpPr>
          <p:cNvPr id="87042" name="Text Box 2"/>
          <p:cNvSpPr txBox="1">
            <a:spLocks noChangeArrowheads="1"/>
          </p:cNvSpPr>
          <p:nvPr/>
        </p:nvSpPr>
        <p:spPr bwMode="auto">
          <a:xfrm>
            <a:off x="677863" y="1981200"/>
            <a:ext cx="7780337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360" tIns="44280" rIns="90360" bIns="44280"/>
          <a:lstStyle>
            <a:lvl1pPr marL="341313" indent="-341313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36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32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2pPr>
            <a:lvl3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8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3pPr>
            <a:lvl4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4pPr>
            <a:lvl5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5pPr>
            <a:lvl6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6pPr>
            <a:lvl7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7pPr>
            <a:lvl8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8pPr>
            <a:lvl9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ts val="900"/>
              </a:spcBef>
              <a:buClr>
                <a:srgbClr val="FFFFFF"/>
              </a:buClr>
              <a:buSzPct val="100000"/>
              <a:buFont typeface="Times New Roman" charset="0"/>
              <a:buNone/>
              <a:defRPr/>
            </a:pPr>
            <a:endParaRPr lang="en-US" smtClean="0"/>
          </a:p>
          <a:p>
            <a:pPr eaLnBrk="1" hangingPunct="1">
              <a:spcBef>
                <a:spcPts val="900"/>
              </a:spcBef>
              <a:buClr>
                <a:srgbClr val="FFFFFF"/>
              </a:buClr>
              <a:buSzPct val="100000"/>
              <a:buFont typeface="Times New Roman" charset="0"/>
              <a:buChar char="•"/>
              <a:defRPr/>
            </a:pPr>
            <a:r>
              <a:rPr lang="en-US" smtClean="0"/>
              <a:t>Assume C-spine injury for all severely injured patients</a:t>
            </a:r>
          </a:p>
          <a:p>
            <a:pPr eaLnBrk="1" hangingPunct="1">
              <a:spcBef>
                <a:spcPts val="900"/>
              </a:spcBef>
              <a:buClr>
                <a:srgbClr val="FFFFFF"/>
              </a:buClr>
              <a:buSzPct val="100000"/>
              <a:buFont typeface="Times New Roman" charset="0"/>
              <a:buNone/>
              <a:defRPr/>
            </a:pPr>
            <a:endParaRPr lang="en-US" smtClean="0"/>
          </a:p>
          <a:p>
            <a:pPr eaLnBrk="1" hangingPunct="1">
              <a:spcBef>
                <a:spcPts val="900"/>
              </a:spcBef>
              <a:buClr>
                <a:srgbClr val="FFFFFF"/>
              </a:buClr>
              <a:buSzPct val="100000"/>
              <a:buFont typeface="Times New Roman" charset="0"/>
              <a:buChar char="•"/>
              <a:defRPr/>
            </a:pPr>
            <a:r>
              <a:rPr lang="en-US" smtClean="0"/>
              <a:t>Excessive C-spine movement may cause paralysis</a:t>
            </a:r>
          </a:p>
        </p:txBody>
      </p:sp>
      <p:sp>
        <p:nvSpPr>
          <p:cNvPr id="87043" name="Rectangle 3"/>
          <p:cNvSpPr>
            <a:spLocks noChangeArrowheads="1"/>
          </p:cNvSpPr>
          <p:nvPr/>
        </p:nvSpPr>
        <p:spPr bwMode="auto">
          <a:xfrm>
            <a:off x="0" y="6473825"/>
            <a:ext cx="409575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800">
                <a:solidFill>
                  <a:srgbClr val="FFFFFF"/>
                </a:solidFill>
                <a:latin typeface="Times New Roman" charset="0"/>
              </a:rPr>
              <a:t>42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Text Box 1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677863" y="4572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360" tIns="44280" rIns="90360" bIns="442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buSzPct val="100000"/>
              <a:defRPr/>
            </a:pPr>
            <a:r>
              <a:rPr lang="en-US" sz="48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Cervical Spine</a:t>
            </a:r>
            <a:br>
              <a:rPr lang="en-US" sz="48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</a:br>
            <a:r>
              <a:rPr lang="en-US" sz="40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Basic Techniques</a:t>
            </a:r>
          </a:p>
        </p:txBody>
      </p:sp>
      <p:sp>
        <p:nvSpPr>
          <p:cNvPr id="46082" name="Text Box 2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677863" y="1981200"/>
            <a:ext cx="4327525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360" tIns="44280" rIns="90360" bIns="44280"/>
          <a:lstStyle>
            <a:lvl1pPr marL="341313" indent="-341313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ts val="900"/>
              </a:spcBef>
              <a:buClr>
                <a:srgbClr val="FFFFFF"/>
              </a:buClr>
              <a:buSzPct val="100000"/>
              <a:buFont typeface="Times New Roman" panose="02020603050405020304" pitchFamily="18" charset="0"/>
              <a:buChar char="•"/>
              <a:defRPr/>
            </a:pPr>
            <a:r>
              <a:rPr lang="en-US" altLang="en-US" sz="3600">
                <a:cs typeface="+mn-cs"/>
              </a:rPr>
              <a:t>Manual immobilisation (with hands)</a:t>
            </a:r>
          </a:p>
          <a:p>
            <a:pPr marL="342900" eaLnBrk="1" hangingPunct="1">
              <a:spcBef>
                <a:spcPts val="900"/>
              </a:spcBef>
              <a:buSzPct val="100000"/>
              <a:defRPr/>
            </a:pPr>
            <a:endParaRPr lang="en-US" altLang="en-US" sz="3600">
              <a:cs typeface="+mn-cs"/>
            </a:endParaRPr>
          </a:p>
          <a:p>
            <a:pPr eaLnBrk="1" hangingPunct="1">
              <a:spcBef>
                <a:spcPts val="900"/>
              </a:spcBef>
              <a:buClr>
                <a:srgbClr val="FFFFFF"/>
              </a:buClr>
              <a:buSzPct val="100000"/>
              <a:buFont typeface="Times New Roman" panose="02020603050405020304" pitchFamily="18" charset="0"/>
              <a:buChar char="•"/>
              <a:defRPr/>
            </a:pPr>
            <a:r>
              <a:rPr lang="en-US" altLang="en-US" sz="3600">
                <a:cs typeface="+mn-cs"/>
              </a:rPr>
              <a:t>C-spine collar</a:t>
            </a:r>
          </a:p>
          <a:p>
            <a:pPr eaLnBrk="1" hangingPunct="1">
              <a:spcBef>
                <a:spcPts val="900"/>
              </a:spcBef>
              <a:buClr>
                <a:srgbClr val="FFFFFF"/>
              </a:buClr>
              <a:buSzPct val="100000"/>
              <a:buFont typeface="Times New Roman" panose="02020603050405020304" pitchFamily="18" charset="0"/>
              <a:buChar char="•"/>
              <a:defRPr/>
            </a:pPr>
            <a:r>
              <a:rPr lang="en-US" altLang="en-US" sz="3600">
                <a:cs typeface="+mn-cs"/>
              </a:rPr>
              <a:t>Sandbags</a:t>
            </a:r>
          </a:p>
          <a:p>
            <a:pPr eaLnBrk="1" hangingPunct="1">
              <a:spcBef>
                <a:spcPts val="900"/>
              </a:spcBef>
              <a:buClr>
                <a:srgbClr val="FFFFFF"/>
              </a:buClr>
              <a:buSzPct val="100000"/>
              <a:buFont typeface="Times New Roman" panose="02020603050405020304" pitchFamily="18" charset="0"/>
              <a:buChar char="•"/>
              <a:defRPr/>
            </a:pPr>
            <a:r>
              <a:rPr lang="en-US" altLang="en-US" sz="3600">
                <a:cs typeface="+mn-cs"/>
              </a:rPr>
              <a:t>Tape</a:t>
            </a:r>
          </a:p>
        </p:txBody>
      </p:sp>
      <p:sp>
        <p:nvSpPr>
          <p:cNvPr id="89091" name="Rectangle 3"/>
          <p:cNvSpPr>
            <a:spLocks noChangeArrowheads="1"/>
          </p:cNvSpPr>
          <p:nvPr/>
        </p:nvSpPr>
        <p:spPr bwMode="auto">
          <a:xfrm>
            <a:off x="0" y="6473825"/>
            <a:ext cx="409575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800">
                <a:solidFill>
                  <a:srgbClr val="FFFFFF"/>
                </a:solidFill>
                <a:latin typeface="Times New Roman" charset="0"/>
              </a:rPr>
              <a:t>43</a:t>
            </a:r>
          </a:p>
        </p:txBody>
      </p:sp>
      <p:pic>
        <p:nvPicPr>
          <p:cNvPr id="8909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9588" y="2122488"/>
            <a:ext cx="2212975" cy="1836737"/>
          </a:xfrm>
          <a:prstGeom prst="rect">
            <a:avLst/>
          </a:prstGeom>
          <a:noFill/>
          <a:ln w="12600" cap="sq">
            <a:solidFill>
              <a:srgbClr val="FFFF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8909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9588" y="4557713"/>
            <a:ext cx="2212975" cy="1816100"/>
          </a:xfrm>
          <a:prstGeom prst="rect">
            <a:avLst/>
          </a:prstGeom>
          <a:noFill/>
          <a:ln w="12600" cap="sq">
            <a:solidFill>
              <a:srgbClr val="FFFF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Text Box 1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677863" y="4572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2160" tIns="46080" rIns="92160" bIns="460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buSzPct val="100000"/>
              <a:defRPr/>
            </a:pPr>
            <a:r>
              <a:rPr lang="en-GB" sz="54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Airway Assessment</a:t>
            </a:r>
          </a:p>
        </p:txBody>
      </p:sp>
      <p:sp>
        <p:nvSpPr>
          <p:cNvPr id="91138" name="Text Box 2"/>
          <p:cNvSpPr txBox="1">
            <a:spLocks noChangeArrowheads="1"/>
          </p:cNvSpPr>
          <p:nvPr/>
        </p:nvSpPr>
        <p:spPr bwMode="auto">
          <a:xfrm>
            <a:off x="1168400" y="2011363"/>
            <a:ext cx="3128963" cy="3886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2160" tIns="46080" rIns="92160" bIns="46080"/>
          <a:lstStyle>
            <a:lvl1pPr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36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32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2pPr>
            <a:lvl3pPr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28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3pPr>
            <a:lvl4pPr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4pPr>
            <a:lvl5pPr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5pPr>
            <a:lvl6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6pPr>
            <a:lvl7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7pPr>
            <a:lvl8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8pPr>
            <a:lvl9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ts val="900"/>
              </a:spcBef>
              <a:buSzPct val="60000"/>
              <a:defRPr/>
            </a:pPr>
            <a:endParaRPr lang="en-GB" dirty="0" smtClean="0"/>
          </a:p>
          <a:p>
            <a:pPr marL="271463" indent="-271463" eaLnBrk="1" hangingPunct="1">
              <a:lnSpc>
                <a:spcPct val="90000"/>
              </a:lnSpc>
              <a:spcBef>
                <a:spcPts val="900"/>
              </a:spcBef>
              <a:buClr>
                <a:srgbClr val="FFFFFF"/>
              </a:buClr>
              <a:buSzPct val="60000"/>
              <a:buFont typeface="Times New Roman" charset="0"/>
              <a:buChar char="•"/>
              <a:defRPr/>
            </a:pPr>
            <a:r>
              <a:rPr lang="en-GB" dirty="0" smtClean="0"/>
              <a:t>Look</a:t>
            </a:r>
          </a:p>
          <a:p>
            <a:pPr marL="271463" indent="-271463" eaLnBrk="1" hangingPunct="1">
              <a:lnSpc>
                <a:spcPct val="90000"/>
              </a:lnSpc>
              <a:spcBef>
                <a:spcPts val="900"/>
              </a:spcBef>
              <a:buClr>
                <a:srgbClr val="FFFFFF"/>
              </a:buClr>
              <a:buSzPct val="60000"/>
              <a:buFont typeface="Times New Roman" charset="0"/>
              <a:buNone/>
              <a:defRPr/>
            </a:pPr>
            <a:endParaRPr lang="en-GB" dirty="0" smtClean="0"/>
          </a:p>
          <a:p>
            <a:pPr marL="271463" indent="-271463" eaLnBrk="1" hangingPunct="1">
              <a:lnSpc>
                <a:spcPct val="90000"/>
              </a:lnSpc>
              <a:spcBef>
                <a:spcPts val="1000"/>
              </a:spcBef>
              <a:buClr>
                <a:srgbClr val="FFFFFF"/>
              </a:buClr>
              <a:buSzPct val="60000"/>
              <a:buFont typeface="Times New Roman" charset="0"/>
              <a:buNone/>
              <a:defRPr/>
            </a:pPr>
            <a:endParaRPr lang="en-GB" sz="4000" dirty="0" smtClean="0"/>
          </a:p>
          <a:p>
            <a:pPr marL="271463" indent="-271463" eaLnBrk="1" hangingPunct="1">
              <a:lnSpc>
                <a:spcPct val="90000"/>
              </a:lnSpc>
              <a:spcBef>
                <a:spcPts val="900"/>
              </a:spcBef>
              <a:buClr>
                <a:srgbClr val="FFFFFF"/>
              </a:buClr>
              <a:buSzPct val="60000"/>
              <a:buFont typeface="Times New Roman" charset="0"/>
              <a:buChar char="•"/>
              <a:defRPr/>
            </a:pPr>
            <a:r>
              <a:rPr lang="en-GB" dirty="0" smtClean="0"/>
              <a:t>Listen</a:t>
            </a:r>
          </a:p>
          <a:p>
            <a:pPr marL="271463" indent="-271463" eaLnBrk="1" hangingPunct="1">
              <a:lnSpc>
                <a:spcPct val="90000"/>
              </a:lnSpc>
              <a:spcBef>
                <a:spcPts val="1200"/>
              </a:spcBef>
              <a:buClr>
                <a:srgbClr val="FFFFFF"/>
              </a:buClr>
              <a:buSzPct val="60000"/>
              <a:buFont typeface="Times New Roman" charset="0"/>
              <a:buNone/>
              <a:defRPr/>
            </a:pPr>
            <a:endParaRPr lang="en-GB" sz="4800" dirty="0" smtClean="0"/>
          </a:p>
          <a:p>
            <a:pPr marL="271463" indent="-271463" eaLnBrk="1" hangingPunct="1">
              <a:lnSpc>
                <a:spcPct val="90000"/>
              </a:lnSpc>
              <a:spcBef>
                <a:spcPts val="900"/>
              </a:spcBef>
              <a:buClr>
                <a:srgbClr val="FFFFFF"/>
              </a:buClr>
              <a:buSzPct val="60000"/>
              <a:buFont typeface="Times New Roman" charset="0"/>
              <a:buChar char="•"/>
              <a:defRPr/>
            </a:pPr>
            <a:r>
              <a:rPr lang="en-GB" dirty="0" smtClean="0"/>
              <a:t>Feel</a:t>
            </a:r>
          </a:p>
        </p:txBody>
      </p:sp>
      <p:sp>
        <p:nvSpPr>
          <p:cNvPr id="47107" name="Text Box 3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4297363" y="1323975"/>
            <a:ext cx="4383087" cy="502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2160" tIns="46080" rIns="92160" bIns="46080"/>
          <a:lstStyle>
            <a:lvl1pPr marL="341313" indent="-341313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ts val="250"/>
              </a:spcBef>
              <a:buClr>
                <a:srgbClr val="FDFFEE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en-GB" altLang="en-US" sz="1000">
              <a:solidFill>
                <a:srgbClr val="FDFFEE"/>
              </a:solidFill>
              <a:cs typeface="+mn-cs"/>
            </a:endParaRPr>
          </a:p>
          <a:p>
            <a:pPr eaLnBrk="1" hangingPunct="1">
              <a:spcBef>
                <a:spcPts val="700"/>
              </a:spcBef>
              <a:buClr>
                <a:srgbClr val="FDFFEE"/>
              </a:buClr>
              <a:buSzPct val="100000"/>
              <a:buFont typeface="Times New Roman" panose="02020603050405020304" pitchFamily="18" charset="0"/>
              <a:buChar char="•"/>
              <a:defRPr/>
            </a:pPr>
            <a:r>
              <a:rPr lang="en-GB" altLang="en-US" sz="2800">
                <a:solidFill>
                  <a:srgbClr val="FDFFEE"/>
                </a:solidFill>
                <a:cs typeface="+mn-cs"/>
              </a:rPr>
              <a:t>Conscious state</a:t>
            </a:r>
          </a:p>
          <a:p>
            <a:pPr eaLnBrk="1" hangingPunct="1">
              <a:spcBef>
                <a:spcPts val="700"/>
              </a:spcBef>
              <a:buClr>
                <a:srgbClr val="FDFFEE"/>
              </a:buClr>
              <a:buSzPct val="100000"/>
              <a:buFont typeface="Times New Roman" panose="02020603050405020304" pitchFamily="18" charset="0"/>
              <a:buChar char="•"/>
              <a:defRPr/>
            </a:pPr>
            <a:r>
              <a:rPr lang="en-GB" altLang="en-US" sz="2800">
                <a:solidFill>
                  <a:srgbClr val="FDFFEE"/>
                </a:solidFill>
                <a:cs typeface="+mn-cs"/>
              </a:rPr>
              <a:t>Colour</a:t>
            </a:r>
          </a:p>
          <a:p>
            <a:pPr eaLnBrk="1" hangingPunct="1">
              <a:spcBef>
                <a:spcPts val="700"/>
              </a:spcBef>
              <a:buClr>
                <a:srgbClr val="FDFFEE"/>
              </a:buClr>
              <a:buSzPct val="100000"/>
              <a:buFont typeface="Times New Roman" panose="02020603050405020304" pitchFamily="18" charset="0"/>
              <a:buChar char="•"/>
              <a:defRPr/>
            </a:pPr>
            <a:r>
              <a:rPr lang="en-GB" altLang="en-US" sz="2800">
                <a:solidFill>
                  <a:srgbClr val="FDFFEE"/>
                </a:solidFill>
                <a:cs typeface="+mn-cs"/>
              </a:rPr>
              <a:t>Chest movement</a:t>
            </a:r>
          </a:p>
          <a:p>
            <a:pPr eaLnBrk="1" hangingPunct="1">
              <a:spcBef>
                <a:spcPts val="700"/>
              </a:spcBef>
              <a:buClr>
                <a:srgbClr val="FDFFEE"/>
              </a:buClr>
              <a:buSzPct val="100000"/>
              <a:buFont typeface="Times New Roman" panose="02020603050405020304" pitchFamily="18" charset="0"/>
              <a:buChar char="•"/>
              <a:defRPr/>
            </a:pPr>
            <a:r>
              <a:rPr lang="en-GB" altLang="en-US" sz="2800">
                <a:solidFill>
                  <a:srgbClr val="FDFFEE"/>
                </a:solidFill>
                <a:cs typeface="+mn-cs"/>
              </a:rPr>
              <a:t>Respiratory distress</a:t>
            </a:r>
          </a:p>
          <a:p>
            <a:pPr eaLnBrk="1" hangingPunct="1">
              <a:spcBef>
                <a:spcPts val="700"/>
              </a:spcBef>
              <a:buClr>
                <a:srgbClr val="FDFFEE"/>
              </a:buClr>
              <a:buSzPct val="100000"/>
              <a:buFont typeface="Times New Roman" panose="02020603050405020304" pitchFamily="18" charset="0"/>
              <a:buChar char="•"/>
              <a:defRPr/>
            </a:pPr>
            <a:r>
              <a:rPr lang="en-GB" altLang="en-US" sz="2800">
                <a:solidFill>
                  <a:srgbClr val="FDFFEE"/>
                </a:solidFill>
                <a:cs typeface="+mn-cs"/>
              </a:rPr>
              <a:t>Foreign bodies</a:t>
            </a:r>
          </a:p>
          <a:p>
            <a:pPr eaLnBrk="1" hangingPunct="1">
              <a:spcBef>
                <a:spcPts val="600"/>
              </a:spcBef>
              <a:buClr>
                <a:srgbClr val="FDFFEE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en-GB" altLang="en-US">
              <a:solidFill>
                <a:srgbClr val="FDFFEE"/>
              </a:solidFill>
              <a:cs typeface="+mn-cs"/>
            </a:endParaRPr>
          </a:p>
          <a:p>
            <a:pPr eaLnBrk="1" hangingPunct="1">
              <a:spcBef>
                <a:spcPts val="700"/>
              </a:spcBef>
              <a:buClr>
                <a:srgbClr val="FDFFEE"/>
              </a:buClr>
              <a:buSzPct val="100000"/>
              <a:buFont typeface="Times New Roman" panose="02020603050405020304" pitchFamily="18" charset="0"/>
              <a:buChar char="•"/>
              <a:defRPr/>
            </a:pPr>
            <a:r>
              <a:rPr lang="en-GB" altLang="en-US" sz="2800">
                <a:solidFill>
                  <a:srgbClr val="FDFFEE"/>
                </a:solidFill>
                <a:cs typeface="+mn-cs"/>
              </a:rPr>
              <a:t>Noisy breathing</a:t>
            </a:r>
          </a:p>
          <a:p>
            <a:pPr marL="342900" eaLnBrk="1" hangingPunct="1">
              <a:spcBef>
                <a:spcPts val="250"/>
              </a:spcBef>
              <a:buSzPct val="100000"/>
              <a:defRPr/>
            </a:pPr>
            <a:endParaRPr lang="en-GB" altLang="en-US" sz="1000">
              <a:solidFill>
                <a:srgbClr val="FDFFEE"/>
              </a:solidFill>
              <a:cs typeface="+mn-cs"/>
            </a:endParaRPr>
          </a:p>
          <a:p>
            <a:pPr eaLnBrk="1" hangingPunct="1">
              <a:spcBef>
                <a:spcPts val="450"/>
              </a:spcBef>
              <a:buClr>
                <a:srgbClr val="FDFFEE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en-GB" altLang="en-US" sz="1800">
              <a:solidFill>
                <a:srgbClr val="FDFFEE"/>
              </a:solidFill>
              <a:cs typeface="+mn-cs"/>
            </a:endParaRPr>
          </a:p>
          <a:p>
            <a:pPr eaLnBrk="1" hangingPunct="1">
              <a:spcBef>
                <a:spcPts val="700"/>
              </a:spcBef>
              <a:buClr>
                <a:srgbClr val="FDFFEE"/>
              </a:buClr>
              <a:buSzPct val="100000"/>
              <a:buFont typeface="Times New Roman" panose="02020603050405020304" pitchFamily="18" charset="0"/>
              <a:buChar char="•"/>
              <a:defRPr/>
            </a:pPr>
            <a:r>
              <a:rPr lang="en-GB" altLang="en-US" sz="2800">
                <a:solidFill>
                  <a:srgbClr val="FDFFEE"/>
                </a:solidFill>
                <a:cs typeface="+mn-cs"/>
              </a:rPr>
              <a:t>Tenderness</a:t>
            </a:r>
          </a:p>
          <a:p>
            <a:pPr eaLnBrk="1" hangingPunct="1">
              <a:spcBef>
                <a:spcPts val="700"/>
              </a:spcBef>
              <a:buClr>
                <a:srgbClr val="FDFFEE"/>
              </a:buClr>
              <a:buSzPct val="100000"/>
              <a:buFont typeface="Times New Roman" panose="02020603050405020304" pitchFamily="18" charset="0"/>
              <a:buChar char="•"/>
              <a:defRPr/>
            </a:pPr>
            <a:r>
              <a:rPr lang="en-GB" altLang="en-US" sz="2800">
                <a:solidFill>
                  <a:srgbClr val="FDFFEE"/>
                </a:solidFill>
                <a:cs typeface="+mn-cs"/>
              </a:rPr>
              <a:t>Crepitus </a:t>
            </a:r>
          </a:p>
        </p:txBody>
      </p:sp>
      <p:sp>
        <p:nvSpPr>
          <p:cNvPr id="91140" name="Rectangle 4"/>
          <p:cNvSpPr>
            <a:spLocks noChangeArrowheads="1"/>
          </p:cNvSpPr>
          <p:nvPr/>
        </p:nvSpPr>
        <p:spPr bwMode="auto">
          <a:xfrm>
            <a:off x="0" y="6473825"/>
            <a:ext cx="409575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800">
                <a:solidFill>
                  <a:srgbClr val="FFFFFF"/>
                </a:solidFill>
                <a:latin typeface="Times New Roman" charset="0"/>
              </a:rPr>
              <a:t>44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Text Box 1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677863" y="4572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2160" tIns="46080" rIns="92160" bIns="460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buSzPct val="100000"/>
              <a:defRPr/>
            </a:pPr>
            <a:r>
              <a:rPr lang="en-GB" sz="54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Airway Assessment  </a:t>
            </a:r>
            <a:br>
              <a:rPr lang="en-GB" sz="54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</a:br>
            <a:r>
              <a:rPr lang="en-GB" sz="44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Signs Of Obstruction</a:t>
            </a:r>
          </a:p>
        </p:txBody>
      </p:sp>
      <p:sp>
        <p:nvSpPr>
          <p:cNvPr id="93186" name="Text Box 2"/>
          <p:cNvSpPr txBox="1">
            <a:spLocks noChangeArrowheads="1"/>
          </p:cNvSpPr>
          <p:nvPr/>
        </p:nvSpPr>
        <p:spPr bwMode="auto">
          <a:xfrm>
            <a:off x="677863" y="2370138"/>
            <a:ext cx="7780337" cy="4229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2160" tIns="46080" rIns="92160" bIns="46080"/>
          <a:lstStyle>
            <a:lvl1pPr marL="341313" indent="-341313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36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1363" indent="-284163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32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2pPr>
            <a:lvl3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8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3pPr>
            <a:lvl4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4pPr>
            <a:lvl5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5pPr>
            <a:lvl6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6pPr>
            <a:lvl7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7pPr>
            <a:lvl8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8pPr>
            <a:lvl9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ts val="900"/>
              </a:spcBef>
              <a:buClr>
                <a:srgbClr val="FFFFFF"/>
              </a:buClr>
              <a:buSzPct val="100000"/>
              <a:buFont typeface="Times New Roman" charset="0"/>
              <a:buChar char="•"/>
              <a:defRPr/>
            </a:pPr>
            <a:r>
              <a:rPr lang="en-GB" smtClean="0"/>
              <a:t>Noisy breathing</a:t>
            </a:r>
          </a:p>
          <a:p>
            <a:pPr lvl="1" eaLnBrk="1" hangingPunct="1">
              <a:lnSpc>
                <a:spcPct val="90000"/>
              </a:lnSpc>
              <a:spcBef>
                <a:spcPts val="800"/>
              </a:spcBef>
              <a:buClr>
                <a:srgbClr val="FFFFFF"/>
              </a:buClr>
              <a:buSzPct val="100000"/>
              <a:buFont typeface="Times New Roman" charset="0"/>
              <a:buChar char="•"/>
              <a:defRPr/>
            </a:pPr>
            <a:r>
              <a:rPr lang="en-GB" smtClean="0"/>
              <a:t>snoring, gurgling, stridor</a:t>
            </a:r>
          </a:p>
          <a:p>
            <a:pPr eaLnBrk="1" hangingPunct="1">
              <a:lnSpc>
                <a:spcPct val="90000"/>
              </a:lnSpc>
              <a:spcBef>
                <a:spcPts val="900"/>
              </a:spcBef>
              <a:buClr>
                <a:srgbClr val="FFFFFF"/>
              </a:buClr>
              <a:buSzPct val="100000"/>
              <a:buFont typeface="Times New Roman" charset="0"/>
              <a:buChar char="•"/>
              <a:defRPr/>
            </a:pPr>
            <a:r>
              <a:rPr lang="en-GB" smtClean="0"/>
              <a:t>Agitation (hypoxia)</a:t>
            </a:r>
          </a:p>
          <a:p>
            <a:pPr eaLnBrk="1" hangingPunct="1">
              <a:lnSpc>
                <a:spcPct val="90000"/>
              </a:lnSpc>
              <a:spcBef>
                <a:spcPts val="900"/>
              </a:spcBef>
              <a:buClr>
                <a:srgbClr val="FFFFFF"/>
              </a:buClr>
              <a:buSzPct val="100000"/>
              <a:buFont typeface="Times New Roman" charset="0"/>
              <a:buChar char="•"/>
              <a:defRPr/>
            </a:pPr>
            <a:r>
              <a:rPr lang="en-GB" smtClean="0"/>
              <a:t>Use of accessory muscles</a:t>
            </a:r>
          </a:p>
          <a:p>
            <a:pPr eaLnBrk="1" hangingPunct="1">
              <a:lnSpc>
                <a:spcPct val="90000"/>
              </a:lnSpc>
              <a:spcBef>
                <a:spcPts val="900"/>
              </a:spcBef>
              <a:buClr>
                <a:srgbClr val="FFFFFF"/>
              </a:buClr>
              <a:buSzPct val="100000"/>
              <a:buFont typeface="Times New Roman" charset="0"/>
              <a:buChar char="•"/>
              <a:defRPr/>
            </a:pPr>
            <a:r>
              <a:rPr lang="en-GB" smtClean="0"/>
              <a:t>Paradoxical chest movement</a:t>
            </a:r>
          </a:p>
          <a:p>
            <a:pPr eaLnBrk="1" hangingPunct="1">
              <a:lnSpc>
                <a:spcPct val="90000"/>
              </a:lnSpc>
              <a:spcBef>
                <a:spcPts val="900"/>
              </a:spcBef>
              <a:buClr>
                <a:srgbClr val="FFFFFF"/>
              </a:buClr>
              <a:buSzPct val="100000"/>
              <a:buFont typeface="Times New Roman" charset="0"/>
              <a:buChar char="•"/>
              <a:defRPr/>
            </a:pPr>
            <a:r>
              <a:rPr lang="en-GB" smtClean="0"/>
              <a:t>Cyanosis</a:t>
            </a:r>
          </a:p>
        </p:txBody>
      </p:sp>
      <p:sp>
        <p:nvSpPr>
          <p:cNvPr id="93187" name="Rectangle 3"/>
          <p:cNvSpPr>
            <a:spLocks noChangeArrowheads="1"/>
          </p:cNvSpPr>
          <p:nvPr/>
        </p:nvSpPr>
        <p:spPr bwMode="auto">
          <a:xfrm>
            <a:off x="0" y="6488113"/>
            <a:ext cx="409575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800">
                <a:solidFill>
                  <a:srgbClr val="FFFFFF"/>
                </a:solidFill>
                <a:latin typeface="Times New Roman" charset="0"/>
              </a:rPr>
              <a:t>45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Text Box 1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285750" y="457200"/>
            <a:ext cx="8583613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2160" tIns="46080" rIns="92160" bIns="460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buSzPct val="100000"/>
              <a:defRPr/>
            </a:pPr>
            <a:r>
              <a:rPr lang="en-GB" sz="54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Airway Management</a:t>
            </a:r>
            <a:br>
              <a:rPr lang="en-GB" sz="54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</a:br>
            <a:r>
              <a:rPr lang="en-GB" sz="44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Basic Techniques</a:t>
            </a:r>
          </a:p>
        </p:txBody>
      </p:sp>
      <p:sp>
        <p:nvSpPr>
          <p:cNvPr id="95234" name="Text Box 2"/>
          <p:cNvSpPr txBox="1">
            <a:spLocks noChangeArrowheads="1"/>
          </p:cNvSpPr>
          <p:nvPr/>
        </p:nvSpPr>
        <p:spPr bwMode="auto">
          <a:xfrm>
            <a:off x="1608138" y="2824163"/>
            <a:ext cx="2967037" cy="2911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2160" tIns="46080" rIns="92160" bIns="46080"/>
          <a:lstStyle>
            <a:lvl1pPr marL="341313" indent="-341313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36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32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2pPr>
            <a:lvl3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8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3pPr>
            <a:lvl4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4pPr>
            <a:lvl5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5pPr>
            <a:lvl6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6pPr>
            <a:lvl7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7pPr>
            <a:lvl8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8pPr>
            <a:lvl9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ts val="900"/>
              </a:spcBef>
              <a:buClr>
                <a:srgbClr val="FFFFFF"/>
              </a:buClr>
              <a:buSzPct val="100000"/>
              <a:buFont typeface="Times New Roman" charset="0"/>
              <a:buChar char="•"/>
              <a:defRPr/>
            </a:pPr>
            <a:r>
              <a:rPr lang="en-GB" smtClean="0"/>
              <a:t>Chin lift</a:t>
            </a:r>
          </a:p>
          <a:p>
            <a:pPr eaLnBrk="1" hangingPunct="1">
              <a:spcBef>
                <a:spcPts val="900"/>
              </a:spcBef>
              <a:buClr>
                <a:srgbClr val="FFFFFF"/>
              </a:buClr>
              <a:buSzPct val="100000"/>
              <a:buFont typeface="Times New Roman" charset="0"/>
              <a:buNone/>
              <a:defRPr/>
            </a:pPr>
            <a:endParaRPr lang="en-GB" smtClean="0"/>
          </a:p>
          <a:p>
            <a:pPr eaLnBrk="1" hangingPunct="1">
              <a:spcBef>
                <a:spcPts val="900"/>
              </a:spcBef>
              <a:buClr>
                <a:srgbClr val="FFFFFF"/>
              </a:buClr>
              <a:buSzPct val="100000"/>
              <a:buFont typeface="Times New Roman" charset="0"/>
              <a:buNone/>
              <a:defRPr/>
            </a:pPr>
            <a:endParaRPr lang="en-GB" smtClean="0"/>
          </a:p>
          <a:p>
            <a:pPr eaLnBrk="1" hangingPunct="1">
              <a:spcBef>
                <a:spcPts val="900"/>
              </a:spcBef>
              <a:buClr>
                <a:srgbClr val="FFFFFF"/>
              </a:buClr>
              <a:buSzPct val="100000"/>
              <a:buFont typeface="Times New Roman" charset="0"/>
              <a:buChar char="•"/>
              <a:defRPr/>
            </a:pPr>
            <a:r>
              <a:rPr lang="en-GB" smtClean="0"/>
              <a:t>Jaw thrust</a:t>
            </a:r>
          </a:p>
        </p:txBody>
      </p:sp>
      <p:sp>
        <p:nvSpPr>
          <p:cNvPr id="95235" name="Rectangle 3"/>
          <p:cNvSpPr>
            <a:spLocks noChangeArrowheads="1"/>
          </p:cNvSpPr>
          <p:nvPr/>
        </p:nvSpPr>
        <p:spPr bwMode="auto">
          <a:xfrm>
            <a:off x="0" y="6478588"/>
            <a:ext cx="409575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800">
                <a:solidFill>
                  <a:srgbClr val="FFFFFF"/>
                </a:solidFill>
                <a:latin typeface="Times New Roman" charset="0"/>
              </a:rPr>
              <a:t>46</a:t>
            </a:r>
          </a:p>
        </p:txBody>
      </p:sp>
      <p:pic>
        <p:nvPicPr>
          <p:cNvPr id="9523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3600" y="4459288"/>
            <a:ext cx="2589213" cy="2112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9523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3600" y="2166938"/>
            <a:ext cx="2576513" cy="2112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Text Box 1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334963" y="457200"/>
            <a:ext cx="8466137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360" tIns="44280" rIns="90360" bIns="442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buSzPct val="100000"/>
              <a:defRPr/>
            </a:pPr>
            <a:r>
              <a:rPr lang="en-GB" sz="54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Airway Management</a:t>
            </a:r>
            <a:br>
              <a:rPr lang="en-GB" sz="54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</a:br>
            <a:r>
              <a:rPr lang="en-GB" sz="44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Adjuncts</a:t>
            </a:r>
          </a:p>
        </p:txBody>
      </p:sp>
      <p:sp>
        <p:nvSpPr>
          <p:cNvPr id="50178" name="Text Box 2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677863" y="2332038"/>
            <a:ext cx="7772400" cy="2944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360" tIns="44280" rIns="90360" bIns="44280"/>
          <a:lstStyle>
            <a:lvl1pPr marL="341313" indent="-341313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ts val="900"/>
              </a:spcBef>
              <a:buClr>
                <a:srgbClr val="FFFFFF"/>
              </a:buClr>
              <a:buSzPct val="100000"/>
              <a:buFont typeface="Times New Roman" panose="02020603050405020304" pitchFamily="18" charset="0"/>
              <a:buChar char="•"/>
              <a:defRPr/>
            </a:pPr>
            <a:r>
              <a:rPr lang="en-GB" altLang="en-US" sz="3600">
                <a:cs typeface="+mn-cs"/>
              </a:rPr>
              <a:t>Suction</a:t>
            </a:r>
          </a:p>
          <a:p>
            <a:pPr eaLnBrk="1" hangingPunct="1">
              <a:lnSpc>
                <a:spcPct val="90000"/>
              </a:lnSpc>
              <a:spcBef>
                <a:spcPts val="900"/>
              </a:spcBef>
              <a:buClr>
                <a:srgbClr val="FFFFFF"/>
              </a:buClr>
              <a:buSzPct val="100000"/>
              <a:buFont typeface="Times New Roman" panose="02020603050405020304" pitchFamily="18" charset="0"/>
              <a:buChar char="•"/>
              <a:defRPr/>
            </a:pPr>
            <a:r>
              <a:rPr lang="en-GB" altLang="en-US" sz="3600">
                <a:cs typeface="+mn-cs"/>
              </a:rPr>
              <a:t>Oropharyngeal airway</a:t>
            </a:r>
          </a:p>
          <a:p>
            <a:pPr eaLnBrk="1" hangingPunct="1">
              <a:lnSpc>
                <a:spcPct val="90000"/>
              </a:lnSpc>
              <a:spcBef>
                <a:spcPts val="900"/>
              </a:spcBef>
              <a:buClr>
                <a:srgbClr val="FFFFFF"/>
              </a:buClr>
              <a:buSzPct val="100000"/>
              <a:buFont typeface="Times New Roman" panose="02020603050405020304" pitchFamily="18" charset="0"/>
              <a:buChar char="•"/>
              <a:defRPr/>
            </a:pPr>
            <a:r>
              <a:rPr lang="en-GB" altLang="en-US" sz="3600">
                <a:cs typeface="+mn-cs"/>
              </a:rPr>
              <a:t>Nasopharyngeal airway</a:t>
            </a:r>
          </a:p>
          <a:p>
            <a:pPr eaLnBrk="1" hangingPunct="1">
              <a:lnSpc>
                <a:spcPct val="90000"/>
              </a:lnSpc>
              <a:spcBef>
                <a:spcPts val="900"/>
              </a:spcBef>
              <a:buClr>
                <a:srgbClr val="FFFFFF"/>
              </a:buClr>
              <a:buSzPct val="100000"/>
              <a:buFont typeface="Times New Roman" panose="02020603050405020304" pitchFamily="18" charset="0"/>
              <a:buChar char="•"/>
              <a:defRPr/>
            </a:pPr>
            <a:r>
              <a:rPr lang="en-GB" altLang="en-US" sz="3600">
                <a:cs typeface="+mn-cs"/>
              </a:rPr>
              <a:t>Bag valve mask (BVM)</a:t>
            </a:r>
          </a:p>
          <a:p>
            <a:pPr marL="342900" eaLnBrk="1" hangingPunct="1">
              <a:lnSpc>
                <a:spcPct val="90000"/>
              </a:lnSpc>
              <a:spcBef>
                <a:spcPts val="900"/>
              </a:spcBef>
              <a:buSzPct val="100000"/>
              <a:defRPr/>
            </a:pPr>
            <a:endParaRPr lang="en-GB" altLang="en-US" sz="3600">
              <a:cs typeface="+mn-cs"/>
            </a:endParaRPr>
          </a:p>
        </p:txBody>
      </p:sp>
      <p:sp>
        <p:nvSpPr>
          <p:cNvPr id="97283" name="Rectangle 3"/>
          <p:cNvSpPr>
            <a:spLocks noChangeArrowheads="1"/>
          </p:cNvSpPr>
          <p:nvPr/>
        </p:nvSpPr>
        <p:spPr bwMode="auto">
          <a:xfrm>
            <a:off x="0" y="6473825"/>
            <a:ext cx="409575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800">
                <a:solidFill>
                  <a:srgbClr val="FFFFFF"/>
                </a:solidFill>
                <a:latin typeface="Times New Roman" charset="0"/>
              </a:rPr>
              <a:t>47</a:t>
            </a:r>
          </a:p>
        </p:txBody>
      </p:sp>
      <p:pic>
        <p:nvPicPr>
          <p:cNvPr id="9728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1613" y="1566863"/>
            <a:ext cx="2378075" cy="1530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97285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90"/>
          <a:stretch>
            <a:fillRect/>
          </a:stretch>
        </p:blipFill>
        <p:spPr bwMode="auto">
          <a:xfrm>
            <a:off x="6550025" y="4713288"/>
            <a:ext cx="2373313" cy="142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-890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97286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1613" y="3335338"/>
            <a:ext cx="2371725" cy="1165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Text Box 1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361950" y="457200"/>
            <a:ext cx="8545513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2160" tIns="46080" rIns="92160" bIns="460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buSzPct val="100000"/>
              <a:defRPr/>
            </a:pPr>
            <a:r>
              <a:rPr lang="en-GB" sz="54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Airway Management</a:t>
            </a:r>
            <a:r>
              <a:rPr lang="en-GB" sz="40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/>
            </a:r>
            <a:br>
              <a:rPr lang="en-GB" sz="40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</a:br>
            <a:r>
              <a:rPr lang="en-GB" sz="44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Advanced Techniques</a:t>
            </a:r>
          </a:p>
        </p:txBody>
      </p:sp>
      <p:sp>
        <p:nvSpPr>
          <p:cNvPr id="99330" name="Text Box 2"/>
          <p:cNvSpPr txBox="1">
            <a:spLocks noChangeArrowheads="1"/>
          </p:cNvSpPr>
          <p:nvPr/>
        </p:nvSpPr>
        <p:spPr bwMode="auto">
          <a:xfrm>
            <a:off x="971550" y="3048000"/>
            <a:ext cx="7486650" cy="304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2160" tIns="46080" rIns="92160" bIns="46080"/>
          <a:lstStyle>
            <a:lvl1pPr marL="341313" indent="-341313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36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32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2pPr>
            <a:lvl3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8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3pPr>
            <a:lvl4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4pPr>
            <a:lvl5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5pPr>
            <a:lvl6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6pPr>
            <a:lvl7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7pPr>
            <a:lvl8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8pPr>
            <a:lvl9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ts val="900"/>
              </a:spcBef>
              <a:buClr>
                <a:srgbClr val="FDFFEE"/>
              </a:buClr>
              <a:buSzPct val="100000"/>
              <a:buFont typeface="Times New Roman" charset="0"/>
              <a:buChar char="•"/>
              <a:defRPr/>
            </a:pPr>
            <a:r>
              <a:rPr lang="en-GB" smtClean="0">
                <a:solidFill>
                  <a:srgbClr val="FDFFEE"/>
                </a:solidFill>
              </a:rPr>
              <a:t>Supraglottic airway eg LMA</a:t>
            </a:r>
          </a:p>
          <a:p>
            <a:pPr eaLnBrk="1" hangingPunct="1">
              <a:spcBef>
                <a:spcPts val="900"/>
              </a:spcBef>
              <a:buClr>
                <a:srgbClr val="FFFFFF"/>
              </a:buClr>
              <a:buSzPct val="100000"/>
              <a:buFont typeface="Times New Roman" charset="0"/>
              <a:buChar char="•"/>
              <a:defRPr/>
            </a:pPr>
            <a:r>
              <a:rPr lang="en-GB" smtClean="0"/>
              <a:t>Tracheal intubation</a:t>
            </a:r>
          </a:p>
          <a:p>
            <a:pPr eaLnBrk="1" hangingPunct="1">
              <a:spcBef>
                <a:spcPts val="900"/>
              </a:spcBef>
              <a:buClr>
                <a:srgbClr val="FFFFFF"/>
              </a:buClr>
              <a:buSzPct val="100000"/>
              <a:buFont typeface="Times New Roman" charset="0"/>
              <a:buNone/>
              <a:defRPr/>
            </a:pPr>
            <a:endParaRPr lang="en-GB" smtClean="0"/>
          </a:p>
          <a:p>
            <a:pPr eaLnBrk="1" hangingPunct="1">
              <a:spcBef>
                <a:spcPts val="900"/>
              </a:spcBef>
              <a:buClr>
                <a:srgbClr val="FFFFFF"/>
              </a:buClr>
              <a:buSzPct val="100000"/>
              <a:buFont typeface="Times New Roman" charset="0"/>
              <a:buChar char="•"/>
              <a:defRPr/>
            </a:pPr>
            <a:r>
              <a:rPr lang="en-GB" smtClean="0"/>
              <a:t>Surgical airway</a:t>
            </a:r>
          </a:p>
          <a:p>
            <a:pPr eaLnBrk="1" hangingPunct="1">
              <a:spcBef>
                <a:spcPts val="900"/>
              </a:spcBef>
              <a:buClr>
                <a:srgbClr val="FFFFFF"/>
              </a:buClr>
              <a:buSzPct val="100000"/>
              <a:buFont typeface="Times New Roman" charset="0"/>
              <a:buNone/>
              <a:defRPr/>
            </a:pPr>
            <a:endParaRPr lang="en-GB" smtClean="0"/>
          </a:p>
          <a:p>
            <a:pPr eaLnBrk="1" hangingPunct="1">
              <a:spcBef>
                <a:spcPts val="900"/>
              </a:spcBef>
              <a:buClr>
                <a:srgbClr val="FFFFFF"/>
              </a:buClr>
              <a:buSzPct val="100000"/>
              <a:buFont typeface="Times New Roman" charset="0"/>
              <a:buNone/>
              <a:defRPr/>
            </a:pPr>
            <a:endParaRPr lang="en-GB" smtClean="0"/>
          </a:p>
        </p:txBody>
      </p:sp>
      <p:sp>
        <p:nvSpPr>
          <p:cNvPr id="99331" name="Rectangle 3"/>
          <p:cNvSpPr>
            <a:spLocks noChangeArrowheads="1"/>
          </p:cNvSpPr>
          <p:nvPr/>
        </p:nvSpPr>
        <p:spPr bwMode="auto">
          <a:xfrm>
            <a:off x="0" y="6473825"/>
            <a:ext cx="409575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800">
                <a:solidFill>
                  <a:srgbClr val="FFFFFF"/>
                </a:solidFill>
                <a:latin typeface="Times New Roman" charset="0"/>
              </a:rPr>
              <a:t>48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Text Box 1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677863" y="4572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2160" tIns="46080" rIns="92160" bIns="460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buSzPct val="100000"/>
              <a:defRPr/>
            </a:pPr>
            <a:r>
              <a:rPr lang="en-US" sz="54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Tracheal Intubation</a:t>
            </a:r>
          </a:p>
        </p:txBody>
      </p:sp>
      <p:sp>
        <p:nvSpPr>
          <p:cNvPr id="52226" name="Text Box 2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779463" y="1795463"/>
            <a:ext cx="7772400" cy="274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2160" tIns="46080" rIns="92160" bIns="46080"/>
          <a:lstStyle>
            <a:lvl1pPr marL="341313" indent="-341313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1363" indent="-284163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ts val="900"/>
              </a:spcBef>
              <a:buClr>
                <a:srgbClr val="FFFF00"/>
              </a:buClr>
              <a:buSzPct val="60000"/>
              <a:buFont typeface="Times New Roman" panose="02020603050405020304" pitchFamily="18" charset="0"/>
              <a:buChar char="•"/>
              <a:defRPr/>
            </a:pPr>
            <a:r>
              <a:rPr lang="en-US" altLang="en-US" sz="3600">
                <a:solidFill>
                  <a:srgbClr val="FFFF00"/>
                </a:solidFill>
                <a:cs typeface="+mn-cs"/>
              </a:rPr>
              <a:t>Intubate if:</a:t>
            </a:r>
          </a:p>
          <a:p>
            <a:pPr lvl="1" eaLnBrk="1" hangingPunct="1">
              <a:lnSpc>
                <a:spcPct val="90000"/>
              </a:lnSpc>
              <a:spcBef>
                <a:spcPts val="800"/>
              </a:spcBef>
              <a:buClr>
                <a:srgbClr val="FFFFFF"/>
              </a:buClr>
              <a:buSzPct val="60000"/>
              <a:buFont typeface="Times New Roman" panose="02020603050405020304" pitchFamily="18" charset="0"/>
              <a:buChar char="•"/>
              <a:defRPr/>
            </a:pPr>
            <a:r>
              <a:rPr lang="en-US" altLang="en-US" sz="3200">
                <a:cs typeface="+mn-cs"/>
              </a:rPr>
              <a:t>unable to maintain the airway and breathing using basic techniques</a:t>
            </a:r>
          </a:p>
          <a:p>
            <a:pPr eaLnBrk="1" hangingPunct="1">
              <a:buClr>
                <a:srgbClr val="FFFFFF"/>
              </a:buClr>
              <a:buSzPct val="60000"/>
              <a:buFont typeface="Marlett" pitchFamily="2" charset="2"/>
              <a:buNone/>
              <a:defRPr/>
            </a:pPr>
            <a:endParaRPr lang="en-US" altLang="en-US" sz="1600">
              <a:cs typeface="+mn-cs"/>
            </a:endParaRPr>
          </a:p>
          <a:p>
            <a:pPr eaLnBrk="1" hangingPunct="1">
              <a:buClr>
                <a:srgbClr val="FFFF00"/>
              </a:buClr>
              <a:buSzPct val="60000"/>
              <a:buFont typeface="Marlett" pitchFamily="2" charset="2"/>
              <a:buChar char="i"/>
              <a:defRPr/>
            </a:pPr>
            <a:r>
              <a:rPr lang="en-US" altLang="en-US" sz="3600">
                <a:solidFill>
                  <a:srgbClr val="FFFF00"/>
                </a:solidFill>
                <a:cs typeface="+mn-cs"/>
              </a:rPr>
              <a:t>Consider intubation if:</a:t>
            </a:r>
          </a:p>
          <a:p>
            <a:pPr lvl="1" eaLnBrk="1" hangingPunct="1">
              <a:buClr>
                <a:srgbClr val="FFFFFF"/>
              </a:buClr>
              <a:buSzPct val="60000"/>
              <a:buFont typeface="Marlett" pitchFamily="2" charset="2"/>
              <a:buChar char="i"/>
              <a:defRPr/>
            </a:pPr>
            <a:r>
              <a:rPr lang="en-US" altLang="en-US" sz="3200">
                <a:cs typeface="+mn-cs"/>
              </a:rPr>
              <a:t>risk of aspiration</a:t>
            </a:r>
          </a:p>
          <a:p>
            <a:pPr lvl="1" eaLnBrk="1" hangingPunct="1">
              <a:buClr>
                <a:srgbClr val="FFFFFF"/>
              </a:buClr>
              <a:buSzPct val="60000"/>
              <a:buFont typeface="Marlett" pitchFamily="2" charset="2"/>
              <a:buChar char="i"/>
              <a:defRPr/>
            </a:pPr>
            <a:r>
              <a:rPr lang="en-US" altLang="en-US" sz="3200">
                <a:cs typeface="+mn-cs"/>
              </a:rPr>
              <a:t>control CO</a:t>
            </a:r>
            <a:r>
              <a:rPr lang="en-US" altLang="en-US" sz="3200" baseline="-25000">
                <a:cs typeface="+mn-cs"/>
              </a:rPr>
              <a:t>2</a:t>
            </a:r>
            <a:r>
              <a:rPr lang="en-US" altLang="en-US" sz="3200">
                <a:cs typeface="+mn-cs"/>
              </a:rPr>
              <a:t> (eg head injury)</a:t>
            </a:r>
          </a:p>
          <a:p>
            <a:pPr marL="342900">
              <a:lnSpc>
                <a:spcPct val="90000"/>
              </a:lnSpc>
              <a:spcBef>
                <a:spcPts val="900"/>
              </a:spcBef>
              <a:buSzPct val="60000"/>
              <a:defRPr/>
            </a:pPr>
            <a:endParaRPr lang="en-US" altLang="en-US" sz="3600" b="1">
              <a:solidFill>
                <a:srgbClr val="FFFF00"/>
              </a:solidFill>
              <a:cs typeface="+mn-cs"/>
            </a:endParaRPr>
          </a:p>
          <a:p>
            <a:pPr>
              <a:lnSpc>
                <a:spcPct val="90000"/>
              </a:lnSpc>
              <a:spcBef>
                <a:spcPts val="900"/>
              </a:spcBef>
              <a:buClr>
                <a:srgbClr val="FFFF00"/>
              </a:buClr>
              <a:buSzPct val="60000"/>
              <a:buFont typeface="Times New Roman" panose="02020603050405020304" pitchFamily="18" charset="0"/>
              <a:buNone/>
              <a:defRPr/>
            </a:pPr>
            <a:endParaRPr lang="en-US" altLang="en-US" sz="3600" b="1">
              <a:solidFill>
                <a:srgbClr val="FFFF00"/>
              </a:solidFill>
              <a:cs typeface="+mn-cs"/>
            </a:endParaRPr>
          </a:p>
        </p:txBody>
      </p:sp>
      <p:sp>
        <p:nvSpPr>
          <p:cNvPr id="101379" name="Rectangle 3"/>
          <p:cNvSpPr>
            <a:spLocks noChangeArrowheads="1"/>
          </p:cNvSpPr>
          <p:nvPr/>
        </p:nvSpPr>
        <p:spPr bwMode="auto">
          <a:xfrm>
            <a:off x="0" y="6473825"/>
            <a:ext cx="409575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800">
                <a:solidFill>
                  <a:srgbClr val="FFFFFF"/>
                </a:solidFill>
                <a:latin typeface="Times New Roman" charset="0"/>
              </a:rPr>
              <a:t>49</a:t>
            </a:r>
          </a:p>
        </p:txBody>
      </p:sp>
      <p:sp>
        <p:nvSpPr>
          <p:cNvPr id="52228" name="Text Box 4"/>
          <p:cNvSpPr txBox="1">
            <a:spLocks noChangeArrowheads="1"/>
          </p:cNvSpPr>
          <p:nvPr/>
        </p:nvSpPr>
        <p:spPr bwMode="auto">
          <a:xfrm>
            <a:off x="1120775" y="5381625"/>
            <a:ext cx="7431088" cy="1190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6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5pPr>
            <a:lvl6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6pPr>
            <a:lvl7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7pPr>
            <a:lvl8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8pPr>
            <a:lvl9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SzPct val="100000"/>
              <a:defRPr/>
            </a:pPr>
            <a:r>
              <a:rPr lang="en-GB" smtClean="0">
                <a:solidFill>
                  <a:srgbClr val="FFFF00"/>
                </a:solidFill>
              </a:rPr>
              <a:t>Patients die from lack of oxygen, not lack of a tube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Text Box 1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677863" y="457200"/>
            <a:ext cx="7772400" cy="2667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360" tIns="44280" rIns="90360" bIns="442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buSzPct val="100000"/>
              <a:defRPr/>
            </a:pPr>
            <a:r>
              <a:rPr lang="en-AU" sz="54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PTC emphasises basic trauma care with the available resources</a:t>
            </a:r>
          </a:p>
        </p:txBody>
      </p:sp>
      <p:sp>
        <p:nvSpPr>
          <p:cNvPr id="11266" name="Text Box 2"/>
          <p:cNvSpPr txBox="1">
            <a:spLocks noChangeArrowheads="1"/>
          </p:cNvSpPr>
          <p:nvPr/>
        </p:nvSpPr>
        <p:spPr bwMode="auto">
          <a:xfrm>
            <a:off x="669925" y="3597275"/>
            <a:ext cx="7780338" cy="2849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360" tIns="44280" rIns="90360" bIns="44280"/>
          <a:lstStyle>
            <a:lvl1pPr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36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32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2pPr>
            <a:lvl3pPr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28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3pPr>
            <a:lvl4pPr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4pPr>
            <a:lvl5pPr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5pPr>
            <a:lvl6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6pPr>
            <a:lvl7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7pPr>
            <a:lvl8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8pPr>
            <a:lvl9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ts val="900"/>
              </a:spcBef>
              <a:buSzPct val="100000"/>
              <a:defRPr/>
            </a:pPr>
            <a:r>
              <a:rPr lang="en-AU" smtClean="0"/>
              <a:t>When do trauma patients die?</a:t>
            </a:r>
          </a:p>
          <a:p>
            <a:pPr algn="ctr" eaLnBrk="1" hangingPunct="1">
              <a:spcBef>
                <a:spcPts val="900"/>
              </a:spcBef>
              <a:buSzPct val="100000"/>
              <a:defRPr/>
            </a:pPr>
            <a:r>
              <a:rPr lang="en-AU" smtClean="0"/>
              <a:t>What are the common disabilities?</a:t>
            </a:r>
          </a:p>
          <a:p>
            <a:pPr algn="ctr" eaLnBrk="1" hangingPunct="1">
              <a:spcBef>
                <a:spcPts val="900"/>
              </a:spcBef>
              <a:buSzPct val="100000"/>
              <a:defRPr/>
            </a:pPr>
            <a:r>
              <a:rPr lang="en-AU" smtClean="0"/>
              <a:t>What resources are available?</a:t>
            </a:r>
          </a:p>
        </p:txBody>
      </p:sp>
      <p:sp>
        <p:nvSpPr>
          <p:cNvPr id="11267" name="Rectangle 3"/>
          <p:cNvSpPr>
            <a:spLocks noChangeArrowheads="1"/>
          </p:cNvSpPr>
          <p:nvPr/>
        </p:nvSpPr>
        <p:spPr bwMode="auto">
          <a:xfrm>
            <a:off x="0" y="6473825"/>
            <a:ext cx="295275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800">
                <a:solidFill>
                  <a:srgbClr val="FFFFFF"/>
                </a:solidFill>
                <a:latin typeface="Times New Roman" charset="0"/>
              </a:rPr>
              <a:t>5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Text Box 1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285750" y="457200"/>
            <a:ext cx="8545513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2160" tIns="46080" rIns="92160" bIns="460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buSzPct val="100000"/>
              <a:defRPr/>
            </a:pPr>
            <a:r>
              <a:rPr lang="en-GB" sz="54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Surgical Airway</a:t>
            </a:r>
          </a:p>
        </p:txBody>
      </p:sp>
      <p:sp>
        <p:nvSpPr>
          <p:cNvPr id="53250" name="Text Box 2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704850" y="2322513"/>
            <a:ext cx="7753350" cy="304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2160" tIns="46080" rIns="92160" bIns="46080"/>
          <a:lstStyle>
            <a:lvl1pPr marL="342900" indent="-341313"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ts val="900"/>
              </a:spcBef>
              <a:buSzPct val="60000"/>
              <a:defRPr/>
            </a:pPr>
            <a:r>
              <a:rPr lang="en-GB" altLang="en-US" sz="3600">
                <a:solidFill>
                  <a:srgbClr val="FFFF00"/>
                </a:solidFill>
                <a:cs typeface="+mn-cs"/>
              </a:rPr>
              <a:t>Consider if:</a:t>
            </a:r>
          </a:p>
          <a:p>
            <a:pPr marL="341313" indent="-339725" eaLnBrk="1" hangingPunct="1">
              <a:spcBef>
                <a:spcPts val="900"/>
              </a:spcBef>
              <a:buClr>
                <a:srgbClr val="FFFFFF"/>
              </a:buClr>
              <a:buSzPct val="60000"/>
              <a:buFont typeface="Times New Roman" panose="02020603050405020304" pitchFamily="18" charset="0"/>
              <a:buChar char="•"/>
              <a:defRPr/>
            </a:pPr>
            <a:r>
              <a:rPr lang="en-GB" altLang="en-US" sz="3600">
                <a:cs typeface="+mn-cs"/>
              </a:rPr>
              <a:t>Unable to intubate</a:t>
            </a:r>
          </a:p>
          <a:p>
            <a:pPr marL="341313" indent="-339725" eaLnBrk="1" hangingPunct="1">
              <a:spcBef>
                <a:spcPts val="900"/>
              </a:spcBef>
              <a:buClr>
                <a:srgbClr val="FFFFFF"/>
              </a:buClr>
              <a:buSzPct val="60000"/>
              <a:buFont typeface="Times New Roman" panose="02020603050405020304" pitchFamily="18" charset="0"/>
              <a:buChar char="•"/>
              <a:defRPr/>
            </a:pPr>
            <a:r>
              <a:rPr lang="en-GB" altLang="en-US" sz="3600">
                <a:cs typeface="+mn-cs"/>
              </a:rPr>
              <a:t>Unable to ventilate</a:t>
            </a:r>
          </a:p>
        </p:txBody>
      </p:sp>
      <p:sp>
        <p:nvSpPr>
          <p:cNvPr id="103427" name="Rectangle 3"/>
          <p:cNvSpPr>
            <a:spLocks noChangeArrowheads="1"/>
          </p:cNvSpPr>
          <p:nvPr/>
        </p:nvSpPr>
        <p:spPr bwMode="auto">
          <a:xfrm>
            <a:off x="0" y="6478588"/>
            <a:ext cx="409575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800">
                <a:solidFill>
                  <a:srgbClr val="FFFFFF"/>
                </a:solidFill>
                <a:latin typeface="Times New Roman" charset="0"/>
              </a:rPr>
              <a:t>50</a:t>
            </a:r>
          </a:p>
        </p:txBody>
      </p:sp>
      <p:pic>
        <p:nvPicPr>
          <p:cNvPr id="1034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9063" y="2568575"/>
            <a:ext cx="3805237" cy="2424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Text Box 1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685800" y="22860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2160" tIns="46080" rIns="92160" bIns="460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buSzPct val="100000"/>
              <a:defRPr/>
            </a:pPr>
            <a:r>
              <a:rPr lang="en-GB" sz="54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Breathing</a:t>
            </a:r>
            <a:br>
              <a:rPr lang="en-GB" sz="54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</a:br>
            <a:r>
              <a:rPr lang="en-GB" sz="54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(Ventilation)</a:t>
            </a:r>
            <a:br>
              <a:rPr lang="en-GB" sz="54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</a:br>
            <a:endParaRPr lang="en-GB" sz="5400" smtClean="0"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05474" name="Rectangle 2"/>
          <p:cNvSpPr>
            <a:spLocks noChangeArrowheads="1"/>
          </p:cNvSpPr>
          <p:nvPr/>
        </p:nvSpPr>
        <p:spPr bwMode="auto">
          <a:xfrm>
            <a:off x="0" y="6473825"/>
            <a:ext cx="409575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800">
                <a:solidFill>
                  <a:srgbClr val="FFFFFF"/>
                </a:solidFill>
                <a:latin typeface="Times New Roman" charset="0"/>
              </a:rPr>
              <a:t>51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Text Box 1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677863" y="4572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2160" tIns="46080" rIns="92160" bIns="460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buSzPct val="100000"/>
              <a:defRPr/>
            </a:pPr>
            <a:r>
              <a:rPr lang="en-GB" sz="54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Breathing </a:t>
            </a:r>
            <a:br>
              <a:rPr lang="en-GB" sz="54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</a:br>
            <a:r>
              <a:rPr lang="en-GB" sz="44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Look</a:t>
            </a:r>
          </a:p>
        </p:txBody>
      </p:sp>
      <p:sp>
        <p:nvSpPr>
          <p:cNvPr id="107522" name="Text Box 2"/>
          <p:cNvSpPr txBox="1">
            <a:spLocks noChangeArrowheads="1"/>
          </p:cNvSpPr>
          <p:nvPr/>
        </p:nvSpPr>
        <p:spPr bwMode="auto">
          <a:xfrm>
            <a:off x="677863" y="1981200"/>
            <a:ext cx="7780337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2160" tIns="46080" rIns="92160" bIns="46080"/>
          <a:lstStyle>
            <a:lvl1pPr marL="341313" indent="-341313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36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32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2pPr>
            <a:lvl3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8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3pPr>
            <a:lvl4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4pPr>
            <a:lvl5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5pPr>
            <a:lvl6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6pPr>
            <a:lvl7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7pPr>
            <a:lvl8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8pPr>
            <a:lvl9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ts val="900"/>
              </a:spcBef>
              <a:buClr>
                <a:srgbClr val="FFFFFF"/>
              </a:buClr>
              <a:buSzPct val="100000"/>
              <a:buFont typeface="Times New Roman" charset="0"/>
              <a:buChar char="•"/>
              <a:defRPr/>
            </a:pPr>
            <a:r>
              <a:rPr lang="en-GB" smtClean="0"/>
              <a:t>Cyanosis</a:t>
            </a:r>
          </a:p>
          <a:p>
            <a:pPr eaLnBrk="1" hangingPunct="1">
              <a:lnSpc>
                <a:spcPct val="90000"/>
              </a:lnSpc>
              <a:spcBef>
                <a:spcPts val="900"/>
              </a:spcBef>
              <a:buClr>
                <a:srgbClr val="FFFFFF"/>
              </a:buClr>
              <a:buSzPct val="100000"/>
              <a:buFont typeface="Times New Roman" charset="0"/>
              <a:buChar char="•"/>
              <a:defRPr/>
            </a:pPr>
            <a:r>
              <a:rPr lang="en-GB" smtClean="0"/>
              <a:t>Respiratory rate</a:t>
            </a:r>
          </a:p>
          <a:p>
            <a:pPr eaLnBrk="1" hangingPunct="1">
              <a:lnSpc>
                <a:spcPct val="90000"/>
              </a:lnSpc>
              <a:spcBef>
                <a:spcPts val="900"/>
              </a:spcBef>
              <a:buClr>
                <a:srgbClr val="FFFFFF"/>
              </a:buClr>
              <a:buSzPct val="100000"/>
              <a:buFont typeface="Times New Roman" charset="0"/>
              <a:buChar char="•"/>
              <a:defRPr/>
            </a:pPr>
            <a:r>
              <a:rPr lang="en-GB" smtClean="0"/>
              <a:t>Accessory muscle use </a:t>
            </a:r>
          </a:p>
          <a:p>
            <a:pPr eaLnBrk="1" hangingPunct="1">
              <a:lnSpc>
                <a:spcPct val="90000"/>
              </a:lnSpc>
              <a:spcBef>
                <a:spcPts val="900"/>
              </a:spcBef>
              <a:buClr>
                <a:srgbClr val="FFFFFF"/>
              </a:buClr>
              <a:buSzPct val="100000"/>
              <a:buFont typeface="Times New Roman" charset="0"/>
              <a:buChar char="•"/>
              <a:defRPr/>
            </a:pPr>
            <a:r>
              <a:rPr lang="en-GB" smtClean="0"/>
              <a:t>Penetrating injury</a:t>
            </a:r>
          </a:p>
          <a:p>
            <a:pPr eaLnBrk="1" hangingPunct="1">
              <a:lnSpc>
                <a:spcPct val="90000"/>
              </a:lnSpc>
              <a:spcBef>
                <a:spcPts val="900"/>
              </a:spcBef>
              <a:buClr>
                <a:srgbClr val="FFFFFF"/>
              </a:buClr>
              <a:buSzPct val="100000"/>
              <a:buFont typeface="Times New Roman" charset="0"/>
              <a:buChar char="•"/>
              <a:defRPr/>
            </a:pPr>
            <a:r>
              <a:rPr lang="en-GB" smtClean="0"/>
              <a:t>Flail chest</a:t>
            </a:r>
          </a:p>
          <a:p>
            <a:pPr eaLnBrk="1" hangingPunct="1">
              <a:lnSpc>
                <a:spcPct val="90000"/>
              </a:lnSpc>
              <a:spcBef>
                <a:spcPts val="900"/>
              </a:spcBef>
              <a:buClr>
                <a:srgbClr val="FFFFFF"/>
              </a:buClr>
              <a:buSzPct val="100000"/>
              <a:buFont typeface="Times New Roman" charset="0"/>
              <a:buChar char="•"/>
              <a:defRPr/>
            </a:pPr>
            <a:r>
              <a:rPr lang="en-GB" smtClean="0"/>
              <a:t>Sucking chest wound</a:t>
            </a:r>
          </a:p>
        </p:txBody>
      </p:sp>
      <p:sp>
        <p:nvSpPr>
          <p:cNvPr id="107523" name="Rectangle 3"/>
          <p:cNvSpPr>
            <a:spLocks noChangeArrowheads="1"/>
          </p:cNvSpPr>
          <p:nvPr/>
        </p:nvSpPr>
        <p:spPr bwMode="auto">
          <a:xfrm>
            <a:off x="0" y="6473825"/>
            <a:ext cx="409575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800">
                <a:solidFill>
                  <a:srgbClr val="FFFFFF"/>
                </a:solidFill>
                <a:latin typeface="Times New Roman" charset="0"/>
              </a:rPr>
              <a:t>52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Text Box 1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914400" y="609600"/>
            <a:ext cx="75438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2160" tIns="46080" rIns="92160" bIns="460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buSzPct val="100000"/>
              <a:defRPr/>
            </a:pPr>
            <a:r>
              <a:rPr lang="en-GB" sz="54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Breathing </a:t>
            </a:r>
            <a:br>
              <a:rPr lang="en-GB" sz="54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</a:br>
            <a:r>
              <a:rPr lang="en-GB" sz="44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Feel</a:t>
            </a:r>
          </a:p>
        </p:txBody>
      </p:sp>
      <p:sp>
        <p:nvSpPr>
          <p:cNvPr id="109570" name="Text Box 2"/>
          <p:cNvSpPr txBox="1">
            <a:spLocks noChangeArrowheads="1"/>
          </p:cNvSpPr>
          <p:nvPr/>
        </p:nvSpPr>
        <p:spPr bwMode="auto">
          <a:xfrm>
            <a:off x="914400" y="2362200"/>
            <a:ext cx="7543800" cy="3733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2160" tIns="46080" rIns="92160" bIns="46080"/>
          <a:lstStyle>
            <a:lvl1pPr marL="341313" indent="-341313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36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32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2pPr>
            <a:lvl3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8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3pPr>
            <a:lvl4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4pPr>
            <a:lvl5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5pPr>
            <a:lvl6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6pPr>
            <a:lvl7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7pPr>
            <a:lvl8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8pPr>
            <a:lvl9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ts val="900"/>
              </a:spcBef>
              <a:buClr>
                <a:srgbClr val="FFFFFF"/>
              </a:buClr>
              <a:buSzPct val="100000"/>
              <a:buFont typeface="Times New Roman" charset="0"/>
              <a:buChar char="•"/>
              <a:defRPr/>
            </a:pPr>
            <a:r>
              <a:rPr lang="en-GB" smtClean="0"/>
              <a:t>Tracheal shift</a:t>
            </a:r>
          </a:p>
          <a:p>
            <a:pPr eaLnBrk="1" hangingPunct="1">
              <a:spcBef>
                <a:spcPts val="900"/>
              </a:spcBef>
              <a:buClr>
                <a:srgbClr val="FFFFFF"/>
              </a:buClr>
              <a:buSzPct val="100000"/>
              <a:buFont typeface="Times New Roman" charset="0"/>
              <a:buChar char="•"/>
              <a:defRPr/>
            </a:pPr>
            <a:r>
              <a:rPr lang="en-GB" smtClean="0"/>
              <a:t>Rib fractures</a:t>
            </a:r>
            <a:r>
              <a:rPr lang="en-GB" smtClean="0">
                <a:solidFill>
                  <a:srgbClr val="FDFFEE"/>
                </a:solidFill>
              </a:rPr>
              <a:t>: tenderness/crepitus </a:t>
            </a:r>
          </a:p>
          <a:p>
            <a:pPr eaLnBrk="1" hangingPunct="1">
              <a:spcBef>
                <a:spcPts val="900"/>
              </a:spcBef>
              <a:buClr>
                <a:srgbClr val="FFFFFF"/>
              </a:buClr>
              <a:buSzPct val="100000"/>
              <a:buFont typeface="Times New Roman" charset="0"/>
              <a:buChar char="•"/>
              <a:defRPr/>
            </a:pPr>
            <a:r>
              <a:rPr lang="en-GB" smtClean="0"/>
              <a:t>Chest wall movement</a:t>
            </a:r>
          </a:p>
          <a:p>
            <a:pPr eaLnBrk="1" hangingPunct="1">
              <a:spcBef>
                <a:spcPts val="900"/>
              </a:spcBef>
              <a:buClr>
                <a:srgbClr val="FFFFFF"/>
              </a:buClr>
              <a:buSzPct val="100000"/>
              <a:buFont typeface="Times New Roman" charset="0"/>
              <a:buChar char="•"/>
              <a:defRPr/>
            </a:pPr>
            <a:r>
              <a:rPr lang="en-GB" smtClean="0"/>
              <a:t>Subcutaneous emphysema</a:t>
            </a:r>
          </a:p>
          <a:p>
            <a:pPr eaLnBrk="1" hangingPunct="1">
              <a:spcBef>
                <a:spcPts val="900"/>
              </a:spcBef>
              <a:buClr>
                <a:srgbClr val="FFFFFF"/>
              </a:buClr>
              <a:buSzPct val="100000"/>
              <a:buFont typeface="Times New Roman" charset="0"/>
              <a:buChar char="•"/>
              <a:defRPr/>
            </a:pPr>
            <a:r>
              <a:rPr lang="en-GB" smtClean="0"/>
              <a:t>Percussion</a:t>
            </a:r>
          </a:p>
        </p:txBody>
      </p:sp>
      <p:sp>
        <p:nvSpPr>
          <p:cNvPr id="109571" name="Rectangle 3"/>
          <p:cNvSpPr>
            <a:spLocks noChangeArrowheads="1"/>
          </p:cNvSpPr>
          <p:nvPr/>
        </p:nvSpPr>
        <p:spPr bwMode="auto">
          <a:xfrm>
            <a:off x="0" y="6473825"/>
            <a:ext cx="409575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800">
                <a:solidFill>
                  <a:srgbClr val="FFFFFF"/>
                </a:solidFill>
                <a:latin typeface="Times New Roman" charset="0"/>
              </a:rPr>
              <a:t>53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Text Box 1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677863" y="4572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2160" tIns="46080" rIns="92160" bIns="460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buSzPct val="100000"/>
              <a:defRPr/>
            </a:pPr>
            <a:r>
              <a:rPr lang="en-GB" sz="54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Breathing</a:t>
            </a:r>
            <a:br>
              <a:rPr lang="en-GB" sz="54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</a:br>
            <a:r>
              <a:rPr lang="en-GB" sz="40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List</a:t>
            </a:r>
            <a:r>
              <a:rPr lang="en-GB" sz="44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e</a:t>
            </a:r>
            <a:r>
              <a:rPr lang="en-GB" sz="40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n</a:t>
            </a:r>
          </a:p>
        </p:txBody>
      </p:sp>
      <p:sp>
        <p:nvSpPr>
          <p:cNvPr id="111618" name="Text Box 2"/>
          <p:cNvSpPr txBox="1">
            <a:spLocks noChangeArrowheads="1"/>
          </p:cNvSpPr>
          <p:nvPr/>
        </p:nvSpPr>
        <p:spPr bwMode="auto">
          <a:xfrm>
            <a:off x="677863" y="2362200"/>
            <a:ext cx="7780337" cy="3733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2160" tIns="46080" rIns="92160" bIns="46080"/>
          <a:lstStyle>
            <a:lvl1pPr marL="341313" indent="-341313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36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32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2pPr>
            <a:lvl3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8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3pPr>
            <a:lvl4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4pPr>
            <a:lvl5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5pPr>
            <a:lvl6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6pPr>
            <a:lvl7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7pPr>
            <a:lvl8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8pPr>
            <a:lvl9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ts val="900"/>
              </a:spcBef>
              <a:buClr>
                <a:srgbClr val="FFFFFF"/>
              </a:buClr>
              <a:buSzPct val="100000"/>
              <a:buFont typeface="Times New Roman" charset="0"/>
              <a:buChar char="•"/>
              <a:defRPr/>
            </a:pPr>
            <a:r>
              <a:rPr lang="en-GB" smtClean="0"/>
              <a:t>Breath sounds</a:t>
            </a:r>
          </a:p>
          <a:p>
            <a:pPr eaLnBrk="1" hangingPunct="1">
              <a:spcBef>
                <a:spcPts val="900"/>
              </a:spcBef>
              <a:buClr>
                <a:srgbClr val="FFFFFF"/>
              </a:buClr>
              <a:buSzPct val="100000"/>
              <a:buFont typeface="Times New Roman" charset="0"/>
              <a:buChar char="•"/>
              <a:defRPr/>
            </a:pPr>
            <a:r>
              <a:rPr lang="en-GB" smtClean="0"/>
              <a:t>Heart sounds</a:t>
            </a:r>
          </a:p>
          <a:p>
            <a:pPr eaLnBrk="1" hangingPunct="1">
              <a:spcBef>
                <a:spcPts val="900"/>
              </a:spcBef>
              <a:buClr>
                <a:srgbClr val="FFFFFF"/>
              </a:buClr>
              <a:buSzPct val="100000"/>
              <a:buFont typeface="Times New Roman" charset="0"/>
              <a:buChar char="•"/>
              <a:defRPr/>
            </a:pPr>
            <a:r>
              <a:rPr lang="en-GB" smtClean="0"/>
              <a:t>Bowel sounds</a:t>
            </a:r>
          </a:p>
        </p:txBody>
      </p:sp>
      <p:sp>
        <p:nvSpPr>
          <p:cNvPr id="111619" name="Rectangle 3"/>
          <p:cNvSpPr>
            <a:spLocks noChangeArrowheads="1"/>
          </p:cNvSpPr>
          <p:nvPr/>
        </p:nvSpPr>
        <p:spPr bwMode="auto">
          <a:xfrm>
            <a:off x="0" y="6473825"/>
            <a:ext cx="409575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800">
                <a:solidFill>
                  <a:srgbClr val="FFFFFF"/>
                </a:solidFill>
                <a:latin typeface="Times New Roman" charset="0"/>
              </a:rPr>
              <a:t>54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Text Box 1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677863" y="4572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360" tIns="44280" rIns="90360" bIns="442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buSzPct val="100000"/>
              <a:defRPr/>
            </a:pPr>
            <a:r>
              <a:rPr lang="en-GB" sz="54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Breathing</a:t>
            </a:r>
            <a:br>
              <a:rPr lang="en-GB" sz="54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</a:br>
            <a:r>
              <a:rPr lang="en-GB" sz="44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Management</a:t>
            </a:r>
          </a:p>
        </p:txBody>
      </p:sp>
      <p:sp>
        <p:nvSpPr>
          <p:cNvPr id="113666" name="Text Box 2"/>
          <p:cNvSpPr txBox="1">
            <a:spLocks noChangeArrowheads="1"/>
          </p:cNvSpPr>
          <p:nvPr/>
        </p:nvSpPr>
        <p:spPr bwMode="auto">
          <a:xfrm>
            <a:off x="677863" y="2266950"/>
            <a:ext cx="7780337" cy="3829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360" tIns="44280" rIns="90360" bIns="44280"/>
          <a:lstStyle>
            <a:lvl1pPr marL="341313" indent="-341313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36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32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2pPr>
            <a:lvl3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8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3pPr>
            <a:lvl4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4pPr>
            <a:lvl5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5pPr>
            <a:lvl6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6pPr>
            <a:lvl7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7pPr>
            <a:lvl8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8pPr>
            <a:lvl9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ts val="900"/>
              </a:spcBef>
              <a:buClr>
                <a:srgbClr val="FFFFFF"/>
              </a:buClr>
              <a:buSzPct val="100000"/>
              <a:buFont typeface="Times New Roman" charset="0"/>
              <a:buChar char="•"/>
              <a:defRPr/>
            </a:pPr>
            <a:r>
              <a:rPr lang="en-US" smtClean="0"/>
              <a:t>Give high flow oxygen </a:t>
            </a:r>
          </a:p>
          <a:p>
            <a:pPr eaLnBrk="1" hangingPunct="1">
              <a:spcBef>
                <a:spcPts val="900"/>
              </a:spcBef>
              <a:buClr>
                <a:srgbClr val="FFFFFF"/>
              </a:buClr>
              <a:buSzPct val="100000"/>
              <a:buFont typeface="Times New Roman" charset="0"/>
              <a:buChar char="•"/>
              <a:defRPr/>
            </a:pPr>
            <a:r>
              <a:rPr lang="en-US" smtClean="0"/>
              <a:t>Assist ventilation if necessary</a:t>
            </a:r>
          </a:p>
          <a:p>
            <a:pPr eaLnBrk="1" hangingPunct="1">
              <a:spcBef>
                <a:spcPts val="900"/>
              </a:spcBef>
              <a:buClr>
                <a:srgbClr val="FFFFFF"/>
              </a:buClr>
              <a:buSzPct val="100000"/>
              <a:buFont typeface="Times New Roman" charset="0"/>
              <a:buChar char="•"/>
              <a:defRPr/>
            </a:pPr>
            <a:r>
              <a:rPr lang="en-US" smtClean="0"/>
              <a:t>Treat pneumothorax or haemothorax</a:t>
            </a:r>
          </a:p>
        </p:txBody>
      </p:sp>
      <p:sp>
        <p:nvSpPr>
          <p:cNvPr id="113667" name="Rectangle 3"/>
          <p:cNvSpPr>
            <a:spLocks noChangeArrowheads="1"/>
          </p:cNvSpPr>
          <p:nvPr/>
        </p:nvSpPr>
        <p:spPr bwMode="auto">
          <a:xfrm>
            <a:off x="0" y="6473825"/>
            <a:ext cx="409575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800">
                <a:solidFill>
                  <a:srgbClr val="FFFFFF"/>
                </a:solidFill>
                <a:latin typeface="Times New Roman" charset="0"/>
              </a:rPr>
              <a:t>55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Text Box 1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677863" y="4572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2160" tIns="46080" rIns="92160" bIns="460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buSzPct val="100000"/>
              <a:defRPr/>
            </a:pPr>
            <a:r>
              <a:rPr lang="en-GB" sz="54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Breathing</a:t>
            </a:r>
            <a:br>
              <a:rPr lang="en-GB" sz="54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</a:br>
            <a:r>
              <a:rPr lang="en-GB" sz="44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Beware</a:t>
            </a:r>
          </a:p>
        </p:txBody>
      </p:sp>
      <p:sp>
        <p:nvSpPr>
          <p:cNvPr id="115714" name="Text Box 2"/>
          <p:cNvSpPr txBox="1">
            <a:spLocks noChangeArrowheads="1"/>
          </p:cNvSpPr>
          <p:nvPr/>
        </p:nvSpPr>
        <p:spPr bwMode="auto">
          <a:xfrm>
            <a:off x="906463" y="2006600"/>
            <a:ext cx="7551737" cy="3733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2160" tIns="46080" rIns="92160" bIns="46080"/>
          <a:lstStyle>
            <a:lvl1pPr marL="341313" indent="-341313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36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32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2pPr>
            <a:lvl3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8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3pPr>
            <a:lvl4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4pPr>
            <a:lvl5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5pPr>
            <a:lvl6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6pPr>
            <a:lvl7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7pPr>
            <a:lvl8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8pPr>
            <a:lvl9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ts val="900"/>
              </a:spcBef>
              <a:buClr>
                <a:srgbClr val="FDFFEE"/>
              </a:buClr>
              <a:buSzPct val="60000"/>
              <a:buFont typeface="Times New Roman" charset="0"/>
              <a:buChar char="•"/>
              <a:defRPr/>
            </a:pPr>
            <a:r>
              <a:rPr lang="en-GB" smtClean="0">
                <a:solidFill>
                  <a:srgbClr val="FDFFEE"/>
                </a:solidFill>
              </a:rPr>
              <a:t>Airway injury</a:t>
            </a:r>
          </a:p>
          <a:p>
            <a:pPr eaLnBrk="1" hangingPunct="1">
              <a:spcBef>
                <a:spcPts val="900"/>
              </a:spcBef>
              <a:buClr>
                <a:srgbClr val="FDFFEE"/>
              </a:buClr>
              <a:buSzPct val="60000"/>
              <a:buFont typeface="Times New Roman" charset="0"/>
              <a:buChar char="•"/>
              <a:defRPr/>
            </a:pPr>
            <a:r>
              <a:rPr lang="en-GB" smtClean="0">
                <a:solidFill>
                  <a:srgbClr val="FDFFEE"/>
                </a:solidFill>
              </a:rPr>
              <a:t>Tension pneumothorax</a:t>
            </a:r>
          </a:p>
          <a:p>
            <a:pPr eaLnBrk="1" hangingPunct="1">
              <a:spcBef>
                <a:spcPts val="900"/>
              </a:spcBef>
              <a:buClr>
                <a:srgbClr val="FDFFEE"/>
              </a:buClr>
              <a:buSzPct val="60000"/>
              <a:buFont typeface="Times New Roman" charset="0"/>
              <a:buChar char="•"/>
              <a:defRPr/>
            </a:pPr>
            <a:r>
              <a:rPr lang="en-GB" smtClean="0">
                <a:solidFill>
                  <a:srgbClr val="FDFFEE"/>
                </a:solidFill>
              </a:rPr>
              <a:t>Open pneumothorax</a:t>
            </a:r>
          </a:p>
          <a:p>
            <a:pPr eaLnBrk="1" hangingPunct="1">
              <a:spcBef>
                <a:spcPts val="900"/>
              </a:spcBef>
              <a:buClr>
                <a:srgbClr val="FDFFEE"/>
              </a:buClr>
              <a:buSzPct val="60000"/>
              <a:buFont typeface="Times New Roman" charset="0"/>
              <a:buChar char="•"/>
              <a:defRPr/>
            </a:pPr>
            <a:r>
              <a:rPr lang="en-GB" smtClean="0">
                <a:solidFill>
                  <a:srgbClr val="FDFFEE"/>
                </a:solidFill>
              </a:rPr>
              <a:t>Massive haemothorax</a:t>
            </a:r>
          </a:p>
          <a:p>
            <a:pPr eaLnBrk="1" hangingPunct="1">
              <a:spcBef>
                <a:spcPts val="900"/>
              </a:spcBef>
              <a:buClr>
                <a:srgbClr val="FDFFEE"/>
              </a:buClr>
              <a:buSzPct val="60000"/>
              <a:buFont typeface="Times New Roman" charset="0"/>
              <a:buChar char="•"/>
              <a:defRPr/>
            </a:pPr>
            <a:r>
              <a:rPr lang="en-GB" smtClean="0">
                <a:solidFill>
                  <a:srgbClr val="FDFFEE"/>
                </a:solidFill>
              </a:rPr>
              <a:t>Flail chest </a:t>
            </a:r>
          </a:p>
          <a:p>
            <a:pPr eaLnBrk="1" hangingPunct="1">
              <a:spcBef>
                <a:spcPts val="900"/>
              </a:spcBef>
              <a:buClr>
                <a:srgbClr val="FDFFEE"/>
              </a:buClr>
              <a:buSzPct val="60000"/>
              <a:buFont typeface="Times New Roman" charset="0"/>
              <a:buChar char="•"/>
              <a:defRPr/>
            </a:pPr>
            <a:r>
              <a:rPr lang="en-GB" smtClean="0">
                <a:solidFill>
                  <a:srgbClr val="FDFFEE"/>
                </a:solidFill>
              </a:rPr>
              <a:t>Lung contusion </a:t>
            </a:r>
          </a:p>
        </p:txBody>
      </p:sp>
      <p:sp>
        <p:nvSpPr>
          <p:cNvPr id="115715" name="Rectangle 3"/>
          <p:cNvSpPr>
            <a:spLocks noChangeArrowheads="1"/>
          </p:cNvSpPr>
          <p:nvPr/>
        </p:nvSpPr>
        <p:spPr bwMode="auto">
          <a:xfrm>
            <a:off x="20638" y="6473825"/>
            <a:ext cx="409575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800">
                <a:solidFill>
                  <a:srgbClr val="FFFFFF"/>
                </a:solidFill>
                <a:latin typeface="Times New Roman" charset="0"/>
              </a:rPr>
              <a:t>56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Text Box 1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677863" y="180975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360" tIns="44280" rIns="90360" bIns="442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buSzPct val="100000"/>
              <a:defRPr/>
            </a:pPr>
            <a:r>
              <a:rPr lang="en-US" sz="48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Tension Pneumothorax</a:t>
            </a:r>
          </a:p>
        </p:txBody>
      </p:sp>
      <p:pic>
        <p:nvPicPr>
          <p:cNvPr id="1177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0" y="1492250"/>
            <a:ext cx="4203700" cy="5073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117763" name="Rectangle 3"/>
          <p:cNvSpPr>
            <a:spLocks noChangeArrowheads="1"/>
          </p:cNvSpPr>
          <p:nvPr/>
        </p:nvSpPr>
        <p:spPr bwMode="auto">
          <a:xfrm>
            <a:off x="0" y="6473825"/>
            <a:ext cx="409575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800">
                <a:solidFill>
                  <a:srgbClr val="FFFFFF"/>
                </a:solidFill>
                <a:latin typeface="Times New Roman" charset="0"/>
              </a:rPr>
              <a:t>57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Text Box 1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677863" y="4572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360" tIns="44280" rIns="90360" bIns="442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buSzPct val="100000"/>
              <a:defRPr/>
            </a:pPr>
            <a:r>
              <a:rPr lang="en-US" sz="48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Tension Pneumothorax</a:t>
            </a:r>
            <a:br>
              <a:rPr lang="en-US" sz="48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</a:br>
            <a:r>
              <a:rPr lang="en-US" sz="40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Signs</a:t>
            </a:r>
          </a:p>
        </p:txBody>
      </p:sp>
      <p:sp>
        <p:nvSpPr>
          <p:cNvPr id="119810" name="Text Box 2"/>
          <p:cNvSpPr txBox="1">
            <a:spLocks noChangeArrowheads="1"/>
          </p:cNvSpPr>
          <p:nvPr/>
        </p:nvSpPr>
        <p:spPr bwMode="auto">
          <a:xfrm>
            <a:off x="677863" y="1981200"/>
            <a:ext cx="7780337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360" tIns="44280" rIns="90360" bIns="44280"/>
          <a:lstStyle>
            <a:lvl1pPr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36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1363" indent="-284163"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32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2pPr>
            <a:lvl3pPr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28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3pPr>
            <a:lvl4pPr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4pPr>
            <a:lvl5pPr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5pPr>
            <a:lvl6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6pPr>
            <a:lvl7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7pPr>
            <a:lvl8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8pPr>
            <a:lvl9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ts val="900"/>
              </a:spcBef>
              <a:buSzPct val="100000"/>
              <a:defRPr/>
            </a:pPr>
            <a:r>
              <a:rPr lang="en-US" smtClean="0"/>
              <a:t>Look</a:t>
            </a:r>
          </a:p>
          <a:p>
            <a:pPr lvl="1" eaLnBrk="1" hangingPunct="1">
              <a:lnSpc>
                <a:spcPct val="80000"/>
              </a:lnSpc>
              <a:spcBef>
                <a:spcPts val="800"/>
              </a:spcBef>
              <a:buClr>
                <a:srgbClr val="FFFFFF"/>
              </a:buClr>
              <a:buSzPct val="100000"/>
              <a:buFont typeface="Times New Roman" charset="0"/>
              <a:buChar char="•"/>
              <a:defRPr/>
            </a:pPr>
            <a:r>
              <a:rPr lang="en-US" smtClean="0"/>
              <a:t>cyanosis, fast breathing rate</a:t>
            </a:r>
          </a:p>
          <a:p>
            <a:pPr eaLnBrk="1" hangingPunct="1">
              <a:lnSpc>
                <a:spcPct val="80000"/>
              </a:lnSpc>
              <a:spcBef>
                <a:spcPts val="900"/>
              </a:spcBef>
              <a:buSzPct val="100000"/>
              <a:defRPr/>
            </a:pPr>
            <a:r>
              <a:rPr lang="en-US" smtClean="0"/>
              <a:t>Feel</a:t>
            </a:r>
          </a:p>
          <a:p>
            <a:pPr lvl="1" eaLnBrk="1" hangingPunct="1">
              <a:lnSpc>
                <a:spcPct val="80000"/>
              </a:lnSpc>
              <a:spcBef>
                <a:spcPts val="800"/>
              </a:spcBef>
              <a:buClr>
                <a:srgbClr val="FFFFFF"/>
              </a:buClr>
              <a:buSzPct val="100000"/>
              <a:buFont typeface="Times New Roman" charset="0"/>
              <a:buChar char="•"/>
              <a:defRPr/>
            </a:pPr>
            <a:r>
              <a:rPr lang="en-US" smtClean="0"/>
              <a:t>tracheal deviation, overexpansion</a:t>
            </a:r>
          </a:p>
          <a:p>
            <a:pPr lvl="1" eaLnBrk="1" hangingPunct="1">
              <a:lnSpc>
                <a:spcPct val="80000"/>
              </a:lnSpc>
              <a:spcBef>
                <a:spcPts val="800"/>
              </a:spcBef>
              <a:buClr>
                <a:srgbClr val="FFFFFF"/>
              </a:buClr>
              <a:buSzPct val="100000"/>
              <a:buFont typeface="Times New Roman" charset="0"/>
              <a:buChar char="•"/>
              <a:defRPr/>
            </a:pPr>
            <a:r>
              <a:rPr lang="en-US" smtClean="0"/>
              <a:t>increased resonance on percussion</a:t>
            </a:r>
          </a:p>
          <a:p>
            <a:pPr lvl="1" eaLnBrk="1" hangingPunct="1">
              <a:lnSpc>
                <a:spcPct val="80000"/>
              </a:lnSpc>
              <a:spcBef>
                <a:spcPts val="800"/>
              </a:spcBef>
              <a:buClr>
                <a:srgbClr val="FFFFFF"/>
              </a:buClr>
              <a:buSzPct val="100000"/>
              <a:buFont typeface="Times New Roman" charset="0"/>
              <a:buChar char="•"/>
              <a:defRPr/>
            </a:pPr>
            <a:r>
              <a:rPr lang="en-GB" smtClean="0">
                <a:latin typeface="Symbol" charset="0"/>
              </a:rPr>
              <a:t></a:t>
            </a:r>
            <a:r>
              <a:rPr lang="en-US" smtClean="0"/>
              <a:t> BP</a:t>
            </a:r>
          </a:p>
          <a:p>
            <a:pPr eaLnBrk="1" hangingPunct="1">
              <a:lnSpc>
                <a:spcPct val="80000"/>
              </a:lnSpc>
              <a:spcBef>
                <a:spcPts val="900"/>
              </a:spcBef>
              <a:buSzPct val="100000"/>
              <a:defRPr/>
            </a:pPr>
            <a:r>
              <a:rPr lang="en-US" smtClean="0"/>
              <a:t>Listen</a:t>
            </a:r>
          </a:p>
          <a:p>
            <a:pPr lvl="1" eaLnBrk="1" hangingPunct="1">
              <a:lnSpc>
                <a:spcPct val="80000"/>
              </a:lnSpc>
              <a:spcBef>
                <a:spcPts val="800"/>
              </a:spcBef>
              <a:buClr>
                <a:srgbClr val="FFFFFF"/>
              </a:buClr>
              <a:buSzPct val="100000"/>
              <a:buFont typeface="Times New Roman" charset="0"/>
              <a:buChar char="•"/>
              <a:defRPr/>
            </a:pPr>
            <a:r>
              <a:rPr lang="en-GB" smtClean="0">
                <a:latin typeface="Symbol" charset="0"/>
              </a:rPr>
              <a:t></a:t>
            </a:r>
            <a:r>
              <a:rPr lang="en-US" smtClean="0"/>
              <a:t> breath sounds</a:t>
            </a:r>
          </a:p>
        </p:txBody>
      </p:sp>
      <p:sp>
        <p:nvSpPr>
          <p:cNvPr id="119811" name="Rectangle 3"/>
          <p:cNvSpPr>
            <a:spLocks noChangeArrowheads="1"/>
          </p:cNvSpPr>
          <p:nvPr/>
        </p:nvSpPr>
        <p:spPr bwMode="auto">
          <a:xfrm>
            <a:off x="0" y="6473825"/>
            <a:ext cx="409575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800">
                <a:solidFill>
                  <a:srgbClr val="FFFFFF"/>
                </a:solidFill>
                <a:latin typeface="Times New Roman" charset="0"/>
              </a:rPr>
              <a:t>58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Text Box 1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677863" y="4572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2160" tIns="46080" rIns="92160" bIns="460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buSzPct val="100000"/>
              <a:defRPr/>
            </a:pPr>
            <a:r>
              <a:rPr lang="en-GB" sz="54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Tension Pneumothorax </a:t>
            </a:r>
            <a:br>
              <a:rPr lang="en-GB" sz="54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</a:br>
            <a:r>
              <a:rPr lang="en-GB" sz="44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Management</a:t>
            </a:r>
          </a:p>
        </p:txBody>
      </p:sp>
      <p:sp>
        <p:nvSpPr>
          <p:cNvPr id="121858" name="Text Box 2"/>
          <p:cNvSpPr txBox="1">
            <a:spLocks noChangeArrowheads="1"/>
          </p:cNvSpPr>
          <p:nvPr/>
        </p:nvSpPr>
        <p:spPr bwMode="auto">
          <a:xfrm>
            <a:off x="677863" y="2590800"/>
            <a:ext cx="7780337" cy="350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2160" tIns="46080" rIns="92160" bIns="46080"/>
          <a:lstStyle>
            <a:lvl1pPr marL="341313" indent="-341313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36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32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2pPr>
            <a:lvl3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8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3pPr>
            <a:lvl4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4pPr>
            <a:lvl5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5pPr>
            <a:lvl6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6pPr>
            <a:lvl7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7pPr>
            <a:lvl8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8pPr>
            <a:lvl9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ts val="900"/>
              </a:spcBef>
              <a:buClr>
                <a:srgbClr val="FFFFFF"/>
              </a:buClr>
              <a:buSzPct val="60000"/>
              <a:buFont typeface="Times New Roman" charset="0"/>
              <a:buChar char="•"/>
              <a:defRPr/>
            </a:pPr>
            <a:r>
              <a:rPr lang="en-GB" smtClean="0"/>
              <a:t>Immediate decompression</a:t>
            </a:r>
          </a:p>
          <a:p>
            <a:pPr eaLnBrk="1" hangingPunct="1">
              <a:lnSpc>
                <a:spcPct val="90000"/>
              </a:lnSpc>
              <a:spcBef>
                <a:spcPts val="900"/>
              </a:spcBef>
              <a:buClr>
                <a:srgbClr val="FFFFFF"/>
              </a:buClr>
              <a:buSzPct val="60000"/>
              <a:buFont typeface="Times New Roman" charset="0"/>
              <a:buChar char="•"/>
              <a:defRPr/>
            </a:pPr>
            <a:r>
              <a:rPr lang="en-GB" smtClean="0"/>
              <a:t>Large bore needle</a:t>
            </a:r>
          </a:p>
          <a:p>
            <a:pPr eaLnBrk="1" hangingPunct="1">
              <a:lnSpc>
                <a:spcPct val="90000"/>
              </a:lnSpc>
              <a:spcBef>
                <a:spcPts val="900"/>
              </a:spcBef>
              <a:buClr>
                <a:srgbClr val="FFFFFF"/>
              </a:buClr>
              <a:buSzPct val="60000"/>
              <a:buFont typeface="Times New Roman" charset="0"/>
              <a:buChar char="•"/>
              <a:defRPr/>
            </a:pPr>
            <a:r>
              <a:rPr lang="en-GB" smtClean="0"/>
              <a:t>Second intercostal space</a:t>
            </a:r>
          </a:p>
          <a:p>
            <a:pPr eaLnBrk="1" hangingPunct="1">
              <a:lnSpc>
                <a:spcPct val="90000"/>
              </a:lnSpc>
              <a:spcBef>
                <a:spcPts val="900"/>
              </a:spcBef>
              <a:buClr>
                <a:srgbClr val="FFFFFF"/>
              </a:buClr>
              <a:buSzPct val="60000"/>
              <a:buFont typeface="Times New Roman" charset="0"/>
              <a:buChar char="•"/>
              <a:defRPr/>
            </a:pPr>
            <a:r>
              <a:rPr lang="en-GB" smtClean="0"/>
              <a:t>Mid clavicular line</a:t>
            </a:r>
          </a:p>
          <a:p>
            <a:pPr eaLnBrk="1" hangingPunct="1">
              <a:lnSpc>
                <a:spcPct val="90000"/>
              </a:lnSpc>
              <a:spcBef>
                <a:spcPts val="900"/>
              </a:spcBef>
              <a:buClr>
                <a:srgbClr val="FFFFFF"/>
              </a:buClr>
              <a:buSzPct val="60000"/>
              <a:buFont typeface="Times New Roman" charset="0"/>
              <a:buChar char="•"/>
              <a:defRPr/>
            </a:pPr>
            <a:r>
              <a:rPr lang="en-GB" smtClean="0"/>
              <a:t>Formal chest drain must follow</a:t>
            </a:r>
          </a:p>
        </p:txBody>
      </p:sp>
      <p:sp>
        <p:nvSpPr>
          <p:cNvPr id="121859" name="Rectangle 3"/>
          <p:cNvSpPr>
            <a:spLocks noChangeArrowheads="1"/>
          </p:cNvSpPr>
          <p:nvPr/>
        </p:nvSpPr>
        <p:spPr bwMode="auto">
          <a:xfrm>
            <a:off x="0" y="6473825"/>
            <a:ext cx="409575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800">
                <a:solidFill>
                  <a:srgbClr val="FFFFFF"/>
                </a:solidFill>
                <a:latin typeface="Times New Roman" charset="0"/>
              </a:rPr>
              <a:t>59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Text Box 1"/>
          <p:cNvSpPr txBox="1">
            <a:spLocks noChangeArrowheads="1"/>
          </p:cNvSpPr>
          <p:nvPr/>
        </p:nvSpPr>
        <p:spPr bwMode="auto">
          <a:xfrm>
            <a:off x="246063" y="457200"/>
            <a:ext cx="8607425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360" tIns="44280" rIns="90360" bIns="442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6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5pPr>
            <a:lvl6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6pPr>
            <a:lvl7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7pPr>
            <a:lvl8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8pPr>
            <a:lvl9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buSzPct val="100000"/>
              <a:defRPr/>
            </a:pPr>
            <a:r>
              <a:rPr lang="en-NZ" sz="4800" smtClean="0">
                <a:solidFill>
                  <a:srgbClr val="FFFF00"/>
                </a:solidFill>
              </a:rPr>
              <a:t>When do trauma patients die?</a:t>
            </a:r>
          </a:p>
        </p:txBody>
      </p:sp>
      <p:sp>
        <p:nvSpPr>
          <p:cNvPr id="13314" name="Text Box 2"/>
          <p:cNvSpPr txBox="1">
            <a:spLocks noChangeArrowheads="1"/>
          </p:cNvSpPr>
          <p:nvPr/>
        </p:nvSpPr>
        <p:spPr bwMode="auto">
          <a:xfrm>
            <a:off x="677863" y="1806575"/>
            <a:ext cx="7780337" cy="4433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360" tIns="44280" rIns="90360" bIns="4428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6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1363" indent="-2841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5pPr>
            <a:lvl6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6pPr>
            <a:lvl7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7pPr>
            <a:lvl8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8pPr>
            <a:lvl9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ts val="800"/>
              </a:spcBef>
              <a:buSzPct val="100000"/>
              <a:defRPr/>
            </a:pPr>
            <a:r>
              <a:rPr lang="en-NZ" sz="3200" smtClean="0">
                <a:solidFill>
                  <a:srgbClr val="FFFF00"/>
                </a:solidFill>
              </a:rPr>
              <a:t>Seconds - minutes 		(50% deaths)</a:t>
            </a:r>
          </a:p>
          <a:p>
            <a:pPr lvl="1" eaLnBrk="1" hangingPunct="1">
              <a:lnSpc>
                <a:spcPct val="90000"/>
              </a:lnSpc>
              <a:spcBef>
                <a:spcPts val="800"/>
              </a:spcBef>
              <a:buClr>
                <a:srgbClr val="FFFFFF"/>
              </a:buClr>
              <a:buSzPct val="100000"/>
              <a:buFont typeface="Times New Roman" charset="0"/>
              <a:buChar char="•"/>
              <a:defRPr/>
            </a:pPr>
            <a:r>
              <a:rPr lang="en-NZ" smtClean="0"/>
              <a:t>Brain and spinal cord, heart, great vessels</a:t>
            </a:r>
          </a:p>
          <a:p>
            <a:pPr eaLnBrk="1" hangingPunct="1">
              <a:lnSpc>
                <a:spcPct val="90000"/>
              </a:lnSpc>
              <a:spcBef>
                <a:spcPts val="2000"/>
              </a:spcBef>
              <a:buSzPct val="100000"/>
              <a:defRPr/>
            </a:pPr>
            <a:r>
              <a:rPr lang="en-NZ" sz="3200" smtClean="0">
                <a:solidFill>
                  <a:srgbClr val="FFFF00"/>
                </a:solidFill>
              </a:rPr>
              <a:t>1-2 hours 			(35% deaths)</a:t>
            </a:r>
          </a:p>
          <a:p>
            <a:pPr lvl="1" eaLnBrk="1" hangingPunct="1">
              <a:lnSpc>
                <a:spcPct val="90000"/>
              </a:lnSpc>
              <a:spcBef>
                <a:spcPts val="800"/>
              </a:spcBef>
              <a:buClr>
                <a:srgbClr val="FFFFFF"/>
              </a:buClr>
              <a:buSzPct val="100000"/>
              <a:buFont typeface="Times New Roman" charset="0"/>
              <a:buChar char="•"/>
              <a:defRPr/>
            </a:pPr>
            <a:r>
              <a:rPr lang="en-NZ" smtClean="0"/>
              <a:t>Head injury, chest, abdomen, fractures causing large blood loss</a:t>
            </a:r>
          </a:p>
          <a:p>
            <a:pPr eaLnBrk="1" hangingPunct="1">
              <a:lnSpc>
                <a:spcPct val="90000"/>
              </a:lnSpc>
              <a:spcBef>
                <a:spcPts val="2000"/>
              </a:spcBef>
              <a:buSzPct val="100000"/>
              <a:defRPr/>
            </a:pPr>
            <a:r>
              <a:rPr lang="en-NZ" sz="3200" smtClean="0">
                <a:solidFill>
                  <a:srgbClr val="FFFF00"/>
                </a:solidFill>
              </a:rPr>
              <a:t>Days to weeks 		(15% deaths)</a:t>
            </a:r>
          </a:p>
          <a:p>
            <a:pPr lvl="1" eaLnBrk="1" hangingPunct="1">
              <a:lnSpc>
                <a:spcPct val="90000"/>
              </a:lnSpc>
              <a:spcBef>
                <a:spcPts val="800"/>
              </a:spcBef>
              <a:buClr>
                <a:srgbClr val="FFFFFF"/>
              </a:buClr>
              <a:buSzPct val="100000"/>
              <a:buFont typeface="Times New Roman" charset="0"/>
              <a:buChar char="•"/>
              <a:defRPr/>
            </a:pPr>
            <a:r>
              <a:rPr lang="en-NZ" smtClean="0"/>
              <a:t>Sepsis, organ failure</a:t>
            </a:r>
          </a:p>
        </p:txBody>
      </p:sp>
      <p:sp>
        <p:nvSpPr>
          <p:cNvPr id="13315" name="Rectangle 3"/>
          <p:cNvSpPr>
            <a:spLocks noChangeArrowheads="1"/>
          </p:cNvSpPr>
          <p:nvPr/>
        </p:nvSpPr>
        <p:spPr bwMode="auto">
          <a:xfrm>
            <a:off x="0" y="6473825"/>
            <a:ext cx="295275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800">
                <a:solidFill>
                  <a:srgbClr val="FFFFFF"/>
                </a:solidFill>
                <a:latin typeface="Times New Roman" charset="0"/>
              </a:rPr>
              <a:t>6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Text Box 1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677863" y="4572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2160" tIns="46080" rIns="92160" bIns="460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buSzPct val="100000"/>
              <a:defRPr/>
            </a:pPr>
            <a:r>
              <a:rPr lang="en-GB" sz="54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Tension Pneumothorax</a:t>
            </a:r>
          </a:p>
        </p:txBody>
      </p:sp>
      <p:sp>
        <p:nvSpPr>
          <p:cNvPr id="123906" name="Text Box 2"/>
          <p:cNvSpPr txBox="1">
            <a:spLocks noChangeArrowheads="1"/>
          </p:cNvSpPr>
          <p:nvPr/>
        </p:nvSpPr>
        <p:spPr bwMode="auto">
          <a:xfrm>
            <a:off x="1181100" y="2438400"/>
            <a:ext cx="7277100" cy="3657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2160" tIns="46080" rIns="92160" bIns="46080"/>
          <a:lstStyle>
            <a:lvl1pPr marL="341313" indent="-341313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36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32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2pPr>
            <a:lvl3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8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3pPr>
            <a:lvl4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4pPr>
            <a:lvl5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5pPr>
            <a:lvl6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6pPr>
            <a:lvl7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7pPr>
            <a:lvl8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8pPr>
            <a:lvl9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ts val="900"/>
              </a:spcBef>
              <a:buClr>
                <a:srgbClr val="FFFFFF"/>
              </a:buClr>
              <a:buSzPct val="100000"/>
              <a:buFont typeface="Times New Roman" charset="0"/>
              <a:buNone/>
              <a:defRPr/>
            </a:pPr>
            <a:endParaRPr lang="en-GB" smtClean="0"/>
          </a:p>
          <a:p>
            <a:pPr eaLnBrk="1" hangingPunct="1">
              <a:spcBef>
                <a:spcPts val="900"/>
              </a:spcBef>
              <a:buClr>
                <a:srgbClr val="FFFFFF"/>
              </a:buClr>
              <a:buSzPct val="100000"/>
              <a:buFont typeface="Times New Roman" charset="0"/>
              <a:buChar char="•"/>
              <a:defRPr/>
            </a:pPr>
            <a:r>
              <a:rPr lang="en-GB" smtClean="0"/>
              <a:t>Should be a clinical diagnosis</a:t>
            </a:r>
          </a:p>
          <a:p>
            <a:pPr eaLnBrk="1" hangingPunct="1">
              <a:spcBef>
                <a:spcPts val="900"/>
              </a:spcBef>
              <a:buClr>
                <a:srgbClr val="FFFFFF"/>
              </a:buClr>
              <a:buSzPct val="100000"/>
              <a:buFont typeface="Times New Roman" charset="0"/>
              <a:buNone/>
              <a:defRPr/>
            </a:pPr>
            <a:endParaRPr lang="en-GB" smtClean="0"/>
          </a:p>
          <a:p>
            <a:pPr eaLnBrk="1" hangingPunct="1">
              <a:spcBef>
                <a:spcPts val="900"/>
              </a:spcBef>
              <a:buClr>
                <a:srgbClr val="FFFFFF"/>
              </a:buClr>
              <a:buSzPct val="100000"/>
              <a:buFont typeface="Times New Roman" charset="0"/>
              <a:buChar char="•"/>
              <a:defRPr/>
            </a:pPr>
            <a:r>
              <a:rPr lang="en-GB" smtClean="0"/>
              <a:t>Treat before X-ray</a:t>
            </a:r>
          </a:p>
        </p:txBody>
      </p:sp>
      <p:sp>
        <p:nvSpPr>
          <p:cNvPr id="123907" name="Rectangle 3"/>
          <p:cNvSpPr>
            <a:spLocks noChangeArrowheads="1"/>
          </p:cNvSpPr>
          <p:nvPr/>
        </p:nvSpPr>
        <p:spPr bwMode="auto">
          <a:xfrm>
            <a:off x="0" y="6473825"/>
            <a:ext cx="409575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800">
                <a:solidFill>
                  <a:srgbClr val="FFFFFF"/>
                </a:solidFill>
                <a:latin typeface="Times New Roman" charset="0"/>
              </a:rPr>
              <a:t>60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Text Box 1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3879850" y="1984375"/>
            <a:ext cx="1471613" cy="3584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SzPct val="100000"/>
              <a:defRPr/>
            </a:pPr>
            <a:r>
              <a:rPr lang="en-GB" sz="229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charset="0"/>
              </a:rPr>
              <a:t>?</a:t>
            </a:r>
          </a:p>
        </p:txBody>
      </p:sp>
      <p:sp>
        <p:nvSpPr>
          <p:cNvPr id="64514" name="Rectangle 2">
            <a:extLst>
              <a:ext uri="{FF2B5EF4-FFF2-40B4-BE49-F238E27FC236}"/>
            </a:extLst>
          </p:cNvPr>
          <p:cNvSpPr>
            <a:spLocks noChangeArrowheads="1"/>
          </p:cNvSpPr>
          <p:nvPr/>
        </p:nvSpPr>
        <p:spPr bwMode="auto">
          <a:xfrm>
            <a:off x="677863" y="4572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360" tIns="44280" rIns="90360" bIns="44280" anchor="ctr"/>
          <a:lstStyle/>
          <a:p>
            <a:pPr algn="ctr"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540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Airway and Breathing</a:t>
            </a:r>
          </a:p>
        </p:txBody>
      </p:sp>
      <p:sp>
        <p:nvSpPr>
          <p:cNvPr id="125955" name="Rectangle 3"/>
          <p:cNvSpPr>
            <a:spLocks noChangeArrowheads="1"/>
          </p:cNvSpPr>
          <p:nvPr/>
        </p:nvSpPr>
        <p:spPr bwMode="auto">
          <a:xfrm>
            <a:off x="0" y="6473825"/>
            <a:ext cx="409575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800">
                <a:solidFill>
                  <a:srgbClr val="FFFFFF"/>
                </a:solidFill>
                <a:latin typeface="Times New Roman" charset="0"/>
              </a:rPr>
              <a:t>61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0A0A2D"/>
            </a:gs>
            <a:gs pos="100000">
              <a:srgbClr val="6E000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Text Box 1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677863" y="4572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360" tIns="44280" rIns="90360" bIns="442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buSzPct val="100000"/>
              <a:defRPr/>
            </a:pPr>
            <a:r>
              <a:rPr lang="en-GB" sz="54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Airway and Breathing</a:t>
            </a:r>
          </a:p>
        </p:txBody>
      </p:sp>
      <p:sp>
        <p:nvSpPr>
          <p:cNvPr id="65538" name="Text Box 2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677863" y="1981200"/>
            <a:ext cx="7780337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360" tIns="44280" rIns="90360" bIns="44280"/>
          <a:lstStyle>
            <a:lvl1pPr marL="342900" indent="-341313"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ts val="900"/>
              </a:spcBef>
              <a:buSzPct val="100000"/>
              <a:defRPr/>
            </a:pPr>
            <a:r>
              <a:rPr lang="en-US" altLang="en-US" sz="3600">
                <a:solidFill>
                  <a:srgbClr val="FFFF00"/>
                </a:solidFill>
                <a:cs typeface="+mn-cs"/>
              </a:rPr>
              <a:t>Summary</a:t>
            </a:r>
          </a:p>
          <a:p>
            <a:pPr marL="341313" indent="-339725" eaLnBrk="1" hangingPunct="1">
              <a:spcBef>
                <a:spcPts val="900"/>
              </a:spcBef>
              <a:buClr>
                <a:srgbClr val="FFFFFF"/>
              </a:buClr>
              <a:buSzPct val="100000"/>
              <a:buFont typeface="Times New Roman" panose="02020603050405020304" pitchFamily="18" charset="0"/>
              <a:buChar char="•"/>
              <a:defRPr/>
            </a:pPr>
            <a:r>
              <a:rPr lang="en-US" altLang="en-US" sz="3600">
                <a:cs typeface="+mn-cs"/>
              </a:rPr>
              <a:t>Open the airway</a:t>
            </a:r>
          </a:p>
          <a:p>
            <a:pPr marL="341313" indent="-339725" eaLnBrk="1" hangingPunct="1">
              <a:spcBef>
                <a:spcPts val="900"/>
              </a:spcBef>
              <a:buClr>
                <a:srgbClr val="FFFFFF"/>
              </a:buClr>
              <a:buSzPct val="100000"/>
              <a:buFont typeface="Times New Roman" panose="02020603050405020304" pitchFamily="18" charset="0"/>
              <a:buChar char="•"/>
              <a:defRPr/>
            </a:pPr>
            <a:r>
              <a:rPr lang="en-US" altLang="en-US" sz="3600">
                <a:cs typeface="+mn-cs"/>
              </a:rPr>
              <a:t>Give oxygen </a:t>
            </a:r>
          </a:p>
          <a:p>
            <a:pPr marL="341313" indent="-339725" eaLnBrk="1" hangingPunct="1">
              <a:spcBef>
                <a:spcPts val="900"/>
              </a:spcBef>
              <a:buClr>
                <a:srgbClr val="FFFFFF"/>
              </a:buClr>
              <a:buSzPct val="100000"/>
              <a:buFont typeface="Times New Roman" panose="02020603050405020304" pitchFamily="18" charset="0"/>
              <a:buChar char="•"/>
              <a:defRPr/>
            </a:pPr>
            <a:r>
              <a:rPr lang="en-US" altLang="en-US" sz="3600">
                <a:cs typeface="+mn-cs"/>
              </a:rPr>
              <a:t>Assist ventilation as required</a:t>
            </a:r>
          </a:p>
          <a:p>
            <a:pPr marL="341313" indent="-339725" eaLnBrk="1" hangingPunct="1">
              <a:spcBef>
                <a:spcPts val="900"/>
              </a:spcBef>
              <a:buClr>
                <a:srgbClr val="FFFFFF"/>
              </a:buClr>
              <a:buSzPct val="100000"/>
              <a:buFont typeface="Times New Roman" panose="02020603050405020304" pitchFamily="18" charset="0"/>
              <a:buChar char="•"/>
              <a:defRPr/>
            </a:pPr>
            <a:r>
              <a:rPr lang="en-US" altLang="en-US" sz="3600">
                <a:cs typeface="+mn-cs"/>
              </a:rPr>
              <a:t>Consider intubation</a:t>
            </a:r>
          </a:p>
          <a:p>
            <a:pPr marL="341313" indent="-339725" eaLnBrk="1" hangingPunct="1">
              <a:spcBef>
                <a:spcPts val="900"/>
              </a:spcBef>
              <a:buClr>
                <a:srgbClr val="FFFF00"/>
              </a:buClr>
              <a:buSzPct val="100000"/>
              <a:buFont typeface="Times New Roman" panose="02020603050405020304" pitchFamily="18" charset="0"/>
              <a:buChar char="•"/>
              <a:defRPr/>
            </a:pPr>
            <a:r>
              <a:rPr lang="en-US" altLang="en-US" sz="3600">
                <a:solidFill>
                  <a:srgbClr val="FFFF00"/>
                </a:solidFill>
                <a:cs typeface="+mn-cs"/>
              </a:rPr>
              <a:t>Never</a:t>
            </a:r>
            <a:r>
              <a:rPr lang="en-US" altLang="en-US" sz="3600">
                <a:cs typeface="+mn-cs"/>
              </a:rPr>
              <a:t> forget cervical spine</a:t>
            </a:r>
          </a:p>
        </p:txBody>
      </p:sp>
      <p:sp>
        <p:nvSpPr>
          <p:cNvPr id="128004" name="Rectangle 3"/>
          <p:cNvSpPr>
            <a:spLocks noChangeArrowheads="1"/>
          </p:cNvSpPr>
          <p:nvPr/>
        </p:nvSpPr>
        <p:spPr bwMode="auto">
          <a:xfrm>
            <a:off x="0" y="6473825"/>
            <a:ext cx="409575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800">
                <a:solidFill>
                  <a:srgbClr val="FFFFFF"/>
                </a:solidFill>
                <a:latin typeface="Times New Roman" charset="0"/>
              </a:rPr>
              <a:t>62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0A0A2D"/>
            </a:gs>
            <a:gs pos="100000">
              <a:srgbClr val="005F0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Text Box 1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677863" y="10287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360" tIns="44280" rIns="90360" bIns="442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buSzPct val="100000"/>
              <a:defRPr/>
            </a:pPr>
            <a:r>
              <a:rPr lang="en-GB" sz="66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Circulation</a:t>
            </a:r>
          </a:p>
        </p:txBody>
      </p:sp>
      <p:sp>
        <p:nvSpPr>
          <p:cNvPr id="66562" name="Text Box 2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677863" y="2857500"/>
            <a:ext cx="8104187" cy="2724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360" tIns="44280" rIns="90360" bIns="44280"/>
          <a:lstStyle>
            <a:lvl1pPr marL="342900" indent="-341313"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ts val="900"/>
              </a:spcBef>
              <a:buSzPct val="100000"/>
              <a:defRPr/>
            </a:pPr>
            <a:r>
              <a:rPr lang="en-US" altLang="en-US" sz="3600">
                <a:solidFill>
                  <a:srgbClr val="FFFF00"/>
                </a:solidFill>
                <a:cs typeface="+mn-cs"/>
              </a:rPr>
              <a:t>At the end you will</a:t>
            </a:r>
          </a:p>
          <a:p>
            <a:pPr marL="341313" indent="-339725" eaLnBrk="1" hangingPunct="1">
              <a:lnSpc>
                <a:spcPct val="90000"/>
              </a:lnSpc>
              <a:spcBef>
                <a:spcPts val="900"/>
              </a:spcBef>
              <a:buClr>
                <a:srgbClr val="FFFFFF"/>
              </a:buClr>
              <a:buSzPct val="100000"/>
              <a:buFont typeface="Times New Roman" panose="02020603050405020304" pitchFamily="18" charset="0"/>
              <a:buChar char="•"/>
              <a:defRPr/>
            </a:pPr>
            <a:r>
              <a:rPr lang="en-US" altLang="en-US" sz="3600">
                <a:cs typeface="+mn-cs"/>
              </a:rPr>
              <a:t>understand the structured approach to circulation problems</a:t>
            </a:r>
          </a:p>
          <a:p>
            <a:pPr marL="341313" indent="-339725" eaLnBrk="1" hangingPunct="1">
              <a:lnSpc>
                <a:spcPct val="90000"/>
              </a:lnSpc>
              <a:spcBef>
                <a:spcPts val="900"/>
              </a:spcBef>
              <a:buClr>
                <a:srgbClr val="FFFFFF"/>
              </a:buClr>
              <a:buSzPct val="100000"/>
              <a:buFont typeface="Times New Roman" panose="02020603050405020304" pitchFamily="18" charset="0"/>
              <a:buChar char="•"/>
              <a:defRPr/>
            </a:pPr>
            <a:r>
              <a:rPr lang="en-US" altLang="en-US" sz="3600">
                <a:cs typeface="+mn-cs"/>
              </a:rPr>
              <a:t>be able to recognise and treat shock</a:t>
            </a:r>
          </a:p>
        </p:txBody>
      </p:sp>
      <p:sp>
        <p:nvSpPr>
          <p:cNvPr id="130052" name="Rectangle 3"/>
          <p:cNvSpPr>
            <a:spLocks noChangeArrowheads="1"/>
          </p:cNvSpPr>
          <p:nvPr/>
        </p:nvSpPr>
        <p:spPr bwMode="auto">
          <a:xfrm>
            <a:off x="0" y="6473825"/>
            <a:ext cx="409575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800">
                <a:solidFill>
                  <a:srgbClr val="FFFFFF"/>
                </a:solidFill>
                <a:latin typeface="Times New Roman" charset="0"/>
              </a:rPr>
              <a:t>63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Text Box 1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677863" y="4572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360" tIns="44280" rIns="90360" bIns="442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buSzPct val="100000"/>
              <a:defRPr/>
            </a:pPr>
            <a:r>
              <a:rPr lang="en-US" sz="54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Scenario</a:t>
            </a:r>
          </a:p>
        </p:txBody>
      </p:sp>
      <p:sp>
        <p:nvSpPr>
          <p:cNvPr id="132098" name="Text Box 2"/>
          <p:cNvSpPr txBox="1">
            <a:spLocks noChangeArrowheads="1"/>
          </p:cNvSpPr>
          <p:nvPr/>
        </p:nvSpPr>
        <p:spPr bwMode="auto">
          <a:xfrm>
            <a:off x="677863" y="1981200"/>
            <a:ext cx="7780337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360" tIns="44280" rIns="90360" bIns="44280"/>
          <a:lstStyle>
            <a:lvl1pPr marL="184150" indent="14288">
              <a:tabLst>
                <a:tab pos="754063" algn="l"/>
                <a:tab pos="1668463" algn="l"/>
                <a:tab pos="2582863" algn="l"/>
                <a:tab pos="3497263" algn="l"/>
                <a:tab pos="4411663" algn="l"/>
                <a:tab pos="5326063" algn="l"/>
                <a:tab pos="6240463" algn="l"/>
                <a:tab pos="7154863" algn="l"/>
                <a:tab pos="8069263" algn="l"/>
                <a:tab pos="8983663" algn="l"/>
                <a:tab pos="9898063" algn="l"/>
              </a:tabLst>
              <a:defRPr sz="36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754063" algn="l"/>
                <a:tab pos="1668463" algn="l"/>
                <a:tab pos="2582863" algn="l"/>
                <a:tab pos="3497263" algn="l"/>
                <a:tab pos="4411663" algn="l"/>
                <a:tab pos="5326063" algn="l"/>
                <a:tab pos="6240463" algn="l"/>
                <a:tab pos="7154863" algn="l"/>
                <a:tab pos="8069263" algn="l"/>
                <a:tab pos="8983663" algn="l"/>
                <a:tab pos="9898063" algn="l"/>
              </a:tabLst>
              <a:defRPr sz="32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2pPr>
            <a:lvl3pPr>
              <a:tabLst>
                <a:tab pos="754063" algn="l"/>
                <a:tab pos="1668463" algn="l"/>
                <a:tab pos="2582863" algn="l"/>
                <a:tab pos="3497263" algn="l"/>
                <a:tab pos="4411663" algn="l"/>
                <a:tab pos="5326063" algn="l"/>
                <a:tab pos="6240463" algn="l"/>
                <a:tab pos="7154863" algn="l"/>
                <a:tab pos="8069263" algn="l"/>
                <a:tab pos="8983663" algn="l"/>
                <a:tab pos="9898063" algn="l"/>
              </a:tabLst>
              <a:defRPr sz="28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3pPr>
            <a:lvl4pPr>
              <a:tabLst>
                <a:tab pos="754063" algn="l"/>
                <a:tab pos="1668463" algn="l"/>
                <a:tab pos="2582863" algn="l"/>
                <a:tab pos="3497263" algn="l"/>
                <a:tab pos="4411663" algn="l"/>
                <a:tab pos="5326063" algn="l"/>
                <a:tab pos="6240463" algn="l"/>
                <a:tab pos="7154863" algn="l"/>
                <a:tab pos="8069263" algn="l"/>
                <a:tab pos="8983663" algn="l"/>
                <a:tab pos="9898063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4pPr>
            <a:lvl5pPr>
              <a:tabLst>
                <a:tab pos="754063" algn="l"/>
                <a:tab pos="1668463" algn="l"/>
                <a:tab pos="2582863" algn="l"/>
                <a:tab pos="3497263" algn="l"/>
                <a:tab pos="4411663" algn="l"/>
                <a:tab pos="5326063" algn="l"/>
                <a:tab pos="6240463" algn="l"/>
                <a:tab pos="7154863" algn="l"/>
                <a:tab pos="8069263" algn="l"/>
                <a:tab pos="8983663" algn="l"/>
                <a:tab pos="9898063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5pPr>
            <a:lvl6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54063" algn="l"/>
                <a:tab pos="1668463" algn="l"/>
                <a:tab pos="2582863" algn="l"/>
                <a:tab pos="3497263" algn="l"/>
                <a:tab pos="4411663" algn="l"/>
                <a:tab pos="5326063" algn="l"/>
                <a:tab pos="6240463" algn="l"/>
                <a:tab pos="7154863" algn="l"/>
                <a:tab pos="8069263" algn="l"/>
                <a:tab pos="8983663" algn="l"/>
                <a:tab pos="9898063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6pPr>
            <a:lvl7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54063" algn="l"/>
                <a:tab pos="1668463" algn="l"/>
                <a:tab pos="2582863" algn="l"/>
                <a:tab pos="3497263" algn="l"/>
                <a:tab pos="4411663" algn="l"/>
                <a:tab pos="5326063" algn="l"/>
                <a:tab pos="6240463" algn="l"/>
                <a:tab pos="7154863" algn="l"/>
                <a:tab pos="8069263" algn="l"/>
                <a:tab pos="8983663" algn="l"/>
                <a:tab pos="9898063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7pPr>
            <a:lvl8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54063" algn="l"/>
                <a:tab pos="1668463" algn="l"/>
                <a:tab pos="2582863" algn="l"/>
                <a:tab pos="3497263" algn="l"/>
                <a:tab pos="4411663" algn="l"/>
                <a:tab pos="5326063" algn="l"/>
                <a:tab pos="6240463" algn="l"/>
                <a:tab pos="7154863" algn="l"/>
                <a:tab pos="8069263" algn="l"/>
                <a:tab pos="8983663" algn="l"/>
                <a:tab pos="9898063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8pPr>
            <a:lvl9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54063" algn="l"/>
                <a:tab pos="1668463" algn="l"/>
                <a:tab pos="2582863" algn="l"/>
                <a:tab pos="3497263" algn="l"/>
                <a:tab pos="4411663" algn="l"/>
                <a:tab pos="5326063" algn="l"/>
                <a:tab pos="6240463" algn="l"/>
                <a:tab pos="7154863" algn="l"/>
                <a:tab pos="8069263" algn="l"/>
                <a:tab pos="8983663" algn="l"/>
                <a:tab pos="9898063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ts val="900"/>
              </a:spcBef>
              <a:buSzPct val="100000"/>
              <a:defRPr/>
            </a:pPr>
            <a:r>
              <a:rPr lang="en-US" smtClean="0"/>
              <a:t>A 19-year-old woman is hit by a car.  When she arrives at your hospital, she is complaining of lower abdominal and right thigh pain.  She is pale and sweaty. </a:t>
            </a:r>
          </a:p>
          <a:p>
            <a:pPr eaLnBrk="1" hangingPunct="1">
              <a:spcBef>
                <a:spcPts val="900"/>
              </a:spcBef>
              <a:buSzPct val="100000"/>
              <a:defRPr/>
            </a:pPr>
            <a:endParaRPr lang="en-US" smtClean="0"/>
          </a:p>
        </p:txBody>
      </p:sp>
      <p:sp>
        <p:nvSpPr>
          <p:cNvPr id="132099" name="Rectangle 3"/>
          <p:cNvSpPr>
            <a:spLocks noChangeArrowheads="1"/>
          </p:cNvSpPr>
          <p:nvPr/>
        </p:nvSpPr>
        <p:spPr bwMode="auto">
          <a:xfrm>
            <a:off x="0" y="6473825"/>
            <a:ext cx="409575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800">
                <a:solidFill>
                  <a:srgbClr val="FFFFFF"/>
                </a:solidFill>
                <a:latin typeface="Times New Roman" charset="0"/>
              </a:rPr>
              <a:t>64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Text Box 1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677863" y="4572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360" tIns="44280" rIns="90360" bIns="442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buSzPct val="100000"/>
              <a:defRPr/>
            </a:pPr>
            <a:r>
              <a:rPr lang="en-US" sz="54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Scenario Questions</a:t>
            </a:r>
          </a:p>
        </p:txBody>
      </p:sp>
      <p:sp>
        <p:nvSpPr>
          <p:cNvPr id="134146" name="Text Box 2"/>
          <p:cNvSpPr txBox="1">
            <a:spLocks noChangeArrowheads="1"/>
          </p:cNvSpPr>
          <p:nvPr/>
        </p:nvSpPr>
        <p:spPr bwMode="auto">
          <a:xfrm>
            <a:off x="677863" y="1981200"/>
            <a:ext cx="8466137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360" tIns="44280" rIns="90360" bIns="44280"/>
          <a:lstStyle>
            <a:lvl1pPr marL="341313" indent="-341313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36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32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2pPr>
            <a:lvl3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8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3pPr>
            <a:lvl4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4pPr>
            <a:lvl5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5pPr>
            <a:lvl6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6pPr>
            <a:lvl7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7pPr>
            <a:lvl8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8pPr>
            <a:lvl9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ts val="900"/>
              </a:spcBef>
              <a:buClr>
                <a:srgbClr val="FFFFFF"/>
              </a:buClr>
              <a:buSzPct val="100000"/>
              <a:buFont typeface="Times New Roman" charset="0"/>
              <a:buChar char="•"/>
              <a:defRPr/>
            </a:pPr>
            <a:r>
              <a:rPr lang="en-US" smtClean="0"/>
              <a:t>What would you do first ?</a:t>
            </a:r>
          </a:p>
          <a:p>
            <a:pPr eaLnBrk="1" hangingPunct="1">
              <a:lnSpc>
                <a:spcPct val="90000"/>
              </a:lnSpc>
              <a:spcBef>
                <a:spcPts val="900"/>
              </a:spcBef>
              <a:buClr>
                <a:srgbClr val="FFFFFF"/>
              </a:buClr>
              <a:buSzPct val="100000"/>
              <a:buFont typeface="Times New Roman" charset="0"/>
              <a:buChar char="•"/>
              <a:defRPr/>
            </a:pPr>
            <a:r>
              <a:rPr lang="en-US" smtClean="0"/>
              <a:t>How would you assess her circulation?</a:t>
            </a:r>
          </a:p>
          <a:p>
            <a:pPr eaLnBrk="1" hangingPunct="1">
              <a:lnSpc>
                <a:spcPct val="90000"/>
              </a:lnSpc>
              <a:spcBef>
                <a:spcPts val="900"/>
              </a:spcBef>
              <a:buClr>
                <a:srgbClr val="FFFFFF"/>
              </a:buClr>
              <a:buSzPct val="100000"/>
              <a:buFont typeface="Times New Roman" charset="0"/>
              <a:buChar char="•"/>
              <a:defRPr/>
            </a:pPr>
            <a:r>
              <a:rPr lang="en-US" smtClean="0"/>
              <a:t>What is shock ?</a:t>
            </a:r>
          </a:p>
          <a:p>
            <a:pPr eaLnBrk="1" hangingPunct="1">
              <a:lnSpc>
                <a:spcPct val="90000"/>
              </a:lnSpc>
              <a:spcBef>
                <a:spcPts val="900"/>
              </a:spcBef>
              <a:buClr>
                <a:srgbClr val="FFFFFF"/>
              </a:buClr>
              <a:buSzPct val="100000"/>
              <a:buFont typeface="Times New Roman" charset="0"/>
              <a:buChar char="•"/>
              <a:defRPr/>
            </a:pPr>
            <a:r>
              <a:rPr lang="en-US" smtClean="0"/>
              <a:t>Where are the sites of “hidden” bleeding ?</a:t>
            </a:r>
          </a:p>
          <a:p>
            <a:pPr eaLnBrk="1" hangingPunct="1">
              <a:lnSpc>
                <a:spcPct val="90000"/>
              </a:lnSpc>
              <a:spcBef>
                <a:spcPts val="900"/>
              </a:spcBef>
              <a:buClr>
                <a:srgbClr val="FFFFFF"/>
              </a:buClr>
              <a:buSzPct val="100000"/>
              <a:buFont typeface="Times New Roman" charset="0"/>
              <a:buChar char="•"/>
              <a:defRPr/>
            </a:pPr>
            <a:r>
              <a:rPr lang="en-US" smtClean="0"/>
              <a:t>How do you treat shock ?</a:t>
            </a:r>
          </a:p>
        </p:txBody>
      </p:sp>
      <p:sp>
        <p:nvSpPr>
          <p:cNvPr id="134147" name="Rectangle 3"/>
          <p:cNvSpPr>
            <a:spLocks noChangeArrowheads="1"/>
          </p:cNvSpPr>
          <p:nvPr/>
        </p:nvSpPr>
        <p:spPr bwMode="auto">
          <a:xfrm>
            <a:off x="0" y="6473825"/>
            <a:ext cx="409575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800">
                <a:solidFill>
                  <a:srgbClr val="FFFFFF"/>
                </a:solidFill>
                <a:latin typeface="Times New Roman" charset="0"/>
              </a:rPr>
              <a:t>65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Text Box 1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677863" y="4572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2160" tIns="46080" rIns="92160" bIns="460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buSzPct val="100000"/>
              <a:defRPr/>
            </a:pPr>
            <a:r>
              <a:rPr lang="en-GB" sz="54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Circulation</a:t>
            </a:r>
            <a:br>
              <a:rPr lang="en-GB" sz="54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</a:br>
            <a:r>
              <a:rPr lang="en-GB" sz="40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Assessment</a:t>
            </a:r>
          </a:p>
        </p:txBody>
      </p:sp>
      <p:sp>
        <p:nvSpPr>
          <p:cNvPr id="136194" name="Text Box 2"/>
          <p:cNvSpPr txBox="1">
            <a:spLocks noChangeArrowheads="1"/>
          </p:cNvSpPr>
          <p:nvPr/>
        </p:nvSpPr>
        <p:spPr bwMode="auto">
          <a:xfrm>
            <a:off x="677863" y="2362200"/>
            <a:ext cx="7772400" cy="3733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2160" tIns="46080" rIns="92160" bIns="46080"/>
          <a:lstStyle>
            <a:lvl1pPr marL="341313" indent="-341313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36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32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2pPr>
            <a:lvl3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8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3pPr>
            <a:lvl4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4pPr>
            <a:lvl5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5pPr>
            <a:lvl6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6pPr>
            <a:lvl7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7pPr>
            <a:lvl8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8pPr>
            <a:lvl9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ts val="900"/>
              </a:spcBef>
              <a:buClr>
                <a:srgbClr val="FFFFFF"/>
              </a:buClr>
              <a:buSzPct val="100000"/>
              <a:buFont typeface="Times New Roman" charset="0"/>
              <a:buChar char="•"/>
              <a:defRPr/>
            </a:pPr>
            <a:r>
              <a:rPr lang="en-GB" smtClean="0"/>
              <a:t>Peripheral colour</a:t>
            </a:r>
          </a:p>
          <a:p>
            <a:pPr eaLnBrk="1" hangingPunct="1">
              <a:lnSpc>
                <a:spcPct val="90000"/>
              </a:lnSpc>
              <a:spcBef>
                <a:spcPts val="900"/>
              </a:spcBef>
              <a:buClr>
                <a:srgbClr val="FFFFFF"/>
              </a:buClr>
              <a:buSzPct val="100000"/>
              <a:buFont typeface="Times New Roman" charset="0"/>
              <a:buChar char="•"/>
              <a:defRPr/>
            </a:pPr>
            <a:r>
              <a:rPr lang="en-GB" smtClean="0"/>
              <a:t>Capillary refill</a:t>
            </a:r>
          </a:p>
          <a:p>
            <a:pPr eaLnBrk="1" hangingPunct="1">
              <a:lnSpc>
                <a:spcPct val="90000"/>
              </a:lnSpc>
              <a:spcBef>
                <a:spcPts val="900"/>
              </a:spcBef>
              <a:buClr>
                <a:srgbClr val="FFFFFF"/>
              </a:buClr>
              <a:buSzPct val="100000"/>
              <a:buFont typeface="Times New Roman" charset="0"/>
              <a:buChar char="•"/>
              <a:defRPr/>
            </a:pPr>
            <a:r>
              <a:rPr lang="en-GB" smtClean="0"/>
              <a:t>Heart rate</a:t>
            </a:r>
          </a:p>
          <a:p>
            <a:pPr eaLnBrk="1" hangingPunct="1">
              <a:lnSpc>
                <a:spcPct val="90000"/>
              </a:lnSpc>
              <a:spcBef>
                <a:spcPts val="900"/>
              </a:spcBef>
              <a:buClr>
                <a:srgbClr val="FFFFFF"/>
              </a:buClr>
              <a:buSzPct val="100000"/>
              <a:buFont typeface="Times New Roman" charset="0"/>
              <a:buChar char="•"/>
              <a:defRPr/>
            </a:pPr>
            <a:r>
              <a:rPr lang="en-GB" smtClean="0"/>
              <a:t>Peripheral temperature</a:t>
            </a:r>
          </a:p>
          <a:p>
            <a:pPr eaLnBrk="1" hangingPunct="1">
              <a:lnSpc>
                <a:spcPct val="90000"/>
              </a:lnSpc>
              <a:spcBef>
                <a:spcPts val="900"/>
              </a:spcBef>
              <a:buClr>
                <a:srgbClr val="FFFFFF"/>
              </a:buClr>
              <a:buSzPct val="100000"/>
              <a:buFont typeface="Times New Roman" charset="0"/>
              <a:buChar char="•"/>
              <a:defRPr/>
            </a:pPr>
            <a:r>
              <a:rPr lang="en-GB" smtClean="0"/>
              <a:t>Blood pressure</a:t>
            </a:r>
          </a:p>
          <a:p>
            <a:pPr eaLnBrk="1" hangingPunct="1">
              <a:lnSpc>
                <a:spcPct val="90000"/>
              </a:lnSpc>
              <a:spcBef>
                <a:spcPts val="900"/>
              </a:spcBef>
              <a:buClr>
                <a:srgbClr val="FFFFFF"/>
              </a:buClr>
              <a:buSzPct val="100000"/>
              <a:buFont typeface="Times New Roman" charset="0"/>
              <a:buChar char="•"/>
              <a:defRPr/>
            </a:pPr>
            <a:r>
              <a:rPr lang="en-GB" smtClean="0"/>
              <a:t>Urine output</a:t>
            </a:r>
          </a:p>
        </p:txBody>
      </p:sp>
      <p:sp>
        <p:nvSpPr>
          <p:cNvPr id="136195" name="Rectangle 3"/>
          <p:cNvSpPr>
            <a:spLocks noChangeArrowheads="1"/>
          </p:cNvSpPr>
          <p:nvPr/>
        </p:nvSpPr>
        <p:spPr bwMode="auto">
          <a:xfrm>
            <a:off x="0" y="6488113"/>
            <a:ext cx="409575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800">
                <a:solidFill>
                  <a:srgbClr val="FFFFFF"/>
                </a:solidFill>
                <a:latin typeface="Times New Roman" charset="0"/>
              </a:rPr>
              <a:t>66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Text Box 1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677863" y="4572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2160" tIns="46080" rIns="92160" bIns="460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buSzPct val="100000"/>
              <a:defRPr/>
            </a:pPr>
            <a:r>
              <a:rPr lang="en-GB" sz="54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Types of Bleeding</a:t>
            </a:r>
          </a:p>
        </p:txBody>
      </p:sp>
      <p:sp>
        <p:nvSpPr>
          <p:cNvPr id="138242" name="Text Box 2"/>
          <p:cNvSpPr txBox="1">
            <a:spLocks noChangeArrowheads="1"/>
          </p:cNvSpPr>
          <p:nvPr/>
        </p:nvSpPr>
        <p:spPr bwMode="auto">
          <a:xfrm>
            <a:off x="1009650" y="2103438"/>
            <a:ext cx="7181850" cy="4549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2160" tIns="46080" rIns="92160" bIns="46080"/>
          <a:lstStyle>
            <a:lvl1pPr marL="341313" indent="-341313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36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1363" indent="-284163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32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2pPr>
            <a:lvl3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8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3pPr>
            <a:lvl4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4pPr>
            <a:lvl5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5pPr>
            <a:lvl6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6pPr>
            <a:lvl7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7pPr>
            <a:lvl8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8pPr>
            <a:lvl9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ts val="1000"/>
              </a:spcBef>
              <a:buClr>
                <a:srgbClr val="FFFFFF"/>
              </a:buClr>
              <a:buSzPct val="60000"/>
              <a:buFont typeface="Times New Roman" charset="0"/>
              <a:buChar char="•"/>
              <a:defRPr/>
            </a:pPr>
            <a:r>
              <a:rPr lang="en-GB" sz="4000" smtClean="0"/>
              <a:t>Compressible / external</a:t>
            </a:r>
          </a:p>
          <a:p>
            <a:pPr lvl="1" eaLnBrk="1" hangingPunct="1">
              <a:spcBef>
                <a:spcPts val="800"/>
              </a:spcBef>
              <a:buClr>
                <a:srgbClr val="FFFFFF"/>
              </a:buClr>
              <a:buSzPct val="60000"/>
              <a:buFont typeface="Times New Roman" charset="0"/>
              <a:buChar char="•"/>
              <a:defRPr/>
            </a:pPr>
            <a:r>
              <a:rPr lang="en-GB" smtClean="0"/>
              <a:t>usually peripheral</a:t>
            </a:r>
          </a:p>
          <a:p>
            <a:pPr lvl="1" eaLnBrk="1" hangingPunct="1">
              <a:spcBef>
                <a:spcPts val="800"/>
              </a:spcBef>
              <a:buClr>
                <a:srgbClr val="FFFFFF"/>
              </a:buClr>
              <a:buSzPct val="60000"/>
              <a:buFont typeface="Times New Roman" charset="0"/>
              <a:buNone/>
              <a:defRPr/>
            </a:pPr>
            <a:endParaRPr lang="en-GB" i="1" smtClean="0"/>
          </a:p>
          <a:p>
            <a:pPr eaLnBrk="1" hangingPunct="1">
              <a:spcBef>
                <a:spcPts val="1000"/>
              </a:spcBef>
              <a:buClr>
                <a:srgbClr val="FFFFFF"/>
              </a:buClr>
              <a:buSzPct val="60000"/>
              <a:buFont typeface="Times New Roman" charset="0"/>
              <a:buChar char="•"/>
              <a:defRPr/>
            </a:pPr>
            <a:r>
              <a:rPr lang="en-GB" sz="4000" smtClean="0"/>
              <a:t>Non-compressible</a:t>
            </a:r>
          </a:p>
          <a:p>
            <a:pPr lvl="1" eaLnBrk="1" hangingPunct="1">
              <a:spcBef>
                <a:spcPts val="800"/>
              </a:spcBef>
              <a:buClr>
                <a:srgbClr val="FFFFFF"/>
              </a:buClr>
              <a:buSzPct val="60000"/>
              <a:buFont typeface="Times New Roman" charset="0"/>
              <a:buChar char="•"/>
              <a:defRPr/>
            </a:pPr>
            <a:r>
              <a:rPr lang="en-GB" smtClean="0"/>
              <a:t>e.g. intra-abdominal</a:t>
            </a:r>
          </a:p>
          <a:p>
            <a:pPr lvl="1" eaLnBrk="1" hangingPunct="1">
              <a:spcBef>
                <a:spcPts val="800"/>
              </a:spcBef>
              <a:buClr>
                <a:srgbClr val="FFFFFF"/>
              </a:buClr>
              <a:buSzPct val="60000"/>
              <a:buFont typeface="Times New Roman" charset="0"/>
              <a:buChar char="•"/>
              <a:defRPr/>
            </a:pPr>
            <a:r>
              <a:rPr lang="en-GB" smtClean="0"/>
              <a:t>surgery required</a:t>
            </a:r>
          </a:p>
        </p:txBody>
      </p:sp>
      <p:sp>
        <p:nvSpPr>
          <p:cNvPr id="138243" name="Rectangle 3"/>
          <p:cNvSpPr>
            <a:spLocks noChangeArrowheads="1"/>
          </p:cNvSpPr>
          <p:nvPr/>
        </p:nvSpPr>
        <p:spPr bwMode="auto">
          <a:xfrm>
            <a:off x="0" y="6473825"/>
            <a:ext cx="409575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800">
                <a:solidFill>
                  <a:srgbClr val="FFFFFF"/>
                </a:solidFill>
                <a:latin typeface="Times New Roman" charset="0"/>
              </a:rPr>
              <a:t>67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1" name="Text Box 1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677863" y="4572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360" tIns="44280" rIns="90360" bIns="442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buSzPct val="100000"/>
              <a:defRPr/>
            </a:pPr>
            <a:r>
              <a:rPr lang="en-GB" sz="54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Shock</a:t>
            </a:r>
          </a:p>
        </p:txBody>
      </p:sp>
      <p:sp>
        <p:nvSpPr>
          <p:cNvPr id="71682" name="Text Box 2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677863" y="1981200"/>
            <a:ext cx="7780337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360" tIns="44280" rIns="90360" bIns="44280"/>
          <a:lstStyle>
            <a:lvl1pPr marL="341313" indent="-341313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ts val="900"/>
              </a:spcBef>
              <a:buClr>
                <a:srgbClr val="FFFFFF"/>
              </a:buClr>
              <a:buSzPct val="100000"/>
              <a:buFont typeface="Times New Roman" panose="02020603050405020304" pitchFamily="18" charset="0"/>
              <a:buChar char="•"/>
              <a:defRPr/>
            </a:pPr>
            <a:r>
              <a:rPr lang="en-GB" altLang="en-US" sz="3600">
                <a:cs typeface="+mn-cs"/>
              </a:rPr>
              <a:t>Inadequate organ perfusion and tissue oxygenation</a:t>
            </a:r>
          </a:p>
          <a:p>
            <a:pPr marL="342900" eaLnBrk="1" hangingPunct="1">
              <a:spcBef>
                <a:spcPts val="900"/>
              </a:spcBef>
              <a:buSzPct val="100000"/>
              <a:defRPr/>
            </a:pPr>
            <a:endParaRPr lang="en-GB" altLang="en-US" sz="3600">
              <a:cs typeface="+mn-cs"/>
            </a:endParaRPr>
          </a:p>
          <a:p>
            <a:pPr eaLnBrk="1" hangingPunct="1">
              <a:spcBef>
                <a:spcPts val="900"/>
              </a:spcBef>
              <a:buClr>
                <a:srgbClr val="FFFFFF"/>
              </a:buClr>
              <a:buSzPct val="100000"/>
              <a:buFont typeface="Times New Roman" panose="02020603050405020304" pitchFamily="18" charset="0"/>
              <a:buChar char="•"/>
              <a:defRPr/>
            </a:pPr>
            <a:r>
              <a:rPr lang="en-GB" altLang="en-US" sz="3600">
                <a:cs typeface="+mn-cs"/>
              </a:rPr>
              <a:t>Most often due to blood loss in trauma </a:t>
            </a:r>
          </a:p>
        </p:txBody>
      </p:sp>
      <p:sp>
        <p:nvSpPr>
          <p:cNvPr id="140291" name="Rectangle 3"/>
          <p:cNvSpPr>
            <a:spLocks noChangeArrowheads="1"/>
          </p:cNvSpPr>
          <p:nvPr/>
        </p:nvSpPr>
        <p:spPr bwMode="auto">
          <a:xfrm>
            <a:off x="0" y="6478588"/>
            <a:ext cx="409575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800">
                <a:solidFill>
                  <a:srgbClr val="FFFFFF"/>
                </a:solidFill>
                <a:latin typeface="Times New Roman" charset="0"/>
              </a:rPr>
              <a:t>68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Text Box 1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677863" y="4572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2160" tIns="46080" rIns="92160" bIns="460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buSzPct val="100000"/>
              <a:defRPr/>
            </a:pPr>
            <a:r>
              <a:rPr lang="en-GB" sz="54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Circulation </a:t>
            </a:r>
            <a:br>
              <a:rPr lang="en-GB" sz="54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</a:br>
            <a:r>
              <a:rPr lang="en-GB" sz="40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Types of shock</a:t>
            </a:r>
          </a:p>
        </p:txBody>
      </p:sp>
      <p:sp>
        <p:nvSpPr>
          <p:cNvPr id="142338" name="Text Box 2"/>
          <p:cNvSpPr txBox="1">
            <a:spLocks noChangeArrowheads="1"/>
          </p:cNvSpPr>
          <p:nvPr/>
        </p:nvSpPr>
        <p:spPr bwMode="auto">
          <a:xfrm>
            <a:off x="1047750" y="2530475"/>
            <a:ext cx="7410450" cy="3741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2160" tIns="46080" rIns="92160" bIns="46080"/>
          <a:lstStyle>
            <a:lvl1pPr marL="341313" indent="-341313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36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32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2pPr>
            <a:lvl3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8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3pPr>
            <a:lvl4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4pPr>
            <a:lvl5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5pPr>
            <a:lvl6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6pPr>
            <a:lvl7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7pPr>
            <a:lvl8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8pPr>
            <a:lvl9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ts val="1000"/>
              </a:spcBef>
              <a:buClr>
                <a:srgbClr val="FFFFFF"/>
              </a:buClr>
              <a:buSzPct val="60000"/>
              <a:buFont typeface="Marlett" charset="0"/>
              <a:buChar char="i"/>
              <a:defRPr/>
            </a:pPr>
            <a:r>
              <a:rPr lang="en-GB" sz="4000" smtClean="0"/>
              <a:t>Haemorrhagic shock</a:t>
            </a:r>
          </a:p>
          <a:p>
            <a:pPr eaLnBrk="1" hangingPunct="1">
              <a:spcBef>
                <a:spcPts val="1000"/>
              </a:spcBef>
              <a:buClr>
                <a:srgbClr val="FFFFFF"/>
              </a:buClr>
              <a:buSzPct val="60000"/>
              <a:buFont typeface="Marlett" charset="0"/>
              <a:buNone/>
              <a:defRPr/>
            </a:pPr>
            <a:endParaRPr lang="en-GB" sz="4000" smtClean="0"/>
          </a:p>
          <a:p>
            <a:pPr eaLnBrk="1" hangingPunct="1">
              <a:spcBef>
                <a:spcPts val="1000"/>
              </a:spcBef>
              <a:buClr>
                <a:srgbClr val="FFFFFF"/>
              </a:buClr>
              <a:buSzPct val="60000"/>
              <a:buFont typeface="Marlett" charset="0"/>
              <a:buChar char="i"/>
              <a:defRPr/>
            </a:pPr>
            <a:r>
              <a:rPr lang="en-GB" sz="4000" smtClean="0"/>
              <a:t>Non haemorrhagic shock</a:t>
            </a:r>
          </a:p>
          <a:p>
            <a:pPr eaLnBrk="1" hangingPunct="1">
              <a:spcBef>
                <a:spcPts val="1000"/>
              </a:spcBef>
              <a:buClr>
                <a:srgbClr val="FFFFFF"/>
              </a:buClr>
              <a:buSzPct val="60000"/>
              <a:buFont typeface="Marlett" charset="0"/>
              <a:buNone/>
              <a:defRPr/>
            </a:pPr>
            <a:endParaRPr lang="en-GB" sz="4000" smtClean="0"/>
          </a:p>
        </p:txBody>
      </p:sp>
      <p:sp>
        <p:nvSpPr>
          <p:cNvPr id="142339" name="Rectangle 3"/>
          <p:cNvSpPr>
            <a:spLocks noChangeArrowheads="1"/>
          </p:cNvSpPr>
          <p:nvPr/>
        </p:nvSpPr>
        <p:spPr bwMode="auto">
          <a:xfrm>
            <a:off x="0" y="6473825"/>
            <a:ext cx="409575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800">
                <a:solidFill>
                  <a:srgbClr val="FFFFFF"/>
                </a:solidFill>
                <a:latin typeface="Times New Roman" charset="0"/>
              </a:rPr>
              <a:t>69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Text Box 1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7112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2160" tIns="46080" rIns="92160" bIns="460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buSzPct val="100000"/>
              <a:defRPr/>
            </a:pPr>
            <a:r>
              <a:rPr lang="en-GB" sz="54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PTC System</a:t>
            </a:r>
          </a:p>
        </p:txBody>
      </p:sp>
      <p:sp>
        <p:nvSpPr>
          <p:cNvPr id="9218" name="Text Box 2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1752600" y="1944688"/>
            <a:ext cx="5638800" cy="451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2160" tIns="46080" rIns="92160" bIns="46080"/>
          <a:lstStyle>
            <a:lvl1pPr marL="341313" indent="-341313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ts val="900"/>
              </a:spcBef>
              <a:buClr>
                <a:srgbClr val="FFFFFF"/>
              </a:buClr>
              <a:buSzPct val="100000"/>
              <a:buFont typeface="Times New Roman" charset="0"/>
              <a:buChar char="•"/>
              <a:defRPr/>
            </a:pPr>
            <a:r>
              <a:rPr lang="en-GB" sz="360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Prevention</a:t>
            </a:r>
          </a:p>
          <a:p>
            <a:pPr eaLnBrk="1" hangingPunct="1">
              <a:lnSpc>
                <a:spcPct val="90000"/>
              </a:lnSpc>
              <a:spcBef>
                <a:spcPts val="900"/>
              </a:spcBef>
              <a:buClr>
                <a:srgbClr val="FFFFFF"/>
              </a:buClr>
              <a:buSzPct val="100000"/>
              <a:buFont typeface="Times New Roman" charset="0"/>
              <a:buChar char="•"/>
              <a:defRPr/>
            </a:pPr>
            <a:r>
              <a:rPr lang="en-GB" sz="360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Triage</a:t>
            </a:r>
          </a:p>
          <a:p>
            <a:pPr eaLnBrk="1" hangingPunct="1">
              <a:lnSpc>
                <a:spcPct val="90000"/>
              </a:lnSpc>
              <a:spcBef>
                <a:spcPts val="900"/>
              </a:spcBef>
              <a:buClr>
                <a:srgbClr val="FFFF00"/>
              </a:buClr>
              <a:buSzPct val="100000"/>
              <a:buFont typeface="Times New Roman" charset="0"/>
              <a:buChar char="•"/>
              <a:defRPr/>
            </a:pPr>
            <a:r>
              <a:rPr lang="en-GB" sz="36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Primary survey</a:t>
            </a:r>
          </a:p>
          <a:p>
            <a:pPr eaLnBrk="1" hangingPunct="1">
              <a:lnSpc>
                <a:spcPct val="90000"/>
              </a:lnSpc>
              <a:spcBef>
                <a:spcPts val="900"/>
              </a:spcBef>
              <a:buClr>
                <a:srgbClr val="FFFF00"/>
              </a:buClr>
              <a:buSzPct val="100000"/>
              <a:buFont typeface="Times New Roman" charset="0"/>
              <a:buChar char="•"/>
              <a:defRPr/>
            </a:pPr>
            <a:r>
              <a:rPr lang="en-GB" sz="36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Secondary survey</a:t>
            </a:r>
          </a:p>
          <a:p>
            <a:pPr eaLnBrk="1" hangingPunct="1">
              <a:lnSpc>
                <a:spcPct val="90000"/>
              </a:lnSpc>
              <a:spcBef>
                <a:spcPts val="900"/>
              </a:spcBef>
              <a:buClr>
                <a:srgbClr val="FFFF00"/>
              </a:buClr>
              <a:buSzPct val="100000"/>
              <a:buFont typeface="Times New Roman" charset="0"/>
              <a:buChar char="•"/>
              <a:defRPr/>
            </a:pPr>
            <a:r>
              <a:rPr lang="en-GB" sz="36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Stabilisation</a:t>
            </a:r>
            <a:r>
              <a:rPr lang="en-GB" sz="3600" b="1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</a:p>
          <a:p>
            <a:pPr eaLnBrk="1" hangingPunct="1">
              <a:lnSpc>
                <a:spcPct val="90000"/>
              </a:lnSpc>
              <a:spcBef>
                <a:spcPts val="900"/>
              </a:spcBef>
              <a:buClr>
                <a:srgbClr val="FFFFFF"/>
              </a:buClr>
              <a:buSzPct val="100000"/>
              <a:buFont typeface="Times New Roman" charset="0"/>
              <a:buChar char="•"/>
              <a:defRPr/>
            </a:pPr>
            <a:r>
              <a:rPr lang="en-GB" sz="360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Transfer</a:t>
            </a:r>
          </a:p>
          <a:p>
            <a:pPr eaLnBrk="1" hangingPunct="1">
              <a:lnSpc>
                <a:spcPct val="90000"/>
              </a:lnSpc>
              <a:spcBef>
                <a:spcPts val="900"/>
              </a:spcBef>
              <a:buClr>
                <a:srgbClr val="FFFFFF"/>
              </a:buClr>
              <a:buSzPct val="100000"/>
              <a:buFont typeface="Times New Roman" charset="0"/>
              <a:buChar char="•"/>
              <a:defRPr/>
            </a:pPr>
            <a:r>
              <a:rPr lang="en-GB" sz="360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Definitive care</a:t>
            </a:r>
          </a:p>
        </p:txBody>
      </p:sp>
      <p:sp>
        <p:nvSpPr>
          <p:cNvPr id="15363" name="Rectangle 3"/>
          <p:cNvSpPr>
            <a:spLocks noChangeArrowheads="1"/>
          </p:cNvSpPr>
          <p:nvPr/>
        </p:nvSpPr>
        <p:spPr bwMode="auto">
          <a:xfrm>
            <a:off x="69850" y="6473825"/>
            <a:ext cx="295275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800">
                <a:solidFill>
                  <a:srgbClr val="FFFFFF"/>
                </a:solidFill>
                <a:latin typeface="Times New Roman" charset="0"/>
              </a:rPr>
              <a:t>7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Text Box 1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677863" y="4572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2160" tIns="46080" rIns="92160" bIns="460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buSzPct val="100000"/>
              <a:defRPr/>
            </a:pPr>
            <a:r>
              <a:rPr lang="en-GB" sz="54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Shock</a:t>
            </a:r>
            <a:br>
              <a:rPr lang="en-GB" sz="54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</a:br>
            <a:r>
              <a:rPr lang="en-GB" sz="40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Clinical Signs</a:t>
            </a:r>
          </a:p>
        </p:txBody>
      </p:sp>
      <p:sp>
        <p:nvSpPr>
          <p:cNvPr id="144386" name="Text Box 2"/>
          <p:cNvSpPr txBox="1">
            <a:spLocks noChangeArrowheads="1"/>
          </p:cNvSpPr>
          <p:nvPr/>
        </p:nvSpPr>
        <p:spPr bwMode="auto">
          <a:xfrm>
            <a:off x="839788" y="22860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2160" tIns="46080" rIns="92160" bIns="46080"/>
          <a:lstStyle>
            <a:lvl1pPr marL="341313" indent="-341313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36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32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2pPr>
            <a:lvl3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8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3pPr>
            <a:lvl4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4pPr>
            <a:lvl5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5pPr>
            <a:lvl6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6pPr>
            <a:lvl7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7pPr>
            <a:lvl8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8pPr>
            <a:lvl9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ts val="900"/>
              </a:spcBef>
              <a:buClr>
                <a:srgbClr val="FFFFFF"/>
              </a:buClr>
              <a:buSzPct val="60000"/>
              <a:buFont typeface="Times New Roman" charset="0"/>
              <a:buChar char="•"/>
              <a:defRPr/>
            </a:pPr>
            <a:r>
              <a:rPr lang="en-GB" smtClean="0"/>
              <a:t>Skin - cold, pale, sweaty, cyanosed</a:t>
            </a:r>
          </a:p>
          <a:p>
            <a:pPr eaLnBrk="1" hangingPunct="1">
              <a:spcBef>
                <a:spcPts val="900"/>
              </a:spcBef>
              <a:buClr>
                <a:srgbClr val="FFFFFF"/>
              </a:buClr>
              <a:buSzPct val="60000"/>
              <a:buFont typeface="Times New Roman" charset="0"/>
              <a:buChar char="•"/>
              <a:defRPr/>
            </a:pPr>
            <a:r>
              <a:rPr lang="en-GB" smtClean="0"/>
              <a:t>Respiratory rate</a:t>
            </a:r>
          </a:p>
          <a:p>
            <a:pPr eaLnBrk="1" hangingPunct="1">
              <a:spcBef>
                <a:spcPts val="900"/>
              </a:spcBef>
              <a:buClr>
                <a:srgbClr val="FFFFFF"/>
              </a:buClr>
              <a:buSzPct val="60000"/>
              <a:buFont typeface="Times New Roman" charset="0"/>
              <a:buChar char="•"/>
              <a:defRPr/>
            </a:pPr>
            <a:r>
              <a:rPr lang="en-GB" smtClean="0"/>
              <a:t>Capillary refill time &gt; 2 seconds</a:t>
            </a:r>
          </a:p>
          <a:p>
            <a:pPr eaLnBrk="1" hangingPunct="1">
              <a:spcBef>
                <a:spcPts val="900"/>
              </a:spcBef>
              <a:buClr>
                <a:srgbClr val="FFFFFF"/>
              </a:buClr>
              <a:buSzPct val="60000"/>
              <a:buFont typeface="Times New Roman" charset="0"/>
              <a:buChar char="•"/>
              <a:defRPr/>
            </a:pPr>
            <a:r>
              <a:rPr lang="en-GB" smtClean="0"/>
              <a:t>Pulse rate and blood pressure</a:t>
            </a:r>
          </a:p>
          <a:p>
            <a:pPr eaLnBrk="1" hangingPunct="1">
              <a:spcBef>
                <a:spcPts val="900"/>
              </a:spcBef>
              <a:buClr>
                <a:srgbClr val="FFFFFF"/>
              </a:buClr>
              <a:buSzPct val="60000"/>
              <a:buFont typeface="Times New Roman" charset="0"/>
              <a:buChar char="•"/>
              <a:defRPr/>
            </a:pPr>
            <a:r>
              <a:rPr lang="en-GB" smtClean="0"/>
              <a:t>Urine output</a:t>
            </a:r>
            <a:r>
              <a:rPr lang="en-GB" i="1" smtClean="0"/>
              <a:t> &lt; </a:t>
            </a:r>
            <a:r>
              <a:rPr lang="en-GB" smtClean="0"/>
              <a:t>0.5 ml/kg/hr</a:t>
            </a:r>
          </a:p>
          <a:p>
            <a:pPr eaLnBrk="1" hangingPunct="1">
              <a:spcBef>
                <a:spcPts val="900"/>
              </a:spcBef>
              <a:buClr>
                <a:srgbClr val="FFFFFF"/>
              </a:buClr>
              <a:buSzPct val="60000"/>
              <a:buFont typeface="Symbol" charset="0"/>
              <a:buNone/>
              <a:defRPr/>
            </a:pPr>
            <a:endParaRPr lang="en-GB" smtClean="0"/>
          </a:p>
        </p:txBody>
      </p:sp>
      <p:sp>
        <p:nvSpPr>
          <p:cNvPr id="144387" name="Rectangle 3"/>
          <p:cNvSpPr>
            <a:spLocks noChangeArrowheads="1"/>
          </p:cNvSpPr>
          <p:nvPr/>
        </p:nvSpPr>
        <p:spPr bwMode="auto">
          <a:xfrm>
            <a:off x="0" y="6473825"/>
            <a:ext cx="409575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800">
                <a:solidFill>
                  <a:srgbClr val="FFFFFF"/>
                </a:solidFill>
                <a:latin typeface="Times New Roman" charset="0"/>
              </a:rPr>
              <a:t>70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Text Box 1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677863" y="4572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2160" tIns="46080" rIns="92160" bIns="460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buSzPct val="100000"/>
              <a:defRPr/>
            </a:pPr>
            <a:r>
              <a:rPr lang="en-GB" sz="54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Shock</a:t>
            </a:r>
            <a:br>
              <a:rPr lang="en-GB" sz="54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</a:br>
            <a:r>
              <a:rPr lang="en-GB" sz="40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Clinical Signs</a:t>
            </a:r>
          </a:p>
        </p:txBody>
      </p:sp>
      <p:sp>
        <p:nvSpPr>
          <p:cNvPr id="146434" name="Text Box 2"/>
          <p:cNvSpPr txBox="1">
            <a:spLocks noChangeArrowheads="1"/>
          </p:cNvSpPr>
          <p:nvPr/>
        </p:nvSpPr>
        <p:spPr bwMode="auto">
          <a:xfrm>
            <a:off x="677863" y="1981200"/>
            <a:ext cx="8167687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2160" tIns="46080" rIns="92160" bIns="46080"/>
          <a:lstStyle>
            <a:lvl1pPr marL="341313" indent="-341313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36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1363" indent="-284163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32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2pPr>
            <a:lvl3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8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3pPr>
            <a:lvl4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4pPr>
            <a:lvl5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5pPr>
            <a:lvl6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6pPr>
            <a:lvl7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7pPr>
            <a:lvl8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8pPr>
            <a:lvl9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ts val="900"/>
              </a:spcBef>
              <a:buClr>
                <a:srgbClr val="FFFFFF"/>
              </a:buClr>
              <a:buSzPct val="100000"/>
              <a:buFont typeface="Times New Roman" charset="0"/>
              <a:buChar char="•"/>
              <a:defRPr/>
            </a:pPr>
            <a:r>
              <a:rPr lang="en-GB" smtClean="0"/>
              <a:t>Altered mental state: anxiety to coma</a:t>
            </a:r>
          </a:p>
          <a:p>
            <a:pPr eaLnBrk="1" hangingPunct="1">
              <a:spcBef>
                <a:spcPts val="900"/>
              </a:spcBef>
              <a:buClr>
                <a:srgbClr val="FFFFFF"/>
              </a:buClr>
              <a:buSzPct val="100000"/>
              <a:buFont typeface="Times New Roman" charset="0"/>
              <a:buChar char="•"/>
              <a:defRPr/>
            </a:pPr>
            <a:r>
              <a:rPr lang="en-GB" smtClean="0"/>
              <a:t>Pulse present?</a:t>
            </a:r>
          </a:p>
          <a:p>
            <a:pPr lvl="1" eaLnBrk="1" hangingPunct="1">
              <a:spcBef>
                <a:spcPts val="800"/>
              </a:spcBef>
              <a:buClr>
                <a:srgbClr val="FFFFFF"/>
              </a:buClr>
              <a:buSzPct val="100000"/>
              <a:buFont typeface="Times New Roman" charset="0"/>
              <a:buChar char="•"/>
              <a:defRPr/>
            </a:pPr>
            <a:r>
              <a:rPr lang="en-GB" smtClean="0"/>
              <a:t>radial 	        systolic &gt; 80 mmHg</a:t>
            </a:r>
          </a:p>
          <a:p>
            <a:pPr lvl="1" eaLnBrk="1" hangingPunct="1">
              <a:spcBef>
                <a:spcPts val="800"/>
              </a:spcBef>
              <a:buClr>
                <a:srgbClr val="FFFFFF"/>
              </a:buClr>
              <a:buSzPct val="100000"/>
              <a:buFont typeface="Times New Roman" charset="0"/>
              <a:buChar char="•"/>
              <a:defRPr/>
            </a:pPr>
            <a:r>
              <a:rPr lang="en-GB" smtClean="0"/>
              <a:t>femoral	 	systolic &gt; 70 mmHg</a:t>
            </a:r>
          </a:p>
          <a:p>
            <a:pPr lvl="1" eaLnBrk="1" hangingPunct="1">
              <a:spcBef>
                <a:spcPts val="800"/>
              </a:spcBef>
              <a:buClr>
                <a:srgbClr val="FFFFFF"/>
              </a:buClr>
              <a:buSzPct val="100000"/>
              <a:buFont typeface="Times New Roman" charset="0"/>
              <a:buChar char="•"/>
              <a:defRPr/>
            </a:pPr>
            <a:r>
              <a:rPr lang="en-GB" smtClean="0"/>
              <a:t>carotid	 	systolic &gt; 60 mmHg</a:t>
            </a:r>
          </a:p>
          <a:p>
            <a:pPr eaLnBrk="1" hangingPunct="1">
              <a:spcBef>
                <a:spcPts val="900"/>
              </a:spcBef>
              <a:buClr>
                <a:srgbClr val="FFFFFF"/>
              </a:buClr>
              <a:buSzPct val="100000"/>
              <a:buFont typeface="Times New Roman" charset="0"/>
              <a:buChar char="•"/>
              <a:defRPr/>
            </a:pPr>
            <a:r>
              <a:rPr lang="en-GB" smtClean="0"/>
              <a:t>Tachycardia</a:t>
            </a:r>
          </a:p>
          <a:p>
            <a:pPr eaLnBrk="1" hangingPunct="1">
              <a:spcBef>
                <a:spcPts val="800"/>
              </a:spcBef>
              <a:buClr>
                <a:srgbClr val="FFFFFF"/>
              </a:buClr>
              <a:buSzPct val="100000"/>
              <a:buFont typeface="Times New Roman" charset="0"/>
              <a:buChar char="•"/>
              <a:defRPr/>
            </a:pPr>
            <a:r>
              <a:rPr lang="en-GB" smtClean="0"/>
              <a:t>Pulse pressure narr</a:t>
            </a:r>
            <a:r>
              <a:rPr lang="en-GB" sz="3200" smtClean="0"/>
              <a:t>owed</a:t>
            </a:r>
          </a:p>
        </p:txBody>
      </p:sp>
      <p:sp>
        <p:nvSpPr>
          <p:cNvPr id="146435" name="Rectangle 3"/>
          <p:cNvSpPr>
            <a:spLocks noChangeArrowheads="1"/>
          </p:cNvSpPr>
          <p:nvPr/>
        </p:nvSpPr>
        <p:spPr bwMode="auto">
          <a:xfrm>
            <a:off x="0" y="6473825"/>
            <a:ext cx="409575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800">
                <a:solidFill>
                  <a:srgbClr val="FFFFFF"/>
                </a:solidFill>
                <a:latin typeface="Times New Roman" charset="0"/>
              </a:rPr>
              <a:t>71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Text Box 1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677863" y="4572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2160" tIns="46080" rIns="92160" bIns="460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buSzPct val="100000"/>
              <a:defRPr/>
            </a:pPr>
            <a:r>
              <a:rPr lang="en-GB" sz="54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Shock</a:t>
            </a:r>
            <a:br>
              <a:rPr lang="en-GB" sz="54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</a:br>
            <a:r>
              <a:rPr lang="en-GB" sz="40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Hidden haemorrhage</a:t>
            </a:r>
          </a:p>
        </p:txBody>
      </p:sp>
      <p:sp>
        <p:nvSpPr>
          <p:cNvPr id="148482" name="Text Box 2"/>
          <p:cNvSpPr txBox="1">
            <a:spLocks noChangeArrowheads="1"/>
          </p:cNvSpPr>
          <p:nvPr/>
        </p:nvSpPr>
        <p:spPr bwMode="auto">
          <a:xfrm>
            <a:off x="785813" y="2255838"/>
            <a:ext cx="7664450" cy="4217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2160" tIns="46080" rIns="92160" bIns="46080"/>
          <a:lstStyle>
            <a:lvl1pPr marL="341313" indent="-341313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ts val="900"/>
              </a:spcBef>
              <a:buClr>
                <a:srgbClr val="FDFFEE"/>
              </a:buClr>
              <a:buSzPct val="60000"/>
              <a:buFont typeface="Times New Roman" charset="0"/>
              <a:buChar char="•"/>
            </a:pPr>
            <a:r>
              <a:rPr lang="en-GB" sz="3600">
                <a:solidFill>
                  <a:srgbClr val="FDFFEE"/>
                </a:solidFill>
              </a:rPr>
              <a:t>Pleural Cavity</a:t>
            </a:r>
          </a:p>
          <a:p>
            <a:pPr eaLnBrk="1" hangingPunct="1">
              <a:spcBef>
                <a:spcPts val="900"/>
              </a:spcBef>
              <a:buClr>
                <a:srgbClr val="FDFFEE"/>
              </a:buClr>
              <a:buSzPct val="60000"/>
              <a:buFont typeface="Times New Roman" charset="0"/>
              <a:buChar char="•"/>
            </a:pPr>
            <a:r>
              <a:rPr lang="en-GB" sz="3600">
                <a:solidFill>
                  <a:srgbClr val="FDFFEE"/>
                </a:solidFill>
              </a:rPr>
              <a:t>Abdominal Cavity</a:t>
            </a:r>
          </a:p>
          <a:p>
            <a:pPr eaLnBrk="1" hangingPunct="1">
              <a:spcBef>
                <a:spcPts val="900"/>
              </a:spcBef>
              <a:buClr>
                <a:srgbClr val="FDFFEE"/>
              </a:buClr>
              <a:buSzPct val="60000"/>
              <a:buFont typeface="Times New Roman" charset="0"/>
              <a:buChar char="•"/>
            </a:pPr>
            <a:r>
              <a:rPr lang="en-GB" sz="3600">
                <a:solidFill>
                  <a:srgbClr val="FDFFEE"/>
                </a:solidFill>
              </a:rPr>
              <a:t>Pelvic Fractures </a:t>
            </a:r>
          </a:p>
          <a:p>
            <a:pPr eaLnBrk="1" hangingPunct="1">
              <a:spcBef>
                <a:spcPts val="900"/>
              </a:spcBef>
              <a:buClr>
                <a:srgbClr val="FDFFEE"/>
              </a:buClr>
              <a:buSzPct val="60000"/>
              <a:buFont typeface="Times New Roman" charset="0"/>
              <a:buChar char="•"/>
            </a:pPr>
            <a:r>
              <a:rPr lang="en-GB" sz="3600">
                <a:solidFill>
                  <a:srgbClr val="FDFFEE"/>
                </a:solidFill>
              </a:rPr>
              <a:t>Femoral Shaft </a:t>
            </a:r>
          </a:p>
          <a:p>
            <a:pPr eaLnBrk="1" hangingPunct="1">
              <a:spcBef>
                <a:spcPts val="900"/>
              </a:spcBef>
              <a:buClr>
                <a:srgbClr val="FDFFEE"/>
              </a:buClr>
              <a:buSzPct val="60000"/>
              <a:buFont typeface="Times New Roman" charset="0"/>
              <a:buChar char="•"/>
            </a:pPr>
            <a:r>
              <a:rPr lang="en-GB" sz="3600">
                <a:solidFill>
                  <a:srgbClr val="FDFFEE"/>
                </a:solidFill>
              </a:rPr>
              <a:t>External </a:t>
            </a:r>
          </a:p>
          <a:p>
            <a:pPr eaLnBrk="1" hangingPunct="1">
              <a:spcBef>
                <a:spcPts val="275"/>
              </a:spcBef>
              <a:buClr>
                <a:srgbClr val="FDFFEE"/>
              </a:buClr>
              <a:buSzPct val="60000"/>
              <a:buFont typeface="Times New Roman" charset="0"/>
              <a:buNone/>
            </a:pPr>
            <a:endParaRPr lang="en-GB" sz="1100">
              <a:solidFill>
                <a:srgbClr val="FDFFEE"/>
              </a:solidFill>
            </a:endParaRPr>
          </a:p>
          <a:p>
            <a:pPr algn="ctr" eaLnBrk="1" hangingPunct="1">
              <a:spcBef>
                <a:spcPts val="900"/>
              </a:spcBef>
              <a:buSzPct val="60000"/>
            </a:pPr>
            <a:r>
              <a:rPr lang="en-US" sz="3600" i="1">
                <a:solidFill>
                  <a:srgbClr val="FFFF00"/>
                </a:solidFill>
              </a:rPr>
              <a:t>“</a:t>
            </a:r>
            <a:r>
              <a:rPr lang="en-GB" altLang="ja-JP" sz="3600" i="1">
                <a:solidFill>
                  <a:srgbClr val="FFFF00"/>
                </a:solidFill>
              </a:rPr>
              <a:t>blood on the floor and four more</a:t>
            </a:r>
            <a:r>
              <a:rPr lang="en-US" sz="3600" i="1">
                <a:solidFill>
                  <a:srgbClr val="FFFF00"/>
                </a:solidFill>
              </a:rPr>
              <a:t>”</a:t>
            </a:r>
          </a:p>
        </p:txBody>
      </p:sp>
      <p:sp>
        <p:nvSpPr>
          <p:cNvPr id="148483" name="Rectangle 3"/>
          <p:cNvSpPr>
            <a:spLocks noChangeArrowheads="1"/>
          </p:cNvSpPr>
          <p:nvPr/>
        </p:nvSpPr>
        <p:spPr bwMode="auto">
          <a:xfrm>
            <a:off x="0" y="6473825"/>
            <a:ext cx="409575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800">
                <a:solidFill>
                  <a:srgbClr val="FFFFFF"/>
                </a:solidFill>
                <a:latin typeface="Times New Roman" charset="0"/>
              </a:rPr>
              <a:t>72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29" name="Text Box 1"/>
          <p:cNvSpPr txBox="1">
            <a:spLocks noChangeArrowheads="1"/>
          </p:cNvSpPr>
          <p:nvPr/>
        </p:nvSpPr>
        <p:spPr bwMode="auto">
          <a:xfrm>
            <a:off x="677863" y="1981200"/>
            <a:ext cx="7780337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2160" tIns="46080" rIns="92160" bIns="46080"/>
          <a:lstStyle>
            <a:lvl1pPr indent="-341313">
              <a:tabLst>
                <a:tab pos="74295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36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indent="-284163">
              <a:tabLst>
                <a:tab pos="74295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32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2pPr>
            <a:lvl3pPr>
              <a:tabLst>
                <a:tab pos="74295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8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3pPr>
            <a:lvl4pPr>
              <a:tabLst>
                <a:tab pos="74295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4pPr>
            <a:lvl5pPr>
              <a:tabLst>
                <a:tab pos="74295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5pPr>
            <a:lvl6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4295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6pPr>
            <a:lvl7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4295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7pPr>
            <a:lvl8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4295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8pPr>
            <a:lvl9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4295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9pPr>
          </a:lstStyle>
          <a:p>
            <a:pPr lvl="1" eaLnBrk="1" hangingPunct="1">
              <a:spcBef>
                <a:spcPts val="800"/>
              </a:spcBef>
              <a:buSzPct val="100000"/>
              <a:defRPr/>
            </a:pPr>
            <a:r>
              <a:rPr lang="en-GB" smtClean="0"/>
              <a:t>Pelvic #	                        3 litres</a:t>
            </a:r>
          </a:p>
          <a:p>
            <a:pPr lvl="1" eaLnBrk="1" hangingPunct="1">
              <a:spcBef>
                <a:spcPts val="800"/>
              </a:spcBef>
              <a:buSzPct val="100000"/>
              <a:defRPr/>
            </a:pPr>
            <a:r>
              <a:rPr lang="en-GB" smtClean="0"/>
              <a:t>Closed Femoral #		1.5-2 litres</a:t>
            </a:r>
          </a:p>
          <a:p>
            <a:pPr lvl="1" eaLnBrk="1" hangingPunct="1">
              <a:spcBef>
                <a:spcPts val="800"/>
              </a:spcBef>
              <a:buSzPct val="100000"/>
              <a:defRPr/>
            </a:pPr>
            <a:r>
              <a:rPr lang="en-GB" smtClean="0"/>
              <a:t>Closed Tibial #		        500 ml</a:t>
            </a:r>
          </a:p>
          <a:p>
            <a:pPr lvl="1" eaLnBrk="1" hangingPunct="1">
              <a:spcBef>
                <a:spcPts val="800"/>
              </a:spcBef>
              <a:buSzPct val="100000"/>
              <a:defRPr/>
            </a:pPr>
            <a:r>
              <a:rPr lang="en-GB" smtClean="0"/>
              <a:t>Haemothorax			 2 litres</a:t>
            </a:r>
          </a:p>
          <a:p>
            <a:pPr lvl="1" eaLnBrk="1" hangingPunct="1">
              <a:spcBef>
                <a:spcPts val="800"/>
              </a:spcBef>
              <a:buSzPct val="100000"/>
              <a:defRPr/>
            </a:pPr>
            <a:r>
              <a:rPr lang="en-GB" smtClean="0"/>
              <a:t>Hand sized wound 		500 ml</a:t>
            </a:r>
          </a:p>
          <a:p>
            <a:pPr lvl="1" eaLnBrk="1" hangingPunct="1">
              <a:spcBef>
                <a:spcPts val="800"/>
              </a:spcBef>
              <a:buSzPct val="100000"/>
              <a:defRPr/>
            </a:pPr>
            <a:r>
              <a:rPr lang="en-GB" smtClean="0"/>
              <a:t>Fist sized clot			500 ml</a:t>
            </a:r>
          </a:p>
          <a:p>
            <a:pPr marL="342900" eaLnBrk="1" hangingPunct="1">
              <a:spcBef>
                <a:spcPts val="800"/>
              </a:spcBef>
              <a:buSzPct val="100000"/>
              <a:defRPr/>
            </a:pPr>
            <a:r>
              <a:rPr lang="en-GB" sz="3200" smtClean="0"/>
              <a:t>    Rib # (each)   		        150 ml</a:t>
            </a:r>
          </a:p>
        </p:txBody>
      </p:sp>
      <p:sp>
        <p:nvSpPr>
          <p:cNvPr id="150530" name="Rectangle 2"/>
          <p:cNvSpPr>
            <a:spLocks noChangeArrowheads="1"/>
          </p:cNvSpPr>
          <p:nvPr/>
        </p:nvSpPr>
        <p:spPr bwMode="auto">
          <a:xfrm>
            <a:off x="0" y="6473825"/>
            <a:ext cx="409575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800">
                <a:solidFill>
                  <a:srgbClr val="FFFFFF"/>
                </a:solidFill>
                <a:latin typeface="Times New Roman" charset="0"/>
              </a:rPr>
              <a:t>73</a:t>
            </a:r>
          </a:p>
        </p:txBody>
      </p:sp>
      <p:sp>
        <p:nvSpPr>
          <p:cNvPr id="76803" name="Text Box 3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677863" y="4572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2160" tIns="46080" rIns="92160" bIns="460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buSzPct val="100000"/>
              <a:defRPr/>
            </a:pPr>
            <a:r>
              <a:rPr lang="en-GB" sz="54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Shock</a:t>
            </a:r>
            <a:r>
              <a:rPr lang="en-GB" sz="4000" b="1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/>
            </a:r>
            <a:br>
              <a:rPr lang="en-GB" sz="4000" b="1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</a:br>
            <a:r>
              <a:rPr lang="en-GB" sz="40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Sites &amp; approximate blood loss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Text Box 1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677863" y="365125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2160" tIns="46080" rIns="92160" bIns="460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buSzPct val="100000"/>
              <a:defRPr/>
            </a:pPr>
            <a:r>
              <a:rPr lang="en-GB" sz="54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Clinical Signs in Shock </a:t>
            </a:r>
          </a:p>
        </p:txBody>
      </p:sp>
      <p:graphicFrame>
        <p:nvGraphicFramePr>
          <p:cNvPr id="152578" name="Object 2"/>
          <p:cNvGraphicFramePr>
            <a:graphicFrameLocks noChangeAspect="1"/>
          </p:cNvGraphicFramePr>
          <p:nvPr/>
        </p:nvGraphicFramePr>
        <p:xfrm>
          <a:off x="92075" y="1509713"/>
          <a:ext cx="8921750" cy="5243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2582" r:id="rId5" imgW="7658100" imgH="4051300" progId="">
                  <p:embed/>
                </p:oleObj>
              </mc:Choice>
              <mc:Fallback>
                <p:oleObj r:id="rId5" imgW="7658100" imgH="4051300" progId="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2075" y="1509713"/>
                        <a:ext cx="8921750" cy="52435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2579" name="Rectangle 3"/>
          <p:cNvSpPr>
            <a:spLocks noChangeArrowheads="1"/>
          </p:cNvSpPr>
          <p:nvPr/>
        </p:nvSpPr>
        <p:spPr bwMode="auto">
          <a:xfrm>
            <a:off x="0" y="6473825"/>
            <a:ext cx="409575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800">
                <a:solidFill>
                  <a:srgbClr val="FFFFFF"/>
                </a:solidFill>
                <a:latin typeface="Times New Roman" charset="0"/>
              </a:rPr>
              <a:t>74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9" name="Text Box 1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677863" y="4572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2160" tIns="46080" rIns="92160" bIns="460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buSzPct val="100000"/>
              <a:defRPr/>
            </a:pPr>
            <a:r>
              <a:rPr lang="en-GB" sz="54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Circulation </a:t>
            </a:r>
            <a:br>
              <a:rPr lang="en-GB" sz="54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</a:br>
            <a:r>
              <a:rPr lang="en-GB" sz="40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Types of shock</a:t>
            </a:r>
          </a:p>
        </p:txBody>
      </p:sp>
      <p:sp>
        <p:nvSpPr>
          <p:cNvPr id="154626" name="Text Box 2"/>
          <p:cNvSpPr txBox="1">
            <a:spLocks noChangeArrowheads="1"/>
          </p:cNvSpPr>
          <p:nvPr/>
        </p:nvSpPr>
        <p:spPr bwMode="auto">
          <a:xfrm>
            <a:off x="1047750" y="2133600"/>
            <a:ext cx="7410450" cy="396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2160" tIns="46080" rIns="92160" bIns="46080"/>
          <a:lstStyle>
            <a:lvl1pPr marL="341313" indent="-341313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36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1363" indent="-284163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32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2pPr>
            <a:lvl3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8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3pPr>
            <a:lvl4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4pPr>
            <a:lvl5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5pPr>
            <a:lvl6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6pPr>
            <a:lvl7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7pPr>
            <a:lvl8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8pPr>
            <a:lvl9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ts val="900"/>
              </a:spcBef>
              <a:buClr>
                <a:srgbClr val="8585E0"/>
              </a:buClr>
              <a:buSzPct val="60000"/>
              <a:buFont typeface="Marlett" charset="0"/>
              <a:buChar char="i"/>
              <a:defRPr/>
            </a:pPr>
            <a:r>
              <a:rPr lang="en-GB" smtClean="0">
                <a:solidFill>
                  <a:srgbClr val="8585E0"/>
                </a:solidFill>
              </a:rPr>
              <a:t>Haemorrhagic</a:t>
            </a:r>
          </a:p>
          <a:p>
            <a:pPr eaLnBrk="1" hangingPunct="1">
              <a:spcBef>
                <a:spcPts val="900"/>
              </a:spcBef>
              <a:buClr>
                <a:srgbClr val="FDFFEE"/>
              </a:buClr>
              <a:buSzPct val="60000"/>
              <a:buFont typeface="Marlett" charset="0"/>
              <a:buChar char="i"/>
              <a:defRPr/>
            </a:pPr>
            <a:r>
              <a:rPr lang="en-GB" smtClean="0">
                <a:solidFill>
                  <a:srgbClr val="FDFFEE"/>
                </a:solidFill>
              </a:rPr>
              <a:t>Non-haemorrhagic</a:t>
            </a:r>
          </a:p>
          <a:p>
            <a:pPr lvl="1" eaLnBrk="1" hangingPunct="1">
              <a:spcBef>
                <a:spcPts val="800"/>
              </a:spcBef>
              <a:buClr>
                <a:srgbClr val="FDFFEE"/>
              </a:buClr>
              <a:buSzPct val="60000"/>
              <a:buFont typeface="Marlett" charset="0"/>
              <a:buChar char="i"/>
              <a:defRPr/>
            </a:pPr>
            <a:r>
              <a:rPr lang="en-GB" smtClean="0">
                <a:solidFill>
                  <a:srgbClr val="FDFFEE"/>
                </a:solidFill>
              </a:rPr>
              <a:t>cardiogenic and obstructive</a:t>
            </a:r>
          </a:p>
          <a:p>
            <a:pPr lvl="1" eaLnBrk="1" hangingPunct="1">
              <a:spcBef>
                <a:spcPts val="800"/>
              </a:spcBef>
              <a:buClr>
                <a:srgbClr val="FDFFEE"/>
              </a:buClr>
              <a:buSzPct val="60000"/>
              <a:buFont typeface="Marlett" charset="0"/>
              <a:buChar char="i"/>
              <a:defRPr/>
            </a:pPr>
            <a:r>
              <a:rPr lang="en-GB" smtClean="0">
                <a:solidFill>
                  <a:srgbClr val="FDFFEE"/>
                </a:solidFill>
              </a:rPr>
              <a:t>neurogenic </a:t>
            </a:r>
          </a:p>
          <a:p>
            <a:pPr lvl="1" eaLnBrk="1" hangingPunct="1">
              <a:spcBef>
                <a:spcPts val="800"/>
              </a:spcBef>
              <a:buClr>
                <a:srgbClr val="FDFFEE"/>
              </a:buClr>
              <a:buSzPct val="60000"/>
              <a:buFont typeface="Marlett" charset="0"/>
              <a:buChar char="i"/>
              <a:defRPr/>
            </a:pPr>
            <a:r>
              <a:rPr lang="en-GB" smtClean="0">
                <a:solidFill>
                  <a:srgbClr val="FDFFEE"/>
                </a:solidFill>
              </a:rPr>
              <a:t>septic</a:t>
            </a:r>
          </a:p>
          <a:p>
            <a:pPr lvl="1" eaLnBrk="1" hangingPunct="1">
              <a:spcBef>
                <a:spcPts val="800"/>
              </a:spcBef>
              <a:buClr>
                <a:srgbClr val="FDFFEE"/>
              </a:buClr>
              <a:buSzPct val="60000"/>
              <a:buFont typeface="Marlett" charset="0"/>
              <a:buChar char="i"/>
              <a:defRPr/>
            </a:pPr>
            <a:r>
              <a:rPr lang="en-GB" smtClean="0">
                <a:solidFill>
                  <a:srgbClr val="FDFFEE"/>
                </a:solidFill>
              </a:rPr>
              <a:t>anaphylactic</a:t>
            </a:r>
          </a:p>
        </p:txBody>
      </p:sp>
      <p:sp>
        <p:nvSpPr>
          <p:cNvPr id="154627" name="Rectangle 3"/>
          <p:cNvSpPr>
            <a:spLocks noChangeArrowheads="1"/>
          </p:cNvSpPr>
          <p:nvPr/>
        </p:nvSpPr>
        <p:spPr bwMode="auto">
          <a:xfrm>
            <a:off x="0" y="6473825"/>
            <a:ext cx="409575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800">
                <a:solidFill>
                  <a:srgbClr val="FFFFFF"/>
                </a:solidFill>
                <a:latin typeface="Times New Roman" charset="0"/>
              </a:rPr>
              <a:t>75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3" name="Text Box 1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677863" y="4572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2160" tIns="46080" rIns="92160" bIns="460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buSzPct val="100000"/>
              <a:defRPr/>
            </a:pPr>
            <a:r>
              <a:rPr lang="en-GB" sz="54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Cardiogenic and Obstructive Shock</a:t>
            </a:r>
          </a:p>
        </p:txBody>
      </p:sp>
      <p:sp>
        <p:nvSpPr>
          <p:cNvPr id="156674" name="Text Box 2"/>
          <p:cNvSpPr txBox="1">
            <a:spLocks noChangeArrowheads="1"/>
          </p:cNvSpPr>
          <p:nvPr/>
        </p:nvSpPr>
        <p:spPr bwMode="auto">
          <a:xfrm>
            <a:off x="1028700" y="2590800"/>
            <a:ext cx="7785100" cy="3886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2160" tIns="46080" rIns="92160" bIns="46080"/>
          <a:lstStyle>
            <a:lvl1pPr marL="341313" indent="-341313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36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32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2pPr>
            <a:lvl3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8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3pPr>
            <a:lvl4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4pPr>
            <a:lvl5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5pPr>
            <a:lvl6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6pPr>
            <a:lvl7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7pPr>
            <a:lvl8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8pPr>
            <a:lvl9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ts val="900"/>
              </a:spcBef>
              <a:buClr>
                <a:srgbClr val="FFFFFF"/>
              </a:buClr>
              <a:buSzPct val="60000"/>
              <a:buFont typeface="Times New Roman" charset="0"/>
              <a:buChar char="•"/>
              <a:defRPr/>
            </a:pPr>
            <a:r>
              <a:rPr lang="en-GB" smtClean="0"/>
              <a:t>Myocardial contusion</a:t>
            </a:r>
          </a:p>
          <a:p>
            <a:pPr eaLnBrk="1" hangingPunct="1">
              <a:spcBef>
                <a:spcPts val="900"/>
              </a:spcBef>
              <a:buClr>
                <a:srgbClr val="FFFFFF"/>
              </a:buClr>
              <a:buSzPct val="60000"/>
              <a:buFont typeface="Times New Roman" charset="0"/>
              <a:buChar char="•"/>
              <a:defRPr/>
            </a:pPr>
            <a:r>
              <a:rPr lang="en-GB" smtClean="0"/>
              <a:t>Pericardial tamponade</a:t>
            </a:r>
          </a:p>
          <a:p>
            <a:pPr eaLnBrk="1" hangingPunct="1">
              <a:spcBef>
                <a:spcPts val="900"/>
              </a:spcBef>
              <a:buClr>
                <a:srgbClr val="FFFFFF"/>
              </a:buClr>
              <a:buSzPct val="60000"/>
              <a:buFont typeface="Times New Roman" charset="0"/>
              <a:buChar char="•"/>
              <a:defRPr/>
            </a:pPr>
            <a:r>
              <a:rPr lang="en-GB" smtClean="0"/>
              <a:t>Tension pneumothorax</a:t>
            </a:r>
          </a:p>
          <a:p>
            <a:pPr eaLnBrk="1" hangingPunct="1">
              <a:spcBef>
                <a:spcPts val="900"/>
              </a:spcBef>
              <a:buClr>
                <a:srgbClr val="FFFFFF"/>
              </a:buClr>
              <a:buSzPct val="60000"/>
              <a:buFont typeface="Times New Roman" charset="0"/>
              <a:buChar char="•"/>
              <a:defRPr/>
            </a:pPr>
            <a:r>
              <a:rPr lang="en-GB" smtClean="0"/>
              <a:t>Penetrating wound of heart</a:t>
            </a:r>
          </a:p>
          <a:p>
            <a:pPr eaLnBrk="1" hangingPunct="1">
              <a:spcBef>
                <a:spcPts val="900"/>
              </a:spcBef>
              <a:buClr>
                <a:srgbClr val="FFFFFF"/>
              </a:buClr>
              <a:buSzPct val="60000"/>
              <a:buFont typeface="Times New Roman" charset="0"/>
              <a:buChar char="•"/>
              <a:defRPr/>
            </a:pPr>
            <a:r>
              <a:rPr lang="en-GB" smtClean="0"/>
              <a:t>Myocardial infarction</a:t>
            </a:r>
          </a:p>
        </p:txBody>
      </p:sp>
      <p:sp>
        <p:nvSpPr>
          <p:cNvPr id="156675" name="Rectangle 3"/>
          <p:cNvSpPr>
            <a:spLocks noChangeArrowheads="1"/>
          </p:cNvSpPr>
          <p:nvPr/>
        </p:nvSpPr>
        <p:spPr bwMode="auto">
          <a:xfrm>
            <a:off x="0" y="6473825"/>
            <a:ext cx="409575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800">
                <a:solidFill>
                  <a:srgbClr val="FFFFFF"/>
                </a:solidFill>
                <a:latin typeface="Times New Roman" charset="0"/>
              </a:rPr>
              <a:t>76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7" name="Text Box 1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677863" y="4572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360" tIns="44280" rIns="90360" bIns="442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buSzPct val="100000"/>
              <a:defRPr/>
            </a:pPr>
            <a:r>
              <a:rPr lang="en-US" sz="54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Neurogenic shock</a:t>
            </a:r>
          </a:p>
        </p:txBody>
      </p:sp>
      <p:sp>
        <p:nvSpPr>
          <p:cNvPr id="158722" name="Text Box 2"/>
          <p:cNvSpPr txBox="1">
            <a:spLocks noChangeArrowheads="1"/>
          </p:cNvSpPr>
          <p:nvPr/>
        </p:nvSpPr>
        <p:spPr bwMode="auto">
          <a:xfrm>
            <a:off x="677863" y="1981200"/>
            <a:ext cx="7780337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360" tIns="44280" rIns="90360" bIns="44280"/>
          <a:lstStyle>
            <a:lvl1pPr marL="341313" indent="-341313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36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32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2pPr>
            <a:lvl3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8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3pPr>
            <a:lvl4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4pPr>
            <a:lvl5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5pPr>
            <a:lvl6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6pPr>
            <a:lvl7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7pPr>
            <a:lvl8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8pPr>
            <a:lvl9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ts val="900"/>
              </a:spcBef>
              <a:buClr>
                <a:srgbClr val="FFFFFF"/>
              </a:buClr>
              <a:buSzPct val="100000"/>
              <a:buFont typeface="Times New Roman" charset="0"/>
              <a:buChar char="•"/>
              <a:defRPr/>
            </a:pPr>
            <a:r>
              <a:rPr lang="en-US" smtClean="0"/>
              <a:t>May occur in spinal cord injury</a:t>
            </a:r>
          </a:p>
          <a:p>
            <a:pPr eaLnBrk="1" hangingPunct="1">
              <a:spcBef>
                <a:spcPts val="900"/>
              </a:spcBef>
              <a:buClr>
                <a:srgbClr val="FFFFFF"/>
              </a:buClr>
              <a:buSzPct val="100000"/>
              <a:buFont typeface="Times New Roman" charset="0"/>
              <a:buChar char="•"/>
              <a:defRPr/>
            </a:pPr>
            <a:r>
              <a:rPr lang="en-US" smtClean="0"/>
              <a:t>Vasodilatation, hypotension and may be slow heart rate</a:t>
            </a:r>
          </a:p>
          <a:p>
            <a:pPr eaLnBrk="1" hangingPunct="1">
              <a:spcBef>
                <a:spcPts val="900"/>
              </a:spcBef>
              <a:buClr>
                <a:srgbClr val="FFFFFF"/>
              </a:buClr>
              <a:buSzPct val="100000"/>
              <a:buFont typeface="Times New Roman" charset="0"/>
              <a:buChar char="•"/>
              <a:defRPr/>
            </a:pPr>
            <a:r>
              <a:rPr lang="en-US" smtClean="0"/>
              <a:t>Never assume hypotension only from cord injury</a:t>
            </a:r>
          </a:p>
          <a:p>
            <a:pPr eaLnBrk="1" hangingPunct="1">
              <a:spcBef>
                <a:spcPts val="900"/>
              </a:spcBef>
              <a:buClr>
                <a:srgbClr val="FFFFFF"/>
              </a:buClr>
              <a:buSzPct val="100000"/>
              <a:buFont typeface="Times New Roman" charset="0"/>
              <a:buChar char="•"/>
              <a:defRPr/>
            </a:pPr>
            <a:r>
              <a:rPr lang="en-US" smtClean="0"/>
              <a:t>Look for other injuries</a:t>
            </a:r>
          </a:p>
        </p:txBody>
      </p:sp>
      <p:sp>
        <p:nvSpPr>
          <p:cNvPr id="158723" name="Rectangle 3"/>
          <p:cNvSpPr>
            <a:spLocks noChangeArrowheads="1"/>
          </p:cNvSpPr>
          <p:nvPr/>
        </p:nvSpPr>
        <p:spPr bwMode="auto">
          <a:xfrm>
            <a:off x="0" y="6473825"/>
            <a:ext cx="409575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800">
                <a:solidFill>
                  <a:srgbClr val="FFFFFF"/>
                </a:solidFill>
                <a:latin typeface="Times New Roman" charset="0"/>
              </a:rPr>
              <a:t>77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Text Box 1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677863" y="4572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2160" tIns="46080" rIns="92160" bIns="460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buSzPct val="100000"/>
              <a:defRPr/>
            </a:pPr>
            <a:r>
              <a:rPr lang="en-GB" sz="54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Circulation </a:t>
            </a:r>
            <a:br>
              <a:rPr lang="en-GB" sz="54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</a:br>
            <a:r>
              <a:rPr lang="en-GB" sz="40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Management</a:t>
            </a:r>
          </a:p>
        </p:txBody>
      </p:sp>
      <p:sp>
        <p:nvSpPr>
          <p:cNvPr id="81922" name="Text Box 2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677863" y="1955800"/>
            <a:ext cx="7772400" cy="4518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2160" tIns="46080" rIns="92160" bIns="46080"/>
          <a:lstStyle>
            <a:lvl1pPr marL="341313" indent="-341313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1363" indent="-284163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ts val="800"/>
              </a:spcBef>
              <a:buClr>
                <a:srgbClr val="FFFFFF"/>
              </a:buClr>
              <a:buSzPct val="60000"/>
              <a:buFont typeface="Times New Roman" panose="02020603050405020304" pitchFamily="18" charset="0"/>
              <a:buChar char="•"/>
              <a:defRPr/>
            </a:pPr>
            <a:r>
              <a:rPr lang="en-GB" altLang="en-US" sz="3200">
                <a:cs typeface="+mn-cs"/>
              </a:rPr>
              <a:t>A + B, give oxygen</a:t>
            </a:r>
          </a:p>
          <a:p>
            <a:pPr eaLnBrk="1" hangingPunct="1">
              <a:spcBef>
                <a:spcPts val="800"/>
              </a:spcBef>
              <a:buClr>
                <a:srgbClr val="FFFFFF"/>
              </a:buClr>
              <a:buSzPct val="60000"/>
              <a:buFont typeface="Times New Roman" panose="02020603050405020304" pitchFamily="18" charset="0"/>
              <a:buChar char="•"/>
              <a:defRPr/>
            </a:pPr>
            <a:r>
              <a:rPr lang="en-GB" altLang="en-US" sz="3200">
                <a:cs typeface="+mn-cs"/>
              </a:rPr>
              <a:t>Stop obvious bleeding</a:t>
            </a:r>
          </a:p>
          <a:p>
            <a:pPr eaLnBrk="1" hangingPunct="1">
              <a:spcBef>
                <a:spcPts val="800"/>
              </a:spcBef>
              <a:buClr>
                <a:srgbClr val="FFFFFF"/>
              </a:buClr>
              <a:buSzPct val="60000"/>
              <a:buFont typeface="Times New Roman" panose="02020603050405020304" pitchFamily="18" charset="0"/>
              <a:buChar char="•"/>
              <a:defRPr/>
            </a:pPr>
            <a:r>
              <a:rPr lang="en-GB" altLang="en-US" sz="3200">
                <a:cs typeface="+mn-cs"/>
              </a:rPr>
              <a:t>Two large i/v cannula (14-16 gauge)</a:t>
            </a:r>
          </a:p>
          <a:p>
            <a:pPr lvl="1" eaLnBrk="1" hangingPunct="1">
              <a:spcBef>
                <a:spcPts val="700"/>
              </a:spcBef>
              <a:buClr>
                <a:srgbClr val="FFFFFF"/>
              </a:buClr>
              <a:buSzPct val="60000"/>
              <a:buFont typeface="Times New Roman" panose="02020603050405020304" pitchFamily="18" charset="0"/>
              <a:buChar char="•"/>
              <a:defRPr/>
            </a:pPr>
            <a:r>
              <a:rPr lang="en-GB" altLang="en-US" sz="2800">
                <a:cs typeface="+mn-cs"/>
              </a:rPr>
              <a:t>take blood for cross-match</a:t>
            </a:r>
          </a:p>
          <a:p>
            <a:pPr lvl="1" eaLnBrk="1" hangingPunct="1">
              <a:spcBef>
                <a:spcPts val="700"/>
              </a:spcBef>
              <a:buClr>
                <a:srgbClr val="FFFFFF"/>
              </a:buClr>
              <a:buSzPct val="60000"/>
              <a:buFont typeface="Times New Roman" panose="02020603050405020304" pitchFamily="18" charset="0"/>
              <a:buChar char="•"/>
              <a:defRPr/>
            </a:pPr>
            <a:r>
              <a:rPr lang="en-GB" altLang="en-US" sz="2800">
                <a:cs typeface="+mn-cs"/>
              </a:rPr>
              <a:t>fluid replacement</a:t>
            </a:r>
          </a:p>
          <a:p>
            <a:pPr lvl="1" eaLnBrk="1" hangingPunct="1">
              <a:spcBef>
                <a:spcPts val="700"/>
              </a:spcBef>
              <a:buClr>
                <a:srgbClr val="FFFFFF"/>
              </a:buClr>
              <a:buSzPct val="60000"/>
              <a:buFont typeface="Times New Roman" panose="02020603050405020304" pitchFamily="18" charset="0"/>
              <a:buNone/>
              <a:defRPr/>
            </a:pPr>
            <a:endParaRPr lang="en-GB" altLang="en-US" sz="2800">
              <a:cs typeface="+mn-cs"/>
            </a:endParaRPr>
          </a:p>
          <a:p>
            <a:pPr eaLnBrk="1" hangingPunct="1">
              <a:spcBef>
                <a:spcPts val="900"/>
              </a:spcBef>
              <a:buClr>
                <a:srgbClr val="FFFFFF"/>
              </a:buClr>
              <a:buSzPct val="60000"/>
              <a:buFont typeface="Times New Roman" panose="02020603050405020304" pitchFamily="18" charset="0"/>
              <a:buChar char="•"/>
              <a:defRPr/>
            </a:pPr>
            <a:r>
              <a:rPr lang="en-GB" altLang="en-US" sz="3600">
                <a:cs typeface="+mn-cs"/>
              </a:rPr>
              <a:t>Consider urgent surgical referral </a:t>
            </a:r>
          </a:p>
          <a:p>
            <a:pPr lvl="1" indent="-282575" eaLnBrk="1" hangingPunct="1">
              <a:spcBef>
                <a:spcPts val="800"/>
              </a:spcBef>
              <a:buSzPct val="60000"/>
              <a:defRPr/>
            </a:pPr>
            <a:endParaRPr lang="en-GB" altLang="en-US" sz="3200">
              <a:cs typeface="+mn-cs"/>
            </a:endParaRPr>
          </a:p>
        </p:txBody>
      </p:sp>
      <p:sp>
        <p:nvSpPr>
          <p:cNvPr id="160771" name="Rectangle 3"/>
          <p:cNvSpPr>
            <a:spLocks noChangeArrowheads="1"/>
          </p:cNvSpPr>
          <p:nvPr/>
        </p:nvSpPr>
        <p:spPr bwMode="auto">
          <a:xfrm>
            <a:off x="0" y="6473825"/>
            <a:ext cx="409575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800">
                <a:solidFill>
                  <a:srgbClr val="FFFFFF"/>
                </a:solidFill>
                <a:latin typeface="Times New Roman" charset="0"/>
              </a:rPr>
              <a:t>78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5" name="Text Box 1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669925" y="174625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360" tIns="44280" rIns="90360" bIns="442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buSzPct val="100000"/>
              <a:defRPr/>
            </a:pPr>
            <a:r>
              <a:rPr lang="en-US" sz="54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Circulation</a:t>
            </a:r>
            <a:br>
              <a:rPr lang="en-US" sz="54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</a:br>
            <a:r>
              <a:rPr lang="en-US" sz="40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Stop bleeding</a:t>
            </a:r>
          </a:p>
        </p:txBody>
      </p:sp>
      <p:sp>
        <p:nvSpPr>
          <p:cNvPr id="162818" name="Text Box 2"/>
          <p:cNvSpPr txBox="1">
            <a:spLocks noChangeArrowheads="1"/>
          </p:cNvSpPr>
          <p:nvPr/>
        </p:nvSpPr>
        <p:spPr bwMode="auto">
          <a:xfrm>
            <a:off x="669925" y="1881188"/>
            <a:ext cx="7780338" cy="4397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360" tIns="44280" rIns="90360" bIns="44280"/>
          <a:lstStyle>
            <a:lvl1pPr marL="341313" indent="-341313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36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1363" indent="-284163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32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2pPr>
            <a:lvl3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8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3pPr>
            <a:lvl4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4pPr>
            <a:lvl5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5pPr>
            <a:lvl6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6pPr>
            <a:lvl7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7pPr>
            <a:lvl8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8pPr>
            <a:lvl9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ts val="900"/>
              </a:spcBef>
              <a:buClr>
                <a:srgbClr val="FFFFFF"/>
              </a:buClr>
              <a:buSzPct val="100000"/>
              <a:buFont typeface="Times New Roman" charset="0"/>
              <a:buChar char="•"/>
              <a:defRPr/>
            </a:pPr>
            <a:r>
              <a:rPr lang="en-US" smtClean="0"/>
              <a:t>Chest</a:t>
            </a:r>
          </a:p>
          <a:p>
            <a:pPr lvl="1" eaLnBrk="1" hangingPunct="1">
              <a:lnSpc>
                <a:spcPct val="90000"/>
              </a:lnSpc>
              <a:spcBef>
                <a:spcPts val="800"/>
              </a:spcBef>
              <a:buClr>
                <a:srgbClr val="FFFFFF"/>
              </a:buClr>
              <a:buSzPct val="100000"/>
              <a:buFont typeface="Times New Roman" charset="0"/>
              <a:buChar char="•"/>
              <a:defRPr/>
            </a:pPr>
            <a:r>
              <a:rPr lang="en-US" smtClean="0"/>
              <a:t>drain tube and re-expand lung</a:t>
            </a:r>
          </a:p>
          <a:p>
            <a:pPr eaLnBrk="1" hangingPunct="1">
              <a:lnSpc>
                <a:spcPct val="90000"/>
              </a:lnSpc>
              <a:spcBef>
                <a:spcPts val="900"/>
              </a:spcBef>
              <a:buClr>
                <a:srgbClr val="FFFFFF"/>
              </a:buClr>
              <a:buSzPct val="100000"/>
              <a:buFont typeface="Times New Roman" charset="0"/>
              <a:buChar char="•"/>
              <a:defRPr/>
            </a:pPr>
            <a:r>
              <a:rPr lang="en-US" smtClean="0"/>
              <a:t>Abdomen</a:t>
            </a:r>
          </a:p>
          <a:p>
            <a:pPr lvl="1" eaLnBrk="1" hangingPunct="1">
              <a:lnSpc>
                <a:spcPct val="90000"/>
              </a:lnSpc>
              <a:spcBef>
                <a:spcPts val="800"/>
              </a:spcBef>
              <a:buClr>
                <a:srgbClr val="FFFFFF"/>
              </a:buClr>
              <a:buSzPct val="100000"/>
              <a:buFont typeface="Times New Roman" charset="0"/>
              <a:buChar char="•"/>
              <a:defRPr/>
            </a:pPr>
            <a:r>
              <a:rPr lang="en-US" smtClean="0"/>
              <a:t>laparotomy if hypotensive after fluids</a:t>
            </a:r>
          </a:p>
          <a:p>
            <a:pPr eaLnBrk="1" hangingPunct="1">
              <a:lnSpc>
                <a:spcPct val="90000"/>
              </a:lnSpc>
              <a:spcBef>
                <a:spcPts val="900"/>
              </a:spcBef>
              <a:buClr>
                <a:srgbClr val="FFFFFF"/>
              </a:buClr>
              <a:buSzPct val="100000"/>
              <a:buFont typeface="Times New Roman" charset="0"/>
              <a:buChar char="•"/>
              <a:defRPr/>
            </a:pPr>
            <a:r>
              <a:rPr lang="en-US" smtClean="0"/>
              <a:t>Pelvis: pelvic sling</a:t>
            </a:r>
          </a:p>
          <a:p>
            <a:pPr eaLnBrk="1" hangingPunct="1">
              <a:lnSpc>
                <a:spcPct val="90000"/>
              </a:lnSpc>
              <a:spcBef>
                <a:spcPts val="900"/>
              </a:spcBef>
              <a:buClr>
                <a:srgbClr val="FFFFFF"/>
              </a:buClr>
              <a:buSzPct val="100000"/>
              <a:buFont typeface="Times New Roman" charset="0"/>
              <a:buChar char="•"/>
              <a:defRPr/>
            </a:pPr>
            <a:r>
              <a:rPr lang="en-US" smtClean="0"/>
              <a:t>Limbs</a:t>
            </a:r>
          </a:p>
          <a:p>
            <a:pPr lvl="1" eaLnBrk="1" hangingPunct="1">
              <a:lnSpc>
                <a:spcPct val="90000"/>
              </a:lnSpc>
              <a:spcBef>
                <a:spcPts val="800"/>
              </a:spcBef>
              <a:buClr>
                <a:srgbClr val="FFFFFF"/>
              </a:buClr>
              <a:buSzPct val="100000"/>
              <a:buFont typeface="Times New Roman" charset="0"/>
              <a:buChar char="•"/>
              <a:defRPr/>
            </a:pPr>
            <a:r>
              <a:rPr lang="en-US" smtClean="0"/>
              <a:t>reduce and splint long bone fracture</a:t>
            </a:r>
          </a:p>
          <a:p>
            <a:pPr lvl="1" eaLnBrk="1" hangingPunct="1">
              <a:lnSpc>
                <a:spcPct val="90000"/>
              </a:lnSpc>
              <a:spcBef>
                <a:spcPts val="800"/>
              </a:spcBef>
              <a:buClr>
                <a:srgbClr val="FFFFFF"/>
              </a:buClr>
              <a:buSzPct val="100000"/>
              <a:buFont typeface="Times New Roman" charset="0"/>
              <a:buChar char="•"/>
              <a:defRPr/>
            </a:pPr>
            <a:r>
              <a:rPr lang="en-US" smtClean="0"/>
              <a:t>pressure dressing </a:t>
            </a:r>
          </a:p>
        </p:txBody>
      </p:sp>
      <p:sp>
        <p:nvSpPr>
          <p:cNvPr id="162819" name="Rectangle 3"/>
          <p:cNvSpPr>
            <a:spLocks noChangeArrowheads="1"/>
          </p:cNvSpPr>
          <p:nvPr/>
        </p:nvSpPr>
        <p:spPr bwMode="auto">
          <a:xfrm>
            <a:off x="0" y="6473825"/>
            <a:ext cx="409575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800">
                <a:solidFill>
                  <a:srgbClr val="FFFFFF"/>
                </a:solidFill>
                <a:latin typeface="Times New Roman" charset="0"/>
              </a:rPr>
              <a:t>79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ext Box 1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677863" y="4572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360" tIns="44280" rIns="90360" bIns="442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buSzPct val="100000"/>
              <a:defRPr/>
            </a:pPr>
            <a:r>
              <a:rPr lang="en-GB" sz="54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PTC System</a:t>
            </a:r>
          </a:p>
        </p:txBody>
      </p:sp>
      <p:sp>
        <p:nvSpPr>
          <p:cNvPr id="10242" name="Text Box 2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750888" y="1841500"/>
            <a:ext cx="8256587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360" tIns="44280" rIns="90360" bIns="44280"/>
          <a:lstStyle>
            <a:lvl1pPr marL="342900" indent="-341313"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ct val="130000"/>
              </a:lnSpc>
              <a:spcBef>
                <a:spcPts val="900"/>
              </a:spcBef>
              <a:buSzPct val="100000"/>
              <a:defRPr/>
            </a:pPr>
            <a:r>
              <a:rPr lang="en-GB" altLang="en-US" sz="360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cs typeface="+mn-cs"/>
              </a:rPr>
              <a:t>Triage</a:t>
            </a:r>
          </a:p>
          <a:p>
            <a:pPr eaLnBrk="1" hangingPunct="1">
              <a:lnSpc>
                <a:spcPct val="90000"/>
              </a:lnSpc>
              <a:spcBef>
                <a:spcPts val="900"/>
              </a:spcBef>
              <a:buSzPct val="100000"/>
              <a:defRPr/>
            </a:pPr>
            <a:r>
              <a:rPr lang="en-GB" altLang="en-US" sz="3600">
                <a:effectLst>
                  <a:outerShdw blurRad="38100" dist="38100" dir="2700000" algn="tl">
                    <a:srgbClr val="000000"/>
                  </a:outerShdw>
                </a:effectLst>
                <a:cs typeface="+mn-cs"/>
              </a:rPr>
              <a:t>Sorting patients according to priority</a:t>
            </a:r>
          </a:p>
          <a:p>
            <a:pPr eaLnBrk="1" hangingPunct="1">
              <a:lnSpc>
                <a:spcPct val="90000"/>
              </a:lnSpc>
              <a:spcBef>
                <a:spcPts val="800"/>
              </a:spcBef>
              <a:buSzPct val="100000"/>
              <a:defRPr/>
            </a:pPr>
            <a:endParaRPr lang="en-GB" altLang="en-US" sz="3200">
              <a:cs typeface="+mn-cs"/>
            </a:endParaRPr>
          </a:p>
          <a:p>
            <a:pPr eaLnBrk="1" hangingPunct="1">
              <a:lnSpc>
                <a:spcPct val="90000"/>
              </a:lnSpc>
              <a:spcBef>
                <a:spcPts val="800"/>
              </a:spcBef>
              <a:buSzPct val="100000"/>
              <a:defRPr/>
            </a:pPr>
            <a:r>
              <a:rPr lang="en-GB" altLang="en-US" sz="3200">
                <a:cs typeface="+mn-cs"/>
              </a:rPr>
              <a:t>Priority depends on</a:t>
            </a:r>
          </a:p>
          <a:p>
            <a:pPr marL="341313" indent="-339725" eaLnBrk="1" hangingPunct="1">
              <a:lnSpc>
                <a:spcPct val="90000"/>
              </a:lnSpc>
              <a:spcBef>
                <a:spcPts val="800"/>
              </a:spcBef>
              <a:buClr>
                <a:srgbClr val="FFFFFF"/>
              </a:buClr>
              <a:buSzPct val="100000"/>
              <a:buFont typeface="Times New Roman" panose="02020603050405020304" pitchFamily="18" charset="0"/>
              <a:buChar char="•"/>
              <a:defRPr/>
            </a:pPr>
            <a:r>
              <a:rPr lang="en-GB" altLang="en-US" sz="3200">
                <a:cs typeface="+mn-cs"/>
              </a:rPr>
              <a:t>experience</a:t>
            </a:r>
          </a:p>
          <a:p>
            <a:pPr marL="341313" indent="-339725" eaLnBrk="1" hangingPunct="1">
              <a:lnSpc>
                <a:spcPct val="90000"/>
              </a:lnSpc>
              <a:spcBef>
                <a:spcPts val="800"/>
              </a:spcBef>
              <a:buClr>
                <a:srgbClr val="FFFFFF"/>
              </a:buClr>
              <a:buSzPct val="100000"/>
              <a:buFont typeface="Times New Roman" panose="02020603050405020304" pitchFamily="18" charset="0"/>
              <a:buChar char="•"/>
              <a:defRPr/>
            </a:pPr>
            <a:r>
              <a:rPr lang="en-GB" altLang="en-US" sz="3200">
                <a:cs typeface="+mn-cs"/>
              </a:rPr>
              <a:t>resources</a:t>
            </a:r>
          </a:p>
          <a:p>
            <a:pPr marL="341313" indent="-339725" eaLnBrk="1" hangingPunct="1">
              <a:lnSpc>
                <a:spcPct val="90000"/>
              </a:lnSpc>
              <a:spcBef>
                <a:spcPts val="800"/>
              </a:spcBef>
              <a:buClr>
                <a:srgbClr val="FFFFFF"/>
              </a:buClr>
              <a:buSzPct val="100000"/>
              <a:buFont typeface="Times New Roman" panose="02020603050405020304" pitchFamily="18" charset="0"/>
              <a:buChar char="•"/>
              <a:defRPr/>
            </a:pPr>
            <a:r>
              <a:rPr lang="en-GB" altLang="en-US" sz="3200">
                <a:cs typeface="+mn-cs"/>
              </a:rPr>
              <a:t>severity of injury</a:t>
            </a:r>
          </a:p>
          <a:p>
            <a:pPr marL="341313" indent="-339725" eaLnBrk="1" hangingPunct="1">
              <a:lnSpc>
                <a:spcPct val="90000"/>
              </a:lnSpc>
              <a:spcBef>
                <a:spcPts val="900"/>
              </a:spcBef>
              <a:buClr>
                <a:srgbClr val="FFFFFF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en-GB" altLang="en-US" sz="3600">
              <a:cs typeface="+mn-cs"/>
            </a:endParaRPr>
          </a:p>
          <a:p>
            <a:pPr eaLnBrk="1" hangingPunct="1">
              <a:lnSpc>
                <a:spcPct val="90000"/>
              </a:lnSpc>
              <a:spcBef>
                <a:spcPts val="900"/>
              </a:spcBef>
              <a:buSzPct val="100000"/>
              <a:defRPr/>
            </a:pPr>
            <a:endParaRPr lang="en-GB" altLang="en-US" sz="3600">
              <a:cs typeface="+mn-cs"/>
            </a:endParaRPr>
          </a:p>
        </p:txBody>
      </p:sp>
      <p:sp>
        <p:nvSpPr>
          <p:cNvPr id="17411" name="Rectangle 3"/>
          <p:cNvSpPr>
            <a:spLocks noChangeArrowheads="1"/>
          </p:cNvSpPr>
          <p:nvPr/>
        </p:nvSpPr>
        <p:spPr bwMode="auto">
          <a:xfrm>
            <a:off x="0" y="6397625"/>
            <a:ext cx="295275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800">
                <a:solidFill>
                  <a:srgbClr val="FFFFFF"/>
                </a:solidFill>
                <a:latin typeface="Times New Roman" charset="0"/>
              </a:rPr>
              <a:t>8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69" name="Text Box 1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677863" y="4572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360" tIns="44280" rIns="90360" bIns="442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buSzPct val="100000"/>
              <a:defRPr/>
            </a:pPr>
            <a:r>
              <a:rPr lang="en-GB" sz="54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Circulation</a:t>
            </a:r>
            <a:br>
              <a:rPr lang="en-GB" sz="54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</a:br>
            <a:r>
              <a:rPr lang="en-GB" sz="40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Fluid replacement - How much?</a:t>
            </a:r>
          </a:p>
        </p:txBody>
      </p:sp>
      <p:sp>
        <p:nvSpPr>
          <p:cNvPr id="164866" name="Text Box 2"/>
          <p:cNvSpPr txBox="1">
            <a:spLocks noChangeArrowheads="1"/>
          </p:cNvSpPr>
          <p:nvPr/>
        </p:nvSpPr>
        <p:spPr bwMode="auto">
          <a:xfrm>
            <a:off x="677863" y="2163763"/>
            <a:ext cx="7780337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360" tIns="44280" rIns="90360" bIns="44280"/>
          <a:lstStyle>
            <a:lvl1pPr indent="-341313"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36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32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2pPr>
            <a:lvl3pPr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8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3pPr>
            <a:lvl4pPr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4pPr>
            <a:lvl5pPr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5pPr>
            <a:lvl6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6pPr>
            <a:lvl7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7pPr>
            <a:lvl8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8pPr>
            <a:lvl9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9pPr>
          </a:lstStyle>
          <a:p>
            <a:pPr marL="342900" eaLnBrk="1" hangingPunct="1">
              <a:lnSpc>
                <a:spcPct val="90000"/>
              </a:lnSpc>
              <a:spcBef>
                <a:spcPts val="800"/>
              </a:spcBef>
              <a:buSzPct val="100000"/>
              <a:defRPr/>
            </a:pPr>
            <a:r>
              <a:rPr lang="en-US" sz="3200" smtClean="0"/>
              <a:t>Fast 250ml bolus Saline or Ringer’s</a:t>
            </a:r>
          </a:p>
          <a:p>
            <a:pPr marL="342900" algn="ctr" eaLnBrk="1" hangingPunct="1">
              <a:lnSpc>
                <a:spcPct val="90000"/>
              </a:lnSpc>
              <a:spcBef>
                <a:spcPts val="800"/>
              </a:spcBef>
              <a:buSzPct val="100000"/>
              <a:defRPr/>
            </a:pPr>
            <a:r>
              <a:rPr lang="en-US" sz="3200" smtClean="0">
                <a:solidFill>
                  <a:srgbClr val="FFFF00"/>
                </a:solidFill>
              </a:rPr>
              <a:t>Reassess</a:t>
            </a:r>
          </a:p>
          <a:p>
            <a:pPr marL="342900" eaLnBrk="1" hangingPunct="1">
              <a:lnSpc>
                <a:spcPct val="90000"/>
              </a:lnSpc>
              <a:spcBef>
                <a:spcPts val="800"/>
              </a:spcBef>
              <a:buSzPct val="100000"/>
              <a:defRPr/>
            </a:pPr>
            <a:r>
              <a:rPr lang="en-US" sz="3200" smtClean="0"/>
              <a:t>Repeat boluses as necessary</a:t>
            </a:r>
          </a:p>
          <a:p>
            <a:pPr marL="342900" algn="ctr" eaLnBrk="1" hangingPunct="1">
              <a:lnSpc>
                <a:spcPct val="90000"/>
              </a:lnSpc>
              <a:spcBef>
                <a:spcPts val="800"/>
              </a:spcBef>
              <a:buSzPct val="100000"/>
              <a:defRPr/>
            </a:pPr>
            <a:r>
              <a:rPr lang="en-US" sz="3200" smtClean="0">
                <a:solidFill>
                  <a:srgbClr val="FFFF00"/>
                </a:solidFill>
              </a:rPr>
              <a:t>Reassess</a:t>
            </a:r>
          </a:p>
          <a:p>
            <a:pPr marL="342900" eaLnBrk="1" hangingPunct="1">
              <a:lnSpc>
                <a:spcPct val="90000"/>
              </a:lnSpc>
              <a:spcBef>
                <a:spcPts val="800"/>
              </a:spcBef>
              <a:buSzPct val="100000"/>
              <a:defRPr/>
            </a:pPr>
            <a:r>
              <a:rPr lang="en-US" sz="3200" smtClean="0"/>
              <a:t>Look for haemorrhage source</a:t>
            </a:r>
          </a:p>
          <a:p>
            <a:pPr marL="342900" eaLnBrk="1" hangingPunct="1">
              <a:lnSpc>
                <a:spcPct val="90000"/>
              </a:lnSpc>
              <a:spcBef>
                <a:spcPts val="800"/>
              </a:spcBef>
              <a:buSzPct val="100000"/>
              <a:defRPr/>
            </a:pPr>
            <a:r>
              <a:rPr lang="en-US" sz="3200" smtClean="0"/>
              <a:t>Consider blood</a:t>
            </a:r>
          </a:p>
          <a:p>
            <a:pPr marL="342900" eaLnBrk="1" hangingPunct="1">
              <a:lnSpc>
                <a:spcPct val="90000"/>
              </a:lnSpc>
              <a:spcBef>
                <a:spcPts val="800"/>
              </a:spcBef>
              <a:buSzPct val="100000"/>
              <a:defRPr/>
            </a:pPr>
            <a:r>
              <a:rPr lang="en-US" sz="3200" smtClean="0"/>
              <a:t>Consider surgery</a:t>
            </a:r>
          </a:p>
          <a:p>
            <a:pPr marL="342900" eaLnBrk="1" hangingPunct="1">
              <a:lnSpc>
                <a:spcPct val="90000"/>
              </a:lnSpc>
              <a:spcBef>
                <a:spcPts val="800"/>
              </a:spcBef>
              <a:buSzPct val="100000"/>
              <a:defRPr/>
            </a:pPr>
            <a:r>
              <a:rPr lang="en-US" sz="3200" smtClean="0"/>
              <a:t>Aim for systolic BP&gt;90 + HR &lt;100</a:t>
            </a:r>
          </a:p>
        </p:txBody>
      </p:sp>
      <p:sp>
        <p:nvSpPr>
          <p:cNvPr id="164867" name="Rectangle 3"/>
          <p:cNvSpPr>
            <a:spLocks noChangeArrowheads="1"/>
          </p:cNvSpPr>
          <p:nvPr/>
        </p:nvSpPr>
        <p:spPr bwMode="auto">
          <a:xfrm>
            <a:off x="0" y="6478588"/>
            <a:ext cx="48895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/>
          <a:p>
            <a:pPr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800">
                <a:solidFill>
                  <a:srgbClr val="FFFFFF"/>
                </a:solidFill>
                <a:latin typeface="Times New Roman" charset="0"/>
              </a:rPr>
              <a:t>80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3" name="Text Box 1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677863" y="4572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2160" tIns="46080" rIns="92160" bIns="460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buSzPct val="100000"/>
              <a:defRPr/>
            </a:pPr>
            <a:r>
              <a:rPr lang="en-GB" sz="54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Circulation</a:t>
            </a:r>
            <a:br>
              <a:rPr lang="en-GB" sz="54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</a:br>
            <a:r>
              <a:rPr lang="en-GB" sz="44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Blood transfusion </a:t>
            </a:r>
          </a:p>
        </p:txBody>
      </p:sp>
      <p:sp>
        <p:nvSpPr>
          <p:cNvPr id="84994" name="Text Box 2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677863" y="2438400"/>
            <a:ext cx="8110537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2160" tIns="46080" rIns="92160" bIns="46080"/>
          <a:lstStyle>
            <a:lvl1pPr marL="342900" indent="-341313"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ts val="900"/>
              </a:spcBef>
              <a:buSzPct val="100000"/>
              <a:defRPr/>
            </a:pPr>
            <a:r>
              <a:rPr lang="en-GB" altLang="en-US" sz="3600">
                <a:solidFill>
                  <a:srgbClr val="FFFF00"/>
                </a:solidFill>
                <a:cs typeface="+mn-cs"/>
              </a:rPr>
              <a:t>Consider blood transfusion if:</a:t>
            </a:r>
          </a:p>
          <a:p>
            <a:pPr marL="341313" indent="-339725" eaLnBrk="1" hangingPunct="1">
              <a:spcBef>
                <a:spcPts val="900"/>
              </a:spcBef>
              <a:buClr>
                <a:srgbClr val="FFFFFF"/>
              </a:buClr>
              <a:buSzPct val="100000"/>
              <a:buFont typeface="Times New Roman" panose="02020603050405020304" pitchFamily="18" charset="0"/>
              <a:buChar char="•"/>
              <a:defRPr/>
            </a:pPr>
            <a:r>
              <a:rPr lang="en-GB" altLang="en-US" sz="3600">
                <a:cs typeface="+mn-cs"/>
              </a:rPr>
              <a:t>Blood pressure unstable in spite of fluids</a:t>
            </a:r>
          </a:p>
          <a:p>
            <a:pPr marL="341313" indent="-339725" eaLnBrk="1" hangingPunct="1">
              <a:spcBef>
                <a:spcPts val="900"/>
              </a:spcBef>
              <a:buClr>
                <a:srgbClr val="FFFFFF"/>
              </a:buClr>
              <a:buSzPct val="60000"/>
              <a:buFont typeface="Marlett" pitchFamily="2" charset="2"/>
              <a:buChar char="i"/>
              <a:defRPr/>
            </a:pPr>
            <a:r>
              <a:rPr lang="en-GB" altLang="en-US" sz="3600">
                <a:cs typeface="+mn-cs"/>
              </a:rPr>
              <a:t>Continuing bleeding </a:t>
            </a:r>
          </a:p>
          <a:p>
            <a:pPr marL="341313" indent="-339725" eaLnBrk="1" hangingPunct="1">
              <a:spcBef>
                <a:spcPts val="900"/>
              </a:spcBef>
              <a:buClr>
                <a:srgbClr val="FFFFFF"/>
              </a:buClr>
              <a:buSzPct val="60000"/>
              <a:buFont typeface="Marlett" pitchFamily="2" charset="2"/>
              <a:buChar char="i"/>
              <a:defRPr/>
            </a:pPr>
            <a:r>
              <a:rPr lang="en-GB" altLang="en-US" sz="3600">
                <a:cs typeface="+mn-cs"/>
              </a:rPr>
              <a:t>Haemoglobin &lt;7g/dl and patient still bleeding</a:t>
            </a:r>
          </a:p>
        </p:txBody>
      </p:sp>
      <p:sp>
        <p:nvSpPr>
          <p:cNvPr id="166915" name="Rectangle 3"/>
          <p:cNvSpPr>
            <a:spLocks noChangeArrowheads="1"/>
          </p:cNvSpPr>
          <p:nvPr/>
        </p:nvSpPr>
        <p:spPr bwMode="auto">
          <a:xfrm>
            <a:off x="0" y="6473825"/>
            <a:ext cx="409575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800">
                <a:solidFill>
                  <a:srgbClr val="FFFFFF"/>
                </a:solidFill>
                <a:latin typeface="Times New Roman" charset="0"/>
              </a:rPr>
              <a:t>81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7" name="Text Box 1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677863" y="4572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2160" tIns="46080" rIns="92160" bIns="460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buSzPct val="100000"/>
              <a:defRPr/>
            </a:pPr>
            <a:r>
              <a:rPr lang="en-GB" sz="54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Circulation</a:t>
            </a:r>
            <a:br>
              <a:rPr lang="en-GB" sz="54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</a:br>
            <a:r>
              <a:rPr lang="en-GB" sz="40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Management</a:t>
            </a:r>
          </a:p>
        </p:txBody>
      </p:sp>
      <p:sp>
        <p:nvSpPr>
          <p:cNvPr id="86018" name="Text Box 2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677863" y="2220913"/>
            <a:ext cx="8008937" cy="4051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2160" tIns="46080" rIns="92160" bIns="46080"/>
          <a:lstStyle>
            <a:lvl1pPr marL="341313" indent="-341313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ts val="900"/>
              </a:spcBef>
              <a:buClr>
                <a:srgbClr val="FFFFFF"/>
              </a:buClr>
              <a:buSzPct val="60000"/>
              <a:buFont typeface="Times New Roman" panose="02020603050405020304" pitchFamily="18" charset="0"/>
              <a:buChar char="•"/>
              <a:defRPr/>
            </a:pPr>
            <a:r>
              <a:rPr lang="en-GB" altLang="en-US" sz="3600">
                <a:cs typeface="+mn-cs"/>
              </a:rPr>
              <a:t>Maintain temperature</a:t>
            </a:r>
          </a:p>
          <a:p>
            <a:pPr eaLnBrk="1" hangingPunct="1">
              <a:spcBef>
                <a:spcPts val="900"/>
              </a:spcBef>
              <a:buClr>
                <a:srgbClr val="FFFFFF"/>
              </a:buClr>
              <a:buSzPct val="60000"/>
              <a:buFont typeface="Times New Roman" panose="02020603050405020304" pitchFamily="18" charset="0"/>
              <a:buChar char="•"/>
              <a:defRPr/>
            </a:pPr>
            <a:r>
              <a:rPr lang="en-GB" altLang="en-US" sz="3600">
                <a:cs typeface="+mn-cs"/>
              </a:rPr>
              <a:t>Warm fluids</a:t>
            </a:r>
          </a:p>
          <a:p>
            <a:pPr eaLnBrk="1" hangingPunct="1">
              <a:spcBef>
                <a:spcPts val="900"/>
              </a:spcBef>
              <a:buClr>
                <a:srgbClr val="FFFFFF"/>
              </a:buClr>
              <a:buSzPct val="60000"/>
              <a:buFont typeface="Times New Roman" panose="02020603050405020304" pitchFamily="18" charset="0"/>
              <a:buChar char="•"/>
              <a:defRPr/>
            </a:pPr>
            <a:r>
              <a:rPr lang="en-GB" altLang="en-US" sz="3600">
                <a:cs typeface="+mn-cs"/>
              </a:rPr>
              <a:t>Pain relief</a:t>
            </a:r>
          </a:p>
          <a:p>
            <a:pPr eaLnBrk="1" hangingPunct="1">
              <a:spcBef>
                <a:spcPts val="900"/>
              </a:spcBef>
              <a:buClr>
                <a:srgbClr val="FFFFFF"/>
              </a:buClr>
              <a:buSzPct val="60000"/>
              <a:buFont typeface="Times New Roman" panose="02020603050405020304" pitchFamily="18" charset="0"/>
              <a:buChar char="•"/>
              <a:defRPr/>
            </a:pPr>
            <a:r>
              <a:rPr lang="en-GB" altLang="en-US" sz="3600">
                <a:cs typeface="+mn-cs"/>
              </a:rPr>
              <a:t>Monitor urine output </a:t>
            </a:r>
          </a:p>
          <a:p>
            <a:pPr marL="342900" eaLnBrk="1" hangingPunct="1">
              <a:spcBef>
                <a:spcPts val="900"/>
              </a:spcBef>
              <a:buSzPct val="60000"/>
              <a:defRPr/>
            </a:pPr>
            <a:endParaRPr lang="en-GB" altLang="en-US" sz="3600">
              <a:cs typeface="+mn-cs"/>
            </a:endParaRPr>
          </a:p>
        </p:txBody>
      </p:sp>
      <p:sp>
        <p:nvSpPr>
          <p:cNvPr id="168963" name="Rectangle 3"/>
          <p:cNvSpPr>
            <a:spLocks noChangeArrowheads="1"/>
          </p:cNvSpPr>
          <p:nvPr/>
        </p:nvSpPr>
        <p:spPr bwMode="auto">
          <a:xfrm>
            <a:off x="0" y="6473825"/>
            <a:ext cx="409575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800">
                <a:solidFill>
                  <a:srgbClr val="FFFFFF"/>
                </a:solidFill>
                <a:latin typeface="Times New Roman" charset="0"/>
              </a:rPr>
              <a:t>82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1" name="Text Box 1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677863" y="481013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360" tIns="44280" rIns="90360" bIns="442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buSzPct val="100000"/>
              <a:defRPr/>
            </a:pPr>
            <a:r>
              <a:rPr lang="en-US" sz="54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Circulation</a:t>
            </a:r>
            <a:br>
              <a:rPr lang="en-US" sz="54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</a:br>
            <a:r>
              <a:rPr lang="en-US" sz="44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Tranexamic Acid  </a:t>
            </a:r>
          </a:p>
        </p:txBody>
      </p:sp>
      <p:sp>
        <p:nvSpPr>
          <p:cNvPr id="171010" name="Text Box 2"/>
          <p:cNvSpPr txBox="1">
            <a:spLocks noChangeArrowheads="1"/>
          </p:cNvSpPr>
          <p:nvPr/>
        </p:nvSpPr>
        <p:spPr bwMode="auto">
          <a:xfrm>
            <a:off x="850900" y="2219325"/>
            <a:ext cx="7816850" cy="3317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360" tIns="44280" rIns="90360" bIns="44280"/>
          <a:lstStyle>
            <a:lvl1pPr marL="341313" indent="-341313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36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32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2pPr>
            <a:lvl3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8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3pPr>
            <a:lvl4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4pPr>
            <a:lvl5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5pPr>
            <a:lvl6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6pPr>
            <a:lvl7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7pPr>
            <a:lvl8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8pPr>
            <a:lvl9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ts val="900"/>
              </a:spcBef>
              <a:buClr>
                <a:srgbClr val="FDFFEE"/>
              </a:buClr>
              <a:buSzPct val="100000"/>
              <a:buFont typeface="Times New Roman" charset="0"/>
              <a:buChar char="•"/>
              <a:defRPr/>
            </a:pPr>
            <a:r>
              <a:rPr lang="en-US" smtClean="0">
                <a:solidFill>
                  <a:srgbClr val="FDFFEE"/>
                </a:solidFill>
              </a:rPr>
              <a:t>Use early if available</a:t>
            </a:r>
          </a:p>
          <a:p>
            <a:pPr eaLnBrk="1" hangingPunct="1">
              <a:spcBef>
                <a:spcPts val="900"/>
              </a:spcBef>
              <a:buClr>
                <a:srgbClr val="FDFFEE"/>
              </a:buClr>
              <a:buSzPct val="100000"/>
              <a:buFont typeface="Times New Roman" charset="0"/>
              <a:buChar char="•"/>
              <a:defRPr/>
            </a:pPr>
            <a:r>
              <a:rPr lang="en-US" smtClean="0">
                <a:solidFill>
                  <a:srgbClr val="FDFFEE"/>
                </a:solidFill>
              </a:rPr>
              <a:t>Reduces bleeding and risk of death</a:t>
            </a:r>
          </a:p>
          <a:p>
            <a:pPr eaLnBrk="1" hangingPunct="1">
              <a:spcBef>
                <a:spcPts val="900"/>
              </a:spcBef>
              <a:buClr>
                <a:srgbClr val="FDFFEE"/>
              </a:buClr>
              <a:buSzPct val="100000"/>
              <a:buFont typeface="Times New Roman" charset="0"/>
              <a:buChar char="•"/>
              <a:defRPr/>
            </a:pPr>
            <a:r>
              <a:rPr lang="en-US" smtClean="0">
                <a:solidFill>
                  <a:srgbClr val="FDFFEE"/>
                </a:solidFill>
              </a:rPr>
              <a:t>Loading dose 1 g i/v over 10 min </a:t>
            </a:r>
          </a:p>
          <a:p>
            <a:pPr eaLnBrk="1" hangingPunct="1">
              <a:spcBef>
                <a:spcPts val="900"/>
              </a:spcBef>
              <a:buClr>
                <a:srgbClr val="FDFFEE"/>
              </a:buClr>
              <a:buSzPct val="100000"/>
              <a:buFont typeface="Times New Roman" charset="0"/>
              <a:buChar char="•"/>
              <a:defRPr/>
            </a:pPr>
            <a:r>
              <a:rPr lang="en-US" smtClean="0">
                <a:solidFill>
                  <a:srgbClr val="FDFFEE"/>
                </a:solidFill>
              </a:rPr>
              <a:t>Then iv infusion 1 g over 8 h.  </a:t>
            </a:r>
          </a:p>
        </p:txBody>
      </p:sp>
      <p:sp>
        <p:nvSpPr>
          <p:cNvPr id="171011" name="Rectangle 3"/>
          <p:cNvSpPr>
            <a:spLocks noChangeArrowheads="1"/>
          </p:cNvSpPr>
          <p:nvPr/>
        </p:nvSpPr>
        <p:spPr bwMode="auto">
          <a:xfrm>
            <a:off x="0" y="6473825"/>
            <a:ext cx="409575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800">
                <a:solidFill>
                  <a:srgbClr val="FFFFFF"/>
                </a:solidFill>
                <a:latin typeface="Times New Roman" charset="0"/>
              </a:rPr>
              <a:t>83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5" name="Text Box 1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677863" y="4572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360" tIns="44280" rIns="90360" bIns="442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buSzPct val="100000"/>
              <a:defRPr/>
            </a:pPr>
            <a:r>
              <a:rPr lang="en-GB" sz="66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Circulation</a:t>
            </a:r>
          </a:p>
        </p:txBody>
      </p:sp>
      <p:sp>
        <p:nvSpPr>
          <p:cNvPr id="88066" name="Text Box 2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677863" y="1981200"/>
            <a:ext cx="7780337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360" tIns="44280" rIns="90360" bIns="44280"/>
          <a:lstStyle>
            <a:lvl1pPr marL="342900" indent="-341313"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ts val="5725"/>
              </a:spcBef>
              <a:buSzPct val="100000"/>
              <a:defRPr/>
            </a:pPr>
            <a:r>
              <a:rPr lang="en-GB" sz="229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charset="0"/>
              </a:rPr>
              <a:t>?</a:t>
            </a:r>
          </a:p>
        </p:txBody>
      </p:sp>
      <p:sp>
        <p:nvSpPr>
          <p:cNvPr id="173059" name="Rectangle 3"/>
          <p:cNvSpPr>
            <a:spLocks noChangeArrowheads="1"/>
          </p:cNvSpPr>
          <p:nvPr/>
        </p:nvSpPr>
        <p:spPr bwMode="auto">
          <a:xfrm>
            <a:off x="0" y="6473825"/>
            <a:ext cx="409575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800">
                <a:solidFill>
                  <a:srgbClr val="FFFFFF"/>
                </a:solidFill>
                <a:latin typeface="Times New Roman" charset="0"/>
              </a:rPr>
              <a:t>84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0A0A2D"/>
            </a:gs>
            <a:gs pos="100000">
              <a:srgbClr val="6E000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89" name="Text Box 1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677863" y="4572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360" tIns="44280" rIns="90360" bIns="442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buSzPct val="100000"/>
              <a:defRPr/>
            </a:pPr>
            <a:r>
              <a:rPr lang="en-GB" sz="66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Circulation</a:t>
            </a:r>
          </a:p>
        </p:txBody>
      </p:sp>
      <p:sp>
        <p:nvSpPr>
          <p:cNvPr id="89090" name="Text Box 2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677863" y="1981200"/>
            <a:ext cx="7780337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360" tIns="44280" rIns="90360" bIns="44280"/>
          <a:lstStyle>
            <a:lvl1pPr marL="342900" indent="-341313"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ts val="900"/>
              </a:spcBef>
              <a:buSzPct val="100000"/>
              <a:defRPr/>
            </a:pPr>
            <a:r>
              <a:rPr lang="en-US" altLang="en-US" sz="3600">
                <a:solidFill>
                  <a:srgbClr val="FFFF00"/>
                </a:solidFill>
                <a:cs typeface="+mn-cs"/>
              </a:rPr>
              <a:t>Summary</a:t>
            </a:r>
          </a:p>
          <a:p>
            <a:pPr marL="341313" indent="-339725" eaLnBrk="1" hangingPunct="1">
              <a:spcBef>
                <a:spcPts val="900"/>
              </a:spcBef>
              <a:buClr>
                <a:srgbClr val="FFFFFF"/>
              </a:buClr>
              <a:buSzPct val="100000"/>
              <a:buFont typeface="Times New Roman" panose="02020603050405020304" pitchFamily="18" charset="0"/>
              <a:buChar char="•"/>
              <a:defRPr/>
            </a:pPr>
            <a:r>
              <a:rPr lang="en-US" altLang="en-US" sz="3600">
                <a:cs typeface="+mn-cs"/>
              </a:rPr>
              <a:t>Careful assessment</a:t>
            </a:r>
          </a:p>
          <a:p>
            <a:pPr marL="341313" indent="-339725" eaLnBrk="1" hangingPunct="1">
              <a:spcBef>
                <a:spcPts val="900"/>
              </a:spcBef>
              <a:buClr>
                <a:srgbClr val="FFFFFF"/>
              </a:buClr>
              <a:buSzPct val="100000"/>
              <a:buFont typeface="Times New Roman" panose="02020603050405020304" pitchFamily="18" charset="0"/>
              <a:buChar char="•"/>
              <a:defRPr/>
            </a:pPr>
            <a:r>
              <a:rPr lang="en-US" altLang="en-US" sz="3600">
                <a:cs typeface="+mn-cs"/>
              </a:rPr>
              <a:t>Stop the bleeding</a:t>
            </a:r>
          </a:p>
          <a:p>
            <a:pPr marL="341313" indent="-339725" eaLnBrk="1" hangingPunct="1">
              <a:spcBef>
                <a:spcPts val="900"/>
              </a:spcBef>
              <a:buClr>
                <a:srgbClr val="FFFFFF"/>
              </a:buClr>
              <a:buSzPct val="100000"/>
              <a:buFont typeface="Times New Roman" panose="02020603050405020304" pitchFamily="18" charset="0"/>
              <a:buChar char="•"/>
              <a:defRPr/>
            </a:pPr>
            <a:r>
              <a:rPr lang="en-US" altLang="en-US" sz="3600">
                <a:cs typeface="+mn-cs"/>
              </a:rPr>
              <a:t>Replace volume</a:t>
            </a:r>
          </a:p>
          <a:p>
            <a:pPr marL="341313" indent="-339725" eaLnBrk="1" hangingPunct="1">
              <a:spcBef>
                <a:spcPts val="900"/>
              </a:spcBef>
              <a:buClr>
                <a:srgbClr val="FFFFFF"/>
              </a:buClr>
              <a:buSzPct val="100000"/>
              <a:buFont typeface="Times New Roman" panose="02020603050405020304" pitchFamily="18" charset="0"/>
              <a:buChar char="•"/>
              <a:defRPr/>
            </a:pPr>
            <a:r>
              <a:rPr lang="en-US" altLang="en-US" sz="3600">
                <a:cs typeface="+mn-cs"/>
              </a:rPr>
              <a:t>Is there hidden bleeding?</a:t>
            </a:r>
          </a:p>
        </p:txBody>
      </p:sp>
      <p:sp>
        <p:nvSpPr>
          <p:cNvPr id="175108" name="Rectangle 3"/>
          <p:cNvSpPr>
            <a:spLocks noChangeArrowheads="1"/>
          </p:cNvSpPr>
          <p:nvPr/>
        </p:nvSpPr>
        <p:spPr bwMode="auto">
          <a:xfrm>
            <a:off x="0" y="6473825"/>
            <a:ext cx="409575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800">
                <a:solidFill>
                  <a:srgbClr val="FFFFFF"/>
                </a:solidFill>
                <a:latin typeface="Times New Roman" charset="0"/>
              </a:rPr>
              <a:t>85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16165D"/>
            </a:gs>
            <a:gs pos="100000">
              <a:srgbClr val="00520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3" name="Text Box 1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677863" y="10287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360" tIns="44280" rIns="90360" bIns="442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buSzPct val="100000"/>
              <a:defRPr/>
            </a:pPr>
            <a:r>
              <a:rPr lang="en-GB" sz="66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Chest Injuries</a:t>
            </a:r>
          </a:p>
        </p:txBody>
      </p:sp>
      <p:sp>
        <p:nvSpPr>
          <p:cNvPr id="90114" name="Text Box 2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677863" y="3009900"/>
            <a:ext cx="7772400" cy="3352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360" tIns="44280" rIns="90360" bIns="44280"/>
          <a:lstStyle>
            <a:lvl1pPr marL="342900" indent="-341313"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ts val="900"/>
              </a:spcBef>
              <a:buSzPct val="100000"/>
              <a:defRPr/>
            </a:pPr>
            <a:r>
              <a:rPr lang="en-US" altLang="en-US" sz="3600">
                <a:solidFill>
                  <a:srgbClr val="FFFF00"/>
                </a:solidFill>
                <a:cs typeface="+mn-cs"/>
              </a:rPr>
              <a:t>At the end you will </a:t>
            </a:r>
          </a:p>
          <a:p>
            <a:pPr marL="341313" indent="-339725" eaLnBrk="1" hangingPunct="1">
              <a:lnSpc>
                <a:spcPct val="90000"/>
              </a:lnSpc>
              <a:spcBef>
                <a:spcPts val="900"/>
              </a:spcBef>
              <a:buClr>
                <a:srgbClr val="FFFFFF"/>
              </a:buClr>
              <a:buSzPct val="100000"/>
              <a:buFont typeface="Times New Roman" panose="02020603050405020304" pitchFamily="18" charset="0"/>
              <a:buChar char="•"/>
              <a:defRPr/>
            </a:pPr>
            <a:r>
              <a:rPr lang="en-US" altLang="en-US" sz="3600">
                <a:cs typeface="+mn-cs"/>
              </a:rPr>
              <a:t>recognise common life threatening chest injuries</a:t>
            </a:r>
          </a:p>
          <a:p>
            <a:pPr marL="341313" indent="-339725" eaLnBrk="1" hangingPunct="1">
              <a:lnSpc>
                <a:spcPct val="90000"/>
              </a:lnSpc>
              <a:spcBef>
                <a:spcPts val="900"/>
              </a:spcBef>
              <a:buClr>
                <a:srgbClr val="FFFFFF"/>
              </a:buClr>
              <a:buSzPct val="100000"/>
              <a:buFont typeface="Times New Roman" panose="02020603050405020304" pitchFamily="18" charset="0"/>
              <a:buChar char="•"/>
              <a:defRPr/>
            </a:pPr>
            <a:r>
              <a:rPr lang="en-US" altLang="en-US" sz="3600">
                <a:cs typeface="+mn-cs"/>
              </a:rPr>
              <a:t>understand the principles of management of chest injuries</a:t>
            </a:r>
          </a:p>
        </p:txBody>
      </p:sp>
      <p:sp>
        <p:nvSpPr>
          <p:cNvPr id="177156" name="Rectangle 3"/>
          <p:cNvSpPr>
            <a:spLocks noChangeArrowheads="1"/>
          </p:cNvSpPr>
          <p:nvPr/>
        </p:nvSpPr>
        <p:spPr bwMode="auto">
          <a:xfrm>
            <a:off x="0" y="6492875"/>
            <a:ext cx="409575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800">
                <a:solidFill>
                  <a:srgbClr val="FFFFFF"/>
                </a:solidFill>
                <a:latin typeface="Times New Roman" charset="0"/>
              </a:rPr>
              <a:t>86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7" name="Text Box 1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677863" y="4572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360" tIns="44280" rIns="90360" bIns="442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buSzPct val="100000"/>
              <a:defRPr/>
            </a:pPr>
            <a:r>
              <a:rPr lang="en-US" sz="54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Scenario</a:t>
            </a:r>
          </a:p>
        </p:txBody>
      </p:sp>
      <p:sp>
        <p:nvSpPr>
          <p:cNvPr id="179202" name="Text Box 2"/>
          <p:cNvSpPr txBox="1">
            <a:spLocks noChangeArrowheads="1"/>
          </p:cNvSpPr>
          <p:nvPr/>
        </p:nvSpPr>
        <p:spPr bwMode="auto">
          <a:xfrm>
            <a:off x="357188" y="1989138"/>
            <a:ext cx="446405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360" tIns="44280" rIns="90360" bIns="44280"/>
          <a:lstStyle>
            <a:lvl1pPr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36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32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2pPr>
            <a:lvl3pPr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28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3pPr>
            <a:lvl4pPr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4pPr>
            <a:lvl5pPr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5pPr>
            <a:lvl6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6pPr>
            <a:lvl7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7pPr>
            <a:lvl8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8pPr>
            <a:lvl9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ts val="800"/>
              </a:spcBef>
              <a:buSzPct val="100000"/>
              <a:defRPr/>
            </a:pPr>
            <a:r>
              <a:rPr lang="en-US" sz="3200" smtClean="0"/>
              <a:t>A 45-year-old man is admitted after being shot.</a:t>
            </a:r>
          </a:p>
          <a:p>
            <a:pPr eaLnBrk="1" hangingPunct="1">
              <a:spcBef>
                <a:spcPts val="800"/>
              </a:spcBef>
              <a:buSzPct val="100000"/>
              <a:defRPr/>
            </a:pPr>
            <a:r>
              <a:rPr lang="en-US" sz="3200" smtClean="0"/>
              <a:t>He is short of breath and complaining of severe right-sided chest pain.</a:t>
            </a:r>
          </a:p>
          <a:p>
            <a:pPr eaLnBrk="1" hangingPunct="1">
              <a:spcBef>
                <a:spcPts val="800"/>
              </a:spcBef>
              <a:buSzPct val="100000"/>
              <a:defRPr/>
            </a:pPr>
            <a:endParaRPr lang="en-US" sz="3200" smtClean="0"/>
          </a:p>
        </p:txBody>
      </p:sp>
      <p:pic>
        <p:nvPicPr>
          <p:cNvPr id="17920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3825" y="2193925"/>
            <a:ext cx="3725863" cy="3144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179204" name="Rectangle 4"/>
          <p:cNvSpPr>
            <a:spLocks noChangeArrowheads="1"/>
          </p:cNvSpPr>
          <p:nvPr/>
        </p:nvSpPr>
        <p:spPr bwMode="auto">
          <a:xfrm>
            <a:off x="0" y="6473825"/>
            <a:ext cx="409575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800">
                <a:solidFill>
                  <a:srgbClr val="FFFFFF"/>
                </a:solidFill>
                <a:latin typeface="Times New Roman" charset="0"/>
              </a:rPr>
              <a:t>87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1" name="Text Box 1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677863" y="4572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360" tIns="44280" rIns="90360" bIns="442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buSzPct val="100000"/>
              <a:defRPr/>
            </a:pPr>
            <a:r>
              <a:rPr lang="en-US" sz="54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Scenario Questions</a:t>
            </a:r>
          </a:p>
        </p:txBody>
      </p:sp>
      <p:sp>
        <p:nvSpPr>
          <p:cNvPr id="181250" name="Text Box 2"/>
          <p:cNvSpPr txBox="1">
            <a:spLocks noChangeArrowheads="1"/>
          </p:cNvSpPr>
          <p:nvPr/>
        </p:nvSpPr>
        <p:spPr bwMode="auto">
          <a:xfrm>
            <a:off x="128588" y="1981200"/>
            <a:ext cx="5076825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360" tIns="44280" rIns="90360" bIns="44280"/>
          <a:lstStyle>
            <a:lvl1pPr marL="341313" indent="-341313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36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32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2pPr>
            <a:lvl3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8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3pPr>
            <a:lvl4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4pPr>
            <a:lvl5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5pPr>
            <a:lvl6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6pPr>
            <a:lvl7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7pPr>
            <a:lvl8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8pPr>
            <a:lvl9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ts val="800"/>
              </a:spcBef>
              <a:buClr>
                <a:srgbClr val="FFFFFF"/>
              </a:buClr>
              <a:buSzPct val="100000"/>
              <a:buFont typeface="Times New Roman" charset="0"/>
              <a:buChar char="•"/>
              <a:defRPr/>
            </a:pPr>
            <a:r>
              <a:rPr lang="en-US" sz="3200" smtClean="0"/>
              <a:t>What would you do first?</a:t>
            </a:r>
          </a:p>
          <a:p>
            <a:pPr eaLnBrk="1" hangingPunct="1">
              <a:spcBef>
                <a:spcPts val="800"/>
              </a:spcBef>
              <a:buClr>
                <a:srgbClr val="FFFFFF"/>
              </a:buClr>
              <a:buSzPct val="100000"/>
              <a:buFont typeface="Times New Roman" charset="0"/>
              <a:buChar char="•"/>
              <a:defRPr/>
            </a:pPr>
            <a:r>
              <a:rPr lang="en-US" sz="3200" smtClean="0"/>
              <a:t>What are the possible causes of his shortness of breath and chest pain?</a:t>
            </a:r>
          </a:p>
          <a:p>
            <a:pPr eaLnBrk="1" hangingPunct="1">
              <a:spcBef>
                <a:spcPts val="800"/>
              </a:spcBef>
              <a:buClr>
                <a:srgbClr val="FFFFFF"/>
              </a:buClr>
              <a:buSzPct val="100000"/>
              <a:buFont typeface="Times New Roman" charset="0"/>
              <a:buChar char="•"/>
              <a:defRPr/>
            </a:pPr>
            <a:r>
              <a:rPr lang="en-US" sz="3200" smtClean="0"/>
              <a:t>How would you treat these?</a:t>
            </a:r>
          </a:p>
        </p:txBody>
      </p:sp>
      <p:pic>
        <p:nvPicPr>
          <p:cNvPr id="1812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5413" y="2193925"/>
            <a:ext cx="3725862" cy="3144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181252" name="Rectangle 4"/>
          <p:cNvSpPr>
            <a:spLocks noChangeArrowheads="1"/>
          </p:cNvSpPr>
          <p:nvPr/>
        </p:nvSpPr>
        <p:spPr bwMode="auto">
          <a:xfrm>
            <a:off x="0" y="6473825"/>
            <a:ext cx="409575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800">
                <a:solidFill>
                  <a:srgbClr val="FFFFFF"/>
                </a:solidFill>
                <a:latin typeface="Times New Roman" charset="0"/>
              </a:rPr>
              <a:t>88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5" name="Text Box 1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685800" y="188913"/>
            <a:ext cx="7772400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360" tIns="44280" rIns="90360" bIns="442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buSzPct val="100000"/>
              <a:defRPr/>
            </a:pPr>
            <a:r>
              <a:rPr lang="en-GB" sz="54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Chest Injuries</a:t>
            </a:r>
          </a:p>
        </p:txBody>
      </p:sp>
      <p:sp>
        <p:nvSpPr>
          <p:cNvPr id="183298" name="Text Box 2"/>
          <p:cNvSpPr txBox="1">
            <a:spLocks noChangeArrowheads="1"/>
          </p:cNvSpPr>
          <p:nvPr/>
        </p:nvSpPr>
        <p:spPr bwMode="auto">
          <a:xfrm>
            <a:off x="685800" y="1744663"/>
            <a:ext cx="7772400" cy="441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360" tIns="44280" rIns="90360" bIns="44280"/>
          <a:lstStyle>
            <a:lvl1pPr marL="341313" indent="-341313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36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1363" indent="-284163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32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2pPr>
            <a:lvl3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8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3pPr>
            <a:lvl4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4pPr>
            <a:lvl5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5pPr>
            <a:lvl6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6pPr>
            <a:lvl7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7pPr>
            <a:lvl8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8pPr>
            <a:lvl9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ts val="900"/>
              </a:spcBef>
              <a:buClr>
                <a:srgbClr val="FFFFFF"/>
              </a:buClr>
              <a:buSzPct val="60000"/>
              <a:buFont typeface="Times New Roman" charset="0"/>
              <a:buChar char="•"/>
              <a:defRPr/>
            </a:pPr>
            <a:r>
              <a:rPr lang="en-GB" smtClean="0"/>
              <a:t>25% of trauma deaths</a:t>
            </a:r>
          </a:p>
          <a:p>
            <a:pPr eaLnBrk="1" hangingPunct="1">
              <a:spcBef>
                <a:spcPts val="900"/>
              </a:spcBef>
              <a:buClr>
                <a:srgbClr val="FFFFFF"/>
              </a:buClr>
              <a:buSzPct val="60000"/>
              <a:buFont typeface="Times New Roman" charset="0"/>
              <a:buChar char="•"/>
              <a:defRPr/>
            </a:pPr>
            <a:r>
              <a:rPr lang="en-GB" smtClean="0"/>
              <a:t>Immediate deaths </a:t>
            </a:r>
          </a:p>
          <a:p>
            <a:pPr lvl="1" eaLnBrk="1" hangingPunct="1">
              <a:spcBef>
                <a:spcPts val="800"/>
              </a:spcBef>
              <a:buClr>
                <a:srgbClr val="FFFFFF"/>
              </a:buClr>
              <a:buSzPct val="60000"/>
              <a:buFont typeface="Times New Roman" charset="0"/>
              <a:buChar char="•"/>
              <a:defRPr/>
            </a:pPr>
            <a:r>
              <a:rPr lang="en-GB" smtClean="0"/>
              <a:t>major disruption of heart and great vessels</a:t>
            </a:r>
          </a:p>
          <a:p>
            <a:pPr eaLnBrk="1" hangingPunct="1">
              <a:spcBef>
                <a:spcPts val="900"/>
              </a:spcBef>
              <a:buClr>
                <a:srgbClr val="FFFFFF"/>
              </a:buClr>
              <a:buSzPct val="60000"/>
              <a:buFont typeface="Times New Roman" charset="0"/>
              <a:buChar char="•"/>
              <a:defRPr/>
            </a:pPr>
            <a:r>
              <a:rPr lang="en-GB" smtClean="0"/>
              <a:t>Early deaths </a:t>
            </a:r>
          </a:p>
          <a:p>
            <a:pPr lvl="1" eaLnBrk="1" hangingPunct="1">
              <a:spcBef>
                <a:spcPts val="800"/>
              </a:spcBef>
              <a:buClr>
                <a:srgbClr val="FFFFFF"/>
              </a:buClr>
              <a:buSzPct val="60000"/>
              <a:buFont typeface="Times New Roman" charset="0"/>
              <a:buChar char="•"/>
              <a:defRPr/>
            </a:pPr>
            <a:r>
              <a:rPr lang="en-GB" smtClean="0"/>
              <a:t>airway obstruction, cardiac tamponade or aspiration </a:t>
            </a:r>
          </a:p>
        </p:txBody>
      </p:sp>
      <p:sp>
        <p:nvSpPr>
          <p:cNvPr id="183299" name="Rectangle 3"/>
          <p:cNvSpPr>
            <a:spLocks noChangeArrowheads="1"/>
          </p:cNvSpPr>
          <p:nvPr/>
        </p:nvSpPr>
        <p:spPr bwMode="auto">
          <a:xfrm>
            <a:off x="0" y="6473825"/>
            <a:ext cx="409575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800">
                <a:solidFill>
                  <a:srgbClr val="FFFFFF"/>
                </a:solidFill>
                <a:latin typeface="Times New Roman" charset="0"/>
              </a:rPr>
              <a:t>89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Text Box 1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677863" y="4572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360" tIns="44280" rIns="90360" bIns="442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buSzPct val="100000"/>
              <a:defRPr/>
            </a:pPr>
            <a:r>
              <a:rPr lang="en-GB" sz="54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PTC System</a:t>
            </a:r>
          </a:p>
        </p:txBody>
      </p:sp>
      <p:sp>
        <p:nvSpPr>
          <p:cNvPr id="11266" name="Text Box 2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681038" y="1600200"/>
            <a:ext cx="7780337" cy="467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360" tIns="44280" rIns="90360" bIns="44280"/>
          <a:lstStyle>
            <a:lvl1pPr marL="342900" indent="-341313"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1363" indent="-284163"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ts val="900"/>
              </a:spcBef>
              <a:buSzPct val="100000"/>
              <a:defRPr/>
            </a:pPr>
            <a:r>
              <a:rPr lang="en-GB" sz="36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Primary Survey (ABCDE)</a:t>
            </a:r>
          </a:p>
          <a:p>
            <a:pPr lvl="1" eaLnBrk="1" hangingPunct="1">
              <a:spcBef>
                <a:spcPts val="700"/>
              </a:spcBef>
              <a:buClr>
                <a:srgbClr val="FFFFFF"/>
              </a:buClr>
              <a:buSzPct val="100000"/>
              <a:buFont typeface="Times New Roman" charset="0"/>
              <a:buChar char="•"/>
              <a:defRPr/>
            </a:pPr>
            <a:r>
              <a:rPr lang="en-GB" sz="280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rapid examination</a:t>
            </a:r>
          </a:p>
          <a:p>
            <a:pPr lvl="1" eaLnBrk="1" hangingPunct="1">
              <a:spcBef>
                <a:spcPts val="700"/>
              </a:spcBef>
              <a:buClr>
                <a:srgbClr val="FFFFFF"/>
              </a:buClr>
              <a:buSzPct val="100000"/>
              <a:buFont typeface="Times New Roman" charset="0"/>
              <a:buChar char="•"/>
              <a:defRPr/>
            </a:pPr>
            <a:r>
              <a:rPr lang="en-GB" sz="280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life-threatening injuries</a:t>
            </a:r>
          </a:p>
          <a:p>
            <a:pPr lvl="1" eaLnBrk="1" hangingPunct="1">
              <a:spcBef>
                <a:spcPts val="700"/>
              </a:spcBef>
              <a:buClr>
                <a:srgbClr val="FFFFFF"/>
              </a:buClr>
              <a:buSzPct val="100000"/>
              <a:buFont typeface="Times New Roman" charset="0"/>
              <a:buChar char="•"/>
              <a:defRPr/>
            </a:pPr>
            <a:r>
              <a:rPr lang="en-GB" sz="280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treat as you find</a:t>
            </a:r>
          </a:p>
          <a:p>
            <a:pPr eaLnBrk="1" hangingPunct="1">
              <a:spcBef>
                <a:spcPts val="900"/>
              </a:spcBef>
              <a:buSzPct val="100000"/>
              <a:defRPr/>
            </a:pPr>
            <a:r>
              <a:rPr lang="en-GB" sz="36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Secondary Survey</a:t>
            </a:r>
          </a:p>
          <a:p>
            <a:pPr lvl="1" eaLnBrk="1" hangingPunct="1">
              <a:spcBef>
                <a:spcPts val="700"/>
              </a:spcBef>
              <a:buClr>
                <a:srgbClr val="FFFFFF"/>
              </a:buClr>
              <a:buSzPct val="100000"/>
              <a:buFont typeface="Times New Roman" charset="0"/>
              <a:buChar char="•"/>
              <a:defRPr/>
            </a:pPr>
            <a:r>
              <a:rPr lang="en-GB" sz="280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history</a:t>
            </a:r>
          </a:p>
          <a:p>
            <a:pPr lvl="1" eaLnBrk="1" hangingPunct="1">
              <a:spcBef>
                <a:spcPts val="700"/>
              </a:spcBef>
              <a:buClr>
                <a:srgbClr val="FFFFFF"/>
              </a:buClr>
              <a:buSzPct val="100000"/>
              <a:buFont typeface="Times New Roman" charset="0"/>
              <a:buChar char="•"/>
              <a:defRPr/>
            </a:pPr>
            <a:r>
              <a:rPr lang="en-GB" sz="280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detailed head to toe examination</a:t>
            </a:r>
          </a:p>
          <a:p>
            <a:pPr lvl="1" eaLnBrk="1" hangingPunct="1">
              <a:spcBef>
                <a:spcPts val="700"/>
              </a:spcBef>
              <a:buClr>
                <a:srgbClr val="FFFFFF"/>
              </a:buClr>
              <a:buSzPct val="100000"/>
              <a:buFont typeface="Times New Roman" charset="0"/>
              <a:buChar char="•"/>
              <a:defRPr/>
            </a:pPr>
            <a:r>
              <a:rPr lang="en-GB" sz="280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all injuries</a:t>
            </a:r>
          </a:p>
          <a:p>
            <a:pPr lvl="1" eaLnBrk="1" hangingPunct="1">
              <a:spcBef>
                <a:spcPts val="700"/>
              </a:spcBef>
              <a:buClr>
                <a:srgbClr val="FFFFFF"/>
              </a:buClr>
              <a:buSzPct val="100000"/>
              <a:buFont typeface="Times New Roman" charset="0"/>
              <a:buChar char="•"/>
              <a:defRPr/>
            </a:pPr>
            <a:r>
              <a:rPr lang="en-GB" sz="280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special Investigations if available  </a:t>
            </a:r>
          </a:p>
        </p:txBody>
      </p:sp>
      <p:sp>
        <p:nvSpPr>
          <p:cNvPr id="19459" name="Rectangle 3"/>
          <p:cNvSpPr>
            <a:spLocks noChangeArrowheads="1"/>
          </p:cNvSpPr>
          <p:nvPr/>
        </p:nvSpPr>
        <p:spPr bwMode="auto">
          <a:xfrm>
            <a:off x="0" y="6473825"/>
            <a:ext cx="295275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800">
                <a:solidFill>
                  <a:srgbClr val="FFFFFF"/>
                </a:solidFill>
                <a:latin typeface="Times New Roman" charset="0"/>
              </a:rPr>
              <a:t>9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09" name="Text Box 1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677863" y="4572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360" tIns="44280" rIns="90360" bIns="442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buSzPct val="100000"/>
              <a:defRPr/>
            </a:pPr>
            <a:r>
              <a:rPr lang="en-GB" sz="54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Chest Injuries</a:t>
            </a:r>
            <a:r>
              <a:rPr lang="en-GB" sz="4800" b="1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/>
            </a:r>
            <a:br>
              <a:rPr lang="en-GB" sz="4800" b="1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</a:br>
            <a:r>
              <a:rPr lang="en-GB" sz="40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Initial assessment</a:t>
            </a:r>
          </a:p>
        </p:txBody>
      </p:sp>
      <p:sp>
        <p:nvSpPr>
          <p:cNvPr id="185346" name="Text Box 2"/>
          <p:cNvSpPr txBox="1">
            <a:spLocks noChangeArrowheads="1"/>
          </p:cNvSpPr>
          <p:nvPr/>
        </p:nvSpPr>
        <p:spPr bwMode="auto">
          <a:xfrm>
            <a:off x="677863" y="2178050"/>
            <a:ext cx="7780337" cy="3917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360" tIns="44280" rIns="90360" bIns="44280"/>
          <a:lstStyle>
            <a:lvl1pPr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36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32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2pPr>
            <a:lvl3pPr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28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3pPr>
            <a:lvl4pPr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4pPr>
            <a:lvl5pPr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5pPr>
            <a:lvl6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6pPr>
            <a:lvl7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7pPr>
            <a:lvl8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8pPr>
            <a:lvl9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ts val="900"/>
              </a:spcBef>
              <a:buSzPct val="100000"/>
              <a:defRPr/>
            </a:pPr>
            <a:r>
              <a:rPr lang="en-GB" b="1" dirty="0" smtClean="0"/>
              <a:t>Primary Survey</a:t>
            </a:r>
          </a:p>
          <a:p>
            <a:pPr marL="446088" indent="-446088" eaLnBrk="1" hangingPunct="1">
              <a:spcBef>
                <a:spcPts val="900"/>
              </a:spcBef>
              <a:buClr>
                <a:srgbClr val="FFFFFF"/>
              </a:buClr>
              <a:buSzPct val="100000"/>
              <a:buFont typeface="Arial"/>
              <a:buChar char="•"/>
              <a:tabLst>
                <a:tab pos="446088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/>
            </a:pPr>
            <a:r>
              <a:rPr lang="en-GB" dirty="0" smtClean="0"/>
              <a:t>Airway + Cervical spine control </a:t>
            </a:r>
          </a:p>
          <a:p>
            <a:pPr marL="446088" indent="-446088" eaLnBrk="1" hangingPunct="1">
              <a:spcBef>
                <a:spcPts val="900"/>
              </a:spcBef>
              <a:buClr>
                <a:srgbClr val="FFFFFF"/>
              </a:buClr>
              <a:buSzPct val="100000"/>
              <a:buFont typeface="Arial"/>
              <a:buChar char="•"/>
              <a:tabLst>
                <a:tab pos="446088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/>
            </a:pPr>
            <a:r>
              <a:rPr lang="en-GB" dirty="0" smtClean="0"/>
              <a:t>Breathing</a:t>
            </a:r>
          </a:p>
          <a:p>
            <a:pPr marL="446088" indent="-446088" eaLnBrk="1" hangingPunct="1">
              <a:spcBef>
                <a:spcPts val="900"/>
              </a:spcBef>
              <a:buClr>
                <a:srgbClr val="FFFFFF"/>
              </a:buClr>
              <a:buSzPct val="100000"/>
              <a:buFont typeface="Arial"/>
              <a:buChar char="•"/>
              <a:tabLst>
                <a:tab pos="446088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/>
            </a:pPr>
            <a:r>
              <a:rPr lang="en-GB" dirty="0" smtClean="0"/>
              <a:t>Circulation</a:t>
            </a:r>
          </a:p>
          <a:p>
            <a:pPr marL="446088" indent="-446088" eaLnBrk="1" hangingPunct="1">
              <a:spcBef>
                <a:spcPts val="900"/>
              </a:spcBef>
              <a:buClr>
                <a:srgbClr val="FFFFFF"/>
              </a:buClr>
              <a:buSzPct val="100000"/>
              <a:buFont typeface="Arial"/>
              <a:buChar char="•"/>
              <a:tabLst>
                <a:tab pos="446088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/>
            </a:pPr>
            <a:r>
              <a:rPr lang="en-GB" dirty="0" smtClean="0"/>
              <a:t>Disability</a:t>
            </a:r>
          </a:p>
          <a:p>
            <a:pPr marL="446088" indent="-446088" eaLnBrk="1" hangingPunct="1">
              <a:spcBef>
                <a:spcPts val="900"/>
              </a:spcBef>
              <a:buClr>
                <a:srgbClr val="FFFFFF"/>
              </a:buClr>
              <a:buSzPct val="100000"/>
              <a:buFont typeface="Arial"/>
              <a:buChar char="•"/>
              <a:tabLst>
                <a:tab pos="446088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/>
            </a:pPr>
            <a:r>
              <a:rPr lang="en-GB" dirty="0" smtClean="0"/>
              <a:t>Exposure</a:t>
            </a:r>
          </a:p>
        </p:txBody>
      </p:sp>
      <p:sp>
        <p:nvSpPr>
          <p:cNvPr id="185347" name="Rectangle 3"/>
          <p:cNvSpPr>
            <a:spLocks noChangeArrowheads="1"/>
          </p:cNvSpPr>
          <p:nvPr/>
        </p:nvSpPr>
        <p:spPr bwMode="auto">
          <a:xfrm>
            <a:off x="0" y="6473825"/>
            <a:ext cx="409575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800">
                <a:solidFill>
                  <a:srgbClr val="FFFFFF"/>
                </a:solidFill>
                <a:latin typeface="Times New Roman" charset="0"/>
              </a:rPr>
              <a:t>90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3" name="Text Box 1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677863" y="4572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2160" tIns="46080" rIns="92160" bIns="460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buSzPct val="100000"/>
              <a:defRPr/>
            </a:pPr>
            <a:r>
              <a:rPr lang="en-GB" sz="54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Chest Injuries</a:t>
            </a:r>
          </a:p>
        </p:txBody>
      </p:sp>
      <p:sp>
        <p:nvSpPr>
          <p:cNvPr id="187394" name="Text Box 2"/>
          <p:cNvSpPr txBox="1">
            <a:spLocks noChangeArrowheads="1"/>
          </p:cNvSpPr>
          <p:nvPr/>
        </p:nvSpPr>
        <p:spPr bwMode="auto">
          <a:xfrm>
            <a:off x="677863" y="1930400"/>
            <a:ext cx="7772400" cy="4533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2160" tIns="46080" rIns="92160" bIns="46080"/>
          <a:lstStyle>
            <a:lvl1pPr marL="341313" indent="-341313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36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1363" indent="-284163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32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2pPr>
            <a:lvl3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8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3pPr>
            <a:lvl4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4pPr>
            <a:lvl5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5pPr>
            <a:lvl6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6pPr>
            <a:lvl7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7pPr>
            <a:lvl8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8pPr>
            <a:lvl9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ts val="800"/>
              </a:spcBef>
              <a:buClr>
                <a:srgbClr val="FFFFFF"/>
              </a:buClr>
              <a:buSzPct val="60000"/>
              <a:buFont typeface="Times New Roman" charset="0"/>
              <a:buChar char="•"/>
              <a:defRPr/>
            </a:pPr>
            <a:r>
              <a:rPr lang="en-GB" sz="3200" smtClean="0"/>
              <a:t>Pneumothorax (tension, simple, open)</a:t>
            </a:r>
          </a:p>
          <a:p>
            <a:pPr eaLnBrk="1" hangingPunct="1">
              <a:lnSpc>
                <a:spcPct val="90000"/>
              </a:lnSpc>
              <a:spcBef>
                <a:spcPts val="800"/>
              </a:spcBef>
              <a:buClr>
                <a:srgbClr val="FFFFFF"/>
              </a:buClr>
              <a:buSzPct val="60000"/>
              <a:buFont typeface="Times New Roman" charset="0"/>
              <a:buChar char="•"/>
              <a:defRPr/>
            </a:pPr>
            <a:r>
              <a:rPr lang="en-GB" sz="3200" smtClean="0"/>
              <a:t>Haemothorax</a:t>
            </a:r>
          </a:p>
          <a:p>
            <a:pPr eaLnBrk="1" hangingPunct="1">
              <a:lnSpc>
                <a:spcPct val="90000"/>
              </a:lnSpc>
              <a:spcBef>
                <a:spcPts val="800"/>
              </a:spcBef>
              <a:buClr>
                <a:srgbClr val="FFFFFF"/>
              </a:buClr>
              <a:buSzPct val="60000"/>
              <a:buFont typeface="Times New Roman" charset="0"/>
              <a:buChar char="•"/>
              <a:defRPr/>
            </a:pPr>
            <a:r>
              <a:rPr lang="en-GB" sz="3200" smtClean="0"/>
              <a:t>Pulmonary contusion</a:t>
            </a:r>
          </a:p>
          <a:p>
            <a:pPr eaLnBrk="1" hangingPunct="1">
              <a:lnSpc>
                <a:spcPct val="90000"/>
              </a:lnSpc>
              <a:spcBef>
                <a:spcPts val="800"/>
              </a:spcBef>
              <a:buClr>
                <a:srgbClr val="FFFFFF"/>
              </a:buClr>
              <a:buSzPct val="60000"/>
              <a:buFont typeface="Times New Roman" charset="0"/>
              <a:buChar char="•"/>
              <a:defRPr/>
            </a:pPr>
            <a:r>
              <a:rPr lang="en-GB" sz="3200" smtClean="0"/>
              <a:t>Flail chest</a:t>
            </a:r>
          </a:p>
          <a:p>
            <a:pPr eaLnBrk="1" hangingPunct="1">
              <a:lnSpc>
                <a:spcPct val="90000"/>
              </a:lnSpc>
              <a:spcBef>
                <a:spcPts val="800"/>
              </a:spcBef>
              <a:buClr>
                <a:srgbClr val="FFFFFF"/>
              </a:buClr>
              <a:buSzPct val="60000"/>
              <a:buFont typeface="Times New Roman" charset="0"/>
              <a:buChar char="•"/>
              <a:defRPr/>
            </a:pPr>
            <a:r>
              <a:rPr lang="en-GB" sz="3200" smtClean="0"/>
              <a:t>Rib fractures</a:t>
            </a:r>
          </a:p>
          <a:p>
            <a:pPr eaLnBrk="1" hangingPunct="1">
              <a:lnSpc>
                <a:spcPct val="90000"/>
              </a:lnSpc>
              <a:spcBef>
                <a:spcPts val="800"/>
              </a:spcBef>
              <a:buClr>
                <a:srgbClr val="FFFFFF"/>
              </a:buClr>
              <a:buSzPct val="60000"/>
              <a:buFont typeface="Times New Roman" charset="0"/>
              <a:buChar char="•"/>
              <a:defRPr/>
            </a:pPr>
            <a:r>
              <a:rPr lang="en-GB" sz="3200" smtClean="0"/>
              <a:t>Other</a:t>
            </a:r>
          </a:p>
          <a:p>
            <a:pPr lvl="1" eaLnBrk="1" hangingPunct="1">
              <a:lnSpc>
                <a:spcPct val="90000"/>
              </a:lnSpc>
              <a:spcBef>
                <a:spcPts val="700"/>
              </a:spcBef>
              <a:buClr>
                <a:srgbClr val="FFFFFF"/>
              </a:buClr>
              <a:buSzPct val="60000"/>
              <a:buFont typeface="Times New Roman" charset="0"/>
              <a:buChar char="•"/>
              <a:defRPr/>
            </a:pPr>
            <a:r>
              <a:rPr lang="en-GB" sz="2800" smtClean="0"/>
              <a:t>pericardial tamponade</a:t>
            </a:r>
          </a:p>
          <a:p>
            <a:pPr lvl="1" eaLnBrk="1" hangingPunct="1">
              <a:lnSpc>
                <a:spcPct val="90000"/>
              </a:lnSpc>
              <a:spcBef>
                <a:spcPts val="700"/>
              </a:spcBef>
              <a:buClr>
                <a:srgbClr val="FFFFFF"/>
              </a:buClr>
              <a:buSzPct val="60000"/>
              <a:buFont typeface="Times New Roman" charset="0"/>
              <a:buChar char="•"/>
              <a:defRPr/>
            </a:pPr>
            <a:r>
              <a:rPr lang="en-GB" sz="2800" smtClean="0"/>
              <a:t>myocardial contusion</a:t>
            </a:r>
          </a:p>
        </p:txBody>
      </p:sp>
      <p:sp>
        <p:nvSpPr>
          <p:cNvPr id="187395" name="Rectangle 3"/>
          <p:cNvSpPr>
            <a:spLocks noChangeArrowheads="1"/>
          </p:cNvSpPr>
          <p:nvPr/>
        </p:nvSpPr>
        <p:spPr bwMode="auto">
          <a:xfrm>
            <a:off x="0" y="6473825"/>
            <a:ext cx="409575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800">
                <a:solidFill>
                  <a:srgbClr val="FFFFFF"/>
                </a:solidFill>
                <a:latin typeface="Times New Roman" charset="0"/>
              </a:rPr>
              <a:t>91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7" name="Text Box 1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677863" y="4572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2160" tIns="46080" rIns="92160" bIns="460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buSzPct val="100000"/>
              <a:defRPr/>
            </a:pPr>
            <a:r>
              <a:rPr lang="en-GB" sz="54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Chest Injuries</a:t>
            </a:r>
            <a:br>
              <a:rPr lang="en-GB" sz="54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</a:br>
            <a:r>
              <a:rPr lang="en-GB" sz="40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Tension Pneumothorax</a:t>
            </a:r>
          </a:p>
        </p:txBody>
      </p:sp>
      <p:sp>
        <p:nvSpPr>
          <p:cNvPr id="189442" name="Text Box 2"/>
          <p:cNvSpPr txBox="1">
            <a:spLocks noChangeArrowheads="1"/>
          </p:cNvSpPr>
          <p:nvPr/>
        </p:nvSpPr>
        <p:spPr bwMode="auto">
          <a:xfrm>
            <a:off x="123825" y="2447925"/>
            <a:ext cx="5473700" cy="2601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2160" tIns="46080" rIns="92160" bIns="46080"/>
          <a:lstStyle>
            <a:lvl1pPr marL="341313" indent="-341313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36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32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2pPr>
            <a:lvl3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8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3pPr>
            <a:lvl4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4pPr>
            <a:lvl5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5pPr>
            <a:lvl6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6pPr>
            <a:lvl7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7pPr>
            <a:lvl8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8pPr>
            <a:lvl9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ts val="900"/>
              </a:spcBef>
              <a:buClr>
                <a:srgbClr val="FFFFFF"/>
              </a:buClr>
              <a:buSzPct val="100000"/>
              <a:buFont typeface="Times New Roman" charset="0"/>
              <a:buChar char="•"/>
              <a:defRPr/>
            </a:pPr>
            <a:r>
              <a:rPr lang="en-GB" smtClean="0"/>
              <a:t> Life threatening emergency</a:t>
            </a:r>
          </a:p>
          <a:p>
            <a:pPr eaLnBrk="1" hangingPunct="1">
              <a:spcBef>
                <a:spcPts val="900"/>
              </a:spcBef>
              <a:buClr>
                <a:srgbClr val="FFFFFF"/>
              </a:buClr>
              <a:buSzPct val="100000"/>
              <a:buFont typeface="Times New Roman" charset="0"/>
              <a:buChar char="•"/>
              <a:defRPr/>
            </a:pPr>
            <a:r>
              <a:rPr lang="en-GB" smtClean="0"/>
              <a:t>Clinical diagnosis</a:t>
            </a:r>
          </a:p>
          <a:p>
            <a:pPr eaLnBrk="1" hangingPunct="1">
              <a:spcBef>
                <a:spcPts val="900"/>
              </a:spcBef>
              <a:buClr>
                <a:srgbClr val="FFFFFF"/>
              </a:buClr>
              <a:buSzPct val="100000"/>
              <a:buFont typeface="Times New Roman" charset="0"/>
              <a:buChar char="•"/>
              <a:defRPr/>
            </a:pPr>
            <a:r>
              <a:rPr lang="en-GB" smtClean="0"/>
              <a:t>Does not need X-Ray</a:t>
            </a:r>
          </a:p>
          <a:p>
            <a:pPr eaLnBrk="1" hangingPunct="1">
              <a:spcBef>
                <a:spcPts val="900"/>
              </a:spcBef>
              <a:buClr>
                <a:srgbClr val="FFFFFF"/>
              </a:buClr>
              <a:buSzPct val="100000"/>
              <a:buFont typeface="Times New Roman" charset="0"/>
              <a:buChar char="•"/>
              <a:defRPr/>
            </a:pPr>
            <a:r>
              <a:rPr lang="en-GB" smtClean="0"/>
              <a:t>Urgent decompression</a:t>
            </a:r>
          </a:p>
        </p:txBody>
      </p:sp>
      <p:sp>
        <p:nvSpPr>
          <p:cNvPr id="189443" name="Rectangle 3"/>
          <p:cNvSpPr>
            <a:spLocks noChangeArrowheads="1"/>
          </p:cNvSpPr>
          <p:nvPr/>
        </p:nvSpPr>
        <p:spPr bwMode="auto">
          <a:xfrm>
            <a:off x="0" y="6473825"/>
            <a:ext cx="409575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800">
                <a:solidFill>
                  <a:srgbClr val="FFFFFF"/>
                </a:solidFill>
                <a:latin typeface="Times New Roman" charset="0"/>
              </a:rPr>
              <a:t>92</a:t>
            </a:r>
          </a:p>
        </p:txBody>
      </p:sp>
      <p:pic>
        <p:nvPicPr>
          <p:cNvPr id="18944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163" y="1879600"/>
            <a:ext cx="3492500" cy="4219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1" name="Text Box 1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677863" y="4572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2160" tIns="46080" rIns="92160" bIns="460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buSzPct val="100000"/>
              <a:defRPr/>
            </a:pPr>
            <a:r>
              <a:rPr lang="en-GB" sz="54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Chest Injuries</a:t>
            </a:r>
            <a:br>
              <a:rPr lang="en-GB" sz="54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</a:br>
            <a:r>
              <a:rPr lang="en-GB" sz="40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Tension Pneumothorax</a:t>
            </a:r>
          </a:p>
        </p:txBody>
      </p:sp>
      <p:sp>
        <p:nvSpPr>
          <p:cNvPr id="191490" name="Text Box 2"/>
          <p:cNvSpPr txBox="1">
            <a:spLocks noChangeArrowheads="1"/>
          </p:cNvSpPr>
          <p:nvPr/>
        </p:nvSpPr>
        <p:spPr bwMode="auto">
          <a:xfrm>
            <a:off x="677863" y="2438400"/>
            <a:ext cx="7780337" cy="342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2160" tIns="46080" rIns="92160" bIns="46080"/>
          <a:lstStyle>
            <a:lvl1pPr marL="341313" indent="-341313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36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32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2pPr>
            <a:lvl3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8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3pPr>
            <a:lvl4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4pPr>
            <a:lvl5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5pPr>
            <a:lvl6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6pPr>
            <a:lvl7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7pPr>
            <a:lvl8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8pPr>
            <a:lvl9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ts val="900"/>
              </a:spcBef>
              <a:buClr>
                <a:srgbClr val="FFFFFF"/>
              </a:buClr>
              <a:buSzPct val="60000"/>
              <a:buFont typeface="Times New Roman" charset="0"/>
              <a:buChar char="•"/>
              <a:defRPr/>
            </a:pPr>
            <a:r>
              <a:rPr lang="en-GB" smtClean="0"/>
              <a:t>Air enters the pleural space but cannot leave</a:t>
            </a:r>
          </a:p>
          <a:p>
            <a:pPr eaLnBrk="1" hangingPunct="1">
              <a:lnSpc>
                <a:spcPct val="90000"/>
              </a:lnSpc>
              <a:spcBef>
                <a:spcPts val="900"/>
              </a:spcBef>
              <a:buClr>
                <a:srgbClr val="FFFFFF"/>
              </a:buClr>
              <a:buSzPct val="60000"/>
              <a:buFont typeface="Times New Roman" charset="0"/>
              <a:buChar char="•"/>
              <a:defRPr/>
            </a:pPr>
            <a:r>
              <a:rPr lang="en-GB" smtClean="0">
                <a:cs typeface="Arial" charset="0"/>
              </a:rPr>
              <a:t>↑ </a:t>
            </a:r>
            <a:r>
              <a:rPr lang="en-GB" smtClean="0"/>
              <a:t>Intrathoracic pressure</a:t>
            </a:r>
          </a:p>
          <a:p>
            <a:pPr eaLnBrk="1" hangingPunct="1">
              <a:lnSpc>
                <a:spcPct val="90000"/>
              </a:lnSpc>
              <a:spcBef>
                <a:spcPts val="900"/>
              </a:spcBef>
              <a:buClr>
                <a:srgbClr val="FFFFFF"/>
              </a:buClr>
              <a:buSzPct val="60000"/>
              <a:buFont typeface="Times New Roman" charset="0"/>
              <a:buChar char="•"/>
              <a:defRPr/>
            </a:pPr>
            <a:r>
              <a:rPr lang="en-GB" smtClean="0"/>
              <a:t>Mediastinal shift</a:t>
            </a:r>
          </a:p>
          <a:p>
            <a:pPr eaLnBrk="1" hangingPunct="1">
              <a:lnSpc>
                <a:spcPct val="90000"/>
              </a:lnSpc>
              <a:spcBef>
                <a:spcPts val="900"/>
              </a:spcBef>
              <a:buClr>
                <a:srgbClr val="FFFFFF"/>
              </a:buClr>
              <a:buSzPct val="60000"/>
              <a:buFont typeface="Times New Roman" charset="0"/>
              <a:buChar char="•"/>
              <a:defRPr/>
            </a:pPr>
            <a:r>
              <a:rPr lang="en-GB" smtClean="0">
                <a:cs typeface="Arial" charset="0"/>
              </a:rPr>
              <a:t>↓ </a:t>
            </a:r>
            <a:r>
              <a:rPr lang="en-GB" smtClean="0"/>
              <a:t>venous return + </a:t>
            </a:r>
            <a:r>
              <a:rPr lang="en-GB" smtClean="0">
                <a:cs typeface="Arial" charset="0"/>
              </a:rPr>
              <a:t>↓</a:t>
            </a:r>
            <a:r>
              <a:rPr lang="en-GB" smtClean="0"/>
              <a:t> cardiac output</a:t>
            </a:r>
          </a:p>
          <a:p>
            <a:pPr eaLnBrk="1" hangingPunct="1">
              <a:lnSpc>
                <a:spcPct val="90000"/>
              </a:lnSpc>
              <a:spcBef>
                <a:spcPts val="900"/>
              </a:spcBef>
              <a:buClr>
                <a:srgbClr val="FFFFFF"/>
              </a:buClr>
              <a:buSzPct val="60000"/>
              <a:buFont typeface="Times New Roman" charset="0"/>
              <a:buChar char="•"/>
              <a:defRPr/>
            </a:pPr>
            <a:r>
              <a:rPr lang="en-GB" smtClean="0"/>
              <a:t>Respiratory distress and hypoxia</a:t>
            </a:r>
          </a:p>
        </p:txBody>
      </p:sp>
      <p:sp>
        <p:nvSpPr>
          <p:cNvPr id="191491" name="Rectangle 3"/>
          <p:cNvSpPr>
            <a:spLocks noChangeArrowheads="1"/>
          </p:cNvSpPr>
          <p:nvPr/>
        </p:nvSpPr>
        <p:spPr bwMode="auto">
          <a:xfrm>
            <a:off x="0" y="6473825"/>
            <a:ext cx="409575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800">
                <a:solidFill>
                  <a:srgbClr val="FFFFFF"/>
                </a:solidFill>
                <a:latin typeface="Times New Roman" charset="0"/>
              </a:rPr>
              <a:t>93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5" name="Text Box 1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677863" y="4572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2160" tIns="46080" rIns="92160" bIns="460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buSzPct val="100000"/>
              <a:defRPr/>
            </a:pPr>
            <a:r>
              <a:rPr lang="en-GB" sz="54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Tension Pneumothorax</a:t>
            </a:r>
            <a:br>
              <a:rPr lang="en-GB" sz="54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</a:br>
            <a:r>
              <a:rPr lang="en-GB" sz="40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Management</a:t>
            </a:r>
          </a:p>
        </p:txBody>
      </p:sp>
      <p:sp>
        <p:nvSpPr>
          <p:cNvPr id="193538" name="Text Box 2"/>
          <p:cNvSpPr txBox="1">
            <a:spLocks noChangeArrowheads="1"/>
          </p:cNvSpPr>
          <p:nvPr/>
        </p:nvSpPr>
        <p:spPr bwMode="auto">
          <a:xfrm>
            <a:off x="161925" y="2236788"/>
            <a:ext cx="4741863" cy="350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2160" tIns="46080" rIns="92160" bIns="46080"/>
          <a:lstStyle>
            <a:lvl1pPr marL="341313" indent="-341313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36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1363" indent="-284163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32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2pPr>
            <a:lvl3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8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3pPr>
            <a:lvl4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4pPr>
            <a:lvl5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5pPr>
            <a:lvl6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6pPr>
            <a:lvl7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7pPr>
            <a:lvl8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8pPr>
            <a:lvl9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ts val="700"/>
              </a:spcBef>
              <a:buClr>
                <a:srgbClr val="FFFFFF"/>
              </a:buClr>
              <a:buSzPct val="60000"/>
              <a:buFont typeface="Times New Roman" charset="0"/>
              <a:buChar char="•"/>
              <a:defRPr/>
            </a:pPr>
            <a:r>
              <a:rPr lang="en-GB" sz="2800" smtClean="0"/>
              <a:t>Immediate decompression</a:t>
            </a:r>
          </a:p>
          <a:p>
            <a:pPr eaLnBrk="1" hangingPunct="1">
              <a:lnSpc>
                <a:spcPct val="90000"/>
              </a:lnSpc>
              <a:spcBef>
                <a:spcPts val="700"/>
              </a:spcBef>
              <a:buClr>
                <a:srgbClr val="FFFFFF"/>
              </a:buClr>
              <a:buSzPct val="60000"/>
              <a:buFont typeface="Times New Roman" charset="0"/>
              <a:buChar char="•"/>
              <a:defRPr/>
            </a:pPr>
            <a:r>
              <a:rPr lang="en-GB" sz="2800" smtClean="0"/>
              <a:t>Large bore needle</a:t>
            </a:r>
          </a:p>
          <a:p>
            <a:pPr lvl="1" eaLnBrk="1" hangingPunct="1">
              <a:lnSpc>
                <a:spcPct val="90000"/>
              </a:lnSpc>
              <a:spcBef>
                <a:spcPts val="600"/>
              </a:spcBef>
              <a:buClr>
                <a:srgbClr val="FFFFFF"/>
              </a:buClr>
              <a:buSzPct val="60000"/>
              <a:buFont typeface="Times New Roman" charset="0"/>
              <a:buChar char="•"/>
              <a:defRPr/>
            </a:pPr>
            <a:r>
              <a:rPr lang="en-GB" sz="2400" smtClean="0"/>
              <a:t>2nd intercostal space</a:t>
            </a:r>
          </a:p>
          <a:p>
            <a:pPr lvl="1" eaLnBrk="1" hangingPunct="1">
              <a:lnSpc>
                <a:spcPct val="90000"/>
              </a:lnSpc>
              <a:spcBef>
                <a:spcPts val="600"/>
              </a:spcBef>
              <a:buClr>
                <a:srgbClr val="FFFFFF"/>
              </a:buClr>
              <a:buSzPct val="60000"/>
              <a:buFont typeface="Times New Roman" charset="0"/>
              <a:buChar char="•"/>
              <a:defRPr/>
            </a:pPr>
            <a:r>
              <a:rPr lang="en-GB" sz="2400" smtClean="0"/>
              <a:t>mid clavicular line</a:t>
            </a:r>
          </a:p>
          <a:p>
            <a:pPr eaLnBrk="1" hangingPunct="1">
              <a:lnSpc>
                <a:spcPct val="90000"/>
              </a:lnSpc>
              <a:spcBef>
                <a:spcPts val="700"/>
              </a:spcBef>
              <a:buClr>
                <a:srgbClr val="FFFFFF"/>
              </a:buClr>
              <a:buSzPct val="60000"/>
              <a:buFont typeface="Times New Roman" charset="0"/>
              <a:buChar char="•"/>
              <a:defRPr/>
            </a:pPr>
            <a:r>
              <a:rPr lang="en-GB" sz="2800" smtClean="0"/>
              <a:t>Formal chest drain to follow</a:t>
            </a:r>
          </a:p>
        </p:txBody>
      </p:sp>
      <p:sp>
        <p:nvSpPr>
          <p:cNvPr id="193539" name="Rectangle 3"/>
          <p:cNvSpPr>
            <a:spLocks noChangeArrowheads="1"/>
          </p:cNvSpPr>
          <p:nvPr/>
        </p:nvSpPr>
        <p:spPr bwMode="auto">
          <a:xfrm>
            <a:off x="0" y="6473825"/>
            <a:ext cx="409575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800">
                <a:solidFill>
                  <a:srgbClr val="FFFFFF"/>
                </a:solidFill>
                <a:latin typeface="Times New Roman" charset="0"/>
              </a:rPr>
              <a:t>94</a:t>
            </a:r>
          </a:p>
        </p:txBody>
      </p:sp>
      <p:pic>
        <p:nvPicPr>
          <p:cNvPr id="19354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3788" y="2230438"/>
            <a:ext cx="4137025" cy="2322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19354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3788" y="4837113"/>
            <a:ext cx="1636712" cy="163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193542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1988" y="4884738"/>
            <a:ext cx="2028825" cy="1589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29" name="Text Box 1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677863" y="4572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2160" tIns="46080" rIns="92160" bIns="460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buSzPct val="100000"/>
              <a:defRPr/>
            </a:pPr>
            <a:r>
              <a:rPr lang="en-GB" sz="54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Chest Injuries</a:t>
            </a:r>
            <a:br>
              <a:rPr lang="en-GB" sz="54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</a:br>
            <a:r>
              <a:rPr lang="en-GB" sz="40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Simple Pneumothorax</a:t>
            </a:r>
          </a:p>
        </p:txBody>
      </p:sp>
      <p:sp>
        <p:nvSpPr>
          <p:cNvPr id="195586" name="Text Box 2"/>
          <p:cNvSpPr txBox="1">
            <a:spLocks noChangeArrowheads="1"/>
          </p:cNvSpPr>
          <p:nvPr/>
        </p:nvSpPr>
        <p:spPr bwMode="auto">
          <a:xfrm>
            <a:off x="677863" y="2362200"/>
            <a:ext cx="7780337" cy="3733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2160" tIns="46080" rIns="92160" bIns="46080"/>
          <a:lstStyle>
            <a:lvl1pPr marL="341313" indent="-341313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36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1363" indent="-284163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32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2pPr>
            <a:lvl3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8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3pPr>
            <a:lvl4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4pPr>
            <a:lvl5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5pPr>
            <a:lvl6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6pPr>
            <a:lvl7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7pPr>
            <a:lvl8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8pPr>
            <a:lvl9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ts val="900"/>
              </a:spcBef>
              <a:buClr>
                <a:srgbClr val="FFFFFF"/>
              </a:buClr>
              <a:buSzPct val="100000"/>
              <a:buFont typeface="Times New Roman" charset="0"/>
              <a:buChar char="•"/>
              <a:defRPr/>
            </a:pPr>
            <a:r>
              <a:rPr lang="en-GB" smtClean="0"/>
              <a:t>X-Ray to confirm and size</a:t>
            </a:r>
          </a:p>
          <a:p>
            <a:pPr eaLnBrk="1" hangingPunct="1">
              <a:spcBef>
                <a:spcPts val="900"/>
              </a:spcBef>
              <a:buClr>
                <a:srgbClr val="FFFFFF"/>
              </a:buClr>
              <a:buSzPct val="100000"/>
              <a:buFont typeface="Times New Roman" charset="0"/>
              <a:buChar char="•"/>
              <a:defRPr/>
            </a:pPr>
            <a:r>
              <a:rPr lang="en-GB" smtClean="0"/>
              <a:t>Risk of tension</a:t>
            </a:r>
          </a:p>
          <a:p>
            <a:pPr eaLnBrk="1" hangingPunct="1">
              <a:spcBef>
                <a:spcPts val="900"/>
              </a:spcBef>
              <a:buClr>
                <a:srgbClr val="FFFFFF"/>
              </a:buClr>
              <a:buSzPct val="100000"/>
              <a:buFont typeface="Times New Roman" charset="0"/>
              <a:buChar char="•"/>
              <a:defRPr/>
            </a:pPr>
            <a:r>
              <a:rPr lang="en-GB" smtClean="0"/>
              <a:t>Consider chest drain</a:t>
            </a:r>
          </a:p>
          <a:p>
            <a:pPr lvl="1" eaLnBrk="1" hangingPunct="1">
              <a:spcBef>
                <a:spcPts val="800"/>
              </a:spcBef>
              <a:buClr>
                <a:srgbClr val="FFFFFF"/>
              </a:buClr>
              <a:buSzPct val="100000"/>
              <a:buFont typeface="Times New Roman" charset="0"/>
              <a:buChar char="•"/>
              <a:defRPr/>
            </a:pPr>
            <a:r>
              <a:rPr lang="en-GB" smtClean="0"/>
              <a:t>large pneumothorax</a:t>
            </a:r>
          </a:p>
          <a:p>
            <a:pPr lvl="1" eaLnBrk="1" hangingPunct="1">
              <a:spcBef>
                <a:spcPts val="800"/>
              </a:spcBef>
              <a:buClr>
                <a:srgbClr val="FFFFFF"/>
              </a:buClr>
              <a:buSzPct val="100000"/>
              <a:buFont typeface="Times New Roman" charset="0"/>
              <a:buChar char="•"/>
              <a:defRPr/>
            </a:pPr>
            <a:r>
              <a:rPr lang="en-GB" smtClean="0"/>
              <a:t>patient needing ventilation</a:t>
            </a:r>
          </a:p>
          <a:p>
            <a:pPr lvl="1" eaLnBrk="1" hangingPunct="1">
              <a:spcBef>
                <a:spcPts val="800"/>
              </a:spcBef>
              <a:buClr>
                <a:srgbClr val="FFFFFF"/>
              </a:buClr>
              <a:buSzPct val="100000"/>
              <a:buFont typeface="Times New Roman" charset="0"/>
              <a:buChar char="•"/>
              <a:defRPr/>
            </a:pPr>
            <a:r>
              <a:rPr lang="en-GB" smtClean="0"/>
              <a:t>patient being transferred</a:t>
            </a:r>
          </a:p>
        </p:txBody>
      </p:sp>
      <p:sp>
        <p:nvSpPr>
          <p:cNvPr id="195587" name="Rectangle 3"/>
          <p:cNvSpPr>
            <a:spLocks noChangeArrowheads="1"/>
          </p:cNvSpPr>
          <p:nvPr/>
        </p:nvSpPr>
        <p:spPr bwMode="auto">
          <a:xfrm>
            <a:off x="0" y="6473825"/>
            <a:ext cx="409575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800">
                <a:solidFill>
                  <a:srgbClr val="FFFFFF"/>
                </a:solidFill>
                <a:latin typeface="Times New Roman" charset="0"/>
              </a:rPr>
              <a:t>95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3" name="Text Box 1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677863" y="4572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360" tIns="44280" rIns="90360" bIns="442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buSzPct val="100000"/>
              <a:defRPr/>
            </a:pPr>
            <a:r>
              <a:rPr lang="en-GB" sz="54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Chest Injuries</a:t>
            </a:r>
            <a:br>
              <a:rPr lang="en-GB" sz="54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</a:br>
            <a:r>
              <a:rPr lang="en-GB" sz="40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Open Pneumothorax</a:t>
            </a:r>
          </a:p>
        </p:txBody>
      </p:sp>
      <p:sp>
        <p:nvSpPr>
          <p:cNvPr id="197634" name="Text Box 2"/>
          <p:cNvSpPr txBox="1">
            <a:spLocks noChangeArrowheads="1"/>
          </p:cNvSpPr>
          <p:nvPr/>
        </p:nvSpPr>
        <p:spPr bwMode="auto">
          <a:xfrm>
            <a:off x="431800" y="2058988"/>
            <a:ext cx="6319838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360" tIns="44280" rIns="90360" bIns="44280"/>
          <a:lstStyle>
            <a:lvl1pPr marL="341313" indent="-341313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36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32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2pPr>
            <a:lvl3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8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3pPr>
            <a:lvl4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4pPr>
            <a:lvl5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5pPr>
            <a:lvl6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6pPr>
            <a:lvl7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7pPr>
            <a:lvl8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8pPr>
            <a:lvl9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ts val="900"/>
              </a:spcBef>
              <a:buClr>
                <a:srgbClr val="FFFFFF"/>
              </a:buClr>
              <a:buSzPct val="100000"/>
              <a:buFont typeface="Times New Roman" charset="0"/>
              <a:buChar char="•"/>
              <a:defRPr/>
            </a:pPr>
            <a:r>
              <a:rPr lang="en-US" smtClean="0"/>
              <a:t>“</a:t>
            </a:r>
            <a:r>
              <a:rPr lang="en-GB" smtClean="0"/>
              <a:t>Sucking</a:t>
            </a:r>
            <a:r>
              <a:rPr lang="en-US" smtClean="0"/>
              <a:t>”</a:t>
            </a:r>
            <a:r>
              <a:rPr lang="en-GB" smtClean="0"/>
              <a:t> chest wound</a:t>
            </a:r>
          </a:p>
          <a:p>
            <a:pPr eaLnBrk="1" hangingPunct="1">
              <a:spcBef>
                <a:spcPts val="900"/>
              </a:spcBef>
              <a:buClr>
                <a:srgbClr val="FFFFFF"/>
              </a:buClr>
              <a:buSzPct val="100000"/>
              <a:buFont typeface="Times New Roman" charset="0"/>
              <a:buChar char="•"/>
              <a:defRPr/>
            </a:pPr>
            <a:r>
              <a:rPr lang="en-GB" smtClean="0"/>
              <a:t>Other signs of pneumothorax present</a:t>
            </a:r>
          </a:p>
          <a:p>
            <a:pPr eaLnBrk="1" hangingPunct="1">
              <a:spcBef>
                <a:spcPts val="900"/>
              </a:spcBef>
              <a:buClr>
                <a:srgbClr val="FFFFFF"/>
              </a:buClr>
              <a:buSzPct val="100000"/>
              <a:buFont typeface="Times New Roman" charset="0"/>
              <a:buChar char="•"/>
              <a:defRPr/>
            </a:pPr>
            <a:r>
              <a:rPr lang="en-GB" smtClean="0"/>
              <a:t>Occlude wound (on 3 sides only)</a:t>
            </a:r>
          </a:p>
          <a:p>
            <a:pPr eaLnBrk="1" hangingPunct="1">
              <a:spcBef>
                <a:spcPts val="900"/>
              </a:spcBef>
              <a:buClr>
                <a:srgbClr val="FFFFFF"/>
              </a:buClr>
              <a:buSzPct val="100000"/>
              <a:buFont typeface="Times New Roman" charset="0"/>
              <a:buChar char="•"/>
              <a:defRPr/>
            </a:pPr>
            <a:r>
              <a:rPr lang="en-GB" smtClean="0"/>
              <a:t>Air escapes on expiration</a:t>
            </a:r>
          </a:p>
          <a:p>
            <a:pPr eaLnBrk="1" hangingPunct="1">
              <a:spcBef>
                <a:spcPts val="900"/>
              </a:spcBef>
              <a:buClr>
                <a:srgbClr val="FFFFFF"/>
              </a:buClr>
              <a:buSzPct val="100000"/>
              <a:buFont typeface="Times New Roman" charset="0"/>
              <a:buChar char="•"/>
              <a:defRPr/>
            </a:pPr>
            <a:r>
              <a:rPr lang="en-GB" smtClean="0"/>
              <a:t>Urgent chest drain</a:t>
            </a:r>
          </a:p>
        </p:txBody>
      </p:sp>
      <p:sp>
        <p:nvSpPr>
          <p:cNvPr id="197635" name="Rectangle 3"/>
          <p:cNvSpPr>
            <a:spLocks noChangeArrowheads="1"/>
          </p:cNvSpPr>
          <p:nvPr/>
        </p:nvSpPr>
        <p:spPr bwMode="auto">
          <a:xfrm>
            <a:off x="0" y="6473825"/>
            <a:ext cx="409575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800">
                <a:solidFill>
                  <a:srgbClr val="FFFFFF"/>
                </a:solidFill>
                <a:latin typeface="Times New Roman" charset="0"/>
              </a:rPr>
              <a:t>96</a:t>
            </a:r>
          </a:p>
        </p:txBody>
      </p:sp>
      <p:pic>
        <p:nvPicPr>
          <p:cNvPr id="19763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1638" y="4221163"/>
            <a:ext cx="2303462" cy="2252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19763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1638" y="1881188"/>
            <a:ext cx="2303462" cy="2219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7" name="Text Box 1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677863" y="4572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2160" tIns="46080" rIns="92160" bIns="460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buSzPct val="100000"/>
              <a:defRPr/>
            </a:pPr>
            <a:r>
              <a:rPr lang="en-GB" sz="54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Chest Injuries</a:t>
            </a:r>
            <a:br>
              <a:rPr lang="en-GB" sz="54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</a:br>
            <a:r>
              <a:rPr lang="en-GB" sz="40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Haemothorax</a:t>
            </a:r>
          </a:p>
        </p:txBody>
      </p:sp>
      <p:sp>
        <p:nvSpPr>
          <p:cNvPr id="199682" name="Text Box 2"/>
          <p:cNvSpPr txBox="1">
            <a:spLocks noChangeArrowheads="1"/>
          </p:cNvSpPr>
          <p:nvPr/>
        </p:nvSpPr>
        <p:spPr bwMode="auto">
          <a:xfrm>
            <a:off x="282575" y="2286000"/>
            <a:ext cx="561975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2160" tIns="46080" rIns="92160" bIns="46080"/>
          <a:lstStyle>
            <a:lvl1pPr marL="341313" indent="-341313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36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32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2pPr>
            <a:lvl3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8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3pPr>
            <a:lvl4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4pPr>
            <a:lvl5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5pPr>
            <a:lvl6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6pPr>
            <a:lvl7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7pPr>
            <a:lvl8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8pPr>
            <a:lvl9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ts val="700"/>
              </a:spcBef>
              <a:buClr>
                <a:srgbClr val="FFFFFF"/>
              </a:buClr>
              <a:buSzPct val="60000"/>
              <a:buFont typeface="Times New Roman" charset="0"/>
              <a:buChar char="•"/>
              <a:defRPr/>
            </a:pPr>
            <a:r>
              <a:rPr lang="en-GB" sz="2800" smtClean="0"/>
              <a:t>Breath sounds</a:t>
            </a:r>
            <a:r>
              <a:rPr lang="en-GB" sz="2800" smtClean="0">
                <a:cs typeface="Arial" charset="0"/>
              </a:rPr>
              <a:t>↓</a:t>
            </a:r>
            <a:r>
              <a:rPr lang="en-GB" sz="2800" smtClean="0"/>
              <a:t>, percussion dull</a:t>
            </a:r>
          </a:p>
          <a:p>
            <a:pPr eaLnBrk="1" hangingPunct="1">
              <a:lnSpc>
                <a:spcPct val="90000"/>
              </a:lnSpc>
              <a:spcBef>
                <a:spcPts val="700"/>
              </a:spcBef>
              <a:buClr>
                <a:srgbClr val="FFFFFF"/>
              </a:buClr>
              <a:buSzPct val="60000"/>
              <a:buFont typeface="Times New Roman" charset="0"/>
              <a:buChar char="•"/>
              <a:defRPr/>
            </a:pPr>
            <a:r>
              <a:rPr lang="en-GB" sz="2800" smtClean="0"/>
              <a:t>Hypovolaemic shock may occur</a:t>
            </a:r>
          </a:p>
          <a:p>
            <a:pPr eaLnBrk="1" hangingPunct="1">
              <a:lnSpc>
                <a:spcPct val="90000"/>
              </a:lnSpc>
              <a:spcBef>
                <a:spcPts val="700"/>
              </a:spcBef>
              <a:buClr>
                <a:srgbClr val="FFFFFF"/>
              </a:buClr>
              <a:buSzPct val="60000"/>
              <a:buFont typeface="Times New Roman" charset="0"/>
              <a:buChar char="•"/>
              <a:defRPr/>
            </a:pPr>
            <a:r>
              <a:rPr lang="en-GB" sz="2800" smtClean="0"/>
              <a:t>Large bore chest drain</a:t>
            </a:r>
          </a:p>
          <a:p>
            <a:pPr eaLnBrk="1" hangingPunct="1">
              <a:lnSpc>
                <a:spcPct val="90000"/>
              </a:lnSpc>
              <a:spcBef>
                <a:spcPts val="700"/>
              </a:spcBef>
              <a:buClr>
                <a:srgbClr val="FFFFFF"/>
              </a:buClr>
              <a:buSzPct val="60000"/>
              <a:buFont typeface="Times New Roman" charset="0"/>
              <a:buChar char="•"/>
              <a:defRPr/>
            </a:pPr>
            <a:r>
              <a:rPr lang="en-GB" sz="2800" smtClean="0"/>
              <a:t>Lung re-expansion may stop bleeding</a:t>
            </a:r>
          </a:p>
          <a:p>
            <a:pPr eaLnBrk="1" hangingPunct="1">
              <a:lnSpc>
                <a:spcPct val="90000"/>
              </a:lnSpc>
              <a:spcBef>
                <a:spcPts val="700"/>
              </a:spcBef>
              <a:buClr>
                <a:srgbClr val="FFFFFF"/>
              </a:buClr>
              <a:buSzPct val="60000"/>
              <a:buFont typeface="Times New Roman" charset="0"/>
              <a:buChar char="•"/>
              <a:defRPr/>
            </a:pPr>
            <a:r>
              <a:rPr lang="en-GB" sz="2800" smtClean="0"/>
              <a:t>Involve surgeon if bleeding persists</a:t>
            </a:r>
          </a:p>
        </p:txBody>
      </p:sp>
      <p:sp>
        <p:nvSpPr>
          <p:cNvPr id="199683" name="Rectangle 3"/>
          <p:cNvSpPr>
            <a:spLocks noChangeArrowheads="1"/>
          </p:cNvSpPr>
          <p:nvPr/>
        </p:nvSpPr>
        <p:spPr bwMode="auto">
          <a:xfrm>
            <a:off x="-9525" y="6478588"/>
            <a:ext cx="576263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/>
          <a:p>
            <a:pPr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800">
                <a:solidFill>
                  <a:srgbClr val="FFFFFF"/>
                </a:solidFill>
                <a:latin typeface="Times New Roman" charset="0"/>
              </a:rPr>
              <a:t>97</a:t>
            </a:r>
          </a:p>
        </p:txBody>
      </p:sp>
      <p:pic>
        <p:nvPicPr>
          <p:cNvPr id="19968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7425" y="2516188"/>
            <a:ext cx="2868613" cy="2549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1" name="Text Box 1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677863" y="4572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2160" tIns="46080" rIns="92160" bIns="460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buSzPct val="100000"/>
              <a:defRPr/>
            </a:pPr>
            <a:r>
              <a:rPr lang="en-GB" sz="54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Chest Injuries</a:t>
            </a:r>
            <a:br>
              <a:rPr lang="en-GB" sz="54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</a:br>
            <a:r>
              <a:rPr lang="en-GB" sz="40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Pulmonary Contusion</a:t>
            </a:r>
          </a:p>
        </p:txBody>
      </p:sp>
      <p:sp>
        <p:nvSpPr>
          <p:cNvPr id="201730" name="Text Box 2"/>
          <p:cNvSpPr txBox="1">
            <a:spLocks noChangeArrowheads="1"/>
          </p:cNvSpPr>
          <p:nvPr/>
        </p:nvSpPr>
        <p:spPr bwMode="auto">
          <a:xfrm>
            <a:off x="677863" y="2209800"/>
            <a:ext cx="8162925" cy="3886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2160" tIns="46080" rIns="92160" bIns="46080"/>
          <a:lstStyle>
            <a:lvl1pPr marL="341313" indent="-341313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36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1363" indent="-284163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32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2pPr>
            <a:lvl3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8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3pPr>
            <a:lvl4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4pPr>
            <a:lvl5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5pPr>
            <a:lvl6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6pPr>
            <a:lvl7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7pPr>
            <a:lvl8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8pPr>
            <a:lvl9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ts val="900"/>
              </a:spcBef>
              <a:buClr>
                <a:srgbClr val="FFFFFF"/>
              </a:buClr>
              <a:buSzPct val="60000"/>
              <a:buFont typeface="Times New Roman" charset="0"/>
              <a:buChar char="•"/>
              <a:defRPr/>
            </a:pPr>
            <a:r>
              <a:rPr lang="en-GB" smtClean="0"/>
              <a:t>Potentially life threatening</a:t>
            </a:r>
          </a:p>
          <a:p>
            <a:pPr eaLnBrk="1" hangingPunct="1">
              <a:lnSpc>
                <a:spcPct val="90000"/>
              </a:lnSpc>
              <a:spcBef>
                <a:spcPts val="900"/>
              </a:spcBef>
              <a:buClr>
                <a:srgbClr val="FFFFFF"/>
              </a:buClr>
              <a:buSzPct val="60000"/>
              <a:buFont typeface="Times New Roman" charset="0"/>
              <a:buChar char="•"/>
              <a:defRPr/>
            </a:pPr>
            <a:r>
              <a:rPr lang="en-GB" smtClean="0"/>
              <a:t>Suspect if rib fractures</a:t>
            </a:r>
          </a:p>
          <a:p>
            <a:pPr eaLnBrk="1" hangingPunct="1">
              <a:lnSpc>
                <a:spcPct val="90000"/>
              </a:lnSpc>
              <a:spcBef>
                <a:spcPts val="900"/>
              </a:spcBef>
              <a:buClr>
                <a:srgbClr val="FFFFFF"/>
              </a:buClr>
              <a:buSzPct val="60000"/>
              <a:buFont typeface="Times New Roman" charset="0"/>
              <a:buChar char="•"/>
              <a:defRPr/>
            </a:pPr>
            <a:r>
              <a:rPr lang="en-GB" smtClean="0"/>
              <a:t>Beware of progression over 24 hours</a:t>
            </a:r>
          </a:p>
          <a:p>
            <a:pPr eaLnBrk="1" hangingPunct="1">
              <a:lnSpc>
                <a:spcPct val="90000"/>
              </a:lnSpc>
              <a:spcBef>
                <a:spcPts val="900"/>
              </a:spcBef>
              <a:buClr>
                <a:srgbClr val="FFFFFF"/>
              </a:buClr>
              <a:buSzPct val="60000"/>
              <a:buFont typeface="Times New Roman" charset="0"/>
              <a:buChar char="•"/>
              <a:defRPr/>
            </a:pPr>
            <a:r>
              <a:rPr lang="en-GB" smtClean="0"/>
              <a:t>Management</a:t>
            </a:r>
          </a:p>
          <a:p>
            <a:pPr lvl="1" eaLnBrk="1" hangingPunct="1">
              <a:lnSpc>
                <a:spcPct val="90000"/>
              </a:lnSpc>
              <a:spcBef>
                <a:spcPts val="800"/>
              </a:spcBef>
              <a:buClr>
                <a:srgbClr val="FFFFFF"/>
              </a:buClr>
              <a:buSzPct val="60000"/>
              <a:buFont typeface="Times New Roman" charset="0"/>
              <a:buChar char="•"/>
              <a:defRPr/>
            </a:pPr>
            <a:r>
              <a:rPr lang="en-GB" smtClean="0"/>
              <a:t>oxygen</a:t>
            </a:r>
          </a:p>
          <a:p>
            <a:pPr lvl="1" eaLnBrk="1" hangingPunct="1">
              <a:lnSpc>
                <a:spcPct val="90000"/>
              </a:lnSpc>
              <a:spcBef>
                <a:spcPts val="800"/>
              </a:spcBef>
              <a:buClr>
                <a:srgbClr val="FFFFFF"/>
              </a:buClr>
              <a:buSzPct val="60000"/>
              <a:buFont typeface="Times New Roman" charset="0"/>
              <a:buChar char="•"/>
              <a:defRPr/>
            </a:pPr>
            <a:r>
              <a:rPr lang="en-GB" smtClean="0"/>
              <a:t>pain relief</a:t>
            </a:r>
          </a:p>
          <a:p>
            <a:pPr lvl="1" eaLnBrk="1" hangingPunct="1">
              <a:lnSpc>
                <a:spcPct val="90000"/>
              </a:lnSpc>
              <a:spcBef>
                <a:spcPts val="800"/>
              </a:spcBef>
              <a:buClr>
                <a:srgbClr val="FFFFFF"/>
              </a:buClr>
              <a:buSzPct val="60000"/>
              <a:buFont typeface="Times New Roman" charset="0"/>
              <a:buChar char="•"/>
              <a:defRPr/>
            </a:pPr>
            <a:r>
              <a:rPr lang="en-GB" smtClean="0"/>
              <a:t>assisted ventilation if required</a:t>
            </a:r>
          </a:p>
        </p:txBody>
      </p:sp>
      <p:sp>
        <p:nvSpPr>
          <p:cNvPr id="201731" name="Rectangle 3"/>
          <p:cNvSpPr>
            <a:spLocks noChangeArrowheads="1"/>
          </p:cNvSpPr>
          <p:nvPr/>
        </p:nvSpPr>
        <p:spPr bwMode="auto">
          <a:xfrm>
            <a:off x="0" y="6473825"/>
            <a:ext cx="409575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800">
                <a:solidFill>
                  <a:srgbClr val="FFFFFF"/>
                </a:solidFill>
                <a:latin typeface="Times New Roman" charset="0"/>
              </a:rPr>
              <a:t>98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5" name="Text Box 1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677863" y="4572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360" tIns="44280" rIns="90360" bIns="4428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buSzPct val="100000"/>
              <a:defRPr/>
            </a:pPr>
            <a:r>
              <a:rPr lang="en-GB" sz="54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Chest Injuries</a:t>
            </a:r>
            <a:br>
              <a:rPr lang="en-GB" sz="54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</a:br>
            <a:r>
              <a:rPr lang="en-GB" sz="40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Rib Fractures</a:t>
            </a:r>
          </a:p>
        </p:txBody>
      </p:sp>
      <p:sp>
        <p:nvSpPr>
          <p:cNvPr id="203778" name="Text Box 2"/>
          <p:cNvSpPr txBox="1">
            <a:spLocks noChangeArrowheads="1"/>
          </p:cNvSpPr>
          <p:nvPr/>
        </p:nvSpPr>
        <p:spPr bwMode="auto">
          <a:xfrm>
            <a:off x="677863" y="2216150"/>
            <a:ext cx="80518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360" tIns="44280" rIns="90360" bIns="44280"/>
          <a:lstStyle>
            <a:lvl1pPr marL="341313" indent="-341313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36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32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2pPr>
            <a:lvl3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8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3pPr>
            <a:lvl4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4pPr>
            <a:lvl5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5pPr>
            <a:lvl6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6pPr>
            <a:lvl7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7pPr>
            <a:lvl8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8pPr>
            <a:lvl9pPr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ts val="900"/>
              </a:spcBef>
              <a:buClr>
                <a:srgbClr val="FFFFFF"/>
              </a:buClr>
              <a:buSzPct val="100000"/>
              <a:buFont typeface="Times New Roman" charset="0"/>
              <a:buChar char="•"/>
              <a:defRPr/>
            </a:pPr>
            <a:r>
              <a:rPr lang="en-GB" smtClean="0"/>
              <a:t>May lead to underlying lung injury</a:t>
            </a:r>
          </a:p>
          <a:p>
            <a:pPr eaLnBrk="1" hangingPunct="1">
              <a:spcBef>
                <a:spcPts val="900"/>
              </a:spcBef>
              <a:buClr>
                <a:srgbClr val="FFFFFF"/>
              </a:buClr>
              <a:buSzPct val="100000"/>
              <a:buFont typeface="Times New Roman" charset="0"/>
              <a:buChar char="•"/>
              <a:defRPr/>
            </a:pPr>
            <a:r>
              <a:rPr lang="en-GB" smtClean="0"/>
              <a:t>May be from simple trauma in elderly</a:t>
            </a:r>
          </a:p>
          <a:p>
            <a:pPr eaLnBrk="1" hangingPunct="1">
              <a:spcBef>
                <a:spcPts val="900"/>
              </a:spcBef>
              <a:buClr>
                <a:srgbClr val="FFFFFF"/>
              </a:buClr>
              <a:buSzPct val="100000"/>
              <a:buFont typeface="Times New Roman" charset="0"/>
              <a:buChar char="•"/>
              <a:defRPr/>
            </a:pPr>
            <a:r>
              <a:rPr lang="en-GB" smtClean="0"/>
              <a:t>Remember pain relief</a:t>
            </a:r>
          </a:p>
        </p:txBody>
      </p:sp>
      <p:sp>
        <p:nvSpPr>
          <p:cNvPr id="203779" name="Rectangle 3"/>
          <p:cNvSpPr>
            <a:spLocks noChangeArrowheads="1"/>
          </p:cNvSpPr>
          <p:nvPr/>
        </p:nvSpPr>
        <p:spPr bwMode="auto">
          <a:xfrm>
            <a:off x="0" y="6473825"/>
            <a:ext cx="409575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800">
                <a:solidFill>
                  <a:srgbClr val="FFFFFF"/>
                </a:solidFill>
                <a:latin typeface="Times New Roman" charset="0"/>
              </a:rPr>
              <a:t>99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en-US" sz="24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ea typeface="ＭＳ Ｐゴシック" panose="020B0600070205080204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en-US" sz="24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ea typeface="ＭＳ Ｐゴシック" panose="020B0600070205080204" pitchFamily="34" charset="-128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13905</TotalTime>
  <Words>5289</Words>
  <Application>Microsoft Macintosh PowerPoint</Application>
  <PresentationFormat>On-screen Show (4:3)</PresentationFormat>
  <Paragraphs>2026</Paragraphs>
  <Slides>249</Slides>
  <Notes>248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0</vt:i4>
      </vt:variant>
      <vt:variant>
        <vt:lpstr>Slide Titles</vt:lpstr>
      </vt:variant>
      <vt:variant>
        <vt:i4>249</vt:i4>
      </vt:variant>
    </vt:vector>
  </HeadingPairs>
  <TitlesOfParts>
    <vt:vector size="250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We recommend Lifebox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Primary Trauma Care Course slides</dc:title>
  <dc:subject/>
  <dc:creator>James de Courcy</dc:creator>
  <cp:keywords/>
  <dc:description/>
  <cp:lastModifiedBy>James de Courcy</cp:lastModifiedBy>
  <cp:revision>406</cp:revision>
  <cp:lastPrinted>2000-02-29T20:03:39Z</cp:lastPrinted>
  <dcterms:created xsi:type="dcterms:W3CDTF">1999-12-22T22:44:41Z</dcterms:created>
  <dcterms:modified xsi:type="dcterms:W3CDTF">2020-09-24T10:20:26Z</dcterms:modified>
  <cp:category/>
</cp:coreProperties>
</file>